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notesMasterIdLst>
    <p:notesMasterId r:id="rId29"/>
  </p:notesMasterIdLst>
  <p:sldIdLst>
    <p:sldId id="256" r:id="rId5"/>
    <p:sldId id="278" r:id="rId6"/>
    <p:sldId id="273" r:id="rId7"/>
    <p:sldId id="274" r:id="rId8"/>
    <p:sldId id="269" r:id="rId9"/>
    <p:sldId id="270" r:id="rId10"/>
    <p:sldId id="271" r:id="rId11"/>
    <p:sldId id="272" r:id="rId12"/>
    <p:sldId id="257" r:id="rId13"/>
    <p:sldId id="258" r:id="rId14"/>
    <p:sldId id="259" r:id="rId15"/>
    <p:sldId id="260" r:id="rId16"/>
    <p:sldId id="264" r:id="rId17"/>
    <p:sldId id="265" r:id="rId18"/>
    <p:sldId id="266" r:id="rId19"/>
    <p:sldId id="267" r:id="rId20"/>
    <p:sldId id="268" r:id="rId21"/>
    <p:sldId id="275" r:id="rId22"/>
    <p:sldId id="276" r:id="rId23"/>
    <p:sldId id="277" r:id="rId24"/>
    <p:sldId id="279" r:id="rId25"/>
    <p:sldId id="261" r:id="rId26"/>
    <p:sldId id="262" r:id="rId27"/>
    <p:sldId id="263"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9C0BC21-7B9B-4CB5-AB75-180C66E803B2}" v="242" dt="2022-05-02T19:28:41.45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114" d="100"/>
          <a:sy n="114" d="100"/>
        </p:scale>
        <p:origin x="47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diagrams/_rels/data1.xml.rels><?xml version="1.0" encoding="UTF-8" standalone="yes"?>
<Relationships xmlns="http://schemas.openxmlformats.org/package/2006/relationships"><Relationship Id="rId1" Type="http://schemas.openxmlformats.org/officeDocument/2006/relationships/hyperlink" Target="https://www.med.unc.edu/flowcytometry/core-access-scheduling/training-1/" TargetMode="External"/></Relationships>
</file>

<file path=ppt/diagrams/_rels/data2.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sv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svg"/><Relationship Id="rId4" Type="http://schemas.openxmlformats.org/officeDocument/2006/relationships/image" Target="../media/image6.svg"/><Relationship Id="rId9" Type="http://schemas.openxmlformats.org/officeDocument/2006/relationships/image" Target="../media/image11.png"/></Relationships>
</file>

<file path=ppt/diagrams/_rels/data3.xml.rels><?xml version="1.0" encoding="UTF-8" standalone="yes"?>
<Relationships xmlns="http://schemas.openxmlformats.org/package/2006/relationships"><Relationship Id="rId8" Type="http://schemas.openxmlformats.org/officeDocument/2006/relationships/image" Target="../media/image22.svg"/><Relationship Id="rId13" Type="http://schemas.openxmlformats.org/officeDocument/2006/relationships/image" Target="../media/image27.png"/><Relationship Id="rId3" Type="http://schemas.openxmlformats.org/officeDocument/2006/relationships/image" Target="../media/image17.png"/><Relationship Id="rId7" Type="http://schemas.openxmlformats.org/officeDocument/2006/relationships/image" Target="../media/image21.png"/><Relationship Id="rId12" Type="http://schemas.openxmlformats.org/officeDocument/2006/relationships/image" Target="../media/image26.sv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20.svg"/><Relationship Id="rId11" Type="http://schemas.openxmlformats.org/officeDocument/2006/relationships/image" Target="../media/image25.png"/><Relationship Id="rId5" Type="http://schemas.openxmlformats.org/officeDocument/2006/relationships/image" Target="../media/image19.png"/><Relationship Id="rId10" Type="http://schemas.openxmlformats.org/officeDocument/2006/relationships/image" Target="../media/image24.svg"/><Relationship Id="rId4" Type="http://schemas.openxmlformats.org/officeDocument/2006/relationships/image" Target="../media/image18.svg"/><Relationship Id="rId9" Type="http://schemas.openxmlformats.org/officeDocument/2006/relationships/image" Target="../media/image23.png"/><Relationship Id="rId14" Type="http://schemas.openxmlformats.org/officeDocument/2006/relationships/image" Target="../media/image28.svg"/></Relationships>
</file>

<file path=ppt/diagrams/_rels/drawing1.xml.rels><?xml version="1.0" encoding="UTF-8" standalone="yes"?>
<Relationships xmlns="http://schemas.openxmlformats.org/package/2006/relationships"><Relationship Id="rId1" Type="http://schemas.openxmlformats.org/officeDocument/2006/relationships/hyperlink" Target="https://www.med.unc.edu/flowcytometry/core-access-scheduling/training-1/" TargetMode="External"/></Relationships>
</file>

<file path=ppt/diagrams/_rels/drawing2.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sv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svg"/><Relationship Id="rId4" Type="http://schemas.openxmlformats.org/officeDocument/2006/relationships/image" Target="../media/image6.svg"/><Relationship Id="rId9" Type="http://schemas.openxmlformats.org/officeDocument/2006/relationships/image" Target="../media/image11.png"/></Relationships>
</file>

<file path=ppt/diagrams/_rels/drawing3.xml.rels><?xml version="1.0" encoding="UTF-8" standalone="yes"?>
<Relationships xmlns="http://schemas.openxmlformats.org/package/2006/relationships"><Relationship Id="rId8" Type="http://schemas.openxmlformats.org/officeDocument/2006/relationships/image" Target="../media/image22.svg"/><Relationship Id="rId13" Type="http://schemas.openxmlformats.org/officeDocument/2006/relationships/image" Target="../media/image27.png"/><Relationship Id="rId3" Type="http://schemas.openxmlformats.org/officeDocument/2006/relationships/image" Target="../media/image17.png"/><Relationship Id="rId7" Type="http://schemas.openxmlformats.org/officeDocument/2006/relationships/image" Target="../media/image21.png"/><Relationship Id="rId12" Type="http://schemas.openxmlformats.org/officeDocument/2006/relationships/image" Target="../media/image26.sv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20.svg"/><Relationship Id="rId11" Type="http://schemas.openxmlformats.org/officeDocument/2006/relationships/image" Target="../media/image25.png"/><Relationship Id="rId5" Type="http://schemas.openxmlformats.org/officeDocument/2006/relationships/image" Target="../media/image19.png"/><Relationship Id="rId10" Type="http://schemas.openxmlformats.org/officeDocument/2006/relationships/image" Target="../media/image24.svg"/><Relationship Id="rId4" Type="http://schemas.openxmlformats.org/officeDocument/2006/relationships/image" Target="../media/image18.svg"/><Relationship Id="rId9" Type="http://schemas.openxmlformats.org/officeDocument/2006/relationships/image" Target="../media/image23.png"/><Relationship Id="rId14" Type="http://schemas.openxmlformats.org/officeDocument/2006/relationships/image" Target="../media/image28.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_accent4_2">
  <dgm:title val=""/>
  <dgm:desc val=""/>
  <dgm:catLst>
    <dgm:cat type="accent4" pri="14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dgm:fillClrLst>
    <dgm:linClrLst meth="repeat">
      <a:schemeClr val="lt1">
        <a:alpha val="0"/>
      </a:schemeClr>
    </dgm:linClrLst>
    <dgm:effectClrLst/>
    <dgm:txLinClrLst/>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a:alpha val="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EC1FB8C-66E2-49CD-B70D-4CE8BBC7417C}" type="doc">
      <dgm:prSet loTypeId="urn:microsoft.com/office/officeart/2008/layout/LinedList" loCatId="list" qsTypeId="urn:microsoft.com/office/officeart/2005/8/quickstyle/simple5" qsCatId="simple" csTypeId="urn:microsoft.com/office/officeart/2005/8/colors/colorful2" csCatId="colorful" phldr="1"/>
      <dgm:spPr/>
      <dgm:t>
        <a:bodyPr/>
        <a:lstStyle/>
        <a:p>
          <a:endParaRPr lang="en-US"/>
        </a:p>
      </dgm:t>
    </dgm:pt>
    <dgm:pt modelId="{F1B15E27-B04E-4599-9806-53AB57C821EC}">
      <dgm:prSet/>
      <dgm:spPr/>
      <dgm:t>
        <a:bodyPr/>
        <a:lstStyle/>
        <a:p>
          <a:r>
            <a:rPr lang="en-US" b="1" baseline="0" dirty="0"/>
            <a:t>Ramiro </a:t>
          </a:r>
          <a:r>
            <a:rPr lang="en-US" b="1" baseline="0" dirty="0" err="1"/>
            <a:t>Diz</a:t>
          </a:r>
          <a:r>
            <a:rPr lang="en-US" baseline="0" dirty="0"/>
            <a:t>: </a:t>
          </a:r>
          <a:r>
            <a:rPr lang="en-US" u="sng" baseline="0" dirty="0"/>
            <a:t>Flow Core Director</a:t>
          </a:r>
          <a:r>
            <a:rPr lang="en-US" baseline="0" dirty="0"/>
            <a:t>. Consultation services. Oversees Aurora Training.</a:t>
          </a:r>
          <a:endParaRPr lang="en-US" dirty="0"/>
        </a:p>
      </dgm:t>
    </dgm:pt>
    <dgm:pt modelId="{498CE996-0FEF-457D-9CCE-4C1E96FDDC6C}" type="parTrans" cxnId="{4E908202-931A-4EFA-9523-111D17BE5CA2}">
      <dgm:prSet/>
      <dgm:spPr/>
      <dgm:t>
        <a:bodyPr/>
        <a:lstStyle/>
        <a:p>
          <a:endParaRPr lang="en-US"/>
        </a:p>
      </dgm:t>
    </dgm:pt>
    <dgm:pt modelId="{A9C27115-5505-4247-91D8-72B33FD908C4}" type="sibTrans" cxnId="{4E908202-931A-4EFA-9523-111D17BE5CA2}">
      <dgm:prSet/>
      <dgm:spPr/>
      <dgm:t>
        <a:bodyPr/>
        <a:lstStyle/>
        <a:p>
          <a:endParaRPr lang="en-US"/>
        </a:p>
      </dgm:t>
    </dgm:pt>
    <dgm:pt modelId="{ADCEB35B-35A7-4279-BAA6-6D92E8B9E9A8}">
      <dgm:prSet/>
      <dgm:spPr/>
      <dgm:t>
        <a:bodyPr/>
        <a:lstStyle/>
        <a:p>
          <a:r>
            <a:rPr lang="en-US" b="1" baseline="0" dirty="0"/>
            <a:t>Janet Dow:</a:t>
          </a:r>
          <a:r>
            <a:rPr lang="en-US" baseline="0" dirty="0"/>
            <a:t> </a:t>
          </a:r>
          <a:r>
            <a:rPr lang="en-US" u="sng" baseline="0" dirty="0"/>
            <a:t>Research</a:t>
          </a:r>
          <a:r>
            <a:rPr lang="en-US" baseline="0" dirty="0"/>
            <a:t> </a:t>
          </a:r>
          <a:r>
            <a:rPr lang="en-US" u="sng" baseline="0" dirty="0"/>
            <a:t>Specialist</a:t>
          </a:r>
          <a:r>
            <a:rPr lang="en-US" baseline="0" dirty="0"/>
            <a:t>. Operates the </a:t>
          </a:r>
          <a:r>
            <a:rPr lang="en-US" baseline="0" dirty="0" err="1"/>
            <a:t>FACSAria</a:t>
          </a:r>
          <a:r>
            <a:rPr lang="en-US" baseline="0" dirty="0"/>
            <a:t> II/III Sorters and all analyzers. Oversees training for all instruments. She also oversees training for users interested in independent sorting (given they meet the appropriate requirements outlined </a:t>
          </a:r>
          <a:r>
            <a:rPr lang="en-US" baseline="0" dirty="0">
              <a:hlinkClick xmlns:r="http://schemas.openxmlformats.org/officeDocument/2006/relationships" r:id="rId1"/>
            </a:rPr>
            <a:t>here</a:t>
          </a:r>
          <a:r>
            <a:rPr lang="en-US" baseline="0" dirty="0"/>
            <a:t>).</a:t>
          </a:r>
          <a:endParaRPr lang="en-US" dirty="0"/>
        </a:p>
      </dgm:t>
    </dgm:pt>
    <dgm:pt modelId="{2C84A9AA-2FAF-4285-B634-7B2794F237EB}" type="parTrans" cxnId="{91D3E169-CB2C-48DC-A007-57E0EB229DD9}">
      <dgm:prSet/>
      <dgm:spPr/>
      <dgm:t>
        <a:bodyPr/>
        <a:lstStyle/>
        <a:p>
          <a:endParaRPr lang="en-US"/>
        </a:p>
      </dgm:t>
    </dgm:pt>
    <dgm:pt modelId="{55E60A8B-3771-47E8-84CF-0946D49BE2CB}" type="sibTrans" cxnId="{91D3E169-CB2C-48DC-A007-57E0EB229DD9}">
      <dgm:prSet/>
      <dgm:spPr/>
      <dgm:t>
        <a:bodyPr/>
        <a:lstStyle/>
        <a:p>
          <a:endParaRPr lang="en-US"/>
        </a:p>
      </dgm:t>
    </dgm:pt>
    <dgm:pt modelId="{3CECFAF5-32C7-4BC8-8DCB-A6D998EAF5E8}">
      <dgm:prSet/>
      <dgm:spPr/>
      <dgm:t>
        <a:bodyPr/>
        <a:lstStyle/>
        <a:p>
          <a:r>
            <a:rPr lang="en-US" b="1" baseline="0" dirty="0" err="1"/>
            <a:t>Avinash</a:t>
          </a:r>
          <a:r>
            <a:rPr lang="en-US" b="1" baseline="0" dirty="0"/>
            <a:t> </a:t>
          </a:r>
          <a:r>
            <a:rPr lang="en-US" b="1" baseline="0" dirty="0" err="1"/>
            <a:t>Kollipara</a:t>
          </a:r>
          <a:r>
            <a:rPr lang="en-US" b="1" baseline="0" dirty="0"/>
            <a:t>: </a:t>
          </a:r>
          <a:r>
            <a:rPr lang="en-US" u="sng" baseline="0" dirty="0"/>
            <a:t>Research Assistant Professor.</a:t>
          </a:r>
          <a:r>
            <a:rPr lang="en-US" baseline="0" dirty="0"/>
            <a:t> Operates the LSR II/</a:t>
          </a:r>
          <a:r>
            <a:rPr lang="en-US" baseline="0" dirty="0" err="1"/>
            <a:t>LSRFortessa</a:t>
          </a:r>
          <a:r>
            <a:rPr lang="en-US" baseline="0" dirty="0"/>
            <a:t> and </a:t>
          </a:r>
          <a:r>
            <a:rPr lang="en-US" baseline="0" dirty="0" err="1"/>
            <a:t>FACSAria</a:t>
          </a:r>
          <a:r>
            <a:rPr lang="en-US" baseline="0" dirty="0"/>
            <a:t> sorting.</a:t>
          </a:r>
          <a:endParaRPr lang="en-US" dirty="0"/>
        </a:p>
      </dgm:t>
    </dgm:pt>
    <dgm:pt modelId="{2066C917-F20E-4C31-B64C-34148901A2F4}" type="parTrans" cxnId="{BB73106B-5A13-47C6-B6C3-EA9679C42D56}">
      <dgm:prSet/>
      <dgm:spPr/>
      <dgm:t>
        <a:bodyPr/>
        <a:lstStyle/>
        <a:p>
          <a:endParaRPr lang="en-US"/>
        </a:p>
      </dgm:t>
    </dgm:pt>
    <dgm:pt modelId="{2567165A-FB21-4159-A1A8-E78AC43B55E2}" type="sibTrans" cxnId="{BB73106B-5A13-47C6-B6C3-EA9679C42D56}">
      <dgm:prSet/>
      <dgm:spPr/>
      <dgm:t>
        <a:bodyPr/>
        <a:lstStyle/>
        <a:p>
          <a:endParaRPr lang="en-US"/>
        </a:p>
      </dgm:t>
    </dgm:pt>
    <dgm:pt modelId="{75CAFBEE-21FA-452B-901C-3B6C5DCF6DFF}">
      <dgm:prSet/>
      <dgm:spPr/>
      <dgm:t>
        <a:bodyPr/>
        <a:lstStyle/>
        <a:p>
          <a:r>
            <a:rPr lang="en-US" b="1" baseline="0" dirty="0"/>
            <a:t>Ayrianna Woody</a:t>
          </a:r>
          <a:r>
            <a:rPr lang="en-US" baseline="0" dirty="0"/>
            <a:t>: </a:t>
          </a:r>
          <a:r>
            <a:rPr lang="en-US" u="sng" baseline="0" dirty="0"/>
            <a:t>Research Specialist.</a:t>
          </a:r>
          <a:r>
            <a:rPr lang="en-US" baseline="0" dirty="0"/>
            <a:t> Operates all </a:t>
          </a:r>
          <a:r>
            <a:rPr lang="en-US" baseline="0" dirty="0" err="1"/>
            <a:t>anaylzers</a:t>
          </a:r>
          <a:r>
            <a:rPr lang="en-US" baseline="0" dirty="0"/>
            <a:t> and </a:t>
          </a:r>
          <a:r>
            <a:rPr lang="en-US" baseline="0" dirty="0" err="1"/>
            <a:t>FACSAria</a:t>
          </a:r>
          <a:r>
            <a:rPr lang="en-US" baseline="0" dirty="0"/>
            <a:t> II/III sorting. Oversees training on Attune </a:t>
          </a:r>
          <a:r>
            <a:rPr lang="en-US" baseline="0" dirty="0" err="1"/>
            <a:t>NxT</a:t>
          </a:r>
          <a:r>
            <a:rPr lang="en-US" baseline="0" dirty="0"/>
            <a:t> and </a:t>
          </a:r>
          <a:r>
            <a:rPr lang="en-US" baseline="0" dirty="0" err="1"/>
            <a:t>LSRFortessa</a:t>
          </a:r>
          <a:r>
            <a:rPr lang="en-US" baseline="0" dirty="0"/>
            <a:t>.</a:t>
          </a:r>
          <a:endParaRPr lang="en-US" dirty="0"/>
        </a:p>
      </dgm:t>
    </dgm:pt>
    <dgm:pt modelId="{181982A8-1715-48B3-94B2-B2989E51F62A}" type="parTrans" cxnId="{A3ED6AA5-FA26-4A87-B5AD-2CAA4B09F28A}">
      <dgm:prSet/>
      <dgm:spPr/>
      <dgm:t>
        <a:bodyPr/>
        <a:lstStyle/>
        <a:p>
          <a:endParaRPr lang="en-US"/>
        </a:p>
      </dgm:t>
    </dgm:pt>
    <dgm:pt modelId="{E50CA929-B4A5-4694-B801-7B40914599C4}" type="sibTrans" cxnId="{A3ED6AA5-FA26-4A87-B5AD-2CAA4B09F28A}">
      <dgm:prSet/>
      <dgm:spPr/>
      <dgm:t>
        <a:bodyPr/>
        <a:lstStyle/>
        <a:p>
          <a:endParaRPr lang="en-US"/>
        </a:p>
      </dgm:t>
    </dgm:pt>
    <dgm:pt modelId="{DC41E56E-CBFD-4980-A6A5-B357A0395BC2}">
      <dgm:prSet/>
      <dgm:spPr/>
      <dgm:t>
        <a:bodyPr/>
        <a:lstStyle/>
        <a:p>
          <a:r>
            <a:rPr lang="en-US" b="1" baseline="0" dirty="0"/>
            <a:t>Marie Iannone:  </a:t>
          </a:r>
          <a:r>
            <a:rPr lang="en-US" u="sng" baseline="0" dirty="0"/>
            <a:t>Mass Cytometry Core Director.</a:t>
          </a:r>
          <a:r>
            <a:rPr lang="en-US" baseline="0" dirty="0"/>
            <a:t> Manages </a:t>
          </a:r>
          <a:r>
            <a:rPr lang="en-US" baseline="0" dirty="0" err="1"/>
            <a:t>CyTOF</a:t>
          </a:r>
          <a:r>
            <a:rPr lang="en-US" baseline="0" dirty="0"/>
            <a:t> Helios operation</a:t>
          </a:r>
          <a:endParaRPr lang="en-US" dirty="0"/>
        </a:p>
      </dgm:t>
    </dgm:pt>
    <dgm:pt modelId="{1CCA0D22-1CE4-4C7C-9F3F-407F02659C91}" type="parTrans" cxnId="{C13D9E43-C11E-41B2-ACB9-2A787024EE27}">
      <dgm:prSet/>
      <dgm:spPr/>
      <dgm:t>
        <a:bodyPr/>
        <a:lstStyle/>
        <a:p>
          <a:endParaRPr lang="en-US"/>
        </a:p>
      </dgm:t>
    </dgm:pt>
    <dgm:pt modelId="{62E397E1-9F72-4DD3-BF6E-F7669275B17A}" type="sibTrans" cxnId="{C13D9E43-C11E-41B2-ACB9-2A787024EE27}">
      <dgm:prSet/>
      <dgm:spPr/>
      <dgm:t>
        <a:bodyPr/>
        <a:lstStyle/>
        <a:p>
          <a:endParaRPr lang="en-US"/>
        </a:p>
      </dgm:t>
    </dgm:pt>
    <dgm:pt modelId="{DE9EEE22-9959-46C4-823C-B82A84786737}" type="pres">
      <dgm:prSet presAssocID="{6EC1FB8C-66E2-49CD-B70D-4CE8BBC7417C}" presName="vert0" presStyleCnt="0">
        <dgm:presLayoutVars>
          <dgm:dir/>
          <dgm:animOne val="branch"/>
          <dgm:animLvl val="lvl"/>
        </dgm:presLayoutVars>
      </dgm:prSet>
      <dgm:spPr/>
    </dgm:pt>
    <dgm:pt modelId="{4F7D602E-6FB5-40DD-8A20-FC16D0580C51}" type="pres">
      <dgm:prSet presAssocID="{F1B15E27-B04E-4599-9806-53AB57C821EC}" presName="thickLine" presStyleLbl="alignNode1" presStyleIdx="0" presStyleCnt="5"/>
      <dgm:spPr/>
    </dgm:pt>
    <dgm:pt modelId="{0B474EEB-F1BC-4447-A015-9FB8330E8BAE}" type="pres">
      <dgm:prSet presAssocID="{F1B15E27-B04E-4599-9806-53AB57C821EC}" presName="horz1" presStyleCnt="0"/>
      <dgm:spPr/>
    </dgm:pt>
    <dgm:pt modelId="{527C2494-54EF-4F92-BB5E-BCDE9FED6279}" type="pres">
      <dgm:prSet presAssocID="{F1B15E27-B04E-4599-9806-53AB57C821EC}" presName="tx1" presStyleLbl="revTx" presStyleIdx="0" presStyleCnt="5"/>
      <dgm:spPr/>
    </dgm:pt>
    <dgm:pt modelId="{3CFA70DC-9E10-4B15-99B8-D9D6B3540C52}" type="pres">
      <dgm:prSet presAssocID="{F1B15E27-B04E-4599-9806-53AB57C821EC}" presName="vert1" presStyleCnt="0"/>
      <dgm:spPr/>
    </dgm:pt>
    <dgm:pt modelId="{F80F046C-92F8-4C12-AEDE-B554A7C2166D}" type="pres">
      <dgm:prSet presAssocID="{ADCEB35B-35A7-4279-BAA6-6D92E8B9E9A8}" presName="thickLine" presStyleLbl="alignNode1" presStyleIdx="1" presStyleCnt="5"/>
      <dgm:spPr/>
    </dgm:pt>
    <dgm:pt modelId="{37FA9453-DDA3-4C3F-9BF4-BD9A71207D0A}" type="pres">
      <dgm:prSet presAssocID="{ADCEB35B-35A7-4279-BAA6-6D92E8B9E9A8}" presName="horz1" presStyleCnt="0"/>
      <dgm:spPr/>
    </dgm:pt>
    <dgm:pt modelId="{91F60679-C642-4FD4-BDC3-3C63577FBABC}" type="pres">
      <dgm:prSet presAssocID="{ADCEB35B-35A7-4279-BAA6-6D92E8B9E9A8}" presName="tx1" presStyleLbl="revTx" presStyleIdx="1" presStyleCnt="5"/>
      <dgm:spPr/>
    </dgm:pt>
    <dgm:pt modelId="{34455B02-68A4-4143-A879-F47DC5FF366D}" type="pres">
      <dgm:prSet presAssocID="{ADCEB35B-35A7-4279-BAA6-6D92E8B9E9A8}" presName="vert1" presStyleCnt="0"/>
      <dgm:spPr/>
    </dgm:pt>
    <dgm:pt modelId="{EE3EB691-69D3-4352-A733-033AC78AAB43}" type="pres">
      <dgm:prSet presAssocID="{75CAFBEE-21FA-452B-901C-3B6C5DCF6DFF}" presName="thickLine" presStyleLbl="alignNode1" presStyleIdx="2" presStyleCnt="5"/>
      <dgm:spPr/>
    </dgm:pt>
    <dgm:pt modelId="{E9E178D9-ED9F-44CD-B03B-24CC32D0154D}" type="pres">
      <dgm:prSet presAssocID="{75CAFBEE-21FA-452B-901C-3B6C5DCF6DFF}" presName="horz1" presStyleCnt="0"/>
      <dgm:spPr/>
    </dgm:pt>
    <dgm:pt modelId="{04FDACE2-189D-4E79-A15B-50143A0F90C8}" type="pres">
      <dgm:prSet presAssocID="{75CAFBEE-21FA-452B-901C-3B6C5DCF6DFF}" presName="tx1" presStyleLbl="revTx" presStyleIdx="2" presStyleCnt="5"/>
      <dgm:spPr/>
    </dgm:pt>
    <dgm:pt modelId="{CF3EA907-87BB-47CA-A6BD-806A650EE193}" type="pres">
      <dgm:prSet presAssocID="{75CAFBEE-21FA-452B-901C-3B6C5DCF6DFF}" presName="vert1" presStyleCnt="0"/>
      <dgm:spPr/>
    </dgm:pt>
    <dgm:pt modelId="{AD39D005-74F0-4BB9-A912-60B526B73114}" type="pres">
      <dgm:prSet presAssocID="{3CECFAF5-32C7-4BC8-8DCB-A6D998EAF5E8}" presName="thickLine" presStyleLbl="alignNode1" presStyleIdx="3" presStyleCnt="5"/>
      <dgm:spPr/>
    </dgm:pt>
    <dgm:pt modelId="{0125D947-9DAC-4C89-B7AB-BCF62C29AB27}" type="pres">
      <dgm:prSet presAssocID="{3CECFAF5-32C7-4BC8-8DCB-A6D998EAF5E8}" presName="horz1" presStyleCnt="0"/>
      <dgm:spPr/>
    </dgm:pt>
    <dgm:pt modelId="{2806E5B1-68D1-4891-92A8-510D683BD4A0}" type="pres">
      <dgm:prSet presAssocID="{3CECFAF5-32C7-4BC8-8DCB-A6D998EAF5E8}" presName="tx1" presStyleLbl="revTx" presStyleIdx="3" presStyleCnt="5"/>
      <dgm:spPr/>
    </dgm:pt>
    <dgm:pt modelId="{8C9CD784-1697-43F8-8BBB-E107CFE59F47}" type="pres">
      <dgm:prSet presAssocID="{3CECFAF5-32C7-4BC8-8DCB-A6D998EAF5E8}" presName="vert1" presStyleCnt="0"/>
      <dgm:spPr/>
    </dgm:pt>
    <dgm:pt modelId="{65012895-98F4-4E77-A8A7-236F5A3EA34E}" type="pres">
      <dgm:prSet presAssocID="{DC41E56E-CBFD-4980-A6A5-B357A0395BC2}" presName="thickLine" presStyleLbl="alignNode1" presStyleIdx="4" presStyleCnt="5"/>
      <dgm:spPr/>
    </dgm:pt>
    <dgm:pt modelId="{69EA20AD-C477-49CC-B784-49CC03B70032}" type="pres">
      <dgm:prSet presAssocID="{DC41E56E-CBFD-4980-A6A5-B357A0395BC2}" presName="horz1" presStyleCnt="0"/>
      <dgm:spPr/>
    </dgm:pt>
    <dgm:pt modelId="{BCD1780F-F6D1-482E-8E6E-CA14CD082167}" type="pres">
      <dgm:prSet presAssocID="{DC41E56E-CBFD-4980-A6A5-B357A0395BC2}" presName="tx1" presStyleLbl="revTx" presStyleIdx="4" presStyleCnt="5"/>
      <dgm:spPr/>
    </dgm:pt>
    <dgm:pt modelId="{987CEE5A-FE63-4BEF-A6EB-20C391F1AB1D}" type="pres">
      <dgm:prSet presAssocID="{DC41E56E-CBFD-4980-A6A5-B357A0395BC2}" presName="vert1" presStyleCnt="0"/>
      <dgm:spPr/>
    </dgm:pt>
  </dgm:ptLst>
  <dgm:cxnLst>
    <dgm:cxn modelId="{4E908202-931A-4EFA-9523-111D17BE5CA2}" srcId="{6EC1FB8C-66E2-49CD-B70D-4CE8BBC7417C}" destId="{F1B15E27-B04E-4599-9806-53AB57C821EC}" srcOrd="0" destOrd="0" parTransId="{498CE996-0FEF-457D-9CCE-4C1E96FDDC6C}" sibTransId="{A9C27115-5505-4247-91D8-72B33FD908C4}"/>
    <dgm:cxn modelId="{C938E63B-1655-499D-B9B0-A504175223F4}" type="presOf" srcId="{6EC1FB8C-66E2-49CD-B70D-4CE8BBC7417C}" destId="{DE9EEE22-9959-46C4-823C-B82A84786737}" srcOrd="0" destOrd="0" presId="urn:microsoft.com/office/officeart/2008/layout/LinedList"/>
    <dgm:cxn modelId="{ED055A43-0A6D-410D-A4FB-695D13256ED4}" type="presOf" srcId="{75CAFBEE-21FA-452B-901C-3B6C5DCF6DFF}" destId="{04FDACE2-189D-4E79-A15B-50143A0F90C8}" srcOrd="0" destOrd="0" presId="urn:microsoft.com/office/officeart/2008/layout/LinedList"/>
    <dgm:cxn modelId="{C13D9E43-C11E-41B2-ACB9-2A787024EE27}" srcId="{6EC1FB8C-66E2-49CD-B70D-4CE8BBC7417C}" destId="{DC41E56E-CBFD-4980-A6A5-B357A0395BC2}" srcOrd="4" destOrd="0" parTransId="{1CCA0D22-1CE4-4C7C-9F3F-407F02659C91}" sibTransId="{62E397E1-9F72-4DD3-BF6E-F7669275B17A}"/>
    <dgm:cxn modelId="{91D3E169-CB2C-48DC-A007-57E0EB229DD9}" srcId="{6EC1FB8C-66E2-49CD-B70D-4CE8BBC7417C}" destId="{ADCEB35B-35A7-4279-BAA6-6D92E8B9E9A8}" srcOrd="1" destOrd="0" parTransId="{2C84A9AA-2FAF-4285-B634-7B2794F237EB}" sibTransId="{55E60A8B-3771-47E8-84CF-0946D49BE2CB}"/>
    <dgm:cxn modelId="{BB73106B-5A13-47C6-B6C3-EA9679C42D56}" srcId="{6EC1FB8C-66E2-49CD-B70D-4CE8BBC7417C}" destId="{3CECFAF5-32C7-4BC8-8DCB-A6D998EAF5E8}" srcOrd="3" destOrd="0" parTransId="{2066C917-F20E-4C31-B64C-34148901A2F4}" sibTransId="{2567165A-FB21-4159-A1A8-E78AC43B55E2}"/>
    <dgm:cxn modelId="{3013136E-C135-4042-9FA8-8B33156624A7}" type="presOf" srcId="{ADCEB35B-35A7-4279-BAA6-6D92E8B9E9A8}" destId="{91F60679-C642-4FD4-BDC3-3C63577FBABC}" srcOrd="0" destOrd="0" presId="urn:microsoft.com/office/officeart/2008/layout/LinedList"/>
    <dgm:cxn modelId="{185E6577-AC88-40E0-9484-656C0F7491CB}" type="presOf" srcId="{DC41E56E-CBFD-4980-A6A5-B357A0395BC2}" destId="{BCD1780F-F6D1-482E-8E6E-CA14CD082167}" srcOrd="0" destOrd="0" presId="urn:microsoft.com/office/officeart/2008/layout/LinedList"/>
    <dgm:cxn modelId="{C93FC579-82A8-4E35-99CD-79C7704013BA}" type="presOf" srcId="{F1B15E27-B04E-4599-9806-53AB57C821EC}" destId="{527C2494-54EF-4F92-BB5E-BCDE9FED6279}" srcOrd="0" destOrd="0" presId="urn:microsoft.com/office/officeart/2008/layout/LinedList"/>
    <dgm:cxn modelId="{A3ED6AA5-FA26-4A87-B5AD-2CAA4B09F28A}" srcId="{6EC1FB8C-66E2-49CD-B70D-4CE8BBC7417C}" destId="{75CAFBEE-21FA-452B-901C-3B6C5DCF6DFF}" srcOrd="2" destOrd="0" parTransId="{181982A8-1715-48B3-94B2-B2989E51F62A}" sibTransId="{E50CA929-B4A5-4694-B801-7B40914599C4}"/>
    <dgm:cxn modelId="{83DEA3E3-1B74-46D5-A3A3-68D42EEFF658}" type="presOf" srcId="{3CECFAF5-32C7-4BC8-8DCB-A6D998EAF5E8}" destId="{2806E5B1-68D1-4891-92A8-510D683BD4A0}" srcOrd="0" destOrd="0" presId="urn:microsoft.com/office/officeart/2008/layout/LinedList"/>
    <dgm:cxn modelId="{966A121D-5031-4A85-9645-8D59100342CB}" type="presParOf" srcId="{DE9EEE22-9959-46C4-823C-B82A84786737}" destId="{4F7D602E-6FB5-40DD-8A20-FC16D0580C51}" srcOrd="0" destOrd="0" presId="urn:microsoft.com/office/officeart/2008/layout/LinedList"/>
    <dgm:cxn modelId="{20B1644C-383C-4FC1-9250-963908F920DD}" type="presParOf" srcId="{DE9EEE22-9959-46C4-823C-B82A84786737}" destId="{0B474EEB-F1BC-4447-A015-9FB8330E8BAE}" srcOrd="1" destOrd="0" presId="urn:microsoft.com/office/officeart/2008/layout/LinedList"/>
    <dgm:cxn modelId="{1717D848-7B32-4B72-9237-6838B71D75F9}" type="presParOf" srcId="{0B474EEB-F1BC-4447-A015-9FB8330E8BAE}" destId="{527C2494-54EF-4F92-BB5E-BCDE9FED6279}" srcOrd="0" destOrd="0" presId="urn:microsoft.com/office/officeart/2008/layout/LinedList"/>
    <dgm:cxn modelId="{B21C3854-6197-454E-8640-9ED96303BCB8}" type="presParOf" srcId="{0B474EEB-F1BC-4447-A015-9FB8330E8BAE}" destId="{3CFA70DC-9E10-4B15-99B8-D9D6B3540C52}" srcOrd="1" destOrd="0" presId="urn:microsoft.com/office/officeart/2008/layout/LinedList"/>
    <dgm:cxn modelId="{9FBFE241-D1D6-41E1-9C64-D3282C3487B7}" type="presParOf" srcId="{DE9EEE22-9959-46C4-823C-B82A84786737}" destId="{F80F046C-92F8-4C12-AEDE-B554A7C2166D}" srcOrd="2" destOrd="0" presId="urn:microsoft.com/office/officeart/2008/layout/LinedList"/>
    <dgm:cxn modelId="{3A6C32EC-4B78-47B6-9894-62D06D17E740}" type="presParOf" srcId="{DE9EEE22-9959-46C4-823C-B82A84786737}" destId="{37FA9453-DDA3-4C3F-9BF4-BD9A71207D0A}" srcOrd="3" destOrd="0" presId="urn:microsoft.com/office/officeart/2008/layout/LinedList"/>
    <dgm:cxn modelId="{3F5BF5D7-6D8C-4418-80A7-606E70C5D94D}" type="presParOf" srcId="{37FA9453-DDA3-4C3F-9BF4-BD9A71207D0A}" destId="{91F60679-C642-4FD4-BDC3-3C63577FBABC}" srcOrd="0" destOrd="0" presId="urn:microsoft.com/office/officeart/2008/layout/LinedList"/>
    <dgm:cxn modelId="{C8D1F17C-DC9E-411B-B886-F23FE3C3F6F5}" type="presParOf" srcId="{37FA9453-DDA3-4C3F-9BF4-BD9A71207D0A}" destId="{34455B02-68A4-4143-A879-F47DC5FF366D}" srcOrd="1" destOrd="0" presId="urn:microsoft.com/office/officeart/2008/layout/LinedList"/>
    <dgm:cxn modelId="{79BF797E-3705-439F-96EB-175615F619BF}" type="presParOf" srcId="{DE9EEE22-9959-46C4-823C-B82A84786737}" destId="{EE3EB691-69D3-4352-A733-033AC78AAB43}" srcOrd="4" destOrd="0" presId="urn:microsoft.com/office/officeart/2008/layout/LinedList"/>
    <dgm:cxn modelId="{A354AFD9-70CB-4388-A15E-85BA20CBA04D}" type="presParOf" srcId="{DE9EEE22-9959-46C4-823C-B82A84786737}" destId="{E9E178D9-ED9F-44CD-B03B-24CC32D0154D}" srcOrd="5" destOrd="0" presId="urn:microsoft.com/office/officeart/2008/layout/LinedList"/>
    <dgm:cxn modelId="{974564EE-ED48-486F-BD88-836CB3817BFE}" type="presParOf" srcId="{E9E178D9-ED9F-44CD-B03B-24CC32D0154D}" destId="{04FDACE2-189D-4E79-A15B-50143A0F90C8}" srcOrd="0" destOrd="0" presId="urn:microsoft.com/office/officeart/2008/layout/LinedList"/>
    <dgm:cxn modelId="{9682A4C7-1FA8-4590-AD93-6B5B09D65913}" type="presParOf" srcId="{E9E178D9-ED9F-44CD-B03B-24CC32D0154D}" destId="{CF3EA907-87BB-47CA-A6BD-806A650EE193}" srcOrd="1" destOrd="0" presId="urn:microsoft.com/office/officeart/2008/layout/LinedList"/>
    <dgm:cxn modelId="{0A18FA13-EC72-4AC4-996C-82D7168A3E1D}" type="presParOf" srcId="{DE9EEE22-9959-46C4-823C-B82A84786737}" destId="{AD39D005-74F0-4BB9-A912-60B526B73114}" srcOrd="6" destOrd="0" presId="urn:microsoft.com/office/officeart/2008/layout/LinedList"/>
    <dgm:cxn modelId="{1E1BF956-4550-4AD9-839C-16F9088B58C7}" type="presParOf" srcId="{DE9EEE22-9959-46C4-823C-B82A84786737}" destId="{0125D947-9DAC-4C89-B7AB-BCF62C29AB27}" srcOrd="7" destOrd="0" presId="urn:microsoft.com/office/officeart/2008/layout/LinedList"/>
    <dgm:cxn modelId="{60729E50-5EC1-46BE-8CD9-03B0C7AB9E0C}" type="presParOf" srcId="{0125D947-9DAC-4C89-B7AB-BCF62C29AB27}" destId="{2806E5B1-68D1-4891-92A8-510D683BD4A0}" srcOrd="0" destOrd="0" presId="urn:microsoft.com/office/officeart/2008/layout/LinedList"/>
    <dgm:cxn modelId="{32E5B56D-0C44-440A-8FB3-E01358471715}" type="presParOf" srcId="{0125D947-9DAC-4C89-B7AB-BCF62C29AB27}" destId="{8C9CD784-1697-43F8-8BBB-E107CFE59F47}" srcOrd="1" destOrd="0" presId="urn:microsoft.com/office/officeart/2008/layout/LinedList"/>
    <dgm:cxn modelId="{5A4FF91D-762B-4F7B-909C-9705ADF0D377}" type="presParOf" srcId="{DE9EEE22-9959-46C4-823C-B82A84786737}" destId="{65012895-98F4-4E77-A8A7-236F5A3EA34E}" srcOrd="8" destOrd="0" presId="urn:microsoft.com/office/officeart/2008/layout/LinedList"/>
    <dgm:cxn modelId="{682A44EC-F2B2-4372-B4DF-897340723D22}" type="presParOf" srcId="{DE9EEE22-9959-46C4-823C-B82A84786737}" destId="{69EA20AD-C477-49CC-B784-49CC03B70032}" srcOrd="9" destOrd="0" presId="urn:microsoft.com/office/officeart/2008/layout/LinedList"/>
    <dgm:cxn modelId="{67E42C0D-14F9-4AC9-A0BF-53A87A7C74BD}" type="presParOf" srcId="{69EA20AD-C477-49CC-B784-49CC03B70032}" destId="{BCD1780F-F6D1-482E-8E6E-CA14CD082167}" srcOrd="0" destOrd="0" presId="urn:microsoft.com/office/officeart/2008/layout/LinedList"/>
    <dgm:cxn modelId="{D496AD43-2C84-4482-B1F3-BDC13D8CEB71}" type="presParOf" srcId="{69EA20AD-C477-49CC-B784-49CC03B70032}" destId="{987CEE5A-FE63-4BEF-A6EB-20C391F1AB1D}"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E1317C4-AE99-4316-8F40-4BB4B8C578BE}" type="doc">
      <dgm:prSet loTypeId="urn:microsoft.com/office/officeart/2018/2/layout/IconCircleList" loCatId="icon" qsTypeId="urn:microsoft.com/office/officeart/2005/8/quickstyle/simple1" qsCatId="simple" csTypeId="urn:microsoft.com/office/officeart/2018/5/colors/Iconchunking_neutralicon_accent4_2" csCatId="accent4" phldr="1"/>
      <dgm:spPr/>
      <dgm:t>
        <a:bodyPr/>
        <a:lstStyle/>
        <a:p>
          <a:endParaRPr lang="en-US"/>
        </a:p>
      </dgm:t>
    </dgm:pt>
    <dgm:pt modelId="{737BED04-1804-4D58-AEA0-2F65A0F33635}">
      <dgm:prSet custT="1"/>
      <dgm:spPr/>
      <dgm:t>
        <a:bodyPr/>
        <a:lstStyle/>
        <a:p>
          <a:r>
            <a:rPr lang="en-US" sz="1600" u="sng" baseline="0" dirty="0"/>
            <a:t>Negative controls</a:t>
          </a:r>
          <a:r>
            <a:rPr lang="en-US" sz="1600" baseline="0" dirty="0"/>
            <a:t> </a:t>
          </a:r>
          <a:r>
            <a:rPr lang="en-US" sz="1600" b="1" baseline="0" dirty="0"/>
            <a:t>and</a:t>
          </a:r>
          <a:r>
            <a:rPr lang="en-US" sz="1600" baseline="0" dirty="0"/>
            <a:t> </a:t>
          </a:r>
          <a:r>
            <a:rPr lang="en-US" sz="1600" u="sng" baseline="0" dirty="0"/>
            <a:t>compensation controls</a:t>
          </a:r>
          <a:r>
            <a:rPr lang="en-US" sz="1600" baseline="0" dirty="0"/>
            <a:t> are essential.</a:t>
          </a:r>
          <a:endParaRPr lang="en-US" sz="1600" dirty="0"/>
        </a:p>
      </dgm:t>
    </dgm:pt>
    <dgm:pt modelId="{6E965037-BF0D-48FC-B23D-7769A70031F0}" type="parTrans" cxnId="{F7F9F1EE-8008-4279-A1E8-E023F3C00E7D}">
      <dgm:prSet/>
      <dgm:spPr/>
      <dgm:t>
        <a:bodyPr/>
        <a:lstStyle/>
        <a:p>
          <a:endParaRPr lang="en-US" sz="2800"/>
        </a:p>
      </dgm:t>
    </dgm:pt>
    <dgm:pt modelId="{2061E286-0570-43CA-91A7-92B7F688F874}" type="sibTrans" cxnId="{F7F9F1EE-8008-4279-A1E8-E023F3C00E7D}">
      <dgm:prSet/>
      <dgm:spPr/>
      <dgm:t>
        <a:bodyPr/>
        <a:lstStyle/>
        <a:p>
          <a:endParaRPr lang="en-US" sz="2800"/>
        </a:p>
      </dgm:t>
    </dgm:pt>
    <dgm:pt modelId="{54ED67F5-754A-40EB-8429-CE55358102BE}">
      <dgm:prSet custT="1"/>
      <dgm:spPr/>
      <dgm:t>
        <a:bodyPr/>
        <a:lstStyle/>
        <a:p>
          <a:r>
            <a:rPr lang="en-US" sz="1600" baseline="0"/>
            <a:t>Adding the </a:t>
          </a:r>
          <a:r>
            <a:rPr lang="en-US" sz="1600" u="sng" baseline="0"/>
            <a:t>singlets</a:t>
          </a:r>
          <a:r>
            <a:rPr lang="en-US" sz="1600" baseline="0"/>
            <a:t>, </a:t>
          </a:r>
          <a:r>
            <a:rPr lang="en-US" sz="1600" u="sng" baseline="0"/>
            <a:t>time</a:t>
          </a:r>
          <a:r>
            <a:rPr lang="en-US" sz="1600" baseline="0"/>
            <a:t>, and </a:t>
          </a:r>
          <a:r>
            <a:rPr lang="en-US" sz="1600" u="sng" baseline="0"/>
            <a:t>viability</a:t>
          </a:r>
          <a:r>
            <a:rPr lang="en-US" sz="1600" baseline="0"/>
            <a:t> &amp; </a:t>
          </a:r>
          <a:r>
            <a:rPr lang="en-US" sz="1600" u="sng" baseline="0"/>
            <a:t>dump gates</a:t>
          </a:r>
          <a:r>
            <a:rPr lang="en-US" sz="1600" baseline="0"/>
            <a:t> to your analysis will improve the accuracy of your results by removing cells that do not belong in your population of interest.</a:t>
          </a:r>
          <a:endParaRPr lang="en-US" sz="1600"/>
        </a:p>
      </dgm:t>
    </dgm:pt>
    <dgm:pt modelId="{EBD59A7C-EC39-4698-A5A2-06857B967F5D}" type="parTrans" cxnId="{DE62EDC7-755D-49FE-AC12-75A8AE3BA3DE}">
      <dgm:prSet/>
      <dgm:spPr/>
      <dgm:t>
        <a:bodyPr/>
        <a:lstStyle/>
        <a:p>
          <a:endParaRPr lang="en-US" sz="2800"/>
        </a:p>
      </dgm:t>
    </dgm:pt>
    <dgm:pt modelId="{48F2C966-A956-4B9B-B160-D1F88DEECE42}" type="sibTrans" cxnId="{DE62EDC7-755D-49FE-AC12-75A8AE3BA3DE}">
      <dgm:prSet/>
      <dgm:spPr/>
      <dgm:t>
        <a:bodyPr/>
        <a:lstStyle/>
        <a:p>
          <a:endParaRPr lang="en-US" sz="2800"/>
        </a:p>
      </dgm:t>
    </dgm:pt>
    <dgm:pt modelId="{436658E6-8523-4BEA-8338-577AEF99AF6E}">
      <dgm:prSet custT="1"/>
      <dgm:spPr/>
      <dgm:t>
        <a:bodyPr/>
        <a:lstStyle/>
        <a:p>
          <a:r>
            <a:rPr lang="en-US" sz="1600" baseline="0" dirty="0"/>
            <a:t>By activating the height value in your flow cytometer’s software package, you will be able to draw an accurate </a:t>
          </a:r>
          <a:r>
            <a:rPr lang="en-US" sz="1600" u="sng" baseline="0" dirty="0"/>
            <a:t>singlets gate</a:t>
          </a:r>
          <a:r>
            <a:rPr lang="en-US" sz="1600" baseline="0" dirty="0"/>
            <a:t>.</a:t>
          </a:r>
          <a:endParaRPr lang="en-US" sz="1600" dirty="0"/>
        </a:p>
      </dgm:t>
    </dgm:pt>
    <dgm:pt modelId="{67A1F850-FDD2-4E70-B0E4-3719A3FE6AF9}" type="parTrans" cxnId="{7635D32F-3CE8-4598-A141-C985F516B3DE}">
      <dgm:prSet/>
      <dgm:spPr/>
      <dgm:t>
        <a:bodyPr/>
        <a:lstStyle/>
        <a:p>
          <a:endParaRPr lang="en-US" sz="2800"/>
        </a:p>
      </dgm:t>
    </dgm:pt>
    <dgm:pt modelId="{B179D6C8-C341-42D7-B0C9-0027C0433D47}" type="sibTrans" cxnId="{7635D32F-3CE8-4598-A141-C985F516B3DE}">
      <dgm:prSet/>
      <dgm:spPr/>
      <dgm:t>
        <a:bodyPr/>
        <a:lstStyle/>
        <a:p>
          <a:endParaRPr lang="en-US" sz="2800"/>
        </a:p>
      </dgm:t>
    </dgm:pt>
    <dgm:pt modelId="{4A25118F-B4A6-4DA2-8D23-3AAB646C19EB}">
      <dgm:prSet custT="1"/>
      <dgm:spPr/>
      <dgm:t>
        <a:bodyPr/>
        <a:lstStyle/>
        <a:p>
          <a:r>
            <a:rPr lang="en-US" sz="1600" baseline="0"/>
            <a:t>By looking at </a:t>
          </a:r>
          <a:r>
            <a:rPr lang="en-US" sz="1600" u="sng" baseline="0"/>
            <a:t>time</a:t>
          </a:r>
          <a:r>
            <a:rPr lang="en-US" sz="1600" baseline="0"/>
            <a:t> versus the flow of your cells, you will be able to evaluate whether or not the cytometer operated correctly during your collection run.</a:t>
          </a:r>
          <a:endParaRPr lang="en-US" sz="1600"/>
        </a:p>
      </dgm:t>
    </dgm:pt>
    <dgm:pt modelId="{16FC5754-7EC9-44BE-B82B-F4544DCE52F7}" type="parTrans" cxnId="{5283C0A9-FD9D-4049-8241-A618B680B553}">
      <dgm:prSet/>
      <dgm:spPr/>
      <dgm:t>
        <a:bodyPr/>
        <a:lstStyle/>
        <a:p>
          <a:endParaRPr lang="en-US" sz="2800"/>
        </a:p>
      </dgm:t>
    </dgm:pt>
    <dgm:pt modelId="{981520C0-31CB-447D-AC98-2224C14A28FD}" type="sibTrans" cxnId="{5283C0A9-FD9D-4049-8241-A618B680B553}">
      <dgm:prSet/>
      <dgm:spPr/>
      <dgm:t>
        <a:bodyPr/>
        <a:lstStyle/>
        <a:p>
          <a:endParaRPr lang="en-US" sz="2800"/>
        </a:p>
      </dgm:t>
    </dgm:pt>
    <dgm:pt modelId="{C9ED00EA-64AC-490E-ACB4-E30BE5483A4F}">
      <dgm:prSet custT="1"/>
      <dgm:spPr/>
      <dgm:t>
        <a:bodyPr/>
        <a:lstStyle/>
        <a:p>
          <a:r>
            <a:rPr lang="en-US" sz="1600" baseline="0"/>
            <a:t>By using a </a:t>
          </a:r>
          <a:r>
            <a:rPr lang="en-US" sz="1600" u="sng" baseline="0"/>
            <a:t>viability &amp; dump gate</a:t>
          </a:r>
          <a:r>
            <a:rPr lang="en-US" sz="1600" baseline="0"/>
            <a:t>, you will ensure that you are only looking at your ‘living’ population of interest.  </a:t>
          </a:r>
          <a:endParaRPr lang="en-US" sz="1600"/>
        </a:p>
      </dgm:t>
    </dgm:pt>
    <dgm:pt modelId="{21ECDD45-3696-47D3-8B7D-8D5A66CE47A2}" type="parTrans" cxnId="{1705A645-6B43-4189-8289-F3A2FD3261F4}">
      <dgm:prSet/>
      <dgm:spPr/>
      <dgm:t>
        <a:bodyPr/>
        <a:lstStyle/>
        <a:p>
          <a:endParaRPr lang="en-US" sz="2800"/>
        </a:p>
      </dgm:t>
    </dgm:pt>
    <dgm:pt modelId="{DEC17AE7-A45A-4119-8998-1F8B778908A1}" type="sibTrans" cxnId="{1705A645-6B43-4189-8289-F3A2FD3261F4}">
      <dgm:prSet/>
      <dgm:spPr/>
      <dgm:t>
        <a:bodyPr/>
        <a:lstStyle/>
        <a:p>
          <a:endParaRPr lang="en-US" sz="2800"/>
        </a:p>
      </dgm:t>
    </dgm:pt>
    <dgm:pt modelId="{6EAF1D96-2AB4-4B74-98ED-3862CC3842E5}">
      <dgm:prSet custT="1"/>
      <dgm:spPr/>
      <dgm:t>
        <a:bodyPr/>
        <a:lstStyle/>
        <a:p>
          <a:r>
            <a:rPr lang="en-US" sz="1600" baseline="0"/>
            <a:t>Using and communicating these gates in your flow cytometry experiments will help improve consistency and reproducibility of the overall field of flow cytometry data analysis.</a:t>
          </a:r>
          <a:endParaRPr lang="en-US" sz="1600"/>
        </a:p>
      </dgm:t>
    </dgm:pt>
    <dgm:pt modelId="{326D9AE9-6A64-44FA-9B00-71A49CA050B2}" type="parTrans" cxnId="{78789756-CE94-4034-B797-23923D053CA6}">
      <dgm:prSet/>
      <dgm:spPr/>
      <dgm:t>
        <a:bodyPr/>
        <a:lstStyle/>
        <a:p>
          <a:endParaRPr lang="en-US" sz="2800"/>
        </a:p>
      </dgm:t>
    </dgm:pt>
    <dgm:pt modelId="{5C0D2BA2-940B-4132-85B8-916B424D41DC}" type="sibTrans" cxnId="{78789756-CE94-4034-B797-23923D053CA6}">
      <dgm:prSet/>
      <dgm:spPr/>
      <dgm:t>
        <a:bodyPr/>
        <a:lstStyle/>
        <a:p>
          <a:endParaRPr lang="en-US" sz="2800"/>
        </a:p>
      </dgm:t>
    </dgm:pt>
    <dgm:pt modelId="{BCB30C21-9971-4711-83B8-5B0285C4FEE1}" type="pres">
      <dgm:prSet presAssocID="{EE1317C4-AE99-4316-8F40-4BB4B8C578BE}" presName="root" presStyleCnt="0">
        <dgm:presLayoutVars>
          <dgm:dir/>
          <dgm:resizeHandles val="exact"/>
        </dgm:presLayoutVars>
      </dgm:prSet>
      <dgm:spPr/>
    </dgm:pt>
    <dgm:pt modelId="{D88A0F6A-59FB-440F-B490-31BEDF079875}" type="pres">
      <dgm:prSet presAssocID="{EE1317C4-AE99-4316-8F40-4BB4B8C578BE}" presName="container" presStyleCnt="0">
        <dgm:presLayoutVars>
          <dgm:dir/>
          <dgm:resizeHandles val="exact"/>
        </dgm:presLayoutVars>
      </dgm:prSet>
      <dgm:spPr/>
    </dgm:pt>
    <dgm:pt modelId="{DD874B43-6ED2-4F4D-9640-F7F7F72D0490}" type="pres">
      <dgm:prSet presAssocID="{737BED04-1804-4D58-AEA0-2F65A0F33635}" presName="compNode" presStyleCnt="0"/>
      <dgm:spPr/>
    </dgm:pt>
    <dgm:pt modelId="{21BC15EA-26DE-49C1-8B37-84D637241628}" type="pres">
      <dgm:prSet presAssocID="{737BED04-1804-4D58-AEA0-2F65A0F33635}" presName="iconBgRect" presStyleLbl="bgShp" presStyleIdx="0" presStyleCnt="6"/>
      <dgm:spPr/>
    </dgm:pt>
    <dgm:pt modelId="{EEF3B358-7E3A-45BE-AA5E-597980605CBB}" type="pres">
      <dgm:prSet presAssocID="{737BED04-1804-4D58-AEA0-2F65A0F33635}" presName="iconRect" presStyleLbl="node1" presStyleIdx="0" presStyleCnt="6"/>
      <dgm:spPr>
        <a:blipFill>
          <a:blip xmlns:r="http://schemas.openxmlformats.org/officeDocument/2006/relationships" r:embed="rId1">
            <a:extLs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Remote control"/>
        </a:ext>
      </dgm:extLst>
    </dgm:pt>
    <dgm:pt modelId="{B73D8D78-E273-4763-9665-574F9D38DCB1}" type="pres">
      <dgm:prSet presAssocID="{737BED04-1804-4D58-AEA0-2F65A0F33635}" presName="spaceRect" presStyleCnt="0"/>
      <dgm:spPr/>
    </dgm:pt>
    <dgm:pt modelId="{A45B603E-A460-4C54-866F-4D9B9460B428}" type="pres">
      <dgm:prSet presAssocID="{737BED04-1804-4D58-AEA0-2F65A0F33635}" presName="textRect" presStyleLbl="revTx" presStyleIdx="0" presStyleCnt="6">
        <dgm:presLayoutVars>
          <dgm:chMax val="1"/>
          <dgm:chPref val="1"/>
        </dgm:presLayoutVars>
      </dgm:prSet>
      <dgm:spPr/>
    </dgm:pt>
    <dgm:pt modelId="{BD789DD9-37E3-414B-A480-8422B3836D9F}" type="pres">
      <dgm:prSet presAssocID="{2061E286-0570-43CA-91A7-92B7F688F874}" presName="sibTrans" presStyleLbl="sibTrans2D1" presStyleIdx="0" presStyleCnt="0"/>
      <dgm:spPr/>
    </dgm:pt>
    <dgm:pt modelId="{DF57851C-B843-4B16-80E1-824071347A2A}" type="pres">
      <dgm:prSet presAssocID="{54ED67F5-754A-40EB-8429-CE55358102BE}" presName="compNode" presStyleCnt="0"/>
      <dgm:spPr/>
    </dgm:pt>
    <dgm:pt modelId="{4ACE9D6D-AA68-4649-A07D-2B507F921621}" type="pres">
      <dgm:prSet presAssocID="{54ED67F5-754A-40EB-8429-CE55358102BE}" presName="iconBgRect" presStyleLbl="bgShp" presStyleIdx="1" presStyleCnt="6"/>
      <dgm:spPr/>
    </dgm:pt>
    <dgm:pt modelId="{59F97CC0-F0B5-4807-B37C-FD78E2DFB5EA}" type="pres">
      <dgm:prSet presAssocID="{54ED67F5-754A-40EB-8429-CE55358102BE}" presName="iconRect" presStyleLbl="nod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Target Audience"/>
        </a:ext>
      </dgm:extLst>
    </dgm:pt>
    <dgm:pt modelId="{E86EC80B-2D71-4E1F-8C58-13FE675634EB}" type="pres">
      <dgm:prSet presAssocID="{54ED67F5-754A-40EB-8429-CE55358102BE}" presName="spaceRect" presStyleCnt="0"/>
      <dgm:spPr/>
    </dgm:pt>
    <dgm:pt modelId="{FCFE6026-878E-475E-BB6D-6C8A42448109}" type="pres">
      <dgm:prSet presAssocID="{54ED67F5-754A-40EB-8429-CE55358102BE}" presName="textRect" presStyleLbl="revTx" presStyleIdx="1" presStyleCnt="6">
        <dgm:presLayoutVars>
          <dgm:chMax val="1"/>
          <dgm:chPref val="1"/>
        </dgm:presLayoutVars>
      </dgm:prSet>
      <dgm:spPr/>
    </dgm:pt>
    <dgm:pt modelId="{099D822E-5387-4E70-875A-4E73A144AD3C}" type="pres">
      <dgm:prSet presAssocID="{48F2C966-A956-4B9B-B160-D1F88DEECE42}" presName="sibTrans" presStyleLbl="sibTrans2D1" presStyleIdx="0" presStyleCnt="0"/>
      <dgm:spPr/>
    </dgm:pt>
    <dgm:pt modelId="{AE3C90A0-5E95-40EE-8102-217EE802334F}" type="pres">
      <dgm:prSet presAssocID="{436658E6-8523-4BEA-8338-577AEF99AF6E}" presName="compNode" presStyleCnt="0"/>
      <dgm:spPr/>
    </dgm:pt>
    <dgm:pt modelId="{65B92E8E-06AF-4229-A67B-79082AD88A6F}" type="pres">
      <dgm:prSet presAssocID="{436658E6-8523-4BEA-8338-577AEF99AF6E}" presName="iconBgRect" presStyleLbl="bgShp" presStyleIdx="2" presStyleCnt="6"/>
      <dgm:spPr/>
    </dgm:pt>
    <dgm:pt modelId="{B51F171B-D6AA-40BB-8ABC-2A9A97CD5F07}" type="pres">
      <dgm:prSet presAssocID="{436658E6-8523-4BEA-8338-577AEF99AF6E}" presName="iconRect" presStyleLbl="nod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RM Customer Insights App"/>
        </a:ext>
      </dgm:extLst>
    </dgm:pt>
    <dgm:pt modelId="{B760D8E8-9013-4B79-8224-E02F38BA1F3C}" type="pres">
      <dgm:prSet presAssocID="{436658E6-8523-4BEA-8338-577AEF99AF6E}" presName="spaceRect" presStyleCnt="0"/>
      <dgm:spPr/>
    </dgm:pt>
    <dgm:pt modelId="{289BA318-A6CE-42B1-907D-655CFBB26E91}" type="pres">
      <dgm:prSet presAssocID="{436658E6-8523-4BEA-8338-577AEF99AF6E}" presName="textRect" presStyleLbl="revTx" presStyleIdx="2" presStyleCnt="6">
        <dgm:presLayoutVars>
          <dgm:chMax val="1"/>
          <dgm:chPref val="1"/>
        </dgm:presLayoutVars>
      </dgm:prSet>
      <dgm:spPr/>
    </dgm:pt>
    <dgm:pt modelId="{C1066113-DF39-404A-9790-338CEC0FC774}" type="pres">
      <dgm:prSet presAssocID="{B179D6C8-C341-42D7-B0C9-0027C0433D47}" presName="sibTrans" presStyleLbl="sibTrans2D1" presStyleIdx="0" presStyleCnt="0"/>
      <dgm:spPr/>
    </dgm:pt>
    <dgm:pt modelId="{4FCC2E01-C2B2-4296-9BFF-758E16F9CAD7}" type="pres">
      <dgm:prSet presAssocID="{4A25118F-B4A6-4DA2-8D23-3AAB646C19EB}" presName="compNode" presStyleCnt="0"/>
      <dgm:spPr/>
    </dgm:pt>
    <dgm:pt modelId="{179D270A-9AA8-4D80-AD52-F47B3C0CB297}" type="pres">
      <dgm:prSet presAssocID="{4A25118F-B4A6-4DA2-8D23-3AAB646C19EB}" presName="iconBgRect" presStyleLbl="bgShp" presStyleIdx="3" presStyleCnt="6"/>
      <dgm:spPr/>
    </dgm:pt>
    <dgm:pt modelId="{8E0A72BB-5005-42BF-9068-F18A5AFCDFD1}" type="pres">
      <dgm:prSet presAssocID="{4A25118F-B4A6-4DA2-8D23-3AAB646C19EB}" presName="iconRect" presStyleLbl="node1" presStyleIdx="3" presStyleCnt="6"/>
      <dgm:spPr>
        <a:blipFill>
          <a:blip xmlns:r="http://schemas.openxmlformats.org/officeDocument/2006/relationships" r:embed="rId7">
            <a:extLs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Stopwatch"/>
        </a:ext>
      </dgm:extLst>
    </dgm:pt>
    <dgm:pt modelId="{6B867833-E235-4BC8-B200-A97B926360CC}" type="pres">
      <dgm:prSet presAssocID="{4A25118F-B4A6-4DA2-8D23-3AAB646C19EB}" presName="spaceRect" presStyleCnt="0"/>
      <dgm:spPr/>
    </dgm:pt>
    <dgm:pt modelId="{FC1A27DA-5E1B-4FB9-B5B6-6EEBBFD442CD}" type="pres">
      <dgm:prSet presAssocID="{4A25118F-B4A6-4DA2-8D23-3AAB646C19EB}" presName="textRect" presStyleLbl="revTx" presStyleIdx="3" presStyleCnt="6">
        <dgm:presLayoutVars>
          <dgm:chMax val="1"/>
          <dgm:chPref val="1"/>
        </dgm:presLayoutVars>
      </dgm:prSet>
      <dgm:spPr/>
    </dgm:pt>
    <dgm:pt modelId="{294A77C7-60DC-4BA2-9899-931BBC9AB487}" type="pres">
      <dgm:prSet presAssocID="{981520C0-31CB-447D-AC98-2224C14A28FD}" presName="sibTrans" presStyleLbl="sibTrans2D1" presStyleIdx="0" presStyleCnt="0"/>
      <dgm:spPr/>
    </dgm:pt>
    <dgm:pt modelId="{48BBCE0E-03D9-4630-A18A-6D5B435F9865}" type="pres">
      <dgm:prSet presAssocID="{C9ED00EA-64AC-490E-ACB4-E30BE5483A4F}" presName="compNode" presStyleCnt="0"/>
      <dgm:spPr/>
    </dgm:pt>
    <dgm:pt modelId="{1C9DCD3E-74CB-414E-9465-A00FC0BB3400}" type="pres">
      <dgm:prSet presAssocID="{C9ED00EA-64AC-490E-ACB4-E30BE5483A4F}" presName="iconBgRect" presStyleLbl="bgShp" presStyleIdx="4" presStyleCnt="6"/>
      <dgm:spPr/>
    </dgm:pt>
    <dgm:pt modelId="{A8F94561-542B-4163-AA59-4CD5351A0DEC}" type="pres">
      <dgm:prSet presAssocID="{C9ED00EA-64AC-490E-ACB4-E30BE5483A4F}" presName="iconRect" presStyleLbl="node1" presStyleIdx="4"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Health"/>
        </a:ext>
      </dgm:extLst>
    </dgm:pt>
    <dgm:pt modelId="{4A216CFB-DC92-46CD-AED1-5A62A9159E53}" type="pres">
      <dgm:prSet presAssocID="{C9ED00EA-64AC-490E-ACB4-E30BE5483A4F}" presName="spaceRect" presStyleCnt="0"/>
      <dgm:spPr/>
    </dgm:pt>
    <dgm:pt modelId="{7D305892-2045-4714-92B2-F063B0A00358}" type="pres">
      <dgm:prSet presAssocID="{C9ED00EA-64AC-490E-ACB4-E30BE5483A4F}" presName="textRect" presStyleLbl="revTx" presStyleIdx="4" presStyleCnt="6">
        <dgm:presLayoutVars>
          <dgm:chMax val="1"/>
          <dgm:chPref val="1"/>
        </dgm:presLayoutVars>
      </dgm:prSet>
      <dgm:spPr/>
    </dgm:pt>
    <dgm:pt modelId="{34269BA6-CE1A-460A-B1A9-3EDE9A3EDB84}" type="pres">
      <dgm:prSet presAssocID="{DEC17AE7-A45A-4119-8998-1F8B778908A1}" presName="sibTrans" presStyleLbl="sibTrans2D1" presStyleIdx="0" presStyleCnt="0"/>
      <dgm:spPr/>
    </dgm:pt>
    <dgm:pt modelId="{B1D5505E-5BBA-4F24-B5AD-6FFA3AAE66B2}" type="pres">
      <dgm:prSet presAssocID="{6EAF1D96-2AB4-4B74-98ED-3862CC3842E5}" presName="compNode" presStyleCnt="0"/>
      <dgm:spPr/>
    </dgm:pt>
    <dgm:pt modelId="{0C92D9B3-C556-47EE-8F8E-8A2ABFB65FB1}" type="pres">
      <dgm:prSet presAssocID="{6EAF1D96-2AB4-4B74-98ED-3862CC3842E5}" presName="iconBgRect" presStyleLbl="bgShp" presStyleIdx="5" presStyleCnt="6"/>
      <dgm:spPr/>
    </dgm:pt>
    <dgm:pt modelId="{1B1587EB-7A97-4C9B-A23F-AB3A42124495}" type="pres">
      <dgm:prSet presAssocID="{6EAF1D96-2AB4-4B74-98ED-3862CC3842E5}" presName="iconRect" presStyleLbl="node1" presStyleIdx="5" presStyleCnt="6"/>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Dataflows"/>
        </a:ext>
      </dgm:extLst>
    </dgm:pt>
    <dgm:pt modelId="{594F1FFF-55FC-4ED9-864D-6372A2D69DDC}" type="pres">
      <dgm:prSet presAssocID="{6EAF1D96-2AB4-4B74-98ED-3862CC3842E5}" presName="spaceRect" presStyleCnt="0"/>
      <dgm:spPr/>
    </dgm:pt>
    <dgm:pt modelId="{76E49C76-F2C3-470A-A668-E14FD0B2FBF1}" type="pres">
      <dgm:prSet presAssocID="{6EAF1D96-2AB4-4B74-98ED-3862CC3842E5}" presName="textRect" presStyleLbl="revTx" presStyleIdx="5" presStyleCnt="6">
        <dgm:presLayoutVars>
          <dgm:chMax val="1"/>
          <dgm:chPref val="1"/>
        </dgm:presLayoutVars>
      </dgm:prSet>
      <dgm:spPr/>
    </dgm:pt>
  </dgm:ptLst>
  <dgm:cxnLst>
    <dgm:cxn modelId="{CACDB800-02DA-469E-AAB5-29E8D6267649}" type="presOf" srcId="{2061E286-0570-43CA-91A7-92B7F688F874}" destId="{BD789DD9-37E3-414B-A480-8422B3836D9F}" srcOrd="0" destOrd="0" presId="urn:microsoft.com/office/officeart/2018/2/layout/IconCircleList"/>
    <dgm:cxn modelId="{50674E07-51D1-46A8-8E25-A9E60FE2E44E}" type="presOf" srcId="{981520C0-31CB-447D-AC98-2224C14A28FD}" destId="{294A77C7-60DC-4BA2-9899-931BBC9AB487}" srcOrd="0" destOrd="0" presId="urn:microsoft.com/office/officeart/2018/2/layout/IconCircleList"/>
    <dgm:cxn modelId="{39FEAB19-D120-476B-BA3F-5A77AE7768C4}" type="presOf" srcId="{EE1317C4-AE99-4316-8F40-4BB4B8C578BE}" destId="{BCB30C21-9971-4711-83B8-5B0285C4FEE1}" srcOrd="0" destOrd="0" presId="urn:microsoft.com/office/officeart/2018/2/layout/IconCircleList"/>
    <dgm:cxn modelId="{AE5DFF2C-E9A1-4106-A0DD-73890B4B7702}" type="presOf" srcId="{4A25118F-B4A6-4DA2-8D23-3AAB646C19EB}" destId="{FC1A27DA-5E1B-4FB9-B5B6-6EEBBFD442CD}" srcOrd="0" destOrd="0" presId="urn:microsoft.com/office/officeart/2018/2/layout/IconCircleList"/>
    <dgm:cxn modelId="{1DB8062F-9F5E-485A-89B9-A031BC7848BA}" type="presOf" srcId="{B179D6C8-C341-42D7-B0C9-0027C0433D47}" destId="{C1066113-DF39-404A-9790-338CEC0FC774}" srcOrd="0" destOrd="0" presId="urn:microsoft.com/office/officeart/2018/2/layout/IconCircleList"/>
    <dgm:cxn modelId="{7635D32F-3CE8-4598-A141-C985F516B3DE}" srcId="{EE1317C4-AE99-4316-8F40-4BB4B8C578BE}" destId="{436658E6-8523-4BEA-8338-577AEF99AF6E}" srcOrd="2" destOrd="0" parTransId="{67A1F850-FDD2-4E70-B0E4-3719A3FE6AF9}" sibTransId="{B179D6C8-C341-42D7-B0C9-0027C0433D47}"/>
    <dgm:cxn modelId="{64EBBF5D-8C8A-427D-A878-B87DCCED83E4}" type="presOf" srcId="{737BED04-1804-4D58-AEA0-2F65A0F33635}" destId="{A45B603E-A460-4C54-866F-4D9B9460B428}" srcOrd="0" destOrd="0" presId="urn:microsoft.com/office/officeart/2018/2/layout/IconCircleList"/>
    <dgm:cxn modelId="{98CB2143-2D5B-4023-A063-7E4F0BB98624}" type="presOf" srcId="{48F2C966-A956-4B9B-B160-D1F88DEECE42}" destId="{099D822E-5387-4E70-875A-4E73A144AD3C}" srcOrd="0" destOrd="0" presId="urn:microsoft.com/office/officeart/2018/2/layout/IconCircleList"/>
    <dgm:cxn modelId="{1705A645-6B43-4189-8289-F3A2FD3261F4}" srcId="{EE1317C4-AE99-4316-8F40-4BB4B8C578BE}" destId="{C9ED00EA-64AC-490E-ACB4-E30BE5483A4F}" srcOrd="4" destOrd="0" parTransId="{21ECDD45-3696-47D3-8B7D-8D5A66CE47A2}" sibTransId="{DEC17AE7-A45A-4119-8998-1F8B778908A1}"/>
    <dgm:cxn modelId="{D9CDD146-9A02-4181-8345-15DE7F74E7F2}" type="presOf" srcId="{436658E6-8523-4BEA-8338-577AEF99AF6E}" destId="{289BA318-A6CE-42B1-907D-655CFBB26E91}" srcOrd="0" destOrd="0" presId="urn:microsoft.com/office/officeart/2018/2/layout/IconCircleList"/>
    <dgm:cxn modelId="{78789756-CE94-4034-B797-23923D053CA6}" srcId="{EE1317C4-AE99-4316-8F40-4BB4B8C578BE}" destId="{6EAF1D96-2AB4-4B74-98ED-3862CC3842E5}" srcOrd="5" destOrd="0" parTransId="{326D9AE9-6A64-44FA-9B00-71A49CA050B2}" sibTransId="{5C0D2BA2-940B-4132-85B8-916B424D41DC}"/>
    <dgm:cxn modelId="{C966B39D-2D72-4471-866C-EF9D6C477112}" type="presOf" srcId="{C9ED00EA-64AC-490E-ACB4-E30BE5483A4F}" destId="{7D305892-2045-4714-92B2-F063B0A00358}" srcOrd="0" destOrd="0" presId="urn:microsoft.com/office/officeart/2018/2/layout/IconCircleList"/>
    <dgm:cxn modelId="{1798DFA6-F6AD-4F4E-B8A6-D3614779A414}" type="presOf" srcId="{6EAF1D96-2AB4-4B74-98ED-3862CC3842E5}" destId="{76E49C76-F2C3-470A-A668-E14FD0B2FBF1}" srcOrd="0" destOrd="0" presId="urn:microsoft.com/office/officeart/2018/2/layout/IconCircleList"/>
    <dgm:cxn modelId="{5283C0A9-FD9D-4049-8241-A618B680B553}" srcId="{EE1317C4-AE99-4316-8F40-4BB4B8C578BE}" destId="{4A25118F-B4A6-4DA2-8D23-3AAB646C19EB}" srcOrd="3" destOrd="0" parTransId="{16FC5754-7EC9-44BE-B82B-F4544DCE52F7}" sibTransId="{981520C0-31CB-447D-AC98-2224C14A28FD}"/>
    <dgm:cxn modelId="{696455C3-C8EE-43B1-AAB0-3C5C9CD9D5F0}" type="presOf" srcId="{DEC17AE7-A45A-4119-8998-1F8B778908A1}" destId="{34269BA6-CE1A-460A-B1A9-3EDE9A3EDB84}" srcOrd="0" destOrd="0" presId="urn:microsoft.com/office/officeart/2018/2/layout/IconCircleList"/>
    <dgm:cxn modelId="{DE62EDC7-755D-49FE-AC12-75A8AE3BA3DE}" srcId="{EE1317C4-AE99-4316-8F40-4BB4B8C578BE}" destId="{54ED67F5-754A-40EB-8429-CE55358102BE}" srcOrd="1" destOrd="0" parTransId="{EBD59A7C-EC39-4698-A5A2-06857B967F5D}" sibTransId="{48F2C966-A956-4B9B-B160-D1F88DEECE42}"/>
    <dgm:cxn modelId="{F7F9F1EE-8008-4279-A1E8-E023F3C00E7D}" srcId="{EE1317C4-AE99-4316-8F40-4BB4B8C578BE}" destId="{737BED04-1804-4D58-AEA0-2F65A0F33635}" srcOrd="0" destOrd="0" parTransId="{6E965037-BF0D-48FC-B23D-7769A70031F0}" sibTransId="{2061E286-0570-43CA-91A7-92B7F688F874}"/>
    <dgm:cxn modelId="{361F19F6-2E24-4992-94E2-86134CD1CB41}" type="presOf" srcId="{54ED67F5-754A-40EB-8429-CE55358102BE}" destId="{FCFE6026-878E-475E-BB6D-6C8A42448109}" srcOrd="0" destOrd="0" presId="urn:microsoft.com/office/officeart/2018/2/layout/IconCircleList"/>
    <dgm:cxn modelId="{5C4AFA3C-D0E1-46D4-98F3-82B9407215F8}" type="presParOf" srcId="{BCB30C21-9971-4711-83B8-5B0285C4FEE1}" destId="{D88A0F6A-59FB-440F-B490-31BEDF079875}" srcOrd="0" destOrd="0" presId="urn:microsoft.com/office/officeart/2018/2/layout/IconCircleList"/>
    <dgm:cxn modelId="{3A421890-72FD-46FE-852E-A59954A290A6}" type="presParOf" srcId="{D88A0F6A-59FB-440F-B490-31BEDF079875}" destId="{DD874B43-6ED2-4F4D-9640-F7F7F72D0490}" srcOrd="0" destOrd="0" presId="urn:microsoft.com/office/officeart/2018/2/layout/IconCircleList"/>
    <dgm:cxn modelId="{28395AC3-4A86-41CB-83B4-C1DE37A85FB5}" type="presParOf" srcId="{DD874B43-6ED2-4F4D-9640-F7F7F72D0490}" destId="{21BC15EA-26DE-49C1-8B37-84D637241628}" srcOrd="0" destOrd="0" presId="urn:microsoft.com/office/officeart/2018/2/layout/IconCircleList"/>
    <dgm:cxn modelId="{E4D83C8D-C003-4CC5-B3C7-231D6E0BB8B4}" type="presParOf" srcId="{DD874B43-6ED2-4F4D-9640-F7F7F72D0490}" destId="{EEF3B358-7E3A-45BE-AA5E-597980605CBB}" srcOrd="1" destOrd="0" presId="urn:microsoft.com/office/officeart/2018/2/layout/IconCircleList"/>
    <dgm:cxn modelId="{95204974-03F6-44E7-8315-F22F0F0358CD}" type="presParOf" srcId="{DD874B43-6ED2-4F4D-9640-F7F7F72D0490}" destId="{B73D8D78-E273-4763-9665-574F9D38DCB1}" srcOrd="2" destOrd="0" presId="urn:microsoft.com/office/officeart/2018/2/layout/IconCircleList"/>
    <dgm:cxn modelId="{1E8077CC-BB9B-4099-B652-732744BFD610}" type="presParOf" srcId="{DD874B43-6ED2-4F4D-9640-F7F7F72D0490}" destId="{A45B603E-A460-4C54-866F-4D9B9460B428}" srcOrd="3" destOrd="0" presId="urn:microsoft.com/office/officeart/2018/2/layout/IconCircleList"/>
    <dgm:cxn modelId="{7CE87505-FAFA-480D-A330-152A5F5C19E8}" type="presParOf" srcId="{D88A0F6A-59FB-440F-B490-31BEDF079875}" destId="{BD789DD9-37E3-414B-A480-8422B3836D9F}" srcOrd="1" destOrd="0" presId="urn:microsoft.com/office/officeart/2018/2/layout/IconCircleList"/>
    <dgm:cxn modelId="{C897551A-9F83-433B-963E-24151B6E6BEB}" type="presParOf" srcId="{D88A0F6A-59FB-440F-B490-31BEDF079875}" destId="{DF57851C-B843-4B16-80E1-824071347A2A}" srcOrd="2" destOrd="0" presId="urn:microsoft.com/office/officeart/2018/2/layout/IconCircleList"/>
    <dgm:cxn modelId="{9441FA5D-2E4A-43AB-A9F8-82607C255709}" type="presParOf" srcId="{DF57851C-B843-4B16-80E1-824071347A2A}" destId="{4ACE9D6D-AA68-4649-A07D-2B507F921621}" srcOrd="0" destOrd="0" presId="urn:microsoft.com/office/officeart/2018/2/layout/IconCircleList"/>
    <dgm:cxn modelId="{02B2A538-5869-4CD7-8675-2EC050E70EBB}" type="presParOf" srcId="{DF57851C-B843-4B16-80E1-824071347A2A}" destId="{59F97CC0-F0B5-4807-B37C-FD78E2DFB5EA}" srcOrd="1" destOrd="0" presId="urn:microsoft.com/office/officeart/2018/2/layout/IconCircleList"/>
    <dgm:cxn modelId="{86988F1F-B03F-4AD6-A145-B7E1C8469B88}" type="presParOf" srcId="{DF57851C-B843-4B16-80E1-824071347A2A}" destId="{E86EC80B-2D71-4E1F-8C58-13FE675634EB}" srcOrd="2" destOrd="0" presId="urn:microsoft.com/office/officeart/2018/2/layout/IconCircleList"/>
    <dgm:cxn modelId="{6FE11075-3222-4A1B-8014-8C4C37D513EE}" type="presParOf" srcId="{DF57851C-B843-4B16-80E1-824071347A2A}" destId="{FCFE6026-878E-475E-BB6D-6C8A42448109}" srcOrd="3" destOrd="0" presId="urn:microsoft.com/office/officeart/2018/2/layout/IconCircleList"/>
    <dgm:cxn modelId="{7F060B24-5160-452F-872D-A4CFE54068BE}" type="presParOf" srcId="{D88A0F6A-59FB-440F-B490-31BEDF079875}" destId="{099D822E-5387-4E70-875A-4E73A144AD3C}" srcOrd="3" destOrd="0" presId="urn:microsoft.com/office/officeart/2018/2/layout/IconCircleList"/>
    <dgm:cxn modelId="{42653360-A32A-4BAE-B2FB-8DD416A43974}" type="presParOf" srcId="{D88A0F6A-59FB-440F-B490-31BEDF079875}" destId="{AE3C90A0-5E95-40EE-8102-217EE802334F}" srcOrd="4" destOrd="0" presId="urn:microsoft.com/office/officeart/2018/2/layout/IconCircleList"/>
    <dgm:cxn modelId="{21DB199A-D850-40A6-8583-625DE0686A37}" type="presParOf" srcId="{AE3C90A0-5E95-40EE-8102-217EE802334F}" destId="{65B92E8E-06AF-4229-A67B-79082AD88A6F}" srcOrd="0" destOrd="0" presId="urn:microsoft.com/office/officeart/2018/2/layout/IconCircleList"/>
    <dgm:cxn modelId="{C216E880-386E-4CFC-BD8B-4F08F5898D4C}" type="presParOf" srcId="{AE3C90A0-5E95-40EE-8102-217EE802334F}" destId="{B51F171B-D6AA-40BB-8ABC-2A9A97CD5F07}" srcOrd="1" destOrd="0" presId="urn:microsoft.com/office/officeart/2018/2/layout/IconCircleList"/>
    <dgm:cxn modelId="{C3E25414-75B2-413D-82C5-D10DA775F489}" type="presParOf" srcId="{AE3C90A0-5E95-40EE-8102-217EE802334F}" destId="{B760D8E8-9013-4B79-8224-E02F38BA1F3C}" srcOrd="2" destOrd="0" presId="urn:microsoft.com/office/officeart/2018/2/layout/IconCircleList"/>
    <dgm:cxn modelId="{89FE2AB4-E796-45C7-841E-C84A55BD0C2E}" type="presParOf" srcId="{AE3C90A0-5E95-40EE-8102-217EE802334F}" destId="{289BA318-A6CE-42B1-907D-655CFBB26E91}" srcOrd="3" destOrd="0" presId="urn:microsoft.com/office/officeart/2018/2/layout/IconCircleList"/>
    <dgm:cxn modelId="{8C198404-08EB-4A39-8CFA-C4CC1B3C02F4}" type="presParOf" srcId="{D88A0F6A-59FB-440F-B490-31BEDF079875}" destId="{C1066113-DF39-404A-9790-338CEC0FC774}" srcOrd="5" destOrd="0" presId="urn:microsoft.com/office/officeart/2018/2/layout/IconCircleList"/>
    <dgm:cxn modelId="{A90B0F15-C9BD-4FDB-8492-F330FC4A13C2}" type="presParOf" srcId="{D88A0F6A-59FB-440F-B490-31BEDF079875}" destId="{4FCC2E01-C2B2-4296-9BFF-758E16F9CAD7}" srcOrd="6" destOrd="0" presId="urn:microsoft.com/office/officeart/2018/2/layout/IconCircleList"/>
    <dgm:cxn modelId="{2A3D62D0-A0E6-4CA2-9510-58679CF76AE7}" type="presParOf" srcId="{4FCC2E01-C2B2-4296-9BFF-758E16F9CAD7}" destId="{179D270A-9AA8-4D80-AD52-F47B3C0CB297}" srcOrd="0" destOrd="0" presId="urn:microsoft.com/office/officeart/2018/2/layout/IconCircleList"/>
    <dgm:cxn modelId="{C8E69BDC-2017-4B19-9849-EDA61E7DAE52}" type="presParOf" srcId="{4FCC2E01-C2B2-4296-9BFF-758E16F9CAD7}" destId="{8E0A72BB-5005-42BF-9068-F18A5AFCDFD1}" srcOrd="1" destOrd="0" presId="urn:microsoft.com/office/officeart/2018/2/layout/IconCircleList"/>
    <dgm:cxn modelId="{AE847AB8-5B3F-47A2-B52C-03C602EB1BCE}" type="presParOf" srcId="{4FCC2E01-C2B2-4296-9BFF-758E16F9CAD7}" destId="{6B867833-E235-4BC8-B200-A97B926360CC}" srcOrd="2" destOrd="0" presId="urn:microsoft.com/office/officeart/2018/2/layout/IconCircleList"/>
    <dgm:cxn modelId="{1961C07E-84B4-44C7-BCA7-B2A3E3FE945E}" type="presParOf" srcId="{4FCC2E01-C2B2-4296-9BFF-758E16F9CAD7}" destId="{FC1A27DA-5E1B-4FB9-B5B6-6EEBBFD442CD}" srcOrd="3" destOrd="0" presId="urn:microsoft.com/office/officeart/2018/2/layout/IconCircleList"/>
    <dgm:cxn modelId="{F89C925C-C158-4ECF-95A3-C0FAB035EA02}" type="presParOf" srcId="{D88A0F6A-59FB-440F-B490-31BEDF079875}" destId="{294A77C7-60DC-4BA2-9899-931BBC9AB487}" srcOrd="7" destOrd="0" presId="urn:microsoft.com/office/officeart/2018/2/layout/IconCircleList"/>
    <dgm:cxn modelId="{EF9A406A-C8CF-45F6-845B-138BDCCDDB23}" type="presParOf" srcId="{D88A0F6A-59FB-440F-B490-31BEDF079875}" destId="{48BBCE0E-03D9-4630-A18A-6D5B435F9865}" srcOrd="8" destOrd="0" presId="urn:microsoft.com/office/officeart/2018/2/layout/IconCircleList"/>
    <dgm:cxn modelId="{E75665CE-3EC6-4092-865F-4F3628CE366B}" type="presParOf" srcId="{48BBCE0E-03D9-4630-A18A-6D5B435F9865}" destId="{1C9DCD3E-74CB-414E-9465-A00FC0BB3400}" srcOrd="0" destOrd="0" presId="urn:microsoft.com/office/officeart/2018/2/layout/IconCircleList"/>
    <dgm:cxn modelId="{0E4B6807-2C56-406F-8341-F0AAC02F4623}" type="presParOf" srcId="{48BBCE0E-03D9-4630-A18A-6D5B435F9865}" destId="{A8F94561-542B-4163-AA59-4CD5351A0DEC}" srcOrd="1" destOrd="0" presId="urn:microsoft.com/office/officeart/2018/2/layout/IconCircleList"/>
    <dgm:cxn modelId="{02533451-DBAB-4C12-9F1F-46D369E1EAD2}" type="presParOf" srcId="{48BBCE0E-03D9-4630-A18A-6D5B435F9865}" destId="{4A216CFB-DC92-46CD-AED1-5A62A9159E53}" srcOrd="2" destOrd="0" presId="urn:microsoft.com/office/officeart/2018/2/layout/IconCircleList"/>
    <dgm:cxn modelId="{A4015147-F2C3-4483-ADF2-C12745A9D3C9}" type="presParOf" srcId="{48BBCE0E-03D9-4630-A18A-6D5B435F9865}" destId="{7D305892-2045-4714-92B2-F063B0A00358}" srcOrd="3" destOrd="0" presId="urn:microsoft.com/office/officeart/2018/2/layout/IconCircleList"/>
    <dgm:cxn modelId="{14DC57A0-BF88-4337-8602-6D061C0AB0E1}" type="presParOf" srcId="{D88A0F6A-59FB-440F-B490-31BEDF079875}" destId="{34269BA6-CE1A-460A-B1A9-3EDE9A3EDB84}" srcOrd="9" destOrd="0" presId="urn:microsoft.com/office/officeart/2018/2/layout/IconCircleList"/>
    <dgm:cxn modelId="{6BFACCB7-BCD5-43C8-925B-C8DF8689AEF0}" type="presParOf" srcId="{D88A0F6A-59FB-440F-B490-31BEDF079875}" destId="{B1D5505E-5BBA-4F24-B5AD-6FFA3AAE66B2}" srcOrd="10" destOrd="0" presId="urn:microsoft.com/office/officeart/2018/2/layout/IconCircleList"/>
    <dgm:cxn modelId="{AF505C8E-B374-4F35-BB96-885074B990D7}" type="presParOf" srcId="{B1D5505E-5BBA-4F24-B5AD-6FFA3AAE66B2}" destId="{0C92D9B3-C556-47EE-8F8E-8A2ABFB65FB1}" srcOrd="0" destOrd="0" presId="urn:microsoft.com/office/officeart/2018/2/layout/IconCircleList"/>
    <dgm:cxn modelId="{BD083B56-1895-4CD9-98C3-39D27AC6EDE1}" type="presParOf" srcId="{B1D5505E-5BBA-4F24-B5AD-6FFA3AAE66B2}" destId="{1B1587EB-7A97-4C9B-A23F-AB3A42124495}" srcOrd="1" destOrd="0" presId="urn:microsoft.com/office/officeart/2018/2/layout/IconCircleList"/>
    <dgm:cxn modelId="{90A36352-3028-4A4E-A0F4-3F038F90680C}" type="presParOf" srcId="{B1D5505E-5BBA-4F24-B5AD-6FFA3AAE66B2}" destId="{594F1FFF-55FC-4ED9-864D-6372A2D69DDC}" srcOrd="2" destOrd="0" presId="urn:microsoft.com/office/officeart/2018/2/layout/IconCircleList"/>
    <dgm:cxn modelId="{B29A59D1-6931-433E-A23F-B263FA368488}" type="presParOf" srcId="{B1D5505E-5BBA-4F24-B5AD-6FFA3AAE66B2}" destId="{76E49C76-F2C3-470A-A668-E14FD0B2FBF1}"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7A11B79-3E01-4401-8441-0F236D4EA50D}" type="doc">
      <dgm:prSet loTypeId="urn:microsoft.com/office/officeart/2018/2/layout/IconLabelDescriptionList" loCatId="icon" qsTypeId="urn:microsoft.com/office/officeart/2005/8/quickstyle/simple1" qsCatId="simple" csTypeId="urn:microsoft.com/office/officeart/2018/5/colors/Iconchunking_neutralbg_accent1_2" csCatId="accent1" phldr="1"/>
      <dgm:spPr/>
      <dgm:t>
        <a:bodyPr/>
        <a:lstStyle/>
        <a:p>
          <a:endParaRPr lang="en-US"/>
        </a:p>
      </dgm:t>
    </dgm:pt>
    <dgm:pt modelId="{60786B59-D67A-4E85-98DC-7DCB0511FE48}">
      <dgm:prSet custT="1"/>
      <dgm:spPr/>
      <dgm:t>
        <a:bodyPr/>
        <a:lstStyle/>
        <a:p>
          <a:pPr>
            <a:lnSpc>
              <a:spcPct val="100000"/>
            </a:lnSpc>
            <a:defRPr b="1"/>
          </a:pPr>
          <a:r>
            <a:rPr lang="en-US" sz="1600" b="1" dirty="0"/>
            <a:t>Training</a:t>
          </a:r>
          <a:r>
            <a:rPr lang="en-US" sz="1600" b="0" dirty="0"/>
            <a:t> – do your homework!!</a:t>
          </a:r>
          <a:endParaRPr lang="en-US" sz="1600" b="0" i="0" u="none" strike="noStrike" cap="none" baseline="0" noProof="0" dirty="0">
            <a:solidFill>
              <a:srgbClr val="010000"/>
            </a:solidFill>
            <a:latin typeface="Franklin Gothic Book"/>
          </a:endParaRPr>
        </a:p>
      </dgm:t>
    </dgm:pt>
    <dgm:pt modelId="{1DB00240-1937-4626-91BA-B8E5A5C6DF2B}" type="parTrans" cxnId="{5837507B-7EE2-4702-AEE6-08E69287F20B}">
      <dgm:prSet/>
      <dgm:spPr/>
      <dgm:t>
        <a:bodyPr/>
        <a:lstStyle/>
        <a:p>
          <a:endParaRPr lang="en-US" sz="2000"/>
        </a:p>
      </dgm:t>
    </dgm:pt>
    <dgm:pt modelId="{A436B5A6-B7C7-4A9D-AF2A-0F6FAF706BF1}" type="sibTrans" cxnId="{5837507B-7EE2-4702-AEE6-08E69287F20B}">
      <dgm:prSet/>
      <dgm:spPr/>
      <dgm:t>
        <a:bodyPr/>
        <a:lstStyle/>
        <a:p>
          <a:endParaRPr lang="en-US" sz="2000"/>
        </a:p>
      </dgm:t>
    </dgm:pt>
    <dgm:pt modelId="{E2536566-44EE-4619-9EE4-77D013ECE20F}">
      <dgm:prSet custT="1"/>
      <dgm:spPr/>
      <dgm:t>
        <a:bodyPr/>
        <a:lstStyle/>
        <a:p>
          <a:pPr>
            <a:lnSpc>
              <a:spcPct val="100000"/>
            </a:lnSpc>
            <a:defRPr b="1"/>
          </a:pPr>
          <a:r>
            <a:rPr lang="en-US" sz="1600" b="1" dirty="0"/>
            <a:t>Instrument Scheduling </a:t>
          </a:r>
          <a:r>
            <a:rPr lang="en-US" sz="1600" b="0" dirty="0"/>
            <a:t>- </a:t>
          </a:r>
          <a:r>
            <a:rPr lang="en-US" sz="1600" b="0" dirty="0" err="1"/>
            <a:t>iLab</a:t>
          </a:r>
          <a:endParaRPr lang="en-US" sz="1600" b="0" dirty="0"/>
        </a:p>
      </dgm:t>
    </dgm:pt>
    <dgm:pt modelId="{382E7B13-E007-41EE-A48C-ECE8C87C61CA}" type="parTrans" cxnId="{06F0C822-293C-4F07-B3C9-D9A4A67C6973}">
      <dgm:prSet/>
      <dgm:spPr/>
      <dgm:t>
        <a:bodyPr/>
        <a:lstStyle/>
        <a:p>
          <a:endParaRPr lang="en-US" sz="2000"/>
        </a:p>
      </dgm:t>
    </dgm:pt>
    <dgm:pt modelId="{AAB9EC3A-6D11-4937-96D7-5A11B5F61E50}" type="sibTrans" cxnId="{06F0C822-293C-4F07-B3C9-D9A4A67C6973}">
      <dgm:prSet/>
      <dgm:spPr/>
      <dgm:t>
        <a:bodyPr/>
        <a:lstStyle/>
        <a:p>
          <a:endParaRPr lang="en-US" sz="2000"/>
        </a:p>
      </dgm:t>
    </dgm:pt>
    <dgm:pt modelId="{8FAACF5D-5330-4252-82F7-B0413BD980BA}">
      <dgm:prSet custT="1"/>
      <dgm:spPr/>
      <dgm:t>
        <a:bodyPr/>
        <a:lstStyle/>
        <a:p>
          <a:pPr>
            <a:lnSpc>
              <a:spcPct val="100000"/>
            </a:lnSpc>
            <a:defRPr b="1"/>
          </a:pPr>
          <a:r>
            <a:rPr lang="en-US" sz="1600" b="1" dirty="0"/>
            <a:t>Core Etiquette</a:t>
          </a:r>
        </a:p>
      </dgm:t>
    </dgm:pt>
    <dgm:pt modelId="{A526125F-D4A7-4CF9-8E06-64C65CE72763}" type="parTrans" cxnId="{58970204-D320-4E93-A3DA-BC991B07C3BF}">
      <dgm:prSet/>
      <dgm:spPr/>
      <dgm:t>
        <a:bodyPr/>
        <a:lstStyle/>
        <a:p>
          <a:endParaRPr lang="en-US" sz="2000"/>
        </a:p>
      </dgm:t>
    </dgm:pt>
    <dgm:pt modelId="{9AFD7C85-EA19-4C45-9232-867C9EB2FDD9}" type="sibTrans" cxnId="{58970204-D320-4E93-A3DA-BC991B07C3BF}">
      <dgm:prSet/>
      <dgm:spPr/>
      <dgm:t>
        <a:bodyPr/>
        <a:lstStyle/>
        <a:p>
          <a:endParaRPr lang="en-US" sz="2000"/>
        </a:p>
      </dgm:t>
    </dgm:pt>
    <dgm:pt modelId="{276C1CDE-4C49-4C31-82CF-ABD226561474}">
      <dgm:prSet custT="1"/>
      <dgm:spPr/>
      <dgm:t>
        <a:bodyPr/>
        <a:lstStyle/>
        <a:p>
          <a:pPr>
            <a:lnSpc>
              <a:spcPct val="100000"/>
            </a:lnSpc>
            <a:defRPr b="1"/>
          </a:pPr>
          <a:r>
            <a:rPr lang="en-US" sz="1600" b="1" dirty="0"/>
            <a:t>Core Rules </a:t>
          </a:r>
          <a:r>
            <a:rPr lang="en-US" sz="1600" b="0" dirty="0"/>
            <a:t>– research use only, biosafety and radiation safety, HIPAA compliancy, instrument handling, password protection</a:t>
          </a:r>
        </a:p>
      </dgm:t>
    </dgm:pt>
    <dgm:pt modelId="{505BBDAF-3FCB-4DE2-892A-3994F231015E}" type="parTrans" cxnId="{05170C71-71F8-438B-B733-355A88EBA59F}">
      <dgm:prSet/>
      <dgm:spPr/>
      <dgm:t>
        <a:bodyPr/>
        <a:lstStyle/>
        <a:p>
          <a:endParaRPr lang="en-US" sz="2000"/>
        </a:p>
      </dgm:t>
    </dgm:pt>
    <dgm:pt modelId="{1B8672BF-F773-4E47-A802-51B47A770F96}" type="sibTrans" cxnId="{05170C71-71F8-438B-B733-355A88EBA59F}">
      <dgm:prSet/>
      <dgm:spPr/>
      <dgm:t>
        <a:bodyPr/>
        <a:lstStyle/>
        <a:p>
          <a:endParaRPr lang="en-US" sz="2000"/>
        </a:p>
      </dgm:t>
    </dgm:pt>
    <dgm:pt modelId="{F419AE25-F586-4DA9-A0B1-DDEA5391ADD6}">
      <dgm:prSet custT="1"/>
      <dgm:spPr/>
      <dgm:t>
        <a:bodyPr/>
        <a:lstStyle/>
        <a:p>
          <a:pPr>
            <a:lnSpc>
              <a:spcPct val="100000"/>
            </a:lnSpc>
            <a:defRPr b="1"/>
          </a:pPr>
          <a:r>
            <a:rPr lang="en-US" sz="1600" b="1" dirty="0"/>
            <a:t>Calendar</a:t>
          </a:r>
          <a:r>
            <a:rPr lang="en-US" sz="1600" b="0" dirty="0"/>
            <a:t> </a:t>
          </a:r>
          <a:r>
            <a:rPr lang="en-US" sz="1600" b="0" i="1" dirty="0"/>
            <a:t>(36 hour lock out)</a:t>
          </a:r>
          <a:endParaRPr lang="en-US" sz="1600" b="0" dirty="0"/>
        </a:p>
      </dgm:t>
    </dgm:pt>
    <dgm:pt modelId="{C6D7E6EC-E05B-4787-8D99-05FBADB07BCB}" type="parTrans" cxnId="{F31AE70D-1719-4C4C-8CEA-881343E53CAA}">
      <dgm:prSet/>
      <dgm:spPr/>
      <dgm:t>
        <a:bodyPr/>
        <a:lstStyle/>
        <a:p>
          <a:endParaRPr lang="en-US" sz="2000"/>
        </a:p>
      </dgm:t>
    </dgm:pt>
    <dgm:pt modelId="{60CE2827-A4F8-4833-A76A-C1B9081B43FC}" type="sibTrans" cxnId="{F31AE70D-1719-4C4C-8CEA-881343E53CAA}">
      <dgm:prSet/>
      <dgm:spPr/>
      <dgm:t>
        <a:bodyPr/>
        <a:lstStyle/>
        <a:p>
          <a:endParaRPr lang="en-US" sz="2000"/>
        </a:p>
      </dgm:t>
    </dgm:pt>
    <dgm:pt modelId="{FA76D765-0575-4C8A-B61D-BA2D3A9DDA23}">
      <dgm:prSet custT="1"/>
      <dgm:spPr/>
      <dgm:t>
        <a:bodyPr/>
        <a:lstStyle/>
        <a:p>
          <a:pPr rtl="0">
            <a:lnSpc>
              <a:spcPct val="100000"/>
            </a:lnSpc>
            <a:defRPr b="1"/>
          </a:pPr>
          <a:r>
            <a:rPr lang="en-US" sz="1600" b="1" dirty="0"/>
            <a:t>Communication</a:t>
          </a:r>
          <a:r>
            <a:rPr lang="en-US" sz="1600" b="0" dirty="0"/>
            <a:t>:</a:t>
          </a:r>
          <a:r>
            <a:rPr lang="en-US" sz="1600" b="0" dirty="0">
              <a:latin typeface="Franklin Gothic Book" panose="020B0503020102020204"/>
            </a:rPr>
            <a:t> </a:t>
          </a:r>
          <a:r>
            <a:rPr lang="en-US" sz="1600" b="0" u="sng" dirty="0"/>
            <a:t>Website</a:t>
          </a:r>
          <a:r>
            <a:rPr lang="en-US" sz="1600" b="0" dirty="0"/>
            <a:t>: calendar, updates, protocols, links, etc.</a:t>
          </a:r>
          <a:r>
            <a:rPr lang="en-US" sz="1600" b="0" dirty="0">
              <a:latin typeface="Franklin Gothic Book" panose="020B0503020102020204"/>
            </a:rPr>
            <a:t> </a:t>
          </a:r>
          <a:r>
            <a:rPr lang="en-US" sz="1600" b="0" u="sng" dirty="0"/>
            <a:t>Listserve</a:t>
          </a:r>
          <a:r>
            <a:rPr lang="en-US" sz="1600" b="0" dirty="0"/>
            <a:t>: important updates, events</a:t>
          </a:r>
        </a:p>
      </dgm:t>
    </dgm:pt>
    <dgm:pt modelId="{4B77728E-A17B-4D73-87DD-23807B9CD082}" type="parTrans" cxnId="{15BF777A-5A37-4493-9A5B-072F32B0400D}">
      <dgm:prSet/>
      <dgm:spPr/>
      <dgm:t>
        <a:bodyPr/>
        <a:lstStyle/>
        <a:p>
          <a:endParaRPr lang="en-US" sz="2000"/>
        </a:p>
      </dgm:t>
    </dgm:pt>
    <dgm:pt modelId="{DB6C66A5-5042-4F10-9F90-CCF76B341D18}" type="sibTrans" cxnId="{15BF777A-5A37-4493-9A5B-072F32B0400D}">
      <dgm:prSet/>
      <dgm:spPr/>
      <dgm:t>
        <a:bodyPr/>
        <a:lstStyle/>
        <a:p>
          <a:endParaRPr lang="en-US" sz="2000"/>
        </a:p>
      </dgm:t>
    </dgm:pt>
    <dgm:pt modelId="{A6945D23-3AAD-4AAC-A956-714D24F76694}">
      <dgm:prSet custT="1"/>
      <dgm:spPr/>
      <dgm:t>
        <a:bodyPr/>
        <a:lstStyle/>
        <a:p>
          <a:pPr>
            <a:lnSpc>
              <a:spcPct val="100000"/>
            </a:lnSpc>
            <a:defRPr b="1"/>
          </a:pPr>
          <a:r>
            <a:rPr lang="en-US" sz="1600" b="1" dirty="0"/>
            <a:t>Data storage</a:t>
          </a:r>
          <a:r>
            <a:rPr lang="en-US" sz="1600" b="0" dirty="0"/>
            <a:t>: you will be assigned a folder on our server that will hold your data up to 3 months (monthly cleaning)</a:t>
          </a:r>
        </a:p>
      </dgm:t>
    </dgm:pt>
    <dgm:pt modelId="{EB4E31E3-7F34-429E-839E-6835B252953F}" type="parTrans" cxnId="{BDBE57F9-B9E7-492C-82BB-9420FB0A45FD}">
      <dgm:prSet/>
      <dgm:spPr/>
      <dgm:t>
        <a:bodyPr/>
        <a:lstStyle/>
        <a:p>
          <a:endParaRPr lang="en-US" sz="2000"/>
        </a:p>
      </dgm:t>
    </dgm:pt>
    <dgm:pt modelId="{F5A311E1-ACCF-48A0-B11A-9D598B46A25E}" type="sibTrans" cxnId="{BDBE57F9-B9E7-492C-82BB-9420FB0A45FD}">
      <dgm:prSet/>
      <dgm:spPr/>
      <dgm:t>
        <a:bodyPr/>
        <a:lstStyle/>
        <a:p>
          <a:endParaRPr lang="en-US" sz="2000"/>
        </a:p>
      </dgm:t>
    </dgm:pt>
    <dgm:pt modelId="{4D94F055-4573-4A0C-BEC8-95077ABBF8B6}" type="pres">
      <dgm:prSet presAssocID="{47A11B79-3E01-4401-8441-0F236D4EA50D}" presName="root" presStyleCnt="0">
        <dgm:presLayoutVars>
          <dgm:dir/>
          <dgm:resizeHandles val="exact"/>
        </dgm:presLayoutVars>
      </dgm:prSet>
      <dgm:spPr/>
    </dgm:pt>
    <dgm:pt modelId="{1ED1CDBE-A096-44B8-AEFA-1BE6928223E3}" type="pres">
      <dgm:prSet presAssocID="{60786B59-D67A-4E85-98DC-7DCB0511FE48}" presName="compNode" presStyleCnt="0"/>
      <dgm:spPr/>
    </dgm:pt>
    <dgm:pt modelId="{3EF3933C-321B-4BC9-99A9-EC8516C9AB72}" type="pres">
      <dgm:prSet presAssocID="{60786B59-D67A-4E85-98DC-7DCB0511FE48}" presName="iconRect" presStyleLbl="node1" presStyleIdx="0" presStyleCnt="7"/>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lassroom"/>
        </a:ext>
      </dgm:extLst>
    </dgm:pt>
    <dgm:pt modelId="{4C95F1D3-1C6E-430B-A5D3-5DDD5223CD53}" type="pres">
      <dgm:prSet presAssocID="{60786B59-D67A-4E85-98DC-7DCB0511FE48}" presName="iconSpace" presStyleCnt="0"/>
      <dgm:spPr/>
    </dgm:pt>
    <dgm:pt modelId="{C7A12F84-589C-497D-9A7E-D028D6355CF8}" type="pres">
      <dgm:prSet presAssocID="{60786B59-D67A-4E85-98DC-7DCB0511FE48}" presName="parTx" presStyleLbl="revTx" presStyleIdx="0" presStyleCnt="14">
        <dgm:presLayoutVars>
          <dgm:chMax val="0"/>
          <dgm:chPref val="0"/>
        </dgm:presLayoutVars>
      </dgm:prSet>
      <dgm:spPr/>
    </dgm:pt>
    <dgm:pt modelId="{E8AF518A-7C5B-4834-A7F0-5C7D2EC9FC7A}" type="pres">
      <dgm:prSet presAssocID="{60786B59-D67A-4E85-98DC-7DCB0511FE48}" presName="txSpace" presStyleCnt="0"/>
      <dgm:spPr/>
    </dgm:pt>
    <dgm:pt modelId="{9610172C-BB3B-4909-B2A1-5403F94ECE48}" type="pres">
      <dgm:prSet presAssocID="{60786B59-D67A-4E85-98DC-7DCB0511FE48}" presName="desTx" presStyleLbl="revTx" presStyleIdx="1" presStyleCnt="14">
        <dgm:presLayoutVars/>
      </dgm:prSet>
      <dgm:spPr/>
    </dgm:pt>
    <dgm:pt modelId="{6BD0D8DD-9A65-4D89-B5E8-B35EFCF1F691}" type="pres">
      <dgm:prSet presAssocID="{A436B5A6-B7C7-4A9D-AF2A-0F6FAF706BF1}" presName="sibTrans" presStyleCnt="0"/>
      <dgm:spPr/>
    </dgm:pt>
    <dgm:pt modelId="{87128586-DBA2-48E6-A872-A05CC479FBC9}" type="pres">
      <dgm:prSet presAssocID="{E2536566-44EE-4619-9EE4-77D013ECE20F}" presName="compNode" presStyleCnt="0"/>
      <dgm:spPr/>
    </dgm:pt>
    <dgm:pt modelId="{5E532CA2-FB8F-4EEE-9CCF-D208791C68BA}" type="pres">
      <dgm:prSet presAssocID="{E2536566-44EE-4619-9EE4-77D013ECE20F}" presName="iconRect" presStyleLbl="node1" presStyleIdx="1" presStyleCnt="7"/>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Wind Chime"/>
        </a:ext>
      </dgm:extLst>
    </dgm:pt>
    <dgm:pt modelId="{209D96EC-24C3-4547-927A-499B6BA4FC2C}" type="pres">
      <dgm:prSet presAssocID="{E2536566-44EE-4619-9EE4-77D013ECE20F}" presName="iconSpace" presStyleCnt="0"/>
      <dgm:spPr/>
    </dgm:pt>
    <dgm:pt modelId="{203B7BCA-FFB4-4B92-9B2B-051CB0A41646}" type="pres">
      <dgm:prSet presAssocID="{E2536566-44EE-4619-9EE4-77D013ECE20F}" presName="parTx" presStyleLbl="revTx" presStyleIdx="2" presStyleCnt="14">
        <dgm:presLayoutVars>
          <dgm:chMax val="0"/>
          <dgm:chPref val="0"/>
        </dgm:presLayoutVars>
      </dgm:prSet>
      <dgm:spPr/>
    </dgm:pt>
    <dgm:pt modelId="{6FB546F1-76B3-45F2-BE18-117BCFE44D1F}" type="pres">
      <dgm:prSet presAssocID="{E2536566-44EE-4619-9EE4-77D013ECE20F}" presName="txSpace" presStyleCnt="0"/>
      <dgm:spPr/>
    </dgm:pt>
    <dgm:pt modelId="{0C56896B-C9B6-4B27-84D1-FCAAB5A0B80E}" type="pres">
      <dgm:prSet presAssocID="{E2536566-44EE-4619-9EE4-77D013ECE20F}" presName="desTx" presStyleLbl="revTx" presStyleIdx="3" presStyleCnt="14">
        <dgm:presLayoutVars/>
      </dgm:prSet>
      <dgm:spPr/>
    </dgm:pt>
    <dgm:pt modelId="{26B7ECE1-58A8-4C71-A0FA-6E92C3DA13DE}" type="pres">
      <dgm:prSet presAssocID="{AAB9EC3A-6D11-4937-96D7-5A11B5F61E50}" presName="sibTrans" presStyleCnt="0"/>
      <dgm:spPr/>
    </dgm:pt>
    <dgm:pt modelId="{960F482D-6BB6-416C-B754-1595F7A932A4}" type="pres">
      <dgm:prSet presAssocID="{8FAACF5D-5330-4252-82F7-B0413BD980BA}" presName="compNode" presStyleCnt="0"/>
      <dgm:spPr/>
    </dgm:pt>
    <dgm:pt modelId="{6BEEB843-8460-4271-AC5D-320B21A49AB2}" type="pres">
      <dgm:prSet presAssocID="{8FAACF5D-5330-4252-82F7-B0413BD980BA}" presName="iconRect" presStyleLbl="node1" presStyleIdx="2" presStyleCnt="7"/>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andshake"/>
        </a:ext>
      </dgm:extLst>
    </dgm:pt>
    <dgm:pt modelId="{82F05211-D0DB-4ACB-ADDC-9C0D8AD55388}" type="pres">
      <dgm:prSet presAssocID="{8FAACF5D-5330-4252-82F7-B0413BD980BA}" presName="iconSpace" presStyleCnt="0"/>
      <dgm:spPr/>
    </dgm:pt>
    <dgm:pt modelId="{06E1ADDC-50B1-4338-9F73-4759D1C339E5}" type="pres">
      <dgm:prSet presAssocID="{8FAACF5D-5330-4252-82F7-B0413BD980BA}" presName="parTx" presStyleLbl="revTx" presStyleIdx="4" presStyleCnt="14">
        <dgm:presLayoutVars>
          <dgm:chMax val="0"/>
          <dgm:chPref val="0"/>
        </dgm:presLayoutVars>
      </dgm:prSet>
      <dgm:spPr/>
    </dgm:pt>
    <dgm:pt modelId="{86271237-49BF-43C6-8D6D-CCDB0BF710C9}" type="pres">
      <dgm:prSet presAssocID="{8FAACF5D-5330-4252-82F7-B0413BD980BA}" presName="txSpace" presStyleCnt="0"/>
      <dgm:spPr/>
    </dgm:pt>
    <dgm:pt modelId="{5446B8AC-FF2F-4E5F-A82D-3BAE0B1B20EA}" type="pres">
      <dgm:prSet presAssocID="{8FAACF5D-5330-4252-82F7-B0413BD980BA}" presName="desTx" presStyleLbl="revTx" presStyleIdx="5" presStyleCnt="14">
        <dgm:presLayoutVars/>
      </dgm:prSet>
      <dgm:spPr/>
    </dgm:pt>
    <dgm:pt modelId="{C2C1C48D-4AE7-4092-95D8-8BD8CA00CFF5}" type="pres">
      <dgm:prSet presAssocID="{9AFD7C85-EA19-4C45-9232-867C9EB2FDD9}" presName="sibTrans" presStyleCnt="0"/>
      <dgm:spPr/>
    </dgm:pt>
    <dgm:pt modelId="{E933824A-B21D-4114-8461-716621E4489B}" type="pres">
      <dgm:prSet presAssocID="{276C1CDE-4C49-4C31-82CF-ABD226561474}" presName="compNode" presStyleCnt="0"/>
      <dgm:spPr/>
    </dgm:pt>
    <dgm:pt modelId="{5DB7D797-EFE4-4064-8C1B-D851E4CA9A9A}" type="pres">
      <dgm:prSet presAssocID="{276C1CDE-4C49-4C31-82CF-ABD226561474}" presName="iconRect" presStyleLbl="node1" presStyleIdx="3" presStyleCnt="7"/>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Lock"/>
        </a:ext>
      </dgm:extLst>
    </dgm:pt>
    <dgm:pt modelId="{CBF62BC6-2D8D-4CEA-9232-16DB0D5796B5}" type="pres">
      <dgm:prSet presAssocID="{276C1CDE-4C49-4C31-82CF-ABD226561474}" presName="iconSpace" presStyleCnt="0"/>
      <dgm:spPr/>
    </dgm:pt>
    <dgm:pt modelId="{BABDC86B-71E7-4648-9457-38DD7E0B75FD}" type="pres">
      <dgm:prSet presAssocID="{276C1CDE-4C49-4C31-82CF-ABD226561474}" presName="parTx" presStyleLbl="revTx" presStyleIdx="6" presStyleCnt="14">
        <dgm:presLayoutVars>
          <dgm:chMax val="0"/>
          <dgm:chPref val="0"/>
        </dgm:presLayoutVars>
      </dgm:prSet>
      <dgm:spPr/>
    </dgm:pt>
    <dgm:pt modelId="{B2061F76-4804-423D-B0DB-5DE9CAFF5D51}" type="pres">
      <dgm:prSet presAssocID="{276C1CDE-4C49-4C31-82CF-ABD226561474}" presName="txSpace" presStyleCnt="0"/>
      <dgm:spPr/>
    </dgm:pt>
    <dgm:pt modelId="{48871B4E-FAEF-414B-8CF0-EC454873DF98}" type="pres">
      <dgm:prSet presAssocID="{276C1CDE-4C49-4C31-82CF-ABD226561474}" presName="desTx" presStyleLbl="revTx" presStyleIdx="7" presStyleCnt="14">
        <dgm:presLayoutVars/>
      </dgm:prSet>
      <dgm:spPr/>
    </dgm:pt>
    <dgm:pt modelId="{546E3265-26E2-47B2-BE76-80200D54327D}" type="pres">
      <dgm:prSet presAssocID="{1B8672BF-F773-4E47-A802-51B47A770F96}" presName="sibTrans" presStyleCnt="0"/>
      <dgm:spPr/>
    </dgm:pt>
    <dgm:pt modelId="{EF205776-A613-4D4C-8D79-4330FFFF94A2}" type="pres">
      <dgm:prSet presAssocID="{F419AE25-F586-4DA9-A0B1-DDEA5391ADD6}" presName="compNode" presStyleCnt="0"/>
      <dgm:spPr/>
    </dgm:pt>
    <dgm:pt modelId="{10C70EF5-B2E5-47BF-9E60-444EEAC5FBBF}" type="pres">
      <dgm:prSet presAssocID="{F419AE25-F586-4DA9-A0B1-DDEA5391ADD6}" presName="iconRect" presStyleLbl="node1" presStyleIdx="4" presStyleCnt="7"/>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Daily Calendar"/>
        </a:ext>
      </dgm:extLst>
    </dgm:pt>
    <dgm:pt modelId="{F80AA932-AB57-4441-AC42-AE315EB81114}" type="pres">
      <dgm:prSet presAssocID="{F419AE25-F586-4DA9-A0B1-DDEA5391ADD6}" presName="iconSpace" presStyleCnt="0"/>
      <dgm:spPr/>
    </dgm:pt>
    <dgm:pt modelId="{CED99F41-7E38-4AE1-9820-FB1A3285126E}" type="pres">
      <dgm:prSet presAssocID="{F419AE25-F586-4DA9-A0B1-DDEA5391ADD6}" presName="parTx" presStyleLbl="revTx" presStyleIdx="8" presStyleCnt="14">
        <dgm:presLayoutVars>
          <dgm:chMax val="0"/>
          <dgm:chPref val="0"/>
        </dgm:presLayoutVars>
      </dgm:prSet>
      <dgm:spPr/>
    </dgm:pt>
    <dgm:pt modelId="{2C466312-E269-497E-948E-655432ADEB23}" type="pres">
      <dgm:prSet presAssocID="{F419AE25-F586-4DA9-A0B1-DDEA5391ADD6}" presName="txSpace" presStyleCnt="0"/>
      <dgm:spPr/>
    </dgm:pt>
    <dgm:pt modelId="{72785252-C618-4CAA-8817-A55C75506034}" type="pres">
      <dgm:prSet presAssocID="{F419AE25-F586-4DA9-A0B1-DDEA5391ADD6}" presName="desTx" presStyleLbl="revTx" presStyleIdx="9" presStyleCnt="14">
        <dgm:presLayoutVars/>
      </dgm:prSet>
      <dgm:spPr/>
    </dgm:pt>
    <dgm:pt modelId="{04FD7A64-8597-4327-A745-9BFE8B8A7405}" type="pres">
      <dgm:prSet presAssocID="{60CE2827-A4F8-4833-A76A-C1B9081B43FC}" presName="sibTrans" presStyleCnt="0"/>
      <dgm:spPr/>
    </dgm:pt>
    <dgm:pt modelId="{1E38AFAC-B510-48F3-ADE3-03C7313863ED}" type="pres">
      <dgm:prSet presAssocID="{FA76D765-0575-4C8A-B61D-BA2D3A9DDA23}" presName="compNode" presStyleCnt="0"/>
      <dgm:spPr/>
    </dgm:pt>
    <dgm:pt modelId="{E74E1BA2-A39B-40FF-A651-9B880F5C4418}" type="pres">
      <dgm:prSet presAssocID="{FA76D765-0575-4C8A-B61D-BA2D3A9DDA23}" presName="iconRect" presStyleLbl="node1" presStyleIdx="5" presStyleCnt="7"/>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Presentation with Checklist"/>
        </a:ext>
      </dgm:extLst>
    </dgm:pt>
    <dgm:pt modelId="{ACF22D8D-09DE-4CE1-94E4-79B29E7220E8}" type="pres">
      <dgm:prSet presAssocID="{FA76D765-0575-4C8A-B61D-BA2D3A9DDA23}" presName="iconSpace" presStyleCnt="0"/>
      <dgm:spPr/>
    </dgm:pt>
    <dgm:pt modelId="{EEF22C63-600D-487D-B997-3144B3C3CEE6}" type="pres">
      <dgm:prSet presAssocID="{FA76D765-0575-4C8A-B61D-BA2D3A9DDA23}" presName="parTx" presStyleLbl="revTx" presStyleIdx="10" presStyleCnt="14">
        <dgm:presLayoutVars>
          <dgm:chMax val="0"/>
          <dgm:chPref val="0"/>
        </dgm:presLayoutVars>
      </dgm:prSet>
      <dgm:spPr/>
    </dgm:pt>
    <dgm:pt modelId="{0DE266EB-B48D-4B04-BECF-C44C90C8E42D}" type="pres">
      <dgm:prSet presAssocID="{FA76D765-0575-4C8A-B61D-BA2D3A9DDA23}" presName="txSpace" presStyleCnt="0"/>
      <dgm:spPr/>
    </dgm:pt>
    <dgm:pt modelId="{1BD2D90E-C5AC-4919-81EC-44CAFA2ABD9E}" type="pres">
      <dgm:prSet presAssocID="{FA76D765-0575-4C8A-B61D-BA2D3A9DDA23}" presName="desTx" presStyleLbl="revTx" presStyleIdx="11" presStyleCnt="14">
        <dgm:presLayoutVars/>
      </dgm:prSet>
      <dgm:spPr/>
    </dgm:pt>
    <dgm:pt modelId="{1D5DD2F7-8A40-4771-96E0-C6AAA735F205}" type="pres">
      <dgm:prSet presAssocID="{DB6C66A5-5042-4F10-9F90-CCF76B341D18}" presName="sibTrans" presStyleCnt="0"/>
      <dgm:spPr/>
    </dgm:pt>
    <dgm:pt modelId="{989861A8-CA21-4F66-833E-175E50D1E88C}" type="pres">
      <dgm:prSet presAssocID="{A6945D23-3AAD-4AAC-A956-714D24F76694}" presName="compNode" presStyleCnt="0"/>
      <dgm:spPr/>
    </dgm:pt>
    <dgm:pt modelId="{51D624E4-DA3F-4182-A08D-6078CF1F4E51}" type="pres">
      <dgm:prSet presAssocID="{A6945D23-3AAD-4AAC-A956-714D24F76694}" presName="iconRect" presStyleLbl="node1" presStyleIdx="6" presStyleCnt="7"/>
      <dgm:spPr>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a:noFill/>
        </a:ln>
      </dgm:spPr>
      <dgm:extLst>
        <a:ext uri="{E40237B7-FDA0-4F09-8148-C483321AD2D9}">
          <dgm14:cNvPr xmlns:dgm14="http://schemas.microsoft.com/office/drawing/2010/diagram" id="0" name="" descr="Open Folder"/>
        </a:ext>
      </dgm:extLst>
    </dgm:pt>
    <dgm:pt modelId="{4E4D0340-B199-41B4-B76D-1BB3433F5D40}" type="pres">
      <dgm:prSet presAssocID="{A6945D23-3AAD-4AAC-A956-714D24F76694}" presName="iconSpace" presStyleCnt="0"/>
      <dgm:spPr/>
    </dgm:pt>
    <dgm:pt modelId="{CE4A5875-A98E-48CE-8A4A-A64A03557CEE}" type="pres">
      <dgm:prSet presAssocID="{A6945D23-3AAD-4AAC-A956-714D24F76694}" presName="parTx" presStyleLbl="revTx" presStyleIdx="12" presStyleCnt="14">
        <dgm:presLayoutVars>
          <dgm:chMax val="0"/>
          <dgm:chPref val="0"/>
        </dgm:presLayoutVars>
      </dgm:prSet>
      <dgm:spPr/>
    </dgm:pt>
    <dgm:pt modelId="{3419F819-BBD6-49BD-A3C5-2D06319334EF}" type="pres">
      <dgm:prSet presAssocID="{A6945D23-3AAD-4AAC-A956-714D24F76694}" presName="txSpace" presStyleCnt="0"/>
      <dgm:spPr/>
    </dgm:pt>
    <dgm:pt modelId="{5C2FFBC9-373F-44D3-A1BE-84B68D98A375}" type="pres">
      <dgm:prSet presAssocID="{A6945D23-3AAD-4AAC-A956-714D24F76694}" presName="desTx" presStyleLbl="revTx" presStyleIdx="13" presStyleCnt="14">
        <dgm:presLayoutVars/>
      </dgm:prSet>
      <dgm:spPr/>
    </dgm:pt>
  </dgm:ptLst>
  <dgm:cxnLst>
    <dgm:cxn modelId="{58970204-D320-4E93-A3DA-BC991B07C3BF}" srcId="{47A11B79-3E01-4401-8441-0F236D4EA50D}" destId="{8FAACF5D-5330-4252-82F7-B0413BD980BA}" srcOrd="2" destOrd="0" parTransId="{A526125F-D4A7-4CF9-8E06-64C65CE72763}" sibTransId="{9AFD7C85-EA19-4C45-9232-867C9EB2FDD9}"/>
    <dgm:cxn modelId="{F31AE70D-1719-4C4C-8CEA-881343E53CAA}" srcId="{47A11B79-3E01-4401-8441-0F236D4EA50D}" destId="{F419AE25-F586-4DA9-A0B1-DDEA5391ADD6}" srcOrd="4" destOrd="0" parTransId="{C6D7E6EC-E05B-4787-8D99-05FBADB07BCB}" sibTransId="{60CE2827-A4F8-4833-A76A-C1B9081B43FC}"/>
    <dgm:cxn modelId="{0C9BF00D-D4FF-49E4-A193-D6E29B19D74C}" type="presOf" srcId="{47A11B79-3E01-4401-8441-0F236D4EA50D}" destId="{4D94F055-4573-4A0C-BEC8-95077ABBF8B6}" srcOrd="0" destOrd="0" presId="urn:microsoft.com/office/officeart/2018/2/layout/IconLabelDescriptionList"/>
    <dgm:cxn modelId="{64BBCA1C-2A87-4358-A224-E17528E33766}" type="presOf" srcId="{8FAACF5D-5330-4252-82F7-B0413BD980BA}" destId="{06E1ADDC-50B1-4338-9F73-4759D1C339E5}" srcOrd="0" destOrd="0" presId="urn:microsoft.com/office/officeart/2018/2/layout/IconLabelDescriptionList"/>
    <dgm:cxn modelId="{B878FE21-5EA7-49F3-8659-5183C7FD5989}" type="presOf" srcId="{60786B59-D67A-4E85-98DC-7DCB0511FE48}" destId="{C7A12F84-589C-497D-9A7E-D028D6355CF8}" srcOrd="0" destOrd="0" presId="urn:microsoft.com/office/officeart/2018/2/layout/IconLabelDescriptionList"/>
    <dgm:cxn modelId="{06F0C822-293C-4F07-B3C9-D9A4A67C6973}" srcId="{47A11B79-3E01-4401-8441-0F236D4EA50D}" destId="{E2536566-44EE-4619-9EE4-77D013ECE20F}" srcOrd="1" destOrd="0" parTransId="{382E7B13-E007-41EE-A48C-ECE8C87C61CA}" sibTransId="{AAB9EC3A-6D11-4937-96D7-5A11B5F61E50}"/>
    <dgm:cxn modelId="{CA08993C-5F9C-45AD-A828-B2A99ACB05EE}" type="presOf" srcId="{FA76D765-0575-4C8A-B61D-BA2D3A9DDA23}" destId="{EEF22C63-600D-487D-B997-3144B3C3CEE6}" srcOrd="0" destOrd="0" presId="urn:microsoft.com/office/officeart/2018/2/layout/IconLabelDescriptionList"/>
    <dgm:cxn modelId="{E23FBE60-F378-4ED0-8364-7DC2FAB9A486}" type="presOf" srcId="{F419AE25-F586-4DA9-A0B1-DDEA5391ADD6}" destId="{CED99F41-7E38-4AE1-9820-FB1A3285126E}" srcOrd="0" destOrd="0" presId="urn:microsoft.com/office/officeart/2018/2/layout/IconLabelDescriptionList"/>
    <dgm:cxn modelId="{67D77D4D-C6ED-45EA-AF27-30C1414391A9}" type="presOf" srcId="{276C1CDE-4C49-4C31-82CF-ABD226561474}" destId="{BABDC86B-71E7-4648-9457-38DD7E0B75FD}" srcOrd="0" destOrd="0" presId="urn:microsoft.com/office/officeart/2018/2/layout/IconLabelDescriptionList"/>
    <dgm:cxn modelId="{05170C71-71F8-438B-B733-355A88EBA59F}" srcId="{47A11B79-3E01-4401-8441-0F236D4EA50D}" destId="{276C1CDE-4C49-4C31-82CF-ABD226561474}" srcOrd="3" destOrd="0" parTransId="{505BBDAF-3FCB-4DE2-892A-3994F231015E}" sibTransId="{1B8672BF-F773-4E47-A802-51B47A770F96}"/>
    <dgm:cxn modelId="{15BF777A-5A37-4493-9A5B-072F32B0400D}" srcId="{47A11B79-3E01-4401-8441-0F236D4EA50D}" destId="{FA76D765-0575-4C8A-B61D-BA2D3A9DDA23}" srcOrd="5" destOrd="0" parTransId="{4B77728E-A17B-4D73-87DD-23807B9CD082}" sibTransId="{DB6C66A5-5042-4F10-9F90-CCF76B341D18}"/>
    <dgm:cxn modelId="{5837507B-7EE2-4702-AEE6-08E69287F20B}" srcId="{47A11B79-3E01-4401-8441-0F236D4EA50D}" destId="{60786B59-D67A-4E85-98DC-7DCB0511FE48}" srcOrd="0" destOrd="0" parTransId="{1DB00240-1937-4626-91BA-B8E5A5C6DF2B}" sibTransId="{A436B5A6-B7C7-4A9D-AF2A-0F6FAF706BF1}"/>
    <dgm:cxn modelId="{74080EC0-5A62-4B0F-927C-CF0FB063D638}" type="presOf" srcId="{E2536566-44EE-4619-9EE4-77D013ECE20F}" destId="{203B7BCA-FFB4-4B92-9B2B-051CB0A41646}" srcOrd="0" destOrd="0" presId="urn:microsoft.com/office/officeart/2018/2/layout/IconLabelDescriptionList"/>
    <dgm:cxn modelId="{BDBE57F9-B9E7-492C-82BB-9420FB0A45FD}" srcId="{47A11B79-3E01-4401-8441-0F236D4EA50D}" destId="{A6945D23-3AAD-4AAC-A956-714D24F76694}" srcOrd="6" destOrd="0" parTransId="{EB4E31E3-7F34-429E-839E-6835B252953F}" sibTransId="{F5A311E1-ACCF-48A0-B11A-9D598B46A25E}"/>
    <dgm:cxn modelId="{B5B1B5FF-93D2-46C4-AFC3-E678FD1743EB}" type="presOf" srcId="{A6945D23-3AAD-4AAC-A956-714D24F76694}" destId="{CE4A5875-A98E-48CE-8A4A-A64A03557CEE}" srcOrd="0" destOrd="0" presId="urn:microsoft.com/office/officeart/2018/2/layout/IconLabelDescriptionList"/>
    <dgm:cxn modelId="{4C4599E1-942F-4F2A-B330-E14BBE15B119}" type="presParOf" srcId="{4D94F055-4573-4A0C-BEC8-95077ABBF8B6}" destId="{1ED1CDBE-A096-44B8-AEFA-1BE6928223E3}" srcOrd="0" destOrd="0" presId="urn:microsoft.com/office/officeart/2018/2/layout/IconLabelDescriptionList"/>
    <dgm:cxn modelId="{218E6761-A6DD-416E-BE3B-66E09864F685}" type="presParOf" srcId="{1ED1CDBE-A096-44B8-AEFA-1BE6928223E3}" destId="{3EF3933C-321B-4BC9-99A9-EC8516C9AB72}" srcOrd="0" destOrd="0" presId="urn:microsoft.com/office/officeart/2018/2/layout/IconLabelDescriptionList"/>
    <dgm:cxn modelId="{97B98466-0958-4051-B440-72C1835BC1D8}" type="presParOf" srcId="{1ED1CDBE-A096-44B8-AEFA-1BE6928223E3}" destId="{4C95F1D3-1C6E-430B-A5D3-5DDD5223CD53}" srcOrd="1" destOrd="0" presId="urn:microsoft.com/office/officeart/2018/2/layout/IconLabelDescriptionList"/>
    <dgm:cxn modelId="{E908BA58-1C05-4703-8F1B-07F37EAF2924}" type="presParOf" srcId="{1ED1CDBE-A096-44B8-AEFA-1BE6928223E3}" destId="{C7A12F84-589C-497D-9A7E-D028D6355CF8}" srcOrd="2" destOrd="0" presId="urn:microsoft.com/office/officeart/2018/2/layout/IconLabelDescriptionList"/>
    <dgm:cxn modelId="{59355A25-2E6A-4B16-9936-E8BCA898D602}" type="presParOf" srcId="{1ED1CDBE-A096-44B8-AEFA-1BE6928223E3}" destId="{E8AF518A-7C5B-4834-A7F0-5C7D2EC9FC7A}" srcOrd="3" destOrd="0" presId="urn:microsoft.com/office/officeart/2018/2/layout/IconLabelDescriptionList"/>
    <dgm:cxn modelId="{E717D8F6-36F3-4A6F-B3C3-D4DC634361F5}" type="presParOf" srcId="{1ED1CDBE-A096-44B8-AEFA-1BE6928223E3}" destId="{9610172C-BB3B-4909-B2A1-5403F94ECE48}" srcOrd="4" destOrd="0" presId="urn:microsoft.com/office/officeart/2018/2/layout/IconLabelDescriptionList"/>
    <dgm:cxn modelId="{937264AD-5175-4430-9E01-22FEF533AB10}" type="presParOf" srcId="{4D94F055-4573-4A0C-BEC8-95077ABBF8B6}" destId="{6BD0D8DD-9A65-4D89-B5E8-B35EFCF1F691}" srcOrd="1" destOrd="0" presId="urn:microsoft.com/office/officeart/2018/2/layout/IconLabelDescriptionList"/>
    <dgm:cxn modelId="{B2193997-A0D7-454F-9C66-7033E55657CD}" type="presParOf" srcId="{4D94F055-4573-4A0C-BEC8-95077ABBF8B6}" destId="{87128586-DBA2-48E6-A872-A05CC479FBC9}" srcOrd="2" destOrd="0" presId="urn:microsoft.com/office/officeart/2018/2/layout/IconLabelDescriptionList"/>
    <dgm:cxn modelId="{8472E12B-BF4D-4578-84DC-46462D3499A9}" type="presParOf" srcId="{87128586-DBA2-48E6-A872-A05CC479FBC9}" destId="{5E532CA2-FB8F-4EEE-9CCF-D208791C68BA}" srcOrd="0" destOrd="0" presId="urn:microsoft.com/office/officeart/2018/2/layout/IconLabelDescriptionList"/>
    <dgm:cxn modelId="{D7B4D213-233E-4CA7-A192-60F137B69327}" type="presParOf" srcId="{87128586-DBA2-48E6-A872-A05CC479FBC9}" destId="{209D96EC-24C3-4547-927A-499B6BA4FC2C}" srcOrd="1" destOrd="0" presId="urn:microsoft.com/office/officeart/2018/2/layout/IconLabelDescriptionList"/>
    <dgm:cxn modelId="{45832017-A7D7-4C8F-94B2-D28748E8C3B3}" type="presParOf" srcId="{87128586-DBA2-48E6-A872-A05CC479FBC9}" destId="{203B7BCA-FFB4-4B92-9B2B-051CB0A41646}" srcOrd="2" destOrd="0" presId="urn:microsoft.com/office/officeart/2018/2/layout/IconLabelDescriptionList"/>
    <dgm:cxn modelId="{E0F4BA5E-9802-4A81-A4AE-7987BD8FFA32}" type="presParOf" srcId="{87128586-DBA2-48E6-A872-A05CC479FBC9}" destId="{6FB546F1-76B3-45F2-BE18-117BCFE44D1F}" srcOrd="3" destOrd="0" presId="urn:microsoft.com/office/officeart/2018/2/layout/IconLabelDescriptionList"/>
    <dgm:cxn modelId="{F7200F12-A23D-4CA7-8D50-DB65D01A66DC}" type="presParOf" srcId="{87128586-DBA2-48E6-A872-A05CC479FBC9}" destId="{0C56896B-C9B6-4B27-84D1-FCAAB5A0B80E}" srcOrd="4" destOrd="0" presId="urn:microsoft.com/office/officeart/2018/2/layout/IconLabelDescriptionList"/>
    <dgm:cxn modelId="{F65A1049-8F08-40D8-B034-9832ED384F0C}" type="presParOf" srcId="{4D94F055-4573-4A0C-BEC8-95077ABBF8B6}" destId="{26B7ECE1-58A8-4C71-A0FA-6E92C3DA13DE}" srcOrd="3" destOrd="0" presId="urn:microsoft.com/office/officeart/2018/2/layout/IconLabelDescriptionList"/>
    <dgm:cxn modelId="{61F39486-AC3A-4AE2-AFC5-60154512876C}" type="presParOf" srcId="{4D94F055-4573-4A0C-BEC8-95077ABBF8B6}" destId="{960F482D-6BB6-416C-B754-1595F7A932A4}" srcOrd="4" destOrd="0" presId="urn:microsoft.com/office/officeart/2018/2/layout/IconLabelDescriptionList"/>
    <dgm:cxn modelId="{20B1826F-3D7E-4CBD-97B9-3C99D79B9278}" type="presParOf" srcId="{960F482D-6BB6-416C-B754-1595F7A932A4}" destId="{6BEEB843-8460-4271-AC5D-320B21A49AB2}" srcOrd="0" destOrd="0" presId="urn:microsoft.com/office/officeart/2018/2/layout/IconLabelDescriptionList"/>
    <dgm:cxn modelId="{019F2EEE-2306-44AA-91CC-8F37F47C256E}" type="presParOf" srcId="{960F482D-6BB6-416C-B754-1595F7A932A4}" destId="{82F05211-D0DB-4ACB-ADDC-9C0D8AD55388}" srcOrd="1" destOrd="0" presId="urn:microsoft.com/office/officeart/2018/2/layout/IconLabelDescriptionList"/>
    <dgm:cxn modelId="{68A10EDB-6D45-4AC7-930B-D57F3BF406E3}" type="presParOf" srcId="{960F482D-6BB6-416C-B754-1595F7A932A4}" destId="{06E1ADDC-50B1-4338-9F73-4759D1C339E5}" srcOrd="2" destOrd="0" presId="urn:microsoft.com/office/officeart/2018/2/layout/IconLabelDescriptionList"/>
    <dgm:cxn modelId="{E83A535D-1015-4FA5-8E7E-AB85F624C5AD}" type="presParOf" srcId="{960F482D-6BB6-416C-B754-1595F7A932A4}" destId="{86271237-49BF-43C6-8D6D-CCDB0BF710C9}" srcOrd="3" destOrd="0" presId="urn:microsoft.com/office/officeart/2018/2/layout/IconLabelDescriptionList"/>
    <dgm:cxn modelId="{AB8F7C68-2350-47CD-B61F-15DA173A407C}" type="presParOf" srcId="{960F482D-6BB6-416C-B754-1595F7A932A4}" destId="{5446B8AC-FF2F-4E5F-A82D-3BAE0B1B20EA}" srcOrd="4" destOrd="0" presId="urn:microsoft.com/office/officeart/2018/2/layout/IconLabelDescriptionList"/>
    <dgm:cxn modelId="{16962E5A-F87B-4715-81B5-A62898480E42}" type="presParOf" srcId="{4D94F055-4573-4A0C-BEC8-95077ABBF8B6}" destId="{C2C1C48D-4AE7-4092-95D8-8BD8CA00CFF5}" srcOrd="5" destOrd="0" presId="urn:microsoft.com/office/officeart/2018/2/layout/IconLabelDescriptionList"/>
    <dgm:cxn modelId="{490F3F3C-1E72-4E29-9930-1D2335B2F021}" type="presParOf" srcId="{4D94F055-4573-4A0C-BEC8-95077ABBF8B6}" destId="{E933824A-B21D-4114-8461-716621E4489B}" srcOrd="6" destOrd="0" presId="urn:microsoft.com/office/officeart/2018/2/layout/IconLabelDescriptionList"/>
    <dgm:cxn modelId="{8196D978-B1AC-4E22-BE8F-A9844EBC9412}" type="presParOf" srcId="{E933824A-B21D-4114-8461-716621E4489B}" destId="{5DB7D797-EFE4-4064-8C1B-D851E4CA9A9A}" srcOrd="0" destOrd="0" presId="urn:microsoft.com/office/officeart/2018/2/layout/IconLabelDescriptionList"/>
    <dgm:cxn modelId="{B2655A35-F632-4C58-9726-5F3EAEE6D2C0}" type="presParOf" srcId="{E933824A-B21D-4114-8461-716621E4489B}" destId="{CBF62BC6-2D8D-4CEA-9232-16DB0D5796B5}" srcOrd="1" destOrd="0" presId="urn:microsoft.com/office/officeart/2018/2/layout/IconLabelDescriptionList"/>
    <dgm:cxn modelId="{5BA8CFAD-74A7-403D-BFA0-69F3250B37E9}" type="presParOf" srcId="{E933824A-B21D-4114-8461-716621E4489B}" destId="{BABDC86B-71E7-4648-9457-38DD7E0B75FD}" srcOrd="2" destOrd="0" presId="urn:microsoft.com/office/officeart/2018/2/layout/IconLabelDescriptionList"/>
    <dgm:cxn modelId="{00C9D358-ED5C-4893-A11D-FCBCF4E6F801}" type="presParOf" srcId="{E933824A-B21D-4114-8461-716621E4489B}" destId="{B2061F76-4804-423D-B0DB-5DE9CAFF5D51}" srcOrd="3" destOrd="0" presId="urn:microsoft.com/office/officeart/2018/2/layout/IconLabelDescriptionList"/>
    <dgm:cxn modelId="{80C00A1B-1C9F-43F9-BD82-875C864DC624}" type="presParOf" srcId="{E933824A-B21D-4114-8461-716621E4489B}" destId="{48871B4E-FAEF-414B-8CF0-EC454873DF98}" srcOrd="4" destOrd="0" presId="urn:microsoft.com/office/officeart/2018/2/layout/IconLabelDescriptionList"/>
    <dgm:cxn modelId="{0AB40538-A9AC-4384-A702-6E93044EC5B8}" type="presParOf" srcId="{4D94F055-4573-4A0C-BEC8-95077ABBF8B6}" destId="{546E3265-26E2-47B2-BE76-80200D54327D}" srcOrd="7" destOrd="0" presId="urn:microsoft.com/office/officeart/2018/2/layout/IconLabelDescriptionList"/>
    <dgm:cxn modelId="{85E8D184-3FB4-41C3-B591-43AE415E6549}" type="presParOf" srcId="{4D94F055-4573-4A0C-BEC8-95077ABBF8B6}" destId="{EF205776-A613-4D4C-8D79-4330FFFF94A2}" srcOrd="8" destOrd="0" presId="urn:microsoft.com/office/officeart/2018/2/layout/IconLabelDescriptionList"/>
    <dgm:cxn modelId="{1B40C744-2043-4B48-88D7-2CCBA68D39BB}" type="presParOf" srcId="{EF205776-A613-4D4C-8D79-4330FFFF94A2}" destId="{10C70EF5-B2E5-47BF-9E60-444EEAC5FBBF}" srcOrd="0" destOrd="0" presId="urn:microsoft.com/office/officeart/2018/2/layout/IconLabelDescriptionList"/>
    <dgm:cxn modelId="{B519AA56-D6D9-45AE-8007-204D2C30D37A}" type="presParOf" srcId="{EF205776-A613-4D4C-8D79-4330FFFF94A2}" destId="{F80AA932-AB57-4441-AC42-AE315EB81114}" srcOrd="1" destOrd="0" presId="urn:microsoft.com/office/officeart/2018/2/layout/IconLabelDescriptionList"/>
    <dgm:cxn modelId="{0A775364-C842-46FB-A24D-137867EDEEEA}" type="presParOf" srcId="{EF205776-A613-4D4C-8D79-4330FFFF94A2}" destId="{CED99F41-7E38-4AE1-9820-FB1A3285126E}" srcOrd="2" destOrd="0" presId="urn:microsoft.com/office/officeart/2018/2/layout/IconLabelDescriptionList"/>
    <dgm:cxn modelId="{FD621682-8AE7-4142-9149-123074FCE759}" type="presParOf" srcId="{EF205776-A613-4D4C-8D79-4330FFFF94A2}" destId="{2C466312-E269-497E-948E-655432ADEB23}" srcOrd="3" destOrd="0" presId="urn:microsoft.com/office/officeart/2018/2/layout/IconLabelDescriptionList"/>
    <dgm:cxn modelId="{22BF7AE7-A8D2-4B12-9144-AFA5AA386B10}" type="presParOf" srcId="{EF205776-A613-4D4C-8D79-4330FFFF94A2}" destId="{72785252-C618-4CAA-8817-A55C75506034}" srcOrd="4" destOrd="0" presId="urn:microsoft.com/office/officeart/2018/2/layout/IconLabelDescriptionList"/>
    <dgm:cxn modelId="{FD4282E8-4D97-4AA1-902F-F5B77EE44023}" type="presParOf" srcId="{4D94F055-4573-4A0C-BEC8-95077ABBF8B6}" destId="{04FD7A64-8597-4327-A745-9BFE8B8A7405}" srcOrd="9" destOrd="0" presId="urn:microsoft.com/office/officeart/2018/2/layout/IconLabelDescriptionList"/>
    <dgm:cxn modelId="{7FB299E9-F82F-46A8-9B33-D218BAA15A12}" type="presParOf" srcId="{4D94F055-4573-4A0C-BEC8-95077ABBF8B6}" destId="{1E38AFAC-B510-48F3-ADE3-03C7313863ED}" srcOrd="10" destOrd="0" presId="urn:microsoft.com/office/officeart/2018/2/layout/IconLabelDescriptionList"/>
    <dgm:cxn modelId="{0F4740C6-7659-435C-A611-87B66A7F8C09}" type="presParOf" srcId="{1E38AFAC-B510-48F3-ADE3-03C7313863ED}" destId="{E74E1BA2-A39B-40FF-A651-9B880F5C4418}" srcOrd="0" destOrd="0" presId="urn:microsoft.com/office/officeart/2018/2/layout/IconLabelDescriptionList"/>
    <dgm:cxn modelId="{E6B17F6E-A857-4A83-8973-C34666594183}" type="presParOf" srcId="{1E38AFAC-B510-48F3-ADE3-03C7313863ED}" destId="{ACF22D8D-09DE-4CE1-94E4-79B29E7220E8}" srcOrd="1" destOrd="0" presId="urn:microsoft.com/office/officeart/2018/2/layout/IconLabelDescriptionList"/>
    <dgm:cxn modelId="{04D0F539-D147-463C-916C-740DE9ED3A82}" type="presParOf" srcId="{1E38AFAC-B510-48F3-ADE3-03C7313863ED}" destId="{EEF22C63-600D-487D-B997-3144B3C3CEE6}" srcOrd="2" destOrd="0" presId="urn:microsoft.com/office/officeart/2018/2/layout/IconLabelDescriptionList"/>
    <dgm:cxn modelId="{39DF40D9-4E44-4505-B700-89E420D43E66}" type="presParOf" srcId="{1E38AFAC-B510-48F3-ADE3-03C7313863ED}" destId="{0DE266EB-B48D-4B04-BECF-C44C90C8E42D}" srcOrd="3" destOrd="0" presId="urn:microsoft.com/office/officeart/2018/2/layout/IconLabelDescriptionList"/>
    <dgm:cxn modelId="{A689C960-5B13-45AF-A362-45884A826146}" type="presParOf" srcId="{1E38AFAC-B510-48F3-ADE3-03C7313863ED}" destId="{1BD2D90E-C5AC-4919-81EC-44CAFA2ABD9E}" srcOrd="4" destOrd="0" presId="urn:microsoft.com/office/officeart/2018/2/layout/IconLabelDescriptionList"/>
    <dgm:cxn modelId="{CA1A4957-2A95-4205-B3B8-57B1AE1D5F26}" type="presParOf" srcId="{4D94F055-4573-4A0C-BEC8-95077ABBF8B6}" destId="{1D5DD2F7-8A40-4771-96E0-C6AAA735F205}" srcOrd="11" destOrd="0" presId="urn:microsoft.com/office/officeart/2018/2/layout/IconLabelDescriptionList"/>
    <dgm:cxn modelId="{C7F533D4-BFBA-4A1B-8BA7-92B24AAAF371}" type="presParOf" srcId="{4D94F055-4573-4A0C-BEC8-95077ABBF8B6}" destId="{989861A8-CA21-4F66-833E-175E50D1E88C}" srcOrd="12" destOrd="0" presId="urn:microsoft.com/office/officeart/2018/2/layout/IconLabelDescriptionList"/>
    <dgm:cxn modelId="{48B9410D-B334-499A-8FA1-FA1456F7075D}" type="presParOf" srcId="{989861A8-CA21-4F66-833E-175E50D1E88C}" destId="{51D624E4-DA3F-4182-A08D-6078CF1F4E51}" srcOrd="0" destOrd="0" presId="urn:microsoft.com/office/officeart/2018/2/layout/IconLabelDescriptionList"/>
    <dgm:cxn modelId="{D01BBFB6-274E-4C6D-A87B-FE5A76541268}" type="presParOf" srcId="{989861A8-CA21-4F66-833E-175E50D1E88C}" destId="{4E4D0340-B199-41B4-B76D-1BB3433F5D40}" srcOrd="1" destOrd="0" presId="urn:microsoft.com/office/officeart/2018/2/layout/IconLabelDescriptionList"/>
    <dgm:cxn modelId="{F6D7F539-6D89-44BC-9A3A-92F682D1D7AA}" type="presParOf" srcId="{989861A8-CA21-4F66-833E-175E50D1E88C}" destId="{CE4A5875-A98E-48CE-8A4A-A64A03557CEE}" srcOrd="2" destOrd="0" presId="urn:microsoft.com/office/officeart/2018/2/layout/IconLabelDescriptionList"/>
    <dgm:cxn modelId="{66A6148A-F354-41C7-A2ED-79A99D3E3FB8}" type="presParOf" srcId="{989861A8-CA21-4F66-833E-175E50D1E88C}" destId="{3419F819-BBD6-49BD-A3C5-2D06319334EF}" srcOrd="3" destOrd="0" presId="urn:microsoft.com/office/officeart/2018/2/layout/IconLabelDescriptionList"/>
    <dgm:cxn modelId="{FD0DA714-1755-46EF-8242-463B374B02FB}" type="presParOf" srcId="{989861A8-CA21-4F66-833E-175E50D1E88C}" destId="{5C2FFBC9-373F-44D3-A1BE-84B68D98A375}" srcOrd="4" destOrd="0" presId="urn:microsoft.com/office/officeart/2018/2/layout/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7D602E-6FB5-40DD-8A20-FC16D0580C51}">
      <dsp:nvSpPr>
        <dsp:cNvPr id="0" name=""/>
        <dsp:cNvSpPr/>
      </dsp:nvSpPr>
      <dsp:spPr>
        <a:xfrm>
          <a:off x="0" y="680"/>
          <a:ext cx="6506304" cy="0"/>
        </a:xfrm>
        <a:prstGeom prst="line">
          <a:avLst/>
        </a:prstGeom>
        <a:gradFill rotWithShape="0">
          <a:gsLst>
            <a:gs pos="0">
              <a:schemeClr val="accent2">
                <a:hueOff val="0"/>
                <a:satOff val="0"/>
                <a:lumOff val="0"/>
                <a:alphaOff val="0"/>
                <a:tint val="94000"/>
                <a:satMod val="103000"/>
                <a:lumMod val="102000"/>
              </a:schemeClr>
            </a:gs>
            <a:gs pos="50000">
              <a:schemeClr val="accent2">
                <a:hueOff val="0"/>
                <a:satOff val="0"/>
                <a:lumOff val="0"/>
                <a:alphaOff val="0"/>
                <a:shade val="100000"/>
                <a:satMod val="110000"/>
                <a:lumMod val="100000"/>
              </a:schemeClr>
            </a:gs>
            <a:gs pos="100000">
              <a:schemeClr val="accent2">
                <a:hueOff val="0"/>
                <a:satOff val="0"/>
                <a:lumOff val="0"/>
                <a:alphaOff val="0"/>
                <a:shade val="78000"/>
                <a:satMod val="120000"/>
                <a:lumMod val="99000"/>
              </a:schemeClr>
            </a:gs>
          </a:gsLst>
          <a:lin ang="5400000" scaled="0"/>
        </a:gradFill>
        <a:ln w="6350" cap="flat" cmpd="sng" algn="in">
          <a:solidFill>
            <a:schemeClr val="accent2">
              <a:hueOff val="0"/>
              <a:satOff val="0"/>
              <a:lumOff val="0"/>
              <a:alphaOff val="0"/>
            </a:schemeClr>
          </a:solidFill>
          <a:prstDash val="solid"/>
        </a:ln>
        <a:effectLst>
          <a:outerShdw blurRad="57150" dist="19050" dir="5400000" algn="ctr" rotWithShape="0">
            <a:srgbClr val="000000">
              <a:alpha val="35000"/>
            </a:srgbClr>
          </a:outerShdw>
        </a:effectLst>
      </dsp:spPr>
      <dsp:style>
        <a:lnRef idx="1">
          <a:scrgbClr r="0" g="0" b="0"/>
        </a:lnRef>
        <a:fillRef idx="3">
          <a:scrgbClr r="0" g="0" b="0"/>
        </a:fillRef>
        <a:effectRef idx="3">
          <a:scrgbClr r="0" g="0" b="0"/>
        </a:effectRef>
        <a:fontRef idx="minor">
          <a:schemeClr val="lt1"/>
        </a:fontRef>
      </dsp:style>
    </dsp:sp>
    <dsp:sp modelId="{527C2494-54EF-4F92-BB5E-BCDE9FED6279}">
      <dsp:nvSpPr>
        <dsp:cNvPr id="0" name=""/>
        <dsp:cNvSpPr/>
      </dsp:nvSpPr>
      <dsp:spPr>
        <a:xfrm>
          <a:off x="0" y="680"/>
          <a:ext cx="6506304" cy="11152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1" kern="1200" baseline="0" dirty="0"/>
            <a:t>Ramiro </a:t>
          </a:r>
          <a:r>
            <a:rPr lang="en-US" sz="1700" b="1" kern="1200" baseline="0" dirty="0" err="1"/>
            <a:t>Diz</a:t>
          </a:r>
          <a:r>
            <a:rPr lang="en-US" sz="1700" kern="1200" baseline="0" dirty="0"/>
            <a:t>: </a:t>
          </a:r>
          <a:r>
            <a:rPr lang="en-US" sz="1700" u="sng" kern="1200" baseline="0" dirty="0"/>
            <a:t>Flow Core Director</a:t>
          </a:r>
          <a:r>
            <a:rPr lang="en-US" sz="1700" kern="1200" baseline="0" dirty="0"/>
            <a:t>. Consultation services. Oversees Aurora Training.</a:t>
          </a:r>
          <a:endParaRPr lang="en-US" sz="1700" kern="1200" dirty="0"/>
        </a:p>
      </dsp:txBody>
      <dsp:txXfrm>
        <a:off x="0" y="680"/>
        <a:ext cx="6506304" cy="1115295"/>
      </dsp:txXfrm>
    </dsp:sp>
    <dsp:sp modelId="{F80F046C-92F8-4C12-AEDE-B554A7C2166D}">
      <dsp:nvSpPr>
        <dsp:cNvPr id="0" name=""/>
        <dsp:cNvSpPr/>
      </dsp:nvSpPr>
      <dsp:spPr>
        <a:xfrm>
          <a:off x="0" y="1115976"/>
          <a:ext cx="6506304" cy="0"/>
        </a:xfrm>
        <a:prstGeom prst="line">
          <a:avLst/>
        </a:prstGeom>
        <a:gradFill rotWithShape="0">
          <a:gsLst>
            <a:gs pos="0">
              <a:schemeClr val="accent2">
                <a:hueOff val="-423283"/>
                <a:satOff val="-9627"/>
                <a:lumOff val="-4264"/>
                <a:alphaOff val="0"/>
                <a:tint val="94000"/>
                <a:satMod val="103000"/>
                <a:lumMod val="102000"/>
              </a:schemeClr>
            </a:gs>
            <a:gs pos="50000">
              <a:schemeClr val="accent2">
                <a:hueOff val="-423283"/>
                <a:satOff val="-9627"/>
                <a:lumOff val="-4264"/>
                <a:alphaOff val="0"/>
                <a:shade val="100000"/>
                <a:satMod val="110000"/>
                <a:lumMod val="100000"/>
              </a:schemeClr>
            </a:gs>
            <a:gs pos="100000">
              <a:schemeClr val="accent2">
                <a:hueOff val="-423283"/>
                <a:satOff val="-9627"/>
                <a:lumOff val="-4264"/>
                <a:alphaOff val="0"/>
                <a:shade val="78000"/>
                <a:satMod val="120000"/>
                <a:lumMod val="99000"/>
              </a:schemeClr>
            </a:gs>
          </a:gsLst>
          <a:lin ang="5400000" scaled="0"/>
        </a:gradFill>
        <a:ln w="6350" cap="flat" cmpd="sng" algn="in">
          <a:solidFill>
            <a:schemeClr val="accent2">
              <a:hueOff val="-423283"/>
              <a:satOff val="-9627"/>
              <a:lumOff val="-4264"/>
              <a:alphaOff val="0"/>
            </a:schemeClr>
          </a:solidFill>
          <a:prstDash val="solid"/>
        </a:ln>
        <a:effectLst>
          <a:outerShdw blurRad="57150" dist="19050" dir="5400000" algn="ctr" rotWithShape="0">
            <a:srgbClr val="000000">
              <a:alpha val="35000"/>
            </a:srgbClr>
          </a:outerShdw>
        </a:effectLst>
      </dsp:spPr>
      <dsp:style>
        <a:lnRef idx="1">
          <a:scrgbClr r="0" g="0" b="0"/>
        </a:lnRef>
        <a:fillRef idx="3">
          <a:scrgbClr r="0" g="0" b="0"/>
        </a:fillRef>
        <a:effectRef idx="3">
          <a:scrgbClr r="0" g="0" b="0"/>
        </a:effectRef>
        <a:fontRef idx="minor">
          <a:schemeClr val="lt1"/>
        </a:fontRef>
      </dsp:style>
    </dsp:sp>
    <dsp:sp modelId="{91F60679-C642-4FD4-BDC3-3C63577FBABC}">
      <dsp:nvSpPr>
        <dsp:cNvPr id="0" name=""/>
        <dsp:cNvSpPr/>
      </dsp:nvSpPr>
      <dsp:spPr>
        <a:xfrm>
          <a:off x="0" y="1115976"/>
          <a:ext cx="6506304" cy="11152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1" kern="1200" baseline="0" dirty="0"/>
            <a:t>Janet Dow:</a:t>
          </a:r>
          <a:r>
            <a:rPr lang="en-US" sz="1700" kern="1200" baseline="0" dirty="0"/>
            <a:t> </a:t>
          </a:r>
          <a:r>
            <a:rPr lang="en-US" sz="1700" u="sng" kern="1200" baseline="0" dirty="0"/>
            <a:t>Research</a:t>
          </a:r>
          <a:r>
            <a:rPr lang="en-US" sz="1700" kern="1200" baseline="0" dirty="0"/>
            <a:t> </a:t>
          </a:r>
          <a:r>
            <a:rPr lang="en-US" sz="1700" u="sng" kern="1200" baseline="0" dirty="0"/>
            <a:t>Specialist</a:t>
          </a:r>
          <a:r>
            <a:rPr lang="en-US" sz="1700" kern="1200" baseline="0" dirty="0"/>
            <a:t>. Operates the </a:t>
          </a:r>
          <a:r>
            <a:rPr lang="en-US" sz="1700" kern="1200" baseline="0" dirty="0" err="1"/>
            <a:t>FACSAria</a:t>
          </a:r>
          <a:r>
            <a:rPr lang="en-US" sz="1700" kern="1200" baseline="0" dirty="0"/>
            <a:t> II/III Sorters and all analyzers. Oversees training for all instruments. She also oversees training for users interested in independent sorting (given they meet the appropriate requirements outlined </a:t>
          </a:r>
          <a:r>
            <a:rPr lang="en-US" sz="1700" kern="1200" baseline="0" dirty="0">
              <a:hlinkClick xmlns:r="http://schemas.openxmlformats.org/officeDocument/2006/relationships" r:id="rId1"/>
            </a:rPr>
            <a:t>here</a:t>
          </a:r>
          <a:r>
            <a:rPr lang="en-US" sz="1700" kern="1200" baseline="0" dirty="0"/>
            <a:t>).</a:t>
          </a:r>
          <a:endParaRPr lang="en-US" sz="1700" kern="1200" dirty="0"/>
        </a:p>
      </dsp:txBody>
      <dsp:txXfrm>
        <a:off x="0" y="1115976"/>
        <a:ext cx="6506304" cy="1115295"/>
      </dsp:txXfrm>
    </dsp:sp>
    <dsp:sp modelId="{EE3EB691-69D3-4352-A733-033AC78AAB43}">
      <dsp:nvSpPr>
        <dsp:cNvPr id="0" name=""/>
        <dsp:cNvSpPr/>
      </dsp:nvSpPr>
      <dsp:spPr>
        <a:xfrm>
          <a:off x="0" y="2231272"/>
          <a:ext cx="6506304" cy="0"/>
        </a:xfrm>
        <a:prstGeom prst="line">
          <a:avLst/>
        </a:prstGeom>
        <a:gradFill rotWithShape="0">
          <a:gsLst>
            <a:gs pos="0">
              <a:schemeClr val="accent2">
                <a:hueOff val="-846565"/>
                <a:satOff val="-19254"/>
                <a:lumOff val="-8528"/>
                <a:alphaOff val="0"/>
                <a:tint val="94000"/>
                <a:satMod val="103000"/>
                <a:lumMod val="102000"/>
              </a:schemeClr>
            </a:gs>
            <a:gs pos="50000">
              <a:schemeClr val="accent2">
                <a:hueOff val="-846565"/>
                <a:satOff val="-19254"/>
                <a:lumOff val="-8528"/>
                <a:alphaOff val="0"/>
                <a:shade val="100000"/>
                <a:satMod val="110000"/>
                <a:lumMod val="100000"/>
              </a:schemeClr>
            </a:gs>
            <a:gs pos="100000">
              <a:schemeClr val="accent2">
                <a:hueOff val="-846565"/>
                <a:satOff val="-19254"/>
                <a:lumOff val="-8528"/>
                <a:alphaOff val="0"/>
                <a:shade val="78000"/>
                <a:satMod val="120000"/>
                <a:lumMod val="99000"/>
              </a:schemeClr>
            </a:gs>
          </a:gsLst>
          <a:lin ang="5400000" scaled="0"/>
        </a:gradFill>
        <a:ln w="6350" cap="flat" cmpd="sng" algn="in">
          <a:solidFill>
            <a:schemeClr val="accent2">
              <a:hueOff val="-846565"/>
              <a:satOff val="-19254"/>
              <a:lumOff val="-8528"/>
              <a:alphaOff val="0"/>
            </a:schemeClr>
          </a:solidFill>
          <a:prstDash val="solid"/>
        </a:ln>
        <a:effectLst>
          <a:outerShdw blurRad="57150" dist="19050" dir="5400000" algn="ctr" rotWithShape="0">
            <a:srgbClr val="000000">
              <a:alpha val="35000"/>
            </a:srgbClr>
          </a:outerShdw>
        </a:effectLst>
      </dsp:spPr>
      <dsp:style>
        <a:lnRef idx="1">
          <a:scrgbClr r="0" g="0" b="0"/>
        </a:lnRef>
        <a:fillRef idx="3">
          <a:scrgbClr r="0" g="0" b="0"/>
        </a:fillRef>
        <a:effectRef idx="3">
          <a:scrgbClr r="0" g="0" b="0"/>
        </a:effectRef>
        <a:fontRef idx="minor">
          <a:schemeClr val="lt1"/>
        </a:fontRef>
      </dsp:style>
    </dsp:sp>
    <dsp:sp modelId="{04FDACE2-189D-4E79-A15B-50143A0F90C8}">
      <dsp:nvSpPr>
        <dsp:cNvPr id="0" name=""/>
        <dsp:cNvSpPr/>
      </dsp:nvSpPr>
      <dsp:spPr>
        <a:xfrm>
          <a:off x="0" y="2231272"/>
          <a:ext cx="6506304" cy="11152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1" kern="1200" baseline="0" dirty="0"/>
            <a:t>Ayrianna Woody</a:t>
          </a:r>
          <a:r>
            <a:rPr lang="en-US" sz="1700" kern="1200" baseline="0" dirty="0"/>
            <a:t>: </a:t>
          </a:r>
          <a:r>
            <a:rPr lang="en-US" sz="1700" u="sng" kern="1200" baseline="0" dirty="0"/>
            <a:t>Research Specialist.</a:t>
          </a:r>
          <a:r>
            <a:rPr lang="en-US" sz="1700" kern="1200" baseline="0" dirty="0"/>
            <a:t> Operates all </a:t>
          </a:r>
          <a:r>
            <a:rPr lang="en-US" sz="1700" kern="1200" baseline="0" dirty="0" err="1"/>
            <a:t>anaylzers</a:t>
          </a:r>
          <a:r>
            <a:rPr lang="en-US" sz="1700" kern="1200" baseline="0" dirty="0"/>
            <a:t> and </a:t>
          </a:r>
          <a:r>
            <a:rPr lang="en-US" sz="1700" kern="1200" baseline="0" dirty="0" err="1"/>
            <a:t>FACSAria</a:t>
          </a:r>
          <a:r>
            <a:rPr lang="en-US" sz="1700" kern="1200" baseline="0" dirty="0"/>
            <a:t> II/III sorting. Oversees training on Attune </a:t>
          </a:r>
          <a:r>
            <a:rPr lang="en-US" sz="1700" kern="1200" baseline="0" dirty="0" err="1"/>
            <a:t>NxT</a:t>
          </a:r>
          <a:r>
            <a:rPr lang="en-US" sz="1700" kern="1200" baseline="0" dirty="0"/>
            <a:t> and </a:t>
          </a:r>
          <a:r>
            <a:rPr lang="en-US" sz="1700" kern="1200" baseline="0" dirty="0" err="1"/>
            <a:t>LSRFortessa</a:t>
          </a:r>
          <a:r>
            <a:rPr lang="en-US" sz="1700" kern="1200" baseline="0" dirty="0"/>
            <a:t>.</a:t>
          </a:r>
          <a:endParaRPr lang="en-US" sz="1700" kern="1200" dirty="0"/>
        </a:p>
      </dsp:txBody>
      <dsp:txXfrm>
        <a:off x="0" y="2231272"/>
        <a:ext cx="6506304" cy="1115295"/>
      </dsp:txXfrm>
    </dsp:sp>
    <dsp:sp modelId="{AD39D005-74F0-4BB9-A912-60B526B73114}">
      <dsp:nvSpPr>
        <dsp:cNvPr id="0" name=""/>
        <dsp:cNvSpPr/>
      </dsp:nvSpPr>
      <dsp:spPr>
        <a:xfrm>
          <a:off x="0" y="3346567"/>
          <a:ext cx="6506304" cy="0"/>
        </a:xfrm>
        <a:prstGeom prst="line">
          <a:avLst/>
        </a:prstGeom>
        <a:gradFill rotWithShape="0">
          <a:gsLst>
            <a:gs pos="0">
              <a:schemeClr val="accent2">
                <a:hueOff val="-1269848"/>
                <a:satOff val="-28882"/>
                <a:lumOff val="-12792"/>
                <a:alphaOff val="0"/>
                <a:tint val="94000"/>
                <a:satMod val="103000"/>
                <a:lumMod val="102000"/>
              </a:schemeClr>
            </a:gs>
            <a:gs pos="50000">
              <a:schemeClr val="accent2">
                <a:hueOff val="-1269848"/>
                <a:satOff val="-28882"/>
                <a:lumOff val="-12792"/>
                <a:alphaOff val="0"/>
                <a:shade val="100000"/>
                <a:satMod val="110000"/>
                <a:lumMod val="100000"/>
              </a:schemeClr>
            </a:gs>
            <a:gs pos="100000">
              <a:schemeClr val="accent2">
                <a:hueOff val="-1269848"/>
                <a:satOff val="-28882"/>
                <a:lumOff val="-12792"/>
                <a:alphaOff val="0"/>
                <a:shade val="78000"/>
                <a:satMod val="120000"/>
                <a:lumMod val="99000"/>
              </a:schemeClr>
            </a:gs>
          </a:gsLst>
          <a:lin ang="5400000" scaled="0"/>
        </a:gradFill>
        <a:ln w="6350" cap="flat" cmpd="sng" algn="in">
          <a:solidFill>
            <a:schemeClr val="accent2">
              <a:hueOff val="-1269848"/>
              <a:satOff val="-28882"/>
              <a:lumOff val="-12792"/>
              <a:alphaOff val="0"/>
            </a:schemeClr>
          </a:solidFill>
          <a:prstDash val="solid"/>
        </a:ln>
        <a:effectLst>
          <a:outerShdw blurRad="57150" dist="19050" dir="5400000" algn="ctr" rotWithShape="0">
            <a:srgbClr val="000000">
              <a:alpha val="35000"/>
            </a:srgbClr>
          </a:outerShdw>
        </a:effectLst>
      </dsp:spPr>
      <dsp:style>
        <a:lnRef idx="1">
          <a:scrgbClr r="0" g="0" b="0"/>
        </a:lnRef>
        <a:fillRef idx="3">
          <a:scrgbClr r="0" g="0" b="0"/>
        </a:fillRef>
        <a:effectRef idx="3">
          <a:scrgbClr r="0" g="0" b="0"/>
        </a:effectRef>
        <a:fontRef idx="minor">
          <a:schemeClr val="lt1"/>
        </a:fontRef>
      </dsp:style>
    </dsp:sp>
    <dsp:sp modelId="{2806E5B1-68D1-4891-92A8-510D683BD4A0}">
      <dsp:nvSpPr>
        <dsp:cNvPr id="0" name=""/>
        <dsp:cNvSpPr/>
      </dsp:nvSpPr>
      <dsp:spPr>
        <a:xfrm>
          <a:off x="0" y="3346567"/>
          <a:ext cx="6506304" cy="11152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1" kern="1200" baseline="0" dirty="0" err="1"/>
            <a:t>Avinash</a:t>
          </a:r>
          <a:r>
            <a:rPr lang="en-US" sz="1700" b="1" kern="1200" baseline="0" dirty="0"/>
            <a:t> </a:t>
          </a:r>
          <a:r>
            <a:rPr lang="en-US" sz="1700" b="1" kern="1200" baseline="0" dirty="0" err="1"/>
            <a:t>Kollipara</a:t>
          </a:r>
          <a:r>
            <a:rPr lang="en-US" sz="1700" b="1" kern="1200" baseline="0" dirty="0"/>
            <a:t>: </a:t>
          </a:r>
          <a:r>
            <a:rPr lang="en-US" sz="1700" u="sng" kern="1200" baseline="0" dirty="0"/>
            <a:t>Research Assistant Professor.</a:t>
          </a:r>
          <a:r>
            <a:rPr lang="en-US" sz="1700" kern="1200" baseline="0" dirty="0"/>
            <a:t> Operates the LSR II/</a:t>
          </a:r>
          <a:r>
            <a:rPr lang="en-US" sz="1700" kern="1200" baseline="0" dirty="0" err="1"/>
            <a:t>LSRFortessa</a:t>
          </a:r>
          <a:r>
            <a:rPr lang="en-US" sz="1700" kern="1200" baseline="0" dirty="0"/>
            <a:t> and </a:t>
          </a:r>
          <a:r>
            <a:rPr lang="en-US" sz="1700" kern="1200" baseline="0" dirty="0" err="1"/>
            <a:t>FACSAria</a:t>
          </a:r>
          <a:r>
            <a:rPr lang="en-US" sz="1700" kern="1200" baseline="0" dirty="0"/>
            <a:t> sorting.</a:t>
          </a:r>
          <a:endParaRPr lang="en-US" sz="1700" kern="1200" dirty="0"/>
        </a:p>
      </dsp:txBody>
      <dsp:txXfrm>
        <a:off x="0" y="3346567"/>
        <a:ext cx="6506304" cy="1115295"/>
      </dsp:txXfrm>
    </dsp:sp>
    <dsp:sp modelId="{65012895-98F4-4E77-A8A7-236F5A3EA34E}">
      <dsp:nvSpPr>
        <dsp:cNvPr id="0" name=""/>
        <dsp:cNvSpPr/>
      </dsp:nvSpPr>
      <dsp:spPr>
        <a:xfrm>
          <a:off x="0" y="4461863"/>
          <a:ext cx="6506304" cy="0"/>
        </a:xfrm>
        <a:prstGeom prst="line">
          <a:avLst/>
        </a:prstGeom>
        <a:gradFill rotWithShape="0">
          <a:gsLst>
            <a:gs pos="0">
              <a:schemeClr val="accent2">
                <a:hueOff val="-1693131"/>
                <a:satOff val="-38509"/>
                <a:lumOff val="-17056"/>
                <a:alphaOff val="0"/>
                <a:tint val="94000"/>
                <a:satMod val="103000"/>
                <a:lumMod val="102000"/>
              </a:schemeClr>
            </a:gs>
            <a:gs pos="50000">
              <a:schemeClr val="accent2">
                <a:hueOff val="-1693131"/>
                <a:satOff val="-38509"/>
                <a:lumOff val="-17056"/>
                <a:alphaOff val="0"/>
                <a:shade val="100000"/>
                <a:satMod val="110000"/>
                <a:lumMod val="100000"/>
              </a:schemeClr>
            </a:gs>
            <a:gs pos="100000">
              <a:schemeClr val="accent2">
                <a:hueOff val="-1693131"/>
                <a:satOff val="-38509"/>
                <a:lumOff val="-17056"/>
                <a:alphaOff val="0"/>
                <a:shade val="78000"/>
                <a:satMod val="120000"/>
                <a:lumMod val="99000"/>
              </a:schemeClr>
            </a:gs>
          </a:gsLst>
          <a:lin ang="5400000" scaled="0"/>
        </a:gradFill>
        <a:ln w="6350" cap="flat" cmpd="sng" algn="in">
          <a:solidFill>
            <a:schemeClr val="accent2">
              <a:hueOff val="-1693131"/>
              <a:satOff val="-38509"/>
              <a:lumOff val="-17056"/>
              <a:alphaOff val="0"/>
            </a:schemeClr>
          </a:solidFill>
          <a:prstDash val="solid"/>
        </a:ln>
        <a:effectLst>
          <a:outerShdw blurRad="57150" dist="19050" dir="5400000" algn="ctr" rotWithShape="0">
            <a:srgbClr val="000000">
              <a:alpha val="35000"/>
            </a:srgbClr>
          </a:outerShdw>
        </a:effectLst>
      </dsp:spPr>
      <dsp:style>
        <a:lnRef idx="1">
          <a:scrgbClr r="0" g="0" b="0"/>
        </a:lnRef>
        <a:fillRef idx="3">
          <a:scrgbClr r="0" g="0" b="0"/>
        </a:fillRef>
        <a:effectRef idx="3">
          <a:scrgbClr r="0" g="0" b="0"/>
        </a:effectRef>
        <a:fontRef idx="minor">
          <a:schemeClr val="lt1"/>
        </a:fontRef>
      </dsp:style>
    </dsp:sp>
    <dsp:sp modelId="{BCD1780F-F6D1-482E-8E6E-CA14CD082167}">
      <dsp:nvSpPr>
        <dsp:cNvPr id="0" name=""/>
        <dsp:cNvSpPr/>
      </dsp:nvSpPr>
      <dsp:spPr>
        <a:xfrm>
          <a:off x="0" y="4461863"/>
          <a:ext cx="6506304" cy="11152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1" kern="1200" baseline="0" dirty="0"/>
            <a:t>Marie Iannone:  </a:t>
          </a:r>
          <a:r>
            <a:rPr lang="en-US" sz="1700" u="sng" kern="1200" baseline="0" dirty="0"/>
            <a:t>Mass Cytometry Core Director.</a:t>
          </a:r>
          <a:r>
            <a:rPr lang="en-US" sz="1700" kern="1200" baseline="0" dirty="0"/>
            <a:t> Manages </a:t>
          </a:r>
          <a:r>
            <a:rPr lang="en-US" sz="1700" kern="1200" baseline="0" dirty="0" err="1"/>
            <a:t>CyTOF</a:t>
          </a:r>
          <a:r>
            <a:rPr lang="en-US" sz="1700" kern="1200" baseline="0" dirty="0"/>
            <a:t> Helios operation</a:t>
          </a:r>
          <a:endParaRPr lang="en-US" sz="1700" kern="1200" dirty="0"/>
        </a:p>
      </dsp:txBody>
      <dsp:txXfrm>
        <a:off x="0" y="4461863"/>
        <a:ext cx="6506304" cy="111529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BC15EA-26DE-49C1-8B37-84D637241628}">
      <dsp:nvSpPr>
        <dsp:cNvPr id="0" name=""/>
        <dsp:cNvSpPr/>
      </dsp:nvSpPr>
      <dsp:spPr>
        <a:xfrm>
          <a:off x="1216136" y="10992"/>
          <a:ext cx="1156572" cy="1156572"/>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EF3B358-7E3A-45BE-AA5E-597980605CBB}">
      <dsp:nvSpPr>
        <dsp:cNvPr id="0" name=""/>
        <dsp:cNvSpPr/>
      </dsp:nvSpPr>
      <dsp:spPr>
        <a:xfrm>
          <a:off x="1459016" y="253872"/>
          <a:ext cx="670811" cy="670811"/>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A45B603E-A460-4C54-866F-4D9B9460B428}">
      <dsp:nvSpPr>
        <dsp:cNvPr id="0" name=""/>
        <dsp:cNvSpPr/>
      </dsp:nvSpPr>
      <dsp:spPr>
        <a:xfrm>
          <a:off x="2620545" y="10992"/>
          <a:ext cx="2726205" cy="11565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90000"/>
            </a:lnSpc>
            <a:spcBef>
              <a:spcPct val="0"/>
            </a:spcBef>
            <a:spcAft>
              <a:spcPct val="35000"/>
            </a:spcAft>
            <a:buNone/>
          </a:pPr>
          <a:r>
            <a:rPr lang="en-US" sz="1600" u="sng" kern="1200" baseline="0" dirty="0"/>
            <a:t>Negative controls</a:t>
          </a:r>
          <a:r>
            <a:rPr lang="en-US" sz="1600" kern="1200" baseline="0" dirty="0"/>
            <a:t> </a:t>
          </a:r>
          <a:r>
            <a:rPr lang="en-US" sz="1600" b="1" kern="1200" baseline="0" dirty="0"/>
            <a:t>and</a:t>
          </a:r>
          <a:r>
            <a:rPr lang="en-US" sz="1600" kern="1200" baseline="0" dirty="0"/>
            <a:t> </a:t>
          </a:r>
          <a:r>
            <a:rPr lang="en-US" sz="1600" u="sng" kern="1200" baseline="0" dirty="0"/>
            <a:t>compensation controls</a:t>
          </a:r>
          <a:r>
            <a:rPr lang="en-US" sz="1600" kern="1200" baseline="0" dirty="0"/>
            <a:t> are essential.</a:t>
          </a:r>
          <a:endParaRPr lang="en-US" sz="1600" kern="1200" dirty="0"/>
        </a:p>
      </dsp:txBody>
      <dsp:txXfrm>
        <a:off x="2620545" y="10992"/>
        <a:ext cx="2726205" cy="1156572"/>
      </dsp:txXfrm>
    </dsp:sp>
    <dsp:sp modelId="{4ACE9D6D-AA68-4649-A07D-2B507F921621}">
      <dsp:nvSpPr>
        <dsp:cNvPr id="0" name=""/>
        <dsp:cNvSpPr/>
      </dsp:nvSpPr>
      <dsp:spPr>
        <a:xfrm>
          <a:off x="5821771" y="10992"/>
          <a:ext cx="1156572" cy="1156572"/>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9F97CC0-F0B5-4807-B37C-FD78E2DFB5EA}">
      <dsp:nvSpPr>
        <dsp:cNvPr id="0" name=""/>
        <dsp:cNvSpPr/>
      </dsp:nvSpPr>
      <dsp:spPr>
        <a:xfrm>
          <a:off x="6064651" y="253872"/>
          <a:ext cx="670811" cy="67081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FCFE6026-878E-475E-BB6D-6C8A42448109}">
      <dsp:nvSpPr>
        <dsp:cNvPr id="0" name=""/>
        <dsp:cNvSpPr/>
      </dsp:nvSpPr>
      <dsp:spPr>
        <a:xfrm>
          <a:off x="7226180" y="10992"/>
          <a:ext cx="2726205" cy="11565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90000"/>
            </a:lnSpc>
            <a:spcBef>
              <a:spcPct val="0"/>
            </a:spcBef>
            <a:spcAft>
              <a:spcPct val="35000"/>
            </a:spcAft>
            <a:buNone/>
          </a:pPr>
          <a:r>
            <a:rPr lang="en-US" sz="1600" kern="1200" baseline="0"/>
            <a:t>Adding the </a:t>
          </a:r>
          <a:r>
            <a:rPr lang="en-US" sz="1600" u="sng" kern="1200" baseline="0"/>
            <a:t>singlets</a:t>
          </a:r>
          <a:r>
            <a:rPr lang="en-US" sz="1600" kern="1200" baseline="0"/>
            <a:t>, </a:t>
          </a:r>
          <a:r>
            <a:rPr lang="en-US" sz="1600" u="sng" kern="1200" baseline="0"/>
            <a:t>time</a:t>
          </a:r>
          <a:r>
            <a:rPr lang="en-US" sz="1600" kern="1200" baseline="0"/>
            <a:t>, and </a:t>
          </a:r>
          <a:r>
            <a:rPr lang="en-US" sz="1600" u="sng" kern="1200" baseline="0"/>
            <a:t>viability</a:t>
          </a:r>
          <a:r>
            <a:rPr lang="en-US" sz="1600" kern="1200" baseline="0"/>
            <a:t> &amp; </a:t>
          </a:r>
          <a:r>
            <a:rPr lang="en-US" sz="1600" u="sng" kern="1200" baseline="0"/>
            <a:t>dump gates</a:t>
          </a:r>
          <a:r>
            <a:rPr lang="en-US" sz="1600" kern="1200" baseline="0"/>
            <a:t> to your analysis will improve the accuracy of your results by removing cells that do not belong in your population of interest.</a:t>
          </a:r>
          <a:endParaRPr lang="en-US" sz="1600" kern="1200"/>
        </a:p>
      </dsp:txBody>
      <dsp:txXfrm>
        <a:off x="7226180" y="10992"/>
        <a:ext cx="2726205" cy="1156572"/>
      </dsp:txXfrm>
    </dsp:sp>
    <dsp:sp modelId="{65B92E8E-06AF-4229-A67B-79082AD88A6F}">
      <dsp:nvSpPr>
        <dsp:cNvPr id="0" name=""/>
        <dsp:cNvSpPr/>
      </dsp:nvSpPr>
      <dsp:spPr>
        <a:xfrm>
          <a:off x="1216136" y="2066942"/>
          <a:ext cx="1156572" cy="1156572"/>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51F171B-D6AA-40BB-8ABC-2A9A97CD5F07}">
      <dsp:nvSpPr>
        <dsp:cNvPr id="0" name=""/>
        <dsp:cNvSpPr/>
      </dsp:nvSpPr>
      <dsp:spPr>
        <a:xfrm>
          <a:off x="1459016" y="2309822"/>
          <a:ext cx="670811" cy="67081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289BA318-A6CE-42B1-907D-655CFBB26E91}">
      <dsp:nvSpPr>
        <dsp:cNvPr id="0" name=""/>
        <dsp:cNvSpPr/>
      </dsp:nvSpPr>
      <dsp:spPr>
        <a:xfrm>
          <a:off x="2620545" y="2066942"/>
          <a:ext cx="2726205" cy="11565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90000"/>
            </a:lnSpc>
            <a:spcBef>
              <a:spcPct val="0"/>
            </a:spcBef>
            <a:spcAft>
              <a:spcPct val="35000"/>
            </a:spcAft>
            <a:buNone/>
          </a:pPr>
          <a:r>
            <a:rPr lang="en-US" sz="1600" kern="1200" baseline="0" dirty="0"/>
            <a:t>By activating the height value in your flow cytometer’s software package, you will be able to draw an accurate </a:t>
          </a:r>
          <a:r>
            <a:rPr lang="en-US" sz="1600" u="sng" kern="1200" baseline="0" dirty="0"/>
            <a:t>singlets gate</a:t>
          </a:r>
          <a:r>
            <a:rPr lang="en-US" sz="1600" kern="1200" baseline="0" dirty="0"/>
            <a:t>.</a:t>
          </a:r>
          <a:endParaRPr lang="en-US" sz="1600" kern="1200" dirty="0"/>
        </a:p>
      </dsp:txBody>
      <dsp:txXfrm>
        <a:off x="2620545" y="2066942"/>
        <a:ext cx="2726205" cy="1156572"/>
      </dsp:txXfrm>
    </dsp:sp>
    <dsp:sp modelId="{179D270A-9AA8-4D80-AD52-F47B3C0CB297}">
      <dsp:nvSpPr>
        <dsp:cNvPr id="0" name=""/>
        <dsp:cNvSpPr/>
      </dsp:nvSpPr>
      <dsp:spPr>
        <a:xfrm>
          <a:off x="5821771" y="2066942"/>
          <a:ext cx="1156572" cy="1156572"/>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E0A72BB-5005-42BF-9068-F18A5AFCDFD1}">
      <dsp:nvSpPr>
        <dsp:cNvPr id="0" name=""/>
        <dsp:cNvSpPr/>
      </dsp:nvSpPr>
      <dsp:spPr>
        <a:xfrm>
          <a:off x="6064651" y="2309822"/>
          <a:ext cx="670811" cy="670811"/>
        </a:xfrm>
        <a:prstGeom prst="rect">
          <a:avLst/>
        </a:prstGeom>
        <a:blipFill>
          <a:blip xmlns:r="http://schemas.openxmlformats.org/officeDocument/2006/relationships" r:embed="rId7">
            <a:extLst>
              <a:ext uri="{96DAC541-7B7A-43D3-8B79-37D633B846F1}">
                <asvg:svgBlip xmlns:asvg="http://schemas.microsoft.com/office/drawing/2016/SVG/main" r:embed="rId8"/>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FC1A27DA-5E1B-4FB9-B5B6-6EEBBFD442CD}">
      <dsp:nvSpPr>
        <dsp:cNvPr id="0" name=""/>
        <dsp:cNvSpPr/>
      </dsp:nvSpPr>
      <dsp:spPr>
        <a:xfrm>
          <a:off x="7226180" y="2066942"/>
          <a:ext cx="2726205" cy="11565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90000"/>
            </a:lnSpc>
            <a:spcBef>
              <a:spcPct val="0"/>
            </a:spcBef>
            <a:spcAft>
              <a:spcPct val="35000"/>
            </a:spcAft>
            <a:buNone/>
          </a:pPr>
          <a:r>
            <a:rPr lang="en-US" sz="1600" kern="1200" baseline="0"/>
            <a:t>By looking at </a:t>
          </a:r>
          <a:r>
            <a:rPr lang="en-US" sz="1600" u="sng" kern="1200" baseline="0"/>
            <a:t>time</a:t>
          </a:r>
          <a:r>
            <a:rPr lang="en-US" sz="1600" kern="1200" baseline="0"/>
            <a:t> versus the flow of your cells, you will be able to evaluate whether or not the cytometer operated correctly during your collection run.</a:t>
          </a:r>
          <a:endParaRPr lang="en-US" sz="1600" kern="1200"/>
        </a:p>
      </dsp:txBody>
      <dsp:txXfrm>
        <a:off x="7226180" y="2066942"/>
        <a:ext cx="2726205" cy="1156572"/>
      </dsp:txXfrm>
    </dsp:sp>
    <dsp:sp modelId="{1C9DCD3E-74CB-414E-9465-A00FC0BB3400}">
      <dsp:nvSpPr>
        <dsp:cNvPr id="0" name=""/>
        <dsp:cNvSpPr/>
      </dsp:nvSpPr>
      <dsp:spPr>
        <a:xfrm>
          <a:off x="1216136" y="4122892"/>
          <a:ext cx="1156572" cy="1156572"/>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8F94561-542B-4163-AA59-4CD5351A0DEC}">
      <dsp:nvSpPr>
        <dsp:cNvPr id="0" name=""/>
        <dsp:cNvSpPr/>
      </dsp:nvSpPr>
      <dsp:spPr>
        <a:xfrm>
          <a:off x="1459016" y="4365772"/>
          <a:ext cx="670811" cy="670811"/>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7D305892-2045-4714-92B2-F063B0A00358}">
      <dsp:nvSpPr>
        <dsp:cNvPr id="0" name=""/>
        <dsp:cNvSpPr/>
      </dsp:nvSpPr>
      <dsp:spPr>
        <a:xfrm>
          <a:off x="2620545" y="4122892"/>
          <a:ext cx="2726205" cy="11565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90000"/>
            </a:lnSpc>
            <a:spcBef>
              <a:spcPct val="0"/>
            </a:spcBef>
            <a:spcAft>
              <a:spcPct val="35000"/>
            </a:spcAft>
            <a:buNone/>
          </a:pPr>
          <a:r>
            <a:rPr lang="en-US" sz="1600" kern="1200" baseline="0"/>
            <a:t>By using a </a:t>
          </a:r>
          <a:r>
            <a:rPr lang="en-US" sz="1600" u="sng" kern="1200" baseline="0"/>
            <a:t>viability &amp; dump gate</a:t>
          </a:r>
          <a:r>
            <a:rPr lang="en-US" sz="1600" kern="1200" baseline="0"/>
            <a:t>, you will ensure that you are only looking at your ‘living’ population of interest.  </a:t>
          </a:r>
          <a:endParaRPr lang="en-US" sz="1600" kern="1200"/>
        </a:p>
      </dsp:txBody>
      <dsp:txXfrm>
        <a:off x="2620545" y="4122892"/>
        <a:ext cx="2726205" cy="1156572"/>
      </dsp:txXfrm>
    </dsp:sp>
    <dsp:sp modelId="{0C92D9B3-C556-47EE-8F8E-8A2ABFB65FB1}">
      <dsp:nvSpPr>
        <dsp:cNvPr id="0" name=""/>
        <dsp:cNvSpPr/>
      </dsp:nvSpPr>
      <dsp:spPr>
        <a:xfrm>
          <a:off x="5821771" y="4122892"/>
          <a:ext cx="1156572" cy="1156572"/>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B1587EB-7A97-4C9B-A23F-AB3A42124495}">
      <dsp:nvSpPr>
        <dsp:cNvPr id="0" name=""/>
        <dsp:cNvSpPr/>
      </dsp:nvSpPr>
      <dsp:spPr>
        <a:xfrm>
          <a:off x="6064651" y="4365772"/>
          <a:ext cx="670811" cy="670811"/>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76E49C76-F2C3-470A-A668-E14FD0B2FBF1}">
      <dsp:nvSpPr>
        <dsp:cNvPr id="0" name=""/>
        <dsp:cNvSpPr/>
      </dsp:nvSpPr>
      <dsp:spPr>
        <a:xfrm>
          <a:off x="7226180" y="4122892"/>
          <a:ext cx="2726205" cy="11565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90000"/>
            </a:lnSpc>
            <a:spcBef>
              <a:spcPct val="0"/>
            </a:spcBef>
            <a:spcAft>
              <a:spcPct val="35000"/>
            </a:spcAft>
            <a:buNone/>
          </a:pPr>
          <a:r>
            <a:rPr lang="en-US" sz="1600" kern="1200" baseline="0"/>
            <a:t>Using and communicating these gates in your flow cytometry experiments will help improve consistency and reproducibility of the overall field of flow cytometry data analysis.</a:t>
          </a:r>
          <a:endParaRPr lang="en-US" sz="1600" kern="1200"/>
        </a:p>
      </dsp:txBody>
      <dsp:txXfrm>
        <a:off x="7226180" y="4122892"/>
        <a:ext cx="2726205" cy="115657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F3933C-321B-4BC9-99A9-EC8516C9AB72}">
      <dsp:nvSpPr>
        <dsp:cNvPr id="0" name=""/>
        <dsp:cNvSpPr/>
      </dsp:nvSpPr>
      <dsp:spPr>
        <a:xfrm>
          <a:off x="13170" y="308014"/>
          <a:ext cx="475261" cy="47526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C7A12F84-589C-497D-9A7E-D028D6355CF8}">
      <dsp:nvSpPr>
        <dsp:cNvPr id="0" name=""/>
        <dsp:cNvSpPr/>
      </dsp:nvSpPr>
      <dsp:spPr>
        <a:xfrm>
          <a:off x="13170" y="915722"/>
          <a:ext cx="1357890" cy="23477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11200">
            <a:lnSpc>
              <a:spcPct val="100000"/>
            </a:lnSpc>
            <a:spcBef>
              <a:spcPct val="0"/>
            </a:spcBef>
            <a:spcAft>
              <a:spcPct val="35000"/>
            </a:spcAft>
            <a:buNone/>
            <a:defRPr b="1"/>
          </a:pPr>
          <a:r>
            <a:rPr lang="en-US" sz="1600" b="1" kern="1200" dirty="0"/>
            <a:t>Training</a:t>
          </a:r>
          <a:r>
            <a:rPr lang="en-US" sz="1600" b="0" kern="1200" dirty="0"/>
            <a:t> – do your homework!!</a:t>
          </a:r>
          <a:endParaRPr lang="en-US" sz="1600" b="0" i="0" u="none" strike="noStrike" kern="1200" cap="none" baseline="0" noProof="0" dirty="0">
            <a:solidFill>
              <a:srgbClr val="010000"/>
            </a:solidFill>
            <a:latin typeface="Franklin Gothic Book"/>
          </a:endParaRPr>
        </a:p>
      </dsp:txBody>
      <dsp:txXfrm>
        <a:off x="13170" y="915722"/>
        <a:ext cx="1357890" cy="2347734"/>
      </dsp:txXfrm>
    </dsp:sp>
    <dsp:sp modelId="{9610172C-BB3B-4909-B2A1-5403F94ECE48}">
      <dsp:nvSpPr>
        <dsp:cNvPr id="0" name=""/>
        <dsp:cNvSpPr/>
      </dsp:nvSpPr>
      <dsp:spPr>
        <a:xfrm>
          <a:off x="13170" y="3325059"/>
          <a:ext cx="1357890" cy="62625"/>
        </a:xfrm>
        <a:prstGeom prst="rect">
          <a:avLst/>
        </a:prstGeom>
        <a:noFill/>
        <a:ln>
          <a:noFill/>
        </a:ln>
        <a:effectLst/>
      </dsp:spPr>
      <dsp:style>
        <a:lnRef idx="0">
          <a:scrgbClr r="0" g="0" b="0"/>
        </a:lnRef>
        <a:fillRef idx="0">
          <a:scrgbClr r="0" g="0" b="0"/>
        </a:fillRef>
        <a:effectRef idx="0">
          <a:scrgbClr r="0" g="0" b="0"/>
        </a:effectRef>
        <a:fontRef idx="minor"/>
      </dsp:style>
    </dsp:sp>
    <dsp:sp modelId="{5E532CA2-FB8F-4EEE-9CCF-D208791C68BA}">
      <dsp:nvSpPr>
        <dsp:cNvPr id="0" name=""/>
        <dsp:cNvSpPr/>
      </dsp:nvSpPr>
      <dsp:spPr>
        <a:xfrm>
          <a:off x="1608692" y="308014"/>
          <a:ext cx="475261" cy="47526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203B7BCA-FFB4-4B92-9B2B-051CB0A41646}">
      <dsp:nvSpPr>
        <dsp:cNvPr id="0" name=""/>
        <dsp:cNvSpPr/>
      </dsp:nvSpPr>
      <dsp:spPr>
        <a:xfrm>
          <a:off x="1608692" y="915722"/>
          <a:ext cx="1357890" cy="23477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11200">
            <a:lnSpc>
              <a:spcPct val="100000"/>
            </a:lnSpc>
            <a:spcBef>
              <a:spcPct val="0"/>
            </a:spcBef>
            <a:spcAft>
              <a:spcPct val="35000"/>
            </a:spcAft>
            <a:buNone/>
            <a:defRPr b="1"/>
          </a:pPr>
          <a:r>
            <a:rPr lang="en-US" sz="1600" b="1" kern="1200" dirty="0"/>
            <a:t>Instrument Scheduling </a:t>
          </a:r>
          <a:r>
            <a:rPr lang="en-US" sz="1600" b="0" kern="1200" dirty="0"/>
            <a:t>- </a:t>
          </a:r>
          <a:r>
            <a:rPr lang="en-US" sz="1600" b="0" kern="1200" dirty="0" err="1"/>
            <a:t>iLab</a:t>
          </a:r>
          <a:endParaRPr lang="en-US" sz="1600" b="0" kern="1200" dirty="0"/>
        </a:p>
      </dsp:txBody>
      <dsp:txXfrm>
        <a:off x="1608692" y="915722"/>
        <a:ext cx="1357890" cy="2347734"/>
      </dsp:txXfrm>
    </dsp:sp>
    <dsp:sp modelId="{0C56896B-C9B6-4B27-84D1-FCAAB5A0B80E}">
      <dsp:nvSpPr>
        <dsp:cNvPr id="0" name=""/>
        <dsp:cNvSpPr/>
      </dsp:nvSpPr>
      <dsp:spPr>
        <a:xfrm>
          <a:off x="1608692" y="3325059"/>
          <a:ext cx="1357890" cy="62625"/>
        </a:xfrm>
        <a:prstGeom prst="rect">
          <a:avLst/>
        </a:prstGeom>
        <a:noFill/>
        <a:ln>
          <a:noFill/>
        </a:ln>
        <a:effectLst/>
      </dsp:spPr>
      <dsp:style>
        <a:lnRef idx="0">
          <a:scrgbClr r="0" g="0" b="0"/>
        </a:lnRef>
        <a:fillRef idx="0">
          <a:scrgbClr r="0" g="0" b="0"/>
        </a:fillRef>
        <a:effectRef idx="0">
          <a:scrgbClr r="0" g="0" b="0"/>
        </a:effectRef>
        <a:fontRef idx="minor"/>
      </dsp:style>
    </dsp:sp>
    <dsp:sp modelId="{6BEEB843-8460-4271-AC5D-320B21A49AB2}">
      <dsp:nvSpPr>
        <dsp:cNvPr id="0" name=""/>
        <dsp:cNvSpPr/>
      </dsp:nvSpPr>
      <dsp:spPr>
        <a:xfrm>
          <a:off x="3204213" y="308014"/>
          <a:ext cx="475261" cy="47526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06E1ADDC-50B1-4338-9F73-4759D1C339E5}">
      <dsp:nvSpPr>
        <dsp:cNvPr id="0" name=""/>
        <dsp:cNvSpPr/>
      </dsp:nvSpPr>
      <dsp:spPr>
        <a:xfrm>
          <a:off x="3204213" y="915722"/>
          <a:ext cx="1357890" cy="23477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11200">
            <a:lnSpc>
              <a:spcPct val="100000"/>
            </a:lnSpc>
            <a:spcBef>
              <a:spcPct val="0"/>
            </a:spcBef>
            <a:spcAft>
              <a:spcPct val="35000"/>
            </a:spcAft>
            <a:buNone/>
            <a:defRPr b="1"/>
          </a:pPr>
          <a:r>
            <a:rPr lang="en-US" sz="1600" b="1" kern="1200" dirty="0"/>
            <a:t>Core Etiquette</a:t>
          </a:r>
        </a:p>
      </dsp:txBody>
      <dsp:txXfrm>
        <a:off x="3204213" y="915722"/>
        <a:ext cx="1357890" cy="2347734"/>
      </dsp:txXfrm>
    </dsp:sp>
    <dsp:sp modelId="{5446B8AC-FF2F-4E5F-A82D-3BAE0B1B20EA}">
      <dsp:nvSpPr>
        <dsp:cNvPr id="0" name=""/>
        <dsp:cNvSpPr/>
      </dsp:nvSpPr>
      <dsp:spPr>
        <a:xfrm>
          <a:off x="3204213" y="3325059"/>
          <a:ext cx="1357890" cy="62625"/>
        </a:xfrm>
        <a:prstGeom prst="rect">
          <a:avLst/>
        </a:prstGeom>
        <a:noFill/>
        <a:ln>
          <a:noFill/>
        </a:ln>
        <a:effectLst/>
      </dsp:spPr>
      <dsp:style>
        <a:lnRef idx="0">
          <a:scrgbClr r="0" g="0" b="0"/>
        </a:lnRef>
        <a:fillRef idx="0">
          <a:scrgbClr r="0" g="0" b="0"/>
        </a:fillRef>
        <a:effectRef idx="0">
          <a:scrgbClr r="0" g="0" b="0"/>
        </a:effectRef>
        <a:fontRef idx="minor"/>
      </dsp:style>
    </dsp:sp>
    <dsp:sp modelId="{5DB7D797-EFE4-4064-8C1B-D851E4CA9A9A}">
      <dsp:nvSpPr>
        <dsp:cNvPr id="0" name=""/>
        <dsp:cNvSpPr/>
      </dsp:nvSpPr>
      <dsp:spPr>
        <a:xfrm>
          <a:off x="4799735" y="308014"/>
          <a:ext cx="475261" cy="475261"/>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BABDC86B-71E7-4648-9457-38DD7E0B75FD}">
      <dsp:nvSpPr>
        <dsp:cNvPr id="0" name=""/>
        <dsp:cNvSpPr/>
      </dsp:nvSpPr>
      <dsp:spPr>
        <a:xfrm>
          <a:off x="4799735" y="915722"/>
          <a:ext cx="1357890" cy="23477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11200">
            <a:lnSpc>
              <a:spcPct val="100000"/>
            </a:lnSpc>
            <a:spcBef>
              <a:spcPct val="0"/>
            </a:spcBef>
            <a:spcAft>
              <a:spcPct val="35000"/>
            </a:spcAft>
            <a:buNone/>
            <a:defRPr b="1"/>
          </a:pPr>
          <a:r>
            <a:rPr lang="en-US" sz="1600" b="1" kern="1200" dirty="0"/>
            <a:t>Core Rules </a:t>
          </a:r>
          <a:r>
            <a:rPr lang="en-US" sz="1600" b="0" kern="1200" dirty="0"/>
            <a:t>– research use only, biosafety and radiation safety, HIPAA compliancy, instrument handling, password protection</a:t>
          </a:r>
        </a:p>
      </dsp:txBody>
      <dsp:txXfrm>
        <a:off x="4799735" y="915722"/>
        <a:ext cx="1357890" cy="2347734"/>
      </dsp:txXfrm>
    </dsp:sp>
    <dsp:sp modelId="{48871B4E-FAEF-414B-8CF0-EC454873DF98}">
      <dsp:nvSpPr>
        <dsp:cNvPr id="0" name=""/>
        <dsp:cNvSpPr/>
      </dsp:nvSpPr>
      <dsp:spPr>
        <a:xfrm>
          <a:off x="4799735" y="3325059"/>
          <a:ext cx="1357890" cy="62625"/>
        </a:xfrm>
        <a:prstGeom prst="rect">
          <a:avLst/>
        </a:prstGeom>
        <a:noFill/>
        <a:ln>
          <a:noFill/>
        </a:ln>
        <a:effectLst/>
      </dsp:spPr>
      <dsp:style>
        <a:lnRef idx="0">
          <a:scrgbClr r="0" g="0" b="0"/>
        </a:lnRef>
        <a:fillRef idx="0">
          <a:scrgbClr r="0" g="0" b="0"/>
        </a:fillRef>
        <a:effectRef idx="0">
          <a:scrgbClr r="0" g="0" b="0"/>
        </a:effectRef>
        <a:fontRef idx="minor"/>
      </dsp:style>
    </dsp:sp>
    <dsp:sp modelId="{10C70EF5-B2E5-47BF-9E60-444EEAC5FBBF}">
      <dsp:nvSpPr>
        <dsp:cNvPr id="0" name=""/>
        <dsp:cNvSpPr/>
      </dsp:nvSpPr>
      <dsp:spPr>
        <a:xfrm>
          <a:off x="6395257" y="308014"/>
          <a:ext cx="475261" cy="475261"/>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CED99F41-7E38-4AE1-9820-FB1A3285126E}">
      <dsp:nvSpPr>
        <dsp:cNvPr id="0" name=""/>
        <dsp:cNvSpPr/>
      </dsp:nvSpPr>
      <dsp:spPr>
        <a:xfrm>
          <a:off x="6395257" y="915722"/>
          <a:ext cx="1357890" cy="23477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11200">
            <a:lnSpc>
              <a:spcPct val="100000"/>
            </a:lnSpc>
            <a:spcBef>
              <a:spcPct val="0"/>
            </a:spcBef>
            <a:spcAft>
              <a:spcPct val="35000"/>
            </a:spcAft>
            <a:buNone/>
            <a:defRPr b="1"/>
          </a:pPr>
          <a:r>
            <a:rPr lang="en-US" sz="1600" b="1" kern="1200" dirty="0"/>
            <a:t>Calendar</a:t>
          </a:r>
          <a:r>
            <a:rPr lang="en-US" sz="1600" b="0" kern="1200" dirty="0"/>
            <a:t> </a:t>
          </a:r>
          <a:r>
            <a:rPr lang="en-US" sz="1600" b="0" i="1" kern="1200" dirty="0"/>
            <a:t>(36 hour lock out)</a:t>
          </a:r>
          <a:endParaRPr lang="en-US" sz="1600" b="0" kern="1200" dirty="0"/>
        </a:p>
      </dsp:txBody>
      <dsp:txXfrm>
        <a:off x="6395257" y="915722"/>
        <a:ext cx="1357890" cy="2347734"/>
      </dsp:txXfrm>
    </dsp:sp>
    <dsp:sp modelId="{72785252-C618-4CAA-8817-A55C75506034}">
      <dsp:nvSpPr>
        <dsp:cNvPr id="0" name=""/>
        <dsp:cNvSpPr/>
      </dsp:nvSpPr>
      <dsp:spPr>
        <a:xfrm>
          <a:off x="6395257" y="3325059"/>
          <a:ext cx="1357890" cy="62625"/>
        </a:xfrm>
        <a:prstGeom prst="rect">
          <a:avLst/>
        </a:prstGeom>
        <a:noFill/>
        <a:ln>
          <a:noFill/>
        </a:ln>
        <a:effectLst/>
      </dsp:spPr>
      <dsp:style>
        <a:lnRef idx="0">
          <a:scrgbClr r="0" g="0" b="0"/>
        </a:lnRef>
        <a:fillRef idx="0">
          <a:scrgbClr r="0" g="0" b="0"/>
        </a:fillRef>
        <a:effectRef idx="0">
          <a:scrgbClr r="0" g="0" b="0"/>
        </a:effectRef>
        <a:fontRef idx="minor"/>
      </dsp:style>
    </dsp:sp>
    <dsp:sp modelId="{E74E1BA2-A39B-40FF-A651-9B880F5C4418}">
      <dsp:nvSpPr>
        <dsp:cNvPr id="0" name=""/>
        <dsp:cNvSpPr/>
      </dsp:nvSpPr>
      <dsp:spPr>
        <a:xfrm>
          <a:off x="7990779" y="308014"/>
          <a:ext cx="475261" cy="475261"/>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EEF22C63-600D-487D-B997-3144B3C3CEE6}">
      <dsp:nvSpPr>
        <dsp:cNvPr id="0" name=""/>
        <dsp:cNvSpPr/>
      </dsp:nvSpPr>
      <dsp:spPr>
        <a:xfrm>
          <a:off x="7990779" y="915722"/>
          <a:ext cx="1357890" cy="23477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11200" rtl="0">
            <a:lnSpc>
              <a:spcPct val="100000"/>
            </a:lnSpc>
            <a:spcBef>
              <a:spcPct val="0"/>
            </a:spcBef>
            <a:spcAft>
              <a:spcPct val="35000"/>
            </a:spcAft>
            <a:buNone/>
            <a:defRPr b="1"/>
          </a:pPr>
          <a:r>
            <a:rPr lang="en-US" sz="1600" b="1" kern="1200" dirty="0"/>
            <a:t>Communication</a:t>
          </a:r>
          <a:r>
            <a:rPr lang="en-US" sz="1600" b="0" kern="1200" dirty="0"/>
            <a:t>:</a:t>
          </a:r>
          <a:r>
            <a:rPr lang="en-US" sz="1600" b="0" kern="1200" dirty="0">
              <a:latin typeface="Franklin Gothic Book" panose="020B0503020102020204"/>
            </a:rPr>
            <a:t> </a:t>
          </a:r>
          <a:r>
            <a:rPr lang="en-US" sz="1600" b="0" u="sng" kern="1200" dirty="0"/>
            <a:t>Website</a:t>
          </a:r>
          <a:r>
            <a:rPr lang="en-US" sz="1600" b="0" kern="1200" dirty="0"/>
            <a:t>: calendar, updates, protocols, links, etc.</a:t>
          </a:r>
          <a:r>
            <a:rPr lang="en-US" sz="1600" b="0" kern="1200" dirty="0">
              <a:latin typeface="Franklin Gothic Book" panose="020B0503020102020204"/>
            </a:rPr>
            <a:t> </a:t>
          </a:r>
          <a:r>
            <a:rPr lang="en-US" sz="1600" b="0" u="sng" kern="1200" dirty="0"/>
            <a:t>Listserve</a:t>
          </a:r>
          <a:r>
            <a:rPr lang="en-US" sz="1600" b="0" kern="1200" dirty="0"/>
            <a:t>: important updates, events</a:t>
          </a:r>
        </a:p>
      </dsp:txBody>
      <dsp:txXfrm>
        <a:off x="7990779" y="915722"/>
        <a:ext cx="1357890" cy="2347734"/>
      </dsp:txXfrm>
    </dsp:sp>
    <dsp:sp modelId="{1BD2D90E-C5AC-4919-81EC-44CAFA2ABD9E}">
      <dsp:nvSpPr>
        <dsp:cNvPr id="0" name=""/>
        <dsp:cNvSpPr/>
      </dsp:nvSpPr>
      <dsp:spPr>
        <a:xfrm>
          <a:off x="7990779" y="3325059"/>
          <a:ext cx="1357890" cy="62625"/>
        </a:xfrm>
        <a:prstGeom prst="rect">
          <a:avLst/>
        </a:prstGeom>
        <a:noFill/>
        <a:ln>
          <a:noFill/>
        </a:ln>
        <a:effectLst/>
      </dsp:spPr>
      <dsp:style>
        <a:lnRef idx="0">
          <a:scrgbClr r="0" g="0" b="0"/>
        </a:lnRef>
        <a:fillRef idx="0">
          <a:scrgbClr r="0" g="0" b="0"/>
        </a:fillRef>
        <a:effectRef idx="0">
          <a:scrgbClr r="0" g="0" b="0"/>
        </a:effectRef>
        <a:fontRef idx="minor"/>
      </dsp:style>
    </dsp:sp>
    <dsp:sp modelId="{51D624E4-DA3F-4182-A08D-6078CF1F4E51}">
      <dsp:nvSpPr>
        <dsp:cNvPr id="0" name=""/>
        <dsp:cNvSpPr/>
      </dsp:nvSpPr>
      <dsp:spPr>
        <a:xfrm>
          <a:off x="9586300" y="308014"/>
          <a:ext cx="475261" cy="475261"/>
        </a:xfrm>
        <a:prstGeom prst="rect">
          <a:avLst/>
        </a:prstGeom>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CE4A5875-A98E-48CE-8A4A-A64A03557CEE}">
      <dsp:nvSpPr>
        <dsp:cNvPr id="0" name=""/>
        <dsp:cNvSpPr/>
      </dsp:nvSpPr>
      <dsp:spPr>
        <a:xfrm>
          <a:off x="9586300" y="915722"/>
          <a:ext cx="1357890" cy="23477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11200">
            <a:lnSpc>
              <a:spcPct val="100000"/>
            </a:lnSpc>
            <a:spcBef>
              <a:spcPct val="0"/>
            </a:spcBef>
            <a:spcAft>
              <a:spcPct val="35000"/>
            </a:spcAft>
            <a:buNone/>
            <a:defRPr b="1"/>
          </a:pPr>
          <a:r>
            <a:rPr lang="en-US" sz="1600" b="1" kern="1200" dirty="0"/>
            <a:t>Data storage</a:t>
          </a:r>
          <a:r>
            <a:rPr lang="en-US" sz="1600" b="0" kern="1200" dirty="0"/>
            <a:t>: you will be assigned a folder on our server that will hold your data up to 3 months (monthly cleaning)</a:t>
          </a:r>
        </a:p>
      </dsp:txBody>
      <dsp:txXfrm>
        <a:off x="9586300" y="915722"/>
        <a:ext cx="1357890" cy="2347734"/>
      </dsp:txXfrm>
    </dsp:sp>
    <dsp:sp modelId="{5C2FFBC9-373F-44D3-A1BE-84B68D98A375}">
      <dsp:nvSpPr>
        <dsp:cNvPr id="0" name=""/>
        <dsp:cNvSpPr/>
      </dsp:nvSpPr>
      <dsp:spPr>
        <a:xfrm>
          <a:off x="9586300" y="3325059"/>
          <a:ext cx="1357890" cy="62625"/>
        </a:xfrm>
        <a:prstGeom prst="rect">
          <a:avLst/>
        </a:prstGeom>
        <a:noFill/>
        <a:ln>
          <a:noFill/>
        </a:ln>
        <a:effectLst/>
      </dsp:spPr>
      <dsp:style>
        <a:lnRef idx="0">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00761D6-7A1D-4CDF-9377-44172498CC7F}" type="datetimeFigureOut">
              <a:rPr lang="en-US" smtClean="0"/>
              <a:t>5/2/2022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D201848-E053-466C-B2A7-3BA9D7315CB3}" type="slidenum">
              <a:rPr lang="en-US" smtClean="0"/>
              <a:t>‹#›</a:t>
            </a:fld>
            <a:endParaRPr lang="en-US"/>
          </a:p>
        </p:txBody>
      </p:sp>
    </p:spTree>
    <p:extLst>
      <p:ext uri="{BB962C8B-B14F-4D97-AF65-F5344CB8AC3E}">
        <p14:creationId xmlns:p14="http://schemas.microsoft.com/office/powerpoint/2010/main" val="35170790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4B0DE084-CE77-4EF8-8E16-7E553800F6EE}" type="datetime1">
              <a:rPr lang="en-US" smtClean="0"/>
              <a:t>5/2/2022</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r>
              <a:rPr lang="en-US"/>
              <a:t>UNC Flow Cytometry Core Facility, B018-B023 Marsico Hall, Chapel Hill, NC   https://www.med.unc.edu/flowcytometry/  </a:t>
            </a:r>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9" name="Group 8"/>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E88751-B39A-461C-A3BC-2AE69768B3AE}" type="datetime1">
              <a:rPr lang="en-US" smtClean="0"/>
              <a:t>5/2/2022</a:t>
            </a:fld>
            <a:endParaRPr lang="en-US" dirty="0"/>
          </a:p>
        </p:txBody>
      </p:sp>
      <p:sp>
        <p:nvSpPr>
          <p:cNvPr id="5" name="Footer Placeholder 4"/>
          <p:cNvSpPr>
            <a:spLocks noGrp="1"/>
          </p:cNvSpPr>
          <p:nvPr>
            <p:ph type="ftr" sz="quarter" idx="11"/>
          </p:nvPr>
        </p:nvSpPr>
        <p:spPr/>
        <p:txBody>
          <a:bodyPr/>
          <a:lstStyle/>
          <a:p>
            <a:r>
              <a:rPr lang="en-US"/>
              <a:t>UNC Flow Cytometry Core Facility, B018-B023 Marsico Hall, Chapel Hill, NC   https://www.med.unc.edu/flowcytometry/  </a:t>
            </a:r>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2D22BC3-71B7-46B4-A040-96EB4CA68F2B}" type="datetime1">
              <a:rPr lang="en-US" smtClean="0"/>
              <a:t>5/2/2022</a:t>
            </a:fld>
            <a:endParaRPr lang="en-US" dirty="0"/>
          </a:p>
        </p:txBody>
      </p:sp>
      <p:sp>
        <p:nvSpPr>
          <p:cNvPr id="5" name="Footer Placeholder 4"/>
          <p:cNvSpPr>
            <a:spLocks noGrp="1"/>
          </p:cNvSpPr>
          <p:nvPr>
            <p:ph type="ftr" sz="quarter" idx="11"/>
          </p:nvPr>
        </p:nvSpPr>
        <p:spPr/>
        <p:txBody>
          <a:bodyPr/>
          <a:lstStyle/>
          <a:p>
            <a:r>
              <a:rPr lang="en-US"/>
              <a:t>UNC Flow Cytometry Core Facility, B018-B023 Marsico Hall, Chapel Hill, NC   https://www.med.unc.edu/flowcytometry/  </a:t>
            </a:r>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A782054-52EB-4FAC-8F8A-DD28B5F1CCED}" type="datetime1">
              <a:rPr lang="en-US" smtClean="0"/>
              <a:t>5/2/2022</a:t>
            </a:fld>
            <a:endParaRPr lang="en-US" dirty="0"/>
          </a:p>
        </p:txBody>
      </p:sp>
      <p:sp>
        <p:nvSpPr>
          <p:cNvPr id="5" name="Footer Placeholder 4"/>
          <p:cNvSpPr>
            <a:spLocks noGrp="1"/>
          </p:cNvSpPr>
          <p:nvPr>
            <p:ph type="ftr" sz="quarter" idx="11"/>
          </p:nvPr>
        </p:nvSpPr>
        <p:spPr/>
        <p:txBody>
          <a:bodyPr/>
          <a:lstStyle/>
          <a:p>
            <a:r>
              <a:rPr lang="en-US"/>
              <a:t>UNC Flow Cytometry Core Facility, B018-B023 Marsico Hall, Chapel Hill, NC   https://www.med.unc.edu/flowcytometry/  </a:t>
            </a:r>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A5F2A91-65C8-40F8-AC8F-68F0234B076D}" type="datetime1">
              <a:rPr lang="en-US" smtClean="0"/>
              <a:t>5/2/2022</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r>
              <a:rPr lang="en-US"/>
              <a:t>UNC Flow Cytometry Core Facility, B018-B023 Marsico Hall, Chapel Hill, NC   https://www.med.unc.edu/flowcytometry/  </a:t>
            </a:r>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accent1"/>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9CCC9B5-42C9-45BB-9CB5-A41CCEA0A4BA}" type="datetime1">
              <a:rPr lang="en-US" smtClean="0"/>
              <a:t>5/2/2022</a:t>
            </a:fld>
            <a:endParaRPr lang="en-US" dirty="0"/>
          </a:p>
        </p:txBody>
      </p:sp>
      <p:sp>
        <p:nvSpPr>
          <p:cNvPr id="6" name="Footer Placeholder 5"/>
          <p:cNvSpPr>
            <a:spLocks noGrp="1"/>
          </p:cNvSpPr>
          <p:nvPr>
            <p:ph type="ftr" sz="quarter" idx="11"/>
          </p:nvPr>
        </p:nvSpPr>
        <p:spPr/>
        <p:txBody>
          <a:bodyPr/>
          <a:lstStyle/>
          <a:p>
            <a:r>
              <a:rPr lang="en-US"/>
              <a:t>UNC Flow Cytometry Core Facility, B018-B023 Marsico Hall, Chapel Hill, NC   https://www.med.unc.edu/flowcytometry/  </a:t>
            </a:r>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099333D-17E9-4B9B-A7B5-9CE34E360FC1}" type="datetime1">
              <a:rPr lang="en-US" smtClean="0"/>
              <a:t>5/2/2022</a:t>
            </a:fld>
            <a:endParaRPr lang="en-US" dirty="0"/>
          </a:p>
        </p:txBody>
      </p:sp>
      <p:sp>
        <p:nvSpPr>
          <p:cNvPr id="8" name="Footer Placeholder 7"/>
          <p:cNvSpPr>
            <a:spLocks noGrp="1"/>
          </p:cNvSpPr>
          <p:nvPr>
            <p:ph type="ftr" sz="quarter" idx="11"/>
          </p:nvPr>
        </p:nvSpPr>
        <p:spPr/>
        <p:txBody>
          <a:bodyPr/>
          <a:lstStyle/>
          <a:p>
            <a:r>
              <a:rPr lang="en-US"/>
              <a:t>UNC Flow Cytometry Core Facility, B018-B023 Marsico Hall, Chapel Hill, NC   https://www.med.unc.edu/flowcytometry/  </a:t>
            </a:r>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5764A8F-B8ED-49BD-93C4-E2CCD89E22FF}" type="datetime1">
              <a:rPr lang="en-US" smtClean="0"/>
              <a:t>5/2/2022</a:t>
            </a:fld>
            <a:endParaRPr lang="en-US" dirty="0"/>
          </a:p>
        </p:txBody>
      </p:sp>
      <p:sp>
        <p:nvSpPr>
          <p:cNvPr id="4" name="Footer Placeholder 3"/>
          <p:cNvSpPr>
            <a:spLocks noGrp="1"/>
          </p:cNvSpPr>
          <p:nvPr>
            <p:ph type="ftr" sz="quarter" idx="11"/>
          </p:nvPr>
        </p:nvSpPr>
        <p:spPr/>
        <p:txBody>
          <a:bodyPr/>
          <a:lstStyle/>
          <a:p>
            <a:r>
              <a:rPr lang="en-US"/>
              <a:t>UNC Flow Cytometry Core Facility, B018-B023 Marsico Hall, Chapel Hill, NC   https://www.med.unc.edu/flowcytometry/  </a:t>
            </a:r>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3E9E9D-0408-42CF-97E3-2DC4318DCA5B}" type="datetime1">
              <a:rPr lang="en-US" smtClean="0"/>
              <a:t>5/2/2022</a:t>
            </a:fld>
            <a:endParaRPr lang="en-US" dirty="0"/>
          </a:p>
        </p:txBody>
      </p:sp>
      <p:sp>
        <p:nvSpPr>
          <p:cNvPr id="3" name="Footer Placeholder 2"/>
          <p:cNvSpPr>
            <a:spLocks noGrp="1"/>
          </p:cNvSpPr>
          <p:nvPr>
            <p:ph type="ftr" sz="quarter" idx="11"/>
          </p:nvPr>
        </p:nvSpPr>
        <p:spPr/>
        <p:txBody>
          <a:bodyPr/>
          <a:lstStyle/>
          <a:p>
            <a:r>
              <a:rPr lang="en-US"/>
              <a:t>UNC Flow Cytometry Core Facility, B018-B023 Marsico Hall, Chapel Hill, NC   https://www.med.unc.edu/flowcytometry/  </a:t>
            </a:r>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6E68B354-2C80-418F-9D1C-077C71593536}" type="datetime1">
              <a:rPr lang="en-US" smtClean="0"/>
              <a:t>5/2/2022</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r>
              <a:rPr lang="en-US"/>
              <a:t>UNC Flow Cytometry Core Facility, B018-B023 Marsico Hall, Chapel Hill, NC   https://www.med.unc.edu/flowcytometry/  </a:t>
            </a:r>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71AB9DC9-52A7-46F6-BAF2-599532EF83CC}" type="datetime1">
              <a:rPr lang="en-US" smtClean="0"/>
              <a:t>5/2/2022</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r>
              <a:rPr lang="en-US"/>
              <a:t>UNC Flow Cytometry Core Facility, B018-B023 Marsico Hall, Chapel Hill, NC   https://www.med.unc.edu/flowcytometry/  </a:t>
            </a:r>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70185799-979D-4B30-8F79-79370CCCC91A}" type="datetime1">
              <a:rPr lang="en-US" smtClean="0"/>
              <a:t>5/2/2022</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r>
              <a:rPr lang="en-US"/>
              <a:t>UNC Flow Cytometry Core Facility, B018-B023 Marsico Hall, Chapel Hill, NC   https://www.med.unc.edu/flowcytometry/  </a:t>
            </a:r>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med.unc.edu/flowcytometry/resources-2/publication-acknowledgements" TargetMode="External"/><Relationship Id="rId2" Type="http://schemas.openxmlformats.org/officeDocument/2006/relationships/hyperlink" Target="http://www.med.unc.edu/flowcytometry/resources-2/useful-links" TargetMode="External"/><Relationship Id="rId1" Type="http://schemas.openxmlformats.org/officeDocument/2006/relationships/slideLayout" Target="../slideLayouts/slideLayout2.xml"/><Relationship Id="rId6" Type="http://schemas.openxmlformats.org/officeDocument/2006/relationships/hyperlink" Target="https://www.med.unc.edu/flowcytometry/" TargetMode="External"/><Relationship Id="rId5" Type="http://schemas.openxmlformats.org/officeDocument/2006/relationships/hyperlink" Target="https://www.med.unc.edu/flowcytometry/resources/cell-filtration-options/" TargetMode="External"/><Relationship Id="rId4" Type="http://schemas.openxmlformats.org/officeDocument/2006/relationships/hyperlink" Target="http://www.med.unc.edu/flowcytometry/resources-2/guide-to-rigor-and-reproducibility-for-flow-cytometry-experiments"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www.med.unc.edu/flowcytometry/"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hyperlink" Target="http://www.med.unc.edu/flowcytometry/resources-2/guide-to-rigor-and-reproducibility-for-flow-cytometry-experiments"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xml.rels><?xml version="1.0" encoding="UTF-8" standalone="yes"?>
<Relationships xmlns="http://schemas.openxmlformats.org/package/2006/relationships"><Relationship Id="rId2" Type="http://schemas.openxmlformats.org/officeDocument/2006/relationships/hyperlink" Target="https://www.med.unc.edu/flowcytometry"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ucflow.blogspot.com/2011/12/10-steps-to-successful-flow-cytometry.html"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hyperlink" Target="http://www.med.unc.edu/flowcytometry/resources-2/publication-acknowledgements"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hyperlink" Target="mailto:uncflowcore@med.unc.edu" TargetMode="Externa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hyperlink" Target="https://www.med.unc.edu/flowcytometry/instrumentation/analyzers/" TargetMode="Externa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hyperlink" Target="https://www.med.unc.edu/flowcytometry/instrumentation/sorter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11381" y="2638685"/>
            <a:ext cx="8361229" cy="2098226"/>
          </a:xfrm>
        </p:spPr>
        <p:txBody>
          <a:bodyPr/>
          <a:lstStyle/>
          <a:p>
            <a:r>
              <a:rPr lang="en-US" dirty="0"/>
              <a:t>UNC Flow core supplemental information</a:t>
            </a:r>
          </a:p>
        </p:txBody>
      </p:sp>
      <p:sp>
        <p:nvSpPr>
          <p:cNvPr id="3" name="Footer Placeholder 2"/>
          <p:cNvSpPr>
            <a:spLocks noGrp="1"/>
          </p:cNvSpPr>
          <p:nvPr>
            <p:ph type="ftr" sz="quarter" idx="11"/>
          </p:nvPr>
        </p:nvSpPr>
        <p:spPr>
          <a:xfrm>
            <a:off x="1377538" y="6453386"/>
            <a:ext cx="8229893" cy="404614"/>
          </a:xfrm>
        </p:spPr>
        <p:txBody>
          <a:bodyPr/>
          <a:lstStyle/>
          <a:p>
            <a:r>
              <a:rPr lang="en-US" dirty="0"/>
              <a:t>UNC Flow Cytometry Core Facility, B018-B023 Marsico Hall, Chapel Hill, NC   https://www.med.unc.edu/flowcytometry/  </a:t>
            </a:r>
          </a:p>
        </p:txBody>
      </p:sp>
    </p:spTree>
    <p:extLst>
      <p:ext uri="{BB962C8B-B14F-4D97-AF65-F5344CB8AC3E}">
        <p14:creationId xmlns:p14="http://schemas.microsoft.com/office/powerpoint/2010/main" val="35866184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7C159B63-C56D-4E4E-8B07-40A1346DC9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67902" y="1194180"/>
            <a:ext cx="3523938" cy="5020353"/>
          </a:xfrm>
        </p:spPr>
        <p:txBody>
          <a:bodyPr>
            <a:normAutofit/>
          </a:bodyPr>
          <a:lstStyle/>
          <a:p>
            <a:r>
              <a:rPr lang="en-US" sz="4100" err="1"/>
              <a:t>Bookmarkable</a:t>
            </a:r>
            <a:r>
              <a:rPr lang="en-US" sz="4100"/>
              <a:t> links found on the UNC Flow Core Website</a:t>
            </a:r>
          </a:p>
        </p:txBody>
      </p:sp>
      <p:sp>
        <p:nvSpPr>
          <p:cNvPr id="6" name="Rectangle 9">
            <a:extLst>
              <a:ext uri="{FF2B5EF4-FFF2-40B4-BE49-F238E27FC236}">
                <a16:creationId xmlns:a16="http://schemas.microsoft.com/office/drawing/2014/main" id="{27DEF201-077E-444A-A3F0-66E1425357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p:cNvSpPr>
            <a:spLocks noGrp="1"/>
          </p:cNvSpPr>
          <p:nvPr>
            <p:ph idx="1"/>
          </p:nvPr>
        </p:nvSpPr>
        <p:spPr>
          <a:xfrm>
            <a:off x="5056541" y="1194179"/>
            <a:ext cx="6114847" cy="5020353"/>
          </a:xfrm>
        </p:spPr>
        <p:txBody>
          <a:bodyPr>
            <a:normAutofit/>
          </a:bodyPr>
          <a:lstStyle/>
          <a:p>
            <a:pPr marL="384048" lvl="1">
              <a:spcBef>
                <a:spcPts val="1000"/>
              </a:spcBef>
              <a:buFont typeface="Franklin Gothic Book" panose="020B0503020102020204" pitchFamily="34" charset="0"/>
              <a:buChar char="■"/>
            </a:pPr>
            <a:r>
              <a:rPr lang="en-US" b="1"/>
              <a:t>Resources: </a:t>
            </a:r>
            <a:r>
              <a:rPr lang="en-US"/>
              <a:t>spectral viewers and other online tools: </a:t>
            </a:r>
            <a:r>
              <a:rPr lang="en-US">
                <a:hlinkClick r:id="rId2"/>
              </a:rPr>
              <a:t>http://www.med.unc.edu/flowcytometry/resources-2/useful-links</a:t>
            </a:r>
            <a:r>
              <a:rPr lang="en-US"/>
              <a:t> </a:t>
            </a:r>
          </a:p>
          <a:p>
            <a:pPr marL="384048" lvl="1">
              <a:spcBef>
                <a:spcPts val="1000"/>
              </a:spcBef>
              <a:buFont typeface="Franklin Gothic Book" panose="020B0503020102020204" pitchFamily="34" charset="0"/>
              <a:buChar char="■"/>
            </a:pPr>
            <a:r>
              <a:rPr lang="en-US" b="1"/>
              <a:t>Acknowledging the Core </a:t>
            </a:r>
            <a:r>
              <a:rPr lang="en-US"/>
              <a:t>and Instrumentation in your publications:   </a:t>
            </a:r>
            <a:r>
              <a:rPr lang="en-US">
                <a:hlinkClick r:id="rId3"/>
              </a:rPr>
              <a:t>http://www.med.unc.edu/flowcytometry/resources-2/publication-acknowledgements</a:t>
            </a:r>
            <a:endParaRPr lang="en-US"/>
          </a:p>
          <a:p>
            <a:pPr marL="384048" lvl="1">
              <a:spcBef>
                <a:spcPts val="1000"/>
              </a:spcBef>
              <a:buFont typeface="Franklin Gothic Book" panose="020B0503020102020204" pitchFamily="34" charset="0"/>
              <a:buChar char="■"/>
            </a:pPr>
            <a:r>
              <a:rPr lang="en-US" b="1"/>
              <a:t>Rigor and Reproducibility </a:t>
            </a:r>
            <a:r>
              <a:rPr lang="en-US"/>
              <a:t>in Flow Cytometry Experiments:  </a:t>
            </a:r>
            <a:r>
              <a:rPr lang="en-US">
                <a:hlinkClick r:id="rId4"/>
              </a:rPr>
              <a:t>http://www.med.unc.edu/flowcytometry/resources-2/guide-to-rigor-and-reproducibility-for-flow-cytometry-experiments</a:t>
            </a:r>
            <a:endParaRPr lang="en-US"/>
          </a:p>
          <a:p>
            <a:pPr marL="384048" lvl="1">
              <a:spcBef>
                <a:spcPts val="1000"/>
              </a:spcBef>
              <a:buFont typeface="Franklin Gothic Book" panose="020B0503020102020204" pitchFamily="34" charset="0"/>
              <a:buChar char="■"/>
            </a:pPr>
            <a:r>
              <a:rPr lang="en-US" b="1"/>
              <a:t>Cell filtration </a:t>
            </a:r>
            <a:r>
              <a:rPr lang="en-US"/>
              <a:t>options (every sample gets filtered!!!):   </a:t>
            </a:r>
            <a:r>
              <a:rPr lang="en-US">
                <a:hlinkClick r:id="rId5"/>
              </a:rPr>
              <a:t>https://www.med.unc.edu/flowcytometry/resources/cell-filtration-options/</a:t>
            </a:r>
            <a:endParaRPr lang="en-US"/>
          </a:p>
          <a:p>
            <a:endParaRPr lang="en-US"/>
          </a:p>
        </p:txBody>
      </p:sp>
      <p:sp>
        <p:nvSpPr>
          <p:cNvPr id="4" name="Footer Placeholder 3"/>
          <p:cNvSpPr>
            <a:spLocks noGrp="1"/>
          </p:cNvSpPr>
          <p:nvPr>
            <p:ph type="ftr" sz="quarter" idx="11"/>
          </p:nvPr>
        </p:nvSpPr>
        <p:spPr>
          <a:xfrm>
            <a:off x="1591293" y="6453386"/>
            <a:ext cx="10212779" cy="404614"/>
          </a:xfrm>
        </p:spPr>
        <p:txBody>
          <a:bodyPr/>
          <a:lstStyle/>
          <a:p>
            <a:r>
              <a:rPr lang="en-US" dirty="0"/>
              <a:t>UNC Flow Cytometry Core Facility, B018-B023 Marsico Hall, Chapel Hill, NC   	</a:t>
            </a:r>
            <a:r>
              <a:rPr lang="en-US" dirty="0">
                <a:hlinkClick r:id="rId6"/>
              </a:rPr>
              <a:t>https://www.med.unc.edu/flowcytometry/</a:t>
            </a:r>
            <a:r>
              <a:rPr lang="en-US" dirty="0"/>
              <a:t>   </a:t>
            </a:r>
          </a:p>
        </p:txBody>
      </p:sp>
    </p:spTree>
    <p:extLst>
      <p:ext uri="{BB962C8B-B14F-4D97-AF65-F5344CB8AC3E}">
        <p14:creationId xmlns:p14="http://schemas.microsoft.com/office/powerpoint/2010/main" val="41787681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b="34682"/>
          <a:stretch/>
        </p:blipFill>
        <p:spPr>
          <a:xfrm>
            <a:off x="2589014" y="1046489"/>
            <a:ext cx="5466991" cy="4493242"/>
          </a:xfrm>
          <a:prstGeom prst="rect">
            <a:avLst/>
          </a:prstGeom>
        </p:spPr>
      </p:pic>
      <p:sp>
        <p:nvSpPr>
          <p:cNvPr id="3" name="Rectangle 2"/>
          <p:cNvSpPr/>
          <p:nvPr/>
        </p:nvSpPr>
        <p:spPr>
          <a:xfrm>
            <a:off x="6008489" y="1417963"/>
            <a:ext cx="609600" cy="228600"/>
          </a:xfrm>
          <a:prstGeom prst="rect">
            <a:avLst/>
          </a:prstGeom>
          <a:noFill/>
          <a:ln w="38100" cmpd="sng">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endParaRPr>
          </a:p>
        </p:txBody>
      </p:sp>
      <p:cxnSp>
        <p:nvCxnSpPr>
          <p:cNvPr id="4" name="Straight Arrow Connector 3"/>
          <p:cNvCxnSpPr/>
          <p:nvPr/>
        </p:nvCxnSpPr>
        <p:spPr>
          <a:xfrm flipH="1" flipV="1">
            <a:off x="6618089" y="1646563"/>
            <a:ext cx="2594090" cy="570817"/>
          </a:xfrm>
          <a:prstGeom prst="straightConnector1">
            <a:avLst/>
          </a:prstGeom>
          <a:ln w="57150">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8526379" y="2369780"/>
            <a:ext cx="2800859" cy="923330"/>
          </a:xfrm>
          <a:prstGeom prst="rect">
            <a:avLst/>
          </a:prstGeom>
          <a:noFill/>
        </p:spPr>
        <p:txBody>
          <a:bodyPr wrap="square" rtlCol="0">
            <a:spAutoFit/>
          </a:bodyPr>
          <a:lstStyle/>
          <a:p>
            <a:r>
              <a:rPr lang="en-US" dirty="0"/>
              <a:t>Find our Resources Tab and select ‘Useful Links’ on the dropdown menu</a:t>
            </a:r>
          </a:p>
        </p:txBody>
      </p:sp>
      <p:sp>
        <p:nvSpPr>
          <p:cNvPr id="6" name="Footer Placeholder 5"/>
          <p:cNvSpPr>
            <a:spLocks noGrp="1"/>
          </p:cNvSpPr>
          <p:nvPr>
            <p:ph type="ftr" sz="quarter" idx="11"/>
          </p:nvPr>
        </p:nvSpPr>
        <p:spPr>
          <a:xfrm>
            <a:off x="2386940" y="6453386"/>
            <a:ext cx="9227128" cy="404614"/>
          </a:xfrm>
        </p:spPr>
        <p:txBody>
          <a:bodyPr/>
          <a:lstStyle/>
          <a:p>
            <a:r>
              <a:rPr lang="en-US" dirty="0"/>
              <a:t>UNC Flow Cytometry Core Facility, B018-B023 Marsico Hall, Chapel Hill, NC   	</a:t>
            </a:r>
            <a:r>
              <a:rPr lang="en-US" dirty="0">
                <a:hlinkClick r:id="rId3"/>
              </a:rPr>
              <a:t>https://www.med.unc.edu/flowcytometry/</a:t>
            </a:r>
            <a:r>
              <a:rPr lang="en-US" dirty="0"/>
              <a:t>   </a:t>
            </a:r>
          </a:p>
        </p:txBody>
      </p:sp>
    </p:spTree>
    <p:extLst>
      <p:ext uri="{BB962C8B-B14F-4D97-AF65-F5344CB8AC3E}">
        <p14:creationId xmlns:p14="http://schemas.microsoft.com/office/powerpoint/2010/main" val="11730592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1974481" y="223283"/>
            <a:ext cx="8409524" cy="6200000"/>
          </a:xfrm>
          <a:prstGeom prst="rect">
            <a:avLst/>
          </a:prstGeom>
        </p:spPr>
      </p:pic>
      <p:sp>
        <p:nvSpPr>
          <p:cNvPr id="7" name="Rectangle 6"/>
          <p:cNvSpPr/>
          <p:nvPr/>
        </p:nvSpPr>
        <p:spPr>
          <a:xfrm>
            <a:off x="4108081" y="762000"/>
            <a:ext cx="1118662" cy="227076"/>
          </a:xfrm>
          <a:prstGeom prst="rect">
            <a:avLst/>
          </a:prstGeom>
          <a:noFill/>
          <a:ln w="38100" cmpd="sng">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endParaRPr>
          </a:p>
        </p:txBody>
      </p:sp>
      <p:cxnSp>
        <p:nvCxnSpPr>
          <p:cNvPr id="8" name="Straight Arrow Connector 7"/>
          <p:cNvCxnSpPr/>
          <p:nvPr/>
        </p:nvCxnSpPr>
        <p:spPr>
          <a:xfrm flipH="1" flipV="1">
            <a:off x="5379143" y="950976"/>
            <a:ext cx="1981200" cy="1524000"/>
          </a:xfrm>
          <a:prstGeom prst="straightConnector1">
            <a:avLst/>
          </a:prstGeom>
          <a:ln w="57150">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7433644" y="1712976"/>
            <a:ext cx="2800859" cy="923330"/>
          </a:xfrm>
          <a:prstGeom prst="rect">
            <a:avLst/>
          </a:prstGeom>
          <a:noFill/>
        </p:spPr>
        <p:txBody>
          <a:bodyPr wrap="square" rtlCol="0">
            <a:spAutoFit/>
          </a:bodyPr>
          <a:lstStyle/>
          <a:p>
            <a:r>
              <a:rPr lang="en-US" dirty="0"/>
              <a:t>Use these spectral viewers for your experimental design</a:t>
            </a:r>
          </a:p>
        </p:txBody>
      </p:sp>
      <p:sp>
        <p:nvSpPr>
          <p:cNvPr id="10" name="TextBox 9"/>
          <p:cNvSpPr txBox="1"/>
          <p:nvPr/>
        </p:nvSpPr>
        <p:spPr>
          <a:xfrm>
            <a:off x="1754387" y="5148613"/>
            <a:ext cx="1687764" cy="1200329"/>
          </a:xfrm>
          <a:prstGeom prst="rect">
            <a:avLst/>
          </a:prstGeom>
          <a:noFill/>
        </p:spPr>
        <p:txBody>
          <a:bodyPr wrap="square" rtlCol="0">
            <a:spAutoFit/>
          </a:bodyPr>
          <a:lstStyle/>
          <a:p>
            <a:pPr algn="ctr"/>
            <a:r>
              <a:rPr lang="en-US" i="1" dirty="0">
                <a:solidFill>
                  <a:srgbClr val="FF0000"/>
                </a:solidFill>
              </a:rPr>
              <a:t>Scroll down for more helpful information an tutorials!</a:t>
            </a:r>
          </a:p>
        </p:txBody>
      </p:sp>
      <p:sp>
        <p:nvSpPr>
          <p:cNvPr id="11" name="Bent Arrow 10"/>
          <p:cNvSpPr/>
          <p:nvPr/>
        </p:nvSpPr>
        <p:spPr>
          <a:xfrm rot="5400000">
            <a:off x="3398499" y="5699811"/>
            <a:ext cx="688665" cy="609600"/>
          </a:xfrm>
          <a:prstGeom prst="bentArrow">
            <a:avLst/>
          </a:prstGeom>
          <a:solidFill>
            <a:schemeClr val="tx2"/>
          </a:solid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latin typeface="Calibri" panose="020F0502020204030204" pitchFamily="34" charset="0"/>
            </a:endParaRPr>
          </a:p>
        </p:txBody>
      </p:sp>
      <p:sp>
        <p:nvSpPr>
          <p:cNvPr id="2" name="Footer Placeholder 1"/>
          <p:cNvSpPr>
            <a:spLocks noGrp="1"/>
          </p:cNvSpPr>
          <p:nvPr>
            <p:ph type="ftr" sz="quarter" idx="11"/>
          </p:nvPr>
        </p:nvSpPr>
        <p:spPr/>
        <p:txBody>
          <a:bodyPr/>
          <a:lstStyle/>
          <a:p>
            <a:r>
              <a:rPr lang="en-US"/>
              <a:t>UNC Flow Cytometry Core Facility, B018-B023 Marsico Hall, Chapel Hill, NC   https://www.med.unc.edu/flowcytometry/  </a:t>
            </a:r>
            <a:endParaRPr lang="en-US" dirty="0"/>
          </a:p>
        </p:txBody>
      </p:sp>
    </p:spTree>
    <p:extLst>
      <p:ext uri="{BB962C8B-B14F-4D97-AF65-F5344CB8AC3E}">
        <p14:creationId xmlns:p14="http://schemas.microsoft.com/office/powerpoint/2010/main" val="37024735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How to ensure your data is the best it can be</a:t>
            </a:r>
          </a:p>
        </p:txBody>
      </p:sp>
      <p:sp>
        <p:nvSpPr>
          <p:cNvPr id="3" name="Text Placeholder 2"/>
          <p:cNvSpPr>
            <a:spLocks noGrp="1"/>
          </p:cNvSpPr>
          <p:nvPr>
            <p:ph type="body" idx="1"/>
          </p:nvPr>
        </p:nvSpPr>
        <p:spPr/>
        <p:txBody>
          <a:bodyPr/>
          <a:lstStyle/>
          <a:p>
            <a:r>
              <a:rPr lang="en-US" dirty="0"/>
              <a:t>The key to publishable data in flow cytometry is making sure your experiments are well controlled and reproducible! </a:t>
            </a:r>
          </a:p>
        </p:txBody>
      </p:sp>
      <p:sp>
        <p:nvSpPr>
          <p:cNvPr id="4" name="Footer Placeholder 3"/>
          <p:cNvSpPr>
            <a:spLocks noGrp="1"/>
          </p:cNvSpPr>
          <p:nvPr>
            <p:ph type="ftr" sz="quarter" idx="11"/>
          </p:nvPr>
        </p:nvSpPr>
        <p:spPr>
          <a:xfrm>
            <a:off x="914400" y="6453386"/>
            <a:ext cx="9250878" cy="404614"/>
          </a:xfrm>
        </p:spPr>
        <p:txBody>
          <a:bodyPr/>
          <a:lstStyle/>
          <a:p>
            <a:r>
              <a:rPr lang="en-US"/>
              <a:t>UNC Flow Cytometry Core Facility, B018-B023 Marsico Hall, Chapel Hill, NC   https://www.med.unc.edu/flowcytometry/  </a:t>
            </a:r>
            <a:endParaRPr lang="en-US" dirty="0"/>
          </a:p>
        </p:txBody>
      </p:sp>
    </p:spTree>
    <p:extLst>
      <p:ext uri="{BB962C8B-B14F-4D97-AF65-F5344CB8AC3E}">
        <p14:creationId xmlns:p14="http://schemas.microsoft.com/office/powerpoint/2010/main" val="22484474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Principles and Guidelines for Reporting Preclinical Research</a:t>
            </a:r>
          </a:p>
        </p:txBody>
      </p:sp>
      <p:sp>
        <p:nvSpPr>
          <p:cNvPr id="3" name="Content Placeholder 2"/>
          <p:cNvSpPr>
            <a:spLocks noGrp="1"/>
          </p:cNvSpPr>
          <p:nvPr>
            <p:ph idx="1"/>
          </p:nvPr>
        </p:nvSpPr>
        <p:spPr/>
        <p:txBody>
          <a:bodyPr>
            <a:normAutofit lnSpcReduction="10000"/>
          </a:bodyPr>
          <a:lstStyle/>
          <a:p>
            <a:r>
              <a:rPr lang="en-US" sz="2800" dirty="0"/>
              <a:t>Description of biological material with enough information to uniquely identify the reagents (for example unique accession number in repository), in particular for:</a:t>
            </a:r>
          </a:p>
          <a:p>
            <a:pPr lvl="1"/>
            <a:r>
              <a:rPr lang="en-US" sz="2400" b="1" dirty="0"/>
              <a:t>Antibodies: </a:t>
            </a:r>
            <a:r>
              <a:rPr lang="en-US" sz="2400" dirty="0"/>
              <a:t>also report source, characteristics, </a:t>
            </a:r>
            <a:r>
              <a:rPr lang="en-US" sz="2400" b="1" dirty="0"/>
              <a:t>dilutions and how they were validated</a:t>
            </a:r>
            <a:r>
              <a:rPr lang="en-US" sz="2400" dirty="0"/>
              <a:t>.</a:t>
            </a:r>
          </a:p>
          <a:p>
            <a:pPr lvl="1"/>
            <a:r>
              <a:rPr lang="en-US" sz="2400" b="1" dirty="0"/>
              <a:t>Cell lines</a:t>
            </a:r>
            <a:r>
              <a:rPr lang="en-US" sz="2400" dirty="0"/>
              <a:t>: also report source, </a:t>
            </a:r>
            <a:r>
              <a:rPr lang="en-US" sz="2400" b="1" dirty="0"/>
              <a:t>authentication </a:t>
            </a:r>
            <a:r>
              <a:rPr lang="en-US" sz="2400" dirty="0"/>
              <a:t>and mycoplasma contamination status.</a:t>
            </a:r>
          </a:p>
          <a:p>
            <a:r>
              <a:rPr lang="en-US" sz="2800" b="1" dirty="0"/>
              <a:t>Guide to Rigor and Reproducibility</a:t>
            </a:r>
            <a:r>
              <a:rPr lang="en-US" sz="2800" dirty="0"/>
              <a:t>: </a:t>
            </a:r>
            <a:r>
              <a:rPr lang="en-US" sz="1600" dirty="0">
                <a:hlinkClick r:id="rId2"/>
              </a:rPr>
              <a:t>http://www.med.unc.edu/flowcytometry/resources-2/guide-to-rigor-and-reproducibility-for-flow-cytometry-experiments</a:t>
            </a:r>
            <a:endParaRPr lang="en-US" sz="1600" dirty="0"/>
          </a:p>
          <a:p>
            <a:pPr marL="0" indent="0">
              <a:buNone/>
            </a:pPr>
            <a:endParaRPr lang="en-US" dirty="0"/>
          </a:p>
        </p:txBody>
      </p:sp>
      <p:sp>
        <p:nvSpPr>
          <p:cNvPr id="8" name="TextBox 7"/>
          <p:cNvSpPr txBox="1"/>
          <p:nvPr/>
        </p:nvSpPr>
        <p:spPr>
          <a:xfrm>
            <a:off x="1714500" y="5867400"/>
            <a:ext cx="8915400" cy="323165"/>
          </a:xfrm>
          <a:prstGeom prst="rect">
            <a:avLst/>
          </a:prstGeom>
          <a:noFill/>
        </p:spPr>
        <p:txBody>
          <a:bodyPr wrap="square" rtlCol="0">
            <a:spAutoFit/>
          </a:bodyPr>
          <a:lstStyle/>
          <a:p>
            <a:r>
              <a:rPr lang="en-US" sz="1500" dirty="0">
                <a:latin typeface="Calibri" panose="020F0502020204030204" pitchFamily="34" charset="0"/>
              </a:rPr>
              <a:t>http://www.nih.gov/research-training/rigor-reproducibility/principles-guidelines-reporting-preclinical-research</a:t>
            </a:r>
          </a:p>
        </p:txBody>
      </p:sp>
      <p:sp>
        <p:nvSpPr>
          <p:cNvPr id="4" name="Footer Placeholder 3"/>
          <p:cNvSpPr>
            <a:spLocks noGrp="1"/>
          </p:cNvSpPr>
          <p:nvPr>
            <p:ph type="ftr" sz="quarter" idx="11"/>
          </p:nvPr>
        </p:nvSpPr>
        <p:spPr>
          <a:xfrm>
            <a:off x="1864426" y="6453386"/>
            <a:ext cx="8609610" cy="404614"/>
          </a:xfrm>
        </p:spPr>
        <p:txBody>
          <a:bodyPr/>
          <a:lstStyle/>
          <a:p>
            <a:r>
              <a:rPr lang="en-US"/>
              <a:t>UNC Flow Cytometry Core Facility, B018-B023 Marsico Hall, Chapel Hill, NC   https://www.med.unc.edu/flowcytometry/  </a:t>
            </a:r>
            <a:endParaRPr lang="en-US" dirty="0"/>
          </a:p>
        </p:txBody>
      </p:sp>
    </p:spTree>
    <p:extLst>
      <p:ext uri="{BB962C8B-B14F-4D97-AF65-F5344CB8AC3E}">
        <p14:creationId xmlns:p14="http://schemas.microsoft.com/office/powerpoint/2010/main" val="23301829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Resources </a:t>
            </a:r>
          </a:p>
        </p:txBody>
      </p:sp>
      <p:sp>
        <p:nvSpPr>
          <p:cNvPr id="3" name="Content Placeholder 2"/>
          <p:cNvSpPr>
            <a:spLocks noGrp="1"/>
          </p:cNvSpPr>
          <p:nvPr>
            <p:ph idx="1"/>
          </p:nvPr>
        </p:nvSpPr>
        <p:spPr/>
        <p:txBody>
          <a:bodyPr/>
          <a:lstStyle/>
          <a:p>
            <a:pPr>
              <a:spcAft>
                <a:spcPts val="1200"/>
              </a:spcAft>
            </a:pPr>
            <a:r>
              <a:rPr lang="en-US" b="1" dirty="0"/>
              <a:t>Guidelines for the use of flow cytometry and cell sorting in immunological studies. </a:t>
            </a:r>
            <a:r>
              <a:rPr lang="en-US" dirty="0"/>
              <a:t>A special issue of the </a:t>
            </a:r>
            <a:r>
              <a:rPr lang="en-US" i="1" dirty="0"/>
              <a:t>European Journal of Immunology </a:t>
            </a:r>
            <a:r>
              <a:rPr lang="en-US" dirty="0"/>
              <a:t>devoted to flow cytometry: </a:t>
            </a:r>
            <a:r>
              <a:rPr lang="en-US" dirty="0" err="1"/>
              <a:t>Cossarizza</a:t>
            </a:r>
            <a:r>
              <a:rPr lang="en-US" dirty="0"/>
              <a:t> et al. This article covers a wide range of protocols and </a:t>
            </a:r>
            <a:r>
              <a:rPr lang="en-US" dirty="0" err="1"/>
              <a:t>cytometric</a:t>
            </a:r>
            <a:r>
              <a:rPr lang="en-US" dirty="0"/>
              <a:t> tips and tricks that will aid any </a:t>
            </a:r>
            <a:r>
              <a:rPr lang="en-US" dirty="0" err="1"/>
              <a:t>cytometrist</a:t>
            </a:r>
            <a:r>
              <a:rPr lang="en-US" dirty="0"/>
              <a:t> in their work. The author list is full of cytometry experts from around the globe. </a:t>
            </a:r>
          </a:p>
          <a:p>
            <a:pPr>
              <a:spcAft>
                <a:spcPts val="1200"/>
              </a:spcAft>
            </a:pPr>
            <a:r>
              <a:rPr lang="en-US" b="1" dirty="0"/>
              <a:t>Current Protocols in Cytometry </a:t>
            </a:r>
            <a:r>
              <a:rPr lang="en-US" dirty="0"/>
              <a:t>– Flow Cytometry Core Facility subscription. Let us know if you need any protocols by pdf.</a:t>
            </a:r>
          </a:p>
          <a:p>
            <a:pPr>
              <a:spcAft>
                <a:spcPts val="1200"/>
              </a:spcAft>
            </a:pPr>
            <a:r>
              <a:rPr lang="en-US" dirty="0"/>
              <a:t>Experiment planning: Spectral Viewers – Invitrogen or BD Biosciences (on our website under ‘</a:t>
            </a:r>
            <a:r>
              <a:rPr lang="en-US" dirty="0">
                <a:solidFill>
                  <a:srgbClr val="0070C0"/>
                </a:solidFill>
              </a:rPr>
              <a:t>Useful Flow Cytometry Links</a:t>
            </a:r>
            <a:r>
              <a:rPr lang="en-US" dirty="0"/>
              <a:t>’). </a:t>
            </a:r>
          </a:p>
        </p:txBody>
      </p:sp>
      <p:sp>
        <p:nvSpPr>
          <p:cNvPr id="4" name="Footer Placeholder 3"/>
          <p:cNvSpPr>
            <a:spLocks noGrp="1"/>
          </p:cNvSpPr>
          <p:nvPr>
            <p:ph type="ftr" sz="quarter" idx="11"/>
          </p:nvPr>
        </p:nvSpPr>
        <p:spPr>
          <a:xfrm>
            <a:off x="2066307" y="6453386"/>
            <a:ext cx="8716488" cy="404614"/>
          </a:xfrm>
        </p:spPr>
        <p:txBody>
          <a:bodyPr/>
          <a:lstStyle/>
          <a:p>
            <a:r>
              <a:rPr lang="en-US"/>
              <a:t>UNC Flow Cytometry Core Facility, B018-B023 Marsico Hall, Chapel Hill, NC   https://www.med.unc.edu/flowcytometry/  </a:t>
            </a:r>
            <a:endParaRPr lang="en-US" dirty="0"/>
          </a:p>
        </p:txBody>
      </p:sp>
    </p:spTree>
    <p:extLst>
      <p:ext uri="{BB962C8B-B14F-4D97-AF65-F5344CB8AC3E}">
        <p14:creationId xmlns:p14="http://schemas.microsoft.com/office/powerpoint/2010/main" val="27245597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9">
            <a:extLst>
              <a:ext uri="{FF2B5EF4-FFF2-40B4-BE49-F238E27FC236}">
                <a16:creationId xmlns:a16="http://schemas.microsoft.com/office/drawing/2014/main" id="{B8DE41E0-A43A-4E72-8B83-0656784751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00325" y="234538"/>
            <a:ext cx="10905066" cy="928391"/>
          </a:xfrm>
          <a:noFill/>
        </p:spPr>
        <p:txBody>
          <a:bodyPr>
            <a:normAutofit/>
          </a:bodyPr>
          <a:lstStyle/>
          <a:p>
            <a:pPr algn="ctr"/>
            <a:r>
              <a:rPr lang="en-US" dirty="0"/>
              <a:t>Controls are Essential</a:t>
            </a:r>
          </a:p>
        </p:txBody>
      </p:sp>
      <p:graphicFrame>
        <p:nvGraphicFramePr>
          <p:cNvPr id="9" name="Content Placeholder 2">
            <a:extLst>
              <a:ext uri="{FF2B5EF4-FFF2-40B4-BE49-F238E27FC236}">
                <a16:creationId xmlns:a16="http://schemas.microsoft.com/office/drawing/2014/main" id="{BDB351BC-DCAB-459D-8C03-BCAAF4CEEFFB}"/>
              </a:ext>
            </a:extLst>
          </p:cNvPr>
          <p:cNvGraphicFramePr>
            <a:graphicFrameLocks noGrp="1"/>
          </p:cNvGraphicFramePr>
          <p:nvPr>
            <p:ph idx="1"/>
            <p:extLst>
              <p:ext uri="{D42A27DB-BD31-4B8C-83A1-F6EECF244321}">
                <p14:modId xmlns:p14="http://schemas.microsoft.com/office/powerpoint/2010/main" val="1318685582"/>
              </p:ext>
            </p:extLst>
          </p:nvPr>
        </p:nvGraphicFramePr>
        <p:xfrm>
          <a:off x="402215" y="984799"/>
          <a:ext cx="11168523" cy="52904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Footer Placeholder 2"/>
          <p:cNvSpPr>
            <a:spLocks noGrp="1"/>
          </p:cNvSpPr>
          <p:nvPr>
            <p:ph type="ftr" sz="quarter" idx="11"/>
          </p:nvPr>
        </p:nvSpPr>
        <p:spPr>
          <a:xfrm>
            <a:off x="950026" y="6453386"/>
            <a:ext cx="8224368" cy="404614"/>
          </a:xfrm>
        </p:spPr>
        <p:txBody>
          <a:bodyPr/>
          <a:lstStyle/>
          <a:p>
            <a:r>
              <a:rPr lang="en-US"/>
              <a:t>UNC Flow Cytometry Core Facility, B018-B023 Marsico Hall, Chapel Hill, NC   https://www.med.unc.edu/flowcytometry/  </a:t>
            </a:r>
            <a:endParaRPr lang="en-US" dirty="0"/>
          </a:p>
        </p:txBody>
      </p:sp>
    </p:spTree>
    <p:extLst>
      <p:ext uri="{BB962C8B-B14F-4D97-AF65-F5344CB8AC3E}">
        <p14:creationId xmlns:p14="http://schemas.microsoft.com/office/powerpoint/2010/main" val="26091626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Rigorous Flow Cytometry Experiments</a:t>
            </a:r>
          </a:p>
        </p:txBody>
      </p:sp>
      <p:sp>
        <p:nvSpPr>
          <p:cNvPr id="3" name="Content Placeholder 2"/>
          <p:cNvSpPr>
            <a:spLocks noGrp="1"/>
          </p:cNvSpPr>
          <p:nvPr>
            <p:ph idx="1"/>
          </p:nvPr>
        </p:nvSpPr>
        <p:spPr/>
        <p:txBody>
          <a:bodyPr>
            <a:normAutofit lnSpcReduction="10000"/>
          </a:bodyPr>
          <a:lstStyle/>
          <a:p>
            <a:r>
              <a:rPr lang="en-US" sz="2400" dirty="0"/>
              <a:t>Four areas of enhancing reproducibility through rigor and transparency with a focus: </a:t>
            </a:r>
          </a:p>
          <a:p>
            <a:pPr lvl="1" indent="-457200">
              <a:buFont typeface="+mj-lt"/>
              <a:buAutoNum type="arabicPeriod"/>
            </a:pPr>
            <a:r>
              <a:rPr lang="en-US" sz="2400" b="1" i="0" dirty="0"/>
              <a:t>Scientific premise</a:t>
            </a:r>
            <a:r>
              <a:rPr lang="en-US" sz="2400" i="0" dirty="0"/>
              <a:t> </a:t>
            </a:r>
          </a:p>
          <a:p>
            <a:pPr lvl="1" indent="-457200">
              <a:buFont typeface="+mj-lt"/>
              <a:buAutoNum type="arabicPeriod"/>
            </a:pPr>
            <a:r>
              <a:rPr lang="en-US" sz="2400" b="1" i="0" dirty="0"/>
              <a:t>Rigorous experimental design</a:t>
            </a:r>
            <a:r>
              <a:rPr lang="en-US" sz="2400" i="0" dirty="0"/>
              <a:t> </a:t>
            </a:r>
          </a:p>
          <a:p>
            <a:pPr marL="914400" lvl="2" indent="0">
              <a:buNone/>
            </a:pPr>
            <a:r>
              <a:rPr lang="en-US" sz="2000" i="0" dirty="0"/>
              <a:t>Adequate controls, statistical experimental design</a:t>
            </a:r>
          </a:p>
          <a:p>
            <a:pPr lvl="1" indent="-457200">
              <a:buFont typeface="+mj-lt"/>
              <a:buAutoNum type="arabicPeriod"/>
            </a:pPr>
            <a:r>
              <a:rPr lang="en-US" sz="2400" b="1" i="0" dirty="0"/>
              <a:t>Consideration of relevant biological variables</a:t>
            </a:r>
            <a:r>
              <a:rPr lang="en-US" sz="2400" i="0" dirty="0"/>
              <a:t> </a:t>
            </a:r>
          </a:p>
          <a:p>
            <a:pPr marL="914400" lvl="2" indent="0">
              <a:buNone/>
            </a:pPr>
            <a:r>
              <a:rPr lang="en-US" sz="2200" i="0" dirty="0" err="1"/>
              <a:t>Autofluorescence</a:t>
            </a:r>
            <a:r>
              <a:rPr lang="en-US" sz="2200" i="0" dirty="0"/>
              <a:t>, influence of dead cells, activation variables</a:t>
            </a:r>
          </a:p>
          <a:p>
            <a:pPr lvl="1" indent="-457200">
              <a:buFont typeface="+mj-lt"/>
              <a:buAutoNum type="arabicPeriod"/>
            </a:pPr>
            <a:r>
              <a:rPr lang="en-US" sz="2400" b="1" i="0" dirty="0"/>
              <a:t>Authentication of key biological and/or chemical resources</a:t>
            </a:r>
          </a:p>
          <a:p>
            <a:pPr marL="914400" lvl="2" indent="0">
              <a:buNone/>
            </a:pPr>
            <a:r>
              <a:rPr lang="en-US" sz="2200" i="0" dirty="0"/>
              <a:t>Titrating your antibodies</a:t>
            </a:r>
          </a:p>
        </p:txBody>
      </p:sp>
      <p:sp>
        <p:nvSpPr>
          <p:cNvPr id="4" name="Footer Placeholder 3"/>
          <p:cNvSpPr>
            <a:spLocks noGrp="1"/>
          </p:cNvSpPr>
          <p:nvPr>
            <p:ph type="ftr" sz="quarter" idx="11"/>
          </p:nvPr>
        </p:nvSpPr>
        <p:spPr>
          <a:xfrm>
            <a:off x="2232561" y="6453386"/>
            <a:ext cx="8550233" cy="404614"/>
          </a:xfrm>
        </p:spPr>
        <p:txBody>
          <a:bodyPr/>
          <a:lstStyle/>
          <a:p>
            <a:r>
              <a:rPr lang="en-US"/>
              <a:t>UNC Flow Cytometry Core Facility, B018-B023 Marsico Hall, Chapel Hill, NC   https://www.med.unc.edu/flowcytometry/  </a:t>
            </a:r>
            <a:endParaRPr lang="en-US" dirty="0"/>
          </a:p>
        </p:txBody>
      </p:sp>
    </p:spTree>
    <p:extLst>
      <p:ext uri="{BB962C8B-B14F-4D97-AF65-F5344CB8AC3E}">
        <p14:creationId xmlns:p14="http://schemas.microsoft.com/office/powerpoint/2010/main" val="16667239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Policies</a:t>
            </a:r>
          </a:p>
        </p:txBody>
      </p:sp>
      <p:sp>
        <p:nvSpPr>
          <p:cNvPr id="5" name="Text Placeholder 4"/>
          <p:cNvSpPr>
            <a:spLocks noGrp="1"/>
          </p:cNvSpPr>
          <p:nvPr>
            <p:ph type="body" idx="1"/>
          </p:nvPr>
        </p:nvSpPr>
        <p:spPr/>
        <p:txBody>
          <a:bodyPr/>
          <a:lstStyle/>
          <a:p>
            <a:r>
              <a:rPr lang="en-US" dirty="0"/>
              <a:t>Relevant polices when using the core and planning experiments. </a:t>
            </a:r>
          </a:p>
        </p:txBody>
      </p:sp>
      <p:sp>
        <p:nvSpPr>
          <p:cNvPr id="2" name="Footer Placeholder 1"/>
          <p:cNvSpPr>
            <a:spLocks noGrp="1"/>
          </p:cNvSpPr>
          <p:nvPr>
            <p:ph type="ftr" sz="quarter" idx="11"/>
          </p:nvPr>
        </p:nvSpPr>
        <p:spPr/>
        <p:txBody>
          <a:bodyPr/>
          <a:lstStyle/>
          <a:p>
            <a:r>
              <a:rPr lang="en-US"/>
              <a:t>UNC Flow Cytometry Core Facility, B018-B023 Marsico Hall, Chapel Hill, NC   https://www.med.unc.edu/flowcytometry/  </a:t>
            </a:r>
            <a:endParaRPr lang="en-US" dirty="0"/>
          </a:p>
        </p:txBody>
      </p:sp>
    </p:spTree>
    <p:extLst>
      <p:ext uri="{BB962C8B-B14F-4D97-AF65-F5344CB8AC3E}">
        <p14:creationId xmlns:p14="http://schemas.microsoft.com/office/powerpoint/2010/main" val="38329765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9">
            <a:extLst>
              <a:ext uri="{FF2B5EF4-FFF2-40B4-BE49-F238E27FC236}">
                <a16:creationId xmlns:a16="http://schemas.microsoft.com/office/drawing/2014/main" id="{B8DE41E0-A43A-4E72-8B83-0656784751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43467" y="685800"/>
            <a:ext cx="10905066" cy="1485900"/>
          </a:xfrm>
          <a:noFill/>
        </p:spPr>
        <p:txBody>
          <a:bodyPr>
            <a:normAutofit/>
          </a:bodyPr>
          <a:lstStyle/>
          <a:p>
            <a:pPr algn="ctr"/>
            <a:r>
              <a:rPr lang="en-US" dirty="0"/>
              <a:t>Important Policies</a:t>
            </a:r>
            <a:endParaRPr lang="en-US"/>
          </a:p>
        </p:txBody>
      </p:sp>
      <p:graphicFrame>
        <p:nvGraphicFramePr>
          <p:cNvPr id="9" name="Content Placeholder 2">
            <a:extLst>
              <a:ext uri="{FF2B5EF4-FFF2-40B4-BE49-F238E27FC236}">
                <a16:creationId xmlns:a16="http://schemas.microsoft.com/office/drawing/2014/main" id="{38BD41AF-1EAF-435D-B311-19415F59FAB1}"/>
              </a:ext>
            </a:extLst>
          </p:cNvPr>
          <p:cNvGraphicFramePr>
            <a:graphicFrameLocks noGrp="1"/>
          </p:cNvGraphicFramePr>
          <p:nvPr>
            <p:ph idx="1"/>
            <p:extLst>
              <p:ext uri="{D42A27DB-BD31-4B8C-83A1-F6EECF244321}">
                <p14:modId xmlns:p14="http://schemas.microsoft.com/office/powerpoint/2010/main" val="3176243797"/>
              </p:ext>
            </p:extLst>
          </p:nvPr>
        </p:nvGraphicFramePr>
        <p:xfrm>
          <a:off x="617319" y="2165465"/>
          <a:ext cx="10957362" cy="36957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Footer Placeholder 2"/>
          <p:cNvSpPr>
            <a:spLocks noGrp="1"/>
          </p:cNvSpPr>
          <p:nvPr>
            <p:ph type="ftr" sz="quarter" idx="11"/>
          </p:nvPr>
        </p:nvSpPr>
        <p:spPr>
          <a:xfrm>
            <a:off x="1698171" y="6453386"/>
            <a:ext cx="8775865" cy="404614"/>
          </a:xfrm>
        </p:spPr>
        <p:txBody>
          <a:bodyPr/>
          <a:lstStyle/>
          <a:p>
            <a:r>
              <a:rPr lang="en-US"/>
              <a:t>UNC Flow Cytometry Core Facility, B018-B023 Marsico Hall, Chapel Hill, NC   https://www.med.unc.edu/flowcytometry/  </a:t>
            </a:r>
            <a:endParaRPr lang="en-US" dirty="0"/>
          </a:p>
        </p:txBody>
      </p:sp>
    </p:spTree>
    <p:extLst>
      <p:ext uri="{BB962C8B-B14F-4D97-AF65-F5344CB8AC3E}">
        <p14:creationId xmlns:p14="http://schemas.microsoft.com/office/powerpoint/2010/main" val="3470356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188495"/>
            <a:ext cx="9601200" cy="741947"/>
          </a:xfrm>
        </p:spPr>
        <p:txBody>
          <a:bodyPr/>
          <a:lstStyle/>
          <a:p>
            <a:r>
              <a:rPr lang="en-US" dirty="0"/>
              <a:t>Take Home Messages</a:t>
            </a:r>
          </a:p>
        </p:txBody>
      </p:sp>
      <p:sp>
        <p:nvSpPr>
          <p:cNvPr id="3" name="Content Placeholder 2"/>
          <p:cNvSpPr>
            <a:spLocks noGrp="1"/>
          </p:cNvSpPr>
          <p:nvPr>
            <p:ph idx="1"/>
          </p:nvPr>
        </p:nvSpPr>
        <p:spPr>
          <a:xfrm>
            <a:off x="1371600" y="930442"/>
            <a:ext cx="9601200" cy="5550569"/>
          </a:xfrm>
        </p:spPr>
        <p:txBody>
          <a:bodyPr>
            <a:normAutofit fontScale="77500" lnSpcReduction="20000"/>
          </a:bodyPr>
          <a:lstStyle/>
          <a:p>
            <a:pPr marL="633222" lvl="0" indent="-514350">
              <a:buFont typeface="+mj-lt"/>
              <a:buAutoNum type="arabicPeriod"/>
            </a:pPr>
            <a:r>
              <a:rPr lang="en-US" dirty="0"/>
              <a:t>Know</a:t>
            </a:r>
            <a:r>
              <a:rPr lang="en-US" b="1" dirty="0"/>
              <a:t> </a:t>
            </a:r>
            <a:r>
              <a:rPr lang="en-US" dirty="0"/>
              <a:t>the</a:t>
            </a:r>
            <a:r>
              <a:rPr lang="en-US" b="1" dirty="0"/>
              <a:t> configuration of the instrument </a:t>
            </a:r>
            <a:r>
              <a:rPr lang="en-US" dirty="0"/>
              <a:t>being used (laser and filters) before you begin.</a:t>
            </a:r>
          </a:p>
          <a:p>
            <a:pPr marL="633222" lvl="0" indent="-514350">
              <a:buFont typeface="+mj-lt"/>
              <a:buAutoNum type="arabicPeriod"/>
            </a:pPr>
            <a:r>
              <a:rPr lang="en-US" dirty="0"/>
              <a:t>Use </a:t>
            </a:r>
            <a:r>
              <a:rPr lang="en-US" b="1" dirty="0"/>
              <a:t>Fluorescence Spectral Viewers </a:t>
            </a:r>
            <a:r>
              <a:rPr lang="en-US" dirty="0"/>
              <a:t>to choose fluorophores (visualize spectral overlap).</a:t>
            </a:r>
          </a:p>
          <a:p>
            <a:pPr marL="633222" lvl="0" indent="-514350">
              <a:buFont typeface="+mj-lt"/>
              <a:buAutoNum type="arabicPeriod"/>
            </a:pPr>
            <a:r>
              <a:rPr lang="en-US" dirty="0"/>
              <a:t>Know your </a:t>
            </a:r>
            <a:r>
              <a:rPr lang="en-US" b="1" dirty="0"/>
              <a:t>dyes</a:t>
            </a:r>
            <a:r>
              <a:rPr lang="en-US" dirty="0"/>
              <a:t> (size, brightness, sensitivity to fixatives).</a:t>
            </a:r>
          </a:p>
          <a:p>
            <a:pPr marL="633222" lvl="0" indent="-514350">
              <a:buFont typeface="+mj-lt"/>
              <a:buAutoNum type="arabicPeriod"/>
            </a:pPr>
            <a:r>
              <a:rPr lang="en-US" dirty="0"/>
              <a:t>Rate your markers for </a:t>
            </a:r>
            <a:r>
              <a:rPr lang="en-US" b="1" dirty="0"/>
              <a:t>antigen density</a:t>
            </a:r>
            <a:r>
              <a:rPr lang="en-US" dirty="0"/>
              <a:t> (pair dim fluorochromes with highly expressed antigens).</a:t>
            </a:r>
          </a:p>
          <a:p>
            <a:pPr marL="633222" lvl="0" indent="-514350">
              <a:buFont typeface="+mj-lt"/>
              <a:buAutoNum type="arabicPeriod"/>
            </a:pPr>
            <a:r>
              <a:rPr lang="en-US" dirty="0"/>
              <a:t>Select fluorophores for </a:t>
            </a:r>
            <a:r>
              <a:rPr lang="en-US" b="1" dirty="0"/>
              <a:t>minimal spillover</a:t>
            </a:r>
            <a:r>
              <a:rPr lang="en-US" dirty="0"/>
              <a:t>.</a:t>
            </a:r>
          </a:p>
          <a:p>
            <a:pPr marL="633222" lvl="0" indent="-514350">
              <a:buFont typeface="+mj-lt"/>
              <a:buAutoNum type="arabicPeriod"/>
            </a:pPr>
            <a:r>
              <a:rPr lang="en-US" dirty="0"/>
              <a:t>Place fluorophores with high </a:t>
            </a:r>
            <a:r>
              <a:rPr lang="en-US" b="1" dirty="0"/>
              <a:t>spreading</a:t>
            </a:r>
            <a:r>
              <a:rPr lang="en-US" dirty="0"/>
              <a:t> onto markers that occur on different cell types.</a:t>
            </a:r>
          </a:p>
          <a:p>
            <a:pPr marL="633222" lvl="0" indent="-514350">
              <a:buFont typeface="+mj-lt"/>
              <a:buAutoNum type="arabicPeriod"/>
            </a:pPr>
            <a:r>
              <a:rPr lang="en-US" dirty="0"/>
              <a:t>Use fluorophores that are </a:t>
            </a:r>
            <a:r>
              <a:rPr lang="en-US" b="1" dirty="0"/>
              <a:t>spectrally similar </a:t>
            </a:r>
            <a:r>
              <a:rPr lang="en-US" dirty="0"/>
              <a:t>for different cell subpopulations that will be gated and analyzed separately.</a:t>
            </a:r>
          </a:p>
          <a:p>
            <a:pPr marL="633222" lvl="0" indent="-514350">
              <a:buFont typeface="+mj-lt"/>
              <a:buAutoNum type="arabicPeriod"/>
            </a:pPr>
            <a:r>
              <a:rPr lang="en-US" b="1" dirty="0"/>
              <a:t>Titrate</a:t>
            </a:r>
            <a:r>
              <a:rPr lang="en-US" dirty="0"/>
              <a:t> and optimize each antibody; building the right panel is an iterative process.</a:t>
            </a:r>
          </a:p>
          <a:p>
            <a:pPr marL="633222" lvl="0" indent="-514350">
              <a:buFont typeface="+mj-lt"/>
              <a:buAutoNum type="arabicPeriod"/>
            </a:pPr>
            <a:r>
              <a:rPr lang="en-US" dirty="0"/>
              <a:t>Include a </a:t>
            </a:r>
            <a:r>
              <a:rPr lang="en-US" b="1" dirty="0"/>
              <a:t>cell viability dye</a:t>
            </a:r>
            <a:r>
              <a:rPr lang="en-US" dirty="0"/>
              <a:t>.</a:t>
            </a:r>
          </a:p>
          <a:p>
            <a:pPr marL="633222" lvl="0" indent="-514350">
              <a:buFont typeface="+mj-lt"/>
              <a:buAutoNum type="arabicPeriod"/>
            </a:pPr>
            <a:r>
              <a:rPr lang="en-US" dirty="0"/>
              <a:t>Include </a:t>
            </a:r>
            <a:r>
              <a:rPr lang="en-US" b="1" dirty="0"/>
              <a:t>FMOs and biologically relevant controls</a:t>
            </a:r>
            <a:r>
              <a:rPr lang="en-US" dirty="0"/>
              <a:t> for low or rare expressing markers.</a:t>
            </a:r>
          </a:p>
          <a:p>
            <a:pPr marL="633222" lvl="0" indent="-514350">
              <a:buFont typeface="+mj-lt"/>
              <a:buAutoNum type="arabicPeriod"/>
            </a:pPr>
            <a:r>
              <a:rPr lang="en-US" dirty="0"/>
              <a:t>Run controls and </a:t>
            </a:r>
            <a:r>
              <a:rPr lang="en-US" b="1" dirty="0"/>
              <a:t>compensation</a:t>
            </a:r>
            <a:r>
              <a:rPr lang="en-US" dirty="0"/>
              <a:t> with each experiment; compensate on brightest sample.</a:t>
            </a:r>
          </a:p>
          <a:p>
            <a:pPr marL="633222" lvl="0" indent="-514350">
              <a:buFont typeface="+mj-lt"/>
              <a:buAutoNum type="arabicPeriod"/>
            </a:pPr>
            <a:r>
              <a:rPr lang="en-US" b="1" dirty="0"/>
              <a:t>Filter </a:t>
            </a:r>
            <a:r>
              <a:rPr lang="en-US" dirty="0"/>
              <a:t>your samples.</a:t>
            </a:r>
          </a:p>
          <a:p>
            <a:pPr marL="633222" lvl="0" indent="-514350">
              <a:buFont typeface="+mj-lt"/>
              <a:buAutoNum type="arabicPeriod"/>
            </a:pPr>
            <a:r>
              <a:rPr lang="en-US" b="1" dirty="0"/>
              <a:t>Acknowledge</a:t>
            </a:r>
            <a:r>
              <a:rPr lang="en-US" dirty="0"/>
              <a:t> the core in your publications.</a:t>
            </a:r>
          </a:p>
          <a:p>
            <a:pPr marL="633222" lvl="0" indent="-514350">
              <a:buFont typeface="+mj-lt"/>
              <a:buAutoNum type="arabicPeriod"/>
            </a:pPr>
            <a:r>
              <a:rPr lang="en-US" b="1" dirty="0"/>
              <a:t>Consult</a:t>
            </a:r>
            <a:r>
              <a:rPr lang="en-US" dirty="0"/>
              <a:t> regularly with the </a:t>
            </a:r>
            <a:r>
              <a:rPr lang="en-US" dirty="0" err="1"/>
              <a:t>FlowCore</a:t>
            </a:r>
            <a:r>
              <a:rPr lang="en-US" dirty="0"/>
              <a:t> on your experimental design. There is no charge for this!</a:t>
            </a:r>
          </a:p>
          <a:p>
            <a:pPr marL="633222" lvl="0" indent="-514350">
              <a:buFont typeface="+mj-lt"/>
              <a:buAutoNum type="arabicPeriod"/>
            </a:pPr>
            <a:r>
              <a:rPr lang="en-US" dirty="0"/>
              <a:t>Follow all core </a:t>
            </a:r>
            <a:r>
              <a:rPr lang="en-US" b="1" dirty="0"/>
              <a:t>rules </a:t>
            </a:r>
            <a:r>
              <a:rPr lang="en-US" dirty="0"/>
              <a:t>and safety protocols.</a:t>
            </a:r>
          </a:p>
          <a:p>
            <a:pPr marL="633222" lvl="0" indent="-514350">
              <a:buFont typeface="+mj-lt"/>
              <a:buAutoNum type="arabicPeriod"/>
            </a:pPr>
            <a:r>
              <a:rPr lang="en-US" dirty="0"/>
              <a:t>Visit our </a:t>
            </a:r>
            <a:r>
              <a:rPr lang="en-US" b="1" dirty="0">
                <a:hlinkClick r:id="rId2"/>
              </a:rPr>
              <a:t>website</a:t>
            </a:r>
            <a:r>
              <a:rPr lang="en-US" dirty="0"/>
              <a:t>.</a:t>
            </a:r>
          </a:p>
          <a:p>
            <a:endParaRPr lang="en-US" dirty="0"/>
          </a:p>
        </p:txBody>
      </p:sp>
      <p:sp>
        <p:nvSpPr>
          <p:cNvPr id="4" name="Footer Placeholder 3"/>
          <p:cNvSpPr>
            <a:spLocks noGrp="1"/>
          </p:cNvSpPr>
          <p:nvPr>
            <p:ph type="ftr" sz="quarter" idx="11"/>
          </p:nvPr>
        </p:nvSpPr>
        <p:spPr>
          <a:xfrm>
            <a:off x="2066307" y="6453386"/>
            <a:ext cx="8740238" cy="404614"/>
          </a:xfrm>
        </p:spPr>
        <p:txBody>
          <a:bodyPr/>
          <a:lstStyle/>
          <a:p>
            <a:r>
              <a:rPr lang="en-US" dirty="0"/>
              <a:t>UNC Flow Cytometry Core Facility, B018-B023 </a:t>
            </a:r>
            <a:r>
              <a:rPr lang="en-US" dirty="0" err="1"/>
              <a:t>Marsico</a:t>
            </a:r>
            <a:r>
              <a:rPr lang="en-US" dirty="0"/>
              <a:t> Hall, Chapel Hill, NC   https://www.med.unc.edu/flowcytometry/  </a:t>
            </a:r>
          </a:p>
        </p:txBody>
      </p:sp>
    </p:spTree>
    <p:extLst>
      <p:ext uri="{BB962C8B-B14F-4D97-AF65-F5344CB8AC3E}">
        <p14:creationId xmlns:p14="http://schemas.microsoft.com/office/powerpoint/2010/main" val="39216832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Safety Policy</a:t>
            </a:r>
          </a:p>
        </p:txBody>
      </p:sp>
      <p:sp>
        <p:nvSpPr>
          <p:cNvPr id="3" name="Content Placeholder 2"/>
          <p:cNvSpPr>
            <a:spLocks noGrp="1"/>
          </p:cNvSpPr>
          <p:nvPr>
            <p:ph idx="1"/>
          </p:nvPr>
        </p:nvSpPr>
        <p:spPr>
          <a:xfrm>
            <a:off x="1371600" y="1748589"/>
            <a:ext cx="9601200" cy="4118811"/>
          </a:xfrm>
        </p:spPr>
        <p:txBody>
          <a:bodyPr>
            <a:normAutofit fontScale="92500" lnSpcReduction="10000"/>
          </a:bodyPr>
          <a:lstStyle/>
          <a:p>
            <a:r>
              <a:rPr lang="en-US" b="1" dirty="0"/>
              <a:t>Sorting</a:t>
            </a:r>
          </a:p>
          <a:p>
            <a:pPr lvl="1"/>
            <a:r>
              <a:rPr lang="en-US" dirty="0"/>
              <a:t>All human samples (primary or cell line) require a </a:t>
            </a:r>
            <a:r>
              <a:rPr lang="en-US" dirty="0" err="1"/>
              <a:t>BioSafety</a:t>
            </a:r>
            <a:r>
              <a:rPr lang="en-US" dirty="0"/>
              <a:t> form (Schedule F)</a:t>
            </a:r>
          </a:p>
          <a:p>
            <a:pPr lvl="1"/>
            <a:r>
              <a:rPr lang="en-US" dirty="0"/>
              <a:t>Any human cells are BSL-2 if unfixed</a:t>
            </a:r>
          </a:p>
          <a:p>
            <a:pPr marL="457200" lvl="1" indent="0">
              <a:buNone/>
            </a:pPr>
            <a:endParaRPr lang="en-US" dirty="0"/>
          </a:p>
          <a:p>
            <a:r>
              <a:rPr lang="en-US" b="1" dirty="0"/>
              <a:t>Analyzers</a:t>
            </a:r>
          </a:p>
          <a:p>
            <a:pPr lvl="1"/>
            <a:r>
              <a:rPr lang="en-US" dirty="0"/>
              <a:t>Analysis of unfixed human samples must be run on the </a:t>
            </a:r>
            <a:r>
              <a:rPr lang="en-US" dirty="0" err="1"/>
              <a:t>iQue</a:t>
            </a:r>
            <a:r>
              <a:rPr lang="en-US" dirty="0"/>
              <a:t>, </a:t>
            </a:r>
            <a:r>
              <a:rPr lang="en-US" dirty="0" err="1"/>
              <a:t>ImageStreamX</a:t>
            </a:r>
            <a:r>
              <a:rPr lang="en-US" dirty="0"/>
              <a:t> or </a:t>
            </a:r>
            <a:r>
              <a:rPr lang="en-US" dirty="0" err="1"/>
              <a:t>LSRFortessa</a:t>
            </a:r>
            <a:r>
              <a:rPr lang="en-US" dirty="0"/>
              <a:t> in room B021C (BSL-2) or </a:t>
            </a:r>
            <a:r>
              <a:rPr lang="en-US" dirty="0" err="1"/>
              <a:t>Stratedigm</a:t>
            </a:r>
            <a:r>
              <a:rPr lang="en-US" dirty="0"/>
              <a:t> for Microparticle analysis</a:t>
            </a:r>
          </a:p>
          <a:p>
            <a:pPr lvl="1"/>
            <a:r>
              <a:rPr lang="en-US" dirty="0"/>
              <a:t>The other cytometers require fixing of all human samples or pathogen-containing samples. </a:t>
            </a:r>
          </a:p>
          <a:p>
            <a:pPr marL="118872" indent="0">
              <a:buNone/>
            </a:pPr>
            <a:endParaRPr lang="en-US" dirty="0"/>
          </a:p>
          <a:p>
            <a:pPr marL="118872" indent="0" algn="ctr">
              <a:buNone/>
            </a:pPr>
            <a:r>
              <a:rPr lang="en-US" sz="2200" dirty="0">
                <a:solidFill>
                  <a:srgbClr val="FF0000"/>
                </a:solidFill>
              </a:rPr>
              <a:t>This is for your safety and that of other users and the flow core team.</a:t>
            </a:r>
          </a:p>
          <a:p>
            <a:pPr marL="118872" indent="0" algn="ctr">
              <a:buNone/>
            </a:pPr>
            <a:r>
              <a:rPr lang="en-US" sz="2200" dirty="0">
                <a:solidFill>
                  <a:srgbClr val="FF0000"/>
                </a:solidFill>
              </a:rPr>
              <a:t>Non-adherence to this policy will result in </a:t>
            </a:r>
            <a:r>
              <a:rPr lang="en-US" sz="2200" b="1" i="1" dirty="0">
                <a:solidFill>
                  <a:srgbClr val="FF0000"/>
                </a:solidFill>
              </a:rPr>
              <a:t>permanent</a:t>
            </a:r>
            <a:r>
              <a:rPr lang="en-US" sz="2200" dirty="0">
                <a:solidFill>
                  <a:srgbClr val="FF0000"/>
                </a:solidFill>
              </a:rPr>
              <a:t> expulsion from core usage. </a:t>
            </a:r>
          </a:p>
          <a:p>
            <a:endParaRPr lang="en-US" dirty="0"/>
          </a:p>
        </p:txBody>
      </p:sp>
      <p:sp>
        <p:nvSpPr>
          <p:cNvPr id="4" name="Footer Placeholder 3"/>
          <p:cNvSpPr>
            <a:spLocks noGrp="1"/>
          </p:cNvSpPr>
          <p:nvPr>
            <p:ph type="ftr" sz="quarter" idx="11"/>
          </p:nvPr>
        </p:nvSpPr>
        <p:spPr>
          <a:xfrm>
            <a:off x="1496291" y="6453386"/>
            <a:ext cx="8621486" cy="404614"/>
          </a:xfrm>
        </p:spPr>
        <p:txBody>
          <a:bodyPr/>
          <a:lstStyle/>
          <a:p>
            <a:r>
              <a:rPr lang="en-US"/>
              <a:t>UNC Flow Cytometry Core Facility, B018-B023 Marsico Hall, Chapel Hill, NC   https://www.med.unc.edu/flowcytometry/  </a:t>
            </a:r>
            <a:endParaRPr lang="en-US" dirty="0"/>
          </a:p>
        </p:txBody>
      </p:sp>
    </p:spTree>
    <p:extLst>
      <p:ext uri="{BB962C8B-B14F-4D97-AF65-F5344CB8AC3E}">
        <p14:creationId xmlns:p14="http://schemas.microsoft.com/office/powerpoint/2010/main" val="31859885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C159B63-C56D-4E4E-8B07-40A1346DC9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67902" y="1194180"/>
            <a:ext cx="3523938" cy="5020353"/>
          </a:xfrm>
        </p:spPr>
        <p:txBody>
          <a:bodyPr>
            <a:normAutofit/>
          </a:bodyPr>
          <a:lstStyle/>
          <a:p>
            <a:r>
              <a:rPr lang="en-US" dirty="0"/>
              <a:t>Other </a:t>
            </a:r>
            <a:r>
              <a:rPr lang="en-US"/>
              <a:t>Resources to Make You a Flow </a:t>
            </a:r>
            <a:r>
              <a:rPr lang="en-US" dirty="0"/>
              <a:t>Pro</a:t>
            </a:r>
          </a:p>
        </p:txBody>
      </p:sp>
      <p:sp>
        <p:nvSpPr>
          <p:cNvPr id="10" name="Rectangle 9">
            <a:extLst>
              <a:ext uri="{FF2B5EF4-FFF2-40B4-BE49-F238E27FC236}">
                <a16:creationId xmlns:a16="http://schemas.microsoft.com/office/drawing/2014/main" id="{27DEF201-077E-444A-A3F0-66E1425357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p:cNvSpPr>
            <a:spLocks noGrp="1"/>
          </p:cNvSpPr>
          <p:nvPr>
            <p:ph idx="1"/>
          </p:nvPr>
        </p:nvSpPr>
        <p:spPr>
          <a:xfrm>
            <a:off x="5056541" y="1194179"/>
            <a:ext cx="6114847" cy="5020353"/>
          </a:xfrm>
        </p:spPr>
        <p:txBody>
          <a:bodyPr vert="horz" lIns="91440" tIns="45720" rIns="91440" bIns="45720" rtlCol="0" anchor="t">
            <a:normAutofit/>
          </a:bodyPr>
          <a:lstStyle/>
          <a:p>
            <a:pPr marL="383540" indent="-383540"/>
            <a:r>
              <a:rPr lang="en-US" dirty="0"/>
              <a:t>Join the Purdue cytometry list serve</a:t>
            </a:r>
            <a:endParaRPr lang="en-US"/>
          </a:p>
          <a:p>
            <a:pPr marL="383540" indent="-383540"/>
            <a:r>
              <a:rPr lang="en-US" dirty="0"/>
              <a:t>Visit  </a:t>
            </a:r>
            <a:r>
              <a:rPr lang="en-US" dirty="0">
                <a:hlinkClick r:id="rId2"/>
              </a:rPr>
              <a:t>http://ucflow.blogspot.com/2011/12/10-steps-to-successful-flow-cytometry.html</a:t>
            </a:r>
            <a:endParaRPr lang="en-US" dirty="0"/>
          </a:p>
          <a:p>
            <a:pPr marL="383540" indent="-383540"/>
            <a:r>
              <a:rPr lang="en-US" b="1"/>
              <a:t>Filter your samples!</a:t>
            </a:r>
          </a:p>
          <a:p>
            <a:pPr marL="383540" indent="-383540"/>
            <a:r>
              <a:rPr lang="en-US" dirty="0"/>
              <a:t>Read lots of protocols</a:t>
            </a:r>
          </a:p>
        </p:txBody>
      </p:sp>
      <p:sp>
        <p:nvSpPr>
          <p:cNvPr id="4" name="Footer Placeholder 3"/>
          <p:cNvSpPr>
            <a:spLocks noGrp="1"/>
          </p:cNvSpPr>
          <p:nvPr>
            <p:ph type="ftr" sz="quarter" idx="11"/>
          </p:nvPr>
        </p:nvSpPr>
        <p:spPr>
          <a:xfrm>
            <a:off x="1983179" y="6453386"/>
            <a:ext cx="9357755" cy="404614"/>
          </a:xfrm>
        </p:spPr>
        <p:txBody>
          <a:bodyPr/>
          <a:lstStyle/>
          <a:p>
            <a:r>
              <a:rPr lang="en-US"/>
              <a:t>UNC Flow Cytometry Core Facility, B018-B023 Marsico Hall, Chapel Hill, NC   https://www.med.unc.edu/flowcytometry/  </a:t>
            </a:r>
            <a:endParaRPr lang="en-US" dirty="0"/>
          </a:p>
        </p:txBody>
      </p:sp>
    </p:spTree>
    <p:extLst>
      <p:ext uri="{BB962C8B-B14F-4D97-AF65-F5344CB8AC3E}">
        <p14:creationId xmlns:p14="http://schemas.microsoft.com/office/powerpoint/2010/main" val="11202476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4002160"/>
          </a:xfrm>
        </p:spPr>
        <p:txBody>
          <a:bodyPr>
            <a:normAutofit fontScale="90000"/>
          </a:bodyPr>
          <a:lstStyle/>
          <a:p>
            <a:r>
              <a:rPr lang="en-US" dirty="0"/>
              <a:t>How to acknowledge the core instrumentation and staff</a:t>
            </a:r>
          </a:p>
        </p:txBody>
      </p:sp>
      <p:sp>
        <p:nvSpPr>
          <p:cNvPr id="3" name="Footer Placeholder 2"/>
          <p:cNvSpPr>
            <a:spLocks noGrp="1"/>
          </p:cNvSpPr>
          <p:nvPr>
            <p:ph type="ftr" sz="quarter" idx="11"/>
          </p:nvPr>
        </p:nvSpPr>
        <p:spPr/>
        <p:txBody>
          <a:bodyPr/>
          <a:lstStyle/>
          <a:p>
            <a:r>
              <a:rPr lang="en-US"/>
              <a:t>UNC Flow Cytometry Core Facility, B018-B023 Marsico Hall, Chapel Hill, NC   https://www.med.unc.edu/flowcytometry/  </a:t>
            </a:r>
            <a:endParaRPr lang="en-US" dirty="0"/>
          </a:p>
        </p:txBody>
      </p:sp>
    </p:spTree>
    <p:extLst>
      <p:ext uri="{BB962C8B-B14F-4D97-AF65-F5344CB8AC3E}">
        <p14:creationId xmlns:p14="http://schemas.microsoft.com/office/powerpoint/2010/main" val="41597711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812C54-7AEF-4ABB-826E-221F51CB0F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363864" y="685800"/>
            <a:ext cx="7705164" cy="1485900"/>
          </a:xfrm>
        </p:spPr>
        <p:txBody>
          <a:bodyPr>
            <a:normAutofit/>
          </a:bodyPr>
          <a:lstStyle/>
          <a:p>
            <a:r>
              <a:rPr lang="en-US" sz="3700"/>
              <a:t>Acknowledging the Core Instrumentation in your Publications</a:t>
            </a:r>
          </a:p>
        </p:txBody>
      </p:sp>
      <p:sp>
        <p:nvSpPr>
          <p:cNvPr id="10" name="Rectangle 9">
            <a:extLst>
              <a:ext uri="{FF2B5EF4-FFF2-40B4-BE49-F238E27FC236}">
                <a16:creationId xmlns:a16="http://schemas.microsoft.com/office/drawing/2014/main" id="{891F40E4-8A76-44CF-91EC-9073673526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6"/>
            <a:ext cx="304441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72171013-D973-4187-9CF2-EE098EEF81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81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p:cNvSpPr>
            <a:spLocks noGrp="1"/>
          </p:cNvSpPr>
          <p:nvPr>
            <p:ph idx="1"/>
          </p:nvPr>
        </p:nvSpPr>
        <p:spPr>
          <a:xfrm>
            <a:off x="3363864" y="2286000"/>
            <a:ext cx="7705164" cy="3581400"/>
          </a:xfrm>
        </p:spPr>
        <p:txBody>
          <a:bodyPr>
            <a:noAutofit/>
          </a:bodyPr>
          <a:lstStyle/>
          <a:p>
            <a:r>
              <a:rPr lang="en-US" sz="1600" b="1" dirty="0"/>
              <a:t>All publications:</a:t>
            </a:r>
          </a:p>
          <a:p>
            <a:pPr lvl="1"/>
            <a:r>
              <a:rPr lang="en-US" sz="1600" dirty="0"/>
              <a:t>'The UNC Flow Cytometry Core Facility is supported in part by P30 CA016086 Cancer Center Core Support Grant  to the UNC Lineberger Comprehensive Cancer Center.'</a:t>
            </a:r>
          </a:p>
          <a:p>
            <a:r>
              <a:rPr lang="en-US" sz="1600" b="1" dirty="0"/>
              <a:t>Most instruments have a separate funding source that needs to be acknowledged:</a:t>
            </a:r>
          </a:p>
          <a:p>
            <a:pPr lvl="1"/>
            <a:r>
              <a:rPr lang="en-US" sz="1600" dirty="0"/>
              <a:t>For instance, for the LSRFortessa: 'Research reported in this publication was supported by the Center for AIDS Research award number 5P30AI050410.  The content is solely the responsibility of the authors and does not necessarily represent the official views of the National Institutes of Health.‘</a:t>
            </a:r>
          </a:p>
          <a:p>
            <a:r>
              <a:rPr lang="en-US" sz="1600" b="1" dirty="0"/>
              <a:t>All of these are listed on our website</a:t>
            </a:r>
            <a:r>
              <a:rPr lang="en-US" sz="1600" dirty="0"/>
              <a:t>: </a:t>
            </a:r>
            <a:r>
              <a:rPr lang="en-US" sz="1600" i="1" dirty="0">
                <a:hlinkClick r:id="rId2"/>
              </a:rPr>
              <a:t>http://www.med.unc.edu/flowcytometry/resources-2/publication-acknowledgements</a:t>
            </a:r>
            <a:endParaRPr lang="en-US" sz="1600" i="1" dirty="0"/>
          </a:p>
          <a:p>
            <a:r>
              <a:rPr lang="en-US" sz="1600" b="1" dirty="0"/>
              <a:t>We also like it when you thank the staff for their assistance!!</a:t>
            </a:r>
          </a:p>
          <a:p>
            <a:endParaRPr lang="en-US" sz="1600" dirty="0"/>
          </a:p>
        </p:txBody>
      </p:sp>
      <p:sp>
        <p:nvSpPr>
          <p:cNvPr id="4" name="Footer Placeholder 3"/>
          <p:cNvSpPr>
            <a:spLocks noGrp="1"/>
          </p:cNvSpPr>
          <p:nvPr>
            <p:ph type="ftr" sz="quarter" idx="11"/>
          </p:nvPr>
        </p:nvSpPr>
        <p:spPr>
          <a:xfrm>
            <a:off x="3044410" y="6453386"/>
            <a:ext cx="6280830" cy="404614"/>
          </a:xfrm>
        </p:spPr>
        <p:txBody>
          <a:bodyPr/>
          <a:lstStyle/>
          <a:p>
            <a:r>
              <a:rPr lang="en-US"/>
              <a:t>UNC Flow Cytometry Core Facility, B018-B023 Marsico Hall, Chapel Hill, NC   https://www.med.unc.edu/flowcytometry/  </a:t>
            </a:r>
            <a:endParaRPr lang="en-US" dirty="0"/>
          </a:p>
        </p:txBody>
      </p:sp>
    </p:spTree>
    <p:extLst>
      <p:ext uri="{BB962C8B-B14F-4D97-AF65-F5344CB8AC3E}">
        <p14:creationId xmlns:p14="http://schemas.microsoft.com/office/powerpoint/2010/main" val="4422219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10231" r="2460" b="18679"/>
          <a:stretch/>
        </p:blipFill>
        <p:spPr>
          <a:xfrm>
            <a:off x="1437774" y="208547"/>
            <a:ext cx="9199681" cy="6336632"/>
          </a:xfrm>
          <a:prstGeom prst="rect">
            <a:avLst/>
          </a:prstGeom>
        </p:spPr>
      </p:pic>
      <p:sp>
        <p:nvSpPr>
          <p:cNvPr id="3" name="Rectangle 2"/>
          <p:cNvSpPr/>
          <p:nvPr/>
        </p:nvSpPr>
        <p:spPr>
          <a:xfrm>
            <a:off x="7511715" y="208547"/>
            <a:ext cx="934639" cy="398795"/>
          </a:xfrm>
          <a:prstGeom prst="rect">
            <a:avLst/>
          </a:prstGeom>
          <a:noFill/>
          <a:ln w="38100" cmpd="sng">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endParaRPr>
          </a:p>
        </p:txBody>
      </p:sp>
      <p:sp>
        <p:nvSpPr>
          <p:cNvPr id="4" name="TextBox 3"/>
          <p:cNvSpPr txBox="1"/>
          <p:nvPr/>
        </p:nvSpPr>
        <p:spPr>
          <a:xfrm>
            <a:off x="10602488" y="5751094"/>
            <a:ext cx="860114" cy="369332"/>
          </a:xfrm>
          <a:prstGeom prst="rect">
            <a:avLst/>
          </a:prstGeom>
          <a:noFill/>
        </p:spPr>
        <p:txBody>
          <a:bodyPr wrap="square" rtlCol="0">
            <a:spAutoFit/>
          </a:bodyPr>
          <a:lstStyle/>
          <a:p>
            <a:r>
              <a:rPr lang="en-US" dirty="0"/>
              <a:t>MORE</a:t>
            </a:r>
          </a:p>
        </p:txBody>
      </p:sp>
      <p:cxnSp>
        <p:nvCxnSpPr>
          <p:cNvPr id="5" name="Straight Arrow Connector 4"/>
          <p:cNvCxnSpPr/>
          <p:nvPr/>
        </p:nvCxnSpPr>
        <p:spPr>
          <a:xfrm flipH="1">
            <a:off x="11027841" y="6120426"/>
            <a:ext cx="4704" cy="424753"/>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06931" y="6453386"/>
            <a:ext cx="8811490" cy="404614"/>
          </a:xfrm>
        </p:spPr>
        <p:txBody>
          <a:bodyPr/>
          <a:lstStyle/>
          <a:p>
            <a:r>
              <a:rPr lang="en-US"/>
              <a:t>UNC Flow Cytometry Core Facility, B018-B023 Marsico Hall, Chapel Hill, NC   https://www.med.unc.edu/flowcytometry/  </a:t>
            </a:r>
            <a:endParaRPr lang="en-US" dirty="0"/>
          </a:p>
        </p:txBody>
      </p:sp>
    </p:spTree>
    <p:extLst>
      <p:ext uri="{BB962C8B-B14F-4D97-AF65-F5344CB8AC3E}">
        <p14:creationId xmlns:p14="http://schemas.microsoft.com/office/powerpoint/2010/main" val="259581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 to Flow core staff</a:t>
            </a:r>
          </a:p>
        </p:txBody>
      </p:sp>
      <p:sp>
        <p:nvSpPr>
          <p:cNvPr id="3" name="Text Placeholder 2"/>
          <p:cNvSpPr>
            <a:spLocks noGrp="1"/>
          </p:cNvSpPr>
          <p:nvPr>
            <p:ph type="body" idx="1"/>
          </p:nvPr>
        </p:nvSpPr>
        <p:spPr/>
        <p:txBody>
          <a:bodyPr>
            <a:normAutofit/>
          </a:bodyPr>
          <a:lstStyle/>
          <a:p>
            <a:r>
              <a:rPr lang="en-US" dirty="0"/>
              <a:t>We are here to help in every stage for your flow experiment!</a:t>
            </a:r>
          </a:p>
        </p:txBody>
      </p:sp>
      <p:sp>
        <p:nvSpPr>
          <p:cNvPr id="4" name="Footer Placeholder 3"/>
          <p:cNvSpPr>
            <a:spLocks noGrp="1"/>
          </p:cNvSpPr>
          <p:nvPr>
            <p:ph type="ftr" sz="quarter" idx="11"/>
          </p:nvPr>
        </p:nvSpPr>
        <p:spPr>
          <a:xfrm>
            <a:off x="1698171" y="6453386"/>
            <a:ext cx="8835241" cy="404614"/>
          </a:xfrm>
        </p:spPr>
        <p:txBody>
          <a:bodyPr/>
          <a:lstStyle/>
          <a:p>
            <a:r>
              <a:rPr lang="en-US"/>
              <a:t>UNC Flow Cytometry Core Facility, B018-B023 Marsico Hall, Chapel Hill, NC   https://www.med.unc.edu/flowcytometry/  </a:t>
            </a:r>
            <a:endParaRPr lang="en-US" dirty="0"/>
          </a:p>
        </p:txBody>
      </p:sp>
    </p:spTree>
    <p:extLst>
      <p:ext uri="{BB962C8B-B14F-4D97-AF65-F5344CB8AC3E}">
        <p14:creationId xmlns:p14="http://schemas.microsoft.com/office/powerpoint/2010/main" val="17401543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1" name="Rectangle 9">
            <a:extLst>
              <a:ext uri="{FF2B5EF4-FFF2-40B4-BE49-F238E27FC236}">
                <a16:creationId xmlns:a16="http://schemas.microsoft.com/office/drawing/2014/main" id="{49484204-AAC3-4FE4-AA51-51757C84A7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40080" y="639704"/>
            <a:ext cx="3299579" cy="5577840"/>
          </a:xfrm>
        </p:spPr>
        <p:txBody>
          <a:bodyPr anchor="ctr">
            <a:normAutofit/>
          </a:bodyPr>
          <a:lstStyle/>
          <a:p>
            <a:pPr algn="ctr"/>
            <a:r>
              <a:rPr lang="en-US" sz="3700" dirty="0"/>
              <a:t>Staff and Responsibilities</a:t>
            </a:r>
            <a:br>
              <a:rPr lang="en-US" sz="3700" dirty="0"/>
            </a:br>
            <a:r>
              <a:rPr lang="en-US" sz="1400" dirty="0"/>
              <a:t>Email us at </a:t>
            </a:r>
            <a:r>
              <a:rPr lang="en-US" sz="1400" dirty="0">
                <a:hlinkClick r:id="rId2"/>
              </a:rPr>
              <a:t>uncflowcore@med.unc.edu</a:t>
            </a:r>
            <a:r>
              <a:rPr lang="en-US" sz="1400" dirty="0"/>
              <a:t> </a:t>
            </a:r>
            <a:endParaRPr lang="en-US" sz="3700" dirty="0"/>
          </a:p>
        </p:txBody>
      </p:sp>
      <p:graphicFrame>
        <p:nvGraphicFramePr>
          <p:cNvPr id="5" name="Diagram 5">
            <a:extLst>
              <a:ext uri="{FF2B5EF4-FFF2-40B4-BE49-F238E27FC236}">
                <a16:creationId xmlns:a16="http://schemas.microsoft.com/office/drawing/2014/main" id="{A4D680B9-A3EB-4010-8977-984191556C32}"/>
              </a:ext>
            </a:extLst>
          </p:cNvPr>
          <p:cNvGraphicFramePr/>
          <p:nvPr>
            <p:extLst>
              <p:ext uri="{D42A27DB-BD31-4B8C-83A1-F6EECF244321}">
                <p14:modId xmlns:p14="http://schemas.microsoft.com/office/powerpoint/2010/main" val="2345576622"/>
              </p:ext>
            </p:extLst>
          </p:nvPr>
        </p:nvGraphicFramePr>
        <p:xfrm>
          <a:off x="4901472" y="639705"/>
          <a:ext cx="6506304" cy="55778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Footer Placeholder 2"/>
          <p:cNvSpPr>
            <a:spLocks noGrp="1"/>
          </p:cNvSpPr>
          <p:nvPr>
            <p:ph type="ftr" sz="quarter" idx="11"/>
          </p:nvPr>
        </p:nvSpPr>
        <p:spPr>
          <a:xfrm>
            <a:off x="997527" y="6453386"/>
            <a:ext cx="9179626" cy="404614"/>
          </a:xfrm>
        </p:spPr>
        <p:txBody>
          <a:bodyPr/>
          <a:lstStyle/>
          <a:p>
            <a:r>
              <a:rPr lang="en-US"/>
              <a:t>UNC Flow Cytometry Core Facility, B018-B023 Marsico Hall, Chapel Hill, NC   https://www.med.unc.edu/flowcytometry/  </a:t>
            </a:r>
            <a:endParaRPr lang="en-US" dirty="0"/>
          </a:p>
        </p:txBody>
      </p:sp>
    </p:spTree>
    <p:extLst>
      <p:ext uri="{BB962C8B-B14F-4D97-AF65-F5344CB8AC3E}">
        <p14:creationId xmlns:p14="http://schemas.microsoft.com/office/powerpoint/2010/main" val="39862925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 to our instruments</a:t>
            </a:r>
          </a:p>
        </p:txBody>
      </p:sp>
      <p:sp>
        <p:nvSpPr>
          <p:cNvPr id="3" name="Text Placeholder 2"/>
          <p:cNvSpPr>
            <a:spLocks noGrp="1"/>
          </p:cNvSpPr>
          <p:nvPr>
            <p:ph type="body" idx="1"/>
          </p:nvPr>
        </p:nvSpPr>
        <p:spPr/>
        <p:txBody>
          <a:bodyPr/>
          <a:lstStyle/>
          <a:p>
            <a:r>
              <a:rPr lang="en-US" dirty="0"/>
              <a:t>UNC Flow Core has several analyzers and sorters users may use once trained or assisted by the Core staff.</a:t>
            </a:r>
          </a:p>
        </p:txBody>
      </p:sp>
      <p:sp>
        <p:nvSpPr>
          <p:cNvPr id="4" name="Footer Placeholder 3"/>
          <p:cNvSpPr>
            <a:spLocks noGrp="1"/>
          </p:cNvSpPr>
          <p:nvPr>
            <p:ph type="ftr" sz="quarter" idx="11"/>
          </p:nvPr>
        </p:nvSpPr>
        <p:spPr/>
        <p:txBody>
          <a:bodyPr/>
          <a:lstStyle/>
          <a:p>
            <a:r>
              <a:rPr lang="en-US"/>
              <a:t>UNC Flow Cytometry Core Facility, B018-B023 Marsico Hall, Chapel Hill, NC   https://www.med.unc.edu/flowcytometry/  </a:t>
            </a:r>
            <a:endParaRPr lang="en-US" dirty="0"/>
          </a:p>
        </p:txBody>
      </p:sp>
    </p:spTree>
    <p:extLst>
      <p:ext uri="{BB962C8B-B14F-4D97-AF65-F5344CB8AC3E}">
        <p14:creationId xmlns:p14="http://schemas.microsoft.com/office/powerpoint/2010/main" val="28808436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Analyzers</a:t>
            </a:r>
            <a:br>
              <a:rPr lang="en-US" dirty="0"/>
            </a:br>
            <a:r>
              <a:rPr lang="en-US" sz="2200" dirty="0"/>
              <a:t>We have 7 analyzers for our users to use. Consult our Instrument Decision Tree if you are unsure which instrument best fits your needs.</a:t>
            </a:r>
          </a:p>
        </p:txBody>
      </p:sp>
      <p:sp>
        <p:nvSpPr>
          <p:cNvPr id="3" name="Content Placeholder 2"/>
          <p:cNvSpPr>
            <a:spLocks noGrp="1"/>
          </p:cNvSpPr>
          <p:nvPr>
            <p:ph sz="half" idx="2"/>
          </p:nvPr>
        </p:nvSpPr>
        <p:spPr>
          <a:xfrm>
            <a:off x="1371600" y="3064577"/>
            <a:ext cx="4443984" cy="2562193"/>
          </a:xfrm>
        </p:spPr>
        <p:txBody>
          <a:bodyPr vert="horz" lIns="91440" tIns="45720" rIns="91440" bIns="45720" rtlCol="0" anchor="t">
            <a:normAutofit fontScale="77500" lnSpcReduction="20000"/>
          </a:bodyPr>
          <a:lstStyle/>
          <a:p>
            <a:pPr lvl="1" indent="-383540">
              <a:buFont typeface="Wingdings" panose="05000000000000000000" pitchFamily="2" charset="2"/>
              <a:buChar char="§"/>
            </a:pPr>
            <a:r>
              <a:rPr lang="en-US" b="1" i="0" dirty="0"/>
              <a:t>LSR II </a:t>
            </a:r>
            <a:r>
              <a:rPr lang="en-US" i="0" dirty="0"/>
              <a:t>(BD): 7 lasers/18 colors</a:t>
            </a:r>
          </a:p>
          <a:p>
            <a:pPr lvl="1" indent="-383540">
              <a:buFont typeface="Wingdings" panose="05000000000000000000" pitchFamily="2" charset="2"/>
              <a:buChar char="§"/>
            </a:pPr>
            <a:r>
              <a:rPr lang="en-US" b="1" i="0" dirty="0"/>
              <a:t>Attune </a:t>
            </a:r>
            <a:r>
              <a:rPr lang="en-US" b="1" i="0" dirty="0" err="1"/>
              <a:t>NxT</a:t>
            </a:r>
            <a:r>
              <a:rPr lang="en-US" b="1" i="0" dirty="0"/>
              <a:t> 1</a:t>
            </a:r>
            <a:r>
              <a:rPr lang="en-US" i="0" dirty="0"/>
              <a:t> (</a:t>
            </a:r>
            <a:r>
              <a:rPr lang="en-US" i="0" dirty="0" err="1"/>
              <a:t>ThermoFisher</a:t>
            </a:r>
            <a:r>
              <a:rPr lang="en-US" i="0" dirty="0"/>
              <a:t>): 4 laser/14 colors + Autosampler</a:t>
            </a:r>
          </a:p>
          <a:p>
            <a:pPr lvl="1" indent="-383540">
              <a:buFont typeface="Wingdings" panose="05000000000000000000" pitchFamily="2" charset="2"/>
              <a:buChar char="§"/>
            </a:pPr>
            <a:r>
              <a:rPr lang="en-US" b="1" i="0" dirty="0"/>
              <a:t>Aurora</a:t>
            </a:r>
            <a:r>
              <a:rPr lang="en-US" i="0" dirty="0"/>
              <a:t> (</a:t>
            </a:r>
            <a:r>
              <a:rPr lang="en-US" i="0" dirty="0" err="1"/>
              <a:t>Cytek</a:t>
            </a:r>
            <a:r>
              <a:rPr lang="en-US" i="0" dirty="0"/>
              <a:t>®): 5 laser/ 64 detectors + </a:t>
            </a:r>
            <a:r>
              <a:rPr lang="en-US" i="0" dirty="0" err="1"/>
              <a:t>Autosampler</a:t>
            </a:r>
            <a:r>
              <a:rPr lang="en-US" i="0" dirty="0"/>
              <a:t>; spectral flow cytometry</a:t>
            </a:r>
          </a:p>
          <a:p>
            <a:pPr marL="0" lvl="1" indent="0">
              <a:spcBef>
                <a:spcPts val="1000"/>
              </a:spcBef>
              <a:buNone/>
            </a:pPr>
            <a:endParaRPr lang="en-US" dirty="0"/>
          </a:p>
          <a:p>
            <a:pPr marL="0" lvl="1" indent="0">
              <a:spcBef>
                <a:spcPts val="1000"/>
              </a:spcBef>
              <a:buNone/>
            </a:pPr>
            <a:r>
              <a:rPr lang="en-US" dirty="0"/>
              <a:t>*</a:t>
            </a:r>
            <a:r>
              <a:rPr lang="en-US" b="1" i="0" dirty="0" err="1"/>
              <a:t>CyTOF</a:t>
            </a:r>
            <a:r>
              <a:rPr lang="en-US" b="1" i="0" dirty="0"/>
              <a:t> Helios </a:t>
            </a:r>
            <a:r>
              <a:rPr lang="en-US" i="0" dirty="0"/>
              <a:t>– Mass Cytometer uses heavy metals (Lanthanides) instead of fluorophores and has a Time of Flight Mass Spec as detector. Contact </a:t>
            </a:r>
            <a:r>
              <a:rPr lang="en-US" i="0" u="sng" dirty="0"/>
              <a:t>Marie Iannone</a:t>
            </a:r>
            <a:r>
              <a:rPr lang="en-US" i="0" dirty="0"/>
              <a:t> if interested.  </a:t>
            </a:r>
          </a:p>
          <a:p>
            <a:pPr marL="0" indent="0">
              <a:buNone/>
            </a:pPr>
            <a:endParaRPr lang="en-US" dirty="0"/>
          </a:p>
        </p:txBody>
      </p:sp>
      <p:sp>
        <p:nvSpPr>
          <p:cNvPr id="5" name="Text Placeholder 4"/>
          <p:cNvSpPr>
            <a:spLocks noGrp="1"/>
          </p:cNvSpPr>
          <p:nvPr>
            <p:ph type="body" sz="quarter" idx="3"/>
          </p:nvPr>
        </p:nvSpPr>
        <p:spPr>
          <a:xfrm>
            <a:off x="1300294" y="2340864"/>
            <a:ext cx="9668704" cy="503977"/>
          </a:xfrm>
        </p:spPr>
        <p:txBody>
          <a:bodyPr/>
          <a:lstStyle/>
          <a:p>
            <a:pPr algn="ctr"/>
            <a:r>
              <a:rPr lang="en-US" dirty="0"/>
              <a:t>BSL-2</a:t>
            </a:r>
          </a:p>
        </p:txBody>
      </p:sp>
      <p:sp>
        <p:nvSpPr>
          <p:cNvPr id="6" name="Content Placeholder 5"/>
          <p:cNvSpPr>
            <a:spLocks noGrp="1"/>
          </p:cNvSpPr>
          <p:nvPr>
            <p:ph sz="quarter" idx="4"/>
          </p:nvPr>
        </p:nvSpPr>
        <p:spPr>
          <a:xfrm>
            <a:off x="6525014" y="3064577"/>
            <a:ext cx="4443984" cy="2562193"/>
          </a:xfrm>
        </p:spPr>
        <p:txBody>
          <a:bodyPr>
            <a:normAutofit fontScale="85000" lnSpcReduction="20000"/>
          </a:bodyPr>
          <a:lstStyle/>
          <a:p>
            <a:pPr marL="342900" lvl="1" indent="-342900">
              <a:spcBef>
                <a:spcPts val="1000"/>
              </a:spcBef>
              <a:buFont typeface="Wingdings" panose="05000000000000000000" pitchFamily="2" charset="2"/>
              <a:buChar char="§"/>
            </a:pPr>
            <a:r>
              <a:rPr lang="en-US" b="1" i="0" dirty="0" err="1"/>
              <a:t>LSRFortessa</a:t>
            </a:r>
            <a:r>
              <a:rPr lang="en-US" i="0" dirty="0"/>
              <a:t> (BD): 5 lasers/18 colors</a:t>
            </a:r>
          </a:p>
          <a:p>
            <a:pPr marL="342900" lvl="1" indent="-342900">
              <a:spcBef>
                <a:spcPts val="1000"/>
              </a:spcBef>
              <a:buFont typeface="Wingdings" panose="05000000000000000000" pitchFamily="2" charset="2"/>
              <a:buChar char="§"/>
            </a:pPr>
            <a:r>
              <a:rPr lang="en-US" b="1" i="0" dirty="0"/>
              <a:t>Attune </a:t>
            </a:r>
            <a:r>
              <a:rPr lang="en-US" b="1" i="0" dirty="0" err="1"/>
              <a:t>NxT</a:t>
            </a:r>
            <a:r>
              <a:rPr lang="en-US" b="1" i="0" dirty="0"/>
              <a:t> 2</a:t>
            </a:r>
            <a:r>
              <a:rPr lang="en-US" i="0" dirty="0"/>
              <a:t> (</a:t>
            </a:r>
            <a:r>
              <a:rPr lang="en-US" i="0" dirty="0" err="1"/>
              <a:t>ThermoFisher</a:t>
            </a:r>
            <a:r>
              <a:rPr lang="en-US" i="0" dirty="0"/>
              <a:t>): 4 laser/14 colors + Autosampler</a:t>
            </a:r>
          </a:p>
          <a:p>
            <a:pPr>
              <a:buFont typeface="Wingdings" panose="05000000000000000000" pitchFamily="2" charset="2"/>
              <a:buChar char="§"/>
            </a:pPr>
            <a:r>
              <a:rPr lang="en-US" b="1" i="0" dirty="0" err="1"/>
              <a:t>iQue</a:t>
            </a:r>
            <a:r>
              <a:rPr lang="en-US" b="1" i="0" dirty="0"/>
              <a:t> Screener PLUS </a:t>
            </a:r>
            <a:r>
              <a:rPr lang="en-US" i="0" dirty="0"/>
              <a:t>(</a:t>
            </a:r>
            <a:r>
              <a:rPr lang="en-US" i="0" dirty="0" err="1"/>
              <a:t>Intellicyt</a:t>
            </a:r>
            <a:r>
              <a:rPr lang="en-US" i="0" dirty="0"/>
              <a:t>): High Throughput Screening, 3 lasers/13 colors – no PMT adjustments – MUST TITRATE Abs</a:t>
            </a:r>
          </a:p>
          <a:p>
            <a:pPr>
              <a:buFont typeface="Wingdings" panose="05000000000000000000" pitchFamily="2" charset="2"/>
              <a:buChar char="§"/>
            </a:pPr>
            <a:r>
              <a:rPr lang="en-US" b="1" i="0" dirty="0" err="1"/>
              <a:t>Amnis</a:t>
            </a:r>
            <a:r>
              <a:rPr lang="en-US" b="1" i="0" dirty="0"/>
              <a:t> </a:t>
            </a:r>
            <a:r>
              <a:rPr lang="en-US" b="1" i="0" dirty="0" err="1"/>
              <a:t>ImageStreamX</a:t>
            </a:r>
            <a:r>
              <a:rPr lang="en-US" b="1" i="0" dirty="0"/>
              <a:t> </a:t>
            </a:r>
            <a:r>
              <a:rPr lang="en-US" i="0" dirty="0"/>
              <a:t>(EMD Millipore)</a:t>
            </a:r>
            <a:r>
              <a:rPr lang="en-US" b="1" dirty="0"/>
              <a:t>: </a:t>
            </a:r>
            <a:r>
              <a:rPr lang="en-US" i="0" dirty="0"/>
              <a:t> imaging flow cytometer – no PMT, uses cameras – MUST TITRATE Abs</a:t>
            </a:r>
          </a:p>
          <a:p>
            <a:endParaRPr lang="en-US" dirty="0"/>
          </a:p>
        </p:txBody>
      </p:sp>
      <p:sp>
        <p:nvSpPr>
          <p:cNvPr id="7" name="TextBox 6"/>
          <p:cNvSpPr txBox="1"/>
          <p:nvPr/>
        </p:nvSpPr>
        <p:spPr>
          <a:xfrm>
            <a:off x="1371600" y="6144126"/>
            <a:ext cx="9597398" cy="369332"/>
          </a:xfrm>
          <a:prstGeom prst="rect">
            <a:avLst/>
          </a:prstGeom>
          <a:noFill/>
        </p:spPr>
        <p:txBody>
          <a:bodyPr wrap="square" rtlCol="0">
            <a:spAutoFit/>
          </a:bodyPr>
          <a:lstStyle/>
          <a:p>
            <a:r>
              <a:rPr lang="en-US" dirty="0"/>
              <a:t>Optical layouts and additional information about each analyzer can be found on our </a:t>
            </a:r>
            <a:r>
              <a:rPr lang="en-US" dirty="0">
                <a:solidFill>
                  <a:srgbClr val="FF0000"/>
                </a:solidFill>
                <a:hlinkClick r:id="rId2"/>
              </a:rPr>
              <a:t>website</a:t>
            </a:r>
            <a:endParaRPr lang="en-US" dirty="0">
              <a:solidFill>
                <a:srgbClr val="FF0000"/>
              </a:solidFill>
            </a:endParaRPr>
          </a:p>
        </p:txBody>
      </p:sp>
      <p:sp>
        <p:nvSpPr>
          <p:cNvPr id="8" name="Footer Placeholder 7"/>
          <p:cNvSpPr>
            <a:spLocks noGrp="1"/>
          </p:cNvSpPr>
          <p:nvPr>
            <p:ph type="ftr" sz="quarter" idx="11"/>
          </p:nvPr>
        </p:nvSpPr>
        <p:spPr>
          <a:xfrm>
            <a:off x="1971304" y="6453386"/>
            <a:ext cx="8680862" cy="404614"/>
          </a:xfrm>
        </p:spPr>
        <p:txBody>
          <a:bodyPr/>
          <a:lstStyle/>
          <a:p>
            <a:r>
              <a:rPr lang="en-US"/>
              <a:t>UNC Flow Cytometry Core Facility, B018-B023 Marsico Hall, Chapel Hill, NC   https://www.med.unc.edu/flowcytometry/  </a:t>
            </a:r>
            <a:endParaRPr lang="en-US" dirty="0"/>
          </a:p>
        </p:txBody>
      </p:sp>
    </p:spTree>
    <p:extLst>
      <p:ext uri="{BB962C8B-B14F-4D97-AF65-F5344CB8AC3E}">
        <p14:creationId xmlns:p14="http://schemas.microsoft.com/office/powerpoint/2010/main" val="3707721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Sorters</a:t>
            </a:r>
          </a:p>
        </p:txBody>
      </p:sp>
      <p:sp>
        <p:nvSpPr>
          <p:cNvPr id="3" name="Content Placeholder 2"/>
          <p:cNvSpPr>
            <a:spLocks noGrp="1"/>
          </p:cNvSpPr>
          <p:nvPr>
            <p:ph idx="1"/>
          </p:nvPr>
        </p:nvSpPr>
        <p:spPr/>
        <p:txBody>
          <a:bodyPr vert="horz" lIns="91440" tIns="45720" rIns="91440" bIns="45720" rtlCol="0" anchor="t">
            <a:normAutofit/>
          </a:bodyPr>
          <a:lstStyle/>
          <a:p>
            <a:pPr marL="0" indent="0">
              <a:buNone/>
            </a:pPr>
            <a:r>
              <a:rPr lang="en-US" dirty="0"/>
              <a:t>All sorters are staff operated unless user has satisfied training requirements</a:t>
            </a:r>
          </a:p>
          <a:p>
            <a:pPr marL="383540" indent="-383540"/>
            <a:r>
              <a:rPr lang="en-US" b="1" dirty="0" err="1"/>
              <a:t>FACSAria</a:t>
            </a:r>
            <a:r>
              <a:rPr lang="en-US" b="1" dirty="0"/>
              <a:t> II</a:t>
            </a:r>
            <a:r>
              <a:rPr lang="en-US" dirty="0"/>
              <a:t> (BD): Staff-assisted BSL-1 or BSL-2+</a:t>
            </a:r>
          </a:p>
          <a:p>
            <a:pPr marL="383540" indent="-383540"/>
            <a:r>
              <a:rPr lang="en-US" b="1" dirty="0" err="1"/>
              <a:t>FACSAria</a:t>
            </a:r>
            <a:r>
              <a:rPr lang="en-US" b="1" dirty="0"/>
              <a:t> III</a:t>
            </a:r>
            <a:r>
              <a:rPr lang="en-US" dirty="0"/>
              <a:t> (BD): user-operated independent BSL-1; staff-operated BSL-1 or BSL-2+</a:t>
            </a:r>
            <a:endParaRPr lang="en-US" b="1" dirty="0"/>
          </a:p>
          <a:p>
            <a:pPr marL="383540" indent="-383540"/>
            <a:r>
              <a:rPr lang="en-US" dirty="0">
                <a:ea typeface="+mn-lt"/>
                <a:cs typeface="+mn-lt"/>
              </a:rPr>
              <a:t>Optical layouts and additional information about each Sorter can be found on our </a:t>
            </a:r>
            <a:r>
              <a:rPr lang="en-US" dirty="0">
                <a:solidFill>
                  <a:srgbClr val="FF0000"/>
                </a:solidFill>
                <a:ea typeface="+mn-lt"/>
                <a:cs typeface="+mn-lt"/>
                <a:hlinkClick r:id="rId2"/>
              </a:rPr>
              <a:t>website</a:t>
            </a:r>
            <a:endParaRPr lang="en-US" dirty="0">
              <a:ea typeface="+mn-lt"/>
              <a:cs typeface="+mn-lt"/>
            </a:endParaRPr>
          </a:p>
          <a:p>
            <a:pPr marL="383540" indent="-383540"/>
            <a:endParaRPr lang="en-US" b="1" dirty="0"/>
          </a:p>
        </p:txBody>
      </p:sp>
      <p:sp>
        <p:nvSpPr>
          <p:cNvPr id="4" name="Footer Placeholder 3"/>
          <p:cNvSpPr>
            <a:spLocks noGrp="1"/>
          </p:cNvSpPr>
          <p:nvPr>
            <p:ph type="ftr" sz="quarter" idx="11"/>
          </p:nvPr>
        </p:nvSpPr>
        <p:spPr>
          <a:xfrm>
            <a:off x="1805049" y="6453386"/>
            <a:ext cx="8027720" cy="404614"/>
          </a:xfrm>
        </p:spPr>
        <p:txBody>
          <a:bodyPr/>
          <a:lstStyle/>
          <a:p>
            <a:r>
              <a:rPr lang="en-US"/>
              <a:t>UNC Flow Cytometry Core Facility, B018-B023 Marsico Hall, Chapel Hill, NC   https://www.med.unc.edu/flowcytometry/  </a:t>
            </a:r>
            <a:endParaRPr lang="en-US" dirty="0"/>
          </a:p>
        </p:txBody>
      </p:sp>
    </p:spTree>
    <p:extLst>
      <p:ext uri="{BB962C8B-B14F-4D97-AF65-F5344CB8AC3E}">
        <p14:creationId xmlns:p14="http://schemas.microsoft.com/office/powerpoint/2010/main" val="41542719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Software</a:t>
            </a:r>
          </a:p>
        </p:txBody>
      </p:sp>
      <p:sp>
        <p:nvSpPr>
          <p:cNvPr id="4" name="Text Placeholder 3"/>
          <p:cNvSpPr>
            <a:spLocks noGrp="1"/>
          </p:cNvSpPr>
          <p:nvPr>
            <p:ph type="body" idx="1"/>
          </p:nvPr>
        </p:nvSpPr>
        <p:spPr/>
        <p:txBody>
          <a:bodyPr/>
          <a:lstStyle/>
          <a:p>
            <a:r>
              <a:rPr lang="en-US" dirty="0"/>
              <a:t>Acquisition </a:t>
            </a:r>
          </a:p>
        </p:txBody>
      </p:sp>
      <p:sp>
        <p:nvSpPr>
          <p:cNvPr id="5" name="Content Placeholder 4"/>
          <p:cNvSpPr>
            <a:spLocks noGrp="1"/>
          </p:cNvSpPr>
          <p:nvPr>
            <p:ph sz="half" idx="2"/>
          </p:nvPr>
        </p:nvSpPr>
        <p:spPr/>
        <p:txBody>
          <a:bodyPr>
            <a:normAutofit fontScale="92500" lnSpcReduction="10000"/>
          </a:bodyPr>
          <a:lstStyle/>
          <a:p>
            <a:r>
              <a:rPr lang="en-US" dirty="0"/>
              <a:t>LSRII/</a:t>
            </a:r>
            <a:r>
              <a:rPr lang="en-US" dirty="0" err="1"/>
              <a:t>LSRFortessa</a:t>
            </a:r>
            <a:r>
              <a:rPr lang="en-US" dirty="0"/>
              <a:t>: </a:t>
            </a:r>
            <a:r>
              <a:rPr lang="en-US" b="1" dirty="0" err="1"/>
              <a:t>FACSDiva</a:t>
            </a:r>
            <a:r>
              <a:rPr lang="en-US" b="1" dirty="0"/>
              <a:t> </a:t>
            </a:r>
            <a:r>
              <a:rPr lang="en-US" dirty="0"/>
              <a:t>(FSC3.0)</a:t>
            </a:r>
          </a:p>
          <a:p>
            <a:r>
              <a:rPr lang="en-US" dirty="0" err="1"/>
              <a:t>iQue</a:t>
            </a:r>
            <a:r>
              <a:rPr lang="en-US" dirty="0"/>
              <a:t>: </a:t>
            </a:r>
            <a:r>
              <a:rPr lang="en-US" b="1" dirty="0" err="1"/>
              <a:t>ForeCyt</a:t>
            </a:r>
            <a:r>
              <a:rPr lang="en-US" dirty="0"/>
              <a:t> (FCS3.0 and custom)</a:t>
            </a:r>
          </a:p>
          <a:p>
            <a:r>
              <a:rPr lang="en-US" dirty="0" err="1"/>
              <a:t>ImageStreamX</a:t>
            </a:r>
            <a:r>
              <a:rPr lang="en-US" dirty="0"/>
              <a:t> </a:t>
            </a:r>
            <a:r>
              <a:rPr lang="en-US" dirty="0" err="1"/>
              <a:t>MkII</a:t>
            </a:r>
            <a:r>
              <a:rPr lang="en-US" dirty="0"/>
              <a:t>: </a:t>
            </a:r>
            <a:r>
              <a:rPr lang="en-US" b="1" dirty="0"/>
              <a:t>IDEAS</a:t>
            </a:r>
            <a:r>
              <a:rPr lang="en-US" dirty="0"/>
              <a:t> (RIF- Raw Image File)</a:t>
            </a:r>
          </a:p>
          <a:p>
            <a:r>
              <a:rPr lang="en-US" dirty="0"/>
              <a:t>Attune </a:t>
            </a:r>
            <a:r>
              <a:rPr lang="en-US" dirty="0" err="1"/>
              <a:t>NxT</a:t>
            </a:r>
            <a:r>
              <a:rPr lang="en-US" dirty="0"/>
              <a:t>: </a:t>
            </a:r>
            <a:r>
              <a:rPr lang="en-US" b="1" dirty="0"/>
              <a:t>Attune </a:t>
            </a:r>
            <a:r>
              <a:rPr lang="en-US" b="1" dirty="0" err="1"/>
              <a:t>NxT</a:t>
            </a:r>
            <a:r>
              <a:rPr lang="en-US" dirty="0"/>
              <a:t> (FCS3.1)</a:t>
            </a:r>
          </a:p>
          <a:p>
            <a:r>
              <a:rPr lang="en-US" dirty="0"/>
              <a:t>Aurora: </a:t>
            </a:r>
            <a:r>
              <a:rPr lang="en-US" b="1" dirty="0" err="1"/>
              <a:t>SpectroFlo</a:t>
            </a:r>
            <a:r>
              <a:rPr lang="en-US" dirty="0"/>
              <a:t> (FCS3.1)</a:t>
            </a:r>
          </a:p>
        </p:txBody>
      </p:sp>
      <p:sp>
        <p:nvSpPr>
          <p:cNvPr id="6" name="Text Placeholder 5"/>
          <p:cNvSpPr>
            <a:spLocks noGrp="1"/>
          </p:cNvSpPr>
          <p:nvPr>
            <p:ph type="body" sz="quarter" idx="3"/>
          </p:nvPr>
        </p:nvSpPr>
        <p:spPr/>
        <p:txBody>
          <a:bodyPr/>
          <a:lstStyle/>
          <a:p>
            <a:r>
              <a:rPr lang="en-US" dirty="0"/>
              <a:t>Analysis</a:t>
            </a:r>
          </a:p>
        </p:txBody>
      </p:sp>
      <p:sp>
        <p:nvSpPr>
          <p:cNvPr id="7" name="Content Placeholder 6"/>
          <p:cNvSpPr>
            <a:spLocks noGrp="1"/>
          </p:cNvSpPr>
          <p:nvPr>
            <p:ph sz="quarter" idx="4"/>
          </p:nvPr>
        </p:nvSpPr>
        <p:spPr/>
        <p:txBody>
          <a:bodyPr>
            <a:normAutofit fontScale="85000" lnSpcReduction="10000"/>
          </a:bodyPr>
          <a:lstStyle/>
          <a:p>
            <a:r>
              <a:rPr lang="en-US" dirty="0"/>
              <a:t>Free: </a:t>
            </a:r>
            <a:r>
              <a:rPr lang="en-US" b="1" dirty="0"/>
              <a:t>Summit</a:t>
            </a:r>
          </a:p>
          <a:p>
            <a:r>
              <a:rPr lang="en-US" dirty="0"/>
              <a:t>Site License: </a:t>
            </a:r>
            <a:r>
              <a:rPr lang="en-US" b="1" dirty="0" err="1"/>
              <a:t>FlowJo</a:t>
            </a:r>
            <a:r>
              <a:rPr lang="en-US" b="1" dirty="0"/>
              <a:t> </a:t>
            </a:r>
            <a:r>
              <a:rPr lang="en-US" dirty="0"/>
              <a:t>and </a:t>
            </a:r>
            <a:r>
              <a:rPr lang="en-US" b="1" dirty="0"/>
              <a:t>FCS Express 7</a:t>
            </a:r>
          </a:p>
          <a:p>
            <a:r>
              <a:rPr lang="en-US" b="1" dirty="0" err="1"/>
              <a:t>ModFit</a:t>
            </a:r>
            <a:r>
              <a:rPr lang="en-US" b="1" dirty="0"/>
              <a:t> </a:t>
            </a:r>
            <a:r>
              <a:rPr lang="en-US" dirty="0"/>
              <a:t>(Verity) for DNA Analysis</a:t>
            </a:r>
          </a:p>
          <a:p>
            <a:r>
              <a:rPr lang="en-US" b="1" dirty="0" err="1"/>
              <a:t>Cytobank</a:t>
            </a:r>
            <a:r>
              <a:rPr lang="en-US" dirty="0"/>
              <a:t> for high dimensionality analysis, especially Aurora and </a:t>
            </a:r>
            <a:r>
              <a:rPr lang="en-US" dirty="0" err="1"/>
              <a:t>CyTOF</a:t>
            </a:r>
            <a:r>
              <a:rPr lang="en-US" dirty="0"/>
              <a:t> data</a:t>
            </a:r>
          </a:p>
          <a:p>
            <a:r>
              <a:rPr lang="en-US" b="1" dirty="0" err="1"/>
              <a:t>Astrobank</a:t>
            </a:r>
            <a:r>
              <a:rPr lang="en-US" b="1" dirty="0"/>
              <a:t> </a:t>
            </a:r>
            <a:r>
              <a:rPr lang="en-US" dirty="0"/>
              <a:t>for turn-key high dimensional analysis, Aurora and </a:t>
            </a:r>
            <a:r>
              <a:rPr lang="en-US" dirty="0" err="1"/>
              <a:t>CyTOF</a:t>
            </a:r>
            <a:r>
              <a:rPr lang="en-US" dirty="0"/>
              <a:t> data</a:t>
            </a:r>
            <a:endParaRPr lang="en-US" b="1" dirty="0"/>
          </a:p>
          <a:p>
            <a:endParaRPr lang="en-US" dirty="0"/>
          </a:p>
        </p:txBody>
      </p:sp>
      <p:sp>
        <p:nvSpPr>
          <p:cNvPr id="3" name="Footer Placeholder 2"/>
          <p:cNvSpPr>
            <a:spLocks noGrp="1"/>
          </p:cNvSpPr>
          <p:nvPr>
            <p:ph type="ftr" sz="quarter" idx="11"/>
          </p:nvPr>
        </p:nvSpPr>
        <p:spPr>
          <a:xfrm>
            <a:off x="1460665" y="6453386"/>
            <a:ext cx="8918369" cy="404614"/>
          </a:xfrm>
        </p:spPr>
        <p:txBody>
          <a:bodyPr/>
          <a:lstStyle/>
          <a:p>
            <a:r>
              <a:rPr lang="en-US"/>
              <a:t>UNC Flow Cytometry Core Facility, B018-B023 Marsico Hall, Chapel Hill, NC   https://www.med.unc.edu/flowcytometry/  </a:t>
            </a:r>
            <a:endParaRPr lang="en-US" dirty="0"/>
          </a:p>
        </p:txBody>
      </p:sp>
    </p:spTree>
    <p:extLst>
      <p:ext uri="{BB962C8B-B14F-4D97-AF65-F5344CB8AC3E}">
        <p14:creationId xmlns:p14="http://schemas.microsoft.com/office/powerpoint/2010/main" val="38150357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Where to begin </a:t>
            </a:r>
          </a:p>
        </p:txBody>
      </p:sp>
      <p:sp>
        <p:nvSpPr>
          <p:cNvPr id="3" name="Text Placeholder 2"/>
          <p:cNvSpPr>
            <a:spLocks noGrp="1"/>
          </p:cNvSpPr>
          <p:nvPr>
            <p:ph type="body" idx="1"/>
          </p:nvPr>
        </p:nvSpPr>
        <p:spPr/>
        <p:txBody>
          <a:bodyPr/>
          <a:lstStyle/>
          <a:p>
            <a:r>
              <a:rPr lang="en-US" dirty="0"/>
              <a:t>Refer to these essential links when you have questions on everything from reproducibility to where to find filters!</a:t>
            </a:r>
          </a:p>
        </p:txBody>
      </p:sp>
      <p:sp>
        <p:nvSpPr>
          <p:cNvPr id="4" name="Footer Placeholder 3"/>
          <p:cNvSpPr>
            <a:spLocks noGrp="1"/>
          </p:cNvSpPr>
          <p:nvPr>
            <p:ph type="ftr" sz="quarter" idx="11"/>
          </p:nvPr>
        </p:nvSpPr>
        <p:spPr/>
        <p:txBody>
          <a:bodyPr/>
          <a:lstStyle/>
          <a:p>
            <a:r>
              <a:rPr lang="en-US"/>
              <a:t>UNC Flow Cytometry Core Facility, B018-B023 Marsico Hall, Chapel Hill, NC   https://www.med.unc.edu/flowcytometry/  </a:t>
            </a:r>
            <a:endParaRPr lang="en-US" dirty="0"/>
          </a:p>
        </p:txBody>
      </p:sp>
    </p:spTree>
    <p:extLst>
      <p:ext uri="{BB962C8B-B14F-4D97-AF65-F5344CB8AC3E}">
        <p14:creationId xmlns:p14="http://schemas.microsoft.com/office/powerpoint/2010/main" val="2525262539"/>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A2E40"/>
      </a:dk2>
      <a:lt2>
        <a:srgbClr val="EBE7DD"/>
      </a:lt2>
      <a:accent1>
        <a:srgbClr val="69A1AB"/>
      </a:accent1>
      <a:accent2>
        <a:srgbClr val="F2C418"/>
      </a:accent2>
      <a:accent3>
        <a:srgbClr val="87492C"/>
      </a:accent3>
      <a:accent4>
        <a:srgbClr val="4A845E"/>
      </a:accent4>
      <a:accent5>
        <a:srgbClr val="DC9528"/>
      </a:accent5>
      <a:accent6>
        <a:srgbClr val="9A5D78"/>
      </a:accent6>
      <a:hlink>
        <a:srgbClr val="66C8E3"/>
      </a:hlink>
      <a:folHlink>
        <a:srgbClr val="B162A1"/>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17F9D331-421E-442F-B033-AF5B21A448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A7ABEC8787FDD4AADC7A35F6348D2DA" ma:contentTypeVersion="7" ma:contentTypeDescription="Create a new document." ma:contentTypeScope="" ma:versionID="e8c1c3c1d766bd3a38e8233e5b8e4622">
  <xsd:schema xmlns:xsd="http://www.w3.org/2001/XMLSchema" xmlns:xs="http://www.w3.org/2001/XMLSchema" xmlns:p="http://schemas.microsoft.com/office/2006/metadata/properties" xmlns:ns3="6c91d250-6b28-4fc9-ac03-0d99eab4e1e1" xmlns:ns4="c2ded095-9b9f-4c80-92e7-efef3439d194" targetNamespace="http://schemas.microsoft.com/office/2006/metadata/properties" ma:root="true" ma:fieldsID="61188b8888c9bbc649e207d72f152331" ns3:_="" ns4:_="">
    <xsd:import namespace="6c91d250-6b28-4fc9-ac03-0d99eab4e1e1"/>
    <xsd:import namespace="c2ded095-9b9f-4c80-92e7-efef3439d194"/>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c91d250-6b28-4fc9-ac03-0d99eab4e1e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2ded095-9b9f-4c80-92e7-efef3439d194"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718DC21-821A-4CD0-B160-F9E01696207A}">
  <ds:schemaRefs>
    <ds:schemaRef ds:uri="http://schemas.microsoft.com/sharepoint/v3/contenttype/forms"/>
  </ds:schemaRefs>
</ds:datastoreItem>
</file>

<file path=customXml/itemProps2.xml><?xml version="1.0" encoding="utf-8"?>
<ds:datastoreItem xmlns:ds="http://schemas.openxmlformats.org/officeDocument/2006/customXml" ds:itemID="{7DA27979-BCE9-480B-A806-6B6722EEEBC0}">
  <ds:schemaRefs>
    <ds:schemaRef ds:uri="http://purl.org/dc/dcmitype/"/>
    <ds:schemaRef ds:uri="http://schemas.openxmlformats.org/package/2006/metadata/core-properties"/>
    <ds:schemaRef ds:uri="http://schemas.microsoft.com/office/2006/documentManagement/types"/>
    <ds:schemaRef ds:uri="http://purl.org/dc/terms/"/>
    <ds:schemaRef ds:uri="6c91d250-6b28-4fc9-ac03-0d99eab4e1e1"/>
    <ds:schemaRef ds:uri="http://www.w3.org/XML/1998/namespace"/>
    <ds:schemaRef ds:uri="http://purl.org/dc/elements/1.1/"/>
    <ds:schemaRef ds:uri="http://schemas.microsoft.com/office/infopath/2007/PartnerControls"/>
    <ds:schemaRef ds:uri="c2ded095-9b9f-4c80-92e7-efef3439d194"/>
    <ds:schemaRef ds:uri="http://schemas.microsoft.com/office/2006/metadata/properties"/>
  </ds:schemaRefs>
</ds:datastoreItem>
</file>

<file path=customXml/itemProps3.xml><?xml version="1.0" encoding="utf-8"?>
<ds:datastoreItem xmlns:ds="http://schemas.openxmlformats.org/officeDocument/2006/customXml" ds:itemID="{9C0D36D3-7534-48B9-BFB7-3644311AB0A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c91d250-6b28-4fc9-ac03-0d99eab4e1e1"/>
    <ds:schemaRef ds:uri="c2ded095-9b9f-4c80-92e7-efef3439d19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TM10001105[[fn=Crop]]</Template>
  <TotalTime>257</TotalTime>
  <Words>2256</Words>
  <Application>Microsoft Office PowerPoint</Application>
  <PresentationFormat>Widescreen</PresentationFormat>
  <Paragraphs>155</Paragraphs>
  <Slides>24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Calibri</vt:lpstr>
      <vt:lpstr>Franklin Gothic Book</vt:lpstr>
      <vt:lpstr>Wingdings</vt:lpstr>
      <vt:lpstr>Crop</vt:lpstr>
      <vt:lpstr>UNC Flow core supplemental information</vt:lpstr>
      <vt:lpstr>Take Home Messages</vt:lpstr>
      <vt:lpstr>Introduction to Flow core staff</vt:lpstr>
      <vt:lpstr>Staff and Responsibilities Email us at uncflowcore@med.unc.edu </vt:lpstr>
      <vt:lpstr>Introduction to our instruments</vt:lpstr>
      <vt:lpstr>Analyzers We have 7 analyzers for our users to use. Consult our Instrument Decision Tree if you are unsure which instrument best fits your needs.</vt:lpstr>
      <vt:lpstr>Sorters</vt:lpstr>
      <vt:lpstr>Software</vt:lpstr>
      <vt:lpstr>Where to begin </vt:lpstr>
      <vt:lpstr>Bookmarkable links found on the UNC Flow Core Website</vt:lpstr>
      <vt:lpstr>PowerPoint Presentation</vt:lpstr>
      <vt:lpstr>PowerPoint Presentation</vt:lpstr>
      <vt:lpstr>How to ensure your data is the best it can be</vt:lpstr>
      <vt:lpstr>Principles and Guidelines for Reporting Preclinical Research</vt:lpstr>
      <vt:lpstr>Resources </vt:lpstr>
      <vt:lpstr>Controls are Essential</vt:lpstr>
      <vt:lpstr>Rigorous Flow Cytometry Experiments</vt:lpstr>
      <vt:lpstr>Policies</vt:lpstr>
      <vt:lpstr>Important Policies</vt:lpstr>
      <vt:lpstr>Safety Policy</vt:lpstr>
      <vt:lpstr>Other Resources to Make You a Flow Pro</vt:lpstr>
      <vt:lpstr>How to acknowledge the core instrumentation and staff</vt:lpstr>
      <vt:lpstr>Acknowledging the Core Instrumentation in your Publications</vt:lpstr>
      <vt:lpstr>PowerPoint Presentation</vt:lpstr>
    </vt:vector>
  </TitlesOfParts>
  <Company>UNC Chapel Hill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UNC Flow core supplemental information</dc:title>
  <dc:creator>Woody, Ayrianna</dc:creator>
  <cp:lastModifiedBy>Woody, Ayrianna</cp:lastModifiedBy>
  <cp:revision>98</cp:revision>
  <dcterms:created xsi:type="dcterms:W3CDTF">2019-12-18T15:33:36Z</dcterms:created>
  <dcterms:modified xsi:type="dcterms:W3CDTF">2022-05-02T19:36:39Z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0x0101003A7ABEC8787FDD4AADC7A35F6348D2DA</vt:lpwstr>
  </property>
</Properties>
</file>