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notesMasterIdLst>
    <p:notesMasterId r:id="rId20"/>
  </p:notesMasterIdLst>
  <p:sldIdLst>
    <p:sldId id="2124" r:id="rId4"/>
    <p:sldId id="2109" r:id="rId5"/>
    <p:sldId id="523" r:id="rId6"/>
    <p:sldId id="416" r:id="rId7"/>
    <p:sldId id="501" r:id="rId8"/>
    <p:sldId id="502" r:id="rId9"/>
    <p:sldId id="2101" r:id="rId10"/>
    <p:sldId id="2120" r:id="rId11"/>
    <p:sldId id="530" r:id="rId12"/>
    <p:sldId id="2123" r:id="rId13"/>
    <p:sldId id="2122" r:id="rId14"/>
    <p:sldId id="2119" r:id="rId15"/>
    <p:sldId id="2115" r:id="rId16"/>
    <p:sldId id="500" r:id="rId17"/>
    <p:sldId id="2125" r:id="rId18"/>
    <p:sldId id="21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Halpern" initials="SH" lastIdx="1" clrIdx="0"/>
  <p:cmAuthor id="2" name="Christine Durand" initials="CD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4" autoAdjust="0"/>
    <p:restoredTop sz="84435" autoAdjust="0"/>
  </p:normalViewPr>
  <p:slideViewPr>
    <p:cSldViewPr snapToGrid="0">
      <p:cViewPr varScale="1">
        <p:scale>
          <a:sx n="65" d="100"/>
          <a:sy n="65" d="100"/>
        </p:scale>
        <p:origin x="1752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D27E0-B856-483F-AFE3-E6B02C132E57}" type="doc">
      <dgm:prSet loTypeId="urn:microsoft.com/office/officeart/2008/layout/Lin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4199C3F-894F-4131-908D-C1A51A1A92D4}">
      <dgm:prSet/>
      <dgm:spPr/>
      <dgm:t>
        <a:bodyPr/>
        <a:lstStyle/>
        <a:p>
          <a:r>
            <a:rPr lang="en-US" dirty="0"/>
            <a:t>Our outreach materials are intended to be culturally </a:t>
          </a:r>
          <a:r>
            <a:rPr lang="en-US" b="1" dirty="0"/>
            <a:t>humble</a:t>
          </a:r>
          <a:r>
            <a:rPr lang="en-US" dirty="0"/>
            <a:t>, not culturally competent.</a:t>
          </a:r>
        </a:p>
      </dgm:t>
    </dgm:pt>
    <dgm:pt modelId="{0FE77CBC-2C1B-4014-8775-DCB54EF98432}" type="parTrans" cxnId="{EA0EE63B-E100-4583-8A5E-C52F4FBEC870}">
      <dgm:prSet/>
      <dgm:spPr/>
      <dgm:t>
        <a:bodyPr/>
        <a:lstStyle/>
        <a:p>
          <a:endParaRPr lang="en-US"/>
        </a:p>
      </dgm:t>
    </dgm:pt>
    <dgm:pt modelId="{F3EA6017-AF02-4795-A454-131075B57DD3}" type="sibTrans" cxnId="{EA0EE63B-E100-4583-8A5E-C52F4FBEC870}">
      <dgm:prSet/>
      <dgm:spPr/>
      <dgm:t>
        <a:bodyPr/>
        <a:lstStyle/>
        <a:p>
          <a:endParaRPr lang="en-US"/>
        </a:p>
      </dgm:t>
    </dgm:pt>
    <dgm:pt modelId="{5D1E65D3-5269-4AE9-A287-26D4A524DF3B}">
      <dgm:prSet/>
      <dgm:spPr/>
      <dgm:t>
        <a:bodyPr/>
        <a:lstStyle/>
        <a:p>
          <a:r>
            <a:rPr lang="en-US" dirty="0"/>
            <a:t>HIV+ deceased donation is new. Educating the public about HOPE is new. We have to approach education with humility—we may get some things wrong, but we’re learning.</a:t>
          </a:r>
        </a:p>
      </dgm:t>
    </dgm:pt>
    <dgm:pt modelId="{49BF64EB-A51F-43B7-B18A-D176915949AD}" type="parTrans" cxnId="{F0BC8D3D-E427-430D-BE0C-5BF8F6A603B5}">
      <dgm:prSet/>
      <dgm:spPr/>
      <dgm:t>
        <a:bodyPr/>
        <a:lstStyle/>
        <a:p>
          <a:endParaRPr lang="en-US"/>
        </a:p>
      </dgm:t>
    </dgm:pt>
    <dgm:pt modelId="{E4943A92-0D41-4A22-B21B-EDF5C0D43952}" type="sibTrans" cxnId="{F0BC8D3D-E427-430D-BE0C-5BF8F6A603B5}">
      <dgm:prSet/>
      <dgm:spPr/>
      <dgm:t>
        <a:bodyPr/>
        <a:lstStyle/>
        <a:p>
          <a:endParaRPr lang="en-US"/>
        </a:p>
      </dgm:t>
    </dgm:pt>
    <dgm:pt modelId="{666D0DCC-324B-E144-B72E-EBBE1D2E24B9}" type="pres">
      <dgm:prSet presAssocID="{4BCD27E0-B856-483F-AFE3-E6B02C132E57}" presName="vert0" presStyleCnt="0">
        <dgm:presLayoutVars>
          <dgm:dir/>
          <dgm:animOne val="branch"/>
          <dgm:animLvl val="lvl"/>
        </dgm:presLayoutVars>
      </dgm:prSet>
      <dgm:spPr/>
    </dgm:pt>
    <dgm:pt modelId="{13FB0D31-6659-9C46-B987-9F6C7AC9543D}" type="pres">
      <dgm:prSet presAssocID="{A4199C3F-894F-4131-908D-C1A51A1A92D4}" presName="thickLine" presStyleLbl="alignNode1" presStyleIdx="0" presStyleCnt="2"/>
      <dgm:spPr/>
    </dgm:pt>
    <dgm:pt modelId="{EB9FF335-AB46-0C4A-8CFA-70B4AAA830AF}" type="pres">
      <dgm:prSet presAssocID="{A4199C3F-894F-4131-908D-C1A51A1A92D4}" presName="horz1" presStyleCnt="0"/>
      <dgm:spPr/>
    </dgm:pt>
    <dgm:pt modelId="{17E6DBDB-FFAD-1748-A94A-1E87A3A3E3A0}" type="pres">
      <dgm:prSet presAssocID="{A4199C3F-894F-4131-908D-C1A51A1A92D4}" presName="tx1" presStyleLbl="revTx" presStyleIdx="0" presStyleCnt="2"/>
      <dgm:spPr/>
    </dgm:pt>
    <dgm:pt modelId="{DB77F636-F3D2-384B-A437-2CE4B95B73EA}" type="pres">
      <dgm:prSet presAssocID="{A4199C3F-894F-4131-908D-C1A51A1A92D4}" presName="vert1" presStyleCnt="0"/>
      <dgm:spPr/>
    </dgm:pt>
    <dgm:pt modelId="{B9678991-21F1-CA41-8825-323DD4365C40}" type="pres">
      <dgm:prSet presAssocID="{5D1E65D3-5269-4AE9-A287-26D4A524DF3B}" presName="thickLine" presStyleLbl="alignNode1" presStyleIdx="1" presStyleCnt="2"/>
      <dgm:spPr/>
    </dgm:pt>
    <dgm:pt modelId="{C00FAC7F-21D5-6149-8A15-2E7D9E2877A2}" type="pres">
      <dgm:prSet presAssocID="{5D1E65D3-5269-4AE9-A287-26D4A524DF3B}" presName="horz1" presStyleCnt="0"/>
      <dgm:spPr/>
    </dgm:pt>
    <dgm:pt modelId="{1040B0F8-400B-5547-82DE-83BB6BEBA244}" type="pres">
      <dgm:prSet presAssocID="{5D1E65D3-5269-4AE9-A287-26D4A524DF3B}" presName="tx1" presStyleLbl="revTx" presStyleIdx="1" presStyleCnt="2"/>
      <dgm:spPr/>
    </dgm:pt>
    <dgm:pt modelId="{41E2A95D-7232-C945-8D6D-4C54907DF524}" type="pres">
      <dgm:prSet presAssocID="{5D1E65D3-5269-4AE9-A287-26D4A524DF3B}" presName="vert1" presStyleCnt="0"/>
      <dgm:spPr/>
    </dgm:pt>
  </dgm:ptLst>
  <dgm:cxnLst>
    <dgm:cxn modelId="{75616103-F4F6-A248-B39B-3139D140F51A}" type="presOf" srcId="{A4199C3F-894F-4131-908D-C1A51A1A92D4}" destId="{17E6DBDB-FFAD-1748-A94A-1E87A3A3E3A0}" srcOrd="0" destOrd="0" presId="urn:microsoft.com/office/officeart/2008/layout/LinedList"/>
    <dgm:cxn modelId="{1EF15B26-AC8B-8345-9BFC-D4F5D2FA4FE2}" type="presOf" srcId="{4BCD27E0-B856-483F-AFE3-E6B02C132E57}" destId="{666D0DCC-324B-E144-B72E-EBBE1D2E24B9}" srcOrd="0" destOrd="0" presId="urn:microsoft.com/office/officeart/2008/layout/LinedList"/>
    <dgm:cxn modelId="{EA0EE63B-E100-4583-8A5E-C52F4FBEC870}" srcId="{4BCD27E0-B856-483F-AFE3-E6B02C132E57}" destId="{A4199C3F-894F-4131-908D-C1A51A1A92D4}" srcOrd="0" destOrd="0" parTransId="{0FE77CBC-2C1B-4014-8775-DCB54EF98432}" sibTransId="{F3EA6017-AF02-4795-A454-131075B57DD3}"/>
    <dgm:cxn modelId="{F0BC8D3D-E427-430D-BE0C-5BF8F6A603B5}" srcId="{4BCD27E0-B856-483F-AFE3-E6B02C132E57}" destId="{5D1E65D3-5269-4AE9-A287-26D4A524DF3B}" srcOrd="1" destOrd="0" parTransId="{49BF64EB-A51F-43B7-B18A-D176915949AD}" sibTransId="{E4943A92-0D41-4A22-B21B-EDF5C0D43952}"/>
    <dgm:cxn modelId="{ED9CA687-1AF8-F740-B829-288995CA1737}" type="presOf" srcId="{5D1E65D3-5269-4AE9-A287-26D4A524DF3B}" destId="{1040B0F8-400B-5547-82DE-83BB6BEBA244}" srcOrd="0" destOrd="0" presId="urn:microsoft.com/office/officeart/2008/layout/LinedList"/>
    <dgm:cxn modelId="{327EED31-1493-DE40-907A-5339B2C3ADE9}" type="presParOf" srcId="{666D0DCC-324B-E144-B72E-EBBE1D2E24B9}" destId="{13FB0D31-6659-9C46-B987-9F6C7AC9543D}" srcOrd="0" destOrd="0" presId="urn:microsoft.com/office/officeart/2008/layout/LinedList"/>
    <dgm:cxn modelId="{A11AC75B-9AC6-8041-9D8A-D7854CF2A410}" type="presParOf" srcId="{666D0DCC-324B-E144-B72E-EBBE1D2E24B9}" destId="{EB9FF335-AB46-0C4A-8CFA-70B4AAA830AF}" srcOrd="1" destOrd="0" presId="urn:microsoft.com/office/officeart/2008/layout/LinedList"/>
    <dgm:cxn modelId="{2F0B0610-DC3D-D14A-9775-57CF11FB62E3}" type="presParOf" srcId="{EB9FF335-AB46-0C4A-8CFA-70B4AAA830AF}" destId="{17E6DBDB-FFAD-1748-A94A-1E87A3A3E3A0}" srcOrd="0" destOrd="0" presId="urn:microsoft.com/office/officeart/2008/layout/LinedList"/>
    <dgm:cxn modelId="{D941D56D-8874-664F-B62A-355BA2263717}" type="presParOf" srcId="{EB9FF335-AB46-0C4A-8CFA-70B4AAA830AF}" destId="{DB77F636-F3D2-384B-A437-2CE4B95B73EA}" srcOrd="1" destOrd="0" presId="urn:microsoft.com/office/officeart/2008/layout/LinedList"/>
    <dgm:cxn modelId="{E225636F-ED2B-4940-B047-188D8173D6BC}" type="presParOf" srcId="{666D0DCC-324B-E144-B72E-EBBE1D2E24B9}" destId="{B9678991-21F1-CA41-8825-323DD4365C40}" srcOrd="2" destOrd="0" presId="urn:microsoft.com/office/officeart/2008/layout/LinedList"/>
    <dgm:cxn modelId="{DEC93B99-1A00-3C4E-AFDE-F89BD20F4985}" type="presParOf" srcId="{666D0DCC-324B-E144-B72E-EBBE1D2E24B9}" destId="{C00FAC7F-21D5-6149-8A15-2E7D9E2877A2}" srcOrd="3" destOrd="0" presId="urn:microsoft.com/office/officeart/2008/layout/LinedList"/>
    <dgm:cxn modelId="{3A24A244-8C34-3746-8BF4-3E01CEEBE62A}" type="presParOf" srcId="{C00FAC7F-21D5-6149-8A15-2E7D9E2877A2}" destId="{1040B0F8-400B-5547-82DE-83BB6BEBA244}" srcOrd="0" destOrd="0" presId="urn:microsoft.com/office/officeart/2008/layout/LinedList"/>
    <dgm:cxn modelId="{C48466E9-B73E-9043-82AB-5745F20272F8}" type="presParOf" srcId="{C00FAC7F-21D5-6149-8A15-2E7D9E2877A2}" destId="{41E2A95D-7232-C945-8D6D-4C54907DF5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B0D31-6659-9C46-B987-9F6C7AC9543D}">
      <dsp:nvSpPr>
        <dsp:cNvPr id="0" name=""/>
        <dsp:cNvSpPr/>
      </dsp:nvSpPr>
      <dsp:spPr>
        <a:xfrm>
          <a:off x="0" y="0"/>
          <a:ext cx="500633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E6DBDB-FFAD-1748-A94A-1E87A3A3E3A0}">
      <dsp:nvSpPr>
        <dsp:cNvPr id="0" name=""/>
        <dsp:cNvSpPr/>
      </dsp:nvSpPr>
      <dsp:spPr>
        <a:xfrm>
          <a:off x="0" y="0"/>
          <a:ext cx="5006336" cy="159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Our outreach materials are intended to be culturally </a:t>
          </a:r>
          <a:r>
            <a:rPr lang="en-US" sz="2100" b="1" kern="1200" dirty="0"/>
            <a:t>humble</a:t>
          </a:r>
          <a:r>
            <a:rPr lang="en-US" sz="2100" kern="1200" dirty="0"/>
            <a:t>, not culturally competent.</a:t>
          </a:r>
        </a:p>
      </dsp:txBody>
      <dsp:txXfrm>
        <a:off x="0" y="0"/>
        <a:ext cx="5006336" cy="1590841"/>
      </dsp:txXfrm>
    </dsp:sp>
    <dsp:sp modelId="{B9678991-21F1-CA41-8825-323DD4365C40}">
      <dsp:nvSpPr>
        <dsp:cNvPr id="0" name=""/>
        <dsp:cNvSpPr/>
      </dsp:nvSpPr>
      <dsp:spPr>
        <a:xfrm>
          <a:off x="0" y="1590841"/>
          <a:ext cx="500633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40B0F8-400B-5547-82DE-83BB6BEBA244}">
      <dsp:nvSpPr>
        <dsp:cNvPr id="0" name=""/>
        <dsp:cNvSpPr/>
      </dsp:nvSpPr>
      <dsp:spPr>
        <a:xfrm>
          <a:off x="0" y="1590841"/>
          <a:ext cx="5006336" cy="159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HIV+ deceased donation is new. Educating the public about HOPE is new. We have to approach education with humility—we may get some things wrong, but we’re learning.</a:t>
          </a:r>
        </a:p>
      </dsp:txBody>
      <dsp:txXfrm>
        <a:off x="0" y="1590841"/>
        <a:ext cx="5006336" cy="1590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DBB64-17E6-40CC-9FF3-E77EC7B8F8A0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3474F-1BFA-4021-8AFF-B8D087FF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1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our partners from OPOs and </a:t>
            </a:r>
            <a:r>
              <a:rPr lang="en-US" dirty="0" err="1"/>
              <a:t>TxC</a:t>
            </a:r>
            <a:r>
              <a:rPr lang="en-US" dirty="0"/>
              <a:t> around the country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3474F-1BFA-4021-8AFF-B8D087FFE9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8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3474F-1BFA-4021-8AFF-B8D087FFE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6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B8A85-8A2E-4DD2-9761-92142B7BD86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3474F-1BFA-4021-8AFF-B8D087FFE9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3474F-1BFA-4021-8AFF-B8D087FFE9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2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3474F-1BFA-4021-8AFF-B8D087FFE9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3474F-1BFA-4021-8AFF-B8D087FFE9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54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3474F-1BFA-4021-8AFF-B8D087FFE9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06-0B19-473C-B762-7EAFE4DAC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AF53-E595-4151-B2F8-2208BE7219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4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06-0B19-473C-B762-7EAFE4DAC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AF53-E595-4151-B2F8-2208BE7219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3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06-0B19-473C-B762-7EAFE4DAC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AF53-E595-4151-B2F8-2208BE7219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2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9A966-980A-4BAC-9756-FD746C2C04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FEF57-41E6-4050-8F22-46130277B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01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D3BEFB-138E-481D-8A01-C5E3755F3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3EF67-622B-4C64-A087-5510D690E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61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4D2E0-483C-4D66-B55D-944A13C975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3AC00-3E26-422F-8DAB-752E9050F3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06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FBC65A-6E2D-4022-BF3B-919D22F95B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CE195-4FE8-4914-81BE-0E07FD2DC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13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B33E7-EA10-447D-9723-4E7091BFA8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4D040-EDC5-42F4-AFA4-8D15E07E8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8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294FAA-705B-4402-A5EA-39AFD2F270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09EEF-DB00-40D1-A9E0-ABEB0BF752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32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5BB17-9B86-45BC-A5E0-B5DA380912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43F93-0042-47C9-A6D2-CF2E7A1F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8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06D49-355E-4BEB-81EF-739413F013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D8B82-EE64-4138-88C6-9435064A2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06-0B19-473C-B762-7EAFE4DAC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AF53-E595-4151-B2F8-2208BE7219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51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352416-4E15-4B6A-AE85-D221368501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8895D-0E83-4293-BF96-132449F4A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6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5AAA0-84B3-4BBF-892F-FF028740E0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7E55B-71AB-4526-BB0E-F5DFDBE638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8AED7-B99F-4F6D-8BFB-B2499F96E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28ECE-873C-475E-854C-E702225E77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51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61C1-C6BD-FB49-BAB9-7C4A36144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9F0A-5B52-964A-A2C2-DD691EAD61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27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61C1-C6BD-FB49-BAB9-7C4A36144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9919-D2A5-CE46-96C2-FF0D8C75B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01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61C1-C6BD-FB49-BAB9-7C4A36144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9919-D2A5-CE46-96C2-FF0D8C75B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43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61C1-C6BD-FB49-BAB9-7C4A36144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9919-D2A5-CE46-96C2-FF0D8C75B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09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61C1-C6BD-FB49-BAB9-7C4A36144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9919-D2A5-CE46-96C2-FF0D8C75B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49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61C1-C6BD-FB49-BAB9-7C4A36144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9919-D2A5-CE46-96C2-FF0D8C75B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12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61C1-C6BD-FB49-BAB9-7C4A36144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9919-D2A5-CE46-96C2-FF0D8C75B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4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06-0B19-473C-B762-7EAFE4DAC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AF53-E595-4151-B2F8-2208BE7219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2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61C1-C6BD-FB49-BAB9-7C4A36144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9F0A-5B52-964A-A2C2-DD691EAD61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00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61C1-C6BD-FB49-BAB9-7C4A36144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9919-D2A5-CE46-96C2-FF0D8C75B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58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61C1-C6BD-FB49-BAB9-7C4A36144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9919-D2A5-CE46-96C2-FF0D8C75B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8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61C1-C6BD-FB49-BAB9-7C4A36144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9919-D2A5-CE46-96C2-FF0D8C75B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6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06-0B19-473C-B762-7EAFE4DAC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AF53-E595-4151-B2F8-2208BE7219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7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06-0B19-473C-B762-7EAFE4DAC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AF53-E595-4151-B2F8-2208BE7219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5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06-0B19-473C-B762-7EAFE4DAC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AF53-E595-4151-B2F8-2208BE7219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7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06-0B19-473C-B762-7EAFE4DAC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AF53-E595-4151-B2F8-2208BE7219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9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06-0B19-473C-B762-7EAFE4DAC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AF53-E595-4151-B2F8-2208BE7219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2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A06-0B19-473C-B762-7EAFE4DAC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AF53-E595-4151-B2F8-2208BE7219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0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FA06-0B19-473C-B762-7EAFE4DAC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AF53-E595-4151-B2F8-2208BE7219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7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9EA1E5-DF77-4D99-AC4B-9662E7F500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B52854-B87F-4721-A553-1792479EB6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5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9FC61C1-C6BD-FB49-BAB9-7C4A36144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87B9919-D2A5-CE46-96C2-FF0D8C75B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4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bdoby1@jhmi.edu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7698-2530-0D45-A85D-3B8E00C9E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HOPE in North Carolina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40F79-4E82-1342-8F95-9AD5E54A1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/>
              <a:t>Brianna Doby</a:t>
            </a:r>
          </a:p>
          <a:p>
            <a:pPr algn="l"/>
            <a:r>
              <a:rPr lang="en-US" sz="2000" dirty="0"/>
              <a:t>Johns Hopkins </a:t>
            </a:r>
          </a:p>
          <a:p>
            <a:pPr algn="l"/>
            <a:r>
              <a:rPr lang="en-US" sz="2000" dirty="0"/>
              <a:t>HOPE in Action Team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362AFF3-0F37-AB4C-AD7B-5F6BF53C87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07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57AC506-6073-774A-B3D6-0E41ECEBF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256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0AE50-C3ED-7349-9660-9F2F924D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1357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 dirty="0"/>
              <a:t>Nina Martinez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01A920-0603-CA45-B44E-7D2B025F8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4203285" cy="35330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First living kidney donor, also living with HIV, in the US</a:t>
            </a:r>
          </a:p>
          <a:p>
            <a:r>
              <a:rPr lang="en-US" dirty="0"/>
              <a:t>Speaks publicly about breaking down HIV-related stigma</a:t>
            </a:r>
          </a:p>
          <a:p>
            <a:r>
              <a:rPr lang="en-US" i="1" dirty="0"/>
              <a:t>“Don’t call me a hero, call me the first.”</a:t>
            </a:r>
          </a:p>
        </p:txBody>
      </p:sp>
    </p:spTree>
    <p:extLst>
      <p:ext uri="{BB962C8B-B14F-4D97-AF65-F5344CB8AC3E}">
        <p14:creationId xmlns:p14="http://schemas.microsoft.com/office/powerpoint/2010/main" val="63828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270C98-D38B-8D4A-BF80-A892C54A5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90" y="643467"/>
            <a:ext cx="66520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0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D91069-B54C-5E40-8161-D40DE1CE5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71" y="-351428"/>
            <a:ext cx="8708572" cy="729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3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418C-9C05-E549-83FA-0992DB2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 the Public about HOPE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969BF-A396-DA4A-92E6-961F9B65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1" y="1890444"/>
            <a:ext cx="4105275" cy="161132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1E78B2F-DCDB-483F-892D-7F7642DB11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292547"/>
              </p:ext>
            </p:extLst>
          </p:nvPr>
        </p:nvGraphicFramePr>
        <p:xfrm>
          <a:off x="6658044" y="2871982"/>
          <a:ext cx="5006336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4383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972800" cy="1143000"/>
          </a:xfrm>
        </p:spPr>
        <p:txBody>
          <a:bodyPr/>
          <a:lstStyle/>
          <a:p>
            <a:pPr algn="l"/>
            <a:r>
              <a:rPr lang="en-US" b="1" dirty="0"/>
              <a:t>Decreasing Stigma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234758"/>
            <a:ext cx="7162800" cy="3196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30" y="3341434"/>
            <a:ext cx="6508840" cy="32544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59" y="877298"/>
            <a:ext cx="4861560" cy="2106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90" y="2983974"/>
            <a:ext cx="2790998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7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6451-251D-464F-A79F-94AA53F7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b="1" dirty="0"/>
              <a:t>So What?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9601DAE-8AF4-3540-8E34-8DE62AFDE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93" y="2971959"/>
            <a:ext cx="5069382" cy="1989732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3B984-D427-FA48-8951-B7E0085B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r>
              <a:rPr lang="en-US" sz="2400"/>
              <a:t>What materials would you like for yourself? </a:t>
            </a:r>
          </a:p>
          <a:p>
            <a:r>
              <a:rPr lang="en-US" sz="2400"/>
              <a:t>What’s important for your clients to know? To have as resources?</a:t>
            </a:r>
          </a:p>
          <a:p>
            <a:r>
              <a:rPr lang="en-US" sz="2400"/>
              <a:t>Is there a way our study team can better support professionals like you?</a:t>
            </a:r>
          </a:p>
        </p:txBody>
      </p:sp>
    </p:spTree>
    <p:extLst>
      <p:ext uri="{BB962C8B-B14F-4D97-AF65-F5344CB8AC3E}">
        <p14:creationId xmlns:p14="http://schemas.microsoft.com/office/powerpoint/2010/main" val="2965887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5254C-549B-2144-AB1C-7A04FB13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25356C28-E508-4AA0-BA6B-E4CC91BBA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bdoby1@jhmi.edu</a:t>
            </a:r>
            <a:endParaRPr lang="en-US" dirty="0"/>
          </a:p>
          <a:p>
            <a:r>
              <a:rPr lang="en-US" dirty="0"/>
              <a:t>303-246-0647</a:t>
            </a:r>
          </a:p>
          <a:p>
            <a:r>
              <a:rPr lang="en-US" b="1" dirty="0" err="1"/>
              <a:t>pos_rhetoric</a:t>
            </a:r>
            <a:endParaRPr lang="en-US" b="1" dirty="0"/>
          </a:p>
          <a:p>
            <a:r>
              <a:rPr lang="en-US" b="1" dirty="0" err="1"/>
              <a:t>HopeTransplants.org</a:t>
            </a:r>
            <a:endParaRPr lang="en-US" b="1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5B992BDD-8698-CF4D-9292-04695880E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4F85E-5E95-2E40-AF3F-47B5E428F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83" y="3732855"/>
            <a:ext cx="685823" cy="5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2CA2EA-4AB0-D14A-A835-B24B19CB6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-3" b="27220"/>
          <a:stretch/>
        </p:blipFill>
        <p:spPr>
          <a:xfrm>
            <a:off x="2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C62A72-523F-0340-8485-325AE779B0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1" r="-1" b="44831"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522141-8AE7-324F-8868-7BEE851592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9" r="-2" b="41797"/>
          <a:stretch/>
        </p:blipFill>
        <p:spPr>
          <a:xfrm>
            <a:off x="4675537" y="-6235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1EDCE7-7018-0C49-B7C3-EBBAD7448A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1" r="-1" b="38339"/>
          <a:stretch/>
        </p:blipFill>
        <p:spPr>
          <a:xfrm>
            <a:off x="5353049" y="2660089"/>
            <a:ext cx="6838950" cy="4197911"/>
          </a:xfrm>
          <a:custGeom>
            <a:avLst/>
            <a:gdLst>
              <a:gd name="connsiteX0" fmla="*/ 1945141 w 6838950"/>
              <a:gd name="connsiteY0" fmla="*/ 0 h 4197911"/>
              <a:gd name="connsiteX1" fmla="*/ 1951364 w 6838950"/>
              <a:gd name="connsiteY1" fmla="*/ 0 h 4197911"/>
              <a:gd name="connsiteX2" fmla="*/ 3141155 w 6838950"/>
              <a:gd name="connsiteY2" fmla="*/ 0 h 4197911"/>
              <a:gd name="connsiteX3" fmla="*/ 4791200 w 6838950"/>
              <a:gd name="connsiteY3" fmla="*/ 0 h 4197911"/>
              <a:gd name="connsiteX4" fmla="*/ 6838950 w 6838950"/>
              <a:gd name="connsiteY4" fmla="*/ 0 h 4197911"/>
              <a:gd name="connsiteX5" fmla="*/ 6838950 w 6838950"/>
              <a:gd name="connsiteY5" fmla="*/ 4197911 h 4197911"/>
              <a:gd name="connsiteX6" fmla="*/ 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6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C941C-8A70-DE4B-BE90-6697197B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74" y="2946400"/>
            <a:ext cx="5069473" cy="35414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HOPE: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Powered by Partnerships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5AC73F-2D73-BB4B-A89A-83E8FB3915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5" r="-1" b="23104"/>
          <a:stretch/>
        </p:blipFill>
        <p:spPr>
          <a:xfrm>
            <a:off x="2268501" y="10"/>
            <a:ext cx="3393943" cy="250283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7954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62CC-74E1-8742-B7AD-2A59F33B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2" y="43824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Christine Durand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833F988-8717-4F45-8ACD-8944CE563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5494638" cy="4525963"/>
          </a:xfrm>
        </p:spPr>
        <p:txBody>
          <a:bodyPr/>
          <a:lstStyle/>
          <a:p>
            <a:r>
              <a:rPr lang="en-US" dirty="0"/>
              <a:t>Assistant Professor, Johns Hopkins School of Medicine</a:t>
            </a:r>
          </a:p>
          <a:p>
            <a:r>
              <a:rPr lang="en-US" dirty="0"/>
              <a:t>Division of Infectious Diseases, Transplant Oncology Group</a:t>
            </a:r>
          </a:p>
          <a:p>
            <a:r>
              <a:rPr lang="en-US" b="1" dirty="0"/>
              <a:t>@</a:t>
            </a:r>
            <a:r>
              <a:rPr lang="en-US" b="1" dirty="0" err="1"/>
              <a:t>CMDurandMD</a:t>
            </a:r>
            <a:endParaRPr lang="en-US" b="1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F61157-2DFF-9249-B6ED-35F226748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96" y="4306098"/>
            <a:ext cx="685823" cy="598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0456DA-393E-9E46-B1B9-BFB3D159C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7" y="5388915"/>
            <a:ext cx="5494638" cy="1159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795C1A-CB61-AA41-962B-08A00F6F3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39" y="-306255"/>
            <a:ext cx="6532605" cy="9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4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Motivation/Significance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55594"/>
            <a:ext cx="11113827" cy="536357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itchFamily="34" charset="0"/>
              </a:rPr>
              <a:t>In Europe and North America, HIV+ individuals who are taking their medications have a near-normal life expectancy and are no longer dying of AIDS, but rather of non-AIDS-related health conditions </a:t>
            </a:r>
            <a:r>
              <a:rPr lang="en-US" sz="2400" dirty="0">
                <a:latin typeface="Calibri" pitchFamily="34" charset="0"/>
              </a:rPr>
              <a:t>(Haidar Transplantation 2017)</a:t>
            </a:r>
          </a:p>
          <a:p>
            <a:endParaRPr lang="en-US" sz="900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Prevalence of end stage kidney and liver disease in HIV+ individuals is increasing </a:t>
            </a:r>
            <a:r>
              <a:rPr lang="en-US" sz="2400" dirty="0">
                <a:latin typeface="Calibri" pitchFamily="34" charset="0"/>
              </a:rPr>
              <a:t>(Lucas CID 2014; Smith Lancet 2014)</a:t>
            </a:r>
          </a:p>
          <a:p>
            <a:endParaRPr lang="en-US" sz="900" dirty="0">
              <a:latin typeface="Calibri" pitchFamily="34" charset="0"/>
            </a:endParaRPr>
          </a:p>
          <a:p>
            <a:r>
              <a:rPr lang="en-US" dirty="0">
                <a:cs typeface="Calibri"/>
              </a:rPr>
              <a:t>HIV+ transplant candidates have higher waitlist mortality compared to HIV- candidates </a:t>
            </a:r>
            <a:r>
              <a:rPr lang="en-US" sz="2400" dirty="0">
                <a:cs typeface="Calibri"/>
              </a:rPr>
              <a:t>(</a:t>
            </a:r>
            <a:r>
              <a:rPr lang="en-US" sz="2400" dirty="0" err="1">
                <a:cs typeface="Calibri"/>
              </a:rPr>
              <a:t>Trullas</a:t>
            </a:r>
            <a:r>
              <a:rPr lang="en-US" sz="2400" dirty="0">
                <a:cs typeface="Calibri"/>
              </a:rPr>
              <a:t> AIDS 2011, Ragni Liver </a:t>
            </a:r>
            <a:r>
              <a:rPr lang="en-US" sz="2400" dirty="0" err="1">
                <a:cs typeface="Calibri"/>
              </a:rPr>
              <a:t>Transpl</a:t>
            </a:r>
            <a:r>
              <a:rPr lang="en-US" sz="2400" dirty="0">
                <a:cs typeface="Calibri"/>
              </a:rPr>
              <a:t> 2005)</a:t>
            </a:r>
          </a:p>
          <a:p>
            <a:endParaRPr lang="en-US" sz="900" dirty="0">
              <a:latin typeface="Calibri" pitchFamily="34" charset="0"/>
            </a:endParaRPr>
          </a:p>
          <a:p>
            <a:r>
              <a:rPr lang="en-US" dirty="0">
                <a:cs typeface="Calibri"/>
              </a:rPr>
              <a:t>Excellent outcomes with HIV- donor (HIV D-) organs for HIV+ recipients (HIV D-/R+) </a:t>
            </a:r>
            <a:r>
              <a:rPr lang="en-US" sz="2400" dirty="0">
                <a:cs typeface="Calibri"/>
              </a:rPr>
              <a:t>(Stock NEJM 2010, Roland AIDS 2016, Locke JASN 2015; Locke Transplantation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3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699246" y="2883050"/>
            <a:ext cx="1463041" cy="398033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162287" y="2883050"/>
            <a:ext cx="1463041" cy="3980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3625328" y="2883050"/>
            <a:ext cx="1463041" cy="398033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5088369" y="2883049"/>
            <a:ext cx="1463041" cy="398033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551410" y="2883048"/>
            <a:ext cx="1463041" cy="398033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8014451" y="2883047"/>
            <a:ext cx="1463041" cy="39803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9477492" y="2883046"/>
            <a:ext cx="1463041" cy="398033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4122" y="715173"/>
            <a:ext cx="2291525" cy="16526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Milestones in </a:t>
            </a:r>
          </a:p>
          <a:p>
            <a:pPr algn="ctr"/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HOPE Act Implementation</a:t>
            </a:r>
          </a:p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2011-2017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04394" y="28973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2011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67434" y="28973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2012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30474" y="29009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93514" y="28830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56555" y="28973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19596" y="28973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82635" y="28830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9245" y="3614054"/>
            <a:ext cx="2312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r>
              <a:rPr lang="en-US" sz="1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-HOPE Act conceived at Johns Hopkins University (JHU)</a:t>
            </a:r>
          </a:p>
          <a:p>
            <a:r>
              <a:rPr lang="en-US" sz="1200" b="1" u="sng" dirty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-HIV community endorsement</a:t>
            </a:r>
            <a:endParaRPr lang="en-US" sz="1200" b="1" u="sng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200" b="1" u="sng" dirty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-Front page NY Times coverage</a:t>
            </a:r>
          </a:p>
          <a:p>
            <a:r>
              <a:rPr lang="en-US" sz="1200" b="1" u="sng" dirty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-Potential HIV+ donor pool estimated (study published in AJT)</a:t>
            </a:r>
            <a:endParaRPr lang="en-US" sz="1200" b="1" u="sng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200" b="1" u="sng" dirty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-Official transplant community endorsement</a:t>
            </a:r>
          </a:p>
          <a:p>
            <a:r>
              <a:rPr lang="en-US" sz="1200" b="1" u="sng" dirty="0">
                <a:latin typeface="Calibri" charset="0"/>
                <a:ea typeface="Calibri" charset="0"/>
                <a:cs typeface="Calibri" charset="0"/>
              </a:rPr>
              <a:t>November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-Official AMA endorsement</a:t>
            </a:r>
          </a:p>
        </p:txBody>
      </p:sp>
      <p:cxnSp>
        <p:nvCxnSpPr>
          <p:cNvPr id="32" name="Straight Arrow Connector 31"/>
          <p:cNvCxnSpPr>
            <a:stCxn id="2" idx="2"/>
          </p:cNvCxnSpPr>
          <p:nvPr/>
        </p:nvCxnSpPr>
        <p:spPr>
          <a:xfrm>
            <a:off x="1331258" y="3281083"/>
            <a:ext cx="2690" cy="39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7" idx="2"/>
          </p:cNvCxnSpPr>
          <p:nvPr/>
        </p:nvCxnSpPr>
        <p:spPr>
          <a:xfrm>
            <a:off x="4290955" y="3266728"/>
            <a:ext cx="2690" cy="39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0" idx="2"/>
          </p:cNvCxnSpPr>
          <p:nvPr/>
        </p:nvCxnSpPr>
        <p:spPr>
          <a:xfrm>
            <a:off x="7281581" y="3296271"/>
            <a:ext cx="2690" cy="39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1" idx="2"/>
          </p:cNvCxnSpPr>
          <p:nvPr/>
        </p:nvCxnSpPr>
        <p:spPr>
          <a:xfrm>
            <a:off x="10219567" y="3296271"/>
            <a:ext cx="2690" cy="39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92460" y="2442449"/>
            <a:ext cx="675" cy="4405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551410" y="3614054"/>
            <a:ext cx="24017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Calibri" charset="0"/>
                <a:ea typeface="Calibri" charset="0"/>
                <a:cs typeface="Calibri" charset="0"/>
              </a:rPr>
              <a:t>May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-DHHS amends Final Rule to allow recovery of transplantable organs from HIV+ donors</a:t>
            </a:r>
          </a:p>
          <a:p>
            <a:r>
              <a:rPr lang="en-US" sz="1200" b="1" u="sng" dirty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>
              <a:tabLst>
                <a:tab pos="274320" algn="l"/>
              </a:tabLst>
            </a:pP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-UNOS/OPTN institute policy changes and safety measures to allow for recovery and transplant of HIV+ donor organs for HIV+ recipients</a:t>
            </a:r>
          </a:p>
          <a:p>
            <a:pPr>
              <a:tabLst>
                <a:tab pos="274320" algn="l"/>
              </a:tabLst>
            </a:pP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-Adoption of Final Rule change</a:t>
            </a:r>
          </a:p>
          <a:p>
            <a:pPr>
              <a:tabLst>
                <a:tab pos="274320" algn="l"/>
              </a:tabLst>
            </a:pPr>
            <a:r>
              <a:rPr lang="en-US" sz="1200" b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November</a:t>
            </a:r>
          </a:p>
          <a:p>
            <a:pPr>
              <a:tabLst>
                <a:tab pos="274320" algn="l"/>
              </a:tabLst>
            </a:pPr>
            <a:r>
              <a:rPr lang="en-US" sz="1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-National Institutes of Health publishes HOPE Safeguard and Research Criteria to guide research for HIV+ organ transplantation</a:t>
            </a:r>
          </a:p>
          <a:p>
            <a:pPr algn="r">
              <a:tabLst>
                <a:tab pos="274320" algn="l"/>
              </a:tabLst>
            </a:pPr>
            <a:endParaRPr lang="en-US" sz="1200" b="1" u="sng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477492" y="3614054"/>
            <a:ext cx="213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Calibri" charset="0"/>
                <a:ea typeface="Calibri" charset="0"/>
                <a:cs typeface="Calibri" charset="0"/>
              </a:rPr>
              <a:t>July</a:t>
            </a:r>
            <a:endParaRPr lang="en-US" sz="1200" b="1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12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U01 Award 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from NIAID</a:t>
            </a:r>
          </a:p>
          <a:p>
            <a:pPr lvl="0"/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HOPE in Action: A Multicenter Clinical Trial of HIV-to-HIV Deceased Donor </a:t>
            </a:r>
            <a:r>
              <a:rPr lang="en-US" sz="1200" b="1" u="sng" dirty="0">
                <a:latin typeface="Calibri" charset="0"/>
                <a:ea typeface="Calibri" charset="0"/>
                <a:cs typeface="Calibri" charset="0"/>
              </a:rPr>
              <a:t>Kidney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Transplantation U01AI134591</a:t>
            </a:r>
            <a:endParaRPr lang="en-US" sz="1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14451" y="882654"/>
            <a:ext cx="2862570" cy="160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January </a:t>
            </a:r>
            <a:endParaRPr lang="en-US" sz="12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en-US" sz="1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-First HOPE trial approved</a:t>
            </a:r>
          </a:p>
          <a:p>
            <a:pPr lvl="0"/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to evaluate the safety of HIV-to-HIV kidney and liver transplantation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ClinicalTrials.gov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NCT02602262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tabLst>
                <a:tab pos="274320" algn="l"/>
              </a:tabLst>
            </a:pPr>
            <a:r>
              <a:rPr lang="en-US" sz="1200" b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March </a:t>
            </a:r>
          </a:p>
          <a:p>
            <a:pPr>
              <a:lnSpc>
                <a:spcPct val="107000"/>
              </a:lnSpc>
              <a:tabLst>
                <a:tab pos="274320" algn="l"/>
              </a:tabLst>
            </a:pPr>
            <a:r>
              <a:rPr lang="en-US" sz="1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-First HIV-to-HIV kidney and liver transplants performed at JHU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22631" y="3614054"/>
            <a:ext cx="2228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r>
              <a:rPr lang="en-US" sz="1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-HOPE Act introduced</a:t>
            </a:r>
          </a:p>
          <a:p>
            <a:r>
              <a:rPr lang="en-US" sz="1200" b="1" u="sng" dirty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-Congressional Budget Office scoring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-Passes Senate HELP Committee</a:t>
            </a:r>
          </a:p>
          <a:p>
            <a:r>
              <a:rPr lang="en-US" sz="1200" b="1" u="sng" dirty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-Passes full Senate unanimously</a:t>
            </a:r>
          </a:p>
          <a:p>
            <a:r>
              <a:rPr lang="en-US" sz="1200" b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November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-Passes House Energy &amp; Commerce Committee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-Passes full House unanimously</a:t>
            </a:r>
          </a:p>
          <a:p>
            <a:r>
              <a:rPr lang="en-US" sz="1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-President Obama signs HOPE Act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55843" y="557542"/>
            <a:ext cx="2128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-Lead sponsors established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(Senators Boxer and Coburn; Representatives Capps and Harris)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-Draft legislative language</a:t>
            </a:r>
          </a:p>
          <a:p>
            <a:r>
              <a:rPr lang="en-US" sz="1200" b="1" u="sng" dirty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-Meet with HHS and Office of National AIDS Policy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-Congressional briefing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8745292" y="2429671"/>
            <a:ext cx="675" cy="4405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463217F-3AD4-E94B-B7E4-8303E9BE9956}"/>
              </a:ext>
            </a:extLst>
          </p:cNvPr>
          <p:cNvSpPr txBox="1"/>
          <p:nvPr/>
        </p:nvSpPr>
        <p:spPr>
          <a:xfrm>
            <a:off x="24789" y="1229342"/>
            <a:ext cx="1651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1988: Use of HIV+ organs was made illegal</a:t>
            </a:r>
          </a:p>
        </p:txBody>
      </p:sp>
    </p:spTree>
    <p:extLst>
      <p:ext uri="{BB962C8B-B14F-4D97-AF65-F5344CB8AC3E}">
        <p14:creationId xmlns:p14="http://schemas.microsoft.com/office/powerpoint/2010/main" val="64781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4669" y="637443"/>
            <a:ext cx="3894268" cy="14686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Eligible Deceased Donor Criteria </a:t>
            </a:r>
          </a:p>
          <a:p>
            <a:pPr algn="ctr"/>
            <a:r>
              <a:rPr lang="en-US" b="1" dirty="0"/>
              <a:t>Per Federal HOPE Safeguards </a:t>
            </a:r>
            <a:r>
              <a:rPr lang="en-US" b="1" baseline="30000" dirty="0"/>
              <a:t>[14]</a:t>
            </a:r>
            <a:endParaRPr lang="en-US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2976282" y="2411417"/>
            <a:ext cx="4202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No</a:t>
            </a:r>
            <a:r>
              <a:rPr lang="en-US" dirty="0"/>
              <a:t> active invasive opportunistic complications of HIV infection</a:t>
            </a:r>
          </a:p>
        </p:txBody>
      </p:sp>
      <p:sp>
        <p:nvSpPr>
          <p:cNvPr id="9" name="Pentagon 8"/>
          <p:cNvSpPr/>
          <p:nvPr/>
        </p:nvSpPr>
        <p:spPr>
          <a:xfrm>
            <a:off x="971773" y="2374202"/>
            <a:ext cx="1914861" cy="72076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6282" y="3503731"/>
            <a:ext cx="3503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</a:t>
            </a:r>
            <a:r>
              <a:rPr lang="en-US" b="1" dirty="0"/>
              <a:t>No</a:t>
            </a:r>
            <a:r>
              <a:rPr lang="en-US" dirty="0"/>
              <a:t> requirement: viral load</a:t>
            </a:r>
          </a:p>
          <a:p>
            <a:r>
              <a:rPr lang="en-US" dirty="0"/>
              <a:t>-</a:t>
            </a:r>
            <a:r>
              <a:rPr lang="en-US" b="1" dirty="0"/>
              <a:t>No</a:t>
            </a:r>
            <a:r>
              <a:rPr lang="en-US" dirty="0"/>
              <a:t> requirement: CD4 count</a:t>
            </a:r>
          </a:p>
        </p:txBody>
      </p:sp>
      <p:sp>
        <p:nvSpPr>
          <p:cNvPr id="12" name="Pentagon 11"/>
          <p:cNvSpPr/>
          <p:nvPr/>
        </p:nvSpPr>
        <p:spPr>
          <a:xfrm>
            <a:off x="971773" y="3467653"/>
            <a:ext cx="1914861" cy="720762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/>
        </p:nvSpPr>
        <p:spPr>
          <a:xfrm>
            <a:off x="971773" y="4695691"/>
            <a:ext cx="1914861" cy="720762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76282" y="4469762"/>
            <a:ext cx="420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</a:t>
            </a:r>
            <a:r>
              <a:rPr lang="en-US" b="1" dirty="0"/>
              <a:t>Required:</a:t>
            </a:r>
            <a:r>
              <a:rPr lang="en-US" dirty="0"/>
              <a:t> pre-implant donor organ biopsy</a:t>
            </a:r>
          </a:p>
          <a:p>
            <a:r>
              <a:rPr lang="en-US" dirty="0"/>
              <a:t>-</a:t>
            </a:r>
            <a:r>
              <a:rPr lang="en-US" b="1" dirty="0"/>
              <a:t>Required:</a:t>
            </a:r>
            <a:r>
              <a:rPr lang="en-US" dirty="0"/>
              <a:t> description of effective post-transplant antiretroviral regimen for the recipient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8654" y="5938221"/>
            <a:ext cx="788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[14] Federal Register / Vol. 80, No. 227 / Wednesday, November 25, 2015 / Notices</a:t>
            </a: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443568" y="537122"/>
            <a:ext cx="2184526" cy="1837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02994" y="2754347"/>
            <a:ext cx="4248030" cy="27858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43568" y="2834103"/>
            <a:ext cx="363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Permissible under current criteria: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HCV*, HBV co-infection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Prior AIDS-defining illness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Donation after cardiac death (DCD)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Prior treated opportunistic infections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Treatment naïve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1B703B-1BEB-744D-B09D-7C258C0C119A}"/>
              </a:ext>
            </a:extLst>
          </p:cNvPr>
          <p:cNvSpPr txBox="1"/>
          <p:nvPr/>
        </p:nvSpPr>
        <p:spPr>
          <a:xfrm>
            <a:off x="6479689" y="6252517"/>
            <a:ext cx="481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*HCV NAAT positive to NAAT negative transplants are not being done under the HOPE Act</a:t>
            </a:r>
          </a:p>
        </p:txBody>
      </p:sp>
    </p:spTree>
    <p:extLst>
      <p:ext uri="{BB962C8B-B14F-4D97-AF65-F5344CB8AC3E}">
        <p14:creationId xmlns:p14="http://schemas.microsoft.com/office/powerpoint/2010/main" val="94523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A56C7-FCE9-A64D-92AF-3BED6796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Willingness </a:t>
            </a:r>
            <a:r>
              <a:rPr lang="en-US" b="1"/>
              <a:t>to Donate </a:t>
            </a:r>
            <a:r>
              <a:rPr lang="en-US" b="1" dirty="0"/>
              <a:t>A</a:t>
            </a:r>
            <a:r>
              <a:rPr lang="en-US" b="1"/>
              <a:t>mong </a:t>
            </a:r>
            <a:r>
              <a:rPr lang="en-US" b="1" dirty="0"/>
              <a:t>the HIV</a:t>
            </a:r>
            <a:r>
              <a:rPr lang="en-US" b="1"/>
              <a:t>+ Community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D06B0-AF57-E747-B9F8-F30F2446D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80% aware of organ shortage</a:t>
            </a:r>
          </a:p>
          <a:p>
            <a:r>
              <a:rPr lang="en-US" dirty="0"/>
              <a:t>24% aware of HOPE Act</a:t>
            </a:r>
          </a:p>
          <a:p>
            <a:r>
              <a:rPr lang="en-US" dirty="0"/>
              <a:t>Persons who were unwilling to be donors</a:t>
            </a:r>
          </a:p>
          <a:p>
            <a:pPr lvl="1"/>
            <a:r>
              <a:rPr lang="en-US" dirty="0"/>
              <a:t>Surgical concerns</a:t>
            </a:r>
          </a:p>
          <a:p>
            <a:pPr lvl="1"/>
            <a:r>
              <a:rPr lang="en-US" dirty="0"/>
              <a:t>Concerns about life post-donation</a:t>
            </a:r>
          </a:p>
          <a:p>
            <a:pPr lvl="1"/>
            <a:r>
              <a:rPr lang="en-US" dirty="0"/>
              <a:t>Concerns about HIV treatment post-donation</a:t>
            </a:r>
          </a:p>
          <a:p>
            <a:r>
              <a:rPr lang="en-US" dirty="0"/>
              <a:t>90% believed that HIV+ people should donate</a:t>
            </a:r>
          </a:p>
          <a:p>
            <a:r>
              <a:rPr lang="en-US" dirty="0"/>
              <a:t>73% believed this would reduce discrimination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DC461F-58F9-5E4F-88E5-B062EE3F290C}"/>
              </a:ext>
            </a:extLst>
          </p:cNvPr>
          <p:cNvSpPr txBox="1"/>
          <p:nvPr/>
        </p:nvSpPr>
        <p:spPr>
          <a:xfrm>
            <a:off x="9489744" y="6211669"/>
            <a:ext cx="270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Nguyen…Durand et al, JAIDS 2018</a:t>
            </a:r>
          </a:p>
        </p:txBody>
      </p:sp>
    </p:spTree>
    <p:extLst>
      <p:ext uri="{BB962C8B-B14F-4D97-AF65-F5344CB8AC3E}">
        <p14:creationId xmlns:p14="http://schemas.microsoft.com/office/powerpoint/2010/main" val="398292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A6BAF-B051-6449-A9EB-D951DD54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Since 2000…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0F3A9916-EF59-45BB-BD63-C04A3C83B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People living with HIV who needed a transplant could be listed</a:t>
            </a:r>
          </a:p>
          <a:p>
            <a:r>
              <a:rPr lang="en-US" sz="2000" dirty="0"/>
              <a:t>Those patients received transplants from HIV- organ donors</a:t>
            </a:r>
          </a:p>
          <a:p>
            <a:r>
              <a:rPr lang="en-US" sz="2000" dirty="0"/>
              <a:t>Now, the HOPE Act permits </a:t>
            </a:r>
            <a:r>
              <a:rPr lang="en-US" sz="2000" i="1" dirty="0"/>
              <a:t>living and deceased </a:t>
            </a:r>
            <a:r>
              <a:rPr lang="en-US" sz="2000" dirty="0"/>
              <a:t>organ donation from HIV+ donors to HIV+ recipients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F72CF231-C7E2-CB45-B5E5-36F920CBD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1001179"/>
            <a:ext cx="5614835" cy="47024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3851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C307D45-90E1-234A-BD5C-530BB023CF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58EB5-7753-1C42-9154-52299DB7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/>
              <a:t>Every Patient Deserves HOPE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E12916-6187-4E0E-93FE-A8D7B28E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“It is estimated that 1–2% of the 469,000 Americans on dialysis have HIV—so that means that the need for kidney transplant could be as high as 10,000.”  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“I couldn’t find a center that would list me for transplant. One doctor told me to go home and plan how to die.” – </a:t>
            </a:r>
            <a:r>
              <a:rPr lang="en-US" sz="2500" i="1" dirty="0"/>
              <a:t>Gary Garcia</a:t>
            </a:r>
          </a:p>
        </p:txBody>
      </p:sp>
    </p:spTree>
    <p:extLst>
      <p:ext uri="{BB962C8B-B14F-4D97-AF65-F5344CB8AC3E}">
        <p14:creationId xmlns:p14="http://schemas.microsoft.com/office/powerpoint/2010/main" val="269112928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856</Words>
  <Application>Microsoft Macintosh PowerPoint</Application>
  <PresentationFormat>Widescreen</PresentationFormat>
  <Paragraphs>131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4_Office Theme</vt:lpstr>
      <vt:lpstr>1_Office Theme</vt:lpstr>
      <vt:lpstr>2_Office Theme</vt:lpstr>
      <vt:lpstr>HOPE in North Carolina</vt:lpstr>
      <vt:lpstr>HOPE:  Powered by Partnerships</vt:lpstr>
      <vt:lpstr>Christine Durand</vt:lpstr>
      <vt:lpstr>Motivation/Significance</vt:lpstr>
      <vt:lpstr>PowerPoint Presentation</vt:lpstr>
      <vt:lpstr>PowerPoint Presentation</vt:lpstr>
      <vt:lpstr>Willingness to Donate Among the HIV+ Community</vt:lpstr>
      <vt:lpstr>Since 2000…</vt:lpstr>
      <vt:lpstr>Every Patient Deserves HOPE</vt:lpstr>
      <vt:lpstr>Nina Martinez</vt:lpstr>
      <vt:lpstr>PowerPoint Presentation</vt:lpstr>
      <vt:lpstr>PowerPoint Presentation</vt:lpstr>
      <vt:lpstr>Teaching the Public about HOPE</vt:lpstr>
      <vt:lpstr>Decreasing Stigma</vt:lpstr>
      <vt:lpstr>So What?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in North Carolina</dc:title>
  <dc:creator>Brianna Doby</dc:creator>
  <cp:lastModifiedBy>Brianna Doby</cp:lastModifiedBy>
  <cp:revision>2</cp:revision>
  <dcterms:created xsi:type="dcterms:W3CDTF">2019-04-09T21:42:49Z</dcterms:created>
  <dcterms:modified xsi:type="dcterms:W3CDTF">2019-04-09T21:44:10Z</dcterms:modified>
</cp:coreProperties>
</file>