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9" r:id="rId3"/>
    <p:sldId id="282" r:id="rId4"/>
    <p:sldId id="283" r:id="rId5"/>
    <p:sldId id="284" r:id="rId6"/>
    <p:sldId id="286" r:id="rId7"/>
    <p:sldId id="285" r:id="rId8"/>
    <p:sldId id="290" r:id="rId9"/>
    <p:sldId id="262" r:id="rId10"/>
    <p:sldId id="287" r:id="rId11"/>
    <p:sldId id="291" r:id="rId12"/>
    <p:sldId id="292" r:id="rId13"/>
    <p:sldId id="295" r:id="rId14"/>
    <p:sldId id="296" r:id="rId15"/>
    <p:sldId id="297" r:id="rId16"/>
    <p:sldId id="305" r:id="rId17"/>
    <p:sldId id="306" r:id="rId18"/>
    <p:sldId id="299" r:id="rId19"/>
    <p:sldId id="300" r:id="rId20"/>
    <p:sldId id="301" r:id="rId21"/>
    <p:sldId id="302" r:id="rId22"/>
    <p:sldId id="307" r:id="rId23"/>
    <p:sldId id="308" r:id="rId24"/>
    <p:sldId id="309" r:id="rId25"/>
    <p:sldId id="303" r:id="rId26"/>
    <p:sldId id="304" r:id="rId27"/>
    <p:sldId id="31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hiddenSlides="1" frameSlides="1"/>
  <p:clrMru>
    <a:srgbClr val="3C99BF"/>
    <a:srgbClr val="53ABCA"/>
    <a:srgbClr val="008080"/>
    <a:srgbClr val="80004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09" autoAdjust="0"/>
  </p:normalViewPr>
  <p:slideViewPr>
    <p:cSldViewPr snapToGrid="0" snapToObjects="1">
      <p:cViewPr varScale="1">
        <p:scale>
          <a:sx n="89" d="100"/>
          <a:sy n="89" d="100"/>
        </p:scale>
        <p:origin x="-124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981909916762"/>
          <c:y val="3.9470342854591299E-2"/>
          <c:w val="0.79636768962951099"/>
          <c:h val="0.866000684131628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circle"/>
            <c:size val="8"/>
          </c:marker>
          <c:dLbls>
            <c:dLbl>
              <c:idx val="0"/>
              <c:layout>
                <c:manualLayout>
                  <c:x val="-4.5798924036730901E-2"/>
                  <c:y val="0.117661394971533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761894770661097E-2"/>
                  <c:y val="0.12265783760509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133639752285798E-2"/>
                  <c:y val="0.115163468708649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464339456248401E-2"/>
                  <c:y val="0.110167222777688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Helvetica"/>
                    <a:cs typeface="Helvetica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Dir val="y"/>
            <c:errBarType val="both"/>
            <c:errValType val="cust"/>
            <c:noEndCap val="1"/>
            <c:plus>
              <c:numRef>
                <c:f>Sheet1!$D$2:$D$5</c:f>
                <c:numCache>
                  <c:formatCode>General</c:formatCode>
                  <c:ptCount val="4"/>
                  <c:pt idx="0">
                    <c:v>6100</c:v>
                  </c:pt>
                  <c:pt idx="1">
                    <c:v>13200</c:v>
                  </c:pt>
                  <c:pt idx="2">
                    <c:v>6000</c:v>
                  </c:pt>
                  <c:pt idx="3">
                    <c:v>5900</c:v>
                  </c:pt>
                </c:numCache>
              </c:numRef>
            </c:plus>
            <c:minus>
              <c:numRef>
                <c:f>Sheet1!$C$2:$C$5</c:f>
                <c:numCache>
                  <c:formatCode>General</c:formatCode>
                  <c:ptCount val="4"/>
                  <c:pt idx="0">
                    <c:v>6200</c:v>
                  </c:pt>
                  <c:pt idx="1">
                    <c:v>6900</c:v>
                  </c:pt>
                  <c:pt idx="2">
                    <c:v>6000</c:v>
                  </c:pt>
                  <c:pt idx="3">
                    <c:v>5900</c:v>
                  </c:pt>
                </c:numCache>
              </c:numRef>
            </c:minus>
          </c:errBars>
          <c:cat>
            <c:numRef>
              <c:f>Sheet1!$A$2:$A$5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48600</c:v>
                </c:pt>
                <c:pt idx="1">
                  <c:v>56000</c:v>
                </c:pt>
                <c:pt idx="2">
                  <c:v>47800</c:v>
                </c:pt>
                <c:pt idx="3">
                  <c:v>48100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802688"/>
        <c:axId val="77607296"/>
      </c:lineChart>
      <c:catAx>
        <c:axId val="76802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Helvetica"/>
                <a:cs typeface="Helvetica"/>
              </a:defRPr>
            </a:pPr>
            <a:endParaRPr lang="en-US"/>
          </a:p>
        </c:txPr>
        <c:crossAx val="77607296"/>
        <c:crosses val="autoZero"/>
        <c:auto val="1"/>
        <c:lblAlgn val="ctr"/>
        <c:lblOffset val="100"/>
        <c:noMultiLvlLbl val="0"/>
      </c:catAx>
      <c:valAx>
        <c:axId val="77607296"/>
        <c:scaling>
          <c:orientation val="minMax"/>
          <c:max val="7000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>
                    <a:latin typeface="Helvetica"/>
                    <a:cs typeface="Helvetica"/>
                  </a:rPr>
                  <a:t>Estimated Number of New Infections (in Thousands)</a:t>
                </a:r>
                <a:endParaRPr lang="en-US" dirty="0">
                  <a:latin typeface="Helvetica"/>
                  <a:cs typeface="Helvetica"/>
                </a:endParaRPr>
              </a:p>
            </c:rich>
          </c:tx>
          <c:layout>
            <c:manualLayout>
              <c:xMode val="edge"/>
              <c:yMode val="edge"/>
              <c:x val="1.4988738775657399E-2"/>
              <c:y val="4.1351803182529998E-2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b="0">
                <a:latin typeface="Helvetica"/>
                <a:cs typeface="Helvetica"/>
              </a:defRPr>
            </a:pPr>
            <a:endParaRPr lang="en-US"/>
          </a:p>
        </c:txPr>
        <c:crossAx val="76802688"/>
        <c:crosses val="autoZero"/>
        <c:crossBetween val="between"/>
        <c:minorUnit val="5000"/>
        <c:dispUnits>
          <c:builtInUnit val="thousands"/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44579375547"/>
          <c:y val="4.3057618801669501E-2"/>
          <c:w val="0.74433930762957701"/>
          <c:h val="0.79479054659151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Male</c:v>
                </c:pt>
                <c:pt idx="1">
                  <c:v>Female</c:v>
                </c:pt>
                <c:pt idx="2">
                  <c:v>Male</c:v>
                </c:pt>
                <c:pt idx="3">
                  <c:v>Female</c:v>
                </c:pt>
                <c:pt idx="4">
                  <c:v>Male</c:v>
                </c:pt>
                <c:pt idx="5">
                  <c:v>Female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102</c:v>
                </c:pt>
                <c:pt idx="1">
                  <c:v>44</c:v>
                </c:pt>
                <c:pt idx="2">
                  <c:v>41</c:v>
                </c:pt>
                <c:pt idx="3">
                  <c:v>14</c:v>
                </c:pt>
                <c:pt idx="4">
                  <c:v>17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2007</c:v>
                </c:pt>
              </c:strCache>
            </c:strRef>
          </c:tx>
          <c:spPr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Male</c:v>
                </c:pt>
                <c:pt idx="1">
                  <c:v>Female</c:v>
                </c:pt>
                <c:pt idx="2">
                  <c:v>Male</c:v>
                </c:pt>
                <c:pt idx="3">
                  <c:v>Female</c:v>
                </c:pt>
                <c:pt idx="4">
                  <c:v>Male</c:v>
                </c:pt>
                <c:pt idx="5">
                  <c:v>Female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106</c:v>
                </c:pt>
                <c:pt idx="1">
                  <c:v>50</c:v>
                </c:pt>
                <c:pt idx="2">
                  <c:v>52</c:v>
                </c:pt>
                <c:pt idx="3">
                  <c:v>12</c:v>
                </c:pt>
                <c:pt idx="4">
                  <c:v>19</c:v>
                </c:pt>
                <c:pt idx="5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Male</c:v>
                </c:pt>
                <c:pt idx="1">
                  <c:v>Female</c:v>
                </c:pt>
                <c:pt idx="2">
                  <c:v>Male</c:v>
                </c:pt>
                <c:pt idx="3">
                  <c:v>Female</c:v>
                </c:pt>
                <c:pt idx="4">
                  <c:v>Male</c:v>
                </c:pt>
                <c:pt idx="5">
                  <c:v>Female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102</c:v>
                </c:pt>
                <c:pt idx="1">
                  <c:v>46</c:v>
                </c:pt>
                <c:pt idx="2">
                  <c:v>39</c:v>
                </c:pt>
                <c:pt idx="3">
                  <c:v>10</c:v>
                </c:pt>
                <c:pt idx="4">
                  <c:v>15</c:v>
                </c:pt>
                <c:pt idx="5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Male</c:v>
                </c:pt>
                <c:pt idx="1">
                  <c:v>Female</c:v>
                </c:pt>
                <c:pt idx="2">
                  <c:v>Male</c:v>
                </c:pt>
                <c:pt idx="3">
                  <c:v>Female</c:v>
                </c:pt>
                <c:pt idx="4">
                  <c:v>Male</c:v>
                </c:pt>
                <c:pt idx="5">
                  <c:v>Female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104</c:v>
                </c:pt>
                <c:pt idx="1">
                  <c:v>39</c:v>
                </c:pt>
                <c:pt idx="2">
                  <c:v>39</c:v>
                </c:pt>
                <c:pt idx="3">
                  <c:v>11</c:v>
                </c:pt>
                <c:pt idx="4">
                  <c:v>16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509376"/>
        <c:axId val="77510912"/>
      </c:barChart>
      <c:catAx>
        <c:axId val="77509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Helvetica"/>
                <a:cs typeface="Helvetica"/>
              </a:defRPr>
            </a:pPr>
            <a:endParaRPr lang="en-US"/>
          </a:p>
        </c:txPr>
        <c:crossAx val="77510912"/>
        <c:crosses val="autoZero"/>
        <c:auto val="1"/>
        <c:lblAlgn val="ctr"/>
        <c:lblOffset val="100"/>
        <c:noMultiLvlLbl val="0"/>
      </c:catAx>
      <c:valAx>
        <c:axId val="7751091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latin typeface="Helvetica"/>
                    <a:cs typeface="Helvetica"/>
                  </a:defRPr>
                </a:pPr>
                <a:r>
                  <a:rPr lang="en-US" sz="1700" dirty="0" smtClean="0">
                    <a:latin typeface="Helvetica"/>
                    <a:cs typeface="Helvetica"/>
                  </a:rPr>
                  <a:t>Incidence rate per 100,000 population</a:t>
                </a:r>
                <a:endParaRPr lang="en-US" sz="1700" dirty="0">
                  <a:latin typeface="Helvetica"/>
                  <a:cs typeface="Helvetica"/>
                </a:endParaRPr>
              </a:p>
            </c:rich>
          </c:tx>
          <c:layout>
            <c:manualLayout>
              <c:xMode val="edge"/>
              <c:yMode val="edge"/>
              <c:x val="1.6938125282958801E-2"/>
              <c:y val="6.8438980629607502E-2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>
                <a:latin typeface="Helvetica"/>
                <a:cs typeface="Helvetica"/>
              </a:defRPr>
            </a:pPr>
            <a:endParaRPr lang="en-US"/>
          </a:p>
        </c:txPr>
        <c:crossAx val="77509376"/>
        <c:crosses val="autoZero"/>
        <c:crossBetween val="between"/>
        <c:minorUnit val="10"/>
      </c:valAx>
    </c:plotArea>
    <c:legend>
      <c:legendPos val="r"/>
      <c:layout>
        <c:manualLayout>
          <c:xMode val="edge"/>
          <c:yMode val="edge"/>
          <c:x val="0.88876513670655399"/>
          <c:y val="0.31151710984199399"/>
          <c:w val="9.8916226724021006E-2"/>
          <c:h val="0.25398346497928498"/>
        </c:manualLayout>
      </c:layout>
      <c:overlay val="0"/>
      <c:txPr>
        <a:bodyPr/>
        <a:lstStyle/>
        <a:p>
          <a:pPr>
            <a:defRPr>
              <a:latin typeface="Helvetica"/>
              <a:cs typeface="Helvetica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670255560785299"/>
          <c:y val="4.3057618801669501E-2"/>
          <c:w val="0.69352493178069996"/>
          <c:h val="0.85382210933407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13-29</c:v>
                </c:pt>
              </c:strCache>
            </c:strRef>
          </c:tx>
          <c:spPr>
            <a:ln w="28575" cmpd="sng"/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Black</c:v>
                </c:pt>
                <c:pt idx="1">
                  <c:v>Latino</c:v>
                </c:pt>
                <c:pt idx="2">
                  <c:v>White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6500</c:v>
                </c:pt>
                <c:pt idx="1">
                  <c:v>2750</c:v>
                </c:pt>
                <c:pt idx="2">
                  <c:v>3200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30-39</c:v>
                </c:pt>
              </c:strCache>
            </c:strRef>
          </c:tx>
          <c:spPr>
            <a:ln w="28575" cmpd="sng"/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Black</c:v>
                </c:pt>
                <c:pt idx="1">
                  <c:v>Latino</c:v>
                </c:pt>
                <c:pt idx="2">
                  <c:v>White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2500</c:v>
                </c:pt>
                <c:pt idx="1">
                  <c:v>1990</c:v>
                </c:pt>
                <c:pt idx="2">
                  <c:v>3100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40-49</c:v>
                </c:pt>
              </c:strCache>
            </c:strRef>
          </c:tx>
          <c:spPr>
            <a:ln w="28575" cmpd="sng"/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Black</c:v>
                </c:pt>
                <c:pt idx="1">
                  <c:v>Latino</c:v>
                </c:pt>
                <c:pt idx="2">
                  <c:v>White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1500</c:v>
                </c:pt>
                <c:pt idx="1">
                  <c:v>900</c:v>
                </c:pt>
                <c:pt idx="2">
                  <c:v>3500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50+</c:v>
                </c:pt>
              </c:strCache>
            </c:strRef>
          </c:tx>
          <c:spPr>
            <a:ln w="28575" cmpd="sng"/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Black</c:v>
                </c:pt>
                <c:pt idx="1">
                  <c:v>Latino</c:v>
                </c:pt>
                <c:pt idx="2">
                  <c:v>White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500</c:v>
                </c:pt>
                <c:pt idx="1">
                  <c:v>350</c:v>
                </c:pt>
                <c:pt idx="2">
                  <c:v>1600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128448"/>
        <c:axId val="77129984"/>
      </c:barChart>
      <c:catAx>
        <c:axId val="77128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Helvetica"/>
                <a:cs typeface="Helvetica"/>
              </a:defRPr>
            </a:pPr>
            <a:endParaRPr lang="en-US"/>
          </a:p>
        </c:txPr>
        <c:crossAx val="77129984"/>
        <c:crosses val="autoZero"/>
        <c:auto val="1"/>
        <c:lblAlgn val="ctr"/>
        <c:lblOffset val="100"/>
        <c:noMultiLvlLbl val="0"/>
      </c:catAx>
      <c:valAx>
        <c:axId val="77129984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latin typeface="Helvetica"/>
                    <a:cs typeface="Helvetica"/>
                  </a:defRPr>
                </a:pPr>
                <a:r>
                  <a:rPr lang="en-US" sz="1800" dirty="0" smtClean="0">
                    <a:latin typeface="Helvetica"/>
                    <a:cs typeface="Helvetica"/>
                  </a:rPr>
                  <a:t>Estimated Number</a:t>
                </a:r>
                <a:r>
                  <a:rPr lang="en-US" sz="1800" baseline="0" dirty="0" smtClean="0">
                    <a:latin typeface="Helvetica"/>
                    <a:cs typeface="Helvetica"/>
                  </a:rPr>
                  <a:t> of New Infections</a:t>
                </a:r>
                <a:endParaRPr lang="en-US" sz="1800" dirty="0">
                  <a:latin typeface="Helvetica"/>
                  <a:cs typeface="Helvetica"/>
                </a:endParaRPr>
              </a:p>
            </c:rich>
          </c:tx>
          <c:layout>
            <c:manualLayout>
              <c:xMode val="edge"/>
              <c:yMode val="edge"/>
              <c:x val="2.30974435676711E-2"/>
              <c:y val="6.843898062960750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Helvetica"/>
                <a:cs typeface="Helvetica"/>
              </a:defRPr>
            </a:pPr>
            <a:endParaRPr lang="en-US"/>
          </a:p>
        </c:txPr>
        <c:crossAx val="77128448"/>
        <c:crosses val="autoZero"/>
        <c:crossBetween val="between"/>
      </c:valAx>
    </c:plotArea>
    <c:legend>
      <c:legendPos val="r"/>
      <c:overlay val="0"/>
      <c:spPr>
        <a:ln>
          <a:noFill/>
        </a:ln>
      </c:spPr>
      <c:txPr>
        <a:bodyPr/>
        <a:lstStyle/>
        <a:p>
          <a:pPr>
            <a:defRPr>
              <a:latin typeface="Helvetica"/>
              <a:cs typeface="Helvetica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924CB-DB0B-A642-A3B2-ED1DCCDEE259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F94F6-6D86-084D-934E-609CF5E4D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89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05686-A1B5-1749-A078-4BAAAB7F2806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19331-A1FD-F540-9B44-68EBF0083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88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9331-A1FD-F540-9B44-68EBF0083A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6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88% Black, 12% Latina. Median age 29.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9331-A1FD-F540-9B44-68EBF0083A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6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Estimated incidence based on the 2</a:t>
            </a:r>
            <a:r>
              <a:rPr lang="en-US" baseline="0" dirty="0" smtClean="0"/>
              <a:t> acute infections at baseline was significantly higher – 2.52% – but this estimate is very unstable, with a confidence interval from 0.60% to 10.7%.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9331-A1FD-F540-9B44-68EBF0083A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6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Estimated incidence based on the 2</a:t>
            </a:r>
            <a:r>
              <a:rPr lang="en-US" baseline="0" dirty="0" smtClean="0"/>
              <a:t> acute infections at baseline was significantly higher – 2.52% – but this estimate is very unstable, with a confidence interval from 0.60% to 10.7%.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9331-A1FD-F540-9B44-68EBF0083A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6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9331-A1FD-F540-9B44-68EBF0083A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6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9331-A1FD-F540-9B44-68EBF0083A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6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Among men reporting URAI, the</a:t>
            </a:r>
            <a:r>
              <a:rPr lang="en-US" baseline="0" dirty="0" smtClean="0"/>
              <a:t> estimate was 4.9%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9331-A1FD-F540-9B44-68EBF0083A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6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9331-A1FD-F540-9B44-68EBF0083A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6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9331-A1FD-F540-9B44-68EBF0083A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6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9331-A1FD-F540-9B44-68EBF0083A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6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9331-A1FD-F540-9B44-68EBF0083A7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6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Joshua Alexander, age 25, from Greenville, Mississippi. Diagnosed at age 19.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9331-A1FD-F540-9B44-68EBF0083A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6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9331-A1FD-F540-9B44-68EBF0083A7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6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9331-A1FD-F540-9B44-68EBF0083A7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6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9331-A1FD-F540-9B44-68EBF0083A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6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9331-A1FD-F540-9B44-68EBF0083A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6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9331-A1FD-F540-9B44-68EBF0083A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6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9331-A1FD-F540-9B44-68EBF0083A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6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9331-A1FD-F540-9B44-68EBF0083A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6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9331-A1FD-F540-9B44-68EBF0083A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6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9331-A1FD-F540-9B44-68EBF0083A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965C-39E8-A944-A8FA-A0CC3243ABF2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5EDC-1A0A-B449-8ED6-7435A21D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6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965C-39E8-A944-A8FA-A0CC3243ABF2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5EDC-1A0A-B449-8ED6-7435A21D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0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965C-39E8-A944-A8FA-A0CC3243ABF2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5EDC-1A0A-B449-8ED6-7435A21D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8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965C-39E8-A944-A8FA-A0CC3243ABF2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5EDC-1A0A-B449-8ED6-7435A21D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2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965C-39E8-A944-A8FA-A0CC3243ABF2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5EDC-1A0A-B449-8ED6-7435A21D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8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965C-39E8-A944-A8FA-A0CC3243ABF2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5EDC-1A0A-B449-8ED6-7435A21D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8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965C-39E8-A944-A8FA-A0CC3243ABF2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5EDC-1A0A-B449-8ED6-7435A21D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5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965C-39E8-A944-A8FA-A0CC3243ABF2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5EDC-1A0A-B449-8ED6-7435A21D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8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965C-39E8-A944-A8FA-A0CC3243ABF2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5EDC-1A0A-B449-8ED6-7435A21D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1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965C-39E8-A944-A8FA-A0CC3243ABF2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5EDC-1A0A-B449-8ED6-7435A21D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13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965C-39E8-A944-A8FA-A0CC3243ABF2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5EDC-1A0A-B449-8ED6-7435A21D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2965C-39E8-A944-A8FA-A0CC3243ABF2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65EDC-1A0A-B449-8ED6-7435A21D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0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4617" y="2081027"/>
            <a:ext cx="6339696" cy="170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Georgia"/>
                <a:cs typeface="Georgia"/>
              </a:rPr>
              <a:t>HIV in America</a:t>
            </a:r>
            <a:endParaRPr lang="en-US" dirty="0" smtClean="0">
              <a:latin typeface="Georgia"/>
              <a:cs typeface="Georgia"/>
            </a:endParaRPr>
          </a:p>
          <a:p>
            <a:pPr algn="r"/>
            <a:endParaRPr lang="en-US" sz="1050" i="1" dirty="0" smtClean="0">
              <a:solidFill>
                <a:schemeClr val="tx1">
                  <a:lumMod val="50000"/>
                  <a:lumOff val="50000"/>
                </a:schemeClr>
              </a:solidFill>
              <a:latin typeface="Georgia"/>
              <a:cs typeface="Georgia"/>
            </a:endParaRPr>
          </a:p>
          <a:p>
            <a:pPr algn="r"/>
            <a:r>
              <a:rPr lang="en-US" sz="3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What’s New in 2012</a:t>
            </a:r>
            <a:endParaRPr lang="en-US" sz="3000" i="1" dirty="0">
              <a:solidFill>
                <a:schemeClr val="tx1">
                  <a:lumMod val="50000"/>
                  <a:lumOff val="50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8287" y="4588201"/>
            <a:ext cx="5628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Georgia"/>
                <a:cs typeface="Georgia"/>
              </a:rPr>
              <a:t>Christopher Hurt, MD</a:t>
            </a:r>
          </a:p>
          <a:p>
            <a:pPr algn="r"/>
            <a:r>
              <a:rPr lang="en-US" sz="2000" i="1" dirty="0" smtClean="0">
                <a:latin typeface="Georgia"/>
                <a:cs typeface="Georgia"/>
              </a:rPr>
              <a:t>Clinical Assistant Professor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84212" y="5781500"/>
            <a:ext cx="5931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cs typeface="Georgia"/>
              </a:rPr>
              <a:t>NC AIDS Education and Training Center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cs typeface="Georgia"/>
              </a:rPr>
              <a:t>2012 HIV Update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088287" y="4155928"/>
            <a:ext cx="5527168" cy="0"/>
          </a:xfrm>
          <a:prstGeom prst="line">
            <a:avLst/>
          </a:prstGeom>
          <a:ln w="190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76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806350435"/>
              </p:ext>
            </p:extLst>
          </p:nvPr>
        </p:nvGraphicFramePr>
        <p:xfrm>
          <a:off x="753830" y="1380573"/>
          <a:ext cx="7625725" cy="5083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9367" y="296919"/>
            <a:ext cx="83790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HIV incidence in United States, 2006-2009</a:t>
            </a:r>
            <a:endParaRPr lang="en-US" sz="32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5732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9367" y="296919"/>
            <a:ext cx="837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"/>
                <a:cs typeface="Helvetica"/>
              </a:rPr>
              <a:t>HIV incidence by race and sex, 2006-2009</a:t>
            </a:r>
            <a:endParaRPr lang="en-US" sz="2800" b="1" dirty="0">
              <a:latin typeface="Helvetica"/>
              <a:cs typeface="Helvetica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72533076"/>
              </p:ext>
            </p:extLst>
          </p:nvPr>
        </p:nvGraphicFramePr>
        <p:xfrm>
          <a:off x="510780" y="1173489"/>
          <a:ext cx="8247666" cy="5163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77462" y="6033107"/>
            <a:ext cx="1670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Helvetica"/>
                <a:cs typeface="Helvetica"/>
              </a:rPr>
              <a:t>Black</a:t>
            </a:r>
            <a:endParaRPr lang="en-US" sz="2000" b="1" dirty="0"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9714" y="6047449"/>
            <a:ext cx="1670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Helvetica"/>
                <a:cs typeface="Helvetica"/>
              </a:rPr>
              <a:t>Latino</a:t>
            </a:r>
            <a:endParaRPr lang="en-US" sz="2000" b="1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5226" y="6033107"/>
            <a:ext cx="1670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Helvetica"/>
                <a:cs typeface="Helvetica"/>
              </a:rPr>
              <a:t>White</a:t>
            </a:r>
            <a:endParaRPr lang="en-US" sz="2000" b="1" dirty="0">
              <a:latin typeface="Helvetica"/>
              <a:cs typeface="Helvetic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685900" y="5536099"/>
            <a:ext cx="0" cy="1035431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30113" y="5536099"/>
            <a:ext cx="0" cy="1035431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25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9367" y="296919"/>
            <a:ext cx="837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"/>
                <a:cs typeface="Helvetica"/>
              </a:rPr>
              <a:t>HIV incidence among MSM by age &amp; race, 2009</a:t>
            </a:r>
            <a:endParaRPr lang="en-US" sz="2800" b="1" dirty="0">
              <a:latin typeface="Helvetica"/>
              <a:cs typeface="Helvetica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339761629"/>
              </p:ext>
            </p:extLst>
          </p:nvPr>
        </p:nvGraphicFramePr>
        <p:xfrm>
          <a:off x="510780" y="1173489"/>
          <a:ext cx="8247666" cy="5163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994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9367" y="296919"/>
            <a:ext cx="8379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"/>
                <a:cs typeface="Helvetica"/>
              </a:rPr>
              <a:t>Two recent HIV Prevention Trials Network </a:t>
            </a:r>
            <a:r>
              <a:rPr lang="en-US" sz="2500" b="1" dirty="0" smtClean="0">
                <a:latin typeface="Helvetica"/>
                <a:cs typeface="Helvetica"/>
              </a:rPr>
              <a:t>(HPTN) </a:t>
            </a:r>
            <a:r>
              <a:rPr lang="en-US" sz="2800" b="1" dirty="0" smtClean="0">
                <a:latin typeface="Helvetica"/>
                <a:cs typeface="Helvetica"/>
              </a:rPr>
              <a:t>studies focused on HIV epidemiology in the U.S.</a:t>
            </a:r>
            <a:endParaRPr lang="en-US" sz="2800" b="1" dirty="0">
              <a:latin typeface="Helvetica"/>
              <a:cs typeface="Helvetica"/>
            </a:endParaRPr>
          </a:p>
        </p:txBody>
      </p:sp>
      <p:pic>
        <p:nvPicPr>
          <p:cNvPr id="8" name="Picture 7" descr="hptn061_bothlog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85" y="3930929"/>
            <a:ext cx="3335869" cy="1825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hptn064_bothlogo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59" y="2061635"/>
            <a:ext cx="4792131" cy="1546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016185" y="6016505"/>
            <a:ext cx="3335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AKA</a:t>
            </a:r>
            <a:r>
              <a:rPr lang="en-US" sz="2000" dirty="0" smtClean="0">
                <a:latin typeface="Helvetica"/>
                <a:cs typeface="Helvetica"/>
              </a:rPr>
              <a:t> The BROTHERS Study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08131" y="2060517"/>
            <a:ext cx="2543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AKA</a:t>
            </a:r>
            <a:r>
              <a:rPr lang="en-US" sz="2000" dirty="0" smtClean="0">
                <a:latin typeface="Helvetica"/>
                <a:cs typeface="Helvetica"/>
              </a:rPr>
              <a:t> The Women’s </a:t>
            </a:r>
            <a:r>
              <a:rPr lang="en-US" sz="2000" dirty="0" err="1" smtClean="0">
                <a:latin typeface="Helvetica"/>
                <a:cs typeface="Helvetica"/>
              </a:rPr>
              <a:t>Seroincidence</a:t>
            </a:r>
            <a:r>
              <a:rPr lang="en-US" sz="2000" dirty="0" smtClean="0">
                <a:latin typeface="Helvetica"/>
                <a:cs typeface="Helvetica"/>
              </a:rPr>
              <a:t> Study</a:t>
            </a:r>
            <a:endParaRPr lang="en-US" sz="2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986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9367" y="296919"/>
            <a:ext cx="837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"/>
                <a:cs typeface="Helvetica"/>
              </a:rPr>
              <a:t>ISIS (064) recruited 2,099 women from 6 sites </a:t>
            </a:r>
            <a:endParaRPr lang="en-US" sz="2800" b="1" dirty="0">
              <a:latin typeface="Helvetica"/>
              <a:cs typeface="Helvetica"/>
            </a:endParaRPr>
          </a:p>
        </p:txBody>
      </p:sp>
      <p:pic>
        <p:nvPicPr>
          <p:cNvPr id="2" name="Picture 1" descr="isis_sites_m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90133"/>
            <a:ext cx="6104974" cy="41825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83300" y="1354667"/>
            <a:ext cx="2591370" cy="4770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Helvetica"/>
                <a:cs typeface="Helvetica"/>
              </a:rPr>
              <a:t>Ethnographic mapping of venues frequented by at-risk women</a:t>
            </a:r>
          </a:p>
          <a:p>
            <a:endParaRPr lang="en-US" sz="1900" dirty="0">
              <a:latin typeface="Helvetica"/>
              <a:cs typeface="Helvetica"/>
            </a:endParaRPr>
          </a:p>
          <a:p>
            <a:r>
              <a:rPr lang="en-US" sz="1900" dirty="0" smtClean="0">
                <a:latin typeface="Helvetica"/>
                <a:cs typeface="Helvetica"/>
              </a:rPr>
              <a:t>Self-reported HIV–, with &gt;1 individual or partner risk characteristic</a:t>
            </a:r>
          </a:p>
          <a:p>
            <a:endParaRPr lang="en-US" sz="1900" dirty="0">
              <a:latin typeface="Helvetica"/>
              <a:cs typeface="Helvetica"/>
            </a:endParaRPr>
          </a:p>
          <a:p>
            <a:r>
              <a:rPr lang="en-US" sz="1900" dirty="0" smtClean="0">
                <a:latin typeface="Helvetica"/>
                <a:cs typeface="Helvetica"/>
              </a:rPr>
              <a:t>Followed 6-12 months</a:t>
            </a:r>
          </a:p>
          <a:p>
            <a:endParaRPr lang="en-US" sz="1900" dirty="0">
              <a:latin typeface="Helvetica"/>
              <a:cs typeface="Helvetica"/>
            </a:endParaRPr>
          </a:p>
          <a:p>
            <a:r>
              <a:rPr lang="en-US" sz="1900" dirty="0" smtClean="0">
                <a:latin typeface="Helvetica"/>
                <a:cs typeface="Helvetica"/>
              </a:rPr>
              <a:t>Retrospective testing for acute HIV</a:t>
            </a:r>
          </a:p>
          <a:p>
            <a:endParaRPr lang="en-US" sz="1900" dirty="0">
              <a:latin typeface="Helvetica"/>
              <a:cs typeface="Helvetica"/>
            </a:endParaRPr>
          </a:p>
          <a:p>
            <a:r>
              <a:rPr lang="en-US" sz="1900" dirty="0" smtClean="0">
                <a:latin typeface="Helvetica"/>
                <a:cs typeface="Helvetica"/>
              </a:rPr>
              <a:t>Incidence calculated</a:t>
            </a:r>
            <a:endParaRPr lang="en-US" sz="19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5506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9367" y="296919"/>
            <a:ext cx="837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"/>
                <a:cs typeface="Helvetica"/>
              </a:rPr>
              <a:t>Some baseline characteristics of participants</a:t>
            </a:r>
            <a:endParaRPr lang="en-US" sz="2800" b="1" dirty="0">
              <a:latin typeface="Helvetica"/>
              <a:cs typeface="Helvetica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57134" y="5572165"/>
            <a:ext cx="7376104" cy="923330"/>
            <a:chOff x="1148201" y="1192939"/>
            <a:chExt cx="7376104" cy="923330"/>
          </a:xfrm>
        </p:grpSpPr>
        <p:sp>
          <p:nvSpPr>
            <p:cNvPr id="21" name="TextBox 20"/>
            <p:cNvSpPr txBox="1"/>
            <p:nvPr/>
          </p:nvSpPr>
          <p:spPr>
            <a:xfrm>
              <a:off x="1148201" y="1192939"/>
              <a:ext cx="24214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400" b="1" dirty="0" smtClean="0">
                  <a:solidFill>
                    <a:srgbClr val="53ABCA"/>
                  </a:solidFill>
                  <a:latin typeface="Helvetica"/>
                  <a:cs typeface="Helvetica"/>
                </a:rPr>
                <a:t>46%</a:t>
              </a:r>
              <a:endParaRPr lang="en-US" sz="5400" b="1" dirty="0">
                <a:solidFill>
                  <a:srgbClr val="53ABCA"/>
                </a:solidFill>
                <a:latin typeface="Helvetica"/>
                <a:cs typeface="Helvetica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88206" y="1369602"/>
              <a:ext cx="48360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Endorsed food insecurity</a:t>
              </a:r>
              <a:endParaRPr lang="en-US" sz="2400" dirty="0">
                <a:latin typeface="Helvetica"/>
                <a:cs typeface="Helvetica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57134" y="4384835"/>
            <a:ext cx="7376104" cy="1007660"/>
            <a:chOff x="1148201" y="1192939"/>
            <a:chExt cx="7376104" cy="1007660"/>
          </a:xfrm>
        </p:grpSpPr>
        <p:sp>
          <p:nvSpPr>
            <p:cNvPr id="25" name="TextBox 24"/>
            <p:cNvSpPr txBox="1"/>
            <p:nvPr/>
          </p:nvSpPr>
          <p:spPr>
            <a:xfrm>
              <a:off x="1148201" y="1192939"/>
              <a:ext cx="24214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400" b="1" dirty="0" smtClean="0">
                  <a:solidFill>
                    <a:srgbClr val="53ABCA"/>
                  </a:solidFill>
                  <a:latin typeface="Helvetica"/>
                  <a:cs typeface="Helvetica"/>
                </a:rPr>
                <a:t>41%</a:t>
              </a:r>
              <a:endParaRPr lang="en-US" sz="5400" b="1" dirty="0">
                <a:solidFill>
                  <a:srgbClr val="53ABCA"/>
                </a:solidFill>
                <a:latin typeface="Helvetica"/>
                <a:cs typeface="Helvetica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88206" y="1369602"/>
              <a:ext cx="48360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Didn’t know HIV status of last male sex partner</a:t>
              </a:r>
              <a:endParaRPr lang="en-US" sz="2400" dirty="0">
                <a:latin typeface="Helvetica"/>
                <a:cs typeface="Helvetica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57134" y="1046202"/>
            <a:ext cx="7376104" cy="1007660"/>
            <a:chOff x="1148201" y="1192939"/>
            <a:chExt cx="7376104" cy="1007660"/>
          </a:xfrm>
        </p:grpSpPr>
        <p:sp>
          <p:nvSpPr>
            <p:cNvPr id="28" name="TextBox 27"/>
            <p:cNvSpPr txBox="1"/>
            <p:nvPr/>
          </p:nvSpPr>
          <p:spPr>
            <a:xfrm>
              <a:off x="1148201" y="1192939"/>
              <a:ext cx="24214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400" b="1" dirty="0" smtClean="0">
                  <a:solidFill>
                    <a:srgbClr val="53ABCA"/>
                  </a:solidFill>
                  <a:latin typeface="Helvetica"/>
                  <a:cs typeface="Helvetica"/>
                </a:rPr>
                <a:t>27%</a:t>
              </a:r>
              <a:endParaRPr lang="en-US" sz="5400" b="1" dirty="0">
                <a:solidFill>
                  <a:srgbClr val="53ABCA"/>
                </a:solidFill>
                <a:latin typeface="Helvetica"/>
                <a:cs typeface="Helvetica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88206" y="1369602"/>
              <a:ext cx="48360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Had at least monthly substance use (excluding marijuana)</a:t>
              </a:r>
              <a:endParaRPr lang="en-US" sz="2400" dirty="0">
                <a:latin typeface="Helvetica"/>
                <a:cs typeface="Helvetica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57134" y="2221077"/>
            <a:ext cx="7376104" cy="923330"/>
            <a:chOff x="1148201" y="1192939"/>
            <a:chExt cx="7376104" cy="923330"/>
          </a:xfrm>
        </p:grpSpPr>
        <p:sp>
          <p:nvSpPr>
            <p:cNvPr id="31" name="TextBox 30"/>
            <p:cNvSpPr txBox="1"/>
            <p:nvPr/>
          </p:nvSpPr>
          <p:spPr>
            <a:xfrm>
              <a:off x="1148201" y="1192939"/>
              <a:ext cx="24214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400" b="1" dirty="0" smtClean="0">
                  <a:solidFill>
                    <a:srgbClr val="53ABCA"/>
                  </a:solidFill>
                  <a:latin typeface="Helvetica"/>
                  <a:cs typeface="Helvetica"/>
                </a:rPr>
                <a:t>37%</a:t>
              </a:r>
              <a:endParaRPr lang="en-US" sz="5400" b="1" dirty="0">
                <a:solidFill>
                  <a:srgbClr val="53ABCA"/>
                </a:solidFill>
                <a:latin typeface="Helvetica"/>
                <a:cs typeface="Helvetica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88206" y="1369602"/>
              <a:ext cx="48360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Had transactional sex</a:t>
              </a:r>
              <a:endParaRPr lang="en-US" sz="2400" dirty="0">
                <a:latin typeface="Helvetica"/>
                <a:cs typeface="Helvetica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7134" y="3288441"/>
            <a:ext cx="7376104" cy="923330"/>
            <a:chOff x="1148201" y="1192939"/>
            <a:chExt cx="7376104" cy="923330"/>
          </a:xfrm>
        </p:grpSpPr>
        <p:sp>
          <p:nvSpPr>
            <p:cNvPr id="34" name="TextBox 33"/>
            <p:cNvSpPr txBox="1"/>
            <p:nvPr/>
          </p:nvSpPr>
          <p:spPr>
            <a:xfrm>
              <a:off x="1148201" y="1192939"/>
              <a:ext cx="24214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400" b="1" dirty="0" smtClean="0">
                  <a:solidFill>
                    <a:srgbClr val="53ABCA"/>
                  </a:solidFill>
                  <a:latin typeface="Helvetica"/>
                  <a:cs typeface="Helvetica"/>
                </a:rPr>
                <a:t>40%</a:t>
              </a:r>
              <a:endParaRPr lang="en-US" sz="5400" b="1" dirty="0">
                <a:solidFill>
                  <a:srgbClr val="53ABCA"/>
                </a:solidFill>
                <a:latin typeface="Helvetica"/>
                <a:cs typeface="Helvetica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88206" y="1369602"/>
              <a:ext cx="48360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Engaged in binge drinking</a:t>
              </a:r>
              <a:endParaRPr lang="en-US" sz="2400" dirty="0"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87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9367" y="296919"/>
            <a:ext cx="8379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"/>
                <a:cs typeface="Helvetica"/>
              </a:rPr>
              <a:t>An substantial proportion of women did not know they were HIV-infected, at enrollment</a:t>
            </a:r>
            <a:endParaRPr lang="en-US" sz="2800" b="1" dirty="0">
              <a:latin typeface="Helvetica"/>
              <a:cs typeface="Helvetic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24431" y="1849605"/>
            <a:ext cx="7376104" cy="1107996"/>
            <a:chOff x="1124431" y="2436938"/>
            <a:chExt cx="7376104" cy="1107996"/>
          </a:xfrm>
        </p:grpSpPr>
        <p:sp>
          <p:nvSpPr>
            <p:cNvPr id="12" name="TextBox 11"/>
            <p:cNvSpPr txBox="1"/>
            <p:nvPr/>
          </p:nvSpPr>
          <p:spPr>
            <a:xfrm>
              <a:off x="1124431" y="2436938"/>
              <a:ext cx="242147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6600" b="1" dirty="0" smtClean="0">
                  <a:solidFill>
                    <a:srgbClr val="3C99BF"/>
                  </a:solidFill>
                  <a:latin typeface="Helvetica"/>
                  <a:cs typeface="Helvetica"/>
                </a:rPr>
                <a:t>1.5%</a:t>
              </a:r>
              <a:endParaRPr lang="en-US" sz="6600" b="1" dirty="0">
                <a:solidFill>
                  <a:srgbClr val="3C99BF"/>
                </a:solidFill>
                <a:latin typeface="Helvetica"/>
                <a:cs typeface="Helvetic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64436" y="2613601"/>
              <a:ext cx="48360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Baseline HIV </a:t>
              </a:r>
              <a:r>
                <a:rPr lang="en-US" sz="2400" b="1" dirty="0" err="1" smtClean="0">
                  <a:latin typeface="Helvetica"/>
                  <a:cs typeface="Helvetica"/>
                </a:rPr>
                <a:t>seroprevalence</a:t>
              </a:r>
              <a:r>
                <a:rPr lang="en-US" sz="2400" dirty="0" smtClean="0">
                  <a:latin typeface="Helvetica"/>
                  <a:cs typeface="Helvetica"/>
                </a:rPr>
                <a:t> (n=32)*</a:t>
              </a:r>
              <a:endParaRPr lang="en-US" sz="2400" dirty="0">
                <a:latin typeface="Helvetica"/>
                <a:cs typeface="Helvetica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284136" y="6256879"/>
            <a:ext cx="4588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latin typeface="Helvetica"/>
                <a:cs typeface="Helvetica"/>
              </a:rPr>
              <a:t>*Another 2 had acute HIV at baseline</a:t>
            </a:r>
            <a:endParaRPr lang="en-US" sz="1600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5074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9367" y="296919"/>
            <a:ext cx="8379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Helvetica"/>
                <a:cs typeface="Helvetica"/>
              </a:rPr>
              <a:t>Seroincidence</a:t>
            </a:r>
            <a:r>
              <a:rPr lang="en-US" sz="2800" b="1" dirty="0" smtClean="0">
                <a:latin typeface="Helvetica"/>
                <a:cs typeface="Helvetica"/>
              </a:rPr>
              <a:t> in ISIS was 5x higher than CDC’s estimate for Black women in U.S. </a:t>
            </a:r>
            <a:endParaRPr lang="en-US" sz="2800" b="1" dirty="0">
              <a:latin typeface="Helvetica"/>
              <a:cs typeface="Helvetic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24431" y="1849605"/>
            <a:ext cx="7376104" cy="1107996"/>
            <a:chOff x="1124431" y="2436938"/>
            <a:chExt cx="7376104" cy="1107996"/>
          </a:xfrm>
        </p:grpSpPr>
        <p:sp>
          <p:nvSpPr>
            <p:cNvPr id="12" name="TextBox 11"/>
            <p:cNvSpPr txBox="1"/>
            <p:nvPr/>
          </p:nvSpPr>
          <p:spPr>
            <a:xfrm>
              <a:off x="1124431" y="2436938"/>
              <a:ext cx="242147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6600" b="1" dirty="0" smtClean="0">
                  <a:solidFill>
                    <a:srgbClr val="3C99BF"/>
                  </a:solidFill>
                  <a:latin typeface="Helvetica"/>
                  <a:cs typeface="Helvetica"/>
                </a:rPr>
                <a:t>1.5%</a:t>
              </a:r>
              <a:endParaRPr lang="en-US" sz="6600" b="1" dirty="0">
                <a:solidFill>
                  <a:srgbClr val="3C99BF"/>
                </a:solidFill>
                <a:latin typeface="Helvetica"/>
                <a:cs typeface="Helvetic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64436" y="2613601"/>
              <a:ext cx="48360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Baseline HIV </a:t>
              </a:r>
              <a:r>
                <a:rPr lang="en-US" sz="2400" b="1" dirty="0" err="1" smtClean="0">
                  <a:latin typeface="Helvetica"/>
                  <a:cs typeface="Helvetica"/>
                </a:rPr>
                <a:t>seroprevalence</a:t>
              </a:r>
              <a:r>
                <a:rPr lang="en-US" sz="2400" dirty="0" smtClean="0">
                  <a:latin typeface="Helvetica"/>
                  <a:cs typeface="Helvetica"/>
                </a:rPr>
                <a:t> (n=32)*</a:t>
              </a:r>
              <a:endParaRPr lang="en-US" sz="2400" dirty="0">
                <a:latin typeface="Helvetica"/>
                <a:cs typeface="Helvetica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88967" y="3317234"/>
            <a:ext cx="7769478" cy="1376991"/>
            <a:chOff x="988967" y="3589864"/>
            <a:chExt cx="7769478" cy="1376991"/>
          </a:xfrm>
        </p:grpSpPr>
        <p:sp>
          <p:nvSpPr>
            <p:cNvPr id="14" name="TextBox 13"/>
            <p:cNvSpPr txBox="1"/>
            <p:nvPr/>
          </p:nvSpPr>
          <p:spPr>
            <a:xfrm>
              <a:off x="988967" y="3589864"/>
              <a:ext cx="25569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6600" b="1" dirty="0" smtClean="0">
                  <a:solidFill>
                    <a:srgbClr val="3C99BF"/>
                  </a:solidFill>
                  <a:latin typeface="Helvetica"/>
                  <a:cs typeface="Helvetica"/>
                </a:rPr>
                <a:t>0.24%</a:t>
              </a:r>
              <a:endParaRPr lang="en-US" sz="6600" b="1" dirty="0">
                <a:solidFill>
                  <a:srgbClr val="3C99BF"/>
                </a:solidFill>
                <a:latin typeface="Helvetica"/>
                <a:cs typeface="Helvetic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64436" y="3766527"/>
              <a:ext cx="5094009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Annual </a:t>
              </a:r>
              <a:r>
                <a:rPr lang="en-US" sz="2400" b="1" dirty="0" err="1" smtClean="0">
                  <a:latin typeface="Helvetica"/>
                  <a:cs typeface="Helvetica"/>
                </a:rPr>
                <a:t>seroincidence</a:t>
              </a:r>
              <a:r>
                <a:rPr lang="en-US" sz="2400" dirty="0" smtClean="0">
                  <a:latin typeface="Helvetica"/>
                  <a:cs typeface="Helvetica"/>
                </a:rPr>
                <a:t>, based on </a:t>
              </a:r>
              <a:r>
                <a:rPr lang="en-US" sz="2400" b="1" dirty="0" smtClean="0">
                  <a:latin typeface="Helvetica"/>
                  <a:cs typeface="Helvetica"/>
                </a:rPr>
                <a:t>four</a:t>
              </a:r>
              <a:r>
                <a:rPr lang="en-US" sz="2400" dirty="0" smtClean="0">
                  <a:latin typeface="Helvetica"/>
                  <a:cs typeface="Helvetica"/>
                </a:rPr>
                <a:t> </a:t>
              </a:r>
              <a:r>
                <a:rPr lang="en-US" sz="2400" dirty="0" err="1" smtClean="0">
                  <a:latin typeface="Helvetica"/>
                  <a:cs typeface="Helvetica"/>
                </a:rPr>
                <a:t>seroconversions</a:t>
              </a:r>
              <a:r>
                <a:rPr lang="en-US" sz="2400" dirty="0" smtClean="0">
                  <a:latin typeface="Helvetica"/>
                  <a:cs typeface="Helvetica"/>
                </a:rPr>
                <a:t> observed</a:t>
              </a:r>
              <a:br>
                <a:rPr lang="en-US" sz="2400" dirty="0" smtClean="0">
                  <a:latin typeface="Helvetica"/>
                  <a:cs typeface="Helvetica"/>
                </a:rPr>
              </a:br>
              <a:r>
                <a:rPr lang="en-US" sz="2400" dirty="0" smtClean="0">
                  <a:latin typeface="Helvetica"/>
                  <a:cs typeface="Helvetica"/>
                </a:rPr>
                <a:t>(95%CI: 0.09, 0.65)</a:t>
              </a:r>
              <a:endParaRPr lang="en-US" sz="2400" dirty="0">
                <a:latin typeface="Helvetica"/>
                <a:cs typeface="Helvetica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284136" y="6256879"/>
            <a:ext cx="4588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latin typeface="Helvetica"/>
                <a:cs typeface="Helvetica"/>
              </a:rPr>
              <a:t>*Another 2 had acute HIV at baseline</a:t>
            </a:r>
            <a:endParaRPr lang="en-US" sz="1600" i="1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8967" y="4968207"/>
            <a:ext cx="7511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Too few </a:t>
            </a:r>
            <a:r>
              <a:rPr lang="en-US" sz="2400" dirty="0" err="1" smtClean="0">
                <a:latin typeface="Helvetica"/>
                <a:cs typeface="Helvetica"/>
              </a:rPr>
              <a:t>seroconversions</a:t>
            </a:r>
            <a:r>
              <a:rPr lang="en-US" sz="2400" dirty="0" smtClean="0">
                <a:latin typeface="Helvetica"/>
                <a:cs typeface="Helvetica"/>
              </a:rPr>
              <a:t> to determine factors associated with HIV incidence among participants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6520" y="1497163"/>
            <a:ext cx="7634015" cy="182007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29678" y="6201710"/>
            <a:ext cx="3914322" cy="54825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8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9367" y="296919"/>
            <a:ext cx="837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"/>
                <a:cs typeface="Helvetica"/>
              </a:rPr>
              <a:t>BROTHERS (061) recruited 1,553 men at 6 sites </a:t>
            </a:r>
            <a:endParaRPr lang="en-US" sz="2800" b="1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3300" y="1354667"/>
            <a:ext cx="259137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Helvetica"/>
                <a:cs typeface="Helvetica"/>
              </a:rPr>
              <a:t>Community recruitment or referral by sexual partner (incentivized)</a:t>
            </a:r>
          </a:p>
          <a:p>
            <a:endParaRPr lang="en-US" sz="1900" dirty="0">
              <a:latin typeface="Helvetica"/>
              <a:cs typeface="Helvetica"/>
            </a:endParaRPr>
          </a:p>
          <a:p>
            <a:r>
              <a:rPr lang="en-US" sz="1900" dirty="0" smtClean="0">
                <a:latin typeface="Helvetica"/>
                <a:cs typeface="Helvetica"/>
              </a:rPr>
              <a:t>Demographic and behavioral assessment by ACASI</a:t>
            </a:r>
          </a:p>
          <a:p>
            <a:endParaRPr lang="en-US" sz="1900" dirty="0">
              <a:latin typeface="Helvetica"/>
              <a:cs typeface="Helvetica"/>
            </a:endParaRPr>
          </a:p>
          <a:p>
            <a:r>
              <a:rPr lang="en-US" sz="1900" dirty="0" smtClean="0">
                <a:latin typeface="Helvetica"/>
                <a:cs typeface="Helvetica"/>
              </a:rPr>
              <a:t>In-person sexual/social network data</a:t>
            </a:r>
          </a:p>
          <a:p>
            <a:endParaRPr lang="en-US" sz="1900" dirty="0">
              <a:latin typeface="Helvetica"/>
              <a:cs typeface="Helvetica"/>
            </a:endParaRPr>
          </a:p>
          <a:p>
            <a:r>
              <a:rPr lang="en-US" sz="1900" b="1" dirty="0" smtClean="0">
                <a:latin typeface="Helvetica"/>
                <a:cs typeface="Helvetica"/>
              </a:rPr>
              <a:t>Offer of peer health navigation</a:t>
            </a:r>
            <a:endParaRPr lang="en-US" sz="1900" dirty="0" smtClean="0">
              <a:latin typeface="Helvetica"/>
              <a:cs typeface="Helvetica"/>
            </a:endParaRPr>
          </a:p>
          <a:p>
            <a:endParaRPr lang="en-US" sz="1900" b="1" dirty="0">
              <a:latin typeface="Helvetica"/>
              <a:cs typeface="Helvetica"/>
            </a:endParaRPr>
          </a:p>
          <a:p>
            <a:r>
              <a:rPr lang="en-US" sz="1900" dirty="0" smtClean="0">
                <a:latin typeface="Helvetica"/>
                <a:cs typeface="Helvetica"/>
              </a:rPr>
              <a:t>Linkage to medical services, as needed</a:t>
            </a:r>
          </a:p>
        </p:txBody>
      </p:sp>
      <p:pic>
        <p:nvPicPr>
          <p:cNvPr id="3" name="Picture 2" descr="usm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0133"/>
            <a:ext cx="6156789" cy="3793067"/>
          </a:xfrm>
          <a:prstGeom prst="rect">
            <a:avLst/>
          </a:prstGeom>
        </p:spPr>
      </p:pic>
      <p:sp>
        <p:nvSpPr>
          <p:cNvPr id="5" name="Pentagon 4"/>
          <p:cNvSpPr/>
          <p:nvPr/>
        </p:nvSpPr>
        <p:spPr>
          <a:xfrm>
            <a:off x="3447143" y="3732591"/>
            <a:ext cx="1057124" cy="477207"/>
          </a:xfrm>
          <a:prstGeom prst="homePlate">
            <a:avLst/>
          </a:prstGeom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4717143" y="1481340"/>
            <a:ext cx="1045029" cy="477207"/>
          </a:xfrm>
          <a:prstGeom prst="wedgeRectCallout">
            <a:avLst>
              <a:gd name="adj1" fmla="val 47626"/>
              <a:gd name="adj2" fmla="val 162354"/>
            </a:avLst>
          </a:prstGeom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/>
          <p:nvPr/>
        </p:nvSpPr>
        <p:spPr>
          <a:xfrm rot="10800000">
            <a:off x="560796" y="3493986"/>
            <a:ext cx="1064381" cy="477207"/>
          </a:xfrm>
          <a:prstGeom prst="homePlate">
            <a:avLst/>
          </a:prstGeom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/>
          <p:cNvSpPr/>
          <p:nvPr/>
        </p:nvSpPr>
        <p:spPr>
          <a:xfrm rot="10800000">
            <a:off x="277767" y="2829402"/>
            <a:ext cx="1234138" cy="477207"/>
          </a:xfrm>
          <a:prstGeom prst="homePlate">
            <a:avLst/>
          </a:prstGeom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0795" y="2914953"/>
            <a:ext cx="1064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SF DPH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3821671" y="2110947"/>
            <a:ext cx="1161567" cy="477207"/>
          </a:xfrm>
          <a:prstGeom prst="wedgeRectCallout">
            <a:avLst>
              <a:gd name="adj1" fmla="val 91857"/>
              <a:gd name="adj2" fmla="val 81247"/>
            </a:avLst>
          </a:prstGeom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ular Callout 14"/>
          <p:cNvSpPr/>
          <p:nvPr/>
        </p:nvSpPr>
        <p:spPr>
          <a:xfrm>
            <a:off x="4172857" y="2927048"/>
            <a:ext cx="810381" cy="477207"/>
          </a:xfrm>
          <a:prstGeom prst="wedgeRectCallout">
            <a:avLst>
              <a:gd name="adj1" fmla="val 84337"/>
              <a:gd name="adj2" fmla="val -2395"/>
            </a:avLst>
          </a:prstGeom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43825" y="3578702"/>
            <a:ext cx="1064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UCLA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47143" y="3805211"/>
            <a:ext cx="814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Emory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21671" y="3018186"/>
            <a:ext cx="1064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GWU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21671" y="2197246"/>
            <a:ext cx="1064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Columbia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6838" y="1554010"/>
            <a:ext cx="1064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Fenway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2079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9367" y="296919"/>
            <a:ext cx="837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"/>
                <a:cs typeface="Helvetica"/>
              </a:rPr>
              <a:t>Some baseline characteristics of participants</a:t>
            </a:r>
            <a:endParaRPr lang="en-US" sz="2800" b="1" dirty="0">
              <a:latin typeface="Helvetica"/>
              <a:cs typeface="Helvetica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57134" y="5499595"/>
            <a:ext cx="7376104" cy="1007660"/>
            <a:chOff x="1148201" y="1192939"/>
            <a:chExt cx="7376104" cy="1007660"/>
          </a:xfrm>
        </p:grpSpPr>
        <p:sp>
          <p:nvSpPr>
            <p:cNvPr id="21" name="TextBox 20"/>
            <p:cNvSpPr txBox="1"/>
            <p:nvPr/>
          </p:nvSpPr>
          <p:spPr>
            <a:xfrm>
              <a:off x="1148201" y="1192939"/>
              <a:ext cx="24214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400" b="1" dirty="0" smtClean="0">
                  <a:solidFill>
                    <a:srgbClr val="E46C0A"/>
                  </a:solidFill>
                  <a:latin typeface="Helvetica"/>
                  <a:cs typeface="Helvetica"/>
                </a:rPr>
                <a:t>60%</a:t>
              </a:r>
              <a:endParaRPr lang="en-US" sz="5400" b="1" dirty="0">
                <a:solidFill>
                  <a:srgbClr val="E46C0A"/>
                </a:solidFill>
                <a:latin typeface="Helvetica"/>
                <a:cs typeface="Helvetica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88206" y="1369602"/>
              <a:ext cx="48360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Had been incarcerated at some point in their lifetime</a:t>
              </a:r>
              <a:endParaRPr lang="en-US" sz="2400" dirty="0">
                <a:latin typeface="Helvetica"/>
                <a:cs typeface="Helvetica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57134" y="4384835"/>
            <a:ext cx="7376104" cy="923330"/>
            <a:chOff x="1148201" y="1192939"/>
            <a:chExt cx="7376104" cy="923330"/>
          </a:xfrm>
        </p:grpSpPr>
        <p:sp>
          <p:nvSpPr>
            <p:cNvPr id="25" name="TextBox 24"/>
            <p:cNvSpPr txBox="1"/>
            <p:nvPr/>
          </p:nvSpPr>
          <p:spPr>
            <a:xfrm>
              <a:off x="1148201" y="1192939"/>
              <a:ext cx="24214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400" b="1" dirty="0" smtClean="0">
                  <a:solidFill>
                    <a:srgbClr val="E46C0A"/>
                  </a:solidFill>
                  <a:latin typeface="Helvetica"/>
                  <a:cs typeface="Helvetica"/>
                </a:rPr>
                <a:t>34%</a:t>
              </a:r>
              <a:endParaRPr lang="en-US" sz="5400" b="1" dirty="0">
                <a:solidFill>
                  <a:srgbClr val="E46C0A"/>
                </a:solidFill>
                <a:latin typeface="Helvetica"/>
                <a:cs typeface="Helvetica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88206" y="1369602"/>
              <a:ext cx="48360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Were aged 30 or younger</a:t>
              </a:r>
              <a:endParaRPr lang="en-US" sz="2400" dirty="0">
                <a:latin typeface="Helvetica"/>
                <a:cs typeface="Helvetica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57134" y="1046202"/>
            <a:ext cx="7376104" cy="1007660"/>
            <a:chOff x="1148201" y="1192939"/>
            <a:chExt cx="7376104" cy="1007660"/>
          </a:xfrm>
        </p:grpSpPr>
        <p:sp>
          <p:nvSpPr>
            <p:cNvPr id="28" name="TextBox 27"/>
            <p:cNvSpPr txBox="1"/>
            <p:nvPr/>
          </p:nvSpPr>
          <p:spPr>
            <a:xfrm>
              <a:off x="1148201" y="1192939"/>
              <a:ext cx="24214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400" b="1" dirty="0" smtClean="0">
                  <a:solidFill>
                    <a:schemeClr val="accent6">
                      <a:lumMod val="75000"/>
                    </a:schemeClr>
                  </a:solidFill>
                  <a:latin typeface="Helvetica"/>
                  <a:cs typeface="Helvetica"/>
                </a:rPr>
                <a:t>11%</a:t>
              </a:r>
              <a:endParaRPr lang="en-US" sz="5400" b="1" dirty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88206" y="1369602"/>
              <a:ext cx="48360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Were previously diagnosed with HIV, at baseline (n=174)</a:t>
              </a:r>
              <a:endParaRPr lang="en-US" sz="2400" dirty="0">
                <a:latin typeface="Helvetica"/>
                <a:cs typeface="Helvetica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57134" y="2221077"/>
            <a:ext cx="7376104" cy="1007660"/>
            <a:chOff x="1148201" y="1192939"/>
            <a:chExt cx="7376104" cy="1007660"/>
          </a:xfrm>
        </p:grpSpPr>
        <p:sp>
          <p:nvSpPr>
            <p:cNvPr id="31" name="TextBox 30"/>
            <p:cNvSpPr txBox="1"/>
            <p:nvPr/>
          </p:nvSpPr>
          <p:spPr>
            <a:xfrm>
              <a:off x="1148201" y="1192939"/>
              <a:ext cx="24214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400" b="1" dirty="0" smtClean="0">
                  <a:solidFill>
                    <a:srgbClr val="E46C0A"/>
                  </a:solidFill>
                  <a:latin typeface="Helvetica"/>
                  <a:cs typeface="Helvetica"/>
                </a:rPr>
                <a:t>12%</a:t>
              </a:r>
              <a:endParaRPr lang="en-US" sz="5400" b="1" dirty="0">
                <a:solidFill>
                  <a:srgbClr val="E46C0A"/>
                </a:solidFill>
                <a:latin typeface="Helvetica"/>
                <a:cs typeface="Helvetica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88206" y="1369602"/>
              <a:ext cx="48360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Were newly diagnosed at entry, including 3 with acute HIV (n=165)</a:t>
              </a:r>
              <a:endParaRPr lang="en-US" sz="2400" dirty="0">
                <a:latin typeface="Helvetica"/>
                <a:cs typeface="Helvetica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7134" y="3288441"/>
            <a:ext cx="7376104" cy="1007660"/>
            <a:chOff x="1148201" y="1192939"/>
            <a:chExt cx="7376104" cy="1007660"/>
          </a:xfrm>
        </p:grpSpPr>
        <p:sp>
          <p:nvSpPr>
            <p:cNvPr id="34" name="TextBox 33"/>
            <p:cNvSpPr txBox="1"/>
            <p:nvPr/>
          </p:nvSpPr>
          <p:spPr>
            <a:xfrm>
              <a:off x="1148201" y="1192939"/>
              <a:ext cx="24214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400" b="1" dirty="0" smtClean="0">
                  <a:solidFill>
                    <a:srgbClr val="E46C0A"/>
                  </a:solidFill>
                  <a:latin typeface="Helvetica"/>
                  <a:cs typeface="Helvetica"/>
                </a:rPr>
                <a:t>30%</a:t>
              </a:r>
              <a:endParaRPr lang="en-US" sz="5400" b="1" dirty="0">
                <a:solidFill>
                  <a:srgbClr val="E46C0A"/>
                </a:solidFill>
                <a:latin typeface="Helvetica"/>
                <a:cs typeface="Helvetica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88206" y="1369602"/>
              <a:ext cx="48360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Self-identified as being gay or homosexual</a:t>
              </a:r>
              <a:endParaRPr lang="en-US" sz="2400" dirty="0"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65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ience_breakthrough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634" y="469389"/>
            <a:ext cx="4681945" cy="5960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123312" y="469389"/>
            <a:ext cx="176702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Helvetica"/>
                <a:cs typeface="Helvetica"/>
              </a:rPr>
              <a:t>Dec. 23, 2011</a:t>
            </a:r>
            <a:endParaRPr lang="en-US" sz="17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1091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9367" y="296919"/>
            <a:ext cx="837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Helvetica"/>
                <a:cs typeface="Helvetica"/>
              </a:rPr>
              <a:t>Seroincidence</a:t>
            </a:r>
            <a:r>
              <a:rPr lang="en-US" sz="2800" b="1" dirty="0" smtClean="0">
                <a:latin typeface="Helvetica"/>
                <a:cs typeface="Helvetica"/>
              </a:rPr>
              <a:t> among Black MSM was very high</a:t>
            </a:r>
            <a:endParaRPr lang="en-US" sz="2800" b="1" dirty="0">
              <a:latin typeface="Helvetica"/>
              <a:cs typeface="Helvetic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88967" y="2092442"/>
            <a:ext cx="7769478" cy="1376991"/>
            <a:chOff x="988967" y="3589864"/>
            <a:chExt cx="7769478" cy="1376991"/>
          </a:xfrm>
        </p:grpSpPr>
        <p:sp>
          <p:nvSpPr>
            <p:cNvPr id="14" name="TextBox 13"/>
            <p:cNvSpPr txBox="1"/>
            <p:nvPr/>
          </p:nvSpPr>
          <p:spPr>
            <a:xfrm>
              <a:off x="988967" y="3589864"/>
              <a:ext cx="25569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6600" b="1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2.8%</a:t>
              </a:r>
              <a:endParaRPr lang="en-US" sz="6600" b="1" dirty="0">
                <a:solidFill>
                  <a:srgbClr val="FF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64436" y="3766527"/>
              <a:ext cx="5094009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Annual </a:t>
              </a:r>
              <a:r>
                <a:rPr lang="en-US" sz="2400" dirty="0" err="1" smtClean="0">
                  <a:latin typeface="Helvetica"/>
                  <a:cs typeface="Helvetica"/>
                </a:rPr>
                <a:t>seroincidence</a:t>
              </a:r>
              <a:r>
                <a:rPr lang="en-US" sz="2400" dirty="0" smtClean="0">
                  <a:latin typeface="Helvetica"/>
                  <a:cs typeface="Helvetica"/>
                </a:rPr>
                <a:t>, based on </a:t>
              </a:r>
              <a:r>
                <a:rPr lang="en-US" sz="2400" b="1" dirty="0" smtClean="0">
                  <a:latin typeface="Helvetica"/>
                  <a:cs typeface="Helvetica"/>
                </a:rPr>
                <a:t>26 </a:t>
              </a:r>
              <a:r>
                <a:rPr lang="en-US" sz="2400" dirty="0" smtClean="0">
                  <a:latin typeface="Helvetica"/>
                  <a:cs typeface="Helvetica"/>
                </a:rPr>
                <a:t>new HIV infections observed</a:t>
              </a:r>
              <a:br>
                <a:rPr lang="en-US" sz="2400" dirty="0" smtClean="0">
                  <a:latin typeface="Helvetica"/>
                  <a:cs typeface="Helvetica"/>
                </a:rPr>
              </a:br>
              <a:r>
                <a:rPr lang="en-US" sz="2400" dirty="0" smtClean="0">
                  <a:latin typeface="Helvetica"/>
                  <a:cs typeface="Helvetica"/>
                </a:rPr>
                <a:t>(95%CI: 1.8, 4.1)</a:t>
              </a:r>
              <a:endParaRPr lang="en-US" sz="2400" dirty="0"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833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9367" y="296919"/>
            <a:ext cx="8379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Helvetica"/>
                <a:cs typeface="Helvetica"/>
              </a:rPr>
              <a:t>Seroincidence</a:t>
            </a:r>
            <a:r>
              <a:rPr lang="en-US" sz="2800" b="1" dirty="0" smtClean="0">
                <a:latin typeface="Helvetica"/>
                <a:cs typeface="Helvetica"/>
              </a:rPr>
              <a:t> among </a:t>
            </a:r>
            <a:r>
              <a:rPr lang="en-US" sz="2800" b="1" i="1" dirty="0" smtClean="0">
                <a:latin typeface="Helvetica"/>
                <a:cs typeface="Helvetica"/>
              </a:rPr>
              <a:t>young</a:t>
            </a:r>
            <a:r>
              <a:rPr lang="en-US" sz="2800" b="1" dirty="0" smtClean="0">
                <a:latin typeface="Helvetica"/>
                <a:cs typeface="Helvetica"/>
              </a:rPr>
              <a:t> Black MSM was alarmingly high – nearly 25x higher than ISIS</a:t>
            </a:r>
            <a:endParaRPr lang="en-US" sz="2800" b="1" dirty="0">
              <a:latin typeface="Helvetica"/>
              <a:cs typeface="Helvetic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24431" y="3669081"/>
            <a:ext cx="7376104" cy="1746323"/>
            <a:chOff x="1124431" y="2436938"/>
            <a:chExt cx="7376104" cy="1746323"/>
          </a:xfrm>
        </p:grpSpPr>
        <p:sp>
          <p:nvSpPr>
            <p:cNvPr id="12" name="TextBox 11"/>
            <p:cNvSpPr txBox="1"/>
            <p:nvPr/>
          </p:nvSpPr>
          <p:spPr>
            <a:xfrm>
              <a:off x="1124431" y="2436938"/>
              <a:ext cx="242147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6600" b="1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5.9%</a:t>
              </a:r>
              <a:endParaRPr lang="en-US" sz="6600" b="1" dirty="0">
                <a:solidFill>
                  <a:srgbClr val="FF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64436" y="2613601"/>
              <a:ext cx="4836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Annual </a:t>
              </a:r>
              <a:r>
                <a:rPr lang="en-US" sz="2400" dirty="0" err="1" smtClean="0">
                  <a:latin typeface="Helvetica"/>
                  <a:cs typeface="Helvetica"/>
                </a:rPr>
                <a:t>seroincidence</a:t>
              </a:r>
              <a:r>
                <a:rPr lang="en-US" sz="2400" dirty="0">
                  <a:latin typeface="Helvetica"/>
                  <a:cs typeface="Helvetica"/>
                </a:rPr>
                <a:t> </a:t>
              </a:r>
              <a:r>
                <a:rPr lang="en-US" sz="2400" dirty="0" smtClean="0">
                  <a:latin typeface="Helvetica"/>
                  <a:cs typeface="Helvetica"/>
                </a:rPr>
                <a:t>among </a:t>
              </a:r>
              <a:r>
                <a:rPr lang="en-US" sz="2400" b="1" dirty="0" smtClean="0">
                  <a:latin typeface="Helvetica"/>
                  <a:cs typeface="Helvetica"/>
                </a:rPr>
                <a:t>18-30 year-olds</a:t>
              </a:r>
              <a:r>
                <a:rPr lang="en-US" sz="2400" dirty="0" smtClean="0">
                  <a:latin typeface="Helvetica"/>
                  <a:cs typeface="Helvetica"/>
                </a:rPr>
                <a:t>, based on </a:t>
              </a:r>
              <a:br>
                <a:rPr lang="en-US" sz="2400" dirty="0" smtClean="0">
                  <a:latin typeface="Helvetica"/>
                  <a:cs typeface="Helvetica"/>
                </a:rPr>
              </a:br>
              <a:r>
                <a:rPr lang="en-US" sz="2400" b="1" dirty="0" smtClean="0">
                  <a:latin typeface="Helvetica"/>
                  <a:cs typeface="Helvetica"/>
                </a:rPr>
                <a:t>20</a:t>
              </a:r>
              <a:r>
                <a:rPr lang="en-US" sz="2400" dirty="0" smtClean="0">
                  <a:latin typeface="Helvetica"/>
                  <a:cs typeface="Helvetica"/>
                </a:rPr>
                <a:t> </a:t>
              </a:r>
              <a:r>
                <a:rPr lang="en-US" sz="2400" b="1" dirty="0" err="1" smtClean="0">
                  <a:latin typeface="Helvetica"/>
                  <a:cs typeface="Helvetica"/>
                </a:rPr>
                <a:t>serconversions</a:t>
              </a:r>
              <a:r>
                <a:rPr lang="en-US" sz="2400" dirty="0" smtClean="0">
                  <a:latin typeface="Helvetica"/>
                  <a:cs typeface="Helvetica"/>
                </a:rPr>
                <a:t> observed</a:t>
              </a:r>
              <a:r>
                <a:rPr lang="en-US" sz="2400" b="1" dirty="0" smtClean="0">
                  <a:latin typeface="Helvetica"/>
                  <a:cs typeface="Helvetica"/>
                </a:rPr>
                <a:t/>
              </a:r>
              <a:br>
                <a:rPr lang="en-US" sz="2400" b="1" dirty="0" smtClean="0">
                  <a:latin typeface="Helvetica"/>
                  <a:cs typeface="Helvetica"/>
                </a:rPr>
              </a:br>
              <a:r>
                <a:rPr lang="en-US" sz="2400" dirty="0" smtClean="0">
                  <a:latin typeface="Helvetica"/>
                  <a:cs typeface="Helvetica"/>
                </a:rPr>
                <a:t>(95%CI: 3.6, 9.1)</a:t>
              </a:r>
              <a:endParaRPr lang="en-US" sz="2400" dirty="0">
                <a:latin typeface="Helvetica"/>
                <a:cs typeface="Helvetica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88967" y="2092442"/>
            <a:ext cx="7769478" cy="1376991"/>
            <a:chOff x="988967" y="3589864"/>
            <a:chExt cx="7769478" cy="1376991"/>
          </a:xfrm>
        </p:grpSpPr>
        <p:sp>
          <p:nvSpPr>
            <p:cNvPr id="14" name="TextBox 13"/>
            <p:cNvSpPr txBox="1"/>
            <p:nvPr/>
          </p:nvSpPr>
          <p:spPr>
            <a:xfrm>
              <a:off x="988967" y="3589864"/>
              <a:ext cx="25569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6600" b="1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2.8%</a:t>
              </a:r>
              <a:endParaRPr lang="en-US" sz="6600" b="1" dirty="0">
                <a:solidFill>
                  <a:srgbClr val="FF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64436" y="3766527"/>
              <a:ext cx="5094009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Annual </a:t>
              </a:r>
              <a:r>
                <a:rPr lang="en-US" sz="2400" dirty="0" err="1" smtClean="0">
                  <a:latin typeface="Helvetica"/>
                  <a:cs typeface="Helvetica"/>
                </a:rPr>
                <a:t>seroincidence</a:t>
              </a:r>
              <a:r>
                <a:rPr lang="en-US" sz="2400" dirty="0" smtClean="0">
                  <a:latin typeface="Helvetica"/>
                  <a:cs typeface="Helvetica"/>
                </a:rPr>
                <a:t>, based on </a:t>
              </a:r>
              <a:r>
                <a:rPr lang="en-US" sz="2400" b="1" dirty="0" smtClean="0">
                  <a:latin typeface="Helvetica"/>
                  <a:cs typeface="Helvetica"/>
                </a:rPr>
                <a:t>26 </a:t>
              </a:r>
              <a:r>
                <a:rPr lang="en-US" sz="2400" dirty="0" smtClean="0">
                  <a:latin typeface="Helvetica"/>
                  <a:cs typeface="Helvetica"/>
                </a:rPr>
                <a:t>new HIV infections observed</a:t>
              </a:r>
              <a:br>
                <a:rPr lang="en-US" sz="2400" dirty="0" smtClean="0">
                  <a:latin typeface="Helvetica"/>
                  <a:cs typeface="Helvetica"/>
                </a:rPr>
              </a:br>
              <a:r>
                <a:rPr lang="en-US" sz="2400" dirty="0" smtClean="0">
                  <a:latin typeface="Helvetica"/>
                  <a:cs typeface="Helvetica"/>
                </a:rPr>
                <a:t>(95%CI: 1.8, 4.1)</a:t>
              </a:r>
              <a:endParaRPr lang="en-US" sz="2400" dirty="0">
                <a:latin typeface="Helvetica"/>
                <a:cs typeface="Helvetica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124431" y="2092442"/>
            <a:ext cx="7634015" cy="182007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7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9367" y="296919"/>
            <a:ext cx="8379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"/>
                <a:cs typeface="Helvetica"/>
              </a:rPr>
              <a:t>Riskier behavior does not account for the increased incidence seen among Black MSM</a:t>
            </a:r>
            <a:endParaRPr lang="en-US" sz="2800" b="1" dirty="0">
              <a:latin typeface="Helvetica"/>
              <a:cs typeface="Helvetica"/>
            </a:endParaRPr>
          </a:p>
        </p:txBody>
      </p:sp>
      <p:pic>
        <p:nvPicPr>
          <p:cNvPr id="7" name="Picture 6" descr="gregmillett_lancet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5"/>
          <a:stretch/>
        </p:blipFill>
        <p:spPr>
          <a:xfrm>
            <a:off x="473435" y="1881589"/>
            <a:ext cx="8086068" cy="5023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361763" y="1458231"/>
            <a:ext cx="3197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Helvetica"/>
                <a:cs typeface="Helvetica"/>
              </a:rPr>
              <a:t>Lancet 2012; 380:341-48</a:t>
            </a:r>
            <a:endParaRPr lang="en-US" sz="1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714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9367" y="296919"/>
            <a:ext cx="8379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"/>
                <a:cs typeface="Helvetica"/>
              </a:rPr>
              <a:t>Riskier behavior does not account for the increased incidence seen among Black MSM</a:t>
            </a:r>
            <a:endParaRPr lang="en-US" sz="2800" b="1" dirty="0">
              <a:latin typeface="Helvetica"/>
              <a:cs typeface="Helvetica"/>
            </a:endParaRPr>
          </a:p>
        </p:txBody>
      </p:sp>
      <p:pic>
        <p:nvPicPr>
          <p:cNvPr id="7" name="Picture 6" descr="gregmillett_lancet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5"/>
          <a:stretch/>
        </p:blipFill>
        <p:spPr>
          <a:xfrm>
            <a:off x="473435" y="1881589"/>
            <a:ext cx="8086068" cy="5023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361763" y="1458231"/>
            <a:ext cx="3197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Helvetica"/>
                <a:cs typeface="Helvetica"/>
              </a:rPr>
              <a:t>Lancet 2012; 380:341-48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96785"/>
            <a:ext cx="9144000" cy="525917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19667" y="2779889"/>
            <a:ext cx="745066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“US HIV-positive black MSM were … </a:t>
            </a:r>
            <a:br>
              <a:rPr lang="en-US" sz="2400" dirty="0" smtClean="0">
                <a:latin typeface="Helvetica"/>
                <a:cs typeface="Helvetica"/>
              </a:rPr>
            </a:br>
            <a:r>
              <a:rPr lang="en-US" sz="3200" b="1" dirty="0" smtClean="0">
                <a:latin typeface="Helvetica"/>
                <a:cs typeface="Helvetica"/>
              </a:rPr>
              <a:t>less likely to</a:t>
            </a:r>
          </a:p>
          <a:p>
            <a:pPr algn="ctr"/>
            <a:r>
              <a:rPr lang="en-US" sz="3200" b="1" dirty="0" smtClean="0">
                <a:latin typeface="Helvetica"/>
                <a:cs typeface="Helvetica"/>
              </a:rPr>
              <a:t>have health insurance,</a:t>
            </a:r>
            <a:br>
              <a:rPr lang="en-US" sz="3200" b="1" dirty="0" smtClean="0">
                <a:latin typeface="Helvetica"/>
                <a:cs typeface="Helvetica"/>
              </a:rPr>
            </a:br>
            <a:r>
              <a:rPr lang="en-US" sz="3200" b="1" dirty="0" smtClean="0">
                <a:latin typeface="Helvetica"/>
                <a:cs typeface="Helvetica"/>
              </a:rPr>
              <a:t>have a high CD4 count,</a:t>
            </a:r>
            <a:br>
              <a:rPr lang="en-US" sz="3200" b="1" dirty="0" smtClean="0">
                <a:latin typeface="Helvetica"/>
                <a:cs typeface="Helvetica"/>
              </a:rPr>
            </a:br>
            <a:r>
              <a:rPr lang="en-US" sz="3200" b="1" dirty="0" smtClean="0">
                <a:latin typeface="Helvetica"/>
                <a:cs typeface="Helvetica"/>
              </a:rPr>
              <a:t>adhere to </a:t>
            </a:r>
            <a:r>
              <a:rPr lang="en-US" sz="3200" b="1" dirty="0" err="1" smtClean="0">
                <a:latin typeface="Helvetica"/>
                <a:cs typeface="Helvetica"/>
              </a:rPr>
              <a:t>cART</a:t>
            </a:r>
            <a:r>
              <a:rPr lang="en-US" sz="3200" b="1" dirty="0" smtClean="0">
                <a:latin typeface="Helvetica"/>
                <a:cs typeface="Helvetica"/>
              </a:rPr>
              <a:t>,</a:t>
            </a:r>
          </a:p>
          <a:p>
            <a:pPr algn="ctr"/>
            <a:r>
              <a:rPr lang="en-US" sz="3200" b="1" dirty="0" smtClean="0">
                <a:latin typeface="Helvetica"/>
                <a:cs typeface="Helvetica"/>
              </a:rPr>
              <a:t>or be virally suppressed</a:t>
            </a:r>
            <a:br>
              <a:rPr lang="en-US" sz="3200" b="1" dirty="0" smtClean="0">
                <a:latin typeface="Helvetica"/>
                <a:cs typeface="Helvetica"/>
              </a:rPr>
            </a:br>
            <a:r>
              <a:rPr lang="en-US" sz="2400" dirty="0" smtClean="0">
                <a:latin typeface="Helvetica"/>
                <a:cs typeface="Helvetica"/>
              </a:rPr>
              <a:t>than were other US HIV-positive MSM.”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843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9367" y="296919"/>
            <a:ext cx="8379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"/>
                <a:cs typeface="Helvetica"/>
              </a:rPr>
              <a:t>Riskier behavior does not account for the increased incidence seen among Black MSM</a:t>
            </a:r>
            <a:endParaRPr lang="en-US" sz="2800" b="1" dirty="0">
              <a:latin typeface="Helvetica"/>
              <a:cs typeface="Helvetica"/>
            </a:endParaRPr>
          </a:p>
        </p:txBody>
      </p:sp>
      <p:pic>
        <p:nvPicPr>
          <p:cNvPr id="7" name="Picture 6" descr="gregmillett_lancet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5"/>
          <a:stretch/>
        </p:blipFill>
        <p:spPr>
          <a:xfrm>
            <a:off x="473435" y="1881589"/>
            <a:ext cx="8086068" cy="5023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361763" y="1458231"/>
            <a:ext cx="3197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Helvetica"/>
                <a:cs typeface="Helvetica"/>
              </a:rPr>
              <a:t>Lancet 2012; 380:341-48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96785"/>
            <a:ext cx="9144000" cy="525917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19667" y="2779889"/>
            <a:ext cx="7450666" cy="3079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dirty="0" smtClean="0">
                <a:latin typeface="Helvetica"/>
                <a:cs typeface="Helvetica"/>
              </a:rPr>
              <a:t>“[D]</a:t>
            </a:r>
            <a:r>
              <a:rPr lang="en-US" sz="2800" dirty="0" err="1" smtClean="0">
                <a:latin typeface="Helvetica"/>
                <a:cs typeface="Helvetica"/>
              </a:rPr>
              <a:t>espite</a:t>
            </a:r>
            <a:r>
              <a:rPr lang="en-US" sz="2800" dirty="0" smtClean="0">
                <a:latin typeface="Helvetica"/>
                <a:cs typeface="Helvetica"/>
              </a:rPr>
              <a:t> a </a:t>
            </a:r>
            <a:r>
              <a:rPr lang="en-US" sz="2800" b="1" dirty="0" smtClean="0">
                <a:latin typeface="Helvetica"/>
                <a:cs typeface="Helvetica"/>
              </a:rPr>
              <a:t>two-fold greater odds </a:t>
            </a:r>
            <a:r>
              <a:rPr lang="en-US" sz="2800" dirty="0" smtClean="0">
                <a:latin typeface="Helvetica"/>
                <a:cs typeface="Helvetica"/>
              </a:rPr>
              <a:t>of having </a:t>
            </a:r>
            <a:r>
              <a:rPr lang="en-US" sz="2800" b="1" dirty="0" smtClean="0">
                <a:latin typeface="Helvetica"/>
                <a:cs typeface="Helvetica"/>
              </a:rPr>
              <a:t>any structural barrier that increases HIV risk</a:t>
            </a:r>
            <a:r>
              <a:rPr lang="en-US" sz="2800" dirty="0" smtClean="0">
                <a:latin typeface="Helvetica"/>
                <a:cs typeface="Helvetica"/>
              </a:rPr>
              <a:t> … compared with other US MSM, </a:t>
            </a:r>
            <a:r>
              <a:rPr lang="en-US" sz="2800" b="1" dirty="0" smtClean="0">
                <a:latin typeface="Helvetica"/>
                <a:cs typeface="Helvetica"/>
              </a:rPr>
              <a:t>US black MSM were more likely to report any preventive </a:t>
            </a:r>
            <a:r>
              <a:rPr lang="en-US" sz="2800" b="1" dirty="0" err="1" smtClean="0">
                <a:latin typeface="Helvetica"/>
                <a:cs typeface="Helvetica"/>
              </a:rPr>
              <a:t>behaviour</a:t>
            </a:r>
            <a:r>
              <a:rPr lang="en-US" sz="2800" b="1" dirty="0" smtClean="0">
                <a:latin typeface="Helvetica"/>
                <a:cs typeface="Helvetica"/>
              </a:rPr>
              <a:t> against HIV </a:t>
            </a:r>
            <a:r>
              <a:rPr lang="en-US" sz="2800" dirty="0" smtClean="0">
                <a:latin typeface="Helvetica"/>
                <a:cs typeface="Helvetica"/>
              </a:rPr>
              <a:t>infection.”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6868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9367" y="296919"/>
            <a:ext cx="83790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Conclusions</a:t>
            </a:r>
            <a:endParaRPr lang="en-US" sz="3200" b="1" dirty="0">
              <a:latin typeface="Helvetica"/>
              <a:cs typeface="Helvetic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69850"/>
            <a:ext cx="8229600" cy="485631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HIV prevalence is greatest in the Southeast U.S.</a:t>
            </a:r>
            <a:br>
              <a:rPr lang="en-US" sz="2800" dirty="0" smtClean="0">
                <a:latin typeface="Helvetica"/>
                <a:cs typeface="Helvetica"/>
              </a:rPr>
            </a:br>
            <a:endParaRPr lang="en-US" sz="2800" dirty="0" smtClean="0">
              <a:latin typeface="Helvetica"/>
              <a:cs typeface="Helvetica"/>
            </a:endParaRPr>
          </a:p>
          <a:p>
            <a:r>
              <a:rPr lang="en-US" sz="2800" dirty="0" smtClean="0">
                <a:latin typeface="Helvetica"/>
                <a:cs typeface="Helvetica"/>
              </a:rPr>
              <a:t>Prevalent and incident HIV is concentrated among African-Americans</a:t>
            </a:r>
            <a:br>
              <a:rPr lang="en-US" sz="2800" dirty="0" smtClean="0">
                <a:latin typeface="Helvetica"/>
                <a:cs typeface="Helvetica"/>
              </a:rPr>
            </a:br>
            <a:endParaRPr lang="en-US" sz="2800" dirty="0" smtClean="0">
              <a:latin typeface="Helvetica"/>
              <a:cs typeface="Helvetica"/>
            </a:endParaRPr>
          </a:p>
          <a:p>
            <a:r>
              <a:rPr lang="en-US" sz="2800" dirty="0" smtClean="0">
                <a:latin typeface="Helvetica"/>
                <a:cs typeface="Helvetica"/>
              </a:rPr>
              <a:t>Black MSM have an incidence rate of nearly 3%, or 12x higher than at-risk women of color</a:t>
            </a:r>
            <a:br>
              <a:rPr lang="en-US" sz="2800" dirty="0" smtClean="0">
                <a:latin typeface="Helvetica"/>
                <a:cs typeface="Helvetica"/>
              </a:rPr>
            </a:br>
            <a:endParaRPr lang="en-US" sz="2800" dirty="0" smtClean="0">
              <a:latin typeface="Helvetica"/>
              <a:cs typeface="Helvetica"/>
            </a:endParaRPr>
          </a:p>
          <a:p>
            <a:r>
              <a:rPr lang="en-US" sz="2800" dirty="0" smtClean="0">
                <a:latin typeface="Helvetica"/>
                <a:cs typeface="Helvetica"/>
              </a:rPr>
              <a:t>Young Black MSM (18-30) acquired HIV at nearly 25x the rate of at-risk women of color</a:t>
            </a:r>
          </a:p>
        </p:txBody>
      </p:sp>
    </p:spTree>
    <p:extLst>
      <p:ext uri="{BB962C8B-B14F-4D97-AF65-F5344CB8AC3E}">
        <p14:creationId xmlns:p14="http://schemas.microsoft.com/office/powerpoint/2010/main" val="273693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9367" y="296919"/>
            <a:ext cx="83790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Next steps</a:t>
            </a:r>
            <a:endParaRPr lang="en-US" sz="3200" b="1" dirty="0">
              <a:latin typeface="Helvetica"/>
              <a:cs typeface="Helvetic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69849"/>
            <a:ext cx="8229600" cy="512823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Prevention and test-and-treat efforts must be targeted to those communities at greatest risk</a:t>
            </a:r>
          </a:p>
          <a:p>
            <a:endParaRPr lang="en-US" sz="2000" dirty="0">
              <a:latin typeface="Helvetica"/>
              <a:cs typeface="Helvetica"/>
            </a:endParaRPr>
          </a:p>
          <a:p>
            <a:r>
              <a:rPr lang="en-US" sz="2800" dirty="0" smtClean="0">
                <a:latin typeface="Helvetica"/>
                <a:cs typeface="Helvetica"/>
              </a:rPr>
              <a:t>Identify and eliminate barriers to HIV testing and healthcare access – many of which are </a:t>
            </a:r>
            <a:r>
              <a:rPr lang="en-US" sz="2800" i="1" dirty="0" smtClean="0">
                <a:latin typeface="Helvetica"/>
                <a:cs typeface="Helvetica"/>
              </a:rPr>
              <a:t>structural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800" dirty="0" smtClean="0">
                <a:latin typeface="Helvetica"/>
                <a:cs typeface="Helvetica"/>
              </a:rPr>
              <a:t>Expand mechanisms for prompt linkage to and retention in HIV care (bridge counselors, etc.)</a:t>
            </a:r>
          </a:p>
          <a:p>
            <a:endParaRPr lang="en-US" sz="2000" dirty="0">
              <a:latin typeface="Helvetica"/>
              <a:cs typeface="Helvetica"/>
            </a:endParaRPr>
          </a:p>
          <a:p>
            <a:r>
              <a:rPr lang="en-US" sz="2800" dirty="0" smtClean="0">
                <a:latin typeface="Helvetica"/>
                <a:cs typeface="Helvetica"/>
              </a:rPr>
              <a:t>Increase capacity for treatment, including training more providers in ID and HIV medicine</a:t>
            </a:r>
          </a:p>
        </p:txBody>
      </p:sp>
    </p:spTree>
    <p:extLst>
      <p:ext uri="{BB962C8B-B14F-4D97-AF65-F5344CB8AC3E}">
        <p14:creationId xmlns:p14="http://schemas.microsoft.com/office/powerpoint/2010/main" val="25631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norance=fear_1280_800_AL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"/>
          <a:stretch/>
        </p:blipFill>
        <p:spPr>
          <a:xfrm>
            <a:off x="1227667" y="1368777"/>
            <a:ext cx="6768184" cy="4120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76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ience_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458" y="469389"/>
            <a:ext cx="4681121" cy="5960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123312" y="469389"/>
            <a:ext cx="176702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Helvetica"/>
                <a:cs typeface="Helvetica"/>
              </a:rPr>
              <a:t>July 13, 2012</a:t>
            </a:r>
            <a:endParaRPr lang="en-US" sz="17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4199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t="21339" r="2019" b="2366"/>
          <a:stretch/>
        </p:blipFill>
        <p:spPr bwMode="auto">
          <a:xfrm>
            <a:off x="234683" y="1228711"/>
            <a:ext cx="8724678" cy="52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9367" y="296919"/>
            <a:ext cx="837907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latin typeface="Helvetica"/>
                <a:cs typeface="Helvetica"/>
              </a:rPr>
              <a:t>Persons living with HIV diagnosis, 2009</a:t>
            </a:r>
            <a:endParaRPr lang="en-US" sz="31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340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t="20332" r="2472" b="2165"/>
          <a:stretch/>
        </p:blipFill>
        <p:spPr bwMode="auto">
          <a:xfrm>
            <a:off x="262292" y="1159681"/>
            <a:ext cx="8655653" cy="531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9367" y="296919"/>
            <a:ext cx="837907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latin typeface="Helvetica"/>
                <a:cs typeface="Helvetica"/>
              </a:rPr>
              <a:t>Persons living with HIV diagnosis, 2009</a:t>
            </a:r>
            <a:endParaRPr lang="en-US" sz="31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3314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t="20132" r="2472" b="2365"/>
          <a:stretch/>
        </p:blipFill>
        <p:spPr bwMode="auto">
          <a:xfrm>
            <a:off x="262292" y="1145875"/>
            <a:ext cx="8655653" cy="531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9367" y="296919"/>
            <a:ext cx="837907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latin typeface="Helvetica"/>
                <a:cs typeface="Helvetica"/>
              </a:rPr>
              <a:t>Persons living with HIV diagnosis, 2009</a:t>
            </a:r>
            <a:endParaRPr lang="en-US" sz="31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5499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t="20132" r="2472" b="2365"/>
          <a:stretch/>
        </p:blipFill>
        <p:spPr bwMode="auto">
          <a:xfrm>
            <a:off x="262292" y="1145875"/>
            <a:ext cx="8655653" cy="531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9367" y="296919"/>
            <a:ext cx="837907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latin typeface="Helvetica"/>
                <a:cs typeface="Helvetica"/>
              </a:rPr>
              <a:t>Persons living with HIV diagnosis, 2009</a:t>
            </a:r>
            <a:endParaRPr lang="en-US" sz="31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2853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367" y="296919"/>
            <a:ext cx="83790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Helvetica"/>
                <a:cs typeface="Helvetica"/>
              </a:rPr>
              <a:t>Estimated infections by subgroup, 1977-2006</a:t>
            </a:r>
            <a:endParaRPr lang="en-US" sz="3000" b="1" dirty="0">
              <a:latin typeface="Helvetica"/>
              <a:cs typeface="Helvetica"/>
            </a:endParaRPr>
          </a:p>
        </p:txBody>
      </p:sp>
      <p:pic>
        <p:nvPicPr>
          <p:cNvPr id="2" name="Picture 1" descr="incidence_2008_factshee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5" b="2541"/>
          <a:stretch/>
        </p:blipFill>
        <p:spPr>
          <a:xfrm>
            <a:off x="1263617" y="1325350"/>
            <a:ext cx="6591354" cy="501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ejean_pl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33" y="1333379"/>
            <a:ext cx="7335274" cy="9483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79367" y="296919"/>
            <a:ext cx="83790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Incidence estimates updated in 2011</a:t>
            </a:r>
            <a:endParaRPr lang="en-US" sz="32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6215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769</Words>
  <Application>Microsoft Office PowerPoint</Application>
  <PresentationFormat>On-screen Show (4:3)</PresentationFormat>
  <Paragraphs>143</Paragraphs>
  <Slides>27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North Carolina at Chapel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Hurt, MD</dc:creator>
  <cp:lastModifiedBy>domis</cp:lastModifiedBy>
  <cp:revision>101</cp:revision>
  <cp:lastPrinted>2012-10-23T16:25:31Z</cp:lastPrinted>
  <dcterms:created xsi:type="dcterms:W3CDTF">2011-11-29T20:25:00Z</dcterms:created>
  <dcterms:modified xsi:type="dcterms:W3CDTF">2012-10-25T15:24:50Z</dcterms:modified>
</cp:coreProperties>
</file>