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5714" r:id="rId2"/>
    <p:sldMasterId id="2147485723" r:id="rId3"/>
    <p:sldMasterId id="2147485732" r:id="rId4"/>
    <p:sldMasterId id="2147485742" r:id="rId5"/>
    <p:sldMasterId id="2147485755" r:id="rId6"/>
    <p:sldMasterId id="2147485758" r:id="rId7"/>
    <p:sldMasterId id="2147485780" r:id="rId8"/>
  </p:sldMasterIdLst>
  <p:notesMasterIdLst>
    <p:notesMasterId r:id="rId63"/>
  </p:notesMasterIdLst>
  <p:handoutMasterIdLst>
    <p:handoutMasterId r:id="rId64"/>
  </p:handoutMasterIdLst>
  <p:sldIdLst>
    <p:sldId id="409" r:id="rId9"/>
    <p:sldId id="395" r:id="rId10"/>
    <p:sldId id="346" r:id="rId11"/>
    <p:sldId id="347" r:id="rId12"/>
    <p:sldId id="348" r:id="rId13"/>
    <p:sldId id="349" r:id="rId14"/>
    <p:sldId id="350" r:id="rId15"/>
    <p:sldId id="403" r:id="rId16"/>
    <p:sldId id="404" r:id="rId17"/>
    <p:sldId id="405" r:id="rId18"/>
    <p:sldId id="406" r:id="rId19"/>
    <p:sldId id="351" r:id="rId20"/>
    <p:sldId id="352" r:id="rId21"/>
    <p:sldId id="353" r:id="rId22"/>
    <p:sldId id="407" r:id="rId23"/>
    <p:sldId id="408" r:id="rId24"/>
    <p:sldId id="354"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4" r:id="rId42"/>
    <p:sldId id="375" r:id="rId43"/>
    <p:sldId id="391" r:id="rId44"/>
    <p:sldId id="392" r:id="rId45"/>
    <p:sldId id="396" r:id="rId46"/>
    <p:sldId id="387" r:id="rId47"/>
    <p:sldId id="398" r:id="rId48"/>
    <p:sldId id="383" r:id="rId49"/>
    <p:sldId id="385" r:id="rId50"/>
    <p:sldId id="388" r:id="rId51"/>
    <p:sldId id="389" r:id="rId52"/>
    <p:sldId id="386" r:id="rId53"/>
    <p:sldId id="390" r:id="rId54"/>
    <p:sldId id="384" r:id="rId55"/>
    <p:sldId id="399" r:id="rId56"/>
    <p:sldId id="400" r:id="rId57"/>
    <p:sldId id="393" r:id="rId58"/>
    <p:sldId id="394" r:id="rId59"/>
    <p:sldId id="401" r:id="rId60"/>
    <p:sldId id="402" r:id="rId61"/>
    <p:sldId id="410" r:id="rId62"/>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16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16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16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1600" kern="1200">
        <a:solidFill>
          <a:schemeClr val="tx1"/>
        </a:solidFill>
        <a:latin typeface="Arial" pitchFamily="34" charset="0"/>
        <a:ea typeface="ＭＳ Ｐゴシック" charset="-128"/>
        <a:cs typeface="+mn-cs"/>
      </a:defRPr>
    </a:lvl5pPr>
    <a:lvl6pPr marL="2286000" algn="l" defTabSz="914400" rtl="0" eaLnBrk="1" latinLnBrk="0" hangingPunct="1">
      <a:defRPr sz="1600" kern="1200">
        <a:solidFill>
          <a:schemeClr val="tx1"/>
        </a:solidFill>
        <a:latin typeface="Arial" pitchFamily="34" charset="0"/>
        <a:ea typeface="ＭＳ Ｐゴシック" charset="-128"/>
        <a:cs typeface="+mn-cs"/>
      </a:defRPr>
    </a:lvl6pPr>
    <a:lvl7pPr marL="2743200" algn="l" defTabSz="914400" rtl="0" eaLnBrk="1" latinLnBrk="0" hangingPunct="1">
      <a:defRPr sz="1600" kern="1200">
        <a:solidFill>
          <a:schemeClr val="tx1"/>
        </a:solidFill>
        <a:latin typeface="Arial" pitchFamily="34" charset="0"/>
        <a:ea typeface="ＭＳ Ｐゴシック" charset="-128"/>
        <a:cs typeface="+mn-cs"/>
      </a:defRPr>
    </a:lvl7pPr>
    <a:lvl8pPr marL="3200400" algn="l" defTabSz="914400" rtl="0" eaLnBrk="1" latinLnBrk="0" hangingPunct="1">
      <a:defRPr sz="1600" kern="1200">
        <a:solidFill>
          <a:schemeClr val="tx1"/>
        </a:solidFill>
        <a:latin typeface="Arial" pitchFamily="34" charset="0"/>
        <a:ea typeface="ＭＳ Ｐゴシック" charset="-128"/>
        <a:cs typeface="+mn-cs"/>
      </a:defRPr>
    </a:lvl8pPr>
    <a:lvl9pPr marL="3657600" algn="l" defTabSz="914400" rtl="0" eaLnBrk="1" latinLnBrk="0" hangingPunct="1">
      <a:defRPr sz="16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CF"/>
    <a:srgbClr val="CCFF66"/>
    <a:srgbClr val="00FF00"/>
    <a:srgbClr val="358C93"/>
    <a:srgbClr val="FF8000"/>
    <a:srgbClr val="000000"/>
    <a:srgbClr val="FFFFFF"/>
    <a:srgbClr val="336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860" autoAdjust="0"/>
  </p:normalViewPr>
  <p:slideViewPr>
    <p:cSldViewPr snapToGrid="0">
      <p:cViewPr varScale="1">
        <p:scale>
          <a:sx n="85" d="100"/>
          <a:sy n="85" d="100"/>
        </p:scale>
        <p:origin x="-17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Worksheet%20in%20Arribas_CROI%202014%20eSymp_v4.ppt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Change in BMD Over 96 Weeks</a:t>
            </a:r>
          </a:p>
        </c:rich>
      </c:tx>
      <c:layout/>
      <c:overlay val="0"/>
    </c:title>
    <c:autoTitleDeleted val="0"/>
    <c:plotArea>
      <c:layout>
        <c:manualLayout>
          <c:layoutTarget val="inner"/>
          <c:xMode val="edge"/>
          <c:yMode val="edge"/>
          <c:x val="0.124314924825378"/>
          <c:y val="0.174120703833614"/>
          <c:w val="0.863559269945368"/>
          <c:h val="0.725270963430617"/>
        </c:manualLayout>
      </c:layout>
      <c:barChart>
        <c:barDir val="col"/>
        <c:grouping val="clustered"/>
        <c:varyColors val="0"/>
        <c:ser>
          <c:idx val="0"/>
          <c:order val="0"/>
          <c:tx>
            <c:strRef>
              <c:f>Sheet1!$B$1</c:f>
              <c:strCache>
                <c:ptCount val="1"/>
                <c:pt idx="0">
                  <c:v>RAL</c:v>
                </c:pt>
              </c:strCache>
            </c:strRef>
          </c:tx>
          <c:spPr>
            <a:solidFill>
              <a:srgbClr val="00FF00"/>
            </a:solidFill>
          </c:spPr>
          <c:invertIfNegative val="0"/>
          <c:cat>
            <c:strRef>
              <c:f>Sheet1!$A$2:$A$4</c:f>
              <c:strCache>
                <c:ptCount val="3"/>
                <c:pt idx="0">
                  <c:v>Hip</c:v>
                </c:pt>
                <c:pt idx="1">
                  <c:v>Spine</c:v>
                </c:pt>
                <c:pt idx="2">
                  <c:v>Total Body</c:v>
                </c:pt>
              </c:strCache>
            </c:strRef>
          </c:cat>
          <c:val>
            <c:numRef>
              <c:f>Sheet1!$B$2:$B$4</c:f>
              <c:numCache>
                <c:formatCode>0.00%</c:formatCode>
                <c:ptCount val="3"/>
                <c:pt idx="0">
                  <c:v>-0.024</c:v>
                </c:pt>
                <c:pt idx="1">
                  <c:v>-0.018</c:v>
                </c:pt>
                <c:pt idx="2">
                  <c:v>-0.017</c:v>
                </c:pt>
              </c:numCache>
            </c:numRef>
          </c:val>
        </c:ser>
        <c:ser>
          <c:idx val="1"/>
          <c:order val="1"/>
          <c:tx>
            <c:strRef>
              <c:f>Sheet1!$C$1</c:f>
              <c:strCache>
                <c:ptCount val="1"/>
                <c:pt idx="0">
                  <c:v>ATV/r</c:v>
                </c:pt>
              </c:strCache>
            </c:strRef>
          </c:tx>
          <c:invertIfNegative val="0"/>
          <c:cat>
            <c:strRef>
              <c:f>Sheet1!$A$2:$A$4</c:f>
              <c:strCache>
                <c:ptCount val="3"/>
                <c:pt idx="0">
                  <c:v>Hip</c:v>
                </c:pt>
                <c:pt idx="1">
                  <c:v>Spine</c:v>
                </c:pt>
                <c:pt idx="2">
                  <c:v>Total Body</c:v>
                </c:pt>
              </c:strCache>
            </c:strRef>
          </c:cat>
          <c:val>
            <c:numRef>
              <c:f>Sheet1!$C$2:$C$4</c:f>
              <c:numCache>
                <c:formatCode>0%</c:formatCode>
                <c:ptCount val="3"/>
                <c:pt idx="0" formatCode="0.00%">
                  <c:v>-0.039</c:v>
                </c:pt>
                <c:pt idx="1">
                  <c:v>-0.04</c:v>
                </c:pt>
                <c:pt idx="2" formatCode="0.00%">
                  <c:v>-0.029</c:v>
                </c:pt>
              </c:numCache>
            </c:numRef>
          </c:val>
        </c:ser>
        <c:ser>
          <c:idx val="2"/>
          <c:order val="2"/>
          <c:tx>
            <c:strRef>
              <c:f>Sheet1!$D$1</c:f>
              <c:strCache>
                <c:ptCount val="1"/>
                <c:pt idx="0">
                  <c:v>DRV/r</c:v>
                </c:pt>
              </c:strCache>
            </c:strRef>
          </c:tx>
          <c:spPr>
            <a:solidFill>
              <a:srgbClr val="FF0000"/>
            </a:solidFill>
          </c:spPr>
          <c:invertIfNegative val="0"/>
          <c:cat>
            <c:strRef>
              <c:f>Sheet1!$A$2:$A$4</c:f>
              <c:strCache>
                <c:ptCount val="3"/>
                <c:pt idx="0">
                  <c:v>Hip</c:v>
                </c:pt>
                <c:pt idx="1">
                  <c:v>Spine</c:v>
                </c:pt>
                <c:pt idx="2">
                  <c:v>Total Body</c:v>
                </c:pt>
              </c:strCache>
            </c:strRef>
          </c:cat>
          <c:val>
            <c:numRef>
              <c:f>Sheet1!$D$2:$D$4</c:f>
              <c:numCache>
                <c:formatCode>0.00%</c:formatCode>
                <c:ptCount val="3"/>
                <c:pt idx="0">
                  <c:v>-0.034</c:v>
                </c:pt>
                <c:pt idx="1">
                  <c:v>-0.036</c:v>
                </c:pt>
                <c:pt idx="2">
                  <c:v>-0.016</c:v>
                </c:pt>
              </c:numCache>
            </c:numRef>
          </c:val>
        </c:ser>
        <c:dLbls>
          <c:showLegendKey val="0"/>
          <c:showVal val="0"/>
          <c:showCatName val="0"/>
          <c:showSerName val="0"/>
          <c:showPercent val="0"/>
          <c:showBubbleSize val="0"/>
        </c:dLbls>
        <c:gapWidth val="219"/>
        <c:overlap val="-27"/>
        <c:axId val="-2134755288"/>
        <c:axId val="-2134758616"/>
      </c:barChart>
      <c:catAx>
        <c:axId val="-2134755288"/>
        <c:scaling>
          <c:orientation val="minMax"/>
        </c:scaling>
        <c:delete val="0"/>
        <c:axPos val="b"/>
        <c:numFmt formatCode="General" sourceLinked="1"/>
        <c:majorTickMark val="none"/>
        <c:minorTickMark val="none"/>
        <c:tickLblPos val="high"/>
        <c:spPr>
          <a:ln w="19050">
            <a:solidFill>
              <a:srgbClr val="000000"/>
            </a:solidFill>
          </a:ln>
        </c:spPr>
        <c:txPr>
          <a:bodyPr rot="-60000000" vert="horz"/>
          <a:lstStyle/>
          <a:p>
            <a:pPr>
              <a:defRPr/>
            </a:pPr>
            <a:endParaRPr lang="en-US"/>
          </a:p>
        </c:txPr>
        <c:crossAx val="-2134758616"/>
        <c:crosses val="autoZero"/>
        <c:auto val="1"/>
        <c:lblAlgn val="ctr"/>
        <c:lblOffset val="100"/>
        <c:noMultiLvlLbl val="0"/>
      </c:catAx>
      <c:valAx>
        <c:axId val="-2134758616"/>
        <c:scaling>
          <c:orientation val="minMax"/>
        </c:scaling>
        <c:delete val="0"/>
        <c:axPos val="l"/>
        <c:numFmt formatCode="0.00%" sourceLinked="1"/>
        <c:majorTickMark val="out"/>
        <c:minorTickMark val="none"/>
        <c:tickLblPos val="nextTo"/>
        <c:spPr>
          <a:ln w="19050">
            <a:solidFill>
              <a:srgbClr val="000000"/>
            </a:solidFill>
          </a:ln>
        </c:spPr>
        <c:txPr>
          <a:bodyPr rot="-60000000" vert="horz"/>
          <a:lstStyle/>
          <a:p>
            <a:pPr>
              <a:defRPr/>
            </a:pPr>
            <a:endParaRPr lang="en-US"/>
          </a:p>
        </c:txPr>
        <c:crossAx val="-2134755288"/>
        <c:crosses val="autoZero"/>
        <c:crossBetween val="between"/>
      </c:valAx>
    </c:plotArea>
    <c:legend>
      <c:legendPos val="b"/>
      <c:layout/>
      <c:overlay val="0"/>
      <c:txPr>
        <a:bodyPr rot="0" vert="horz"/>
        <a:lstStyle/>
        <a:p>
          <a:pPr>
            <a:defRPr/>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343962795711"/>
          <c:y val="0.122856655245699"/>
          <c:w val="0.882656037204289"/>
          <c:h val="0.639120246184742"/>
        </c:manualLayout>
      </c:layout>
      <c:scatterChart>
        <c:scatterStyle val="lineMarker"/>
        <c:varyColors val="0"/>
        <c:ser>
          <c:idx val="0"/>
          <c:order val="0"/>
          <c:tx>
            <c:strRef>
              <c:f>'[Worksheet in Arribas_CROI 2014 eSymp_v4.pptx]Sheet1'!$B$1</c:f>
              <c:strCache>
                <c:ptCount val="1"/>
                <c:pt idx="0">
                  <c:v>DTG + ABC/3TC QD</c:v>
                </c:pt>
              </c:strCache>
            </c:strRef>
          </c:tx>
          <c:spPr>
            <a:ln w="38104">
              <a:miter lim="800000"/>
            </a:ln>
          </c:spPr>
          <c:marker>
            <c:symbol val="diamond"/>
            <c:size val="7"/>
            <c:spPr>
              <a:solidFill>
                <a:schemeClr val="tx2"/>
              </a:solidFill>
              <a:ln w="27026" cap="sq">
                <a:noFill/>
                <a:bevel/>
              </a:ln>
            </c:spPr>
          </c:marker>
          <c:errBars>
            <c:errDir val="y"/>
            <c:errBarType val="both"/>
            <c:errValType val="cust"/>
            <c:noEndCap val="0"/>
            <c:plus>
              <c:numRef>
                <c:f>'[Worksheet in Arribas_CROI 2014 eSymp_v4.pptx]Sheet1'!$H$2:$H$14</c:f>
                <c:numCache>
                  <c:formatCode>General</c:formatCode>
                  <c:ptCount val="13"/>
                  <c:pt idx="0">
                    <c:v>0.0</c:v>
                  </c:pt>
                  <c:pt idx="1">
                    <c:v>4.6495781146297</c:v>
                  </c:pt>
                  <c:pt idx="2">
                    <c:v>4.020143631536897</c:v>
                  </c:pt>
                  <c:pt idx="3">
                    <c:v>3.54772311889049</c:v>
                  </c:pt>
                  <c:pt idx="4">
                    <c:v>3.390976933219696</c:v>
                  </c:pt>
                  <c:pt idx="5">
                    <c:v>2.6797927417785</c:v>
                  </c:pt>
                  <c:pt idx="6">
                    <c:v>3.027264754143204</c:v>
                  </c:pt>
                  <c:pt idx="7">
                    <c:v>3.294451407423097</c:v>
                  </c:pt>
                  <c:pt idx="8">
                    <c:v>3.138941871788091</c:v>
                  </c:pt>
                  <c:pt idx="9">
                    <c:v>3.3433864275016</c:v>
                  </c:pt>
                  <c:pt idx="10">
                    <c:v>3.482343344440906</c:v>
                  </c:pt>
                  <c:pt idx="11">
                    <c:v>3.630979640170409</c:v>
                  </c:pt>
                  <c:pt idx="12">
                    <c:v>3.839048046002798</c:v>
                  </c:pt>
                </c:numCache>
              </c:numRef>
            </c:plus>
            <c:minus>
              <c:numRef>
                <c:f>'[Worksheet in Arribas_CROI 2014 eSymp_v4.pptx]Sheet1'!$I$2:$I$14</c:f>
                <c:numCache>
                  <c:formatCode>General</c:formatCode>
                  <c:ptCount val="13"/>
                  <c:pt idx="0">
                    <c:v>0.0</c:v>
                  </c:pt>
                  <c:pt idx="1">
                    <c:v>4.649578114629797</c:v>
                  </c:pt>
                  <c:pt idx="2">
                    <c:v>4.020143631536897</c:v>
                  </c:pt>
                  <c:pt idx="3">
                    <c:v>3.547723118890405</c:v>
                  </c:pt>
                  <c:pt idx="4">
                    <c:v>3.390976933219681</c:v>
                  </c:pt>
                  <c:pt idx="5">
                    <c:v>2.6797927417785</c:v>
                  </c:pt>
                  <c:pt idx="6">
                    <c:v>3.027264754143304</c:v>
                  </c:pt>
                  <c:pt idx="7">
                    <c:v>3.294451407423111</c:v>
                  </c:pt>
                  <c:pt idx="8">
                    <c:v>3.138941871788205</c:v>
                  </c:pt>
                  <c:pt idx="9">
                    <c:v>3.3433864275015</c:v>
                  </c:pt>
                  <c:pt idx="10">
                    <c:v>3.482343344440991</c:v>
                  </c:pt>
                  <c:pt idx="11">
                    <c:v>3.630979640170396</c:v>
                  </c:pt>
                  <c:pt idx="12">
                    <c:v>3.8390480460029</c:v>
                  </c:pt>
                </c:numCache>
              </c:numRef>
            </c:minus>
            <c:spPr>
              <a:ln w="31753">
                <a:solidFill>
                  <a:schemeClr val="accent1"/>
                </a:solidFill>
              </a:ln>
            </c:spPr>
          </c:errBars>
          <c:xVal>
            <c:numRef>
              <c:f>'[Worksheet in Arribas_CROI 2014 eSymp_v4.pptx]Sheet1'!$A$2:$A$14</c:f>
              <c:numCache>
                <c:formatCode>General</c:formatCode>
                <c:ptCount val="13"/>
                <c:pt idx="0">
                  <c:v>0.0</c:v>
                </c:pt>
                <c:pt idx="1">
                  <c:v>4.0</c:v>
                </c:pt>
                <c:pt idx="2">
                  <c:v>8.0</c:v>
                </c:pt>
                <c:pt idx="3">
                  <c:v>12.0</c:v>
                </c:pt>
                <c:pt idx="4">
                  <c:v>16.0</c:v>
                </c:pt>
                <c:pt idx="5">
                  <c:v>24.0</c:v>
                </c:pt>
                <c:pt idx="6">
                  <c:v>32.0</c:v>
                </c:pt>
                <c:pt idx="7">
                  <c:v>40.0</c:v>
                </c:pt>
                <c:pt idx="8">
                  <c:v>48.0</c:v>
                </c:pt>
                <c:pt idx="9">
                  <c:v>60.0</c:v>
                </c:pt>
                <c:pt idx="10">
                  <c:v>72.0</c:v>
                </c:pt>
                <c:pt idx="11">
                  <c:v>84.0</c:v>
                </c:pt>
                <c:pt idx="12">
                  <c:v>96.0</c:v>
                </c:pt>
              </c:numCache>
            </c:numRef>
          </c:xVal>
          <c:yVal>
            <c:numRef>
              <c:f>'[Worksheet in Arribas_CROI 2014 eSymp_v4.pptx]Sheet1'!$B$2:$B$14</c:f>
              <c:numCache>
                <c:formatCode>General</c:formatCode>
                <c:ptCount val="13"/>
                <c:pt idx="0">
                  <c:v>0.0</c:v>
                </c:pt>
                <c:pt idx="1">
                  <c:v>63.0434782608696</c:v>
                </c:pt>
                <c:pt idx="2">
                  <c:v>77.53623188405798</c:v>
                </c:pt>
                <c:pt idx="3">
                  <c:v>83.8164251207729</c:v>
                </c:pt>
                <c:pt idx="4">
                  <c:v>85.50724637681158</c:v>
                </c:pt>
                <c:pt idx="5">
                  <c:v>91.5458937198068</c:v>
                </c:pt>
                <c:pt idx="6">
                  <c:v>88.88888888888864</c:v>
                </c:pt>
                <c:pt idx="7">
                  <c:v>86.4734299516908</c:v>
                </c:pt>
                <c:pt idx="8">
                  <c:v>87.92270531400946</c:v>
                </c:pt>
                <c:pt idx="9">
                  <c:v>85.99033816425107</c:v>
                </c:pt>
                <c:pt idx="10">
                  <c:v>84.54106280193242</c:v>
                </c:pt>
                <c:pt idx="11">
                  <c:v>82.85024154589368</c:v>
                </c:pt>
                <c:pt idx="12">
                  <c:v>80.19323671497588</c:v>
                </c:pt>
              </c:numCache>
            </c:numRef>
          </c:yVal>
          <c:smooth val="0"/>
        </c:ser>
        <c:ser>
          <c:idx val="3"/>
          <c:order val="1"/>
          <c:tx>
            <c:strRef>
              <c:f>'[Worksheet in Arribas_CROI 2014 eSymp_v4.pptx]Sheet1'!$E$1</c:f>
              <c:strCache>
                <c:ptCount val="1"/>
                <c:pt idx="0">
                  <c:v>EFV/TDF/FTC QD</c:v>
                </c:pt>
              </c:strCache>
            </c:strRef>
          </c:tx>
          <c:spPr>
            <a:ln w="38104">
              <a:solidFill>
                <a:schemeClr val="accent2"/>
              </a:solidFill>
            </a:ln>
          </c:spPr>
          <c:marker>
            <c:symbol val="square"/>
            <c:size val="7"/>
            <c:spPr>
              <a:solidFill>
                <a:schemeClr val="accent2"/>
              </a:solidFill>
              <a:ln w="27026">
                <a:noFill/>
              </a:ln>
            </c:spPr>
          </c:marker>
          <c:errBars>
            <c:errDir val="y"/>
            <c:errBarType val="both"/>
            <c:errValType val="cust"/>
            <c:noEndCap val="0"/>
            <c:plus>
              <c:numRef>
                <c:f>'[Worksheet in Arribas_CROI 2014 eSymp_v4.pptx]Sheet1'!$J$2:$J$14</c:f>
                <c:numCache>
                  <c:formatCode>General</c:formatCode>
                  <c:ptCount val="13"/>
                  <c:pt idx="0">
                    <c:v>0.0</c:v>
                  </c:pt>
                  <c:pt idx="1">
                    <c:v>3.330460696170999</c:v>
                  </c:pt>
                  <c:pt idx="2">
                    <c:v>4.562310174209988</c:v>
                  </c:pt>
                  <c:pt idx="3">
                    <c:v>4.77079328737481</c:v>
                  </c:pt>
                  <c:pt idx="4">
                    <c:v>4.438732246532197</c:v>
                  </c:pt>
                  <c:pt idx="5">
                    <c:v>3.551285794287097</c:v>
                  </c:pt>
                  <c:pt idx="6">
                    <c:v>3.689613823397707</c:v>
                  </c:pt>
                  <c:pt idx="7">
                    <c:v>3.867215724429499</c:v>
                  </c:pt>
                  <c:pt idx="8">
                    <c:v>3.78118491097169</c:v>
                  </c:pt>
                  <c:pt idx="9">
                    <c:v>3.979031075152407</c:v>
                  </c:pt>
                  <c:pt idx="10">
                    <c:v>4.136175931484502</c:v>
                  </c:pt>
                  <c:pt idx="11">
                    <c:v>4.188120116021905</c:v>
                  </c:pt>
                  <c:pt idx="12">
                    <c:v>4.284275254412289</c:v>
                  </c:pt>
                </c:numCache>
              </c:numRef>
            </c:plus>
            <c:minus>
              <c:numRef>
                <c:f>'[Worksheet in Arribas_CROI 2014 eSymp_v4.pptx]Sheet1'!$K$2:$K$14</c:f>
                <c:numCache>
                  <c:formatCode>General</c:formatCode>
                  <c:ptCount val="13"/>
                  <c:pt idx="0">
                    <c:v>0.0</c:v>
                  </c:pt>
                  <c:pt idx="1">
                    <c:v>3.330460696170896</c:v>
                  </c:pt>
                  <c:pt idx="2">
                    <c:v>4.562310174209991</c:v>
                  </c:pt>
                  <c:pt idx="3">
                    <c:v>4.77079328737481</c:v>
                  </c:pt>
                  <c:pt idx="4">
                    <c:v>4.438732246532311</c:v>
                  </c:pt>
                  <c:pt idx="5">
                    <c:v>3.551285794287097</c:v>
                  </c:pt>
                  <c:pt idx="6">
                    <c:v>3.689613823397693</c:v>
                  </c:pt>
                  <c:pt idx="7">
                    <c:v>3.867215724429599</c:v>
                  </c:pt>
                  <c:pt idx="8">
                    <c:v>3.781184910971804</c:v>
                  </c:pt>
                  <c:pt idx="9">
                    <c:v>3.979031075152506</c:v>
                  </c:pt>
                  <c:pt idx="10">
                    <c:v>4.136175931484601</c:v>
                  </c:pt>
                  <c:pt idx="11">
                    <c:v>4.188120116021905</c:v>
                  </c:pt>
                  <c:pt idx="12">
                    <c:v>4.284275254412407</c:v>
                  </c:pt>
                </c:numCache>
              </c:numRef>
            </c:minus>
            <c:spPr>
              <a:ln w="25400">
                <a:solidFill>
                  <a:schemeClr val="accent2"/>
                </a:solidFill>
                <a:prstDash val="solid"/>
              </a:ln>
            </c:spPr>
          </c:errBars>
          <c:xVal>
            <c:numRef>
              <c:f>'[Worksheet in Arribas_CROI 2014 eSymp_v4.pptx]Sheet1'!$D$2:$D$14</c:f>
              <c:numCache>
                <c:formatCode>General</c:formatCode>
                <c:ptCount val="13"/>
                <c:pt idx="0">
                  <c:v>0.0</c:v>
                </c:pt>
                <c:pt idx="1">
                  <c:v>4.4</c:v>
                </c:pt>
                <c:pt idx="2">
                  <c:v>8.4</c:v>
                </c:pt>
                <c:pt idx="3">
                  <c:v>12.4</c:v>
                </c:pt>
                <c:pt idx="4">
                  <c:v>16.4</c:v>
                </c:pt>
                <c:pt idx="5">
                  <c:v>24.4</c:v>
                </c:pt>
                <c:pt idx="6">
                  <c:v>32.4</c:v>
                </c:pt>
                <c:pt idx="7">
                  <c:v>40.4</c:v>
                </c:pt>
                <c:pt idx="8">
                  <c:v>48.4</c:v>
                </c:pt>
                <c:pt idx="9">
                  <c:v>60.4</c:v>
                </c:pt>
                <c:pt idx="10">
                  <c:v>72.4</c:v>
                </c:pt>
                <c:pt idx="11">
                  <c:v>84.4</c:v>
                </c:pt>
                <c:pt idx="12">
                  <c:v>96.4</c:v>
                </c:pt>
              </c:numCache>
            </c:numRef>
          </c:xVal>
          <c:yVal>
            <c:numRef>
              <c:f>'[Worksheet in Arribas_CROI 2014 eSymp_v4.pptx]Sheet1'!$E$2:$E$14</c:f>
              <c:numCache>
                <c:formatCode>General</c:formatCode>
                <c:ptCount val="13"/>
                <c:pt idx="0">
                  <c:v>0.0</c:v>
                </c:pt>
                <c:pt idx="1">
                  <c:v>14.0811455847255</c:v>
                </c:pt>
                <c:pt idx="2">
                  <c:v>34.84486873508338</c:v>
                </c:pt>
                <c:pt idx="3">
                  <c:v>54.17661097852032</c:v>
                </c:pt>
                <c:pt idx="4">
                  <c:v>68.73508353221955</c:v>
                </c:pt>
                <c:pt idx="5">
                  <c:v>83.5322195704057</c:v>
                </c:pt>
                <c:pt idx="6">
                  <c:v>81.86157517899758</c:v>
                </c:pt>
                <c:pt idx="7">
                  <c:v>79.47494033412885</c:v>
                </c:pt>
                <c:pt idx="8">
                  <c:v>80.66825775656309</c:v>
                </c:pt>
                <c:pt idx="9">
                  <c:v>77.8042959427208</c:v>
                </c:pt>
                <c:pt idx="10">
                  <c:v>75.17899761336507</c:v>
                </c:pt>
                <c:pt idx="11">
                  <c:v>74.2243436754178</c:v>
                </c:pt>
                <c:pt idx="12">
                  <c:v>72.31503579952265</c:v>
                </c:pt>
              </c:numCache>
            </c:numRef>
          </c:yVal>
          <c:smooth val="0"/>
        </c:ser>
        <c:dLbls>
          <c:showLegendKey val="0"/>
          <c:showVal val="0"/>
          <c:showCatName val="0"/>
          <c:showSerName val="0"/>
          <c:showPercent val="0"/>
          <c:showBubbleSize val="0"/>
        </c:dLbls>
        <c:axId val="-2135291032"/>
        <c:axId val="-2135274264"/>
      </c:scatterChart>
      <c:valAx>
        <c:axId val="-2135291032"/>
        <c:scaling>
          <c:orientation val="minMax"/>
          <c:max val="98.0"/>
          <c:min val="0.0"/>
        </c:scaling>
        <c:delete val="0"/>
        <c:axPos val="b"/>
        <c:title>
          <c:tx>
            <c:rich>
              <a:bodyPr/>
              <a:lstStyle/>
              <a:p>
                <a:pPr>
                  <a:defRPr/>
                </a:pPr>
                <a:r>
                  <a:rPr lang="en-US" dirty="0">
                    <a:latin typeface="Arial" panose="020B0604020202020204" pitchFamily="34" charset="0"/>
                  </a:rPr>
                  <a:t>Week</a:t>
                </a:r>
              </a:p>
            </c:rich>
          </c:tx>
          <c:layout>
            <c:manualLayout>
              <c:xMode val="edge"/>
              <c:yMode val="edge"/>
              <c:x val="0.464109287931959"/>
              <c:y val="0.854655877793681"/>
            </c:manualLayout>
          </c:layout>
          <c:overlay val="0"/>
        </c:title>
        <c:numFmt formatCode="General" sourceLinked="1"/>
        <c:majorTickMark val="none"/>
        <c:minorTickMark val="none"/>
        <c:tickLblPos val="none"/>
        <c:spPr>
          <a:ln w="19054">
            <a:solidFill>
              <a:schemeClr val="tx1"/>
            </a:solidFill>
          </a:ln>
        </c:spPr>
        <c:crossAx val="-2135274264"/>
        <c:crossesAt val="-20.0"/>
        <c:crossBetween val="midCat"/>
        <c:majorUnit val="60.0"/>
        <c:minorUnit val="0.8"/>
      </c:valAx>
      <c:valAx>
        <c:axId val="-2135274264"/>
        <c:scaling>
          <c:orientation val="minMax"/>
        </c:scaling>
        <c:delete val="0"/>
        <c:axPos val="l"/>
        <c:title>
          <c:tx>
            <c:rich>
              <a:bodyPr/>
              <a:lstStyle/>
              <a:p>
                <a:pPr>
                  <a:defRPr sz="1800"/>
                </a:pPr>
                <a:r>
                  <a:rPr lang="en-US" sz="1800" dirty="0">
                    <a:latin typeface="Arial" panose="020B0604020202020204" pitchFamily="34" charset="0"/>
                  </a:rPr>
                  <a:t>Proportion of Patients, Percentage</a:t>
                </a:r>
              </a:p>
            </c:rich>
          </c:tx>
          <c:layout>
            <c:manualLayout>
              <c:xMode val="edge"/>
              <c:yMode val="edge"/>
              <c:x val="0.00564785967489767"/>
              <c:y val="0.0667208075302439"/>
            </c:manualLayout>
          </c:layout>
          <c:overlay val="0"/>
        </c:title>
        <c:numFmt formatCode="General" sourceLinked="1"/>
        <c:majorTickMark val="out"/>
        <c:minorTickMark val="none"/>
        <c:tickLblPos val="nextTo"/>
        <c:spPr>
          <a:ln w="19050">
            <a:solidFill>
              <a:schemeClr val="tx1"/>
            </a:solidFill>
          </a:ln>
        </c:spPr>
        <c:txPr>
          <a:bodyPr/>
          <a:lstStyle/>
          <a:p>
            <a:pPr>
              <a:defRPr sz="1600" b="1"/>
            </a:pPr>
            <a:endParaRPr lang="en-US"/>
          </a:p>
        </c:txPr>
        <c:crossAx val="-2135291032"/>
        <c:crosses val="autoZero"/>
        <c:crossBetween val="midCat"/>
      </c:valAx>
      <c:spPr>
        <a:noFill/>
        <a:ln w="19050">
          <a:noFill/>
        </a:ln>
      </c:spPr>
    </c:plotArea>
    <c:legend>
      <c:legendPos val="r"/>
      <c:layout>
        <c:manualLayout>
          <c:xMode val="edge"/>
          <c:yMode val="edge"/>
          <c:x val="0.228120519336087"/>
          <c:y val="0.0163990097777998"/>
          <c:w val="0.641319959195587"/>
          <c:h val="0.098280158387151"/>
        </c:manualLayout>
      </c:layout>
      <c:overlay val="1"/>
      <c:txPr>
        <a:bodyPr/>
        <a:lstStyle/>
        <a:p>
          <a:pPr>
            <a:defRPr b="1"/>
          </a:pPr>
          <a:endParaRPr lang="en-US"/>
        </a:p>
      </c:txPr>
    </c:legend>
    <c:plotVisOnly val="1"/>
    <c:dispBlanksAs val="gap"/>
    <c:showDLblsOverMax val="0"/>
  </c:chart>
  <c:spPr>
    <a:noFill/>
    <a:ln>
      <a:noFill/>
    </a:ln>
  </c:spPr>
  <c:txPr>
    <a:bodyPr/>
    <a:lstStyle/>
    <a:p>
      <a:pPr>
        <a:defRPr sz="1416">
          <a:latin typeface="+mn-lt"/>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30731124825613"/>
          <c:y val="0.177644245544131"/>
          <c:w val="0.920410371000922"/>
          <c:h val="0.687269174686498"/>
        </c:manualLayout>
      </c:layout>
      <c:barChart>
        <c:barDir val="col"/>
        <c:grouping val="clustered"/>
        <c:varyColors val="0"/>
        <c:ser>
          <c:idx val="0"/>
          <c:order val="0"/>
          <c:tx>
            <c:strRef>
              <c:f>Sheet1!$B$1</c:f>
              <c:strCache>
                <c:ptCount val="1"/>
                <c:pt idx="0">
                  <c:v>BL</c:v>
                </c:pt>
              </c:strCache>
            </c:strRef>
          </c:tx>
          <c:spPr>
            <a:solidFill>
              <a:schemeClr val="accent6"/>
            </a:solidFill>
            <a:ln>
              <a:solidFill>
                <a:srgbClr val="717074"/>
              </a:solidFill>
            </a:ln>
          </c:spPr>
          <c:invertIfNegative val="0"/>
          <c:dPt>
            <c:idx val="0"/>
            <c:invertIfNegative val="0"/>
            <c:bubble3D val="0"/>
            <c:spPr>
              <a:solidFill>
                <a:schemeClr val="accent6"/>
              </a:solidFill>
              <a:ln>
                <a:solidFill>
                  <a:schemeClr val="accent6"/>
                </a:solidFill>
              </a:ln>
            </c:spPr>
          </c:dPt>
          <c:dPt>
            <c:idx val="1"/>
            <c:invertIfNegative val="0"/>
            <c:bubble3D val="0"/>
            <c:spPr>
              <a:solidFill>
                <a:srgbClr val="717074"/>
              </a:solidFill>
              <a:ln>
                <a:solidFill>
                  <a:srgbClr val="717074"/>
                </a:solidFill>
              </a:ln>
            </c:spPr>
          </c:dPt>
          <c:dPt>
            <c:idx val="2"/>
            <c:invertIfNegative val="0"/>
            <c:bubble3D val="0"/>
            <c:spPr>
              <a:solidFill>
                <a:schemeClr val="accent6"/>
              </a:solidFill>
              <a:ln>
                <a:solidFill>
                  <a:schemeClr val="accent6"/>
                </a:solidFill>
              </a:ln>
            </c:spPr>
          </c:dPt>
          <c:dPt>
            <c:idx val="3"/>
            <c:invertIfNegative val="0"/>
            <c:bubble3D val="0"/>
            <c:spPr>
              <a:solidFill>
                <a:srgbClr val="717074"/>
              </a:solidFill>
              <a:ln>
                <a:solidFill>
                  <a:srgbClr val="717074"/>
                </a:solidFill>
              </a:ln>
            </c:spPr>
          </c:dPt>
          <c:dPt>
            <c:idx val="4"/>
            <c:invertIfNegative val="0"/>
            <c:bubble3D val="0"/>
            <c:spPr>
              <a:solidFill>
                <a:schemeClr val="accent6"/>
              </a:solidFill>
              <a:ln>
                <a:solidFill>
                  <a:schemeClr val="accent6"/>
                </a:solidFill>
              </a:ln>
            </c:spPr>
          </c:dPt>
          <c:dPt>
            <c:idx val="5"/>
            <c:invertIfNegative val="0"/>
            <c:bubble3D val="0"/>
            <c:spPr>
              <a:solidFill>
                <a:srgbClr val="717074"/>
              </a:solidFill>
              <a:ln>
                <a:solidFill>
                  <a:srgbClr val="717074"/>
                </a:solidFill>
              </a:ln>
            </c:spPr>
          </c:dPt>
          <c:dPt>
            <c:idx val="6"/>
            <c:invertIfNegative val="0"/>
            <c:bubble3D val="0"/>
            <c:spPr>
              <a:solidFill>
                <a:schemeClr val="accent6"/>
              </a:solidFill>
              <a:ln>
                <a:solidFill>
                  <a:schemeClr val="accent6"/>
                </a:solidFill>
              </a:ln>
            </c:spPr>
          </c:dPt>
          <c:dPt>
            <c:idx val="7"/>
            <c:invertIfNegative val="0"/>
            <c:bubble3D val="0"/>
            <c:spPr>
              <a:solidFill>
                <a:srgbClr val="717074"/>
              </a:solidFill>
              <a:ln>
                <a:solidFill>
                  <a:srgbClr val="717074"/>
                </a:solidFill>
              </a:ln>
            </c:spPr>
          </c:dPt>
          <c:dLbls>
            <c:dLbl>
              <c:idx val="0"/>
              <c:layout/>
              <c:tx>
                <c:rich>
                  <a:bodyPr/>
                  <a:lstStyle/>
                  <a:p>
                    <a:pPr>
                      <a:defRPr sz="1200" b="1">
                        <a:solidFill>
                          <a:schemeClr val="accent6"/>
                        </a:solidFill>
                      </a:defRPr>
                    </a:pPr>
                    <a:r>
                      <a:rPr lang="en-US" smtClean="0">
                        <a:solidFill>
                          <a:schemeClr val="accent6"/>
                        </a:solidFill>
                      </a:rPr>
                      <a:t>61%</a:t>
                    </a:r>
                    <a:endParaRPr lang="en-US">
                      <a:solidFill>
                        <a:schemeClr val="accent6"/>
                      </a:solidFill>
                    </a:endParaRPr>
                  </a:p>
                </c:rich>
              </c:tx>
              <c:numFmt formatCode="#,##0" sourceLinked="0"/>
              <c:spPr/>
              <c:showLegendKey val="0"/>
              <c:showVal val="1"/>
              <c:showCatName val="0"/>
              <c:showSerName val="0"/>
              <c:showPercent val="0"/>
              <c:showBubbleSize val="0"/>
            </c:dLbl>
            <c:dLbl>
              <c:idx val="1"/>
              <c:layout/>
              <c:tx>
                <c:rich>
                  <a:bodyPr/>
                  <a:lstStyle/>
                  <a:p>
                    <a:r>
                      <a:rPr lang="en-US" smtClean="0"/>
                      <a:t>64%</a:t>
                    </a:r>
                    <a:endParaRPr lang="en-US"/>
                  </a:p>
                </c:rich>
              </c:tx>
              <c:showLegendKey val="0"/>
              <c:showVal val="1"/>
              <c:showCatName val="0"/>
              <c:showSerName val="0"/>
              <c:showPercent val="0"/>
              <c:showBubbleSize val="0"/>
            </c:dLbl>
            <c:dLbl>
              <c:idx val="2"/>
              <c:layout/>
              <c:tx>
                <c:rich>
                  <a:bodyPr/>
                  <a:lstStyle/>
                  <a:p>
                    <a:pPr>
                      <a:defRPr sz="1200" b="1">
                        <a:solidFill>
                          <a:schemeClr val="accent6"/>
                        </a:solidFill>
                      </a:defRPr>
                    </a:pPr>
                    <a:r>
                      <a:rPr lang="en-US" smtClean="0">
                        <a:solidFill>
                          <a:schemeClr val="accent6"/>
                        </a:solidFill>
                      </a:rPr>
                      <a:t>53%</a:t>
                    </a:r>
                    <a:endParaRPr lang="en-US">
                      <a:solidFill>
                        <a:schemeClr val="accent6"/>
                      </a:solidFill>
                    </a:endParaRPr>
                  </a:p>
                </c:rich>
              </c:tx>
              <c:numFmt formatCode="#,##0" sourceLinked="0"/>
              <c:spPr/>
              <c:showLegendKey val="0"/>
              <c:showVal val="1"/>
              <c:showCatName val="0"/>
              <c:showSerName val="0"/>
              <c:showPercent val="0"/>
              <c:showBubbleSize val="0"/>
            </c:dLbl>
            <c:dLbl>
              <c:idx val="3"/>
              <c:layout/>
              <c:tx>
                <c:rich>
                  <a:bodyPr/>
                  <a:lstStyle/>
                  <a:p>
                    <a:r>
                      <a:rPr lang="en-US" smtClean="0"/>
                      <a:t>48%</a:t>
                    </a:r>
                    <a:endParaRPr lang="en-US"/>
                  </a:p>
                </c:rich>
              </c:tx>
              <c:showLegendKey val="0"/>
              <c:showVal val="1"/>
              <c:showCatName val="0"/>
              <c:showSerName val="0"/>
              <c:showPercent val="0"/>
              <c:showBubbleSize val="0"/>
            </c:dLbl>
            <c:dLbl>
              <c:idx val="4"/>
              <c:layout/>
              <c:tx>
                <c:rich>
                  <a:bodyPr/>
                  <a:lstStyle/>
                  <a:p>
                    <a:pPr>
                      <a:defRPr sz="1200" b="1">
                        <a:solidFill>
                          <a:schemeClr val="accent6"/>
                        </a:solidFill>
                      </a:defRPr>
                    </a:pPr>
                    <a:r>
                      <a:rPr lang="en-US" smtClean="0">
                        <a:solidFill>
                          <a:schemeClr val="accent6"/>
                        </a:solidFill>
                      </a:rPr>
                      <a:t>46%</a:t>
                    </a:r>
                    <a:endParaRPr lang="en-US">
                      <a:solidFill>
                        <a:schemeClr val="accent6"/>
                      </a:solidFill>
                    </a:endParaRPr>
                  </a:p>
                </c:rich>
              </c:tx>
              <c:numFmt formatCode="#,##0" sourceLinked="0"/>
              <c:spPr/>
              <c:showLegendKey val="0"/>
              <c:showVal val="1"/>
              <c:showCatName val="0"/>
              <c:showSerName val="0"/>
              <c:showPercent val="0"/>
              <c:showBubbleSize val="0"/>
            </c:dLbl>
            <c:dLbl>
              <c:idx val="5"/>
              <c:layout/>
              <c:tx>
                <c:rich>
                  <a:bodyPr/>
                  <a:lstStyle/>
                  <a:p>
                    <a:r>
                      <a:rPr lang="en-US" smtClean="0"/>
                      <a:t>40%</a:t>
                    </a:r>
                    <a:endParaRPr lang="en-US"/>
                  </a:p>
                </c:rich>
              </c:tx>
              <c:showLegendKey val="0"/>
              <c:showVal val="1"/>
              <c:showCatName val="0"/>
              <c:showSerName val="0"/>
              <c:showPercent val="0"/>
              <c:showBubbleSize val="0"/>
            </c:dLbl>
            <c:dLbl>
              <c:idx val="6"/>
              <c:layout/>
              <c:tx>
                <c:rich>
                  <a:bodyPr/>
                  <a:lstStyle/>
                  <a:p>
                    <a:pPr>
                      <a:defRPr sz="1200" b="1">
                        <a:solidFill>
                          <a:schemeClr val="accent6"/>
                        </a:solidFill>
                      </a:defRPr>
                    </a:pPr>
                    <a:r>
                      <a:rPr lang="en-US" smtClean="0">
                        <a:solidFill>
                          <a:schemeClr val="accent6"/>
                        </a:solidFill>
                      </a:rPr>
                      <a:t>40%</a:t>
                    </a:r>
                    <a:endParaRPr lang="en-US">
                      <a:solidFill>
                        <a:schemeClr val="accent6"/>
                      </a:solidFill>
                    </a:endParaRPr>
                  </a:p>
                </c:rich>
              </c:tx>
              <c:numFmt formatCode="#,##0" sourceLinked="0"/>
              <c:spPr/>
              <c:showLegendKey val="0"/>
              <c:showVal val="1"/>
              <c:showCatName val="0"/>
              <c:showSerName val="0"/>
              <c:showPercent val="0"/>
              <c:showBubbleSize val="0"/>
            </c:dLbl>
            <c:dLbl>
              <c:idx val="7"/>
              <c:layout/>
              <c:tx>
                <c:rich>
                  <a:bodyPr/>
                  <a:lstStyle/>
                  <a:p>
                    <a:r>
                      <a:rPr lang="en-US" smtClean="0"/>
                      <a:t>37%</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Sheet1!$A$2:$A$9</c:f>
              <c:strCache>
                <c:ptCount val="8"/>
                <c:pt idx="0">
                  <c:v>E/C/FTDF</c:v>
                </c:pt>
                <c:pt idx="1">
                  <c:v>NNRTI+FTC/TDF</c:v>
                </c:pt>
                <c:pt idx="2">
                  <c:v>E/C/FTDF</c:v>
                </c:pt>
                <c:pt idx="3">
                  <c:v>NNRTI+FTC/TDF</c:v>
                </c:pt>
                <c:pt idx="4">
                  <c:v>E/C/FTDF</c:v>
                </c:pt>
                <c:pt idx="5">
                  <c:v>NNRTI+FTC/TDF</c:v>
                </c:pt>
                <c:pt idx="6">
                  <c:v>E/C/FTDF</c:v>
                </c:pt>
                <c:pt idx="7">
                  <c:v>NNRTI+FTC/TDF</c:v>
                </c:pt>
              </c:strCache>
            </c:strRef>
          </c:cat>
          <c:val>
            <c:numRef>
              <c:f>Sheet1!$B$2:$B$9</c:f>
              <c:numCache>
                <c:formatCode>General</c:formatCode>
                <c:ptCount val="8"/>
                <c:pt idx="0">
                  <c:v>60.7</c:v>
                </c:pt>
                <c:pt idx="1">
                  <c:v>64.4</c:v>
                </c:pt>
                <c:pt idx="2">
                  <c:v>53.1</c:v>
                </c:pt>
                <c:pt idx="3">
                  <c:v>48.0</c:v>
                </c:pt>
                <c:pt idx="4">
                  <c:v>46.4</c:v>
                </c:pt>
                <c:pt idx="5">
                  <c:v>40.0</c:v>
                </c:pt>
                <c:pt idx="6">
                  <c:v>40.0</c:v>
                </c:pt>
                <c:pt idx="7">
                  <c:v>37.4</c:v>
                </c:pt>
              </c:numCache>
            </c:numRef>
          </c:val>
        </c:ser>
        <c:ser>
          <c:idx val="1"/>
          <c:order val="1"/>
          <c:tx>
            <c:strRef>
              <c:f>Sheet1!$C$1</c:f>
              <c:strCache>
                <c:ptCount val="1"/>
                <c:pt idx="0">
                  <c:v>W48</c:v>
                </c:pt>
              </c:strCache>
            </c:strRef>
          </c:tx>
          <c:spPr>
            <a:pattFill prst="pct25">
              <a:fgClr>
                <a:srgbClr val="717074"/>
              </a:fgClr>
              <a:bgClr>
                <a:schemeClr val="bg1"/>
              </a:bgClr>
            </a:pattFill>
            <a:ln>
              <a:solidFill>
                <a:srgbClr val="717074"/>
              </a:solidFill>
            </a:ln>
          </c:spPr>
          <c:invertIfNegative val="0"/>
          <c:dPt>
            <c:idx val="0"/>
            <c:invertIfNegative val="0"/>
            <c:bubble3D val="0"/>
            <c:spPr>
              <a:pattFill prst="pct25">
                <a:fgClr>
                  <a:schemeClr val="accent6"/>
                </a:fgClr>
                <a:bgClr>
                  <a:schemeClr val="bg1"/>
                </a:bgClr>
              </a:pattFill>
              <a:ln>
                <a:solidFill>
                  <a:schemeClr val="accent6"/>
                </a:solidFill>
              </a:ln>
            </c:spPr>
          </c:dPt>
          <c:dPt>
            <c:idx val="2"/>
            <c:invertIfNegative val="0"/>
            <c:bubble3D val="0"/>
            <c:spPr>
              <a:pattFill prst="pct25">
                <a:fgClr>
                  <a:schemeClr val="accent6"/>
                </a:fgClr>
                <a:bgClr>
                  <a:schemeClr val="bg1"/>
                </a:bgClr>
              </a:pattFill>
              <a:ln>
                <a:solidFill>
                  <a:schemeClr val="accent6"/>
                </a:solidFill>
              </a:ln>
            </c:spPr>
          </c:dPt>
          <c:dPt>
            <c:idx val="4"/>
            <c:invertIfNegative val="0"/>
            <c:bubble3D val="0"/>
            <c:spPr>
              <a:pattFill prst="pct25">
                <a:fgClr>
                  <a:schemeClr val="accent6"/>
                </a:fgClr>
                <a:bgClr>
                  <a:schemeClr val="bg1"/>
                </a:bgClr>
              </a:pattFill>
              <a:ln>
                <a:solidFill>
                  <a:schemeClr val="accent6"/>
                </a:solidFill>
              </a:ln>
            </c:spPr>
          </c:dPt>
          <c:dPt>
            <c:idx val="6"/>
            <c:invertIfNegative val="0"/>
            <c:bubble3D val="0"/>
            <c:spPr>
              <a:pattFill prst="pct25">
                <a:fgClr>
                  <a:schemeClr val="accent6"/>
                </a:fgClr>
                <a:bgClr>
                  <a:schemeClr val="bg1"/>
                </a:bgClr>
              </a:pattFill>
              <a:ln>
                <a:solidFill>
                  <a:schemeClr val="accent6"/>
                </a:solidFill>
              </a:ln>
            </c:spPr>
          </c:dPt>
          <c:dLbls>
            <c:dLbl>
              <c:idx val="0"/>
              <c:layout>
                <c:manualLayout>
                  <c:x val="0.00750750750750752"/>
                  <c:y val="0.00408684579494139"/>
                </c:manualLayout>
              </c:layout>
              <c:tx>
                <c:rich>
                  <a:bodyPr/>
                  <a:lstStyle/>
                  <a:p>
                    <a:pPr>
                      <a:defRPr sz="1200" b="1">
                        <a:solidFill>
                          <a:schemeClr val="accent6"/>
                        </a:solidFill>
                      </a:defRPr>
                    </a:pPr>
                    <a:r>
                      <a:rPr lang="en-US" smtClean="0">
                        <a:solidFill>
                          <a:schemeClr val="accent6"/>
                        </a:solidFill>
                      </a:rPr>
                      <a:t>35%</a:t>
                    </a:r>
                    <a:endParaRPr lang="en-US">
                      <a:solidFill>
                        <a:schemeClr val="accent6"/>
                      </a:solidFill>
                    </a:endParaRPr>
                  </a:p>
                </c:rich>
              </c:tx>
              <c:numFmt formatCode="#,##0" sourceLinked="0"/>
              <c:spPr/>
              <c:showLegendKey val="0"/>
              <c:showVal val="1"/>
              <c:showCatName val="0"/>
              <c:showSerName val="0"/>
              <c:showPercent val="0"/>
              <c:showBubbleSize val="0"/>
            </c:dLbl>
            <c:dLbl>
              <c:idx val="1"/>
              <c:layout>
                <c:manualLayout>
                  <c:x val="0.00900900900900904"/>
                  <c:y val="-1.87311601761873E-17"/>
                </c:manualLayout>
              </c:layout>
              <c:tx>
                <c:rich>
                  <a:bodyPr/>
                  <a:lstStyle/>
                  <a:p>
                    <a:r>
                      <a:rPr lang="en-US" smtClean="0"/>
                      <a:t>64%</a:t>
                    </a:r>
                    <a:endParaRPr lang="en-US" dirty="0"/>
                  </a:p>
                </c:rich>
              </c:tx>
              <c:showLegendKey val="0"/>
              <c:showVal val="1"/>
              <c:showCatName val="0"/>
              <c:showSerName val="0"/>
              <c:showPercent val="0"/>
              <c:showBubbleSize val="0"/>
            </c:dLbl>
            <c:dLbl>
              <c:idx val="2"/>
              <c:layout>
                <c:manualLayout>
                  <c:x val="0.003003003003003"/>
                  <c:y val="0.0"/>
                </c:manualLayout>
              </c:layout>
              <c:tx>
                <c:rich>
                  <a:bodyPr/>
                  <a:lstStyle/>
                  <a:p>
                    <a:pPr>
                      <a:defRPr sz="1200" b="1">
                        <a:solidFill>
                          <a:schemeClr val="accent6"/>
                        </a:solidFill>
                      </a:defRPr>
                    </a:pPr>
                    <a:r>
                      <a:rPr lang="en-US" smtClean="0">
                        <a:solidFill>
                          <a:schemeClr val="accent6"/>
                        </a:solidFill>
                      </a:rPr>
                      <a:t>40%</a:t>
                    </a:r>
                    <a:endParaRPr lang="en-US">
                      <a:solidFill>
                        <a:schemeClr val="accent6"/>
                      </a:solidFill>
                    </a:endParaRPr>
                  </a:p>
                </c:rich>
              </c:tx>
              <c:numFmt formatCode="#,##0" sourceLinked="0"/>
              <c:spPr/>
              <c:showLegendKey val="0"/>
              <c:showVal val="1"/>
              <c:showCatName val="0"/>
              <c:showSerName val="0"/>
              <c:showPercent val="0"/>
              <c:showBubbleSize val="0"/>
            </c:dLbl>
            <c:dLbl>
              <c:idx val="3"/>
              <c:layout>
                <c:manualLayout>
                  <c:x val="0.0045045045045045"/>
                  <c:y val="0.0"/>
                </c:manualLayout>
              </c:layout>
              <c:tx>
                <c:rich>
                  <a:bodyPr/>
                  <a:lstStyle/>
                  <a:p>
                    <a:r>
                      <a:rPr lang="en-US" smtClean="0"/>
                      <a:t>47%</a:t>
                    </a:r>
                    <a:endParaRPr lang="en-US"/>
                  </a:p>
                </c:rich>
              </c:tx>
              <c:showLegendKey val="0"/>
              <c:showVal val="1"/>
              <c:showCatName val="0"/>
              <c:showSerName val="0"/>
              <c:showPercent val="0"/>
              <c:showBubbleSize val="0"/>
            </c:dLbl>
            <c:dLbl>
              <c:idx val="4"/>
              <c:layout>
                <c:manualLayout>
                  <c:x val="0.003003003003003"/>
                  <c:y val="0.0"/>
                </c:manualLayout>
              </c:layout>
              <c:tx>
                <c:rich>
                  <a:bodyPr/>
                  <a:lstStyle/>
                  <a:p>
                    <a:pPr>
                      <a:defRPr sz="1200" b="1">
                        <a:solidFill>
                          <a:schemeClr val="accent6"/>
                        </a:solidFill>
                      </a:defRPr>
                    </a:pPr>
                    <a:r>
                      <a:rPr lang="en-US" smtClean="0">
                        <a:solidFill>
                          <a:schemeClr val="accent6"/>
                        </a:solidFill>
                      </a:rPr>
                      <a:t>34%</a:t>
                    </a:r>
                    <a:endParaRPr lang="en-US" dirty="0">
                      <a:solidFill>
                        <a:schemeClr val="accent6"/>
                      </a:solidFill>
                    </a:endParaRPr>
                  </a:p>
                </c:rich>
              </c:tx>
              <c:numFmt formatCode="#,##0" sourceLinked="0"/>
              <c:spPr/>
              <c:showLegendKey val="0"/>
              <c:showVal val="1"/>
              <c:showCatName val="0"/>
              <c:showSerName val="0"/>
              <c:showPercent val="0"/>
              <c:showBubbleSize val="0"/>
            </c:dLbl>
            <c:dLbl>
              <c:idx val="5"/>
              <c:layout>
                <c:manualLayout>
                  <c:x val="0.006006006006006"/>
                  <c:y val="0.0"/>
                </c:manualLayout>
              </c:layout>
              <c:tx>
                <c:rich>
                  <a:bodyPr/>
                  <a:lstStyle/>
                  <a:p>
                    <a:r>
                      <a:rPr lang="en-US" smtClean="0"/>
                      <a:t>39%</a:t>
                    </a:r>
                    <a:endParaRPr lang="en-US"/>
                  </a:p>
                </c:rich>
              </c:tx>
              <c:showLegendKey val="0"/>
              <c:showVal val="1"/>
              <c:showCatName val="0"/>
              <c:showSerName val="0"/>
              <c:showPercent val="0"/>
              <c:showBubbleSize val="0"/>
            </c:dLbl>
            <c:dLbl>
              <c:idx val="6"/>
              <c:layout>
                <c:manualLayout>
                  <c:x val="0.00750750750750751"/>
                  <c:y val="0.00421459995089349"/>
                </c:manualLayout>
              </c:layout>
              <c:tx>
                <c:rich>
                  <a:bodyPr/>
                  <a:lstStyle/>
                  <a:p>
                    <a:pPr>
                      <a:defRPr sz="1200" b="1">
                        <a:solidFill>
                          <a:schemeClr val="accent6"/>
                        </a:solidFill>
                      </a:defRPr>
                    </a:pPr>
                    <a:r>
                      <a:rPr lang="en-US" smtClean="0">
                        <a:solidFill>
                          <a:schemeClr val="accent6"/>
                        </a:solidFill>
                      </a:rPr>
                      <a:t>23%</a:t>
                    </a:r>
                    <a:endParaRPr lang="en-US">
                      <a:solidFill>
                        <a:schemeClr val="accent6"/>
                      </a:solidFill>
                    </a:endParaRPr>
                  </a:p>
                </c:rich>
              </c:tx>
              <c:numFmt formatCode="#,##0" sourceLinked="0"/>
              <c:spPr/>
              <c:showLegendKey val="0"/>
              <c:showVal val="1"/>
              <c:showCatName val="0"/>
              <c:showSerName val="0"/>
              <c:showPercent val="0"/>
              <c:showBubbleSize val="0"/>
            </c:dLbl>
            <c:dLbl>
              <c:idx val="7"/>
              <c:layout>
                <c:manualLayout>
                  <c:x val="0.00900900900900901"/>
                  <c:y val="-0.00408684579494139"/>
                </c:manualLayout>
              </c:layout>
              <c:tx>
                <c:rich>
                  <a:bodyPr/>
                  <a:lstStyle/>
                  <a:p>
                    <a:r>
                      <a:rPr lang="en-US" smtClean="0"/>
                      <a:t>37%</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Sheet1!$A$2:$A$9</c:f>
              <c:strCache>
                <c:ptCount val="8"/>
                <c:pt idx="0">
                  <c:v>E/C/FTDF</c:v>
                </c:pt>
                <c:pt idx="1">
                  <c:v>NNRTI+FTC/TDF</c:v>
                </c:pt>
                <c:pt idx="2">
                  <c:v>E/C/FTDF</c:v>
                </c:pt>
                <c:pt idx="3">
                  <c:v>NNRTI+FTC/TDF</c:v>
                </c:pt>
                <c:pt idx="4">
                  <c:v>E/C/FTDF</c:v>
                </c:pt>
                <c:pt idx="5">
                  <c:v>NNRTI+FTC/TDF</c:v>
                </c:pt>
                <c:pt idx="6">
                  <c:v>E/C/FTDF</c:v>
                </c:pt>
                <c:pt idx="7">
                  <c:v>NNRTI+FTC/TDF</c:v>
                </c:pt>
              </c:strCache>
            </c:strRef>
          </c:cat>
          <c:val>
            <c:numRef>
              <c:f>Sheet1!$C$2:$C$9</c:f>
              <c:numCache>
                <c:formatCode>General</c:formatCode>
                <c:ptCount val="8"/>
                <c:pt idx="0">
                  <c:v>35.4</c:v>
                </c:pt>
                <c:pt idx="1">
                  <c:v>64.4</c:v>
                </c:pt>
                <c:pt idx="2">
                  <c:v>40.2</c:v>
                </c:pt>
                <c:pt idx="3">
                  <c:v>47.1</c:v>
                </c:pt>
                <c:pt idx="4">
                  <c:v>34.1</c:v>
                </c:pt>
                <c:pt idx="5">
                  <c:v>39.1</c:v>
                </c:pt>
                <c:pt idx="6">
                  <c:v>23.2</c:v>
                </c:pt>
                <c:pt idx="7">
                  <c:v>36.8</c:v>
                </c:pt>
              </c:numCache>
            </c:numRef>
          </c:val>
        </c:ser>
        <c:dLbls>
          <c:showLegendKey val="0"/>
          <c:showVal val="0"/>
          <c:showCatName val="0"/>
          <c:showSerName val="0"/>
          <c:showPercent val="0"/>
          <c:showBubbleSize val="0"/>
        </c:dLbls>
        <c:gapWidth val="114"/>
        <c:axId val="-2136583880"/>
        <c:axId val="-2136580696"/>
      </c:barChart>
      <c:catAx>
        <c:axId val="-2136583880"/>
        <c:scaling>
          <c:orientation val="minMax"/>
        </c:scaling>
        <c:delete val="0"/>
        <c:axPos val="b"/>
        <c:numFmt formatCode="General" sourceLinked="1"/>
        <c:majorTickMark val="out"/>
        <c:minorTickMark val="none"/>
        <c:tickLblPos val="none"/>
        <c:txPr>
          <a:bodyPr/>
          <a:lstStyle/>
          <a:p>
            <a:pPr>
              <a:defRPr sz="1200" baseline="0"/>
            </a:pPr>
            <a:endParaRPr lang="en-US"/>
          </a:p>
        </c:txPr>
        <c:crossAx val="-2136580696"/>
        <c:crosses val="autoZero"/>
        <c:auto val="1"/>
        <c:lblAlgn val="ctr"/>
        <c:lblOffset val="100"/>
        <c:noMultiLvlLbl val="0"/>
      </c:catAx>
      <c:valAx>
        <c:axId val="-2136580696"/>
        <c:scaling>
          <c:orientation val="minMax"/>
          <c:max val="70.0"/>
          <c:min val="0.0"/>
        </c:scaling>
        <c:delete val="0"/>
        <c:axPos val="l"/>
        <c:numFmt formatCode="General" sourceLinked="1"/>
        <c:majorTickMark val="out"/>
        <c:minorTickMark val="none"/>
        <c:tickLblPos val="nextTo"/>
        <c:txPr>
          <a:bodyPr/>
          <a:lstStyle/>
          <a:p>
            <a:pPr>
              <a:defRPr sz="1400" b="1" i="0" baseline="0"/>
            </a:pPr>
            <a:endParaRPr lang="en-US"/>
          </a:p>
        </c:txPr>
        <c:crossAx val="-2136583880"/>
        <c:crosses val="autoZero"/>
        <c:crossBetween val="between"/>
        <c:majorUnit val="10.0"/>
      </c:valAx>
      <c:spPr>
        <a:noFill/>
        <a:ln w="25401">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0.313</cdr:x>
      <cdr:y>0.76575</cdr:y>
    </cdr:from>
    <cdr:to>
      <cdr:x>0.33513</cdr:x>
      <cdr:y>0.8188</cdr:y>
    </cdr:to>
    <cdr:sp macro="" textlink="">
      <cdr:nvSpPr>
        <cdr:cNvPr id="2" name="TextBox 1"/>
        <cdr:cNvSpPr txBox="1"/>
      </cdr:nvSpPr>
      <cdr:spPr>
        <a:xfrm xmlns:a="http://schemas.openxmlformats.org/drawingml/2006/main">
          <a:off x="2612795" y="3776357"/>
          <a:ext cx="184731" cy="2616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en-US" dirty="0">
            <a:latin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0.47898</cdr:x>
      <cdr:y>0.79259</cdr:y>
    </cdr:from>
    <cdr:to>
      <cdr:x>0.54204</cdr:x>
      <cdr:y>0.88235</cdr:y>
    </cdr:to>
    <cdr:sp macro="" textlink="">
      <cdr:nvSpPr>
        <cdr:cNvPr id="2" name="TextBox 74"/>
        <cdr:cNvSpPr txBox="1">
          <a:spLocks xmlns:a="http://schemas.openxmlformats.org/drawingml/2006/main" noChangeArrowheads="1"/>
        </cdr:cNvSpPr>
      </cdr:nvSpPr>
      <cdr:spPr bwMode="auto">
        <a:xfrm xmlns:a="http://schemas.openxmlformats.org/drawingml/2006/main">
          <a:off x="4051300" y="2717800"/>
          <a:ext cx="533400"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1" hangingPunct="1"/>
          <a:endParaRPr lang="en-US" sz="1400" b="1" dirty="0">
            <a:solidFill>
              <a:srgbClr val="F66900"/>
            </a:solidFill>
          </a:endParaRPr>
        </a:p>
      </cdr:txBody>
    </cdr:sp>
  </cdr:relSizeAnchor>
  <cdr:relSizeAnchor xmlns:cdr="http://schemas.openxmlformats.org/drawingml/2006/chartDrawing">
    <cdr:from>
      <cdr:x>0.47898</cdr:x>
      <cdr:y>0.79259</cdr:y>
    </cdr:from>
    <cdr:to>
      <cdr:x>0.54204</cdr:x>
      <cdr:y>0.88235</cdr:y>
    </cdr:to>
    <cdr:sp macro="" textlink="">
      <cdr:nvSpPr>
        <cdr:cNvPr id="3" name="TextBox 74"/>
        <cdr:cNvSpPr txBox="1">
          <a:spLocks xmlns:a="http://schemas.openxmlformats.org/drawingml/2006/main" noChangeArrowheads="1"/>
        </cdr:cNvSpPr>
      </cdr:nvSpPr>
      <cdr:spPr bwMode="auto">
        <a:xfrm xmlns:a="http://schemas.openxmlformats.org/drawingml/2006/main">
          <a:off x="4051300" y="2717800"/>
          <a:ext cx="533400"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1" hangingPunct="1"/>
          <a:endParaRPr lang="en-US" sz="1400" b="1" dirty="0">
            <a:solidFill>
              <a:srgbClr val="F669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037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9203" name="Rectangle 3"/>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5513545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23"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23" charset="0"/>
        <a:ea typeface="ＭＳ Ｐゴシック" pitchFamily="23"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23" charset="0"/>
        <a:ea typeface="ＭＳ Ｐゴシック" pitchFamily="23"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23" charset="0"/>
        <a:ea typeface="ＭＳ Ｐゴシック" pitchFamily="2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23" charset="0"/>
        <a:ea typeface="ＭＳ Ｐゴシック" pitchFamily="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w="9525"/>
        </p:spPr>
        <p:txBody>
          <a:bodyPr/>
          <a:lstStyle/>
          <a:p>
            <a:endParaRPr lang="en-US" smtClean="0">
              <a:latin typeface="Times New Roman" pitchFamily="18"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A81E8DDF-3010-6949-BFE9-36E369074111}" type="slidenum">
              <a:rPr lang="fr-FR" smtClean="0">
                <a:solidFill>
                  <a:prstClr val="black"/>
                </a:solidFill>
                <a:latin typeface="Calibri"/>
              </a:rPr>
              <a:pPr/>
              <a:t>18</a:t>
            </a:fld>
            <a:endParaRPr lang="fr-FR">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A81E8DDF-3010-6949-BFE9-36E369074111}" type="slidenum">
              <a:rPr lang="fr-FR" smtClean="0">
                <a:solidFill>
                  <a:prstClr val="black"/>
                </a:solidFill>
                <a:latin typeface="Calibri"/>
              </a:rPr>
              <a:pPr/>
              <a:t>19</a:t>
            </a:fld>
            <a:endParaRPr lang="fr-FR">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Espace réservé de l'image des diapositives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475138" name="Espace réservé des commentaires 2"/>
          <p:cNvSpPr>
            <a:spLocks noGrp="1"/>
          </p:cNvSpPr>
          <p:nvPr>
            <p:ph type="body" idx="1"/>
          </p:nvPr>
        </p:nvSpPr>
        <p:spPr>
          <a:noFill/>
          <a:ln/>
        </p:spPr>
        <p:txBody>
          <a:bodyPr lIns="88156" tIns="44078" rIns="88156" bIns="44078"/>
          <a:lstStyle/>
          <a:p>
            <a:endParaRPr lang="fr-FR" smtClean="0">
              <a:latin typeface="Arial" charset="0"/>
              <a:ea typeface="ＭＳ Ｐゴシック"/>
              <a:cs typeface="Arial" charset="0"/>
            </a:endParaRPr>
          </a:p>
        </p:txBody>
      </p:sp>
      <p:sp>
        <p:nvSpPr>
          <p:cNvPr id="475139" name="Espace réservé du numéro de diapositive 3"/>
          <p:cNvSpPr>
            <a:spLocks noGrp="1"/>
          </p:cNvSpPr>
          <p:nvPr>
            <p:ph type="sldNum" sz="quarter" idx="5"/>
          </p:nvPr>
        </p:nvSpPr>
        <p:spPr>
          <a:xfrm>
            <a:off x="3884613" y="8685213"/>
            <a:ext cx="2971800" cy="457200"/>
          </a:xfrm>
          <a:prstGeom prst="rect">
            <a:avLst/>
          </a:prstGeom>
          <a:noFill/>
        </p:spPr>
        <p:txBody>
          <a:bodyPr/>
          <a:lstStyle/>
          <a:p>
            <a:fld id="{C918DFD1-87D2-4964-9BD9-F5FD7502EAD8}" type="slidenum">
              <a:rPr lang="fr-FR" smtClean="0">
                <a:solidFill>
                  <a:prstClr val="black"/>
                </a:solidFill>
                <a:latin typeface="Calibri"/>
              </a:rPr>
              <a:pPr/>
              <a:t>20</a:t>
            </a:fld>
            <a:endParaRPr lang="fr-FR" smtClean="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A81E8DDF-3010-6949-BFE9-36E369074111}" type="slidenum">
              <a:rPr lang="fr-FR" smtClean="0">
                <a:solidFill>
                  <a:prstClr val="black"/>
                </a:solidFill>
                <a:latin typeface="Calibri"/>
              </a:rPr>
              <a:pPr/>
              <a:t>21</a:t>
            </a:fld>
            <a:endParaRPr lang="fr-FR">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w="9525"/>
        </p:spPr>
        <p:txBody>
          <a:bodyPr/>
          <a:lstStyle/>
          <a:p>
            <a:endParaRPr lang="en-US" smtClean="0">
              <a:latin typeface="Times New Roman" pitchFamily="18"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8A1CCDC-F1EC-41DF-A531-6CE2FE79E022}" type="slidenum">
              <a:rPr lang="en-US" smtClean="0">
                <a:solidFill>
                  <a:srgbClr val="000000"/>
                </a:solidFill>
              </a:rPr>
              <a:pPr eaLnBrk="1" hangingPunct="1"/>
              <a:t>23</a:t>
            </a:fld>
            <a:endParaRPr lang="en-US" dirty="0" smtClean="0">
              <a:solidFill>
                <a:srgbClr val="000000"/>
              </a:solidFill>
            </a:endParaRPr>
          </a:p>
        </p:txBody>
      </p:sp>
      <p:sp>
        <p:nvSpPr>
          <p:cNvPr id="101379" name="Rectangle 2"/>
          <p:cNvSpPr txBox="1">
            <a:spLocks noGrp="1"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4" rIns="91405" bIns="45704"/>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pPr>
            <a:r>
              <a:rPr lang="en-US" sz="1100" dirty="0">
                <a:solidFill>
                  <a:srgbClr val="000000"/>
                </a:solidFill>
              </a:rPr>
              <a:t>CORE_Efficacy_Safety_Feb-14_SLB.ppt</a:t>
            </a:r>
          </a:p>
        </p:txBody>
      </p:sp>
      <p:sp>
        <p:nvSpPr>
          <p:cNvPr id="101380" name="Rectangle 3"/>
          <p:cNvSpPr txBox="1">
            <a:spLocks noGrp="1" noChangeArrowheads="1"/>
          </p:cNvSpPr>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4" rIns="91405" bIns="45704"/>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auto" hangingPunct="1">
              <a:spcBef>
                <a:spcPts val="0"/>
              </a:spcBef>
              <a:spcAft>
                <a:spcPts val="0"/>
              </a:spcAft>
            </a:pPr>
            <a:fld id="{C1F46E85-978C-4155-AA8A-0B55F96EC4C7}" type="datetime1">
              <a:rPr lang="en-US" sz="1100">
                <a:solidFill>
                  <a:srgbClr val="000000"/>
                </a:solidFill>
              </a:rPr>
              <a:pPr algn="r" eaLnBrk="1" fontAlgn="auto" hangingPunct="1">
                <a:spcBef>
                  <a:spcPts val="0"/>
                </a:spcBef>
                <a:spcAft>
                  <a:spcPts val="0"/>
                </a:spcAft>
              </a:pPr>
              <a:t>3/18/14</a:t>
            </a:fld>
            <a:endParaRPr lang="en-US" sz="1100" dirty="0">
              <a:solidFill>
                <a:srgbClr val="000000"/>
              </a:solidFill>
            </a:endParaRPr>
          </a:p>
        </p:txBody>
      </p:sp>
      <p:sp>
        <p:nvSpPr>
          <p:cNvPr id="101381" name="Rectangle 6"/>
          <p:cNvSpPr txBox="1">
            <a:spLocks noGrp="1" noChangeArrowheads="1"/>
          </p:cNvSpPr>
          <p:nvPr/>
        </p:nvSpPr>
        <p:spPr bwMode="auto">
          <a:xfrm>
            <a:off x="0"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4" rIns="91405" bIns="45704" anchor="b"/>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pPr>
            <a:r>
              <a:rPr lang="en-US" sz="1100" dirty="0">
                <a:solidFill>
                  <a:srgbClr val="000000"/>
                </a:solidFill>
              </a:rPr>
              <a:t>Gilead</a:t>
            </a:r>
          </a:p>
        </p:txBody>
      </p:sp>
      <p:sp>
        <p:nvSpPr>
          <p:cNvPr id="101382"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4" rIns="91405" bIns="45704" anchor="b"/>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auto" hangingPunct="1">
              <a:spcBef>
                <a:spcPts val="0"/>
              </a:spcBef>
              <a:spcAft>
                <a:spcPts val="0"/>
              </a:spcAft>
            </a:pPr>
            <a:fld id="{B565B541-D045-4120-A13D-F1F0881879E4}" type="slidenum">
              <a:rPr lang="en-US" sz="1100">
                <a:solidFill>
                  <a:srgbClr val="000000"/>
                </a:solidFill>
              </a:rPr>
              <a:pPr algn="r" eaLnBrk="1" fontAlgn="auto" hangingPunct="1">
                <a:spcBef>
                  <a:spcPts val="0"/>
                </a:spcBef>
                <a:spcAft>
                  <a:spcPts val="0"/>
                </a:spcAft>
              </a:pPr>
              <a:t>23</a:t>
            </a:fld>
            <a:endParaRPr lang="en-US" sz="1100" dirty="0">
              <a:solidFill>
                <a:srgbClr val="000000"/>
              </a:solidFill>
            </a:endParaRPr>
          </a:p>
        </p:txBody>
      </p:sp>
      <p:sp>
        <p:nvSpPr>
          <p:cNvPr id="101383" name="Rectangle 2"/>
          <p:cNvSpPr>
            <a:spLocks noGrp="1" noRot="1" noChangeAspect="1" noTextEdit="1"/>
          </p:cNvSpPr>
          <p:nvPr>
            <p:ph type="sldImg"/>
          </p:nvPr>
        </p:nvSpPr>
        <p:spPr>
          <a:xfrm>
            <a:off x="1147763" y="685800"/>
            <a:ext cx="4572000" cy="3429000"/>
          </a:xfrm>
          <a:ln/>
        </p:spPr>
      </p:sp>
      <p:sp>
        <p:nvSpPr>
          <p:cNvPr id="101384" name="Rectangle 3"/>
          <p:cNvSpPr>
            <a:spLocks noGrp="1"/>
          </p:cNvSpPr>
          <p:nvPr>
            <p:ph type="body" idx="1"/>
          </p:nvPr>
        </p:nvSpPr>
        <p:spPr>
          <a:xfrm>
            <a:off x="914400" y="4343400"/>
            <a:ext cx="5029200" cy="4114800"/>
          </a:xfrm>
          <a:noFill/>
        </p:spPr>
        <p:txBody>
          <a:bodyPr lIns="91398" tIns="45701" rIns="91398" bIns="45701"/>
          <a:lstStyle/>
          <a:p>
            <a:pPr eaLnBrk="1" hangingPunct="1"/>
            <a:endParaRPr lang="en-GB"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US" dirty="0" smtClean="0">
                <a:latin typeface="Arial" charset="0"/>
              </a:rPr>
              <a:t>Subjects excluded from</a:t>
            </a:r>
            <a:r>
              <a:rPr lang="en-US" baseline="0" dirty="0" smtClean="0">
                <a:latin typeface="Arial" charset="0"/>
              </a:rPr>
              <a:t> the full analysis set:</a:t>
            </a:r>
          </a:p>
          <a:p>
            <a:r>
              <a:rPr lang="en-US" baseline="0" dirty="0" smtClean="0">
                <a:latin typeface="Arial" charset="0"/>
              </a:rPr>
              <a:t>Had protocol prohibited resistance mutation(s) on historical genotypes: 3 in EVG/COBI/FTC/TDF group</a:t>
            </a:r>
          </a:p>
          <a:p>
            <a:r>
              <a:rPr lang="en-US" baseline="0" dirty="0" smtClean="0">
                <a:latin typeface="Arial" charset="0"/>
              </a:rPr>
              <a:t>Not on a RTV-boosted PI at randomization (i.e. on Atripla and randomized to remained on baseline regimen): 1 in PI+RTV+FTC/TDF group</a:t>
            </a:r>
            <a:endParaRPr lang="en-US" dirty="0" smtClean="0">
              <a:latin typeface="Arial"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4627A5E1-A1C5-4A0E-8F48-A80CEA79E320}" type="slidenum">
              <a:rPr lang="en-US" smtClean="0">
                <a:solidFill>
                  <a:prstClr val="black"/>
                </a:solidFill>
                <a:latin typeface="Calibri"/>
              </a:rPr>
              <a:pPr>
                <a:defRPr/>
              </a:pPr>
              <a:t>24</a:t>
            </a:fld>
            <a:endParaRPr lang="en-US" dirty="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charset="0"/>
            </a:endParaRPr>
          </a:p>
        </p:txBody>
      </p:sp>
      <p:sp>
        <p:nvSpPr>
          <p:cNvPr id="7172" name="Slide Number Placeholder 3"/>
          <p:cNvSpPr>
            <a:spLocks noGrp="1"/>
          </p:cNvSpPr>
          <p:nvPr>
            <p:ph type="sldNum" sz="quarter" idx="5"/>
          </p:nvPr>
        </p:nvSpPr>
        <p:spPr>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C3CAB5BC-6AEA-401F-9996-A3BC2F3D336E}" type="slidenum">
              <a:rPr lang="en-US" smtClean="0">
                <a:solidFill>
                  <a:srgbClr val="000000"/>
                </a:solidFill>
                <a:latin typeface="Calibri" pitchFamily="34" charset="0"/>
              </a:rPr>
              <a:pPr>
                <a:defRPr/>
              </a:pPr>
              <a:t>26</a:t>
            </a:fld>
            <a:endParaRPr lang="en-US" dirty="0" smtClean="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normAutofit fontScale="77500" lnSpcReduction="20000"/>
          </a:bodyPr>
          <a:lstStyle/>
          <a:p>
            <a:r>
              <a:rPr lang="en-US" dirty="0" smtClean="0">
                <a:latin typeface="Arial" charset="0"/>
              </a:rPr>
              <a:t>Case: Isolated rise in SCr</a:t>
            </a:r>
            <a:r>
              <a:rPr lang="en-US" baseline="0" dirty="0" smtClean="0">
                <a:latin typeface="Arial" charset="0"/>
              </a:rPr>
              <a:t> (i.e. 0.84 to 0.94 mg/</a:t>
            </a:r>
            <a:r>
              <a:rPr lang="en-US" baseline="0" dirty="0" err="1" smtClean="0">
                <a:latin typeface="Arial" charset="0"/>
              </a:rPr>
              <a:t>dL</a:t>
            </a:r>
            <a:r>
              <a:rPr lang="en-US" baseline="0" dirty="0" smtClean="0">
                <a:latin typeface="Arial" charset="0"/>
              </a:rPr>
              <a:t>, persisted over months) – associated with use of DRV+RTV + FTC/TDF. Patient was discontinued from TDF, and continued DRV + RTV + FTC. No information on SCr changes since discontinuation of TDF.</a:t>
            </a:r>
            <a:endParaRPr lang="en-US" dirty="0" smtClean="0">
              <a:latin typeface="Arial"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F1BC72ED-9BBC-4EB4-ADF0-2F6E74BC8EC6}" type="slidenum">
              <a:rPr lang="en-US">
                <a:solidFill>
                  <a:prstClr val="black"/>
                </a:solidFill>
                <a:latin typeface="Calibri"/>
              </a:rPr>
              <a:pPr>
                <a:defRPr/>
              </a:pPr>
              <a:t>27</a:t>
            </a:fld>
            <a:endParaRPr lang="en-US" dirty="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8A1CCDC-F1EC-41DF-A531-6CE2FE79E022}" type="slidenum">
              <a:rPr lang="en-US" smtClean="0">
                <a:solidFill>
                  <a:srgbClr val="000000"/>
                </a:solidFill>
              </a:rPr>
              <a:pPr eaLnBrk="1" hangingPunct="1"/>
              <a:t>28</a:t>
            </a:fld>
            <a:endParaRPr lang="en-US" dirty="0" smtClean="0">
              <a:solidFill>
                <a:srgbClr val="000000"/>
              </a:solidFill>
            </a:endParaRPr>
          </a:p>
        </p:txBody>
      </p:sp>
      <p:sp>
        <p:nvSpPr>
          <p:cNvPr id="101379" name="Rectangle 2"/>
          <p:cNvSpPr txBox="1">
            <a:spLocks noGrp="1" noChangeArrowheads="1"/>
          </p:cNvSpP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4" rIns="91405" bIns="45704"/>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100" dirty="0">
                <a:solidFill>
                  <a:srgbClr val="000000"/>
                </a:solidFill>
              </a:rPr>
              <a:t>CORE_Efficacy_Safety_Feb-14_SLB.ppt</a:t>
            </a:r>
          </a:p>
        </p:txBody>
      </p:sp>
      <p:sp>
        <p:nvSpPr>
          <p:cNvPr id="101380" name="Rectangle 3"/>
          <p:cNvSpPr txBox="1">
            <a:spLocks noGrp="1" noChangeArrowheads="1"/>
          </p:cNvSpPr>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4" rIns="91405" bIns="45704"/>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C1F46E85-978C-4155-AA8A-0B55F96EC4C7}" type="datetime1">
              <a:rPr lang="en-US" sz="1100">
                <a:solidFill>
                  <a:srgbClr val="000000"/>
                </a:solidFill>
              </a:rPr>
              <a:pPr algn="r" eaLnBrk="1" hangingPunct="1"/>
              <a:t>3/18/14</a:t>
            </a:fld>
            <a:endParaRPr lang="en-US" sz="1100" dirty="0">
              <a:solidFill>
                <a:srgbClr val="000000"/>
              </a:solidFill>
            </a:endParaRPr>
          </a:p>
        </p:txBody>
      </p:sp>
      <p:sp>
        <p:nvSpPr>
          <p:cNvPr id="101381" name="Rectangle 6"/>
          <p:cNvSpPr txBox="1">
            <a:spLocks noGrp="1" noChangeArrowheads="1"/>
          </p:cNvSpPr>
          <p:nvPr/>
        </p:nvSpPr>
        <p:spPr bwMode="auto">
          <a:xfrm>
            <a:off x="0"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4" rIns="91405" bIns="45704" anchor="b"/>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100" dirty="0">
                <a:solidFill>
                  <a:srgbClr val="000000"/>
                </a:solidFill>
              </a:rPr>
              <a:t>Gilead</a:t>
            </a:r>
          </a:p>
        </p:txBody>
      </p:sp>
      <p:sp>
        <p:nvSpPr>
          <p:cNvPr id="101382"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4" rIns="91405" bIns="45704" anchor="b"/>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B565B541-D045-4120-A13D-F1F0881879E4}" type="slidenum">
              <a:rPr lang="en-US" sz="1100">
                <a:solidFill>
                  <a:srgbClr val="000000"/>
                </a:solidFill>
              </a:rPr>
              <a:pPr algn="r" eaLnBrk="1" hangingPunct="1"/>
              <a:t>28</a:t>
            </a:fld>
            <a:endParaRPr lang="en-US" sz="1100" dirty="0">
              <a:solidFill>
                <a:srgbClr val="000000"/>
              </a:solidFill>
            </a:endParaRPr>
          </a:p>
        </p:txBody>
      </p:sp>
      <p:sp>
        <p:nvSpPr>
          <p:cNvPr id="101383" name="Rectangle 2"/>
          <p:cNvSpPr>
            <a:spLocks noGrp="1" noRot="1" noChangeAspect="1" noTextEdit="1"/>
          </p:cNvSpPr>
          <p:nvPr>
            <p:ph type="sldImg"/>
          </p:nvPr>
        </p:nvSpPr>
        <p:spPr>
          <a:xfrm>
            <a:off x="1147763" y="685800"/>
            <a:ext cx="4572000" cy="3429000"/>
          </a:xfrm>
          <a:ln/>
        </p:spPr>
      </p:sp>
      <p:sp>
        <p:nvSpPr>
          <p:cNvPr id="101384" name="Rectangle 3"/>
          <p:cNvSpPr>
            <a:spLocks noGrp="1"/>
          </p:cNvSpPr>
          <p:nvPr>
            <p:ph type="body" idx="1"/>
          </p:nvPr>
        </p:nvSpPr>
        <p:spPr>
          <a:xfrm>
            <a:off x="914400" y="4343400"/>
            <a:ext cx="5029200" cy="4114800"/>
          </a:xfrm>
          <a:noFill/>
        </p:spPr>
        <p:txBody>
          <a:bodyPr lIns="91398" tIns="45701" rIns="91398" bIns="45701"/>
          <a:lstStyle/>
          <a:p>
            <a:pPr eaLnBrk="1" hangingPunct="1"/>
            <a:endParaRPr lang="en-GB"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N=1810, is a result would consider deleting </a:t>
            </a:r>
          </a:p>
        </p:txBody>
      </p:sp>
      <p:sp>
        <p:nvSpPr>
          <p:cNvPr id="18435" name="Slide Number Placeholder 3"/>
          <p:cNvSpPr>
            <a:spLocks noGrp="1"/>
          </p:cNvSpPr>
          <p:nvPr>
            <p:ph type="sldNum" sz="quarter" idx="5"/>
          </p:nvPr>
        </p:nvSpPr>
        <p:spPr bwMode="auto">
          <a:xfrm>
            <a:off x="3884852" y="8685235"/>
            <a:ext cx="297159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DAA48A-A5B8-E340-B606-F74C48A38EDB}" type="slidenum">
              <a:rPr lang="en-US" sz="1200">
                <a:solidFill>
                  <a:prstClr val="black"/>
                </a:solidFill>
              </a:rPr>
              <a:pPr eaLnBrk="1" hangingPunct="1"/>
              <a:t>5</a:t>
            </a:fld>
            <a:endParaRPr 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US" dirty="0" smtClean="0">
                <a:latin typeface="Arial" charset="0"/>
              </a:rPr>
              <a:t>Subjects excluded from</a:t>
            </a:r>
            <a:r>
              <a:rPr lang="en-US" baseline="0" dirty="0" smtClean="0">
                <a:latin typeface="Arial" charset="0"/>
              </a:rPr>
              <a:t> ITT analysis set:</a:t>
            </a:r>
          </a:p>
          <a:p>
            <a:r>
              <a:rPr lang="en-US" baseline="0" dirty="0" smtClean="0">
                <a:latin typeface="Arial" charset="0"/>
              </a:rPr>
              <a:t>Had protocol prohibited resistance mutation(s) on historical genotypes: 1 in E/TDF group</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4627A5E1-A1C5-4A0E-8F48-A80CEA79E320}" type="slidenum">
              <a:rPr lang="en-US" smtClean="0">
                <a:solidFill>
                  <a:prstClr val="black"/>
                </a:solidFill>
                <a:latin typeface="Calibri"/>
              </a:rPr>
              <a:pPr>
                <a:defRPr/>
              </a:pPr>
              <a:t>29</a:t>
            </a:fld>
            <a:endParaRPr lang="en-US" dirty="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charset="0"/>
            </a:endParaRPr>
          </a:p>
        </p:txBody>
      </p:sp>
      <p:sp>
        <p:nvSpPr>
          <p:cNvPr id="7172" name="Slide Number Placeholder 3"/>
          <p:cNvSpPr>
            <a:spLocks noGrp="1"/>
          </p:cNvSpPr>
          <p:nvPr>
            <p:ph type="sldNum" sz="quarter" idx="5"/>
          </p:nvPr>
        </p:nvSpPr>
        <p:spPr>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C3CAB5BC-6AEA-401F-9996-A3BC2F3D336E}" type="slidenum">
              <a:rPr lang="en-US" smtClean="0">
                <a:solidFill>
                  <a:srgbClr val="000000"/>
                </a:solidFill>
                <a:latin typeface="Calibri" pitchFamily="34" charset="0"/>
              </a:rPr>
              <a:pPr>
                <a:defRPr/>
              </a:pPr>
              <a:t>31</a:t>
            </a:fld>
            <a:endParaRPr lang="en-US" dirty="0" smtClean="0">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normAutofit fontScale="77500" lnSpcReduction="20000"/>
          </a:bodyPr>
          <a:lstStyle/>
          <a:p>
            <a:r>
              <a:rPr lang="en-US" dirty="0" smtClean="0">
                <a:latin typeface="Arial" charset="0"/>
              </a:rPr>
              <a:t>SAE in</a:t>
            </a:r>
            <a:r>
              <a:rPr lang="en-US" baseline="0" dirty="0" smtClean="0">
                <a:latin typeface="Arial" charset="0"/>
              </a:rPr>
              <a:t> &gt;1 subject in NNRTI group only:</a:t>
            </a:r>
          </a:p>
          <a:p>
            <a:r>
              <a:rPr kumimoji="0" lang="en-US" sz="1600" b="0" i="0" u="none" strike="noStrike" kern="1200" cap="none" spc="0" normalizeH="0" baseline="0" noProof="0" dirty="0" smtClean="0">
                <a:ln>
                  <a:noFill/>
                </a:ln>
                <a:solidFill>
                  <a:srgbClr val="000000"/>
                </a:solidFill>
                <a:effectLst/>
                <a:uLnTx/>
                <a:uFillTx/>
                <a:latin typeface="+mn-lt"/>
                <a:ea typeface="+mn-ea"/>
                <a:cs typeface="+mn-cs"/>
              </a:rPr>
              <a:t>2 subject each with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with</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MI and appendicitis in NNRTI + FTC/TDF group</a:t>
            </a:r>
          </a:p>
          <a:p>
            <a:endParaRPr lang="en-US" dirty="0" smtClean="0">
              <a:latin typeface="Arial"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F1BC72ED-9BBC-4EB4-ADF0-2F6E74BC8EC6}" type="slidenum">
              <a:rPr lang="en-US">
                <a:solidFill>
                  <a:prstClr val="black"/>
                </a:solidFill>
                <a:latin typeface="Calibri"/>
              </a:rPr>
              <a:pPr>
                <a:defRPr/>
              </a:pPr>
              <a:t>32</a:t>
            </a:fld>
            <a:endParaRPr lang="en-US" dirty="0">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solidFill>
                <a:srgbClr val="000000"/>
              </a:solidFill>
              <a:latin typeface="Arial" charset="0"/>
            </a:endParaRPr>
          </a:p>
        </p:txBody>
      </p:sp>
      <p:sp>
        <p:nvSpPr>
          <p:cNvPr id="114692" name="Slide Number Placeholder 3"/>
          <p:cNvSpPr>
            <a:spLocks noGrp="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09" indent="-285734" eaLnBrk="0" hangingPunct="0">
              <a:defRPr>
                <a:solidFill>
                  <a:schemeClr val="tx1"/>
                </a:solidFill>
                <a:latin typeface="Arial" charset="0"/>
                <a:ea typeface="MS PGothic" pitchFamily="34" charset="-128"/>
              </a:defRPr>
            </a:lvl2pPr>
            <a:lvl3pPr marL="1142937" indent="-228587" eaLnBrk="0" hangingPunct="0">
              <a:defRPr>
                <a:solidFill>
                  <a:schemeClr val="tx1"/>
                </a:solidFill>
                <a:latin typeface="Arial" charset="0"/>
                <a:ea typeface="MS PGothic" pitchFamily="34" charset="-128"/>
              </a:defRPr>
            </a:lvl3pPr>
            <a:lvl4pPr marL="1600112" indent="-228587" eaLnBrk="0" hangingPunct="0">
              <a:defRPr>
                <a:solidFill>
                  <a:schemeClr val="tx1"/>
                </a:solidFill>
                <a:latin typeface="Arial" charset="0"/>
                <a:ea typeface="MS PGothic" pitchFamily="34" charset="-128"/>
              </a:defRPr>
            </a:lvl4pPr>
            <a:lvl5pPr marL="2057287" indent="-228587" eaLnBrk="0" hangingPunct="0">
              <a:defRPr>
                <a:solidFill>
                  <a:schemeClr val="tx1"/>
                </a:solidFill>
                <a:latin typeface="Arial" charset="0"/>
                <a:ea typeface="MS PGothic" pitchFamily="34" charset="-128"/>
              </a:defRPr>
            </a:lvl5pPr>
            <a:lvl6pPr marL="2514461" indent="-228587" eaLnBrk="0" fontAlgn="base" hangingPunct="0">
              <a:spcBef>
                <a:spcPct val="0"/>
              </a:spcBef>
              <a:spcAft>
                <a:spcPct val="0"/>
              </a:spcAft>
              <a:defRPr>
                <a:solidFill>
                  <a:schemeClr val="tx1"/>
                </a:solidFill>
                <a:latin typeface="Arial" charset="0"/>
                <a:ea typeface="MS PGothic" pitchFamily="34" charset="-128"/>
              </a:defRPr>
            </a:lvl6pPr>
            <a:lvl7pPr marL="2971635" indent="-228587" eaLnBrk="0" fontAlgn="base" hangingPunct="0">
              <a:spcBef>
                <a:spcPct val="0"/>
              </a:spcBef>
              <a:spcAft>
                <a:spcPct val="0"/>
              </a:spcAft>
              <a:defRPr>
                <a:solidFill>
                  <a:schemeClr val="tx1"/>
                </a:solidFill>
                <a:latin typeface="Arial" charset="0"/>
                <a:ea typeface="MS PGothic" pitchFamily="34" charset="-128"/>
              </a:defRPr>
            </a:lvl7pPr>
            <a:lvl8pPr marL="3428810" indent="-228587" eaLnBrk="0" fontAlgn="base" hangingPunct="0">
              <a:spcBef>
                <a:spcPct val="0"/>
              </a:spcBef>
              <a:spcAft>
                <a:spcPct val="0"/>
              </a:spcAft>
              <a:defRPr>
                <a:solidFill>
                  <a:schemeClr val="tx1"/>
                </a:solidFill>
                <a:latin typeface="Arial" charset="0"/>
                <a:ea typeface="MS PGothic" pitchFamily="34" charset="-128"/>
              </a:defRPr>
            </a:lvl8pPr>
            <a:lvl9pPr marL="3885985" indent="-228587"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9A01C1F-B709-4EE6-B513-D2EFB8ADEE6A}" type="slidenum">
              <a:rPr lang="en-US" smtClean="0">
                <a:solidFill>
                  <a:srgbClr val="000000"/>
                </a:solidFill>
                <a:latin typeface="Calibri" pitchFamily="34" charset="0"/>
              </a:rPr>
              <a:pPr eaLnBrk="1" hangingPunct="1"/>
              <a:t>33</a:t>
            </a:fld>
            <a:endParaRPr lang="en-US" dirty="0" smtClean="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Slide Number Placeholder 3"/>
          <p:cNvSpPr>
            <a:spLocks noGrp="1"/>
          </p:cNvSpPr>
          <p:nvPr>
            <p:ph type="sldNum" sz="quarter" idx="5"/>
          </p:nvPr>
        </p:nvSpPr>
        <p:spPr>
          <a:xfrm>
            <a:off x="3884613" y="8685213"/>
            <a:ext cx="2971800" cy="457200"/>
          </a:xfrm>
          <a:prstGeom prst="rect">
            <a:avLst/>
          </a:prstGeom>
          <a:noFill/>
        </p:spPr>
        <p:txBody>
          <a:bodyPr/>
          <a:lstStyle/>
          <a:p>
            <a:pPr defTabSz="589869"/>
            <a:fld id="{73B4E477-48D0-4096-B0A9-B1FE928AF93F}" type="slidenum">
              <a:rPr lang="en-US" smtClean="0">
                <a:solidFill>
                  <a:prstClr val="black"/>
                </a:solidFill>
                <a:latin typeface="Calibri"/>
                <a:cs typeface="Arial" charset="0"/>
              </a:rPr>
              <a:pPr defTabSz="589869"/>
              <a:t>34</a:t>
            </a:fld>
            <a:endParaRPr lang="en-US" dirty="0" smtClean="0">
              <a:solidFill>
                <a:prstClr val="black"/>
              </a:solidFill>
              <a:latin typeface="Calibri"/>
              <a:cs typeface="Arial" charset="0"/>
            </a:endParaRPr>
          </a:p>
        </p:txBody>
      </p:sp>
      <p:sp>
        <p:nvSpPr>
          <p:cNvPr id="18436" name="Notes Placeholder 4"/>
          <p:cNvSpPr>
            <a:spLocks noGrp="1"/>
          </p:cNvSpPr>
          <p:nvPr/>
        </p:nvSpPr>
        <p:spPr bwMode="auto">
          <a:xfrm>
            <a:off x="686421" y="4343793"/>
            <a:ext cx="5485158" cy="4112440"/>
          </a:xfrm>
          <a:prstGeom prst="rect">
            <a:avLst/>
          </a:prstGeom>
          <a:noFill/>
          <a:ln w="9525">
            <a:noFill/>
            <a:miter lim="800000"/>
            <a:headEnd/>
            <a:tailEnd/>
          </a:ln>
        </p:spPr>
        <p:txBody>
          <a:bodyPr lIns="58960" tIns="29479" rIns="58960" bIns="29479"/>
          <a:lstStyle/>
          <a:p>
            <a:pPr eaLnBrk="0" hangingPunct="0">
              <a:spcBef>
                <a:spcPct val="30000"/>
              </a:spcBef>
            </a:pPr>
            <a:endParaRPr lang="it-IT" sz="1100">
              <a:solidFill>
                <a:prstClr val="black"/>
              </a:solidFill>
              <a:latin typeface="Calibri"/>
            </a:endParaRPr>
          </a:p>
        </p:txBody>
      </p:sp>
      <p:sp>
        <p:nvSpPr>
          <p:cNvPr id="18437" name="Notes Placeholder 4"/>
          <p:cNvSpPr>
            <a:spLocks noGrp="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1814454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9699"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pPr defTabSz="588364"/>
            <a:fld id="{3C40BBF7-430D-48BF-B627-C49F59336149}" type="slidenum">
              <a:rPr lang="en-US" smtClean="0"/>
              <a:pPr defTabSz="588364"/>
              <a:t>35</a:t>
            </a:fld>
            <a:endParaRPr lang="en-US" dirty="0" smtClean="0"/>
          </a:p>
        </p:txBody>
      </p:sp>
      <p:sp>
        <p:nvSpPr>
          <p:cNvPr id="29700" name="Notes Placeholder 4"/>
          <p:cNvSpPr>
            <a:spLocks noGrp="1"/>
          </p:cNvSpPr>
          <p:nvPr/>
        </p:nvSpPr>
        <p:spPr bwMode="auto">
          <a:xfrm>
            <a:off x="686421" y="4343793"/>
            <a:ext cx="5485158" cy="4112440"/>
          </a:xfrm>
          <a:prstGeom prst="rect">
            <a:avLst/>
          </a:prstGeom>
          <a:noFill/>
          <a:ln w="9525">
            <a:noFill/>
            <a:miter lim="800000"/>
            <a:headEnd/>
            <a:tailEnd/>
          </a:ln>
        </p:spPr>
        <p:txBody>
          <a:bodyPr lIns="58960" tIns="29479" rIns="58960" bIns="29479"/>
          <a:lstStyle/>
          <a:p>
            <a:pPr eaLnBrk="0" hangingPunct="0">
              <a:spcBef>
                <a:spcPct val="30000"/>
              </a:spcBef>
            </a:pPr>
            <a:endParaRPr lang="it-IT" sz="1100"/>
          </a:p>
        </p:txBody>
      </p:sp>
      <p:sp>
        <p:nvSpPr>
          <p:cNvPr id="29701" name="Rectangle 6"/>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200" dirty="0">
              <a:ea typeface="ＭＳ Ｐゴシック" charset="0"/>
            </a:endParaRPr>
          </a:p>
        </p:txBody>
      </p:sp>
      <p:sp>
        <p:nvSpPr>
          <p:cNvPr id="2" name="Footer Placeholder 1"/>
          <p:cNvSpPr>
            <a:spLocks noGrp="1"/>
          </p:cNvSpPr>
          <p:nvPr>
            <p:ph type="ftr" sz="quarter" idx="4"/>
          </p:nvPr>
        </p:nvSpPr>
        <p:spPr>
          <a:xfrm>
            <a:off x="0" y="8685213"/>
            <a:ext cx="2971800" cy="457200"/>
          </a:xfrm>
          <a:prstGeom prst="rect">
            <a:avLst/>
          </a:prstGeom>
        </p:spPr>
        <p:txBody>
          <a:bodyPr/>
          <a:lstStyle/>
          <a:p>
            <a:pPr>
              <a:defRPr/>
            </a:pPr>
            <a:r>
              <a:rPr lang="en-US" dirty="0" smtClean="0"/>
              <a:t>SPRING2_48wk IAC_v3+sa lmcv3_CB_L1.2_PAZ6_19</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95BBE4E-8AFD-45B3-8A52-6FC96354F416}"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95BBE4E-8AFD-45B3-8A52-6FC96354F416}"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95BBE4E-8AFD-45B3-8A52-6FC96354F416}"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95BBE4E-8AFD-45B3-8A52-6FC96354F416}"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222402" indent="-36773751"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48650" eaLnBrk="0" fontAlgn="base" hangingPunct="0">
              <a:spcBef>
                <a:spcPct val="0"/>
              </a:spcBef>
              <a:spcAft>
                <a:spcPct val="0"/>
              </a:spcAft>
              <a:defRPr sz="2400">
                <a:solidFill>
                  <a:schemeClr val="tx1"/>
                </a:solidFill>
                <a:latin typeface="Arial" charset="0"/>
                <a:cs typeface="Arial" charset="0"/>
              </a:defRPr>
            </a:lvl6pPr>
            <a:lvl7pPr marL="897301" eaLnBrk="0" fontAlgn="base" hangingPunct="0">
              <a:spcBef>
                <a:spcPct val="0"/>
              </a:spcBef>
              <a:spcAft>
                <a:spcPct val="0"/>
              </a:spcAft>
              <a:defRPr sz="2400">
                <a:solidFill>
                  <a:schemeClr val="tx1"/>
                </a:solidFill>
                <a:latin typeface="Arial" charset="0"/>
                <a:cs typeface="Arial" charset="0"/>
              </a:defRPr>
            </a:lvl7pPr>
            <a:lvl8pPr marL="1345951" eaLnBrk="0" fontAlgn="base" hangingPunct="0">
              <a:spcBef>
                <a:spcPct val="0"/>
              </a:spcBef>
              <a:spcAft>
                <a:spcPct val="0"/>
              </a:spcAft>
              <a:defRPr sz="2400">
                <a:solidFill>
                  <a:schemeClr val="tx1"/>
                </a:solidFill>
                <a:latin typeface="Arial" charset="0"/>
                <a:cs typeface="Arial" charset="0"/>
              </a:defRPr>
            </a:lvl8pPr>
            <a:lvl9pPr marL="1794601" eaLnBrk="0" fontAlgn="base" hangingPunct="0">
              <a:spcBef>
                <a:spcPct val="0"/>
              </a:spcBef>
              <a:spcAft>
                <a:spcPct val="0"/>
              </a:spcAft>
              <a:defRPr sz="2400">
                <a:solidFill>
                  <a:schemeClr val="tx1"/>
                </a:solidFill>
                <a:latin typeface="Arial" charset="0"/>
                <a:cs typeface="Arial" charset="0"/>
              </a:defRPr>
            </a:lvl9pPr>
          </a:lstStyle>
          <a:p>
            <a:pPr eaLnBrk="1" hangingPunct="1"/>
            <a:fld id="{44D752FF-ACCC-4476-83CB-53AAA2932AC4}" type="slidenum">
              <a:rPr lang="en-GB" altLang="en-US" sz="1200">
                <a:latin typeface="Arial" panose="020B0604020202020204" pitchFamily="34" charset="0"/>
                <a:cs typeface="Arial" panose="020B0604020202020204" pitchFamily="34" charset="0"/>
              </a:rPr>
              <a:pPr eaLnBrk="1" hangingPunct="1"/>
              <a:t>13</a:t>
            </a:fld>
            <a:endParaRPr lang="en-GB" altLang="en-US"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95BBE4E-8AFD-45B3-8A52-6FC96354F416}"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A81E8DDF-3010-6949-BFE9-36E369074111}" type="slidenum">
              <a:rPr lang="fr-FR" smtClean="0">
                <a:solidFill>
                  <a:prstClr val="black"/>
                </a:solidFill>
                <a:latin typeface="Calibri"/>
              </a:rPr>
              <a:pPr/>
              <a:t>17</a:t>
            </a:fld>
            <a:endParaRPr lang="fr-FR">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924800" cy="944562"/>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304800" y="1447800"/>
            <a:ext cx="8534400" cy="5105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629400"/>
            <a:ext cx="838200" cy="228600"/>
          </a:xfrm>
          <a:prstGeom prst="rect">
            <a:avLst/>
          </a:prstGeom>
        </p:spPr>
        <p:txBody>
          <a:bodyPr/>
          <a:lstStyle/>
          <a:p>
            <a:fld id="{128D81E3-9B53-41A1-9126-B32A7244F5F5}" type="datetimeFigureOut">
              <a:rPr lang="en-US" smtClean="0"/>
              <a:pPr/>
              <a:t>3/18/14</a:t>
            </a:fld>
            <a:endParaRPr lang="en-US" dirty="0"/>
          </a:p>
        </p:txBody>
      </p:sp>
      <p:sp>
        <p:nvSpPr>
          <p:cNvPr id="5" name="Footer Placeholder 4"/>
          <p:cNvSpPr>
            <a:spLocks noGrp="1"/>
          </p:cNvSpPr>
          <p:nvPr>
            <p:ph type="ftr" sz="quarter" idx="11"/>
          </p:nvPr>
        </p:nvSpPr>
        <p:spPr>
          <a:xfrm>
            <a:off x="914400" y="6629400"/>
            <a:ext cx="7696200" cy="2286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86800" y="6629400"/>
            <a:ext cx="457200" cy="228600"/>
          </a:xfrm>
          <a:prstGeom prst="rect">
            <a:avLst/>
          </a:prstGeom>
        </p:spPr>
        <p:txBody>
          <a:bodyPr/>
          <a:lstStyle/>
          <a:p>
            <a:fld id="{C98E4B98-39CE-47B7-B549-E1078D0012F5}" type="slidenum">
              <a:rPr lang="en-US" smtClean="0"/>
              <a:pPr/>
              <a:t>‹#›</a:t>
            </a:fld>
            <a:endParaRPr lang="en-US" dirty="0"/>
          </a:p>
        </p:txBody>
      </p:sp>
    </p:spTree>
    <p:extLst>
      <p:ext uri="{BB962C8B-B14F-4D97-AF65-F5344CB8AC3E}">
        <p14:creationId xmlns:p14="http://schemas.microsoft.com/office/powerpoint/2010/main" val="3796637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5" descr="Title-Slide-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CO_HIV_RGB.jpg"/>
          <p:cNvPicPr>
            <a:picLocks noChangeAspect="1"/>
          </p:cNvPicPr>
          <p:nvPr userDrawn="1"/>
        </p:nvPicPr>
        <p:blipFill>
          <a:blip r:embed="rId3">
            <a:extLst>
              <a:ext uri="{28A0092B-C50C-407E-A947-70E740481C1C}">
                <a14:useLocalDpi xmlns:a14="http://schemas.microsoft.com/office/drawing/2010/main" val="0"/>
              </a:ext>
            </a:extLst>
          </a:blip>
          <a:srcRect t="45161"/>
          <a:stretch>
            <a:fillRect/>
          </a:stretch>
        </p:blipFill>
        <p:spPr bwMode="auto">
          <a:xfrm>
            <a:off x="5257800" y="5880100"/>
            <a:ext cx="36718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6"/>
          <p:cNvSpPr>
            <a:spLocks noGrp="1" noChangeArrowheads="1"/>
          </p:cNvSpPr>
          <p:nvPr>
            <p:ph type="subTitle" idx="1"/>
          </p:nvPr>
        </p:nvSpPr>
        <p:spPr>
          <a:xfrm>
            <a:off x="484632" y="2670048"/>
            <a:ext cx="3886200" cy="1120775"/>
          </a:xfrm>
        </p:spPr>
        <p:txBody>
          <a:bodyPr/>
          <a:lstStyle>
            <a:lvl1pPr marL="0" indent="0">
              <a:lnSpc>
                <a:spcPct val="100000"/>
              </a:lnSpc>
              <a:buFont typeface="Wingdings" pitchFamily="2" charset="2"/>
              <a:buNone/>
              <a:defRPr sz="1800" b="0">
                <a:solidFill>
                  <a:schemeClr val="tx1"/>
                </a:solidFill>
              </a:defRPr>
            </a:lvl1pPr>
          </a:lstStyle>
          <a:p>
            <a:r>
              <a:rPr lang="en-US" dirty="0" smtClean="0"/>
              <a:t>Click to edit Master subtitle style</a:t>
            </a:r>
          </a:p>
        </p:txBody>
      </p:sp>
      <p:sp>
        <p:nvSpPr>
          <p:cNvPr id="8" name="Rectangle 57"/>
          <p:cNvSpPr>
            <a:spLocks noGrp="1" noChangeArrowheads="1"/>
          </p:cNvSpPr>
          <p:nvPr>
            <p:ph type="ctrTitle"/>
          </p:nvPr>
        </p:nvSpPr>
        <p:spPr bwMode="invGray">
          <a:xfrm>
            <a:off x="457200" y="420624"/>
            <a:ext cx="8318373" cy="2057400"/>
          </a:xfrm>
        </p:spPr>
        <p:txBody>
          <a:bodyPr/>
          <a:lstStyle>
            <a:lvl1pPr>
              <a:defRPr sz="45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4667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600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12" descr="HIV_SlideTransi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0868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6118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dirty="0" smtClean="0"/>
          </a:p>
        </p:txBody>
      </p:sp>
    </p:spTree>
    <p:extLst>
      <p:ext uri="{BB962C8B-B14F-4D97-AF65-F5344CB8AC3E}">
        <p14:creationId xmlns:p14="http://schemas.microsoft.com/office/powerpoint/2010/main" val="1367698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4339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59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Title-Slide-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IV_RGB.jpg"/>
          <p:cNvPicPr>
            <a:picLocks noChangeAspect="1"/>
          </p:cNvPicPr>
          <p:nvPr userDrawn="1"/>
        </p:nvPicPr>
        <p:blipFill>
          <a:blip r:embed="rId3">
            <a:extLst>
              <a:ext uri="{28A0092B-C50C-407E-A947-70E740481C1C}">
                <a14:useLocalDpi xmlns:a14="http://schemas.microsoft.com/office/drawing/2010/main" val="0"/>
              </a:ext>
            </a:extLst>
          </a:blip>
          <a:srcRect t="45161"/>
          <a:stretch>
            <a:fillRect/>
          </a:stretch>
        </p:blipFill>
        <p:spPr bwMode="auto">
          <a:xfrm>
            <a:off x="5257800" y="5880100"/>
            <a:ext cx="36718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5"/>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2192244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5" descr="Title-Slide-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CO_HIV_RGB.jpg"/>
          <p:cNvPicPr>
            <a:picLocks noChangeAspect="1"/>
          </p:cNvPicPr>
          <p:nvPr userDrawn="1"/>
        </p:nvPicPr>
        <p:blipFill>
          <a:blip r:embed="rId3">
            <a:extLst>
              <a:ext uri="{28A0092B-C50C-407E-A947-70E740481C1C}">
                <a14:useLocalDpi xmlns:a14="http://schemas.microsoft.com/office/drawing/2010/main" val="0"/>
              </a:ext>
            </a:extLst>
          </a:blip>
          <a:srcRect t="45161"/>
          <a:stretch>
            <a:fillRect/>
          </a:stretch>
        </p:blipFill>
        <p:spPr bwMode="auto">
          <a:xfrm>
            <a:off x="5257800" y="5880100"/>
            <a:ext cx="36718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6"/>
          <p:cNvSpPr>
            <a:spLocks noGrp="1" noChangeArrowheads="1"/>
          </p:cNvSpPr>
          <p:nvPr>
            <p:ph type="subTitle" idx="1"/>
          </p:nvPr>
        </p:nvSpPr>
        <p:spPr>
          <a:xfrm>
            <a:off x="484632" y="2670048"/>
            <a:ext cx="3886200" cy="1120775"/>
          </a:xfrm>
        </p:spPr>
        <p:txBody>
          <a:bodyPr/>
          <a:lstStyle>
            <a:lvl1pPr marL="0" indent="0">
              <a:lnSpc>
                <a:spcPct val="100000"/>
              </a:lnSpc>
              <a:buFont typeface="Wingdings" pitchFamily="2" charset="2"/>
              <a:buNone/>
              <a:defRPr sz="1800" b="0">
                <a:solidFill>
                  <a:schemeClr val="tx1"/>
                </a:solidFill>
              </a:defRPr>
            </a:lvl1pPr>
          </a:lstStyle>
          <a:p>
            <a:r>
              <a:rPr lang="en-US" dirty="0" smtClean="0"/>
              <a:t>Click to edit Master subtitle style</a:t>
            </a:r>
          </a:p>
        </p:txBody>
      </p:sp>
      <p:sp>
        <p:nvSpPr>
          <p:cNvPr id="8" name="Rectangle 57"/>
          <p:cNvSpPr>
            <a:spLocks noGrp="1" noChangeArrowheads="1"/>
          </p:cNvSpPr>
          <p:nvPr>
            <p:ph type="ctrTitle"/>
          </p:nvPr>
        </p:nvSpPr>
        <p:spPr bwMode="invGray">
          <a:xfrm>
            <a:off x="457200" y="420624"/>
            <a:ext cx="8318373" cy="2057400"/>
          </a:xfrm>
        </p:spPr>
        <p:txBody>
          <a:bodyPr/>
          <a:lstStyle>
            <a:lvl1pPr>
              <a:defRPr sz="45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4536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1723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12" descr="HIV_SlideTransi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6432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4755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smtClean="0"/>
          </a:p>
        </p:txBody>
      </p:sp>
    </p:spTree>
    <p:extLst>
      <p:ext uri="{BB962C8B-B14F-4D97-AF65-F5344CB8AC3E}">
        <p14:creationId xmlns:p14="http://schemas.microsoft.com/office/powerpoint/2010/main" val="1235427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15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070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Title-Slide-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IV_RGB.jpg"/>
          <p:cNvPicPr>
            <a:picLocks noChangeAspect="1"/>
          </p:cNvPicPr>
          <p:nvPr userDrawn="1"/>
        </p:nvPicPr>
        <p:blipFill>
          <a:blip r:embed="rId3">
            <a:extLst>
              <a:ext uri="{28A0092B-C50C-407E-A947-70E740481C1C}">
                <a14:useLocalDpi xmlns:a14="http://schemas.microsoft.com/office/drawing/2010/main" val="0"/>
              </a:ext>
            </a:extLst>
          </a:blip>
          <a:srcRect t="45161"/>
          <a:stretch>
            <a:fillRect/>
          </a:stretch>
        </p:blipFill>
        <p:spPr bwMode="auto">
          <a:xfrm>
            <a:off x="5257800" y="5880100"/>
            <a:ext cx="36718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5"/>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230443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62383768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84264129"/>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878395989"/>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94492963"/>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025519743"/>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64191831"/>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679049025"/>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1486752"/>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760817357"/>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7D8180-470B-2A42-905E-2156598F0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7452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0"/>
            <a:ext cx="8229600" cy="5029200"/>
          </a:xfrm>
        </p:spPr>
        <p:txBody>
          <a:bodyPr>
            <a:normAutofit/>
          </a:bodyPr>
          <a:lstStyle>
            <a:lvl1pPr>
              <a:spcBef>
                <a:spcPts val="600"/>
              </a:spcBef>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2C5F6E-9991-7E42-9988-DF2C05BE7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86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93F725-D89E-4D4E-91F1-C56B8FE2DC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2714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A5B6C7-B1D3-EF47-995A-14833475E1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4711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C33E4E-3137-9C45-B463-D0AB1B5A62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9690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DF4F96-7F87-9C42-9ECE-703B9E5090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162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C6F743-A7EF-0542-9B49-5326409F8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8486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8C2CC8-CB33-684D-A3A8-6E5232B140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870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7E3648-FC87-F74E-A059-5B2EF2D1F2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9176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AF6A8-7E6B-874A-AB7E-7F6EABB908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7028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F0188C-0E1E-0748-BDDF-A673D14ED7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482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Logo Title32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838200" y="404664"/>
            <a:ext cx="8043817" cy="718919"/>
          </a:xfrm>
          <a:prstGeom prst="rect">
            <a:avLst/>
          </a:prstGeom>
          <a:noFill/>
          <a:ln w="9525" algn="ctr">
            <a:noFill/>
            <a:miter lim="800000"/>
            <a:headEnd/>
            <a:tailEnd/>
          </a:ln>
          <a:effectLst/>
        </p:spPr>
        <p:txBody>
          <a:bodyPr>
            <a:noAutofit/>
          </a:bodyPr>
          <a:lstStyle>
            <a:lvl1pPr>
              <a:defRPr sz="3200" b="1">
                <a:solidFill>
                  <a:srgbClr val="E31836"/>
                </a:solidFill>
                <a:cs typeface="Arial" panose="020B0604020202020204" pitchFamily="34" charset="0"/>
              </a:defRPr>
            </a:lvl1pPr>
          </a:lstStyle>
          <a:p>
            <a:pPr lvl="0"/>
            <a:r>
              <a:rPr lang="en-US" dirty="0" smtClean="0"/>
              <a:t>Click to edit Master title style</a:t>
            </a:r>
            <a:endParaRPr lang="en-GB" dirty="0" smtClean="0"/>
          </a:p>
        </p:txBody>
      </p:sp>
      <p:sp>
        <p:nvSpPr>
          <p:cNvPr id="6" name="Text Placeholder 4"/>
          <p:cNvSpPr>
            <a:spLocks noGrp="1"/>
          </p:cNvSpPr>
          <p:nvPr>
            <p:ph type="body" sz="quarter" idx="11"/>
          </p:nvPr>
        </p:nvSpPr>
        <p:spPr>
          <a:xfrm>
            <a:off x="838200" y="6400800"/>
            <a:ext cx="8046720" cy="152400"/>
          </a:xfrm>
        </p:spPr>
        <p:txBody>
          <a:bodyPr/>
          <a:lstStyle>
            <a:lvl1pPr marL="0" indent="0" algn="r">
              <a:buNone/>
              <a:defRPr sz="1000">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a:p>
        </p:txBody>
      </p:sp>
      <p:sp>
        <p:nvSpPr>
          <p:cNvPr id="9" name="Text Placeholder 6"/>
          <p:cNvSpPr>
            <a:spLocks noGrp="1"/>
          </p:cNvSpPr>
          <p:nvPr>
            <p:ph type="body" sz="quarter" idx="13"/>
          </p:nvPr>
        </p:nvSpPr>
        <p:spPr>
          <a:xfrm>
            <a:off x="838200" y="6029425"/>
            <a:ext cx="8046720" cy="304800"/>
          </a:xfrm>
        </p:spPr>
        <p:txBody>
          <a:bodyPr/>
          <a:lstStyle>
            <a:lvl1pPr marL="0" indent="0">
              <a:buNone/>
              <a:defRPr sz="1400">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8" name="Rectangle 3"/>
          <p:cNvSpPr>
            <a:spLocks noGrp="1" noChangeArrowheads="1"/>
          </p:cNvSpPr>
          <p:nvPr>
            <p:ph idx="1"/>
          </p:nvPr>
        </p:nvSpPr>
        <p:spPr bwMode="auto">
          <a:xfrm>
            <a:off x="838200" y="1198562"/>
            <a:ext cx="8053388" cy="4745038"/>
          </a:xfrm>
          <a:prstGeom prst="rect">
            <a:avLst/>
          </a:prstGeom>
          <a:noFill/>
          <a:ln>
            <a:noFill/>
          </a:ln>
          <a:extLst/>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257743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1905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EBED87C4-20AC-4F33-96AA-69FB13286D23}" type="datetimeFigureOut">
              <a:rPr lang="fr-FR" sz="1800" smtClean="0">
                <a:solidFill>
                  <a:srgbClr val="000000"/>
                </a:solidFill>
                <a:latin typeface="Arial"/>
                <a:ea typeface="+mn-ea"/>
              </a:rPr>
              <a:pPr defTabSz="457200" eaLnBrk="1" fontAlgn="auto" hangingPunct="1">
                <a:spcBef>
                  <a:spcPts val="0"/>
                </a:spcBef>
                <a:spcAft>
                  <a:spcPts val="0"/>
                </a:spcAft>
              </a:pPr>
              <a:t>3/18/14</a:t>
            </a:fld>
            <a:endParaRPr lang="fr-FR" sz="1800">
              <a:solidFill>
                <a:srgbClr val="000000"/>
              </a:solidFill>
              <a:latin typeface="Arial"/>
              <a:ea typeface="+mn-ea"/>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fr-FR" sz="1800">
              <a:solidFill>
                <a:srgbClr val="000000"/>
              </a:solidFill>
              <a:latin typeface="Arial"/>
              <a:ea typeface="+mn-ea"/>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AE496545-EA6A-4E7C-851F-CD84898B756A}" type="slidenum">
              <a:rPr lang="fr-FR" sz="1800" smtClean="0">
                <a:solidFill>
                  <a:srgbClr val="000000"/>
                </a:solidFill>
                <a:latin typeface="Arial"/>
                <a:ea typeface="+mn-ea"/>
              </a:rPr>
              <a:pPr defTabSz="457200" eaLnBrk="1" fontAlgn="auto" hangingPunct="1">
                <a:spcBef>
                  <a:spcPts val="0"/>
                </a:spcBef>
                <a:spcAft>
                  <a:spcPts val="0"/>
                </a:spcAft>
              </a:pPr>
              <a:t>‹#›</a:t>
            </a:fld>
            <a:endParaRPr lang="fr-FR" sz="1800">
              <a:solidFill>
                <a:srgbClr val="000000"/>
              </a:solidFill>
              <a:latin typeface="Arial"/>
              <a:ea typeface="+mn-ea"/>
            </a:endParaRPr>
          </a:p>
        </p:txBody>
      </p:sp>
    </p:spTree>
    <p:extLst>
      <p:ext uri="{BB962C8B-B14F-4D97-AF65-F5344CB8AC3E}">
        <p14:creationId xmlns:p14="http://schemas.microsoft.com/office/powerpoint/2010/main" val="658354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7" name="Rectangle 16"/>
          <p:cNvSpPr/>
          <p:nvPr userDrawn="1"/>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8" name="Rectangle 17"/>
          <p:cNvSpPr/>
          <p:nvPr userDrawn="1"/>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46958883"/>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436"/>
            <a:ext cx="8229600" cy="67656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648200" y="6537325"/>
            <a:ext cx="609600" cy="168275"/>
          </a:xfrm>
        </p:spPr>
        <p:txBody>
          <a:bodyPr/>
          <a:lstStyle/>
          <a:p>
            <a:fld id="{803C76F9-943D-46A6-916B-805400714C93}"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1"/>
          </p:nvPr>
        </p:nvSpPr>
        <p:spPr>
          <a:xfrm>
            <a:off x="5334000" y="6537325"/>
            <a:ext cx="3048000" cy="164592"/>
          </a:xfrm>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2"/>
          </p:nvPr>
        </p:nvSpPr>
        <p:spPr>
          <a:xfrm>
            <a:off x="8439150" y="6537325"/>
            <a:ext cx="247650" cy="168275"/>
          </a:xfrm>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1490001933"/>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edit Master text styles</a:t>
            </a:r>
          </a:p>
        </p:txBody>
      </p:sp>
    </p:spTree>
    <p:extLst>
      <p:ext uri="{BB962C8B-B14F-4D97-AF65-F5344CB8AC3E}">
        <p14:creationId xmlns:p14="http://schemas.microsoft.com/office/powerpoint/2010/main" val="603817898"/>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5"/>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3483107588"/>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5"/>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2001903673"/>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7" name="Rectangle 16"/>
          <p:cNvSpPr/>
          <p:nvPr userDrawn="1"/>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8" name="Rectangle 17"/>
          <p:cNvSpPr/>
          <p:nvPr userDrawn="1"/>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Tree>
    <p:extLst>
      <p:ext uri="{BB962C8B-B14F-4D97-AF65-F5344CB8AC3E}">
        <p14:creationId xmlns:p14="http://schemas.microsoft.com/office/powerpoint/2010/main" val="3433157052"/>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userDrawn="1"/>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7" name="Rectangle 16"/>
          <p:cNvSpPr/>
          <p:nvPr userDrawn="1"/>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2" name="Rectangle 11"/>
          <p:cNvSpPr/>
          <p:nvPr userDrawn="1"/>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Tree>
    <p:extLst>
      <p:ext uri="{BB962C8B-B14F-4D97-AF65-F5344CB8AC3E}">
        <p14:creationId xmlns:p14="http://schemas.microsoft.com/office/powerpoint/2010/main" val="3010000153"/>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155154022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71336420"/>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84924235"/>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11" name="Footer Placeholder 10"/>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625591022"/>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7" name="Footer Placeholder 6"/>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3818164699"/>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5"/>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3837613352"/>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6" name="Footer Placeholder 5"/>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1890050473"/>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2038883754"/>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smtClean="0"/>
              <a:t>Click to edit Master title style</a:t>
            </a:r>
            <a:endParaRPr lang="en-US"/>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1070757133"/>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2590924816"/>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403644939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1599739794"/>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528653890"/>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875" y="147638"/>
            <a:ext cx="8686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Tree>
    <p:extLst>
      <p:ext uri="{BB962C8B-B14F-4D97-AF65-F5344CB8AC3E}">
        <p14:creationId xmlns:p14="http://schemas.microsoft.com/office/powerpoint/2010/main" val="7669104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7" name="Rectangle 16"/>
          <p:cNvSpPr/>
          <p:nvPr userDrawn="1"/>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8" name="Rectangle 17"/>
          <p:cNvSpPr/>
          <p:nvPr userDrawn="1"/>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64732834"/>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436"/>
            <a:ext cx="8229600" cy="67656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648200" y="6537325"/>
            <a:ext cx="609600" cy="168275"/>
          </a:xfrm>
        </p:spPr>
        <p:txBody>
          <a:bodyPr/>
          <a:lstStyle/>
          <a:p>
            <a:fld id="{803C76F9-943D-46A6-916B-805400714C93}"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1"/>
          </p:nvPr>
        </p:nvSpPr>
        <p:spPr>
          <a:xfrm>
            <a:off x="5334000" y="6537325"/>
            <a:ext cx="3048000" cy="164592"/>
          </a:xfrm>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2"/>
          </p:nvPr>
        </p:nvSpPr>
        <p:spPr>
          <a:xfrm>
            <a:off x="8439150" y="6537325"/>
            <a:ext cx="247650" cy="168275"/>
          </a:xfrm>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3595026400"/>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edit Master text styles</a:t>
            </a:r>
          </a:p>
        </p:txBody>
      </p:sp>
    </p:spTree>
    <p:extLst>
      <p:ext uri="{BB962C8B-B14F-4D97-AF65-F5344CB8AC3E}">
        <p14:creationId xmlns:p14="http://schemas.microsoft.com/office/powerpoint/2010/main" val="2610971355"/>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5"/>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3581977149"/>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5"/>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1391028117"/>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7" name="Rectangle 16"/>
          <p:cNvSpPr/>
          <p:nvPr userDrawn="1"/>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8" name="Rectangle 17"/>
          <p:cNvSpPr/>
          <p:nvPr userDrawn="1"/>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Tree>
    <p:extLst>
      <p:ext uri="{BB962C8B-B14F-4D97-AF65-F5344CB8AC3E}">
        <p14:creationId xmlns:p14="http://schemas.microsoft.com/office/powerpoint/2010/main" val="386066273"/>
      </p:ext>
    </p:extLst>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userDrawn="1"/>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7" name="Rectangle 16"/>
          <p:cNvSpPr/>
          <p:nvPr userDrawn="1"/>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2" name="Rectangle 11"/>
          <p:cNvSpPr/>
          <p:nvPr userDrawn="1"/>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Tree>
    <p:extLst>
      <p:ext uri="{BB962C8B-B14F-4D97-AF65-F5344CB8AC3E}">
        <p14:creationId xmlns:p14="http://schemas.microsoft.com/office/powerpoint/2010/main" val="223940830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581197288"/>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02818828"/>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311584186"/>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11" name="Footer Placeholder 10"/>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751917202"/>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7" name="Footer Placeholder 6"/>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1783127529"/>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5"/>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757996216"/>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6" name="Footer Placeholder 5"/>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3248898718"/>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3698561554"/>
      </p:ext>
    </p:extLst>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smtClean="0"/>
              <a:t>Click to edit Master title style</a:t>
            </a:r>
            <a:endParaRPr lang="en-US"/>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3588464298"/>
      </p:ext>
    </p:extLst>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326532968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9" name="Footer Placeholder 8"/>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3341823430"/>
      </p:ext>
    </p:extLst>
  </p:cSld>
  <p:clrMapOvr>
    <a:masterClrMapping/>
  </p:clrMapOvr>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3444063982"/>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lumMod val="50000"/>
                    <a:lumOff val="50000"/>
                  </a:prstClr>
                </a:solidFill>
                <a:latin typeface="Arial"/>
              </a:rPr>
              <a:pPr/>
              <a:t>3/18/14</a:t>
            </a:fld>
            <a:endParaRPr lang="en-US" dirty="0">
              <a:solidFill>
                <a:prstClr val="black">
                  <a:lumMod val="50000"/>
                  <a:lumOff val="50000"/>
                </a:prstClr>
              </a:solidFill>
              <a:latin typeface="Arial"/>
            </a:endParaRPr>
          </a:p>
        </p:txBody>
      </p:sp>
      <p:sp>
        <p:nvSpPr>
          <p:cNvPr id="8" name="Footer Placeholder 7"/>
          <p:cNvSpPr>
            <a:spLocks noGrp="1"/>
          </p:cNvSpPr>
          <p:nvPr>
            <p:ph type="ftr" sz="quarter" idx="11"/>
          </p:nvPr>
        </p:nvSpPr>
        <p:spPr/>
        <p:txBody>
          <a:bodyPr/>
          <a:lstStyle/>
          <a:p>
            <a:r>
              <a:rPr lang="en-US" dirty="0" smtClean="0">
                <a:solidFill>
                  <a:prstClr val="black">
                    <a:lumMod val="50000"/>
                    <a:lumOff val="50000"/>
                  </a:prstClr>
                </a:solidFill>
                <a:latin typeface="Arial"/>
              </a:rPr>
              <a:t>Author’s Last Name, Conference Name, Year, Presentation #</a:t>
            </a:r>
            <a:endParaRPr lang="en-US" dirty="0">
              <a:solidFill>
                <a:prstClr val="black">
                  <a:lumMod val="50000"/>
                  <a:lumOff val="50000"/>
                </a:prstClr>
              </a:solidFill>
              <a:latin typeface="Aria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lumMod val="50000"/>
                    <a:lumOff val="50000"/>
                  </a:prstClr>
                </a:solidFill>
                <a:latin typeface="Arial"/>
              </a: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681840079"/>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875" y="147638"/>
            <a:ext cx="8686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Tree>
    <p:extLst>
      <p:ext uri="{BB962C8B-B14F-4D97-AF65-F5344CB8AC3E}">
        <p14:creationId xmlns:p14="http://schemas.microsoft.com/office/powerpoint/2010/main" val="5578006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2.xml"/><Relationship Id="rId10"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theme" Target="../theme/theme3.xml"/><Relationship Id="rId10" Type="http://schemas.openxmlformats.org/officeDocument/2006/relationships/image" Target="../media/image1.pn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5.xml"/><Relationship Id="rId14" Type="http://schemas.openxmlformats.org/officeDocument/2006/relationships/image" Target="../media/image5.emf"/><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6.jpeg"/><Relationship Id="rId1" Type="http://schemas.openxmlformats.org/officeDocument/2006/relationships/slideLayout" Target="../slideLayouts/slideLayout50.xml"/><Relationship Id="rId2"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0.xml"/><Relationship Id="rId20" Type="http://schemas.openxmlformats.org/officeDocument/2006/relationships/slideLayout" Target="../slideLayouts/slideLayout71.xml"/><Relationship Id="rId21" Type="http://schemas.openxmlformats.org/officeDocument/2006/relationships/slideLayout" Target="../slideLayouts/slideLayout72.xml"/><Relationship Id="rId22" Type="http://schemas.openxmlformats.org/officeDocument/2006/relationships/theme" Target="../theme/theme7.xml"/><Relationship Id="rId10" Type="http://schemas.openxmlformats.org/officeDocument/2006/relationships/slideLayout" Target="../slideLayouts/slideLayout61.xml"/><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slideLayout" Target="../slideLayouts/slideLayout69.xml"/><Relationship Id="rId19" Type="http://schemas.openxmlformats.org/officeDocument/2006/relationships/slideLayout" Target="../slideLayouts/slideLayout70.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1.xml"/><Relationship Id="rId20" Type="http://schemas.openxmlformats.org/officeDocument/2006/relationships/slideLayout" Target="../slideLayouts/slideLayout92.xml"/><Relationship Id="rId21" Type="http://schemas.openxmlformats.org/officeDocument/2006/relationships/slideLayout" Target="../slideLayouts/slideLayout93.xml"/><Relationship Id="rId22" Type="http://schemas.openxmlformats.org/officeDocument/2006/relationships/theme" Target="../theme/theme8.xml"/><Relationship Id="rId10" Type="http://schemas.openxmlformats.org/officeDocument/2006/relationships/slideLayout" Target="../slideLayouts/slideLayout82.xml"/><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slideLayout" Target="../slideLayouts/slideLayout85.xml"/><Relationship Id="rId14" Type="http://schemas.openxmlformats.org/officeDocument/2006/relationships/slideLayout" Target="../slideLayouts/slideLayout86.xml"/><Relationship Id="rId15" Type="http://schemas.openxmlformats.org/officeDocument/2006/relationships/slideLayout" Target="../slideLayouts/slideLayout87.xml"/><Relationship Id="rId16" Type="http://schemas.openxmlformats.org/officeDocument/2006/relationships/slideLayout" Target="../slideLayouts/slideLayout88.xml"/><Relationship Id="rId17" Type="http://schemas.openxmlformats.org/officeDocument/2006/relationships/slideLayout" Target="../slideLayouts/slideLayout89.xml"/><Relationship Id="rId18" Type="http://schemas.openxmlformats.org/officeDocument/2006/relationships/slideLayout" Target="../slideLayouts/slideLayout90.xml"/><Relationship Id="rId19" Type="http://schemas.openxmlformats.org/officeDocument/2006/relationships/slideLayout" Target="../slideLayouts/slideLayout91.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5310" r:id="rId1"/>
    <p:sldLayoutId id="2147485311" r:id="rId2"/>
    <p:sldLayoutId id="2147485312" r:id="rId3"/>
    <p:sldLayoutId id="2147485313" r:id="rId4"/>
    <p:sldLayoutId id="2147485314" r:id="rId5"/>
    <p:sldLayoutId id="2147485315" r:id="rId6"/>
    <p:sldLayoutId id="2147485316" r:id="rId7"/>
    <p:sldLayoutId id="2147485317" r:id="rId8"/>
    <p:sldLayoutId id="2147485318" r:id="rId9"/>
    <p:sldLayoutId id="2147485319" r:id="rId10"/>
    <p:sldLayoutId id="2147485320" r:id="rId11"/>
    <p:sldLayoutId id="2147485802" r:id="rId12"/>
  </p:sldLayoutIdLst>
  <p:hf sldNum="0" hdr="0" ftr="0"/>
  <p:txStyles>
    <p:titleStyle>
      <a:lvl1pPr algn="ctr" rtl="0" eaLnBrk="0" fontAlgn="base" hangingPunct="0">
        <a:spcBef>
          <a:spcPct val="0"/>
        </a:spcBef>
        <a:spcAft>
          <a:spcPct val="0"/>
        </a:spcAft>
        <a:defRPr sz="4400">
          <a:solidFill>
            <a:schemeClr val="accent5">
              <a:lumMod val="10000"/>
            </a:schemeClr>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23"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23"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23"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23"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New Roman" pitchFamily="23" charset="0"/>
        </a:defRPr>
      </a:lvl6pPr>
      <a:lvl7pPr marL="914400" algn="ctr" rtl="0" eaLnBrk="0" fontAlgn="base" hangingPunct="0">
        <a:spcBef>
          <a:spcPct val="0"/>
        </a:spcBef>
        <a:spcAft>
          <a:spcPct val="0"/>
        </a:spcAft>
        <a:defRPr sz="4400">
          <a:solidFill>
            <a:schemeClr val="tx2"/>
          </a:solidFill>
          <a:latin typeface="Times New Roman" pitchFamily="23" charset="0"/>
        </a:defRPr>
      </a:lvl7pPr>
      <a:lvl8pPr marL="1371600" algn="ctr" rtl="0" eaLnBrk="0" fontAlgn="base" hangingPunct="0">
        <a:spcBef>
          <a:spcPct val="0"/>
        </a:spcBef>
        <a:spcAft>
          <a:spcPct val="0"/>
        </a:spcAft>
        <a:defRPr sz="4400">
          <a:solidFill>
            <a:schemeClr val="tx2"/>
          </a:solidFill>
          <a:latin typeface="Times New Roman" pitchFamily="23" charset="0"/>
        </a:defRPr>
      </a:lvl8pPr>
      <a:lvl9pPr marL="1828800" algn="ctr" rtl="0" eaLnBrk="0" fontAlgn="base" hangingPunct="0">
        <a:spcBef>
          <a:spcPct val="0"/>
        </a:spcBef>
        <a:spcAft>
          <a:spcPct val="0"/>
        </a:spcAft>
        <a:defRPr sz="4400">
          <a:solidFill>
            <a:schemeClr val="tx2"/>
          </a:solidFill>
          <a:latin typeface="Times New Roman" pitchFamily="23" charset="0"/>
        </a:defRPr>
      </a:lvl9pPr>
    </p:titleStyle>
    <p:bodyStyle>
      <a:lvl1pPr marL="342900" indent="-342900" algn="l" rtl="0" eaLnBrk="0" fontAlgn="base" hangingPunct="0">
        <a:spcBef>
          <a:spcPct val="20000"/>
        </a:spcBef>
        <a:spcAft>
          <a:spcPct val="0"/>
        </a:spcAft>
        <a:buSzPct val="100000"/>
        <a:buChar char="•"/>
        <a:defRPr sz="3200">
          <a:solidFill>
            <a:schemeClr val="accent5">
              <a:lumMod val="10000"/>
            </a:schemeClr>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100000"/>
        <a:buChar char="–"/>
        <a:defRPr sz="2800">
          <a:solidFill>
            <a:schemeClr val="accent5">
              <a:lumMod val="10000"/>
            </a:schemeClr>
          </a:solidFill>
          <a:latin typeface="+mn-lt"/>
          <a:ea typeface="ＭＳ Ｐゴシック" pitchFamily="23" charset="-128"/>
        </a:defRPr>
      </a:lvl2pPr>
      <a:lvl3pPr marL="1143000" indent="-228600" algn="l" rtl="0" eaLnBrk="0" fontAlgn="base" hangingPunct="0">
        <a:spcBef>
          <a:spcPct val="20000"/>
        </a:spcBef>
        <a:spcAft>
          <a:spcPct val="0"/>
        </a:spcAft>
        <a:buSzPct val="100000"/>
        <a:buChar char="•"/>
        <a:defRPr sz="2400">
          <a:solidFill>
            <a:schemeClr val="accent5">
              <a:lumMod val="10000"/>
            </a:schemeClr>
          </a:solidFill>
          <a:latin typeface="+mn-lt"/>
          <a:ea typeface="ＭＳ Ｐゴシック" pitchFamily="23" charset="-128"/>
        </a:defRPr>
      </a:lvl3pPr>
      <a:lvl4pPr marL="1600200" indent="-228600" algn="l" rtl="0" eaLnBrk="0" fontAlgn="base" hangingPunct="0">
        <a:spcBef>
          <a:spcPct val="20000"/>
        </a:spcBef>
        <a:spcAft>
          <a:spcPct val="0"/>
        </a:spcAft>
        <a:buSzPct val="100000"/>
        <a:buChar char="–"/>
        <a:defRPr sz="2000">
          <a:solidFill>
            <a:schemeClr val="accent5">
              <a:lumMod val="10000"/>
            </a:schemeClr>
          </a:solidFill>
          <a:latin typeface="+mn-lt"/>
          <a:ea typeface="ＭＳ Ｐゴシック" pitchFamily="23" charset="-128"/>
        </a:defRPr>
      </a:lvl4pPr>
      <a:lvl5pPr marL="2057400" indent="-228600" algn="l" rtl="0" eaLnBrk="0" fontAlgn="base" hangingPunct="0">
        <a:spcBef>
          <a:spcPct val="20000"/>
        </a:spcBef>
        <a:spcAft>
          <a:spcPct val="0"/>
        </a:spcAft>
        <a:buSzPct val="100000"/>
        <a:buChar char="•"/>
        <a:defRPr sz="2000">
          <a:solidFill>
            <a:schemeClr val="accent5">
              <a:lumMod val="10000"/>
            </a:schemeClr>
          </a:solidFill>
          <a:latin typeface="+mn-lt"/>
          <a:ea typeface="ＭＳ Ｐゴシック" pitchFamily="23" charset="-128"/>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
            <a:ext cx="9144000" cy="641351"/>
          </a:xfrm>
          <a:prstGeom prst="rect">
            <a:avLst/>
          </a:prstGeom>
          <a:gradFill flip="none" rotWithShape="1">
            <a:gsLst>
              <a:gs pos="0">
                <a:srgbClr val="2461AA">
                  <a:alpha val="51765"/>
                </a:srgb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2B85B8"/>
              </a:buClr>
              <a:buFont typeface="Arial" charset="0"/>
              <a:buChar char="•"/>
              <a:defRPr/>
            </a:pPr>
            <a:endParaRPr lang="en-US" sz="1800" b="1" dirty="0">
              <a:solidFill>
                <a:srgbClr val="FFFFFF"/>
              </a:solidFill>
              <a:latin typeface="Arial" charset="0"/>
              <a:ea typeface="MS PGothic" pitchFamily="34" charset="-128"/>
              <a:cs typeface="MS PGothic" charset="0"/>
            </a:endParaRPr>
          </a:p>
        </p:txBody>
      </p:sp>
      <p:sp>
        <p:nvSpPr>
          <p:cNvPr id="24583" name="Rectangle 8"/>
          <p:cNvSpPr>
            <a:spLocks noChangeArrowheads="1"/>
          </p:cNvSpPr>
          <p:nvPr userDrawn="1"/>
        </p:nvSpPr>
        <p:spPr bwMode="auto">
          <a:xfrm>
            <a:off x="287338" y="307975"/>
            <a:ext cx="170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200" smtClean="0">
                <a:solidFill>
                  <a:srgbClr val="CDCDCF"/>
                </a:solidFill>
                <a:latin typeface="Arial" charset="0"/>
                <a:ea typeface="MS PGothic" charset="0"/>
                <a:cs typeface="MS PGothic" charset="0"/>
              </a:rPr>
              <a:t>clinicaloptions.com/hiv</a:t>
            </a:r>
          </a:p>
        </p:txBody>
      </p:sp>
      <p:sp>
        <p:nvSpPr>
          <p:cNvPr id="1032" name="Text Box 13"/>
          <p:cNvSpPr txBox="1">
            <a:spLocks noChangeArrowheads="1"/>
          </p:cNvSpPr>
          <p:nvPr userDrawn="1"/>
        </p:nvSpPr>
        <p:spPr bwMode="auto">
          <a:xfrm>
            <a:off x="284163" y="69850"/>
            <a:ext cx="7164387" cy="323850"/>
          </a:xfrm>
          <a:prstGeom prst="rect">
            <a:avLst/>
          </a:prstGeom>
          <a:noFill/>
          <a:ln>
            <a:noFill/>
          </a:ln>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9pPr>
          </a:lstStyle>
          <a:p>
            <a:pPr eaLnBrk="1" hangingPunct="1">
              <a:buFont typeface="Arial" charset="0"/>
              <a:buNone/>
              <a:defRPr/>
            </a:pPr>
            <a:r>
              <a:rPr lang="en-US" sz="1500" b="0" dirty="0" smtClean="0">
                <a:solidFill>
                  <a:srgbClr val="FFFFFF"/>
                </a:solidFill>
                <a:ea typeface="MS PGothic" pitchFamily="34" charset="-128"/>
                <a:cs typeface="MS PGothic" charset="0"/>
              </a:rPr>
              <a:t>Clinical Impact of New Data From Atlanta 2013</a:t>
            </a:r>
          </a:p>
        </p:txBody>
      </p:sp>
      <p:pic>
        <p:nvPicPr>
          <p:cNvPr id="24585" name="Picture 10" descr="CCO_HIV_REVERSED.gif"/>
          <p:cNvPicPr>
            <a:picLocks noChangeAspect="1"/>
          </p:cNvPicPr>
          <p:nvPr userDrawn="1"/>
        </p:nvPicPr>
        <p:blipFill>
          <a:blip r:embed="rId10">
            <a:extLst>
              <a:ext uri="{28A0092B-C50C-407E-A947-70E740481C1C}">
                <a14:useLocalDpi xmlns:a14="http://schemas.microsoft.com/office/drawing/2010/main" val="0"/>
              </a:ext>
            </a:extLst>
          </a:blip>
          <a:srcRect t="688"/>
          <a:stretch>
            <a:fillRect/>
          </a:stretch>
        </p:blipFill>
        <p:spPr bwMode="auto">
          <a:xfrm>
            <a:off x="7569200" y="90488"/>
            <a:ext cx="1304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851444"/>
      </p:ext>
    </p:extLst>
  </p:cSld>
  <p:clrMap bg1="dk2" tx1="lt1" bg2="dk1" tx2="lt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chemeClr val="accent2"/>
        </a:buClr>
        <a:buFont typeface="Wingdings" charset="0"/>
        <a:buChar char="§"/>
        <a:defRPr sz="2400">
          <a:solidFill>
            <a:srgbClr val="FEFDDE"/>
          </a:solidFill>
          <a:latin typeface="+mn-lt"/>
          <a:ea typeface="MS PGothic" pitchFamily="34" charset="-128"/>
          <a:cs typeface="MS PGothic" charset="0"/>
        </a:defRPr>
      </a:lvl1pPr>
      <a:lvl2pPr marL="742950" indent="-285750" algn="l" rtl="0" eaLnBrk="0" fontAlgn="base" hangingPunct="0">
        <a:lnSpc>
          <a:spcPct val="90000"/>
        </a:lnSpc>
        <a:spcBef>
          <a:spcPts val="1000"/>
        </a:spcBef>
        <a:spcAft>
          <a:spcPts val="700"/>
        </a:spcAft>
        <a:buClr>
          <a:schemeClr val="accent2"/>
        </a:buClr>
        <a:buFont typeface="Arial" charset="0"/>
        <a:buChar char="–"/>
        <a:defRPr sz="2200">
          <a:solidFill>
            <a:srgbClr val="FEFDDE"/>
          </a:solidFill>
          <a:latin typeface="+mn-lt"/>
          <a:ea typeface="MS PGothic" pitchFamily="34" charset="-128"/>
          <a:cs typeface="MS PGothic" charset="0"/>
        </a:defRPr>
      </a:lvl2pPr>
      <a:lvl3pPr marL="1143000" indent="-228600" algn="l" rtl="0" eaLnBrk="0" fontAlgn="base" hangingPunct="0">
        <a:lnSpc>
          <a:spcPct val="90000"/>
        </a:lnSpc>
        <a:spcBef>
          <a:spcPts val="1000"/>
        </a:spcBef>
        <a:spcAft>
          <a:spcPts val="700"/>
        </a:spcAft>
        <a:buClr>
          <a:schemeClr val="accent2"/>
        </a:buClr>
        <a:buFont typeface="Arial" charset="0"/>
        <a:buChar char="–"/>
        <a:defRPr sz="2000">
          <a:solidFill>
            <a:srgbClr val="FEFDDE"/>
          </a:solidFill>
          <a:latin typeface="+mn-lt"/>
          <a:ea typeface="MS PGothic" pitchFamily="34" charset="-128"/>
          <a:cs typeface="MS PGothic" charset="0"/>
        </a:defRPr>
      </a:lvl3pPr>
      <a:lvl4pPr marL="1600200" indent="-228600" algn="l" rtl="0" eaLnBrk="0" fontAlgn="base" hangingPunct="0">
        <a:lnSpc>
          <a:spcPct val="90000"/>
        </a:lnSpc>
        <a:spcBef>
          <a:spcPts val="1000"/>
        </a:spcBef>
        <a:spcAft>
          <a:spcPts val="700"/>
        </a:spcAft>
        <a:buClr>
          <a:schemeClr val="accent2"/>
        </a:buClr>
        <a:buFont typeface="Arial" charset="0"/>
        <a:buChar char="–"/>
        <a:defRPr>
          <a:solidFill>
            <a:srgbClr val="FEFDDE"/>
          </a:solidFill>
          <a:latin typeface="+mn-lt"/>
          <a:ea typeface="MS PGothic" pitchFamily="34" charset="-128"/>
          <a:cs typeface="MS PGothic" charset="0"/>
        </a:defRPr>
      </a:lvl4pPr>
      <a:lvl5pPr marL="2057400" indent="-228600" algn="l" rtl="0" eaLnBrk="0" fontAlgn="base" hangingPunct="0">
        <a:lnSpc>
          <a:spcPct val="90000"/>
        </a:lnSpc>
        <a:spcBef>
          <a:spcPts val="1000"/>
        </a:spcBef>
        <a:spcAft>
          <a:spcPts val="700"/>
        </a:spcAft>
        <a:buClr>
          <a:schemeClr val="accent2"/>
        </a:buClr>
        <a:buFont typeface="Arial" charset="0"/>
        <a:buChar char="–"/>
        <a:defRPr sz="1600">
          <a:solidFill>
            <a:srgbClr val="FEFDDE"/>
          </a:solidFill>
          <a:latin typeface="+mn-lt"/>
          <a:ea typeface="MS PGothic" pitchFamily="34" charset="-128"/>
          <a:cs typeface="MS PGothic" charset="0"/>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
            <a:ext cx="9144000" cy="641351"/>
          </a:xfrm>
          <a:prstGeom prst="rect">
            <a:avLst/>
          </a:prstGeom>
          <a:gradFill flip="none" rotWithShape="1">
            <a:gsLst>
              <a:gs pos="0">
                <a:srgbClr val="2461AA">
                  <a:alpha val="51765"/>
                </a:srgb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rgbClr val="2B85B8"/>
              </a:buClr>
              <a:buFont typeface="Arial" charset="0"/>
              <a:buChar char="•"/>
              <a:defRPr/>
            </a:pPr>
            <a:endParaRPr lang="en-US" sz="1800" b="1" dirty="0">
              <a:solidFill>
                <a:srgbClr val="FFFFFF"/>
              </a:solidFill>
              <a:latin typeface="Arial" charset="0"/>
              <a:ea typeface="MS PGothic" pitchFamily="34" charset="-128"/>
              <a:cs typeface="MS PGothic" charset="0"/>
            </a:endParaRPr>
          </a:p>
        </p:txBody>
      </p:sp>
      <p:sp>
        <p:nvSpPr>
          <p:cNvPr id="20487" name="Rectangle 8"/>
          <p:cNvSpPr>
            <a:spLocks noChangeArrowheads="1"/>
          </p:cNvSpPr>
          <p:nvPr userDrawn="1"/>
        </p:nvSpPr>
        <p:spPr bwMode="auto">
          <a:xfrm>
            <a:off x="287338" y="307975"/>
            <a:ext cx="170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200" smtClean="0">
                <a:solidFill>
                  <a:srgbClr val="CDCDCF"/>
                </a:solidFill>
                <a:latin typeface="Arial" charset="0"/>
                <a:ea typeface="MS PGothic" charset="0"/>
                <a:cs typeface="MS PGothic" charset="0"/>
              </a:rPr>
              <a:t>clinicaloptions.com/hiv</a:t>
            </a:r>
          </a:p>
        </p:txBody>
      </p:sp>
      <p:sp>
        <p:nvSpPr>
          <p:cNvPr id="1032" name="Text Box 13"/>
          <p:cNvSpPr txBox="1">
            <a:spLocks noChangeArrowheads="1"/>
          </p:cNvSpPr>
          <p:nvPr userDrawn="1"/>
        </p:nvSpPr>
        <p:spPr bwMode="auto">
          <a:xfrm>
            <a:off x="284163" y="69850"/>
            <a:ext cx="7164387" cy="323850"/>
          </a:xfrm>
          <a:prstGeom prst="rect">
            <a:avLst/>
          </a:prstGeom>
          <a:noFill/>
          <a:ln>
            <a:noFill/>
          </a:ln>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9pPr>
          </a:lstStyle>
          <a:p>
            <a:pPr eaLnBrk="1" hangingPunct="1">
              <a:buFont typeface="Arial" charset="0"/>
              <a:buNone/>
              <a:defRPr/>
            </a:pPr>
            <a:r>
              <a:rPr lang="en-US" sz="1500" b="0" smtClean="0">
                <a:solidFill>
                  <a:srgbClr val="FFFFFF"/>
                </a:solidFill>
                <a:ea typeface="MS PGothic" pitchFamily="34" charset="-128"/>
                <a:cs typeface="MS PGothic" charset="0"/>
              </a:rPr>
              <a:t>Clinical Impact of New Data From Atlanta 2013</a:t>
            </a:r>
          </a:p>
        </p:txBody>
      </p:sp>
      <p:pic>
        <p:nvPicPr>
          <p:cNvPr id="20489" name="Picture 10" descr="CCO_HIV_REVERSED.gif"/>
          <p:cNvPicPr>
            <a:picLocks noChangeAspect="1"/>
          </p:cNvPicPr>
          <p:nvPr userDrawn="1"/>
        </p:nvPicPr>
        <p:blipFill>
          <a:blip r:embed="rId10">
            <a:extLst>
              <a:ext uri="{28A0092B-C50C-407E-A947-70E740481C1C}">
                <a14:useLocalDpi xmlns:a14="http://schemas.microsoft.com/office/drawing/2010/main" val="0"/>
              </a:ext>
            </a:extLst>
          </a:blip>
          <a:srcRect t="688"/>
          <a:stretch>
            <a:fillRect/>
          </a:stretch>
        </p:blipFill>
        <p:spPr bwMode="auto">
          <a:xfrm>
            <a:off x="7569200" y="90488"/>
            <a:ext cx="1304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313138"/>
      </p:ext>
    </p:extLst>
  </p:cSld>
  <p:clrMap bg1="dk2" tx1="lt1" bg2="dk1" tx2="lt2" accent1="accent1" accent2="accent2" accent3="accent3" accent4="accent4" accent5="accent5" accent6="accent6" hlink="hlink" folHlink="folHlink"/>
  <p:sldLayoutIdLst>
    <p:sldLayoutId id="2147485724" r:id="rId1"/>
    <p:sldLayoutId id="2147485725" r:id="rId2"/>
    <p:sldLayoutId id="2147485726" r:id="rId3"/>
    <p:sldLayoutId id="2147485727" r:id="rId4"/>
    <p:sldLayoutId id="2147485728" r:id="rId5"/>
    <p:sldLayoutId id="2147485729" r:id="rId6"/>
    <p:sldLayoutId id="2147485730" r:id="rId7"/>
    <p:sldLayoutId id="2147485731" r:id="rId8"/>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chemeClr val="accent2"/>
        </a:buClr>
        <a:buFont typeface="Wingdings" charset="0"/>
        <a:buChar char="§"/>
        <a:defRPr sz="2400">
          <a:solidFill>
            <a:srgbClr val="FEFDDE"/>
          </a:solidFill>
          <a:latin typeface="+mn-lt"/>
          <a:ea typeface="MS PGothic" pitchFamily="34" charset="-128"/>
          <a:cs typeface="MS PGothic" charset="0"/>
        </a:defRPr>
      </a:lvl1pPr>
      <a:lvl2pPr marL="742950" indent="-285750" algn="l" rtl="0" eaLnBrk="0" fontAlgn="base" hangingPunct="0">
        <a:lnSpc>
          <a:spcPct val="90000"/>
        </a:lnSpc>
        <a:spcBef>
          <a:spcPts val="1000"/>
        </a:spcBef>
        <a:spcAft>
          <a:spcPts val="700"/>
        </a:spcAft>
        <a:buClr>
          <a:schemeClr val="accent2"/>
        </a:buClr>
        <a:buFont typeface="Arial" charset="0"/>
        <a:buChar char="–"/>
        <a:defRPr sz="2200">
          <a:solidFill>
            <a:srgbClr val="FEFDDE"/>
          </a:solidFill>
          <a:latin typeface="+mn-lt"/>
          <a:ea typeface="MS PGothic" pitchFamily="34" charset="-128"/>
          <a:cs typeface="MS PGothic" charset="0"/>
        </a:defRPr>
      </a:lvl2pPr>
      <a:lvl3pPr marL="1143000" indent="-228600" algn="l" rtl="0" eaLnBrk="0" fontAlgn="base" hangingPunct="0">
        <a:lnSpc>
          <a:spcPct val="90000"/>
        </a:lnSpc>
        <a:spcBef>
          <a:spcPts val="1000"/>
        </a:spcBef>
        <a:spcAft>
          <a:spcPts val="700"/>
        </a:spcAft>
        <a:buClr>
          <a:schemeClr val="accent2"/>
        </a:buClr>
        <a:buFont typeface="Arial" charset="0"/>
        <a:buChar char="–"/>
        <a:defRPr sz="2000">
          <a:solidFill>
            <a:srgbClr val="FEFDDE"/>
          </a:solidFill>
          <a:latin typeface="+mn-lt"/>
          <a:ea typeface="MS PGothic" pitchFamily="34" charset="-128"/>
          <a:cs typeface="MS PGothic" charset="0"/>
        </a:defRPr>
      </a:lvl3pPr>
      <a:lvl4pPr marL="1600200" indent="-228600" algn="l" rtl="0" eaLnBrk="0" fontAlgn="base" hangingPunct="0">
        <a:lnSpc>
          <a:spcPct val="90000"/>
        </a:lnSpc>
        <a:spcBef>
          <a:spcPts val="1000"/>
        </a:spcBef>
        <a:spcAft>
          <a:spcPts val="700"/>
        </a:spcAft>
        <a:buClr>
          <a:schemeClr val="accent2"/>
        </a:buClr>
        <a:buFont typeface="Arial" charset="0"/>
        <a:buChar char="–"/>
        <a:defRPr>
          <a:solidFill>
            <a:srgbClr val="FEFDDE"/>
          </a:solidFill>
          <a:latin typeface="+mn-lt"/>
          <a:ea typeface="MS PGothic" pitchFamily="34" charset="-128"/>
          <a:cs typeface="MS PGothic" charset="0"/>
        </a:defRPr>
      </a:lvl4pPr>
      <a:lvl5pPr marL="2057400" indent="-228600" algn="l" rtl="0" eaLnBrk="0" fontAlgn="base" hangingPunct="0">
        <a:lnSpc>
          <a:spcPct val="90000"/>
        </a:lnSpc>
        <a:spcBef>
          <a:spcPts val="1000"/>
        </a:spcBef>
        <a:spcAft>
          <a:spcPts val="700"/>
        </a:spcAft>
        <a:buClr>
          <a:schemeClr val="accent2"/>
        </a:buClr>
        <a:buFont typeface="Arial" charset="0"/>
        <a:buChar char="–"/>
        <a:defRPr sz="1600">
          <a:solidFill>
            <a:srgbClr val="FEFDDE"/>
          </a:solidFill>
          <a:latin typeface="+mn-lt"/>
          <a:ea typeface="MS PGothic" pitchFamily="34" charset="-128"/>
          <a:cs typeface="MS PGothic" charset="0"/>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756765"/>
      </p:ext>
    </p:extLst>
  </p:cSld>
  <p:clrMap bg1="lt1" tx1="dk1" bg2="lt2" tx2="dk2" accent1="accent1" accent2="accent2" accent3="accent3" accent4="accent4" accent5="accent5" accent6="accent6" hlink="hlink" folHlink="folHlink"/>
  <p:sldLayoutIdLst>
    <p:sldLayoutId id="2147485733" r:id="rId1"/>
    <p:sldLayoutId id="2147485734" r:id="rId2"/>
    <p:sldLayoutId id="2147485735" r:id="rId3"/>
    <p:sldLayoutId id="2147485736" r:id="rId4"/>
    <p:sldLayoutId id="2147485737" r:id="rId5"/>
    <p:sldLayoutId id="2147485738" r:id="rId6"/>
    <p:sldLayoutId id="2147485739" r:id="rId7"/>
    <p:sldLayoutId id="2147485740" r:id="rId8"/>
    <p:sldLayoutId id="2147485741" r:id="rId9"/>
  </p:sldLayoutIdLst>
  <p:transition xmlns:p14="http://schemas.microsoft.com/office/powerpoint/2010/mai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itchFamily="34" charset="0"/>
        </a:defRPr>
      </a:lvl2pPr>
      <a:lvl3pPr algn="ctr" rtl="0" eaLnBrk="0" fontAlgn="base" hangingPunct="0">
        <a:spcBef>
          <a:spcPct val="0"/>
        </a:spcBef>
        <a:spcAft>
          <a:spcPct val="0"/>
        </a:spcAft>
        <a:defRPr sz="4400">
          <a:solidFill>
            <a:schemeClr val="tx1"/>
          </a:solidFill>
          <a:latin typeface="Myriad Web Pro" pitchFamily="34" charset="0"/>
        </a:defRPr>
      </a:lvl3pPr>
      <a:lvl4pPr algn="ctr" rtl="0" eaLnBrk="0" fontAlgn="base" hangingPunct="0">
        <a:spcBef>
          <a:spcPct val="0"/>
        </a:spcBef>
        <a:spcAft>
          <a:spcPct val="0"/>
        </a:spcAft>
        <a:defRPr sz="4400">
          <a:solidFill>
            <a:schemeClr val="tx1"/>
          </a:solidFill>
          <a:latin typeface="Myriad Web Pro" pitchFamily="34" charset="0"/>
        </a:defRPr>
      </a:lvl4pPr>
      <a:lvl5pPr algn="ctr" rtl="0" eaLnBrk="0" fontAlgn="base" hangingPunct="0">
        <a:spcBef>
          <a:spcPct val="0"/>
        </a:spcBef>
        <a:spcAft>
          <a:spcPct val="0"/>
        </a:spcAft>
        <a:defRPr sz="4400">
          <a:solidFill>
            <a:schemeClr val="tx1"/>
          </a:solidFill>
          <a:latin typeface="Myriad Web Pro" pitchFamily="34" charset="0"/>
        </a:defRPr>
      </a:lvl5pPr>
      <a:lvl6pPr marL="457200" algn="ctr" rtl="0" fontAlgn="base">
        <a:spcBef>
          <a:spcPct val="0"/>
        </a:spcBef>
        <a:spcAft>
          <a:spcPct val="0"/>
        </a:spcAft>
        <a:defRPr sz="4400">
          <a:solidFill>
            <a:schemeClr val="tx1"/>
          </a:solidFill>
          <a:latin typeface="Myriad Web Pro" pitchFamily="34" charset="0"/>
        </a:defRPr>
      </a:lvl6pPr>
      <a:lvl7pPr marL="914400" algn="ctr" rtl="0" fontAlgn="base">
        <a:spcBef>
          <a:spcPct val="0"/>
        </a:spcBef>
        <a:spcAft>
          <a:spcPct val="0"/>
        </a:spcAft>
        <a:defRPr sz="4400">
          <a:solidFill>
            <a:schemeClr val="tx1"/>
          </a:solidFill>
          <a:latin typeface="Myriad Web Pro" pitchFamily="34" charset="0"/>
        </a:defRPr>
      </a:lvl7pPr>
      <a:lvl8pPr marL="1371600" algn="ctr" rtl="0" fontAlgn="base">
        <a:spcBef>
          <a:spcPct val="0"/>
        </a:spcBef>
        <a:spcAft>
          <a:spcPct val="0"/>
        </a:spcAft>
        <a:defRPr sz="4400">
          <a:solidFill>
            <a:schemeClr val="tx1"/>
          </a:solidFill>
          <a:latin typeface="Myriad Web Pro" pitchFamily="34" charset="0"/>
        </a:defRPr>
      </a:lvl8pPr>
      <a:lvl9pPr marL="1828800" algn="ctr" rtl="0" fontAlgn="base">
        <a:spcBef>
          <a:spcPct val="0"/>
        </a:spcBef>
        <a:spcAft>
          <a:spcPct val="0"/>
        </a:spcAft>
        <a:defRPr sz="4400">
          <a:solidFill>
            <a:schemeClr val="tx1"/>
          </a:solidFill>
          <a:latin typeface="Myriad Web Pro"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eaLnBrk="1" hangingPunct="1">
              <a:defRPr/>
            </a:pPr>
            <a:endParaRPr lang="en-US">
              <a:solidFill>
                <a:srgbClr val="000000"/>
              </a:solidFill>
            </a:endParaRPr>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eaLnBrk="1" hangingPunct="1">
              <a:defRPr/>
            </a:pPr>
            <a:endParaRPr lang="en-US">
              <a:solidFill>
                <a:srgbClr val="000000"/>
              </a:solidFill>
            </a:endParaRPr>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D2AA6827-3B64-334D-AF18-988713F363B6}" type="slidenum">
              <a:rPr lang="en-US">
                <a:solidFill>
                  <a:srgbClr val="000000"/>
                </a:solidFill>
                <a:latin typeface="Arial" charset="0"/>
                <a:ea typeface="ＭＳ Ｐゴシック" charset="0"/>
                <a:cs typeface="ＭＳ Ｐゴシック" charset="0"/>
              </a:rPr>
              <a:pPr eaLnBrk="1" hangingPunct="1">
                <a:defRPr/>
              </a:pPr>
              <a:t>‹#›</a:t>
            </a:fld>
            <a:endParaRPr lang="en-US">
              <a:solidFill>
                <a:srgbClr val="000000"/>
              </a:solidFill>
              <a:latin typeface="Arial" charset="0"/>
              <a:ea typeface="ＭＳ Ｐゴシック" charset="0"/>
              <a:cs typeface="ＭＳ Ｐゴシック" charset="0"/>
            </a:endParaRPr>
          </a:p>
        </p:txBody>
      </p:sp>
      <p:pic>
        <p:nvPicPr>
          <p:cNvPr id="1031" name="Picture 11" descr="ACTG_logo_2007_colo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43800" y="6172200"/>
            <a:ext cx="1524000"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45981260"/>
      </p:ext>
    </p:extLst>
  </p:cSld>
  <p:clrMap bg1="lt1" tx1="dk1" bg2="lt2" tx2="dk2" accent1="accent1" accent2="accent2" accent3="accent3" accent4="accent4" accent5="accent5" accent6="accent6" hlink="hlink" folHlink="folHlink"/>
  <p:sldLayoutIdLst>
    <p:sldLayoutId id="2147485743" r:id="rId1"/>
    <p:sldLayoutId id="2147485744" r:id="rId2"/>
    <p:sldLayoutId id="2147485745" r:id="rId3"/>
    <p:sldLayoutId id="2147485746" r:id="rId4"/>
    <p:sldLayoutId id="2147485747" r:id="rId5"/>
    <p:sldLayoutId id="2147485748" r:id="rId6"/>
    <p:sldLayoutId id="2147485749" r:id="rId7"/>
    <p:sldLayoutId id="2147485750" r:id="rId8"/>
    <p:sldLayoutId id="2147485751" r:id="rId9"/>
    <p:sldLayoutId id="2147485752" r:id="rId10"/>
    <p:sldLayoutId id="2147485753" r:id="rId11"/>
    <p:sldLayoutId id="2147485754"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115888"/>
            <a:ext cx="7523163" cy="936625"/>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457200" y="1341438"/>
            <a:ext cx="8507413"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89397789"/>
      </p:ext>
    </p:extLst>
  </p:cSld>
  <p:clrMap bg1="lt1" tx1="dk1" bg2="lt2" tx2="dk2" accent1="accent1" accent2="accent2" accent3="accent3" accent4="accent4" accent5="accent5" accent6="accent6" hlink="hlink" folHlink="folHlink"/>
  <p:sldLayoutIdLst>
    <p:sldLayoutId id="2147485756" r:id="rId1"/>
    <p:sldLayoutId id="2147485757" r:id="rId2"/>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lnSpc>
          <a:spcPct val="90000"/>
        </a:lnSpc>
        <a:spcBef>
          <a:spcPct val="0"/>
        </a:spcBef>
        <a:spcAft>
          <a:spcPct val="0"/>
        </a:spcAft>
        <a:defRPr sz="2800">
          <a:solidFill>
            <a:srgbClr val="FFFF66"/>
          </a:solidFill>
          <a:latin typeface="+mj-lt"/>
          <a:ea typeface="Arial" pitchFamily="-84" charset="0"/>
          <a:cs typeface="+mj-cs"/>
        </a:defRPr>
      </a:lvl1pPr>
      <a:lvl2pPr algn="ctr" rtl="0" eaLnBrk="0" fontAlgn="base" hangingPunct="0">
        <a:lnSpc>
          <a:spcPct val="90000"/>
        </a:lnSpc>
        <a:spcBef>
          <a:spcPct val="0"/>
        </a:spcBef>
        <a:spcAft>
          <a:spcPct val="0"/>
        </a:spcAft>
        <a:defRPr sz="2800">
          <a:solidFill>
            <a:srgbClr val="FFFF66"/>
          </a:solidFill>
          <a:latin typeface="Arial" charset="0"/>
          <a:ea typeface="Arial" pitchFamily="-84" charset="0"/>
          <a:cs typeface="Arial" charset="0"/>
        </a:defRPr>
      </a:lvl2pPr>
      <a:lvl3pPr algn="ctr" rtl="0" eaLnBrk="0" fontAlgn="base" hangingPunct="0">
        <a:lnSpc>
          <a:spcPct val="90000"/>
        </a:lnSpc>
        <a:spcBef>
          <a:spcPct val="0"/>
        </a:spcBef>
        <a:spcAft>
          <a:spcPct val="0"/>
        </a:spcAft>
        <a:defRPr sz="2800">
          <a:solidFill>
            <a:srgbClr val="FFFF66"/>
          </a:solidFill>
          <a:latin typeface="Arial" charset="0"/>
          <a:ea typeface="Arial" pitchFamily="-84" charset="0"/>
          <a:cs typeface="Arial" charset="0"/>
        </a:defRPr>
      </a:lvl3pPr>
      <a:lvl4pPr algn="ctr" rtl="0" eaLnBrk="0" fontAlgn="base" hangingPunct="0">
        <a:lnSpc>
          <a:spcPct val="90000"/>
        </a:lnSpc>
        <a:spcBef>
          <a:spcPct val="0"/>
        </a:spcBef>
        <a:spcAft>
          <a:spcPct val="0"/>
        </a:spcAft>
        <a:defRPr sz="2800">
          <a:solidFill>
            <a:srgbClr val="FFFF66"/>
          </a:solidFill>
          <a:latin typeface="Arial" charset="0"/>
          <a:ea typeface="Arial" pitchFamily="-84" charset="0"/>
          <a:cs typeface="Arial" charset="0"/>
        </a:defRPr>
      </a:lvl4pPr>
      <a:lvl5pPr algn="ctr" rtl="0" eaLnBrk="0" fontAlgn="base" hangingPunct="0">
        <a:lnSpc>
          <a:spcPct val="90000"/>
        </a:lnSpc>
        <a:spcBef>
          <a:spcPct val="0"/>
        </a:spcBef>
        <a:spcAft>
          <a:spcPct val="0"/>
        </a:spcAft>
        <a:defRPr sz="2800">
          <a:solidFill>
            <a:srgbClr val="FFFF66"/>
          </a:solidFill>
          <a:latin typeface="Arial" charset="0"/>
          <a:ea typeface="Arial" pitchFamily="-84"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p:titleStyle>
    <p:bodyStyle>
      <a:lvl1pPr marL="342900" indent="-342900" algn="l" rtl="0" eaLnBrk="0" fontAlgn="base" hangingPunct="0">
        <a:spcBef>
          <a:spcPct val="0"/>
        </a:spcBef>
        <a:spcAft>
          <a:spcPct val="0"/>
        </a:spcAft>
        <a:buClr>
          <a:srgbClr val="FFFF00"/>
        </a:buClr>
        <a:buChar char="•"/>
        <a:defRPr sz="2400">
          <a:solidFill>
            <a:schemeClr val="bg1"/>
          </a:solidFill>
          <a:latin typeface="+mn-lt"/>
          <a:ea typeface="ＭＳ Ｐゴシック" pitchFamily="-1" charset="-128"/>
          <a:cs typeface="ＭＳ Ｐゴシック" pitchFamily="-1" charset="-128"/>
        </a:defRPr>
      </a:lvl1pPr>
      <a:lvl2pPr marL="742950" indent="-285750" algn="l" rtl="0" eaLnBrk="0" fontAlgn="base" hangingPunct="0">
        <a:spcBef>
          <a:spcPct val="0"/>
        </a:spcBef>
        <a:spcAft>
          <a:spcPct val="0"/>
        </a:spcAft>
        <a:buClr>
          <a:srgbClr val="FFFF00"/>
        </a:buClr>
        <a:buChar char="–"/>
        <a:defRPr sz="2400">
          <a:solidFill>
            <a:schemeClr val="bg1"/>
          </a:solidFill>
          <a:latin typeface="+mn-lt"/>
          <a:ea typeface="ＭＳ Ｐゴシック" pitchFamily="-84" charset="-128"/>
        </a:defRPr>
      </a:lvl2pPr>
      <a:lvl3pPr marL="1143000" indent="-228600" algn="l" rtl="0" eaLnBrk="0" fontAlgn="base" hangingPunct="0">
        <a:spcBef>
          <a:spcPct val="0"/>
        </a:spcBef>
        <a:spcAft>
          <a:spcPct val="0"/>
        </a:spcAft>
        <a:buClr>
          <a:srgbClr val="FFFF00"/>
        </a:buClr>
        <a:buChar char="•"/>
        <a:defRPr sz="2000">
          <a:solidFill>
            <a:schemeClr val="bg1"/>
          </a:solidFill>
          <a:latin typeface="+mn-lt"/>
          <a:ea typeface="ＭＳ Ｐゴシック" pitchFamily="-84" charset="-128"/>
        </a:defRPr>
      </a:lvl3pPr>
      <a:lvl4pPr marL="1600200" indent="-228600" algn="l" rtl="0" eaLnBrk="0" fontAlgn="base" hangingPunct="0">
        <a:spcBef>
          <a:spcPct val="0"/>
        </a:spcBef>
        <a:spcAft>
          <a:spcPct val="0"/>
        </a:spcAft>
        <a:buClr>
          <a:srgbClr val="FFFF00"/>
        </a:buClr>
        <a:buChar char="–"/>
        <a:defRPr sz="2000">
          <a:solidFill>
            <a:schemeClr val="bg1"/>
          </a:solidFill>
          <a:latin typeface="+mn-lt"/>
          <a:ea typeface="ＭＳ Ｐゴシック" pitchFamily="-84" charset="-128"/>
        </a:defRPr>
      </a:lvl4pPr>
      <a:lvl5pPr marL="2057400" indent="-228600" algn="l" rtl="0" eaLnBrk="0" fontAlgn="base" hangingPunct="0">
        <a:spcBef>
          <a:spcPct val="0"/>
        </a:spcBef>
        <a:spcAft>
          <a:spcPct val="0"/>
        </a:spcAft>
        <a:buClr>
          <a:srgbClr val="FFFF00"/>
        </a:buClr>
        <a:buChar char="»"/>
        <a:defRPr sz="2000">
          <a:solidFill>
            <a:schemeClr val="bg1"/>
          </a:solidFill>
          <a:latin typeface="+mn-lt"/>
          <a:ea typeface="ＭＳ Ｐゴシック" pitchFamily="-84" charset="-128"/>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lumMod val="50000"/>
                    <a:lumOff val="50000"/>
                  </a:schemeClr>
                </a:solidFill>
              </a:defRPr>
            </a:lvl1pPr>
          </a:lstStyle>
          <a:p>
            <a:pPr eaLnBrk="1" fontAlgn="auto" hangingPunct="1">
              <a:spcBef>
                <a:spcPts val="0"/>
              </a:spcBef>
              <a:spcAft>
                <a:spcPts val="0"/>
              </a:spcAft>
            </a:pPr>
            <a:fld id="{A7A2B3B8-E6F5-41A9-BBCD-31FB41464D3C}" type="datetime1">
              <a:rPr lang="en-US" smtClean="0">
                <a:solidFill>
                  <a:prstClr val="black">
                    <a:lumMod val="50000"/>
                    <a:lumOff val="50000"/>
                  </a:prstClr>
                </a:solidFill>
                <a:latin typeface="Arial"/>
                <a:ea typeface="+mn-ea"/>
              </a:rPr>
              <a:pPr eaLnBrk="1" fontAlgn="auto" hangingPunct="1">
                <a:spcBef>
                  <a:spcPts val="0"/>
                </a:spcBef>
                <a:spcAft>
                  <a:spcPts val="0"/>
                </a:spcAft>
              </a:pPr>
              <a:t>3/18/14</a:t>
            </a:fld>
            <a:endParaRPr lang="en-US" dirty="0">
              <a:solidFill>
                <a:prstClr val="black">
                  <a:lumMod val="50000"/>
                  <a:lumOff val="50000"/>
                </a:prstClr>
              </a:solidFill>
              <a:latin typeface="Arial"/>
              <a:ea typeface="+mn-ea"/>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lumMod val="50000"/>
                    <a:lumOff val="50000"/>
                  </a:schemeClr>
                </a:solidFill>
              </a:defRPr>
            </a:lvl1pPr>
          </a:lstStyle>
          <a:p>
            <a:pPr eaLnBrk="1" fontAlgn="auto" hangingPunct="1">
              <a:spcBef>
                <a:spcPts val="0"/>
              </a:spcBef>
              <a:spcAft>
                <a:spcPts val="0"/>
              </a:spcAft>
            </a:pPr>
            <a:r>
              <a:rPr lang="en-US" dirty="0" smtClean="0">
                <a:solidFill>
                  <a:prstClr val="black">
                    <a:lumMod val="50000"/>
                    <a:lumOff val="50000"/>
                  </a:prstClr>
                </a:solidFill>
                <a:latin typeface="Arial"/>
                <a:ea typeface="+mn-ea"/>
              </a:rPr>
              <a:t>Author’s Last Name, Conference Name, Year, Presentation #</a:t>
            </a:r>
            <a:endParaRPr lang="en-US" dirty="0">
              <a:solidFill>
                <a:prstClr val="black">
                  <a:lumMod val="50000"/>
                  <a:lumOff val="50000"/>
                </a:prstClr>
              </a:solidFill>
              <a:latin typeface="Arial"/>
              <a:ea typeface="+mn-ea"/>
            </a:endParaRPr>
          </a:p>
        </p:txBody>
      </p:sp>
      <p:sp>
        <p:nvSpPr>
          <p:cNvPr id="27" name="Slide Number Placeholder 5"/>
          <p:cNvSpPr>
            <a:spLocks noGrp="1"/>
          </p:cNvSpPr>
          <p:nvPr>
            <p:ph type="sldNum" sz="quarter" idx="4"/>
          </p:nvPr>
        </p:nvSpPr>
        <p:spPr>
          <a:xfrm>
            <a:off x="8439150" y="6537325"/>
            <a:ext cx="247650" cy="168275"/>
          </a:xfrm>
          <a:prstGeom prst="rect">
            <a:avLst/>
          </a:prstGeom>
        </p:spPr>
        <p:txBody>
          <a:bodyPr vert="horz" lIns="0" tIns="0" rIns="0" bIns="0" rtlCol="0" anchor="b"/>
          <a:lstStyle>
            <a:lvl1pPr algn="r">
              <a:defRPr sz="800">
                <a:solidFill>
                  <a:schemeClr val="tx1">
                    <a:lumMod val="50000"/>
                    <a:lumOff val="50000"/>
                  </a:schemeClr>
                </a:solidFill>
              </a:defRPr>
            </a:lvl1pPr>
          </a:lstStyle>
          <a:p>
            <a:pPr eaLnBrk="1" fontAlgn="auto" hangingPunct="1">
              <a:spcBef>
                <a:spcPts val="0"/>
              </a:spcBef>
              <a:spcAft>
                <a:spcPts val="0"/>
              </a:spcAft>
            </a:pPr>
            <a:fld id="{94BD5F9E-BC76-487B-A2BC-019AD28A14BF}" type="slidenum">
              <a:rPr lang="en-US" smtClean="0">
                <a:solidFill>
                  <a:prstClr val="black">
                    <a:lumMod val="50000"/>
                    <a:lumOff val="50000"/>
                  </a:prstClr>
                </a:solidFill>
                <a:latin typeface="Arial"/>
                <a:ea typeface="+mn-ea"/>
              </a:rPr>
              <a:pPr eaLnBrk="1" fontAlgn="auto" hangingPunct="1">
                <a:spcBef>
                  <a:spcPts val="0"/>
                </a:spcBef>
                <a:spcAft>
                  <a:spcPts val="0"/>
                </a:spcAft>
              </a:pPr>
              <a:t>‹#›</a:t>
            </a:fld>
            <a:endParaRPr lang="en-US" dirty="0">
              <a:solidFill>
                <a:prstClr val="black">
                  <a:lumMod val="50000"/>
                  <a:lumOff val="50000"/>
                </a:prstClr>
              </a:solidFill>
              <a:latin typeface="Arial"/>
              <a:ea typeface="+mn-ea"/>
            </a:endParaRPr>
          </a:p>
        </p:txBody>
      </p:sp>
    </p:spTree>
    <p:extLst>
      <p:ext uri="{BB962C8B-B14F-4D97-AF65-F5344CB8AC3E}">
        <p14:creationId xmlns:p14="http://schemas.microsoft.com/office/powerpoint/2010/main" val="3551256539"/>
      </p:ext>
    </p:extLst>
  </p:cSld>
  <p:clrMap bg1="lt1" tx1="dk1" bg2="lt2" tx2="dk2" accent1="accent1" accent2="accent2" accent3="accent3" accent4="accent4" accent5="accent5" accent6="accent6" hlink="hlink" folHlink="folHlink"/>
  <p:sldLayoutIdLst>
    <p:sldLayoutId id="2147485759" r:id="rId1"/>
    <p:sldLayoutId id="2147485760" r:id="rId2"/>
    <p:sldLayoutId id="2147485761" r:id="rId3"/>
    <p:sldLayoutId id="2147485762" r:id="rId4"/>
    <p:sldLayoutId id="2147485763" r:id="rId5"/>
    <p:sldLayoutId id="2147485764" r:id="rId6"/>
    <p:sldLayoutId id="2147485765" r:id="rId7"/>
    <p:sldLayoutId id="2147485766" r:id="rId8"/>
    <p:sldLayoutId id="2147485767" r:id="rId9"/>
    <p:sldLayoutId id="2147485768" r:id="rId10"/>
    <p:sldLayoutId id="2147485769" r:id="rId11"/>
    <p:sldLayoutId id="2147485770" r:id="rId12"/>
    <p:sldLayoutId id="2147485771" r:id="rId13"/>
    <p:sldLayoutId id="2147485772" r:id="rId14"/>
    <p:sldLayoutId id="2147485773" r:id="rId15"/>
    <p:sldLayoutId id="2147485774" r:id="rId16"/>
    <p:sldLayoutId id="2147485775" r:id="rId17"/>
    <p:sldLayoutId id="2147485776" r:id="rId18"/>
    <p:sldLayoutId id="2147485777" r:id="rId19"/>
    <p:sldLayoutId id="2147485778" r:id="rId20"/>
    <p:sldLayoutId id="2147485779" r:id="rId21"/>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Aria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lumMod val="50000"/>
                    <a:lumOff val="50000"/>
                  </a:schemeClr>
                </a:solidFill>
              </a:defRPr>
            </a:lvl1pPr>
          </a:lstStyle>
          <a:p>
            <a:pPr eaLnBrk="1" fontAlgn="auto" hangingPunct="1">
              <a:spcBef>
                <a:spcPts val="0"/>
              </a:spcBef>
              <a:spcAft>
                <a:spcPts val="0"/>
              </a:spcAft>
            </a:pPr>
            <a:fld id="{A7A2B3B8-E6F5-41A9-BBCD-31FB41464D3C}" type="datetime1">
              <a:rPr lang="en-US" smtClean="0">
                <a:solidFill>
                  <a:prstClr val="black">
                    <a:lumMod val="50000"/>
                    <a:lumOff val="50000"/>
                  </a:prstClr>
                </a:solidFill>
                <a:latin typeface="Arial"/>
                <a:ea typeface="+mn-ea"/>
              </a:rPr>
              <a:pPr eaLnBrk="1" fontAlgn="auto" hangingPunct="1">
                <a:spcBef>
                  <a:spcPts val="0"/>
                </a:spcBef>
                <a:spcAft>
                  <a:spcPts val="0"/>
                </a:spcAft>
              </a:pPr>
              <a:t>3/18/14</a:t>
            </a:fld>
            <a:endParaRPr lang="en-US" dirty="0">
              <a:solidFill>
                <a:prstClr val="black">
                  <a:lumMod val="50000"/>
                  <a:lumOff val="50000"/>
                </a:prstClr>
              </a:solidFill>
              <a:latin typeface="Arial"/>
              <a:ea typeface="+mn-ea"/>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lumMod val="50000"/>
                    <a:lumOff val="50000"/>
                  </a:schemeClr>
                </a:solidFill>
              </a:defRPr>
            </a:lvl1pPr>
          </a:lstStyle>
          <a:p>
            <a:pPr eaLnBrk="1" fontAlgn="auto" hangingPunct="1">
              <a:spcBef>
                <a:spcPts val="0"/>
              </a:spcBef>
              <a:spcAft>
                <a:spcPts val="0"/>
              </a:spcAft>
            </a:pPr>
            <a:r>
              <a:rPr lang="en-US" dirty="0" smtClean="0">
                <a:solidFill>
                  <a:prstClr val="black">
                    <a:lumMod val="50000"/>
                    <a:lumOff val="50000"/>
                  </a:prstClr>
                </a:solidFill>
                <a:latin typeface="Arial"/>
                <a:ea typeface="+mn-ea"/>
              </a:rPr>
              <a:t>Author’s Last Name, Conference Name, Year, Presentation #</a:t>
            </a:r>
            <a:endParaRPr lang="en-US" dirty="0">
              <a:solidFill>
                <a:prstClr val="black">
                  <a:lumMod val="50000"/>
                  <a:lumOff val="50000"/>
                </a:prstClr>
              </a:solidFill>
              <a:latin typeface="Arial"/>
              <a:ea typeface="+mn-ea"/>
            </a:endParaRPr>
          </a:p>
        </p:txBody>
      </p:sp>
      <p:sp>
        <p:nvSpPr>
          <p:cNvPr id="27" name="Slide Number Placeholder 5"/>
          <p:cNvSpPr>
            <a:spLocks noGrp="1"/>
          </p:cNvSpPr>
          <p:nvPr>
            <p:ph type="sldNum" sz="quarter" idx="4"/>
          </p:nvPr>
        </p:nvSpPr>
        <p:spPr>
          <a:xfrm>
            <a:off x="8439150" y="6537325"/>
            <a:ext cx="247650" cy="168275"/>
          </a:xfrm>
          <a:prstGeom prst="rect">
            <a:avLst/>
          </a:prstGeom>
        </p:spPr>
        <p:txBody>
          <a:bodyPr vert="horz" lIns="0" tIns="0" rIns="0" bIns="0" rtlCol="0" anchor="b"/>
          <a:lstStyle>
            <a:lvl1pPr algn="r">
              <a:defRPr sz="800">
                <a:solidFill>
                  <a:schemeClr val="tx1">
                    <a:lumMod val="50000"/>
                    <a:lumOff val="50000"/>
                  </a:schemeClr>
                </a:solidFill>
              </a:defRPr>
            </a:lvl1pPr>
          </a:lstStyle>
          <a:p>
            <a:pPr eaLnBrk="1" fontAlgn="auto" hangingPunct="1">
              <a:spcBef>
                <a:spcPts val="0"/>
              </a:spcBef>
              <a:spcAft>
                <a:spcPts val="0"/>
              </a:spcAft>
            </a:pPr>
            <a:fld id="{94BD5F9E-BC76-487B-A2BC-019AD28A14BF}" type="slidenum">
              <a:rPr lang="en-US" smtClean="0">
                <a:solidFill>
                  <a:prstClr val="black">
                    <a:lumMod val="50000"/>
                    <a:lumOff val="50000"/>
                  </a:prstClr>
                </a:solidFill>
                <a:latin typeface="Arial"/>
                <a:ea typeface="+mn-ea"/>
              </a:rPr>
              <a:pPr eaLnBrk="1" fontAlgn="auto" hangingPunct="1">
                <a:spcBef>
                  <a:spcPts val="0"/>
                </a:spcBef>
                <a:spcAft>
                  <a:spcPts val="0"/>
                </a:spcAft>
              </a:pPr>
              <a:t>‹#›</a:t>
            </a:fld>
            <a:endParaRPr lang="en-US" dirty="0">
              <a:solidFill>
                <a:prstClr val="black">
                  <a:lumMod val="50000"/>
                  <a:lumOff val="50000"/>
                </a:prstClr>
              </a:solidFill>
              <a:latin typeface="Arial"/>
              <a:ea typeface="+mn-ea"/>
            </a:endParaRPr>
          </a:p>
        </p:txBody>
      </p:sp>
    </p:spTree>
    <p:extLst>
      <p:ext uri="{BB962C8B-B14F-4D97-AF65-F5344CB8AC3E}">
        <p14:creationId xmlns:p14="http://schemas.microsoft.com/office/powerpoint/2010/main" val="2878295192"/>
      </p:ext>
    </p:extLst>
  </p:cSld>
  <p:clrMap bg1="lt1" tx1="dk1" bg2="lt2" tx2="dk2" accent1="accent1" accent2="accent2" accent3="accent3" accent4="accent4" accent5="accent5" accent6="accent6" hlink="hlink" folHlink="folHlink"/>
  <p:sldLayoutIdLst>
    <p:sldLayoutId id="2147485781" r:id="rId1"/>
    <p:sldLayoutId id="2147485782" r:id="rId2"/>
    <p:sldLayoutId id="2147485783" r:id="rId3"/>
    <p:sldLayoutId id="2147485784" r:id="rId4"/>
    <p:sldLayoutId id="2147485785" r:id="rId5"/>
    <p:sldLayoutId id="2147485786" r:id="rId6"/>
    <p:sldLayoutId id="2147485787" r:id="rId7"/>
    <p:sldLayoutId id="2147485788" r:id="rId8"/>
    <p:sldLayoutId id="2147485789" r:id="rId9"/>
    <p:sldLayoutId id="2147485790" r:id="rId10"/>
    <p:sldLayoutId id="2147485791" r:id="rId11"/>
    <p:sldLayoutId id="2147485792" r:id="rId12"/>
    <p:sldLayoutId id="2147485793" r:id="rId13"/>
    <p:sldLayoutId id="2147485794" r:id="rId14"/>
    <p:sldLayoutId id="2147485795" r:id="rId15"/>
    <p:sldLayoutId id="2147485796" r:id="rId16"/>
    <p:sldLayoutId id="2147485797" r:id="rId17"/>
    <p:sldLayoutId id="2147485798" r:id="rId18"/>
    <p:sldLayoutId id="2147485799" r:id="rId19"/>
    <p:sldLayoutId id="2147485800" r:id="rId20"/>
    <p:sldLayoutId id="2147485801" r:id="rId21"/>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43.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50.xml"/><Relationship Id="rId3"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50.xml"/><Relationship Id="rId3"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50.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50.xml"/><Relationship Id="rId3"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23.emf"/><Relationship Id="rId1" Type="http://schemas.openxmlformats.org/officeDocument/2006/relationships/vmlDrawing" Target="../drawings/vmlDrawing2.vml"/><Relationship Id="rId2"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3.xml"/><Relationship Id="rId3" Type="http://schemas.openxmlformats.org/officeDocument/2006/relationships/chart" Target="../charts/chart3.xml"/></Relationships>
</file>

<file path=ppt/slides/_rels/slide3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510"/>
            <a:ext cx="8364979" cy="772249"/>
          </a:xfrm>
        </p:spPr>
        <p:txBody>
          <a:bodyPr>
            <a:noAutofit/>
          </a:bodyPr>
          <a:lstStyle/>
          <a:p>
            <a:pPr algn="ctr"/>
            <a:r>
              <a:rPr lang="en-US" sz="4400" b="1" dirty="0">
                <a:latin typeface="Helvetica"/>
                <a:cs typeface="Helvetica"/>
              </a:rPr>
              <a:t>CROI Update: Best of Boston</a:t>
            </a:r>
            <a:endParaRPr lang="en-US" sz="4400" dirty="0">
              <a:latin typeface="Helvetica"/>
              <a:cs typeface="Helvetica"/>
            </a:endParaRPr>
          </a:p>
        </p:txBody>
      </p:sp>
      <p:sp>
        <p:nvSpPr>
          <p:cNvPr id="3" name="Subtitle 2"/>
          <p:cNvSpPr>
            <a:spLocks noGrp="1"/>
          </p:cNvSpPr>
          <p:nvPr>
            <p:ph idx="1"/>
          </p:nvPr>
        </p:nvSpPr>
        <p:spPr>
          <a:xfrm>
            <a:off x="4651382" y="1836237"/>
            <a:ext cx="4033485" cy="3809761"/>
          </a:xfrm>
          <a:ln w="57150" cap="rnd" cmpd="sng">
            <a:solidFill>
              <a:schemeClr val="tx2">
                <a:lumMod val="40000"/>
                <a:lumOff val="60000"/>
              </a:schemeClr>
            </a:solidFill>
          </a:ln>
        </p:spPr>
        <p:txBody>
          <a:bodyPr>
            <a:normAutofit/>
          </a:bodyPr>
          <a:lstStyle/>
          <a:p>
            <a:pPr marL="0" indent="0" algn="ctr">
              <a:buNone/>
            </a:pPr>
            <a:r>
              <a:rPr lang="en-US" sz="2800" i="1" dirty="0">
                <a:latin typeface="Helvetica"/>
                <a:cs typeface="Helvetica"/>
              </a:rPr>
              <a:t>p</a:t>
            </a:r>
            <a:r>
              <a:rPr lang="en-US" sz="2800" i="1" dirty="0" smtClean="0">
                <a:latin typeface="Helvetica"/>
                <a:cs typeface="Helvetica"/>
              </a:rPr>
              <a:t>resented by</a:t>
            </a:r>
          </a:p>
          <a:p>
            <a:pPr marL="0" indent="0" algn="ctr">
              <a:buNone/>
            </a:pPr>
            <a:r>
              <a:rPr lang="en-US" dirty="0" smtClean="0">
                <a:latin typeface="Helvetica"/>
                <a:cs typeface="Helvetica"/>
              </a:rPr>
              <a:t>NCATEC</a:t>
            </a:r>
          </a:p>
          <a:p>
            <a:pPr marL="0" indent="0" algn="ctr">
              <a:buNone/>
            </a:pPr>
            <a:endParaRPr lang="en-US" dirty="0" smtClean="0">
              <a:latin typeface="Helvetica"/>
              <a:cs typeface="Helvetica"/>
            </a:endParaRPr>
          </a:p>
          <a:p>
            <a:pPr marL="0" indent="0" algn="ctr">
              <a:buNone/>
            </a:pPr>
            <a:r>
              <a:rPr lang="en-US" dirty="0" smtClean="0">
                <a:latin typeface="Helvetica"/>
                <a:cs typeface="Helvetica"/>
              </a:rPr>
              <a:t>March </a:t>
            </a:r>
            <a:r>
              <a:rPr lang="en-US" dirty="0">
                <a:latin typeface="Helvetica"/>
                <a:cs typeface="Helvetica"/>
              </a:rPr>
              <a:t>18, </a:t>
            </a:r>
            <a:r>
              <a:rPr lang="en-US" dirty="0" smtClean="0">
                <a:latin typeface="Helvetica"/>
                <a:cs typeface="Helvetica"/>
              </a:rPr>
              <a:t>2014</a:t>
            </a:r>
          </a:p>
          <a:p>
            <a:pPr marL="0" indent="0" algn="ctr">
              <a:buNone/>
            </a:pPr>
            <a:r>
              <a:rPr lang="en-US" dirty="0" smtClean="0">
                <a:latin typeface="Helvetica"/>
                <a:cs typeface="Helvetica"/>
              </a:rPr>
              <a:t>David </a:t>
            </a:r>
            <a:r>
              <a:rPr lang="en-US" dirty="0" err="1" smtClean="0">
                <a:latin typeface="Helvetica"/>
                <a:cs typeface="Helvetica"/>
              </a:rPr>
              <a:t>Wohl</a:t>
            </a:r>
            <a:r>
              <a:rPr lang="en-US" dirty="0" smtClean="0">
                <a:latin typeface="Helvetica"/>
                <a:cs typeface="Helvetica"/>
              </a:rPr>
              <a:t>, MD</a:t>
            </a:r>
          </a:p>
          <a:p>
            <a:pPr marL="0" indent="0" algn="ctr">
              <a:buNone/>
            </a:pPr>
            <a:r>
              <a:rPr lang="en-US" dirty="0" smtClean="0">
                <a:latin typeface="Helvetica"/>
                <a:cs typeface="Helvetica"/>
              </a:rPr>
              <a:t>Joe </a:t>
            </a:r>
            <a:r>
              <a:rPr lang="en-US" dirty="0" err="1" smtClean="0">
                <a:latin typeface="Helvetica"/>
                <a:cs typeface="Helvetica"/>
              </a:rPr>
              <a:t>Eron</a:t>
            </a:r>
            <a:r>
              <a:rPr lang="en-US" dirty="0" smtClean="0">
                <a:latin typeface="Helvetica"/>
                <a:cs typeface="Helvetica"/>
              </a:rPr>
              <a:t>, MD</a:t>
            </a:r>
          </a:p>
          <a:p>
            <a:pPr marL="0" indent="0" algn="ctr">
              <a:buNone/>
            </a:pPr>
            <a:endParaRPr lang="en-US" dirty="0">
              <a:latin typeface="Helvetica"/>
              <a:cs typeface="Helvetica"/>
            </a:endParaRPr>
          </a:p>
        </p:txBody>
      </p:sp>
      <p:pic>
        <p:nvPicPr>
          <p:cNvPr id="5" name="Picture 4" descr="superheroes-ema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84" y="1586819"/>
            <a:ext cx="3593450" cy="4222304"/>
          </a:xfrm>
          <a:prstGeom prst="rect">
            <a:avLst/>
          </a:prstGeom>
        </p:spPr>
      </p:pic>
      <p:sp>
        <p:nvSpPr>
          <p:cNvPr id="7" name="TextBox 6"/>
          <p:cNvSpPr txBox="1"/>
          <p:nvPr/>
        </p:nvSpPr>
        <p:spPr>
          <a:xfrm>
            <a:off x="543020" y="6109348"/>
            <a:ext cx="8279159" cy="400110"/>
          </a:xfrm>
          <a:prstGeom prst="rect">
            <a:avLst/>
          </a:prstGeom>
          <a:noFill/>
        </p:spPr>
        <p:txBody>
          <a:bodyPr wrap="square" rtlCol="0">
            <a:spAutoFit/>
          </a:bodyPr>
          <a:lstStyle/>
          <a:p>
            <a:pPr algn="ctr"/>
            <a:r>
              <a:rPr lang="en-US" sz="2000" b="1" dirty="0" smtClean="0">
                <a:latin typeface="Helvetica"/>
                <a:cs typeface="Helvetica"/>
              </a:rPr>
              <a:t>Conference Call Line: (</a:t>
            </a:r>
            <a:r>
              <a:rPr lang="en-US" sz="2000" b="1" dirty="0">
                <a:latin typeface="Helvetica"/>
                <a:cs typeface="Helvetica"/>
              </a:rPr>
              <a:t>919) 962-</a:t>
            </a:r>
            <a:r>
              <a:rPr lang="en-US" sz="2000" b="1" dirty="0" smtClean="0">
                <a:latin typeface="Helvetica"/>
                <a:cs typeface="Helvetica"/>
              </a:rPr>
              <a:t>2731 - Please mute your phones.</a:t>
            </a:r>
            <a:endParaRPr lang="en-US" sz="2000" b="1" dirty="0">
              <a:latin typeface="Helvetica"/>
              <a:cs typeface="Helvetica"/>
            </a:endParaRPr>
          </a:p>
        </p:txBody>
      </p:sp>
    </p:spTree>
    <p:extLst>
      <p:ext uri="{BB962C8B-B14F-4D97-AF65-F5344CB8AC3E}">
        <p14:creationId xmlns:p14="http://schemas.microsoft.com/office/powerpoint/2010/main" val="3113785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a:off x="767396" y="1778199"/>
            <a:ext cx="567775" cy="1991812"/>
            <a:chOff x="616470" y="4192926"/>
            <a:chExt cx="567775" cy="1991812"/>
          </a:xfrm>
        </p:grpSpPr>
        <p:sp>
          <p:nvSpPr>
            <p:cNvPr id="110" name="TextBox 109"/>
            <p:cNvSpPr txBox="1"/>
            <p:nvPr/>
          </p:nvSpPr>
          <p:spPr>
            <a:xfrm>
              <a:off x="914628" y="4192926"/>
              <a:ext cx="269617" cy="276995"/>
            </a:xfrm>
            <a:prstGeom prst="rect">
              <a:avLst/>
            </a:prstGeom>
            <a:noFill/>
          </p:spPr>
          <p:txBody>
            <a:bodyPr wrap="none" lIns="91436" tIns="45718" rIns="91436" bIns="45718" rtlCol="0">
              <a:spAutoFit/>
            </a:bodyPr>
            <a:lstStyle/>
            <a:p>
              <a:pPr algn="r"/>
              <a:r>
                <a:rPr lang="en-US" sz="1200" b="1" dirty="0" smtClean="0">
                  <a:solidFill>
                    <a:srgbClr val="000000"/>
                  </a:solidFill>
                </a:rPr>
                <a:t>4</a:t>
              </a:r>
              <a:endParaRPr lang="en-US" sz="1200" b="1" dirty="0">
                <a:solidFill>
                  <a:srgbClr val="000000"/>
                </a:solidFill>
              </a:endParaRPr>
            </a:p>
          </p:txBody>
        </p:sp>
        <p:sp>
          <p:nvSpPr>
            <p:cNvPr id="111" name="TextBox 110"/>
            <p:cNvSpPr txBox="1"/>
            <p:nvPr/>
          </p:nvSpPr>
          <p:spPr>
            <a:xfrm>
              <a:off x="914628" y="4545008"/>
              <a:ext cx="269617" cy="276995"/>
            </a:xfrm>
            <a:prstGeom prst="rect">
              <a:avLst/>
            </a:prstGeom>
            <a:noFill/>
          </p:spPr>
          <p:txBody>
            <a:bodyPr wrap="none" lIns="91436" tIns="45718" rIns="91436" bIns="45718" rtlCol="0">
              <a:spAutoFit/>
            </a:bodyPr>
            <a:lstStyle/>
            <a:p>
              <a:pPr algn="r"/>
              <a:r>
                <a:rPr lang="en-US" sz="1200" b="1" dirty="0" smtClean="0">
                  <a:solidFill>
                    <a:srgbClr val="000000"/>
                  </a:solidFill>
                </a:rPr>
                <a:t>2</a:t>
              </a:r>
              <a:endParaRPr lang="en-US" sz="1200" b="1" dirty="0">
                <a:solidFill>
                  <a:srgbClr val="000000"/>
                </a:solidFill>
              </a:endParaRPr>
            </a:p>
          </p:txBody>
        </p:sp>
        <p:sp>
          <p:nvSpPr>
            <p:cNvPr id="112" name="TextBox 111"/>
            <p:cNvSpPr txBox="1"/>
            <p:nvPr/>
          </p:nvSpPr>
          <p:spPr>
            <a:xfrm>
              <a:off x="914628" y="4881892"/>
              <a:ext cx="269617" cy="276995"/>
            </a:xfrm>
            <a:prstGeom prst="rect">
              <a:avLst/>
            </a:prstGeom>
            <a:noFill/>
          </p:spPr>
          <p:txBody>
            <a:bodyPr wrap="none" lIns="91436" tIns="45718" rIns="91436" bIns="45718" rtlCol="0">
              <a:spAutoFit/>
            </a:bodyPr>
            <a:lstStyle/>
            <a:p>
              <a:pPr algn="r"/>
              <a:r>
                <a:rPr lang="en-US" sz="1200" b="1" dirty="0" smtClean="0">
                  <a:solidFill>
                    <a:srgbClr val="000000"/>
                  </a:solidFill>
                </a:rPr>
                <a:t>1</a:t>
              </a:r>
              <a:endParaRPr lang="en-US" sz="1200" b="1" dirty="0">
                <a:solidFill>
                  <a:srgbClr val="000000"/>
                </a:solidFill>
              </a:endParaRPr>
            </a:p>
          </p:txBody>
        </p:sp>
        <p:sp>
          <p:nvSpPr>
            <p:cNvPr id="113" name="TextBox 112"/>
            <p:cNvSpPr txBox="1"/>
            <p:nvPr/>
          </p:nvSpPr>
          <p:spPr>
            <a:xfrm>
              <a:off x="786388" y="5218777"/>
              <a:ext cx="397857" cy="276995"/>
            </a:xfrm>
            <a:prstGeom prst="rect">
              <a:avLst/>
            </a:prstGeom>
            <a:noFill/>
          </p:spPr>
          <p:txBody>
            <a:bodyPr wrap="none" lIns="91436" tIns="45718" rIns="91436" bIns="45718" rtlCol="0">
              <a:spAutoFit/>
            </a:bodyPr>
            <a:lstStyle/>
            <a:p>
              <a:pPr algn="r"/>
              <a:r>
                <a:rPr lang="en-US" sz="1200" b="1" dirty="0" smtClean="0">
                  <a:solidFill>
                    <a:srgbClr val="000000"/>
                  </a:solidFill>
                </a:rPr>
                <a:t>0.5</a:t>
              </a:r>
              <a:endParaRPr lang="en-US" sz="1200" b="1" dirty="0">
                <a:solidFill>
                  <a:srgbClr val="000000"/>
                </a:solidFill>
              </a:endParaRPr>
            </a:p>
          </p:txBody>
        </p:sp>
        <p:sp>
          <p:nvSpPr>
            <p:cNvPr id="114" name="TextBox 113"/>
            <p:cNvSpPr txBox="1"/>
            <p:nvPr/>
          </p:nvSpPr>
          <p:spPr>
            <a:xfrm>
              <a:off x="701429" y="5565793"/>
              <a:ext cx="482816" cy="276995"/>
            </a:xfrm>
            <a:prstGeom prst="rect">
              <a:avLst/>
            </a:prstGeom>
            <a:noFill/>
          </p:spPr>
          <p:txBody>
            <a:bodyPr wrap="none" lIns="91436" tIns="45718" rIns="91436" bIns="45718" rtlCol="0">
              <a:spAutoFit/>
            </a:bodyPr>
            <a:lstStyle/>
            <a:p>
              <a:pPr algn="r"/>
              <a:r>
                <a:rPr lang="en-US" sz="1200" b="1" dirty="0" smtClean="0">
                  <a:solidFill>
                    <a:srgbClr val="000000"/>
                  </a:solidFill>
                </a:rPr>
                <a:t>0.25</a:t>
              </a:r>
              <a:endParaRPr lang="en-US" sz="1200" b="1" dirty="0">
                <a:solidFill>
                  <a:srgbClr val="000000"/>
                </a:solidFill>
              </a:endParaRPr>
            </a:p>
          </p:txBody>
        </p:sp>
        <p:sp>
          <p:nvSpPr>
            <p:cNvPr id="115" name="TextBox 114"/>
            <p:cNvSpPr txBox="1"/>
            <p:nvPr/>
          </p:nvSpPr>
          <p:spPr>
            <a:xfrm>
              <a:off x="616470" y="5907743"/>
              <a:ext cx="567775" cy="276995"/>
            </a:xfrm>
            <a:prstGeom prst="rect">
              <a:avLst/>
            </a:prstGeom>
            <a:noFill/>
          </p:spPr>
          <p:txBody>
            <a:bodyPr wrap="none" lIns="91436" tIns="45718" rIns="91436" bIns="45718" rtlCol="0">
              <a:spAutoFit/>
            </a:bodyPr>
            <a:lstStyle/>
            <a:p>
              <a:pPr algn="r"/>
              <a:r>
                <a:rPr lang="en-US" sz="1200" b="1" dirty="0" smtClean="0">
                  <a:solidFill>
                    <a:srgbClr val="000000"/>
                  </a:solidFill>
                </a:rPr>
                <a:t>0.125</a:t>
              </a:r>
              <a:endParaRPr lang="en-US" sz="1200" b="1" dirty="0">
                <a:solidFill>
                  <a:srgbClr val="000000"/>
                </a:solidFill>
              </a:endParaRPr>
            </a:p>
          </p:txBody>
        </p:sp>
      </p:grpSp>
      <p:grpSp>
        <p:nvGrpSpPr>
          <p:cNvPr id="116" name="Group 115"/>
          <p:cNvGrpSpPr/>
          <p:nvPr/>
        </p:nvGrpSpPr>
        <p:grpSpPr>
          <a:xfrm>
            <a:off x="1285694" y="1700073"/>
            <a:ext cx="7441061" cy="2152650"/>
            <a:chOff x="1134768" y="4114800"/>
            <a:chExt cx="7441061" cy="2152650"/>
          </a:xfrm>
        </p:grpSpPr>
        <p:cxnSp>
          <p:nvCxnSpPr>
            <p:cNvPr id="117" name="Straight Connector 116"/>
            <p:cNvCxnSpPr/>
            <p:nvPr/>
          </p:nvCxnSpPr>
          <p:spPr>
            <a:xfrm>
              <a:off x="1193765" y="4114800"/>
              <a:ext cx="0" cy="2152650"/>
            </a:xfrm>
            <a:prstGeom prst="line">
              <a:avLst/>
            </a:prstGeom>
            <a:ln w="1905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118" name="Straight Connector 117"/>
            <p:cNvCxnSpPr/>
            <p:nvPr/>
          </p:nvCxnSpPr>
          <p:spPr>
            <a:xfrm>
              <a:off x="1134768" y="4346812"/>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119" name="Straight Connector 118"/>
            <p:cNvCxnSpPr/>
            <p:nvPr/>
          </p:nvCxnSpPr>
          <p:spPr>
            <a:xfrm>
              <a:off x="1134768" y="4698894"/>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120" name="Straight Connector 119"/>
            <p:cNvCxnSpPr/>
            <p:nvPr/>
          </p:nvCxnSpPr>
          <p:spPr>
            <a:xfrm>
              <a:off x="1134768" y="5035778"/>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121" name="Straight Connector 120"/>
            <p:cNvCxnSpPr/>
            <p:nvPr/>
          </p:nvCxnSpPr>
          <p:spPr>
            <a:xfrm>
              <a:off x="1134768" y="5372663"/>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122" name="Straight Connector 121"/>
            <p:cNvCxnSpPr/>
            <p:nvPr/>
          </p:nvCxnSpPr>
          <p:spPr>
            <a:xfrm>
              <a:off x="1134768" y="5719679"/>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123" name="Straight Connector 122"/>
            <p:cNvCxnSpPr/>
            <p:nvPr/>
          </p:nvCxnSpPr>
          <p:spPr>
            <a:xfrm>
              <a:off x="1134768" y="6061629"/>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124" name="Straight Connector 123"/>
            <p:cNvCxnSpPr/>
            <p:nvPr/>
          </p:nvCxnSpPr>
          <p:spPr>
            <a:xfrm>
              <a:off x="1177134" y="5035778"/>
              <a:ext cx="7398695" cy="0"/>
            </a:xfrm>
            <a:prstGeom prst="line">
              <a:avLst/>
            </a:prstGeom>
            <a:ln w="19050">
              <a:solidFill>
                <a:srgbClr val="000000"/>
              </a:solidFill>
            </a:ln>
            <a:effectLst/>
          </p:spPr>
          <p:style>
            <a:lnRef idx="2">
              <a:schemeClr val="accent2"/>
            </a:lnRef>
            <a:fillRef idx="0">
              <a:schemeClr val="accent2"/>
            </a:fillRef>
            <a:effectRef idx="1">
              <a:schemeClr val="accent2"/>
            </a:effectRef>
            <a:fontRef idx="minor">
              <a:schemeClr val="tx1"/>
            </a:fontRef>
          </p:style>
        </p:cxnSp>
      </p:grpSp>
      <p:sp>
        <p:nvSpPr>
          <p:cNvPr id="4" name="Title 3"/>
          <p:cNvSpPr>
            <a:spLocks noGrp="1"/>
          </p:cNvSpPr>
          <p:nvPr>
            <p:ph type="title"/>
          </p:nvPr>
        </p:nvSpPr>
        <p:spPr>
          <a:xfrm>
            <a:off x="457200" y="0"/>
            <a:ext cx="8229600" cy="876300"/>
          </a:xfrm>
        </p:spPr>
        <p:txBody>
          <a:bodyPr/>
          <a:lstStyle/>
          <a:p>
            <a:r>
              <a:rPr lang="en-US" sz="4000" dirty="0" smtClean="0"/>
              <a:t>Renal Outcomes in D:A:D by ARV</a:t>
            </a:r>
            <a:endParaRPr lang="en-US" sz="4000" dirty="0"/>
          </a:p>
        </p:txBody>
      </p:sp>
      <p:sp>
        <p:nvSpPr>
          <p:cNvPr id="6" name="Text Box 6"/>
          <p:cNvSpPr txBox="1">
            <a:spLocks noChangeArrowheads="1"/>
          </p:cNvSpPr>
          <p:nvPr/>
        </p:nvSpPr>
        <p:spPr bwMode="auto">
          <a:xfrm>
            <a:off x="142916" y="6434518"/>
            <a:ext cx="8523513"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smtClean="0"/>
              <a:t>Ryom L, et al. 21st CROI; Boston, MA; March 3-6, 2014. Abst. 792.</a:t>
            </a:r>
            <a:endParaRPr lang="en-US" dirty="0"/>
          </a:p>
        </p:txBody>
      </p:sp>
      <p:sp>
        <p:nvSpPr>
          <p:cNvPr id="18" name="Content Placeholder 2"/>
          <p:cNvSpPr txBox="1">
            <a:spLocks/>
          </p:cNvSpPr>
          <p:nvPr/>
        </p:nvSpPr>
        <p:spPr>
          <a:xfrm>
            <a:off x="382324" y="1138335"/>
            <a:ext cx="8379354" cy="309465"/>
          </a:xfrm>
          <a:prstGeom prst="rect">
            <a:avLst/>
          </a:prstGeom>
        </p:spPr>
        <p:txBody>
          <a:bodyPr vert="horz" lIns="121915" tIns="60958" rIns="121915" bIns="60958" rtlCol="0">
            <a:noAutofit/>
          </a:bodyPr>
          <a:lstStyle>
            <a:lvl1pPr marL="347472" indent="-347472" algn="l" defTabSz="914363" rtl="0" eaLnBrk="1" latinLnBrk="0" hangingPunct="1">
              <a:lnSpc>
                <a:spcPct val="90000"/>
              </a:lnSpc>
              <a:spcBef>
                <a:spcPts val="1200"/>
              </a:spcBef>
              <a:buFont typeface="Arial" pitchFamily="34" charset="0"/>
              <a:buChar char="•"/>
              <a:defRPr sz="2800" b="1" kern="1200">
                <a:solidFill>
                  <a:schemeClr val="tx2"/>
                </a:solidFill>
                <a:latin typeface="Arial" panose="020B0604020202020204" pitchFamily="34" charset="0"/>
                <a:ea typeface="+mn-ea"/>
                <a:cs typeface="Arial" panose="020B0604020202020204" pitchFamily="34" charset="0"/>
              </a:defRPr>
            </a:lvl1pPr>
            <a:lvl2pPr marL="688975" indent="-282575"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79488" indent="-228600"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41446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5986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6pPr>
            <a:lvl7pPr marL="18018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7pPr>
            <a:lvl8pPr marL="20177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tabLst>
                <a:tab pos="2022475" algn="l"/>
              </a:tabLst>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8pPr>
            <a:lvl9pPr marL="2260600"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tabLst>
                <a:tab pos="2255838" algn="l"/>
              </a:tabLst>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9pPr>
          </a:lstStyle>
          <a:p>
            <a:pPr marL="64897" indent="0" algn="ctr">
              <a:buNone/>
            </a:pPr>
            <a:r>
              <a:rPr lang="en-US" sz="1800" dirty="0" smtClean="0">
                <a:solidFill>
                  <a:schemeClr val="tx1"/>
                </a:solidFill>
              </a:rPr>
              <a:t>ARV Use at CRI and Adjusted Odds Ratios of Better Renal Outcomes</a:t>
            </a:r>
            <a:endParaRPr lang="en-US" sz="1800" dirty="0">
              <a:solidFill>
                <a:schemeClr val="tx1"/>
              </a:solidFill>
            </a:endParaRPr>
          </a:p>
        </p:txBody>
      </p:sp>
      <p:sp>
        <p:nvSpPr>
          <p:cNvPr id="19" name="Content Placeholder 2"/>
          <p:cNvSpPr txBox="1">
            <a:spLocks/>
          </p:cNvSpPr>
          <p:nvPr/>
        </p:nvSpPr>
        <p:spPr>
          <a:xfrm>
            <a:off x="3829598" y="1436606"/>
            <a:ext cx="1828802" cy="309465"/>
          </a:xfrm>
          <a:prstGeom prst="rect">
            <a:avLst/>
          </a:prstGeom>
        </p:spPr>
        <p:txBody>
          <a:bodyPr vert="horz" lIns="121915" tIns="60958" rIns="121915" bIns="60958" rtlCol="0">
            <a:noAutofit/>
          </a:bodyPr>
          <a:lstStyle>
            <a:lvl1pPr marL="347472" indent="-347472" algn="l" defTabSz="914363" rtl="0" eaLnBrk="1" latinLnBrk="0" hangingPunct="1">
              <a:lnSpc>
                <a:spcPct val="90000"/>
              </a:lnSpc>
              <a:spcBef>
                <a:spcPts val="1200"/>
              </a:spcBef>
              <a:buFont typeface="Arial" pitchFamily="34" charset="0"/>
              <a:buChar char="•"/>
              <a:defRPr sz="2800" b="1" kern="1200">
                <a:solidFill>
                  <a:schemeClr val="tx2"/>
                </a:solidFill>
                <a:latin typeface="Arial" panose="020B0604020202020204" pitchFamily="34" charset="0"/>
                <a:ea typeface="+mn-ea"/>
                <a:cs typeface="Arial" panose="020B0604020202020204" pitchFamily="34" charset="0"/>
              </a:defRPr>
            </a:lvl1pPr>
            <a:lvl2pPr marL="688975" indent="-282575"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79488" indent="-228600"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41446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5986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6pPr>
            <a:lvl7pPr marL="18018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7pPr>
            <a:lvl8pPr marL="20177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tabLst>
                <a:tab pos="2022475" algn="l"/>
              </a:tabLst>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8pPr>
            <a:lvl9pPr marL="2260600"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tabLst>
                <a:tab pos="2255838" algn="l"/>
              </a:tabLst>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9pPr>
          </a:lstStyle>
          <a:p>
            <a:pPr marL="64897" indent="0" algn="ctr">
              <a:buNone/>
            </a:pPr>
            <a:r>
              <a:rPr lang="en-US" sz="1400" dirty="0" smtClean="0">
                <a:solidFill>
                  <a:schemeClr val="tx1"/>
                </a:solidFill>
              </a:rPr>
              <a:t>TDF</a:t>
            </a:r>
            <a:endParaRPr lang="en-US" sz="1400" dirty="0">
              <a:solidFill>
                <a:schemeClr val="tx1"/>
              </a:solidFill>
            </a:endParaRPr>
          </a:p>
        </p:txBody>
      </p:sp>
      <p:sp>
        <p:nvSpPr>
          <p:cNvPr id="23" name="TextBox 22"/>
          <p:cNvSpPr txBox="1"/>
          <p:nvPr/>
        </p:nvSpPr>
        <p:spPr>
          <a:xfrm rot="16200000">
            <a:off x="-1609696" y="3632447"/>
            <a:ext cx="4262698" cy="523216"/>
          </a:xfrm>
          <a:prstGeom prst="rect">
            <a:avLst/>
          </a:prstGeom>
          <a:noFill/>
        </p:spPr>
        <p:txBody>
          <a:bodyPr wrap="none" lIns="91436" tIns="45718" rIns="91436" bIns="45718" rtlCol="0">
            <a:spAutoFit/>
          </a:bodyPr>
          <a:lstStyle/>
          <a:p>
            <a:pPr algn="ctr"/>
            <a:r>
              <a:rPr lang="en-US" sz="1400" b="1" dirty="0" smtClean="0">
                <a:solidFill>
                  <a:srgbClr val="000000"/>
                </a:solidFill>
              </a:rPr>
              <a:t>Adjusted OR (95%CI) of Better Renal Outcomes</a:t>
            </a:r>
            <a:br>
              <a:rPr lang="en-US" sz="1400" b="1" dirty="0" smtClean="0">
                <a:solidFill>
                  <a:srgbClr val="000000"/>
                </a:solidFill>
              </a:rPr>
            </a:br>
            <a:r>
              <a:rPr lang="en-US" sz="1400" b="1" dirty="0" smtClean="0">
                <a:solidFill>
                  <a:srgbClr val="000000"/>
                </a:solidFill>
              </a:rPr>
              <a:t>(eGFR Improvement&gt;Stabilization&gt;Progression)</a:t>
            </a:r>
            <a:endParaRPr lang="en-US" sz="1400" b="1" dirty="0">
              <a:solidFill>
                <a:srgbClr val="000000"/>
              </a:solidFill>
            </a:endParaRPr>
          </a:p>
        </p:txBody>
      </p:sp>
      <p:grpSp>
        <p:nvGrpSpPr>
          <p:cNvPr id="43" name="Group 42"/>
          <p:cNvGrpSpPr/>
          <p:nvPr/>
        </p:nvGrpSpPr>
        <p:grpSpPr>
          <a:xfrm>
            <a:off x="767396" y="4192926"/>
            <a:ext cx="567775" cy="1991812"/>
            <a:chOff x="616470" y="4192926"/>
            <a:chExt cx="567775" cy="1991812"/>
          </a:xfrm>
        </p:grpSpPr>
        <p:sp>
          <p:nvSpPr>
            <p:cNvPr id="22" name="TextBox 21"/>
            <p:cNvSpPr txBox="1"/>
            <p:nvPr/>
          </p:nvSpPr>
          <p:spPr>
            <a:xfrm>
              <a:off x="914628" y="4192926"/>
              <a:ext cx="269617" cy="276995"/>
            </a:xfrm>
            <a:prstGeom prst="rect">
              <a:avLst/>
            </a:prstGeom>
            <a:noFill/>
          </p:spPr>
          <p:txBody>
            <a:bodyPr wrap="none" lIns="91436" tIns="45718" rIns="91436" bIns="45718" rtlCol="0">
              <a:spAutoFit/>
            </a:bodyPr>
            <a:lstStyle/>
            <a:p>
              <a:pPr algn="r"/>
              <a:r>
                <a:rPr lang="en-US" sz="1200" b="1" dirty="0" smtClean="0">
                  <a:solidFill>
                    <a:srgbClr val="000000"/>
                  </a:solidFill>
                </a:rPr>
                <a:t>4</a:t>
              </a:r>
              <a:endParaRPr lang="en-US" sz="1200" b="1" dirty="0">
                <a:solidFill>
                  <a:srgbClr val="000000"/>
                </a:solidFill>
              </a:endParaRPr>
            </a:p>
          </p:txBody>
        </p:sp>
        <p:sp>
          <p:nvSpPr>
            <p:cNvPr id="28" name="TextBox 27"/>
            <p:cNvSpPr txBox="1"/>
            <p:nvPr/>
          </p:nvSpPr>
          <p:spPr>
            <a:xfrm>
              <a:off x="914628" y="4545008"/>
              <a:ext cx="269617" cy="276995"/>
            </a:xfrm>
            <a:prstGeom prst="rect">
              <a:avLst/>
            </a:prstGeom>
            <a:noFill/>
          </p:spPr>
          <p:txBody>
            <a:bodyPr wrap="none" lIns="91436" tIns="45718" rIns="91436" bIns="45718" rtlCol="0">
              <a:spAutoFit/>
            </a:bodyPr>
            <a:lstStyle/>
            <a:p>
              <a:pPr algn="r"/>
              <a:r>
                <a:rPr lang="en-US" sz="1200" b="1" dirty="0" smtClean="0">
                  <a:solidFill>
                    <a:srgbClr val="000000"/>
                  </a:solidFill>
                </a:rPr>
                <a:t>2</a:t>
              </a:r>
              <a:endParaRPr lang="en-US" sz="1200" b="1" dirty="0">
                <a:solidFill>
                  <a:srgbClr val="000000"/>
                </a:solidFill>
              </a:endParaRPr>
            </a:p>
          </p:txBody>
        </p:sp>
        <p:sp>
          <p:nvSpPr>
            <p:cNvPr id="30" name="TextBox 29"/>
            <p:cNvSpPr txBox="1"/>
            <p:nvPr/>
          </p:nvSpPr>
          <p:spPr>
            <a:xfrm>
              <a:off x="914628" y="4881892"/>
              <a:ext cx="269617" cy="276995"/>
            </a:xfrm>
            <a:prstGeom prst="rect">
              <a:avLst/>
            </a:prstGeom>
            <a:noFill/>
          </p:spPr>
          <p:txBody>
            <a:bodyPr wrap="none" lIns="91436" tIns="45718" rIns="91436" bIns="45718" rtlCol="0">
              <a:spAutoFit/>
            </a:bodyPr>
            <a:lstStyle/>
            <a:p>
              <a:pPr algn="r"/>
              <a:r>
                <a:rPr lang="en-US" sz="1200" b="1" dirty="0" smtClean="0">
                  <a:solidFill>
                    <a:srgbClr val="000000"/>
                  </a:solidFill>
                </a:rPr>
                <a:t>1</a:t>
              </a:r>
              <a:endParaRPr lang="en-US" sz="1200" b="1" dirty="0">
                <a:solidFill>
                  <a:srgbClr val="000000"/>
                </a:solidFill>
              </a:endParaRPr>
            </a:p>
          </p:txBody>
        </p:sp>
        <p:sp>
          <p:nvSpPr>
            <p:cNvPr id="32" name="TextBox 31"/>
            <p:cNvSpPr txBox="1"/>
            <p:nvPr/>
          </p:nvSpPr>
          <p:spPr>
            <a:xfrm>
              <a:off x="786388" y="5218777"/>
              <a:ext cx="397857" cy="276995"/>
            </a:xfrm>
            <a:prstGeom prst="rect">
              <a:avLst/>
            </a:prstGeom>
            <a:noFill/>
          </p:spPr>
          <p:txBody>
            <a:bodyPr wrap="none" lIns="91436" tIns="45718" rIns="91436" bIns="45718" rtlCol="0">
              <a:spAutoFit/>
            </a:bodyPr>
            <a:lstStyle/>
            <a:p>
              <a:pPr algn="r"/>
              <a:r>
                <a:rPr lang="en-US" sz="1200" b="1" dirty="0" smtClean="0">
                  <a:solidFill>
                    <a:srgbClr val="000000"/>
                  </a:solidFill>
                </a:rPr>
                <a:t>0.5</a:t>
              </a:r>
              <a:endParaRPr lang="en-US" sz="1200" b="1" dirty="0">
                <a:solidFill>
                  <a:srgbClr val="000000"/>
                </a:solidFill>
              </a:endParaRPr>
            </a:p>
          </p:txBody>
        </p:sp>
        <p:sp>
          <p:nvSpPr>
            <p:cNvPr id="34" name="TextBox 33"/>
            <p:cNvSpPr txBox="1"/>
            <p:nvPr/>
          </p:nvSpPr>
          <p:spPr>
            <a:xfrm>
              <a:off x="701429" y="5565793"/>
              <a:ext cx="482816" cy="276995"/>
            </a:xfrm>
            <a:prstGeom prst="rect">
              <a:avLst/>
            </a:prstGeom>
            <a:noFill/>
          </p:spPr>
          <p:txBody>
            <a:bodyPr wrap="none" lIns="91436" tIns="45718" rIns="91436" bIns="45718" rtlCol="0">
              <a:spAutoFit/>
            </a:bodyPr>
            <a:lstStyle/>
            <a:p>
              <a:pPr algn="r"/>
              <a:r>
                <a:rPr lang="en-US" sz="1200" b="1" dirty="0" smtClean="0">
                  <a:solidFill>
                    <a:srgbClr val="000000"/>
                  </a:solidFill>
                </a:rPr>
                <a:t>0.25</a:t>
              </a:r>
              <a:endParaRPr lang="en-US" sz="1200" b="1" dirty="0">
                <a:solidFill>
                  <a:srgbClr val="000000"/>
                </a:solidFill>
              </a:endParaRPr>
            </a:p>
          </p:txBody>
        </p:sp>
        <p:sp>
          <p:nvSpPr>
            <p:cNvPr id="36" name="TextBox 35"/>
            <p:cNvSpPr txBox="1"/>
            <p:nvPr/>
          </p:nvSpPr>
          <p:spPr>
            <a:xfrm>
              <a:off x="616470" y="5907743"/>
              <a:ext cx="567775" cy="276995"/>
            </a:xfrm>
            <a:prstGeom prst="rect">
              <a:avLst/>
            </a:prstGeom>
            <a:noFill/>
          </p:spPr>
          <p:txBody>
            <a:bodyPr wrap="none" lIns="91436" tIns="45718" rIns="91436" bIns="45718" rtlCol="0">
              <a:spAutoFit/>
            </a:bodyPr>
            <a:lstStyle/>
            <a:p>
              <a:pPr algn="r"/>
              <a:r>
                <a:rPr lang="en-US" sz="1200" b="1" dirty="0" smtClean="0">
                  <a:solidFill>
                    <a:srgbClr val="000000"/>
                  </a:solidFill>
                </a:rPr>
                <a:t>0.125</a:t>
              </a:r>
              <a:endParaRPr lang="en-US" sz="1200" b="1" dirty="0">
                <a:solidFill>
                  <a:srgbClr val="000000"/>
                </a:solidFill>
              </a:endParaRPr>
            </a:p>
          </p:txBody>
        </p:sp>
      </p:grpSp>
      <p:grpSp>
        <p:nvGrpSpPr>
          <p:cNvPr id="38" name="Group 37"/>
          <p:cNvGrpSpPr/>
          <p:nvPr/>
        </p:nvGrpSpPr>
        <p:grpSpPr>
          <a:xfrm>
            <a:off x="1285694" y="4114800"/>
            <a:ext cx="7441061" cy="2152650"/>
            <a:chOff x="1134768" y="4114800"/>
            <a:chExt cx="7441061" cy="2152650"/>
          </a:xfrm>
        </p:grpSpPr>
        <p:cxnSp>
          <p:nvCxnSpPr>
            <p:cNvPr id="21" name="Straight Connector 20"/>
            <p:cNvCxnSpPr/>
            <p:nvPr/>
          </p:nvCxnSpPr>
          <p:spPr>
            <a:xfrm>
              <a:off x="1193765" y="4114800"/>
              <a:ext cx="0" cy="2152650"/>
            </a:xfrm>
            <a:prstGeom prst="line">
              <a:avLst/>
            </a:prstGeom>
            <a:ln w="1905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27" name="Straight Connector 26"/>
            <p:cNvCxnSpPr/>
            <p:nvPr/>
          </p:nvCxnSpPr>
          <p:spPr>
            <a:xfrm>
              <a:off x="1134768" y="4346812"/>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1134768" y="4698894"/>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1134768" y="5035778"/>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1134768" y="5372663"/>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a:off x="1134768" y="5719679"/>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1134768" y="6061629"/>
              <a:ext cx="40527" cy="0"/>
            </a:xfrm>
            <a:prstGeom prst="line">
              <a:avLst/>
            </a:prstGeom>
            <a:ln w="19050">
              <a:solidFill>
                <a:schemeClr val="tx1"/>
              </a:solidFill>
            </a:ln>
            <a:effectLst/>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a:off x="1177134" y="5035778"/>
              <a:ext cx="7398695" cy="0"/>
            </a:xfrm>
            <a:prstGeom prst="line">
              <a:avLst/>
            </a:prstGeom>
            <a:ln w="19050">
              <a:solidFill>
                <a:srgbClr val="000000"/>
              </a:solidFill>
            </a:ln>
            <a:effectLst/>
          </p:spPr>
          <p:style>
            <a:lnRef idx="2">
              <a:schemeClr val="accent2"/>
            </a:lnRef>
            <a:fillRef idx="0">
              <a:schemeClr val="accent2"/>
            </a:fillRef>
            <a:effectRef idx="1">
              <a:schemeClr val="accent2"/>
            </a:effectRef>
            <a:fontRef idx="minor">
              <a:schemeClr val="tx1"/>
            </a:fontRef>
          </p:style>
        </p:cxnSp>
      </p:grpSp>
      <p:sp>
        <p:nvSpPr>
          <p:cNvPr id="42" name="Content Placeholder 2"/>
          <p:cNvSpPr txBox="1">
            <a:spLocks/>
          </p:cNvSpPr>
          <p:nvPr/>
        </p:nvSpPr>
        <p:spPr>
          <a:xfrm>
            <a:off x="3062801" y="3612054"/>
            <a:ext cx="4048220" cy="309465"/>
          </a:xfrm>
          <a:prstGeom prst="rect">
            <a:avLst/>
          </a:prstGeom>
        </p:spPr>
        <p:txBody>
          <a:bodyPr vert="horz" lIns="121915" tIns="60958" rIns="121915" bIns="60958" rtlCol="0">
            <a:noAutofit/>
          </a:bodyPr>
          <a:lstStyle>
            <a:lvl1pPr marL="347472" indent="-347472" algn="l" defTabSz="914363" rtl="0" eaLnBrk="1" latinLnBrk="0" hangingPunct="1">
              <a:lnSpc>
                <a:spcPct val="90000"/>
              </a:lnSpc>
              <a:spcBef>
                <a:spcPts val="1200"/>
              </a:spcBef>
              <a:buFont typeface="Arial" pitchFamily="34" charset="0"/>
              <a:buChar char="•"/>
              <a:defRPr sz="2800" b="1" kern="1200">
                <a:solidFill>
                  <a:schemeClr val="tx2"/>
                </a:solidFill>
                <a:latin typeface="Arial" panose="020B0604020202020204" pitchFamily="34" charset="0"/>
                <a:ea typeface="+mn-ea"/>
                <a:cs typeface="Arial" panose="020B0604020202020204" pitchFamily="34" charset="0"/>
              </a:defRPr>
            </a:lvl1pPr>
            <a:lvl2pPr marL="688975" indent="-282575"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79488" indent="-228600"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41446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5986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6pPr>
            <a:lvl7pPr marL="18018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7pPr>
            <a:lvl8pPr marL="20177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tabLst>
                <a:tab pos="2022475" algn="l"/>
              </a:tabLst>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8pPr>
            <a:lvl9pPr marL="2260600"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tabLst>
                <a:tab pos="2255838" algn="l"/>
              </a:tabLst>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9pPr>
          </a:lstStyle>
          <a:p>
            <a:pPr marL="64897" indent="0" algn="ctr">
              <a:buNone/>
            </a:pPr>
            <a:r>
              <a:rPr lang="en-US" sz="1400" dirty="0" smtClean="0">
                <a:solidFill>
                  <a:schemeClr val="tx1"/>
                </a:solidFill>
              </a:rPr>
              <a:t>ATV/r, LPV/r and Other PI/r</a:t>
            </a:r>
            <a:endParaRPr lang="en-US" sz="1400" dirty="0">
              <a:solidFill>
                <a:schemeClr val="tx1"/>
              </a:solidFill>
            </a:endParaRPr>
          </a:p>
        </p:txBody>
      </p:sp>
      <p:sp>
        <p:nvSpPr>
          <p:cNvPr id="5" name="Rectangle 4"/>
          <p:cNvSpPr/>
          <p:nvPr/>
        </p:nvSpPr>
        <p:spPr>
          <a:xfrm>
            <a:off x="1486683" y="4026542"/>
            <a:ext cx="712499" cy="298570"/>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Never on ATV/r</a:t>
            </a:r>
            <a:endParaRPr lang="en-US" sz="1100" b="1" dirty="0">
              <a:solidFill>
                <a:srgbClr val="000000"/>
              </a:solidFill>
              <a:latin typeface="Calibri"/>
            </a:endParaRPr>
          </a:p>
        </p:txBody>
      </p:sp>
      <p:sp>
        <p:nvSpPr>
          <p:cNvPr id="7" name="Rectangle 6"/>
          <p:cNvSpPr/>
          <p:nvPr/>
        </p:nvSpPr>
        <p:spPr>
          <a:xfrm>
            <a:off x="2314996" y="4026542"/>
            <a:ext cx="717573" cy="298570"/>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Never on LPV/r</a:t>
            </a:r>
            <a:endParaRPr lang="en-US" sz="1100" b="1" dirty="0">
              <a:solidFill>
                <a:srgbClr val="000000"/>
              </a:solidFill>
              <a:latin typeface="Calibri"/>
            </a:endParaRPr>
          </a:p>
        </p:txBody>
      </p:sp>
      <p:sp>
        <p:nvSpPr>
          <p:cNvPr id="8" name="Rectangle 7"/>
          <p:cNvSpPr/>
          <p:nvPr/>
        </p:nvSpPr>
        <p:spPr>
          <a:xfrm>
            <a:off x="2986934" y="4026542"/>
            <a:ext cx="884638" cy="298570"/>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Never on Other PI/r</a:t>
            </a:r>
            <a:endParaRPr lang="en-US" sz="1100" b="1" dirty="0">
              <a:solidFill>
                <a:srgbClr val="000000"/>
              </a:solidFill>
              <a:latin typeface="Calibri"/>
            </a:endParaRPr>
          </a:p>
        </p:txBody>
      </p:sp>
      <p:sp>
        <p:nvSpPr>
          <p:cNvPr id="9" name="Rectangle 8"/>
          <p:cNvSpPr/>
          <p:nvPr/>
        </p:nvSpPr>
        <p:spPr>
          <a:xfrm>
            <a:off x="3886457" y="4026542"/>
            <a:ext cx="465922" cy="298570"/>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On ATV/r</a:t>
            </a:r>
            <a:endParaRPr lang="en-US" sz="1100" b="1" dirty="0">
              <a:solidFill>
                <a:srgbClr val="000000"/>
              </a:solidFill>
              <a:latin typeface="Calibri"/>
            </a:endParaRPr>
          </a:p>
        </p:txBody>
      </p:sp>
      <p:sp>
        <p:nvSpPr>
          <p:cNvPr id="10" name="Rectangle 9"/>
          <p:cNvSpPr/>
          <p:nvPr/>
        </p:nvSpPr>
        <p:spPr>
          <a:xfrm>
            <a:off x="4701054" y="4026542"/>
            <a:ext cx="470996" cy="298570"/>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On LPV/r</a:t>
            </a:r>
            <a:endParaRPr lang="en-US" sz="1100" b="1" dirty="0">
              <a:solidFill>
                <a:srgbClr val="000000"/>
              </a:solidFill>
              <a:latin typeface="Calibri"/>
            </a:endParaRPr>
          </a:p>
        </p:txBody>
      </p:sp>
      <p:sp>
        <p:nvSpPr>
          <p:cNvPr id="12" name="Rectangle 11"/>
          <p:cNvSpPr/>
          <p:nvPr/>
        </p:nvSpPr>
        <p:spPr>
          <a:xfrm>
            <a:off x="5495291" y="4026542"/>
            <a:ext cx="638061" cy="298570"/>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On Other PI/r</a:t>
            </a:r>
            <a:endParaRPr lang="en-US" sz="1100" b="1" dirty="0">
              <a:solidFill>
                <a:srgbClr val="000000"/>
              </a:solidFill>
              <a:latin typeface="Calibri"/>
            </a:endParaRPr>
          </a:p>
        </p:txBody>
      </p:sp>
      <p:sp>
        <p:nvSpPr>
          <p:cNvPr id="13" name="Rectangle 12"/>
          <p:cNvSpPr/>
          <p:nvPr/>
        </p:nvSpPr>
        <p:spPr>
          <a:xfrm>
            <a:off x="6522016" y="4026542"/>
            <a:ext cx="470390" cy="298570"/>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Off ATV/r</a:t>
            </a:r>
            <a:endParaRPr lang="en-US" sz="1100" b="1" dirty="0">
              <a:solidFill>
                <a:srgbClr val="000000"/>
              </a:solidFill>
              <a:latin typeface="Calibri"/>
            </a:endParaRPr>
          </a:p>
        </p:txBody>
      </p:sp>
      <p:sp>
        <p:nvSpPr>
          <p:cNvPr id="14" name="Rectangle 13"/>
          <p:cNvSpPr/>
          <p:nvPr/>
        </p:nvSpPr>
        <p:spPr>
          <a:xfrm>
            <a:off x="7269940" y="4026542"/>
            <a:ext cx="475464" cy="298570"/>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Off LPV/r</a:t>
            </a:r>
            <a:endParaRPr lang="en-US" sz="1100" b="1" dirty="0">
              <a:solidFill>
                <a:srgbClr val="000000"/>
              </a:solidFill>
              <a:latin typeface="Calibri"/>
            </a:endParaRPr>
          </a:p>
        </p:txBody>
      </p:sp>
      <p:sp>
        <p:nvSpPr>
          <p:cNvPr id="15" name="Rectangle 14"/>
          <p:cNvSpPr/>
          <p:nvPr/>
        </p:nvSpPr>
        <p:spPr>
          <a:xfrm>
            <a:off x="7943398" y="4026542"/>
            <a:ext cx="642529" cy="298570"/>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Off Other PI/r</a:t>
            </a:r>
            <a:endParaRPr lang="en-US" sz="1100" b="1" dirty="0">
              <a:solidFill>
                <a:srgbClr val="000000"/>
              </a:solidFill>
              <a:latin typeface="Calibri"/>
            </a:endParaRPr>
          </a:p>
        </p:txBody>
      </p:sp>
      <p:sp>
        <p:nvSpPr>
          <p:cNvPr id="50" name="Oval 49"/>
          <p:cNvSpPr/>
          <p:nvPr/>
        </p:nvSpPr>
        <p:spPr>
          <a:xfrm>
            <a:off x="1704519" y="4962618"/>
            <a:ext cx="115410" cy="115410"/>
          </a:xfrm>
          <a:prstGeom prst="ellipse">
            <a:avLst/>
          </a:prstGeom>
          <a:solidFill>
            <a:srgbClr val="660066"/>
          </a:solidFill>
          <a:ln>
            <a:solidFill>
              <a:srgbClr val="660066"/>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sp>
        <p:nvSpPr>
          <p:cNvPr id="51" name="Isosceles Triangle 50"/>
          <p:cNvSpPr/>
          <p:nvPr/>
        </p:nvSpPr>
        <p:spPr>
          <a:xfrm>
            <a:off x="3346219" y="4953740"/>
            <a:ext cx="115410" cy="115410"/>
          </a:xfrm>
          <a:prstGeom prst="triangle">
            <a:avLst/>
          </a:prstGeom>
          <a:solidFill>
            <a:srgbClr val="660066"/>
          </a:solidFill>
          <a:ln>
            <a:solidFill>
              <a:srgbClr val="660066"/>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sp>
        <p:nvSpPr>
          <p:cNvPr id="52" name="Rectangle 51"/>
          <p:cNvSpPr/>
          <p:nvPr/>
        </p:nvSpPr>
        <p:spPr>
          <a:xfrm>
            <a:off x="2517460" y="4962617"/>
            <a:ext cx="115410" cy="115410"/>
          </a:xfrm>
          <a:prstGeom prst="rect">
            <a:avLst/>
          </a:prstGeom>
          <a:solidFill>
            <a:srgbClr val="660066"/>
          </a:solidFill>
          <a:ln>
            <a:solidFill>
              <a:srgbClr val="660066"/>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nvGrpSpPr>
          <p:cNvPr id="53" name="Group 52"/>
          <p:cNvGrpSpPr/>
          <p:nvPr/>
        </p:nvGrpSpPr>
        <p:grpSpPr>
          <a:xfrm>
            <a:off x="4133196" y="5060272"/>
            <a:ext cx="145846" cy="346845"/>
            <a:chOff x="-1006980" y="3657600"/>
            <a:chExt cx="145846" cy="532660"/>
          </a:xfrm>
          <a:solidFill>
            <a:srgbClr val="660066"/>
          </a:solidFill>
        </p:grpSpPr>
        <p:cxnSp>
          <p:nvCxnSpPr>
            <p:cNvPr id="54" name="Straight Connector 53"/>
            <p:cNvCxnSpPr/>
            <p:nvPr/>
          </p:nvCxnSpPr>
          <p:spPr>
            <a:xfrm>
              <a:off x="-934057" y="3657600"/>
              <a:ext cx="0" cy="53266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55" name="Straight Connector 54"/>
            <p:cNvCxnSpPr/>
            <p:nvPr/>
          </p:nvCxnSpPr>
          <p:spPr>
            <a:xfrm flipH="1">
              <a:off x="-1006980" y="419026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a:xfrm flipH="1">
              <a:off x="-1006980" y="365760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grpSp>
      <p:sp>
        <p:nvSpPr>
          <p:cNvPr id="57" name="Oval 56"/>
          <p:cNvSpPr/>
          <p:nvPr/>
        </p:nvSpPr>
        <p:spPr>
          <a:xfrm>
            <a:off x="4148414" y="5200468"/>
            <a:ext cx="115410" cy="115410"/>
          </a:xfrm>
          <a:prstGeom prst="ellipse">
            <a:avLst/>
          </a:prstGeom>
          <a:solidFill>
            <a:srgbClr val="660066"/>
          </a:solidFill>
          <a:ln>
            <a:solidFill>
              <a:srgbClr val="660066"/>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nvGrpSpPr>
          <p:cNvPr id="58" name="Group 57"/>
          <p:cNvGrpSpPr/>
          <p:nvPr/>
        </p:nvGrpSpPr>
        <p:grpSpPr>
          <a:xfrm>
            <a:off x="4963027" y="5060272"/>
            <a:ext cx="145846" cy="346845"/>
            <a:chOff x="-1006980" y="3657600"/>
            <a:chExt cx="145846" cy="532660"/>
          </a:xfrm>
          <a:solidFill>
            <a:srgbClr val="660066"/>
          </a:solidFill>
        </p:grpSpPr>
        <p:cxnSp>
          <p:nvCxnSpPr>
            <p:cNvPr id="59" name="Straight Connector 58"/>
            <p:cNvCxnSpPr/>
            <p:nvPr/>
          </p:nvCxnSpPr>
          <p:spPr>
            <a:xfrm>
              <a:off x="-934057" y="3657600"/>
              <a:ext cx="0" cy="53266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flipH="1">
              <a:off x="-1006980" y="419026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flipH="1">
              <a:off x="-1006980" y="365760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grpSp>
      <p:sp>
        <p:nvSpPr>
          <p:cNvPr id="62" name="Rectangle 61"/>
          <p:cNvSpPr/>
          <p:nvPr/>
        </p:nvSpPr>
        <p:spPr>
          <a:xfrm>
            <a:off x="4978245" y="5200468"/>
            <a:ext cx="115410" cy="115410"/>
          </a:xfrm>
          <a:prstGeom prst="rect">
            <a:avLst/>
          </a:prstGeom>
          <a:solidFill>
            <a:srgbClr val="660066"/>
          </a:solidFill>
          <a:ln>
            <a:solidFill>
              <a:srgbClr val="660066"/>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nvGrpSpPr>
          <p:cNvPr id="63" name="Group 62"/>
          <p:cNvGrpSpPr/>
          <p:nvPr/>
        </p:nvGrpSpPr>
        <p:grpSpPr>
          <a:xfrm>
            <a:off x="5785456" y="4965124"/>
            <a:ext cx="145846" cy="801410"/>
            <a:chOff x="-1006980" y="3657600"/>
            <a:chExt cx="145846" cy="532660"/>
          </a:xfrm>
          <a:solidFill>
            <a:srgbClr val="660066"/>
          </a:solidFill>
        </p:grpSpPr>
        <p:cxnSp>
          <p:nvCxnSpPr>
            <p:cNvPr id="64" name="Straight Connector 63"/>
            <p:cNvCxnSpPr/>
            <p:nvPr/>
          </p:nvCxnSpPr>
          <p:spPr>
            <a:xfrm>
              <a:off x="-934057" y="3657600"/>
              <a:ext cx="0" cy="53266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H="1">
              <a:off x="-1006980" y="419026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flipH="1">
              <a:off x="-1006980" y="365760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grpSp>
      <p:sp>
        <p:nvSpPr>
          <p:cNvPr id="67" name="Isosceles Triangle 66"/>
          <p:cNvSpPr/>
          <p:nvPr/>
        </p:nvSpPr>
        <p:spPr>
          <a:xfrm>
            <a:off x="5800820" y="5290322"/>
            <a:ext cx="115410" cy="115410"/>
          </a:xfrm>
          <a:prstGeom prst="triangle">
            <a:avLst/>
          </a:prstGeom>
          <a:solidFill>
            <a:srgbClr val="660066"/>
          </a:solidFill>
          <a:ln>
            <a:solidFill>
              <a:srgbClr val="660066"/>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nvGrpSpPr>
          <p:cNvPr id="73" name="Group 72"/>
          <p:cNvGrpSpPr/>
          <p:nvPr/>
        </p:nvGrpSpPr>
        <p:grpSpPr>
          <a:xfrm>
            <a:off x="8242689" y="4873282"/>
            <a:ext cx="145846" cy="343555"/>
            <a:chOff x="-1006980" y="3657600"/>
            <a:chExt cx="145846" cy="532660"/>
          </a:xfrm>
          <a:solidFill>
            <a:srgbClr val="660066"/>
          </a:solidFill>
        </p:grpSpPr>
        <p:cxnSp>
          <p:nvCxnSpPr>
            <p:cNvPr id="74" name="Straight Connector 73"/>
            <p:cNvCxnSpPr/>
            <p:nvPr/>
          </p:nvCxnSpPr>
          <p:spPr>
            <a:xfrm>
              <a:off x="-934057" y="3657600"/>
              <a:ext cx="0" cy="53266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75" name="Straight Connector 74"/>
            <p:cNvCxnSpPr/>
            <p:nvPr/>
          </p:nvCxnSpPr>
          <p:spPr>
            <a:xfrm flipH="1">
              <a:off x="-1006980" y="419026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76" name="Straight Connector 75"/>
            <p:cNvCxnSpPr/>
            <p:nvPr/>
          </p:nvCxnSpPr>
          <p:spPr>
            <a:xfrm flipH="1">
              <a:off x="-1006980" y="365760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grpSp>
      <p:sp>
        <p:nvSpPr>
          <p:cNvPr id="77" name="Isosceles Triangle 76"/>
          <p:cNvSpPr/>
          <p:nvPr/>
        </p:nvSpPr>
        <p:spPr>
          <a:xfrm>
            <a:off x="8258053" y="4978470"/>
            <a:ext cx="115410" cy="115410"/>
          </a:xfrm>
          <a:prstGeom prst="triangle">
            <a:avLst/>
          </a:prstGeom>
          <a:solidFill>
            <a:srgbClr val="660066"/>
          </a:solidFill>
          <a:ln>
            <a:solidFill>
              <a:srgbClr val="660066"/>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nvGrpSpPr>
          <p:cNvPr id="78" name="Group 77"/>
          <p:cNvGrpSpPr/>
          <p:nvPr/>
        </p:nvGrpSpPr>
        <p:grpSpPr>
          <a:xfrm>
            <a:off x="6599157" y="4772854"/>
            <a:ext cx="145846" cy="449269"/>
            <a:chOff x="-1006980" y="3657600"/>
            <a:chExt cx="145846" cy="532660"/>
          </a:xfrm>
          <a:solidFill>
            <a:srgbClr val="660066"/>
          </a:solidFill>
        </p:grpSpPr>
        <p:cxnSp>
          <p:nvCxnSpPr>
            <p:cNvPr id="79" name="Straight Connector 78"/>
            <p:cNvCxnSpPr/>
            <p:nvPr/>
          </p:nvCxnSpPr>
          <p:spPr>
            <a:xfrm>
              <a:off x="-934057" y="3657600"/>
              <a:ext cx="0" cy="53266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80" name="Straight Connector 79"/>
            <p:cNvCxnSpPr/>
            <p:nvPr/>
          </p:nvCxnSpPr>
          <p:spPr>
            <a:xfrm flipH="1">
              <a:off x="-1006980" y="419026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81" name="Straight Connector 80"/>
            <p:cNvCxnSpPr/>
            <p:nvPr/>
          </p:nvCxnSpPr>
          <p:spPr>
            <a:xfrm flipH="1">
              <a:off x="-1006980" y="365760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grpSp>
      <p:sp>
        <p:nvSpPr>
          <p:cNvPr id="82" name="Oval 81"/>
          <p:cNvSpPr/>
          <p:nvPr/>
        </p:nvSpPr>
        <p:spPr>
          <a:xfrm>
            <a:off x="6614375" y="4946740"/>
            <a:ext cx="115410" cy="115410"/>
          </a:xfrm>
          <a:prstGeom prst="ellipse">
            <a:avLst/>
          </a:prstGeom>
          <a:solidFill>
            <a:srgbClr val="660066"/>
          </a:solidFill>
          <a:ln>
            <a:solidFill>
              <a:srgbClr val="660066"/>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nvGrpSpPr>
          <p:cNvPr id="88" name="Group 87"/>
          <p:cNvGrpSpPr/>
          <p:nvPr/>
        </p:nvGrpSpPr>
        <p:grpSpPr>
          <a:xfrm>
            <a:off x="7423158" y="4938688"/>
            <a:ext cx="145846" cy="325719"/>
            <a:chOff x="8091491" y="4875262"/>
            <a:chExt cx="145846" cy="346845"/>
          </a:xfrm>
          <a:solidFill>
            <a:srgbClr val="660066"/>
          </a:solidFill>
        </p:grpSpPr>
        <p:grpSp>
          <p:nvGrpSpPr>
            <p:cNvPr id="83" name="Group 82"/>
            <p:cNvGrpSpPr/>
            <p:nvPr/>
          </p:nvGrpSpPr>
          <p:grpSpPr>
            <a:xfrm>
              <a:off x="8091491" y="4875262"/>
              <a:ext cx="145846" cy="346845"/>
              <a:chOff x="-1006980" y="3657600"/>
              <a:chExt cx="145846" cy="532660"/>
            </a:xfrm>
            <a:grpFill/>
          </p:grpSpPr>
          <p:cxnSp>
            <p:nvCxnSpPr>
              <p:cNvPr id="84" name="Straight Connector 83"/>
              <p:cNvCxnSpPr/>
              <p:nvPr/>
            </p:nvCxnSpPr>
            <p:spPr>
              <a:xfrm>
                <a:off x="-934057" y="3657600"/>
                <a:ext cx="0" cy="53266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85" name="Straight Connector 84"/>
              <p:cNvCxnSpPr/>
              <p:nvPr/>
            </p:nvCxnSpPr>
            <p:spPr>
              <a:xfrm flipH="1">
                <a:off x="-1006980" y="419026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cxnSp>
            <p:nvCxnSpPr>
              <p:cNvPr id="86" name="Straight Connector 85"/>
              <p:cNvCxnSpPr/>
              <p:nvPr/>
            </p:nvCxnSpPr>
            <p:spPr>
              <a:xfrm flipH="1">
                <a:off x="-1006980" y="3657600"/>
                <a:ext cx="145846" cy="0"/>
              </a:xfrm>
              <a:prstGeom prst="line">
                <a:avLst/>
              </a:prstGeom>
              <a:grpFill/>
              <a:ln w="28575">
                <a:solidFill>
                  <a:srgbClr val="660066"/>
                </a:solidFill>
              </a:ln>
              <a:effectLst/>
            </p:spPr>
            <p:style>
              <a:lnRef idx="2">
                <a:schemeClr val="accent2"/>
              </a:lnRef>
              <a:fillRef idx="0">
                <a:schemeClr val="accent2"/>
              </a:fillRef>
              <a:effectRef idx="1">
                <a:schemeClr val="accent2"/>
              </a:effectRef>
              <a:fontRef idx="minor">
                <a:schemeClr val="tx1"/>
              </a:fontRef>
            </p:style>
          </p:cxnSp>
        </p:grpSp>
        <p:sp>
          <p:nvSpPr>
            <p:cNvPr id="87" name="Rectangle 86"/>
            <p:cNvSpPr/>
            <p:nvPr/>
          </p:nvSpPr>
          <p:spPr>
            <a:xfrm>
              <a:off x="8106709" y="5015458"/>
              <a:ext cx="115410" cy="115410"/>
            </a:xfrm>
            <a:prstGeom prst="rect">
              <a:avLst/>
            </a:prstGeom>
            <a:grpFill/>
            <a:ln>
              <a:solidFill>
                <a:srgbClr val="660066"/>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sp>
        <p:nvSpPr>
          <p:cNvPr id="89" name="Rectangle 88"/>
          <p:cNvSpPr/>
          <p:nvPr/>
        </p:nvSpPr>
        <p:spPr>
          <a:xfrm>
            <a:off x="1814063" y="1792226"/>
            <a:ext cx="913085" cy="155844"/>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Never on </a:t>
            </a:r>
            <a:r>
              <a:rPr lang="en-US" sz="1100" b="1" dirty="0" smtClean="0">
                <a:solidFill>
                  <a:srgbClr val="000000"/>
                </a:solidFill>
              </a:rPr>
              <a:t>TDF</a:t>
            </a:r>
            <a:endParaRPr lang="en-US" sz="1100" b="1" dirty="0">
              <a:solidFill>
                <a:srgbClr val="000000"/>
              </a:solidFill>
              <a:latin typeface="Calibri"/>
            </a:endParaRPr>
          </a:p>
        </p:txBody>
      </p:sp>
      <p:sp>
        <p:nvSpPr>
          <p:cNvPr id="90" name="Rectangle 89"/>
          <p:cNvSpPr/>
          <p:nvPr/>
        </p:nvSpPr>
        <p:spPr>
          <a:xfrm>
            <a:off x="3727431" y="1792226"/>
            <a:ext cx="592868" cy="155844"/>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On </a:t>
            </a:r>
            <a:r>
              <a:rPr lang="en-US" sz="1100" b="1" dirty="0" smtClean="0">
                <a:solidFill>
                  <a:srgbClr val="000000"/>
                </a:solidFill>
              </a:rPr>
              <a:t>TDF</a:t>
            </a:r>
            <a:endParaRPr lang="en-US" sz="1100" b="1" dirty="0">
              <a:solidFill>
                <a:srgbClr val="000000"/>
              </a:solidFill>
              <a:latin typeface="Calibri"/>
            </a:endParaRPr>
          </a:p>
        </p:txBody>
      </p:sp>
      <p:sp>
        <p:nvSpPr>
          <p:cNvPr id="91" name="Rectangle 90"/>
          <p:cNvSpPr/>
          <p:nvPr/>
        </p:nvSpPr>
        <p:spPr>
          <a:xfrm>
            <a:off x="5156430" y="1792226"/>
            <a:ext cx="1289812" cy="155844"/>
          </a:xfrm>
          <a:prstGeom prst="rect">
            <a:avLst/>
          </a:prstGeom>
        </p:spPr>
        <p:txBody>
          <a:bodyPr wrap="square" lIns="0" tIns="0" rIns="0" bIns="0">
            <a:noAutofit/>
          </a:bodyPr>
          <a:lstStyle/>
          <a:p>
            <a:pPr lvl="0" algn="ctr" defTabSz="914363" fontAlgn="b">
              <a:lnSpc>
                <a:spcPct val="85000"/>
              </a:lnSpc>
            </a:pPr>
            <a:r>
              <a:rPr lang="en-US" sz="1100" b="1" dirty="0" smtClean="0">
                <a:solidFill>
                  <a:srgbClr val="000000"/>
                </a:solidFill>
              </a:rPr>
              <a:t>Off TDF&lt;12 Months</a:t>
            </a:r>
            <a:endParaRPr lang="en-US" sz="1100" b="1" dirty="0">
              <a:solidFill>
                <a:srgbClr val="000000"/>
              </a:solidFill>
              <a:latin typeface="Calibri"/>
            </a:endParaRPr>
          </a:p>
        </p:txBody>
      </p:sp>
      <p:sp>
        <p:nvSpPr>
          <p:cNvPr id="92" name="Rectangle 91"/>
          <p:cNvSpPr/>
          <p:nvPr/>
        </p:nvSpPr>
        <p:spPr>
          <a:xfrm>
            <a:off x="7020853" y="1792226"/>
            <a:ext cx="1245211" cy="155844"/>
          </a:xfrm>
          <a:prstGeom prst="rect">
            <a:avLst/>
          </a:prstGeom>
        </p:spPr>
        <p:txBody>
          <a:bodyPr wrap="square" lIns="0" tIns="0" rIns="0" bIns="0">
            <a:noAutofit/>
          </a:bodyPr>
          <a:lstStyle/>
          <a:p>
            <a:pPr lvl="0" algn="ctr" defTabSz="914363" fontAlgn="b">
              <a:lnSpc>
                <a:spcPct val="85000"/>
              </a:lnSpc>
            </a:pPr>
            <a:r>
              <a:rPr lang="en-US" sz="1100" b="1" dirty="0">
                <a:solidFill>
                  <a:srgbClr val="000000"/>
                </a:solidFill>
              </a:rPr>
              <a:t>Off </a:t>
            </a:r>
            <a:r>
              <a:rPr lang="en-US" sz="1100" b="1" dirty="0" smtClean="0">
                <a:solidFill>
                  <a:srgbClr val="000000"/>
                </a:solidFill>
              </a:rPr>
              <a:t>TDF&gt;12Months</a:t>
            </a:r>
            <a:endParaRPr lang="en-US" sz="1100" b="1" dirty="0">
              <a:solidFill>
                <a:srgbClr val="000000"/>
              </a:solidFill>
              <a:latin typeface="Calibri"/>
            </a:endParaRPr>
          </a:p>
        </p:txBody>
      </p:sp>
      <p:sp>
        <p:nvSpPr>
          <p:cNvPr id="93" name="Rectangle 92"/>
          <p:cNvSpPr/>
          <p:nvPr/>
        </p:nvSpPr>
        <p:spPr>
          <a:xfrm>
            <a:off x="2175554" y="2577224"/>
            <a:ext cx="115410" cy="115410"/>
          </a:xfrm>
          <a:prstGeom prst="rect">
            <a:avLst/>
          </a:prstGeom>
          <a:solidFill>
            <a:srgbClr val="FF8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nvGrpSpPr>
          <p:cNvPr id="94" name="Group 93"/>
          <p:cNvGrpSpPr/>
          <p:nvPr/>
        </p:nvGrpSpPr>
        <p:grpSpPr>
          <a:xfrm>
            <a:off x="3961162" y="2627173"/>
            <a:ext cx="145846" cy="346845"/>
            <a:chOff x="-1006980" y="3657600"/>
            <a:chExt cx="145846" cy="532660"/>
          </a:xfrm>
          <a:solidFill>
            <a:srgbClr val="FF8000"/>
          </a:solidFill>
        </p:grpSpPr>
        <p:cxnSp>
          <p:nvCxnSpPr>
            <p:cNvPr id="95" name="Straight Connector 94"/>
            <p:cNvCxnSpPr/>
            <p:nvPr/>
          </p:nvCxnSpPr>
          <p:spPr>
            <a:xfrm>
              <a:off x="-934057" y="3657600"/>
              <a:ext cx="0" cy="532660"/>
            </a:xfrm>
            <a:prstGeom prst="line">
              <a:avLst/>
            </a:prstGeom>
            <a:grpFill/>
            <a:ln w="28575">
              <a:solidFill>
                <a:srgbClr val="FF6600"/>
              </a:solidFill>
            </a:ln>
            <a:effectLst/>
          </p:spPr>
          <p:style>
            <a:lnRef idx="2">
              <a:schemeClr val="accent2"/>
            </a:lnRef>
            <a:fillRef idx="0">
              <a:schemeClr val="accent2"/>
            </a:fillRef>
            <a:effectRef idx="1">
              <a:schemeClr val="accent2"/>
            </a:effectRef>
            <a:fontRef idx="minor">
              <a:schemeClr val="tx1"/>
            </a:fontRef>
          </p:style>
        </p:cxnSp>
        <p:cxnSp>
          <p:nvCxnSpPr>
            <p:cNvPr id="96" name="Straight Connector 95"/>
            <p:cNvCxnSpPr/>
            <p:nvPr/>
          </p:nvCxnSpPr>
          <p:spPr>
            <a:xfrm flipH="1">
              <a:off x="-1006980" y="4190260"/>
              <a:ext cx="145846" cy="0"/>
            </a:xfrm>
            <a:prstGeom prst="line">
              <a:avLst/>
            </a:prstGeom>
            <a:grpFill/>
            <a:ln w="28575">
              <a:solidFill>
                <a:srgbClr val="FF6600"/>
              </a:solidFill>
            </a:ln>
            <a:effectLst/>
          </p:spPr>
          <p:style>
            <a:lnRef idx="2">
              <a:schemeClr val="accent2"/>
            </a:lnRef>
            <a:fillRef idx="0">
              <a:schemeClr val="accent2"/>
            </a:fillRef>
            <a:effectRef idx="1">
              <a:schemeClr val="accent2"/>
            </a:effectRef>
            <a:fontRef idx="minor">
              <a:schemeClr val="tx1"/>
            </a:fontRef>
          </p:style>
        </p:cxnSp>
        <p:cxnSp>
          <p:nvCxnSpPr>
            <p:cNvPr id="97" name="Straight Connector 96"/>
            <p:cNvCxnSpPr/>
            <p:nvPr/>
          </p:nvCxnSpPr>
          <p:spPr>
            <a:xfrm flipH="1">
              <a:off x="-1006980" y="3657600"/>
              <a:ext cx="145846" cy="0"/>
            </a:xfrm>
            <a:prstGeom prst="line">
              <a:avLst/>
            </a:prstGeom>
            <a:grpFill/>
            <a:ln w="28575">
              <a:solidFill>
                <a:srgbClr val="FF6600"/>
              </a:solidFill>
            </a:ln>
            <a:effectLst/>
          </p:spPr>
          <p:style>
            <a:lnRef idx="2">
              <a:schemeClr val="accent2"/>
            </a:lnRef>
            <a:fillRef idx="0">
              <a:schemeClr val="accent2"/>
            </a:fillRef>
            <a:effectRef idx="1">
              <a:schemeClr val="accent2"/>
            </a:effectRef>
            <a:fontRef idx="minor">
              <a:schemeClr val="tx1"/>
            </a:fontRef>
          </p:style>
        </p:cxnSp>
      </p:grpSp>
      <p:sp>
        <p:nvSpPr>
          <p:cNvPr id="98" name="Rectangle 97"/>
          <p:cNvSpPr/>
          <p:nvPr/>
        </p:nvSpPr>
        <p:spPr>
          <a:xfrm>
            <a:off x="3976380" y="2735565"/>
            <a:ext cx="115410" cy="115410"/>
          </a:xfrm>
          <a:prstGeom prst="rect">
            <a:avLst/>
          </a:prstGeom>
          <a:solidFill>
            <a:srgbClr val="FF8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nvGrpSpPr>
          <p:cNvPr id="99" name="Group 98"/>
          <p:cNvGrpSpPr/>
          <p:nvPr/>
        </p:nvGrpSpPr>
        <p:grpSpPr>
          <a:xfrm>
            <a:off x="5750206" y="2271387"/>
            <a:ext cx="145846" cy="922750"/>
            <a:chOff x="-1006980" y="3657600"/>
            <a:chExt cx="145846" cy="532660"/>
          </a:xfrm>
          <a:solidFill>
            <a:srgbClr val="FF8000"/>
          </a:solidFill>
        </p:grpSpPr>
        <p:cxnSp>
          <p:nvCxnSpPr>
            <p:cNvPr id="100" name="Straight Connector 99"/>
            <p:cNvCxnSpPr/>
            <p:nvPr/>
          </p:nvCxnSpPr>
          <p:spPr>
            <a:xfrm>
              <a:off x="-934057" y="3657600"/>
              <a:ext cx="0" cy="532660"/>
            </a:xfrm>
            <a:prstGeom prst="line">
              <a:avLst/>
            </a:prstGeom>
            <a:grpFill/>
            <a:ln w="28575">
              <a:solidFill>
                <a:srgbClr val="FF6600"/>
              </a:solidFill>
            </a:ln>
            <a:effectLst/>
          </p:spPr>
          <p:style>
            <a:lnRef idx="2">
              <a:schemeClr val="accent2"/>
            </a:lnRef>
            <a:fillRef idx="0">
              <a:schemeClr val="accent2"/>
            </a:fillRef>
            <a:effectRef idx="1">
              <a:schemeClr val="accent2"/>
            </a:effectRef>
            <a:fontRef idx="minor">
              <a:schemeClr val="tx1"/>
            </a:fontRef>
          </p:style>
        </p:cxnSp>
        <p:cxnSp>
          <p:nvCxnSpPr>
            <p:cNvPr id="101" name="Straight Connector 100"/>
            <p:cNvCxnSpPr/>
            <p:nvPr/>
          </p:nvCxnSpPr>
          <p:spPr>
            <a:xfrm flipH="1">
              <a:off x="-1006980" y="4190260"/>
              <a:ext cx="145846" cy="0"/>
            </a:xfrm>
            <a:prstGeom prst="line">
              <a:avLst/>
            </a:prstGeom>
            <a:grpFill/>
            <a:ln w="28575">
              <a:solidFill>
                <a:srgbClr val="FF6600"/>
              </a:solidFill>
            </a:ln>
            <a:effectLst/>
          </p:spPr>
          <p:style>
            <a:lnRef idx="2">
              <a:schemeClr val="accent2"/>
            </a:lnRef>
            <a:fillRef idx="0">
              <a:schemeClr val="accent2"/>
            </a:fillRef>
            <a:effectRef idx="1">
              <a:schemeClr val="accent2"/>
            </a:effectRef>
            <a:fontRef idx="minor">
              <a:schemeClr val="tx1"/>
            </a:fontRef>
          </p:style>
        </p:cxnSp>
        <p:cxnSp>
          <p:nvCxnSpPr>
            <p:cNvPr id="102" name="Straight Connector 101"/>
            <p:cNvCxnSpPr/>
            <p:nvPr/>
          </p:nvCxnSpPr>
          <p:spPr>
            <a:xfrm flipH="1">
              <a:off x="-1006980" y="3657600"/>
              <a:ext cx="145846" cy="0"/>
            </a:xfrm>
            <a:prstGeom prst="line">
              <a:avLst/>
            </a:prstGeom>
            <a:grpFill/>
            <a:ln w="28575">
              <a:solidFill>
                <a:srgbClr val="FF6600"/>
              </a:solidFill>
            </a:ln>
            <a:effectLst/>
          </p:spPr>
          <p:style>
            <a:lnRef idx="2">
              <a:schemeClr val="accent2"/>
            </a:lnRef>
            <a:fillRef idx="0">
              <a:schemeClr val="accent2"/>
            </a:fillRef>
            <a:effectRef idx="1">
              <a:schemeClr val="accent2"/>
            </a:effectRef>
            <a:fontRef idx="minor">
              <a:schemeClr val="tx1"/>
            </a:fontRef>
          </p:style>
        </p:cxnSp>
      </p:grpSp>
      <p:sp>
        <p:nvSpPr>
          <p:cNvPr id="103" name="Rectangle 102"/>
          <p:cNvSpPr/>
          <p:nvPr/>
        </p:nvSpPr>
        <p:spPr>
          <a:xfrm>
            <a:off x="5774302" y="2697990"/>
            <a:ext cx="115410" cy="115410"/>
          </a:xfrm>
          <a:prstGeom prst="rect">
            <a:avLst/>
          </a:prstGeom>
          <a:solidFill>
            <a:srgbClr val="FF8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grpSp>
        <p:nvGrpSpPr>
          <p:cNvPr id="104" name="Group 103"/>
          <p:cNvGrpSpPr/>
          <p:nvPr/>
        </p:nvGrpSpPr>
        <p:grpSpPr>
          <a:xfrm>
            <a:off x="7543605" y="2151184"/>
            <a:ext cx="145846" cy="437528"/>
            <a:chOff x="-1006980" y="3657600"/>
            <a:chExt cx="145846" cy="532660"/>
          </a:xfrm>
          <a:solidFill>
            <a:srgbClr val="FF8000"/>
          </a:solidFill>
        </p:grpSpPr>
        <p:cxnSp>
          <p:nvCxnSpPr>
            <p:cNvPr id="105" name="Straight Connector 104"/>
            <p:cNvCxnSpPr/>
            <p:nvPr/>
          </p:nvCxnSpPr>
          <p:spPr>
            <a:xfrm>
              <a:off x="-934057" y="3657600"/>
              <a:ext cx="0" cy="532660"/>
            </a:xfrm>
            <a:prstGeom prst="line">
              <a:avLst/>
            </a:prstGeom>
            <a:grpFill/>
            <a:ln w="28575">
              <a:solidFill>
                <a:srgbClr val="FF6600"/>
              </a:solidFill>
            </a:ln>
            <a:effectLst/>
          </p:spPr>
          <p:style>
            <a:lnRef idx="2">
              <a:schemeClr val="accent2"/>
            </a:lnRef>
            <a:fillRef idx="0">
              <a:schemeClr val="accent2"/>
            </a:fillRef>
            <a:effectRef idx="1">
              <a:schemeClr val="accent2"/>
            </a:effectRef>
            <a:fontRef idx="minor">
              <a:schemeClr val="tx1"/>
            </a:fontRef>
          </p:style>
        </p:cxnSp>
        <p:cxnSp>
          <p:nvCxnSpPr>
            <p:cNvPr id="106" name="Straight Connector 105"/>
            <p:cNvCxnSpPr/>
            <p:nvPr/>
          </p:nvCxnSpPr>
          <p:spPr>
            <a:xfrm flipH="1">
              <a:off x="-1006980" y="4190260"/>
              <a:ext cx="145846" cy="0"/>
            </a:xfrm>
            <a:prstGeom prst="line">
              <a:avLst/>
            </a:prstGeom>
            <a:grpFill/>
            <a:ln w="28575">
              <a:solidFill>
                <a:srgbClr val="FF6600"/>
              </a:solidFill>
            </a:ln>
            <a:effectLst/>
          </p:spPr>
          <p:style>
            <a:lnRef idx="2">
              <a:schemeClr val="accent2"/>
            </a:lnRef>
            <a:fillRef idx="0">
              <a:schemeClr val="accent2"/>
            </a:fillRef>
            <a:effectRef idx="1">
              <a:schemeClr val="accent2"/>
            </a:effectRef>
            <a:fontRef idx="minor">
              <a:schemeClr val="tx1"/>
            </a:fontRef>
          </p:style>
        </p:cxnSp>
        <p:cxnSp>
          <p:nvCxnSpPr>
            <p:cNvPr id="107" name="Straight Connector 106"/>
            <p:cNvCxnSpPr/>
            <p:nvPr/>
          </p:nvCxnSpPr>
          <p:spPr>
            <a:xfrm flipH="1">
              <a:off x="-1006980" y="3657600"/>
              <a:ext cx="145846" cy="0"/>
            </a:xfrm>
            <a:prstGeom prst="line">
              <a:avLst/>
            </a:prstGeom>
            <a:grpFill/>
            <a:ln w="28575">
              <a:solidFill>
                <a:srgbClr val="FF6600"/>
              </a:solidFill>
            </a:ln>
            <a:effectLst/>
          </p:spPr>
          <p:style>
            <a:lnRef idx="2">
              <a:schemeClr val="accent2"/>
            </a:lnRef>
            <a:fillRef idx="0">
              <a:schemeClr val="accent2"/>
            </a:fillRef>
            <a:effectRef idx="1">
              <a:schemeClr val="accent2"/>
            </a:effectRef>
            <a:fontRef idx="minor">
              <a:schemeClr val="tx1"/>
            </a:fontRef>
          </p:style>
        </p:cxnSp>
      </p:grpSp>
      <p:sp>
        <p:nvSpPr>
          <p:cNvPr id="108" name="Rectangle 107"/>
          <p:cNvSpPr/>
          <p:nvPr/>
        </p:nvSpPr>
        <p:spPr>
          <a:xfrm>
            <a:off x="7567701" y="2301326"/>
            <a:ext cx="115410" cy="115410"/>
          </a:xfrm>
          <a:prstGeom prst="rect">
            <a:avLst/>
          </a:prstGeom>
          <a:solidFill>
            <a:srgbClr val="FF8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endParaRPr lang="en-US" sz="1400" dirty="0">
              <a:solidFill>
                <a:schemeClr val="bg1"/>
              </a:solidFill>
            </a:endParaRPr>
          </a:p>
        </p:txBody>
      </p:sp>
    </p:spTree>
    <p:extLst>
      <p:ext uri="{BB962C8B-B14F-4D97-AF65-F5344CB8AC3E}">
        <p14:creationId xmlns:p14="http://schemas.microsoft.com/office/powerpoint/2010/main" val="141203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5200"/>
          </a:xfrm>
        </p:spPr>
        <p:txBody>
          <a:bodyPr/>
          <a:lstStyle/>
          <a:p>
            <a:r>
              <a:rPr lang="en-US" sz="4400" dirty="0" err="1" smtClean="0"/>
              <a:t>Atazanavir</a:t>
            </a:r>
            <a:r>
              <a:rPr lang="en-US" sz="4400" dirty="0" smtClean="0"/>
              <a:t> </a:t>
            </a:r>
            <a:endParaRPr lang="en-US" sz="4400" dirty="0"/>
          </a:p>
        </p:txBody>
      </p:sp>
      <p:pic>
        <p:nvPicPr>
          <p:cNvPr id="3" name="Picture 2" descr="Screen Shot 2014-03-12 at 9.31.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333500"/>
            <a:ext cx="4445000" cy="1600200"/>
          </a:xfrm>
          <a:prstGeom prst="rect">
            <a:avLst/>
          </a:prstGeom>
        </p:spPr>
      </p:pic>
      <p:pic>
        <p:nvPicPr>
          <p:cNvPr id="5" name="Picture 4" descr="Screen Shot 2014-03-12 at 9.31.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470400"/>
            <a:ext cx="4305300" cy="1295400"/>
          </a:xfrm>
          <a:prstGeom prst="rect">
            <a:avLst/>
          </a:prstGeom>
        </p:spPr>
      </p:pic>
      <p:pic>
        <p:nvPicPr>
          <p:cNvPr id="6" name="Picture 5" descr="Screen Shot 2014-03-12 at 9.31.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933700"/>
            <a:ext cx="4521200" cy="1536700"/>
          </a:xfrm>
          <a:prstGeom prst="rect">
            <a:avLst/>
          </a:prstGeom>
        </p:spPr>
      </p:pic>
    </p:spTree>
    <p:extLst>
      <p:ext uri="{BB962C8B-B14F-4D97-AF65-F5344CB8AC3E}">
        <p14:creationId xmlns:p14="http://schemas.microsoft.com/office/powerpoint/2010/main" val="367468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900" dirty="0" smtClean="0"/>
              <a:t>SINGLE: </a:t>
            </a:r>
            <a:r>
              <a:rPr lang="en-US" sz="2800" dirty="0" smtClean="0"/>
              <a:t/>
            </a:r>
            <a:br>
              <a:rPr lang="en-US" sz="2800" dirty="0" smtClean="0"/>
            </a:br>
            <a:r>
              <a:rPr lang="en-US" sz="2800" dirty="0" smtClean="0"/>
              <a:t>Dolutegravir + ABC/3TC vs. EFV/TDF/FTC</a:t>
            </a:r>
            <a:endParaRPr lang="en-US" sz="2900" dirty="0"/>
          </a:p>
        </p:txBody>
      </p:sp>
      <p:sp>
        <p:nvSpPr>
          <p:cNvPr id="5" name="Content Placeholder 4"/>
          <p:cNvSpPr>
            <a:spLocks noGrp="1"/>
          </p:cNvSpPr>
          <p:nvPr>
            <p:ph idx="1"/>
          </p:nvPr>
        </p:nvSpPr>
        <p:spPr>
          <a:xfrm>
            <a:off x="382323" y="4562760"/>
            <a:ext cx="8623131" cy="1920974"/>
          </a:xfrm>
        </p:spPr>
        <p:txBody>
          <a:bodyPr/>
          <a:lstStyle/>
          <a:p>
            <a:r>
              <a:rPr lang="en-US" sz="2000" dirty="0"/>
              <a:t>In each arm, 14% of patients had a CD4 cell count &lt;200 </a:t>
            </a:r>
            <a:r>
              <a:rPr lang="en-US" sz="2000" dirty="0" smtClean="0"/>
              <a:t>cells/mm</a:t>
            </a:r>
            <a:r>
              <a:rPr lang="en-US" sz="2000" baseline="30000" dirty="0" smtClean="0"/>
              <a:t>3</a:t>
            </a:r>
            <a:endParaRPr lang="en-US" sz="2000" dirty="0"/>
          </a:p>
          <a:p>
            <a:r>
              <a:rPr lang="en-US" sz="2000" dirty="0"/>
              <a:t>31% and 32% of patients with viral load &gt;100,000 copies/mL </a:t>
            </a:r>
            <a:r>
              <a:rPr lang="en-US" sz="2000" dirty="0" smtClean="0"/>
              <a:t/>
            </a:r>
            <a:br>
              <a:rPr lang="en-US" sz="2000" dirty="0" smtClean="0"/>
            </a:br>
            <a:r>
              <a:rPr lang="en-US" sz="2000" dirty="0" smtClean="0"/>
              <a:t>were </a:t>
            </a:r>
            <a:r>
              <a:rPr lang="en-US" sz="2000" dirty="0"/>
              <a:t>enrolled in the DTG + ABC/3TC arm and the EFV/TDF/FTC </a:t>
            </a:r>
            <a:r>
              <a:rPr lang="en-US" sz="2000" dirty="0" smtClean="0"/>
              <a:t/>
            </a:r>
            <a:br>
              <a:rPr lang="en-US" sz="2000" dirty="0" smtClean="0"/>
            </a:br>
            <a:r>
              <a:rPr lang="en-US" sz="2000" dirty="0" smtClean="0"/>
              <a:t>arm</a:t>
            </a:r>
            <a:r>
              <a:rPr lang="en-US" sz="2000" dirty="0"/>
              <a:t>, </a:t>
            </a:r>
            <a:r>
              <a:rPr lang="en-US" sz="2000" dirty="0" smtClean="0"/>
              <a:t>respectively</a:t>
            </a:r>
            <a:endParaRPr lang="en-US" sz="2000" dirty="0"/>
          </a:p>
        </p:txBody>
      </p:sp>
      <p:sp>
        <p:nvSpPr>
          <p:cNvPr id="6" name="Text Box 6"/>
          <p:cNvSpPr txBox="1">
            <a:spLocks noChangeArrowheads="1"/>
          </p:cNvSpPr>
          <p:nvPr/>
        </p:nvSpPr>
        <p:spPr bwMode="auto">
          <a:xfrm>
            <a:off x="142916" y="6434518"/>
            <a:ext cx="8523513"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smtClean="0">
                <a:latin typeface="Arial" panose="020B0604020202020204" pitchFamily="34" charset="0"/>
              </a:rPr>
              <a:t>Walmsley S, et al. 21st CROI; Boston, MA; March 3-6, 2014. Abst. 543.</a:t>
            </a:r>
            <a:endParaRPr lang="en-US" dirty="0">
              <a:latin typeface="Arial" panose="020B0604020202020204" pitchFamily="34" charset="0"/>
            </a:endParaRPr>
          </a:p>
        </p:txBody>
      </p:sp>
      <p:grpSp>
        <p:nvGrpSpPr>
          <p:cNvPr id="2" name="Group 1"/>
          <p:cNvGrpSpPr/>
          <p:nvPr/>
        </p:nvGrpSpPr>
        <p:grpSpPr>
          <a:xfrm>
            <a:off x="543942" y="1382810"/>
            <a:ext cx="8101987" cy="2871931"/>
            <a:chOff x="543942" y="1382810"/>
            <a:chExt cx="8101987" cy="2871931"/>
          </a:xfrm>
        </p:grpSpPr>
        <p:sp>
          <p:nvSpPr>
            <p:cNvPr id="9" name="Rectangle 20"/>
            <p:cNvSpPr>
              <a:spLocks noChangeArrowheads="1"/>
            </p:cNvSpPr>
            <p:nvPr/>
          </p:nvSpPr>
          <p:spPr bwMode="auto">
            <a:xfrm>
              <a:off x="6177952" y="4016378"/>
              <a:ext cx="828378" cy="238363"/>
            </a:xfrm>
            <a:prstGeom prst="roundRect">
              <a:avLst/>
            </a:prstGeom>
            <a:noFill/>
            <a:ln>
              <a:noFill/>
            </a:ln>
            <a:extLst/>
          </p:spPr>
          <p:txBody>
            <a:bodyPr wrap="none" lIns="0" tIns="0" rIns="0" bIns="0" anchor="ctr">
              <a:spAutoFit/>
            </a:bodyPr>
            <a:lstStyle/>
            <a:p>
              <a:pPr marL="284163" indent="-284163" algn="ctr" defTabSz="796925" eaLnBrk="0" hangingPunct="0">
                <a:spcBef>
                  <a:spcPct val="25000"/>
                </a:spcBef>
                <a:buClr>
                  <a:srgbClr val="FF6623"/>
                </a:buClr>
                <a:buSzPct val="125000"/>
                <a:buFont typeface="Symbol" pitchFamily="18" charset="2"/>
                <a:buNone/>
                <a:defRPr/>
              </a:pPr>
              <a:r>
                <a:rPr lang="en-US" sz="1400" b="1" dirty="0">
                  <a:solidFill>
                    <a:srgbClr val="000000"/>
                  </a:solidFill>
                  <a:latin typeface="Arial" panose="020B0604020202020204" pitchFamily="34" charset="0"/>
                  <a:ea typeface="ＭＳ Ｐゴシック" pitchFamily="34" charset="-128"/>
                </a:rPr>
                <a:t>Week 144</a:t>
              </a:r>
            </a:p>
          </p:txBody>
        </p:sp>
        <p:sp>
          <p:nvSpPr>
            <p:cNvPr id="11" name="Rectangle 20"/>
            <p:cNvSpPr>
              <a:spLocks noChangeArrowheads="1"/>
            </p:cNvSpPr>
            <p:nvPr/>
          </p:nvSpPr>
          <p:spPr bwMode="auto">
            <a:xfrm>
              <a:off x="1957904" y="4016378"/>
              <a:ext cx="1294805" cy="23836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marL="284163" indent="-284163" defTabSz="796925" eaLnBrk="0" hangingPunct="0">
                <a:defRPr sz="2400">
                  <a:solidFill>
                    <a:schemeClr val="tx1"/>
                  </a:solidFill>
                  <a:latin typeface="Arial" charset="0"/>
                  <a:cs typeface="Arial" charset="0"/>
                </a:defRPr>
              </a:lvl1pPr>
              <a:lvl2pPr marL="37931725" indent="-37474525" defTabSz="7969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spcBef>
                  <a:spcPct val="25000"/>
                </a:spcBef>
                <a:buClr>
                  <a:srgbClr val="FF6623"/>
                </a:buClr>
                <a:buSzPct val="125000"/>
                <a:buFont typeface="Symbol" pitchFamily="-105" charset="2"/>
                <a:buNone/>
              </a:pPr>
              <a:r>
                <a:rPr lang="en-US" altLang="en-US" sz="1400" b="1" dirty="0">
                  <a:solidFill>
                    <a:srgbClr val="000000"/>
                  </a:solidFill>
                  <a:latin typeface="Arial" panose="020B0604020202020204" pitchFamily="34" charset="0"/>
                  <a:ea typeface="ＭＳ Ｐゴシック" pitchFamily="-105" charset="-128"/>
                  <a:cs typeface="Arial" panose="020B0604020202020204" pitchFamily="34" charset="0"/>
                </a:rPr>
                <a:t>Randomization</a:t>
              </a:r>
              <a:endParaRPr lang="en-US" altLang="en-US" sz="1100" b="1" dirty="0">
                <a:solidFill>
                  <a:srgbClr val="000000"/>
                </a:solidFill>
                <a:latin typeface="Arial" panose="020B0604020202020204" pitchFamily="34" charset="0"/>
                <a:ea typeface="ＭＳ Ｐゴシック" pitchFamily="-105" charset="-128"/>
                <a:cs typeface="Arial" panose="020B0604020202020204" pitchFamily="34" charset="0"/>
              </a:endParaRPr>
            </a:p>
          </p:txBody>
        </p:sp>
        <p:sp>
          <p:nvSpPr>
            <p:cNvPr id="12" name="Rectangle 20"/>
            <p:cNvSpPr>
              <a:spLocks noChangeArrowheads="1"/>
            </p:cNvSpPr>
            <p:nvPr/>
          </p:nvSpPr>
          <p:spPr bwMode="auto">
            <a:xfrm>
              <a:off x="3201057" y="4016378"/>
              <a:ext cx="733968" cy="238363"/>
            </a:xfrm>
            <a:prstGeom prst="roundRect">
              <a:avLst/>
            </a:prstGeom>
            <a:noFill/>
            <a:ln>
              <a:noFill/>
            </a:ln>
            <a:extLst/>
          </p:spPr>
          <p:txBody>
            <a:bodyPr wrap="none" lIns="0" tIns="0" rIns="0" bIns="0" anchor="ctr">
              <a:spAutoFit/>
            </a:bodyPr>
            <a:lstStyle/>
            <a:p>
              <a:pPr marL="284163" indent="-284163" algn="ctr" defTabSz="796925" eaLnBrk="0" hangingPunct="0">
                <a:buClr>
                  <a:srgbClr val="FF6623"/>
                </a:buClr>
                <a:buSzPct val="125000"/>
                <a:buFont typeface="Symbol" pitchFamily="18" charset="2"/>
                <a:buNone/>
                <a:defRPr/>
              </a:pPr>
              <a:r>
                <a:rPr lang="en-US" sz="1400" b="1" dirty="0">
                  <a:solidFill>
                    <a:srgbClr val="000000"/>
                  </a:solidFill>
                  <a:latin typeface="Arial" panose="020B0604020202020204" pitchFamily="34" charset="0"/>
                  <a:ea typeface="ＭＳ Ｐゴシック" pitchFamily="34" charset="-128"/>
                </a:rPr>
                <a:t>Week 48</a:t>
              </a:r>
            </a:p>
          </p:txBody>
        </p:sp>
        <p:sp>
          <p:nvSpPr>
            <p:cNvPr id="13" name="Text Box 9"/>
            <p:cNvSpPr txBox="1">
              <a:spLocks noChangeArrowheads="1"/>
            </p:cNvSpPr>
            <p:nvPr/>
          </p:nvSpPr>
          <p:spPr bwMode="auto">
            <a:xfrm>
              <a:off x="2597731" y="1382810"/>
              <a:ext cx="1940621" cy="403755"/>
            </a:xfrm>
            <a:prstGeom prst="roundRect">
              <a:avLst/>
            </a:prstGeom>
            <a:gradFill>
              <a:gsLst>
                <a:gs pos="0">
                  <a:schemeClr val="tx1">
                    <a:lumMod val="75000"/>
                    <a:lumOff val="25000"/>
                  </a:schemeClr>
                </a:gs>
                <a:gs pos="80000">
                  <a:schemeClr val="tx1">
                    <a:lumMod val="50000"/>
                    <a:lumOff val="50000"/>
                  </a:schemeClr>
                </a:gs>
                <a:gs pos="100000">
                  <a:schemeClr val="tx1">
                    <a:lumMod val="50000"/>
                    <a:lumOff val="50000"/>
                  </a:schemeClr>
                </a:gs>
              </a:gsLst>
            </a:gradFill>
            <a:ln>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Arial" panose="020B0604020202020204" pitchFamily="34" charset="0"/>
                </a:rPr>
                <a:t>Randomized Phase</a:t>
              </a:r>
            </a:p>
          </p:txBody>
        </p:sp>
        <p:sp>
          <p:nvSpPr>
            <p:cNvPr id="14" name="Text Box 5"/>
            <p:cNvSpPr txBox="1">
              <a:spLocks noChangeArrowheads="1"/>
            </p:cNvSpPr>
            <p:nvPr/>
          </p:nvSpPr>
          <p:spPr bwMode="auto">
            <a:xfrm>
              <a:off x="543942" y="1892679"/>
              <a:ext cx="1940621" cy="1629859"/>
            </a:xfrm>
            <a:prstGeom prst="roundRect">
              <a:avLst>
                <a:gd name="adj" fmla="val 6196"/>
              </a:avLst>
            </a:prstGeom>
            <a:gradFill>
              <a:gsLst>
                <a:gs pos="0">
                  <a:schemeClr val="tx1">
                    <a:lumMod val="75000"/>
                    <a:lumOff val="25000"/>
                  </a:schemeClr>
                </a:gs>
                <a:gs pos="80000">
                  <a:schemeClr val="tx1">
                    <a:lumMod val="50000"/>
                    <a:lumOff val="50000"/>
                  </a:schemeClr>
                </a:gs>
                <a:gs pos="100000">
                  <a:schemeClr val="tx1">
                    <a:lumMod val="50000"/>
                    <a:lumOff val="50000"/>
                  </a:schemeClr>
                </a:gs>
              </a:gsLst>
            </a:gradFill>
            <a:ln>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1200" dirty="0" smtClean="0">
                  <a:latin typeface="Arial" panose="020B0604020202020204" pitchFamily="34" charset="0"/>
                </a:rPr>
                <a:t>HIV-1+ ART-naive,</a:t>
              </a:r>
              <a:br>
                <a:rPr lang="en-US" altLang="en-US" sz="1200" dirty="0" smtClean="0">
                  <a:latin typeface="Arial" panose="020B0604020202020204" pitchFamily="34" charset="0"/>
                </a:rPr>
              </a:br>
              <a:r>
                <a:rPr lang="en-US" altLang="en-US" sz="1200" dirty="0" smtClean="0">
                  <a:latin typeface="Arial" panose="020B0604020202020204" pitchFamily="34" charset="0"/>
                </a:rPr>
                <a:t>viral load ≥1000 c/mL,</a:t>
              </a:r>
              <a:br>
                <a:rPr lang="en-US" altLang="en-US" sz="1200" dirty="0" smtClean="0">
                  <a:latin typeface="Arial" panose="020B0604020202020204" pitchFamily="34" charset="0"/>
                </a:rPr>
              </a:br>
              <a:r>
                <a:rPr lang="en-US" altLang="en-US" sz="1200" dirty="0" smtClean="0">
                  <a:latin typeface="Arial" panose="020B0604020202020204" pitchFamily="34" charset="0"/>
                </a:rPr>
                <a:t>HLA-B*5701 negative,</a:t>
              </a:r>
            </a:p>
            <a:p>
              <a:r>
                <a:rPr lang="en-US" altLang="en-US" sz="1200" dirty="0" smtClean="0">
                  <a:latin typeface="Arial" panose="020B0604020202020204" pitchFamily="34" charset="0"/>
                </a:rPr>
                <a:t>creatinine </a:t>
              </a:r>
              <a:r>
                <a:rPr lang="en-US" altLang="en-US" sz="1200" dirty="0">
                  <a:latin typeface="Arial" panose="020B0604020202020204" pitchFamily="34" charset="0"/>
                </a:rPr>
                <a:t>clearance </a:t>
              </a:r>
              <a:br>
                <a:rPr lang="en-US" altLang="en-US" sz="1200" dirty="0">
                  <a:latin typeface="Arial" panose="020B0604020202020204" pitchFamily="34" charset="0"/>
                </a:rPr>
              </a:br>
              <a:r>
                <a:rPr lang="en-US" altLang="en-US" sz="1200" dirty="0">
                  <a:latin typeface="Arial" panose="020B0604020202020204" pitchFamily="34" charset="0"/>
                </a:rPr>
                <a:t>&gt;50 mL/min</a:t>
              </a:r>
              <a:r>
                <a:rPr lang="en-US" altLang="en-US" sz="1200" dirty="0" smtClean="0">
                  <a:latin typeface="Arial" panose="020B0604020202020204" pitchFamily="34" charset="0"/>
                </a:rPr>
                <a:t>,</a:t>
              </a:r>
            </a:p>
            <a:p>
              <a:r>
                <a:rPr lang="en-US" altLang="en-US" sz="1200" dirty="0" smtClean="0">
                  <a:latin typeface="Arial" panose="020B0604020202020204" pitchFamily="34" charset="0"/>
                </a:rPr>
                <a:t>stratified by baseline plasma HIV-1 RNA and CD4 cell count</a:t>
              </a:r>
              <a:endParaRPr lang="en-US" altLang="en-US" sz="1200" dirty="0">
                <a:latin typeface="Arial" panose="020B0604020202020204" pitchFamily="34" charset="0"/>
              </a:endParaRPr>
            </a:p>
          </p:txBody>
        </p:sp>
        <p:sp>
          <p:nvSpPr>
            <p:cNvPr id="15" name="Text Box 6"/>
            <p:cNvSpPr txBox="1">
              <a:spLocks noChangeArrowheads="1"/>
            </p:cNvSpPr>
            <p:nvPr/>
          </p:nvSpPr>
          <p:spPr bwMode="auto">
            <a:xfrm>
              <a:off x="2597731" y="2739067"/>
              <a:ext cx="1940621" cy="783471"/>
            </a:xfrm>
            <a:prstGeom prst="roundRect">
              <a:avLst/>
            </a:prstGeom>
            <a:solidFill>
              <a:schemeClr val="accent2"/>
            </a:solidFill>
            <a:ln>
              <a:solidFill>
                <a:schemeClr val="accent2"/>
              </a:solidFill>
            </a:ln>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400" dirty="0" smtClean="0">
                  <a:latin typeface="Arial" panose="020B0604020202020204" pitchFamily="34" charset="0"/>
                </a:rPr>
                <a:t>DTG placebo </a:t>
              </a:r>
              <a:br>
                <a:rPr lang="en-US" altLang="zh-CN" sz="1400" dirty="0" smtClean="0">
                  <a:latin typeface="Arial" panose="020B0604020202020204" pitchFamily="34" charset="0"/>
                </a:rPr>
              </a:br>
              <a:r>
                <a:rPr lang="en-US" altLang="zh-CN" sz="1400" dirty="0" smtClean="0">
                  <a:latin typeface="Arial" panose="020B0604020202020204" pitchFamily="34" charset="0"/>
                </a:rPr>
                <a:t>+ ABC/3TC placebo </a:t>
              </a:r>
              <a:br>
                <a:rPr lang="en-US" altLang="zh-CN" sz="1400" dirty="0" smtClean="0">
                  <a:latin typeface="Arial" panose="020B0604020202020204" pitchFamily="34" charset="0"/>
                </a:rPr>
              </a:br>
              <a:r>
                <a:rPr lang="en-US" altLang="zh-CN" sz="1400" dirty="0" smtClean="0">
                  <a:latin typeface="Arial" panose="020B0604020202020204" pitchFamily="34" charset="0"/>
                </a:rPr>
                <a:t>+ EFV/TDF/FTC</a:t>
              </a:r>
              <a:endParaRPr lang="en-US" altLang="zh-CN" sz="1400" dirty="0">
                <a:latin typeface="Arial" panose="020B0604020202020204" pitchFamily="34" charset="0"/>
              </a:endParaRPr>
            </a:p>
          </p:txBody>
        </p:sp>
        <p:sp>
          <p:nvSpPr>
            <p:cNvPr id="16" name="Text Box 7"/>
            <p:cNvSpPr txBox="1">
              <a:spLocks noChangeArrowheads="1"/>
            </p:cNvSpPr>
            <p:nvPr/>
          </p:nvSpPr>
          <p:spPr bwMode="auto">
            <a:xfrm>
              <a:off x="2597731" y="1892679"/>
              <a:ext cx="1940621" cy="740276"/>
            </a:xfrm>
            <a:prstGeom prst="roundRect">
              <a:avLst/>
            </a:prstGeom>
            <a:solidFill>
              <a:schemeClr val="accent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400" dirty="0" smtClean="0">
                  <a:solidFill>
                    <a:srgbClr val="01186C"/>
                  </a:solidFill>
                  <a:latin typeface="Arial" panose="020B0604020202020204" pitchFamily="34" charset="0"/>
                </a:rPr>
                <a:t>DTG + ABC/3TC </a:t>
              </a:r>
              <a:br>
                <a:rPr lang="en-US" altLang="zh-CN" sz="1400" dirty="0" smtClean="0">
                  <a:solidFill>
                    <a:srgbClr val="01186C"/>
                  </a:solidFill>
                  <a:latin typeface="Arial" panose="020B0604020202020204" pitchFamily="34" charset="0"/>
                </a:rPr>
              </a:br>
              <a:r>
                <a:rPr lang="en-US" altLang="zh-CN" sz="1400" dirty="0" smtClean="0">
                  <a:solidFill>
                    <a:srgbClr val="01186C"/>
                  </a:solidFill>
                  <a:latin typeface="Arial" panose="020B0604020202020204" pitchFamily="34" charset="0"/>
                </a:rPr>
                <a:t>+ EFV/TDF/FTC placebo </a:t>
              </a:r>
              <a:endParaRPr lang="en-US" altLang="en-US" sz="1400" dirty="0">
                <a:solidFill>
                  <a:srgbClr val="01186C"/>
                </a:solidFill>
                <a:latin typeface="Arial" panose="020B0604020202020204" pitchFamily="34" charset="0"/>
              </a:endParaRPr>
            </a:p>
          </p:txBody>
        </p:sp>
        <p:sp>
          <p:nvSpPr>
            <p:cNvPr id="17" name="Text Box 7"/>
            <p:cNvSpPr txBox="1">
              <a:spLocks noChangeArrowheads="1"/>
            </p:cNvSpPr>
            <p:nvPr/>
          </p:nvSpPr>
          <p:spPr bwMode="auto">
            <a:xfrm>
              <a:off x="6705308" y="1892679"/>
              <a:ext cx="1940621" cy="740276"/>
            </a:xfrm>
            <a:prstGeom prst="roundRect">
              <a:avLst/>
            </a:prstGeom>
            <a:solidFill>
              <a:schemeClr val="accent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400" dirty="0" smtClean="0">
                  <a:solidFill>
                    <a:srgbClr val="01186C"/>
                  </a:solidFill>
                  <a:latin typeface="Arial" panose="020B0604020202020204" pitchFamily="34" charset="0"/>
                </a:rPr>
                <a:t>DTG + ABC/3TC</a:t>
              </a:r>
              <a:br>
                <a:rPr lang="en-US" altLang="zh-CN" sz="1400" dirty="0" smtClean="0">
                  <a:solidFill>
                    <a:srgbClr val="01186C"/>
                  </a:solidFill>
                  <a:latin typeface="Arial" panose="020B0604020202020204" pitchFamily="34" charset="0"/>
                </a:rPr>
              </a:br>
              <a:r>
                <a:rPr lang="en-US" altLang="zh-CN" sz="1400" dirty="0" smtClean="0">
                  <a:solidFill>
                    <a:srgbClr val="01186C"/>
                  </a:solidFill>
                  <a:latin typeface="Arial" panose="020B0604020202020204" pitchFamily="34" charset="0"/>
                </a:rPr>
                <a:t>open-label</a:t>
              </a:r>
              <a:endParaRPr lang="en-US" altLang="zh-CN" sz="1400" dirty="0">
                <a:solidFill>
                  <a:srgbClr val="01186C"/>
                </a:solidFill>
                <a:latin typeface="Arial" panose="020B0604020202020204" pitchFamily="34" charset="0"/>
              </a:endParaRPr>
            </a:p>
          </p:txBody>
        </p:sp>
        <p:sp>
          <p:nvSpPr>
            <p:cNvPr id="18" name="Rectangle 8"/>
            <p:cNvSpPr>
              <a:spLocks noChangeArrowheads="1"/>
            </p:cNvSpPr>
            <p:nvPr/>
          </p:nvSpPr>
          <p:spPr bwMode="auto">
            <a:xfrm>
              <a:off x="4651520" y="2739067"/>
              <a:ext cx="1940621" cy="789627"/>
            </a:xfrm>
            <a:prstGeom prst="roundRect">
              <a:avLst/>
            </a:prstGeom>
            <a:solidFill>
              <a:schemeClr val="accent2"/>
            </a:solidFill>
            <a:ln>
              <a:solidFill>
                <a:schemeClr val="accent2"/>
              </a:solidFill>
            </a:ln>
          </p:spPr>
          <p:style>
            <a:lnRef idx="1">
              <a:schemeClr val="accent5"/>
            </a:lnRef>
            <a:fillRef idx="3">
              <a:schemeClr val="accent5"/>
            </a:fillRef>
            <a:effectRef idx="2">
              <a:schemeClr val="accent5"/>
            </a:effectRef>
            <a:fontRef idx="minor">
              <a:schemeClr val="lt1"/>
            </a:fontRef>
          </p:style>
          <p:txBody>
            <a:bodyPr anchor="ctr"/>
            <a:lstStyle/>
            <a:p>
              <a:pPr algn="ctr"/>
              <a:endParaRPr lang="en-US" altLang="zh-CN" sz="1400" b="1" dirty="0" smtClean="0">
                <a:solidFill>
                  <a:schemeClr val="bg1"/>
                </a:solidFill>
                <a:latin typeface="Arial" panose="020B0604020202020204" pitchFamily="34" charset="0"/>
              </a:endParaRPr>
            </a:p>
            <a:p>
              <a:pPr algn="ctr"/>
              <a:r>
                <a:rPr lang="en-US" altLang="zh-CN" sz="1400" b="1" dirty="0" smtClean="0">
                  <a:solidFill>
                    <a:schemeClr val="bg1"/>
                  </a:solidFill>
                  <a:latin typeface="Arial" panose="020B0604020202020204" pitchFamily="34" charset="0"/>
                </a:rPr>
                <a:t>EFV/TDF/FTC</a:t>
              </a:r>
            </a:p>
            <a:p>
              <a:pPr algn="ctr"/>
              <a:r>
                <a:rPr lang="en-US" altLang="zh-CN" sz="1400" b="1" dirty="0" smtClean="0">
                  <a:solidFill>
                    <a:schemeClr val="bg1"/>
                  </a:solidFill>
                  <a:latin typeface="Arial" panose="020B0604020202020204" pitchFamily="34" charset="0"/>
                </a:rPr>
                <a:t>open-label</a:t>
              </a:r>
            </a:p>
            <a:p>
              <a:pPr algn="ctr"/>
              <a:r>
                <a:rPr lang="en-US" altLang="zh-CN" sz="1400" b="1" dirty="0" smtClean="0">
                  <a:solidFill>
                    <a:schemeClr val="bg1"/>
                  </a:solidFill>
                  <a:latin typeface="Arial" panose="020B0604020202020204" pitchFamily="34" charset="0"/>
                </a:rPr>
                <a:t> </a:t>
              </a:r>
              <a:endParaRPr lang="en-US" altLang="en-US" sz="1400" b="1" dirty="0">
                <a:solidFill>
                  <a:schemeClr val="bg1"/>
                </a:solidFill>
                <a:latin typeface="Arial" panose="020B0604020202020204" pitchFamily="34" charset="0"/>
              </a:endParaRPr>
            </a:p>
          </p:txBody>
        </p:sp>
        <p:cxnSp>
          <p:nvCxnSpPr>
            <p:cNvPr id="19" name="Straight Connector 43"/>
            <p:cNvCxnSpPr>
              <a:cxnSpLocks noChangeShapeType="1"/>
            </p:cNvCxnSpPr>
            <p:nvPr/>
          </p:nvCxnSpPr>
          <p:spPr bwMode="auto">
            <a:xfrm>
              <a:off x="2605306" y="3948841"/>
              <a:ext cx="39868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 name="Straight Arrow Connector 36"/>
            <p:cNvCxnSpPr>
              <a:cxnSpLocks noChangeShapeType="1"/>
            </p:cNvCxnSpPr>
            <p:nvPr/>
          </p:nvCxnSpPr>
          <p:spPr bwMode="auto">
            <a:xfrm flipV="1">
              <a:off x="2605306" y="3580818"/>
              <a:ext cx="0" cy="37056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37"/>
            <p:cNvCxnSpPr>
              <a:cxnSpLocks noChangeShapeType="1"/>
            </p:cNvCxnSpPr>
            <p:nvPr/>
          </p:nvCxnSpPr>
          <p:spPr bwMode="auto">
            <a:xfrm flipV="1">
              <a:off x="3568041" y="3580818"/>
              <a:ext cx="0" cy="37056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Rectangle 22"/>
            <p:cNvSpPr>
              <a:spLocks noChangeArrowheads="1"/>
            </p:cNvSpPr>
            <p:nvPr/>
          </p:nvSpPr>
          <p:spPr bwMode="auto">
            <a:xfrm>
              <a:off x="4134594" y="4016378"/>
              <a:ext cx="933450" cy="238363"/>
            </a:xfrm>
            <a:prstGeom prst="roundRect">
              <a:avLst/>
            </a:prstGeom>
            <a:noFill/>
            <a:ln w="28575">
              <a:solidFill>
                <a:schemeClr val="accent5"/>
              </a:solidFill>
            </a:ln>
            <a:extLst/>
          </p:spPr>
          <p:txBody>
            <a:bodyPr tIns="0" bIns="0">
              <a:spAutoFit/>
            </a:bodyPr>
            <a:lstStyle/>
            <a:p>
              <a:pPr marL="284163" indent="-284163" algn="ctr" defTabSz="796925" eaLnBrk="0" hangingPunct="0">
                <a:buClr>
                  <a:srgbClr val="FF6623"/>
                </a:buClr>
                <a:buSzPct val="125000"/>
                <a:buFont typeface="Symbol" pitchFamily="18" charset="2"/>
                <a:buNone/>
                <a:defRPr/>
              </a:pPr>
              <a:r>
                <a:rPr lang="en-US" sz="1400" b="1" dirty="0">
                  <a:solidFill>
                    <a:srgbClr val="000000"/>
                  </a:solidFill>
                  <a:latin typeface="Arial" panose="020B0604020202020204" pitchFamily="34" charset="0"/>
                  <a:ea typeface="ＭＳ Ｐゴシック" pitchFamily="34" charset="-128"/>
                </a:rPr>
                <a:t>Week 96</a:t>
              </a:r>
            </a:p>
          </p:txBody>
        </p:sp>
        <p:cxnSp>
          <p:nvCxnSpPr>
            <p:cNvPr id="23" name="Straight Arrow Connector 37"/>
            <p:cNvCxnSpPr>
              <a:cxnSpLocks noChangeShapeType="1"/>
            </p:cNvCxnSpPr>
            <p:nvPr/>
          </p:nvCxnSpPr>
          <p:spPr bwMode="auto">
            <a:xfrm flipV="1">
              <a:off x="4601319" y="3580818"/>
              <a:ext cx="0" cy="37056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Text Box 9"/>
            <p:cNvSpPr txBox="1">
              <a:spLocks noChangeArrowheads="1"/>
            </p:cNvSpPr>
            <p:nvPr/>
          </p:nvSpPr>
          <p:spPr bwMode="auto">
            <a:xfrm>
              <a:off x="543942" y="1382810"/>
              <a:ext cx="1940621" cy="403755"/>
            </a:xfrm>
            <a:prstGeom prst="roundRect">
              <a:avLst/>
            </a:prstGeom>
            <a:gradFill>
              <a:gsLst>
                <a:gs pos="0">
                  <a:schemeClr val="tx1">
                    <a:lumMod val="75000"/>
                    <a:lumOff val="25000"/>
                  </a:schemeClr>
                </a:gs>
                <a:gs pos="80000">
                  <a:schemeClr val="tx1">
                    <a:lumMod val="50000"/>
                    <a:lumOff val="50000"/>
                  </a:schemeClr>
                </a:gs>
                <a:gs pos="100000">
                  <a:schemeClr val="tx1">
                    <a:lumMod val="50000"/>
                    <a:lumOff val="50000"/>
                  </a:schemeClr>
                </a:gs>
              </a:gsLst>
            </a:gradFill>
            <a:ln>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Arial" panose="020B0604020202020204" pitchFamily="34" charset="0"/>
                </a:rPr>
                <a:t>Screening Period</a:t>
              </a:r>
            </a:p>
          </p:txBody>
        </p:sp>
        <p:sp>
          <p:nvSpPr>
            <p:cNvPr id="25" name="Text Box 9"/>
            <p:cNvSpPr txBox="1">
              <a:spLocks noChangeArrowheads="1"/>
            </p:cNvSpPr>
            <p:nvPr/>
          </p:nvSpPr>
          <p:spPr bwMode="auto">
            <a:xfrm>
              <a:off x="4651520" y="1382810"/>
              <a:ext cx="1940621" cy="403755"/>
            </a:xfrm>
            <a:prstGeom prst="roundRect">
              <a:avLst/>
            </a:prstGeom>
            <a:gradFill>
              <a:gsLst>
                <a:gs pos="0">
                  <a:schemeClr val="tx1">
                    <a:lumMod val="75000"/>
                    <a:lumOff val="25000"/>
                  </a:schemeClr>
                </a:gs>
                <a:gs pos="80000">
                  <a:schemeClr val="tx1">
                    <a:lumMod val="50000"/>
                    <a:lumOff val="50000"/>
                  </a:schemeClr>
                </a:gs>
                <a:gs pos="100000">
                  <a:schemeClr val="tx1">
                    <a:lumMod val="50000"/>
                    <a:lumOff val="50000"/>
                  </a:schemeClr>
                </a:gs>
              </a:gsLst>
            </a:gradFill>
            <a:ln>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latin typeface="Arial" panose="020B0604020202020204" pitchFamily="34" charset="0"/>
                </a:rPr>
                <a:t>Open-label Phase</a:t>
              </a:r>
            </a:p>
          </p:txBody>
        </p:sp>
        <p:sp>
          <p:nvSpPr>
            <p:cNvPr id="26" name="Text Box 9"/>
            <p:cNvSpPr txBox="1">
              <a:spLocks noChangeArrowheads="1"/>
            </p:cNvSpPr>
            <p:nvPr/>
          </p:nvSpPr>
          <p:spPr bwMode="auto">
            <a:xfrm>
              <a:off x="6705308" y="1382810"/>
              <a:ext cx="1940621" cy="403755"/>
            </a:xfrm>
            <a:prstGeom prst="roundRect">
              <a:avLst/>
            </a:prstGeom>
            <a:gradFill>
              <a:gsLst>
                <a:gs pos="0">
                  <a:schemeClr val="tx1">
                    <a:lumMod val="75000"/>
                    <a:lumOff val="25000"/>
                  </a:schemeClr>
                </a:gs>
                <a:gs pos="80000">
                  <a:schemeClr val="tx1">
                    <a:lumMod val="50000"/>
                    <a:lumOff val="50000"/>
                  </a:schemeClr>
                </a:gs>
                <a:gs pos="100000">
                  <a:schemeClr val="tx1">
                    <a:lumMod val="50000"/>
                    <a:lumOff val="50000"/>
                  </a:schemeClr>
                </a:gs>
              </a:gsLst>
            </a:gradFill>
            <a:ln>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Arial" panose="020B0604020202020204" pitchFamily="34" charset="0"/>
                </a:rPr>
                <a:t>Continuation Phase</a:t>
              </a:r>
            </a:p>
          </p:txBody>
        </p:sp>
        <p:sp>
          <p:nvSpPr>
            <p:cNvPr id="27" name="Text Box 7"/>
            <p:cNvSpPr txBox="1">
              <a:spLocks noChangeArrowheads="1"/>
            </p:cNvSpPr>
            <p:nvPr/>
          </p:nvSpPr>
          <p:spPr bwMode="auto">
            <a:xfrm>
              <a:off x="4651520" y="1892679"/>
              <a:ext cx="1940621" cy="740276"/>
            </a:xfrm>
            <a:prstGeom prst="roundRect">
              <a:avLst/>
            </a:prstGeom>
            <a:solidFill>
              <a:schemeClr val="accent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400" dirty="0" smtClean="0">
                  <a:solidFill>
                    <a:srgbClr val="01186C"/>
                  </a:solidFill>
                  <a:latin typeface="Arial" panose="020B0604020202020204" pitchFamily="34" charset="0"/>
                </a:rPr>
                <a:t>DTG + ABC/3TC </a:t>
              </a:r>
              <a:br>
                <a:rPr lang="en-US" altLang="zh-CN" sz="1400" dirty="0" smtClean="0">
                  <a:solidFill>
                    <a:srgbClr val="01186C"/>
                  </a:solidFill>
                  <a:latin typeface="Arial" panose="020B0604020202020204" pitchFamily="34" charset="0"/>
                </a:rPr>
              </a:br>
              <a:r>
                <a:rPr lang="en-US" altLang="zh-CN" sz="1400" dirty="0" smtClean="0">
                  <a:solidFill>
                    <a:srgbClr val="01186C"/>
                  </a:solidFill>
                  <a:latin typeface="Arial" panose="020B0604020202020204" pitchFamily="34" charset="0"/>
                </a:rPr>
                <a:t>open-label</a:t>
              </a:r>
              <a:endParaRPr lang="en-US" altLang="en-US" sz="1400" dirty="0">
                <a:solidFill>
                  <a:srgbClr val="01186C"/>
                </a:solidFill>
                <a:latin typeface="Arial" panose="020B0604020202020204" pitchFamily="34" charset="0"/>
              </a:endParaRPr>
            </a:p>
          </p:txBody>
        </p:sp>
        <p:cxnSp>
          <p:nvCxnSpPr>
            <p:cNvPr id="28" name="Straight Arrow Connector 37"/>
            <p:cNvCxnSpPr>
              <a:cxnSpLocks noChangeShapeType="1"/>
            </p:cNvCxnSpPr>
            <p:nvPr/>
          </p:nvCxnSpPr>
          <p:spPr bwMode="auto">
            <a:xfrm flipV="1">
              <a:off x="6592141" y="3580818"/>
              <a:ext cx="0" cy="37056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540622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8" name="Chart 37"/>
          <p:cNvGraphicFramePr>
            <a:graphicFrameLocks noGrp="1"/>
          </p:cNvGraphicFramePr>
          <p:nvPr>
            <p:extLst>
              <p:ext uri="{D42A27DB-BD31-4B8C-83A1-F6EECF244321}">
                <p14:modId xmlns:p14="http://schemas.microsoft.com/office/powerpoint/2010/main" val="3028318885"/>
              </p:ext>
            </p:extLst>
          </p:nvPr>
        </p:nvGraphicFramePr>
        <p:xfrm>
          <a:off x="314632" y="1488886"/>
          <a:ext cx="8347587" cy="4931580"/>
        </p:xfrm>
        <a:graphic>
          <a:graphicData uri="http://schemas.openxmlformats.org/drawingml/2006/chart">
            <c:chart xmlns:c="http://schemas.openxmlformats.org/drawingml/2006/chart" xmlns:r="http://schemas.openxmlformats.org/officeDocument/2006/relationships" r:id="rId3"/>
          </a:graphicData>
        </a:graphic>
      </p:graphicFrame>
      <p:cxnSp>
        <p:nvCxnSpPr>
          <p:cNvPr id="39" name="Straight Connector 38"/>
          <p:cNvCxnSpPr/>
          <p:nvPr/>
        </p:nvCxnSpPr>
        <p:spPr bwMode="auto">
          <a:xfrm>
            <a:off x="1363450"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63" name="Rectangle 1"/>
          <p:cNvSpPr>
            <a:spLocks noChangeArrowheads="1"/>
          </p:cNvSpPr>
          <p:nvPr/>
        </p:nvSpPr>
        <p:spPr bwMode="auto">
          <a:xfrm>
            <a:off x="2673810" y="3378461"/>
            <a:ext cx="56845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altLang="en-US" sz="1600" b="1" dirty="0" smtClean="0">
                <a:latin typeface="Arial" panose="020B0604020202020204" pitchFamily="34" charset="0"/>
                <a:cs typeface="Arial" panose="020B0604020202020204" pitchFamily="34" charset="0"/>
              </a:rPr>
              <a:t>Week 96 adjusted difference in response (95% CI): </a:t>
            </a:r>
            <a:br>
              <a:rPr lang="en-US" altLang="en-US" sz="1600" b="1" dirty="0" smtClean="0">
                <a:latin typeface="Arial" panose="020B0604020202020204" pitchFamily="34" charset="0"/>
                <a:cs typeface="Arial" panose="020B0604020202020204" pitchFamily="34" charset="0"/>
              </a:rPr>
            </a:br>
            <a:r>
              <a:rPr lang="en-US" altLang="en-US" sz="1600" b="1" dirty="0" smtClean="0">
                <a:latin typeface="Arial" panose="020B0604020202020204" pitchFamily="34" charset="0"/>
                <a:cs typeface="Arial" panose="020B0604020202020204" pitchFamily="34" charset="0"/>
              </a:rPr>
              <a:t>+8.0% (+2.3% to +13.8%); </a:t>
            </a:r>
            <a:r>
              <a:rPr lang="en-US" altLang="en-US" sz="1600" b="1" i="1" dirty="0" smtClean="0">
                <a:latin typeface="Arial" panose="020B0604020202020204" pitchFamily="34" charset="0"/>
                <a:cs typeface="Arial" panose="020B0604020202020204" pitchFamily="34" charset="0"/>
              </a:rPr>
              <a:t>P</a:t>
            </a:r>
            <a:r>
              <a:rPr lang="en-US" altLang="en-US" sz="1600" b="1" dirty="0" smtClean="0">
                <a:latin typeface="Arial" panose="020B0604020202020204" pitchFamily="34" charset="0"/>
                <a:cs typeface="Arial" panose="020B0604020202020204" pitchFamily="34" charset="0"/>
              </a:rPr>
              <a:t>=0.006</a:t>
            </a:r>
            <a:endParaRPr lang="en-US" altLang="en-US" sz="1600" b="1" dirty="0">
              <a:latin typeface="Arial" panose="020B0604020202020204" pitchFamily="34" charset="0"/>
              <a:cs typeface="Arial" panose="020B0604020202020204" pitchFamily="34" charset="0"/>
            </a:endParaRPr>
          </a:p>
        </p:txBody>
      </p:sp>
      <p:sp>
        <p:nvSpPr>
          <p:cNvPr id="36" name="TextBox 35"/>
          <p:cNvSpPr txBox="1"/>
          <p:nvPr/>
        </p:nvSpPr>
        <p:spPr>
          <a:xfrm>
            <a:off x="7582886" y="2185306"/>
            <a:ext cx="1031051" cy="307777"/>
          </a:xfrm>
          <a:prstGeom prst="rect">
            <a:avLst/>
          </a:prstGeom>
          <a:noFill/>
        </p:spPr>
        <p:txBody>
          <a:bodyPr wrap="none">
            <a:spAutoFit/>
          </a:bodyPr>
          <a:lstStyle/>
          <a:p>
            <a:pPr>
              <a:defRPr/>
            </a:pPr>
            <a:r>
              <a:rPr lang="en-US" sz="1400" b="1" dirty="0" smtClean="0">
                <a:solidFill>
                  <a:schemeClr val="tx2"/>
                </a:solidFill>
                <a:latin typeface="Arial" panose="020B0604020202020204" pitchFamily="34" charset="0"/>
                <a:cs typeface="Arial" panose="020B0604020202020204" pitchFamily="34" charset="0"/>
              </a:rPr>
              <a:t>DTG: 80%</a:t>
            </a:r>
            <a:endParaRPr lang="en-US" sz="1400" b="1" dirty="0">
              <a:solidFill>
                <a:schemeClr val="tx2"/>
              </a:solidFill>
              <a:latin typeface="Arial" panose="020B0604020202020204" pitchFamily="34" charset="0"/>
              <a:cs typeface="Arial" panose="020B0604020202020204" pitchFamily="34" charset="0"/>
            </a:endParaRPr>
          </a:p>
        </p:txBody>
      </p:sp>
      <p:sp>
        <p:nvSpPr>
          <p:cNvPr id="37" name="TextBox 36"/>
          <p:cNvSpPr txBox="1"/>
          <p:nvPr/>
        </p:nvSpPr>
        <p:spPr>
          <a:xfrm>
            <a:off x="7623000" y="3045754"/>
            <a:ext cx="992323" cy="307777"/>
          </a:xfrm>
          <a:prstGeom prst="rect">
            <a:avLst/>
          </a:prstGeom>
          <a:noFill/>
        </p:spPr>
        <p:txBody>
          <a:bodyPr wrap="none">
            <a:spAutoFit/>
          </a:bodyPr>
          <a:lstStyle/>
          <a:p>
            <a:pPr>
              <a:defRPr/>
            </a:pPr>
            <a:r>
              <a:rPr lang="en-US" sz="1400" b="1" dirty="0" smtClean="0">
                <a:solidFill>
                  <a:schemeClr val="accent2"/>
                </a:solidFill>
                <a:latin typeface="Arial" panose="020B0604020202020204" pitchFamily="34" charset="0"/>
                <a:cs typeface="Arial" panose="020B0604020202020204" pitchFamily="34" charset="0"/>
              </a:rPr>
              <a:t>EFV: 72%</a:t>
            </a:r>
            <a:endParaRPr lang="en-US" sz="1400" b="1" dirty="0">
              <a:solidFill>
                <a:schemeClr val="accent2"/>
              </a:solidFill>
              <a:latin typeface="Arial" panose="020B0604020202020204" pitchFamily="34" charset="0"/>
              <a:cs typeface="Arial" panose="020B0604020202020204" pitchFamily="34" charset="0"/>
            </a:endParaRPr>
          </a:p>
        </p:txBody>
      </p:sp>
      <p:sp>
        <p:nvSpPr>
          <p:cNvPr id="19481" name="TextBox 37"/>
          <p:cNvSpPr txBox="1">
            <a:spLocks noChangeArrowheads="1"/>
          </p:cNvSpPr>
          <p:nvPr/>
        </p:nvSpPr>
        <p:spPr bwMode="auto">
          <a:xfrm>
            <a:off x="1697726" y="4671865"/>
            <a:ext cx="1296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b="1" dirty="0">
                <a:latin typeface="Arial" panose="020B0604020202020204" pitchFamily="34" charset="0"/>
                <a:cs typeface="Arial" panose="020B0604020202020204" pitchFamily="34" charset="0"/>
              </a:rPr>
              <a:t>CD4 ∆ from BL</a:t>
            </a:r>
          </a:p>
        </p:txBody>
      </p:sp>
      <p:cxnSp>
        <p:nvCxnSpPr>
          <p:cNvPr id="40" name="Straight Connector 39"/>
          <p:cNvCxnSpPr/>
          <p:nvPr/>
        </p:nvCxnSpPr>
        <p:spPr bwMode="auto">
          <a:xfrm>
            <a:off x="3227753"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5890497"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a:off x="4943064"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3772145"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a:off x="4347098"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8587623"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7647831"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a:off x="6730961"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2622237"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a:off x="2274590"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a:off x="1989978"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a:off x="1690086" y="5237028"/>
            <a:ext cx="0" cy="116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218030" y="5325529"/>
            <a:ext cx="7578605" cy="338554"/>
            <a:chOff x="1218030" y="5305864"/>
            <a:chExt cx="7578605" cy="338554"/>
          </a:xfrm>
        </p:grpSpPr>
        <p:sp>
          <p:nvSpPr>
            <p:cNvPr id="48" name="TextBox 47"/>
            <p:cNvSpPr txBox="1"/>
            <p:nvPr/>
          </p:nvSpPr>
          <p:spPr bwMode="auto">
            <a:xfrm>
              <a:off x="3021606" y="5305864"/>
              <a:ext cx="412293"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24</a:t>
              </a:r>
            </a:p>
          </p:txBody>
        </p:sp>
        <p:sp>
          <p:nvSpPr>
            <p:cNvPr id="49" name="TextBox 48"/>
            <p:cNvSpPr txBox="1"/>
            <p:nvPr/>
          </p:nvSpPr>
          <p:spPr bwMode="auto">
            <a:xfrm>
              <a:off x="3564088" y="5305864"/>
              <a:ext cx="412293"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32</a:t>
              </a:r>
            </a:p>
          </p:txBody>
        </p:sp>
        <p:sp>
          <p:nvSpPr>
            <p:cNvPr id="50" name="TextBox 49"/>
            <p:cNvSpPr txBox="1"/>
            <p:nvPr/>
          </p:nvSpPr>
          <p:spPr bwMode="auto">
            <a:xfrm>
              <a:off x="4146683" y="5305864"/>
              <a:ext cx="412293"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40</a:t>
              </a:r>
            </a:p>
          </p:txBody>
        </p:sp>
        <p:sp>
          <p:nvSpPr>
            <p:cNvPr id="51" name="TextBox 50"/>
            <p:cNvSpPr txBox="1"/>
            <p:nvPr/>
          </p:nvSpPr>
          <p:spPr bwMode="auto">
            <a:xfrm>
              <a:off x="4740738" y="5305864"/>
              <a:ext cx="412293"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48</a:t>
              </a:r>
            </a:p>
          </p:txBody>
        </p:sp>
        <p:sp>
          <p:nvSpPr>
            <p:cNvPr id="52" name="TextBox 51"/>
            <p:cNvSpPr txBox="1"/>
            <p:nvPr/>
          </p:nvSpPr>
          <p:spPr bwMode="auto">
            <a:xfrm>
              <a:off x="5688171" y="5305864"/>
              <a:ext cx="412293"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60</a:t>
              </a:r>
            </a:p>
          </p:txBody>
        </p:sp>
        <p:sp>
          <p:nvSpPr>
            <p:cNvPr id="53" name="TextBox 52"/>
            <p:cNvSpPr txBox="1"/>
            <p:nvPr/>
          </p:nvSpPr>
          <p:spPr bwMode="auto">
            <a:xfrm>
              <a:off x="7445505" y="5305864"/>
              <a:ext cx="412293"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84</a:t>
              </a:r>
            </a:p>
          </p:txBody>
        </p:sp>
        <p:sp>
          <p:nvSpPr>
            <p:cNvPr id="54" name="TextBox 53"/>
            <p:cNvSpPr txBox="1"/>
            <p:nvPr/>
          </p:nvSpPr>
          <p:spPr bwMode="auto">
            <a:xfrm>
              <a:off x="6528635" y="5305864"/>
              <a:ext cx="412293"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72</a:t>
              </a:r>
            </a:p>
          </p:txBody>
        </p:sp>
        <p:sp>
          <p:nvSpPr>
            <p:cNvPr id="55" name="TextBox 54"/>
            <p:cNvSpPr txBox="1"/>
            <p:nvPr/>
          </p:nvSpPr>
          <p:spPr bwMode="auto">
            <a:xfrm>
              <a:off x="8384343" y="5305864"/>
              <a:ext cx="412292"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96</a:t>
              </a:r>
            </a:p>
          </p:txBody>
        </p:sp>
        <p:sp>
          <p:nvSpPr>
            <p:cNvPr id="57" name="TextBox 56"/>
            <p:cNvSpPr txBox="1"/>
            <p:nvPr/>
          </p:nvSpPr>
          <p:spPr bwMode="auto">
            <a:xfrm>
              <a:off x="2419911" y="5305864"/>
              <a:ext cx="412293"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16</a:t>
              </a:r>
            </a:p>
          </p:txBody>
        </p:sp>
        <p:sp>
          <p:nvSpPr>
            <p:cNvPr id="59" name="TextBox 58"/>
            <p:cNvSpPr txBox="1"/>
            <p:nvPr/>
          </p:nvSpPr>
          <p:spPr bwMode="auto">
            <a:xfrm>
              <a:off x="2074174" y="5305864"/>
              <a:ext cx="412293"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12</a:t>
              </a:r>
            </a:p>
          </p:txBody>
        </p:sp>
        <p:sp>
          <p:nvSpPr>
            <p:cNvPr id="61" name="TextBox 60"/>
            <p:cNvSpPr txBox="1"/>
            <p:nvPr/>
          </p:nvSpPr>
          <p:spPr bwMode="auto">
            <a:xfrm>
              <a:off x="1840738" y="5305864"/>
              <a:ext cx="298480"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8</a:t>
              </a:r>
            </a:p>
          </p:txBody>
        </p:sp>
        <p:sp>
          <p:nvSpPr>
            <p:cNvPr id="63" name="TextBox 62"/>
            <p:cNvSpPr txBox="1"/>
            <p:nvPr/>
          </p:nvSpPr>
          <p:spPr bwMode="auto">
            <a:xfrm>
              <a:off x="1548486" y="5305864"/>
              <a:ext cx="298480"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4</a:t>
              </a:r>
            </a:p>
          </p:txBody>
        </p:sp>
        <p:sp>
          <p:nvSpPr>
            <p:cNvPr id="64" name="TextBox 63"/>
            <p:cNvSpPr txBox="1"/>
            <p:nvPr/>
          </p:nvSpPr>
          <p:spPr bwMode="auto">
            <a:xfrm>
              <a:off x="1218030" y="5305864"/>
              <a:ext cx="298480" cy="338554"/>
            </a:xfrm>
            <a:prstGeom prst="rect">
              <a:avLst/>
            </a:prstGeom>
            <a:noFill/>
          </p:spPr>
          <p:txBody>
            <a:bodyPr wrap="none">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0</a:t>
              </a:r>
            </a:p>
          </p:txBody>
        </p:sp>
      </p:grpSp>
      <p:graphicFrame>
        <p:nvGraphicFramePr>
          <p:cNvPr id="35" name="Table 34"/>
          <p:cNvGraphicFramePr>
            <a:graphicFrameLocks noGrp="1"/>
          </p:cNvGraphicFramePr>
          <p:nvPr>
            <p:extLst>
              <p:ext uri="{D42A27DB-BD31-4B8C-83A1-F6EECF244321}">
                <p14:modId xmlns:p14="http://schemas.microsoft.com/office/powerpoint/2010/main" val="4116732447"/>
              </p:ext>
            </p:extLst>
          </p:nvPr>
        </p:nvGraphicFramePr>
        <p:xfrm>
          <a:off x="2966075" y="3894760"/>
          <a:ext cx="5672958" cy="1307812"/>
        </p:xfrm>
        <a:graphic>
          <a:graphicData uri="http://schemas.openxmlformats.org/drawingml/2006/table">
            <a:tbl>
              <a:tblPr/>
              <a:tblGrid>
                <a:gridCol w="2112351"/>
                <a:gridCol w="1320689"/>
                <a:gridCol w="729756"/>
                <a:gridCol w="1510162"/>
              </a:tblGrid>
              <a:tr h="578749">
                <a:tc>
                  <a:txBody>
                    <a:bodyPr/>
                    <a:lstStyle>
                      <a:lvl1pPr marL="58738"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37931725" indent="-37474525"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cs typeface="Times New Roman" pitchFamily="-105" charset="0"/>
                        </a:rPr>
                        <a:t>Treatment</a:t>
                      </a:r>
                    </a:p>
                  </a:txBody>
                  <a:tcPr marL="17296" marR="17296" marT="40288" marB="4028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37931725" indent="-37474525"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cs typeface="Times New Roman" pitchFamily="-105" charset="0"/>
                        </a:rPr>
                        <a:t>Wk96  ∆ from BL Adjusted mean</a:t>
                      </a:r>
                    </a:p>
                  </a:txBody>
                  <a:tcPr marL="9437" marR="9437" marT="40288" marB="4028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37931725" indent="-37474525"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cs typeface="Times New Roman" pitchFamily="-105" charset="0"/>
                        </a:rPr>
                        <a:t>SE</a:t>
                      </a:r>
                    </a:p>
                  </a:txBody>
                  <a:tcPr marL="9437" marR="9437" marT="40288" marB="4028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37931725" indent="-37474525"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cs typeface="Times New Roman" pitchFamily="-105" charset="0"/>
                        </a:rPr>
                        <a:t>Difference in response </a:t>
                      </a:r>
                      <a:br>
                        <a:rPr kumimoji="0" lang="en-GB" altLang="en-US" sz="1200" b="1" i="0" u="none" strike="noStrike" cap="none" normalizeH="0" baseline="0" dirty="0" smtClean="0">
                          <a:ln>
                            <a:noFill/>
                          </a:ln>
                          <a:solidFill>
                            <a:schemeClr val="tx1"/>
                          </a:solidFill>
                          <a:effectLst/>
                          <a:latin typeface="Arial" panose="020B0604020202020204" pitchFamily="34" charset="0"/>
                          <a:cs typeface="Times New Roman" pitchFamily="-105" charset="0"/>
                        </a:rPr>
                      </a:br>
                      <a:r>
                        <a:rPr kumimoji="0" lang="en-GB" altLang="en-US" sz="1200" b="1" i="0" u="none" strike="noStrike" cap="none" normalizeH="0" baseline="0" dirty="0" smtClean="0">
                          <a:ln>
                            <a:noFill/>
                          </a:ln>
                          <a:solidFill>
                            <a:schemeClr val="tx1"/>
                          </a:solidFill>
                          <a:effectLst/>
                          <a:latin typeface="Arial" panose="020B0604020202020204" pitchFamily="34" charset="0"/>
                          <a:cs typeface="Times New Roman" pitchFamily="-105" charset="0"/>
                        </a:rPr>
                        <a:t>(95% CI)</a:t>
                      </a:r>
                    </a:p>
                  </a:txBody>
                  <a:tcPr marL="9437" marR="9437" marT="40288" marB="40288"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330343">
                <a:tc>
                  <a:txBody>
                    <a:bodyPr/>
                    <a:lstStyle>
                      <a:lvl1pPr marL="24161750" indent="-24161750"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55563"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55563" marR="0" lvl="1" indent="0" algn="l" defTabSz="1776413"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bg1"/>
                          </a:solidFill>
                          <a:effectLst/>
                          <a:latin typeface="Arial" panose="020B0604020202020204" pitchFamily="34" charset="0"/>
                          <a:cs typeface="Times New Roman" pitchFamily="-105" charset="0"/>
                        </a:rPr>
                        <a:t>DTG + ABC/3TC QD (n=414)</a:t>
                      </a:r>
                    </a:p>
                  </a:txBody>
                  <a:tcPr marL="17296" marR="17296" marT="40288" marB="40288"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37931725" indent="-37474525"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Times New Roman" pitchFamily="-105" charset="0"/>
                        </a:rPr>
                        <a:t>325.3</a:t>
                      </a:r>
                    </a:p>
                  </a:txBody>
                  <a:tcPr marL="17296" marR="17296" marT="40288" marB="40288"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37931725" indent="-37474525" defTabSz="177641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cs typeface="Times New Roman" pitchFamily="-105" charset="0"/>
                        </a:rPr>
                        <a:t>10.5</a:t>
                      </a:r>
                    </a:p>
                  </a:txBody>
                  <a:tcPr marL="17296" marR="17296" marT="40288" marB="40288"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37931725" indent="-37474525"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cs typeface="Times New Roman" pitchFamily="-105" charset="0"/>
                        </a:rPr>
                        <a:t>44.0 (14.3, 73.6)</a:t>
                      </a:r>
                      <a:br>
                        <a:rPr kumimoji="0" lang="en-US" altLang="en-US" sz="1100" b="0" i="0" u="none" strike="noStrike" cap="none" normalizeH="0" baseline="0" dirty="0" smtClean="0">
                          <a:ln>
                            <a:noFill/>
                          </a:ln>
                          <a:solidFill>
                            <a:srgbClr val="000000"/>
                          </a:solidFill>
                          <a:effectLst/>
                          <a:latin typeface="Arial" panose="020B0604020202020204" pitchFamily="34" charset="0"/>
                          <a:cs typeface="Times New Roman" pitchFamily="-105" charset="0"/>
                        </a:rPr>
                      </a:br>
                      <a:r>
                        <a:rPr kumimoji="0" lang="en-US" altLang="en-US" sz="1100" b="0" i="1" u="none" strike="noStrike" cap="none" normalizeH="0" baseline="0" dirty="0" smtClean="0">
                          <a:ln>
                            <a:noFill/>
                          </a:ln>
                          <a:solidFill>
                            <a:srgbClr val="000000"/>
                          </a:solidFill>
                          <a:effectLst/>
                          <a:latin typeface="Arial" panose="020B0604020202020204" pitchFamily="34" charset="0"/>
                          <a:cs typeface="Times New Roman" pitchFamily="-105" charset="0"/>
                        </a:rPr>
                        <a:t>P</a:t>
                      </a:r>
                      <a:r>
                        <a:rPr kumimoji="0" lang="en-US" altLang="en-US" sz="1100" b="0" i="0" u="none" strike="noStrike" cap="none" normalizeH="0" baseline="0" dirty="0" smtClean="0">
                          <a:ln>
                            <a:noFill/>
                          </a:ln>
                          <a:solidFill>
                            <a:srgbClr val="000000"/>
                          </a:solidFill>
                          <a:effectLst/>
                          <a:latin typeface="Arial" panose="020B0604020202020204" pitchFamily="34" charset="0"/>
                          <a:cs typeface="Times New Roman" pitchFamily="-105" charset="0"/>
                        </a:rPr>
                        <a:t>=0.004</a:t>
                      </a:r>
                    </a:p>
                  </a:txBody>
                  <a:tcPr marL="17296" marR="17296" marT="40288" marB="40288"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48253">
                <a:tc>
                  <a:txBody>
                    <a:bodyPr/>
                    <a:lstStyle>
                      <a:lvl1pPr marL="24161750" indent="-24161750"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55563"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55563" marR="0" lvl="1" indent="0" algn="l"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bg1"/>
                          </a:solidFill>
                          <a:effectLst/>
                          <a:latin typeface="Arial" panose="020B0604020202020204" pitchFamily="34" charset="0"/>
                          <a:cs typeface="Times New Roman" pitchFamily="-105" charset="0"/>
                        </a:rPr>
                        <a:t>EFV/TDF/FTC QD</a:t>
                      </a:r>
                      <a:r>
                        <a:rPr kumimoji="0" lang="en-US" altLang="en-US" sz="1100" b="1" i="0" u="none" strike="noStrike" cap="none" normalizeH="0" baseline="0" dirty="0" smtClean="0">
                          <a:ln>
                            <a:noFill/>
                          </a:ln>
                          <a:solidFill>
                            <a:schemeClr val="bg1"/>
                          </a:solidFill>
                          <a:effectLst/>
                          <a:latin typeface="Arial" panose="020B0604020202020204" pitchFamily="34" charset="0"/>
                          <a:cs typeface="Times New Roman" pitchFamily="-105" charset="0"/>
                        </a:rPr>
                        <a:t> (n=419)</a:t>
                      </a:r>
                    </a:p>
                  </a:txBody>
                  <a:tcPr marL="17296" marR="17296" marT="40288" marB="40288"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37931725" indent="-37474525"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cs typeface="Times New Roman" pitchFamily="-105" charset="0"/>
                        </a:rPr>
                        <a:t>281.4</a:t>
                      </a:r>
                    </a:p>
                  </a:txBody>
                  <a:tcPr marL="17296" marR="17296" marT="40288" marB="40288"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1pPr>
                      <a:lvl2pPr marL="37931725" indent="-37474525" eaLnBrk="0" hangingPunct="0">
                        <a:spcAft>
                          <a:spcPts val="300"/>
                        </a:spcAft>
                        <a:buClr>
                          <a:srgbClr val="E31836"/>
                        </a:buClr>
                        <a:buSzPct val="115000"/>
                        <a:buFont typeface="Arial" charset="0"/>
                        <a:defRPr sz="2000">
                          <a:solidFill>
                            <a:schemeClr val="tx1"/>
                          </a:solidFill>
                          <a:latin typeface="Calibri" pitchFamily="-105" charset="0"/>
                          <a:ea typeface="ＭＳ Ｐゴシック" pitchFamily="-105" charset="-128"/>
                        </a:defRPr>
                      </a:lvl2pPr>
                      <a:lvl3pPr eaLnBrk="0" hangingPunct="0">
                        <a:spcAft>
                          <a:spcPts val="300"/>
                        </a:spcAft>
                        <a:defRPr>
                          <a:solidFill>
                            <a:schemeClr val="tx1"/>
                          </a:solidFill>
                          <a:latin typeface="Calibri" pitchFamily="-105" charset="0"/>
                          <a:ea typeface="ＭＳ Ｐゴシック" pitchFamily="-105" charset="-128"/>
                        </a:defRPr>
                      </a:lvl3pPr>
                      <a:lvl4pPr eaLnBrk="0" hangingPunct="0">
                        <a:spcAft>
                          <a:spcPts val="300"/>
                        </a:spcAft>
                        <a:defRPr sz="1600">
                          <a:solidFill>
                            <a:schemeClr val="tx1"/>
                          </a:solidFill>
                          <a:latin typeface="Calibri" pitchFamily="-105" charset="0"/>
                          <a:ea typeface="ＭＳ Ｐゴシック" pitchFamily="-105" charset="-128"/>
                        </a:defRPr>
                      </a:lvl4pPr>
                      <a:lvl5pPr eaLnBrk="0" hangingPunct="0">
                        <a:spcAft>
                          <a:spcPts val="300"/>
                        </a:spcAft>
                        <a:defRPr sz="1400">
                          <a:solidFill>
                            <a:schemeClr val="tx1"/>
                          </a:solidFill>
                          <a:latin typeface="Calibri" pitchFamily="-105" charset="0"/>
                          <a:ea typeface="ＭＳ Ｐゴシック" pitchFamily="-105" charset="-128"/>
                        </a:defRPr>
                      </a:lvl5pPr>
                      <a:lvl6pPr marL="457200" eaLnBrk="0" fontAlgn="base" hangingPunct="0">
                        <a:spcBef>
                          <a:spcPct val="0"/>
                        </a:spcBef>
                        <a:spcAft>
                          <a:spcPts val="300"/>
                        </a:spcAft>
                        <a:defRPr sz="1400">
                          <a:solidFill>
                            <a:schemeClr val="tx1"/>
                          </a:solidFill>
                          <a:latin typeface="Calibri" pitchFamily="-105" charset="0"/>
                          <a:ea typeface="ＭＳ Ｐゴシック" pitchFamily="-105" charset="-128"/>
                        </a:defRPr>
                      </a:lvl6pPr>
                      <a:lvl7pPr marL="914400" eaLnBrk="0" fontAlgn="base" hangingPunct="0">
                        <a:spcBef>
                          <a:spcPct val="0"/>
                        </a:spcBef>
                        <a:spcAft>
                          <a:spcPts val="300"/>
                        </a:spcAft>
                        <a:defRPr sz="1400">
                          <a:solidFill>
                            <a:schemeClr val="tx1"/>
                          </a:solidFill>
                          <a:latin typeface="Calibri" pitchFamily="-105" charset="0"/>
                          <a:ea typeface="ＭＳ Ｐゴシック" pitchFamily="-105" charset="-128"/>
                        </a:defRPr>
                      </a:lvl7pPr>
                      <a:lvl8pPr marL="1371600" eaLnBrk="0" fontAlgn="base" hangingPunct="0">
                        <a:spcBef>
                          <a:spcPct val="0"/>
                        </a:spcBef>
                        <a:spcAft>
                          <a:spcPts val="300"/>
                        </a:spcAft>
                        <a:defRPr sz="1400">
                          <a:solidFill>
                            <a:schemeClr val="tx1"/>
                          </a:solidFill>
                          <a:latin typeface="Calibri" pitchFamily="-105" charset="0"/>
                          <a:ea typeface="ＭＳ Ｐゴシック" pitchFamily="-105" charset="-128"/>
                        </a:defRPr>
                      </a:lvl8pPr>
                      <a:lvl9pPr marL="1828800" eaLnBrk="0" fontAlgn="base" hangingPunct="0">
                        <a:spcBef>
                          <a:spcPct val="0"/>
                        </a:spcBef>
                        <a:spcAft>
                          <a:spcPts val="300"/>
                        </a:spcAft>
                        <a:defRPr sz="1400">
                          <a:solidFill>
                            <a:schemeClr val="tx1"/>
                          </a:solidFill>
                          <a:latin typeface="Calibri" pitchFamily="-105" charset="0"/>
                          <a:ea typeface="ＭＳ Ｐゴシック" pitchFamily="-10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cs typeface="Times New Roman" pitchFamily="-105" charset="0"/>
                        </a:rPr>
                        <a:t>10.9</a:t>
                      </a:r>
                    </a:p>
                  </a:txBody>
                  <a:tcPr marL="17296" marR="17296" marT="40288" marB="40288"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66" name="Title 3"/>
          <p:cNvSpPr>
            <a:spLocks noGrp="1"/>
          </p:cNvSpPr>
          <p:nvPr>
            <p:ph type="title"/>
          </p:nvPr>
        </p:nvSpPr>
        <p:spPr>
          <a:xfrm>
            <a:off x="382246" y="87974"/>
            <a:ext cx="8379509" cy="885681"/>
          </a:xfrm>
        </p:spPr>
        <p:txBody>
          <a:bodyPr/>
          <a:lstStyle/>
          <a:p>
            <a:r>
              <a:rPr lang="en-US" dirty="0" smtClean="0">
                <a:solidFill>
                  <a:srgbClr val="01186C"/>
                </a:solidFill>
              </a:rPr>
              <a:t>SINGLE: Virologic Suppression</a:t>
            </a:r>
            <a:endParaRPr lang="en-US" dirty="0">
              <a:solidFill>
                <a:srgbClr val="01186C"/>
              </a:solidFill>
            </a:endParaRPr>
          </a:p>
        </p:txBody>
      </p:sp>
      <p:sp>
        <p:nvSpPr>
          <p:cNvPr id="67" name="Text Box 6"/>
          <p:cNvSpPr txBox="1">
            <a:spLocks noChangeArrowheads="1"/>
          </p:cNvSpPr>
          <p:nvPr/>
        </p:nvSpPr>
        <p:spPr bwMode="auto">
          <a:xfrm>
            <a:off x="142916" y="6434518"/>
            <a:ext cx="8523513"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smtClean="0">
                <a:latin typeface="Arial" panose="020B0604020202020204" pitchFamily="34" charset="0"/>
              </a:rPr>
              <a:t>Walmsley S, et al. 21st CROI; Boston, MA; March 3-6, 2014. Abst. 543.</a:t>
            </a:r>
            <a:endParaRPr lang="en-US" dirty="0">
              <a:latin typeface="Arial" panose="020B0604020202020204" pitchFamily="34" charset="0"/>
            </a:endParaRPr>
          </a:p>
        </p:txBody>
      </p:sp>
      <p:sp>
        <p:nvSpPr>
          <p:cNvPr id="3" name="TextBox 2"/>
          <p:cNvSpPr txBox="1"/>
          <p:nvPr/>
        </p:nvSpPr>
        <p:spPr>
          <a:xfrm>
            <a:off x="2274589" y="1083244"/>
            <a:ext cx="4254045" cy="369328"/>
          </a:xfrm>
          <a:prstGeom prst="rect">
            <a:avLst/>
          </a:prstGeom>
          <a:noFill/>
        </p:spPr>
        <p:txBody>
          <a:bodyPr wrap="square" lIns="91436" tIns="45718" rIns="91436" bIns="45718" rtlCol="0">
            <a:spAutoFit/>
          </a:bodyPr>
          <a:lstStyle/>
          <a:p>
            <a:pPr algn="ctr"/>
            <a:r>
              <a:rPr lang="en-US" sz="1800" b="1" dirty="0" smtClean="0"/>
              <a:t>(HIV-1 RNA &lt;50 c/mL; FDA Snapshot)</a:t>
            </a:r>
            <a:endParaRPr lang="en-US" sz="1800" b="1" dirty="0"/>
          </a:p>
        </p:txBody>
      </p:sp>
    </p:spTree>
    <p:extLst>
      <p:ext uri="{BB962C8B-B14F-4D97-AF65-F5344CB8AC3E}">
        <p14:creationId xmlns:p14="http://schemas.microsoft.com/office/powerpoint/2010/main" val="4508341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2246" y="87974"/>
            <a:ext cx="8587583" cy="885681"/>
          </a:xfrm>
        </p:spPr>
        <p:txBody>
          <a:bodyPr/>
          <a:lstStyle/>
          <a:p>
            <a:r>
              <a:rPr lang="es-ES_tradnl" dirty="0"/>
              <a:t>SINGLE: </a:t>
            </a:r>
            <a:r>
              <a:rPr lang="en-US" dirty="0"/>
              <a:t>Resistance Mutations </a:t>
            </a:r>
            <a:endParaRPr lang="es-ES_tradnl" dirty="0"/>
          </a:p>
        </p:txBody>
      </p:sp>
      <p:sp>
        <p:nvSpPr>
          <p:cNvPr id="7" name="Text Box 6"/>
          <p:cNvSpPr txBox="1">
            <a:spLocks noChangeArrowheads="1"/>
          </p:cNvSpPr>
          <p:nvPr/>
        </p:nvSpPr>
        <p:spPr bwMode="auto">
          <a:xfrm>
            <a:off x="142916" y="6434518"/>
            <a:ext cx="8523513"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s-ES" dirty="0">
                <a:latin typeface="Arial" panose="020B0604020202020204" pitchFamily="34" charset="0"/>
              </a:rPr>
              <a:t>Walmsley S, et al. 21st CROI; Boston, MA; March 3-6, 2014. Abst. 543.</a:t>
            </a:r>
            <a:endParaRPr lang="en-US" dirty="0">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22794794"/>
              </p:ext>
            </p:extLst>
          </p:nvPr>
        </p:nvGraphicFramePr>
        <p:xfrm>
          <a:off x="142916" y="2141761"/>
          <a:ext cx="8775733" cy="1835149"/>
        </p:xfrm>
        <a:graphic>
          <a:graphicData uri="http://schemas.openxmlformats.org/drawingml/2006/table">
            <a:tbl>
              <a:tblPr firstRow="1" bandRow="1">
                <a:tableStyleId>{EB344D84-9AFB-497E-A393-DC336BA19D2E}</a:tableStyleId>
              </a:tblPr>
              <a:tblGrid>
                <a:gridCol w="2981325"/>
                <a:gridCol w="2897204"/>
                <a:gridCol w="2897204"/>
              </a:tblGrid>
              <a:tr h="671356">
                <a:tc>
                  <a:txBody>
                    <a:bodyPr/>
                    <a:lstStyle/>
                    <a:p>
                      <a:r>
                        <a:rPr lang="en-AU" sz="1600" b="1" dirty="0" smtClean="0">
                          <a:latin typeface="Arial" panose="020B0604020202020204" pitchFamily="34" charset="0"/>
                        </a:rPr>
                        <a:t>Mutation</a:t>
                      </a:r>
                      <a:endParaRPr lang="en-US" sz="1600" b="1" dirty="0">
                        <a:latin typeface="Arial" panose="020B0604020202020204" pitchFamily="34" charset="0"/>
                      </a:endParaRPr>
                    </a:p>
                  </a:txBody>
                  <a:tcPr anchor="ctr"/>
                </a:tc>
                <a:tc>
                  <a:txBody>
                    <a:bodyPr/>
                    <a:lstStyle/>
                    <a:p>
                      <a:pPr algn="ctr"/>
                      <a:r>
                        <a:rPr lang="en-AU" sz="1600" b="1" dirty="0" smtClean="0">
                          <a:solidFill>
                            <a:srgbClr val="01186C"/>
                          </a:solidFill>
                          <a:latin typeface="Arial" panose="020B0604020202020204" pitchFamily="34" charset="0"/>
                        </a:rPr>
                        <a:t>DTG + ABC/3TC QD</a:t>
                      </a:r>
                    </a:p>
                    <a:p>
                      <a:pPr algn="ctr"/>
                      <a:r>
                        <a:rPr lang="en-AU" sz="1600" b="1" dirty="0" smtClean="0">
                          <a:solidFill>
                            <a:srgbClr val="01186C"/>
                          </a:solidFill>
                          <a:latin typeface="Arial" panose="020B0604020202020204" pitchFamily="34" charset="0"/>
                        </a:rPr>
                        <a:t> (n=414)</a:t>
                      </a:r>
                      <a:endParaRPr lang="en-US" sz="1600" b="1" dirty="0">
                        <a:solidFill>
                          <a:srgbClr val="01186C"/>
                        </a:solidFill>
                        <a:latin typeface="Arial" panose="020B0604020202020204" pitchFamily="34" charset="0"/>
                      </a:endParaRPr>
                    </a:p>
                  </a:txBody>
                  <a:tcPr anchor="ctr">
                    <a:solidFill>
                      <a:schemeClr val="accent1"/>
                    </a:solidFill>
                  </a:tcPr>
                </a:tc>
                <a:tc>
                  <a:txBody>
                    <a:bodyPr/>
                    <a:lstStyle/>
                    <a:p>
                      <a:pPr algn="ctr"/>
                      <a:r>
                        <a:rPr lang="en-AU" sz="1600" b="1" dirty="0" smtClean="0">
                          <a:latin typeface="Arial" panose="020B0604020202020204" pitchFamily="34" charset="0"/>
                        </a:rPr>
                        <a:t>EFV/TDF/FTC QD </a:t>
                      </a:r>
                    </a:p>
                    <a:p>
                      <a:pPr algn="ctr"/>
                      <a:r>
                        <a:rPr lang="en-AU" sz="1600" b="1" dirty="0" smtClean="0">
                          <a:latin typeface="Arial" panose="020B0604020202020204" pitchFamily="34" charset="0"/>
                        </a:rPr>
                        <a:t>(n=419)</a:t>
                      </a:r>
                      <a:endParaRPr lang="en-US" sz="1600" b="1" dirty="0">
                        <a:latin typeface="Arial" panose="020B0604020202020204" pitchFamily="34" charset="0"/>
                      </a:endParaRPr>
                    </a:p>
                  </a:txBody>
                  <a:tcPr anchor="ctr">
                    <a:solidFill>
                      <a:schemeClr val="accent2"/>
                    </a:solidFill>
                  </a:tcPr>
                </a:tc>
              </a:tr>
              <a:tr h="387931">
                <a:tc>
                  <a:txBody>
                    <a:bodyPr/>
                    <a:lstStyle/>
                    <a:p>
                      <a:r>
                        <a:rPr lang="en-AU" sz="1400" b="1" dirty="0" smtClean="0">
                          <a:latin typeface="Arial" panose="020B0604020202020204" pitchFamily="34" charset="0"/>
                        </a:rPr>
                        <a:t>NRTI TE Major Mutations</a:t>
                      </a:r>
                      <a:endParaRPr lang="en-US" sz="1400" b="1" dirty="0">
                        <a:latin typeface="Arial" panose="020B0604020202020204" pitchFamily="34" charset="0"/>
                      </a:endParaRPr>
                    </a:p>
                  </a:txBody>
                  <a:tcPr anchor="ctr"/>
                </a:tc>
                <a:tc>
                  <a:txBody>
                    <a:bodyPr/>
                    <a:lstStyle/>
                    <a:p>
                      <a:pPr algn="ctr"/>
                      <a:r>
                        <a:rPr lang="en-AU" sz="1400" b="1" dirty="0" smtClean="0">
                          <a:latin typeface="Arial" panose="020B0604020202020204" pitchFamily="34" charset="0"/>
                        </a:rPr>
                        <a:t>0</a:t>
                      </a:r>
                      <a:endParaRPr lang="en-US" sz="1400" b="1" dirty="0">
                        <a:latin typeface="Arial" panose="020B0604020202020204" pitchFamily="34" charset="0"/>
                      </a:endParaRPr>
                    </a:p>
                  </a:txBody>
                  <a:tcPr anchor="ctr"/>
                </a:tc>
                <a:tc>
                  <a:txBody>
                    <a:bodyPr/>
                    <a:lstStyle/>
                    <a:p>
                      <a:pPr algn="ctr"/>
                      <a:r>
                        <a:rPr lang="en-AU" sz="1400" b="1" dirty="0" smtClean="0">
                          <a:latin typeface="Arial" panose="020B0604020202020204" pitchFamily="34" charset="0"/>
                        </a:rPr>
                        <a:t>1 (K65R)</a:t>
                      </a:r>
                      <a:endParaRPr lang="en-US" sz="1400" b="1" dirty="0">
                        <a:latin typeface="Arial" panose="020B0604020202020204" pitchFamily="34" charset="0"/>
                      </a:endParaRPr>
                    </a:p>
                  </a:txBody>
                  <a:tcPr anchor="ctr"/>
                </a:tc>
              </a:tr>
              <a:tr h="38793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AU" sz="1400" b="1" dirty="0" smtClean="0">
                          <a:latin typeface="Arial" panose="020B0604020202020204" pitchFamily="34" charset="0"/>
                        </a:rPr>
                        <a:t>NNRTI TE Major Mutations</a:t>
                      </a:r>
                      <a:endParaRPr lang="en-US" sz="1400" b="1" dirty="0" smtClean="0">
                        <a:latin typeface="Arial" panose="020B0604020202020204" pitchFamily="34" charset="0"/>
                      </a:endParaRPr>
                    </a:p>
                  </a:txBody>
                  <a:tcPr anchor="ctr"/>
                </a:tc>
                <a:tc>
                  <a:txBody>
                    <a:bodyPr/>
                    <a:lstStyle/>
                    <a:p>
                      <a:pPr algn="ctr"/>
                      <a:r>
                        <a:rPr lang="en-AU" sz="1400" b="1" dirty="0" smtClean="0">
                          <a:latin typeface="Arial" panose="020B0604020202020204" pitchFamily="34" charset="0"/>
                        </a:rPr>
                        <a:t>0</a:t>
                      </a:r>
                      <a:endParaRPr lang="en-US" sz="1400" b="1" dirty="0">
                        <a:latin typeface="Arial" panose="020B0604020202020204" pitchFamily="34" charset="0"/>
                      </a:endParaRPr>
                    </a:p>
                  </a:txBody>
                  <a:tcPr anchor="ctr"/>
                </a:tc>
                <a:tc>
                  <a:txBody>
                    <a:bodyPr/>
                    <a:lstStyle/>
                    <a:p>
                      <a:pPr algn="ctr"/>
                      <a:r>
                        <a:rPr lang="en-AU" sz="1400" b="1" dirty="0" smtClean="0">
                          <a:latin typeface="Arial" panose="020B0604020202020204" pitchFamily="34" charset="0"/>
                        </a:rPr>
                        <a:t>6 (K101E, K103N, G190A)</a:t>
                      </a:r>
                      <a:endParaRPr lang="en-US" sz="1400" b="1" dirty="0">
                        <a:latin typeface="Arial" panose="020B0604020202020204" pitchFamily="34" charset="0"/>
                      </a:endParaRPr>
                    </a:p>
                  </a:txBody>
                  <a:tcPr anchor="ctr"/>
                </a:tc>
              </a:tr>
              <a:tr h="38793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AU" sz="1400" b="1" dirty="0" smtClean="0">
                          <a:latin typeface="Arial" panose="020B0604020202020204" pitchFamily="34" charset="0"/>
                        </a:rPr>
                        <a:t>INI-r TE Major Substitution</a:t>
                      </a:r>
                      <a:endParaRPr lang="en-US" sz="1400" b="1" dirty="0" smtClean="0">
                        <a:latin typeface="Arial" panose="020B0604020202020204" pitchFamily="34" charset="0"/>
                      </a:endParaRPr>
                    </a:p>
                  </a:txBody>
                  <a:tcPr anchor="ctr"/>
                </a:tc>
                <a:tc>
                  <a:txBody>
                    <a:bodyPr/>
                    <a:lstStyle/>
                    <a:p>
                      <a:pPr algn="ctr"/>
                      <a:r>
                        <a:rPr lang="en-AU" sz="1400" b="1" dirty="0" smtClean="0">
                          <a:latin typeface="Arial" panose="020B0604020202020204" pitchFamily="34" charset="0"/>
                        </a:rPr>
                        <a:t>0</a:t>
                      </a:r>
                      <a:endParaRPr lang="en-US" sz="1400" b="1" dirty="0">
                        <a:latin typeface="Arial" panose="020B0604020202020204" pitchFamily="34" charset="0"/>
                      </a:endParaRPr>
                    </a:p>
                  </a:txBody>
                  <a:tcPr anchor="ctr"/>
                </a:tc>
                <a:tc>
                  <a:txBody>
                    <a:bodyPr/>
                    <a:lstStyle/>
                    <a:p>
                      <a:pPr algn="ctr"/>
                      <a:r>
                        <a:rPr lang="en-AU" sz="1400" b="1" dirty="0" smtClean="0">
                          <a:latin typeface="Arial" panose="020B0604020202020204" pitchFamily="34" charset="0"/>
                        </a:rPr>
                        <a:t>0</a:t>
                      </a:r>
                      <a:endParaRPr lang="en-US" sz="1400" b="1" dirty="0">
                        <a:latin typeface="Arial" panose="020B0604020202020204" pitchFamily="34" charset="0"/>
                      </a:endParaRPr>
                    </a:p>
                  </a:txBody>
                  <a:tcPr anchor="ctr"/>
                </a:tc>
              </a:tr>
            </a:tbl>
          </a:graphicData>
        </a:graphic>
      </p:graphicFrame>
      <p:sp>
        <p:nvSpPr>
          <p:cNvPr id="3" name="TextBox 2"/>
          <p:cNvSpPr txBox="1"/>
          <p:nvPr/>
        </p:nvSpPr>
        <p:spPr>
          <a:xfrm>
            <a:off x="1933486" y="1422398"/>
            <a:ext cx="4942372" cy="461661"/>
          </a:xfrm>
          <a:prstGeom prst="rect">
            <a:avLst/>
          </a:prstGeom>
          <a:noFill/>
        </p:spPr>
        <p:txBody>
          <a:bodyPr wrap="none" lIns="91436" tIns="45718" rIns="91436" bIns="45718" rtlCol="0">
            <a:spAutoFit/>
          </a:bodyPr>
          <a:lstStyle/>
          <a:p>
            <a:pPr algn="ctr"/>
            <a:r>
              <a:rPr lang="en-US" dirty="0"/>
              <a:t>Individuals Who Met PDVF Criteria</a:t>
            </a:r>
          </a:p>
        </p:txBody>
      </p:sp>
    </p:spTree>
    <p:extLst>
      <p:ext uri="{BB962C8B-B14F-4D97-AF65-F5344CB8AC3E}">
        <p14:creationId xmlns:p14="http://schemas.microsoft.com/office/powerpoint/2010/main" val="40095257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0100"/>
          </a:xfrm>
        </p:spPr>
        <p:txBody>
          <a:bodyPr/>
          <a:lstStyle/>
          <a:p>
            <a:r>
              <a:rPr lang="en-US" sz="2800" dirty="0" smtClean="0"/>
              <a:t>Continued risk of MI with ABC in D:A:D?</a:t>
            </a:r>
            <a:endParaRPr lang="en-US" sz="2800" dirty="0"/>
          </a:p>
        </p:txBody>
      </p:sp>
      <p:sp>
        <p:nvSpPr>
          <p:cNvPr id="3" name="Content Placeholder 2"/>
          <p:cNvSpPr>
            <a:spLocks noGrp="1"/>
          </p:cNvSpPr>
          <p:nvPr>
            <p:ph idx="1"/>
          </p:nvPr>
        </p:nvSpPr>
        <p:spPr>
          <a:xfrm>
            <a:off x="436829" y="939800"/>
            <a:ext cx="8229600" cy="4525963"/>
          </a:xfrm>
        </p:spPr>
        <p:txBody>
          <a:bodyPr>
            <a:normAutofit/>
          </a:bodyPr>
          <a:lstStyle/>
          <a:p>
            <a:r>
              <a:rPr lang="en-US" sz="2000" dirty="0" smtClean="0">
                <a:solidFill>
                  <a:schemeClr val="accent6">
                    <a:lumMod val="50000"/>
                  </a:schemeClr>
                </a:solidFill>
              </a:rPr>
              <a:t>Since initial D:A:D report of association between ABC and MI, use of ABC has declined in cohort among those with highest CVD risk.</a:t>
            </a:r>
          </a:p>
          <a:p>
            <a:r>
              <a:rPr lang="en-US" sz="2000" dirty="0" smtClean="0">
                <a:solidFill>
                  <a:schemeClr val="accent6">
                    <a:lumMod val="50000"/>
                  </a:schemeClr>
                </a:solidFill>
              </a:rPr>
              <a:t>Analysis of whether channeling of such patients from ABC has influenced association between the drug and MI. </a:t>
            </a:r>
            <a:endParaRPr lang="en-US" sz="2000" dirty="0">
              <a:solidFill>
                <a:schemeClr val="accent6">
                  <a:lumMod val="50000"/>
                </a:schemeClr>
              </a:solidFill>
            </a:endParaRPr>
          </a:p>
        </p:txBody>
      </p:sp>
      <p:sp>
        <p:nvSpPr>
          <p:cNvPr id="4" name="Text Box 6"/>
          <p:cNvSpPr txBox="1">
            <a:spLocks noChangeArrowheads="1"/>
          </p:cNvSpPr>
          <p:nvPr/>
        </p:nvSpPr>
        <p:spPr bwMode="auto">
          <a:xfrm>
            <a:off x="142916" y="6434518"/>
            <a:ext cx="8523513"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s-ES" dirty="0" smtClean="0">
                <a:latin typeface="Arial" panose="020B0604020202020204" pitchFamily="34" charset="0"/>
              </a:rPr>
              <a:t>Sabin C, </a:t>
            </a:r>
            <a:r>
              <a:rPr lang="es-ES" dirty="0">
                <a:latin typeface="Arial" panose="020B0604020202020204" pitchFamily="34" charset="0"/>
              </a:rPr>
              <a:t>et al. 21st CROI; Boston, MA; March 3-6, 2014. Abst. </a:t>
            </a:r>
            <a:r>
              <a:rPr lang="es-ES" dirty="0" smtClean="0">
                <a:latin typeface="Arial" panose="020B0604020202020204" pitchFamily="34" charset="0"/>
              </a:rPr>
              <a:t>747LB.</a:t>
            </a:r>
            <a:endParaRPr lang="en-US" dirty="0">
              <a:latin typeface="Arial" panose="020B0604020202020204" pitchFamily="34" charset="0"/>
            </a:endParaRPr>
          </a:p>
        </p:txBody>
      </p:sp>
      <p:pic>
        <p:nvPicPr>
          <p:cNvPr id="5" name="Picture 4" descr="Screen Shot 2014-03-12 at 9.42.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2661402"/>
            <a:ext cx="5168900" cy="3773116"/>
          </a:xfrm>
          <a:prstGeom prst="rect">
            <a:avLst/>
          </a:prstGeom>
        </p:spPr>
      </p:pic>
    </p:spTree>
    <p:extLst>
      <p:ext uri="{BB962C8B-B14F-4D97-AF65-F5344CB8AC3E}">
        <p14:creationId xmlns:p14="http://schemas.microsoft.com/office/powerpoint/2010/main" val="255855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0100"/>
          </a:xfrm>
        </p:spPr>
        <p:txBody>
          <a:bodyPr/>
          <a:lstStyle/>
          <a:p>
            <a:r>
              <a:rPr lang="en-US" sz="2800" dirty="0" smtClean="0"/>
              <a:t>Continued risk of MI with ABC in D:A:D?</a:t>
            </a:r>
            <a:endParaRPr lang="en-US" sz="2800" dirty="0"/>
          </a:p>
        </p:txBody>
      </p:sp>
      <p:sp>
        <p:nvSpPr>
          <p:cNvPr id="3" name="Content Placeholder 2"/>
          <p:cNvSpPr>
            <a:spLocks noGrp="1"/>
          </p:cNvSpPr>
          <p:nvPr>
            <p:ph idx="1"/>
          </p:nvPr>
        </p:nvSpPr>
        <p:spPr>
          <a:xfrm>
            <a:off x="892216" y="4991100"/>
            <a:ext cx="8229600" cy="4525963"/>
          </a:xfrm>
        </p:spPr>
        <p:txBody>
          <a:bodyPr>
            <a:normAutofit/>
          </a:bodyPr>
          <a:lstStyle/>
          <a:p>
            <a:r>
              <a:rPr lang="en-US" sz="1400" dirty="0">
                <a:solidFill>
                  <a:srgbClr val="000000"/>
                </a:solidFill>
                <a:latin typeface="Arial"/>
                <a:cs typeface="Arial"/>
              </a:rPr>
              <a:t>MI rates </a:t>
            </a:r>
          </a:p>
          <a:p>
            <a:pPr lvl="1"/>
            <a:r>
              <a:rPr lang="en-US" sz="2000" dirty="0">
                <a:solidFill>
                  <a:srgbClr val="000000"/>
                </a:solidFill>
                <a:latin typeface="Arial"/>
                <a:cs typeface="Arial"/>
              </a:rPr>
              <a:t>Current/Recent ABC 0.47 (0.42-0.52)/1000 </a:t>
            </a:r>
            <a:r>
              <a:rPr lang="en-US" sz="2000" dirty="0" err="1">
                <a:solidFill>
                  <a:srgbClr val="000000"/>
                </a:solidFill>
                <a:latin typeface="Arial"/>
                <a:cs typeface="Arial"/>
              </a:rPr>
              <a:t>pt</a:t>
            </a:r>
            <a:r>
              <a:rPr lang="en-US" sz="2000" dirty="0">
                <a:solidFill>
                  <a:srgbClr val="000000"/>
                </a:solidFill>
                <a:latin typeface="Arial"/>
                <a:cs typeface="Arial"/>
              </a:rPr>
              <a:t> </a:t>
            </a:r>
            <a:r>
              <a:rPr lang="en-US" sz="2000" dirty="0" err="1">
                <a:solidFill>
                  <a:srgbClr val="000000"/>
                </a:solidFill>
                <a:latin typeface="Arial"/>
                <a:cs typeface="Arial"/>
              </a:rPr>
              <a:t>yrs</a:t>
            </a:r>
            <a:r>
              <a:rPr lang="en-US" sz="2000" dirty="0">
                <a:solidFill>
                  <a:srgbClr val="000000"/>
                </a:solidFill>
                <a:latin typeface="Arial"/>
                <a:cs typeface="Arial"/>
              </a:rPr>
              <a:t> of FU</a:t>
            </a:r>
          </a:p>
          <a:p>
            <a:pPr lvl="1"/>
            <a:r>
              <a:rPr lang="en-US" sz="2000" dirty="0">
                <a:solidFill>
                  <a:srgbClr val="000000"/>
                </a:solidFill>
                <a:latin typeface="Arial"/>
                <a:cs typeface="Arial"/>
              </a:rPr>
              <a:t>No ABC 0.21 (0.19-0.22)/1000 </a:t>
            </a:r>
            <a:r>
              <a:rPr lang="en-US" sz="2000" dirty="0" err="1">
                <a:solidFill>
                  <a:srgbClr val="000000"/>
                </a:solidFill>
                <a:latin typeface="Arial"/>
                <a:cs typeface="Arial"/>
              </a:rPr>
              <a:t>pt</a:t>
            </a:r>
            <a:r>
              <a:rPr lang="en-US" sz="2000" dirty="0">
                <a:solidFill>
                  <a:srgbClr val="000000"/>
                </a:solidFill>
                <a:latin typeface="Arial"/>
                <a:cs typeface="Arial"/>
              </a:rPr>
              <a:t> </a:t>
            </a:r>
            <a:r>
              <a:rPr lang="en-US" sz="2000" dirty="0" err="1">
                <a:solidFill>
                  <a:srgbClr val="000000"/>
                </a:solidFill>
                <a:latin typeface="Arial"/>
                <a:cs typeface="Arial"/>
              </a:rPr>
              <a:t>yrs</a:t>
            </a:r>
            <a:r>
              <a:rPr lang="en-US" sz="2000" dirty="0">
                <a:solidFill>
                  <a:srgbClr val="000000"/>
                </a:solidFill>
                <a:latin typeface="Arial"/>
                <a:cs typeface="Arial"/>
              </a:rPr>
              <a:t> of FU</a:t>
            </a:r>
          </a:p>
          <a:p>
            <a:r>
              <a:rPr lang="en-US" sz="1800" dirty="0">
                <a:solidFill>
                  <a:srgbClr val="000000"/>
                </a:solidFill>
                <a:latin typeface="Arial"/>
                <a:cs typeface="Arial"/>
              </a:rPr>
              <a:t>RR with ABC 1.98 (1.72-2.29), </a:t>
            </a:r>
            <a:r>
              <a:rPr lang="en-US" sz="1600" dirty="0">
                <a:solidFill>
                  <a:srgbClr val="000000"/>
                </a:solidFill>
                <a:latin typeface="Arial"/>
                <a:cs typeface="Arial"/>
              </a:rPr>
              <a:t>Pre 3/08 1.97, Post 3/08 1.97</a:t>
            </a:r>
          </a:p>
        </p:txBody>
      </p:sp>
      <p:sp>
        <p:nvSpPr>
          <p:cNvPr id="4" name="Text Box 6"/>
          <p:cNvSpPr txBox="1">
            <a:spLocks noChangeArrowheads="1"/>
          </p:cNvSpPr>
          <p:nvPr/>
        </p:nvSpPr>
        <p:spPr bwMode="auto">
          <a:xfrm>
            <a:off x="142916" y="6434518"/>
            <a:ext cx="8523513"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s-ES" dirty="0" smtClean="0">
                <a:latin typeface="Arial" panose="020B0604020202020204" pitchFamily="34" charset="0"/>
              </a:rPr>
              <a:t>Sabin C, </a:t>
            </a:r>
            <a:r>
              <a:rPr lang="es-ES" dirty="0">
                <a:latin typeface="Arial" panose="020B0604020202020204" pitchFamily="34" charset="0"/>
              </a:rPr>
              <a:t>et al. 21st CROI; Boston, MA; March 3-6, 2014. Abst. </a:t>
            </a:r>
            <a:r>
              <a:rPr lang="es-ES" dirty="0" smtClean="0">
                <a:latin typeface="Arial" panose="020B0604020202020204" pitchFamily="34" charset="0"/>
              </a:rPr>
              <a:t>747LB.</a:t>
            </a:r>
            <a:endParaRPr lang="en-US" dirty="0">
              <a:latin typeface="Arial" panose="020B0604020202020204" pitchFamily="34" charset="0"/>
            </a:endParaRPr>
          </a:p>
        </p:txBody>
      </p:sp>
      <p:pic>
        <p:nvPicPr>
          <p:cNvPr id="6" name="Picture 5" descr="Screen Shot 2014-03-12 at 9.43.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16" y="1145841"/>
            <a:ext cx="4419600" cy="3819002"/>
          </a:xfrm>
          <a:prstGeom prst="rect">
            <a:avLst/>
          </a:prstGeom>
        </p:spPr>
      </p:pic>
      <p:pic>
        <p:nvPicPr>
          <p:cNvPr id="7" name="Picture 6" descr="Screen Shot 2014-03-12 at 9.43.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516" y="1145841"/>
            <a:ext cx="4559300" cy="3819002"/>
          </a:xfrm>
          <a:prstGeom prst="rect">
            <a:avLst/>
          </a:prstGeom>
        </p:spPr>
      </p:pic>
    </p:spTree>
    <p:extLst>
      <p:ext uri="{BB962C8B-B14F-4D97-AF65-F5344CB8AC3E}">
        <p14:creationId xmlns:p14="http://schemas.microsoft.com/office/powerpoint/2010/main" val="13509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02068"/>
            <a:ext cx="8229600" cy="1143000"/>
          </a:xfrm>
        </p:spPr>
        <p:txBody>
          <a:bodyPr>
            <a:normAutofit/>
          </a:bodyPr>
          <a:lstStyle/>
          <a:p>
            <a:r>
              <a:rPr lang="fr-FR" sz="3200" dirty="0" smtClean="0">
                <a:solidFill>
                  <a:srgbClr val="FFFF00"/>
                </a:solidFill>
                <a:latin typeface="Arial"/>
                <a:cs typeface="Arial"/>
              </a:rPr>
              <a:t>NEAT 001/ANRS 143 </a:t>
            </a:r>
            <a:r>
              <a:rPr lang="fr-FR" sz="3200" dirty="0" err="1" smtClean="0">
                <a:solidFill>
                  <a:srgbClr val="FFFF00"/>
                </a:solidFill>
                <a:latin typeface="Arial"/>
                <a:cs typeface="Arial"/>
              </a:rPr>
              <a:t>study</a:t>
            </a:r>
            <a:r>
              <a:rPr lang="fr-FR" sz="3200" dirty="0" smtClean="0">
                <a:solidFill>
                  <a:srgbClr val="FFFF00"/>
                </a:solidFill>
                <a:latin typeface="Arial"/>
                <a:cs typeface="Arial"/>
              </a:rPr>
              <a:t> design</a:t>
            </a:r>
            <a:endParaRPr lang="fr-FR" sz="3200" dirty="0">
              <a:solidFill>
                <a:srgbClr val="FFFF00"/>
              </a:solidFill>
              <a:latin typeface="Arial"/>
              <a:cs typeface="Arial"/>
            </a:endParaRPr>
          </a:p>
        </p:txBody>
      </p:sp>
      <p:sp>
        <p:nvSpPr>
          <p:cNvPr id="4" name="Rectangle 44"/>
          <p:cNvSpPr>
            <a:spLocks noGrp="1" noChangeArrowheads="1"/>
          </p:cNvSpPr>
          <p:nvPr>
            <p:ph idx="4294967295"/>
          </p:nvPr>
        </p:nvSpPr>
        <p:spPr>
          <a:xfrm>
            <a:off x="276225" y="1212850"/>
            <a:ext cx="8867775" cy="777875"/>
          </a:xfrm>
        </p:spPr>
        <p:txBody>
          <a:bodyPr/>
          <a:lstStyle/>
          <a:p>
            <a:r>
              <a:rPr lang="en-US" sz="1800" dirty="0" smtClean="0">
                <a:latin typeface="Arial"/>
                <a:cs typeface="Arial"/>
              </a:rPr>
              <a:t>Phase III, </a:t>
            </a:r>
            <a:r>
              <a:rPr lang="fr-FR" sz="1800" dirty="0" err="1" smtClean="0">
                <a:latin typeface="Arial"/>
                <a:cs typeface="Arial"/>
              </a:rPr>
              <a:t>randomis</a:t>
            </a:r>
            <a:r>
              <a:rPr lang="en-GB" sz="1800" dirty="0" err="1" smtClean="0">
                <a:latin typeface="Arial"/>
                <a:cs typeface="Arial"/>
              </a:rPr>
              <a:t>ed</a:t>
            </a:r>
            <a:r>
              <a:rPr lang="en-GB" sz="1800" dirty="0" smtClean="0">
                <a:latin typeface="Arial"/>
                <a:cs typeface="Arial"/>
              </a:rPr>
              <a:t>, open-label, multicenter, parallel-group, non-inferiority, strategic trial</a:t>
            </a:r>
          </a:p>
          <a:p>
            <a:pPr lvl="0"/>
            <a:r>
              <a:rPr lang="fr-FR" sz="1800" dirty="0" smtClean="0">
                <a:cs typeface="Arial"/>
              </a:rPr>
              <a:t>78 sites, 15 countries </a:t>
            </a:r>
            <a:r>
              <a:rPr lang="fr-FR" sz="1600" dirty="0" smtClean="0">
                <a:cs typeface="Arial"/>
              </a:rPr>
              <a:t>(</a:t>
            </a:r>
            <a:r>
              <a:rPr lang="fr-FR" sz="1600" dirty="0" err="1" smtClean="0">
                <a:cs typeface="Arial"/>
              </a:rPr>
              <a:t>Austria</a:t>
            </a:r>
            <a:r>
              <a:rPr lang="fr-FR" sz="1600" dirty="0" smtClean="0">
                <a:cs typeface="Arial"/>
              </a:rPr>
              <a:t>, </a:t>
            </a:r>
            <a:r>
              <a:rPr lang="fr-FR" sz="1600" dirty="0" err="1" smtClean="0">
                <a:cs typeface="Arial"/>
              </a:rPr>
              <a:t>Belgium</a:t>
            </a:r>
            <a:r>
              <a:rPr lang="fr-FR" sz="1600" dirty="0" smtClean="0">
                <a:cs typeface="Arial"/>
              </a:rPr>
              <a:t>, </a:t>
            </a:r>
            <a:r>
              <a:rPr lang="fr-FR" sz="1600" dirty="0" err="1" smtClean="0">
                <a:cs typeface="Arial"/>
              </a:rPr>
              <a:t>Denmark</a:t>
            </a:r>
            <a:r>
              <a:rPr lang="fr-FR" sz="1600" dirty="0" smtClean="0">
                <a:cs typeface="Arial"/>
              </a:rPr>
              <a:t>, France, Germany, Great </a:t>
            </a:r>
            <a:r>
              <a:rPr lang="fr-FR" sz="1600" dirty="0" err="1" smtClean="0">
                <a:cs typeface="Arial"/>
              </a:rPr>
              <a:t>Britain</a:t>
            </a:r>
            <a:r>
              <a:rPr lang="fr-FR" sz="1600" dirty="0" smtClean="0">
                <a:cs typeface="Arial"/>
              </a:rPr>
              <a:t>, </a:t>
            </a:r>
            <a:r>
              <a:rPr lang="fr-FR" sz="1600" dirty="0" err="1" smtClean="0">
                <a:cs typeface="Arial"/>
              </a:rPr>
              <a:t>Greece</a:t>
            </a:r>
            <a:r>
              <a:rPr lang="fr-FR" sz="1600" dirty="0" smtClean="0">
                <a:cs typeface="Arial"/>
              </a:rPr>
              <a:t>, </a:t>
            </a:r>
            <a:r>
              <a:rPr lang="fr-FR" sz="1600" dirty="0" err="1" smtClean="0">
                <a:cs typeface="Arial"/>
              </a:rPr>
              <a:t>Hungary</a:t>
            </a:r>
            <a:r>
              <a:rPr lang="fr-FR" sz="1600" dirty="0" smtClean="0">
                <a:cs typeface="Arial"/>
              </a:rPr>
              <a:t>, Ireland, </a:t>
            </a:r>
            <a:r>
              <a:rPr lang="fr-FR" sz="1600" dirty="0" err="1" smtClean="0">
                <a:cs typeface="Arial"/>
              </a:rPr>
              <a:t>Italy</a:t>
            </a:r>
            <a:r>
              <a:rPr lang="fr-FR" sz="1600" dirty="0" smtClean="0">
                <a:cs typeface="Arial"/>
              </a:rPr>
              <a:t>, </a:t>
            </a:r>
            <a:r>
              <a:rPr lang="fr-FR" sz="1600" dirty="0" err="1" smtClean="0">
                <a:cs typeface="Arial"/>
              </a:rPr>
              <a:t>Netherlands</a:t>
            </a:r>
            <a:r>
              <a:rPr lang="fr-FR" sz="1600" dirty="0" smtClean="0">
                <a:cs typeface="Arial"/>
              </a:rPr>
              <a:t>, </a:t>
            </a:r>
            <a:r>
              <a:rPr lang="fr-FR" sz="1600" dirty="0" err="1" smtClean="0">
                <a:cs typeface="Arial"/>
              </a:rPr>
              <a:t>Poland</a:t>
            </a:r>
            <a:r>
              <a:rPr lang="fr-FR" sz="1600" dirty="0" smtClean="0">
                <a:cs typeface="Arial"/>
              </a:rPr>
              <a:t>, Portugal, Spain, </a:t>
            </a:r>
            <a:r>
              <a:rPr lang="fr-FR" sz="1600" dirty="0" err="1" smtClean="0">
                <a:cs typeface="Arial"/>
              </a:rPr>
              <a:t>Sweden</a:t>
            </a:r>
            <a:r>
              <a:rPr lang="fr-FR" sz="1600" dirty="0" smtClean="0">
                <a:cs typeface="Arial"/>
              </a:rPr>
              <a:t>)</a:t>
            </a:r>
            <a:endParaRPr lang="fr-FR" sz="1800" dirty="0" smtClean="0">
              <a:cs typeface="Arial"/>
            </a:endParaRPr>
          </a:p>
          <a:p>
            <a:endParaRPr lang="en-US" sz="1800" dirty="0" smtClean="0">
              <a:latin typeface="Arial"/>
              <a:cs typeface="Arial"/>
            </a:endParaRPr>
          </a:p>
        </p:txBody>
      </p:sp>
      <p:sp>
        <p:nvSpPr>
          <p:cNvPr id="6" name="Text Box 6"/>
          <p:cNvSpPr txBox="1">
            <a:spLocks noChangeArrowheads="1"/>
          </p:cNvSpPr>
          <p:nvPr/>
        </p:nvSpPr>
        <p:spPr bwMode="auto">
          <a:xfrm>
            <a:off x="4180747" y="3894513"/>
            <a:ext cx="4251460" cy="566402"/>
          </a:xfrm>
          <a:prstGeom prst="rect">
            <a:avLst/>
          </a:prstGeom>
          <a:solidFill>
            <a:srgbClr val="FF6600"/>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marL="284163" indent="-284163" algn="ctr" defTabSz="796925" fontAlgn="auto">
              <a:spcBef>
                <a:spcPts val="0"/>
              </a:spcBef>
              <a:spcAft>
                <a:spcPts val="0"/>
              </a:spcAft>
              <a:buClr>
                <a:srgbClr val="FF6623"/>
              </a:buClr>
              <a:buSzPct val="125000"/>
              <a:buFont typeface="Symbol" pitchFamily="18" charset="2"/>
              <a:buNone/>
              <a:defRPr/>
            </a:pPr>
            <a:r>
              <a:rPr lang="en-US" b="1" dirty="0" err="1" smtClean="0">
                <a:solidFill>
                  <a:srgbClr val="000000"/>
                </a:solidFill>
                <a:latin typeface="Arial"/>
                <a:ea typeface="ＭＳ Ｐゴシック" pitchFamily="50" charset="-128"/>
                <a:cs typeface="Arial"/>
              </a:rPr>
              <a:t>DRV+r</a:t>
            </a:r>
            <a:r>
              <a:rPr lang="en-US" b="1" dirty="0" smtClean="0">
                <a:solidFill>
                  <a:srgbClr val="000000"/>
                </a:solidFill>
                <a:latin typeface="Arial"/>
                <a:ea typeface="ＭＳ Ｐゴシック" pitchFamily="50" charset="-128"/>
                <a:cs typeface="Arial"/>
              </a:rPr>
              <a:t> 800+100 </a:t>
            </a:r>
            <a:r>
              <a:rPr lang="en-US" b="1" dirty="0">
                <a:solidFill>
                  <a:srgbClr val="000000"/>
                </a:solidFill>
                <a:latin typeface="Arial"/>
                <a:ea typeface="ＭＳ Ｐゴシック" pitchFamily="50" charset="-128"/>
                <a:cs typeface="Arial"/>
              </a:rPr>
              <a:t>mg QD +</a:t>
            </a:r>
            <a:r>
              <a:rPr lang="en-US" b="1" dirty="0" smtClean="0">
                <a:solidFill>
                  <a:srgbClr val="000000"/>
                </a:solidFill>
                <a:latin typeface="Arial"/>
                <a:ea typeface="ＭＳ Ｐゴシック" pitchFamily="50" charset="-128"/>
                <a:cs typeface="Arial"/>
              </a:rPr>
              <a:t> TDF/FTC FDC QD</a:t>
            </a:r>
            <a:endParaRPr lang="en-US" b="1" dirty="0">
              <a:solidFill>
                <a:srgbClr val="000000"/>
              </a:solidFill>
              <a:latin typeface="Arial"/>
              <a:ea typeface="ＭＳ Ｐゴシック" pitchFamily="50" charset="-128"/>
              <a:cs typeface="Arial"/>
            </a:endParaRPr>
          </a:p>
        </p:txBody>
      </p:sp>
      <p:sp>
        <p:nvSpPr>
          <p:cNvPr id="7" name="Text Box 7"/>
          <p:cNvSpPr txBox="1">
            <a:spLocks noChangeArrowheads="1"/>
          </p:cNvSpPr>
          <p:nvPr/>
        </p:nvSpPr>
        <p:spPr bwMode="auto">
          <a:xfrm>
            <a:off x="4180747" y="2919441"/>
            <a:ext cx="4251460" cy="599090"/>
          </a:xfrm>
          <a:prstGeom prst="rect">
            <a:avLst/>
          </a:prstGeom>
          <a:solidFill>
            <a:srgbClr val="FFFF00"/>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marL="284163" indent="-284163" algn="ctr" defTabSz="796925" fontAlgn="auto">
              <a:spcBef>
                <a:spcPts val="0"/>
              </a:spcBef>
              <a:spcAft>
                <a:spcPts val="0"/>
              </a:spcAft>
              <a:buClr>
                <a:srgbClr val="FF6623"/>
              </a:buClr>
              <a:buSzPct val="125000"/>
              <a:buFont typeface="Symbol" pitchFamily="18" charset="2"/>
              <a:buNone/>
              <a:defRPr/>
            </a:pPr>
            <a:r>
              <a:rPr lang="en-US" b="1" dirty="0" err="1" smtClean="0">
                <a:solidFill>
                  <a:srgbClr val="000000"/>
                </a:solidFill>
                <a:latin typeface="Arial"/>
                <a:ea typeface="ＭＳ Ｐゴシック" pitchFamily="50" charset="-128"/>
                <a:cs typeface="Arial"/>
              </a:rPr>
              <a:t>DRV+r</a:t>
            </a:r>
            <a:r>
              <a:rPr lang="en-US" b="1" dirty="0" smtClean="0">
                <a:solidFill>
                  <a:srgbClr val="000000"/>
                </a:solidFill>
                <a:latin typeface="Arial"/>
                <a:ea typeface="ＭＳ Ｐゴシック" pitchFamily="50" charset="-128"/>
                <a:cs typeface="Arial"/>
              </a:rPr>
              <a:t> 800+100 mg QD + </a:t>
            </a:r>
            <a:r>
              <a:rPr lang="en-US" b="1" dirty="0">
                <a:solidFill>
                  <a:srgbClr val="000000"/>
                </a:solidFill>
                <a:latin typeface="Arial"/>
                <a:ea typeface="ＭＳ Ｐゴシック" pitchFamily="50" charset="-128"/>
                <a:cs typeface="Arial"/>
              </a:rPr>
              <a:t>RAL</a:t>
            </a:r>
            <a:r>
              <a:rPr lang="en-US" b="1" dirty="0" smtClean="0">
                <a:solidFill>
                  <a:srgbClr val="000000"/>
                </a:solidFill>
                <a:latin typeface="Arial"/>
                <a:ea typeface="ＭＳ Ｐゴシック" pitchFamily="50" charset="-128"/>
                <a:cs typeface="Arial"/>
              </a:rPr>
              <a:t> 400 mg BID </a:t>
            </a:r>
          </a:p>
        </p:txBody>
      </p:sp>
      <p:sp>
        <p:nvSpPr>
          <p:cNvPr id="10" name="Rectangle 18"/>
          <p:cNvSpPr>
            <a:spLocks noChangeArrowheads="1"/>
          </p:cNvSpPr>
          <p:nvPr/>
        </p:nvSpPr>
        <p:spPr bwMode="auto">
          <a:xfrm>
            <a:off x="5058635" y="4791909"/>
            <a:ext cx="990600" cy="228600"/>
          </a:xfrm>
          <a:prstGeom prst="rect">
            <a:avLst/>
          </a:prstGeom>
          <a:noFill/>
          <a:ln w="9525" algn="ctr">
            <a:noFill/>
            <a:miter lim="800000"/>
            <a:headEnd/>
            <a:tailEnd/>
          </a:ln>
        </p:spPr>
        <p:txBody>
          <a:bodyPr wrap="none" lIns="0" tIns="0" rIns="0" bIns="0" anchor="ctr"/>
          <a:lstStyle/>
          <a:p>
            <a:pPr marL="284163" indent="-284163" algn="ctr" defTabSz="796925" fontAlgn="auto">
              <a:spcBef>
                <a:spcPct val="25000"/>
              </a:spcBef>
              <a:spcAft>
                <a:spcPts val="0"/>
              </a:spcAft>
              <a:buClr>
                <a:srgbClr val="FF6623"/>
              </a:buClr>
              <a:buSzPct val="125000"/>
              <a:buFont typeface="Symbol" pitchFamily="18" charset="2"/>
              <a:buNone/>
              <a:defRPr/>
            </a:pPr>
            <a:endParaRPr lang="en-US" b="1" dirty="0">
              <a:solidFill>
                <a:srgbClr val="FFFFFF"/>
              </a:solidFill>
              <a:latin typeface="Arial"/>
              <a:cs typeface="Arial"/>
            </a:endParaRPr>
          </a:p>
        </p:txBody>
      </p:sp>
      <p:sp>
        <p:nvSpPr>
          <p:cNvPr id="11" name="Rectangle 20"/>
          <p:cNvSpPr>
            <a:spLocks noChangeArrowheads="1"/>
          </p:cNvSpPr>
          <p:nvPr/>
        </p:nvSpPr>
        <p:spPr bwMode="auto">
          <a:xfrm>
            <a:off x="7997856" y="4650442"/>
            <a:ext cx="832159" cy="553998"/>
          </a:xfrm>
          <a:prstGeom prst="rect">
            <a:avLst/>
          </a:prstGeom>
          <a:noFill/>
          <a:ln w="9525" algn="ctr">
            <a:noFill/>
            <a:miter lim="800000"/>
            <a:headEnd/>
            <a:tailEnd/>
          </a:ln>
        </p:spPr>
        <p:txBody>
          <a:bodyPr wrap="none" lIns="0" tIns="0" rIns="0" bIns="0" anchor="ctr">
            <a:spAutoFit/>
          </a:bodyPr>
          <a:lstStyle/>
          <a:p>
            <a:pPr marL="284163" indent="-284163" algn="ctr" defTabSz="796925" fontAlgn="auto">
              <a:spcBef>
                <a:spcPct val="25000"/>
              </a:spcBef>
              <a:spcAft>
                <a:spcPts val="0"/>
              </a:spcAft>
              <a:buClr>
                <a:srgbClr val="FF6623"/>
              </a:buClr>
              <a:buSzPct val="125000"/>
              <a:buFont typeface="Symbol" pitchFamily="18" charset="2"/>
              <a:buNone/>
            </a:pPr>
            <a:r>
              <a:rPr lang="en-US" dirty="0" smtClean="0">
                <a:solidFill>
                  <a:srgbClr val="FFFFFF"/>
                </a:solidFill>
                <a:latin typeface="Arial"/>
                <a:ea typeface="ＭＳ Ｐゴシック" pitchFamily="34" charset="-128"/>
                <a:cs typeface="Arial"/>
              </a:rPr>
              <a:t>Minimum</a:t>
            </a:r>
          </a:p>
          <a:p>
            <a:pPr marL="284163" indent="-284163" algn="ctr" defTabSz="796925" fontAlgn="auto">
              <a:spcBef>
                <a:spcPct val="25000"/>
              </a:spcBef>
              <a:spcAft>
                <a:spcPts val="0"/>
              </a:spcAft>
              <a:buClr>
                <a:srgbClr val="FF6623"/>
              </a:buClr>
              <a:buSzPct val="125000"/>
              <a:buFont typeface="Symbol" pitchFamily="18" charset="2"/>
              <a:buNone/>
            </a:pPr>
            <a:r>
              <a:rPr lang="en-US" dirty="0" smtClean="0">
                <a:solidFill>
                  <a:srgbClr val="FFFFFF"/>
                </a:solidFill>
                <a:latin typeface="Arial"/>
                <a:ea typeface="ＭＳ Ｐゴシック" pitchFamily="34" charset="-128"/>
                <a:cs typeface="Arial"/>
              </a:rPr>
              <a:t>Week </a:t>
            </a:r>
            <a:r>
              <a:rPr lang="en-US" dirty="0">
                <a:solidFill>
                  <a:srgbClr val="FFFFFF"/>
                </a:solidFill>
                <a:latin typeface="Arial"/>
                <a:ea typeface="ＭＳ Ｐゴシック" pitchFamily="34" charset="-128"/>
                <a:cs typeface="Arial"/>
              </a:rPr>
              <a:t>96</a:t>
            </a:r>
          </a:p>
        </p:txBody>
      </p:sp>
      <p:sp>
        <p:nvSpPr>
          <p:cNvPr id="12" name="Rectangle 20"/>
          <p:cNvSpPr>
            <a:spLocks noChangeArrowheads="1"/>
          </p:cNvSpPr>
          <p:nvPr/>
        </p:nvSpPr>
        <p:spPr bwMode="auto">
          <a:xfrm>
            <a:off x="911567" y="4770994"/>
            <a:ext cx="5932714" cy="461665"/>
          </a:xfrm>
          <a:prstGeom prst="rect">
            <a:avLst/>
          </a:prstGeom>
          <a:noFill/>
          <a:ln w="9525" algn="ctr">
            <a:noFill/>
            <a:miter lim="800000"/>
            <a:headEnd/>
            <a:tailEnd/>
          </a:ln>
        </p:spPr>
        <p:txBody>
          <a:bodyPr wrap="none" lIns="0" tIns="0" rIns="0" bIns="0" anchor="ctr">
            <a:spAutoFit/>
          </a:bodyPr>
          <a:lstStyle/>
          <a:p>
            <a:pPr marL="284163" indent="-284163" defTabSz="796925" fontAlgn="auto">
              <a:spcBef>
                <a:spcPts val="0"/>
              </a:spcBef>
              <a:spcAft>
                <a:spcPts val="0"/>
              </a:spcAft>
              <a:buClr>
                <a:srgbClr val="FF6623"/>
              </a:buClr>
              <a:buSzPct val="125000"/>
              <a:buFont typeface="Symbol" pitchFamily="18" charset="2"/>
              <a:buNone/>
            </a:pPr>
            <a:r>
              <a:rPr lang="fr-FR" sz="1500" dirty="0" err="1" smtClean="0">
                <a:solidFill>
                  <a:srgbClr val="FFFFFF"/>
                </a:solidFill>
                <a:latin typeface="Arial"/>
                <a:ea typeface="ＭＳ Ｐゴシック" pitchFamily="34" charset="-128"/>
                <a:cs typeface="Arial"/>
              </a:rPr>
              <a:t>Randomis</a:t>
            </a:r>
            <a:r>
              <a:rPr lang="en-US" sz="1500" dirty="0" err="1" smtClean="0">
                <a:solidFill>
                  <a:srgbClr val="FFFFFF"/>
                </a:solidFill>
                <a:latin typeface="Arial"/>
                <a:ea typeface="ＭＳ Ｐゴシック" pitchFamily="34" charset="-128"/>
                <a:cs typeface="Arial"/>
              </a:rPr>
              <a:t>ation</a:t>
            </a:r>
            <a:r>
              <a:rPr lang="en-US" sz="1500" dirty="0" smtClean="0">
                <a:solidFill>
                  <a:srgbClr val="FFFFFF"/>
                </a:solidFill>
                <a:latin typeface="Arial"/>
                <a:ea typeface="ＭＳ Ｐゴシック" pitchFamily="34" charset="-128"/>
                <a:cs typeface="Arial"/>
              </a:rPr>
              <a:t> 1:1 </a:t>
            </a:r>
          </a:p>
          <a:p>
            <a:pPr marL="284163" indent="-284163" defTabSz="796925" fontAlgn="auto">
              <a:spcBef>
                <a:spcPts val="0"/>
              </a:spcBef>
              <a:spcAft>
                <a:spcPts val="0"/>
              </a:spcAft>
              <a:buClr>
                <a:srgbClr val="FF6623"/>
              </a:buClr>
              <a:buSzPct val="125000"/>
              <a:buFont typeface="Symbol" pitchFamily="18" charset="2"/>
              <a:buNone/>
            </a:pPr>
            <a:r>
              <a:rPr lang="en-US" sz="1500" dirty="0">
                <a:solidFill>
                  <a:srgbClr val="FFFFFF"/>
                </a:solidFill>
                <a:latin typeface="Arial"/>
                <a:ea typeface="ＭＳ Ｐゴシック" pitchFamily="34" charset="-128"/>
                <a:cs typeface="Arial"/>
              </a:rPr>
              <a:t>s</a:t>
            </a:r>
            <a:r>
              <a:rPr lang="en-US" sz="1500" dirty="0" smtClean="0">
                <a:solidFill>
                  <a:srgbClr val="FFFFFF"/>
                </a:solidFill>
                <a:latin typeface="Arial"/>
                <a:ea typeface="ＭＳ Ｐゴシック" pitchFamily="34" charset="-128"/>
                <a:cs typeface="Arial"/>
              </a:rPr>
              <a:t>tratified by country and participation in virology/immunology </a:t>
            </a:r>
            <a:r>
              <a:rPr lang="en-US" sz="1500" dirty="0" err="1" smtClean="0">
                <a:solidFill>
                  <a:srgbClr val="FFFFFF"/>
                </a:solidFill>
                <a:latin typeface="Arial"/>
                <a:ea typeface="ＭＳ Ｐゴシック" pitchFamily="34" charset="-128"/>
                <a:cs typeface="Arial"/>
              </a:rPr>
              <a:t>substudy</a:t>
            </a:r>
            <a:endParaRPr lang="en-US" sz="1500" dirty="0">
              <a:solidFill>
                <a:srgbClr val="FFFFFF"/>
              </a:solidFill>
              <a:latin typeface="Arial"/>
              <a:ea typeface="ＭＳ Ｐゴシック" pitchFamily="34" charset="-128"/>
              <a:cs typeface="Arial"/>
            </a:endParaRPr>
          </a:p>
        </p:txBody>
      </p:sp>
      <p:cxnSp>
        <p:nvCxnSpPr>
          <p:cNvPr id="14" name="Straight Connector 43"/>
          <p:cNvCxnSpPr>
            <a:cxnSpLocks noChangeShapeType="1"/>
          </p:cNvCxnSpPr>
          <p:nvPr/>
        </p:nvCxnSpPr>
        <p:spPr bwMode="auto">
          <a:xfrm>
            <a:off x="2625653" y="4902299"/>
            <a:ext cx="1211518" cy="1588"/>
          </a:xfrm>
          <a:prstGeom prst="line">
            <a:avLst/>
          </a:prstGeom>
          <a:noFill/>
          <a:ln w="28575" algn="ctr">
            <a:solidFill>
              <a:schemeClr val="bg1"/>
            </a:solidFill>
            <a:round/>
            <a:headEnd/>
            <a:tailEnd/>
          </a:ln>
        </p:spPr>
      </p:cxnSp>
      <p:cxnSp>
        <p:nvCxnSpPr>
          <p:cNvPr id="15" name="Straight Arrow Connector 36"/>
          <p:cNvCxnSpPr>
            <a:cxnSpLocks noChangeShapeType="1"/>
          </p:cNvCxnSpPr>
          <p:nvPr/>
        </p:nvCxnSpPr>
        <p:spPr bwMode="auto">
          <a:xfrm rot="5400000" flipH="1" flipV="1">
            <a:off x="3616082" y="4681210"/>
            <a:ext cx="442178" cy="1588"/>
          </a:xfrm>
          <a:prstGeom prst="straightConnector1">
            <a:avLst/>
          </a:prstGeom>
          <a:noFill/>
          <a:ln w="28575" algn="ctr">
            <a:solidFill>
              <a:schemeClr val="bg1"/>
            </a:solidFill>
            <a:round/>
            <a:headEnd/>
            <a:tailEnd type="arrow" w="med" len="med"/>
          </a:ln>
        </p:spPr>
      </p:cxnSp>
      <p:cxnSp>
        <p:nvCxnSpPr>
          <p:cNvPr id="17" name="Straight Arrow Connector 38"/>
          <p:cNvCxnSpPr>
            <a:cxnSpLocks noChangeShapeType="1"/>
          </p:cNvCxnSpPr>
          <p:nvPr/>
        </p:nvCxnSpPr>
        <p:spPr bwMode="auto">
          <a:xfrm flipV="1">
            <a:off x="8421444" y="4491870"/>
            <a:ext cx="0" cy="241300"/>
          </a:xfrm>
          <a:prstGeom prst="straightConnector1">
            <a:avLst/>
          </a:prstGeom>
          <a:noFill/>
          <a:ln w="28575" algn="ctr">
            <a:solidFill>
              <a:schemeClr val="bg1"/>
            </a:solidFill>
            <a:round/>
            <a:headEnd/>
            <a:tailEnd type="arrow" w="med" len="med"/>
          </a:ln>
        </p:spPr>
      </p:cxnSp>
      <p:sp>
        <p:nvSpPr>
          <p:cNvPr id="21" name="Rectangle 20"/>
          <p:cNvSpPr/>
          <p:nvPr/>
        </p:nvSpPr>
        <p:spPr>
          <a:xfrm>
            <a:off x="683706" y="2919441"/>
            <a:ext cx="2512158" cy="1815882"/>
          </a:xfrm>
          <a:prstGeom prst="rect">
            <a:avLst/>
          </a:prstGeom>
          <a:ln>
            <a:solidFill>
              <a:schemeClr val="bg1"/>
            </a:solidFill>
          </a:ln>
        </p:spPr>
        <p:txBody>
          <a:bodyPr wrap="square">
            <a:spAutoFit/>
          </a:bodyPr>
          <a:lstStyle/>
          <a:p>
            <a:pPr marL="284163" indent="-284163" algn="ctr" defTabSz="796925" fontAlgn="auto">
              <a:spcBef>
                <a:spcPts val="0"/>
              </a:spcBef>
              <a:spcAft>
                <a:spcPts val="0"/>
              </a:spcAft>
              <a:buClr>
                <a:srgbClr val="FF6623"/>
              </a:buClr>
              <a:buSzPct val="125000"/>
              <a:buFont typeface="Symbol" pitchFamily="18" charset="2"/>
              <a:buNone/>
              <a:defRPr/>
            </a:pPr>
            <a:r>
              <a:rPr lang="en-US" b="1" dirty="0">
                <a:solidFill>
                  <a:srgbClr val="FFFFFF"/>
                </a:solidFill>
                <a:latin typeface="Arial"/>
                <a:ea typeface="MS PGothic" pitchFamily="34" charset="-128"/>
                <a:cs typeface="Arial"/>
              </a:rPr>
              <a:t>HIV-1 ART-naïve</a:t>
            </a:r>
          </a:p>
          <a:p>
            <a:pPr marL="284163" indent="-284163" algn="ctr" defTabSz="796925" fontAlgn="auto">
              <a:spcBef>
                <a:spcPts val="0"/>
              </a:spcBef>
              <a:spcAft>
                <a:spcPts val="0"/>
              </a:spcAft>
              <a:buClr>
                <a:srgbClr val="FF6623"/>
              </a:buClr>
              <a:buSzPct val="125000"/>
              <a:buFont typeface="Symbol" pitchFamily="18" charset="2"/>
              <a:buNone/>
              <a:defRPr/>
            </a:pPr>
            <a:r>
              <a:rPr lang="en-US" b="1" dirty="0">
                <a:solidFill>
                  <a:srgbClr val="FFFFFF"/>
                </a:solidFill>
                <a:latin typeface="Arial"/>
                <a:ea typeface="MS PGothic" pitchFamily="34" charset="-128"/>
                <a:cs typeface="Arial"/>
              </a:rPr>
              <a:t>≥ 18 years</a:t>
            </a:r>
          </a:p>
          <a:p>
            <a:pPr marL="284163" indent="-284163" algn="ctr" defTabSz="796925" fontAlgn="auto">
              <a:spcBef>
                <a:spcPts val="0"/>
              </a:spcBef>
              <a:spcAft>
                <a:spcPts val="0"/>
              </a:spcAft>
              <a:buClr>
                <a:srgbClr val="FF6623"/>
              </a:buClr>
              <a:buSzPct val="125000"/>
              <a:buFont typeface="Symbol" pitchFamily="18" charset="2"/>
              <a:buNone/>
              <a:defRPr/>
            </a:pPr>
            <a:r>
              <a:rPr lang="en-US" b="1" dirty="0">
                <a:solidFill>
                  <a:srgbClr val="FFFFFF"/>
                </a:solidFill>
                <a:latin typeface="Arial"/>
                <a:ea typeface="MS PGothic" pitchFamily="34" charset="-128"/>
                <a:cs typeface="Arial"/>
              </a:rPr>
              <a:t>HIV-1 RNA &gt; 1000 </a:t>
            </a:r>
            <a:r>
              <a:rPr lang="en-US" b="1" dirty="0" err="1">
                <a:solidFill>
                  <a:srgbClr val="FFFFFF"/>
                </a:solidFill>
                <a:latin typeface="Arial"/>
                <a:ea typeface="MS PGothic" pitchFamily="34" charset="-128"/>
                <a:cs typeface="Arial"/>
              </a:rPr>
              <a:t>c</a:t>
            </a:r>
            <a:r>
              <a:rPr lang="en-US" b="1" dirty="0" smtClean="0">
                <a:solidFill>
                  <a:srgbClr val="FFFFFF"/>
                </a:solidFill>
                <a:latin typeface="Arial"/>
                <a:ea typeface="MS PGothic" pitchFamily="34" charset="-128"/>
                <a:cs typeface="Arial"/>
              </a:rPr>
              <a:t>/</a:t>
            </a:r>
            <a:r>
              <a:rPr lang="fr-FR" b="1" dirty="0" smtClean="0">
                <a:solidFill>
                  <a:srgbClr val="FFFFFF"/>
                </a:solidFill>
                <a:latin typeface="Arial"/>
                <a:ea typeface="MS PGothic" pitchFamily="34" charset="-128"/>
                <a:cs typeface="Arial"/>
              </a:rPr>
              <a:t>ml</a:t>
            </a:r>
            <a:endParaRPr lang="en-US" b="1" dirty="0" smtClean="0">
              <a:solidFill>
                <a:srgbClr val="FFFFFF"/>
              </a:solidFill>
              <a:latin typeface="Arial"/>
              <a:ea typeface="MS PGothic" pitchFamily="34" charset="-128"/>
              <a:cs typeface="Arial"/>
            </a:endParaRPr>
          </a:p>
          <a:p>
            <a:pPr marL="284163" indent="-284163" algn="ctr" defTabSz="796925" fontAlgn="auto">
              <a:spcBef>
                <a:spcPts val="0"/>
              </a:spcBef>
              <a:spcAft>
                <a:spcPts val="0"/>
              </a:spcAft>
              <a:buClr>
                <a:srgbClr val="FF6623"/>
              </a:buClr>
              <a:buSzPct val="125000"/>
              <a:buFont typeface="Symbol" pitchFamily="18" charset="2"/>
              <a:buNone/>
              <a:defRPr/>
            </a:pPr>
            <a:r>
              <a:rPr lang="en-US" b="1" dirty="0">
                <a:solidFill>
                  <a:srgbClr val="FFFFFF"/>
                </a:solidFill>
                <a:latin typeface="Arial"/>
                <a:ea typeface="MS PGothic" pitchFamily="34" charset="-128"/>
                <a:cs typeface="Arial"/>
              </a:rPr>
              <a:t>CD4 ≤ 500/mm</a:t>
            </a:r>
            <a:r>
              <a:rPr lang="en-US" b="1" baseline="30000" dirty="0">
                <a:solidFill>
                  <a:srgbClr val="FFFFFF"/>
                </a:solidFill>
                <a:latin typeface="Arial"/>
                <a:ea typeface="MS PGothic" pitchFamily="34" charset="-128"/>
                <a:cs typeface="Arial"/>
              </a:rPr>
              <a:t>3</a:t>
            </a:r>
          </a:p>
          <a:p>
            <a:pPr marL="284163" indent="-284163" algn="ctr" defTabSz="796925" fontAlgn="auto">
              <a:spcBef>
                <a:spcPts val="0"/>
              </a:spcBef>
              <a:spcAft>
                <a:spcPts val="0"/>
              </a:spcAft>
              <a:buClr>
                <a:srgbClr val="FF6623"/>
              </a:buClr>
              <a:buSzPct val="125000"/>
              <a:buFont typeface="Symbol" pitchFamily="18" charset="2"/>
              <a:buNone/>
              <a:defRPr/>
            </a:pPr>
            <a:r>
              <a:rPr lang="en-US" b="1" dirty="0" err="1">
                <a:solidFill>
                  <a:srgbClr val="FFFFFF"/>
                </a:solidFill>
                <a:latin typeface="Arial"/>
                <a:ea typeface="MS PGothic" pitchFamily="34" charset="-128"/>
                <a:cs typeface="Arial"/>
              </a:rPr>
              <a:t>HBs</a:t>
            </a:r>
            <a:r>
              <a:rPr lang="en-US" b="1" dirty="0">
                <a:solidFill>
                  <a:srgbClr val="FFFFFF"/>
                </a:solidFill>
                <a:latin typeface="Arial"/>
                <a:ea typeface="MS PGothic" pitchFamily="34" charset="-128"/>
                <a:cs typeface="Arial"/>
              </a:rPr>
              <a:t> Ag negative</a:t>
            </a:r>
          </a:p>
          <a:p>
            <a:pPr marL="284163" indent="-284163" algn="ctr" defTabSz="796925" fontAlgn="auto">
              <a:spcBef>
                <a:spcPts val="0"/>
              </a:spcBef>
              <a:spcAft>
                <a:spcPts val="0"/>
              </a:spcAft>
              <a:buClr>
                <a:srgbClr val="FF6623"/>
              </a:buClr>
              <a:buSzPct val="125000"/>
              <a:buFont typeface="Symbol" pitchFamily="18" charset="2"/>
              <a:buNone/>
              <a:defRPr/>
            </a:pPr>
            <a:r>
              <a:rPr lang="en-US" b="1" dirty="0">
                <a:solidFill>
                  <a:srgbClr val="FFFFFF"/>
                </a:solidFill>
                <a:latin typeface="Arial"/>
                <a:ea typeface="MS PGothic" pitchFamily="34" charset="-128"/>
                <a:cs typeface="Arial"/>
              </a:rPr>
              <a:t>No major IAS-USA resistance mutations</a:t>
            </a:r>
          </a:p>
        </p:txBody>
      </p:sp>
      <p:cxnSp>
        <p:nvCxnSpPr>
          <p:cNvPr id="26" name="Connecteur droit 25"/>
          <p:cNvCxnSpPr/>
          <p:nvPr/>
        </p:nvCxnSpPr>
        <p:spPr>
          <a:xfrm flipV="1">
            <a:off x="3195863" y="3292118"/>
            <a:ext cx="984884" cy="535264"/>
          </a:xfrm>
          <a:prstGeom prst="line">
            <a:avLst/>
          </a:prstGeom>
          <a:ln w="28575">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3205715" y="3836205"/>
            <a:ext cx="984884" cy="312031"/>
          </a:xfrm>
          <a:prstGeom prst="line">
            <a:avLst/>
          </a:prstGeom>
          <a:ln w="28575">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44"/>
          <p:cNvSpPr txBox="1">
            <a:spLocks noChangeArrowheads="1"/>
          </p:cNvSpPr>
          <p:nvPr/>
        </p:nvSpPr>
        <p:spPr>
          <a:xfrm>
            <a:off x="286077" y="5840471"/>
            <a:ext cx="8594725" cy="701731"/>
          </a:xfrm>
          <a:prstGeom prst="rect">
            <a:avLst/>
          </a:prstGeom>
        </p:spPr>
        <p:txBody>
          <a:bodyPr vert="horz" lIns="91440" tIns="45720" rIns="91440" bIns="45720" rtlCol="0">
            <a:spAutoFit/>
          </a:bodyPr>
          <a:lstStyle/>
          <a:p>
            <a:pPr marL="342900" indent="-342900" defTabSz="457200" eaLnBrk="1" fontAlgn="auto" hangingPunct="1">
              <a:spcBef>
                <a:spcPct val="20000"/>
              </a:spcBef>
              <a:spcAft>
                <a:spcPts val="0"/>
              </a:spcAft>
              <a:buClr>
                <a:srgbClr val="FFFF00"/>
              </a:buClr>
              <a:buFont typeface="Arial"/>
              <a:buChar char="•"/>
              <a:defRPr/>
            </a:pPr>
            <a:r>
              <a:rPr lang="fr-FR" sz="1800" dirty="0" smtClean="0">
                <a:solidFill>
                  <a:srgbClr val="FFFFFF"/>
                </a:solidFill>
                <a:latin typeface="Arial"/>
                <a:ea typeface="+mn-ea"/>
                <a:cs typeface="Arial"/>
              </a:rPr>
              <a:t>Composite </a:t>
            </a:r>
            <a:r>
              <a:rPr lang="fr-FR" sz="1800" dirty="0" err="1" smtClean="0">
                <a:solidFill>
                  <a:srgbClr val="FFFFFF"/>
                </a:solidFill>
                <a:latin typeface="Arial"/>
                <a:ea typeface="+mn-ea"/>
                <a:cs typeface="Arial"/>
              </a:rPr>
              <a:t>virological</a:t>
            </a:r>
            <a:r>
              <a:rPr lang="fr-FR" sz="1800" dirty="0" smtClean="0">
                <a:solidFill>
                  <a:srgbClr val="FFFFFF"/>
                </a:solidFill>
                <a:latin typeface="Arial"/>
                <a:ea typeface="+mn-ea"/>
                <a:cs typeface="Arial"/>
              </a:rPr>
              <a:t> and </a:t>
            </a:r>
            <a:r>
              <a:rPr lang="fr-FR" sz="1800" dirty="0" err="1" smtClean="0">
                <a:solidFill>
                  <a:srgbClr val="FFFFFF"/>
                </a:solidFill>
                <a:latin typeface="Arial"/>
                <a:ea typeface="+mn-ea"/>
                <a:cs typeface="Arial"/>
              </a:rPr>
              <a:t>clinical</a:t>
            </a:r>
            <a:r>
              <a:rPr lang="fr-FR" sz="1800" dirty="0" smtClean="0">
                <a:solidFill>
                  <a:srgbClr val="FFFFFF"/>
                </a:solidFill>
                <a:latin typeface="Arial"/>
                <a:ea typeface="+mn-ea"/>
                <a:cs typeface="Arial"/>
              </a:rPr>
              <a:t> </a:t>
            </a:r>
            <a:r>
              <a:rPr lang="fr-FR" sz="1800" dirty="0" err="1" smtClean="0">
                <a:solidFill>
                  <a:srgbClr val="FFFFFF"/>
                </a:solidFill>
                <a:latin typeface="Arial"/>
                <a:ea typeface="+mn-ea"/>
                <a:cs typeface="Arial"/>
              </a:rPr>
              <a:t>primary</a:t>
            </a:r>
            <a:r>
              <a:rPr lang="fr-FR" sz="1800" dirty="0" smtClean="0">
                <a:solidFill>
                  <a:srgbClr val="FFFFFF"/>
                </a:solidFill>
                <a:latin typeface="Arial"/>
                <a:ea typeface="+mn-ea"/>
                <a:cs typeface="Arial"/>
              </a:rPr>
              <a:t> </a:t>
            </a:r>
            <a:r>
              <a:rPr lang="fr-FR" sz="1800" dirty="0" err="1" smtClean="0">
                <a:solidFill>
                  <a:srgbClr val="FFFFFF"/>
                </a:solidFill>
                <a:latin typeface="Arial"/>
                <a:ea typeface="+mn-ea"/>
                <a:cs typeface="Arial"/>
              </a:rPr>
              <a:t>endpoint</a:t>
            </a:r>
            <a:r>
              <a:rPr lang="fr-FR" sz="1800" dirty="0" smtClean="0">
                <a:solidFill>
                  <a:srgbClr val="FFFFFF"/>
                </a:solidFill>
                <a:latin typeface="Arial"/>
                <a:ea typeface="+mn-ea"/>
                <a:cs typeface="Arial"/>
              </a:rPr>
              <a:t> (6 components)</a:t>
            </a:r>
          </a:p>
          <a:p>
            <a:pPr marL="342900" indent="-342900" defTabSz="457200" eaLnBrk="1" fontAlgn="auto" hangingPunct="1">
              <a:spcBef>
                <a:spcPct val="20000"/>
              </a:spcBef>
              <a:spcAft>
                <a:spcPts val="0"/>
              </a:spcAft>
              <a:buClr>
                <a:srgbClr val="FFFF00"/>
              </a:buClr>
              <a:buFont typeface="Arial"/>
              <a:buChar char="•"/>
              <a:defRPr/>
            </a:pPr>
            <a:r>
              <a:rPr lang="fr-FR" sz="1800" dirty="0" smtClean="0">
                <a:solidFill>
                  <a:srgbClr val="FFFFFF"/>
                </a:solidFill>
                <a:latin typeface="Arial"/>
                <a:ea typeface="+mn-ea"/>
                <a:cs typeface="Arial"/>
              </a:rPr>
              <a:t>34% BL HIV RNA &gt; 100,000 c/</a:t>
            </a:r>
            <a:r>
              <a:rPr lang="fr-FR" sz="1800" dirty="0" err="1" smtClean="0">
                <a:solidFill>
                  <a:srgbClr val="FFFFFF"/>
                </a:solidFill>
                <a:latin typeface="Arial"/>
                <a:ea typeface="+mn-ea"/>
                <a:cs typeface="Arial"/>
              </a:rPr>
              <a:t>mL</a:t>
            </a:r>
            <a:r>
              <a:rPr lang="fr-FR" sz="1800" dirty="0" smtClean="0">
                <a:solidFill>
                  <a:srgbClr val="FFFFFF"/>
                </a:solidFill>
                <a:latin typeface="Arial"/>
                <a:ea typeface="+mn-ea"/>
                <a:cs typeface="Arial"/>
              </a:rPr>
              <a:t>, 15% BL CD4 &lt; 200 </a:t>
            </a:r>
            <a:r>
              <a:rPr lang="fr-FR" sz="1800" dirty="0" err="1" smtClean="0">
                <a:solidFill>
                  <a:srgbClr val="FFFFFF"/>
                </a:solidFill>
                <a:latin typeface="Arial"/>
                <a:ea typeface="+mn-ea"/>
                <a:cs typeface="Arial"/>
              </a:rPr>
              <a:t>cells</a:t>
            </a:r>
            <a:endParaRPr lang="fr-FR" sz="1800" dirty="0" smtClean="0">
              <a:solidFill>
                <a:srgbClr val="FFFFFF"/>
              </a:solidFill>
              <a:latin typeface="Arial"/>
              <a:ea typeface="+mn-ea"/>
              <a:cs typeface="Arial"/>
            </a:endParaRPr>
          </a:p>
        </p:txBody>
      </p:sp>
      <p:sp>
        <p:nvSpPr>
          <p:cNvPr id="16" name="Text Box 5"/>
          <p:cNvSpPr txBox="1">
            <a:spLocks noChangeArrowheads="1"/>
          </p:cNvSpPr>
          <p:nvPr/>
        </p:nvSpPr>
        <p:spPr bwMode="auto">
          <a:xfrm>
            <a:off x="6835232" y="67656"/>
            <a:ext cx="2308768" cy="338554"/>
          </a:xfrm>
          <a:prstGeom prst="rect">
            <a:avLst/>
          </a:prstGeom>
          <a:noFill/>
          <a:ln w="9525">
            <a:noFill/>
            <a:miter lim="800000"/>
            <a:headEnd/>
            <a:tailEnd/>
          </a:ln>
        </p:spPr>
        <p:txBody>
          <a:bodyPr>
            <a:prstTxWarp prst="textNoShape">
              <a:avLst/>
            </a:prstTxWarp>
            <a:normAutofit/>
          </a:bodyPr>
          <a:lstStyle/>
          <a:p>
            <a:pPr defTabSz="457200" eaLnBrk="1" fontAlgn="auto" hangingPunct="1">
              <a:spcBef>
                <a:spcPct val="50000"/>
              </a:spcBef>
              <a:spcAft>
                <a:spcPts val="0"/>
              </a:spcAft>
            </a:pPr>
            <a:r>
              <a:rPr lang="en-US" i="1" dirty="0" smtClean="0">
                <a:solidFill>
                  <a:srgbClr val="FFFFFF"/>
                </a:solidFill>
                <a:latin typeface="Arial"/>
                <a:ea typeface="+mn-ea"/>
              </a:rPr>
              <a:t>NEAT 001/ANRS 143</a:t>
            </a:r>
            <a:endParaRPr lang="en-US" i="1" dirty="0">
              <a:solidFill>
                <a:srgbClr val="FFFFFF"/>
              </a:solidFill>
              <a:latin typeface="Arial"/>
              <a:ea typeface="+mn-ea"/>
            </a:endParaRPr>
          </a:p>
        </p:txBody>
      </p:sp>
    </p:spTree>
    <p:custDataLst>
      <p:tags r:id="rId1"/>
    </p:custDataLst>
    <p:extLst>
      <p:ext uri="{BB962C8B-B14F-4D97-AF65-F5344CB8AC3E}">
        <p14:creationId xmlns:p14="http://schemas.microsoft.com/office/powerpoint/2010/main" val="1645930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57200" y="55247"/>
            <a:ext cx="8229600" cy="1143000"/>
          </a:xfrm>
        </p:spPr>
        <p:txBody>
          <a:bodyPr>
            <a:normAutofit/>
          </a:bodyPr>
          <a:lstStyle/>
          <a:p>
            <a:r>
              <a:rPr lang="fr-FR" sz="3200" dirty="0" err="1" smtClean="0">
                <a:solidFill>
                  <a:srgbClr val="FFFF00"/>
                </a:solidFill>
                <a:latin typeface="Arial"/>
                <a:cs typeface="Arial"/>
              </a:rPr>
              <a:t>Primary</a:t>
            </a:r>
            <a:r>
              <a:rPr lang="fr-FR" sz="3200" dirty="0" smtClean="0">
                <a:solidFill>
                  <a:srgbClr val="FFFF00"/>
                </a:solidFill>
                <a:latin typeface="Arial"/>
                <a:cs typeface="Arial"/>
              </a:rPr>
              <a:t> </a:t>
            </a:r>
            <a:r>
              <a:rPr lang="fr-FR" sz="3200" dirty="0" err="1" smtClean="0">
                <a:solidFill>
                  <a:srgbClr val="FFFF00"/>
                </a:solidFill>
                <a:latin typeface="Arial"/>
                <a:cs typeface="Arial"/>
              </a:rPr>
              <a:t>analysis</a:t>
            </a:r>
            <a:r>
              <a:rPr lang="fr-FR" sz="3200" dirty="0" smtClean="0">
                <a:solidFill>
                  <a:srgbClr val="FFFF00"/>
                </a:solidFill>
                <a:latin typeface="Arial"/>
                <a:cs typeface="Arial"/>
              </a:rPr>
              <a:t>: </a:t>
            </a:r>
            <a:br>
              <a:rPr lang="fr-FR" sz="3200" dirty="0" smtClean="0">
                <a:solidFill>
                  <a:srgbClr val="FFFF00"/>
                </a:solidFill>
                <a:latin typeface="Arial"/>
                <a:cs typeface="Arial"/>
              </a:rPr>
            </a:br>
            <a:r>
              <a:rPr lang="fr-FR" sz="3200" dirty="0" smtClean="0">
                <a:solidFill>
                  <a:srgbClr val="FFFF00"/>
                </a:solidFill>
                <a:latin typeface="Arial"/>
                <a:cs typeface="Arial"/>
              </a:rPr>
              <a:t>time </a:t>
            </a:r>
            <a:r>
              <a:rPr lang="fr-FR" sz="3200" dirty="0" err="1" smtClean="0">
                <a:solidFill>
                  <a:srgbClr val="FFFF00"/>
                </a:solidFill>
                <a:latin typeface="Arial"/>
                <a:cs typeface="Arial"/>
              </a:rPr>
              <a:t>from</a:t>
            </a:r>
            <a:r>
              <a:rPr lang="fr-FR" sz="3200" dirty="0" smtClean="0">
                <a:solidFill>
                  <a:srgbClr val="FFFF00"/>
                </a:solidFill>
                <a:latin typeface="Arial"/>
                <a:cs typeface="Arial"/>
              </a:rPr>
              <a:t> randomisation to </a:t>
            </a:r>
            <a:r>
              <a:rPr lang="fr-FR" sz="3200" dirty="0" err="1" smtClean="0">
                <a:solidFill>
                  <a:srgbClr val="FFFF00"/>
                </a:solidFill>
                <a:latin typeface="Arial"/>
                <a:cs typeface="Arial"/>
              </a:rPr>
              <a:t>primary</a:t>
            </a:r>
            <a:r>
              <a:rPr lang="fr-FR" sz="3200" dirty="0" smtClean="0">
                <a:solidFill>
                  <a:srgbClr val="FFFF00"/>
                </a:solidFill>
                <a:latin typeface="Arial"/>
                <a:cs typeface="Arial"/>
              </a:rPr>
              <a:t> </a:t>
            </a:r>
            <a:r>
              <a:rPr lang="fr-FR" sz="3200" dirty="0" err="1" smtClean="0">
                <a:solidFill>
                  <a:srgbClr val="FFFF00"/>
                </a:solidFill>
                <a:latin typeface="Arial"/>
                <a:cs typeface="Arial"/>
              </a:rPr>
              <a:t>endpoint</a:t>
            </a:r>
            <a:endParaRPr lang="fr-FR" sz="3200" dirty="0">
              <a:solidFill>
                <a:srgbClr val="FFFF00"/>
              </a:solidFill>
              <a:latin typeface="Arial"/>
              <a:cs typeface="Arial"/>
            </a:endParaRPr>
          </a:p>
        </p:txBody>
      </p:sp>
      <p:sp>
        <p:nvSpPr>
          <p:cNvPr id="5" name="Espace réservé du contenu 2"/>
          <p:cNvSpPr txBox="1">
            <a:spLocks/>
          </p:cNvSpPr>
          <p:nvPr/>
        </p:nvSpPr>
        <p:spPr>
          <a:xfrm>
            <a:off x="997267" y="1244318"/>
            <a:ext cx="2975834" cy="320206"/>
          </a:xfrm>
          <a:prstGeom prst="rect">
            <a:avLst/>
          </a:prstGeom>
        </p:spPr>
        <p:txBody>
          <a:bodyPr vert="horz" lIns="91440" tIns="45720" rIns="91440" bIns="45720" rtlCol="0">
            <a:noAutofit/>
          </a:bodyPr>
          <a:lstStyle/>
          <a:p>
            <a:pPr marL="342900" indent="-342900" algn="ctr" defTabSz="457200" eaLnBrk="1" fontAlgn="auto" hangingPunct="1">
              <a:spcBef>
                <a:spcPct val="20000"/>
              </a:spcBef>
              <a:spcAft>
                <a:spcPts val="0"/>
              </a:spcAft>
              <a:buFont typeface="Arial"/>
              <a:buNone/>
              <a:defRPr/>
            </a:pPr>
            <a:r>
              <a:rPr lang="fr-FR" sz="1800" b="1" dirty="0" err="1" smtClean="0">
                <a:solidFill>
                  <a:srgbClr val="FFFFFF"/>
                </a:solidFill>
                <a:latin typeface="Arial"/>
                <a:ea typeface="+mn-ea"/>
                <a:cs typeface="Arial"/>
              </a:rPr>
              <a:t>Primary</a:t>
            </a:r>
            <a:r>
              <a:rPr lang="fr-FR" sz="1800" b="1" dirty="0" smtClean="0">
                <a:solidFill>
                  <a:srgbClr val="FFFFFF"/>
                </a:solidFill>
                <a:latin typeface="Arial"/>
                <a:ea typeface="+mn-ea"/>
                <a:cs typeface="Arial"/>
              </a:rPr>
              <a:t> </a:t>
            </a:r>
            <a:r>
              <a:rPr lang="fr-FR" sz="1800" b="1" dirty="0" err="1" smtClean="0">
                <a:solidFill>
                  <a:srgbClr val="FFFFFF"/>
                </a:solidFill>
                <a:latin typeface="Arial"/>
                <a:ea typeface="+mn-ea"/>
                <a:cs typeface="Arial"/>
              </a:rPr>
              <a:t>endpoint</a:t>
            </a:r>
            <a:endParaRPr lang="fr-FR" sz="1800" b="1" dirty="0" smtClean="0">
              <a:solidFill>
                <a:srgbClr val="FFFFFF"/>
              </a:solidFill>
              <a:latin typeface="Arial"/>
              <a:ea typeface="+mn-ea"/>
              <a:cs typeface="Arial"/>
            </a:endParaRPr>
          </a:p>
        </p:txBody>
      </p:sp>
      <p:sp>
        <p:nvSpPr>
          <p:cNvPr id="8" name="Rectangle 7"/>
          <p:cNvSpPr/>
          <p:nvPr/>
        </p:nvSpPr>
        <p:spPr>
          <a:xfrm>
            <a:off x="175676" y="6417932"/>
            <a:ext cx="3651214" cy="307777"/>
          </a:xfrm>
          <a:prstGeom prst="rect">
            <a:avLst/>
          </a:prstGeom>
        </p:spPr>
        <p:txBody>
          <a:bodyPr wrap="none">
            <a:spAutoFit/>
          </a:bodyPr>
          <a:lstStyle/>
          <a:p>
            <a:pPr defTabSz="457200" eaLnBrk="1" fontAlgn="auto" hangingPunct="1">
              <a:spcBef>
                <a:spcPts val="0"/>
              </a:spcBef>
              <a:spcAft>
                <a:spcPts val="1200"/>
              </a:spcAft>
            </a:pPr>
            <a:r>
              <a:rPr lang="fr-FR" sz="1400" i="1" dirty="0" smtClean="0">
                <a:solidFill>
                  <a:srgbClr val="FFFFFF"/>
                </a:solidFill>
                <a:latin typeface="Arial"/>
                <a:ea typeface="+mn-ea"/>
                <a:cs typeface="Arial"/>
              </a:rPr>
              <a:t>* </a:t>
            </a:r>
            <a:r>
              <a:rPr lang="fr-FR" sz="1400" i="1" dirty="0" err="1" smtClean="0">
                <a:solidFill>
                  <a:srgbClr val="FFFFFF"/>
                </a:solidFill>
                <a:latin typeface="Arial"/>
                <a:ea typeface="+mn-ea"/>
                <a:cs typeface="Arial"/>
              </a:rPr>
              <a:t>confirmed</a:t>
            </a:r>
            <a:r>
              <a:rPr lang="fr-FR" sz="1400" i="1" dirty="0" smtClean="0">
                <a:solidFill>
                  <a:srgbClr val="FFFFFF"/>
                </a:solidFill>
                <a:latin typeface="Arial"/>
                <a:ea typeface="+mn-ea"/>
                <a:cs typeface="Arial"/>
              </a:rPr>
              <a:t> by a </a:t>
            </a:r>
            <a:r>
              <a:rPr lang="fr-FR" sz="1400" i="1" dirty="0" err="1" smtClean="0">
                <a:solidFill>
                  <a:srgbClr val="FFFFFF"/>
                </a:solidFill>
                <a:latin typeface="Arial"/>
                <a:ea typeface="+mn-ea"/>
                <a:cs typeface="Arial"/>
              </a:rPr>
              <a:t>subsequent</a:t>
            </a:r>
            <a:r>
              <a:rPr lang="fr-FR" sz="1400" i="1" dirty="0" smtClean="0">
                <a:solidFill>
                  <a:srgbClr val="FFFFFF"/>
                </a:solidFill>
                <a:latin typeface="Arial"/>
                <a:ea typeface="+mn-ea"/>
                <a:cs typeface="Arial"/>
              </a:rPr>
              <a:t> </a:t>
            </a:r>
            <a:r>
              <a:rPr lang="fr-FR" sz="1400" i="1" dirty="0" err="1" smtClean="0">
                <a:solidFill>
                  <a:srgbClr val="FFFFFF"/>
                </a:solidFill>
                <a:latin typeface="Arial"/>
                <a:ea typeface="+mn-ea"/>
                <a:cs typeface="Arial"/>
              </a:rPr>
              <a:t>measurement</a:t>
            </a:r>
            <a:endParaRPr lang="fr-FR" sz="1400" i="1" dirty="0">
              <a:solidFill>
                <a:srgbClr val="FFFFFF"/>
              </a:solidFill>
              <a:latin typeface="Arial"/>
              <a:ea typeface="+mn-ea"/>
            </a:endParaRPr>
          </a:p>
        </p:txBody>
      </p:sp>
      <p:sp>
        <p:nvSpPr>
          <p:cNvPr id="7" name="ZoneTexte 6"/>
          <p:cNvSpPr txBox="1"/>
          <p:nvPr/>
        </p:nvSpPr>
        <p:spPr>
          <a:xfrm>
            <a:off x="4573905" y="5764382"/>
            <a:ext cx="4473622" cy="738664"/>
          </a:xfrm>
          <a:prstGeom prst="rect">
            <a:avLst/>
          </a:prstGeom>
          <a:solidFill>
            <a:srgbClr val="DAEDEF"/>
          </a:solidFill>
          <a:ln>
            <a:solidFill>
              <a:srgbClr val="FF0000"/>
            </a:solidFill>
          </a:ln>
        </p:spPr>
        <p:txBody>
          <a:bodyPr wrap="none" lIns="36000" rIns="36000" rtlCol="0">
            <a:spAutoFit/>
          </a:bodyPr>
          <a:lstStyle/>
          <a:p>
            <a:pPr algn="ctr" defTabSz="457200" eaLnBrk="1" fontAlgn="auto" hangingPunct="1">
              <a:spcBef>
                <a:spcPts val="0"/>
              </a:spcBef>
              <a:spcAft>
                <a:spcPts val="0"/>
              </a:spcAft>
            </a:pPr>
            <a:r>
              <a:rPr lang="fr-FR" sz="1400" dirty="0" err="1" smtClean="0">
                <a:solidFill>
                  <a:srgbClr val="000000"/>
                </a:solidFill>
                <a:latin typeface="Arial"/>
                <a:ea typeface="+mn-ea"/>
                <a:cs typeface="Arial"/>
              </a:rPr>
              <a:t>Estimated</a:t>
            </a:r>
            <a:r>
              <a:rPr lang="fr-FR" sz="1400" dirty="0" smtClean="0">
                <a:solidFill>
                  <a:srgbClr val="000000"/>
                </a:solidFill>
                <a:latin typeface="Arial"/>
                <a:ea typeface="+mn-ea"/>
                <a:cs typeface="Arial"/>
              </a:rPr>
              <a:t> proportion </a:t>
            </a:r>
            <a:r>
              <a:rPr lang="fr-FR" sz="1400" dirty="0" err="1" smtClean="0">
                <a:solidFill>
                  <a:srgbClr val="000000"/>
                </a:solidFill>
                <a:latin typeface="Arial"/>
                <a:ea typeface="+mn-ea"/>
                <a:cs typeface="Arial"/>
              </a:rPr>
              <a:t>reaching</a:t>
            </a:r>
            <a:r>
              <a:rPr lang="fr-FR" sz="1400" dirty="0" smtClean="0">
                <a:solidFill>
                  <a:srgbClr val="000000"/>
                </a:solidFill>
                <a:latin typeface="Arial"/>
                <a:ea typeface="+mn-ea"/>
                <a:cs typeface="Arial"/>
              </a:rPr>
              <a:t> </a:t>
            </a:r>
            <a:r>
              <a:rPr lang="fr-FR" sz="1400" dirty="0" err="1" smtClean="0">
                <a:solidFill>
                  <a:srgbClr val="000000"/>
                </a:solidFill>
                <a:latin typeface="Arial"/>
                <a:ea typeface="+mn-ea"/>
                <a:cs typeface="Arial"/>
              </a:rPr>
              <a:t>primary</a:t>
            </a:r>
            <a:r>
              <a:rPr lang="fr-FR" sz="1400" dirty="0" smtClean="0">
                <a:solidFill>
                  <a:srgbClr val="000000"/>
                </a:solidFill>
                <a:latin typeface="Arial"/>
                <a:ea typeface="+mn-ea"/>
                <a:cs typeface="Arial"/>
              </a:rPr>
              <a:t> </a:t>
            </a:r>
            <a:r>
              <a:rPr lang="fr-FR" sz="1400" dirty="0" err="1" smtClean="0">
                <a:solidFill>
                  <a:srgbClr val="000000"/>
                </a:solidFill>
                <a:latin typeface="Arial"/>
                <a:ea typeface="+mn-ea"/>
                <a:cs typeface="Arial"/>
              </a:rPr>
              <a:t>endpoint</a:t>
            </a:r>
            <a:r>
              <a:rPr lang="fr-FR" sz="1400" dirty="0" smtClean="0">
                <a:solidFill>
                  <a:srgbClr val="000000"/>
                </a:solidFill>
                <a:latin typeface="Arial"/>
                <a:ea typeface="+mn-ea"/>
                <a:cs typeface="Arial"/>
              </a:rPr>
              <a:t> </a:t>
            </a:r>
            <a:r>
              <a:rPr lang="fr-FR" sz="1400" dirty="0" err="1" smtClean="0">
                <a:solidFill>
                  <a:srgbClr val="000000"/>
                </a:solidFill>
                <a:latin typeface="Arial"/>
                <a:ea typeface="+mn-ea"/>
                <a:cs typeface="Arial"/>
              </a:rPr>
              <a:t>at</a:t>
            </a:r>
            <a:r>
              <a:rPr lang="fr-FR" sz="1400" dirty="0" smtClean="0">
                <a:solidFill>
                  <a:srgbClr val="000000"/>
                </a:solidFill>
                <a:latin typeface="Arial"/>
                <a:ea typeface="+mn-ea"/>
                <a:cs typeface="Arial"/>
              </a:rPr>
              <a:t> W96</a:t>
            </a:r>
          </a:p>
          <a:p>
            <a:pPr algn="ctr" defTabSz="457200" eaLnBrk="1" fontAlgn="auto" hangingPunct="1">
              <a:spcBef>
                <a:spcPts val="0"/>
              </a:spcBef>
              <a:spcAft>
                <a:spcPts val="0"/>
              </a:spcAft>
            </a:pPr>
            <a:r>
              <a:rPr lang="fr-FR" sz="1400" b="1" dirty="0" smtClean="0">
                <a:solidFill>
                  <a:srgbClr val="000000"/>
                </a:solidFill>
                <a:latin typeface="Arial"/>
                <a:ea typeface="+mn-ea"/>
                <a:cs typeface="Arial"/>
              </a:rPr>
              <a:t>RAL: 17.4% vs TDF/FTC: 13.7%</a:t>
            </a:r>
          </a:p>
          <a:p>
            <a:pPr algn="ctr" defTabSz="457200" eaLnBrk="1" fontAlgn="auto" hangingPunct="1">
              <a:spcBef>
                <a:spcPts val="0"/>
              </a:spcBef>
              <a:spcAft>
                <a:spcPts val="0"/>
              </a:spcAft>
            </a:pPr>
            <a:r>
              <a:rPr lang="fr-FR" sz="1400" b="1" dirty="0" err="1" smtClean="0">
                <a:solidFill>
                  <a:srgbClr val="000000"/>
                </a:solidFill>
                <a:latin typeface="Arial"/>
                <a:ea typeface="+mn-ea"/>
                <a:cs typeface="Arial"/>
              </a:rPr>
              <a:t>Adjusted</a:t>
            </a:r>
            <a:r>
              <a:rPr lang="fr-FR" sz="1400" b="1" dirty="0" smtClean="0">
                <a:solidFill>
                  <a:srgbClr val="000000"/>
                </a:solidFill>
                <a:latin typeface="Arial"/>
                <a:ea typeface="+mn-ea"/>
                <a:cs typeface="Arial"/>
              </a:rPr>
              <a:t> </a:t>
            </a:r>
            <a:r>
              <a:rPr lang="fr-FR" sz="1400" b="1" dirty="0" err="1" smtClean="0">
                <a:solidFill>
                  <a:srgbClr val="000000"/>
                </a:solidFill>
                <a:latin typeface="Arial"/>
                <a:ea typeface="+mn-ea"/>
                <a:cs typeface="Arial"/>
              </a:rPr>
              <a:t>difference</a:t>
            </a:r>
            <a:r>
              <a:rPr lang="fr-FR" sz="1400" b="1" dirty="0" smtClean="0">
                <a:solidFill>
                  <a:srgbClr val="000000"/>
                </a:solidFill>
                <a:latin typeface="Arial"/>
                <a:ea typeface="+mn-ea"/>
                <a:cs typeface="Arial"/>
              </a:rPr>
              <a:t>: 3.7% (95% CI: -1.1, 8.6%) </a:t>
            </a:r>
            <a:endParaRPr lang="fr-FR" sz="1400" b="1" dirty="0">
              <a:solidFill>
                <a:srgbClr val="000000"/>
              </a:solidFill>
              <a:latin typeface="Arial"/>
              <a:ea typeface="+mn-ea"/>
              <a:cs typeface="Arial"/>
            </a:endParaRPr>
          </a:p>
        </p:txBody>
      </p:sp>
      <p:sp>
        <p:nvSpPr>
          <p:cNvPr id="206" name="Rectangle 361"/>
          <p:cNvSpPr>
            <a:spLocks noChangeArrowheads="1"/>
          </p:cNvSpPr>
          <p:nvPr/>
        </p:nvSpPr>
        <p:spPr bwMode="auto">
          <a:xfrm>
            <a:off x="7541023" y="3321879"/>
            <a:ext cx="12427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400" dirty="0" smtClean="0">
                <a:solidFill>
                  <a:srgbClr val="FFFFFF"/>
                </a:solidFill>
                <a:ea typeface="+mn-ea"/>
                <a:cs typeface="Arial" pitchFamily="34" charset="0"/>
              </a:rPr>
              <a:t>log </a:t>
            </a:r>
            <a:r>
              <a:rPr lang="fr-FR" sz="1400" dirty="0" err="1" smtClean="0">
                <a:solidFill>
                  <a:srgbClr val="FFFFFF"/>
                </a:solidFill>
                <a:ea typeface="+mn-ea"/>
                <a:cs typeface="Arial" pitchFamily="34" charset="0"/>
              </a:rPr>
              <a:t>rank</a:t>
            </a:r>
            <a:r>
              <a:rPr lang="fr-FR" sz="1400" dirty="0" smtClean="0">
                <a:solidFill>
                  <a:srgbClr val="FFFFFF"/>
                </a:solidFill>
                <a:ea typeface="+mn-ea"/>
                <a:cs typeface="Arial" pitchFamily="34" charset="0"/>
              </a:rPr>
              <a:t> p=0.12</a:t>
            </a:r>
          </a:p>
        </p:txBody>
      </p:sp>
      <p:sp>
        <p:nvSpPr>
          <p:cNvPr id="209" name="Rectangle 364"/>
          <p:cNvSpPr>
            <a:spLocks noChangeArrowheads="1"/>
          </p:cNvSpPr>
          <p:nvPr/>
        </p:nvSpPr>
        <p:spPr bwMode="auto">
          <a:xfrm>
            <a:off x="4913585" y="4486588"/>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eaLnBrk="1" hangingPunct="1"/>
            <a:r>
              <a:rPr lang="fr-FR" sz="1200" dirty="0" smtClean="0">
                <a:solidFill>
                  <a:srgbClr val="FFFFFF"/>
                </a:solidFill>
                <a:ea typeface="+mn-ea"/>
                <a:cs typeface="Arial" pitchFamily="34" charset="0"/>
              </a:rPr>
              <a:t>0</a:t>
            </a:r>
          </a:p>
        </p:txBody>
      </p:sp>
      <p:sp>
        <p:nvSpPr>
          <p:cNvPr id="211" name="Rectangle 366"/>
          <p:cNvSpPr>
            <a:spLocks noChangeArrowheads="1"/>
          </p:cNvSpPr>
          <p:nvPr/>
        </p:nvSpPr>
        <p:spPr bwMode="auto">
          <a:xfrm>
            <a:off x="4699659" y="3813488"/>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eaLnBrk="1" hangingPunct="1"/>
            <a:r>
              <a:rPr lang="fr-FR" sz="1200" dirty="0" smtClean="0">
                <a:solidFill>
                  <a:srgbClr val="FFFFFF"/>
                </a:solidFill>
                <a:ea typeface="+mn-ea"/>
                <a:cs typeface="Arial" pitchFamily="34" charset="0"/>
              </a:rPr>
              <a:t>0.25</a:t>
            </a:r>
          </a:p>
        </p:txBody>
      </p:sp>
      <p:sp>
        <p:nvSpPr>
          <p:cNvPr id="213" name="Rectangle 368"/>
          <p:cNvSpPr>
            <a:spLocks noChangeArrowheads="1"/>
          </p:cNvSpPr>
          <p:nvPr/>
        </p:nvSpPr>
        <p:spPr bwMode="auto">
          <a:xfrm>
            <a:off x="4699659" y="3137213"/>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eaLnBrk="1" hangingPunct="1"/>
            <a:r>
              <a:rPr lang="fr-FR" sz="1200" dirty="0" smtClean="0">
                <a:solidFill>
                  <a:srgbClr val="FFFFFF"/>
                </a:solidFill>
                <a:ea typeface="+mn-ea"/>
                <a:cs typeface="Arial" pitchFamily="34" charset="0"/>
              </a:rPr>
              <a:t>0.50</a:t>
            </a:r>
          </a:p>
        </p:txBody>
      </p:sp>
      <p:sp>
        <p:nvSpPr>
          <p:cNvPr id="215" name="Rectangle 370"/>
          <p:cNvSpPr>
            <a:spLocks noChangeArrowheads="1"/>
          </p:cNvSpPr>
          <p:nvPr/>
        </p:nvSpPr>
        <p:spPr bwMode="auto">
          <a:xfrm>
            <a:off x="4699659" y="2460938"/>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eaLnBrk="1" hangingPunct="1"/>
            <a:r>
              <a:rPr lang="fr-FR" sz="1200" dirty="0" smtClean="0">
                <a:solidFill>
                  <a:srgbClr val="FFFFFF"/>
                </a:solidFill>
                <a:ea typeface="+mn-ea"/>
                <a:cs typeface="Arial" pitchFamily="34" charset="0"/>
              </a:rPr>
              <a:t>0.75</a:t>
            </a:r>
          </a:p>
        </p:txBody>
      </p:sp>
      <p:sp>
        <p:nvSpPr>
          <p:cNvPr id="217" name="Rectangle 372"/>
          <p:cNvSpPr>
            <a:spLocks noChangeArrowheads="1"/>
          </p:cNvSpPr>
          <p:nvPr/>
        </p:nvSpPr>
        <p:spPr bwMode="auto">
          <a:xfrm>
            <a:off x="4699659" y="1784663"/>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eaLnBrk="1" hangingPunct="1"/>
            <a:r>
              <a:rPr lang="fr-FR" sz="1200" dirty="0" smtClean="0">
                <a:solidFill>
                  <a:srgbClr val="FFFFFF"/>
                </a:solidFill>
                <a:ea typeface="+mn-ea"/>
                <a:cs typeface="Arial" pitchFamily="34" charset="0"/>
              </a:rPr>
              <a:t>1.00</a:t>
            </a:r>
          </a:p>
        </p:txBody>
      </p:sp>
      <p:sp>
        <p:nvSpPr>
          <p:cNvPr id="218" name="Rectangle 373"/>
          <p:cNvSpPr>
            <a:spLocks noChangeArrowheads="1"/>
          </p:cNvSpPr>
          <p:nvPr/>
        </p:nvSpPr>
        <p:spPr bwMode="auto">
          <a:xfrm>
            <a:off x="4572995" y="1278133"/>
            <a:ext cx="4450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800" b="1" dirty="0" err="1" smtClean="0">
                <a:solidFill>
                  <a:srgbClr val="FFFFFF"/>
                </a:solidFill>
                <a:ea typeface="+mn-ea"/>
                <a:cs typeface="Arial" pitchFamily="34" charset="0"/>
              </a:rPr>
              <a:t>Probability</a:t>
            </a:r>
            <a:r>
              <a:rPr lang="fr-FR" sz="1800" b="1" dirty="0" smtClean="0">
                <a:solidFill>
                  <a:srgbClr val="FFFFFF"/>
                </a:solidFill>
                <a:ea typeface="+mn-ea"/>
                <a:cs typeface="Arial" pitchFamily="34" charset="0"/>
              </a:rPr>
              <a:t> of </a:t>
            </a:r>
            <a:r>
              <a:rPr lang="fr-FR" sz="1800" b="1" dirty="0" err="1" smtClean="0">
                <a:solidFill>
                  <a:srgbClr val="FFFFFF"/>
                </a:solidFill>
                <a:ea typeface="+mn-ea"/>
                <a:cs typeface="Arial" pitchFamily="34" charset="0"/>
              </a:rPr>
              <a:t>reaching</a:t>
            </a:r>
            <a:r>
              <a:rPr lang="fr-FR" sz="1800" b="1" dirty="0" smtClean="0">
                <a:solidFill>
                  <a:srgbClr val="FFFFFF"/>
                </a:solidFill>
                <a:ea typeface="+mn-ea"/>
                <a:cs typeface="Arial" pitchFamily="34" charset="0"/>
              </a:rPr>
              <a:t> </a:t>
            </a:r>
            <a:r>
              <a:rPr lang="fr-FR" sz="1800" b="1" dirty="0" err="1" smtClean="0">
                <a:solidFill>
                  <a:srgbClr val="FFFFFF"/>
                </a:solidFill>
                <a:ea typeface="+mn-ea"/>
                <a:cs typeface="Arial" pitchFamily="34" charset="0"/>
              </a:rPr>
              <a:t>primary</a:t>
            </a:r>
            <a:r>
              <a:rPr lang="fr-FR" sz="1800" b="1" dirty="0" smtClean="0">
                <a:solidFill>
                  <a:srgbClr val="FFFFFF"/>
                </a:solidFill>
                <a:ea typeface="+mn-ea"/>
                <a:cs typeface="Arial" pitchFamily="34" charset="0"/>
              </a:rPr>
              <a:t> </a:t>
            </a:r>
            <a:r>
              <a:rPr lang="fr-FR" sz="1800" b="1" dirty="0" err="1" smtClean="0">
                <a:solidFill>
                  <a:srgbClr val="FFFFFF"/>
                </a:solidFill>
                <a:ea typeface="+mn-ea"/>
                <a:cs typeface="Arial" pitchFamily="34" charset="0"/>
              </a:rPr>
              <a:t>endpoint</a:t>
            </a:r>
            <a:endParaRPr lang="fr-FR" sz="1800" b="1" dirty="0" smtClean="0">
              <a:solidFill>
                <a:srgbClr val="FFFFFF"/>
              </a:solidFill>
              <a:ea typeface="+mn-ea"/>
              <a:cs typeface="Arial" pitchFamily="34" charset="0"/>
            </a:endParaRPr>
          </a:p>
        </p:txBody>
      </p:sp>
      <p:sp>
        <p:nvSpPr>
          <p:cNvPr id="219" name="Rectangle 374"/>
          <p:cNvSpPr>
            <a:spLocks noChangeArrowheads="1"/>
          </p:cNvSpPr>
          <p:nvPr/>
        </p:nvSpPr>
        <p:spPr bwMode="auto">
          <a:xfrm>
            <a:off x="5167234" y="5469040"/>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402</a:t>
            </a:r>
          </a:p>
        </p:txBody>
      </p:sp>
      <p:sp>
        <p:nvSpPr>
          <p:cNvPr id="223" name="Rectangle 378"/>
          <p:cNvSpPr>
            <a:spLocks noChangeArrowheads="1"/>
          </p:cNvSpPr>
          <p:nvPr/>
        </p:nvSpPr>
        <p:spPr bwMode="auto">
          <a:xfrm>
            <a:off x="5549821" y="5469040"/>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395</a:t>
            </a:r>
          </a:p>
        </p:txBody>
      </p:sp>
      <p:sp>
        <p:nvSpPr>
          <p:cNvPr id="225" name="Rectangle 380"/>
          <p:cNvSpPr>
            <a:spLocks noChangeArrowheads="1"/>
          </p:cNvSpPr>
          <p:nvPr/>
        </p:nvSpPr>
        <p:spPr bwMode="auto">
          <a:xfrm>
            <a:off x="5956221" y="5469040"/>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393</a:t>
            </a:r>
          </a:p>
        </p:txBody>
      </p:sp>
      <p:sp>
        <p:nvSpPr>
          <p:cNvPr id="226" name="Rectangle 381"/>
          <p:cNvSpPr>
            <a:spLocks noChangeArrowheads="1"/>
          </p:cNvSpPr>
          <p:nvPr/>
        </p:nvSpPr>
        <p:spPr bwMode="auto">
          <a:xfrm>
            <a:off x="6353096" y="5469040"/>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361</a:t>
            </a:r>
          </a:p>
        </p:txBody>
      </p:sp>
      <p:sp>
        <p:nvSpPr>
          <p:cNvPr id="227" name="Rectangle 382"/>
          <p:cNvSpPr>
            <a:spLocks noChangeArrowheads="1"/>
          </p:cNvSpPr>
          <p:nvPr/>
        </p:nvSpPr>
        <p:spPr bwMode="auto">
          <a:xfrm>
            <a:off x="6748384" y="5469040"/>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350</a:t>
            </a:r>
          </a:p>
        </p:txBody>
      </p:sp>
      <p:sp>
        <p:nvSpPr>
          <p:cNvPr id="228" name="Rectangle 383"/>
          <p:cNvSpPr>
            <a:spLocks noChangeArrowheads="1"/>
          </p:cNvSpPr>
          <p:nvPr/>
        </p:nvSpPr>
        <p:spPr bwMode="auto">
          <a:xfrm>
            <a:off x="7140497" y="5469040"/>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340</a:t>
            </a:r>
          </a:p>
        </p:txBody>
      </p:sp>
      <p:sp>
        <p:nvSpPr>
          <p:cNvPr id="229" name="Rectangle 384"/>
          <p:cNvSpPr>
            <a:spLocks noChangeArrowheads="1"/>
          </p:cNvSpPr>
          <p:nvPr/>
        </p:nvSpPr>
        <p:spPr bwMode="auto">
          <a:xfrm>
            <a:off x="7537372" y="5469040"/>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331</a:t>
            </a:r>
          </a:p>
        </p:txBody>
      </p:sp>
      <p:sp>
        <p:nvSpPr>
          <p:cNvPr id="230" name="Rectangle 385"/>
          <p:cNvSpPr>
            <a:spLocks noChangeArrowheads="1"/>
          </p:cNvSpPr>
          <p:nvPr/>
        </p:nvSpPr>
        <p:spPr bwMode="auto">
          <a:xfrm>
            <a:off x="7932659" y="5469040"/>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215</a:t>
            </a:r>
          </a:p>
        </p:txBody>
      </p:sp>
      <p:sp>
        <p:nvSpPr>
          <p:cNvPr id="231" name="Rectangle 386"/>
          <p:cNvSpPr>
            <a:spLocks noChangeArrowheads="1"/>
          </p:cNvSpPr>
          <p:nvPr/>
        </p:nvSpPr>
        <p:spPr bwMode="auto">
          <a:xfrm>
            <a:off x="8340647" y="5469040"/>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90</a:t>
            </a:r>
          </a:p>
        </p:txBody>
      </p:sp>
      <p:sp>
        <p:nvSpPr>
          <p:cNvPr id="232" name="Rectangle 387"/>
          <p:cNvSpPr>
            <a:spLocks noChangeArrowheads="1"/>
          </p:cNvSpPr>
          <p:nvPr/>
        </p:nvSpPr>
        <p:spPr bwMode="auto">
          <a:xfrm>
            <a:off x="8734347" y="5469040"/>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12</a:t>
            </a:r>
          </a:p>
        </p:txBody>
      </p:sp>
      <p:sp>
        <p:nvSpPr>
          <p:cNvPr id="234" name="Rectangle 389"/>
          <p:cNvSpPr>
            <a:spLocks noChangeArrowheads="1"/>
          </p:cNvSpPr>
          <p:nvPr/>
        </p:nvSpPr>
        <p:spPr bwMode="auto">
          <a:xfrm>
            <a:off x="5167234" y="5338597"/>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400</a:t>
            </a:r>
          </a:p>
        </p:txBody>
      </p:sp>
      <p:sp>
        <p:nvSpPr>
          <p:cNvPr id="238" name="Rectangle 393"/>
          <p:cNvSpPr>
            <a:spLocks noChangeArrowheads="1"/>
          </p:cNvSpPr>
          <p:nvPr/>
        </p:nvSpPr>
        <p:spPr bwMode="auto">
          <a:xfrm>
            <a:off x="5549821" y="5338597"/>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dirty="0" smtClean="0">
                <a:solidFill>
                  <a:srgbClr val="FFFFFF"/>
                </a:solidFill>
                <a:ea typeface="+mn-ea"/>
                <a:cs typeface="Arial" pitchFamily="34" charset="0"/>
              </a:rPr>
              <a:t>384</a:t>
            </a:r>
          </a:p>
        </p:txBody>
      </p:sp>
      <p:sp>
        <p:nvSpPr>
          <p:cNvPr id="240" name="Rectangle 395"/>
          <p:cNvSpPr>
            <a:spLocks noChangeArrowheads="1"/>
          </p:cNvSpPr>
          <p:nvPr/>
        </p:nvSpPr>
        <p:spPr bwMode="auto">
          <a:xfrm>
            <a:off x="5956221" y="5338597"/>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375</a:t>
            </a:r>
          </a:p>
        </p:txBody>
      </p:sp>
      <p:sp>
        <p:nvSpPr>
          <p:cNvPr id="241" name="Rectangle 396"/>
          <p:cNvSpPr>
            <a:spLocks noChangeArrowheads="1"/>
          </p:cNvSpPr>
          <p:nvPr/>
        </p:nvSpPr>
        <p:spPr bwMode="auto">
          <a:xfrm>
            <a:off x="6353096" y="5338597"/>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347</a:t>
            </a:r>
          </a:p>
        </p:txBody>
      </p:sp>
      <p:sp>
        <p:nvSpPr>
          <p:cNvPr id="242" name="Rectangle 397"/>
          <p:cNvSpPr>
            <a:spLocks noChangeArrowheads="1"/>
          </p:cNvSpPr>
          <p:nvPr/>
        </p:nvSpPr>
        <p:spPr bwMode="auto">
          <a:xfrm>
            <a:off x="6748384" y="5338597"/>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329</a:t>
            </a:r>
          </a:p>
        </p:txBody>
      </p:sp>
      <p:sp>
        <p:nvSpPr>
          <p:cNvPr id="243" name="Rectangle 398"/>
          <p:cNvSpPr>
            <a:spLocks noChangeArrowheads="1"/>
          </p:cNvSpPr>
          <p:nvPr/>
        </p:nvSpPr>
        <p:spPr bwMode="auto">
          <a:xfrm>
            <a:off x="7140497" y="5338597"/>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317</a:t>
            </a:r>
          </a:p>
        </p:txBody>
      </p:sp>
      <p:sp>
        <p:nvSpPr>
          <p:cNvPr id="244" name="Rectangle 399"/>
          <p:cNvSpPr>
            <a:spLocks noChangeArrowheads="1"/>
          </p:cNvSpPr>
          <p:nvPr/>
        </p:nvSpPr>
        <p:spPr bwMode="auto">
          <a:xfrm>
            <a:off x="7537372" y="5338597"/>
            <a:ext cx="256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308</a:t>
            </a:r>
          </a:p>
        </p:txBody>
      </p:sp>
      <p:sp>
        <p:nvSpPr>
          <p:cNvPr id="245" name="Rectangle 400"/>
          <p:cNvSpPr>
            <a:spLocks noChangeArrowheads="1"/>
          </p:cNvSpPr>
          <p:nvPr/>
        </p:nvSpPr>
        <p:spPr bwMode="auto">
          <a:xfrm>
            <a:off x="7932659" y="5338597"/>
            <a:ext cx="2453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211</a:t>
            </a:r>
          </a:p>
        </p:txBody>
      </p:sp>
      <p:sp>
        <p:nvSpPr>
          <p:cNvPr id="246" name="Rectangle 401"/>
          <p:cNvSpPr>
            <a:spLocks noChangeArrowheads="1"/>
          </p:cNvSpPr>
          <p:nvPr/>
        </p:nvSpPr>
        <p:spPr bwMode="auto">
          <a:xfrm>
            <a:off x="8340647" y="5338597"/>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smtClean="0">
                <a:solidFill>
                  <a:srgbClr val="FFFFFF"/>
                </a:solidFill>
                <a:ea typeface="+mn-ea"/>
                <a:cs typeface="Arial" pitchFamily="34" charset="0"/>
              </a:rPr>
              <a:t>90</a:t>
            </a:r>
          </a:p>
        </p:txBody>
      </p:sp>
      <p:sp>
        <p:nvSpPr>
          <p:cNvPr id="247" name="Rectangle 402"/>
          <p:cNvSpPr>
            <a:spLocks noChangeArrowheads="1"/>
          </p:cNvSpPr>
          <p:nvPr/>
        </p:nvSpPr>
        <p:spPr bwMode="auto">
          <a:xfrm>
            <a:off x="8734347" y="5338597"/>
            <a:ext cx="1597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200" dirty="0" smtClean="0">
                <a:solidFill>
                  <a:srgbClr val="FFFFFF"/>
                </a:solidFill>
                <a:ea typeface="+mn-ea"/>
                <a:cs typeface="Arial" pitchFamily="34" charset="0"/>
              </a:rPr>
              <a:t>11</a:t>
            </a:r>
          </a:p>
        </p:txBody>
      </p:sp>
      <p:sp>
        <p:nvSpPr>
          <p:cNvPr id="13" name="Rectangle 408"/>
          <p:cNvSpPr>
            <a:spLocks noChangeArrowheads="1"/>
          </p:cNvSpPr>
          <p:nvPr/>
        </p:nvSpPr>
        <p:spPr bwMode="auto">
          <a:xfrm>
            <a:off x="5107307" y="4762335"/>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smtClean="0">
                <a:solidFill>
                  <a:srgbClr val="FFFFFF"/>
                </a:solidFill>
                <a:ea typeface="+mn-ea"/>
                <a:cs typeface="Arial" pitchFamily="34" charset="0"/>
              </a:rPr>
              <a:t>0</a:t>
            </a:r>
          </a:p>
        </p:txBody>
      </p:sp>
      <p:sp>
        <p:nvSpPr>
          <p:cNvPr id="17" name="Rectangle 412"/>
          <p:cNvSpPr>
            <a:spLocks noChangeArrowheads="1"/>
          </p:cNvSpPr>
          <p:nvPr/>
        </p:nvSpPr>
        <p:spPr bwMode="auto">
          <a:xfrm>
            <a:off x="5305744" y="4762335"/>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smtClean="0">
                <a:solidFill>
                  <a:srgbClr val="FFFFFF"/>
                </a:solidFill>
                <a:ea typeface="+mn-ea"/>
                <a:cs typeface="Arial" pitchFamily="34" charset="0"/>
              </a:rPr>
              <a:t>8</a:t>
            </a:r>
          </a:p>
        </p:txBody>
      </p:sp>
      <p:sp>
        <p:nvSpPr>
          <p:cNvPr id="21" name="Rectangle 416"/>
          <p:cNvSpPr>
            <a:spLocks noChangeArrowheads="1"/>
          </p:cNvSpPr>
          <p:nvPr/>
        </p:nvSpPr>
        <p:spPr bwMode="auto">
          <a:xfrm>
            <a:off x="5476481" y="4762335"/>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dirty="0" smtClean="0">
                <a:solidFill>
                  <a:srgbClr val="FFFFFF"/>
                </a:solidFill>
                <a:ea typeface="+mn-ea"/>
                <a:cs typeface="Arial" pitchFamily="34" charset="0"/>
              </a:rPr>
              <a:t>18</a:t>
            </a:r>
          </a:p>
        </p:txBody>
      </p:sp>
      <p:sp>
        <p:nvSpPr>
          <p:cNvPr id="25" name="Rectangle 420"/>
          <p:cNvSpPr>
            <a:spLocks noChangeArrowheads="1"/>
          </p:cNvSpPr>
          <p:nvPr/>
        </p:nvSpPr>
        <p:spPr bwMode="auto">
          <a:xfrm>
            <a:off x="5865419" y="4762335"/>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dirty="0" smtClean="0">
                <a:solidFill>
                  <a:srgbClr val="FFFFFF"/>
                </a:solidFill>
                <a:ea typeface="+mn-ea"/>
                <a:cs typeface="Arial" pitchFamily="34" charset="0"/>
              </a:rPr>
              <a:t>32</a:t>
            </a:r>
          </a:p>
        </p:txBody>
      </p:sp>
      <p:sp>
        <p:nvSpPr>
          <p:cNvPr id="27" name="Rectangle 422"/>
          <p:cNvSpPr>
            <a:spLocks noChangeArrowheads="1"/>
          </p:cNvSpPr>
          <p:nvPr/>
        </p:nvSpPr>
        <p:spPr bwMode="auto">
          <a:xfrm>
            <a:off x="6241656" y="4762335"/>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smtClean="0">
                <a:solidFill>
                  <a:srgbClr val="FFFFFF"/>
                </a:solidFill>
                <a:ea typeface="+mn-ea"/>
                <a:cs typeface="Arial" pitchFamily="34" charset="0"/>
              </a:rPr>
              <a:t>48</a:t>
            </a:r>
          </a:p>
        </p:txBody>
      </p:sp>
      <p:sp>
        <p:nvSpPr>
          <p:cNvPr id="29" name="Rectangle 424"/>
          <p:cNvSpPr>
            <a:spLocks noChangeArrowheads="1"/>
          </p:cNvSpPr>
          <p:nvPr/>
        </p:nvSpPr>
        <p:spPr bwMode="auto">
          <a:xfrm>
            <a:off x="6638532" y="4762335"/>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smtClean="0">
                <a:solidFill>
                  <a:srgbClr val="FFFFFF"/>
                </a:solidFill>
                <a:ea typeface="+mn-ea"/>
                <a:cs typeface="Arial" pitchFamily="34" charset="0"/>
              </a:rPr>
              <a:t>64</a:t>
            </a:r>
          </a:p>
        </p:txBody>
      </p:sp>
      <p:sp>
        <p:nvSpPr>
          <p:cNvPr id="31" name="Rectangle 426"/>
          <p:cNvSpPr>
            <a:spLocks noChangeArrowheads="1"/>
          </p:cNvSpPr>
          <p:nvPr/>
        </p:nvSpPr>
        <p:spPr bwMode="auto">
          <a:xfrm>
            <a:off x="7030644" y="4762335"/>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smtClean="0">
                <a:solidFill>
                  <a:srgbClr val="FFFFFF"/>
                </a:solidFill>
                <a:ea typeface="+mn-ea"/>
                <a:cs typeface="Arial" pitchFamily="34" charset="0"/>
              </a:rPr>
              <a:t>80</a:t>
            </a:r>
          </a:p>
        </p:txBody>
      </p:sp>
      <p:sp>
        <p:nvSpPr>
          <p:cNvPr id="33" name="Rectangle 428"/>
          <p:cNvSpPr>
            <a:spLocks noChangeArrowheads="1"/>
          </p:cNvSpPr>
          <p:nvPr/>
        </p:nvSpPr>
        <p:spPr bwMode="auto">
          <a:xfrm>
            <a:off x="7427519" y="4762335"/>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smtClean="0">
                <a:solidFill>
                  <a:srgbClr val="FFFFFF"/>
                </a:solidFill>
                <a:ea typeface="+mn-ea"/>
                <a:cs typeface="Arial" pitchFamily="34" charset="0"/>
              </a:rPr>
              <a:t>96</a:t>
            </a:r>
          </a:p>
        </p:txBody>
      </p:sp>
      <p:sp>
        <p:nvSpPr>
          <p:cNvPr id="35" name="Rectangle 430"/>
          <p:cNvSpPr>
            <a:spLocks noChangeArrowheads="1"/>
          </p:cNvSpPr>
          <p:nvPr/>
        </p:nvSpPr>
        <p:spPr bwMode="auto">
          <a:xfrm>
            <a:off x="7784307" y="4762335"/>
            <a:ext cx="2862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smtClean="0">
                <a:solidFill>
                  <a:srgbClr val="FFFFFF"/>
                </a:solidFill>
                <a:ea typeface="+mn-ea"/>
                <a:cs typeface="Arial" pitchFamily="34" charset="0"/>
              </a:rPr>
              <a:t>112</a:t>
            </a:r>
          </a:p>
        </p:txBody>
      </p:sp>
      <p:sp>
        <p:nvSpPr>
          <p:cNvPr id="37" name="Rectangle 432"/>
          <p:cNvSpPr>
            <a:spLocks noChangeArrowheads="1"/>
          </p:cNvSpPr>
          <p:nvPr/>
        </p:nvSpPr>
        <p:spPr bwMode="auto">
          <a:xfrm>
            <a:off x="8172933" y="4762335"/>
            <a:ext cx="2995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smtClean="0">
                <a:solidFill>
                  <a:srgbClr val="FFFFFF"/>
                </a:solidFill>
                <a:ea typeface="+mn-ea"/>
                <a:cs typeface="Arial" pitchFamily="34" charset="0"/>
              </a:rPr>
              <a:t>128</a:t>
            </a:r>
          </a:p>
        </p:txBody>
      </p:sp>
      <p:sp>
        <p:nvSpPr>
          <p:cNvPr id="258" name="Freeform 12"/>
          <p:cNvSpPr>
            <a:spLocks/>
          </p:cNvSpPr>
          <p:nvPr/>
        </p:nvSpPr>
        <p:spPr bwMode="auto">
          <a:xfrm>
            <a:off x="5149772" y="4009860"/>
            <a:ext cx="3554413" cy="547688"/>
          </a:xfrm>
          <a:custGeom>
            <a:avLst/>
            <a:gdLst>
              <a:gd name="T0" fmla="*/ 9 w 1167"/>
              <a:gd name="T1" fmla="*/ 133 h 136"/>
              <a:gd name="T2" fmla="*/ 59 w 1167"/>
              <a:gd name="T3" fmla="*/ 126 h 136"/>
              <a:gd name="T4" fmla="*/ 97 w 1167"/>
              <a:gd name="T5" fmla="*/ 124 h 136"/>
              <a:gd name="T6" fmla="*/ 155 w 1167"/>
              <a:gd name="T7" fmla="*/ 122 h 136"/>
              <a:gd name="T8" fmla="*/ 202 w 1167"/>
              <a:gd name="T9" fmla="*/ 119 h 136"/>
              <a:gd name="T10" fmla="*/ 271 w 1167"/>
              <a:gd name="T11" fmla="*/ 110 h 136"/>
              <a:gd name="T12" fmla="*/ 279 w 1167"/>
              <a:gd name="T13" fmla="*/ 98 h 136"/>
              <a:gd name="T14" fmla="*/ 286 w 1167"/>
              <a:gd name="T15" fmla="*/ 91 h 136"/>
              <a:gd name="T16" fmla="*/ 290 w 1167"/>
              <a:gd name="T17" fmla="*/ 84 h 136"/>
              <a:gd name="T18" fmla="*/ 372 w 1167"/>
              <a:gd name="T19" fmla="*/ 76 h 136"/>
              <a:gd name="T20" fmla="*/ 389 w 1167"/>
              <a:gd name="T21" fmla="*/ 69 h 136"/>
              <a:gd name="T22" fmla="*/ 404 w 1167"/>
              <a:gd name="T23" fmla="*/ 62 h 136"/>
              <a:gd name="T24" fmla="*/ 436 w 1167"/>
              <a:gd name="T25" fmla="*/ 49 h 136"/>
              <a:gd name="T26" fmla="*/ 518 w 1167"/>
              <a:gd name="T27" fmla="*/ 48 h 136"/>
              <a:gd name="T28" fmla="*/ 545 w 1167"/>
              <a:gd name="T29" fmla="*/ 41 h 136"/>
              <a:gd name="T30" fmla="*/ 586 w 1167"/>
              <a:gd name="T31" fmla="*/ 34 h 136"/>
              <a:gd name="T32" fmla="*/ 647 w 1167"/>
              <a:gd name="T33" fmla="*/ 28 h 136"/>
              <a:gd name="T34" fmla="*/ 676 w 1167"/>
              <a:gd name="T35" fmla="*/ 25 h 136"/>
              <a:gd name="T36" fmla="*/ 747 w 1167"/>
              <a:gd name="T37" fmla="*/ 19 h 136"/>
              <a:gd name="T38" fmla="*/ 783 w 1167"/>
              <a:gd name="T39" fmla="*/ 18 h 136"/>
              <a:gd name="T40" fmla="*/ 796 w 1167"/>
              <a:gd name="T41" fmla="*/ 16 h 136"/>
              <a:gd name="T42" fmla="*/ 804 w 1167"/>
              <a:gd name="T43" fmla="*/ 10 h 136"/>
              <a:gd name="T44" fmla="*/ 820 w 1167"/>
              <a:gd name="T45" fmla="*/ 10 h 136"/>
              <a:gd name="T46" fmla="*/ 827 w 1167"/>
              <a:gd name="T47" fmla="*/ 8 h 136"/>
              <a:gd name="T48" fmla="*/ 837 w 1167"/>
              <a:gd name="T49" fmla="*/ 8 h 136"/>
              <a:gd name="T50" fmla="*/ 847 w 1167"/>
              <a:gd name="T51" fmla="*/ 6 h 136"/>
              <a:gd name="T52" fmla="*/ 855 w 1167"/>
              <a:gd name="T53" fmla="*/ 6 h 136"/>
              <a:gd name="T54" fmla="*/ 864 w 1167"/>
              <a:gd name="T55" fmla="*/ 6 h 136"/>
              <a:gd name="T56" fmla="*/ 872 w 1167"/>
              <a:gd name="T57" fmla="*/ 6 h 136"/>
              <a:gd name="T58" fmla="*/ 887 w 1167"/>
              <a:gd name="T59" fmla="*/ 6 h 136"/>
              <a:gd name="T60" fmla="*/ 894 w 1167"/>
              <a:gd name="T61" fmla="*/ 6 h 136"/>
              <a:gd name="T62" fmla="*/ 901 w 1167"/>
              <a:gd name="T63" fmla="*/ 6 h 136"/>
              <a:gd name="T64" fmla="*/ 909 w 1167"/>
              <a:gd name="T65" fmla="*/ 6 h 136"/>
              <a:gd name="T66" fmla="*/ 916 w 1167"/>
              <a:gd name="T67" fmla="*/ 4 h 136"/>
              <a:gd name="T68" fmla="*/ 924 w 1167"/>
              <a:gd name="T69" fmla="*/ 4 h 136"/>
              <a:gd name="T70" fmla="*/ 929 w 1167"/>
              <a:gd name="T71" fmla="*/ 4 h 136"/>
              <a:gd name="T72" fmla="*/ 944 w 1167"/>
              <a:gd name="T73" fmla="*/ 4 h 136"/>
              <a:gd name="T74" fmla="*/ 950 w 1167"/>
              <a:gd name="T75" fmla="*/ 0 h 136"/>
              <a:gd name="T76" fmla="*/ 958 w 1167"/>
              <a:gd name="T77" fmla="*/ 0 h 136"/>
              <a:gd name="T78" fmla="*/ 966 w 1167"/>
              <a:gd name="T79" fmla="*/ 0 h 136"/>
              <a:gd name="T80" fmla="*/ 981 w 1167"/>
              <a:gd name="T81" fmla="*/ 0 h 136"/>
              <a:gd name="T82" fmla="*/ 989 w 1167"/>
              <a:gd name="T83" fmla="*/ 0 h 136"/>
              <a:gd name="T84" fmla="*/ 998 w 1167"/>
              <a:gd name="T85" fmla="*/ 0 h 136"/>
              <a:gd name="T86" fmla="*/ 1005 w 1167"/>
              <a:gd name="T87" fmla="*/ 0 h 136"/>
              <a:gd name="T88" fmla="*/ 1010 w 1167"/>
              <a:gd name="T89" fmla="*/ 0 h 136"/>
              <a:gd name="T90" fmla="*/ 1018 w 1167"/>
              <a:gd name="T91" fmla="*/ 0 h 136"/>
              <a:gd name="T92" fmla="*/ 1030 w 1167"/>
              <a:gd name="T93" fmla="*/ 0 h 136"/>
              <a:gd name="T94" fmla="*/ 1034 w 1167"/>
              <a:gd name="T95" fmla="*/ 0 h 136"/>
              <a:gd name="T96" fmla="*/ 1047 w 1167"/>
              <a:gd name="T97" fmla="*/ 0 h 136"/>
              <a:gd name="T98" fmla="*/ 1054 w 1167"/>
              <a:gd name="T99" fmla="*/ 0 h 136"/>
              <a:gd name="T100" fmla="*/ 1063 w 1167"/>
              <a:gd name="T101" fmla="*/ 0 h 136"/>
              <a:gd name="T102" fmla="*/ 1074 w 1167"/>
              <a:gd name="T103" fmla="*/ 0 h 136"/>
              <a:gd name="T104" fmla="*/ 1086 w 1167"/>
              <a:gd name="T105" fmla="*/ 0 h 136"/>
              <a:gd name="T106" fmla="*/ 1091 w 1167"/>
              <a:gd name="T107" fmla="*/ 0 h 136"/>
              <a:gd name="T108" fmla="*/ 1104 w 1167"/>
              <a:gd name="T109" fmla="*/ 0 h 136"/>
              <a:gd name="T110" fmla="*/ 1119 w 1167"/>
              <a:gd name="T111" fmla="*/ 0 h 136"/>
              <a:gd name="T112" fmla="*/ 1127 w 1167"/>
              <a:gd name="T113" fmla="*/ 0 h 136"/>
              <a:gd name="T114" fmla="*/ 1135 w 1167"/>
              <a:gd name="T115" fmla="*/ 0 h 136"/>
              <a:gd name="T116" fmla="*/ 1143 w 1167"/>
              <a:gd name="T117" fmla="*/ 0 h 136"/>
              <a:gd name="T118" fmla="*/ 1151 w 1167"/>
              <a:gd name="T119" fmla="*/ 0 h 136"/>
              <a:gd name="T120" fmla="*/ 1160 w 1167"/>
              <a:gd name="T1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7" h="136">
                <a:moveTo>
                  <a:pt x="0" y="136"/>
                </a:moveTo>
                <a:lnTo>
                  <a:pt x="0" y="136"/>
                </a:lnTo>
                <a:lnTo>
                  <a:pt x="0" y="136"/>
                </a:lnTo>
                <a:lnTo>
                  <a:pt x="4" y="136"/>
                </a:lnTo>
                <a:lnTo>
                  <a:pt x="4" y="134"/>
                </a:lnTo>
                <a:lnTo>
                  <a:pt x="8" y="134"/>
                </a:lnTo>
                <a:lnTo>
                  <a:pt x="8" y="133"/>
                </a:lnTo>
                <a:lnTo>
                  <a:pt x="9" y="133"/>
                </a:lnTo>
                <a:lnTo>
                  <a:pt x="9" y="129"/>
                </a:lnTo>
                <a:lnTo>
                  <a:pt x="18" y="129"/>
                </a:lnTo>
                <a:lnTo>
                  <a:pt x="18" y="126"/>
                </a:lnTo>
                <a:lnTo>
                  <a:pt x="21" y="126"/>
                </a:lnTo>
                <a:lnTo>
                  <a:pt x="21" y="126"/>
                </a:lnTo>
                <a:lnTo>
                  <a:pt x="23" y="126"/>
                </a:lnTo>
                <a:lnTo>
                  <a:pt x="23" y="126"/>
                </a:lnTo>
                <a:lnTo>
                  <a:pt x="59" y="126"/>
                </a:lnTo>
                <a:lnTo>
                  <a:pt x="59" y="124"/>
                </a:lnTo>
                <a:lnTo>
                  <a:pt x="62" y="124"/>
                </a:lnTo>
                <a:lnTo>
                  <a:pt x="62" y="124"/>
                </a:lnTo>
                <a:lnTo>
                  <a:pt x="89" y="124"/>
                </a:lnTo>
                <a:lnTo>
                  <a:pt x="89" y="124"/>
                </a:lnTo>
                <a:lnTo>
                  <a:pt x="95" y="124"/>
                </a:lnTo>
                <a:lnTo>
                  <a:pt x="95" y="124"/>
                </a:lnTo>
                <a:lnTo>
                  <a:pt x="97" y="124"/>
                </a:lnTo>
                <a:lnTo>
                  <a:pt x="97" y="124"/>
                </a:lnTo>
                <a:lnTo>
                  <a:pt x="100" y="124"/>
                </a:lnTo>
                <a:lnTo>
                  <a:pt x="100" y="124"/>
                </a:lnTo>
                <a:lnTo>
                  <a:pt x="118" y="124"/>
                </a:lnTo>
                <a:lnTo>
                  <a:pt x="118" y="122"/>
                </a:lnTo>
                <a:lnTo>
                  <a:pt x="146" y="122"/>
                </a:lnTo>
                <a:lnTo>
                  <a:pt x="146" y="122"/>
                </a:lnTo>
                <a:lnTo>
                  <a:pt x="155" y="122"/>
                </a:lnTo>
                <a:lnTo>
                  <a:pt x="155" y="122"/>
                </a:lnTo>
                <a:lnTo>
                  <a:pt x="156" y="122"/>
                </a:lnTo>
                <a:lnTo>
                  <a:pt x="156" y="122"/>
                </a:lnTo>
                <a:lnTo>
                  <a:pt x="160" y="122"/>
                </a:lnTo>
                <a:lnTo>
                  <a:pt x="160" y="121"/>
                </a:lnTo>
                <a:lnTo>
                  <a:pt x="183" y="121"/>
                </a:lnTo>
                <a:lnTo>
                  <a:pt x="183" y="119"/>
                </a:lnTo>
                <a:lnTo>
                  <a:pt x="202" y="119"/>
                </a:lnTo>
                <a:lnTo>
                  <a:pt x="202" y="119"/>
                </a:lnTo>
                <a:lnTo>
                  <a:pt x="227" y="119"/>
                </a:lnTo>
                <a:lnTo>
                  <a:pt x="227" y="117"/>
                </a:lnTo>
                <a:lnTo>
                  <a:pt x="237" y="117"/>
                </a:lnTo>
                <a:lnTo>
                  <a:pt x="237" y="116"/>
                </a:lnTo>
                <a:lnTo>
                  <a:pt x="259" y="116"/>
                </a:lnTo>
                <a:lnTo>
                  <a:pt x="259" y="110"/>
                </a:lnTo>
                <a:lnTo>
                  <a:pt x="271" y="110"/>
                </a:lnTo>
                <a:lnTo>
                  <a:pt x="271" y="107"/>
                </a:lnTo>
                <a:lnTo>
                  <a:pt x="272" y="107"/>
                </a:lnTo>
                <a:lnTo>
                  <a:pt x="272" y="105"/>
                </a:lnTo>
                <a:lnTo>
                  <a:pt x="273" y="105"/>
                </a:lnTo>
                <a:lnTo>
                  <a:pt x="273" y="102"/>
                </a:lnTo>
                <a:lnTo>
                  <a:pt x="277" y="102"/>
                </a:lnTo>
                <a:lnTo>
                  <a:pt x="277" y="98"/>
                </a:lnTo>
                <a:lnTo>
                  <a:pt x="279" y="98"/>
                </a:lnTo>
                <a:lnTo>
                  <a:pt x="279" y="96"/>
                </a:lnTo>
                <a:lnTo>
                  <a:pt x="281" y="96"/>
                </a:lnTo>
                <a:lnTo>
                  <a:pt x="281" y="95"/>
                </a:lnTo>
                <a:lnTo>
                  <a:pt x="282" y="95"/>
                </a:lnTo>
                <a:lnTo>
                  <a:pt x="282" y="93"/>
                </a:lnTo>
                <a:lnTo>
                  <a:pt x="284" y="93"/>
                </a:lnTo>
                <a:lnTo>
                  <a:pt x="284" y="91"/>
                </a:lnTo>
                <a:lnTo>
                  <a:pt x="286" y="91"/>
                </a:lnTo>
                <a:lnTo>
                  <a:pt x="286" y="90"/>
                </a:lnTo>
                <a:lnTo>
                  <a:pt x="287" y="90"/>
                </a:lnTo>
                <a:lnTo>
                  <a:pt x="287" y="88"/>
                </a:lnTo>
                <a:lnTo>
                  <a:pt x="288" y="88"/>
                </a:lnTo>
                <a:lnTo>
                  <a:pt x="288" y="86"/>
                </a:lnTo>
                <a:lnTo>
                  <a:pt x="289" y="86"/>
                </a:lnTo>
                <a:lnTo>
                  <a:pt x="289" y="84"/>
                </a:lnTo>
                <a:lnTo>
                  <a:pt x="290" y="84"/>
                </a:lnTo>
                <a:lnTo>
                  <a:pt x="290" y="83"/>
                </a:lnTo>
                <a:lnTo>
                  <a:pt x="294" y="83"/>
                </a:lnTo>
                <a:lnTo>
                  <a:pt x="294" y="81"/>
                </a:lnTo>
                <a:lnTo>
                  <a:pt x="296" y="81"/>
                </a:lnTo>
                <a:lnTo>
                  <a:pt x="296" y="79"/>
                </a:lnTo>
                <a:lnTo>
                  <a:pt x="303" y="79"/>
                </a:lnTo>
                <a:lnTo>
                  <a:pt x="303" y="76"/>
                </a:lnTo>
                <a:lnTo>
                  <a:pt x="372" y="76"/>
                </a:lnTo>
                <a:lnTo>
                  <a:pt x="372" y="74"/>
                </a:lnTo>
                <a:lnTo>
                  <a:pt x="381" y="74"/>
                </a:lnTo>
                <a:lnTo>
                  <a:pt x="381" y="72"/>
                </a:lnTo>
                <a:lnTo>
                  <a:pt x="384" y="72"/>
                </a:lnTo>
                <a:lnTo>
                  <a:pt x="384" y="70"/>
                </a:lnTo>
                <a:lnTo>
                  <a:pt x="385" y="70"/>
                </a:lnTo>
                <a:lnTo>
                  <a:pt x="385" y="69"/>
                </a:lnTo>
                <a:lnTo>
                  <a:pt x="389" y="69"/>
                </a:lnTo>
                <a:lnTo>
                  <a:pt x="389" y="65"/>
                </a:lnTo>
                <a:lnTo>
                  <a:pt x="390" y="65"/>
                </a:lnTo>
                <a:lnTo>
                  <a:pt x="390" y="65"/>
                </a:lnTo>
                <a:lnTo>
                  <a:pt x="392" y="65"/>
                </a:lnTo>
                <a:lnTo>
                  <a:pt x="392" y="65"/>
                </a:lnTo>
                <a:lnTo>
                  <a:pt x="397" y="65"/>
                </a:lnTo>
                <a:lnTo>
                  <a:pt x="397" y="62"/>
                </a:lnTo>
                <a:lnTo>
                  <a:pt x="404" y="62"/>
                </a:lnTo>
                <a:lnTo>
                  <a:pt x="404" y="58"/>
                </a:lnTo>
                <a:lnTo>
                  <a:pt x="405" y="58"/>
                </a:lnTo>
                <a:lnTo>
                  <a:pt x="405" y="56"/>
                </a:lnTo>
                <a:lnTo>
                  <a:pt x="406" y="56"/>
                </a:lnTo>
                <a:lnTo>
                  <a:pt x="406" y="51"/>
                </a:lnTo>
                <a:lnTo>
                  <a:pt x="413" y="51"/>
                </a:lnTo>
                <a:lnTo>
                  <a:pt x="413" y="49"/>
                </a:lnTo>
                <a:lnTo>
                  <a:pt x="436" y="49"/>
                </a:lnTo>
                <a:lnTo>
                  <a:pt x="436" y="48"/>
                </a:lnTo>
                <a:lnTo>
                  <a:pt x="485" y="48"/>
                </a:lnTo>
                <a:lnTo>
                  <a:pt x="485" y="48"/>
                </a:lnTo>
                <a:lnTo>
                  <a:pt x="500" y="48"/>
                </a:lnTo>
                <a:lnTo>
                  <a:pt x="500" y="48"/>
                </a:lnTo>
                <a:lnTo>
                  <a:pt x="504" y="48"/>
                </a:lnTo>
                <a:lnTo>
                  <a:pt x="504" y="48"/>
                </a:lnTo>
                <a:lnTo>
                  <a:pt x="518" y="48"/>
                </a:lnTo>
                <a:lnTo>
                  <a:pt x="518" y="46"/>
                </a:lnTo>
                <a:lnTo>
                  <a:pt x="519" y="46"/>
                </a:lnTo>
                <a:lnTo>
                  <a:pt x="519" y="44"/>
                </a:lnTo>
                <a:lnTo>
                  <a:pt x="527" y="44"/>
                </a:lnTo>
                <a:lnTo>
                  <a:pt x="527" y="42"/>
                </a:lnTo>
                <a:lnTo>
                  <a:pt x="531" y="42"/>
                </a:lnTo>
                <a:lnTo>
                  <a:pt x="531" y="41"/>
                </a:lnTo>
                <a:lnTo>
                  <a:pt x="545" y="41"/>
                </a:lnTo>
                <a:lnTo>
                  <a:pt x="545" y="39"/>
                </a:lnTo>
                <a:lnTo>
                  <a:pt x="552" y="39"/>
                </a:lnTo>
                <a:lnTo>
                  <a:pt x="552" y="37"/>
                </a:lnTo>
                <a:lnTo>
                  <a:pt x="559" y="37"/>
                </a:lnTo>
                <a:lnTo>
                  <a:pt x="559" y="35"/>
                </a:lnTo>
                <a:lnTo>
                  <a:pt x="574" y="35"/>
                </a:lnTo>
                <a:lnTo>
                  <a:pt x="574" y="34"/>
                </a:lnTo>
                <a:lnTo>
                  <a:pt x="586" y="34"/>
                </a:lnTo>
                <a:lnTo>
                  <a:pt x="586" y="32"/>
                </a:lnTo>
                <a:lnTo>
                  <a:pt x="628" y="32"/>
                </a:lnTo>
                <a:lnTo>
                  <a:pt x="628" y="30"/>
                </a:lnTo>
                <a:lnTo>
                  <a:pt x="635" y="30"/>
                </a:lnTo>
                <a:lnTo>
                  <a:pt x="635" y="28"/>
                </a:lnTo>
                <a:lnTo>
                  <a:pt x="643" y="28"/>
                </a:lnTo>
                <a:lnTo>
                  <a:pt x="643" y="28"/>
                </a:lnTo>
                <a:lnTo>
                  <a:pt x="647" y="28"/>
                </a:lnTo>
                <a:lnTo>
                  <a:pt x="647" y="28"/>
                </a:lnTo>
                <a:lnTo>
                  <a:pt x="660" y="28"/>
                </a:lnTo>
                <a:lnTo>
                  <a:pt x="660" y="26"/>
                </a:lnTo>
                <a:lnTo>
                  <a:pt x="667" y="26"/>
                </a:lnTo>
                <a:lnTo>
                  <a:pt x="667" y="26"/>
                </a:lnTo>
                <a:lnTo>
                  <a:pt x="668" y="26"/>
                </a:lnTo>
                <a:lnTo>
                  <a:pt x="668" y="25"/>
                </a:lnTo>
                <a:lnTo>
                  <a:pt x="676" y="25"/>
                </a:lnTo>
                <a:lnTo>
                  <a:pt x="676" y="23"/>
                </a:lnTo>
                <a:lnTo>
                  <a:pt x="684" y="23"/>
                </a:lnTo>
                <a:lnTo>
                  <a:pt x="684" y="21"/>
                </a:lnTo>
                <a:lnTo>
                  <a:pt x="686" y="21"/>
                </a:lnTo>
                <a:lnTo>
                  <a:pt x="686" y="19"/>
                </a:lnTo>
                <a:lnTo>
                  <a:pt x="704" y="19"/>
                </a:lnTo>
                <a:lnTo>
                  <a:pt x="704" y="19"/>
                </a:lnTo>
                <a:lnTo>
                  <a:pt x="747" y="19"/>
                </a:lnTo>
                <a:lnTo>
                  <a:pt x="747" y="18"/>
                </a:lnTo>
                <a:lnTo>
                  <a:pt x="768" y="18"/>
                </a:lnTo>
                <a:lnTo>
                  <a:pt x="768" y="18"/>
                </a:lnTo>
                <a:lnTo>
                  <a:pt x="779" y="18"/>
                </a:lnTo>
                <a:lnTo>
                  <a:pt x="779" y="18"/>
                </a:lnTo>
                <a:lnTo>
                  <a:pt x="780" y="18"/>
                </a:lnTo>
                <a:lnTo>
                  <a:pt x="780" y="18"/>
                </a:lnTo>
                <a:lnTo>
                  <a:pt x="783" y="18"/>
                </a:lnTo>
                <a:lnTo>
                  <a:pt x="783" y="16"/>
                </a:lnTo>
                <a:lnTo>
                  <a:pt x="786" y="16"/>
                </a:lnTo>
                <a:lnTo>
                  <a:pt x="786" y="16"/>
                </a:lnTo>
                <a:lnTo>
                  <a:pt x="790" y="16"/>
                </a:lnTo>
                <a:lnTo>
                  <a:pt x="790" y="16"/>
                </a:lnTo>
                <a:lnTo>
                  <a:pt x="793" y="16"/>
                </a:lnTo>
                <a:lnTo>
                  <a:pt x="793" y="16"/>
                </a:lnTo>
                <a:lnTo>
                  <a:pt x="796" y="16"/>
                </a:lnTo>
                <a:lnTo>
                  <a:pt x="796" y="14"/>
                </a:lnTo>
                <a:lnTo>
                  <a:pt x="797" y="14"/>
                </a:lnTo>
                <a:lnTo>
                  <a:pt x="797" y="12"/>
                </a:lnTo>
                <a:lnTo>
                  <a:pt x="798" y="12"/>
                </a:lnTo>
                <a:lnTo>
                  <a:pt x="798" y="12"/>
                </a:lnTo>
                <a:lnTo>
                  <a:pt x="802" y="12"/>
                </a:lnTo>
                <a:lnTo>
                  <a:pt x="802" y="10"/>
                </a:lnTo>
                <a:lnTo>
                  <a:pt x="804" y="10"/>
                </a:lnTo>
                <a:lnTo>
                  <a:pt x="804" y="10"/>
                </a:lnTo>
                <a:lnTo>
                  <a:pt x="811" y="10"/>
                </a:lnTo>
                <a:lnTo>
                  <a:pt x="811" y="10"/>
                </a:lnTo>
                <a:lnTo>
                  <a:pt x="812" y="10"/>
                </a:lnTo>
                <a:lnTo>
                  <a:pt x="812" y="10"/>
                </a:lnTo>
                <a:lnTo>
                  <a:pt x="815" y="10"/>
                </a:lnTo>
                <a:lnTo>
                  <a:pt x="815" y="10"/>
                </a:lnTo>
                <a:lnTo>
                  <a:pt x="820" y="10"/>
                </a:lnTo>
                <a:lnTo>
                  <a:pt x="820" y="10"/>
                </a:lnTo>
                <a:lnTo>
                  <a:pt x="822" y="10"/>
                </a:lnTo>
                <a:lnTo>
                  <a:pt x="822" y="10"/>
                </a:lnTo>
                <a:lnTo>
                  <a:pt x="823" y="10"/>
                </a:lnTo>
                <a:lnTo>
                  <a:pt x="823" y="10"/>
                </a:lnTo>
                <a:lnTo>
                  <a:pt x="826" y="10"/>
                </a:lnTo>
                <a:lnTo>
                  <a:pt x="826" y="8"/>
                </a:lnTo>
                <a:lnTo>
                  <a:pt x="827" y="8"/>
                </a:lnTo>
                <a:lnTo>
                  <a:pt x="827" y="8"/>
                </a:lnTo>
                <a:lnTo>
                  <a:pt x="828" y="8"/>
                </a:lnTo>
                <a:lnTo>
                  <a:pt x="828" y="8"/>
                </a:lnTo>
                <a:lnTo>
                  <a:pt x="831" y="8"/>
                </a:lnTo>
                <a:lnTo>
                  <a:pt x="831" y="8"/>
                </a:lnTo>
                <a:lnTo>
                  <a:pt x="835" y="8"/>
                </a:lnTo>
                <a:lnTo>
                  <a:pt x="835" y="8"/>
                </a:lnTo>
                <a:lnTo>
                  <a:pt x="837" y="8"/>
                </a:lnTo>
                <a:lnTo>
                  <a:pt x="837" y="8"/>
                </a:lnTo>
                <a:lnTo>
                  <a:pt x="838" y="8"/>
                </a:lnTo>
                <a:lnTo>
                  <a:pt x="838" y="8"/>
                </a:lnTo>
                <a:lnTo>
                  <a:pt x="840" y="8"/>
                </a:lnTo>
                <a:lnTo>
                  <a:pt x="840" y="6"/>
                </a:lnTo>
                <a:lnTo>
                  <a:pt x="844" y="6"/>
                </a:lnTo>
                <a:lnTo>
                  <a:pt x="844" y="6"/>
                </a:lnTo>
                <a:lnTo>
                  <a:pt x="847" y="6"/>
                </a:lnTo>
                <a:lnTo>
                  <a:pt x="847" y="6"/>
                </a:lnTo>
                <a:lnTo>
                  <a:pt x="848" y="6"/>
                </a:lnTo>
                <a:lnTo>
                  <a:pt x="848" y="6"/>
                </a:lnTo>
                <a:lnTo>
                  <a:pt x="851" y="6"/>
                </a:lnTo>
                <a:lnTo>
                  <a:pt x="851" y="6"/>
                </a:lnTo>
                <a:lnTo>
                  <a:pt x="854" y="6"/>
                </a:lnTo>
                <a:lnTo>
                  <a:pt x="854" y="6"/>
                </a:lnTo>
                <a:lnTo>
                  <a:pt x="855" y="6"/>
                </a:lnTo>
                <a:lnTo>
                  <a:pt x="855" y="6"/>
                </a:lnTo>
                <a:lnTo>
                  <a:pt x="860" y="6"/>
                </a:lnTo>
                <a:lnTo>
                  <a:pt x="860" y="6"/>
                </a:lnTo>
                <a:lnTo>
                  <a:pt x="862" y="6"/>
                </a:lnTo>
                <a:lnTo>
                  <a:pt x="862" y="6"/>
                </a:lnTo>
                <a:lnTo>
                  <a:pt x="863" y="6"/>
                </a:lnTo>
                <a:lnTo>
                  <a:pt x="863" y="6"/>
                </a:lnTo>
                <a:lnTo>
                  <a:pt x="864" y="6"/>
                </a:lnTo>
                <a:lnTo>
                  <a:pt x="864" y="6"/>
                </a:lnTo>
                <a:lnTo>
                  <a:pt x="869" y="6"/>
                </a:lnTo>
                <a:lnTo>
                  <a:pt x="869" y="6"/>
                </a:lnTo>
                <a:lnTo>
                  <a:pt x="870" y="6"/>
                </a:lnTo>
                <a:lnTo>
                  <a:pt x="870" y="6"/>
                </a:lnTo>
                <a:lnTo>
                  <a:pt x="871" y="6"/>
                </a:lnTo>
                <a:lnTo>
                  <a:pt x="871" y="6"/>
                </a:lnTo>
                <a:lnTo>
                  <a:pt x="872" y="6"/>
                </a:lnTo>
                <a:lnTo>
                  <a:pt x="872" y="6"/>
                </a:lnTo>
                <a:lnTo>
                  <a:pt x="877" y="6"/>
                </a:lnTo>
                <a:lnTo>
                  <a:pt x="877" y="6"/>
                </a:lnTo>
                <a:lnTo>
                  <a:pt x="885" y="6"/>
                </a:lnTo>
                <a:lnTo>
                  <a:pt x="885" y="6"/>
                </a:lnTo>
                <a:lnTo>
                  <a:pt x="886" y="6"/>
                </a:lnTo>
                <a:lnTo>
                  <a:pt x="886" y="6"/>
                </a:lnTo>
                <a:lnTo>
                  <a:pt x="887" y="6"/>
                </a:lnTo>
                <a:lnTo>
                  <a:pt x="887" y="6"/>
                </a:lnTo>
                <a:lnTo>
                  <a:pt x="888" y="6"/>
                </a:lnTo>
                <a:lnTo>
                  <a:pt x="888" y="6"/>
                </a:lnTo>
                <a:lnTo>
                  <a:pt x="892" y="6"/>
                </a:lnTo>
                <a:lnTo>
                  <a:pt x="892" y="6"/>
                </a:lnTo>
                <a:lnTo>
                  <a:pt x="893" y="6"/>
                </a:lnTo>
                <a:lnTo>
                  <a:pt x="893" y="6"/>
                </a:lnTo>
                <a:lnTo>
                  <a:pt x="894" y="6"/>
                </a:lnTo>
                <a:lnTo>
                  <a:pt x="894" y="6"/>
                </a:lnTo>
                <a:lnTo>
                  <a:pt x="895" y="6"/>
                </a:lnTo>
                <a:lnTo>
                  <a:pt x="895" y="6"/>
                </a:lnTo>
                <a:lnTo>
                  <a:pt x="896" y="6"/>
                </a:lnTo>
                <a:lnTo>
                  <a:pt x="896" y="6"/>
                </a:lnTo>
                <a:lnTo>
                  <a:pt x="900" y="6"/>
                </a:lnTo>
                <a:lnTo>
                  <a:pt x="900" y="6"/>
                </a:lnTo>
                <a:lnTo>
                  <a:pt x="901" y="6"/>
                </a:lnTo>
                <a:lnTo>
                  <a:pt x="901" y="6"/>
                </a:lnTo>
                <a:lnTo>
                  <a:pt x="902" y="6"/>
                </a:lnTo>
                <a:lnTo>
                  <a:pt x="902" y="6"/>
                </a:lnTo>
                <a:lnTo>
                  <a:pt x="903" y="6"/>
                </a:lnTo>
                <a:lnTo>
                  <a:pt x="903" y="6"/>
                </a:lnTo>
                <a:lnTo>
                  <a:pt x="908" y="6"/>
                </a:lnTo>
                <a:lnTo>
                  <a:pt x="908" y="6"/>
                </a:lnTo>
                <a:lnTo>
                  <a:pt x="909" y="6"/>
                </a:lnTo>
                <a:lnTo>
                  <a:pt x="909" y="6"/>
                </a:lnTo>
                <a:lnTo>
                  <a:pt x="910" y="6"/>
                </a:lnTo>
                <a:lnTo>
                  <a:pt x="910" y="4"/>
                </a:lnTo>
                <a:lnTo>
                  <a:pt x="911" y="4"/>
                </a:lnTo>
                <a:lnTo>
                  <a:pt x="911" y="4"/>
                </a:lnTo>
                <a:lnTo>
                  <a:pt x="913" y="4"/>
                </a:lnTo>
                <a:lnTo>
                  <a:pt x="913" y="4"/>
                </a:lnTo>
                <a:lnTo>
                  <a:pt x="916" y="4"/>
                </a:lnTo>
                <a:lnTo>
                  <a:pt x="916" y="4"/>
                </a:lnTo>
                <a:lnTo>
                  <a:pt x="920" y="4"/>
                </a:lnTo>
                <a:lnTo>
                  <a:pt x="920" y="4"/>
                </a:lnTo>
                <a:lnTo>
                  <a:pt x="921" y="4"/>
                </a:lnTo>
                <a:lnTo>
                  <a:pt x="921" y="4"/>
                </a:lnTo>
                <a:lnTo>
                  <a:pt x="922" y="4"/>
                </a:lnTo>
                <a:lnTo>
                  <a:pt x="922" y="4"/>
                </a:lnTo>
                <a:lnTo>
                  <a:pt x="924" y="4"/>
                </a:lnTo>
                <a:lnTo>
                  <a:pt x="924" y="4"/>
                </a:lnTo>
                <a:lnTo>
                  <a:pt x="925" y="4"/>
                </a:lnTo>
                <a:lnTo>
                  <a:pt x="925" y="4"/>
                </a:lnTo>
                <a:lnTo>
                  <a:pt x="926" y="4"/>
                </a:lnTo>
                <a:lnTo>
                  <a:pt x="926" y="4"/>
                </a:lnTo>
                <a:lnTo>
                  <a:pt x="928" y="4"/>
                </a:lnTo>
                <a:lnTo>
                  <a:pt x="928" y="4"/>
                </a:lnTo>
                <a:lnTo>
                  <a:pt x="929" y="4"/>
                </a:lnTo>
                <a:lnTo>
                  <a:pt x="929" y="4"/>
                </a:lnTo>
                <a:lnTo>
                  <a:pt x="933" y="4"/>
                </a:lnTo>
                <a:lnTo>
                  <a:pt x="933" y="4"/>
                </a:lnTo>
                <a:lnTo>
                  <a:pt x="937" y="4"/>
                </a:lnTo>
                <a:lnTo>
                  <a:pt x="937" y="4"/>
                </a:lnTo>
                <a:lnTo>
                  <a:pt x="942" y="4"/>
                </a:lnTo>
                <a:lnTo>
                  <a:pt x="942" y="4"/>
                </a:lnTo>
                <a:lnTo>
                  <a:pt x="944" y="4"/>
                </a:lnTo>
                <a:lnTo>
                  <a:pt x="944" y="4"/>
                </a:lnTo>
                <a:lnTo>
                  <a:pt x="945" y="4"/>
                </a:lnTo>
                <a:lnTo>
                  <a:pt x="945" y="4"/>
                </a:lnTo>
                <a:lnTo>
                  <a:pt x="947" y="4"/>
                </a:lnTo>
                <a:lnTo>
                  <a:pt x="947" y="0"/>
                </a:lnTo>
                <a:lnTo>
                  <a:pt x="948" y="0"/>
                </a:lnTo>
                <a:lnTo>
                  <a:pt x="948" y="0"/>
                </a:lnTo>
                <a:lnTo>
                  <a:pt x="950" y="0"/>
                </a:lnTo>
                <a:lnTo>
                  <a:pt x="950" y="0"/>
                </a:lnTo>
                <a:lnTo>
                  <a:pt x="951" y="0"/>
                </a:lnTo>
                <a:lnTo>
                  <a:pt x="951" y="0"/>
                </a:lnTo>
                <a:lnTo>
                  <a:pt x="952" y="0"/>
                </a:lnTo>
                <a:lnTo>
                  <a:pt x="952" y="0"/>
                </a:lnTo>
                <a:lnTo>
                  <a:pt x="957" y="0"/>
                </a:lnTo>
                <a:lnTo>
                  <a:pt x="957" y="0"/>
                </a:lnTo>
                <a:lnTo>
                  <a:pt x="958" y="0"/>
                </a:lnTo>
                <a:lnTo>
                  <a:pt x="958" y="0"/>
                </a:lnTo>
                <a:lnTo>
                  <a:pt x="959" y="0"/>
                </a:lnTo>
                <a:lnTo>
                  <a:pt x="959" y="0"/>
                </a:lnTo>
                <a:lnTo>
                  <a:pt x="960" y="0"/>
                </a:lnTo>
                <a:lnTo>
                  <a:pt x="960" y="0"/>
                </a:lnTo>
                <a:lnTo>
                  <a:pt x="965" y="0"/>
                </a:lnTo>
                <a:lnTo>
                  <a:pt x="965" y="0"/>
                </a:lnTo>
                <a:lnTo>
                  <a:pt x="966" y="0"/>
                </a:lnTo>
                <a:lnTo>
                  <a:pt x="966" y="0"/>
                </a:lnTo>
                <a:lnTo>
                  <a:pt x="967" y="0"/>
                </a:lnTo>
                <a:lnTo>
                  <a:pt x="967" y="0"/>
                </a:lnTo>
                <a:lnTo>
                  <a:pt x="969" y="0"/>
                </a:lnTo>
                <a:lnTo>
                  <a:pt x="969" y="0"/>
                </a:lnTo>
                <a:lnTo>
                  <a:pt x="977" y="0"/>
                </a:lnTo>
                <a:lnTo>
                  <a:pt x="977" y="0"/>
                </a:lnTo>
                <a:lnTo>
                  <a:pt x="981" y="0"/>
                </a:lnTo>
                <a:lnTo>
                  <a:pt x="981" y="0"/>
                </a:lnTo>
                <a:lnTo>
                  <a:pt x="983" y="0"/>
                </a:lnTo>
                <a:lnTo>
                  <a:pt x="983" y="0"/>
                </a:lnTo>
                <a:lnTo>
                  <a:pt x="984" y="0"/>
                </a:lnTo>
                <a:lnTo>
                  <a:pt x="984" y="0"/>
                </a:lnTo>
                <a:lnTo>
                  <a:pt x="986" y="0"/>
                </a:lnTo>
                <a:lnTo>
                  <a:pt x="986" y="0"/>
                </a:lnTo>
                <a:lnTo>
                  <a:pt x="989" y="0"/>
                </a:lnTo>
                <a:lnTo>
                  <a:pt x="989" y="0"/>
                </a:lnTo>
                <a:lnTo>
                  <a:pt x="990" y="0"/>
                </a:lnTo>
                <a:lnTo>
                  <a:pt x="990" y="0"/>
                </a:lnTo>
                <a:lnTo>
                  <a:pt x="991" y="0"/>
                </a:lnTo>
                <a:lnTo>
                  <a:pt x="991" y="0"/>
                </a:lnTo>
                <a:lnTo>
                  <a:pt x="997" y="0"/>
                </a:lnTo>
                <a:lnTo>
                  <a:pt x="997" y="0"/>
                </a:lnTo>
                <a:lnTo>
                  <a:pt x="998" y="0"/>
                </a:lnTo>
                <a:lnTo>
                  <a:pt x="998" y="0"/>
                </a:lnTo>
                <a:lnTo>
                  <a:pt x="999" y="0"/>
                </a:lnTo>
                <a:lnTo>
                  <a:pt x="999" y="0"/>
                </a:lnTo>
                <a:lnTo>
                  <a:pt x="1001" y="0"/>
                </a:lnTo>
                <a:lnTo>
                  <a:pt x="1001" y="0"/>
                </a:lnTo>
                <a:lnTo>
                  <a:pt x="1002" y="0"/>
                </a:lnTo>
                <a:lnTo>
                  <a:pt x="1002" y="0"/>
                </a:lnTo>
                <a:lnTo>
                  <a:pt x="1005" y="0"/>
                </a:lnTo>
                <a:lnTo>
                  <a:pt x="1005" y="0"/>
                </a:lnTo>
                <a:lnTo>
                  <a:pt x="1006" y="0"/>
                </a:lnTo>
                <a:lnTo>
                  <a:pt x="1006" y="0"/>
                </a:lnTo>
                <a:lnTo>
                  <a:pt x="1008" y="0"/>
                </a:lnTo>
                <a:lnTo>
                  <a:pt x="1008" y="0"/>
                </a:lnTo>
                <a:lnTo>
                  <a:pt x="1009" y="0"/>
                </a:lnTo>
                <a:lnTo>
                  <a:pt x="1009" y="0"/>
                </a:lnTo>
                <a:lnTo>
                  <a:pt x="1010" y="0"/>
                </a:lnTo>
                <a:lnTo>
                  <a:pt x="1010" y="0"/>
                </a:lnTo>
                <a:lnTo>
                  <a:pt x="1015" y="0"/>
                </a:lnTo>
                <a:lnTo>
                  <a:pt x="1015" y="0"/>
                </a:lnTo>
                <a:lnTo>
                  <a:pt x="1016" y="0"/>
                </a:lnTo>
                <a:lnTo>
                  <a:pt x="1016" y="0"/>
                </a:lnTo>
                <a:lnTo>
                  <a:pt x="1017" y="0"/>
                </a:lnTo>
                <a:lnTo>
                  <a:pt x="1017" y="0"/>
                </a:lnTo>
                <a:lnTo>
                  <a:pt x="1018" y="0"/>
                </a:lnTo>
                <a:lnTo>
                  <a:pt x="1018" y="0"/>
                </a:lnTo>
                <a:lnTo>
                  <a:pt x="1021" y="0"/>
                </a:lnTo>
                <a:lnTo>
                  <a:pt x="1021" y="0"/>
                </a:lnTo>
                <a:lnTo>
                  <a:pt x="1024" y="0"/>
                </a:lnTo>
                <a:lnTo>
                  <a:pt x="1024" y="0"/>
                </a:lnTo>
                <a:lnTo>
                  <a:pt x="1025" y="0"/>
                </a:lnTo>
                <a:lnTo>
                  <a:pt x="1025" y="0"/>
                </a:lnTo>
                <a:lnTo>
                  <a:pt x="1030" y="0"/>
                </a:lnTo>
                <a:lnTo>
                  <a:pt x="1030" y="0"/>
                </a:lnTo>
                <a:lnTo>
                  <a:pt x="1031" y="0"/>
                </a:lnTo>
                <a:lnTo>
                  <a:pt x="1031" y="0"/>
                </a:lnTo>
                <a:lnTo>
                  <a:pt x="1032" y="0"/>
                </a:lnTo>
                <a:lnTo>
                  <a:pt x="1032" y="0"/>
                </a:lnTo>
                <a:lnTo>
                  <a:pt x="1033" y="0"/>
                </a:lnTo>
                <a:lnTo>
                  <a:pt x="1033" y="0"/>
                </a:lnTo>
                <a:lnTo>
                  <a:pt x="1034" y="0"/>
                </a:lnTo>
                <a:lnTo>
                  <a:pt x="1034" y="0"/>
                </a:lnTo>
                <a:lnTo>
                  <a:pt x="1038" y="0"/>
                </a:lnTo>
                <a:lnTo>
                  <a:pt x="1038" y="0"/>
                </a:lnTo>
                <a:lnTo>
                  <a:pt x="1039" y="0"/>
                </a:lnTo>
                <a:lnTo>
                  <a:pt x="1039" y="0"/>
                </a:lnTo>
                <a:lnTo>
                  <a:pt x="1042" y="0"/>
                </a:lnTo>
                <a:lnTo>
                  <a:pt x="1042" y="0"/>
                </a:lnTo>
                <a:lnTo>
                  <a:pt x="1047" y="0"/>
                </a:lnTo>
                <a:lnTo>
                  <a:pt x="1047" y="0"/>
                </a:lnTo>
                <a:lnTo>
                  <a:pt x="1048" y="0"/>
                </a:lnTo>
                <a:lnTo>
                  <a:pt x="1048" y="0"/>
                </a:lnTo>
                <a:lnTo>
                  <a:pt x="1049" y="0"/>
                </a:lnTo>
                <a:lnTo>
                  <a:pt x="1049" y="0"/>
                </a:lnTo>
                <a:lnTo>
                  <a:pt x="1050" y="0"/>
                </a:lnTo>
                <a:lnTo>
                  <a:pt x="1050" y="0"/>
                </a:lnTo>
                <a:lnTo>
                  <a:pt x="1054" y="0"/>
                </a:lnTo>
                <a:lnTo>
                  <a:pt x="1054" y="0"/>
                </a:lnTo>
                <a:lnTo>
                  <a:pt x="1055" y="0"/>
                </a:lnTo>
                <a:lnTo>
                  <a:pt x="1055" y="0"/>
                </a:lnTo>
                <a:lnTo>
                  <a:pt x="1056" y="0"/>
                </a:lnTo>
                <a:lnTo>
                  <a:pt x="1056" y="0"/>
                </a:lnTo>
                <a:lnTo>
                  <a:pt x="1059" y="0"/>
                </a:lnTo>
                <a:lnTo>
                  <a:pt x="1059" y="0"/>
                </a:lnTo>
                <a:lnTo>
                  <a:pt x="1063" y="0"/>
                </a:lnTo>
                <a:lnTo>
                  <a:pt x="1063" y="0"/>
                </a:lnTo>
                <a:lnTo>
                  <a:pt x="1064" y="0"/>
                </a:lnTo>
                <a:lnTo>
                  <a:pt x="1064" y="0"/>
                </a:lnTo>
                <a:lnTo>
                  <a:pt x="1066" y="0"/>
                </a:lnTo>
                <a:lnTo>
                  <a:pt x="1066" y="0"/>
                </a:lnTo>
                <a:lnTo>
                  <a:pt x="1070" y="0"/>
                </a:lnTo>
                <a:lnTo>
                  <a:pt x="1070" y="0"/>
                </a:lnTo>
                <a:lnTo>
                  <a:pt x="1074" y="0"/>
                </a:lnTo>
                <a:lnTo>
                  <a:pt x="1074" y="0"/>
                </a:lnTo>
                <a:lnTo>
                  <a:pt x="1075" y="0"/>
                </a:lnTo>
                <a:lnTo>
                  <a:pt x="1075" y="0"/>
                </a:lnTo>
                <a:lnTo>
                  <a:pt x="1079" y="0"/>
                </a:lnTo>
                <a:lnTo>
                  <a:pt x="1079" y="0"/>
                </a:lnTo>
                <a:lnTo>
                  <a:pt x="1081" y="0"/>
                </a:lnTo>
                <a:lnTo>
                  <a:pt x="1081" y="0"/>
                </a:lnTo>
                <a:lnTo>
                  <a:pt x="1086" y="0"/>
                </a:lnTo>
                <a:lnTo>
                  <a:pt x="1086" y="0"/>
                </a:lnTo>
                <a:lnTo>
                  <a:pt x="1088" y="0"/>
                </a:lnTo>
                <a:lnTo>
                  <a:pt x="1088" y="0"/>
                </a:lnTo>
                <a:lnTo>
                  <a:pt x="1089" y="0"/>
                </a:lnTo>
                <a:lnTo>
                  <a:pt x="1089" y="0"/>
                </a:lnTo>
                <a:lnTo>
                  <a:pt x="1090" y="0"/>
                </a:lnTo>
                <a:lnTo>
                  <a:pt x="1090" y="0"/>
                </a:lnTo>
                <a:lnTo>
                  <a:pt x="1091" y="0"/>
                </a:lnTo>
                <a:lnTo>
                  <a:pt x="1091" y="0"/>
                </a:lnTo>
                <a:lnTo>
                  <a:pt x="1098" y="0"/>
                </a:lnTo>
                <a:lnTo>
                  <a:pt x="1098" y="0"/>
                </a:lnTo>
                <a:lnTo>
                  <a:pt x="1099" y="0"/>
                </a:lnTo>
                <a:lnTo>
                  <a:pt x="1099" y="0"/>
                </a:lnTo>
                <a:lnTo>
                  <a:pt x="1103" y="0"/>
                </a:lnTo>
                <a:lnTo>
                  <a:pt x="1103" y="0"/>
                </a:lnTo>
                <a:lnTo>
                  <a:pt x="1104" y="0"/>
                </a:lnTo>
                <a:lnTo>
                  <a:pt x="1104" y="0"/>
                </a:lnTo>
                <a:lnTo>
                  <a:pt x="1105" y="0"/>
                </a:lnTo>
                <a:lnTo>
                  <a:pt x="1105" y="0"/>
                </a:lnTo>
                <a:lnTo>
                  <a:pt x="1111" y="0"/>
                </a:lnTo>
                <a:lnTo>
                  <a:pt x="1111" y="0"/>
                </a:lnTo>
                <a:lnTo>
                  <a:pt x="1113" y="0"/>
                </a:lnTo>
                <a:lnTo>
                  <a:pt x="1113" y="0"/>
                </a:lnTo>
                <a:lnTo>
                  <a:pt x="1119" y="0"/>
                </a:lnTo>
                <a:lnTo>
                  <a:pt x="1119" y="0"/>
                </a:lnTo>
                <a:lnTo>
                  <a:pt x="1120" y="0"/>
                </a:lnTo>
                <a:lnTo>
                  <a:pt x="1120" y="0"/>
                </a:lnTo>
                <a:lnTo>
                  <a:pt x="1122" y="0"/>
                </a:lnTo>
                <a:lnTo>
                  <a:pt x="1122" y="0"/>
                </a:lnTo>
                <a:lnTo>
                  <a:pt x="1123" y="0"/>
                </a:lnTo>
                <a:lnTo>
                  <a:pt x="1123" y="0"/>
                </a:lnTo>
                <a:lnTo>
                  <a:pt x="1127" y="0"/>
                </a:lnTo>
                <a:lnTo>
                  <a:pt x="1127" y="0"/>
                </a:lnTo>
                <a:lnTo>
                  <a:pt x="1128" y="0"/>
                </a:lnTo>
                <a:lnTo>
                  <a:pt x="1128" y="0"/>
                </a:lnTo>
                <a:lnTo>
                  <a:pt x="1129" y="0"/>
                </a:lnTo>
                <a:lnTo>
                  <a:pt x="1129" y="0"/>
                </a:lnTo>
                <a:lnTo>
                  <a:pt x="1132" y="0"/>
                </a:lnTo>
                <a:lnTo>
                  <a:pt x="1132" y="0"/>
                </a:lnTo>
                <a:lnTo>
                  <a:pt x="1135" y="0"/>
                </a:lnTo>
                <a:lnTo>
                  <a:pt x="1135" y="0"/>
                </a:lnTo>
                <a:lnTo>
                  <a:pt x="1136" y="0"/>
                </a:lnTo>
                <a:lnTo>
                  <a:pt x="1136" y="0"/>
                </a:lnTo>
                <a:lnTo>
                  <a:pt x="1138" y="0"/>
                </a:lnTo>
                <a:lnTo>
                  <a:pt x="1138" y="0"/>
                </a:lnTo>
                <a:lnTo>
                  <a:pt x="1140" y="0"/>
                </a:lnTo>
                <a:lnTo>
                  <a:pt x="1140" y="0"/>
                </a:lnTo>
                <a:lnTo>
                  <a:pt x="1143" y="0"/>
                </a:lnTo>
                <a:lnTo>
                  <a:pt x="1143" y="0"/>
                </a:lnTo>
                <a:lnTo>
                  <a:pt x="1145" y="0"/>
                </a:lnTo>
                <a:lnTo>
                  <a:pt x="1145" y="0"/>
                </a:lnTo>
                <a:lnTo>
                  <a:pt x="1147" y="0"/>
                </a:lnTo>
                <a:lnTo>
                  <a:pt x="1147" y="0"/>
                </a:lnTo>
                <a:lnTo>
                  <a:pt x="1148" y="0"/>
                </a:lnTo>
                <a:lnTo>
                  <a:pt x="1148" y="0"/>
                </a:lnTo>
                <a:lnTo>
                  <a:pt x="1151" y="0"/>
                </a:lnTo>
                <a:lnTo>
                  <a:pt x="1151" y="0"/>
                </a:lnTo>
                <a:lnTo>
                  <a:pt x="1154" y="0"/>
                </a:lnTo>
                <a:lnTo>
                  <a:pt x="1154" y="0"/>
                </a:lnTo>
                <a:lnTo>
                  <a:pt x="1156" y="0"/>
                </a:lnTo>
                <a:lnTo>
                  <a:pt x="1156" y="0"/>
                </a:lnTo>
                <a:lnTo>
                  <a:pt x="1159" y="0"/>
                </a:lnTo>
                <a:lnTo>
                  <a:pt x="1159" y="0"/>
                </a:lnTo>
                <a:lnTo>
                  <a:pt x="1160" y="0"/>
                </a:lnTo>
                <a:lnTo>
                  <a:pt x="1160" y="0"/>
                </a:lnTo>
                <a:lnTo>
                  <a:pt x="1163" y="0"/>
                </a:lnTo>
                <a:lnTo>
                  <a:pt x="1163" y="0"/>
                </a:lnTo>
                <a:lnTo>
                  <a:pt x="1167" y="0"/>
                </a:lnTo>
                <a:lnTo>
                  <a:pt x="1167" y="0"/>
                </a:lnTo>
              </a:path>
            </a:pathLst>
          </a:custGeom>
          <a:noFill/>
          <a:ln w="2857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59" name="Line 13"/>
          <p:cNvSpPr>
            <a:spLocks noChangeShapeType="1"/>
          </p:cNvSpPr>
          <p:nvPr/>
        </p:nvSpPr>
        <p:spPr bwMode="auto">
          <a:xfrm>
            <a:off x="5149772" y="4557548"/>
            <a:ext cx="0" cy="0"/>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0" name="Line 14"/>
          <p:cNvSpPr>
            <a:spLocks noChangeShapeType="1"/>
          </p:cNvSpPr>
          <p:nvPr/>
        </p:nvSpPr>
        <p:spPr bwMode="auto">
          <a:xfrm>
            <a:off x="5149772" y="4557548"/>
            <a:ext cx="0" cy="0"/>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1" name="Line 15"/>
          <p:cNvSpPr>
            <a:spLocks noChangeShapeType="1"/>
          </p:cNvSpPr>
          <p:nvPr/>
        </p:nvSpPr>
        <p:spPr bwMode="auto">
          <a:xfrm>
            <a:off x="5149772" y="4557548"/>
            <a:ext cx="9525" cy="0"/>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2" name="Line 16"/>
          <p:cNvSpPr>
            <a:spLocks noChangeShapeType="1"/>
          </p:cNvSpPr>
          <p:nvPr/>
        </p:nvSpPr>
        <p:spPr bwMode="auto">
          <a:xfrm>
            <a:off x="5159297" y="4557548"/>
            <a:ext cx="0" cy="0"/>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3" name="Line 17"/>
          <p:cNvSpPr>
            <a:spLocks noChangeShapeType="1"/>
          </p:cNvSpPr>
          <p:nvPr/>
        </p:nvSpPr>
        <p:spPr bwMode="auto">
          <a:xfrm>
            <a:off x="5159297" y="4557548"/>
            <a:ext cx="6350" cy="0"/>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4" name="Line 18"/>
          <p:cNvSpPr>
            <a:spLocks noChangeShapeType="1"/>
          </p:cNvSpPr>
          <p:nvPr/>
        </p:nvSpPr>
        <p:spPr bwMode="auto">
          <a:xfrm>
            <a:off x="5165647" y="4557548"/>
            <a:ext cx="0" cy="0"/>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5" name="Line 19"/>
          <p:cNvSpPr>
            <a:spLocks noChangeShapeType="1"/>
          </p:cNvSpPr>
          <p:nvPr/>
        </p:nvSpPr>
        <p:spPr bwMode="auto">
          <a:xfrm>
            <a:off x="5165647" y="4557548"/>
            <a:ext cx="333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6" name="Line 20"/>
          <p:cNvSpPr>
            <a:spLocks noChangeShapeType="1"/>
          </p:cNvSpPr>
          <p:nvPr/>
        </p:nvSpPr>
        <p:spPr bwMode="auto">
          <a:xfrm>
            <a:off x="5198984" y="4557548"/>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7" name="Line 21"/>
          <p:cNvSpPr>
            <a:spLocks noChangeShapeType="1"/>
          </p:cNvSpPr>
          <p:nvPr/>
        </p:nvSpPr>
        <p:spPr bwMode="auto">
          <a:xfrm>
            <a:off x="5198984" y="4557548"/>
            <a:ext cx="2381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8" name="Line 22"/>
          <p:cNvSpPr>
            <a:spLocks noChangeShapeType="1"/>
          </p:cNvSpPr>
          <p:nvPr/>
        </p:nvSpPr>
        <p:spPr bwMode="auto">
          <a:xfrm>
            <a:off x="5254547" y="4548023"/>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9" name="Line 23"/>
          <p:cNvSpPr>
            <a:spLocks noChangeShapeType="1"/>
          </p:cNvSpPr>
          <p:nvPr/>
        </p:nvSpPr>
        <p:spPr bwMode="auto">
          <a:xfrm>
            <a:off x="5364084" y="4548023"/>
            <a:ext cx="571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0" name="Line 24"/>
          <p:cNvSpPr>
            <a:spLocks noChangeShapeType="1"/>
          </p:cNvSpPr>
          <p:nvPr/>
        </p:nvSpPr>
        <p:spPr bwMode="auto">
          <a:xfrm flipV="1">
            <a:off x="5421234" y="4544848"/>
            <a:ext cx="0" cy="317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1" name="Line 25"/>
          <p:cNvSpPr>
            <a:spLocks noChangeShapeType="1"/>
          </p:cNvSpPr>
          <p:nvPr/>
        </p:nvSpPr>
        <p:spPr bwMode="auto">
          <a:xfrm>
            <a:off x="5421234" y="4544848"/>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2" name="Line 26"/>
          <p:cNvSpPr>
            <a:spLocks noChangeShapeType="1"/>
          </p:cNvSpPr>
          <p:nvPr/>
        </p:nvSpPr>
        <p:spPr bwMode="auto">
          <a:xfrm>
            <a:off x="5464097" y="4536910"/>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3" name="Line 27"/>
          <p:cNvSpPr>
            <a:spLocks noChangeShapeType="1"/>
          </p:cNvSpPr>
          <p:nvPr/>
        </p:nvSpPr>
        <p:spPr bwMode="auto">
          <a:xfrm>
            <a:off x="5573634" y="4536910"/>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4" name="Line 28"/>
          <p:cNvSpPr>
            <a:spLocks noChangeShapeType="1"/>
          </p:cNvSpPr>
          <p:nvPr/>
        </p:nvSpPr>
        <p:spPr bwMode="auto">
          <a:xfrm>
            <a:off x="5683172" y="4536910"/>
            <a:ext cx="333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5" name="Line 29"/>
          <p:cNvSpPr>
            <a:spLocks noChangeShapeType="1"/>
          </p:cNvSpPr>
          <p:nvPr/>
        </p:nvSpPr>
        <p:spPr bwMode="auto">
          <a:xfrm>
            <a:off x="5716509" y="453691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6" name="Line 30"/>
          <p:cNvSpPr>
            <a:spLocks noChangeShapeType="1"/>
          </p:cNvSpPr>
          <p:nvPr/>
        </p:nvSpPr>
        <p:spPr bwMode="auto">
          <a:xfrm>
            <a:off x="5716509" y="4536910"/>
            <a:ext cx="3651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7" name="Line 31"/>
          <p:cNvSpPr>
            <a:spLocks noChangeShapeType="1"/>
          </p:cNvSpPr>
          <p:nvPr/>
        </p:nvSpPr>
        <p:spPr bwMode="auto">
          <a:xfrm>
            <a:off x="5792709" y="4536910"/>
            <a:ext cx="333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8" name="Line 32"/>
          <p:cNvSpPr>
            <a:spLocks noChangeShapeType="1"/>
          </p:cNvSpPr>
          <p:nvPr/>
        </p:nvSpPr>
        <p:spPr bwMode="auto">
          <a:xfrm>
            <a:off x="5826047" y="453691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79" name="Line 33"/>
          <p:cNvSpPr>
            <a:spLocks noChangeShapeType="1"/>
          </p:cNvSpPr>
          <p:nvPr/>
        </p:nvSpPr>
        <p:spPr bwMode="auto">
          <a:xfrm>
            <a:off x="5826047" y="4536910"/>
            <a:ext cx="3651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0" name="Line 34"/>
          <p:cNvSpPr>
            <a:spLocks noChangeShapeType="1"/>
          </p:cNvSpPr>
          <p:nvPr/>
        </p:nvSpPr>
        <p:spPr bwMode="auto">
          <a:xfrm>
            <a:off x="5899072" y="4536910"/>
            <a:ext cx="396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1" name="Line 35"/>
          <p:cNvSpPr>
            <a:spLocks noChangeShapeType="1"/>
          </p:cNvSpPr>
          <p:nvPr/>
        </p:nvSpPr>
        <p:spPr bwMode="auto">
          <a:xfrm flipV="1">
            <a:off x="5938759" y="4528973"/>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2" name="Line 36"/>
          <p:cNvSpPr>
            <a:spLocks noChangeShapeType="1"/>
          </p:cNvSpPr>
          <p:nvPr/>
        </p:nvSpPr>
        <p:spPr bwMode="auto">
          <a:xfrm>
            <a:off x="5938759" y="4528973"/>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3" name="Line 37"/>
          <p:cNvSpPr>
            <a:spLocks noChangeShapeType="1"/>
          </p:cNvSpPr>
          <p:nvPr/>
        </p:nvSpPr>
        <p:spPr bwMode="auto">
          <a:xfrm flipV="1">
            <a:off x="5951459" y="4524210"/>
            <a:ext cx="0" cy="4763"/>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4" name="Line 38"/>
          <p:cNvSpPr>
            <a:spLocks noChangeShapeType="1"/>
          </p:cNvSpPr>
          <p:nvPr/>
        </p:nvSpPr>
        <p:spPr bwMode="auto">
          <a:xfrm>
            <a:off x="5951459" y="4524210"/>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5" name="Line 39"/>
          <p:cNvSpPr>
            <a:spLocks noChangeShapeType="1"/>
          </p:cNvSpPr>
          <p:nvPr/>
        </p:nvSpPr>
        <p:spPr bwMode="auto">
          <a:xfrm>
            <a:off x="5960984" y="452421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6" name="Line 40"/>
          <p:cNvSpPr>
            <a:spLocks noChangeShapeType="1"/>
          </p:cNvSpPr>
          <p:nvPr/>
        </p:nvSpPr>
        <p:spPr bwMode="auto">
          <a:xfrm>
            <a:off x="5960984" y="452421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7" name="Line 41"/>
          <p:cNvSpPr>
            <a:spLocks noChangeShapeType="1"/>
          </p:cNvSpPr>
          <p:nvPr/>
        </p:nvSpPr>
        <p:spPr bwMode="auto">
          <a:xfrm flipV="1">
            <a:off x="5987972" y="4497223"/>
            <a:ext cx="0" cy="11113"/>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8" name="Line 42"/>
          <p:cNvSpPr>
            <a:spLocks noChangeShapeType="1"/>
          </p:cNvSpPr>
          <p:nvPr/>
        </p:nvSpPr>
        <p:spPr bwMode="auto">
          <a:xfrm>
            <a:off x="5987972" y="4497223"/>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9" name="Line 43"/>
          <p:cNvSpPr>
            <a:spLocks noChangeShapeType="1"/>
          </p:cNvSpPr>
          <p:nvPr/>
        </p:nvSpPr>
        <p:spPr bwMode="auto">
          <a:xfrm flipV="1">
            <a:off x="5994322" y="4487698"/>
            <a:ext cx="0" cy="952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0" name="Line 44"/>
          <p:cNvSpPr>
            <a:spLocks noChangeShapeType="1"/>
          </p:cNvSpPr>
          <p:nvPr/>
        </p:nvSpPr>
        <p:spPr bwMode="auto">
          <a:xfrm>
            <a:off x="5994322" y="4487698"/>
            <a:ext cx="1111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1" name="Line 45"/>
          <p:cNvSpPr>
            <a:spLocks noChangeShapeType="1"/>
          </p:cNvSpPr>
          <p:nvPr/>
        </p:nvSpPr>
        <p:spPr bwMode="auto">
          <a:xfrm flipV="1">
            <a:off x="6005434" y="4479760"/>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2" name="Line 46"/>
          <p:cNvSpPr>
            <a:spLocks noChangeShapeType="1"/>
          </p:cNvSpPr>
          <p:nvPr/>
        </p:nvSpPr>
        <p:spPr bwMode="auto">
          <a:xfrm>
            <a:off x="6005434" y="44797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3" name="Line 47"/>
          <p:cNvSpPr>
            <a:spLocks noChangeShapeType="1"/>
          </p:cNvSpPr>
          <p:nvPr/>
        </p:nvSpPr>
        <p:spPr bwMode="auto">
          <a:xfrm flipV="1">
            <a:off x="6008609" y="4471823"/>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4" name="Line 48"/>
          <p:cNvSpPr>
            <a:spLocks noChangeShapeType="1"/>
          </p:cNvSpPr>
          <p:nvPr/>
        </p:nvSpPr>
        <p:spPr bwMode="auto">
          <a:xfrm>
            <a:off x="6008609" y="4471823"/>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5" name="Line 49"/>
          <p:cNvSpPr>
            <a:spLocks noChangeShapeType="1"/>
          </p:cNvSpPr>
          <p:nvPr/>
        </p:nvSpPr>
        <p:spPr bwMode="auto">
          <a:xfrm flipV="1">
            <a:off x="6021309" y="4468648"/>
            <a:ext cx="0" cy="317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6" name="Line 50"/>
          <p:cNvSpPr>
            <a:spLocks noChangeShapeType="1"/>
          </p:cNvSpPr>
          <p:nvPr/>
        </p:nvSpPr>
        <p:spPr bwMode="auto">
          <a:xfrm>
            <a:off x="6021309" y="4468648"/>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7" name="Line 51"/>
          <p:cNvSpPr>
            <a:spLocks noChangeShapeType="1"/>
          </p:cNvSpPr>
          <p:nvPr/>
        </p:nvSpPr>
        <p:spPr bwMode="auto">
          <a:xfrm flipV="1">
            <a:off x="6024484" y="4460710"/>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8" name="Line 52"/>
          <p:cNvSpPr>
            <a:spLocks noChangeShapeType="1"/>
          </p:cNvSpPr>
          <p:nvPr/>
        </p:nvSpPr>
        <p:spPr bwMode="auto">
          <a:xfrm>
            <a:off x="6024484" y="446071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9" name="Line 53"/>
          <p:cNvSpPr>
            <a:spLocks noChangeShapeType="1"/>
          </p:cNvSpPr>
          <p:nvPr/>
        </p:nvSpPr>
        <p:spPr bwMode="auto">
          <a:xfrm>
            <a:off x="6045122" y="4440073"/>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0" name="Line 54"/>
          <p:cNvSpPr>
            <a:spLocks noChangeShapeType="1"/>
          </p:cNvSpPr>
          <p:nvPr/>
        </p:nvSpPr>
        <p:spPr bwMode="auto">
          <a:xfrm flipV="1">
            <a:off x="6054647" y="4432135"/>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1" name="Line 55"/>
          <p:cNvSpPr>
            <a:spLocks noChangeShapeType="1"/>
          </p:cNvSpPr>
          <p:nvPr/>
        </p:nvSpPr>
        <p:spPr bwMode="auto">
          <a:xfrm>
            <a:off x="6054647" y="4432135"/>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2" name="Line 56"/>
          <p:cNvSpPr>
            <a:spLocks noChangeShapeType="1"/>
          </p:cNvSpPr>
          <p:nvPr/>
        </p:nvSpPr>
        <p:spPr bwMode="auto">
          <a:xfrm flipV="1">
            <a:off x="6064172" y="4424198"/>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3" name="Line 57"/>
          <p:cNvSpPr>
            <a:spLocks noChangeShapeType="1"/>
          </p:cNvSpPr>
          <p:nvPr/>
        </p:nvSpPr>
        <p:spPr bwMode="auto">
          <a:xfrm>
            <a:off x="6064172" y="4424198"/>
            <a:ext cx="4286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4" name="Line 58"/>
          <p:cNvSpPr>
            <a:spLocks noChangeShapeType="1"/>
          </p:cNvSpPr>
          <p:nvPr/>
        </p:nvSpPr>
        <p:spPr bwMode="auto">
          <a:xfrm flipV="1">
            <a:off x="6107034" y="4419435"/>
            <a:ext cx="0" cy="4763"/>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5" name="Line 59"/>
          <p:cNvSpPr>
            <a:spLocks noChangeShapeType="1"/>
          </p:cNvSpPr>
          <p:nvPr/>
        </p:nvSpPr>
        <p:spPr bwMode="auto">
          <a:xfrm>
            <a:off x="6134022" y="4411498"/>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6" name="Line 60"/>
          <p:cNvSpPr>
            <a:spLocks noChangeShapeType="1"/>
          </p:cNvSpPr>
          <p:nvPr/>
        </p:nvSpPr>
        <p:spPr bwMode="auto">
          <a:xfrm flipV="1">
            <a:off x="6234034" y="4395623"/>
            <a:ext cx="0" cy="4763"/>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7" name="Line 61"/>
          <p:cNvSpPr>
            <a:spLocks noChangeShapeType="1"/>
          </p:cNvSpPr>
          <p:nvPr/>
        </p:nvSpPr>
        <p:spPr bwMode="auto">
          <a:xfrm>
            <a:off x="6234034" y="4395623"/>
            <a:ext cx="650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8" name="Line 62"/>
          <p:cNvSpPr>
            <a:spLocks noChangeShapeType="1"/>
          </p:cNvSpPr>
          <p:nvPr/>
        </p:nvSpPr>
        <p:spPr bwMode="auto">
          <a:xfrm flipV="1">
            <a:off x="6299122" y="4392448"/>
            <a:ext cx="0" cy="317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9" name="Line 63"/>
          <p:cNvSpPr>
            <a:spLocks noChangeShapeType="1"/>
          </p:cNvSpPr>
          <p:nvPr/>
        </p:nvSpPr>
        <p:spPr bwMode="auto">
          <a:xfrm>
            <a:off x="6299122" y="4392448"/>
            <a:ext cx="15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0" name="Line 64"/>
          <p:cNvSpPr>
            <a:spLocks noChangeShapeType="1"/>
          </p:cNvSpPr>
          <p:nvPr/>
        </p:nvSpPr>
        <p:spPr bwMode="auto">
          <a:xfrm flipV="1">
            <a:off x="6329284" y="4363873"/>
            <a:ext cx="0" cy="11113"/>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1" name="Line 65"/>
          <p:cNvSpPr>
            <a:spLocks noChangeShapeType="1"/>
          </p:cNvSpPr>
          <p:nvPr/>
        </p:nvSpPr>
        <p:spPr bwMode="auto">
          <a:xfrm>
            <a:off x="6329284" y="4363873"/>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2" name="Line 66"/>
          <p:cNvSpPr>
            <a:spLocks noChangeShapeType="1"/>
          </p:cNvSpPr>
          <p:nvPr/>
        </p:nvSpPr>
        <p:spPr bwMode="auto">
          <a:xfrm flipV="1">
            <a:off x="6335634" y="4347998"/>
            <a:ext cx="0" cy="1587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3" name="Line 67"/>
          <p:cNvSpPr>
            <a:spLocks noChangeShapeType="1"/>
          </p:cNvSpPr>
          <p:nvPr/>
        </p:nvSpPr>
        <p:spPr bwMode="auto">
          <a:xfrm>
            <a:off x="6335634" y="4347998"/>
            <a:ext cx="476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4" name="Line 68"/>
          <p:cNvSpPr>
            <a:spLocks noChangeShapeType="1"/>
          </p:cNvSpPr>
          <p:nvPr/>
        </p:nvSpPr>
        <p:spPr bwMode="auto">
          <a:xfrm flipV="1">
            <a:off x="6340397" y="4343235"/>
            <a:ext cx="0" cy="4763"/>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5" name="Line 69"/>
          <p:cNvSpPr>
            <a:spLocks noChangeShapeType="1"/>
          </p:cNvSpPr>
          <p:nvPr/>
        </p:nvSpPr>
        <p:spPr bwMode="auto">
          <a:xfrm>
            <a:off x="6340397" y="4343235"/>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6" name="Line 70"/>
          <p:cNvSpPr>
            <a:spLocks noChangeShapeType="1"/>
          </p:cNvSpPr>
          <p:nvPr/>
        </p:nvSpPr>
        <p:spPr bwMode="auto">
          <a:xfrm flipV="1">
            <a:off x="6349922" y="4335298"/>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7" name="Line 71"/>
          <p:cNvSpPr>
            <a:spLocks noChangeShapeType="1"/>
          </p:cNvSpPr>
          <p:nvPr/>
        </p:nvSpPr>
        <p:spPr bwMode="auto">
          <a:xfrm>
            <a:off x="6349922" y="4335298"/>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8" name="Line 72"/>
          <p:cNvSpPr>
            <a:spLocks noChangeShapeType="1"/>
          </p:cNvSpPr>
          <p:nvPr/>
        </p:nvSpPr>
        <p:spPr bwMode="auto">
          <a:xfrm flipV="1">
            <a:off x="6359447" y="4327360"/>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9" name="Line 73"/>
          <p:cNvSpPr>
            <a:spLocks noChangeShapeType="1"/>
          </p:cNvSpPr>
          <p:nvPr/>
        </p:nvSpPr>
        <p:spPr bwMode="auto">
          <a:xfrm>
            <a:off x="6359447" y="4327360"/>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0" name="Line 74"/>
          <p:cNvSpPr>
            <a:spLocks noChangeShapeType="1"/>
          </p:cNvSpPr>
          <p:nvPr/>
        </p:nvSpPr>
        <p:spPr bwMode="auto">
          <a:xfrm>
            <a:off x="6402309" y="4327360"/>
            <a:ext cx="3016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1" name="Line 75"/>
          <p:cNvSpPr>
            <a:spLocks noChangeShapeType="1"/>
          </p:cNvSpPr>
          <p:nvPr/>
        </p:nvSpPr>
        <p:spPr bwMode="auto">
          <a:xfrm flipV="1">
            <a:off x="6432472" y="4319423"/>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2" name="Line 76"/>
          <p:cNvSpPr>
            <a:spLocks noChangeShapeType="1"/>
          </p:cNvSpPr>
          <p:nvPr/>
        </p:nvSpPr>
        <p:spPr bwMode="auto">
          <a:xfrm>
            <a:off x="6432472" y="4319423"/>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3" name="Line 77"/>
          <p:cNvSpPr>
            <a:spLocks noChangeShapeType="1"/>
          </p:cNvSpPr>
          <p:nvPr/>
        </p:nvSpPr>
        <p:spPr bwMode="auto">
          <a:xfrm flipV="1">
            <a:off x="6445172" y="4314660"/>
            <a:ext cx="0" cy="4763"/>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4" name="Line 78"/>
          <p:cNvSpPr>
            <a:spLocks noChangeShapeType="1"/>
          </p:cNvSpPr>
          <p:nvPr/>
        </p:nvSpPr>
        <p:spPr bwMode="auto">
          <a:xfrm>
            <a:off x="6445172" y="4314660"/>
            <a:ext cx="79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5" name="Line 79"/>
          <p:cNvSpPr>
            <a:spLocks noChangeShapeType="1"/>
          </p:cNvSpPr>
          <p:nvPr/>
        </p:nvSpPr>
        <p:spPr bwMode="auto">
          <a:xfrm flipV="1">
            <a:off x="6453109" y="4306723"/>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6" name="Line 80"/>
          <p:cNvSpPr>
            <a:spLocks noChangeShapeType="1"/>
          </p:cNvSpPr>
          <p:nvPr/>
        </p:nvSpPr>
        <p:spPr bwMode="auto">
          <a:xfrm>
            <a:off x="6453109" y="43067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7" name="Line 81"/>
          <p:cNvSpPr>
            <a:spLocks noChangeShapeType="1"/>
          </p:cNvSpPr>
          <p:nvPr/>
        </p:nvSpPr>
        <p:spPr bwMode="auto">
          <a:xfrm>
            <a:off x="6489622" y="4298785"/>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8" name="Line 82"/>
          <p:cNvSpPr>
            <a:spLocks noChangeShapeType="1"/>
          </p:cNvSpPr>
          <p:nvPr/>
        </p:nvSpPr>
        <p:spPr bwMode="auto">
          <a:xfrm>
            <a:off x="6594397" y="4295610"/>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9" name="Line 83"/>
          <p:cNvSpPr>
            <a:spLocks noChangeShapeType="1"/>
          </p:cNvSpPr>
          <p:nvPr/>
        </p:nvSpPr>
        <p:spPr bwMode="auto">
          <a:xfrm>
            <a:off x="6703934" y="4295610"/>
            <a:ext cx="269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0" name="Line 84"/>
          <p:cNvSpPr>
            <a:spLocks noChangeShapeType="1"/>
          </p:cNvSpPr>
          <p:nvPr/>
        </p:nvSpPr>
        <p:spPr bwMode="auto">
          <a:xfrm flipV="1">
            <a:off x="6730922" y="4287673"/>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1" name="Line 85"/>
          <p:cNvSpPr>
            <a:spLocks noChangeShapeType="1"/>
          </p:cNvSpPr>
          <p:nvPr/>
        </p:nvSpPr>
        <p:spPr bwMode="auto">
          <a:xfrm>
            <a:off x="6730922" y="4287673"/>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2" name="Line 86"/>
          <p:cNvSpPr>
            <a:spLocks noChangeShapeType="1"/>
          </p:cNvSpPr>
          <p:nvPr/>
        </p:nvSpPr>
        <p:spPr bwMode="auto">
          <a:xfrm flipV="1">
            <a:off x="6743622" y="4279735"/>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3" name="Line 87"/>
          <p:cNvSpPr>
            <a:spLocks noChangeShapeType="1"/>
          </p:cNvSpPr>
          <p:nvPr/>
        </p:nvSpPr>
        <p:spPr bwMode="auto">
          <a:xfrm>
            <a:off x="6743622" y="4279735"/>
            <a:ext cx="206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4" name="Line 88"/>
          <p:cNvSpPr>
            <a:spLocks noChangeShapeType="1"/>
          </p:cNvSpPr>
          <p:nvPr/>
        </p:nvSpPr>
        <p:spPr bwMode="auto">
          <a:xfrm>
            <a:off x="6800772" y="4279735"/>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5" name="Line 89"/>
          <p:cNvSpPr>
            <a:spLocks noChangeShapeType="1"/>
          </p:cNvSpPr>
          <p:nvPr/>
        </p:nvSpPr>
        <p:spPr bwMode="auto">
          <a:xfrm flipV="1">
            <a:off x="6813472" y="4270210"/>
            <a:ext cx="0" cy="952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6" name="Line 90"/>
          <p:cNvSpPr>
            <a:spLocks noChangeShapeType="1"/>
          </p:cNvSpPr>
          <p:nvPr/>
        </p:nvSpPr>
        <p:spPr bwMode="auto">
          <a:xfrm>
            <a:off x="6813472" y="4270210"/>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7" name="Line 91"/>
          <p:cNvSpPr>
            <a:spLocks noChangeShapeType="1"/>
          </p:cNvSpPr>
          <p:nvPr/>
        </p:nvSpPr>
        <p:spPr bwMode="auto">
          <a:xfrm flipV="1">
            <a:off x="6819822" y="4267035"/>
            <a:ext cx="0" cy="317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8" name="Line 92"/>
          <p:cNvSpPr>
            <a:spLocks noChangeShapeType="1"/>
          </p:cNvSpPr>
          <p:nvPr/>
        </p:nvSpPr>
        <p:spPr bwMode="auto">
          <a:xfrm>
            <a:off x="6819822" y="4267035"/>
            <a:ext cx="476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9" name="Line 93"/>
          <p:cNvSpPr>
            <a:spLocks noChangeShapeType="1"/>
          </p:cNvSpPr>
          <p:nvPr/>
        </p:nvSpPr>
        <p:spPr bwMode="auto">
          <a:xfrm flipV="1">
            <a:off x="6824584" y="4259098"/>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0" name="Line 94"/>
          <p:cNvSpPr>
            <a:spLocks noChangeShapeType="1"/>
          </p:cNvSpPr>
          <p:nvPr/>
        </p:nvSpPr>
        <p:spPr bwMode="auto">
          <a:xfrm>
            <a:off x="6824584" y="4259098"/>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1" name="Line 95"/>
          <p:cNvSpPr>
            <a:spLocks noChangeShapeType="1"/>
          </p:cNvSpPr>
          <p:nvPr/>
        </p:nvSpPr>
        <p:spPr bwMode="auto">
          <a:xfrm>
            <a:off x="6830934" y="4259098"/>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2" name="Line 96"/>
          <p:cNvSpPr>
            <a:spLocks noChangeShapeType="1"/>
          </p:cNvSpPr>
          <p:nvPr/>
        </p:nvSpPr>
        <p:spPr bwMode="auto">
          <a:xfrm>
            <a:off x="6830934" y="4259098"/>
            <a:ext cx="285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3" name="Line 97"/>
          <p:cNvSpPr>
            <a:spLocks noChangeShapeType="1"/>
          </p:cNvSpPr>
          <p:nvPr/>
        </p:nvSpPr>
        <p:spPr bwMode="auto">
          <a:xfrm>
            <a:off x="6896022" y="4259098"/>
            <a:ext cx="381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4" name="Line 98"/>
          <p:cNvSpPr>
            <a:spLocks noChangeShapeType="1"/>
          </p:cNvSpPr>
          <p:nvPr/>
        </p:nvSpPr>
        <p:spPr bwMode="auto">
          <a:xfrm flipV="1">
            <a:off x="6934122" y="4251160"/>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5" name="Line 99"/>
          <p:cNvSpPr>
            <a:spLocks noChangeShapeType="1"/>
          </p:cNvSpPr>
          <p:nvPr/>
        </p:nvSpPr>
        <p:spPr bwMode="auto">
          <a:xfrm>
            <a:off x="6934122" y="4251160"/>
            <a:ext cx="285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6" name="Line 100"/>
          <p:cNvSpPr>
            <a:spLocks noChangeShapeType="1"/>
          </p:cNvSpPr>
          <p:nvPr/>
        </p:nvSpPr>
        <p:spPr bwMode="auto">
          <a:xfrm>
            <a:off x="6999209" y="4251160"/>
            <a:ext cx="666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7" name="Line 101"/>
          <p:cNvSpPr>
            <a:spLocks noChangeShapeType="1"/>
          </p:cNvSpPr>
          <p:nvPr/>
        </p:nvSpPr>
        <p:spPr bwMode="auto">
          <a:xfrm flipV="1">
            <a:off x="7065884" y="4243223"/>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8" name="Line 102"/>
          <p:cNvSpPr>
            <a:spLocks noChangeShapeType="1"/>
          </p:cNvSpPr>
          <p:nvPr/>
        </p:nvSpPr>
        <p:spPr bwMode="auto">
          <a:xfrm>
            <a:off x="7065884" y="42432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9" name="Line 103"/>
          <p:cNvSpPr>
            <a:spLocks noChangeShapeType="1"/>
          </p:cNvSpPr>
          <p:nvPr/>
        </p:nvSpPr>
        <p:spPr bwMode="auto">
          <a:xfrm>
            <a:off x="7105572" y="4243223"/>
            <a:ext cx="396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0" name="Line 104"/>
          <p:cNvSpPr>
            <a:spLocks noChangeShapeType="1"/>
          </p:cNvSpPr>
          <p:nvPr/>
        </p:nvSpPr>
        <p:spPr bwMode="auto">
          <a:xfrm flipV="1">
            <a:off x="7145259" y="4238460"/>
            <a:ext cx="0" cy="4763"/>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1" name="Line 105"/>
          <p:cNvSpPr>
            <a:spLocks noChangeShapeType="1"/>
          </p:cNvSpPr>
          <p:nvPr/>
        </p:nvSpPr>
        <p:spPr bwMode="auto">
          <a:xfrm>
            <a:off x="7145259" y="4238460"/>
            <a:ext cx="269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2" name="Line 106"/>
          <p:cNvSpPr>
            <a:spLocks noChangeShapeType="1"/>
          </p:cNvSpPr>
          <p:nvPr/>
        </p:nvSpPr>
        <p:spPr bwMode="auto">
          <a:xfrm flipV="1">
            <a:off x="7172247" y="4235285"/>
            <a:ext cx="0" cy="317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3" name="Line 107"/>
          <p:cNvSpPr>
            <a:spLocks noChangeShapeType="1"/>
          </p:cNvSpPr>
          <p:nvPr/>
        </p:nvSpPr>
        <p:spPr bwMode="auto">
          <a:xfrm>
            <a:off x="7202409" y="4230523"/>
            <a:ext cx="650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4" name="Line 108"/>
          <p:cNvSpPr>
            <a:spLocks noChangeShapeType="1"/>
          </p:cNvSpPr>
          <p:nvPr/>
        </p:nvSpPr>
        <p:spPr bwMode="auto">
          <a:xfrm flipV="1">
            <a:off x="7267497" y="4222585"/>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5" name="Line 109"/>
          <p:cNvSpPr>
            <a:spLocks noChangeShapeType="1"/>
          </p:cNvSpPr>
          <p:nvPr/>
        </p:nvSpPr>
        <p:spPr bwMode="auto">
          <a:xfrm>
            <a:off x="7267497" y="4222585"/>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6" name="Line 110"/>
          <p:cNvSpPr>
            <a:spLocks noChangeShapeType="1"/>
          </p:cNvSpPr>
          <p:nvPr/>
        </p:nvSpPr>
        <p:spPr bwMode="auto">
          <a:xfrm>
            <a:off x="7307184" y="4222585"/>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7" name="Line 111"/>
          <p:cNvSpPr>
            <a:spLocks noChangeShapeType="1"/>
          </p:cNvSpPr>
          <p:nvPr/>
        </p:nvSpPr>
        <p:spPr bwMode="auto">
          <a:xfrm>
            <a:off x="7416722" y="4222585"/>
            <a:ext cx="539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8" name="Line 112"/>
          <p:cNvSpPr>
            <a:spLocks noChangeShapeType="1"/>
          </p:cNvSpPr>
          <p:nvPr/>
        </p:nvSpPr>
        <p:spPr bwMode="auto">
          <a:xfrm flipV="1">
            <a:off x="7470697" y="4214648"/>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9" name="Line 113"/>
          <p:cNvSpPr>
            <a:spLocks noChangeShapeType="1"/>
          </p:cNvSpPr>
          <p:nvPr/>
        </p:nvSpPr>
        <p:spPr bwMode="auto">
          <a:xfrm>
            <a:off x="7470697" y="4214648"/>
            <a:ext cx="158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0" name="Line 114"/>
          <p:cNvSpPr>
            <a:spLocks noChangeShapeType="1"/>
          </p:cNvSpPr>
          <p:nvPr/>
        </p:nvSpPr>
        <p:spPr bwMode="auto">
          <a:xfrm flipV="1">
            <a:off x="7513559" y="4201948"/>
            <a:ext cx="0" cy="4763"/>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1" name="Line 115"/>
          <p:cNvSpPr>
            <a:spLocks noChangeShapeType="1"/>
          </p:cNvSpPr>
          <p:nvPr/>
        </p:nvSpPr>
        <p:spPr bwMode="auto">
          <a:xfrm>
            <a:off x="7513559" y="4201948"/>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2" name="Line 116"/>
          <p:cNvSpPr>
            <a:spLocks noChangeShapeType="1"/>
          </p:cNvSpPr>
          <p:nvPr/>
        </p:nvSpPr>
        <p:spPr bwMode="auto">
          <a:xfrm flipV="1">
            <a:off x="7519909" y="4194010"/>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3" name="Line 117"/>
          <p:cNvSpPr>
            <a:spLocks noChangeShapeType="1"/>
          </p:cNvSpPr>
          <p:nvPr/>
        </p:nvSpPr>
        <p:spPr bwMode="auto">
          <a:xfrm>
            <a:off x="7519909" y="419401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4" name="Line 118"/>
          <p:cNvSpPr>
            <a:spLocks noChangeShapeType="1"/>
          </p:cNvSpPr>
          <p:nvPr/>
        </p:nvSpPr>
        <p:spPr bwMode="auto">
          <a:xfrm>
            <a:off x="7523084" y="419401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5" name="Line 119"/>
          <p:cNvSpPr>
            <a:spLocks noChangeShapeType="1"/>
          </p:cNvSpPr>
          <p:nvPr/>
        </p:nvSpPr>
        <p:spPr bwMode="auto">
          <a:xfrm>
            <a:off x="7523084" y="419401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6" name="Line 120"/>
          <p:cNvSpPr>
            <a:spLocks noChangeShapeType="1"/>
          </p:cNvSpPr>
          <p:nvPr/>
        </p:nvSpPr>
        <p:spPr bwMode="auto">
          <a:xfrm>
            <a:off x="7526259" y="419401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7" name="Line 121"/>
          <p:cNvSpPr>
            <a:spLocks noChangeShapeType="1"/>
          </p:cNvSpPr>
          <p:nvPr/>
        </p:nvSpPr>
        <p:spPr bwMode="auto">
          <a:xfrm>
            <a:off x="7526259" y="4194010"/>
            <a:ext cx="142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8" name="Line 122"/>
          <p:cNvSpPr>
            <a:spLocks noChangeShapeType="1"/>
          </p:cNvSpPr>
          <p:nvPr/>
        </p:nvSpPr>
        <p:spPr bwMode="auto">
          <a:xfrm>
            <a:off x="7540547" y="419401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9" name="Line 123"/>
          <p:cNvSpPr>
            <a:spLocks noChangeShapeType="1"/>
          </p:cNvSpPr>
          <p:nvPr/>
        </p:nvSpPr>
        <p:spPr bwMode="auto">
          <a:xfrm>
            <a:off x="7540547" y="419401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0" name="Line 124"/>
          <p:cNvSpPr>
            <a:spLocks noChangeShapeType="1"/>
          </p:cNvSpPr>
          <p:nvPr/>
        </p:nvSpPr>
        <p:spPr bwMode="auto">
          <a:xfrm>
            <a:off x="7543722" y="419401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1" name="Line 125"/>
          <p:cNvSpPr>
            <a:spLocks noChangeShapeType="1"/>
          </p:cNvSpPr>
          <p:nvPr/>
        </p:nvSpPr>
        <p:spPr bwMode="auto">
          <a:xfrm>
            <a:off x="7543722" y="4194010"/>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2" name="Line 126"/>
          <p:cNvSpPr>
            <a:spLocks noChangeShapeType="1"/>
          </p:cNvSpPr>
          <p:nvPr/>
        </p:nvSpPr>
        <p:spPr bwMode="auto">
          <a:xfrm flipV="1">
            <a:off x="7556422" y="4186073"/>
            <a:ext cx="0" cy="79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3" name="Line 127"/>
          <p:cNvSpPr>
            <a:spLocks noChangeShapeType="1"/>
          </p:cNvSpPr>
          <p:nvPr/>
        </p:nvSpPr>
        <p:spPr bwMode="auto">
          <a:xfrm>
            <a:off x="7556422" y="4186073"/>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4" name="Line 128"/>
          <p:cNvSpPr>
            <a:spLocks noChangeShapeType="1"/>
          </p:cNvSpPr>
          <p:nvPr/>
        </p:nvSpPr>
        <p:spPr bwMode="auto">
          <a:xfrm>
            <a:off x="7562772" y="418607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5" name="Line 129"/>
          <p:cNvSpPr>
            <a:spLocks noChangeShapeType="1"/>
          </p:cNvSpPr>
          <p:nvPr/>
        </p:nvSpPr>
        <p:spPr bwMode="auto">
          <a:xfrm>
            <a:off x="7562772" y="4186073"/>
            <a:ext cx="79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6" name="Line 130"/>
          <p:cNvSpPr>
            <a:spLocks noChangeShapeType="1"/>
          </p:cNvSpPr>
          <p:nvPr/>
        </p:nvSpPr>
        <p:spPr bwMode="auto">
          <a:xfrm>
            <a:off x="7599284" y="4174960"/>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7" name="Line 131"/>
          <p:cNvSpPr>
            <a:spLocks noChangeShapeType="1"/>
          </p:cNvSpPr>
          <p:nvPr/>
        </p:nvSpPr>
        <p:spPr bwMode="auto">
          <a:xfrm>
            <a:off x="7605634"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8" name="Line 132"/>
          <p:cNvSpPr>
            <a:spLocks noChangeShapeType="1"/>
          </p:cNvSpPr>
          <p:nvPr/>
        </p:nvSpPr>
        <p:spPr bwMode="auto">
          <a:xfrm>
            <a:off x="7605634" y="4174960"/>
            <a:ext cx="15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9" name="Line 133"/>
          <p:cNvSpPr>
            <a:spLocks noChangeShapeType="1"/>
          </p:cNvSpPr>
          <p:nvPr/>
        </p:nvSpPr>
        <p:spPr bwMode="auto">
          <a:xfrm>
            <a:off x="7607222"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0" name="Line 134"/>
          <p:cNvSpPr>
            <a:spLocks noChangeShapeType="1"/>
          </p:cNvSpPr>
          <p:nvPr/>
        </p:nvSpPr>
        <p:spPr bwMode="auto">
          <a:xfrm>
            <a:off x="7607222" y="4174960"/>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1" name="Line 135"/>
          <p:cNvSpPr>
            <a:spLocks noChangeShapeType="1"/>
          </p:cNvSpPr>
          <p:nvPr/>
        </p:nvSpPr>
        <p:spPr bwMode="auto">
          <a:xfrm>
            <a:off x="7619922"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2" name="Line 136"/>
          <p:cNvSpPr>
            <a:spLocks noChangeShapeType="1"/>
          </p:cNvSpPr>
          <p:nvPr/>
        </p:nvSpPr>
        <p:spPr bwMode="auto">
          <a:xfrm>
            <a:off x="7619922"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3" name="Line 137"/>
          <p:cNvSpPr>
            <a:spLocks noChangeShapeType="1"/>
          </p:cNvSpPr>
          <p:nvPr/>
        </p:nvSpPr>
        <p:spPr bwMode="auto">
          <a:xfrm>
            <a:off x="7623097"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4" name="Line 138"/>
          <p:cNvSpPr>
            <a:spLocks noChangeShapeType="1"/>
          </p:cNvSpPr>
          <p:nvPr/>
        </p:nvSpPr>
        <p:spPr bwMode="auto">
          <a:xfrm>
            <a:off x="7623097" y="4174960"/>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5" name="Line 139"/>
          <p:cNvSpPr>
            <a:spLocks noChangeShapeType="1"/>
          </p:cNvSpPr>
          <p:nvPr/>
        </p:nvSpPr>
        <p:spPr bwMode="auto">
          <a:xfrm>
            <a:off x="7629447"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6" name="Line 140"/>
          <p:cNvSpPr>
            <a:spLocks noChangeShapeType="1"/>
          </p:cNvSpPr>
          <p:nvPr/>
        </p:nvSpPr>
        <p:spPr bwMode="auto">
          <a:xfrm>
            <a:off x="7629447"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7" name="Line 141"/>
          <p:cNvSpPr>
            <a:spLocks noChangeShapeType="1"/>
          </p:cNvSpPr>
          <p:nvPr/>
        </p:nvSpPr>
        <p:spPr bwMode="auto">
          <a:xfrm>
            <a:off x="7632622"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8" name="Line 142"/>
          <p:cNvSpPr>
            <a:spLocks noChangeShapeType="1"/>
          </p:cNvSpPr>
          <p:nvPr/>
        </p:nvSpPr>
        <p:spPr bwMode="auto">
          <a:xfrm>
            <a:off x="7632622" y="4174960"/>
            <a:ext cx="142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9" name="Line 143"/>
          <p:cNvSpPr>
            <a:spLocks noChangeShapeType="1"/>
          </p:cNvSpPr>
          <p:nvPr/>
        </p:nvSpPr>
        <p:spPr bwMode="auto">
          <a:xfrm>
            <a:off x="7646909"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0" name="Line 144"/>
          <p:cNvSpPr>
            <a:spLocks noChangeShapeType="1"/>
          </p:cNvSpPr>
          <p:nvPr/>
        </p:nvSpPr>
        <p:spPr bwMode="auto">
          <a:xfrm>
            <a:off x="7646909"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1" name="Line 145"/>
          <p:cNvSpPr>
            <a:spLocks noChangeShapeType="1"/>
          </p:cNvSpPr>
          <p:nvPr/>
        </p:nvSpPr>
        <p:spPr bwMode="auto">
          <a:xfrm>
            <a:off x="7650084"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2" name="Line 146"/>
          <p:cNvSpPr>
            <a:spLocks noChangeShapeType="1"/>
          </p:cNvSpPr>
          <p:nvPr/>
        </p:nvSpPr>
        <p:spPr bwMode="auto">
          <a:xfrm>
            <a:off x="7650084"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3" name="Line 147"/>
          <p:cNvSpPr>
            <a:spLocks noChangeShapeType="1"/>
          </p:cNvSpPr>
          <p:nvPr/>
        </p:nvSpPr>
        <p:spPr bwMode="auto">
          <a:xfrm>
            <a:off x="7653259"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4" name="Line 148"/>
          <p:cNvSpPr>
            <a:spLocks noChangeShapeType="1"/>
          </p:cNvSpPr>
          <p:nvPr/>
        </p:nvSpPr>
        <p:spPr bwMode="auto">
          <a:xfrm>
            <a:off x="7653259"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5" name="Line 149"/>
          <p:cNvSpPr>
            <a:spLocks noChangeShapeType="1"/>
          </p:cNvSpPr>
          <p:nvPr/>
        </p:nvSpPr>
        <p:spPr bwMode="auto">
          <a:xfrm>
            <a:off x="7656434"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6" name="Line 150"/>
          <p:cNvSpPr>
            <a:spLocks noChangeShapeType="1"/>
          </p:cNvSpPr>
          <p:nvPr/>
        </p:nvSpPr>
        <p:spPr bwMode="auto">
          <a:xfrm>
            <a:off x="7656434" y="4174960"/>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7" name="Line 151"/>
          <p:cNvSpPr>
            <a:spLocks noChangeShapeType="1"/>
          </p:cNvSpPr>
          <p:nvPr/>
        </p:nvSpPr>
        <p:spPr bwMode="auto">
          <a:xfrm>
            <a:off x="7669134"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8" name="Line 152"/>
          <p:cNvSpPr>
            <a:spLocks noChangeShapeType="1"/>
          </p:cNvSpPr>
          <p:nvPr/>
        </p:nvSpPr>
        <p:spPr bwMode="auto">
          <a:xfrm>
            <a:off x="7669134"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9" name="Line 153"/>
          <p:cNvSpPr>
            <a:spLocks noChangeShapeType="1"/>
          </p:cNvSpPr>
          <p:nvPr/>
        </p:nvSpPr>
        <p:spPr bwMode="auto">
          <a:xfrm>
            <a:off x="7708822" y="4174960"/>
            <a:ext cx="79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0" name="Line 154"/>
          <p:cNvSpPr>
            <a:spLocks noChangeShapeType="1"/>
          </p:cNvSpPr>
          <p:nvPr/>
        </p:nvSpPr>
        <p:spPr bwMode="auto">
          <a:xfrm>
            <a:off x="7716759"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1" name="Line 155"/>
          <p:cNvSpPr>
            <a:spLocks noChangeShapeType="1"/>
          </p:cNvSpPr>
          <p:nvPr/>
        </p:nvSpPr>
        <p:spPr bwMode="auto">
          <a:xfrm>
            <a:off x="7716759"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2" name="Line 156"/>
          <p:cNvSpPr>
            <a:spLocks noChangeShapeType="1"/>
          </p:cNvSpPr>
          <p:nvPr/>
        </p:nvSpPr>
        <p:spPr bwMode="auto">
          <a:xfrm>
            <a:off x="7719934"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3" name="Line 157"/>
          <p:cNvSpPr>
            <a:spLocks noChangeShapeType="1"/>
          </p:cNvSpPr>
          <p:nvPr/>
        </p:nvSpPr>
        <p:spPr bwMode="auto">
          <a:xfrm>
            <a:off x="7719934"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4" name="Line 158"/>
          <p:cNvSpPr>
            <a:spLocks noChangeShapeType="1"/>
          </p:cNvSpPr>
          <p:nvPr/>
        </p:nvSpPr>
        <p:spPr bwMode="auto">
          <a:xfrm>
            <a:off x="7723109"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5" name="Line 159"/>
          <p:cNvSpPr>
            <a:spLocks noChangeShapeType="1"/>
          </p:cNvSpPr>
          <p:nvPr/>
        </p:nvSpPr>
        <p:spPr bwMode="auto">
          <a:xfrm>
            <a:off x="7723109" y="4174960"/>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6" name="Line 160"/>
          <p:cNvSpPr>
            <a:spLocks noChangeShapeType="1"/>
          </p:cNvSpPr>
          <p:nvPr/>
        </p:nvSpPr>
        <p:spPr bwMode="auto">
          <a:xfrm>
            <a:off x="7729459"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7" name="Line 161"/>
          <p:cNvSpPr>
            <a:spLocks noChangeShapeType="1"/>
          </p:cNvSpPr>
          <p:nvPr/>
        </p:nvSpPr>
        <p:spPr bwMode="auto">
          <a:xfrm>
            <a:off x="7729459"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8" name="Line 162"/>
          <p:cNvSpPr>
            <a:spLocks noChangeShapeType="1"/>
          </p:cNvSpPr>
          <p:nvPr/>
        </p:nvSpPr>
        <p:spPr bwMode="auto">
          <a:xfrm>
            <a:off x="7732634"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09" name="Line 163"/>
          <p:cNvSpPr>
            <a:spLocks noChangeShapeType="1"/>
          </p:cNvSpPr>
          <p:nvPr/>
        </p:nvSpPr>
        <p:spPr bwMode="auto">
          <a:xfrm>
            <a:off x="7732634" y="4174960"/>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0" name="Line 164"/>
          <p:cNvSpPr>
            <a:spLocks noChangeShapeType="1"/>
          </p:cNvSpPr>
          <p:nvPr/>
        </p:nvSpPr>
        <p:spPr bwMode="auto">
          <a:xfrm>
            <a:off x="7745334"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1" name="Line 165"/>
          <p:cNvSpPr>
            <a:spLocks noChangeShapeType="1"/>
          </p:cNvSpPr>
          <p:nvPr/>
        </p:nvSpPr>
        <p:spPr bwMode="auto">
          <a:xfrm>
            <a:off x="7745334" y="4174960"/>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2" name="Line 166"/>
          <p:cNvSpPr>
            <a:spLocks noChangeShapeType="1"/>
          </p:cNvSpPr>
          <p:nvPr/>
        </p:nvSpPr>
        <p:spPr bwMode="auto">
          <a:xfrm>
            <a:off x="7751684"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3" name="Line 167"/>
          <p:cNvSpPr>
            <a:spLocks noChangeShapeType="1"/>
          </p:cNvSpPr>
          <p:nvPr/>
        </p:nvSpPr>
        <p:spPr bwMode="auto">
          <a:xfrm>
            <a:off x="7751684"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4" name="Line 168"/>
          <p:cNvSpPr>
            <a:spLocks noChangeShapeType="1"/>
          </p:cNvSpPr>
          <p:nvPr/>
        </p:nvSpPr>
        <p:spPr bwMode="auto">
          <a:xfrm>
            <a:off x="7754859"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5" name="Line 169"/>
          <p:cNvSpPr>
            <a:spLocks noChangeShapeType="1"/>
          </p:cNvSpPr>
          <p:nvPr/>
        </p:nvSpPr>
        <p:spPr bwMode="auto">
          <a:xfrm>
            <a:off x="7754859" y="4174960"/>
            <a:ext cx="15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6" name="Line 170"/>
          <p:cNvSpPr>
            <a:spLocks noChangeShapeType="1"/>
          </p:cNvSpPr>
          <p:nvPr/>
        </p:nvSpPr>
        <p:spPr bwMode="auto">
          <a:xfrm>
            <a:off x="7756447"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7" name="Line 171"/>
          <p:cNvSpPr>
            <a:spLocks noChangeShapeType="1"/>
          </p:cNvSpPr>
          <p:nvPr/>
        </p:nvSpPr>
        <p:spPr bwMode="auto">
          <a:xfrm>
            <a:off x="7756447" y="4174960"/>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8" name="Line 172"/>
          <p:cNvSpPr>
            <a:spLocks noChangeShapeType="1"/>
          </p:cNvSpPr>
          <p:nvPr/>
        </p:nvSpPr>
        <p:spPr bwMode="auto">
          <a:xfrm>
            <a:off x="7765972"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19" name="Line 173"/>
          <p:cNvSpPr>
            <a:spLocks noChangeShapeType="1"/>
          </p:cNvSpPr>
          <p:nvPr/>
        </p:nvSpPr>
        <p:spPr bwMode="auto">
          <a:xfrm>
            <a:off x="7765972" y="4174960"/>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0" name="Line 174"/>
          <p:cNvSpPr>
            <a:spLocks noChangeShapeType="1"/>
          </p:cNvSpPr>
          <p:nvPr/>
        </p:nvSpPr>
        <p:spPr bwMode="auto">
          <a:xfrm>
            <a:off x="7778672" y="4174960"/>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1" name="Line 175"/>
          <p:cNvSpPr>
            <a:spLocks noChangeShapeType="1"/>
          </p:cNvSpPr>
          <p:nvPr/>
        </p:nvSpPr>
        <p:spPr bwMode="auto">
          <a:xfrm>
            <a:off x="7778672" y="4174960"/>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2" name="Line 176"/>
          <p:cNvSpPr>
            <a:spLocks noChangeShapeType="1"/>
          </p:cNvSpPr>
          <p:nvPr/>
        </p:nvSpPr>
        <p:spPr bwMode="auto">
          <a:xfrm>
            <a:off x="7812009" y="4167023"/>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3" name="Line 177"/>
          <p:cNvSpPr>
            <a:spLocks noChangeShapeType="1"/>
          </p:cNvSpPr>
          <p:nvPr/>
        </p:nvSpPr>
        <p:spPr bwMode="auto">
          <a:xfrm>
            <a:off x="7818359" y="41670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4" name="Line 178"/>
          <p:cNvSpPr>
            <a:spLocks noChangeShapeType="1"/>
          </p:cNvSpPr>
          <p:nvPr/>
        </p:nvSpPr>
        <p:spPr bwMode="auto">
          <a:xfrm>
            <a:off x="7818359" y="4167023"/>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5" name="Line 179"/>
          <p:cNvSpPr>
            <a:spLocks noChangeShapeType="1"/>
          </p:cNvSpPr>
          <p:nvPr/>
        </p:nvSpPr>
        <p:spPr bwMode="auto">
          <a:xfrm>
            <a:off x="7824709" y="41670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6" name="Line 180"/>
          <p:cNvSpPr>
            <a:spLocks noChangeShapeType="1"/>
          </p:cNvSpPr>
          <p:nvPr/>
        </p:nvSpPr>
        <p:spPr bwMode="auto">
          <a:xfrm>
            <a:off x="7824709" y="4167023"/>
            <a:ext cx="476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7" name="Line 181"/>
          <p:cNvSpPr>
            <a:spLocks noChangeShapeType="1"/>
          </p:cNvSpPr>
          <p:nvPr/>
        </p:nvSpPr>
        <p:spPr bwMode="auto">
          <a:xfrm>
            <a:off x="7829472" y="41670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8" name="Line 182"/>
          <p:cNvSpPr>
            <a:spLocks noChangeShapeType="1"/>
          </p:cNvSpPr>
          <p:nvPr/>
        </p:nvSpPr>
        <p:spPr bwMode="auto">
          <a:xfrm>
            <a:off x="7829472" y="4167023"/>
            <a:ext cx="158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29" name="Line 183"/>
          <p:cNvSpPr>
            <a:spLocks noChangeShapeType="1"/>
          </p:cNvSpPr>
          <p:nvPr/>
        </p:nvSpPr>
        <p:spPr bwMode="auto">
          <a:xfrm>
            <a:off x="7845347" y="41670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0" name="Line 184"/>
          <p:cNvSpPr>
            <a:spLocks noChangeShapeType="1"/>
          </p:cNvSpPr>
          <p:nvPr/>
        </p:nvSpPr>
        <p:spPr bwMode="auto">
          <a:xfrm>
            <a:off x="7845347" y="41670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1" name="Line 185"/>
          <p:cNvSpPr>
            <a:spLocks noChangeShapeType="1"/>
          </p:cNvSpPr>
          <p:nvPr/>
        </p:nvSpPr>
        <p:spPr bwMode="auto">
          <a:xfrm>
            <a:off x="7848522" y="41670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2" name="Line 186"/>
          <p:cNvSpPr>
            <a:spLocks noChangeShapeType="1"/>
          </p:cNvSpPr>
          <p:nvPr/>
        </p:nvSpPr>
        <p:spPr bwMode="auto">
          <a:xfrm>
            <a:off x="7848522" y="41670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3" name="Line 187"/>
          <p:cNvSpPr>
            <a:spLocks noChangeShapeType="1"/>
          </p:cNvSpPr>
          <p:nvPr/>
        </p:nvSpPr>
        <p:spPr bwMode="auto">
          <a:xfrm>
            <a:off x="7851697" y="41670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4" name="Line 188"/>
          <p:cNvSpPr>
            <a:spLocks noChangeShapeType="1"/>
          </p:cNvSpPr>
          <p:nvPr/>
        </p:nvSpPr>
        <p:spPr bwMode="auto">
          <a:xfrm>
            <a:off x="7851697" y="41670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5" name="Line 189"/>
          <p:cNvSpPr>
            <a:spLocks noChangeShapeType="1"/>
          </p:cNvSpPr>
          <p:nvPr/>
        </p:nvSpPr>
        <p:spPr bwMode="auto">
          <a:xfrm>
            <a:off x="7854872" y="41670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6" name="Line 190"/>
          <p:cNvSpPr>
            <a:spLocks noChangeShapeType="1"/>
          </p:cNvSpPr>
          <p:nvPr/>
        </p:nvSpPr>
        <p:spPr bwMode="auto">
          <a:xfrm>
            <a:off x="7854872" y="4167023"/>
            <a:ext cx="1111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7" name="Line 191"/>
          <p:cNvSpPr>
            <a:spLocks noChangeShapeType="1"/>
          </p:cNvSpPr>
          <p:nvPr/>
        </p:nvSpPr>
        <p:spPr bwMode="auto">
          <a:xfrm>
            <a:off x="7865984" y="41670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8" name="Line 192"/>
          <p:cNvSpPr>
            <a:spLocks noChangeShapeType="1"/>
          </p:cNvSpPr>
          <p:nvPr/>
        </p:nvSpPr>
        <p:spPr bwMode="auto">
          <a:xfrm>
            <a:off x="7865984" y="41670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39" name="Line 193"/>
          <p:cNvSpPr>
            <a:spLocks noChangeShapeType="1"/>
          </p:cNvSpPr>
          <p:nvPr/>
        </p:nvSpPr>
        <p:spPr bwMode="auto">
          <a:xfrm>
            <a:off x="7869159" y="41670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0" name="Line 194"/>
          <p:cNvSpPr>
            <a:spLocks noChangeShapeType="1"/>
          </p:cNvSpPr>
          <p:nvPr/>
        </p:nvSpPr>
        <p:spPr bwMode="auto">
          <a:xfrm>
            <a:off x="7869159" y="41670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1" name="Line 195"/>
          <p:cNvSpPr>
            <a:spLocks noChangeShapeType="1"/>
          </p:cNvSpPr>
          <p:nvPr/>
        </p:nvSpPr>
        <p:spPr bwMode="auto">
          <a:xfrm flipV="1">
            <a:off x="7872334" y="4154323"/>
            <a:ext cx="0" cy="1270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2" name="Line 196"/>
          <p:cNvSpPr>
            <a:spLocks noChangeShapeType="1"/>
          </p:cNvSpPr>
          <p:nvPr/>
        </p:nvSpPr>
        <p:spPr bwMode="auto">
          <a:xfrm>
            <a:off x="7872334" y="41543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3" name="Line 197"/>
          <p:cNvSpPr>
            <a:spLocks noChangeShapeType="1"/>
          </p:cNvSpPr>
          <p:nvPr/>
        </p:nvSpPr>
        <p:spPr bwMode="auto">
          <a:xfrm>
            <a:off x="7912022" y="41543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4" name="Line 198"/>
          <p:cNvSpPr>
            <a:spLocks noChangeShapeType="1"/>
          </p:cNvSpPr>
          <p:nvPr/>
        </p:nvSpPr>
        <p:spPr bwMode="auto">
          <a:xfrm>
            <a:off x="7915197" y="41543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5" name="Line 199"/>
          <p:cNvSpPr>
            <a:spLocks noChangeShapeType="1"/>
          </p:cNvSpPr>
          <p:nvPr/>
        </p:nvSpPr>
        <p:spPr bwMode="auto">
          <a:xfrm>
            <a:off x="7915197" y="4154323"/>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6" name="Line 200"/>
          <p:cNvSpPr>
            <a:spLocks noChangeShapeType="1"/>
          </p:cNvSpPr>
          <p:nvPr/>
        </p:nvSpPr>
        <p:spPr bwMode="auto">
          <a:xfrm>
            <a:off x="7921547" y="41543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7" name="Line 201"/>
          <p:cNvSpPr>
            <a:spLocks noChangeShapeType="1"/>
          </p:cNvSpPr>
          <p:nvPr/>
        </p:nvSpPr>
        <p:spPr bwMode="auto">
          <a:xfrm>
            <a:off x="7921547" y="4154323"/>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8" name="Line 202"/>
          <p:cNvSpPr>
            <a:spLocks noChangeShapeType="1"/>
          </p:cNvSpPr>
          <p:nvPr/>
        </p:nvSpPr>
        <p:spPr bwMode="auto">
          <a:xfrm>
            <a:off x="7924722" y="41543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9" name="Line 203"/>
          <p:cNvSpPr>
            <a:spLocks noChangeShapeType="1"/>
          </p:cNvSpPr>
          <p:nvPr/>
        </p:nvSpPr>
        <p:spPr bwMode="auto">
          <a:xfrm>
            <a:off x="7924722" y="4154323"/>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50" name="Line 204"/>
          <p:cNvSpPr>
            <a:spLocks noChangeShapeType="1"/>
          </p:cNvSpPr>
          <p:nvPr/>
        </p:nvSpPr>
        <p:spPr bwMode="auto">
          <a:xfrm>
            <a:off x="7931072" y="4154323"/>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51" name="Line 206"/>
          <p:cNvSpPr>
            <a:spLocks noChangeShapeType="1"/>
          </p:cNvSpPr>
          <p:nvPr/>
        </p:nvSpPr>
        <p:spPr bwMode="auto">
          <a:xfrm>
            <a:off x="7931072" y="41543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52" name="Line 207"/>
          <p:cNvSpPr>
            <a:spLocks noChangeShapeType="1"/>
          </p:cNvSpPr>
          <p:nvPr/>
        </p:nvSpPr>
        <p:spPr bwMode="auto">
          <a:xfrm>
            <a:off x="7940597"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53" name="Line 208"/>
          <p:cNvSpPr>
            <a:spLocks noChangeShapeType="1"/>
          </p:cNvSpPr>
          <p:nvPr/>
        </p:nvSpPr>
        <p:spPr bwMode="auto">
          <a:xfrm>
            <a:off x="7940597" y="4154322"/>
            <a:ext cx="476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54" name="Line 209"/>
          <p:cNvSpPr>
            <a:spLocks noChangeShapeType="1"/>
          </p:cNvSpPr>
          <p:nvPr/>
        </p:nvSpPr>
        <p:spPr bwMode="auto">
          <a:xfrm>
            <a:off x="7945359"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55" name="Line 210"/>
          <p:cNvSpPr>
            <a:spLocks noChangeShapeType="1"/>
          </p:cNvSpPr>
          <p:nvPr/>
        </p:nvSpPr>
        <p:spPr bwMode="auto">
          <a:xfrm>
            <a:off x="7945359" y="415432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56" name="Line 211"/>
          <p:cNvSpPr>
            <a:spLocks noChangeShapeType="1"/>
          </p:cNvSpPr>
          <p:nvPr/>
        </p:nvSpPr>
        <p:spPr bwMode="auto">
          <a:xfrm>
            <a:off x="7951709"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57" name="Line 212"/>
          <p:cNvSpPr>
            <a:spLocks noChangeShapeType="1"/>
          </p:cNvSpPr>
          <p:nvPr/>
        </p:nvSpPr>
        <p:spPr bwMode="auto">
          <a:xfrm>
            <a:off x="7951709"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58" name="Line 213"/>
          <p:cNvSpPr>
            <a:spLocks noChangeShapeType="1"/>
          </p:cNvSpPr>
          <p:nvPr/>
        </p:nvSpPr>
        <p:spPr bwMode="auto">
          <a:xfrm>
            <a:off x="7954884"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59" name="Line 214"/>
          <p:cNvSpPr>
            <a:spLocks noChangeShapeType="1"/>
          </p:cNvSpPr>
          <p:nvPr/>
        </p:nvSpPr>
        <p:spPr bwMode="auto">
          <a:xfrm>
            <a:off x="7954884" y="4154322"/>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0" name="Line 215"/>
          <p:cNvSpPr>
            <a:spLocks noChangeShapeType="1"/>
          </p:cNvSpPr>
          <p:nvPr/>
        </p:nvSpPr>
        <p:spPr bwMode="auto">
          <a:xfrm>
            <a:off x="7967584"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1" name="Line 216"/>
          <p:cNvSpPr>
            <a:spLocks noChangeShapeType="1"/>
          </p:cNvSpPr>
          <p:nvPr/>
        </p:nvSpPr>
        <p:spPr bwMode="auto">
          <a:xfrm>
            <a:off x="7967584"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2" name="Line 217"/>
          <p:cNvSpPr>
            <a:spLocks noChangeShapeType="1"/>
          </p:cNvSpPr>
          <p:nvPr/>
        </p:nvSpPr>
        <p:spPr bwMode="auto">
          <a:xfrm>
            <a:off x="7970759"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3" name="Line 218"/>
          <p:cNvSpPr>
            <a:spLocks noChangeShapeType="1"/>
          </p:cNvSpPr>
          <p:nvPr/>
        </p:nvSpPr>
        <p:spPr bwMode="auto">
          <a:xfrm>
            <a:off x="7970759" y="415432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4" name="Line 219"/>
          <p:cNvSpPr>
            <a:spLocks noChangeShapeType="1"/>
          </p:cNvSpPr>
          <p:nvPr/>
        </p:nvSpPr>
        <p:spPr bwMode="auto">
          <a:xfrm>
            <a:off x="7977109"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5" name="Line 220"/>
          <p:cNvSpPr>
            <a:spLocks noChangeShapeType="1"/>
          </p:cNvSpPr>
          <p:nvPr/>
        </p:nvSpPr>
        <p:spPr bwMode="auto">
          <a:xfrm>
            <a:off x="7977109" y="4154322"/>
            <a:ext cx="15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6" name="Line 221"/>
          <p:cNvSpPr>
            <a:spLocks noChangeShapeType="1"/>
          </p:cNvSpPr>
          <p:nvPr/>
        </p:nvSpPr>
        <p:spPr bwMode="auto">
          <a:xfrm>
            <a:off x="7978697"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7" name="Line 222"/>
          <p:cNvSpPr>
            <a:spLocks noChangeShapeType="1"/>
          </p:cNvSpPr>
          <p:nvPr/>
        </p:nvSpPr>
        <p:spPr bwMode="auto">
          <a:xfrm>
            <a:off x="7978697" y="415432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8" name="Line 223"/>
          <p:cNvSpPr>
            <a:spLocks noChangeShapeType="1"/>
          </p:cNvSpPr>
          <p:nvPr/>
        </p:nvSpPr>
        <p:spPr bwMode="auto">
          <a:xfrm>
            <a:off x="8021559"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69" name="Line 224"/>
          <p:cNvSpPr>
            <a:spLocks noChangeShapeType="1"/>
          </p:cNvSpPr>
          <p:nvPr/>
        </p:nvSpPr>
        <p:spPr bwMode="auto">
          <a:xfrm>
            <a:off x="8024734"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0" name="Line 225"/>
          <p:cNvSpPr>
            <a:spLocks noChangeShapeType="1"/>
          </p:cNvSpPr>
          <p:nvPr/>
        </p:nvSpPr>
        <p:spPr bwMode="auto">
          <a:xfrm>
            <a:off x="8024734"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1" name="Line 226"/>
          <p:cNvSpPr>
            <a:spLocks noChangeShapeType="1"/>
          </p:cNvSpPr>
          <p:nvPr/>
        </p:nvSpPr>
        <p:spPr bwMode="auto">
          <a:xfrm>
            <a:off x="8027909"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2" name="Line 227"/>
          <p:cNvSpPr>
            <a:spLocks noChangeShapeType="1"/>
          </p:cNvSpPr>
          <p:nvPr/>
        </p:nvSpPr>
        <p:spPr bwMode="auto">
          <a:xfrm>
            <a:off x="8027909" y="4154322"/>
            <a:ext cx="190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3" name="Line 228"/>
          <p:cNvSpPr>
            <a:spLocks noChangeShapeType="1"/>
          </p:cNvSpPr>
          <p:nvPr/>
        </p:nvSpPr>
        <p:spPr bwMode="auto">
          <a:xfrm>
            <a:off x="8046959"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4" name="Line 229"/>
          <p:cNvSpPr>
            <a:spLocks noChangeShapeType="1"/>
          </p:cNvSpPr>
          <p:nvPr/>
        </p:nvSpPr>
        <p:spPr bwMode="auto">
          <a:xfrm>
            <a:off x="8046959"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5" name="Line 230"/>
          <p:cNvSpPr>
            <a:spLocks noChangeShapeType="1"/>
          </p:cNvSpPr>
          <p:nvPr/>
        </p:nvSpPr>
        <p:spPr bwMode="auto">
          <a:xfrm>
            <a:off x="8050134"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6" name="Line 231"/>
          <p:cNvSpPr>
            <a:spLocks noChangeShapeType="1"/>
          </p:cNvSpPr>
          <p:nvPr/>
        </p:nvSpPr>
        <p:spPr bwMode="auto">
          <a:xfrm>
            <a:off x="8050134"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7" name="Line 232"/>
          <p:cNvSpPr>
            <a:spLocks noChangeShapeType="1"/>
          </p:cNvSpPr>
          <p:nvPr/>
        </p:nvSpPr>
        <p:spPr bwMode="auto">
          <a:xfrm>
            <a:off x="8053309"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8" name="Line 233"/>
          <p:cNvSpPr>
            <a:spLocks noChangeShapeType="1"/>
          </p:cNvSpPr>
          <p:nvPr/>
        </p:nvSpPr>
        <p:spPr bwMode="auto">
          <a:xfrm>
            <a:off x="8053309" y="4154322"/>
            <a:ext cx="1111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79" name="Line 234"/>
          <p:cNvSpPr>
            <a:spLocks noChangeShapeType="1"/>
          </p:cNvSpPr>
          <p:nvPr/>
        </p:nvSpPr>
        <p:spPr bwMode="auto">
          <a:xfrm>
            <a:off x="8064422"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0" name="Line 235"/>
          <p:cNvSpPr>
            <a:spLocks noChangeShapeType="1"/>
          </p:cNvSpPr>
          <p:nvPr/>
        </p:nvSpPr>
        <p:spPr bwMode="auto">
          <a:xfrm>
            <a:off x="8064422"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1" name="Line 236"/>
          <p:cNvSpPr>
            <a:spLocks noChangeShapeType="1"/>
          </p:cNvSpPr>
          <p:nvPr/>
        </p:nvSpPr>
        <p:spPr bwMode="auto">
          <a:xfrm>
            <a:off x="8067597"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2" name="Line 237"/>
          <p:cNvSpPr>
            <a:spLocks noChangeShapeType="1"/>
          </p:cNvSpPr>
          <p:nvPr/>
        </p:nvSpPr>
        <p:spPr bwMode="auto">
          <a:xfrm>
            <a:off x="8067597"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3" name="Line 238"/>
          <p:cNvSpPr>
            <a:spLocks noChangeShapeType="1"/>
          </p:cNvSpPr>
          <p:nvPr/>
        </p:nvSpPr>
        <p:spPr bwMode="auto">
          <a:xfrm>
            <a:off x="8070772"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4" name="Line 239"/>
          <p:cNvSpPr>
            <a:spLocks noChangeShapeType="1"/>
          </p:cNvSpPr>
          <p:nvPr/>
        </p:nvSpPr>
        <p:spPr bwMode="auto">
          <a:xfrm>
            <a:off x="8070772"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5" name="Line 240"/>
          <p:cNvSpPr>
            <a:spLocks noChangeShapeType="1"/>
          </p:cNvSpPr>
          <p:nvPr/>
        </p:nvSpPr>
        <p:spPr bwMode="auto">
          <a:xfrm>
            <a:off x="8073947"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6" name="Line 241"/>
          <p:cNvSpPr>
            <a:spLocks noChangeShapeType="1"/>
          </p:cNvSpPr>
          <p:nvPr/>
        </p:nvSpPr>
        <p:spPr bwMode="auto">
          <a:xfrm>
            <a:off x="8073947" y="4154322"/>
            <a:ext cx="206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7" name="Line 242"/>
          <p:cNvSpPr>
            <a:spLocks noChangeShapeType="1"/>
          </p:cNvSpPr>
          <p:nvPr/>
        </p:nvSpPr>
        <p:spPr bwMode="auto">
          <a:xfrm>
            <a:off x="8094584"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8" name="Line 243"/>
          <p:cNvSpPr>
            <a:spLocks noChangeShapeType="1"/>
          </p:cNvSpPr>
          <p:nvPr/>
        </p:nvSpPr>
        <p:spPr bwMode="auto">
          <a:xfrm>
            <a:off x="8094584"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89" name="Line 244"/>
          <p:cNvSpPr>
            <a:spLocks noChangeShapeType="1"/>
          </p:cNvSpPr>
          <p:nvPr/>
        </p:nvSpPr>
        <p:spPr bwMode="auto">
          <a:xfrm>
            <a:off x="8131097" y="415432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0" name="Line 245"/>
          <p:cNvSpPr>
            <a:spLocks noChangeShapeType="1"/>
          </p:cNvSpPr>
          <p:nvPr/>
        </p:nvSpPr>
        <p:spPr bwMode="auto">
          <a:xfrm>
            <a:off x="8137447"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1" name="Line 246"/>
          <p:cNvSpPr>
            <a:spLocks noChangeShapeType="1"/>
          </p:cNvSpPr>
          <p:nvPr/>
        </p:nvSpPr>
        <p:spPr bwMode="auto">
          <a:xfrm>
            <a:off x="8137447"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2" name="Line 247"/>
          <p:cNvSpPr>
            <a:spLocks noChangeShapeType="1"/>
          </p:cNvSpPr>
          <p:nvPr/>
        </p:nvSpPr>
        <p:spPr bwMode="auto">
          <a:xfrm>
            <a:off x="8140622"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3" name="Line 248"/>
          <p:cNvSpPr>
            <a:spLocks noChangeShapeType="1"/>
          </p:cNvSpPr>
          <p:nvPr/>
        </p:nvSpPr>
        <p:spPr bwMode="auto">
          <a:xfrm>
            <a:off x="8140622"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4" name="Line 249"/>
          <p:cNvSpPr>
            <a:spLocks noChangeShapeType="1"/>
          </p:cNvSpPr>
          <p:nvPr/>
        </p:nvSpPr>
        <p:spPr bwMode="auto">
          <a:xfrm>
            <a:off x="8143797"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5" name="Line 250"/>
          <p:cNvSpPr>
            <a:spLocks noChangeShapeType="1"/>
          </p:cNvSpPr>
          <p:nvPr/>
        </p:nvSpPr>
        <p:spPr bwMode="auto">
          <a:xfrm>
            <a:off x="8143797" y="41543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6" name="Line 251"/>
          <p:cNvSpPr>
            <a:spLocks noChangeShapeType="1"/>
          </p:cNvSpPr>
          <p:nvPr/>
        </p:nvSpPr>
        <p:spPr bwMode="auto">
          <a:xfrm>
            <a:off x="8146972"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7" name="Line 252"/>
          <p:cNvSpPr>
            <a:spLocks noChangeShapeType="1"/>
          </p:cNvSpPr>
          <p:nvPr/>
        </p:nvSpPr>
        <p:spPr bwMode="auto">
          <a:xfrm>
            <a:off x="8146972" y="415432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8" name="Line 253"/>
          <p:cNvSpPr>
            <a:spLocks noChangeShapeType="1"/>
          </p:cNvSpPr>
          <p:nvPr/>
        </p:nvSpPr>
        <p:spPr bwMode="auto">
          <a:xfrm>
            <a:off x="8153322"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99" name="Line 254"/>
          <p:cNvSpPr>
            <a:spLocks noChangeShapeType="1"/>
          </p:cNvSpPr>
          <p:nvPr/>
        </p:nvSpPr>
        <p:spPr bwMode="auto">
          <a:xfrm>
            <a:off x="8153322" y="41543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0" name="Line 255"/>
          <p:cNvSpPr>
            <a:spLocks noChangeShapeType="1"/>
          </p:cNvSpPr>
          <p:nvPr/>
        </p:nvSpPr>
        <p:spPr bwMode="auto">
          <a:xfrm>
            <a:off x="8162847" y="41543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1" name="Line 256"/>
          <p:cNvSpPr>
            <a:spLocks noChangeShapeType="1"/>
          </p:cNvSpPr>
          <p:nvPr/>
        </p:nvSpPr>
        <p:spPr bwMode="auto">
          <a:xfrm>
            <a:off x="8162847" y="4154322"/>
            <a:ext cx="15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2" name="Line 257"/>
          <p:cNvSpPr>
            <a:spLocks noChangeShapeType="1"/>
          </p:cNvSpPr>
          <p:nvPr/>
        </p:nvSpPr>
        <p:spPr bwMode="auto">
          <a:xfrm flipV="1">
            <a:off x="8164434" y="4138447"/>
            <a:ext cx="0" cy="1587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3" name="Line 258"/>
          <p:cNvSpPr>
            <a:spLocks noChangeShapeType="1"/>
          </p:cNvSpPr>
          <p:nvPr/>
        </p:nvSpPr>
        <p:spPr bwMode="auto">
          <a:xfrm>
            <a:off x="8164434" y="4138447"/>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4" name="Line 259"/>
          <p:cNvSpPr>
            <a:spLocks noChangeShapeType="1"/>
          </p:cNvSpPr>
          <p:nvPr/>
        </p:nvSpPr>
        <p:spPr bwMode="auto">
          <a:xfrm>
            <a:off x="8170784" y="4138447"/>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5" name="Line 260"/>
          <p:cNvSpPr>
            <a:spLocks noChangeShapeType="1"/>
          </p:cNvSpPr>
          <p:nvPr/>
        </p:nvSpPr>
        <p:spPr bwMode="auto">
          <a:xfrm>
            <a:off x="8170784" y="4138447"/>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6" name="Line 261"/>
          <p:cNvSpPr>
            <a:spLocks noChangeShapeType="1"/>
          </p:cNvSpPr>
          <p:nvPr/>
        </p:nvSpPr>
        <p:spPr bwMode="auto">
          <a:xfrm flipV="1">
            <a:off x="8177134" y="4122572"/>
            <a:ext cx="0" cy="1587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7" name="Line 262"/>
          <p:cNvSpPr>
            <a:spLocks noChangeShapeType="1"/>
          </p:cNvSpPr>
          <p:nvPr/>
        </p:nvSpPr>
        <p:spPr bwMode="auto">
          <a:xfrm>
            <a:off x="8177134" y="412257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8" name="Line 263"/>
          <p:cNvSpPr>
            <a:spLocks noChangeShapeType="1"/>
          </p:cNvSpPr>
          <p:nvPr/>
        </p:nvSpPr>
        <p:spPr bwMode="auto">
          <a:xfrm>
            <a:off x="8216822" y="412257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09" name="Line 264"/>
          <p:cNvSpPr>
            <a:spLocks noChangeShapeType="1"/>
          </p:cNvSpPr>
          <p:nvPr/>
        </p:nvSpPr>
        <p:spPr bwMode="auto">
          <a:xfrm>
            <a:off x="8219997"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0" name="Line 265"/>
          <p:cNvSpPr>
            <a:spLocks noChangeShapeType="1"/>
          </p:cNvSpPr>
          <p:nvPr/>
        </p:nvSpPr>
        <p:spPr bwMode="auto">
          <a:xfrm>
            <a:off x="8219997" y="412257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1" name="Line 266"/>
          <p:cNvSpPr>
            <a:spLocks noChangeShapeType="1"/>
          </p:cNvSpPr>
          <p:nvPr/>
        </p:nvSpPr>
        <p:spPr bwMode="auto">
          <a:xfrm>
            <a:off x="8226347"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2" name="Line 267"/>
          <p:cNvSpPr>
            <a:spLocks noChangeShapeType="1"/>
          </p:cNvSpPr>
          <p:nvPr/>
        </p:nvSpPr>
        <p:spPr bwMode="auto">
          <a:xfrm>
            <a:off x="8226347" y="4122572"/>
            <a:ext cx="142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3" name="Line 268"/>
          <p:cNvSpPr>
            <a:spLocks noChangeShapeType="1"/>
          </p:cNvSpPr>
          <p:nvPr/>
        </p:nvSpPr>
        <p:spPr bwMode="auto">
          <a:xfrm>
            <a:off x="8240634"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4" name="Line 269"/>
          <p:cNvSpPr>
            <a:spLocks noChangeShapeType="1"/>
          </p:cNvSpPr>
          <p:nvPr/>
        </p:nvSpPr>
        <p:spPr bwMode="auto">
          <a:xfrm>
            <a:off x="8240634" y="412257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5" name="Line 270"/>
          <p:cNvSpPr>
            <a:spLocks noChangeShapeType="1"/>
          </p:cNvSpPr>
          <p:nvPr/>
        </p:nvSpPr>
        <p:spPr bwMode="auto">
          <a:xfrm>
            <a:off x="8243809"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6" name="Line 271"/>
          <p:cNvSpPr>
            <a:spLocks noChangeShapeType="1"/>
          </p:cNvSpPr>
          <p:nvPr/>
        </p:nvSpPr>
        <p:spPr bwMode="auto">
          <a:xfrm>
            <a:off x="8243809" y="412257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7" name="Line 272"/>
          <p:cNvSpPr>
            <a:spLocks noChangeShapeType="1"/>
          </p:cNvSpPr>
          <p:nvPr/>
        </p:nvSpPr>
        <p:spPr bwMode="auto">
          <a:xfrm>
            <a:off x="8246984"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8" name="Line 273"/>
          <p:cNvSpPr>
            <a:spLocks noChangeShapeType="1"/>
          </p:cNvSpPr>
          <p:nvPr/>
        </p:nvSpPr>
        <p:spPr bwMode="auto">
          <a:xfrm>
            <a:off x="8246984" y="412257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19" name="Line 274"/>
          <p:cNvSpPr>
            <a:spLocks noChangeShapeType="1"/>
          </p:cNvSpPr>
          <p:nvPr/>
        </p:nvSpPr>
        <p:spPr bwMode="auto">
          <a:xfrm>
            <a:off x="8250159"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0" name="Line 275"/>
          <p:cNvSpPr>
            <a:spLocks noChangeShapeType="1"/>
          </p:cNvSpPr>
          <p:nvPr/>
        </p:nvSpPr>
        <p:spPr bwMode="auto">
          <a:xfrm>
            <a:off x="8250159" y="412257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1" name="Line 276"/>
          <p:cNvSpPr>
            <a:spLocks noChangeShapeType="1"/>
          </p:cNvSpPr>
          <p:nvPr/>
        </p:nvSpPr>
        <p:spPr bwMode="auto">
          <a:xfrm>
            <a:off x="8259684"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2" name="Line 277"/>
          <p:cNvSpPr>
            <a:spLocks noChangeShapeType="1"/>
          </p:cNvSpPr>
          <p:nvPr/>
        </p:nvSpPr>
        <p:spPr bwMode="auto">
          <a:xfrm>
            <a:off x="8259684" y="412257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3" name="Line 278"/>
          <p:cNvSpPr>
            <a:spLocks noChangeShapeType="1"/>
          </p:cNvSpPr>
          <p:nvPr/>
        </p:nvSpPr>
        <p:spPr bwMode="auto">
          <a:xfrm>
            <a:off x="8266034"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4" name="Line 279"/>
          <p:cNvSpPr>
            <a:spLocks noChangeShapeType="1"/>
          </p:cNvSpPr>
          <p:nvPr/>
        </p:nvSpPr>
        <p:spPr bwMode="auto">
          <a:xfrm>
            <a:off x="8266034" y="412257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5" name="Line 280"/>
          <p:cNvSpPr>
            <a:spLocks noChangeShapeType="1"/>
          </p:cNvSpPr>
          <p:nvPr/>
        </p:nvSpPr>
        <p:spPr bwMode="auto">
          <a:xfrm>
            <a:off x="8269209"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6" name="Line 281"/>
          <p:cNvSpPr>
            <a:spLocks noChangeShapeType="1"/>
          </p:cNvSpPr>
          <p:nvPr/>
        </p:nvSpPr>
        <p:spPr bwMode="auto">
          <a:xfrm>
            <a:off x="8269209" y="412257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7" name="Line 282"/>
          <p:cNvSpPr>
            <a:spLocks noChangeShapeType="1"/>
          </p:cNvSpPr>
          <p:nvPr/>
        </p:nvSpPr>
        <p:spPr bwMode="auto">
          <a:xfrm>
            <a:off x="8272384"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8" name="Line 283"/>
          <p:cNvSpPr>
            <a:spLocks noChangeShapeType="1"/>
          </p:cNvSpPr>
          <p:nvPr/>
        </p:nvSpPr>
        <p:spPr bwMode="auto">
          <a:xfrm>
            <a:off x="8272384" y="412257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9" name="Line 284"/>
          <p:cNvSpPr>
            <a:spLocks noChangeShapeType="1"/>
          </p:cNvSpPr>
          <p:nvPr/>
        </p:nvSpPr>
        <p:spPr bwMode="auto">
          <a:xfrm>
            <a:off x="8275559"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0" name="Line 285"/>
          <p:cNvSpPr>
            <a:spLocks noChangeShapeType="1"/>
          </p:cNvSpPr>
          <p:nvPr/>
        </p:nvSpPr>
        <p:spPr bwMode="auto">
          <a:xfrm>
            <a:off x="8275559" y="4122572"/>
            <a:ext cx="142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1" name="Line 286"/>
          <p:cNvSpPr>
            <a:spLocks noChangeShapeType="1"/>
          </p:cNvSpPr>
          <p:nvPr/>
        </p:nvSpPr>
        <p:spPr bwMode="auto">
          <a:xfrm>
            <a:off x="8326359" y="412257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2" name="Line 287"/>
          <p:cNvSpPr>
            <a:spLocks noChangeShapeType="1"/>
          </p:cNvSpPr>
          <p:nvPr/>
        </p:nvSpPr>
        <p:spPr bwMode="auto">
          <a:xfrm>
            <a:off x="8335884"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3" name="Line 288"/>
          <p:cNvSpPr>
            <a:spLocks noChangeShapeType="1"/>
          </p:cNvSpPr>
          <p:nvPr/>
        </p:nvSpPr>
        <p:spPr bwMode="auto">
          <a:xfrm>
            <a:off x="8335884" y="412257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4" name="Line 289"/>
          <p:cNvSpPr>
            <a:spLocks noChangeShapeType="1"/>
          </p:cNvSpPr>
          <p:nvPr/>
        </p:nvSpPr>
        <p:spPr bwMode="auto">
          <a:xfrm>
            <a:off x="8345409"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5" name="Line 290"/>
          <p:cNvSpPr>
            <a:spLocks noChangeShapeType="1"/>
          </p:cNvSpPr>
          <p:nvPr/>
        </p:nvSpPr>
        <p:spPr bwMode="auto">
          <a:xfrm>
            <a:off x="8345409" y="412257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6" name="Line 291"/>
          <p:cNvSpPr>
            <a:spLocks noChangeShapeType="1"/>
          </p:cNvSpPr>
          <p:nvPr/>
        </p:nvSpPr>
        <p:spPr bwMode="auto">
          <a:xfrm>
            <a:off x="8348584" y="412257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7" name="Line 292"/>
          <p:cNvSpPr>
            <a:spLocks noChangeShapeType="1"/>
          </p:cNvSpPr>
          <p:nvPr/>
        </p:nvSpPr>
        <p:spPr bwMode="auto">
          <a:xfrm>
            <a:off x="8348584" y="4122572"/>
            <a:ext cx="476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8" name="Line 293"/>
          <p:cNvSpPr>
            <a:spLocks noChangeShapeType="1"/>
          </p:cNvSpPr>
          <p:nvPr/>
        </p:nvSpPr>
        <p:spPr bwMode="auto">
          <a:xfrm flipV="1">
            <a:off x="8353347" y="4093997"/>
            <a:ext cx="0" cy="28575"/>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39" name="Line 294"/>
          <p:cNvSpPr>
            <a:spLocks noChangeShapeType="1"/>
          </p:cNvSpPr>
          <p:nvPr/>
        </p:nvSpPr>
        <p:spPr bwMode="auto">
          <a:xfrm>
            <a:off x="8353347" y="4093997"/>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0" name="Line 295"/>
          <p:cNvSpPr>
            <a:spLocks noChangeShapeType="1"/>
          </p:cNvSpPr>
          <p:nvPr/>
        </p:nvSpPr>
        <p:spPr bwMode="auto">
          <a:xfrm flipV="1">
            <a:off x="8362872" y="4073360"/>
            <a:ext cx="0" cy="20638"/>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1" name="Line 296"/>
          <p:cNvSpPr>
            <a:spLocks noChangeShapeType="1"/>
          </p:cNvSpPr>
          <p:nvPr/>
        </p:nvSpPr>
        <p:spPr bwMode="auto">
          <a:xfrm>
            <a:off x="8389859" y="406542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2" name="Line 297"/>
          <p:cNvSpPr>
            <a:spLocks noChangeShapeType="1"/>
          </p:cNvSpPr>
          <p:nvPr/>
        </p:nvSpPr>
        <p:spPr bwMode="auto">
          <a:xfrm>
            <a:off x="8396209"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3" name="Line 298"/>
          <p:cNvSpPr>
            <a:spLocks noChangeShapeType="1"/>
          </p:cNvSpPr>
          <p:nvPr/>
        </p:nvSpPr>
        <p:spPr bwMode="auto">
          <a:xfrm>
            <a:off x="8396209"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4" name="Line 299"/>
          <p:cNvSpPr>
            <a:spLocks noChangeShapeType="1"/>
          </p:cNvSpPr>
          <p:nvPr/>
        </p:nvSpPr>
        <p:spPr bwMode="auto">
          <a:xfrm>
            <a:off x="839938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5" name="Line 300"/>
          <p:cNvSpPr>
            <a:spLocks noChangeShapeType="1"/>
          </p:cNvSpPr>
          <p:nvPr/>
        </p:nvSpPr>
        <p:spPr bwMode="auto">
          <a:xfrm>
            <a:off x="8399384" y="40654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6" name="Line 301"/>
          <p:cNvSpPr>
            <a:spLocks noChangeShapeType="1"/>
          </p:cNvSpPr>
          <p:nvPr/>
        </p:nvSpPr>
        <p:spPr bwMode="auto">
          <a:xfrm>
            <a:off x="8408909"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7" name="Line 302"/>
          <p:cNvSpPr>
            <a:spLocks noChangeShapeType="1"/>
          </p:cNvSpPr>
          <p:nvPr/>
        </p:nvSpPr>
        <p:spPr bwMode="auto">
          <a:xfrm>
            <a:off x="8408909"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8" name="Line 303"/>
          <p:cNvSpPr>
            <a:spLocks noChangeShapeType="1"/>
          </p:cNvSpPr>
          <p:nvPr/>
        </p:nvSpPr>
        <p:spPr bwMode="auto">
          <a:xfrm>
            <a:off x="841208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49" name="Line 304"/>
          <p:cNvSpPr>
            <a:spLocks noChangeShapeType="1"/>
          </p:cNvSpPr>
          <p:nvPr/>
        </p:nvSpPr>
        <p:spPr bwMode="auto">
          <a:xfrm>
            <a:off x="8412084" y="40654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0" name="Line 305"/>
          <p:cNvSpPr>
            <a:spLocks noChangeShapeType="1"/>
          </p:cNvSpPr>
          <p:nvPr/>
        </p:nvSpPr>
        <p:spPr bwMode="auto">
          <a:xfrm>
            <a:off x="8421609"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1" name="Line 306"/>
          <p:cNvSpPr>
            <a:spLocks noChangeShapeType="1"/>
          </p:cNvSpPr>
          <p:nvPr/>
        </p:nvSpPr>
        <p:spPr bwMode="auto">
          <a:xfrm>
            <a:off x="8421609"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2" name="Line 307"/>
          <p:cNvSpPr>
            <a:spLocks noChangeShapeType="1"/>
          </p:cNvSpPr>
          <p:nvPr/>
        </p:nvSpPr>
        <p:spPr bwMode="auto">
          <a:xfrm>
            <a:off x="842478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3" name="Line 308"/>
          <p:cNvSpPr>
            <a:spLocks noChangeShapeType="1"/>
          </p:cNvSpPr>
          <p:nvPr/>
        </p:nvSpPr>
        <p:spPr bwMode="auto">
          <a:xfrm>
            <a:off x="8424784" y="4065422"/>
            <a:ext cx="79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4" name="Line 309"/>
          <p:cNvSpPr>
            <a:spLocks noChangeShapeType="1"/>
          </p:cNvSpPr>
          <p:nvPr/>
        </p:nvSpPr>
        <p:spPr bwMode="auto">
          <a:xfrm>
            <a:off x="8432722"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5" name="Line 310"/>
          <p:cNvSpPr>
            <a:spLocks noChangeShapeType="1"/>
          </p:cNvSpPr>
          <p:nvPr/>
        </p:nvSpPr>
        <p:spPr bwMode="auto">
          <a:xfrm>
            <a:off x="8432722"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6" name="Line 311"/>
          <p:cNvSpPr>
            <a:spLocks noChangeShapeType="1"/>
          </p:cNvSpPr>
          <p:nvPr/>
        </p:nvSpPr>
        <p:spPr bwMode="auto">
          <a:xfrm>
            <a:off x="8435897"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7" name="Line 312"/>
          <p:cNvSpPr>
            <a:spLocks noChangeShapeType="1"/>
          </p:cNvSpPr>
          <p:nvPr/>
        </p:nvSpPr>
        <p:spPr bwMode="auto">
          <a:xfrm>
            <a:off x="8435897" y="40654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8" name="Line 313"/>
          <p:cNvSpPr>
            <a:spLocks noChangeShapeType="1"/>
          </p:cNvSpPr>
          <p:nvPr/>
        </p:nvSpPr>
        <p:spPr bwMode="auto">
          <a:xfrm>
            <a:off x="8445422"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59" name="Line 314"/>
          <p:cNvSpPr>
            <a:spLocks noChangeShapeType="1"/>
          </p:cNvSpPr>
          <p:nvPr/>
        </p:nvSpPr>
        <p:spPr bwMode="auto">
          <a:xfrm>
            <a:off x="8445422"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0" name="Line 315"/>
          <p:cNvSpPr>
            <a:spLocks noChangeShapeType="1"/>
          </p:cNvSpPr>
          <p:nvPr/>
        </p:nvSpPr>
        <p:spPr bwMode="auto">
          <a:xfrm>
            <a:off x="8448597"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1" name="Line 316"/>
          <p:cNvSpPr>
            <a:spLocks noChangeShapeType="1"/>
          </p:cNvSpPr>
          <p:nvPr/>
        </p:nvSpPr>
        <p:spPr bwMode="auto">
          <a:xfrm>
            <a:off x="8448597" y="40654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2" name="Line 317"/>
          <p:cNvSpPr>
            <a:spLocks noChangeShapeType="1"/>
          </p:cNvSpPr>
          <p:nvPr/>
        </p:nvSpPr>
        <p:spPr bwMode="auto">
          <a:xfrm>
            <a:off x="8458122"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3" name="Line 318"/>
          <p:cNvSpPr>
            <a:spLocks noChangeShapeType="1"/>
          </p:cNvSpPr>
          <p:nvPr/>
        </p:nvSpPr>
        <p:spPr bwMode="auto">
          <a:xfrm>
            <a:off x="8458122" y="4065422"/>
            <a:ext cx="476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4" name="Line 319"/>
          <p:cNvSpPr>
            <a:spLocks noChangeShapeType="1"/>
          </p:cNvSpPr>
          <p:nvPr/>
        </p:nvSpPr>
        <p:spPr bwMode="auto">
          <a:xfrm>
            <a:off x="8499397" y="40654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5" name="Line 320"/>
          <p:cNvSpPr>
            <a:spLocks noChangeShapeType="1"/>
          </p:cNvSpPr>
          <p:nvPr/>
        </p:nvSpPr>
        <p:spPr bwMode="auto">
          <a:xfrm>
            <a:off x="8508922"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6" name="Line 321"/>
          <p:cNvSpPr>
            <a:spLocks noChangeShapeType="1"/>
          </p:cNvSpPr>
          <p:nvPr/>
        </p:nvSpPr>
        <p:spPr bwMode="auto">
          <a:xfrm>
            <a:off x="8508922" y="406542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7" name="Line 322"/>
          <p:cNvSpPr>
            <a:spLocks noChangeShapeType="1"/>
          </p:cNvSpPr>
          <p:nvPr/>
        </p:nvSpPr>
        <p:spPr bwMode="auto">
          <a:xfrm>
            <a:off x="8515272"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8" name="Line 323"/>
          <p:cNvSpPr>
            <a:spLocks noChangeShapeType="1"/>
          </p:cNvSpPr>
          <p:nvPr/>
        </p:nvSpPr>
        <p:spPr bwMode="auto">
          <a:xfrm>
            <a:off x="8515272"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9" name="Line 324"/>
          <p:cNvSpPr>
            <a:spLocks noChangeShapeType="1"/>
          </p:cNvSpPr>
          <p:nvPr/>
        </p:nvSpPr>
        <p:spPr bwMode="auto">
          <a:xfrm>
            <a:off x="8518447"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0" name="Line 325"/>
          <p:cNvSpPr>
            <a:spLocks noChangeShapeType="1"/>
          </p:cNvSpPr>
          <p:nvPr/>
        </p:nvSpPr>
        <p:spPr bwMode="auto">
          <a:xfrm>
            <a:off x="8518447"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1" name="Line 326"/>
          <p:cNvSpPr>
            <a:spLocks noChangeShapeType="1"/>
          </p:cNvSpPr>
          <p:nvPr/>
        </p:nvSpPr>
        <p:spPr bwMode="auto">
          <a:xfrm>
            <a:off x="8521622"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2" name="Line 327"/>
          <p:cNvSpPr>
            <a:spLocks noChangeShapeType="1"/>
          </p:cNvSpPr>
          <p:nvPr/>
        </p:nvSpPr>
        <p:spPr bwMode="auto">
          <a:xfrm>
            <a:off x="8521622" y="4065422"/>
            <a:ext cx="158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3" name="Line 328"/>
          <p:cNvSpPr>
            <a:spLocks noChangeShapeType="1"/>
          </p:cNvSpPr>
          <p:nvPr/>
        </p:nvSpPr>
        <p:spPr bwMode="auto">
          <a:xfrm>
            <a:off x="8537497"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4" name="Line 329"/>
          <p:cNvSpPr>
            <a:spLocks noChangeShapeType="1"/>
          </p:cNvSpPr>
          <p:nvPr/>
        </p:nvSpPr>
        <p:spPr bwMode="auto">
          <a:xfrm>
            <a:off x="8537497" y="4065422"/>
            <a:ext cx="15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5" name="Line 330"/>
          <p:cNvSpPr>
            <a:spLocks noChangeShapeType="1"/>
          </p:cNvSpPr>
          <p:nvPr/>
        </p:nvSpPr>
        <p:spPr bwMode="auto">
          <a:xfrm>
            <a:off x="853908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6" name="Line 331"/>
          <p:cNvSpPr>
            <a:spLocks noChangeShapeType="1"/>
          </p:cNvSpPr>
          <p:nvPr/>
        </p:nvSpPr>
        <p:spPr bwMode="auto">
          <a:xfrm>
            <a:off x="8539084"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7" name="Line 332"/>
          <p:cNvSpPr>
            <a:spLocks noChangeShapeType="1"/>
          </p:cNvSpPr>
          <p:nvPr/>
        </p:nvSpPr>
        <p:spPr bwMode="auto">
          <a:xfrm>
            <a:off x="8542259"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8" name="Line 333"/>
          <p:cNvSpPr>
            <a:spLocks noChangeShapeType="1"/>
          </p:cNvSpPr>
          <p:nvPr/>
        </p:nvSpPr>
        <p:spPr bwMode="auto">
          <a:xfrm>
            <a:off x="8542259"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79" name="Line 334"/>
          <p:cNvSpPr>
            <a:spLocks noChangeShapeType="1"/>
          </p:cNvSpPr>
          <p:nvPr/>
        </p:nvSpPr>
        <p:spPr bwMode="auto">
          <a:xfrm>
            <a:off x="854543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0" name="Line 335"/>
          <p:cNvSpPr>
            <a:spLocks noChangeShapeType="1"/>
          </p:cNvSpPr>
          <p:nvPr/>
        </p:nvSpPr>
        <p:spPr bwMode="auto">
          <a:xfrm>
            <a:off x="8545434" y="4065422"/>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1" name="Line 336"/>
          <p:cNvSpPr>
            <a:spLocks noChangeShapeType="1"/>
          </p:cNvSpPr>
          <p:nvPr/>
        </p:nvSpPr>
        <p:spPr bwMode="auto">
          <a:xfrm>
            <a:off x="855813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2" name="Line 337"/>
          <p:cNvSpPr>
            <a:spLocks noChangeShapeType="1"/>
          </p:cNvSpPr>
          <p:nvPr/>
        </p:nvSpPr>
        <p:spPr bwMode="auto">
          <a:xfrm>
            <a:off x="8558134" y="4065422"/>
            <a:ext cx="635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3" name="Line 338"/>
          <p:cNvSpPr>
            <a:spLocks noChangeShapeType="1"/>
          </p:cNvSpPr>
          <p:nvPr/>
        </p:nvSpPr>
        <p:spPr bwMode="auto">
          <a:xfrm>
            <a:off x="856448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4" name="Line 339"/>
          <p:cNvSpPr>
            <a:spLocks noChangeShapeType="1"/>
          </p:cNvSpPr>
          <p:nvPr/>
        </p:nvSpPr>
        <p:spPr bwMode="auto">
          <a:xfrm>
            <a:off x="8564484"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5" name="Line 340"/>
          <p:cNvSpPr>
            <a:spLocks noChangeShapeType="1"/>
          </p:cNvSpPr>
          <p:nvPr/>
        </p:nvSpPr>
        <p:spPr bwMode="auto">
          <a:xfrm>
            <a:off x="8567659"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6" name="Line 341"/>
          <p:cNvSpPr>
            <a:spLocks noChangeShapeType="1"/>
          </p:cNvSpPr>
          <p:nvPr/>
        </p:nvSpPr>
        <p:spPr bwMode="auto">
          <a:xfrm>
            <a:off x="8567659"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7" name="Line 342"/>
          <p:cNvSpPr>
            <a:spLocks noChangeShapeType="1"/>
          </p:cNvSpPr>
          <p:nvPr/>
        </p:nvSpPr>
        <p:spPr bwMode="auto">
          <a:xfrm>
            <a:off x="857083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8" name="Line 343"/>
          <p:cNvSpPr>
            <a:spLocks noChangeShapeType="1"/>
          </p:cNvSpPr>
          <p:nvPr/>
        </p:nvSpPr>
        <p:spPr bwMode="auto">
          <a:xfrm>
            <a:off x="8570834"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89" name="Line 344"/>
          <p:cNvSpPr>
            <a:spLocks noChangeShapeType="1"/>
          </p:cNvSpPr>
          <p:nvPr/>
        </p:nvSpPr>
        <p:spPr bwMode="auto">
          <a:xfrm>
            <a:off x="8610522" y="4065422"/>
            <a:ext cx="158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0" name="Line 345"/>
          <p:cNvSpPr>
            <a:spLocks noChangeShapeType="1"/>
          </p:cNvSpPr>
          <p:nvPr/>
        </p:nvSpPr>
        <p:spPr bwMode="auto">
          <a:xfrm>
            <a:off x="8612109"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1" name="Line 346"/>
          <p:cNvSpPr>
            <a:spLocks noChangeShapeType="1"/>
          </p:cNvSpPr>
          <p:nvPr/>
        </p:nvSpPr>
        <p:spPr bwMode="auto">
          <a:xfrm>
            <a:off x="8612109" y="40654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2" name="Line 347"/>
          <p:cNvSpPr>
            <a:spLocks noChangeShapeType="1"/>
          </p:cNvSpPr>
          <p:nvPr/>
        </p:nvSpPr>
        <p:spPr bwMode="auto">
          <a:xfrm>
            <a:off x="862163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3" name="Line 348"/>
          <p:cNvSpPr>
            <a:spLocks noChangeShapeType="1"/>
          </p:cNvSpPr>
          <p:nvPr/>
        </p:nvSpPr>
        <p:spPr bwMode="auto">
          <a:xfrm>
            <a:off x="8621634" y="40654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4" name="Line 349"/>
          <p:cNvSpPr>
            <a:spLocks noChangeShapeType="1"/>
          </p:cNvSpPr>
          <p:nvPr/>
        </p:nvSpPr>
        <p:spPr bwMode="auto">
          <a:xfrm>
            <a:off x="8631159"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5" name="Line 350"/>
          <p:cNvSpPr>
            <a:spLocks noChangeShapeType="1"/>
          </p:cNvSpPr>
          <p:nvPr/>
        </p:nvSpPr>
        <p:spPr bwMode="auto">
          <a:xfrm>
            <a:off x="8631159"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6" name="Line 351"/>
          <p:cNvSpPr>
            <a:spLocks noChangeShapeType="1"/>
          </p:cNvSpPr>
          <p:nvPr/>
        </p:nvSpPr>
        <p:spPr bwMode="auto">
          <a:xfrm>
            <a:off x="8634334"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7" name="Line 352"/>
          <p:cNvSpPr>
            <a:spLocks noChangeShapeType="1"/>
          </p:cNvSpPr>
          <p:nvPr/>
        </p:nvSpPr>
        <p:spPr bwMode="auto">
          <a:xfrm>
            <a:off x="8634334" y="4065422"/>
            <a:ext cx="95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8" name="Line 353"/>
          <p:cNvSpPr>
            <a:spLocks noChangeShapeType="1"/>
          </p:cNvSpPr>
          <p:nvPr/>
        </p:nvSpPr>
        <p:spPr bwMode="auto">
          <a:xfrm>
            <a:off x="8643859"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99" name="Line 354"/>
          <p:cNvSpPr>
            <a:spLocks noChangeShapeType="1"/>
          </p:cNvSpPr>
          <p:nvPr/>
        </p:nvSpPr>
        <p:spPr bwMode="auto">
          <a:xfrm>
            <a:off x="8643859" y="4065422"/>
            <a:ext cx="2063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00" name="Line 355"/>
          <p:cNvSpPr>
            <a:spLocks noChangeShapeType="1"/>
          </p:cNvSpPr>
          <p:nvPr/>
        </p:nvSpPr>
        <p:spPr bwMode="auto">
          <a:xfrm>
            <a:off x="8664497"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01" name="Line 356"/>
          <p:cNvSpPr>
            <a:spLocks noChangeShapeType="1"/>
          </p:cNvSpPr>
          <p:nvPr/>
        </p:nvSpPr>
        <p:spPr bwMode="auto">
          <a:xfrm>
            <a:off x="8664497"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02" name="Line 357"/>
          <p:cNvSpPr>
            <a:spLocks noChangeShapeType="1"/>
          </p:cNvSpPr>
          <p:nvPr/>
        </p:nvSpPr>
        <p:spPr bwMode="auto">
          <a:xfrm>
            <a:off x="8667672"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03" name="Line 358"/>
          <p:cNvSpPr>
            <a:spLocks noChangeShapeType="1"/>
          </p:cNvSpPr>
          <p:nvPr/>
        </p:nvSpPr>
        <p:spPr bwMode="auto">
          <a:xfrm>
            <a:off x="8667672" y="4065422"/>
            <a:ext cx="317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04" name="Line 359"/>
          <p:cNvSpPr>
            <a:spLocks noChangeShapeType="1"/>
          </p:cNvSpPr>
          <p:nvPr/>
        </p:nvSpPr>
        <p:spPr bwMode="auto">
          <a:xfrm>
            <a:off x="8670847" y="4065422"/>
            <a:ext cx="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05" name="Line 360"/>
          <p:cNvSpPr>
            <a:spLocks noChangeShapeType="1"/>
          </p:cNvSpPr>
          <p:nvPr/>
        </p:nvSpPr>
        <p:spPr bwMode="auto">
          <a:xfrm>
            <a:off x="8670847" y="4065422"/>
            <a:ext cx="12700"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07" name="Line 362"/>
          <p:cNvSpPr>
            <a:spLocks noChangeShapeType="1"/>
          </p:cNvSpPr>
          <p:nvPr/>
        </p:nvSpPr>
        <p:spPr bwMode="auto">
          <a:xfrm flipV="1">
            <a:off x="5068809" y="1750847"/>
            <a:ext cx="0" cy="291147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08" name="Line 363"/>
          <p:cNvSpPr>
            <a:spLocks noChangeShapeType="1"/>
          </p:cNvSpPr>
          <p:nvPr/>
        </p:nvSpPr>
        <p:spPr bwMode="auto">
          <a:xfrm flipH="1">
            <a:off x="5019596" y="4557547"/>
            <a:ext cx="4921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10" name="Line 365"/>
          <p:cNvSpPr>
            <a:spLocks noChangeShapeType="1"/>
          </p:cNvSpPr>
          <p:nvPr/>
        </p:nvSpPr>
        <p:spPr bwMode="auto">
          <a:xfrm flipH="1">
            <a:off x="5019596" y="3879685"/>
            <a:ext cx="4921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12" name="Line 367"/>
          <p:cNvSpPr>
            <a:spLocks noChangeShapeType="1"/>
          </p:cNvSpPr>
          <p:nvPr/>
        </p:nvSpPr>
        <p:spPr bwMode="auto">
          <a:xfrm flipH="1">
            <a:off x="5019596" y="3203410"/>
            <a:ext cx="4921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14" name="Line 369"/>
          <p:cNvSpPr>
            <a:spLocks noChangeShapeType="1"/>
          </p:cNvSpPr>
          <p:nvPr/>
        </p:nvSpPr>
        <p:spPr bwMode="auto">
          <a:xfrm flipH="1">
            <a:off x="5019596" y="2531897"/>
            <a:ext cx="4921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16" name="Line 371"/>
          <p:cNvSpPr>
            <a:spLocks noChangeShapeType="1"/>
          </p:cNvSpPr>
          <p:nvPr/>
        </p:nvSpPr>
        <p:spPr bwMode="auto">
          <a:xfrm flipH="1">
            <a:off x="5019596" y="1855622"/>
            <a:ext cx="4921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50" name="Line 405"/>
          <p:cNvSpPr>
            <a:spLocks noChangeShapeType="1"/>
          </p:cNvSpPr>
          <p:nvPr/>
        </p:nvSpPr>
        <p:spPr bwMode="auto">
          <a:xfrm>
            <a:off x="5068809" y="4662322"/>
            <a:ext cx="3717926"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2" name="Line 407"/>
          <p:cNvSpPr>
            <a:spLocks noChangeShapeType="1"/>
          </p:cNvSpPr>
          <p:nvPr/>
        </p:nvSpPr>
        <p:spPr bwMode="auto">
          <a:xfrm>
            <a:off x="5149771"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16" name="Line 411"/>
          <p:cNvSpPr>
            <a:spLocks noChangeShapeType="1"/>
          </p:cNvSpPr>
          <p:nvPr/>
        </p:nvSpPr>
        <p:spPr bwMode="auto">
          <a:xfrm>
            <a:off x="5348209"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0" name="Line 415"/>
          <p:cNvSpPr>
            <a:spLocks noChangeShapeType="1"/>
          </p:cNvSpPr>
          <p:nvPr/>
        </p:nvSpPr>
        <p:spPr bwMode="auto">
          <a:xfrm>
            <a:off x="5594271"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2" name="Line 417"/>
          <p:cNvSpPr>
            <a:spLocks noChangeShapeType="1"/>
          </p:cNvSpPr>
          <p:nvPr/>
        </p:nvSpPr>
        <p:spPr bwMode="auto">
          <a:xfrm>
            <a:off x="5741909"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4" name="Line 419"/>
          <p:cNvSpPr>
            <a:spLocks noChangeShapeType="1"/>
          </p:cNvSpPr>
          <p:nvPr/>
        </p:nvSpPr>
        <p:spPr bwMode="auto">
          <a:xfrm>
            <a:off x="5938759"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6" name="Line 421"/>
          <p:cNvSpPr>
            <a:spLocks noChangeShapeType="1"/>
          </p:cNvSpPr>
          <p:nvPr/>
        </p:nvSpPr>
        <p:spPr bwMode="auto">
          <a:xfrm>
            <a:off x="6335634"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8" name="Line 423"/>
          <p:cNvSpPr>
            <a:spLocks noChangeShapeType="1"/>
          </p:cNvSpPr>
          <p:nvPr/>
        </p:nvSpPr>
        <p:spPr bwMode="auto">
          <a:xfrm>
            <a:off x="6730922"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 name="Line 425"/>
          <p:cNvSpPr>
            <a:spLocks noChangeShapeType="1"/>
          </p:cNvSpPr>
          <p:nvPr/>
        </p:nvSpPr>
        <p:spPr bwMode="auto">
          <a:xfrm>
            <a:off x="7123034"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 name="Line 427"/>
          <p:cNvSpPr>
            <a:spLocks noChangeShapeType="1"/>
          </p:cNvSpPr>
          <p:nvPr/>
        </p:nvSpPr>
        <p:spPr bwMode="auto">
          <a:xfrm>
            <a:off x="7519909"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 name="Line 429"/>
          <p:cNvSpPr>
            <a:spLocks noChangeShapeType="1"/>
          </p:cNvSpPr>
          <p:nvPr/>
        </p:nvSpPr>
        <p:spPr bwMode="auto">
          <a:xfrm>
            <a:off x="7915197"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6" name="Line 431"/>
          <p:cNvSpPr>
            <a:spLocks noChangeShapeType="1"/>
          </p:cNvSpPr>
          <p:nvPr/>
        </p:nvSpPr>
        <p:spPr bwMode="auto">
          <a:xfrm>
            <a:off x="8312072"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 name="Line 433"/>
          <p:cNvSpPr>
            <a:spLocks noChangeShapeType="1"/>
          </p:cNvSpPr>
          <p:nvPr/>
        </p:nvSpPr>
        <p:spPr bwMode="auto">
          <a:xfrm>
            <a:off x="8704184" y="4662322"/>
            <a:ext cx="0" cy="6826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9" name="Rectangle 434"/>
          <p:cNvSpPr>
            <a:spLocks noChangeArrowheads="1"/>
          </p:cNvSpPr>
          <p:nvPr/>
        </p:nvSpPr>
        <p:spPr bwMode="auto">
          <a:xfrm>
            <a:off x="8566633" y="4762335"/>
            <a:ext cx="2995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smtClean="0">
                <a:solidFill>
                  <a:srgbClr val="FFFFFF"/>
                </a:solidFill>
                <a:ea typeface="+mn-ea"/>
                <a:cs typeface="Arial" pitchFamily="34" charset="0"/>
              </a:rPr>
              <a:t>144</a:t>
            </a:r>
          </a:p>
        </p:txBody>
      </p:sp>
      <p:sp>
        <p:nvSpPr>
          <p:cNvPr id="40" name="Rectangle 435"/>
          <p:cNvSpPr>
            <a:spLocks noChangeArrowheads="1"/>
          </p:cNvSpPr>
          <p:nvPr/>
        </p:nvSpPr>
        <p:spPr bwMode="auto">
          <a:xfrm>
            <a:off x="6475956" y="4967850"/>
            <a:ext cx="11242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b="1" dirty="0" smtClean="0">
                <a:solidFill>
                  <a:srgbClr val="FFFFFF"/>
                </a:solidFill>
                <a:ea typeface="+mn-ea"/>
                <a:cs typeface="Arial" pitchFamily="34" charset="0"/>
              </a:rPr>
              <a:t>Time (</a:t>
            </a:r>
            <a:r>
              <a:rPr lang="fr-FR" sz="1400" b="1" dirty="0" err="1" smtClean="0">
                <a:solidFill>
                  <a:srgbClr val="FFFFFF"/>
                </a:solidFill>
                <a:ea typeface="+mn-ea"/>
                <a:cs typeface="Arial" pitchFamily="34" charset="0"/>
              </a:rPr>
              <a:t>weeks</a:t>
            </a:r>
            <a:r>
              <a:rPr lang="fr-FR" sz="1400" b="1" dirty="0" smtClean="0">
                <a:solidFill>
                  <a:srgbClr val="FFFFFF"/>
                </a:solidFill>
                <a:ea typeface="+mn-ea"/>
                <a:cs typeface="Arial" pitchFamily="34" charset="0"/>
              </a:rPr>
              <a:t>)</a:t>
            </a:r>
          </a:p>
        </p:txBody>
      </p:sp>
      <p:sp>
        <p:nvSpPr>
          <p:cNvPr id="42" name="Line 437"/>
          <p:cNvSpPr>
            <a:spLocks noChangeShapeType="1"/>
          </p:cNvSpPr>
          <p:nvPr/>
        </p:nvSpPr>
        <p:spPr bwMode="auto">
          <a:xfrm>
            <a:off x="5486565" y="1935705"/>
            <a:ext cx="295200" cy="0"/>
          </a:xfrm>
          <a:prstGeom prst="line">
            <a:avLst/>
          </a:prstGeom>
          <a:noFill/>
          <a:ln w="28575">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grpSp>
        <p:nvGrpSpPr>
          <p:cNvPr id="461" name="Grouper 460"/>
          <p:cNvGrpSpPr/>
          <p:nvPr/>
        </p:nvGrpSpPr>
        <p:grpSpPr>
          <a:xfrm>
            <a:off x="7059777" y="1935705"/>
            <a:ext cx="295200" cy="0"/>
            <a:chOff x="7295822" y="3568768"/>
            <a:chExt cx="474663" cy="0"/>
          </a:xfrm>
        </p:grpSpPr>
        <p:sp>
          <p:nvSpPr>
            <p:cNvPr id="43" name="Line 438"/>
            <p:cNvSpPr>
              <a:spLocks noChangeShapeType="1"/>
            </p:cNvSpPr>
            <p:nvPr/>
          </p:nvSpPr>
          <p:spPr bwMode="auto">
            <a:xfrm>
              <a:off x="7295822" y="3568768"/>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4" name="Line 439"/>
            <p:cNvSpPr>
              <a:spLocks noChangeShapeType="1"/>
            </p:cNvSpPr>
            <p:nvPr/>
          </p:nvSpPr>
          <p:spPr bwMode="auto">
            <a:xfrm>
              <a:off x="7405359" y="3568768"/>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5" name="Line 440"/>
            <p:cNvSpPr>
              <a:spLocks noChangeShapeType="1"/>
            </p:cNvSpPr>
            <p:nvPr/>
          </p:nvSpPr>
          <p:spPr bwMode="auto">
            <a:xfrm>
              <a:off x="7514897" y="3568768"/>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6" name="Line 441"/>
            <p:cNvSpPr>
              <a:spLocks noChangeShapeType="1"/>
            </p:cNvSpPr>
            <p:nvPr/>
          </p:nvSpPr>
          <p:spPr bwMode="auto">
            <a:xfrm>
              <a:off x="7624434" y="3568768"/>
              <a:ext cx="73025"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7" name="Line 442"/>
            <p:cNvSpPr>
              <a:spLocks noChangeShapeType="1"/>
            </p:cNvSpPr>
            <p:nvPr/>
          </p:nvSpPr>
          <p:spPr bwMode="auto">
            <a:xfrm>
              <a:off x="7733972" y="3568768"/>
              <a:ext cx="36513"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grpSp>
      <p:sp>
        <p:nvSpPr>
          <p:cNvPr id="48" name="Rectangle 443"/>
          <p:cNvSpPr>
            <a:spLocks noChangeArrowheads="1"/>
          </p:cNvSpPr>
          <p:nvPr/>
        </p:nvSpPr>
        <p:spPr bwMode="auto">
          <a:xfrm>
            <a:off x="5835018" y="1828227"/>
            <a:ext cx="10387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400" dirty="0" smtClean="0">
                <a:solidFill>
                  <a:srgbClr val="FFFFFF"/>
                </a:solidFill>
                <a:ea typeface="+mn-ea"/>
                <a:cs typeface="Arial" pitchFamily="34" charset="0"/>
              </a:rPr>
              <a:t>RAL + DRV/r</a:t>
            </a:r>
          </a:p>
        </p:txBody>
      </p:sp>
      <p:sp>
        <p:nvSpPr>
          <p:cNvPr id="49" name="Rectangle 444"/>
          <p:cNvSpPr>
            <a:spLocks noChangeArrowheads="1"/>
          </p:cNvSpPr>
          <p:nvPr/>
        </p:nvSpPr>
        <p:spPr bwMode="auto">
          <a:xfrm>
            <a:off x="7410450" y="1804147"/>
            <a:ext cx="14379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400" dirty="0" smtClean="0">
                <a:solidFill>
                  <a:srgbClr val="FFFFFF"/>
                </a:solidFill>
                <a:ea typeface="+mn-ea"/>
                <a:cs typeface="Arial" pitchFamily="34" charset="0"/>
              </a:rPr>
              <a:t>TDF/FTC + DRV/r</a:t>
            </a:r>
          </a:p>
        </p:txBody>
      </p:sp>
      <p:sp>
        <p:nvSpPr>
          <p:cNvPr id="50" name="Rectangle 445"/>
          <p:cNvSpPr>
            <a:spLocks noChangeArrowheads="1"/>
          </p:cNvSpPr>
          <p:nvPr/>
        </p:nvSpPr>
        <p:spPr bwMode="auto">
          <a:xfrm>
            <a:off x="6987049" y="1658950"/>
            <a:ext cx="64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endParaRPr sz="1800">
              <a:solidFill>
                <a:srgbClr val="000000"/>
              </a:solidFill>
              <a:latin typeface="Arial"/>
              <a:ea typeface="+mn-ea"/>
            </a:endParaRPr>
          </a:p>
        </p:txBody>
      </p:sp>
      <p:sp>
        <p:nvSpPr>
          <p:cNvPr id="451" name="Rectangle 289"/>
          <p:cNvSpPr>
            <a:spLocks noChangeArrowheads="1"/>
          </p:cNvSpPr>
          <p:nvPr/>
        </p:nvSpPr>
        <p:spPr bwMode="auto">
          <a:xfrm>
            <a:off x="4524616" y="5123153"/>
            <a:ext cx="6668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400" dirty="0" smtClean="0">
                <a:solidFill>
                  <a:srgbClr val="FFFFFF"/>
                </a:solidFill>
                <a:ea typeface="+mn-ea"/>
                <a:cs typeface="Arial" pitchFamily="34" charset="0"/>
              </a:rPr>
              <a:t>N </a:t>
            </a:r>
            <a:r>
              <a:rPr lang="fr-FR" sz="1400" dirty="0" err="1" smtClean="0">
                <a:solidFill>
                  <a:srgbClr val="FFFFFF"/>
                </a:solidFill>
                <a:ea typeface="+mn-ea"/>
                <a:cs typeface="Arial" pitchFamily="34" charset="0"/>
              </a:rPr>
              <a:t>at</a:t>
            </a:r>
            <a:r>
              <a:rPr lang="fr-FR" sz="1400" dirty="0" smtClean="0">
                <a:solidFill>
                  <a:srgbClr val="FFFFFF"/>
                </a:solidFill>
                <a:ea typeface="+mn-ea"/>
                <a:cs typeface="Arial" pitchFamily="34" charset="0"/>
              </a:rPr>
              <a:t> </a:t>
            </a:r>
            <a:r>
              <a:rPr lang="fr-FR" sz="1400" dirty="0" err="1" smtClean="0">
                <a:solidFill>
                  <a:srgbClr val="FFFFFF"/>
                </a:solidFill>
                <a:ea typeface="+mn-ea"/>
                <a:cs typeface="Arial" pitchFamily="34" charset="0"/>
              </a:rPr>
              <a:t>risk</a:t>
            </a:r>
            <a:endParaRPr lang="fr-FR" sz="1400" dirty="0" smtClean="0">
              <a:solidFill>
                <a:srgbClr val="FFFFFF"/>
              </a:solidFill>
              <a:ea typeface="+mn-ea"/>
              <a:cs typeface="Arial" pitchFamily="34" charset="0"/>
            </a:endParaRPr>
          </a:p>
        </p:txBody>
      </p:sp>
      <p:sp>
        <p:nvSpPr>
          <p:cNvPr id="453" name="Line 319"/>
          <p:cNvSpPr>
            <a:spLocks noChangeShapeType="1"/>
          </p:cNvSpPr>
          <p:nvPr/>
        </p:nvSpPr>
        <p:spPr bwMode="auto">
          <a:xfrm>
            <a:off x="4631292" y="5435739"/>
            <a:ext cx="424800" cy="0"/>
          </a:xfrm>
          <a:prstGeom prst="line">
            <a:avLst/>
          </a:prstGeom>
          <a:noFill/>
          <a:ln w="28575">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grpSp>
        <p:nvGrpSpPr>
          <p:cNvPr id="454" name="Grouper 453"/>
          <p:cNvGrpSpPr/>
          <p:nvPr/>
        </p:nvGrpSpPr>
        <p:grpSpPr>
          <a:xfrm>
            <a:off x="4652906" y="5570336"/>
            <a:ext cx="424800" cy="0"/>
            <a:chOff x="4912578" y="6444813"/>
            <a:chExt cx="695212" cy="0"/>
          </a:xfrm>
        </p:grpSpPr>
        <p:sp>
          <p:nvSpPr>
            <p:cNvPr id="455" name="Line 320"/>
            <p:cNvSpPr>
              <a:spLocks noChangeShapeType="1"/>
            </p:cNvSpPr>
            <p:nvPr/>
          </p:nvSpPr>
          <p:spPr bwMode="auto">
            <a:xfrm>
              <a:off x="4912578" y="6444813"/>
              <a:ext cx="107261"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56" name="Line 321"/>
            <p:cNvSpPr>
              <a:spLocks noChangeShapeType="1"/>
            </p:cNvSpPr>
            <p:nvPr/>
          </p:nvSpPr>
          <p:spPr bwMode="auto">
            <a:xfrm>
              <a:off x="5073470" y="6444813"/>
              <a:ext cx="107261"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57" name="Line 322"/>
            <p:cNvSpPr>
              <a:spLocks noChangeShapeType="1"/>
            </p:cNvSpPr>
            <p:nvPr/>
          </p:nvSpPr>
          <p:spPr bwMode="auto">
            <a:xfrm>
              <a:off x="5234361" y="6444813"/>
              <a:ext cx="107261"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58" name="Line 323"/>
            <p:cNvSpPr>
              <a:spLocks noChangeShapeType="1"/>
            </p:cNvSpPr>
            <p:nvPr/>
          </p:nvSpPr>
          <p:spPr bwMode="auto">
            <a:xfrm>
              <a:off x="5395253" y="6444813"/>
              <a:ext cx="107261"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459" name="Line 324"/>
            <p:cNvSpPr>
              <a:spLocks noChangeShapeType="1"/>
            </p:cNvSpPr>
            <p:nvPr/>
          </p:nvSpPr>
          <p:spPr bwMode="auto">
            <a:xfrm>
              <a:off x="5554159" y="6444813"/>
              <a:ext cx="53631"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grpSp>
      <p:cxnSp>
        <p:nvCxnSpPr>
          <p:cNvPr id="460" name="Connecteur droit 459"/>
          <p:cNvCxnSpPr>
            <a:stCxn id="32" idx="0"/>
          </p:cNvCxnSpPr>
          <p:nvPr/>
        </p:nvCxnSpPr>
        <p:spPr bwMode="auto">
          <a:xfrm rot="5400000" flipH="1" flipV="1">
            <a:off x="7031802" y="4167866"/>
            <a:ext cx="982563" cy="6350"/>
          </a:xfrm>
          <a:prstGeom prst="line">
            <a:avLst/>
          </a:prstGeom>
          <a:solidFill>
            <a:schemeClr val="accent1"/>
          </a:solidFill>
          <a:ln w="12700" cap="flat" cmpd="sng" algn="ctr">
            <a:solidFill>
              <a:schemeClr val="bg1"/>
            </a:solidFill>
            <a:prstDash val="sysDash"/>
            <a:round/>
            <a:headEnd type="none" w="med" len="med"/>
            <a:tailEnd type="none" w="med" len="med"/>
          </a:ln>
          <a:effectLst/>
        </p:spPr>
      </p:cxnSp>
      <p:sp>
        <p:nvSpPr>
          <p:cNvPr id="462" name="Text Box 5"/>
          <p:cNvSpPr txBox="1">
            <a:spLocks noChangeArrowheads="1"/>
          </p:cNvSpPr>
          <p:nvPr/>
        </p:nvSpPr>
        <p:spPr bwMode="auto">
          <a:xfrm>
            <a:off x="6835232" y="67656"/>
            <a:ext cx="2308768" cy="338554"/>
          </a:xfrm>
          <a:prstGeom prst="rect">
            <a:avLst/>
          </a:prstGeom>
          <a:noFill/>
          <a:ln w="9525">
            <a:noFill/>
            <a:miter lim="800000"/>
            <a:headEnd/>
            <a:tailEnd/>
          </a:ln>
        </p:spPr>
        <p:txBody>
          <a:bodyPr>
            <a:prstTxWarp prst="textNoShape">
              <a:avLst/>
            </a:prstTxWarp>
            <a:normAutofit/>
          </a:bodyPr>
          <a:lstStyle/>
          <a:p>
            <a:pPr defTabSz="457200" eaLnBrk="1" fontAlgn="auto" hangingPunct="1">
              <a:spcBef>
                <a:spcPct val="50000"/>
              </a:spcBef>
              <a:spcAft>
                <a:spcPts val="0"/>
              </a:spcAft>
            </a:pPr>
            <a:r>
              <a:rPr lang="en-US" i="1" dirty="0" smtClean="0">
                <a:solidFill>
                  <a:srgbClr val="FFFFFF"/>
                </a:solidFill>
                <a:latin typeface="Arial"/>
                <a:ea typeface="+mn-ea"/>
              </a:rPr>
              <a:t>NEAT 001/ANRS 143</a:t>
            </a:r>
            <a:endParaRPr lang="en-US" i="1" dirty="0">
              <a:solidFill>
                <a:srgbClr val="FFFFFF"/>
              </a:solidFill>
              <a:latin typeface="Arial"/>
              <a:ea typeface="+mn-ea"/>
            </a:endParaRPr>
          </a:p>
        </p:txBody>
      </p:sp>
      <p:graphicFrame>
        <p:nvGraphicFramePr>
          <p:cNvPr id="452" name="Tableau 451"/>
          <p:cNvGraphicFramePr>
            <a:graphicFrameLocks noGrp="1"/>
          </p:cNvGraphicFramePr>
          <p:nvPr>
            <p:extLst>
              <p:ext uri="{D42A27DB-BD31-4B8C-83A1-F6EECF244321}">
                <p14:modId xmlns:p14="http://schemas.microsoft.com/office/powerpoint/2010/main" val="3760128649"/>
              </p:ext>
            </p:extLst>
          </p:nvPr>
        </p:nvGraphicFramePr>
        <p:xfrm>
          <a:off x="118526" y="1706194"/>
          <a:ext cx="4227648" cy="4646518"/>
        </p:xfrm>
        <a:graphic>
          <a:graphicData uri="http://schemas.openxmlformats.org/drawingml/2006/table">
            <a:tbl>
              <a:tblPr firstRow="1" bandRow="1">
                <a:tableStyleId>{5C22544A-7EE6-4342-B048-85BDC9FD1C3A}</a:tableStyleId>
              </a:tblPr>
              <a:tblGrid>
                <a:gridCol w="208280"/>
                <a:gridCol w="2048526"/>
                <a:gridCol w="470516"/>
                <a:gridCol w="514905"/>
                <a:gridCol w="461639"/>
                <a:gridCol w="523782"/>
              </a:tblGrid>
              <a:tr h="478888">
                <a:tc gridSpan="2">
                  <a:txBody>
                    <a:bodyPr/>
                    <a:lstStyle/>
                    <a:p>
                      <a:endParaRPr lang="fr-FR" sz="1400" b="1" dirty="0">
                        <a:solidFill>
                          <a:srgbClr val="FFFF00"/>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000CC"/>
                    </a:solidFill>
                  </a:tcPr>
                </a:tc>
                <a:tc hMerge="1">
                  <a:txBody>
                    <a:bodyPr/>
                    <a:lstStyle/>
                    <a:p>
                      <a:endParaRPr lang="fr-FR" sz="1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r>
                        <a:rPr lang="fr-FR" sz="1400" b="1" dirty="0" smtClean="0">
                          <a:solidFill>
                            <a:schemeClr val="tx1"/>
                          </a:solidFill>
                          <a:latin typeface="Arial"/>
                          <a:cs typeface="Arial"/>
                        </a:rPr>
                        <a:t>RAL </a:t>
                      </a:r>
                    </a:p>
                    <a:p>
                      <a:pPr algn="ctr"/>
                      <a:r>
                        <a:rPr lang="fr-FR" sz="1400" b="1" dirty="0" smtClean="0">
                          <a:solidFill>
                            <a:schemeClr val="tx1"/>
                          </a:solidFill>
                          <a:latin typeface="Arial"/>
                          <a:cs typeface="Arial"/>
                        </a:rPr>
                        <a:t>+ DRV/r</a:t>
                      </a:r>
                      <a:endParaRPr lang="fr-FR" sz="1400" b="1" dirty="0">
                        <a:solidFill>
                          <a:schemeClr val="tx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FFFF00"/>
                    </a:solidFill>
                  </a:tcPr>
                </a:tc>
                <a:tc hMerge="1">
                  <a:txBody>
                    <a:bodyPr/>
                    <a:lstStyle/>
                    <a:p>
                      <a:pPr algn="ctr"/>
                      <a:endParaRPr lang="fr-FR" sz="1400" b="1" dirty="0">
                        <a:solidFill>
                          <a:schemeClr val="tx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FFFF00"/>
                    </a:solidFill>
                  </a:tcPr>
                </a:tc>
                <a:tc gridSpan="2">
                  <a:txBody>
                    <a:bodyPr/>
                    <a:lstStyle/>
                    <a:p>
                      <a:pPr algn="ctr"/>
                      <a:r>
                        <a:rPr lang="fr-FR" sz="1400" b="1" dirty="0" smtClean="0">
                          <a:solidFill>
                            <a:schemeClr val="tx1"/>
                          </a:solidFill>
                          <a:latin typeface="Arial"/>
                          <a:cs typeface="Arial"/>
                        </a:rPr>
                        <a:t>TDF/FTC + DRV/r</a:t>
                      </a:r>
                      <a:endParaRPr lang="fr-FR" sz="1400" b="1" dirty="0">
                        <a:solidFill>
                          <a:schemeClr val="tx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FF6600"/>
                    </a:solidFill>
                  </a:tcPr>
                </a:tc>
                <a:tc hMerge="1">
                  <a:txBody>
                    <a:bodyPr/>
                    <a:lstStyle/>
                    <a:p>
                      <a:pPr algn="ctr"/>
                      <a:endParaRPr lang="fr-FR" sz="1400" b="1" dirty="0">
                        <a:solidFill>
                          <a:schemeClr val="tx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FF6600"/>
                    </a:solidFill>
                  </a:tcPr>
                </a:tc>
              </a:tr>
              <a:tr h="318359">
                <a:tc gridSpan="2">
                  <a:txBody>
                    <a:bodyPr/>
                    <a:lstStyle/>
                    <a:p>
                      <a:r>
                        <a:rPr lang="fr-FR" sz="1400" b="0" dirty="0" smtClean="0">
                          <a:solidFill>
                            <a:schemeClr val="bg1"/>
                          </a:solidFill>
                          <a:latin typeface="Arial"/>
                          <a:cs typeface="Arial"/>
                        </a:rPr>
                        <a:t>N</a:t>
                      </a:r>
                      <a:endParaRPr lang="fr-FR" sz="1400" b="0" dirty="0">
                        <a:solidFill>
                          <a:schemeClr val="bg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hMerge="1">
                  <a:txBody>
                    <a:bodyPr/>
                    <a:lstStyle/>
                    <a:p>
                      <a:endParaRPr lang="fr-FR"/>
                    </a:p>
                  </a:txBody>
                  <a:tcPr/>
                </a:tc>
                <a:tc>
                  <a:txBody>
                    <a:bodyPr/>
                    <a:lstStyle/>
                    <a:p>
                      <a:pPr algn="r"/>
                      <a:r>
                        <a:rPr lang="fr-FR" sz="1400" b="0" dirty="0" smtClean="0">
                          <a:solidFill>
                            <a:schemeClr val="bg1"/>
                          </a:solidFill>
                          <a:latin typeface="Arial"/>
                          <a:cs typeface="Arial"/>
                        </a:rPr>
                        <a:t>401</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404</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281699">
                <a:tc gridSpan="2">
                  <a:txBody>
                    <a:bodyPr/>
                    <a:lstStyle/>
                    <a:p>
                      <a:r>
                        <a:rPr lang="fr-FR" sz="1400" b="0" dirty="0" smtClean="0">
                          <a:solidFill>
                            <a:schemeClr val="bg1"/>
                          </a:solidFill>
                          <a:latin typeface="Arial"/>
                          <a:cs typeface="Arial"/>
                        </a:rPr>
                        <a:t>N </a:t>
                      </a:r>
                      <a:r>
                        <a:rPr lang="fr-FR" sz="1400" b="0" dirty="0" err="1" smtClean="0">
                          <a:solidFill>
                            <a:schemeClr val="bg1"/>
                          </a:solidFill>
                          <a:latin typeface="Arial"/>
                          <a:cs typeface="Arial"/>
                        </a:rPr>
                        <a:t>with</a:t>
                      </a:r>
                      <a:r>
                        <a:rPr lang="fr-FR" sz="1400" b="0" dirty="0" smtClean="0">
                          <a:solidFill>
                            <a:schemeClr val="bg1"/>
                          </a:solidFill>
                          <a:latin typeface="Arial"/>
                          <a:cs typeface="Arial"/>
                        </a:rPr>
                        <a:t> </a:t>
                      </a:r>
                      <a:r>
                        <a:rPr lang="fr-FR" sz="1400" b="0" dirty="0" err="1" smtClean="0">
                          <a:solidFill>
                            <a:schemeClr val="bg1"/>
                          </a:solidFill>
                          <a:latin typeface="Arial"/>
                          <a:cs typeface="Arial"/>
                        </a:rPr>
                        <a:t>primary</a:t>
                      </a:r>
                      <a:r>
                        <a:rPr lang="fr-FR" sz="1400" b="0" dirty="0" smtClean="0">
                          <a:solidFill>
                            <a:schemeClr val="bg1"/>
                          </a:solidFill>
                          <a:latin typeface="Arial"/>
                          <a:cs typeface="Arial"/>
                        </a:rPr>
                        <a:t> </a:t>
                      </a:r>
                      <a:r>
                        <a:rPr lang="fr-FR" sz="1400" b="0" dirty="0" err="1" smtClean="0">
                          <a:solidFill>
                            <a:schemeClr val="bg1"/>
                          </a:solidFill>
                          <a:latin typeface="Arial"/>
                          <a:cs typeface="Arial"/>
                        </a:rPr>
                        <a:t>endpoint</a:t>
                      </a:r>
                      <a:endParaRPr lang="fr-FR" sz="1400" b="0" dirty="0">
                        <a:solidFill>
                          <a:schemeClr val="bg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hMerge="1">
                  <a:txBody>
                    <a:bodyPr/>
                    <a:lstStyle/>
                    <a:p>
                      <a:endParaRPr lang="fr-FR" sz="1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76</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l"/>
                      <a:r>
                        <a:rPr lang="fr-FR" sz="1400" b="0" dirty="0" smtClean="0">
                          <a:solidFill>
                            <a:schemeClr val="bg1"/>
                          </a:solidFill>
                          <a:latin typeface="+mn-lt"/>
                          <a:cs typeface="Arial"/>
                        </a:rPr>
                        <a:t>(19%)</a:t>
                      </a:r>
                      <a:endParaRPr lang="fr-FR" sz="1400" b="0" dirty="0">
                        <a:solidFill>
                          <a:schemeClr val="bg1"/>
                        </a:solidFill>
                        <a:latin typeface="Arial"/>
                        <a:cs typeface="Arial"/>
                      </a:endParaRPr>
                    </a:p>
                  </a:txBody>
                  <a:tcPr marL="0" marR="0">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61</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bg1"/>
                          </a:solidFill>
                          <a:latin typeface="+mn-lt"/>
                          <a:ea typeface="+mn-ea"/>
                          <a:cs typeface="Arial"/>
                        </a:rPr>
                        <a:t>(15%)</a:t>
                      </a:r>
                    </a:p>
                    <a:p>
                      <a:pPr algn="ctr"/>
                      <a:endParaRPr lang="fr-FR" sz="1400" b="0" dirty="0">
                        <a:solidFill>
                          <a:schemeClr val="bg1"/>
                        </a:solidFill>
                        <a:latin typeface="Arial"/>
                        <a:cs typeface="Arial"/>
                      </a:endParaRPr>
                    </a:p>
                  </a:txBody>
                  <a:tcPr marL="0" marR="0">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478888">
                <a:tc gridSpan="2">
                  <a:txBody>
                    <a:bodyPr/>
                    <a:lstStyle/>
                    <a:p>
                      <a:r>
                        <a:rPr lang="fr-FR" sz="1400" b="0" dirty="0" smtClean="0">
                          <a:solidFill>
                            <a:schemeClr val="bg1"/>
                          </a:solidFill>
                          <a:latin typeface="Arial"/>
                          <a:cs typeface="Arial"/>
                        </a:rPr>
                        <a:t>V1. </a:t>
                      </a:r>
                      <a:r>
                        <a:rPr lang="fr-FR" sz="1400" b="0" dirty="0" err="1" smtClean="0">
                          <a:solidFill>
                            <a:schemeClr val="bg1"/>
                          </a:solidFill>
                          <a:latin typeface="Arial"/>
                          <a:cs typeface="Arial"/>
                        </a:rPr>
                        <a:t>Regimen</a:t>
                      </a:r>
                      <a:r>
                        <a:rPr lang="fr-FR" sz="1400" b="0" dirty="0" smtClean="0">
                          <a:solidFill>
                            <a:schemeClr val="bg1"/>
                          </a:solidFill>
                          <a:latin typeface="Arial"/>
                          <a:cs typeface="Arial"/>
                        </a:rPr>
                        <a:t> change for </a:t>
                      </a:r>
                      <a:r>
                        <a:rPr lang="fr-FR" sz="1400" b="0" dirty="0" err="1" smtClean="0">
                          <a:solidFill>
                            <a:schemeClr val="bg1"/>
                          </a:solidFill>
                          <a:latin typeface="Arial"/>
                          <a:cs typeface="Arial"/>
                        </a:rPr>
                        <a:t>insufficient</a:t>
                      </a:r>
                      <a:r>
                        <a:rPr lang="fr-FR" sz="1400" b="0" dirty="0" smtClean="0">
                          <a:solidFill>
                            <a:schemeClr val="bg1"/>
                          </a:solidFill>
                          <a:latin typeface="Arial"/>
                          <a:cs typeface="Arial"/>
                        </a:rPr>
                        <a:t> </a:t>
                      </a:r>
                      <a:r>
                        <a:rPr lang="fr-FR" sz="1400" b="0" baseline="0" dirty="0" err="1" smtClean="0">
                          <a:solidFill>
                            <a:schemeClr val="bg1"/>
                          </a:solidFill>
                          <a:latin typeface="Arial"/>
                          <a:cs typeface="Arial"/>
                        </a:rPr>
                        <a:t>response</a:t>
                      </a:r>
                      <a:endParaRPr lang="fr-FR" sz="1400" b="0" dirty="0">
                        <a:solidFill>
                          <a:schemeClr val="bg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hMerge="1">
                  <a:txBody>
                    <a:bodyPr/>
                    <a:lstStyle/>
                    <a:p>
                      <a:endParaRPr lang="fr-FR" sz="1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478888">
                <a:tc>
                  <a:txBody>
                    <a:bodyPr/>
                    <a:lstStyle/>
                    <a:p>
                      <a:endParaRPr lang="fr-FR" sz="1400" b="0" dirty="0">
                        <a:solidFill>
                          <a:schemeClr val="accent3"/>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r>
                        <a:rPr lang="fr-FR" sz="1400" b="0" dirty="0" smtClean="0">
                          <a:solidFill>
                            <a:schemeClr val="bg1"/>
                          </a:solidFill>
                          <a:latin typeface="Arial Narrow"/>
                          <a:cs typeface="Arial Narrow"/>
                        </a:rPr>
                        <a:t>&lt;</a:t>
                      </a:r>
                      <a:r>
                        <a:rPr lang="fr-FR" sz="1400" b="0" baseline="0" dirty="0" smtClean="0">
                          <a:solidFill>
                            <a:schemeClr val="bg1"/>
                          </a:solidFill>
                          <a:latin typeface="Arial Narrow"/>
                          <a:cs typeface="Arial Narrow"/>
                        </a:rPr>
                        <a:t> 1 log</a:t>
                      </a:r>
                      <a:r>
                        <a:rPr lang="fr-FR" sz="1400" b="0" baseline="-25000" dirty="0" smtClean="0">
                          <a:solidFill>
                            <a:schemeClr val="bg1"/>
                          </a:solidFill>
                          <a:latin typeface="Arial Narrow"/>
                          <a:cs typeface="Arial Narrow"/>
                        </a:rPr>
                        <a:t>10</a:t>
                      </a:r>
                      <a:r>
                        <a:rPr lang="fr-FR" sz="1400" b="0" baseline="0" dirty="0" smtClean="0">
                          <a:solidFill>
                            <a:schemeClr val="bg1"/>
                          </a:solidFill>
                          <a:latin typeface="Arial Narrow"/>
                          <a:cs typeface="Arial Narrow"/>
                        </a:rPr>
                        <a:t> c/ml HIV RNA </a:t>
                      </a:r>
                      <a:r>
                        <a:rPr lang="fr-FR" sz="1400" b="0" baseline="0" dirty="0" err="1" smtClean="0">
                          <a:solidFill>
                            <a:schemeClr val="bg1"/>
                          </a:solidFill>
                          <a:latin typeface="Arial Narrow"/>
                          <a:cs typeface="Arial Narrow"/>
                        </a:rPr>
                        <a:t>reduction</a:t>
                      </a:r>
                      <a:r>
                        <a:rPr lang="fr-FR" sz="1400" b="0" baseline="0" dirty="0" smtClean="0">
                          <a:solidFill>
                            <a:schemeClr val="bg1"/>
                          </a:solidFill>
                          <a:latin typeface="Arial Narrow"/>
                          <a:cs typeface="Arial Narrow"/>
                        </a:rPr>
                        <a:t> W18*</a:t>
                      </a:r>
                      <a:endParaRPr lang="fr-FR" sz="1400" b="0" dirty="0">
                        <a:solidFill>
                          <a:schemeClr val="bg1"/>
                        </a:solidFill>
                        <a:latin typeface="Arial Narrow"/>
                        <a:cs typeface="Arial Narrow"/>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1</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0</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281699">
                <a:tc>
                  <a:txBody>
                    <a:bodyPr/>
                    <a:lstStyle/>
                    <a:p>
                      <a:endParaRPr lang="fr-FR" sz="1400" b="0">
                        <a:solidFill>
                          <a:schemeClr val="tx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r>
                        <a:rPr lang="fr-FR" sz="1400" b="0" baseline="0" dirty="0" smtClean="0">
                          <a:solidFill>
                            <a:schemeClr val="bg1"/>
                          </a:solidFill>
                          <a:latin typeface="Arial Narrow"/>
                          <a:cs typeface="Arial Narrow"/>
                        </a:rPr>
                        <a:t>HIV RNA </a:t>
                      </a:r>
                      <a:r>
                        <a:rPr lang="fr-FR" sz="1400" b="0" dirty="0" smtClean="0">
                          <a:solidFill>
                            <a:schemeClr val="bg1"/>
                          </a:solidFill>
                          <a:latin typeface="Arial Narrow"/>
                          <a:cs typeface="Arial Narrow"/>
                        </a:rPr>
                        <a:t> ≥ 400 c/ml W24*</a:t>
                      </a:r>
                      <a:endParaRPr lang="fr-FR" sz="1400" b="0" dirty="0">
                        <a:solidFill>
                          <a:schemeClr val="bg1"/>
                        </a:solidFill>
                        <a:latin typeface="Arial Narrow"/>
                        <a:cs typeface="Arial Narrow"/>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1</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0</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281699">
                <a:tc gridSpan="2">
                  <a:txBody>
                    <a:bodyPr/>
                    <a:lstStyle/>
                    <a:p>
                      <a:r>
                        <a:rPr lang="fr-FR" sz="1400" b="0" baseline="0" dirty="0" smtClean="0">
                          <a:solidFill>
                            <a:schemeClr val="bg1"/>
                          </a:solidFill>
                          <a:latin typeface="Arial Narrow"/>
                          <a:cs typeface="Arial Narrow"/>
                        </a:rPr>
                        <a:t>V2. HIV RNA </a:t>
                      </a:r>
                      <a:r>
                        <a:rPr lang="fr-FR" sz="1400" b="0" dirty="0" smtClean="0">
                          <a:solidFill>
                            <a:schemeClr val="bg1"/>
                          </a:solidFill>
                          <a:latin typeface="Arial Narrow"/>
                          <a:cs typeface="Arial Narrow"/>
                        </a:rPr>
                        <a:t> ≥ 50 c/ml </a:t>
                      </a:r>
                      <a:r>
                        <a:rPr lang="fr-FR" sz="1400" b="0" dirty="0" err="1" smtClean="0">
                          <a:solidFill>
                            <a:schemeClr val="bg1"/>
                          </a:solidFill>
                          <a:latin typeface="Arial Narrow"/>
                          <a:cs typeface="Arial Narrow"/>
                        </a:rPr>
                        <a:t>at</a:t>
                      </a:r>
                      <a:r>
                        <a:rPr lang="fr-FR" sz="1400" b="0" dirty="0" smtClean="0">
                          <a:solidFill>
                            <a:schemeClr val="bg1"/>
                          </a:solidFill>
                          <a:latin typeface="Arial Narrow"/>
                          <a:cs typeface="Arial Narrow"/>
                        </a:rPr>
                        <a:t> W32*</a:t>
                      </a:r>
                      <a:endParaRPr lang="fr-FR" sz="1400" b="0" dirty="0">
                        <a:solidFill>
                          <a:schemeClr val="bg1"/>
                        </a:solidFill>
                        <a:latin typeface="Arial Narrow"/>
                        <a:cs typeface="Arial Narrow"/>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hMerge="1">
                  <a:txBody>
                    <a:bodyPr/>
                    <a:lstStyle/>
                    <a:p>
                      <a:endParaRPr lang="fr-FR" sz="1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27</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28</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281699">
                <a:tc gridSpan="2">
                  <a:txBody>
                    <a:bodyPr/>
                    <a:lstStyle/>
                    <a:p>
                      <a:r>
                        <a:rPr lang="fr-FR" sz="1400" b="0" baseline="0" dirty="0" smtClean="0">
                          <a:solidFill>
                            <a:schemeClr val="bg1"/>
                          </a:solidFill>
                          <a:latin typeface="Arial Narrow"/>
                          <a:cs typeface="Arial Narrow"/>
                        </a:rPr>
                        <a:t>V3. HIV RNA </a:t>
                      </a:r>
                      <a:r>
                        <a:rPr lang="fr-FR" sz="1400" b="0" dirty="0" smtClean="0">
                          <a:solidFill>
                            <a:schemeClr val="bg1"/>
                          </a:solidFill>
                          <a:latin typeface="Arial Narrow"/>
                          <a:cs typeface="Arial Narrow"/>
                        </a:rPr>
                        <a:t> ≥ 50 c/ml </a:t>
                      </a:r>
                      <a:r>
                        <a:rPr lang="fr-FR" sz="1400" b="0" dirty="0" err="1" smtClean="0">
                          <a:solidFill>
                            <a:schemeClr val="bg1"/>
                          </a:solidFill>
                          <a:latin typeface="Arial Narrow"/>
                          <a:cs typeface="Arial Narrow"/>
                        </a:rPr>
                        <a:t>after</a:t>
                      </a:r>
                      <a:r>
                        <a:rPr lang="fr-FR" sz="1400" b="0" dirty="0" smtClean="0">
                          <a:solidFill>
                            <a:schemeClr val="bg1"/>
                          </a:solidFill>
                          <a:latin typeface="Arial Narrow"/>
                          <a:cs typeface="Arial Narrow"/>
                        </a:rPr>
                        <a:t> W32*</a:t>
                      </a:r>
                      <a:endParaRPr lang="fr-FR" sz="1400" b="0" dirty="0">
                        <a:solidFill>
                          <a:schemeClr val="bg1"/>
                        </a:solidFill>
                        <a:latin typeface="Arial Narrow"/>
                        <a:cs typeface="Arial Narrow"/>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hMerge="1">
                  <a:txBody>
                    <a:bodyPr/>
                    <a:lstStyle/>
                    <a:p>
                      <a:endParaRPr lang="fr-FR" sz="1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32</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22</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281699">
                <a:tc gridSpan="2">
                  <a:txBody>
                    <a:bodyPr/>
                    <a:lstStyle/>
                    <a:p>
                      <a:r>
                        <a:rPr lang="fr-FR" sz="1400" b="0" dirty="0" smtClean="0">
                          <a:solidFill>
                            <a:schemeClr val="bg1"/>
                          </a:solidFill>
                          <a:latin typeface="Arial"/>
                          <a:cs typeface="Arial"/>
                        </a:rPr>
                        <a:t>C1. </a:t>
                      </a:r>
                      <a:r>
                        <a:rPr lang="fr-FR" sz="1400" b="0" dirty="0" err="1" smtClean="0">
                          <a:solidFill>
                            <a:schemeClr val="bg1"/>
                          </a:solidFill>
                          <a:latin typeface="Arial"/>
                          <a:cs typeface="Arial"/>
                        </a:rPr>
                        <a:t>Death</a:t>
                      </a:r>
                      <a:endParaRPr lang="fr-FR" sz="1400" b="0" dirty="0">
                        <a:solidFill>
                          <a:schemeClr val="bg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hMerge="1">
                  <a:txBody>
                    <a:bodyPr/>
                    <a:lstStyle/>
                    <a:p>
                      <a:endParaRPr lang="fr-FR" sz="1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3</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1</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281699">
                <a:tc gridSpan="2">
                  <a:txBody>
                    <a:bodyPr/>
                    <a:lstStyle/>
                    <a:p>
                      <a:r>
                        <a:rPr lang="fr-FR" sz="1400" b="0" dirty="0" smtClean="0">
                          <a:solidFill>
                            <a:schemeClr val="bg1"/>
                          </a:solidFill>
                          <a:latin typeface="Arial"/>
                          <a:cs typeface="Arial"/>
                        </a:rPr>
                        <a:t>C2. AIDS </a:t>
                      </a:r>
                      <a:r>
                        <a:rPr lang="fr-FR" sz="1400" b="0" dirty="0" err="1" smtClean="0">
                          <a:solidFill>
                            <a:schemeClr val="bg1"/>
                          </a:solidFill>
                          <a:latin typeface="Arial"/>
                          <a:cs typeface="Arial"/>
                        </a:rPr>
                        <a:t>event</a:t>
                      </a:r>
                      <a:endParaRPr lang="fr-FR" sz="1400" b="0" dirty="0">
                        <a:solidFill>
                          <a:schemeClr val="bg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hMerge="1">
                  <a:txBody>
                    <a:bodyPr/>
                    <a:lstStyle/>
                    <a:p>
                      <a:endParaRPr lang="fr-FR" sz="1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5</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3</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281699">
                <a:tc gridSpan="2">
                  <a:txBody>
                    <a:bodyPr/>
                    <a:lstStyle/>
                    <a:p>
                      <a:r>
                        <a:rPr lang="fr-FR" sz="1400" b="0" dirty="0" smtClean="0">
                          <a:solidFill>
                            <a:schemeClr val="bg1"/>
                          </a:solidFill>
                          <a:latin typeface="Arial"/>
                          <a:cs typeface="Arial"/>
                        </a:rPr>
                        <a:t>C3. SNAIDS </a:t>
                      </a:r>
                      <a:r>
                        <a:rPr lang="fr-FR" sz="1400" b="0" baseline="0" dirty="0" err="1" smtClean="0">
                          <a:solidFill>
                            <a:schemeClr val="bg1"/>
                          </a:solidFill>
                          <a:latin typeface="Arial"/>
                          <a:cs typeface="Arial"/>
                        </a:rPr>
                        <a:t>event</a:t>
                      </a:r>
                      <a:endParaRPr lang="fr-FR" sz="1400" b="0" dirty="0">
                        <a:solidFill>
                          <a:schemeClr val="bg1"/>
                        </a:solidFill>
                        <a:latin typeface="Arial"/>
                        <a:cs typeface="Aria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hMerge="1">
                  <a:txBody>
                    <a:bodyPr/>
                    <a:lstStyle/>
                    <a:p>
                      <a:endParaRPr lang="fr-FR"/>
                    </a:p>
                  </a:txBody>
                  <a:tcPr/>
                </a:tc>
                <a:tc>
                  <a:txBody>
                    <a:bodyPr/>
                    <a:lstStyle/>
                    <a:p>
                      <a:pPr algn="r"/>
                      <a:r>
                        <a:rPr lang="fr-FR" sz="1400" b="0" dirty="0" smtClean="0">
                          <a:solidFill>
                            <a:schemeClr val="bg1"/>
                          </a:solidFill>
                          <a:latin typeface="Arial"/>
                          <a:cs typeface="Arial"/>
                        </a:rPr>
                        <a:t>7</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r"/>
                      <a:r>
                        <a:rPr lang="fr-FR" sz="1400" b="0" dirty="0" smtClean="0">
                          <a:solidFill>
                            <a:schemeClr val="bg1"/>
                          </a:solidFill>
                          <a:latin typeface="Arial"/>
                          <a:cs typeface="Arial"/>
                        </a:rPr>
                        <a:t>7</a:t>
                      </a:r>
                      <a:endParaRPr lang="fr-FR" sz="1400" b="0" dirty="0">
                        <a:solidFill>
                          <a:schemeClr val="bg1"/>
                        </a:solidFill>
                        <a:latin typeface="Arial"/>
                        <a:cs typeface="Arial"/>
                      </a:endParaRPr>
                    </a:p>
                  </a:txBody>
                  <a:tcPr marR="3600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ctr"/>
                      <a:endParaRPr lang="fr-FR" sz="1400" b="0" dirty="0">
                        <a:solidFill>
                          <a:schemeClr val="bg1"/>
                        </a:solidFill>
                        <a:latin typeface="Arial"/>
                        <a:cs typeface="Arial"/>
                      </a:endParaRPr>
                    </a:p>
                  </a:txBody>
                  <a:tcPr>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bl>
          </a:graphicData>
        </a:graphic>
      </p:graphicFrame>
    </p:spTree>
    <p:custDataLst>
      <p:tags r:id="rId1"/>
    </p:custDataLst>
    <p:extLst>
      <p:ext uri="{BB962C8B-B14F-4D97-AF65-F5344CB8AC3E}">
        <p14:creationId xmlns:p14="http://schemas.microsoft.com/office/powerpoint/2010/main" val="73932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Line 51"/>
          <p:cNvSpPr>
            <a:spLocks noChangeShapeType="1"/>
          </p:cNvSpPr>
          <p:nvPr/>
        </p:nvSpPr>
        <p:spPr bwMode="auto">
          <a:xfrm flipV="1">
            <a:off x="2313621" y="1432400"/>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296" name="Line 52"/>
          <p:cNvSpPr>
            <a:spLocks noChangeShapeType="1"/>
          </p:cNvSpPr>
          <p:nvPr/>
        </p:nvSpPr>
        <p:spPr bwMode="auto">
          <a:xfrm>
            <a:off x="2243876" y="1509411"/>
            <a:ext cx="69745"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297" name="Line 53"/>
          <p:cNvSpPr>
            <a:spLocks noChangeShapeType="1"/>
          </p:cNvSpPr>
          <p:nvPr/>
        </p:nvSpPr>
        <p:spPr bwMode="auto">
          <a:xfrm flipV="1">
            <a:off x="5391132"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8" name="Line 54"/>
          <p:cNvSpPr>
            <a:spLocks noChangeShapeType="1"/>
          </p:cNvSpPr>
          <p:nvPr/>
        </p:nvSpPr>
        <p:spPr bwMode="auto">
          <a:xfrm flipV="1">
            <a:off x="6122004"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299" name="Line 55"/>
          <p:cNvSpPr>
            <a:spLocks noChangeShapeType="1"/>
          </p:cNvSpPr>
          <p:nvPr/>
        </p:nvSpPr>
        <p:spPr bwMode="auto">
          <a:xfrm>
            <a:off x="5391132" y="4159731"/>
            <a:ext cx="730873"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0" name="Line 56"/>
          <p:cNvSpPr>
            <a:spLocks noChangeShapeType="1"/>
          </p:cNvSpPr>
          <p:nvPr/>
        </p:nvSpPr>
        <p:spPr bwMode="auto">
          <a:xfrm flipV="1">
            <a:off x="6861594"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1" name="Line 57"/>
          <p:cNvSpPr>
            <a:spLocks noChangeShapeType="1"/>
          </p:cNvSpPr>
          <p:nvPr/>
        </p:nvSpPr>
        <p:spPr bwMode="auto">
          <a:xfrm>
            <a:off x="6861594" y="4159731"/>
            <a:ext cx="97354"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2" name="Line 58"/>
          <p:cNvSpPr>
            <a:spLocks noChangeShapeType="1"/>
          </p:cNvSpPr>
          <p:nvPr/>
        </p:nvSpPr>
        <p:spPr bwMode="auto">
          <a:xfrm>
            <a:off x="6122004" y="4159731"/>
            <a:ext cx="739591"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03" name="Line 59"/>
          <p:cNvSpPr>
            <a:spLocks noChangeShapeType="1"/>
          </p:cNvSpPr>
          <p:nvPr/>
        </p:nvSpPr>
        <p:spPr bwMode="auto">
          <a:xfrm>
            <a:off x="2243876" y="2019423"/>
            <a:ext cx="69745"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04" name="Line 60"/>
          <p:cNvSpPr>
            <a:spLocks noChangeShapeType="1"/>
          </p:cNvSpPr>
          <p:nvPr/>
        </p:nvSpPr>
        <p:spPr bwMode="auto">
          <a:xfrm>
            <a:off x="2243876" y="2530888"/>
            <a:ext cx="69745"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05" name="Line 61"/>
          <p:cNvSpPr>
            <a:spLocks noChangeShapeType="1"/>
          </p:cNvSpPr>
          <p:nvPr/>
        </p:nvSpPr>
        <p:spPr bwMode="auto">
          <a:xfrm flipV="1">
            <a:off x="2313621" y="2530888"/>
            <a:ext cx="0" cy="510013"/>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06" name="Line 62"/>
          <p:cNvSpPr>
            <a:spLocks noChangeShapeType="1"/>
          </p:cNvSpPr>
          <p:nvPr/>
        </p:nvSpPr>
        <p:spPr bwMode="auto">
          <a:xfrm>
            <a:off x="2243876" y="3040901"/>
            <a:ext cx="69745"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07" name="Line 63"/>
          <p:cNvSpPr>
            <a:spLocks noChangeShapeType="1"/>
          </p:cNvSpPr>
          <p:nvPr/>
        </p:nvSpPr>
        <p:spPr bwMode="auto">
          <a:xfrm flipV="1">
            <a:off x="2313621" y="2019423"/>
            <a:ext cx="0" cy="511465"/>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08" name="Line 64"/>
          <p:cNvSpPr>
            <a:spLocks noChangeShapeType="1"/>
          </p:cNvSpPr>
          <p:nvPr/>
        </p:nvSpPr>
        <p:spPr bwMode="auto">
          <a:xfrm>
            <a:off x="2243876" y="3549460"/>
            <a:ext cx="69745"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09" name="Line 65"/>
          <p:cNvSpPr>
            <a:spLocks noChangeShapeType="1"/>
          </p:cNvSpPr>
          <p:nvPr/>
        </p:nvSpPr>
        <p:spPr bwMode="auto">
          <a:xfrm flipV="1">
            <a:off x="2313621" y="3549460"/>
            <a:ext cx="0" cy="512919"/>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10" name="Line 66"/>
          <p:cNvSpPr>
            <a:spLocks noChangeShapeType="1"/>
          </p:cNvSpPr>
          <p:nvPr/>
        </p:nvSpPr>
        <p:spPr bwMode="auto">
          <a:xfrm>
            <a:off x="2243876" y="4062377"/>
            <a:ext cx="69745"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11" name="Line 67"/>
          <p:cNvSpPr>
            <a:spLocks noChangeShapeType="1"/>
          </p:cNvSpPr>
          <p:nvPr/>
        </p:nvSpPr>
        <p:spPr bwMode="auto">
          <a:xfrm flipV="1">
            <a:off x="2601320"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2" name="Line 68"/>
          <p:cNvSpPr>
            <a:spLocks noChangeShapeType="1"/>
          </p:cNvSpPr>
          <p:nvPr/>
        </p:nvSpPr>
        <p:spPr bwMode="auto">
          <a:xfrm>
            <a:off x="2418239" y="4159731"/>
            <a:ext cx="183081"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3" name="Line 69"/>
          <p:cNvSpPr>
            <a:spLocks noChangeShapeType="1"/>
          </p:cNvSpPr>
          <p:nvPr/>
        </p:nvSpPr>
        <p:spPr bwMode="auto">
          <a:xfrm flipV="1">
            <a:off x="2418239"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4" name="Freeform 70"/>
          <p:cNvSpPr>
            <a:spLocks/>
          </p:cNvSpPr>
          <p:nvPr/>
        </p:nvSpPr>
        <p:spPr bwMode="auto">
          <a:xfrm>
            <a:off x="2313621" y="4062377"/>
            <a:ext cx="104617" cy="97354"/>
          </a:xfrm>
          <a:custGeom>
            <a:avLst/>
            <a:gdLst>
              <a:gd name="T0" fmla="*/ 0 w 72"/>
              <a:gd name="T1" fmla="*/ 0 h 67"/>
              <a:gd name="T2" fmla="*/ 0 w 72"/>
              <a:gd name="T3" fmla="*/ 67 h 67"/>
              <a:gd name="T4" fmla="*/ 72 w 72"/>
              <a:gd name="T5" fmla="*/ 67 h 67"/>
            </a:gdLst>
            <a:ahLst/>
            <a:cxnLst>
              <a:cxn ang="0">
                <a:pos x="T0" y="T1"/>
              </a:cxn>
              <a:cxn ang="0">
                <a:pos x="T2" y="T3"/>
              </a:cxn>
              <a:cxn ang="0">
                <a:pos x="T4" y="T5"/>
              </a:cxn>
            </a:cxnLst>
            <a:rect l="0" t="0" r="r" b="b"/>
            <a:pathLst>
              <a:path w="72" h="67">
                <a:moveTo>
                  <a:pt x="0" y="0"/>
                </a:moveTo>
                <a:lnTo>
                  <a:pt x="0" y="67"/>
                </a:lnTo>
                <a:lnTo>
                  <a:pt x="72" y="67"/>
                </a:lnTo>
              </a:path>
            </a:pathLst>
          </a:custGeom>
          <a:noFill/>
          <a:ln w="7">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5" name="Line 71"/>
          <p:cNvSpPr>
            <a:spLocks noChangeShapeType="1"/>
          </p:cNvSpPr>
          <p:nvPr/>
        </p:nvSpPr>
        <p:spPr bwMode="auto">
          <a:xfrm flipV="1">
            <a:off x="3263901"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6" name="Line 72"/>
          <p:cNvSpPr>
            <a:spLocks noChangeShapeType="1"/>
          </p:cNvSpPr>
          <p:nvPr/>
        </p:nvSpPr>
        <p:spPr bwMode="auto">
          <a:xfrm>
            <a:off x="2984920" y="4159731"/>
            <a:ext cx="278981"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7" name="Line 73"/>
          <p:cNvSpPr>
            <a:spLocks noChangeShapeType="1"/>
          </p:cNvSpPr>
          <p:nvPr/>
        </p:nvSpPr>
        <p:spPr bwMode="auto">
          <a:xfrm flipV="1">
            <a:off x="2984920"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8" name="Line 74"/>
          <p:cNvSpPr>
            <a:spLocks noChangeShapeType="1"/>
          </p:cNvSpPr>
          <p:nvPr/>
        </p:nvSpPr>
        <p:spPr bwMode="auto">
          <a:xfrm flipV="1">
            <a:off x="2793120"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19" name="Line 75"/>
          <p:cNvSpPr>
            <a:spLocks noChangeShapeType="1"/>
          </p:cNvSpPr>
          <p:nvPr/>
        </p:nvSpPr>
        <p:spPr bwMode="auto">
          <a:xfrm>
            <a:off x="2793120" y="4159731"/>
            <a:ext cx="191800"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0" name="Line 76"/>
          <p:cNvSpPr>
            <a:spLocks noChangeShapeType="1"/>
          </p:cNvSpPr>
          <p:nvPr/>
        </p:nvSpPr>
        <p:spPr bwMode="auto">
          <a:xfrm>
            <a:off x="2601320" y="4159731"/>
            <a:ext cx="191800"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1" name="Line 77"/>
          <p:cNvSpPr>
            <a:spLocks noChangeShapeType="1"/>
          </p:cNvSpPr>
          <p:nvPr/>
        </p:nvSpPr>
        <p:spPr bwMode="auto">
          <a:xfrm flipV="1">
            <a:off x="3898874"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2" name="Line 78"/>
          <p:cNvSpPr>
            <a:spLocks noChangeShapeType="1"/>
          </p:cNvSpPr>
          <p:nvPr/>
        </p:nvSpPr>
        <p:spPr bwMode="auto">
          <a:xfrm flipV="1">
            <a:off x="3534164"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3" name="Line 79"/>
          <p:cNvSpPr>
            <a:spLocks noChangeShapeType="1"/>
          </p:cNvSpPr>
          <p:nvPr/>
        </p:nvSpPr>
        <p:spPr bwMode="auto">
          <a:xfrm>
            <a:off x="3534164" y="4159731"/>
            <a:ext cx="364711"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4" name="Line 80"/>
          <p:cNvSpPr>
            <a:spLocks noChangeShapeType="1"/>
          </p:cNvSpPr>
          <p:nvPr/>
        </p:nvSpPr>
        <p:spPr bwMode="auto">
          <a:xfrm flipV="1">
            <a:off x="4639917" y="4159731"/>
            <a:ext cx="0" cy="77011"/>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5" name="Line 81"/>
          <p:cNvSpPr>
            <a:spLocks noChangeShapeType="1"/>
          </p:cNvSpPr>
          <p:nvPr/>
        </p:nvSpPr>
        <p:spPr bwMode="auto">
          <a:xfrm>
            <a:off x="3898874" y="4159731"/>
            <a:ext cx="741044"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6" name="Line 82"/>
          <p:cNvSpPr>
            <a:spLocks noChangeShapeType="1"/>
          </p:cNvSpPr>
          <p:nvPr/>
        </p:nvSpPr>
        <p:spPr bwMode="auto">
          <a:xfrm flipV="1">
            <a:off x="2313621" y="3040901"/>
            <a:ext cx="0" cy="508559"/>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27" name="Line 83"/>
          <p:cNvSpPr>
            <a:spLocks noChangeShapeType="1"/>
          </p:cNvSpPr>
          <p:nvPr/>
        </p:nvSpPr>
        <p:spPr bwMode="auto">
          <a:xfrm>
            <a:off x="3263901" y="4159731"/>
            <a:ext cx="270263"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8" name="Line 84"/>
          <p:cNvSpPr>
            <a:spLocks noChangeShapeType="1"/>
          </p:cNvSpPr>
          <p:nvPr/>
        </p:nvSpPr>
        <p:spPr bwMode="auto">
          <a:xfrm>
            <a:off x="4639917" y="4159731"/>
            <a:ext cx="751215" cy="0"/>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29" name="Line 85"/>
          <p:cNvSpPr>
            <a:spLocks noChangeShapeType="1"/>
          </p:cNvSpPr>
          <p:nvPr/>
        </p:nvSpPr>
        <p:spPr bwMode="auto">
          <a:xfrm flipV="1">
            <a:off x="2313621" y="1509411"/>
            <a:ext cx="0" cy="510013"/>
          </a:xfrm>
          <a:prstGeom prst="line">
            <a:avLst/>
          </a:prstGeom>
          <a:noFill/>
          <a:ln w="7">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400">
              <a:solidFill>
                <a:srgbClr val="FFFFFF"/>
              </a:solidFill>
              <a:latin typeface="Arial"/>
              <a:ea typeface="+mn-ea"/>
            </a:endParaRPr>
          </a:p>
        </p:txBody>
      </p:sp>
      <p:sp>
        <p:nvSpPr>
          <p:cNvPr id="330" name="Freeform 86"/>
          <p:cNvSpPr>
            <a:spLocks/>
          </p:cNvSpPr>
          <p:nvPr/>
        </p:nvSpPr>
        <p:spPr bwMode="auto">
          <a:xfrm>
            <a:off x="2457472" y="1749159"/>
            <a:ext cx="4425919" cy="2326295"/>
          </a:xfrm>
          <a:custGeom>
            <a:avLst/>
            <a:gdLst>
              <a:gd name="T0" fmla="*/ 3046 w 3046"/>
              <a:gd name="T1" fmla="*/ 25 h 1601"/>
              <a:gd name="T2" fmla="*/ 2542 w 3046"/>
              <a:gd name="T3" fmla="*/ 0 h 1601"/>
              <a:gd name="T4" fmla="*/ 2027 w 3046"/>
              <a:gd name="T5" fmla="*/ 21 h 1601"/>
              <a:gd name="T6" fmla="*/ 1518 w 3046"/>
              <a:gd name="T7" fmla="*/ 28 h 1601"/>
              <a:gd name="T8" fmla="*/ 564 w 3046"/>
              <a:gd name="T9" fmla="*/ 144 h 1601"/>
              <a:gd name="T10" fmla="*/ 379 w 3046"/>
              <a:gd name="T11" fmla="*/ 246 h 1601"/>
              <a:gd name="T12" fmla="*/ 246 w 3046"/>
              <a:gd name="T13" fmla="*/ 443 h 1601"/>
              <a:gd name="T14" fmla="*/ 117 w 3046"/>
              <a:gd name="T15" fmla="*/ 873 h 1601"/>
              <a:gd name="T16" fmla="*/ 0 w 3046"/>
              <a:gd name="T17" fmla="*/ 1601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6" h="1601">
                <a:moveTo>
                  <a:pt x="3046" y="25"/>
                </a:moveTo>
                <a:lnTo>
                  <a:pt x="2542" y="0"/>
                </a:lnTo>
                <a:lnTo>
                  <a:pt x="2027" y="21"/>
                </a:lnTo>
                <a:lnTo>
                  <a:pt x="1518" y="28"/>
                </a:lnTo>
                <a:lnTo>
                  <a:pt x="564" y="144"/>
                </a:lnTo>
                <a:lnTo>
                  <a:pt x="379" y="246"/>
                </a:lnTo>
                <a:lnTo>
                  <a:pt x="246" y="443"/>
                </a:lnTo>
                <a:lnTo>
                  <a:pt x="117" y="873"/>
                </a:lnTo>
                <a:lnTo>
                  <a:pt x="0" y="1601"/>
                </a:lnTo>
              </a:path>
            </a:pathLst>
          </a:custGeom>
          <a:noFill/>
          <a:ln w="2857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1" name="Freeform 87"/>
          <p:cNvSpPr>
            <a:spLocks/>
          </p:cNvSpPr>
          <p:nvPr/>
        </p:nvSpPr>
        <p:spPr bwMode="auto">
          <a:xfrm>
            <a:off x="2410974" y="4037677"/>
            <a:ext cx="90087" cy="77011"/>
          </a:xfrm>
          <a:custGeom>
            <a:avLst/>
            <a:gdLst>
              <a:gd name="T0" fmla="*/ 0 w 62"/>
              <a:gd name="T1" fmla="*/ 53 h 53"/>
              <a:gd name="T2" fmla="*/ 62 w 62"/>
              <a:gd name="T3" fmla="*/ 53 h 53"/>
              <a:gd name="T4" fmla="*/ 32 w 62"/>
              <a:gd name="T5" fmla="*/ 0 h 53"/>
              <a:gd name="T6" fmla="*/ 0 w 62"/>
              <a:gd name="T7" fmla="*/ 53 h 53"/>
              <a:gd name="T8" fmla="*/ 0 w 62"/>
              <a:gd name="T9" fmla="*/ 53 h 53"/>
            </a:gdLst>
            <a:ahLst/>
            <a:cxnLst>
              <a:cxn ang="0">
                <a:pos x="T0" y="T1"/>
              </a:cxn>
              <a:cxn ang="0">
                <a:pos x="T2" y="T3"/>
              </a:cxn>
              <a:cxn ang="0">
                <a:pos x="T4" y="T5"/>
              </a:cxn>
              <a:cxn ang="0">
                <a:pos x="T6" y="T7"/>
              </a:cxn>
              <a:cxn ang="0">
                <a:pos x="T8" y="T9"/>
              </a:cxn>
            </a:cxnLst>
            <a:rect l="0" t="0" r="r" b="b"/>
            <a:pathLst>
              <a:path w="62" h="53">
                <a:moveTo>
                  <a:pt x="0" y="53"/>
                </a:moveTo>
                <a:lnTo>
                  <a:pt x="62" y="53"/>
                </a:lnTo>
                <a:lnTo>
                  <a:pt x="32" y="0"/>
                </a:lnTo>
                <a:lnTo>
                  <a:pt x="0" y="53"/>
                </a:lnTo>
                <a:lnTo>
                  <a:pt x="0" y="53"/>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2" name="Freeform 88"/>
          <p:cNvSpPr>
            <a:spLocks/>
          </p:cNvSpPr>
          <p:nvPr/>
        </p:nvSpPr>
        <p:spPr bwMode="auto">
          <a:xfrm>
            <a:off x="2580978" y="2979873"/>
            <a:ext cx="92994" cy="77011"/>
          </a:xfrm>
          <a:custGeom>
            <a:avLst/>
            <a:gdLst>
              <a:gd name="T0" fmla="*/ 0 w 64"/>
              <a:gd name="T1" fmla="*/ 53 h 53"/>
              <a:gd name="T2" fmla="*/ 64 w 64"/>
              <a:gd name="T3" fmla="*/ 53 h 53"/>
              <a:gd name="T4" fmla="*/ 32 w 64"/>
              <a:gd name="T5" fmla="*/ 0 h 53"/>
              <a:gd name="T6" fmla="*/ 0 w 64"/>
              <a:gd name="T7" fmla="*/ 53 h 53"/>
              <a:gd name="T8" fmla="*/ 0 w 64"/>
              <a:gd name="T9" fmla="*/ 53 h 53"/>
            </a:gdLst>
            <a:ahLst/>
            <a:cxnLst>
              <a:cxn ang="0">
                <a:pos x="T0" y="T1"/>
              </a:cxn>
              <a:cxn ang="0">
                <a:pos x="T2" y="T3"/>
              </a:cxn>
              <a:cxn ang="0">
                <a:pos x="T4" y="T5"/>
              </a:cxn>
              <a:cxn ang="0">
                <a:pos x="T6" y="T7"/>
              </a:cxn>
              <a:cxn ang="0">
                <a:pos x="T8" y="T9"/>
              </a:cxn>
            </a:cxnLst>
            <a:rect l="0" t="0" r="r" b="b"/>
            <a:pathLst>
              <a:path w="64" h="53">
                <a:moveTo>
                  <a:pt x="0" y="53"/>
                </a:moveTo>
                <a:lnTo>
                  <a:pt x="64" y="53"/>
                </a:lnTo>
                <a:lnTo>
                  <a:pt x="32" y="0"/>
                </a:lnTo>
                <a:lnTo>
                  <a:pt x="0" y="53"/>
                </a:lnTo>
                <a:lnTo>
                  <a:pt x="0" y="53"/>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3" name="Freeform 89"/>
          <p:cNvSpPr>
            <a:spLocks/>
          </p:cNvSpPr>
          <p:nvPr/>
        </p:nvSpPr>
        <p:spPr bwMode="auto">
          <a:xfrm>
            <a:off x="2768419" y="2355072"/>
            <a:ext cx="92994" cy="78464"/>
          </a:xfrm>
          <a:custGeom>
            <a:avLst/>
            <a:gdLst>
              <a:gd name="T0" fmla="*/ 0 w 64"/>
              <a:gd name="T1" fmla="*/ 54 h 54"/>
              <a:gd name="T2" fmla="*/ 64 w 64"/>
              <a:gd name="T3" fmla="*/ 54 h 54"/>
              <a:gd name="T4" fmla="*/ 32 w 64"/>
              <a:gd name="T5" fmla="*/ 0 h 54"/>
              <a:gd name="T6" fmla="*/ 0 w 64"/>
              <a:gd name="T7" fmla="*/ 54 h 54"/>
            </a:gdLst>
            <a:ahLst/>
            <a:cxnLst>
              <a:cxn ang="0">
                <a:pos x="T0" y="T1"/>
              </a:cxn>
              <a:cxn ang="0">
                <a:pos x="T2" y="T3"/>
              </a:cxn>
              <a:cxn ang="0">
                <a:pos x="T4" y="T5"/>
              </a:cxn>
              <a:cxn ang="0">
                <a:pos x="T6" y="T7"/>
              </a:cxn>
            </a:cxnLst>
            <a:rect l="0" t="0" r="r" b="b"/>
            <a:pathLst>
              <a:path w="64" h="54">
                <a:moveTo>
                  <a:pt x="0" y="54"/>
                </a:moveTo>
                <a:lnTo>
                  <a:pt x="64" y="54"/>
                </a:lnTo>
                <a:lnTo>
                  <a:pt x="32" y="0"/>
                </a:lnTo>
                <a:lnTo>
                  <a:pt x="0" y="54"/>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4" name="Freeform 90"/>
          <p:cNvSpPr>
            <a:spLocks/>
          </p:cNvSpPr>
          <p:nvPr/>
        </p:nvSpPr>
        <p:spPr bwMode="auto">
          <a:xfrm>
            <a:off x="2961671" y="2068825"/>
            <a:ext cx="90087" cy="78464"/>
          </a:xfrm>
          <a:custGeom>
            <a:avLst/>
            <a:gdLst>
              <a:gd name="T0" fmla="*/ 0 w 62"/>
              <a:gd name="T1" fmla="*/ 54 h 54"/>
              <a:gd name="T2" fmla="*/ 62 w 62"/>
              <a:gd name="T3" fmla="*/ 54 h 54"/>
              <a:gd name="T4" fmla="*/ 32 w 62"/>
              <a:gd name="T5" fmla="*/ 0 h 54"/>
              <a:gd name="T6" fmla="*/ 0 w 62"/>
              <a:gd name="T7" fmla="*/ 54 h 54"/>
              <a:gd name="T8" fmla="*/ 0 w 62"/>
              <a:gd name="T9" fmla="*/ 54 h 54"/>
            </a:gdLst>
            <a:ahLst/>
            <a:cxnLst>
              <a:cxn ang="0">
                <a:pos x="T0" y="T1"/>
              </a:cxn>
              <a:cxn ang="0">
                <a:pos x="T2" y="T3"/>
              </a:cxn>
              <a:cxn ang="0">
                <a:pos x="T4" y="T5"/>
              </a:cxn>
              <a:cxn ang="0">
                <a:pos x="T6" y="T7"/>
              </a:cxn>
              <a:cxn ang="0">
                <a:pos x="T8" y="T9"/>
              </a:cxn>
            </a:cxnLst>
            <a:rect l="0" t="0" r="r" b="b"/>
            <a:pathLst>
              <a:path w="62" h="54">
                <a:moveTo>
                  <a:pt x="0" y="54"/>
                </a:moveTo>
                <a:lnTo>
                  <a:pt x="62" y="54"/>
                </a:lnTo>
                <a:lnTo>
                  <a:pt x="32" y="0"/>
                </a:lnTo>
                <a:lnTo>
                  <a:pt x="0" y="54"/>
                </a:lnTo>
                <a:lnTo>
                  <a:pt x="0" y="54"/>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5" name="Freeform 91"/>
          <p:cNvSpPr>
            <a:spLocks/>
          </p:cNvSpPr>
          <p:nvPr/>
        </p:nvSpPr>
        <p:spPr bwMode="auto">
          <a:xfrm>
            <a:off x="3231934" y="1919164"/>
            <a:ext cx="91541" cy="77011"/>
          </a:xfrm>
          <a:custGeom>
            <a:avLst/>
            <a:gdLst>
              <a:gd name="T0" fmla="*/ 0 w 63"/>
              <a:gd name="T1" fmla="*/ 53 h 53"/>
              <a:gd name="T2" fmla="*/ 63 w 63"/>
              <a:gd name="T3" fmla="*/ 53 h 53"/>
              <a:gd name="T4" fmla="*/ 31 w 63"/>
              <a:gd name="T5" fmla="*/ 0 h 53"/>
              <a:gd name="T6" fmla="*/ 0 w 63"/>
              <a:gd name="T7" fmla="*/ 53 h 53"/>
              <a:gd name="T8" fmla="*/ 0 w 63"/>
              <a:gd name="T9" fmla="*/ 53 h 53"/>
            </a:gdLst>
            <a:ahLst/>
            <a:cxnLst>
              <a:cxn ang="0">
                <a:pos x="T0" y="T1"/>
              </a:cxn>
              <a:cxn ang="0">
                <a:pos x="T2" y="T3"/>
              </a:cxn>
              <a:cxn ang="0">
                <a:pos x="T4" y="T5"/>
              </a:cxn>
              <a:cxn ang="0">
                <a:pos x="T6" y="T7"/>
              </a:cxn>
              <a:cxn ang="0">
                <a:pos x="T8" y="T9"/>
              </a:cxn>
            </a:cxnLst>
            <a:rect l="0" t="0" r="r" b="b"/>
            <a:pathLst>
              <a:path w="63" h="53">
                <a:moveTo>
                  <a:pt x="0" y="53"/>
                </a:moveTo>
                <a:lnTo>
                  <a:pt x="63" y="53"/>
                </a:lnTo>
                <a:lnTo>
                  <a:pt x="31" y="0"/>
                </a:lnTo>
                <a:lnTo>
                  <a:pt x="0" y="53"/>
                </a:lnTo>
                <a:lnTo>
                  <a:pt x="0" y="53"/>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6" name="Freeform 92"/>
          <p:cNvSpPr>
            <a:spLocks/>
          </p:cNvSpPr>
          <p:nvPr/>
        </p:nvSpPr>
        <p:spPr bwMode="auto">
          <a:xfrm>
            <a:off x="3518181" y="1882838"/>
            <a:ext cx="91541" cy="77011"/>
          </a:xfrm>
          <a:custGeom>
            <a:avLst/>
            <a:gdLst>
              <a:gd name="T0" fmla="*/ 0 w 63"/>
              <a:gd name="T1" fmla="*/ 53 h 53"/>
              <a:gd name="T2" fmla="*/ 63 w 63"/>
              <a:gd name="T3" fmla="*/ 53 h 53"/>
              <a:gd name="T4" fmla="*/ 31 w 63"/>
              <a:gd name="T5" fmla="*/ 0 h 53"/>
              <a:gd name="T6" fmla="*/ 0 w 63"/>
              <a:gd name="T7" fmla="*/ 53 h 53"/>
              <a:gd name="T8" fmla="*/ 0 w 63"/>
              <a:gd name="T9" fmla="*/ 53 h 53"/>
            </a:gdLst>
            <a:ahLst/>
            <a:cxnLst>
              <a:cxn ang="0">
                <a:pos x="T0" y="T1"/>
              </a:cxn>
              <a:cxn ang="0">
                <a:pos x="T2" y="T3"/>
              </a:cxn>
              <a:cxn ang="0">
                <a:pos x="T4" y="T5"/>
              </a:cxn>
              <a:cxn ang="0">
                <a:pos x="T6" y="T7"/>
              </a:cxn>
              <a:cxn ang="0">
                <a:pos x="T8" y="T9"/>
              </a:cxn>
            </a:cxnLst>
            <a:rect l="0" t="0" r="r" b="b"/>
            <a:pathLst>
              <a:path w="63" h="53">
                <a:moveTo>
                  <a:pt x="0" y="53"/>
                </a:moveTo>
                <a:lnTo>
                  <a:pt x="63" y="53"/>
                </a:lnTo>
                <a:lnTo>
                  <a:pt x="31" y="0"/>
                </a:lnTo>
                <a:lnTo>
                  <a:pt x="0" y="53"/>
                </a:lnTo>
                <a:lnTo>
                  <a:pt x="0" y="53"/>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7" name="Freeform 93"/>
          <p:cNvSpPr>
            <a:spLocks/>
          </p:cNvSpPr>
          <p:nvPr/>
        </p:nvSpPr>
        <p:spPr bwMode="auto">
          <a:xfrm>
            <a:off x="3881437" y="1834889"/>
            <a:ext cx="91541" cy="78464"/>
          </a:xfrm>
          <a:custGeom>
            <a:avLst/>
            <a:gdLst>
              <a:gd name="T0" fmla="*/ 0 w 63"/>
              <a:gd name="T1" fmla="*/ 54 h 54"/>
              <a:gd name="T2" fmla="*/ 63 w 63"/>
              <a:gd name="T3" fmla="*/ 54 h 54"/>
              <a:gd name="T4" fmla="*/ 31 w 63"/>
              <a:gd name="T5" fmla="*/ 0 h 54"/>
              <a:gd name="T6" fmla="*/ 0 w 63"/>
              <a:gd name="T7" fmla="*/ 54 h 54"/>
              <a:gd name="T8" fmla="*/ 0 w 63"/>
              <a:gd name="T9" fmla="*/ 54 h 54"/>
            </a:gdLst>
            <a:ahLst/>
            <a:cxnLst>
              <a:cxn ang="0">
                <a:pos x="T0" y="T1"/>
              </a:cxn>
              <a:cxn ang="0">
                <a:pos x="T2" y="T3"/>
              </a:cxn>
              <a:cxn ang="0">
                <a:pos x="T4" y="T5"/>
              </a:cxn>
              <a:cxn ang="0">
                <a:pos x="T6" y="T7"/>
              </a:cxn>
              <a:cxn ang="0">
                <a:pos x="T8" y="T9"/>
              </a:cxn>
            </a:cxnLst>
            <a:rect l="0" t="0" r="r" b="b"/>
            <a:pathLst>
              <a:path w="63" h="54">
                <a:moveTo>
                  <a:pt x="0" y="54"/>
                </a:moveTo>
                <a:lnTo>
                  <a:pt x="63" y="54"/>
                </a:lnTo>
                <a:lnTo>
                  <a:pt x="31" y="0"/>
                </a:lnTo>
                <a:lnTo>
                  <a:pt x="0" y="54"/>
                </a:lnTo>
                <a:lnTo>
                  <a:pt x="0" y="54"/>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8" name="Freeform 94"/>
          <p:cNvSpPr>
            <a:spLocks/>
          </p:cNvSpPr>
          <p:nvPr/>
        </p:nvSpPr>
        <p:spPr bwMode="auto">
          <a:xfrm>
            <a:off x="4618122" y="1750613"/>
            <a:ext cx="91541" cy="78464"/>
          </a:xfrm>
          <a:custGeom>
            <a:avLst/>
            <a:gdLst>
              <a:gd name="T0" fmla="*/ 0 w 63"/>
              <a:gd name="T1" fmla="*/ 54 h 54"/>
              <a:gd name="T2" fmla="*/ 63 w 63"/>
              <a:gd name="T3" fmla="*/ 54 h 54"/>
              <a:gd name="T4" fmla="*/ 31 w 63"/>
              <a:gd name="T5" fmla="*/ 0 h 54"/>
              <a:gd name="T6" fmla="*/ 0 w 63"/>
              <a:gd name="T7" fmla="*/ 54 h 54"/>
              <a:gd name="T8" fmla="*/ 0 w 63"/>
              <a:gd name="T9" fmla="*/ 54 h 54"/>
            </a:gdLst>
            <a:ahLst/>
            <a:cxnLst>
              <a:cxn ang="0">
                <a:pos x="T0" y="T1"/>
              </a:cxn>
              <a:cxn ang="0">
                <a:pos x="T2" y="T3"/>
              </a:cxn>
              <a:cxn ang="0">
                <a:pos x="T4" y="T5"/>
              </a:cxn>
              <a:cxn ang="0">
                <a:pos x="T6" y="T7"/>
              </a:cxn>
              <a:cxn ang="0">
                <a:pos x="T8" y="T9"/>
              </a:cxn>
            </a:cxnLst>
            <a:rect l="0" t="0" r="r" b="b"/>
            <a:pathLst>
              <a:path w="63" h="54">
                <a:moveTo>
                  <a:pt x="0" y="54"/>
                </a:moveTo>
                <a:lnTo>
                  <a:pt x="63" y="54"/>
                </a:lnTo>
                <a:lnTo>
                  <a:pt x="31" y="0"/>
                </a:lnTo>
                <a:lnTo>
                  <a:pt x="0" y="54"/>
                </a:lnTo>
                <a:lnTo>
                  <a:pt x="0" y="54"/>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39" name="Freeform 95"/>
          <p:cNvSpPr>
            <a:spLocks/>
          </p:cNvSpPr>
          <p:nvPr/>
        </p:nvSpPr>
        <p:spPr bwMode="auto">
          <a:xfrm>
            <a:off x="5357713" y="1741896"/>
            <a:ext cx="90087" cy="78464"/>
          </a:xfrm>
          <a:custGeom>
            <a:avLst/>
            <a:gdLst>
              <a:gd name="T0" fmla="*/ 0 w 62"/>
              <a:gd name="T1" fmla="*/ 54 h 54"/>
              <a:gd name="T2" fmla="*/ 62 w 62"/>
              <a:gd name="T3" fmla="*/ 54 h 54"/>
              <a:gd name="T4" fmla="*/ 31 w 62"/>
              <a:gd name="T5" fmla="*/ 0 h 54"/>
              <a:gd name="T6" fmla="*/ 0 w 62"/>
              <a:gd name="T7" fmla="*/ 54 h 54"/>
              <a:gd name="T8" fmla="*/ 0 w 62"/>
              <a:gd name="T9" fmla="*/ 54 h 54"/>
            </a:gdLst>
            <a:ahLst/>
            <a:cxnLst>
              <a:cxn ang="0">
                <a:pos x="T0" y="T1"/>
              </a:cxn>
              <a:cxn ang="0">
                <a:pos x="T2" y="T3"/>
              </a:cxn>
              <a:cxn ang="0">
                <a:pos x="T4" y="T5"/>
              </a:cxn>
              <a:cxn ang="0">
                <a:pos x="T6" y="T7"/>
              </a:cxn>
              <a:cxn ang="0">
                <a:pos x="T8" y="T9"/>
              </a:cxn>
            </a:cxnLst>
            <a:rect l="0" t="0" r="r" b="b"/>
            <a:pathLst>
              <a:path w="62" h="54">
                <a:moveTo>
                  <a:pt x="0" y="54"/>
                </a:moveTo>
                <a:lnTo>
                  <a:pt x="62" y="54"/>
                </a:lnTo>
                <a:lnTo>
                  <a:pt x="31" y="0"/>
                </a:lnTo>
                <a:lnTo>
                  <a:pt x="0" y="54"/>
                </a:lnTo>
                <a:lnTo>
                  <a:pt x="0" y="54"/>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0" name="Freeform 96"/>
          <p:cNvSpPr>
            <a:spLocks/>
          </p:cNvSpPr>
          <p:nvPr/>
        </p:nvSpPr>
        <p:spPr bwMode="auto">
          <a:xfrm>
            <a:off x="6104568" y="1709928"/>
            <a:ext cx="90087" cy="78464"/>
          </a:xfrm>
          <a:custGeom>
            <a:avLst/>
            <a:gdLst>
              <a:gd name="T0" fmla="*/ 0 w 62"/>
              <a:gd name="T1" fmla="*/ 54 h 54"/>
              <a:gd name="T2" fmla="*/ 62 w 62"/>
              <a:gd name="T3" fmla="*/ 54 h 54"/>
              <a:gd name="T4" fmla="*/ 32 w 62"/>
              <a:gd name="T5" fmla="*/ 0 h 54"/>
              <a:gd name="T6" fmla="*/ 0 w 62"/>
              <a:gd name="T7" fmla="*/ 54 h 54"/>
              <a:gd name="T8" fmla="*/ 0 w 62"/>
              <a:gd name="T9" fmla="*/ 54 h 54"/>
            </a:gdLst>
            <a:ahLst/>
            <a:cxnLst>
              <a:cxn ang="0">
                <a:pos x="T0" y="T1"/>
              </a:cxn>
              <a:cxn ang="0">
                <a:pos x="T2" y="T3"/>
              </a:cxn>
              <a:cxn ang="0">
                <a:pos x="T4" y="T5"/>
              </a:cxn>
              <a:cxn ang="0">
                <a:pos x="T6" y="T7"/>
              </a:cxn>
              <a:cxn ang="0">
                <a:pos x="T8" y="T9"/>
              </a:cxn>
            </a:cxnLst>
            <a:rect l="0" t="0" r="r" b="b"/>
            <a:pathLst>
              <a:path w="62" h="54">
                <a:moveTo>
                  <a:pt x="0" y="54"/>
                </a:moveTo>
                <a:lnTo>
                  <a:pt x="62" y="54"/>
                </a:lnTo>
                <a:lnTo>
                  <a:pt x="32" y="0"/>
                </a:lnTo>
                <a:lnTo>
                  <a:pt x="0" y="54"/>
                </a:lnTo>
                <a:lnTo>
                  <a:pt x="0" y="54"/>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1" name="Freeform 97"/>
          <p:cNvSpPr>
            <a:spLocks/>
          </p:cNvSpPr>
          <p:nvPr/>
        </p:nvSpPr>
        <p:spPr bwMode="auto">
          <a:xfrm>
            <a:off x="6838346" y="1747707"/>
            <a:ext cx="91541" cy="77011"/>
          </a:xfrm>
          <a:custGeom>
            <a:avLst/>
            <a:gdLst>
              <a:gd name="T0" fmla="*/ 0 w 63"/>
              <a:gd name="T1" fmla="*/ 53 h 53"/>
              <a:gd name="T2" fmla="*/ 63 w 63"/>
              <a:gd name="T3" fmla="*/ 53 h 53"/>
              <a:gd name="T4" fmla="*/ 31 w 63"/>
              <a:gd name="T5" fmla="*/ 0 h 53"/>
              <a:gd name="T6" fmla="*/ 0 w 63"/>
              <a:gd name="T7" fmla="*/ 53 h 53"/>
              <a:gd name="T8" fmla="*/ 0 w 63"/>
              <a:gd name="T9" fmla="*/ 53 h 53"/>
            </a:gdLst>
            <a:ahLst/>
            <a:cxnLst>
              <a:cxn ang="0">
                <a:pos x="T0" y="T1"/>
              </a:cxn>
              <a:cxn ang="0">
                <a:pos x="T2" y="T3"/>
              </a:cxn>
              <a:cxn ang="0">
                <a:pos x="T4" y="T5"/>
              </a:cxn>
              <a:cxn ang="0">
                <a:pos x="T6" y="T7"/>
              </a:cxn>
              <a:cxn ang="0">
                <a:pos x="T8" y="T9"/>
              </a:cxn>
            </a:cxnLst>
            <a:rect l="0" t="0" r="r" b="b"/>
            <a:pathLst>
              <a:path w="63" h="53">
                <a:moveTo>
                  <a:pt x="0" y="53"/>
                </a:moveTo>
                <a:lnTo>
                  <a:pt x="63" y="53"/>
                </a:lnTo>
                <a:lnTo>
                  <a:pt x="31" y="0"/>
                </a:lnTo>
                <a:lnTo>
                  <a:pt x="0" y="53"/>
                </a:lnTo>
                <a:lnTo>
                  <a:pt x="0" y="53"/>
                </a:lnTo>
                <a:close/>
              </a:path>
            </a:pathLst>
          </a:custGeom>
          <a:solidFill>
            <a:srgbClr val="FFFF00"/>
          </a:solidFill>
          <a:ln w="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2" name="Freeform 98"/>
          <p:cNvSpPr>
            <a:spLocks/>
          </p:cNvSpPr>
          <p:nvPr/>
        </p:nvSpPr>
        <p:spPr bwMode="auto">
          <a:xfrm>
            <a:off x="2394991" y="1683774"/>
            <a:ext cx="4441902" cy="2385869"/>
          </a:xfrm>
          <a:custGeom>
            <a:avLst/>
            <a:gdLst>
              <a:gd name="T0" fmla="*/ 3057 w 3057"/>
              <a:gd name="T1" fmla="*/ 0 h 1642"/>
              <a:gd name="T2" fmla="*/ 2040 w 3057"/>
              <a:gd name="T3" fmla="*/ 0 h 1642"/>
              <a:gd name="T4" fmla="*/ 1532 w 3057"/>
              <a:gd name="T5" fmla="*/ 34 h 1642"/>
              <a:gd name="T6" fmla="*/ 1023 w 3057"/>
              <a:gd name="T7" fmla="*/ 150 h 1642"/>
              <a:gd name="T8" fmla="*/ 769 w 3057"/>
              <a:gd name="T9" fmla="*/ 185 h 1642"/>
              <a:gd name="T10" fmla="*/ 576 w 3057"/>
              <a:gd name="T11" fmla="*/ 397 h 1642"/>
              <a:gd name="T12" fmla="*/ 385 w 3057"/>
              <a:gd name="T13" fmla="*/ 801 h 1642"/>
              <a:gd name="T14" fmla="*/ 262 w 3057"/>
              <a:gd name="T15" fmla="*/ 1143 h 1642"/>
              <a:gd name="T16" fmla="*/ 128 w 3057"/>
              <a:gd name="T17" fmla="*/ 1459 h 1642"/>
              <a:gd name="T18" fmla="*/ 0 w 3057"/>
              <a:gd name="T19" fmla="*/ 1642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7" h="1642">
                <a:moveTo>
                  <a:pt x="3057" y="0"/>
                </a:moveTo>
                <a:lnTo>
                  <a:pt x="2040" y="0"/>
                </a:lnTo>
                <a:lnTo>
                  <a:pt x="1532" y="34"/>
                </a:lnTo>
                <a:lnTo>
                  <a:pt x="1023" y="150"/>
                </a:lnTo>
                <a:lnTo>
                  <a:pt x="769" y="185"/>
                </a:lnTo>
                <a:lnTo>
                  <a:pt x="576" y="397"/>
                </a:lnTo>
                <a:lnTo>
                  <a:pt x="385" y="801"/>
                </a:lnTo>
                <a:lnTo>
                  <a:pt x="262" y="1143"/>
                </a:lnTo>
                <a:lnTo>
                  <a:pt x="128" y="1459"/>
                </a:lnTo>
                <a:lnTo>
                  <a:pt x="0" y="1642"/>
                </a:lnTo>
              </a:path>
            </a:pathLst>
          </a:custGeom>
          <a:noFill/>
          <a:ln w="28575">
            <a:solidFill>
              <a:srgbClr val="FF66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3" name="Freeform 99"/>
          <p:cNvSpPr>
            <a:spLocks/>
          </p:cNvSpPr>
          <p:nvPr/>
        </p:nvSpPr>
        <p:spPr bwMode="auto">
          <a:xfrm>
            <a:off x="2352853" y="4027505"/>
            <a:ext cx="82822" cy="82824"/>
          </a:xfrm>
          <a:custGeom>
            <a:avLst/>
            <a:gdLst>
              <a:gd name="T0" fmla="*/ 8 w 57"/>
              <a:gd name="T1" fmla="*/ 49 h 57"/>
              <a:gd name="T2" fmla="*/ 14 w 57"/>
              <a:gd name="T3" fmla="*/ 53 h 57"/>
              <a:gd name="T4" fmla="*/ 21 w 57"/>
              <a:gd name="T5" fmla="*/ 57 h 57"/>
              <a:gd name="T6" fmla="*/ 29 w 57"/>
              <a:gd name="T7" fmla="*/ 57 h 57"/>
              <a:gd name="T8" fmla="*/ 36 w 57"/>
              <a:gd name="T9" fmla="*/ 57 h 57"/>
              <a:gd name="T10" fmla="*/ 42 w 57"/>
              <a:gd name="T11" fmla="*/ 53 h 57"/>
              <a:gd name="T12" fmla="*/ 49 w 57"/>
              <a:gd name="T13" fmla="*/ 49 h 57"/>
              <a:gd name="T14" fmla="*/ 53 w 57"/>
              <a:gd name="T15" fmla="*/ 43 h 57"/>
              <a:gd name="T16" fmla="*/ 56 w 57"/>
              <a:gd name="T17" fmla="*/ 36 h 57"/>
              <a:gd name="T18" fmla="*/ 57 w 57"/>
              <a:gd name="T19" fmla="*/ 29 h 57"/>
              <a:gd name="T20" fmla="*/ 56 w 57"/>
              <a:gd name="T21" fmla="*/ 21 h 57"/>
              <a:gd name="T22" fmla="*/ 53 w 57"/>
              <a:gd name="T23" fmla="*/ 15 h 57"/>
              <a:gd name="T24" fmla="*/ 49 w 57"/>
              <a:gd name="T25" fmla="*/ 9 h 57"/>
              <a:gd name="T26" fmla="*/ 42 w 57"/>
              <a:gd name="T27" fmla="*/ 4 h 57"/>
              <a:gd name="T28" fmla="*/ 36 w 57"/>
              <a:gd name="T29" fmla="*/ 2 h 57"/>
              <a:gd name="T30" fmla="*/ 29 w 57"/>
              <a:gd name="T31" fmla="*/ 0 h 57"/>
              <a:gd name="T32" fmla="*/ 21 w 57"/>
              <a:gd name="T33" fmla="*/ 2 h 57"/>
              <a:gd name="T34" fmla="*/ 14 w 57"/>
              <a:gd name="T35" fmla="*/ 4 h 57"/>
              <a:gd name="T36" fmla="*/ 8 w 57"/>
              <a:gd name="T37" fmla="*/ 9 h 57"/>
              <a:gd name="T38" fmla="*/ 4 w 57"/>
              <a:gd name="T39" fmla="*/ 15 h 57"/>
              <a:gd name="T40" fmla="*/ 1 w 57"/>
              <a:gd name="T41" fmla="*/ 21 h 57"/>
              <a:gd name="T42" fmla="*/ 0 w 57"/>
              <a:gd name="T43" fmla="*/ 29 h 57"/>
              <a:gd name="T44" fmla="*/ 1 w 57"/>
              <a:gd name="T45" fmla="*/ 36 h 57"/>
              <a:gd name="T46" fmla="*/ 4 w 57"/>
              <a:gd name="T47" fmla="*/ 43 h 57"/>
              <a:gd name="T48" fmla="*/ 8 w 57"/>
              <a:gd name="T49" fmla="*/ 49 h 57"/>
              <a:gd name="T50" fmla="*/ 8 w 57"/>
              <a:gd name="T5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57">
                <a:moveTo>
                  <a:pt x="8" y="49"/>
                </a:moveTo>
                <a:lnTo>
                  <a:pt x="14" y="53"/>
                </a:lnTo>
                <a:lnTo>
                  <a:pt x="21" y="57"/>
                </a:lnTo>
                <a:lnTo>
                  <a:pt x="29" y="57"/>
                </a:lnTo>
                <a:lnTo>
                  <a:pt x="36" y="57"/>
                </a:lnTo>
                <a:lnTo>
                  <a:pt x="42" y="53"/>
                </a:lnTo>
                <a:lnTo>
                  <a:pt x="49" y="49"/>
                </a:lnTo>
                <a:lnTo>
                  <a:pt x="53" y="43"/>
                </a:lnTo>
                <a:lnTo>
                  <a:pt x="56" y="36"/>
                </a:lnTo>
                <a:lnTo>
                  <a:pt x="57" y="29"/>
                </a:lnTo>
                <a:lnTo>
                  <a:pt x="56" y="21"/>
                </a:lnTo>
                <a:lnTo>
                  <a:pt x="53" y="15"/>
                </a:lnTo>
                <a:lnTo>
                  <a:pt x="49" y="9"/>
                </a:lnTo>
                <a:lnTo>
                  <a:pt x="42" y="4"/>
                </a:lnTo>
                <a:lnTo>
                  <a:pt x="36" y="2"/>
                </a:lnTo>
                <a:lnTo>
                  <a:pt x="29" y="0"/>
                </a:lnTo>
                <a:lnTo>
                  <a:pt x="21" y="2"/>
                </a:lnTo>
                <a:lnTo>
                  <a:pt x="14" y="4"/>
                </a:lnTo>
                <a:lnTo>
                  <a:pt x="8" y="9"/>
                </a:lnTo>
                <a:lnTo>
                  <a:pt x="4" y="15"/>
                </a:lnTo>
                <a:lnTo>
                  <a:pt x="1" y="21"/>
                </a:lnTo>
                <a:lnTo>
                  <a:pt x="0" y="29"/>
                </a:lnTo>
                <a:lnTo>
                  <a:pt x="1" y="36"/>
                </a:lnTo>
                <a:lnTo>
                  <a:pt x="4" y="43"/>
                </a:lnTo>
                <a:lnTo>
                  <a:pt x="8" y="49"/>
                </a:lnTo>
                <a:lnTo>
                  <a:pt x="8" y="49"/>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4" name="Freeform 100"/>
          <p:cNvSpPr>
            <a:spLocks/>
          </p:cNvSpPr>
          <p:nvPr/>
        </p:nvSpPr>
        <p:spPr bwMode="auto">
          <a:xfrm>
            <a:off x="2540293" y="3763054"/>
            <a:ext cx="82822" cy="82824"/>
          </a:xfrm>
          <a:custGeom>
            <a:avLst/>
            <a:gdLst>
              <a:gd name="T0" fmla="*/ 8 w 57"/>
              <a:gd name="T1" fmla="*/ 48 h 57"/>
              <a:gd name="T2" fmla="*/ 14 w 57"/>
              <a:gd name="T3" fmla="*/ 53 h 57"/>
              <a:gd name="T4" fmla="*/ 21 w 57"/>
              <a:gd name="T5" fmla="*/ 56 h 57"/>
              <a:gd name="T6" fmla="*/ 28 w 57"/>
              <a:gd name="T7" fmla="*/ 57 h 57"/>
              <a:gd name="T8" fmla="*/ 36 w 57"/>
              <a:gd name="T9" fmla="*/ 56 h 57"/>
              <a:gd name="T10" fmla="*/ 42 w 57"/>
              <a:gd name="T11" fmla="*/ 53 h 57"/>
              <a:gd name="T12" fmla="*/ 49 w 57"/>
              <a:gd name="T13" fmla="*/ 48 h 57"/>
              <a:gd name="T14" fmla="*/ 53 w 57"/>
              <a:gd name="T15" fmla="*/ 42 h 57"/>
              <a:gd name="T16" fmla="*/ 56 w 57"/>
              <a:gd name="T17" fmla="*/ 36 h 57"/>
              <a:gd name="T18" fmla="*/ 57 w 57"/>
              <a:gd name="T19" fmla="*/ 28 h 57"/>
              <a:gd name="T20" fmla="*/ 56 w 57"/>
              <a:gd name="T21" fmla="*/ 21 h 57"/>
              <a:gd name="T22" fmla="*/ 53 w 57"/>
              <a:gd name="T23" fmla="*/ 14 h 57"/>
              <a:gd name="T24" fmla="*/ 49 w 57"/>
              <a:gd name="T25" fmla="*/ 8 h 57"/>
              <a:gd name="T26" fmla="*/ 42 w 57"/>
              <a:gd name="T27" fmla="*/ 4 h 57"/>
              <a:gd name="T28" fmla="*/ 36 w 57"/>
              <a:gd name="T29" fmla="*/ 1 h 57"/>
              <a:gd name="T30" fmla="*/ 28 w 57"/>
              <a:gd name="T31" fmla="*/ 0 h 57"/>
              <a:gd name="T32" fmla="*/ 21 w 57"/>
              <a:gd name="T33" fmla="*/ 1 h 57"/>
              <a:gd name="T34" fmla="*/ 14 w 57"/>
              <a:gd name="T35" fmla="*/ 4 h 57"/>
              <a:gd name="T36" fmla="*/ 8 w 57"/>
              <a:gd name="T37" fmla="*/ 8 h 57"/>
              <a:gd name="T38" fmla="*/ 4 w 57"/>
              <a:gd name="T39" fmla="*/ 14 h 57"/>
              <a:gd name="T40" fmla="*/ 1 w 57"/>
              <a:gd name="T41" fmla="*/ 21 h 57"/>
              <a:gd name="T42" fmla="*/ 0 w 57"/>
              <a:gd name="T43" fmla="*/ 28 h 57"/>
              <a:gd name="T44" fmla="*/ 1 w 57"/>
              <a:gd name="T45" fmla="*/ 36 h 57"/>
              <a:gd name="T46" fmla="*/ 4 w 57"/>
              <a:gd name="T47" fmla="*/ 42 h 57"/>
              <a:gd name="T48" fmla="*/ 8 w 57"/>
              <a:gd name="T49" fmla="*/ 48 h 57"/>
              <a:gd name="T50" fmla="*/ 8 w 57"/>
              <a:gd name="T5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57">
                <a:moveTo>
                  <a:pt x="8" y="48"/>
                </a:moveTo>
                <a:lnTo>
                  <a:pt x="14" y="53"/>
                </a:lnTo>
                <a:lnTo>
                  <a:pt x="21" y="56"/>
                </a:lnTo>
                <a:lnTo>
                  <a:pt x="28" y="57"/>
                </a:lnTo>
                <a:lnTo>
                  <a:pt x="36" y="56"/>
                </a:lnTo>
                <a:lnTo>
                  <a:pt x="42" y="53"/>
                </a:lnTo>
                <a:lnTo>
                  <a:pt x="49" y="48"/>
                </a:lnTo>
                <a:lnTo>
                  <a:pt x="53" y="42"/>
                </a:lnTo>
                <a:lnTo>
                  <a:pt x="56" y="36"/>
                </a:lnTo>
                <a:lnTo>
                  <a:pt x="57" y="28"/>
                </a:lnTo>
                <a:lnTo>
                  <a:pt x="56" y="21"/>
                </a:lnTo>
                <a:lnTo>
                  <a:pt x="53" y="14"/>
                </a:lnTo>
                <a:lnTo>
                  <a:pt x="49" y="8"/>
                </a:lnTo>
                <a:lnTo>
                  <a:pt x="42" y="4"/>
                </a:lnTo>
                <a:lnTo>
                  <a:pt x="36" y="1"/>
                </a:lnTo>
                <a:lnTo>
                  <a:pt x="28" y="0"/>
                </a:lnTo>
                <a:lnTo>
                  <a:pt x="21" y="1"/>
                </a:lnTo>
                <a:lnTo>
                  <a:pt x="14" y="4"/>
                </a:lnTo>
                <a:lnTo>
                  <a:pt x="8" y="8"/>
                </a:lnTo>
                <a:lnTo>
                  <a:pt x="4" y="14"/>
                </a:lnTo>
                <a:lnTo>
                  <a:pt x="1" y="21"/>
                </a:lnTo>
                <a:lnTo>
                  <a:pt x="0" y="28"/>
                </a:lnTo>
                <a:lnTo>
                  <a:pt x="1" y="36"/>
                </a:lnTo>
                <a:lnTo>
                  <a:pt x="4" y="42"/>
                </a:lnTo>
                <a:lnTo>
                  <a:pt x="8" y="48"/>
                </a:lnTo>
                <a:lnTo>
                  <a:pt x="8" y="48"/>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5" name="Freeform 101"/>
          <p:cNvSpPr>
            <a:spLocks/>
          </p:cNvSpPr>
          <p:nvPr/>
        </p:nvSpPr>
        <p:spPr bwMode="auto">
          <a:xfrm>
            <a:off x="2733546" y="3302445"/>
            <a:ext cx="82822" cy="82824"/>
          </a:xfrm>
          <a:custGeom>
            <a:avLst/>
            <a:gdLst>
              <a:gd name="T0" fmla="*/ 9 w 57"/>
              <a:gd name="T1" fmla="*/ 49 h 57"/>
              <a:gd name="T2" fmla="*/ 14 w 57"/>
              <a:gd name="T3" fmla="*/ 53 h 57"/>
              <a:gd name="T4" fmla="*/ 21 w 57"/>
              <a:gd name="T5" fmla="*/ 56 h 57"/>
              <a:gd name="T6" fmla="*/ 29 w 57"/>
              <a:gd name="T7" fmla="*/ 57 h 57"/>
              <a:gd name="T8" fmla="*/ 36 w 57"/>
              <a:gd name="T9" fmla="*/ 56 h 57"/>
              <a:gd name="T10" fmla="*/ 42 w 57"/>
              <a:gd name="T11" fmla="*/ 53 h 57"/>
              <a:gd name="T12" fmla="*/ 49 w 57"/>
              <a:gd name="T13" fmla="*/ 49 h 57"/>
              <a:gd name="T14" fmla="*/ 53 w 57"/>
              <a:gd name="T15" fmla="*/ 43 h 57"/>
              <a:gd name="T16" fmla="*/ 56 w 57"/>
              <a:gd name="T17" fmla="*/ 36 h 57"/>
              <a:gd name="T18" fmla="*/ 57 w 57"/>
              <a:gd name="T19" fmla="*/ 29 h 57"/>
              <a:gd name="T20" fmla="*/ 56 w 57"/>
              <a:gd name="T21" fmla="*/ 21 h 57"/>
              <a:gd name="T22" fmla="*/ 53 w 57"/>
              <a:gd name="T23" fmla="*/ 15 h 57"/>
              <a:gd name="T24" fmla="*/ 49 w 57"/>
              <a:gd name="T25" fmla="*/ 9 h 57"/>
              <a:gd name="T26" fmla="*/ 42 w 57"/>
              <a:gd name="T27" fmla="*/ 4 h 57"/>
              <a:gd name="T28" fmla="*/ 36 w 57"/>
              <a:gd name="T29" fmla="*/ 1 h 57"/>
              <a:gd name="T30" fmla="*/ 29 w 57"/>
              <a:gd name="T31" fmla="*/ 0 h 57"/>
              <a:gd name="T32" fmla="*/ 21 w 57"/>
              <a:gd name="T33" fmla="*/ 1 h 57"/>
              <a:gd name="T34" fmla="*/ 14 w 57"/>
              <a:gd name="T35" fmla="*/ 4 h 57"/>
              <a:gd name="T36" fmla="*/ 9 w 57"/>
              <a:gd name="T37" fmla="*/ 9 h 57"/>
              <a:gd name="T38" fmla="*/ 4 w 57"/>
              <a:gd name="T39" fmla="*/ 15 h 57"/>
              <a:gd name="T40" fmla="*/ 1 w 57"/>
              <a:gd name="T41" fmla="*/ 21 h 57"/>
              <a:gd name="T42" fmla="*/ 0 w 57"/>
              <a:gd name="T43" fmla="*/ 29 h 57"/>
              <a:gd name="T44" fmla="*/ 1 w 57"/>
              <a:gd name="T45" fmla="*/ 36 h 57"/>
              <a:gd name="T46" fmla="*/ 4 w 57"/>
              <a:gd name="T47" fmla="*/ 43 h 57"/>
              <a:gd name="T48" fmla="*/ 9 w 57"/>
              <a:gd name="T49" fmla="*/ 49 h 57"/>
              <a:gd name="T50" fmla="*/ 9 w 57"/>
              <a:gd name="T5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57">
                <a:moveTo>
                  <a:pt x="9" y="49"/>
                </a:moveTo>
                <a:lnTo>
                  <a:pt x="14" y="53"/>
                </a:lnTo>
                <a:lnTo>
                  <a:pt x="21" y="56"/>
                </a:lnTo>
                <a:lnTo>
                  <a:pt x="29" y="57"/>
                </a:lnTo>
                <a:lnTo>
                  <a:pt x="36" y="56"/>
                </a:lnTo>
                <a:lnTo>
                  <a:pt x="42" y="53"/>
                </a:lnTo>
                <a:lnTo>
                  <a:pt x="49" y="49"/>
                </a:lnTo>
                <a:lnTo>
                  <a:pt x="53" y="43"/>
                </a:lnTo>
                <a:lnTo>
                  <a:pt x="56" y="36"/>
                </a:lnTo>
                <a:lnTo>
                  <a:pt x="57" y="29"/>
                </a:lnTo>
                <a:lnTo>
                  <a:pt x="56" y="21"/>
                </a:lnTo>
                <a:lnTo>
                  <a:pt x="53" y="15"/>
                </a:lnTo>
                <a:lnTo>
                  <a:pt x="49" y="9"/>
                </a:lnTo>
                <a:lnTo>
                  <a:pt x="42" y="4"/>
                </a:lnTo>
                <a:lnTo>
                  <a:pt x="36" y="1"/>
                </a:lnTo>
                <a:lnTo>
                  <a:pt x="29" y="0"/>
                </a:lnTo>
                <a:lnTo>
                  <a:pt x="21" y="1"/>
                </a:lnTo>
                <a:lnTo>
                  <a:pt x="14" y="4"/>
                </a:lnTo>
                <a:lnTo>
                  <a:pt x="9" y="9"/>
                </a:lnTo>
                <a:lnTo>
                  <a:pt x="4" y="15"/>
                </a:lnTo>
                <a:lnTo>
                  <a:pt x="1" y="21"/>
                </a:lnTo>
                <a:lnTo>
                  <a:pt x="0" y="29"/>
                </a:lnTo>
                <a:lnTo>
                  <a:pt x="1" y="36"/>
                </a:lnTo>
                <a:lnTo>
                  <a:pt x="4" y="43"/>
                </a:lnTo>
                <a:lnTo>
                  <a:pt x="9" y="49"/>
                </a:lnTo>
                <a:lnTo>
                  <a:pt x="9" y="49"/>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6" name="Freeform 102"/>
          <p:cNvSpPr>
            <a:spLocks/>
          </p:cNvSpPr>
          <p:nvPr/>
        </p:nvSpPr>
        <p:spPr bwMode="auto">
          <a:xfrm>
            <a:off x="2913722" y="2805511"/>
            <a:ext cx="82822" cy="82824"/>
          </a:xfrm>
          <a:custGeom>
            <a:avLst/>
            <a:gdLst>
              <a:gd name="T0" fmla="*/ 8 w 57"/>
              <a:gd name="T1" fmla="*/ 49 h 57"/>
              <a:gd name="T2" fmla="*/ 14 w 57"/>
              <a:gd name="T3" fmla="*/ 53 h 57"/>
              <a:gd name="T4" fmla="*/ 21 w 57"/>
              <a:gd name="T5" fmla="*/ 57 h 57"/>
              <a:gd name="T6" fmla="*/ 28 w 57"/>
              <a:gd name="T7" fmla="*/ 57 h 57"/>
              <a:gd name="T8" fmla="*/ 36 w 57"/>
              <a:gd name="T9" fmla="*/ 57 h 57"/>
              <a:gd name="T10" fmla="*/ 42 w 57"/>
              <a:gd name="T11" fmla="*/ 53 h 57"/>
              <a:gd name="T12" fmla="*/ 48 w 57"/>
              <a:gd name="T13" fmla="*/ 49 h 57"/>
              <a:gd name="T14" fmla="*/ 53 w 57"/>
              <a:gd name="T15" fmla="*/ 42 h 57"/>
              <a:gd name="T16" fmla="*/ 56 w 57"/>
              <a:gd name="T17" fmla="*/ 36 h 57"/>
              <a:gd name="T18" fmla="*/ 57 w 57"/>
              <a:gd name="T19" fmla="*/ 29 h 57"/>
              <a:gd name="T20" fmla="*/ 56 w 57"/>
              <a:gd name="T21" fmla="*/ 21 h 57"/>
              <a:gd name="T22" fmla="*/ 53 w 57"/>
              <a:gd name="T23" fmla="*/ 15 h 57"/>
              <a:gd name="T24" fmla="*/ 48 w 57"/>
              <a:gd name="T25" fmla="*/ 9 h 57"/>
              <a:gd name="T26" fmla="*/ 42 w 57"/>
              <a:gd name="T27" fmla="*/ 4 h 57"/>
              <a:gd name="T28" fmla="*/ 36 w 57"/>
              <a:gd name="T29" fmla="*/ 1 h 57"/>
              <a:gd name="T30" fmla="*/ 28 w 57"/>
              <a:gd name="T31" fmla="*/ 0 h 57"/>
              <a:gd name="T32" fmla="*/ 21 w 57"/>
              <a:gd name="T33" fmla="*/ 1 h 57"/>
              <a:gd name="T34" fmla="*/ 14 w 57"/>
              <a:gd name="T35" fmla="*/ 4 h 57"/>
              <a:gd name="T36" fmla="*/ 8 w 57"/>
              <a:gd name="T37" fmla="*/ 9 h 57"/>
              <a:gd name="T38" fmla="*/ 2 w 57"/>
              <a:gd name="T39" fmla="*/ 15 h 57"/>
              <a:gd name="T40" fmla="*/ 0 w 57"/>
              <a:gd name="T41" fmla="*/ 21 h 57"/>
              <a:gd name="T42" fmla="*/ 0 w 57"/>
              <a:gd name="T43" fmla="*/ 29 h 57"/>
              <a:gd name="T44" fmla="*/ 0 w 57"/>
              <a:gd name="T45" fmla="*/ 36 h 57"/>
              <a:gd name="T46" fmla="*/ 2 w 57"/>
              <a:gd name="T47" fmla="*/ 42 h 57"/>
              <a:gd name="T48" fmla="*/ 8 w 57"/>
              <a:gd name="T49" fmla="*/ 49 h 57"/>
              <a:gd name="T50" fmla="*/ 8 w 57"/>
              <a:gd name="T5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57">
                <a:moveTo>
                  <a:pt x="8" y="49"/>
                </a:moveTo>
                <a:lnTo>
                  <a:pt x="14" y="53"/>
                </a:lnTo>
                <a:lnTo>
                  <a:pt x="21" y="57"/>
                </a:lnTo>
                <a:lnTo>
                  <a:pt x="28" y="57"/>
                </a:lnTo>
                <a:lnTo>
                  <a:pt x="36" y="57"/>
                </a:lnTo>
                <a:lnTo>
                  <a:pt x="42" y="53"/>
                </a:lnTo>
                <a:lnTo>
                  <a:pt x="48" y="49"/>
                </a:lnTo>
                <a:lnTo>
                  <a:pt x="53" y="42"/>
                </a:lnTo>
                <a:lnTo>
                  <a:pt x="56" y="36"/>
                </a:lnTo>
                <a:lnTo>
                  <a:pt x="57" y="29"/>
                </a:lnTo>
                <a:lnTo>
                  <a:pt x="56" y="21"/>
                </a:lnTo>
                <a:lnTo>
                  <a:pt x="53" y="15"/>
                </a:lnTo>
                <a:lnTo>
                  <a:pt x="48" y="9"/>
                </a:lnTo>
                <a:lnTo>
                  <a:pt x="42" y="4"/>
                </a:lnTo>
                <a:lnTo>
                  <a:pt x="36" y="1"/>
                </a:lnTo>
                <a:lnTo>
                  <a:pt x="28" y="0"/>
                </a:lnTo>
                <a:lnTo>
                  <a:pt x="21" y="1"/>
                </a:lnTo>
                <a:lnTo>
                  <a:pt x="14" y="4"/>
                </a:lnTo>
                <a:lnTo>
                  <a:pt x="8" y="9"/>
                </a:lnTo>
                <a:lnTo>
                  <a:pt x="2" y="15"/>
                </a:lnTo>
                <a:lnTo>
                  <a:pt x="0" y="21"/>
                </a:lnTo>
                <a:lnTo>
                  <a:pt x="0" y="29"/>
                </a:lnTo>
                <a:lnTo>
                  <a:pt x="0" y="36"/>
                </a:lnTo>
                <a:lnTo>
                  <a:pt x="2" y="42"/>
                </a:lnTo>
                <a:lnTo>
                  <a:pt x="8" y="49"/>
                </a:lnTo>
                <a:lnTo>
                  <a:pt x="8" y="49"/>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7" name="Freeform 103"/>
          <p:cNvSpPr>
            <a:spLocks/>
          </p:cNvSpPr>
          <p:nvPr/>
        </p:nvSpPr>
        <p:spPr bwMode="auto">
          <a:xfrm>
            <a:off x="3191249" y="2217035"/>
            <a:ext cx="84276" cy="82824"/>
          </a:xfrm>
          <a:custGeom>
            <a:avLst/>
            <a:gdLst>
              <a:gd name="T0" fmla="*/ 8 w 58"/>
              <a:gd name="T1" fmla="*/ 49 h 57"/>
              <a:gd name="T2" fmla="*/ 15 w 58"/>
              <a:gd name="T3" fmla="*/ 53 h 57"/>
              <a:gd name="T4" fmla="*/ 22 w 58"/>
              <a:gd name="T5" fmla="*/ 56 h 57"/>
              <a:gd name="T6" fmla="*/ 28 w 58"/>
              <a:gd name="T7" fmla="*/ 57 h 57"/>
              <a:gd name="T8" fmla="*/ 36 w 58"/>
              <a:gd name="T9" fmla="*/ 56 h 57"/>
              <a:gd name="T10" fmla="*/ 43 w 58"/>
              <a:gd name="T11" fmla="*/ 53 h 57"/>
              <a:gd name="T12" fmla="*/ 48 w 58"/>
              <a:gd name="T13" fmla="*/ 49 h 57"/>
              <a:gd name="T14" fmla="*/ 54 w 58"/>
              <a:gd name="T15" fmla="*/ 43 h 57"/>
              <a:gd name="T16" fmla="*/ 56 w 58"/>
              <a:gd name="T17" fmla="*/ 36 h 57"/>
              <a:gd name="T18" fmla="*/ 58 w 58"/>
              <a:gd name="T19" fmla="*/ 30 h 57"/>
              <a:gd name="T20" fmla="*/ 56 w 58"/>
              <a:gd name="T21" fmla="*/ 22 h 57"/>
              <a:gd name="T22" fmla="*/ 54 w 58"/>
              <a:gd name="T23" fmla="*/ 15 h 57"/>
              <a:gd name="T24" fmla="*/ 48 w 58"/>
              <a:gd name="T25" fmla="*/ 10 h 57"/>
              <a:gd name="T26" fmla="*/ 43 w 58"/>
              <a:gd name="T27" fmla="*/ 4 h 57"/>
              <a:gd name="T28" fmla="*/ 36 w 58"/>
              <a:gd name="T29" fmla="*/ 2 h 57"/>
              <a:gd name="T30" fmla="*/ 28 w 58"/>
              <a:gd name="T31" fmla="*/ 0 h 57"/>
              <a:gd name="T32" fmla="*/ 22 w 58"/>
              <a:gd name="T33" fmla="*/ 2 h 57"/>
              <a:gd name="T34" fmla="*/ 15 w 58"/>
              <a:gd name="T35" fmla="*/ 4 h 57"/>
              <a:gd name="T36" fmla="*/ 8 w 58"/>
              <a:gd name="T37" fmla="*/ 10 h 57"/>
              <a:gd name="T38" fmla="*/ 4 w 58"/>
              <a:gd name="T39" fmla="*/ 15 h 57"/>
              <a:gd name="T40" fmla="*/ 2 w 58"/>
              <a:gd name="T41" fmla="*/ 22 h 57"/>
              <a:gd name="T42" fmla="*/ 0 w 58"/>
              <a:gd name="T43" fmla="*/ 30 h 57"/>
              <a:gd name="T44" fmla="*/ 2 w 58"/>
              <a:gd name="T45" fmla="*/ 36 h 57"/>
              <a:gd name="T46" fmla="*/ 4 w 58"/>
              <a:gd name="T47" fmla="*/ 43 h 57"/>
              <a:gd name="T48" fmla="*/ 8 w 58"/>
              <a:gd name="T49" fmla="*/ 49 h 57"/>
              <a:gd name="T50" fmla="*/ 8 w 58"/>
              <a:gd name="T5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7">
                <a:moveTo>
                  <a:pt x="8" y="49"/>
                </a:moveTo>
                <a:lnTo>
                  <a:pt x="15" y="53"/>
                </a:lnTo>
                <a:lnTo>
                  <a:pt x="22" y="56"/>
                </a:lnTo>
                <a:lnTo>
                  <a:pt x="28" y="57"/>
                </a:lnTo>
                <a:lnTo>
                  <a:pt x="36" y="56"/>
                </a:lnTo>
                <a:lnTo>
                  <a:pt x="43" y="53"/>
                </a:lnTo>
                <a:lnTo>
                  <a:pt x="48" y="49"/>
                </a:lnTo>
                <a:lnTo>
                  <a:pt x="54" y="43"/>
                </a:lnTo>
                <a:lnTo>
                  <a:pt x="56" y="36"/>
                </a:lnTo>
                <a:lnTo>
                  <a:pt x="58" y="30"/>
                </a:lnTo>
                <a:lnTo>
                  <a:pt x="56" y="22"/>
                </a:lnTo>
                <a:lnTo>
                  <a:pt x="54" y="15"/>
                </a:lnTo>
                <a:lnTo>
                  <a:pt x="48" y="10"/>
                </a:lnTo>
                <a:lnTo>
                  <a:pt x="43" y="4"/>
                </a:lnTo>
                <a:lnTo>
                  <a:pt x="36" y="2"/>
                </a:lnTo>
                <a:lnTo>
                  <a:pt x="28" y="0"/>
                </a:lnTo>
                <a:lnTo>
                  <a:pt x="22" y="2"/>
                </a:lnTo>
                <a:lnTo>
                  <a:pt x="15" y="4"/>
                </a:lnTo>
                <a:lnTo>
                  <a:pt x="8" y="10"/>
                </a:lnTo>
                <a:lnTo>
                  <a:pt x="4" y="15"/>
                </a:lnTo>
                <a:lnTo>
                  <a:pt x="2" y="22"/>
                </a:lnTo>
                <a:lnTo>
                  <a:pt x="0" y="30"/>
                </a:lnTo>
                <a:lnTo>
                  <a:pt x="2" y="36"/>
                </a:lnTo>
                <a:lnTo>
                  <a:pt x="4" y="43"/>
                </a:lnTo>
                <a:lnTo>
                  <a:pt x="8" y="49"/>
                </a:lnTo>
                <a:lnTo>
                  <a:pt x="8" y="49"/>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8" name="Freeform 104"/>
          <p:cNvSpPr>
            <a:spLocks/>
          </p:cNvSpPr>
          <p:nvPr/>
        </p:nvSpPr>
        <p:spPr bwMode="auto">
          <a:xfrm>
            <a:off x="3470230" y="1910447"/>
            <a:ext cx="82822" cy="82824"/>
          </a:xfrm>
          <a:custGeom>
            <a:avLst/>
            <a:gdLst>
              <a:gd name="T0" fmla="*/ 8 w 57"/>
              <a:gd name="T1" fmla="*/ 49 h 57"/>
              <a:gd name="T2" fmla="*/ 15 w 57"/>
              <a:gd name="T3" fmla="*/ 53 h 57"/>
              <a:gd name="T4" fmla="*/ 21 w 57"/>
              <a:gd name="T5" fmla="*/ 57 h 57"/>
              <a:gd name="T6" fmla="*/ 29 w 57"/>
              <a:gd name="T7" fmla="*/ 57 h 57"/>
              <a:gd name="T8" fmla="*/ 36 w 57"/>
              <a:gd name="T9" fmla="*/ 57 h 57"/>
              <a:gd name="T10" fmla="*/ 43 w 57"/>
              <a:gd name="T11" fmla="*/ 53 h 57"/>
              <a:gd name="T12" fmla="*/ 49 w 57"/>
              <a:gd name="T13" fmla="*/ 49 h 57"/>
              <a:gd name="T14" fmla="*/ 53 w 57"/>
              <a:gd name="T15" fmla="*/ 42 h 57"/>
              <a:gd name="T16" fmla="*/ 56 w 57"/>
              <a:gd name="T17" fmla="*/ 36 h 57"/>
              <a:gd name="T18" fmla="*/ 57 w 57"/>
              <a:gd name="T19" fmla="*/ 29 h 57"/>
              <a:gd name="T20" fmla="*/ 56 w 57"/>
              <a:gd name="T21" fmla="*/ 21 h 57"/>
              <a:gd name="T22" fmla="*/ 53 w 57"/>
              <a:gd name="T23" fmla="*/ 14 h 57"/>
              <a:gd name="T24" fmla="*/ 49 w 57"/>
              <a:gd name="T25" fmla="*/ 9 h 57"/>
              <a:gd name="T26" fmla="*/ 43 w 57"/>
              <a:gd name="T27" fmla="*/ 4 h 57"/>
              <a:gd name="T28" fmla="*/ 36 w 57"/>
              <a:gd name="T29" fmla="*/ 1 h 57"/>
              <a:gd name="T30" fmla="*/ 29 w 57"/>
              <a:gd name="T31" fmla="*/ 0 h 57"/>
              <a:gd name="T32" fmla="*/ 21 w 57"/>
              <a:gd name="T33" fmla="*/ 1 h 57"/>
              <a:gd name="T34" fmla="*/ 15 w 57"/>
              <a:gd name="T35" fmla="*/ 4 h 57"/>
              <a:gd name="T36" fmla="*/ 8 w 57"/>
              <a:gd name="T37" fmla="*/ 9 h 57"/>
              <a:gd name="T38" fmla="*/ 4 w 57"/>
              <a:gd name="T39" fmla="*/ 14 h 57"/>
              <a:gd name="T40" fmla="*/ 1 w 57"/>
              <a:gd name="T41" fmla="*/ 21 h 57"/>
              <a:gd name="T42" fmla="*/ 0 w 57"/>
              <a:gd name="T43" fmla="*/ 29 h 57"/>
              <a:gd name="T44" fmla="*/ 1 w 57"/>
              <a:gd name="T45" fmla="*/ 36 h 57"/>
              <a:gd name="T46" fmla="*/ 4 w 57"/>
              <a:gd name="T47" fmla="*/ 42 h 57"/>
              <a:gd name="T48" fmla="*/ 8 w 57"/>
              <a:gd name="T49" fmla="*/ 49 h 57"/>
              <a:gd name="T50" fmla="*/ 8 w 57"/>
              <a:gd name="T5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57">
                <a:moveTo>
                  <a:pt x="8" y="49"/>
                </a:moveTo>
                <a:lnTo>
                  <a:pt x="15" y="53"/>
                </a:lnTo>
                <a:lnTo>
                  <a:pt x="21" y="57"/>
                </a:lnTo>
                <a:lnTo>
                  <a:pt x="29" y="57"/>
                </a:lnTo>
                <a:lnTo>
                  <a:pt x="36" y="57"/>
                </a:lnTo>
                <a:lnTo>
                  <a:pt x="43" y="53"/>
                </a:lnTo>
                <a:lnTo>
                  <a:pt x="49" y="49"/>
                </a:lnTo>
                <a:lnTo>
                  <a:pt x="53" y="42"/>
                </a:lnTo>
                <a:lnTo>
                  <a:pt x="56" y="36"/>
                </a:lnTo>
                <a:lnTo>
                  <a:pt x="57" y="29"/>
                </a:lnTo>
                <a:lnTo>
                  <a:pt x="56" y="21"/>
                </a:lnTo>
                <a:lnTo>
                  <a:pt x="53" y="14"/>
                </a:lnTo>
                <a:lnTo>
                  <a:pt x="49" y="9"/>
                </a:lnTo>
                <a:lnTo>
                  <a:pt x="43" y="4"/>
                </a:lnTo>
                <a:lnTo>
                  <a:pt x="36" y="1"/>
                </a:lnTo>
                <a:lnTo>
                  <a:pt x="29" y="0"/>
                </a:lnTo>
                <a:lnTo>
                  <a:pt x="21" y="1"/>
                </a:lnTo>
                <a:lnTo>
                  <a:pt x="15" y="4"/>
                </a:lnTo>
                <a:lnTo>
                  <a:pt x="8" y="9"/>
                </a:lnTo>
                <a:lnTo>
                  <a:pt x="4" y="14"/>
                </a:lnTo>
                <a:lnTo>
                  <a:pt x="1" y="21"/>
                </a:lnTo>
                <a:lnTo>
                  <a:pt x="0" y="29"/>
                </a:lnTo>
                <a:lnTo>
                  <a:pt x="1" y="36"/>
                </a:lnTo>
                <a:lnTo>
                  <a:pt x="4" y="42"/>
                </a:lnTo>
                <a:lnTo>
                  <a:pt x="8" y="49"/>
                </a:lnTo>
                <a:lnTo>
                  <a:pt x="8" y="49"/>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49" name="Freeform 105"/>
          <p:cNvSpPr>
            <a:spLocks/>
          </p:cNvSpPr>
          <p:nvPr/>
        </p:nvSpPr>
        <p:spPr bwMode="auto">
          <a:xfrm>
            <a:off x="3840753" y="1859589"/>
            <a:ext cx="81370" cy="82824"/>
          </a:xfrm>
          <a:custGeom>
            <a:avLst/>
            <a:gdLst>
              <a:gd name="T0" fmla="*/ 8 w 56"/>
              <a:gd name="T1" fmla="*/ 49 h 57"/>
              <a:gd name="T2" fmla="*/ 14 w 56"/>
              <a:gd name="T3" fmla="*/ 55 h 57"/>
              <a:gd name="T4" fmla="*/ 20 w 56"/>
              <a:gd name="T5" fmla="*/ 57 h 57"/>
              <a:gd name="T6" fmla="*/ 28 w 56"/>
              <a:gd name="T7" fmla="*/ 57 h 57"/>
              <a:gd name="T8" fmla="*/ 36 w 56"/>
              <a:gd name="T9" fmla="*/ 57 h 57"/>
              <a:gd name="T10" fmla="*/ 43 w 56"/>
              <a:gd name="T11" fmla="*/ 55 h 57"/>
              <a:gd name="T12" fmla="*/ 48 w 56"/>
              <a:gd name="T13" fmla="*/ 49 h 57"/>
              <a:gd name="T14" fmla="*/ 54 w 56"/>
              <a:gd name="T15" fmla="*/ 43 h 57"/>
              <a:gd name="T16" fmla="*/ 56 w 56"/>
              <a:gd name="T17" fmla="*/ 36 h 57"/>
              <a:gd name="T18" fmla="*/ 56 w 56"/>
              <a:gd name="T19" fmla="*/ 29 h 57"/>
              <a:gd name="T20" fmla="*/ 56 w 56"/>
              <a:gd name="T21" fmla="*/ 21 h 57"/>
              <a:gd name="T22" fmla="*/ 54 w 56"/>
              <a:gd name="T23" fmla="*/ 15 h 57"/>
              <a:gd name="T24" fmla="*/ 48 w 56"/>
              <a:gd name="T25" fmla="*/ 9 h 57"/>
              <a:gd name="T26" fmla="*/ 43 w 56"/>
              <a:gd name="T27" fmla="*/ 4 h 57"/>
              <a:gd name="T28" fmla="*/ 36 w 56"/>
              <a:gd name="T29" fmla="*/ 1 h 57"/>
              <a:gd name="T30" fmla="*/ 28 w 56"/>
              <a:gd name="T31" fmla="*/ 0 h 57"/>
              <a:gd name="T32" fmla="*/ 20 w 56"/>
              <a:gd name="T33" fmla="*/ 1 h 57"/>
              <a:gd name="T34" fmla="*/ 14 w 56"/>
              <a:gd name="T35" fmla="*/ 4 h 57"/>
              <a:gd name="T36" fmla="*/ 8 w 56"/>
              <a:gd name="T37" fmla="*/ 9 h 57"/>
              <a:gd name="T38" fmla="*/ 3 w 56"/>
              <a:gd name="T39" fmla="*/ 15 h 57"/>
              <a:gd name="T40" fmla="*/ 0 w 56"/>
              <a:gd name="T41" fmla="*/ 21 h 57"/>
              <a:gd name="T42" fmla="*/ 0 w 56"/>
              <a:gd name="T43" fmla="*/ 29 h 57"/>
              <a:gd name="T44" fmla="*/ 0 w 56"/>
              <a:gd name="T45" fmla="*/ 36 h 57"/>
              <a:gd name="T46" fmla="*/ 3 w 56"/>
              <a:gd name="T47" fmla="*/ 43 h 57"/>
              <a:gd name="T48" fmla="*/ 8 w 56"/>
              <a:gd name="T49" fmla="*/ 49 h 57"/>
              <a:gd name="T50" fmla="*/ 8 w 56"/>
              <a:gd name="T5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57">
                <a:moveTo>
                  <a:pt x="8" y="49"/>
                </a:moveTo>
                <a:lnTo>
                  <a:pt x="14" y="55"/>
                </a:lnTo>
                <a:lnTo>
                  <a:pt x="20" y="57"/>
                </a:lnTo>
                <a:lnTo>
                  <a:pt x="28" y="57"/>
                </a:lnTo>
                <a:lnTo>
                  <a:pt x="36" y="57"/>
                </a:lnTo>
                <a:lnTo>
                  <a:pt x="43" y="55"/>
                </a:lnTo>
                <a:lnTo>
                  <a:pt x="48" y="49"/>
                </a:lnTo>
                <a:lnTo>
                  <a:pt x="54" y="43"/>
                </a:lnTo>
                <a:lnTo>
                  <a:pt x="56" y="36"/>
                </a:lnTo>
                <a:lnTo>
                  <a:pt x="56" y="29"/>
                </a:lnTo>
                <a:lnTo>
                  <a:pt x="56" y="21"/>
                </a:lnTo>
                <a:lnTo>
                  <a:pt x="54" y="15"/>
                </a:lnTo>
                <a:lnTo>
                  <a:pt x="48" y="9"/>
                </a:lnTo>
                <a:lnTo>
                  <a:pt x="43" y="4"/>
                </a:lnTo>
                <a:lnTo>
                  <a:pt x="36" y="1"/>
                </a:lnTo>
                <a:lnTo>
                  <a:pt x="28" y="0"/>
                </a:lnTo>
                <a:lnTo>
                  <a:pt x="20" y="1"/>
                </a:lnTo>
                <a:lnTo>
                  <a:pt x="14" y="4"/>
                </a:lnTo>
                <a:lnTo>
                  <a:pt x="8" y="9"/>
                </a:lnTo>
                <a:lnTo>
                  <a:pt x="3" y="15"/>
                </a:lnTo>
                <a:lnTo>
                  <a:pt x="0" y="21"/>
                </a:lnTo>
                <a:lnTo>
                  <a:pt x="0" y="29"/>
                </a:lnTo>
                <a:lnTo>
                  <a:pt x="0" y="36"/>
                </a:lnTo>
                <a:lnTo>
                  <a:pt x="3" y="43"/>
                </a:lnTo>
                <a:lnTo>
                  <a:pt x="8" y="49"/>
                </a:lnTo>
                <a:lnTo>
                  <a:pt x="8" y="49"/>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0" name="Freeform 106"/>
          <p:cNvSpPr>
            <a:spLocks/>
          </p:cNvSpPr>
          <p:nvPr/>
        </p:nvSpPr>
        <p:spPr bwMode="auto">
          <a:xfrm>
            <a:off x="4580343" y="1692492"/>
            <a:ext cx="81370" cy="84276"/>
          </a:xfrm>
          <a:custGeom>
            <a:avLst/>
            <a:gdLst>
              <a:gd name="T0" fmla="*/ 8 w 56"/>
              <a:gd name="T1" fmla="*/ 48 h 58"/>
              <a:gd name="T2" fmla="*/ 13 w 56"/>
              <a:gd name="T3" fmla="*/ 54 h 58"/>
              <a:gd name="T4" fmla="*/ 20 w 56"/>
              <a:gd name="T5" fmla="*/ 56 h 58"/>
              <a:gd name="T6" fmla="*/ 28 w 56"/>
              <a:gd name="T7" fmla="*/ 58 h 58"/>
              <a:gd name="T8" fmla="*/ 36 w 56"/>
              <a:gd name="T9" fmla="*/ 56 h 58"/>
              <a:gd name="T10" fmla="*/ 42 w 56"/>
              <a:gd name="T11" fmla="*/ 54 h 58"/>
              <a:gd name="T12" fmla="*/ 48 w 56"/>
              <a:gd name="T13" fmla="*/ 48 h 58"/>
              <a:gd name="T14" fmla="*/ 53 w 56"/>
              <a:gd name="T15" fmla="*/ 43 h 58"/>
              <a:gd name="T16" fmla="*/ 56 w 56"/>
              <a:gd name="T17" fmla="*/ 36 h 58"/>
              <a:gd name="T18" fmla="*/ 56 w 56"/>
              <a:gd name="T19" fmla="*/ 28 h 58"/>
              <a:gd name="T20" fmla="*/ 56 w 56"/>
              <a:gd name="T21" fmla="*/ 22 h 58"/>
              <a:gd name="T22" fmla="*/ 53 w 56"/>
              <a:gd name="T23" fmla="*/ 15 h 58"/>
              <a:gd name="T24" fmla="*/ 48 w 56"/>
              <a:gd name="T25" fmla="*/ 8 h 58"/>
              <a:gd name="T26" fmla="*/ 42 w 56"/>
              <a:gd name="T27" fmla="*/ 3 h 58"/>
              <a:gd name="T28" fmla="*/ 36 w 56"/>
              <a:gd name="T29" fmla="*/ 0 h 58"/>
              <a:gd name="T30" fmla="*/ 28 w 56"/>
              <a:gd name="T31" fmla="*/ 0 h 58"/>
              <a:gd name="T32" fmla="*/ 20 w 56"/>
              <a:gd name="T33" fmla="*/ 0 h 58"/>
              <a:gd name="T34" fmla="*/ 13 w 56"/>
              <a:gd name="T35" fmla="*/ 3 h 58"/>
              <a:gd name="T36" fmla="*/ 8 w 56"/>
              <a:gd name="T37" fmla="*/ 8 h 58"/>
              <a:gd name="T38" fmla="*/ 3 w 56"/>
              <a:gd name="T39" fmla="*/ 15 h 58"/>
              <a:gd name="T40" fmla="*/ 0 w 56"/>
              <a:gd name="T41" fmla="*/ 22 h 58"/>
              <a:gd name="T42" fmla="*/ 0 w 56"/>
              <a:gd name="T43" fmla="*/ 28 h 58"/>
              <a:gd name="T44" fmla="*/ 0 w 56"/>
              <a:gd name="T45" fmla="*/ 36 h 58"/>
              <a:gd name="T46" fmla="*/ 3 w 56"/>
              <a:gd name="T47" fmla="*/ 43 h 58"/>
              <a:gd name="T48" fmla="*/ 8 w 56"/>
              <a:gd name="T49" fmla="*/ 48 h 58"/>
              <a:gd name="T50" fmla="*/ 8 w 56"/>
              <a:gd name="T51"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58">
                <a:moveTo>
                  <a:pt x="8" y="48"/>
                </a:moveTo>
                <a:lnTo>
                  <a:pt x="13" y="54"/>
                </a:lnTo>
                <a:lnTo>
                  <a:pt x="20" y="56"/>
                </a:lnTo>
                <a:lnTo>
                  <a:pt x="28" y="58"/>
                </a:lnTo>
                <a:lnTo>
                  <a:pt x="36" y="56"/>
                </a:lnTo>
                <a:lnTo>
                  <a:pt x="42" y="54"/>
                </a:lnTo>
                <a:lnTo>
                  <a:pt x="48" y="48"/>
                </a:lnTo>
                <a:lnTo>
                  <a:pt x="53" y="43"/>
                </a:lnTo>
                <a:lnTo>
                  <a:pt x="56" y="36"/>
                </a:lnTo>
                <a:lnTo>
                  <a:pt x="56" y="28"/>
                </a:lnTo>
                <a:lnTo>
                  <a:pt x="56" y="22"/>
                </a:lnTo>
                <a:lnTo>
                  <a:pt x="53" y="15"/>
                </a:lnTo>
                <a:lnTo>
                  <a:pt x="48" y="8"/>
                </a:lnTo>
                <a:lnTo>
                  <a:pt x="42" y="3"/>
                </a:lnTo>
                <a:lnTo>
                  <a:pt x="36" y="0"/>
                </a:lnTo>
                <a:lnTo>
                  <a:pt x="28" y="0"/>
                </a:lnTo>
                <a:lnTo>
                  <a:pt x="20" y="0"/>
                </a:lnTo>
                <a:lnTo>
                  <a:pt x="13" y="3"/>
                </a:lnTo>
                <a:lnTo>
                  <a:pt x="8" y="8"/>
                </a:lnTo>
                <a:lnTo>
                  <a:pt x="3" y="15"/>
                </a:lnTo>
                <a:lnTo>
                  <a:pt x="0" y="22"/>
                </a:lnTo>
                <a:lnTo>
                  <a:pt x="0" y="28"/>
                </a:lnTo>
                <a:lnTo>
                  <a:pt x="0" y="36"/>
                </a:lnTo>
                <a:lnTo>
                  <a:pt x="3" y="43"/>
                </a:lnTo>
                <a:lnTo>
                  <a:pt x="8" y="48"/>
                </a:lnTo>
                <a:lnTo>
                  <a:pt x="8" y="48"/>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1" name="Freeform 107"/>
          <p:cNvSpPr>
            <a:spLocks/>
          </p:cNvSpPr>
          <p:nvPr/>
        </p:nvSpPr>
        <p:spPr bwMode="auto">
          <a:xfrm>
            <a:off x="5317028" y="1643090"/>
            <a:ext cx="82822" cy="82824"/>
          </a:xfrm>
          <a:custGeom>
            <a:avLst/>
            <a:gdLst>
              <a:gd name="T0" fmla="*/ 9 w 57"/>
              <a:gd name="T1" fmla="*/ 48 h 57"/>
              <a:gd name="T2" fmla="*/ 15 w 57"/>
              <a:gd name="T3" fmla="*/ 53 h 57"/>
              <a:gd name="T4" fmla="*/ 21 w 57"/>
              <a:gd name="T5" fmla="*/ 56 h 57"/>
              <a:gd name="T6" fmla="*/ 29 w 57"/>
              <a:gd name="T7" fmla="*/ 57 h 57"/>
              <a:gd name="T8" fmla="*/ 36 w 57"/>
              <a:gd name="T9" fmla="*/ 56 h 57"/>
              <a:gd name="T10" fmla="*/ 43 w 57"/>
              <a:gd name="T11" fmla="*/ 53 h 57"/>
              <a:gd name="T12" fmla="*/ 49 w 57"/>
              <a:gd name="T13" fmla="*/ 48 h 57"/>
              <a:gd name="T14" fmla="*/ 53 w 57"/>
              <a:gd name="T15" fmla="*/ 42 h 57"/>
              <a:gd name="T16" fmla="*/ 56 w 57"/>
              <a:gd name="T17" fmla="*/ 36 h 57"/>
              <a:gd name="T18" fmla="*/ 57 w 57"/>
              <a:gd name="T19" fmla="*/ 28 h 57"/>
              <a:gd name="T20" fmla="*/ 56 w 57"/>
              <a:gd name="T21" fmla="*/ 21 h 57"/>
              <a:gd name="T22" fmla="*/ 53 w 57"/>
              <a:gd name="T23" fmla="*/ 15 h 57"/>
              <a:gd name="T24" fmla="*/ 49 w 57"/>
              <a:gd name="T25" fmla="*/ 8 h 57"/>
              <a:gd name="T26" fmla="*/ 43 w 57"/>
              <a:gd name="T27" fmla="*/ 4 h 57"/>
              <a:gd name="T28" fmla="*/ 36 w 57"/>
              <a:gd name="T29" fmla="*/ 0 h 57"/>
              <a:gd name="T30" fmla="*/ 29 w 57"/>
              <a:gd name="T31" fmla="*/ 0 h 57"/>
              <a:gd name="T32" fmla="*/ 21 w 57"/>
              <a:gd name="T33" fmla="*/ 0 h 57"/>
              <a:gd name="T34" fmla="*/ 15 w 57"/>
              <a:gd name="T35" fmla="*/ 4 h 57"/>
              <a:gd name="T36" fmla="*/ 9 w 57"/>
              <a:gd name="T37" fmla="*/ 8 h 57"/>
              <a:gd name="T38" fmla="*/ 4 w 57"/>
              <a:gd name="T39" fmla="*/ 15 h 57"/>
              <a:gd name="T40" fmla="*/ 1 w 57"/>
              <a:gd name="T41" fmla="*/ 21 h 57"/>
              <a:gd name="T42" fmla="*/ 0 w 57"/>
              <a:gd name="T43" fmla="*/ 28 h 57"/>
              <a:gd name="T44" fmla="*/ 1 w 57"/>
              <a:gd name="T45" fmla="*/ 36 h 57"/>
              <a:gd name="T46" fmla="*/ 4 w 57"/>
              <a:gd name="T47" fmla="*/ 42 h 57"/>
              <a:gd name="T48" fmla="*/ 9 w 57"/>
              <a:gd name="T49" fmla="*/ 48 h 57"/>
              <a:gd name="T50" fmla="*/ 9 w 57"/>
              <a:gd name="T5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57">
                <a:moveTo>
                  <a:pt x="9" y="48"/>
                </a:moveTo>
                <a:lnTo>
                  <a:pt x="15" y="53"/>
                </a:lnTo>
                <a:lnTo>
                  <a:pt x="21" y="56"/>
                </a:lnTo>
                <a:lnTo>
                  <a:pt x="29" y="57"/>
                </a:lnTo>
                <a:lnTo>
                  <a:pt x="36" y="56"/>
                </a:lnTo>
                <a:lnTo>
                  <a:pt x="43" y="53"/>
                </a:lnTo>
                <a:lnTo>
                  <a:pt x="49" y="48"/>
                </a:lnTo>
                <a:lnTo>
                  <a:pt x="53" y="42"/>
                </a:lnTo>
                <a:lnTo>
                  <a:pt x="56" y="36"/>
                </a:lnTo>
                <a:lnTo>
                  <a:pt x="57" y="28"/>
                </a:lnTo>
                <a:lnTo>
                  <a:pt x="56" y="21"/>
                </a:lnTo>
                <a:lnTo>
                  <a:pt x="53" y="15"/>
                </a:lnTo>
                <a:lnTo>
                  <a:pt x="49" y="8"/>
                </a:lnTo>
                <a:lnTo>
                  <a:pt x="43" y="4"/>
                </a:lnTo>
                <a:lnTo>
                  <a:pt x="36" y="0"/>
                </a:lnTo>
                <a:lnTo>
                  <a:pt x="29" y="0"/>
                </a:lnTo>
                <a:lnTo>
                  <a:pt x="21" y="0"/>
                </a:lnTo>
                <a:lnTo>
                  <a:pt x="15" y="4"/>
                </a:lnTo>
                <a:lnTo>
                  <a:pt x="9" y="8"/>
                </a:lnTo>
                <a:lnTo>
                  <a:pt x="4" y="15"/>
                </a:lnTo>
                <a:lnTo>
                  <a:pt x="1" y="21"/>
                </a:lnTo>
                <a:lnTo>
                  <a:pt x="0" y="28"/>
                </a:lnTo>
                <a:lnTo>
                  <a:pt x="1" y="36"/>
                </a:lnTo>
                <a:lnTo>
                  <a:pt x="4" y="42"/>
                </a:lnTo>
                <a:lnTo>
                  <a:pt x="9" y="48"/>
                </a:lnTo>
                <a:lnTo>
                  <a:pt x="9" y="48"/>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2" name="Freeform 108"/>
          <p:cNvSpPr>
            <a:spLocks/>
          </p:cNvSpPr>
          <p:nvPr/>
        </p:nvSpPr>
        <p:spPr bwMode="auto">
          <a:xfrm>
            <a:off x="6055166" y="1643090"/>
            <a:ext cx="84276" cy="82824"/>
          </a:xfrm>
          <a:custGeom>
            <a:avLst/>
            <a:gdLst>
              <a:gd name="T0" fmla="*/ 8 w 58"/>
              <a:gd name="T1" fmla="*/ 48 h 57"/>
              <a:gd name="T2" fmla="*/ 15 w 58"/>
              <a:gd name="T3" fmla="*/ 53 h 57"/>
              <a:gd name="T4" fmla="*/ 22 w 58"/>
              <a:gd name="T5" fmla="*/ 56 h 57"/>
              <a:gd name="T6" fmla="*/ 30 w 58"/>
              <a:gd name="T7" fmla="*/ 57 h 57"/>
              <a:gd name="T8" fmla="*/ 36 w 58"/>
              <a:gd name="T9" fmla="*/ 56 h 57"/>
              <a:gd name="T10" fmla="*/ 43 w 58"/>
              <a:gd name="T11" fmla="*/ 53 h 57"/>
              <a:gd name="T12" fmla="*/ 50 w 58"/>
              <a:gd name="T13" fmla="*/ 48 h 57"/>
              <a:gd name="T14" fmla="*/ 54 w 58"/>
              <a:gd name="T15" fmla="*/ 42 h 57"/>
              <a:gd name="T16" fmla="*/ 56 w 58"/>
              <a:gd name="T17" fmla="*/ 36 h 57"/>
              <a:gd name="T18" fmla="*/ 58 w 58"/>
              <a:gd name="T19" fmla="*/ 28 h 57"/>
              <a:gd name="T20" fmla="*/ 56 w 58"/>
              <a:gd name="T21" fmla="*/ 21 h 57"/>
              <a:gd name="T22" fmla="*/ 54 w 58"/>
              <a:gd name="T23" fmla="*/ 15 h 57"/>
              <a:gd name="T24" fmla="*/ 50 w 58"/>
              <a:gd name="T25" fmla="*/ 8 h 57"/>
              <a:gd name="T26" fmla="*/ 43 w 58"/>
              <a:gd name="T27" fmla="*/ 4 h 57"/>
              <a:gd name="T28" fmla="*/ 36 w 58"/>
              <a:gd name="T29" fmla="*/ 0 h 57"/>
              <a:gd name="T30" fmla="*/ 30 w 58"/>
              <a:gd name="T31" fmla="*/ 0 h 57"/>
              <a:gd name="T32" fmla="*/ 22 w 58"/>
              <a:gd name="T33" fmla="*/ 0 h 57"/>
              <a:gd name="T34" fmla="*/ 15 w 58"/>
              <a:gd name="T35" fmla="*/ 4 h 57"/>
              <a:gd name="T36" fmla="*/ 8 w 58"/>
              <a:gd name="T37" fmla="*/ 8 h 57"/>
              <a:gd name="T38" fmla="*/ 4 w 58"/>
              <a:gd name="T39" fmla="*/ 15 h 57"/>
              <a:gd name="T40" fmla="*/ 2 w 58"/>
              <a:gd name="T41" fmla="*/ 21 h 57"/>
              <a:gd name="T42" fmla="*/ 0 w 58"/>
              <a:gd name="T43" fmla="*/ 28 h 57"/>
              <a:gd name="T44" fmla="*/ 2 w 58"/>
              <a:gd name="T45" fmla="*/ 36 h 57"/>
              <a:gd name="T46" fmla="*/ 4 w 58"/>
              <a:gd name="T47" fmla="*/ 42 h 57"/>
              <a:gd name="T48" fmla="*/ 8 w 58"/>
              <a:gd name="T49" fmla="*/ 48 h 57"/>
              <a:gd name="T50" fmla="*/ 8 w 58"/>
              <a:gd name="T5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7">
                <a:moveTo>
                  <a:pt x="8" y="48"/>
                </a:moveTo>
                <a:lnTo>
                  <a:pt x="15" y="53"/>
                </a:lnTo>
                <a:lnTo>
                  <a:pt x="22" y="56"/>
                </a:lnTo>
                <a:lnTo>
                  <a:pt x="30" y="57"/>
                </a:lnTo>
                <a:lnTo>
                  <a:pt x="36" y="56"/>
                </a:lnTo>
                <a:lnTo>
                  <a:pt x="43" y="53"/>
                </a:lnTo>
                <a:lnTo>
                  <a:pt x="50" y="48"/>
                </a:lnTo>
                <a:lnTo>
                  <a:pt x="54" y="42"/>
                </a:lnTo>
                <a:lnTo>
                  <a:pt x="56" y="36"/>
                </a:lnTo>
                <a:lnTo>
                  <a:pt x="58" y="28"/>
                </a:lnTo>
                <a:lnTo>
                  <a:pt x="56" y="21"/>
                </a:lnTo>
                <a:lnTo>
                  <a:pt x="54" y="15"/>
                </a:lnTo>
                <a:lnTo>
                  <a:pt x="50" y="8"/>
                </a:lnTo>
                <a:lnTo>
                  <a:pt x="43" y="4"/>
                </a:lnTo>
                <a:lnTo>
                  <a:pt x="36" y="0"/>
                </a:lnTo>
                <a:lnTo>
                  <a:pt x="30" y="0"/>
                </a:lnTo>
                <a:lnTo>
                  <a:pt x="22" y="0"/>
                </a:lnTo>
                <a:lnTo>
                  <a:pt x="15" y="4"/>
                </a:lnTo>
                <a:lnTo>
                  <a:pt x="8" y="8"/>
                </a:lnTo>
                <a:lnTo>
                  <a:pt x="4" y="15"/>
                </a:lnTo>
                <a:lnTo>
                  <a:pt x="2" y="21"/>
                </a:lnTo>
                <a:lnTo>
                  <a:pt x="0" y="28"/>
                </a:lnTo>
                <a:lnTo>
                  <a:pt x="2" y="36"/>
                </a:lnTo>
                <a:lnTo>
                  <a:pt x="4" y="42"/>
                </a:lnTo>
                <a:lnTo>
                  <a:pt x="8" y="48"/>
                </a:lnTo>
                <a:lnTo>
                  <a:pt x="8" y="48"/>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3" name="Freeform 109"/>
          <p:cNvSpPr>
            <a:spLocks/>
          </p:cNvSpPr>
          <p:nvPr/>
        </p:nvSpPr>
        <p:spPr bwMode="auto">
          <a:xfrm>
            <a:off x="6794756" y="1643090"/>
            <a:ext cx="82822" cy="82824"/>
          </a:xfrm>
          <a:custGeom>
            <a:avLst/>
            <a:gdLst>
              <a:gd name="T0" fmla="*/ 9 w 57"/>
              <a:gd name="T1" fmla="*/ 48 h 57"/>
              <a:gd name="T2" fmla="*/ 14 w 57"/>
              <a:gd name="T3" fmla="*/ 53 h 57"/>
              <a:gd name="T4" fmla="*/ 21 w 57"/>
              <a:gd name="T5" fmla="*/ 56 h 57"/>
              <a:gd name="T6" fmla="*/ 29 w 57"/>
              <a:gd name="T7" fmla="*/ 57 h 57"/>
              <a:gd name="T8" fmla="*/ 36 w 57"/>
              <a:gd name="T9" fmla="*/ 56 h 57"/>
              <a:gd name="T10" fmla="*/ 42 w 57"/>
              <a:gd name="T11" fmla="*/ 53 h 57"/>
              <a:gd name="T12" fmla="*/ 49 w 57"/>
              <a:gd name="T13" fmla="*/ 48 h 57"/>
              <a:gd name="T14" fmla="*/ 53 w 57"/>
              <a:gd name="T15" fmla="*/ 42 h 57"/>
              <a:gd name="T16" fmla="*/ 56 w 57"/>
              <a:gd name="T17" fmla="*/ 36 h 57"/>
              <a:gd name="T18" fmla="*/ 57 w 57"/>
              <a:gd name="T19" fmla="*/ 28 h 57"/>
              <a:gd name="T20" fmla="*/ 56 w 57"/>
              <a:gd name="T21" fmla="*/ 21 h 57"/>
              <a:gd name="T22" fmla="*/ 53 w 57"/>
              <a:gd name="T23" fmla="*/ 15 h 57"/>
              <a:gd name="T24" fmla="*/ 49 w 57"/>
              <a:gd name="T25" fmla="*/ 8 h 57"/>
              <a:gd name="T26" fmla="*/ 42 w 57"/>
              <a:gd name="T27" fmla="*/ 4 h 57"/>
              <a:gd name="T28" fmla="*/ 36 w 57"/>
              <a:gd name="T29" fmla="*/ 0 h 57"/>
              <a:gd name="T30" fmla="*/ 29 w 57"/>
              <a:gd name="T31" fmla="*/ 0 h 57"/>
              <a:gd name="T32" fmla="*/ 21 w 57"/>
              <a:gd name="T33" fmla="*/ 0 h 57"/>
              <a:gd name="T34" fmla="*/ 14 w 57"/>
              <a:gd name="T35" fmla="*/ 4 h 57"/>
              <a:gd name="T36" fmla="*/ 9 w 57"/>
              <a:gd name="T37" fmla="*/ 8 h 57"/>
              <a:gd name="T38" fmla="*/ 4 w 57"/>
              <a:gd name="T39" fmla="*/ 15 h 57"/>
              <a:gd name="T40" fmla="*/ 1 w 57"/>
              <a:gd name="T41" fmla="*/ 21 h 57"/>
              <a:gd name="T42" fmla="*/ 0 w 57"/>
              <a:gd name="T43" fmla="*/ 28 h 57"/>
              <a:gd name="T44" fmla="*/ 1 w 57"/>
              <a:gd name="T45" fmla="*/ 36 h 57"/>
              <a:gd name="T46" fmla="*/ 4 w 57"/>
              <a:gd name="T47" fmla="*/ 42 h 57"/>
              <a:gd name="T48" fmla="*/ 9 w 57"/>
              <a:gd name="T49" fmla="*/ 48 h 57"/>
              <a:gd name="T50" fmla="*/ 9 w 57"/>
              <a:gd name="T5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57">
                <a:moveTo>
                  <a:pt x="9" y="48"/>
                </a:moveTo>
                <a:lnTo>
                  <a:pt x="14" y="53"/>
                </a:lnTo>
                <a:lnTo>
                  <a:pt x="21" y="56"/>
                </a:lnTo>
                <a:lnTo>
                  <a:pt x="29" y="57"/>
                </a:lnTo>
                <a:lnTo>
                  <a:pt x="36" y="56"/>
                </a:lnTo>
                <a:lnTo>
                  <a:pt x="42" y="53"/>
                </a:lnTo>
                <a:lnTo>
                  <a:pt x="49" y="48"/>
                </a:lnTo>
                <a:lnTo>
                  <a:pt x="53" y="42"/>
                </a:lnTo>
                <a:lnTo>
                  <a:pt x="56" y="36"/>
                </a:lnTo>
                <a:lnTo>
                  <a:pt x="57" y="28"/>
                </a:lnTo>
                <a:lnTo>
                  <a:pt x="56" y="21"/>
                </a:lnTo>
                <a:lnTo>
                  <a:pt x="53" y="15"/>
                </a:lnTo>
                <a:lnTo>
                  <a:pt x="49" y="8"/>
                </a:lnTo>
                <a:lnTo>
                  <a:pt x="42" y="4"/>
                </a:lnTo>
                <a:lnTo>
                  <a:pt x="36" y="0"/>
                </a:lnTo>
                <a:lnTo>
                  <a:pt x="29" y="0"/>
                </a:lnTo>
                <a:lnTo>
                  <a:pt x="21" y="0"/>
                </a:lnTo>
                <a:lnTo>
                  <a:pt x="14" y="4"/>
                </a:lnTo>
                <a:lnTo>
                  <a:pt x="9" y="8"/>
                </a:lnTo>
                <a:lnTo>
                  <a:pt x="4" y="15"/>
                </a:lnTo>
                <a:lnTo>
                  <a:pt x="1" y="21"/>
                </a:lnTo>
                <a:lnTo>
                  <a:pt x="0" y="28"/>
                </a:lnTo>
                <a:lnTo>
                  <a:pt x="1" y="36"/>
                </a:lnTo>
                <a:lnTo>
                  <a:pt x="4" y="42"/>
                </a:lnTo>
                <a:lnTo>
                  <a:pt x="9" y="48"/>
                </a:lnTo>
                <a:lnTo>
                  <a:pt x="9" y="48"/>
                </a:lnTo>
                <a:close/>
              </a:path>
            </a:pathLst>
          </a:custGeom>
          <a:solidFill>
            <a:srgbClr val="FF6600"/>
          </a:solidFill>
          <a:ln w="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54" name="ZoneTexte 353"/>
          <p:cNvSpPr txBox="1"/>
          <p:nvPr/>
        </p:nvSpPr>
        <p:spPr>
          <a:xfrm>
            <a:off x="2037242" y="3910841"/>
            <a:ext cx="284515" cy="307777"/>
          </a:xfrm>
          <a:prstGeom prst="rect">
            <a:avLst/>
          </a:prstGeom>
          <a:noFill/>
        </p:spPr>
        <p:txBody>
          <a:bodyPr wrap="none" rtlCol="0">
            <a:spAutoFit/>
          </a:bodyPr>
          <a:lstStyle/>
          <a:p>
            <a:pPr algn="r" defTabSz="457200" eaLnBrk="1" fontAlgn="auto" hangingPunct="1">
              <a:spcBef>
                <a:spcPts val="0"/>
              </a:spcBef>
              <a:spcAft>
                <a:spcPts val="0"/>
              </a:spcAft>
            </a:pPr>
            <a:r>
              <a:rPr lang="fr-FR" sz="1400" dirty="0" smtClean="0">
                <a:solidFill>
                  <a:srgbClr val="FFFFFF"/>
                </a:solidFill>
                <a:ea typeface="+mn-ea"/>
                <a:cs typeface="Arial" pitchFamily="34" charset="0"/>
              </a:rPr>
              <a:t>0</a:t>
            </a:r>
            <a:endParaRPr lang="fr-FR" sz="1400" dirty="0">
              <a:solidFill>
                <a:srgbClr val="FFFFFF"/>
              </a:solidFill>
              <a:ea typeface="+mn-ea"/>
              <a:cs typeface="Arial" pitchFamily="34" charset="0"/>
            </a:endParaRPr>
          </a:p>
        </p:txBody>
      </p:sp>
      <p:sp>
        <p:nvSpPr>
          <p:cNvPr id="355" name="ZoneTexte 354"/>
          <p:cNvSpPr txBox="1"/>
          <p:nvPr/>
        </p:nvSpPr>
        <p:spPr>
          <a:xfrm>
            <a:off x="2281684" y="4182626"/>
            <a:ext cx="28451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0</a:t>
            </a:r>
            <a:endParaRPr lang="fr-FR" sz="1400" dirty="0">
              <a:solidFill>
                <a:srgbClr val="FFFFFF"/>
              </a:solidFill>
              <a:ea typeface="+mn-ea"/>
              <a:cs typeface="Arial" pitchFamily="34" charset="0"/>
            </a:endParaRPr>
          </a:p>
        </p:txBody>
      </p:sp>
      <p:sp>
        <p:nvSpPr>
          <p:cNvPr id="356" name="ZoneTexte 355"/>
          <p:cNvSpPr txBox="1"/>
          <p:nvPr/>
        </p:nvSpPr>
        <p:spPr>
          <a:xfrm>
            <a:off x="2461122" y="4182626"/>
            <a:ext cx="28451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4</a:t>
            </a:r>
            <a:endParaRPr lang="fr-FR" sz="1400" dirty="0">
              <a:solidFill>
                <a:srgbClr val="FFFFFF"/>
              </a:solidFill>
              <a:ea typeface="+mn-ea"/>
              <a:cs typeface="Arial" pitchFamily="34" charset="0"/>
            </a:endParaRPr>
          </a:p>
        </p:txBody>
      </p:sp>
      <p:sp>
        <p:nvSpPr>
          <p:cNvPr id="357" name="ZoneTexte 356"/>
          <p:cNvSpPr txBox="1"/>
          <p:nvPr/>
        </p:nvSpPr>
        <p:spPr>
          <a:xfrm>
            <a:off x="2660923" y="4182626"/>
            <a:ext cx="28451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8</a:t>
            </a:r>
            <a:endParaRPr lang="fr-FR" sz="1400" dirty="0">
              <a:solidFill>
                <a:srgbClr val="FFFFFF"/>
              </a:solidFill>
              <a:ea typeface="+mn-ea"/>
              <a:cs typeface="Arial" pitchFamily="34" charset="0"/>
            </a:endParaRPr>
          </a:p>
        </p:txBody>
      </p:sp>
      <p:sp>
        <p:nvSpPr>
          <p:cNvPr id="358" name="ZoneTexte 357"/>
          <p:cNvSpPr txBox="1"/>
          <p:nvPr/>
        </p:nvSpPr>
        <p:spPr>
          <a:xfrm>
            <a:off x="2804363" y="4182626"/>
            <a:ext cx="38436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12</a:t>
            </a:r>
            <a:endParaRPr lang="fr-FR" sz="1400" dirty="0">
              <a:solidFill>
                <a:srgbClr val="FFFFFF"/>
              </a:solidFill>
              <a:ea typeface="+mn-ea"/>
              <a:cs typeface="Arial" pitchFamily="34" charset="0"/>
            </a:endParaRPr>
          </a:p>
        </p:txBody>
      </p:sp>
      <p:sp>
        <p:nvSpPr>
          <p:cNvPr id="359" name="ZoneTexte 358"/>
          <p:cNvSpPr txBox="1"/>
          <p:nvPr/>
        </p:nvSpPr>
        <p:spPr>
          <a:xfrm>
            <a:off x="3083454" y="4182626"/>
            <a:ext cx="38436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18</a:t>
            </a:r>
            <a:endParaRPr lang="fr-FR" sz="1400" dirty="0">
              <a:solidFill>
                <a:srgbClr val="FFFFFF"/>
              </a:solidFill>
              <a:ea typeface="+mn-ea"/>
              <a:cs typeface="Arial" pitchFamily="34" charset="0"/>
            </a:endParaRPr>
          </a:p>
        </p:txBody>
      </p:sp>
      <p:sp>
        <p:nvSpPr>
          <p:cNvPr id="360" name="ZoneTexte 359"/>
          <p:cNvSpPr txBox="1"/>
          <p:nvPr/>
        </p:nvSpPr>
        <p:spPr>
          <a:xfrm>
            <a:off x="3353717" y="4182626"/>
            <a:ext cx="38436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24</a:t>
            </a:r>
            <a:endParaRPr lang="fr-FR" sz="1400" dirty="0">
              <a:solidFill>
                <a:srgbClr val="FFFFFF"/>
              </a:solidFill>
              <a:ea typeface="+mn-ea"/>
              <a:cs typeface="Arial" pitchFamily="34" charset="0"/>
            </a:endParaRPr>
          </a:p>
        </p:txBody>
      </p:sp>
      <p:sp>
        <p:nvSpPr>
          <p:cNvPr id="361" name="ZoneTexte 360"/>
          <p:cNvSpPr txBox="1"/>
          <p:nvPr/>
        </p:nvSpPr>
        <p:spPr>
          <a:xfrm>
            <a:off x="3718428" y="4182626"/>
            <a:ext cx="38436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32</a:t>
            </a:r>
            <a:endParaRPr lang="fr-FR" sz="1400" dirty="0">
              <a:solidFill>
                <a:srgbClr val="FFFFFF"/>
              </a:solidFill>
              <a:ea typeface="+mn-ea"/>
              <a:cs typeface="Arial" pitchFamily="34" charset="0"/>
            </a:endParaRPr>
          </a:p>
        </p:txBody>
      </p:sp>
      <p:sp>
        <p:nvSpPr>
          <p:cNvPr id="362" name="ZoneTexte 361"/>
          <p:cNvSpPr txBox="1"/>
          <p:nvPr/>
        </p:nvSpPr>
        <p:spPr>
          <a:xfrm>
            <a:off x="4459472" y="4182626"/>
            <a:ext cx="38436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48</a:t>
            </a:r>
            <a:endParaRPr lang="fr-FR" sz="1400" dirty="0">
              <a:solidFill>
                <a:srgbClr val="FFFFFF"/>
              </a:solidFill>
              <a:ea typeface="+mn-ea"/>
              <a:cs typeface="Arial" pitchFamily="34" charset="0"/>
            </a:endParaRPr>
          </a:p>
        </p:txBody>
      </p:sp>
      <p:sp>
        <p:nvSpPr>
          <p:cNvPr id="363" name="ZoneTexte 362"/>
          <p:cNvSpPr txBox="1"/>
          <p:nvPr/>
        </p:nvSpPr>
        <p:spPr>
          <a:xfrm>
            <a:off x="5198951" y="4182626"/>
            <a:ext cx="38436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64</a:t>
            </a:r>
            <a:endParaRPr lang="fr-FR" sz="1400" dirty="0">
              <a:solidFill>
                <a:srgbClr val="FFFFFF"/>
              </a:solidFill>
              <a:ea typeface="+mn-ea"/>
              <a:cs typeface="Arial" pitchFamily="34" charset="0"/>
            </a:endParaRPr>
          </a:p>
        </p:txBody>
      </p:sp>
      <p:sp>
        <p:nvSpPr>
          <p:cNvPr id="364" name="ZoneTexte 363"/>
          <p:cNvSpPr txBox="1"/>
          <p:nvPr/>
        </p:nvSpPr>
        <p:spPr>
          <a:xfrm>
            <a:off x="5941558" y="4182626"/>
            <a:ext cx="38436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80</a:t>
            </a:r>
            <a:endParaRPr lang="fr-FR" sz="1400" dirty="0">
              <a:solidFill>
                <a:srgbClr val="FFFFFF"/>
              </a:solidFill>
              <a:ea typeface="+mn-ea"/>
              <a:cs typeface="Arial" pitchFamily="34" charset="0"/>
            </a:endParaRPr>
          </a:p>
        </p:txBody>
      </p:sp>
      <p:sp>
        <p:nvSpPr>
          <p:cNvPr id="365" name="ZoneTexte 364"/>
          <p:cNvSpPr txBox="1"/>
          <p:nvPr/>
        </p:nvSpPr>
        <p:spPr>
          <a:xfrm>
            <a:off x="6685397" y="4182626"/>
            <a:ext cx="384365" cy="307777"/>
          </a:xfrm>
          <a:prstGeom prst="rect">
            <a:avLst/>
          </a:prstGeom>
          <a:noFill/>
        </p:spPr>
        <p:txBody>
          <a:bodyPr wrap="none" rtlCol="0">
            <a:spAutoFit/>
          </a:bodyPr>
          <a:lstStyle/>
          <a:p>
            <a:pPr algn="ctr" defTabSz="457200" eaLnBrk="1" fontAlgn="auto" hangingPunct="1">
              <a:spcBef>
                <a:spcPts val="0"/>
              </a:spcBef>
              <a:spcAft>
                <a:spcPts val="0"/>
              </a:spcAft>
            </a:pPr>
            <a:r>
              <a:rPr lang="fr-FR" sz="1400" dirty="0" smtClean="0">
                <a:solidFill>
                  <a:srgbClr val="FFFFFF"/>
                </a:solidFill>
                <a:ea typeface="+mn-ea"/>
                <a:cs typeface="Arial" pitchFamily="34" charset="0"/>
              </a:rPr>
              <a:t>96</a:t>
            </a:r>
            <a:endParaRPr lang="fr-FR" sz="1400" dirty="0">
              <a:solidFill>
                <a:srgbClr val="FFFFFF"/>
              </a:solidFill>
              <a:ea typeface="+mn-ea"/>
              <a:cs typeface="Arial" pitchFamily="34" charset="0"/>
            </a:endParaRPr>
          </a:p>
        </p:txBody>
      </p:sp>
      <p:sp>
        <p:nvSpPr>
          <p:cNvPr id="366" name="ZoneTexte 365"/>
          <p:cNvSpPr txBox="1"/>
          <p:nvPr/>
        </p:nvSpPr>
        <p:spPr>
          <a:xfrm>
            <a:off x="2192533" y="4913245"/>
            <a:ext cx="462818" cy="492443"/>
          </a:xfrm>
          <a:prstGeom prst="rect">
            <a:avLst/>
          </a:prstGeom>
          <a:noFill/>
        </p:spPr>
        <p:txBody>
          <a:bodyPr wrap="none" rtlCol="0">
            <a:spAutoFit/>
          </a:bodyPr>
          <a:lstStyle/>
          <a:p>
            <a:pPr algn="ctr" defTabSz="457200" eaLnBrk="1" fontAlgn="auto" hangingPunct="1">
              <a:spcBef>
                <a:spcPts val="0"/>
              </a:spcBef>
              <a:spcAft>
                <a:spcPts val="0"/>
              </a:spcAft>
            </a:pPr>
            <a:r>
              <a:rPr lang="fr-FR" sz="1300" dirty="0" smtClean="0">
                <a:solidFill>
                  <a:srgbClr val="FFFFFF"/>
                </a:solidFill>
                <a:ea typeface="+mn-ea"/>
                <a:cs typeface="Arial" pitchFamily="34" charset="0"/>
              </a:rPr>
              <a:t>401</a:t>
            </a:r>
          </a:p>
          <a:p>
            <a:pPr algn="ctr" defTabSz="457200" eaLnBrk="1" fontAlgn="auto" hangingPunct="1">
              <a:spcBef>
                <a:spcPts val="0"/>
              </a:spcBef>
              <a:spcAft>
                <a:spcPts val="0"/>
              </a:spcAft>
            </a:pPr>
            <a:r>
              <a:rPr lang="fr-FR" sz="1300" dirty="0" smtClean="0">
                <a:solidFill>
                  <a:srgbClr val="FFFFFF"/>
                </a:solidFill>
                <a:ea typeface="+mn-ea"/>
                <a:cs typeface="Arial" pitchFamily="34" charset="0"/>
              </a:rPr>
              <a:t>404</a:t>
            </a:r>
            <a:endParaRPr lang="fr-FR" sz="1300" dirty="0">
              <a:solidFill>
                <a:srgbClr val="FFFFFF"/>
              </a:solidFill>
              <a:ea typeface="+mn-ea"/>
              <a:cs typeface="Arial" pitchFamily="34" charset="0"/>
            </a:endParaRPr>
          </a:p>
        </p:txBody>
      </p:sp>
      <p:sp>
        <p:nvSpPr>
          <p:cNvPr id="367" name="ZoneTexte 366"/>
          <p:cNvSpPr txBox="1"/>
          <p:nvPr/>
        </p:nvSpPr>
        <p:spPr>
          <a:xfrm>
            <a:off x="2765135" y="4913245"/>
            <a:ext cx="462818" cy="492443"/>
          </a:xfrm>
          <a:prstGeom prst="rect">
            <a:avLst/>
          </a:prstGeom>
          <a:noFill/>
        </p:spPr>
        <p:txBody>
          <a:bodyPr wrap="none" rtlCol="0">
            <a:spAutoFit/>
          </a:bodyPr>
          <a:lstStyle/>
          <a:p>
            <a:pPr algn="ctr" defTabSz="457200" eaLnBrk="1" fontAlgn="auto" hangingPunct="1">
              <a:spcBef>
                <a:spcPts val="0"/>
              </a:spcBef>
              <a:spcAft>
                <a:spcPts val="0"/>
              </a:spcAft>
            </a:pPr>
            <a:r>
              <a:rPr lang="fr-FR" sz="1300" dirty="0" smtClean="0">
                <a:solidFill>
                  <a:srgbClr val="FFFFFF"/>
                </a:solidFill>
                <a:ea typeface="+mn-ea"/>
                <a:cs typeface="Arial" pitchFamily="34" charset="0"/>
              </a:rPr>
              <a:t>385</a:t>
            </a:r>
          </a:p>
          <a:p>
            <a:pPr algn="ctr" defTabSz="457200" eaLnBrk="1" fontAlgn="auto" hangingPunct="1">
              <a:spcBef>
                <a:spcPts val="0"/>
              </a:spcBef>
              <a:spcAft>
                <a:spcPts val="0"/>
              </a:spcAft>
            </a:pPr>
            <a:r>
              <a:rPr lang="fr-FR" sz="1300" dirty="0" smtClean="0">
                <a:solidFill>
                  <a:srgbClr val="FFFFFF"/>
                </a:solidFill>
                <a:ea typeface="+mn-ea"/>
                <a:cs typeface="Arial" pitchFamily="34" charset="0"/>
              </a:rPr>
              <a:t>389</a:t>
            </a:r>
            <a:endParaRPr lang="fr-FR" sz="1300" dirty="0">
              <a:solidFill>
                <a:srgbClr val="FFFFFF"/>
              </a:solidFill>
              <a:ea typeface="+mn-ea"/>
              <a:cs typeface="Arial" pitchFamily="34" charset="0"/>
            </a:endParaRPr>
          </a:p>
        </p:txBody>
      </p:sp>
      <p:sp>
        <p:nvSpPr>
          <p:cNvPr id="368" name="ZoneTexte 367"/>
          <p:cNvSpPr txBox="1"/>
          <p:nvPr/>
        </p:nvSpPr>
        <p:spPr>
          <a:xfrm>
            <a:off x="3314489" y="4913245"/>
            <a:ext cx="462818" cy="492443"/>
          </a:xfrm>
          <a:prstGeom prst="rect">
            <a:avLst/>
          </a:prstGeom>
          <a:noFill/>
        </p:spPr>
        <p:txBody>
          <a:bodyPr wrap="none" rtlCol="0">
            <a:spAutoFit/>
          </a:bodyPr>
          <a:lstStyle/>
          <a:p>
            <a:pPr algn="ctr" defTabSz="457200" eaLnBrk="1" fontAlgn="auto" hangingPunct="1">
              <a:spcBef>
                <a:spcPts val="0"/>
              </a:spcBef>
              <a:spcAft>
                <a:spcPts val="0"/>
              </a:spcAft>
            </a:pPr>
            <a:r>
              <a:rPr lang="fr-FR" sz="1300" dirty="0" smtClean="0">
                <a:solidFill>
                  <a:srgbClr val="FFFFFF"/>
                </a:solidFill>
                <a:ea typeface="+mn-ea"/>
                <a:cs typeface="Arial" pitchFamily="34" charset="0"/>
              </a:rPr>
              <a:t>377</a:t>
            </a:r>
          </a:p>
          <a:p>
            <a:pPr algn="ctr" defTabSz="457200" eaLnBrk="1" fontAlgn="auto" hangingPunct="1">
              <a:spcBef>
                <a:spcPts val="0"/>
              </a:spcBef>
              <a:spcAft>
                <a:spcPts val="0"/>
              </a:spcAft>
            </a:pPr>
            <a:r>
              <a:rPr lang="fr-FR" sz="1300" dirty="0" smtClean="0">
                <a:solidFill>
                  <a:srgbClr val="FFFFFF"/>
                </a:solidFill>
                <a:ea typeface="+mn-ea"/>
                <a:cs typeface="Arial" pitchFamily="34" charset="0"/>
              </a:rPr>
              <a:t>385</a:t>
            </a:r>
            <a:endParaRPr lang="fr-FR" sz="1300" dirty="0">
              <a:solidFill>
                <a:srgbClr val="FFFFFF"/>
              </a:solidFill>
              <a:ea typeface="+mn-ea"/>
              <a:cs typeface="Arial" pitchFamily="34" charset="0"/>
            </a:endParaRPr>
          </a:p>
        </p:txBody>
      </p:sp>
      <p:sp>
        <p:nvSpPr>
          <p:cNvPr id="369" name="ZoneTexte 368"/>
          <p:cNvSpPr txBox="1"/>
          <p:nvPr/>
        </p:nvSpPr>
        <p:spPr>
          <a:xfrm>
            <a:off x="3730415" y="4913245"/>
            <a:ext cx="462818" cy="492443"/>
          </a:xfrm>
          <a:prstGeom prst="rect">
            <a:avLst/>
          </a:prstGeom>
          <a:noFill/>
        </p:spPr>
        <p:txBody>
          <a:bodyPr wrap="none" rtlCol="0">
            <a:spAutoFit/>
          </a:bodyPr>
          <a:lstStyle/>
          <a:p>
            <a:pPr algn="ctr" defTabSz="457200" eaLnBrk="1" fontAlgn="auto" hangingPunct="1">
              <a:spcBef>
                <a:spcPts val="0"/>
              </a:spcBef>
              <a:spcAft>
                <a:spcPts val="0"/>
              </a:spcAft>
            </a:pPr>
            <a:r>
              <a:rPr lang="fr-FR" sz="1300" dirty="0" smtClean="0">
                <a:solidFill>
                  <a:srgbClr val="FFFFFF"/>
                </a:solidFill>
                <a:ea typeface="+mn-ea"/>
                <a:cs typeface="Arial" pitchFamily="34" charset="0"/>
              </a:rPr>
              <a:t>382</a:t>
            </a:r>
          </a:p>
          <a:p>
            <a:pPr algn="ctr" defTabSz="457200" eaLnBrk="1" fontAlgn="auto" hangingPunct="1">
              <a:spcBef>
                <a:spcPts val="0"/>
              </a:spcBef>
              <a:spcAft>
                <a:spcPts val="0"/>
              </a:spcAft>
            </a:pPr>
            <a:r>
              <a:rPr lang="fr-FR" sz="1300" dirty="0" smtClean="0">
                <a:solidFill>
                  <a:srgbClr val="FFFFFF"/>
                </a:solidFill>
                <a:ea typeface="+mn-ea"/>
                <a:cs typeface="Arial" pitchFamily="34" charset="0"/>
              </a:rPr>
              <a:t>387</a:t>
            </a:r>
            <a:endParaRPr lang="fr-FR" sz="1300" dirty="0">
              <a:solidFill>
                <a:srgbClr val="FFFFFF"/>
              </a:solidFill>
              <a:ea typeface="+mn-ea"/>
              <a:cs typeface="Arial" pitchFamily="34" charset="0"/>
            </a:endParaRPr>
          </a:p>
        </p:txBody>
      </p:sp>
      <p:sp>
        <p:nvSpPr>
          <p:cNvPr id="370" name="ZoneTexte 369"/>
          <p:cNvSpPr txBox="1"/>
          <p:nvPr/>
        </p:nvSpPr>
        <p:spPr>
          <a:xfrm>
            <a:off x="4420244" y="4913245"/>
            <a:ext cx="462818" cy="492443"/>
          </a:xfrm>
          <a:prstGeom prst="rect">
            <a:avLst/>
          </a:prstGeom>
          <a:noFill/>
        </p:spPr>
        <p:txBody>
          <a:bodyPr wrap="none" rtlCol="0">
            <a:spAutoFit/>
          </a:bodyPr>
          <a:lstStyle/>
          <a:p>
            <a:pPr algn="ctr" defTabSz="457200" eaLnBrk="1" fontAlgn="auto" hangingPunct="1">
              <a:spcBef>
                <a:spcPts val="0"/>
              </a:spcBef>
              <a:spcAft>
                <a:spcPts val="0"/>
              </a:spcAft>
            </a:pPr>
            <a:r>
              <a:rPr lang="fr-FR" sz="1300" dirty="0" smtClean="0">
                <a:solidFill>
                  <a:srgbClr val="FFFFFF"/>
                </a:solidFill>
                <a:ea typeface="+mn-ea"/>
                <a:cs typeface="Arial" pitchFamily="34" charset="0"/>
              </a:rPr>
              <a:t>376</a:t>
            </a:r>
          </a:p>
          <a:p>
            <a:pPr algn="ctr" defTabSz="457200" eaLnBrk="1" fontAlgn="auto" hangingPunct="1">
              <a:spcBef>
                <a:spcPts val="0"/>
              </a:spcBef>
              <a:spcAft>
                <a:spcPts val="0"/>
              </a:spcAft>
            </a:pPr>
            <a:r>
              <a:rPr lang="fr-FR" sz="1300" dirty="0" smtClean="0">
                <a:solidFill>
                  <a:srgbClr val="FFFFFF"/>
                </a:solidFill>
                <a:ea typeface="+mn-ea"/>
                <a:cs typeface="Arial" pitchFamily="34" charset="0"/>
              </a:rPr>
              <a:t>388</a:t>
            </a:r>
            <a:endParaRPr lang="fr-FR" sz="1300" dirty="0">
              <a:solidFill>
                <a:srgbClr val="FFFFFF"/>
              </a:solidFill>
              <a:ea typeface="+mn-ea"/>
              <a:cs typeface="Arial" pitchFamily="34" charset="0"/>
            </a:endParaRPr>
          </a:p>
        </p:txBody>
      </p:sp>
      <p:sp>
        <p:nvSpPr>
          <p:cNvPr id="371" name="ZoneTexte 370"/>
          <p:cNvSpPr txBox="1"/>
          <p:nvPr/>
        </p:nvSpPr>
        <p:spPr>
          <a:xfrm>
            <a:off x="6646169" y="4913245"/>
            <a:ext cx="462818" cy="492443"/>
          </a:xfrm>
          <a:prstGeom prst="rect">
            <a:avLst/>
          </a:prstGeom>
          <a:noFill/>
        </p:spPr>
        <p:txBody>
          <a:bodyPr wrap="none" rtlCol="0">
            <a:spAutoFit/>
          </a:bodyPr>
          <a:lstStyle/>
          <a:p>
            <a:pPr algn="ctr" defTabSz="457200" eaLnBrk="1" fontAlgn="auto" hangingPunct="1">
              <a:spcBef>
                <a:spcPts val="0"/>
              </a:spcBef>
              <a:spcAft>
                <a:spcPts val="0"/>
              </a:spcAft>
            </a:pPr>
            <a:r>
              <a:rPr lang="fr-FR" sz="1300" dirty="0" smtClean="0">
                <a:solidFill>
                  <a:srgbClr val="FFFFFF"/>
                </a:solidFill>
                <a:ea typeface="+mn-ea"/>
                <a:cs typeface="Arial" pitchFamily="34" charset="0"/>
              </a:rPr>
              <a:t>356</a:t>
            </a:r>
          </a:p>
          <a:p>
            <a:pPr algn="ctr" defTabSz="457200" eaLnBrk="1" fontAlgn="auto" hangingPunct="1">
              <a:spcBef>
                <a:spcPts val="0"/>
              </a:spcBef>
              <a:spcAft>
                <a:spcPts val="0"/>
              </a:spcAft>
            </a:pPr>
            <a:r>
              <a:rPr lang="fr-FR" sz="1300" dirty="0" smtClean="0">
                <a:solidFill>
                  <a:srgbClr val="FFFFFF"/>
                </a:solidFill>
                <a:ea typeface="+mn-ea"/>
                <a:cs typeface="Arial" pitchFamily="34" charset="0"/>
              </a:rPr>
              <a:t>374</a:t>
            </a:r>
            <a:endParaRPr lang="fr-FR" sz="1300" dirty="0">
              <a:solidFill>
                <a:srgbClr val="FFFFFF"/>
              </a:solidFill>
              <a:ea typeface="+mn-ea"/>
              <a:cs typeface="Arial" pitchFamily="34" charset="0"/>
            </a:endParaRPr>
          </a:p>
        </p:txBody>
      </p:sp>
      <p:grpSp>
        <p:nvGrpSpPr>
          <p:cNvPr id="2" name="Grouper 112"/>
          <p:cNvGrpSpPr/>
          <p:nvPr/>
        </p:nvGrpSpPr>
        <p:grpSpPr>
          <a:xfrm>
            <a:off x="6717942" y="2417539"/>
            <a:ext cx="470601" cy="85500"/>
            <a:chOff x="2889740" y="5232173"/>
            <a:chExt cx="532005" cy="39357"/>
          </a:xfrm>
          <a:solidFill>
            <a:srgbClr val="FFFF00"/>
          </a:solidFill>
        </p:grpSpPr>
        <p:sp>
          <p:nvSpPr>
            <p:cNvPr id="372" name="Line 183"/>
            <p:cNvSpPr>
              <a:spLocks noChangeShapeType="1"/>
            </p:cNvSpPr>
            <p:nvPr/>
          </p:nvSpPr>
          <p:spPr bwMode="auto">
            <a:xfrm>
              <a:off x="2889740" y="5259316"/>
              <a:ext cx="532005" cy="0"/>
            </a:xfrm>
            <a:prstGeom prst="line">
              <a:avLst/>
            </a:prstGeom>
            <a:grpFill/>
            <a:ln w="28575">
              <a:solidFill>
                <a:srgbClr val="FFFF00"/>
              </a:solidFill>
              <a:prstDash val="solid"/>
              <a:round/>
              <a:headEnd/>
              <a:tailEnd/>
            </a:ln>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3" name="Freeform 184"/>
            <p:cNvSpPr>
              <a:spLocks/>
            </p:cNvSpPr>
            <p:nvPr/>
          </p:nvSpPr>
          <p:spPr bwMode="auto">
            <a:xfrm>
              <a:off x="3127242" y="5232173"/>
              <a:ext cx="54286" cy="39357"/>
            </a:xfrm>
            <a:custGeom>
              <a:avLst/>
              <a:gdLst>
                <a:gd name="T0" fmla="*/ 20 w 40"/>
                <a:gd name="T1" fmla="*/ 0 h 29"/>
                <a:gd name="T2" fmla="*/ 0 w 40"/>
                <a:gd name="T3" fmla="*/ 29 h 29"/>
                <a:gd name="T4" fmla="*/ 40 w 40"/>
                <a:gd name="T5" fmla="*/ 29 h 29"/>
                <a:gd name="T6" fmla="*/ 20 w 40"/>
                <a:gd name="T7" fmla="*/ 0 h 29"/>
              </a:gdLst>
              <a:ahLst/>
              <a:cxnLst>
                <a:cxn ang="0">
                  <a:pos x="T0" y="T1"/>
                </a:cxn>
                <a:cxn ang="0">
                  <a:pos x="T2" y="T3"/>
                </a:cxn>
                <a:cxn ang="0">
                  <a:pos x="T4" y="T5"/>
                </a:cxn>
                <a:cxn ang="0">
                  <a:pos x="T6" y="T7"/>
                </a:cxn>
              </a:cxnLst>
              <a:rect l="0" t="0" r="r" b="b"/>
              <a:pathLst>
                <a:path w="40" h="29">
                  <a:moveTo>
                    <a:pt x="20" y="0"/>
                  </a:moveTo>
                  <a:lnTo>
                    <a:pt x="0" y="29"/>
                  </a:lnTo>
                  <a:lnTo>
                    <a:pt x="40" y="29"/>
                  </a:lnTo>
                  <a:lnTo>
                    <a:pt x="20" y="0"/>
                  </a:lnTo>
                  <a:close/>
                </a:path>
              </a:pathLst>
            </a:custGeom>
            <a:grpFill/>
            <a:ln w="10">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grpSp>
      <p:grpSp>
        <p:nvGrpSpPr>
          <p:cNvPr id="3" name="Groupe 373"/>
          <p:cNvGrpSpPr/>
          <p:nvPr/>
        </p:nvGrpSpPr>
        <p:grpSpPr>
          <a:xfrm>
            <a:off x="6676665" y="2785954"/>
            <a:ext cx="451932" cy="89572"/>
            <a:chOff x="2527897" y="5335163"/>
            <a:chExt cx="434032" cy="29743"/>
          </a:xfrm>
        </p:grpSpPr>
        <p:sp>
          <p:nvSpPr>
            <p:cNvPr id="375" name="Line 185"/>
            <p:cNvSpPr>
              <a:spLocks noChangeShapeType="1"/>
            </p:cNvSpPr>
            <p:nvPr/>
          </p:nvSpPr>
          <p:spPr bwMode="auto">
            <a:xfrm>
              <a:off x="2527897" y="5351687"/>
              <a:ext cx="6719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6" name="Line 186"/>
            <p:cNvSpPr>
              <a:spLocks noChangeShapeType="1"/>
            </p:cNvSpPr>
            <p:nvPr/>
          </p:nvSpPr>
          <p:spPr bwMode="auto">
            <a:xfrm>
              <a:off x="2628143" y="5351687"/>
              <a:ext cx="6719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7" name="Line 187"/>
            <p:cNvSpPr>
              <a:spLocks noChangeShapeType="1"/>
            </p:cNvSpPr>
            <p:nvPr/>
          </p:nvSpPr>
          <p:spPr bwMode="auto">
            <a:xfrm>
              <a:off x="2728389" y="5351687"/>
              <a:ext cx="66096"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8" name="Line 188"/>
            <p:cNvSpPr>
              <a:spLocks noChangeShapeType="1"/>
            </p:cNvSpPr>
            <p:nvPr/>
          </p:nvSpPr>
          <p:spPr bwMode="auto">
            <a:xfrm>
              <a:off x="2828634" y="5351687"/>
              <a:ext cx="66096"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79" name="Line 189"/>
            <p:cNvSpPr>
              <a:spLocks noChangeShapeType="1"/>
            </p:cNvSpPr>
            <p:nvPr/>
          </p:nvSpPr>
          <p:spPr bwMode="auto">
            <a:xfrm>
              <a:off x="2928881" y="5351687"/>
              <a:ext cx="3304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sp>
          <p:nvSpPr>
            <p:cNvPr id="380" name="Oval 190"/>
            <p:cNvSpPr>
              <a:spLocks noChangeArrowheads="1"/>
            </p:cNvSpPr>
            <p:nvPr/>
          </p:nvSpPr>
          <p:spPr bwMode="auto">
            <a:xfrm>
              <a:off x="2728389" y="5335163"/>
              <a:ext cx="33048" cy="29743"/>
            </a:xfrm>
            <a:prstGeom prst="ellipse">
              <a:avLst/>
            </a:prstGeom>
            <a:solidFill>
              <a:srgbClr val="FF6600"/>
            </a:solidFill>
            <a:ln w="1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800">
                <a:solidFill>
                  <a:srgbClr val="FFFFFF"/>
                </a:solidFill>
                <a:latin typeface="Arial"/>
                <a:ea typeface="+mn-ea"/>
              </a:endParaRPr>
            </a:p>
          </p:txBody>
        </p:sp>
      </p:grpSp>
      <p:sp>
        <p:nvSpPr>
          <p:cNvPr id="381" name="Rectangle 191"/>
          <p:cNvSpPr>
            <a:spLocks noChangeArrowheads="1"/>
          </p:cNvSpPr>
          <p:nvPr/>
        </p:nvSpPr>
        <p:spPr bwMode="auto">
          <a:xfrm>
            <a:off x="7274043" y="2355072"/>
            <a:ext cx="10387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400" dirty="0" smtClean="0">
                <a:solidFill>
                  <a:srgbClr val="FFFFFF"/>
                </a:solidFill>
                <a:ea typeface="+mn-ea"/>
                <a:cs typeface="Arial" pitchFamily="34" charset="0"/>
              </a:rPr>
              <a:t>RAL + DRV/r</a:t>
            </a:r>
          </a:p>
        </p:txBody>
      </p:sp>
      <p:sp>
        <p:nvSpPr>
          <p:cNvPr id="382" name="Rectangle 192"/>
          <p:cNvSpPr>
            <a:spLocks noChangeArrowheads="1"/>
          </p:cNvSpPr>
          <p:nvPr/>
        </p:nvSpPr>
        <p:spPr bwMode="auto">
          <a:xfrm>
            <a:off x="7214096" y="2764429"/>
            <a:ext cx="14379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1" hangingPunct="1"/>
            <a:r>
              <a:rPr lang="fr-FR" sz="1400" smtClean="0">
                <a:solidFill>
                  <a:srgbClr val="FFFFFF"/>
                </a:solidFill>
                <a:ea typeface="+mn-ea"/>
                <a:cs typeface="Arial" pitchFamily="34" charset="0"/>
              </a:rPr>
              <a:t>TDF/FTC + DRV/r</a:t>
            </a:r>
          </a:p>
        </p:txBody>
      </p:sp>
      <p:sp>
        <p:nvSpPr>
          <p:cNvPr id="383" name="ZoneTexte 382"/>
          <p:cNvSpPr txBox="1"/>
          <p:nvPr/>
        </p:nvSpPr>
        <p:spPr>
          <a:xfrm>
            <a:off x="1937392" y="3401741"/>
            <a:ext cx="384365" cy="307777"/>
          </a:xfrm>
          <a:prstGeom prst="rect">
            <a:avLst/>
          </a:prstGeom>
          <a:noFill/>
        </p:spPr>
        <p:txBody>
          <a:bodyPr wrap="none" rtlCol="0">
            <a:spAutoFit/>
          </a:bodyPr>
          <a:lstStyle/>
          <a:p>
            <a:pPr algn="r" defTabSz="457200" eaLnBrk="1" fontAlgn="auto" hangingPunct="1">
              <a:spcBef>
                <a:spcPts val="0"/>
              </a:spcBef>
              <a:spcAft>
                <a:spcPts val="0"/>
              </a:spcAft>
            </a:pPr>
            <a:r>
              <a:rPr lang="fr-FR" sz="1400" dirty="0" smtClean="0">
                <a:solidFill>
                  <a:srgbClr val="FFFFFF"/>
                </a:solidFill>
                <a:ea typeface="+mn-ea"/>
                <a:cs typeface="Arial" pitchFamily="34" charset="0"/>
              </a:rPr>
              <a:t>20</a:t>
            </a:r>
            <a:endParaRPr lang="fr-FR" sz="1400" dirty="0">
              <a:solidFill>
                <a:srgbClr val="FFFFFF"/>
              </a:solidFill>
              <a:ea typeface="+mn-ea"/>
              <a:cs typeface="Arial" pitchFamily="34" charset="0"/>
            </a:endParaRPr>
          </a:p>
        </p:txBody>
      </p:sp>
      <p:sp>
        <p:nvSpPr>
          <p:cNvPr id="384" name="ZoneTexte 383"/>
          <p:cNvSpPr txBox="1"/>
          <p:nvPr/>
        </p:nvSpPr>
        <p:spPr>
          <a:xfrm>
            <a:off x="1937392" y="2892641"/>
            <a:ext cx="384365" cy="307777"/>
          </a:xfrm>
          <a:prstGeom prst="rect">
            <a:avLst/>
          </a:prstGeom>
          <a:noFill/>
        </p:spPr>
        <p:txBody>
          <a:bodyPr wrap="none" rtlCol="0">
            <a:spAutoFit/>
          </a:bodyPr>
          <a:lstStyle/>
          <a:p>
            <a:pPr algn="r" defTabSz="457200" eaLnBrk="1" fontAlgn="auto" hangingPunct="1">
              <a:spcBef>
                <a:spcPts val="0"/>
              </a:spcBef>
              <a:spcAft>
                <a:spcPts val="0"/>
              </a:spcAft>
            </a:pPr>
            <a:r>
              <a:rPr lang="fr-FR" sz="1400" dirty="0" smtClean="0">
                <a:solidFill>
                  <a:srgbClr val="FFFFFF"/>
                </a:solidFill>
                <a:ea typeface="+mn-ea"/>
                <a:cs typeface="Arial" pitchFamily="34" charset="0"/>
              </a:rPr>
              <a:t>40</a:t>
            </a:r>
            <a:endParaRPr lang="fr-FR" sz="1400" dirty="0">
              <a:solidFill>
                <a:srgbClr val="FFFFFF"/>
              </a:solidFill>
              <a:ea typeface="+mn-ea"/>
              <a:cs typeface="Arial" pitchFamily="34" charset="0"/>
            </a:endParaRPr>
          </a:p>
        </p:txBody>
      </p:sp>
      <p:sp>
        <p:nvSpPr>
          <p:cNvPr id="385" name="ZoneTexte 384"/>
          <p:cNvSpPr txBox="1"/>
          <p:nvPr/>
        </p:nvSpPr>
        <p:spPr>
          <a:xfrm>
            <a:off x="1937392" y="2383541"/>
            <a:ext cx="384365" cy="307777"/>
          </a:xfrm>
          <a:prstGeom prst="rect">
            <a:avLst/>
          </a:prstGeom>
          <a:noFill/>
        </p:spPr>
        <p:txBody>
          <a:bodyPr wrap="none" rtlCol="0">
            <a:spAutoFit/>
          </a:bodyPr>
          <a:lstStyle/>
          <a:p>
            <a:pPr algn="r" defTabSz="457200" eaLnBrk="1" fontAlgn="auto" hangingPunct="1">
              <a:spcBef>
                <a:spcPts val="0"/>
              </a:spcBef>
              <a:spcAft>
                <a:spcPts val="0"/>
              </a:spcAft>
            </a:pPr>
            <a:r>
              <a:rPr lang="fr-FR" sz="1400" dirty="0" smtClean="0">
                <a:solidFill>
                  <a:srgbClr val="FFFFFF"/>
                </a:solidFill>
                <a:ea typeface="+mn-ea"/>
                <a:cs typeface="Arial" pitchFamily="34" charset="0"/>
              </a:rPr>
              <a:t>60</a:t>
            </a:r>
            <a:endParaRPr lang="fr-FR" sz="1400" dirty="0">
              <a:solidFill>
                <a:srgbClr val="FFFFFF"/>
              </a:solidFill>
              <a:ea typeface="+mn-ea"/>
              <a:cs typeface="Arial" pitchFamily="34" charset="0"/>
            </a:endParaRPr>
          </a:p>
        </p:txBody>
      </p:sp>
      <p:sp>
        <p:nvSpPr>
          <p:cNvPr id="386" name="ZoneTexte 385"/>
          <p:cNvSpPr txBox="1"/>
          <p:nvPr/>
        </p:nvSpPr>
        <p:spPr>
          <a:xfrm>
            <a:off x="1937392" y="1874441"/>
            <a:ext cx="384365" cy="307777"/>
          </a:xfrm>
          <a:prstGeom prst="rect">
            <a:avLst/>
          </a:prstGeom>
          <a:noFill/>
        </p:spPr>
        <p:txBody>
          <a:bodyPr wrap="none" rtlCol="0">
            <a:spAutoFit/>
          </a:bodyPr>
          <a:lstStyle/>
          <a:p>
            <a:pPr algn="r" defTabSz="457200" eaLnBrk="1" fontAlgn="auto" hangingPunct="1">
              <a:spcBef>
                <a:spcPts val="0"/>
              </a:spcBef>
              <a:spcAft>
                <a:spcPts val="0"/>
              </a:spcAft>
            </a:pPr>
            <a:r>
              <a:rPr lang="fr-FR" sz="1400" dirty="0" smtClean="0">
                <a:solidFill>
                  <a:srgbClr val="FFFFFF"/>
                </a:solidFill>
                <a:ea typeface="+mn-ea"/>
                <a:cs typeface="Arial" pitchFamily="34" charset="0"/>
              </a:rPr>
              <a:t>80</a:t>
            </a:r>
            <a:endParaRPr lang="fr-FR" sz="1400" dirty="0">
              <a:solidFill>
                <a:srgbClr val="FFFFFF"/>
              </a:solidFill>
              <a:ea typeface="+mn-ea"/>
              <a:cs typeface="Arial" pitchFamily="34" charset="0"/>
            </a:endParaRPr>
          </a:p>
        </p:txBody>
      </p:sp>
      <p:sp>
        <p:nvSpPr>
          <p:cNvPr id="387" name="ZoneTexte 386"/>
          <p:cNvSpPr txBox="1"/>
          <p:nvPr/>
        </p:nvSpPr>
        <p:spPr>
          <a:xfrm>
            <a:off x="1837542" y="1365341"/>
            <a:ext cx="484215" cy="307777"/>
          </a:xfrm>
          <a:prstGeom prst="rect">
            <a:avLst/>
          </a:prstGeom>
          <a:noFill/>
        </p:spPr>
        <p:txBody>
          <a:bodyPr wrap="none" rtlCol="0">
            <a:spAutoFit/>
          </a:bodyPr>
          <a:lstStyle/>
          <a:p>
            <a:pPr algn="r" defTabSz="457200" eaLnBrk="1" fontAlgn="auto" hangingPunct="1">
              <a:spcBef>
                <a:spcPts val="0"/>
              </a:spcBef>
              <a:spcAft>
                <a:spcPts val="0"/>
              </a:spcAft>
            </a:pPr>
            <a:r>
              <a:rPr lang="fr-FR" sz="1400" dirty="0" smtClean="0">
                <a:solidFill>
                  <a:srgbClr val="FFFFFF"/>
                </a:solidFill>
                <a:ea typeface="+mn-ea"/>
                <a:cs typeface="Arial" pitchFamily="34" charset="0"/>
              </a:rPr>
              <a:t>100</a:t>
            </a:r>
            <a:endParaRPr lang="fr-FR" sz="1400" dirty="0">
              <a:solidFill>
                <a:srgbClr val="FFFFFF"/>
              </a:solidFill>
              <a:ea typeface="+mn-ea"/>
              <a:cs typeface="Arial" pitchFamily="34" charset="0"/>
            </a:endParaRPr>
          </a:p>
        </p:txBody>
      </p:sp>
      <p:sp>
        <p:nvSpPr>
          <p:cNvPr id="388" name="Line 183"/>
          <p:cNvSpPr>
            <a:spLocks noChangeShapeType="1"/>
          </p:cNvSpPr>
          <p:nvPr/>
        </p:nvSpPr>
        <p:spPr bwMode="auto">
          <a:xfrm>
            <a:off x="1920464" y="5095075"/>
            <a:ext cx="279298" cy="0"/>
          </a:xfrm>
          <a:prstGeom prst="line">
            <a:avLst/>
          </a:prstGeom>
          <a:noFill/>
          <a:ln w="28575">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300">
              <a:solidFill>
                <a:srgbClr val="FFFFFF"/>
              </a:solidFill>
              <a:latin typeface="Arial"/>
              <a:ea typeface="+mn-ea"/>
            </a:endParaRPr>
          </a:p>
        </p:txBody>
      </p:sp>
      <p:grpSp>
        <p:nvGrpSpPr>
          <p:cNvPr id="4" name="Groupe 388"/>
          <p:cNvGrpSpPr/>
          <p:nvPr/>
        </p:nvGrpSpPr>
        <p:grpSpPr>
          <a:xfrm>
            <a:off x="1893366" y="5263686"/>
            <a:ext cx="326424" cy="45719"/>
            <a:chOff x="2527897" y="5335163"/>
            <a:chExt cx="434032" cy="29743"/>
          </a:xfrm>
        </p:grpSpPr>
        <p:sp>
          <p:nvSpPr>
            <p:cNvPr id="390" name="Line 185"/>
            <p:cNvSpPr>
              <a:spLocks noChangeShapeType="1"/>
            </p:cNvSpPr>
            <p:nvPr/>
          </p:nvSpPr>
          <p:spPr bwMode="auto">
            <a:xfrm>
              <a:off x="2527897" y="5351687"/>
              <a:ext cx="6719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300">
                <a:solidFill>
                  <a:srgbClr val="FFFFFF"/>
                </a:solidFill>
                <a:latin typeface="Arial"/>
                <a:ea typeface="+mn-ea"/>
              </a:endParaRPr>
            </a:p>
          </p:txBody>
        </p:sp>
        <p:sp>
          <p:nvSpPr>
            <p:cNvPr id="391" name="Line 186"/>
            <p:cNvSpPr>
              <a:spLocks noChangeShapeType="1"/>
            </p:cNvSpPr>
            <p:nvPr/>
          </p:nvSpPr>
          <p:spPr bwMode="auto">
            <a:xfrm>
              <a:off x="2628143" y="5351687"/>
              <a:ext cx="6719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300">
                <a:solidFill>
                  <a:srgbClr val="FFFFFF"/>
                </a:solidFill>
                <a:latin typeface="Arial"/>
                <a:ea typeface="+mn-ea"/>
              </a:endParaRPr>
            </a:p>
          </p:txBody>
        </p:sp>
        <p:sp>
          <p:nvSpPr>
            <p:cNvPr id="392" name="Line 187"/>
            <p:cNvSpPr>
              <a:spLocks noChangeShapeType="1"/>
            </p:cNvSpPr>
            <p:nvPr/>
          </p:nvSpPr>
          <p:spPr bwMode="auto">
            <a:xfrm>
              <a:off x="2728389" y="5351687"/>
              <a:ext cx="66096"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300">
                <a:solidFill>
                  <a:srgbClr val="FFFFFF"/>
                </a:solidFill>
                <a:latin typeface="Arial"/>
                <a:ea typeface="+mn-ea"/>
              </a:endParaRPr>
            </a:p>
          </p:txBody>
        </p:sp>
        <p:sp>
          <p:nvSpPr>
            <p:cNvPr id="393" name="Line 188"/>
            <p:cNvSpPr>
              <a:spLocks noChangeShapeType="1"/>
            </p:cNvSpPr>
            <p:nvPr/>
          </p:nvSpPr>
          <p:spPr bwMode="auto">
            <a:xfrm>
              <a:off x="2828634" y="5351687"/>
              <a:ext cx="66096"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300">
                <a:solidFill>
                  <a:srgbClr val="FFFFFF"/>
                </a:solidFill>
                <a:latin typeface="Arial"/>
                <a:ea typeface="+mn-ea"/>
              </a:endParaRPr>
            </a:p>
          </p:txBody>
        </p:sp>
        <p:sp>
          <p:nvSpPr>
            <p:cNvPr id="394" name="Line 189"/>
            <p:cNvSpPr>
              <a:spLocks noChangeShapeType="1"/>
            </p:cNvSpPr>
            <p:nvPr/>
          </p:nvSpPr>
          <p:spPr bwMode="auto">
            <a:xfrm>
              <a:off x="2928881" y="5351687"/>
              <a:ext cx="33048" cy="0"/>
            </a:xfrm>
            <a:prstGeom prst="line">
              <a:avLst/>
            </a:prstGeom>
            <a:noFill/>
            <a:ln w="28575">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300">
                <a:solidFill>
                  <a:srgbClr val="FFFFFF"/>
                </a:solidFill>
                <a:latin typeface="Arial"/>
                <a:ea typeface="+mn-ea"/>
              </a:endParaRPr>
            </a:p>
          </p:txBody>
        </p:sp>
        <p:sp>
          <p:nvSpPr>
            <p:cNvPr id="395" name="Oval 190"/>
            <p:cNvSpPr>
              <a:spLocks noChangeArrowheads="1"/>
            </p:cNvSpPr>
            <p:nvPr/>
          </p:nvSpPr>
          <p:spPr bwMode="auto">
            <a:xfrm>
              <a:off x="2728389" y="5335163"/>
              <a:ext cx="33048" cy="29743"/>
            </a:xfrm>
            <a:prstGeom prst="ellipse">
              <a:avLst/>
            </a:prstGeom>
            <a:solidFill>
              <a:srgbClr val="FF6600"/>
            </a:solidFill>
            <a:ln w="10">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fr-FR" sz="1300">
                <a:solidFill>
                  <a:srgbClr val="FFFFFF"/>
                </a:solidFill>
                <a:latin typeface="Arial"/>
                <a:ea typeface="+mn-ea"/>
              </a:endParaRPr>
            </a:p>
          </p:txBody>
        </p:sp>
      </p:grpSp>
      <p:sp>
        <p:nvSpPr>
          <p:cNvPr id="396" name="Rectangle 181"/>
          <p:cNvSpPr>
            <a:spLocks noChangeArrowheads="1"/>
          </p:cNvSpPr>
          <p:nvPr/>
        </p:nvSpPr>
        <p:spPr bwMode="auto">
          <a:xfrm>
            <a:off x="4316128" y="4558133"/>
            <a:ext cx="5454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400" dirty="0" err="1" smtClean="0">
                <a:solidFill>
                  <a:srgbClr val="FFFFFF"/>
                </a:solidFill>
                <a:ea typeface="+mn-ea"/>
                <a:cs typeface="Arial" pitchFamily="34" charset="0"/>
              </a:rPr>
              <a:t>Weeks</a:t>
            </a:r>
            <a:endParaRPr lang="fr-FR" sz="1400" dirty="0" smtClean="0">
              <a:solidFill>
                <a:srgbClr val="FFFFFF"/>
              </a:solidFill>
              <a:ea typeface="+mn-ea"/>
              <a:cs typeface="Arial" pitchFamily="34" charset="0"/>
            </a:endParaRPr>
          </a:p>
        </p:txBody>
      </p:sp>
      <p:sp>
        <p:nvSpPr>
          <p:cNvPr id="397" name="Rectangle 181"/>
          <p:cNvSpPr>
            <a:spLocks noChangeArrowheads="1"/>
          </p:cNvSpPr>
          <p:nvPr/>
        </p:nvSpPr>
        <p:spPr bwMode="auto">
          <a:xfrm>
            <a:off x="2375844" y="886333"/>
            <a:ext cx="46451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1" hangingPunct="1"/>
            <a:r>
              <a:rPr lang="fr-FR" sz="1800" dirty="0" err="1" smtClean="0">
                <a:solidFill>
                  <a:srgbClr val="FFFFFF"/>
                </a:solidFill>
                <a:ea typeface="+mn-ea"/>
                <a:cs typeface="Arial" pitchFamily="34" charset="0"/>
              </a:rPr>
              <a:t>Percentage</a:t>
            </a:r>
            <a:r>
              <a:rPr lang="fr-FR" sz="1800" dirty="0" smtClean="0">
                <a:solidFill>
                  <a:srgbClr val="FFFFFF"/>
                </a:solidFill>
                <a:ea typeface="+mn-ea"/>
                <a:cs typeface="Arial" pitchFamily="34" charset="0"/>
              </a:rPr>
              <a:t> of participants </a:t>
            </a:r>
            <a:r>
              <a:rPr lang="fr-FR" sz="1800" dirty="0" err="1" smtClean="0">
                <a:solidFill>
                  <a:srgbClr val="FFFFFF"/>
                </a:solidFill>
                <a:ea typeface="+mn-ea"/>
                <a:cs typeface="Arial" pitchFamily="34" charset="0"/>
              </a:rPr>
              <a:t>with</a:t>
            </a:r>
            <a:r>
              <a:rPr lang="fr-FR" sz="1800" dirty="0" smtClean="0">
                <a:solidFill>
                  <a:srgbClr val="FFFFFF"/>
                </a:solidFill>
                <a:ea typeface="+mn-ea"/>
                <a:cs typeface="Arial" pitchFamily="34" charset="0"/>
              </a:rPr>
              <a:t> </a:t>
            </a:r>
            <a:r>
              <a:rPr lang="fr-FR" sz="1800" dirty="0" err="1" smtClean="0">
                <a:solidFill>
                  <a:srgbClr val="FFFFFF"/>
                </a:solidFill>
                <a:ea typeface="+mn-ea"/>
                <a:cs typeface="Arial" pitchFamily="34" charset="0"/>
              </a:rPr>
              <a:t>available</a:t>
            </a:r>
            <a:r>
              <a:rPr lang="fr-FR" sz="1800" dirty="0" smtClean="0">
                <a:solidFill>
                  <a:srgbClr val="FFFFFF"/>
                </a:solidFill>
                <a:ea typeface="+mn-ea"/>
                <a:cs typeface="Arial" pitchFamily="34" charset="0"/>
              </a:rPr>
              <a:t> data</a:t>
            </a:r>
          </a:p>
        </p:txBody>
      </p:sp>
      <p:sp>
        <p:nvSpPr>
          <p:cNvPr id="398" name="ZoneTexte 397"/>
          <p:cNvSpPr txBox="1"/>
          <p:nvPr/>
        </p:nvSpPr>
        <p:spPr>
          <a:xfrm>
            <a:off x="4368930" y="1906979"/>
            <a:ext cx="652342" cy="338554"/>
          </a:xfrm>
          <a:prstGeom prst="rect">
            <a:avLst/>
          </a:prstGeom>
          <a:noFill/>
        </p:spPr>
        <p:txBody>
          <a:bodyPr wrap="none" rtlCol="0">
            <a:spAutoFit/>
          </a:bodyPr>
          <a:lstStyle/>
          <a:p>
            <a:pPr algn="ctr" defTabSz="457200" eaLnBrk="1" fontAlgn="auto" hangingPunct="1">
              <a:spcBef>
                <a:spcPts val="0"/>
              </a:spcBef>
              <a:spcAft>
                <a:spcPts val="0"/>
              </a:spcAft>
            </a:pPr>
            <a:r>
              <a:rPr lang="fr-FR" dirty="0" smtClean="0">
                <a:solidFill>
                  <a:srgbClr val="FFFFFF"/>
                </a:solidFill>
                <a:ea typeface="+mn-ea"/>
                <a:cs typeface="Arial" pitchFamily="34" charset="0"/>
              </a:rPr>
              <a:t>89 %</a:t>
            </a:r>
            <a:endParaRPr lang="fr-FR" dirty="0">
              <a:solidFill>
                <a:srgbClr val="FFFFFF"/>
              </a:solidFill>
              <a:ea typeface="+mn-ea"/>
              <a:cs typeface="Arial" pitchFamily="34" charset="0"/>
            </a:endParaRPr>
          </a:p>
        </p:txBody>
      </p:sp>
      <p:sp>
        <p:nvSpPr>
          <p:cNvPr id="399" name="ZoneTexte 398"/>
          <p:cNvSpPr txBox="1"/>
          <p:nvPr/>
        </p:nvSpPr>
        <p:spPr>
          <a:xfrm>
            <a:off x="4294858" y="1389153"/>
            <a:ext cx="652342" cy="338554"/>
          </a:xfrm>
          <a:prstGeom prst="rect">
            <a:avLst/>
          </a:prstGeom>
          <a:noFill/>
        </p:spPr>
        <p:txBody>
          <a:bodyPr wrap="none" rtlCol="0">
            <a:spAutoFit/>
          </a:bodyPr>
          <a:lstStyle/>
          <a:p>
            <a:pPr algn="ctr" defTabSz="457200" eaLnBrk="1" fontAlgn="auto" hangingPunct="1">
              <a:spcBef>
                <a:spcPts val="0"/>
              </a:spcBef>
              <a:spcAft>
                <a:spcPts val="0"/>
              </a:spcAft>
            </a:pPr>
            <a:r>
              <a:rPr lang="fr-FR" dirty="0" smtClean="0">
                <a:solidFill>
                  <a:srgbClr val="FFFFFF"/>
                </a:solidFill>
                <a:ea typeface="+mn-ea"/>
                <a:cs typeface="Arial" pitchFamily="34" charset="0"/>
              </a:rPr>
              <a:t>91 %</a:t>
            </a:r>
            <a:endParaRPr lang="fr-FR" dirty="0">
              <a:solidFill>
                <a:srgbClr val="FFFFFF"/>
              </a:solidFill>
              <a:ea typeface="+mn-ea"/>
              <a:cs typeface="Arial" pitchFamily="34" charset="0"/>
            </a:endParaRPr>
          </a:p>
        </p:txBody>
      </p:sp>
      <p:sp>
        <p:nvSpPr>
          <p:cNvPr id="400" name="ZoneTexte 399"/>
          <p:cNvSpPr txBox="1"/>
          <p:nvPr/>
        </p:nvSpPr>
        <p:spPr>
          <a:xfrm>
            <a:off x="6458108" y="1283959"/>
            <a:ext cx="652342" cy="338554"/>
          </a:xfrm>
          <a:prstGeom prst="rect">
            <a:avLst/>
          </a:prstGeom>
          <a:noFill/>
        </p:spPr>
        <p:txBody>
          <a:bodyPr wrap="none" rtlCol="0">
            <a:spAutoFit/>
          </a:bodyPr>
          <a:lstStyle/>
          <a:p>
            <a:pPr algn="ctr" defTabSz="457200" eaLnBrk="1" fontAlgn="auto" hangingPunct="1">
              <a:spcBef>
                <a:spcPts val="0"/>
              </a:spcBef>
              <a:spcAft>
                <a:spcPts val="0"/>
              </a:spcAft>
            </a:pPr>
            <a:r>
              <a:rPr lang="fr-FR" dirty="0" smtClean="0">
                <a:solidFill>
                  <a:srgbClr val="FFFFFF"/>
                </a:solidFill>
                <a:ea typeface="+mn-ea"/>
                <a:cs typeface="Arial" pitchFamily="34" charset="0"/>
              </a:rPr>
              <a:t>93 %</a:t>
            </a:r>
            <a:endParaRPr lang="fr-FR" dirty="0">
              <a:solidFill>
                <a:srgbClr val="FFFFFF"/>
              </a:solidFill>
              <a:ea typeface="+mn-ea"/>
              <a:cs typeface="Arial" pitchFamily="34" charset="0"/>
            </a:endParaRPr>
          </a:p>
        </p:txBody>
      </p:sp>
      <p:sp>
        <p:nvSpPr>
          <p:cNvPr id="401" name="ZoneTexte 400"/>
          <p:cNvSpPr txBox="1"/>
          <p:nvPr/>
        </p:nvSpPr>
        <p:spPr>
          <a:xfrm>
            <a:off x="6481297" y="1812071"/>
            <a:ext cx="652342" cy="338554"/>
          </a:xfrm>
          <a:prstGeom prst="rect">
            <a:avLst/>
          </a:prstGeom>
          <a:noFill/>
        </p:spPr>
        <p:txBody>
          <a:bodyPr wrap="none" rtlCol="0">
            <a:spAutoFit/>
          </a:bodyPr>
          <a:lstStyle/>
          <a:p>
            <a:pPr algn="ctr" defTabSz="457200" eaLnBrk="1" fontAlgn="auto" hangingPunct="1">
              <a:spcBef>
                <a:spcPts val="0"/>
              </a:spcBef>
              <a:spcAft>
                <a:spcPts val="0"/>
              </a:spcAft>
            </a:pPr>
            <a:r>
              <a:rPr lang="fr-FR" dirty="0" smtClean="0">
                <a:solidFill>
                  <a:srgbClr val="FFFFFF"/>
                </a:solidFill>
                <a:ea typeface="+mn-ea"/>
                <a:cs typeface="Arial" pitchFamily="34" charset="0"/>
              </a:rPr>
              <a:t>89 %</a:t>
            </a:r>
            <a:endParaRPr lang="fr-FR" dirty="0">
              <a:solidFill>
                <a:srgbClr val="FFFFFF"/>
              </a:solidFill>
              <a:ea typeface="+mn-ea"/>
              <a:cs typeface="Arial" pitchFamily="34" charset="0"/>
            </a:endParaRPr>
          </a:p>
        </p:txBody>
      </p:sp>
      <p:sp>
        <p:nvSpPr>
          <p:cNvPr id="111" name="Rectangle 48"/>
          <p:cNvSpPr txBox="1">
            <a:spLocks noChangeArrowheads="1"/>
          </p:cNvSpPr>
          <p:nvPr/>
        </p:nvSpPr>
        <p:spPr bwMode="auto">
          <a:xfrm>
            <a:off x="929127" y="115888"/>
            <a:ext cx="7523163" cy="936625"/>
          </a:xfrm>
          <a:prstGeom prst="rect">
            <a:avLst/>
          </a:prstGeom>
          <a:noFill/>
          <a:ln w="9525">
            <a:noFill/>
            <a:miter lim="800000"/>
            <a:headEnd/>
            <a:tailEnd/>
          </a:ln>
          <a:effectLst>
            <a:outerShdw dist="35921" dir="2700000" algn="ctr" rotWithShape="0">
              <a:schemeClr val="tx1"/>
            </a:outerShdw>
          </a:effectLst>
        </p:spPr>
        <p:txBody>
          <a:bodyPr anchor="ctr">
            <a:prstTxWarp prst="textNoShape">
              <a:avLst/>
            </a:prstTxWarp>
          </a:bodyPr>
          <a:lstStyle/>
          <a:p>
            <a:pPr algn="ctr">
              <a:lnSpc>
                <a:spcPct val="90000"/>
              </a:lnSpc>
            </a:pPr>
            <a:r>
              <a:rPr lang="fr-FR" sz="3200" dirty="0" smtClean="0">
                <a:solidFill>
                  <a:srgbClr val="FFFF00"/>
                </a:solidFill>
                <a:latin typeface="Arial"/>
                <a:ea typeface="Arial" pitchFamily="-84" charset="0"/>
                <a:cs typeface="Arial" pitchFamily="-84" charset="0"/>
              </a:rPr>
              <a:t>HIV-1 RNA &lt; 50 c/ml</a:t>
            </a:r>
            <a:endParaRPr lang="fr-FR" sz="3200" dirty="0">
              <a:solidFill>
                <a:srgbClr val="FFFF00"/>
              </a:solidFill>
              <a:latin typeface="Arial"/>
              <a:ea typeface="Arial" pitchFamily="-84" charset="0"/>
              <a:cs typeface="Arial" pitchFamily="-84" charset="0"/>
            </a:endParaRPr>
          </a:p>
        </p:txBody>
      </p:sp>
      <p:sp>
        <p:nvSpPr>
          <p:cNvPr id="112" name="ZoneTexte 111"/>
          <p:cNvSpPr txBox="1"/>
          <p:nvPr/>
        </p:nvSpPr>
        <p:spPr>
          <a:xfrm>
            <a:off x="1940918" y="4705494"/>
            <a:ext cx="277383" cy="292388"/>
          </a:xfrm>
          <a:prstGeom prst="rect">
            <a:avLst/>
          </a:prstGeom>
          <a:noFill/>
        </p:spPr>
        <p:txBody>
          <a:bodyPr wrap="none" rtlCol="0">
            <a:spAutoFit/>
          </a:bodyPr>
          <a:lstStyle/>
          <a:p>
            <a:pPr defTabSz="457200" eaLnBrk="1" fontAlgn="auto" hangingPunct="1">
              <a:spcBef>
                <a:spcPts val="0"/>
              </a:spcBef>
              <a:spcAft>
                <a:spcPts val="0"/>
              </a:spcAft>
            </a:pPr>
            <a:r>
              <a:rPr lang="fr-FR" sz="1300" dirty="0" smtClean="0">
                <a:solidFill>
                  <a:srgbClr val="FFFFFF"/>
                </a:solidFill>
                <a:latin typeface="Arial"/>
                <a:ea typeface="+mn-ea"/>
              </a:rPr>
              <a:t>n</a:t>
            </a:r>
            <a:endParaRPr lang="fr-FR" sz="1300" dirty="0">
              <a:solidFill>
                <a:srgbClr val="FFFFFF"/>
              </a:solidFill>
              <a:latin typeface="Arial"/>
              <a:ea typeface="+mn-ea"/>
            </a:endParaRPr>
          </a:p>
        </p:txBody>
      </p:sp>
      <p:graphicFrame>
        <p:nvGraphicFramePr>
          <p:cNvPr id="115" name="Table 151"/>
          <p:cNvGraphicFramePr>
            <a:graphicFrameLocks noGrp="1"/>
          </p:cNvGraphicFramePr>
          <p:nvPr/>
        </p:nvGraphicFramePr>
        <p:xfrm>
          <a:off x="333176" y="5466074"/>
          <a:ext cx="8119114" cy="1040568"/>
        </p:xfrm>
        <a:graphic>
          <a:graphicData uri="http://schemas.openxmlformats.org/drawingml/2006/table">
            <a:tbl>
              <a:tblPr/>
              <a:tblGrid>
                <a:gridCol w="1636550"/>
                <a:gridCol w="168539"/>
                <a:gridCol w="821684"/>
                <a:gridCol w="397262"/>
                <a:gridCol w="1070129"/>
                <a:gridCol w="677148"/>
                <a:gridCol w="1251573"/>
                <a:gridCol w="279014"/>
                <a:gridCol w="617216"/>
                <a:gridCol w="1199999"/>
              </a:tblGrid>
              <a:tr h="260142">
                <a:tc>
                  <a:txBody>
                    <a:bodyPr/>
                    <a:lstStyle/>
                    <a:p>
                      <a:pPr marL="0" marR="0">
                        <a:lnSpc>
                          <a:spcPts val="1780"/>
                        </a:lnSpc>
                        <a:spcBef>
                          <a:spcPts val="300"/>
                        </a:spcBef>
                        <a:spcAft>
                          <a:spcPts val="0"/>
                        </a:spcAft>
                      </a:pPr>
                      <a:endParaRPr lang="en-US" sz="1400" b="1"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gridSpan="9">
                  <a:txBody>
                    <a:bodyPr/>
                    <a:lstStyle/>
                    <a:p>
                      <a:pPr marL="0" marR="0" algn="ctr">
                        <a:lnSpc>
                          <a:spcPts val="1780"/>
                        </a:lnSpc>
                        <a:spcBef>
                          <a:spcPts val="300"/>
                        </a:spcBef>
                        <a:spcAft>
                          <a:spcPts val="0"/>
                        </a:spcAft>
                      </a:pPr>
                      <a:r>
                        <a:rPr lang="en-US" sz="1400" b="1" dirty="0" smtClean="0">
                          <a:solidFill>
                            <a:srgbClr val="FFFFFF"/>
                          </a:solidFill>
                          <a:latin typeface="+mn-lt"/>
                        </a:rPr>
                        <a:t>Mean (95%</a:t>
                      </a:r>
                      <a:r>
                        <a:rPr lang="en-US" sz="1400" b="1" baseline="0" dirty="0" smtClean="0">
                          <a:solidFill>
                            <a:srgbClr val="FFFFFF"/>
                          </a:solidFill>
                          <a:latin typeface="+mn-lt"/>
                        </a:rPr>
                        <a:t> CI</a:t>
                      </a:r>
                      <a:r>
                        <a:rPr lang="en-US" sz="1400" b="1" dirty="0" smtClean="0">
                          <a:solidFill>
                            <a:srgbClr val="FFFFFF"/>
                          </a:solidFill>
                          <a:latin typeface="+mn-lt"/>
                        </a:rPr>
                        <a:t>) Change From Baseline CD4</a:t>
                      </a:r>
                      <a:r>
                        <a:rPr lang="en-US" sz="1400" b="1" baseline="30000" dirty="0" smtClean="0">
                          <a:solidFill>
                            <a:srgbClr val="FFFFFF"/>
                          </a:solidFill>
                          <a:latin typeface="+mn-lt"/>
                        </a:rPr>
                        <a:t>+</a:t>
                      </a:r>
                      <a:r>
                        <a:rPr lang="en-US" sz="1400" b="1" dirty="0" smtClean="0">
                          <a:solidFill>
                            <a:srgbClr val="FFFFFF"/>
                          </a:solidFill>
                          <a:latin typeface="+mn-lt"/>
                        </a:rPr>
                        <a:t> Cell Count (cells/mm</a:t>
                      </a:r>
                      <a:r>
                        <a:rPr lang="en-US" sz="1400" b="1" baseline="30000" dirty="0" smtClean="0">
                          <a:solidFill>
                            <a:srgbClr val="FFFFFF"/>
                          </a:solidFill>
                          <a:latin typeface="+mn-lt"/>
                        </a:rPr>
                        <a:t>3</a:t>
                      </a:r>
                      <a:r>
                        <a:rPr lang="en-US" sz="1400" b="1" dirty="0" smtClean="0">
                          <a:solidFill>
                            <a:srgbClr val="FFFFFF"/>
                          </a:solidFill>
                          <a:latin typeface="+mn-lt"/>
                        </a:rPr>
                        <a:t>)</a:t>
                      </a:r>
                      <a:endParaRPr lang="en-US" sz="1400" b="1"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1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spcBef>
                          <a:spcPts val="0"/>
                        </a:spcBef>
                        <a:spcAft>
                          <a:spcPts val="0"/>
                        </a:spcAft>
                      </a:pPr>
                      <a:endParaRPr lang="en-US" sz="1400" b="1">
                        <a:solidFill>
                          <a:srgbClr val="1F497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b="1" dirty="0">
                        <a:solidFill>
                          <a:srgbClr val="1F497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spcBef>
                          <a:spcPts val="0"/>
                        </a:spcBef>
                        <a:spcAft>
                          <a:spcPts val="0"/>
                        </a:spcAft>
                      </a:pP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142">
                <a:tc>
                  <a:txBody>
                    <a:bodyPr/>
                    <a:lstStyle/>
                    <a:p>
                      <a:pPr marL="0" marR="0">
                        <a:lnSpc>
                          <a:spcPts val="1780"/>
                        </a:lnSpc>
                        <a:spcBef>
                          <a:spcPts val="300"/>
                        </a:spcBef>
                        <a:spcAft>
                          <a:spcPts val="0"/>
                        </a:spcAft>
                      </a:pPr>
                      <a:endParaRPr lang="en-US" sz="1400" b="1"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endParaRPr lang="en-US" sz="1400" b="1" kern="1200" dirty="0" smtClean="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780"/>
                        </a:lnSpc>
                        <a:spcBef>
                          <a:spcPts val="300"/>
                        </a:spcBef>
                      </a:pPr>
                      <a:endParaRPr lang="en-US" sz="1400" dirty="0">
                        <a:solidFill>
                          <a:srgbClr val="FFFFFF"/>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780"/>
                        </a:lnSpc>
                        <a:spcBef>
                          <a:spcPts val="300"/>
                        </a:spcBef>
                      </a:pPr>
                      <a:endParaRPr lang="en-US" sz="1400" dirty="0">
                        <a:solidFill>
                          <a:srgbClr val="FFFFFF"/>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780"/>
                        </a:lnSpc>
                        <a:spcBef>
                          <a:spcPts val="300"/>
                        </a:spcBef>
                      </a:pPr>
                      <a:endParaRPr lang="en-US" sz="1400" dirty="0">
                        <a:solidFill>
                          <a:srgbClr val="FFFFFF"/>
                        </a:solidFill>
                      </a:endParaRPr>
                    </a:p>
                  </a:txBody>
                  <a:tcPr marL="68580" marR="68580" marT="0" marB="0">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r>
                        <a:rPr lang="en-US" sz="1400" b="1" kern="1200" dirty="0" smtClean="0">
                          <a:solidFill>
                            <a:srgbClr val="FFFFFF"/>
                          </a:solidFill>
                          <a:latin typeface="+mn-lt"/>
                          <a:ea typeface="Calibri"/>
                          <a:cs typeface="Times New Roman"/>
                        </a:rPr>
                        <a:t>W48</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780"/>
                        </a:lnSpc>
                        <a:spcBef>
                          <a:spcPts val="300"/>
                        </a:spcBef>
                      </a:pPr>
                      <a:endParaRPr lang="en-US" sz="1400" dirty="0">
                        <a:solidFill>
                          <a:srgbClr val="FFFFFF"/>
                        </a:solidFill>
                      </a:endParaRPr>
                    </a:p>
                  </a:txBody>
                  <a:tcPr marL="68580" marR="68580" marT="0" marB="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780"/>
                        </a:lnSpc>
                        <a:spcBef>
                          <a:spcPts val="300"/>
                        </a:spcBef>
                      </a:pPr>
                      <a:endParaRPr lang="en-US" sz="1400" dirty="0">
                        <a:solidFill>
                          <a:srgbClr val="FFFFFF"/>
                        </a:solidFill>
                      </a:endParaRPr>
                    </a:p>
                  </a:txBody>
                  <a:tcPr marL="68580" marR="68580" marT="0" marB="0">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r>
                        <a:rPr lang="en-US" sz="1400" b="1" kern="1200" dirty="0" smtClean="0">
                          <a:solidFill>
                            <a:srgbClr val="FFFFFF"/>
                          </a:solidFill>
                          <a:latin typeface="+mn-lt"/>
                          <a:ea typeface="Calibri"/>
                          <a:cs typeface="Times New Roman"/>
                        </a:rPr>
                        <a:t>W96</a:t>
                      </a: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endParaRPr lang="en-US" sz="1400" b="1" kern="1200" dirty="0" smtClean="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r h="260142">
                <a:tc>
                  <a:txBody>
                    <a:bodyPr/>
                    <a:lstStyle/>
                    <a:p>
                      <a:pPr marL="0" marR="0">
                        <a:lnSpc>
                          <a:spcPts val="1780"/>
                        </a:lnSpc>
                        <a:spcBef>
                          <a:spcPts val="300"/>
                        </a:spcBef>
                        <a:spcAft>
                          <a:spcPts val="0"/>
                        </a:spcAft>
                      </a:pPr>
                      <a:r>
                        <a:rPr lang="en-US" sz="1400" b="1" kern="1200" dirty="0" smtClean="0">
                          <a:solidFill>
                            <a:schemeClr val="tx1"/>
                          </a:solidFill>
                          <a:latin typeface="+mn-lt"/>
                          <a:ea typeface="Calibri"/>
                          <a:cs typeface="Times New Roman"/>
                        </a:rPr>
                        <a:t>RAL + DRV/</a:t>
                      </a:r>
                      <a:r>
                        <a:rPr lang="en-US" sz="1400" b="1" kern="1200" dirty="0" err="1" smtClean="0">
                          <a:solidFill>
                            <a:schemeClr val="tx1"/>
                          </a:solidFill>
                          <a:latin typeface="+mn-lt"/>
                          <a:ea typeface="Calibri"/>
                          <a:cs typeface="Times New Roman"/>
                        </a:rPr>
                        <a:t>r</a:t>
                      </a:r>
                      <a:endParaRPr lang="en-US" sz="1400" b="1" kern="1200" dirty="0">
                        <a:solidFill>
                          <a:schemeClr val="tx1"/>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ts val="1780"/>
                        </a:lnSpc>
                        <a:spcBef>
                          <a:spcPts val="300"/>
                        </a:spcBef>
                      </a:pP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780"/>
                        </a:lnSpc>
                        <a:spcBef>
                          <a:spcPts val="300"/>
                        </a:spcBef>
                      </a:pPr>
                      <a:endParaRPr lang="en-US" sz="1400" b="1" kern="1200" dirty="0">
                        <a:solidFill>
                          <a:srgbClr val="FFFFFF"/>
                        </a:solidFill>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endParaRPr lang="en-US" sz="1400" b="1" kern="1200" dirty="0">
                        <a:solidFill>
                          <a:srgbClr val="FFFFFF"/>
                        </a:solidFill>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780"/>
                        </a:lnSpc>
                        <a:spcBef>
                          <a:spcPts val="300"/>
                        </a:spcBef>
                        <a:spcAft>
                          <a:spcPts val="0"/>
                        </a:spcAft>
                      </a:pPr>
                      <a:endParaRPr lang="en-US" sz="1400" b="1" kern="1200" dirty="0">
                        <a:solidFill>
                          <a:srgbClr val="FFFFFF"/>
                        </a:solidFill>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r>
                        <a:rPr lang="en-US" sz="1400" b="1" kern="1200" dirty="0" smtClean="0">
                          <a:solidFill>
                            <a:srgbClr val="FFFFFF"/>
                          </a:solidFill>
                          <a:latin typeface="+mn-lt"/>
                          <a:ea typeface="Calibri"/>
                          <a:cs typeface="Times New Roman"/>
                        </a:rPr>
                        <a:t>+</a:t>
                      </a:r>
                      <a:r>
                        <a:rPr lang="en-US" sz="1400" b="1" kern="1200" baseline="0" dirty="0" smtClean="0">
                          <a:solidFill>
                            <a:srgbClr val="FFFFFF"/>
                          </a:solidFill>
                          <a:latin typeface="+mn-lt"/>
                          <a:ea typeface="Calibri"/>
                          <a:cs typeface="Times New Roman"/>
                        </a:rPr>
                        <a:t> 197</a:t>
                      </a: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780"/>
                        </a:lnSpc>
                        <a:spcBef>
                          <a:spcPts val="300"/>
                        </a:spcBef>
                        <a:spcAft>
                          <a:spcPts val="0"/>
                        </a:spcAft>
                      </a:pPr>
                      <a:r>
                        <a:rPr lang="en-US" sz="1400" b="1" kern="1200" dirty="0" smtClean="0">
                          <a:solidFill>
                            <a:srgbClr val="FFFFFF"/>
                          </a:solidFill>
                          <a:latin typeface="+mn-lt"/>
                          <a:ea typeface="Calibri"/>
                          <a:cs typeface="Times New Roman"/>
                        </a:rPr>
                        <a:t>(184,</a:t>
                      </a:r>
                      <a:r>
                        <a:rPr lang="en-US" sz="1400" b="1" kern="1200" baseline="0" dirty="0" smtClean="0">
                          <a:solidFill>
                            <a:srgbClr val="FFFFFF"/>
                          </a:solidFill>
                          <a:latin typeface="+mn-lt"/>
                          <a:ea typeface="Calibri"/>
                          <a:cs typeface="Times New Roman"/>
                        </a:rPr>
                        <a:t> 210</a:t>
                      </a:r>
                      <a:r>
                        <a:rPr lang="en-US" sz="1400" b="1" kern="1200" dirty="0" smtClean="0">
                          <a:solidFill>
                            <a:srgbClr val="FFFFFF"/>
                          </a:solidFill>
                          <a:latin typeface="+mn-lt"/>
                          <a:ea typeface="Calibri"/>
                          <a:cs typeface="Times New Roman"/>
                        </a:rPr>
                        <a:t>)</a:t>
                      </a: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780"/>
                        </a:lnSpc>
                        <a:spcBef>
                          <a:spcPts val="300"/>
                        </a:spcBef>
                        <a:spcAft>
                          <a:spcPts val="0"/>
                        </a:spcAft>
                      </a:pPr>
                      <a:endParaRPr lang="en-US" sz="1400" b="1" kern="1200" dirty="0">
                        <a:solidFill>
                          <a:srgbClr val="FFFFFF"/>
                        </a:solidFill>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r>
                        <a:rPr lang="en-US" sz="1400" b="1" kern="1200" dirty="0" smtClean="0">
                          <a:solidFill>
                            <a:srgbClr val="FFFFFF"/>
                          </a:solidFill>
                          <a:latin typeface="+mn-lt"/>
                          <a:ea typeface="Calibri"/>
                          <a:cs typeface="Times New Roman"/>
                        </a:rPr>
                        <a:t>+</a:t>
                      </a:r>
                      <a:r>
                        <a:rPr lang="en-US" sz="1400" b="1" kern="1200" baseline="0" dirty="0" smtClean="0">
                          <a:solidFill>
                            <a:srgbClr val="FFFFFF"/>
                          </a:solidFill>
                          <a:latin typeface="+mn-lt"/>
                          <a:ea typeface="Calibri"/>
                          <a:cs typeface="Times New Roman"/>
                        </a:rPr>
                        <a:t> 267</a:t>
                      </a: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780"/>
                        </a:lnSpc>
                        <a:spcBef>
                          <a:spcPts val="300"/>
                        </a:spcBef>
                        <a:spcAft>
                          <a:spcPts val="0"/>
                        </a:spcAft>
                      </a:pPr>
                      <a:r>
                        <a:rPr lang="en-US" sz="1400" b="1" kern="1200" dirty="0" smtClean="0">
                          <a:solidFill>
                            <a:srgbClr val="FFFFFF"/>
                          </a:solidFill>
                          <a:latin typeface="+mn-lt"/>
                          <a:ea typeface="Calibri"/>
                          <a:cs typeface="Times New Roman"/>
                        </a:rPr>
                        <a:t>(250, 285)</a:t>
                      </a: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r h="260142">
                <a:tc>
                  <a:txBody>
                    <a:bodyPr/>
                    <a:lstStyle/>
                    <a:p>
                      <a:pPr marL="0" marR="0">
                        <a:lnSpc>
                          <a:spcPts val="1780"/>
                        </a:lnSpc>
                        <a:spcBef>
                          <a:spcPts val="300"/>
                        </a:spcBef>
                        <a:spcAft>
                          <a:spcPts val="0"/>
                        </a:spcAft>
                      </a:pPr>
                      <a:r>
                        <a:rPr lang="en-US" sz="1400" b="1" kern="1200" dirty="0" smtClean="0">
                          <a:solidFill>
                            <a:schemeClr val="tx1"/>
                          </a:solidFill>
                          <a:latin typeface="+mn-lt"/>
                          <a:ea typeface="Calibri"/>
                          <a:cs typeface="Times New Roman"/>
                        </a:rPr>
                        <a:t>TDF/FTC + DRV/</a:t>
                      </a:r>
                      <a:r>
                        <a:rPr lang="en-US" sz="1400" b="1" kern="1200" dirty="0" err="1" smtClean="0">
                          <a:solidFill>
                            <a:schemeClr val="tx1"/>
                          </a:solidFill>
                          <a:latin typeface="+mn-lt"/>
                          <a:ea typeface="Calibri"/>
                          <a:cs typeface="Times New Roman"/>
                        </a:rPr>
                        <a:t>r</a:t>
                      </a:r>
                      <a:endParaRPr lang="en-US" sz="1400" b="1" kern="1200" dirty="0">
                        <a:solidFill>
                          <a:schemeClr val="tx1"/>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lnSpc>
                          <a:spcPts val="1780"/>
                        </a:lnSpc>
                        <a:spcBef>
                          <a:spcPts val="300"/>
                        </a:spcBef>
                      </a:pP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780"/>
                        </a:lnSpc>
                        <a:spcBef>
                          <a:spcPts val="300"/>
                        </a:spcBef>
                      </a:pPr>
                      <a:endParaRPr lang="en-US" sz="1400" b="1" kern="1200" dirty="0">
                        <a:solidFill>
                          <a:srgbClr val="FFFFFF"/>
                        </a:solidFill>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endParaRPr lang="en-US" sz="1400" b="1" kern="1200" dirty="0">
                        <a:solidFill>
                          <a:srgbClr val="FFFFFF"/>
                        </a:solidFill>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780"/>
                        </a:lnSpc>
                        <a:spcBef>
                          <a:spcPts val="300"/>
                        </a:spcBef>
                        <a:spcAft>
                          <a:spcPts val="0"/>
                        </a:spcAft>
                      </a:pPr>
                      <a:endParaRPr lang="en-US" sz="1400" b="1" kern="1200" dirty="0">
                        <a:solidFill>
                          <a:srgbClr val="FFFFFF"/>
                        </a:solidFill>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r>
                        <a:rPr lang="en-US" sz="1400" b="1" kern="1200" dirty="0" smtClean="0">
                          <a:solidFill>
                            <a:srgbClr val="FFFFFF"/>
                          </a:solidFill>
                          <a:latin typeface="+mn-lt"/>
                          <a:ea typeface="Calibri"/>
                          <a:cs typeface="Times New Roman"/>
                        </a:rPr>
                        <a:t>+</a:t>
                      </a:r>
                      <a:r>
                        <a:rPr lang="en-US" sz="1400" b="1" kern="1200" baseline="0" dirty="0" smtClean="0">
                          <a:solidFill>
                            <a:srgbClr val="FFFFFF"/>
                          </a:solidFill>
                          <a:latin typeface="+mn-lt"/>
                          <a:ea typeface="Calibri"/>
                          <a:cs typeface="Times New Roman"/>
                        </a:rPr>
                        <a:t> 193</a:t>
                      </a: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780"/>
                        </a:lnSpc>
                        <a:spcBef>
                          <a:spcPts val="300"/>
                        </a:spcBef>
                        <a:spcAft>
                          <a:spcPts val="0"/>
                        </a:spcAft>
                      </a:pPr>
                      <a:r>
                        <a:rPr lang="en-US" sz="1400" b="1" kern="1200" dirty="0" smtClean="0">
                          <a:solidFill>
                            <a:srgbClr val="FFFFFF"/>
                          </a:solidFill>
                          <a:latin typeface="+mn-lt"/>
                          <a:ea typeface="Calibri"/>
                          <a:cs typeface="Times New Roman"/>
                        </a:rPr>
                        <a:t>(180,</a:t>
                      </a:r>
                      <a:r>
                        <a:rPr lang="en-US" sz="1400" b="1" kern="1200" baseline="0" dirty="0" smtClean="0">
                          <a:solidFill>
                            <a:srgbClr val="FFFFFF"/>
                          </a:solidFill>
                          <a:latin typeface="+mn-lt"/>
                          <a:ea typeface="Calibri"/>
                          <a:cs typeface="Times New Roman"/>
                        </a:rPr>
                        <a:t> 206</a:t>
                      </a:r>
                      <a:r>
                        <a:rPr lang="en-US" sz="1400" b="1" kern="1200" dirty="0" smtClean="0">
                          <a:solidFill>
                            <a:srgbClr val="FFFFFF"/>
                          </a:solidFill>
                          <a:latin typeface="+mn-lt"/>
                          <a:ea typeface="Calibri"/>
                          <a:cs typeface="Times New Roman"/>
                        </a:rPr>
                        <a:t>)</a:t>
                      </a: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780"/>
                        </a:lnSpc>
                        <a:spcBef>
                          <a:spcPts val="300"/>
                        </a:spcBef>
                        <a:spcAft>
                          <a:spcPts val="0"/>
                        </a:spcAft>
                      </a:pPr>
                      <a:endParaRPr lang="en-US" sz="1400" b="1" kern="1200" dirty="0">
                        <a:solidFill>
                          <a:srgbClr val="FFFFFF"/>
                        </a:solidFill>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80"/>
                        </a:lnSpc>
                        <a:spcBef>
                          <a:spcPts val="300"/>
                        </a:spcBef>
                      </a:pPr>
                      <a:r>
                        <a:rPr lang="en-US" sz="1400" b="1" kern="1200" dirty="0" smtClean="0">
                          <a:solidFill>
                            <a:srgbClr val="FFFFFF"/>
                          </a:solidFill>
                          <a:latin typeface="+mn-lt"/>
                          <a:ea typeface="Calibri"/>
                          <a:cs typeface="Times New Roman"/>
                        </a:rPr>
                        <a:t>+</a:t>
                      </a:r>
                      <a:r>
                        <a:rPr lang="en-US" sz="1400" b="1" kern="1200" baseline="0" dirty="0" smtClean="0">
                          <a:solidFill>
                            <a:srgbClr val="FFFFFF"/>
                          </a:solidFill>
                          <a:latin typeface="+mn-lt"/>
                          <a:ea typeface="Calibri"/>
                          <a:cs typeface="Times New Roman"/>
                        </a:rPr>
                        <a:t> 266</a:t>
                      </a: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780"/>
                        </a:lnSpc>
                        <a:spcBef>
                          <a:spcPts val="300"/>
                        </a:spcBef>
                        <a:spcAft>
                          <a:spcPts val="0"/>
                        </a:spcAft>
                      </a:pPr>
                      <a:r>
                        <a:rPr lang="en-US" sz="1400" b="1" kern="1200" dirty="0" smtClean="0">
                          <a:solidFill>
                            <a:srgbClr val="FFFFFF"/>
                          </a:solidFill>
                          <a:latin typeface="+mn-lt"/>
                          <a:ea typeface="Calibri"/>
                          <a:cs typeface="Times New Roman"/>
                        </a:rPr>
                        <a:t>(249,</a:t>
                      </a:r>
                      <a:r>
                        <a:rPr lang="en-US" sz="1400" b="1" kern="1200" baseline="0" dirty="0" smtClean="0">
                          <a:solidFill>
                            <a:srgbClr val="FFFFFF"/>
                          </a:solidFill>
                          <a:latin typeface="+mn-lt"/>
                          <a:ea typeface="Calibri"/>
                          <a:cs typeface="Times New Roman"/>
                        </a:rPr>
                        <a:t> 283</a:t>
                      </a:r>
                      <a:r>
                        <a:rPr lang="en-US" sz="1400" b="1" kern="1200" dirty="0" smtClean="0">
                          <a:solidFill>
                            <a:srgbClr val="FFFFFF"/>
                          </a:solidFill>
                          <a:latin typeface="+mn-lt"/>
                          <a:ea typeface="Calibri"/>
                          <a:cs typeface="Times New Roman"/>
                        </a:rPr>
                        <a:t>)</a:t>
                      </a:r>
                      <a:endParaRPr lang="en-US" sz="1400" b="1" kern="1200" dirty="0">
                        <a:solidFill>
                          <a:srgbClr val="FFFFFF"/>
                        </a:solidFill>
                        <a:latin typeface="+mn-lt"/>
                        <a:ea typeface="Calibri"/>
                        <a:cs typeface="Times New Roman"/>
                      </a:endParaRPr>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3" name="Text Box 5"/>
          <p:cNvSpPr txBox="1">
            <a:spLocks noChangeArrowheads="1"/>
          </p:cNvSpPr>
          <p:nvPr/>
        </p:nvSpPr>
        <p:spPr bwMode="auto">
          <a:xfrm>
            <a:off x="6835232" y="67656"/>
            <a:ext cx="2308768" cy="338554"/>
          </a:xfrm>
          <a:prstGeom prst="rect">
            <a:avLst/>
          </a:prstGeom>
          <a:noFill/>
          <a:ln w="9525">
            <a:noFill/>
            <a:miter lim="800000"/>
            <a:headEnd/>
            <a:tailEnd/>
          </a:ln>
        </p:spPr>
        <p:txBody>
          <a:bodyPr>
            <a:prstTxWarp prst="textNoShape">
              <a:avLst/>
            </a:prstTxWarp>
            <a:normAutofit/>
          </a:bodyPr>
          <a:lstStyle/>
          <a:p>
            <a:pPr defTabSz="457200" eaLnBrk="1" fontAlgn="auto" hangingPunct="1">
              <a:spcBef>
                <a:spcPct val="50000"/>
              </a:spcBef>
              <a:spcAft>
                <a:spcPts val="0"/>
              </a:spcAft>
            </a:pPr>
            <a:r>
              <a:rPr lang="en-US" i="1" dirty="0" smtClean="0">
                <a:solidFill>
                  <a:srgbClr val="FFFFFF"/>
                </a:solidFill>
                <a:latin typeface="Arial"/>
                <a:ea typeface="+mn-ea"/>
              </a:rPr>
              <a:t>NEAT 001/ANRS 143</a:t>
            </a:r>
            <a:endParaRPr lang="en-US" i="1" dirty="0">
              <a:solidFill>
                <a:srgbClr val="FFFFFF"/>
              </a:solidFill>
              <a:latin typeface="Arial"/>
              <a:ea typeface="+mn-ea"/>
            </a:endParaRPr>
          </a:p>
        </p:txBody>
      </p:sp>
    </p:spTree>
    <p:custDataLst>
      <p:tags r:id="rId1"/>
    </p:custDataLst>
    <p:extLst>
      <p:ext uri="{BB962C8B-B14F-4D97-AF65-F5344CB8AC3E}">
        <p14:creationId xmlns:p14="http://schemas.microsoft.com/office/powerpoint/2010/main" val="3341555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85839_or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3999" cy="6873621"/>
          </a:xfrm>
          <a:prstGeom prst="rect">
            <a:avLst/>
          </a:prstGeom>
        </p:spPr>
      </p:pic>
      <p:sp>
        <p:nvSpPr>
          <p:cNvPr id="5" name="Title 1"/>
          <p:cNvSpPr>
            <a:spLocks noGrp="1"/>
          </p:cNvSpPr>
          <p:nvPr>
            <p:ph type="ctrTitle"/>
          </p:nvPr>
        </p:nvSpPr>
        <p:spPr>
          <a:xfrm>
            <a:off x="685800" y="96641"/>
            <a:ext cx="7772400" cy="4267200"/>
          </a:xfrm>
        </p:spPr>
        <p:txBody>
          <a:bodyPr/>
          <a:lstStyle/>
          <a:p>
            <a:r>
              <a:rPr lang="en-US" sz="6000" b="1" dirty="0">
                <a:solidFill>
                  <a:schemeClr val="tx1"/>
                </a:solidFill>
                <a:effectLst>
                  <a:outerShdw blurRad="50800" dist="38100" dir="2700000" algn="tl" rotWithShape="0">
                    <a:prstClr val="black">
                      <a:alpha val="40000"/>
                    </a:prstClr>
                  </a:outerShdw>
                </a:effectLst>
                <a:latin typeface="Arial"/>
                <a:cs typeface="Arial"/>
              </a:rPr>
              <a:t>CROI 2014 Update: Implications for the Future of HIV Management</a:t>
            </a:r>
            <a:endParaRPr lang="en-US" sz="6000" dirty="0">
              <a:solidFill>
                <a:schemeClr val="tx1"/>
              </a:solidFill>
              <a:effectLst>
                <a:outerShdw blurRad="50800" dist="38100" dir="2700000" algn="tl" rotWithShape="0">
                  <a:prstClr val="black">
                    <a:alpha val="40000"/>
                  </a:prstClr>
                </a:outerShdw>
              </a:effectLst>
              <a:latin typeface="Arial"/>
              <a:cs typeface="Arial"/>
            </a:endParaRPr>
          </a:p>
        </p:txBody>
      </p:sp>
      <p:sp>
        <p:nvSpPr>
          <p:cNvPr id="6" name="Subtitle 2"/>
          <p:cNvSpPr>
            <a:spLocks noGrp="1"/>
          </p:cNvSpPr>
          <p:nvPr>
            <p:ph type="subTitle" idx="1"/>
          </p:nvPr>
        </p:nvSpPr>
        <p:spPr>
          <a:xfrm>
            <a:off x="1130300" y="5185127"/>
            <a:ext cx="7057099" cy="1219200"/>
          </a:xfrm>
        </p:spPr>
        <p:txBody>
          <a:bodyPr>
            <a:normAutofit lnSpcReduction="10000"/>
          </a:bodyPr>
          <a:lstStyle/>
          <a:p>
            <a:r>
              <a:rPr lang="en-US" sz="2600" b="1" dirty="0" smtClean="0">
                <a:solidFill>
                  <a:srgbClr val="FFFFFF"/>
                </a:solidFill>
                <a:effectLst>
                  <a:outerShdw blurRad="50800" dist="38100" dir="2700000" algn="tl" rotWithShape="0">
                    <a:prstClr val="black">
                      <a:alpha val="40000"/>
                    </a:prstClr>
                  </a:outerShdw>
                </a:effectLst>
                <a:latin typeface="Arial"/>
                <a:cs typeface="Arial"/>
              </a:rPr>
              <a:t>Joseph </a:t>
            </a:r>
            <a:r>
              <a:rPr lang="en-US" sz="2600" b="1" dirty="0" err="1" smtClean="0">
                <a:solidFill>
                  <a:srgbClr val="FFFFFF"/>
                </a:solidFill>
                <a:effectLst>
                  <a:outerShdw blurRad="50800" dist="38100" dir="2700000" algn="tl" rotWithShape="0">
                    <a:prstClr val="black">
                      <a:alpha val="40000"/>
                    </a:prstClr>
                  </a:outerShdw>
                </a:effectLst>
                <a:latin typeface="Arial"/>
                <a:cs typeface="Arial"/>
              </a:rPr>
              <a:t>Eron</a:t>
            </a:r>
            <a:r>
              <a:rPr lang="en-US" sz="2600" b="1" dirty="0" smtClean="0">
                <a:solidFill>
                  <a:srgbClr val="FFFFFF"/>
                </a:solidFill>
                <a:effectLst>
                  <a:outerShdw blurRad="50800" dist="38100" dir="2700000" algn="tl" rotWithShape="0">
                    <a:prstClr val="black">
                      <a:alpha val="40000"/>
                    </a:prstClr>
                  </a:outerShdw>
                </a:effectLst>
                <a:latin typeface="Arial"/>
                <a:cs typeface="Arial"/>
              </a:rPr>
              <a:t>, MD and David Alain Wohl, MD</a:t>
            </a:r>
          </a:p>
          <a:p>
            <a:r>
              <a:rPr lang="en-US" sz="2300" b="1" i="1" dirty="0" smtClean="0">
                <a:solidFill>
                  <a:srgbClr val="FFFFFF"/>
                </a:solidFill>
                <a:effectLst>
                  <a:outerShdw blurRad="50800" dist="38100" dir="2700000" algn="tl" rotWithShape="0">
                    <a:prstClr val="black">
                      <a:alpha val="40000"/>
                    </a:prstClr>
                  </a:outerShdw>
                </a:effectLst>
                <a:latin typeface="Arial"/>
                <a:cs typeface="Arial"/>
              </a:rPr>
              <a:t>Global AIDS Clinical Research Unit</a:t>
            </a:r>
          </a:p>
          <a:p>
            <a:r>
              <a:rPr lang="en-US" sz="2300" b="1" i="1" dirty="0" smtClean="0">
                <a:solidFill>
                  <a:srgbClr val="FFFFFF"/>
                </a:solidFill>
                <a:effectLst>
                  <a:outerShdw blurRad="50800" dist="38100" dir="2700000" algn="tl" rotWithShape="0">
                    <a:prstClr val="black">
                      <a:alpha val="40000"/>
                    </a:prstClr>
                  </a:outerShdw>
                </a:effectLst>
                <a:latin typeface="Arial"/>
                <a:cs typeface="Arial"/>
              </a:rPr>
              <a:t>The University of North Carolina at Chapel Hill</a:t>
            </a:r>
            <a:endParaRPr lang="en-US" sz="2300" b="1" i="1" dirty="0">
              <a:solidFill>
                <a:srgbClr val="FFFFFF"/>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14208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ZoneTexte 94"/>
          <p:cNvSpPr txBox="1">
            <a:spLocks noChangeArrowheads="1"/>
          </p:cNvSpPr>
          <p:nvPr/>
        </p:nvSpPr>
        <p:spPr bwMode="auto">
          <a:xfrm>
            <a:off x="5035550" y="1216025"/>
            <a:ext cx="184150" cy="366713"/>
          </a:xfrm>
          <a:prstGeom prst="rect">
            <a:avLst/>
          </a:prstGeom>
          <a:noFill/>
          <a:ln w="9525">
            <a:noFill/>
            <a:miter lim="800000"/>
            <a:headEnd/>
            <a:tailEnd/>
          </a:ln>
        </p:spPr>
        <p:txBody>
          <a:bodyPr wrap="none">
            <a:spAutoFit/>
          </a:bodyPr>
          <a:lstStyle/>
          <a:p>
            <a:pPr eaLnBrk="1" hangingPunct="1"/>
            <a:endParaRPr lang="fr-FR" sz="1800">
              <a:solidFill>
                <a:srgbClr val="FFFFFF"/>
              </a:solidFill>
              <a:latin typeface="Arial"/>
              <a:ea typeface="+mn-ea"/>
              <a:cs typeface="ＭＳ Ｐゴシック"/>
            </a:endParaRPr>
          </a:p>
        </p:txBody>
      </p:sp>
      <p:sp>
        <p:nvSpPr>
          <p:cNvPr id="474116" name="Content Placeholder 7"/>
          <p:cNvSpPr txBox="1">
            <a:spLocks/>
          </p:cNvSpPr>
          <p:nvPr/>
        </p:nvSpPr>
        <p:spPr bwMode="auto">
          <a:xfrm>
            <a:off x="387350" y="1214390"/>
            <a:ext cx="8047038" cy="330200"/>
          </a:xfrm>
          <a:prstGeom prst="rect">
            <a:avLst/>
          </a:prstGeom>
          <a:noFill/>
          <a:ln w="9525">
            <a:noFill/>
            <a:miter lim="800000"/>
            <a:headEnd/>
            <a:tailEnd/>
          </a:ln>
        </p:spPr>
        <p:txBody>
          <a:bodyPr lIns="0" tIns="0" rIns="0" bIns="0"/>
          <a:lstStyle/>
          <a:p>
            <a:pPr marL="190500" indent="-190500" algn="ctr">
              <a:spcAft>
                <a:spcPts val="300"/>
              </a:spcAft>
              <a:buClr>
                <a:srgbClr val="E31836"/>
              </a:buClr>
              <a:buSzPct val="115000"/>
            </a:pPr>
            <a:r>
              <a:rPr lang="fr-FR" sz="2000" dirty="0" err="1" smtClean="0">
                <a:solidFill>
                  <a:srgbClr val="FFFFFF"/>
                </a:solidFill>
                <a:latin typeface="Arial"/>
                <a:ea typeface="+mn-ea"/>
                <a:cs typeface="ＭＳ Ｐゴシック"/>
              </a:rPr>
              <a:t>Overall</a:t>
            </a:r>
            <a:r>
              <a:rPr lang="fr-FR" sz="2000" dirty="0" smtClean="0">
                <a:solidFill>
                  <a:srgbClr val="FFFFFF"/>
                </a:solidFill>
                <a:latin typeface="Arial"/>
                <a:ea typeface="+mn-ea"/>
                <a:cs typeface="ＭＳ Ｐゴシック"/>
              </a:rPr>
              <a:t> </a:t>
            </a:r>
            <a:r>
              <a:rPr lang="fr-FR" sz="2000" dirty="0" err="1" smtClean="0">
                <a:solidFill>
                  <a:srgbClr val="FFFFFF"/>
                </a:solidFill>
                <a:latin typeface="Arial"/>
                <a:ea typeface="+mn-ea"/>
                <a:cs typeface="ＭＳ Ｐゴシック"/>
              </a:rPr>
              <a:t>analysis</a:t>
            </a:r>
            <a:r>
              <a:rPr lang="fr-FR" sz="2000" dirty="0" smtClean="0">
                <a:solidFill>
                  <a:srgbClr val="FFFFFF"/>
                </a:solidFill>
                <a:latin typeface="Arial"/>
                <a:ea typeface="+mn-ea"/>
                <a:cs typeface="ＭＳ Ｐゴシック"/>
              </a:rPr>
              <a:t>: RAL + DRV/r non </a:t>
            </a:r>
            <a:r>
              <a:rPr lang="fr-FR" sz="2000" dirty="0" err="1" smtClean="0">
                <a:solidFill>
                  <a:srgbClr val="FFFFFF"/>
                </a:solidFill>
                <a:latin typeface="Arial"/>
                <a:ea typeface="+mn-ea"/>
                <a:cs typeface="ＭＳ Ｐゴシック"/>
              </a:rPr>
              <a:t>inferior</a:t>
            </a:r>
            <a:r>
              <a:rPr lang="fr-FR" sz="2000" dirty="0" smtClean="0">
                <a:solidFill>
                  <a:srgbClr val="FFFFFF"/>
                </a:solidFill>
                <a:latin typeface="Arial"/>
                <a:ea typeface="+mn-ea"/>
                <a:cs typeface="ＭＳ Ｐゴシック"/>
              </a:rPr>
              <a:t> to TDF/FTC + DRV/r</a:t>
            </a:r>
            <a:endParaRPr lang="fr-FR" sz="2000" dirty="0">
              <a:solidFill>
                <a:srgbClr val="FFFFFF"/>
              </a:solidFill>
              <a:latin typeface="Arial"/>
              <a:ea typeface="+mn-ea"/>
              <a:cs typeface="ＭＳ Ｐゴシック"/>
            </a:endParaRPr>
          </a:p>
        </p:txBody>
      </p:sp>
      <p:sp>
        <p:nvSpPr>
          <p:cNvPr id="48149" name="Rectangle 43"/>
          <p:cNvSpPr>
            <a:spLocks noGrp="1" noChangeArrowheads="1"/>
          </p:cNvSpPr>
          <p:nvPr>
            <p:ph type="title" idx="4294967295"/>
          </p:nvPr>
        </p:nvSpPr>
        <p:spPr>
          <a:xfrm>
            <a:off x="152192" y="394155"/>
            <a:ext cx="8774322" cy="778797"/>
          </a:xfrm>
        </p:spPr>
        <p:txBody>
          <a:bodyPr/>
          <a:lstStyle/>
          <a:p>
            <a:pPr eaLnBrk="1" hangingPunct="1">
              <a:defRPr/>
            </a:pPr>
            <a:r>
              <a:rPr lang="fr-FR" altLang="ja-JP" dirty="0" err="1" smtClean="0">
                <a:solidFill>
                  <a:srgbClr val="FFFF00"/>
                </a:solidFill>
              </a:rPr>
              <a:t>Primary</a:t>
            </a:r>
            <a:r>
              <a:rPr lang="fr-FR" altLang="ja-JP" dirty="0" smtClean="0">
                <a:solidFill>
                  <a:srgbClr val="FFFF00"/>
                </a:solidFill>
              </a:rPr>
              <a:t> </a:t>
            </a:r>
            <a:r>
              <a:rPr lang="fr-FR" altLang="ja-JP" dirty="0" err="1" smtClean="0">
                <a:solidFill>
                  <a:srgbClr val="FFFF00"/>
                </a:solidFill>
              </a:rPr>
              <a:t>endpoint</a:t>
            </a:r>
            <a:r>
              <a:rPr lang="fr-FR" altLang="ja-JP" dirty="0" smtClean="0">
                <a:solidFill>
                  <a:srgbClr val="FFFF00"/>
                </a:solidFill>
              </a:rPr>
              <a:t> </a:t>
            </a:r>
            <a:r>
              <a:rPr lang="fr-FR" altLang="ja-JP" dirty="0" err="1" smtClean="0">
                <a:solidFill>
                  <a:srgbClr val="FFFF00"/>
                </a:solidFill>
              </a:rPr>
              <a:t>at</a:t>
            </a:r>
            <a:r>
              <a:rPr lang="fr-FR" altLang="ja-JP" dirty="0" smtClean="0">
                <a:solidFill>
                  <a:srgbClr val="FFFF00"/>
                </a:solidFill>
              </a:rPr>
              <a:t> W96 by </a:t>
            </a:r>
            <a:r>
              <a:rPr lang="fr-FR" altLang="ja-JP" dirty="0" err="1" smtClean="0">
                <a:solidFill>
                  <a:srgbClr val="FFFF00"/>
                </a:solidFill>
              </a:rPr>
              <a:t>baseline</a:t>
            </a:r>
            <a:r>
              <a:rPr lang="fr-FR" altLang="ja-JP" dirty="0" smtClean="0">
                <a:solidFill>
                  <a:srgbClr val="FFFF00"/>
                </a:solidFill>
              </a:rPr>
              <a:t> </a:t>
            </a:r>
            <a:r>
              <a:rPr lang="fr-FR" altLang="ja-JP" dirty="0" err="1" smtClean="0">
                <a:solidFill>
                  <a:srgbClr val="FFFF00"/>
                </a:solidFill>
              </a:rPr>
              <a:t>characteristics</a:t>
            </a:r>
            <a:endParaRPr lang="fr-FR" altLang="ja-JP" dirty="0" smtClean="0">
              <a:solidFill>
                <a:srgbClr val="FFFF00"/>
              </a:solidFill>
            </a:endParaRPr>
          </a:p>
        </p:txBody>
      </p:sp>
      <p:sp>
        <p:nvSpPr>
          <p:cNvPr id="52" name="TextBox 16"/>
          <p:cNvSpPr txBox="1">
            <a:spLocks noChangeArrowheads="1"/>
          </p:cNvSpPr>
          <p:nvPr/>
        </p:nvSpPr>
        <p:spPr bwMode="auto">
          <a:xfrm>
            <a:off x="2155091" y="2113706"/>
            <a:ext cx="1101586" cy="338138"/>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n-GB" kern="0" dirty="0">
                <a:solidFill>
                  <a:srgbClr val="FFFFFF"/>
                </a:solidFill>
                <a:latin typeface="Arial"/>
                <a:ea typeface="+mn-ea"/>
                <a:cs typeface="ＭＳ Ｐゴシック" pitchFamily="-65" charset="-128"/>
              </a:rPr>
              <a:t>n =</a:t>
            </a:r>
            <a:r>
              <a:rPr lang="en-GB" kern="0" dirty="0" smtClean="0">
                <a:solidFill>
                  <a:srgbClr val="FFFFFF"/>
                </a:solidFill>
                <a:latin typeface="Arial"/>
                <a:ea typeface="+mn-ea"/>
                <a:cs typeface="ＭＳ Ｐゴシック" pitchFamily="-65" charset="-128"/>
              </a:rPr>
              <a:t> 805 </a:t>
            </a:r>
            <a:endParaRPr lang="en-GB" kern="0" dirty="0">
              <a:solidFill>
                <a:srgbClr val="FFFFFF"/>
              </a:solidFill>
              <a:latin typeface="Arial"/>
              <a:ea typeface="+mn-ea"/>
              <a:cs typeface="ＭＳ Ｐゴシック" pitchFamily="-65" charset="-128"/>
            </a:endParaRPr>
          </a:p>
        </p:txBody>
      </p:sp>
      <p:sp>
        <p:nvSpPr>
          <p:cNvPr id="53" name="TextBox 17"/>
          <p:cNvSpPr txBox="1">
            <a:spLocks noChangeArrowheads="1"/>
          </p:cNvSpPr>
          <p:nvPr/>
        </p:nvSpPr>
        <p:spPr bwMode="auto">
          <a:xfrm>
            <a:off x="2155091" y="3031473"/>
            <a:ext cx="1101586" cy="338138"/>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n-GB" kern="0" dirty="0">
                <a:solidFill>
                  <a:srgbClr val="FFFFFF"/>
                </a:solidFill>
                <a:latin typeface="Arial"/>
                <a:ea typeface="+mn-ea"/>
                <a:cs typeface="ＭＳ Ｐゴシック" pitchFamily="-65" charset="-128"/>
              </a:rPr>
              <a:t>n =</a:t>
            </a:r>
            <a:r>
              <a:rPr lang="en-GB" kern="0" dirty="0" smtClean="0">
                <a:solidFill>
                  <a:srgbClr val="FFFFFF"/>
                </a:solidFill>
                <a:latin typeface="Arial"/>
                <a:ea typeface="+mn-ea"/>
                <a:cs typeface="ＭＳ Ｐゴシック" pitchFamily="-65" charset="-128"/>
              </a:rPr>
              <a:t> 530 </a:t>
            </a:r>
            <a:endParaRPr lang="en-GB" kern="0" dirty="0">
              <a:solidFill>
                <a:srgbClr val="FFFFFF"/>
              </a:solidFill>
              <a:latin typeface="Arial"/>
              <a:ea typeface="+mn-ea"/>
              <a:cs typeface="ＭＳ Ｐゴシック" pitchFamily="-65" charset="-128"/>
            </a:endParaRPr>
          </a:p>
        </p:txBody>
      </p:sp>
      <p:sp>
        <p:nvSpPr>
          <p:cNvPr id="54" name="TextBox 18"/>
          <p:cNvSpPr txBox="1">
            <a:spLocks noChangeArrowheads="1"/>
          </p:cNvSpPr>
          <p:nvPr/>
        </p:nvSpPr>
        <p:spPr bwMode="auto">
          <a:xfrm>
            <a:off x="2155091" y="3379454"/>
            <a:ext cx="1101586" cy="338137"/>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n-GB" kern="0" dirty="0">
                <a:solidFill>
                  <a:srgbClr val="FFFFFF"/>
                </a:solidFill>
                <a:latin typeface="Arial"/>
                <a:ea typeface="+mn-ea"/>
                <a:cs typeface="ＭＳ Ｐゴシック" pitchFamily="-65" charset="-128"/>
              </a:rPr>
              <a:t>n =</a:t>
            </a:r>
            <a:r>
              <a:rPr lang="en-GB" kern="0" dirty="0" smtClean="0">
                <a:solidFill>
                  <a:srgbClr val="FFFFFF"/>
                </a:solidFill>
                <a:latin typeface="Arial"/>
                <a:ea typeface="+mn-ea"/>
                <a:cs typeface="ＭＳ Ｐゴシック" pitchFamily="-65" charset="-128"/>
              </a:rPr>
              <a:t> 275 </a:t>
            </a:r>
            <a:endParaRPr lang="en-GB" kern="0" dirty="0">
              <a:solidFill>
                <a:srgbClr val="FFFFFF"/>
              </a:solidFill>
              <a:latin typeface="Arial"/>
              <a:ea typeface="+mn-ea"/>
              <a:cs typeface="ＭＳ Ｐゴシック" pitchFamily="-65" charset="-128"/>
            </a:endParaRPr>
          </a:p>
        </p:txBody>
      </p:sp>
      <p:sp>
        <p:nvSpPr>
          <p:cNvPr id="55" name="TextBox 19"/>
          <p:cNvSpPr txBox="1">
            <a:spLocks noChangeArrowheads="1"/>
          </p:cNvSpPr>
          <p:nvPr/>
        </p:nvSpPr>
        <p:spPr bwMode="auto">
          <a:xfrm>
            <a:off x="2155091" y="4360151"/>
            <a:ext cx="1101586" cy="338138"/>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n-GB" kern="0" dirty="0">
                <a:solidFill>
                  <a:srgbClr val="FFFFFF"/>
                </a:solidFill>
                <a:latin typeface="Arial"/>
                <a:ea typeface="+mn-ea"/>
                <a:cs typeface="ＭＳ Ｐゴシック" pitchFamily="-65" charset="-128"/>
              </a:rPr>
              <a:t>n = </a:t>
            </a:r>
            <a:r>
              <a:rPr lang="en-GB" kern="0" dirty="0" smtClean="0">
                <a:solidFill>
                  <a:srgbClr val="FFFFFF"/>
                </a:solidFill>
                <a:latin typeface="Arial"/>
                <a:ea typeface="+mn-ea"/>
                <a:cs typeface="ＭＳ Ｐゴシック" pitchFamily="-65" charset="-128"/>
              </a:rPr>
              <a:t>123</a:t>
            </a:r>
            <a:endParaRPr lang="en-GB" kern="0" dirty="0">
              <a:solidFill>
                <a:srgbClr val="FFFFFF"/>
              </a:solidFill>
              <a:latin typeface="Arial"/>
              <a:ea typeface="+mn-ea"/>
              <a:cs typeface="ＭＳ Ｐゴシック" pitchFamily="-65" charset="-128"/>
            </a:endParaRPr>
          </a:p>
        </p:txBody>
      </p:sp>
      <p:sp>
        <p:nvSpPr>
          <p:cNvPr id="56" name="TextBox 20"/>
          <p:cNvSpPr txBox="1">
            <a:spLocks noChangeArrowheads="1"/>
          </p:cNvSpPr>
          <p:nvPr/>
        </p:nvSpPr>
        <p:spPr bwMode="auto">
          <a:xfrm>
            <a:off x="2155091" y="4724480"/>
            <a:ext cx="1101586" cy="338137"/>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n-GB" kern="0" dirty="0">
                <a:solidFill>
                  <a:srgbClr val="FFFFFF"/>
                </a:solidFill>
                <a:latin typeface="Arial"/>
                <a:ea typeface="+mn-ea"/>
                <a:cs typeface="ＭＳ Ｐゴシック" pitchFamily="-65" charset="-128"/>
              </a:rPr>
              <a:t>n =</a:t>
            </a:r>
            <a:r>
              <a:rPr lang="en-GB" kern="0" dirty="0" smtClean="0">
                <a:solidFill>
                  <a:srgbClr val="FFFFFF"/>
                </a:solidFill>
                <a:latin typeface="Arial"/>
                <a:ea typeface="+mn-ea"/>
                <a:cs typeface="ＭＳ Ｐゴシック" pitchFamily="-65" charset="-128"/>
              </a:rPr>
              <a:t> 682 </a:t>
            </a:r>
            <a:endParaRPr lang="en-GB" kern="0" dirty="0">
              <a:solidFill>
                <a:srgbClr val="FFFFFF"/>
              </a:solidFill>
              <a:latin typeface="Arial"/>
              <a:ea typeface="+mn-ea"/>
              <a:cs typeface="ＭＳ Ｐゴシック" pitchFamily="-65" charset="-128"/>
            </a:endParaRPr>
          </a:p>
        </p:txBody>
      </p:sp>
      <p:sp>
        <p:nvSpPr>
          <p:cNvPr id="474129" name="TextBox 29"/>
          <p:cNvSpPr txBox="1">
            <a:spLocks noChangeArrowheads="1"/>
          </p:cNvSpPr>
          <p:nvPr/>
        </p:nvSpPr>
        <p:spPr bwMode="auto">
          <a:xfrm>
            <a:off x="387350" y="2113498"/>
            <a:ext cx="966823" cy="338554"/>
          </a:xfrm>
          <a:prstGeom prst="rect">
            <a:avLst/>
          </a:prstGeom>
          <a:noFill/>
          <a:ln w="9525">
            <a:noFill/>
            <a:miter lim="800000"/>
            <a:headEnd/>
            <a:tailEnd/>
          </a:ln>
        </p:spPr>
        <p:txBody>
          <a:bodyPr wrap="square">
            <a:spAutoFit/>
          </a:bodyPr>
          <a:lstStyle/>
          <a:p>
            <a:pPr eaLnBrk="1" hangingPunct="1"/>
            <a:r>
              <a:rPr lang="fr-FR" dirty="0" err="1" smtClean="0">
                <a:solidFill>
                  <a:srgbClr val="FFFFFF"/>
                </a:solidFill>
                <a:latin typeface="Arial"/>
                <a:ea typeface="+mn-ea"/>
                <a:cs typeface="ＭＳ Ｐゴシック"/>
              </a:rPr>
              <a:t>Overall</a:t>
            </a:r>
            <a:endParaRPr lang="fr-FR" baseline="30000" dirty="0">
              <a:solidFill>
                <a:srgbClr val="FFFFFF"/>
              </a:solidFill>
              <a:latin typeface="Arial"/>
              <a:ea typeface="+mn-ea"/>
              <a:cs typeface="ＭＳ Ｐゴシック"/>
            </a:endParaRPr>
          </a:p>
        </p:txBody>
      </p:sp>
      <p:sp>
        <p:nvSpPr>
          <p:cNvPr id="474130" name="TextBox 30"/>
          <p:cNvSpPr txBox="1">
            <a:spLocks noChangeArrowheads="1"/>
          </p:cNvSpPr>
          <p:nvPr/>
        </p:nvSpPr>
        <p:spPr bwMode="auto">
          <a:xfrm>
            <a:off x="535336" y="3031265"/>
            <a:ext cx="1713686" cy="338554"/>
          </a:xfrm>
          <a:prstGeom prst="rect">
            <a:avLst/>
          </a:prstGeom>
          <a:noFill/>
          <a:ln w="9525">
            <a:noFill/>
            <a:miter lim="800000"/>
            <a:headEnd/>
            <a:tailEnd/>
          </a:ln>
        </p:spPr>
        <p:txBody>
          <a:bodyPr wrap="square">
            <a:spAutoFit/>
          </a:bodyPr>
          <a:lstStyle/>
          <a:p>
            <a:pPr eaLnBrk="1" hangingPunct="1"/>
            <a:r>
              <a:rPr lang="fr-FR" dirty="0" smtClean="0">
                <a:solidFill>
                  <a:srgbClr val="FFFFFF"/>
                </a:solidFill>
                <a:latin typeface="Arial"/>
                <a:ea typeface="+mn-ea"/>
                <a:cs typeface="ＭＳ Ｐゴシック"/>
              </a:rPr>
              <a:t>&lt; 100,000 </a:t>
            </a:r>
            <a:r>
              <a:rPr lang="fr-FR" dirty="0">
                <a:solidFill>
                  <a:srgbClr val="FFFFFF"/>
                </a:solidFill>
                <a:latin typeface="Arial"/>
                <a:ea typeface="+mn-ea"/>
                <a:cs typeface="ＭＳ Ｐゴシック"/>
              </a:rPr>
              <a:t>c/ml</a:t>
            </a:r>
          </a:p>
        </p:txBody>
      </p:sp>
      <p:sp>
        <p:nvSpPr>
          <p:cNvPr id="474131" name="TextBox 31"/>
          <p:cNvSpPr txBox="1">
            <a:spLocks noChangeArrowheads="1"/>
          </p:cNvSpPr>
          <p:nvPr/>
        </p:nvSpPr>
        <p:spPr bwMode="auto">
          <a:xfrm>
            <a:off x="535336" y="3380247"/>
            <a:ext cx="1699273" cy="336550"/>
          </a:xfrm>
          <a:prstGeom prst="rect">
            <a:avLst/>
          </a:prstGeom>
          <a:noFill/>
          <a:ln w="9525">
            <a:noFill/>
            <a:miter lim="800000"/>
            <a:headEnd/>
            <a:tailEnd/>
          </a:ln>
        </p:spPr>
        <p:txBody>
          <a:bodyPr wrap="square">
            <a:spAutoFit/>
          </a:bodyPr>
          <a:lstStyle/>
          <a:p>
            <a:pPr eaLnBrk="1" hangingPunct="1"/>
            <a:r>
              <a:rPr lang="fr-FR" u="sng" dirty="0" smtClean="0">
                <a:solidFill>
                  <a:srgbClr val="FFFFFF"/>
                </a:solidFill>
                <a:latin typeface="Arial"/>
                <a:ea typeface="+mn-ea"/>
                <a:cs typeface="ＭＳ Ｐゴシック"/>
              </a:rPr>
              <a:t>&gt; </a:t>
            </a:r>
            <a:r>
              <a:rPr lang="fr-FR" dirty="0" smtClean="0">
                <a:solidFill>
                  <a:srgbClr val="FFFFFF"/>
                </a:solidFill>
                <a:latin typeface="Arial"/>
                <a:ea typeface="+mn-ea"/>
                <a:cs typeface="ＭＳ Ｐゴシック"/>
              </a:rPr>
              <a:t>100,000 </a:t>
            </a:r>
            <a:r>
              <a:rPr lang="fr-FR" dirty="0">
                <a:solidFill>
                  <a:srgbClr val="FFFFFF"/>
                </a:solidFill>
                <a:latin typeface="Arial"/>
                <a:ea typeface="+mn-ea"/>
                <a:cs typeface="ＭＳ Ｐゴシック"/>
              </a:rPr>
              <a:t>c/ml</a:t>
            </a:r>
          </a:p>
        </p:txBody>
      </p:sp>
      <p:sp>
        <p:nvSpPr>
          <p:cNvPr id="61" name="TextBox 32"/>
          <p:cNvSpPr txBox="1">
            <a:spLocks noChangeArrowheads="1"/>
          </p:cNvSpPr>
          <p:nvPr/>
        </p:nvSpPr>
        <p:spPr bwMode="auto">
          <a:xfrm>
            <a:off x="535336" y="4359943"/>
            <a:ext cx="1409602" cy="338554"/>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n-GB" kern="0" dirty="0" smtClean="0">
                <a:solidFill>
                  <a:srgbClr val="FFFFFF"/>
                </a:solidFill>
                <a:latin typeface="Arial"/>
                <a:ea typeface="+mn-ea"/>
                <a:cs typeface="ＭＳ Ｐゴシック" pitchFamily="-65" charset="-128"/>
              </a:rPr>
              <a:t>&lt; 200/mm</a:t>
            </a:r>
            <a:r>
              <a:rPr lang="en-GB" kern="0" baseline="30000" dirty="0" smtClean="0">
                <a:solidFill>
                  <a:srgbClr val="FFFFFF"/>
                </a:solidFill>
                <a:latin typeface="Arial"/>
                <a:ea typeface="+mn-ea"/>
                <a:cs typeface="ＭＳ Ｐゴシック" pitchFamily="-65" charset="-128"/>
              </a:rPr>
              <a:t>3</a:t>
            </a:r>
            <a:endParaRPr lang="en-GB" kern="0" baseline="30000" dirty="0">
              <a:solidFill>
                <a:srgbClr val="FFFFFF"/>
              </a:solidFill>
              <a:latin typeface="Arial"/>
              <a:ea typeface="+mn-ea"/>
              <a:cs typeface="ＭＳ Ｐゴシック" pitchFamily="-65" charset="-128"/>
            </a:endParaRPr>
          </a:p>
        </p:txBody>
      </p:sp>
      <p:sp>
        <p:nvSpPr>
          <p:cNvPr id="62" name="TextBox 33"/>
          <p:cNvSpPr txBox="1">
            <a:spLocks noChangeArrowheads="1"/>
          </p:cNvSpPr>
          <p:nvPr/>
        </p:nvSpPr>
        <p:spPr bwMode="auto">
          <a:xfrm>
            <a:off x="535336" y="4724271"/>
            <a:ext cx="1409602" cy="338554"/>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n-GB" u="sng" kern="0" dirty="0" smtClean="0">
                <a:solidFill>
                  <a:srgbClr val="FFFFFF"/>
                </a:solidFill>
                <a:latin typeface="Arial"/>
                <a:ea typeface="+mn-ea"/>
                <a:cs typeface="ＭＳ Ｐゴシック" pitchFamily="-65" charset="-128"/>
              </a:rPr>
              <a:t>&gt;</a:t>
            </a:r>
            <a:r>
              <a:rPr lang="en-GB" kern="0" dirty="0" smtClean="0">
                <a:solidFill>
                  <a:srgbClr val="FFFFFF"/>
                </a:solidFill>
                <a:latin typeface="Arial"/>
                <a:ea typeface="+mn-ea"/>
                <a:cs typeface="ＭＳ Ｐゴシック" pitchFamily="-65" charset="-128"/>
              </a:rPr>
              <a:t> 200/mm</a:t>
            </a:r>
            <a:r>
              <a:rPr lang="en-GB" kern="0" baseline="30000" dirty="0" smtClean="0">
                <a:solidFill>
                  <a:srgbClr val="FFFFFF"/>
                </a:solidFill>
                <a:latin typeface="Arial"/>
                <a:ea typeface="+mn-ea"/>
                <a:cs typeface="ＭＳ Ｐゴシック" pitchFamily="-65" charset="-128"/>
              </a:rPr>
              <a:t>3</a:t>
            </a:r>
            <a:endParaRPr lang="en-GB" kern="0" baseline="30000" dirty="0">
              <a:solidFill>
                <a:srgbClr val="FFFFFF"/>
              </a:solidFill>
              <a:latin typeface="Arial"/>
              <a:ea typeface="+mn-ea"/>
              <a:cs typeface="ＭＳ Ｐゴシック" pitchFamily="-65" charset="-128"/>
            </a:endParaRPr>
          </a:p>
        </p:txBody>
      </p:sp>
      <p:sp>
        <p:nvSpPr>
          <p:cNvPr id="474134" name="Rectangle 1"/>
          <p:cNvSpPr>
            <a:spLocks noChangeArrowheads="1"/>
          </p:cNvSpPr>
          <p:nvPr/>
        </p:nvSpPr>
        <p:spPr bwMode="auto">
          <a:xfrm>
            <a:off x="387350" y="2744458"/>
            <a:ext cx="2354119" cy="338554"/>
          </a:xfrm>
          <a:prstGeom prst="rect">
            <a:avLst/>
          </a:prstGeom>
          <a:noFill/>
          <a:ln w="9525">
            <a:noFill/>
            <a:miter lim="800000"/>
            <a:headEnd/>
            <a:tailEnd/>
          </a:ln>
        </p:spPr>
        <p:txBody>
          <a:bodyPr wrap="square">
            <a:spAutoFit/>
          </a:bodyPr>
          <a:lstStyle/>
          <a:p>
            <a:pPr eaLnBrk="1" hangingPunct="1"/>
            <a:r>
              <a:rPr lang="fr-FR" dirty="0" smtClean="0">
                <a:solidFill>
                  <a:srgbClr val="FFFFFF"/>
                </a:solidFill>
                <a:latin typeface="Arial"/>
                <a:ea typeface="+mn-ea"/>
                <a:cs typeface="ＭＳ Ｐゴシック"/>
              </a:rPr>
              <a:t>Baseline HIV-1 RNA</a:t>
            </a:r>
            <a:endParaRPr lang="fr-FR" baseline="30000" dirty="0">
              <a:solidFill>
                <a:srgbClr val="FFFFFF"/>
              </a:solidFill>
              <a:latin typeface="Arial"/>
              <a:ea typeface="+mn-ea"/>
              <a:cs typeface="ＭＳ Ｐゴシック"/>
            </a:endParaRPr>
          </a:p>
        </p:txBody>
      </p:sp>
      <p:sp>
        <p:nvSpPr>
          <p:cNvPr id="474135" name="Rectangle 31"/>
          <p:cNvSpPr>
            <a:spLocks noChangeArrowheads="1"/>
          </p:cNvSpPr>
          <p:nvPr/>
        </p:nvSpPr>
        <p:spPr bwMode="auto">
          <a:xfrm>
            <a:off x="387350" y="4034244"/>
            <a:ext cx="1806072" cy="338554"/>
          </a:xfrm>
          <a:prstGeom prst="rect">
            <a:avLst/>
          </a:prstGeom>
          <a:noFill/>
          <a:ln w="9525">
            <a:noFill/>
            <a:miter lim="800000"/>
            <a:headEnd/>
            <a:tailEnd/>
          </a:ln>
        </p:spPr>
        <p:txBody>
          <a:bodyPr wrap="square">
            <a:spAutoFit/>
          </a:bodyPr>
          <a:lstStyle/>
          <a:p>
            <a:pPr eaLnBrk="1" hangingPunct="1"/>
            <a:r>
              <a:rPr lang="fr-FR" dirty="0" smtClean="0">
                <a:solidFill>
                  <a:srgbClr val="FFFFFF"/>
                </a:solidFill>
                <a:latin typeface="Arial"/>
                <a:ea typeface="+mn-ea"/>
                <a:cs typeface="ＭＳ Ｐゴシック"/>
              </a:rPr>
              <a:t>Baseline CD4+</a:t>
            </a:r>
            <a:endParaRPr lang="fr-FR" baseline="30000" dirty="0">
              <a:solidFill>
                <a:srgbClr val="FFFFFF"/>
              </a:solidFill>
              <a:latin typeface="Arial"/>
              <a:ea typeface="+mn-ea"/>
              <a:cs typeface="ＭＳ Ｐゴシック"/>
            </a:endParaRPr>
          </a:p>
        </p:txBody>
      </p:sp>
      <p:sp>
        <p:nvSpPr>
          <p:cNvPr id="49" name="TextBox 16"/>
          <p:cNvSpPr txBox="1">
            <a:spLocks noChangeArrowheads="1"/>
          </p:cNvSpPr>
          <p:nvPr/>
        </p:nvSpPr>
        <p:spPr bwMode="auto">
          <a:xfrm>
            <a:off x="6450733" y="2113706"/>
            <a:ext cx="1101585" cy="338138"/>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GB" kern="0" dirty="0" smtClean="0">
                <a:solidFill>
                  <a:srgbClr val="FFFFFF"/>
                </a:solidFill>
                <a:latin typeface="Arial"/>
                <a:ea typeface="+mn-ea"/>
                <a:cs typeface="ＭＳ Ｐゴシック" pitchFamily="-65" charset="-128"/>
              </a:rPr>
              <a:t>17.4 </a:t>
            </a:r>
            <a:r>
              <a:rPr lang="en-GB" kern="0" dirty="0">
                <a:solidFill>
                  <a:srgbClr val="FFFFFF"/>
                </a:solidFill>
                <a:latin typeface="Arial"/>
                <a:ea typeface="+mn-ea"/>
                <a:cs typeface="ＭＳ Ｐゴシック" pitchFamily="-65" charset="-128"/>
              </a:rPr>
              <a:t>%</a:t>
            </a:r>
          </a:p>
        </p:txBody>
      </p:sp>
      <p:sp>
        <p:nvSpPr>
          <p:cNvPr id="50" name="TextBox 17"/>
          <p:cNvSpPr txBox="1">
            <a:spLocks noChangeArrowheads="1"/>
          </p:cNvSpPr>
          <p:nvPr/>
        </p:nvSpPr>
        <p:spPr bwMode="auto">
          <a:xfrm>
            <a:off x="6450733" y="3031473"/>
            <a:ext cx="1101585" cy="338138"/>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GB" kern="0" dirty="0" smtClean="0">
                <a:solidFill>
                  <a:srgbClr val="FFFFFF"/>
                </a:solidFill>
                <a:latin typeface="Arial"/>
                <a:ea typeface="+mn-ea"/>
                <a:cs typeface="ＭＳ Ｐゴシック" pitchFamily="-65" charset="-128"/>
              </a:rPr>
              <a:t>7 %</a:t>
            </a:r>
            <a:endParaRPr lang="en-GB" kern="0" dirty="0">
              <a:solidFill>
                <a:srgbClr val="FFFFFF"/>
              </a:solidFill>
              <a:latin typeface="Arial"/>
              <a:ea typeface="+mn-ea"/>
              <a:cs typeface="ＭＳ Ｐゴシック" pitchFamily="-65" charset="-128"/>
            </a:endParaRPr>
          </a:p>
        </p:txBody>
      </p:sp>
      <p:sp>
        <p:nvSpPr>
          <p:cNvPr id="66" name="TextBox 18"/>
          <p:cNvSpPr txBox="1">
            <a:spLocks noChangeArrowheads="1"/>
          </p:cNvSpPr>
          <p:nvPr/>
        </p:nvSpPr>
        <p:spPr bwMode="auto">
          <a:xfrm>
            <a:off x="6450733" y="3379454"/>
            <a:ext cx="1101585" cy="338137"/>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GB" kern="0" dirty="0" smtClean="0">
                <a:solidFill>
                  <a:srgbClr val="FFFFFF"/>
                </a:solidFill>
                <a:latin typeface="Arial"/>
                <a:ea typeface="+mn-ea"/>
                <a:cs typeface="ＭＳ Ｐゴシック" pitchFamily="-65" charset="-128"/>
              </a:rPr>
              <a:t>36 %</a:t>
            </a:r>
            <a:endParaRPr lang="en-GB" kern="0" dirty="0">
              <a:solidFill>
                <a:srgbClr val="FFFFFF"/>
              </a:solidFill>
              <a:latin typeface="Arial"/>
              <a:ea typeface="+mn-ea"/>
              <a:cs typeface="ＭＳ Ｐゴシック" pitchFamily="-65" charset="-128"/>
            </a:endParaRPr>
          </a:p>
        </p:txBody>
      </p:sp>
      <p:sp>
        <p:nvSpPr>
          <p:cNvPr id="67" name="TextBox 19"/>
          <p:cNvSpPr txBox="1">
            <a:spLocks noChangeArrowheads="1"/>
          </p:cNvSpPr>
          <p:nvPr/>
        </p:nvSpPr>
        <p:spPr bwMode="auto">
          <a:xfrm>
            <a:off x="6450733" y="4360151"/>
            <a:ext cx="1101585" cy="338138"/>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GB" kern="0" smtClean="0">
                <a:solidFill>
                  <a:srgbClr val="FFFFFF"/>
                </a:solidFill>
                <a:latin typeface="Arial"/>
                <a:ea typeface="+mn-ea"/>
                <a:cs typeface="ＭＳ Ｐゴシック" pitchFamily="-65" charset="-128"/>
              </a:rPr>
              <a:t>39.0 </a:t>
            </a:r>
            <a:r>
              <a:rPr lang="en-GB" kern="0" dirty="0">
                <a:solidFill>
                  <a:srgbClr val="FFFFFF"/>
                </a:solidFill>
                <a:latin typeface="Arial"/>
                <a:ea typeface="+mn-ea"/>
                <a:cs typeface="ＭＳ Ｐゴシック" pitchFamily="-65" charset="-128"/>
              </a:rPr>
              <a:t>%</a:t>
            </a:r>
          </a:p>
        </p:txBody>
      </p:sp>
      <p:sp>
        <p:nvSpPr>
          <p:cNvPr id="68" name="TextBox 20"/>
          <p:cNvSpPr txBox="1">
            <a:spLocks noChangeArrowheads="1"/>
          </p:cNvSpPr>
          <p:nvPr/>
        </p:nvSpPr>
        <p:spPr bwMode="auto">
          <a:xfrm>
            <a:off x="6450733" y="4724480"/>
            <a:ext cx="1101585" cy="338137"/>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GB" kern="0" dirty="0" smtClean="0">
                <a:solidFill>
                  <a:srgbClr val="FFFFFF"/>
                </a:solidFill>
                <a:latin typeface="Arial"/>
                <a:ea typeface="+mn-ea"/>
                <a:cs typeface="ＭＳ Ｐゴシック" pitchFamily="-65" charset="-128"/>
              </a:rPr>
              <a:t>13.6 </a:t>
            </a:r>
            <a:r>
              <a:rPr lang="en-GB" kern="0" dirty="0">
                <a:solidFill>
                  <a:srgbClr val="FFFFFF"/>
                </a:solidFill>
                <a:latin typeface="Arial"/>
                <a:ea typeface="+mn-ea"/>
                <a:cs typeface="ＭＳ Ｐゴシック" pitchFamily="-65" charset="-128"/>
              </a:rPr>
              <a:t>%</a:t>
            </a:r>
          </a:p>
        </p:txBody>
      </p:sp>
      <p:sp>
        <p:nvSpPr>
          <p:cNvPr id="474141" name="TextBox 16"/>
          <p:cNvSpPr txBox="1">
            <a:spLocks noChangeArrowheads="1"/>
          </p:cNvSpPr>
          <p:nvPr/>
        </p:nvSpPr>
        <p:spPr bwMode="auto">
          <a:xfrm>
            <a:off x="7502664" y="2113706"/>
            <a:ext cx="1101585" cy="338138"/>
          </a:xfrm>
          <a:prstGeom prst="rect">
            <a:avLst/>
          </a:prstGeom>
          <a:noFill/>
          <a:ln w="9525">
            <a:noFill/>
            <a:miter lim="800000"/>
            <a:headEnd/>
            <a:tailEnd/>
          </a:ln>
        </p:spPr>
        <p:txBody>
          <a:bodyPr wrap="square">
            <a:spAutoFit/>
          </a:bodyPr>
          <a:lstStyle/>
          <a:p>
            <a:pPr algn="ctr" eaLnBrk="1" hangingPunct="1"/>
            <a:r>
              <a:rPr lang="fr-FR" dirty="0" smtClean="0">
                <a:solidFill>
                  <a:srgbClr val="FFFFFF"/>
                </a:solidFill>
                <a:latin typeface="Arial"/>
                <a:ea typeface="+mn-ea"/>
                <a:cs typeface="ＭＳ Ｐゴシック"/>
              </a:rPr>
              <a:t>13.7 </a:t>
            </a:r>
            <a:r>
              <a:rPr lang="fr-FR" dirty="0">
                <a:solidFill>
                  <a:srgbClr val="FFFFFF"/>
                </a:solidFill>
                <a:latin typeface="Arial"/>
                <a:ea typeface="+mn-ea"/>
                <a:cs typeface="ＭＳ Ｐゴシック"/>
              </a:rPr>
              <a:t>%</a:t>
            </a:r>
          </a:p>
        </p:txBody>
      </p:sp>
      <p:sp>
        <p:nvSpPr>
          <p:cNvPr id="71" name="TextBox 17"/>
          <p:cNvSpPr txBox="1">
            <a:spLocks noChangeArrowheads="1"/>
          </p:cNvSpPr>
          <p:nvPr/>
        </p:nvSpPr>
        <p:spPr bwMode="auto">
          <a:xfrm>
            <a:off x="7502664" y="3031473"/>
            <a:ext cx="1101585" cy="338138"/>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GB" kern="0" dirty="0" smtClean="0">
                <a:solidFill>
                  <a:srgbClr val="FFFFFF"/>
                </a:solidFill>
                <a:latin typeface="Arial"/>
                <a:ea typeface="+mn-ea"/>
                <a:cs typeface="ＭＳ Ｐゴシック" pitchFamily="-65" charset="-128"/>
              </a:rPr>
              <a:t>7 </a:t>
            </a:r>
            <a:r>
              <a:rPr lang="en-GB" kern="0" dirty="0">
                <a:solidFill>
                  <a:srgbClr val="FFFFFF"/>
                </a:solidFill>
                <a:latin typeface="Arial"/>
                <a:ea typeface="+mn-ea"/>
                <a:cs typeface="ＭＳ Ｐゴシック" pitchFamily="-65" charset="-128"/>
              </a:rPr>
              <a:t>%</a:t>
            </a:r>
          </a:p>
        </p:txBody>
      </p:sp>
      <p:sp>
        <p:nvSpPr>
          <p:cNvPr id="72" name="TextBox 18"/>
          <p:cNvSpPr txBox="1">
            <a:spLocks noChangeArrowheads="1"/>
          </p:cNvSpPr>
          <p:nvPr/>
        </p:nvSpPr>
        <p:spPr bwMode="auto">
          <a:xfrm>
            <a:off x="7502664" y="3379454"/>
            <a:ext cx="1101585" cy="338137"/>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GB" kern="0" dirty="0" smtClean="0">
                <a:solidFill>
                  <a:srgbClr val="FFFFFF"/>
                </a:solidFill>
                <a:latin typeface="Arial"/>
                <a:ea typeface="+mn-ea"/>
                <a:cs typeface="ＭＳ Ｐゴシック" pitchFamily="-65" charset="-128"/>
              </a:rPr>
              <a:t>27 </a:t>
            </a:r>
            <a:r>
              <a:rPr lang="en-GB" kern="0" dirty="0">
                <a:solidFill>
                  <a:srgbClr val="FFFFFF"/>
                </a:solidFill>
                <a:latin typeface="Arial"/>
                <a:ea typeface="+mn-ea"/>
                <a:cs typeface="ＭＳ Ｐゴシック" pitchFamily="-65" charset="-128"/>
              </a:rPr>
              <a:t>%</a:t>
            </a:r>
          </a:p>
        </p:txBody>
      </p:sp>
      <p:sp>
        <p:nvSpPr>
          <p:cNvPr id="73" name="TextBox 19"/>
          <p:cNvSpPr txBox="1">
            <a:spLocks noChangeArrowheads="1"/>
          </p:cNvSpPr>
          <p:nvPr/>
        </p:nvSpPr>
        <p:spPr bwMode="auto">
          <a:xfrm>
            <a:off x="7502664" y="4360151"/>
            <a:ext cx="1101585" cy="338138"/>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GB" kern="0" dirty="0" smtClean="0">
                <a:solidFill>
                  <a:srgbClr val="FFFFFF"/>
                </a:solidFill>
                <a:latin typeface="Arial"/>
                <a:ea typeface="+mn-ea"/>
                <a:cs typeface="ＭＳ Ｐゴシック" pitchFamily="-65" charset="-128"/>
              </a:rPr>
              <a:t>21.3 </a:t>
            </a:r>
            <a:r>
              <a:rPr lang="en-GB" kern="0" dirty="0">
                <a:solidFill>
                  <a:srgbClr val="FFFFFF"/>
                </a:solidFill>
                <a:latin typeface="Arial"/>
                <a:ea typeface="+mn-ea"/>
                <a:cs typeface="ＭＳ Ｐゴシック" pitchFamily="-65" charset="-128"/>
              </a:rPr>
              <a:t>%</a:t>
            </a:r>
          </a:p>
        </p:txBody>
      </p:sp>
      <p:sp>
        <p:nvSpPr>
          <p:cNvPr id="74" name="TextBox 20"/>
          <p:cNvSpPr txBox="1">
            <a:spLocks noChangeArrowheads="1"/>
          </p:cNvSpPr>
          <p:nvPr/>
        </p:nvSpPr>
        <p:spPr bwMode="auto">
          <a:xfrm>
            <a:off x="7502664" y="4724480"/>
            <a:ext cx="1101585" cy="338137"/>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GB" kern="0" dirty="0" smtClean="0">
                <a:solidFill>
                  <a:srgbClr val="FFFFFF"/>
                </a:solidFill>
                <a:latin typeface="Arial"/>
                <a:ea typeface="+mn-ea"/>
                <a:cs typeface="ＭＳ Ｐゴシック" pitchFamily="-65" charset="-128"/>
              </a:rPr>
              <a:t>12.2 </a:t>
            </a:r>
            <a:r>
              <a:rPr lang="en-GB" kern="0" dirty="0">
                <a:solidFill>
                  <a:srgbClr val="FFFFFF"/>
                </a:solidFill>
                <a:latin typeface="Arial"/>
                <a:ea typeface="+mn-ea"/>
                <a:cs typeface="ＭＳ Ｐゴシック" pitchFamily="-65" charset="-128"/>
              </a:rPr>
              <a:t>%</a:t>
            </a:r>
          </a:p>
        </p:txBody>
      </p:sp>
      <p:sp>
        <p:nvSpPr>
          <p:cNvPr id="75" name="TextBox 16"/>
          <p:cNvSpPr txBox="1">
            <a:spLocks noChangeArrowheads="1"/>
          </p:cNvSpPr>
          <p:nvPr/>
        </p:nvSpPr>
        <p:spPr bwMode="auto">
          <a:xfrm>
            <a:off x="6450733" y="1586222"/>
            <a:ext cx="1101585" cy="523220"/>
          </a:xfrm>
          <a:prstGeom prst="rect">
            <a:avLst/>
          </a:prstGeom>
          <a:solidFill>
            <a:srgbClr val="FFFF00"/>
          </a:solidFill>
          <a:ln w="9525">
            <a:noFill/>
            <a:miter lim="800000"/>
            <a:headEnd/>
            <a:tailEnd/>
          </a:ln>
        </p:spPr>
        <p:txBody>
          <a:bodyPr wrap="square">
            <a:spAutoFit/>
          </a:bodyPr>
          <a:lstStyle/>
          <a:p>
            <a:pPr algn="ctr" eaLnBrk="1" fontAlgn="auto" hangingPunct="1">
              <a:spcBef>
                <a:spcPts val="0"/>
              </a:spcBef>
              <a:spcAft>
                <a:spcPts val="0"/>
              </a:spcAft>
              <a:defRPr/>
            </a:pPr>
            <a:r>
              <a:rPr lang="en-GB" sz="1400" b="1" kern="0" dirty="0" smtClean="0">
                <a:solidFill>
                  <a:srgbClr val="000000"/>
                </a:solidFill>
                <a:latin typeface="Arial"/>
                <a:ea typeface="+mn-ea"/>
                <a:cs typeface="ＭＳ Ｐゴシック" pitchFamily="-65" charset="-128"/>
              </a:rPr>
              <a:t>RAL + DRV/</a:t>
            </a:r>
            <a:r>
              <a:rPr lang="en-GB" sz="1400" b="1" kern="0" dirty="0" err="1" smtClean="0">
                <a:solidFill>
                  <a:srgbClr val="000000"/>
                </a:solidFill>
                <a:latin typeface="Arial"/>
                <a:ea typeface="+mn-ea"/>
                <a:cs typeface="ＭＳ Ｐゴシック" pitchFamily="-65" charset="-128"/>
              </a:rPr>
              <a:t>r</a:t>
            </a:r>
            <a:endParaRPr lang="en-GB" sz="1400" b="1" kern="0" dirty="0">
              <a:solidFill>
                <a:srgbClr val="000000"/>
              </a:solidFill>
              <a:latin typeface="Arial"/>
              <a:ea typeface="+mn-ea"/>
              <a:cs typeface="ＭＳ Ｐゴシック" pitchFamily="-65" charset="-128"/>
            </a:endParaRPr>
          </a:p>
        </p:txBody>
      </p:sp>
      <p:sp>
        <p:nvSpPr>
          <p:cNvPr id="76" name="TextBox 16"/>
          <p:cNvSpPr txBox="1">
            <a:spLocks noChangeArrowheads="1"/>
          </p:cNvSpPr>
          <p:nvPr/>
        </p:nvSpPr>
        <p:spPr bwMode="auto">
          <a:xfrm>
            <a:off x="7502664" y="1586222"/>
            <a:ext cx="1101585" cy="523220"/>
          </a:xfrm>
          <a:prstGeom prst="rect">
            <a:avLst/>
          </a:prstGeom>
          <a:solidFill>
            <a:srgbClr val="FF6600"/>
          </a:solidFill>
          <a:ln w="9525">
            <a:noFill/>
            <a:miter lim="800000"/>
            <a:headEnd/>
            <a:tailEnd/>
          </a:ln>
        </p:spPr>
        <p:txBody>
          <a:bodyPr wrap="square">
            <a:spAutoFit/>
          </a:bodyPr>
          <a:lstStyle/>
          <a:p>
            <a:pPr algn="ctr" eaLnBrk="1" fontAlgn="auto" hangingPunct="1">
              <a:spcBef>
                <a:spcPts val="0"/>
              </a:spcBef>
              <a:spcAft>
                <a:spcPts val="0"/>
              </a:spcAft>
              <a:defRPr/>
            </a:pPr>
            <a:r>
              <a:rPr lang="en-GB" sz="1400" b="1" kern="0" dirty="0" smtClean="0">
                <a:solidFill>
                  <a:srgbClr val="000000"/>
                </a:solidFill>
                <a:latin typeface="Arial"/>
                <a:ea typeface="+mn-ea"/>
                <a:cs typeface="ＭＳ Ｐゴシック" pitchFamily="-65" charset="-128"/>
              </a:rPr>
              <a:t>TDF/FTC + DRV</a:t>
            </a:r>
            <a:r>
              <a:rPr lang="en-GB" sz="1400" b="1" kern="0" dirty="0">
                <a:solidFill>
                  <a:srgbClr val="000000"/>
                </a:solidFill>
                <a:latin typeface="Arial"/>
                <a:ea typeface="+mn-ea"/>
                <a:cs typeface="ＭＳ Ｐゴシック" pitchFamily="-65" charset="-128"/>
              </a:rPr>
              <a:t>/r</a:t>
            </a:r>
          </a:p>
        </p:txBody>
      </p:sp>
      <p:grpSp>
        <p:nvGrpSpPr>
          <p:cNvPr id="2" name="Grouper 153"/>
          <p:cNvGrpSpPr/>
          <p:nvPr/>
        </p:nvGrpSpPr>
        <p:grpSpPr>
          <a:xfrm>
            <a:off x="2984367" y="2069048"/>
            <a:ext cx="3270347" cy="3856812"/>
            <a:chOff x="2783290" y="2069048"/>
            <a:chExt cx="3270347" cy="3856812"/>
          </a:xfrm>
        </p:grpSpPr>
        <p:sp>
          <p:nvSpPr>
            <p:cNvPr id="474148" name="Line 72"/>
            <p:cNvSpPr>
              <a:spLocks noChangeShapeType="1"/>
            </p:cNvSpPr>
            <p:nvPr/>
          </p:nvSpPr>
          <p:spPr bwMode="auto">
            <a:xfrm flipV="1">
              <a:off x="5847528" y="5556786"/>
              <a:ext cx="0" cy="107950"/>
            </a:xfrm>
            <a:prstGeom prst="line">
              <a:avLst/>
            </a:pr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50" name="Freeform 74"/>
            <p:cNvSpPr>
              <a:spLocks/>
            </p:cNvSpPr>
            <p:nvPr/>
          </p:nvSpPr>
          <p:spPr bwMode="auto">
            <a:xfrm>
              <a:off x="3019084" y="5556786"/>
              <a:ext cx="706192" cy="107950"/>
            </a:xfrm>
            <a:custGeom>
              <a:avLst/>
              <a:gdLst>
                <a:gd name="T0" fmla="*/ 0 w 1081"/>
                <a:gd name="T1" fmla="*/ 2147483647 h 192"/>
                <a:gd name="T2" fmla="*/ 0 w 1081"/>
                <a:gd name="T3" fmla="*/ 0 h 192"/>
                <a:gd name="T4" fmla="*/ 2147483647 w 1081"/>
                <a:gd name="T5" fmla="*/ 0 h 192"/>
                <a:gd name="T6" fmla="*/ 0 60000 65536"/>
                <a:gd name="T7" fmla="*/ 0 60000 65536"/>
                <a:gd name="T8" fmla="*/ 0 60000 65536"/>
                <a:gd name="T9" fmla="*/ 0 w 1081"/>
                <a:gd name="T10" fmla="*/ 0 h 192"/>
                <a:gd name="T11" fmla="*/ 1081 w 1081"/>
                <a:gd name="T12" fmla="*/ 192 h 192"/>
              </a:gdLst>
              <a:ahLst/>
              <a:cxnLst>
                <a:cxn ang="T6">
                  <a:pos x="T0" y="T1"/>
                </a:cxn>
                <a:cxn ang="T7">
                  <a:pos x="T2" y="T3"/>
                </a:cxn>
                <a:cxn ang="T8">
                  <a:pos x="T4" y="T5"/>
                </a:cxn>
              </a:cxnLst>
              <a:rect l="T9" t="T10" r="T11" b="T12"/>
              <a:pathLst>
                <a:path w="1081" h="192">
                  <a:moveTo>
                    <a:pt x="0" y="192"/>
                  </a:moveTo>
                  <a:lnTo>
                    <a:pt x="0" y="0"/>
                  </a:lnTo>
                  <a:lnTo>
                    <a:pt x="1081" y="0"/>
                  </a:lnTo>
                </a:path>
              </a:pathLst>
            </a:cu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51" name="Line 75"/>
            <p:cNvSpPr>
              <a:spLocks noChangeShapeType="1"/>
            </p:cNvSpPr>
            <p:nvPr/>
          </p:nvSpPr>
          <p:spPr bwMode="auto">
            <a:xfrm flipV="1">
              <a:off x="3725275" y="5556786"/>
              <a:ext cx="0" cy="107950"/>
            </a:xfrm>
            <a:prstGeom prst="line">
              <a:avLst/>
            </a:pr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52" name="Line 76"/>
            <p:cNvSpPr>
              <a:spLocks noChangeShapeType="1"/>
            </p:cNvSpPr>
            <p:nvPr/>
          </p:nvSpPr>
          <p:spPr bwMode="auto">
            <a:xfrm flipV="1">
              <a:off x="4431467" y="5556786"/>
              <a:ext cx="0" cy="107950"/>
            </a:xfrm>
            <a:prstGeom prst="line">
              <a:avLst/>
            </a:pr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53" name="Line 77"/>
            <p:cNvSpPr>
              <a:spLocks noChangeShapeType="1"/>
            </p:cNvSpPr>
            <p:nvPr/>
          </p:nvSpPr>
          <p:spPr bwMode="auto">
            <a:xfrm flipH="1">
              <a:off x="3725275" y="5556786"/>
              <a:ext cx="706192" cy="0"/>
            </a:xfrm>
            <a:prstGeom prst="line">
              <a:avLst/>
            </a:pr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54" name="Line 78"/>
            <p:cNvSpPr>
              <a:spLocks noChangeShapeType="1"/>
            </p:cNvSpPr>
            <p:nvPr/>
          </p:nvSpPr>
          <p:spPr bwMode="auto">
            <a:xfrm flipV="1">
              <a:off x="5139497" y="5556786"/>
              <a:ext cx="0" cy="107950"/>
            </a:xfrm>
            <a:prstGeom prst="line">
              <a:avLst/>
            </a:pr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55" name="Line 79"/>
            <p:cNvSpPr>
              <a:spLocks noChangeShapeType="1"/>
            </p:cNvSpPr>
            <p:nvPr/>
          </p:nvSpPr>
          <p:spPr bwMode="auto">
            <a:xfrm flipH="1">
              <a:off x="4661346" y="5556786"/>
              <a:ext cx="478151" cy="0"/>
            </a:xfrm>
            <a:prstGeom prst="line">
              <a:avLst/>
            </a:pr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56" name="Line 80"/>
            <p:cNvSpPr>
              <a:spLocks noChangeShapeType="1"/>
            </p:cNvSpPr>
            <p:nvPr/>
          </p:nvSpPr>
          <p:spPr bwMode="auto">
            <a:xfrm flipH="1">
              <a:off x="4431467" y="5556786"/>
              <a:ext cx="229879" cy="0"/>
            </a:xfrm>
            <a:prstGeom prst="line">
              <a:avLst/>
            </a:pr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57" name="Line 82"/>
            <p:cNvSpPr>
              <a:spLocks noChangeShapeType="1"/>
            </p:cNvSpPr>
            <p:nvPr/>
          </p:nvSpPr>
          <p:spPr bwMode="auto">
            <a:xfrm flipV="1">
              <a:off x="3731701" y="2069048"/>
              <a:ext cx="0" cy="3487738"/>
            </a:xfrm>
            <a:prstGeom prst="line">
              <a:avLst/>
            </a:pr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58" name="Line 83"/>
            <p:cNvSpPr>
              <a:spLocks noChangeShapeType="1"/>
            </p:cNvSpPr>
            <p:nvPr/>
          </p:nvSpPr>
          <p:spPr bwMode="auto">
            <a:xfrm flipH="1">
              <a:off x="5139497" y="5556786"/>
              <a:ext cx="708031" cy="0"/>
            </a:xfrm>
            <a:prstGeom prst="line">
              <a:avLst/>
            </a:prstGeom>
            <a:noFill/>
            <a:ln w="12700">
              <a:solidFill>
                <a:srgbClr val="FFFFFF"/>
              </a:solidFill>
              <a:round/>
              <a:headEnd/>
              <a:tailEnd/>
            </a:ln>
          </p:spPr>
          <p:txBody>
            <a:bodyPr/>
            <a:lstStyle/>
            <a:p>
              <a:pPr eaLnBrk="1" hangingPunct="1"/>
              <a:endParaRPr lang="fr-FR" sz="2400">
                <a:solidFill>
                  <a:srgbClr val="000000"/>
                </a:solidFill>
                <a:latin typeface="Arial"/>
                <a:ea typeface="+mn-ea"/>
                <a:cs typeface="ＭＳ Ｐゴシック"/>
              </a:endParaRPr>
            </a:p>
          </p:txBody>
        </p:sp>
        <p:grpSp>
          <p:nvGrpSpPr>
            <p:cNvPr id="3" name="Grouper 142"/>
            <p:cNvGrpSpPr/>
            <p:nvPr/>
          </p:nvGrpSpPr>
          <p:grpSpPr>
            <a:xfrm>
              <a:off x="3697979" y="2242294"/>
              <a:ext cx="648000" cy="80963"/>
              <a:chOff x="3697979" y="2406650"/>
              <a:chExt cx="648000" cy="80963"/>
            </a:xfrm>
          </p:grpSpPr>
          <p:sp>
            <p:nvSpPr>
              <p:cNvPr id="474161" name="Line 86"/>
              <p:cNvSpPr>
                <a:spLocks noChangeShapeType="1"/>
              </p:cNvSpPr>
              <p:nvPr/>
            </p:nvSpPr>
            <p:spPr bwMode="auto">
              <a:xfrm flipV="1">
                <a:off x="4345979" y="2441575"/>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62" name="Line 87"/>
              <p:cNvSpPr>
                <a:spLocks noChangeShapeType="1"/>
              </p:cNvSpPr>
              <p:nvPr/>
            </p:nvSpPr>
            <p:spPr bwMode="auto">
              <a:xfrm flipV="1">
                <a:off x="4345979" y="2406650"/>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63" name="Line 88"/>
              <p:cNvSpPr>
                <a:spLocks noChangeShapeType="1"/>
              </p:cNvSpPr>
              <p:nvPr/>
            </p:nvSpPr>
            <p:spPr bwMode="auto">
              <a:xfrm flipV="1">
                <a:off x="3697979" y="2441575"/>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64" name="Line 89"/>
              <p:cNvSpPr>
                <a:spLocks noChangeShapeType="1"/>
              </p:cNvSpPr>
              <p:nvPr/>
            </p:nvSpPr>
            <p:spPr bwMode="auto">
              <a:xfrm flipV="1">
                <a:off x="3697979" y="2406650"/>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70" name="Line 95"/>
              <p:cNvSpPr>
                <a:spLocks noChangeShapeType="1"/>
              </p:cNvSpPr>
              <p:nvPr/>
            </p:nvSpPr>
            <p:spPr bwMode="auto">
              <a:xfrm flipH="1">
                <a:off x="3697979" y="2441575"/>
                <a:ext cx="648000" cy="0"/>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84" name="Rectangle 109"/>
              <p:cNvSpPr>
                <a:spLocks noChangeArrowheads="1"/>
              </p:cNvSpPr>
              <p:nvPr/>
            </p:nvSpPr>
            <p:spPr bwMode="auto">
              <a:xfrm>
                <a:off x="3918956" y="2406650"/>
                <a:ext cx="39600" cy="80963"/>
              </a:xfrm>
              <a:prstGeom prst="rect">
                <a:avLst/>
              </a:prstGeom>
              <a:solidFill>
                <a:srgbClr val="00FFFF"/>
              </a:solidFill>
              <a:ln w="0">
                <a:solidFill>
                  <a:srgbClr val="00FFFF"/>
                </a:solidFill>
                <a:miter lim="800000"/>
                <a:headEnd/>
                <a:tailEnd/>
              </a:ln>
            </p:spPr>
            <p:txBody>
              <a:bodyPr/>
              <a:lstStyle/>
              <a:p>
                <a:pPr eaLnBrk="1" hangingPunct="1"/>
                <a:endParaRPr lang="fr-FR" sz="1800">
                  <a:solidFill>
                    <a:srgbClr val="FFFFFF"/>
                  </a:solidFill>
                  <a:latin typeface="Arial"/>
                  <a:ea typeface="+mn-ea"/>
                  <a:cs typeface="ＭＳ Ｐゴシック"/>
                </a:endParaRPr>
              </a:p>
            </p:txBody>
          </p:sp>
        </p:grpSp>
        <p:grpSp>
          <p:nvGrpSpPr>
            <p:cNvPr id="4" name="Grouper 143"/>
            <p:cNvGrpSpPr/>
            <p:nvPr/>
          </p:nvGrpSpPr>
          <p:grpSpPr>
            <a:xfrm>
              <a:off x="3566777" y="3160855"/>
              <a:ext cx="396000" cy="79375"/>
              <a:chOff x="3566777" y="3252984"/>
              <a:chExt cx="396000" cy="79375"/>
            </a:xfrm>
          </p:grpSpPr>
          <p:sp>
            <p:nvSpPr>
              <p:cNvPr id="474165" name="Line 90"/>
              <p:cNvSpPr>
                <a:spLocks noChangeShapeType="1"/>
              </p:cNvSpPr>
              <p:nvPr/>
            </p:nvSpPr>
            <p:spPr bwMode="auto">
              <a:xfrm flipV="1">
                <a:off x="3566777" y="3294259"/>
                <a:ext cx="0" cy="36512"/>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66" name="Line 91"/>
              <p:cNvSpPr>
                <a:spLocks noChangeShapeType="1"/>
              </p:cNvSpPr>
              <p:nvPr/>
            </p:nvSpPr>
            <p:spPr bwMode="auto">
              <a:xfrm flipV="1">
                <a:off x="3566777" y="3260921"/>
                <a:ext cx="0" cy="33338"/>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67" name="Line 92"/>
              <p:cNvSpPr>
                <a:spLocks noChangeShapeType="1"/>
              </p:cNvSpPr>
              <p:nvPr/>
            </p:nvSpPr>
            <p:spPr bwMode="auto">
              <a:xfrm flipV="1">
                <a:off x="3962777" y="3294259"/>
                <a:ext cx="0" cy="36512"/>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68" name="Line 93"/>
              <p:cNvSpPr>
                <a:spLocks noChangeShapeType="1"/>
              </p:cNvSpPr>
              <p:nvPr/>
            </p:nvSpPr>
            <p:spPr bwMode="auto">
              <a:xfrm flipV="1">
                <a:off x="3962777" y="3260921"/>
                <a:ext cx="0" cy="33338"/>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69" name="Line 94"/>
              <p:cNvSpPr>
                <a:spLocks noChangeShapeType="1"/>
              </p:cNvSpPr>
              <p:nvPr/>
            </p:nvSpPr>
            <p:spPr bwMode="auto">
              <a:xfrm flipH="1">
                <a:off x="3566777" y="3294259"/>
                <a:ext cx="396000" cy="0"/>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85" name="Rectangle 110"/>
              <p:cNvSpPr>
                <a:spLocks noChangeArrowheads="1"/>
              </p:cNvSpPr>
              <p:nvPr/>
            </p:nvSpPr>
            <p:spPr bwMode="auto">
              <a:xfrm>
                <a:off x="3730277" y="3252984"/>
                <a:ext cx="39600" cy="79375"/>
              </a:xfrm>
              <a:prstGeom prst="rect">
                <a:avLst/>
              </a:prstGeom>
              <a:solidFill>
                <a:srgbClr val="00FFFF"/>
              </a:solidFill>
              <a:ln w="0">
                <a:solidFill>
                  <a:srgbClr val="00FFFF"/>
                </a:solidFill>
                <a:miter lim="800000"/>
                <a:headEnd/>
                <a:tailEnd/>
              </a:ln>
            </p:spPr>
            <p:txBody>
              <a:bodyPr/>
              <a:lstStyle/>
              <a:p>
                <a:pPr eaLnBrk="1" hangingPunct="1"/>
                <a:endParaRPr lang="fr-FR" sz="1800">
                  <a:solidFill>
                    <a:srgbClr val="FFFFFF"/>
                  </a:solidFill>
                  <a:latin typeface="Arial"/>
                  <a:ea typeface="+mn-ea"/>
                  <a:cs typeface="ＭＳ Ｐゴシック"/>
                </a:endParaRPr>
              </a:p>
            </p:txBody>
          </p:sp>
        </p:grpSp>
        <p:grpSp>
          <p:nvGrpSpPr>
            <p:cNvPr id="5" name="Grouper 146"/>
            <p:cNvGrpSpPr/>
            <p:nvPr/>
          </p:nvGrpSpPr>
          <p:grpSpPr>
            <a:xfrm>
              <a:off x="4026310" y="4489533"/>
              <a:ext cx="1810800" cy="79375"/>
              <a:chOff x="4026310" y="4313119"/>
              <a:chExt cx="1810800" cy="79375"/>
            </a:xfrm>
          </p:grpSpPr>
          <p:sp>
            <p:nvSpPr>
              <p:cNvPr id="474173" name="Line 98"/>
              <p:cNvSpPr>
                <a:spLocks noChangeShapeType="1"/>
              </p:cNvSpPr>
              <p:nvPr/>
            </p:nvSpPr>
            <p:spPr bwMode="auto">
              <a:xfrm flipV="1">
                <a:off x="5837110" y="4319469"/>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74" name="Line 99"/>
              <p:cNvSpPr>
                <a:spLocks noChangeShapeType="1"/>
              </p:cNvSpPr>
              <p:nvPr/>
            </p:nvSpPr>
            <p:spPr bwMode="auto">
              <a:xfrm flipV="1">
                <a:off x="4026310" y="4319469"/>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79" name="Line 104"/>
              <p:cNvSpPr>
                <a:spLocks noChangeShapeType="1"/>
              </p:cNvSpPr>
              <p:nvPr/>
            </p:nvSpPr>
            <p:spPr bwMode="auto">
              <a:xfrm flipV="1">
                <a:off x="4026310" y="4354394"/>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80" name="Line 105"/>
              <p:cNvSpPr>
                <a:spLocks noChangeShapeType="1"/>
              </p:cNvSpPr>
              <p:nvPr/>
            </p:nvSpPr>
            <p:spPr bwMode="auto">
              <a:xfrm flipV="1">
                <a:off x="5837110" y="4354394"/>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82" name="Line 107"/>
              <p:cNvSpPr>
                <a:spLocks noChangeShapeType="1"/>
              </p:cNvSpPr>
              <p:nvPr/>
            </p:nvSpPr>
            <p:spPr bwMode="auto">
              <a:xfrm flipH="1">
                <a:off x="4026310" y="4354394"/>
                <a:ext cx="1810800" cy="0"/>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87" name="Rectangle 112"/>
              <p:cNvSpPr>
                <a:spLocks noChangeArrowheads="1"/>
              </p:cNvSpPr>
              <p:nvPr/>
            </p:nvSpPr>
            <p:spPr bwMode="auto">
              <a:xfrm>
                <a:off x="4887720" y="4313119"/>
                <a:ext cx="39600" cy="79375"/>
              </a:xfrm>
              <a:prstGeom prst="rect">
                <a:avLst/>
              </a:prstGeom>
              <a:solidFill>
                <a:srgbClr val="00FFFF"/>
              </a:solidFill>
              <a:ln w="0">
                <a:solidFill>
                  <a:srgbClr val="00FFFF"/>
                </a:solidFill>
                <a:miter lim="800000"/>
                <a:headEnd/>
                <a:tailEnd/>
              </a:ln>
            </p:spPr>
            <p:txBody>
              <a:bodyPr/>
              <a:lstStyle/>
              <a:p>
                <a:pPr eaLnBrk="1" hangingPunct="1"/>
                <a:endParaRPr lang="fr-FR" sz="1800">
                  <a:solidFill>
                    <a:srgbClr val="FFFFFF"/>
                  </a:solidFill>
                  <a:latin typeface="Arial"/>
                  <a:ea typeface="+mn-ea"/>
                  <a:cs typeface="ＭＳ Ｐゴシック"/>
                </a:endParaRPr>
              </a:p>
            </p:txBody>
          </p:sp>
        </p:grpSp>
        <p:sp>
          <p:nvSpPr>
            <p:cNvPr id="474189" name="Line 82"/>
            <p:cNvSpPr>
              <a:spLocks noChangeShapeType="1"/>
            </p:cNvSpPr>
            <p:nvPr/>
          </p:nvSpPr>
          <p:spPr bwMode="auto">
            <a:xfrm flipV="1">
              <a:off x="4384126" y="2089166"/>
              <a:ext cx="0" cy="3462338"/>
            </a:xfrm>
            <a:prstGeom prst="line">
              <a:avLst/>
            </a:prstGeom>
            <a:noFill/>
            <a:ln w="22225">
              <a:solidFill>
                <a:srgbClr val="FF3333"/>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90" name="ZoneTexte 47"/>
            <p:cNvSpPr txBox="1">
              <a:spLocks noChangeArrowheads="1"/>
            </p:cNvSpPr>
            <p:nvPr/>
          </p:nvSpPr>
          <p:spPr bwMode="auto">
            <a:xfrm>
              <a:off x="4233632" y="5648861"/>
              <a:ext cx="412220" cy="276999"/>
            </a:xfrm>
            <a:prstGeom prst="rect">
              <a:avLst/>
            </a:prstGeom>
            <a:noFill/>
            <a:ln w="9525">
              <a:noFill/>
              <a:miter lim="800000"/>
              <a:headEnd/>
              <a:tailEnd/>
            </a:ln>
          </p:spPr>
          <p:txBody>
            <a:bodyPr wrap="square">
              <a:spAutoFit/>
            </a:bodyPr>
            <a:lstStyle/>
            <a:p>
              <a:pPr algn="ctr" eaLnBrk="1" hangingPunct="1"/>
              <a:r>
                <a:rPr lang="fr-FR" sz="1200" dirty="0" smtClean="0">
                  <a:solidFill>
                    <a:srgbClr val="FFFFFF"/>
                  </a:solidFill>
                  <a:latin typeface="Arial"/>
                  <a:ea typeface="+mn-ea"/>
                  <a:cs typeface="ＭＳ Ｐゴシック"/>
                </a:rPr>
                <a:t>10</a:t>
              </a:r>
              <a:endParaRPr lang="fr-FR" sz="1200" dirty="0">
                <a:solidFill>
                  <a:srgbClr val="FFFFFF"/>
                </a:solidFill>
                <a:latin typeface="Arial"/>
                <a:ea typeface="+mn-ea"/>
                <a:cs typeface="ＭＳ Ｐゴシック"/>
              </a:endParaRPr>
            </a:p>
          </p:txBody>
        </p:sp>
        <p:sp>
          <p:nvSpPr>
            <p:cNvPr id="474191" name="ZoneTexte 111"/>
            <p:cNvSpPr txBox="1">
              <a:spLocks noChangeArrowheads="1"/>
            </p:cNvSpPr>
            <p:nvPr/>
          </p:nvSpPr>
          <p:spPr bwMode="auto">
            <a:xfrm>
              <a:off x="3568738" y="5648861"/>
              <a:ext cx="313072" cy="276999"/>
            </a:xfrm>
            <a:prstGeom prst="rect">
              <a:avLst/>
            </a:prstGeom>
            <a:noFill/>
            <a:ln w="9525">
              <a:noFill/>
              <a:miter lim="800000"/>
              <a:headEnd/>
              <a:tailEnd/>
            </a:ln>
          </p:spPr>
          <p:txBody>
            <a:bodyPr wrap="square">
              <a:spAutoFit/>
            </a:bodyPr>
            <a:lstStyle/>
            <a:p>
              <a:pPr algn="ctr" eaLnBrk="1" hangingPunct="1"/>
              <a:r>
                <a:rPr lang="fr-FR" sz="1200" dirty="0" smtClean="0">
                  <a:solidFill>
                    <a:srgbClr val="FFFFFF"/>
                  </a:solidFill>
                  <a:latin typeface="Arial"/>
                  <a:ea typeface="+mn-ea"/>
                  <a:cs typeface="ＭＳ Ｐゴシック"/>
                </a:rPr>
                <a:t>0</a:t>
              </a:r>
              <a:endParaRPr lang="fr-FR" sz="1200" dirty="0">
                <a:solidFill>
                  <a:srgbClr val="FFFFFF"/>
                </a:solidFill>
                <a:latin typeface="Arial"/>
                <a:ea typeface="+mn-ea"/>
                <a:cs typeface="ＭＳ Ｐゴシック"/>
              </a:endParaRPr>
            </a:p>
          </p:txBody>
        </p:sp>
        <p:sp>
          <p:nvSpPr>
            <p:cNvPr id="474192" name="ZoneTexte 112"/>
            <p:cNvSpPr txBox="1">
              <a:spLocks noChangeArrowheads="1"/>
            </p:cNvSpPr>
            <p:nvPr/>
          </p:nvSpPr>
          <p:spPr bwMode="auto">
            <a:xfrm>
              <a:off x="2783290" y="5648861"/>
              <a:ext cx="471586" cy="276999"/>
            </a:xfrm>
            <a:prstGeom prst="rect">
              <a:avLst/>
            </a:prstGeom>
            <a:noFill/>
            <a:ln w="9525">
              <a:noFill/>
              <a:miter lim="800000"/>
              <a:headEnd/>
              <a:tailEnd/>
            </a:ln>
          </p:spPr>
          <p:txBody>
            <a:bodyPr wrap="square">
              <a:spAutoFit/>
            </a:bodyPr>
            <a:lstStyle/>
            <a:p>
              <a:pPr algn="ctr" eaLnBrk="1" hangingPunct="1"/>
              <a:r>
                <a:rPr lang="fr-FR" sz="1200" dirty="0" smtClean="0">
                  <a:solidFill>
                    <a:srgbClr val="FFFFFF"/>
                  </a:solidFill>
                  <a:latin typeface="Arial"/>
                  <a:ea typeface="+mn-ea"/>
                  <a:cs typeface="ＭＳ Ｐゴシック"/>
                </a:rPr>
                <a:t>-10</a:t>
              </a:r>
              <a:endParaRPr lang="fr-FR" sz="1200" dirty="0">
                <a:solidFill>
                  <a:srgbClr val="FFFFFF"/>
                </a:solidFill>
                <a:latin typeface="Arial"/>
                <a:ea typeface="+mn-ea"/>
                <a:cs typeface="ＭＳ Ｐゴシック"/>
              </a:endParaRPr>
            </a:p>
          </p:txBody>
        </p:sp>
        <p:sp>
          <p:nvSpPr>
            <p:cNvPr id="474193" name="ZoneTexte 113"/>
            <p:cNvSpPr txBox="1">
              <a:spLocks noChangeArrowheads="1"/>
            </p:cNvSpPr>
            <p:nvPr/>
          </p:nvSpPr>
          <p:spPr bwMode="auto">
            <a:xfrm>
              <a:off x="4929709" y="5648861"/>
              <a:ext cx="412220" cy="276999"/>
            </a:xfrm>
            <a:prstGeom prst="rect">
              <a:avLst/>
            </a:prstGeom>
            <a:noFill/>
            <a:ln w="9525">
              <a:noFill/>
              <a:miter lim="800000"/>
              <a:headEnd/>
              <a:tailEnd/>
            </a:ln>
          </p:spPr>
          <p:txBody>
            <a:bodyPr wrap="square">
              <a:spAutoFit/>
            </a:bodyPr>
            <a:lstStyle/>
            <a:p>
              <a:pPr algn="ctr" eaLnBrk="1" hangingPunct="1"/>
              <a:r>
                <a:rPr lang="fr-FR" sz="1200" dirty="0" smtClean="0">
                  <a:solidFill>
                    <a:srgbClr val="FFFFFF"/>
                  </a:solidFill>
                  <a:latin typeface="Arial"/>
                  <a:ea typeface="+mn-ea"/>
                  <a:cs typeface="ＭＳ Ｐゴシック"/>
                </a:rPr>
                <a:t>20</a:t>
              </a:r>
              <a:endParaRPr lang="fr-FR" sz="1200" dirty="0">
                <a:solidFill>
                  <a:srgbClr val="FFFFFF"/>
                </a:solidFill>
                <a:latin typeface="Arial"/>
                <a:ea typeface="+mn-ea"/>
                <a:cs typeface="ＭＳ Ｐゴシック"/>
              </a:endParaRPr>
            </a:p>
          </p:txBody>
        </p:sp>
        <p:sp>
          <p:nvSpPr>
            <p:cNvPr id="474194" name="ZoneTexte 114"/>
            <p:cNvSpPr txBox="1">
              <a:spLocks noChangeArrowheads="1"/>
            </p:cNvSpPr>
            <p:nvPr/>
          </p:nvSpPr>
          <p:spPr bwMode="auto">
            <a:xfrm>
              <a:off x="5641417" y="5648861"/>
              <a:ext cx="412220" cy="276999"/>
            </a:xfrm>
            <a:prstGeom prst="rect">
              <a:avLst/>
            </a:prstGeom>
            <a:noFill/>
            <a:ln w="9525">
              <a:noFill/>
              <a:miter lim="800000"/>
              <a:headEnd/>
              <a:tailEnd/>
            </a:ln>
          </p:spPr>
          <p:txBody>
            <a:bodyPr wrap="square">
              <a:spAutoFit/>
            </a:bodyPr>
            <a:lstStyle/>
            <a:p>
              <a:pPr algn="ctr" eaLnBrk="1" hangingPunct="1"/>
              <a:r>
                <a:rPr lang="fr-FR" sz="1200" dirty="0">
                  <a:solidFill>
                    <a:srgbClr val="FFFFFF"/>
                  </a:solidFill>
                  <a:latin typeface="Arial"/>
                  <a:ea typeface="+mn-ea"/>
                  <a:cs typeface="ＭＳ Ｐゴシック"/>
                </a:rPr>
                <a:t>3</a:t>
              </a:r>
              <a:r>
                <a:rPr lang="fr-FR" sz="1200" dirty="0" smtClean="0">
                  <a:solidFill>
                    <a:srgbClr val="FFFFFF"/>
                  </a:solidFill>
                  <a:latin typeface="Arial"/>
                  <a:ea typeface="+mn-ea"/>
                  <a:cs typeface="ＭＳ Ｐゴシック"/>
                </a:rPr>
                <a:t>0</a:t>
              </a:r>
              <a:endParaRPr lang="fr-FR" sz="1200" dirty="0">
                <a:solidFill>
                  <a:srgbClr val="FFFFFF"/>
                </a:solidFill>
                <a:latin typeface="Arial"/>
                <a:ea typeface="+mn-ea"/>
                <a:cs typeface="ＭＳ Ｐゴシック"/>
              </a:endParaRPr>
            </a:p>
          </p:txBody>
        </p:sp>
        <p:sp>
          <p:nvSpPr>
            <p:cNvPr id="474196" name="ZoneTexte 116"/>
            <p:cNvSpPr txBox="1">
              <a:spLocks noChangeArrowheads="1"/>
            </p:cNvSpPr>
            <p:nvPr/>
          </p:nvSpPr>
          <p:spPr bwMode="auto">
            <a:xfrm>
              <a:off x="4125190" y="5253573"/>
              <a:ext cx="313072" cy="276999"/>
            </a:xfrm>
            <a:prstGeom prst="rect">
              <a:avLst/>
            </a:prstGeom>
            <a:noFill/>
            <a:ln w="9525">
              <a:noFill/>
              <a:miter lim="800000"/>
              <a:headEnd/>
              <a:tailEnd/>
            </a:ln>
          </p:spPr>
          <p:txBody>
            <a:bodyPr wrap="square">
              <a:spAutoFit/>
            </a:bodyPr>
            <a:lstStyle/>
            <a:p>
              <a:pPr algn="ctr" eaLnBrk="1" hangingPunct="1"/>
              <a:r>
                <a:rPr lang="fr-FR" sz="1200" dirty="0">
                  <a:solidFill>
                    <a:srgbClr val="FF0000"/>
                  </a:solidFill>
                  <a:latin typeface="Arial"/>
                  <a:ea typeface="+mn-ea"/>
                  <a:cs typeface="ＭＳ Ｐゴシック"/>
                </a:rPr>
                <a:t>9</a:t>
              </a:r>
            </a:p>
          </p:txBody>
        </p:sp>
        <p:grpSp>
          <p:nvGrpSpPr>
            <p:cNvPr id="6" name="Grouper 144"/>
            <p:cNvGrpSpPr/>
            <p:nvPr/>
          </p:nvGrpSpPr>
          <p:grpSpPr>
            <a:xfrm>
              <a:off x="3491630" y="4853861"/>
              <a:ext cx="640800" cy="79375"/>
              <a:chOff x="3491630" y="4535425"/>
              <a:chExt cx="640800" cy="79375"/>
            </a:xfrm>
          </p:grpSpPr>
          <p:sp>
            <p:nvSpPr>
              <p:cNvPr id="474213" name="Line 98"/>
              <p:cNvSpPr>
                <a:spLocks noChangeShapeType="1"/>
              </p:cNvSpPr>
              <p:nvPr/>
            </p:nvSpPr>
            <p:spPr bwMode="auto">
              <a:xfrm flipV="1">
                <a:off x="4132430" y="4541775"/>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214" name="Line 99"/>
              <p:cNvSpPr>
                <a:spLocks noChangeShapeType="1"/>
              </p:cNvSpPr>
              <p:nvPr/>
            </p:nvSpPr>
            <p:spPr bwMode="auto">
              <a:xfrm flipV="1">
                <a:off x="3491630" y="4541775"/>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219" name="Line 104"/>
              <p:cNvSpPr>
                <a:spLocks noChangeShapeType="1"/>
              </p:cNvSpPr>
              <p:nvPr/>
            </p:nvSpPr>
            <p:spPr bwMode="auto">
              <a:xfrm flipV="1">
                <a:off x="3491630" y="4576700"/>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220" name="Line 105"/>
              <p:cNvSpPr>
                <a:spLocks noChangeShapeType="1"/>
              </p:cNvSpPr>
              <p:nvPr/>
            </p:nvSpPr>
            <p:spPr bwMode="auto">
              <a:xfrm flipV="1">
                <a:off x="4132430" y="4576700"/>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222" name="Line 107"/>
              <p:cNvSpPr>
                <a:spLocks noChangeShapeType="1"/>
              </p:cNvSpPr>
              <p:nvPr/>
            </p:nvSpPr>
            <p:spPr bwMode="auto">
              <a:xfrm flipH="1">
                <a:off x="3491630" y="4576700"/>
                <a:ext cx="640800" cy="0"/>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223" name="Rectangle 112"/>
              <p:cNvSpPr>
                <a:spLocks noChangeArrowheads="1"/>
              </p:cNvSpPr>
              <p:nvPr/>
            </p:nvSpPr>
            <p:spPr bwMode="auto">
              <a:xfrm>
                <a:off x="3777442" y="4535425"/>
                <a:ext cx="39600" cy="79375"/>
              </a:xfrm>
              <a:prstGeom prst="rect">
                <a:avLst/>
              </a:prstGeom>
              <a:solidFill>
                <a:srgbClr val="00FFFF"/>
              </a:solidFill>
              <a:ln w="0">
                <a:solidFill>
                  <a:srgbClr val="00FFFF"/>
                </a:solidFill>
                <a:miter lim="800000"/>
                <a:headEnd/>
                <a:tailEnd/>
              </a:ln>
            </p:spPr>
            <p:txBody>
              <a:bodyPr/>
              <a:lstStyle/>
              <a:p>
                <a:pPr eaLnBrk="1" hangingPunct="1"/>
                <a:endParaRPr lang="fr-FR" sz="1800">
                  <a:solidFill>
                    <a:srgbClr val="FFFFFF"/>
                  </a:solidFill>
                  <a:latin typeface="Arial"/>
                  <a:ea typeface="+mn-ea"/>
                  <a:cs typeface="ＭＳ Ｐゴシック"/>
                </a:endParaRPr>
              </a:p>
            </p:txBody>
          </p:sp>
        </p:grpSp>
        <p:grpSp>
          <p:nvGrpSpPr>
            <p:cNvPr id="7" name="Grouper 141"/>
            <p:cNvGrpSpPr/>
            <p:nvPr/>
          </p:nvGrpSpPr>
          <p:grpSpPr>
            <a:xfrm>
              <a:off x="3713659" y="3508835"/>
              <a:ext cx="1379001" cy="79375"/>
              <a:chOff x="3713659" y="3475234"/>
              <a:chExt cx="1379001" cy="79375"/>
            </a:xfrm>
          </p:grpSpPr>
          <p:grpSp>
            <p:nvGrpSpPr>
              <p:cNvPr id="8" name="Grouper 132"/>
              <p:cNvGrpSpPr/>
              <p:nvPr/>
            </p:nvGrpSpPr>
            <p:grpSpPr>
              <a:xfrm>
                <a:off x="5092660" y="3475234"/>
                <a:ext cx="0" cy="69850"/>
                <a:chOff x="5702243" y="3475234"/>
                <a:chExt cx="0" cy="69850"/>
              </a:xfrm>
            </p:grpSpPr>
            <p:sp>
              <p:nvSpPr>
                <p:cNvPr id="474159" name="Line 84"/>
                <p:cNvSpPr>
                  <a:spLocks noChangeShapeType="1"/>
                </p:cNvSpPr>
                <p:nvPr/>
              </p:nvSpPr>
              <p:spPr bwMode="auto">
                <a:xfrm flipV="1">
                  <a:off x="5702243" y="3510159"/>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60" name="Line 85"/>
                <p:cNvSpPr>
                  <a:spLocks noChangeShapeType="1"/>
                </p:cNvSpPr>
                <p:nvPr/>
              </p:nvSpPr>
              <p:spPr bwMode="auto">
                <a:xfrm flipV="1">
                  <a:off x="5702243" y="3475234"/>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grpSp>
          <p:sp>
            <p:nvSpPr>
              <p:cNvPr id="474183" name="Line 108"/>
              <p:cNvSpPr>
                <a:spLocks noChangeShapeType="1"/>
              </p:cNvSpPr>
              <p:nvPr/>
            </p:nvSpPr>
            <p:spPr bwMode="auto">
              <a:xfrm flipH="1">
                <a:off x="3722126" y="3510159"/>
                <a:ext cx="1370534" cy="0"/>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474186" name="Rectangle 111"/>
              <p:cNvSpPr>
                <a:spLocks noChangeArrowheads="1"/>
              </p:cNvSpPr>
              <p:nvPr/>
            </p:nvSpPr>
            <p:spPr bwMode="auto">
              <a:xfrm>
                <a:off x="4393297" y="3475234"/>
                <a:ext cx="38564" cy="79375"/>
              </a:xfrm>
              <a:prstGeom prst="rect">
                <a:avLst/>
              </a:prstGeom>
              <a:solidFill>
                <a:srgbClr val="00FFFF"/>
              </a:solidFill>
              <a:ln w="0">
                <a:solidFill>
                  <a:srgbClr val="00FFFF"/>
                </a:solidFill>
                <a:miter lim="800000"/>
                <a:headEnd/>
                <a:tailEnd/>
              </a:ln>
            </p:spPr>
            <p:txBody>
              <a:bodyPr/>
              <a:lstStyle/>
              <a:p>
                <a:pPr eaLnBrk="1" hangingPunct="1"/>
                <a:endParaRPr lang="fr-FR" sz="1800">
                  <a:solidFill>
                    <a:srgbClr val="FFFFFF"/>
                  </a:solidFill>
                  <a:latin typeface="Arial"/>
                  <a:ea typeface="+mn-ea"/>
                  <a:cs typeface="ＭＳ Ｐゴシック"/>
                </a:endParaRPr>
              </a:p>
            </p:txBody>
          </p:sp>
          <p:grpSp>
            <p:nvGrpSpPr>
              <p:cNvPr id="9" name="Grouper 133"/>
              <p:cNvGrpSpPr/>
              <p:nvPr/>
            </p:nvGrpSpPr>
            <p:grpSpPr>
              <a:xfrm>
                <a:off x="3713659" y="3476671"/>
                <a:ext cx="0" cy="69850"/>
                <a:chOff x="5702243" y="3475234"/>
                <a:chExt cx="0" cy="69850"/>
              </a:xfrm>
            </p:grpSpPr>
            <p:sp>
              <p:nvSpPr>
                <p:cNvPr id="135" name="Line 84"/>
                <p:cNvSpPr>
                  <a:spLocks noChangeShapeType="1"/>
                </p:cNvSpPr>
                <p:nvPr/>
              </p:nvSpPr>
              <p:spPr bwMode="auto">
                <a:xfrm flipV="1">
                  <a:off x="5702243" y="3510159"/>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sp>
              <p:nvSpPr>
                <p:cNvPr id="136" name="Line 85"/>
                <p:cNvSpPr>
                  <a:spLocks noChangeShapeType="1"/>
                </p:cNvSpPr>
                <p:nvPr/>
              </p:nvSpPr>
              <p:spPr bwMode="auto">
                <a:xfrm flipV="1">
                  <a:off x="5702243" y="3475234"/>
                  <a:ext cx="0" cy="34925"/>
                </a:xfrm>
                <a:prstGeom prst="line">
                  <a:avLst/>
                </a:prstGeom>
                <a:noFill/>
                <a:ln w="19050">
                  <a:solidFill>
                    <a:srgbClr val="00FFFF"/>
                  </a:solidFill>
                  <a:round/>
                  <a:headEnd/>
                  <a:tailEnd/>
                </a:ln>
              </p:spPr>
              <p:txBody>
                <a:bodyPr/>
                <a:lstStyle/>
                <a:p>
                  <a:pPr eaLnBrk="1" hangingPunct="1"/>
                  <a:endParaRPr lang="fr-FR" sz="2400">
                    <a:solidFill>
                      <a:srgbClr val="000000"/>
                    </a:solidFill>
                    <a:latin typeface="Arial"/>
                    <a:ea typeface="+mn-ea"/>
                    <a:cs typeface="ＭＳ Ｐゴシック"/>
                  </a:endParaRPr>
                </a:p>
              </p:txBody>
            </p:sp>
          </p:grpSp>
        </p:grpSp>
      </p:grpSp>
      <p:sp>
        <p:nvSpPr>
          <p:cNvPr id="150" name="TextBox 5"/>
          <p:cNvSpPr txBox="1">
            <a:spLocks noChangeArrowheads="1"/>
          </p:cNvSpPr>
          <p:nvPr/>
        </p:nvSpPr>
        <p:spPr bwMode="auto">
          <a:xfrm>
            <a:off x="1629833" y="5925860"/>
            <a:ext cx="6148917" cy="307777"/>
          </a:xfrm>
          <a:prstGeom prst="rect">
            <a:avLst/>
          </a:prstGeom>
          <a:noFill/>
          <a:ln w="9525">
            <a:noFill/>
            <a:miter lim="800000"/>
            <a:headEnd/>
            <a:tailEnd/>
          </a:ln>
        </p:spPr>
        <p:txBody>
          <a:bodyPr wrap="square">
            <a:prstTxWarp prst="textNoShape">
              <a:avLst/>
            </a:prstTxWarp>
            <a:spAutoFit/>
          </a:bodyPr>
          <a:lstStyle/>
          <a:p>
            <a:pPr algn="ctr" defTabSz="457200" eaLnBrk="1" fontAlgn="auto" hangingPunct="1">
              <a:spcBef>
                <a:spcPts val="0"/>
              </a:spcBef>
              <a:spcAft>
                <a:spcPts val="0"/>
              </a:spcAft>
            </a:pPr>
            <a:r>
              <a:rPr lang="en-US" sz="1400" dirty="0">
                <a:solidFill>
                  <a:srgbClr val="FFFFFF"/>
                </a:solidFill>
                <a:latin typeface="Arial"/>
                <a:ea typeface="+mn-ea"/>
              </a:rPr>
              <a:t>Difference in</a:t>
            </a:r>
            <a:r>
              <a:rPr lang="en-US" sz="1400" dirty="0" smtClean="0">
                <a:solidFill>
                  <a:srgbClr val="FFFFFF"/>
                </a:solidFill>
                <a:latin typeface="Arial"/>
                <a:ea typeface="+mn-ea"/>
              </a:rPr>
              <a:t> estimated proportion (95% CI) RAL – TDF/FTC; adjusted</a:t>
            </a:r>
            <a:endParaRPr lang="en-US" sz="1400" dirty="0">
              <a:solidFill>
                <a:srgbClr val="FFFFFF"/>
              </a:solidFill>
              <a:latin typeface="Arial"/>
              <a:ea typeface="+mn-ea"/>
            </a:endParaRPr>
          </a:p>
        </p:txBody>
      </p:sp>
      <p:sp>
        <p:nvSpPr>
          <p:cNvPr id="151" name="ZoneTexte 150"/>
          <p:cNvSpPr txBox="1"/>
          <p:nvPr/>
        </p:nvSpPr>
        <p:spPr>
          <a:xfrm>
            <a:off x="152191" y="6275969"/>
            <a:ext cx="1980029" cy="307777"/>
          </a:xfrm>
          <a:prstGeom prst="rect">
            <a:avLst/>
          </a:prstGeom>
          <a:noFill/>
        </p:spPr>
        <p:txBody>
          <a:bodyPr wrap="none" rtlCol="0">
            <a:spAutoFit/>
          </a:bodyPr>
          <a:lstStyle/>
          <a:p>
            <a:pPr defTabSz="457200" eaLnBrk="1" fontAlgn="auto" hangingPunct="1">
              <a:spcBef>
                <a:spcPts val="0"/>
              </a:spcBef>
              <a:spcAft>
                <a:spcPts val="0"/>
              </a:spcAft>
            </a:pPr>
            <a:r>
              <a:rPr lang="fr-FR" sz="1400" dirty="0" smtClean="0">
                <a:solidFill>
                  <a:srgbClr val="FFFFFF"/>
                </a:solidFill>
                <a:latin typeface="Arial"/>
                <a:ea typeface="+mn-ea"/>
              </a:rPr>
              <a:t>* Test for </a:t>
            </a:r>
            <a:r>
              <a:rPr lang="fr-FR" sz="1400" dirty="0" err="1" smtClean="0">
                <a:solidFill>
                  <a:srgbClr val="FFFFFF"/>
                </a:solidFill>
                <a:latin typeface="Arial"/>
                <a:ea typeface="+mn-ea"/>
              </a:rPr>
              <a:t>homogeneity</a:t>
            </a:r>
            <a:endParaRPr lang="fr-FR" sz="1400" dirty="0">
              <a:solidFill>
                <a:srgbClr val="FFFFFF"/>
              </a:solidFill>
              <a:latin typeface="Arial"/>
              <a:ea typeface="+mn-ea"/>
            </a:endParaRPr>
          </a:p>
        </p:txBody>
      </p:sp>
      <p:sp>
        <p:nvSpPr>
          <p:cNvPr id="152" name="ZoneTexte 151"/>
          <p:cNvSpPr txBox="1"/>
          <p:nvPr/>
        </p:nvSpPr>
        <p:spPr>
          <a:xfrm>
            <a:off x="7552318" y="3716754"/>
            <a:ext cx="813043"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a:solidFill>
                  <a:srgbClr val="FFFFFF"/>
                </a:solidFill>
                <a:latin typeface="Arial"/>
                <a:ea typeface="+mn-ea"/>
              </a:rPr>
              <a:t>p</a:t>
            </a:r>
            <a:r>
              <a:rPr lang="fr-FR" sz="1200" dirty="0" smtClean="0">
                <a:solidFill>
                  <a:srgbClr val="FFFFFF"/>
                </a:solidFill>
                <a:latin typeface="Arial"/>
                <a:ea typeface="+mn-ea"/>
              </a:rPr>
              <a:t> = 0.09*</a:t>
            </a:r>
            <a:endParaRPr lang="fr-FR" sz="1200" dirty="0">
              <a:solidFill>
                <a:srgbClr val="FFFFFF"/>
              </a:solidFill>
              <a:latin typeface="Arial"/>
              <a:ea typeface="+mn-ea"/>
            </a:endParaRPr>
          </a:p>
        </p:txBody>
      </p:sp>
      <p:sp>
        <p:nvSpPr>
          <p:cNvPr id="153" name="ZoneTexte 152"/>
          <p:cNvSpPr txBox="1"/>
          <p:nvPr/>
        </p:nvSpPr>
        <p:spPr>
          <a:xfrm>
            <a:off x="7552318" y="5066000"/>
            <a:ext cx="813043"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a:solidFill>
                  <a:srgbClr val="FFFFFF"/>
                </a:solidFill>
                <a:latin typeface="Arial"/>
                <a:ea typeface="+mn-ea"/>
              </a:rPr>
              <a:t>p</a:t>
            </a:r>
            <a:r>
              <a:rPr lang="fr-FR" sz="1200" dirty="0" smtClean="0">
                <a:solidFill>
                  <a:srgbClr val="FFFFFF"/>
                </a:solidFill>
                <a:latin typeface="Arial"/>
                <a:ea typeface="+mn-ea"/>
              </a:rPr>
              <a:t> = 0.02*</a:t>
            </a:r>
            <a:endParaRPr lang="fr-FR" sz="1200" dirty="0">
              <a:solidFill>
                <a:srgbClr val="FFFFFF"/>
              </a:solidFill>
              <a:latin typeface="Arial"/>
              <a:ea typeface="+mn-ea"/>
            </a:endParaRPr>
          </a:p>
        </p:txBody>
      </p:sp>
      <p:sp>
        <p:nvSpPr>
          <p:cNvPr id="88" name="ZoneTexte 87"/>
          <p:cNvSpPr txBox="1"/>
          <p:nvPr/>
        </p:nvSpPr>
        <p:spPr>
          <a:xfrm>
            <a:off x="3526955" y="2142320"/>
            <a:ext cx="449838"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-1.1</a:t>
            </a:r>
            <a:endParaRPr lang="fr-FR" sz="1200" dirty="0">
              <a:solidFill>
                <a:srgbClr val="FFFFFF"/>
              </a:solidFill>
              <a:latin typeface="Arial"/>
              <a:ea typeface="+mn-ea"/>
            </a:endParaRPr>
          </a:p>
        </p:txBody>
      </p:sp>
      <p:sp>
        <p:nvSpPr>
          <p:cNvPr id="89" name="ZoneTexte 88"/>
          <p:cNvSpPr txBox="1"/>
          <p:nvPr/>
        </p:nvSpPr>
        <p:spPr>
          <a:xfrm>
            <a:off x="4521733" y="2142320"/>
            <a:ext cx="398592"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8.6</a:t>
            </a:r>
            <a:endParaRPr lang="fr-FR" sz="1200" dirty="0">
              <a:solidFill>
                <a:srgbClr val="FFFFFF"/>
              </a:solidFill>
              <a:latin typeface="Arial"/>
              <a:ea typeface="+mn-ea"/>
            </a:endParaRPr>
          </a:p>
        </p:txBody>
      </p:sp>
      <p:sp>
        <p:nvSpPr>
          <p:cNvPr id="90" name="ZoneTexte 89"/>
          <p:cNvSpPr txBox="1"/>
          <p:nvPr/>
        </p:nvSpPr>
        <p:spPr>
          <a:xfrm>
            <a:off x="3375770" y="3058369"/>
            <a:ext cx="449838"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-3.9</a:t>
            </a:r>
            <a:endParaRPr lang="fr-FR" sz="1200" dirty="0">
              <a:solidFill>
                <a:srgbClr val="FFFFFF"/>
              </a:solidFill>
              <a:latin typeface="Arial"/>
              <a:ea typeface="+mn-ea"/>
            </a:endParaRPr>
          </a:p>
        </p:txBody>
      </p:sp>
      <p:sp>
        <p:nvSpPr>
          <p:cNvPr id="91" name="ZoneTexte 90"/>
          <p:cNvSpPr txBox="1"/>
          <p:nvPr/>
        </p:nvSpPr>
        <p:spPr>
          <a:xfrm>
            <a:off x="4131118" y="3058369"/>
            <a:ext cx="398592"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3.5</a:t>
            </a:r>
            <a:endParaRPr lang="fr-FR" sz="1200" dirty="0">
              <a:solidFill>
                <a:srgbClr val="FFFFFF"/>
              </a:solidFill>
              <a:latin typeface="Arial"/>
              <a:ea typeface="+mn-ea"/>
            </a:endParaRPr>
          </a:p>
        </p:txBody>
      </p:sp>
      <p:sp>
        <p:nvSpPr>
          <p:cNvPr id="92" name="ZoneTexte 91"/>
          <p:cNvSpPr txBox="1"/>
          <p:nvPr/>
        </p:nvSpPr>
        <p:spPr>
          <a:xfrm>
            <a:off x="3436660" y="3395607"/>
            <a:ext cx="535423"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-0.05</a:t>
            </a:r>
            <a:endParaRPr lang="fr-FR" sz="1200" dirty="0">
              <a:solidFill>
                <a:srgbClr val="FFFFFF"/>
              </a:solidFill>
              <a:latin typeface="Arial"/>
              <a:ea typeface="+mn-ea"/>
            </a:endParaRPr>
          </a:p>
        </p:txBody>
      </p:sp>
      <p:sp>
        <p:nvSpPr>
          <p:cNvPr id="93" name="ZoneTexte 92"/>
          <p:cNvSpPr txBox="1"/>
          <p:nvPr/>
        </p:nvSpPr>
        <p:spPr>
          <a:xfrm>
            <a:off x="5233008" y="3395607"/>
            <a:ext cx="484177"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19.3</a:t>
            </a:r>
            <a:endParaRPr lang="fr-FR" sz="1200" dirty="0">
              <a:solidFill>
                <a:srgbClr val="FFFFFF"/>
              </a:solidFill>
              <a:latin typeface="Arial"/>
              <a:ea typeface="+mn-ea"/>
            </a:endParaRPr>
          </a:p>
        </p:txBody>
      </p:sp>
      <p:sp>
        <p:nvSpPr>
          <p:cNvPr id="94" name="ZoneTexte 93"/>
          <p:cNvSpPr txBox="1"/>
          <p:nvPr/>
        </p:nvSpPr>
        <p:spPr>
          <a:xfrm>
            <a:off x="4027326" y="4254178"/>
            <a:ext cx="398592"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4.7</a:t>
            </a:r>
            <a:endParaRPr lang="fr-FR" sz="1200" dirty="0">
              <a:solidFill>
                <a:srgbClr val="FFFFFF"/>
              </a:solidFill>
              <a:latin typeface="Arial"/>
              <a:ea typeface="+mn-ea"/>
            </a:endParaRPr>
          </a:p>
        </p:txBody>
      </p:sp>
      <p:sp>
        <p:nvSpPr>
          <p:cNvPr id="95" name="ZoneTexte 94"/>
          <p:cNvSpPr txBox="1"/>
          <p:nvPr/>
        </p:nvSpPr>
        <p:spPr>
          <a:xfrm>
            <a:off x="5834084" y="4254178"/>
            <a:ext cx="484177"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30.8</a:t>
            </a:r>
            <a:endParaRPr lang="fr-FR" sz="1200" dirty="0">
              <a:solidFill>
                <a:srgbClr val="FFFFFF"/>
              </a:solidFill>
              <a:latin typeface="Arial"/>
              <a:ea typeface="+mn-ea"/>
            </a:endParaRPr>
          </a:p>
        </p:txBody>
      </p:sp>
      <p:sp>
        <p:nvSpPr>
          <p:cNvPr id="96" name="ZoneTexte 95"/>
          <p:cNvSpPr txBox="1"/>
          <p:nvPr/>
        </p:nvSpPr>
        <p:spPr>
          <a:xfrm>
            <a:off x="3450146" y="4871157"/>
            <a:ext cx="449838"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-3.4</a:t>
            </a:r>
            <a:endParaRPr lang="fr-FR" sz="1200" dirty="0">
              <a:solidFill>
                <a:srgbClr val="FFFFFF"/>
              </a:solidFill>
              <a:latin typeface="Arial"/>
              <a:ea typeface="+mn-ea"/>
            </a:endParaRPr>
          </a:p>
        </p:txBody>
      </p:sp>
      <p:sp>
        <p:nvSpPr>
          <p:cNvPr id="97" name="ZoneTexte 96"/>
          <p:cNvSpPr txBox="1"/>
          <p:nvPr/>
        </p:nvSpPr>
        <p:spPr>
          <a:xfrm>
            <a:off x="4132624" y="4871157"/>
            <a:ext cx="398592"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6.3</a:t>
            </a:r>
            <a:endParaRPr lang="fr-FR" sz="1200" dirty="0">
              <a:solidFill>
                <a:srgbClr val="FFFFFF"/>
              </a:solidFill>
              <a:latin typeface="Arial"/>
              <a:ea typeface="+mn-ea"/>
            </a:endParaRPr>
          </a:p>
        </p:txBody>
      </p:sp>
      <p:sp>
        <p:nvSpPr>
          <p:cNvPr id="99" name="Text Box 5"/>
          <p:cNvSpPr txBox="1">
            <a:spLocks noChangeArrowheads="1"/>
          </p:cNvSpPr>
          <p:nvPr/>
        </p:nvSpPr>
        <p:spPr bwMode="auto">
          <a:xfrm>
            <a:off x="6835232" y="67656"/>
            <a:ext cx="2308768" cy="338554"/>
          </a:xfrm>
          <a:prstGeom prst="rect">
            <a:avLst/>
          </a:prstGeom>
          <a:noFill/>
          <a:ln w="9525">
            <a:noFill/>
            <a:miter lim="800000"/>
            <a:headEnd/>
            <a:tailEnd/>
          </a:ln>
        </p:spPr>
        <p:txBody>
          <a:bodyPr>
            <a:prstTxWarp prst="textNoShape">
              <a:avLst/>
            </a:prstTxWarp>
            <a:normAutofit/>
          </a:bodyPr>
          <a:lstStyle/>
          <a:p>
            <a:pPr defTabSz="457200" eaLnBrk="1" fontAlgn="auto" hangingPunct="1">
              <a:spcBef>
                <a:spcPct val="50000"/>
              </a:spcBef>
              <a:spcAft>
                <a:spcPts val="0"/>
              </a:spcAft>
            </a:pPr>
            <a:r>
              <a:rPr lang="en-US" i="1" dirty="0" smtClean="0">
                <a:solidFill>
                  <a:srgbClr val="FFFFFF"/>
                </a:solidFill>
                <a:latin typeface="Arial"/>
                <a:ea typeface="+mn-ea"/>
              </a:rPr>
              <a:t>NEAT 001/ANRS 143</a:t>
            </a:r>
            <a:endParaRPr lang="en-US" i="1" dirty="0">
              <a:solidFill>
                <a:srgbClr val="FFFFFF"/>
              </a:solidFill>
              <a:latin typeface="Arial"/>
              <a:ea typeface="+mn-ea"/>
            </a:endParaRPr>
          </a:p>
        </p:txBody>
      </p:sp>
    </p:spTree>
    <p:extLst>
      <p:ext uri="{BB962C8B-B14F-4D97-AF65-F5344CB8AC3E}">
        <p14:creationId xmlns:p14="http://schemas.microsoft.com/office/powerpoint/2010/main" val="2855216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37400" y="410260"/>
            <a:ext cx="8667750" cy="686847"/>
          </a:xfrm>
        </p:spPr>
        <p:txBody>
          <a:bodyPr>
            <a:noAutofit/>
          </a:bodyPr>
          <a:lstStyle/>
          <a:p>
            <a:r>
              <a:rPr lang="fr-FR" sz="3200" dirty="0" smtClean="0">
                <a:solidFill>
                  <a:srgbClr val="FFFF00"/>
                </a:solidFill>
              </a:rPr>
              <a:t>Virological </a:t>
            </a:r>
            <a:r>
              <a:rPr lang="fr-FR" sz="3200" dirty="0" err="1" smtClean="0">
                <a:solidFill>
                  <a:srgbClr val="FFFF00"/>
                </a:solidFill>
              </a:rPr>
              <a:t>failure</a:t>
            </a:r>
            <a:r>
              <a:rPr lang="fr-FR" sz="3200" dirty="0" smtClean="0">
                <a:solidFill>
                  <a:srgbClr val="FFFF00"/>
                </a:solidFill>
              </a:rPr>
              <a:t> </a:t>
            </a:r>
            <a:r>
              <a:rPr lang="fr-FR" sz="3200" dirty="0" err="1" smtClean="0">
                <a:solidFill>
                  <a:srgbClr val="FFFF00"/>
                </a:solidFill>
              </a:rPr>
              <a:t>during</a:t>
            </a:r>
            <a:r>
              <a:rPr lang="fr-FR" sz="3200" dirty="0" smtClean="0">
                <a:solidFill>
                  <a:srgbClr val="FFFF00"/>
                </a:solidFill>
              </a:rPr>
              <a:t> </a:t>
            </a:r>
            <a:r>
              <a:rPr lang="fr-FR" sz="3200" dirty="0" err="1" smtClean="0">
                <a:solidFill>
                  <a:srgbClr val="FFFF00"/>
                </a:solidFill>
              </a:rPr>
              <a:t>follow</a:t>
            </a:r>
            <a:r>
              <a:rPr lang="fr-FR" sz="3200" dirty="0" smtClean="0">
                <a:solidFill>
                  <a:srgbClr val="FFFF00"/>
                </a:solidFill>
              </a:rPr>
              <a:t>-up </a:t>
            </a:r>
            <a:br>
              <a:rPr lang="fr-FR" sz="3200" dirty="0" smtClean="0">
                <a:solidFill>
                  <a:srgbClr val="FFFF00"/>
                </a:solidFill>
              </a:rPr>
            </a:br>
            <a:r>
              <a:rPr lang="fr-FR" sz="3200" dirty="0" smtClean="0">
                <a:solidFill>
                  <a:srgbClr val="FFFF00"/>
                </a:solidFill>
              </a:rPr>
              <a:t>and </a:t>
            </a:r>
            <a:r>
              <a:rPr lang="fr-FR" sz="3200" dirty="0" err="1" smtClean="0">
                <a:solidFill>
                  <a:srgbClr val="FFFF00"/>
                </a:solidFill>
              </a:rPr>
              <a:t>resistance</a:t>
            </a:r>
            <a:r>
              <a:rPr lang="fr-FR" sz="3200" dirty="0" smtClean="0">
                <a:solidFill>
                  <a:srgbClr val="FFFF00"/>
                </a:solidFill>
              </a:rPr>
              <a:t> data</a:t>
            </a:r>
            <a:endParaRPr lang="fr-FR" sz="3200" dirty="0">
              <a:solidFill>
                <a:srgbClr val="FFFF00"/>
              </a:solidFill>
            </a:endParaRPr>
          </a:p>
        </p:txBody>
      </p:sp>
      <p:sp>
        <p:nvSpPr>
          <p:cNvPr id="5" name="ZoneTexte 4"/>
          <p:cNvSpPr txBox="1"/>
          <p:nvPr/>
        </p:nvSpPr>
        <p:spPr>
          <a:xfrm>
            <a:off x="393780" y="5407080"/>
            <a:ext cx="8615597" cy="1415772"/>
          </a:xfrm>
          <a:prstGeom prst="rect">
            <a:avLst/>
          </a:prstGeom>
          <a:noFill/>
        </p:spPr>
        <p:txBody>
          <a:bodyPr wrap="squar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cs typeface="Arial"/>
              </a:rPr>
              <a:t>Protocol-</a:t>
            </a:r>
            <a:r>
              <a:rPr lang="fr-FR" sz="1200" dirty="0" err="1" smtClean="0">
                <a:solidFill>
                  <a:srgbClr val="FFFFFF"/>
                </a:solidFill>
                <a:latin typeface="Arial"/>
                <a:ea typeface="+mn-ea"/>
                <a:cs typeface="Arial"/>
              </a:rPr>
              <a:t>defined</a:t>
            </a:r>
            <a:r>
              <a:rPr lang="fr-FR" sz="1200" dirty="0" smtClean="0">
                <a:solidFill>
                  <a:srgbClr val="FFFFFF"/>
                </a:solidFill>
                <a:latin typeface="Arial"/>
                <a:ea typeface="+mn-ea"/>
                <a:cs typeface="Arial"/>
              </a:rPr>
              <a:t> virological </a:t>
            </a:r>
            <a:r>
              <a:rPr lang="fr-FR" sz="1200" dirty="0" err="1" smtClean="0">
                <a:solidFill>
                  <a:srgbClr val="FFFFFF"/>
                </a:solidFill>
                <a:latin typeface="Arial"/>
                <a:ea typeface="+mn-ea"/>
                <a:cs typeface="Arial"/>
              </a:rPr>
              <a:t>failure</a:t>
            </a:r>
            <a:r>
              <a:rPr lang="fr-FR" sz="1200" dirty="0" smtClean="0">
                <a:solidFill>
                  <a:srgbClr val="FFFFFF"/>
                </a:solidFill>
                <a:latin typeface="Arial"/>
                <a:ea typeface="+mn-ea"/>
                <a:cs typeface="Arial"/>
              </a:rPr>
              <a:t>  change of </a:t>
            </a:r>
            <a:r>
              <a:rPr lang="fr-FR" sz="1200" dirty="0" err="1" smtClean="0">
                <a:solidFill>
                  <a:srgbClr val="FFFFFF"/>
                </a:solidFill>
                <a:latin typeface="Arial"/>
                <a:ea typeface="+mn-ea"/>
                <a:cs typeface="Arial"/>
              </a:rPr>
              <a:t>any</a:t>
            </a:r>
            <a:r>
              <a:rPr lang="fr-FR" sz="1200" dirty="0" smtClean="0">
                <a:solidFill>
                  <a:srgbClr val="FFFFFF"/>
                </a:solidFill>
                <a:latin typeface="Arial"/>
                <a:ea typeface="+mn-ea"/>
                <a:cs typeface="Arial"/>
              </a:rPr>
              <a:t> component of the initial randomised </a:t>
            </a:r>
            <a:r>
              <a:rPr lang="fr-FR" sz="1200" dirty="0" err="1" smtClean="0">
                <a:solidFill>
                  <a:srgbClr val="FFFFFF"/>
                </a:solidFill>
                <a:latin typeface="Arial"/>
                <a:ea typeface="+mn-ea"/>
                <a:cs typeface="Arial"/>
              </a:rPr>
              <a:t>regimen</a:t>
            </a:r>
            <a:r>
              <a:rPr lang="fr-FR" sz="1200" dirty="0" smtClean="0">
                <a:solidFill>
                  <a:srgbClr val="FFFFFF"/>
                </a:solidFill>
                <a:latin typeface="Arial"/>
                <a:ea typeface="+mn-ea"/>
                <a:cs typeface="Arial"/>
              </a:rPr>
              <a:t> </a:t>
            </a:r>
            <a:r>
              <a:rPr lang="fr-FR" sz="1200" dirty="0" err="1" smtClean="0">
                <a:solidFill>
                  <a:srgbClr val="FFFFFF"/>
                </a:solidFill>
                <a:latin typeface="Arial"/>
                <a:ea typeface="+mn-ea"/>
                <a:cs typeface="Arial"/>
              </a:rPr>
              <a:t>before</a:t>
            </a:r>
            <a:r>
              <a:rPr lang="fr-FR" sz="1200" dirty="0" smtClean="0">
                <a:solidFill>
                  <a:srgbClr val="FFFFFF"/>
                </a:solidFill>
                <a:latin typeface="Arial"/>
                <a:ea typeface="+mn-ea"/>
                <a:cs typeface="Arial"/>
              </a:rPr>
              <a:t> W32 </a:t>
            </a:r>
            <a:r>
              <a:rPr lang="fr-FR" sz="1200" dirty="0" err="1" smtClean="0">
                <a:solidFill>
                  <a:srgbClr val="FFFFFF"/>
                </a:solidFill>
                <a:latin typeface="Arial"/>
                <a:ea typeface="+mn-ea"/>
                <a:cs typeface="Arial"/>
              </a:rPr>
              <a:t>because</a:t>
            </a:r>
            <a:r>
              <a:rPr lang="fr-FR" sz="1200" dirty="0" smtClean="0">
                <a:solidFill>
                  <a:srgbClr val="FFFFFF"/>
                </a:solidFill>
                <a:latin typeface="Arial"/>
                <a:ea typeface="+mn-ea"/>
                <a:cs typeface="Arial"/>
              </a:rPr>
              <a:t> of </a:t>
            </a:r>
            <a:r>
              <a:rPr lang="fr-FR" sz="1200" dirty="0" err="1" smtClean="0">
                <a:solidFill>
                  <a:srgbClr val="FFFFFF"/>
                </a:solidFill>
                <a:latin typeface="Arial"/>
                <a:ea typeface="+mn-ea"/>
                <a:cs typeface="Arial"/>
              </a:rPr>
              <a:t>confirmed</a:t>
            </a:r>
            <a:r>
              <a:rPr lang="fr-FR" sz="1200" dirty="0" smtClean="0">
                <a:solidFill>
                  <a:srgbClr val="FFFFFF"/>
                </a:solidFill>
                <a:latin typeface="Arial"/>
                <a:ea typeface="+mn-ea"/>
                <a:cs typeface="Arial"/>
              </a:rPr>
              <a:t> </a:t>
            </a:r>
            <a:r>
              <a:rPr lang="fr-FR" sz="1200" dirty="0" err="1" smtClean="0">
                <a:solidFill>
                  <a:srgbClr val="FFFFFF"/>
                </a:solidFill>
                <a:latin typeface="Arial"/>
                <a:ea typeface="+mn-ea"/>
                <a:cs typeface="Arial"/>
              </a:rPr>
              <a:t>insufficient</a:t>
            </a:r>
            <a:r>
              <a:rPr lang="fr-FR" sz="1200" dirty="0" smtClean="0">
                <a:solidFill>
                  <a:srgbClr val="FFFFFF"/>
                </a:solidFill>
                <a:latin typeface="Arial"/>
                <a:ea typeface="+mn-ea"/>
                <a:cs typeface="Arial"/>
              </a:rPr>
              <a:t> virological </a:t>
            </a:r>
            <a:r>
              <a:rPr lang="fr-FR" sz="1200" dirty="0" err="1" smtClean="0">
                <a:solidFill>
                  <a:srgbClr val="FFFFFF"/>
                </a:solidFill>
                <a:latin typeface="Arial"/>
                <a:ea typeface="+mn-ea"/>
                <a:cs typeface="Arial"/>
              </a:rPr>
              <a:t>response</a:t>
            </a:r>
            <a:r>
              <a:rPr lang="fr-FR" sz="1200" dirty="0" smtClean="0">
                <a:solidFill>
                  <a:srgbClr val="FFFFFF"/>
                </a:solidFill>
                <a:latin typeface="Arial"/>
                <a:ea typeface="+mn-ea"/>
                <a:cs typeface="Arial"/>
              </a:rPr>
              <a:t>, </a:t>
            </a:r>
            <a:r>
              <a:rPr lang="fr-FR" sz="1200" dirty="0" err="1" smtClean="0">
                <a:solidFill>
                  <a:srgbClr val="FFFFFF"/>
                </a:solidFill>
                <a:latin typeface="Arial"/>
                <a:ea typeface="+mn-ea"/>
                <a:cs typeface="Arial"/>
              </a:rPr>
              <a:t>defined</a:t>
            </a:r>
            <a:r>
              <a:rPr lang="fr-FR" sz="1200" dirty="0" smtClean="0">
                <a:solidFill>
                  <a:srgbClr val="FFFFFF"/>
                </a:solidFill>
                <a:latin typeface="Arial"/>
                <a:ea typeface="+mn-ea"/>
                <a:cs typeface="Arial"/>
              </a:rPr>
              <a:t> as HIV-1 RNA </a:t>
            </a:r>
            <a:r>
              <a:rPr lang="fr-FR" sz="1200" dirty="0" err="1" smtClean="0">
                <a:solidFill>
                  <a:srgbClr val="FFFFFF"/>
                </a:solidFill>
                <a:latin typeface="Arial"/>
                <a:ea typeface="+mn-ea"/>
                <a:cs typeface="Arial"/>
              </a:rPr>
              <a:t>reduction</a:t>
            </a:r>
            <a:r>
              <a:rPr lang="fr-FR" sz="1200" dirty="0" smtClean="0">
                <a:solidFill>
                  <a:srgbClr val="FFFFFF"/>
                </a:solidFill>
                <a:latin typeface="Arial"/>
                <a:ea typeface="+mn-ea"/>
                <a:cs typeface="Arial"/>
              </a:rPr>
              <a:t> &lt; 1 log</a:t>
            </a:r>
            <a:r>
              <a:rPr lang="fr-FR" sz="1200" baseline="-25000" dirty="0" smtClean="0">
                <a:solidFill>
                  <a:srgbClr val="FFFFFF"/>
                </a:solidFill>
                <a:latin typeface="Arial"/>
                <a:ea typeface="+mn-ea"/>
                <a:cs typeface="Arial"/>
              </a:rPr>
              <a:t>10</a:t>
            </a:r>
            <a:r>
              <a:rPr lang="fr-FR" sz="1200" dirty="0" smtClean="0">
                <a:solidFill>
                  <a:srgbClr val="FFFFFF"/>
                </a:solidFill>
                <a:latin typeface="Arial"/>
                <a:ea typeface="+mn-ea"/>
                <a:cs typeface="Arial"/>
              </a:rPr>
              <a:t> copies/ml by W18 or HIV-1 RNA ≥ 400 copies/ml at W24 ; </a:t>
            </a:r>
            <a:r>
              <a:rPr lang="fr-FR" sz="1200" dirty="0" err="1" smtClean="0">
                <a:solidFill>
                  <a:srgbClr val="FFFFFF"/>
                </a:solidFill>
                <a:latin typeface="Arial"/>
                <a:ea typeface="+mn-ea"/>
                <a:cs typeface="Arial"/>
              </a:rPr>
              <a:t>failure</a:t>
            </a:r>
            <a:r>
              <a:rPr lang="fr-FR" sz="1200" dirty="0" smtClean="0">
                <a:solidFill>
                  <a:srgbClr val="FFFFFF"/>
                </a:solidFill>
                <a:latin typeface="Arial"/>
                <a:ea typeface="+mn-ea"/>
                <a:cs typeface="Arial"/>
              </a:rPr>
              <a:t> to </a:t>
            </a:r>
            <a:r>
              <a:rPr lang="fr-FR" sz="1200" dirty="0" err="1" smtClean="0">
                <a:solidFill>
                  <a:srgbClr val="FFFFFF"/>
                </a:solidFill>
                <a:latin typeface="Arial"/>
                <a:ea typeface="+mn-ea"/>
                <a:cs typeface="Arial"/>
              </a:rPr>
              <a:t>achieve</a:t>
            </a:r>
            <a:r>
              <a:rPr lang="fr-FR" sz="1200" dirty="0" smtClean="0">
                <a:solidFill>
                  <a:srgbClr val="FFFFFF"/>
                </a:solidFill>
                <a:latin typeface="Arial"/>
                <a:ea typeface="+mn-ea"/>
                <a:cs typeface="Arial"/>
              </a:rPr>
              <a:t> virological </a:t>
            </a:r>
            <a:r>
              <a:rPr lang="fr-FR" sz="1200" dirty="0" err="1" smtClean="0">
                <a:solidFill>
                  <a:srgbClr val="FFFFFF"/>
                </a:solidFill>
                <a:latin typeface="Arial"/>
                <a:ea typeface="+mn-ea"/>
                <a:cs typeface="Arial"/>
              </a:rPr>
              <a:t>response</a:t>
            </a:r>
            <a:r>
              <a:rPr lang="fr-FR" sz="1200" dirty="0" smtClean="0">
                <a:solidFill>
                  <a:srgbClr val="FFFFFF"/>
                </a:solidFill>
                <a:latin typeface="Arial"/>
                <a:ea typeface="+mn-ea"/>
                <a:cs typeface="Arial"/>
              </a:rPr>
              <a:t> by W32 (</a:t>
            </a:r>
            <a:r>
              <a:rPr lang="fr-FR" sz="1200" dirty="0" err="1" smtClean="0">
                <a:solidFill>
                  <a:srgbClr val="FFFFFF"/>
                </a:solidFill>
                <a:latin typeface="Arial"/>
                <a:ea typeface="+mn-ea"/>
                <a:cs typeface="Arial"/>
              </a:rPr>
              <a:t>confirmed</a:t>
            </a:r>
            <a:r>
              <a:rPr lang="fr-FR" sz="1200" dirty="0" smtClean="0">
                <a:solidFill>
                  <a:srgbClr val="FFFFFF"/>
                </a:solidFill>
                <a:latin typeface="Arial"/>
                <a:ea typeface="+mn-ea"/>
                <a:cs typeface="Arial"/>
              </a:rPr>
              <a:t> HIV-1 RNA ≥ 50 copies/ml at W32) ; </a:t>
            </a:r>
            <a:r>
              <a:rPr lang="fr-FR" sz="1200" dirty="0" err="1" smtClean="0">
                <a:solidFill>
                  <a:srgbClr val="FFFFFF"/>
                </a:solidFill>
                <a:latin typeface="Arial"/>
                <a:ea typeface="+mn-ea"/>
                <a:cs typeface="Arial"/>
              </a:rPr>
              <a:t>confirmed</a:t>
            </a:r>
            <a:r>
              <a:rPr lang="fr-FR" sz="1200" dirty="0" smtClean="0">
                <a:solidFill>
                  <a:srgbClr val="FFFFFF"/>
                </a:solidFill>
                <a:latin typeface="Arial"/>
                <a:ea typeface="+mn-ea"/>
                <a:cs typeface="Arial"/>
              </a:rPr>
              <a:t> HIV-1 RNA ≥ 50 copies/ml at </a:t>
            </a:r>
            <a:r>
              <a:rPr lang="fr-FR" sz="1200" dirty="0" err="1" smtClean="0">
                <a:solidFill>
                  <a:srgbClr val="FFFFFF"/>
                </a:solidFill>
                <a:latin typeface="Arial"/>
                <a:ea typeface="+mn-ea"/>
                <a:cs typeface="Arial"/>
              </a:rPr>
              <a:t>any</a:t>
            </a:r>
            <a:r>
              <a:rPr lang="fr-FR" sz="1200" dirty="0" smtClean="0">
                <a:solidFill>
                  <a:srgbClr val="FFFFFF"/>
                </a:solidFill>
                <a:latin typeface="Arial"/>
                <a:ea typeface="+mn-ea"/>
                <a:cs typeface="Arial"/>
              </a:rPr>
              <a:t> time </a:t>
            </a:r>
            <a:r>
              <a:rPr lang="fr-FR" sz="1200" dirty="0" err="1" smtClean="0">
                <a:solidFill>
                  <a:srgbClr val="FFFFFF"/>
                </a:solidFill>
                <a:latin typeface="Arial"/>
                <a:ea typeface="+mn-ea"/>
                <a:cs typeface="Arial"/>
              </a:rPr>
              <a:t>after</a:t>
            </a:r>
            <a:r>
              <a:rPr lang="fr-FR" sz="1200" dirty="0" smtClean="0">
                <a:solidFill>
                  <a:srgbClr val="FFFFFF"/>
                </a:solidFill>
                <a:latin typeface="Arial"/>
                <a:ea typeface="+mn-ea"/>
                <a:cs typeface="Arial"/>
              </a:rPr>
              <a:t> W32</a:t>
            </a:r>
          </a:p>
          <a:p>
            <a:pPr defTabSz="457200" eaLnBrk="1" fontAlgn="auto" hangingPunct="1">
              <a:spcBef>
                <a:spcPts val="0"/>
              </a:spcBef>
              <a:spcAft>
                <a:spcPts val="0"/>
              </a:spcAft>
            </a:pPr>
            <a:endParaRPr lang="fr-FR" sz="1200" dirty="0" smtClean="0">
              <a:solidFill>
                <a:srgbClr val="FFFFFF"/>
              </a:solidFill>
              <a:latin typeface="Arial"/>
              <a:ea typeface="+mn-ea"/>
              <a:cs typeface="Arial"/>
            </a:endParaRPr>
          </a:p>
          <a:p>
            <a:pPr defTabSz="457200" eaLnBrk="1" fontAlgn="auto" hangingPunct="1">
              <a:spcBef>
                <a:spcPts val="0"/>
              </a:spcBef>
              <a:spcAft>
                <a:spcPts val="0"/>
              </a:spcAft>
            </a:pPr>
            <a:r>
              <a:rPr lang="fr-FR" sz="1300" dirty="0" err="1" smtClean="0">
                <a:solidFill>
                  <a:srgbClr val="FFFFFF"/>
                </a:solidFill>
                <a:latin typeface="Arial"/>
                <a:ea typeface="+mn-ea"/>
                <a:cs typeface="Arial"/>
              </a:rPr>
              <a:t>According</a:t>
            </a:r>
            <a:r>
              <a:rPr lang="fr-FR" sz="1300" dirty="0" smtClean="0">
                <a:solidFill>
                  <a:srgbClr val="FFFFFF"/>
                </a:solidFill>
                <a:latin typeface="Arial"/>
                <a:ea typeface="+mn-ea"/>
                <a:cs typeface="Arial"/>
              </a:rPr>
              <a:t> to the </a:t>
            </a:r>
            <a:r>
              <a:rPr lang="fr-FR" sz="1300" dirty="0" err="1" smtClean="0">
                <a:solidFill>
                  <a:srgbClr val="FFFFFF"/>
                </a:solidFill>
                <a:latin typeface="Arial"/>
                <a:ea typeface="+mn-ea"/>
                <a:cs typeface="Arial"/>
              </a:rPr>
              <a:t>protocol</a:t>
            </a:r>
            <a:r>
              <a:rPr lang="fr-FR" sz="1300" dirty="0" smtClean="0">
                <a:solidFill>
                  <a:srgbClr val="FFFFFF"/>
                </a:solidFill>
                <a:latin typeface="Arial"/>
                <a:ea typeface="+mn-ea"/>
                <a:cs typeface="Arial"/>
              </a:rPr>
              <a:t>, </a:t>
            </a:r>
            <a:r>
              <a:rPr lang="fr-FR" sz="1300" dirty="0" err="1" smtClean="0">
                <a:solidFill>
                  <a:srgbClr val="FFFFFF"/>
                </a:solidFill>
                <a:latin typeface="Arial"/>
                <a:ea typeface="+mn-ea"/>
                <a:cs typeface="Arial"/>
              </a:rPr>
              <a:t>genotypic</a:t>
            </a:r>
            <a:r>
              <a:rPr lang="fr-FR" sz="1300" dirty="0" smtClean="0">
                <a:solidFill>
                  <a:srgbClr val="FFFFFF"/>
                </a:solidFill>
                <a:latin typeface="Arial"/>
                <a:ea typeface="+mn-ea"/>
                <a:cs typeface="Arial"/>
              </a:rPr>
              <a:t> </a:t>
            </a:r>
            <a:r>
              <a:rPr lang="fr-FR" sz="1300" dirty="0" err="1" smtClean="0">
                <a:solidFill>
                  <a:srgbClr val="FFFFFF"/>
                </a:solidFill>
                <a:latin typeface="Arial"/>
                <a:ea typeface="+mn-ea"/>
                <a:cs typeface="Arial"/>
              </a:rPr>
              <a:t>testing</a:t>
            </a:r>
            <a:r>
              <a:rPr lang="fr-FR" sz="1300" dirty="0" smtClean="0">
                <a:solidFill>
                  <a:srgbClr val="FFFFFF"/>
                </a:solidFill>
                <a:latin typeface="Arial"/>
                <a:ea typeface="+mn-ea"/>
                <a:cs typeface="Arial"/>
              </a:rPr>
              <a:t> </a:t>
            </a:r>
            <a:r>
              <a:rPr lang="fr-FR" sz="1300" dirty="0" err="1" smtClean="0">
                <a:solidFill>
                  <a:srgbClr val="FFFFFF"/>
                </a:solidFill>
                <a:latin typeface="Arial"/>
                <a:ea typeface="+mn-ea"/>
                <a:cs typeface="Arial"/>
              </a:rPr>
              <a:t>was</a:t>
            </a:r>
            <a:r>
              <a:rPr lang="fr-FR" sz="1300" dirty="0" smtClean="0">
                <a:solidFill>
                  <a:srgbClr val="FFFFFF"/>
                </a:solidFill>
                <a:latin typeface="Arial"/>
                <a:ea typeface="+mn-ea"/>
                <a:cs typeface="Arial"/>
              </a:rPr>
              <a:t> </a:t>
            </a:r>
            <a:r>
              <a:rPr lang="fr-FR" sz="1300" dirty="0" err="1" smtClean="0">
                <a:solidFill>
                  <a:srgbClr val="FFFFFF"/>
                </a:solidFill>
                <a:latin typeface="Arial"/>
                <a:ea typeface="+mn-ea"/>
                <a:cs typeface="Arial"/>
              </a:rPr>
              <a:t>carried</a:t>
            </a:r>
            <a:r>
              <a:rPr lang="fr-FR" sz="1300" dirty="0" smtClean="0">
                <a:solidFill>
                  <a:srgbClr val="FFFFFF"/>
                </a:solidFill>
                <a:latin typeface="Arial"/>
                <a:ea typeface="+mn-ea"/>
                <a:cs typeface="Arial"/>
              </a:rPr>
              <a:t> out by local </a:t>
            </a:r>
            <a:r>
              <a:rPr lang="fr-FR" sz="1300" dirty="0" err="1" smtClean="0">
                <a:solidFill>
                  <a:srgbClr val="FFFFFF"/>
                </a:solidFill>
                <a:latin typeface="Arial"/>
                <a:ea typeface="+mn-ea"/>
                <a:cs typeface="Arial"/>
              </a:rPr>
              <a:t>laboratories</a:t>
            </a:r>
            <a:r>
              <a:rPr lang="fr-FR" sz="1300" dirty="0" smtClean="0">
                <a:solidFill>
                  <a:srgbClr val="FFFFFF"/>
                </a:solidFill>
                <a:latin typeface="Arial"/>
                <a:ea typeface="+mn-ea"/>
                <a:cs typeface="Arial"/>
              </a:rPr>
              <a:t> </a:t>
            </a:r>
            <a:r>
              <a:rPr lang="fr-FR" sz="1300" dirty="0" err="1" smtClean="0">
                <a:solidFill>
                  <a:srgbClr val="FFFFFF"/>
                </a:solidFill>
                <a:latin typeface="Arial"/>
                <a:ea typeface="+mn-ea"/>
                <a:cs typeface="Arial"/>
              </a:rPr>
              <a:t>when</a:t>
            </a:r>
            <a:r>
              <a:rPr lang="fr-FR" sz="1300" dirty="0" smtClean="0">
                <a:solidFill>
                  <a:srgbClr val="FFFFFF"/>
                </a:solidFill>
                <a:latin typeface="Arial"/>
                <a:ea typeface="+mn-ea"/>
                <a:cs typeface="Arial"/>
              </a:rPr>
              <a:t> patients </a:t>
            </a:r>
            <a:r>
              <a:rPr lang="fr-FR" sz="1300" dirty="0" err="1" smtClean="0">
                <a:solidFill>
                  <a:srgbClr val="FFFFFF"/>
                </a:solidFill>
                <a:latin typeface="Arial"/>
                <a:ea typeface="+mn-ea"/>
                <a:cs typeface="Arial"/>
              </a:rPr>
              <a:t>had</a:t>
            </a:r>
            <a:r>
              <a:rPr lang="fr-FR" sz="1300" dirty="0" smtClean="0">
                <a:solidFill>
                  <a:srgbClr val="FFFFFF"/>
                </a:solidFill>
                <a:latin typeface="Arial"/>
                <a:ea typeface="+mn-ea"/>
                <a:cs typeface="Arial"/>
              </a:rPr>
              <a:t> a single VL &gt; 500 copies/ml </a:t>
            </a:r>
            <a:r>
              <a:rPr lang="fr-FR" sz="1300" dirty="0" err="1" smtClean="0">
                <a:solidFill>
                  <a:srgbClr val="FFFFFF"/>
                </a:solidFill>
                <a:latin typeface="Arial"/>
                <a:ea typeface="+mn-ea"/>
                <a:cs typeface="Arial"/>
              </a:rPr>
              <a:t>at</a:t>
            </a:r>
            <a:r>
              <a:rPr lang="fr-FR" sz="1300" dirty="0" smtClean="0">
                <a:solidFill>
                  <a:srgbClr val="FFFFFF"/>
                </a:solidFill>
                <a:latin typeface="Arial"/>
                <a:ea typeface="+mn-ea"/>
                <a:cs typeface="Arial"/>
              </a:rPr>
              <a:t> or </a:t>
            </a:r>
            <a:r>
              <a:rPr lang="fr-FR" sz="1300" dirty="0" err="1" smtClean="0">
                <a:solidFill>
                  <a:srgbClr val="FFFFFF"/>
                </a:solidFill>
                <a:latin typeface="Arial"/>
                <a:ea typeface="+mn-ea"/>
                <a:cs typeface="Arial"/>
              </a:rPr>
              <a:t>after</a:t>
            </a:r>
            <a:r>
              <a:rPr lang="fr-FR" sz="1300" dirty="0" smtClean="0">
                <a:solidFill>
                  <a:srgbClr val="FFFFFF"/>
                </a:solidFill>
                <a:latin typeface="Arial"/>
                <a:ea typeface="+mn-ea"/>
                <a:cs typeface="Arial"/>
              </a:rPr>
              <a:t> W32.</a:t>
            </a:r>
            <a:endParaRPr lang="fr-FR" sz="1300" dirty="0">
              <a:solidFill>
                <a:srgbClr val="FFFFFF"/>
              </a:solidFill>
              <a:latin typeface="Arial"/>
              <a:ea typeface="+mn-ea"/>
              <a:cs typeface="Arial"/>
            </a:endParaRPr>
          </a:p>
        </p:txBody>
      </p:sp>
      <p:sp>
        <p:nvSpPr>
          <p:cNvPr id="6" name="ZoneTexte 5"/>
          <p:cNvSpPr txBox="1"/>
          <p:nvPr/>
        </p:nvSpPr>
        <p:spPr>
          <a:xfrm>
            <a:off x="393780" y="5144190"/>
            <a:ext cx="2300630" cy="276999"/>
          </a:xfrm>
          <a:prstGeom prst="rect">
            <a:avLst/>
          </a:prstGeom>
          <a:noFill/>
        </p:spPr>
        <p:txBody>
          <a:bodyPr wrap="none" rtlCol="0">
            <a:spAutoFit/>
          </a:bodyPr>
          <a:lstStyle/>
          <a:p>
            <a:pPr defTabSz="457200" eaLnBrk="1" fontAlgn="auto" hangingPunct="1">
              <a:spcBef>
                <a:spcPts val="0"/>
              </a:spcBef>
              <a:spcAft>
                <a:spcPts val="0"/>
              </a:spcAft>
            </a:pPr>
            <a:r>
              <a:rPr lang="fr-FR" sz="1200" dirty="0" smtClean="0">
                <a:solidFill>
                  <a:srgbClr val="FFFFFF"/>
                </a:solidFill>
                <a:latin typeface="Arial"/>
                <a:ea typeface="+mn-ea"/>
              </a:rPr>
              <a:t>* 1 </a:t>
            </a:r>
            <a:r>
              <a:rPr lang="fr-FR" sz="1200" dirty="0" err="1" smtClean="0">
                <a:solidFill>
                  <a:srgbClr val="FFFFFF"/>
                </a:solidFill>
                <a:latin typeface="Arial"/>
                <a:ea typeface="+mn-ea"/>
              </a:rPr>
              <a:t>additional</a:t>
            </a:r>
            <a:r>
              <a:rPr lang="fr-FR" sz="1200" dirty="0" smtClean="0">
                <a:solidFill>
                  <a:srgbClr val="FFFFFF"/>
                </a:solidFill>
                <a:latin typeface="Arial"/>
                <a:ea typeface="+mn-ea"/>
              </a:rPr>
              <a:t> patient </a:t>
            </a:r>
            <a:r>
              <a:rPr lang="fr-FR" sz="1200" dirty="0" err="1" smtClean="0">
                <a:solidFill>
                  <a:srgbClr val="FFFFFF"/>
                </a:solidFill>
                <a:latin typeface="Arial"/>
                <a:ea typeface="+mn-ea"/>
              </a:rPr>
              <a:t>with</a:t>
            </a:r>
            <a:r>
              <a:rPr lang="fr-FR" sz="1200" dirty="0" smtClean="0">
                <a:solidFill>
                  <a:srgbClr val="FFFFFF"/>
                </a:solidFill>
                <a:latin typeface="Arial"/>
                <a:ea typeface="+mn-ea"/>
              </a:rPr>
              <a:t> T97A </a:t>
            </a:r>
            <a:endParaRPr lang="fr-FR" sz="1200" dirty="0">
              <a:solidFill>
                <a:srgbClr val="FFFFFF"/>
              </a:solidFill>
              <a:latin typeface="Arial"/>
              <a:ea typeface="+mn-ea"/>
            </a:endParaRPr>
          </a:p>
        </p:txBody>
      </p:sp>
      <p:sp>
        <p:nvSpPr>
          <p:cNvPr id="8" name="Text Box 5"/>
          <p:cNvSpPr txBox="1">
            <a:spLocks noChangeArrowheads="1"/>
          </p:cNvSpPr>
          <p:nvPr/>
        </p:nvSpPr>
        <p:spPr bwMode="auto">
          <a:xfrm>
            <a:off x="6835232" y="67656"/>
            <a:ext cx="2308768" cy="338554"/>
          </a:xfrm>
          <a:prstGeom prst="rect">
            <a:avLst/>
          </a:prstGeom>
          <a:noFill/>
          <a:ln w="9525">
            <a:noFill/>
            <a:miter lim="800000"/>
            <a:headEnd/>
            <a:tailEnd/>
          </a:ln>
        </p:spPr>
        <p:txBody>
          <a:bodyPr>
            <a:prstTxWarp prst="textNoShape">
              <a:avLst/>
            </a:prstTxWarp>
            <a:normAutofit/>
          </a:bodyPr>
          <a:lstStyle/>
          <a:p>
            <a:pPr defTabSz="457200" eaLnBrk="1" fontAlgn="auto" hangingPunct="1">
              <a:spcBef>
                <a:spcPct val="50000"/>
              </a:spcBef>
              <a:spcAft>
                <a:spcPts val="0"/>
              </a:spcAft>
            </a:pPr>
            <a:r>
              <a:rPr lang="en-US" i="1" dirty="0" smtClean="0">
                <a:solidFill>
                  <a:srgbClr val="FFFFFF"/>
                </a:solidFill>
                <a:latin typeface="Arial"/>
                <a:ea typeface="+mn-ea"/>
              </a:rPr>
              <a:t>NEAT 001/ANRS 143</a:t>
            </a:r>
            <a:endParaRPr lang="en-US" i="1" dirty="0">
              <a:solidFill>
                <a:srgbClr val="FFFFFF"/>
              </a:solidFill>
              <a:latin typeface="Arial"/>
              <a:ea typeface="+mn-ea"/>
            </a:endParaRPr>
          </a:p>
        </p:txBody>
      </p:sp>
      <p:graphicFrame>
        <p:nvGraphicFramePr>
          <p:cNvPr id="7" name="Group 567"/>
          <p:cNvGraphicFramePr>
            <a:graphicFrameLocks noGrp="1"/>
          </p:cNvGraphicFramePr>
          <p:nvPr>
            <p:extLst>
              <p:ext uri="{D42A27DB-BD31-4B8C-83A1-F6EECF244321}">
                <p14:modId xmlns:p14="http://schemas.microsoft.com/office/powerpoint/2010/main" val="3695995512"/>
              </p:ext>
            </p:extLst>
          </p:nvPr>
        </p:nvGraphicFramePr>
        <p:xfrm>
          <a:off x="393780" y="1291086"/>
          <a:ext cx="8273971" cy="3834054"/>
        </p:xfrm>
        <a:graphic>
          <a:graphicData uri="http://schemas.openxmlformats.org/drawingml/2006/table">
            <a:tbl>
              <a:tblPr/>
              <a:tblGrid>
                <a:gridCol w="358124"/>
                <a:gridCol w="4254013"/>
                <a:gridCol w="1674777"/>
                <a:gridCol w="1987057"/>
              </a:tblGrid>
              <a:tr h="42129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a:cs typeface="Arial"/>
                      </a:endParaRPr>
                    </a:p>
                  </a:txBody>
                  <a:tcPr marL="9145" marR="9145" marT="18278"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a:cs typeface="Arial"/>
                      </a:endParaRPr>
                    </a:p>
                  </a:txBody>
                  <a:tcPr marL="9145" marR="9145" marT="18278" marB="18278" horzOverflow="overflow">
                    <a:lnL>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RAL + DRV/</a:t>
                      </a:r>
                      <a:r>
                        <a:rPr kumimoji="0" lang="en-US" sz="1800" b="0" i="0" u="none" strike="noStrike" cap="none" normalizeH="0" baseline="0" dirty="0" err="1" smtClean="0">
                          <a:ln>
                            <a:noFill/>
                          </a:ln>
                          <a:solidFill>
                            <a:schemeClr val="tx1"/>
                          </a:solidFill>
                          <a:effectLst/>
                          <a:latin typeface="Arial"/>
                          <a:cs typeface="Arial"/>
                        </a:rPr>
                        <a:t>r</a:t>
                      </a:r>
                      <a:r>
                        <a:rPr kumimoji="0" lang="en-US" sz="1800" b="0" i="0" u="none" strike="noStrike" cap="none" normalizeH="0" baseline="0" dirty="0" smtClean="0">
                          <a:ln>
                            <a:noFill/>
                          </a:ln>
                          <a:solidFill>
                            <a:schemeClr val="tx1"/>
                          </a:solidFill>
                          <a:effectLst/>
                          <a:latin typeface="Arial"/>
                          <a:cs typeface="Arial"/>
                        </a:rPr>
                        <a:t/>
                      </a:r>
                      <a:br>
                        <a:rPr kumimoji="0" lang="en-US" sz="1800" b="0" i="0" u="none" strike="noStrike" cap="none" normalizeH="0" baseline="0" dirty="0" smtClean="0">
                          <a:ln>
                            <a:noFill/>
                          </a:ln>
                          <a:solidFill>
                            <a:schemeClr val="tx1"/>
                          </a:solidFill>
                          <a:effectLst/>
                          <a:latin typeface="Arial"/>
                          <a:cs typeface="Arial"/>
                        </a:rPr>
                      </a:br>
                      <a:r>
                        <a:rPr kumimoji="0" lang="en-US" sz="1800" b="0" i="0" u="none" strike="noStrike" cap="none" normalizeH="0" baseline="0" dirty="0" smtClean="0">
                          <a:ln>
                            <a:noFill/>
                          </a:ln>
                          <a:solidFill>
                            <a:schemeClr val="tx1"/>
                          </a:solidFill>
                          <a:effectLst/>
                          <a:latin typeface="Arial"/>
                          <a:cs typeface="Arial"/>
                        </a:rPr>
                        <a:t>n=401</a:t>
                      </a:r>
                    </a:p>
                  </a:txBody>
                  <a:tcPr marL="9145" marR="9145" marT="18278"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TDF/FTC + DRV/</a:t>
                      </a:r>
                      <a:r>
                        <a:rPr kumimoji="0" lang="en-US" sz="1800" b="0" i="0" u="none" strike="noStrike" cap="none" normalizeH="0" baseline="0" dirty="0" err="1" smtClean="0">
                          <a:ln>
                            <a:noFill/>
                          </a:ln>
                          <a:solidFill>
                            <a:schemeClr val="tx1"/>
                          </a:solidFill>
                          <a:effectLst/>
                          <a:latin typeface="Arial"/>
                          <a:cs typeface="Arial"/>
                        </a:rPr>
                        <a:t>r</a:t>
                      </a:r>
                      <a:r>
                        <a:rPr kumimoji="0" lang="en-US" sz="1800" b="0" i="0" u="none" strike="noStrike" cap="none" normalizeH="0" baseline="0" dirty="0" smtClean="0">
                          <a:ln>
                            <a:noFill/>
                          </a:ln>
                          <a:solidFill>
                            <a:schemeClr val="tx1"/>
                          </a:solidFill>
                          <a:effectLst/>
                          <a:latin typeface="Arial"/>
                          <a:cs typeface="Arial"/>
                        </a:rPr>
                        <a:t/>
                      </a:r>
                      <a:br>
                        <a:rPr kumimoji="0" lang="en-US" sz="1800" b="0" i="0" u="none" strike="noStrike" cap="none" normalizeH="0" baseline="0" dirty="0" smtClean="0">
                          <a:ln>
                            <a:noFill/>
                          </a:ln>
                          <a:solidFill>
                            <a:schemeClr val="tx1"/>
                          </a:solidFill>
                          <a:effectLst/>
                          <a:latin typeface="Arial"/>
                          <a:cs typeface="Arial"/>
                        </a:rPr>
                      </a:br>
                      <a:r>
                        <a:rPr kumimoji="0" lang="en-US" sz="1800" b="0" i="0" u="none" strike="noStrike" cap="none" normalizeH="0" baseline="0" dirty="0" smtClean="0">
                          <a:ln>
                            <a:noFill/>
                          </a:ln>
                          <a:solidFill>
                            <a:schemeClr val="tx1"/>
                          </a:solidFill>
                          <a:effectLst/>
                          <a:latin typeface="Arial"/>
                          <a:cs typeface="Arial"/>
                        </a:rPr>
                        <a:t>n=404</a:t>
                      </a:r>
                    </a:p>
                  </a:txBody>
                  <a:tcPr marL="9145" marR="9145" marT="18278"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6600"/>
                    </a:solidFill>
                  </a:tcPr>
                </a:tc>
              </a:tr>
              <a:tr h="2977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Protocol-defined </a:t>
                      </a:r>
                      <a:r>
                        <a:rPr kumimoji="0" lang="en-US" sz="1600" b="0" i="0" u="none" strike="noStrike" cap="none" normalizeH="0" baseline="0" dirty="0" err="1" smtClean="0">
                          <a:ln>
                            <a:noFill/>
                          </a:ln>
                          <a:solidFill>
                            <a:schemeClr val="bg1"/>
                          </a:solidFill>
                          <a:effectLst/>
                          <a:latin typeface="Arial"/>
                          <a:cs typeface="Arial"/>
                        </a:rPr>
                        <a:t>virological</a:t>
                      </a:r>
                      <a:r>
                        <a:rPr kumimoji="0" lang="en-US" sz="1600" b="0" i="0" u="none" strike="noStrike" cap="none" normalizeH="0" baseline="0" dirty="0" smtClean="0">
                          <a:ln>
                            <a:noFill/>
                          </a:ln>
                          <a:solidFill>
                            <a:schemeClr val="bg1"/>
                          </a:solidFill>
                          <a:effectLst/>
                          <a:latin typeface="Arial"/>
                          <a:cs typeface="Arial"/>
                        </a:rPr>
                        <a:t> failure (PDVF), n</a:t>
                      </a:r>
                    </a:p>
                  </a:txBody>
                  <a:tcPr marL="9145" marR="9145" marT="45695" marB="45695"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a:cs typeface="Arial"/>
                      </a:endParaRPr>
                    </a:p>
                  </a:txBody>
                  <a:tcPr marL="9145" marR="9145" marT="45695" marB="45695"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623888"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 66</a:t>
                      </a:r>
                    </a:p>
                  </a:txBody>
                  <a:tcPr marL="9145" marR="9145" marT="45695" marB="45695"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803275" marR="0" lvl="0" indent="0" algn="l" defTabSz="914400" rtl="0" eaLnBrk="1" fontAlgn="base" latinLnBrk="0" hangingPunct="1">
                        <a:lnSpc>
                          <a:spcPct val="100000"/>
                        </a:lnSpc>
                        <a:spcBef>
                          <a:spcPct val="0"/>
                        </a:spcBef>
                        <a:spcAft>
                          <a:spcPct val="0"/>
                        </a:spcAft>
                        <a:buClrTx/>
                        <a:buSzTx/>
                        <a:buFontTx/>
                        <a:buNone/>
                        <a:tabLst>
                          <a:tab pos="1163638" algn="l"/>
                        </a:tabLst>
                      </a:pPr>
                      <a:r>
                        <a:rPr kumimoji="0" lang="en-US" sz="1600" b="0" i="0" u="none" strike="noStrike" cap="none" normalizeH="0" baseline="0" dirty="0" smtClean="0">
                          <a:ln>
                            <a:noFill/>
                          </a:ln>
                          <a:solidFill>
                            <a:schemeClr val="bg1"/>
                          </a:solidFill>
                          <a:effectLst/>
                          <a:latin typeface="Arial"/>
                          <a:cs typeface="Arial"/>
                        </a:rPr>
                        <a:t>52</a:t>
                      </a:r>
                    </a:p>
                  </a:txBody>
                  <a:tcPr marL="9145" marR="9145" marT="45695" marB="45695"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51434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dirty="0" err="1" smtClean="0">
                          <a:solidFill>
                            <a:srgbClr val="FFFFFF"/>
                          </a:solidFill>
                        </a:rPr>
                        <a:t>Number</a:t>
                      </a:r>
                      <a:r>
                        <a:rPr lang="fr-FR" sz="1600" dirty="0" smtClean="0">
                          <a:solidFill>
                            <a:srgbClr val="FFFFFF"/>
                          </a:solidFill>
                        </a:rPr>
                        <a:t> of PDVF </a:t>
                      </a:r>
                      <a:r>
                        <a:rPr lang="fr-FR" sz="1600" dirty="0" err="1" smtClean="0">
                          <a:solidFill>
                            <a:srgbClr val="FFFFFF"/>
                          </a:solidFill>
                        </a:rPr>
                        <a:t>who</a:t>
                      </a:r>
                      <a:r>
                        <a:rPr lang="fr-FR" sz="1600" dirty="0" smtClean="0">
                          <a:solidFill>
                            <a:srgbClr val="FFFFFF"/>
                          </a:solidFill>
                        </a:rPr>
                        <a:t> met </a:t>
                      </a:r>
                      <a:r>
                        <a:rPr kumimoji="0" lang="en-US" sz="1600" b="0" i="0" u="none" strike="noStrike" cap="none" normalizeH="0" baseline="0" dirty="0" smtClean="0">
                          <a:ln>
                            <a:noFill/>
                          </a:ln>
                          <a:solidFill>
                            <a:schemeClr val="bg1"/>
                          </a:solidFill>
                          <a:effectLst/>
                          <a:latin typeface="+mn-lt"/>
                          <a:cs typeface="Arial"/>
                        </a:rPr>
                        <a:t>criteria for genotype testing </a:t>
                      </a:r>
                      <a:r>
                        <a:rPr kumimoji="0" lang="fr-FR" sz="1600" b="0" i="0" u="none" strike="noStrike" cap="none" normalizeH="0" baseline="0" dirty="0" smtClean="0">
                          <a:ln>
                            <a:noFill/>
                          </a:ln>
                          <a:solidFill>
                            <a:srgbClr val="FFFFFF"/>
                          </a:solidFill>
                          <a:effectLst/>
                          <a:latin typeface="+mn-lt"/>
                          <a:cs typeface="Arial"/>
                        </a:rPr>
                        <a:t>(</a:t>
                      </a:r>
                      <a:r>
                        <a:rPr kumimoji="0" lang="en-US" sz="1600" b="0" i="0" u="none" strike="noStrike" cap="none" normalizeH="0" baseline="0" dirty="0" smtClean="0">
                          <a:ln>
                            <a:noFill/>
                          </a:ln>
                          <a:solidFill>
                            <a:schemeClr val="bg1"/>
                          </a:solidFill>
                          <a:effectLst/>
                          <a:latin typeface="+mn-lt"/>
                          <a:cs typeface="Arial"/>
                        </a:rPr>
                        <a:t>HIV RNA &gt; 500 copies/</a:t>
                      </a:r>
                      <a:r>
                        <a:rPr kumimoji="0" lang="fr-FR" sz="1600" b="0" i="0" u="none" strike="noStrike" cap="none" normalizeH="0" baseline="0" dirty="0" smtClean="0">
                          <a:ln>
                            <a:noFill/>
                          </a:ln>
                          <a:solidFill>
                            <a:schemeClr val="bg1"/>
                          </a:solidFill>
                          <a:effectLst/>
                          <a:latin typeface="+mn-lt"/>
                          <a:cs typeface="Arial"/>
                        </a:rPr>
                        <a:t>ml</a:t>
                      </a:r>
                      <a:r>
                        <a:rPr kumimoji="0" lang="en-US" sz="1600" b="0" i="0" u="none" strike="noStrike" cap="none" normalizeH="0" baseline="0" dirty="0" smtClean="0">
                          <a:ln>
                            <a:noFill/>
                          </a:ln>
                          <a:solidFill>
                            <a:schemeClr val="bg1"/>
                          </a:solidFill>
                          <a:effectLst/>
                          <a:latin typeface="+mn-lt"/>
                          <a:cs typeface="Arial"/>
                        </a:rPr>
                        <a:t> at or after W32) </a:t>
                      </a:r>
                      <a:endParaRPr kumimoji="0" lang="en-US" sz="1600" b="0" i="0" u="none" strike="noStrike" cap="none" normalizeH="0" baseline="0" dirty="0" smtClean="0">
                        <a:ln>
                          <a:noFill/>
                        </a:ln>
                        <a:solidFill>
                          <a:schemeClr val="bg1"/>
                        </a:solidFill>
                        <a:effectLst/>
                        <a:latin typeface="Arial"/>
                        <a:cs typeface="Arial"/>
                      </a:endParaRPr>
                    </a:p>
                  </a:txBody>
                  <a:tcPr marL="9145" marR="9145" marT="45695" marB="45695"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a:cs typeface="Arial"/>
                      </a:endParaRPr>
                    </a:p>
                  </a:txBody>
                  <a:tcPr marL="9145" marR="9145" marT="45695" marB="45695"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623888"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bg1"/>
                          </a:solidFill>
                          <a:effectLst/>
                          <a:latin typeface="Arial"/>
                          <a:ea typeface="+mn-ea"/>
                          <a:cs typeface="Arial"/>
                        </a:rPr>
                        <a:t> 33</a:t>
                      </a:r>
                    </a:p>
                  </a:txBody>
                  <a:tcPr marL="9145" marR="9145" marT="45695" marB="45695"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9</a:t>
                      </a:r>
                    </a:p>
                  </a:txBody>
                  <a:tcPr marL="9145" marR="9145" marT="45695" marB="45695"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0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a:cs typeface="Arial"/>
                      </a:endParaRPr>
                    </a:p>
                  </a:txBody>
                  <a:tcPr marL="9145" marR="9145" marT="45695" marB="45695"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r>
                        <a:rPr lang="fr-FR" sz="1600" dirty="0" err="1" smtClean="0">
                          <a:solidFill>
                            <a:srgbClr val="FFFFFF"/>
                          </a:solidFill>
                        </a:rPr>
                        <a:t>Number</a:t>
                      </a:r>
                      <a:r>
                        <a:rPr lang="fr-FR" sz="1600" baseline="0" dirty="0" smtClean="0">
                          <a:solidFill>
                            <a:srgbClr val="FFFFFF"/>
                          </a:solidFill>
                        </a:rPr>
                        <a:t> of patients </a:t>
                      </a:r>
                      <a:r>
                        <a:rPr lang="fr-FR" sz="1600" baseline="0" dirty="0" err="1" smtClean="0">
                          <a:solidFill>
                            <a:srgbClr val="FFFFFF"/>
                          </a:solidFill>
                        </a:rPr>
                        <a:t>with</a:t>
                      </a:r>
                      <a:r>
                        <a:rPr lang="fr-FR" sz="1600" baseline="0" dirty="0" smtClean="0">
                          <a:solidFill>
                            <a:srgbClr val="FFFFFF"/>
                          </a:solidFill>
                        </a:rPr>
                        <a:t> single </a:t>
                      </a:r>
                      <a:r>
                        <a:rPr lang="fr-FR" sz="1600" baseline="0" dirty="0" err="1" smtClean="0">
                          <a:solidFill>
                            <a:srgbClr val="FFFFFF"/>
                          </a:solidFill>
                        </a:rPr>
                        <a:t>unconfirmed</a:t>
                      </a:r>
                      <a:r>
                        <a:rPr lang="fr-FR" sz="1600" baseline="0" dirty="0" smtClean="0">
                          <a:solidFill>
                            <a:srgbClr val="FFFFFF"/>
                          </a:solidFill>
                        </a:rPr>
                        <a:t> value of </a:t>
                      </a:r>
                      <a:r>
                        <a:rPr kumimoji="0" lang="en-US" sz="1600" b="0" i="0" u="none" strike="noStrike" cap="none" normalizeH="0" baseline="0" dirty="0" smtClean="0">
                          <a:ln>
                            <a:noFill/>
                          </a:ln>
                          <a:solidFill>
                            <a:schemeClr val="bg1"/>
                          </a:solidFill>
                          <a:effectLst/>
                          <a:latin typeface="+mn-lt"/>
                          <a:cs typeface="Arial"/>
                        </a:rPr>
                        <a:t>HIV RNA &gt; 500 copies/</a:t>
                      </a:r>
                      <a:r>
                        <a:rPr kumimoji="0" lang="fr-FR" sz="1600" b="0" i="0" u="none" strike="noStrike" cap="none" normalizeH="0" baseline="0" dirty="0" smtClean="0">
                          <a:ln>
                            <a:noFill/>
                          </a:ln>
                          <a:solidFill>
                            <a:schemeClr val="bg1"/>
                          </a:solidFill>
                          <a:effectLst/>
                          <a:latin typeface="+mn-lt"/>
                          <a:cs typeface="Arial"/>
                        </a:rPr>
                        <a:t>ml</a:t>
                      </a:r>
                      <a:r>
                        <a:rPr kumimoji="0" lang="en-US" sz="1600" b="0" i="0" u="none" strike="noStrike" cap="none" normalizeH="0" baseline="0" dirty="0" smtClean="0">
                          <a:ln>
                            <a:noFill/>
                          </a:ln>
                          <a:solidFill>
                            <a:schemeClr val="bg1"/>
                          </a:solidFill>
                          <a:effectLst/>
                          <a:latin typeface="+mn-lt"/>
                          <a:cs typeface="Arial"/>
                        </a:rPr>
                        <a:t> at or after W32 </a:t>
                      </a:r>
                      <a:r>
                        <a:rPr lang="fr-FR" sz="1600" baseline="0" dirty="0" smtClean="0">
                          <a:solidFill>
                            <a:srgbClr val="FFFFFF"/>
                          </a:solidFill>
                        </a:rPr>
                        <a:t>(</a:t>
                      </a:r>
                      <a:r>
                        <a:rPr lang="fr-FR" sz="1600" dirty="0" smtClean="0">
                          <a:solidFill>
                            <a:srgbClr val="FFFFFF"/>
                          </a:solidFill>
                        </a:rPr>
                        <a:t>meeting </a:t>
                      </a:r>
                      <a:r>
                        <a:rPr kumimoji="0" lang="en-US" sz="1600" b="0" i="0" u="none" strike="noStrike" cap="none" normalizeH="0" baseline="0" dirty="0" smtClean="0">
                          <a:ln>
                            <a:noFill/>
                          </a:ln>
                          <a:solidFill>
                            <a:schemeClr val="bg1"/>
                          </a:solidFill>
                          <a:effectLst/>
                          <a:latin typeface="+mn-lt"/>
                          <a:cs typeface="Arial"/>
                        </a:rPr>
                        <a:t>criteria for genotype testing) </a:t>
                      </a:r>
                      <a:endParaRPr lang="fr-FR" sz="1600" dirty="0">
                        <a:solidFill>
                          <a:srgbClr val="FFFFFF"/>
                        </a:solidFill>
                      </a:endParaRPr>
                    </a:p>
                  </a:txBody>
                  <a:tcPr marL="9145" marR="9145" marT="45695" marB="45695" horzOverflow="overflow">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Arial"/>
                          <a:cs typeface="Arial"/>
                        </a:rPr>
                        <a:t>3</a:t>
                      </a:r>
                    </a:p>
                  </a:txBody>
                  <a:tcPr marL="9145" marR="9145" marT="45695" marB="45695"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Arial"/>
                          <a:cs typeface="Arial"/>
                        </a:rPr>
                        <a:t>6</a:t>
                      </a:r>
                    </a:p>
                  </a:txBody>
                  <a:tcPr marL="9145" marR="9145" marT="45695" marB="45695"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2490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Genotype done, n</a:t>
                      </a:r>
                    </a:p>
                  </a:txBody>
                  <a:tcPr marL="9145" marR="9145" marT="18278"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a:cs typeface="Arial"/>
                      </a:endParaRPr>
                    </a:p>
                  </a:txBody>
                  <a:tcPr marL="9145" marR="9145" marT="18278" marB="18278"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28/36</a:t>
                      </a:r>
                    </a:p>
                  </a:txBody>
                  <a:tcPr marL="9145" marR="9145" marT="18278"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13/15</a:t>
                      </a:r>
                    </a:p>
                  </a:txBody>
                  <a:tcPr marL="9145" marR="9145" marT="18278"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27340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   Major resistance mutations, </a:t>
                      </a:r>
                      <a:r>
                        <a:rPr kumimoji="0" lang="en-US" sz="1600" b="0" i="0" u="none" strike="noStrike" cap="none" normalizeH="0" baseline="0" dirty="0" err="1" smtClean="0">
                          <a:ln>
                            <a:noFill/>
                          </a:ln>
                          <a:solidFill>
                            <a:schemeClr val="bg1"/>
                          </a:solidFill>
                          <a:effectLst/>
                          <a:latin typeface="Arial"/>
                          <a:cs typeface="Arial"/>
                        </a:rPr>
                        <a:t>n</a:t>
                      </a:r>
                      <a:endParaRPr kumimoji="0" lang="en-US" sz="1600" b="0" i="0" u="none" strike="noStrike" cap="none" normalizeH="0" baseline="0" dirty="0" smtClean="0">
                        <a:ln>
                          <a:noFill/>
                        </a:ln>
                        <a:solidFill>
                          <a:schemeClr val="bg1"/>
                        </a:solidFill>
                        <a:effectLst/>
                        <a:latin typeface="Arial"/>
                        <a:cs typeface="Arial"/>
                      </a:endParaRP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a:cs typeface="Arial"/>
                      </a:endParaRPr>
                    </a:p>
                  </a:txBody>
                  <a:tcPr marL="9145" marR="9145" marT="45695" marB="1827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5</a:t>
                      </a: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0</a:t>
                      </a: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273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a:cs typeface="Arial"/>
                      </a:endParaRP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NRTI</a:t>
                      </a:r>
                    </a:p>
                  </a:txBody>
                  <a:tcPr marL="9145" marR="9145" marT="45695" marB="18278" horzOverflow="overflow">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1 (K65R)</a:t>
                      </a: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0</a:t>
                      </a: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273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a:cs typeface="Arial"/>
                      </a:endParaRP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PI</a:t>
                      </a:r>
                    </a:p>
                  </a:txBody>
                  <a:tcPr marL="9145" marR="9145" marT="45695" marB="18278" horzOverflow="overflow">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0</a:t>
                      </a: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0</a:t>
                      </a: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273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a:cs typeface="Arial"/>
                      </a:endParaRP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INI</a:t>
                      </a:r>
                    </a:p>
                  </a:txBody>
                  <a:tcPr marL="9145" marR="9145" marT="45695" marB="18278" horzOverflow="overflow">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Arial"/>
                          <a:cs typeface="Arial"/>
                        </a:rPr>
                        <a:t>5 (N155H)*</a:t>
                      </a: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a:cs typeface="Arial"/>
                        </a:rPr>
                        <a:t>-</a:t>
                      </a:r>
                    </a:p>
                  </a:txBody>
                  <a:tcPr marL="9145" marR="9145" marT="45695" marB="1827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3366478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404801" y="5759918"/>
            <a:ext cx="7772400" cy="1362075"/>
          </a:xfrm>
        </p:spPr>
        <p:txBody>
          <a:bodyPr/>
          <a:lstStyle/>
          <a:p>
            <a:r>
              <a:rPr lang="en-US" sz="4000" dirty="0" smtClean="0">
                <a:latin typeface="Arial" pitchFamily="34" charset="0"/>
                <a:ea typeface="ＭＳ Ｐゴシック" charset="-128"/>
                <a:cs typeface="Arial" pitchFamily="34" charset="0"/>
              </a:rPr>
              <a:t>Antiretroviral Therapy</a:t>
            </a:r>
            <a:endParaRPr lang="en-US" dirty="0" smtClean="0">
              <a:latin typeface="Arial" pitchFamily="34" charset="0"/>
              <a:ea typeface="ＭＳ Ｐゴシック" charset="-128"/>
              <a:cs typeface="Arial" pitchFamily="34" charset="0"/>
            </a:endParaRPr>
          </a:p>
        </p:txBody>
      </p:sp>
      <p:sp>
        <p:nvSpPr>
          <p:cNvPr id="2" name="Text Placeholder 1"/>
          <p:cNvSpPr>
            <a:spLocks noGrp="1"/>
          </p:cNvSpPr>
          <p:nvPr>
            <p:ph type="body" idx="1"/>
          </p:nvPr>
        </p:nvSpPr>
        <p:spPr>
          <a:xfrm>
            <a:off x="404801" y="4259675"/>
            <a:ext cx="7772400" cy="1500187"/>
          </a:xfrm>
        </p:spPr>
        <p:txBody>
          <a:bodyPr/>
          <a:lstStyle/>
          <a:p>
            <a:r>
              <a:rPr lang="en-US" sz="3600" dirty="0" smtClean="0">
                <a:latin typeface="Arial"/>
                <a:cs typeface="Arial"/>
              </a:rPr>
              <a:t>Switch and Simplification</a:t>
            </a:r>
            <a:endParaRPr lang="en-US" sz="3600" dirty="0">
              <a:latin typeface="Arial"/>
              <a:cs typeface="Arial"/>
            </a:endParaRPr>
          </a:p>
        </p:txBody>
      </p:sp>
      <p:pic>
        <p:nvPicPr>
          <p:cNvPr id="4" name="Picture 3" descr="HIV-medication-AF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5004" cy="5135734"/>
          </a:xfrm>
          <a:prstGeom prst="rect">
            <a:avLst/>
          </a:prstGeom>
        </p:spPr>
      </p:pic>
    </p:spTree>
    <p:extLst>
      <p:ext uri="{BB962C8B-B14F-4D97-AF65-F5344CB8AC3E}">
        <p14:creationId xmlns:p14="http://schemas.microsoft.com/office/powerpoint/2010/main" val="18403632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9"/>
          <p:cNvSpPr txBox="1">
            <a:spLocks noChangeArrowheads="1"/>
          </p:cNvSpPr>
          <p:nvPr/>
        </p:nvSpPr>
        <p:spPr bwMode="auto">
          <a:xfrm>
            <a:off x="0" y="1584325"/>
            <a:ext cx="9144000" cy="400050"/>
          </a:xfrm>
          <a:prstGeom prst="rect">
            <a:avLst/>
          </a:prstGeom>
          <a:noFill/>
          <a:ln>
            <a:noFill/>
          </a:ln>
          <a:effectLst/>
          <a:extLst>
            <a:ext uri="{909E8E84-426E-40dd-AFC4-6F175D3DCCD1}">
              <a14:hiddenFill xmlns:a14="http://schemas.microsoft.com/office/drawing/2010/main">
                <a:solidFill>
                  <a:srgbClr val="F5B60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2000" b="1" dirty="0">
                <a:solidFill>
                  <a:srgbClr val="000000"/>
                </a:solidFill>
              </a:rPr>
              <a:t>Multicenter, randomized, open-label, 96-week study</a:t>
            </a:r>
          </a:p>
        </p:txBody>
      </p:sp>
      <p:grpSp>
        <p:nvGrpSpPr>
          <p:cNvPr id="35844" name="Group 15"/>
          <p:cNvGrpSpPr>
            <a:grpSpLocks/>
          </p:cNvGrpSpPr>
          <p:nvPr/>
        </p:nvGrpSpPr>
        <p:grpSpPr bwMode="auto">
          <a:xfrm>
            <a:off x="685800" y="2209800"/>
            <a:ext cx="7696200" cy="1831139"/>
            <a:chOff x="686457" y="2209800"/>
            <a:chExt cx="7696202" cy="1831370"/>
          </a:xfrm>
        </p:grpSpPr>
        <p:cxnSp>
          <p:nvCxnSpPr>
            <p:cNvPr id="35853" name="AutoShape 6"/>
            <p:cNvCxnSpPr>
              <a:cxnSpLocks noChangeShapeType="1"/>
            </p:cNvCxnSpPr>
            <p:nvPr/>
          </p:nvCxnSpPr>
          <p:spPr bwMode="auto">
            <a:xfrm rot="16200000" flipH="1">
              <a:off x="4172368" y="2964274"/>
              <a:ext cx="296727" cy="357886"/>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854" name="AutoShape 7"/>
            <p:cNvCxnSpPr>
              <a:cxnSpLocks noChangeShapeType="1"/>
            </p:cNvCxnSpPr>
            <p:nvPr/>
          </p:nvCxnSpPr>
          <p:spPr bwMode="auto">
            <a:xfrm rot="-5400000">
              <a:off x="4111501" y="2583625"/>
              <a:ext cx="418461" cy="357886"/>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5855" name="Line 8"/>
            <p:cNvSpPr>
              <a:spLocks noChangeShapeType="1"/>
            </p:cNvSpPr>
            <p:nvPr/>
          </p:nvSpPr>
          <p:spPr bwMode="auto">
            <a:xfrm flipH="1">
              <a:off x="3656670" y="2895700"/>
              <a:ext cx="4857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US" sz="1800" dirty="0">
                <a:solidFill>
                  <a:prstClr val="black"/>
                </a:solidFill>
                <a:latin typeface="Arial"/>
                <a:ea typeface="+mn-ea"/>
              </a:endParaRPr>
            </a:p>
          </p:txBody>
        </p:sp>
        <p:sp>
          <p:nvSpPr>
            <p:cNvPr id="43" name="Text Box 16"/>
            <p:cNvSpPr txBox="1">
              <a:spLocks noChangeArrowheads="1"/>
            </p:cNvSpPr>
            <p:nvPr/>
          </p:nvSpPr>
          <p:spPr bwMode="auto">
            <a:xfrm>
              <a:off x="3685246" y="2209800"/>
              <a:ext cx="814387" cy="30801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fontAlgn="auto" hangingPunct="1">
                <a:spcBef>
                  <a:spcPct val="50000"/>
                </a:spcBef>
                <a:spcAft>
                  <a:spcPts val="0"/>
                </a:spcAft>
                <a:defRPr/>
              </a:pPr>
              <a:r>
                <a:rPr lang="en-US" sz="1400" b="1" dirty="0">
                  <a:solidFill>
                    <a:srgbClr val="000000"/>
                  </a:solidFill>
                  <a:ea typeface="MS PGothic"/>
                </a:rPr>
                <a:t>n =293</a:t>
              </a:r>
              <a:endParaRPr lang="en-GB" sz="1400" b="1" dirty="0">
                <a:solidFill>
                  <a:srgbClr val="000000"/>
                </a:solidFill>
                <a:ea typeface="MS PGothic"/>
              </a:endParaRPr>
            </a:p>
          </p:txBody>
        </p:sp>
        <p:sp>
          <p:nvSpPr>
            <p:cNvPr id="44" name="Text Box 17"/>
            <p:cNvSpPr txBox="1">
              <a:spLocks noChangeArrowheads="1"/>
            </p:cNvSpPr>
            <p:nvPr/>
          </p:nvSpPr>
          <p:spPr bwMode="auto">
            <a:xfrm>
              <a:off x="3658258" y="3349769"/>
              <a:ext cx="762000" cy="30801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fontAlgn="auto" hangingPunct="1">
                <a:spcBef>
                  <a:spcPct val="50000"/>
                </a:spcBef>
                <a:spcAft>
                  <a:spcPts val="0"/>
                </a:spcAft>
                <a:defRPr/>
              </a:pPr>
              <a:r>
                <a:rPr lang="en-US" sz="1400" b="1" dirty="0">
                  <a:solidFill>
                    <a:srgbClr val="000000"/>
                  </a:solidFill>
                  <a:ea typeface="MS PGothic"/>
                </a:rPr>
                <a:t>n =140</a:t>
              </a:r>
              <a:endParaRPr lang="en-GB" sz="1400" b="1" dirty="0">
                <a:solidFill>
                  <a:srgbClr val="000000"/>
                </a:solidFill>
                <a:ea typeface="MS PGothic"/>
              </a:endParaRPr>
            </a:p>
          </p:txBody>
        </p:sp>
        <p:sp>
          <p:nvSpPr>
            <p:cNvPr id="35858" name="TextBox 44"/>
            <p:cNvSpPr txBox="1">
              <a:spLocks noChangeArrowheads="1"/>
            </p:cNvSpPr>
            <p:nvPr/>
          </p:nvSpPr>
          <p:spPr bwMode="auto">
            <a:xfrm>
              <a:off x="686457" y="3200834"/>
              <a:ext cx="3025776" cy="84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auto">
                <a:lnSpc>
                  <a:spcPct val="95000"/>
                </a:lnSpc>
                <a:spcBef>
                  <a:spcPts val="0"/>
                </a:spcBef>
                <a:spcAft>
                  <a:spcPct val="15000"/>
                </a:spcAft>
                <a:buFont typeface="Arial" charset="0"/>
                <a:buChar char="•"/>
              </a:pPr>
              <a:r>
                <a:rPr lang="en-US" sz="1200" b="1" dirty="0">
                  <a:solidFill>
                    <a:srgbClr val="000000"/>
                  </a:solidFill>
                </a:rPr>
                <a:t>HIV-1 RNA &lt;50 c/mL for ≥6 months</a:t>
              </a:r>
            </a:p>
            <a:p>
              <a:pPr eaLnBrk="1" fontAlgn="auto" hangingPunct="1">
                <a:spcBef>
                  <a:spcPts val="0"/>
                </a:spcBef>
                <a:spcAft>
                  <a:spcPts val="0"/>
                </a:spcAft>
                <a:buFont typeface="Arial" charset="0"/>
                <a:buChar char="•"/>
              </a:pPr>
              <a:r>
                <a:rPr lang="en-US" sz="1200" b="1" dirty="0">
                  <a:solidFill>
                    <a:srgbClr val="000000"/>
                  </a:solidFill>
                </a:rPr>
                <a:t>≤ 2 prior  </a:t>
              </a:r>
              <a:r>
                <a:rPr lang="en-US" sz="1200" b="1" dirty="0" smtClean="0">
                  <a:solidFill>
                    <a:srgbClr val="000000"/>
                  </a:solidFill>
                </a:rPr>
                <a:t>ARV </a:t>
              </a:r>
              <a:r>
                <a:rPr lang="en-US" sz="1200" b="1" dirty="0">
                  <a:solidFill>
                    <a:srgbClr val="000000"/>
                  </a:solidFill>
                </a:rPr>
                <a:t>regimens</a:t>
              </a:r>
            </a:p>
            <a:p>
              <a:pPr eaLnBrk="1" fontAlgn="auto" hangingPunct="1">
                <a:spcBef>
                  <a:spcPts val="0"/>
                </a:spcBef>
                <a:spcAft>
                  <a:spcPts val="0"/>
                </a:spcAft>
                <a:buFont typeface="Arial" charset="0"/>
                <a:buChar char="•"/>
              </a:pPr>
              <a:r>
                <a:rPr lang="en-US" sz="1200" b="1" dirty="0">
                  <a:solidFill>
                    <a:srgbClr val="000000"/>
                  </a:solidFill>
                </a:rPr>
                <a:t>No </a:t>
              </a:r>
              <a:r>
                <a:rPr lang="en-US" sz="1200" b="1" dirty="0" smtClean="0">
                  <a:solidFill>
                    <a:srgbClr val="000000"/>
                  </a:solidFill>
                </a:rPr>
                <a:t>resistance to FTC or </a:t>
              </a:r>
              <a:r>
                <a:rPr lang="en-US" sz="1200" b="1" dirty="0">
                  <a:solidFill>
                    <a:srgbClr val="000000"/>
                  </a:solidFill>
                </a:rPr>
                <a:t>TDF</a:t>
              </a:r>
            </a:p>
            <a:p>
              <a:pPr fontAlgn="auto">
                <a:lnSpc>
                  <a:spcPct val="95000"/>
                </a:lnSpc>
                <a:spcBef>
                  <a:spcPts val="0"/>
                </a:spcBef>
                <a:spcAft>
                  <a:spcPct val="15000"/>
                </a:spcAft>
                <a:buFont typeface="Arial" charset="0"/>
                <a:buChar char="•"/>
              </a:pPr>
              <a:r>
                <a:rPr lang="en-US" sz="1200" b="1" dirty="0" smtClean="0">
                  <a:solidFill>
                    <a:srgbClr val="000000"/>
                  </a:solidFill>
                </a:rPr>
                <a:t>eGFR</a:t>
              </a:r>
              <a:r>
                <a:rPr lang="en-US" sz="1200" b="1" baseline="-25000" dirty="0" smtClean="0">
                  <a:solidFill>
                    <a:srgbClr val="000000"/>
                  </a:solidFill>
                </a:rPr>
                <a:t>CG</a:t>
              </a:r>
              <a:r>
                <a:rPr lang="en-US" sz="1200" b="1" dirty="0" smtClean="0">
                  <a:solidFill>
                    <a:srgbClr val="000000"/>
                  </a:solidFill>
                </a:rPr>
                <a:t> </a:t>
              </a:r>
              <a:r>
                <a:rPr lang="en-US" sz="1200" b="1" dirty="0">
                  <a:solidFill>
                    <a:srgbClr val="000000"/>
                  </a:solidFill>
                </a:rPr>
                <a:t>≥</a:t>
              </a:r>
              <a:r>
                <a:rPr lang="en-US" sz="1200" b="1" dirty="0" smtClean="0">
                  <a:solidFill>
                    <a:srgbClr val="000000"/>
                  </a:solidFill>
                </a:rPr>
                <a:t>70 mL/min</a:t>
              </a:r>
              <a:endParaRPr lang="en-US" sz="1200" b="1" dirty="0">
                <a:solidFill>
                  <a:srgbClr val="000000"/>
                </a:solidFill>
              </a:endParaRPr>
            </a:p>
          </p:txBody>
        </p:sp>
        <p:sp>
          <p:nvSpPr>
            <p:cNvPr id="35859" name="AutoShape 44"/>
            <p:cNvSpPr>
              <a:spLocks noChangeArrowheads="1"/>
            </p:cNvSpPr>
            <p:nvPr/>
          </p:nvSpPr>
          <p:spPr bwMode="auto">
            <a:xfrm>
              <a:off x="3958432" y="2709069"/>
              <a:ext cx="366712" cy="373062"/>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pPr>
              <a:r>
                <a:rPr lang="en-US" sz="1400" b="1" dirty="0">
                  <a:solidFill>
                    <a:srgbClr val="000000"/>
                  </a:solidFill>
                  <a:latin typeface="Arial"/>
                  <a:ea typeface="+mn-ea"/>
                </a:rPr>
                <a:t>2:1</a:t>
              </a:r>
            </a:p>
          </p:txBody>
        </p:sp>
        <p:sp>
          <p:nvSpPr>
            <p:cNvPr id="47" name="Rounded Rectangle 46"/>
            <p:cNvSpPr/>
            <p:nvPr/>
          </p:nvSpPr>
          <p:spPr>
            <a:xfrm>
              <a:off x="4496458" y="3048106"/>
              <a:ext cx="3886201" cy="533467"/>
            </a:xfrm>
            <a:prstGeom prst="roundRect">
              <a:avLst/>
            </a:prstGeom>
            <a:solidFill>
              <a:srgbClr val="71707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smtClean="0">
                  <a:solidFill>
                    <a:prstClr val="white"/>
                  </a:solidFill>
                  <a:latin typeface="Arial"/>
                </a:rPr>
                <a:t>PI + RTV + FTC/TDF</a:t>
              </a:r>
              <a:endParaRPr lang="en-US" sz="1800" b="1" dirty="0">
                <a:solidFill>
                  <a:prstClr val="white"/>
                </a:solidFill>
                <a:latin typeface="Arial"/>
              </a:endParaRPr>
            </a:p>
          </p:txBody>
        </p:sp>
        <p:sp>
          <p:nvSpPr>
            <p:cNvPr id="48" name="Rounded Rectangle 47"/>
            <p:cNvSpPr/>
            <p:nvPr/>
          </p:nvSpPr>
          <p:spPr>
            <a:xfrm>
              <a:off x="4496458" y="2286010"/>
              <a:ext cx="3886201" cy="533467"/>
            </a:xfrm>
            <a:prstGeom prst="roundRect">
              <a:avLst/>
            </a:prstGeom>
            <a:solidFill>
              <a:srgbClr val="F66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smtClean="0">
                  <a:solidFill>
                    <a:prstClr val="white"/>
                  </a:solidFill>
                  <a:latin typeface="Arial"/>
                </a:rPr>
                <a:t>E/C/F/TDF (Stribild®)</a:t>
              </a:r>
              <a:endParaRPr lang="en-US" sz="1800" b="1" dirty="0">
                <a:solidFill>
                  <a:prstClr val="white"/>
                </a:solidFill>
                <a:latin typeface="Arial"/>
              </a:endParaRPr>
            </a:p>
          </p:txBody>
        </p:sp>
        <p:sp>
          <p:nvSpPr>
            <p:cNvPr id="49" name="Rounded Rectangle 48"/>
            <p:cNvSpPr/>
            <p:nvPr/>
          </p:nvSpPr>
          <p:spPr>
            <a:xfrm>
              <a:off x="686457" y="2619427"/>
              <a:ext cx="2970214" cy="533467"/>
            </a:xfrm>
            <a:prstGeom prst="roundRect">
              <a:avLst/>
            </a:prstGeom>
            <a:solidFill>
              <a:srgbClr val="71707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smtClean="0">
                  <a:solidFill>
                    <a:prstClr val="white"/>
                  </a:solidFill>
                  <a:latin typeface="Arial"/>
                </a:rPr>
                <a:t>PI + RTV + FTC/TDF</a:t>
              </a:r>
              <a:endParaRPr lang="en-US" sz="1800" b="1" dirty="0">
                <a:solidFill>
                  <a:prstClr val="white"/>
                </a:solidFill>
                <a:latin typeface="Arial"/>
              </a:endParaRPr>
            </a:p>
          </p:txBody>
        </p:sp>
      </p:grpSp>
      <p:sp>
        <p:nvSpPr>
          <p:cNvPr id="35845" name="TextBox 49"/>
          <p:cNvSpPr txBox="1">
            <a:spLocks noChangeArrowheads="1"/>
          </p:cNvSpPr>
          <p:nvPr/>
        </p:nvSpPr>
        <p:spPr bwMode="auto">
          <a:xfrm>
            <a:off x="7620000" y="39624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pPr>
            <a:r>
              <a:rPr lang="en-US" sz="1400" b="1" dirty="0">
                <a:solidFill>
                  <a:srgbClr val="A6A6A6"/>
                </a:solidFill>
              </a:rPr>
              <a:t>Week 96</a:t>
            </a:r>
          </a:p>
        </p:txBody>
      </p:sp>
      <p:sp>
        <p:nvSpPr>
          <p:cNvPr id="35846" name="TextBox 11"/>
          <p:cNvSpPr txBox="1">
            <a:spLocks noChangeArrowheads="1"/>
          </p:cNvSpPr>
          <p:nvPr/>
        </p:nvSpPr>
        <p:spPr bwMode="auto">
          <a:xfrm>
            <a:off x="5867400" y="39624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pPr>
            <a:r>
              <a:rPr lang="en-US" sz="1400" b="1" dirty="0">
                <a:solidFill>
                  <a:srgbClr val="000000"/>
                </a:solidFill>
              </a:rPr>
              <a:t>Week 48</a:t>
            </a:r>
          </a:p>
        </p:txBody>
      </p:sp>
      <p:sp>
        <p:nvSpPr>
          <p:cNvPr id="35847" name="Rectangle 36"/>
          <p:cNvSpPr>
            <a:spLocks noChangeArrowheads="1"/>
          </p:cNvSpPr>
          <p:nvPr/>
        </p:nvSpPr>
        <p:spPr bwMode="auto">
          <a:xfrm>
            <a:off x="228600" y="44196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fontAlgn="auto" hangingPunct="1">
              <a:spcBef>
                <a:spcPts val="0"/>
              </a:spcBef>
              <a:spcAft>
                <a:spcPts val="0"/>
              </a:spcAft>
              <a:buClr>
                <a:srgbClr val="FFFFFF"/>
              </a:buClr>
            </a:pPr>
            <a:r>
              <a:rPr lang="en-GB" b="1" dirty="0">
                <a:solidFill>
                  <a:srgbClr val="000000"/>
                </a:solidFill>
                <a:latin typeface="Arial"/>
                <a:ea typeface="+mn-ea"/>
              </a:rPr>
              <a:t>Primary endpoint</a:t>
            </a:r>
            <a:r>
              <a:rPr lang="en-GB" dirty="0">
                <a:solidFill>
                  <a:srgbClr val="000000"/>
                </a:solidFill>
                <a:latin typeface="Arial"/>
                <a:ea typeface="+mn-ea"/>
              </a:rPr>
              <a:t>: </a:t>
            </a:r>
            <a:r>
              <a:rPr lang="en-GB" sz="1800" dirty="0">
                <a:solidFill>
                  <a:srgbClr val="000000"/>
                </a:solidFill>
                <a:latin typeface="Arial"/>
                <a:ea typeface="+mn-ea"/>
              </a:rPr>
              <a:t>		</a:t>
            </a:r>
            <a:r>
              <a:rPr lang="en-US" sz="1400" dirty="0">
                <a:solidFill>
                  <a:srgbClr val="000000"/>
                </a:solidFill>
                <a:latin typeface="Arial"/>
                <a:ea typeface="+mn-ea"/>
              </a:rPr>
              <a:t>HIV-1 RNA &lt;50 c/mL at Week 48 by Snapshot </a:t>
            </a:r>
            <a:r>
              <a:rPr lang="en-US" sz="1400" dirty="0" smtClean="0">
                <a:solidFill>
                  <a:srgbClr val="000000"/>
                </a:solidFill>
                <a:latin typeface="Arial"/>
                <a:ea typeface="+mn-ea"/>
              </a:rPr>
              <a:t>(noninferiority</a:t>
            </a:r>
            <a:r>
              <a:rPr lang="en-US" sz="1400" dirty="0">
                <a:solidFill>
                  <a:srgbClr val="000000"/>
                </a:solidFill>
                <a:latin typeface="Arial"/>
                <a:ea typeface="+mn-ea"/>
              </a:rPr>
              <a:t> </a:t>
            </a:r>
            <a:r>
              <a:rPr lang="en-US" sz="1400" dirty="0" smtClean="0">
                <a:solidFill>
                  <a:srgbClr val="000000"/>
                </a:solidFill>
                <a:latin typeface="Arial"/>
                <a:ea typeface="+mn-ea"/>
              </a:rPr>
              <a:t>margin of 			12%). If noninferiority is established, then superiority will be tested.</a:t>
            </a:r>
            <a:endParaRPr lang="en-US" sz="1400" dirty="0">
              <a:solidFill>
                <a:srgbClr val="000000"/>
              </a:solidFill>
              <a:latin typeface="Arial"/>
              <a:ea typeface="+mn-ea"/>
            </a:endParaRPr>
          </a:p>
          <a:p>
            <a:pPr marL="342900" indent="-342900" eaLnBrk="1" fontAlgn="auto" hangingPunct="1">
              <a:spcBef>
                <a:spcPts val="0"/>
              </a:spcBef>
              <a:spcAft>
                <a:spcPts val="0"/>
              </a:spcAft>
              <a:buClr>
                <a:srgbClr val="FFFFFF"/>
              </a:buClr>
            </a:pPr>
            <a:endParaRPr lang="en-US" dirty="0">
              <a:solidFill>
                <a:srgbClr val="000000"/>
              </a:solidFill>
              <a:latin typeface="Arial"/>
              <a:ea typeface="+mn-ea"/>
            </a:endParaRPr>
          </a:p>
          <a:p>
            <a:pPr marL="342900" indent="-342900" eaLnBrk="1" fontAlgn="auto" hangingPunct="1">
              <a:spcBef>
                <a:spcPts val="0"/>
              </a:spcBef>
              <a:spcAft>
                <a:spcPts val="0"/>
              </a:spcAft>
              <a:buClr>
                <a:srgbClr val="FFFFFF"/>
              </a:buClr>
            </a:pPr>
            <a:r>
              <a:rPr lang="en-US" b="1" dirty="0">
                <a:solidFill>
                  <a:srgbClr val="000000"/>
                </a:solidFill>
                <a:latin typeface="Arial"/>
                <a:ea typeface="+mn-ea"/>
              </a:rPr>
              <a:t>Secondary endpoint:</a:t>
            </a:r>
            <a:r>
              <a:rPr lang="en-US" dirty="0">
                <a:solidFill>
                  <a:srgbClr val="000000"/>
                </a:solidFill>
                <a:latin typeface="Arial"/>
                <a:ea typeface="+mn-ea"/>
              </a:rPr>
              <a:t>	</a:t>
            </a:r>
            <a:r>
              <a:rPr lang="en-US" sz="1400" dirty="0">
                <a:solidFill>
                  <a:srgbClr val="000000"/>
                </a:solidFill>
                <a:latin typeface="Arial"/>
                <a:ea typeface="+mn-ea"/>
              </a:rPr>
              <a:t>Safety and tolerability at Week 48 &amp; 96</a:t>
            </a:r>
          </a:p>
          <a:p>
            <a:pPr marL="342900" indent="-342900" eaLnBrk="1" fontAlgn="auto" hangingPunct="1">
              <a:spcBef>
                <a:spcPts val="0"/>
              </a:spcBef>
              <a:spcAft>
                <a:spcPts val="0"/>
              </a:spcAft>
              <a:buClr>
                <a:srgbClr val="FFFFFF"/>
              </a:buClr>
            </a:pPr>
            <a:endParaRPr lang="en-US" dirty="0">
              <a:solidFill>
                <a:srgbClr val="000000"/>
              </a:solidFill>
              <a:latin typeface="Arial"/>
              <a:ea typeface="+mn-ea"/>
            </a:endParaRPr>
          </a:p>
          <a:p>
            <a:pPr marL="342900" indent="-342900" eaLnBrk="1" fontAlgn="auto" hangingPunct="1">
              <a:spcBef>
                <a:spcPts val="0"/>
              </a:spcBef>
              <a:spcAft>
                <a:spcPts val="0"/>
              </a:spcAft>
              <a:buClr>
                <a:srgbClr val="FFFFFF"/>
              </a:buClr>
            </a:pPr>
            <a:r>
              <a:rPr lang="en-US" b="1" dirty="0">
                <a:solidFill>
                  <a:srgbClr val="000000"/>
                </a:solidFill>
                <a:latin typeface="Arial"/>
                <a:ea typeface="+mn-ea"/>
              </a:rPr>
              <a:t>Other endpoints</a:t>
            </a:r>
            <a:r>
              <a:rPr lang="en-US" dirty="0">
                <a:solidFill>
                  <a:srgbClr val="000000"/>
                </a:solidFill>
                <a:latin typeface="Arial"/>
                <a:ea typeface="+mn-ea"/>
              </a:rPr>
              <a:t>:		</a:t>
            </a:r>
            <a:r>
              <a:rPr lang="en-US" sz="1400" dirty="0">
                <a:solidFill>
                  <a:srgbClr val="000000"/>
                </a:solidFill>
                <a:latin typeface="Arial"/>
                <a:ea typeface="+mn-ea"/>
              </a:rPr>
              <a:t>Patient reported </a:t>
            </a:r>
            <a:r>
              <a:rPr lang="en-US" sz="1400" dirty="0" smtClean="0">
                <a:solidFill>
                  <a:srgbClr val="000000"/>
                </a:solidFill>
                <a:latin typeface="Arial"/>
                <a:ea typeface="+mn-ea"/>
              </a:rPr>
              <a:t>outcomes*</a:t>
            </a:r>
            <a:endParaRPr lang="en-US" sz="1400" dirty="0">
              <a:solidFill>
                <a:srgbClr val="000000"/>
              </a:solidFill>
              <a:latin typeface="Arial"/>
              <a:ea typeface="+mn-ea"/>
            </a:endParaRPr>
          </a:p>
        </p:txBody>
      </p:sp>
      <p:sp>
        <p:nvSpPr>
          <p:cNvPr id="35848" name="TextBox 20"/>
          <p:cNvSpPr txBox="1">
            <a:spLocks noChangeArrowheads="1"/>
          </p:cNvSpPr>
          <p:nvPr/>
        </p:nvSpPr>
        <p:spPr bwMode="auto">
          <a:xfrm>
            <a:off x="762000" y="22860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400" b="1" dirty="0" smtClean="0">
                <a:solidFill>
                  <a:srgbClr val="000000"/>
                </a:solidFill>
              </a:rPr>
              <a:t>STRATEGY-PI</a:t>
            </a:r>
            <a:endParaRPr lang="en-US" sz="1400" b="1" dirty="0">
              <a:solidFill>
                <a:srgbClr val="000000"/>
              </a:solidFill>
            </a:endParaRPr>
          </a:p>
        </p:txBody>
      </p:sp>
      <p:grpSp>
        <p:nvGrpSpPr>
          <p:cNvPr id="35849" name="Group 14"/>
          <p:cNvGrpSpPr>
            <a:grpSpLocks/>
          </p:cNvGrpSpPr>
          <p:nvPr/>
        </p:nvGrpSpPr>
        <p:grpSpPr bwMode="auto">
          <a:xfrm>
            <a:off x="4498975" y="3886200"/>
            <a:ext cx="3883025" cy="76200"/>
            <a:chOff x="4499675" y="3886200"/>
            <a:chExt cx="3577525" cy="0"/>
          </a:xfrm>
        </p:grpSpPr>
        <p:cxnSp>
          <p:nvCxnSpPr>
            <p:cNvPr id="23" name="Straight Arrow Connector 22"/>
            <p:cNvCxnSpPr/>
            <p:nvPr/>
          </p:nvCxnSpPr>
          <p:spPr>
            <a:xfrm>
              <a:off x="4499675" y="3886200"/>
              <a:ext cx="3577525" cy="0"/>
            </a:xfrm>
            <a:prstGeom prst="straightConnector1">
              <a:avLst/>
            </a:prstGeom>
            <a:ln w="3810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01058" y="3886200"/>
              <a:ext cx="304221" cy="0"/>
            </a:xfrm>
            <a:prstGeom prst="line">
              <a:avLst/>
            </a:prstGeom>
            <a:ln w="38100">
              <a:solidFill>
                <a:schemeClr val="tx1"/>
              </a:solidFill>
              <a:headEnd type="diamond"/>
            </a:ln>
          </p:spPr>
          <p:style>
            <a:lnRef idx="1">
              <a:schemeClr val="accent1"/>
            </a:lnRef>
            <a:fillRef idx="0">
              <a:schemeClr val="accent1"/>
            </a:fillRef>
            <a:effectRef idx="0">
              <a:schemeClr val="accent1"/>
            </a:effectRef>
            <a:fontRef idx="minor">
              <a:schemeClr val="tx1"/>
            </a:fontRef>
          </p:style>
        </p:cxnSp>
      </p:grpSp>
      <p:sp>
        <p:nvSpPr>
          <p:cNvPr id="35850" name="TextBox 24"/>
          <p:cNvSpPr txBox="1">
            <a:spLocks noChangeArrowheads="1"/>
          </p:cNvSpPr>
          <p:nvPr/>
        </p:nvSpPr>
        <p:spPr bwMode="auto">
          <a:xfrm>
            <a:off x="228600" y="61354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pPr>
            <a:r>
              <a:rPr lang="en-US" sz="1200" dirty="0">
                <a:solidFill>
                  <a:srgbClr val="000000"/>
                </a:solidFill>
              </a:rPr>
              <a:t>*HIV Symptom Index, HIV Treatment Satisfaction Questionnaire, Short Form 36, </a:t>
            </a:r>
            <a:r>
              <a:rPr lang="en-US" sz="1200" dirty="0" smtClean="0">
                <a:solidFill>
                  <a:srgbClr val="000000"/>
                </a:solidFill>
              </a:rPr>
              <a:t>Visual </a:t>
            </a:r>
            <a:r>
              <a:rPr lang="en-US" sz="1200" dirty="0">
                <a:solidFill>
                  <a:srgbClr val="000000"/>
                </a:solidFill>
              </a:rPr>
              <a:t>Analog Scale </a:t>
            </a:r>
            <a:r>
              <a:rPr lang="en-US" sz="1200" dirty="0" smtClean="0">
                <a:solidFill>
                  <a:srgbClr val="000000"/>
                </a:solidFill>
              </a:rPr>
              <a:t>Adherence</a:t>
            </a:r>
          </a:p>
          <a:p>
            <a:pPr eaLnBrk="1" fontAlgn="auto" hangingPunct="1">
              <a:spcBef>
                <a:spcPts val="0"/>
              </a:spcBef>
              <a:spcAft>
                <a:spcPts val="0"/>
              </a:spcAft>
            </a:pPr>
            <a:r>
              <a:rPr lang="en-US" sz="1200" dirty="0" smtClean="0">
                <a:solidFill>
                  <a:srgbClr val="000000"/>
                </a:solidFill>
              </a:rPr>
              <a:t>Study GS-US-236-0115 is registered with </a:t>
            </a:r>
            <a:r>
              <a:rPr lang="en-US" sz="1200" dirty="0" smtClean="0">
                <a:solidFill>
                  <a:prstClr val="black"/>
                </a:solidFill>
              </a:rPr>
              <a:t>ClinicalTrials.gov</a:t>
            </a:r>
            <a:r>
              <a:rPr lang="en-US" sz="1200" dirty="0">
                <a:solidFill>
                  <a:prstClr val="black"/>
                </a:solidFill>
              </a:rPr>
              <a:t>, number </a:t>
            </a:r>
            <a:r>
              <a:rPr lang="en-US" sz="1200" dirty="0" smtClean="0">
                <a:solidFill>
                  <a:prstClr val="black"/>
                </a:solidFill>
              </a:rPr>
              <a:t>NCT01475838.</a:t>
            </a:r>
          </a:p>
          <a:p>
            <a:pPr eaLnBrk="1" fontAlgn="auto" hangingPunct="1">
              <a:spcBef>
                <a:spcPts val="0"/>
              </a:spcBef>
              <a:spcAft>
                <a:spcPts val="0"/>
              </a:spcAft>
            </a:pPr>
            <a:r>
              <a:rPr lang="en-US" sz="1200" dirty="0" smtClean="0">
                <a:solidFill>
                  <a:srgbClr val="000000"/>
                </a:solidFill>
              </a:rPr>
              <a:t>E/C/F/TDF: single-tablet regimen elvitegravir 150mg, cobicistat 150mg, emtricitabine 200mg, tenofovir DF 300mg; Stribild</a:t>
            </a:r>
            <a:r>
              <a:rPr lang="en-US" sz="1200" baseline="30000" dirty="0" smtClean="0">
                <a:solidFill>
                  <a:srgbClr val="000000"/>
                </a:solidFill>
              </a:rPr>
              <a:t>®</a:t>
            </a:r>
            <a:endParaRPr lang="en-US" sz="1200" dirty="0">
              <a:solidFill>
                <a:srgbClr val="000000"/>
              </a:solidFill>
            </a:endParaRPr>
          </a:p>
        </p:txBody>
      </p:sp>
      <p:sp>
        <p:nvSpPr>
          <p:cNvPr id="25"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fontAlgn="auto">
              <a:spcAft>
                <a:spcPts val="0"/>
              </a:spcAft>
              <a:buClr>
                <a:srgbClr val="E2E2E2">
                  <a:lumMod val="75000"/>
                </a:srgbClr>
              </a:buClr>
              <a:buFont typeface="Wingdings" panose="05000000000000000000" pitchFamily="2" charset="2"/>
              <a:buNone/>
            </a:pPr>
            <a:r>
              <a:rPr lang="en-US" dirty="0" smtClean="0">
                <a:solidFill>
                  <a:prstClr val="black"/>
                </a:solidFill>
                <a:latin typeface="Arial"/>
              </a:rPr>
              <a:t>STRATEGY - PI</a:t>
            </a:r>
            <a:endParaRPr lang="en-US" dirty="0">
              <a:solidFill>
                <a:prstClr val="black"/>
              </a:solidFill>
              <a:latin typeface="Arial"/>
            </a:endParaRPr>
          </a:p>
        </p:txBody>
      </p:sp>
      <p:sp>
        <p:nvSpPr>
          <p:cNvPr id="26"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fontAlgn="auto">
              <a:spcAft>
                <a:spcPts val="0"/>
              </a:spcAft>
            </a:pPr>
            <a:endParaRPr lang="en-US" dirty="0" smtClean="0">
              <a:solidFill>
                <a:srgbClr val="CC0000"/>
              </a:solidFill>
              <a:latin typeface="Arial"/>
            </a:endParaRPr>
          </a:p>
          <a:p>
            <a:pPr fontAlgn="auto">
              <a:spcAft>
                <a:spcPts val="0"/>
              </a:spcAft>
            </a:pPr>
            <a:r>
              <a:rPr lang="en-US" dirty="0" smtClean="0">
                <a:solidFill>
                  <a:srgbClr val="CC0000"/>
                </a:solidFill>
                <a:latin typeface="Arial"/>
              </a:rPr>
              <a:t>Study Design</a:t>
            </a:r>
            <a:endParaRPr lang="en-US" dirty="0">
              <a:solidFill>
                <a:srgbClr val="CC0000"/>
              </a:solidFill>
              <a:latin typeface="Arial"/>
            </a:endParaRPr>
          </a:p>
        </p:txBody>
      </p:sp>
    </p:spTree>
    <p:extLst>
      <p:ext uri="{BB962C8B-B14F-4D97-AF65-F5344CB8AC3E}">
        <p14:creationId xmlns:p14="http://schemas.microsoft.com/office/powerpoint/2010/main" val="1750376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104"/>
          <p:cNvSpPr txBox="1">
            <a:spLocks noChangeArrowheads="1"/>
          </p:cNvSpPr>
          <p:nvPr/>
        </p:nvSpPr>
        <p:spPr bwMode="auto">
          <a:xfrm>
            <a:off x="8183563" y="3429000"/>
            <a:ext cx="996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ct val="50000"/>
              </a:spcBef>
              <a:spcAft>
                <a:spcPts val="0"/>
              </a:spcAft>
            </a:pPr>
            <a:endParaRPr lang="en-GB" b="1" dirty="0">
              <a:solidFill>
                <a:srgbClr val="000000"/>
              </a:solidFill>
            </a:endParaRPr>
          </a:p>
        </p:txBody>
      </p:sp>
      <p:grpSp>
        <p:nvGrpSpPr>
          <p:cNvPr id="39940" name="Group 2"/>
          <p:cNvGrpSpPr>
            <a:grpSpLocks/>
          </p:cNvGrpSpPr>
          <p:nvPr/>
        </p:nvGrpSpPr>
        <p:grpSpPr bwMode="auto">
          <a:xfrm>
            <a:off x="5410200" y="2209800"/>
            <a:ext cx="3733800" cy="2776538"/>
            <a:chOff x="5240105" y="1806685"/>
            <a:chExt cx="4056295" cy="3755915"/>
          </a:xfrm>
        </p:grpSpPr>
        <p:sp>
          <p:nvSpPr>
            <p:cNvPr id="42" name="Text Box 7"/>
            <p:cNvSpPr txBox="1">
              <a:spLocks noChangeArrowheads="1"/>
            </p:cNvSpPr>
            <p:nvPr/>
          </p:nvSpPr>
          <p:spPr bwMode="auto">
            <a:xfrm>
              <a:off x="5874763" y="1806685"/>
              <a:ext cx="3287117" cy="36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sz="1800" b="1" u="sng" kern="0" dirty="0" smtClean="0">
                  <a:solidFill>
                    <a:srgbClr val="000000"/>
                  </a:solidFill>
                  <a:ea typeface="MS PGothic"/>
                </a:rPr>
                <a:t>95% CI for Difference</a:t>
              </a:r>
            </a:p>
          </p:txBody>
        </p:sp>
        <p:sp>
          <p:nvSpPr>
            <p:cNvPr id="43" name="Text Box 10"/>
            <p:cNvSpPr txBox="1">
              <a:spLocks noChangeArrowheads="1"/>
            </p:cNvSpPr>
            <p:nvPr/>
          </p:nvSpPr>
          <p:spPr bwMode="auto">
            <a:xfrm>
              <a:off x="7925331" y="5225447"/>
              <a:ext cx="1371069" cy="3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en-US" kern="0" dirty="0" smtClean="0">
                  <a:solidFill>
                    <a:srgbClr val="000000"/>
                  </a:solidFill>
                  <a:ea typeface="MS PGothic"/>
                </a:rPr>
                <a:t>         </a:t>
              </a:r>
              <a:r>
                <a:rPr lang="en-US" b="1" kern="0" dirty="0" smtClean="0">
                  <a:solidFill>
                    <a:srgbClr val="000000"/>
                  </a:solidFill>
                  <a:ea typeface="MS PGothic"/>
                </a:rPr>
                <a:t>12%</a:t>
              </a:r>
              <a:r>
                <a:rPr lang="en-US" sz="1200" b="1" kern="0" dirty="0" smtClean="0">
                  <a:solidFill>
                    <a:srgbClr val="000000"/>
                  </a:solidFill>
                  <a:latin typeface="Calibri" pitchFamily="34" charset="0"/>
                  <a:ea typeface="MS PGothic"/>
                </a:rPr>
                <a:t> </a:t>
              </a:r>
            </a:p>
          </p:txBody>
        </p:sp>
        <p:sp>
          <p:nvSpPr>
            <p:cNvPr id="44" name="Line 14"/>
            <p:cNvSpPr>
              <a:spLocks noChangeShapeType="1"/>
            </p:cNvSpPr>
            <p:nvPr/>
          </p:nvSpPr>
          <p:spPr bwMode="auto">
            <a:xfrm flipV="1">
              <a:off x="6093790" y="2906186"/>
              <a:ext cx="1724" cy="2293492"/>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sz="1800" kern="0" dirty="0">
                <a:solidFill>
                  <a:srgbClr val="000000"/>
                </a:solidFill>
                <a:ea typeface="MS PGothic"/>
                <a:cs typeface="Arial"/>
              </a:endParaRPr>
            </a:p>
          </p:txBody>
        </p:sp>
        <p:sp>
          <p:nvSpPr>
            <p:cNvPr id="45" name="Line 85"/>
            <p:cNvSpPr>
              <a:spLocks noChangeShapeType="1"/>
            </p:cNvSpPr>
            <p:nvPr/>
          </p:nvSpPr>
          <p:spPr bwMode="auto">
            <a:xfrm>
              <a:off x="7438990" y="4235467"/>
              <a:ext cx="1609065" cy="0"/>
            </a:xfrm>
            <a:prstGeom prst="line">
              <a:avLst/>
            </a:prstGeom>
            <a:noFill/>
            <a:ln w="23876" cap="rnd">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sz="1800" kern="0" dirty="0">
                <a:solidFill>
                  <a:srgbClr val="000000"/>
                </a:solidFill>
                <a:ea typeface="MS PGothic"/>
                <a:cs typeface="Arial"/>
              </a:endParaRPr>
            </a:p>
          </p:txBody>
        </p:sp>
        <p:sp>
          <p:nvSpPr>
            <p:cNvPr id="46" name="Rectangle 88"/>
            <p:cNvSpPr>
              <a:spLocks noChangeArrowheads="1"/>
            </p:cNvSpPr>
            <p:nvPr/>
          </p:nvSpPr>
          <p:spPr bwMode="auto">
            <a:xfrm>
              <a:off x="8137459" y="4188223"/>
              <a:ext cx="44840" cy="94488"/>
            </a:xfrm>
            <a:prstGeom prst="rect">
              <a:avLst/>
            </a:prstGeom>
            <a:solidFill>
              <a:srgbClr val="000000"/>
            </a:solidFill>
            <a:ln w="9525">
              <a:solidFill>
                <a:srgbClr val="000000"/>
              </a:solidFill>
              <a:miter lim="800000"/>
              <a:headEnd/>
              <a:tailEnd/>
            </a:ln>
          </p:spPr>
          <p:txBody>
            <a:bodyPr/>
            <a:lstStyle/>
            <a:p>
              <a:pPr eaLnBrk="1" fontAlgn="auto" hangingPunct="1">
                <a:spcBef>
                  <a:spcPts val="0"/>
                </a:spcBef>
                <a:spcAft>
                  <a:spcPts val="0"/>
                </a:spcAft>
                <a:defRPr/>
              </a:pPr>
              <a:endParaRPr lang="en-GB" sz="1800" kern="0" dirty="0">
                <a:solidFill>
                  <a:srgbClr val="000000"/>
                </a:solidFill>
                <a:latin typeface="Arial"/>
                <a:ea typeface="MS PGothic"/>
                <a:cs typeface="Arial" charset="0"/>
              </a:endParaRPr>
            </a:p>
          </p:txBody>
        </p:sp>
        <p:sp>
          <p:nvSpPr>
            <p:cNvPr id="47" name="Line 92"/>
            <p:cNvSpPr>
              <a:spLocks noChangeShapeType="1"/>
            </p:cNvSpPr>
            <p:nvPr/>
          </p:nvSpPr>
          <p:spPr bwMode="auto">
            <a:xfrm>
              <a:off x="7392425" y="2953431"/>
              <a:ext cx="1725" cy="2216183"/>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sz="1800" kern="0" dirty="0">
                <a:solidFill>
                  <a:srgbClr val="000000"/>
                </a:solidFill>
                <a:ea typeface="MS PGothic"/>
                <a:cs typeface="Arial"/>
              </a:endParaRPr>
            </a:p>
          </p:txBody>
        </p:sp>
        <p:sp>
          <p:nvSpPr>
            <p:cNvPr id="48" name="Line 94"/>
            <p:cNvSpPr>
              <a:spLocks noChangeShapeType="1"/>
            </p:cNvSpPr>
            <p:nvPr/>
          </p:nvSpPr>
          <p:spPr bwMode="auto">
            <a:xfrm>
              <a:off x="8687611" y="2957725"/>
              <a:ext cx="1724" cy="2231216"/>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sz="1800" kern="0" dirty="0">
                <a:solidFill>
                  <a:srgbClr val="000000"/>
                </a:solidFill>
                <a:ea typeface="MS PGothic"/>
                <a:cs typeface="Arial"/>
              </a:endParaRPr>
            </a:p>
          </p:txBody>
        </p:sp>
        <p:sp>
          <p:nvSpPr>
            <p:cNvPr id="49" name="Line 95"/>
            <p:cNvSpPr>
              <a:spLocks noChangeShapeType="1"/>
            </p:cNvSpPr>
            <p:nvPr/>
          </p:nvSpPr>
          <p:spPr bwMode="auto">
            <a:xfrm>
              <a:off x="6097239" y="5150287"/>
              <a:ext cx="259037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sz="1800" kern="0" dirty="0">
                <a:solidFill>
                  <a:srgbClr val="000000"/>
                </a:solidFill>
                <a:ea typeface="MS PGothic"/>
                <a:cs typeface="Arial"/>
              </a:endParaRPr>
            </a:p>
          </p:txBody>
        </p:sp>
        <p:sp>
          <p:nvSpPr>
            <p:cNvPr id="50" name="Text Box 98"/>
            <p:cNvSpPr txBox="1">
              <a:spLocks noChangeArrowheads="1"/>
            </p:cNvSpPr>
            <p:nvPr/>
          </p:nvSpPr>
          <p:spPr bwMode="auto">
            <a:xfrm>
              <a:off x="7368280" y="4235467"/>
              <a:ext cx="686397" cy="45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en-US" b="1" kern="0" dirty="0" smtClean="0">
                  <a:solidFill>
                    <a:srgbClr val="000000"/>
                  </a:solidFill>
                  <a:ea typeface="MS PGothic"/>
                </a:rPr>
                <a:t>0.4</a:t>
              </a:r>
              <a:endParaRPr lang="en-GB" b="1" kern="0" dirty="0" smtClean="0">
                <a:solidFill>
                  <a:srgbClr val="000000"/>
                </a:solidFill>
                <a:ea typeface="MS PGothic"/>
              </a:endParaRPr>
            </a:p>
          </p:txBody>
        </p:sp>
        <p:sp>
          <p:nvSpPr>
            <p:cNvPr id="51" name="Text Box 99"/>
            <p:cNvSpPr txBox="1">
              <a:spLocks noChangeArrowheads="1"/>
            </p:cNvSpPr>
            <p:nvPr/>
          </p:nvSpPr>
          <p:spPr bwMode="auto">
            <a:xfrm>
              <a:off x="8611728" y="4235467"/>
              <a:ext cx="684672" cy="45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en-US" b="1" kern="0" dirty="0" smtClean="0">
                  <a:solidFill>
                    <a:srgbClr val="000000"/>
                  </a:solidFill>
                  <a:ea typeface="MS PGothic"/>
                </a:rPr>
                <a:t>13.7</a:t>
              </a:r>
              <a:endParaRPr lang="en-GB" b="1" kern="0" dirty="0" smtClean="0">
                <a:solidFill>
                  <a:srgbClr val="000000"/>
                </a:solidFill>
                <a:ea typeface="MS PGothic"/>
              </a:endParaRPr>
            </a:p>
          </p:txBody>
        </p:sp>
        <p:sp>
          <p:nvSpPr>
            <p:cNvPr id="52" name="Text Box 104"/>
            <p:cNvSpPr txBox="1">
              <a:spLocks noChangeArrowheads="1"/>
            </p:cNvSpPr>
            <p:nvPr/>
          </p:nvSpPr>
          <p:spPr bwMode="auto">
            <a:xfrm>
              <a:off x="6399046" y="3722223"/>
              <a:ext cx="686397" cy="3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endParaRPr lang="en-GB" b="1" kern="0" dirty="0" smtClean="0">
                <a:solidFill>
                  <a:srgbClr val="000000"/>
                </a:solidFill>
                <a:ea typeface="MS PGothic"/>
              </a:endParaRPr>
            </a:p>
          </p:txBody>
        </p:sp>
        <p:sp>
          <p:nvSpPr>
            <p:cNvPr id="53" name="Text Box 108"/>
            <p:cNvSpPr txBox="1">
              <a:spLocks noChangeArrowheads="1"/>
            </p:cNvSpPr>
            <p:nvPr/>
          </p:nvSpPr>
          <p:spPr bwMode="auto">
            <a:xfrm>
              <a:off x="5240105" y="2218998"/>
              <a:ext cx="2145421" cy="7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sz="1400" b="1" kern="0" dirty="0" smtClean="0">
                  <a:solidFill>
                    <a:srgbClr val="717074"/>
                  </a:solidFill>
                  <a:ea typeface="MS PGothic"/>
                </a:rPr>
                <a:t>Favors</a:t>
              </a:r>
            </a:p>
            <a:p>
              <a:pPr algn="r" eaLnBrk="1" fontAlgn="auto" hangingPunct="1">
                <a:spcBef>
                  <a:spcPts val="0"/>
                </a:spcBef>
                <a:spcAft>
                  <a:spcPts val="0"/>
                </a:spcAft>
                <a:defRPr/>
              </a:pPr>
              <a:r>
                <a:rPr lang="en-US" sz="1400" b="1" kern="0" dirty="0" smtClean="0">
                  <a:solidFill>
                    <a:srgbClr val="717074"/>
                  </a:solidFill>
                  <a:ea typeface="MS PGothic"/>
                </a:rPr>
                <a:t>PI + RTV + FTC/TDF</a:t>
              </a:r>
            </a:p>
          </p:txBody>
        </p:sp>
        <p:sp>
          <p:nvSpPr>
            <p:cNvPr id="54" name="Text Box 99"/>
            <p:cNvSpPr txBox="1">
              <a:spLocks noChangeArrowheads="1"/>
            </p:cNvSpPr>
            <p:nvPr/>
          </p:nvSpPr>
          <p:spPr bwMode="auto">
            <a:xfrm>
              <a:off x="7830477" y="3765172"/>
              <a:ext cx="555326" cy="44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auto">
                <a:lnSpc>
                  <a:spcPct val="95000"/>
                </a:lnSpc>
                <a:spcBef>
                  <a:spcPct val="50000"/>
                </a:spcBef>
                <a:spcAft>
                  <a:spcPts val="0"/>
                </a:spcAft>
                <a:defRPr/>
              </a:pPr>
              <a:r>
                <a:rPr lang="en-US" b="1" kern="0" dirty="0" smtClean="0">
                  <a:solidFill>
                    <a:srgbClr val="000000"/>
                  </a:solidFill>
                  <a:ea typeface="MS PGothic"/>
                </a:rPr>
                <a:t>6.7</a:t>
              </a:r>
              <a:endParaRPr lang="en-GB" b="1" kern="0" dirty="0" smtClean="0">
                <a:solidFill>
                  <a:srgbClr val="000000"/>
                </a:solidFill>
                <a:ea typeface="MS PGothic"/>
              </a:endParaRPr>
            </a:p>
          </p:txBody>
        </p:sp>
        <p:sp>
          <p:nvSpPr>
            <p:cNvPr id="55" name="Text Box 108"/>
            <p:cNvSpPr txBox="1">
              <a:spLocks noChangeArrowheads="1"/>
            </p:cNvSpPr>
            <p:nvPr/>
          </p:nvSpPr>
          <p:spPr bwMode="auto">
            <a:xfrm>
              <a:off x="7373455" y="2218998"/>
              <a:ext cx="1314157" cy="7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1400" b="1" kern="0" dirty="0" smtClean="0">
                  <a:solidFill>
                    <a:srgbClr val="F66900"/>
                  </a:solidFill>
                  <a:ea typeface="MS PGothic"/>
                </a:rPr>
                <a:t>Favors</a:t>
              </a:r>
            </a:p>
            <a:p>
              <a:pPr eaLnBrk="1" fontAlgn="auto" hangingPunct="1">
                <a:spcBef>
                  <a:spcPts val="0"/>
                </a:spcBef>
                <a:spcAft>
                  <a:spcPts val="0"/>
                </a:spcAft>
                <a:defRPr/>
              </a:pPr>
              <a:r>
                <a:rPr lang="en-US" sz="1400" b="1" kern="0" dirty="0" smtClean="0">
                  <a:solidFill>
                    <a:srgbClr val="F66900"/>
                  </a:solidFill>
                  <a:ea typeface="MS PGothic"/>
                </a:rPr>
                <a:t>E/C/F/TDF</a:t>
              </a:r>
            </a:p>
          </p:txBody>
        </p:sp>
        <p:sp>
          <p:nvSpPr>
            <p:cNvPr id="56" name="Text Box 10"/>
            <p:cNvSpPr txBox="1">
              <a:spLocks noChangeArrowheads="1"/>
            </p:cNvSpPr>
            <p:nvPr/>
          </p:nvSpPr>
          <p:spPr bwMode="auto">
            <a:xfrm>
              <a:off x="7268253" y="5225447"/>
              <a:ext cx="381141" cy="3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en-US" b="1" kern="0" dirty="0" smtClean="0">
                  <a:solidFill>
                    <a:srgbClr val="000000"/>
                  </a:solidFill>
                  <a:ea typeface="MS PGothic"/>
                </a:rPr>
                <a:t>0 </a:t>
              </a:r>
            </a:p>
          </p:txBody>
        </p:sp>
        <p:sp>
          <p:nvSpPr>
            <p:cNvPr id="57" name="Text Box 10"/>
            <p:cNvSpPr txBox="1">
              <a:spLocks noChangeArrowheads="1"/>
            </p:cNvSpPr>
            <p:nvPr/>
          </p:nvSpPr>
          <p:spPr bwMode="auto">
            <a:xfrm>
              <a:off x="5240105" y="5225447"/>
              <a:ext cx="1372794" cy="3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en-US" kern="0" dirty="0" smtClean="0">
                  <a:solidFill>
                    <a:srgbClr val="000000"/>
                  </a:solidFill>
                  <a:ea typeface="MS PGothic"/>
                </a:rPr>
                <a:t>         </a:t>
              </a:r>
              <a:r>
                <a:rPr lang="en-US" b="1" kern="0" dirty="0" smtClean="0">
                  <a:solidFill>
                    <a:srgbClr val="000000"/>
                  </a:solidFill>
                  <a:ea typeface="MS PGothic"/>
                </a:rPr>
                <a:t>-12%</a:t>
              </a:r>
              <a:r>
                <a:rPr lang="en-US" sz="1200" b="1" kern="0" dirty="0" smtClean="0">
                  <a:solidFill>
                    <a:srgbClr val="000000"/>
                  </a:solidFill>
                  <a:latin typeface="Calibri" pitchFamily="34" charset="0"/>
                  <a:ea typeface="MS PGothic"/>
                </a:rPr>
                <a:t> </a:t>
              </a:r>
            </a:p>
          </p:txBody>
        </p:sp>
      </p:grpSp>
      <p:sp>
        <p:nvSpPr>
          <p:cNvPr id="39941" name="Rectangle 19"/>
          <p:cNvSpPr>
            <a:spLocks noChangeArrowheads="1"/>
          </p:cNvSpPr>
          <p:nvPr/>
        </p:nvSpPr>
        <p:spPr bwMode="auto">
          <a:xfrm rot="-5400000">
            <a:off x="-1023144" y="3026569"/>
            <a:ext cx="2830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r" fontAlgn="auto">
              <a:spcBef>
                <a:spcPct val="50000"/>
              </a:spcBef>
              <a:spcAft>
                <a:spcPts val="0"/>
              </a:spcAft>
            </a:pPr>
            <a:r>
              <a:rPr lang="en-US" b="1" dirty="0">
                <a:solidFill>
                  <a:srgbClr val="000000"/>
                </a:solidFill>
                <a:latin typeface="Arial"/>
                <a:ea typeface="+mn-ea"/>
              </a:rPr>
              <a:t>Percentage of Subjects (%)</a:t>
            </a:r>
          </a:p>
        </p:txBody>
      </p:sp>
      <p:sp>
        <p:nvSpPr>
          <p:cNvPr id="59" name="AutoShape 106"/>
          <p:cNvSpPr>
            <a:spLocks noChangeArrowheads="1"/>
          </p:cNvSpPr>
          <p:nvPr/>
        </p:nvSpPr>
        <p:spPr bwMode="auto">
          <a:xfrm>
            <a:off x="7467600" y="3092450"/>
            <a:ext cx="533400" cy="260350"/>
          </a:xfrm>
          <a:prstGeom prst="rightArrow">
            <a:avLst>
              <a:gd name="adj1" fmla="val 50000"/>
              <a:gd name="adj2" fmla="val 87509"/>
            </a:avLst>
          </a:prstGeom>
          <a:solidFill>
            <a:srgbClr val="F66900"/>
          </a:solidFill>
          <a:ln w="9525">
            <a:solidFill>
              <a:srgbClr val="F66900"/>
            </a:solidFill>
            <a:miter lim="800000"/>
            <a:headEnd/>
            <a:tailEnd/>
          </a:ln>
        </p:spPr>
        <p:txBody>
          <a:bodyPr wrap="none" anchor="ctr"/>
          <a:lstStyle/>
          <a:p>
            <a:pPr eaLnBrk="1" fontAlgn="auto" hangingPunct="1">
              <a:spcBef>
                <a:spcPts val="0"/>
              </a:spcBef>
              <a:spcAft>
                <a:spcPts val="0"/>
              </a:spcAft>
              <a:defRPr/>
            </a:pPr>
            <a:endParaRPr lang="en-GB" sz="1800" kern="0" dirty="0">
              <a:solidFill>
                <a:srgbClr val="000000"/>
              </a:solidFill>
              <a:ea typeface="MS PGothic"/>
              <a:cs typeface="Arial" pitchFamily="34" charset="0"/>
            </a:endParaRPr>
          </a:p>
        </p:txBody>
      </p:sp>
      <p:sp>
        <p:nvSpPr>
          <p:cNvPr id="60" name="AutoShape 107"/>
          <p:cNvSpPr>
            <a:spLocks noChangeArrowheads="1"/>
          </p:cNvSpPr>
          <p:nvPr/>
        </p:nvSpPr>
        <p:spPr bwMode="auto">
          <a:xfrm rot="10800000">
            <a:off x="6705600" y="3092450"/>
            <a:ext cx="533400" cy="260350"/>
          </a:xfrm>
          <a:prstGeom prst="rightArrow">
            <a:avLst>
              <a:gd name="adj1" fmla="val 50000"/>
              <a:gd name="adj2" fmla="val 87509"/>
            </a:avLst>
          </a:prstGeom>
          <a:solidFill>
            <a:srgbClr val="717074"/>
          </a:solidFill>
          <a:ln w="9525">
            <a:solidFill>
              <a:srgbClr val="717074"/>
            </a:solidFill>
            <a:miter lim="800000"/>
            <a:headEnd/>
            <a:tailEnd/>
          </a:ln>
        </p:spPr>
        <p:txBody>
          <a:bodyPr rot="10800000" wrap="none" anchor="ctr"/>
          <a:lstStyle/>
          <a:p>
            <a:pPr eaLnBrk="1" fontAlgn="auto" hangingPunct="1">
              <a:spcBef>
                <a:spcPts val="0"/>
              </a:spcBef>
              <a:spcAft>
                <a:spcPts val="0"/>
              </a:spcAft>
              <a:defRPr/>
            </a:pPr>
            <a:endParaRPr lang="en-GB" sz="1800" kern="0" dirty="0">
              <a:solidFill>
                <a:srgbClr val="56C044"/>
              </a:solidFill>
              <a:ea typeface="MS PGothic"/>
              <a:cs typeface="Arial" pitchFamily="34" charset="0"/>
            </a:endParaRPr>
          </a:p>
        </p:txBody>
      </p:sp>
      <p:graphicFrame>
        <p:nvGraphicFramePr>
          <p:cNvPr id="39944" name="Object 24"/>
          <p:cNvGraphicFramePr>
            <a:graphicFrameLocks noChangeAspect="1"/>
          </p:cNvGraphicFramePr>
          <p:nvPr>
            <p:extLst>
              <p:ext uri="{D42A27DB-BD31-4B8C-83A1-F6EECF244321}">
                <p14:modId xmlns:p14="http://schemas.microsoft.com/office/powerpoint/2010/main" val="693728051"/>
              </p:ext>
            </p:extLst>
          </p:nvPr>
        </p:nvGraphicFramePr>
        <p:xfrm>
          <a:off x="331788" y="1397000"/>
          <a:ext cx="5530850" cy="4456113"/>
        </p:xfrm>
        <a:graphic>
          <a:graphicData uri="http://schemas.openxmlformats.org/presentationml/2006/ole">
            <mc:AlternateContent xmlns:mc="http://schemas.openxmlformats.org/markup-compatibility/2006">
              <mc:Choice xmlns:v="urn:schemas-microsoft-com:vml" Requires="v">
                <p:oleObj spid="_x0000_s513043" name="Worksheet" r:id="rId5" imgW="5533943" imgH="4457700" progId="Excel.Sheet.8">
                  <p:embed/>
                </p:oleObj>
              </mc:Choice>
              <mc:Fallback>
                <p:oleObj name="Worksheet" r:id="rId5" imgW="5533943" imgH="4457700" progId="Excel.Sheet.8">
                  <p:embed/>
                  <p:pic>
                    <p:nvPicPr>
                      <p:cNvPr id="0" name=""/>
                      <p:cNvPicPr>
                        <a:picLocks noChangeAspect="1" noChangeArrowheads="1"/>
                      </p:cNvPicPr>
                      <p:nvPr/>
                    </p:nvPicPr>
                    <p:blipFill>
                      <a:blip r:embed="rId6"/>
                      <a:srcRect/>
                      <a:stretch>
                        <a:fillRect/>
                      </a:stretch>
                    </p:blipFill>
                    <p:spPr bwMode="auto">
                      <a:xfrm>
                        <a:off x="331788" y="1397000"/>
                        <a:ext cx="553085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5" name="TextBox 2"/>
          <p:cNvSpPr txBox="1">
            <a:spLocks noChangeArrowheads="1"/>
          </p:cNvSpPr>
          <p:nvPr/>
        </p:nvSpPr>
        <p:spPr bwMode="auto">
          <a:xfrm>
            <a:off x="6096000" y="5105400"/>
            <a:ext cx="3048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pPr>
            <a:r>
              <a:rPr lang="en-US" sz="1400" b="1" dirty="0">
                <a:solidFill>
                  <a:srgbClr val="000000"/>
                </a:solidFill>
              </a:rPr>
              <a:t>Prespecified sequential testing </a:t>
            </a:r>
            <a:r>
              <a:rPr lang="en-US" sz="1400" b="1" dirty="0" smtClean="0">
                <a:solidFill>
                  <a:srgbClr val="000000"/>
                </a:solidFill>
              </a:rPr>
              <a:t>Statistical superiority </a:t>
            </a:r>
            <a:endParaRPr lang="en-US" sz="1400" b="1" dirty="0">
              <a:solidFill>
                <a:srgbClr val="000000"/>
              </a:solidFill>
            </a:endParaRPr>
          </a:p>
          <a:p>
            <a:pPr eaLnBrk="1" fontAlgn="auto" hangingPunct="1">
              <a:spcBef>
                <a:spcPts val="0"/>
              </a:spcBef>
              <a:spcAft>
                <a:spcPts val="0"/>
              </a:spcAft>
            </a:pPr>
            <a:r>
              <a:rPr lang="en-US" sz="1400" b="1" dirty="0" smtClean="0">
                <a:solidFill>
                  <a:srgbClr val="000000"/>
                </a:solidFill>
              </a:rPr>
              <a:t>(p </a:t>
            </a:r>
            <a:r>
              <a:rPr lang="en-US" sz="1400" b="1" dirty="0">
                <a:solidFill>
                  <a:srgbClr val="000000"/>
                </a:solidFill>
              </a:rPr>
              <a:t>= </a:t>
            </a:r>
            <a:r>
              <a:rPr lang="en-US" sz="1400" b="1" dirty="0" smtClean="0">
                <a:solidFill>
                  <a:srgbClr val="000000"/>
                </a:solidFill>
              </a:rPr>
              <a:t>0.025)</a:t>
            </a:r>
            <a:endParaRPr lang="en-US" sz="1400" b="1"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23231393"/>
              </p:ext>
            </p:extLst>
          </p:nvPr>
        </p:nvGraphicFramePr>
        <p:xfrm>
          <a:off x="228600" y="5334000"/>
          <a:ext cx="5638800" cy="1162050"/>
        </p:xfrm>
        <a:graphic>
          <a:graphicData uri="http://schemas.openxmlformats.org/drawingml/2006/table">
            <a:tbl>
              <a:tblPr/>
              <a:tblGrid>
                <a:gridCol w="2514600"/>
                <a:gridCol w="914400"/>
                <a:gridCol w="1066800"/>
                <a:gridCol w="1143000"/>
              </a:tblGrid>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ea typeface="MS PGothic" pitchFamily="34" charset="-128"/>
                        </a:rPr>
                        <a:t>CD4 Cell Count </a:t>
                      </a:r>
                      <a:r>
                        <a:rPr kumimoji="0" lang="en-US" sz="1400" b="1"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(cells/mm</a:t>
                      </a:r>
                      <a:r>
                        <a:rPr kumimoji="0" lang="en-US" sz="1400" b="1" i="0" u="none" strike="noStrike" kern="1200" cap="none" spc="0" normalizeH="0" baseline="30000" noProof="0" dirty="0" smtClean="0">
                          <a:ln>
                            <a:noFill/>
                          </a:ln>
                          <a:solidFill>
                            <a:srgbClr val="000000"/>
                          </a:solidFill>
                          <a:effectLst/>
                          <a:uLnTx/>
                          <a:uFillTx/>
                          <a:latin typeface="Arial" charset="0"/>
                          <a:ea typeface="MS PGothic" pitchFamily="34" charset="-128"/>
                          <a:cs typeface="+mn-cs"/>
                        </a:rPr>
                        <a:t>3</a:t>
                      </a:r>
                      <a:r>
                        <a:rPr kumimoji="0" lang="en-US" sz="1400" b="1"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Baseline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(mean)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Arial" charset="0"/>
                          <a:ea typeface="MS PGothic" pitchFamily="34" charset="-128"/>
                        </a:rPr>
                        <a:t>Δ</a:t>
                      </a:r>
                      <a:r>
                        <a:rPr kumimoji="0" lang="en-US" sz="1200" b="1" i="0" u="none" strike="noStrike" cap="none" normalizeH="0" baseline="0" dirty="0" smtClean="0">
                          <a:ln>
                            <a:noFill/>
                          </a:ln>
                          <a:solidFill>
                            <a:schemeClr val="tx1"/>
                          </a:solidFill>
                          <a:effectLst/>
                          <a:latin typeface="Arial" charset="0"/>
                          <a:ea typeface="MS PGothic" pitchFamily="34" charset="-128"/>
                        </a:rPr>
                        <a:t>Week 48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(mean)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P-value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a:t>
                      </a:r>
                      <a:r>
                        <a:rPr kumimoji="0" lang="el-GR" sz="1200" b="1" i="0" u="none" strike="noStrike" cap="none" normalizeH="0" baseline="0" dirty="0" smtClean="0">
                          <a:ln>
                            <a:noFill/>
                          </a:ln>
                          <a:solidFill>
                            <a:schemeClr val="tx1"/>
                          </a:solidFill>
                          <a:effectLst/>
                          <a:latin typeface="Arial" charset="0"/>
                          <a:ea typeface="MS PGothic" pitchFamily="34" charset="-128"/>
                        </a:rPr>
                        <a:t>Δ</a:t>
                      </a:r>
                      <a:r>
                        <a:rPr kumimoji="0" lang="en-US" sz="1200" b="1" i="0" u="none" strike="noStrike" cap="none" normalizeH="0" baseline="0" dirty="0" smtClean="0">
                          <a:ln>
                            <a:noFill/>
                          </a:ln>
                          <a:solidFill>
                            <a:schemeClr val="tx1"/>
                          </a:solidFill>
                          <a:effectLst/>
                          <a:latin typeface="Arial" charset="0"/>
                          <a:ea typeface="MS PGothic" pitchFamily="34" charset="-128"/>
                        </a:rPr>
                        <a:t> W48 - BL)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E/C/F/TDF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6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603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6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6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&lt;0.001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69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PI + RTV + FTC/TDF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625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+32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=0.025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r>
            </a:tbl>
          </a:graphicData>
        </a:graphic>
      </p:graphicFrame>
      <p:sp>
        <p:nvSpPr>
          <p:cNvPr id="27"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fontAlgn="auto">
              <a:lnSpc>
                <a:spcPct val="100000"/>
              </a:lnSpc>
              <a:spcBef>
                <a:spcPts val="0"/>
              </a:spcBef>
              <a:spcAft>
                <a:spcPts val="0"/>
              </a:spcAft>
              <a:buClrTx/>
              <a:buSzTx/>
              <a:buFont typeface="Wingdings" panose="05000000000000000000" pitchFamily="2" charset="2"/>
              <a:buNone/>
            </a:pPr>
            <a:r>
              <a:rPr lang="en-US" sz="1800" dirty="0">
                <a:solidFill>
                  <a:prstClr val="black"/>
                </a:solidFill>
                <a:latin typeface="Arial"/>
              </a:rPr>
              <a:t>STRATEGY - PI</a:t>
            </a:r>
          </a:p>
        </p:txBody>
      </p:sp>
      <p:sp>
        <p:nvSpPr>
          <p:cNvPr id="28"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fontAlgn="auto">
              <a:spcAft>
                <a:spcPts val="0"/>
              </a:spcAft>
            </a:pPr>
            <a:endParaRPr lang="en-US" dirty="0" smtClean="0">
              <a:solidFill>
                <a:srgbClr val="CC0000"/>
              </a:solidFill>
              <a:latin typeface="Arial"/>
            </a:endParaRPr>
          </a:p>
          <a:p>
            <a:pPr fontAlgn="auto">
              <a:spcAft>
                <a:spcPts val="0"/>
              </a:spcAft>
            </a:pPr>
            <a:r>
              <a:rPr lang="en-US" dirty="0">
                <a:solidFill>
                  <a:srgbClr val="CC0000"/>
                </a:solidFill>
                <a:latin typeface="Arial"/>
                <a:cs typeface="Arial" charset="0"/>
              </a:rPr>
              <a:t>Primary Endpoint: HIV-1 RNA &lt; 50 c/mL </a:t>
            </a:r>
            <a:endParaRPr lang="en-US" dirty="0">
              <a:solidFill>
                <a:srgbClr val="CC0000"/>
              </a:solidFill>
              <a:latin typeface="Arial"/>
            </a:endParaRPr>
          </a:p>
        </p:txBody>
      </p:sp>
      <p:sp>
        <p:nvSpPr>
          <p:cNvPr id="2" name="TextBox 1"/>
          <p:cNvSpPr txBox="1"/>
          <p:nvPr/>
        </p:nvSpPr>
        <p:spPr>
          <a:xfrm>
            <a:off x="152400" y="6629400"/>
            <a:ext cx="8991600" cy="304800"/>
          </a:xfrm>
          <a:prstGeom prst="rect">
            <a:avLst/>
          </a:prstGeom>
          <a:noFill/>
        </p:spPr>
        <p:txBody>
          <a:bodyPr wrap="square" lIns="0" tIns="0" rIns="0" bIns="0" rtlCol="0">
            <a:noAutofit/>
          </a:bodyPr>
          <a:lstStyle/>
          <a:p>
            <a:pPr eaLnBrk="1" fontAlgn="auto" hangingPunct="1">
              <a:lnSpc>
                <a:spcPct val="90000"/>
              </a:lnSpc>
              <a:spcBef>
                <a:spcPts val="0"/>
              </a:spcBef>
              <a:spcAft>
                <a:spcPts val="0"/>
              </a:spcAft>
            </a:pPr>
            <a:r>
              <a:rPr lang="en-US" sz="1200" dirty="0">
                <a:solidFill>
                  <a:prstClr val="black"/>
                </a:solidFill>
                <a:latin typeface="Arial"/>
                <a:ea typeface="+mn-ea"/>
              </a:rPr>
              <a:t>Full analysis set </a:t>
            </a:r>
            <a:r>
              <a:rPr lang="en-US" sz="1200" dirty="0" smtClean="0">
                <a:solidFill>
                  <a:prstClr val="black"/>
                </a:solidFill>
                <a:latin typeface="Arial"/>
                <a:ea typeface="+mn-ea"/>
              </a:rPr>
              <a:t>excluded subjects with protocol-prohibited mutations on historical genotype and those not on PI at randomization.</a:t>
            </a:r>
          </a:p>
        </p:txBody>
      </p:sp>
    </p:spTree>
    <p:extLst>
      <p:ext uri="{BB962C8B-B14F-4D97-AF65-F5344CB8AC3E}">
        <p14:creationId xmlns:p14="http://schemas.microsoft.com/office/powerpoint/2010/main" val="22693642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6"/>
          <p:cNvGraphicFramePr>
            <a:graphicFrameLocks noGrp="1"/>
          </p:cNvGraphicFramePr>
          <p:nvPr>
            <p:extLst>
              <p:ext uri="{D42A27DB-BD31-4B8C-83A1-F6EECF244321}">
                <p14:modId xmlns:p14="http://schemas.microsoft.com/office/powerpoint/2010/main" val="3237819537"/>
              </p:ext>
            </p:extLst>
          </p:nvPr>
        </p:nvGraphicFramePr>
        <p:xfrm>
          <a:off x="228600" y="1447800"/>
          <a:ext cx="8686800" cy="4421220"/>
        </p:xfrm>
        <a:graphic>
          <a:graphicData uri="http://schemas.openxmlformats.org/drawingml/2006/table">
            <a:tbl>
              <a:tblPr/>
              <a:tblGrid>
                <a:gridCol w="5105400"/>
                <a:gridCol w="1600200"/>
                <a:gridCol w="1981200"/>
              </a:tblGrid>
              <a:tr h="601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anchor="ctr"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ea typeface="MS PGothic" pitchFamily="34" charset="-128"/>
                          <a:cs typeface="Times New Roman" pitchFamily="18" charset="0"/>
                        </a:rPr>
                        <a:t>E/C/F/TDF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ea typeface="MS PGothic" pitchFamily="34" charset="-128"/>
                          <a:cs typeface="Times New Roman" pitchFamily="18" charset="0"/>
                        </a:rPr>
                        <a:t>(n =290) </a:t>
                      </a:r>
                      <a:r>
                        <a:rPr kumimoji="0" lang="en-GB" sz="1400" b="1" i="0" u="none" strike="noStrike" cap="none" normalizeH="0" baseline="30000" dirty="0" smtClean="0">
                          <a:ln>
                            <a:noFill/>
                          </a:ln>
                          <a:solidFill>
                            <a:schemeClr val="bg1"/>
                          </a:solidFill>
                          <a:effectLst/>
                          <a:latin typeface="Arial" charset="0"/>
                          <a:ea typeface="MS PGothic" pitchFamily="34" charset="-128"/>
                          <a:cs typeface="Times New Roman" pitchFamily="18" charset="0"/>
                        </a:rPr>
                        <a:t>a</a:t>
                      </a:r>
                    </a:p>
                  </a:txBody>
                  <a:tcPr marT="45736" marB="4573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ea typeface="MS PGothic" pitchFamily="34" charset="-128"/>
                          <a:cs typeface="Times New Roman" pitchFamily="18" charset="0"/>
                        </a:rPr>
                        <a:t>PI + RTV + FTC/TDF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ea typeface="MS PGothic" pitchFamily="34" charset="-128"/>
                          <a:cs typeface="Times New Roman" pitchFamily="18" charset="0"/>
                        </a:rPr>
                        <a:t>(n =139) </a:t>
                      </a:r>
                      <a:r>
                        <a:rPr kumimoji="0" lang="en-GB" sz="1400" b="1" i="0" u="none" strike="noStrike" cap="none" normalizeH="0" baseline="30000" dirty="0" smtClean="0">
                          <a:ln>
                            <a:noFill/>
                          </a:ln>
                          <a:solidFill>
                            <a:schemeClr val="bg1"/>
                          </a:solidFill>
                          <a:effectLst/>
                          <a:latin typeface="Arial" charset="0"/>
                          <a:ea typeface="MS PGothic" pitchFamily="34" charset="-128"/>
                          <a:cs typeface="Times New Roman" pitchFamily="18" charset="0"/>
                        </a:rPr>
                        <a:t>b</a:t>
                      </a:r>
                    </a:p>
                  </a:txBody>
                  <a:tcPr marT="45736" marB="45736"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17074"/>
                    </a:solidFill>
                  </a:tcPr>
                </a:tc>
              </a:tr>
              <a:tr h="3353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MS PGothic" pitchFamily="34" charset="-128"/>
                          <a:cs typeface="Times New Roman" pitchFamily="18" charset="0"/>
                        </a:rPr>
                        <a:t>Virologic Success at Week 48</a:t>
                      </a:r>
                    </a:p>
                  </a:txBody>
                  <a:tcPr marT="45736" marB="45736" anchor="ctr"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282132">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HIV-1 RNA &lt; 50 copies/mL</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272 </a:t>
                      </a: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(93.8%)</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121 </a:t>
                      </a: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(87.1%)</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l"/>
                        </a:tabLst>
                      </a:pPr>
                      <a:r>
                        <a:rPr kumimoji="0" lang="en-GB" sz="1600" b="1" i="0" u="none" strike="noStrike" cap="none" normalizeH="0" baseline="0" dirty="0" smtClean="0">
                          <a:ln>
                            <a:noFill/>
                          </a:ln>
                          <a:solidFill>
                            <a:schemeClr val="tx1"/>
                          </a:solidFill>
                          <a:effectLst/>
                          <a:latin typeface="Arial" charset="0"/>
                          <a:ea typeface="MS PGothic" pitchFamily="34" charset="-128"/>
                          <a:cs typeface="Times New Roman" pitchFamily="18" charset="0"/>
                        </a:rPr>
                        <a:t>Virologic Failure (VF) at Week 48</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2 (0.7%)</a:t>
                      </a:r>
                    </a:p>
                  </a:txBody>
                  <a:tcPr marT="45736" marB="45736"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2 (1.4%)</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95000"/>
                      </a:schemeClr>
                    </a:solidFill>
                  </a:tcPr>
                </a:tc>
              </a:tr>
              <a:tr h="350488">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HIV-1 RNA ≥ 50 copies/mL </a:t>
                      </a:r>
                      <a:r>
                        <a:rPr kumimoji="0" lang="en-GB" sz="1400" b="0" i="0" u="none" strike="noStrike" cap="none" normalizeH="0" baseline="30000" dirty="0" smtClean="0">
                          <a:ln>
                            <a:noFill/>
                          </a:ln>
                          <a:solidFill>
                            <a:schemeClr val="tx1"/>
                          </a:solidFill>
                          <a:effectLst/>
                          <a:latin typeface="Arial" charset="0"/>
                          <a:ea typeface="MS PGothic" pitchFamily="34" charset="-128"/>
                          <a:cs typeface="Times New Roman" pitchFamily="18" charset="0"/>
                        </a:rPr>
                        <a:t>c</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2</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95000"/>
                      </a:schemeClr>
                    </a:solidFill>
                  </a:tcPr>
                </a:tc>
              </a:tr>
              <a:tr h="335339">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Discontinued study drug due to lack of efficacy</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0</a:t>
                      </a:r>
                    </a:p>
                  </a:txBody>
                  <a:tcPr marT="45736" marB="45736"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0</a:t>
                      </a: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95000"/>
                      </a:schemeClr>
                    </a:solidFill>
                  </a:tcPr>
                </a:tc>
              </a:tr>
              <a:tr h="541397">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Discontinued study drug due to other reasons and   last available HIV-1 RNA ≥ 50 copies/mL </a:t>
                      </a:r>
                      <a:r>
                        <a:rPr kumimoji="0" lang="en-GB" sz="1400" b="0" i="0" u="none" strike="noStrike" cap="none" normalizeH="0" baseline="30000" dirty="0" smtClean="0">
                          <a:ln>
                            <a:noFill/>
                          </a:ln>
                          <a:solidFill>
                            <a:schemeClr val="tx1"/>
                          </a:solidFill>
                          <a:effectLst/>
                          <a:latin typeface="Arial" charset="0"/>
                          <a:ea typeface="MS PGothic" pitchFamily="34" charset="-128"/>
                          <a:cs typeface="Times New Roman" pitchFamily="18" charset="0"/>
                        </a:rPr>
                        <a:t>d</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0</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a:t>
                      </a: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95000"/>
                      </a:schemeClr>
                    </a:solidFill>
                  </a:tcPr>
                </a:tc>
              </a:tr>
              <a:tr h="36548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l"/>
                        </a:tabLst>
                      </a:pPr>
                      <a:r>
                        <a:rPr kumimoji="0" lang="en-GB" sz="1600" b="1" i="0" u="none" strike="noStrike" cap="none" normalizeH="0" baseline="0" dirty="0" smtClean="0">
                          <a:ln>
                            <a:noFill/>
                          </a:ln>
                          <a:solidFill>
                            <a:schemeClr val="tx1"/>
                          </a:solidFill>
                          <a:effectLst/>
                          <a:latin typeface="Arial" charset="0"/>
                          <a:ea typeface="MS PGothic" pitchFamily="34" charset="-128"/>
                          <a:cs typeface="Times New Roman" pitchFamily="18" charset="0"/>
                        </a:rPr>
                        <a:t>No Virologic Data in Week 48 Window</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16 (5.5%)</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16 (11.5%)</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304800">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Discontinued study drug due to AE</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5</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2</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426688">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Discontinued study drug due to other reasons and </a:t>
                      </a:r>
                    </a:p>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last available HIV-1 RNA &lt; 50 copies/mL </a:t>
                      </a:r>
                      <a:r>
                        <a:rPr kumimoji="0" lang="en-GB" sz="1400" b="0" i="0" u="none" strike="noStrike" cap="none" normalizeH="0" baseline="30000" dirty="0" smtClean="0">
                          <a:ln>
                            <a:noFill/>
                          </a:ln>
                          <a:solidFill>
                            <a:schemeClr val="tx1"/>
                          </a:solidFill>
                          <a:effectLst/>
                          <a:latin typeface="Arial" charset="0"/>
                          <a:ea typeface="MS PGothic" pitchFamily="34" charset="-128"/>
                          <a:cs typeface="Times New Roman" pitchFamily="18" charset="0"/>
                        </a:rPr>
                        <a:t>e</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11</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14 </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257492">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Missing data during window but on study drug</a:t>
                      </a:r>
                    </a:p>
                  </a:txBody>
                  <a:tcPr marT="45736" marB="45736" horzOverflow="overflow">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0</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0</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fontAlgn="auto">
              <a:lnSpc>
                <a:spcPct val="100000"/>
              </a:lnSpc>
              <a:spcBef>
                <a:spcPts val="0"/>
              </a:spcBef>
              <a:spcAft>
                <a:spcPts val="0"/>
              </a:spcAft>
              <a:buClrTx/>
              <a:buSzTx/>
              <a:buFont typeface="Wingdings" panose="05000000000000000000" pitchFamily="2" charset="2"/>
              <a:buNone/>
            </a:pPr>
            <a:r>
              <a:rPr lang="en-US" sz="1800" dirty="0">
                <a:solidFill>
                  <a:prstClr val="black"/>
                </a:solidFill>
                <a:latin typeface="Arial"/>
              </a:rPr>
              <a:t>STRATEGY - PI</a:t>
            </a:r>
          </a:p>
        </p:txBody>
      </p:sp>
      <p:sp>
        <p:nvSpPr>
          <p:cNvPr id="6"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fontAlgn="auto">
              <a:spcAft>
                <a:spcPts val="0"/>
              </a:spcAft>
            </a:pPr>
            <a:endParaRPr lang="en-US" dirty="0" smtClean="0">
              <a:solidFill>
                <a:srgbClr val="CC0000"/>
              </a:solidFill>
              <a:latin typeface="Arial"/>
            </a:endParaRPr>
          </a:p>
          <a:p>
            <a:pPr fontAlgn="auto">
              <a:spcAft>
                <a:spcPts val="0"/>
              </a:spcAft>
            </a:pPr>
            <a:r>
              <a:rPr lang="en-US" dirty="0">
                <a:solidFill>
                  <a:srgbClr val="CC0000"/>
                </a:solidFill>
                <a:latin typeface="Arial"/>
                <a:ea typeface="MS Mincho" pitchFamily="49" charset="-128"/>
                <a:cs typeface="Arial"/>
              </a:rPr>
              <a:t>Virologic Outcome at Week 48 (Snapshot)</a:t>
            </a:r>
            <a:endParaRPr lang="en-US" dirty="0">
              <a:solidFill>
                <a:srgbClr val="CC0000"/>
              </a:solidFill>
              <a:latin typeface="Arial"/>
            </a:endParaRPr>
          </a:p>
        </p:txBody>
      </p:sp>
    </p:spTree>
    <p:extLst>
      <p:ext uri="{BB962C8B-B14F-4D97-AF65-F5344CB8AC3E}">
        <p14:creationId xmlns:p14="http://schemas.microsoft.com/office/powerpoint/2010/main" val="29873426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p:cNvGraphicFramePr>
          <p:nvPr>
            <p:extLst>
              <p:ext uri="{D42A27DB-BD31-4B8C-83A1-F6EECF244321}">
                <p14:modId xmlns:p14="http://schemas.microsoft.com/office/powerpoint/2010/main" val="3603459609"/>
              </p:ext>
            </p:extLst>
          </p:nvPr>
        </p:nvGraphicFramePr>
        <p:xfrm>
          <a:off x="381000" y="1443038"/>
          <a:ext cx="8458200" cy="2544764"/>
        </p:xfrm>
        <a:graphic>
          <a:graphicData uri="http://schemas.openxmlformats.org/drawingml/2006/table">
            <a:tbl>
              <a:tblPr/>
              <a:tblGrid>
                <a:gridCol w="4343400"/>
                <a:gridCol w="2057400"/>
                <a:gridCol w="2057400"/>
              </a:tblGrid>
              <a:tr h="533420">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MS PGothic" pitchFamily="34" charset="-128"/>
                        <a:cs typeface="Arial" charset="0"/>
                      </a:endParaRP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cs typeface="Arial" charset="0"/>
                        </a:rPr>
                        <a:t>E/C/F/TDF</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cs typeface="Arial" charset="0"/>
                        </a:rPr>
                        <a:t>(n =290)</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cs typeface="Arial" charset="0"/>
                        </a:rPr>
                        <a:t>PI + RTV + FTC/TDF</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cs typeface="Arial" charset="0"/>
                        </a:rPr>
                        <a:t>(n =139)</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Arial" charset="0"/>
                        </a:rPr>
                        <a:t>Subjects Analyzed for Resistance*, n (%)</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22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Subjects with Data Available, n</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Arial" charset="0"/>
                        </a:rPr>
                        <a:t>Subjects with Resistance to ARV Regimen, n (%)</a:t>
                      </a:r>
                      <a:endParaRPr kumimoji="0" lang="en-US" sz="1400" b="1" i="0" u="none" strike="noStrike" cap="none" normalizeH="0" baseline="30000" dirty="0" smtClean="0">
                        <a:ln>
                          <a:noFill/>
                        </a:ln>
                        <a:solidFill>
                          <a:schemeClr val="tx1"/>
                        </a:solidFill>
                        <a:effectLst/>
                        <a:latin typeface="Arial" charset="0"/>
                        <a:ea typeface="MS PGothic" pitchFamily="34" charset="-128"/>
                        <a:cs typeface="Arial" charset="0"/>
                      </a:endParaRP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Arial" charset="0"/>
                        </a:rPr>
                        <a:t>Any Primary Integrase-R, n </a:t>
                      </a:r>
                      <a:endParaRPr kumimoji="0" lang="en-US" sz="1400" b="1" i="0" u="none" strike="noStrike" cap="none" normalizeH="0" baseline="30000" dirty="0" smtClean="0">
                        <a:ln>
                          <a:noFill/>
                        </a:ln>
                        <a:solidFill>
                          <a:schemeClr val="tx1"/>
                        </a:solidFill>
                        <a:effectLst/>
                        <a:latin typeface="Arial" charset="0"/>
                        <a:ea typeface="MS PGothic" pitchFamily="34" charset="-128"/>
                        <a:cs typeface="Arial" charset="0"/>
                      </a:endParaRP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Arial" charset="0"/>
                        </a:rPr>
                        <a:t>Any Primary NNRTI-R or PI-R,  n</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ea typeface="MS PGothic" pitchFamily="34" charset="-128"/>
                          <a:cs typeface="Arial" charset="0"/>
                        </a:rPr>
                        <a:t>0 </a:t>
                      </a:r>
                      <a:endParaRPr kumimoji="0" lang="en-US" sz="1600" b="1" i="0" u="none" strike="noStrike" cap="none" normalizeH="0" baseline="0" dirty="0" smtClean="0">
                        <a:ln>
                          <a:noFill/>
                        </a:ln>
                        <a:solidFill>
                          <a:schemeClr val="tx1"/>
                        </a:solidFill>
                        <a:effectLst/>
                        <a:latin typeface="Arial" charset="0"/>
                        <a:ea typeface="MS PGothic" pitchFamily="34" charset="-128"/>
                        <a:cs typeface="Arial" charset="0"/>
                      </a:endParaRP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Times New Roman" pitchFamily="18" charset="0"/>
                        </a:rPr>
                        <a:t>Any Primary NRTI-R, n</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45093" name="Rectangle 69"/>
          <p:cNvSpPr>
            <a:spLocks noChangeArrowheads="1"/>
          </p:cNvSpPr>
          <p:nvPr/>
        </p:nvSpPr>
        <p:spPr bwMode="auto">
          <a:xfrm>
            <a:off x="152400" y="63246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6200" indent="-76200" fontAlgn="auto">
              <a:spcBef>
                <a:spcPts val="0"/>
              </a:spcBef>
              <a:spcAft>
                <a:spcPts val="0"/>
              </a:spcAft>
            </a:pPr>
            <a:r>
              <a:rPr lang="en-US" sz="1200" dirty="0">
                <a:solidFill>
                  <a:srgbClr val="000000"/>
                </a:solidFill>
                <a:latin typeface="Arial"/>
                <a:ea typeface="+mn-ea"/>
              </a:rPr>
              <a:t>* Subjects on study drugs who experienced virologic rebound  (two consecutive visits with HIV-1 RNA ≥50 c/mL and the second  is ≥400 c/mL), or had HIV-1 RNA is ≥400 c/mL at Week 48 or their last </a:t>
            </a:r>
            <a:r>
              <a:rPr lang="en-US" sz="1200" dirty="0" smtClean="0">
                <a:solidFill>
                  <a:srgbClr val="000000"/>
                </a:solidFill>
                <a:latin typeface="Arial"/>
                <a:ea typeface="+mn-ea"/>
              </a:rPr>
              <a:t>visit and on study drugs. </a:t>
            </a:r>
            <a:endParaRPr lang="en-US" sz="1200" dirty="0">
              <a:solidFill>
                <a:srgbClr val="000000"/>
              </a:solidFill>
              <a:latin typeface="Arial"/>
              <a:ea typeface="+mn-ea"/>
            </a:endParaRPr>
          </a:p>
        </p:txBody>
      </p:sp>
      <p:sp>
        <p:nvSpPr>
          <p:cNvPr id="45094" name="TextBox 1"/>
          <p:cNvSpPr txBox="1">
            <a:spLocks noChangeArrowheads="1"/>
          </p:cNvSpPr>
          <p:nvPr/>
        </p:nvSpPr>
        <p:spPr bwMode="auto">
          <a:xfrm>
            <a:off x="762000" y="4572000"/>
            <a:ext cx="755967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800" dirty="0">
                <a:solidFill>
                  <a:prstClr val="black"/>
                </a:solidFill>
              </a:rPr>
              <a:t>No subject met the protocol defined criteria* for </a:t>
            </a:r>
          </a:p>
          <a:p>
            <a:pPr algn="ctr" eaLnBrk="1" fontAlgn="auto" hangingPunct="1">
              <a:spcBef>
                <a:spcPts val="0"/>
              </a:spcBef>
              <a:spcAft>
                <a:spcPts val="0"/>
              </a:spcAft>
            </a:pPr>
            <a:r>
              <a:rPr lang="en-US" sz="1800" dirty="0">
                <a:solidFill>
                  <a:prstClr val="black"/>
                </a:solidFill>
              </a:rPr>
              <a:t>treatment-emergent resistance testing with virologic rebound</a:t>
            </a:r>
            <a:r>
              <a:rPr lang="en-US" sz="1800" dirty="0">
                <a:solidFill>
                  <a:srgbClr val="000000"/>
                </a:solidFill>
              </a:rPr>
              <a:t> ≥400 c/mL</a:t>
            </a:r>
            <a:r>
              <a:rPr lang="en-US" sz="1800" dirty="0">
                <a:solidFill>
                  <a:prstClr val="black"/>
                </a:solidFill>
              </a:rPr>
              <a:t> </a:t>
            </a:r>
          </a:p>
        </p:txBody>
      </p:sp>
      <p:sp>
        <p:nvSpPr>
          <p:cNvPr id="6"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fontAlgn="auto">
              <a:lnSpc>
                <a:spcPct val="100000"/>
              </a:lnSpc>
              <a:spcBef>
                <a:spcPts val="0"/>
              </a:spcBef>
              <a:spcAft>
                <a:spcPts val="0"/>
              </a:spcAft>
              <a:buClrTx/>
              <a:buSzTx/>
              <a:buFont typeface="Wingdings" panose="05000000000000000000" pitchFamily="2" charset="2"/>
              <a:buNone/>
            </a:pPr>
            <a:r>
              <a:rPr lang="en-US" sz="1800" dirty="0">
                <a:solidFill>
                  <a:prstClr val="black"/>
                </a:solidFill>
                <a:latin typeface="Arial"/>
              </a:rPr>
              <a:t>STRATEGY - PI</a:t>
            </a:r>
          </a:p>
        </p:txBody>
      </p:sp>
      <p:sp>
        <p:nvSpPr>
          <p:cNvPr id="7"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fontAlgn="auto">
              <a:spcAft>
                <a:spcPts val="0"/>
              </a:spcAft>
            </a:pPr>
            <a:endParaRPr lang="en-US" dirty="0">
              <a:solidFill>
                <a:srgbClr val="CC0000"/>
              </a:solidFill>
              <a:latin typeface="Arial"/>
            </a:endParaRPr>
          </a:p>
          <a:p>
            <a:pPr fontAlgn="auto">
              <a:spcAft>
                <a:spcPts val="0"/>
              </a:spcAft>
            </a:pPr>
            <a:r>
              <a:rPr lang="en-US" dirty="0" smtClean="0">
                <a:solidFill>
                  <a:srgbClr val="CC0000"/>
                </a:solidFill>
                <a:latin typeface="Arial"/>
              </a:rPr>
              <a:t>No Treatment-Emergent Resistance</a:t>
            </a:r>
            <a:endParaRPr lang="en-US" dirty="0">
              <a:solidFill>
                <a:srgbClr val="CC0000"/>
              </a:solidFill>
              <a:latin typeface="Arial"/>
            </a:endParaRPr>
          </a:p>
        </p:txBody>
      </p:sp>
    </p:spTree>
    <p:extLst>
      <p:ext uri="{BB962C8B-B14F-4D97-AF65-F5344CB8AC3E}">
        <p14:creationId xmlns:p14="http://schemas.microsoft.com/office/powerpoint/2010/main" val="38997572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p:cNvGraphicFramePr>
          <p:nvPr>
            <p:extLst>
              <p:ext uri="{D42A27DB-BD31-4B8C-83A1-F6EECF244321}">
                <p14:modId xmlns:p14="http://schemas.microsoft.com/office/powerpoint/2010/main" val="3880852063"/>
              </p:ext>
            </p:extLst>
          </p:nvPr>
        </p:nvGraphicFramePr>
        <p:xfrm>
          <a:off x="381000" y="1371600"/>
          <a:ext cx="8305800" cy="3008417"/>
        </p:xfrm>
        <a:graphic>
          <a:graphicData uri="http://schemas.openxmlformats.org/drawingml/2006/table">
            <a:tbl>
              <a:tblPr/>
              <a:tblGrid>
                <a:gridCol w="3657600"/>
                <a:gridCol w="2324100"/>
                <a:gridCol w="2324100"/>
              </a:tblGrid>
              <a:tr h="533400">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itchFamily="34" charset="0"/>
                      </a:endParaRPr>
                    </a:p>
                  </a:txBody>
                  <a:tcPr marT="45719" marB="45719"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E/C/F/TDF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(n =293)</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PI + RTV + FTC/TDF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 (n =140)</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Adverse events (AEs)</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79%</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74%</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Grade 3 or 4</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itchFamily="34" charset="0"/>
                          <a:ea typeface="+mn-ea"/>
                          <a:cs typeface="+mn-cs"/>
                        </a:rPr>
                        <a:t>4%</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8%</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586">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Serious AEs</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6%</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6%</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304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AEs leading to DC of study drug</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2%</a:t>
                      </a:r>
                      <a:r>
                        <a:rPr kumimoji="0" lang="en-US" sz="1400" b="1" i="0" u="none" strike="noStrike" cap="none" normalizeH="0" baseline="30000" dirty="0" smtClean="0">
                          <a:ln>
                            <a:noFill/>
                          </a:ln>
                          <a:solidFill>
                            <a:schemeClr val="tx1"/>
                          </a:solidFill>
                          <a:effectLst/>
                          <a:latin typeface="Arial" pitchFamily="34" charset="0"/>
                        </a:rPr>
                        <a:t>Ϯ</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3%**</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2855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itchFamily="34" charset="0"/>
                          <a:ea typeface="+mn-ea"/>
                          <a:cs typeface="+mn-cs"/>
                        </a:rPr>
                        <a:t>Death </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itchFamily="34" charset="0"/>
                          <a:ea typeface="+mn-ea"/>
                          <a:cs typeface="+mn-cs"/>
                        </a:rPr>
                        <a:t>0</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itchFamily="34" charset="0"/>
                          <a:ea typeface="+mn-ea"/>
                          <a:cs typeface="+mn-cs"/>
                        </a:rPr>
                        <a:t>&lt;1%</a:t>
                      </a:r>
                      <a:r>
                        <a:rPr kumimoji="0" lang="en-US" sz="1400" b="1" i="0" u="none" strike="noStrike" kern="1200" cap="none" normalizeH="0" baseline="30000" dirty="0" smtClean="0">
                          <a:ln>
                            <a:noFill/>
                          </a:ln>
                          <a:solidFill>
                            <a:schemeClr val="tx1"/>
                          </a:solidFill>
                          <a:effectLst/>
                          <a:latin typeface="Arial" pitchFamily="34" charset="0"/>
                          <a:ea typeface="+mn-ea"/>
                          <a:cs typeface="+mn-cs"/>
                        </a:rPr>
                        <a:t>¥</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33356">
                <a:tc gridSpan="3">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114300" marR="0" lvl="1" indent="0" algn="l" defTabSz="914400" rtl="0" eaLnBrk="1" fontAlgn="base" latinLnBrk="0" hangingPunct="1">
                        <a:lnSpc>
                          <a:spcPct val="100000"/>
                        </a:lnSpc>
                        <a:spcBef>
                          <a:spcPct val="20000"/>
                        </a:spcBef>
                        <a:spcAft>
                          <a:spcPct val="15000"/>
                        </a:spcAft>
                        <a:buClrTx/>
                        <a:buSzTx/>
                        <a:buFont typeface="+mj-lt"/>
                        <a:buNone/>
                        <a:tabLst/>
                        <a:defRPr/>
                      </a:pPr>
                      <a:r>
                        <a:rPr kumimoji="0" lang="en-US" sz="1200" b="0" i="0" u="none" strike="noStrike" cap="none" normalizeH="0" baseline="30000" dirty="0" smtClean="0">
                          <a:ln>
                            <a:noFill/>
                          </a:ln>
                          <a:solidFill>
                            <a:schemeClr val="tx1"/>
                          </a:solidFill>
                          <a:effectLst/>
                          <a:latin typeface="Arial" pitchFamily="34" charset="0"/>
                        </a:rPr>
                        <a:t>Ϯ </a:t>
                      </a:r>
                      <a:r>
                        <a:rPr kumimoji="0" lang="en-US" sz="1200" b="0" i="0" u="none" strike="noStrike" cap="none" normalizeH="0" baseline="0" dirty="0" smtClean="0">
                          <a:ln>
                            <a:noFill/>
                          </a:ln>
                          <a:solidFill>
                            <a:schemeClr val="tx1"/>
                          </a:solidFill>
                          <a:effectLst/>
                          <a:latin typeface="Arial" pitchFamily="34" charset="0"/>
                        </a:rPr>
                        <a:t>Nausea, myalgia, headache (in 1 subject); major depression, suicide attempt (1); reduced visual acuity (1); Hodgkin’s    disease (1); anxiety (1); depression (1)</a:t>
                      </a:r>
                    </a:p>
                    <a:p>
                      <a:pPr marL="114300" marR="0" lvl="1" indent="0" algn="l" defTabSz="914400" rtl="0" eaLnBrk="1" fontAlgn="base" latinLnBrk="0" hangingPunct="1">
                        <a:lnSpc>
                          <a:spcPct val="100000"/>
                        </a:lnSpc>
                        <a:spcBef>
                          <a:spcPct val="20000"/>
                        </a:spcBef>
                        <a:spcAft>
                          <a:spcPct val="15000"/>
                        </a:spcAft>
                        <a:buClrTx/>
                        <a:buSzTx/>
                        <a:buFont typeface="Arial" charset="0"/>
                        <a:buNone/>
                        <a:tabLst/>
                        <a:defRPr/>
                      </a:pPr>
                      <a:r>
                        <a:rPr kumimoji="0" lang="en-US" sz="1200" b="0" i="0" u="none" strike="noStrike" cap="none" normalizeH="0" baseline="0" dirty="0" smtClean="0">
                          <a:ln>
                            <a:noFill/>
                          </a:ln>
                          <a:solidFill>
                            <a:schemeClr val="tx1"/>
                          </a:solidFill>
                          <a:effectLst/>
                          <a:latin typeface="Arial" pitchFamily="34" charset="0"/>
                        </a:rPr>
                        <a:t>** Bipolar I disorder (1); decreased eGFR (1); diarrhea (1)</a:t>
                      </a:r>
                    </a:p>
                    <a:p>
                      <a:pPr marL="114300" marR="0" lvl="1" indent="0" algn="l" defTabSz="914400" rtl="0" eaLnBrk="1" fontAlgn="base" latinLnBrk="0" hangingPunct="1">
                        <a:lnSpc>
                          <a:spcPct val="100000"/>
                        </a:lnSpc>
                        <a:spcBef>
                          <a:spcPct val="20000"/>
                        </a:spcBef>
                        <a:spcAft>
                          <a:spcPct val="15000"/>
                        </a:spcAft>
                        <a:buClrTx/>
                        <a:buSzTx/>
                        <a:buFont typeface="Arial" charset="0"/>
                        <a:buNone/>
                        <a:tabLst/>
                        <a:defRPr/>
                      </a:pPr>
                      <a:r>
                        <a:rPr kumimoji="0" lang="en-US" sz="1200" b="0" i="0" u="none" strike="noStrike" cap="none" normalizeH="0" baseline="3000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 Bronchial carcinoma with liver metastases, not related to study drugs</a:t>
                      </a:r>
                    </a:p>
                  </a:txBody>
                  <a:tcPr marT="45719" marB="45719" anchor="ctr"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46114" name="TextBox 4"/>
          <p:cNvSpPr txBox="1">
            <a:spLocks noChangeArrowheads="1"/>
          </p:cNvSpPr>
          <p:nvPr/>
        </p:nvSpPr>
        <p:spPr bwMode="auto">
          <a:xfrm>
            <a:off x="152400" y="6504801"/>
            <a:ext cx="883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pPr>
            <a:r>
              <a:rPr lang="en-US" sz="1200" dirty="0">
                <a:solidFill>
                  <a:srgbClr val="000000"/>
                </a:solidFill>
              </a:rPr>
              <a:t>Safety analysis set includes subjects who were randomized and received at least one dose of study </a:t>
            </a:r>
            <a:r>
              <a:rPr lang="en-US" sz="1200" dirty="0" smtClean="0">
                <a:solidFill>
                  <a:srgbClr val="000000"/>
                </a:solidFill>
              </a:rPr>
              <a:t>drug.</a:t>
            </a:r>
            <a:endParaRPr lang="en-US" sz="1200" dirty="0">
              <a:solidFill>
                <a:srgbClr val="000000"/>
              </a:solidFill>
            </a:endParaRPr>
          </a:p>
        </p:txBody>
      </p:sp>
      <p:sp>
        <p:nvSpPr>
          <p:cNvPr id="46115" name="TextBox 5"/>
          <p:cNvSpPr txBox="1">
            <a:spLocks noChangeArrowheads="1"/>
          </p:cNvSpPr>
          <p:nvPr/>
        </p:nvSpPr>
        <p:spPr bwMode="auto">
          <a:xfrm>
            <a:off x="533400" y="4618672"/>
            <a:ext cx="8077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buClr>
                <a:srgbClr val="E2E2E2">
                  <a:lumMod val="75000"/>
                </a:srgbClr>
              </a:buClr>
              <a:buFont typeface="Wingdings" pitchFamily="2" charset="2"/>
              <a:buChar char="§"/>
            </a:pPr>
            <a:r>
              <a:rPr lang="en-US" sz="1800" dirty="0">
                <a:solidFill>
                  <a:srgbClr val="000000"/>
                </a:solidFill>
              </a:rPr>
              <a:t>Most adverse events were grade 1 </a:t>
            </a:r>
            <a:r>
              <a:rPr lang="en-US" sz="1800" dirty="0" smtClean="0">
                <a:solidFill>
                  <a:srgbClr val="000000"/>
                </a:solidFill>
              </a:rPr>
              <a:t>or 2 in severity</a:t>
            </a:r>
          </a:p>
          <a:p>
            <a:pPr eaLnBrk="1" fontAlgn="auto" hangingPunct="1">
              <a:spcBef>
                <a:spcPts val="0"/>
              </a:spcBef>
              <a:spcAft>
                <a:spcPts val="0"/>
              </a:spcAft>
              <a:buClr>
                <a:srgbClr val="E2E2E2">
                  <a:lumMod val="75000"/>
                </a:srgbClr>
              </a:buClr>
              <a:buFont typeface="Wingdings" pitchFamily="2" charset="2"/>
              <a:buChar char="§"/>
            </a:pPr>
            <a:r>
              <a:rPr lang="en-US" sz="1800" dirty="0" smtClean="0">
                <a:solidFill>
                  <a:srgbClr val="000000"/>
                </a:solidFill>
              </a:rPr>
              <a:t>No SAE reported by &gt;1 subject</a:t>
            </a:r>
            <a:endParaRPr lang="en-US" sz="1800" dirty="0">
              <a:solidFill>
                <a:srgbClr val="000000"/>
              </a:solidFill>
            </a:endParaRPr>
          </a:p>
          <a:p>
            <a:pPr eaLnBrk="1" fontAlgn="auto" hangingPunct="1">
              <a:spcBef>
                <a:spcPts val="0"/>
              </a:spcBef>
              <a:spcAft>
                <a:spcPts val="0"/>
              </a:spcAft>
              <a:buClr>
                <a:srgbClr val="E2E2E2">
                  <a:lumMod val="75000"/>
                </a:srgbClr>
              </a:buClr>
              <a:buFont typeface="Wingdings" pitchFamily="2" charset="2"/>
              <a:buChar char="§"/>
            </a:pPr>
            <a:r>
              <a:rPr lang="en-US" sz="1800" dirty="0" smtClean="0">
                <a:solidFill>
                  <a:srgbClr val="000000"/>
                </a:solidFill>
              </a:rPr>
              <a:t>Adverse </a:t>
            </a:r>
            <a:r>
              <a:rPr lang="en-US" sz="1800" dirty="0">
                <a:solidFill>
                  <a:srgbClr val="000000"/>
                </a:solidFill>
              </a:rPr>
              <a:t>events leading to discontinuation were </a:t>
            </a:r>
            <a:r>
              <a:rPr lang="en-US" sz="1800" dirty="0" smtClean="0">
                <a:solidFill>
                  <a:srgbClr val="000000"/>
                </a:solidFill>
              </a:rPr>
              <a:t>uncommon</a:t>
            </a:r>
          </a:p>
          <a:p>
            <a:pPr lvl="1" eaLnBrk="1" fontAlgn="auto" hangingPunct="1">
              <a:spcBef>
                <a:spcPts val="0"/>
              </a:spcBef>
              <a:spcAft>
                <a:spcPts val="0"/>
              </a:spcAft>
              <a:buClr>
                <a:srgbClr val="E2E2E2">
                  <a:lumMod val="75000"/>
                </a:srgbClr>
              </a:buClr>
              <a:buFont typeface="Wingdings" pitchFamily="2" charset="2"/>
              <a:buChar char="§"/>
            </a:pPr>
            <a:r>
              <a:rPr lang="en-US" sz="1800" dirty="0" smtClean="0">
                <a:solidFill>
                  <a:srgbClr val="000000"/>
                </a:solidFill>
              </a:rPr>
              <a:t>No cases of proximal renal </a:t>
            </a:r>
            <a:r>
              <a:rPr lang="en-US" sz="1800" dirty="0">
                <a:solidFill>
                  <a:srgbClr val="000000"/>
                </a:solidFill>
              </a:rPr>
              <a:t>tubulopathy in either treatment group</a:t>
            </a:r>
          </a:p>
          <a:p>
            <a:pPr lvl="1" eaLnBrk="1" fontAlgn="auto" hangingPunct="1">
              <a:spcBef>
                <a:spcPts val="0"/>
              </a:spcBef>
              <a:spcAft>
                <a:spcPts val="0"/>
              </a:spcAft>
              <a:buClr>
                <a:srgbClr val="E2E2E2">
                  <a:lumMod val="75000"/>
                </a:srgbClr>
              </a:buClr>
              <a:buFont typeface="Wingdings" pitchFamily="2" charset="2"/>
              <a:buChar char="§"/>
            </a:pPr>
            <a:r>
              <a:rPr lang="en-US" sz="1800" dirty="0" smtClean="0">
                <a:solidFill>
                  <a:srgbClr val="000000"/>
                </a:solidFill>
              </a:rPr>
              <a:t>Isolated decrease in eGFR in the PI + RTV + FTC/TDF group (1)</a:t>
            </a:r>
          </a:p>
        </p:txBody>
      </p:sp>
      <p:sp>
        <p:nvSpPr>
          <p:cNvPr id="6"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fontAlgn="auto">
              <a:lnSpc>
                <a:spcPct val="100000"/>
              </a:lnSpc>
              <a:spcBef>
                <a:spcPts val="0"/>
              </a:spcBef>
              <a:spcAft>
                <a:spcPts val="0"/>
              </a:spcAft>
              <a:buClrTx/>
              <a:buSzTx/>
              <a:buFont typeface="Wingdings" panose="05000000000000000000" pitchFamily="2" charset="2"/>
              <a:buNone/>
            </a:pPr>
            <a:r>
              <a:rPr lang="en-US" sz="1800" dirty="0">
                <a:solidFill>
                  <a:prstClr val="black"/>
                </a:solidFill>
                <a:latin typeface="Arial"/>
              </a:rPr>
              <a:t>STRATEGY - PI</a:t>
            </a:r>
          </a:p>
        </p:txBody>
      </p:sp>
      <p:sp>
        <p:nvSpPr>
          <p:cNvPr id="7"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fontAlgn="auto">
              <a:spcAft>
                <a:spcPts val="0"/>
              </a:spcAft>
            </a:pPr>
            <a:endParaRPr lang="en-US" dirty="0" smtClean="0">
              <a:solidFill>
                <a:srgbClr val="CC0000"/>
              </a:solidFill>
              <a:latin typeface="Arial"/>
            </a:endParaRPr>
          </a:p>
          <a:p>
            <a:pPr fontAlgn="auto">
              <a:spcAft>
                <a:spcPts val="0"/>
              </a:spcAft>
            </a:pPr>
            <a:r>
              <a:rPr lang="en-US" dirty="0" smtClean="0">
                <a:solidFill>
                  <a:srgbClr val="CC0000"/>
                </a:solidFill>
                <a:latin typeface="Arial"/>
                <a:ea typeface="MS Mincho" pitchFamily="49" charset="-128"/>
                <a:cs typeface="Arial"/>
              </a:rPr>
              <a:t>Summary of Adverse Events</a:t>
            </a:r>
            <a:endParaRPr lang="en-US" dirty="0">
              <a:solidFill>
                <a:srgbClr val="CC0000"/>
              </a:solidFill>
              <a:latin typeface="Arial"/>
            </a:endParaRPr>
          </a:p>
        </p:txBody>
      </p:sp>
    </p:spTree>
    <p:extLst>
      <p:ext uri="{BB962C8B-B14F-4D97-AF65-F5344CB8AC3E}">
        <p14:creationId xmlns:p14="http://schemas.microsoft.com/office/powerpoint/2010/main" val="12833475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9"/>
          <p:cNvSpPr txBox="1">
            <a:spLocks noChangeArrowheads="1"/>
          </p:cNvSpPr>
          <p:nvPr/>
        </p:nvSpPr>
        <p:spPr bwMode="auto">
          <a:xfrm>
            <a:off x="0" y="1584325"/>
            <a:ext cx="9144000" cy="400050"/>
          </a:xfrm>
          <a:prstGeom prst="rect">
            <a:avLst/>
          </a:prstGeom>
          <a:noFill/>
          <a:ln>
            <a:noFill/>
          </a:ln>
          <a:effectLst/>
          <a:extLst>
            <a:ext uri="{909E8E84-426E-40dd-AFC4-6F175D3DCCD1}">
              <a14:hiddenFill xmlns:a14="http://schemas.microsoft.com/office/drawing/2010/main">
                <a:solidFill>
                  <a:srgbClr val="F5B60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sz="2000" b="1" dirty="0">
                <a:solidFill>
                  <a:srgbClr val="000000"/>
                </a:solidFill>
              </a:rPr>
              <a:t>Multicenter, randomized, open-label, 96-week study</a:t>
            </a:r>
          </a:p>
        </p:txBody>
      </p:sp>
      <p:grpSp>
        <p:nvGrpSpPr>
          <p:cNvPr id="35844" name="Group 15"/>
          <p:cNvGrpSpPr>
            <a:grpSpLocks/>
          </p:cNvGrpSpPr>
          <p:nvPr/>
        </p:nvGrpSpPr>
        <p:grpSpPr bwMode="auto">
          <a:xfrm>
            <a:off x="685800" y="2209800"/>
            <a:ext cx="7696200" cy="1831139"/>
            <a:chOff x="686457" y="2209800"/>
            <a:chExt cx="7696202" cy="1831370"/>
          </a:xfrm>
        </p:grpSpPr>
        <p:cxnSp>
          <p:nvCxnSpPr>
            <p:cNvPr id="35853" name="AutoShape 6"/>
            <p:cNvCxnSpPr>
              <a:cxnSpLocks noChangeShapeType="1"/>
            </p:cNvCxnSpPr>
            <p:nvPr/>
          </p:nvCxnSpPr>
          <p:spPr bwMode="auto">
            <a:xfrm rot="16200000" flipH="1">
              <a:off x="4172368" y="2964274"/>
              <a:ext cx="296727" cy="357886"/>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854" name="AutoShape 7"/>
            <p:cNvCxnSpPr>
              <a:cxnSpLocks noChangeShapeType="1"/>
            </p:cNvCxnSpPr>
            <p:nvPr/>
          </p:nvCxnSpPr>
          <p:spPr bwMode="auto">
            <a:xfrm rot="-5400000">
              <a:off x="4111501" y="2583625"/>
              <a:ext cx="418461" cy="357886"/>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5855" name="Line 8"/>
            <p:cNvSpPr>
              <a:spLocks noChangeShapeType="1"/>
            </p:cNvSpPr>
            <p:nvPr/>
          </p:nvSpPr>
          <p:spPr bwMode="auto">
            <a:xfrm flipH="1">
              <a:off x="3656670" y="2895700"/>
              <a:ext cx="4857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solidFill>
                  <a:prstClr val="black"/>
                </a:solidFill>
              </a:endParaRPr>
            </a:p>
          </p:txBody>
        </p:sp>
        <p:sp>
          <p:nvSpPr>
            <p:cNvPr id="43" name="Text Box 16"/>
            <p:cNvSpPr txBox="1">
              <a:spLocks noChangeArrowheads="1"/>
            </p:cNvSpPr>
            <p:nvPr/>
          </p:nvSpPr>
          <p:spPr bwMode="auto">
            <a:xfrm>
              <a:off x="3685246" y="2209800"/>
              <a:ext cx="814387" cy="30801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1400" b="1" dirty="0">
                  <a:solidFill>
                    <a:srgbClr val="000000"/>
                  </a:solidFill>
                  <a:ea typeface="MS PGothic"/>
                </a:rPr>
                <a:t>n =</a:t>
              </a:r>
              <a:r>
                <a:rPr lang="en-US" sz="1400" b="1" dirty="0" smtClean="0">
                  <a:solidFill>
                    <a:srgbClr val="000000"/>
                  </a:solidFill>
                  <a:ea typeface="MS PGothic"/>
                </a:rPr>
                <a:t>291</a:t>
              </a:r>
              <a:endParaRPr lang="en-GB" sz="1400" b="1" dirty="0">
                <a:solidFill>
                  <a:srgbClr val="000000"/>
                </a:solidFill>
                <a:ea typeface="MS PGothic"/>
              </a:endParaRPr>
            </a:p>
          </p:txBody>
        </p:sp>
        <p:sp>
          <p:nvSpPr>
            <p:cNvPr id="44" name="Text Box 17"/>
            <p:cNvSpPr txBox="1">
              <a:spLocks noChangeArrowheads="1"/>
            </p:cNvSpPr>
            <p:nvPr/>
          </p:nvSpPr>
          <p:spPr bwMode="auto">
            <a:xfrm>
              <a:off x="3658258" y="3349769"/>
              <a:ext cx="762000" cy="30801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1400" b="1" dirty="0">
                  <a:solidFill>
                    <a:srgbClr val="000000"/>
                  </a:solidFill>
                  <a:ea typeface="MS PGothic"/>
                </a:rPr>
                <a:t>n =</a:t>
              </a:r>
              <a:r>
                <a:rPr lang="en-US" sz="1400" b="1" dirty="0" smtClean="0">
                  <a:solidFill>
                    <a:srgbClr val="000000"/>
                  </a:solidFill>
                  <a:ea typeface="MS PGothic"/>
                </a:rPr>
                <a:t>143</a:t>
              </a:r>
              <a:endParaRPr lang="en-GB" sz="1400" b="1" dirty="0">
                <a:solidFill>
                  <a:srgbClr val="000000"/>
                </a:solidFill>
                <a:ea typeface="MS PGothic"/>
              </a:endParaRPr>
            </a:p>
          </p:txBody>
        </p:sp>
        <p:sp>
          <p:nvSpPr>
            <p:cNvPr id="35858" name="TextBox 44"/>
            <p:cNvSpPr txBox="1">
              <a:spLocks noChangeArrowheads="1"/>
            </p:cNvSpPr>
            <p:nvPr/>
          </p:nvSpPr>
          <p:spPr bwMode="auto">
            <a:xfrm>
              <a:off x="686457" y="3200834"/>
              <a:ext cx="3025776" cy="84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nSpc>
                  <a:spcPct val="95000"/>
                </a:lnSpc>
                <a:spcAft>
                  <a:spcPct val="15000"/>
                </a:spcAft>
                <a:buFont typeface="Arial" charset="0"/>
                <a:buChar char="•"/>
              </a:pPr>
              <a:r>
                <a:rPr lang="en-US" sz="1200" b="1" dirty="0">
                  <a:solidFill>
                    <a:srgbClr val="000000"/>
                  </a:solidFill>
                </a:rPr>
                <a:t>HIV-1 RNA &lt;50 c/mL for ≥6 months</a:t>
              </a:r>
            </a:p>
            <a:p>
              <a:pPr eaLnBrk="1" hangingPunct="1">
                <a:buFont typeface="Arial" charset="0"/>
                <a:buChar char="•"/>
              </a:pPr>
              <a:r>
                <a:rPr lang="en-US" sz="1200" b="1" dirty="0">
                  <a:solidFill>
                    <a:srgbClr val="000000"/>
                  </a:solidFill>
                </a:rPr>
                <a:t>≤ 2 prior  </a:t>
              </a:r>
              <a:r>
                <a:rPr lang="en-US" sz="1200" b="1" dirty="0" smtClean="0">
                  <a:solidFill>
                    <a:srgbClr val="000000"/>
                  </a:solidFill>
                </a:rPr>
                <a:t>ARV </a:t>
              </a:r>
              <a:r>
                <a:rPr lang="en-US" sz="1200" b="1" dirty="0">
                  <a:solidFill>
                    <a:srgbClr val="000000"/>
                  </a:solidFill>
                </a:rPr>
                <a:t>regimens</a:t>
              </a:r>
            </a:p>
            <a:p>
              <a:pPr eaLnBrk="1" hangingPunct="1">
                <a:buFont typeface="Arial" charset="0"/>
                <a:buChar char="•"/>
              </a:pPr>
              <a:r>
                <a:rPr lang="en-US" sz="1200" b="1" dirty="0">
                  <a:solidFill>
                    <a:srgbClr val="000000"/>
                  </a:solidFill>
                </a:rPr>
                <a:t>No </a:t>
              </a:r>
              <a:r>
                <a:rPr lang="en-US" sz="1200" b="1" dirty="0" smtClean="0">
                  <a:solidFill>
                    <a:srgbClr val="000000"/>
                  </a:solidFill>
                </a:rPr>
                <a:t>resistance to FTC or </a:t>
              </a:r>
              <a:r>
                <a:rPr lang="en-US" sz="1200" b="1" dirty="0">
                  <a:solidFill>
                    <a:srgbClr val="000000"/>
                  </a:solidFill>
                </a:rPr>
                <a:t>TDF</a:t>
              </a:r>
            </a:p>
            <a:p>
              <a:pPr>
                <a:lnSpc>
                  <a:spcPct val="95000"/>
                </a:lnSpc>
                <a:spcAft>
                  <a:spcPct val="15000"/>
                </a:spcAft>
                <a:buFont typeface="Arial" charset="0"/>
                <a:buChar char="•"/>
              </a:pPr>
              <a:r>
                <a:rPr lang="en-US" sz="1200" b="1" dirty="0">
                  <a:solidFill>
                    <a:srgbClr val="000000"/>
                  </a:solidFill>
                </a:rPr>
                <a:t>CrCl ≥</a:t>
              </a:r>
              <a:r>
                <a:rPr lang="en-US" sz="1200" b="1" dirty="0" smtClean="0">
                  <a:solidFill>
                    <a:srgbClr val="000000"/>
                  </a:solidFill>
                </a:rPr>
                <a:t>70 mL/min</a:t>
              </a:r>
              <a:endParaRPr lang="en-US" sz="1200" b="1" dirty="0">
                <a:solidFill>
                  <a:srgbClr val="000000"/>
                </a:solidFill>
              </a:endParaRPr>
            </a:p>
          </p:txBody>
        </p:sp>
        <p:sp>
          <p:nvSpPr>
            <p:cNvPr id="35859" name="AutoShape 44"/>
            <p:cNvSpPr>
              <a:spLocks noChangeArrowheads="1"/>
            </p:cNvSpPr>
            <p:nvPr/>
          </p:nvSpPr>
          <p:spPr bwMode="auto">
            <a:xfrm>
              <a:off x="3958432" y="2709069"/>
              <a:ext cx="366712" cy="373062"/>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a:solidFill>
                    <a:srgbClr val="000000"/>
                  </a:solidFill>
                </a:rPr>
                <a:t>2:1</a:t>
              </a:r>
            </a:p>
          </p:txBody>
        </p:sp>
        <p:sp>
          <p:nvSpPr>
            <p:cNvPr id="47" name="Rounded Rectangle 46"/>
            <p:cNvSpPr/>
            <p:nvPr/>
          </p:nvSpPr>
          <p:spPr>
            <a:xfrm>
              <a:off x="4496458" y="3048106"/>
              <a:ext cx="3886201" cy="533467"/>
            </a:xfrm>
            <a:prstGeom prst="roundRect">
              <a:avLst/>
            </a:prstGeom>
            <a:solidFill>
              <a:srgbClr val="71707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NNRTI + FTC/TDF</a:t>
              </a:r>
            </a:p>
          </p:txBody>
        </p:sp>
        <p:sp>
          <p:nvSpPr>
            <p:cNvPr id="48" name="Rounded Rectangle 47"/>
            <p:cNvSpPr/>
            <p:nvPr/>
          </p:nvSpPr>
          <p:spPr>
            <a:xfrm>
              <a:off x="4496458" y="2286010"/>
              <a:ext cx="3886201" cy="533467"/>
            </a:xfrm>
            <a:prstGeom prst="roundRect">
              <a:avLst/>
            </a:prstGeom>
            <a:solidFill>
              <a:srgbClr val="F66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prstClr val="white"/>
                  </a:solidFill>
                </a:rPr>
                <a:t>E/C/F/TDF (Stribild®)</a:t>
              </a:r>
              <a:endParaRPr lang="en-US" b="1" dirty="0">
                <a:solidFill>
                  <a:prstClr val="white"/>
                </a:solidFill>
              </a:endParaRPr>
            </a:p>
          </p:txBody>
        </p:sp>
        <p:sp>
          <p:nvSpPr>
            <p:cNvPr id="49" name="Rounded Rectangle 48"/>
            <p:cNvSpPr/>
            <p:nvPr/>
          </p:nvSpPr>
          <p:spPr>
            <a:xfrm>
              <a:off x="686457" y="2619427"/>
              <a:ext cx="2970214" cy="533467"/>
            </a:xfrm>
            <a:prstGeom prst="roundRect">
              <a:avLst/>
            </a:prstGeom>
            <a:solidFill>
              <a:srgbClr val="71707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NNRTI + FTC/TDF</a:t>
              </a:r>
            </a:p>
          </p:txBody>
        </p:sp>
      </p:grpSp>
      <p:sp>
        <p:nvSpPr>
          <p:cNvPr id="35845" name="TextBox 49"/>
          <p:cNvSpPr txBox="1">
            <a:spLocks noChangeArrowheads="1"/>
          </p:cNvSpPr>
          <p:nvPr/>
        </p:nvSpPr>
        <p:spPr bwMode="auto">
          <a:xfrm>
            <a:off x="7620000" y="39624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400" b="1" dirty="0">
                <a:solidFill>
                  <a:srgbClr val="A6A6A6"/>
                </a:solidFill>
              </a:rPr>
              <a:t>Week 96</a:t>
            </a:r>
          </a:p>
        </p:txBody>
      </p:sp>
      <p:sp>
        <p:nvSpPr>
          <p:cNvPr id="35846" name="TextBox 11"/>
          <p:cNvSpPr txBox="1">
            <a:spLocks noChangeArrowheads="1"/>
          </p:cNvSpPr>
          <p:nvPr/>
        </p:nvSpPr>
        <p:spPr bwMode="auto">
          <a:xfrm>
            <a:off x="5867400" y="39624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400" b="1" dirty="0">
                <a:solidFill>
                  <a:srgbClr val="000000"/>
                </a:solidFill>
              </a:rPr>
              <a:t>Week 48</a:t>
            </a:r>
          </a:p>
        </p:txBody>
      </p:sp>
      <p:sp>
        <p:nvSpPr>
          <p:cNvPr id="35847" name="Rectangle 36"/>
          <p:cNvSpPr>
            <a:spLocks noChangeArrowheads="1"/>
          </p:cNvSpPr>
          <p:nvPr/>
        </p:nvSpPr>
        <p:spPr bwMode="auto">
          <a:xfrm>
            <a:off x="228600" y="44196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Clr>
                <a:srgbClr val="FFFFFF"/>
              </a:buClr>
            </a:pPr>
            <a:r>
              <a:rPr lang="en-GB" sz="1600" b="1" dirty="0">
                <a:solidFill>
                  <a:srgbClr val="000000"/>
                </a:solidFill>
              </a:rPr>
              <a:t>Primary endpoint</a:t>
            </a:r>
            <a:r>
              <a:rPr lang="en-GB" sz="1600" dirty="0">
                <a:solidFill>
                  <a:srgbClr val="000000"/>
                </a:solidFill>
              </a:rPr>
              <a:t>: </a:t>
            </a:r>
            <a:r>
              <a:rPr lang="en-GB" dirty="0">
                <a:solidFill>
                  <a:srgbClr val="000000"/>
                </a:solidFill>
              </a:rPr>
              <a:t>		</a:t>
            </a:r>
            <a:r>
              <a:rPr lang="en-US" sz="1400" dirty="0">
                <a:solidFill>
                  <a:srgbClr val="000000"/>
                </a:solidFill>
              </a:rPr>
              <a:t>HIV-1 RNA &lt;50 c/mL at Week 48 by Snapshot </a:t>
            </a:r>
            <a:r>
              <a:rPr lang="en-US" sz="1400" dirty="0" smtClean="0">
                <a:solidFill>
                  <a:srgbClr val="000000"/>
                </a:solidFill>
              </a:rPr>
              <a:t>(noninferiority</a:t>
            </a:r>
            <a:r>
              <a:rPr lang="en-US" sz="1400" dirty="0">
                <a:solidFill>
                  <a:srgbClr val="000000"/>
                </a:solidFill>
              </a:rPr>
              <a:t> </a:t>
            </a:r>
            <a:r>
              <a:rPr lang="en-US" sz="1400" dirty="0" smtClean="0">
                <a:solidFill>
                  <a:srgbClr val="000000"/>
                </a:solidFill>
              </a:rPr>
              <a:t>margin of 			12%). If noninferiority established, test for superiority</a:t>
            </a:r>
            <a:endParaRPr lang="en-US" sz="1400" dirty="0">
              <a:solidFill>
                <a:srgbClr val="000000"/>
              </a:solidFill>
            </a:endParaRPr>
          </a:p>
          <a:p>
            <a:pPr marL="342900" indent="-342900">
              <a:buClr>
                <a:srgbClr val="FFFFFF"/>
              </a:buClr>
            </a:pPr>
            <a:endParaRPr lang="en-US" sz="1600" dirty="0">
              <a:solidFill>
                <a:srgbClr val="000000"/>
              </a:solidFill>
            </a:endParaRPr>
          </a:p>
          <a:p>
            <a:pPr marL="342900" indent="-342900">
              <a:buClr>
                <a:srgbClr val="FFFFFF"/>
              </a:buClr>
            </a:pPr>
            <a:r>
              <a:rPr lang="en-US" sz="1600" b="1" dirty="0">
                <a:solidFill>
                  <a:srgbClr val="000000"/>
                </a:solidFill>
              </a:rPr>
              <a:t>Secondary endpoint:</a:t>
            </a:r>
            <a:r>
              <a:rPr lang="en-US" sz="1600" dirty="0">
                <a:solidFill>
                  <a:srgbClr val="000000"/>
                </a:solidFill>
              </a:rPr>
              <a:t>	</a:t>
            </a:r>
            <a:r>
              <a:rPr lang="en-US" sz="1400" dirty="0">
                <a:solidFill>
                  <a:srgbClr val="000000"/>
                </a:solidFill>
              </a:rPr>
              <a:t>Safety and tolerability at Week 48 &amp; 96</a:t>
            </a:r>
          </a:p>
          <a:p>
            <a:pPr marL="342900" indent="-342900">
              <a:buClr>
                <a:srgbClr val="FFFFFF"/>
              </a:buClr>
            </a:pPr>
            <a:endParaRPr lang="en-US" sz="1600" dirty="0">
              <a:solidFill>
                <a:srgbClr val="000000"/>
              </a:solidFill>
            </a:endParaRPr>
          </a:p>
          <a:p>
            <a:pPr marL="342900" indent="-342900">
              <a:buClr>
                <a:srgbClr val="FFFFFF"/>
              </a:buClr>
            </a:pPr>
            <a:r>
              <a:rPr lang="en-US" sz="1600" b="1" dirty="0">
                <a:solidFill>
                  <a:srgbClr val="000000"/>
                </a:solidFill>
              </a:rPr>
              <a:t>Other endpoints</a:t>
            </a:r>
            <a:r>
              <a:rPr lang="en-US" sz="1600" dirty="0">
                <a:solidFill>
                  <a:srgbClr val="000000"/>
                </a:solidFill>
              </a:rPr>
              <a:t>:		</a:t>
            </a:r>
            <a:r>
              <a:rPr lang="en-US" sz="1400" dirty="0">
                <a:solidFill>
                  <a:srgbClr val="000000"/>
                </a:solidFill>
              </a:rPr>
              <a:t>Patient reported </a:t>
            </a:r>
            <a:r>
              <a:rPr lang="en-US" sz="1400" dirty="0" smtClean="0">
                <a:solidFill>
                  <a:srgbClr val="000000"/>
                </a:solidFill>
              </a:rPr>
              <a:t>outcomes*</a:t>
            </a:r>
            <a:endParaRPr lang="en-US" sz="1400" dirty="0">
              <a:solidFill>
                <a:srgbClr val="000000"/>
              </a:solidFill>
            </a:endParaRPr>
          </a:p>
        </p:txBody>
      </p:sp>
      <p:sp>
        <p:nvSpPr>
          <p:cNvPr id="35848" name="TextBox 20"/>
          <p:cNvSpPr txBox="1">
            <a:spLocks noChangeArrowheads="1"/>
          </p:cNvSpPr>
          <p:nvPr/>
        </p:nvSpPr>
        <p:spPr bwMode="auto">
          <a:xfrm>
            <a:off x="762000" y="22860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sz="1400" b="1" dirty="0" smtClean="0">
                <a:solidFill>
                  <a:srgbClr val="000000"/>
                </a:solidFill>
              </a:rPr>
              <a:t>GS-US-236-0121</a:t>
            </a:r>
            <a:endParaRPr lang="en-US" sz="1400" b="1" dirty="0">
              <a:solidFill>
                <a:srgbClr val="000000"/>
              </a:solidFill>
            </a:endParaRPr>
          </a:p>
        </p:txBody>
      </p:sp>
      <p:grpSp>
        <p:nvGrpSpPr>
          <p:cNvPr id="35849" name="Group 14"/>
          <p:cNvGrpSpPr>
            <a:grpSpLocks/>
          </p:cNvGrpSpPr>
          <p:nvPr/>
        </p:nvGrpSpPr>
        <p:grpSpPr bwMode="auto">
          <a:xfrm>
            <a:off x="4498975" y="3886200"/>
            <a:ext cx="3883025" cy="76200"/>
            <a:chOff x="4499675" y="3886200"/>
            <a:chExt cx="3577525" cy="0"/>
          </a:xfrm>
        </p:grpSpPr>
        <p:cxnSp>
          <p:nvCxnSpPr>
            <p:cNvPr id="23" name="Straight Arrow Connector 22"/>
            <p:cNvCxnSpPr/>
            <p:nvPr/>
          </p:nvCxnSpPr>
          <p:spPr>
            <a:xfrm>
              <a:off x="4499675" y="3886200"/>
              <a:ext cx="3577525" cy="0"/>
            </a:xfrm>
            <a:prstGeom prst="straightConnector1">
              <a:avLst/>
            </a:prstGeom>
            <a:ln w="3810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01058" y="3886200"/>
              <a:ext cx="304221" cy="0"/>
            </a:xfrm>
            <a:prstGeom prst="line">
              <a:avLst/>
            </a:prstGeom>
            <a:ln w="38100">
              <a:solidFill>
                <a:schemeClr val="tx1"/>
              </a:solidFill>
              <a:headEnd type="diamond"/>
            </a:ln>
          </p:spPr>
          <p:style>
            <a:lnRef idx="1">
              <a:schemeClr val="accent1"/>
            </a:lnRef>
            <a:fillRef idx="0">
              <a:schemeClr val="accent1"/>
            </a:fillRef>
            <a:effectRef idx="0">
              <a:schemeClr val="accent1"/>
            </a:effectRef>
            <a:fontRef idx="minor">
              <a:schemeClr val="tx1"/>
            </a:fontRef>
          </p:style>
        </p:cxnSp>
      </p:grpSp>
      <p:sp>
        <p:nvSpPr>
          <p:cNvPr id="35850" name="TextBox 24"/>
          <p:cNvSpPr txBox="1">
            <a:spLocks noChangeArrowheads="1"/>
          </p:cNvSpPr>
          <p:nvPr/>
        </p:nvSpPr>
        <p:spPr bwMode="auto">
          <a:xfrm>
            <a:off x="228600" y="6027003"/>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dirty="0">
                <a:solidFill>
                  <a:srgbClr val="000000"/>
                </a:solidFill>
              </a:rPr>
              <a:t>*HIV Symptom Index, HIV Treatment Satisfaction Questionnaire, Short Form 36, </a:t>
            </a:r>
            <a:r>
              <a:rPr lang="en-US" sz="1200" dirty="0" smtClean="0">
                <a:solidFill>
                  <a:srgbClr val="000000"/>
                </a:solidFill>
              </a:rPr>
              <a:t>Visual </a:t>
            </a:r>
            <a:r>
              <a:rPr lang="en-US" sz="1200" dirty="0">
                <a:solidFill>
                  <a:srgbClr val="000000"/>
                </a:solidFill>
              </a:rPr>
              <a:t>Analog Scale </a:t>
            </a:r>
            <a:r>
              <a:rPr lang="en-US" sz="1200" dirty="0" smtClean="0">
                <a:solidFill>
                  <a:srgbClr val="000000"/>
                </a:solidFill>
              </a:rPr>
              <a:t>Adherence, </a:t>
            </a:r>
            <a:r>
              <a:rPr lang="en-US" sz="1200" dirty="0">
                <a:solidFill>
                  <a:prstClr val="black"/>
                </a:solidFill>
                <a:latin typeface="Arial"/>
              </a:rPr>
              <a:t>State/Trait Anxiety Inventory, Center for Epidemiology Studies </a:t>
            </a:r>
            <a:r>
              <a:rPr lang="en-US" sz="1200" dirty="0" smtClean="0">
                <a:solidFill>
                  <a:prstClr val="black"/>
                </a:solidFill>
                <a:latin typeface="Arial"/>
              </a:rPr>
              <a:t>Depression. </a:t>
            </a:r>
          </a:p>
          <a:p>
            <a:pPr eaLnBrk="1" hangingPunct="1"/>
            <a:r>
              <a:rPr lang="en-US" sz="1200" dirty="0" smtClean="0">
                <a:solidFill>
                  <a:srgbClr val="000000"/>
                </a:solidFill>
              </a:rPr>
              <a:t>Study GS-US-236-0121 is registered with </a:t>
            </a:r>
            <a:r>
              <a:rPr lang="en-US" sz="1200" dirty="0" smtClean="0">
                <a:solidFill>
                  <a:prstClr val="black"/>
                </a:solidFill>
              </a:rPr>
              <a:t>ClinicalTrials.gov</a:t>
            </a:r>
            <a:r>
              <a:rPr lang="en-US" sz="1200" dirty="0">
                <a:solidFill>
                  <a:prstClr val="black"/>
                </a:solidFill>
              </a:rPr>
              <a:t>, number </a:t>
            </a:r>
            <a:r>
              <a:rPr lang="en-US" sz="1200" dirty="0">
                <a:solidFill>
                  <a:prstClr val="black"/>
                </a:solidFill>
                <a:latin typeface="Arial"/>
                <a:ea typeface="Calibri"/>
              </a:rPr>
              <a:t>NCT01495702</a:t>
            </a:r>
            <a:r>
              <a:rPr lang="en-US" sz="1200" dirty="0" smtClean="0">
                <a:solidFill>
                  <a:prstClr val="black"/>
                </a:solidFill>
              </a:rPr>
              <a:t>.</a:t>
            </a:r>
          </a:p>
          <a:p>
            <a:pPr eaLnBrk="1" hangingPunct="1"/>
            <a:r>
              <a:rPr lang="en-US" sz="1200" dirty="0" smtClean="0">
                <a:solidFill>
                  <a:srgbClr val="000000"/>
                </a:solidFill>
              </a:rPr>
              <a:t>E/C/F/TDF: single-tablet regimen elvitegravir 150mg, cobicistat 150mg, emtricitabine 200mg, tenofovir DF 300mg; Stribild</a:t>
            </a:r>
            <a:r>
              <a:rPr lang="en-US" sz="1200" baseline="30000" dirty="0" smtClean="0">
                <a:solidFill>
                  <a:srgbClr val="000000"/>
                </a:solidFill>
              </a:rPr>
              <a:t>®</a:t>
            </a:r>
            <a:endParaRPr lang="en-US" sz="1200" dirty="0">
              <a:solidFill>
                <a:srgbClr val="000000"/>
              </a:solidFill>
            </a:endParaRPr>
          </a:p>
        </p:txBody>
      </p:sp>
      <p:sp>
        <p:nvSpPr>
          <p:cNvPr id="25"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Font typeface="Wingdings" panose="05000000000000000000" pitchFamily="2" charset="2"/>
              <a:buNone/>
            </a:pPr>
            <a:r>
              <a:rPr lang="en-US" dirty="0" smtClean="0">
                <a:solidFill>
                  <a:prstClr val="black"/>
                </a:solidFill>
              </a:rPr>
              <a:t>STRATEGY - NNRTI</a:t>
            </a:r>
            <a:endParaRPr lang="en-US" dirty="0">
              <a:solidFill>
                <a:prstClr val="black"/>
              </a:solidFill>
            </a:endParaRPr>
          </a:p>
        </p:txBody>
      </p:sp>
      <p:sp>
        <p:nvSpPr>
          <p:cNvPr id="26"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endParaRPr lang="en-US" dirty="0" smtClean="0">
              <a:solidFill>
                <a:srgbClr val="CC0000"/>
              </a:solidFill>
            </a:endParaRPr>
          </a:p>
          <a:p>
            <a:r>
              <a:rPr lang="en-US" dirty="0" smtClean="0">
                <a:solidFill>
                  <a:srgbClr val="CC0000"/>
                </a:solidFill>
              </a:rPr>
              <a:t>Study Design</a:t>
            </a:r>
            <a:endParaRPr lang="en-US" dirty="0">
              <a:solidFill>
                <a:srgbClr val="CC0000"/>
              </a:solidFill>
            </a:endParaRPr>
          </a:p>
        </p:txBody>
      </p:sp>
    </p:spTree>
    <p:extLst>
      <p:ext uri="{BB962C8B-B14F-4D97-AF65-F5344CB8AC3E}">
        <p14:creationId xmlns:p14="http://schemas.microsoft.com/office/powerpoint/2010/main" val="1045285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104"/>
          <p:cNvSpPr txBox="1">
            <a:spLocks noChangeArrowheads="1"/>
          </p:cNvSpPr>
          <p:nvPr/>
        </p:nvSpPr>
        <p:spPr bwMode="auto">
          <a:xfrm>
            <a:off x="8183563" y="3429000"/>
            <a:ext cx="996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endParaRPr lang="en-GB" sz="1600" b="1" dirty="0">
              <a:solidFill>
                <a:srgbClr val="000000"/>
              </a:solidFill>
            </a:endParaRPr>
          </a:p>
        </p:txBody>
      </p:sp>
      <p:grpSp>
        <p:nvGrpSpPr>
          <p:cNvPr id="39940" name="Group 2"/>
          <p:cNvGrpSpPr>
            <a:grpSpLocks/>
          </p:cNvGrpSpPr>
          <p:nvPr/>
        </p:nvGrpSpPr>
        <p:grpSpPr bwMode="auto">
          <a:xfrm>
            <a:off x="5410200" y="2209800"/>
            <a:ext cx="3733800" cy="2776538"/>
            <a:chOff x="5240105" y="1806685"/>
            <a:chExt cx="4056295" cy="3755915"/>
          </a:xfrm>
        </p:grpSpPr>
        <p:sp>
          <p:nvSpPr>
            <p:cNvPr id="42" name="Text Box 7"/>
            <p:cNvSpPr txBox="1">
              <a:spLocks noChangeArrowheads="1"/>
            </p:cNvSpPr>
            <p:nvPr/>
          </p:nvSpPr>
          <p:spPr bwMode="auto">
            <a:xfrm>
              <a:off x="5874763" y="1806685"/>
              <a:ext cx="3287117" cy="36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b="1" u="sng" kern="0" dirty="0" smtClean="0">
                  <a:solidFill>
                    <a:srgbClr val="000000"/>
                  </a:solidFill>
                  <a:ea typeface="MS PGothic"/>
                </a:rPr>
                <a:t>95% CI for Difference</a:t>
              </a:r>
            </a:p>
          </p:txBody>
        </p:sp>
        <p:sp>
          <p:nvSpPr>
            <p:cNvPr id="43" name="Text Box 10"/>
            <p:cNvSpPr txBox="1">
              <a:spLocks noChangeArrowheads="1"/>
            </p:cNvSpPr>
            <p:nvPr/>
          </p:nvSpPr>
          <p:spPr bwMode="auto">
            <a:xfrm>
              <a:off x="7925331" y="5225447"/>
              <a:ext cx="1371069" cy="3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600" kern="0" dirty="0" smtClean="0">
                  <a:solidFill>
                    <a:srgbClr val="000000"/>
                  </a:solidFill>
                  <a:ea typeface="MS PGothic"/>
                </a:rPr>
                <a:t>         </a:t>
              </a:r>
              <a:r>
                <a:rPr lang="en-US" sz="1600" b="1" kern="0" dirty="0" smtClean="0">
                  <a:solidFill>
                    <a:srgbClr val="000000"/>
                  </a:solidFill>
                  <a:ea typeface="MS PGothic"/>
                </a:rPr>
                <a:t>12%</a:t>
              </a:r>
              <a:r>
                <a:rPr lang="en-US" sz="1200" b="1" kern="0" dirty="0" smtClean="0">
                  <a:solidFill>
                    <a:srgbClr val="000000"/>
                  </a:solidFill>
                  <a:latin typeface="Calibri" pitchFamily="34" charset="0"/>
                  <a:ea typeface="MS PGothic"/>
                </a:rPr>
                <a:t> </a:t>
              </a:r>
            </a:p>
          </p:txBody>
        </p:sp>
        <p:sp>
          <p:nvSpPr>
            <p:cNvPr id="44" name="Line 14"/>
            <p:cNvSpPr>
              <a:spLocks noChangeShapeType="1"/>
            </p:cNvSpPr>
            <p:nvPr/>
          </p:nvSpPr>
          <p:spPr bwMode="auto">
            <a:xfrm flipV="1">
              <a:off x="6093790" y="2906186"/>
              <a:ext cx="1724" cy="2293492"/>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eaLnBrk="0" hangingPunct="0">
                <a:defRPr/>
              </a:pPr>
              <a:endParaRPr lang="en-US" kern="0" dirty="0">
                <a:solidFill>
                  <a:srgbClr val="000000"/>
                </a:solidFill>
                <a:ea typeface="MS PGothic"/>
                <a:cs typeface="Arial"/>
              </a:endParaRPr>
            </a:p>
          </p:txBody>
        </p:sp>
        <p:sp>
          <p:nvSpPr>
            <p:cNvPr id="45" name="Line 85"/>
            <p:cNvSpPr>
              <a:spLocks noChangeShapeType="1"/>
            </p:cNvSpPr>
            <p:nvPr/>
          </p:nvSpPr>
          <p:spPr bwMode="auto">
            <a:xfrm>
              <a:off x="7273427" y="4235467"/>
              <a:ext cx="1390730" cy="0"/>
            </a:xfrm>
            <a:prstGeom prst="line">
              <a:avLst/>
            </a:prstGeom>
            <a:noFill/>
            <a:ln w="23876"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kern="0" dirty="0">
                <a:solidFill>
                  <a:srgbClr val="000000"/>
                </a:solidFill>
                <a:ea typeface="MS PGothic"/>
                <a:cs typeface="Arial"/>
              </a:endParaRPr>
            </a:p>
          </p:txBody>
        </p:sp>
        <p:sp>
          <p:nvSpPr>
            <p:cNvPr id="46" name="Rectangle 88"/>
            <p:cNvSpPr>
              <a:spLocks noChangeArrowheads="1"/>
            </p:cNvSpPr>
            <p:nvPr/>
          </p:nvSpPr>
          <p:spPr bwMode="auto">
            <a:xfrm>
              <a:off x="7971896" y="4188223"/>
              <a:ext cx="44840" cy="94488"/>
            </a:xfrm>
            <a:prstGeom prst="rect">
              <a:avLst/>
            </a:prstGeom>
            <a:solidFill>
              <a:srgbClr val="000000"/>
            </a:solidFill>
            <a:ln w="9525">
              <a:solidFill>
                <a:srgbClr val="000000"/>
              </a:solidFill>
              <a:miter lim="800000"/>
              <a:headEnd/>
              <a:tailEnd/>
            </a:ln>
          </p:spPr>
          <p:txBody>
            <a:bodyPr/>
            <a:lstStyle/>
            <a:p>
              <a:pPr>
                <a:defRPr/>
              </a:pPr>
              <a:endParaRPr lang="en-GB" kern="0" dirty="0">
                <a:solidFill>
                  <a:srgbClr val="000000"/>
                </a:solidFill>
                <a:ea typeface="MS PGothic"/>
                <a:cs typeface="Arial" charset="0"/>
              </a:endParaRPr>
            </a:p>
          </p:txBody>
        </p:sp>
        <p:sp>
          <p:nvSpPr>
            <p:cNvPr id="47" name="Line 92"/>
            <p:cNvSpPr>
              <a:spLocks noChangeShapeType="1"/>
            </p:cNvSpPr>
            <p:nvPr/>
          </p:nvSpPr>
          <p:spPr bwMode="auto">
            <a:xfrm>
              <a:off x="7392425" y="2953431"/>
              <a:ext cx="1725" cy="2216183"/>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hangingPunct="0">
                <a:defRPr/>
              </a:pPr>
              <a:endParaRPr lang="en-US" kern="0" dirty="0">
                <a:solidFill>
                  <a:srgbClr val="000000"/>
                </a:solidFill>
                <a:ea typeface="MS PGothic"/>
                <a:cs typeface="Arial"/>
              </a:endParaRPr>
            </a:p>
          </p:txBody>
        </p:sp>
        <p:sp>
          <p:nvSpPr>
            <p:cNvPr id="48" name="Line 94"/>
            <p:cNvSpPr>
              <a:spLocks noChangeShapeType="1"/>
            </p:cNvSpPr>
            <p:nvPr/>
          </p:nvSpPr>
          <p:spPr bwMode="auto">
            <a:xfrm>
              <a:off x="8687611" y="2957725"/>
              <a:ext cx="1724" cy="2231216"/>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eaLnBrk="0" hangingPunct="0">
                <a:defRPr/>
              </a:pPr>
              <a:endParaRPr lang="en-US" kern="0" dirty="0">
                <a:solidFill>
                  <a:srgbClr val="000000"/>
                </a:solidFill>
                <a:ea typeface="MS PGothic"/>
                <a:cs typeface="Arial"/>
              </a:endParaRPr>
            </a:p>
          </p:txBody>
        </p:sp>
        <p:sp>
          <p:nvSpPr>
            <p:cNvPr id="49" name="Line 95"/>
            <p:cNvSpPr>
              <a:spLocks noChangeShapeType="1"/>
            </p:cNvSpPr>
            <p:nvPr/>
          </p:nvSpPr>
          <p:spPr bwMode="auto">
            <a:xfrm>
              <a:off x="6097239" y="5150287"/>
              <a:ext cx="259037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kern="0" dirty="0">
                <a:solidFill>
                  <a:srgbClr val="000000"/>
                </a:solidFill>
                <a:ea typeface="MS PGothic"/>
                <a:cs typeface="Arial"/>
              </a:endParaRPr>
            </a:p>
          </p:txBody>
        </p:sp>
        <p:sp>
          <p:nvSpPr>
            <p:cNvPr id="50" name="Text Box 98"/>
            <p:cNvSpPr txBox="1">
              <a:spLocks noChangeArrowheads="1"/>
            </p:cNvSpPr>
            <p:nvPr/>
          </p:nvSpPr>
          <p:spPr bwMode="auto">
            <a:xfrm>
              <a:off x="6895736" y="4235467"/>
              <a:ext cx="686397" cy="45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600" b="1" kern="0" dirty="0" smtClean="0">
                  <a:solidFill>
                    <a:srgbClr val="000000"/>
                  </a:solidFill>
                  <a:ea typeface="MS PGothic"/>
                </a:rPr>
                <a:t>-0.5</a:t>
              </a:r>
              <a:endParaRPr lang="en-GB" sz="1600" b="1" kern="0" dirty="0" smtClean="0">
                <a:solidFill>
                  <a:srgbClr val="000000"/>
                </a:solidFill>
                <a:ea typeface="MS PGothic"/>
              </a:endParaRPr>
            </a:p>
          </p:txBody>
        </p:sp>
        <p:sp>
          <p:nvSpPr>
            <p:cNvPr id="51" name="Text Box 99"/>
            <p:cNvSpPr txBox="1">
              <a:spLocks noChangeArrowheads="1"/>
            </p:cNvSpPr>
            <p:nvPr/>
          </p:nvSpPr>
          <p:spPr bwMode="auto">
            <a:xfrm>
              <a:off x="8611728" y="4235467"/>
              <a:ext cx="684672" cy="45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600" b="1" kern="0" dirty="0" smtClean="0">
                  <a:solidFill>
                    <a:srgbClr val="000000"/>
                  </a:solidFill>
                  <a:ea typeface="MS PGothic"/>
                </a:rPr>
                <a:t>12.0</a:t>
              </a:r>
              <a:endParaRPr lang="en-GB" sz="1600" b="1" kern="0" dirty="0" smtClean="0">
                <a:solidFill>
                  <a:srgbClr val="000000"/>
                </a:solidFill>
                <a:ea typeface="MS PGothic"/>
              </a:endParaRPr>
            </a:p>
          </p:txBody>
        </p:sp>
        <p:sp>
          <p:nvSpPr>
            <p:cNvPr id="52" name="Text Box 104"/>
            <p:cNvSpPr txBox="1">
              <a:spLocks noChangeArrowheads="1"/>
            </p:cNvSpPr>
            <p:nvPr/>
          </p:nvSpPr>
          <p:spPr bwMode="auto">
            <a:xfrm>
              <a:off x="6399046" y="3722223"/>
              <a:ext cx="686397" cy="3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z="1600" b="1" kern="0" dirty="0" smtClean="0">
                <a:solidFill>
                  <a:srgbClr val="000000"/>
                </a:solidFill>
                <a:ea typeface="MS PGothic"/>
              </a:endParaRPr>
            </a:p>
          </p:txBody>
        </p:sp>
        <p:sp>
          <p:nvSpPr>
            <p:cNvPr id="53" name="Text Box 108"/>
            <p:cNvSpPr txBox="1">
              <a:spLocks noChangeArrowheads="1"/>
            </p:cNvSpPr>
            <p:nvPr/>
          </p:nvSpPr>
          <p:spPr bwMode="auto">
            <a:xfrm>
              <a:off x="5240105" y="2218998"/>
              <a:ext cx="2145421" cy="7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400" b="1" kern="0" dirty="0" smtClean="0">
                  <a:solidFill>
                    <a:srgbClr val="717074"/>
                  </a:solidFill>
                  <a:ea typeface="MS PGothic"/>
                </a:rPr>
                <a:t>Favors</a:t>
              </a:r>
            </a:p>
            <a:p>
              <a:pPr algn="r" eaLnBrk="1" hangingPunct="1">
                <a:defRPr/>
              </a:pPr>
              <a:r>
                <a:rPr lang="en-US" sz="1400" b="1" kern="0" dirty="0" smtClean="0">
                  <a:solidFill>
                    <a:srgbClr val="717074"/>
                  </a:solidFill>
                  <a:ea typeface="MS PGothic"/>
                </a:rPr>
                <a:t>NNRTI + FTC/TDF</a:t>
              </a:r>
            </a:p>
          </p:txBody>
        </p:sp>
        <p:sp>
          <p:nvSpPr>
            <p:cNvPr id="54" name="Text Box 99"/>
            <p:cNvSpPr txBox="1">
              <a:spLocks noChangeArrowheads="1"/>
            </p:cNvSpPr>
            <p:nvPr/>
          </p:nvSpPr>
          <p:spPr bwMode="auto">
            <a:xfrm>
              <a:off x="7723551" y="3765172"/>
              <a:ext cx="555326" cy="44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5000"/>
                </a:lnSpc>
                <a:spcBef>
                  <a:spcPct val="50000"/>
                </a:spcBef>
                <a:defRPr/>
              </a:pPr>
              <a:r>
                <a:rPr lang="en-US" sz="1600" b="1" kern="0" dirty="0" smtClean="0">
                  <a:solidFill>
                    <a:srgbClr val="000000"/>
                  </a:solidFill>
                  <a:ea typeface="MS PGothic"/>
                </a:rPr>
                <a:t>5.3</a:t>
              </a:r>
              <a:endParaRPr lang="en-GB" sz="1600" b="1" kern="0" dirty="0" smtClean="0">
                <a:solidFill>
                  <a:srgbClr val="000000"/>
                </a:solidFill>
                <a:ea typeface="MS PGothic"/>
              </a:endParaRPr>
            </a:p>
          </p:txBody>
        </p:sp>
        <p:sp>
          <p:nvSpPr>
            <p:cNvPr id="55" name="Text Box 108"/>
            <p:cNvSpPr txBox="1">
              <a:spLocks noChangeArrowheads="1"/>
            </p:cNvSpPr>
            <p:nvPr/>
          </p:nvSpPr>
          <p:spPr bwMode="auto">
            <a:xfrm>
              <a:off x="7373455" y="2218998"/>
              <a:ext cx="1314157" cy="7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400" b="1" kern="0" dirty="0" smtClean="0">
                  <a:solidFill>
                    <a:srgbClr val="F66900"/>
                  </a:solidFill>
                  <a:ea typeface="MS PGothic"/>
                </a:rPr>
                <a:t>Favors</a:t>
              </a:r>
            </a:p>
            <a:p>
              <a:pPr eaLnBrk="1" hangingPunct="1">
                <a:defRPr/>
              </a:pPr>
              <a:r>
                <a:rPr lang="en-US" sz="1400" b="1" kern="0" dirty="0" smtClean="0">
                  <a:solidFill>
                    <a:srgbClr val="F66900"/>
                  </a:solidFill>
                  <a:ea typeface="MS PGothic"/>
                </a:rPr>
                <a:t>E/C/F/TDF</a:t>
              </a:r>
            </a:p>
          </p:txBody>
        </p:sp>
        <p:sp>
          <p:nvSpPr>
            <p:cNvPr id="56" name="Text Box 10"/>
            <p:cNvSpPr txBox="1">
              <a:spLocks noChangeArrowheads="1"/>
            </p:cNvSpPr>
            <p:nvPr/>
          </p:nvSpPr>
          <p:spPr bwMode="auto">
            <a:xfrm>
              <a:off x="7268253" y="5225447"/>
              <a:ext cx="381141" cy="3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600" b="1" kern="0" dirty="0" smtClean="0">
                  <a:solidFill>
                    <a:srgbClr val="000000"/>
                  </a:solidFill>
                  <a:ea typeface="MS PGothic"/>
                </a:rPr>
                <a:t>0 </a:t>
              </a:r>
            </a:p>
          </p:txBody>
        </p:sp>
        <p:sp>
          <p:nvSpPr>
            <p:cNvPr id="57" name="Text Box 10"/>
            <p:cNvSpPr txBox="1">
              <a:spLocks noChangeArrowheads="1"/>
            </p:cNvSpPr>
            <p:nvPr/>
          </p:nvSpPr>
          <p:spPr bwMode="auto">
            <a:xfrm>
              <a:off x="5240105" y="5225447"/>
              <a:ext cx="1372794" cy="3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600" kern="0" dirty="0" smtClean="0">
                  <a:solidFill>
                    <a:srgbClr val="000000"/>
                  </a:solidFill>
                  <a:ea typeface="MS PGothic"/>
                </a:rPr>
                <a:t>         </a:t>
              </a:r>
              <a:r>
                <a:rPr lang="en-US" sz="1600" b="1" kern="0" dirty="0" smtClean="0">
                  <a:solidFill>
                    <a:srgbClr val="000000"/>
                  </a:solidFill>
                  <a:ea typeface="MS PGothic"/>
                </a:rPr>
                <a:t>-12%</a:t>
              </a:r>
              <a:r>
                <a:rPr lang="en-US" sz="1200" b="1" kern="0" dirty="0" smtClean="0">
                  <a:solidFill>
                    <a:srgbClr val="000000"/>
                  </a:solidFill>
                  <a:latin typeface="Calibri" pitchFamily="34" charset="0"/>
                  <a:ea typeface="MS PGothic"/>
                </a:rPr>
                <a:t> </a:t>
              </a:r>
            </a:p>
          </p:txBody>
        </p:sp>
      </p:grpSp>
      <p:sp>
        <p:nvSpPr>
          <p:cNvPr id="39941" name="Rectangle 19"/>
          <p:cNvSpPr>
            <a:spLocks noChangeArrowheads="1"/>
          </p:cNvSpPr>
          <p:nvPr/>
        </p:nvSpPr>
        <p:spPr bwMode="auto">
          <a:xfrm rot="-5400000">
            <a:off x="-1023144" y="3026569"/>
            <a:ext cx="2830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r" eaLnBrk="0" hangingPunct="0">
              <a:spcBef>
                <a:spcPct val="50000"/>
              </a:spcBef>
            </a:pPr>
            <a:r>
              <a:rPr lang="en-US" sz="1600" b="1" dirty="0">
                <a:solidFill>
                  <a:srgbClr val="000000"/>
                </a:solidFill>
              </a:rPr>
              <a:t>Percentage of Subjects (%)</a:t>
            </a:r>
          </a:p>
        </p:txBody>
      </p:sp>
      <p:sp>
        <p:nvSpPr>
          <p:cNvPr id="59" name="AutoShape 106"/>
          <p:cNvSpPr>
            <a:spLocks noChangeArrowheads="1"/>
          </p:cNvSpPr>
          <p:nvPr/>
        </p:nvSpPr>
        <p:spPr bwMode="auto">
          <a:xfrm>
            <a:off x="7467600" y="3092450"/>
            <a:ext cx="533400" cy="260350"/>
          </a:xfrm>
          <a:prstGeom prst="rightArrow">
            <a:avLst>
              <a:gd name="adj1" fmla="val 50000"/>
              <a:gd name="adj2" fmla="val 87509"/>
            </a:avLst>
          </a:prstGeom>
          <a:solidFill>
            <a:srgbClr val="F66900"/>
          </a:solidFill>
          <a:ln w="9525">
            <a:solidFill>
              <a:srgbClr val="F66900"/>
            </a:solidFill>
            <a:miter lim="800000"/>
            <a:headEnd/>
            <a:tailEnd/>
          </a:ln>
        </p:spPr>
        <p:txBody>
          <a:bodyPr wrap="none" anchor="ctr"/>
          <a:lstStyle/>
          <a:p>
            <a:pPr>
              <a:defRPr/>
            </a:pPr>
            <a:endParaRPr lang="en-GB" kern="0" dirty="0">
              <a:solidFill>
                <a:srgbClr val="000000"/>
              </a:solidFill>
              <a:ea typeface="MS PGothic"/>
              <a:cs typeface="Arial" pitchFamily="34" charset="0"/>
            </a:endParaRPr>
          </a:p>
        </p:txBody>
      </p:sp>
      <p:sp>
        <p:nvSpPr>
          <p:cNvPr id="60" name="AutoShape 107"/>
          <p:cNvSpPr>
            <a:spLocks noChangeArrowheads="1"/>
          </p:cNvSpPr>
          <p:nvPr/>
        </p:nvSpPr>
        <p:spPr bwMode="auto">
          <a:xfrm rot="10800000">
            <a:off x="6705600" y="3092450"/>
            <a:ext cx="533400" cy="260350"/>
          </a:xfrm>
          <a:prstGeom prst="rightArrow">
            <a:avLst>
              <a:gd name="adj1" fmla="val 50000"/>
              <a:gd name="adj2" fmla="val 87509"/>
            </a:avLst>
          </a:prstGeom>
          <a:solidFill>
            <a:srgbClr val="717074"/>
          </a:solidFill>
          <a:ln w="9525">
            <a:solidFill>
              <a:srgbClr val="717074"/>
            </a:solidFill>
            <a:miter lim="800000"/>
            <a:headEnd/>
            <a:tailEnd/>
          </a:ln>
        </p:spPr>
        <p:txBody>
          <a:bodyPr rot="10800000" wrap="none" anchor="ctr"/>
          <a:lstStyle/>
          <a:p>
            <a:pPr>
              <a:defRPr/>
            </a:pPr>
            <a:endParaRPr lang="en-GB" kern="0" dirty="0">
              <a:solidFill>
                <a:srgbClr val="717074"/>
              </a:solidFill>
              <a:ea typeface="MS PGothic"/>
              <a:cs typeface="Arial" pitchFamily="34" charset="0"/>
            </a:endParaRPr>
          </a:p>
        </p:txBody>
      </p:sp>
      <p:graphicFrame>
        <p:nvGraphicFramePr>
          <p:cNvPr id="39944" name="Object 24"/>
          <p:cNvGraphicFramePr>
            <a:graphicFrameLocks noChangeAspect="1"/>
          </p:cNvGraphicFramePr>
          <p:nvPr>
            <p:extLst>
              <p:ext uri="{D42A27DB-BD31-4B8C-83A1-F6EECF244321}">
                <p14:modId xmlns:p14="http://schemas.microsoft.com/office/powerpoint/2010/main" val="3493787080"/>
              </p:ext>
            </p:extLst>
          </p:nvPr>
        </p:nvGraphicFramePr>
        <p:xfrm>
          <a:off x="331788" y="1397000"/>
          <a:ext cx="5502275" cy="4446588"/>
        </p:xfrm>
        <a:graphic>
          <a:graphicData uri="http://schemas.openxmlformats.org/presentationml/2006/ole">
            <mc:AlternateContent xmlns:mc="http://schemas.openxmlformats.org/markup-compatibility/2006">
              <mc:Choice xmlns:v="urn:schemas-microsoft-com:vml" Requires="v">
                <p:oleObj spid="_x0000_s1043" name="Worksheet" r:id="rId5" imgW="5505579" imgH="4448250" progId="Excel.Sheet.8">
                  <p:embed/>
                </p:oleObj>
              </mc:Choice>
              <mc:Fallback>
                <p:oleObj name="Worksheet" r:id="rId5" imgW="5505579" imgH="4448250" progId="Excel.Sheet.8">
                  <p:embed/>
                  <p:pic>
                    <p:nvPicPr>
                      <p:cNvPr id="0" name=""/>
                      <p:cNvPicPr>
                        <a:picLocks noChangeAspect="1" noChangeArrowheads="1"/>
                      </p:cNvPicPr>
                      <p:nvPr/>
                    </p:nvPicPr>
                    <p:blipFill>
                      <a:blip r:embed="rId6"/>
                      <a:srcRect/>
                      <a:stretch>
                        <a:fillRect/>
                      </a:stretch>
                    </p:blipFill>
                    <p:spPr bwMode="auto">
                      <a:xfrm>
                        <a:off x="331788" y="1397000"/>
                        <a:ext cx="5502275"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33831939"/>
              </p:ext>
            </p:extLst>
          </p:nvPr>
        </p:nvGraphicFramePr>
        <p:xfrm>
          <a:off x="228600" y="5334000"/>
          <a:ext cx="5638800" cy="1162050"/>
        </p:xfrm>
        <a:graphic>
          <a:graphicData uri="http://schemas.openxmlformats.org/drawingml/2006/table">
            <a:tbl>
              <a:tblPr/>
              <a:tblGrid>
                <a:gridCol w="2514600"/>
                <a:gridCol w="914400"/>
                <a:gridCol w="1066800"/>
                <a:gridCol w="1143000"/>
              </a:tblGrid>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ea typeface="MS PGothic" pitchFamily="34" charset="-128"/>
                        </a:rPr>
                        <a:t>CD4 Cell Count </a:t>
                      </a:r>
                      <a:r>
                        <a:rPr kumimoji="0" lang="en-US" sz="1400" b="1"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(cells/mm</a:t>
                      </a:r>
                      <a:r>
                        <a:rPr kumimoji="0" lang="en-US" sz="1400" b="1" i="0" u="none" strike="noStrike" kern="1200" cap="none" spc="0" normalizeH="0" baseline="30000" noProof="0" dirty="0" smtClean="0">
                          <a:ln>
                            <a:noFill/>
                          </a:ln>
                          <a:solidFill>
                            <a:srgbClr val="000000"/>
                          </a:solidFill>
                          <a:effectLst/>
                          <a:uLnTx/>
                          <a:uFillTx/>
                          <a:latin typeface="Arial" charset="0"/>
                          <a:ea typeface="MS PGothic" pitchFamily="34" charset="-128"/>
                          <a:cs typeface="+mn-cs"/>
                        </a:rPr>
                        <a:t>3</a:t>
                      </a:r>
                      <a:r>
                        <a:rPr kumimoji="0" lang="en-US" sz="1400" b="1"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Baseline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(mean)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Arial" charset="0"/>
                          <a:ea typeface="MS PGothic" pitchFamily="34" charset="-128"/>
                        </a:rPr>
                        <a:t>Δ</a:t>
                      </a:r>
                      <a:r>
                        <a:rPr kumimoji="0" lang="en-US" sz="1200" b="1" i="0" u="none" strike="noStrike" cap="none" normalizeH="0" baseline="0" dirty="0" smtClean="0">
                          <a:ln>
                            <a:noFill/>
                          </a:ln>
                          <a:solidFill>
                            <a:schemeClr val="tx1"/>
                          </a:solidFill>
                          <a:effectLst/>
                          <a:latin typeface="Arial" charset="0"/>
                          <a:ea typeface="MS PGothic" pitchFamily="34" charset="-128"/>
                        </a:rPr>
                        <a:t>Week 48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(mean)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P-value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PGothic" pitchFamily="34" charset="-128"/>
                        </a:rPr>
                        <a:t>(</a:t>
                      </a:r>
                      <a:r>
                        <a:rPr kumimoji="0" lang="el-GR" sz="1200" b="1" i="0" u="none" strike="noStrike" cap="none" normalizeH="0" baseline="0" dirty="0" smtClean="0">
                          <a:ln>
                            <a:noFill/>
                          </a:ln>
                          <a:solidFill>
                            <a:schemeClr val="tx1"/>
                          </a:solidFill>
                          <a:effectLst/>
                          <a:latin typeface="Arial" charset="0"/>
                          <a:ea typeface="MS PGothic" pitchFamily="34" charset="-128"/>
                        </a:rPr>
                        <a:t>Δ</a:t>
                      </a:r>
                      <a:r>
                        <a:rPr kumimoji="0" lang="en-US" sz="1200" b="1" i="0" u="none" strike="noStrike" cap="none" normalizeH="0" baseline="0" dirty="0" smtClean="0">
                          <a:ln>
                            <a:noFill/>
                          </a:ln>
                          <a:solidFill>
                            <a:schemeClr val="tx1"/>
                          </a:solidFill>
                          <a:effectLst/>
                          <a:latin typeface="Arial" charset="0"/>
                          <a:ea typeface="MS PGothic" pitchFamily="34" charset="-128"/>
                        </a:rPr>
                        <a:t> W48 - BL)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E/C/F/TDF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6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586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6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6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&lt;0.001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6900"/>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NNRTI + FTC/TDF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593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+58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rPr>
                        <a:t>&lt;0.001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r>
            </a:tbl>
          </a:graphicData>
        </a:graphic>
      </p:graphicFrame>
      <p:sp>
        <p:nvSpPr>
          <p:cNvPr id="27"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lnSpc>
                <a:spcPct val="100000"/>
              </a:lnSpc>
              <a:spcBef>
                <a:spcPts val="0"/>
              </a:spcBef>
              <a:buClrTx/>
              <a:buSzTx/>
              <a:buFont typeface="Wingdings" panose="05000000000000000000" pitchFamily="2" charset="2"/>
              <a:buNone/>
            </a:pPr>
            <a:r>
              <a:rPr lang="en-US" sz="1800" dirty="0">
                <a:solidFill>
                  <a:prstClr val="black"/>
                </a:solidFill>
              </a:rPr>
              <a:t>STRATEGY - </a:t>
            </a:r>
            <a:r>
              <a:rPr lang="en-US" sz="1800" dirty="0" smtClean="0">
                <a:solidFill>
                  <a:prstClr val="black"/>
                </a:solidFill>
              </a:rPr>
              <a:t>NNRTI</a:t>
            </a:r>
            <a:endParaRPr lang="en-US" sz="1800" dirty="0">
              <a:solidFill>
                <a:prstClr val="black"/>
              </a:solidFill>
            </a:endParaRPr>
          </a:p>
        </p:txBody>
      </p:sp>
      <p:sp>
        <p:nvSpPr>
          <p:cNvPr id="28"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endParaRPr lang="en-US" dirty="0" smtClean="0">
              <a:solidFill>
                <a:srgbClr val="CC0000"/>
              </a:solidFill>
            </a:endParaRPr>
          </a:p>
          <a:p>
            <a:r>
              <a:rPr lang="en-US" dirty="0">
                <a:solidFill>
                  <a:srgbClr val="CC0000"/>
                </a:solidFill>
                <a:cs typeface="Arial" charset="0"/>
              </a:rPr>
              <a:t>Primary Endpoint: HIV-1 RNA &lt; 50 c/mL </a:t>
            </a:r>
            <a:endParaRPr lang="en-US" dirty="0">
              <a:solidFill>
                <a:srgbClr val="CC0000"/>
              </a:solidFill>
            </a:endParaRPr>
          </a:p>
        </p:txBody>
      </p:sp>
      <p:sp>
        <p:nvSpPr>
          <p:cNvPr id="2" name="TextBox 1"/>
          <p:cNvSpPr txBox="1"/>
          <p:nvPr/>
        </p:nvSpPr>
        <p:spPr>
          <a:xfrm>
            <a:off x="228600" y="6629400"/>
            <a:ext cx="8839200" cy="304800"/>
          </a:xfrm>
          <a:prstGeom prst="rect">
            <a:avLst/>
          </a:prstGeom>
          <a:noFill/>
        </p:spPr>
        <p:txBody>
          <a:bodyPr wrap="square" lIns="0" tIns="0" rIns="0" bIns="0" rtlCol="0">
            <a:noAutofit/>
          </a:bodyPr>
          <a:lstStyle/>
          <a:p>
            <a:pPr>
              <a:lnSpc>
                <a:spcPct val="90000"/>
              </a:lnSpc>
            </a:pPr>
            <a:r>
              <a:rPr lang="en-US" sz="1200" dirty="0" smtClean="0">
                <a:solidFill>
                  <a:prstClr val="black"/>
                </a:solidFill>
              </a:rPr>
              <a:t>The full analysis set excluded subjects with prohibited mutations on historical genotype and those not on NNRTI at randomization.</a:t>
            </a:r>
          </a:p>
        </p:txBody>
      </p:sp>
    </p:spTree>
    <p:extLst>
      <p:ext uri="{BB962C8B-B14F-4D97-AF65-F5344CB8AC3E}">
        <p14:creationId xmlns:p14="http://schemas.microsoft.com/office/powerpoint/2010/main" val="38426870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80898" y="5980822"/>
            <a:ext cx="7772400" cy="1362075"/>
          </a:xfrm>
        </p:spPr>
        <p:txBody>
          <a:bodyPr/>
          <a:lstStyle/>
          <a:p>
            <a:r>
              <a:rPr lang="en-US" sz="4000" dirty="0" smtClean="0">
                <a:latin typeface="Arial" pitchFamily="34" charset="0"/>
                <a:ea typeface="ＭＳ Ｐゴシック" charset="-128"/>
                <a:cs typeface="Arial" pitchFamily="34" charset="0"/>
              </a:rPr>
              <a:t>Antiretroviral Therapy</a:t>
            </a:r>
            <a:endParaRPr lang="en-US" dirty="0" smtClean="0">
              <a:latin typeface="Arial" pitchFamily="34" charset="0"/>
              <a:ea typeface="ＭＳ Ｐゴシック" charset="-128"/>
              <a:cs typeface="Arial" pitchFamily="34" charset="0"/>
            </a:endParaRPr>
          </a:p>
        </p:txBody>
      </p:sp>
      <p:sp>
        <p:nvSpPr>
          <p:cNvPr id="2" name="Text Placeholder 1"/>
          <p:cNvSpPr>
            <a:spLocks noGrp="1"/>
          </p:cNvSpPr>
          <p:nvPr>
            <p:ph type="body" idx="1"/>
          </p:nvPr>
        </p:nvSpPr>
        <p:spPr>
          <a:xfrm>
            <a:off x="680898" y="4480579"/>
            <a:ext cx="7772400" cy="1500187"/>
          </a:xfrm>
        </p:spPr>
        <p:txBody>
          <a:bodyPr/>
          <a:lstStyle/>
          <a:p>
            <a:r>
              <a:rPr lang="en-US" sz="3600" dirty="0" smtClean="0">
                <a:latin typeface="Arial"/>
                <a:cs typeface="Arial"/>
              </a:rPr>
              <a:t>Initial Therapy</a:t>
            </a:r>
            <a:endParaRPr lang="en-US" sz="3600" dirty="0">
              <a:latin typeface="Arial"/>
              <a:cs typeface="Arial"/>
            </a:endParaRPr>
          </a:p>
        </p:txBody>
      </p:sp>
      <p:pic>
        <p:nvPicPr>
          <p:cNvPr id="3" name="Picture 2" descr="HIV-master6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2737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6"/>
          <p:cNvGraphicFramePr>
            <a:graphicFrameLocks noGrp="1"/>
          </p:cNvGraphicFramePr>
          <p:nvPr>
            <p:extLst>
              <p:ext uri="{D42A27DB-BD31-4B8C-83A1-F6EECF244321}">
                <p14:modId xmlns:p14="http://schemas.microsoft.com/office/powerpoint/2010/main" val="2482219769"/>
              </p:ext>
            </p:extLst>
          </p:nvPr>
        </p:nvGraphicFramePr>
        <p:xfrm>
          <a:off x="228600" y="1447800"/>
          <a:ext cx="8686800" cy="4421220"/>
        </p:xfrm>
        <a:graphic>
          <a:graphicData uri="http://schemas.openxmlformats.org/drawingml/2006/table">
            <a:tbl>
              <a:tblPr/>
              <a:tblGrid>
                <a:gridCol w="5105400"/>
                <a:gridCol w="1600200"/>
                <a:gridCol w="1981200"/>
              </a:tblGrid>
              <a:tr h="601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anchor="ctr"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ea typeface="MS PGothic" pitchFamily="34" charset="-128"/>
                          <a:cs typeface="Times New Roman" pitchFamily="18" charset="0"/>
                        </a:rPr>
                        <a:t>E/C/F/TDF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ea typeface="MS PGothic" pitchFamily="34" charset="-128"/>
                          <a:cs typeface="Times New Roman" pitchFamily="18" charset="0"/>
                        </a:rPr>
                        <a:t>(n =290) </a:t>
                      </a:r>
                      <a:r>
                        <a:rPr kumimoji="0" lang="en-GB" sz="1400" b="1" i="0" u="none" strike="noStrike" cap="none" normalizeH="0" baseline="30000" dirty="0" smtClean="0">
                          <a:ln>
                            <a:noFill/>
                          </a:ln>
                          <a:solidFill>
                            <a:schemeClr val="bg1"/>
                          </a:solidFill>
                          <a:effectLst/>
                          <a:latin typeface="Arial" charset="0"/>
                          <a:ea typeface="MS PGothic" pitchFamily="34" charset="-128"/>
                          <a:cs typeface="Times New Roman" pitchFamily="18" charset="0"/>
                        </a:rPr>
                        <a:t>a</a:t>
                      </a:r>
                    </a:p>
                  </a:txBody>
                  <a:tcPr marT="45736" marB="4573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ea typeface="MS PGothic" pitchFamily="34" charset="-128"/>
                          <a:cs typeface="Times New Roman" pitchFamily="18" charset="0"/>
                        </a:rPr>
                        <a:t>NNRTI + FTC/TDF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ea typeface="MS PGothic" pitchFamily="34" charset="-128"/>
                          <a:cs typeface="Times New Roman" pitchFamily="18" charset="0"/>
                        </a:rPr>
                        <a:t>(n =143)</a:t>
                      </a:r>
                    </a:p>
                  </a:txBody>
                  <a:tcPr marT="45736" marB="45736"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17074"/>
                    </a:solidFill>
                  </a:tcPr>
                </a:tc>
              </a:tr>
              <a:tr h="3353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MS PGothic" pitchFamily="34" charset="-128"/>
                          <a:cs typeface="Times New Roman" pitchFamily="18" charset="0"/>
                        </a:rPr>
                        <a:t>Virologic Success at Week 48</a:t>
                      </a:r>
                    </a:p>
                  </a:txBody>
                  <a:tcPr marT="45736" marB="45736" anchor="ctr" horzOverflow="overflow">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282132">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HIV-1 RNA &lt; 50 copies/mL</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271 </a:t>
                      </a: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(93.4%)</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126 </a:t>
                      </a: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(88.1%)</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l"/>
                        </a:tabLst>
                      </a:pPr>
                      <a:r>
                        <a:rPr kumimoji="0" lang="en-GB" sz="1600" b="1" i="0" u="none" strike="noStrike" cap="none" normalizeH="0" baseline="0" dirty="0" smtClean="0">
                          <a:ln>
                            <a:noFill/>
                          </a:ln>
                          <a:solidFill>
                            <a:schemeClr val="tx1"/>
                          </a:solidFill>
                          <a:effectLst/>
                          <a:latin typeface="Arial" charset="0"/>
                          <a:ea typeface="MS PGothic" pitchFamily="34" charset="-128"/>
                          <a:cs typeface="Times New Roman" pitchFamily="18" charset="0"/>
                        </a:rPr>
                        <a:t>Virologic Failure (VF) at Week 48</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3 (1.0%)</a:t>
                      </a:r>
                    </a:p>
                  </a:txBody>
                  <a:tcPr marT="45736" marB="45736"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1  (0.7%)</a:t>
                      </a:r>
                      <a:endPar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95000"/>
                      </a:schemeClr>
                    </a:solidFill>
                  </a:tcPr>
                </a:tc>
              </a:tr>
              <a:tr h="350488">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HIV-1 RNA ≥ 50 copies/mL </a:t>
                      </a:r>
                      <a:r>
                        <a:rPr kumimoji="0" lang="en-GB" sz="1400" b="0" i="0" u="none" strike="noStrike" cap="none" normalizeH="0" baseline="30000" dirty="0" smtClean="0">
                          <a:ln>
                            <a:noFill/>
                          </a:ln>
                          <a:solidFill>
                            <a:schemeClr val="tx1"/>
                          </a:solidFill>
                          <a:effectLst/>
                          <a:latin typeface="Arial" charset="0"/>
                          <a:ea typeface="MS PGothic" pitchFamily="34" charset="-128"/>
                          <a:cs typeface="Times New Roman" pitchFamily="18" charset="0"/>
                        </a:rPr>
                        <a:t>b</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2</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95000"/>
                      </a:schemeClr>
                    </a:solidFill>
                  </a:tcPr>
                </a:tc>
              </a:tr>
              <a:tr h="335339">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Discontinued study drug due to lack of efficacy</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0</a:t>
                      </a:r>
                    </a:p>
                  </a:txBody>
                  <a:tcPr marT="45736" marB="45736"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0</a:t>
                      </a: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95000"/>
                      </a:schemeClr>
                    </a:solidFill>
                  </a:tcPr>
                </a:tc>
              </a:tr>
              <a:tr h="541397">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Discontinued study drug due to other reasons and   last available HIV-1 RNA ≥ 50 copies/mL </a:t>
                      </a:r>
                      <a:r>
                        <a:rPr kumimoji="0" lang="en-GB" sz="1400" b="0" i="0" u="none" strike="noStrike" cap="none" normalizeH="0" baseline="30000" dirty="0" smtClean="0">
                          <a:ln>
                            <a:noFill/>
                          </a:ln>
                          <a:solidFill>
                            <a:srgbClr val="FF0000"/>
                          </a:solidFill>
                          <a:effectLst/>
                          <a:latin typeface="Arial" charset="0"/>
                          <a:ea typeface="MS PGothic" pitchFamily="34" charset="-128"/>
                          <a:cs typeface="Times New Roman" pitchFamily="18" charset="0"/>
                        </a:rPr>
                        <a:t>c</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0</a:t>
                      </a: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95000"/>
                      </a:schemeClr>
                    </a:solidFill>
                  </a:tcPr>
                </a:tc>
              </a:tr>
              <a:tr h="36548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l"/>
                        </a:tabLst>
                      </a:pPr>
                      <a:r>
                        <a:rPr kumimoji="0" lang="en-GB" sz="1600" b="1" i="0" u="none" strike="noStrike" cap="none" normalizeH="0" baseline="0" dirty="0" smtClean="0">
                          <a:ln>
                            <a:noFill/>
                          </a:ln>
                          <a:solidFill>
                            <a:schemeClr val="tx1"/>
                          </a:solidFill>
                          <a:effectLst/>
                          <a:latin typeface="Arial" charset="0"/>
                          <a:ea typeface="MS PGothic" pitchFamily="34" charset="-128"/>
                          <a:cs typeface="Times New Roman" pitchFamily="18" charset="0"/>
                        </a:rPr>
                        <a:t>No Virologic Data in Week 48 Window</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16 (5.5%)</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rPr>
                        <a:t>16  (11.2%)</a:t>
                      </a:r>
                      <a:endParaRPr kumimoji="0" lang="en-GB" sz="1600" b="0" i="0" u="none" strike="noStrike" cap="none" normalizeH="0" baseline="0" dirty="0" smtClean="0">
                        <a:ln>
                          <a:noFill/>
                        </a:ln>
                        <a:solidFill>
                          <a:srgbClr val="000000"/>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304800">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Discontinued study drug due to AE</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5</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426688">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Discontinued study drug due to other reasons and </a:t>
                      </a:r>
                    </a:p>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last available HIV-1 RNA &lt; 50 copies/mL </a:t>
                      </a:r>
                      <a:r>
                        <a:rPr kumimoji="0" lang="en-GB" sz="1400" b="0" i="0" u="none" strike="noStrike" cap="none" normalizeH="0" baseline="30000" dirty="0" smtClean="0">
                          <a:ln>
                            <a:noFill/>
                          </a:ln>
                          <a:solidFill>
                            <a:schemeClr val="tx1"/>
                          </a:solidFill>
                          <a:effectLst/>
                          <a:latin typeface="Arial" charset="0"/>
                          <a:ea typeface="MS PGothic" pitchFamily="34" charset="-128"/>
                          <a:cs typeface="Times New Roman" pitchFamily="18" charset="0"/>
                        </a:rPr>
                        <a:t>d</a:t>
                      </a:r>
                    </a:p>
                  </a:txBody>
                  <a:tcPr marT="45736" marB="45736"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11</a:t>
                      </a:r>
                      <a:endParaRPr kumimoji="0" lang="en-GB" sz="1600" b="0" i="0" u="none" strike="noStrike" cap="none" normalizeH="0" baseline="3000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13</a:t>
                      </a:r>
                      <a:endParaRPr kumimoji="0" lang="en-GB" sz="1600" b="0" i="0" u="none" strike="noStrike" cap="none" normalizeH="0" baseline="3000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257492">
                <a:tc>
                  <a:txBody>
                    <a:bodyPr/>
                    <a:lstStyle/>
                    <a:p>
                      <a:pPr marL="457200" marR="0" lvl="1" indent="0" algn="l" defTabSz="914400" rtl="0" eaLnBrk="1" fontAlgn="base" latinLnBrk="0" hangingPunct="1">
                        <a:lnSpc>
                          <a:spcPct val="100000"/>
                        </a:lnSpc>
                        <a:spcBef>
                          <a:spcPct val="0"/>
                        </a:spcBef>
                        <a:spcAft>
                          <a:spcPct val="15000"/>
                        </a:spcAft>
                        <a:buClrTx/>
                        <a:buSzTx/>
                        <a:buFontTx/>
                        <a:buNone/>
                        <a:tabLst>
                          <a:tab pos="465138" algn="l"/>
                        </a:tabLst>
                      </a:pPr>
                      <a:r>
                        <a:rPr kumimoji="0" lang="en-GB" sz="14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Missing data during window but on study drug</a:t>
                      </a:r>
                    </a:p>
                  </a:txBody>
                  <a:tcPr marT="45736" marB="45736" horzOverflow="overflow">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0</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MS PGothic" pitchFamily="34" charset="-128"/>
                          <a:cs typeface="Times New Roman" pitchFamily="18" charset="0"/>
                        </a:rPr>
                        <a:t>2</a:t>
                      </a:r>
                      <a:endParaRPr kumimoji="0" lang="en-GB" sz="1600" b="0" i="0" u="none" strike="noStrike" cap="none" normalizeH="0" baseline="0" dirty="0" smtClean="0">
                        <a:ln>
                          <a:noFill/>
                        </a:ln>
                        <a:solidFill>
                          <a:schemeClr val="tx1"/>
                        </a:solidFill>
                        <a:effectLst/>
                        <a:latin typeface="Arial" charset="0"/>
                        <a:ea typeface="MS PGothic" pitchFamily="34" charset="-128"/>
                        <a:cs typeface="Times New Roman" pitchFamily="18" charset="0"/>
                      </a:endParaRPr>
                    </a:p>
                  </a:txBody>
                  <a:tcPr marT="45736" marB="45736" horzOverflow="overflow">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lnSpc>
                <a:spcPct val="100000"/>
              </a:lnSpc>
              <a:spcBef>
                <a:spcPts val="0"/>
              </a:spcBef>
              <a:buClrTx/>
              <a:buSzTx/>
              <a:buFont typeface="Wingdings" panose="05000000000000000000" pitchFamily="2" charset="2"/>
              <a:buNone/>
            </a:pPr>
            <a:r>
              <a:rPr lang="en-US" sz="1800" dirty="0">
                <a:solidFill>
                  <a:prstClr val="black"/>
                </a:solidFill>
              </a:rPr>
              <a:t>STRATEGY - </a:t>
            </a:r>
            <a:r>
              <a:rPr lang="en-US" sz="1800" dirty="0" smtClean="0">
                <a:solidFill>
                  <a:prstClr val="black"/>
                </a:solidFill>
              </a:rPr>
              <a:t>NNRTI</a:t>
            </a:r>
            <a:endParaRPr lang="en-US" sz="1800" dirty="0">
              <a:solidFill>
                <a:prstClr val="black"/>
              </a:solidFill>
            </a:endParaRPr>
          </a:p>
        </p:txBody>
      </p:sp>
      <p:sp>
        <p:nvSpPr>
          <p:cNvPr id="6"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endParaRPr lang="en-US" dirty="0" smtClean="0">
              <a:solidFill>
                <a:srgbClr val="CC0000"/>
              </a:solidFill>
            </a:endParaRPr>
          </a:p>
          <a:p>
            <a:r>
              <a:rPr lang="en-US" dirty="0">
                <a:solidFill>
                  <a:srgbClr val="CC0000"/>
                </a:solidFill>
                <a:ea typeface="MS Mincho" pitchFamily="49" charset="-128"/>
                <a:cs typeface="Arial"/>
              </a:rPr>
              <a:t>Virologic Outcome at Week 48 (Snapshot)</a:t>
            </a:r>
            <a:endParaRPr lang="en-US" dirty="0">
              <a:solidFill>
                <a:srgbClr val="CC0000"/>
              </a:solidFill>
            </a:endParaRPr>
          </a:p>
        </p:txBody>
      </p:sp>
    </p:spTree>
    <p:extLst>
      <p:ext uri="{BB962C8B-B14F-4D97-AF65-F5344CB8AC3E}">
        <p14:creationId xmlns:p14="http://schemas.microsoft.com/office/powerpoint/2010/main" val="1355079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p:cNvGraphicFramePr>
          <p:nvPr>
            <p:extLst>
              <p:ext uri="{D42A27DB-BD31-4B8C-83A1-F6EECF244321}">
                <p14:modId xmlns:p14="http://schemas.microsoft.com/office/powerpoint/2010/main" val="787555406"/>
              </p:ext>
            </p:extLst>
          </p:nvPr>
        </p:nvGraphicFramePr>
        <p:xfrm>
          <a:off x="381000" y="1443038"/>
          <a:ext cx="8458200" cy="2544764"/>
        </p:xfrm>
        <a:graphic>
          <a:graphicData uri="http://schemas.openxmlformats.org/drawingml/2006/table">
            <a:tbl>
              <a:tblPr/>
              <a:tblGrid>
                <a:gridCol w="4343400"/>
                <a:gridCol w="2057400"/>
                <a:gridCol w="2057400"/>
              </a:tblGrid>
              <a:tr h="533420">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MS PGothic" pitchFamily="34" charset="-128"/>
                        <a:cs typeface="Arial" charset="0"/>
                      </a:endParaRP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cs typeface="Arial" charset="0"/>
                        </a:rPr>
                        <a:t>E/C/F/TDF</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cs typeface="Arial" charset="0"/>
                        </a:rPr>
                        <a:t>(n =290)</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cs typeface="Arial" charset="0"/>
                        </a:rPr>
                        <a:t>NNRTI + FTC/TDF</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PGothic" pitchFamily="34" charset="-128"/>
                          <a:cs typeface="Arial" charset="0"/>
                        </a:rPr>
                        <a:t>(n =143)</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Arial" charset="0"/>
                        </a:rPr>
                        <a:t>Subjects Analyzed for Resistance*, n (%)</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1 (0.3%)</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1 (0.7%)</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22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Subjects with Data Available, n</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1</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1</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Arial" charset="0"/>
                        </a:rPr>
                        <a:t>Subjects with Resistance to ARV Regimen, n (%)</a:t>
                      </a:r>
                      <a:endParaRPr kumimoji="0" lang="en-US" sz="1400" b="1" i="0" u="none" strike="noStrike" cap="none" normalizeH="0" baseline="30000" dirty="0" smtClean="0">
                        <a:ln>
                          <a:noFill/>
                        </a:ln>
                        <a:solidFill>
                          <a:schemeClr val="tx1"/>
                        </a:solidFill>
                        <a:effectLst/>
                        <a:latin typeface="Arial" charset="0"/>
                        <a:ea typeface="MS PGothic" pitchFamily="34" charset="-128"/>
                        <a:cs typeface="Arial" charset="0"/>
                      </a:endParaRP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Arial" charset="0"/>
                        </a:rPr>
                        <a:t>Any Primary Integrase-R, n </a:t>
                      </a:r>
                      <a:endParaRPr kumimoji="0" lang="en-US" sz="1400" b="1" i="0" u="none" strike="noStrike" cap="none" normalizeH="0" baseline="30000" dirty="0" smtClean="0">
                        <a:ln>
                          <a:noFill/>
                        </a:ln>
                        <a:solidFill>
                          <a:schemeClr val="tx1"/>
                        </a:solidFill>
                        <a:effectLst/>
                        <a:latin typeface="Arial" charset="0"/>
                        <a:ea typeface="MS PGothic" pitchFamily="34" charset="-128"/>
                        <a:cs typeface="Arial" charset="0"/>
                      </a:endParaRP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Arial" charset="0"/>
                        </a:rPr>
                        <a:t>Any Primary NNRTI-R or PI-R,  n</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ea typeface="MS PGothic" pitchFamily="34" charset="-128"/>
                          <a:cs typeface="Arial" charset="0"/>
                        </a:rPr>
                        <a:t>0 </a:t>
                      </a:r>
                      <a:endParaRPr kumimoji="0" lang="en-US" sz="1600" b="1" i="0" u="none" strike="noStrike" cap="none" normalizeH="0" baseline="0" dirty="0" smtClean="0">
                        <a:ln>
                          <a:noFill/>
                        </a:ln>
                        <a:solidFill>
                          <a:schemeClr val="tx1"/>
                        </a:solidFill>
                        <a:effectLst/>
                        <a:latin typeface="Arial" charset="0"/>
                        <a:ea typeface="MS PGothic" pitchFamily="34" charset="-128"/>
                        <a:cs typeface="Arial" charset="0"/>
                      </a:endParaRP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22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PGothic" pitchFamily="34" charset="-128"/>
                          <a:cs typeface="Times New Roman" pitchFamily="18" charset="0"/>
                        </a:rPr>
                        <a:t>Any Primary NRTI-R, n</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MS PGothic" pitchFamily="34" charset="-128"/>
                          <a:cs typeface="Arial" charset="0"/>
                        </a:rPr>
                        <a:t>0</a:t>
                      </a:r>
                    </a:p>
                  </a:txBody>
                  <a:tcPr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45093" name="Rectangle 69"/>
          <p:cNvSpPr>
            <a:spLocks noChangeArrowheads="1"/>
          </p:cNvSpPr>
          <p:nvPr/>
        </p:nvSpPr>
        <p:spPr bwMode="auto">
          <a:xfrm>
            <a:off x="152400" y="63246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6200" indent="-76200" eaLnBrk="0" hangingPunct="0"/>
            <a:r>
              <a:rPr lang="en-US" sz="1200" dirty="0">
                <a:solidFill>
                  <a:srgbClr val="000000"/>
                </a:solidFill>
              </a:rPr>
              <a:t>* Subjects on study drugs who experienced virologic rebound  (two consecutive visits with HIV-1 RNA ≥50 c/mL and the second  is ≥400 c/mL), or had HIV-1 RNA is ≥400 c/mL at Week 48 or their last </a:t>
            </a:r>
            <a:r>
              <a:rPr lang="en-US" sz="1200" dirty="0" smtClean="0">
                <a:solidFill>
                  <a:srgbClr val="000000"/>
                </a:solidFill>
              </a:rPr>
              <a:t>visit and on study drugs. </a:t>
            </a:r>
            <a:endParaRPr lang="en-US" sz="1200" dirty="0">
              <a:solidFill>
                <a:srgbClr val="000000"/>
              </a:solidFill>
            </a:endParaRPr>
          </a:p>
        </p:txBody>
      </p:sp>
      <p:sp>
        <p:nvSpPr>
          <p:cNvPr id="45094" name="TextBox 1"/>
          <p:cNvSpPr txBox="1">
            <a:spLocks noChangeArrowheads="1"/>
          </p:cNvSpPr>
          <p:nvPr/>
        </p:nvSpPr>
        <p:spPr bwMode="auto">
          <a:xfrm>
            <a:off x="762001" y="4572000"/>
            <a:ext cx="75438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dirty="0">
                <a:solidFill>
                  <a:srgbClr val="000000"/>
                </a:solidFill>
              </a:rPr>
              <a:t>Both subjects in the resistance analysis population subsequently achieved HIV-1 RNA &lt;50 copies/mL while on study drugs</a:t>
            </a:r>
          </a:p>
        </p:txBody>
      </p:sp>
      <p:sp>
        <p:nvSpPr>
          <p:cNvPr id="6"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lnSpc>
                <a:spcPct val="100000"/>
              </a:lnSpc>
              <a:spcBef>
                <a:spcPts val="0"/>
              </a:spcBef>
              <a:buClrTx/>
              <a:buSzTx/>
              <a:buFont typeface="Wingdings" panose="05000000000000000000" pitchFamily="2" charset="2"/>
              <a:buNone/>
            </a:pPr>
            <a:r>
              <a:rPr lang="en-US" sz="1800" dirty="0">
                <a:solidFill>
                  <a:prstClr val="black"/>
                </a:solidFill>
              </a:rPr>
              <a:t>STRATEGY - </a:t>
            </a:r>
            <a:r>
              <a:rPr lang="en-US" sz="1800" dirty="0" smtClean="0">
                <a:solidFill>
                  <a:prstClr val="black"/>
                </a:solidFill>
              </a:rPr>
              <a:t>NNRTI</a:t>
            </a:r>
            <a:endParaRPr lang="en-US" sz="1800" dirty="0">
              <a:solidFill>
                <a:prstClr val="black"/>
              </a:solidFill>
            </a:endParaRPr>
          </a:p>
        </p:txBody>
      </p:sp>
      <p:sp>
        <p:nvSpPr>
          <p:cNvPr id="7"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endParaRPr lang="en-US" dirty="0">
              <a:solidFill>
                <a:srgbClr val="CC0000"/>
              </a:solidFill>
            </a:endParaRPr>
          </a:p>
          <a:p>
            <a:r>
              <a:rPr lang="en-US" dirty="0" smtClean="0">
                <a:solidFill>
                  <a:srgbClr val="CC0000"/>
                </a:solidFill>
              </a:rPr>
              <a:t>No Treatment-Emergent Resistance</a:t>
            </a:r>
            <a:endParaRPr lang="en-US" dirty="0">
              <a:solidFill>
                <a:srgbClr val="CC0000"/>
              </a:solidFill>
            </a:endParaRPr>
          </a:p>
        </p:txBody>
      </p:sp>
    </p:spTree>
    <p:extLst>
      <p:ext uri="{BB962C8B-B14F-4D97-AF65-F5344CB8AC3E}">
        <p14:creationId xmlns:p14="http://schemas.microsoft.com/office/powerpoint/2010/main" val="13827035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p:cNvGraphicFramePr>
          <p:nvPr>
            <p:extLst>
              <p:ext uri="{D42A27DB-BD31-4B8C-83A1-F6EECF244321}">
                <p14:modId xmlns:p14="http://schemas.microsoft.com/office/powerpoint/2010/main" val="3402240931"/>
              </p:ext>
            </p:extLst>
          </p:nvPr>
        </p:nvGraphicFramePr>
        <p:xfrm>
          <a:off x="381000" y="1371600"/>
          <a:ext cx="8305800" cy="3191297"/>
        </p:xfrm>
        <a:graphic>
          <a:graphicData uri="http://schemas.openxmlformats.org/drawingml/2006/table">
            <a:tbl>
              <a:tblPr/>
              <a:tblGrid>
                <a:gridCol w="3657600"/>
                <a:gridCol w="2324100"/>
                <a:gridCol w="2324100"/>
              </a:tblGrid>
              <a:tr h="533400">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itchFamily="34" charset="0"/>
                      </a:endParaRPr>
                    </a:p>
                  </a:txBody>
                  <a:tcPr marT="45719" marB="45719"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E/C/F/TDF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(n =291)</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NNRTI + FTC/TDF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 (n =143)</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7074"/>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Adverse events (AEs)</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81%</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75%</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     Grade 3 or 4</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itchFamily="34" charset="0"/>
                          <a:ea typeface="+mn-ea"/>
                          <a:cs typeface="+mn-cs"/>
                        </a:rPr>
                        <a:t>7%</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6%</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586">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Serious AEs</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5%</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4%</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304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AEs leading to DC of study drug</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2%</a:t>
                      </a:r>
                      <a:r>
                        <a:rPr kumimoji="0" lang="en-US" sz="1400" b="1" i="0" u="none" strike="noStrike" cap="none" normalizeH="0" baseline="30000" dirty="0" smtClean="0">
                          <a:ln>
                            <a:noFill/>
                          </a:ln>
                          <a:solidFill>
                            <a:schemeClr val="tx1"/>
                          </a:solidFill>
                          <a:effectLst/>
                          <a:latin typeface="Arial" pitchFamily="34" charset="0"/>
                        </a:rPr>
                        <a:t>Ϯ</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1%**</a:t>
                      </a:r>
                    </a:p>
                  </a:txBody>
                  <a:tcPr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28554">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itchFamily="34" charset="0"/>
                          <a:ea typeface="+mn-ea"/>
                          <a:cs typeface="+mn-cs"/>
                        </a:rPr>
                        <a:t>Death </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pitchFamily="34" charset="0"/>
                          <a:ea typeface="+mn-ea"/>
                          <a:cs typeface="+mn-cs"/>
                        </a:rPr>
                        <a:t>0.3%</a:t>
                      </a:r>
                      <a:r>
                        <a:rPr kumimoji="0" lang="en-US" sz="1400" b="1" i="0" u="none" strike="noStrike" kern="1200" cap="none" spc="0" normalizeH="0" baseline="30000" noProof="0" dirty="0" smtClean="0">
                          <a:ln>
                            <a:noFill/>
                          </a:ln>
                          <a:solidFill>
                            <a:prstClr val="black"/>
                          </a:solidFill>
                          <a:effectLst/>
                          <a:uLnTx/>
                          <a:uFillTx/>
                          <a:latin typeface="Arial" pitchFamily="34" charset="0"/>
                          <a:ea typeface="+mn-ea"/>
                          <a:cs typeface="+mn-cs"/>
                        </a:rPr>
                        <a:t>¥</a:t>
                      </a: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itchFamily="34" charset="0"/>
                          <a:ea typeface="+mn-ea"/>
                          <a:cs typeface="+mn-cs"/>
                        </a:rPr>
                        <a:t>0</a:t>
                      </a:r>
                      <a:endParaRPr kumimoji="0" lang="en-US" sz="1400" b="1" i="0" u="none" strike="noStrike" kern="1200" cap="none" normalizeH="0" baseline="30000" dirty="0" smtClean="0">
                        <a:ln>
                          <a:noFill/>
                        </a:ln>
                        <a:solidFill>
                          <a:schemeClr val="tx1"/>
                        </a:solidFill>
                        <a:effectLst/>
                        <a:latin typeface="Arial" pitchFamily="34" charset="0"/>
                        <a:ea typeface="+mn-ea"/>
                        <a:cs typeface="+mn-cs"/>
                      </a:endParaRPr>
                    </a:p>
                  </a:txBody>
                  <a:tcPr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33356">
                <a:tc gridSpan="3">
                  <a:txBody>
                    <a:bodyPr/>
                    <a:lstStyle>
                      <a:lvl1pPr marL="0" algn="l" defTabSz="914400" rtl="0" eaLnBrk="1" latinLnBrk="0" hangingPunct="1">
                        <a:defRPr sz="1800" kern="1200">
                          <a:solidFill>
                            <a:schemeClr val="tx1"/>
                          </a:solidFill>
                          <a:latin typeface="Arial"/>
                          <a:ea typeface="MS PGothic"/>
                          <a:cs typeface="Arial"/>
                        </a:defRPr>
                      </a:lvl1pPr>
                      <a:lvl2pPr marL="457200" algn="l" defTabSz="914400" rtl="0" eaLnBrk="1" latinLnBrk="0" hangingPunct="1">
                        <a:defRPr sz="1800" kern="1200">
                          <a:solidFill>
                            <a:schemeClr val="tx1"/>
                          </a:solidFill>
                          <a:latin typeface="Arial"/>
                          <a:ea typeface="MS PGothic"/>
                          <a:cs typeface="Arial"/>
                        </a:defRPr>
                      </a:lvl2pPr>
                      <a:lvl3pPr marL="914400" algn="l" defTabSz="914400" rtl="0" eaLnBrk="1" latinLnBrk="0" hangingPunct="1">
                        <a:defRPr sz="1800" kern="1200">
                          <a:solidFill>
                            <a:schemeClr val="tx1"/>
                          </a:solidFill>
                          <a:latin typeface="Arial"/>
                          <a:ea typeface="MS PGothic"/>
                          <a:cs typeface="Arial"/>
                        </a:defRPr>
                      </a:lvl3pPr>
                      <a:lvl4pPr marL="1371600" algn="l" defTabSz="914400" rtl="0" eaLnBrk="1" latinLnBrk="0" hangingPunct="1">
                        <a:defRPr sz="1800" kern="1200">
                          <a:solidFill>
                            <a:schemeClr val="tx1"/>
                          </a:solidFill>
                          <a:latin typeface="Arial"/>
                          <a:ea typeface="MS PGothic"/>
                          <a:cs typeface="Arial"/>
                        </a:defRPr>
                      </a:lvl4pPr>
                      <a:lvl5pPr marL="1828800" algn="l" defTabSz="914400" rtl="0" eaLnBrk="1" latinLnBrk="0" hangingPunct="1">
                        <a:defRPr sz="1800" kern="1200">
                          <a:solidFill>
                            <a:schemeClr val="tx1"/>
                          </a:solidFill>
                          <a:latin typeface="Arial"/>
                          <a:ea typeface="MS PGothic"/>
                          <a:cs typeface="Arial"/>
                        </a:defRPr>
                      </a:lvl5pPr>
                      <a:lvl6pPr marL="2286000" algn="l" defTabSz="914400" rtl="0" eaLnBrk="1" latinLnBrk="0" hangingPunct="1">
                        <a:defRPr sz="1800" kern="1200">
                          <a:solidFill>
                            <a:schemeClr val="tx1"/>
                          </a:solidFill>
                          <a:latin typeface="Arial"/>
                          <a:ea typeface="MS PGothic"/>
                          <a:cs typeface="Arial"/>
                        </a:defRPr>
                      </a:lvl6pPr>
                      <a:lvl7pPr marL="2743200" algn="l" defTabSz="914400" rtl="0" eaLnBrk="1" latinLnBrk="0" hangingPunct="1">
                        <a:defRPr sz="1800" kern="1200">
                          <a:solidFill>
                            <a:schemeClr val="tx1"/>
                          </a:solidFill>
                          <a:latin typeface="Arial"/>
                          <a:ea typeface="MS PGothic"/>
                          <a:cs typeface="Arial"/>
                        </a:defRPr>
                      </a:lvl7pPr>
                      <a:lvl8pPr marL="3200400" algn="l" defTabSz="914400" rtl="0" eaLnBrk="1" latinLnBrk="0" hangingPunct="1">
                        <a:defRPr sz="1800" kern="1200">
                          <a:solidFill>
                            <a:schemeClr val="tx1"/>
                          </a:solidFill>
                          <a:latin typeface="Arial"/>
                          <a:ea typeface="MS PGothic"/>
                          <a:cs typeface="Arial"/>
                        </a:defRPr>
                      </a:lvl8pPr>
                      <a:lvl9pPr marL="3657600" algn="l" defTabSz="914400" rtl="0" eaLnBrk="1" latinLnBrk="0" hangingPunct="1">
                        <a:defRPr sz="1800" kern="1200">
                          <a:solidFill>
                            <a:schemeClr val="tx1"/>
                          </a:solidFill>
                          <a:latin typeface="Arial"/>
                          <a:ea typeface="MS PGothic"/>
                          <a:cs typeface="Arial"/>
                        </a:defRPr>
                      </a:lvl9pPr>
                    </a:lstStyle>
                    <a:p>
                      <a:pPr marL="114300" marR="0" lvl="1" indent="0" algn="l" defTabSz="914400" rtl="0" eaLnBrk="1" fontAlgn="base" latinLnBrk="0" hangingPunct="1">
                        <a:lnSpc>
                          <a:spcPct val="100000"/>
                        </a:lnSpc>
                        <a:spcBef>
                          <a:spcPct val="20000"/>
                        </a:spcBef>
                        <a:spcAft>
                          <a:spcPct val="15000"/>
                        </a:spcAft>
                        <a:buClrTx/>
                        <a:buSzTx/>
                        <a:buFont typeface="+mj-lt"/>
                        <a:buNone/>
                        <a:tabLst/>
                        <a:defRPr/>
                      </a:pPr>
                      <a:r>
                        <a:rPr kumimoji="0" lang="en-US" sz="1200" b="0" i="0" u="none" strike="noStrike" cap="none" normalizeH="0" baseline="30000" dirty="0" smtClean="0">
                          <a:ln>
                            <a:noFill/>
                          </a:ln>
                          <a:solidFill>
                            <a:schemeClr val="tx1"/>
                          </a:solidFill>
                          <a:effectLst/>
                          <a:latin typeface="Arial" pitchFamily="34" charset="0"/>
                        </a:rPr>
                        <a:t>Ϯ </a:t>
                      </a:r>
                      <a:r>
                        <a:rPr kumimoji="0" lang="en-US" sz="1200" b="0" i="0" u="none" strike="noStrike" cap="none" normalizeH="0" baseline="0" dirty="0" smtClean="0">
                          <a:ln>
                            <a:noFill/>
                          </a:ln>
                          <a:solidFill>
                            <a:schemeClr val="tx1"/>
                          </a:solidFill>
                          <a:effectLst/>
                          <a:latin typeface="Arial" pitchFamily="34" charset="0"/>
                        </a:rPr>
                        <a:t>Dysgeusia (1); increased serum creatinine without hypophosphatemia, glycosuria, or proteinuria, associated with CHF post myocardial infarction and cocaine use (1); suicide (1); prurigo (1); acquired Fanconi syndrome (1); arthralgia, coccydynia, paraesthesia, muscle atrophy, hypoaesthesia (in 1 subject) </a:t>
                      </a:r>
                    </a:p>
                    <a:p>
                      <a:pPr marL="114300" marR="0" lvl="1" indent="0" algn="l" defTabSz="914400" rtl="0" eaLnBrk="1" fontAlgn="base" latinLnBrk="0" hangingPunct="1">
                        <a:lnSpc>
                          <a:spcPct val="100000"/>
                        </a:lnSpc>
                        <a:spcBef>
                          <a:spcPct val="20000"/>
                        </a:spcBef>
                        <a:spcAft>
                          <a:spcPct val="15000"/>
                        </a:spcAft>
                        <a:buClrTx/>
                        <a:buSzTx/>
                        <a:buFont typeface="+mj-lt"/>
                        <a:buNone/>
                        <a:tabLst/>
                        <a:defRPr/>
                      </a:pPr>
                      <a:r>
                        <a:rPr kumimoji="0" lang="en-US" sz="1200" b="0" i="0" u="none" strike="noStrike" cap="none" normalizeH="0" baseline="0" dirty="0" smtClean="0">
                          <a:ln>
                            <a:noFill/>
                          </a:ln>
                          <a:solidFill>
                            <a:schemeClr val="tx1"/>
                          </a:solidFill>
                          <a:effectLst/>
                          <a:latin typeface="Arial" pitchFamily="34" charset="0"/>
                        </a:rPr>
                        <a:t>** Altered mood (1) </a:t>
                      </a:r>
                    </a:p>
                    <a:p>
                      <a:pPr marL="114300" marR="0" lvl="1" indent="0" algn="l" defTabSz="914400" rtl="0" eaLnBrk="1" fontAlgn="base" latinLnBrk="0" hangingPunct="1">
                        <a:lnSpc>
                          <a:spcPct val="100000"/>
                        </a:lnSpc>
                        <a:spcBef>
                          <a:spcPct val="20000"/>
                        </a:spcBef>
                        <a:spcAft>
                          <a:spcPct val="15000"/>
                        </a:spcAft>
                        <a:buClrTx/>
                        <a:buSzTx/>
                        <a:buFont typeface="Arial" charset="0"/>
                        <a:buNone/>
                        <a:tabLst/>
                        <a:defRPr/>
                      </a:pPr>
                      <a:r>
                        <a:rPr kumimoji="0" lang="en-US" sz="1200" b="0" i="0" u="none" strike="noStrike" cap="none" normalizeH="0" baseline="30000" dirty="0" smtClean="0">
                          <a:ln>
                            <a:noFill/>
                          </a:ln>
                          <a:solidFill>
                            <a:schemeClr val="tx1"/>
                          </a:solidFill>
                          <a:effectLst/>
                          <a:latin typeface="Arial" pitchFamily="34" charset="0"/>
                        </a:rPr>
                        <a:t>¥</a:t>
                      </a:r>
                      <a:r>
                        <a:rPr kumimoji="0" lang="en-US" sz="1200" b="0" i="0" u="none" strike="noStrike" cap="none" normalizeH="0" baseline="0" dirty="0" smtClean="0">
                          <a:ln>
                            <a:noFill/>
                          </a:ln>
                          <a:solidFill>
                            <a:schemeClr val="tx1"/>
                          </a:solidFill>
                          <a:effectLst/>
                          <a:latin typeface="Arial" pitchFamily="34" charset="0"/>
                        </a:rPr>
                        <a:t> Suicide</a:t>
                      </a:r>
                    </a:p>
                  </a:txBody>
                  <a:tcPr marT="45719" marB="45719" anchor="ctr"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46114" name="TextBox 4"/>
          <p:cNvSpPr txBox="1">
            <a:spLocks noChangeArrowheads="1"/>
          </p:cNvSpPr>
          <p:nvPr/>
        </p:nvSpPr>
        <p:spPr bwMode="auto">
          <a:xfrm>
            <a:off x="152400" y="6472237"/>
            <a:ext cx="883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dirty="0">
                <a:solidFill>
                  <a:srgbClr val="000000"/>
                </a:solidFill>
              </a:rPr>
              <a:t>Safety analysis set includes subjects who were randomized and received at least one dose of study </a:t>
            </a:r>
            <a:r>
              <a:rPr lang="en-US" sz="1200" dirty="0" smtClean="0">
                <a:solidFill>
                  <a:srgbClr val="000000"/>
                </a:solidFill>
              </a:rPr>
              <a:t>drug.  </a:t>
            </a:r>
            <a:endParaRPr lang="en-US" sz="1200" dirty="0">
              <a:solidFill>
                <a:srgbClr val="000000"/>
              </a:solidFill>
            </a:endParaRPr>
          </a:p>
        </p:txBody>
      </p:sp>
      <p:sp>
        <p:nvSpPr>
          <p:cNvPr id="46115" name="TextBox 5"/>
          <p:cNvSpPr txBox="1">
            <a:spLocks noChangeArrowheads="1"/>
          </p:cNvSpPr>
          <p:nvPr/>
        </p:nvSpPr>
        <p:spPr bwMode="auto">
          <a:xfrm>
            <a:off x="533400" y="4614208"/>
            <a:ext cx="80772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buClr>
                <a:srgbClr val="E2E2E2">
                  <a:lumMod val="75000"/>
                </a:srgbClr>
              </a:buClr>
              <a:buFont typeface="Wingdings" pitchFamily="2" charset="2"/>
              <a:buChar char="§"/>
            </a:pPr>
            <a:r>
              <a:rPr lang="en-US" sz="1600" dirty="0">
                <a:solidFill>
                  <a:srgbClr val="000000"/>
                </a:solidFill>
              </a:rPr>
              <a:t>Most adverse events were grade 1 </a:t>
            </a:r>
            <a:r>
              <a:rPr lang="en-US" sz="1600" dirty="0" smtClean="0">
                <a:solidFill>
                  <a:srgbClr val="000000"/>
                </a:solidFill>
              </a:rPr>
              <a:t>or 2 in severity</a:t>
            </a:r>
          </a:p>
          <a:p>
            <a:pPr eaLnBrk="1" hangingPunct="1">
              <a:buClr>
                <a:srgbClr val="E2E2E2">
                  <a:lumMod val="75000"/>
                </a:srgbClr>
              </a:buClr>
              <a:buFont typeface="Wingdings" pitchFamily="2" charset="2"/>
              <a:buChar char="§"/>
            </a:pPr>
            <a:r>
              <a:rPr lang="en-US" sz="1600" dirty="0" smtClean="0">
                <a:solidFill>
                  <a:srgbClr val="000000"/>
                </a:solidFill>
              </a:rPr>
              <a:t>No SAE reported by &gt;1 subject in E/C/F/TDF group</a:t>
            </a:r>
          </a:p>
          <a:p>
            <a:pPr eaLnBrk="1" hangingPunct="1">
              <a:buClr>
                <a:srgbClr val="E2E2E2">
                  <a:lumMod val="75000"/>
                </a:srgbClr>
              </a:buClr>
              <a:buFont typeface="Wingdings" pitchFamily="2" charset="2"/>
              <a:buChar char="§"/>
            </a:pPr>
            <a:r>
              <a:rPr lang="en-US" sz="1600" dirty="0" smtClean="0">
                <a:solidFill>
                  <a:srgbClr val="000000"/>
                </a:solidFill>
              </a:rPr>
              <a:t>Adverse </a:t>
            </a:r>
            <a:r>
              <a:rPr lang="en-US" sz="1600" dirty="0">
                <a:solidFill>
                  <a:srgbClr val="000000"/>
                </a:solidFill>
              </a:rPr>
              <a:t>events leading to discontinuation were </a:t>
            </a:r>
            <a:r>
              <a:rPr lang="en-US" sz="1600" dirty="0" smtClean="0">
                <a:solidFill>
                  <a:srgbClr val="000000"/>
                </a:solidFill>
              </a:rPr>
              <a:t>uncommon</a:t>
            </a:r>
          </a:p>
          <a:p>
            <a:pPr lvl="1" eaLnBrk="1" hangingPunct="1">
              <a:buClr>
                <a:srgbClr val="E2E2E2">
                  <a:lumMod val="75000"/>
                </a:srgbClr>
              </a:buClr>
              <a:buFont typeface="Wingdings" pitchFamily="2" charset="2"/>
              <a:buChar char="§"/>
            </a:pPr>
            <a:r>
              <a:rPr lang="en-US" sz="1400" dirty="0">
                <a:solidFill>
                  <a:srgbClr val="000000"/>
                </a:solidFill>
              </a:rPr>
              <a:t>P</a:t>
            </a:r>
            <a:r>
              <a:rPr lang="en-US" sz="1400" dirty="0" smtClean="0">
                <a:solidFill>
                  <a:srgbClr val="000000"/>
                </a:solidFill>
              </a:rPr>
              <a:t>roximal renal tubulopathy (PRT) in E/C/F/TDF group (1)</a:t>
            </a:r>
          </a:p>
          <a:p>
            <a:pPr lvl="2" eaLnBrk="1" hangingPunct="1">
              <a:buClr>
                <a:srgbClr val="E2E2E2">
                  <a:lumMod val="75000"/>
                </a:srgbClr>
              </a:buClr>
              <a:buFont typeface="Wingdings" pitchFamily="2" charset="2"/>
              <a:buChar char="§"/>
            </a:pPr>
            <a:r>
              <a:rPr lang="en-US" sz="1400" dirty="0">
                <a:solidFill>
                  <a:srgbClr val="FF0000"/>
                </a:solidFill>
              </a:rPr>
              <a:t>S</a:t>
            </a:r>
            <a:r>
              <a:rPr lang="en-US" sz="1400" dirty="0" smtClean="0">
                <a:solidFill>
                  <a:srgbClr val="FF0000"/>
                </a:solidFill>
              </a:rPr>
              <a:t>ubject with features of PRT at baseline; resolved with study drug discontinuation</a:t>
            </a:r>
          </a:p>
          <a:p>
            <a:pPr lvl="1" eaLnBrk="1" hangingPunct="1">
              <a:buClr>
                <a:srgbClr val="E2E2E2">
                  <a:lumMod val="75000"/>
                </a:srgbClr>
              </a:buClr>
              <a:buFont typeface="Wingdings" pitchFamily="2" charset="2"/>
              <a:buChar char="§"/>
            </a:pPr>
            <a:r>
              <a:rPr lang="en-US" sz="1400" dirty="0" smtClean="0">
                <a:solidFill>
                  <a:srgbClr val="000000"/>
                </a:solidFill>
              </a:rPr>
              <a:t>Isolated increase in  SCr in E/C/F/TDF group (1)</a:t>
            </a:r>
          </a:p>
          <a:p>
            <a:pPr lvl="1" eaLnBrk="1" hangingPunct="1">
              <a:buClr>
                <a:srgbClr val="E2E2E2">
                  <a:lumMod val="75000"/>
                </a:srgbClr>
              </a:buClr>
              <a:buFont typeface="Wingdings" pitchFamily="2" charset="2"/>
              <a:buChar char="§"/>
            </a:pPr>
            <a:endParaRPr lang="en-US" sz="1600" dirty="0" smtClean="0">
              <a:solidFill>
                <a:srgbClr val="000000"/>
              </a:solidFill>
            </a:endParaRPr>
          </a:p>
        </p:txBody>
      </p:sp>
      <p:sp>
        <p:nvSpPr>
          <p:cNvPr id="6"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lnSpc>
                <a:spcPct val="100000"/>
              </a:lnSpc>
              <a:spcBef>
                <a:spcPts val="0"/>
              </a:spcBef>
              <a:buClrTx/>
              <a:buSzTx/>
              <a:buFont typeface="Wingdings" panose="05000000000000000000" pitchFamily="2" charset="2"/>
              <a:buNone/>
            </a:pPr>
            <a:r>
              <a:rPr lang="en-US" sz="1800" dirty="0">
                <a:solidFill>
                  <a:prstClr val="black"/>
                </a:solidFill>
              </a:rPr>
              <a:t>STRATEGY - </a:t>
            </a:r>
            <a:r>
              <a:rPr lang="en-US" sz="1800" dirty="0" smtClean="0">
                <a:solidFill>
                  <a:prstClr val="black"/>
                </a:solidFill>
              </a:rPr>
              <a:t>NNRTI</a:t>
            </a:r>
            <a:endParaRPr lang="en-US" sz="1800" dirty="0">
              <a:solidFill>
                <a:prstClr val="black"/>
              </a:solidFill>
            </a:endParaRPr>
          </a:p>
        </p:txBody>
      </p:sp>
      <p:sp>
        <p:nvSpPr>
          <p:cNvPr id="7"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endParaRPr lang="en-US" dirty="0" smtClean="0">
              <a:solidFill>
                <a:srgbClr val="CC0000"/>
              </a:solidFill>
            </a:endParaRPr>
          </a:p>
          <a:p>
            <a:r>
              <a:rPr lang="en-US" dirty="0" smtClean="0">
                <a:solidFill>
                  <a:srgbClr val="CC0000"/>
                </a:solidFill>
                <a:ea typeface="MS Mincho" pitchFamily="49" charset="-128"/>
                <a:cs typeface="Arial"/>
              </a:rPr>
              <a:t>Summary of Adverse Events</a:t>
            </a:r>
            <a:endParaRPr lang="en-US" dirty="0">
              <a:solidFill>
                <a:srgbClr val="CC0000"/>
              </a:solidFill>
            </a:endParaRPr>
          </a:p>
        </p:txBody>
      </p:sp>
    </p:spTree>
    <p:extLst>
      <p:ext uri="{BB962C8B-B14F-4D97-AF65-F5344CB8AC3E}">
        <p14:creationId xmlns:p14="http://schemas.microsoft.com/office/powerpoint/2010/main" val="1459377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Box 16"/>
          <p:cNvSpPr txBox="1">
            <a:spLocks noChangeArrowheads="1"/>
          </p:cNvSpPr>
          <p:nvPr/>
        </p:nvSpPr>
        <p:spPr bwMode="auto">
          <a:xfrm>
            <a:off x="0" y="613546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pPr>
            <a:r>
              <a:rPr lang="en-US" sz="1200" dirty="0" smtClean="0">
                <a:solidFill>
                  <a:prstClr val="black"/>
                </a:solidFill>
              </a:rPr>
              <a:t>* </a:t>
            </a:r>
            <a:r>
              <a:rPr lang="en-US" sz="1200" dirty="0">
                <a:solidFill>
                  <a:prstClr val="black"/>
                </a:solidFill>
              </a:rPr>
              <a:t>P &lt;</a:t>
            </a:r>
            <a:r>
              <a:rPr lang="en-US" sz="1200" dirty="0" smtClean="0">
                <a:solidFill>
                  <a:prstClr val="black"/>
                </a:solidFill>
              </a:rPr>
              <a:t>0.01</a:t>
            </a:r>
            <a:r>
              <a:rPr lang="en-US" sz="1200" dirty="0">
                <a:solidFill>
                  <a:prstClr val="black"/>
                </a:solidFill>
              </a:rPr>
              <a:t> </a:t>
            </a:r>
            <a:r>
              <a:rPr lang="en-US" sz="1200" dirty="0" smtClean="0">
                <a:solidFill>
                  <a:prstClr val="black"/>
                </a:solidFill>
              </a:rPr>
              <a:t>&amp; **P </a:t>
            </a:r>
            <a:r>
              <a:rPr lang="en-US" sz="1200" dirty="0">
                <a:solidFill>
                  <a:prstClr val="black"/>
                </a:solidFill>
              </a:rPr>
              <a:t>&lt;</a:t>
            </a:r>
            <a:r>
              <a:rPr lang="en-US" sz="1200" dirty="0" smtClean="0">
                <a:solidFill>
                  <a:prstClr val="black"/>
                </a:solidFill>
              </a:rPr>
              <a:t>0.001 </a:t>
            </a:r>
            <a:r>
              <a:rPr lang="en-US" sz="1200" dirty="0">
                <a:solidFill>
                  <a:prstClr val="black"/>
                </a:solidFill>
              </a:rPr>
              <a:t>(</a:t>
            </a:r>
            <a:r>
              <a:rPr lang="en-US" sz="1200" dirty="0" smtClean="0">
                <a:solidFill>
                  <a:prstClr val="black"/>
                </a:solidFill>
              </a:rPr>
              <a:t>comparison </a:t>
            </a:r>
            <a:r>
              <a:rPr lang="en-US" sz="1200" dirty="0">
                <a:solidFill>
                  <a:prstClr val="black"/>
                </a:solidFill>
              </a:rPr>
              <a:t>with baseline </a:t>
            </a:r>
            <a:r>
              <a:rPr lang="en-US" sz="1200" dirty="0" smtClean="0">
                <a:solidFill>
                  <a:prstClr val="black"/>
                </a:solidFill>
              </a:rPr>
              <a:t>within treatment group). Decreases noted at week 4 &amp; sustained through week 48.</a:t>
            </a:r>
          </a:p>
          <a:p>
            <a:pPr eaLnBrk="1" fontAlgn="auto" hangingPunct="1">
              <a:spcBef>
                <a:spcPts val="0"/>
              </a:spcBef>
              <a:spcAft>
                <a:spcPts val="0"/>
              </a:spcAft>
            </a:pPr>
            <a:r>
              <a:rPr lang="en-US" sz="1200" dirty="0" smtClean="0">
                <a:solidFill>
                  <a:prstClr val="black"/>
                </a:solidFill>
              </a:rPr>
              <a:t>P &lt;0.001, vivid dreams &amp; P &lt;0.01, dizziness </a:t>
            </a:r>
            <a:r>
              <a:rPr lang="en-US" sz="1200" dirty="0">
                <a:solidFill>
                  <a:prstClr val="black"/>
                </a:solidFill>
              </a:rPr>
              <a:t>(</a:t>
            </a:r>
            <a:r>
              <a:rPr lang="en-US" sz="1200" dirty="0" smtClean="0">
                <a:solidFill>
                  <a:prstClr val="black"/>
                </a:solidFill>
              </a:rPr>
              <a:t>comparison </a:t>
            </a:r>
            <a:r>
              <a:rPr lang="en-US" sz="1200" dirty="0">
                <a:solidFill>
                  <a:prstClr val="black"/>
                </a:solidFill>
              </a:rPr>
              <a:t>of changes from baseline </a:t>
            </a:r>
            <a:r>
              <a:rPr lang="en-US" sz="1200" dirty="0" smtClean="0">
                <a:solidFill>
                  <a:prstClr val="black"/>
                </a:solidFill>
              </a:rPr>
              <a:t>at week 48 between </a:t>
            </a:r>
            <a:r>
              <a:rPr lang="en-US" sz="1200" dirty="0">
                <a:solidFill>
                  <a:prstClr val="black"/>
                </a:solidFill>
              </a:rPr>
              <a:t>treatment </a:t>
            </a:r>
            <a:r>
              <a:rPr lang="en-US" sz="1200" dirty="0" smtClean="0">
                <a:solidFill>
                  <a:prstClr val="black"/>
                </a:solidFill>
              </a:rPr>
              <a:t>group).</a:t>
            </a:r>
          </a:p>
          <a:p>
            <a:pPr eaLnBrk="1" fontAlgn="auto" hangingPunct="1">
              <a:spcBef>
                <a:spcPts val="0"/>
              </a:spcBef>
              <a:spcAft>
                <a:spcPts val="0"/>
              </a:spcAft>
            </a:pPr>
            <a:r>
              <a:rPr lang="fr-FR" sz="1200" dirty="0" smtClean="0">
                <a:solidFill>
                  <a:srgbClr val="000000"/>
                </a:solidFill>
              </a:rPr>
              <a:t>^ </a:t>
            </a:r>
            <a:r>
              <a:rPr lang="fr-FR" sz="1200" dirty="0">
                <a:solidFill>
                  <a:srgbClr val="000000"/>
                </a:solidFill>
              </a:rPr>
              <a:t>HIV Treatment Satisfaction questionnaire, score range: -30 to </a:t>
            </a:r>
            <a:r>
              <a:rPr lang="fr-FR" sz="1200" dirty="0" smtClean="0">
                <a:solidFill>
                  <a:srgbClr val="000000"/>
                </a:solidFill>
              </a:rPr>
              <a:t>30</a:t>
            </a:r>
            <a:endParaRPr lang="fr-FR" sz="1200" dirty="0">
              <a:solidFill>
                <a:srgbClr val="000000"/>
              </a:solidFill>
            </a:endParaRPr>
          </a:p>
        </p:txBody>
      </p:sp>
      <p:sp>
        <p:nvSpPr>
          <p:cNvPr id="55300" name="TextBox 2"/>
          <p:cNvSpPr txBox="1">
            <a:spLocks noChangeArrowheads="1"/>
          </p:cNvSpPr>
          <p:nvPr/>
        </p:nvSpPr>
        <p:spPr bwMode="auto">
          <a:xfrm rot="-5400000">
            <a:off x="-900500" y="3138100"/>
            <a:ext cx="2743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200" b="1" dirty="0">
                <a:solidFill>
                  <a:srgbClr val="000000"/>
                </a:solidFill>
              </a:rPr>
              <a:t>% of Subject Reporting  Symptoms</a:t>
            </a:r>
          </a:p>
        </p:txBody>
      </p:sp>
      <p:sp>
        <p:nvSpPr>
          <p:cNvPr id="55322" name="TextBox 8"/>
          <p:cNvSpPr txBox="1">
            <a:spLocks noChangeArrowheads="1"/>
          </p:cNvSpPr>
          <p:nvPr/>
        </p:nvSpPr>
        <p:spPr bwMode="auto">
          <a:xfrm>
            <a:off x="2590800" y="1257300"/>
            <a:ext cx="434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800" b="1" dirty="0">
                <a:solidFill>
                  <a:srgbClr val="000000"/>
                </a:solidFill>
              </a:rPr>
              <a:t>HIV Symptom Index</a:t>
            </a:r>
          </a:p>
        </p:txBody>
      </p:sp>
      <p:sp>
        <p:nvSpPr>
          <p:cNvPr id="55325" name="TextBox 12"/>
          <p:cNvSpPr txBox="1">
            <a:spLocks noChangeArrowheads="1"/>
          </p:cNvSpPr>
          <p:nvPr/>
        </p:nvSpPr>
        <p:spPr bwMode="auto">
          <a:xfrm>
            <a:off x="304800" y="5105400"/>
            <a:ext cx="8458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auto" hangingPunct="1">
              <a:spcBef>
                <a:spcPts val="0"/>
              </a:spcBef>
              <a:spcAft>
                <a:spcPts val="0"/>
              </a:spcAft>
              <a:buClr>
                <a:srgbClr val="E2E2E2">
                  <a:lumMod val="75000"/>
                </a:srgbClr>
              </a:buClr>
              <a:buFont typeface="Wingdings" pitchFamily="2" charset="2"/>
              <a:buChar char="§"/>
            </a:pPr>
            <a:r>
              <a:rPr lang="en-US" dirty="0">
                <a:solidFill>
                  <a:srgbClr val="000000"/>
                </a:solidFill>
              </a:rPr>
              <a:t>Subjects who </a:t>
            </a:r>
            <a:r>
              <a:rPr lang="en-US" dirty="0" smtClean="0">
                <a:solidFill>
                  <a:srgbClr val="000000"/>
                </a:solidFill>
              </a:rPr>
              <a:t>switched to E/C/F/TDF </a:t>
            </a:r>
            <a:r>
              <a:rPr lang="en-US" dirty="0">
                <a:solidFill>
                  <a:prstClr val="black"/>
                </a:solidFill>
                <a:latin typeface="Arial"/>
              </a:rPr>
              <a:t>from EFV + FTC/TDF had</a:t>
            </a:r>
          </a:p>
          <a:p>
            <a:pPr lvl="1" eaLnBrk="1" fontAlgn="auto" hangingPunct="1">
              <a:spcBef>
                <a:spcPts val="0"/>
              </a:spcBef>
              <a:spcAft>
                <a:spcPts val="0"/>
              </a:spcAft>
              <a:buClr>
                <a:srgbClr val="E2E2E2">
                  <a:lumMod val="75000"/>
                </a:srgbClr>
              </a:buClr>
              <a:buFont typeface="Wingdings" pitchFamily="2" charset="2"/>
              <a:buChar char="§"/>
            </a:pPr>
            <a:r>
              <a:rPr lang="en-US" dirty="0" smtClean="0">
                <a:solidFill>
                  <a:srgbClr val="000000"/>
                </a:solidFill>
              </a:rPr>
              <a:t>Lower </a:t>
            </a:r>
            <a:r>
              <a:rPr lang="en-US" dirty="0">
                <a:solidFill>
                  <a:srgbClr val="000000"/>
                </a:solidFill>
              </a:rPr>
              <a:t>rates of </a:t>
            </a:r>
            <a:r>
              <a:rPr lang="en-US" dirty="0" smtClean="0">
                <a:solidFill>
                  <a:srgbClr val="000000"/>
                </a:solidFill>
              </a:rPr>
              <a:t>neuropsychiatric symptoms at </a:t>
            </a:r>
            <a:r>
              <a:rPr lang="en-US" dirty="0">
                <a:solidFill>
                  <a:srgbClr val="000000"/>
                </a:solidFill>
              </a:rPr>
              <a:t>Week 48 compared to </a:t>
            </a:r>
            <a:r>
              <a:rPr lang="en-US" dirty="0" smtClean="0">
                <a:solidFill>
                  <a:srgbClr val="000000"/>
                </a:solidFill>
              </a:rPr>
              <a:t>baseline</a:t>
            </a:r>
          </a:p>
          <a:p>
            <a:pPr lvl="1" eaLnBrk="1" fontAlgn="auto" hangingPunct="1">
              <a:spcBef>
                <a:spcPts val="0"/>
              </a:spcBef>
              <a:spcAft>
                <a:spcPts val="0"/>
              </a:spcAft>
              <a:buClr>
                <a:srgbClr val="E2E2E2">
                  <a:lumMod val="75000"/>
                </a:srgbClr>
              </a:buClr>
              <a:buFont typeface="Wingdings" pitchFamily="2" charset="2"/>
              <a:buChar char="§"/>
            </a:pPr>
            <a:r>
              <a:rPr lang="en-US" dirty="0" smtClean="0">
                <a:solidFill>
                  <a:srgbClr val="000000"/>
                </a:solidFill>
              </a:rPr>
              <a:t>Higher </a:t>
            </a:r>
            <a:r>
              <a:rPr lang="en-US" dirty="0">
                <a:solidFill>
                  <a:srgbClr val="000000"/>
                </a:solidFill>
              </a:rPr>
              <a:t>treatment </a:t>
            </a:r>
            <a:r>
              <a:rPr lang="en-US" dirty="0" smtClean="0">
                <a:solidFill>
                  <a:srgbClr val="000000"/>
                </a:solidFill>
              </a:rPr>
              <a:t>satisfaction scores at Week 24 </a:t>
            </a:r>
            <a:r>
              <a:rPr lang="en-US" dirty="0">
                <a:solidFill>
                  <a:srgbClr val="000000"/>
                </a:solidFill>
              </a:rPr>
              <a:t>(mean: 21 vs. 14, p &lt;0.001</a:t>
            </a:r>
            <a:r>
              <a:rPr lang="en-US" dirty="0" smtClean="0">
                <a:solidFill>
                  <a:srgbClr val="000000"/>
                </a:solidFill>
              </a:rPr>
              <a:t>)</a:t>
            </a:r>
            <a:r>
              <a:rPr lang="en-US" baseline="30000" dirty="0">
                <a:solidFill>
                  <a:srgbClr val="000000"/>
                </a:solidFill>
              </a:rPr>
              <a:t>^</a:t>
            </a:r>
          </a:p>
        </p:txBody>
      </p:sp>
      <p:sp>
        <p:nvSpPr>
          <p:cNvPr id="32" name="Text Placeholder 5"/>
          <p:cNvSpPr txBox="1">
            <a:spLocks/>
          </p:cNvSpPr>
          <p:nvPr/>
        </p:nvSpPr>
        <p:spPr>
          <a:xfrm>
            <a:off x="457200" y="154546"/>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fontAlgn="auto">
              <a:lnSpc>
                <a:spcPct val="100000"/>
              </a:lnSpc>
              <a:spcBef>
                <a:spcPts val="0"/>
              </a:spcBef>
              <a:spcAft>
                <a:spcPts val="0"/>
              </a:spcAft>
              <a:buClrTx/>
              <a:buSzTx/>
              <a:buFont typeface="Wingdings" panose="05000000000000000000" pitchFamily="2" charset="2"/>
              <a:buNone/>
            </a:pPr>
            <a:r>
              <a:rPr lang="en-US" sz="1800" dirty="0">
                <a:solidFill>
                  <a:prstClr val="black"/>
                </a:solidFill>
                <a:latin typeface="Arial"/>
              </a:rPr>
              <a:t>STRATEGY – NNRTI:  Efavirenz </a:t>
            </a:r>
            <a:r>
              <a:rPr lang="en-US" sz="1800" dirty="0" smtClean="0">
                <a:solidFill>
                  <a:prstClr val="black"/>
                </a:solidFill>
                <a:latin typeface="Arial"/>
              </a:rPr>
              <a:t>Subgroup</a:t>
            </a:r>
            <a:endParaRPr lang="en-US" sz="1800" dirty="0">
              <a:solidFill>
                <a:prstClr val="black"/>
              </a:solidFill>
              <a:latin typeface="Arial"/>
            </a:endParaRPr>
          </a:p>
          <a:p>
            <a:pPr marL="0" indent="0" fontAlgn="auto">
              <a:lnSpc>
                <a:spcPct val="100000"/>
              </a:lnSpc>
              <a:spcBef>
                <a:spcPts val="0"/>
              </a:spcBef>
              <a:spcAft>
                <a:spcPts val="0"/>
              </a:spcAft>
              <a:buClrTx/>
              <a:buSzTx/>
              <a:buFont typeface="Wingdings" panose="05000000000000000000" pitchFamily="2" charset="2"/>
              <a:buNone/>
            </a:pPr>
            <a:endParaRPr lang="en-US" sz="1800" dirty="0">
              <a:solidFill>
                <a:prstClr val="black"/>
              </a:solidFill>
              <a:latin typeface="Arial"/>
            </a:endParaRPr>
          </a:p>
        </p:txBody>
      </p:sp>
      <p:sp>
        <p:nvSpPr>
          <p:cNvPr id="33" name="Title 1"/>
          <p:cNvSpPr txBox="1">
            <a:spLocks/>
          </p:cNvSpPr>
          <p:nvPr/>
        </p:nvSpPr>
        <p:spPr>
          <a:xfrm>
            <a:off x="457200" y="466436"/>
            <a:ext cx="8229600" cy="676564"/>
          </a:xfrm>
          <a:prstGeom prst="rect">
            <a:avLst/>
          </a:prstGeom>
        </p:spPr>
        <p:txBody>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pPr fontAlgn="auto">
              <a:spcAft>
                <a:spcPts val="0"/>
              </a:spcAft>
            </a:pPr>
            <a:endParaRPr lang="en-US" dirty="0" smtClean="0">
              <a:solidFill>
                <a:srgbClr val="CC0000"/>
              </a:solidFill>
              <a:latin typeface="Arial"/>
            </a:endParaRPr>
          </a:p>
          <a:p>
            <a:pPr fontAlgn="auto">
              <a:spcAft>
                <a:spcPts val="0"/>
              </a:spcAft>
            </a:pPr>
            <a:r>
              <a:rPr lang="en-US" dirty="0" smtClean="0">
                <a:solidFill>
                  <a:srgbClr val="CC0000"/>
                </a:solidFill>
                <a:latin typeface="Arial"/>
                <a:ea typeface="MS Mincho" pitchFamily="49" charset="-128"/>
                <a:cs typeface="Arial"/>
              </a:rPr>
              <a:t>Patient Reported Outcomes</a:t>
            </a:r>
            <a:endParaRPr lang="en-US" dirty="0">
              <a:solidFill>
                <a:srgbClr val="CC0000"/>
              </a:solidFill>
              <a:latin typeface="Arial"/>
            </a:endParaRPr>
          </a:p>
        </p:txBody>
      </p:sp>
      <p:grpSp>
        <p:nvGrpSpPr>
          <p:cNvPr id="5" name="Group 4"/>
          <p:cNvGrpSpPr/>
          <p:nvPr/>
        </p:nvGrpSpPr>
        <p:grpSpPr>
          <a:xfrm>
            <a:off x="1066800" y="1566861"/>
            <a:ext cx="7620000" cy="338138"/>
            <a:chOff x="1066800" y="1828800"/>
            <a:chExt cx="7620000" cy="338138"/>
          </a:xfrm>
        </p:grpSpPr>
        <p:sp>
          <p:nvSpPr>
            <p:cNvPr id="37" name="TextBox 6"/>
            <p:cNvSpPr txBox="1">
              <a:spLocks noChangeArrowheads="1"/>
            </p:cNvSpPr>
            <p:nvPr/>
          </p:nvSpPr>
          <p:spPr bwMode="auto">
            <a:xfrm>
              <a:off x="1066800" y="18288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b="1" u="sng" dirty="0">
                  <a:solidFill>
                    <a:srgbClr val="000000"/>
                  </a:solidFill>
                </a:rPr>
                <a:t>Vivid Dreams</a:t>
              </a:r>
            </a:p>
          </p:txBody>
        </p:sp>
        <p:sp>
          <p:nvSpPr>
            <p:cNvPr id="38" name="TextBox 6"/>
            <p:cNvSpPr txBox="1">
              <a:spLocks noChangeArrowheads="1"/>
            </p:cNvSpPr>
            <p:nvPr/>
          </p:nvSpPr>
          <p:spPr bwMode="auto">
            <a:xfrm>
              <a:off x="3276600" y="1828800"/>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b="1" u="sng" dirty="0">
                  <a:solidFill>
                    <a:srgbClr val="000000"/>
                  </a:solidFill>
                </a:rPr>
                <a:t>Insomnia</a:t>
              </a:r>
            </a:p>
          </p:txBody>
        </p:sp>
        <p:sp>
          <p:nvSpPr>
            <p:cNvPr id="39" name="TextBox 6"/>
            <p:cNvSpPr txBox="1">
              <a:spLocks noChangeArrowheads="1"/>
            </p:cNvSpPr>
            <p:nvPr/>
          </p:nvSpPr>
          <p:spPr bwMode="auto">
            <a:xfrm>
              <a:off x="5105400" y="18288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b="1" u="sng" dirty="0">
                  <a:solidFill>
                    <a:srgbClr val="000000"/>
                  </a:solidFill>
                </a:rPr>
                <a:t>Anxiety</a:t>
              </a:r>
            </a:p>
          </p:txBody>
        </p:sp>
        <p:sp>
          <p:nvSpPr>
            <p:cNvPr id="40" name="TextBox 6"/>
            <p:cNvSpPr txBox="1">
              <a:spLocks noChangeArrowheads="1"/>
            </p:cNvSpPr>
            <p:nvPr/>
          </p:nvSpPr>
          <p:spPr bwMode="auto">
            <a:xfrm>
              <a:off x="7010400" y="18288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b="1" u="sng" dirty="0">
                  <a:solidFill>
                    <a:srgbClr val="000000"/>
                  </a:solidFill>
                </a:rPr>
                <a:t>Dizziness</a:t>
              </a:r>
            </a:p>
          </p:txBody>
        </p:sp>
      </p:grpSp>
      <p:grpSp>
        <p:nvGrpSpPr>
          <p:cNvPr id="15" name="Group 14"/>
          <p:cNvGrpSpPr/>
          <p:nvPr/>
        </p:nvGrpSpPr>
        <p:grpSpPr>
          <a:xfrm>
            <a:off x="618565" y="1604685"/>
            <a:ext cx="504974" cy="833715"/>
            <a:chOff x="618565" y="1604685"/>
            <a:chExt cx="504974" cy="833715"/>
          </a:xfrm>
        </p:grpSpPr>
        <p:cxnSp>
          <p:nvCxnSpPr>
            <p:cNvPr id="4" name="Straight Connector 3"/>
            <p:cNvCxnSpPr/>
            <p:nvPr/>
          </p:nvCxnSpPr>
          <p:spPr>
            <a:xfrm flipV="1">
              <a:off x="1066800" y="1676400"/>
              <a:ext cx="0" cy="762000"/>
            </a:xfrm>
            <a:prstGeom prst="line">
              <a:avLst/>
            </a:prstGeom>
            <a:ln w="9525">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1014000" y="1680128"/>
              <a:ext cx="47211" cy="1"/>
            </a:xfrm>
            <a:prstGeom prst="line">
              <a:avLst/>
            </a:prstGeom>
            <a:ln w="9525">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8565" y="1604685"/>
              <a:ext cx="404400" cy="16534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100</a:t>
              </a:r>
            </a:p>
          </p:txBody>
        </p:sp>
        <p:sp>
          <p:nvSpPr>
            <p:cNvPr id="14" name="Rectangle 13"/>
            <p:cNvSpPr/>
            <p:nvPr/>
          </p:nvSpPr>
          <p:spPr>
            <a:xfrm>
              <a:off x="1022965" y="1959768"/>
              <a:ext cx="100574" cy="97632"/>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spcBef>
                  <a:spcPts val="0"/>
                </a:spcBef>
                <a:spcAft>
                  <a:spcPts val="0"/>
                </a:spcAft>
              </a:pPr>
              <a:endParaRPr lang="en-US" sz="1800" dirty="0" smtClean="0">
                <a:solidFill>
                  <a:prstClr val="white"/>
                </a:solidFill>
                <a:latin typeface="Arial"/>
              </a:endParaRPr>
            </a:p>
          </p:txBody>
        </p:sp>
        <p:cxnSp>
          <p:nvCxnSpPr>
            <p:cNvPr id="13" name="Straight Connector 12"/>
            <p:cNvCxnSpPr/>
            <p:nvPr/>
          </p:nvCxnSpPr>
          <p:spPr>
            <a:xfrm flipV="1">
              <a:off x="1014000" y="1904999"/>
              <a:ext cx="109539" cy="109539"/>
            </a:xfrm>
            <a:prstGeom prst="line">
              <a:avLst/>
            </a:prstGeom>
            <a:ln w="9525">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014000" y="2002630"/>
              <a:ext cx="109539" cy="109539"/>
            </a:xfrm>
            <a:prstGeom prst="line">
              <a:avLst/>
            </a:prstGeom>
            <a:ln w="9525">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33400" y="1904248"/>
            <a:ext cx="8458200" cy="3107531"/>
            <a:chOff x="533400" y="1844873"/>
            <a:chExt cx="8458200" cy="3107531"/>
          </a:xfrm>
        </p:grpSpPr>
        <p:graphicFrame>
          <p:nvGraphicFramePr>
            <p:cNvPr id="83" name="Object 1"/>
            <p:cNvGraphicFramePr>
              <a:graphicFrameLocks/>
            </p:cNvGraphicFramePr>
            <p:nvPr>
              <p:extLst>
                <p:ext uri="{D42A27DB-BD31-4B8C-83A1-F6EECF244321}">
                  <p14:modId xmlns:p14="http://schemas.microsoft.com/office/powerpoint/2010/main" val="3074852296"/>
                </p:ext>
              </p:extLst>
            </p:nvPr>
          </p:nvGraphicFramePr>
          <p:xfrm>
            <a:off x="533400" y="1844873"/>
            <a:ext cx="8458200" cy="3107531"/>
          </p:xfrm>
          <a:graphic>
            <a:graphicData uri="http://schemas.openxmlformats.org/drawingml/2006/chart">
              <c:chart xmlns:c="http://schemas.openxmlformats.org/drawingml/2006/chart" xmlns:r="http://schemas.openxmlformats.org/officeDocument/2006/relationships" r:id="rId3"/>
            </a:graphicData>
          </a:graphic>
        </p:graphicFrame>
        <p:cxnSp>
          <p:nvCxnSpPr>
            <p:cNvPr id="41" name="Straight Connector 40"/>
            <p:cNvCxnSpPr/>
            <p:nvPr/>
          </p:nvCxnSpPr>
          <p:spPr>
            <a:xfrm flipH="1" flipV="1">
              <a:off x="3016332" y="2766951"/>
              <a:ext cx="6268" cy="1728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953000" y="2755075"/>
              <a:ext cx="22761" cy="1740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934200" y="2719449"/>
              <a:ext cx="12865" cy="1776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3"/>
            <p:cNvSpPr txBox="1">
              <a:spLocks noChangeArrowheads="1"/>
            </p:cNvSpPr>
            <p:nvPr/>
          </p:nvSpPr>
          <p:spPr bwMode="auto">
            <a:xfrm>
              <a:off x="2133600" y="3090862"/>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endParaRPr lang="en-US" sz="1400" dirty="0">
                <a:solidFill>
                  <a:srgbClr val="F66900"/>
                </a:solidFill>
              </a:endParaRPr>
            </a:p>
          </p:txBody>
        </p:sp>
        <p:sp>
          <p:nvSpPr>
            <p:cNvPr id="19" name="TextBox 53"/>
            <p:cNvSpPr txBox="1">
              <a:spLocks noChangeArrowheads="1"/>
            </p:cNvSpPr>
            <p:nvPr/>
          </p:nvSpPr>
          <p:spPr bwMode="auto">
            <a:xfrm>
              <a:off x="1123122"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a:solidFill>
                    <a:prstClr val="white"/>
                  </a:solidFill>
                </a:rPr>
                <a:t>136</a:t>
              </a:r>
            </a:p>
            <a:p>
              <a:pPr algn="ctr" eaLnBrk="1" fontAlgn="auto" hangingPunct="1">
                <a:spcBef>
                  <a:spcPts val="0"/>
                </a:spcBef>
                <a:spcAft>
                  <a:spcPts val="0"/>
                </a:spcAft>
              </a:pPr>
              <a:r>
                <a:rPr lang="en-US" sz="1000" b="1" dirty="0">
                  <a:solidFill>
                    <a:prstClr val="white"/>
                  </a:solidFill>
                </a:rPr>
                <a:t>224</a:t>
              </a:r>
            </a:p>
          </p:txBody>
        </p:sp>
        <p:sp>
          <p:nvSpPr>
            <p:cNvPr id="20" name="TextBox 53"/>
            <p:cNvSpPr txBox="1">
              <a:spLocks noChangeArrowheads="1"/>
            </p:cNvSpPr>
            <p:nvPr/>
          </p:nvSpPr>
          <p:spPr bwMode="auto">
            <a:xfrm>
              <a:off x="1447800"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black"/>
                  </a:solidFill>
                </a:rPr>
                <a:t>75</a:t>
              </a:r>
              <a:endParaRPr lang="en-US" sz="1000" b="1" u="sng" dirty="0">
                <a:solidFill>
                  <a:prstClr val="black"/>
                </a:solidFill>
              </a:endParaRPr>
            </a:p>
            <a:p>
              <a:pPr algn="ctr" eaLnBrk="1" fontAlgn="auto" hangingPunct="1">
                <a:spcBef>
                  <a:spcPts val="0"/>
                </a:spcBef>
                <a:spcAft>
                  <a:spcPts val="0"/>
                </a:spcAft>
              </a:pPr>
              <a:r>
                <a:rPr lang="en-US" sz="1000" b="1" dirty="0" smtClean="0">
                  <a:solidFill>
                    <a:prstClr val="black"/>
                  </a:solidFill>
                </a:rPr>
                <a:t>212</a:t>
              </a:r>
              <a:endParaRPr lang="en-US" sz="1000" b="1" dirty="0">
                <a:solidFill>
                  <a:prstClr val="black"/>
                </a:solidFill>
              </a:endParaRPr>
            </a:p>
          </p:txBody>
        </p:sp>
        <p:sp>
          <p:nvSpPr>
            <p:cNvPr id="21" name="TextBox 53"/>
            <p:cNvSpPr txBox="1">
              <a:spLocks noChangeArrowheads="1"/>
            </p:cNvSpPr>
            <p:nvPr/>
          </p:nvSpPr>
          <p:spPr bwMode="auto">
            <a:xfrm>
              <a:off x="2090532"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white"/>
                  </a:solidFill>
                </a:rPr>
                <a:t>65</a:t>
              </a:r>
              <a:endParaRPr lang="en-US" sz="1000" b="1" u="sng" dirty="0">
                <a:solidFill>
                  <a:prstClr val="white"/>
                </a:solidFill>
              </a:endParaRPr>
            </a:p>
            <a:p>
              <a:pPr algn="ctr" eaLnBrk="1" fontAlgn="auto" hangingPunct="1">
                <a:spcBef>
                  <a:spcPts val="0"/>
                </a:spcBef>
                <a:spcAft>
                  <a:spcPts val="0"/>
                </a:spcAft>
              </a:pPr>
              <a:r>
                <a:rPr lang="en-US" sz="1000" b="1" dirty="0" smtClean="0">
                  <a:solidFill>
                    <a:prstClr val="white"/>
                  </a:solidFill>
                </a:rPr>
                <a:t>101</a:t>
              </a:r>
              <a:endParaRPr lang="en-US" sz="1000" b="1" dirty="0">
                <a:solidFill>
                  <a:prstClr val="white"/>
                </a:solidFill>
              </a:endParaRPr>
            </a:p>
          </p:txBody>
        </p:sp>
        <p:sp>
          <p:nvSpPr>
            <p:cNvPr id="22" name="TextBox 53"/>
            <p:cNvSpPr txBox="1">
              <a:spLocks noChangeArrowheads="1"/>
            </p:cNvSpPr>
            <p:nvPr/>
          </p:nvSpPr>
          <p:spPr bwMode="auto">
            <a:xfrm>
              <a:off x="2415210"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black"/>
                  </a:solidFill>
                </a:rPr>
                <a:t>56</a:t>
              </a:r>
              <a:endParaRPr lang="en-US" sz="1000" b="1" u="sng" dirty="0">
                <a:solidFill>
                  <a:prstClr val="black"/>
                </a:solidFill>
              </a:endParaRPr>
            </a:p>
            <a:p>
              <a:pPr algn="ctr" eaLnBrk="1" fontAlgn="auto" hangingPunct="1">
                <a:spcBef>
                  <a:spcPts val="0"/>
                </a:spcBef>
                <a:spcAft>
                  <a:spcPts val="0"/>
                </a:spcAft>
              </a:pPr>
              <a:r>
                <a:rPr lang="en-US" sz="1000" b="1" dirty="0" smtClean="0">
                  <a:solidFill>
                    <a:prstClr val="black"/>
                  </a:solidFill>
                </a:rPr>
                <a:t>87</a:t>
              </a:r>
              <a:endParaRPr lang="en-US" sz="1000" b="1" dirty="0">
                <a:solidFill>
                  <a:prstClr val="black"/>
                </a:solidFill>
              </a:endParaRPr>
            </a:p>
          </p:txBody>
        </p:sp>
        <p:sp>
          <p:nvSpPr>
            <p:cNvPr id="23" name="TextBox 53"/>
            <p:cNvSpPr txBox="1">
              <a:spLocks noChangeArrowheads="1"/>
            </p:cNvSpPr>
            <p:nvPr/>
          </p:nvSpPr>
          <p:spPr bwMode="auto">
            <a:xfrm>
              <a:off x="3061255"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white"/>
                  </a:solidFill>
                </a:rPr>
                <a:t>119</a:t>
              </a:r>
              <a:endParaRPr lang="en-US" sz="1000" b="1" u="sng" dirty="0">
                <a:solidFill>
                  <a:prstClr val="white"/>
                </a:solidFill>
              </a:endParaRPr>
            </a:p>
            <a:p>
              <a:pPr algn="ctr" eaLnBrk="1" fontAlgn="auto" hangingPunct="1">
                <a:spcBef>
                  <a:spcPts val="0"/>
                </a:spcBef>
                <a:spcAft>
                  <a:spcPts val="0"/>
                </a:spcAft>
              </a:pPr>
              <a:r>
                <a:rPr lang="en-US" sz="1000" b="1" dirty="0">
                  <a:solidFill>
                    <a:prstClr val="white"/>
                  </a:solidFill>
                </a:rPr>
                <a:t>224</a:t>
              </a:r>
            </a:p>
          </p:txBody>
        </p:sp>
        <p:sp>
          <p:nvSpPr>
            <p:cNvPr id="24" name="TextBox 53"/>
            <p:cNvSpPr txBox="1">
              <a:spLocks noChangeArrowheads="1"/>
            </p:cNvSpPr>
            <p:nvPr/>
          </p:nvSpPr>
          <p:spPr bwMode="auto">
            <a:xfrm>
              <a:off x="3385933"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black"/>
                  </a:solidFill>
                </a:rPr>
                <a:t>84</a:t>
              </a:r>
              <a:endParaRPr lang="en-US" sz="1000" b="1" u="sng" dirty="0">
                <a:solidFill>
                  <a:prstClr val="black"/>
                </a:solidFill>
              </a:endParaRPr>
            </a:p>
            <a:p>
              <a:pPr algn="ctr" eaLnBrk="1" fontAlgn="auto" hangingPunct="1">
                <a:spcBef>
                  <a:spcPts val="0"/>
                </a:spcBef>
                <a:spcAft>
                  <a:spcPts val="0"/>
                </a:spcAft>
              </a:pPr>
              <a:r>
                <a:rPr lang="en-US" sz="1000" b="1" dirty="0" smtClean="0">
                  <a:solidFill>
                    <a:prstClr val="black"/>
                  </a:solidFill>
                </a:rPr>
                <a:t>209</a:t>
              </a:r>
              <a:endParaRPr lang="en-US" sz="1000" b="1" dirty="0">
                <a:solidFill>
                  <a:prstClr val="black"/>
                </a:solidFill>
              </a:endParaRPr>
            </a:p>
          </p:txBody>
        </p:sp>
        <p:sp>
          <p:nvSpPr>
            <p:cNvPr id="25" name="TextBox 53"/>
            <p:cNvSpPr txBox="1">
              <a:spLocks noChangeArrowheads="1"/>
            </p:cNvSpPr>
            <p:nvPr/>
          </p:nvSpPr>
          <p:spPr bwMode="auto">
            <a:xfrm>
              <a:off x="4031976"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white"/>
                  </a:solidFill>
                </a:rPr>
                <a:t>48</a:t>
              </a:r>
              <a:endParaRPr lang="en-US" sz="1000" b="1" u="sng" dirty="0">
                <a:solidFill>
                  <a:prstClr val="white"/>
                </a:solidFill>
              </a:endParaRPr>
            </a:p>
            <a:p>
              <a:pPr algn="ctr" eaLnBrk="1" fontAlgn="auto" hangingPunct="1">
                <a:spcBef>
                  <a:spcPts val="0"/>
                </a:spcBef>
                <a:spcAft>
                  <a:spcPts val="0"/>
                </a:spcAft>
              </a:pPr>
              <a:r>
                <a:rPr lang="en-US" sz="1000" b="1" dirty="0" smtClean="0">
                  <a:solidFill>
                    <a:prstClr val="white"/>
                  </a:solidFill>
                </a:rPr>
                <a:t>100</a:t>
              </a:r>
              <a:endParaRPr lang="en-US" sz="1000" b="1" dirty="0">
                <a:solidFill>
                  <a:prstClr val="white"/>
                </a:solidFill>
              </a:endParaRPr>
            </a:p>
          </p:txBody>
        </p:sp>
        <p:sp>
          <p:nvSpPr>
            <p:cNvPr id="26" name="TextBox 53"/>
            <p:cNvSpPr txBox="1">
              <a:spLocks noChangeArrowheads="1"/>
            </p:cNvSpPr>
            <p:nvPr/>
          </p:nvSpPr>
          <p:spPr bwMode="auto">
            <a:xfrm>
              <a:off x="4356654"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black"/>
                  </a:solidFill>
                </a:rPr>
                <a:t>41</a:t>
              </a:r>
              <a:endParaRPr lang="en-US" sz="1000" b="1" u="sng" dirty="0">
                <a:solidFill>
                  <a:prstClr val="black"/>
                </a:solidFill>
              </a:endParaRPr>
            </a:p>
            <a:p>
              <a:pPr algn="ctr" eaLnBrk="1" fontAlgn="auto" hangingPunct="1">
                <a:spcBef>
                  <a:spcPts val="0"/>
                </a:spcBef>
                <a:spcAft>
                  <a:spcPts val="0"/>
                </a:spcAft>
              </a:pPr>
              <a:r>
                <a:rPr lang="en-US" sz="1000" b="1" dirty="0" smtClean="0">
                  <a:solidFill>
                    <a:prstClr val="black"/>
                  </a:solidFill>
                </a:rPr>
                <a:t>87</a:t>
              </a:r>
              <a:endParaRPr lang="en-US" sz="1000" b="1" dirty="0">
                <a:solidFill>
                  <a:prstClr val="black"/>
                </a:solidFill>
              </a:endParaRPr>
            </a:p>
          </p:txBody>
        </p:sp>
        <p:sp>
          <p:nvSpPr>
            <p:cNvPr id="27" name="TextBox 53"/>
            <p:cNvSpPr txBox="1">
              <a:spLocks noChangeArrowheads="1"/>
            </p:cNvSpPr>
            <p:nvPr/>
          </p:nvSpPr>
          <p:spPr bwMode="auto">
            <a:xfrm>
              <a:off x="5047422"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white"/>
                  </a:solidFill>
                </a:rPr>
                <a:t>103</a:t>
              </a:r>
              <a:endParaRPr lang="en-US" sz="1000" b="1" u="sng" dirty="0">
                <a:solidFill>
                  <a:prstClr val="white"/>
                </a:solidFill>
              </a:endParaRPr>
            </a:p>
            <a:p>
              <a:pPr algn="ctr" eaLnBrk="1" fontAlgn="auto" hangingPunct="1">
                <a:spcBef>
                  <a:spcPts val="0"/>
                </a:spcBef>
                <a:spcAft>
                  <a:spcPts val="0"/>
                </a:spcAft>
              </a:pPr>
              <a:r>
                <a:rPr lang="en-US" sz="1000" b="1" dirty="0" smtClean="0">
                  <a:solidFill>
                    <a:prstClr val="white"/>
                  </a:solidFill>
                </a:rPr>
                <a:t>222</a:t>
              </a:r>
              <a:endParaRPr lang="en-US" sz="1000" b="1" dirty="0">
                <a:solidFill>
                  <a:prstClr val="white"/>
                </a:solidFill>
              </a:endParaRPr>
            </a:p>
          </p:txBody>
        </p:sp>
        <p:sp>
          <p:nvSpPr>
            <p:cNvPr id="28" name="TextBox 53"/>
            <p:cNvSpPr txBox="1">
              <a:spLocks noChangeArrowheads="1"/>
            </p:cNvSpPr>
            <p:nvPr/>
          </p:nvSpPr>
          <p:spPr bwMode="auto">
            <a:xfrm>
              <a:off x="5372100"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black"/>
                  </a:solidFill>
                </a:rPr>
                <a:t>71</a:t>
              </a:r>
              <a:endParaRPr lang="en-US" sz="1000" b="1" u="sng" dirty="0">
                <a:solidFill>
                  <a:prstClr val="black"/>
                </a:solidFill>
              </a:endParaRPr>
            </a:p>
            <a:p>
              <a:pPr algn="ctr" eaLnBrk="1" fontAlgn="auto" hangingPunct="1">
                <a:spcBef>
                  <a:spcPts val="0"/>
                </a:spcBef>
                <a:spcAft>
                  <a:spcPts val="0"/>
                </a:spcAft>
              </a:pPr>
              <a:r>
                <a:rPr lang="en-US" sz="1000" b="1" dirty="0" smtClean="0">
                  <a:solidFill>
                    <a:prstClr val="black"/>
                  </a:solidFill>
                </a:rPr>
                <a:t>208</a:t>
              </a:r>
              <a:endParaRPr lang="en-US" sz="1000" b="1" dirty="0">
                <a:solidFill>
                  <a:prstClr val="black"/>
                </a:solidFill>
              </a:endParaRPr>
            </a:p>
          </p:txBody>
        </p:sp>
        <p:sp>
          <p:nvSpPr>
            <p:cNvPr id="29" name="TextBox 53"/>
            <p:cNvSpPr txBox="1">
              <a:spLocks noChangeArrowheads="1"/>
            </p:cNvSpPr>
            <p:nvPr/>
          </p:nvSpPr>
          <p:spPr bwMode="auto">
            <a:xfrm>
              <a:off x="5991639"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white"/>
                  </a:solidFill>
                </a:rPr>
                <a:t>40</a:t>
              </a:r>
              <a:endParaRPr lang="en-US" sz="1000" b="1" u="sng" dirty="0">
                <a:solidFill>
                  <a:prstClr val="white"/>
                </a:solidFill>
              </a:endParaRPr>
            </a:p>
            <a:p>
              <a:pPr algn="ctr" eaLnBrk="1" fontAlgn="auto" hangingPunct="1">
                <a:spcBef>
                  <a:spcPts val="0"/>
                </a:spcBef>
                <a:spcAft>
                  <a:spcPts val="0"/>
                </a:spcAft>
              </a:pPr>
              <a:r>
                <a:rPr lang="en-US" sz="1000" b="1" dirty="0" smtClean="0">
                  <a:solidFill>
                    <a:prstClr val="white"/>
                  </a:solidFill>
                </a:rPr>
                <a:t>100</a:t>
              </a:r>
              <a:endParaRPr lang="en-US" sz="1000" b="1" dirty="0">
                <a:solidFill>
                  <a:prstClr val="white"/>
                </a:solidFill>
              </a:endParaRPr>
            </a:p>
          </p:txBody>
        </p:sp>
        <p:sp>
          <p:nvSpPr>
            <p:cNvPr id="30" name="TextBox 53"/>
            <p:cNvSpPr txBox="1">
              <a:spLocks noChangeArrowheads="1"/>
            </p:cNvSpPr>
            <p:nvPr/>
          </p:nvSpPr>
          <p:spPr bwMode="auto">
            <a:xfrm>
              <a:off x="6316317"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black"/>
                  </a:solidFill>
                </a:rPr>
                <a:t>34</a:t>
              </a:r>
              <a:endParaRPr lang="en-US" sz="1000" b="1" u="sng" dirty="0">
                <a:solidFill>
                  <a:prstClr val="black"/>
                </a:solidFill>
              </a:endParaRPr>
            </a:p>
            <a:p>
              <a:pPr algn="ctr" eaLnBrk="1" fontAlgn="auto" hangingPunct="1">
                <a:spcBef>
                  <a:spcPts val="0"/>
                </a:spcBef>
                <a:spcAft>
                  <a:spcPts val="0"/>
                </a:spcAft>
              </a:pPr>
              <a:r>
                <a:rPr lang="en-US" sz="1000" b="1" dirty="0" smtClean="0">
                  <a:solidFill>
                    <a:prstClr val="black"/>
                  </a:solidFill>
                </a:rPr>
                <a:t>87</a:t>
              </a:r>
              <a:endParaRPr lang="en-US" sz="1000" b="1" dirty="0">
                <a:solidFill>
                  <a:prstClr val="black"/>
                </a:solidFill>
              </a:endParaRPr>
            </a:p>
          </p:txBody>
        </p:sp>
        <p:sp>
          <p:nvSpPr>
            <p:cNvPr id="31" name="TextBox 53"/>
            <p:cNvSpPr txBox="1">
              <a:spLocks noChangeArrowheads="1"/>
            </p:cNvSpPr>
            <p:nvPr/>
          </p:nvSpPr>
          <p:spPr bwMode="auto">
            <a:xfrm>
              <a:off x="6980583"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white"/>
                  </a:solidFill>
                </a:rPr>
                <a:t>90</a:t>
              </a:r>
              <a:endParaRPr lang="en-US" sz="1000" b="1" u="sng" dirty="0">
                <a:solidFill>
                  <a:prstClr val="white"/>
                </a:solidFill>
              </a:endParaRPr>
            </a:p>
            <a:p>
              <a:pPr algn="ctr" eaLnBrk="1" fontAlgn="auto" hangingPunct="1">
                <a:spcBef>
                  <a:spcPts val="0"/>
                </a:spcBef>
                <a:spcAft>
                  <a:spcPts val="0"/>
                </a:spcAft>
              </a:pPr>
              <a:r>
                <a:rPr lang="en-US" sz="1000" b="1" dirty="0" smtClean="0">
                  <a:solidFill>
                    <a:prstClr val="white"/>
                  </a:solidFill>
                </a:rPr>
                <a:t>225</a:t>
              </a:r>
              <a:endParaRPr lang="en-US" sz="1000" b="1" dirty="0">
                <a:solidFill>
                  <a:prstClr val="white"/>
                </a:solidFill>
              </a:endParaRPr>
            </a:p>
          </p:txBody>
        </p:sp>
        <p:sp>
          <p:nvSpPr>
            <p:cNvPr id="34" name="TextBox 53"/>
            <p:cNvSpPr txBox="1">
              <a:spLocks noChangeArrowheads="1"/>
            </p:cNvSpPr>
            <p:nvPr/>
          </p:nvSpPr>
          <p:spPr bwMode="auto">
            <a:xfrm>
              <a:off x="7305261"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black"/>
                  </a:solidFill>
                </a:rPr>
                <a:t>49</a:t>
              </a:r>
              <a:endParaRPr lang="en-US" sz="1000" b="1" u="sng" dirty="0">
                <a:solidFill>
                  <a:prstClr val="black"/>
                </a:solidFill>
              </a:endParaRPr>
            </a:p>
            <a:p>
              <a:pPr algn="ctr" eaLnBrk="1" fontAlgn="auto" hangingPunct="1">
                <a:spcBef>
                  <a:spcPts val="0"/>
                </a:spcBef>
                <a:spcAft>
                  <a:spcPts val="0"/>
                </a:spcAft>
              </a:pPr>
              <a:r>
                <a:rPr lang="en-US" sz="1000" b="1" dirty="0" smtClean="0">
                  <a:solidFill>
                    <a:prstClr val="black"/>
                  </a:solidFill>
                </a:rPr>
                <a:t>211</a:t>
              </a:r>
              <a:endParaRPr lang="en-US" sz="1000" b="1" dirty="0">
                <a:solidFill>
                  <a:prstClr val="black"/>
                </a:solidFill>
              </a:endParaRPr>
            </a:p>
          </p:txBody>
        </p:sp>
        <p:sp>
          <p:nvSpPr>
            <p:cNvPr id="35" name="TextBox 53"/>
            <p:cNvSpPr txBox="1">
              <a:spLocks noChangeArrowheads="1"/>
            </p:cNvSpPr>
            <p:nvPr/>
          </p:nvSpPr>
          <p:spPr bwMode="auto">
            <a:xfrm>
              <a:off x="7929771"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white"/>
                  </a:solidFill>
                </a:rPr>
                <a:t>37</a:t>
              </a:r>
              <a:endParaRPr lang="en-US" sz="1000" b="1" u="sng" dirty="0">
                <a:solidFill>
                  <a:prstClr val="white"/>
                </a:solidFill>
              </a:endParaRPr>
            </a:p>
            <a:p>
              <a:pPr algn="ctr" eaLnBrk="1" fontAlgn="auto" hangingPunct="1">
                <a:spcBef>
                  <a:spcPts val="0"/>
                </a:spcBef>
                <a:spcAft>
                  <a:spcPts val="0"/>
                </a:spcAft>
              </a:pPr>
              <a:r>
                <a:rPr lang="en-US" sz="1000" b="1" dirty="0" smtClean="0">
                  <a:solidFill>
                    <a:prstClr val="white"/>
                  </a:solidFill>
                </a:rPr>
                <a:t>99</a:t>
              </a:r>
              <a:endParaRPr lang="en-US" sz="1000" b="1" dirty="0">
                <a:solidFill>
                  <a:prstClr val="white"/>
                </a:solidFill>
              </a:endParaRPr>
            </a:p>
          </p:txBody>
        </p:sp>
        <p:sp>
          <p:nvSpPr>
            <p:cNvPr id="36" name="TextBox 53"/>
            <p:cNvSpPr txBox="1">
              <a:spLocks noChangeArrowheads="1"/>
            </p:cNvSpPr>
            <p:nvPr/>
          </p:nvSpPr>
          <p:spPr bwMode="auto">
            <a:xfrm>
              <a:off x="8254449" y="4137444"/>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pPr>
              <a:r>
                <a:rPr lang="en-US" sz="1000" b="1" u="sng" dirty="0" smtClean="0">
                  <a:solidFill>
                    <a:prstClr val="black"/>
                  </a:solidFill>
                </a:rPr>
                <a:t>32</a:t>
              </a:r>
              <a:endParaRPr lang="en-US" sz="1000" b="1" u="sng" dirty="0">
                <a:solidFill>
                  <a:prstClr val="black"/>
                </a:solidFill>
              </a:endParaRPr>
            </a:p>
            <a:p>
              <a:pPr algn="ctr" eaLnBrk="1" fontAlgn="auto" hangingPunct="1">
                <a:spcBef>
                  <a:spcPts val="0"/>
                </a:spcBef>
                <a:spcAft>
                  <a:spcPts val="0"/>
                </a:spcAft>
              </a:pPr>
              <a:r>
                <a:rPr lang="en-US" sz="1000" b="1" dirty="0" smtClean="0">
                  <a:solidFill>
                    <a:prstClr val="black"/>
                  </a:solidFill>
                </a:rPr>
                <a:t>87</a:t>
              </a:r>
              <a:endParaRPr lang="en-US" sz="1000" b="1" dirty="0">
                <a:solidFill>
                  <a:prstClr val="black"/>
                </a:solidFill>
              </a:endParaRPr>
            </a:p>
          </p:txBody>
        </p:sp>
        <p:sp>
          <p:nvSpPr>
            <p:cNvPr id="2" name="TextBox 1"/>
            <p:cNvSpPr txBox="1"/>
            <p:nvPr/>
          </p:nvSpPr>
          <p:spPr>
            <a:xfrm>
              <a:off x="1225824"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BL</a:t>
              </a:r>
            </a:p>
          </p:txBody>
        </p:sp>
        <p:sp>
          <p:nvSpPr>
            <p:cNvPr id="45" name="TextBox 44"/>
            <p:cNvSpPr txBox="1"/>
            <p:nvPr/>
          </p:nvSpPr>
          <p:spPr>
            <a:xfrm>
              <a:off x="1533939"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W48</a:t>
              </a:r>
            </a:p>
          </p:txBody>
        </p:sp>
        <p:sp>
          <p:nvSpPr>
            <p:cNvPr id="46" name="TextBox 45"/>
            <p:cNvSpPr txBox="1"/>
            <p:nvPr/>
          </p:nvSpPr>
          <p:spPr>
            <a:xfrm>
              <a:off x="2223050"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BL</a:t>
              </a:r>
            </a:p>
          </p:txBody>
        </p:sp>
        <p:sp>
          <p:nvSpPr>
            <p:cNvPr id="47" name="TextBox 46"/>
            <p:cNvSpPr txBox="1"/>
            <p:nvPr/>
          </p:nvSpPr>
          <p:spPr>
            <a:xfrm>
              <a:off x="2531165"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W48</a:t>
              </a:r>
            </a:p>
          </p:txBody>
        </p:sp>
        <p:sp>
          <p:nvSpPr>
            <p:cNvPr id="48" name="TextBox 47"/>
            <p:cNvSpPr txBox="1"/>
            <p:nvPr/>
          </p:nvSpPr>
          <p:spPr>
            <a:xfrm>
              <a:off x="3193774"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BL</a:t>
              </a:r>
            </a:p>
          </p:txBody>
        </p:sp>
        <p:sp>
          <p:nvSpPr>
            <p:cNvPr id="49" name="TextBox 48"/>
            <p:cNvSpPr txBox="1"/>
            <p:nvPr/>
          </p:nvSpPr>
          <p:spPr>
            <a:xfrm>
              <a:off x="3501889"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W48</a:t>
              </a:r>
            </a:p>
          </p:txBody>
        </p:sp>
        <p:sp>
          <p:nvSpPr>
            <p:cNvPr id="50" name="TextBox 49"/>
            <p:cNvSpPr txBox="1"/>
            <p:nvPr/>
          </p:nvSpPr>
          <p:spPr>
            <a:xfrm>
              <a:off x="4149585"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BL</a:t>
              </a:r>
            </a:p>
          </p:txBody>
        </p:sp>
        <p:sp>
          <p:nvSpPr>
            <p:cNvPr id="51" name="TextBox 50"/>
            <p:cNvSpPr txBox="1"/>
            <p:nvPr/>
          </p:nvSpPr>
          <p:spPr>
            <a:xfrm>
              <a:off x="4457700"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W48</a:t>
              </a:r>
            </a:p>
          </p:txBody>
        </p:sp>
        <p:sp>
          <p:nvSpPr>
            <p:cNvPr id="52" name="TextBox 51"/>
            <p:cNvSpPr txBox="1"/>
            <p:nvPr/>
          </p:nvSpPr>
          <p:spPr>
            <a:xfrm>
              <a:off x="5140185"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BL</a:t>
              </a:r>
            </a:p>
          </p:txBody>
        </p:sp>
        <p:sp>
          <p:nvSpPr>
            <p:cNvPr id="53" name="TextBox 52"/>
            <p:cNvSpPr txBox="1"/>
            <p:nvPr/>
          </p:nvSpPr>
          <p:spPr>
            <a:xfrm>
              <a:off x="5448300"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W48</a:t>
              </a:r>
            </a:p>
          </p:txBody>
        </p:sp>
        <p:sp>
          <p:nvSpPr>
            <p:cNvPr id="54" name="TextBox 53"/>
            <p:cNvSpPr txBox="1"/>
            <p:nvPr/>
          </p:nvSpPr>
          <p:spPr>
            <a:xfrm>
              <a:off x="6125815"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BL</a:t>
              </a:r>
            </a:p>
          </p:txBody>
        </p:sp>
        <p:sp>
          <p:nvSpPr>
            <p:cNvPr id="55" name="TextBox 54"/>
            <p:cNvSpPr txBox="1"/>
            <p:nvPr/>
          </p:nvSpPr>
          <p:spPr>
            <a:xfrm>
              <a:off x="6433930"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W48</a:t>
              </a:r>
            </a:p>
          </p:txBody>
        </p:sp>
        <p:sp>
          <p:nvSpPr>
            <p:cNvPr id="56" name="TextBox 55"/>
            <p:cNvSpPr txBox="1"/>
            <p:nvPr/>
          </p:nvSpPr>
          <p:spPr>
            <a:xfrm>
              <a:off x="7073346"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BL</a:t>
              </a:r>
            </a:p>
          </p:txBody>
        </p:sp>
        <p:sp>
          <p:nvSpPr>
            <p:cNvPr id="57" name="TextBox 56"/>
            <p:cNvSpPr txBox="1"/>
            <p:nvPr/>
          </p:nvSpPr>
          <p:spPr>
            <a:xfrm>
              <a:off x="7381461"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W48</a:t>
              </a:r>
            </a:p>
          </p:txBody>
        </p:sp>
        <p:sp>
          <p:nvSpPr>
            <p:cNvPr id="58" name="TextBox 57"/>
            <p:cNvSpPr txBox="1"/>
            <p:nvPr/>
          </p:nvSpPr>
          <p:spPr>
            <a:xfrm>
              <a:off x="8073885"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BL</a:t>
              </a:r>
            </a:p>
          </p:txBody>
        </p:sp>
        <p:sp>
          <p:nvSpPr>
            <p:cNvPr id="59" name="TextBox 58"/>
            <p:cNvSpPr txBox="1"/>
            <p:nvPr/>
          </p:nvSpPr>
          <p:spPr>
            <a:xfrm>
              <a:off x="8382000" y="4560819"/>
              <a:ext cx="381000" cy="228600"/>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400" b="1" dirty="0" smtClean="0">
                  <a:solidFill>
                    <a:prstClr val="black"/>
                  </a:solidFill>
                  <a:latin typeface="Arial"/>
                  <a:ea typeface="+mn-ea"/>
                </a:rPr>
                <a:t>W48</a:t>
              </a:r>
            </a:p>
          </p:txBody>
        </p:sp>
        <p:cxnSp>
          <p:nvCxnSpPr>
            <p:cNvPr id="85" name="Straight Connector 84"/>
            <p:cNvCxnSpPr/>
            <p:nvPr/>
          </p:nvCxnSpPr>
          <p:spPr>
            <a:xfrm>
              <a:off x="1219200" y="2590800"/>
              <a:ext cx="0" cy="0"/>
            </a:xfrm>
            <a:prstGeom prst="line">
              <a:avLst/>
            </a:prstGeom>
            <a:ln w="9525">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39163" y="2905124"/>
              <a:ext cx="256761" cy="185737"/>
            </a:xfrm>
            <a:prstGeom prst="rect">
              <a:avLst/>
            </a:prstGeom>
            <a:noFill/>
          </p:spPr>
          <p:txBody>
            <a:bodyPr wrap="none" lIns="0" tIns="0" rIns="0" bIns="0" rtlCol="0">
              <a:noAutofit/>
            </a:bodyPr>
            <a:lstStyle/>
            <a:p>
              <a:pPr algn="ctr" eaLnBrk="1" fontAlgn="auto" hangingPunct="1">
                <a:lnSpc>
                  <a:spcPct val="90000"/>
                </a:lnSpc>
                <a:spcBef>
                  <a:spcPts val="0"/>
                </a:spcBef>
                <a:spcAft>
                  <a:spcPts val="0"/>
                </a:spcAft>
              </a:pPr>
              <a:r>
                <a:rPr lang="en-US" sz="1800" dirty="0" smtClean="0">
                  <a:solidFill>
                    <a:srgbClr val="F66900"/>
                  </a:solidFill>
                  <a:latin typeface="Arial"/>
                  <a:ea typeface="+mn-ea"/>
                </a:rPr>
                <a:t>*</a:t>
              </a:r>
            </a:p>
          </p:txBody>
        </p:sp>
        <p:sp>
          <p:nvSpPr>
            <p:cNvPr id="70" name="TextBox 69"/>
            <p:cNvSpPr txBox="1"/>
            <p:nvPr/>
          </p:nvSpPr>
          <p:spPr>
            <a:xfrm>
              <a:off x="5510419" y="3059013"/>
              <a:ext cx="256761" cy="185737"/>
            </a:xfrm>
            <a:prstGeom prst="rect">
              <a:avLst/>
            </a:prstGeom>
            <a:noFill/>
          </p:spPr>
          <p:txBody>
            <a:bodyPr wrap="none" lIns="0" tIns="0" rIns="0" bIns="0" rtlCol="0">
              <a:noAutofit/>
            </a:bodyPr>
            <a:lstStyle/>
            <a:p>
              <a:pPr algn="ctr" eaLnBrk="1" fontAlgn="auto" hangingPunct="1">
                <a:lnSpc>
                  <a:spcPct val="90000"/>
                </a:lnSpc>
                <a:spcBef>
                  <a:spcPts val="0"/>
                </a:spcBef>
                <a:spcAft>
                  <a:spcPts val="0"/>
                </a:spcAft>
              </a:pPr>
              <a:r>
                <a:rPr lang="en-US" sz="1800" dirty="0" smtClean="0">
                  <a:solidFill>
                    <a:srgbClr val="F66900"/>
                  </a:solidFill>
                  <a:latin typeface="Arial"/>
                  <a:ea typeface="+mn-ea"/>
                </a:rPr>
                <a:t>*</a:t>
              </a:r>
            </a:p>
          </p:txBody>
        </p:sp>
        <p:sp>
          <p:nvSpPr>
            <p:cNvPr id="71" name="TextBox 70"/>
            <p:cNvSpPr txBox="1"/>
            <p:nvPr/>
          </p:nvSpPr>
          <p:spPr>
            <a:xfrm>
              <a:off x="1662733" y="3059013"/>
              <a:ext cx="256761" cy="185737"/>
            </a:xfrm>
            <a:prstGeom prst="rect">
              <a:avLst/>
            </a:prstGeom>
            <a:noFill/>
          </p:spPr>
          <p:txBody>
            <a:bodyPr wrap="none" lIns="0" tIns="0" rIns="0" bIns="0" rtlCol="0">
              <a:noAutofit/>
            </a:bodyPr>
            <a:lstStyle/>
            <a:p>
              <a:pPr eaLnBrk="1" fontAlgn="auto" hangingPunct="1">
                <a:lnSpc>
                  <a:spcPct val="90000"/>
                </a:lnSpc>
                <a:spcBef>
                  <a:spcPts val="0"/>
                </a:spcBef>
                <a:spcAft>
                  <a:spcPts val="0"/>
                </a:spcAft>
              </a:pPr>
              <a:r>
                <a:rPr lang="en-US" sz="1800" dirty="0" smtClean="0">
                  <a:solidFill>
                    <a:srgbClr val="F66900"/>
                  </a:solidFill>
                  <a:latin typeface="Arial"/>
                  <a:ea typeface="+mn-ea"/>
                </a:rPr>
                <a:t>**</a:t>
              </a:r>
            </a:p>
          </p:txBody>
        </p:sp>
        <p:sp>
          <p:nvSpPr>
            <p:cNvPr id="88" name="TextBox 87"/>
            <p:cNvSpPr txBox="1"/>
            <p:nvPr/>
          </p:nvSpPr>
          <p:spPr>
            <a:xfrm>
              <a:off x="7471046" y="3436738"/>
              <a:ext cx="256761" cy="185737"/>
            </a:xfrm>
            <a:prstGeom prst="rect">
              <a:avLst/>
            </a:prstGeom>
            <a:noFill/>
          </p:spPr>
          <p:txBody>
            <a:bodyPr wrap="none" lIns="0" tIns="0" rIns="0" bIns="0" rtlCol="0">
              <a:noAutofit/>
            </a:bodyPr>
            <a:lstStyle/>
            <a:p>
              <a:pPr algn="ctr" eaLnBrk="1" fontAlgn="auto" hangingPunct="1">
                <a:lnSpc>
                  <a:spcPct val="90000"/>
                </a:lnSpc>
                <a:spcBef>
                  <a:spcPts val="0"/>
                </a:spcBef>
                <a:spcAft>
                  <a:spcPts val="0"/>
                </a:spcAft>
              </a:pPr>
              <a:r>
                <a:rPr lang="en-US" sz="1800" dirty="0" smtClean="0">
                  <a:solidFill>
                    <a:srgbClr val="F66900"/>
                  </a:solidFill>
                  <a:latin typeface="Arial"/>
                  <a:ea typeface="+mn-ea"/>
                </a:rPr>
                <a:t>**</a:t>
              </a:r>
            </a:p>
          </p:txBody>
        </p:sp>
        <p:grpSp>
          <p:nvGrpSpPr>
            <p:cNvPr id="8" name="Group 7"/>
            <p:cNvGrpSpPr/>
            <p:nvPr/>
          </p:nvGrpSpPr>
          <p:grpSpPr>
            <a:xfrm>
              <a:off x="5438100" y="2175993"/>
              <a:ext cx="1768459" cy="462043"/>
              <a:chOff x="4267200" y="1986463"/>
              <a:chExt cx="1768459" cy="462043"/>
            </a:xfrm>
          </p:grpSpPr>
          <p:sp>
            <p:nvSpPr>
              <p:cNvPr id="74" name="TextBox 73"/>
              <p:cNvSpPr txBox="1"/>
              <p:nvPr/>
            </p:nvSpPr>
            <p:spPr>
              <a:xfrm>
                <a:off x="4267200" y="1986463"/>
                <a:ext cx="1143000" cy="304800"/>
              </a:xfrm>
              <a:prstGeom prst="rect">
                <a:avLst/>
              </a:prstGeom>
              <a:noFill/>
            </p:spPr>
            <p:txBody>
              <a:bodyPr wrap="square" lIns="0" tIns="0" rIns="0" bIns="0" rtlCol="0">
                <a:noAutofit/>
              </a:bodyPr>
              <a:lstStyle/>
              <a:p>
                <a:pPr algn="ctr" eaLnBrk="1" fontAlgn="auto" hangingPunct="1">
                  <a:lnSpc>
                    <a:spcPct val="90000"/>
                  </a:lnSpc>
                  <a:spcBef>
                    <a:spcPts val="0"/>
                  </a:spcBef>
                  <a:spcAft>
                    <a:spcPts val="0"/>
                  </a:spcAft>
                </a:pPr>
                <a:r>
                  <a:rPr lang="en-US" sz="800" b="1" u="sng" dirty="0" smtClean="0">
                    <a:solidFill>
                      <a:prstClr val="black"/>
                    </a:solidFill>
                    <a:latin typeface="Arial"/>
                    <a:ea typeface="+mn-ea"/>
                  </a:rPr>
                  <a:t>Baseline</a:t>
                </a:r>
              </a:p>
            </p:txBody>
          </p:sp>
          <p:sp>
            <p:nvSpPr>
              <p:cNvPr id="75" name="TextBox 74"/>
              <p:cNvSpPr txBox="1"/>
              <p:nvPr/>
            </p:nvSpPr>
            <p:spPr>
              <a:xfrm>
                <a:off x="4838700" y="2125414"/>
                <a:ext cx="685800" cy="185531"/>
              </a:xfrm>
              <a:prstGeom prst="rect">
                <a:avLst/>
              </a:prstGeom>
              <a:noFill/>
            </p:spPr>
            <p:txBody>
              <a:bodyPr wrap="square" lIns="0" tIns="0" rIns="0" bIns="0" rtlCol="0">
                <a:noAutofit/>
              </a:bodyPr>
              <a:lstStyle/>
              <a:p>
                <a:pPr eaLnBrk="1" fontAlgn="auto" hangingPunct="1">
                  <a:lnSpc>
                    <a:spcPct val="90000"/>
                  </a:lnSpc>
                  <a:spcBef>
                    <a:spcPts val="0"/>
                  </a:spcBef>
                  <a:spcAft>
                    <a:spcPts val="0"/>
                  </a:spcAft>
                </a:pPr>
                <a:r>
                  <a:rPr lang="en-US" sz="800" b="1" dirty="0" smtClean="0">
                    <a:solidFill>
                      <a:prstClr val="black"/>
                    </a:solidFill>
                    <a:latin typeface="Arial"/>
                    <a:ea typeface="+mn-ea"/>
                  </a:rPr>
                  <a:t>E/C/FTDF</a:t>
                </a:r>
              </a:p>
            </p:txBody>
          </p:sp>
          <p:sp>
            <p:nvSpPr>
              <p:cNvPr id="76" name="TextBox 75"/>
              <p:cNvSpPr txBox="1"/>
              <p:nvPr/>
            </p:nvSpPr>
            <p:spPr>
              <a:xfrm>
                <a:off x="4818115" y="2233158"/>
                <a:ext cx="1217544" cy="215348"/>
              </a:xfrm>
              <a:prstGeom prst="rect">
                <a:avLst/>
              </a:prstGeom>
              <a:noFill/>
            </p:spPr>
            <p:txBody>
              <a:bodyPr wrap="square" lIns="0" tIns="0" rIns="0" bIns="0" rtlCol="0">
                <a:noAutofit/>
              </a:bodyPr>
              <a:lstStyle/>
              <a:p>
                <a:pPr eaLnBrk="1" fontAlgn="auto" hangingPunct="1">
                  <a:lnSpc>
                    <a:spcPct val="90000"/>
                  </a:lnSpc>
                  <a:spcBef>
                    <a:spcPts val="0"/>
                  </a:spcBef>
                  <a:spcAft>
                    <a:spcPts val="0"/>
                  </a:spcAft>
                </a:pPr>
                <a:r>
                  <a:rPr lang="en-US" sz="800" b="1" dirty="0" smtClean="0">
                    <a:solidFill>
                      <a:prstClr val="black"/>
                    </a:solidFill>
                    <a:latin typeface="Arial"/>
                    <a:ea typeface="+mn-ea"/>
                  </a:rPr>
                  <a:t>NNRTI + FTC/TDF</a:t>
                </a:r>
              </a:p>
            </p:txBody>
          </p:sp>
          <p:sp>
            <p:nvSpPr>
              <p:cNvPr id="6" name="Rectangle 5"/>
              <p:cNvSpPr/>
              <p:nvPr/>
            </p:nvSpPr>
            <p:spPr>
              <a:xfrm flipH="1">
                <a:off x="4642216" y="2145406"/>
                <a:ext cx="88104" cy="76772"/>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spcBef>
                    <a:spcPts val="0"/>
                  </a:spcBef>
                  <a:spcAft>
                    <a:spcPts val="0"/>
                  </a:spcAft>
                </a:pPr>
                <a:endParaRPr lang="en-US" sz="1800" dirty="0" smtClean="0">
                  <a:solidFill>
                    <a:prstClr val="white"/>
                  </a:solidFill>
                  <a:latin typeface="Arial"/>
                </a:endParaRPr>
              </a:p>
            </p:txBody>
          </p:sp>
          <p:sp>
            <p:nvSpPr>
              <p:cNvPr id="91" name="Rectangle 90"/>
              <p:cNvSpPr/>
              <p:nvPr/>
            </p:nvSpPr>
            <p:spPr>
              <a:xfrm flipH="1">
                <a:off x="4642216" y="2264060"/>
                <a:ext cx="88104" cy="76772"/>
              </a:xfrm>
              <a:prstGeom prst="rect">
                <a:avLst/>
              </a:prstGeom>
              <a:solidFill>
                <a:schemeClr val="bg2">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spcBef>
                    <a:spcPts val="0"/>
                  </a:spcBef>
                  <a:spcAft>
                    <a:spcPts val="0"/>
                  </a:spcAft>
                </a:pPr>
                <a:endParaRPr lang="en-US" sz="1800" dirty="0" smtClean="0">
                  <a:solidFill>
                    <a:prstClr val="white"/>
                  </a:solidFill>
                  <a:latin typeface="Arial"/>
                </a:endParaRPr>
              </a:p>
            </p:txBody>
          </p:sp>
        </p:grpSp>
        <p:sp>
          <p:nvSpPr>
            <p:cNvPr id="89" name="TextBox 88"/>
            <p:cNvSpPr txBox="1"/>
            <p:nvPr/>
          </p:nvSpPr>
          <p:spPr>
            <a:xfrm>
              <a:off x="6681319" y="2175413"/>
              <a:ext cx="1143000" cy="304800"/>
            </a:xfrm>
            <a:prstGeom prst="rect">
              <a:avLst/>
            </a:prstGeom>
            <a:noFill/>
          </p:spPr>
          <p:txBody>
            <a:bodyPr wrap="square" lIns="0" tIns="0" rIns="0" bIns="0" rtlCol="0">
              <a:noAutofit/>
            </a:bodyPr>
            <a:lstStyle/>
            <a:p>
              <a:pPr algn="ctr" eaLnBrk="1" fontAlgn="auto" hangingPunct="1">
                <a:lnSpc>
                  <a:spcPct val="90000"/>
                </a:lnSpc>
                <a:spcBef>
                  <a:spcPts val="0"/>
                </a:spcBef>
                <a:spcAft>
                  <a:spcPts val="0"/>
                </a:spcAft>
              </a:pPr>
              <a:r>
                <a:rPr lang="en-US" sz="800" b="1" u="sng" dirty="0" smtClean="0">
                  <a:solidFill>
                    <a:prstClr val="black"/>
                  </a:solidFill>
                  <a:latin typeface="Arial"/>
                  <a:ea typeface="+mn-ea"/>
                </a:rPr>
                <a:t>Week 48</a:t>
              </a:r>
            </a:p>
          </p:txBody>
        </p:sp>
        <p:sp>
          <p:nvSpPr>
            <p:cNvPr id="81" name="TextBox 80"/>
            <p:cNvSpPr txBox="1"/>
            <p:nvPr/>
          </p:nvSpPr>
          <p:spPr>
            <a:xfrm>
              <a:off x="7232234" y="2302606"/>
              <a:ext cx="685800" cy="185531"/>
            </a:xfrm>
            <a:prstGeom prst="rect">
              <a:avLst/>
            </a:prstGeom>
            <a:noFill/>
          </p:spPr>
          <p:txBody>
            <a:bodyPr wrap="square" lIns="0" tIns="0" rIns="0" bIns="0" rtlCol="0">
              <a:noAutofit/>
            </a:bodyPr>
            <a:lstStyle/>
            <a:p>
              <a:pPr eaLnBrk="1" fontAlgn="auto" hangingPunct="1">
                <a:lnSpc>
                  <a:spcPct val="90000"/>
                </a:lnSpc>
                <a:spcBef>
                  <a:spcPts val="0"/>
                </a:spcBef>
                <a:spcAft>
                  <a:spcPts val="0"/>
                </a:spcAft>
              </a:pPr>
              <a:r>
                <a:rPr lang="en-US" sz="800" b="1" dirty="0" smtClean="0">
                  <a:solidFill>
                    <a:prstClr val="black"/>
                  </a:solidFill>
                  <a:latin typeface="Arial"/>
                  <a:ea typeface="+mn-ea"/>
                </a:rPr>
                <a:t>E/C/FTDF</a:t>
              </a:r>
            </a:p>
          </p:txBody>
        </p:sp>
        <p:sp>
          <p:nvSpPr>
            <p:cNvPr id="82" name="TextBox 81"/>
            <p:cNvSpPr txBox="1"/>
            <p:nvPr/>
          </p:nvSpPr>
          <p:spPr>
            <a:xfrm>
              <a:off x="7232234" y="2404498"/>
              <a:ext cx="1217544" cy="215348"/>
            </a:xfrm>
            <a:prstGeom prst="rect">
              <a:avLst/>
            </a:prstGeom>
            <a:noFill/>
          </p:spPr>
          <p:txBody>
            <a:bodyPr wrap="square" lIns="0" tIns="0" rIns="0" bIns="0" rtlCol="0">
              <a:noAutofit/>
            </a:bodyPr>
            <a:lstStyle/>
            <a:p>
              <a:pPr eaLnBrk="1" fontAlgn="auto" hangingPunct="1">
                <a:lnSpc>
                  <a:spcPct val="90000"/>
                </a:lnSpc>
                <a:spcBef>
                  <a:spcPts val="0"/>
                </a:spcBef>
                <a:spcAft>
                  <a:spcPts val="0"/>
                </a:spcAft>
              </a:pPr>
              <a:r>
                <a:rPr lang="en-US" sz="800" b="1" dirty="0" smtClean="0">
                  <a:solidFill>
                    <a:prstClr val="black"/>
                  </a:solidFill>
                  <a:latin typeface="Arial"/>
                  <a:ea typeface="+mn-ea"/>
                </a:rPr>
                <a:t>NNRTI + FTC/TDF</a:t>
              </a:r>
            </a:p>
          </p:txBody>
        </p:sp>
        <p:sp>
          <p:nvSpPr>
            <p:cNvPr id="92" name="Rectangle 91"/>
            <p:cNvSpPr/>
            <p:nvPr/>
          </p:nvSpPr>
          <p:spPr>
            <a:xfrm flipH="1">
              <a:off x="7056335" y="2317462"/>
              <a:ext cx="88104" cy="87036"/>
            </a:xfrm>
            <a:prstGeom prst="rect">
              <a:avLst/>
            </a:prstGeom>
            <a:pattFill prst="pct25">
              <a:fgClr>
                <a:schemeClr val="accent6"/>
              </a:fgClr>
              <a:bgClr>
                <a:schemeClr val="bg1"/>
              </a:bgClr>
            </a:patt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spcBef>
                  <a:spcPts val="0"/>
                </a:spcBef>
                <a:spcAft>
                  <a:spcPts val="0"/>
                </a:spcAft>
              </a:pPr>
              <a:endParaRPr lang="en-US" sz="1800" dirty="0" smtClean="0">
                <a:solidFill>
                  <a:prstClr val="white"/>
                </a:solidFill>
                <a:latin typeface="Arial"/>
              </a:endParaRPr>
            </a:p>
          </p:txBody>
        </p:sp>
        <p:sp>
          <p:nvSpPr>
            <p:cNvPr id="93" name="Rectangle 92"/>
            <p:cNvSpPr/>
            <p:nvPr/>
          </p:nvSpPr>
          <p:spPr>
            <a:xfrm flipH="1">
              <a:off x="7056335" y="2436116"/>
              <a:ext cx="88104" cy="87036"/>
            </a:xfrm>
            <a:prstGeom prst="rect">
              <a:avLst/>
            </a:prstGeom>
            <a:pattFill prst="pct25">
              <a:fgClr>
                <a:schemeClr val="bg2">
                  <a:lumMod val="50000"/>
                </a:schemeClr>
              </a:fgClr>
              <a:bgClr>
                <a:schemeClr val="bg1"/>
              </a:bgClr>
            </a:patt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spcBef>
                  <a:spcPts val="0"/>
                </a:spcBef>
                <a:spcAft>
                  <a:spcPts val="0"/>
                </a:spcAft>
              </a:pPr>
              <a:endParaRPr lang="en-US" sz="1800" dirty="0" smtClean="0">
                <a:solidFill>
                  <a:prstClr val="white"/>
                </a:solidFill>
                <a:latin typeface="Arial"/>
              </a:endParaRPr>
            </a:p>
          </p:txBody>
        </p:sp>
      </p:grpSp>
    </p:spTree>
    <p:extLst>
      <p:ext uri="{BB962C8B-B14F-4D97-AF65-F5344CB8AC3E}">
        <p14:creationId xmlns:p14="http://schemas.microsoft.com/office/powerpoint/2010/main" val="19172960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3"/>
          <p:cNvSpPr>
            <a:spLocks noGrp="1" noChangeArrowheads="1"/>
          </p:cNvSpPr>
          <p:nvPr>
            <p:ph type="title"/>
          </p:nvPr>
        </p:nvSpPr>
        <p:spPr>
          <a:xfrm>
            <a:off x="685800" y="123240"/>
            <a:ext cx="7772400" cy="1143000"/>
          </a:xfrm>
        </p:spPr>
        <p:txBody>
          <a:bodyPr/>
          <a:lstStyle/>
          <a:p>
            <a:r>
              <a:rPr lang="en-US" altLang="ja-JP" sz="3600" dirty="0" smtClean="0"/>
              <a:t>LATTE: Study Design</a:t>
            </a:r>
          </a:p>
        </p:txBody>
      </p:sp>
      <p:sp>
        <p:nvSpPr>
          <p:cNvPr id="4098" name="Rectangle 44"/>
          <p:cNvSpPr>
            <a:spLocks noGrp="1" noChangeArrowheads="1"/>
          </p:cNvSpPr>
          <p:nvPr>
            <p:ph idx="1"/>
          </p:nvPr>
        </p:nvSpPr>
        <p:spPr>
          <a:xfrm>
            <a:off x="382324" y="1138335"/>
            <a:ext cx="8379354" cy="4719001"/>
          </a:xfrm>
        </p:spPr>
        <p:txBody>
          <a:bodyPr/>
          <a:lstStyle/>
          <a:p>
            <a:r>
              <a:rPr lang="en-GB" sz="2000" dirty="0" smtClean="0"/>
              <a:t>Phase IIb, randomized, multicenter, partially blind, dose-ranging study comparing S/GSK744 (integrase inhibitor) to EFV – </a:t>
            </a:r>
          </a:p>
          <a:p>
            <a:r>
              <a:rPr lang="en-GB" sz="2000" dirty="0" smtClean="0"/>
              <a:t>Simplification to Integrase/NNRTI combination 744 plus RPV</a:t>
            </a:r>
          </a:p>
        </p:txBody>
      </p:sp>
      <p:sp>
        <p:nvSpPr>
          <p:cNvPr id="7" name="Text Placeholder 6"/>
          <p:cNvSpPr>
            <a:spLocks noGrp="1"/>
          </p:cNvSpPr>
          <p:nvPr>
            <p:ph type="body" sz="quarter" idx="4294967295"/>
          </p:nvPr>
        </p:nvSpPr>
        <p:spPr>
          <a:xfrm>
            <a:off x="142916" y="6118261"/>
            <a:ext cx="8523513" cy="365125"/>
          </a:xfrm>
        </p:spPr>
        <p:txBody>
          <a:bodyPr vert="horz" lIns="0" tIns="45720" rIns="45720" bIns="45720" rtlCol="0" anchor="b"/>
          <a:lstStyle/>
          <a:p>
            <a:pPr marL="0" indent="0" defTabSz="914400" eaLnBrk="0" hangingPunct="0">
              <a:lnSpc>
                <a:spcPct val="100000"/>
              </a:lnSpc>
              <a:spcBef>
                <a:spcPts val="0"/>
              </a:spcBef>
              <a:buFontTx/>
              <a:buNone/>
            </a:pPr>
            <a:r>
              <a:rPr lang="en-US" sz="1000" b="0" dirty="0">
                <a:solidFill>
                  <a:srgbClr val="000000"/>
                </a:solidFill>
                <a:latin typeface="Arial"/>
                <a:cs typeface="+mn-cs"/>
              </a:rPr>
              <a:t>*ABC/3TC or TDF/FTC</a:t>
            </a:r>
          </a:p>
          <a:p>
            <a:pPr marL="0" indent="0" defTabSz="914400" eaLnBrk="0" hangingPunct="0">
              <a:lnSpc>
                <a:spcPct val="100000"/>
              </a:lnSpc>
              <a:spcBef>
                <a:spcPts val="0"/>
              </a:spcBef>
              <a:buFontTx/>
              <a:buNone/>
            </a:pPr>
            <a:r>
              <a:rPr lang="en-US" sz="1000" b="0" dirty="0">
                <a:solidFill>
                  <a:srgbClr val="000000"/>
                </a:solidFill>
                <a:latin typeface="Arial"/>
                <a:cs typeface="+mn-cs"/>
              </a:rPr>
              <a:t>**Patients on 744 + NRTI: If week 20 VL &lt;50 c/mL - simplify to 744/RPV at week 24</a:t>
            </a:r>
          </a:p>
        </p:txBody>
      </p:sp>
      <p:sp>
        <p:nvSpPr>
          <p:cNvPr id="38" name="Text Box 6"/>
          <p:cNvSpPr txBox="1">
            <a:spLocks noChangeArrowheads="1"/>
          </p:cNvSpPr>
          <p:nvPr/>
        </p:nvSpPr>
        <p:spPr bwMode="auto">
          <a:xfrm>
            <a:off x="142916" y="6434518"/>
            <a:ext cx="8523513"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s-ES" dirty="0"/>
              <a:t>Margolis D, et al. 14th EACS; Brussels, Belgium; October 16-19, 2013. Abst. PS7/1.</a:t>
            </a:r>
            <a:endParaRPr lang="en-US" dirty="0"/>
          </a:p>
        </p:txBody>
      </p:sp>
      <p:sp>
        <p:nvSpPr>
          <p:cNvPr id="70" name="Text Box 5"/>
          <p:cNvSpPr txBox="1">
            <a:spLocks noChangeArrowheads="1"/>
          </p:cNvSpPr>
          <p:nvPr/>
        </p:nvSpPr>
        <p:spPr bwMode="auto">
          <a:xfrm>
            <a:off x="227285" y="3165895"/>
            <a:ext cx="2078385" cy="1430866"/>
          </a:xfrm>
          <a:prstGeom prst="roundRect">
            <a:avLst>
              <a:gd name="adj" fmla="val 9038"/>
            </a:avLst>
          </a:prstGeom>
          <a:gradFill>
            <a:gsLst>
              <a:gs pos="0">
                <a:schemeClr val="tx1">
                  <a:lumMod val="75000"/>
                  <a:lumOff val="25000"/>
                </a:schemeClr>
              </a:gs>
              <a:gs pos="80000">
                <a:schemeClr val="tx1">
                  <a:lumMod val="50000"/>
                  <a:lumOff val="50000"/>
                </a:schemeClr>
              </a:gs>
              <a:gs pos="100000">
                <a:schemeClr val="tx1">
                  <a:lumMod val="50000"/>
                  <a:lumOff val="50000"/>
                </a:schemeClr>
              </a:gs>
            </a:gsLst>
          </a:gradFill>
          <a:ln>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800" b="1">
                <a:solidFill>
                  <a:schemeClr val="bg1"/>
                </a:solidFill>
              </a:defRPr>
            </a:lvl1pPr>
          </a:lstStyle>
          <a:p>
            <a:r>
              <a:rPr lang="en-US" sz="1400" dirty="0"/>
              <a:t>HIV ART-naive</a:t>
            </a:r>
          </a:p>
          <a:p>
            <a:r>
              <a:rPr lang="en-US" sz="1400" dirty="0"/>
              <a:t>HIV RNA &gt;1,000 c/mL</a:t>
            </a:r>
          </a:p>
          <a:p>
            <a:r>
              <a:rPr lang="en-US" sz="1400" dirty="0"/>
              <a:t>1:1:1:1 Randomization</a:t>
            </a:r>
          </a:p>
          <a:p>
            <a:r>
              <a:rPr lang="en-US" sz="1400" dirty="0"/>
              <a:t>Stratified by </a:t>
            </a:r>
            <a:br>
              <a:rPr lang="en-US" sz="1400" dirty="0"/>
            </a:br>
            <a:r>
              <a:rPr lang="en-US" sz="1400" dirty="0"/>
              <a:t>VL and NRTI</a:t>
            </a:r>
          </a:p>
        </p:txBody>
      </p:sp>
      <p:grpSp>
        <p:nvGrpSpPr>
          <p:cNvPr id="71" name="Group 70"/>
          <p:cNvGrpSpPr/>
          <p:nvPr/>
        </p:nvGrpSpPr>
        <p:grpSpPr>
          <a:xfrm>
            <a:off x="2387100" y="2115921"/>
            <a:ext cx="2593975" cy="2339776"/>
            <a:chOff x="2054225" y="2448632"/>
            <a:chExt cx="2828671" cy="2339776"/>
          </a:xfrm>
        </p:grpSpPr>
        <p:sp>
          <p:nvSpPr>
            <p:cNvPr id="72" name="Text Box 6"/>
            <p:cNvSpPr txBox="1">
              <a:spLocks noChangeArrowheads="1"/>
            </p:cNvSpPr>
            <p:nvPr/>
          </p:nvSpPr>
          <p:spPr bwMode="auto">
            <a:xfrm>
              <a:off x="2054225" y="3657600"/>
              <a:ext cx="2822575" cy="521208"/>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nchorCtr="1"/>
            <a:lstStyle/>
            <a:p>
              <a:pPr marL="284163" indent="-284163" algn="ctr" defTabSz="796925" eaLnBrk="0" hangingPunct="0">
                <a:spcBef>
                  <a:spcPct val="50000"/>
                </a:spcBef>
                <a:buClr>
                  <a:srgbClr val="FF6623"/>
                </a:buClr>
                <a:buSzPct val="125000"/>
                <a:buFont typeface="Symbol" pitchFamily="18" charset="2"/>
                <a:buNone/>
                <a:defRPr/>
              </a:pPr>
              <a:r>
                <a:rPr lang="en-US" sz="1800" b="1" dirty="0" smtClean="0">
                  <a:solidFill>
                    <a:srgbClr val="01186C"/>
                  </a:solidFill>
                  <a:ea typeface="ＭＳ Ｐゴシック" pitchFamily="50" charset="-128"/>
                </a:rPr>
                <a:t>744 30 mg </a:t>
              </a:r>
              <a:r>
                <a:rPr lang="en-US" sz="1800" b="1" dirty="0">
                  <a:solidFill>
                    <a:srgbClr val="01186C"/>
                  </a:solidFill>
                  <a:ea typeface="ＭＳ Ｐゴシック" pitchFamily="50" charset="-128"/>
                </a:rPr>
                <a:t>+ 2 </a:t>
              </a:r>
              <a:r>
                <a:rPr lang="en-US" sz="1800" b="1" dirty="0" smtClean="0">
                  <a:solidFill>
                    <a:srgbClr val="01186C"/>
                  </a:solidFill>
                  <a:ea typeface="ＭＳ Ｐゴシック" pitchFamily="50" charset="-128"/>
                </a:rPr>
                <a:t>NRTIs*</a:t>
              </a:r>
              <a:endParaRPr lang="en-US" sz="1800" b="1" dirty="0">
                <a:solidFill>
                  <a:srgbClr val="01186C"/>
                </a:solidFill>
                <a:ea typeface="ＭＳ Ｐゴシック" pitchFamily="50" charset="-128"/>
              </a:endParaRPr>
            </a:p>
          </p:txBody>
        </p:sp>
        <p:sp>
          <p:nvSpPr>
            <p:cNvPr id="73" name="Text Box 7"/>
            <p:cNvSpPr txBox="1">
              <a:spLocks noChangeArrowheads="1"/>
            </p:cNvSpPr>
            <p:nvPr/>
          </p:nvSpPr>
          <p:spPr bwMode="auto">
            <a:xfrm>
              <a:off x="2054225" y="3048000"/>
              <a:ext cx="2822575" cy="517993"/>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nchorCtr="1"/>
            <a:lstStyle/>
            <a:p>
              <a:pPr marL="284163" indent="-284163" algn="ctr" defTabSz="796925" eaLnBrk="0" hangingPunct="0">
                <a:spcBef>
                  <a:spcPct val="50000"/>
                </a:spcBef>
                <a:buClr>
                  <a:srgbClr val="FF6623"/>
                </a:buClr>
                <a:buSzPct val="125000"/>
                <a:buFont typeface="Symbol" pitchFamily="18" charset="2"/>
                <a:buNone/>
                <a:defRPr/>
              </a:pPr>
              <a:r>
                <a:rPr lang="en-US" sz="1800" b="1" dirty="0" smtClean="0">
                  <a:solidFill>
                    <a:srgbClr val="01186C"/>
                  </a:solidFill>
                  <a:ea typeface="ＭＳ Ｐゴシック" pitchFamily="50" charset="-128"/>
                </a:rPr>
                <a:t>744 </a:t>
              </a:r>
              <a:r>
                <a:rPr lang="en-US" sz="1800" b="1" dirty="0">
                  <a:solidFill>
                    <a:srgbClr val="01186C"/>
                  </a:solidFill>
                  <a:ea typeface="ＭＳ Ｐゴシック" pitchFamily="50" charset="-128"/>
                </a:rPr>
                <a:t>1</a:t>
              </a:r>
              <a:r>
                <a:rPr lang="en-US" sz="1800" b="1" dirty="0" smtClean="0">
                  <a:solidFill>
                    <a:srgbClr val="01186C"/>
                  </a:solidFill>
                  <a:ea typeface="ＭＳ Ｐゴシック" pitchFamily="50" charset="-128"/>
                </a:rPr>
                <a:t>0 </a:t>
              </a:r>
              <a:r>
                <a:rPr lang="en-US" sz="1800" b="1" dirty="0">
                  <a:solidFill>
                    <a:srgbClr val="01186C"/>
                  </a:solidFill>
                  <a:ea typeface="ＭＳ Ｐゴシック" pitchFamily="50" charset="-128"/>
                </a:rPr>
                <a:t>mg </a:t>
              </a:r>
              <a:r>
                <a:rPr lang="en-US" sz="1800" b="1" dirty="0" smtClean="0">
                  <a:solidFill>
                    <a:srgbClr val="01186C"/>
                  </a:solidFill>
                  <a:ea typeface="ＭＳ Ｐゴシック" pitchFamily="50" charset="-128"/>
                </a:rPr>
                <a:t>+ </a:t>
              </a:r>
              <a:r>
                <a:rPr lang="en-US" sz="1800" b="1" dirty="0">
                  <a:solidFill>
                    <a:srgbClr val="01186C"/>
                  </a:solidFill>
                  <a:ea typeface="ＭＳ Ｐゴシック" pitchFamily="50" charset="-128"/>
                </a:rPr>
                <a:t>2 </a:t>
              </a:r>
              <a:r>
                <a:rPr lang="en-US" sz="1800" b="1" dirty="0" smtClean="0">
                  <a:solidFill>
                    <a:srgbClr val="01186C"/>
                  </a:solidFill>
                  <a:ea typeface="ＭＳ Ｐゴシック" pitchFamily="50" charset="-128"/>
                </a:rPr>
                <a:t>NRTIs*</a:t>
              </a:r>
              <a:endParaRPr lang="en-US" sz="1800" b="1" dirty="0">
                <a:solidFill>
                  <a:srgbClr val="01186C"/>
                </a:solidFill>
                <a:ea typeface="ＭＳ Ｐゴシック" pitchFamily="50" charset="-128"/>
              </a:endParaRPr>
            </a:p>
          </p:txBody>
        </p:sp>
        <p:sp>
          <p:nvSpPr>
            <p:cNvPr id="74" name="Text Box 9"/>
            <p:cNvSpPr txBox="1">
              <a:spLocks noChangeArrowheads="1"/>
            </p:cNvSpPr>
            <p:nvPr/>
          </p:nvSpPr>
          <p:spPr bwMode="auto">
            <a:xfrm>
              <a:off x="2054225" y="2448632"/>
              <a:ext cx="2822575" cy="521208"/>
            </a:xfrm>
            <a:prstGeom prst="roundRect">
              <a:avLst/>
            </a:prstGeom>
            <a:gradFill>
              <a:gsLst>
                <a:gs pos="0">
                  <a:schemeClr val="tx1">
                    <a:lumMod val="75000"/>
                    <a:lumOff val="25000"/>
                  </a:schemeClr>
                </a:gs>
                <a:gs pos="80000">
                  <a:schemeClr val="tx1">
                    <a:lumMod val="50000"/>
                    <a:lumOff val="50000"/>
                  </a:schemeClr>
                </a:gs>
                <a:gs pos="100000">
                  <a:schemeClr val="tx1">
                    <a:lumMod val="50000"/>
                    <a:lumOff val="50000"/>
                  </a:schemeClr>
                </a:gs>
              </a:gsLst>
            </a:gradFill>
            <a:ln>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b="1">
                  <a:solidFill>
                    <a:schemeClr val="bg1"/>
                  </a:solidFill>
                </a:defRPr>
              </a:lvl1pPr>
            </a:lstStyle>
            <a:p>
              <a:r>
                <a:rPr lang="en-US" sz="1800" dirty="0">
                  <a:solidFill>
                    <a:srgbClr val="01186C"/>
                  </a:solidFill>
                </a:rPr>
                <a:t>Oral Induction Phase</a:t>
              </a:r>
            </a:p>
          </p:txBody>
        </p:sp>
        <p:sp>
          <p:nvSpPr>
            <p:cNvPr id="75" name="Text Box 6"/>
            <p:cNvSpPr txBox="1">
              <a:spLocks noChangeArrowheads="1"/>
            </p:cNvSpPr>
            <p:nvPr/>
          </p:nvSpPr>
          <p:spPr bwMode="auto">
            <a:xfrm>
              <a:off x="2057400" y="4267200"/>
              <a:ext cx="2825496" cy="521208"/>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nchorCtr="1"/>
            <a:lstStyle/>
            <a:p>
              <a:pPr marL="284163" indent="-284163" algn="ctr" defTabSz="796925" eaLnBrk="0" hangingPunct="0">
                <a:spcBef>
                  <a:spcPct val="50000"/>
                </a:spcBef>
                <a:buClr>
                  <a:srgbClr val="FF6623"/>
                </a:buClr>
                <a:buSzPct val="125000"/>
                <a:buFont typeface="Symbol" pitchFamily="18" charset="2"/>
                <a:buNone/>
                <a:defRPr/>
              </a:pPr>
              <a:r>
                <a:rPr lang="en-US" sz="1800" b="1" dirty="0" smtClean="0">
                  <a:solidFill>
                    <a:srgbClr val="01186C"/>
                  </a:solidFill>
                  <a:ea typeface="ＭＳ Ｐゴシック" pitchFamily="50" charset="-128"/>
                </a:rPr>
                <a:t>744 60 mg </a:t>
              </a:r>
              <a:r>
                <a:rPr lang="en-US" sz="1800" b="1" dirty="0">
                  <a:solidFill>
                    <a:srgbClr val="01186C"/>
                  </a:solidFill>
                  <a:ea typeface="ＭＳ Ｐゴシック" pitchFamily="50" charset="-128"/>
                </a:rPr>
                <a:t>+ 2 </a:t>
              </a:r>
              <a:r>
                <a:rPr lang="en-US" sz="1800" b="1" dirty="0" smtClean="0">
                  <a:solidFill>
                    <a:srgbClr val="01186C"/>
                  </a:solidFill>
                  <a:ea typeface="ＭＳ Ｐゴシック" pitchFamily="50" charset="-128"/>
                </a:rPr>
                <a:t>NRTIs</a:t>
              </a:r>
              <a:r>
                <a:rPr lang="en-US" sz="1800" b="1" dirty="0">
                  <a:solidFill>
                    <a:srgbClr val="01186C"/>
                  </a:solidFill>
                  <a:ea typeface="ＭＳ Ｐゴシック" pitchFamily="50" charset="-128"/>
                </a:rPr>
                <a:t>*</a:t>
              </a:r>
              <a:endParaRPr lang="en-US" sz="1800" b="1" dirty="0" smtClean="0">
                <a:solidFill>
                  <a:srgbClr val="01186C"/>
                </a:solidFill>
                <a:ea typeface="ＭＳ Ｐゴシック" pitchFamily="50" charset="-128"/>
              </a:endParaRPr>
            </a:p>
          </p:txBody>
        </p:sp>
      </p:grpSp>
      <p:sp>
        <p:nvSpPr>
          <p:cNvPr id="77" name="Text Box 8"/>
          <p:cNvSpPr txBox="1">
            <a:spLocks noChangeArrowheads="1"/>
          </p:cNvSpPr>
          <p:nvPr/>
        </p:nvSpPr>
        <p:spPr bwMode="auto">
          <a:xfrm>
            <a:off x="5094956" y="2115921"/>
            <a:ext cx="3772319" cy="517902"/>
          </a:xfrm>
          <a:prstGeom prst="roundRect">
            <a:avLst/>
          </a:prstGeom>
          <a:gradFill>
            <a:gsLst>
              <a:gs pos="0">
                <a:schemeClr val="tx1">
                  <a:lumMod val="75000"/>
                  <a:lumOff val="25000"/>
                </a:schemeClr>
              </a:gs>
              <a:gs pos="80000">
                <a:schemeClr val="tx1">
                  <a:lumMod val="50000"/>
                  <a:lumOff val="50000"/>
                </a:schemeClr>
              </a:gs>
              <a:gs pos="100000">
                <a:schemeClr val="tx1">
                  <a:lumMod val="50000"/>
                  <a:lumOff val="50000"/>
                </a:schemeClr>
              </a:gs>
            </a:gsLst>
          </a:gradFill>
          <a:ln>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a:defRPr sz="1400" b="1">
                <a:solidFill>
                  <a:schemeClr val="bg1"/>
                </a:solidFill>
              </a:defRPr>
            </a:lvl1pPr>
          </a:lstStyle>
          <a:p>
            <a:r>
              <a:rPr lang="en-US" sz="1800" dirty="0"/>
              <a:t>Oral Maintenance Phase**</a:t>
            </a:r>
          </a:p>
        </p:txBody>
      </p:sp>
      <p:sp>
        <p:nvSpPr>
          <p:cNvPr id="78" name="Text Box 7"/>
          <p:cNvSpPr txBox="1">
            <a:spLocks noChangeArrowheads="1"/>
          </p:cNvSpPr>
          <p:nvPr/>
        </p:nvSpPr>
        <p:spPr bwMode="auto">
          <a:xfrm>
            <a:off x="5094956" y="2715289"/>
            <a:ext cx="3772319" cy="517993"/>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nchor="ctr" anchorCtr="1"/>
          <a:lstStyle/>
          <a:p>
            <a:pPr marL="284163" indent="-284163" algn="ctr" defTabSz="796925" eaLnBrk="0" hangingPunct="0">
              <a:spcBef>
                <a:spcPct val="50000"/>
              </a:spcBef>
              <a:buClr>
                <a:srgbClr val="FF6623"/>
              </a:buClr>
              <a:buSzPct val="125000"/>
              <a:buFont typeface="Symbol" pitchFamily="18" charset="2"/>
              <a:buNone/>
              <a:defRPr/>
            </a:pPr>
            <a:r>
              <a:rPr lang="en-US" sz="1800" b="1" dirty="0" smtClean="0">
                <a:solidFill>
                  <a:srgbClr val="01186C"/>
                </a:solidFill>
                <a:ea typeface="ＭＳ Ｐゴシック" pitchFamily="50" charset="-128"/>
              </a:rPr>
              <a:t>744 10 mg + RPV 25 mg</a:t>
            </a:r>
            <a:endParaRPr lang="en-US" sz="1800" b="1" dirty="0">
              <a:solidFill>
                <a:srgbClr val="01186C"/>
              </a:solidFill>
              <a:ea typeface="ＭＳ Ｐゴシック" pitchFamily="50" charset="-128"/>
            </a:endParaRPr>
          </a:p>
        </p:txBody>
      </p:sp>
      <p:sp>
        <p:nvSpPr>
          <p:cNvPr id="80" name="Text Box 7"/>
          <p:cNvSpPr txBox="1">
            <a:spLocks noChangeArrowheads="1"/>
          </p:cNvSpPr>
          <p:nvPr/>
        </p:nvSpPr>
        <p:spPr bwMode="auto">
          <a:xfrm>
            <a:off x="5094956" y="3324889"/>
            <a:ext cx="3772319" cy="517993"/>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nchor="ctr" anchorCtr="1"/>
          <a:lstStyle/>
          <a:p>
            <a:pPr marL="284163" indent="-284163" algn="ctr" defTabSz="796925" eaLnBrk="0" hangingPunct="0">
              <a:spcBef>
                <a:spcPct val="50000"/>
              </a:spcBef>
              <a:buClr>
                <a:srgbClr val="FF6623"/>
              </a:buClr>
              <a:buSzPct val="125000"/>
              <a:buFont typeface="Symbol" pitchFamily="18" charset="2"/>
              <a:buNone/>
              <a:defRPr/>
            </a:pPr>
            <a:r>
              <a:rPr lang="en-US" sz="1800" b="1" dirty="0" smtClean="0">
                <a:solidFill>
                  <a:srgbClr val="01186C"/>
                </a:solidFill>
                <a:ea typeface="ＭＳ Ｐゴシック" pitchFamily="50" charset="-128"/>
              </a:rPr>
              <a:t>744 30 mg + RPV 25 mg</a:t>
            </a:r>
            <a:endParaRPr lang="en-US" sz="1800" b="1" dirty="0">
              <a:solidFill>
                <a:srgbClr val="01186C"/>
              </a:solidFill>
              <a:ea typeface="ＭＳ Ｐゴシック" pitchFamily="50" charset="-128"/>
            </a:endParaRPr>
          </a:p>
        </p:txBody>
      </p:sp>
      <p:sp>
        <p:nvSpPr>
          <p:cNvPr id="81" name="Text Box 7"/>
          <p:cNvSpPr txBox="1">
            <a:spLocks noChangeArrowheads="1"/>
          </p:cNvSpPr>
          <p:nvPr/>
        </p:nvSpPr>
        <p:spPr bwMode="auto">
          <a:xfrm>
            <a:off x="5094956" y="3934489"/>
            <a:ext cx="3772319" cy="521208"/>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nchor="ctr" anchorCtr="1"/>
          <a:lstStyle/>
          <a:p>
            <a:pPr marL="284163" indent="-284163" algn="ctr" defTabSz="796925" eaLnBrk="0" hangingPunct="0">
              <a:spcBef>
                <a:spcPct val="50000"/>
              </a:spcBef>
              <a:buClr>
                <a:srgbClr val="FF6623"/>
              </a:buClr>
              <a:buSzPct val="125000"/>
              <a:buFont typeface="Symbol" pitchFamily="18" charset="2"/>
              <a:buNone/>
              <a:defRPr/>
            </a:pPr>
            <a:r>
              <a:rPr lang="en-US" sz="1800" b="1" dirty="0" smtClean="0">
                <a:solidFill>
                  <a:srgbClr val="01186C"/>
                </a:solidFill>
                <a:ea typeface="ＭＳ Ｐゴシック" pitchFamily="50" charset="-128"/>
              </a:rPr>
              <a:t>744 60 mg + RPV 25 mg</a:t>
            </a:r>
            <a:endParaRPr lang="en-US" sz="1800" b="1" dirty="0">
              <a:solidFill>
                <a:srgbClr val="01186C"/>
              </a:solidFill>
              <a:ea typeface="ＭＳ Ｐゴシック" pitchFamily="50" charset="-128"/>
            </a:endParaRPr>
          </a:p>
        </p:txBody>
      </p:sp>
      <p:grpSp>
        <p:nvGrpSpPr>
          <p:cNvPr id="4" name="Group 3"/>
          <p:cNvGrpSpPr/>
          <p:nvPr/>
        </p:nvGrpSpPr>
        <p:grpSpPr>
          <a:xfrm>
            <a:off x="1923019" y="4544089"/>
            <a:ext cx="7468691" cy="1332907"/>
            <a:chOff x="1923019" y="4579949"/>
            <a:chExt cx="7468691" cy="1332907"/>
          </a:xfrm>
        </p:grpSpPr>
        <p:grpSp>
          <p:nvGrpSpPr>
            <p:cNvPr id="54" name="Group 53"/>
            <p:cNvGrpSpPr/>
            <p:nvPr/>
          </p:nvGrpSpPr>
          <p:grpSpPr>
            <a:xfrm>
              <a:off x="2314635" y="4654562"/>
              <a:ext cx="7077075" cy="1258294"/>
              <a:chOff x="1990725" y="4951413"/>
              <a:chExt cx="7595238" cy="1258294"/>
            </a:xfrm>
          </p:grpSpPr>
          <p:sp>
            <p:nvSpPr>
              <p:cNvPr id="55" name="Rectangle 18"/>
              <p:cNvSpPr>
                <a:spLocks noChangeArrowheads="1"/>
              </p:cNvSpPr>
              <p:nvPr/>
            </p:nvSpPr>
            <p:spPr bwMode="auto">
              <a:xfrm>
                <a:off x="2952750" y="4951413"/>
                <a:ext cx="990600" cy="228600"/>
              </a:xfrm>
              <a:prstGeom prst="rect">
                <a:avLst/>
              </a:prstGeom>
              <a:noFill/>
              <a:ln w="9525" algn="ctr">
                <a:noFill/>
                <a:miter lim="800000"/>
                <a:headEnd/>
                <a:tailEnd/>
              </a:ln>
            </p:spPr>
            <p:txBody>
              <a:bodyPr wrap="none" lIns="0" tIns="0" rIns="0" bIns="0" anchor="ctr"/>
              <a:lstStyle/>
              <a:p>
                <a:pPr marL="284163" indent="-284163" algn="ctr" defTabSz="796925" eaLnBrk="0" hangingPunct="0">
                  <a:spcBef>
                    <a:spcPct val="25000"/>
                  </a:spcBef>
                  <a:buClr>
                    <a:srgbClr val="FF6623"/>
                  </a:buClr>
                  <a:buSzPct val="125000"/>
                  <a:buFont typeface="Symbol" pitchFamily="18" charset="2"/>
                  <a:buNone/>
                  <a:defRPr/>
                </a:pPr>
                <a:endParaRPr lang="en-US" sz="1200" b="1" dirty="0">
                  <a:solidFill>
                    <a:srgbClr val="01186C"/>
                  </a:solidFill>
                  <a:ea typeface="ＭＳ Ｐゴシック" charset="-128"/>
                </a:endParaRPr>
              </a:p>
            </p:txBody>
          </p:sp>
          <p:sp>
            <p:nvSpPr>
              <p:cNvPr id="56" name="Rectangle 20"/>
              <p:cNvSpPr>
                <a:spLocks noChangeArrowheads="1"/>
              </p:cNvSpPr>
              <p:nvPr/>
            </p:nvSpPr>
            <p:spPr bwMode="auto">
              <a:xfrm>
                <a:off x="4269148" y="5649319"/>
                <a:ext cx="1155700" cy="560388"/>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84163" indent="-284163" algn="ctr" defTabSz="796925" eaLnBrk="0" hangingPunct="0">
                  <a:spcBef>
                    <a:spcPct val="25000"/>
                  </a:spcBef>
                  <a:buClr>
                    <a:srgbClr val="FF6623"/>
                  </a:buClr>
                  <a:buSzPct val="125000"/>
                  <a:buFont typeface="Symbol" pitchFamily="18" charset="2"/>
                  <a:buNone/>
                </a:pPr>
                <a:r>
                  <a:rPr lang="en-US" sz="1200" b="1" dirty="0" smtClean="0">
                    <a:solidFill>
                      <a:srgbClr val="01186C"/>
                    </a:solidFill>
                    <a:ea typeface="ＭＳ Ｐゴシック" pitchFamily="34" charset="-128"/>
                  </a:rPr>
                  <a:t>24</a:t>
                </a:r>
                <a:endParaRPr lang="en-US" sz="1200" b="1" dirty="0">
                  <a:solidFill>
                    <a:srgbClr val="01186C"/>
                  </a:solidFill>
                  <a:ea typeface="ＭＳ Ｐゴシック" pitchFamily="34" charset="-128"/>
                </a:endParaRPr>
              </a:p>
            </p:txBody>
          </p:sp>
          <p:sp>
            <p:nvSpPr>
              <p:cNvPr id="57" name="Rectangle 20"/>
              <p:cNvSpPr>
                <a:spLocks noChangeArrowheads="1"/>
              </p:cNvSpPr>
              <p:nvPr/>
            </p:nvSpPr>
            <p:spPr bwMode="auto">
              <a:xfrm>
                <a:off x="3043631" y="5763619"/>
                <a:ext cx="1155700" cy="331788"/>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84163" indent="-284163" algn="ctr" defTabSz="796925" eaLnBrk="0" hangingPunct="0">
                  <a:spcBef>
                    <a:spcPct val="25000"/>
                  </a:spcBef>
                  <a:buClr>
                    <a:srgbClr val="FF6623"/>
                  </a:buClr>
                  <a:buSzPct val="125000"/>
                  <a:buFont typeface="Symbol" pitchFamily="18" charset="2"/>
                  <a:buNone/>
                </a:pPr>
                <a:r>
                  <a:rPr lang="en-US" sz="1200" b="1" dirty="0" smtClean="0">
                    <a:solidFill>
                      <a:srgbClr val="01186C"/>
                    </a:solidFill>
                    <a:ea typeface="ＭＳ Ｐゴシック" pitchFamily="34" charset="-128"/>
                  </a:rPr>
                  <a:t>16</a:t>
                </a:r>
                <a:endParaRPr lang="en-US" sz="1200" b="1" dirty="0">
                  <a:solidFill>
                    <a:srgbClr val="01186C"/>
                  </a:solidFill>
                  <a:ea typeface="ＭＳ Ｐゴシック" pitchFamily="34" charset="-128"/>
                </a:endParaRPr>
              </a:p>
            </p:txBody>
          </p:sp>
          <p:cxnSp>
            <p:nvCxnSpPr>
              <p:cNvPr id="58" name="Straight Connector 43"/>
              <p:cNvCxnSpPr>
                <a:cxnSpLocks noChangeShapeType="1"/>
              </p:cNvCxnSpPr>
              <p:nvPr/>
            </p:nvCxnSpPr>
            <p:spPr bwMode="auto">
              <a:xfrm>
                <a:off x="1990725" y="5755592"/>
                <a:ext cx="7104563" cy="0"/>
              </a:xfrm>
              <a:prstGeom prst="line">
                <a:avLst/>
              </a:prstGeom>
              <a:noFill/>
              <a:ln w="28575" algn="ctr">
                <a:solidFill>
                  <a:schemeClr val="tx1"/>
                </a:solidFill>
                <a:round/>
                <a:headEnd/>
                <a:tailEnd/>
              </a:ln>
            </p:spPr>
          </p:cxnSp>
          <p:cxnSp>
            <p:nvCxnSpPr>
              <p:cNvPr id="59" name="Straight Arrow Connector 36"/>
              <p:cNvCxnSpPr>
                <a:cxnSpLocks noChangeShapeType="1"/>
              </p:cNvCxnSpPr>
              <p:nvPr/>
            </p:nvCxnSpPr>
            <p:spPr bwMode="auto">
              <a:xfrm flipV="1">
                <a:off x="2003425" y="5519055"/>
                <a:ext cx="0" cy="241300"/>
              </a:xfrm>
              <a:prstGeom prst="straightConnector1">
                <a:avLst/>
              </a:prstGeom>
              <a:noFill/>
              <a:ln w="28575" algn="ctr">
                <a:solidFill>
                  <a:schemeClr val="tx1"/>
                </a:solidFill>
                <a:round/>
                <a:headEnd/>
                <a:tailEnd type="arrow" w="med" len="med"/>
              </a:ln>
            </p:spPr>
          </p:cxnSp>
          <p:cxnSp>
            <p:nvCxnSpPr>
              <p:cNvPr id="60" name="Straight Arrow Connector 37"/>
              <p:cNvCxnSpPr>
                <a:cxnSpLocks noChangeShapeType="1"/>
              </p:cNvCxnSpPr>
              <p:nvPr/>
            </p:nvCxnSpPr>
            <p:spPr bwMode="auto">
              <a:xfrm flipV="1">
                <a:off x="3609687" y="5519055"/>
                <a:ext cx="0" cy="241300"/>
              </a:xfrm>
              <a:prstGeom prst="straightConnector1">
                <a:avLst/>
              </a:prstGeom>
              <a:noFill/>
              <a:ln w="28575" algn="ctr">
                <a:solidFill>
                  <a:schemeClr val="tx1"/>
                </a:solidFill>
                <a:round/>
                <a:headEnd/>
                <a:tailEnd type="arrow" w="med" len="med"/>
              </a:ln>
            </p:spPr>
          </p:cxnSp>
          <p:cxnSp>
            <p:nvCxnSpPr>
              <p:cNvPr id="61" name="Straight Arrow Connector 38"/>
              <p:cNvCxnSpPr>
                <a:cxnSpLocks noChangeShapeType="1"/>
              </p:cNvCxnSpPr>
              <p:nvPr/>
            </p:nvCxnSpPr>
            <p:spPr bwMode="auto">
              <a:xfrm flipV="1">
                <a:off x="4219287" y="5519055"/>
                <a:ext cx="0" cy="241300"/>
              </a:xfrm>
              <a:prstGeom prst="straightConnector1">
                <a:avLst/>
              </a:prstGeom>
              <a:noFill/>
              <a:ln w="28575" algn="ctr">
                <a:solidFill>
                  <a:schemeClr val="tx1"/>
                </a:solidFill>
                <a:round/>
                <a:headEnd/>
                <a:tailEnd type="arrow" w="med" len="med"/>
              </a:ln>
            </p:spPr>
          </p:cxnSp>
          <p:cxnSp>
            <p:nvCxnSpPr>
              <p:cNvPr id="62" name="Straight Arrow Connector 38"/>
              <p:cNvCxnSpPr>
                <a:cxnSpLocks noChangeShapeType="1"/>
              </p:cNvCxnSpPr>
              <p:nvPr/>
            </p:nvCxnSpPr>
            <p:spPr bwMode="auto">
              <a:xfrm flipV="1">
                <a:off x="4852394" y="5518980"/>
                <a:ext cx="0" cy="241300"/>
              </a:xfrm>
              <a:prstGeom prst="straightConnector1">
                <a:avLst/>
              </a:prstGeom>
              <a:noFill/>
              <a:ln w="28575" algn="ctr">
                <a:solidFill>
                  <a:schemeClr val="tx1"/>
                </a:solidFill>
                <a:round/>
                <a:headEnd/>
                <a:tailEnd type="arrow" w="med" len="med"/>
              </a:ln>
            </p:spPr>
          </p:cxnSp>
          <p:sp>
            <p:nvSpPr>
              <p:cNvPr id="63" name="Rectangle 20"/>
              <p:cNvSpPr>
                <a:spLocks noChangeArrowheads="1"/>
              </p:cNvSpPr>
              <p:nvPr/>
            </p:nvSpPr>
            <p:spPr bwMode="auto">
              <a:xfrm>
                <a:off x="3657950" y="5763619"/>
                <a:ext cx="1155700" cy="331788"/>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84163" indent="-284163" algn="ctr" defTabSz="796925" eaLnBrk="0" hangingPunct="0">
                  <a:spcBef>
                    <a:spcPct val="25000"/>
                  </a:spcBef>
                  <a:buClr>
                    <a:srgbClr val="FF6623"/>
                  </a:buClr>
                  <a:buSzPct val="125000"/>
                  <a:buFont typeface="Symbol" pitchFamily="18" charset="2"/>
                  <a:buNone/>
                </a:pPr>
                <a:r>
                  <a:rPr lang="en-US" sz="1200" b="1" dirty="0" smtClean="0">
                    <a:solidFill>
                      <a:srgbClr val="01186C"/>
                    </a:solidFill>
                    <a:ea typeface="ＭＳ Ｐゴシック" pitchFamily="34" charset="-128"/>
                  </a:rPr>
                  <a:t>20</a:t>
                </a:r>
                <a:endParaRPr lang="en-US" sz="1200" b="1" dirty="0">
                  <a:solidFill>
                    <a:srgbClr val="01186C"/>
                  </a:solidFill>
                  <a:ea typeface="ＭＳ Ｐゴシック" pitchFamily="34" charset="-128"/>
                </a:endParaRPr>
              </a:p>
            </p:txBody>
          </p:sp>
          <p:cxnSp>
            <p:nvCxnSpPr>
              <p:cNvPr id="64" name="Straight Arrow Connector 38"/>
              <p:cNvCxnSpPr>
                <a:cxnSpLocks noChangeShapeType="1"/>
              </p:cNvCxnSpPr>
              <p:nvPr/>
            </p:nvCxnSpPr>
            <p:spPr bwMode="auto">
              <a:xfrm flipV="1">
                <a:off x="6705600" y="5518980"/>
                <a:ext cx="0" cy="241300"/>
              </a:xfrm>
              <a:prstGeom prst="straightConnector1">
                <a:avLst/>
              </a:prstGeom>
              <a:noFill/>
              <a:ln w="28575" algn="ctr">
                <a:solidFill>
                  <a:schemeClr val="tx1"/>
                </a:solidFill>
                <a:round/>
                <a:headEnd/>
                <a:tailEnd type="arrow" w="med" len="med"/>
              </a:ln>
            </p:spPr>
          </p:cxnSp>
          <p:cxnSp>
            <p:nvCxnSpPr>
              <p:cNvPr id="65" name="Straight Arrow Connector 38"/>
              <p:cNvCxnSpPr>
                <a:cxnSpLocks noChangeShapeType="1"/>
              </p:cNvCxnSpPr>
              <p:nvPr/>
            </p:nvCxnSpPr>
            <p:spPr bwMode="auto">
              <a:xfrm flipV="1">
                <a:off x="9085667" y="5518980"/>
                <a:ext cx="0" cy="241300"/>
              </a:xfrm>
              <a:prstGeom prst="straightConnector1">
                <a:avLst/>
              </a:prstGeom>
              <a:noFill/>
              <a:ln w="28575" algn="ctr">
                <a:solidFill>
                  <a:schemeClr val="tx1"/>
                </a:solidFill>
                <a:round/>
                <a:headEnd/>
                <a:tailEnd type="arrow" w="med" len="med"/>
              </a:ln>
            </p:spPr>
          </p:cxnSp>
          <p:sp>
            <p:nvSpPr>
              <p:cNvPr id="66" name="Rectangle 20"/>
              <p:cNvSpPr>
                <a:spLocks noChangeArrowheads="1"/>
              </p:cNvSpPr>
              <p:nvPr/>
            </p:nvSpPr>
            <p:spPr bwMode="auto">
              <a:xfrm>
                <a:off x="6135554" y="5649319"/>
                <a:ext cx="1155700" cy="560388"/>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84163" indent="-284163" algn="ctr" defTabSz="796925" eaLnBrk="0" hangingPunct="0">
                  <a:spcBef>
                    <a:spcPct val="25000"/>
                  </a:spcBef>
                  <a:buClr>
                    <a:srgbClr val="FF6623"/>
                  </a:buClr>
                  <a:buSzPct val="125000"/>
                  <a:buFont typeface="Symbol" pitchFamily="18" charset="2"/>
                  <a:buNone/>
                </a:pPr>
                <a:r>
                  <a:rPr lang="en-US" sz="1200" b="1" dirty="0" smtClean="0">
                    <a:solidFill>
                      <a:srgbClr val="01186C"/>
                    </a:solidFill>
                    <a:ea typeface="ＭＳ Ｐゴシック" pitchFamily="34" charset="-128"/>
                  </a:rPr>
                  <a:t>48</a:t>
                </a:r>
                <a:endParaRPr lang="en-US" sz="1200" b="1" dirty="0">
                  <a:solidFill>
                    <a:srgbClr val="01186C"/>
                  </a:solidFill>
                  <a:ea typeface="ＭＳ Ｐゴシック" pitchFamily="34" charset="-128"/>
                </a:endParaRPr>
              </a:p>
            </p:txBody>
          </p:sp>
          <p:sp>
            <p:nvSpPr>
              <p:cNvPr id="67" name="Rectangle 20"/>
              <p:cNvSpPr>
                <a:spLocks noChangeArrowheads="1"/>
              </p:cNvSpPr>
              <p:nvPr/>
            </p:nvSpPr>
            <p:spPr bwMode="auto">
              <a:xfrm>
                <a:off x="8430263" y="5649319"/>
                <a:ext cx="1155700" cy="560388"/>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84163" indent="-284163" algn="ctr" defTabSz="796925" eaLnBrk="0" hangingPunct="0">
                  <a:spcBef>
                    <a:spcPct val="25000"/>
                  </a:spcBef>
                  <a:buClr>
                    <a:srgbClr val="FF6623"/>
                  </a:buClr>
                  <a:buSzPct val="125000"/>
                  <a:buFont typeface="Symbol" pitchFamily="18" charset="2"/>
                  <a:buNone/>
                </a:pPr>
                <a:r>
                  <a:rPr lang="en-US" sz="1200" b="1" dirty="0" smtClean="0">
                    <a:solidFill>
                      <a:srgbClr val="01186C"/>
                    </a:solidFill>
                    <a:ea typeface="ＭＳ Ｐゴシック" pitchFamily="34" charset="-128"/>
                  </a:rPr>
                  <a:t>96</a:t>
                </a:r>
                <a:endParaRPr lang="en-US" sz="1200" b="1" dirty="0">
                  <a:solidFill>
                    <a:srgbClr val="01186C"/>
                  </a:solidFill>
                  <a:ea typeface="ＭＳ Ｐゴシック" pitchFamily="34" charset="-128"/>
                </a:endParaRPr>
              </a:p>
            </p:txBody>
          </p:sp>
          <p:cxnSp>
            <p:nvCxnSpPr>
              <p:cNvPr id="68" name="Straight Arrow Connector 38"/>
              <p:cNvCxnSpPr>
                <a:cxnSpLocks noChangeShapeType="1"/>
              </p:cNvCxnSpPr>
              <p:nvPr/>
            </p:nvCxnSpPr>
            <p:spPr bwMode="auto">
              <a:xfrm flipV="1">
                <a:off x="7772400" y="5518980"/>
                <a:ext cx="0" cy="241300"/>
              </a:xfrm>
              <a:prstGeom prst="straightConnector1">
                <a:avLst/>
              </a:prstGeom>
              <a:noFill/>
              <a:ln w="28575" algn="ctr">
                <a:solidFill>
                  <a:schemeClr val="tx1"/>
                </a:solidFill>
                <a:round/>
                <a:headEnd/>
                <a:tailEnd type="arrow" w="med" len="med"/>
              </a:ln>
            </p:spPr>
          </p:cxnSp>
          <p:sp>
            <p:nvSpPr>
              <p:cNvPr id="69" name="Rectangle 20"/>
              <p:cNvSpPr>
                <a:spLocks noChangeArrowheads="1"/>
              </p:cNvSpPr>
              <p:nvPr/>
            </p:nvSpPr>
            <p:spPr bwMode="auto">
              <a:xfrm>
                <a:off x="7208882" y="5649319"/>
                <a:ext cx="1155700" cy="560388"/>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84163" indent="-284163" algn="ctr" defTabSz="796925" eaLnBrk="0" hangingPunct="0">
                  <a:spcBef>
                    <a:spcPct val="25000"/>
                  </a:spcBef>
                  <a:buClr>
                    <a:srgbClr val="FF6623"/>
                  </a:buClr>
                  <a:buSzPct val="125000"/>
                  <a:buFont typeface="Symbol" pitchFamily="18" charset="2"/>
                  <a:buNone/>
                </a:pPr>
                <a:r>
                  <a:rPr lang="en-US" sz="1200" b="1" dirty="0" smtClean="0">
                    <a:solidFill>
                      <a:srgbClr val="01186C"/>
                    </a:solidFill>
                    <a:ea typeface="ＭＳ Ｐゴシック" pitchFamily="34" charset="-128"/>
                  </a:rPr>
                  <a:t>72</a:t>
                </a:r>
                <a:endParaRPr lang="en-US" sz="1200" b="1" dirty="0">
                  <a:solidFill>
                    <a:srgbClr val="01186C"/>
                  </a:solidFill>
                  <a:ea typeface="ＭＳ Ｐゴシック" pitchFamily="34" charset="-128"/>
                </a:endParaRPr>
              </a:p>
            </p:txBody>
          </p:sp>
        </p:grpSp>
        <p:sp>
          <p:nvSpPr>
            <p:cNvPr id="79" name="Text Box 6"/>
            <p:cNvSpPr txBox="1">
              <a:spLocks noChangeArrowheads="1"/>
            </p:cNvSpPr>
            <p:nvPr/>
          </p:nvSpPr>
          <p:spPr bwMode="auto">
            <a:xfrm>
              <a:off x="2390275" y="4579949"/>
              <a:ext cx="6477000" cy="521208"/>
            </a:xfrm>
            <a:prstGeom prst="roundRect">
              <a:avLst/>
            </a:prstGeom>
            <a:ln>
              <a:headEnd/>
              <a:tailEnd/>
            </a:ln>
          </p:spPr>
          <p:style>
            <a:lnRef idx="1">
              <a:schemeClr val="accent5"/>
            </a:lnRef>
            <a:fillRef idx="3">
              <a:schemeClr val="accent5"/>
            </a:fillRef>
            <a:effectRef idx="2">
              <a:schemeClr val="accent5"/>
            </a:effectRef>
            <a:fontRef idx="minor">
              <a:schemeClr val="lt1"/>
            </a:fontRef>
          </p:style>
          <p:txBody>
            <a:bodyPr lIns="0" tIns="0" rIns="0" bIns="0" anchor="ctr" anchorCtr="1"/>
            <a:lstStyle/>
            <a:p>
              <a:pPr marL="284163" indent="-284163" algn="ctr" defTabSz="796925" eaLnBrk="0" hangingPunct="0">
                <a:spcBef>
                  <a:spcPct val="50000"/>
                </a:spcBef>
                <a:buClr>
                  <a:srgbClr val="FF6623"/>
                </a:buClr>
                <a:buSzPct val="125000"/>
                <a:buFont typeface="Symbol" pitchFamily="18" charset="2"/>
                <a:buNone/>
                <a:defRPr/>
              </a:pPr>
              <a:r>
                <a:rPr lang="en-US" sz="1800" b="1" dirty="0" smtClean="0">
                  <a:solidFill>
                    <a:srgbClr val="01186C"/>
                  </a:solidFill>
                  <a:ea typeface="ＭＳ Ｐゴシック" pitchFamily="50" charset="-128"/>
                </a:rPr>
                <a:t>EFV 600 mg </a:t>
              </a:r>
              <a:r>
                <a:rPr lang="en-US" sz="1800" b="1" dirty="0">
                  <a:solidFill>
                    <a:srgbClr val="01186C"/>
                  </a:solidFill>
                  <a:ea typeface="ＭＳ Ｐゴシック" pitchFamily="50" charset="-128"/>
                </a:rPr>
                <a:t>+ 2 </a:t>
              </a:r>
              <a:r>
                <a:rPr lang="en-US" sz="1800" b="1" dirty="0" smtClean="0">
                  <a:solidFill>
                    <a:srgbClr val="01186C"/>
                  </a:solidFill>
                  <a:ea typeface="ＭＳ Ｐゴシック" pitchFamily="50" charset="-128"/>
                </a:rPr>
                <a:t>NRTIs*</a:t>
              </a:r>
              <a:endParaRPr lang="en-US" sz="1800" b="1" dirty="0">
                <a:solidFill>
                  <a:srgbClr val="01186C"/>
                </a:solidFill>
                <a:ea typeface="ＭＳ Ｐゴシック" pitchFamily="50" charset="-128"/>
              </a:endParaRPr>
            </a:p>
          </p:txBody>
        </p:sp>
        <p:sp>
          <p:nvSpPr>
            <p:cNvPr id="82" name="TextBox 81"/>
            <p:cNvSpPr txBox="1"/>
            <p:nvPr/>
          </p:nvSpPr>
          <p:spPr>
            <a:xfrm>
              <a:off x="2960002" y="5491372"/>
              <a:ext cx="563444" cy="261610"/>
            </a:xfrm>
            <a:prstGeom prst="rect">
              <a:avLst/>
            </a:prstGeom>
            <a:noFill/>
          </p:spPr>
          <p:txBody>
            <a:bodyPr wrap="none" rtlCol="0">
              <a:spAutoFit/>
            </a:bodyPr>
            <a:lstStyle/>
            <a:p>
              <a:r>
                <a:rPr lang="en-US" sz="1100" b="1" dirty="0" smtClean="0">
                  <a:solidFill>
                    <a:srgbClr val="01186C"/>
                  </a:solidFill>
                </a:rPr>
                <a:t>Week</a:t>
              </a:r>
              <a:endParaRPr lang="en-US" sz="1100" b="1" dirty="0">
                <a:solidFill>
                  <a:srgbClr val="01186C"/>
                </a:solidFill>
              </a:endParaRPr>
            </a:p>
          </p:txBody>
        </p:sp>
        <p:sp>
          <p:nvSpPr>
            <p:cNvPr id="83" name="Rectangle 20"/>
            <p:cNvSpPr>
              <a:spLocks noChangeArrowheads="1"/>
            </p:cNvSpPr>
            <p:nvPr/>
          </p:nvSpPr>
          <p:spPr bwMode="auto">
            <a:xfrm>
              <a:off x="1923019" y="5494349"/>
              <a:ext cx="848256" cy="228600"/>
            </a:xfrm>
            <a:prstGeom prst="rect">
              <a:avLst/>
            </a:prstGeom>
            <a:noFill/>
            <a:ln w="9525" algn="ctr">
              <a:noFill/>
              <a:miter lim="800000"/>
              <a:headEnd/>
              <a:tailEnd/>
            </a:ln>
            <a:scene3d>
              <a:camera prst="orthographicFront">
                <a:rot lat="0" lon="0" rev="0"/>
              </a:camera>
              <a:lightRig rig="threePt" dir="t"/>
            </a:scene3d>
          </p:spPr>
          <p:txBody>
            <a:bodyPr wrap="none" lIns="0" tIns="0" rIns="0" bIns="0" anchor="ctr"/>
            <a:lstStyle/>
            <a:p>
              <a:pPr marL="284163" indent="-284163" algn="ctr" defTabSz="796925" eaLnBrk="0" hangingPunct="0">
                <a:spcBef>
                  <a:spcPct val="25000"/>
                </a:spcBef>
                <a:buClr>
                  <a:srgbClr val="FF6623"/>
                </a:buClr>
                <a:buSzPct val="125000"/>
                <a:buFont typeface="Symbol" pitchFamily="18" charset="2"/>
                <a:buNone/>
              </a:pPr>
              <a:r>
                <a:rPr lang="en-US" sz="1200" b="1" dirty="0" smtClean="0">
                  <a:solidFill>
                    <a:srgbClr val="01186C"/>
                  </a:solidFill>
                  <a:ea typeface="ＭＳ Ｐゴシック" pitchFamily="34" charset="-128"/>
                </a:rPr>
                <a:t>D1</a:t>
              </a:r>
              <a:endParaRPr lang="en-US" sz="1200" b="1" dirty="0">
                <a:solidFill>
                  <a:srgbClr val="01186C"/>
                </a:solidFill>
                <a:ea typeface="ＭＳ Ｐゴシック" pitchFamily="34" charset="-128"/>
              </a:endParaRPr>
            </a:p>
          </p:txBody>
        </p:sp>
      </p:grpSp>
    </p:spTree>
    <p:custDataLst>
      <p:tags r:id="rId1"/>
    </p:custDataLst>
    <p:extLst>
      <p:ext uri="{BB962C8B-B14F-4D97-AF65-F5344CB8AC3E}">
        <p14:creationId xmlns:p14="http://schemas.microsoft.com/office/powerpoint/2010/main" val="3407034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4"/>
          <p:cNvSpPr>
            <a:spLocks noGrp="1" noChangeArrowheads="1"/>
          </p:cNvSpPr>
          <p:nvPr>
            <p:ph type="title"/>
          </p:nvPr>
        </p:nvSpPr>
        <p:spPr>
          <a:xfrm>
            <a:off x="685800" y="82710"/>
            <a:ext cx="7772400" cy="1143000"/>
          </a:xfrm>
        </p:spPr>
        <p:txBody>
          <a:bodyPr/>
          <a:lstStyle/>
          <a:p>
            <a:r>
              <a:rPr lang="en-US" sz="2400" dirty="0" smtClean="0"/>
              <a:t>LATTE Study:</a:t>
            </a:r>
            <a:br>
              <a:rPr lang="en-US" sz="2400" dirty="0" smtClean="0"/>
            </a:br>
            <a:r>
              <a:rPr lang="en-US" sz="2400" dirty="0" smtClean="0"/>
              <a:t>Treatment Outcomes – </a:t>
            </a:r>
            <a:r>
              <a:rPr lang="en-US" altLang="en-US" sz="2400" dirty="0" smtClean="0"/>
              <a:t>Maintenance Population </a:t>
            </a:r>
            <a:endParaRPr lang="en-US" sz="2400" dirty="0" smtClean="0"/>
          </a:p>
        </p:txBody>
      </p:sp>
      <p:graphicFrame>
        <p:nvGraphicFramePr>
          <p:cNvPr id="6" name="Table 5"/>
          <p:cNvGraphicFramePr>
            <a:graphicFrameLocks noGrp="1"/>
          </p:cNvGraphicFramePr>
          <p:nvPr>
            <p:extLst>
              <p:ext uri="{D42A27DB-BD31-4B8C-83A1-F6EECF244321}">
                <p14:modId xmlns:p14="http://schemas.microsoft.com/office/powerpoint/2010/main" val="3694285595"/>
              </p:ext>
            </p:extLst>
          </p:nvPr>
        </p:nvGraphicFramePr>
        <p:xfrm>
          <a:off x="214995" y="1577488"/>
          <a:ext cx="8631237" cy="3698783"/>
        </p:xfrm>
        <a:graphic>
          <a:graphicData uri="http://schemas.openxmlformats.org/drawingml/2006/table">
            <a:tbl>
              <a:tblPr firstRow="1" bandRow="1">
                <a:tableStyleId>{EB344D84-9AFB-497E-A393-DC336BA19D2E}</a:tableStyleId>
              </a:tblPr>
              <a:tblGrid>
                <a:gridCol w="2978062"/>
                <a:gridCol w="1130635"/>
                <a:gridCol w="1130635"/>
                <a:gridCol w="1130635"/>
                <a:gridCol w="1130635"/>
                <a:gridCol w="1130635"/>
              </a:tblGrid>
              <a:tr h="845792">
                <a:tc>
                  <a:txBody>
                    <a:bodyPr/>
                    <a:lstStyle/>
                    <a:p>
                      <a:pPr marL="0" marR="0" algn="l">
                        <a:spcBef>
                          <a:spcPts val="0"/>
                        </a:spcBef>
                        <a:spcAft>
                          <a:spcPts val="0"/>
                        </a:spcAft>
                      </a:pPr>
                      <a:r>
                        <a:rPr lang="en-US" sz="1600" dirty="0" smtClean="0">
                          <a:solidFill>
                            <a:srgbClr val="01186C"/>
                          </a:solidFill>
                        </a:rPr>
                        <a:t>Outcome at Week 48</a:t>
                      </a:r>
                      <a:endParaRPr lang="en-US" sz="1600" dirty="0">
                        <a:solidFill>
                          <a:srgbClr val="01186C"/>
                        </a:solidFill>
                        <a:latin typeface="Calibri" pitchFamily="34" charset="0"/>
                        <a:ea typeface="Times New Roman"/>
                        <a:cs typeface="Calibri" pitchFamily="34" charset="0"/>
                      </a:endParaRPr>
                    </a:p>
                  </a:txBody>
                  <a:tcPr marR="9525" marT="45722" marB="45722"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rgbClr val="01186C"/>
                          </a:solidFill>
                          <a:effectLst/>
                        </a:rPr>
                        <a:t>744 </a:t>
                      </a:r>
                      <a:br>
                        <a:rPr kumimoji="0" lang="en-US" sz="1600" u="none" strike="noStrike" cap="none" normalizeH="0" baseline="0" dirty="0" smtClean="0">
                          <a:ln>
                            <a:noFill/>
                          </a:ln>
                          <a:solidFill>
                            <a:srgbClr val="01186C"/>
                          </a:solidFill>
                          <a:effectLst/>
                        </a:rPr>
                      </a:br>
                      <a:r>
                        <a:rPr kumimoji="0" lang="en-US" sz="1600" u="none" strike="noStrike" cap="none" normalizeH="0" baseline="0" dirty="0" smtClean="0">
                          <a:ln>
                            <a:noFill/>
                          </a:ln>
                          <a:solidFill>
                            <a:srgbClr val="01186C"/>
                          </a:solidFill>
                          <a:effectLst/>
                        </a:rPr>
                        <a:t>10 mg </a:t>
                      </a:r>
                      <a:br>
                        <a:rPr kumimoji="0" lang="en-US" sz="1600" u="none" strike="noStrike" cap="none" normalizeH="0" baseline="0" dirty="0" smtClean="0">
                          <a:ln>
                            <a:noFill/>
                          </a:ln>
                          <a:solidFill>
                            <a:srgbClr val="01186C"/>
                          </a:solidFill>
                          <a:effectLst/>
                        </a:rPr>
                      </a:br>
                      <a:r>
                        <a:rPr kumimoji="0" lang="en-US" sz="1600" u="none" strike="noStrike" cap="none" normalizeH="0" baseline="0" dirty="0" smtClean="0">
                          <a:ln>
                            <a:noFill/>
                          </a:ln>
                          <a:solidFill>
                            <a:srgbClr val="01186C"/>
                          </a:solidFill>
                          <a:effectLst/>
                        </a:rPr>
                        <a:t>n=52</a:t>
                      </a:r>
                      <a:endParaRPr kumimoji="0" lang="en-US" sz="1600" b="1" i="0" u="none" strike="noStrike" cap="none" normalizeH="0" baseline="0" dirty="0" smtClean="0">
                        <a:ln>
                          <a:noFill/>
                        </a:ln>
                        <a:solidFill>
                          <a:srgbClr val="01186C"/>
                        </a:solidFill>
                        <a:effectLst/>
                        <a:latin typeface="Calibri" pitchFamily="34" charset="0"/>
                        <a:cs typeface="Calibri" pitchFamily="34" charset="0"/>
                      </a:endParaRPr>
                    </a:p>
                  </a:txBody>
                  <a:tcPr marL="9145" marR="9145" marT="18276" marB="1827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smtClean="0">
                          <a:ln>
                            <a:noFill/>
                          </a:ln>
                          <a:solidFill>
                            <a:srgbClr val="01186C"/>
                          </a:solidFill>
                          <a:effectLst/>
                        </a:rPr>
                        <a:t>744 </a:t>
                      </a:r>
                      <a:br>
                        <a:rPr kumimoji="0" lang="en-US" sz="1600" u="none" strike="noStrike" cap="none" normalizeH="0" baseline="0" dirty="0" smtClean="0">
                          <a:ln>
                            <a:noFill/>
                          </a:ln>
                          <a:solidFill>
                            <a:srgbClr val="01186C"/>
                          </a:solidFill>
                          <a:effectLst/>
                        </a:rPr>
                      </a:br>
                      <a:r>
                        <a:rPr kumimoji="0" lang="en-US" sz="1600" u="none" strike="noStrike" cap="none" normalizeH="0" baseline="0" dirty="0" smtClean="0">
                          <a:ln>
                            <a:noFill/>
                          </a:ln>
                          <a:solidFill>
                            <a:srgbClr val="01186C"/>
                          </a:solidFill>
                          <a:effectLst/>
                        </a:rPr>
                        <a:t>30 mg</a:t>
                      </a:r>
                      <a:br>
                        <a:rPr kumimoji="0" lang="en-US" sz="1600" u="none" strike="noStrike" cap="none" normalizeH="0" baseline="0" dirty="0" smtClean="0">
                          <a:ln>
                            <a:noFill/>
                          </a:ln>
                          <a:solidFill>
                            <a:srgbClr val="01186C"/>
                          </a:solidFill>
                          <a:effectLst/>
                        </a:rPr>
                      </a:br>
                      <a:r>
                        <a:rPr kumimoji="0" lang="en-US" sz="1600" u="none" strike="noStrike" cap="none" normalizeH="0" baseline="0" dirty="0" smtClean="0">
                          <a:ln>
                            <a:noFill/>
                          </a:ln>
                          <a:solidFill>
                            <a:srgbClr val="01186C"/>
                          </a:solidFill>
                          <a:effectLst/>
                        </a:rPr>
                        <a:t>n=53</a:t>
                      </a:r>
                      <a:endParaRPr kumimoji="0" lang="en-US" sz="1600" b="1" i="0" u="none" strike="noStrike" cap="none" normalizeH="0" baseline="0" dirty="0" smtClean="0">
                        <a:ln>
                          <a:noFill/>
                        </a:ln>
                        <a:solidFill>
                          <a:srgbClr val="01186C"/>
                        </a:solidFill>
                        <a:effectLst/>
                        <a:latin typeface="Calibri" pitchFamily="34" charset="0"/>
                        <a:cs typeface="Calibri" pitchFamily="34" charset="0"/>
                      </a:endParaRPr>
                    </a:p>
                  </a:txBody>
                  <a:tcPr marL="9145" marR="9145" marT="18276" marB="1827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smtClean="0">
                          <a:ln>
                            <a:noFill/>
                          </a:ln>
                          <a:solidFill>
                            <a:srgbClr val="01186C"/>
                          </a:solidFill>
                          <a:effectLst/>
                        </a:rPr>
                        <a:t>744 </a:t>
                      </a:r>
                      <a:br>
                        <a:rPr kumimoji="0" lang="en-US" sz="1600" u="none" strike="noStrike" cap="none" normalizeH="0" baseline="0" dirty="0" smtClean="0">
                          <a:ln>
                            <a:noFill/>
                          </a:ln>
                          <a:solidFill>
                            <a:srgbClr val="01186C"/>
                          </a:solidFill>
                          <a:effectLst/>
                        </a:rPr>
                      </a:br>
                      <a:r>
                        <a:rPr kumimoji="0" lang="en-US" sz="1600" u="none" strike="noStrike" cap="none" normalizeH="0" baseline="0" dirty="0" smtClean="0">
                          <a:ln>
                            <a:noFill/>
                          </a:ln>
                          <a:solidFill>
                            <a:srgbClr val="01186C"/>
                          </a:solidFill>
                          <a:effectLst/>
                        </a:rPr>
                        <a:t>60 mg</a:t>
                      </a:r>
                      <a:br>
                        <a:rPr kumimoji="0" lang="en-US" sz="1600" u="none" strike="noStrike" cap="none" normalizeH="0" baseline="0" dirty="0" smtClean="0">
                          <a:ln>
                            <a:noFill/>
                          </a:ln>
                          <a:solidFill>
                            <a:srgbClr val="01186C"/>
                          </a:solidFill>
                          <a:effectLst/>
                        </a:rPr>
                      </a:br>
                      <a:r>
                        <a:rPr kumimoji="0" lang="en-US" sz="1600" u="none" strike="noStrike" cap="none" normalizeH="0" baseline="0" dirty="0" smtClean="0">
                          <a:ln>
                            <a:noFill/>
                          </a:ln>
                          <a:solidFill>
                            <a:srgbClr val="01186C"/>
                          </a:solidFill>
                          <a:effectLst/>
                        </a:rPr>
                        <a:t>n=55</a:t>
                      </a:r>
                      <a:endParaRPr kumimoji="0" lang="en-US" sz="1600" b="1" i="0" u="none" strike="noStrike" cap="none" normalizeH="0" baseline="0" dirty="0" smtClean="0">
                        <a:ln>
                          <a:noFill/>
                        </a:ln>
                        <a:solidFill>
                          <a:srgbClr val="01186C"/>
                        </a:solidFill>
                        <a:effectLst/>
                        <a:latin typeface="Calibri" pitchFamily="34" charset="0"/>
                        <a:cs typeface="Calibri" pitchFamily="34" charset="0"/>
                      </a:endParaRPr>
                    </a:p>
                  </a:txBody>
                  <a:tcPr marL="9145" marR="9145" marT="18276" marB="1827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smtClean="0">
                          <a:ln>
                            <a:noFill/>
                          </a:ln>
                          <a:solidFill>
                            <a:srgbClr val="01186C"/>
                          </a:solidFill>
                          <a:effectLst/>
                        </a:rPr>
                        <a:t>744 </a:t>
                      </a:r>
                      <a:br>
                        <a:rPr kumimoji="0" lang="en-US" sz="1600" u="none" strike="noStrike" cap="none" normalizeH="0" baseline="0" dirty="0" smtClean="0">
                          <a:ln>
                            <a:noFill/>
                          </a:ln>
                          <a:solidFill>
                            <a:srgbClr val="01186C"/>
                          </a:solidFill>
                          <a:effectLst/>
                        </a:rPr>
                      </a:br>
                      <a:r>
                        <a:rPr kumimoji="0" lang="en-US" sz="1600" u="none" strike="noStrike" cap="none" normalizeH="0" baseline="0" dirty="0" smtClean="0">
                          <a:ln>
                            <a:noFill/>
                          </a:ln>
                          <a:solidFill>
                            <a:srgbClr val="01186C"/>
                          </a:solidFill>
                          <a:effectLst/>
                        </a:rPr>
                        <a:t>total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smtClean="0">
                          <a:ln>
                            <a:noFill/>
                          </a:ln>
                          <a:solidFill>
                            <a:srgbClr val="01186C"/>
                          </a:solidFill>
                          <a:effectLst/>
                        </a:rPr>
                        <a:t>n=160</a:t>
                      </a:r>
                      <a:endParaRPr kumimoji="0" lang="en-US" sz="1600" b="1" i="0" u="none" strike="noStrike" cap="none" normalizeH="0" baseline="0" dirty="0" smtClean="0">
                        <a:ln>
                          <a:noFill/>
                        </a:ln>
                        <a:solidFill>
                          <a:srgbClr val="01186C"/>
                        </a:solidFill>
                        <a:effectLst/>
                        <a:latin typeface="Calibri" pitchFamily="34" charset="0"/>
                        <a:cs typeface="Calibri" pitchFamily="34" charset="0"/>
                      </a:endParaRPr>
                    </a:p>
                  </a:txBody>
                  <a:tcPr marL="9145" marR="9145" marT="18276" marB="1827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rgbClr val="01186C"/>
                          </a:solidFill>
                          <a:effectLst/>
                        </a:rPr>
                        <a:t>EFV </a:t>
                      </a:r>
                      <a:br>
                        <a:rPr kumimoji="0" lang="en-US" sz="1600" u="none" strike="noStrike" cap="none" normalizeH="0" baseline="0" dirty="0" smtClean="0">
                          <a:ln>
                            <a:noFill/>
                          </a:ln>
                          <a:solidFill>
                            <a:srgbClr val="01186C"/>
                          </a:solidFill>
                          <a:effectLst/>
                        </a:rPr>
                      </a:br>
                      <a:r>
                        <a:rPr kumimoji="0" lang="en-US" sz="1600" u="none" strike="noStrike" cap="none" normalizeH="0" baseline="0" dirty="0" smtClean="0">
                          <a:ln>
                            <a:noFill/>
                          </a:ln>
                          <a:solidFill>
                            <a:srgbClr val="01186C"/>
                          </a:solidFill>
                          <a:effectLst/>
                        </a:rPr>
                        <a:t>600 mg</a:t>
                      </a:r>
                      <a:br>
                        <a:rPr kumimoji="0" lang="en-US" sz="1600" u="none" strike="noStrike" cap="none" normalizeH="0" baseline="0" dirty="0" smtClean="0">
                          <a:ln>
                            <a:noFill/>
                          </a:ln>
                          <a:solidFill>
                            <a:srgbClr val="01186C"/>
                          </a:solidFill>
                          <a:effectLst/>
                        </a:rPr>
                      </a:br>
                      <a:r>
                        <a:rPr kumimoji="0" lang="en-US" sz="1600" u="none" strike="noStrike" cap="none" normalizeH="0" baseline="0" dirty="0" smtClean="0">
                          <a:ln>
                            <a:noFill/>
                          </a:ln>
                          <a:solidFill>
                            <a:srgbClr val="01186C"/>
                          </a:solidFill>
                          <a:effectLst/>
                        </a:rPr>
                        <a:t>n=47</a:t>
                      </a:r>
                      <a:endParaRPr kumimoji="0" lang="en-US" sz="1600" b="1" i="0" u="none" strike="noStrike" cap="none" normalizeH="0" baseline="0" dirty="0" smtClean="0">
                        <a:ln>
                          <a:noFill/>
                        </a:ln>
                        <a:solidFill>
                          <a:srgbClr val="01186C"/>
                        </a:solidFill>
                        <a:effectLst/>
                        <a:latin typeface="Calibri" pitchFamily="34" charset="0"/>
                        <a:cs typeface="Calibri" pitchFamily="34" charset="0"/>
                      </a:endParaRPr>
                    </a:p>
                  </a:txBody>
                  <a:tcPr marL="9145" marR="9145" marT="18276" marB="18276" anchor="ctr" horzOverflow="overflow">
                    <a:solidFill>
                      <a:schemeClr val="accent5"/>
                    </a:solidFill>
                  </a:tcPr>
                </a:tc>
              </a:tr>
              <a:tr h="369211">
                <a:tc>
                  <a:txBody>
                    <a:bodyPr/>
                    <a:lstStyle/>
                    <a:p>
                      <a:pPr marL="0" marR="0">
                        <a:spcBef>
                          <a:spcPts val="0"/>
                        </a:spcBef>
                        <a:spcAft>
                          <a:spcPts val="0"/>
                        </a:spcAft>
                      </a:pPr>
                      <a:r>
                        <a:rPr lang="en-US" sz="1600" b="1" dirty="0">
                          <a:solidFill>
                            <a:srgbClr val="01186C"/>
                          </a:solidFill>
                        </a:rPr>
                        <a:t>Virologic </a:t>
                      </a:r>
                      <a:r>
                        <a:rPr lang="en-US" sz="1600" b="1" dirty="0" smtClean="0">
                          <a:solidFill>
                            <a:srgbClr val="01186C"/>
                          </a:solidFill>
                        </a:rPr>
                        <a:t>success</a:t>
                      </a:r>
                      <a:endParaRPr lang="en-US" sz="1600" b="1" dirty="0">
                        <a:solidFill>
                          <a:srgbClr val="01186C"/>
                        </a:solidFill>
                        <a:latin typeface="Calibri" pitchFamily="34" charset="0"/>
                        <a:ea typeface="Times New Roman"/>
                        <a:cs typeface="Calibri" pitchFamily="34" charset="0"/>
                      </a:endParaRPr>
                    </a:p>
                  </a:txBody>
                  <a:tcPr marR="9525" marT="45722" marB="45722" anchor="ctr"/>
                </a:tc>
                <a:tc>
                  <a:txBody>
                    <a:bodyPr/>
                    <a:lstStyle/>
                    <a:p>
                      <a:pPr marL="0" marR="0" algn="ctr">
                        <a:spcBef>
                          <a:spcPts val="0"/>
                        </a:spcBef>
                        <a:spcAft>
                          <a:spcPts val="0"/>
                        </a:spcAft>
                      </a:pPr>
                      <a:r>
                        <a:rPr lang="en-US" sz="1600" b="1" kern="1200" dirty="0" smtClean="0">
                          <a:solidFill>
                            <a:srgbClr val="01186C"/>
                          </a:solidFill>
                        </a:rPr>
                        <a:t>48 (92%)</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48 (91%)</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53 (96%)</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149 (93%)</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44 (94%)</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r>
              <a:tr h="369211">
                <a:tc>
                  <a:txBody>
                    <a:bodyPr/>
                    <a:lstStyle/>
                    <a:p>
                      <a:pPr marL="0" marR="0">
                        <a:spcBef>
                          <a:spcPts val="0"/>
                        </a:spcBef>
                        <a:spcAft>
                          <a:spcPts val="0"/>
                        </a:spcAft>
                      </a:pPr>
                      <a:r>
                        <a:rPr lang="en-US" sz="1600" b="1" dirty="0">
                          <a:solidFill>
                            <a:srgbClr val="01186C"/>
                          </a:solidFill>
                        </a:rPr>
                        <a:t>Virologic </a:t>
                      </a:r>
                      <a:r>
                        <a:rPr lang="en-US" sz="1600" b="1" dirty="0" smtClean="0">
                          <a:solidFill>
                            <a:srgbClr val="01186C"/>
                          </a:solidFill>
                        </a:rPr>
                        <a:t>failure</a:t>
                      </a:r>
                      <a:endParaRPr lang="en-US" sz="1600" b="1" strike="noStrike" dirty="0">
                        <a:solidFill>
                          <a:srgbClr val="01186C"/>
                        </a:solidFill>
                        <a:latin typeface="Calibri" pitchFamily="34" charset="0"/>
                        <a:ea typeface="Times New Roman"/>
                        <a:cs typeface="Calibri" pitchFamily="34" charset="0"/>
                      </a:endParaRPr>
                    </a:p>
                  </a:txBody>
                  <a:tcPr marR="9525" marT="45722" marB="45722" anchor="ctr"/>
                </a:tc>
                <a:tc>
                  <a:txBody>
                    <a:bodyPr/>
                    <a:lstStyle/>
                    <a:p>
                      <a:pPr marL="0" marR="0" algn="ctr">
                        <a:spcBef>
                          <a:spcPts val="0"/>
                        </a:spcBef>
                        <a:spcAft>
                          <a:spcPts val="0"/>
                        </a:spcAft>
                      </a:pPr>
                      <a:r>
                        <a:rPr lang="en-US" sz="1600" b="1" kern="1200" dirty="0" smtClean="0">
                          <a:solidFill>
                            <a:srgbClr val="01186C"/>
                          </a:solidFill>
                        </a:rPr>
                        <a:t>3 (6%)</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5 (9%)</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1 (2%)</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9 (6%)</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2 (4%)</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r>
              <a:tr h="369211">
                <a:tc>
                  <a:txBody>
                    <a:bodyPr/>
                    <a:lstStyle/>
                    <a:p>
                      <a:pPr marL="233363" marR="0" lvl="1" indent="0">
                        <a:spcBef>
                          <a:spcPts val="0"/>
                        </a:spcBef>
                        <a:spcAft>
                          <a:spcPts val="0"/>
                        </a:spcAft>
                      </a:pPr>
                      <a:r>
                        <a:rPr lang="en-US" sz="1600" dirty="0">
                          <a:solidFill>
                            <a:srgbClr val="01186C"/>
                          </a:solidFill>
                        </a:rPr>
                        <a:t>Data in window not </a:t>
                      </a:r>
                      <a:r>
                        <a:rPr lang="en-US" sz="1600" dirty="0" smtClean="0">
                          <a:solidFill>
                            <a:srgbClr val="01186C"/>
                          </a:solidFill>
                        </a:rPr>
                        <a:t>&lt;50 c/mL</a:t>
                      </a:r>
                      <a:endParaRPr lang="en-US" sz="1600" dirty="0">
                        <a:solidFill>
                          <a:srgbClr val="01186C"/>
                        </a:solidFill>
                        <a:latin typeface="Calibri" pitchFamily="34" charset="0"/>
                        <a:ea typeface="Times New Roman"/>
                        <a:cs typeface="Calibri" pitchFamily="34" charset="0"/>
                      </a:endParaRPr>
                    </a:p>
                  </a:txBody>
                  <a:tcPr marL="9525" marR="9525" marT="45722" marB="45722" anchor="ctr"/>
                </a:tc>
                <a:tc>
                  <a:txBody>
                    <a:bodyPr/>
                    <a:lstStyle/>
                    <a:p>
                      <a:pPr marL="0" marR="0" algn="ctr">
                        <a:spcBef>
                          <a:spcPts val="0"/>
                        </a:spcBef>
                        <a:spcAft>
                          <a:spcPts val="0"/>
                        </a:spcAft>
                      </a:pPr>
                      <a:r>
                        <a:rPr lang="en-US" sz="1600" kern="1200" dirty="0" smtClean="0">
                          <a:solidFill>
                            <a:srgbClr val="01186C"/>
                          </a:solidFill>
                        </a:rPr>
                        <a:t>3 (6%)</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3 (6%)</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1 (2%)</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7 (4%)</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1 (2%)</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r>
              <a:tr h="637725">
                <a:tc>
                  <a:txBody>
                    <a:bodyPr/>
                    <a:lstStyle/>
                    <a:p>
                      <a:pPr marL="233363" marR="0" lvl="1" indent="0">
                        <a:spcBef>
                          <a:spcPts val="0"/>
                        </a:spcBef>
                        <a:spcAft>
                          <a:spcPts val="0"/>
                        </a:spcAft>
                      </a:pPr>
                      <a:r>
                        <a:rPr lang="en-US" sz="1600" dirty="0">
                          <a:solidFill>
                            <a:srgbClr val="01186C"/>
                          </a:solidFill>
                        </a:rPr>
                        <a:t>Discontinued for lack of efficacy</a:t>
                      </a:r>
                      <a:endParaRPr lang="en-US" sz="1600" dirty="0">
                        <a:solidFill>
                          <a:srgbClr val="01186C"/>
                        </a:solidFill>
                        <a:latin typeface="Calibri" pitchFamily="34" charset="0"/>
                        <a:ea typeface="Times New Roman"/>
                        <a:cs typeface="Calibri" pitchFamily="34" charset="0"/>
                      </a:endParaRPr>
                    </a:p>
                  </a:txBody>
                  <a:tcPr marL="9525" marR="9525" marT="45722" marB="45722" anchor="ctr"/>
                </a:tc>
                <a:tc>
                  <a:txBody>
                    <a:bodyPr/>
                    <a:lstStyle/>
                    <a:p>
                      <a:pPr marL="0" marR="0" algn="ctr">
                        <a:spcBef>
                          <a:spcPts val="0"/>
                        </a:spcBef>
                        <a:spcAft>
                          <a:spcPts val="0"/>
                        </a:spcAft>
                      </a:pPr>
                      <a:r>
                        <a:rPr lang="en-US" sz="1600" kern="1200" dirty="0" smtClean="0">
                          <a:solidFill>
                            <a:srgbClr val="01186C"/>
                          </a:solidFill>
                        </a:rPr>
                        <a:t>0</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0</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0</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0</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1 (2%)</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r>
              <a:tr h="369211">
                <a:tc>
                  <a:txBody>
                    <a:bodyPr/>
                    <a:lstStyle/>
                    <a:p>
                      <a:pPr marL="233363" marR="0" lvl="1" indent="0">
                        <a:spcBef>
                          <a:spcPts val="0"/>
                        </a:spcBef>
                        <a:spcAft>
                          <a:spcPts val="0"/>
                        </a:spcAft>
                      </a:pPr>
                      <a:r>
                        <a:rPr lang="en-US" sz="1600" dirty="0">
                          <a:solidFill>
                            <a:srgbClr val="01186C"/>
                          </a:solidFill>
                        </a:rPr>
                        <a:t>Change in ART</a:t>
                      </a:r>
                      <a:endParaRPr lang="en-US" sz="1600" dirty="0">
                        <a:solidFill>
                          <a:srgbClr val="01186C"/>
                        </a:solidFill>
                        <a:latin typeface="Calibri" pitchFamily="34" charset="0"/>
                        <a:ea typeface="Times New Roman"/>
                        <a:cs typeface="Calibri" pitchFamily="34" charset="0"/>
                      </a:endParaRPr>
                    </a:p>
                  </a:txBody>
                  <a:tcPr marL="9525" marR="9525" marT="45722" marB="45722" anchor="ctr"/>
                </a:tc>
                <a:tc>
                  <a:txBody>
                    <a:bodyPr/>
                    <a:lstStyle/>
                    <a:p>
                      <a:pPr marL="0" marR="0" algn="ctr">
                        <a:spcBef>
                          <a:spcPts val="0"/>
                        </a:spcBef>
                        <a:spcAft>
                          <a:spcPts val="0"/>
                        </a:spcAft>
                      </a:pPr>
                      <a:r>
                        <a:rPr lang="en-US" sz="1600" kern="1200" dirty="0" smtClean="0">
                          <a:solidFill>
                            <a:srgbClr val="01186C"/>
                          </a:solidFill>
                        </a:rPr>
                        <a:t>0</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2 (4%)</a:t>
                      </a:r>
                      <a:endParaRPr lang="en-US" sz="1600" kern="1200" baseline="300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0</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2 (1%)</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kern="1200" dirty="0" smtClean="0">
                          <a:solidFill>
                            <a:srgbClr val="01186C"/>
                          </a:solidFill>
                        </a:rPr>
                        <a:t>0</a:t>
                      </a:r>
                      <a:endParaRPr lang="en-US" sz="1600" kern="1200" dirty="0" smtClean="0">
                        <a:solidFill>
                          <a:srgbClr val="01186C"/>
                        </a:solidFill>
                        <a:latin typeface="Calibri" pitchFamily="34" charset="0"/>
                        <a:ea typeface="+mn-ea"/>
                        <a:cs typeface="Calibri" pitchFamily="34" charset="0"/>
                      </a:endParaRPr>
                    </a:p>
                  </a:txBody>
                  <a:tcPr marL="9525" marR="9525" marT="9524" marB="9524" anchor="ctr"/>
                </a:tc>
              </a:tr>
              <a:tr h="369211">
                <a:tc>
                  <a:txBody>
                    <a:bodyPr/>
                    <a:lstStyle/>
                    <a:p>
                      <a:pPr marL="0" marR="0">
                        <a:spcBef>
                          <a:spcPts val="0"/>
                        </a:spcBef>
                        <a:spcAft>
                          <a:spcPts val="0"/>
                        </a:spcAft>
                      </a:pPr>
                      <a:r>
                        <a:rPr lang="en-US" sz="1600" b="1" dirty="0">
                          <a:solidFill>
                            <a:srgbClr val="01186C"/>
                          </a:solidFill>
                        </a:rPr>
                        <a:t>No v</a:t>
                      </a:r>
                      <a:r>
                        <a:rPr lang="en-US" sz="1600" b="1" dirty="0" smtClean="0">
                          <a:solidFill>
                            <a:srgbClr val="01186C"/>
                          </a:solidFill>
                        </a:rPr>
                        <a:t>irologic data at Week 48</a:t>
                      </a:r>
                      <a:endParaRPr lang="en-US" sz="1600" b="1" dirty="0">
                        <a:solidFill>
                          <a:srgbClr val="01186C"/>
                        </a:solidFill>
                        <a:latin typeface="Calibri" pitchFamily="34" charset="0"/>
                        <a:ea typeface="Times New Roman"/>
                        <a:cs typeface="Calibri" pitchFamily="34" charset="0"/>
                      </a:endParaRPr>
                    </a:p>
                  </a:txBody>
                  <a:tcPr marR="9525" marT="45722" marB="45722" anchor="ctr"/>
                </a:tc>
                <a:tc>
                  <a:txBody>
                    <a:bodyPr/>
                    <a:lstStyle/>
                    <a:p>
                      <a:pPr marL="0" marR="0" algn="ctr">
                        <a:spcBef>
                          <a:spcPts val="0"/>
                        </a:spcBef>
                        <a:spcAft>
                          <a:spcPts val="0"/>
                        </a:spcAft>
                      </a:pPr>
                      <a:r>
                        <a:rPr lang="en-US" sz="1600" b="1" kern="1200" dirty="0" smtClean="0">
                          <a:solidFill>
                            <a:srgbClr val="01186C"/>
                          </a:solidFill>
                        </a:rPr>
                        <a:t>1 (2%)</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0</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1 (2%)</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2 (1%)</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c>
                  <a:txBody>
                    <a:bodyPr/>
                    <a:lstStyle/>
                    <a:p>
                      <a:pPr marL="0" marR="0" algn="ctr">
                        <a:spcBef>
                          <a:spcPts val="0"/>
                        </a:spcBef>
                        <a:spcAft>
                          <a:spcPts val="0"/>
                        </a:spcAft>
                      </a:pPr>
                      <a:r>
                        <a:rPr lang="en-US" sz="1600" b="1" kern="1200" dirty="0" smtClean="0">
                          <a:solidFill>
                            <a:srgbClr val="01186C"/>
                          </a:solidFill>
                        </a:rPr>
                        <a:t>1 (2%)</a:t>
                      </a:r>
                      <a:endParaRPr lang="en-US" sz="1600" b="1" kern="1200" dirty="0" smtClean="0">
                        <a:solidFill>
                          <a:srgbClr val="01186C"/>
                        </a:solidFill>
                        <a:latin typeface="Calibri" pitchFamily="34" charset="0"/>
                        <a:ea typeface="+mn-ea"/>
                        <a:cs typeface="Calibri" pitchFamily="34" charset="0"/>
                      </a:endParaRPr>
                    </a:p>
                  </a:txBody>
                  <a:tcPr marL="9525" marR="9525" marT="9524" marB="9524" anchor="ctr"/>
                </a:tc>
              </a:tr>
              <a:tr h="369211">
                <a:tc>
                  <a:txBody>
                    <a:bodyPr/>
                    <a:lstStyle/>
                    <a:p>
                      <a:pPr marL="233363" marR="0" lvl="1" indent="0">
                        <a:spcBef>
                          <a:spcPts val="0"/>
                        </a:spcBef>
                        <a:spcAft>
                          <a:spcPts val="0"/>
                        </a:spcAft>
                      </a:pPr>
                      <a:r>
                        <a:rPr lang="en-US" sz="1600" dirty="0">
                          <a:solidFill>
                            <a:srgbClr val="01186C"/>
                          </a:solidFill>
                        </a:rPr>
                        <a:t>Discontinued </a:t>
                      </a:r>
                      <a:r>
                        <a:rPr lang="en-US" sz="1600" baseline="0" dirty="0" smtClean="0">
                          <a:solidFill>
                            <a:srgbClr val="01186C"/>
                          </a:solidFill>
                        </a:rPr>
                        <a:t>due to AE</a:t>
                      </a:r>
                      <a:endParaRPr lang="en-US" sz="1600" baseline="30000" dirty="0">
                        <a:solidFill>
                          <a:srgbClr val="01186C"/>
                        </a:solidFill>
                        <a:latin typeface="Calibri" pitchFamily="34" charset="0"/>
                        <a:ea typeface="Times New Roman"/>
                        <a:cs typeface="Calibri" pitchFamily="34" charset="0"/>
                      </a:endParaRPr>
                    </a:p>
                  </a:txBody>
                  <a:tcPr marL="9525" marR="9525" marT="45722" marB="45722" anchor="ctr"/>
                </a:tc>
                <a:tc>
                  <a:txBody>
                    <a:bodyPr/>
                    <a:lstStyle/>
                    <a:p>
                      <a:pPr algn="ctr"/>
                      <a:r>
                        <a:rPr lang="en-US" sz="1600" dirty="0" smtClean="0">
                          <a:solidFill>
                            <a:srgbClr val="01186C"/>
                          </a:solidFill>
                        </a:rPr>
                        <a:t>1 (2%)</a:t>
                      </a:r>
                      <a:endParaRPr lang="en-US" sz="1600" dirty="0">
                        <a:solidFill>
                          <a:srgbClr val="01186C"/>
                        </a:solidFill>
                        <a:latin typeface="Calibri" pitchFamily="34" charset="0"/>
                        <a:cs typeface="Calibri" pitchFamily="34" charset="0"/>
                      </a:endParaRPr>
                    </a:p>
                  </a:txBody>
                  <a:tcPr marL="9525" marR="9525" marT="9524" marB="9524" anchor="ctr"/>
                </a:tc>
                <a:tc>
                  <a:txBody>
                    <a:bodyPr/>
                    <a:lstStyle/>
                    <a:p>
                      <a:pPr algn="ctr"/>
                      <a:r>
                        <a:rPr lang="en-US" sz="1600" dirty="0" smtClean="0">
                          <a:solidFill>
                            <a:srgbClr val="01186C"/>
                          </a:solidFill>
                        </a:rPr>
                        <a:t>0 </a:t>
                      </a:r>
                      <a:endParaRPr lang="en-US" sz="1600" b="0" dirty="0">
                        <a:solidFill>
                          <a:srgbClr val="01186C"/>
                        </a:solidFill>
                        <a:latin typeface="Calibri" pitchFamily="34" charset="0"/>
                        <a:cs typeface="Calibri" pitchFamily="34" charset="0"/>
                      </a:endParaRPr>
                    </a:p>
                  </a:txBody>
                  <a:tcPr marL="9525" marR="9525" marT="9524" marB="9524" anchor="ctr"/>
                </a:tc>
                <a:tc>
                  <a:txBody>
                    <a:bodyPr/>
                    <a:lstStyle/>
                    <a:p>
                      <a:pPr algn="ctr"/>
                      <a:r>
                        <a:rPr lang="en-US" sz="1600" dirty="0" smtClean="0">
                          <a:solidFill>
                            <a:srgbClr val="01186C"/>
                          </a:solidFill>
                        </a:rPr>
                        <a:t>1 (2%)</a:t>
                      </a:r>
                      <a:endParaRPr lang="en-US" sz="1600" dirty="0">
                        <a:solidFill>
                          <a:srgbClr val="01186C"/>
                        </a:solidFill>
                        <a:latin typeface="Calibri" pitchFamily="34" charset="0"/>
                        <a:cs typeface="Calibri" pitchFamily="34" charset="0"/>
                      </a:endParaRPr>
                    </a:p>
                  </a:txBody>
                  <a:tcPr marL="9525" marR="9525" marT="9524" marB="9524" anchor="ctr"/>
                </a:tc>
                <a:tc>
                  <a:txBody>
                    <a:bodyPr/>
                    <a:lstStyle/>
                    <a:p>
                      <a:pPr algn="ctr"/>
                      <a:r>
                        <a:rPr lang="en-US" sz="1600" dirty="0" smtClean="0">
                          <a:solidFill>
                            <a:srgbClr val="01186C"/>
                          </a:solidFill>
                        </a:rPr>
                        <a:t>2 (1%)</a:t>
                      </a:r>
                      <a:endParaRPr lang="en-US" sz="1600" dirty="0">
                        <a:solidFill>
                          <a:srgbClr val="01186C"/>
                        </a:solidFill>
                        <a:latin typeface="Calibri" pitchFamily="34" charset="0"/>
                        <a:cs typeface="Calibri" pitchFamily="34" charset="0"/>
                      </a:endParaRPr>
                    </a:p>
                  </a:txBody>
                  <a:tcPr marL="9525" marR="9525" marT="9524" marB="9524" anchor="ctr"/>
                </a:tc>
                <a:tc>
                  <a:txBody>
                    <a:bodyPr/>
                    <a:lstStyle/>
                    <a:p>
                      <a:pPr algn="ctr"/>
                      <a:r>
                        <a:rPr lang="en-US" sz="1600" dirty="0" smtClean="0">
                          <a:solidFill>
                            <a:srgbClr val="01186C"/>
                          </a:solidFill>
                        </a:rPr>
                        <a:t>1 (2%)</a:t>
                      </a:r>
                      <a:endParaRPr lang="en-US" sz="1600" dirty="0">
                        <a:solidFill>
                          <a:srgbClr val="01186C"/>
                        </a:solidFill>
                        <a:latin typeface="Calibri" pitchFamily="34" charset="0"/>
                        <a:cs typeface="Calibri" pitchFamily="34" charset="0"/>
                      </a:endParaRPr>
                    </a:p>
                  </a:txBody>
                  <a:tcPr marL="9525" marR="9525" marT="45722" marB="45722" anchor="ctr"/>
                </a:tc>
              </a:tr>
            </a:tbl>
          </a:graphicData>
        </a:graphic>
      </p:graphicFrame>
      <p:sp>
        <p:nvSpPr>
          <p:cNvPr id="7" name="Text Box 6"/>
          <p:cNvSpPr txBox="1">
            <a:spLocks noChangeArrowheads="1"/>
          </p:cNvSpPr>
          <p:nvPr/>
        </p:nvSpPr>
        <p:spPr bwMode="auto">
          <a:xfrm>
            <a:off x="142916" y="6434518"/>
            <a:ext cx="8523513"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s-ES" dirty="0"/>
              <a:t>Margolis D, et al. 21st CROI; Boston, MA; March 3-6, 2014. Abst. 91LB.</a:t>
            </a:r>
            <a:endParaRPr lang="en-US" dirty="0"/>
          </a:p>
        </p:txBody>
      </p:sp>
      <p:sp>
        <p:nvSpPr>
          <p:cNvPr id="8" name="Content Placeholder 9"/>
          <p:cNvSpPr>
            <a:spLocks noGrp="1"/>
          </p:cNvSpPr>
          <p:nvPr>
            <p:ph idx="1"/>
          </p:nvPr>
        </p:nvSpPr>
        <p:spPr>
          <a:xfrm>
            <a:off x="230803" y="5452215"/>
            <a:ext cx="8379354" cy="785356"/>
          </a:xfrm>
        </p:spPr>
        <p:txBody>
          <a:bodyPr/>
          <a:lstStyle/>
          <a:p>
            <a:r>
              <a:rPr lang="en-US" sz="1800" dirty="0" smtClean="0"/>
              <a:t>Similar response rate for 744 + RPV vs. continuing EFV + NRTIs</a:t>
            </a:r>
          </a:p>
          <a:p>
            <a:r>
              <a:rPr lang="en-US" sz="1800" dirty="0" smtClean="0"/>
              <a:t>Similar response across 744 doses</a:t>
            </a:r>
          </a:p>
          <a:p>
            <a:endParaRPr lang="en-US" sz="1800" dirty="0" smtClean="0"/>
          </a:p>
          <a:p>
            <a:endParaRPr lang="en-US" sz="1800" dirty="0" smtClean="0"/>
          </a:p>
        </p:txBody>
      </p:sp>
      <p:sp>
        <p:nvSpPr>
          <p:cNvPr id="10" name="Content Placeholder 9"/>
          <p:cNvSpPr txBox="1">
            <a:spLocks/>
          </p:cNvSpPr>
          <p:nvPr/>
        </p:nvSpPr>
        <p:spPr>
          <a:xfrm>
            <a:off x="214995" y="1121161"/>
            <a:ext cx="8379354" cy="785356"/>
          </a:xfrm>
          <a:prstGeom prst="rect">
            <a:avLst/>
          </a:prstGeom>
        </p:spPr>
        <p:txBody>
          <a:bodyPr vert="horz" lIns="121915" tIns="60958" rIns="121915" bIns="60958" rtlCol="0">
            <a:noAutofit/>
          </a:bodyPr>
          <a:lstStyle>
            <a:lvl1pPr marL="347472" indent="-347472" algn="l" defTabSz="914363" rtl="0" eaLnBrk="1" latinLnBrk="0" hangingPunct="1">
              <a:lnSpc>
                <a:spcPct val="90000"/>
              </a:lnSpc>
              <a:spcBef>
                <a:spcPts val="1200"/>
              </a:spcBef>
              <a:buFont typeface="Arial" pitchFamily="34" charset="0"/>
              <a:buChar char="•"/>
              <a:defRPr sz="2800" b="1" kern="1200">
                <a:solidFill>
                  <a:schemeClr val="tx2"/>
                </a:solidFill>
                <a:latin typeface="Arial" panose="020B0604020202020204" pitchFamily="34" charset="0"/>
                <a:ea typeface="+mn-ea"/>
                <a:cs typeface="Arial" panose="020B0604020202020204" pitchFamily="34" charset="0"/>
              </a:defRPr>
            </a:lvl1pPr>
            <a:lvl2pPr marL="688975" indent="-282575"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79488" indent="-228600"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41446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5986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6pPr>
            <a:lvl7pPr marL="18018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7pPr>
            <a:lvl8pPr marL="2017713"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tabLst>
                <a:tab pos="2022475" algn="l"/>
              </a:tabLst>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8pPr>
            <a:lvl9pPr marL="2260600" indent="-198438" algn="l" defTabSz="914363" rtl="0" eaLnBrk="1" latinLnBrk="0" hangingPunct="1">
              <a:lnSpc>
                <a:spcPct val="90000"/>
              </a:lnSpc>
              <a:spcBef>
                <a:spcPts val="300"/>
              </a:spcBef>
              <a:buClr>
                <a:schemeClr val="tx1">
                  <a:lumMod val="75000"/>
                  <a:lumOff val="25000"/>
                </a:schemeClr>
              </a:buClr>
              <a:buFont typeface="Arial" panose="020B0604020202020204" pitchFamily="34" charset="0"/>
              <a:buChar char="•"/>
              <a:tabLst>
                <a:tab pos="2255838" algn="l"/>
              </a:tabLst>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9pPr>
          </a:lstStyle>
          <a:p>
            <a:r>
              <a:rPr lang="en-US" sz="1800" dirty="0">
                <a:solidFill>
                  <a:srgbClr val="01186C"/>
                </a:solidFill>
              </a:rPr>
              <a:t>HIV-1 RNA &lt;50 c/mL by Snapshot (ITT-ME</a:t>
            </a:r>
            <a:r>
              <a:rPr lang="en-US" sz="1800" dirty="0" smtClean="0">
                <a:solidFill>
                  <a:srgbClr val="01186C"/>
                </a:solidFill>
              </a:rPr>
              <a:t>)</a:t>
            </a:r>
          </a:p>
          <a:p>
            <a:endParaRPr lang="en-US" sz="1800" dirty="0" smtClean="0">
              <a:solidFill>
                <a:srgbClr val="01186C"/>
              </a:solidFill>
            </a:endParaRPr>
          </a:p>
        </p:txBody>
      </p:sp>
    </p:spTree>
    <p:extLst>
      <p:ext uri="{BB962C8B-B14F-4D97-AF65-F5344CB8AC3E}">
        <p14:creationId xmlns:p14="http://schemas.microsoft.com/office/powerpoint/2010/main" val="6583666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6 at 4.5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4" y="138057"/>
            <a:ext cx="8636000" cy="6413500"/>
          </a:xfrm>
          <a:prstGeom prst="rect">
            <a:avLst/>
          </a:prstGeom>
        </p:spPr>
      </p:pic>
      <p:pic>
        <p:nvPicPr>
          <p:cNvPr id="3" name="Picture 2"/>
          <p:cNvPicPr>
            <a:picLocks noChangeAspect="1"/>
          </p:cNvPicPr>
          <p:nvPr/>
        </p:nvPicPr>
        <p:blipFill>
          <a:blip r:embed="rId3"/>
          <a:stretch>
            <a:fillRect/>
          </a:stretch>
        </p:blipFill>
        <p:spPr>
          <a:xfrm>
            <a:off x="7209159" y="4680144"/>
            <a:ext cx="1398233" cy="1890875"/>
          </a:xfrm>
          <a:prstGeom prst="rect">
            <a:avLst/>
          </a:prstGeom>
        </p:spPr>
      </p:pic>
    </p:spTree>
    <p:extLst>
      <p:ext uri="{BB962C8B-B14F-4D97-AF65-F5344CB8AC3E}">
        <p14:creationId xmlns:p14="http://schemas.microsoft.com/office/powerpoint/2010/main" val="4223328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3-16 at 4.55.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73" y="71878"/>
            <a:ext cx="8586628" cy="6546497"/>
          </a:xfrm>
          <a:prstGeom prst="rect">
            <a:avLst/>
          </a:prstGeom>
        </p:spPr>
      </p:pic>
    </p:spTree>
    <p:extLst>
      <p:ext uri="{BB962C8B-B14F-4D97-AF65-F5344CB8AC3E}">
        <p14:creationId xmlns:p14="http://schemas.microsoft.com/office/powerpoint/2010/main" val="3082781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281283"/>
          </a:xfrm>
          <a:prstGeom prst="rect">
            <a:avLst/>
          </a:prstGeom>
        </p:spPr>
      </p:pic>
      <p:sp>
        <p:nvSpPr>
          <p:cNvPr id="6" name="Text Placeholder 1"/>
          <p:cNvSpPr txBox="1">
            <a:spLocks/>
          </p:cNvSpPr>
          <p:nvPr/>
        </p:nvSpPr>
        <p:spPr>
          <a:xfrm>
            <a:off x="156313" y="5523481"/>
            <a:ext cx="7772400" cy="1500187"/>
          </a:xfrm>
          <a:prstGeom prst="rect">
            <a:avLst/>
          </a:prstGeom>
        </p:spPr>
        <p:txBody>
          <a:bodyPr/>
          <a:lstStyle>
            <a:lvl1pPr marL="342900" indent="-342900" algn="l" rtl="0" eaLnBrk="0" fontAlgn="base" hangingPunct="0">
              <a:spcBef>
                <a:spcPct val="20000"/>
              </a:spcBef>
              <a:spcAft>
                <a:spcPct val="0"/>
              </a:spcAft>
              <a:buSzPct val="100000"/>
              <a:buChar char="•"/>
              <a:defRPr sz="3200">
                <a:solidFill>
                  <a:schemeClr val="accent5">
                    <a:lumMod val="10000"/>
                  </a:schemeClr>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100000"/>
              <a:buChar char="–"/>
              <a:defRPr sz="2800">
                <a:solidFill>
                  <a:schemeClr val="accent5">
                    <a:lumMod val="10000"/>
                  </a:schemeClr>
                </a:solidFill>
                <a:latin typeface="+mn-lt"/>
                <a:ea typeface="ＭＳ Ｐゴシック" pitchFamily="23" charset="-128"/>
              </a:defRPr>
            </a:lvl2pPr>
            <a:lvl3pPr marL="1143000" indent="-228600" algn="l" rtl="0" eaLnBrk="0" fontAlgn="base" hangingPunct="0">
              <a:spcBef>
                <a:spcPct val="20000"/>
              </a:spcBef>
              <a:spcAft>
                <a:spcPct val="0"/>
              </a:spcAft>
              <a:buSzPct val="100000"/>
              <a:buChar char="•"/>
              <a:defRPr sz="2400">
                <a:solidFill>
                  <a:schemeClr val="accent5">
                    <a:lumMod val="10000"/>
                  </a:schemeClr>
                </a:solidFill>
                <a:latin typeface="+mn-lt"/>
                <a:ea typeface="ＭＳ Ｐゴシック" pitchFamily="23" charset="-128"/>
              </a:defRPr>
            </a:lvl3pPr>
            <a:lvl4pPr marL="1600200" indent="-228600" algn="l" rtl="0" eaLnBrk="0" fontAlgn="base" hangingPunct="0">
              <a:spcBef>
                <a:spcPct val="20000"/>
              </a:spcBef>
              <a:spcAft>
                <a:spcPct val="0"/>
              </a:spcAft>
              <a:buSzPct val="100000"/>
              <a:buChar char="–"/>
              <a:defRPr sz="2000">
                <a:solidFill>
                  <a:schemeClr val="accent5">
                    <a:lumMod val="10000"/>
                  </a:schemeClr>
                </a:solidFill>
                <a:latin typeface="+mn-lt"/>
                <a:ea typeface="ＭＳ Ｐゴシック" pitchFamily="23" charset="-128"/>
              </a:defRPr>
            </a:lvl4pPr>
            <a:lvl5pPr marL="2057400" indent="-228600" algn="l" rtl="0" eaLnBrk="0" fontAlgn="base" hangingPunct="0">
              <a:spcBef>
                <a:spcPct val="20000"/>
              </a:spcBef>
              <a:spcAft>
                <a:spcPct val="0"/>
              </a:spcAft>
              <a:buSzPct val="100000"/>
              <a:buChar char="•"/>
              <a:defRPr sz="2000">
                <a:solidFill>
                  <a:schemeClr val="accent5">
                    <a:lumMod val="10000"/>
                  </a:schemeClr>
                </a:solidFill>
                <a:latin typeface="+mn-lt"/>
                <a:ea typeface="ＭＳ Ｐゴシック" pitchFamily="23" charset="-128"/>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9pPr>
          </a:lstStyle>
          <a:p>
            <a:pPr marL="0" indent="0">
              <a:buNone/>
            </a:pPr>
            <a:r>
              <a:rPr lang="en-US" dirty="0">
                <a:latin typeface="Arial"/>
                <a:cs typeface="Arial"/>
              </a:rPr>
              <a:t>ART </a:t>
            </a:r>
            <a:r>
              <a:rPr lang="en-US" dirty="0" smtClean="0">
                <a:latin typeface="Arial"/>
                <a:cs typeface="Arial"/>
              </a:rPr>
              <a:t>Toxicity, End-Organ Health, Aging </a:t>
            </a:r>
            <a:endParaRPr lang="en-US" dirty="0">
              <a:latin typeface="Arial"/>
              <a:cs typeface="Arial"/>
            </a:endParaRPr>
          </a:p>
        </p:txBody>
      </p:sp>
    </p:spTree>
    <p:extLst>
      <p:ext uri="{BB962C8B-B14F-4D97-AF65-F5344CB8AC3E}">
        <p14:creationId xmlns:p14="http://schemas.microsoft.com/office/powerpoint/2010/main" val="990934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6 at 4.48.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0"/>
            <a:ext cx="8801100" cy="6527800"/>
          </a:xfrm>
          <a:prstGeom prst="rect">
            <a:avLst/>
          </a:prstGeom>
        </p:spPr>
      </p:pic>
      <p:pic>
        <p:nvPicPr>
          <p:cNvPr id="3" name="Picture 2" descr="Screen Shot 2014-03-17 at 8.27.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055" y="5697947"/>
            <a:ext cx="1689100" cy="863600"/>
          </a:xfrm>
          <a:prstGeom prst="rect">
            <a:avLst/>
          </a:prstGeom>
        </p:spPr>
      </p:pic>
    </p:spTree>
    <p:extLst>
      <p:ext uri="{BB962C8B-B14F-4D97-AF65-F5344CB8AC3E}">
        <p14:creationId xmlns:p14="http://schemas.microsoft.com/office/powerpoint/2010/main" val="287899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524000"/>
            <a:ext cx="8534400" cy="1981200"/>
          </a:xfrm>
        </p:spPr>
        <p:txBody>
          <a:bodyPr/>
          <a:lstStyle/>
          <a:p>
            <a:pPr eaLnBrk="1" hangingPunct="1">
              <a:defRPr/>
            </a:pPr>
            <a:r>
              <a:rPr lang="en-US" sz="3600" b="1" dirty="0" smtClean="0">
                <a:cs typeface="+mj-cs"/>
              </a:rPr>
              <a:t>Efficacy and Tolerability of </a:t>
            </a:r>
            <a:r>
              <a:rPr lang="en-US" sz="3600" b="1" dirty="0" err="1" smtClean="0">
                <a:cs typeface="+mj-cs"/>
              </a:rPr>
              <a:t>Atazanavir</a:t>
            </a:r>
            <a:r>
              <a:rPr lang="en-US" sz="3600" b="1" dirty="0" smtClean="0">
                <a:cs typeface="+mj-cs"/>
              </a:rPr>
              <a:t>, </a:t>
            </a:r>
            <a:r>
              <a:rPr lang="en-US" sz="3600" b="1" dirty="0" err="1" smtClean="0">
                <a:cs typeface="+mj-cs"/>
              </a:rPr>
              <a:t>Raltegravir</a:t>
            </a:r>
            <a:r>
              <a:rPr lang="en-US" sz="3600" b="1" dirty="0" smtClean="0">
                <a:cs typeface="+mj-cs"/>
              </a:rPr>
              <a:t>, or </a:t>
            </a:r>
            <a:r>
              <a:rPr lang="en-US" sz="3600" b="1" dirty="0" err="1" smtClean="0">
                <a:cs typeface="+mj-cs"/>
              </a:rPr>
              <a:t>Darunavir</a:t>
            </a:r>
            <a:r>
              <a:rPr lang="en-US" sz="3600" b="1" dirty="0" smtClean="0">
                <a:cs typeface="+mj-cs"/>
              </a:rPr>
              <a:t> </a:t>
            </a:r>
            <a:br>
              <a:rPr lang="en-US" sz="3600" b="1" dirty="0" smtClean="0">
                <a:cs typeface="+mj-cs"/>
              </a:rPr>
            </a:br>
            <a:r>
              <a:rPr lang="en-US" sz="3600" b="1" dirty="0" smtClean="0">
                <a:cs typeface="+mj-cs"/>
              </a:rPr>
              <a:t>with FTC/TDF: </a:t>
            </a:r>
            <a:r>
              <a:rPr lang="en-US" sz="3600" dirty="0" smtClean="0">
                <a:cs typeface="+mj-cs"/>
              </a:rPr>
              <a:t/>
            </a:r>
            <a:br>
              <a:rPr lang="en-US" sz="3600" dirty="0" smtClean="0">
                <a:cs typeface="+mj-cs"/>
              </a:rPr>
            </a:br>
            <a:r>
              <a:rPr lang="en-US" sz="3600" b="1" dirty="0" smtClean="0">
                <a:cs typeface="+mj-cs"/>
              </a:rPr>
              <a:t>ACTG A5257</a:t>
            </a:r>
          </a:p>
        </p:txBody>
      </p:sp>
      <p:sp>
        <p:nvSpPr>
          <p:cNvPr id="2" name="Subtitle 1"/>
          <p:cNvSpPr>
            <a:spLocks noGrp="1"/>
          </p:cNvSpPr>
          <p:nvPr>
            <p:ph type="subTitle" idx="1"/>
          </p:nvPr>
        </p:nvSpPr>
        <p:spPr>
          <a:xfrm>
            <a:off x="381000" y="3886200"/>
            <a:ext cx="8534400" cy="1752600"/>
          </a:xfrm>
        </p:spPr>
        <p:txBody>
          <a:bodyPr/>
          <a:lstStyle/>
          <a:p>
            <a:pPr eaLnBrk="1" hangingPunct="1">
              <a:defRPr/>
            </a:pPr>
            <a:r>
              <a:rPr lang="en-US" sz="2400" u="sng" dirty="0" smtClean="0">
                <a:cs typeface="+mn-cs"/>
              </a:rPr>
              <a:t>Landovitz RJ</a:t>
            </a:r>
            <a:r>
              <a:rPr lang="en-US" sz="2400" dirty="0" smtClean="0">
                <a:cs typeface="+mn-cs"/>
              </a:rPr>
              <a:t>, </a:t>
            </a:r>
            <a:r>
              <a:rPr lang="en-US" sz="2400" dirty="0" err="1" smtClean="0">
                <a:cs typeface="+mn-cs"/>
              </a:rPr>
              <a:t>Ribaudo</a:t>
            </a:r>
            <a:r>
              <a:rPr lang="en-US" sz="2400" dirty="0" smtClean="0">
                <a:cs typeface="+mn-cs"/>
              </a:rPr>
              <a:t> HJ, </a:t>
            </a:r>
            <a:r>
              <a:rPr lang="en-US" sz="2400" dirty="0" err="1" smtClean="0">
                <a:cs typeface="+mn-cs"/>
              </a:rPr>
              <a:t>Ofotokun</a:t>
            </a:r>
            <a:r>
              <a:rPr lang="en-US" sz="2400" dirty="0" smtClean="0">
                <a:cs typeface="+mn-cs"/>
              </a:rPr>
              <a:t> I, Wang H, Baugh BP, Leavitt RY, Rooney JF, </a:t>
            </a:r>
            <a:r>
              <a:rPr lang="en-US" sz="2400" dirty="0" err="1" smtClean="0">
                <a:cs typeface="+mn-cs"/>
              </a:rPr>
              <a:t>Seekins</a:t>
            </a:r>
            <a:r>
              <a:rPr lang="en-US" sz="2400" dirty="0" smtClean="0">
                <a:cs typeface="+mn-cs"/>
              </a:rPr>
              <a:t> D, Currier JS, and Lennox JL for the A5257 Study Team</a:t>
            </a:r>
          </a:p>
        </p:txBody>
      </p:sp>
    </p:spTree>
    <p:extLst>
      <p:ext uri="{BB962C8B-B14F-4D97-AF65-F5344CB8AC3E}">
        <p14:creationId xmlns:p14="http://schemas.microsoft.com/office/powerpoint/2010/main" val="39211572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3-17 at 7.22.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09" y="0"/>
            <a:ext cx="5634453" cy="3384453"/>
          </a:xfrm>
          <a:prstGeom prst="rect">
            <a:avLst/>
          </a:prstGeom>
        </p:spPr>
      </p:pic>
      <p:pic>
        <p:nvPicPr>
          <p:cNvPr id="4" name="Picture 3" descr="Screen Shot 2014-03-17 at 8.30.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30" y="3385497"/>
            <a:ext cx="5610994" cy="3472503"/>
          </a:xfrm>
          <a:prstGeom prst="rect">
            <a:avLst/>
          </a:prstGeom>
        </p:spPr>
      </p:pic>
      <p:sp>
        <p:nvSpPr>
          <p:cNvPr id="5" name="TextBox 4"/>
          <p:cNvSpPr txBox="1"/>
          <p:nvPr/>
        </p:nvSpPr>
        <p:spPr>
          <a:xfrm>
            <a:off x="6213782" y="201801"/>
            <a:ext cx="2650535" cy="7109640"/>
          </a:xfrm>
          <a:prstGeom prst="rect">
            <a:avLst/>
          </a:prstGeom>
          <a:noFill/>
        </p:spPr>
        <p:txBody>
          <a:bodyPr wrap="square" rtlCol="0">
            <a:spAutoFit/>
          </a:bodyPr>
          <a:lstStyle/>
          <a:p>
            <a:r>
              <a:rPr lang="en-US" dirty="0" smtClean="0">
                <a:solidFill>
                  <a:srgbClr val="000000"/>
                </a:solidFill>
              </a:rPr>
              <a:t>Declining rates of MI and CVA in Kaiser Permanente cohort (CA).</a:t>
            </a:r>
          </a:p>
          <a:p>
            <a:endParaRPr lang="en-US" dirty="0">
              <a:solidFill>
                <a:srgbClr val="000000"/>
              </a:solidFill>
            </a:endParaRPr>
          </a:p>
          <a:p>
            <a:r>
              <a:rPr lang="en-US" dirty="0" smtClean="0">
                <a:solidFill>
                  <a:srgbClr val="000000"/>
                </a:solidFill>
              </a:rPr>
              <a:t>The </a:t>
            </a:r>
            <a:r>
              <a:rPr lang="en-US" dirty="0">
                <a:solidFill>
                  <a:srgbClr val="000000"/>
                </a:solidFill>
              </a:rPr>
              <a:t>reduced MI incidence rates for HIV+ </a:t>
            </a:r>
            <a:r>
              <a:rPr lang="en-US" dirty="0" smtClean="0">
                <a:solidFill>
                  <a:srgbClr val="000000"/>
                </a:solidFill>
              </a:rPr>
              <a:t>in </a:t>
            </a:r>
            <a:r>
              <a:rPr lang="en-US" dirty="0">
                <a:solidFill>
                  <a:srgbClr val="000000"/>
                </a:solidFill>
              </a:rPr>
              <a:t>recent years is likely a result of a combination of factors such as </a:t>
            </a:r>
            <a:r>
              <a:rPr lang="en-US" dirty="0" smtClean="0">
                <a:solidFill>
                  <a:srgbClr val="000000"/>
                </a:solidFill>
              </a:rPr>
              <a:t>CVD risk </a:t>
            </a:r>
            <a:r>
              <a:rPr lang="en-US" dirty="0">
                <a:solidFill>
                  <a:srgbClr val="000000"/>
                </a:solidFill>
              </a:rPr>
              <a:t>factor reduction, use of more lipid-friendly </a:t>
            </a:r>
            <a:r>
              <a:rPr lang="en-US" dirty="0" smtClean="0">
                <a:solidFill>
                  <a:srgbClr val="000000"/>
                </a:solidFill>
              </a:rPr>
              <a:t>ART, </a:t>
            </a:r>
            <a:r>
              <a:rPr lang="en-US" dirty="0">
                <a:solidFill>
                  <a:srgbClr val="000000"/>
                </a:solidFill>
              </a:rPr>
              <a:t>and reduced immunodeficiency </a:t>
            </a:r>
            <a:endParaRPr lang="en-US" dirty="0" smtClean="0">
              <a:solidFill>
                <a:srgbClr val="000000"/>
              </a:solidFill>
            </a:endParaRPr>
          </a:p>
          <a:p>
            <a:endParaRPr lang="en-US" dirty="0">
              <a:solidFill>
                <a:srgbClr val="000000"/>
              </a:solidFill>
            </a:endParaRPr>
          </a:p>
          <a:p>
            <a:endParaRPr lang="en-US" dirty="0">
              <a:solidFill>
                <a:srgbClr val="000000"/>
              </a:solidFill>
            </a:endParaRPr>
          </a:p>
          <a:p>
            <a:r>
              <a:rPr lang="en-US" dirty="0" smtClean="0">
                <a:solidFill>
                  <a:srgbClr val="000000"/>
                </a:solidFill>
              </a:rPr>
              <a:t>HIV+ with </a:t>
            </a:r>
            <a:r>
              <a:rPr lang="en-US" dirty="0">
                <a:solidFill>
                  <a:srgbClr val="000000"/>
                </a:solidFill>
              </a:rPr>
              <a:t>recent CD4 ≥500 or recent HIV RNA &lt;500 are not at significantly greater risk compared with HIV- individuals after adjustment for stroke risk factors, but lower recent CD4 and higher recent HIV RNA are associated with increased risk </a:t>
            </a:r>
          </a:p>
          <a:p>
            <a:endParaRPr lang="en-US" dirty="0">
              <a:solidFill>
                <a:srgbClr val="000000"/>
              </a:solidFill>
            </a:endParaRPr>
          </a:p>
          <a:p>
            <a:r>
              <a:rPr lang="en-US" sz="1200" dirty="0" smtClean="0">
                <a:solidFill>
                  <a:srgbClr val="000000"/>
                </a:solidFill>
              </a:rPr>
              <a:t>Klein D, et al </a:t>
            </a:r>
            <a:r>
              <a:rPr lang="en-US" sz="1200" dirty="0" err="1" smtClean="0">
                <a:solidFill>
                  <a:srgbClr val="000000"/>
                </a:solidFill>
              </a:rPr>
              <a:t>Abst</a:t>
            </a:r>
            <a:r>
              <a:rPr lang="en-US" sz="1200" dirty="0" smtClean="0">
                <a:solidFill>
                  <a:srgbClr val="000000"/>
                </a:solidFill>
              </a:rPr>
              <a:t> 737, 741CROI 2014</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526537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7 at 7.26.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07" y="2570602"/>
            <a:ext cx="7429500" cy="2527300"/>
          </a:xfrm>
          <a:prstGeom prst="rect">
            <a:avLst/>
          </a:prstGeom>
        </p:spPr>
      </p:pic>
      <p:sp>
        <p:nvSpPr>
          <p:cNvPr id="3" name="TextBox 2"/>
          <p:cNvSpPr txBox="1"/>
          <p:nvPr/>
        </p:nvSpPr>
        <p:spPr>
          <a:xfrm>
            <a:off x="488494" y="5165251"/>
            <a:ext cx="7815907" cy="1323439"/>
          </a:xfrm>
          <a:prstGeom prst="rect">
            <a:avLst/>
          </a:prstGeom>
          <a:noFill/>
        </p:spPr>
        <p:txBody>
          <a:bodyPr wrap="square" rtlCol="0">
            <a:spAutoFit/>
          </a:bodyPr>
          <a:lstStyle/>
          <a:p>
            <a:pPr marL="285750" indent="-285750">
              <a:buFont typeface="Arial"/>
              <a:buChar char="•"/>
            </a:pPr>
            <a:r>
              <a:rPr lang="en-US" dirty="0">
                <a:solidFill>
                  <a:srgbClr val="000000"/>
                </a:solidFill>
              </a:rPr>
              <a:t>Low CD4 count independently predicts primary MIs and shows a </a:t>
            </a:r>
            <a:r>
              <a:rPr lang="en-US" dirty="0" smtClean="0">
                <a:solidFill>
                  <a:srgbClr val="000000"/>
                </a:solidFill>
              </a:rPr>
              <a:t>trend towards </a:t>
            </a:r>
            <a:r>
              <a:rPr lang="en-US" dirty="0">
                <a:solidFill>
                  <a:srgbClr val="000000"/>
                </a:solidFill>
              </a:rPr>
              <a:t>being a stronger predictor at lower CD4 counts</a:t>
            </a:r>
            <a:r>
              <a:rPr lang="en-US" dirty="0" smtClean="0">
                <a:solidFill>
                  <a:srgbClr val="000000"/>
                </a:solidFill>
              </a:rPr>
              <a:t>.</a:t>
            </a:r>
            <a:endParaRPr lang="en-US" dirty="0">
              <a:solidFill>
                <a:srgbClr val="000000"/>
              </a:solidFill>
            </a:endParaRPr>
          </a:p>
          <a:p>
            <a:pPr marL="285750" indent="-285750">
              <a:buFont typeface="Arial"/>
              <a:buChar char="•"/>
            </a:pPr>
            <a:r>
              <a:rPr lang="en-US" dirty="0" smtClean="0">
                <a:solidFill>
                  <a:srgbClr val="000000"/>
                </a:solidFill>
              </a:rPr>
              <a:t>Detectable </a:t>
            </a:r>
            <a:r>
              <a:rPr lang="en-US" dirty="0">
                <a:solidFill>
                  <a:srgbClr val="000000"/>
                </a:solidFill>
              </a:rPr>
              <a:t>viral load is associated with risk of primary MIs at CD4 &gt;</a:t>
            </a:r>
            <a:r>
              <a:rPr lang="en-US" dirty="0" smtClean="0">
                <a:solidFill>
                  <a:srgbClr val="000000"/>
                </a:solidFill>
              </a:rPr>
              <a:t>350 and </a:t>
            </a:r>
            <a:r>
              <a:rPr lang="en-US" dirty="0">
                <a:solidFill>
                  <a:srgbClr val="000000"/>
                </a:solidFill>
              </a:rPr>
              <a:t>&gt;500 suggesting that </a:t>
            </a:r>
            <a:r>
              <a:rPr lang="en-US" dirty="0" err="1">
                <a:solidFill>
                  <a:srgbClr val="000000"/>
                </a:solidFill>
              </a:rPr>
              <a:t>viremia</a:t>
            </a:r>
            <a:r>
              <a:rPr lang="en-US" dirty="0">
                <a:solidFill>
                  <a:srgbClr val="000000"/>
                </a:solidFill>
              </a:rPr>
              <a:t> and ART may differentially </a:t>
            </a:r>
            <a:r>
              <a:rPr lang="en-US" dirty="0" smtClean="0">
                <a:solidFill>
                  <a:srgbClr val="000000"/>
                </a:solidFill>
              </a:rPr>
              <a:t>impact primary </a:t>
            </a:r>
            <a:r>
              <a:rPr lang="en-US" dirty="0">
                <a:solidFill>
                  <a:srgbClr val="000000"/>
                </a:solidFill>
              </a:rPr>
              <a:t>MI risk at higher CD4 counts. !</a:t>
            </a:r>
          </a:p>
        </p:txBody>
      </p:sp>
      <p:pic>
        <p:nvPicPr>
          <p:cNvPr id="4" name="Picture 3" descr="Screen Shot 2014-03-17 at 8.42.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99"/>
            <a:ext cx="9144000" cy="1128677"/>
          </a:xfrm>
          <a:prstGeom prst="rect">
            <a:avLst/>
          </a:prstGeom>
        </p:spPr>
      </p:pic>
      <p:sp>
        <p:nvSpPr>
          <p:cNvPr id="5" name="TextBox 4"/>
          <p:cNvSpPr txBox="1"/>
          <p:nvPr/>
        </p:nvSpPr>
        <p:spPr>
          <a:xfrm>
            <a:off x="232034" y="1440897"/>
            <a:ext cx="8292189" cy="1077218"/>
          </a:xfrm>
          <a:prstGeom prst="rect">
            <a:avLst/>
          </a:prstGeom>
          <a:noFill/>
        </p:spPr>
        <p:txBody>
          <a:bodyPr wrap="square" rtlCol="0">
            <a:spAutoFit/>
          </a:bodyPr>
          <a:lstStyle/>
          <a:p>
            <a:r>
              <a:rPr lang="en-US" dirty="0">
                <a:solidFill>
                  <a:srgbClr val="000000"/>
                </a:solidFill>
              </a:rPr>
              <a:t>CNICS is a diverse 8-site observational HIV cohort with </a:t>
            </a:r>
            <a:r>
              <a:rPr lang="en-US" dirty="0" smtClean="0">
                <a:solidFill>
                  <a:srgbClr val="000000"/>
                </a:solidFill>
              </a:rPr>
              <a:t>comprehensive clinical </a:t>
            </a:r>
            <a:r>
              <a:rPr lang="en-US" dirty="0">
                <a:solidFill>
                  <a:srgbClr val="000000"/>
                </a:solidFill>
              </a:rPr>
              <a:t>data on &gt;29,000 patients, including data on traditional CVD risk </a:t>
            </a:r>
            <a:r>
              <a:rPr lang="en-US" dirty="0" smtClean="0">
                <a:solidFill>
                  <a:srgbClr val="000000"/>
                </a:solidFill>
              </a:rPr>
              <a:t>factors and </a:t>
            </a:r>
            <a:r>
              <a:rPr lang="en-US" dirty="0">
                <a:solidFill>
                  <a:srgbClr val="000000"/>
                </a:solidFill>
              </a:rPr>
              <a:t>definitive adjudicated outcomes including MIs. Among 17,626 </a:t>
            </a:r>
            <a:r>
              <a:rPr lang="en-US" dirty="0" smtClean="0">
                <a:solidFill>
                  <a:srgbClr val="000000"/>
                </a:solidFill>
              </a:rPr>
              <a:t>eligible participants</a:t>
            </a:r>
            <a:r>
              <a:rPr lang="en-US" dirty="0">
                <a:solidFill>
                  <a:srgbClr val="000000"/>
                </a:solidFill>
              </a:rPr>
              <a:t>, we found 128 primary and 144 secondary confirmed incident MIs.</a:t>
            </a:r>
          </a:p>
        </p:txBody>
      </p:sp>
    </p:spTree>
    <p:extLst>
      <p:ext uri="{BB962C8B-B14F-4D97-AF65-F5344CB8AC3E}">
        <p14:creationId xmlns:p14="http://schemas.microsoft.com/office/powerpoint/2010/main" val="3083480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8246" cy="5128618"/>
          </a:xfrm>
          <a:prstGeom prst="rect">
            <a:avLst/>
          </a:prstGeom>
        </p:spPr>
      </p:pic>
      <p:sp>
        <p:nvSpPr>
          <p:cNvPr id="3" name="Text Placeholder 1"/>
          <p:cNvSpPr txBox="1">
            <a:spLocks/>
          </p:cNvSpPr>
          <p:nvPr/>
        </p:nvSpPr>
        <p:spPr>
          <a:xfrm>
            <a:off x="327285" y="5357813"/>
            <a:ext cx="7772400" cy="1500187"/>
          </a:xfrm>
          <a:prstGeom prst="rect">
            <a:avLst/>
          </a:prstGeom>
        </p:spPr>
        <p:txBody>
          <a:bodyPr/>
          <a:lstStyle>
            <a:lvl1pPr marL="342900" indent="-342900" algn="l" rtl="0" eaLnBrk="0" fontAlgn="base" hangingPunct="0">
              <a:spcBef>
                <a:spcPct val="20000"/>
              </a:spcBef>
              <a:spcAft>
                <a:spcPct val="0"/>
              </a:spcAft>
              <a:buSzPct val="100000"/>
              <a:buChar char="•"/>
              <a:defRPr sz="3200">
                <a:solidFill>
                  <a:schemeClr val="accent5">
                    <a:lumMod val="10000"/>
                  </a:schemeClr>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100000"/>
              <a:buChar char="–"/>
              <a:defRPr sz="2800">
                <a:solidFill>
                  <a:schemeClr val="accent5">
                    <a:lumMod val="10000"/>
                  </a:schemeClr>
                </a:solidFill>
                <a:latin typeface="+mn-lt"/>
                <a:ea typeface="ＭＳ Ｐゴシック" pitchFamily="23" charset="-128"/>
              </a:defRPr>
            </a:lvl2pPr>
            <a:lvl3pPr marL="1143000" indent="-228600" algn="l" rtl="0" eaLnBrk="0" fontAlgn="base" hangingPunct="0">
              <a:spcBef>
                <a:spcPct val="20000"/>
              </a:spcBef>
              <a:spcAft>
                <a:spcPct val="0"/>
              </a:spcAft>
              <a:buSzPct val="100000"/>
              <a:buChar char="•"/>
              <a:defRPr sz="2400">
                <a:solidFill>
                  <a:schemeClr val="accent5">
                    <a:lumMod val="10000"/>
                  </a:schemeClr>
                </a:solidFill>
                <a:latin typeface="+mn-lt"/>
                <a:ea typeface="ＭＳ Ｐゴシック" pitchFamily="23" charset="-128"/>
              </a:defRPr>
            </a:lvl3pPr>
            <a:lvl4pPr marL="1600200" indent="-228600" algn="l" rtl="0" eaLnBrk="0" fontAlgn="base" hangingPunct="0">
              <a:spcBef>
                <a:spcPct val="20000"/>
              </a:spcBef>
              <a:spcAft>
                <a:spcPct val="0"/>
              </a:spcAft>
              <a:buSzPct val="100000"/>
              <a:buChar char="–"/>
              <a:defRPr sz="2000">
                <a:solidFill>
                  <a:schemeClr val="accent5">
                    <a:lumMod val="10000"/>
                  </a:schemeClr>
                </a:solidFill>
                <a:latin typeface="+mn-lt"/>
                <a:ea typeface="ＭＳ Ｐゴシック" pitchFamily="23" charset="-128"/>
              </a:defRPr>
            </a:lvl4pPr>
            <a:lvl5pPr marL="2057400" indent="-228600" algn="l" rtl="0" eaLnBrk="0" fontAlgn="base" hangingPunct="0">
              <a:spcBef>
                <a:spcPct val="20000"/>
              </a:spcBef>
              <a:spcAft>
                <a:spcPct val="0"/>
              </a:spcAft>
              <a:buSzPct val="100000"/>
              <a:buChar char="•"/>
              <a:defRPr sz="2000">
                <a:solidFill>
                  <a:schemeClr val="accent5">
                    <a:lumMod val="10000"/>
                  </a:schemeClr>
                </a:solidFill>
                <a:latin typeface="+mn-lt"/>
                <a:ea typeface="ＭＳ Ｐゴシック" pitchFamily="23" charset="-128"/>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9pPr>
          </a:lstStyle>
          <a:p>
            <a:pPr marL="0" indent="0">
              <a:buNone/>
            </a:pPr>
            <a:r>
              <a:rPr lang="en-US" dirty="0" smtClean="0">
                <a:latin typeface="Arial"/>
                <a:cs typeface="Arial"/>
              </a:rPr>
              <a:t>HCV Treatment</a:t>
            </a:r>
          </a:p>
          <a:p>
            <a:pPr marL="0" indent="0">
              <a:buNone/>
            </a:pPr>
            <a:r>
              <a:rPr lang="en-US" dirty="0" smtClean="0">
                <a:latin typeface="Arial"/>
                <a:cs typeface="Arial"/>
              </a:rPr>
              <a:t>Implications for the co-infected </a:t>
            </a:r>
            <a:endParaRPr lang="en-US" dirty="0">
              <a:latin typeface="Arial"/>
              <a:cs typeface="Arial"/>
            </a:endParaRPr>
          </a:p>
        </p:txBody>
      </p:sp>
    </p:spTree>
    <p:extLst>
      <p:ext uri="{BB962C8B-B14F-4D97-AF65-F5344CB8AC3E}">
        <p14:creationId xmlns:p14="http://schemas.microsoft.com/office/powerpoint/2010/main" val="3195709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6 at 4.49.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73" y="0"/>
            <a:ext cx="8686800" cy="6438900"/>
          </a:xfrm>
          <a:prstGeom prst="rect">
            <a:avLst/>
          </a:prstGeom>
        </p:spPr>
      </p:pic>
    </p:spTree>
    <p:extLst>
      <p:ext uri="{BB962C8B-B14F-4D97-AF65-F5344CB8AC3E}">
        <p14:creationId xmlns:p14="http://schemas.microsoft.com/office/powerpoint/2010/main" val="3628271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6 at 4.50.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32" y="0"/>
            <a:ext cx="8648700" cy="6502400"/>
          </a:xfrm>
          <a:prstGeom prst="rect">
            <a:avLst/>
          </a:prstGeom>
        </p:spPr>
      </p:pic>
    </p:spTree>
    <p:extLst>
      <p:ext uri="{BB962C8B-B14F-4D97-AF65-F5344CB8AC3E}">
        <p14:creationId xmlns:p14="http://schemas.microsoft.com/office/powerpoint/2010/main" val="126853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6 at 4.50.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13" y="124251"/>
            <a:ext cx="8610600" cy="6477000"/>
          </a:xfrm>
          <a:prstGeom prst="rect">
            <a:avLst/>
          </a:prstGeom>
        </p:spPr>
      </p:pic>
    </p:spTree>
    <p:extLst>
      <p:ext uri="{BB962C8B-B14F-4D97-AF65-F5344CB8AC3E}">
        <p14:creationId xmlns:p14="http://schemas.microsoft.com/office/powerpoint/2010/main" val="4180605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6 at 4.51.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712200" cy="6489700"/>
          </a:xfrm>
          <a:prstGeom prst="rect">
            <a:avLst/>
          </a:prstGeom>
        </p:spPr>
      </p:pic>
    </p:spTree>
    <p:extLst>
      <p:ext uri="{BB962C8B-B14F-4D97-AF65-F5344CB8AC3E}">
        <p14:creationId xmlns:p14="http://schemas.microsoft.com/office/powerpoint/2010/main" val="696880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7 at 8.44.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247" y="134321"/>
            <a:ext cx="7416800" cy="5473700"/>
          </a:xfrm>
          <a:prstGeom prst="rect">
            <a:avLst/>
          </a:prstGeom>
        </p:spPr>
      </p:pic>
      <p:sp>
        <p:nvSpPr>
          <p:cNvPr id="4" name="Text Placeholder 1"/>
          <p:cNvSpPr txBox="1">
            <a:spLocks/>
          </p:cNvSpPr>
          <p:nvPr/>
        </p:nvSpPr>
        <p:spPr>
          <a:xfrm>
            <a:off x="754718" y="5755490"/>
            <a:ext cx="7772400" cy="1500187"/>
          </a:xfrm>
          <a:prstGeom prst="rect">
            <a:avLst/>
          </a:prstGeom>
        </p:spPr>
        <p:txBody>
          <a:bodyPr/>
          <a:lstStyle>
            <a:lvl1pPr marL="342900" indent="-342900" algn="l" rtl="0" eaLnBrk="0" fontAlgn="base" hangingPunct="0">
              <a:spcBef>
                <a:spcPct val="20000"/>
              </a:spcBef>
              <a:spcAft>
                <a:spcPct val="0"/>
              </a:spcAft>
              <a:buSzPct val="100000"/>
              <a:buChar char="•"/>
              <a:defRPr sz="3200">
                <a:solidFill>
                  <a:schemeClr val="accent5">
                    <a:lumMod val="10000"/>
                  </a:schemeClr>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100000"/>
              <a:buChar char="–"/>
              <a:defRPr sz="2800">
                <a:solidFill>
                  <a:schemeClr val="accent5">
                    <a:lumMod val="10000"/>
                  </a:schemeClr>
                </a:solidFill>
                <a:latin typeface="+mn-lt"/>
                <a:ea typeface="ＭＳ Ｐゴシック" pitchFamily="23" charset="-128"/>
              </a:defRPr>
            </a:lvl2pPr>
            <a:lvl3pPr marL="1143000" indent="-228600" algn="l" rtl="0" eaLnBrk="0" fontAlgn="base" hangingPunct="0">
              <a:spcBef>
                <a:spcPct val="20000"/>
              </a:spcBef>
              <a:spcAft>
                <a:spcPct val="0"/>
              </a:spcAft>
              <a:buSzPct val="100000"/>
              <a:buChar char="•"/>
              <a:defRPr sz="2400">
                <a:solidFill>
                  <a:schemeClr val="accent5">
                    <a:lumMod val="10000"/>
                  </a:schemeClr>
                </a:solidFill>
                <a:latin typeface="+mn-lt"/>
                <a:ea typeface="ＭＳ Ｐゴシック" pitchFamily="23" charset="-128"/>
              </a:defRPr>
            </a:lvl3pPr>
            <a:lvl4pPr marL="1600200" indent="-228600" algn="l" rtl="0" eaLnBrk="0" fontAlgn="base" hangingPunct="0">
              <a:spcBef>
                <a:spcPct val="20000"/>
              </a:spcBef>
              <a:spcAft>
                <a:spcPct val="0"/>
              </a:spcAft>
              <a:buSzPct val="100000"/>
              <a:buChar char="–"/>
              <a:defRPr sz="2000">
                <a:solidFill>
                  <a:schemeClr val="accent5">
                    <a:lumMod val="10000"/>
                  </a:schemeClr>
                </a:solidFill>
                <a:latin typeface="+mn-lt"/>
                <a:ea typeface="ＭＳ Ｐゴシック" pitchFamily="23" charset="-128"/>
              </a:defRPr>
            </a:lvl4pPr>
            <a:lvl5pPr marL="2057400" indent="-228600" algn="l" rtl="0" eaLnBrk="0" fontAlgn="base" hangingPunct="0">
              <a:spcBef>
                <a:spcPct val="20000"/>
              </a:spcBef>
              <a:spcAft>
                <a:spcPct val="0"/>
              </a:spcAft>
              <a:buSzPct val="100000"/>
              <a:buChar char="•"/>
              <a:defRPr sz="2000">
                <a:solidFill>
                  <a:schemeClr val="accent5">
                    <a:lumMod val="10000"/>
                  </a:schemeClr>
                </a:solidFill>
                <a:latin typeface="+mn-lt"/>
                <a:ea typeface="ＭＳ Ｐゴシック" pitchFamily="23" charset="-128"/>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ＭＳ Ｐゴシック" pitchFamily="23" charset="-128"/>
              </a:defRPr>
            </a:lvl9pPr>
          </a:lstStyle>
          <a:p>
            <a:pPr marL="0" indent="0">
              <a:buNone/>
            </a:pPr>
            <a:r>
              <a:rPr lang="en-US" dirty="0" smtClean="0">
                <a:latin typeface="Arial"/>
                <a:cs typeface="Arial"/>
              </a:rPr>
              <a:t>Cure</a:t>
            </a:r>
            <a:endParaRPr lang="en-US" dirty="0">
              <a:latin typeface="Arial"/>
              <a:cs typeface="Arial"/>
            </a:endParaRPr>
          </a:p>
        </p:txBody>
      </p:sp>
    </p:spTree>
    <p:extLst>
      <p:ext uri="{BB962C8B-B14F-4D97-AF65-F5344CB8AC3E}">
        <p14:creationId xmlns:p14="http://schemas.microsoft.com/office/powerpoint/2010/main" val="3824923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2 at 7.47.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54368"/>
          </a:xfrm>
          <a:prstGeom prst="rect">
            <a:avLst/>
          </a:prstGeom>
        </p:spPr>
      </p:pic>
    </p:spTree>
    <p:extLst>
      <p:ext uri="{BB962C8B-B14F-4D97-AF65-F5344CB8AC3E}">
        <p14:creationId xmlns:p14="http://schemas.microsoft.com/office/powerpoint/2010/main" val="2360054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2 at 7.48.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446"/>
            <a:ext cx="9144000" cy="4180114"/>
          </a:xfrm>
          <a:prstGeom prst="rect">
            <a:avLst/>
          </a:prstGeom>
        </p:spPr>
      </p:pic>
    </p:spTree>
    <p:extLst>
      <p:ext uri="{BB962C8B-B14F-4D97-AF65-F5344CB8AC3E}">
        <p14:creationId xmlns:p14="http://schemas.microsoft.com/office/powerpoint/2010/main" val="94329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663575"/>
          </a:xfrm>
        </p:spPr>
        <p:txBody>
          <a:bodyPr/>
          <a:lstStyle/>
          <a:p>
            <a:pPr eaLnBrk="1" hangingPunct="1">
              <a:defRPr/>
            </a:pPr>
            <a:r>
              <a:rPr lang="en-US" sz="4000" b="1" dirty="0" smtClean="0"/>
              <a:t>A5257 Study Design*</a:t>
            </a:r>
            <a:endParaRPr lang="en-US" sz="4000" b="1" dirty="0" smtClean="0">
              <a:cs typeface="+mj-cs"/>
            </a:endParaRPr>
          </a:p>
        </p:txBody>
      </p:sp>
      <p:grpSp>
        <p:nvGrpSpPr>
          <p:cNvPr id="17410" name="Group 20"/>
          <p:cNvGrpSpPr>
            <a:grpSpLocks/>
          </p:cNvGrpSpPr>
          <p:nvPr/>
        </p:nvGrpSpPr>
        <p:grpSpPr bwMode="auto">
          <a:xfrm>
            <a:off x="76200" y="1066800"/>
            <a:ext cx="8991600" cy="4714875"/>
            <a:chOff x="5013769" y="3869438"/>
            <a:chExt cx="9500588" cy="5242821"/>
          </a:xfrm>
        </p:grpSpPr>
        <p:grpSp>
          <p:nvGrpSpPr>
            <p:cNvPr id="17412" name="Group 21"/>
            <p:cNvGrpSpPr>
              <a:grpSpLocks/>
            </p:cNvGrpSpPr>
            <p:nvPr/>
          </p:nvGrpSpPr>
          <p:grpSpPr bwMode="auto">
            <a:xfrm>
              <a:off x="5013769" y="6555939"/>
              <a:ext cx="9500588" cy="872340"/>
              <a:chOff x="5013769" y="6364573"/>
              <a:chExt cx="9500588" cy="872340"/>
            </a:xfrm>
          </p:grpSpPr>
          <p:sp>
            <p:nvSpPr>
              <p:cNvPr id="17422" name="Rectangle 3"/>
              <p:cNvSpPr>
                <a:spLocks noChangeArrowheads="1"/>
              </p:cNvSpPr>
              <p:nvPr/>
            </p:nvSpPr>
            <p:spPr bwMode="auto">
              <a:xfrm>
                <a:off x="8475848" y="6364573"/>
                <a:ext cx="2605023" cy="872339"/>
              </a:xfrm>
              <a:prstGeom prst="rect">
                <a:avLst/>
              </a:prstGeom>
              <a:solidFill>
                <a:srgbClr val="00B050"/>
              </a:solidFill>
              <a:ln w="9525">
                <a:solidFill>
                  <a:srgbClr val="000000"/>
                </a:solidFill>
                <a:miter lim="800000"/>
                <a:headEnd/>
                <a:tailEnd/>
              </a:ln>
              <a:extLst/>
            </p:spPr>
            <p:txBody>
              <a:bodyPr wrap="none" anchor="ctr"/>
              <a:lstStyle/>
              <a:p>
                <a:pPr algn="ctr" eaLnBrk="1" hangingPunct="1">
                  <a:buClr>
                    <a:srgbClr val="99CC00"/>
                  </a:buClr>
                </a:pP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RAL 400 mg BID + </a:t>
                </a:r>
              </a:p>
              <a:p>
                <a:pPr algn="ctr" eaLnBrk="1" hangingPunct="1">
                  <a:buClr>
                    <a:srgbClr val="99CC00"/>
                  </a:buClr>
                </a:pP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FTC/TDF</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200/300</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mg</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smtClean="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QD</a:t>
                </a:r>
                <a:endPar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endParaRPr>
              </a:p>
            </p:txBody>
          </p:sp>
          <p:sp>
            <p:nvSpPr>
              <p:cNvPr id="17423" name="Rectangle 4"/>
              <p:cNvSpPr>
                <a:spLocks noChangeArrowheads="1"/>
              </p:cNvSpPr>
              <p:nvPr/>
            </p:nvSpPr>
            <p:spPr bwMode="auto">
              <a:xfrm>
                <a:off x="11121297" y="6364574"/>
                <a:ext cx="3393060" cy="872339"/>
              </a:xfrm>
              <a:prstGeom prst="rect">
                <a:avLst/>
              </a:prstGeom>
              <a:solidFill>
                <a:srgbClr val="FF0000"/>
              </a:solidFill>
              <a:ln w="9525">
                <a:solidFill>
                  <a:srgbClr val="000000"/>
                </a:solidFill>
                <a:miter lim="800000"/>
                <a:headEnd/>
                <a:tailEnd/>
              </a:ln>
              <a:extLst/>
            </p:spPr>
            <p:txBody>
              <a:bodyPr wrap="none" anchor="ctr"/>
              <a:lstStyle/>
              <a:p>
                <a:pPr algn="ctr" eaLnBrk="1" hangingPunct="1">
                  <a:buClr>
                    <a:srgbClr val="99CC00"/>
                  </a:buClr>
                </a:pP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DRV 800</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mg</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QD</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RTV 100</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mg</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QD </a:t>
                </a:r>
              </a:p>
              <a:p>
                <a:pPr algn="ctr" eaLnBrk="1" hangingPunct="1">
                  <a:buClr>
                    <a:srgbClr val="99CC00"/>
                  </a:buClr>
                </a:pP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FTC/TDF 200/300 mg </a:t>
                </a:r>
                <a:r>
                  <a:rPr lang="en-US" b="1" dirty="0" smtClean="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QD</a:t>
                </a:r>
                <a:endPar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endParaRPr>
              </a:p>
            </p:txBody>
          </p:sp>
          <p:sp>
            <p:nvSpPr>
              <p:cNvPr id="17424" name="Rectangle 5"/>
              <p:cNvSpPr>
                <a:spLocks noChangeArrowheads="1"/>
              </p:cNvSpPr>
              <p:nvPr/>
            </p:nvSpPr>
            <p:spPr bwMode="auto">
              <a:xfrm>
                <a:off x="5013769" y="6364573"/>
                <a:ext cx="3425719" cy="872340"/>
              </a:xfrm>
              <a:prstGeom prst="rect">
                <a:avLst/>
              </a:prstGeom>
              <a:solidFill>
                <a:srgbClr val="0000E1"/>
              </a:solidFill>
              <a:ln w="9525">
                <a:solidFill>
                  <a:srgbClr val="000000"/>
                </a:solidFill>
                <a:miter lim="800000"/>
                <a:headEnd/>
                <a:tailEnd/>
              </a:ln>
              <a:extLst/>
            </p:spPr>
            <p:txBody>
              <a:bodyPr wrap="none" anchor="ctr"/>
              <a:lstStyle/>
              <a:p>
                <a:pPr algn="ctr" eaLnBrk="1" hangingPunct="1">
                  <a:buClr>
                    <a:srgbClr val="99CC00"/>
                  </a:buClr>
                </a:pP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ATV 300</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mg QD + RTV 100mg</a:t>
                </a:r>
                <a:r>
                  <a:rPr lang="en-US" sz="1000"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a:t>
                </a: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QD</a:t>
                </a:r>
              </a:p>
              <a:p>
                <a:pPr algn="ctr" eaLnBrk="1" hangingPunct="1">
                  <a:buClr>
                    <a:srgbClr val="99CC00"/>
                  </a:buClr>
                </a:pPr>
                <a:r>
                  <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  FTC/TDF 200/300 mg </a:t>
                </a:r>
                <a:r>
                  <a:rPr lang="en-US" b="1" dirty="0" smtClean="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rPr>
                  <a:t>QD</a:t>
                </a:r>
                <a:endParaRPr lang="en-US" b="1" dirty="0">
                  <a:solidFill>
                    <a:srgbClr val="FFFFFF"/>
                  </a:solidFill>
                  <a:effectLst>
                    <a:outerShdw blurRad="50800" dist="38100" dir="2700000" algn="tl" rotWithShape="0">
                      <a:prstClr val="black">
                        <a:alpha val="40000"/>
                      </a:prstClr>
                    </a:outerShdw>
                  </a:effectLst>
                  <a:latin typeface="Arial" charset="0"/>
                  <a:ea typeface="ＭＳ Ｐゴシック" charset="0"/>
                  <a:cs typeface="Arial" charset="0"/>
                </a:endParaRPr>
              </a:p>
            </p:txBody>
          </p:sp>
        </p:grpSp>
        <p:sp>
          <p:nvSpPr>
            <p:cNvPr id="17413" name="Rectangle 22"/>
            <p:cNvSpPr>
              <a:spLocks noChangeArrowheads="1"/>
            </p:cNvSpPr>
            <p:nvPr/>
          </p:nvSpPr>
          <p:spPr bwMode="auto">
            <a:xfrm>
              <a:off x="5686577" y="7993077"/>
              <a:ext cx="8213558" cy="11191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1" hangingPunct="1">
                <a:lnSpc>
                  <a:spcPct val="90000"/>
                </a:lnSpc>
                <a:spcBef>
                  <a:spcPct val="35000"/>
                </a:spcBef>
                <a:spcAft>
                  <a:spcPct val="25000"/>
                </a:spcAft>
                <a:buClr>
                  <a:srgbClr val="600030"/>
                </a:buClr>
                <a:buFont typeface="Wingdings" charset="0"/>
                <a:buNone/>
                <a:tabLst>
                  <a:tab pos="228600" algn="l"/>
                </a:tabLst>
              </a:pPr>
              <a:r>
                <a:rPr lang="en-US" sz="1800" b="1">
                  <a:solidFill>
                    <a:srgbClr val="000000"/>
                  </a:solidFill>
                  <a:latin typeface="Arial" charset="0"/>
                  <a:ea typeface="ＭＳ Ｐゴシック" charset="0"/>
                  <a:cs typeface="ＭＳ Ｐゴシック" charset="0"/>
                </a:rPr>
                <a:t>Study Conclusion 96 weeks after final participant enrolled</a:t>
              </a:r>
            </a:p>
            <a:p>
              <a:pPr algn="ctr" eaLnBrk="1" hangingPunct="1">
                <a:lnSpc>
                  <a:spcPct val="90000"/>
                </a:lnSpc>
                <a:spcBef>
                  <a:spcPct val="35000"/>
                </a:spcBef>
                <a:spcAft>
                  <a:spcPct val="25000"/>
                </a:spcAft>
                <a:buClr>
                  <a:srgbClr val="600030"/>
                </a:buClr>
                <a:buFont typeface="Wingdings" charset="0"/>
                <a:buNone/>
                <a:tabLst>
                  <a:tab pos="228600" algn="l"/>
                </a:tabLst>
              </a:pPr>
              <a:r>
                <a:rPr lang="en-US" sz="1800">
                  <a:solidFill>
                    <a:srgbClr val="000000"/>
                  </a:solidFill>
                  <a:latin typeface="Arial" charset="0"/>
                  <a:ea typeface="ＭＳ Ｐゴシック" charset="0"/>
                  <a:cs typeface="ＭＳ Ｐゴシック" charset="0"/>
                </a:rPr>
                <a:t>Follow-up continued for 96 weeks after randomization of last subject (range 2-4 years) regardless of status on randomized ART</a:t>
              </a:r>
            </a:p>
          </p:txBody>
        </p:sp>
        <p:sp>
          <p:nvSpPr>
            <p:cNvPr id="17414" name="Rectangle 23"/>
            <p:cNvSpPr>
              <a:spLocks noChangeArrowheads="1"/>
            </p:cNvSpPr>
            <p:nvPr/>
          </p:nvSpPr>
          <p:spPr bwMode="auto">
            <a:xfrm>
              <a:off x="6730117" y="3869438"/>
              <a:ext cx="6126480" cy="900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US" sz="1800" b="1" dirty="0">
                  <a:solidFill>
                    <a:srgbClr val="000000"/>
                  </a:solidFill>
                  <a:latin typeface="Arial" charset="0"/>
                  <a:ea typeface="ＭＳ Ｐゴシック" charset="0"/>
                  <a:cs typeface="ＭＳ Ｐゴシック" charset="0"/>
                </a:rPr>
                <a:t>HIV-infected patients, ≥18 </a:t>
              </a:r>
              <a:r>
                <a:rPr lang="en-US" sz="1800" b="1" dirty="0" err="1">
                  <a:solidFill>
                    <a:srgbClr val="000000"/>
                  </a:solidFill>
                  <a:latin typeface="Arial" charset="0"/>
                  <a:ea typeface="ＭＳ Ｐゴシック" charset="0"/>
                  <a:cs typeface="ＭＳ Ｐゴシック" charset="0"/>
                </a:rPr>
                <a:t>yr</a:t>
              </a:r>
              <a:r>
                <a:rPr lang="en-US" sz="1800" b="1" dirty="0">
                  <a:solidFill>
                    <a:srgbClr val="000000"/>
                  </a:solidFill>
                  <a:latin typeface="Arial" charset="0"/>
                  <a:ea typeface="ＭＳ Ｐゴシック" charset="0"/>
                  <a:cs typeface="ＭＳ Ｐゴシック" charset="0"/>
                </a:rPr>
                <a:t>, with no previous ART, </a:t>
              </a:r>
            </a:p>
            <a:p>
              <a:pPr algn="ctr" eaLnBrk="1" hangingPunct="1"/>
              <a:r>
                <a:rPr lang="en-US" sz="1800" b="1" dirty="0">
                  <a:solidFill>
                    <a:srgbClr val="000000"/>
                  </a:solidFill>
                  <a:latin typeface="Arial" charset="0"/>
                  <a:ea typeface="ＭＳ Ｐゴシック" charset="0"/>
                  <a:cs typeface="ＭＳ Ｐゴシック" charset="0"/>
                </a:rPr>
                <a:t>VL ≥ 1000 c/mL at US </a:t>
              </a:r>
              <a:r>
                <a:rPr lang="en-US" sz="1800" b="1" dirty="0" smtClean="0">
                  <a:solidFill>
                    <a:srgbClr val="000000"/>
                  </a:solidFill>
                  <a:latin typeface="Arial" charset="0"/>
                  <a:ea typeface="ＭＳ Ｐゴシック" charset="0"/>
                  <a:cs typeface="ＭＳ Ｐゴシック" charset="0"/>
                </a:rPr>
                <a:t>Sites</a:t>
              </a:r>
              <a:endParaRPr lang="en-US" sz="1800" b="1" dirty="0">
                <a:solidFill>
                  <a:srgbClr val="000000"/>
                </a:solidFill>
                <a:latin typeface="Arial" charset="0"/>
                <a:ea typeface="ＭＳ Ｐゴシック" charset="0"/>
                <a:cs typeface="ＭＳ Ｐゴシック" charset="0"/>
              </a:endParaRPr>
            </a:p>
          </p:txBody>
        </p:sp>
        <p:cxnSp>
          <p:nvCxnSpPr>
            <p:cNvPr id="17415" name="Straight Arrow Connector 24"/>
            <p:cNvCxnSpPr>
              <a:cxnSpLocks noChangeShapeType="1"/>
              <a:stCxn id="17414" idx="2"/>
              <a:endCxn id="17424" idx="0"/>
            </p:cNvCxnSpPr>
            <p:nvPr/>
          </p:nvCxnSpPr>
          <p:spPr bwMode="auto">
            <a:xfrm flipH="1">
              <a:off x="6726628" y="4770427"/>
              <a:ext cx="3066729" cy="1785511"/>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16" name="Straight Arrow Connector 25"/>
            <p:cNvCxnSpPr>
              <a:cxnSpLocks noChangeShapeType="1"/>
              <a:stCxn id="17414" idx="2"/>
              <a:endCxn id="17423" idx="0"/>
            </p:cNvCxnSpPr>
            <p:nvPr/>
          </p:nvCxnSpPr>
          <p:spPr bwMode="auto">
            <a:xfrm>
              <a:off x="9793357" y="4770426"/>
              <a:ext cx="3024470" cy="1785513"/>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17" name="Straight Arrow Connector 26"/>
            <p:cNvCxnSpPr>
              <a:cxnSpLocks noChangeShapeType="1"/>
              <a:stCxn id="17414" idx="2"/>
              <a:endCxn id="17422" idx="0"/>
            </p:cNvCxnSpPr>
            <p:nvPr/>
          </p:nvCxnSpPr>
          <p:spPr bwMode="auto">
            <a:xfrm flipH="1">
              <a:off x="9778360" y="4770426"/>
              <a:ext cx="14997" cy="1785513"/>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Rectangle 27"/>
            <p:cNvSpPr/>
            <p:nvPr/>
          </p:nvSpPr>
          <p:spPr>
            <a:xfrm>
              <a:off x="6704552" y="5233984"/>
              <a:ext cx="6280050" cy="958535"/>
            </a:xfrm>
            <a:prstGeom prst="rect">
              <a:avLst/>
            </a:prstGeom>
            <a:solidFill>
              <a:schemeClr val="tx2">
                <a:lumMod val="95000"/>
              </a:schemeClr>
            </a:solidFill>
          </p:spPr>
          <p:txBody>
            <a:bodyPr anchor="ctr">
              <a:spAutoFit/>
            </a:bodyPr>
            <a:lstStyle/>
            <a:p>
              <a:pPr algn="ctr" eaLnBrk="1" hangingPunct="1">
                <a:buClr>
                  <a:srgbClr val="99CC00"/>
                </a:buClr>
                <a:defRPr/>
              </a:pPr>
              <a:r>
                <a:rPr lang="en-US" sz="1800" b="1">
                  <a:solidFill>
                    <a:srgbClr val="FFFFFF"/>
                  </a:solidFill>
                  <a:latin typeface="Arial" charset="0"/>
                  <a:ea typeface="ＭＳ Ｐゴシック" charset="0"/>
                  <a:cs typeface="ＭＳ Ｐゴシック" charset="0"/>
                </a:rPr>
                <a:t>Randomized 1:1:1 to Open Label Therapy</a:t>
              </a:r>
            </a:p>
            <a:p>
              <a:pPr algn="ctr" eaLnBrk="1" hangingPunct="1">
                <a:buClr>
                  <a:srgbClr val="99CC00"/>
                </a:buClr>
                <a:defRPr/>
              </a:pPr>
              <a:r>
                <a:rPr lang="en-US" i="1">
                  <a:solidFill>
                    <a:srgbClr val="FFFFFF"/>
                  </a:solidFill>
                  <a:latin typeface="Arial" charset="0"/>
                  <a:ea typeface="ＭＳ Ｐゴシック" charset="0"/>
                  <a:cs typeface="ＭＳ Ｐゴシック" charset="0"/>
                </a:rPr>
                <a:t>Stratified by screening HIV-1 RNA level (≥ vs &lt; 100,000 c/mL), A5260s metabolic substudy participation, cardiovascular risk</a:t>
              </a:r>
              <a:endParaRPr lang="en-US">
                <a:solidFill>
                  <a:srgbClr val="FFFFFF"/>
                </a:solidFill>
                <a:latin typeface="Arial" charset="0"/>
                <a:ea typeface="ＭＳ Ｐゴシック" charset="0"/>
                <a:cs typeface="ＭＳ Ｐゴシック" charset="0"/>
              </a:endParaRPr>
            </a:p>
          </p:txBody>
        </p:sp>
        <p:cxnSp>
          <p:nvCxnSpPr>
            <p:cNvPr id="17419" name="Straight Arrow Connector 28"/>
            <p:cNvCxnSpPr>
              <a:cxnSpLocks noChangeShapeType="1"/>
              <a:stCxn id="17424" idx="2"/>
            </p:cNvCxnSpPr>
            <p:nvPr/>
          </p:nvCxnSpPr>
          <p:spPr bwMode="auto">
            <a:xfrm>
              <a:off x="6726628" y="7428278"/>
              <a:ext cx="0" cy="59327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20" name="Straight Arrow Connector 29"/>
            <p:cNvCxnSpPr>
              <a:cxnSpLocks noChangeShapeType="1"/>
              <a:stCxn id="17423" idx="2"/>
            </p:cNvCxnSpPr>
            <p:nvPr/>
          </p:nvCxnSpPr>
          <p:spPr bwMode="auto">
            <a:xfrm>
              <a:off x="12817828" y="7428278"/>
              <a:ext cx="0" cy="59327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21" name="Straight Arrow Connector 30"/>
            <p:cNvCxnSpPr>
              <a:cxnSpLocks noChangeShapeType="1"/>
              <a:stCxn id="17422" idx="2"/>
              <a:endCxn id="17413" idx="0"/>
            </p:cNvCxnSpPr>
            <p:nvPr/>
          </p:nvCxnSpPr>
          <p:spPr bwMode="auto">
            <a:xfrm>
              <a:off x="9778360" y="7428278"/>
              <a:ext cx="14996" cy="564799"/>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7411" name="TextBox 3"/>
          <p:cNvSpPr txBox="1">
            <a:spLocks noChangeArrowheads="1"/>
          </p:cNvSpPr>
          <p:nvPr/>
        </p:nvSpPr>
        <p:spPr bwMode="auto">
          <a:xfrm>
            <a:off x="304800" y="6324600"/>
            <a:ext cx="670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i="1">
                <a:solidFill>
                  <a:srgbClr val="000000"/>
                </a:solidFill>
              </a:rPr>
              <a:t>*With the exception of RTV, all ART drugs were provided by the study</a:t>
            </a:r>
          </a:p>
        </p:txBody>
      </p:sp>
    </p:spTree>
    <p:extLst>
      <p:ext uri="{BB962C8B-B14F-4D97-AF65-F5344CB8AC3E}">
        <p14:creationId xmlns:p14="http://schemas.microsoft.com/office/powerpoint/2010/main" val="247768786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 name="Picture 3" descr="Screen Shot 2014-03-12 at 7.35.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9675"/>
            <a:ext cx="9144000" cy="5106504"/>
          </a:xfrm>
          <a:prstGeom prst="rect">
            <a:avLst/>
          </a:prstGeom>
        </p:spPr>
      </p:pic>
    </p:spTree>
    <p:extLst>
      <p:ext uri="{BB962C8B-B14F-4D97-AF65-F5344CB8AC3E}">
        <p14:creationId xmlns:p14="http://schemas.microsoft.com/office/powerpoint/2010/main" val="3128320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Screen Shot 2014-03-12 at 7.35.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969"/>
            <a:ext cx="9144000" cy="5066270"/>
          </a:xfrm>
          <a:prstGeom prst="rect">
            <a:avLst/>
          </a:prstGeom>
        </p:spPr>
      </p:pic>
    </p:spTree>
    <p:extLst>
      <p:ext uri="{BB962C8B-B14F-4D97-AF65-F5344CB8AC3E}">
        <p14:creationId xmlns:p14="http://schemas.microsoft.com/office/powerpoint/2010/main" val="190338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pic>
        <p:nvPicPr>
          <p:cNvPr id="4" name="Content Placeholder 3" descr="photo.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925637"/>
            <a:ext cx="8229600" cy="4525963"/>
          </a:xfrm>
        </p:spPr>
      </p:pic>
    </p:spTree>
    <p:extLst>
      <p:ext uri="{BB962C8B-B14F-4D97-AF65-F5344CB8AC3E}">
        <p14:creationId xmlns:p14="http://schemas.microsoft.com/office/powerpoint/2010/main" val="1664982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17 at 8.50.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743" y="446127"/>
            <a:ext cx="4584514" cy="5965746"/>
          </a:xfrm>
          <a:prstGeom prst="rect">
            <a:avLst/>
          </a:prstGeom>
        </p:spPr>
      </p:pic>
    </p:spTree>
    <p:extLst>
      <p:ext uri="{BB962C8B-B14F-4D97-AF65-F5344CB8AC3E}">
        <p14:creationId xmlns:p14="http://schemas.microsoft.com/office/powerpoint/2010/main" val="1409503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_atec-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0" y="780903"/>
            <a:ext cx="7213201" cy="2858450"/>
          </a:xfrm>
          <a:prstGeom prst="rect">
            <a:avLst/>
          </a:prstGeom>
        </p:spPr>
      </p:pic>
      <p:sp>
        <p:nvSpPr>
          <p:cNvPr id="7" name="TextBox 6"/>
          <p:cNvSpPr txBox="1"/>
          <p:nvPr/>
        </p:nvSpPr>
        <p:spPr>
          <a:xfrm>
            <a:off x="391859" y="4787446"/>
            <a:ext cx="8360282" cy="1569660"/>
          </a:xfrm>
          <a:prstGeom prst="rect">
            <a:avLst/>
          </a:prstGeom>
          <a:noFill/>
        </p:spPr>
        <p:txBody>
          <a:bodyPr wrap="square" rtlCol="0">
            <a:spAutoFit/>
          </a:bodyPr>
          <a:lstStyle/>
          <a:p>
            <a:r>
              <a:rPr lang="en-US" dirty="0">
                <a:solidFill>
                  <a:srgbClr val="000000"/>
                </a:solidFill>
                <a:latin typeface="Garamond"/>
                <a:cs typeface="Garamond"/>
              </a:rPr>
              <a:t>This </a:t>
            </a:r>
            <a:r>
              <a:rPr lang="en-US" dirty="0" smtClean="0">
                <a:solidFill>
                  <a:srgbClr val="000000"/>
                </a:solidFill>
                <a:latin typeface="Garamond"/>
                <a:cs typeface="Garamond"/>
              </a:rPr>
              <a:t>presentation</a:t>
            </a:r>
            <a:r>
              <a:rPr lang="en-US" dirty="0">
                <a:solidFill>
                  <a:srgbClr val="000000"/>
                </a:solidFill>
                <a:latin typeface="Garamond"/>
                <a:cs typeface="Garamond"/>
              </a:rPr>
              <a:t> was made possible by AETC grant award # H4AHA00067 from the HIV/AIDS Bureau of the Health Resources Services Administration (HRSA), U.S. Department of Health and Human Services (HHS). NCATEC operates an AIDS Education and Training Center (AETC) that strengthens the capacity of health care professionals to care for people living with HIV/AIDS through training and technical assistance. The information presented here is the consensus of HIV/AIDS specialists in NCATEC and does not necessarily represent the official views of HRSA/HAB.</a:t>
            </a:r>
          </a:p>
        </p:txBody>
      </p:sp>
      <p:sp>
        <p:nvSpPr>
          <p:cNvPr id="3" name="TextBox 2"/>
          <p:cNvSpPr txBox="1"/>
          <p:nvPr/>
        </p:nvSpPr>
        <p:spPr>
          <a:xfrm>
            <a:off x="791885" y="3810000"/>
            <a:ext cx="7231529" cy="523220"/>
          </a:xfrm>
          <a:prstGeom prst="rect">
            <a:avLst/>
          </a:prstGeom>
          <a:noFill/>
        </p:spPr>
        <p:txBody>
          <a:bodyPr wrap="square" rtlCol="0">
            <a:spAutoFit/>
          </a:bodyPr>
          <a:lstStyle/>
          <a:p>
            <a:pPr algn="ctr"/>
            <a:r>
              <a:rPr lang="en-US" sz="2800" b="1" dirty="0" smtClean="0">
                <a:solidFill>
                  <a:srgbClr val="000000"/>
                </a:solidFill>
                <a:latin typeface="+mj-lt"/>
                <a:cs typeface="Helvetica"/>
              </a:rPr>
              <a:t>Visit us at </a:t>
            </a:r>
            <a:r>
              <a:rPr lang="en-US" sz="2800" b="1" dirty="0" err="1" smtClean="0">
                <a:solidFill>
                  <a:srgbClr val="000000"/>
                </a:solidFill>
                <a:latin typeface="+mj-lt"/>
                <a:cs typeface="Helvetica"/>
              </a:rPr>
              <a:t>www.med.unc.edu</a:t>
            </a:r>
            <a:r>
              <a:rPr lang="en-US" sz="2800" b="1" dirty="0">
                <a:solidFill>
                  <a:srgbClr val="000000"/>
                </a:solidFill>
                <a:latin typeface="+mj-lt"/>
                <a:cs typeface="Helvetica"/>
              </a:rPr>
              <a:t>/</a:t>
            </a:r>
            <a:r>
              <a:rPr lang="en-US" sz="2800" b="1" dirty="0" err="1" smtClean="0">
                <a:solidFill>
                  <a:srgbClr val="000000"/>
                </a:solidFill>
                <a:latin typeface="+mj-lt"/>
                <a:cs typeface="Helvetica"/>
              </a:rPr>
              <a:t>ncaidstraining</a:t>
            </a:r>
            <a:endParaRPr lang="en-US" sz="2800" b="1" dirty="0">
              <a:solidFill>
                <a:srgbClr val="000000"/>
              </a:solidFill>
              <a:latin typeface="+mj-lt"/>
              <a:cs typeface="Helvetica"/>
            </a:endParaRPr>
          </a:p>
        </p:txBody>
      </p:sp>
    </p:spTree>
    <p:extLst>
      <p:ext uri="{BB962C8B-B14F-4D97-AF65-F5344CB8AC3E}">
        <p14:creationId xmlns:p14="http://schemas.microsoft.com/office/powerpoint/2010/main" val="27246273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65"/>
          <p:cNvPicPr>
            <a:picLocks noChangeAspect="1"/>
          </p:cNvPicPr>
          <p:nvPr/>
        </p:nvPicPr>
        <p:blipFill>
          <a:blip r:embed="rId2">
            <a:extLst>
              <a:ext uri="{28A0092B-C50C-407E-A947-70E740481C1C}">
                <a14:useLocalDpi xmlns:a14="http://schemas.microsoft.com/office/drawing/2010/main" val="0"/>
              </a:ext>
            </a:extLst>
          </a:blip>
          <a:srcRect b="9444"/>
          <a:stretch>
            <a:fillRect/>
          </a:stretch>
        </p:blipFill>
        <p:spPr bwMode="auto">
          <a:xfrm>
            <a:off x="457200" y="1463675"/>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609600" y="427038"/>
            <a:ext cx="8229600" cy="1143000"/>
          </a:xfrm>
          <a:prstGeom prst="rect">
            <a:avLst/>
          </a:prstGeom>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000000"/>
                </a:solidFill>
                <a:latin typeface="Arial"/>
                <a:ea typeface="ＭＳ Ｐゴシック"/>
              </a:rPr>
              <a:t>Cumulative Incidence of </a:t>
            </a:r>
            <a:br>
              <a:rPr lang="en-US" sz="3600" b="1" dirty="0" smtClean="0">
                <a:solidFill>
                  <a:srgbClr val="000000"/>
                </a:solidFill>
                <a:latin typeface="Arial"/>
                <a:ea typeface="ＭＳ Ｐゴシック"/>
              </a:rPr>
            </a:br>
            <a:r>
              <a:rPr lang="en-US" b="1" dirty="0" err="1">
                <a:solidFill>
                  <a:srgbClr val="000000"/>
                </a:solidFill>
                <a:latin typeface="Arial"/>
                <a:ea typeface="ＭＳ Ｐゴシック"/>
              </a:rPr>
              <a:t>V</a:t>
            </a:r>
            <a:r>
              <a:rPr lang="en-US" b="1" dirty="0" err="1" smtClean="0">
                <a:solidFill>
                  <a:srgbClr val="000000"/>
                </a:solidFill>
                <a:latin typeface="Arial"/>
                <a:ea typeface="ＭＳ Ｐゴシック"/>
              </a:rPr>
              <a:t>irologic</a:t>
            </a:r>
            <a:r>
              <a:rPr lang="en-US" b="1" dirty="0" smtClean="0">
                <a:solidFill>
                  <a:srgbClr val="000000"/>
                </a:solidFill>
                <a:latin typeface="Arial"/>
                <a:ea typeface="ＭＳ Ｐゴシック"/>
              </a:rPr>
              <a:t> or Tolerability Failure</a:t>
            </a:r>
          </a:p>
        </p:txBody>
      </p:sp>
      <p:pic>
        <p:nvPicPr>
          <p:cNvPr id="28675" name="Picture 200"/>
          <p:cNvPicPr>
            <a:picLocks noChangeAspect="1"/>
          </p:cNvPicPr>
          <p:nvPr/>
        </p:nvPicPr>
        <p:blipFill>
          <a:blip r:embed="rId3">
            <a:extLst>
              <a:ext uri="{28A0092B-C50C-407E-A947-70E740481C1C}">
                <a14:useLocalDpi xmlns:a14="http://schemas.microsoft.com/office/drawing/2010/main" val="0"/>
              </a:ext>
            </a:extLst>
          </a:blip>
          <a:srcRect l="37500" t="85551" r="26852" b="7980"/>
          <a:stretch>
            <a:fillRect/>
          </a:stretch>
        </p:blipFill>
        <p:spPr bwMode="auto">
          <a:xfrm>
            <a:off x="3543300" y="6142038"/>
            <a:ext cx="29337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6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73238"/>
            <a:ext cx="9667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 name="Rectangle 266"/>
          <p:cNvSpPr/>
          <p:nvPr/>
        </p:nvSpPr>
        <p:spPr>
          <a:xfrm>
            <a:off x="3543300" y="1822450"/>
            <a:ext cx="4829175" cy="22606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US" b="1" dirty="0">
                <a:solidFill>
                  <a:srgbClr val="000000"/>
                </a:solidFill>
                <a:latin typeface="Calibri"/>
                <a:ea typeface="ＭＳ Ｐゴシック"/>
                <a:cs typeface="Calibri"/>
              </a:rPr>
              <a:t>Difference in </a:t>
            </a:r>
            <a:r>
              <a:rPr lang="en-US" b="1" dirty="0" smtClean="0">
                <a:solidFill>
                  <a:srgbClr val="000000"/>
                </a:solidFill>
                <a:latin typeface="Calibri"/>
                <a:ea typeface="ＭＳ Ｐゴシック"/>
                <a:cs typeface="Calibri"/>
              </a:rPr>
              <a:t>96 </a:t>
            </a:r>
            <a:r>
              <a:rPr lang="en-US" b="1" dirty="0" err="1" smtClean="0">
                <a:solidFill>
                  <a:srgbClr val="000000"/>
                </a:solidFill>
                <a:latin typeface="Calibri"/>
                <a:ea typeface="ＭＳ Ｐゴシック"/>
                <a:cs typeface="Calibri"/>
              </a:rPr>
              <a:t>wk</a:t>
            </a:r>
            <a:r>
              <a:rPr lang="en-US" b="1" dirty="0" smtClean="0">
                <a:solidFill>
                  <a:srgbClr val="000000"/>
                </a:solidFill>
                <a:latin typeface="Calibri"/>
                <a:ea typeface="ＭＳ Ｐゴシック"/>
                <a:cs typeface="Calibri"/>
              </a:rPr>
              <a:t> </a:t>
            </a:r>
            <a:r>
              <a:rPr lang="en-US" b="1" dirty="0">
                <a:solidFill>
                  <a:srgbClr val="000000"/>
                </a:solidFill>
                <a:latin typeface="Calibri"/>
                <a:ea typeface="ＭＳ Ｐゴシック"/>
                <a:cs typeface="Calibri"/>
              </a:rPr>
              <a:t>cumulative incidence (97.5% CI)</a:t>
            </a:r>
          </a:p>
        </p:txBody>
      </p:sp>
      <p:grpSp>
        <p:nvGrpSpPr>
          <p:cNvPr id="269" name="Group 268"/>
          <p:cNvGrpSpPr>
            <a:grpSpLocks/>
          </p:cNvGrpSpPr>
          <p:nvPr/>
        </p:nvGrpSpPr>
        <p:grpSpPr bwMode="auto">
          <a:xfrm>
            <a:off x="3886200" y="2249488"/>
            <a:ext cx="4191000" cy="1706562"/>
            <a:chOff x="4419600" y="2249071"/>
            <a:chExt cx="4191048" cy="1707306"/>
          </a:xfrm>
        </p:grpSpPr>
        <p:sp>
          <p:nvSpPr>
            <p:cNvPr id="28682" name="Rectangle 254"/>
            <p:cNvSpPr>
              <a:spLocks noChangeArrowheads="1"/>
            </p:cNvSpPr>
            <p:nvPr/>
          </p:nvSpPr>
          <p:spPr bwMode="auto">
            <a:xfrm>
              <a:off x="4419600" y="3740933"/>
              <a:ext cx="2580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lbany AMT" charset="0"/>
                  <a:ea typeface="ＭＳ Ｐゴシック" charset="0"/>
                  <a:cs typeface="Arial" charset="0"/>
                </a:rPr>
                <a:t>-20</a:t>
              </a:r>
              <a:endParaRPr lang="en-US" sz="1800">
                <a:solidFill>
                  <a:srgbClr val="000000"/>
                </a:solidFill>
                <a:latin typeface="Arial" charset="0"/>
                <a:ea typeface="ＭＳ Ｐゴシック" charset="0"/>
                <a:cs typeface="Arial" charset="0"/>
              </a:endParaRPr>
            </a:p>
          </p:txBody>
        </p:sp>
        <p:sp>
          <p:nvSpPr>
            <p:cNvPr id="28683" name="Rectangle 255"/>
            <p:cNvSpPr>
              <a:spLocks noChangeArrowheads="1"/>
            </p:cNvSpPr>
            <p:nvPr/>
          </p:nvSpPr>
          <p:spPr bwMode="auto">
            <a:xfrm>
              <a:off x="5463214" y="374093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lbany AMT" charset="0"/>
                  <a:ea typeface="ＭＳ Ｐゴシック" charset="0"/>
                  <a:cs typeface="Arial" charset="0"/>
                </a:rPr>
                <a:t>0</a:t>
              </a:r>
              <a:endParaRPr lang="en-US" sz="1800">
                <a:solidFill>
                  <a:srgbClr val="000000"/>
                </a:solidFill>
                <a:latin typeface="Arial" charset="0"/>
                <a:ea typeface="ＭＳ Ｐゴシック" charset="0"/>
                <a:cs typeface="Arial" charset="0"/>
              </a:endParaRPr>
            </a:p>
          </p:txBody>
        </p:sp>
        <p:sp>
          <p:nvSpPr>
            <p:cNvPr id="28684" name="Rectangle 256"/>
            <p:cNvSpPr>
              <a:spLocks noChangeArrowheads="1"/>
            </p:cNvSpPr>
            <p:nvPr/>
          </p:nvSpPr>
          <p:spPr bwMode="auto">
            <a:xfrm>
              <a:off x="4876800" y="3740933"/>
              <a:ext cx="2580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lbany AMT" charset="0"/>
                  <a:ea typeface="ＭＳ Ｐゴシック" charset="0"/>
                  <a:cs typeface="Arial" charset="0"/>
                </a:rPr>
                <a:t>-10</a:t>
              </a:r>
              <a:endParaRPr lang="en-US" sz="1800">
                <a:solidFill>
                  <a:srgbClr val="000000"/>
                </a:solidFill>
                <a:latin typeface="Arial" charset="0"/>
                <a:ea typeface="ＭＳ Ｐゴシック" charset="0"/>
                <a:cs typeface="Arial" charset="0"/>
              </a:endParaRPr>
            </a:p>
          </p:txBody>
        </p:sp>
        <p:sp>
          <p:nvSpPr>
            <p:cNvPr id="28685" name="Rectangle 257"/>
            <p:cNvSpPr>
              <a:spLocks noChangeArrowheads="1"/>
            </p:cNvSpPr>
            <p:nvPr/>
          </p:nvSpPr>
          <p:spPr bwMode="auto">
            <a:xfrm>
              <a:off x="5791200" y="3740933"/>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lbany AMT" charset="0"/>
                  <a:ea typeface="ＭＳ Ｐゴシック" charset="0"/>
                  <a:cs typeface="Arial" charset="0"/>
                </a:rPr>
                <a:t> 10</a:t>
              </a:r>
              <a:endParaRPr lang="en-US" sz="1800">
                <a:solidFill>
                  <a:srgbClr val="000000"/>
                </a:solidFill>
                <a:latin typeface="Arial" charset="0"/>
                <a:ea typeface="ＭＳ Ｐゴシック" charset="0"/>
                <a:cs typeface="Arial" charset="0"/>
              </a:endParaRPr>
            </a:p>
          </p:txBody>
        </p:sp>
        <p:sp>
          <p:nvSpPr>
            <p:cNvPr id="28686" name="Rectangle 258"/>
            <p:cNvSpPr>
              <a:spLocks noChangeArrowheads="1"/>
            </p:cNvSpPr>
            <p:nvPr/>
          </p:nvSpPr>
          <p:spPr bwMode="auto">
            <a:xfrm>
              <a:off x="6278228" y="374093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Albany AMT" charset="0"/>
                  <a:ea typeface="ＭＳ Ｐゴシック" charset="0"/>
                  <a:cs typeface="Arial" charset="0"/>
                </a:rPr>
                <a:t>20</a:t>
              </a:r>
              <a:endParaRPr lang="en-US" sz="1800">
                <a:solidFill>
                  <a:srgbClr val="000000"/>
                </a:solidFill>
                <a:latin typeface="Arial" charset="0"/>
                <a:ea typeface="ＭＳ Ｐゴシック" charset="0"/>
                <a:cs typeface="Arial" charset="0"/>
              </a:endParaRPr>
            </a:p>
          </p:txBody>
        </p:sp>
        <p:grpSp>
          <p:nvGrpSpPr>
            <p:cNvPr id="28687" name="Group 274"/>
            <p:cNvGrpSpPr>
              <a:grpSpLocks/>
            </p:cNvGrpSpPr>
            <p:nvPr/>
          </p:nvGrpSpPr>
          <p:grpSpPr bwMode="auto">
            <a:xfrm>
              <a:off x="5059370" y="2249071"/>
              <a:ext cx="3551278" cy="1637223"/>
              <a:chOff x="5059370" y="2249071"/>
              <a:chExt cx="3551278" cy="1637223"/>
            </a:xfrm>
          </p:grpSpPr>
          <p:grpSp>
            <p:nvGrpSpPr>
              <p:cNvPr id="28735" name="Group 322"/>
              <p:cNvGrpSpPr>
                <a:grpSpLocks/>
              </p:cNvGrpSpPr>
              <p:nvPr/>
            </p:nvGrpSpPr>
            <p:grpSpPr bwMode="auto">
              <a:xfrm>
                <a:off x="7200342" y="2249071"/>
                <a:ext cx="1410306" cy="1637223"/>
                <a:chOff x="7200342" y="2249071"/>
                <a:chExt cx="1410306" cy="1637223"/>
              </a:xfrm>
            </p:grpSpPr>
            <p:sp>
              <p:nvSpPr>
                <p:cNvPr id="28737" name="Rectangle 245"/>
                <p:cNvSpPr>
                  <a:spLocks noChangeArrowheads="1"/>
                </p:cNvSpPr>
                <p:nvPr/>
              </p:nvSpPr>
              <p:spPr bwMode="auto">
                <a:xfrm>
                  <a:off x="7298062" y="2511425"/>
                  <a:ext cx="1165846" cy="21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dirty="0">
                      <a:solidFill>
                        <a:srgbClr val="000000"/>
                      </a:solidFill>
                      <a:latin typeface="Calibri" charset="0"/>
                      <a:ea typeface="ＭＳ Ｐゴシック" charset="0"/>
                      <a:cs typeface="ＭＳ Ｐゴシック" charset="0"/>
                    </a:rPr>
                    <a:t>15% (10%, 20%)</a:t>
                  </a:r>
                  <a:endParaRPr lang="en-US" sz="1800" dirty="0">
                    <a:solidFill>
                      <a:srgbClr val="000000"/>
                    </a:solidFill>
                    <a:latin typeface="Calibri" charset="0"/>
                    <a:ea typeface="ＭＳ Ｐゴシック" charset="0"/>
                    <a:cs typeface="ＭＳ Ｐゴシック" charset="0"/>
                  </a:endParaRPr>
                </a:p>
              </p:txBody>
            </p:sp>
            <p:sp>
              <p:nvSpPr>
                <p:cNvPr id="28738" name="Rectangle 249"/>
                <p:cNvSpPr>
                  <a:spLocks noChangeArrowheads="1"/>
                </p:cNvSpPr>
                <p:nvPr/>
              </p:nvSpPr>
              <p:spPr bwMode="auto">
                <a:xfrm>
                  <a:off x="7298062" y="3075027"/>
                  <a:ext cx="1256491" cy="21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Calibri" charset="0"/>
                      <a:ea typeface="ＭＳ Ｐゴシック" charset="0"/>
                      <a:cs typeface="ＭＳ Ｐゴシック" charset="0"/>
                    </a:rPr>
                    <a:t>7.5% (3.2%, 12%)</a:t>
                  </a:r>
                  <a:endParaRPr lang="en-US" sz="1800">
                    <a:solidFill>
                      <a:srgbClr val="000000"/>
                    </a:solidFill>
                    <a:latin typeface="Calibri" charset="0"/>
                    <a:ea typeface="ＭＳ Ｐゴシック" charset="0"/>
                    <a:cs typeface="ＭＳ Ｐゴシック" charset="0"/>
                  </a:endParaRPr>
                </a:p>
              </p:txBody>
            </p:sp>
            <p:sp>
              <p:nvSpPr>
                <p:cNvPr id="28739" name="Rectangle 253"/>
                <p:cNvSpPr>
                  <a:spLocks noChangeArrowheads="1"/>
                </p:cNvSpPr>
                <p:nvPr/>
              </p:nvSpPr>
              <p:spPr bwMode="auto">
                <a:xfrm>
                  <a:off x="7298062" y="3670756"/>
                  <a:ext cx="1256491" cy="21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latin typeface="Calibri" charset="0"/>
                      <a:ea typeface="ＭＳ Ｐゴシック" charset="0"/>
                      <a:cs typeface="ＭＳ Ｐゴシック" charset="0"/>
                    </a:rPr>
                    <a:t>7.5% (2.3%, 13%)</a:t>
                  </a:r>
                  <a:endParaRPr lang="en-US" sz="1800">
                    <a:solidFill>
                      <a:srgbClr val="000000"/>
                    </a:solidFill>
                    <a:latin typeface="Calibri" charset="0"/>
                    <a:ea typeface="ＭＳ Ｐゴシック" charset="0"/>
                    <a:cs typeface="ＭＳ Ｐゴシック" charset="0"/>
                  </a:endParaRPr>
                </a:p>
              </p:txBody>
            </p:sp>
            <p:sp>
              <p:nvSpPr>
                <p:cNvPr id="28740" name="TextBox 327"/>
                <p:cNvSpPr txBox="1">
                  <a:spLocks noChangeArrowheads="1"/>
                </p:cNvSpPr>
                <p:nvPr/>
              </p:nvSpPr>
              <p:spPr bwMode="auto">
                <a:xfrm>
                  <a:off x="7225789" y="2249071"/>
                  <a:ext cx="1223412" cy="32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500" b="1" dirty="0">
                      <a:solidFill>
                        <a:srgbClr val="000000"/>
                      </a:solidFill>
                      <a:latin typeface="Calibri" charset="0"/>
                    </a:rPr>
                    <a:t>ATV/r </a:t>
                  </a:r>
                  <a:r>
                    <a:rPr lang="en-US" sz="1500" b="1" dirty="0" err="1">
                      <a:solidFill>
                        <a:srgbClr val="000000"/>
                      </a:solidFill>
                      <a:latin typeface="Calibri" charset="0"/>
                    </a:rPr>
                    <a:t>vs</a:t>
                  </a:r>
                  <a:r>
                    <a:rPr lang="en-US" sz="1500" b="1" dirty="0">
                      <a:solidFill>
                        <a:srgbClr val="000000"/>
                      </a:solidFill>
                      <a:latin typeface="Calibri" charset="0"/>
                    </a:rPr>
                    <a:t> RAL</a:t>
                  </a:r>
                </a:p>
              </p:txBody>
            </p:sp>
            <p:sp>
              <p:nvSpPr>
                <p:cNvPr id="28741" name="TextBox 328"/>
                <p:cNvSpPr txBox="1">
                  <a:spLocks noChangeArrowheads="1"/>
                </p:cNvSpPr>
                <p:nvPr/>
              </p:nvSpPr>
              <p:spPr bwMode="auto">
                <a:xfrm>
                  <a:off x="7234172" y="2829769"/>
                  <a:ext cx="1239924" cy="32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500" b="1">
                      <a:solidFill>
                        <a:srgbClr val="000000"/>
                      </a:solidFill>
                      <a:latin typeface="Calibri" charset="0"/>
                    </a:rPr>
                    <a:t>DRV/r vs RAL</a:t>
                  </a:r>
                </a:p>
              </p:txBody>
            </p:sp>
            <p:sp>
              <p:nvSpPr>
                <p:cNvPr id="28742" name="TextBox 329"/>
                <p:cNvSpPr txBox="1">
                  <a:spLocks noChangeArrowheads="1"/>
                </p:cNvSpPr>
                <p:nvPr/>
              </p:nvSpPr>
              <p:spPr bwMode="auto">
                <a:xfrm>
                  <a:off x="7200342" y="3383002"/>
                  <a:ext cx="1410306" cy="32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500" b="1">
                      <a:solidFill>
                        <a:srgbClr val="000000"/>
                      </a:solidFill>
                      <a:latin typeface="Calibri" charset="0"/>
                    </a:rPr>
                    <a:t>ATV/r vs DRV/r</a:t>
                  </a:r>
                </a:p>
              </p:txBody>
            </p:sp>
          </p:grpSp>
          <p:sp>
            <p:nvSpPr>
              <p:cNvPr id="324" name="Rectangle 323"/>
              <p:cNvSpPr/>
              <p:nvPr/>
            </p:nvSpPr>
            <p:spPr>
              <a:xfrm>
                <a:off x="5059370" y="2385655"/>
                <a:ext cx="882660" cy="13213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Arial"/>
                  <a:ea typeface="ＭＳ Ｐゴシック"/>
                </a:endParaRPr>
              </a:p>
            </p:txBody>
          </p:sp>
        </p:grpSp>
        <p:grpSp>
          <p:nvGrpSpPr>
            <p:cNvPr id="28688" name="Group 275"/>
            <p:cNvGrpSpPr>
              <a:grpSpLocks/>
            </p:cNvGrpSpPr>
            <p:nvPr/>
          </p:nvGrpSpPr>
          <p:grpSpPr bwMode="auto">
            <a:xfrm>
              <a:off x="4602162" y="2380445"/>
              <a:ext cx="1797050" cy="1360488"/>
              <a:chOff x="2062163" y="4584700"/>
              <a:chExt cx="1797050" cy="1360488"/>
            </a:xfrm>
          </p:grpSpPr>
          <p:sp>
            <p:nvSpPr>
              <p:cNvPr id="28689" name="Rectangle 363"/>
              <p:cNvSpPr>
                <a:spLocks noChangeArrowheads="1"/>
              </p:cNvSpPr>
              <p:nvPr/>
            </p:nvSpPr>
            <p:spPr bwMode="auto">
              <a:xfrm>
                <a:off x="3402013" y="5424488"/>
                <a:ext cx="14287" cy="61913"/>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grpSp>
            <p:nvGrpSpPr>
              <p:cNvPr id="28690" name="Group 277"/>
              <p:cNvGrpSpPr>
                <a:grpSpLocks/>
              </p:cNvGrpSpPr>
              <p:nvPr/>
            </p:nvGrpSpPr>
            <p:grpSpPr bwMode="auto">
              <a:xfrm>
                <a:off x="2062163" y="4584700"/>
                <a:ext cx="1797050" cy="1360488"/>
                <a:chOff x="2062163" y="4584700"/>
                <a:chExt cx="1797050" cy="1360488"/>
              </a:xfrm>
            </p:grpSpPr>
            <p:sp>
              <p:nvSpPr>
                <p:cNvPr id="28691" name="Rectangle 329"/>
                <p:cNvSpPr>
                  <a:spLocks noChangeArrowheads="1"/>
                </p:cNvSpPr>
                <p:nvPr/>
              </p:nvSpPr>
              <p:spPr bwMode="auto">
                <a:xfrm>
                  <a:off x="3416300" y="4711700"/>
                  <a:ext cx="420687" cy="1428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692" name="Rectangle 330"/>
                <p:cNvSpPr>
                  <a:spLocks noChangeArrowheads="1"/>
                </p:cNvSpPr>
                <p:nvPr/>
              </p:nvSpPr>
              <p:spPr bwMode="auto">
                <a:xfrm>
                  <a:off x="3406775" y="4640263"/>
                  <a:ext cx="14287" cy="15875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693" name="Rectangle 331"/>
                <p:cNvSpPr>
                  <a:spLocks noChangeArrowheads="1"/>
                </p:cNvSpPr>
                <p:nvPr/>
              </p:nvSpPr>
              <p:spPr bwMode="auto">
                <a:xfrm>
                  <a:off x="3827463" y="4640263"/>
                  <a:ext cx="14287" cy="15875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694" name="Rectangle 332"/>
                <p:cNvSpPr>
                  <a:spLocks noChangeArrowheads="1"/>
                </p:cNvSpPr>
                <p:nvPr/>
              </p:nvSpPr>
              <p:spPr bwMode="auto">
                <a:xfrm>
                  <a:off x="3827463" y="4640263"/>
                  <a:ext cx="14287" cy="762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695" name="Rectangle 333"/>
                <p:cNvSpPr>
                  <a:spLocks noChangeArrowheads="1"/>
                </p:cNvSpPr>
                <p:nvPr/>
              </p:nvSpPr>
              <p:spPr bwMode="auto">
                <a:xfrm>
                  <a:off x="3105150" y="5237163"/>
                  <a:ext cx="384175" cy="1428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696" name="Rectangle 334"/>
                <p:cNvSpPr>
                  <a:spLocks noChangeArrowheads="1"/>
                </p:cNvSpPr>
                <p:nvPr/>
              </p:nvSpPr>
              <p:spPr bwMode="auto">
                <a:xfrm>
                  <a:off x="3095625" y="5165725"/>
                  <a:ext cx="14287" cy="15875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697" name="Rectangle 335"/>
                <p:cNvSpPr>
                  <a:spLocks noChangeArrowheads="1"/>
                </p:cNvSpPr>
                <p:nvPr/>
              </p:nvSpPr>
              <p:spPr bwMode="auto">
                <a:xfrm>
                  <a:off x="3479800" y="5165725"/>
                  <a:ext cx="14287" cy="15875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698" name="Rectangle 336"/>
                <p:cNvSpPr>
                  <a:spLocks noChangeArrowheads="1"/>
                </p:cNvSpPr>
                <p:nvPr/>
              </p:nvSpPr>
              <p:spPr bwMode="auto">
                <a:xfrm>
                  <a:off x="3479800" y="5165725"/>
                  <a:ext cx="14287" cy="80963"/>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699" name="Rectangle 337"/>
                <p:cNvSpPr>
                  <a:spLocks noChangeArrowheads="1"/>
                </p:cNvSpPr>
                <p:nvPr/>
              </p:nvSpPr>
              <p:spPr bwMode="auto">
                <a:xfrm>
                  <a:off x="3063875" y="5767388"/>
                  <a:ext cx="461962" cy="1428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0" name="Rectangle 338"/>
                <p:cNvSpPr>
                  <a:spLocks noChangeArrowheads="1"/>
                </p:cNvSpPr>
                <p:nvPr/>
              </p:nvSpPr>
              <p:spPr bwMode="auto">
                <a:xfrm>
                  <a:off x="3059113" y="5695950"/>
                  <a:ext cx="14287" cy="15875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1" name="Rectangle 339"/>
                <p:cNvSpPr>
                  <a:spLocks noChangeArrowheads="1"/>
                </p:cNvSpPr>
                <p:nvPr/>
              </p:nvSpPr>
              <p:spPr bwMode="auto">
                <a:xfrm>
                  <a:off x="3521075" y="5695950"/>
                  <a:ext cx="14287" cy="15875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2" name="Rectangle 340"/>
                <p:cNvSpPr>
                  <a:spLocks noChangeArrowheads="1"/>
                </p:cNvSpPr>
                <p:nvPr/>
              </p:nvSpPr>
              <p:spPr bwMode="auto">
                <a:xfrm>
                  <a:off x="3521075" y="5695950"/>
                  <a:ext cx="14287" cy="762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3" name="Rectangle 341"/>
                <p:cNvSpPr>
                  <a:spLocks noChangeArrowheads="1"/>
                </p:cNvSpPr>
                <p:nvPr/>
              </p:nvSpPr>
              <p:spPr bwMode="auto">
                <a:xfrm>
                  <a:off x="2954338" y="4584700"/>
                  <a:ext cx="14287" cy="1360488"/>
                </a:xfrm>
                <a:prstGeom prst="rect">
                  <a:avLst/>
                </a:prstGeom>
                <a:solidFill>
                  <a:srgbClr val="C00000"/>
                </a:solidFill>
                <a:ln w="3">
                  <a:solidFill>
                    <a:srgbClr val="C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4" name="Rectangle 342"/>
                <p:cNvSpPr>
                  <a:spLocks noChangeArrowheads="1"/>
                </p:cNvSpPr>
                <p:nvPr/>
              </p:nvSpPr>
              <p:spPr bwMode="auto">
                <a:xfrm>
                  <a:off x="2511425" y="4584700"/>
                  <a:ext cx="12700"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5" name="Rectangle 343"/>
                <p:cNvSpPr>
                  <a:spLocks noChangeArrowheads="1"/>
                </p:cNvSpPr>
                <p:nvPr/>
              </p:nvSpPr>
              <p:spPr bwMode="auto">
                <a:xfrm>
                  <a:off x="2511425" y="4689475"/>
                  <a:ext cx="12700"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6" name="Rectangle 344"/>
                <p:cNvSpPr>
                  <a:spLocks noChangeArrowheads="1"/>
                </p:cNvSpPr>
                <p:nvPr/>
              </p:nvSpPr>
              <p:spPr bwMode="auto">
                <a:xfrm>
                  <a:off x="2511425" y="4799013"/>
                  <a:ext cx="12700" cy="5873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7" name="Rectangle 345"/>
                <p:cNvSpPr>
                  <a:spLocks noChangeArrowheads="1"/>
                </p:cNvSpPr>
                <p:nvPr/>
              </p:nvSpPr>
              <p:spPr bwMode="auto">
                <a:xfrm>
                  <a:off x="2511425" y="4902200"/>
                  <a:ext cx="12700" cy="5873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8" name="Rectangle 346"/>
                <p:cNvSpPr>
                  <a:spLocks noChangeArrowheads="1"/>
                </p:cNvSpPr>
                <p:nvPr/>
              </p:nvSpPr>
              <p:spPr bwMode="auto">
                <a:xfrm>
                  <a:off x="2511425" y="5006975"/>
                  <a:ext cx="12700" cy="5873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09" name="Rectangle 347"/>
                <p:cNvSpPr>
                  <a:spLocks noChangeArrowheads="1"/>
                </p:cNvSpPr>
                <p:nvPr/>
              </p:nvSpPr>
              <p:spPr bwMode="auto">
                <a:xfrm>
                  <a:off x="2511425" y="5111750"/>
                  <a:ext cx="12700" cy="61913"/>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0" name="Rectangle 348"/>
                <p:cNvSpPr>
                  <a:spLocks noChangeArrowheads="1"/>
                </p:cNvSpPr>
                <p:nvPr/>
              </p:nvSpPr>
              <p:spPr bwMode="auto">
                <a:xfrm>
                  <a:off x="2511425" y="5214938"/>
                  <a:ext cx="12700"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1" name="Rectangle 349"/>
                <p:cNvSpPr>
                  <a:spLocks noChangeArrowheads="1"/>
                </p:cNvSpPr>
                <p:nvPr/>
              </p:nvSpPr>
              <p:spPr bwMode="auto">
                <a:xfrm>
                  <a:off x="2511425" y="5319713"/>
                  <a:ext cx="12700"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2" name="Rectangle 350"/>
                <p:cNvSpPr>
                  <a:spLocks noChangeArrowheads="1"/>
                </p:cNvSpPr>
                <p:nvPr/>
              </p:nvSpPr>
              <p:spPr bwMode="auto">
                <a:xfrm>
                  <a:off x="2511425" y="5424488"/>
                  <a:ext cx="12700" cy="61913"/>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3" name="Rectangle 351"/>
                <p:cNvSpPr>
                  <a:spLocks noChangeArrowheads="1"/>
                </p:cNvSpPr>
                <p:nvPr/>
              </p:nvSpPr>
              <p:spPr bwMode="auto">
                <a:xfrm>
                  <a:off x="2511425" y="5527675"/>
                  <a:ext cx="12700"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4" name="Rectangle 352"/>
                <p:cNvSpPr>
                  <a:spLocks noChangeArrowheads="1"/>
                </p:cNvSpPr>
                <p:nvPr/>
              </p:nvSpPr>
              <p:spPr bwMode="auto">
                <a:xfrm>
                  <a:off x="2511425" y="5632450"/>
                  <a:ext cx="12700"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5" name="Rectangle 353"/>
                <p:cNvSpPr>
                  <a:spLocks noChangeArrowheads="1"/>
                </p:cNvSpPr>
                <p:nvPr/>
              </p:nvSpPr>
              <p:spPr bwMode="auto">
                <a:xfrm>
                  <a:off x="2511425" y="5735638"/>
                  <a:ext cx="12700"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6" name="Rectangle 354"/>
                <p:cNvSpPr>
                  <a:spLocks noChangeArrowheads="1"/>
                </p:cNvSpPr>
                <p:nvPr/>
              </p:nvSpPr>
              <p:spPr bwMode="auto">
                <a:xfrm>
                  <a:off x="2511425" y="5845175"/>
                  <a:ext cx="12700" cy="5873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7" name="Rectangle 355"/>
                <p:cNvSpPr>
                  <a:spLocks noChangeArrowheads="1"/>
                </p:cNvSpPr>
                <p:nvPr/>
              </p:nvSpPr>
              <p:spPr bwMode="auto">
                <a:xfrm>
                  <a:off x="3402013" y="4584700"/>
                  <a:ext cx="14287"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8" name="Rectangle 356"/>
                <p:cNvSpPr>
                  <a:spLocks noChangeArrowheads="1"/>
                </p:cNvSpPr>
                <p:nvPr/>
              </p:nvSpPr>
              <p:spPr bwMode="auto">
                <a:xfrm>
                  <a:off x="3402013" y="4689475"/>
                  <a:ext cx="14287"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19" name="Rectangle 357"/>
                <p:cNvSpPr>
                  <a:spLocks noChangeArrowheads="1"/>
                </p:cNvSpPr>
                <p:nvPr/>
              </p:nvSpPr>
              <p:spPr bwMode="auto">
                <a:xfrm>
                  <a:off x="3402013" y="4799013"/>
                  <a:ext cx="14287" cy="5873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0" name="Rectangle 358"/>
                <p:cNvSpPr>
                  <a:spLocks noChangeArrowheads="1"/>
                </p:cNvSpPr>
                <p:nvPr/>
              </p:nvSpPr>
              <p:spPr bwMode="auto">
                <a:xfrm>
                  <a:off x="3402013" y="4902200"/>
                  <a:ext cx="14287" cy="5873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1" name="Rectangle 359"/>
                <p:cNvSpPr>
                  <a:spLocks noChangeArrowheads="1"/>
                </p:cNvSpPr>
                <p:nvPr/>
              </p:nvSpPr>
              <p:spPr bwMode="auto">
                <a:xfrm>
                  <a:off x="3402013" y="5006975"/>
                  <a:ext cx="14287" cy="5873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2" name="Rectangle 360"/>
                <p:cNvSpPr>
                  <a:spLocks noChangeArrowheads="1"/>
                </p:cNvSpPr>
                <p:nvPr/>
              </p:nvSpPr>
              <p:spPr bwMode="auto">
                <a:xfrm>
                  <a:off x="3402013" y="5111750"/>
                  <a:ext cx="14287" cy="61913"/>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3" name="Rectangle 361"/>
                <p:cNvSpPr>
                  <a:spLocks noChangeArrowheads="1"/>
                </p:cNvSpPr>
                <p:nvPr/>
              </p:nvSpPr>
              <p:spPr bwMode="auto">
                <a:xfrm>
                  <a:off x="3402013" y="5214938"/>
                  <a:ext cx="14287"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4" name="Rectangle 362"/>
                <p:cNvSpPr>
                  <a:spLocks noChangeArrowheads="1"/>
                </p:cNvSpPr>
                <p:nvPr/>
              </p:nvSpPr>
              <p:spPr bwMode="auto">
                <a:xfrm>
                  <a:off x="3402013" y="5319713"/>
                  <a:ext cx="14287"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5" name="Rectangle 364"/>
                <p:cNvSpPr>
                  <a:spLocks noChangeArrowheads="1"/>
                </p:cNvSpPr>
                <p:nvPr/>
              </p:nvSpPr>
              <p:spPr bwMode="auto">
                <a:xfrm>
                  <a:off x="3402013" y="5527675"/>
                  <a:ext cx="14287"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6" name="Rectangle 365"/>
                <p:cNvSpPr>
                  <a:spLocks noChangeArrowheads="1"/>
                </p:cNvSpPr>
                <p:nvPr/>
              </p:nvSpPr>
              <p:spPr bwMode="auto">
                <a:xfrm>
                  <a:off x="3402013" y="5632450"/>
                  <a:ext cx="14287"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7" name="Rectangle 366"/>
                <p:cNvSpPr>
                  <a:spLocks noChangeArrowheads="1"/>
                </p:cNvSpPr>
                <p:nvPr/>
              </p:nvSpPr>
              <p:spPr bwMode="auto">
                <a:xfrm>
                  <a:off x="3402013" y="5735638"/>
                  <a:ext cx="14287" cy="63500"/>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8" name="Rectangle 367"/>
                <p:cNvSpPr>
                  <a:spLocks noChangeArrowheads="1"/>
                </p:cNvSpPr>
                <p:nvPr/>
              </p:nvSpPr>
              <p:spPr bwMode="auto">
                <a:xfrm>
                  <a:off x="3402013" y="5845175"/>
                  <a:ext cx="14287" cy="5873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29" name="Rectangle 368"/>
                <p:cNvSpPr>
                  <a:spLocks noChangeArrowheads="1"/>
                </p:cNvSpPr>
                <p:nvPr/>
              </p:nvSpPr>
              <p:spPr bwMode="auto">
                <a:xfrm>
                  <a:off x="2071688" y="5899150"/>
                  <a:ext cx="1779587" cy="14288"/>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30" name="Rectangle 369"/>
                <p:cNvSpPr>
                  <a:spLocks noChangeArrowheads="1"/>
                </p:cNvSpPr>
                <p:nvPr/>
              </p:nvSpPr>
              <p:spPr bwMode="auto">
                <a:xfrm>
                  <a:off x="2062163" y="5903913"/>
                  <a:ext cx="14287" cy="41275"/>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31" name="Rectangle 370"/>
                <p:cNvSpPr>
                  <a:spLocks noChangeArrowheads="1"/>
                </p:cNvSpPr>
                <p:nvPr/>
              </p:nvSpPr>
              <p:spPr bwMode="auto">
                <a:xfrm>
                  <a:off x="3846513" y="5903913"/>
                  <a:ext cx="12700" cy="41275"/>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32" name="Rectangle 372"/>
                <p:cNvSpPr>
                  <a:spLocks noChangeArrowheads="1"/>
                </p:cNvSpPr>
                <p:nvPr/>
              </p:nvSpPr>
              <p:spPr bwMode="auto">
                <a:xfrm>
                  <a:off x="3586163" y="4684713"/>
                  <a:ext cx="73025" cy="73025"/>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33" name="Rectangle 376"/>
                <p:cNvSpPr>
                  <a:spLocks noChangeArrowheads="1"/>
                </p:cNvSpPr>
                <p:nvPr/>
              </p:nvSpPr>
              <p:spPr bwMode="auto">
                <a:xfrm>
                  <a:off x="3255963" y="5214938"/>
                  <a:ext cx="73025" cy="73025"/>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sp>
              <p:nvSpPr>
                <p:cNvPr id="28734" name="Rectangle 380"/>
                <p:cNvSpPr>
                  <a:spLocks noChangeArrowheads="1"/>
                </p:cNvSpPr>
                <p:nvPr/>
              </p:nvSpPr>
              <p:spPr bwMode="auto">
                <a:xfrm>
                  <a:off x="3255963" y="5740400"/>
                  <a:ext cx="73025" cy="73025"/>
                </a:xfrm>
                <a:prstGeom prst="rect">
                  <a:avLst/>
                </a:prstGeom>
                <a:solidFill>
                  <a:srgbClr val="000000"/>
                </a:solidFill>
                <a:ln w="3">
                  <a:solidFill>
                    <a:srgbClr val="000000"/>
                  </a:solidFill>
                  <a:miter lim="800000"/>
                  <a:headEnd/>
                  <a:tailEnd/>
                </a:ln>
              </p:spPr>
              <p:txBody>
                <a:bodyPr/>
                <a:lstStyle/>
                <a:p>
                  <a:pPr eaLnBrk="1" hangingPunct="1"/>
                  <a:endParaRPr lang="en-US" sz="1800">
                    <a:solidFill>
                      <a:srgbClr val="000000"/>
                    </a:solidFill>
                    <a:latin typeface="Arial" charset="0"/>
                    <a:ea typeface="ＭＳ Ｐゴシック" charset="0"/>
                    <a:cs typeface="ＭＳ Ｐゴシック" charset="0"/>
                  </a:endParaRPr>
                </a:p>
              </p:txBody>
            </p:sp>
          </p:grpSp>
        </p:grpSp>
      </p:grpSp>
      <p:pic>
        <p:nvPicPr>
          <p:cNvPr id="28680" name="Picture 175"/>
          <p:cNvPicPr>
            <a:picLocks noChangeAspect="1"/>
          </p:cNvPicPr>
          <p:nvPr/>
        </p:nvPicPr>
        <p:blipFill>
          <a:blip r:embed="rId3">
            <a:extLst>
              <a:ext uri="{28A0092B-C50C-407E-A947-70E740481C1C}">
                <a14:useLocalDpi xmlns:a14="http://schemas.microsoft.com/office/drawing/2010/main" val="0"/>
              </a:ext>
            </a:extLst>
          </a:blip>
          <a:srcRect l="37500" t="85551" r="26852" b="7980"/>
          <a:stretch>
            <a:fillRect/>
          </a:stretch>
        </p:blipFill>
        <p:spPr bwMode="auto">
          <a:xfrm>
            <a:off x="3543300" y="6142038"/>
            <a:ext cx="29337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ounded Rectangle 73"/>
          <p:cNvSpPr>
            <a:spLocks noChangeArrowheads="1"/>
          </p:cNvSpPr>
          <p:nvPr/>
        </p:nvSpPr>
        <p:spPr bwMode="auto">
          <a:xfrm>
            <a:off x="5651500" y="4267200"/>
            <a:ext cx="1054100" cy="1874838"/>
          </a:xfrm>
          <a:prstGeom prst="roundRect">
            <a:avLst>
              <a:gd name="adj" fmla="val 16667"/>
            </a:avLst>
          </a:prstGeom>
          <a:noFill/>
          <a:ln w="5715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sz="1800">
              <a:solidFill>
                <a:srgbClr val="FFFFFF"/>
              </a:solidFill>
              <a:latin typeface="Arial"/>
              <a:ea typeface="ＭＳ Ｐゴシック"/>
              <a:cs typeface="ＭＳ Ｐゴシック" charset="0"/>
            </a:endParaRPr>
          </a:p>
        </p:txBody>
      </p:sp>
      <p:cxnSp>
        <p:nvCxnSpPr>
          <p:cNvPr id="75" name="Straight Arrow Connector 74"/>
          <p:cNvCxnSpPr/>
          <p:nvPr/>
        </p:nvCxnSpPr>
        <p:spPr>
          <a:xfrm>
            <a:off x="5980080" y="2514600"/>
            <a:ext cx="381000" cy="0"/>
          </a:xfrm>
          <a:prstGeom prst="straightConnector1">
            <a:avLst/>
          </a:prstGeom>
          <a:ln>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638800" y="3048000"/>
            <a:ext cx="381000" cy="0"/>
          </a:xfrm>
          <a:prstGeom prst="straightConnector1">
            <a:avLst/>
          </a:prstGeom>
          <a:ln>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5738160" y="3577674"/>
            <a:ext cx="381000" cy="0"/>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5791199" y="2286000"/>
            <a:ext cx="973429" cy="246221"/>
          </a:xfrm>
          <a:prstGeom prst="rect">
            <a:avLst/>
          </a:prstGeom>
          <a:noFill/>
        </p:spPr>
        <p:txBody>
          <a:bodyPr wrap="square" rtlCol="0">
            <a:spAutoFit/>
          </a:bodyPr>
          <a:lstStyle/>
          <a:p>
            <a:pPr eaLnBrk="1" hangingPunct="1"/>
            <a:r>
              <a:rPr lang="en-US" sz="1000" dirty="0" smtClean="0">
                <a:solidFill>
                  <a:srgbClr val="000000"/>
                </a:solidFill>
                <a:latin typeface="Arial" charset="0"/>
                <a:ea typeface="ＭＳ Ｐゴシック" charset="0"/>
                <a:cs typeface="ＭＳ Ｐゴシック" charset="0"/>
              </a:rPr>
              <a:t>Favors RAL</a:t>
            </a:r>
            <a:endParaRPr lang="en-US" sz="1000" dirty="0">
              <a:solidFill>
                <a:srgbClr val="000000"/>
              </a:solidFill>
              <a:latin typeface="Arial" charset="0"/>
              <a:ea typeface="ＭＳ Ｐゴシック" charset="0"/>
              <a:cs typeface="ＭＳ Ｐゴシック" charset="0"/>
            </a:endParaRPr>
          </a:p>
        </p:txBody>
      </p:sp>
      <p:sp>
        <p:nvSpPr>
          <p:cNvPr id="82" name="TextBox 81"/>
          <p:cNvSpPr txBox="1"/>
          <p:nvPr/>
        </p:nvSpPr>
        <p:spPr>
          <a:xfrm>
            <a:off x="5462555" y="2800443"/>
            <a:ext cx="973429" cy="246221"/>
          </a:xfrm>
          <a:prstGeom prst="rect">
            <a:avLst/>
          </a:prstGeom>
          <a:noFill/>
        </p:spPr>
        <p:txBody>
          <a:bodyPr wrap="square" rtlCol="0">
            <a:spAutoFit/>
          </a:bodyPr>
          <a:lstStyle/>
          <a:p>
            <a:pPr eaLnBrk="1" hangingPunct="1"/>
            <a:r>
              <a:rPr lang="en-US" sz="1000" dirty="0" smtClean="0">
                <a:solidFill>
                  <a:srgbClr val="000000"/>
                </a:solidFill>
                <a:latin typeface="Arial" charset="0"/>
                <a:ea typeface="ＭＳ Ｐゴシック" charset="0"/>
                <a:cs typeface="ＭＳ Ｐゴシック" charset="0"/>
              </a:rPr>
              <a:t>Favors RAL</a:t>
            </a:r>
            <a:endParaRPr lang="en-US" sz="1000" dirty="0">
              <a:solidFill>
                <a:srgbClr val="000000"/>
              </a:solidFill>
              <a:latin typeface="Arial" charset="0"/>
              <a:ea typeface="ＭＳ Ｐゴシック" charset="0"/>
              <a:cs typeface="ＭＳ Ｐゴシック" charset="0"/>
            </a:endParaRPr>
          </a:p>
        </p:txBody>
      </p:sp>
      <p:sp>
        <p:nvSpPr>
          <p:cNvPr id="83" name="TextBox 82"/>
          <p:cNvSpPr txBox="1"/>
          <p:nvPr/>
        </p:nvSpPr>
        <p:spPr>
          <a:xfrm>
            <a:off x="5499966" y="3349446"/>
            <a:ext cx="1095108" cy="246221"/>
          </a:xfrm>
          <a:prstGeom prst="rect">
            <a:avLst/>
          </a:prstGeom>
          <a:noFill/>
        </p:spPr>
        <p:txBody>
          <a:bodyPr wrap="square" rtlCol="0">
            <a:spAutoFit/>
          </a:bodyPr>
          <a:lstStyle/>
          <a:p>
            <a:pPr eaLnBrk="1" hangingPunct="1"/>
            <a:r>
              <a:rPr lang="en-US" sz="1000" dirty="0" smtClean="0">
                <a:solidFill>
                  <a:srgbClr val="000000"/>
                </a:solidFill>
                <a:latin typeface="Arial" charset="0"/>
                <a:ea typeface="ＭＳ Ｐゴシック" charset="0"/>
                <a:cs typeface="ＭＳ Ｐゴシック" charset="0"/>
              </a:rPr>
              <a:t>Favors DRV/r</a:t>
            </a:r>
            <a:endParaRPr lang="en-US" sz="1000" dirty="0">
              <a:solidFill>
                <a:srgbClr val="000000"/>
              </a:solidFill>
              <a:latin typeface="Arial" charset="0"/>
              <a:ea typeface="ＭＳ Ｐゴシック" charset="0"/>
              <a:cs typeface="ＭＳ Ｐゴシック" charset="0"/>
            </a:endParaRPr>
          </a:p>
        </p:txBody>
      </p:sp>
      <p:sp>
        <p:nvSpPr>
          <p:cNvPr id="78" name="TextBox 3"/>
          <p:cNvSpPr txBox="1">
            <a:spLocks noChangeArrowheads="1"/>
          </p:cNvSpPr>
          <p:nvPr/>
        </p:nvSpPr>
        <p:spPr bwMode="auto">
          <a:xfrm>
            <a:off x="609600" y="6492875"/>
            <a:ext cx="5851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smtClean="0">
                <a:solidFill>
                  <a:srgbClr val="000000"/>
                </a:solidFill>
              </a:rPr>
              <a:t>*</a:t>
            </a:r>
            <a:r>
              <a:rPr lang="en-US" sz="1400" i="1" dirty="0">
                <a:solidFill>
                  <a:srgbClr val="000000"/>
                </a:solidFill>
              </a:rPr>
              <a:t>C</a:t>
            </a:r>
            <a:r>
              <a:rPr lang="en-US" sz="1400" i="1" smtClean="0">
                <a:solidFill>
                  <a:srgbClr val="000000"/>
                </a:solidFill>
              </a:rPr>
              <a:t>onsistent </a:t>
            </a:r>
            <a:r>
              <a:rPr lang="en-US" sz="1400" i="1" dirty="0">
                <a:solidFill>
                  <a:srgbClr val="000000"/>
                </a:solidFill>
              </a:rPr>
              <a:t>results seen with TLOVR at a 200 copies/ml threshold</a:t>
            </a:r>
          </a:p>
        </p:txBody>
      </p:sp>
    </p:spTree>
    <p:extLst>
      <p:ext uri="{BB962C8B-B14F-4D97-AF65-F5344CB8AC3E}">
        <p14:creationId xmlns:p14="http://schemas.microsoft.com/office/powerpoint/2010/main" val="1411372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74" grpId="0" animBg="1"/>
      <p:bldP spid="81" grpId="0"/>
      <p:bldP spid="82"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477000" y="5638800"/>
            <a:ext cx="2667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9065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9065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52400"/>
            <a:ext cx="8229600" cy="1143000"/>
          </a:xfrm>
        </p:spPr>
        <p:txBody>
          <a:bodyPr/>
          <a:lstStyle/>
          <a:p>
            <a:pPr eaLnBrk="1" hangingPunct="1">
              <a:defRPr/>
            </a:pPr>
            <a:r>
              <a:rPr lang="en-US" sz="4000" b="1">
                <a:latin typeface="Arial" charset="0"/>
                <a:ea typeface="ＭＳ Ｐゴシック" charset="0"/>
              </a:rPr>
              <a:t>Proportion VL ≤50 copies/mL</a:t>
            </a:r>
          </a:p>
        </p:txBody>
      </p:sp>
      <p:sp>
        <p:nvSpPr>
          <p:cNvPr id="29700" name="Rectangle 6"/>
          <p:cNvSpPr>
            <a:spLocks noChangeArrowheads="1"/>
          </p:cNvSpPr>
          <p:nvPr/>
        </p:nvSpPr>
        <p:spPr bwMode="auto">
          <a:xfrm>
            <a:off x="609600" y="1143000"/>
            <a:ext cx="363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ITT, </a:t>
            </a:r>
            <a:r>
              <a:rPr lang="en-US" sz="2000" dirty="0" smtClean="0"/>
              <a:t>regardless of ART change</a:t>
            </a:r>
            <a:endParaRPr lang="en-US" sz="2000" dirty="0"/>
          </a:p>
        </p:txBody>
      </p:sp>
      <p:sp>
        <p:nvSpPr>
          <p:cNvPr id="28677" name="Rectangle 10"/>
          <p:cNvSpPr>
            <a:spLocks noChangeArrowheads="1"/>
          </p:cNvSpPr>
          <p:nvPr/>
        </p:nvSpPr>
        <p:spPr bwMode="auto">
          <a:xfrm>
            <a:off x="4953000" y="1143000"/>
            <a:ext cx="405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ITT, off-ART=failure (SNAPSHOT)</a:t>
            </a:r>
          </a:p>
        </p:txBody>
      </p:sp>
      <p:graphicFrame>
        <p:nvGraphicFramePr>
          <p:cNvPr id="13" name="Table 12"/>
          <p:cNvGraphicFramePr>
            <a:graphicFrameLocks noGrp="1"/>
          </p:cNvGraphicFramePr>
          <p:nvPr>
            <p:extLst>
              <p:ext uri="{D42A27DB-BD31-4B8C-83A1-F6EECF244321}">
                <p14:modId xmlns:p14="http://schemas.microsoft.com/office/powerpoint/2010/main" val="652619780"/>
              </p:ext>
            </p:extLst>
          </p:nvPr>
        </p:nvGraphicFramePr>
        <p:xfrm>
          <a:off x="595313" y="5564188"/>
          <a:ext cx="3824287" cy="1141412"/>
        </p:xfrm>
        <a:graphic>
          <a:graphicData uri="http://schemas.openxmlformats.org/drawingml/2006/table">
            <a:tbl>
              <a:tblPr/>
              <a:tblGrid>
                <a:gridCol w="665162"/>
                <a:gridCol w="790575"/>
                <a:gridCol w="788988"/>
                <a:gridCol w="790575"/>
                <a:gridCol w="788987"/>
              </a:tblGrid>
              <a:tr h="211138">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Times New Roman" charset="0"/>
                        </a:rPr>
                        <a:t> </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24</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48</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96</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144</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r>
              <a:tr h="320674">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Times New Roman" charset="0"/>
                        </a:rPr>
                        <a:t>ATV/r</a:t>
                      </a:r>
                      <a:endParaRPr kumimoji="0" lang="en-US" sz="1200" b="1" i="0" u="none" strike="noStrike" cap="none" normalizeH="0" baseline="0" dirty="0">
                        <a:ln>
                          <a:noFill/>
                        </a:ln>
                        <a:solidFill>
                          <a:srgbClr val="FFFFFF"/>
                        </a:solidFill>
                        <a:effectLst/>
                        <a:latin typeface="Times New Roman" charset="0"/>
                        <a:ea typeface="ＭＳ Ｐゴシック" charset="0"/>
                        <a:cs typeface="Times New Roman" charset="0"/>
                      </a:endParaRPr>
                    </a:p>
                  </a:txBody>
                  <a:tcPr marL="12448" marR="1244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E1"/>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83%</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90%</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Times New Roman" charset="0"/>
                        </a:rPr>
                        <a:t>88%</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Times New Roman" charset="0"/>
                        </a:rPr>
                        <a:t>90%</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DEF"/>
                    </a:solidFill>
                  </a:tcPr>
                </a:tc>
              </a:tr>
              <a:tr h="292099">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Times New Roman" charset="0"/>
                        </a:rPr>
                        <a:t>RAL</a:t>
                      </a:r>
                      <a:endParaRPr kumimoji="0" lang="en-US" sz="12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12448" marR="1244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90%</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EEFB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Times New Roman" charset="0"/>
                        </a:rPr>
                        <a:t>92%</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EEFB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Times New Roman" charset="0"/>
                        </a:rPr>
                        <a:t>94%</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EEFB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Times New Roman" charset="0"/>
                        </a:rPr>
                        <a:t>94%</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EEFB2"/>
                    </a:solidFill>
                  </a:tcPr>
                </a:tc>
              </a:tr>
              <a:tr h="317501">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Times New Roman" charset="0"/>
                        </a:rPr>
                        <a:t>DRV/r</a:t>
                      </a:r>
                      <a:endParaRPr kumimoji="0" lang="en-US" sz="12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12448" marR="1244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C2D04"/>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83%</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BB5C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88%</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BB5C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89%</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BB5C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90%</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BB5C2"/>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586744882"/>
              </p:ext>
            </p:extLst>
          </p:nvPr>
        </p:nvGraphicFramePr>
        <p:xfrm>
          <a:off x="4876800" y="5562600"/>
          <a:ext cx="3810000" cy="1143000"/>
        </p:xfrm>
        <a:graphic>
          <a:graphicData uri="http://schemas.openxmlformats.org/drawingml/2006/table">
            <a:tbl>
              <a:tblPr/>
              <a:tblGrid>
                <a:gridCol w="663575"/>
                <a:gridCol w="785813"/>
                <a:gridCol w="787400"/>
                <a:gridCol w="785812"/>
                <a:gridCol w="787400"/>
              </a:tblGrid>
              <a:tr h="211138">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900" b="1" i="0" u="none" strike="noStrike" cap="none" normalizeH="0" baseline="0" dirty="0">
                          <a:ln>
                            <a:noFill/>
                          </a:ln>
                          <a:solidFill>
                            <a:srgbClr val="000000"/>
                          </a:solidFill>
                          <a:effectLst/>
                          <a:latin typeface="Arial" charset="0"/>
                          <a:ea typeface="ＭＳ Ｐゴシック" charset="0"/>
                          <a:cs typeface="Times New Roman" charset="0"/>
                        </a:rPr>
                        <a:t> </a:t>
                      </a:r>
                      <a:endParaRPr kumimoji="0" lang="en-US" sz="1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24</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48</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96</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144</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r>
              <a:tr h="322262">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Times New Roman" charset="0"/>
                        </a:rPr>
                        <a:t>ATV/r</a:t>
                      </a:r>
                      <a:endParaRPr kumimoji="0" lang="en-US" sz="1200" b="1" i="0" u="none" strike="noStrike" cap="none" normalizeH="0" baseline="0" dirty="0">
                        <a:ln>
                          <a:noFill/>
                        </a:ln>
                        <a:solidFill>
                          <a:srgbClr val="FFFFFF"/>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E1"/>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70%</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Times New Roman" charset="0"/>
                        </a:rPr>
                        <a:t>73%</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Times New Roman" charset="0"/>
                        </a:rPr>
                        <a:t>63%</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Times New Roman" charset="0"/>
                        </a:rPr>
                        <a:t>62%</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DEF"/>
                    </a:solidFill>
                  </a:tcPr>
                </a:tc>
              </a:tr>
              <a:tr h="304800">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Times New Roman" charset="0"/>
                        </a:rPr>
                        <a:t>RAL</a:t>
                      </a:r>
                      <a:endParaRPr kumimoji="0" lang="en-US" sz="12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84%</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EEFB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Times New Roman" charset="0"/>
                        </a:rPr>
                        <a:t>83%</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EEFB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Times New Roman" charset="0"/>
                        </a:rPr>
                        <a:t>80%</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EEFB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Times New Roman" charset="0"/>
                        </a:rPr>
                        <a:t>76%</a:t>
                      </a: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EEFB2"/>
                    </a:solidFill>
                  </a:tcPr>
                </a:tc>
              </a:tr>
              <a:tr h="304800">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Times New Roman" charset="0"/>
                        </a:rPr>
                        <a:t>DRV/r</a:t>
                      </a:r>
                      <a:endParaRPr kumimoji="0" lang="en-US" sz="1200" b="1" i="0" u="none" strike="noStrike" cap="none" normalizeH="0" baseline="0" dirty="0">
                        <a:ln>
                          <a:noFill/>
                        </a:ln>
                        <a:solidFill>
                          <a:srgbClr val="FFFFFF"/>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2D04"/>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77%</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B5C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77%</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BB5C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Times New Roman" charset="0"/>
                        </a:rPr>
                        <a:t>73%</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BB5C2"/>
                    </a:solidFill>
                  </a:tcPr>
                </a:tc>
                <a:tc>
                  <a:txBody>
                    <a:bodyPr/>
                    <a:lstStyle/>
                    <a:p>
                      <a:pPr marL="0" marR="0" lvl="0" indent="0" algn="ctr" defTabSz="457200" rtl="0" eaLnBrk="1" fontAlgn="base" latinLnBrk="0" hangingPunct="1">
                        <a:lnSpc>
                          <a:spcPct val="115000"/>
                        </a:lnSpc>
                        <a:spcBef>
                          <a:spcPts val="100"/>
                        </a:spcBef>
                        <a:spcAft>
                          <a:spcPts val="10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Times New Roman" charset="0"/>
                        </a:rPr>
                        <a:t>71%</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2448" marR="12448" marT="0" marB="0" anchor="ctr" horzOverflow="overflow">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BB5C2"/>
                    </a:solidFill>
                  </a:tcPr>
                </a:tc>
              </a:tr>
            </a:tbl>
          </a:graphicData>
        </a:graphic>
      </p:graphicFrame>
      <p:sp>
        <p:nvSpPr>
          <p:cNvPr id="15" name="Rounded Rectangle 14"/>
          <p:cNvSpPr>
            <a:spLocks noChangeArrowheads="1"/>
          </p:cNvSpPr>
          <p:nvPr/>
        </p:nvSpPr>
        <p:spPr bwMode="auto">
          <a:xfrm>
            <a:off x="2819400" y="1752600"/>
            <a:ext cx="381000" cy="3505200"/>
          </a:xfrm>
          <a:prstGeom prst="roundRect">
            <a:avLst>
              <a:gd name="adj" fmla="val 16667"/>
            </a:avLst>
          </a:prstGeom>
          <a:noFill/>
          <a:ln w="5715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6" name="Rounded Rectangle 15"/>
          <p:cNvSpPr>
            <a:spLocks noChangeArrowheads="1"/>
          </p:cNvSpPr>
          <p:nvPr/>
        </p:nvSpPr>
        <p:spPr bwMode="auto">
          <a:xfrm>
            <a:off x="7086600" y="1752600"/>
            <a:ext cx="381000" cy="3505200"/>
          </a:xfrm>
          <a:prstGeom prst="roundRect">
            <a:avLst>
              <a:gd name="adj" fmla="val 16667"/>
            </a:avLst>
          </a:prstGeom>
          <a:noFill/>
          <a:ln w="5715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cxnSp>
        <p:nvCxnSpPr>
          <p:cNvPr id="3" name="Straight Connector 2"/>
          <p:cNvCxnSpPr>
            <a:cxnSpLocks noChangeShapeType="1"/>
          </p:cNvCxnSpPr>
          <p:nvPr/>
        </p:nvCxnSpPr>
        <p:spPr bwMode="auto">
          <a:xfrm>
            <a:off x="228600" y="5486400"/>
            <a:ext cx="8763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225660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246" y="87974"/>
            <a:ext cx="8632445" cy="885681"/>
          </a:xfrm>
        </p:spPr>
        <p:txBody>
          <a:bodyPr/>
          <a:lstStyle/>
          <a:p>
            <a:r>
              <a:rPr lang="en-US" sz="2800" dirty="0" smtClean="0">
                <a:latin typeface="Arial"/>
                <a:cs typeface="Arial"/>
              </a:rPr>
              <a:t>ACTG 5257: Toxicity Associated Discontinuation </a:t>
            </a:r>
            <a:endParaRPr lang="en-US" sz="2800" dirty="0">
              <a:latin typeface="Arial"/>
              <a:cs typeface="Arial"/>
            </a:endParaRPr>
          </a:p>
        </p:txBody>
      </p:sp>
      <p:graphicFrame>
        <p:nvGraphicFramePr>
          <p:cNvPr id="6" name="Table 4"/>
          <p:cNvGraphicFramePr>
            <a:graphicFrameLocks noGrp="1"/>
          </p:cNvGraphicFramePr>
          <p:nvPr>
            <p:extLst>
              <p:ext uri="{D42A27DB-BD31-4B8C-83A1-F6EECF244321}">
                <p14:modId xmlns:p14="http://schemas.microsoft.com/office/powerpoint/2010/main" val="2503862190"/>
              </p:ext>
            </p:extLst>
          </p:nvPr>
        </p:nvGraphicFramePr>
        <p:xfrm>
          <a:off x="414146" y="1339270"/>
          <a:ext cx="8510780" cy="4941456"/>
        </p:xfrm>
        <a:graphic>
          <a:graphicData uri="http://schemas.openxmlformats.org/drawingml/2006/table">
            <a:tbl>
              <a:tblPr firstRow="1" bandRow="1">
                <a:tableStyleId>{EB344D84-9AFB-497E-A393-DC336BA19D2E}</a:tableStyleId>
              </a:tblPr>
              <a:tblGrid>
                <a:gridCol w="4546474"/>
                <a:gridCol w="1434398"/>
                <a:gridCol w="1264954"/>
                <a:gridCol w="1264954"/>
              </a:tblGrid>
              <a:tr h="976860">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endParaRPr kumimoji="0" lang="en-US" sz="2000" b="1"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effectLst/>
                          <a:latin typeface="Arial" panose="020B0604020202020204" pitchFamily="34" charset="0"/>
                        </a:rPr>
                        <a:t>ATV/r</a:t>
                      </a:r>
                      <a:br>
                        <a:rPr kumimoji="0" lang="en-US" sz="2000" u="none" strike="noStrike" cap="none" normalizeH="0" baseline="0" noProof="0" dirty="0" smtClean="0">
                          <a:ln>
                            <a:noFill/>
                          </a:ln>
                          <a:effectLst/>
                          <a:latin typeface="Arial" panose="020B0604020202020204" pitchFamily="34" charset="0"/>
                        </a:rPr>
                      </a:br>
                      <a:r>
                        <a:rPr kumimoji="0" lang="en-US" sz="2000" u="none" strike="noStrike" cap="none" normalizeH="0" baseline="0" noProof="0" dirty="0" smtClean="0">
                          <a:ln>
                            <a:noFill/>
                          </a:ln>
                          <a:effectLst/>
                          <a:latin typeface="Arial" panose="020B0604020202020204" pitchFamily="34" charset="0"/>
                        </a:rPr>
                        <a:t>(N=605)</a:t>
                      </a:r>
                      <a:endParaRPr kumimoji="0" lang="en-US" sz="2000" b="1" i="0" u="none" strike="noStrike" cap="none" normalizeH="0" baseline="0" noProof="0" dirty="0" smtClean="0">
                        <a:ln>
                          <a:noFill/>
                        </a:ln>
                        <a:solidFill>
                          <a:schemeClr val="bg1"/>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0000FF"/>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effectLst/>
                          <a:latin typeface="Arial" panose="020B0604020202020204" pitchFamily="34" charset="0"/>
                        </a:rPr>
                        <a:t>RAL</a:t>
                      </a:r>
                      <a:br>
                        <a:rPr kumimoji="0" lang="en-US" sz="2000" u="none" strike="noStrike" cap="none" normalizeH="0" baseline="0" noProof="0" dirty="0" smtClean="0">
                          <a:ln>
                            <a:noFill/>
                          </a:ln>
                          <a:effectLst/>
                          <a:latin typeface="Arial" panose="020B0604020202020204" pitchFamily="34" charset="0"/>
                        </a:rPr>
                      </a:br>
                      <a:r>
                        <a:rPr kumimoji="0" lang="en-US" sz="2000" u="none" strike="noStrike" cap="none" normalizeH="0" baseline="0" noProof="0" dirty="0" smtClean="0">
                          <a:ln>
                            <a:noFill/>
                          </a:ln>
                          <a:effectLst/>
                          <a:latin typeface="Arial" panose="020B0604020202020204" pitchFamily="34" charset="0"/>
                        </a:rPr>
                        <a:t>(N=603)</a:t>
                      </a:r>
                      <a:endParaRPr kumimoji="0" lang="en-US" sz="2000" b="1" i="0" u="none" strike="noStrike" cap="none" normalizeH="0" baseline="0" noProof="0" dirty="0" smtClean="0">
                        <a:ln>
                          <a:noFill/>
                        </a:ln>
                        <a:solidFill>
                          <a:schemeClr val="bg1"/>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00FF00"/>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effectLst/>
                          <a:latin typeface="Arial" panose="020B0604020202020204" pitchFamily="34" charset="0"/>
                        </a:rPr>
                        <a:t>DRV/r</a:t>
                      </a:r>
                      <a:br>
                        <a:rPr kumimoji="0" lang="en-US" sz="2000" u="none" strike="noStrike" cap="none" normalizeH="0" baseline="0" noProof="0" dirty="0" smtClean="0">
                          <a:ln>
                            <a:noFill/>
                          </a:ln>
                          <a:effectLst/>
                          <a:latin typeface="Arial" panose="020B0604020202020204" pitchFamily="34" charset="0"/>
                        </a:rPr>
                      </a:br>
                      <a:r>
                        <a:rPr kumimoji="0" lang="en-US" sz="2000" u="none" strike="noStrike" cap="none" normalizeH="0" baseline="0" noProof="0" dirty="0" smtClean="0">
                          <a:ln>
                            <a:noFill/>
                          </a:ln>
                          <a:effectLst/>
                          <a:latin typeface="Arial" panose="020B0604020202020204" pitchFamily="34" charset="0"/>
                        </a:rPr>
                        <a:t>(N=601)</a:t>
                      </a:r>
                      <a:endParaRPr kumimoji="0" lang="en-US" sz="2000" b="1" i="0" u="none" strike="noStrike" cap="none" normalizeH="0" baseline="0" noProof="0" dirty="0" smtClean="0">
                        <a:ln>
                          <a:noFill/>
                        </a:ln>
                        <a:solidFill>
                          <a:schemeClr val="bg1"/>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FF0000"/>
                    </a:solidFill>
                  </a:tcPr>
                </a:tc>
              </a:tr>
              <a:tr h="453207">
                <a:tc>
                  <a:txBody>
                    <a:bodyPr/>
                    <a:lstStyle/>
                    <a:p>
                      <a:pPr marL="0" marR="0" lvl="0" indent="0" algn="l" defTabSz="457200" rtl="0" eaLnBrk="1" fontAlgn="base" latinLnBrk="0" hangingPunct="1">
                        <a:lnSpc>
                          <a:spcPct val="100000"/>
                        </a:lnSpc>
                        <a:spcBef>
                          <a:spcPts val="100"/>
                        </a:spcBef>
                        <a:spcAft>
                          <a:spcPts val="100"/>
                        </a:spcAft>
                        <a:buClrTx/>
                        <a:buSzTx/>
                        <a:buFontTx/>
                        <a:buNone/>
                        <a:tabLst/>
                      </a:pPr>
                      <a:r>
                        <a:rPr kumimoji="0" lang="en-US" sz="2000" b="1" u="none" strike="noStrike" cap="none" normalizeH="0" baseline="0" noProof="0" dirty="0" smtClean="0">
                          <a:ln>
                            <a:noFill/>
                          </a:ln>
                          <a:solidFill>
                            <a:srgbClr val="000000"/>
                          </a:solidFill>
                          <a:effectLst/>
                          <a:latin typeface="Arial" panose="020B0604020202020204" pitchFamily="34" charset="0"/>
                        </a:rPr>
                        <a:t>Any Toxicity Discontinuation</a:t>
                      </a:r>
                      <a:endParaRPr kumimoji="0" lang="en-US" sz="2000" b="1"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95 (16%)</a:t>
                      </a:r>
                      <a:endParaRPr kumimoji="0" lang="en-US" sz="2000" b="1"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8 (1%)</a:t>
                      </a:r>
                      <a:endParaRPr kumimoji="0" lang="en-US" sz="2000" b="1"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CCFF66"/>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32 (5%)</a:t>
                      </a:r>
                      <a:endParaRPr kumimoji="0" lang="en-US" sz="2000" b="1"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FF6FCF"/>
                    </a:solidFill>
                  </a:tcPr>
                </a:tc>
              </a:tr>
              <a:tr h="453207">
                <a:tc>
                  <a:txBody>
                    <a:bodyPr/>
                    <a:lstStyle/>
                    <a:p>
                      <a:pPr marL="0" marR="0" lvl="0" indent="0" algn="l" defTabSz="457200" rtl="0" eaLnBrk="1" fontAlgn="base" latinLnBrk="0" hangingPunct="1">
                        <a:lnSpc>
                          <a:spcPct val="100000"/>
                        </a:lnSpc>
                        <a:spcBef>
                          <a:spcPts val="100"/>
                        </a:spcBef>
                        <a:spcAft>
                          <a:spcPts val="100"/>
                        </a:spcAft>
                        <a:buClrTx/>
                        <a:buSzTx/>
                        <a:buFontTx/>
                        <a:buNone/>
                        <a:tabLst/>
                      </a:pPr>
                      <a:r>
                        <a:rPr kumimoji="0" lang="en-US" sz="2000" b="1" u="none" strike="noStrike" cap="none" normalizeH="0" baseline="0" noProof="0" dirty="0" smtClean="0">
                          <a:ln>
                            <a:noFill/>
                          </a:ln>
                          <a:solidFill>
                            <a:srgbClr val="000000"/>
                          </a:solidFill>
                          <a:effectLst/>
                          <a:latin typeface="Arial" panose="020B0604020202020204" pitchFamily="34" charset="0"/>
                        </a:rPr>
                        <a:t>Gastrointestinal Toxicity</a:t>
                      </a:r>
                      <a:endParaRPr kumimoji="0" lang="en-US" sz="2000" b="1"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25</a:t>
                      </a:r>
                      <a:endParaRPr kumimoji="0" lang="en-US" sz="2000" b="0"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2</a:t>
                      </a:r>
                      <a:endParaRPr kumimoji="0" lang="en-US" sz="2000" b="0"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CCFF66"/>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14</a:t>
                      </a:r>
                      <a:endParaRPr kumimoji="0" lang="en-US" sz="2000" b="0"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FF6FCF"/>
                    </a:solidFill>
                  </a:tcPr>
                </a:tc>
              </a:tr>
              <a:tr h="453207">
                <a:tc>
                  <a:txBody>
                    <a:bodyPr/>
                    <a:lstStyle/>
                    <a:p>
                      <a:pPr marL="0" marR="0" lvl="0" indent="0" algn="l" defTabSz="457200" rtl="0" eaLnBrk="1" fontAlgn="base" latinLnBrk="0" hangingPunct="1">
                        <a:lnSpc>
                          <a:spcPct val="100000"/>
                        </a:lnSpc>
                        <a:spcBef>
                          <a:spcPts val="100"/>
                        </a:spcBef>
                        <a:spcAft>
                          <a:spcPts val="100"/>
                        </a:spcAft>
                        <a:buClrTx/>
                        <a:buSzTx/>
                        <a:buFontTx/>
                        <a:buNone/>
                        <a:tabLst/>
                      </a:pPr>
                      <a:r>
                        <a:rPr kumimoji="0" lang="en-US" sz="2000" b="1" u="none" strike="noStrike" cap="none" normalizeH="0" baseline="0" noProof="0" dirty="0" smtClean="0">
                          <a:ln>
                            <a:noFill/>
                          </a:ln>
                          <a:solidFill>
                            <a:srgbClr val="000000"/>
                          </a:solidFill>
                          <a:effectLst/>
                          <a:latin typeface="Arial" panose="020B0604020202020204" pitchFamily="34" charset="0"/>
                        </a:rPr>
                        <a:t>Jaundice/Hyperbilirubinemia</a:t>
                      </a:r>
                      <a:endParaRPr kumimoji="0" lang="en-US" sz="2000" b="1"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47</a:t>
                      </a:r>
                      <a:endParaRPr kumimoji="0" lang="en-US" sz="2000" b="0"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0</a:t>
                      </a:r>
                      <a:endParaRPr kumimoji="0" lang="en-US" sz="2000" b="0"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CCFF66"/>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0</a:t>
                      </a:r>
                      <a:endParaRPr kumimoji="0" lang="en-US" sz="2000" b="0"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FF6FCF"/>
                    </a:solidFill>
                  </a:tcPr>
                </a:tc>
              </a:tr>
              <a:tr h="453207">
                <a:tc>
                  <a:txBody>
                    <a:bodyPr/>
                    <a:lstStyle/>
                    <a:p>
                      <a:pPr marL="0" marR="0" lvl="0" indent="0" algn="l" defTabSz="457200" rtl="0" eaLnBrk="1" fontAlgn="base" latinLnBrk="0" hangingPunct="1">
                        <a:lnSpc>
                          <a:spcPct val="100000"/>
                        </a:lnSpc>
                        <a:spcBef>
                          <a:spcPts val="100"/>
                        </a:spcBef>
                        <a:spcAft>
                          <a:spcPts val="100"/>
                        </a:spcAft>
                        <a:buClrTx/>
                        <a:buSzTx/>
                        <a:buFontTx/>
                        <a:buNone/>
                        <a:tabLst/>
                      </a:pPr>
                      <a:r>
                        <a:rPr kumimoji="0" lang="en-US" sz="2000" b="1" u="none" strike="noStrike" cap="none" normalizeH="0" baseline="0" noProof="0" dirty="0" smtClean="0">
                          <a:ln>
                            <a:noFill/>
                          </a:ln>
                          <a:solidFill>
                            <a:srgbClr val="000000"/>
                          </a:solidFill>
                          <a:effectLst/>
                          <a:latin typeface="Arial" panose="020B0604020202020204" pitchFamily="34" charset="0"/>
                        </a:rPr>
                        <a:t>Other Hepatic Toxicity</a:t>
                      </a:r>
                      <a:endParaRPr kumimoji="0" lang="en-US" sz="2000" b="1"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4</a:t>
                      </a:r>
                      <a:endParaRPr kumimoji="0" lang="en-US" sz="2000" b="0"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1</a:t>
                      </a:r>
                      <a:endParaRPr kumimoji="0" lang="en-US" sz="2000" b="0"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CCFF66"/>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5</a:t>
                      </a:r>
                      <a:endParaRPr kumimoji="0" lang="en-US" sz="2000" b="0" i="0" u="none" strike="noStrike" cap="none" normalizeH="0" baseline="0" noProof="0" dirty="0" smtClean="0">
                        <a:ln>
                          <a:noFill/>
                        </a:ln>
                        <a:solidFill>
                          <a:srgbClr val="000000"/>
                        </a:solidFill>
                        <a:effectLst/>
                        <a:latin typeface="Arial" pitchFamily="34" charset="0"/>
                        <a:ea typeface="ＭＳ Ｐゴシック" pitchFamily="34" charset="-128"/>
                        <a:cs typeface="Times New Roman" pitchFamily="18" charset="0"/>
                      </a:endParaRPr>
                    </a:p>
                  </a:txBody>
                  <a:tcPr marL="10685" marR="10685" marT="0" marB="0" anchor="ctr" horzOverflow="overflow">
                    <a:solidFill>
                      <a:srgbClr val="FF6FCF"/>
                    </a:solidFill>
                  </a:tcPr>
                </a:tc>
              </a:tr>
              <a:tr h="417326">
                <a:tc>
                  <a:txBody>
                    <a:bodyPr/>
                    <a:lstStyle/>
                    <a:p>
                      <a:pPr marL="0" marR="0" lvl="0" indent="0" algn="l" defTabSz="457200" rtl="0" eaLnBrk="1" fontAlgn="base" latinLnBrk="0" hangingPunct="1">
                        <a:lnSpc>
                          <a:spcPct val="100000"/>
                        </a:lnSpc>
                        <a:spcBef>
                          <a:spcPts val="100"/>
                        </a:spcBef>
                        <a:spcAft>
                          <a:spcPts val="100"/>
                        </a:spcAft>
                        <a:buClrTx/>
                        <a:buSzTx/>
                        <a:buFontTx/>
                        <a:buNone/>
                        <a:tabLst/>
                      </a:pPr>
                      <a:r>
                        <a:rPr kumimoji="0" lang="en-US" sz="2000" b="1" u="none" strike="noStrike" cap="none" normalizeH="0" baseline="0" noProof="0" dirty="0" smtClean="0">
                          <a:ln>
                            <a:noFill/>
                          </a:ln>
                          <a:solidFill>
                            <a:srgbClr val="000000"/>
                          </a:solidFill>
                          <a:effectLst/>
                          <a:latin typeface="Arial" panose="020B0604020202020204" pitchFamily="34" charset="0"/>
                        </a:rPr>
                        <a:t>Skin Toxicity</a:t>
                      </a:r>
                      <a:endParaRPr kumimoji="0" lang="en-US" sz="2000" b="1"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7</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2</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CCFF66"/>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5</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FF6FCF"/>
                    </a:solidFill>
                  </a:tcPr>
                </a:tc>
              </a:tr>
              <a:tr h="417326">
                <a:tc>
                  <a:txBody>
                    <a:bodyPr/>
                    <a:lstStyle/>
                    <a:p>
                      <a:pPr marL="0" marR="0" lvl="0" indent="0" algn="l" defTabSz="457200" rtl="0" eaLnBrk="1" fontAlgn="base" latinLnBrk="0" hangingPunct="1">
                        <a:lnSpc>
                          <a:spcPct val="100000"/>
                        </a:lnSpc>
                        <a:spcBef>
                          <a:spcPts val="100"/>
                        </a:spcBef>
                        <a:spcAft>
                          <a:spcPts val="100"/>
                        </a:spcAft>
                        <a:buClrTx/>
                        <a:buSzTx/>
                        <a:buFontTx/>
                        <a:buNone/>
                        <a:tabLst/>
                      </a:pPr>
                      <a:r>
                        <a:rPr kumimoji="0" lang="en-US" sz="2000" b="1" u="none" strike="noStrike" cap="none" normalizeH="0" baseline="0" noProof="0" dirty="0" smtClean="0">
                          <a:ln>
                            <a:noFill/>
                          </a:ln>
                          <a:solidFill>
                            <a:srgbClr val="000000"/>
                          </a:solidFill>
                          <a:effectLst/>
                          <a:latin typeface="Arial" panose="020B0604020202020204" pitchFamily="34" charset="0"/>
                        </a:rPr>
                        <a:t>Metabolic Toxicity</a:t>
                      </a:r>
                      <a:endParaRPr kumimoji="0" lang="en-US" sz="2000" b="1"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6</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0</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CCFF66"/>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2</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FF6FCF"/>
                    </a:solidFill>
                  </a:tcPr>
                </a:tc>
              </a:tr>
              <a:tr h="417326">
                <a:tc>
                  <a:txBody>
                    <a:bodyPr/>
                    <a:lstStyle/>
                    <a:p>
                      <a:pPr marL="0" marR="0" lvl="0" indent="0" algn="l" defTabSz="457200" rtl="0" eaLnBrk="1" fontAlgn="base" latinLnBrk="0" hangingPunct="1">
                        <a:lnSpc>
                          <a:spcPct val="100000"/>
                        </a:lnSpc>
                        <a:spcBef>
                          <a:spcPts val="100"/>
                        </a:spcBef>
                        <a:spcAft>
                          <a:spcPts val="100"/>
                        </a:spcAft>
                        <a:buClrTx/>
                        <a:buSzTx/>
                        <a:buFontTx/>
                        <a:buNone/>
                        <a:tabLst/>
                      </a:pPr>
                      <a:r>
                        <a:rPr kumimoji="0" lang="en-US" sz="2000" b="1" u="none" strike="noStrike" cap="none" normalizeH="0" baseline="0" noProof="0" dirty="0" smtClean="0">
                          <a:ln>
                            <a:noFill/>
                          </a:ln>
                          <a:solidFill>
                            <a:srgbClr val="000000"/>
                          </a:solidFill>
                          <a:effectLst/>
                          <a:latin typeface="Arial" panose="020B0604020202020204" pitchFamily="34" charset="0"/>
                        </a:rPr>
                        <a:t>Renal Toxicity (All Nephrolithiasis)</a:t>
                      </a:r>
                      <a:endParaRPr kumimoji="0" lang="en-US" sz="2000" b="1"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4</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0</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CCFF66"/>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0</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FF6FCF"/>
                    </a:solidFill>
                  </a:tcPr>
                </a:tc>
              </a:tr>
              <a:tr h="482464">
                <a:tc>
                  <a:txBody>
                    <a:bodyPr/>
                    <a:lstStyle/>
                    <a:p>
                      <a:pPr marL="0" marR="0" lvl="0" indent="0" algn="l" defTabSz="457200" rtl="0" eaLnBrk="1" fontAlgn="base" latinLnBrk="0" hangingPunct="1">
                        <a:lnSpc>
                          <a:spcPct val="100000"/>
                        </a:lnSpc>
                        <a:spcBef>
                          <a:spcPts val="100"/>
                        </a:spcBef>
                        <a:spcAft>
                          <a:spcPts val="100"/>
                        </a:spcAft>
                        <a:buClrTx/>
                        <a:buSzTx/>
                        <a:buFontTx/>
                        <a:buNone/>
                        <a:tabLst/>
                      </a:pPr>
                      <a:r>
                        <a:rPr kumimoji="0" lang="en-US" sz="2000" b="1" u="none" strike="noStrike" cap="none" normalizeH="0" baseline="0" noProof="0" dirty="0" smtClean="0">
                          <a:ln>
                            <a:noFill/>
                          </a:ln>
                          <a:solidFill>
                            <a:srgbClr val="000000"/>
                          </a:solidFill>
                          <a:effectLst/>
                          <a:latin typeface="Arial" panose="020B0604020202020204" pitchFamily="34" charset="0"/>
                        </a:rPr>
                        <a:t>Abnormal Chem/Heme (Excl. LFTs)</a:t>
                      </a:r>
                      <a:endParaRPr kumimoji="0" lang="en-US" sz="2000" b="1"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0</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0</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CCFF66"/>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2</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FF6FCF"/>
                    </a:solidFill>
                  </a:tcPr>
                </a:tc>
              </a:tr>
              <a:tr h="417326">
                <a:tc>
                  <a:txBody>
                    <a:bodyPr/>
                    <a:lstStyle/>
                    <a:p>
                      <a:pPr marL="0" marR="0" lvl="0" indent="0" algn="l" defTabSz="457200" rtl="0" eaLnBrk="1" fontAlgn="base" latinLnBrk="0" hangingPunct="1">
                        <a:lnSpc>
                          <a:spcPct val="100000"/>
                        </a:lnSpc>
                        <a:spcBef>
                          <a:spcPts val="100"/>
                        </a:spcBef>
                        <a:spcAft>
                          <a:spcPts val="100"/>
                        </a:spcAft>
                        <a:buClrTx/>
                        <a:buSzTx/>
                        <a:buFontTx/>
                        <a:buNone/>
                        <a:tabLst/>
                      </a:pPr>
                      <a:r>
                        <a:rPr kumimoji="0" lang="en-US" sz="2000" b="1" u="none" strike="noStrike" cap="none" normalizeH="0" baseline="0" noProof="0" dirty="0" smtClean="0">
                          <a:ln>
                            <a:noFill/>
                          </a:ln>
                          <a:solidFill>
                            <a:srgbClr val="000000"/>
                          </a:solidFill>
                          <a:effectLst/>
                          <a:latin typeface="Arial" panose="020B0604020202020204" pitchFamily="34" charset="0"/>
                        </a:rPr>
                        <a:t>Other Toxicity</a:t>
                      </a:r>
                      <a:endParaRPr kumimoji="0" lang="en-US" sz="2000" b="1"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2</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3</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CCFF66"/>
                    </a:solidFill>
                  </a:tcPr>
                </a:tc>
                <a:tc>
                  <a:txBody>
                    <a:bodyPr/>
                    <a:lstStyle/>
                    <a:p>
                      <a:pPr marL="0" marR="0" lvl="0" indent="0" algn="ctr" defTabSz="457200" rtl="0" eaLnBrk="1" fontAlgn="base" latinLnBrk="0" hangingPunct="1">
                        <a:lnSpc>
                          <a:spcPct val="100000"/>
                        </a:lnSpc>
                        <a:spcBef>
                          <a:spcPts val="100"/>
                        </a:spcBef>
                        <a:spcAft>
                          <a:spcPts val="100"/>
                        </a:spcAft>
                        <a:buClrTx/>
                        <a:buSzTx/>
                        <a:buFontTx/>
                        <a:buNone/>
                        <a:tabLst/>
                      </a:pPr>
                      <a:r>
                        <a:rPr kumimoji="0" lang="en-US" sz="2000" u="none" strike="noStrike" cap="none" normalizeH="0" baseline="0" noProof="0" dirty="0" smtClean="0">
                          <a:ln>
                            <a:noFill/>
                          </a:ln>
                          <a:solidFill>
                            <a:srgbClr val="000000"/>
                          </a:solidFill>
                          <a:effectLst/>
                          <a:latin typeface="Arial" panose="020B0604020202020204" pitchFamily="34" charset="0"/>
                        </a:rPr>
                        <a:t>4</a:t>
                      </a:r>
                      <a:endParaRPr kumimoji="0" lang="en-US" sz="2000" b="0" i="0" u="none" strike="noStrike" cap="none" normalizeH="0" baseline="0" noProof="0" dirty="0" smtClean="0">
                        <a:ln>
                          <a:noFill/>
                        </a:ln>
                        <a:solidFill>
                          <a:srgbClr val="000000"/>
                        </a:solidFill>
                        <a:effectLst/>
                        <a:latin typeface="Arial" pitchFamily="34" charset="0"/>
                        <a:ea typeface="Times New Roman" pitchFamily="18" charset="0"/>
                      </a:endParaRPr>
                    </a:p>
                  </a:txBody>
                  <a:tcPr marL="12700" marR="12700" marT="0" marB="0" anchor="ctr" horzOverflow="overflow">
                    <a:solidFill>
                      <a:srgbClr val="FF6FCF"/>
                    </a:solidFill>
                  </a:tcPr>
                </a:tc>
              </a:tr>
            </a:tbl>
          </a:graphicData>
        </a:graphic>
      </p:graphicFrame>
      <p:sp>
        <p:nvSpPr>
          <p:cNvPr id="5" name="Text Box 6"/>
          <p:cNvSpPr txBox="1">
            <a:spLocks noChangeArrowheads="1"/>
          </p:cNvSpPr>
          <p:nvPr/>
        </p:nvSpPr>
        <p:spPr bwMode="auto">
          <a:xfrm>
            <a:off x="762000" y="6434518"/>
            <a:ext cx="7904429"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smtClean="0">
                <a:latin typeface="Arial" panose="020B0604020202020204" pitchFamily="34" charset="0"/>
              </a:rPr>
              <a:t>Landovitz L, et al. 21st CROI; Boston, MA; March 3-6, 2014. Abst. 85.</a:t>
            </a:r>
            <a:endParaRPr lang="en-US" dirty="0">
              <a:latin typeface="Arial" panose="020B0604020202020204" pitchFamily="34" charset="0"/>
            </a:endParaRPr>
          </a:p>
        </p:txBody>
      </p:sp>
    </p:spTree>
    <p:extLst>
      <p:ext uri="{BB962C8B-B14F-4D97-AF65-F5344CB8AC3E}">
        <p14:creationId xmlns:p14="http://schemas.microsoft.com/office/powerpoint/2010/main" val="3269190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52500"/>
          </a:xfrm>
        </p:spPr>
        <p:txBody>
          <a:bodyPr/>
          <a:lstStyle/>
          <a:p>
            <a:r>
              <a:rPr lang="en-US" sz="2800" dirty="0" smtClean="0">
                <a:latin typeface="Arial"/>
                <a:cs typeface="Arial"/>
              </a:rPr>
              <a:t>ACTG 5257:Bone Mineral Density at 96 Weeks</a:t>
            </a:r>
            <a:endParaRPr lang="en-US" sz="2800" dirty="0">
              <a:latin typeface="Arial"/>
              <a:cs typeface="Aria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62974943"/>
              </p:ext>
            </p:extLst>
          </p:nvPr>
        </p:nvGraphicFramePr>
        <p:xfrm>
          <a:off x="354978" y="1179656"/>
          <a:ext cx="8378825" cy="524351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6"/>
          <p:cNvSpPr txBox="1">
            <a:spLocks noChangeArrowheads="1"/>
          </p:cNvSpPr>
          <p:nvPr/>
        </p:nvSpPr>
        <p:spPr bwMode="auto">
          <a:xfrm>
            <a:off x="142916" y="6434518"/>
            <a:ext cx="8523513" cy="365125"/>
          </a:xfrm>
          <a:prstGeom prst="rect">
            <a:avLst/>
          </a:prstGeom>
          <a:extLst/>
        </p:spPr>
        <p:txBody>
          <a:bodyPr lIns="0" rIns="45720" anchor="b"/>
          <a:lstStyle>
            <a:defPPr>
              <a:defRPr lang="en-US"/>
            </a:defPPr>
            <a:lvl1pPr marR="0" lvl="0" indent="0" defTabSz="91440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Aria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s-ES" dirty="0"/>
              <a:t>Brown T, et al. 21st CROI; Boston, MA; March 3-6, 2014. Abst. 779.</a:t>
            </a:r>
            <a:endParaRPr lang="en-US" dirty="0"/>
          </a:p>
        </p:txBody>
      </p:sp>
      <p:sp>
        <p:nvSpPr>
          <p:cNvPr id="9" name="TextBox 8"/>
          <p:cNvSpPr txBox="1"/>
          <p:nvPr/>
        </p:nvSpPr>
        <p:spPr>
          <a:xfrm>
            <a:off x="1846943" y="5423805"/>
            <a:ext cx="1569357" cy="523216"/>
          </a:xfrm>
          <a:prstGeom prst="rect">
            <a:avLst/>
          </a:prstGeom>
          <a:noFill/>
        </p:spPr>
        <p:txBody>
          <a:bodyPr wrap="square" lIns="91436" tIns="45718" rIns="91436" bIns="45718" rtlCol="0">
            <a:spAutoFit/>
          </a:bodyPr>
          <a:lstStyle/>
          <a:p>
            <a:pPr algn="ctr"/>
            <a:r>
              <a:rPr lang="en-GB" sz="1400" b="1" dirty="0" smtClean="0">
                <a:solidFill>
                  <a:srgbClr val="000000"/>
                </a:solidFill>
              </a:rPr>
              <a:t>PI/r vs RAL </a:t>
            </a:r>
            <a:r>
              <a:rPr lang="en-GB" sz="1400" b="1" i="1" dirty="0" smtClean="0">
                <a:solidFill>
                  <a:srgbClr val="000000"/>
                </a:solidFill>
              </a:rPr>
              <a:t>P</a:t>
            </a:r>
            <a:r>
              <a:rPr lang="en-GB" sz="1400" b="1" dirty="0" smtClean="0">
                <a:solidFill>
                  <a:srgbClr val="000000"/>
                </a:solidFill>
              </a:rPr>
              <a:t>&lt;0.005</a:t>
            </a:r>
            <a:endParaRPr lang="en-GB" sz="1400" b="1" dirty="0">
              <a:solidFill>
                <a:srgbClr val="000000"/>
              </a:solidFill>
            </a:endParaRPr>
          </a:p>
        </p:txBody>
      </p:sp>
      <p:sp>
        <p:nvSpPr>
          <p:cNvPr id="10" name="TextBox 9"/>
          <p:cNvSpPr txBox="1"/>
          <p:nvPr/>
        </p:nvSpPr>
        <p:spPr>
          <a:xfrm>
            <a:off x="4242707" y="5423805"/>
            <a:ext cx="1569357" cy="523216"/>
          </a:xfrm>
          <a:prstGeom prst="rect">
            <a:avLst/>
          </a:prstGeom>
          <a:noFill/>
        </p:spPr>
        <p:txBody>
          <a:bodyPr wrap="square" lIns="91436" tIns="45718" rIns="91436" bIns="45718" rtlCol="0">
            <a:spAutoFit/>
          </a:bodyPr>
          <a:lstStyle/>
          <a:p>
            <a:pPr algn="ctr"/>
            <a:r>
              <a:rPr lang="en-GB" sz="1400" b="1" dirty="0" smtClean="0">
                <a:solidFill>
                  <a:srgbClr val="000000"/>
                </a:solidFill>
              </a:rPr>
              <a:t>PI/r vs RAL </a:t>
            </a:r>
            <a:r>
              <a:rPr lang="en-GB" sz="1400" b="1" i="1" dirty="0" smtClean="0">
                <a:solidFill>
                  <a:srgbClr val="000000"/>
                </a:solidFill>
              </a:rPr>
              <a:t>P</a:t>
            </a:r>
            <a:r>
              <a:rPr lang="en-GB" sz="1400" b="1" dirty="0" smtClean="0">
                <a:solidFill>
                  <a:srgbClr val="000000"/>
                </a:solidFill>
              </a:rPr>
              <a:t>&lt;0.001</a:t>
            </a:r>
            <a:endParaRPr lang="en-GB" sz="1400" b="1" dirty="0">
              <a:solidFill>
                <a:srgbClr val="000000"/>
              </a:solidFill>
            </a:endParaRPr>
          </a:p>
        </p:txBody>
      </p:sp>
      <p:sp>
        <p:nvSpPr>
          <p:cNvPr id="11" name="TextBox 10"/>
          <p:cNvSpPr txBox="1"/>
          <p:nvPr/>
        </p:nvSpPr>
        <p:spPr>
          <a:xfrm>
            <a:off x="6349304" y="5208361"/>
            <a:ext cx="2323197" cy="523216"/>
          </a:xfrm>
          <a:prstGeom prst="rect">
            <a:avLst/>
          </a:prstGeom>
          <a:noFill/>
        </p:spPr>
        <p:txBody>
          <a:bodyPr wrap="square" lIns="91436" tIns="45718" rIns="91436" bIns="45718" rtlCol="0">
            <a:spAutoFit/>
          </a:bodyPr>
          <a:lstStyle/>
          <a:p>
            <a:pPr algn="ctr"/>
            <a:r>
              <a:rPr lang="en-GB" sz="1400" b="1" dirty="0" smtClean="0">
                <a:solidFill>
                  <a:srgbClr val="000000"/>
                </a:solidFill>
              </a:rPr>
              <a:t>ATV/r vs DRV/r </a:t>
            </a:r>
            <a:r>
              <a:rPr lang="en-GB" sz="1400" b="1" i="1" dirty="0" smtClean="0">
                <a:solidFill>
                  <a:srgbClr val="000000"/>
                </a:solidFill>
              </a:rPr>
              <a:t>P</a:t>
            </a:r>
            <a:r>
              <a:rPr lang="en-GB" sz="1400" b="1" dirty="0" smtClean="0">
                <a:solidFill>
                  <a:srgbClr val="000000"/>
                </a:solidFill>
              </a:rPr>
              <a:t>=0.001 ATV/r vs RAL </a:t>
            </a:r>
            <a:r>
              <a:rPr lang="en-GB" sz="1400" b="1" i="1" dirty="0" smtClean="0">
                <a:solidFill>
                  <a:srgbClr val="000000"/>
                </a:solidFill>
              </a:rPr>
              <a:t>P</a:t>
            </a:r>
            <a:r>
              <a:rPr lang="en-GB" sz="1400" b="1" dirty="0" smtClean="0">
                <a:solidFill>
                  <a:srgbClr val="000000"/>
                </a:solidFill>
              </a:rPr>
              <a:t>=0.004</a:t>
            </a:r>
            <a:endParaRPr lang="en-GB" sz="1400" b="1" dirty="0">
              <a:solidFill>
                <a:srgbClr val="000000"/>
              </a:solidFill>
            </a:endParaRPr>
          </a:p>
        </p:txBody>
      </p:sp>
      <p:sp>
        <p:nvSpPr>
          <p:cNvPr id="8" name="TextBox 7"/>
          <p:cNvSpPr txBox="1"/>
          <p:nvPr/>
        </p:nvSpPr>
        <p:spPr>
          <a:xfrm rot="16200000">
            <a:off x="-756041" y="3740723"/>
            <a:ext cx="2284592" cy="307773"/>
          </a:xfrm>
          <a:prstGeom prst="rect">
            <a:avLst/>
          </a:prstGeom>
          <a:noFill/>
        </p:spPr>
        <p:txBody>
          <a:bodyPr wrap="none" lIns="91436" tIns="45718" rIns="91436" bIns="45718" rtlCol="0">
            <a:spAutoFit/>
          </a:bodyPr>
          <a:lstStyle/>
          <a:p>
            <a:pPr algn="ctr"/>
            <a:r>
              <a:rPr lang="en-US" sz="1400" b="1" dirty="0" smtClean="0"/>
              <a:t>% Change from Baseline</a:t>
            </a:r>
            <a:endParaRPr lang="en-US" sz="1400" b="1" dirty="0"/>
          </a:p>
        </p:txBody>
      </p:sp>
    </p:spTree>
    <p:extLst>
      <p:ext uri="{BB962C8B-B14F-4D97-AF65-F5344CB8AC3E}">
        <p14:creationId xmlns:p14="http://schemas.microsoft.com/office/powerpoint/2010/main" val="177432958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Ratner">
  <a:themeElements>
    <a:clrScheme name="">
      <a:dk1>
        <a:srgbClr val="919191"/>
      </a:dk1>
      <a:lt1>
        <a:srgbClr val="FFFFFF"/>
      </a:lt1>
      <a:dk2>
        <a:srgbClr val="00279F"/>
      </a:dk2>
      <a:lt2>
        <a:srgbClr val="FAFD00"/>
      </a:lt2>
      <a:accent1>
        <a:srgbClr val="618FFD"/>
      </a:accent1>
      <a:accent2>
        <a:srgbClr val="00AE00"/>
      </a:accent2>
      <a:accent3>
        <a:srgbClr val="AAACCD"/>
      </a:accent3>
      <a:accent4>
        <a:srgbClr val="DADADA"/>
      </a:accent4>
      <a:accent5>
        <a:srgbClr val="B7C6FE"/>
      </a:accent5>
      <a:accent6>
        <a:srgbClr val="009D00"/>
      </a:accent6>
      <a:hlink>
        <a:srgbClr val="FC0128"/>
      </a:hlink>
      <a:folHlink>
        <a:srgbClr val="CECECE"/>
      </a:folHlink>
    </a:clrScheme>
    <a:fontScheme name="Ratn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23"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23" charset="0"/>
          </a:defRPr>
        </a:defPPr>
      </a:lstStyle>
    </a:lnDef>
  </a:objectDefaults>
  <a:extraClrSchemeLst>
    <a:extraClrScheme>
      <a:clrScheme name="Ratn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tn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tn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tn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tn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tn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tn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Custom Design">
  <a:themeElements>
    <a:clrScheme name="CCO HIV">
      <a:dk1>
        <a:srgbClr val="CDCDCF"/>
      </a:dk1>
      <a:lt1>
        <a:srgbClr val="FFFFFF"/>
      </a:lt1>
      <a:dk2>
        <a:srgbClr val="09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pattFill prst="pct5">
          <a:fgClr>
            <a:schemeClr val="bg1"/>
          </a:fgClr>
          <a:bgClr>
            <a:schemeClr val="accent2"/>
          </a:bgClr>
        </a:pattFill>
        <a:ln w="9525" cap="flat" cmpd="sng" algn="ctr">
          <a:solidFill>
            <a:schemeClr val="bg1"/>
          </a:solidFill>
          <a:prstDash val="solid"/>
          <a:round/>
          <a:headEnd type="none" w="med" len="med"/>
          <a:tailEnd type="none" w="med" len="med"/>
        </a:ln>
        <a:effectLst/>
      </a:spPr>
      <a:bodyPr/>
      <a:lstStyle>
        <a:defPPr>
          <a:buFont typeface="Arial" charset="0"/>
          <a:buChar char="•"/>
          <a:defRPr dirty="0">
            <a:latin typeface="Arial" charset="0"/>
            <a:ea typeface="+mn-ea"/>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CCO HIV">
      <a:dk1>
        <a:srgbClr val="CDCDCF"/>
      </a:dk1>
      <a:lt1>
        <a:srgbClr val="FFFFFF"/>
      </a:lt1>
      <a:dk2>
        <a:srgbClr val="09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ROI 2013">
  <a:themeElements>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ACS 2007">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lnDef>
  </a:objectDefaults>
  <a:extraClrSchemeLst>
    <a:extraClrScheme>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C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C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C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C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C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C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C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C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C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C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C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udy 115 W48">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972C9"/>
      </a:accent3>
      <a:accent4>
        <a:srgbClr val="FBB040"/>
      </a:accent4>
      <a:accent5>
        <a:srgbClr val="A117DF"/>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theme>
</file>

<file path=ppt/theme/theme8.xml><?xml version="1.0" encoding="utf-8"?>
<a:theme xmlns:a="http://schemas.openxmlformats.org/drawingml/2006/main" name="1_Study 115 W48">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972C9"/>
      </a:accent3>
      <a:accent4>
        <a:srgbClr val="FBB040"/>
      </a:accent4>
      <a:accent5>
        <a:srgbClr val="A117DF"/>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576721799</TotalTime>
  <Pages>1</Pages>
  <Words>5069</Words>
  <Application>Microsoft Macintosh PowerPoint</Application>
  <PresentationFormat>On-screen Show (4:3)</PresentationFormat>
  <Paragraphs>1021</Paragraphs>
  <Slides>54</Slides>
  <Notes>25</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54</vt:i4>
      </vt:variant>
    </vt:vector>
  </HeadingPairs>
  <TitlesOfParts>
    <vt:vector size="63" baseType="lpstr">
      <vt:lpstr>Ratner</vt:lpstr>
      <vt:lpstr>8_Custom Design</vt:lpstr>
      <vt:lpstr>4_Custom Design</vt:lpstr>
      <vt:lpstr>NCHHSTP_PPT_dark(</vt:lpstr>
      <vt:lpstr>Default Design</vt:lpstr>
      <vt:lpstr>CROI 2013</vt:lpstr>
      <vt:lpstr>Study 115 W48</vt:lpstr>
      <vt:lpstr>1_Study 115 W48</vt:lpstr>
      <vt:lpstr>Worksheet</vt:lpstr>
      <vt:lpstr>CROI Update: Best of Boston</vt:lpstr>
      <vt:lpstr>CROI 2014 Update: Implications for the Future of HIV Management</vt:lpstr>
      <vt:lpstr>Antiretroviral Therapy</vt:lpstr>
      <vt:lpstr>Efficacy and Tolerability of Atazanavir, Raltegravir, or Darunavir  with FTC/TDF:  ACTG A5257</vt:lpstr>
      <vt:lpstr>A5257 Study Design*</vt:lpstr>
      <vt:lpstr>PowerPoint Presentation</vt:lpstr>
      <vt:lpstr>Proportion VL ≤50 copies/mL</vt:lpstr>
      <vt:lpstr>ACTG 5257: Toxicity Associated Discontinuation </vt:lpstr>
      <vt:lpstr>ACTG 5257:Bone Mineral Density at 96 Weeks</vt:lpstr>
      <vt:lpstr>Renal Outcomes in D:A:D by ARV</vt:lpstr>
      <vt:lpstr>Atazanavir </vt:lpstr>
      <vt:lpstr>SINGLE:  Dolutegravir + ABC/3TC vs. EFV/TDF/FTC</vt:lpstr>
      <vt:lpstr>SINGLE: Virologic Suppression</vt:lpstr>
      <vt:lpstr>SINGLE: Resistance Mutations </vt:lpstr>
      <vt:lpstr>Continued risk of MI with ABC in D:A:D?</vt:lpstr>
      <vt:lpstr>Continued risk of MI with ABC in D:A:D?</vt:lpstr>
      <vt:lpstr>NEAT 001/ANRS 143 study design</vt:lpstr>
      <vt:lpstr>Primary analysis:  time from randomisation to primary endpoint</vt:lpstr>
      <vt:lpstr>PowerPoint Presentation</vt:lpstr>
      <vt:lpstr>Primary endpoint at W96 by baseline characteristics</vt:lpstr>
      <vt:lpstr>Virological failure during follow-up  and resistance data</vt:lpstr>
      <vt:lpstr>Antiretroviral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LATTE: Study Design</vt:lpstr>
      <vt:lpstr>LATTE Study: Treatment Outcomes – Maintenance Population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Questions/Comments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Lee Ratner</dc:creator>
  <cp:lastModifiedBy>Megan Katsaounis</cp:lastModifiedBy>
  <cp:revision>126</cp:revision>
  <cp:lastPrinted>2000-08-16T21:40:10Z</cp:lastPrinted>
  <dcterms:created xsi:type="dcterms:W3CDTF">2000-05-25T15:41:04Z</dcterms:created>
  <dcterms:modified xsi:type="dcterms:W3CDTF">2014-03-18T14:27:52Z</dcterms:modified>
</cp:coreProperties>
</file>