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2" r:id="rId3"/>
    <p:sldId id="362" r:id="rId4"/>
    <p:sldId id="350" r:id="rId5"/>
    <p:sldId id="353" r:id="rId6"/>
    <p:sldId id="383" r:id="rId7"/>
    <p:sldId id="395" r:id="rId8"/>
    <p:sldId id="385" r:id="rId9"/>
    <p:sldId id="389" r:id="rId10"/>
    <p:sldId id="390" r:id="rId11"/>
    <p:sldId id="391" r:id="rId12"/>
    <p:sldId id="394" r:id="rId13"/>
    <p:sldId id="423" r:id="rId14"/>
    <p:sldId id="424" r:id="rId15"/>
    <p:sldId id="425" r:id="rId16"/>
    <p:sldId id="264" r:id="rId17"/>
    <p:sldId id="265" r:id="rId18"/>
    <p:sldId id="271" r:id="rId19"/>
    <p:sldId id="272" r:id="rId20"/>
    <p:sldId id="273" r:id="rId21"/>
    <p:sldId id="333" r:id="rId22"/>
    <p:sldId id="436" r:id="rId23"/>
    <p:sldId id="334" r:id="rId24"/>
    <p:sldId id="452" r:id="rId25"/>
    <p:sldId id="397" r:id="rId26"/>
    <p:sldId id="437" r:id="rId27"/>
    <p:sldId id="440" r:id="rId28"/>
    <p:sldId id="443" r:id="rId29"/>
    <p:sldId id="446" r:id="rId30"/>
    <p:sldId id="450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26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2C447-E14B-4489-8A18-2242A6FDF2E9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53632-064E-454E-AE3F-5F29E4ADC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5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0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72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F458666-208A-4C66-8F9D-04FED2B255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4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0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0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0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0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5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8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2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2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CE86F-147F-48BA-A425-413400F6E887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20A6D-E421-4F8E-89B0-5E6B82DEC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1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HIV Dermatology 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Toby Maurer, MD</a:t>
            </a:r>
          </a:p>
          <a:p>
            <a:r>
              <a:rPr lang="en-US" dirty="0" smtClean="0"/>
              <a:t>University of California, San Francisco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792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Anything at all?</a:t>
            </a:r>
          </a:p>
          <a:p>
            <a:pPr marL="514350" indent="-514350">
              <a:buAutoNum type="arabicParenR"/>
            </a:pPr>
            <a:r>
              <a:rPr lang="en-US" dirty="0" smtClean="0"/>
              <a:t>Anal pap smears-should be offered to look for dysplasia</a:t>
            </a:r>
          </a:p>
          <a:p>
            <a:pPr marL="514350" indent="-514350">
              <a:buAutoNum type="arabicParenR"/>
            </a:pPr>
            <a:r>
              <a:rPr lang="en-US" dirty="0" smtClean="0"/>
              <a:t>Admit that we are not great at clearing disease and preventing recurrence of warts</a:t>
            </a:r>
          </a:p>
          <a:p>
            <a:pPr marL="514350" indent="-514350">
              <a:buAutoNum type="arabicParenR"/>
            </a:pPr>
            <a:r>
              <a:rPr lang="en-US" dirty="0" smtClean="0"/>
              <a:t>Our treatment will not get rid of HPV field effect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27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study notes that </a:t>
            </a:r>
            <a:r>
              <a:rPr lang="en-US" dirty="0" err="1" smtClean="0"/>
              <a:t>imiquimod</a:t>
            </a:r>
            <a:r>
              <a:rPr lang="en-US" dirty="0" smtClean="0"/>
              <a:t> might be helpful to prevent recurrent warts but no data on how long to use and what the long term results are?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318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Epidermodysplasia</a:t>
            </a:r>
            <a:r>
              <a:rPr lang="en-US" dirty="0" smtClean="0"/>
              <a:t> </a:t>
            </a:r>
            <a:r>
              <a:rPr lang="en-US" dirty="0" err="1" smtClean="0"/>
              <a:t>verruciformis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HPV 5 and 8</a:t>
            </a:r>
          </a:p>
          <a:p>
            <a:r>
              <a:rPr lang="en-US" dirty="0" smtClean="0"/>
              <a:t>Often mimics </a:t>
            </a: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versicolor</a:t>
            </a:r>
            <a:endParaRPr lang="en-US" dirty="0" smtClean="0"/>
          </a:p>
          <a:p>
            <a:r>
              <a:rPr lang="en-US" dirty="0" smtClean="0"/>
              <a:t>Exacerbated by immune reconstitution</a:t>
            </a:r>
          </a:p>
          <a:p>
            <a:r>
              <a:rPr lang="en-US" dirty="0" smtClean="0"/>
              <a:t>In congenital form-associated with SCC</a:t>
            </a:r>
          </a:p>
          <a:p>
            <a:r>
              <a:rPr lang="en-US" dirty="0" smtClean="0"/>
              <a:t>SCC not  reported in HIV acquired </a:t>
            </a:r>
            <a:r>
              <a:rPr lang="en-US" dirty="0" err="1" smtClean="0"/>
              <a:t>epidermodysplasia</a:t>
            </a:r>
            <a:endParaRPr lang="en-US" dirty="0" smtClean="0"/>
          </a:p>
          <a:p>
            <a:r>
              <a:rPr lang="en-US" dirty="0" smtClean="0"/>
              <a:t>Treatment: low dose </a:t>
            </a:r>
            <a:r>
              <a:rPr lang="en-US" dirty="0" err="1" smtClean="0"/>
              <a:t>acitretin</a:t>
            </a:r>
            <a:r>
              <a:rPr lang="en-US" dirty="0" smtClean="0"/>
              <a:t> 10 mg </a:t>
            </a:r>
            <a:r>
              <a:rPr lang="en-US" dirty="0" err="1" smtClean="0"/>
              <a:t>qd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466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HCV treatment in the HIV infected </a:t>
            </a:r>
            <a:r>
              <a:rPr lang="en-US" dirty="0" err="1" smtClean="0"/>
              <a:t>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Telaprevir</a:t>
            </a:r>
            <a:r>
              <a:rPr lang="en-US" dirty="0"/>
              <a:t> and </a:t>
            </a:r>
            <a:r>
              <a:rPr lang="en-US" dirty="0" err="1"/>
              <a:t>Boceprevir-pts</a:t>
            </a:r>
            <a:r>
              <a:rPr lang="en-US" dirty="0"/>
              <a:t> are on various trails with these protease inhibitors directed against </a:t>
            </a:r>
            <a:r>
              <a:rPr lang="en-US" dirty="0" err="1"/>
              <a:t>Hep</a:t>
            </a:r>
            <a:r>
              <a:rPr lang="en-US" dirty="0"/>
              <a:t> C</a:t>
            </a:r>
          </a:p>
          <a:p>
            <a:r>
              <a:rPr lang="en-US" dirty="0"/>
              <a:t>In non-immunosuppressed host-55% </a:t>
            </a:r>
            <a:r>
              <a:rPr lang="en-US" dirty="0" err="1"/>
              <a:t>pts</a:t>
            </a:r>
            <a:r>
              <a:rPr lang="en-US" dirty="0"/>
              <a:t> had drug reaction-mostly eczematous-does not require stopping of drug-treat through with topical steroids but see </a:t>
            </a:r>
            <a:r>
              <a:rPr lang="en-US" dirty="0" err="1"/>
              <a:t>pt</a:t>
            </a:r>
            <a:r>
              <a:rPr lang="en-US" dirty="0"/>
              <a:t> back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72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6% had serious drug reaction-drug hypersensitivity with fever, eosinophilia, redness or erythema </a:t>
            </a:r>
            <a:r>
              <a:rPr lang="en-US" dirty="0" err="1" smtClean="0"/>
              <a:t>multiforme</a:t>
            </a:r>
            <a:r>
              <a:rPr lang="en-US" dirty="0" smtClean="0"/>
              <a:t> like reaction</a:t>
            </a:r>
          </a:p>
          <a:p>
            <a:r>
              <a:rPr lang="en-US" dirty="0" smtClean="0"/>
              <a:t>Stop drug</a:t>
            </a:r>
          </a:p>
          <a:p>
            <a:r>
              <a:rPr lang="en-US" dirty="0" smtClean="0"/>
              <a:t>The reaction gets a little worse after stopping drug-is it the </a:t>
            </a:r>
            <a:r>
              <a:rPr lang="en-US" dirty="0" err="1" smtClean="0"/>
              <a:t>riboviran</a:t>
            </a:r>
            <a:r>
              <a:rPr lang="en-US" dirty="0" smtClean="0"/>
              <a:t>-NO</a:t>
            </a:r>
          </a:p>
          <a:p>
            <a:r>
              <a:rPr lang="en-US" dirty="0" smtClean="0"/>
              <a:t>Takes some time for drug reaction to resolve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18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Successfully Treated Aging HIV Infected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4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Actinic </a:t>
            </a:r>
            <a:r>
              <a:rPr lang="en-US" dirty="0" err="1" smtClean="0"/>
              <a:t>Keratoses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Ravages of chronic sun exposure showing up</a:t>
            </a:r>
          </a:p>
          <a:p>
            <a:r>
              <a:rPr lang="en-US" dirty="0" smtClean="0"/>
              <a:t>3-10% of AK’s turn into SCC’s</a:t>
            </a:r>
          </a:p>
          <a:p>
            <a:r>
              <a:rPr lang="en-US" dirty="0" smtClean="0"/>
              <a:t>Treatment: </a:t>
            </a:r>
            <a:r>
              <a:rPr lang="en-US" dirty="0" err="1" smtClean="0"/>
              <a:t>cryotherapy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23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SCC’s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Higher incidence of SCC’s and BCC’s in 2 HIV cohorts</a:t>
            </a:r>
          </a:p>
          <a:p>
            <a:r>
              <a:rPr lang="en-US" dirty="0" smtClean="0"/>
              <a:t>Recurrent SCC’s on skin at UCSF cohort-17%  in HIV infected men compared to 3% in non- HIV infected group</a:t>
            </a:r>
          </a:p>
          <a:p>
            <a:r>
              <a:rPr lang="en-US" dirty="0" smtClean="0"/>
              <a:t>Appeared in ½ the time and in younger than expected  age group</a:t>
            </a:r>
          </a:p>
          <a:p>
            <a:r>
              <a:rPr lang="en-US" dirty="0" smtClean="0"/>
              <a:t>Premature aging????</a:t>
            </a:r>
          </a:p>
          <a:p>
            <a:pPr marL="0" indent="0">
              <a:buNone/>
            </a:pPr>
            <a:r>
              <a:rPr lang="en-US" dirty="0" smtClean="0"/>
              <a:t>Chren M et 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834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Prednisone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Aging HIV population need it for joint aches, backaches,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Where we were hesitant in past, now giving it to </a:t>
            </a:r>
            <a:r>
              <a:rPr lang="en-US" dirty="0" err="1" smtClean="0"/>
              <a:t>pts</a:t>
            </a:r>
            <a:r>
              <a:rPr lang="en-US" dirty="0" smtClean="0"/>
              <a:t> who are on ARV’s and seem fully reconstituted</a:t>
            </a:r>
          </a:p>
          <a:p>
            <a:r>
              <a:rPr lang="en-US" dirty="0" smtClean="0"/>
              <a:t>Watch the HHV8 virus-seem to turn it on!!!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653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Kaposis</a:t>
            </a:r>
            <a:r>
              <a:rPr lang="en-US" dirty="0" smtClean="0"/>
              <a:t> sarcoma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Seeing a group of HIV infected and non-HIV infected gay men getting KS temporally related to receiving systemic steroids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49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we seeing?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The group who starts ARV’s at high CD4 counts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The well controlled AGING </a:t>
            </a:r>
            <a:r>
              <a:rPr lang="en-US" dirty="0" err="1" smtClean="0"/>
              <a:t>pt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YOUNG </a:t>
            </a:r>
            <a:r>
              <a:rPr lang="en-US" dirty="0" err="1" smtClean="0"/>
              <a:t>pt</a:t>
            </a:r>
            <a:r>
              <a:rPr lang="en-US" dirty="0" smtClean="0"/>
              <a:t> with low CD4 counts-non-adherent or not yet linked to care</a:t>
            </a: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85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KS –what is new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Clinical trials-2 new trials</a:t>
            </a:r>
          </a:p>
          <a:p>
            <a:pPr marL="0" indent="0">
              <a:buNone/>
            </a:pPr>
            <a:r>
              <a:rPr lang="en-US" dirty="0" smtClean="0"/>
              <a:t>1:maraviroc added to existing regimen-being used to block CCR5 which we saw  increased in a group of KS patients.</a:t>
            </a:r>
          </a:p>
          <a:p>
            <a:pPr marL="0" indent="0">
              <a:buNone/>
            </a:pPr>
            <a:r>
              <a:rPr lang="en-US" dirty="0" smtClean="0"/>
              <a:t>2: </a:t>
            </a:r>
            <a:r>
              <a:rPr lang="en-US" dirty="0" err="1" smtClean="0"/>
              <a:t>lenolidomide</a:t>
            </a:r>
            <a:r>
              <a:rPr lang="en-US" dirty="0" smtClean="0"/>
              <a:t>  through AIDS Malignancy Consortium</a:t>
            </a:r>
          </a:p>
          <a:p>
            <a:r>
              <a:rPr lang="en-US" dirty="0" smtClean="0"/>
              <a:t>Lymphedema is a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907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Lymphedema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 in </a:t>
            </a:r>
            <a:r>
              <a:rPr lang="en-US" dirty="0" err="1" smtClean="0"/>
              <a:t>pts</a:t>
            </a:r>
            <a:r>
              <a:rPr lang="en-US" dirty="0" smtClean="0"/>
              <a:t> whose KS is no longer active, lymphedema seems permanent</a:t>
            </a:r>
          </a:p>
          <a:p>
            <a:r>
              <a:rPr lang="en-US" dirty="0" smtClean="0"/>
              <a:t>Leads to infection, </a:t>
            </a:r>
            <a:r>
              <a:rPr lang="en-US" smtClean="0"/>
              <a:t>skin breakdown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1197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we do for lymphedema-compression? Lymphatic massage?</a:t>
            </a:r>
          </a:p>
          <a:p>
            <a:r>
              <a:rPr lang="en-US" dirty="0"/>
              <a:t>From literature on </a:t>
            </a:r>
            <a:r>
              <a:rPr lang="en-US" dirty="0" err="1"/>
              <a:t>filiriasis</a:t>
            </a:r>
            <a:r>
              <a:rPr lang="en-US" dirty="0"/>
              <a:t> and </a:t>
            </a:r>
            <a:r>
              <a:rPr lang="en-US" dirty="0" err="1"/>
              <a:t>podoconiosis</a:t>
            </a:r>
            <a:r>
              <a:rPr lang="en-US" dirty="0"/>
              <a:t> </a:t>
            </a:r>
            <a:r>
              <a:rPr lang="en-US" dirty="0" err="1"/>
              <a:t>pts</a:t>
            </a:r>
            <a:r>
              <a:rPr lang="en-US" dirty="0"/>
              <a:t>-manage the skin-get rid of </a:t>
            </a:r>
            <a:r>
              <a:rPr lang="en-US" dirty="0" err="1"/>
              <a:t>tinea</a:t>
            </a:r>
            <a:r>
              <a:rPr lang="en-US" dirty="0"/>
              <a:t>, get rid of maceration and protect-2 cm decrease in edema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193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pedis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Drysol</a:t>
            </a:r>
            <a:r>
              <a:rPr lang="en-US" dirty="0" smtClean="0"/>
              <a:t> 2 drops to area between toes</a:t>
            </a:r>
          </a:p>
          <a:p>
            <a:r>
              <a:rPr lang="en-US" dirty="0" err="1" smtClean="0"/>
              <a:t>Econazole</a:t>
            </a:r>
            <a:r>
              <a:rPr lang="en-US" dirty="0" smtClean="0"/>
              <a:t> crème bid</a:t>
            </a:r>
          </a:p>
          <a:p>
            <a:r>
              <a:rPr lang="en-US" dirty="0" smtClean="0"/>
              <a:t>Treat </a:t>
            </a:r>
            <a:r>
              <a:rPr lang="en-US" dirty="0" err="1" smtClean="0"/>
              <a:t>onychomycosis</a:t>
            </a:r>
            <a:r>
              <a:rPr lang="en-US" dirty="0" smtClean="0"/>
              <a:t> with oral antifungals –</a:t>
            </a:r>
            <a:r>
              <a:rPr lang="en-US" dirty="0" err="1" smtClean="0"/>
              <a:t>lamisil</a:t>
            </a:r>
            <a:r>
              <a:rPr lang="en-US" dirty="0" smtClean="0"/>
              <a:t> 250 </a:t>
            </a:r>
            <a:r>
              <a:rPr lang="en-US" dirty="0" err="1" smtClean="0"/>
              <a:t>qd</a:t>
            </a:r>
            <a:r>
              <a:rPr lang="en-US" dirty="0" smtClean="0"/>
              <a:t> for 4 months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161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Verrucous</a:t>
            </a:r>
            <a:r>
              <a:rPr lang="en-US" dirty="0" smtClean="0"/>
              <a:t> Herpes simplex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Hypertrophic lesions resembling SCC’s</a:t>
            </a:r>
          </a:p>
          <a:p>
            <a:r>
              <a:rPr lang="en-US" dirty="0" smtClean="0"/>
              <a:t>ACV resistant-selected mutations ?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</a:t>
            </a:r>
            <a:r>
              <a:rPr lang="en-US" dirty="0" err="1" smtClean="0"/>
              <a:t>cidofovir</a:t>
            </a:r>
            <a:r>
              <a:rPr lang="en-US" dirty="0" smtClean="0"/>
              <a:t> or </a:t>
            </a:r>
            <a:r>
              <a:rPr lang="en-US" dirty="0" err="1" smtClean="0"/>
              <a:t>foscarnet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47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 CD4 Depleted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Seb</a:t>
            </a:r>
            <a:r>
              <a:rPr lang="en-US" dirty="0" smtClean="0"/>
              <a:t> </a:t>
            </a:r>
            <a:r>
              <a:rPr lang="en-US" dirty="0" err="1" smtClean="0"/>
              <a:t>derm</a:t>
            </a:r>
            <a:endParaRPr lang="en-US" dirty="0" smtClean="0"/>
          </a:p>
          <a:p>
            <a:r>
              <a:rPr lang="en-US" dirty="0" smtClean="0"/>
              <a:t>Herpes zoster</a:t>
            </a:r>
          </a:p>
          <a:p>
            <a:r>
              <a:rPr lang="en-US" dirty="0" err="1" smtClean="0"/>
              <a:t>Kaposis</a:t>
            </a:r>
            <a:r>
              <a:rPr lang="en-US" dirty="0" smtClean="0"/>
              <a:t> sarcoma</a:t>
            </a:r>
          </a:p>
          <a:p>
            <a:r>
              <a:rPr lang="en-US" dirty="0" err="1" smtClean="0"/>
              <a:t>Tinea</a:t>
            </a:r>
            <a:endParaRPr lang="en-US" dirty="0" smtClean="0"/>
          </a:p>
          <a:p>
            <a:r>
              <a:rPr lang="en-US" dirty="0" smtClean="0"/>
              <a:t> Opportunistic Infections</a:t>
            </a:r>
          </a:p>
          <a:p>
            <a:endParaRPr lang="en-US" dirty="0"/>
          </a:p>
          <a:p>
            <a:r>
              <a:rPr lang="en-US" dirty="0" smtClean="0"/>
              <a:t>ALL IN THE SAME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562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Herpes zoster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episode occurs around CD4 of 315</a:t>
            </a:r>
          </a:p>
          <a:p>
            <a:r>
              <a:rPr lang="en-US" dirty="0" smtClean="0"/>
              <a:t>Can be very monomorphic </a:t>
            </a:r>
            <a:r>
              <a:rPr lang="en-US" dirty="0" err="1" smtClean="0"/>
              <a:t>umbilicated</a:t>
            </a:r>
            <a:r>
              <a:rPr lang="en-US" dirty="0" smtClean="0"/>
              <a:t> pustules</a:t>
            </a:r>
          </a:p>
          <a:p>
            <a:r>
              <a:rPr lang="en-US" dirty="0" smtClean="0"/>
              <a:t>Can disseminate from </a:t>
            </a:r>
            <a:r>
              <a:rPr lang="en-US" dirty="0" err="1" smtClean="0"/>
              <a:t>zosteriform</a:t>
            </a:r>
            <a:r>
              <a:rPr lang="en-US" dirty="0" smtClean="0"/>
              <a:t> lesions or in HIV can present as chickenpox</a:t>
            </a:r>
          </a:p>
          <a:p>
            <a:r>
              <a:rPr lang="en-US" dirty="0" smtClean="0"/>
              <a:t>Can have multiple episodes in HIV</a:t>
            </a:r>
          </a:p>
          <a:p>
            <a:r>
              <a:rPr lang="en-US" dirty="0" smtClean="0"/>
              <a:t>Seems to occur when adherence to ARV’s is less than perfect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623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/>
              <a:t>Seems to occur when adherence to ARV’s is less than perfect and not because CD4 counts drop or VL increases </a:t>
            </a:r>
            <a:r>
              <a:rPr lang="en-US" dirty="0" smtClean="0"/>
              <a:t>drastically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Can also occur as part of IRIS-so </a:t>
            </a:r>
            <a:r>
              <a:rPr lang="en-US" dirty="0" err="1" smtClean="0"/>
              <a:t>pt</a:t>
            </a:r>
            <a:r>
              <a:rPr lang="en-US" dirty="0" smtClean="0"/>
              <a:t> may actually be adherent with sudden decrease of VL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817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of Zoster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dose antivirals  Acyclovir 800 mg 5x/day or </a:t>
            </a:r>
            <a:r>
              <a:rPr lang="en-US" dirty="0" err="1" smtClean="0"/>
              <a:t>Valcycolivir</a:t>
            </a:r>
            <a:r>
              <a:rPr lang="en-US" dirty="0" smtClean="0"/>
              <a:t> 1 </a:t>
            </a:r>
            <a:r>
              <a:rPr lang="en-US" dirty="0" err="1" smtClean="0"/>
              <a:t>gm</a:t>
            </a:r>
            <a:r>
              <a:rPr lang="en-US" dirty="0" smtClean="0"/>
              <a:t> </a:t>
            </a:r>
            <a:r>
              <a:rPr lang="en-US" dirty="0" err="1" smtClean="0"/>
              <a:t>tid</a:t>
            </a:r>
            <a:endParaRPr lang="en-US" dirty="0" smtClean="0"/>
          </a:p>
          <a:p>
            <a:r>
              <a:rPr lang="en-US" dirty="0" smtClean="0"/>
              <a:t>Post-herpetic neuralgia not usually a problem unless V1 distribution</a:t>
            </a:r>
          </a:p>
        </p:txBody>
      </p:sp>
    </p:spTree>
    <p:extLst>
      <p:ext uri="{BB962C8B-B14F-4D97-AF65-F5344CB8AC3E}">
        <p14:creationId xmlns:p14="http://schemas.microsoft.com/office/powerpoint/2010/main" val="32262815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line therapy still ARV’s unless visceral involvement then</a:t>
            </a:r>
          </a:p>
          <a:p>
            <a:r>
              <a:rPr lang="en-US" dirty="0" err="1" smtClean="0"/>
              <a:t>Doxil</a:t>
            </a:r>
            <a:r>
              <a:rPr lang="en-US" dirty="0" smtClean="0"/>
              <a:t> therapy </a:t>
            </a:r>
          </a:p>
          <a:p>
            <a:r>
              <a:rPr lang="en-US" dirty="0" smtClean="0"/>
              <a:t>NO PREDNISONE (even if </a:t>
            </a:r>
            <a:r>
              <a:rPr lang="en-US" dirty="0" err="1" smtClean="0"/>
              <a:t>pt</a:t>
            </a:r>
            <a:r>
              <a:rPr lang="en-US" dirty="0" smtClean="0"/>
              <a:t> develops KS IRIS)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30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 HIV infected </a:t>
            </a:r>
            <a:r>
              <a:rPr lang="en-US" dirty="0" err="1" smtClean="0"/>
              <a:t>pt</a:t>
            </a:r>
            <a:r>
              <a:rPr lang="en-US" dirty="0" smtClean="0"/>
              <a:t> who starts ARV’s at high CD4’s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0524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Bacillary </a:t>
            </a:r>
            <a:r>
              <a:rPr lang="en-US" dirty="0" err="1" smtClean="0"/>
              <a:t>Angiomatosis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Bartonella</a:t>
            </a:r>
            <a:r>
              <a:rPr lang="en-US" dirty="0"/>
              <a:t> </a:t>
            </a:r>
            <a:r>
              <a:rPr lang="en-US" dirty="0" smtClean="0"/>
              <a:t>/</a:t>
            </a:r>
            <a:r>
              <a:rPr lang="en-US" dirty="0" err="1" smtClean="0"/>
              <a:t>ricketsial</a:t>
            </a:r>
            <a:r>
              <a:rPr lang="en-US" dirty="0" smtClean="0"/>
              <a:t> disease</a:t>
            </a:r>
          </a:p>
          <a:p>
            <a:r>
              <a:rPr lang="en-US" dirty="0" smtClean="0"/>
              <a:t>Biopsy and blood cultures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at least 6 weeks of </a:t>
            </a:r>
            <a:r>
              <a:rPr lang="en-US" dirty="0" err="1" smtClean="0"/>
              <a:t>doxycyline</a:t>
            </a:r>
            <a:r>
              <a:rPr lang="en-US" dirty="0" smtClean="0"/>
              <a:t> or erythromycin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1572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Tinea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for the red well </a:t>
            </a:r>
            <a:r>
              <a:rPr lang="en-US" dirty="0" err="1" smtClean="0"/>
              <a:t>dermarcated</a:t>
            </a:r>
            <a:r>
              <a:rPr lang="en-US" dirty="0" smtClean="0"/>
              <a:t> rim especially around the neck or face</a:t>
            </a:r>
          </a:p>
          <a:p>
            <a:r>
              <a:rPr lang="en-US" dirty="0" err="1" smtClean="0"/>
              <a:t>Pts</a:t>
            </a:r>
            <a:r>
              <a:rPr lang="en-US" dirty="0" smtClean="0"/>
              <a:t> will usually have </a:t>
            </a:r>
            <a:r>
              <a:rPr lang="en-US" dirty="0" err="1" smtClean="0"/>
              <a:t>onychomycosis</a:t>
            </a:r>
            <a:r>
              <a:rPr lang="en-US" dirty="0" smtClean="0"/>
              <a:t> and </a:t>
            </a: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pedis</a:t>
            </a:r>
            <a:r>
              <a:rPr lang="en-US" dirty="0" smtClean="0"/>
              <a:t> as well</a:t>
            </a:r>
          </a:p>
          <a:p>
            <a:r>
              <a:rPr lang="en-US" dirty="0" smtClean="0"/>
              <a:t>If on neck, going down hair follicles or inflamed-treat with oral antifungals-</a:t>
            </a:r>
            <a:r>
              <a:rPr lang="en-US" dirty="0" err="1" smtClean="0"/>
              <a:t>lamisil</a:t>
            </a:r>
            <a:r>
              <a:rPr lang="en-US" dirty="0" smtClean="0"/>
              <a:t>  250 </a:t>
            </a:r>
            <a:r>
              <a:rPr lang="en-US" dirty="0" err="1" smtClean="0"/>
              <a:t>qd</a:t>
            </a:r>
            <a:r>
              <a:rPr lang="en-US" dirty="0" smtClean="0"/>
              <a:t> for 1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6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Immune reconstitution Acne</a:t>
            </a:r>
          </a:p>
        </p:txBody>
      </p:sp>
      <p:sp>
        <p:nvSpPr>
          <p:cNvPr id="5632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Not at low CD4 counts</a:t>
            </a:r>
          </a:p>
          <a:p>
            <a:pPr eaLnBrk="1" hangingPunct="1"/>
            <a:r>
              <a:rPr lang="en-US" dirty="0" smtClean="0"/>
              <a:t>In fact, need CD4 cells to mount this response</a:t>
            </a:r>
          </a:p>
          <a:p>
            <a:pPr eaLnBrk="1" hangingPunct="1"/>
            <a:r>
              <a:rPr lang="en-US" dirty="0" err="1" smtClean="0"/>
              <a:t>Tx</a:t>
            </a:r>
            <a:r>
              <a:rPr lang="en-US" dirty="0" smtClean="0"/>
              <a:t> with oral antibiotics-doxycycline 100 bid is great </a:t>
            </a:r>
            <a:r>
              <a:rPr lang="en-US" dirty="0" err="1" smtClean="0"/>
              <a:t>antiinflammatory</a:t>
            </a:r>
            <a:endParaRPr lang="en-US" dirty="0" smtClean="0"/>
          </a:p>
          <a:p>
            <a:pPr eaLnBrk="1" hangingPunct="1"/>
            <a:r>
              <a:rPr lang="en-US" dirty="0" smtClean="0"/>
              <a:t>May have to add prednisone for 3 weeks</a:t>
            </a:r>
          </a:p>
          <a:p>
            <a:pPr eaLnBrk="1" hangingPunct="1"/>
            <a:r>
              <a:rPr lang="en-US" dirty="0" err="1" smtClean="0"/>
              <a:t>Isotretrinoin</a:t>
            </a:r>
            <a:r>
              <a:rPr lang="en-US" dirty="0" smtClean="0"/>
              <a:t> may be helpful</a:t>
            </a:r>
          </a:p>
        </p:txBody>
      </p:sp>
    </p:spTree>
    <p:extLst>
      <p:ext uri="{BB962C8B-B14F-4D97-AF65-F5344CB8AC3E}">
        <p14:creationId xmlns:p14="http://schemas.microsoft.com/office/powerpoint/2010/main" val="3244071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Eosinophilic</a:t>
            </a:r>
            <a:r>
              <a:rPr lang="en-US" dirty="0" smtClean="0"/>
              <a:t> Folliculitis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seeing this with CD4 counts that are low (under 200) especially when just starting ARV’s-immune reconstitution</a:t>
            </a:r>
          </a:p>
          <a:p>
            <a:r>
              <a:rPr lang="en-US" dirty="0" smtClean="0"/>
              <a:t>Also seeing it with CD4 counts that are higher especially RESTARTING ARV’s and with underlying fungal or mycobacterial diseases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163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Genital Warts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burden of disease-not dependent on CD4 count</a:t>
            </a:r>
          </a:p>
          <a:p>
            <a:r>
              <a:rPr lang="en-US" dirty="0" smtClean="0"/>
              <a:t>The earlier </a:t>
            </a:r>
            <a:r>
              <a:rPr lang="en-US" dirty="0" err="1" smtClean="0"/>
              <a:t>pts</a:t>
            </a:r>
            <a:r>
              <a:rPr lang="en-US" dirty="0" smtClean="0"/>
              <a:t> enter care, the more genital warts we will see and possibly treat</a:t>
            </a:r>
          </a:p>
          <a:p>
            <a:r>
              <a:rPr lang="en-US" dirty="0" smtClean="0"/>
              <a:t>Are we preventing anything by treating existing warts?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361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Quadrivalent</a:t>
            </a:r>
            <a:r>
              <a:rPr lang="en-US" dirty="0" smtClean="0"/>
              <a:t> vaccine is recommended for males and females before they are sexually active</a:t>
            </a:r>
          </a:p>
          <a:p>
            <a:r>
              <a:rPr lang="en-US" dirty="0" smtClean="0"/>
              <a:t>Australian study demonstrates that prevalence of warts in females 21-26 greatly decreased, in heterosexual men decreased substantially</a:t>
            </a:r>
          </a:p>
          <a:p>
            <a:r>
              <a:rPr lang="en-US" dirty="0" smtClean="0"/>
              <a:t>Evidence of herd immunity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21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Women over age 30, not a significant decrease in warts.</a:t>
            </a:r>
          </a:p>
          <a:p>
            <a:r>
              <a:rPr lang="en-US" dirty="0" smtClean="0"/>
              <a:t>Not a significant decrease in warts in MSM over age 30</a:t>
            </a:r>
          </a:p>
          <a:p>
            <a:r>
              <a:rPr lang="en-US" dirty="0" smtClean="0"/>
              <a:t>Waiting to see if vaccine shows decrease in warts in MSM when given earlier in patient’s sexual history-recruiting subjects through Joel Palefsky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274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Genital Wart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THESE DATA NOT FROM HIV INFECTED COHORTS</a:t>
            </a:r>
          </a:p>
          <a:p>
            <a:r>
              <a:rPr lang="en-US" dirty="0" err="1" smtClean="0"/>
              <a:t>Imiquimod</a:t>
            </a:r>
            <a:r>
              <a:rPr lang="en-US" dirty="0" smtClean="0"/>
              <a:t>-easy to use but not as effective as </a:t>
            </a:r>
            <a:r>
              <a:rPr lang="en-US" dirty="0" err="1" smtClean="0"/>
              <a:t>cryotherapy</a:t>
            </a:r>
            <a:r>
              <a:rPr lang="en-US" dirty="0" smtClean="0"/>
              <a:t> and still expensive</a:t>
            </a:r>
          </a:p>
          <a:p>
            <a:r>
              <a:rPr lang="en-US" dirty="0" err="1" smtClean="0"/>
              <a:t>Cryotherapy</a:t>
            </a:r>
            <a:r>
              <a:rPr lang="en-US" dirty="0" smtClean="0"/>
              <a:t> and </a:t>
            </a:r>
            <a:r>
              <a:rPr lang="en-US" dirty="0" err="1" smtClean="0"/>
              <a:t>podopylin</a:t>
            </a:r>
            <a:r>
              <a:rPr lang="en-US" dirty="0" smtClean="0"/>
              <a:t> 25%- most effective at clearing warts-partial clearance noted after 2 session-may take up to 12 sessions</a:t>
            </a:r>
          </a:p>
          <a:p>
            <a:r>
              <a:rPr lang="en-US" dirty="0" smtClean="0"/>
              <a:t>Recurrence rate is high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643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967</Words>
  <Application>Microsoft Office PowerPoint</Application>
  <PresentationFormat>On-screen Show (4:3)</PresentationFormat>
  <Paragraphs>121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HIV Dermatology 2013</vt:lpstr>
      <vt:lpstr>Who are we seeing?</vt:lpstr>
      <vt:lpstr>The  HIV infected pt who starts ARV’s at high CD4’s</vt:lpstr>
      <vt:lpstr>Immune reconstitution Acne</vt:lpstr>
      <vt:lpstr>Eosinophilic Folliculitis</vt:lpstr>
      <vt:lpstr>Genital Warts</vt:lpstr>
      <vt:lpstr>PowerPoint Presentation</vt:lpstr>
      <vt:lpstr>PowerPoint Presentation</vt:lpstr>
      <vt:lpstr>Genital Wart Evidence</vt:lpstr>
      <vt:lpstr>What to do?</vt:lpstr>
      <vt:lpstr>PowerPoint Presentation</vt:lpstr>
      <vt:lpstr>Epidermodysplasia verruciformis </vt:lpstr>
      <vt:lpstr>HCV treatment in the HIV infected pt</vt:lpstr>
      <vt:lpstr>PowerPoint Presentation</vt:lpstr>
      <vt:lpstr>The Successfully Treated Aging HIV Infected Patient</vt:lpstr>
      <vt:lpstr>Actinic Keratoses</vt:lpstr>
      <vt:lpstr>SCC’s</vt:lpstr>
      <vt:lpstr>Prednisone use</vt:lpstr>
      <vt:lpstr>Kaposis sarcoma</vt:lpstr>
      <vt:lpstr>KS –what is new</vt:lpstr>
      <vt:lpstr>Lymphedema</vt:lpstr>
      <vt:lpstr>PowerPoint Presentation</vt:lpstr>
      <vt:lpstr>Tinea pedis</vt:lpstr>
      <vt:lpstr>Verrucous Herpes simplex</vt:lpstr>
      <vt:lpstr>The  CD4 Depleted Patient</vt:lpstr>
      <vt:lpstr>Herpes zoster</vt:lpstr>
      <vt:lpstr>PowerPoint Presentation</vt:lpstr>
      <vt:lpstr>Treatment of Zoster</vt:lpstr>
      <vt:lpstr>KS</vt:lpstr>
      <vt:lpstr>Bacillary Angiomatosis</vt:lpstr>
      <vt:lpstr>Tinea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 to Basics-HIV Dermatology 2012</dc:title>
  <dc:creator>Maurer, Toby</dc:creator>
  <cp:lastModifiedBy>Windows User</cp:lastModifiedBy>
  <cp:revision>48</cp:revision>
  <dcterms:created xsi:type="dcterms:W3CDTF">2012-05-28T17:38:13Z</dcterms:created>
  <dcterms:modified xsi:type="dcterms:W3CDTF">2013-04-30T13:40:37Z</dcterms:modified>
</cp:coreProperties>
</file>