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2"/>
  </p:notesMasterIdLst>
  <p:sldIdLst>
    <p:sldId id="312" r:id="rId2"/>
    <p:sldId id="313" r:id="rId3"/>
    <p:sldId id="306" r:id="rId4"/>
    <p:sldId id="307" r:id="rId5"/>
    <p:sldId id="311" r:id="rId6"/>
    <p:sldId id="308" r:id="rId7"/>
    <p:sldId id="309" r:id="rId8"/>
    <p:sldId id="302" r:id="rId9"/>
    <p:sldId id="274" r:id="rId10"/>
    <p:sldId id="331"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319" r:id="rId25"/>
    <p:sldId id="320" r:id="rId26"/>
    <p:sldId id="321" r:id="rId27"/>
    <p:sldId id="322" r:id="rId28"/>
    <p:sldId id="323" r:id="rId29"/>
    <p:sldId id="324" r:id="rId30"/>
    <p:sldId id="325" r:id="rId31"/>
    <p:sldId id="326" r:id="rId32"/>
    <p:sldId id="316" r:id="rId33"/>
    <p:sldId id="317" r:id="rId34"/>
    <p:sldId id="318" r:id="rId35"/>
    <p:sldId id="291" r:id="rId36"/>
    <p:sldId id="292" r:id="rId37"/>
    <p:sldId id="293" r:id="rId38"/>
    <p:sldId id="328" r:id="rId39"/>
    <p:sldId id="329" r:id="rId40"/>
    <p:sldId id="32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5" d="100"/>
          <a:sy n="95" d="100"/>
        </p:scale>
        <p:origin x="-96" y="-488"/>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05E72-DCEE-C844-A97E-4F4B0F2A782F}" type="datetimeFigureOut">
              <a:rPr lang="en-US" smtClean="0"/>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CEFF4-BAF4-4442-AB3D-FD826EB83D08}" type="slidenum">
              <a:rPr lang="en-US" smtClean="0"/>
              <a:t>‹#›</a:t>
            </a:fld>
            <a:endParaRPr lang="en-US"/>
          </a:p>
        </p:txBody>
      </p:sp>
    </p:spTree>
    <p:extLst>
      <p:ext uri="{BB962C8B-B14F-4D97-AF65-F5344CB8AC3E}">
        <p14:creationId xmlns:p14="http://schemas.microsoft.com/office/powerpoint/2010/main" val="19959745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From 2008 though 2011, among females aged 13 years and older, black/African American females accounted for the largest estimated numbers of diagnoses of HIV infection each year in the United states and 6 dependent areas, although the number decreased from 7,973 in 2008 to 6,602 in 2011. White and Hispanic/Latino females had similar numbers of diagnoses of HIV infection each year, and in 2011, white and Hispanic/Latino females had the same estimated numbers of HIV diagnoses (1,776). In 2011, 153 diagnoses were in Asian females, 144 were in females of multiple races, 51 diagnoses were in American Indian/Alaska Native females and 10 diagnoses were in Native Hawaiian/other Pacific Islander females.</a:t>
            </a:r>
          </a:p>
          <a:p>
            <a:pPr>
              <a:spcBef>
                <a:spcPct val="0"/>
              </a:spcBef>
            </a:pPr>
            <a:r>
              <a:rPr lang="en-US">
                <a:latin typeface="Calibri" charset="0"/>
              </a:rPr>
              <a:t>  </a:t>
            </a:r>
          </a:p>
          <a:p>
            <a:pPr>
              <a:spcBef>
                <a:spcPct val="0"/>
              </a:spcBef>
            </a:pPr>
            <a:r>
              <a:rPr lang="en-US">
                <a:latin typeface="Calibri" charset="0"/>
              </a:rPr>
              <a:t>Data include persons with a diagnosis of HIV infection regardless of stage of disease at diagnosis. All displayed data are estimates. Estimated numbers resulted from statistical adjustment that accounted for reporting delays, but not for incomplete reporting. </a:t>
            </a:r>
          </a:p>
          <a:p>
            <a:pPr>
              <a:spcBef>
                <a:spcPct val="0"/>
              </a:spcBef>
            </a:pPr>
            <a:r>
              <a:rPr lang="en-US">
                <a:latin typeface="Calibri" charset="0"/>
              </a:rPr>
              <a:t> </a:t>
            </a:r>
          </a:p>
          <a:p>
            <a:pPr>
              <a:spcBef>
                <a:spcPct val="0"/>
              </a:spcBef>
            </a:pPr>
            <a:r>
              <a:rPr lang="en-US">
                <a:latin typeface="Calibri" charset="0"/>
              </a:rPr>
              <a:t>Hispanics/Latinos can be of any race.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29057" indent="-280406">
              <a:defRPr>
                <a:solidFill>
                  <a:schemeClr val="tx1"/>
                </a:solidFill>
                <a:latin typeface="Arial" charset="0"/>
                <a:ea typeface="ＭＳ Ｐゴシック" charset="0"/>
              </a:defRPr>
            </a:lvl2pPr>
            <a:lvl3pPr marL="1121626" indent="-224325">
              <a:defRPr>
                <a:solidFill>
                  <a:schemeClr val="tx1"/>
                </a:solidFill>
                <a:latin typeface="Arial" charset="0"/>
                <a:ea typeface="ＭＳ Ｐゴシック" charset="0"/>
              </a:defRPr>
            </a:lvl3pPr>
            <a:lvl4pPr marL="1570276" indent="-224325">
              <a:defRPr>
                <a:solidFill>
                  <a:schemeClr val="tx1"/>
                </a:solidFill>
                <a:latin typeface="Arial" charset="0"/>
                <a:ea typeface="ＭＳ Ｐゴシック" charset="0"/>
              </a:defRPr>
            </a:lvl4pPr>
            <a:lvl5pPr marL="2018927" indent="-224325">
              <a:defRPr>
                <a:solidFill>
                  <a:schemeClr val="tx1"/>
                </a:solidFill>
                <a:latin typeface="Arial" charset="0"/>
                <a:ea typeface="ＭＳ Ｐゴシック" charset="0"/>
              </a:defRPr>
            </a:lvl5pPr>
            <a:lvl6pPr marL="2467577" indent="-224325" fontAlgn="base">
              <a:spcBef>
                <a:spcPct val="0"/>
              </a:spcBef>
              <a:spcAft>
                <a:spcPct val="0"/>
              </a:spcAft>
              <a:defRPr>
                <a:solidFill>
                  <a:schemeClr val="tx1"/>
                </a:solidFill>
                <a:latin typeface="Arial" charset="0"/>
                <a:ea typeface="ＭＳ Ｐゴシック" charset="0"/>
              </a:defRPr>
            </a:lvl6pPr>
            <a:lvl7pPr marL="2916227" indent="-224325" fontAlgn="base">
              <a:spcBef>
                <a:spcPct val="0"/>
              </a:spcBef>
              <a:spcAft>
                <a:spcPct val="0"/>
              </a:spcAft>
              <a:defRPr>
                <a:solidFill>
                  <a:schemeClr val="tx1"/>
                </a:solidFill>
                <a:latin typeface="Arial" charset="0"/>
                <a:ea typeface="ＭＳ Ｐゴシック" charset="0"/>
              </a:defRPr>
            </a:lvl7pPr>
            <a:lvl8pPr marL="3364878" indent="-224325" fontAlgn="base">
              <a:spcBef>
                <a:spcPct val="0"/>
              </a:spcBef>
              <a:spcAft>
                <a:spcPct val="0"/>
              </a:spcAft>
              <a:defRPr>
                <a:solidFill>
                  <a:schemeClr val="tx1"/>
                </a:solidFill>
                <a:latin typeface="Arial" charset="0"/>
                <a:ea typeface="ＭＳ Ｐゴシック" charset="0"/>
              </a:defRPr>
            </a:lvl8pPr>
            <a:lvl9pPr marL="3813528" indent="-224325" fontAlgn="base">
              <a:spcBef>
                <a:spcPct val="0"/>
              </a:spcBef>
              <a:spcAft>
                <a:spcPct val="0"/>
              </a:spcAft>
              <a:defRPr>
                <a:solidFill>
                  <a:schemeClr val="tx1"/>
                </a:solidFill>
                <a:latin typeface="Arial" charset="0"/>
                <a:ea typeface="ＭＳ Ｐゴシック" charset="0"/>
              </a:defRPr>
            </a:lvl9pPr>
          </a:lstStyle>
          <a:p>
            <a:fld id="{787D5FFA-C0D0-3646-8C4F-83719A0259BE}" type="slidenum">
              <a:rPr lang="en-US">
                <a:latin typeface="Calibri" charset="0"/>
              </a:rPr>
              <a:pPr/>
              <a:t>3</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This slide shows the estimated numbers and rates of diagnoses of HIV infection among female adults and adolescents in the United States.</a:t>
            </a:r>
          </a:p>
          <a:p>
            <a:pPr>
              <a:spcBef>
                <a:spcPct val="0"/>
              </a:spcBef>
            </a:pPr>
            <a:r>
              <a:rPr lang="en-US">
                <a:latin typeface="Calibri" charset="0"/>
              </a:rPr>
              <a:t> </a:t>
            </a:r>
          </a:p>
          <a:p>
            <a:pPr>
              <a:spcBef>
                <a:spcPct val="0"/>
              </a:spcBef>
            </a:pPr>
            <a:r>
              <a:rPr lang="en-US">
                <a:latin typeface="Calibri" charset="0"/>
              </a:rPr>
              <a:t>In 2011, the estimated rate (per 100,000 population) of diagnoses of HIV infection among black/African American females (40.0) was 20 times as high as the rate for white females (2.0) and approximately 5 times as high as the rate for Hispanic/Latino females (7.9).  </a:t>
            </a:r>
          </a:p>
          <a:p>
            <a:pPr>
              <a:spcBef>
                <a:spcPct val="0"/>
              </a:spcBef>
            </a:pPr>
            <a:r>
              <a:rPr lang="en-US">
                <a:latin typeface="Calibri" charset="0"/>
              </a:rPr>
              <a:t> </a:t>
            </a:r>
          </a:p>
          <a:p>
            <a:pPr>
              <a:spcBef>
                <a:spcPct val="0"/>
              </a:spcBef>
            </a:pPr>
            <a:r>
              <a:rPr lang="en-US">
                <a:latin typeface="Calibri" charset="0"/>
              </a:rPr>
              <a:t>Relatively few diagnoses of HIV infection were among Asian, American Indian/Alaska Native and Native Hawaiian/other Pacific Islander females, and females of multiple races; however, the rates for these populations were all higher than the rate for white females.</a:t>
            </a:r>
          </a:p>
          <a:p>
            <a:pPr>
              <a:spcBef>
                <a:spcPct val="0"/>
              </a:spcBef>
            </a:pPr>
            <a:r>
              <a:rPr lang="en-US">
                <a:latin typeface="Calibri" charset="0"/>
              </a:rPr>
              <a:t> </a:t>
            </a:r>
          </a:p>
          <a:p>
            <a:pPr>
              <a:spcBef>
                <a:spcPct val="0"/>
              </a:spcBef>
            </a:pPr>
            <a:r>
              <a:rPr lang="en-US">
                <a:latin typeface="Calibri" charset="0"/>
              </a:rPr>
              <a:t>Data include persons with a diagnosis of HIV infection regardless of stage of disease at diagnosis. All displayed data are estimates. Estimated numbers resulted from statistical adjustment that accounted for reporting delays, but not for incomplete reporting.</a:t>
            </a:r>
          </a:p>
          <a:p>
            <a:pPr>
              <a:spcBef>
                <a:spcPct val="0"/>
              </a:spcBef>
            </a:pPr>
            <a:r>
              <a:rPr lang="en-US">
                <a:latin typeface="Calibri" charset="0"/>
              </a:rPr>
              <a:t> </a:t>
            </a:r>
          </a:p>
          <a:p>
            <a:pPr>
              <a:spcBef>
                <a:spcPct val="0"/>
              </a:spcBef>
            </a:pPr>
            <a:r>
              <a:rPr lang="en-US">
                <a:latin typeface="Calibri" charset="0"/>
              </a:rPr>
              <a:t>Hispanics/Latinos can be of any race.</a:t>
            </a:r>
          </a:p>
          <a:p>
            <a:pPr>
              <a:spcBef>
                <a:spcPct val="0"/>
              </a:spcBef>
            </a:pPr>
            <a:endParaRPr lang="en-US">
              <a:latin typeface="Calibri"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29057" indent="-280406">
              <a:defRPr>
                <a:solidFill>
                  <a:schemeClr val="tx1"/>
                </a:solidFill>
                <a:latin typeface="Arial" charset="0"/>
                <a:ea typeface="ＭＳ Ｐゴシック" charset="0"/>
              </a:defRPr>
            </a:lvl2pPr>
            <a:lvl3pPr marL="1121626" indent="-224325">
              <a:defRPr>
                <a:solidFill>
                  <a:schemeClr val="tx1"/>
                </a:solidFill>
                <a:latin typeface="Arial" charset="0"/>
                <a:ea typeface="ＭＳ Ｐゴシック" charset="0"/>
              </a:defRPr>
            </a:lvl3pPr>
            <a:lvl4pPr marL="1570276" indent="-224325">
              <a:defRPr>
                <a:solidFill>
                  <a:schemeClr val="tx1"/>
                </a:solidFill>
                <a:latin typeface="Arial" charset="0"/>
                <a:ea typeface="ＭＳ Ｐゴシック" charset="0"/>
              </a:defRPr>
            </a:lvl4pPr>
            <a:lvl5pPr marL="2018927" indent="-224325">
              <a:defRPr>
                <a:solidFill>
                  <a:schemeClr val="tx1"/>
                </a:solidFill>
                <a:latin typeface="Arial" charset="0"/>
                <a:ea typeface="ＭＳ Ｐゴシック" charset="0"/>
              </a:defRPr>
            </a:lvl5pPr>
            <a:lvl6pPr marL="2467577" indent="-224325" fontAlgn="base">
              <a:spcBef>
                <a:spcPct val="0"/>
              </a:spcBef>
              <a:spcAft>
                <a:spcPct val="0"/>
              </a:spcAft>
              <a:defRPr>
                <a:solidFill>
                  <a:schemeClr val="tx1"/>
                </a:solidFill>
                <a:latin typeface="Arial" charset="0"/>
                <a:ea typeface="ＭＳ Ｐゴシック" charset="0"/>
              </a:defRPr>
            </a:lvl6pPr>
            <a:lvl7pPr marL="2916227" indent="-224325" fontAlgn="base">
              <a:spcBef>
                <a:spcPct val="0"/>
              </a:spcBef>
              <a:spcAft>
                <a:spcPct val="0"/>
              </a:spcAft>
              <a:defRPr>
                <a:solidFill>
                  <a:schemeClr val="tx1"/>
                </a:solidFill>
                <a:latin typeface="Arial" charset="0"/>
                <a:ea typeface="ＭＳ Ｐゴシック" charset="0"/>
              </a:defRPr>
            </a:lvl7pPr>
            <a:lvl8pPr marL="3364878" indent="-224325" fontAlgn="base">
              <a:spcBef>
                <a:spcPct val="0"/>
              </a:spcBef>
              <a:spcAft>
                <a:spcPct val="0"/>
              </a:spcAft>
              <a:defRPr>
                <a:solidFill>
                  <a:schemeClr val="tx1"/>
                </a:solidFill>
                <a:latin typeface="Arial" charset="0"/>
                <a:ea typeface="ＭＳ Ｐゴシック" charset="0"/>
              </a:defRPr>
            </a:lvl8pPr>
            <a:lvl9pPr marL="3813528" indent="-224325" fontAlgn="base">
              <a:spcBef>
                <a:spcPct val="0"/>
              </a:spcBef>
              <a:spcAft>
                <a:spcPct val="0"/>
              </a:spcAft>
              <a:defRPr>
                <a:solidFill>
                  <a:schemeClr val="tx1"/>
                </a:solidFill>
                <a:latin typeface="Arial" charset="0"/>
                <a:ea typeface="ＭＳ Ｐゴシック" charset="0"/>
              </a:defRPr>
            </a:lvl9pPr>
          </a:lstStyle>
          <a:p>
            <a:fld id="{ECC466F1-54BF-0F46-9A0F-4B188656D01C}" type="slidenum">
              <a:rPr lang="en-US">
                <a:latin typeface="Calibri" charset="0"/>
              </a:rPr>
              <a:pPr/>
              <a:t>4</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900">
                <a:latin typeface="Calibri" charset="0"/>
              </a:rPr>
              <a:t>This slide presents the estimated rates (per 100,000 population) of diagnoses of HIV infection in 2011 among adult and adolescent black/African American, Hispanic/Latino and white females by region of residence in the United States. Most diagnoses of HIV infection among adult and adolescent females were among those who resided in the Northeast and the South.  </a:t>
            </a:r>
          </a:p>
          <a:p>
            <a:pPr>
              <a:lnSpc>
                <a:spcPct val="80000"/>
              </a:lnSpc>
              <a:spcBef>
                <a:spcPct val="0"/>
              </a:spcBef>
            </a:pPr>
            <a:r>
              <a:rPr lang="en-US" sz="900">
                <a:latin typeface="Calibri" charset="0"/>
              </a:rPr>
              <a:t> </a:t>
            </a:r>
          </a:p>
          <a:p>
            <a:pPr>
              <a:lnSpc>
                <a:spcPct val="80000"/>
              </a:lnSpc>
              <a:spcBef>
                <a:spcPct val="0"/>
              </a:spcBef>
            </a:pPr>
            <a:r>
              <a:rPr lang="en-US" sz="900">
                <a:latin typeface="Calibri" charset="0"/>
              </a:rPr>
              <a:t>The highest rates of diagnoses of HIV infection were among black/African American females in the Northeast (51.6) and in the South (43.1).  </a:t>
            </a:r>
          </a:p>
          <a:p>
            <a:pPr>
              <a:lnSpc>
                <a:spcPct val="80000"/>
              </a:lnSpc>
              <a:spcBef>
                <a:spcPct val="0"/>
              </a:spcBef>
            </a:pPr>
            <a:r>
              <a:rPr lang="en-US" sz="900">
                <a:latin typeface="Calibri" charset="0"/>
              </a:rPr>
              <a:t> </a:t>
            </a:r>
          </a:p>
          <a:p>
            <a:pPr>
              <a:lnSpc>
                <a:spcPct val="80000"/>
              </a:lnSpc>
              <a:spcBef>
                <a:spcPct val="0"/>
              </a:spcBef>
            </a:pPr>
            <a:r>
              <a:rPr lang="en-US" sz="900">
                <a:latin typeface="Calibri" charset="0"/>
              </a:rPr>
              <a:t>The highest rate of diagnoses of HIV infection among Hispanic/Latino females was in the Northeast (20.4).</a:t>
            </a:r>
          </a:p>
          <a:p>
            <a:pPr>
              <a:lnSpc>
                <a:spcPct val="80000"/>
              </a:lnSpc>
              <a:spcBef>
                <a:spcPct val="0"/>
              </a:spcBef>
            </a:pPr>
            <a:r>
              <a:rPr lang="en-US" sz="900">
                <a:latin typeface="Calibri" charset="0"/>
              </a:rPr>
              <a:t> </a:t>
            </a:r>
          </a:p>
          <a:p>
            <a:pPr>
              <a:lnSpc>
                <a:spcPct val="80000"/>
              </a:lnSpc>
              <a:spcBef>
                <a:spcPct val="0"/>
              </a:spcBef>
            </a:pPr>
            <a:r>
              <a:rPr lang="en-US" sz="900">
                <a:latin typeface="Calibri" charset="0"/>
              </a:rPr>
              <a:t>Data are not shown for Asian, American Indian/Alaska Native and Native Hawaiian/other Pacific Islander females or females of multiple races because the estimated numbers when stratified by region of residence are small.</a:t>
            </a:r>
          </a:p>
          <a:p>
            <a:pPr>
              <a:lnSpc>
                <a:spcPct val="80000"/>
              </a:lnSpc>
              <a:spcBef>
                <a:spcPct val="0"/>
              </a:spcBef>
            </a:pPr>
            <a:r>
              <a:rPr lang="en-US" sz="900">
                <a:latin typeface="Calibri" charset="0"/>
              </a:rPr>
              <a:t> </a:t>
            </a:r>
          </a:p>
          <a:p>
            <a:pPr>
              <a:lnSpc>
                <a:spcPct val="80000"/>
              </a:lnSpc>
              <a:spcBef>
                <a:spcPct val="0"/>
              </a:spcBef>
            </a:pPr>
            <a:r>
              <a:rPr lang="en-US" sz="900">
                <a:latin typeface="Calibri" charset="0"/>
              </a:rPr>
              <a:t>Regions of residence are defined as follows:</a:t>
            </a:r>
          </a:p>
          <a:p>
            <a:pPr>
              <a:lnSpc>
                <a:spcPct val="80000"/>
              </a:lnSpc>
              <a:spcBef>
                <a:spcPct val="0"/>
              </a:spcBef>
            </a:pPr>
            <a:r>
              <a:rPr lang="en-US" sz="900">
                <a:latin typeface="Calibri" charset="0"/>
              </a:rPr>
              <a:t> </a:t>
            </a:r>
          </a:p>
          <a:p>
            <a:pPr>
              <a:lnSpc>
                <a:spcPct val="80000"/>
              </a:lnSpc>
              <a:spcBef>
                <a:spcPct val="0"/>
              </a:spcBef>
            </a:pPr>
            <a:r>
              <a:rPr lang="en-US" sz="900">
                <a:latin typeface="Calibri" charset="0"/>
              </a:rPr>
              <a:t>Northeast—Connecticut, Maine, Massachusetts, New Hampshire, New Jersey, New York, Pennsylvania, Rhode Island, Vermont</a:t>
            </a:r>
            <a:br>
              <a:rPr lang="en-US" sz="900">
                <a:latin typeface="Calibri" charset="0"/>
              </a:rPr>
            </a:br>
            <a:r>
              <a:rPr lang="en-US" sz="900">
                <a:latin typeface="Calibri" charset="0"/>
              </a:rPr>
              <a:t/>
            </a:r>
            <a:br>
              <a:rPr lang="en-US" sz="900">
                <a:latin typeface="Calibri" charset="0"/>
              </a:rPr>
            </a:br>
            <a:r>
              <a:rPr lang="en-US" sz="900">
                <a:latin typeface="Calibri" charset="0"/>
              </a:rPr>
              <a:t>Midwest—Illinois, Indiana, Iowa, Kansas, Michigan, Minnesota, Missouri, Nebraska, North Dakota, Ohio, South Dakota, Wisconsin</a:t>
            </a:r>
            <a:br>
              <a:rPr lang="en-US" sz="900">
                <a:latin typeface="Calibri" charset="0"/>
              </a:rPr>
            </a:br>
            <a:r>
              <a:rPr lang="en-US" sz="900">
                <a:latin typeface="Calibri" charset="0"/>
              </a:rPr>
              <a:t/>
            </a:r>
            <a:br>
              <a:rPr lang="en-US" sz="900">
                <a:latin typeface="Calibri" charset="0"/>
              </a:rPr>
            </a:br>
            <a:r>
              <a:rPr lang="en-US" sz="900">
                <a:latin typeface="Calibri" charset="0"/>
              </a:rPr>
              <a:t>South—Alabama, Arkansas, Delaware, District of Columbia, Florida, Georgia, Kentucky, Louisiana, Maryland, Mississippi, North Carolina, Oklahoma, South Carolina, Tennessee, Texas, Virginia, West Virginia</a:t>
            </a:r>
            <a:br>
              <a:rPr lang="en-US" sz="900">
                <a:latin typeface="Calibri" charset="0"/>
              </a:rPr>
            </a:br>
            <a:r>
              <a:rPr lang="en-US" sz="900">
                <a:latin typeface="Calibri" charset="0"/>
              </a:rPr>
              <a:t/>
            </a:r>
            <a:br>
              <a:rPr lang="en-US" sz="900">
                <a:latin typeface="Calibri" charset="0"/>
              </a:rPr>
            </a:br>
            <a:r>
              <a:rPr lang="en-US" sz="900">
                <a:latin typeface="Calibri" charset="0"/>
              </a:rPr>
              <a:t>West—Alaska, Arizona, California, Colorado, Hawaii, Idaho, Montana, Nevada, New Mexico, Oregon, Utah, Washington, Wyoming</a:t>
            </a:r>
          </a:p>
          <a:p>
            <a:pPr>
              <a:lnSpc>
                <a:spcPct val="80000"/>
              </a:lnSpc>
              <a:spcBef>
                <a:spcPct val="0"/>
              </a:spcBef>
            </a:pPr>
            <a:r>
              <a:rPr lang="en-US" sz="900">
                <a:latin typeface="Calibri" charset="0"/>
              </a:rPr>
              <a:t> </a:t>
            </a:r>
          </a:p>
          <a:p>
            <a:pPr>
              <a:lnSpc>
                <a:spcPct val="80000"/>
              </a:lnSpc>
              <a:spcBef>
                <a:spcPct val="0"/>
              </a:spcBef>
            </a:pPr>
            <a:r>
              <a:rPr lang="en-US" sz="900">
                <a:latin typeface="Calibri" charset="0"/>
              </a:rPr>
              <a:t>All displayed data are estimates. Estimated numbers resulted from statistical adjustment that accounted for reporting delays, but not for incomplete reporting. </a:t>
            </a:r>
          </a:p>
          <a:p>
            <a:pPr>
              <a:lnSpc>
                <a:spcPct val="80000"/>
              </a:lnSpc>
              <a:spcBef>
                <a:spcPct val="0"/>
              </a:spcBef>
            </a:pPr>
            <a:r>
              <a:rPr lang="en-US" sz="900">
                <a:latin typeface="Calibri" charset="0"/>
              </a:rPr>
              <a:t> </a:t>
            </a:r>
          </a:p>
          <a:p>
            <a:pPr>
              <a:lnSpc>
                <a:spcPct val="80000"/>
              </a:lnSpc>
              <a:spcBef>
                <a:spcPct val="0"/>
              </a:spcBef>
            </a:pPr>
            <a:r>
              <a:rPr lang="en-US" sz="900">
                <a:latin typeface="Calibri" charset="0"/>
              </a:rPr>
              <a:t>Hispanics/Latinos can be of any race.		</a:t>
            </a:r>
          </a:p>
          <a:p>
            <a:pPr>
              <a:lnSpc>
                <a:spcPct val="80000"/>
              </a:lnSpc>
              <a:spcBef>
                <a:spcPct val="0"/>
              </a:spcBef>
            </a:pPr>
            <a:endParaRPr lang="en-US" sz="90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29057" indent="-280406">
              <a:defRPr>
                <a:solidFill>
                  <a:schemeClr val="tx1"/>
                </a:solidFill>
                <a:latin typeface="Arial" charset="0"/>
                <a:ea typeface="ＭＳ Ｐゴシック" charset="0"/>
              </a:defRPr>
            </a:lvl2pPr>
            <a:lvl3pPr marL="1121626" indent="-224325">
              <a:defRPr>
                <a:solidFill>
                  <a:schemeClr val="tx1"/>
                </a:solidFill>
                <a:latin typeface="Arial" charset="0"/>
                <a:ea typeface="ＭＳ Ｐゴシック" charset="0"/>
              </a:defRPr>
            </a:lvl3pPr>
            <a:lvl4pPr marL="1570276" indent="-224325">
              <a:defRPr>
                <a:solidFill>
                  <a:schemeClr val="tx1"/>
                </a:solidFill>
                <a:latin typeface="Arial" charset="0"/>
                <a:ea typeface="ＭＳ Ｐゴシック" charset="0"/>
              </a:defRPr>
            </a:lvl4pPr>
            <a:lvl5pPr marL="2018927" indent="-224325">
              <a:defRPr>
                <a:solidFill>
                  <a:schemeClr val="tx1"/>
                </a:solidFill>
                <a:latin typeface="Arial" charset="0"/>
                <a:ea typeface="ＭＳ Ｐゴシック" charset="0"/>
              </a:defRPr>
            </a:lvl5pPr>
            <a:lvl6pPr marL="2467577" indent="-224325" fontAlgn="base">
              <a:spcBef>
                <a:spcPct val="0"/>
              </a:spcBef>
              <a:spcAft>
                <a:spcPct val="0"/>
              </a:spcAft>
              <a:defRPr>
                <a:solidFill>
                  <a:schemeClr val="tx1"/>
                </a:solidFill>
                <a:latin typeface="Arial" charset="0"/>
                <a:ea typeface="ＭＳ Ｐゴシック" charset="0"/>
              </a:defRPr>
            </a:lvl6pPr>
            <a:lvl7pPr marL="2916227" indent="-224325" fontAlgn="base">
              <a:spcBef>
                <a:spcPct val="0"/>
              </a:spcBef>
              <a:spcAft>
                <a:spcPct val="0"/>
              </a:spcAft>
              <a:defRPr>
                <a:solidFill>
                  <a:schemeClr val="tx1"/>
                </a:solidFill>
                <a:latin typeface="Arial" charset="0"/>
                <a:ea typeface="ＭＳ Ｐゴシック" charset="0"/>
              </a:defRPr>
            </a:lvl7pPr>
            <a:lvl8pPr marL="3364878" indent="-224325" fontAlgn="base">
              <a:spcBef>
                <a:spcPct val="0"/>
              </a:spcBef>
              <a:spcAft>
                <a:spcPct val="0"/>
              </a:spcAft>
              <a:defRPr>
                <a:solidFill>
                  <a:schemeClr val="tx1"/>
                </a:solidFill>
                <a:latin typeface="Arial" charset="0"/>
                <a:ea typeface="ＭＳ Ｐゴシック" charset="0"/>
              </a:defRPr>
            </a:lvl8pPr>
            <a:lvl9pPr marL="3813528" indent="-224325" fontAlgn="base">
              <a:spcBef>
                <a:spcPct val="0"/>
              </a:spcBef>
              <a:spcAft>
                <a:spcPct val="0"/>
              </a:spcAft>
              <a:defRPr>
                <a:solidFill>
                  <a:schemeClr val="tx1"/>
                </a:solidFill>
                <a:latin typeface="Arial" charset="0"/>
                <a:ea typeface="ＭＳ Ｐゴシック" charset="0"/>
              </a:defRPr>
            </a:lvl9pPr>
          </a:lstStyle>
          <a:p>
            <a:fld id="{B2477FE6-1C8E-FF4C-B0CD-E243E245859C}" type="slidenum">
              <a:rPr lang="en-US">
                <a:latin typeface="Calibri" charset="0"/>
              </a:rPr>
              <a:pPr/>
              <a:t>5</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The pie chart on the left illustrates the percentage distribution of diagnoses of HIV infection among adult and adolescent females in 2011 by race/ethnicity in the United states. The pie chart on the right shows the distribution of the female population of the United States in 2011.  </a:t>
            </a:r>
          </a:p>
          <a:p>
            <a:pPr>
              <a:spcBef>
                <a:spcPct val="0"/>
              </a:spcBef>
            </a:pPr>
            <a:r>
              <a:rPr lang="en-US">
                <a:latin typeface="Calibri" charset="0"/>
              </a:rPr>
              <a:t> </a:t>
            </a:r>
          </a:p>
          <a:p>
            <a:pPr>
              <a:spcBef>
                <a:spcPct val="0"/>
              </a:spcBef>
            </a:pPr>
            <a:r>
              <a:rPr lang="en-US">
                <a:latin typeface="Calibri" charset="0"/>
              </a:rPr>
              <a:t>In 2011, black/African American females made up 12% of the female population in the United States but accounted for an estimated 64% of diagnoses of HIV infection among females. Hispanic/Latino females made up 15% of the female population in the United States but accounted for 15% of diagnoses of HIV infection among females. White females made up 66% of the female adult and adolescent population in the United States but accounted for 17% of diagnoses of HIV infection among females. </a:t>
            </a:r>
          </a:p>
          <a:p>
            <a:pPr>
              <a:spcBef>
                <a:spcPct val="0"/>
              </a:spcBef>
            </a:pPr>
            <a:endParaRPr lang="en-US">
              <a:latin typeface="Calibri" charset="0"/>
            </a:endParaRPr>
          </a:p>
          <a:p>
            <a:pPr>
              <a:spcBef>
                <a:spcPct val="0"/>
              </a:spcBef>
            </a:pPr>
            <a:r>
              <a:rPr lang="en-US">
                <a:latin typeface="Calibri" charset="0"/>
              </a:rPr>
              <a:t>Asian females accounted for approximately 2% of diagnoses of HIV infection among females. American Indians/Alaska Natives and females of multiple races each accounted for approximately 1%, and Native Hawaiians/other Pacific Islanders accounted for less than 1% of diagnoses of HIV infection.</a:t>
            </a:r>
          </a:p>
          <a:p>
            <a:pPr>
              <a:spcBef>
                <a:spcPct val="0"/>
              </a:spcBef>
            </a:pPr>
            <a:endParaRPr lang="en-US">
              <a:latin typeface="Calibri" charset="0"/>
            </a:endParaRPr>
          </a:p>
          <a:p>
            <a:pPr>
              <a:spcBef>
                <a:spcPct val="0"/>
              </a:spcBef>
            </a:pPr>
            <a:r>
              <a:rPr lang="en-US">
                <a:latin typeface="Calibri" charset="0"/>
              </a:rPr>
              <a:t>Data include persons with a diagnosis of HIV infection regardless of stage of disease at diagnosis. All displayed data are estimates. Estimated numbers resulted from statistical adjustment that accounted for reporting delays, but not for incomplete reporting. </a:t>
            </a:r>
          </a:p>
          <a:p>
            <a:pPr>
              <a:spcBef>
                <a:spcPct val="0"/>
              </a:spcBef>
            </a:pPr>
            <a:r>
              <a:rPr lang="en-US">
                <a:latin typeface="Calibri" charset="0"/>
              </a:rPr>
              <a:t> </a:t>
            </a:r>
          </a:p>
          <a:p>
            <a:pPr>
              <a:spcBef>
                <a:spcPct val="0"/>
              </a:spcBef>
            </a:pPr>
            <a:r>
              <a:rPr lang="en-US">
                <a:latin typeface="Calibri" charset="0"/>
              </a:rPr>
              <a:t>Hispanics/Latinos can be of any race.</a:t>
            </a:r>
          </a:p>
          <a:p>
            <a:pPr>
              <a:spcBef>
                <a:spcPct val="0"/>
              </a:spcBef>
            </a:pPr>
            <a:endParaRPr lang="en-US">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29057" indent="-280406">
              <a:defRPr>
                <a:solidFill>
                  <a:schemeClr val="tx1"/>
                </a:solidFill>
                <a:latin typeface="Arial" charset="0"/>
                <a:ea typeface="ＭＳ Ｐゴシック" charset="0"/>
              </a:defRPr>
            </a:lvl2pPr>
            <a:lvl3pPr marL="1121626" indent="-224325">
              <a:defRPr>
                <a:solidFill>
                  <a:schemeClr val="tx1"/>
                </a:solidFill>
                <a:latin typeface="Arial" charset="0"/>
                <a:ea typeface="ＭＳ Ｐゴシック" charset="0"/>
              </a:defRPr>
            </a:lvl3pPr>
            <a:lvl4pPr marL="1570276" indent="-224325">
              <a:defRPr>
                <a:solidFill>
                  <a:schemeClr val="tx1"/>
                </a:solidFill>
                <a:latin typeface="Arial" charset="0"/>
                <a:ea typeface="ＭＳ Ｐゴシック" charset="0"/>
              </a:defRPr>
            </a:lvl4pPr>
            <a:lvl5pPr marL="2018927" indent="-224325">
              <a:defRPr>
                <a:solidFill>
                  <a:schemeClr val="tx1"/>
                </a:solidFill>
                <a:latin typeface="Arial" charset="0"/>
                <a:ea typeface="ＭＳ Ｐゴシック" charset="0"/>
              </a:defRPr>
            </a:lvl5pPr>
            <a:lvl6pPr marL="2467577" indent="-224325" fontAlgn="base">
              <a:spcBef>
                <a:spcPct val="0"/>
              </a:spcBef>
              <a:spcAft>
                <a:spcPct val="0"/>
              </a:spcAft>
              <a:defRPr>
                <a:solidFill>
                  <a:schemeClr val="tx1"/>
                </a:solidFill>
                <a:latin typeface="Arial" charset="0"/>
                <a:ea typeface="ＭＳ Ｐゴシック" charset="0"/>
              </a:defRPr>
            </a:lvl6pPr>
            <a:lvl7pPr marL="2916227" indent="-224325" fontAlgn="base">
              <a:spcBef>
                <a:spcPct val="0"/>
              </a:spcBef>
              <a:spcAft>
                <a:spcPct val="0"/>
              </a:spcAft>
              <a:defRPr>
                <a:solidFill>
                  <a:schemeClr val="tx1"/>
                </a:solidFill>
                <a:latin typeface="Arial" charset="0"/>
                <a:ea typeface="ＭＳ Ｐゴシック" charset="0"/>
              </a:defRPr>
            </a:lvl7pPr>
            <a:lvl8pPr marL="3364878" indent="-224325" fontAlgn="base">
              <a:spcBef>
                <a:spcPct val="0"/>
              </a:spcBef>
              <a:spcAft>
                <a:spcPct val="0"/>
              </a:spcAft>
              <a:defRPr>
                <a:solidFill>
                  <a:schemeClr val="tx1"/>
                </a:solidFill>
                <a:latin typeface="Arial" charset="0"/>
                <a:ea typeface="ＭＳ Ｐゴシック" charset="0"/>
              </a:defRPr>
            </a:lvl8pPr>
            <a:lvl9pPr marL="3813528" indent="-224325" fontAlgn="base">
              <a:spcBef>
                <a:spcPct val="0"/>
              </a:spcBef>
              <a:spcAft>
                <a:spcPct val="0"/>
              </a:spcAft>
              <a:defRPr>
                <a:solidFill>
                  <a:schemeClr val="tx1"/>
                </a:solidFill>
                <a:latin typeface="Arial" charset="0"/>
                <a:ea typeface="ＭＳ Ｐゴシック" charset="0"/>
              </a:defRPr>
            </a:lvl9pPr>
          </a:lstStyle>
          <a:p>
            <a:fld id="{F4DE6BF6-AD77-524A-825F-E8E1082BC9C7}" type="slidenum">
              <a:rPr lang="en-US">
                <a:latin typeface="Calibri" charset="0"/>
              </a:rPr>
              <a:pPr/>
              <a:t>6</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This slide shows the percentage distribution of diagnoses of HIV infection among adult and adolescent black/African American, Hispanic/Latino, and white females by transmission category in the United States and 6 dependent areas. Blacks/African Americans had the highest percentage of diagnosed HIV infections attributed to heterosexual contact among the three groups (89%), followed by Hispanics/Latinos (86%) and whites (75%).  The percentage of diagnosed HIV infections attributed to injection drug use was highest among white females (25%) followed by Hispanic/Latino (14%) and black/African American (11%) females. Less than 1% of diagnoses were attributed to other causes among each racial/ethnic group.</a:t>
            </a:r>
          </a:p>
          <a:p>
            <a:pPr>
              <a:spcBef>
                <a:spcPct val="0"/>
              </a:spcBef>
            </a:pPr>
            <a:r>
              <a:rPr lang="en-US">
                <a:latin typeface="Calibri" charset="0"/>
              </a:rPr>
              <a:t>   </a:t>
            </a:r>
          </a:p>
          <a:p>
            <a:pPr>
              <a:spcBef>
                <a:spcPct val="0"/>
              </a:spcBef>
            </a:pPr>
            <a:r>
              <a:rPr lang="en-US">
                <a:latin typeface="Calibri" charset="0"/>
              </a:rPr>
              <a:t>Data include persons with a diagnosis of HIV infection regardless of stage of disease at diagnosis. All displayed data are estimates. Estimated numbers resulted from statistical adjustment that accounted for reporting delays and missing transmission category, but not for incomplete reporting. </a:t>
            </a:r>
          </a:p>
          <a:p>
            <a:pPr>
              <a:spcBef>
                <a:spcPct val="0"/>
              </a:spcBef>
            </a:pPr>
            <a:r>
              <a:rPr lang="en-US">
                <a:latin typeface="Calibri" charset="0"/>
              </a:rPr>
              <a:t> </a:t>
            </a:r>
          </a:p>
          <a:p>
            <a:pPr>
              <a:spcBef>
                <a:spcPct val="0"/>
              </a:spcBef>
            </a:pPr>
            <a:r>
              <a:rPr lang="en-US">
                <a:latin typeface="Calibri" charset="0"/>
              </a:rPr>
              <a:t>Hispanics/Latinos can be of any race.</a:t>
            </a:r>
          </a:p>
          <a:p>
            <a:pPr>
              <a:spcBef>
                <a:spcPct val="0"/>
              </a:spcBef>
            </a:pPr>
            <a:r>
              <a:rPr lang="en-US">
                <a:latin typeface="Calibri" charset="0"/>
              </a:rPr>
              <a:t> </a:t>
            </a:r>
          </a:p>
          <a:p>
            <a:pPr>
              <a:spcBef>
                <a:spcPct val="0"/>
              </a:spcBef>
            </a:pPr>
            <a:r>
              <a:rPr lang="en-US">
                <a:latin typeface="Calibri" charset="0"/>
              </a:rPr>
              <a:t>Heterosexual contact is with a person known to have, or to be at high risk for, HIV infection.</a:t>
            </a:r>
          </a:p>
          <a:p>
            <a:pPr>
              <a:spcBef>
                <a:spcPct val="0"/>
              </a:spcBef>
            </a:pPr>
            <a:endParaRPr lang="en-US">
              <a:latin typeface="Calibri" charset="0"/>
            </a:endParaRPr>
          </a:p>
          <a:p>
            <a:pPr>
              <a:spcBef>
                <a:spcPct val="0"/>
              </a:spcBef>
            </a:pPr>
            <a:r>
              <a:rPr lang="en-US">
                <a:latin typeface="Calibri" charset="0"/>
              </a:rPr>
              <a:t>Other transmission categories include blood transfusion, perinatal exposure, and risk factor not reported or not identified.</a:t>
            </a:r>
          </a:p>
          <a:p>
            <a:pPr>
              <a:spcBef>
                <a:spcPct val="0"/>
              </a:spcBef>
            </a:pPr>
            <a:endParaRPr lang="en-US">
              <a:latin typeface="Calibri" charset="0"/>
            </a:endParaRPr>
          </a:p>
          <a:p>
            <a:pPr>
              <a:spcBef>
                <a:spcPct val="0"/>
              </a:spcBef>
            </a:pPr>
            <a:endParaRPr lang="en-US">
              <a:latin typeface="Calibri"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29057" indent="-280406">
              <a:defRPr>
                <a:solidFill>
                  <a:schemeClr val="tx1"/>
                </a:solidFill>
                <a:latin typeface="Arial" charset="0"/>
                <a:ea typeface="ＭＳ Ｐゴシック" charset="0"/>
              </a:defRPr>
            </a:lvl2pPr>
            <a:lvl3pPr marL="1121626" indent="-224325">
              <a:defRPr>
                <a:solidFill>
                  <a:schemeClr val="tx1"/>
                </a:solidFill>
                <a:latin typeface="Arial" charset="0"/>
                <a:ea typeface="ＭＳ Ｐゴシック" charset="0"/>
              </a:defRPr>
            </a:lvl3pPr>
            <a:lvl4pPr marL="1570276" indent="-224325">
              <a:defRPr>
                <a:solidFill>
                  <a:schemeClr val="tx1"/>
                </a:solidFill>
                <a:latin typeface="Arial" charset="0"/>
                <a:ea typeface="ＭＳ Ｐゴシック" charset="0"/>
              </a:defRPr>
            </a:lvl4pPr>
            <a:lvl5pPr marL="2018927" indent="-224325">
              <a:defRPr>
                <a:solidFill>
                  <a:schemeClr val="tx1"/>
                </a:solidFill>
                <a:latin typeface="Arial" charset="0"/>
                <a:ea typeface="ＭＳ Ｐゴシック" charset="0"/>
              </a:defRPr>
            </a:lvl5pPr>
            <a:lvl6pPr marL="2467577" indent="-224325" fontAlgn="base">
              <a:spcBef>
                <a:spcPct val="0"/>
              </a:spcBef>
              <a:spcAft>
                <a:spcPct val="0"/>
              </a:spcAft>
              <a:defRPr>
                <a:solidFill>
                  <a:schemeClr val="tx1"/>
                </a:solidFill>
                <a:latin typeface="Arial" charset="0"/>
                <a:ea typeface="ＭＳ Ｐゴシック" charset="0"/>
              </a:defRPr>
            </a:lvl6pPr>
            <a:lvl7pPr marL="2916227" indent="-224325" fontAlgn="base">
              <a:spcBef>
                <a:spcPct val="0"/>
              </a:spcBef>
              <a:spcAft>
                <a:spcPct val="0"/>
              </a:spcAft>
              <a:defRPr>
                <a:solidFill>
                  <a:schemeClr val="tx1"/>
                </a:solidFill>
                <a:latin typeface="Arial" charset="0"/>
                <a:ea typeface="ＭＳ Ｐゴシック" charset="0"/>
              </a:defRPr>
            </a:lvl7pPr>
            <a:lvl8pPr marL="3364878" indent="-224325" fontAlgn="base">
              <a:spcBef>
                <a:spcPct val="0"/>
              </a:spcBef>
              <a:spcAft>
                <a:spcPct val="0"/>
              </a:spcAft>
              <a:defRPr>
                <a:solidFill>
                  <a:schemeClr val="tx1"/>
                </a:solidFill>
                <a:latin typeface="Arial" charset="0"/>
                <a:ea typeface="ＭＳ Ｐゴシック" charset="0"/>
              </a:defRPr>
            </a:lvl8pPr>
            <a:lvl9pPr marL="3813528" indent="-224325" fontAlgn="base">
              <a:spcBef>
                <a:spcPct val="0"/>
              </a:spcBef>
              <a:spcAft>
                <a:spcPct val="0"/>
              </a:spcAft>
              <a:defRPr>
                <a:solidFill>
                  <a:schemeClr val="tx1"/>
                </a:solidFill>
                <a:latin typeface="Arial" charset="0"/>
                <a:ea typeface="ＭＳ Ｐゴシック" charset="0"/>
              </a:defRPr>
            </a:lvl9pPr>
          </a:lstStyle>
          <a:p>
            <a:fld id="{1DA46430-C7E0-BF4F-A65C-E514BCE4D769}" type="slidenum">
              <a:rPr lang="en-US">
                <a:latin typeface="Calibri" charset="0"/>
              </a:rPr>
              <a:pPr/>
              <a:t>7</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p:spPr>
        <p:txBody>
          <a:bodyPr/>
          <a:lstStyle/>
          <a:p>
            <a:r>
              <a:rPr lang="en-US" smtClean="0"/>
              <a:t>174/200 (87%) were categorized into the HR group. Of these, 137 (79%) perceived themselves as LR or no risk </a:t>
            </a:r>
          </a:p>
        </p:txBody>
      </p:sp>
      <p:sp>
        <p:nvSpPr>
          <p:cNvPr id="29700" name="Slide Number Placeholder 3"/>
          <p:cNvSpPr>
            <a:spLocks noGrp="1"/>
          </p:cNvSpPr>
          <p:nvPr>
            <p:ph type="sldNum" sz="quarter" idx="5"/>
          </p:nvPr>
        </p:nvSpPr>
        <p:spPr>
          <a:noFill/>
        </p:spPr>
        <p:txBody>
          <a:bodyPr/>
          <a:lstStyle/>
          <a:p>
            <a:fld id="{6800E6A7-5CBA-D647-966F-16215D796FB0}"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ED61E66-A954-0B40-81CB-2D1313AC48A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61E66-A954-0B40-81CB-2D1313AC48A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038CD-DD54-3C4C-AB66-FEE92CE28837}"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ED61E66-A954-0B40-81CB-2D1313AC48A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ED61E66-A954-0B40-81CB-2D1313AC48A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5488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ED61E66-A954-0B40-81CB-2D1313AC48A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ED61E66-A954-0B40-81CB-2D1313AC48A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038CD-DD54-3C4C-AB66-FEE92CE28837}"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61E66-A954-0B40-81CB-2D1313AC48A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ED61E66-A954-0B40-81CB-2D1313AC48A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ED61E66-A954-0B40-81CB-2D1313AC48A1}"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D61E66-A954-0B40-81CB-2D1313AC48A1}"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61E66-A954-0B40-81CB-2D1313AC48A1}"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61E66-A954-0B40-81CB-2D1313AC48A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038CD-DD54-3C4C-AB66-FEE92CE288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ED61E66-A954-0B40-81CB-2D1313AC48A1}" type="datetimeFigureOut">
              <a:rPr lang="en-US" smtClean="0"/>
              <a:t>4/30/2013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BF038CD-DD54-3C4C-AB66-FEE92CE288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644316"/>
            <a:ext cx="8056563" cy="2120903"/>
          </a:xfrm>
        </p:spPr>
        <p:txBody>
          <a:bodyPr/>
          <a:lstStyle/>
          <a:p>
            <a:r>
              <a:rPr lang="en-US" sz="5400" dirty="0" smtClean="0">
                <a:latin typeface="Brush Script MT Italic"/>
                <a:cs typeface="Brush Script MT Italic"/>
              </a:rPr>
              <a:t>Women &amp; </a:t>
            </a:r>
            <a:br>
              <a:rPr lang="en-US" sz="5400" dirty="0" smtClean="0">
                <a:latin typeface="Brush Script MT Italic"/>
                <a:cs typeface="Brush Script MT Italic"/>
              </a:rPr>
            </a:br>
            <a:r>
              <a:rPr lang="en-US" sz="5400" dirty="0" smtClean="0">
                <a:latin typeface="Brush Script MT Italic"/>
                <a:cs typeface="Brush Script MT Italic"/>
              </a:rPr>
              <a:t>HIV Risk Perception</a:t>
            </a:r>
            <a:br>
              <a:rPr lang="en-US" sz="5400" dirty="0" smtClean="0">
                <a:latin typeface="Brush Script MT Italic"/>
                <a:cs typeface="Brush Script MT Italic"/>
              </a:rPr>
            </a:br>
            <a:endParaRPr lang="en-US" sz="5400" dirty="0">
              <a:latin typeface="Brush Script MT Italic"/>
              <a:cs typeface="Brush Script MT Italic"/>
            </a:endParaRPr>
          </a:p>
        </p:txBody>
      </p:sp>
      <p:sp>
        <p:nvSpPr>
          <p:cNvPr id="3" name="Subtitle 2"/>
          <p:cNvSpPr>
            <a:spLocks noGrp="1"/>
          </p:cNvSpPr>
          <p:nvPr>
            <p:ph type="body" idx="1"/>
          </p:nvPr>
        </p:nvSpPr>
        <p:spPr>
          <a:xfrm>
            <a:off x="549275" y="3976637"/>
            <a:ext cx="8056563" cy="1500187"/>
          </a:xfrm>
        </p:spPr>
        <p:txBody>
          <a:bodyPr>
            <a:noAutofit/>
          </a:bodyPr>
          <a:lstStyle/>
          <a:p>
            <a:r>
              <a:rPr lang="en-US" sz="2800" dirty="0" smtClean="0">
                <a:latin typeface="Brush Script MT Italic"/>
                <a:cs typeface="Brush Script MT Italic"/>
              </a:rPr>
              <a:t>Kimberly Smith MD, MPH</a:t>
            </a:r>
          </a:p>
          <a:p>
            <a:r>
              <a:rPr lang="en-US" sz="2800" dirty="0" smtClean="0">
                <a:latin typeface="Brush Script MT Italic"/>
                <a:cs typeface="Brush Script MT Italic"/>
              </a:rPr>
              <a:t>Associate Professor of Medicine </a:t>
            </a:r>
          </a:p>
          <a:p>
            <a:r>
              <a:rPr lang="en-US" sz="2800" dirty="0" smtClean="0">
                <a:latin typeface="Brush Script MT Italic"/>
                <a:cs typeface="Brush Script MT Italic"/>
              </a:rPr>
              <a:t>Division of Infectious Diseases</a:t>
            </a:r>
          </a:p>
          <a:p>
            <a:r>
              <a:rPr lang="en-US" sz="2800" dirty="0" smtClean="0">
                <a:latin typeface="Brush Script MT Italic"/>
                <a:cs typeface="Brush Script MT Italic"/>
              </a:rPr>
              <a:t>Rush University Medical Center</a:t>
            </a:r>
          </a:p>
          <a:p>
            <a:r>
              <a:rPr lang="en-US" sz="2800" dirty="0" smtClean="0">
                <a:latin typeface="Brush Script MT Italic"/>
                <a:cs typeface="Brush Script MT Italic"/>
              </a:rPr>
              <a:t>Chicago, IL</a:t>
            </a:r>
            <a:endParaRPr lang="en-US" sz="2800" dirty="0">
              <a:latin typeface="Brush Script MT Italic"/>
              <a:cs typeface="Brush Script MT Italic"/>
            </a:endParaRPr>
          </a:p>
        </p:txBody>
      </p:sp>
    </p:spTree>
    <p:extLst>
      <p:ext uri="{BB962C8B-B14F-4D97-AF65-F5344CB8AC3E}">
        <p14:creationId xmlns:p14="http://schemas.microsoft.com/office/powerpoint/2010/main" val="2388633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idx="4294967295"/>
          </p:nvPr>
        </p:nvSpPr>
        <p:spPr>
          <a:xfrm>
            <a:off x="0" y="36389"/>
            <a:ext cx="9416509" cy="670783"/>
          </a:xfrm>
        </p:spPr>
        <p:txBody>
          <a:bodyPr lIns="91420" tIns="45711" rIns="91420" bIns="45711"/>
          <a:lstStyle/>
          <a:p>
            <a:pPr eaLnBrk="1" hangingPunct="1">
              <a:lnSpc>
                <a:spcPct val="60000"/>
              </a:lnSpc>
            </a:pPr>
            <a:r>
              <a:rPr lang="en-US" sz="3600" b="1" dirty="0" smtClean="0">
                <a:ea typeface="MS PGothic" charset="0"/>
                <a:cs typeface="MS PGothic" charset="0"/>
              </a:rPr>
              <a:t>Why Black Women?</a:t>
            </a:r>
            <a:endParaRPr lang="en-US" sz="3600" b="1" dirty="0">
              <a:ea typeface="MS PGothic" charset="0"/>
              <a:cs typeface="MS PGothic" charset="0"/>
            </a:endParaRPr>
          </a:p>
        </p:txBody>
      </p:sp>
      <p:sp>
        <p:nvSpPr>
          <p:cNvPr id="53251" name="Rectangle 5"/>
          <p:cNvSpPr>
            <a:spLocks noGrp="1" noChangeArrowheads="1"/>
          </p:cNvSpPr>
          <p:nvPr>
            <p:ph type="body" sz="half" idx="4294967295"/>
          </p:nvPr>
        </p:nvSpPr>
        <p:spPr>
          <a:xfrm>
            <a:off x="228599" y="984935"/>
            <a:ext cx="5440363" cy="5334000"/>
          </a:xfrm>
        </p:spPr>
        <p:txBody>
          <a:bodyPr lIns="91420" tIns="45711" rIns="91420" bIns="45711">
            <a:normAutofit fontScale="55000" lnSpcReduction="20000"/>
          </a:bodyPr>
          <a:lstStyle/>
          <a:p>
            <a:pPr>
              <a:lnSpc>
                <a:spcPct val="90000"/>
              </a:lnSpc>
              <a:defRPr/>
            </a:pPr>
            <a:r>
              <a:rPr lang="en-US" sz="2900" b="1" dirty="0" smtClean="0">
                <a:latin typeface="Times New Roman" pitchFamily="18" charset="0"/>
                <a:cs typeface="Times New Roman" pitchFamily="18" charset="0"/>
              </a:rPr>
              <a:t>Physical/Emotional Vulnerability</a:t>
            </a:r>
          </a:p>
          <a:p>
            <a:pPr lvl="1">
              <a:lnSpc>
                <a:spcPct val="90000"/>
              </a:lnSpc>
              <a:defRPr/>
            </a:pPr>
            <a:r>
              <a:rPr lang="en-US" dirty="0" smtClean="0">
                <a:cs typeface="Times New Roman" pitchFamily="18" charset="0"/>
              </a:rPr>
              <a:t>Biological vulnerability</a:t>
            </a:r>
          </a:p>
          <a:p>
            <a:pPr lvl="1">
              <a:lnSpc>
                <a:spcPct val="90000"/>
              </a:lnSpc>
              <a:defRPr/>
            </a:pPr>
            <a:r>
              <a:rPr lang="en-US" dirty="0" smtClean="0">
                <a:cs typeface="Times New Roman" pitchFamily="18" charset="0"/>
              </a:rPr>
              <a:t>Violence against women</a:t>
            </a:r>
          </a:p>
          <a:p>
            <a:pPr lvl="1">
              <a:lnSpc>
                <a:spcPct val="90000"/>
              </a:lnSpc>
              <a:defRPr/>
            </a:pPr>
            <a:r>
              <a:rPr lang="en-US" dirty="0" smtClean="0">
                <a:cs typeface="Times New Roman" pitchFamily="18" charset="0"/>
              </a:rPr>
              <a:t>Low Self Esteem/Dependence on men</a:t>
            </a:r>
          </a:p>
          <a:p>
            <a:pPr>
              <a:lnSpc>
                <a:spcPct val="90000"/>
              </a:lnSpc>
              <a:defRPr/>
            </a:pPr>
            <a:r>
              <a:rPr lang="en-US" sz="2900" b="1" dirty="0" smtClean="0">
                <a:latin typeface="Times New Roman" pitchFamily="18" charset="0"/>
                <a:cs typeface="Times New Roman" pitchFamily="18" charset="0"/>
              </a:rPr>
              <a:t>Poverty</a:t>
            </a:r>
          </a:p>
          <a:p>
            <a:pPr lvl="1">
              <a:lnSpc>
                <a:spcPct val="90000"/>
              </a:lnSpc>
              <a:defRPr/>
            </a:pPr>
            <a:r>
              <a:rPr lang="en-US" sz="2500" dirty="0" smtClean="0">
                <a:latin typeface="Times New Roman" pitchFamily="18" charset="0"/>
                <a:cs typeface="Times New Roman" pitchFamily="18" charset="0"/>
              </a:rPr>
              <a:t>Dependence on men financially</a:t>
            </a:r>
          </a:p>
          <a:p>
            <a:pPr lvl="1">
              <a:lnSpc>
                <a:spcPct val="90000"/>
              </a:lnSpc>
              <a:defRPr/>
            </a:pPr>
            <a:r>
              <a:rPr lang="en-US" sz="2500" dirty="0" smtClean="0">
                <a:latin typeface="Times New Roman" pitchFamily="18" charset="0"/>
                <a:cs typeface="Times New Roman" pitchFamily="18" charset="0"/>
              </a:rPr>
              <a:t>Sex as commodity</a:t>
            </a:r>
          </a:p>
          <a:p>
            <a:pPr>
              <a:lnSpc>
                <a:spcPct val="90000"/>
              </a:lnSpc>
              <a:defRPr/>
            </a:pPr>
            <a:r>
              <a:rPr lang="en-US" sz="2600" b="1" dirty="0" smtClean="0">
                <a:latin typeface="Times New Roman" pitchFamily="18" charset="0"/>
                <a:cs typeface="Times New Roman" pitchFamily="18" charset="0"/>
              </a:rPr>
              <a:t>Concurrency</a:t>
            </a:r>
          </a:p>
          <a:p>
            <a:pPr lvl="1">
              <a:lnSpc>
                <a:spcPct val="90000"/>
              </a:lnSpc>
              <a:defRPr/>
            </a:pPr>
            <a:r>
              <a:rPr lang="en-US" dirty="0" smtClean="0"/>
              <a:t>5-yr prevalence: Black = 21%, general population = 12%</a:t>
            </a:r>
          </a:p>
          <a:p>
            <a:pPr lvl="1">
              <a:lnSpc>
                <a:spcPct val="90000"/>
              </a:lnSpc>
              <a:defRPr/>
            </a:pPr>
            <a:r>
              <a:rPr lang="en-US" dirty="0" smtClean="0"/>
              <a:t>Black women’s marriage rates ~ 50% those of other </a:t>
            </a:r>
            <a:br>
              <a:rPr lang="en-US" dirty="0" smtClean="0"/>
            </a:br>
            <a:r>
              <a:rPr lang="en-US" dirty="0" smtClean="0"/>
              <a:t>racial/ethnic groups</a:t>
            </a:r>
          </a:p>
          <a:p>
            <a:pPr lvl="1">
              <a:lnSpc>
                <a:spcPct val="90000"/>
              </a:lnSpc>
              <a:defRPr/>
            </a:pPr>
            <a:r>
              <a:rPr lang="en-US" dirty="0" smtClean="0"/>
              <a:t>Concurrency correlates: marital status, age, age at first sex, partner incarceration</a:t>
            </a:r>
            <a:endParaRPr lang="en-US" dirty="0" smtClean="0">
              <a:latin typeface="Times New Roman" pitchFamily="18" charset="0"/>
              <a:cs typeface="Times New Roman" pitchFamily="18" charset="0"/>
            </a:endParaRPr>
          </a:p>
          <a:p>
            <a:pPr>
              <a:lnSpc>
                <a:spcPct val="90000"/>
              </a:lnSpc>
              <a:defRPr/>
            </a:pPr>
            <a:r>
              <a:rPr lang="en-US" sz="2600" b="1" dirty="0" smtClean="0">
                <a:latin typeface="Times New Roman" pitchFamily="18" charset="0"/>
                <a:cs typeface="Times New Roman" pitchFamily="18" charset="0"/>
              </a:rPr>
              <a:t>Pregnancy Desires/Benefits</a:t>
            </a:r>
          </a:p>
          <a:p>
            <a:pPr>
              <a:lnSpc>
                <a:spcPct val="90000"/>
              </a:lnSpc>
              <a:defRPr/>
            </a:pPr>
            <a:r>
              <a:rPr lang="en-US" sz="2600" b="1" dirty="0" smtClean="0">
                <a:latin typeface="Times New Roman" pitchFamily="18" charset="0"/>
                <a:cs typeface="Times New Roman" pitchFamily="18" charset="0"/>
              </a:rPr>
              <a:t>Mental Illness</a:t>
            </a:r>
          </a:p>
          <a:p>
            <a:pPr>
              <a:lnSpc>
                <a:spcPct val="90000"/>
              </a:lnSpc>
              <a:defRPr/>
            </a:pPr>
            <a:r>
              <a:rPr lang="en-US" sz="2600" b="1" dirty="0" smtClean="0">
                <a:latin typeface="Times New Roman" pitchFamily="18" charset="0"/>
                <a:cs typeface="Times New Roman" pitchFamily="18" charset="0"/>
              </a:rPr>
              <a:t>Substance Use</a:t>
            </a:r>
          </a:p>
          <a:p>
            <a:pPr>
              <a:lnSpc>
                <a:spcPct val="90000"/>
              </a:lnSpc>
              <a:defRPr/>
            </a:pPr>
            <a:r>
              <a:rPr lang="en-US" sz="2900" dirty="0" smtClean="0">
                <a:latin typeface="Times New Roman" pitchFamily="18" charset="0"/>
                <a:cs typeface="Times New Roman" pitchFamily="18" charset="0"/>
              </a:rPr>
              <a:t>Lack of access</a:t>
            </a:r>
          </a:p>
          <a:p>
            <a:pPr lvl="1">
              <a:lnSpc>
                <a:spcPct val="90000"/>
              </a:lnSpc>
              <a:defRPr/>
            </a:pPr>
            <a:r>
              <a:rPr lang="en-US" dirty="0" smtClean="0">
                <a:cs typeface="Times New Roman" pitchFamily="18" charset="0"/>
              </a:rPr>
              <a:t>Information/Education gap</a:t>
            </a:r>
          </a:p>
          <a:p>
            <a:pPr lvl="1">
              <a:lnSpc>
                <a:spcPct val="90000"/>
              </a:lnSpc>
              <a:defRPr/>
            </a:pPr>
            <a:r>
              <a:rPr lang="en-US" dirty="0" smtClean="0">
                <a:cs typeface="Times New Roman" pitchFamily="18" charset="0"/>
              </a:rPr>
              <a:t>Health Care access gap</a:t>
            </a:r>
          </a:p>
          <a:p>
            <a:pPr lvl="2" eaLnBrk="1" hangingPunct="1">
              <a:buFont typeface="Wingdings" charset="2"/>
              <a:buNone/>
            </a:pPr>
            <a:endParaRPr lang="en-US" sz="1800" dirty="0" smtClean="0">
              <a:ea typeface="MS PGothic" charset="0"/>
              <a:cs typeface="MS PGothic" charset="0"/>
            </a:endParaRPr>
          </a:p>
        </p:txBody>
      </p:sp>
      <p:pic>
        <p:nvPicPr>
          <p:cNvPr id="75780" name="Picture 9" descr="precious"/>
          <p:cNvPicPr>
            <a:picLocks noGrp="1" noChangeAspect="1" noChangeArrowheads="1"/>
          </p:cNvPicPr>
          <p:nvPr>
            <p:ph sz="half" idx="4294967295"/>
          </p:nvPr>
        </p:nvPicPr>
        <p:blipFill>
          <a:blip r:embed="rId2"/>
          <a:srcRect t="16978" b="16978"/>
          <a:stretch>
            <a:fillRect/>
          </a:stretch>
        </p:blipFill>
        <p:spPr>
          <a:xfrm>
            <a:off x="5668963" y="693738"/>
            <a:ext cx="3475037" cy="3276600"/>
          </a:xfrm>
        </p:spPr>
      </p:pic>
      <p:sp>
        <p:nvSpPr>
          <p:cNvPr id="75781" name="Text Box 10"/>
          <p:cNvSpPr txBox="1">
            <a:spLocks noChangeArrowheads="1"/>
          </p:cNvSpPr>
          <p:nvPr/>
        </p:nvSpPr>
        <p:spPr bwMode="auto">
          <a:xfrm>
            <a:off x="5668963" y="3992328"/>
            <a:ext cx="3475790" cy="2354491"/>
          </a:xfrm>
          <a:prstGeom prst="rect">
            <a:avLst/>
          </a:prstGeom>
          <a:no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US" sz="1400" i="1" dirty="0">
                <a:solidFill>
                  <a:srgbClr val="000000"/>
                </a:solidFill>
                <a:ea typeface="MS PGothic" charset="0"/>
                <a:cs typeface="MS PGothic" charset="0"/>
              </a:rPr>
              <a:t>A tragic story of the life experience of a poor young black woman, intertwined with a not too subtle message of low health literacy, misconceptions of HIV risk and competing priorities that contribute to excess HIV disease and excess mortality…</a:t>
            </a:r>
          </a:p>
          <a:p>
            <a:pPr defTabSz="914400" fontAlgn="base">
              <a:spcBef>
                <a:spcPct val="50000"/>
              </a:spcBef>
              <a:spcAft>
                <a:spcPct val="0"/>
              </a:spcAft>
            </a:pPr>
            <a:r>
              <a:rPr lang="en-US" sz="1400" i="1" dirty="0">
                <a:solidFill>
                  <a:srgbClr val="000000"/>
                </a:solidFill>
                <a:ea typeface="MS PGothic" charset="0"/>
                <a:cs typeface="MS PGothic" charset="0"/>
              </a:rPr>
              <a:t>“they tell me I have HIV and I could die, but I can’t worry about that, I </a:t>
            </a:r>
            <a:r>
              <a:rPr lang="en-US" sz="1400" i="1" dirty="0" err="1">
                <a:solidFill>
                  <a:srgbClr val="000000"/>
                </a:solidFill>
                <a:ea typeface="MS PGothic" charset="0"/>
                <a:cs typeface="MS PGothic" charset="0"/>
              </a:rPr>
              <a:t>gotta</a:t>
            </a:r>
            <a:r>
              <a:rPr lang="en-US" sz="1400" i="1" dirty="0">
                <a:solidFill>
                  <a:srgbClr val="000000"/>
                </a:solidFill>
                <a:ea typeface="MS PGothic" charset="0"/>
                <a:cs typeface="MS PGothic" charset="0"/>
              </a:rPr>
              <a:t> take care of these kids”</a:t>
            </a:r>
          </a:p>
        </p:txBody>
      </p:sp>
      <p:sp>
        <p:nvSpPr>
          <p:cNvPr id="53254" name="TextBox 5"/>
          <p:cNvSpPr txBox="1">
            <a:spLocks noChangeArrowheads="1"/>
          </p:cNvSpPr>
          <p:nvPr/>
        </p:nvSpPr>
        <p:spPr bwMode="auto">
          <a:xfrm>
            <a:off x="228600" y="6427113"/>
            <a:ext cx="7779084" cy="430887"/>
          </a:xfrm>
          <a:prstGeom prst="rect">
            <a:avLst/>
          </a:prstGeom>
          <a:noFill/>
          <a:ln w="9525">
            <a:noFill/>
            <a:miter lim="800000"/>
            <a:headEnd/>
            <a:tailEnd/>
          </a:ln>
        </p:spPr>
        <p:txBody>
          <a:bodyPr wrap="square">
            <a:prstTxWarp prst="textNoShape">
              <a:avLst/>
            </a:prstTxWarp>
            <a:spAutoFit/>
          </a:bodyPr>
          <a:lstStyle/>
          <a:p>
            <a:r>
              <a:rPr lang="en-US" sz="1100" dirty="0" err="1" smtClean="0">
                <a:solidFill>
                  <a:srgbClr val="000000"/>
                </a:solidFill>
                <a:ea typeface="MS PGothic" charset="0"/>
                <a:cs typeface="MS PGothic" charset="0"/>
              </a:rPr>
              <a:t>Hessol</a:t>
            </a:r>
            <a:r>
              <a:rPr lang="en-US" sz="1100" dirty="0" smtClean="0">
                <a:solidFill>
                  <a:srgbClr val="000000"/>
                </a:solidFill>
                <a:ea typeface="MS PGothic" charset="0"/>
                <a:cs typeface="MS PGothic" charset="0"/>
              </a:rPr>
              <a:t> et al. CID 2007:44:287-94; </a:t>
            </a:r>
            <a:r>
              <a:rPr lang="en-US" sz="1100" baseline="30000" dirty="0" smtClean="0">
                <a:ea typeface="Arial" charset="0"/>
                <a:cs typeface="Arial" charset="0"/>
              </a:rPr>
              <a:t>1</a:t>
            </a:r>
            <a:r>
              <a:rPr lang="en-US" sz="1100" dirty="0" smtClean="0">
                <a:ea typeface="Arial" charset="0"/>
                <a:cs typeface="Arial" charset="0"/>
              </a:rPr>
              <a:t>Adimora AA, </a:t>
            </a:r>
            <a:r>
              <a:rPr lang="en-US" sz="1100" dirty="0" err="1" smtClean="0">
                <a:ea typeface="Arial" charset="0"/>
                <a:cs typeface="Arial" charset="0"/>
              </a:rPr>
              <a:t>Schoenbach</a:t>
            </a:r>
            <a:r>
              <a:rPr lang="en-US" sz="1100" dirty="0" smtClean="0">
                <a:ea typeface="Arial" charset="0"/>
                <a:cs typeface="Arial" charset="0"/>
              </a:rPr>
              <a:t> VJ. </a:t>
            </a:r>
            <a:r>
              <a:rPr lang="en-US" sz="1100" i="1" dirty="0" smtClean="0">
                <a:ea typeface="Arial" charset="0"/>
                <a:cs typeface="Arial" charset="0"/>
              </a:rPr>
              <a:t>Epidemiology</a:t>
            </a:r>
            <a:r>
              <a:rPr lang="en-US" sz="1100" dirty="0" smtClean="0">
                <a:ea typeface="Arial" charset="0"/>
                <a:cs typeface="Arial" charset="0"/>
              </a:rPr>
              <a:t>. 2002;13:320–327.</a:t>
            </a:r>
          </a:p>
          <a:p>
            <a:r>
              <a:rPr lang="en-US" sz="1100" baseline="30000" dirty="0" smtClean="0">
                <a:ea typeface="Arial" charset="0"/>
                <a:cs typeface="Arial" charset="0"/>
              </a:rPr>
              <a:t>2</a:t>
            </a:r>
            <a:r>
              <a:rPr lang="en-US" sz="1100" dirty="0" smtClean="0">
                <a:ea typeface="Arial" charset="0"/>
                <a:cs typeface="Arial" charset="0"/>
              </a:rPr>
              <a:t>Adimora AA, </a:t>
            </a:r>
            <a:r>
              <a:rPr lang="en-US" sz="1100" dirty="0" err="1" smtClean="0">
                <a:ea typeface="Arial" charset="0"/>
                <a:cs typeface="Arial" charset="0"/>
              </a:rPr>
              <a:t>Schoenbach</a:t>
            </a:r>
            <a:r>
              <a:rPr lang="en-US" sz="1100" dirty="0" smtClean="0">
                <a:ea typeface="Arial" charset="0"/>
                <a:cs typeface="Arial" charset="0"/>
              </a:rPr>
              <a:t> VJ. </a:t>
            </a:r>
            <a:r>
              <a:rPr lang="en-US" sz="1100" i="1" dirty="0" smtClean="0">
                <a:ea typeface="Arial" charset="0"/>
                <a:cs typeface="Arial" charset="0"/>
              </a:rPr>
              <a:t>Am J Public Health</a:t>
            </a:r>
            <a:r>
              <a:rPr lang="en-US" sz="1100" dirty="0" smtClean="0">
                <a:ea typeface="Arial" charset="0"/>
                <a:cs typeface="Arial" charset="0"/>
              </a:rPr>
              <a:t>. 2007;97:2230–2237</a:t>
            </a:r>
            <a:endParaRPr lang="en-US" sz="1100" dirty="0" smtClean="0">
              <a:solidFill>
                <a:srgbClr val="000000"/>
              </a:solidFill>
              <a:ea typeface="MS PGothic" charset="0"/>
              <a:cs typeface="MS PGothic" charset="0"/>
            </a:endParaRPr>
          </a:p>
        </p:txBody>
      </p:sp>
    </p:spTree>
    <p:extLst>
      <p:ext uri="{BB962C8B-B14F-4D97-AF65-F5344CB8AC3E}">
        <p14:creationId xmlns:p14="http://schemas.microsoft.com/office/powerpoint/2010/main" val="23606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20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81"/>
                                        </p:tgtEl>
                                        <p:attrNameLst>
                                          <p:attrName>style.visibility</p:attrName>
                                        </p:attrNameLst>
                                      </p:cBhvr>
                                      <p:to>
                                        <p:strVal val="visible"/>
                                      </p:to>
                                    </p:set>
                                    <p:animEffect transition="in" filter="fade">
                                      <p:cBhvr>
                                        <p:cTn id="12" dur="20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457200"/>
            <a:ext cx="8686800" cy="1219200"/>
          </a:xfrm>
        </p:spPr>
        <p:txBody>
          <a:bodyPr lIns="91416" tIns="45709" rIns="91416" bIns="45709">
            <a:normAutofit/>
          </a:bodyPr>
          <a:lstStyle/>
          <a:p>
            <a:pPr eaLnBrk="1" hangingPunct="1"/>
            <a:r>
              <a:rPr lang="en-US" sz="2800" b="1" dirty="0"/>
              <a:t>High Risk Environment +/- High Risk Behavior</a:t>
            </a:r>
            <a:r>
              <a:rPr lang="en-US" sz="3600" dirty="0"/>
              <a:t>  </a:t>
            </a:r>
          </a:p>
        </p:txBody>
      </p:sp>
      <p:sp>
        <p:nvSpPr>
          <p:cNvPr id="32771" name="Rectangle 3"/>
          <p:cNvSpPr>
            <a:spLocks noGrp="1" noChangeArrowheads="1"/>
          </p:cNvSpPr>
          <p:nvPr>
            <p:ph type="body" idx="4294967295"/>
          </p:nvPr>
        </p:nvSpPr>
        <p:spPr>
          <a:xfrm>
            <a:off x="0" y="914400"/>
            <a:ext cx="9144000" cy="5286375"/>
          </a:xfrm>
        </p:spPr>
        <p:txBody>
          <a:bodyPr lIns="91416" tIns="45709" rIns="91416" bIns="45709">
            <a:noAutofit/>
          </a:bodyPr>
          <a:lstStyle/>
          <a:p>
            <a:pPr eaLnBrk="1" hangingPunct="1"/>
            <a:r>
              <a:rPr lang="en-US" sz="1600" b="1" dirty="0"/>
              <a:t>Black youth with low risk behavior 25x more likely than whites to acquire STD</a:t>
            </a:r>
          </a:p>
          <a:p>
            <a:pPr lvl="1" eaLnBrk="1" hangingPunct="1"/>
            <a:r>
              <a:rPr lang="en-US" sz="1400" dirty="0"/>
              <a:t>Low risk defined as having few partners, low alcohol, tobacco or other drug use</a:t>
            </a:r>
          </a:p>
          <a:p>
            <a:pPr eaLnBrk="1" hangingPunct="1"/>
            <a:r>
              <a:rPr lang="en-US" sz="1600" dirty="0"/>
              <a:t>Heterosexually Acquired HIV: African Americans in North Carolina</a:t>
            </a:r>
          </a:p>
          <a:p>
            <a:pPr lvl="1" eaLnBrk="1" hangingPunct="1"/>
            <a:r>
              <a:rPr lang="en-US" sz="1600" dirty="0"/>
              <a:t>In a case control (HIV+/HIV-) study of AA women, 27% of cases had no “high risk behavior”</a:t>
            </a:r>
          </a:p>
          <a:p>
            <a:pPr lvl="1" eaLnBrk="1" hangingPunct="1"/>
            <a:r>
              <a:rPr lang="en-US" sz="1600" dirty="0"/>
              <a:t>Independent risk factors for HIV among lower risk cases:</a:t>
            </a:r>
          </a:p>
          <a:p>
            <a:pPr lvl="2" eaLnBrk="1" hangingPunct="1"/>
            <a:r>
              <a:rPr lang="en-US" sz="1400" dirty="0"/>
              <a:t>Less than HS education (OR 5.2; 95% CI: 2.2, 11.1)</a:t>
            </a:r>
          </a:p>
          <a:p>
            <a:pPr lvl="2" eaLnBrk="1" hangingPunct="1"/>
            <a:r>
              <a:rPr lang="en-US" sz="1400" dirty="0"/>
              <a:t>Food insecurity (OR 3.7; 95% CI: 1.5, 8.9)</a:t>
            </a:r>
          </a:p>
          <a:p>
            <a:pPr lvl="2" eaLnBrk="1" hangingPunct="1"/>
            <a:r>
              <a:rPr lang="en-US" sz="1400" dirty="0"/>
              <a:t>Non</a:t>
            </a:r>
            <a:r>
              <a:rPr lang="en-US" sz="1400" dirty="0">
                <a:ea typeface="Times New Roman" charset="0"/>
                <a:cs typeface="Times New Roman" charset="0"/>
              </a:rPr>
              <a:t>–</a:t>
            </a:r>
            <a:r>
              <a:rPr lang="en-US" sz="1400" dirty="0"/>
              <a:t>monogamous sex partner </a:t>
            </a:r>
            <a:br>
              <a:rPr lang="en-US" sz="1400" dirty="0"/>
            </a:br>
            <a:r>
              <a:rPr lang="en-US" sz="1400" dirty="0"/>
              <a:t>(OR 2.9; 95% CI: 1.3, 6.4)</a:t>
            </a:r>
          </a:p>
          <a:p>
            <a:r>
              <a:rPr lang="en-US" sz="1600" dirty="0"/>
              <a:t>CDC-Funded National HIV Behavioral  Surveillance  (DC HIV Epidemic among heterosexuals)</a:t>
            </a:r>
          </a:p>
          <a:p>
            <a:pPr lvl="1"/>
            <a:r>
              <a:rPr lang="en-US" sz="1600" dirty="0"/>
              <a:t>750 persons surveyed- 93% African-American, 60% annual income &lt;10K</a:t>
            </a:r>
          </a:p>
          <a:p>
            <a:pPr lvl="2"/>
            <a:r>
              <a:rPr lang="en-US" sz="1600" dirty="0"/>
              <a:t> </a:t>
            </a:r>
            <a:r>
              <a:rPr lang="en-US" sz="1600" b="1" dirty="0"/>
              <a:t>5.2% HIV+ (6.3% W,3.9% M)</a:t>
            </a:r>
          </a:p>
          <a:p>
            <a:pPr lvl="2"/>
            <a:r>
              <a:rPr lang="en-US" sz="1600" dirty="0"/>
              <a:t>&gt; 50% </a:t>
            </a:r>
            <a:r>
              <a:rPr lang="en-US" sz="1600" dirty="0" err="1"/>
              <a:t>h/o</a:t>
            </a:r>
            <a:r>
              <a:rPr lang="en-US" sz="1600" dirty="0"/>
              <a:t> incarceration (M&gt;W)</a:t>
            </a:r>
          </a:p>
          <a:p>
            <a:pPr lvl="2"/>
            <a:r>
              <a:rPr lang="en-US" sz="1600" dirty="0"/>
              <a:t>46% women had one sexual partner in past yr</a:t>
            </a:r>
          </a:p>
          <a:p>
            <a:pPr lvl="1"/>
            <a:r>
              <a:rPr lang="en-US" sz="2000" dirty="0"/>
              <a:t>Condom use higher among Blacks and Hispanic than other groups</a:t>
            </a:r>
          </a:p>
        </p:txBody>
      </p:sp>
      <p:sp>
        <p:nvSpPr>
          <p:cNvPr id="32772" name="Text Box 4"/>
          <p:cNvSpPr txBox="1">
            <a:spLocks noChangeArrowheads="1"/>
          </p:cNvSpPr>
          <p:nvPr/>
        </p:nvSpPr>
        <p:spPr bwMode="auto">
          <a:xfrm>
            <a:off x="381000" y="6499592"/>
            <a:ext cx="8534400" cy="815608"/>
          </a:xfrm>
          <a:prstGeom prst="rect">
            <a:avLst/>
          </a:prstGeom>
          <a:noFill/>
          <a:ln w="9525">
            <a:noFill/>
            <a:miter lim="800000"/>
            <a:headEnd/>
            <a:tailEnd/>
          </a:ln>
        </p:spPr>
        <p:txBody>
          <a:bodyPr lIns="91435" tIns="45718" rIns="91435" bIns="45718">
            <a:prstTxWarp prst="textNoShape">
              <a:avLst/>
            </a:prstTxWarp>
            <a:spAutoFit/>
          </a:bodyPr>
          <a:lstStyle/>
          <a:p>
            <a:pPr>
              <a:spcBef>
                <a:spcPct val="50000"/>
              </a:spcBef>
            </a:pPr>
            <a:r>
              <a:rPr lang="en-US" sz="1000" dirty="0" err="1">
                <a:solidFill>
                  <a:prstClr val="black"/>
                </a:solidFill>
                <a:ea typeface="Arial" charset="0"/>
                <a:cs typeface="Arial" charset="0"/>
              </a:rPr>
              <a:t>Hallfors</a:t>
            </a:r>
            <a:r>
              <a:rPr lang="en-US" sz="1000" dirty="0">
                <a:solidFill>
                  <a:prstClr val="black"/>
                </a:solidFill>
                <a:ea typeface="Arial" charset="0"/>
                <a:cs typeface="Arial" charset="0"/>
              </a:rPr>
              <a:t> DD, et al. </a:t>
            </a:r>
            <a:r>
              <a:rPr lang="en-US" sz="1000" i="1" dirty="0">
                <a:solidFill>
                  <a:prstClr val="black"/>
                </a:solidFill>
                <a:ea typeface="Arial" charset="0"/>
                <a:cs typeface="Arial" charset="0"/>
              </a:rPr>
              <a:t>Am J Public Health</a:t>
            </a:r>
            <a:r>
              <a:rPr lang="en-US" sz="1000" dirty="0">
                <a:solidFill>
                  <a:prstClr val="black"/>
                </a:solidFill>
                <a:ea typeface="Arial" charset="0"/>
                <a:cs typeface="Arial" charset="0"/>
              </a:rPr>
              <a:t>. 2007;97(1):125-132.;Adimora AA, </a:t>
            </a:r>
            <a:r>
              <a:rPr lang="en-US" sz="1000" dirty="0" err="1">
                <a:solidFill>
                  <a:prstClr val="black"/>
                </a:solidFill>
                <a:ea typeface="Arial" charset="0"/>
                <a:cs typeface="Arial" charset="0"/>
              </a:rPr>
              <a:t>Schoenbach</a:t>
            </a:r>
            <a:r>
              <a:rPr lang="en-US" sz="1000" dirty="0">
                <a:solidFill>
                  <a:prstClr val="black"/>
                </a:solidFill>
                <a:ea typeface="Arial" charset="0"/>
                <a:cs typeface="Arial" charset="0"/>
              </a:rPr>
              <a:t> VJ, et al. </a:t>
            </a:r>
            <a:r>
              <a:rPr lang="en-US" sz="1000" i="1" dirty="0">
                <a:solidFill>
                  <a:prstClr val="black"/>
                </a:solidFill>
                <a:ea typeface="Arial" charset="0"/>
                <a:cs typeface="Arial" charset="0"/>
              </a:rPr>
              <a:t>JAIDS</a:t>
            </a:r>
            <a:r>
              <a:rPr lang="en-US" sz="1000" dirty="0">
                <a:solidFill>
                  <a:prstClr val="black"/>
                </a:solidFill>
                <a:ea typeface="Arial" charset="0"/>
                <a:cs typeface="Arial" charset="0"/>
              </a:rPr>
              <a:t>. 2006;41:616–623. Magnus et al. JAIDS 2009  Reese, M et al. The Journal of Sexual Medicine. Volume 7, Issue Supplement s5, pages 266–276, October 2010</a:t>
            </a:r>
          </a:p>
          <a:p>
            <a:pPr>
              <a:spcBef>
                <a:spcPct val="50000"/>
              </a:spcBef>
            </a:pPr>
            <a:r>
              <a:rPr lang="en-US" dirty="0">
                <a:solidFill>
                  <a:prstClr val="black"/>
                </a:solidFill>
                <a:ea typeface="Arial" charset="0"/>
                <a:cs typeface="Arial" charset="0"/>
              </a:rPr>
              <a:t> </a:t>
            </a:r>
          </a:p>
        </p:txBody>
      </p:sp>
    </p:spTree>
    <p:extLst>
      <p:ext uri="{BB962C8B-B14F-4D97-AF65-F5344CB8AC3E}">
        <p14:creationId xmlns:p14="http://schemas.microsoft.com/office/powerpoint/2010/main" val="1675350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219200"/>
            <a:ext cx="8686800" cy="5181600"/>
          </a:xfrm>
        </p:spPr>
        <p:txBody>
          <a:bodyPr>
            <a:noAutofit/>
          </a:bodyPr>
          <a:lstStyle/>
          <a:p>
            <a:r>
              <a:rPr lang="en-US" sz="1800" dirty="0"/>
              <a:t>National HIV Behavioral Surveillance System (NHBS) monitors HIV prevalence and HIV-associated behaviors among populations at high risk for acquiring HIV in 21 metropolitan statistical areas with high prevalence of AIDS.</a:t>
            </a:r>
          </a:p>
          <a:p>
            <a:r>
              <a:rPr lang="en-US" sz="1800" dirty="0"/>
              <a:t>Among the 8,473 participants, 197 (2.3%)* tested positive for HIV infection, and prevalence was similar for men (2.2%) and women (2.5%)</a:t>
            </a:r>
          </a:p>
          <a:p>
            <a:r>
              <a:rPr lang="en-US" sz="1800" dirty="0"/>
              <a:t>HIV prevalence was 2.8% among blacks and 1.2% among Hispanics or Latinos. </a:t>
            </a:r>
          </a:p>
          <a:p>
            <a:pPr lvl="1"/>
            <a:r>
              <a:rPr lang="en-US" sz="1600" dirty="0"/>
              <a:t>Less than a high school education (3.1%) vs. high school education (1.8%)</a:t>
            </a:r>
          </a:p>
          <a:p>
            <a:pPr lvl="1"/>
            <a:r>
              <a:rPr lang="en-US" sz="1600" dirty="0"/>
              <a:t>annual household income &lt;$10,000 (2.8%) vs. &gt;$20,000 or more (1.2%) </a:t>
            </a:r>
          </a:p>
          <a:p>
            <a:pPr lvl="1"/>
            <a:r>
              <a:rPr lang="en-US" sz="1600" dirty="0"/>
              <a:t>Higher for those reporting using crack cocaine in the past 12 months (6.3%) vs. not reporting crack cocaine use (1.8%)</a:t>
            </a:r>
          </a:p>
          <a:p>
            <a:pPr lvl="1"/>
            <a:r>
              <a:rPr lang="en-US" sz="1600" dirty="0"/>
              <a:t>Highest among those living in the Northeast (4.1%) and South (3.9%) regions of the United States.</a:t>
            </a:r>
          </a:p>
        </p:txBody>
      </p:sp>
      <p:sp>
        <p:nvSpPr>
          <p:cNvPr id="9" name="Rectangle 8"/>
          <p:cNvSpPr/>
          <p:nvPr/>
        </p:nvSpPr>
        <p:spPr>
          <a:xfrm>
            <a:off x="609601" y="76200"/>
            <a:ext cx="7924800" cy="954107"/>
          </a:xfrm>
          <a:prstGeom prst="rect">
            <a:avLst/>
          </a:prstGeom>
        </p:spPr>
        <p:txBody>
          <a:bodyPr wrap="square" lIns="91435" tIns="45718" rIns="91435" bIns="45718">
            <a:spAutoFit/>
          </a:bodyPr>
          <a:lstStyle/>
          <a:p>
            <a:pPr algn="ctr"/>
            <a:r>
              <a:rPr lang="en-US" sz="2800" b="1" dirty="0">
                <a:solidFill>
                  <a:schemeClr val="bg2">
                    <a:lumMod val="50000"/>
                  </a:schemeClr>
                </a:solidFill>
              </a:rPr>
              <a:t>HIV Infection Among Heterosexuals at Increased Risk — United States, 2010</a:t>
            </a:r>
          </a:p>
        </p:txBody>
      </p:sp>
      <p:sp>
        <p:nvSpPr>
          <p:cNvPr id="10" name="TextBox 9"/>
          <p:cNvSpPr txBox="1"/>
          <p:nvPr/>
        </p:nvSpPr>
        <p:spPr>
          <a:xfrm>
            <a:off x="4343400" y="6400801"/>
            <a:ext cx="4648200" cy="304800"/>
          </a:xfrm>
          <a:prstGeom prst="rect">
            <a:avLst/>
          </a:prstGeom>
          <a:noFill/>
        </p:spPr>
        <p:txBody>
          <a:bodyPr wrap="square" lIns="91435" tIns="45718" rIns="91435" bIns="45718" rtlCol="0">
            <a:spAutoFit/>
          </a:bodyPr>
          <a:lstStyle/>
          <a:p>
            <a:r>
              <a:rPr lang="en-US" sz="1400" dirty="0"/>
              <a:t>MMWR March </a:t>
            </a:r>
            <a:r>
              <a:rPr lang="en-US" sz="1400" b="1" dirty="0"/>
              <a:t>March 15, 2013 / 62(10);183-188</a:t>
            </a:r>
            <a:r>
              <a:rPr lang="en-US" sz="1400" dirty="0"/>
              <a:t> </a:t>
            </a:r>
          </a:p>
        </p:txBody>
      </p:sp>
      <p:sp>
        <p:nvSpPr>
          <p:cNvPr id="11" name="TextBox 10"/>
          <p:cNvSpPr txBox="1"/>
          <p:nvPr/>
        </p:nvSpPr>
        <p:spPr>
          <a:xfrm>
            <a:off x="533401" y="6324600"/>
            <a:ext cx="2362200" cy="307773"/>
          </a:xfrm>
          <a:prstGeom prst="rect">
            <a:avLst/>
          </a:prstGeom>
          <a:noFill/>
        </p:spPr>
        <p:txBody>
          <a:bodyPr wrap="square" lIns="91435" tIns="45718" rIns="91435" bIns="45718" rtlCol="0">
            <a:spAutoFit/>
          </a:bodyPr>
          <a:lstStyle/>
          <a:p>
            <a:r>
              <a:rPr lang="en-US" sz="1400" dirty="0" smtClean="0"/>
              <a:t>*vs. 2.0% in 2006-7</a:t>
            </a:r>
            <a:endParaRPr lang="en-US" sz="1400" dirty="0"/>
          </a:p>
        </p:txBody>
      </p:sp>
    </p:spTree>
    <p:extLst>
      <p:ext uri="{BB962C8B-B14F-4D97-AF65-F5344CB8AC3E}">
        <p14:creationId xmlns:p14="http://schemas.microsoft.com/office/powerpoint/2010/main" val="3769697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0"/>
            <a:ext cx="8839200" cy="838200"/>
          </a:xfrm>
        </p:spPr>
        <p:txBody>
          <a:bodyPr>
            <a:noAutofit/>
          </a:bodyPr>
          <a:lstStyle/>
          <a:p>
            <a:r>
              <a:rPr lang="en-US" sz="2800" b="1" dirty="0"/>
              <a:t>High Risk Environment +/- High Risk Behavior</a:t>
            </a:r>
            <a:r>
              <a:rPr lang="en-US" sz="3600" dirty="0" smtClean="0"/>
              <a:t> </a:t>
            </a:r>
            <a:endParaRPr lang="en-US" sz="2800" dirty="0"/>
          </a:p>
        </p:txBody>
      </p:sp>
      <p:sp>
        <p:nvSpPr>
          <p:cNvPr id="47107" name="Content Placeholder 2"/>
          <p:cNvSpPr>
            <a:spLocks noGrp="1"/>
          </p:cNvSpPr>
          <p:nvPr>
            <p:ph idx="1"/>
          </p:nvPr>
        </p:nvSpPr>
        <p:spPr>
          <a:xfrm>
            <a:off x="0" y="1143000"/>
            <a:ext cx="9067800" cy="5257800"/>
          </a:xfrm>
        </p:spPr>
        <p:txBody>
          <a:bodyPr>
            <a:normAutofit fontScale="85000" lnSpcReduction="20000"/>
          </a:bodyPr>
          <a:lstStyle/>
          <a:p>
            <a:pPr eaLnBrk="1" hangingPunct="1">
              <a:defRPr/>
            </a:pPr>
            <a:r>
              <a:rPr lang="en-US" sz="2600" b="1" dirty="0"/>
              <a:t>Black MSM less likely that whites to engage in high risk behavior</a:t>
            </a:r>
          </a:p>
          <a:p>
            <a:pPr lvl="1">
              <a:defRPr/>
            </a:pPr>
            <a:r>
              <a:rPr lang="en-US" sz="2000" dirty="0"/>
              <a:t>Meta-analysis, compared to white MSM, black MSM had</a:t>
            </a:r>
          </a:p>
          <a:p>
            <a:pPr lvl="2">
              <a:defRPr/>
            </a:pPr>
            <a:r>
              <a:rPr lang="en-US" sz="1600" dirty="0"/>
              <a:t>Lower no. partners</a:t>
            </a:r>
          </a:p>
          <a:p>
            <a:pPr lvl="2">
              <a:defRPr/>
            </a:pPr>
            <a:r>
              <a:rPr lang="en-US" sz="1600" dirty="0"/>
              <a:t>Similar rates of UAI</a:t>
            </a:r>
          </a:p>
          <a:p>
            <a:pPr lvl="2">
              <a:defRPr/>
            </a:pPr>
            <a:r>
              <a:rPr lang="en-US" sz="1600" dirty="0"/>
              <a:t>Higher rates of </a:t>
            </a:r>
            <a:r>
              <a:rPr lang="en-US" sz="1600" dirty="0" err="1"/>
              <a:t>STIs</a:t>
            </a:r>
            <a:endParaRPr lang="en-US" sz="1600" dirty="0"/>
          </a:p>
          <a:p>
            <a:pPr lvl="1">
              <a:defRPr/>
            </a:pPr>
            <a:r>
              <a:rPr lang="en-US" sz="2000" dirty="0"/>
              <a:t>Washing ton DC Study, compared to white MSM, black MSM </a:t>
            </a:r>
          </a:p>
          <a:p>
            <a:pPr lvl="2">
              <a:defRPr/>
            </a:pPr>
            <a:r>
              <a:rPr lang="en-US" sz="1600" dirty="0"/>
              <a:t>Higher HIV prevalence</a:t>
            </a:r>
          </a:p>
          <a:p>
            <a:pPr lvl="2">
              <a:defRPr/>
            </a:pPr>
            <a:r>
              <a:rPr lang="en-US" sz="1600" dirty="0"/>
              <a:t>fewer male sex partners </a:t>
            </a:r>
          </a:p>
          <a:p>
            <a:pPr lvl="2">
              <a:defRPr/>
            </a:pPr>
            <a:r>
              <a:rPr lang="en-US" sz="1600" dirty="0"/>
              <a:t>fewer had ever engaged in intentional unprotected anal sex,</a:t>
            </a:r>
          </a:p>
          <a:p>
            <a:pPr lvl="2">
              <a:defRPr/>
            </a:pPr>
            <a:r>
              <a:rPr lang="en-US" sz="1600" dirty="0"/>
              <a:t> more used condoms at last anal sex. </a:t>
            </a:r>
          </a:p>
          <a:p>
            <a:pPr lvl="2">
              <a:defRPr/>
            </a:pPr>
            <a:r>
              <a:rPr lang="en-US" sz="1600" dirty="0"/>
              <a:t>less likely to have health insurance, have been tested for HIV, and disclose MSM status to health care providers..</a:t>
            </a:r>
          </a:p>
          <a:p>
            <a:pPr lvl="1">
              <a:defRPr/>
            </a:pPr>
            <a:r>
              <a:rPr lang="en-US" sz="2200" dirty="0"/>
              <a:t>Baltimore (BESURE Study)</a:t>
            </a:r>
          </a:p>
          <a:p>
            <a:pPr lvl="3">
              <a:defRPr/>
            </a:pPr>
            <a:r>
              <a:rPr lang="en-US" sz="1400" dirty="0"/>
              <a:t>MSM  HIV prevalence in 2008: Overall 37.5%; Black MSM  44.7 (2.5 fold higher than white MSM)</a:t>
            </a:r>
          </a:p>
          <a:p>
            <a:pPr lvl="3">
              <a:defRPr/>
            </a:pPr>
            <a:r>
              <a:rPr lang="en-US" sz="1400" dirty="0"/>
              <a:t>Prevalence of unrecognized HIV infection among Black MSM: 76.9%</a:t>
            </a:r>
          </a:p>
          <a:p>
            <a:pPr>
              <a:defRPr/>
            </a:pPr>
            <a:r>
              <a:rPr lang="en-US" sz="2800" b="1" dirty="0"/>
              <a:t>High prevalence of HIV within BMSM community leaves </a:t>
            </a:r>
            <a:r>
              <a:rPr lang="en-US" sz="3300" b="1" u="sng" dirty="0"/>
              <a:t>no room for error</a:t>
            </a:r>
          </a:p>
          <a:p>
            <a:pPr lvl="3">
              <a:defRPr/>
            </a:pPr>
            <a:endParaRPr lang="en-US" sz="1400" dirty="0"/>
          </a:p>
          <a:p>
            <a:pPr>
              <a:defRPr/>
            </a:pPr>
            <a:endParaRPr lang="en-US" sz="2400" dirty="0"/>
          </a:p>
        </p:txBody>
      </p:sp>
      <p:sp>
        <p:nvSpPr>
          <p:cNvPr id="35844" name="TextBox 3"/>
          <p:cNvSpPr txBox="1">
            <a:spLocks noChangeArrowheads="1"/>
          </p:cNvSpPr>
          <p:nvPr/>
        </p:nvSpPr>
        <p:spPr bwMode="auto">
          <a:xfrm>
            <a:off x="228600" y="6334780"/>
            <a:ext cx="9144000" cy="523220"/>
          </a:xfrm>
          <a:prstGeom prst="rect">
            <a:avLst/>
          </a:prstGeom>
          <a:noFill/>
          <a:ln w="9525">
            <a:noFill/>
            <a:miter lim="800000"/>
            <a:headEnd/>
            <a:tailEnd/>
          </a:ln>
        </p:spPr>
        <p:txBody>
          <a:bodyPr wrap="square" lIns="91435" tIns="45718" rIns="91435" bIns="45718">
            <a:prstTxWarp prst="textNoShape">
              <a:avLst/>
            </a:prstTxWarp>
            <a:spAutoFit/>
          </a:bodyPr>
          <a:lstStyle/>
          <a:p>
            <a:r>
              <a:rPr lang="en-US" sz="1400" dirty="0">
                <a:solidFill>
                  <a:prstClr val="black"/>
                </a:solidFill>
                <a:ea typeface="Arial" charset="0"/>
                <a:cs typeface="Arial" charset="0"/>
              </a:rPr>
              <a:t>Millet et al. AIDS 2007, 21: 2083-2091, Magnus et. al, AIDS Patient Care STDS. 2010 Oct;24(10):615-22; German et al, JAIDS May 2011 </a:t>
            </a:r>
            <a:r>
              <a:rPr lang="en-US" sz="1400" dirty="0" err="1">
                <a:solidFill>
                  <a:prstClr val="black"/>
                </a:solidFill>
                <a:ea typeface="Arial" charset="0"/>
                <a:cs typeface="Arial" charset="0"/>
              </a:rPr>
              <a:t>Vol</a:t>
            </a:r>
            <a:r>
              <a:rPr lang="en-US" sz="1400" dirty="0">
                <a:solidFill>
                  <a:prstClr val="black"/>
                </a:solidFill>
                <a:ea typeface="Arial" charset="0"/>
                <a:cs typeface="Arial" charset="0"/>
              </a:rPr>
              <a:t> 57, No. 1</a:t>
            </a:r>
            <a:endParaRPr lang="en-US" sz="1400" dirty="0">
              <a:solidFill>
                <a:prstClr val="black"/>
              </a:solidFill>
            </a:endParaRPr>
          </a:p>
        </p:txBody>
      </p:sp>
    </p:spTree>
    <p:extLst>
      <p:ext uri="{BB962C8B-B14F-4D97-AF65-F5344CB8AC3E}">
        <p14:creationId xmlns:p14="http://schemas.microsoft.com/office/powerpoint/2010/main" val="1310660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subTitle" idx="4294967295"/>
          </p:nvPr>
        </p:nvSpPr>
        <p:spPr>
          <a:xfrm>
            <a:off x="228600" y="2459789"/>
            <a:ext cx="8915400" cy="4128336"/>
          </a:xfrm>
        </p:spPr>
        <p:txBody>
          <a:bodyPr>
            <a:normAutofit fontScale="70000" lnSpcReduction="20000"/>
          </a:bodyPr>
          <a:lstStyle/>
          <a:p>
            <a:pPr marL="342882" indent="-342882" algn="l">
              <a:buClr>
                <a:srgbClr val="00007D"/>
              </a:buClr>
              <a:buFont typeface="Wingdings" charset="2"/>
              <a:buChar char="n"/>
            </a:pPr>
            <a:r>
              <a:rPr lang="en-US" sz="2800" b="1" dirty="0">
                <a:solidFill>
                  <a:schemeClr val="tx1">
                    <a:lumMod val="50000"/>
                    <a:lumOff val="50000"/>
                  </a:schemeClr>
                </a:solidFill>
              </a:rPr>
              <a:t>An anonymous survey was conducted at in STI clinic in August 2010</a:t>
            </a:r>
            <a:r>
              <a:rPr lang="en-US" sz="2800" dirty="0">
                <a:solidFill>
                  <a:srgbClr val="000000"/>
                </a:solidFill>
              </a:rPr>
              <a:t>.  </a:t>
            </a:r>
          </a:p>
          <a:p>
            <a:pPr marL="350820" indent="-350820" algn="l">
              <a:buFont typeface="Wingdings" charset="2"/>
              <a:buChar char="n"/>
            </a:pPr>
            <a:r>
              <a:rPr lang="en-US" sz="2800" b="1" dirty="0">
                <a:latin typeface="Arial" charset="0"/>
                <a:ea typeface="Angsana New" pitchFamily="18" charset="0"/>
                <a:cs typeface="Angsana New" pitchFamily="18" charset="0"/>
              </a:rPr>
              <a:t>503 participants</a:t>
            </a:r>
          </a:p>
          <a:p>
            <a:pPr marL="350820" indent="-350820" algn="l">
              <a:buFont typeface="Wingdings" charset="2"/>
              <a:buChar char="n"/>
            </a:pPr>
            <a:r>
              <a:rPr lang="en-US" sz="2800" b="1" dirty="0">
                <a:latin typeface="Arial" charset="0"/>
                <a:ea typeface="Angsana New" pitchFamily="18" charset="0"/>
                <a:cs typeface="Angsana New" pitchFamily="18" charset="0"/>
              </a:rPr>
              <a:t>9 were excluded due to known HIV positive status</a:t>
            </a:r>
          </a:p>
          <a:p>
            <a:pPr marL="350820" indent="-350820" algn="l">
              <a:buFont typeface="Wingdings" charset="2"/>
              <a:buChar char="n"/>
            </a:pPr>
            <a:r>
              <a:rPr lang="en-US" sz="2800" b="1" dirty="0">
                <a:latin typeface="Arial" charset="0"/>
                <a:ea typeface="Angsana New" pitchFamily="18" charset="0"/>
                <a:cs typeface="Angsana New" pitchFamily="18" charset="0"/>
              </a:rPr>
              <a:t>Sexual orientation</a:t>
            </a:r>
          </a:p>
          <a:p>
            <a:pPr marL="1093732" lvl="1" indent="-350820">
              <a:buFont typeface="Wingdings" charset="2"/>
              <a:buChar char="n"/>
            </a:pPr>
            <a:r>
              <a:rPr lang="en-US" sz="2000" b="1" dirty="0">
                <a:latin typeface="Arial" charset="0"/>
                <a:ea typeface="Angsana New" pitchFamily="18" charset="0"/>
                <a:cs typeface="Angsana New" pitchFamily="18" charset="0"/>
              </a:rPr>
              <a:t>Heterosexual 	88%</a:t>
            </a:r>
          </a:p>
          <a:p>
            <a:pPr marL="1093732" lvl="1" indent="-350820">
              <a:buFont typeface="Wingdings" charset="2"/>
              <a:buChar char="n"/>
            </a:pPr>
            <a:r>
              <a:rPr lang="en-US" sz="2000" b="1" dirty="0">
                <a:latin typeface="Arial" charset="0"/>
                <a:ea typeface="Angsana New" pitchFamily="18" charset="0"/>
                <a:cs typeface="Angsana New" pitchFamily="18" charset="0"/>
              </a:rPr>
              <a:t>Homosexual 	6%</a:t>
            </a:r>
          </a:p>
          <a:p>
            <a:pPr marL="1093732" lvl="1" indent="-350820">
              <a:buFont typeface="Wingdings" charset="2"/>
              <a:buChar char="n"/>
            </a:pPr>
            <a:r>
              <a:rPr lang="en-US" sz="2000" b="1" dirty="0">
                <a:latin typeface="Arial" charset="0"/>
                <a:ea typeface="Angsana New" pitchFamily="18" charset="0"/>
                <a:cs typeface="Angsana New" pitchFamily="18" charset="0"/>
              </a:rPr>
              <a:t>Bisexual 	6%</a:t>
            </a:r>
          </a:p>
          <a:p>
            <a:pPr marL="350820" indent="-350820" algn="l">
              <a:buClr>
                <a:schemeClr val="hlink"/>
              </a:buClr>
              <a:buSzPct val="70000"/>
              <a:buFont typeface="Wingdings" charset="2"/>
              <a:buChar char="n"/>
            </a:pPr>
            <a:r>
              <a:rPr lang="en-US" sz="2000" b="1" dirty="0">
                <a:latin typeface="Arial" charset="0"/>
                <a:ea typeface="Angsana New" pitchFamily="18" charset="0"/>
                <a:cs typeface="Angsana New" pitchFamily="18" charset="0"/>
              </a:rPr>
              <a:t>Risk categories</a:t>
            </a:r>
          </a:p>
          <a:p>
            <a:pPr marL="1093732" lvl="1" indent="-350820">
              <a:buClr>
                <a:schemeClr val="hlink"/>
              </a:buClr>
              <a:buSzPct val="70000"/>
              <a:buFont typeface="Wingdings" charset="2"/>
              <a:buChar char="n"/>
            </a:pPr>
            <a:r>
              <a:rPr lang="en-US" sz="2000" b="1" dirty="0">
                <a:latin typeface="Arial" charset="0"/>
                <a:ea typeface="Angsana New" pitchFamily="18" charset="0"/>
                <a:cs typeface="Angsana New" pitchFamily="18" charset="0"/>
              </a:rPr>
              <a:t>High 		83%</a:t>
            </a:r>
          </a:p>
          <a:p>
            <a:pPr marL="1093732" lvl="1" indent="-350820">
              <a:buClr>
                <a:schemeClr val="hlink"/>
              </a:buClr>
              <a:buSzPct val="70000"/>
              <a:buFont typeface="Wingdings" charset="2"/>
              <a:buChar char="n"/>
            </a:pPr>
            <a:r>
              <a:rPr lang="en-US" sz="2000" b="1" dirty="0">
                <a:latin typeface="Arial" charset="0"/>
                <a:ea typeface="Angsana New" pitchFamily="18" charset="0"/>
                <a:cs typeface="Angsana New" pitchFamily="18" charset="0"/>
              </a:rPr>
              <a:t>Moderate 	10%</a:t>
            </a:r>
          </a:p>
          <a:p>
            <a:pPr marL="1093732" lvl="1" indent="-350820">
              <a:buClr>
                <a:schemeClr val="hlink"/>
              </a:buClr>
              <a:buSzPct val="70000"/>
              <a:buFont typeface="Wingdings" charset="2"/>
              <a:buChar char="n"/>
            </a:pPr>
            <a:r>
              <a:rPr lang="en-US" sz="2000" b="1" dirty="0">
                <a:latin typeface="Arial" charset="0"/>
                <a:ea typeface="Angsana New" pitchFamily="18" charset="0"/>
                <a:cs typeface="Angsana New" pitchFamily="18" charset="0"/>
              </a:rPr>
              <a:t>Low		7%</a:t>
            </a:r>
          </a:p>
          <a:p>
            <a:pPr marL="350820" indent="-350820" algn="l"/>
            <a:endParaRPr lang="en-US" sz="2400" b="1" dirty="0">
              <a:latin typeface="Arial" charset="0"/>
              <a:ea typeface="Angsana New" pitchFamily="18" charset="0"/>
              <a:cs typeface="Angsana New" pitchFamily="18" charset="0"/>
            </a:endParaRPr>
          </a:p>
          <a:p>
            <a:pPr marL="350820" indent="-350820">
              <a:buFont typeface="Wingdings" charset="2"/>
              <a:buChar char="n"/>
            </a:pPr>
            <a:endParaRPr lang="en-US" sz="2400" b="1" dirty="0">
              <a:latin typeface="Arial" charset="0"/>
              <a:ea typeface="Angsana New" pitchFamily="18" charset="0"/>
              <a:cs typeface="Angsana New" pitchFamily="18" charset="0"/>
            </a:endParaRPr>
          </a:p>
          <a:p>
            <a:pPr marL="350820" indent="-350820">
              <a:buFont typeface="Wingdings" charset="2"/>
              <a:buChar char="n"/>
            </a:pPr>
            <a:endParaRPr lang="en-US" sz="2400" b="1" dirty="0">
              <a:latin typeface="Arial" charset="0"/>
              <a:ea typeface="Angsana New" pitchFamily="18" charset="0"/>
              <a:cs typeface="Angsana New" pitchFamily="18" charset="0"/>
            </a:endParaRPr>
          </a:p>
          <a:p>
            <a:pPr marL="350820" indent="-350820" algn="l">
              <a:buFont typeface="Wingdings" charset="2"/>
              <a:buChar char="n"/>
            </a:pPr>
            <a:endParaRPr lang="en-US" sz="2000" b="1" dirty="0">
              <a:latin typeface="Arial" charset="0"/>
              <a:ea typeface="Angsana New" pitchFamily="18" charset="0"/>
              <a:cs typeface="Angsana New" pitchFamily="18" charset="0"/>
            </a:endParaRPr>
          </a:p>
          <a:p>
            <a:pPr marL="350820" indent="-350820" algn="l">
              <a:buFont typeface="Wingdings" charset="2"/>
              <a:buChar char="n"/>
            </a:pPr>
            <a:endParaRPr lang="en-US" sz="2600" b="1" dirty="0">
              <a:latin typeface="Arial" charset="0"/>
              <a:ea typeface="Angsana New" pitchFamily="18" charset="0"/>
              <a:cs typeface="Angsana New" pitchFamily="18" charset="0"/>
            </a:endParaRPr>
          </a:p>
        </p:txBody>
      </p:sp>
      <p:sp>
        <p:nvSpPr>
          <p:cNvPr id="6" name="Rectangle 4"/>
          <p:cNvSpPr>
            <a:spLocks noChangeArrowheads="1"/>
          </p:cNvSpPr>
          <p:nvPr/>
        </p:nvSpPr>
        <p:spPr bwMode="auto">
          <a:xfrm>
            <a:off x="533400" y="4026750"/>
            <a:ext cx="4191000" cy="2831250"/>
          </a:xfrm>
          <a:prstGeom prst="rect">
            <a:avLst/>
          </a:prstGeom>
          <a:noFill/>
          <a:ln w="9525">
            <a:noFill/>
            <a:miter lim="800000"/>
            <a:headEnd/>
            <a:tailEnd/>
          </a:ln>
          <a:effectLst/>
        </p:spPr>
        <p:txBody>
          <a:bodyPr lIns="91435" tIns="45718" rIns="91435" bIns="45718">
            <a:prstTxWarp prst="textNoShape">
              <a:avLst/>
            </a:prstTxWarp>
          </a:bodyPr>
          <a:lstStyle/>
          <a:p>
            <a:pPr marL="350820" indent="-350820">
              <a:spcBef>
                <a:spcPct val="20000"/>
              </a:spcBef>
              <a:buClr>
                <a:srgbClr val="666699"/>
              </a:buClr>
              <a:buSzPct val="70000"/>
              <a:buFont typeface="Wingdings" charset="2"/>
              <a:buChar char="n"/>
            </a:pPr>
            <a:endParaRPr lang="en-US" sz="2600" b="1" dirty="0">
              <a:solidFill>
                <a:srgbClr val="000000"/>
              </a:solidFill>
              <a:effectLst>
                <a:outerShdw blurRad="38100" dist="38100" dir="2700000" algn="tl">
                  <a:srgbClr val="000000"/>
                </a:outerShdw>
              </a:effectLst>
              <a:ea typeface="Angsana New" pitchFamily="18" charset="0"/>
              <a:cs typeface="Angsana New" pitchFamily="18" charset="0"/>
            </a:endParaRPr>
          </a:p>
        </p:txBody>
      </p:sp>
      <p:pic>
        <p:nvPicPr>
          <p:cNvPr id="10" name="Picture 4670" descr="RUMClogoWEB"/>
          <p:cNvPicPr>
            <a:picLocks noChangeAspect="1" noChangeArrowheads="1"/>
          </p:cNvPicPr>
          <p:nvPr/>
        </p:nvPicPr>
        <p:blipFill>
          <a:blip r:embed="rId2" cstate="print"/>
          <a:srcRect/>
          <a:stretch>
            <a:fillRect/>
          </a:stretch>
        </p:blipFill>
        <p:spPr bwMode="auto">
          <a:xfrm>
            <a:off x="7583092" y="1"/>
            <a:ext cx="1560908" cy="691259"/>
          </a:xfrm>
          <a:prstGeom prst="rect">
            <a:avLst/>
          </a:prstGeom>
          <a:noFill/>
          <a:ln w="9525">
            <a:noFill/>
            <a:miter lim="800000"/>
            <a:headEnd/>
            <a:tailEnd/>
          </a:ln>
        </p:spPr>
      </p:pic>
      <p:pic>
        <p:nvPicPr>
          <p:cNvPr id="11" name="Picture 4714"/>
          <p:cNvPicPr>
            <a:picLocks noChangeAspect="1" noChangeArrowheads="1"/>
          </p:cNvPicPr>
          <p:nvPr/>
        </p:nvPicPr>
        <p:blipFill>
          <a:blip r:embed="rId3" cstate="print"/>
          <a:srcRect/>
          <a:stretch>
            <a:fillRect/>
          </a:stretch>
        </p:blipFill>
        <p:spPr bwMode="auto">
          <a:xfrm>
            <a:off x="7583092" y="669466"/>
            <a:ext cx="1560908" cy="576021"/>
          </a:xfrm>
          <a:prstGeom prst="rect">
            <a:avLst/>
          </a:prstGeom>
          <a:noFill/>
          <a:ln w="9525">
            <a:noFill/>
            <a:miter lim="800000"/>
            <a:headEnd/>
            <a:tailEnd/>
          </a:ln>
        </p:spPr>
      </p:pic>
      <p:pic>
        <p:nvPicPr>
          <p:cNvPr id="13" name="Picture 4715"/>
          <p:cNvPicPr>
            <a:picLocks noChangeAspect="1" noChangeArrowheads="1"/>
          </p:cNvPicPr>
          <p:nvPr/>
        </p:nvPicPr>
        <p:blipFill>
          <a:blip r:embed="rId4" cstate="print"/>
          <a:srcRect/>
          <a:stretch>
            <a:fillRect/>
          </a:stretch>
        </p:blipFill>
        <p:spPr bwMode="auto">
          <a:xfrm>
            <a:off x="7451550" y="1245487"/>
            <a:ext cx="1692451" cy="269811"/>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0" y="1"/>
            <a:ext cx="7583092" cy="2459788"/>
          </a:xfrm>
          <a:prstGeom prst="rect">
            <a:avLst/>
          </a:prstGeom>
        </p:spPr>
      </p:pic>
    </p:spTree>
    <p:extLst>
      <p:ext uri="{BB962C8B-B14F-4D97-AF65-F5344CB8AC3E}">
        <p14:creationId xmlns:p14="http://schemas.microsoft.com/office/powerpoint/2010/main" val="3594519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754" t="-587" r="-8299" b="-109039"/>
          <a:stretch/>
        </p:blipFill>
        <p:spPr>
          <a:xfrm>
            <a:off x="152401" y="304801"/>
            <a:ext cx="8839200" cy="2743199"/>
          </a:xfrm>
        </p:spPr>
      </p:pic>
      <p:graphicFrame>
        <p:nvGraphicFramePr>
          <p:cNvPr id="5" name="Object 5"/>
          <p:cNvGraphicFramePr>
            <a:graphicFrameLocks noChangeAspect="1"/>
          </p:cNvGraphicFramePr>
          <p:nvPr>
            <p:extLst>
              <p:ext uri="{D42A27DB-BD31-4B8C-83A1-F6EECF244321}">
                <p14:modId xmlns:p14="http://schemas.microsoft.com/office/powerpoint/2010/main" val="2597700720"/>
              </p:ext>
            </p:extLst>
          </p:nvPr>
        </p:nvGraphicFramePr>
        <p:xfrm>
          <a:off x="0" y="1601788"/>
          <a:ext cx="4841875" cy="4967287"/>
        </p:xfrm>
        <a:graphic>
          <a:graphicData uri="http://schemas.openxmlformats.org/presentationml/2006/ole">
            <mc:AlternateContent xmlns:mc="http://schemas.openxmlformats.org/markup-compatibility/2006">
              <mc:Choice xmlns:v="urn:schemas-microsoft-com:vml" Requires="v">
                <p:oleObj spid="_x0000_s6163" name="Chart" r:id="rId4" imgW="6096000" imgH="4064000" progId="MSGraph.Chart.8">
                  <p:embed followColorScheme="full"/>
                </p:oleObj>
              </mc:Choice>
              <mc:Fallback>
                <p:oleObj name="Chart" r:id="rId4" imgW="6096000" imgH="4064000" progId="MSGraph.Chart.8">
                  <p:embed followColorScheme="full"/>
                  <p:pic>
                    <p:nvPicPr>
                      <p:cNvPr id="0" name=""/>
                      <p:cNvPicPr>
                        <a:picLocks noChangeAspect="1" noChangeArrowheads="1"/>
                      </p:cNvPicPr>
                      <p:nvPr/>
                    </p:nvPicPr>
                    <p:blipFill>
                      <a:blip r:embed="rId5"/>
                      <a:srcRect/>
                      <a:stretch>
                        <a:fillRect/>
                      </a:stretch>
                    </p:blipFill>
                    <p:spPr bwMode="auto">
                      <a:xfrm>
                        <a:off x="0" y="1601788"/>
                        <a:ext cx="4841875" cy="4967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52401" y="1676401"/>
            <a:ext cx="4458670" cy="936313"/>
          </a:xfrm>
          <a:prstGeom prst="rect">
            <a:avLst/>
          </a:prstGeom>
          <a:noFill/>
        </p:spPr>
        <p:txBody>
          <a:bodyPr wrap="none" lIns="91435" tIns="45718" rIns="91435" bIns="45718" rtlCol="0">
            <a:spAutoFit/>
          </a:bodyPr>
          <a:lstStyle/>
          <a:p>
            <a:pPr marL="350820" indent="-350820">
              <a:buFont typeface="Wingdings" charset="2"/>
              <a:buChar char="n"/>
            </a:pPr>
            <a:r>
              <a:rPr lang="en-US" b="1" dirty="0" smtClean="0">
                <a:solidFill>
                  <a:srgbClr val="000000"/>
                </a:solidFill>
                <a:ea typeface="Angsana New" pitchFamily="18" charset="0"/>
                <a:cs typeface="Angsana New" pitchFamily="18" charset="0"/>
              </a:rPr>
              <a:t>Median age 30 years (range 23-68 years)</a:t>
            </a:r>
          </a:p>
          <a:p>
            <a:pPr marL="350820" indent="-350820">
              <a:buFont typeface="Wingdings" charset="2"/>
              <a:buChar char="n"/>
            </a:pPr>
            <a:r>
              <a:rPr lang="en-US" b="1" dirty="0" smtClean="0">
                <a:solidFill>
                  <a:srgbClr val="000000"/>
                </a:solidFill>
                <a:ea typeface="Angsana New" pitchFamily="18" charset="0"/>
                <a:cs typeface="Angsana New" pitchFamily="18" charset="0"/>
              </a:rPr>
              <a:t>234 males (65%); 125 females (35%)</a:t>
            </a:r>
          </a:p>
          <a:p>
            <a:endParaRPr lang="en-US" dirty="0">
              <a:solidFill>
                <a:srgbClr val="000000"/>
              </a:solidFill>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824650025"/>
              </p:ext>
            </p:extLst>
          </p:nvPr>
        </p:nvGraphicFramePr>
        <p:xfrm>
          <a:off x="4492625" y="1162050"/>
          <a:ext cx="4638675" cy="5694363"/>
        </p:xfrm>
        <a:graphic>
          <a:graphicData uri="http://schemas.openxmlformats.org/presentationml/2006/ole">
            <mc:AlternateContent xmlns:mc="http://schemas.openxmlformats.org/markup-compatibility/2006">
              <mc:Choice xmlns:v="urn:schemas-microsoft-com:vml" Requires="v">
                <p:oleObj spid="_x0000_s6164" name="Chart" r:id="rId6" imgW="6096000" imgH="4064000" progId="MSGraph.Chart.8">
                  <p:embed followColorScheme="full"/>
                </p:oleObj>
              </mc:Choice>
              <mc:Fallback>
                <p:oleObj name="Chart" r:id="rId6" imgW="6096000" imgH="4064000" progId="MSGraph.Chart.8">
                  <p:embed followColorScheme="full"/>
                  <p:pic>
                    <p:nvPicPr>
                      <p:cNvPr id="0" name=""/>
                      <p:cNvPicPr>
                        <a:picLocks noChangeAspect="1" noChangeArrowheads="1"/>
                      </p:cNvPicPr>
                      <p:nvPr/>
                    </p:nvPicPr>
                    <p:blipFill>
                      <a:blip r:embed="rId7"/>
                      <a:srcRect/>
                      <a:stretch>
                        <a:fillRect/>
                      </a:stretch>
                    </p:blipFill>
                    <p:spPr bwMode="auto">
                      <a:xfrm>
                        <a:off x="4492625" y="1162050"/>
                        <a:ext cx="4638675" cy="569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876800" y="1600201"/>
            <a:ext cx="4073000" cy="936313"/>
          </a:xfrm>
          <a:prstGeom prst="rect">
            <a:avLst/>
          </a:prstGeom>
          <a:noFill/>
        </p:spPr>
        <p:txBody>
          <a:bodyPr wrap="square" lIns="91435" tIns="45718" rIns="91435" bIns="45718" rtlCol="0">
            <a:spAutoFit/>
          </a:bodyPr>
          <a:lstStyle/>
          <a:p>
            <a:pPr marL="350820" indent="-350820">
              <a:buFont typeface="Wingdings" charset="2"/>
              <a:buChar char="n"/>
            </a:pPr>
            <a:r>
              <a:rPr lang="en-US" b="1" dirty="0" smtClean="0">
                <a:solidFill>
                  <a:srgbClr val="000000"/>
                </a:solidFill>
                <a:ea typeface="Angsana New" pitchFamily="18" charset="0"/>
                <a:cs typeface="Angsana New" pitchFamily="18" charset="0"/>
              </a:rPr>
              <a:t>Employment rate 36%</a:t>
            </a:r>
          </a:p>
          <a:p>
            <a:pPr marL="350820" indent="-350820">
              <a:buFont typeface="Wingdings" charset="2"/>
              <a:buChar char="n"/>
            </a:pPr>
            <a:r>
              <a:rPr lang="en-US" b="1" dirty="0" smtClean="0">
                <a:solidFill>
                  <a:srgbClr val="000000"/>
                </a:solidFill>
                <a:ea typeface="Angsana New" pitchFamily="18" charset="0"/>
                <a:cs typeface="Angsana New" pitchFamily="18" charset="0"/>
              </a:rPr>
              <a:t>Monthly household income (figure)</a:t>
            </a:r>
          </a:p>
          <a:p>
            <a:endParaRPr lang="en-US" dirty="0">
              <a:solidFill>
                <a:srgbClr val="000000"/>
              </a:solidFill>
            </a:endParaRPr>
          </a:p>
        </p:txBody>
      </p:sp>
      <p:pic>
        <p:nvPicPr>
          <p:cNvPr id="9" name="Picture 8"/>
          <p:cNvPicPr>
            <a:picLocks noChangeAspect="1"/>
          </p:cNvPicPr>
          <p:nvPr/>
        </p:nvPicPr>
        <p:blipFill>
          <a:blip r:embed="rId8"/>
          <a:stretch>
            <a:fillRect/>
          </a:stretch>
        </p:blipFill>
        <p:spPr>
          <a:xfrm>
            <a:off x="6400800" y="5791200"/>
            <a:ext cx="2578100" cy="850900"/>
          </a:xfrm>
          <a:prstGeom prst="rect">
            <a:avLst/>
          </a:prstGeom>
        </p:spPr>
      </p:pic>
    </p:spTree>
    <p:extLst>
      <p:ext uri="{BB962C8B-B14F-4D97-AF65-F5344CB8AC3E}">
        <p14:creationId xmlns:p14="http://schemas.microsoft.com/office/powerpoint/2010/main" val="3161358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8600" y="152400"/>
            <a:ext cx="8686800" cy="557603"/>
          </a:xfrm>
          <a:prstGeom prst="rect">
            <a:avLst/>
          </a:prstGeom>
          <a:noFill/>
          <a:ln w="9525">
            <a:noFill/>
            <a:miter lim="800000"/>
            <a:headEnd/>
            <a:tailEnd/>
          </a:ln>
        </p:spPr>
        <p:txBody>
          <a:bodyPr lIns="91435" tIns="45718" rIns="91435" bIns="45718">
            <a:prstTxWarp prst="textNoShape">
              <a:avLst/>
            </a:prstTxWarp>
            <a:spAutoFit/>
          </a:bodyPr>
          <a:lstStyle/>
          <a:p>
            <a:pPr>
              <a:spcBef>
                <a:spcPct val="50000"/>
              </a:spcBef>
            </a:pPr>
            <a:r>
              <a:rPr lang="en-US" sz="3000" b="1" dirty="0">
                <a:solidFill>
                  <a:srgbClr val="000000"/>
                </a:solidFill>
              </a:rPr>
              <a:t>Sexual history of the study participants</a:t>
            </a:r>
          </a:p>
        </p:txBody>
      </p:sp>
      <p:graphicFrame>
        <p:nvGraphicFramePr>
          <p:cNvPr id="54349" name="Group 77"/>
          <p:cNvGraphicFramePr>
            <a:graphicFrameLocks noGrp="1"/>
          </p:cNvGraphicFramePr>
          <p:nvPr/>
        </p:nvGraphicFramePr>
        <p:xfrm>
          <a:off x="152400" y="880253"/>
          <a:ext cx="8991600" cy="2336036"/>
        </p:xfrm>
        <a:graphic>
          <a:graphicData uri="http://schemas.openxmlformats.org/drawingml/2006/table">
            <a:tbl>
              <a:tblPr/>
              <a:tblGrid>
                <a:gridCol w="3886200"/>
                <a:gridCol w="1371600"/>
                <a:gridCol w="1371600"/>
                <a:gridCol w="1371600"/>
                <a:gridCol w="990600"/>
              </a:tblGrid>
              <a:tr h="7666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outerShdw blurRad="38100" dist="38100" dir="2700000" algn="tl">
                              <a:srgbClr val="000000"/>
                            </a:outerShdw>
                          </a:effectLst>
                          <a:latin typeface="Arial" charset="0"/>
                          <a:cs typeface="Arial" charset="0"/>
                        </a:rPr>
                        <a:t>Sexual history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outerShdw blurRad="38100" dist="38100" dir="2700000" algn="tl">
                              <a:srgbClr val="000000"/>
                            </a:outerShdw>
                          </a:effectLst>
                          <a:latin typeface="Arial" charset="0"/>
                          <a:cs typeface="Arial" charset="0"/>
                        </a:rPr>
                        <a:t>All</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outerShdw blurRad="38100" dist="38100" dir="2700000" algn="tl">
                              <a:srgbClr val="000000"/>
                            </a:outerShdw>
                          </a:effectLst>
                          <a:latin typeface="Arial" charset="0"/>
                          <a:cs typeface="Arial" charset="0"/>
                        </a:rPr>
                        <a:t>(N=359)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outerShdw blurRad="38100" dist="38100" dir="2700000" algn="tl">
                              <a:srgbClr val="000000"/>
                            </a:outerShdw>
                          </a:effectLst>
                          <a:latin typeface="Arial" charset="0"/>
                          <a:cs typeface="Arial" charset="0"/>
                        </a:rPr>
                        <a:t>Male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outerShdw blurRad="38100" dist="38100" dir="2700000" algn="tl">
                              <a:srgbClr val="000000"/>
                            </a:outerShdw>
                          </a:effectLst>
                          <a:latin typeface="Arial" charset="0"/>
                          <a:cs typeface="Arial" charset="0"/>
                        </a:rPr>
                        <a:t>(N=234)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outerShdw blurRad="38100" dist="38100" dir="2700000" algn="tl">
                              <a:srgbClr val="000000"/>
                            </a:outerShdw>
                          </a:effectLst>
                          <a:latin typeface="Arial" charset="0"/>
                          <a:cs typeface="Arial" charset="0"/>
                        </a:rPr>
                        <a:t>Female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outerShdw blurRad="38100" dist="38100" dir="2700000" algn="tl">
                              <a:srgbClr val="000000"/>
                            </a:outerShdw>
                          </a:effectLst>
                          <a:latin typeface="Arial" charset="0"/>
                          <a:cs typeface="Arial" charset="0"/>
                        </a:rPr>
                        <a:t>(N=125)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outerShdw blurRad="38100" dist="38100" dir="2700000" algn="tl">
                              <a:srgbClr val="000000"/>
                            </a:outerShdw>
                          </a:effectLst>
                          <a:latin typeface="Arial" charset="0"/>
                          <a:cs typeface="Arial" charset="0"/>
                        </a:rPr>
                        <a:t>P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523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Having vaginal 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333 (93%)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latin typeface="Arial" charset="0"/>
                          <a:cs typeface="Arial" charset="0"/>
                        </a:rPr>
                        <a:t>211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latin typeface="Arial" charset="0"/>
                          <a:cs typeface="Arial" charset="0"/>
                        </a:rPr>
                        <a:t>122 (98%)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latin typeface="Arial" charset="0"/>
                          <a:cs typeface="Arial" charset="0"/>
                        </a:rPr>
                        <a:t>0.009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227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Having oral 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284 (79%)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195 (83%)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89 (70%)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latin typeface="Arial" charset="0"/>
                          <a:cs typeface="Arial"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227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Having anal 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74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48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rgbClr val="000000"/>
                          </a:solidFill>
                          <a:effectLst/>
                          <a:latin typeface="Arial" charset="0"/>
                          <a:cs typeface="Arial" charset="0"/>
                        </a:rPr>
                        <a:t>26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rgbClr val="000000"/>
                          </a:solidFill>
                          <a:effectLst/>
                          <a:latin typeface="Arial" charset="0"/>
                          <a:cs typeface="Arial" charset="0"/>
                        </a:rPr>
                        <a:t>0.95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98"/>
          <p:cNvGraphicFramePr>
            <a:graphicFrameLocks noGrp="1"/>
          </p:cNvGraphicFramePr>
          <p:nvPr/>
        </p:nvGraphicFramePr>
        <p:xfrm>
          <a:off x="152400" y="3217074"/>
          <a:ext cx="8991600" cy="2921795"/>
        </p:xfrm>
        <a:graphic>
          <a:graphicData uri="http://schemas.openxmlformats.org/drawingml/2006/table">
            <a:tbl>
              <a:tblPr/>
              <a:tblGrid>
                <a:gridCol w="3737397"/>
                <a:gridCol w="1520403"/>
                <a:gridCol w="1371600"/>
                <a:gridCol w="1371600"/>
                <a:gridCol w="990600"/>
              </a:tblGrid>
              <a:tr h="5843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Number of different sexual partners (median)-within last 30 days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843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Number of new sexual partner (median)-within last 30 days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843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Inconsistent condom use for vaginal 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283/333 (85%)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176/211 (83%)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117/122 (96%)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0.005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843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Inconsistent condom use for oral 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264/284 (93%)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184/195 (94%)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80/89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0.36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3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Inconsistently condom use for anal 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62/74 (84%)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39/48 (81%)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23/26 (89%)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0.73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4579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 y="58824"/>
            <a:ext cx="8686800" cy="557603"/>
          </a:xfrm>
          <a:prstGeom prst="rect">
            <a:avLst/>
          </a:prstGeom>
          <a:noFill/>
          <a:ln w="9525">
            <a:noFill/>
            <a:miter lim="800000"/>
            <a:headEnd/>
            <a:tailEnd/>
          </a:ln>
        </p:spPr>
        <p:txBody>
          <a:bodyPr lIns="91435" tIns="45718" rIns="91435" bIns="45718">
            <a:prstTxWarp prst="textNoShape">
              <a:avLst/>
            </a:prstTxWarp>
            <a:spAutoFit/>
          </a:bodyPr>
          <a:lstStyle/>
          <a:p>
            <a:pPr>
              <a:spcBef>
                <a:spcPct val="50000"/>
              </a:spcBef>
            </a:pPr>
            <a:r>
              <a:rPr lang="en-US" sz="3000" b="1" dirty="0">
                <a:solidFill>
                  <a:srgbClr val="000000"/>
                </a:solidFill>
              </a:rPr>
              <a:t>Sexual risk behaviors of the study participants</a:t>
            </a:r>
          </a:p>
        </p:txBody>
      </p:sp>
      <p:graphicFrame>
        <p:nvGraphicFramePr>
          <p:cNvPr id="56355" name="Group 35"/>
          <p:cNvGraphicFramePr>
            <a:graphicFrameLocks noGrp="1"/>
          </p:cNvGraphicFramePr>
          <p:nvPr/>
        </p:nvGraphicFramePr>
        <p:xfrm>
          <a:off x="76201" y="1057296"/>
          <a:ext cx="8991600" cy="2970856"/>
        </p:xfrm>
        <a:graphic>
          <a:graphicData uri="http://schemas.openxmlformats.org/drawingml/2006/table">
            <a:tbl>
              <a:tblPr/>
              <a:tblGrid>
                <a:gridCol w="3886200"/>
                <a:gridCol w="1371600"/>
                <a:gridCol w="1371600"/>
                <a:gridCol w="1371600"/>
                <a:gridCol w="990600"/>
              </a:tblGrid>
              <a:tr h="7880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Sexual risk behaviors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All</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Male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Female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P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728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Exchanging sex for money or drugs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33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14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19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0.004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2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Drinking alcohol with sex at least a half of the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90/237 (38%)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63/158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27/79 (34%)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Using drugs with sex at least a half of the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55/121 (46%)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36/86 (42%)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19/35 (54%)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0.55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60"/>
          <p:cNvGraphicFramePr>
            <a:graphicFrameLocks noGrp="1"/>
          </p:cNvGraphicFramePr>
          <p:nvPr/>
        </p:nvGraphicFramePr>
        <p:xfrm>
          <a:off x="73016" y="4046552"/>
          <a:ext cx="8991600" cy="2909888"/>
        </p:xfrm>
        <a:graphic>
          <a:graphicData uri="http://schemas.openxmlformats.org/drawingml/2006/table">
            <a:tbl>
              <a:tblPr/>
              <a:tblGrid>
                <a:gridCol w="3886200"/>
                <a:gridCol w="1371600"/>
                <a:gridCol w="1371600"/>
                <a:gridCol w="1371600"/>
                <a:gridCol w="990600"/>
              </a:tblGrid>
              <a:tr h="728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Ever injected drugs with needles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16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12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4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0.59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Ever shared needles for injecting drugs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8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6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2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rgbClr val="000000"/>
                          </a:solidFill>
                          <a:effectLst/>
                          <a:latin typeface="Arial" charset="0"/>
                          <a:cs typeface="Arial" charset="0"/>
                        </a:rPr>
                        <a:t>Ever been in a jail or a prison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158 (44%)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129 (55%)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29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000000"/>
                          </a:solidFill>
                          <a:effectLst/>
                          <a:latin typeface="Arial" charset="0"/>
                          <a:cs typeface="Arial"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2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Having STIs within the past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133 (37%)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82 (35%)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51 (41%)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3695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8600" y="152400"/>
            <a:ext cx="8686800" cy="557603"/>
          </a:xfrm>
          <a:prstGeom prst="rect">
            <a:avLst/>
          </a:prstGeom>
          <a:noFill/>
          <a:ln w="9525">
            <a:noFill/>
            <a:miter lim="800000"/>
            <a:headEnd/>
            <a:tailEnd/>
          </a:ln>
        </p:spPr>
        <p:txBody>
          <a:bodyPr lIns="91435" tIns="45718" rIns="91435" bIns="45718">
            <a:prstTxWarp prst="textNoShape">
              <a:avLst/>
            </a:prstTxWarp>
            <a:spAutoFit/>
          </a:bodyPr>
          <a:lstStyle/>
          <a:p>
            <a:pPr>
              <a:spcBef>
                <a:spcPct val="50000"/>
              </a:spcBef>
            </a:pPr>
            <a:r>
              <a:rPr lang="en-US" sz="3000" b="1" dirty="0">
                <a:solidFill>
                  <a:srgbClr val="000000"/>
                </a:solidFill>
              </a:rPr>
              <a:t>Environmental risks of the study participants</a:t>
            </a:r>
          </a:p>
        </p:txBody>
      </p:sp>
      <p:graphicFrame>
        <p:nvGraphicFramePr>
          <p:cNvPr id="59438" name="Group 46"/>
          <p:cNvGraphicFramePr>
            <a:graphicFrameLocks noGrp="1"/>
          </p:cNvGraphicFramePr>
          <p:nvPr/>
        </p:nvGraphicFramePr>
        <p:xfrm>
          <a:off x="76201" y="1295400"/>
          <a:ext cx="8991600" cy="4585653"/>
        </p:xfrm>
        <a:graphic>
          <a:graphicData uri="http://schemas.openxmlformats.org/drawingml/2006/table">
            <a:tbl>
              <a:tblPr/>
              <a:tblGrid>
                <a:gridCol w="3886200"/>
                <a:gridCol w="1371600"/>
                <a:gridCol w="1371600"/>
                <a:gridCol w="1371600"/>
                <a:gridCol w="990600"/>
              </a:tblGrid>
              <a:tr h="1398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Environmental risks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All</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Male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Female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P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1005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Having a sexual partner who exchanged sex for money or drugs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7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6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000000"/>
                          </a:solidFill>
                          <a:effectLst/>
                          <a:latin typeface="Arial" charset="0"/>
                          <a:cs typeface="Arial" charset="0"/>
                        </a:rPr>
                        <a:t>Having a sexual partner who used drugs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000000"/>
                          </a:solidFill>
                          <a:effectLst/>
                          <a:latin typeface="Arial" charset="0"/>
                          <a:cs typeface="Arial" charset="0"/>
                        </a:rPr>
                        <a:t>51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000000"/>
                          </a:solidFill>
                          <a:effectLst/>
                          <a:latin typeface="Arial" charset="0"/>
                          <a:cs typeface="Arial" charset="0"/>
                        </a:rPr>
                        <a:t>34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000000"/>
                          </a:solidFill>
                          <a:effectLst/>
                          <a:latin typeface="Arial" charset="0"/>
                          <a:cs typeface="Arial" charset="0"/>
                        </a:rPr>
                        <a:t>17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000000"/>
                          </a:solidFill>
                          <a:effectLst/>
                          <a:latin typeface="Arial" charset="0"/>
                          <a:cs typeface="Arial" charset="0"/>
                        </a:rPr>
                        <a:t>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000000"/>
                          </a:solidFill>
                          <a:effectLst/>
                          <a:latin typeface="Arial" charset="0"/>
                          <a:cs typeface="Arial" charset="0"/>
                        </a:rPr>
                        <a:t>Having a sexual partner who had been in a jail or a prison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000000"/>
                          </a:solidFill>
                          <a:effectLst/>
                          <a:latin typeface="Arial" charset="0"/>
                          <a:cs typeface="Arial" charset="0"/>
                        </a:rPr>
                        <a:t>72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000000"/>
                          </a:solidFill>
                          <a:effectLst/>
                          <a:latin typeface="Arial" charset="0"/>
                          <a:cs typeface="Arial" charset="0"/>
                        </a:rPr>
                        <a:t>22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000000"/>
                          </a:solidFill>
                          <a:effectLst/>
                          <a:latin typeface="Arial" charset="0"/>
                          <a:cs typeface="Arial" charset="0"/>
                        </a:rPr>
                        <a:t>50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rgbClr val="000000"/>
                          </a:solidFill>
                          <a:effectLst/>
                          <a:latin typeface="Arial" charset="0"/>
                          <a:cs typeface="Arial"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2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Having a sexual partner who had STIs within the past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97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60 (26%)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37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0.46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17" name="Text Box 41"/>
          <p:cNvSpPr txBox="1">
            <a:spLocks noChangeArrowheads="1"/>
          </p:cNvSpPr>
          <p:nvPr/>
        </p:nvSpPr>
        <p:spPr bwMode="auto">
          <a:xfrm>
            <a:off x="152400" y="5881688"/>
            <a:ext cx="4343400" cy="373659"/>
          </a:xfrm>
          <a:prstGeom prst="rect">
            <a:avLst/>
          </a:prstGeom>
          <a:noFill/>
          <a:ln w="9525">
            <a:noFill/>
            <a:miter lim="800000"/>
            <a:headEnd/>
            <a:tailEnd/>
          </a:ln>
        </p:spPr>
        <p:txBody>
          <a:bodyPr lIns="91435" tIns="45718" rIns="91435" bIns="45718">
            <a:prstTxWarp prst="textNoShape">
              <a:avLst/>
            </a:prstTxWarp>
            <a:spAutoFit/>
          </a:bodyPr>
          <a:lstStyle/>
          <a:p>
            <a:pPr>
              <a:spcBef>
                <a:spcPct val="50000"/>
              </a:spcBef>
            </a:pPr>
            <a:r>
              <a:rPr lang="en-US" b="1">
                <a:solidFill>
                  <a:srgbClr val="000000"/>
                </a:solidFill>
              </a:rPr>
              <a:t>STIs = sexually-transmitted infections</a:t>
            </a:r>
          </a:p>
        </p:txBody>
      </p:sp>
    </p:spTree>
    <p:extLst>
      <p:ext uri="{BB962C8B-B14F-4D97-AF65-F5344CB8AC3E}">
        <p14:creationId xmlns:p14="http://schemas.microsoft.com/office/powerpoint/2010/main" val="764157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228600" y="381000"/>
            <a:ext cx="8686800" cy="457200"/>
          </a:xfrm>
          <a:prstGeom prst="rect">
            <a:avLst/>
          </a:prstGeom>
          <a:noFill/>
          <a:ln w="9525">
            <a:noFill/>
            <a:miter lim="800000"/>
            <a:headEnd/>
            <a:tailEnd/>
          </a:ln>
        </p:spPr>
        <p:txBody>
          <a:bodyPr lIns="91435" tIns="45718" rIns="91435" bIns="45718">
            <a:prstTxWarp prst="textNoShape">
              <a:avLst/>
            </a:prstTxWarp>
            <a:spAutoFit/>
          </a:bodyPr>
          <a:lstStyle/>
          <a:p>
            <a:pPr algn="ctr">
              <a:spcBef>
                <a:spcPct val="50000"/>
              </a:spcBef>
            </a:pPr>
            <a:r>
              <a:rPr lang="en-US" sz="2400" b="1" dirty="0">
                <a:solidFill>
                  <a:srgbClr val="000000"/>
                </a:solidFill>
              </a:rPr>
              <a:t>HIV risk perception among the high-risk participants</a:t>
            </a:r>
          </a:p>
        </p:txBody>
      </p:sp>
      <p:sp>
        <p:nvSpPr>
          <p:cNvPr id="4100" name="Text Box 3"/>
          <p:cNvSpPr txBox="1">
            <a:spLocks noChangeArrowheads="1"/>
          </p:cNvSpPr>
          <p:nvPr/>
        </p:nvSpPr>
        <p:spPr bwMode="auto">
          <a:xfrm>
            <a:off x="5791200" y="1462088"/>
            <a:ext cx="1752600" cy="373659"/>
          </a:xfrm>
          <a:prstGeom prst="rect">
            <a:avLst/>
          </a:prstGeom>
          <a:noFill/>
          <a:ln w="9525">
            <a:noFill/>
            <a:miter lim="800000"/>
            <a:headEnd/>
            <a:tailEnd/>
          </a:ln>
        </p:spPr>
        <p:txBody>
          <a:bodyPr lIns="91435" tIns="45718" rIns="91435" bIns="45718">
            <a:prstTxWarp prst="textNoShape">
              <a:avLst/>
            </a:prstTxWarp>
            <a:spAutoFit/>
          </a:bodyPr>
          <a:lstStyle/>
          <a:p>
            <a:pPr algn="ctr">
              <a:spcBef>
                <a:spcPct val="50000"/>
              </a:spcBef>
            </a:pPr>
            <a:r>
              <a:rPr lang="en-US" b="1" i="1">
                <a:solidFill>
                  <a:srgbClr val="000000"/>
                </a:solidFill>
              </a:rPr>
              <a:t>P </a:t>
            </a:r>
            <a:r>
              <a:rPr lang="en-US" b="1">
                <a:solidFill>
                  <a:srgbClr val="000000"/>
                </a:solidFill>
              </a:rPr>
              <a:t> = 0.25</a:t>
            </a:r>
          </a:p>
        </p:txBody>
      </p:sp>
      <p:graphicFrame>
        <p:nvGraphicFramePr>
          <p:cNvPr id="4098" name="Object 4"/>
          <p:cNvGraphicFramePr>
            <a:graphicFrameLocks noChangeAspect="1"/>
          </p:cNvGraphicFramePr>
          <p:nvPr>
            <p:extLst>
              <p:ext uri="{D42A27DB-BD31-4B8C-83A1-F6EECF244321}">
                <p14:modId xmlns:p14="http://schemas.microsoft.com/office/powerpoint/2010/main" val="3378796207"/>
              </p:ext>
            </p:extLst>
          </p:nvPr>
        </p:nvGraphicFramePr>
        <p:xfrm>
          <a:off x="384175" y="1057275"/>
          <a:ext cx="8505825" cy="5659438"/>
        </p:xfrm>
        <a:graphic>
          <a:graphicData uri="http://schemas.openxmlformats.org/presentationml/2006/ole">
            <mc:AlternateContent xmlns:mc="http://schemas.openxmlformats.org/markup-compatibility/2006">
              <mc:Choice xmlns:v="urn:schemas-microsoft-com:vml" Requires="v">
                <p:oleObj spid="_x0000_s7178" name="Chart" r:id="rId3" imgW="8521700" imgH="5334000" progId="MSGraph.Chart.8">
                  <p:embed followColorScheme="full"/>
                </p:oleObj>
              </mc:Choice>
              <mc:Fallback>
                <p:oleObj name="Chart" r:id="rId3" imgW="8521700" imgH="5334000" progId="MSGraph.Chart.8">
                  <p:embed followColorScheme="full"/>
                  <p:pic>
                    <p:nvPicPr>
                      <p:cNvPr id="0" name=""/>
                      <p:cNvPicPr>
                        <a:picLocks noChangeAspect="1" noChangeArrowheads="1"/>
                      </p:cNvPicPr>
                      <p:nvPr/>
                    </p:nvPicPr>
                    <p:blipFill>
                      <a:blip r:embed="rId4"/>
                      <a:srcRect/>
                      <a:stretch>
                        <a:fillRect/>
                      </a:stretch>
                    </p:blipFill>
                    <p:spPr bwMode="auto">
                      <a:xfrm>
                        <a:off x="384175" y="1057275"/>
                        <a:ext cx="8505825" cy="565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41801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Risk Perception in Women</a:t>
            </a:r>
          </a:p>
        </p:txBody>
      </p:sp>
      <p:sp>
        <p:nvSpPr>
          <p:cNvPr id="3" name="Content Placeholder 2"/>
          <p:cNvSpPr>
            <a:spLocks noGrp="1"/>
          </p:cNvSpPr>
          <p:nvPr>
            <p:ph idx="1"/>
          </p:nvPr>
        </p:nvSpPr>
        <p:spPr/>
        <p:txBody>
          <a:bodyPr/>
          <a:lstStyle/>
          <a:p>
            <a:r>
              <a:rPr lang="en-US" sz="2800" dirty="0" smtClean="0"/>
              <a:t>HIV Disease Statistics for Women</a:t>
            </a:r>
          </a:p>
          <a:p>
            <a:r>
              <a:rPr lang="en-US" sz="2800" dirty="0" smtClean="0"/>
              <a:t>Drivers of High Rates in Black Women</a:t>
            </a:r>
          </a:p>
          <a:p>
            <a:r>
              <a:rPr lang="en-US" sz="2800" dirty="0" smtClean="0"/>
              <a:t>Data of Perception of Risk in Women</a:t>
            </a:r>
          </a:p>
          <a:p>
            <a:r>
              <a:rPr lang="en-US" sz="2800" dirty="0"/>
              <a:t>Does Risk Perception Affect Behavior</a:t>
            </a:r>
            <a:r>
              <a:rPr lang="en-US" sz="2800" dirty="0" smtClean="0"/>
              <a:t>?</a:t>
            </a:r>
          </a:p>
          <a:p>
            <a:r>
              <a:rPr lang="en-US" sz="2800" dirty="0" smtClean="0"/>
              <a:t>Enhancing Prevention</a:t>
            </a:r>
          </a:p>
          <a:p>
            <a:pPr marL="349250" lvl="1" indent="0">
              <a:buNone/>
            </a:pPr>
            <a:endParaRPr lang="en-US" dirty="0"/>
          </a:p>
          <a:p>
            <a:pPr marL="349250" lvl="1" indent="0">
              <a:buNone/>
            </a:pPr>
            <a:endParaRPr lang="en-US" dirty="0"/>
          </a:p>
        </p:txBody>
      </p:sp>
    </p:spTree>
    <p:extLst>
      <p:ext uri="{BB962C8B-B14F-4D97-AF65-F5344CB8AC3E}">
        <p14:creationId xmlns:p14="http://schemas.microsoft.com/office/powerpoint/2010/main" val="1970473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28600" y="228601"/>
            <a:ext cx="8686800" cy="460221"/>
          </a:xfrm>
          <a:prstGeom prst="rect">
            <a:avLst/>
          </a:prstGeom>
          <a:noFill/>
          <a:ln w="9525">
            <a:noFill/>
            <a:miter lim="800000"/>
            <a:headEnd/>
            <a:tailEnd/>
          </a:ln>
        </p:spPr>
        <p:txBody>
          <a:bodyPr lIns="91435" tIns="45718" rIns="91435" bIns="45718">
            <a:prstTxWarp prst="textNoShape">
              <a:avLst/>
            </a:prstTxWarp>
            <a:spAutoFit/>
          </a:bodyPr>
          <a:lstStyle/>
          <a:p>
            <a:pPr algn="ctr">
              <a:spcBef>
                <a:spcPct val="50000"/>
              </a:spcBef>
            </a:pPr>
            <a:r>
              <a:rPr lang="en-US" sz="2400" b="1" dirty="0">
                <a:solidFill>
                  <a:srgbClr val="000000"/>
                </a:solidFill>
              </a:rPr>
              <a:t>Acceptance of </a:t>
            </a:r>
            <a:r>
              <a:rPr lang="en-US" sz="2400" b="1" dirty="0" err="1">
                <a:solidFill>
                  <a:srgbClr val="000000"/>
                </a:solidFill>
              </a:rPr>
              <a:t>PrEP</a:t>
            </a:r>
            <a:r>
              <a:rPr lang="en-US" sz="2400" b="1" dirty="0">
                <a:solidFill>
                  <a:srgbClr val="000000"/>
                </a:solidFill>
              </a:rPr>
              <a:t> among 359 high-risk heterosexual participants</a:t>
            </a:r>
          </a:p>
        </p:txBody>
      </p:sp>
      <p:graphicFrame>
        <p:nvGraphicFramePr>
          <p:cNvPr id="14338" name="Object 3"/>
          <p:cNvGraphicFramePr>
            <a:graphicFrameLocks noChangeAspect="1"/>
          </p:cNvGraphicFramePr>
          <p:nvPr>
            <p:extLst>
              <p:ext uri="{D42A27DB-BD31-4B8C-83A1-F6EECF244321}">
                <p14:modId xmlns:p14="http://schemas.microsoft.com/office/powerpoint/2010/main" val="3177343186"/>
              </p:ext>
            </p:extLst>
          </p:nvPr>
        </p:nvGraphicFramePr>
        <p:xfrm>
          <a:off x="482600" y="1592263"/>
          <a:ext cx="8505825" cy="5351462"/>
        </p:xfrm>
        <a:graphic>
          <a:graphicData uri="http://schemas.openxmlformats.org/presentationml/2006/ole">
            <mc:AlternateContent xmlns:mc="http://schemas.openxmlformats.org/markup-compatibility/2006">
              <mc:Choice xmlns:v="urn:schemas-microsoft-com:vml" Requires="v">
                <p:oleObj spid="_x0000_s8202" name="Chart" r:id="rId3" imgW="8521700" imgH="5334000" progId="MSGraph.Chart.8">
                  <p:embed followColorScheme="full"/>
                </p:oleObj>
              </mc:Choice>
              <mc:Fallback>
                <p:oleObj name="Chart" r:id="rId3" imgW="8521700" imgH="5334000" progId="MSGraph.Chart.8">
                  <p:embed followColorScheme="full"/>
                  <p:pic>
                    <p:nvPicPr>
                      <p:cNvPr id="0" name=""/>
                      <p:cNvPicPr>
                        <a:picLocks noChangeAspect="1" noChangeArrowheads="1"/>
                      </p:cNvPicPr>
                      <p:nvPr/>
                    </p:nvPicPr>
                    <p:blipFill>
                      <a:blip r:embed="rId4"/>
                      <a:srcRect/>
                      <a:stretch>
                        <a:fillRect/>
                      </a:stretch>
                    </p:blipFill>
                    <p:spPr bwMode="auto">
                      <a:xfrm>
                        <a:off x="482600" y="1592263"/>
                        <a:ext cx="8505825" cy="535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Text Box 4"/>
          <p:cNvSpPr txBox="1">
            <a:spLocks noChangeArrowheads="1"/>
          </p:cNvSpPr>
          <p:nvPr/>
        </p:nvSpPr>
        <p:spPr bwMode="auto">
          <a:xfrm>
            <a:off x="609600" y="1193800"/>
            <a:ext cx="4038600" cy="406400"/>
          </a:xfrm>
          <a:prstGeom prst="rect">
            <a:avLst/>
          </a:prstGeom>
          <a:noFill/>
          <a:ln w="9525">
            <a:solidFill>
              <a:schemeClr val="tx1"/>
            </a:solidFill>
            <a:miter lim="800000"/>
            <a:headEnd/>
            <a:tailEnd/>
          </a:ln>
        </p:spPr>
        <p:txBody>
          <a:bodyPr lIns="91435" tIns="45718" rIns="91435" bIns="45718">
            <a:prstTxWarp prst="textNoShape">
              <a:avLst/>
            </a:prstTxWarp>
            <a:spAutoFit/>
          </a:bodyPr>
          <a:lstStyle/>
          <a:p>
            <a:pPr>
              <a:spcBef>
                <a:spcPct val="50000"/>
              </a:spcBef>
            </a:pPr>
            <a:r>
              <a:rPr lang="en-US" sz="2000" b="1">
                <a:solidFill>
                  <a:srgbClr val="000000"/>
                </a:solidFill>
              </a:rPr>
              <a:t>Would you take a pill for PrEP?</a:t>
            </a:r>
          </a:p>
        </p:txBody>
      </p:sp>
      <p:sp>
        <p:nvSpPr>
          <p:cNvPr id="14341" name="Text Box 5"/>
          <p:cNvSpPr txBox="1">
            <a:spLocks noChangeArrowheads="1"/>
          </p:cNvSpPr>
          <p:nvPr/>
        </p:nvSpPr>
        <p:spPr bwMode="auto">
          <a:xfrm>
            <a:off x="6248401" y="4510088"/>
            <a:ext cx="990600" cy="341198"/>
          </a:xfrm>
          <a:prstGeom prst="rect">
            <a:avLst/>
          </a:prstGeom>
          <a:noFill/>
          <a:ln w="9525">
            <a:noFill/>
            <a:miter lim="800000"/>
            <a:headEnd/>
            <a:tailEnd/>
          </a:ln>
        </p:spPr>
        <p:txBody>
          <a:bodyPr lIns="91435" tIns="45718" rIns="91435" bIns="45718">
            <a:prstTxWarp prst="textNoShape">
              <a:avLst/>
            </a:prstTxWarp>
            <a:spAutoFit/>
          </a:bodyPr>
          <a:lstStyle/>
          <a:p>
            <a:pPr algn="ctr">
              <a:spcBef>
                <a:spcPct val="50000"/>
              </a:spcBef>
            </a:pPr>
            <a:r>
              <a:rPr lang="en-US" sz="1600" b="1" i="1">
                <a:solidFill>
                  <a:srgbClr val="000000"/>
                </a:solidFill>
              </a:rPr>
              <a:t>p</a:t>
            </a:r>
            <a:r>
              <a:rPr lang="en-US" sz="1600" b="1">
                <a:solidFill>
                  <a:srgbClr val="000000"/>
                </a:solidFill>
              </a:rPr>
              <a:t> = 0.04</a:t>
            </a:r>
          </a:p>
        </p:txBody>
      </p:sp>
      <p:sp>
        <p:nvSpPr>
          <p:cNvPr id="14342" name="Line 6"/>
          <p:cNvSpPr>
            <a:spLocks noChangeShapeType="1"/>
          </p:cNvSpPr>
          <p:nvPr/>
        </p:nvSpPr>
        <p:spPr bwMode="auto">
          <a:xfrm flipV="1">
            <a:off x="6477000" y="5029200"/>
            <a:ext cx="0" cy="152400"/>
          </a:xfrm>
          <a:prstGeom prst="line">
            <a:avLst/>
          </a:prstGeom>
          <a:noFill/>
          <a:ln w="9525">
            <a:solidFill>
              <a:schemeClr val="tx1"/>
            </a:solidFill>
            <a:round/>
            <a:headEnd/>
            <a:tailEnd/>
          </a:ln>
        </p:spPr>
        <p:txBody>
          <a:bodyPr lIns="91435" tIns="45718" rIns="91435" bIns="45718">
            <a:prstTxWarp prst="textNoShape">
              <a:avLst/>
            </a:prstTxWarp>
          </a:bodyPr>
          <a:lstStyle/>
          <a:p>
            <a:endParaRPr lang="en-US">
              <a:solidFill>
                <a:srgbClr val="000000"/>
              </a:solidFill>
            </a:endParaRPr>
          </a:p>
        </p:txBody>
      </p:sp>
      <p:sp>
        <p:nvSpPr>
          <p:cNvPr id="14343" name="Line 7"/>
          <p:cNvSpPr>
            <a:spLocks noChangeShapeType="1"/>
          </p:cNvSpPr>
          <p:nvPr/>
        </p:nvSpPr>
        <p:spPr bwMode="auto">
          <a:xfrm>
            <a:off x="6477000" y="5105400"/>
            <a:ext cx="457200" cy="0"/>
          </a:xfrm>
          <a:prstGeom prst="line">
            <a:avLst/>
          </a:prstGeom>
          <a:noFill/>
          <a:ln w="9525">
            <a:solidFill>
              <a:schemeClr val="tx1"/>
            </a:solidFill>
            <a:round/>
            <a:headEnd/>
            <a:tailEnd/>
          </a:ln>
        </p:spPr>
        <p:txBody>
          <a:bodyPr lIns="91435" tIns="45718" rIns="91435" bIns="45718">
            <a:prstTxWarp prst="textNoShape">
              <a:avLst/>
            </a:prstTxWarp>
          </a:bodyPr>
          <a:lstStyle/>
          <a:p>
            <a:endParaRPr lang="en-US">
              <a:solidFill>
                <a:srgbClr val="000000"/>
              </a:solidFill>
            </a:endParaRPr>
          </a:p>
        </p:txBody>
      </p:sp>
      <p:sp>
        <p:nvSpPr>
          <p:cNvPr id="14344" name="Line 8"/>
          <p:cNvSpPr>
            <a:spLocks noChangeShapeType="1"/>
          </p:cNvSpPr>
          <p:nvPr/>
        </p:nvSpPr>
        <p:spPr bwMode="auto">
          <a:xfrm flipV="1">
            <a:off x="6934200" y="5029200"/>
            <a:ext cx="0" cy="152400"/>
          </a:xfrm>
          <a:prstGeom prst="line">
            <a:avLst/>
          </a:prstGeom>
          <a:noFill/>
          <a:ln w="9525">
            <a:solidFill>
              <a:schemeClr val="tx1"/>
            </a:solidFill>
            <a:round/>
            <a:headEnd/>
            <a:tailEnd/>
          </a:ln>
        </p:spPr>
        <p:txBody>
          <a:bodyPr lIns="91435" tIns="45718" rIns="91435" bIns="45718">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2432573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28600" y="228601"/>
            <a:ext cx="8686800" cy="460221"/>
          </a:xfrm>
          <a:prstGeom prst="rect">
            <a:avLst/>
          </a:prstGeom>
          <a:noFill/>
          <a:ln w="9525">
            <a:noFill/>
            <a:miter lim="800000"/>
            <a:headEnd/>
            <a:tailEnd/>
          </a:ln>
        </p:spPr>
        <p:txBody>
          <a:bodyPr lIns="91435" tIns="45718" rIns="91435" bIns="45718">
            <a:prstTxWarp prst="textNoShape">
              <a:avLst/>
            </a:prstTxWarp>
            <a:spAutoFit/>
          </a:bodyPr>
          <a:lstStyle/>
          <a:p>
            <a:pPr algn="ctr">
              <a:spcBef>
                <a:spcPct val="50000"/>
              </a:spcBef>
            </a:pPr>
            <a:r>
              <a:rPr lang="en-US" sz="2400" b="1">
                <a:solidFill>
                  <a:srgbClr val="000000"/>
                </a:solidFill>
              </a:rPr>
              <a:t>Acceptance of PrEP among 359 high-risk heterosexual participants</a:t>
            </a:r>
          </a:p>
        </p:txBody>
      </p:sp>
      <p:sp>
        <p:nvSpPr>
          <p:cNvPr id="15364" name="Text Box 3"/>
          <p:cNvSpPr txBox="1">
            <a:spLocks noChangeArrowheads="1"/>
          </p:cNvSpPr>
          <p:nvPr/>
        </p:nvSpPr>
        <p:spPr bwMode="auto">
          <a:xfrm>
            <a:off x="609600" y="1193800"/>
            <a:ext cx="5562600" cy="406400"/>
          </a:xfrm>
          <a:prstGeom prst="rect">
            <a:avLst/>
          </a:prstGeom>
          <a:noFill/>
          <a:ln w="9525">
            <a:solidFill>
              <a:schemeClr val="tx1"/>
            </a:solidFill>
            <a:miter lim="800000"/>
            <a:headEnd/>
            <a:tailEnd/>
          </a:ln>
        </p:spPr>
        <p:txBody>
          <a:bodyPr lIns="91435" tIns="45718" rIns="91435" bIns="45718">
            <a:prstTxWarp prst="textNoShape">
              <a:avLst/>
            </a:prstTxWarp>
            <a:spAutoFit/>
          </a:bodyPr>
          <a:lstStyle/>
          <a:p>
            <a:pPr algn="ctr">
              <a:spcBef>
                <a:spcPct val="50000"/>
              </a:spcBef>
            </a:pPr>
            <a:r>
              <a:rPr lang="en-US" sz="2000" b="1">
                <a:solidFill>
                  <a:srgbClr val="000000"/>
                </a:solidFill>
              </a:rPr>
              <a:t>What options are preferred for taking PrEP?</a:t>
            </a:r>
          </a:p>
        </p:txBody>
      </p:sp>
      <p:sp>
        <p:nvSpPr>
          <p:cNvPr id="15365" name="Text Box 4"/>
          <p:cNvSpPr txBox="1">
            <a:spLocks noChangeArrowheads="1"/>
          </p:cNvSpPr>
          <p:nvPr/>
        </p:nvSpPr>
        <p:spPr bwMode="auto">
          <a:xfrm>
            <a:off x="7239001" y="1143000"/>
            <a:ext cx="1752600" cy="523220"/>
          </a:xfrm>
          <a:prstGeom prst="rect">
            <a:avLst/>
          </a:prstGeom>
          <a:noFill/>
          <a:ln w="9525">
            <a:noFill/>
            <a:miter lim="800000"/>
            <a:headEnd/>
            <a:tailEnd/>
          </a:ln>
        </p:spPr>
        <p:txBody>
          <a:bodyPr lIns="91435" tIns="45718" rIns="91435" bIns="45718">
            <a:prstTxWarp prst="textNoShape">
              <a:avLst/>
            </a:prstTxWarp>
            <a:spAutoFit/>
          </a:bodyPr>
          <a:lstStyle/>
          <a:p>
            <a:pPr algn="ctr">
              <a:spcBef>
                <a:spcPct val="50000"/>
              </a:spcBef>
            </a:pPr>
            <a:r>
              <a:rPr lang="en-US" sz="1400" b="1">
                <a:solidFill>
                  <a:srgbClr val="000000"/>
                </a:solidFill>
              </a:rPr>
              <a:t>All comparisons with </a:t>
            </a:r>
            <a:r>
              <a:rPr lang="en-US" sz="1400" b="1" i="1">
                <a:solidFill>
                  <a:srgbClr val="000000"/>
                </a:solidFill>
              </a:rPr>
              <a:t>p</a:t>
            </a:r>
            <a:r>
              <a:rPr lang="en-US" sz="1400" b="1">
                <a:solidFill>
                  <a:srgbClr val="000000"/>
                </a:solidFill>
              </a:rPr>
              <a:t> value &gt; 0.05</a:t>
            </a:r>
          </a:p>
        </p:txBody>
      </p:sp>
      <p:graphicFrame>
        <p:nvGraphicFramePr>
          <p:cNvPr id="15362" name="Object 5"/>
          <p:cNvGraphicFramePr>
            <a:graphicFrameLocks noChangeAspect="1"/>
          </p:cNvGraphicFramePr>
          <p:nvPr>
            <p:extLst>
              <p:ext uri="{D42A27DB-BD31-4B8C-83A1-F6EECF244321}">
                <p14:modId xmlns:p14="http://schemas.microsoft.com/office/powerpoint/2010/main" val="1494152889"/>
              </p:ext>
            </p:extLst>
          </p:nvPr>
        </p:nvGraphicFramePr>
        <p:xfrm>
          <a:off x="482600" y="1592263"/>
          <a:ext cx="8505825" cy="5351462"/>
        </p:xfrm>
        <a:graphic>
          <a:graphicData uri="http://schemas.openxmlformats.org/presentationml/2006/ole">
            <mc:AlternateContent xmlns:mc="http://schemas.openxmlformats.org/markup-compatibility/2006">
              <mc:Choice xmlns:v="urn:schemas-microsoft-com:vml" Requires="v">
                <p:oleObj spid="_x0000_s9226" name="Chart" r:id="rId3" imgW="8521700" imgH="5334000" progId="MSGraph.Chart.8">
                  <p:embed followColorScheme="full"/>
                </p:oleObj>
              </mc:Choice>
              <mc:Fallback>
                <p:oleObj name="Chart" r:id="rId3" imgW="8521700" imgH="5334000" progId="MSGraph.Chart.8">
                  <p:embed followColorScheme="full"/>
                  <p:pic>
                    <p:nvPicPr>
                      <p:cNvPr id="0" name=""/>
                      <p:cNvPicPr>
                        <a:picLocks noChangeAspect="1" noChangeArrowheads="1"/>
                      </p:cNvPicPr>
                      <p:nvPr/>
                    </p:nvPicPr>
                    <p:blipFill>
                      <a:blip r:embed="rId4"/>
                      <a:srcRect/>
                      <a:stretch>
                        <a:fillRect/>
                      </a:stretch>
                    </p:blipFill>
                    <p:spPr bwMode="auto">
                      <a:xfrm>
                        <a:off x="482600" y="1592263"/>
                        <a:ext cx="8505825" cy="535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4295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228600" y="228601"/>
            <a:ext cx="8686800" cy="460221"/>
          </a:xfrm>
          <a:prstGeom prst="rect">
            <a:avLst/>
          </a:prstGeom>
          <a:noFill/>
          <a:ln w="9525">
            <a:noFill/>
            <a:miter lim="800000"/>
            <a:headEnd/>
            <a:tailEnd/>
          </a:ln>
        </p:spPr>
        <p:txBody>
          <a:bodyPr lIns="91435" tIns="45718" rIns="91435" bIns="45718">
            <a:prstTxWarp prst="textNoShape">
              <a:avLst/>
            </a:prstTxWarp>
            <a:spAutoFit/>
          </a:bodyPr>
          <a:lstStyle/>
          <a:p>
            <a:pPr algn="ctr">
              <a:spcBef>
                <a:spcPct val="50000"/>
              </a:spcBef>
            </a:pPr>
            <a:r>
              <a:rPr lang="en-US" sz="2400" b="1">
                <a:solidFill>
                  <a:srgbClr val="000000"/>
                </a:solidFill>
              </a:rPr>
              <a:t>Acceptance of PrEP among 359 high-risk heterosexual participants</a:t>
            </a:r>
          </a:p>
        </p:txBody>
      </p:sp>
      <p:sp>
        <p:nvSpPr>
          <p:cNvPr id="16388" name="Text Box 3"/>
          <p:cNvSpPr txBox="1">
            <a:spLocks noChangeArrowheads="1"/>
          </p:cNvSpPr>
          <p:nvPr/>
        </p:nvSpPr>
        <p:spPr bwMode="auto">
          <a:xfrm>
            <a:off x="1905000" y="1193800"/>
            <a:ext cx="5562600" cy="406400"/>
          </a:xfrm>
          <a:prstGeom prst="rect">
            <a:avLst/>
          </a:prstGeom>
          <a:noFill/>
          <a:ln w="9525">
            <a:solidFill>
              <a:schemeClr val="tx1"/>
            </a:solidFill>
            <a:miter lim="800000"/>
            <a:headEnd/>
            <a:tailEnd/>
          </a:ln>
        </p:spPr>
        <p:txBody>
          <a:bodyPr lIns="91435" tIns="45718" rIns="91435" bIns="45718">
            <a:prstTxWarp prst="textNoShape">
              <a:avLst/>
            </a:prstTxWarp>
            <a:spAutoFit/>
          </a:bodyPr>
          <a:lstStyle/>
          <a:p>
            <a:pPr algn="ctr">
              <a:spcBef>
                <a:spcPct val="50000"/>
              </a:spcBef>
            </a:pPr>
            <a:r>
              <a:rPr lang="en-US" sz="2000" b="1">
                <a:solidFill>
                  <a:srgbClr val="000000"/>
                </a:solidFill>
              </a:rPr>
              <a:t>Reasons for not taking a pill for PrEP</a:t>
            </a:r>
          </a:p>
        </p:txBody>
      </p:sp>
      <p:graphicFrame>
        <p:nvGraphicFramePr>
          <p:cNvPr id="16386" name="Object 4"/>
          <p:cNvGraphicFramePr>
            <a:graphicFrameLocks noChangeAspect="1"/>
          </p:cNvGraphicFramePr>
          <p:nvPr>
            <p:extLst>
              <p:ext uri="{D42A27DB-BD31-4B8C-83A1-F6EECF244321}">
                <p14:modId xmlns:p14="http://schemas.microsoft.com/office/powerpoint/2010/main" val="1767484470"/>
              </p:ext>
            </p:extLst>
          </p:nvPr>
        </p:nvGraphicFramePr>
        <p:xfrm>
          <a:off x="261938" y="1905000"/>
          <a:ext cx="8709025" cy="4572000"/>
        </p:xfrm>
        <a:graphic>
          <a:graphicData uri="http://schemas.openxmlformats.org/presentationml/2006/ole">
            <mc:AlternateContent xmlns:mc="http://schemas.openxmlformats.org/markup-compatibility/2006">
              <mc:Choice xmlns:v="urn:schemas-microsoft-com:vml" Requires="v">
                <p:oleObj spid="_x0000_s10250" name="Chart" r:id="rId3" imgW="8712200" imgH="4572000" progId="MSGraph.Chart.8">
                  <p:embed followColorScheme="full"/>
                </p:oleObj>
              </mc:Choice>
              <mc:Fallback>
                <p:oleObj name="Chart" r:id="rId3" imgW="8712200" imgH="4572000" progId="MSGraph.Chart.8">
                  <p:embed followColorScheme="full"/>
                  <p:pic>
                    <p:nvPicPr>
                      <p:cNvPr id="0" name=""/>
                      <p:cNvPicPr>
                        <a:picLocks noChangeAspect="1" noChangeArrowheads="1"/>
                      </p:cNvPicPr>
                      <p:nvPr/>
                    </p:nvPicPr>
                    <p:blipFill>
                      <a:blip r:embed="rId4"/>
                      <a:srcRect/>
                      <a:stretch>
                        <a:fillRect/>
                      </a:stretch>
                    </p:blipFill>
                    <p:spPr bwMode="auto">
                      <a:xfrm>
                        <a:off x="261938" y="1905000"/>
                        <a:ext cx="8709025"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4827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28600" y="76200"/>
            <a:ext cx="8763000" cy="885825"/>
          </a:xfrm>
          <a:prstGeom prst="rect">
            <a:avLst/>
          </a:prstGeom>
          <a:noFill/>
          <a:ln w="9525">
            <a:noFill/>
            <a:miter lim="800000"/>
            <a:headEnd/>
            <a:tailEnd/>
          </a:ln>
        </p:spPr>
        <p:txBody>
          <a:bodyPr lIns="91435" tIns="45718" rIns="91435" bIns="45718">
            <a:prstTxWarp prst="textNoShape">
              <a:avLst/>
            </a:prstTxWarp>
            <a:spAutoFit/>
          </a:bodyPr>
          <a:lstStyle/>
          <a:p>
            <a:pPr algn="ctr">
              <a:spcBef>
                <a:spcPct val="50000"/>
              </a:spcBef>
            </a:pPr>
            <a:r>
              <a:rPr lang="en-US" sz="2600">
                <a:solidFill>
                  <a:srgbClr val="000000"/>
                </a:solidFill>
              </a:rPr>
              <a:t>Univariate analysis for factors associated with no interest in PrEP</a:t>
            </a:r>
          </a:p>
        </p:txBody>
      </p:sp>
      <p:graphicFrame>
        <p:nvGraphicFramePr>
          <p:cNvPr id="18616" name="Group 184"/>
          <p:cNvGraphicFramePr>
            <a:graphicFrameLocks noGrp="1"/>
          </p:cNvGraphicFramePr>
          <p:nvPr/>
        </p:nvGraphicFramePr>
        <p:xfrm>
          <a:off x="304800" y="1219200"/>
          <a:ext cx="8458200" cy="5285232"/>
        </p:xfrm>
        <a:graphic>
          <a:graphicData uri="http://schemas.openxmlformats.org/drawingml/2006/table">
            <a:tbl>
              <a:tblPr/>
              <a:tblGrid>
                <a:gridCol w="4038600"/>
                <a:gridCol w="1752600"/>
                <a:gridCol w="1676400"/>
                <a:gridCol w="990600"/>
              </a:tblGrid>
              <a:tr h="45720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Characteristics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Interest in PrEP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1" u="none" strike="noStrike" cap="none" normalizeH="0" baseline="0" smtClean="0">
                          <a:ln>
                            <a:noFill/>
                          </a:ln>
                          <a:solidFill>
                            <a:schemeClr val="tx1"/>
                          </a:solidFill>
                          <a:effectLst/>
                          <a:latin typeface="Arial" charset="0"/>
                          <a:cs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872">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No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(N =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Yes or uncertain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(N = 329)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267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Age (years, median, IQR)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29 (25-34)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30 (26-39)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cs typeface="Arial" charset="0"/>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Male sex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23 (77)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211 (64)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Black ethnicity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23 (77)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247 (75)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cs typeface="Arial" charset="0"/>
                        </a:rPr>
                        <a:t>Some high school education or less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11 (37)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56 (17)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cs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Psychedelics use within 30 days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2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7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History of STIs in the past year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7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126 (38)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cs typeface="Arial"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95342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0612"/>
          </a:xfrm>
        </p:spPr>
        <p:txBody>
          <a:bodyPr>
            <a:normAutofit fontScale="90000"/>
          </a:bodyPr>
          <a:lstStyle/>
          <a:p>
            <a:r>
              <a:rPr lang="en-US" sz="2200" b="1" dirty="0">
                <a:solidFill>
                  <a:srgbClr val="000000"/>
                </a:solidFill>
              </a:rPr>
              <a:t/>
            </a:r>
            <a:br>
              <a:rPr lang="en-US" sz="2200" b="1" dirty="0">
                <a:solidFill>
                  <a:srgbClr val="000000"/>
                </a:solidFill>
              </a:rPr>
            </a:br>
            <a:r>
              <a:rPr lang="en-US" sz="2200" b="1" dirty="0">
                <a:solidFill>
                  <a:srgbClr val="000000"/>
                </a:solidFill>
              </a:rPr>
              <a:t>Does HIV Risk Perception Affect Condom Use and Pre-exposure Prophylaxis (</a:t>
            </a:r>
            <a:r>
              <a:rPr lang="en-US" sz="2200" b="1" dirty="0" err="1">
                <a:solidFill>
                  <a:srgbClr val="000000"/>
                </a:solidFill>
              </a:rPr>
              <a:t>PrEP</a:t>
            </a:r>
            <a:r>
              <a:rPr lang="en-US" sz="2200" b="1" dirty="0">
                <a:solidFill>
                  <a:srgbClr val="000000"/>
                </a:solidFill>
              </a:rPr>
              <a:t>) Interest? An Examination of Sexually Transmitted Infection Clinic Attendees and Black Gay Pride Event </a:t>
            </a:r>
            <a:r>
              <a:rPr lang="en-US" sz="2200" b="1" dirty="0" smtClean="0">
                <a:solidFill>
                  <a:srgbClr val="000000"/>
                </a:solidFill>
              </a:rPr>
              <a:t>Participants</a:t>
            </a:r>
            <a:br>
              <a:rPr lang="en-US" sz="2200" b="1" dirty="0" smtClean="0">
                <a:solidFill>
                  <a:srgbClr val="000000"/>
                </a:solidFill>
              </a:rPr>
            </a:br>
            <a:r>
              <a:rPr lang="en-US" sz="2000" b="1" dirty="0">
                <a:solidFill>
                  <a:srgbClr val="000000"/>
                </a:solidFill>
              </a:rPr>
              <a:t>Thana </a:t>
            </a:r>
            <a:r>
              <a:rPr lang="en-US" sz="2000" b="1" dirty="0" err="1">
                <a:solidFill>
                  <a:srgbClr val="000000"/>
                </a:solidFill>
              </a:rPr>
              <a:t>Khawcharoenporn</a:t>
            </a:r>
            <a:r>
              <a:rPr lang="en-US" sz="2000" b="1" dirty="0">
                <a:solidFill>
                  <a:srgbClr val="000000"/>
                </a:solidFill>
              </a:rPr>
              <a:t>, MD</a:t>
            </a:r>
            <a:r>
              <a:rPr lang="en-US" sz="2000" b="1" baseline="30000" dirty="0">
                <a:solidFill>
                  <a:srgbClr val="000000"/>
                </a:solidFill>
              </a:rPr>
              <a:t>1,2</a:t>
            </a:r>
            <a:r>
              <a:rPr lang="en-US" sz="2000" b="1" dirty="0">
                <a:solidFill>
                  <a:srgbClr val="000000"/>
                </a:solidFill>
              </a:rPr>
              <a:t>, Sabrina Kendrick, MD</a:t>
            </a:r>
            <a:r>
              <a:rPr lang="en-US" sz="2000" b="1" baseline="30000" dirty="0">
                <a:solidFill>
                  <a:srgbClr val="000000"/>
                </a:solidFill>
              </a:rPr>
              <a:t>1,2,3</a:t>
            </a:r>
            <a:r>
              <a:rPr lang="en-US" sz="2000" b="1" dirty="0">
                <a:solidFill>
                  <a:srgbClr val="000000"/>
                </a:solidFill>
              </a:rPr>
              <a:t>, Kimberly Smith, MD</a:t>
            </a:r>
            <a:r>
              <a:rPr lang="en-US" sz="2000" b="1" baseline="30000" dirty="0">
                <a:solidFill>
                  <a:srgbClr val="000000"/>
                </a:solidFill>
              </a:rPr>
              <a:t>1,2</a:t>
            </a:r>
            <a:r>
              <a:rPr lang="en-US" sz="2000" b="1" dirty="0">
                <a:solidFill>
                  <a:srgbClr val="000000"/>
                </a:solidFill>
              </a:rPr>
              <a:t> </a:t>
            </a:r>
            <a:r>
              <a:rPr lang="en-US" sz="2000" b="1" baseline="30000" dirty="0">
                <a:solidFill>
                  <a:srgbClr val="000000"/>
                </a:solidFill>
              </a:rPr>
              <a:t>1</a:t>
            </a:r>
            <a:r>
              <a:rPr lang="en-US" sz="2000" b="1" dirty="0">
                <a:solidFill>
                  <a:srgbClr val="000000"/>
                </a:solidFill>
              </a:rPr>
              <a:t>Rush University Medical Center, Chicago, IL, USA, </a:t>
            </a:r>
            <a:r>
              <a:rPr lang="en-US" sz="2000" b="1" baseline="30000" dirty="0">
                <a:solidFill>
                  <a:srgbClr val="000000"/>
                </a:solidFill>
              </a:rPr>
              <a:t>2</a:t>
            </a:r>
            <a:r>
              <a:rPr lang="en-US" sz="2000" b="1" dirty="0">
                <a:solidFill>
                  <a:srgbClr val="000000"/>
                </a:solidFill>
              </a:rPr>
              <a:t>The Ruth M. Rothstein CORE Center, </a:t>
            </a:r>
            <a:r>
              <a:rPr lang="en-US" sz="2000" b="1" baseline="30000" dirty="0">
                <a:solidFill>
                  <a:srgbClr val="000000"/>
                </a:solidFill>
              </a:rPr>
              <a:t>3</a:t>
            </a:r>
            <a:r>
              <a:rPr lang="en-US" sz="2000" b="1" dirty="0">
                <a:solidFill>
                  <a:srgbClr val="000000"/>
                </a:solidFill>
              </a:rPr>
              <a:t>Stroger Hospital of Cook County, Chicago, IL, USA</a:t>
            </a:r>
            <a:br>
              <a:rPr lang="en-US" sz="2000" b="1" dirty="0">
                <a:solidFill>
                  <a:srgbClr val="000000"/>
                </a:solidFill>
              </a:rPr>
            </a:br>
            <a:endParaRPr lang="en-US" sz="2000" dirty="0">
              <a:solidFill>
                <a:srgbClr val="000000"/>
              </a:solidFill>
            </a:endParaRPr>
          </a:p>
        </p:txBody>
      </p:sp>
      <p:pic>
        <p:nvPicPr>
          <p:cNvPr id="5" name="Picture 4670" descr="RUMClogo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3094" y="862394"/>
            <a:ext cx="1397961" cy="61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670" descr="RUMClogo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122" y="2993740"/>
            <a:ext cx="2958271" cy="131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7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120" y="2706569"/>
            <a:ext cx="2420860" cy="79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7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120" y="3472640"/>
            <a:ext cx="2461537" cy="39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7" descr="Chicago D-CFA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267200"/>
            <a:ext cx="4419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676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719"/>
          <p:cNvSpPr txBox="1">
            <a:spLocks noGrp="1" noChangeArrowheads="1"/>
          </p:cNvSpPr>
          <p:nvPr>
            <p:ph type="title"/>
          </p:nvPr>
        </p:nvSpPr>
        <p:spPr bwMode="auto">
          <a:prstGeom prst="rect">
            <a:avLst/>
          </a:prstGeom>
          <a:solidFill>
            <a:srgbClr val="FF99FF"/>
          </a:solidFill>
          <a:ln w="9525">
            <a:solidFill>
              <a:schemeClr val="tx1"/>
            </a:solidFill>
            <a:miter lim="800000"/>
            <a:headEnd/>
            <a:tailEnd/>
          </a:ln>
        </p:spPr>
        <p:txBody>
          <a:bodyPr>
            <a:spAutoFit/>
          </a:bodyPr>
          <a:lstStyle>
            <a:lvl1pPr defTabSz="4776788" eaLnBrk="0" hangingPunct="0">
              <a:defRPr sz="2600">
                <a:solidFill>
                  <a:schemeClr val="tx1"/>
                </a:solidFill>
                <a:latin typeface="Arial" charset="0"/>
                <a:ea typeface="MS PGothic" charset="0"/>
                <a:cs typeface="MS PGothic" charset="0"/>
              </a:defRPr>
            </a:lvl1pPr>
            <a:lvl2pPr marL="742950" indent="-285750" defTabSz="4776788" eaLnBrk="0" hangingPunct="0">
              <a:defRPr sz="2600">
                <a:solidFill>
                  <a:schemeClr val="tx1"/>
                </a:solidFill>
                <a:latin typeface="Arial" charset="0"/>
                <a:ea typeface="MS PGothic" charset="0"/>
                <a:cs typeface="MS PGothic" charset="0"/>
              </a:defRPr>
            </a:lvl2pPr>
            <a:lvl3pPr marL="1143000" indent="-228600" defTabSz="4776788" eaLnBrk="0" hangingPunct="0">
              <a:defRPr sz="2600">
                <a:solidFill>
                  <a:schemeClr val="tx1"/>
                </a:solidFill>
                <a:latin typeface="Arial" charset="0"/>
                <a:ea typeface="MS PGothic" charset="0"/>
                <a:cs typeface="MS PGothic" charset="0"/>
              </a:defRPr>
            </a:lvl3pPr>
            <a:lvl4pPr marL="1600200" indent="-228600" defTabSz="4776788" eaLnBrk="0" hangingPunct="0">
              <a:defRPr sz="2600">
                <a:solidFill>
                  <a:schemeClr val="tx1"/>
                </a:solidFill>
                <a:latin typeface="Arial" charset="0"/>
                <a:ea typeface="MS PGothic" charset="0"/>
                <a:cs typeface="MS PGothic" charset="0"/>
              </a:defRPr>
            </a:lvl4pPr>
            <a:lvl5pPr marL="2057400" indent="-228600" defTabSz="4776788" eaLnBrk="0" hangingPunct="0">
              <a:defRPr sz="2600">
                <a:solidFill>
                  <a:schemeClr val="tx1"/>
                </a:solidFill>
                <a:latin typeface="Arial" charset="0"/>
                <a:ea typeface="MS PGothic" charset="0"/>
                <a:cs typeface="MS PGothic" charset="0"/>
              </a:defRPr>
            </a:lvl5pPr>
            <a:lvl6pPr marL="2514600" indent="-228600" defTabSz="4776788" eaLnBrk="0" fontAlgn="base" hangingPunct="0">
              <a:spcBef>
                <a:spcPct val="0"/>
              </a:spcBef>
              <a:spcAft>
                <a:spcPct val="0"/>
              </a:spcAft>
              <a:defRPr sz="2600">
                <a:solidFill>
                  <a:schemeClr val="tx1"/>
                </a:solidFill>
                <a:latin typeface="Arial" charset="0"/>
                <a:ea typeface="MS PGothic" charset="0"/>
                <a:cs typeface="MS PGothic" charset="0"/>
              </a:defRPr>
            </a:lvl6pPr>
            <a:lvl7pPr marL="2971800" indent="-228600" defTabSz="4776788" eaLnBrk="0" fontAlgn="base" hangingPunct="0">
              <a:spcBef>
                <a:spcPct val="0"/>
              </a:spcBef>
              <a:spcAft>
                <a:spcPct val="0"/>
              </a:spcAft>
              <a:defRPr sz="2600">
                <a:solidFill>
                  <a:schemeClr val="tx1"/>
                </a:solidFill>
                <a:latin typeface="Arial" charset="0"/>
                <a:ea typeface="MS PGothic" charset="0"/>
                <a:cs typeface="MS PGothic" charset="0"/>
              </a:defRPr>
            </a:lvl7pPr>
            <a:lvl8pPr marL="3429000" indent="-228600" defTabSz="4776788" eaLnBrk="0" fontAlgn="base" hangingPunct="0">
              <a:spcBef>
                <a:spcPct val="0"/>
              </a:spcBef>
              <a:spcAft>
                <a:spcPct val="0"/>
              </a:spcAft>
              <a:defRPr sz="2600">
                <a:solidFill>
                  <a:schemeClr val="tx1"/>
                </a:solidFill>
                <a:latin typeface="Arial" charset="0"/>
                <a:ea typeface="MS PGothic" charset="0"/>
                <a:cs typeface="MS PGothic" charset="0"/>
              </a:defRPr>
            </a:lvl8pPr>
            <a:lvl9pPr marL="3886200" indent="-228600" defTabSz="4776788" eaLnBrk="0" fontAlgn="base" hangingPunct="0">
              <a:spcBef>
                <a:spcPct val="0"/>
              </a:spcBef>
              <a:spcAft>
                <a:spcPct val="0"/>
              </a:spcAft>
              <a:defRPr sz="2600">
                <a:solidFill>
                  <a:schemeClr val="tx1"/>
                </a:solidFill>
                <a:latin typeface="Arial" charset="0"/>
                <a:ea typeface="MS PGothic" charset="0"/>
                <a:cs typeface="MS PGothic" charset="0"/>
              </a:defRPr>
            </a:lvl9pPr>
          </a:lstStyle>
          <a:p>
            <a:pPr algn="ctr" eaLnBrk="1" hangingPunct="1">
              <a:spcBef>
                <a:spcPct val="50000"/>
              </a:spcBef>
            </a:pPr>
            <a:r>
              <a:rPr lang="en-US" sz="3200" b="1" dirty="0"/>
              <a:t>Demographic characteristics of all participants</a:t>
            </a:r>
            <a:endParaRPr lang="th-TH" sz="3200" b="1" dirty="0"/>
          </a:p>
        </p:txBody>
      </p:sp>
      <p:pic>
        <p:nvPicPr>
          <p:cNvPr id="4" name="Content Placeholder 3" descr="preception of risk survey data.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460" t="-1" r="-27080" b="-14281"/>
          <a:stretch/>
        </p:blipFill>
        <p:spPr>
          <a:xfrm>
            <a:off x="549275" y="1600199"/>
            <a:ext cx="8042275" cy="4963695"/>
          </a:xfrm>
        </p:spPr>
      </p:pic>
    </p:spTree>
    <p:extLst>
      <p:ext uri="{BB962C8B-B14F-4D97-AF65-F5344CB8AC3E}">
        <p14:creationId xmlns:p14="http://schemas.microsoft.com/office/powerpoint/2010/main" val="1697148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96370"/>
            <a:ext cx="8042276" cy="1336956"/>
          </a:xfrm>
        </p:spPr>
        <p:txBody>
          <a:bodyPr/>
          <a:lstStyle/>
          <a:p>
            <a:r>
              <a:rPr lang="en-US" sz="2400" b="1" dirty="0">
                <a:solidFill>
                  <a:srgbClr val="000000"/>
                </a:solidFill>
              </a:rPr>
              <a:t>Does HIV Risk Perception Affect Condom Use and Pre-exposure Prophylaxis (</a:t>
            </a:r>
            <a:r>
              <a:rPr lang="en-US" sz="2400" b="1" dirty="0" err="1">
                <a:solidFill>
                  <a:srgbClr val="000000"/>
                </a:solidFill>
              </a:rPr>
              <a:t>PrEP</a:t>
            </a:r>
            <a:r>
              <a:rPr lang="en-US" sz="2400" b="1" dirty="0">
                <a:solidFill>
                  <a:srgbClr val="000000"/>
                </a:solidFill>
              </a:rPr>
              <a:t>) Interest? An Examination of Sexually Transmitted Infection Clinic Attendees and Black Gay Pride Event Participants</a:t>
            </a:r>
            <a:r>
              <a:rPr lang="en-US" sz="4800" b="1" dirty="0">
                <a:solidFill>
                  <a:srgbClr val="000000"/>
                </a:solidFill>
              </a:rPr>
              <a:t/>
            </a:r>
            <a:br>
              <a:rPr lang="en-US" sz="4800" b="1" dirty="0">
                <a:solidFill>
                  <a:srgbClr val="000000"/>
                </a:solidFill>
              </a:rPr>
            </a:br>
            <a:endParaRPr lang="en-US" dirty="0"/>
          </a:p>
        </p:txBody>
      </p:sp>
      <p:pic>
        <p:nvPicPr>
          <p:cNvPr id="4" name="Content Placeholder 3" descr="risk perception study 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663" r="-11528" b="4515"/>
          <a:stretch/>
        </p:blipFill>
        <p:spPr>
          <a:xfrm>
            <a:off x="549275" y="1908175"/>
            <a:ext cx="8042275" cy="4343400"/>
          </a:xfrm>
        </p:spPr>
      </p:pic>
    </p:spTree>
    <p:extLst>
      <p:ext uri="{BB962C8B-B14F-4D97-AF65-F5344CB8AC3E}">
        <p14:creationId xmlns:p14="http://schemas.microsoft.com/office/powerpoint/2010/main" val="116644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134941"/>
            <a:ext cx="8042276" cy="1336956"/>
          </a:xfrm>
        </p:spPr>
        <p:txBody>
          <a:bodyPr/>
          <a:lstStyle/>
          <a:p>
            <a:r>
              <a:rPr lang="en-US" sz="2400" b="1" dirty="0"/>
              <a:t>Does HIV Risk Perception Affect Condom Use and Pre-exposure Prophylaxis (</a:t>
            </a:r>
            <a:r>
              <a:rPr lang="en-US" sz="2400" b="1" dirty="0" err="1"/>
              <a:t>PrEP</a:t>
            </a:r>
            <a:r>
              <a:rPr lang="en-US" sz="2400" b="1" dirty="0"/>
              <a:t>) Interest? An Examination of Sexually Transmitted Infection Clinic Attendees and Black Gay Pride Event Participants</a:t>
            </a:r>
          </a:p>
        </p:txBody>
      </p:sp>
      <p:pic>
        <p:nvPicPr>
          <p:cNvPr id="4" name="Content Placeholder 3" descr="risk perception study 3.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922"/>
          <a:stretch/>
        </p:blipFill>
        <p:spPr>
          <a:xfrm>
            <a:off x="267368" y="1600200"/>
            <a:ext cx="4122387" cy="4616115"/>
          </a:xfrm>
        </p:spPr>
      </p:pic>
      <p:pic>
        <p:nvPicPr>
          <p:cNvPr id="7" name="Content Placeholder 6" descr="risk percept 4.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9406" b="1"/>
          <a:stretch/>
        </p:blipFill>
        <p:spPr>
          <a:xfrm>
            <a:off x="4648200" y="1315700"/>
            <a:ext cx="4038600" cy="3336507"/>
          </a:xfrm>
        </p:spPr>
      </p:pic>
    </p:spTree>
    <p:extLst>
      <p:ext uri="{BB962C8B-B14F-4D97-AF65-F5344CB8AC3E}">
        <p14:creationId xmlns:p14="http://schemas.microsoft.com/office/powerpoint/2010/main" val="190412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263245"/>
            <a:ext cx="8042276" cy="1336956"/>
          </a:xfrm>
        </p:spPr>
        <p:txBody>
          <a:bodyPr/>
          <a:lstStyle/>
          <a:p>
            <a:r>
              <a:rPr lang="en-US" sz="2400" b="1" dirty="0">
                <a:solidFill>
                  <a:srgbClr val="000000"/>
                </a:solidFill>
              </a:rPr>
              <a:t>Does HIV Risk Perception Affect Condom Use and Pre-exposure Prophylaxis (</a:t>
            </a:r>
            <a:r>
              <a:rPr lang="en-US" sz="2400" b="1" dirty="0" err="1">
                <a:solidFill>
                  <a:srgbClr val="000000"/>
                </a:solidFill>
              </a:rPr>
              <a:t>PrEP</a:t>
            </a:r>
            <a:r>
              <a:rPr lang="en-US" sz="2400" b="1" dirty="0">
                <a:solidFill>
                  <a:srgbClr val="000000"/>
                </a:solidFill>
              </a:rPr>
              <a:t>) Interest? An Examination of Sexually Transmitted Infection Clinic Attendees and Black Gay Pride Event Participants</a:t>
            </a:r>
            <a:endParaRPr lang="en-US" sz="2400" dirty="0"/>
          </a:p>
        </p:txBody>
      </p:sp>
      <p:pic>
        <p:nvPicPr>
          <p:cNvPr id="7" name="Content Placeholder 6" descr="risk percep 5.png"/>
          <p:cNvPicPr>
            <a:picLocks noGrp="1" noChangeAspect="1"/>
          </p:cNvPicPr>
          <p:nvPr>
            <p:ph idx="1"/>
          </p:nvPr>
        </p:nvPicPr>
        <p:blipFill>
          <a:blip r:embed="rId2">
            <a:extLst>
              <a:ext uri="{28A0092B-C50C-407E-A947-70E740481C1C}">
                <a14:useLocalDpi xmlns:a14="http://schemas.microsoft.com/office/drawing/2010/main" val="0"/>
              </a:ext>
            </a:extLst>
          </a:blip>
          <a:srcRect l="-8300" r="-8300"/>
          <a:stretch>
            <a:fillRect/>
          </a:stretch>
        </p:blipFill>
        <p:spPr>
          <a:xfrm>
            <a:off x="549275" y="1787359"/>
            <a:ext cx="8042276" cy="4343400"/>
          </a:xfrm>
        </p:spPr>
      </p:pic>
    </p:spTree>
    <p:extLst>
      <p:ext uri="{BB962C8B-B14F-4D97-AF65-F5344CB8AC3E}">
        <p14:creationId xmlns:p14="http://schemas.microsoft.com/office/powerpoint/2010/main" val="2442245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668" y="655681"/>
            <a:ext cx="8042276" cy="1336956"/>
          </a:xfrm>
        </p:spPr>
        <p:txBody>
          <a:bodyPr>
            <a:normAutofit fontScale="90000"/>
          </a:bodyPr>
          <a:lstStyle/>
          <a:p>
            <a:r>
              <a:rPr lang="en-US" b="1" dirty="0" err="1">
                <a:cs typeface="Arial" charset="0"/>
              </a:rPr>
              <a:t>PrEP</a:t>
            </a:r>
            <a:r>
              <a:rPr lang="en-US" b="1" dirty="0">
                <a:cs typeface="Arial" charset="0"/>
              </a:rPr>
              <a:t> interest among the high-risk participants</a:t>
            </a:r>
            <a:br>
              <a:rPr lang="en-US" b="1" dirty="0">
                <a:cs typeface="Arial" charset="0"/>
              </a:rPr>
            </a:br>
            <a:endParaRPr lang="en-US" dirty="0"/>
          </a:p>
        </p:txBody>
      </p:sp>
      <p:pic>
        <p:nvPicPr>
          <p:cNvPr id="4" name="Content Placeholder 3" descr="risk percep 6.png"/>
          <p:cNvPicPr>
            <a:picLocks noGrp="1" noChangeAspect="1"/>
          </p:cNvPicPr>
          <p:nvPr>
            <p:ph idx="1"/>
          </p:nvPr>
        </p:nvPicPr>
        <p:blipFill>
          <a:blip r:embed="rId2">
            <a:extLst>
              <a:ext uri="{28A0092B-C50C-407E-A947-70E740481C1C}">
                <a14:useLocalDpi xmlns:a14="http://schemas.microsoft.com/office/drawing/2010/main" val="0"/>
              </a:ext>
            </a:extLst>
          </a:blip>
          <a:srcRect l="-9782" r="-9782"/>
          <a:stretch>
            <a:fillRect/>
          </a:stretch>
        </p:blipFill>
        <p:spPr/>
      </p:pic>
      <p:sp>
        <p:nvSpPr>
          <p:cNvPr id="5" name="Text Box 774"/>
          <p:cNvSpPr txBox="1">
            <a:spLocks noChangeArrowheads="1"/>
          </p:cNvSpPr>
          <p:nvPr/>
        </p:nvSpPr>
        <p:spPr bwMode="auto">
          <a:xfrm>
            <a:off x="4700657" y="2234527"/>
            <a:ext cx="10199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76788" eaLnBrk="0" hangingPunct="0">
              <a:defRPr sz="2600">
                <a:solidFill>
                  <a:schemeClr val="tx1"/>
                </a:solidFill>
                <a:latin typeface="Arial" charset="0"/>
                <a:ea typeface="MS PGothic" charset="0"/>
                <a:cs typeface="MS PGothic" charset="0"/>
              </a:defRPr>
            </a:lvl1pPr>
            <a:lvl2pPr marL="742950" indent="-285750" defTabSz="4776788" eaLnBrk="0" hangingPunct="0">
              <a:defRPr sz="2600">
                <a:solidFill>
                  <a:schemeClr val="tx1"/>
                </a:solidFill>
                <a:latin typeface="Arial" charset="0"/>
                <a:ea typeface="MS PGothic" charset="0"/>
                <a:cs typeface="MS PGothic" charset="0"/>
              </a:defRPr>
            </a:lvl2pPr>
            <a:lvl3pPr marL="1143000" indent="-228600" defTabSz="4776788" eaLnBrk="0" hangingPunct="0">
              <a:defRPr sz="2600">
                <a:solidFill>
                  <a:schemeClr val="tx1"/>
                </a:solidFill>
                <a:latin typeface="Arial" charset="0"/>
                <a:ea typeface="MS PGothic" charset="0"/>
                <a:cs typeface="MS PGothic" charset="0"/>
              </a:defRPr>
            </a:lvl3pPr>
            <a:lvl4pPr marL="1600200" indent="-228600" defTabSz="4776788" eaLnBrk="0" hangingPunct="0">
              <a:defRPr sz="2600">
                <a:solidFill>
                  <a:schemeClr val="tx1"/>
                </a:solidFill>
                <a:latin typeface="Arial" charset="0"/>
                <a:ea typeface="MS PGothic" charset="0"/>
                <a:cs typeface="MS PGothic" charset="0"/>
              </a:defRPr>
            </a:lvl4pPr>
            <a:lvl5pPr marL="2057400" indent="-228600" defTabSz="4776788" eaLnBrk="0" hangingPunct="0">
              <a:defRPr sz="2600">
                <a:solidFill>
                  <a:schemeClr val="tx1"/>
                </a:solidFill>
                <a:latin typeface="Arial" charset="0"/>
                <a:ea typeface="MS PGothic" charset="0"/>
                <a:cs typeface="MS PGothic" charset="0"/>
              </a:defRPr>
            </a:lvl5pPr>
            <a:lvl6pPr marL="2514600" indent="-228600" defTabSz="4776788" eaLnBrk="0" fontAlgn="base" hangingPunct="0">
              <a:spcBef>
                <a:spcPct val="0"/>
              </a:spcBef>
              <a:spcAft>
                <a:spcPct val="0"/>
              </a:spcAft>
              <a:defRPr sz="2600">
                <a:solidFill>
                  <a:schemeClr val="tx1"/>
                </a:solidFill>
                <a:latin typeface="Arial" charset="0"/>
                <a:ea typeface="MS PGothic" charset="0"/>
                <a:cs typeface="MS PGothic" charset="0"/>
              </a:defRPr>
            </a:lvl6pPr>
            <a:lvl7pPr marL="2971800" indent="-228600" defTabSz="4776788" eaLnBrk="0" fontAlgn="base" hangingPunct="0">
              <a:spcBef>
                <a:spcPct val="0"/>
              </a:spcBef>
              <a:spcAft>
                <a:spcPct val="0"/>
              </a:spcAft>
              <a:defRPr sz="2600">
                <a:solidFill>
                  <a:schemeClr val="tx1"/>
                </a:solidFill>
                <a:latin typeface="Arial" charset="0"/>
                <a:ea typeface="MS PGothic" charset="0"/>
                <a:cs typeface="MS PGothic" charset="0"/>
              </a:defRPr>
            </a:lvl7pPr>
            <a:lvl8pPr marL="3429000" indent="-228600" defTabSz="4776788" eaLnBrk="0" fontAlgn="base" hangingPunct="0">
              <a:spcBef>
                <a:spcPct val="0"/>
              </a:spcBef>
              <a:spcAft>
                <a:spcPct val="0"/>
              </a:spcAft>
              <a:defRPr sz="2600">
                <a:solidFill>
                  <a:schemeClr val="tx1"/>
                </a:solidFill>
                <a:latin typeface="Arial" charset="0"/>
                <a:ea typeface="MS PGothic" charset="0"/>
                <a:cs typeface="MS PGothic" charset="0"/>
              </a:defRPr>
            </a:lvl8pPr>
            <a:lvl9pPr marL="3886200" indent="-228600" defTabSz="4776788" eaLnBrk="0" fontAlgn="base" hangingPunct="0">
              <a:spcBef>
                <a:spcPct val="0"/>
              </a:spcBef>
              <a:spcAft>
                <a:spcPct val="0"/>
              </a:spcAft>
              <a:defRPr sz="2600">
                <a:solidFill>
                  <a:schemeClr val="tx1"/>
                </a:solidFill>
                <a:latin typeface="Arial" charset="0"/>
                <a:ea typeface="MS PGothic" charset="0"/>
                <a:cs typeface="MS PGothic" charset="0"/>
              </a:defRPr>
            </a:lvl9pPr>
          </a:lstStyle>
          <a:p>
            <a:pPr algn="ctr" eaLnBrk="1" hangingPunct="1">
              <a:spcBef>
                <a:spcPct val="50000"/>
              </a:spcBef>
            </a:pPr>
            <a:r>
              <a:rPr lang="en-US" sz="1400" b="1" i="1" dirty="0"/>
              <a:t>P </a:t>
            </a:r>
            <a:r>
              <a:rPr lang="en-US" sz="1400" b="1" dirty="0"/>
              <a:t>&lt;0.001</a:t>
            </a:r>
            <a:endParaRPr lang="en-US" sz="1400" b="1" i="1" dirty="0"/>
          </a:p>
        </p:txBody>
      </p:sp>
    </p:spTree>
    <p:extLst>
      <p:ext uri="{BB962C8B-B14F-4D97-AF65-F5344CB8AC3E}">
        <p14:creationId xmlns:p14="http://schemas.microsoft.com/office/powerpoint/2010/main" val="578526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c.gov\private\M106\wbp1\!! Project_Files\!!_New-DHAP\!!_508-Access-Files\!!-DHAP-HIV-files\Womens-Slides\Slide2-Wom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18110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8488"/>
            <a:ext cx="8042275" cy="1042987"/>
          </a:xfrm>
        </p:spPr>
        <p:txBody>
          <a:bodyPr>
            <a:noAutofit/>
          </a:bodyPr>
          <a:lstStyle/>
          <a:p>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err="1" smtClean="0"/>
              <a:t>Univariate</a:t>
            </a:r>
            <a:r>
              <a:rPr lang="en-US" sz="3200" b="1" dirty="0" smtClean="0"/>
              <a:t> </a:t>
            </a:r>
            <a:r>
              <a:rPr lang="en-US" sz="3200" b="1" dirty="0"/>
              <a:t>analysis of factors associated with low risk perception</a:t>
            </a:r>
            <a:r>
              <a:rPr lang="th-TH" sz="3200" b="1" dirty="0"/>
              <a:t/>
            </a:r>
            <a:br>
              <a:rPr lang="th-TH" sz="3200" b="1" dirty="0"/>
            </a:br>
            <a:endParaRPr lang="en-US" sz="3200" dirty="0"/>
          </a:p>
        </p:txBody>
      </p:sp>
      <p:pic>
        <p:nvPicPr>
          <p:cNvPr id="6" name="Picture 5" descr="ta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2" y="1323474"/>
            <a:ext cx="6776627" cy="5120105"/>
          </a:xfrm>
          <a:prstGeom prst="rect">
            <a:avLst/>
          </a:prstGeom>
        </p:spPr>
      </p:pic>
    </p:spTree>
    <p:extLst>
      <p:ext uri="{BB962C8B-B14F-4D97-AF65-F5344CB8AC3E}">
        <p14:creationId xmlns:p14="http://schemas.microsoft.com/office/powerpoint/2010/main" val="3629402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90508"/>
            <a:ext cx="8042276" cy="1336956"/>
          </a:xfrm>
        </p:spPr>
        <p:txBody>
          <a:bodyPr>
            <a:normAutofit fontScale="90000"/>
          </a:bodyPr>
          <a:lstStyle/>
          <a:p>
            <a:r>
              <a:rPr lang="en-US" b="1" dirty="0"/>
              <a:t>Multiv</a:t>
            </a:r>
            <a:r>
              <a:rPr lang="en-US" sz="4000" b="1" dirty="0"/>
              <a:t>ariate analysis of factors associated with low risk perception</a:t>
            </a:r>
            <a:r>
              <a:rPr lang="th-TH" sz="4000" b="1" dirty="0"/>
              <a:t/>
            </a:r>
            <a:br>
              <a:rPr lang="th-TH" sz="4000" b="1" dirty="0"/>
            </a:br>
            <a:endParaRPr lang="en-US" sz="4000" dirty="0"/>
          </a:p>
        </p:txBody>
      </p:sp>
      <p:pic>
        <p:nvPicPr>
          <p:cNvPr id="4" name="Content Placeholder 3" descr="risk perception 8.png"/>
          <p:cNvPicPr>
            <a:picLocks noGrp="1" noChangeAspect="1"/>
          </p:cNvPicPr>
          <p:nvPr>
            <p:ph idx="1"/>
          </p:nvPr>
        </p:nvPicPr>
        <p:blipFill>
          <a:blip r:embed="rId2">
            <a:extLst>
              <a:ext uri="{28A0092B-C50C-407E-A947-70E740481C1C}">
                <a14:useLocalDpi xmlns:a14="http://schemas.microsoft.com/office/drawing/2010/main" val="0"/>
              </a:ext>
            </a:extLst>
          </a:blip>
          <a:srcRect t="-7157" b="-7157"/>
          <a:stretch>
            <a:fillRect/>
          </a:stretch>
        </p:blipFill>
        <p:spPr/>
      </p:pic>
    </p:spTree>
    <p:extLst>
      <p:ext uri="{BB962C8B-B14F-4D97-AF65-F5344CB8AC3E}">
        <p14:creationId xmlns:p14="http://schemas.microsoft.com/office/powerpoint/2010/main" val="3157591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1353"/>
            <a:ext cx="9144000" cy="1356226"/>
          </a:xfrm>
          <a:prstGeom prst="rect">
            <a:avLst/>
          </a:prstGeom>
        </p:spPr>
      </p:pic>
      <p:pic>
        <p:nvPicPr>
          <p:cNvPr id="5" name="Picture 4"/>
          <p:cNvPicPr>
            <a:picLocks noChangeAspect="1"/>
          </p:cNvPicPr>
          <p:nvPr/>
        </p:nvPicPr>
        <p:blipFill>
          <a:blip r:embed="rId3"/>
          <a:stretch>
            <a:fillRect/>
          </a:stretch>
        </p:blipFill>
        <p:spPr>
          <a:xfrm>
            <a:off x="6270458" y="6340635"/>
            <a:ext cx="2565400" cy="393700"/>
          </a:xfrm>
          <a:prstGeom prst="rect">
            <a:avLst/>
          </a:prstGeom>
        </p:spPr>
      </p:pic>
      <p:pic>
        <p:nvPicPr>
          <p:cNvPr id="7" name="Picture 6"/>
          <p:cNvPicPr>
            <a:picLocks noChangeAspect="1"/>
          </p:cNvPicPr>
          <p:nvPr/>
        </p:nvPicPr>
        <p:blipFill>
          <a:blip r:embed="rId4"/>
          <a:stretch>
            <a:fillRect/>
          </a:stretch>
        </p:blipFill>
        <p:spPr>
          <a:xfrm>
            <a:off x="0" y="1844842"/>
            <a:ext cx="4851400" cy="4454358"/>
          </a:xfrm>
          <a:prstGeom prst="rect">
            <a:avLst/>
          </a:prstGeom>
        </p:spPr>
      </p:pic>
      <p:pic>
        <p:nvPicPr>
          <p:cNvPr id="8" name="Picture 7"/>
          <p:cNvPicPr>
            <a:picLocks noChangeAspect="1"/>
          </p:cNvPicPr>
          <p:nvPr/>
        </p:nvPicPr>
        <p:blipFill>
          <a:blip r:embed="rId5"/>
          <a:stretch>
            <a:fillRect/>
          </a:stretch>
        </p:blipFill>
        <p:spPr>
          <a:xfrm>
            <a:off x="4851401" y="2310057"/>
            <a:ext cx="4171610" cy="3989144"/>
          </a:xfrm>
          <a:prstGeom prst="rect">
            <a:avLst/>
          </a:prstGeom>
        </p:spPr>
      </p:pic>
      <p:pic>
        <p:nvPicPr>
          <p:cNvPr id="9" name="Picture 8"/>
          <p:cNvPicPr>
            <a:picLocks noChangeAspect="1"/>
          </p:cNvPicPr>
          <p:nvPr/>
        </p:nvPicPr>
        <p:blipFill>
          <a:blip r:embed="rId6"/>
          <a:stretch>
            <a:fillRect/>
          </a:stretch>
        </p:blipFill>
        <p:spPr>
          <a:xfrm>
            <a:off x="4851401" y="1828800"/>
            <a:ext cx="4116800" cy="481257"/>
          </a:xfrm>
          <a:prstGeom prst="rect">
            <a:avLst/>
          </a:prstGeom>
        </p:spPr>
      </p:pic>
    </p:spTree>
    <p:extLst>
      <p:ext uri="{BB962C8B-B14F-4D97-AF65-F5344CB8AC3E}">
        <p14:creationId xmlns:p14="http://schemas.microsoft.com/office/powerpoint/2010/main" val="3306968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1577475"/>
          </a:xfrm>
          <a:prstGeom prst="rect">
            <a:avLst/>
          </a:prstGeom>
        </p:spPr>
      </p:pic>
      <p:pic>
        <p:nvPicPr>
          <p:cNvPr id="4" name="Picture 3"/>
          <p:cNvPicPr>
            <a:picLocks noChangeAspect="1"/>
          </p:cNvPicPr>
          <p:nvPr/>
        </p:nvPicPr>
        <p:blipFill>
          <a:blip r:embed="rId3"/>
          <a:stretch>
            <a:fillRect/>
          </a:stretch>
        </p:blipFill>
        <p:spPr>
          <a:xfrm>
            <a:off x="1122947" y="1697789"/>
            <a:ext cx="6217653" cy="5005137"/>
          </a:xfrm>
          <a:prstGeom prst="rect">
            <a:avLst/>
          </a:prstGeom>
        </p:spPr>
      </p:pic>
      <p:pic>
        <p:nvPicPr>
          <p:cNvPr id="5" name="Picture 4"/>
          <p:cNvPicPr>
            <a:picLocks noChangeAspect="1"/>
          </p:cNvPicPr>
          <p:nvPr/>
        </p:nvPicPr>
        <p:blipFill>
          <a:blip r:embed="rId4"/>
          <a:stretch>
            <a:fillRect/>
          </a:stretch>
        </p:blipFill>
        <p:spPr>
          <a:xfrm>
            <a:off x="7058526" y="6313899"/>
            <a:ext cx="1777332" cy="393700"/>
          </a:xfrm>
          <a:prstGeom prst="rect">
            <a:avLst/>
          </a:prstGeom>
        </p:spPr>
      </p:pic>
      <p:sp>
        <p:nvSpPr>
          <p:cNvPr id="6" name="Oval 5"/>
          <p:cNvSpPr/>
          <p:nvPr/>
        </p:nvSpPr>
        <p:spPr>
          <a:xfrm>
            <a:off x="2553367" y="4545263"/>
            <a:ext cx="3823370" cy="387684"/>
          </a:xfrm>
          <a:prstGeom prst="ellipse">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048000" y="3810000"/>
            <a:ext cx="2606842" cy="294105"/>
          </a:xfrm>
          <a:prstGeom prst="ellipse">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8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Risk Perception Affect Behavior?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8976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4800"/>
            <a:ext cx="8042276" cy="1336956"/>
          </a:xfrm>
        </p:spPr>
        <p:txBody>
          <a:bodyPr>
            <a:noAutofit/>
          </a:bodyPr>
          <a:lstStyle/>
          <a:p>
            <a:pPr eaLnBrk="1" hangingPunct="1"/>
            <a:r>
              <a:rPr lang="en-US" sz="3600" dirty="0" smtClean="0"/>
              <a:t>Partners </a:t>
            </a:r>
            <a:r>
              <a:rPr lang="en-US" sz="3600" dirty="0" err="1" smtClean="0"/>
              <a:t>PrEP</a:t>
            </a:r>
            <a:r>
              <a:rPr lang="en-US" sz="3600" dirty="0" smtClean="0"/>
              <a:t>: TDF and TDF/FTC Significantly Reduce HIV Acquisition</a:t>
            </a:r>
          </a:p>
        </p:txBody>
      </p:sp>
      <p:sp>
        <p:nvSpPr>
          <p:cNvPr id="20483" name="Rectangle 3"/>
          <p:cNvSpPr>
            <a:spLocks noGrp="1" noChangeArrowheads="1"/>
          </p:cNvSpPr>
          <p:nvPr>
            <p:ph idx="1"/>
          </p:nvPr>
        </p:nvSpPr>
        <p:spPr>
          <a:xfrm>
            <a:off x="384175" y="1828800"/>
            <a:ext cx="8455025" cy="4546600"/>
          </a:xfrm>
        </p:spPr>
        <p:txBody>
          <a:bodyPr/>
          <a:lstStyle/>
          <a:p>
            <a:pPr eaLnBrk="1" hangingPunct="1"/>
            <a:r>
              <a:rPr lang="en-US" sz="1800" dirty="0"/>
              <a:t>4747 HIV-negative partners in HIV-</a:t>
            </a:r>
            <a:r>
              <a:rPr lang="en-US" sz="1800" dirty="0" err="1"/>
              <a:t>serodiscordant</a:t>
            </a:r>
            <a:r>
              <a:rPr lang="en-US" sz="1800" dirty="0"/>
              <a:t> heterosexual couples randomized to receive oral TDF, oral TDF/FTC, or placebo</a:t>
            </a:r>
          </a:p>
          <a:p>
            <a:r>
              <a:rPr lang="en-US" sz="1800" dirty="0"/>
              <a:t>Both </a:t>
            </a:r>
            <a:r>
              <a:rPr lang="en-US" sz="1800" dirty="0" err="1"/>
              <a:t>PrEP</a:t>
            </a:r>
            <a:r>
              <a:rPr lang="en-US" sz="1800" dirty="0"/>
              <a:t> strategies associated with significant reduction in HIV transmission </a:t>
            </a:r>
            <a:r>
              <a:rPr lang="en-US" sz="1800" dirty="0" err="1"/>
              <a:t>vs</a:t>
            </a:r>
            <a:r>
              <a:rPr lang="en-US" sz="1800" dirty="0"/>
              <a:t> placebo in both men and women</a:t>
            </a:r>
            <a:r>
              <a:rPr lang="en-US" sz="1800" baseline="30000" dirty="0"/>
              <a:t>[1]</a:t>
            </a:r>
            <a:endParaRPr lang="en-US" sz="1800" dirty="0"/>
          </a:p>
          <a:p>
            <a:pPr lvl="1"/>
            <a:r>
              <a:rPr lang="en-US" sz="1600" dirty="0"/>
              <a:t>TDF efficacy: 71% in women, 63% in men</a:t>
            </a:r>
          </a:p>
          <a:p>
            <a:pPr lvl="1"/>
            <a:r>
              <a:rPr lang="en-US" sz="1600" dirty="0"/>
              <a:t>TDF/FTC efficacy: 66% in women, 84% in men</a:t>
            </a:r>
          </a:p>
          <a:p>
            <a:r>
              <a:rPr lang="en-US" sz="1800" dirty="0"/>
              <a:t>In contrast to </a:t>
            </a:r>
            <a:r>
              <a:rPr lang="en-US" sz="1800" dirty="0" err="1"/>
              <a:t>FEMPrEP</a:t>
            </a:r>
            <a:r>
              <a:rPr lang="en-US" sz="1800" dirty="0"/>
              <a:t>, adherence levels high</a:t>
            </a:r>
          </a:p>
          <a:p>
            <a:pPr lvl="1"/>
            <a:r>
              <a:rPr lang="en-US" sz="1600" dirty="0"/>
              <a:t>Estimated that 97% of pills were taken based on monthly pill counts</a:t>
            </a:r>
            <a:r>
              <a:rPr lang="en-US" sz="1600" baseline="30000" dirty="0"/>
              <a:t>[1]</a:t>
            </a:r>
            <a:endParaRPr lang="en-US" sz="1600" dirty="0"/>
          </a:p>
          <a:p>
            <a:pPr lvl="1"/>
            <a:r>
              <a:rPr lang="en-US" sz="1600" dirty="0"/>
              <a:t>TDF detected in plasma at higher rates in uninfected </a:t>
            </a:r>
            <a:r>
              <a:rPr lang="en-US" sz="1600" dirty="0" err="1"/>
              <a:t>pts</a:t>
            </a:r>
            <a:r>
              <a:rPr lang="en-US" sz="1600" dirty="0"/>
              <a:t> </a:t>
            </a:r>
            <a:r>
              <a:rPr lang="en-US" sz="1600" dirty="0" err="1"/>
              <a:t>vs</a:t>
            </a:r>
            <a:r>
              <a:rPr lang="en-US" sz="1600" dirty="0"/>
              <a:t> those who seroconverted, according to case cohort study</a:t>
            </a:r>
            <a:r>
              <a:rPr lang="en-US" sz="1600" baseline="30000" dirty="0"/>
              <a:t>[2]</a:t>
            </a:r>
            <a:endParaRPr lang="en-US" sz="1600" dirty="0"/>
          </a:p>
          <a:p>
            <a:pPr lvl="2"/>
            <a:r>
              <a:rPr lang="en-US" sz="1400" dirty="0"/>
              <a:t>Infected </a:t>
            </a:r>
            <a:r>
              <a:rPr lang="en-US" sz="1400" dirty="0" err="1"/>
              <a:t>pts</a:t>
            </a:r>
            <a:r>
              <a:rPr lang="en-US" sz="1400" dirty="0"/>
              <a:t> with detectable TDF in TDF and TDF/FTC arms: 31% and 25%</a:t>
            </a:r>
          </a:p>
          <a:p>
            <a:pPr lvl="2"/>
            <a:r>
              <a:rPr lang="en-US" sz="1400" dirty="0"/>
              <a:t>Uninfected </a:t>
            </a:r>
            <a:r>
              <a:rPr lang="en-US" sz="1400" dirty="0" err="1"/>
              <a:t>pts</a:t>
            </a:r>
            <a:r>
              <a:rPr lang="en-US" sz="1400" dirty="0"/>
              <a:t> with detectable TDF in TDF and TDF/FTC arms: 83% and 81%</a:t>
            </a:r>
          </a:p>
        </p:txBody>
      </p:sp>
      <p:sp>
        <p:nvSpPr>
          <p:cNvPr id="20484" name="Text Box 11"/>
          <p:cNvSpPr txBox="1">
            <a:spLocks noChangeArrowheads="1"/>
          </p:cNvSpPr>
          <p:nvPr/>
        </p:nvSpPr>
        <p:spPr bwMode="auto">
          <a:xfrm>
            <a:off x="0" y="6400800"/>
            <a:ext cx="8561388" cy="307975"/>
          </a:xfrm>
          <a:prstGeom prst="rect">
            <a:avLst/>
          </a:prstGeom>
          <a:noFill/>
          <a:ln w="9525" algn="ctr">
            <a:noFill/>
            <a:miter lim="800000"/>
            <a:headEnd/>
            <a:tailEnd/>
          </a:ln>
        </p:spPr>
        <p:txBody>
          <a:bodyPr lIns="91435" tIns="45718" rIns="91435" bIns="45718" anchor="b">
            <a:spAutoFit/>
          </a:bodyPr>
          <a:lstStyle/>
          <a:p>
            <a:pPr fontAlgn="base">
              <a:spcBef>
                <a:spcPct val="0"/>
              </a:spcBef>
              <a:spcAft>
                <a:spcPct val="0"/>
              </a:spcAft>
            </a:pPr>
            <a:r>
              <a:rPr lang="en-US" sz="1400" dirty="0">
                <a:solidFill>
                  <a:srgbClr val="CDCDCF"/>
                </a:solidFill>
              </a:rPr>
              <a:t>1. </a:t>
            </a:r>
            <a:r>
              <a:rPr lang="en-US" sz="1400" dirty="0" err="1">
                <a:solidFill>
                  <a:srgbClr val="CDCDCF"/>
                </a:solidFill>
              </a:rPr>
              <a:t>Baeten</a:t>
            </a:r>
            <a:r>
              <a:rPr lang="en-US" sz="1400" dirty="0">
                <a:solidFill>
                  <a:srgbClr val="CDCDCF"/>
                </a:solidFill>
              </a:rPr>
              <a:t> J, et al. CROI 2012. Abstract 29. 2. Donnell D, et al. CROI 2012. Abstract 30.</a:t>
            </a:r>
          </a:p>
        </p:txBody>
      </p:sp>
    </p:spTree>
    <p:extLst>
      <p:ext uri="{BB962C8B-B14F-4D97-AF65-F5344CB8AC3E}">
        <p14:creationId xmlns:p14="http://schemas.microsoft.com/office/powerpoint/2010/main" val="4111295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64550" cy="1103313"/>
          </a:xfrm>
        </p:spPr>
        <p:txBody>
          <a:bodyPr>
            <a:noAutofit/>
          </a:bodyPr>
          <a:lstStyle/>
          <a:p>
            <a:r>
              <a:rPr lang="en-US" sz="3200" dirty="0"/>
              <a:t>VOICE – Vaginal and </a:t>
            </a:r>
            <a:r>
              <a:rPr lang="en-US" sz="3200" dirty="0" smtClean="0"/>
              <a:t>Oral </a:t>
            </a:r>
            <a:r>
              <a:rPr lang="en-US" sz="3200" dirty="0"/>
              <a:t>Interventions to Control the </a:t>
            </a:r>
            <a:r>
              <a:rPr lang="en-US" sz="3200" dirty="0" smtClean="0"/>
              <a:t>Epidemic- MTN 003</a:t>
            </a:r>
            <a:endParaRPr lang="en-US" sz="3200" dirty="0"/>
          </a:p>
        </p:txBody>
      </p:sp>
      <p:pic>
        <p:nvPicPr>
          <p:cNvPr id="4" name="Content Placeholder 3" descr="VOICEschema.jpg"/>
          <p:cNvPicPr>
            <a:picLocks noGrp="1" noChangeAspect="1"/>
          </p:cNvPicPr>
          <p:nvPr>
            <p:ph idx="1"/>
          </p:nvPr>
        </p:nvPicPr>
        <p:blipFill>
          <a:blip r:embed="rId2">
            <a:extLst>
              <a:ext uri="{28A0092B-C50C-407E-A947-70E740481C1C}">
                <a14:useLocalDpi xmlns:a14="http://schemas.microsoft.com/office/drawing/2010/main" val="0"/>
              </a:ext>
            </a:extLst>
          </a:blip>
          <a:srcRect t="3741" b="3741"/>
          <a:stretch>
            <a:fillRect/>
          </a:stretch>
        </p:blipFill>
        <p:spPr/>
      </p:pic>
      <p:sp>
        <p:nvSpPr>
          <p:cNvPr id="5" name="TextBox 4"/>
          <p:cNvSpPr txBox="1"/>
          <p:nvPr/>
        </p:nvSpPr>
        <p:spPr>
          <a:xfrm>
            <a:off x="5661467" y="6304002"/>
            <a:ext cx="2930084" cy="369332"/>
          </a:xfrm>
          <a:prstGeom prst="rect">
            <a:avLst/>
          </a:prstGeom>
          <a:noFill/>
        </p:spPr>
        <p:txBody>
          <a:bodyPr wrap="none" rtlCol="0">
            <a:spAutoFit/>
          </a:bodyPr>
          <a:lstStyle/>
          <a:p>
            <a:r>
              <a:rPr lang="en-US" dirty="0" err="1" smtClean="0"/>
              <a:t>Marrazzo</a:t>
            </a:r>
            <a:r>
              <a:rPr lang="en-US" dirty="0" smtClean="0"/>
              <a:t> et al. CROI 2013</a:t>
            </a:r>
            <a:endParaRPr lang="en-US" dirty="0"/>
          </a:p>
        </p:txBody>
      </p:sp>
    </p:spTree>
    <p:extLst>
      <p:ext uri="{BB962C8B-B14F-4D97-AF65-F5344CB8AC3E}">
        <p14:creationId xmlns:p14="http://schemas.microsoft.com/office/powerpoint/2010/main" val="2038230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254000"/>
            <a:ext cx="9144000" cy="5232400"/>
          </a:xfrm>
          <a:prstGeom prst="rect">
            <a:avLst/>
          </a:prstGeom>
        </p:spPr>
      </p:pic>
      <p:sp>
        <p:nvSpPr>
          <p:cNvPr id="9" name="TextBox 8"/>
          <p:cNvSpPr txBox="1"/>
          <p:nvPr/>
        </p:nvSpPr>
        <p:spPr>
          <a:xfrm>
            <a:off x="304800" y="5621516"/>
            <a:ext cx="8610600" cy="1538883"/>
          </a:xfrm>
          <a:prstGeom prst="rect">
            <a:avLst/>
          </a:prstGeom>
          <a:noFill/>
        </p:spPr>
        <p:txBody>
          <a:bodyPr wrap="square" rtlCol="0">
            <a:spAutoFit/>
          </a:bodyPr>
          <a:lstStyle/>
          <a:p>
            <a:r>
              <a:rPr lang="en-US" sz="1600" dirty="0"/>
              <a:t>Adherence was low across all groups, drug was detected in 29 percent of the blood samples from women in the </a:t>
            </a:r>
            <a:r>
              <a:rPr lang="en-US" sz="1600" dirty="0" err="1"/>
              <a:t>Truvada</a:t>
            </a:r>
            <a:r>
              <a:rPr lang="en-US" sz="1600" dirty="0"/>
              <a:t> group, 28 percent of the blood samples of those in the oral </a:t>
            </a:r>
            <a:r>
              <a:rPr lang="en-US" sz="1600" dirty="0" err="1"/>
              <a:t>tenofovir</a:t>
            </a:r>
            <a:r>
              <a:rPr lang="en-US" sz="1600" dirty="0"/>
              <a:t> group and 23 percent among those in the </a:t>
            </a:r>
            <a:r>
              <a:rPr lang="en-US" sz="1600" dirty="0" err="1"/>
              <a:t>tenofovir</a:t>
            </a:r>
            <a:r>
              <a:rPr lang="en-US" sz="1600" dirty="0"/>
              <a:t> gel group. Patient reported adherence ~90%				</a:t>
            </a:r>
            <a:r>
              <a:rPr lang="en-US" sz="1600" dirty="0" err="1"/>
              <a:t>Marrazzo</a:t>
            </a:r>
            <a:r>
              <a:rPr lang="en-US" sz="1600" dirty="0"/>
              <a:t> et al. CROI 2013</a:t>
            </a:r>
          </a:p>
          <a:p>
            <a:endParaRPr lang="en-US" sz="1600" dirty="0"/>
          </a:p>
          <a:p>
            <a:endParaRPr lang="en-US" sz="1200" dirty="0"/>
          </a:p>
        </p:txBody>
      </p:sp>
    </p:spTree>
    <p:extLst>
      <p:ext uri="{BB962C8B-B14F-4D97-AF65-F5344CB8AC3E}">
        <p14:creationId xmlns:p14="http://schemas.microsoft.com/office/powerpoint/2010/main" val="2770745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8421" y="1849674"/>
            <a:ext cx="5618748" cy="4433483"/>
          </a:xfrm>
          <a:prstGeom prst="rect">
            <a:avLst/>
          </a:prstGeom>
        </p:spPr>
      </p:pic>
      <p:pic>
        <p:nvPicPr>
          <p:cNvPr id="3" name="Picture 2"/>
          <p:cNvPicPr>
            <a:picLocks noChangeAspect="1"/>
          </p:cNvPicPr>
          <p:nvPr/>
        </p:nvPicPr>
        <p:blipFill>
          <a:blip r:embed="rId3"/>
          <a:stretch>
            <a:fillRect/>
          </a:stretch>
        </p:blipFill>
        <p:spPr>
          <a:xfrm>
            <a:off x="0" y="0"/>
            <a:ext cx="9144000" cy="722883"/>
          </a:xfrm>
          <a:prstGeom prst="rect">
            <a:avLst/>
          </a:prstGeom>
        </p:spPr>
      </p:pic>
      <p:pic>
        <p:nvPicPr>
          <p:cNvPr id="4" name="Picture 3"/>
          <p:cNvPicPr>
            <a:picLocks noChangeAspect="1"/>
          </p:cNvPicPr>
          <p:nvPr/>
        </p:nvPicPr>
        <p:blipFill>
          <a:blip r:embed="rId4"/>
          <a:stretch>
            <a:fillRect/>
          </a:stretch>
        </p:blipFill>
        <p:spPr>
          <a:xfrm>
            <a:off x="0" y="658209"/>
            <a:ext cx="9144000" cy="850868"/>
          </a:xfrm>
          <a:prstGeom prst="rect">
            <a:avLst/>
          </a:prstGeom>
        </p:spPr>
      </p:pic>
      <p:pic>
        <p:nvPicPr>
          <p:cNvPr id="5" name="Picture 4"/>
          <p:cNvPicPr>
            <a:picLocks noChangeAspect="1"/>
          </p:cNvPicPr>
          <p:nvPr/>
        </p:nvPicPr>
        <p:blipFill>
          <a:blip r:embed="rId5"/>
          <a:stretch>
            <a:fillRect/>
          </a:stretch>
        </p:blipFill>
        <p:spPr>
          <a:xfrm>
            <a:off x="213895" y="2177715"/>
            <a:ext cx="2854158" cy="4105441"/>
          </a:xfrm>
          <a:prstGeom prst="rect">
            <a:avLst/>
          </a:prstGeom>
        </p:spPr>
      </p:pic>
      <p:sp>
        <p:nvSpPr>
          <p:cNvPr id="6" name="TextBox 5"/>
          <p:cNvSpPr txBox="1"/>
          <p:nvPr/>
        </p:nvSpPr>
        <p:spPr>
          <a:xfrm>
            <a:off x="3876842" y="6304002"/>
            <a:ext cx="4184316" cy="553998"/>
          </a:xfrm>
          <a:prstGeom prst="rect">
            <a:avLst/>
          </a:prstGeom>
          <a:noFill/>
        </p:spPr>
        <p:txBody>
          <a:bodyPr wrap="square" rtlCol="0">
            <a:spAutoFit/>
          </a:bodyPr>
          <a:lstStyle/>
          <a:p>
            <a:r>
              <a:rPr lang="en-US" sz="1000" dirty="0" err="1"/>
              <a:t>C.A.Flash</a:t>
            </a:r>
            <a:r>
              <a:rPr lang="en-US" sz="1000" dirty="0"/>
              <a:t>, et al. Acceptability of oral or vaginal HIV pre-exposure prophylaxis among at-risk black women in the United States. : 19th International AIDS Conference: Abstract no. LBPE41</a:t>
            </a:r>
          </a:p>
        </p:txBody>
      </p:sp>
    </p:spTree>
    <p:extLst>
      <p:ext uri="{BB962C8B-B14F-4D97-AF65-F5344CB8AC3E}">
        <p14:creationId xmlns:p14="http://schemas.microsoft.com/office/powerpoint/2010/main" val="1990706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722883"/>
          </a:xfrm>
          <a:prstGeom prst="rect">
            <a:avLst/>
          </a:prstGeom>
        </p:spPr>
      </p:pic>
      <p:pic>
        <p:nvPicPr>
          <p:cNvPr id="4" name="Picture 3"/>
          <p:cNvPicPr>
            <a:picLocks noChangeAspect="1"/>
          </p:cNvPicPr>
          <p:nvPr/>
        </p:nvPicPr>
        <p:blipFill>
          <a:blip r:embed="rId3"/>
          <a:stretch>
            <a:fillRect/>
          </a:stretch>
        </p:blipFill>
        <p:spPr>
          <a:xfrm>
            <a:off x="0" y="658209"/>
            <a:ext cx="9144000" cy="850868"/>
          </a:xfrm>
          <a:prstGeom prst="rect">
            <a:avLst/>
          </a:prstGeom>
        </p:spPr>
      </p:pic>
      <p:pic>
        <p:nvPicPr>
          <p:cNvPr id="6" name="Picture 5"/>
          <p:cNvPicPr>
            <a:picLocks noChangeAspect="1"/>
          </p:cNvPicPr>
          <p:nvPr/>
        </p:nvPicPr>
        <p:blipFill>
          <a:blip r:embed="rId4"/>
          <a:stretch>
            <a:fillRect/>
          </a:stretch>
        </p:blipFill>
        <p:spPr>
          <a:xfrm>
            <a:off x="200532" y="1630279"/>
            <a:ext cx="4197684" cy="4507832"/>
          </a:xfrm>
          <a:prstGeom prst="rect">
            <a:avLst/>
          </a:prstGeom>
        </p:spPr>
      </p:pic>
      <p:pic>
        <p:nvPicPr>
          <p:cNvPr id="7" name="Picture 6"/>
          <p:cNvPicPr>
            <a:picLocks noChangeAspect="1"/>
          </p:cNvPicPr>
          <p:nvPr/>
        </p:nvPicPr>
        <p:blipFill>
          <a:blip r:embed="rId5"/>
          <a:stretch>
            <a:fillRect/>
          </a:stretch>
        </p:blipFill>
        <p:spPr>
          <a:xfrm>
            <a:off x="4571999" y="1898316"/>
            <a:ext cx="4249821" cy="4239795"/>
          </a:xfrm>
          <a:prstGeom prst="rect">
            <a:avLst/>
          </a:prstGeom>
        </p:spPr>
      </p:pic>
      <p:sp>
        <p:nvSpPr>
          <p:cNvPr id="8" name="TextBox 7"/>
          <p:cNvSpPr txBox="1"/>
          <p:nvPr/>
        </p:nvSpPr>
        <p:spPr>
          <a:xfrm>
            <a:off x="4799263" y="6304002"/>
            <a:ext cx="4344737" cy="553998"/>
          </a:xfrm>
          <a:prstGeom prst="rect">
            <a:avLst/>
          </a:prstGeom>
          <a:noFill/>
        </p:spPr>
        <p:txBody>
          <a:bodyPr wrap="square" rtlCol="0">
            <a:spAutoFit/>
          </a:bodyPr>
          <a:lstStyle/>
          <a:p>
            <a:r>
              <a:rPr lang="en-US" sz="1000" dirty="0" err="1"/>
              <a:t>C.A.Flash</a:t>
            </a:r>
            <a:r>
              <a:rPr lang="en-US" sz="1000" dirty="0"/>
              <a:t>, et al. Acceptability of oral or vaginal HIV pre-exposure prophylaxis among at-risk black women in the United States. : 19th International AIDS Conference: Abstract no. LBPE41</a:t>
            </a:r>
          </a:p>
        </p:txBody>
      </p:sp>
    </p:spTree>
    <p:extLst>
      <p:ext uri="{BB962C8B-B14F-4D97-AF65-F5344CB8AC3E}">
        <p14:creationId xmlns:p14="http://schemas.microsoft.com/office/powerpoint/2010/main" val="37181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c.gov\private\M106\wbp1\!! Project_Files\!!_New-DHAP\!!_508-Access-Files\!!-DHAP-HIV-files\Womens-Slides\Slide3-Wom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97008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5371"/>
          </a:xfrm>
        </p:spPr>
        <p:txBody>
          <a:bodyPr/>
          <a:lstStyle/>
          <a:p>
            <a:r>
              <a:rPr lang="en-US" dirty="0" smtClean="0"/>
              <a:t>Enhancing Prevention</a:t>
            </a:r>
            <a:endParaRPr lang="en-US" dirty="0"/>
          </a:p>
        </p:txBody>
      </p:sp>
      <p:sp>
        <p:nvSpPr>
          <p:cNvPr id="3" name="Content Placeholder 2"/>
          <p:cNvSpPr>
            <a:spLocks noGrp="1"/>
          </p:cNvSpPr>
          <p:nvPr>
            <p:ph idx="1"/>
          </p:nvPr>
        </p:nvSpPr>
        <p:spPr>
          <a:xfrm>
            <a:off x="549275" y="1350212"/>
            <a:ext cx="8042276" cy="5093368"/>
          </a:xfrm>
        </p:spPr>
        <p:txBody>
          <a:bodyPr>
            <a:normAutofit fontScale="85000" lnSpcReduction="20000"/>
          </a:bodyPr>
          <a:lstStyle/>
          <a:p>
            <a:r>
              <a:rPr lang="en-US" dirty="0" smtClean="0"/>
              <a:t>Increased HIV Awareness/decreased denial</a:t>
            </a:r>
          </a:p>
          <a:p>
            <a:pPr lvl="1"/>
            <a:r>
              <a:rPr lang="en-US" dirty="0" smtClean="0"/>
              <a:t>Media</a:t>
            </a:r>
          </a:p>
          <a:p>
            <a:pPr lvl="1"/>
            <a:r>
              <a:rPr lang="en-US" dirty="0" smtClean="0"/>
              <a:t>Testing</a:t>
            </a:r>
          </a:p>
          <a:p>
            <a:r>
              <a:rPr lang="en-US" dirty="0" smtClean="0"/>
              <a:t>Decrease HIV related stigma</a:t>
            </a:r>
          </a:p>
          <a:p>
            <a:pPr lvl="1"/>
            <a:r>
              <a:rPr lang="en-US" dirty="0" smtClean="0"/>
              <a:t>Challenge “high risk” determination</a:t>
            </a:r>
          </a:p>
          <a:p>
            <a:pPr lvl="1"/>
            <a:r>
              <a:rPr lang="en-US" dirty="0" smtClean="0"/>
              <a:t>“Like me”- real life stories of HIV+ women</a:t>
            </a:r>
          </a:p>
          <a:p>
            <a:pPr lvl="2"/>
            <a:r>
              <a:rPr lang="en-US" dirty="0" smtClean="0"/>
              <a:t>Encourage group solidarity</a:t>
            </a:r>
          </a:p>
          <a:p>
            <a:pPr lvl="1"/>
            <a:r>
              <a:rPr lang="en-US" dirty="0" smtClean="0"/>
              <a:t>Empowerment</a:t>
            </a:r>
          </a:p>
          <a:p>
            <a:pPr lvl="2"/>
            <a:r>
              <a:rPr lang="en-US" dirty="0" smtClean="0"/>
              <a:t>Enhanced Self Esteem –”</a:t>
            </a:r>
            <a:r>
              <a:rPr lang="en-US" dirty="0"/>
              <a:t>G</a:t>
            </a:r>
            <a:r>
              <a:rPr lang="en-US" dirty="0" smtClean="0"/>
              <a:t>reater than AIDS” “#Empowered”</a:t>
            </a:r>
          </a:p>
          <a:p>
            <a:pPr lvl="2"/>
            <a:r>
              <a:rPr lang="en-US" dirty="0" smtClean="0"/>
              <a:t>Women controlled prevention methods</a:t>
            </a:r>
          </a:p>
          <a:p>
            <a:r>
              <a:rPr lang="en-US" dirty="0" smtClean="0"/>
              <a:t>Treatment as Prevention</a:t>
            </a:r>
          </a:p>
          <a:p>
            <a:r>
              <a:rPr lang="en-US" dirty="0" smtClean="0"/>
              <a:t>PREP- coital linkage may improve acceptability, adherence</a:t>
            </a:r>
          </a:p>
          <a:p>
            <a:r>
              <a:rPr lang="en-US" dirty="0" smtClean="0"/>
              <a:t>Link HIV Prevention and Birth Control</a:t>
            </a:r>
          </a:p>
          <a:p>
            <a:pPr lvl="1"/>
            <a:r>
              <a:rPr lang="en-US" dirty="0" smtClean="0"/>
              <a:t>Combination vaginal ring, diaphragm, </a:t>
            </a:r>
            <a:r>
              <a:rPr lang="en-US" dirty="0" err="1" smtClean="0"/>
              <a:t>ect</a:t>
            </a:r>
            <a:endParaRPr lang="en-US" dirty="0" smtClean="0"/>
          </a:p>
          <a:p>
            <a:endParaRPr lang="en-US" dirty="0" smtClean="0"/>
          </a:p>
          <a:p>
            <a:pPr lvl="1"/>
            <a:endParaRPr lang="en-US" dirty="0" smtClean="0"/>
          </a:p>
          <a:p>
            <a:pPr lvl="1"/>
            <a:endParaRPr lang="en-US" dirty="0"/>
          </a:p>
        </p:txBody>
      </p:sp>
      <p:pic>
        <p:nvPicPr>
          <p:cNvPr id="4" name="Picture 3" descr="empoweredIcon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263" y="2864185"/>
            <a:ext cx="1778000" cy="1106236"/>
          </a:xfrm>
          <a:prstGeom prst="rect">
            <a:avLst/>
          </a:prstGeom>
        </p:spPr>
      </p:pic>
    </p:spTree>
    <p:extLst>
      <p:ext uri="{BB962C8B-B14F-4D97-AF65-F5344CB8AC3E}">
        <p14:creationId xmlns:p14="http://schemas.microsoft.com/office/powerpoint/2010/main" val="37904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c.gov\private\M106\wbp1\!! Project_Files\!!_New-DHAP\!!_508-Access-Files\!!-DHAP-HIV-files\Womens-Slides\Slide8-Wom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98227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c.gov\private\M106\wbp1\!! Project_Files\!!_New-DHAP\!!_508-Access-Files\!!-DHAP-HIV-files\Womens-Slides\Slide4-Wom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5030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c.gov\private\M106\wbp1\!! Project_Files\!!_New-DHAP\!!_508-Access-Files\!!-DHAP-HIV-files\Womens-Slides\Slide5-Wom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2083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Autofit/>
          </a:bodyPr>
          <a:lstStyle/>
          <a:p>
            <a:r>
              <a:rPr lang="en-US" sz="3600" dirty="0">
                <a:latin typeface="Arial" charset="0"/>
              </a:rPr>
              <a:t>ISIS/HPTN 064: High HIV Incidence Among At-Risk Women in US</a:t>
            </a:r>
          </a:p>
        </p:txBody>
      </p:sp>
      <p:sp>
        <p:nvSpPr>
          <p:cNvPr id="39939" name="Content Placeholder 2"/>
          <p:cNvSpPr>
            <a:spLocks noGrp="1"/>
          </p:cNvSpPr>
          <p:nvPr>
            <p:ph idx="1"/>
          </p:nvPr>
        </p:nvSpPr>
        <p:spPr>
          <a:xfrm>
            <a:off x="381000" y="1676400"/>
            <a:ext cx="8455025" cy="982663"/>
          </a:xfrm>
        </p:spPr>
        <p:txBody>
          <a:bodyPr>
            <a:normAutofit fontScale="92500" lnSpcReduction="10000"/>
          </a:bodyPr>
          <a:lstStyle/>
          <a:p>
            <a:pPr>
              <a:lnSpc>
                <a:spcPct val="100000"/>
              </a:lnSpc>
              <a:spcAft>
                <a:spcPct val="0"/>
              </a:spcAft>
            </a:pPr>
            <a:r>
              <a:rPr lang="en-US" sz="1800" dirty="0">
                <a:latin typeface="Arial" charset="0"/>
              </a:rPr>
              <a:t>2099 women recruited from US communities with high HIV prevalence</a:t>
            </a:r>
            <a:r>
              <a:rPr lang="en-US" sz="1800" baseline="30000" dirty="0">
                <a:latin typeface="Arial" charset="0"/>
              </a:rPr>
              <a:t>[1]</a:t>
            </a:r>
            <a:endParaRPr lang="en-US" sz="1800" dirty="0">
              <a:latin typeface="Arial" charset="0"/>
            </a:endParaRPr>
          </a:p>
          <a:p>
            <a:pPr lvl="1">
              <a:spcBef>
                <a:spcPts val="700"/>
              </a:spcBef>
              <a:spcAft>
                <a:spcPts val="400"/>
              </a:spcAft>
            </a:pPr>
            <a:r>
              <a:rPr lang="en-US" sz="1600" dirty="0">
                <a:latin typeface="Arial" charset="0"/>
              </a:rPr>
              <a:t>88% black, 12% Hispanic, 8% </a:t>
            </a:r>
            <a:r>
              <a:rPr lang="en-US" sz="1600" dirty="0" smtClean="0">
                <a:latin typeface="Arial" charset="0"/>
              </a:rPr>
              <a:t>white</a:t>
            </a:r>
            <a:endParaRPr lang="en-US" sz="1600" dirty="0">
              <a:latin typeface="Arial" charset="0"/>
            </a:endParaRPr>
          </a:p>
          <a:p>
            <a:pPr lvl="1">
              <a:lnSpc>
                <a:spcPct val="100000"/>
              </a:lnSpc>
              <a:spcAft>
                <a:spcPct val="0"/>
              </a:spcAft>
            </a:pPr>
            <a:r>
              <a:rPr lang="en-US" sz="1600" dirty="0">
                <a:latin typeface="Arial" charset="0"/>
              </a:rPr>
              <a:t>1.5% of women newly diagnosed with HIV at baseline</a:t>
            </a:r>
            <a:endParaRPr lang="en-US" sz="1400" dirty="0">
              <a:latin typeface="Arial" charset="0"/>
            </a:endParaRPr>
          </a:p>
        </p:txBody>
      </p:sp>
      <p:sp>
        <p:nvSpPr>
          <p:cNvPr id="39940" name="Text Box 11"/>
          <p:cNvSpPr txBox="1">
            <a:spLocks noChangeArrowheads="1"/>
          </p:cNvSpPr>
          <p:nvPr/>
        </p:nvSpPr>
        <p:spPr bwMode="auto">
          <a:xfrm>
            <a:off x="285750" y="6261040"/>
            <a:ext cx="856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9pPr>
          </a:lstStyle>
          <a:p>
            <a:pPr eaLnBrk="1" hangingPunct="1">
              <a:lnSpc>
                <a:spcPct val="100000"/>
              </a:lnSpc>
              <a:spcBef>
                <a:spcPct val="0"/>
              </a:spcBef>
              <a:spcAft>
                <a:spcPct val="0"/>
              </a:spcAft>
              <a:buClrTx/>
              <a:buFontTx/>
              <a:buNone/>
            </a:pPr>
            <a:r>
              <a:rPr lang="en-US" sz="1000" b="0" dirty="0"/>
              <a:t>1. </a:t>
            </a:r>
            <a:r>
              <a:rPr lang="en-US" sz="1000" b="0" dirty="0" err="1"/>
              <a:t>Hodder</a:t>
            </a:r>
            <a:r>
              <a:rPr lang="en-US" sz="1000" b="0" dirty="0"/>
              <a:t> S, et al. CROI 2012. Abstract 1048. 2. Prejean J, et al. </a:t>
            </a:r>
            <a:r>
              <a:rPr lang="en-US" sz="1000" b="0" dirty="0" err="1"/>
              <a:t>PLoS</a:t>
            </a:r>
            <a:r>
              <a:rPr lang="en-US" sz="1000" b="0" dirty="0"/>
              <a:t> Once. 2011;6:e17502. </a:t>
            </a:r>
            <a:br>
              <a:rPr lang="en-US" sz="1000" b="0" dirty="0"/>
            </a:br>
            <a:r>
              <a:rPr lang="en-US" sz="1000" b="0" dirty="0"/>
              <a:t>3. UNAIDS Report on the Global AIDS Epidemic; 2010.</a:t>
            </a:r>
          </a:p>
        </p:txBody>
      </p:sp>
      <p:sp>
        <p:nvSpPr>
          <p:cNvPr id="5" name="Content Placeholder 2"/>
          <p:cNvSpPr txBox="1">
            <a:spLocks/>
          </p:cNvSpPr>
          <p:nvPr/>
        </p:nvSpPr>
        <p:spPr bwMode="auto">
          <a:xfrm>
            <a:off x="347664" y="5010150"/>
            <a:ext cx="8499475" cy="889000"/>
          </a:xfrm>
          <a:prstGeom prst="rect">
            <a:avLst/>
          </a:prstGeom>
          <a:noFill/>
          <a:ln w="9525">
            <a:noFill/>
            <a:miter lim="800000"/>
            <a:headEnd/>
            <a:tailEnd/>
          </a:ln>
        </p:spPr>
        <p:txBody>
          <a:bodyPr lIns="91435" tIns="45718" rIns="91435" bIns="45718"/>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ea typeface="ＭＳ Ｐゴシック" charset="0"/>
              </a:defRPr>
            </a:lvl9pPr>
          </a:lstStyle>
          <a:p>
            <a:pPr>
              <a:spcBef>
                <a:spcPts val="700"/>
              </a:spcBef>
              <a:spcAft>
                <a:spcPct val="0"/>
              </a:spcAft>
              <a:buClr>
                <a:schemeClr val="accent2"/>
              </a:buClr>
              <a:buFont typeface="Wingdings" charset="0"/>
              <a:buChar char="§"/>
            </a:pPr>
            <a:r>
              <a:rPr lang="en-US" b="0" dirty="0"/>
              <a:t>Annual HIV incidence 5x higher than CDC</a:t>
            </a:r>
            <a:r>
              <a:rPr lang="ja-JP" altLang="en-US" b="0" dirty="0"/>
              <a:t>’</a:t>
            </a:r>
            <a:r>
              <a:rPr lang="en-US" b="0" dirty="0"/>
              <a:t>s 0.05% estimate for black women</a:t>
            </a:r>
            <a:r>
              <a:rPr lang="en-US" b="0" baseline="30000" dirty="0"/>
              <a:t>[2]</a:t>
            </a:r>
          </a:p>
          <a:p>
            <a:pPr lvl="1">
              <a:spcBef>
                <a:spcPts val="700"/>
              </a:spcBef>
              <a:spcAft>
                <a:spcPts val="400"/>
              </a:spcAft>
              <a:buClr>
                <a:schemeClr val="accent2"/>
              </a:buClr>
              <a:buFont typeface="Arial" charset="0"/>
              <a:buChar char="–"/>
            </a:pPr>
            <a:r>
              <a:rPr lang="en-US" sz="1600" b="0" dirty="0"/>
              <a:t>Comparable to adult incidence rates in Sub-Saharan Africa (0.28% for Congo and 0.53% for Kenya)</a:t>
            </a:r>
            <a:r>
              <a:rPr lang="en-US" sz="1600" b="0" baseline="30000" dirty="0"/>
              <a:t>[3]</a:t>
            </a:r>
            <a:endParaRPr lang="en-US" sz="1600" b="0" dirty="0"/>
          </a:p>
        </p:txBody>
      </p:sp>
      <p:graphicFrame>
        <p:nvGraphicFramePr>
          <p:cNvPr id="6" name="Table 5"/>
          <p:cNvGraphicFramePr>
            <a:graphicFrameLocks noGrp="1"/>
          </p:cNvGraphicFramePr>
          <p:nvPr>
            <p:extLst>
              <p:ext uri="{D42A27DB-BD31-4B8C-83A1-F6EECF244321}">
                <p14:modId xmlns:p14="http://schemas.microsoft.com/office/powerpoint/2010/main" val="895435847"/>
              </p:ext>
            </p:extLst>
          </p:nvPr>
        </p:nvGraphicFramePr>
        <p:xfrm>
          <a:off x="342901" y="3106739"/>
          <a:ext cx="8462963" cy="1752925"/>
        </p:xfrm>
        <a:graphic>
          <a:graphicData uri="http://schemas.openxmlformats.org/drawingml/2006/table">
            <a:tbl>
              <a:tblPr/>
              <a:tblGrid>
                <a:gridCol w="2170907"/>
                <a:gridCol w="1236133"/>
                <a:gridCol w="1210734"/>
                <a:gridCol w="999066"/>
                <a:gridCol w="1576123"/>
                <a:gridCol w="1270000"/>
              </a:tblGrid>
              <a:tr h="830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ea typeface="Times New Roman" pitchFamily="18" charset="0"/>
                          <a:cs typeface="Cambria" pitchFamily="18" charset="0"/>
                        </a:rPr>
                        <a:t>Events Analyzed</a:t>
                      </a:r>
                    </a:p>
                  </a:txBody>
                  <a:tcPr marT="45695" marB="45695"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ea typeface="Times New Roman" pitchFamily="18" charset="0"/>
                          <a:cs typeface="Cambria" pitchFamily="18" charset="0"/>
                        </a:rPr>
                        <a:t>Number of Women Analyzed</a:t>
                      </a:r>
                    </a:p>
                  </a:txBody>
                  <a:tcPr marT="45695" marB="45695"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ea typeface="Times New Roman" pitchFamily="18" charset="0"/>
                          <a:cs typeface="Cambria" pitchFamily="18" charset="0"/>
                        </a:rPr>
                        <a:t>Number of Events</a:t>
                      </a:r>
                    </a:p>
                  </a:txBody>
                  <a:tcPr marT="45695" marB="45695"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cs typeface="Times New Roman" pitchFamily="18" charset="0"/>
                        </a:rPr>
                        <a:t>Window Period</a:t>
                      </a:r>
                    </a:p>
                  </a:txBody>
                  <a:tcPr marT="45695" marB="45695"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cs typeface="Times New Roman" pitchFamily="18" charset="0"/>
                        </a:rPr>
                        <a:t>Annual Incidence Estimates, %</a:t>
                      </a:r>
                    </a:p>
                  </a:txBody>
                  <a:tcPr marT="45695" marB="45695" horzOverflow="overflow">
                    <a:lnL>
                      <a:noFill/>
                    </a:lnL>
                    <a:lnR>
                      <a:noFill/>
                    </a:lnR>
                    <a:lnT>
                      <a:noFill/>
                    </a:lnT>
                    <a:lnB>
                      <a:noFill/>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cs typeface="Times New Roman" pitchFamily="18" charset="0"/>
                        </a:rPr>
                        <a:t>95% CI, %</a:t>
                      </a:r>
                    </a:p>
                  </a:txBody>
                  <a:tcPr marT="45695" marB="45695" horzOverflow="overflow">
                    <a:lnL>
                      <a:noFill/>
                    </a:lnL>
                    <a:lnR>
                      <a:noFill/>
                    </a:lnR>
                    <a:lnT>
                      <a:noFill/>
                    </a:lnT>
                    <a:lnB>
                      <a:noFill/>
                    </a:lnB>
                    <a:lnTlToBr>
                      <a:noFill/>
                    </a:lnTlToBr>
                    <a:lnBlToTr>
                      <a:noFill/>
                    </a:lnBlToTr>
                    <a:solidFill>
                      <a:srgbClr val="2B85B8"/>
                    </a:solidFill>
                  </a:tcPr>
                </a:tc>
              </a:tr>
              <a:tr h="5843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Acute infection at enrollment</a:t>
                      </a:r>
                    </a:p>
                  </a:txBody>
                  <a:tcPr marT="45695" marB="45695"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2064</a:t>
                      </a:r>
                    </a:p>
                  </a:txBody>
                  <a:tcPr marT="45695" marB="45695"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2</a:t>
                      </a:r>
                    </a:p>
                  </a:txBody>
                  <a:tcPr marT="45695" marB="45695"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2 weeks</a:t>
                      </a:r>
                    </a:p>
                  </a:txBody>
                  <a:tcPr marT="45695" marB="45695"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2.52</a:t>
                      </a:r>
                    </a:p>
                  </a:txBody>
                  <a:tcPr marT="45695" marB="45695"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0.60-10.7</a:t>
                      </a:r>
                    </a:p>
                  </a:txBody>
                  <a:tcPr marT="45695" marB="45695" anchor="ctr" horzOverflow="overflow">
                    <a:lnL>
                      <a:noFill/>
                    </a:lnL>
                    <a:lnR>
                      <a:noFill/>
                    </a:lnR>
                    <a:lnT>
                      <a:noFill/>
                    </a:lnT>
                    <a:lnB>
                      <a:noFill/>
                    </a:lnB>
                    <a:lnTlToBr>
                      <a:noFill/>
                    </a:lnTlToBr>
                    <a:lnBlToTr>
                      <a:noFill/>
                    </a:lnBlToTr>
                    <a:solidFill>
                      <a:schemeClr val="bg2"/>
                    </a:solidFill>
                  </a:tcPr>
                </a:tc>
              </a:tr>
              <a:tr h="337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Seroconversion</a:t>
                      </a:r>
                    </a:p>
                  </a:txBody>
                  <a:tcPr marT="45695" marB="4569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1951</a:t>
                      </a:r>
                    </a:p>
                  </a:txBody>
                  <a:tcPr marT="45695" marB="4569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4</a:t>
                      </a:r>
                    </a:p>
                  </a:txBody>
                  <a:tcPr marT="45695" marB="4569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a:t>
                      </a:r>
                    </a:p>
                  </a:txBody>
                  <a:tcPr marT="45695" marB="4569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0.24</a:t>
                      </a:r>
                    </a:p>
                  </a:txBody>
                  <a:tcPr marT="45695" marB="45695"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41415"/>
                          </a:solidFill>
                          <a:effectLst/>
                          <a:latin typeface="Arial" charset="0"/>
                          <a:cs typeface="Times New Roman" pitchFamily="18" charset="0"/>
                        </a:rPr>
                        <a:t>0.09-0.65</a:t>
                      </a:r>
                    </a:p>
                  </a:txBody>
                  <a:tcPr marT="45695" marB="45695" anchor="ctr" horzOverflow="overflow">
                    <a:lnL>
                      <a:noFill/>
                    </a:lnL>
                    <a:lnR>
                      <a:noFill/>
                    </a:lnR>
                    <a:lnT>
                      <a:noFill/>
                    </a:lnT>
                    <a:lnB>
                      <a:noFill/>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val="2200595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28600"/>
            <a:ext cx="8382000" cy="823913"/>
          </a:xfrm>
        </p:spPr>
        <p:txBody>
          <a:bodyPr lIns="91416" tIns="45709" rIns="91416" bIns="45709">
            <a:normAutofit fontScale="90000"/>
          </a:bodyPr>
          <a:lstStyle/>
          <a:p>
            <a:pPr eaLnBrk="1" hangingPunct="1">
              <a:defRPr/>
            </a:pPr>
            <a:r>
              <a:rPr lang="en-US" sz="2900" b="1" dirty="0"/>
              <a:t>What Are the Drivers </a:t>
            </a:r>
            <a:r>
              <a:rPr lang="en-US" sz="2900" b="1" dirty="0" smtClean="0"/>
              <a:t>of </a:t>
            </a:r>
            <a:r>
              <a:rPr lang="en-US" sz="2900" b="1" dirty="0"/>
              <a:t>High HIV/AIDS Rates in </a:t>
            </a:r>
            <a:r>
              <a:rPr lang="en-US" sz="2900" b="1" dirty="0" smtClean="0"/>
              <a:t>US Blacks</a:t>
            </a:r>
            <a:r>
              <a:rPr lang="en-US" sz="2900" b="1" dirty="0" smtClean="0">
                <a:solidFill>
                  <a:srgbClr val="000000"/>
                </a:solidFill>
              </a:rPr>
              <a:t>?</a:t>
            </a:r>
            <a:endParaRPr lang="en-US" sz="2900" b="1" dirty="0">
              <a:solidFill>
                <a:srgbClr val="000000"/>
              </a:solidFill>
            </a:endParaRPr>
          </a:p>
        </p:txBody>
      </p:sp>
      <p:sp>
        <p:nvSpPr>
          <p:cNvPr id="28675" name="Rectangle 3"/>
          <p:cNvSpPr>
            <a:spLocks noGrp="1" noChangeArrowheads="1"/>
          </p:cNvSpPr>
          <p:nvPr>
            <p:ph type="body" sz="half" idx="4294967295"/>
          </p:nvPr>
        </p:nvSpPr>
        <p:spPr>
          <a:xfrm>
            <a:off x="0" y="1311275"/>
            <a:ext cx="4419600" cy="5359400"/>
          </a:xfrm>
        </p:spPr>
        <p:txBody>
          <a:bodyPr lIns="91416" tIns="45709" rIns="91416" bIns="45709">
            <a:normAutofit/>
          </a:bodyPr>
          <a:lstStyle/>
          <a:p>
            <a:pPr lvl="1" eaLnBrk="1" hangingPunct="1">
              <a:lnSpc>
                <a:spcPct val="80000"/>
              </a:lnSpc>
            </a:pPr>
            <a:r>
              <a:rPr lang="en-US" sz="2400" b="1" dirty="0"/>
              <a:t>Behavioral</a:t>
            </a:r>
          </a:p>
          <a:p>
            <a:pPr lvl="2" eaLnBrk="1" hangingPunct="1">
              <a:lnSpc>
                <a:spcPct val="80000"/>
              </a:lnSpc>
            </a:pPr>
            <a:r>
              <a:rPr lang="en-US" sz="2000" dirty="0"/>
              <a:t>High risk environment +/- high risk behavior</a:t>
            </a:r>
          </a:p>
          <a:p>
            <a:pPr lvl="2">
              <a:lnSpc>
                <a:spcPct val="80000"/>
              </a:lnSpc>
            </a:pPr>
            <a:r>
              <a:rPr lang="en-US" sz="2200" b="1" dirty="0"/>
              <a:t>Low perception of risk</a:t>
            </a:r>
          </a:p>
          <a:p>
            <a:pPr lvl="2" eaLnBrk="1" hangingPunct="1">
              <a:lnSpc>
                <a:spcPct val="80000"/>
              </a:lnSpc>
            </a:pPr>
            <a:r>
              <a:rPr lang="en-US" sz="2000" dirty="0"/>
              <a:t>Concurrent Partnerships</a:t>
            </a:r>
          </a:p>
          <a:p>
            <a:pPr lvl="2" eaLnBrk="1" hangingPunct="1">
              <a:lnSpc>
                <a:spcPct val="80000"/>
              </a:lnSpc>
            </a:pPr>
            <a:r>
              <a:rPr lang="en-US" sz="2000" dirty="0" err="1"/>
              <a:t>Disassortative</a:t>
            </a:r>
            <a:r>
              <a:rPr lang="en-US" sz="2000" dirty="0"/>
              <a:t> sorting</a:t>
            </a:r>
          </a:p>
          <a:p>
            <a:pPr lvl="3" eaLnBrk="1" hangingPunct="1">
              <a:lnSpc>
                <a:spcPct val="80000"/>
              </a:lnSpc>
            </a:pPr>
            <a:r>
              <a:rPr lang="en-US" sz="1800" dirty="0"/>
              <a:t>Mixing of high risk and low risk individuals</a:t>
            </a:r>
          </a:p>
          <a:p>
            <a:pPr lvl="2" eaLnBrk="1" hangingPunct="1">
              <a:lnSpc>
                <a:spcPct val="80000"/>
              </a:lnSpc>
            </a:pPr>
            <a:r>
              <a:rPr lang="en-US" sz="2000" dirty="0"/>
              <a:t>Substance use</a:t>
            </a:r>
          </a:p>
          <a:p>
            <a:pPr lvl="3" eaLnBrk="1" hangingPunct="1">
              <a:lnSpc>
                <a:spcPct val="80000"/>
              </a:lnSpc>
            </a:pPr>
            <a:r>
              <a:rPr lang="en-US" sz="1800" dirty="0"/>
              <a:t>Crack, IVDU, alcohol</a:t>
            </a:r>
          </a:p>
          <a:p>
            <a:pPr lvl="2" eaLnBrk="1" hangingPunct="1">
              <a:lnSpc>
                <a:spcPct val="80000"/>
              </a:lnSpc>
            </a:pPr>
            <a:r>
              <a:rPr lang="en-US" sz="2000" dirty="0"/>
              <a:t>Mental Illness</a:t>
            </a:r>
          </a:p>
          <a:p>
            <a:pPr lvl="1" eaLnBrk="1" hangingPunct="1">
              <a:lnSpc>
                <a:spcPct val="80000"/>
              </a:lnSpc>
            </a:pPr>
            <a:r>
              <a:rPr lang="en-US" sz="2400" b="1" dirty="0"/>
              <a:t>Environmental</a:t>
            </a:r>
          </a:p>
          <a:p>
            <a:pPr lvl="2" eaLnBrk="1" hangingPunct="1">
              <a:lnSpc>
                <a:spcPct val="80000"/>
              </a:lnSpc>
            </a:pPr>
            <a:r>
              <a:rPr lang="en-US" sz="2000" dirty="0"/>
              <a:t>Poverty</a:t>
            </a:r>
          </a:p>
          <a:p>
            <a:pPr lvl="2" eaLnBrk="1" hangingPunct="1">
              <a:lnSpc>
                <a:spcPct val="80000"/>
              </a:lnSpc>
            </a:pPr>
            <a:r>
              <a:rPr lang="en-US" sz="2000" dirty="0"/>
              <a:t>Poor access to care</a:t>
            </a:r>
          </a:p>
          <a:p>
            <a:pPr lvl="2" eaLnBrk="1" hangingPunct="1">
              <a:lnSpc>
                <a:spcPct val="80000"/>
              </a:lnSpc>
            </a:pPr>
            <a:r>
              <a:rPr lang="en-US" sz="2000" dirty="0"/>
              <a:t>Low Health Literacy</a:t>
            </a:r>
          </a:p>
          <a:p>
            <a:pPr lvl="2" eaLnBrk="1" hangingPunct="1">
              <a:lnSpc>
                <a:spcPct val="80000"/>
              </a:lnSpc>
            </a:pPr>
            <a:r>
              <a:rPr lang="en-US" sz="2000" dirty="0"/>
              <a:t>Incarceration</a:t>
            </a:r>
          </a:p>
          <a:p>
            <a:pPr lvl="2" eaLnBrk="1" hangingPunct="1">
              <a:lnSpc>
                <a:spcPct val="80000"/>
              </a:lnSpc>
            </a:pPr>
            <a:r>
              <a:rPr lang="en-US" sz="2000" dirty="0"/>
              <a:t>High STI prevalence</a:t>
            </a:r>
          </a:p>
        </p:txBody>
      </p:sp>
      <p:sp>
        <p:nvSpPr>
          <p:cNvPr id="28676" name="Rectangle 31"/>
          <p:cNvSpPr>
            <a:spLocks noChangeArrowheads="1"/>
          </p:cNvSpPr>
          <p:nvPr/>
        </p:nvSpPr>
        <p:spPr bwMode="auto">
          <a:xfrm>
            <a:off x="3810000" y="2971800"/>
            <a:ext cx="1371600" cy="1600200"/>
          </a:xfrm>
          <a:prstGeom prst="rect">
            <a:avLst/>
          </a:prstGeom>
          <a:noFill/>
          <a:ln w="9525">
            <a:noFill/>
            <a:miter lim="800000"/>
            <a:headEnd/>
            <a:tailEnd/>
          </a:ln>
        </p:spPr>
        <p:txBody>
          <a:bodyPr wrap="none" lIns="91435" tIns="45718" rIns="91435" bIns="45718" anchor="ctr">
            <a:prstTxWarp prst="textNoShape">
              <a:avLst/>
            </a:prstTxWarp>
          </a:bodyPr>
          <a:lstStyle/>
          <a:p>
            <a:endParaRPr lang="en-US">
              <a:solidFill>
                <a:prstClr val="black"/>
              </a:solidFill>
            </a:endParaRPr>
          </a:p>
        </p:txBody>
      </p:sp>
      <p:sp>
        <p:nvSpPr>
          <p:cNvPr id="28677" name="Rectangle 33"/>
          <p:cNvSpPr>
            <a:spLocks noChangeArrowheads="1"/>
          </p:cNvSpPr>
          <p:nvPr/>
        </p:nvSpPr>
        <p:spPr bwMode="auto">
          <a:xfrm>
            <a:off x="4953000" y="3657600"/>
            <a:ext cx="457200" cy="228600"/>
          </a:xfrm>
          <a:prstGeom prst="rect">
            <a:avLst/>
          </a:prstGeom>
          <a:solidFill>
            <a:schemeClr val="bg1"/>
          </a:solidFill>
          <a:ln w="9525">
            <a:noFill/>
            <a:miter lim="800000"/>
            <a:headEnd/>
            <a:tailEnd/>
          </a:ln>
        </p:spPr>
        <p:txBody>
          <a:bodyPr wrap="none" lIns="91435" tIns="45718" rIns="91435" bIns="45718" anchor="ctr">
            <a:prstTxWarp prst="textNoShape">
              <a:avLst/>
            </a:prstTxWarp>
          </a:bodyPr>
          <a:lstStyle/>
          <a:p>
            <a:endParaRPr lang="en-US">
              <a:solidFill>
                <a:prstClr val="black"/>
              </a:solidFill>
            </a:endParaRPr>
          </a:p>
        </p:txBody>
      </p:sp>
      <p:grpSp>
        <p:nvGrpSpPr>
          <p:cNvPr id="2" name="Group 35"/>
          <p:cNvGrpSpPr>
            <a:grpSpLocks noChangeAspect="1"/>
          </p:cNvGrpSpPr>
          <p:nvPr/>
        </p:nvGrpSpPr>
        <p:grpSpPr bwMode="auto">
          <a:xfrm>
            <a:off x="2971800" y="609601"/>
            <a:ext cx="7620000" cy="6683375"/>
            <a:chOff x="288" y="288"/>
            <a:chExt cx="5184" cy="3408"/>
          </a:xfrm>
        </p:grpSpPr>
        <p:sp>
          <p:nvSpPr>
            <p:cNvPr id="28689" name="AutoShape 36"/>
            <p:cNvSpPr>
              <a:spLocks noChangeAspect="1" noChangeArrowheads="1" noTextEdit="1"/>
            </p:cNvSpPr>
            <p:nvPr/>
          </p:nvSpPr>
          <p:spPr bwMode="auto">
            <a:xfrm>
              <a:off x="288" y="288"/>
              <a:ext cx="5184" cy="3408"/>
            </a:xfrm>
            <a:prstGeom prst="rect">
              <a:avLst/>
            </a:prstGeom>
            <a:noFill/>
            <a:ln w="9525">
              <a:noFill/>
              <a:miter lim="800000"/>
              <a:headEnd/>
              <a:tailEnd/>
            </a:ln>
          </p:spPr>
          <p:txBody>
            <a:bodyPr>
              <a:prstTxWarp prst="textNoShape">
                <a:avLst/>
              </a:prstTxWarp>
            </a:bodyPr>
            <a:lstStyle/>
            <a:p>
              <a:endParaRPr lang="en-US">
                <a:solidFill>
                  <a:prstClr val="black"/>
                </a:solidFill>
              </a:endParaRPr>
            </a:p>
          </p:txBody>
        </p:sp>
        <p:sp>
          <p:nvSpPr>
            <p:cNvPr id="28690" name="_s40999"/>
            <p:cNvSpPr>
              <a:spLocks noChangeShapeType="1"/>
            </p:cNvSpPr>
            <p:nvPr/>
          </p:nvSpPr>
          <p:spPr bwMode="auto">
            <a:xfrm flipH="1" flipV="1">
              <a:off x="2109" y="1741"/>
              <a:ext cx="387" cy="126"/>
            </a:xfrm>
            <a:prstGeom prst="line">
              <a:avLst/>
            </a:prstGeom>
            <a:noFill/>
            <a:ln w="28575">
              <a:solidFill>
                <a:schemeClr val="tx1"/>
              </a:solidFill>
              <a:round/>
              <a:headEnd/>
              <a:tailEnd/>
            </a:ln>
          </p:spPr>
          <p:txBody>
            <a:bodyPr lIns="0" tIns="0" rIns="0" bIns="0" anchor="ctr">
              <a:prstTxWarp prst="textNoShape">
                <a:avLst/>
              </a:prstTxWarp>
            </a:bodyPr>
            <a:lstStyle/>
            <a:p>
              <a:endParaRPr lang="en-US">
                <a:solidFill>
                  <a:prstClr val="black"/>
                </a:solidFill>
              </a:endParaRPr>
            </a:p>
          </p:txBody>
        </p:sp>
        <p:sp>
          <p:nvSpPr>
            <p:cNvPr id="28691" name="_s41000"/>
            <p:cNvSpPr>
              <a:spLocks noChangeArrowheads="1"/>
            </p:cNvSpPr>
            <p:nvPr/>
          </p:nvSpPr>
          <p:spPr bwMode="auto">
            <a:xfrm>
              <a:off x="1321" y="1212"/>
              <a:ext cx="809" cy="809"/>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700" b="1">
                  <a:solidFill>
                    <a:prstClr val="black"/>
                  </a:solidFill>
                </a:rPr>
                <a:t>High STI </a:t>
              </a:r>
            </a:p>
            <a:p>
              <a:pPr algn="ctr"/>
              <a:r>
                <a:rPr lang="en-US" sz="1700" b="1">
                  <a:solidFill>
                    <a:prstClr val="black"/>
                  </a:solidFill>
                </a:rPr>
                <a:t>prevalence</a:t>
              </a:r>
            </a:p>
            <a:p>
              <a:pPr algn="ctr"/>
              <a:endParaRPr lang="en-US" sz="1100">
                <a:solidFill>
                  <a:prstClr val="black"/>
                </a:solidFill>
              </a:endParaRPr>
            </a:p>
          </p:txBody>
        </p:sp>
        <p:sp>
          <p:nvSpPr>
            <p:cNvPr id="28692" name="_s40997"/>
            <p:cNvSpPr>
              <a:spLocks noChangeShapeType="1"/>
            </p:cNvSpPr>
            <p:nvPr/>
          </p:nvSpPr>
          <p:spPr bwMode="auto">
            <a:xfrm flipH="1">
              <a:off x="2404" y="2318"/>
              <a:ext cx="239" cy="329"/>
            </a:xfrm>
            <a:prstGeom prst="line">
              <a:avLst/>
            </a:prstGeom>
            <a:noFill/>
            <a:ln w="28575">
              <a:solidFill>
                <a:schemeClr val="tx1"/>
              </a:solidFill>
              <a:round/>
              <a:headEnd/>
              <a:tailEnd/>
            </a:ln>
          </p:spPr>
          <p:txBody>
            <a:bodyPr lIns="0" tIns="0" rIns="0" bIns="0" anchor="ctr">
              <a:prstTxWarp prst="textNoShape">
                <a:avLst/>
              </a:prstTxWarp>
            </a:bodyPr>
            <a:lstStyle/>
            <a:p>
              <a:endParaRPr lang="en-US">
                <a:solidFill>
                  <a:prstClr val="black"/>
                </a:solidFill>
              </a:endParaRPr>
            </a:p>
          </p:txBody>
        </p:sp>
        <p:sp>
          <p:nvSpPr>
            <p:cNvPr id="28693" name="_s40998"/>
            <p:cNvSpPr>
              <a:spLocks noChangeArrowheads="1"/>
            </p:cNvSpPr>
            <p:nvPr/>
          </p:nvSpPr>
          <p:spPr bwMode="auto">
            <a:xfrm>
              <a:off x="1762" y="2570"/>
              <a:ext cx="809" cy="809"/>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700" b="1">
                  <a:solidFill>
                    <a:prstClr val="black"/>
                  </a:solidFill>
                </a:rPr>
                <a:t>Substance</a:t>
              </a:r>
            </a:p>
            <a:p>
              <a:pPr algn="ctr"/>
              <a:r>
                <a:rPr lang="en-US" sz="1700" b="1">
                  <a:solidFill>
                    <a:prstClr val="black"/>
                  </a:solidFill>
                </a:rPr>
                <a:t> Use</a:t>
              </a:r>
            </a:p>
          </p:txBody>
        </p:sp>
        <p:sp>
          <p:nvSpPr>
            <p:cNvPr id="28694" name="_s41001"/>
            <p:cNvSpPr>
              <a:spLocks noChangeShapeType="1"/>
            </p:cNvSpPr>
            <p:nvPr/>
          </p:nvSpPr>
          <p:spPr bwMode="auto">
            <a:xfrm>
              <a:off x="3117" y="2318"/>
              <a:ext cx="239" cy="329"/>
            </a:xfrm>
            <a:prstGeom prst="line">
              <a:avLst/>
            </a:prstGeom>
            <a:noFill/>
            <a:ln w="28575">
              <a:solidFill>
                <a:schemeClr val="tx1"/>
              </a:solidFill>
              <a:round/>
              <a:headEnd/>
              <a:tailEnd/>
            </a:ln>
          </p:spPr>
          <p:txBody>
            <a:bodyPr lIns="0" tIns="0" rIns="0" bIns="0" anchor="ctr">
              <a:prstTxWarp prst="textNoShape">
                <a:avLst/>
              </a:prstTxWarp>
            </a:bodyPr>
            <a:lstStyle/>
            <a:p>
              <a:endParaRPr lang="en-US">
                <a:solidFill>
                  <a:prstClr val="black"/>
                </a:solidFill>
              </a:endParaRPr>
            </a:p>
          </p:txBody>
        </p:sp>
        <p:sp>
          <p:nvSpPr>
            <p:cNvPr id="28695" name="_s41002"/>
            <p:cNvSpPr>
              <a:spLocks noChangeArrowheads="1"/>
            </p:cNvSpPr>
            <p:nvPr/>
          </p:nvSpPr>
          <p:spPr bwMode="auto">
            <a:xfrm>
              <a:off x="3190" y="2570"/>
              <a:ext cx="809" cy="809"/>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2000" b="1">
                  <a:solidFill>
                    <a:prstClr val="black"/>
                  </a:solidFill>
                </a:rPr>
                <a:t>Poverty</a:t>
              </a:r>
            </a:p>
          </p:txBody>
        </p:sp>
        <p:sp>
          <p:nvSpPr>
            <p:cNvPr id="28696" name="_s41003"/>
            <p:cNvSpPr>
              <a:spLocks noChangeShapeType="1"/>
            </p:cNvSpPr>
            <p:nvPr/>
          </p:nvSpPr>
          <p:spPr bwMode="auto">
            <a:xfrm flipV="1">
              <a:off x="3264" y="1741"/>
              <a:ext cx="387" cy="126"/>
            </a:xfrm>
            <a:prstGeom prst="line">
              <a:avLst/>
            </a:prstGeom>
            <a:noFill/>
            <a:ln w="28575">
              <a:solidFill>
                <a:schemeClr val="tx1"/>
              </a:solidFill>
              <a:round/>
              <a:headEnd/>
              <a:tailEnd/>
            </a:ln>
          </p:spPr>
          <p:txBody>
            <a:bodyPr lIns="0" tIns="0" rIns="0" bIns="0" anchor="ctr">
              <a:prstTxWarp prst="textNoShape">
                <a:avLst/>
              </a:prstTxWarp>
            </a:bodyPr>
            <a:lstStyle/>
            <a:p>
              <a:endParaRPr lang="en-US">
                <a:solidFill>
                  <a:prstClr val="black"/>
                </a:solidFill>
              </a:endParaRPr>
            </a:p>
          </p:txBody>
        </p:sp>
        <p:sp>
          <p:nvSpPr>
            <p:cNvPr id="28697" name="_s41004"/>
            <p:cNvSpPr>
              <a:spLocks noChangeArrowheads="1"/>
            </p:cNvSpPr>
            <p:nvPr/>
          </p:nvSpPr>
          <p:spPr bwMode="auto">
            <a:xfrm>
              <a:off x="3631" y="1212"/>
              <a:ext cx="809" cy="809"/>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400" b="1">
                  <a:solidFill>
                    <a:prstClr val="black"/>
                  </a:solidFill>
                </a:rPr>
                <a:t>Incarceration</a:t>
              </a:r>
            </a:p>
          </p:txBody>
        </p:sp>
        <p:sp>
          <p:nvSpPr>
            <p:cNvPr id="28698" name="_s41005"/>
            <p:cNvSpPr>
              <a:spLocks noChangeShapeType="1"/>
            </p:cNvSpPr>
            <p:nvPr/>
          </p:nvSpPr>
          <p:spPr bwMode="auto">
            <a:xfrm flipV="1">
              <a:off x="2880" y="1181"/>
              <a:ext cx="0" cy="407"/>
            </a:xfrm>
            <a:prstGeom prst="line">
              <a:avLst/>
            </a:prstGeom>
            <a:noFill/>
            <a:ln w="28575">
              <a:solidFill>
                <a:schemeClr val="tx1"/>
              </a:solidFill>
              <a:round/>
              <a:headEnd/>
              <a:tailEnd/>
            </a:ln>
          </p:spPr>
          <p:txBody>
            <a:bodyPr lIns="0" tIns="0" rIns="0" bIns="0" anchor="ctr">
              <a:prstTxWarp prst="textNoShape">
                <a:avLst/>
              </a:prstTxWarp>
            </a:bodyPr>
            <a:lstStyle/>
            <a:p>
              <a:endParaRPr lang="en-US">
                <a:solidFill>
                  <a:prstClr val="black"/>
                </a:solidFill>
              </a:endParaRPr>
            </a:p>
          </p:txBody>
        </p:sp>
        <p:sp>
          <p:nvSpPr>
            <p:cNvPr id="28699" name="_s41006"/>
            <p:cNvSpPr>
              <a:spLocks noChangeArrowheads="1"/>
            </p:cNvSpPr>
            <p:nvPr/>
          </p:nvSpPr>
          <p:spPr bwMode="auto">
            <a:xfrm>
              <a:off x="2476" y="373"/>
              <a:ext cx="809" cy="809"/>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b="1">
                  <a:solidFill>
                    <a:prstClr val="black"/>
                  </a:solidFill>
                </a:rPr>
                <a:t>Sexual </a:t>
              </a:r>
            </a:p>
            <a:p>
              <a:pPr algn="ctr"/>
              <a:r>
                <a:rPr lang="en-US" b="1">
                  <a:solidFill>
                    <a:prstClr val="black"/>
                  </a:solidFill>
                </a:rPr>
                <a:t>Networks/</a:t>
              </a:r>
            </a:p>
            <a:p>
              <a:pPr algn="ctr"/>
              <a:r>
                <a:rPr lang="en-US" b="1">
                  <a:solidFill>
                    <a:prstClr val="black"/>
                  </a:solidFill>
                </a:rPr>
                <a:t>Concurrent</a:t>
              </a:r>
            </a:p>
            <a:p>
              <a:pPr algn="ctr"/>
              <a:r>
                <a:rPr lang="en-US" b="1">
                  <a:solidFill>
                    <a:prstClr val="black"/>
                  </a:solidFill>
                </a:rPr>
                <a:t>Partnerships</a:t>
              </a:r>
            </a:p>
          </p:txBody>
        </p:sp>
        <p:sp>
          <p:nvSpPr>
            <p:cNvPr id="28700" name="_s41007"/>
            <p:cNvSpPr>
              <a:spLocks noChangeArrowheads="1"/>
            </p:cNvSpPr>
            <p:nvPr/>
          </p:nvSpPr>
          <p:spPr bwMode="auto">
            <a:xfrm>
              <a:off x="2476" y="1588"/>
              <a:ext cx="809" cy="809"/>
            </a:xfrm>
            <a:prstGeom prst="ellipse">
              <a:avLst/>
            </a:prstGeom>
            <a:solidFill>
              <a:schemeClr val="accent1"/>
            </a:solidFill>
            <a:ln w="9525">
              <a:solidFill>
                <a:schemeClr val="tx1"/>
              </a:solidFill>
              <a:round/>
              <a:headEnd/>
              <a:tailEnd/>
            </a:ln>
          </p:spPr>
          <p:txBody>
            <a:bodyPr wrap="none" lIns="0" tIns="0" rIns="0" bIns="0" anchor="ctr">
              <a:prstTxWarp prst="textNoShape">
                <a:avLst/>
              </a:prstTxWarp>
            </a:bodyPr>
            <a:lstStyle/>
            <a:p>
              <a:pPr algn="ctr"/>
              <a:r>
                <a:rPr lang="en-US" sz="1700" b="1">
                  <a:solidFill>
                    <a:prstClr val="black"/>
                  </a:solidFill>
                </a:rPr>
                <a:t>HIV </a:t>
              </a:r>
            </a:p>
            <a:p>
              <a:pPr algn="ctr"/>
              <a:r>
                <a:rPr lang="en-US" sz="1700" b="1">
                  <a:solidFill>
                    <a:prstClr val="black"/>
                  </a:solidFill>
                </a:rPr>
                <a:t>Epidemic </a:t>
              </a:r>
            </a:p>
            <a:p>
              <a:pPr algn="ctr"/>
              <a:r>
                <a:rPr lang="en-US" sz="1700" b="1">
                  <a:solidFill>
                    <a:prstClr val="black"/>
                  </a:solidFill>
                </a:rPr>
                <a:t>in </a:t>
              </a:r>
            </a:p>
            <a:p>
              <a:pPr algn="ctr"/>
              <a:r>
                <a:rPr lang="en-US" sz="1700" b="1">
                  <a:solidFill>
                    <a:prstClr val="black"/>
                  </a:solidFill>
                </a:rPr>
                <a:t>US Blacks</a:t>
              </a:r>
              <a:r>
                <a:rPr lang="en-US" sz="1500" b="1">
                  <a:solidFill>
                    <a:prstClr val="black"/>
                  </a:solidFill>
                </a:rPr>
                <a:t> </a:t>
              </a:r>
            </a:p>
            <a:p>
              <a:pPr algn="ctr"/>
              <a:endParaRPr lang="en-US" sz="1500" b="1">
                <a:solidFill>
                  <a:prstClr val="black"/>
                </a:solidFill>
              </a:endParaRPr>
            </a:p>
          </p:txBody>
        </p:sp>
      </p:grpSp>
      <p:sp>
        <p:nvSpPr>
          <p:cNvPr id="28679" name="Line 74"/>
          <p:cNvSpPr>
            <a:spLocks noChangeShapeType="1"/>
          </p:cNvSpPr>
          <p:nvPr/>
        </p:nvSpPr>
        <p:spPr bwMode="auto">
          <a:xfrm>
            <a:off x="6324600" y="5867400"/>
            <a:ext cx="914400" cy="0"/>
          </a:xfrm>
          <a:prstGeom prst="line">
            <a:avLst/>
          </a:prstGeom>
          <a:noFill/>
          <a:ln w="63500">
            <a:solidFill>
              <a:schemeClr val="tx1"/>
            </a:solidFill>
            <a:round/>
            <a:headEnd type="triangle" w="med" len="med"/>
            <a:tailEnd type="triangle" w="med" len="med"/>
          </a:ln>
        </p:spPr>
        <p:txBody>
          <a:bodyPr lIns="91435" tIns="45718" rIns="91435" bIns="45718">
            <a:prstTxWarp prst="textNoShape">
              <a:avLst/>
            </a:prstTxWarp>
          </a:bodyPr>
          <a:lstStyle/>
          <a:p>
            <a:endParaRPr lang="en-US">
              <a:solidFill>
                <a:prstClr val="black"/>
              </a:solidFill>
            </a:endParaRPr>
          </a:p>
        </p:txBody>
      </p:sp>
      <p:sp>
        <p:nvSpPr>
          <p:cNvPr id="28680" name="Line 75"/>
          <p:cNvSpPr>
            <a:spLocks noChangeShapeType="1"/>
          </p:cNvSpPr>
          <p:nvPr/>
        </p:nvSpPr>
        <p:spPr bwMode="auto">
          <a:xfrm flipH="1" flipV="1">
            <a:off x="7086600" y="4572000"/>
            <a:ext cx="381000" cy="685800"/>
          </a:xfrm>
          <a:prstGeom prst="line">
            <a:avLst/>
          </a:prstGeom>
          <a:noFill/>
          <a:ln w="88900">
            <a:solidFill>
              <a:schemeClr val="tx1"/>
            </a:solidFill>
            <a:round/>
            <a:headEnd/>
            <a:tailEnd type="triangle" w="med" len="med"/>
          </a:ln>
        </p:spPr>
        <p:txBody>
          <a:bodyPr lIns="91435" tIns="45718" rIns="91435" bIns="45718">
            <a:prstTxWarp prst="textNoShape">
              <a:avLst/>
            </a:prstTxWarp>
          </a:bodyPr>
          <a:lstStyle/>
          <a:p>
            <a:endParaRPr lang="en-US">
              <a:solidFill>
                <a:prstClr val="black"/>
              </a:solidFill>
            </a:endParaRPr>
          </a:p>
        </p:txBody>
      </p:sp>
      <p:sp>
        <p:nvSpPr>
          <p:cNvPr id="28681" name="Line 76"/>
          <p:cNvSpPr>
            <a:spLocks noChangeShapeType="1"/>
          </p:cNvSpPr>
          <p:nvPr/>
        </p:nvSpPr>
        <p:spPr bwMode="auto">
          <a:xfrm flipV="1">
            <a:off x="6019800" y="4572000"/>
            <a:ext cx="457200" cy="685800"/>
          </a:xfrm>
          <a:prstGeom prst="line">
            <a:avLst/>
          </a:prstGeom>
          <a:noFill/>
          <a:ln w="88900">
            <a:solidFill>
              <a:schemeClr val="tx1"/>
            </a:solidFill>
            <a:round/>
            <a:headEnd/>
            <a:tailEnd type="triangle" w="med" len="med"/>
          </a:ln>
        </p:spPr>
        <p:txBody>
          <a:bodyPr lIns="91435" tIns="45718" rIns="91435" bIns="45718">
            <a:prstTxWarp prst="textNoShape">
              <a:avLst/>
            </a:prstTxWarp>
          </a:bodyPr>
          <a:lstStyle/>
          <a:p>
            <a:endParaRPr lang="en-US">
              <a:solidFill>
                <a:prstClr val="black"/>
              </a:solidFill>
            </a:endParaRPr>
          </a:p>
        </p:txBody>
      </p:sp>
      <p:sp>
        <p:nvSpPr>
          <p:cNvPr id="28682" name="Line 77"/>
          <p:cNvSpPr>
            <a:spLocks noChangeShapeType="1"/>
          </p:cNvSpPr>
          <p:nvPr/>
        </p:nvSpPr>
        <p:spPr bwMode="auto">
          <a:xfrm>
            <a:off x="5638801" y="3429000"/>
            <a:ext cx="609600" cy="304800"/>
          </a:xfrm>
          <a:prstGeom prst="line">
            <a:avLst/>
          </a:prstGeom>
          <a:noFill/>
          <a:ln w="88900">
            <a:solidFill>
              <a:schemeClr val="tx1"/>
            </a:solidFill>
            <a:round/>
            <a:headEnd/>
            <a:tailEnd type="triangle" w="med" len="med"/>
          </a:ln>
        </p:spPr>
        <p:txBody>
          <a:bodyPr lIns="91435" tIns="45718" rIns="91435" bIns="45718">
            <a:prstTxWarp prst="textNoShape">
              <a:avLst/>
            </a:prstTxWarp>
          </a:bodyPr>
          <a:lstStyle/>
          <a:p>
            <a:endParaRPr lang="en-US">
              <a:solidFill>
                <a:prstClr val="black"/>
              </a:solidFill>
            </a:endParaRPr>
          </a:p>
        </p:txBody>
      </p:sp>
      <p:sp>
        <p:nvSpPr>
          <p:cNvPr id="28683" name="Line 78"/>
          <p:cNvSpPr>
            <a:spLocks noChangeShapeType="1"/>
          </p:cNvSpPr>
          <p:nvPr/>
        </p:nvSpPr>
        <p:spPr bwMode="auto">
          <a:xfrm>
            <a:off x="6781800" y="2362200"/>
            <a:ext cx="0" cy="838200"/>
          </a:xfrm>
          <a:prstGeom prst="line">
            <a:avLst/>
          </a:prstGeom>
          <a:noFill/>
          <a:ln w="88900">
            <a:solidFill>
              <a:schemeClr val="tx1"/>
            </a:solidFill>
            <a:round/>
            <a:headEnd/>
            <a:tailEnd type="triangle" w="med" len="med"/>
          </a:ln>
        </p:spPr>
        <p:txBody>
          <a:bodyPr lIns="91435" tIns="45718" rIns="91435" bIns="45718">
            <a:prstTxWarp prst="textNoShape">
              <a:avLst/>
            </a:prstTxWarp>
          </a:bodyPr>
          <a:lstStyle/>
          <a:p>
            <a:endParaRPr lang="en-US">
              <a:solidFill>
                <a:prstClr val="black"/>
              </a:solidFill>
            </a:endParaRPr>
          </a:p>
        </p:txBody>
      </p:sp>
      <p:sp>
        <p:nvSpPr>
          <p:cNvPr id="28684" name="Line 79"/>
          <p:cNvSpPr>
            <a:spLocks noChangeShapeType="1"/>
          </p:cNvSpPr>
          <p:nvPr/>
        </p:nvSpPr>
        <p:spPr bwMode="auto">
          <a:xfrm flipH="1">
            <a:off x="7315200" y="3429000"/>
            <a:ext cx="609600" cy="304800"/>
          </a:xfrm>
          <a:prstGeom prst="line">
            <a:avLst/>
          </a:prstGeom>
          <a:noFill/>
          <a:ln w="88900">
            <a:solidFill>
              <a:schemeClr val="tx1"/>
            </a:solidFill>
            <a:round/>
            <a:headEnd/>
            <a:tailEnd type="triangle" w="med" len="med"/>
          </a:ln>
        </p:spPr>
        <p:txBody>
          <a:bodyPr lIns="91435" tIns="45718" rIns="91435" bIns="45718">
            <a:prstTxWarp prst="textNoShape">
              <a:avLst/>
            </a:prstTxWarp>
          </a:bodyPr>
          <a:lstStyle/>
          <a:p>
            <a:endParaRPr lang="en-US">
              <a:solidFill>
                <a:prstClr val="black"/>
              </a:solidFill>
            </a:endParaRPr>
          </a:p>
        </p:txBody>
      </p:sp>
      <p:sp>
        <p:nvSpPr>
          <p:cNvPr id="28685" name="Line 80"/>
          <p:cNvSpPr>
            <a:spLocks noChangeShapeType="1"/>
          </p:cNvSpPr>
          <p:nvPr/>
        </p:nvSpPr>
        <p:spPr bwMode="auto">
          <a:xfrm>
            <a:off x="7391401" y="1524000"/>
            <a:ext cx="762000" cy="990600"/>
          </a:xfrm>
          <a:prstGeom prst="line">
            <a:avLst/>
          </a:prstGeom>
          <a:noFill/>
          <a:ln w="50800">
            <a:solidFill>
              <a:schemeClr val="tx1"/>
            </a:solidFill>
            <a:round/>
            <a:headEnd type="triangle" w="med" len="med"/>
            <a:tailEnd type="triangle" w="med" len="med"/>
          </a:ln>
        </p:spPr>
        <p:txBody>
          <a:bodyPr lIns="91435" tIns="45718" rIns="91435" bIns="45718">
            <a:prstTxWarp prst="textNoShape">
              <a:avLst/>
            </a:prstTxWarp>
          </a:bodyPr>
          <a:lstStyle/>
          <a:p>
            <a:endParaRPr lang="en-US">
              <a:solidFill>
                <a:prstClr val="black"/>
              </a:solidFill>
            </a:endParaRPr>
          </a:p>
        </p:txBody>
      </p:sp>
      <p:sp>
        <p:nvSpPr>
          <p:cNvPr id="28686" name="Line 81"/>
          <p:cNvSpPr>
            <a:spLocks noChangeShapeType="1"/>
          </p:cNvSpPr>
          <p:nvPr/>
        </p:nvSpPr>
        <p:spPr bwMode="auto">
          <a:xfrm flipV="1">
            <a:off x="5181600" y="1524000"/>
            <a:ext cx="990600" cy="914400"/>
          </a:xfrm>
          <a:prstGeom prst="line">
            <a:avLst/>
          </a:prstGeom>
          <a:noFill/>
          <a:ln w="50800">
            <a:solidFill>
              <a:schemeClr val="tx1"/>
            </a:solidFill>
            <a:round/>
            <a:headEnd type="triangle" w="med" len="med"/>
            <a:tailEnd type="triangle" w="med" len="med"/>
          </a:ln>
        </p:spPr>
        <p:txBody>
          <a:bodyPr lIns="91435" tIns="45718" rIns="91435" bIns="45718">
            <a:prstTxWarp prst="textNoShape">
              <a:avLst/>
            </a:prstTxWarp>
          </a:bodyPr>
          <a:lstStyle/>
          <a:p>
            <a:endParaRPr lang="en-US">
              <a:solidFill>
                <a:prstClr val="black"/>
              </a:solidFill>
            </a:endParaRPr>
          </a:p>
        </p:txBody>
      </p:sp>
      <p:sp>
        <p:nvSpPr>
          <p:cNvPr id="28687" name="Line 82"/>
          <p:cNvSpPr>
            <a:spLocks noChangeShapeType="1"/>
          </p:cNvSpPr>
          <p:nvPr/>
        </p:nvSpPr>
        <p:spPr bwMode="auto">
          <a:xfrm>
            <a:off x="5105400" y="3962401"/>
            <a:ext cx="381000" cy="1219200"/>
          </a:xfrm>
          <a:prstGeom prst="line">
            <a:avLst/>
          </a:prstGeom>
          <a:noFill/>
          <a:ln w="50800">
            <a:solidFill>
              <a:schemeClr val="tx1"/>
            </a:solidFill>
            <a:round/>
            <a:headEnd type="triangle" w="med" len="med"/>
            <a:tailEnd type="triangle" w="med" len="med"/>
          </a:ln>
        </p:spPr>
        <p:txBody>
          <a:bodyPr lIns="91435" tIns="45718" rIns="91435" bIns="45718">
            <a:prstTxWarp prst="textNoShape">
              <a:avLst/>
            </a:prstTxWarp>
          </a:bodyPr>
          <a:lstStyle/>
          <a:p>
            <a:endParaRPr lang="en-US">
              <a:solidFill>
                <a:prstClr val="black"/>
              </a:solidFill>
            </a:endParaRPr>
          </a:p>
        </p:txBody>
      </p:sp>
      <p:sp>
        <p:nvSpPr>
          <p:cNvPr id="28688" name="Line 83"/>
          <p:cNvSpPr>
            <a:spLocks noChangeShapeType="1"/>
          </p:cNvSpPr>
          <p:nvPr/>
        </p:nvSpPr>
        <p:spPr bwMode="auto">
          <a:xfrm flipH="1">
            <a:off x="8001000" y="4038601"/>
            <a:ext cx="457200" cy="1066800"/>
          </a:xfrm>
          <a:prstGeom prst="line">
            <a:avLst/>
          </a:prstGeom>
          <a:noFill/>
          <a:ln w="50800">
            <a:solidFill>
              <a:schemeClr val="tx1"/>
            </a:solidFill>
            <a:round/>
            <a:headEnd type="triangle" w="med" len="med"/>
            <a:tailEnd type="triangle" w="med" len="med"/>
          </a:ln>
        </p:spPr>
        <p:txBody>
          <a:bodyPr lIns="91435" tIns="45718" rIns="91435" bIns="45718">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40281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4408</TotalTime>
  <Words>2559</Words>
  <Application>Microsoft Office PowerPoint</Application>
  <PresentationFormat>On-screen Show (4:3)</PresentationFormat>
  <Paragraphs>414</Paragraphs>
  <Slides>40</Slides>
  <Notes>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Breeze</vt:lpstr>
      <vt:lpstr>Chart</vt:lpstr>
      <vt:lpstr>Women &amp;  HIV Risk Perception </vt:lpstr>
      <vt:lpstr>HIV Risk Perception in Women</vt:lpstr>
      <vt:lpstr>PowerPoint Presentation</vt:lpstr>
      <vt:lpstr>PowerPoint Presentation</vt:lpstr>
      <vt:lpstr>PowerPoint Presentation</vt:lpstr>
      <vt:lpstr>PowerPoint Presentation</vt:lpstr>
      <vt:lpstr>PowerPoint Presentation</vt:lpstr>
      <vt:lpstr>ISIS/HPTN 064: High HIV Incidence Among At-Risk Women in US</vt:lpstr>
      <vt:lpstr>What Are the Drivers of High HIV/AIDS Rates in US Blacks?</vt:lpstr>
      <vt:lpstr>Why Black Women?</vt:lpstr>
      <vt:lpstr>High Risk Environment +/- High Risk Behavior  </vt:lpstr>
      <vt:lpstr>PowerPoint Presentation</vt:lpstr>
      <vt:lpstr>High Risk Environment +/- High Risk Behavior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Does HIV Risk Perception Affect Condom Use and Pre-exposure Prophylaxis (PrEP) Interest? An Examination of Sexually Transmitted Infection Clinic Attendees and Black Gay Pride Event Participants Thana Khawcharoenporn, MD1,2, Sabrina Kendrick, MD1,2,3, Kimberly Smith, MD1,2 1Rush University Medical Center, Chicago, IL, USA, 2The Ruth M. Rothstein CORE Center, 3Stroger Hospital of Cook County, Chicago, IL, USA </vt:lpstr>
      <vt:lpstr>Demographic characteristics of all participants</vt:lpstr>
      <vt:lpstr>Does HIV Risk Perception Affect Condom Use and Pre-exposure Prophylaxis (PrEP) Interest? An Examination of Sexually Transmitted Infection Clinic Attendees and Black Gay Pride Event Participants </vt:lpstr>
      <vt:lpstr>Does HIV Risk Perception Affect Condom Use and Pre-exposure Prophylaxis (PrEP) Interest? An Examination of Sexually Transmitted Infection Clinic Attendees and Black Gay Pride Event Participants</vt:lpstr>
      <vt:lpstr>Does HIV Risk Perception Affect Condom Use and Pre-exposure Prophylaxis (PrEP) Interest? An Examination of Sexually Transmitted Infection Clinic Attendees and Black Gay Pride Event Participants</vt:lpstr>
      <vt:lpstr>PrEP interest among the high-risk participants </vt:lpstr>
      <vt:lpstr>   Univariate analysis of factors associated with low risk perception </vt:lpstr>
      <vt:lpstr>Multivariate analysis of factors associated with low risk perception </vt:lpstr>
      <vt:lpstr>PowerPoint Presentation</vt:lpstr>
      <vt:lpstr>PowerPoint Presentation</vt:lpstr>
      <vt:lpstr>Does Risk Perception Affect Behavior?</vt:lpstr>
      <vt:lpstr>Partners PrEP: TDF and TDF/FTC Significantly Reduce HIV Acquisition</vt:lpstr>
      <vt:lpstr>VOICE – Vaginal and Oral Interventions to Control the Epidemic- MTN 003</vt:lpstr>
      <vt:lpstr>PowerPoint Presentation</vt:lpstr>
      <vt:lpstr>PowerPoint Presentation</vt:lpstr>
      <vt:lpstr>PowerPoint Presentation</vt:lpstr>
      <vt:lpstr>Enhancing Prevention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SMITH</dc:creator>
  <cp:lastModifiedBy>Windows User</cp:lastModifiedBy>
  <cp:revision>26</cp:revision>
  <dcterms:created xsi:type="dcterms:W3CDTF">2013-04-17T19:53:25Z</dcterms:created>
  <dcterms:modified xsi:type="dcterms:W3CDTF">2013-04-30T13:43:49Z</dcterms:modified>
</cp:coreProperties>
</file>