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comments/comment1.xml" ContentType="application/vnd.openxmlformats-officedocument.presentationml.comments+xml"/>
  <Override PartName="/ppt/media/image53.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7" r:id="rId2"/>
    <p:sldMasterId id="2147483676" r:id="rId3"/>
    <p:sldMasterId id="2147483690" r:id="rId4"/>
    <p:sldMasterId id="2147483714" r:id="rId5"/>
  </p:sldMasterIdLst>
  <p:notesMasterIdLst>
    <p:notesMasterId r:id="rId45"/>
  </p:notesMasterIdLst>
  <p:sldIdLst>
    <p:sldId id="1834" r:id="rId6"/>
    <p:sldId id="867" r:id="rId7"/>
    <p:sldId id="407" r:id="rId8"/>
    <p:sldId id="400" r:id="rId9"/>
    <p:sldId id="1139" r:id="rId10"/>
    <p:sldId id="1808" r:id="rId11"/>
    <p:sldId id="289" r:id="rId12"/>
    <p:sldId id="290" r:id="rId13"/>
    <p:sldId id="1846" r:id="rId14"/>
    <p:sldId id="399" r:id="rId15"/>
    <p:sldId id="378" r:id="rId16"/>
    <p:sldId id="1839" r:id="rId17"/>
    <p:sldId id="1852" r:id="rId18"/>
    <p:sldId id="1853" r:id="rId19"/>
    <p:sldId id="435" r:id="rId20"/>
    <p:sldId id="1121" r:id="rId21"/>
    <p:sldId id="1122" r:id="rId22"/>
    <p:sldId id="1854" r:id="rId23"/>
    <p:sldId id="1128" r:id="rId24"/>
    <p:sldId id="1855" r:id="rId25"/>
    <p:sldId id="1856" r:id="rId26"/>
    <p:sldId id="367" r:id="rId27"/>
    <p:sldId id="349" r:id="rId28"/>
    <p:sldId id="377" r:id="rId29"/>
    <p:sldId id="1857" r:id="rId30"/>
    <p:sldId id="911" r:id="rId31"/>
    <p:sldId id="913" r:id="rId32"/>
    <p:sldId id="1858" r:id="rId33"/>
    <p:sldId id="1804" r:id="rId34"/>
    <p:sldId id="1745" r:id="rId35"/>
    <p:sldId id="273" r:id="rId36"/>
    <p:sldId id="540" r:id="rId37"/>
    <p:sldId id="403" r:id="rId38"/>
    <p:sldId id="406" r:id="rId39"/>
    <p:sldId id="1734" r:id="rId40"/>
    <p:sldId id="1735" r:id="rId41"/>
    <p:sldId id="410" r:id="rId42"/>
    <p:sldId id="344" r:id="rId43"/>
    <p:sldId id="444"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chary Schwartz" initials="ZS" lastIdx="354" clrIdx="0"/>
  <p:cmAuthor id="2" name="Sax, Paul Edward,M.D." initials="SPE" lastIdx="15" clrIdx="1"/>
  <p:cmAuthor id="3" name="Rick Gordon" initials="RG" lastIdx="28" clrIdx="2">
    <p:extLst>
      <p:ext uri="{19B8F6BF-5375-455C-9EA6-DF929625EA0E}">
        <p15:presenceInfo xmlns:p15="http://schemas.microsoft.com/office/powerpoint/2012/main" userId="8c89d40f71c47ddd" providerId="Windows Live"/>
      </p:ext>
    </p:extLst>
  </p:cmAuthor>
  <p:cmAuthor id="4" name="David Wohl" initials="DW" lastIdx="24" clrIdx="3">
    <p:extLst>
      <p:ext uri="{19B8F6BF-5375-455C-9EA6-DF929625EA0E}">
        <p15:presenceInfo xmlns:p15="http://schemas.microsoft.com/office/powerpoint/2012/main" userId="David Woh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F5F9"/>
    <a:srgbClr val="E4E6FF"/>
    <a:srgbClr val="FFEDDC"/>
    <a:srgbClr val="93CDDD"/>
    <a:srgbClr val="4F81BD"/>
    <a:srgbClr val="7A81FF"/>
    <a:srgbClr val="FFDC79"/>
    <a:srgbClr val="4DA1BB"/>
    <a:srgbClr val="1BB8B2"/>
    <a:srgbClr val="CF0A2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49"/>
    <p:restoredTop sz="91506" autoAdjust="0"/>
  </p:normalViewPr>
  <p:slideViewPr>
    <p:cSldViewPr snapToGrid="0" snapToObjects="1">
      <p:cViewPr varScale="1">
        <p:scale>
          <a:sx n="93" d="100"/>
          <a:sy n="93" d="100"/>
        </p:scale>
        <p:origin x="344" y="20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100"/>
      <c:rAngAx val="1"/>
    </c:view3D>
    <c:floor>
      <c:thickness val="0"/>
      <c:spPr>
        <a:noFill/>
        <a:ln w="9525">
          <a:noFill/>
        </a:ln>
      </c:spPr>
    </c:floor>
    <c:sideWall>
      <c:thickness val="0"/>
    </c:sideWall>
    <c:backWall>
      <c:thickness val="0"/>
    </c:backWall>
    <c:plotArea>
      <c:layout>
        <c:manualLayout>
          <c:layoutTarget val="inner"/>
          <c:xMode val="edge"/>
          <c:yMode val="edge"/>
          <c:x val="6.4931506849315104E-2"/>
          <c:y val="4.15218118683005E-2"/>
          <c:w val="0.93506849315068497"/>
          <c:h val="0.91695637626339899"/>
        </c:manualLayout>
      </c:layout>
      <c:bar3DChart>
        <c:barDir val="col"/>
        <c:grouping val="clustered"/>
        <c:varyColors val="0"/>
        <c:ser>
          <c:idx val="0"/>
          <c:order val="0"/>
          <c:spPr>
            <a:gradFill>
              <a:gsLst>
                <a:gs pos="0">
                  <a:srgbClr val="CC99FF"/>
                </a:gs>
                <a:gs pos="100000">
                  <a:srgbClr val="9872BE"/>
                </a:gs>
              </a:gsLst>
              <a:lin ang="5400000" scaled="0"/>
            </a:gradFill>
            <a:ln>
              <a:solidFill>
                <a:schemeClr val="tx1"/>
              </a:solidFill>
            </a:ln>
          </c:spPr>
          <c:invertIfNegative val="0"/>
          <c:dPt>
            <c:idx val="0"/>
            <c:invertIfNegative val="0"/>
            <c:bubble3D val="0"/>
            <c:spPr>
              <a:solidFill>
                <a:schemeClr val="accent2">
                  <a:alpha val="65000"/>
                </a:schemeClr>
              </a:solidFill>
              <a:ln>
                <a:solidFill>
                  <a:schemeClr val="tx1"/>
                </a:solidFill>
              </a:ln>
            </c:spPr>
            <c:extLst>
              <c:ext xmlns:c16="http://schemas.microsoft.com/office/drawing/2014/chart" uri="{C3380CC4-5D6E-409C-BE32-E72D297353CC}">
                <c16:uniqueId val="{00000001-9AE7-4FEA-A315-975CB169E580}"/>
              </c:ext>
            </c:extLst>
          </c:dPt>
          <c:dPt>
            <c:idx val="1"/>
            <c:invertIfNegative val="0"/>
            <c:bubble3D val="0"/>
            <c:spPr>
              <a:solidFill>
                <a:schemeClr val="accent1">
                  <a:alpha val="65000"/>
                </a:schemeClr>
              </a:solidFill>
              <a:ln>
                <a:solidFill>
                  <a:schemeClr val="tx1"/>
                </a:solidFill>
              </a:ln>
            </c:spPr>
            <c:extLst>
              <c:ext xmlns:c16="http://schemas.microsoft.com/office/drawing/2014/chart" uri="{C3380CC4-5D6E-409C-BE32-E72D297353CC}">
                <c16:uniqueId val="{00000003-9AE7-4FEA-A315-975CB169E580}"/>
              </c:ext>
            </c:extLst>
          </c:dPt>
          <c:val>
            <c:numRef>
              <c:f>Sheet1!$B$2:$B$3</c:f>
              <c:numCache>
                <c:formatCode>General</c:formatCode>
                <c:ptCount val="2"/>
                <c:pt idx="0">
                  <c:v>0</c:v>
                </c:pt>
                <c:pt idx="1">
                  <c:v>0</c:v>
                </c:pt>
              </c:numCache>
            </c:numRef>
          </c:val>
          <c:shape val="box"/>
          <c:extLst>
            <c:ext xmlns:c16="http://schemas.microsoft.com/office/drawing/2014/chart" uri="{C3380CC4-5D6E-409C-BE32-E72D297353CC}">
              <c16:uniqueId val="{00000004-9AE7-4FEA-A315-975CB169E580}"/>
            </c:ext>
          </c:extLst>
        </c:ser>
        <c:dLbls>
          <c:showLegendKey val="0"/>
          <c:showVal val="0"/>
          <c:showCatName val="0"/>
          <c:showSerName val="0"/>
          <c:showPercent val="0"/>
          <c:showBubbleSize val="0"/>
        </c:dLbls>
        <c:gapWidth val="90"/>
        <c:shape val="cylinder"/>
        <c:axId val="42731392"/>
        <c:axId val="42732928"/>
        <c:axId val="0"/>
      </c:bar3DChart>
      <c:catAx>
        <c:axId val="42731392"/>
        <c:scaling>
          <c:orientation val="minMax"/>
        </c:scaling>
        <c:delete val="0"/>
        <c:axPos val="b"/>
        <c:majorTickMark val="none"/>
        <c:minorTickMark val="none"/>
        <c:tickLblPos val="none"/>
        <c:spPr>
          <a:ln w="28575">
            <a:solidFill>
              <a:schemeClr val="tx1"/>
            </a:solidFill>
          </a:ln>
        </c:spPr>
        <c:crossAx val="42732928"/>
        <c:crosses val="autoZero"/>
        <c:auto val="1"/>
        <c:lblAlgn val="ctr"/>
        <c:lblOffset val="100"/>
        <c:noMultiLvlLbl val="0"/>
      </c:catAx>
      <c:valAx>
        <c:axId val="42732928"/>
        <c:scaling>
          <c:orientation val="minMax"/>
          <c:max val="1"/>
          <c:min val="0"/>
        </c:scaling>
        <c:delete val="0"/>
        <c:axPos val="l"/>
        <c:numFmt formatCode="#,##0.0" sourceLinked="0"/>
        <c:majorTickMark val="out"/>
        <c:minorTickMark val="none"/>
        <c:tickLblPos val="nextTo"/>
        <c:spPr>
          <a:ln w="19050" cap="sq">
            <a:solidFill>
              <a:schemeClr val="tx1"/>
            </a:solidFill>
            <a:miter lim="800000"/>
          </a:ln>
        </c:spPr>
        <c:txPr>
          <a:bodyPr/>
          <a:lstStyle/>
          <a:p>
            <a:pPr>
              <a:defRPr sz="1400" b="1">
                <a:solidFill>
                  <a:schemeClr val="tx1"/>
                </a:solidFill>
              </a:defRPr>
            </a:pPr>
            <a:endParaRPr lang="en-US"/>
          </a:p>
        </c:txPr>
        <c:crossAx val="42731392"/>
        <c:crosses val="autoZero"/>
        <c:crossBetween val="between"/>
        <c:majorUnit val="0.2"/>
      </c:valAx>
      <c:spPr>
        <a:noFill/>
        <a:ln w="25399">
          <a:noFill/>
        </a:ln>
      </c:spPr>
    </c:plotArea>
    <c:plotVisOnly val="1"/>
    <c:dispBlanksAs val="gap"/>
    <c:showDLblsOverMax val="0"/>
  </c:chart>
  <c:txPr>
    <a:bodyPr/>
    <a:lstStyle/>
    <a:p>
      <a:pPr>
        <a:defRPr sz="1398" b="1">
          <a:latin typeface="Arial" pitchFamily="34" charset="0"/>
          <a:cs typeface="Arial" pitchFamily="34" charset="0"/>
        </a:defRPr>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3" dt="2019-03-28T10:21:28.197" idx="17">
    <p:pos x="10" y="10"/>
    <p:text>Add reference</p:text>
    <p:extLst>
      <p:ext uri="{C676402C-5697-4E1C-873F-D02D1690AC5C}">
        <p15:threadingInfo xmlns:p15="http://schemas.microsoft.com/office/powerpoint/2012/main" timeZoneBias="300"/>
      </p:ext>
    </p:extLst>
  </p:cm>
  <p:cm authorId="4" dt="2019-03-29T21:12:18.751" idx="24">
    <p:pos x="10" y="106"/>
    <p:text>done</p:text>
    <p:extLst>
      <p:ext uri="{C676402C-5697-4E1C-873F-D02D1690AC5C}">
        <p15:threadingInfo xmlns:p15="http://schemas.microsoft.com/office/powerpoint/2012/main" timeZoneBias="240">
          <p15:parentCm authorId="3" idx="17"/>
        </p15:threadingInfo>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D54136-477E-4639-9269-D97100A8B105}"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A5D257D-8B5C-4BB0-A2DC-6B0E71657A0F}">
      <dgm:prSet/>
      <dgm:spPr/>
      <dgm:t>
        <a:bodyPr/>
        <a:lstStyle/>
        <a:p>
          <a:pPr>
            <a:defRPr b="1"/>
          </a:pPr>
          <a:r>
            <a:rPr lang="en-US"/>
            <a:t>Less medication: 2 drug regimens for initial and maintenance therapy</a:t>
          </a:r>
        </a:p>
      </dgm:t>
    </dgm:pt>
    <dgm:pt modelId="{3639913C-9342-410B-BA3A-884B58C923C0}" type="parTrans" cxnId="{FB6F1C07-0176-4DA9-9073-A1E3EE4A051D}">
      <dgm:prSet/>
      <dgm:spPr/>
      <dgm:t>
        <a:bodyPr/>
        <a:lstStyle/>
        <a:p>
          <a:endParaRPr lang="en-US"/>
        </a:p>
      </dgm:t>
    </dgm:pt>
    <dgm:pt modelId="{AD49CC42-2839-4D0A-85BE-5B6EB4A68CC0}" type="sibTrans" cxnId="{FB6F1C07-0176-4DA9-9073-A1E3EE4A051D}">
      <dgm:prSet/>
      <dgm:spPr/>
      <dgm:t>
        <a:bodyPr/>
        <a:lstStyle/>
        <a:p>
          <a:endParaRPr lang="en-US"/>
        </a:p>
      </dgm:t>
    </dgm:pt>
    <dgm:pt modelId="{8EF6F56E-8AF9-47AC-B7C9-8A8845B392EE}">
      <dgm:prSet custT="1"/>
      <dgm:spPr/>
      <dgm:t>
        <a:bodyPr/>
        <a:lstStyle/>
        <a:p>
          <a:r>
            <a:rPr lang="en-US" sz="2000" b="1" dirty="0"/>
            <a:t>Dolutegravir + 3TC </a:t>
          </a:r>
          <a:r>
            <a:rPr lang="en-US" sz="2000" dirty="0"/>
            <a:t>as initial ART</a:t>
          </a:r>
        </a:p>
      </dgm:t>
    </dgm:pt>
    <dgm:pt modelId="{41455F5F-73EF-4D2A-8F25-CCFBE7C69836}" type="parTrans" cxnId="{15604912-3413-41DE-AA6F-AEFA6C923CF8}">
      <dgm:prSet/>
      <dgm:spPr/>
      <dgm:t>
        <a:bodyPr/>
        <a:lstStyle/>
        <a:p>
          <a:endParaRPr lang="en-US"/>
        </a:p>
      </dgm:t>
    </dgm:pt>
    <dgm:pt modelId="{321AA3D0-4338-4081-BAF3-AAF7B208766F}" type="sibTrans" cxnId="{15604912-3413-41DE-AA6F-AEFA6C923CF8}">
      <dgm:prSet/>
      <dgm:spPr/>
      <dgm:t>
        <a:bodyPr/>
        <a:lstStyle/>
        <a:p>
          <a:endParaRPr lang="en-US"/>
        </a:p>
      </dgm:t>
    </dgm:pt>
    <dgm:pt modelId="{E79C2DD2-67CC-4183-9B9E-BDE2883C3475}">
      <dgm:prSet custT="1"/>
      <dgm:spPr/>
      <dgm:t>
        <a:bodyPr/>
        <a:lstStyle/>
        <a:p>
          <a:r>
            <a:rPr lang="en-US" sz="2000" b="1" dirty="0" err="1"/>
            <a:t>Rilpivirine</a:t>
          </a:r>
          <a:r>
            <a:rPr lang="en-US" sz="2000" b="1" dirty="0"/>
            <a:t> + Dolutegravir </a:t>
          </a:r>
          <a:r>
            <a:rPr lang="en-US" sz="2000" dirty="0"/>
            <a:t>as maintenance ART</a:t>
          </a:r>
        </a:p>
      </dgm:t>
    </dgm:pt>
    <dgm:pt modelId="{F8635FCD-0BF5-4FBD-9004-48C6A18DECD2}" type="parTrans" cxnId="{1EC470BE-4108-4F45-8279-58C870FFD5F1}">
      <dgm:prSet/>
      <dgm:spPr/>
      <dgm:t>
        <a:bodyPr/>
        <a:lstStyle/>
        <a:p>
          <a:endParaRPr lang="en-US"/>
        </a:p>
      </dgm:t>
    </dgm:pt>
    <dgm:pt modelId="{58207F0C-F45A-4644-8A0E-31221A86AE70}" type="sibTrans" cxnId="{1EC470BE-4108-4F45-8279-58C870FFD5F1}">
      <dgm:prSet/>
      <dgm:spPr/>
      <dgm:t>
        <a:bodyPr/>
        <a:lstStyle/>
        <a:p>
          <a:endParaRPr lang="en-US"/>
        </a:p>
      </dgm:t>
    </dgm:pt>
    <dgm:pt modelId="{D11D515B-C134-4F0C-8F50-2BB91B177B72}">
      <dgm:prSet custT="1"/>
      <dgm:spPr/>
      <dgm:t>
        <a:bodyPr/>
        <a:lstStyle/>
        <a:p>
          <a:r>
            <a:rPr lang="en-US" sz="2000" dirty="0"/>
            <a:t>Less cost?</a:t>
          </a:r>
        </a:p>
      </dgm:t>
    </dgm:pt>
    <dgm:pt modelId="{C9129A24-9720-48A6-BDC0-8CF42BEF5345}" type="parTrans" cxnId="{FCFA6C9E-0E3A-49A4-AEDF-7568B096B24F}">
      <dgm:prSet/>
      <dgm:spPr/>
      <dgm:t>
        <a:bodyPr/>
        <a:lstStyle/>
        <a:p>
          <a:endParaRPr lang="en-US"/>
        </a:p>
      </dgm:t>
    </dgm:pt>
    <dgm:pt modelId="{04BBA528-B05C-4CFC-8F00-CD3DBDBFFC8B}" type="sibTrans" cxnId="{FCFA6C9E-0E3A-49A4-AEDF-7568B096B24F}">
      <dgm:prSet/>
      <dgm:spPr/>
      <dgm:t>
        <a:bodyPr/>
        <a:lstStyle/>
        <a:p>
          <a:endParaRPr lang="en-US"/>
        </a:p>
      </dgm:t>
    </dgm:pt>
    <dgm:pt modelId="{66A791FC-D549-4495-AAF6-30458AF0A49B}">
      <dgm:prSet/>
      <dgm:spPr/>
      <dgm:t>
        <a:bodyPr/>
        <a:lstStyle/>
        <a:p>
          <a:pPr>
            <a:defRPr b="1"/>
          </a:pPr>
          <a:r>
            <a:rPr lang="en-US"/>
            <a:t>Less frequent: Injectable Long-Acting ART</a:t>
          </a:r>
        </a:p>
      </dgm:t>
    </dgm:pt>
    <dgm:pt modelId="{0B4CB821-E23C-487A-92E1-2C07617A6C6B}" type="parTrans" cxnId="{3CC5D966-5EA8-49B3-AFE9-3F6A98658786}">
      <dgm:prSet/>
      <dgm:spPr/>
      <dgm:t>
        <a:bodyPr/>
        <a:lstStyle/>
        <a:p>
          <a:endParaRPr lang="en-US"/>
        </a:p>
      </dgm:t>
    </dgm:pt>
    <dgm:pt modelId="{F7321C2A-68B6-446E-A959-8224E276DA5D}" type="sibTrans" cxnId="{3CC5D966-5EA8-49B3-AFE9-3F6A98658786}">
      <dgm:prSet/>
      <dgm:spPr/>
      <dgm:t>
        <a:bodyPr/>
        <a:lstStyle/>
        <a:p>
          <a:endParaRPr lang="en-US"/>
        </a:p>
      </dgm:t>
    </dgm:pt>
    <dgm:pt modelId="{7644AD01-DC68-4D0C-B31B-B772FD2B4C19}">
      <dgm:prSet custT="1"/>
      <dgm:spPr/>
      <dgm:t>
        <a:bodyPr/>
        <a:lstStyle/>
        <a:p>
          <a:r>
            <a:rPr lang="en-US" sz="2000" dirty="0"/>
            <a:t>Monthly or every 2 months</a:t>
          </a:r>
        </a:p>
      </dgm:t>
    </dgm:pt>
    <dgm:pt modelId="{3AF38BCD-4251-43DF-A743-11D5EDCF1ED9}" type="parTrans" cxnId="{C419EF06-384D-450B-A5AC-1EA280CED3F1}">
      <dgm:prSet/>
      <dgm:spPr/>
      <dgm:t>
        <a:bodyPr/>
        <a:lstStyle/>
        <a:p>
          <a:endParaRPr lang="en-US"/>
        </a:p>
      </dgm:t>
    </dgm:pt>
    <dgm:pt modelId="{762844F3-FB4B-4D15-9A38-DAEC54F48CB0}" type="sibTrans" cxnId="{C419EF06-384D-450B-A5AC-1EA280CED3F1}">
      <dgm:prSet/>
      <dgm:spPr/>
      <dgm:t>
        <a:bodyPr/>
        <a:lstStyle/>
        <a:p>
          <a:endParaRPr lang="en-US"/>
        </a:p>
      </dgm:t>
    </dgm:pt>
    <dgm:pt modelId="{FA83E0E8-4ECB-4407-BAB8-6DF139A43BB9}">
      <dgm:prSet custT="1"/>
      <dgm:spPr/>
      <dgm:t>
        <a:bodyPr/>
        <a:lstStyle/>
        <a:p>
          <a:r>
            <a:rPr lang="en-US" sz="2000" dirty="0"/>
            <a:t>Less stigma?</a:t>
          </a:r>
        </a:p>
      </dgm:t>
    </dgm:pt>
    <dgm:pt modelId="{02E99FD6-2F53-46C9-8B2F-B087F55FEF95}" type="parTrans" cxnId="{387118F3-EDA6-44FA-8BFD-DCD3A2C6B540}">
      <dgm:prSet/>
      <dgm:spPr/>
      <dgm:t>
        <a:bodyPr/>
        <a:lstStyle/>
        <a:p>
          <a:endParaRPr lang="en-US"/>
        </a:p>
      </dgm:t>
    </dgm:pt>
    <dgm:pt modelId="{2CBF7979-8AE5-4D4B-8202-1FAE532B1664}" type="sibTrans" cxnId="{387118F3-EDA6-44FA-8BFD-DCD3A2C6B540}">
      <dgm:prSet/>
      <dgm:spPr/>
      <dgm:t>
        <a:bodyPr/>
        <a:lstStyle/>
        <a:p>
          <a:endParaRPr lang="en-US"/>
        </a:p>
      </dgm:t>
    </dgm:pt>
    <dgm:pt modelId="{DC4B15D2-221B-40E6-A008-44649942A459}" type="pres">
      <dgm:prSet presAssocID="{95D54136-477E-4639-9269-D97100A8B105}" presName="root" presStyleCnt="0">
        <dgm:presLayoutVars>
          <dgm:dir/>
          <dgm:resizeHandles val="exact"/>
        </dgm:presLayoutVars>
      </dgm:prSet>
      <dgm:spPr/>
    </dgm:pt>
    <dgm:pt modelId="{8E7016D6-B82E-41EF-A4C9-1884A496906E}" type="pres">
      <dgm:prSet presAssocID="{BA5D257D-8B5C-4BB0-A2DC-6B0E71657A0F}" presName="compNode" presStyleCnt="0"/>
      <dgm:spPr/>
    </dgm:pt>
    <dgm:pt modelId="{D66CDA9A-8D0E-4450-ABD2-0F21A30A7102}" type="pres">
      <dgm:prSet presAssocID="{BA5D257D-8B5C-4BB0-A2DC-6B0E71657A0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947DF276-934A-4060-8719-722E63059FFE}" type="pres">
      <dgm:prSet presAssocID="{BA5D257D-8B5C-4BB0-A2DC-6B0E71657A0F}" presName="iconSpace" presStyleCnt="0"/>
      <dgm:spPr/>
    </dgm:pt>
    <dgm:pt modelId="{90CE3CF2-FA7C-4B6C-A366-A419C66997D5}" type="pres">
      <dgm:prSet presAssocID="{BA5D257D-8B5C-4BB0-A2DC-6B0E71657A0F}" presName="parTx" presStyleLbl="revTx" presStyleIdx="0" presStyleCnt="4">
        <dgm:presLayoutVars>
          <dgm:chMax val="0"/>
          <dgm:chPref val="0"/>
        </dgm:presLayoutVars>
      </dgm:prSet>
      <dgm:spPr/>
    </dgm:pt>
    <dgm:pt modelId="{9390C625-5F4D-470D-AA5D-A4E18F54E7FE}" type="pres">
      <dgm:prSet presAssocID="{BA5D257D-8B5C-4BB0-A2DC-6B0E71657A0F}" presName="txSpace" presStyleCnt="0"/>
      <dgm:spPr/>
    </dgm:pt>
    <dgm:pt modelId="{8343DEEC-4320-40F8-BEE5-080B4856BE15}" type="pres">
      <dgm:prSet presAssocID="{BA5D257D-8B5C-4BB0-A2DC-6B0E71657A0F}" presName="desTx" presStyleLbl="revTx" presStyleIdx="1" presStyleCnt="4" custScaleX="114755" custLinFactNeighborX="5180">
        <dgm:presLayoutVars/>
      </dgm:prSet>
      <dgm:spPr/>
    </dgm:pt>
    <dgm:pt modelId="{50CEB88B-4DB6-41AA-AF4E-BA6BD379EF42}" type="pres">
      <dgm:prSet presAssocID="{AD49CC42-2839-4D0A-85BE-5B6EB4A68CC0}" presName="sibTrans" presStyleCnt="0"/>
      <dgm:spPr/>
    </dgm:pt>
    <dgm:pt modelId="{95187253-5AEB-42FE-91D1-3250F7DD0E64}" type="pres">
      <dgm:prSet presAssocID="{66A791FC-D549-4495-AAF6-30458AF0A49B}" presName="compNode" presStyleCnt="0"/>
      <dgm:spPr/>
    </dgm:pt>
    <dgm:pt modelId="{5F4470C9-8ECC-4A61-BD04-3C4AEB3FAC36}" type="pres">
      <dgm:prSet presAssocID="{66A791FC-D549-4495-AAF6-30458AF0A49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edle"/>
        </a:ext>
      </dgm:extLst>
    </dgm:pt>
    <dgm:pt modelId="{38AD59E1-A709-47A0-ADBB-BD6599FC926A}" type="pres">
      <dgm:prSet presAssocID="{66A791FC-D549-4495-AAF6-30458AF0A49B}" presName="iconSpace" presStyleCnt="0"/>
      <dgm:spPr/>
    </dgm:pt>
    <dgm:pt modelId="{9644832A-4F44-4A1B-80D1-DDCFBE93D603}" type="pres">
      <dgm:prSet presAssocID="{66A791FC-D549-4495-AAF6-30458AF0A49B}" presName="parTx" presStyleLbl="revTx" presStyleIdx="2" presStyleCnt="4">
        <dgm:presLayoutVars>
          <dgm:chMax val="0"/>
          <dgm:chPref val="0"/>
        </dgm:presLayoutVars>
      </dgm:prSet>
      <dgm:spPr/>
    </dgm:pt>
    <dgm:pt modelId="{B7480272-13C0-48EB-B546-031FE207845C}" type="pres">
      <dgm:prSet presAssocID="{66A791FC-D549-4495-AAF6-30458AF0A49B}" presName="txSpace" presStyleCnt="0"/>
      <dgm:spPr/>
    </dgm:pt>
    <dgm:pt modelId="{20551743-9EC8-4DCB-B5FF-A72DDE2C93D8}" type="pres">
      <dgm:prSet presAssocID="{66A791FC-D549-4495-AAF6-30458AF0A49B}" presName="desTx" presStyleLbl="revTx" presStyleIdx="3" presStyleCnt="4">
        <dgm:presLayoutVars/>
      </dgm:prSet>
      <dgm:spPr/>
    </dgm:pt>
  </dgm:ptLst>
  <dgm:cxnLst>
    <dgm:cxn modelId="{C419EF06-384D-450B-A5AC-1EA280CED3F1}" srcId="{66A791FC-D549-4495-AAF6-30458AF0A49B}" destId="{7644AD01-DC68-4D0C-B31B-B772FD2B4C19}" srcOrd="0" destOrd="0" parTransId="{3AF38BCD-4251-43DF-A743-11D5EDCF1ED9}" sibTransId="{762844F3-FB4B-4D15-9A38-DAEC54F48CB0}"/>
    <dgm:cxn modelId="{FB6F1C07-0176-4DA9-9073-A1E3EE4A051D}" srcId="{95D54136-477E-4639-9269-D97100A8B105}" destId="{BA5D257D-8B5C-4BB0-A2DC-6B0E71657A0F}" srcOrd="0" destOrd="0" parTransId="{3639913C-9342-410B-BA3A-884B58C923C0}" sibTransId="{AD49CC42-2839-4D0A-85BE-5B6EB4A68CC0}"/>
    <dgm:cxn modelId="{15604912-3413-41DE-AA6F-AEFA6C923CF8}" srcId="{BA5D257D-8B5C-4BB0-A2DC-6B0E71657A0F}" destId="{8EF6F56E-8AF9-47AC-B7C9-8A8845B392EE}" srcOrd="0" destOrd="0" parTransId="{41455F5F-73EF-4D2A-8F25-CCFBE7C69836}" sibTransId="{321AA3D0-4338-4081-BAF3-AAF7B208766F}"/>
    <dgm:cxn modelId="{9087C325-BD3F-4C00-A3A1-236DC89B3856}" type="presOf" srcId="{8EF6F56E-8AF9-47AC-B7C9-8A8845B392EE}" destId="{8343DEEC-4320-40F8-BEE5-080B4856BE15}" srcOrd="0" destOrd="0" presId="urn:microsoft.com/office/officeart/2018/2/layout/IconLabelDescriptionList"/>
    <dgm:cxn modelId="{8FFB8339-2B44-4F6C-BB7F-FA6BD691A581}" type="presOf" srcId="{66A791FC-D549-4495-AAF6-30458AF0A49B}" destId="{9644832A-4F44-4A1B-80D1-DDCFBE93D603}" srcOrd="0" destOrd="0" presId="urn:microsoft.com/office/officeart/2018/2/layout/IconLabelDescriptionList"/>
    <dgm:cxn modelId="{647C7F50-B56C-4B52-9706-DEE41FD88210}" type="presOf" srcId="{BA5D257D-8B5C-4BB0-A2DC-6B0E71657A0F}" destId="{90CE3CF2-FA7C-4B6C-A366-A419C66997D5}" srcOrd="0" destOrd="0" presId="urn:microsoft.com/office/officeart/2018/2/layout/IconLabelDescriptionList"/>
    <dgm:cxn modelId="{644B4C55-3585-42DE-AB68-74A934032CC1}" type="presOf" srcId="{95D54136-477E-4639-9269-D97100A8B105}" destId="{DC4B15D2-221B-40E6-A008-44649942A459}" srcOrd="0" destOrd="0" presId="urn:microsoft.com/office/officeart/2018/2/layout/IconLabelDescriptionList"/>
    <dgm:cxn modelId="{CC94D762-D6CF-43EE-B4A4-676CE80F3B5A}" type="presOf" srcId="{E79C2DD2-67CC-4183-9B9E-BDE2883C3475}" destId="{8343DEEC-4320-40F8-BEE5-080B4856BE15}" srcOrd="0" destOrd="1" presId="urn:microsoft.com/office/officeart/2018/2/layout/IconLabelDescriptionList"/>
    <dgm:cxn modelId="{3CC5D966-5EA8-49B3-AFE9-3F6A98658786}" srcId="{95D54136-477E-4639-9269-D97100A8B105}" destId="{66A791FC-D549-4495-AAF6-30458AF0A49B}" srcOrd="1" destOrd="0" parTransId="{0B4CB821-E23C-487A-92E1-2C07617A6C6B}" sibTransId="{F7321C2A-68B6-446E-A959-8224E276DA5D}"/>
    <dgm:cxn modelId="{DA452F8F-84F7-40C6-BEB6-5B061461ABF3}" type="presOf" srcId="{7644AD01-DC68-4D0C-B31B-B772FD2B4C19}" destId="{20551743-9EC8-4DCB-B5FF-A72DDE2C93D8}" srcOrd="0" destOrd="0" presId="urn:microsoft.com/office/officeart/2018/2/layout/IconLabelDescriptionList"/>
    <dgm:cxn modelId="{FCFA6C9E-0E3A-49A4-AEDF-7568B096B24F}" srcId="{BA5D257D-8B5C-4BB0-A2DC-6B0E71657A0F}" destId="{D11D515B-C134-4F0C-8F50-2BB91B177B72}" srcOrd="2" destOrd="0" parTransId="{C9129A24-9720-48A6-BDC0-8CF42BEF5345}" sibTransId="{04BBA528-B05C-4CFC-8F00-CD3DBDBFFC8B}"/>
    <dgm:cxn modelId="{1EC470BE-4108-4F45-8279-58C870FFD5F1}" srcId="{BA5D257D-8B5C-4BB0-A2DC-6B0E71657A0F}" destId="{E79C2DD2-67CC-4183-9B9E-BDE2883C3475}" srcOrd="1" destOrd="0" parTransId="{F8635FCD-0BF5-4FBD-9004-48C6A18DECD2}" sibTransId="{58207F0C-F45A-4644-8A0E-31221A86AE70}"/>
    <dgm:cxn modelId="{9E78C9E0-9C34-448B-AD95-9F8D6D093638}" type="presOf" srcId="{D11D515B-C134-4F0C-8F50-2BB91B177B72}" destId="{8343DEEC-4320-40F8-BEE5-080B4856BE15}" srcOrd="0" destOrd="2" presId="urn:microsoft.com/office/officeart/2018/2/layout/IconLabelDescriptionList"/>
    <dgm:cxn modelId="{A9527FE9-3F2F-419F-8182-0DDE29DCED1B}" type="presOf" srcId="{FA83E0E8-4ECB-4407-BAB8-6DF139A43BB9}" destId="{20551743-9EC8-4DCB-B5FF-A72DDE2C93D8}" srcOrd="0" destOrd="1" presId="urn:microsoft.com/office/officeart/2018/2/layout/IconLabelDescriptionList"/>
    <dgm:cxn modelId="{387118F3-EDA6-44FA-8BFD-DCD3A2C6B540}" srcId="{66A791FC-D549-4495-AAF6-30458AF0A49B}" destId="{FA83E0E8-4ECB-4407-BAB8-6DF139A43BB9}" srcOrd="1" destOrd="0" parTransId="{02E99FD6-2F53-46C9-8B2F-B087F55FEF95}" sibTransId="{2CBF7979-8AE5-4D4B-8202-1FAE532B1664}"/>
    <dgm:cxn modelId="{D41BBA1F-DC71-403A-AD07-0A18AF586817}" type="presParOf" srcId="{DC4B15D2-221B-40E6-A008-44649942A459}" destId="{8E7016D6-B82E-41EF-A4C9-1884A496906E}" srcOrd="0" destOrd="0" presId="urn:microsoft.com/office/officeart/2018/2/layout/IconLabelDescriptionList"/>
    <dgm:cxn modelId="{C833F82C-D77A-4B59-8756-50878BDDE795}" type="presParOf" srcId="{8E7016D6-B82E-41EF-A4C9-1884A496906E}" destId="{D66CDA9A-8D0E-4450-ABD2-0F21A30A7102}" srcOrd="0" destOrd="0" presId="urn:microsoft.com/office/officeart/2018/2/layout/IconLabelDescriptionList"/>
    <dgm:cxn modelId="{5742279F-B627-479F-A2C0-94557CA0D1A3}" type="presParOf" srcId="{8E7016D6-B82E-41EF-A4C9-1884A496906E}" destId="{947DF276-934A-4060-8719-722E63059FFE}" srcOrd="1" destOrd="0" presId="urn:microsoft.com/office/officeart/2018/2/layout/IconLabelDescriptionList"/>
    <dgm:cxn modelId="{2821A781-2199-4D48-BF31-646A56E84B1F}" type="presParOf" srcId="{8E7016D6-B82E-41EF-A4C9-1884A496906E}" destId="{90CE3CF2-FA7C-4B6C-A366-A419C66997D5}" srcOrd="2" destOrd="0" presId="urn:microsoft.com/office/officeart/2018/2/layout/IconLabelDescriptionList"/>
    <dgm:cxn modelId="{B09C5BDF-97C4-47BD-ACEC-171DC213D3C0}" type="presParOf" srcId="{8E7016D6-B82E-41EF-A4C9-1884A496906E}" destId="{9390C625-5F4D-470D-AA5D-A4E18F54E7FE}" srcOrd="3" destOrd="0" presId="urn:microsoft.com/office/officeart/2018/2/layout/IconLabelDescriptionList"/>
    <dgm:cxn modelId="{95D86A71-1913-4265-ADB8-D13F9E06CEC5}" type="presParOf" srcId="{8E7016D6-B82E-41EF-A4C9-1884A496906E}" destId="{8343DEEC-4320-40F8-BEE5-080B4856BE15}" srcOrd="4" destOrd="0" presId="urn:microsoft.com/office/officeart/2018/2/layout/IconLabelDescriptionList"/>
    <dgm:cxn modelId="{66F84B50-D9C1-4920-A2EF-42183B6FA1E0}" type="presParOf" srcId="{DC4B15D2-221B-40E6-A008-44649942A459}" destId="{50CEB88B-4DB6-41AA-AF4E-BA6BD379EF42}" srcOrd="1" destOrd="0" presId="urn:microsoft.com/office/officeart/2018/2/layout/IconLabelDescriptionList"/>
    <dgm:cxn modelId="{0CD173C0-48E9-419D-BBC4-77A9A2E0F0CD}" type="presParOf" srcId="{DC4B15D2-221B-40E6-A008-44649942A459}" destId="{95187253-5AEB-42FE-91D1-3250F7DD0E64}" srcOrd="2" destOrd="0" presId="urn:microsoft.com/office/officeart/2018/2/layout/IconLabelDescriptionList"/>
    <dgm:cxn modelId="{92AFB7DE-EDD0-4379-B97F-8BFB9ACD674B}" type="presParOf" srcId="{95187253-5AEB-42FE-91D1-3250F7DD0E64}" destId="{5F4470C9-8ECC-4A61-BD04-3C4AEB3FAC36}" srcOrd="0" destOrd="0" presId="urn:microsoft.com/office/officeart/2018/2/layout/IconLabelDescriptionList"/>
    <dgm:cxn modelId="{3FBE6AFB-A5E1-4A8E-AEAC-D6173C9249CA}" type="presParOf" srcId="{95187253-5AEB-42FE-91D1-3250F7DD0E64}" destId="{38AD59E1-A709-47A0-ADBB-BD6599FC926A}" srcOrd="1" destOrd="0" presId="urn:microsoft.com/office/officeart/2018/2/layout/IconLabelDescriptionList"/>
    <dgm:cxn modelId="{C946AE11-78E1-4AF6-B18F-4118443EDB3B}" type="presParOf" srcId="{95187253-5AEB-42FE-91D1-3250F7DD0E64}" destId="{9644832A-4F44-4A1B-80D1-DDCFBE93D603}" srcOrd="2" destOrd="0" presId="urn:microsoft.com/office/officeart/2018/2/layout/IconLabelDescriptionList"/>
    <dgm:cxn modelId="{626E4F7B-6B0F-4F6E-8540-E0533491D648}" type="presParOf" srcId="{95187253-5AEB-42FE-91D1-3250F7DD0E64}" destId="{B7480272-13C0-48EB-B546-031FE207845C}" srcOrd="3" destOrd="0" presId="urn:microsoft.com/office/officeart/2018/2/layout/IconLabelDescriptionList"/>
    <dgm:cxn modelId="{6EB2525F-2086-4EE7-A803-FA8DFEFEC261}" type="presParOf" srcId="{95187253-5AEB-42FE-91D1-3250F7DD0E64}" destId="{20551743-9EC8-4DCB-B5FF-A72DDE2C93D8}"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CDA9A-8D0E-4450-ABD2-0F21A30A7102}">
      <dsp:nvSpPr>
        <dsp:cNvPr id="0" name=""/>
        <dsp:cNvSpPr/>
      </dsp:nvSpPr>
      <dsp:spPr>
        <a:xfrm>
          <a:off x="564387" y="560595"/>
          <a:ext cx="1510523" cy="15105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0CE3CF2-FA7C-4B6C-A366-A419C66997D5}">
      <dsp:nvSpPr>
        <dsp:cNvPr id="0" name=""/>
        <dsp:cNvSpPr/>
      </dsp:nvSpPr>
      <dsp:spPr>
        <a:xfrm>
          <a:off x="564387" y="2201612"/>
          <a:ext cx="4315781" cy="647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90000"/>
            </a:lnSpc>
            <a:spcBef>
              <a:spcPct val="0"/>
            </a:spcBef>
            <a:spcAft>
              <a:spcPct val="35000"/>
            </a:spcAft>
            <a:buNone/>
            <a:defRPr b="1"/>
          </a:pPr>
          <a:r>
            <a:rPr lang="en-US" sz="2300" kern="1200"/>
            <a:t>Less medication: 2 drug regimens for initial and maintenance therapy</a:t>
          </a:r>
        </a:p>
      </dsp:txBody>
      <dsp:txXfrm>
        <a:off x="564387" y="2201612"/>
        <a:ext cx="4315781" cy="647367"/>
      </dsp:txXfrm>
    </dsp:sp>
    <dsp:sp modelId="{8343DEEC-4320-40F8-BEE5-080B4856BE15}">
      <dsp:nvSpPr>
        <dsp:cNvPr id="0" name=""/>
        <dsp:cNvSpPr/>
      </dsp:nvSpPr>
      <dsp:spPr>
        <a:xfrm>
          <a:off x="469548" y="2909674"/>
          <a:ext cx="4952574" cy="684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n-US" sz="2000" b="1" kern="1200" dirty="0"/>
            <a:t>Dolutegravir + 3TC </a:t>
          </a:r>
          <a:r>
            <a:rPr lang="en-US" sz="2000" kern="1200" dirty="0"/>
            <a:t>as initial ART</a:t>
          </a:r>
        </a:p>
        <a:p>
          <a:pPr marL="0" lvl="0" indent="0" algn="l" defTabSz="889000">
            <a:lnSpc>
              <a:spcPct val="90000"/>
            </a:lnSpc>
            <a:spcBef>
              <a:spcPct val="0"/>
            </a:spcBef>
            <a:spcAft>
              <a:spcPct val="35000"/>
            </a:spcAft>
            <a:buNone/>
          </a:pPr>
          <a:r>
            <a:rPr lang="en-US" sz="2000" b="1" kern="1200" dirty="0" err="1"/>
            <a:t>Rilpivirine</a:t>
          </a:r>
          <a:r>
            <a:rPr lang="en-US" sz="2000" b="1" kern="1200" dirty="0"/>
            <a:t> + Dolutegravir </a:t>
          </a:r>
          <a:r>
            <a:rPr lang="en-US" sz="2000" kern="1200" dirty="0"/>
            <a:t>as maintenance ART</a:t>
          </a:r>
        </a:p>
        <a:p>
          <a:pPr marL="0" lvl="0" indent="0" algn="l" defTabSz="889000">
            <a:lnSpc>
              <a:spcPct val="90000"/>
            </a:lnSpc>
            <a:spcBef>
              <a:spcPct val="0"/>
            </a:spcBef>
            <a:spcAft>
              <a:spcPct val="35000"/>
            </a:spcAft>
            <a:buNone/>
          </a:pPr>
          <a:r>
            <a:rPr lang="en-US" sz="2000" kern="1200" dirty="0"/>
            <a:t>Less cost?</a:t>
          </a:r>
        </a:p>
      </dsp:txBody>
      <dsp:txXfrm>
        <a:off x="469548" y="2909674"/>
        <a:ext cx="4952574" cy="684218"/>
      </dsp:txXfrm>
    </dsp:sp>
    <dsp:sp modelId="{5F4470C9-8ECC-4A61-BD04-3C4AEB3FAC36}">
      <dsp:nvSpPr>
        <dsp:cNvPr id="0" name=""/>
        <dsp:cNvSpPr/>
      </dsp:nvSpPr>
      <dsp:spPr>
        <a:xfrm>
          <a:off x="5953827" y="560595"/>
          <a:ext cx="1510523" cy="15105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644832A-4F44-4A1B-80D1-DDCFBE93D603}">
      <dsp:nvSpPr>
        <dsp:cNvPr id="0" name=""/>
        <dsp:cNvSpPr/>
      </dsp:nvSpPr>
      <dsp:spPr>
        <a:xfrm>
          <a:off x="5953827" y="2201612"/>
          <a:ext cx="4315781" cy="647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90000"/>
            </a:lnSpc>
            <a:spcBef>
              <a:spcPct val="0"/>
            </a:spcBef>
            <a:spcAft>
              <a:spcPct val="35000"/>
            </a:spcAft>
            <a:buNone/>
            <a:defRPr b="1"/>
          </a:pPr>
          <a:r>
            <a:rPr lang="en-US" sz="2300" kern="1200"/>
            <a:t>Less frequent: Injectable Long-Acting ART</a:t>
          </a:r>
        </a:p>
      </dsp:txBody>
      <dsp:txXfrm>
        <a:off x="5953827" y="2201612"/>
        <a:ext cx="4315781" cy="647367"/>
      </dsp:txXfrm>
    </dsp:sp>
    <dsp:sp modelId="{20551743-9EC8-4DCB-B5FF-A72DDE2C93D8}">
      <dsp:nvSpPr>
        <dsp:cNvPr id="0" name=""/>
        <dsp:cNvSpPr/>
      </dsp:nvSpPr>
      <dsp:spPr>
        <a:xfrm>
          <a:off x="5953827" y="2909674"/>
          <a:ext cx="4315781" cy="684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n-US" sz="2000" kern="1200" dirty="0"/>
            <a:t>Monthly or every 2 months</a:t>
          </a:r>
        </a:p>
        <a:p>
          <a:pPr marL="0" lvl="0" indent="0" algn="l" defTabSz="889000">
            <a:lnSpc>
              <a:spcPct val="90000"/>
            </a:lnSpc>
            <a:spcBef>
              <a:spcPct val="0"/>
            </a:spcBef>
            <a:spcAft>
              <a:spcPct val="35000"/>
            </a:spcAft>
            <a:buNone/>
          </a:pPr>
          <a:r>
            <a:rPr lang="en-US" sz="2000" kern="1200" dirty="0"/>
            <a:t>Less stigma?</a:t>
          </a:r>
        </a:p>
      </dsp:txBody>
      <dsp:txXfrm>
        <a:off x="5953827" y="2909674"/>
        <a:ext cx="4315781" cy="684218"/>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305686-A1B5-1749-A078-4BAAAB7F2806}" type="datetimeFigureOut">
              <a:rPr lang="en-US" smtClean="0"/>
              <a:t>6/14/19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19331-A1FD-F540-9B44-68EBF0083A7E}" type="slidenum">
              <a:rPr lang="en-US" smtClean="0"/>
              <a:t>‹#›</a:t>
            </a:fld>
            <a:endParaRPr lang="en-US"/>
          </a:p>
        </p:txBody>
      </p:sp>
    </p:spTree>
    <p:extLst>
      <p:ext uri="{BB962C8B-B14F-4D97-AF65-F5344CB8AC3E}">
        <p14:creationId xmlns:p14="http://schemas.microsoft.com/office/powerpoint/2010/main" val="7103888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40 mins</a:t>
            </a:r>
          </a:p>
        </p:txBody>
      </p:sp>
      <p:sp>
        <p:nvSpPr>
          <p:cNvPr id="4" name="Slide Number Placeholder 3"/>
          <p:cNvSpPr>
            <a:spLocks noGrp="1"/>
          </p:cNvSpPr>
          <p:nvPr>
            <p:ph type="sldNum" sz="quarter" idx="5"/>
          </p:nvPr>
        </p:nvSpPr>
        <p:spPr/>
        <p:txBody>
          <a:bodyPr/>
          <a:lstStyle/>
          <a:p>
            <a:fld id="{CD019331-A1FD-F540-9B44-68EBF0083A7E}" type="slidenum">
              <a:rPr lang="en-US" smtClean="0"/>
              <a:t>1</a:t>
            </a:fld>
            <a:endParaRPr lang="en-US"/>
          </a:p>
        </p:txBody>
      </p:sp>
    </p:spTree>
    <p:extLst>
      <p:ext uri="{BB962C8B-B14F-4D97-AF65-F5344CB8AC3E}">
        <p14:creationId xmlns:p14="http://schemas.microsoft.com/office/powerpoint/2010/main" val="901776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19331-A1FD-F540-9B44-68EBF0083A7E}" type="slidenum">
              <a:rPr lang="en-US" smtClean="0"/>
              <a:t>2</a:t>
            </a:fld>
            <a:endParaRPr lang="en-US"/>
          </a:p>
        </p:txBody>
      </p:sp>
    </p:spTree>
    <p:extLst>
      <p:ext uri="{BB962C8B-B14F-4D97-AF65-F5344CB8AC3E}">
        <p14:creationId xmlns:p14="http://schemas.microsoft.com/office/powerpoint/2010/main" val="351658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19331-A1FD-F540-9B44-68EBF0083A7E}" type="slidenum">
              <a:rPr lang="en-US" smtClean="0"/>
              <a:t>4</a:t>
            </a:fld>
            <a:endParaRPr lang="en-US"/>
          </a:p>
        </p:txBody>
      </p:sp>
    </p:spTree>
    <p:extLst>
      <p:ext uri="{BB962C8B-B14F-4D97-AF65-F5344CB8AC3E}">
        <p14:creationId xmlns:p14="http://schemas.microsoft.com/office/powerpoint/2010/main" val="2488017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19331-A1FD-F540-9B44-68EBF0083A7E}"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470983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019331-A1FD-F540-9B44-68EBF0083A7E}" type="slidenum">
              <a:rPr lang="en-US" smtClean="0"/>
              <a:t>9</a:t>
            </a:fld>
            <a:endParaRPr lang="en-US"/>
          </a:p>
        </p:txBody>
      </p:sp>
    </p:spTree>
    <p:extLst>
      <p:ext uri="{BB962C8B-B14F-4D97-AF65-F5344CB8AC3E}">
        <p14:creationId xmlns:p14="http://schemas.microsoft.com/office/powerpoint/2010/main" val="2966361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50D0D2FD-1387-4C00-AD74-22CE4867D45E}"/>
              </a:ext>
            </a:extLst>
          </p:cNvPr>
          <p:cNvSpPr>
            <a:spLocks noGrp="1" noRot="1" noChangeAspect="1" noChangeArrowheads="1" noTextEdit="1"/>
          </p:cNvSpPr>
          <p:nvPr>
            <p:ph type="sldImg"/>
          </p:nvPr>
        </p:nvSpPr>
        <p:spPr>
          <a:ln/>
        </p:spPr>
      </p:sp>
      <p:sp>
        <p:nvSpPr>
          <p:cNvPr id="71683" name="Notes Placeholder 2">
            <a:extLst>
              <a:ext uri="{FF2B5EF4-FFF2-40B4-BE49-F238E27FC236}">
                <a16:creationId xmlns:a16="http://schemas.microsoft.com/office/drawing/2014/main" id="{6CADFF96-F106-43E1-81BA-2D4C168E6A7B}"/>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i="1" dirty="0">
                <a:latin typeface="Calibri" panose="020F0502020204030204" pitchFamily="34" charset="0"/>
              </a:rPr>
              <a:t>3TC, lamivudine; ABC, abacavir; BIC, bictegravir; CrCl, creatinine clearance; DHHS, US Department of Health and Human Services; DTG, dolutegravir; eGFR, </a:t>
            </a:r>
            <a:r>
              <a:rPr lang="en-US" altLang="en-US" i="1" dirty="0">
                <a:latin typeface="Arial" panose="020B0604020202020204" pitchFamily="34" charset="0"/>
              </a:rPr>
              <a:t>estimated glomerular filtration rate; </a:t>
            </a:r>
            <a:r>
              <a:rPr lang="en-US" altLang="en-US" i="1" dirty="0">
                <a:latin typeface="Calibri" panose="020F0502020204030204" pitchFamily="34" charset="0"/>
              </a:rPr>
              <a:t>FTC, emtricitabine; HBsAg, hepatitis B surface antigen; IAS, International Antiviral Society; RAL, raltegravir; TAF, tenofovir alafenamide; TDF, tenofovir disoproxil fumarate.</a:t>
            </a:r>
          </a:p>
          <a:p>
            <a:pPr eaLnBrk="1" hangingPunct="1">
              <a:spcBef>
                <a:spcPct val="0"/>
              </a:spcBef>
            </a:pPr>
            <a:endParaRPr lang="en-US" altLang="en-US" i="1" dirty="0">
              <a:latin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kern="1200" dirty="0">
                <a:solidFill>
                  <a:schemeClr val="tx1"/>
                </a:solidFill>
                <a:effectLst/>
                <a:latin typeface="Arial" charset="0"/>
                <a:ea typeface="+mn-ea"/>
                <a:cs typeface="+mn-cs"/>
              </a:rPr>
              <a:t>This slide reviews the recommended regimens based on the DHHS and the IAS-USA guidelines. One should notice that all of the recommended regimens are INSTI based. The only difference between the two organizations’ recommendations is that the DHHS guidelines include raltegravir, whereas the IAS-USA guidelines do not. A very recent change is that elvitegravir/cobicistat regimens are no longer included in the recommended group, largely due to drug–drug interactions with cobicistat. All the options are once-daily regimens now that raltegravir has a once-daily formulation; however, the raltegravir regimen is not coformulated into a single tablet. </a:t>
            </a:r>
          </a:p>
          <a:p>
            <a:pPr eaLnBrk="1" hangingPunct="1">
              <a:spcBef>
                <a:spcPct val="0"/>
              </a:spcBef>
            </a:pPr>
            <a:endParaRPr lang="en-US" altLang="en-US" i="1" dirty="0">
              <a:latin typeface="Calibri" panose="020F0502020204030204" pitchFamily="34" charset="0"/>
            </a:endParaRPr>
          </a:p>
          <a:p>
            <a:pPr eaLnBrk="1" hangingPunct="1">
              <a:spcBef>
                <a:spcPct val="0"/>
              </a:spcBef>
            </a:pPr>
            <a:endParaRPr lang="en-US" altLang="en-US" i="1" dirty="0">
              <a:latin typeface="Calibri" panose="020F0502020204030204" pitchFamily="34" charset="0"/>
            </a:endParaRPr>
          </a:p>
        </p:txBody>
      </p:sp>
      <p:sp>
        <p:nvSpPr>
          <p:cNvPr id="71684" name="Slide Number Placeholder 3">
            <a:extLst>
              <a:ext uri="{FF2B5EF4-FFF2-40B4-BE49-F238E27FC236}">
                <a16:creationId xmlns:a16="http://schemas.microsoft.com/office/drawing/2014/main" id="{8E01829D-36DA-4086-8F3E-E3A6BCF00933}"/>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13901" indent="-274577">
              <a:defRPr b="1">
                <a:solidFill>
                  <a:schemeClr val="tx1"/>
                </a:solidFill>
                <a:latin typeface="Arial" panose="020B0604020202020204" pitchFamily="34" charset="0"/>
                <a:cs typeface="Arial" panose="020B0604020202020204" pitchFamily="34" charset="0"/>
              </a:defRPr>
            </a:lvl2pPr>
            <a:lvl3pPr marL="1098309" indent="-219662">
              <a:defRPr b="1">
                <a:solidFill>
                  <a:schemeClr val="tx1"/>
                </a:solidFill>
                <a:latin typeface="Arial" panose="020B0604020202020204" pitchFamily="34" charset="0"/>
                <a:cs typeface="Arial" panose="020B0604020202020204" pitchFamily="34" charset="0"/>
              </a:defRPr>
            </a:lvl3pPr>
            <a:lvl4pPr marL="1537632" indent="-219662">
              <a:defRPr b="1">
                <a:solidFill>
                  <a:schemeClr val="tx1"/>
                </a:solidFill>
                <a:latin typeface="Arial" panose="020B0604020202020204" pitchFamily="34" charset="0"/>
                <a:cs typeface="Arial" panose="020B0604020202020204" pitchFamily="34" charset="0"/>
              </a:defRPr>
            </a:lvl4pPr>
            <a:lvl5pPr marL="1976956" indent="-219662">
              <a:defRPr b="1">
                <a:solidFill>
                  <a:schemeClr val="tx1"/>
                </a:solidFill>
                <a:latin typeface="Arial" panose="020B0604020202020204" pitchFamily="34" charset="0"/>
                <a:cs typeface="Arial" panose="020B0604020202020204" pitchFamily="34" charset="0"/>
              </a:defRPr>
            </a:lvl5pPr>
            <a:lvl6pPr marL="2416279" indent="-219662"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855603" indent="-219662"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294926" indent="-219662"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734250" indent="-219662"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buClr>
                <a:srgbClr val="800080"/>
              </a:buClr>
            </a:pPr>
            <a:fld id="{877B927C-F3AC-47D6-9F28-2FC05693DC0F}" type="slidenum">
              <a:rPr lang="en-US" altLang="en-US" sz="4200" b="0" u="sng">
                <a:solidFill>
                  <a:srgbClr val="1F497D"/>
                </a:solidFill>
                <a:latin typeface="Times New Roman" panose="02020603050405020304" pitchFamily="18" charset="0"/>
                <a:ea typeface="ＭＳ Ｐゴシック" panose="020B0600070205080204" pitchFamily="34" charset="-128"/>
              </a:rPr>
              <a:pPr>
                <a:buClr>
                  <a:srgbClr val="800080"/>
                </a:buClr>
              </a:pPr>
              <a:t>15</a:t>
            </a:fld>
            <a:endParaRPr lang="en-US" altLang="en-US" sz="4200" b="0" u="sng" dirty="0">
              <a:solidFill>
                <a:srgbClr val="1F497D"/>
              </a:solidFill>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666861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4FBC3A-A12C-40F9-BB8D-BC30C7901396}" type="slidenum">
              <a:rPr lang="en-US" smtClean="0"/>
              <a:t>22</a:t>
            </a:fld>
            <a:endParaRPr lang="en-US"/>
          </a:p>
        </p:txBody>
      </p:sp>
    </p:spTree>
    <p:extLst>
      <p:ext uri="{BB962C8B-B14F-4D97-AF65-F5344CB8AC3E}">
        <p14:creationId xmlns:p14="http://schemas.microsoft.com/office/powerpoint/2010/main" val="4079090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7"/>
          <p:cNvSpPr>
            <a:spLocks noGrp="1" noChangeArrowheads="1"/>
          </p:cNvSpPr>
          <p:nvPr>
            <p:ph type="sldNum" sz="quarter" idx="4294967295"/>
          </p:nvPr>
        </p:nvSpPr>
        <p:spPr bwMode="auto">
          <a:xfrm>
            <a:off x="3884122" y="8685235"/>
            <a:ext cx="2972320" cy="457200"/>
          </a:xfrm>
          <a:prstGeom prst="rect">
            <a:avLst/>
          </a:prstGeom>
          <a:noFill/>
          <a:ln>
            <a:miter lim="800000"/>
            <a:headEnd/>
            <a:tailEnd/>
          </a:ln>
        </p:spPr>
        <p:txBody>
          <a:bodyPr lIns="91427" tIns="45713" rIns="91427" bIns="45713"/>
          <a:lstStyle/>
          <a:p>
            <a:fld id="{3411E913-0500-4AAE-9F51-B50716909F4E}" type="slidenum">
              <a:rPr lang="en-US">
                <a:solidFill>
                  <a:srgbClr val="1F497D"/>
                </a:solidFill>
              </a:rPr>
              <a:pPr/>
              <a:t>23</a:t>
            </a:fld>
            <a:endParaRPr lang="en-US">
              <a:solidFill>
                <a:srgbClr val="1F497D"/>
              </a:solidFill>
            </a:endParaRPr>
          </a:p>
        </p:txBody>
      </p:sp>
      <p:sp>
        <p:nvSpPr>
          <p:cNvPr id="749571" name="Rectangle 7"/>
          <p:cNvSpPr txBox="1">
            <a:spLocks noGrp="1" noChangeArrowheads="1"/>
          </p:cNvSpPr>
          <p:nvPr/>
        </p:nvSpPr>
        <p:spPr bwMode="auto">
          <a:xfrm>
            <a:off x="3884122" y="8685235"/>
            <a:ext cx="2972320" cy="457200"/>
          </a:xfrm>
          <a:prstGeom prst="rect">
            <a:avLst/>
          </a:prstGeom>
          <a:noFill/>
          <a:ln w="9525">
            <a:noFill/>
            <a:miter lim="800000"/>
            <a:headEnd/>
            <a:tailEnd/>
          </a:ln>
        </p:spPr>
        <p:txBody>
          <a:bodyPr lIns="91423" tIns="45711" rIns="91423" bIns="45711" anchor="b"/>
          <a:lstStyle/>
          <a:p>
            <a:pPr algn="r" defTabSz="912545" eaLnBrk="0" hangingPunct="0"/>
            <a:fld id="{62AFBEFB-648E-432F-9F34-B6D60A7DCC4A}" type="slidenum">
              <a:rPr lang="en-US" sz="1200">
                <a:solidFill>
                  <a:srgbClr val="1F497D"/>
                </a:solidFill>
                <a:ea typeface="ヒラギノ角ゴ Pro W3" charset="-128"/>
              </a:rPr>
              <a:pPr algn="r" defTabSz="912545" eaLnBrk="0" hangingPunct="0"/>
              <a:t>23</a:t>
            </a:fld>
            <a:endParaRPr lang="en-US" sz="1200">
              <a:solidFill>
                <a:srgbClr val="1F497D"/>
              </a:solidFill>
              <a:ea typeface="ヒラギノ角ゴ Pro W3" charset="-128"/>
            </a:endParaRPr>
          </a:p>
        </p:txBody>
      </p:sp>
      <p:sp>
        <p:nvSpPr>
          <p:cNvPr id="749572" name="Rectangle 2"/>
          <p:cNvSpPr>
            <a:spLocks noGrp="1" noRot="1" noChangeAspect="1" noChangeArrowheads="1" noTextEdit="1"/>
          </p:cNvSpPr>
          <p:nvPr>
            <p:ph type="sldImg"/>
          </p:nvPr>
        </p:nvSpPr>
        <p:spPr>
          <a:xfrm>
            <a:off x="381000" y="685800"/>
            <a:ext cx="6096000" cy="3429000"/>
          </a:xfrm>
          <a:ln/>
        </p:spPr>
      </p:sp>
      <p:sp>
        <p:nvSpPr>
          <p:cNvPr id="749573" name="Rectangle 3"/>
          <p:cNvSpPr>
            <a:spLocks noGrp="1" noChangeArrowheads="1"/>
          </p:cNvSpPr>
          <p:nvPr>
            <p:ph type="body" idx="1"/>
          </p:nvPr>
        </p:nvSpPr>
        <p:spPr>
          <a:noFill/>
          <a:ln w="9525"/>
        </p:spPr>
        <p:txBody>
          <a:bodyPr lIns="91425" tIns="45712" rIns="91425" bIns="45712"/>
          <a:lstStyle/>
          <a:p>
            <a:pPr eaLnBrk="1" hangingPunct="1"/>
            <a:endParaRPr lang="en-US"/>
          </a:p>
        </p:txBody>
      </p:sp>
    </p:spTree>
    <p:extLst>
      <p:ext uri="{BB962C8B-B14F-4D97-AF65-F5344CB8AC3E}">
        <p14:creationId xmlns:p14="http://schemas.microsoft.com/office/powerpoint/2010/main" val="473184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C4087C-BD18-0241-9F9A-A0633FA31121}" type="slidenum">
              <a:rPr lang="en-US" smtClean="0"/>
              <a:t>30</a:t>
            </a:fld>
            <a:endParaRPr lang="en-US"/>
          </a:p>
        </p:txBody>
      </p:sp>
    </p:spTree>
    <p:extLst>
      <p:ext uri="{BB962C8B-B14F-4D97-AF65-F5344CB8AC3E}">
        <p14:creationId xmlns:p14="http://schemas.microsoft.com/office/powerpoint/2010/main" val="386201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752965C-39E8-A944-A8FA-A0CC3243ABF2}" type="datetimeFigureOut">
              <a:rPr lang="en-US" smtClean="0"/>
              <a:t>6/14/19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65EDC-1A0A-B449-8ED6-7435A21D4FCE}" type="slidenum">
              <a:rPr lang="en-US" smtClean="0"/>
              <a:t>‹#›</a:t>
            </a:fld>
            <a:endParaRPr lang="en-US"/>
          </a:p>
        </p:txBody>
      </p:sp>
    </p:spTree>
    <p:extLst>
      <p:ext uri="{BB962C8B-B14F-4D97-AF65-F5344CB8AC3E}">
        <p14:creationId xmlns:p14="http://schemas.microsoft.com/office/powerpoint/2010/main" val="307426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52965C-39E8-A944-A8FA-A0CC3243ABF2}" type="datetimeFigureOut">
              <a:rPr lang="en-US" smtClean="0"/>
              <a:t>6/14/19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65EDC-1A0A-B449-8ED6-7435A21D4FCE}" type="slidenum">
              <a:rPr lang="en-US" smtClean="0"/>
              <a:t>‹#›</a:t>
            </a:fld>
            <a:endParaRPr lang="en-US"/>
          </a:p>
        </p:txBody>
      </p:sp>
    </p:spTree>
    <p:extLst>
      <p:ext uri="{BB962C8B-B14F-4D97-AF65-F5344CB8AC3E}">
        <p14:creationId xmlns:p14="http://schemas.microsoft.com/office/powerpoint/2010/main" val="1100209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52965C-39E8-A944-A8FA-A0CC3243ABF2}" type="datetimeFigureOut">
              <a:rPr lang="en-US" smtClean="0"/>
              <a:t>6/14/19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65EDC-1A0A-B449-8ED6-7435A21D4FCE}" type="slidenum">
              <a:rPr lang="en-US" smtClean="0"/>
              <a:t>‹#›</a:t>
            </a:fld>
            <a:endParaRPr lang="en-US"/>
          </a:p>
        </p:txBody>
      </p:sp>
    </p:spTree>
    <p:extLst>
      <p:ext uri="{BB962C8B-B14F-4D97-AF65-F5344CB8AC3E}">
        <p14:creationId xmlns:p14="http://schemas.microsoft.com/office/powerpoint/2010/main" val="3192788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Full Frame">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ln/>
        </p:spPr>
        <p:txBody>
          <a:bodyPr/>
          <a:lstStyle>
            <a:lvl1pPr>
              <a:defRPr/>
            </a:lvl1pPr>
          </a:lstStyle>
          <a:p>
            <a:pPr>
              <a:defRPr/>
            </a:pPr>
            <a:fld id="{F9204862-DB97-4320-AD21-31C9B332B88B}" type="datetime1">
              <a:rPr lang="en-US" smtClean="0"/>
              <a:t>6/14/19</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t>Confidential information statement (go to INSERT&gt;&gt;HEADER &amp; FOOTER)</a:t>
            </a:r>
          </a:p>
        </p:txBody>
      </p:sp>
      <p:sp>
        <p:nvSpPr>
          <p:cNvPr id="5" name="Rectangle 6"/>
          <p:cNvSpPr>
            <a:spLocks noGrp="1" noChangeArrowheads="1"/>
          </p:cNvSpPr>
          <p:nvPr>
            <p:ph type="sldNum" sz="quarter" idx="12"/>
          </p:nvPr>
        </p:nvSpPr>
        <p:spPr>
          <a:ln/>
        </p:spPr>
        <p:txBody>
          <a:bodyPr/>
          <a:lstStyle>
            <a:lvl1pPr>
              <a:defRPr/>
            </a:lvl1pPr>
          </a:lstStyle>
          <a:p>
            <a:pPr>
              <a:defRPr/>
            </a:pPr>
            <a:fld id="{3C195701-3067-48B4-ACC8-8F90D08E3078}" type="slidenum">
              <a:rPr lang="en-US"/>
              <a:pPr>
                <a:defRPr/>
              </a:pPr>
              <a:t>‹#›</a:t>
            </a:fld>
            <a:endParaRPr lang="en-US" dirty="0"/>
          </a:p>
        </p:txBody>
      </p:sp>
    </p:spTree>
    <p:extLst>
      <p:ext uri="{BB962C8B-B14F-4D97-AF65-F5344CB8AC3E}">
        <p14:creationId xmlns:p14="http://schemas.microsoft.com/office/powerpoint/2010/main" val="1574039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0B605-93B1-BB41-A678-02A72CB5465C}"/>
              </a:ext>
            </a:extLst>
          </p:cNvPr>
          <p:cNvSpPr>
            <a:spLocks noGrp="1"/>
          </p:cNvSpPr>
          <p:nvPr>
            <p:ph type="title"/>
          </p:nvPr>
        </p:nvSpPr>
        <p:spPr>
          <a:xfrm>
            <a:off x="831850" y="3633216"/>
            <a:ext cx="10515600" cy="646176"/>
          </a:xfrm>
        </p:spPr>
        <p:txBody>
          <a:bodyPr anchor="b">
            <a:normAutofit/>
          </a:bodyPr>
          <a:lstStyle>
            <a:lvl1pPr>
              <a:defRPr sz="48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1F3CB0B-32DC-AE43-B747-043645645EF0}"/>
              </a:ext>
            </a:extLst>
          </p:cNvPr>
          <p:cNvSpPr>
            <a:spLocks noGrp="1"/>
          </p:cNvSpPr>
          <p:nvPr>
            <p:ph type="body" idx="1"/>
          </p:nvPr>
        </p:nvSpPr>
        <p:spPr>
          <a:xfrm>
            <a:off x="831850" y="4389120"/>
            <a:ext cx="10515600" cy="1700530"/>
          </a:xfrm>
        </p:spPr>
        <p:txBody>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038491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EA6FE1-0F2A-5645-9211-4004501BDECC}"/>
              </a:ext>
            </a:extLst>
          </p:cNvPr>
          <p:cNvSpPr>
            <a:spLocks noGrp="1"/>
          </p:cNvSpPr>
          <p:nvPr>
            <p:ph idx="1"/>
          </p:nvPr>
        </p:nvSpPr>
        <p:spPr>
          <a:xfrm>
            <a:off x="512064" y="1426475"/>
            <a:ext cx="11167872" cy="5066399"/>
          </a:xfrm>
        </p:spPr>
        <p:txBody>
          <a:bodyPr/>
          <a:lstStyle>
            <a:lvl1pPr marL="457200" indent="-457200">
              <a:buFontTx/>
              <a:buBlip>
                <a:blip r:embed="rId2"/>
              </a:buBlip>
              <a:defRPr/>
            </a:lvl1pPr>
            <a:lvl2pPr marL="800100" indent="-342900">
              <a:buClr>
                <a:schemeClr val="accent2"/>
              </a:buClr>
              <a:buFont typeface="Arial" panose="020B0604020202020204" pitchFamily="34" charset="0"/>
              <a:buChar char="•"/>
              <a:defRPr/>
            </a:lvl2pPr>
            <a:lvl3pPr marL="1257300" indent="-342900">
              <a:buClr>
                <a:schemeClr val="accent2"/>
              </a:buClr>
              <a:buFont typeface="Arial" panose="020B0604020202020204" pitchFamily="34" charset="0"/>
              <a:buChar char="•"/>
              <a:defRPr/>
            </a:lvl3pPr>
            <a:lvl4pPr marL="1657350" indent="-285750">
              <a:buClr>
                <a:schemeClr val="accent2"/>
              </a:buClr>
              <a:buFont typeface="Arial" panose="020B0604020202020204" pitchFamily="34" charset="0"/>
              <a:buChar char="•"/>
              <a:defRPr/>
            </a:lvl4pPr>
            <a:lvl5pPr marL="2114550" indent="-285750">
              <a:buClr>
                <a:schemeClr val="accent2"/>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47719D12-7FB9-824C-A7D2-5AE78D95EAB5}"/>
              </a:ext>
            </a:extLst>
          </p:cNvPr>
          <p:cNvCxnSpPr/>
          <p:nvPr userDrawn="1"/>
        </p:nvCxnSpPr>
        <p:spPr>
          <a:xfrm>
            <a:off x="512064" y="1207008"/>
            <a:ext cx="1116787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EBAA44F9-4C59-404B-9992-859821E862E2}"/>
              </a:ext>
            </a:extLst>
          </p:cNvPr>
          <p:cNvSpPr>
            <a:spLocks noGrp="1"/>
          </p:cNvSpPr>
          <p:nvPr>
            <p:ph type="title"/>
          </p:nvPr>
        </p:nvSpPr>
        <p:spPr>
          <a:xfrm>
            <a:off x="512064" y="365125"/>
            <a:ext cx="11167872" cy="841883"/>
          </a:xfrm>
        </p:spPr>
        <p:txBody>
          <a:bodyPr/>
          <a:lstStyle/>
          <a:p>
            <a:r>
              <a:rPr lang="en-US" dirty="0"/>
              <a:t>Click to edit Master title style</a:t>
            </a:r>
          </a:p>
        </p:txBody>
      </p:sp>
    </p:spTree>
    <p:extLst>
      <p:ext uri="{BB962C8B-B14F-4D97-AF65-F5344CB8AC3E}">
        <p14:creationId xmlns:p14="http://schemas.microsoft.com/office/powerpoint/2010/main" val="2905796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B7809A-F2BC-A749-BAB2-734B02898FCF}"/>
              </a:ext>
            </a:extLst>
          </p:cNvPr>
          <p:cNvSpPr>
            <a:spLocks noGrp="1"/>
          </p:cNvSpPr>
          <p:nvPr>
            <p:ph idx="1"/>
          </p:nvPr>
        </p:nvSpPr>
        <p:spPr>
          <a:xfrm>
            <a:off x="5012500" y="1426473"/>
            <a:ext cx="6667436" cy="5066377"/>
          </a:xfrm>
        </p:spPr>
        <p:txBody>
          <a:bodyPr/>
          <a:lstStyle>
            <a:lvl1pPr marL="457200" indent="-457200">
              <a:buClr>
                <a:schemeClr val="accent2"/>
              </a:buClr>
              <a:buFontTx/>
              <a:buBlip>
                <a:blip r:embed="rId2"/>
              </a:buBlip>
              <a:defRPr sz="3200"/>
            </a:lvl1pPr>
            <a:lvl2pPr>
              <a:buClr>
                <a:schemeClr val="accent2"/>
              </a:buClr>
              <a:defRPr sz="2800"/>
            </a:lvl2pPr>
            <a:lvl3pPr>
              <a:buClr>
                <a:schemeClr val="accent2"/>
              </a:buClr>
              <a:defRPr sz="2400"/>
            </a:lvl3pPr>
            <a:lvl4pPr>
              <a:buClr>
                <a:schemeClr val="accent2"/>
              </a:buClr>
              <a:defRPr sz="2000"/>
            </a:lvl4pPr>
            <a:lvl5pPr>
              <a:buClr>
                <a:schemeClr val="accent2"/>
              </a:buCl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6B5E707-9A4B-4149-A31D-20503CC14A16}"/>
              </a:ext>
            </a:extLst>
          </p:cNvPr>
          <p:cNvSpPr>
            <a:spLocks noGrp="1"/>
          </p:cNvSpPr>
          <p:nvPr>
            <p:ph type="body" sz="half" idx="2"/>
          </p:nvPr>
        </p:nvSpPr>
        <p:spPr>
          <a:xfrm>
            <a:off x="512064" y="1426473"/>
            <a:ext cx="4259961" cy="506638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7" name="Straight Connector 6">
            <a:extLst>
              <a:ext uri="{FF2B5EF4-FFF2-40B4-BE49-F238E27FC236}">
                <a16:creationId xmlns:a16="http://schemas.microsoft.com/office/drawing/2014/main" id="{8E8E7853-A847-0144-9E61-D2F528AA2521}"/>
              </a:ext>
            </a:extLst>
          </p:cNvPr>
          <p:cNvCxnSpPr/>
          <p:nvPr userDrawn="1"/>
        </p:nvCxnSpPr>
        <p:spPr>
          <a:xfrm>
            <a:off x="512064" y="1207008"/>
            <a:ext cx="1116787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69458FC9-D31E-0848-AA3C-B723645ED0CE}"/>
              </a:ext>
            </a:extLst>
          </p:cNvPr>
          <p:cNvSpPr>
            <a:spLocks noGrp="1"/>
          </p:cNvSpPr>
          <p:nvPr>
            <p:ph type="title"/>
          </p:nvPr>
        </p:nvSpPr>
        <p:spPr>
          <a:xfrm>
            <a:off x="512064" y="365125"/>
            <a:ext cx="11167872" cy="841883"/>
          </a:xfrm>
        </p:spPr>
        <p:txBody>
          <a:bodyPr/>
          <a:lstStyle/>
          <a:p>
            <a:r>
              <a:rPr lang="en-US" dirty="0"/>
              <a:t>Click to edit Master title style</a:t>
            </a:r>
          </a:p>
        </p:txBody>
      </p:sp>
    </p:spTree>
    <p:extLst>
      <p:ext uri="{BB962C8B-B14F-4D97-AF65-F5344CB8AC3E}">
        <p14:creationId xmlns:p14="http://schemas.microsoft.com/office/powerpoint/2010/main" val="1026901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DCC2E45-569D-8A45-867A-14F4157A4960}"/>
              </a:ext>
            </a:extLst>
          </p:cNvPr>
          <p:cNvSpPr>
            <a:spLocks noGrp="1"/>
          </p:cNvSpPr>
          <p:nvPr>
            <p:ph type="pic" idx="1"/>
          </p:nvPr>
        </p:nvSpPr>
        <p:spPr>
          <a:xfrm>
            <a:off x="5012500" y="1426471"/>
            <a:ext cx="6667436" cy="50663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F47896-3E05-B24B-9D46-2C5239D81F16}"/>
              </a:ext>
            </a:extLst>
          </p:cNvPr>
          <p:cNvSpPr>
            <a:spLocks noGrp="1"/>
          </p:cNvSpPr>
          <p:nvPr>
            <p:ph type="body" sz="half" idx="2"/>
          </p:nvPr>
        </p:nvSpPr>
        <p:spPr>
          <a:xfrm>
            <a:off x="512064" y="1426471"/>
            <a:ext cx="4259961" cy="50663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8" name="Straight Connector 7">
            <a:extLst>
              <a:ext uri="{FF2B5EF4-FFF2-40B4-BE49-F238E27FC236}">
                <a16:creationId xmlns:a16="http://schemas.microsoft.com/office/drawing/2014/main" id="{681C1717-BE5C-5A4E-9C40-0E76CAC02779}"/>
              </a:ext>
            </a:extLst>
          </p:cNvPr>
          <p:cNvCxnSpPr/>
          <p:nvPr userDrawn="1"/>
        </p:nvCxnSpPr>
        <p:spPr>
          <a:xfrm>
            <a:off x="512064" y="1207008"/>
            <a:ext cx="1116787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541BE8DF-A52C-D54B-9516-76ED3D2805DB}"/>
              </a:ext>
            </a:extLst>
          </p:cNvPr>
          <p:cNvSpPr>
            <a:spLocks noGrp="1"/>
          </p:cNvSpPr>
          <p:nvPr>
            <p:ph type="title"/>
          </p:nvPr>
        </p:nvSpPr>
        <p:spPr>
          <a:xfrm>
            <a:off x="512064" y="365125"/>
            <a:ext cx="11167872" cy="841883"/>
          </a:xfrm>
        </p:spPr>
        <p:txBody>
          <a:bodyPr/>
          <a:lstStyle/>
          <a:p>
            <a:r>
              <a:rPr lang="en-US" dirty="0"/>
              <a:t>Click to edit Master title style</a:t>
            </a:r>
          </a:p>
        </p:txBody>
      </p:sp>
    </p:spTree>
    <p:extLst>
      <p:ext uri="{BB962C8B-B14F-4D97-AF65-F5344CB8AC3E}">
        <p14:creationId xmlns:p14="http://schemas.microsoft.com/office/powerpoint/2010/main" val="1853711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F845C49-34D0-B544-8D03-59DD20BC1E23}"/>
              </a:ext>
            </a:extLst>
          </p:cNvPr>
          <p:cNvCxnSpPr/>
          <p:nvPr userDrawn="1"/>
        </p:nvCxnSpPr>
        <p:spPr>
          <a:xfrm>
            <a:off x="512064" y="1207008"/>
            <a:ext cx="1116787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0FE56F78-F66C-554A-BE91-F62D1A29C12A}"/>
              </a:ext>
            </a:extLst>
          </p:cNvPr>
          <p:cNvSpPr>
            <a:spLocks noGrp="1"/>
          </p:cNvSpPr>
          <p:nvPr>
            <p:ph type="title"/>
          </p:nvPr>
        </p:nvSpPr>
        <p:spPr>
          <a:xfrm>
            <a:off x="512064" y="365125"/>
            <a:ext cx="11167872" cy="841883"/>
          </a:xfrm>
        </p:spPr>
        <p:txBody>
          <a:bodyPr/>
          <a:lstStyle/>
          <a:p>
            <a:r>
              <a:rPr lang="en-US" dirty="0"/>
              <a:t>Click to edit Master title style</a:t>
            </a:r>
          </a:p>
        </p:txBody>
      </p:sp>
    </p:spTree>
    <p:extLst>
      <p:ext uri="{BB962C8B-B14F-4D97-AF65-F5344CB8AC3E}">
        <p14:creationId xmlns:p14="http://schemas.microsoft.com/office/powerpoint/2010/main" val="3807723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86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cSld name="TAF Informatio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a:xfrm>
            <a:off x="754488" y="1295404"/>
            <a:ext cx="5202781" cy="4925957"/>
          </a:xfrm>
        </p:spPr>
        <p:txBody>
          <a:bodyPr spcCol="360000"/>
          <a:lstStyle>
            <a:lvl1pPr marL="0" indent="0" algn="just">
              <a:lnSpc>
                <a:spcPct val="100000"/>
              </a:lnSpc>
              <a:buNone/>
              <a:defRPr sz="700"/>
            </a:lvl1pPr>
          </a:lstStyle>
          <a:p>
            <a:pPr lvl="0"/>
            <a:r>
              <a:rPr lang="en-US" dirty="0"/>
              <a:t>Click to edit Master text styles</a:t>
            </a:r>
          </a:p>
        </p:txBody>
      </p:sp>
      <p:sp>
        <p:nvSpPr>
          <p:cNvPr id="7" name="Content Placeholder 2"/>
          <p:cNvSpPr>
            <a:spLocks noGrp="1"/>
          </p:cNvSpPr>
          <p:nvPr>
            <p:ph idx="13"/>
          </p:nvPr>
        </p:nvSpPr>
        <p:spPr>
          <a:xfrm>
            <a:off x="6281891" y="1295404"/>
            <a:ext cx="5172556" cy="4925957"/>
          </a:xfrm>
        </p:spPr>
        <p:txBody>
          <a:bodyPr spcCol="360000"/>
          <a:lstStyle>
            <a:lvl1pPr marL="0" indent="0" algn="just">
              <a:lnSpc>
                <a:spcPct val="100000"/>
              </a:lnSpc>
              <a:buNone/>
              <a:defRPr sz="700"/>
            </a:lvl1pPr>
          </a:lstStyle>
          <a:p>
            <a:pPr lvl="0"/>
            <a:r>
              <a:rPr lang="en-US" dirty="0"/>
              <a:t>Click to edit Master text styles</a:t>
            </a:r>
          </a:p>
        </p:txBody>
      </p:sp>
      <p:sp>
        <p:nvSpPr>
          <p:cNvPr id="5" name="Date Placeholder 3">
            <a:extLst/>
          </p:cNvPr>
          <p:cNvSpPr>
            <a:spLocks noGrp="1"/>
          </p:cNvSpPr>
          <p:nvPr>
            <p:ph type="dt" sz="half" idx="14"/>
          </p:nvPr>
        </p:nvSpPr>
        <p:spPr>
          <a:xfrm>
            <a:off x="6197600" y="6537326"/>
            <a:ext cx="812800" cy="168275"/>
          </a:xfrm>
          <a:prstGeom prst="rect">
            <a:avLst/>
          </a:prstGeom>
        </p:spPr>
        <p:txBody>
          <a:bodyPr/>
          <a:lstStyle>
            <a:lvl1pPr>
              <a:defRPr>
                <a:solidFill>
                  <a:schemeClr val="tx1"/>
                </a:solidFill>
              </a:defRPr>
            </a:lvl1pPr>
          </a:lstStyle>
          <a:p>
            <a:pPr defTabSz="914400">
              <a:defRPr/>
            </a:pPr>
            <a:fld id="{84D24E27-FF96-4632-A8C8-FB28534215B5}" type="datetime1">
              <a:rPr lang="en-US">
                <a:solidFill>
                  <a:srgbClr val="000000"/>
                </a:solidFill>
              </a:rPr>
              <a:pPr defTabSz="914400">
                <a:defRPr/>
              </a:pPr>
              <a:t>6/14/19</a:t>
            </a:fld>
            <a:endParaRPr dirty="0">
              <a:solidFill>
                <a:srgbClr val="000000"/>
              </a:solidFill>
            </a:endParaRPr>
          </a:p>
        </p:txBody>
      </p:sp>
      <p:sp>
        <p:nvSpPr>
          <p:cNvPr id="6" name="Footer Placeholder 4">
            <a:extLst/>
          </p:cNvPr>
          <p:cNvSpPr>
            <a:spLocks noGrp="1"/>
          </p:cNvSpPr>
          <p:nvPr>
            <p:ph type="ftr" sz="quarter" idx="15"/>
          </p:nvPr>
        </p:nvSpPr>
        <p:spPr>
          <a:xfrm>
            <a:off x="7112000" y="6537325"/>
            <a:ext cx="4064000" cy="165100"/>
          </a:xfrm>
          <a:prstGeom prst="rect">
            <a:avLst/>
          </a:prstGeom>
        </p:spPr>
        <p:txBody>
          <a:bodyPr/>
          <a:lstStyle>
            <a:lvl1pPr>
              <a:defRPr>
                <a:solidFill>
                  <a:schemeClr val="tx1"/>
                </a:solidFill>
              </a:defRPr>
            </a:lvl1pPr>
          </a:lstStyle>
          <a:p>
            <a:pPr defTabSz="914400">
              <a:defRPr/>
            </a:pPr>
            <a:endParaRPr>
              <a:solidFill>
                <a:srgbClr val="000000"/>
              </a:solidFill>
            </a:endParaRPr>
          </a:p>
        </p:txBody>
      </p:sp>
      <p:sp>
        <p:nvSpPr>
          <p:cNvPr id="8" name="Slide Number Placeholder 5">
            <a:extLst/>
          </p:cNvPr>
          <p:cNvSpPr>
            <a:spLocks noGrp="1"/>
          </p:cNvSpPr>
          <p:nvPr>
            <p:ph type="sldNum" sz="quarter" idx="16"/>
          </p:nvPr>
        </p:nvSpPr>
        <p:spPr>
          <a:xfrm>
            <a:off x="8610600" y="6356351"/>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a:defRPr/>
            </a:pPr>
            <a:fld id="{C065F5C8-1488-44E2-A64B-EBC98EA441CE}" type="slidenum">
              <a:rPr lang="en-US" altLang="en-US">
                <a:solidFill>
                  <a:srgbClr val="000000"/>
                </a:solidFill>
              </a:rPr>
              <a:pPr defTabSz="914400">
                <a:defRPr/>
              </a:pPr>
              <a:t>‹#›</a:t>
            </a:fld>
            <a:endParaRPr lang="en-US" altLang="en-US">
              <a:solidFill>
                <a:srgbClr val="000000"/>
              </a:solidFill>
            </a:endParaRPr>
          </a:p>
        </p:txBody>
      </p:sp>
    </p:spTree>
    <p:extLst>
      <p:ext uri="{BB962C8B-B14F-4D97-AF65-F5344CB8AC3E}">
        <p14:creationId xmlns:p14="http://schemas.microsoft.com/office/powerpoint/2010/main" val="46557782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52965C-39E8-A944-A8FA-A0CC3243ABF2}" type="datetimeFigureOut">
              <a:rPr lang="en-US" smtClean="0"/>
              <a:t>6/14/19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65EDC-1A0A-B449-8ED6-7435A21D4FCE}" type="slidenum">
              <a:rPr lang="en-US" smtClean="0"/>
              <a:t>‹#›</a:t>
            </a:fld>
            <a:endParaRPr lang="en-US"/>
          </a:p>
        </p:txBody>
      </p:sp>
    </p:spTree>
    <p:extLst>
      <p:ext uri="{BB962C8B-B14F-4D97-AF65-F5344CB8AC3E}">
        <p14:creationId xmlns:p14="http://schemas.microsoft.com/office/powerpoint/2010/main" val="792221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wo Content">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B6F99DEE-36F3-4281-9675-5313404A92B2}"/>
              </a:ext>
            </a:extLst>
          </p:cNvPr>
          <p:cNvSpPr>
            <a:spLocks noGrp="1"/>
          </p:cNvSpPr>
          <p:nvPr>
            <p:ph type="title"/>
          </p:nvPr>
        </p:nvSpPr>
        <p:spPr>
          <a:xfrm>
            <a:off x="381000" y="365125"/>
            <a:ext cx="10440786" cy="599151"/>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5" name="Content Placeholder 3">
            <a:extLst>
              <a:ext uri="{FF2B5EF4-FFF2-40B4-BE49-F238E27FC236}">
                <a16:creationId xmlns:a16="http://schemas.microsoft.com/office/drawing/2014/main" id="{A7937E84-4904-420A-A88A-F66972A639B3}"/>
              </a:ext>
            </a:extLst>
          </p:cNvPr>
          <p:cNvSpPr>
            <a:spLocks noGrp="1"/>
          </p:cNvSpPr>
          <p:nvPr>
            <p:ph sz="quarter" idx="10" hasCustomPrompt="1"/>
          </p:nvPr>
        </p:nvSpPr>
        <p:spPr>
          <a:xfrm>
            <a:off x="380654" y="6426014"/>
            <a:ext cx="10458450" cy="357187"/>
          </a:xfrm>
        </p:spPr>
        <p:txBody>
          <a:bodyPr anchor="b">
            <a:normAutofit/>
          </a:bodyPr>
          <a:lstStyle>
            <a:lvl1pPr marL="0" indent="0">
              <a:lnSpc>
                <a:spcPct val="100000"/>
              </a:lnSpc>
              <a:spcBef>
                <a:spcPts val="0"/>
              </a:spcBef>
              <a:buNone/>
              <a:defRPr sz="1000"/>
            </a:lvl1pPr>
          </a:lstStyle>
          <a:p>
            <a:pPr lvl="0"/>
            <a:r>
              <a:rPr lang="en-US" dirty="0"/>
              <a:t>Reference</a:t>
            </a:r>
            <a:endParaRPr lang="en-GB" dirty="0"/>
          </a:p>
        </p:txBody>
      </p:sp>
      <p:sp>
        <p:nvSpPr>
          <p:cNvPr id="6" name="Content Placeholder 2">
            <a:extLst>
              <a:ext uri="{FF2B5EF4-FFF2-40B4-BE49-F238E27FC236}">
                <a16:creationId xmlns:a16="http://schemas.microsoft.com/office/drawing/2014/main" id="{24FF74FB-CAD5-44A1-8CD7-8048B7E0EECF}"/>
              </a:ext>
            </a:extLst>
          </p:cNvPr>
          <p:cNvSpPr>
            <a:spLocks noGrp="1"/>
          </p:cNvSpPr>
          <p:nvPr>
            <p:ph idx="1"/>
          </p:nvPr>
        </p:nvSpPr>
        <p:spPr>
          <a:xfrm>
            <a:off x="381000" y="1210483"/>
            <a:ext cx="10458796" cy="5123082"/>
          </a:xfrm>
          <a:prstGeom prst="rect">
            <a:avLst/>
          </a:prstGeom>
        </p:spPr>
        <p:txBody>
          <a:bodyPr/>
          <a:lstStyle>
            <a:lvl1pPr>
              <a:defRPr sz="1800"/>
            </a:lvl1pPr>
            <a:lvl2pPr>
              <a:buClr>
                <a:schemeClr val="bg1">
                  <a:lumMod val="50000"/>
                </a:schemeClr>
              </a:buClr>
              <a:defRPr sz="1800"/>
            </a:lvl2pPr>
            <a:lvl3pPr marL="1200150" indent="-285750">
              <a:buFontTx/>
              <a:buChar char="-"/>
              <a:defRPr sz="14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78914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0B605-93B1-BB41-A678-02A72CB5465C}"/>
              </a:ext>
            </a:extLst>
          </p:cNvPr>
          <p:cNvSpPr>
            <a:spLocks noGrp="1"/>
          </p:cNvSpPr>
          <p:nvPr>
            <p:ph type="title"/>
          </p:nvPr>
        </p:nvSpPr>
        <p:spPr>
          <a:xfrm>
            <a:off x="831850" y="3633216"/>
            <a:ext cx="10515600" cy="646176"/>
          </a:xfrm>
        </p:spPr>
        <p:txBody>
          <a:bodyPr anchor="b">
            <a:normAutofit/>
          </a:bodyPr>
          <a:lstStyle>
            <a:lvl1pPr>
              <a:defRPr sz="48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1F3CB0B-32DC-AE43-B747-043645645EF0}"/>
              </a:ext>
            </a:extLst>
          </p:cNvPr>
          <p:cNvSpPr>
            <a:spLocks noGrp="1"/>
          </p:cNvSpPr>
          <p:nvPr>
            <p:ph type="body" idx="1"/>
          </p:nvPr>
        </p:nvSpPr>
        <p:spPr>
          <a:xfrm>
            <a:off x="831850" y="4389120"/>
            <a:ext cx="10515600" cy="1700530"/>
          </a:xfrm>
        </p:spPr>
        <p:txBody>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7320859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857C2-1E09-2A49-AB22-C681C02E382F}"/>
              </a:ext>
            </a:extLst>
          </p:cNvPr>
          <p:cNvSpPr>
            <a:spLocks noGrp="1"/>
          </p:cNvSpPr>
          <p:nvPr>
            <p:ph type="title"/>
          </p:nvPr>
        </p:nvSpPr>
        <p:spPr>
          <a:xfrm>
            <a:off x="512064" y="365125"/>
            <a:ext cx="11167872" cy="84188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EEA6FE1-0F2A-5645-9211-4004501BDECC}"/>
              </a:ext>
            </a:extLst>
          </p:cNvPr>
          <p:cNvSpPr>
            <a:spLocks noGrp="1"/>
          </p:cNvSpPr>
          <p:nvPr>
            <p:ph idx="1"/>
          </p:nvPr>
        </p:nvSpPr>
        <p:spPr>
          <a:xfrm>
            <a:off x="512064" y="1426475"/>
            <a:ext cx="11167872" cy="5066399"/>
          </a:xfrm>
        </p:spPr>
        <p:txBody>
          <a:bodyPr/>
          <a:lstStyle>
            <a:lvl1pPr marL="457200" indent="-457200">
              <a:buFontTx/>
              <a:buBlip>
                <a:blip r:embed="rId2"/>
              </a:buBlip>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47719D12-7FB9-824C-A7D2-5AE78D95EAB5}"/>
              </a:ext>
            </a:extLst>
          </p:cNvPr>
          <p:cNvCxnSpPr/>
          <p:nvPr userDrawn="1"/>
        </p:nvCxnSpPr>
        <p:spPr>
          <a:xfrm>
            <a:off x="512064" y="1207008"/>
            <a:ext cx="1116787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55018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B7809A-F2BC-A749-BAB2-734B02898FCF}"/>
              </a:ext>
            </a:extLst>
          </p:cNvPr>
          <p:cNvSpPr>
            <a:spLocks noGrp="1"/>
          </p:cNvSpPr>
          <p:nvPr>
            <p:ph idx="1"/>
          </p:nvPr>
        </p:nvSpPr>
        <p:spPr>
          <a:xfrm>
            <a:off x="5012500" y="1426473"/>
            <a:ext cx="6667436" cy="5066377"/>
          </a:xfrm>
        </p:spPr>
        <p:txBody>
          <a:bodyPr/>
          <a:lstStyle>
            <a:lvl1pPr marL="457200" indent="-457200">
              <a:buFontTx/>
              <a:buBlip>
                <a:blip r:embed="rId2"/>
              </a:buBlip>
              <a:defRPr sz="3200"/>
            </a:lvl1pPr>
            <a:lvl2pPr marL="914400" indent="-457200">
              <a:buFont typeface="Arial" panose="020B0604020202020204" pitchFamily="34" charset="0"/>
              <a:buChar char="•"/>
              <a:defRPr sz="2800"/>
            </a:lvl2pPr>
            <a:lvl3pPr marL="1257300" indent="-342900">
              <a:buFont typeface="Arial" panose="020B0604020202020204" pitchFamily="34" charset="0"/>
              <a:buChar char="•"/>
              <a:defRPr sz="24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6B5E707-9A4B-4149-A31D-20503CC14A16}"/>
              </a:ext>
            </a:extLst>
          </p:cNvPr>
          <p:cNvSpPr>
            <a:spLocks noGrp="1"/>
          </p:cNvSpPr>
          <p:nvPr>
            <p:ph type="body" sz="half" idx="2"/>
          </p:nvPr>
        </p:nvSpPr>
        <p:spPr>
          <a:xfrm>
            <a:off x="512064" y="1426473"/>
            <a:ext cx="4259961" cy="5066381"/>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7" name="Straight Connector 6">
            <a:extLst>
              <a:ext uri="{FF2B5EF4-FFF2-40B4-BE49-F238E27FC236}">
                <a16:creationId xmlns:a16="http://schemas.microsoft.com/office/drawing/2014/main" id="{8E8E7853-A847-0144-9E61-D2F528AA2521}"/>
              </a:ext>
            </a:extLst>
          </p:cNvPr>
          <p:cNvCxnSpPr/>
          <p:nvPr userDrawn="1"/>
        </p:nvCxnSpPr>
        <p:spPr>
          <a:xfrm>
            <a:off x="512064" y="1207008"/>
            <a:ext cx="1116787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46663E4D-4395-3845-AF7C-7DDA311F0F92}"/>
              </a:ext>
            </a:extLst>
          </p:cNvPr>
          <p:cNvSpPr>
            <a:spLocks noGrp="1"/>
          </p:cNvSpPr>
          <p:nvPr>
            <p:ph type="title"/>
          </p:nvPr>
        </p:nvSpPr>
        <p:spPr>
          <a:xfrm>
            <a:off x="512064" y="365125"/>
            <a:ext cx="11167872" cy="841883"/>
          </a:xfrm>
        </p:spPr>
        <p:txBody>
          <a:bodyPr/>
          <a:lstStyle/>
          <a:p>
            <a:r>
              <a:rPr lang="en-US" dirty="0"/>
              <a:t>Click to edit Master title style</a:t>
            </a:r>
          </a:p>
        </p:txBody>
      </p:sp>
    </p:spTree>
    <p:extLst>
      <p:ext uri="{BB962C8B-B14F-4D97-AF65-F5344CB8AC3E}">
        <p14:creationId xmlns:p14="http://schemas.microsoft.com/office/powerpoint/2010/main" val="9006476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DCC2E45-569D-8A45-867A-14F4157A4960}"/>
              </a:ext>
            </a:extLst>
          </p:cNvPr>
          <p:cNvSpPr>
            <a:spLocks noGrp="1"/>
          </p:cNvSpPr>
          <p:nvPr>
            <p:ph type="pic" idx="1"/>
          </p:nvPr>
        </p:nvSpPr>
        <p:spPr>
          <a:xfrm>
            <a:off x="5012500" y="1426471"/>
            <a:ext cx="6667436" cy="50663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F47896-3E05-B24B-9D46-2C5239D81F16}"/>
              </a:ext>
            </a:extLst>
          </p:cNvPr>
          <p:cNvSpPr>
            <a:spLocks noGrp="1"/>
          </p:cNvSpPr>
          <p:nvPr>
            <p:ph type="body" sz="half" idx="2"/>
          </p:nvPr>
        </p:nvSpPr>
        <p:spPr>
          <a:xfrm>
            <a:off x="512064" y="1426471"/>
            <a:ext cx="4259961" cy="50663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8" name="Straight Connector 7">
            <a:extLst>
              <a:ext uri="{FF2B5EF4-FFF2-40B4-BE49-F238E27FC236}">
                <a16:creationId xmlns:a16="http://schemas.microsoft.com/office/drawing/2014/main" id="{681C1717-BE5C-5A4E-9C40-0E76CAC02779}"/>
              </a:ext>
            </a:extLst>
          </p:cNvPr>
          <p:cNvCxnSpPr/>
          <p:nvPr userDrawn="1"/>
        </p:nvCxnSpPr>
        <p:spPr>
          <a:xfrm>
            <a:off x="512064" y="1207008"/>
            <a:ext cx="1116787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E77E2AAE-61C1-0044-9BFA-85954C7D00FD}"/>
              </a:ext>
            </a:extLst>
          </p:cNvPr>
          <p:cNvSpPr>
            <a:spLocks noGrp="1"/>
          </p:cNvSpPr>
          <p:nvPr>
            <p:ph type="title"/>
          </p:nvPr>
        </p:nvSpPr>
        <p:spPr>
          <a:xfrm>
            <a:off x="512064" y="365125"/>
            <a:ext cx="11167872" cy="841883"/>
          </a:xfrm>
        </p:spPr>
        <p:txBody>
          <a:bodyPr/>
          <a:lstStyle/>
          <a:p>
            <a:r>
              <a:rPr lang="en-US" dirty="0"/>
              <a:t>Click to edit Master title style</a:t>
            </a:r>
          </a:p>
        </p:txBody>
      </p:sp>
    </p:spTree>
    <p:extLst>
      <p:ext uri="{BB962C8B-B14F-4D97-AF65-F5344CB8AC3E}">
        <p14:creationId xmlns:p14="http://schemas.microsoft.com/office/powerpoint/2010/main" val="1748902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F845C49-34D0-B544-8D03-59DD20BC1E23}"/>
              </a:ext>
            </a:extLst>
          </p:cNvPr>
          <p:cNvCxnSpPr/>
          <p:nvPr userDrawn="1"/>
        </p:nvCxnSpPr>
        <p:spPr>
          <a:xfrm>
            <a:off x="512064" y="1207008"/>
            <a:ext cx="1116787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270CEA20-5A9A-B84E-B2CA-3D38576204B1}"/>
              </a:ext>
            </a:extLst>
          </p:cNvPr>
          <p:cNvSpPr>
            <a:spLocks noGrp="1"/>
          </p:cNvSpPr>
          <p:nvPr>
            <p:ph type="title"/>
          </p:nvPr>
        </p:nvSpPr>
        <p:spPr>
          <a:xfrm>
            <a:off x="512064" y="365125"/>
            <a:ext cx="11167872" cy="841883"/>
          </a:xfrm>
        </p:spPr>
        <p:txBody>
          <a:bodyPr/>
          <a:lstStyle/>
          <a:p>
            <a:r>
              <a:rPr lang="en-US" dirty="0"/>
              <a:t>Click to edit Master title style</a:t>
            </a:r>
          </a:p>
        </p:txBody>
      </p:sp>
    </p:spTree>
    <p:extLst>
      <p:ext uri="{BB962C8B-B14F-4D97-AF65-F5344CB8AC3E}">
        <p14:creationId xmlns:p14="http://schemas.microsoft.com/office/powerpoint/2010/main" val="65149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106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5AE0D20-52C4-48A2-89D4-172F2B1999E4}"/>
              </a:ext>
            </a:extLst>
          </p:cNvPr>
          <p:cNvSpPr/>
          <p:nvPr userDrawn="1"/>
        </p:nvSpPr>
        <p:spPr>
          <a:xfrm>
            <a:off x="1" y="-16330"/>
            <a:ext cx="12192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Rectangle 55">
            <a:extLst>
              <a:ext uri="{FF2B5EF4-FFF2-40B4-BE49-F238E27FC236}">
                <a16:creationId xmlns:a16="http://schemas.microsoft.com/office/drawing/2014/main" id="{BF36614D-B8F2-481E-A87C-8DAC5BE9301F}"/>
              </a:ext>
            </a:extLst>
          </p:cNvPr>
          <p:cNvSpPr>
            <a:spLocks noGrp="1" noChangeArrowheads="1"/>
          </p:cNvSpPr>
          <p:nvPr>
            <p:ph type="ctrTitle"/>
          </p:nvPr>
        </p:nvSpPr>
        <p:spPr bwMode="invGray">
          <a:xfrm>
            <a:off x="725677" y="409576"/>
            <a:ext cx="11032823" cy="2882265"/>
          </a:xfrm>
        </p:spPr>
        <p:txBody>
          <a:bodyPr/>
          <a:lstStyle>
            <a:lvl1pPr>
              <a:defRPr sz="3900">
                <a:solidFill>
                  <a:schemeClr val="bg2"/>
                </a:solidFill>
              </a:defRPr>
            </a:lvl1pPr>
          </a:lstStyle>
          <a:p>
            <a:r>
              <a:rPr lang="en-US" dirty="0"/>
              <a:t>Click to edit Master title style</a:t>
            </a:r>
          </a:p>
        </p:txBody>
      </p:sp>
      <p:pic>
        <p:nvPicPr>
          <p:cNvPr id="21" name="Picture 20">
            <a:extLst>
              <a:ext uri="{FF2B5EF4-FFF2-40B4-BE49-F238E27FC236}">
                <a16:creationId xmlns:a16="http://schemas.microsoft.com/office/drawing/2014/main" id="{BC37FFD4-1B69-49FD-AB11-399DEBA133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09"/>
            <a:ext cx="3827419" cy="1247410"/>
          </a:xfrm>
          <a:prstGeom prst="rect">
            <a:avLst/>
          </a:prstGeom>
        </p:spPr>
      </p:pic>
      <p:pic>
        <p:nvPicPr>
          <p:cNvPr id="22" name="Picture 3" descr="CCO_HIV_RGB.jpg">
            <a:extLst>
              <a:ext uri="{FF2B5EF4-FFF2-40B4-BE49-F238E27FC236}">
                <a16:creationId xmlns:a16="http://schemas.microsoft.com/office/drawing/2014/main" id="{43B64CC0-EEA1-49B6-8FEE-32711ACF5385}"/>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638" y="5891213"/>
            <a:ext cx="36718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Connector 22">
            <a:extLst>
              <a:ext uri="{FF2B5EF4-FFF2-40B4-BE49-F238E27FC236}">
                <a16:creationId xmlns:a16="http://schemas.microsoft.com/office/drawing/2014/main" id="{26515A54-8674-49F7-B1B4-23E0F7F8AB6D}"/>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2695704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34327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ransi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DD0001-9342-455E-88A6-08ABADA3E0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0"/>
            <a:ext cx="3827419" cy="1247410"/>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6" name="Straight Connector 5">
            <a:extLst>
              <a:ext uri="{FF2B5EF4-FFF2-40B4-BE49-F238E27FC236}">
                <a16:creationId xmlns:a16="http://schemas.microsoft.com/office/drawing/2014/main" id="{EC06745F-7DB6-4D4F-AFDB-384384B4DF79}"/>
              </a:ext>
            </a:extLst>
          </p:cNvPr>
          <p:cNvCxnSpPr/>
          <p:nvPr userDrawn="1"/>
        </p:nvCxnSpPr>
        <p:spPr>
          <a:xfrm>
            <a:off x="1" y="6589713"/>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479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52965C-39E8-A944-A8FA-A0CC3243ABF2}" type="datetimeFigureOut">
              <a:rPr lang="en-US" smtClean="0"/>
              <a:t>6/14/19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65EDC-1A0A-B449-8ED6-7435A21D4FCE}" type="slidenum">
              <a:rPr lang="en-US" smtClean="0"/>
              <a:t>‹#›</a:t>
            </a:fld>
            <a:endParaRPr lang="en-US"/>
          </a:p>
        </p:txBody>
      </p:sp>
    </p:spTree>
    <p:extLst>
      <p:ext uri="{BB962C8B-B14F-4D97-AF65-F5344CB8AC3E}">
        <p14:creationId xmlns:p14="http://schemas.microsoft.com/office/powerpoint/2010/main" val="36307867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66098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2589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835331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9411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Promo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B358DEB-BBFD-49BD-91E5-BCABE57F0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09"/>
            <a:ext cx="3827419" cy="1247410"/>
          </a:xfrm>
          <a:prstGeom prst="rect">
            <a:avLst/>
          </a:prstGeom>
        </p:spPr>
      </p:pic>
      <p:sp>
        <p:nvSpPr>
          <p:cNvPr id="10" name="Content Placeholder 9"/>
          <p:cNvSpPr>
            <a:spLocks noGrp="1"/>
          </p:cNvSpPr>
          <p:nvPr>
            <p:ph sz="quarter" idx="11"/>
          </p:nvPr>
        </p:nvSpPr>
        <p:spPr>
          <a:xfrm>
            <a:off x="514351" y="4856674"/>
            <a:ext cx="11283950" cy="1155939"/>
          </a:xfrm>
          <a:prstGeom prst="rect">
            <a:avLst/>
          </a:prstGeom>
        </p:spPr>
        <p:txBody>
          <a:bodyPr/>
          <a:lstStyle>
            <a:lvl1pPr>
              <a:buFontTx/>
              <a:buNone/>
              <a:defRPr sz="2400" b="1">
                <a:solidFill>
                  <a:srgbClr val="F15D22"/>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4" name="Picture 3" descr="CCO_HIV_RGB.jpg">
            <a:extLst>
              <a:ext uri="{FF2B5EF4-FFF2-40B4-BE49-F238E27FC236}">
                <a16:creationId xmlns:a16="http://schemas.microsoft.com/office/drawing/2014/main" id="{D119244E-D5F0-4D18-8BCF-9ED4E8191058}"/>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638" y="5891213"/>
            <a:ext cx="36718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48433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752965C-39E8-A944-A8FA-A0CC3243ABF2}" type="datetimeFigureOut">
              <a:rPr lang="en-US" smtClean="0"/>
              <a:t>6/14/19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65EDC-1A0A-B449-8ED6-7435A21D4FCE}" type="slidenum">
              <a:rPr lang="en-US" smtClean="0"/>
              <a:t>‹#›</a:t>
            </a:fld>
            <a:endParaRPr lang="en-US"/>
          </a:p>
        </p:txBody>
      </p:sp>
    </p:spTree>
    <p:extLst>
      <p:ext uri="{BB962C8B-B14F-4D97-AF65-F5344CB8AC3E}">
        <p14:creationId xmlns:p14="http://schemas.microsoft.com/office/powerpoint/2010/main" val="27413303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52965C-39E8-A944-A8FA-A0CC3243ABF2}" type="datetimeFigureOut">
              <a:rPr lang="en-US" smtClean="0"/>
              <a:t>6/14/19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65EDC-1A0A-B449-8ED6-7435A21D4FCE}" type="slidenum">
              <a:rPr lang="en-US" smtClean="0"/>
              <a:t>‹#›</a:t>
            </a:fld>
            <a:endParaRPr lang="en-US"/>
          </a:p>
        </p:txBody>
      </p:sp>
    </p:spTree>
    <p:extLst>
      <p:ext uri="{BB962C8B-B14F-4D97-AF65-F5344CB8AC3E}">
        <p14:creationId xmlns:p14="http://schemas.microsoft.com/office/powerpoint/2010/main" val="2116084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52965C-39E8-A944-A8FA-A0CC3243ABF2}" type="datetimeFigureOut">
              <a:rPr lang="en-US" smtClean="0"/>
              <a:t>6/14/19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65EDC-1A0A-B449-8ED6-7435A21D4FCE}" type="slidenum">
              <a:rPr lang="en-US" smtClean="0"/>
              <a:t>‹#›</a:t>
            </a:fld>
            <a:endParaRPr lang="en-US"/>
          </a:p>
        </p:txBody>
      </p:sp>
    </p:spTree>
    <p:extLst>
      <p:ext uri="{BB962C8B-B14F-4D97-AF65-F5344CB8AC3E}">
        <p14:creationId xmlns:p14="http://schemas.microsoft.com/office/powerpoint/2010/main" val="14695802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52965C-39E8-A944-A8FA-A0CC3243ABF2}" type="datetimeFigureOut">
              <a:rPr lang="en-US" smtClean="0"/>
              <a:t>6/14/19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665EDC-1A0A-B449-8ED6-7435A21D4FCE}" type="slidenum">
              <a:rPr lang="en-US" smtClean="0"/>
              <a:t>‹#›</a:t>
            </a:fld>
            <a:endParaRPr lang="en-US"/>
          </a:p>
        </p:txBody>
      </p:sp>
    </p:spTree>
    <p:extLst>
      <p:ext uri="{BB962C8B-B14F-4D97-AF65-F5344CB8AC3E}">
        <p14:creationId xmlns:p14="http://schemas.microsoft.com/office/powerpoint/2010/main" val="27303603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52965C-39E8-A944-A8FA-A0CC3243ABF2}" type="datetimeFigureOut">
              <a:rPr lang="en-US" smtClean="0"/>
              <a:t>6/14/19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665EDC-1A0A-B449-8ED6-7435A21D4FCE}" type="slidenum">
              <a:rPr lang="en-US" smtClean="0"/>
              <a:t>‹#›</a:t>
            </a:fld>
            <a:endParaRPr lang="en-US"/>
          </a:p>
        </p:txBody>
      </p:sp>
    </p:spTree>
    <p:extLst>
      <p:ext uri="{BB962C8B-B14F-4D97-AF65-F5344CB8AC3E}">
        <p14:creationId xmlns:p14="http://schemas.microsoft.com/office/powerpoint/2010/main" val="2591422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52965C-39E8-A944-A8FA-A0CC3243ABF2}" type="datetimeFigureOut">
              <a:rPr lang="en-US" smtClean="0"/>
              <a:t>6/14/19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665EDC-1A0A-B449-8ED6-7435A21D4FCE}" type="slidenum">
              <a:rPr lang="en-US" smtClean="0"/>
              <a:t>‹#›</a:t>
            </a:fld>
            <a:endParaRPr lang="en-US"/>
          </a:p>
        </p:txBody>
      </p:sp>
    </p:spTree>
    <p:extLst>
      <p:ext uri="{BB962C8B-B14F-4D97-AF65-F5344CB8AC3E}">
        <p14:creationId xmlns:p14="http://schemas.microsoft.com/office/powerpoint/2010/main" val="7547847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52965C-39E8-A944-A8FA-A0CC3243ABF2}" type="datetimeFigureOut">
              <a:rPr lang="en-US" smtClean="0"/>
              <a:t>6/14/19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665EDC-1A0A-B449-8ED6-7435A21D4FCE}" type="slidenum">
              <a:rPr lang="en-US" smtClean="0"/>
              <a:t>‹#›</a:t>
            </a:fld>
            <a:endParaRPr lang="en-US"/>
          </a:p>
        </p:txBody>
      </p:sp>
    </p:spTree>
    <p:extLst>
      <p:ext uri="{BB962C8B-B14F-4D97-AF65-F5344CB8AC3E}">
        <p14:creationId xmlns:p14="http://schemas.microsoft.com/office/powerpoint/2010/main" val="26575785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52965C-39E8-A944-A8FA-A0CC3243ABF2}" type="datetimeFigureOut">
              <a:rPr lang="en-US" smtClean="0"/>
              <a:t>6/14/19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665EDC-1A0A-B449-8ED6-7435A21D4FCE}" type="slidenum">
              <a:rPr lang="en-US" smtClean="0"/>
              <a:t>‹#›</a:t>
            </a:fld>
            <a:endParaRPr lang="en-US"/>
          </a:p>
        </p:txBody>
      </p:sp>
    </p:spTree>
    <p:extLst>
      <p:ext uri="{BB962C8B-B14F-4D97-AF65-F5344CB8AC3E}">
        <p14:creationId xmlns:p14="http://schemas.microsoft.com/office/powerpoint/2010/main" val="26595467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52965C-39E8-A944-A8FA-A0CC3243ABF2}" type="datetimeFigureOut">
              <a:rPr lang="en-US" smtClean="0"/>
              <a:t>6/14/19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665EDC-1A0A-B449-8ED6-7435A21D4FCE}" type="slidenum">
              <a:rPr lang="en-US" smtClean="0"/>
              <a:t>‹#›</a:t>
            </a:fld>
            <a:endParaRPr lang="en-US"/>
          </a:p>
        </p:txBody>
      </p:sp>
    </p:spTree>
    <p:extLst>
      <p:ext uri="{BB962C8B-B14F-4D97-AF65-F5344CB8AC3E}">
        <p14:creationId xmlns:p14="http://schemas.microsoft.com/office/powerpoint/2010/main" val="1651264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52965C-39E8-A944-A8FA-A0CC3243ABF2}" type="datetimeFigureOut">
              <a:rPr lang="en-US" smtClean="0"/>
              <a:t>6/14/19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665EDC-1A0A-B449-8ED6-7435A21D4FCE}" type="slidenum">
              <a:rPr lang="en-US" smtClean="0"/>
              <a:t>‹#›</a:t>
            </a:fld>
            <a:endParaRPr lang="en-US"/>
          </a:p>
        </p:txBody>
      </p:sp>
    </p:spTree>
    <p:extLst>
      <p:ext uri="{BB962C8B-B14F-4D97-AF65-F5344CB8AC3E}">
        <p14:creationId xmlns:p14="http://schemas.microsoft.com/office/powerpoint/2010/main" val="30730440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52965C-39E8-A944-A8FA-A0CC3243ABF2}" type="datetimeFigureOut">
              <a:rPr lang="en-US" smtClean="0"/>
              <a:t>6/14/19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65EDC-1A0A-B449-8ED6-7435A21D4FCE}" type="slidenum">
              <a:rPr lang="en-US" smtClean="0"/>
              <a:t>‹#›</a:t>
            </a:fld>
            <a:endParaRPr lang="en-US"/>
          </a:p>
        </p:txBody>
      </p:sp>
    </p:spTree>
    <p:extLst>
      <p:ext uri="{BB962C8B-B14F-4D97-AF65-F5344CB8AC3E}">
        <p14:creationId xmlns:p14="http://schemas.microsoft.com/office/powerpoint/2010/main" val="1511350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52965C-39E8-A944-A8FA-A0CC3243ABF2}" type="datetimeFigureOut">
              <a:rPr lang="en-US" smtClean="0"/>
              <a:t>6/14/19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65EDC-1A0A-B449-8ED6-7435A21D4FCE}" type="slidenum">
              <a:rPr lang="en-US" smtClean="0"/>
              <a:t>‹#›</a:t>
            </a:fld>
            <a:endParaRPr lang="en-US"/>
          </a:p>
        </p:txBody>
      </p:sp>
    </p:spTree>
    <p:extLst>
      <p:ext uri="{BB962C8B-B14F-4D97-AF65-F5344CB8AC3E}">
        <p14:creationId xmlns:p14="http://schemas.microsoft.com/office/powerpoint/2010/main" val="21356699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Full Frame">
    <p:bg bwMode="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ln/>
        </p:spPr>
        <p:txBody>
          <a:bodyPr/>
          <a:lstStyle>
            <a:lvl1pPr>
              <a:defRPr/>
            </a:lvl1pPr>
          </a:lstStyle>
          <a:p>
            <a:pPr>
              <a:defRPr/>
            </a:pPr>
            <a:fld id="{F9204862-DB97-4320-AD21-31C9B332B88B}" type="datetime1">
              <a:rPr lang="en-US" smtClean="0"/>
              <a:t>6/14/19</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t>Confidential information statement (go to INSERT&gt;&gt;HEADER &amp; FOOTER)</a:t>
            </a:r>
          </a:p>
        </p:txBody>
      </p:sp>
      <p:sp>
        <p:nvSpPr>
          <p:cNvPr id="5" name="Rectangle 6"/>
          <p:cNvSpPr>
            <a:spLocks noGrp="1" noChangeArrowheads="1"/>
          </p:cNvSpPr>
          <p:nvPr>
            <p:ph type="sldNum" sz="quarter" idx="12"/>
          </p:nvPr>
        </p:nvSpPr>
        <p:spPr>
          <a:ln/>
        </p:spPr>
        <p:txBody>
          <a:bodyPr/>
          <a:lstStyle>
            <a:lvl1pPr>
              <a:defRPr/>
            </a:lvl1pPr>
          </a:lstStyle>
          <a:p>
            <a:pPr>
              <a:defRPr/>
            </a:pPr>
            <a:fld id="{3C195701-3067-48B4-ACC8-8F90D08E3078}" type="slidenum">
              <a:rPr lang="en-US"/>
              <a:pPr>
                <a:defRPr/>
              </a:pPr>
              <a:t>‹#›</a:t>
            </a:fld>
            <a:endParaRPr lang="en-US" dirty="0"/>
          </a:p>
        </p:txBody>
      </p:sp>
    </p:spTree>
    <p:extLst>
      <p:ext uri="{BB962C8B-B14F-4D97-AF65-F5344CB8AC3E}">
        <p14:creationId xmlns:p14="http://schemas.microsoft.com/office/powerpoint/2010/main" val="17084668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cSld name="22_Title Slide">
    <p:spTree>
      <p:nvGrpSpPr>
        <p:cNvPr id="1" name=""/>
        <p:cNvGrpSpPr/>
        <p:nvPr/>
      </p:nvGrpSpPr>
      <p:grpSpPr>
        <a:xfrm>
          <a:off x="0" y="0"/>
          <a:ext cx="0" cy="0"/>
          <a:chOff x="0" y="0"/>
          <a:chExt cx="0" cy="0"/>
        </a:xfrm>
      </p:grpSpPr>
      <p:sp>
        <p:nvSpPr>
          <p:cNvPr id="2" name="Rectangle 2"/>
          <p:cNvSpPr>
            <a:spLocks noGrp="1"/>
          </p:cNvSpPr>
          <p:nvPr/>
        </p:nvSpPr>
        <p:spPr bwMode="auto">
          <a:xfrm>
            <a:off x="609600" y="22225"/>
            <a:ext cx="10972800" cy="984250"/>
          </a:xfrm>
          <a:prstGeom prst="rect">
            <a:avLst/>
          </a:prstGeom>
          <a:noFill/>
          <a:ln w="9525">
            <a:noFill/>
            <a:miter lim="800000"/>
            <a:headEnd/>
            <a:tailEnd/>
          </a:ln>
        </p:spPr>
        <p:txBody>
          <a:bodyPr anchor="ctr"/>
          <a:lstStyle/>
          <a:p>
            <a:pPr algn="ctr" eaLnBrk="0" hangingPunct="0"/>
            <a:endParaRPr lang="en-US" sz="1800">
              <a:solidFill>
                <a:srgbClr val="5AAACE"/>
              </a:solidFill>
              <a:latin typeface="Arial" pitchFamily="34" charset="0"/>
            </a:endParaRPr>
          </a:p>
        </p:txBody>
      </p:sp>
      <p:sp>
        <p:nvSpPr>
          <p:cNvPr id="3" name="Rectangle 3"/>
          <p:cNvSpPr>
            <a:spLocks noGrp="1"/>
          </p:cNvSpPr>
          <p:nvPr/>
        </p:nvSpPr>
        <p:spPr bwMode="auto">
          <a:xfrm>
            <a:off x="609600" y="1143001"/>
            <a:ext cx="10972800" cy="4983163"/>
          </a:xfrm>
          <a:prstGeom prst="rect">
            <a:avLst/>
          </a:prstGeom>
          <a:noFill/>
          <a:ln w="9525">
            <a:noFill/>
            <a:miter lim="800000"/>
            <a:headEnd/>
            <a:tailEnd/>
          </a:ln>
        </p:spPr>
        <p:txBody>
          <a:bodyPr/>
          <a:lstStyle/>
          <a:p>
            <a:pPr marL="342900" indent="-342900" eaLnBrk="0" hangingPunct="0">
              <a:spcBef>
                <a:spcPct val="20000"/>
              </a:spcBef>
              <a:buFontTx/>
              <a:buChar char="•"/>
            </a:pPr>
            <a:endParaRPr lang="en-US" sz="3000">
              <a:solidFill>
                <a:srgbClr val="09003E"/>
              </a:solidFill>
              <a:latin typeface="Verdana" pitchFamily="34" charset="0"/>
            </a:endParaRPr>
          </a:p>
        </p:txBody>
      </p:sp>
    </p:spTree>
    <p:extLst>
      <p:ext uri="{BB962C8B-B14F-4D97-AF65-F5344CB8AC3E}">
        <p14:creationId xmlns:p14="http://schemas.microsoft.com/office/powerpoint/2010/main" val="375869816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52965C-39E8-A944-A8FA-A0CC3243ABF2}" type="datetimeFigureOut">
              <a:rPr lang="en-US" smtClean="0"/>
              <a:t>6/14/19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665EDC-1A0A-B449-8ED6-7435A21D4FCE}" type="slidenum">
              <a:rPr lang="en-US" smtClean="0"/>
              <a:t>‹#›</a:t>
            </a:fld>
            <a:endParaRPr lang="en-US"/>
          </a:p>
        </p:txBody>
      </p:sp>
    </p:spTree>
    <p:extLst>
      <p:ext uri="{BB962C8B-B14F-4D97-AF65-F5344CB8AC3E}">
        <p14:creationId xmlns:p14="http://schemas.microsoft.com/office/powerpoint/2010/main" val="1867353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52965C-39E8-A944-A8FA-A0CC3243ABF2}" type="datetimeFigureOut">
              <a:rPr lang="en-US" smtClean="0"/>
              <a:t>6/14/19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665EDC-1A0A-B449-8ED6-7435A21D4FCE}" type="slidenum">
              <a:rPr lang="en-US" smtClean="0"/>
              <a:t>‹#›</a:t>
            </a:fld>
            <a:endParaRPr lang="en-US"/>
          </a:p>
        </p:txBody>
      </p:sp>
    </p:spTree>
    <p:extLst>
      <p:ext uri="{BB962C8B-B14F-4D97-AF65-F5344CB8AC3E}">
        <p14:creationId xmlns:p14="http://schemas.microsoft.com/office/powerpoint/2010/main" val="3525584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52965C-39E8-A944-A8FA-A0CC3243ABF2}" type="datetimeFigureOut">
              <a:rPr lang="en-US" smtClean="0"/>
              <a:t>6/14/19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665EDC-1A0A-B449-8ED6-7435A21D4FCE}" type="slidenum">
              <a:rPr lang="en-US" smtClean="0"/>
              <a:t>‹#›</a:t>
            </a:fld>
            <a:endParaRPr lang="en-US"/>
          </a:p>
        </p:txBody>
      </p:sp>
    </p:spTree>
    <p:extLst>
      <p:ext uri="{BB962C8B-B14F-4D97-AF65-F5344CB8AC3E}">
        <p14:creationId xmlns:p14="http://schemas.microsoft.com/office/powerpoint/2010/main" val="1343318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52965C-39E8-A944-A8FA-A0CC3243ABF2}" type="datetimeFigureOut">
              <a:rPr lang="en-US" smtClean="0"/>
              <a:t>6/14/19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665EDC-1A0A-B449-8ED6-7435A21D4FCE}" type="slidenum">
              <a:rPr lang="en-US" smtClean="0"/>
              <a:t>‹#›</a:t>
            </a:fld>
            <a:endParaRPr lang="en-US"/>
          </a:p>
        </p:txBody>
      </p:sp>
    </p:spTree>
    <p:extLst>
      <p:ext uri="{BB962C8B-B14F-4D97-AF65-F5344CB8AC3E}">
        <p14:creationId xmlns:p14="http://schemas.microsoft.com/office/powerpoint/2010/main" val="4238613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52965C-39E8-A944-A8FA-A0CC3243ABF2}" type="datetimeFigureOut">
              <a:rPr lang="en-US" smtClean="0"/>
              <a:t>6/14/19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665EDC-1A0A-B449-8ED6-7435A21D4FCE}" type="slidenum">
              <a:rPr lang="en-US" smtClean="0"/>
              <a:t>‹#›</a:t>
            </a:fld>
            <a:endParaRPr lang="en-US"/>
          </a:p>
        </p:txBody>
      </p:sp>
    </p:spTree>
    <p:extLst>
      <p:ext uri="{BB962C8B-B14F-4D97-AF65-F5344CB8AC3E}">
        <p14:creationId xmlns:p14="http://schemas.microsoft.com/office/powerpoint/2010/main" val="122883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3.xml"/><Relationship Id="rId7"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52965C-39E8-A944-A8FA-A0CC3243ABF2}" type="datetimeFigureOut">
              <a:rPr lang="en-US" smtClean="0"/>
              <a:t>6/14/19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665EDC-1A0A-B449-8ED6-7435A21D4FCE}" type="slidenum">
              <a:rPr lang="en-US" smtClean="0"/>
              <a:t>‹#›</a:t>
            </a:fld>
            <a:endParaRPr lang="en-US"/>
          </a:p>
        </p:txBody>
      </p:sp>
    </p:spTree>
    <p:extLst>
      <p:ext uri="{BB962C8B-B14F-4D97-AF65-F5344CB8AC3E}">
        <p14:creationId xmlns:p14="http://schemas.microsoft.com/office/powerpoint/2010/main" val="3682605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B022D2-BD6A-744C-AA16-D11F4E6974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DE81BEA-6AF2-304D-8225-71CF9811EB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170776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Lst>
  <p:txStyles>
    <p:titleStyle>
      <a:lvl1pPr algn="l" defTabSz="914400" rtl="0" eaLnBrk="1" latinLnBrk="0" hangingPunct="1">
        <a:lnSpc>
          <a:spcPct val="90000"/>
        </a:lnSpc>
        <a:spcBef>
          <a:spcPct val="0"/>
        </a:spcBef>
        <a:buNone/>
        <a:defRPr sz="4400" b="1" i="0" kern="1200">
          <a:solidFill>
            <a:schemeClr val="accent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4"/>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4"/>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4"/>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4"/>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4"/>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B022D2-BD6A-744C-AA16-D11F4E6974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DE81BEA-6AF2-304D-8225-71CF9811EB1A}"/>
              </a:ext>
            </a:extLst>
          </p:cNvPr>
          <p:cNvSpPr>
            <a:spLocks noGrp="1"/>
          </p:cNvSpPr>
          <p:nvPr>
            <p:ph type="body" idx="1"/>
          </p:nvPr>
        </p:nvSpPr>
        <p:spPr>
          <a:xfrm>
            <a:off x="838200" y="1825625"/>
            <a:ext cx="10515600" cy="4351338"/>
          </a:xfrm>
          <a:prstGeom prst="rect">
            <a:avLst/>
          </a:prstGeom>
        </p:spPr>
        <p:txBody>
          <a:bodyPr vert="horz" lIns="90000" tIns="45720" rIns="9144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613348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Lst>
  <p:txStyles>
    <p:titleStyle>
      <a:lvl1pPr algn="l" defTabSz="914400" rtl="0" eaLnBrk="1" latinLnBrk="0" hangingPunct="1">
        <a:lnSpc>
          <a:spcPct val="90000"/>
        </a:lnSpc>
        <a:spcBef>
          <a:spcPct val="0"/>
        </a:spcBef>
        <a:buNone/>
        <a:defRPr sz="4400" b="1" i="0" kern="1200">
          <a:solidFill>
            <a:schemeClr val="accent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Tx/>
        <a:buBlip>
          <a:blip r:embed="rId8"/>
        </a:buBlip>
        <a:defRPr sz="2800" b="0" i="0" kern="1200">
          <a:solidFill>
            <a:schemeClr val="accent4"/>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b="0" i="0" kern="1200">
          <a:solidFill>
            <a:schemeClr val="accent4"/>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b="0" i="0" kern="1200">
          <a:solidFill>
            <a:schemeClr val="accent4"/>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4"/>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b="0" i="0" kern="1200">
          <a:solidFill>
            <a:schemeClr val="accent4"/>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7" name="Straight Connector 6">
            <a:extLst>
              <a:ext uri="{FF2B5EF4-FFF2-40B4-BE49-F238E27FC236}">
                <a16:creationId xmlns:a16="http://schemas.microsoft.com/office/drawing/2014/main" id="{84A7AD84-F415-4694-A480-6DD523A1776B}"/>
              </a:ext>
            </a:extLst>
          </p:cNvPr>
          <p:cNvCxnSpPr/>
          <p:nvPr userDrawn="1"/>
        </p:nvCxnSpPr>
        <p:spPr>
          <a:xfrm>
            <a:off x="1" y="6745288"/>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4499411"/>
      </p:ext>
    </p:extLst>
  </p:cSld>
  <p:clrMap bg1="dk2" tx1="lt1" bg2="dk1"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52965C-39E8-A944-A8FA-A0CC3243ABF2}" type="datetimeFigureOut">
              <a:rPr lang="en-US" smtClean="0"/>
              <a:t>6/14/19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665EDC-1A0A-B449-8ED6-7435A21D4FCE}" type="slidenum">
              <a:rPr lang="en-US" smtClean="0"/>
              <a:t>‹#›</a:t>
            </a:fld>
            <a:endParaRPr lang="en-US"/>
          </a:p>
        </p:txBody>
      </p:sp>
    </p:spTree>
    <p:extLst>
      <p:ext uri="{BB962C8B-B14F-4D97-AF65-F5344CB8AC3E}">
        <p14:creationId xmlns:p14="http://schemas.microsoft.com/office/powerpoint/2010/main" val="256699492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5.tiff"/><Relationship Id="rId5" Type="http://schemas.openxmlformats.org/officeDocument/2006/relationships/image" Target="../media/image34.jpg"/><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hyperlink" Target="https://effectiveinterventions.cdc.gov/EN/HighImpactPrevention/BiomedicalInterventions/MedicationAdherence.aspx"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comments" Target="../comments/comment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kff.org/health-reform/state-indicator/state-activity-around-expanding-Medicaid-under-the-affordable-care-act/" TargetMode="External"/><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7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6D2ECEE-5A9D-B84D-8055-ECD609819ABC}"/>
              </a:ext>
            </a:extLst>
          </p:cNvPr>
          <p:cNvSpPr txBox="1"/>
          <p:nvPr/>
        </p:nvSpPr>
        <p:spPr>
          <a:xfrm>
            <a:off x="3291061" y="2165419"/>
            <a:ext cx="8510136" cy="1015663"/>
          </a:xfrm>
          <a:prstGeom prst="rect">
            <a:avLst/>
          </a:prstGeom>
          <a:noFill/>
        </p:spPr>
        <p:txBody>
          <a:bodyPr wrap="square" rtlCol="0">
            <a:spAutoFit/>
          </a:bodyPr>
          <a:lstStyle/>
          <a:p>
            <a:r>
              <a:rPr lang="en-US" sz="3600" b="1" dirty="0">
                <a:solidFill>
                  <a:srgbClr val="0070C0"/>
                </a:solidFill>
                <a:latin typeface="Helvetica" pitchFamily="2" charset="0"/>
              </a:rPr>
              <a:t>HIV Treatment in 30 minutes (or less)</a:t>
            </a:r>
            <a:endParaRPr lang="en-US" sz="1000" b="1" i="1" dirty="0">
              <a:solidFill>
                <a:srgbClr val="0070C0"/>
              </a:solidFill>
              <a:latin typeface="Helvetica" pitchFamily="2" charset="0"/>
            </a:endParaRPr>
          </a:p>
          <a:p>
            <a:pPr marL="403225" algn="r">
              <a:tabLst>
                <a:tab pos="6045200" algn="l"/>
              </a:tabLst>
            </a:pPr>
            <a:r>
              <a:rPr lang="en-US" sz="2400" i="1" dirty="0">
                <a:solidFill>
                  <a:schemeClr val="tx1">
                    <a:lumMod val="75000"/>
                    <a:lumOff val="25000"/>
                  </a:schemeClr>
                </a:solidFill>
              </a:rPr>
              <a:t> 	</a:t>
            </a:r>
            <a:r>
              <a:rPr lang="en-US" sz="1600" i="1" dirty="0">
                <a:solidFill>
                  <a:schemeClr val="accent1">
                    <a:lumMod val="60000"/>
                    <a:lumOff val="40000"/>
                  </a:schemeClr>
                </a:solidFill>
                <a:latin typeface="Georgia"/>
                <a:cs typeface="Georgia"/>
              </a:rPr>
              <a:t>				</a:t>
            </a:r>
          </a:p>
        </p:txBody>
      </p:sp>
      <p:sp>
        <p:nvSpPr>
          <p:cNvPr id="9" name="TextBox 8">
            <a:extLst>
              <a:ext uri="{FF2B5EF4-FFF2-40B4-BE49-F238E27FC236}">
                <a16:creationId xmlns:a16="http://schemas.microsoft.com/office/drawing/2014/main" id="{7C3B2D4C-4D1F-E342-9EE3-04EC7AD90963}"/>
              </a:ext>
            </a:extLst>
          </p:cNvPr>
          <p:cNvSpPr txBox="1"/>
          <p:nvPr/>
        </p:nvSpPr>
        <p:spPr>
          <a:xfrm>
            <a:off x="6334349" y="3464410"/>
            <a:ext cx="5376696" cy="2569934"/>
          </a:xfrm>
          <a:prstGeom prst="rect">
            <a:avLst/>
          </a:prstGeom>
          <a:noFill/>
        </p:spPr>
        <p:txBody>
          <a:bodyPr wrap="square" rtlCol="0">
            <a:spAutoFit/>
          </a:bodyPr>
          <a:lstStyle/>
          <a:p>
            <a:pPr algn="r"/>
            <a:r>
              <a:rPr lang="en-US" sz="1900" dirty="0">
                <a:latin typeface="Helvetica" pitchFamily="2" charset="0"/>
                <a:cs typeface="Georgia"/>
              </a:rPr>
              <a:t>David Alain Wohl, MD</a:t>
            </a:r>
            <a:endParaRPr lang="en-US" sz="1600" dirty="0">
              <a:solidFill>
                <a:srgbClr val="000050"/>
              </a:solidFill>
              <a:latin typeface="Helvetica" pitchFamily="2" charset="0"/>
              <a:cs typeface="Georgia"/>
            </a:endParaRPr>
          </a:p>
          <a:p>
            <a:pPr algn="r"/>
            <a:r>
              <a:rPr lang="en-US" sz="1600" dirty="0">
                <a:solidFill>
                  <a:srgbClr val="000050"/>
                </a:solidFill>
                <a:latin typeface="Helvetica" pitchFamily="2" charset="0"/>
                <a:cs typeface="Georgia"/>
              </a:rPr>
              <a:t>Professor of Medicine </a:t>
            </a:r>
          </a:p>
          <a:p>
            <a:pPr algn="r"/>
            <a:r>
              <a:rPr lang="en-US" sz="1600" dirty="0">
                <a:solidFill>
                  <a:srgbClr val="000050"/>
                </a:solidFill>
                <a:latin typeface="Helvetica" pitchFamily="2" charset="0"/>
                <a:cs typeface="Georgia"/>
              </a:rPr>
              <a:t>Division of Infectious Diseases </a:t>
            </a:r>
          </a:p>
          <a:p>
            <a:pPr algn="r"/>
            <a:r>
              <a:rPr lang="en-US" sz="1600" dirty="0">
                <a:solidFill>
                  <a:srgbClr val="000050"/>
                </a:solidFill>
                <a:latin typeface="Helvetica" pitchFamily="2" charset="0"/>
                <a:cs typeface="Georgia"/>
              </a:rPr>
              <a:t>University of North Carolina at Chapel Hill</a:t>
            </a:r>
          </a:p>
          <a:p>
            <a:pPr algn="r"/>
            <a:endParaRPr lang="en-US" sz="1600" dirty="0">
              <a:solidFill>
                <a:srgbClr val="000050"/>
              </a:solidFill>
              <a:latin typeface="Helvetica" pitchFamily="2" charset="0"/>
              <a:cs typeface="Georgia"/>
            </a:endParaRPr>
          </a:p>
          <a:p>
            <a:pPr algn="r"/>
            <a:r>
              <a:rPr lang="en-US" sz="1600" dirty="0">
                <a:solidFill>
                  <a:srgbClr val="000050"/>
                </a:solidFill>
                <a:latin typeface="Helvetica" pitchFamily="2" charset="0"/>
                <a:cs typeface="Georgia"/>
              </a:rPr>
              <a:t>Site Leader</a:t>
            </a:r>
          </a:p>
          <a:p>
            <a:pPr algn="r"/>
            <a:r>
              <a:rPr lang="en-US" sz="1600" dirty="0">
                <a:solidFill>
                  <a:srgbClr val="000050"/>
                </a:solidFill>
                <a:latin typeface="Helvetica" pitchFamily="2" charset="0"/>
                <a:cs typeface="Georgia"/>
              </a:rPr>
              <a:t>Global Prevention &amp; Treatment Clinical Research Unit</a:t>
            </a:r>
          </a:p>
          <a:p>
            <a:pPr algn="r"/>
            <a:r>
              <a:rPr lang="en-US" sz="1600" dirty="0">
                <a:solidFill>
                  <a:srgbClr val="000050"/>
                </a:solidFill>
                <a:latin typeface="Helvetica" pitchFamily="2" charset="0"/>
                <a:cs typeface="Georgia"/>
              </a:rPr>
              <a:t>UNC Institute of Global Health and Infectious Diseases</a:t>
            </a:r>
          </a:p>
          <a:p>
            <a:pPr algn="r"/>
            <a:endParaRPr lang="en-US" sz="1500" i="1" dirty="0">
              <a:solidFill>
                <a:srgbClr val="000050"/>
              </a:solidFill>
              <a:latin typeface="Helvetica" pitchFamily="2" charset="0"/>
              <a:cs typeface="Georgia"/>
            </a:endParaRPr>
          </a:p>
          <a:p>
            <a:pPr algn="r"/>
            <a:endParaRPr lang="en-US" sz="1500" i="1" dirty="0">
              <a:solidFill>
                <a:srgbClr val="000050"/>
              </a:solidFill>
              <a:latin typeface="Helvetica" pitchFamily="2" charset="0"/>
              <a:cs typeface="Georgia"/>
            </a:endParaRPr>
          </a:p>
        </p:txBody>
      </p:sp>
      <p:cxnSp>
        <p:nvCxnSpPr>
          <p:cNvPr id="10" name="Straight Connector 9">
            <a:extLst>
              <a:ext uri="{FF2B5EF4-FFF2-40B4-BE49-F238E27FC236}">
                <a16:creationId xmlns:a16="http://schemas.microsoft.com/office/drawing/2014/main" id="{564BB319-31F0-9743-96DF-1A5FA714A4CD}"/>
              </a:ext>
            </a:extLst>
          </p:cNvPr>
          <p:cNvCxnSpPr>
            <a:cxnSpLocks/>
          </p:cNvCxnSpPr>
          <p:nvPr/>
        </p:nvCxnSpPr>
        <p:spPr>
          <a:xfrm>
            <a:off x="3078050" y="3181082"/>
            <a:ext cx="8510136" cy="0"/>
          </a:xfrm>
          <a:prstGeom prst="line">
            <a:avLst/>
          </a:prstGeom>
          <a:ln w="190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1" name="Title 1">
            <a:extLst>
              <a:ext uri="{FF2B5EF4-FFF2-40B4-BE49-F238E27FC236}">
                <a16:creationId xmlns:a16="http://schemas.microsoft.com/office/drawing/2014/main" id="{60FB4CB2-0210-A742-8232-B31D9A7DD631}"/>
              </a:ext>
            </a:extLst>
          </p:cNvPr>
          <p:cNvSpPr>
            <a:spLocks noGrp="1"/>
          </p:cNvSpPr>
          <p:nvPr>
            <p:ph type="ctrTitle"/>
          </p:nvPr>
        </p:nvSpPr>
        <p:spPr>
          <a:xfrm>
            <a:off x="6771997" y="5472022"/>
            <a:ext cx="5029200" cy="1428192"/>
          </a:xfrm>
        </p:spPr>
        <p:txBody>
          <a:bodyPr/>
          <a:lstStyle/>
          <a:p>
            <a:pPr algn="r"/>
            <a:r>
              <a:rPr lang="en-US" sz="3400" b="1" dirty="0">
                <a:solidFill>
                  <a:srgbClr val="00B050"/>
                </a:solidFill>
                <a:latin typeface="Helvetica" pitchFamily="2" charset="0"/>
                <a:cs typeface="Arial" panose="020B0604020202020204" pitchFamily="34" charset="0"/>
              </a:rPr>
              <a:t>Boone</a:t>
            </a:r>
            <a:br>
              <a:rPr lang="en-US" sz="2800" dirty="0">
                <a:solidFill>
                  <a:schemeClr val="bg2">
                    <a:lumMod val="25000"/>
                  </a:schemeClr>
                </a:solidFill>
                <a:latin typeface="Helvetica" pitchFamily="2" charset="0"/>
                <a:cs typeface="Arial" panose="020B0604020202020204" pitchFamily="34" charset="0"/>
              </a:rPr>
            </a:br>
            <a:r>
              <a:rPr lang="en-US" sz="2800" dirty="0">
                <a:solidFill>
                  <a:schemeClr val="bg2">
                    <a:lumMod val="25000"/>
                  </a:schemeClr>
                </a:solidFill>
                <a:latin typeface="Helvetica" pitchFamily="2" charset="0"/>
                <a:cs typeface="Arial" panose="020B0604020202020204" pitchFamily="34" charset="0"/>
              </a:rPr>
              <a:t>June 2019</a:t>
            </a:r>
            <a:endParaRPr lang="en-US" sz="3600" dirty="0">
              <a:solidFill>
                <a:schemeClr val="bg2">
                  <a:lumMod val="25000"/>
                </a:schemeClr>
              </a:solidFill>
              <a:latin typeface="Helvetica" pitchFamily="2" charset="0"/>
              <a:cs typeface="Arial" panose="020B0604020202020204" pitchFamily="34" charset="0"/>
            </a:endParaRPr>
          </a:p>
        </p:txBody>
      </p:sp>
    </p:spTree>
    <p:extLst>
      <p:ext uri="{BB962C8B-B14F-4D97-AF65-F5344CB8AC3E}">
        <p14:creationId xmlns:p14="http://schemas.microsoft.com/office/powerpoint/2010/main" val="1838795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161" y="130568"/>
            <a:ext cx="11684986" cy="1143000"/>
          </a:xfrm>
        </p:spPr>
        <p:txBody>
          <a:bodyPr>
            <a:noAutofit/>
          </a:bodyPr>
          <a:lstStyle/>
          <a:p>
            <a:r>
              <a:rPr lang="en-US" sz="3600" b="1" dirty="0">
                <a:solidFill>
                  <a:srgbClr val="0070C0"/>
                </a:solidFill>
                <a:latin typeface="Helvetica" pitchFamily="2" charset="0"/>
              </a:rPr>
              <a:t>Modern-era HIV therapies are highly efficacious</a:t>
            </a:r>
          </a:p>
        </p:txBody>
      </p:sp>
      <p:sp>
        <p:nvSpPr>
          <p:cNvPr id="3" name="Content Placeholder 2"/>
          <p:cNvSpPr>
            <a:spLocks noGrp="1"/>
          </p:cNvSpPr>
          <p:nvPr>
            <p:ph idx="1"/>
          </p:nvPr>
        </p:nvSpPr>
        <p:spPr>
          <a:xfrm>
            <a:off x="609601" y="1676180"/>
            <a:ext cx="10972800" cy="4525963"/>
          </a:xfrm>
        </p:spPr>
        <p:txBody>
          <a:bodyPr/>
          <a:lstStyle/>
          <a:p>
            <a:pPr marL="0" indent="0">
              <a:buNone/>
            </a:pPr>
            <a:r>
              <a:rPr lang="en-US" dirty="0"/>
              <a:t> </a:t>
            </a:r>
          </a:p>
        </p:txBody>
      </p:sp>
      <p:pic>
        <p:nvPicPr>
          <p:cNvPr id="4" name="Picture 3" descr="Screen Shot 2015-09-25 at 10.57.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09464">
            <a:off x="482032" y="1305458"/>
            <a:ext cx="5106623" cy="4580065"/>
          </a:xfrm>
          <a:prstGeom prst="rect">
            <a:avLst/>
          </a:prstGeom>
          <a:ln>
            <a:noFill/>
          </a:ln>
          <a:effectLst>
            <a:outerShdw blurRad="292100" dist="139700" dir="2700000" algn="tl" rotWithShape="0">
              <a:srgbClr val="333333">
                <a:alpha val="65000"/>
              </a:srgbClr>
            </a:outerShdw>
          </a:effectLst>
        </p:spPr>
      </p:pic>
      <p:pic>
        <p:nvPicPr>
          <p:cNvPr id="5" name="Picture 4" descr="Screen Shot 2015-09-25 at 10.57.2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90286">
            <a:off x="1578584" y="1558484"/>
            <a:ext cx="5114501" cy="4553029"/>
          </a:xfrm>
          <a:prstGeom prst="rect">
            <a:avLst/>
          </a:prstGeom>
          <a:ln>
            <a:noFill/>
          </a:ln>
          <a:effectLst>
            <a:outerShdw blurRad="292100" dist="139700" dir="2700000" algn="tl" rotWithShape="0">
              <a:srgbClr val="333333">
                <a:alpha val="65000"/>
              </a:srgbClr>
            </a:outerShdw>
          </a:effectLst>
        </p:spPr>
      </p:pic>
      <p:pic>
        <p:nvPicPr>
          <p:cNvPr id="6" name="Picture 5" descr="Screen Shot 2015-09-25 at 10.56.5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04460">
            <a:off x="3216875" y="1577246"/>
            <a:ext cx="5451302" cy="4756261"/>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AE11BA0C-3268-F14A-BDF5-B8922F3A146B}"/>
              </a:ext>
            </a:extLst>
          </p:cNvPr>
          <p:cNvPicPr>
            <a:picLocks noChangeAspect="1"/>
          </p:cNvPicPr>
          <p:nvPr/>
        </p:nvPicPr>
        <p:blipFill rotWithShape="1">
          <a:blip r:embed="rId5"/>
          <a:srcRect r="13161"/>
          <a:stretch/>
        </p:blipFill>
        <p:spPr>
          <a:xfrm rot="21004472">
            <a:off x="4814063" y="1817255"/>
            <a:ext cx="6346423" cy="4516415"/>
          </a:xfrm>
          <a:prstGeom prst="rect">
            <a:avLst/>
          </a:prstGeom>
          <a:effectLst>
            <a:outerShdw blurRad="292100" dist="139700" dir="2700000" algn="tl" rotWithShape="0">
              <a:prstClr val="black">
                <a:alpha val="65000"/>
              </a:prstClr>
            </a:outerShdw>
          </a:effectLst>
        </p:spPr>
      </p:pic>
      <p:pic>
        <p:nvPicPr>
          <p:cNvPr id="11" name="Picture 10">
            <a:extLst>
              <a:ext uri="{FF2B5EF4-FFF2-40B4-BE49-F238E27FC236}">
                <a16:creationId xmlns:a16="http://schemas.microsoft.com/office/drawing/2014/main" id="{ECFE18CD-A46C-C248-9120-77D12C3D07EA}"/>
              </a:ext>
            </a:extLst>
          </p:cNvPr>
          <p:cNvPicPr>
            <a:picLocks noChangeAspect="1"/>
          </p:cNvPicPr>
          <p:nvPr/>
        </p:nvPicPr>
        <p:blipFill>
          <a:blip r:embed="rId6"/>
          <a:stretch>
            <a:fillRect/>
          </a:stretch>
        </p:blipFill>
        <p:spPr>
          <a:xfrm rot="20969139">
            <a:off x="5884532" y="2144474"/>
            <a:ext cx="6185033" cy="4166011"/>
          </a:xfrm>
          <a:prstGeom prst="rect">
            <a:avLst/>
          </a:prstGeom>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316981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592317"/>
            <a:ext cx="9144000" cy="4887310"/>
          </a:xfrm>
          <a:prstGeom prst="rect">
            <a:avLst/>
          </a:prstGeom>
        </p:spPr>
      </p:pic>
      <p:sp>
        <p:nvSpPr>
          <p:cNvPr id="2" name="TextBox 1"/>
          <p:cNvSpPr txBox="1"/>
          <p:nvPr/>
        </p:nvSpPr>
        <p:spPr>
          <a:xfrm>
            <a:off x="5655734" y="1192207"/>
            <a:ext cx="1357679" cy="400110"/>
          </a:xfrm>
          <a:prstGeom prst="rect">
            <a:avLst/>
          </a:prstGeom>
          <a:noFill/>
        </p:spPr>
        <p:txBody>
          <a:bodyPr wrap="none" rtlCol="0">
            <a:spAutoFit/>
          </a:bodyPr>
          <a:lstStyle/>
          <a:p>
            <a:r>
              <a:rPr lang="en-US" sz="2000" b="1" dirty="0"/>
              <a:t>Worldwide</a:t>
            </a:r>
          </a:p>
        </p:txBody>
      </p:sp>
      <p:sp>
        <p:nvSpPr>
          <p:cNvPr id="7" name="Title 1">
            <a:extLst>
              <a:ext uri="{FF2B5EF4-FFF2-40B4-BE49-F238E27FC236}">
                <a16:creationId xmlns:a16="http://schemas.microsoft.com/office/drawing/2014/main" id="{41724004-2822-5240-B7C1-904AA5CFFD3E}"/>
              </a:ext>
            </a:extLst>
          </p:cNvPr>
          <p:cNvSpPr>
            <a:spLocks noGrp="1"/>
          </p:cNvSpPr>
          <p:nvPr>
            <p:ph type="title"/>
          </p:nvPr>
        </p:nvSpPr>
        <p:spPr>
          <a:xfrm>
            <a:off x="-96982" y="99234"/>
            <a:ext cx="12385964" cy="1293028"/>
          </a:xfrm>
        </p:spPr>
        <p:txBody>
          <a:bodyPr>
            <a:normAutofit/>
          </a:bodyPr>
          <a:lstStyle/>
          <a:p>
            <a:r>
              <a:rPr lang="en-US" sz="2800" b="1" dirty="0">
                <a:solidFill>
                  <a:srgbClr val="0070C0"/>
                </a:solidFill>
                <a:latin typeface="Helvetica" pitchFamily="2" charset="0"/>
              </a:rPr>
              <a:t>Potent antiretroviral therapy has greatly reduced global HIV mortality</a:t>
            </a:r>
            <a:endParaRPr lang="en-GB" sz="2800" b="1" dirty="0">
              <a:solidFill>
                <a:srgbClr val="0070C0"/>
              </a:solidFill>
              <a:latin typeface="Helvetica" pitchFamily="2" charset="0"/>
            </a:endParaRPr>
          </a:p>
        </p:txBody>
      </p:sp>
    </p:spTree>
    <p:extLst>
      <p:ext uri="{BB962C8B-B14F-4D97-AF65-F5344CB8AC3E}">
        <p14:creationId xmlns:p14="http://schemas.microsoft.com/office/powerpoint/2010/main" val="3095877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BC2EB2-D219-E840-90BA-AF112F05898C}"/>
              </a:ext>
            </a:extLst>
          </p:cNvPr>
          <p:cNvPicPr>
            <a:picLocks noChangeAspect="1"/>
          </p:cNvPicPr>
          <p:nvPr/>
        </p:nvPicPr>
        <p:blipFill>
          <a:blip r:embed="rId2"/>
          <a:stretch>
            <a:fillRect/>
          </a:stretch>
        </p:blipFill>
        <p:spPr>
          <a:xfrm>
            <a:off x="0" y="0"/>
            <a:ext cx="12192000" cy="3061252"/>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6130CC4C-A49F-834B-BBBC-6F0FF5B2815C}"/>
              </a:ext>
            </a:extLst>
          </p:cNvPr>
          <p:cNvPicPr>
            <a:picLocks noChangeAspect="1"/>
          </p:cNvPicPr>
          <p:nvPr/>
        </p:nvPicPr>
        <p:blipFill>
          <a:blip r:embed="rId3"/>
          <a:stretch>
            <a:fillRect/>
          </a:stretch>
        </p:blipFill>
        <p:spPr>
          <a:xfrm>
            <a:off x="3877261" y="1151629"/>
            <a:ext cx="5268951" cy="5290239"/>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206665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0C02D8-0A66-8E40-AB1A-C3D5C11F38E1}"/>
              </a:ext>
            </a:extLst>
          </p:cNvPr>
          <p:cNvPicPr>
            <a:picLocks noChangeAspect="1"/>
          </p:cNvPicPr>
          <p:nvPr/>
        </p:nvPicPr>
        <p:blipFill>
          <a:blip r:embed="rId2"/>
          <a:stretch>
            <a:fillRect/>
          </a:stretch>
        </p:blipFill>
        <p:spPr>
          <a:xfrm>
            <a:off x="1003300" y="1397000"/>
            <a:ext cx="10185400" cy="4978400"/>
          </a:xfrm>
          <a:prstGeom prst="rect">
            <a:avLst/>
          </a:prstGeom>
          <a:ln w="53975">
            <a:solidFill>
              <a:schemeClr val="tx1"/>
            </a:solidFill>
          </a:ln>
        </p:spPr>
      </p:pic>
      <p:sp>
        <p:nvSpPr>
          <p:cNvPr id="3" name="Title 1">
            <a:extLst>
              <a:ext uri="{FF2B5EF4-FFF2-40B4-BE49-F238E27FC236}">
                <a16:creationId xmlns:a16="http://schemas.microsoft.com/office/drawing/2014/main" id="{80BEC296-21E0-D143-9C94-9C6DA4663F82}"/>
              </a:ext>
            </a:extLst>
          </p:cNvPr>
          <p:cNvSpPr txBox="1">
            <a:spLocks/>
          </p:cNvSpPr>
          <p:nvPr/>
        </p:nvSpPr>
        <p:spPr>
          <a:xfrm>
            <a:off x="166255" y="482600"/>
            <a:ext cx="12165445" cy="129302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70C0"/>
                </a:solidFill>
                <a:latin typeface="Helvetica" pitchFamily="2" charset="0"/>
              </a:rPr>
              <a:t>Potent antiretroviral therapy greatly reduces risk of HIV transmission</a:t>
            </a:r>
            <a:endParaRPr lang="en-GB" sz="2800" b="1" dirty="0">
              <a:solidFill>
                <a:srgbClr val="0070C0"/>
              </a:solidFill>
              <a:latin typeface="Helvetica" pitchFamily="2" charset="0"/>
            </a:endParaRPr>
          </a:p>
        </p:txBody>
      </p:sp>
    </p:spTree>
    <p:extLst>
      <p:ext uri="{BB962C8B-B14F-4D97-AF65-F5344CB8AC3E}">
        <p14:creationId xmlns:p14="http://schemas.microsoft.com/office/powerpoint/2010/main" val="2921397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1D3F9-FB59-2446-9862-861B23ECD4D3}"/>
              </a:ext>
            </a:extLst>
          </p:cNvPr>
          <p:cNvSpPr txBox="1">
            <a:spLocks/>
          </p:cNvSpPr>
          <p:nvPr/>
        </p:nvSpPr>
        <p:spPr>
          <a:xfrm>
            <a:off x="166255" y="482600"/>
            <a:ext cx="11762509" cy="129302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70C0"/>
                </a:solidFill>
                <a:latin typeface="Helvetica" pitchFamily="2" charset="0"/>
              </a:rPr>
              <a:t>Current Guidelines for Initial HIV Therapy</a:t>
            </a:r>
            <a:endParaRPr lang="en-GB" sz="2800" b="1" dirty="0">
              <a:solidFill>
                <a:srgbClr val="0070C0"/>
              </a:solidFill>
              <a:latin typeface="Helvetica" pitchFamily="2" charset="0"/>
            </a:endParaRPr>
          </a:p>
        </p:txBody>
      </p:sp>
      <p:sp>
        <p:nvSpPr>
          <p:cNvPr id="3" name="TextBox 2">
            <a:extLst>
              <a:ext uri="{FF2B5EF4-FFF2-40B4-BE49-F238E27FC236}">
                <a16:creationId xmlns:a16="http://schemas.microsoft.com/office/drawing/2014/main" id="{E3406E55-3316-B64A-8784-2B6AD6CFED74}"/>
              </a:ext>
            </a:extLst>
          </p:cNvPr>
          <p:cNvSpPr txBox="1"/>
          <p:nvPr/>
        </p:nvSpPr>
        <p:spPr>
          <a:xfrm>
            <a:off x="6896341" y="1294721"/>
            <a:ext cx="2775312" cy="369332"/>
          </a:xfrm>
          <a:prstGeom prst="rect">
            <a:avLst/>
          </a:prstGeom>
          <a:solidFill>
            <a:schemeClr val="tx2"/>
          </a:solidFill>
        </p:spPr>
        <p:txBody>
          <a:bodyPr wrap="none" rtlCol="0">
            <a:spAutoFit/>
          </a:bodyPr>
          <a:lstStyle/>
          <a:p>
            <a:r>
              <a:rPr lang="en-US" b="1" dirty="0">
                <a:solidFill>
                  <a:schemeClr val="bg1"/>
                </a:solidFill>
                <a:latin typeface="Helvetica" pitchFamily="2" charset="0"/>
              </a:rPr>
              <a:t>Treat regardless of CD4</a:t>
            </a:r>
          </a:p>
        </p:txBody>
      </p:sp>
      <p:sp>
        <p:nvSpPr>
          <p:cNvPr id="4" name="TextBox 3">
            <a:extLst>
              <a:ext uri="{FF2B5EF4-FFF2-40B4-BE49-F238E27FC236}">
                <a16:creationId xmlns:a16="http://schemas.microsoft.com/office/drawing/2014/main" id="{737F9A0D-6B76-6E46-AEBC-4C9E17C05BB2}"/>
              </a:ext>
            </a:extLst>
          </p:cNvPr>
          <p:cNvSpPr txBox="1"/>
          <p:nvPr/>
        </p:nvSpPr>
        <p:spPr>
          <a:xfrm>
            <a:off x="5740402" y="1777346"/>
            <a:ext cx="4929555" cy="369332"/>
          </a:xfrm>
          <a:prstGeom prst="rect">
            <a:avLst/>
          </a:prstGeom>
          <a:noFill/>
        </p:spPr>
        <p:txBody>
          <a:bodyPr wrap="none" rtlCol="0">
            <a:spAutoFit/>
          </a:bodyPr>
          <a:lstStyle/>
          <a:p>
            <a:r>
              <a:rPr lang="en-US" i="1" dirty="0">
                <a:latin typeface="Helvetica" pitchFamily="2" charset="0"/>
              </a:rPr>
              <a:t>Benefits of therapy clearly outweigh any risks</a:t>
            </a:r>
          </a:p>
        </p:txBody>
      </p:sp>
      <p:pic>
        <p:nvPicPr>
          <p:cNvPr id="8" name="Picture 7">
            <a:extLst>
              <a:ext uri="{FF2B5EF4-FFF2-40B4-BE49-F238E27FC236}">
                <a16:creationId xmlns:a16="http://schemas.microsoft.com/office/drawing/2014/main" id="{4F488526-9458-884A-A9D1-80343E903E06}"/>
              </a:ext>
            </a:extLst>
          </p:cNvPr>
          <p:cNvPicPr>
            <a:picLocks noChangeAspect="1"/>
          </p:cNvPicPr>
          <p:nvPr/>
        </p:nvPicPr>
        <p:blipFill>
          <a:blip r:embed="rId2"/>
          <a:stretch>
            <a:fillRect/>
          </a:stretch>
        </p:blipFill>
        <p:spPr>
          <a:xfrm rot="21276152">
            <a:off x="242640" y="1127658"/>
            <a:ext cx="3607251" cy="5329073"/>
          </a:xfrm>
          <a:prstGeom prst="rect">
            <a:avLst/>
          </a:prstGeom>
          <a:effectLst>
            <a:outerShdw blurRad="50800" dist="38100" dir="2700000" sx="101000" sy="101000" algn="tl" rotWithShape="0">
              <a:prstClr val="black">
                <a:alpha val="40000"/>
              </a:prstClr>
            </a:outerShdw>
          </a:effectLst>
        </p:spPr>
      </p:pic>
      <p:pic>
        <p:nvPicPr>
          <p:cNvPr id="10" name="Picture 9">
            <a:extLst>
              <a:ext uri="{FF2B5EF4-FFF2-40B4-BE49-F238E27FC236}">
                <a16:creationId xmlns:a16="http://schemas.microsoft.com/office/drawing/2014/main" id="{1CB75DF4-9031-D044-B493-B4FE283A5EC8}"/>
              </a:ext>
            </a:extLst>
          </p:cNvPr>
          <p:cNvPicPr>
            <a:picLocks noChangeAspect="1"/>
          </p:cNvPicPr>
          <p:nvPr/>
        </p:nvPicPr>
        <p:blipFill>
          <a:blip r:embed="rId3"/>
          <a:stretch>
            <a:fillRect/>
          </a:stretch>
        </p:blipFill>
        <p:spPr>
          <a:xfrm rot="21256483">
            <a:off x="940819" y="1489786"/>
            <a:ext cx="3472617" cy="5276578"/>
          </a:xfrm>
          <a:prstGeom prst="rect">
            <a:avLst/>
          </a:prstGeom>
          <a:effectLst>
            <a:outerShdw blurRad="50800" dist="38100" dir="2700000" sx="101000" sy="101000" algn="tl" rotWithShape="0">
              <a:prstClr val="black">
                <a:alpha val="40000"/>
              </a:prstClr>
            </a:outerShdw>
          </a:effectLst>
        </p:spPr>
      </p:pic>
      <p:sp>
        <p:nvSpPr>
          <p:cNvPr id="11" name="TextBox 10">
            <a:extLst>
              <a:ext uri="{FF2B5EF4-FFF2-40B4-BE49-F238E27FC236}">
                <a16:creationId xmlns:a16="http://schemas.microsoft.com/office/drawing/2014/main" id="{1D857419-237D-6148-B826-269D284D7041}"/>
              </a:ext>
            </a:extLst>
          </p:cNvPr>
          <p:cNvSpPr txBox="1"/>
          <p:nvPr/>
        </p:nvSpPr>
        <p:spPr>
          <a:xfrm>
            <a:off x="6338738" y="2584079"/>
            <a:ext cx="4237057" cy="369332"/>
          </a:xfrm>
          <a:prstGeom prst="rect">
            <a:avLst/>
          </a:prstGeom>
          <a:solidFill>
            <a:schemeClr val="tx2"/>
          </a:solidFill>
        </p:spPr>
        <p:txBody>
          <a:bodyPr wrap="none" rtlCol="0">
            <a:spAutoFit/>
          </a:bodyPr>
          <a:lstStyle/>
          <a:p>
            <a:r>
              <a:rPr lang="en-US" b="1" dirty="0">
                <a:solidFill>
                  <a:schemeClr val="bg1"/>
                </a:solidFill>
                <a:latin typeface="Helvetica" pitchFamily="2" charset="0"/>
              </a:rPr>
              <a:t>Recommended Regimens (IAS-USA) </a:t>
            </a:r>
          </a:p>
        </p:txBody>
      </p:sp>
      <p:pic>
        <p:nvPicPr>
          <p:cNvPr id="13" name="Picture 12">
            <a:extLst>
              <a:ext uri="{FF2B5EF4-FFF2-40B4-BE49-F238E27FC236}">
                <a16:creationId xmlns:a16="http://schemas.microsoft.com/office/drawing/2014/main" id="{B3654AC8-C1E0-244E-AE38-6B8327D42B7D}"/>
              </a:ext>
            </a:extLst>
          </p:cNvPr>
          <p:cNvPicPr>
            <a:picLocks noChangeAspect="1"/>
          </p:cNvPicPr>
          <p:nvPr/>
        </p:nvPicPr>
        <p:blipFill>
          <a:blip r:embed="rId4"/>
          <a:stretch>
            <a:fillRect/>
          </a:stretch>
        </p:blipFill>
        <p:spPr>
          <a:xfrm>
            <a:off x="9544780" y="3444742"/>
            <a:ext cx="920411" cy="611210"/>
          </a:xfrm>
          <a:prstGeom prst="rect">
            <a:avLst/>
          </a:prstGeom>
        </p:spPr>
      </p:pic>
      <p:pic>
        <p:nvPicPr>
          <p:cNvPr id="47" name="Picture 46">
            <a:extLst>
              <a:ext uri="{FF2B5EF4-FFF2-40B4-BE49-F238E27FC236}">
                <a16:creationId xmlns:a16="http://schemas.microsoft.com/office/drawing/2014/main" id="{2DD12C1B-A8FD-544A-BE41-7B93970B994F}"/>
              </a:ext>
            </a:extLst>
          </p:cNvPr>
          <p:cNvPicPr>
            <a:picLocks noChangeAspect="1"/>
          </p:cNvPicPr>
          <p:nvPr/>
        </p:nvPicPr>
        <p:blipFill>
          <a:blip r:embed="rId5"/>
          <a:stretch>
            <a:fillRect/>
          </a:stretch>
        </p:blipFill>
        <p:spPr>
          <a:xfrm>
            <a:off x="9434175" y="4058529"/>
            <a:ext cx="1141620" cy="766635"/>
          </a:xfrm>
          <a:prstGeom prst="rect">
            <a:avLst/>
          </a:prstGeom>
        </p:spPr>
      </p:pic>
      <p:pic>
        <p:nvPicPr>
          <p:cNvPr id="49" name="Picture 48">
            <a:extLst>
              <a:ext uri="{FF2B5EF4-FFF2-40B4-BE49-F238E27FC236}">
                <a16:creationId xmlns:a16="http://schemas.microsoft.com/office/drawing/2014/main" id="{976B127E-A0E9-FD48-BCB5-014EDA3B523E}"/>
              </a:ext>
            </a:extLst>
          </p:cNvPr>
          <p:cNvPicPr>
            <a:picLocks noChangeAspect="1"/>
          </p:cNvPicPr>
          <p:nvPr/>
        </p:nvPicPr>
        <p:blipFill rotWithShape="1">
          <a:blip r:embed="rId6"/>
          <a:srcRect t="26949" b="29359"/>
          <a:stretch/>
        </p:blipFill>
        <p:spPr>
          <a:xfrm>
            <a:off x="9208982" y="4981063"/>
            <a:ext cx="925343" cy="404303"/>
          </a:xfrm>
          <a:prstGeom prst="rect">
            <a:avLst/>
          </a:prstGeom>
        </p:spPr>
      </p:pic>
      <p:pic>
        <p:nvPicPr>
          <p:cNvPr id="51" name="Picture 50">
            <a:extLst>
              <a:ext uri="{FF2B5EF4-FFF2-40B4-BE49-F238E27FC236}">
                <a16:creationId xmlns:a16="http://schemas.microsoft.com/office/drawing/2014/main" id="{56C9574C-DE62-0D45-9D16-DB0B365F29A6}"/>
              </a:ext>
            </a:extLst>
          </p:cNvPr>
          <p:cNvPicPr>
            <a:picLocks noChangeAspect="1"/>
          </p:cNvPicPr>
          <p:nvPr/>
        </p:nvPicPr>
        <p:blipFill>
          <a:blip r:embed="rId7"/>
          <a:stretch>
            <a:fillRect/>
          </a:stretch>
        </p:blipFill>
        <p:spPr>
          <a:xfrm>
            <a:off x="10146810" y="4981063"/>
            <a:ext cx="636762" cy="422959"/>
          </a:xfrm>
          <a:prstGeom prst="rect">
            <a:avLst/>
          </a:prstGeom>
        </p:spPr>
      </p:pic>
      <p:sp>
        <p:nvSpPr>
          <p:cNvPr id="52" name="TextBox 51">
            <a:extLst>
              <a:ext uri="{FF2B5EF4-FFF2-40B4-BE49-F238E27FC236}">
                <a16:creationId xmlns:a16="http://schemas.microsoft.com/office/drawing/2014/main" id="{9CD2EC6A-D8CD-9042-8704-767C8EFAF8F8}"/>
              </a:ext>
            </a:extLst>
          </p:cNvPr>
          <p:cNvSpPr txBox="1"/>
          <p:nvPr/>
        </p:nvSpPr>
        <p:spPr>
          <a:xfrm>
            <a:off x="5347044" y="3591362"/>
            <a:ext cx="2613023" cy="369332"/>
          </a:xfrm>
          <a:prstGeom prst="rect">
            <a:avLst/>
          </a:prstGeom>
          <a:noFill/>
        </p:spPr>
        <p:txBody>
          <a:bodyPr wrap="none" rtlCol="0">
            <a:spAutoFit/>
          </a:bodyPr>
          <a:lstStyle/>
          <a:p>
            <a:r>
              <a:rPr lang="en-US" dirty="0" err="1">
                <a:latin typeface="Helvetica" pitchFamily="2" charset="0"/>
              </a:rPr>
              <a:t>Bictegravir</a:t>
            </a:r>
            <a:r>
              <a:rPr lang="en-US" dirty="0">
                <a:latin typeface="Helvetica" pitchFamily="2" charset="0"/>
              </a:rPr>
              <a:t> -  FTC - TAF</a:t>
            </a:r>
          </a:p>
        </p:txBody>
      </p:sp>
      <p:sp>
        <p:nvSpPr>
          <p:cNvPr id="53" name="TextBox 52">
            <a:extLst>
              <a:ext uri="{FF2B5EF4-FFF2-40B4-BE49-F238E27FC236}">
                <a16:creationId xmlns:a16="http://schemas.microsoft.com/office/drawing/2014/main" id="{EF27E4BD-253A-084E-99AD-1CFF2EEBDB3E}"/>
              </a:ext>
            </a:extLst>
          </p:cNvPr>
          <p:cNvSpPr txBox="1"/>
          <p:nvPr/>
        </p:nvSpPr>
        <p:spPr>
          <a:xfrm>
            <a:off x="5338169" y="4294955"/>
            <a:ext cx="3301096" cy="369332"/>
          </a:xfrm>
          <a:prstGeom prst="rect">
            <a:avLst/>
          </a:prstGeom>
          <a:noFill/>
        </p:spPr>
        <p:txBody>
          <a:bodyPr wrap="none" rtlCol="0">
            <a:spAutoFit/>
          </a:bodyPr>
          <a:lstStyle/>
          <a:p>
            <a:r>
              <a:rPr lang="en-US" dirty="0">
                <a:latin typeface="Helvetica" pitchFamily="2" charset="0"/>
              </a:rPr>
              <a:t>Dolutegravir  -  FTC - Abacavir</a:t>
            </a:r>
          </a:p>
        </p:txBody>
      </p:sp>
      <p:sp>
        <p:nvSpPr>
          <p:cNvPr id="54" name="TextBox 53">
            <a:extLst>
              <a:ext uri="{FF2B5EF4-FFF2-40B4-BE49-F238E27FC236}">
                <a16:creationId xmlns:a16="http://schemas.microsoft.com/office/drawing/2014/main" id="{05983980-B01F-734E-A515-23AEAB90ED1F}"/>
              </a:ext>
            </a:extLst>
          </p:cNvPr>
          <p:cNvSpPr txBox="1"/>
          <p:nvPr/>
        </p:nvSpPr>
        <p:spPr>
          <a:xfrm>
            <a:off x="5316440" y="5034690"/>
            <a:ext cx="2888740" cy="369332"/>
          </a:xfrm>
          <a:prstGeom prst="rect">
            <a:avLst/>
          </a:prstGeom>
          <a:noFill/>
        </p:spPr>
        <p:txBody>
          <a:bodyPr wrap="none" rtlCol="0">
            <a:spAutoFit/>
          </a:bodyPr>
          <a:lstStyle/>
          <a:p>
            <a:r>
              <a:rPr lang="en-US" dirty="0">
                <a:latin typeface="Helvetica" pitchFamily="2" charset="0"/>
              </a:rPr>
              <a:t>Dolutegravir  +  FTC - TAF</a:t>
            </a:r>
          </a:p>
        </p:txBody>
      </p:sp>
      <p:sp>
        <p:nvSpPr>
          <p:cNvPr id="56" name="Frame 55">
            <a:extLst>
              <a:ext uri="{FF2B5EF4-FFF2-40B4-BE49-F238E27FC236}">
                <a16:creationId xmlns:a16="http://schemas.microsoft.com/office/drawing/2014/main" id="{B8709B24-DFAF-984B-A215-371470D0E8FD}"/>
              </a:ext>
            </a:extLst>
          </p:cNvPr>
          <p:cNvSpPr/>
          <p:nvPr/>
        </p:nvSpPr>
        <p:spPr>
          <a:xfrm>
            <a:off x="4861090" y="3230217"/>
            <a:ext cx="6688180" cy="2459185"/>
          </a:xfrm>
          <a:prstGeom prst="frame">
            <a:avLst>
              <a:gd name="adj1" fmla="val 522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8" name="TextBox 57">
            <a:extLst>
              <a:ext uri="{FF2B5EF4-FFF2-40B4-BE49-F238E27FC236}">
                <a16:creationId xmlns:a16="http://schemas.microsoft.com/office/drawing/2014/main" id="{8126DF4B-A81E-464A-835D-CC2A63B72CA7}"/>
              </a:ext>
            </a:extLst>
          </p:cNvPr>
          <p:cNvSpPr txBox="1"/>
          <p:nvPr/>
        </p:nvSpPr>
        <p:spPr>
          <a:xfrm>
            <a:off x="5943067" y="5946347"/>
            <a:ext cx="4681859" cy="369332"/>
          </a:xfrm>
          <a:prstGeom prst="rect">
            <a:avLst/>
          </a:prstGeom>
          <a:noFill/>
        </p:spPr>
        <p:txBody>
          <a:bodyPr wrap="none" rtlCol="0">
            <a:spAutoFit/>
          </a:bodyPr>
          <a:lstStyle/>
          <a:p>
            <a:r>
              <a:rPr lang="en-US" i="1" dirty="0">
                <a:latin typeface="Helvetica" pitchFamily="2" charset="0"/>
              </a:rPr>
              <a:t>Based on efficacy and safety in clinical trials</a:t>
            </a:r>
          </a:p>
        </p:txBody>
      </p:sp>
    </p:spTree>
    <p:extLst>
      <p:ext uri="{BB962C8B-B14F-4D97-AF65-F5344CB8AC3E}">
        <p14:creationId xmlns:p14="http://schemas.microsoft.com/office/powerpoint/2010/main" val="38863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P spid="52" grpId="0"/>
      <p:bldP spid="53" grpId="0"/>
      <p:bldP spid="54" grpId="0"/>
      <p:bldP spid="56" grpId="0" animBg="1"/>
      <p:bldP spid="5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32">
            <a:extLst>
              <a:ext uri="{FF2B5EF4-FFF2-40B4-BE49-F238E27FC236}">
                <a16:creationId xmlns:a16="http://schemas.microsoft.com/office/drawing/2014/main" id="{3D979AB3-1E8E-4E84-BAD3-F4649D9D4305}"/>
              </a:ext>
            </a:extLst>
          </p:cNvPr>
          <p:cNvGraphicFramePr>
            <a:graphicFrameLocks noGrp="1"/>
          </p:cNvGraphicFramePr>
          <p:nvPr>
            <p:extLst/>
          </p:nvPr>
        </p:nvGraphicFramePr>
        <p:xfrm>
          <a:off x="727076" y="1805881"/>
          <a:ext cx="10753726" cy="2011264"/>
        </p:xfrm>
        <a:graphic>
          <a:graphicData uri="http://schemas.openxmlformats.org/drawingml/2006/table">
            <a:tbl>
              <a:tblPr/>
              <a:tblGrid>
                <a:gridCol w="2139632">
                  <a:extLst>
                    <a:ext uri="{9D8B030D-6E8A-4147-A177-3AD203B41FA5}">
                      <a16:colId xmlns:a16="http://schemas.microsoft.com/office/drawing/2014/main" val="20000"/>
                    </a:ext>
                  </a:extLst>
                </a:gridCol>
                <a:gridCol w="4561840">
                  <a:extLst>
                    <a:ext uri="{9D8B030D-6E8A-4147-A177-3AD203B41FA5}">
                      <a16:colId xmlns:a16="http://schemas.microsoft.com/office/drawing/2014/main" val="20001"/>
                    </a:ext>
                  </a:extLst>
                </a:gridCol>
                <a:gridCol w="4052254">
                  <a:extLst>
                    <a:ext uri="{9D8B030D-6E8A-4147-A177-3AD203B41FA5}">
                      <a16:colId xmlns:a16="http://schemas.microsoft.com/office/drawing/2014/main" val="20002"/>
                    </a:ext>
                  </a:extLst>
                </a:gridCol>
              </a:tblGrid>
              <a:tr h="230700">
                <a:tc>
                  <a:txBody>
                    <a:bodyPr/>
                    <a:lstStyle>
                      <a:lvl1pPr>
                        <a:lnSpc>
                          <a:spcPct val="90000"/>
                        </a:lnSpc>
                        <a:spcBef>
                          <a:spcPts val="1000"/>
                        </a:spcBef>
                        <a:spcAft>
                          <a:spcPts val="700"/>
                        </a:spcAft>
                        <a:buClr>
                          <a:srgbClr val="FEFDDE"/>
                        </a:buClr>
                        <a:buFont typeface="Wingdings" charset="2"/>
                        <a:defRPr sz="2200">
                          <a:solidFill>
                            <a:srgbClr val="FEFDDE"/>
                          </a:solidFill>
                          <a:latin typeface="Arial" charset="0"/>
                        </a:defRPr>
                      </a:lvl1pPr>
                      <a:lvl2pPr marL="742950" indent="-285750">
                        <a:lnSpc>
                          <a:spcPct val="90000"/>
                        </a:lnSpc>
                        <a:spcBef>
                          <a:spcPts val="1000"/>
                        </a:spcBef>
                        <a:spcAft>
                          <a:spcPts val="700"/>
                        </a:spcAft>
                        <a:buClr>
                          <a:srgbClr val="FEFDDE"/>
                        </a:buClr>
                        <a:buFont typeface="Arial" charset="0"/>
                        <a:defRPr sz="2000">
                          <a:solidFill>
                            <a:srgbClr val="FEFDDE"/>
                          </a:solidFill>
                          <a:latin typeface="Arial" charset="0"/>
                        </a:defRPr>
                      </a:lvl2pPr>
                      <a:lvl3pPr marL="1143000" indent="-228600">
                        <a:lnSpc>
                          <a:spcPct val="90000"/>
                        </a:lnSpc>
                        <a:spcBef>
                          <a:spcPts val="1000"/>
                        </a:spcBef>
                        <a:spcAft>
                          <a:spcPts val="700"/>
                        </a:spcAft>
                        <a:buClr>
                          <a:srgbClr val="FEFDDE"/>
                        </a:buClr>
                        <a:buFont typeface="Arial" charset="0"/>
                        <a:defRPr sz="2000">
                          <a:solidFill>
                            <a:srgbClr val="FEFDDE"/>
                          </a:solidFill>
                          <a:latin typeface="Arial" charset="0"/>
                        </a:defRPr>
                      </a:lvl3pPr>
                      <a:lvl4pPr marL="1600200" indent="-228600">
                        <a:lnSpc>
                          <a:spcPct val="90000"/>
                        </a:lnSpc>
                        <a:spcBef>
                          <a:spcPts val="1000"/>
                        </a:spcBef>
                        <a:spcAft>
                          <a:spcPts val="700"/>
                        </a:spcAft>
                        <a:buClr>
                          <a:srgbClr val="FEFDDE"/>
                        </a:buClr>
                        <a:buFont typeface="Arial" charset="0"/>
                        <a:defRPr>
                          <a:solidFill>
                            <a:srgbClr val="FEFDDE"/>
                          </a:solidFill>
                          <a:latin typeface="Arial" charset="0"/>
                        </a:defRPr>
                      </a:lvl4pPr>
                      <a:lvl5pPr marL="2057400" indent="-228600">
                        <a:lnSpc>
                          <a:spcPct val="90000"/>
                        </a:lnSpc>
                        <a:spcBef>
                          <a:spcPts val="1000"/>
                        </a:spcBef>
                        <a:spcAft>
                          <a:spcPts val="700"/>
                        </a:spcAft>
                        <a:buClr>
                          <a:srgbClr val="FEFDDE"/>
                        </a:buClr>
                        <a:buFont typeface="Arial" charset="0"/>
                        <a:defRPr sz="1600">
                          <a:solidFill>
                            <a:srgbClr val="FEFDDE"/>
                          </a:solidFill>
                          <a:latin typeface="Arial" charset="0"/>
                        </a:defRPr>
                      </a:lvl5pPr>
                      <a:lvl6pPr marL="2514600" indent="-228600"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6pPr>
                      <a:lvl7pPr marL="2971800" indent="-228600"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7pPr>
                      <a:lvl8pPr marL="3429000" indent="-228600"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8pPr>
                      <a:lvl9pPr marL="3886200" indent="-228600"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bg1"/>
                          </a:solidFill>
                          <a:effectLst/>
                          <a:latin typeface="Calibri" panose="020F0502020204030204" pitchFamily="34" charset="0"/>
                          <a:ea typeface="MS PGothic" charset="-128"/>
                        </a:rPr>
                        <a:t>Class</a:t>
                      </a:r>
                      <a:endParaRPr kumimoji="0" lang="en-US" altLang="en-US" sz="2400" b="0" i="0" u="none" strike="noStrike" cap="none" normalizeH="0" baseline="0" dirty="0">
                        <a:ln>
                          <a:noFill/>
                        </a:ln>
                        <a:solidFill>
                          <a:schemeClr val="bg1"/>
                        </a:solidFill>
                        <a:effectLst/>
                        <a:latin typeface="Calibri" panose="020F0502020204030204" pitchFamily="34" charset="0"/>
                        <a:ea typeface="MS PGothic" charset="-128"/>
                      </a:endParaRPr>
                    </a:p>
                  </a:txBody>
                  <a:tcPr marL="91407" marR="91407" marT="45616" marB="45616" anchor="ctr" horzOverflow="overflow">
                    <a:lnL>
                      <a:noFill/>
                    </a:lnL>
                    <a:lnR>
                      <a:noFill/>
                    </a:lnR>
                    <a:lnT>
                      <a:noFill/>
                    </a:lnT>
                    <a:lnB>
                      <a:noFill/>
                    </a:lnB>
                    <a:lnTlToBr>
                      <a:noFill/>
                    </a:lnTlToBr>
                    <a:lnBlToTr>
                      <a:noFill/>
                    </a:lnBlToTr>
                    <a:solidFill>
                      <a:srgbClr val="004482"/>
                    </a:solidFill>
                  </a:tcPr>
                </a:tc>
                <a:tc>
                  <a:txBody>
                    <a:bodyPr/>
                    <a:lstStyle>
                      <a:lvl1pPr>
                        <a:lnSpc>
                          <a:spcPct val="90000"/>
                        </a:lnSpc>
                        <a:spcBef>
                          <a:spcPts val="1000"/>
                        </a:spcBef>
                        <a:spcAft>
                          <a:spcPts val="700"/>
                        </a:spcAft>
                        <a:buClr>
                          <a:srgbClr val="FEFDDE"/>
                        </a:buClr>
                        <a:buFont typeface="Wingdings" charset="2"/>
                        <a:defRPr sz="2200">
                          <a:solidFill>
                            <a:srgbClr val="FEFDDE"/>
                          </a:solidFill>
                          <a:latin typeface="Arial" charset="0"/>
                        </a:defRPr>
                      </a:lvl1pPr>
                      <a:lvl2pPr marL="742950" indent="-285750">
                        <a:lnSpc>
                          <a:spcPct val="90000"/>
                        </a:lnSpc>
                        <a:spcBef>
                          <a:spcPts val="1000"/>
                        </a:spcBef>
                        <a:spcAft>
                          <a:spcPts val="700"/>
                        </a:spcAft>
                        <a:buClr>
                          <a:srgbClr val="FEFDDE"/>
                        </a:buClr>
                        <a:buFont typeface="Arial" charset="0"/>
                        <a:defRPr sz="2000">
                          <a:solidFill>
                            <a:srgbClr val="FEFDDE"/>
                          </a:solidFill>
                          <a:latin typeface="Arial" charset="0"/>
                        </a:defRPr>
                      </a:lvl2pPr>
                      <a:lvl3pPr marL="1143000" indent="-228600">
                        <a:lnSpc>
                          <a:spcPct val="90000"/>
                        </a:lnSpc>
                        <a:spcBef>
                          <a:spcPts val="1000"/>
                        </a:spcBef>
                        <a:spcAft>
                          <a:spcPts val="700"/>
                        </a:spcAft>
                        <a:buClr>
                          <a:srgbClr val="FEFDDE"/>
                        </a:buClr>
                        <a:buFont typeface="Arial" charset="0"/>
                        <a:defRPr sz="2000">
                          <a:solidFill>
                            <a:srgbClr val="FEFDDE"/>
                          </a:solidFill>
                          <a:latin typeface="Arial" charset="0"/>
                        </a:defRPr>
                      </a:lvl3pPr>
                      <a:lvl4pPr marL="1600200" indent="-228600">
                        <a:lnSpc>
                          <a:spcPct val="90000"/>
                        </a:lnSpc>
                        <a:spcBef>
                          <a:spcPts val="1000"/>
                        </a:spcBef>
                        <a:spcAft>
                          <a:spcPts val="700"/>
                        </a:spcAft>
                        <a:buClr>
                          <a:srgbClr val="FEFDDE"/>
                        </a:buClr>
                        <a:buFont typeface="Arial" charset="0"/>
                        <a:defRPr>
                          <a:solidFill>
                            <a:srgbClr val="FEFDDE"/>
                          </a:solidFill>
                          <a:latin typeface="Arial" charset="0"/>
                        </a:defRPr>
                      </a:lvl4pPr>
                      <a:lvl5pPr marL="2057400" indent="-228600">
                        <a:lnSpc>
                          <a:spcPct val="90000"/>
                        </a:lnSpc>
                        <a:spcBef>
                          <a:spcPts val="1000"/>
                        </a:spcBef>
                        <a:spcAft>
                          <a:spcPts val="700"/>
                        </a:spcAft>
                        <a:buClr>
                          <a:srgbClr val="FEFDDE"/>
                        </a:buClr>
                        <a:buFont typeface="Arial" charset="0"/>
                        <a:defRPr sz="1600">
                          <a:solidFill>
                            <a:srgbClr val="FEFDDE"/>
                          </a:solidFill>
                          <a:latin typeface="Arial" charset="0"/>
                        </a:defRPr>
                      </a:lvl5pPr>
                      <a:lvl6pPr marL="2514600" indent="-228600"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6pPr>
                      <a:lvl7pPr marL="2971800" indent="-228600"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7pPr>
                      <a:lvl8pPr marL="3429000" indent="-228600"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8pPr>
                      <a:lvl9pPr marL="3886200" indent="-228600"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bg1"/>
                          </a:solidFill>
                          <a:effectLst/>
                          <a:latin typeface="Calibri" panose="020F0502020204030204" pitchFamily="34" charset="0"/>
                          <a:ea typeface="MS PGothic" charset="-128"/>
                        </a:rPr>
                        <a:t>DHHS</a:t>
                      </a:r>
                      <a:r>
                        <a:rPr kumimoji="0" lang="en-US" altLang="en-US" sz="2400" b="1" i="0" u="none" strike="noStrike" cap="none" normalizeH="0" baseline="30000" dirty="0">
                          <a:ln>
                            <a:noFill/>
                          </a:ln>
                          <a:solidFill>
                            <a:schemeClr val="bg1"/>
                          </a:solidFill>
                          <a:effectLst/>
                          <a:latin typeface="Calibri" panose="020F0502020204030204" pitchFamily="34" charset="0"/>
                          <a:ea typeface="MS PGothic" charset="-128"/>
                        </a:rPr>
                        <a:t>[1]</a:t>
                      </a:r>
                    </a:p>
                  </a:txBody>
                  <a:tcPr marL="91407" marR="91407" marT="45616" marB="45616" anchor="b" horzOverflow="overflow">
                    <a:lnL>
                      <a:noFill/>
                    </a:lnL>
                    <a:lnR>
                      <a:noFill/>
                    </a:lnR>
                    <a:lnT>
                      <a:noFill/>
                    </a:lnT>
                    <a:lnB>
                      <a:noFill/>
                    </a:lnB>
                    <a:lnTlToBr>
                      <a:noFill/>
                    </a:lnTlToBr>
                    <a:lnBlToTr>
                      <a:noFill/>
                    </a:lnBlToTr>
                    <a:solidFill>
                      <a:srgbClr val="004482"/>
                    </a:solidFill>
                  </a:tcPr>
                </a:tc>
                <a:tc>
                  <a:txBody>
                    <a:bodyPr/>
                    <a:lstStyle>
                      <a:lvl1pPr>
                        <a:lnSpc>
                          <a:spcPct val="90000"/>
                        </a:lnSpc>
                        <a:spcBef>
                          <a:spcPts val="1000"/>
                        </a:spcBef>
                        <a:spcAft>
                          <a:spcPts val="700"/>
                        </a:spcAft>
                        <a:buClr>
                          <a:srgbClr val="FEFDDE"/>
                        </a:buClr>
                        <a:buFont typeface="Wingdings" charset="2"/>
                        <a:defRPr sz="2200">
                          <a:solidFill>
                            <a:srgbClr val="FEFDDE"/>
                          </a:solidFill>
                          <a:latin typeface="Arial" charset="0"/>
                        </a:defRPr>
                      </a:lvl1pPr>
                      <a:lvl2pPr marL="742950" indent="-285750">
                        <a:lnSpc>
                          <a:spcPct val="90000"/>
                        </a:lnSpc>
                        <a:spcBef>
                          <a:spcPts val="1000"/>
                        </a:spcBef>
                        <a:spcAft>
                          <a:spcPts val="700"/>
                        </a:spcAft>
                        <a:buClr>
                          <a:srgbClr val="FEFDDE"/>
                        </a:buClr>
                        <a:buFont typeface="Arial" charset="0"/>
                        <a:defRPr sz="2000">
                          <a:solidFill>
                            <a:srgbClr val="FEFDDE"/>
                          </a:solidFill>
                          <a:latin typeface="Arial" charset="0"/>
                        </a:defRPr>
                      </a:lvl2pPr>
                      <a:lvl3pPr marL="1143000" indent="-228600">
                        <a:lnSpc>
                          <a:spcPct val="90000"/>
                        </a:lnSpc>
                        <a:spcBef>
                          <a:spcPts val="1000"/>
                        </a:spcBef>
                        <a:spcAft>
                          <a:spcPts val="700"/>
                        </a:spcAft>
                        <a:buClr>
                          <a:srgbClr val="FEFDDE"/>
                        </a:buClr>
                        <a:buFont typeface="Arial" charset="0"/>
                        <a:defRPr sz="2000">
                          <a:solidFill>
                            <a:srgbClr val="FEFDDE"/>
                          </a:solidFill>
                          <a:latin typeface="Arial" charset="0"/>
                        </a:defRPr>
                      </a:lvl3pPr>
                      <a:lvl4pPr marL="1600200" indent="-228600">
                        <a:lnSpc>
                          <a:spcPct val="90000"/>
                        </a:lnSpc>
                        <a:spcBef>
                          <a:spcPts val="1000"/>
                        </a:spcBef>
                        <a:spcAft>
                          <a:spcPts val="700"/>
                        </a:spcAft>
                        <a:buClr>
                          <a:srgbClr val="FEFDDE"/>
                        </a:buClr>
                        <a:buFont typeface="Arial" charset="0"/>
                        <a:defRPr>
                          <a:solidFill>
                            <a:srgbClr val="FEFDDE"/>
                          </a:solidFill>
                          <a:latin typeface="Arial" charset="0"/>
                        </a:defRPr>
                      </a:lvl4pPr>
                      <a:lvl5pPr marL="2057400" indent="-228600">
                        <a:lnSpc>
                          <a:spcPct val="90000"/>
                        </a:lnSpc>
                        <a:spcBef>
                          <a:spcPts val="1000"/>
                        </a:spcBef>
                        <a:spcAft>
                          <a:spcPts val="700"/>
                        </a:spcAft>
                        <a:buClr>
                          <a:srgbClr val="FEFDDE"/>
                        </a:buClr>
                        <a:buFont typeface="Arial" charset="0"/>
                        <a:defRPr sz="1600">
                          <a:solidFill>
                            <a:srgbClr val="FEFDDE"/>
                          </a:solidFill>
                          <a:latin typeface="Arial" charset="0"/>
                        </a:defRPr>
                      </a:lvl5pPr>
                      <a:lvl6pPr marL="2514600" indent="-228600"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6pPr>
                      <a:lvl7pPr marL="2971800" indent="-228600"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7pPr>
                      <a:lvl8pPr marL="3429000" indent="-228600"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8pPr>
                      <a:lvl9pPr marL="3886200" indent="-228600"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bg1"/>
                          </a:solidFill>
                          <a:effectLst/>
                          <a:latin typeface="Calibri" panose="020F0502020204030204" pitchFamily="34" charset="0"/>
                          <a:ea typeface="MS PGothic" charset="-128"/>
                        </a:rPr>
                        <a:t>IAS-USA</a:t>
                      </a:r>
                      <a:r>
                        <a:rPr kumimoji="0" lang="en-US" altLang="en-US" sz="2400" b="1" i="0" u="none" strike="noStrike" cap="none" normalizeH="0" baseline="30000" dirty="0">
                          <a:ln>
                            <a:noFill/>
                          </a:ln>
                          <a:solidFill>
                            <a:schemeClr val="bg1"/>
                          </a:solidFill>
                          <a:effectLst/>
                          <a:latin typeface="Calibri" panose="020F0502020204030204" pitchFamily="34" charset="0"/>
                          <a:ea typeface="MS PGothic" charset="-128"/>
                        </a:rPr>
                        <a:t>[2]</a:t>
                      </a:r>
                    </a:p>
                  </a:txBody>
                  <a:tcPr marL="91407" marR="91407" marT="45616" marB="45616" anchor="b" horzOverflow="overflow">
                    <a:lnL>
                      <a:noFill/>
                    </a:lnL>
                    <a:lnR>
                      <a:noFill/>
                    </a:lnR>
                    <a:lnT>
                      <a:noFill/>
                    </a:lnT>
                    <a:lnB>
                      <a:noFill/>
                    </a:lnB>
                    <a:lnTlToBr>
                      <a:noFill/>
                    </a:lnTlToBr>
                    <a:lnBlToTr>
                      <a:noFill/>
                    </a:lnBlToTr>
                    <a:solidFill>
                      <a:srgbClr val="004482"/>
                    </a:solidFill>
                  </a:tcPr>
                </a:tc>
                <a:extLst>
                  <a:ext uri="{0D108BD9-81ED-4DB2-BD59-A6C34878D82A}">
                    <a16:rowId xmlns:a16="http://schemas.microsoft.com/office/drawing/2014/main" val="10000"/>
                  </a:ext>
                </a:extLst>
              </a:tr>
              <a:tr h="784634">
                <a:tc>
                  <a:txBody>
                    <a:bodyPr/>
                    <a:lstStyle>
                      <a:lvl1pPr>
                        <a:lnSpc>
                          <a:spcPct val="90000"/>
                        </a:lnSpc>
                        <a:spcBef>
                          <a:spcPts val="1000"/>
                        </a:spcBef>
                        <a:spcAft>
                          <a:spcPts val="700"/>
                        </a:spcAft>
                        <a:buClr>
                          <a:srgbClr val="FEFDDE"/>
                        </a:buClr>
                        <a:buFont typeface="Wingdings" charset="2"/>
                        <a:defRPr sz="2200">
                          <a:solidFill>
                            <a:srgbClr val="FEFDDE"/>
                          </a:solidFill>
                          <a:latin typeface="Arial" charset="0"/>
                        </a:defRPr>
                      </a:lvl1pPr>
                      <a:lvl2pPr marL="742950" indent="-285750">
                        <a:lnSpc>
                          <a:spcPct val="90000"/>
                        </a:lnSpc>
                        <a:spcBef>
                          <a:spcPts val="1000"/>
                        </a:spcBef>
                        <a:spcAft>
                          <a:spcPts val="700"/>
                        </a:spcAft>
                        <a:buClr>
                          <a:srgbClr val="FEFDDE"/>
                        </a:buClr>
                        <a:buFont typeface="Arial" charset="0"/>
                        <a:defRPr sz="2000">
                          <a:solidFill>
                            <a:srgbClr val="FEFDDE"/>
                          </a:solidFill>
                          <a:latin typeface="Arial" charset="0"/>
                        </a:defRPr>
                      </a:lvl2pPr>
                      <a:lvl3pPr marL="1143000" indent="-228600">
                        <a:lnSpc>
                          <a:spcPct val="90000"/>
                        </a:lnSpc>
                        <a:spcBef>
                          <a:spcPts val="1000"/>
                        </a:spcBef>
                        <a:spcAft>
                          <a:spcPts val="700"/>
                        </a:spcAft>
                        <a:buClr>
                          <a:srgbClr val="FEFDDE"/>
                        </a:buClr>
                        <a:buFont typeface="Arial" charset="0"/>
                        <a:defRPr sz="2000">
                          <a:solidFill>
                            <a:srgbClr val="FEFDDE"/>
                          </a:solidFill>
                          <a:latin typeface="Arial" charset="0"/>
                        </a:defRPr>
                      </a:lvl3pPr>
                      <a:lvl4pPr marL="1600200" indent="-228600">
                        <a:lnSpc>
                          <a:spcPct val="90000"/>
                        </a:lnSpc>
                        <a:spcBef>
                          <a:spcPts val="1000"/>
                        </a:spcBef>
                        <a:spcAft>
                          <a:spcPts val="700"/>
                        </a:spcAft>
                        <a:buClr>
                          <a:srgbClr val="FEFDDE"/>
                        </a:buClr>
                        <a:buFont typeface="Arial" charset="0"/>
                        <a:defRPr>
                          <a:solidFill>
                            <a:srgbClr val="FEFDDE"/>
                          </a:solidFill>
                          <a:latin typeface="Arial" charset="0"/>
                        </a:defRPr>
                      </a:lvl4pPr>
                      <a:lvl5pPr marL="2057400" indent="-228600">
                        <a:lnSpc>
                          <a:spcPct val="90000"/>
                        </a:lnSpc>
                        <a:spcBef>
                          <a:spcPts val="1000"/>
                        </a:spcBef>
                        <a:spcAft>
                          <a:spcPts val="700"/>
                        </a:spcAft>
                        <a:buClr>
                          <a:srgbClr val="FEFDDE"/>
                        </a:buClr>
                        <a:buFont typeface="Arial" charset="0"/>
                        <a:defRPr sz="1600">
                          <a:solidFill>
                            <a:srgbClr val="FEFDDE"/>
                          </a:solidFill>
                          <a:latin typeface="Arial" charset="0"/>
                        </a:defRPr>
                      </a:lvl5pPr>
                      <a:lvl6pPr marL="2514600" indent="-228600"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6pPr>
                      <a:lvl7pPr marL="2971800" indent="-228600"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7pPr>
                      <a:lvl8pPr marL="3429000" indent="-228600"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8pPr>
                      <a:lvl9pPr marL="3886200" indent="-228600"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Calibri" panose="020F0502020204030204" pitchFamily="34" charset="0"/>
                          <a:ea typeface="MS PGothic" charset="-128"/>
                        </a:rPr>
                        <a:t>INSTI</a:t>
                      </a:r>
                    </a:p>
                  </a:txBody>
                  <a:tcPr marL="91407" marR="91407" marT="45616" marB="4561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marL="171450" indent="-171450">
                        <a:lnSpc>
                          <a:spcPct val="90000"/>
                        </a:lnSpc>
                        <a:spcBef>
                          <a:spcPts val="1000"/>
                        </a:spcBef>
                        <a:spcAft>
                          <a:spcPts val="700"/>
                        </a:spcAft>
                        <a:buClr>
                          <a:srgbClr val="FEFDDE"/>
                        </a:buClr>
                        <a:buFont typeface="Wingdings" charset="2"/>
                        <a:defRPr sz="2200">
                          <a:solidFill>
                            <a:srgbClr val="FEFDDE"/>
                          </a:solidFill>
                          <a:latin typeface="Arial" charset="0"/>
                        </a:defRPr>
                      </a:lvl1pPr>
                      <a:lvl2pPr marL="742950" indent="-285750">
                        <a:lnSpc>
                          <a:spcPct val="90000"/>
                        </a:lnSpc>
                        <a:spcBef>
                          <a:spcPts val="1000"/>
                        </a:spcBef>
                        <a:spcAft>
                          <a:spcPts val="700"/>
                        </a:spcAft>
                        <a:buClr>
                          <a:srgbClr val="FEFDDE"/>
                        </a:buClr>
                        <a:buFont typeface="Arial" charset="0"/>
                        <a:defRPr sz="2000">
                          <a:solidFill>
                            <a:srgbClr val="FEFDDE"/>
                          </a:solidFill>
                          <a:latin typeface="Arial" charset="0"/>
                        </a:defRPr>
                      </a:lvl2pPr>
                      <a:lvl3pPr marL="1143000" indent="-228600">
                        <a:lnSpc>
                          <a:spcPct val="90000"/>
                        </a:lnSpc>
                        <a:spcBef>
                          <a:spcPts val="1000"/>
                        </a:spcBef>
                        <a:spcAft>
                          <a:spcPts val="700"/>
                        </a:spcAft>
                        <a:buClr>
                          <a:srgbClr val="FEFDDE"/>
                        </a:buClr>
                        <a:buFont typeface="Arial" charset="0"/>
                        <a:defRPr sz="2000">
                          <a:solidFill>
                            <a:srgbClr val="FEFDDE"/>
                          </a:solidFill>
                          <a:latin typeface="Arial" charset="0"/>
                        </a:defRPr>
                      </a:lvl3pPr>
                      <a:lvl4pPr marL="1600200" indent="-228600">
                        <a:lnSpc>
                          <a:spcPct val="90000"/>
                        </a:lnSpc>
                        <a:spcBef>
                          <a:spcPts val="1000"/>
                        </a:spcBef>
                        <a:spcAft>
                          <a:spcPts val="700"/>
                        </a:spcAft>
                        <a:buClr>
                          <a:srgbClr val="FEFDDE"/>
                        </a:buClr>
                        <a:buFont typeface="Arial" charset="0"/>
                        <a:defRPr>
                          <a:solidFill>
                            <a:srgbClr val="FEFDDE"/>
                          </a:solidFill>
                          <a:latin typeface="Arial" charset="0"/>
                        </a:defRPr>
                      </a:lvl4pPr>
                      <a:lvl5pPr marL="2057400" indent="-228600">
                        <a:lnSpc>
                          <a:spcPct val="90000"/>
                        </a:lnSpc>
                        <a:spcBef>
                          <a:spcPts val="1000"/>
                        </a:spcBef>
                        <a:spcAft>
                          <a:spcPts val="700"/>
                        </a:spcAft>
                        <a:buClr>
                          <a:srgbClr val="FEFDDE"/>
                        </a:buClr>
                        <a:buFont typeface="Arial" charset="0"/>
                        <a:defRPr sz="1600">
                          <a:solidFill>
                            <a:srgbClr val="FEFDDE"/>
                          </a:solidFill>
                          <a:latin typeface="Arial" charset="0"/>
                        </a:defRPr>
                      </a:lvl5pPr>
                      <a:lvl6pPr marL="2514600" indent="-228600"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6pPr>
                      <a:lvl7pPr marL="2971800" indent="-228600"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7pPr>
                      <a:lvl8pPr marL="3429000" indent="-228600"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8pPr>
                      <a:lvl9pPr marL="3886200" indent="-228600"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9pPr>
                    </a:lstStyle>
                    <a:p>
                      <a:pPr marL="228600" marR="0" lvl="0" indent="-228600" algn="l" defTabSz="914400" rtl="0" eaLnBrk="1" fontAlgn="base" latinLnBrk="0" hangingPunct="1">
                        <a:lnSpc>
                          <a:spcPct val="100000"/>
                        </a:lnSpc>
                        <a:spcBef>
                          <a:spcPct val="0"/>
                        </a:spcBef>
                        <a:spcAft>
                          <a:spcPct val="0"/>
                        </a:spcAft>
                        <a:buClr>
                          <a:srgbClr val="141415"/>
                        </a:buClr>
                        <a:buSzTx/>
                        <a:buFont typeface="Wingdings" charset="2"/>
                        <a:buChar char="§"/>
                        <a:tabLst/>
                      </a:pPr>
                      <a:r>
                        <a:rPr kumimoji="0" lang="en-US" altLang="en-US" sz="2400" b="0" i="0" u="none" strike="noStrike" cap="none" normalizeH="0" baseline="0" dirty="0">
                          <a:ln>
                            <a:noFill/>
                          </a:ln>
                          <a:solidFill>
                            <a:schemeClr val="bg2">
                              <a:lumMod val="10000"/>
                            </a:schemeClr>
                          </a:solidFill>
                          <a:effectLst/>
                          <a:latin typeface="Calibri" panose="020F0502020204030204" pitchFamily="34" charset="0"/>
                          <a:ea typeface="MS PGothic" charset="-128"/>
                        </a:rPr>
                        <a:t>BIC/FTC/TAF*</a:t>
                      </a:r>
                    </a:p>
                    <a:p>
                      <a:pPr marL="228600" marR="0" lvl="0" indent="-228600" algn="l" defTabSz="914400" rtl="0" eaLnBrk="1" fontAlgn="base" latinLnBrk="0" hangingPunct="1">
                        <a:lnSpc>
                          <a:spcPct val="100000"/>
                        </a:lnSpc>
                        <a:spcBef>
                          <a:spcPct val="0"/>
                        </a:spcBef>
                        <a:spcAft>
                          <a:spcPct val="0"/>
                        </a:spcAft>
                        <a:buClr>
                          <a:srgbClr val="141415"/>
                        </a:buClr>
                        <a:buSzTx/>
                        <a:buFont typeface="Wingdings" charset="2"/>
                        <a:buChar char="§"/>
                        <a:tabLst/>
                      </a:pPr>
                      <a:r>
                        <a:rPr kumimoji="0" lang="en-US" altLang="en-US" sz="2400" b="0" i="0" u="none" strike="noStrike" cap="none" normalizeH="0" baseline="0" dirty="0">
                          <a:ln>
                            <a:noFill/>
                          </a:ln>
                          <a:solidFill>
                            <a:schemeClr val="bg2">
                              <a:lumMod val="10000"/>
                            </a:schemeClr>
                          </a:solidFill>
                          <a:effectLst/>
                          <a:latin typeface="Calibri" panose="020F0502020204030204" pitchFamily="34" charset="0"/>
                          <a:ea typeface="MS PGothic" charset="-128"/>
                        </a:rPr>
                        <a:t>DTG/ABC/3TC*</a:t>
                      </a:r>
                    </a:p>
                    <a:p>
                      <a:pPr marL="228600" marR="0" lvl="0" indent="-228600" algn="l" defTabSz="914400" rtl="0" eaLnBrk="1" fontAlgn="base" latinLnBrk="0" hangingPunct="1">
                        <a:lnSpc>
                          <a:spcPct val="100000"/>
                        </a:lnSpc>
                        <a:spcBef>
                          <a:spcPct val="0"/>
                        </a:spcBef>
                        <a:spcAft>
                          <a:spcPct val="0"/>
                        </a:spcAft>
                        <a:buClr>
                          <a:srgbClr val="141415"/>
                        </a:buClr>
                        <a:buSzTx/>
                        <a:buFont typeface="Wingdings" charset="2"/>
                        <a:buChar char="§"/>
                        <a:tabLst/>
                      </a:pPr>
                      <a:r>
                        <a:rPr kumimoji="0" lang="en-US" altLang="en-US" sz="2400" b="0" i="0" u="none" strike="noStrike" cap="none" normalizeH="0" baseline="0" dirty="0">
                          <a:ln>
                            <a:noFill/>
                          </a:ln>
                          <a:solidFill>
                            <a:schemeClr val="bg2">
                              <a:lumMod val="10000"/>
                            </a:schemeClr>
                          </a:solidFill>
                          <a:effectLst/>
                          <a:latin typeface="Calibri" panose="020F0502020204030204" pitchFamily="34" charset="0"/>
                          <a:ea typeface="MS PGothic" charset="-128"/>
                        </a:rPr>
                        <a:t>DTG + FTC/(TAF or TDF)</a:t>
                      </a:r>
                    </a:p>
                    <a:p>
                      <a:pPr marL="228600" marR="0" lvl="0" indent="-228600" algn="l" defTabSz="914400" rtl="0" eaLnBrk="1" fontAlgn="base" latinLnBrk="0" hangingPunct="1">
                        <a:lnSpc>
                          <a:spcPct val="100000"/>
                        </a:lnSpc>
                        <a:spcBef>
                          <a:spcPct val="0"/>
                        </a:spcBef>
                        <a:spcAft>
                          <a:spcPct val="0"/>
                        </a:spcAft>
                        <a:buClr>
                          <a:srgbClr val="141415"/>
                        </a:buClr>
                        <a:buSzTx/>
                        <a:buFont typeface="Wingdings" charset="2"/>
                        <a:buChar char="§"/>
                        <a:tabLst/>
                      </a:pPr>
                      <a:r>
                        <a:rPr kumimoji="0" lang="en-US" altLang="en-US" sz="2400" b="0" i="0" u="none" strike="noStrike" cap="none" normalizeH="0" baseline="0" dirty="0">
                          <a:ln>
                            <a:noFill/>
                          </a:ln>
                          <a:solidFill>
                            <a:schemeClr val="bg2">
                              <a:lumMod val="10000"/>
                            </a:schemeClr>
                          </a:solidFill>
                          <a:effectLst/>
                          <a:latin typeface="Calibri" panose="020F0502020204030204" pitchFamily="34" charset="0"/>
                          <a:ea typeface="MS PGothic" charset="-128"/>
                        </a:rPr>
                        <a:t>RAL + FTC/(TAF or TDF) </a:t>
                      </a:r>
                    </a:p>
                  </a:txBody>
                  <a:tcPr marL="91407" marR="91407" marT="45616" marB="45616" horzOverflow="overflow">
                    <a:lnL>
                      <a:noFill/>
                    </a:lnL>
                    <a:lnR>
                      <a:noFill/>
                    </a:lnR>
                    <a:lnT>
                      <a:noFill/>
                    </a:lnT>
                    <a:lnB>
                      <a:noFill/>
                    </a:lnB>
                    <a:lnTlToBr>
                      <a:noFill/>
                    </a:lnTlToBr>
                    <a:lnBlToTr>
                      <a:noFill/>
                    </a:lnBlToTr>
                    <a:solidFill>
                      <a:schemeClr val="accent1">
                        <a:lumMod val="20000"/>
                        <a:lumOff val="80000"/>
                      </a:schemeClr>
                    </a:solidFill>
                  </a:tcPr>
                </a:tc>
                <a:tc>
                  <a:txBody>
                    <a:bodyPr/>
                    <a:lstStyle>
                      <a:lvl1pPr marL="180975" indent="-180975">
                        <a:lnSpc>
                          <a:spcPct val="90000"/>
                        </a:lnSpc>
                        <a:spcBef>
                          <a:spcPts val="1000"/>
                        </a:spcBef>
                        <a:spcAft>
                          <a:spcPts val="700"/>
                        </a:spcAft>
                        <a:buClr>
                          <a:srgbClr val="FEFDDE"/>
                        </a:buClr>
                        <a:buFont typeface="Wingdings" charset="2"/>
                        <a:defRPr sz="2200">
                          <a:solidFill>
                            <a:srgbClr val="FEFDDE"/>
                          </a:solidFill>
                          <a:latin typeface="Arial" charset="0"/>
                        </a:defRPr>
                      </a:lvl1pPr>
                      <a:lvl2pPr marL="742950" indent="-285750">
                        <a:lnSpc>
                          <a:spcPct val="90000"/>
                        </a:lnSpc>
                        <a:spcBef>
                          <a:spcPts val="1000"/>
                        </a:spcBef>
                        <a:spcAft>
                          <a:spcPts val="700"/>
                        </a:spcAft>
                        <a:buClr>
                          <a:srgbClr val="FEFDDE"/>
                        </a:buClr>
                        <a:buFont typeface="Arial" charset="0"/>
                        <a:defRPr sz="2000">
                          <a:solidFill>
                            <a:srgbClr val="FEFDDE"/>
                          </a:solidFill>
                          <a:latin typeface="Arial" charset="0"/>
                        </a:defRPr>
                      </a:lvl2pPr>
                      <a:lvl3pPr marL="1143000" indent="-228600">
                        <a:lnSpc>
                          <a:spcPct val="90000"/>
                        </a:lnSpc>
                        <a:spcBef>
                          <a:spcPts val="1000"/>
                        </a:spcBef>
                        <a:spcAft>
                          <a:spcPts val="700"/>
                        </a:spcAft>
                        <a:buClr>
                          <a:srgbClr val="FEFDDE"/>
                        </a:buClr>
                        <a:buFont typeface="Arial" charset="0"/>
                        <a:defRPr sz="2000">
                          <a:solidFill>
                            <a:srgbClr val="FEFDDE"/>
                          </a:solidFill>
                          <a:latin typeface="Arial" charset="0"/>
                        </a:defRPr>
                      </a:lvl3pPr>
                      <a:lvl4pPr marL="1600200" indent="-228600">
                        <a:lnSpc>
                          <a:spcPct val="90000"/>
                        </a:lnSpc>
                        <a:spcBef>
                          <a:spcPts val="1000"/>
                        </a:spcBef>
                        <a:spcAft>
                          <a:spcPts val="700"/>
                        </a:spcAft>
                        <a:buClr>
                          <a:srgbClr val="FEFDDE"/>
                        </a:buClr>
                        <a:buFont typeface="Arial" charset="0"/>
                        <a:defRPr>
                          <a:solidFill>
                            <a:srgbClr val="FEFDDE"/>
                          </a:solidFill>
                          <a:latin typeface="Arial" charset="0"/>
                        </a:defRPr>
                      </a:lvl4pPr>
                      <a:lvl5pPr marL="2057400" indent="-228600">
                        <a:lnSpc>
                          <a:spcPct val="90000"/>
                        </a:lnSpc>
                        <a:spcBef>
                          <a:spcPts val="1000"/>
                        </a:spcBef>
                        <a:spcAft>
                          <a:spcPts val="700"/>
                        </a:spcAft>
                        <a:buClr>
                          <a:srgbClr val="FEFDDE"/>
                        </a:buClr>
                        <a:buFont typeface="Arial" charset="0"/>
                        <a:defRPr sz="1600">
                          <a:solidFill>
                            <a:srgbClr val="FEFDDE"/>
                          </a:solidFill>
                          <a:latin typeface="Arial" charset="0"/>
                        </a:defRPr>
                      </a:lvl5pPr>
                      <a:lvl6pPr marL="2514600" indent="-228600"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6pPr>
                      <a:lvl7pPr marL="2971800" indent="-228600"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7pPr>
                      <a:lvl8pPr marL="3429000" indent="-228600"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8pPr>
                      <a:lvl9pPr marL="3886200" indent="-228600"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9pPr>
                    </a:lstStyle>
                    <a:p>
                      <a:pPr marL="228600" marR="0" lvl="0" indent="-228600" algn="l" defTabSz="914400" rtl="0" eaLnBrk="1" fontAlgn="base" latinLnBrk="0" hangingPunct="1">
                        <a:lnSpc>
                          <a:spcPct val="100000"/>
                        </a:lnSpc>
                        <a:spcBef>
                          <a:spcPct val="0"/>
                        </a:spcBef>
                        <a:spcAft>
                          <a:spcPct val="0"/>
                        </a:spcAft>
                        <a:buClr>
                          <a:srgbClr val="141415"/>
                        </a:buClr>
                        <a:buSzTx/>
                        <a:buFont typeface="Wingdings" charset="2"/>
                        <a:buChar char="§"/>
                        <a:tabLst/>
                      </a:pPr>
                      <a:r>
                        <a:rPr kumimoji="0" lang="en-US" altLang="en-US" sz="2400" b="0" i="0" u="none" strike="noStrike" cap="none" normalizeH="0" baseline="0" dirty="0">
                          <a:ln>
                            <a:noFill/>
                          </a:ln>
                          <a:solidFill>
                            <a:schemeClr val="bg2">
                              <a:lumMod val="10000"/>
                            </a:schemeClr>
                          </a:solidFill>
                          <a:effectLst/>
                          <a:latin typeface="Calibri" panose="020F0502020204030204" pitchFamily="34" charset="0"/>
                          <a:ea typeface="MS PGothic" charset="-128"/>
                        </a:rPr>
                        <a:t>BIC/FTC/TAF*</a:t>
                      </a:r>
                    </a:p>
                    <a:p>
                      <a:pPr marL="228600" marR="0" lvl="0" indent="-228600" algn="l" defTabSz="914400" rtl="0" eaLnBrk="1" fontAlgn="base" latinLnBrk="0" hangingPunct="1">
                        <a:lnSpc>
                          <a:spcPct val="100000"/>
                        </a:lnSpc>
                        <a:spcBef>
                          <a:spcPct val="0"/>
                        </a:spcBef>
                        <a:spcAft>
                          <a:spcPct val="0"/>
                        </a:spcAft>
                        <a:buClr>
                          <a:srgbClr val="141415"/>
                        </a:buClr>
                        <a:buSzTx/>
                        <a:buFont typeface="Wingdings" charset="2"/>
                        <a:buChar char="§"/>
                        <a:tabLst/>
                      </a:pPr>
                      <a:r>
                        <a:rPr kumimoji="0" lang="en-US" altLang="en-US" sz="2400" b="0" i="0" u="none" strike="noStrike" cap="none" normalizeH="0" baseline="0" dirty="0">
                          <a:ln>
                            <a:noFill/>
                          </a:ln>
                          <a:solidFill>
                            <a:schemeClr val="bg2">
                              <a:lumMod val="10000"/>
                            </a:schemeClr>
                          </a:solidFill>
                          <a:effectLst/>
                          <a:latin typeface="Calibri" panose="020F0502020204030204" pitchFamily="34" charset="0"/>
                          <a:ea typeface="MS PGothic" charset="-128"/>
                        </a:rPr>
                        <a:t>DTG/ABC/3TC*</a:t>
                      </a:r>
                      <a:endParaRPr kumimoji="0" lang="en-US" altLang="en-US" sz="2400" b="0" i="0" u="none" strike="noStrike" cap="none" normalizeH="0" baseline="30000" dirty="0">
                        <a:ln>
                          <a:noFill/>
                        </a:ln>
                        <a:solidFill>
                          <a:schemeClr val="bg2">
                            <a:lumMod val="10000"/>
                          </a:schemeClr>
                        </a:solidFill>
                        <a:effectLst/>
                        <a:latin typeface="Calibri" panose="020F0502020204030204" pitchFamily="34" charset="0"/>
                        <a:ea typeface="MS PGothic" charset="-128"/>
                      </a:endParaRPr>
                    </a:p>
                    <a:p>
                      <a:pPr marL="228600" marR="0" lvl="0" indent="-228600" algn="l" defTabSz="914400" rtl="0" eaLnBrk="1" fontAlgn="base" latinLnBrk="0" hangingPunct="1">
                        <a:lnSpc>
                          <a:spcPct val="100000"/>
                        </a:lnSpc>
                        <a:spcBef>
                          <a:spcPct val="0"/>
                        </a:spcBef>
                        <a:spcAft>
                          <a:spcPct val="0"/>
                        </a:spcAft>
                        <a:buClr>
                          <a:srgbClr val="141415"/>
                        </a:buClr>
                        <a:buSzTx/>
                        <a:buFont typeface="Wingdings" charset="2"/>
                        <a:buChar char="§"/>
                        <a:tabLst/>
                      </a:pPr>
                      <a:r>
                        <a:rPr kumimoji="0" lang="en-US" altLang="en-US" sz="2400" b="0" i="0" u="none" strike="noStrike" cap="none" normalizeH="0" baseline="0" dirty="0">
                          <a:ln>
                            <a:noFill/>
                          </a:ln>
                          <a:solidFill>
                            <a:schemeClr val="bg2">
                              <a:lumMod val="10000"/>
                            </a:schemeClr>
                          </a:solidFill>
                          <a:effectLst/>
                          <a:latin typeface="Calibri" panose="020F0502020204030204" pitchFamily="34" charset="0"/>
                          <a:ea typeface="MS PGothic" charset="-128"/>
                        </a:rPr>
                        <a:t>DTG + FTC/TAF</a:t>
                      </a:r>
                    </a:p>
                  </a:txBody>
                  <a:tcPr marL="91407" marR="91407" marT="45616" marB="45616" horzOverflow="overflow">
                    <a:lnL>
                      <a:noFill/>
                    </a:lnL>
                    <a:lnR>
                      <a:noFill/>
                    </a:lnR>
                    <a:lnT>
                      <a:noFill/>
                    </a:lnT>
                    <a:lnB>
                      <a:noFill/>
                    </a:lnB>
                    <a:lnTlToBr>
                      <a:noFill/>
                    </a:lnTlToBr>
                    <a:lnBlToTr>
                      <a:noFill/>
                    </a:lnBlToT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
        <p:nvSpPr>
          <p:cNvPr id="53250" name="Rectangle 2">
            <a:extLst>
              <a:ext uri="{FF2B5EF4-FFF2-40B4-BE49-F238E27FC236}">
                <a16:creationId xmlns:a16="http://schemas.microsoft.com/office/drawing/2014/main" id="{829AA616-9676-4661-8DDC-EBEA68E0747D}"/>
              </a:ext>
            </a:extLst>
          </p:cNvPr>
          <p:cNvSpPr>
            <a:spLocks noGrp="1" noChangeArrowheads="1"/>
          </p:cNvSpPr>
          <p:nvPr>
            <p:ph type="title"/>
          </p:nvPr>
        </p:nvSpPr>
        <p:spPr/>
        <p:txBody>
          <a:bodyPr>
            <a:noAutofit/>
          </a:bodyPr>
          <a:lstStyle/>
          <a:p>
            <a:pPr algn="ctr"/>
            <a:r>
              <a:rPr lang="en-US" altLang="en-US" sz="2800" b="1" dirty="0">
                <a:solidFill>
                  <a:srgbClr val="0070C0"/>
                </a:solidFill>
                <a:latin typeface="Helvetica" pitchFamily="2" charset="0"/>
              </a:rPr>
              <a:t>DHHS, IAS-USA Guidelines: Recommended Regimens for First-line ART in Most Patients With HIV Infection</a:t>
            </a:r>
          </a:p>
        </p:txBody>
      </p:sp>
      <p:sp>
        <p:nvSpPr>
          <p:cNvPr id="62467" name="Content Placeholder 12">
            <a:extLst>
              <a:ext uri="{FF2B5EF4-FFF2-40B4-BE49-F238E27FC236}">
                <a16:creationId xmlns:a16="http://schemas.microsoft.com/office/drawing/2014/main" id="{9EA72C79-3C10-432C-A7A1-939BEEB0D370}"/>
              </a:ext>
            </a:extLst>
          </p:cNvPr>
          <p:cNvSpPr>
            <a:spLocks noGrp="1"/>
          </p:cNvSpPr>
          <p:nvPr>
            <p:ph idx="1"/>
          </p:nvPr>
        </p:nvSpPr>
        <p:spPr>
          <a:xfrm>
            <a:off x="927818" y="3997231"/>
            <a:ext cx="10807689" cy="1899291"/>
          </a:xfrm>
        </p:spPr>
        <p:txBody>
          <a:bodyPr>
            <a:normAutofit/>
          </a:bodyPr>
          <a:lstStyle/>
          <a:p>
            <a:r>
              <a:rPr lang="en-US" altLang="en-US" sz="1100" dirty="0"/>
              <a:t>Recommendations may differ based on baseline HIV-1 RNA, CD4+ cell count, CrCl, eGFR, HLA-B*5701 status, HBsAg status, osteoporosis status, and pregnancy status or intent</a:t>
            </a:r>
          </a:p>
          <a:p>
            <a:r>
              <a:rPr lang="en-US" altLang="en-US" sz="1100" dirty="0"/>
              <a:t>No currently recommended first-line regimens contain a pharmacologic-boosting agent</a:t>
            </a:r>
          </a:p>
          <a:p>
            <a:r>
              <a:rPr lang="en-US" altLang="en-US" sz="1100" dirty="0"/>
              <a:t>With FDA approval of 1200-mg RAL,</a:t>
            </a:r>
            <a:r>
              <a:rPr lang="en-US" altLang="en-US" sz="1100" baseline="30000" dirty="0"/>
              <a:t>[3] </a:t>
            </a:r>
            <a:r>
              <a:rPr lang="en-US" altLang="en-US" sz="1100" dirty="0"/>
              <a:t>all </a:t>
            </a:r>
            <a:r>
              <a:rPr lang="en-US" sz="1100" dirty="0"/>
              <a:t>options now available QD (except in pregnancy)</a:t>
            </a:r>
            <a:r>
              <a:rPr lang="en-US" sz="1100" baseline="30000" dirty="0"/>
              <a:t>[4]</a:t>
            </a:r>
          </a:p>
        </p:txBody>
      </p:sp>
      <p:sp>
        <p:nvSpPr>
          <p:cNvPr id="70670" name="Text Box 11">
            <a:extLst>
              <a:ext uri="{FF2B5EF4-FFF2-40B4-BE49-F238E27FC236}">
                <a16:creationId xmlns:a16="http://schemas.microsoft.com/office/drawing/2014/main" id="{BA28C900-6BF4-4DB2-9DF9-2E312671EB17}"/>
              </a:ext>
            </a:extLst>
          </p:cNvPr>
          <p:cNvSpPr txBox="1">
            <a:spLocks noChangeArrowheads="1"/>
          </p:cNvSpPr>
          <p:nvPr/>
        </p:nvSpPr>
        <p:spPr bwMode="auto">
          <a:xfrm>
            <a:off x="149425" y="6565708"/>
            <a:ext cx="8098176"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nSpc>
                <a:spcPct val="100000"/>
              </a:lnSpc>
              <a:spcBef>
                <a:spcPct val="0"/>
              </a:spcBef>
              <a:spcAft>
                <a:spcPct val="0"/>
              </a:spcAft>
              <a:buClrTx/>
              <a:buFontTx/>
              <a:buNone/>
            </a:pPr>
            <a:r>
              <a:rPr lang="en-US" altLang="en-US" sz="1050" b="0" dirty="0">
                <a:solidFill>
                  <a:schemeClr val="tx1">
                    <a:lumMod val="75000"/>
                    <a:lumOff val="25000"/>
                  </a:schemeClr>
                </a:solidFill>
                <a:latin typeface="Calibri" panose="020F0502020204030204" pitchFamily="34" charset="0"/>
                <a:cs typeface="Calibri" panose="020F0502020204030204" pitchFamily="34" charset="0"/>
              </a:rPr>
              <a:t>1. DHHS ART. Guidelines. October 2018. 2. </a:t>
            </a:r>
            <a:r>
              <a:rPr lang="da-DK" altLang="en-US" sz="1050" b="0" dirty="0">
                <a:solidFill>
                  <a:schemeClr val="tx1">
                    <a:lumMod val="75000"/>
                    <a:lumOff val="25000"/>
                  </a:schemeClr>
                </a:solidFill>
                <a:latin typeface="Calibri" panose="020F0502020204030204" pitchFamily="34" charset="0"/>
                <a:cs typeface="Calibri" panose="020F0502020204030204" pitchFamily="34" charset="0"/>
              </a:rPr>
              <a:t>Saag. JAMA. 2018;320:379. </a:t>
            </a:r>
            <a:br>
              <a:rPr lang="da-DK" altLang="en-US" sz="1050" b="0" dirty="0">
                <a:solidFill>
                  <a:schemeClr val="tx1">
                    <a:lumMod val="75000"/>
                    <a:lumOff val="25000"/>
                  </a:schemeClr>
                </a:solidFill>
                <a:latin typeface="Calibri" panose="020F0502020204030204" pitchFamily="34" charset="0"/>
                <a:cs typeface="Calibri" panose="020F0502020204030204" pitchFamily="34" charset="0"/>
              </a:rPr>
            </a:br>
            <a:endParaRPr lang="en-US" altLang="en-US" sz="1050" b="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A7A3727A-B98B-49B4-AE28-46BF86D55988}"/>
              </a:ext>
            </a:extLst>
          </p:cNvPr>
          <p:cNvSpPr txBox="1"/>
          <p:nvPr/>
        </p:nvSpPr>
        <p:spPr>
          <a:xfrm>
            <a:off x="609600" y="3774285"/>
            <a:ext cx="2272097" cy="338554"/>
          </a:xfrm>
          <a:prstGeom prst="rect">
            <a:avLst/>
          </a:prstGeom>
          <a:noFill/>
        </p:spPr>
        <p:txBody>
          <a:bodyPr wrap="none" rtlCol="0">
            <a:spAutoFit/>
          </a:bodyPr>
          <a:lstStyle/>
          <a:p>
            <a:pPr>
              <a:buNone/>
            </a:pPr>
            <a:r>
              <a:rPr lang="en-US" sz="1600" b="0" dirty="0">
                <a:latin typeface="Calibri" panose="020F0502020204030204" pitchFamily="34" charset="0"/>
              </a:rPr>
              <a:t>*Single-tablet regimens. </a:t>
            </a:r>
          </a:p>
        </p:txBody>
      </p:sp>
      <p:sp>
        <p:nvSpPr>
          <p:cNvPr id="3" name="TextBox 2">
            <a:extLst>
              <a:ext uri="{FF2B5EF4-FFF2-40B4-BE49-F238E27FC236}">
                <a16:creationId xmlns:a16="http://schemas.microsoft.com/office/drawing/2014/main" id="{F58A994C-F8C7-CD4E-B0F6-410622E61A63}"/>
              </a:ext>
            </a:extLst>
          </p:cNvPr>
          <p:cNvSpPr txBox="1"/>
          <p:nvPr/>
        </p:nvSpPr>
        <p:spPr>
          <a:xfrm>
            <a:off x="4198513" y="4781826"/>
            <a:ext cx="3635932" cy="461665"/>
          </a:xfrm>
          <a:prstGeom prst="rect">
            <a:avLst/>
          </a:prstGeom>
          <a:noFill/>
        </p:spPr>
        <p:txBody>
          <a:bodyPr wrap="none" rtlCol="0">
            <a:spAutoFit/>
          </a:bodyPr>
          <a:lstStyle/>
          <a:p>
            <a:pPr algn="ctr"/>
            <a:r>
              <a:rPr lang="en-US" sz="2400" b="1" dirty="0">
                <a:solidFill>
                  <a:srgbClr val="0070C0"/>
                </a:solidFill>
                <a:latin typeface="Helvetica" pitchFamily="2" charset="0"/>
              </a:rPr>
              <a:t>Guidelines have shifted</a:t>
            </a:r>
          </a:p>
        </p:txBody>
      </p:sp>
      <p:sp>
        <p:nvSpPr>
          <p:cNvPr id="14" name="TextBox 13">
            <a:extLst>
              <a:ext uri="{FF2B5EF4-FFF2-40B4-BE49-F238E27FC236}">
                <a16:creationId xmlns:a16="http://schemas.microsoft.com/office/drawing/2014/main" id="{E220FD83-1414-C448-A2C6-EADF667CD4A2}"/>
              </a:ext>
            </a:extLst>
          </p:cNvPr>
          <p:cNvSpPr txBox="1"/>
          <p:nvPr/>
        </p:nvSpPr>
        <p:spPr>
          <a:xfrm>
            <a:off x="903661" y="5096958"/>
            <a:ext cx="3270695" cy="1292662"/>
          </a:xfrm>
          <a:prstGeom prst="rect">
            <a:avLst/>
          </a:prstGeom>
          <a:noFill/>
        </p:spPr>
        <p:txBody>
          <a:bodyPr wrap="square" rtlCol="0">
            <a:spAutoFit/>
          </a:bodyPr>
          <a:lstStyle/>
          <a:p>
            <a:pPr algn="ctr"/>
            <a:r>
              <a:rPr lang="en-US" sz="2400" b="1" dirty="0">
                <a:solidFill>
                  <a:srgbClr val="00B050"/>
                </a:solidFill>
              </a:rPr>
              <a:t>TO</a:t>
            </a:r>
            <a:r>
              <a:rPr lang="en-US" b="1" dirty="0">
                <a:solidFill>
                  <a:srgbClr val="00B050"/>
                </a:solidFill>
              </a:rPr>
              <a:t> </a:t>
            </a:r>
          </a:p>
          <a:p>
            <a:pPr algn="ctr"/>
            <a:r>
              <a:rPr lang="en-US" b="1" dirty="0">
                <a:solidFill>
                  <a:srgbClr val="00B050"/>
                </a:solidFill>
              </a:rPr>
              <a:t>Newer Integrase Inhibitors</a:t>
            </a:r>
          </a:p>
          <a:p>
            <a:pPr algn="ctr"/>
            <a:r>
              <a:rPr lang="en-US" b="1" dirty="0">
                <a:solidFill>
                  <a:srgbClr val="00B050"/>
                </a:solidFill>
              </a:rPr>
              <a:t>Single Tablets</a:t>
            </a:r>
          </a:p>
          <a:p>
            <a:pPr algn="ctr"/>
            <a:r>
              <a:rPr lang="en-US" b="1" dirty="0">
                <a:solidFill>
                  <a:srgbClr val="00B050"/>
                </a:solidFill>
              </a:rPr>
              <a:t>TAF</a:t>
            </a:r>
          </a:p>
        </p:txBody>
      </p:sp>
      <p:sp>
        <p:nvSpPr>
          <p:cNvPr id="15" name="TextBox 14">
            <a:extLst>
              <a:ext uri="{FF2B5EF4-FFF2-40B4-BE49-F238E27FC236}">
                <a16:creationId xmlns:a16="http://schemas.microsoft.com/office/drawing/2014/main" id="{AC10AD50-B0F9-154F-B25A-4E0D77DFA96E}"/>
              </a:ext>
            </a:extLst>
          </p:cNvPr>
          <p:cNvSpPr txBox="1"/>
          <p:nvPr/>
        </p:nvSpPr>
        <p:spPr>
          <a:xfrm>
            <a:off x="7757229" y="5012659"/>
            <a:ext cx="3747730" cy="1846659"/>
          </a:xfrm>
          <a:prstGeom prst="rect">
            <a:avLst/>
          </a:prstGeom>
          <a:noFill/>
        </p:spPr>
        <p:txBody>
          <a:bodyPr wrap="square" rtlCol="0">
            <a:spAutoFit/>
          </a:bodyPr>
          <a:lstStyle/>
          <a:p>
            <a:pPr algn="ctr"/>
            <a:r>
              <a:rPr lang="en-US" sz="2400" b="1" dirty="0">
                <a:solidFill>
                  <a:srgbClr val="FF0000"/>
                </a:solidFill>
              </a:rPr>
              <a:t>AWAY FROM</a:t>
            </a:r>
            <a:r>
              <a:rPr lang="en-US" b="1" dirty="0">
                <a:solidFill>
                  <a:srgbClr val="FF0000"/>
                </a:solidFill>
              </a:rPr>
              <a:t> </a:t>
            </a:r>
          </a:p>
          <a:p>
            <a:pPr algn="ctr"/>
            <a:r>
              <a:rPr lang="en-US" b="1" dirty="0">
                <a:solidFill>
                  <a:srgbClr val="FF0000"/>
                </a:solidFill>
              </a:rPr>
              <a:t>Pharmacological Boosters</a:t>
            </a:r>
          </a:p>
          <a:p>
            <a:pPr algn="ctr"/>
            <a:r>
              <a:rPr lang="en-US" b="1" dirty="0">
                <a:solidFill>
                  <a:srgbClr val="FF0000"/>
                </a:solidFill>
              </a:rPr>
              <a:t>Higher side effect rates</a:t>
            </a:r>
          </a:p>
          <a:p>
            <a:pPr algn="ctr"/>
            <a:r>
              <a:rPr lang="en-US" b="1" dirty="0">
                <a:solidFill>
                  <a:srgbClr val="FF0000"/>
                </a:solidFill>
              </a:rPr>
              <a:t>Limitations based on CD4/Viral load</a:t>
            </a:r>
          </a:p>
          <a:p>
            <a:pPr algn="ctr"/>
            <a:endParaRPr lang="en-US" b="1" dirty="0">
              <a:solidFill>
                <a:srgbClr val="00B050"/>
              </a:solidFill>
            </a:endParaRPr>
          </a:p>
          <a:p>
            <a:pPr algn="ctr"/>
            <a:endParaRPr lang="en-US" b="1" dirty="0">
              <a:solidFill>
                <a:srgbClr val="00B050"/>
              </a:solidFill>
            </a:endParaRPr>
          </a:p>
        </p:txBody>
      </p:sp>
      <p:sp>
        <p:nvSpPr>
          <p:cNvPr id="4" name="Striped Right Arrow 3">
            <a:extLst>
              <a:ext uri="{FF2B5EF4-FFF2-40B4-BE49-F238E27FC236}">
                <a16:creationId xmlns:a16="http://schemas.microsoft.com/office/drawing/2014/main" id="{919BFCBC-CDFA-5D44-BB19-550357EDBEFD}"/>
              </a:ext>
            </a:extLst>
          </p:cNvPr>
          <p:cNvSpPr/>
          <p:nvPr/>
        </p:nvSpPr>
        <p:spPr>
          <a:xfrm>
            <a:off x="6221931" y="5243491"/>
            <a:ext cx="1151859" cy="1068946"/>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triped Right Arrow 16">
            <a:extLst>
              <a:ext uri="{FF2B5EF4-FFF2-40B4-BE49-F238E27FC236}">
                <a16:creationId xmlns:a16="http://schemas.microsoft.com/office/drawing/2014/main" id="{2D3486B4-A061-3B46-9FD8-5028F9FBD071}"/>
              </a:ext>
            </a:extLst>
          </p:cNvPr>
          <p:cNvSpPr/>
          <p:nvPr/>
        </p:nvSpPr>
        <p:spPr>
          <a:xfrm rot="10800000">
            <a:off x="4494782" y="5257346"/>
            <a:ext cx="1151859" cy="1068946"/>
          </a:xfrm>
          <a:prstGeom prst="stripedRightArrow">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98117064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3AB63-D0A4-ED49-A614-2EC38396971A}"/>
              </a:ext>
            </a:extLst>
          </p:cNvPr>
          <p:cNvSpPr>
            <a:spLocks noGrp="1"/>
          </p:cNvSpPr>
          <p:nvPr>
            <p:ph type="title"/>
          </p:nvPr>
        </p:nvSpPr>
        <p:spPr/>
        <p:txBody>
          <a:bodyPr>
            <a:normAutofit/>
          </a:bodyPr>
          <a:lstStyle/>
          <a:p>
            <a:r>
              <a:rPr lang="en-US" b="1" dirty="0">
                <a:solidFill>
                  <a:srgbClr val="0070C0"/>
                </a:solidFill>
                <a:latin typeface="Helvetica" pitchFamily="2" charset="0"/>
              </a:rPr>
              <a:t>Samuel</a:t>
            </a:r>
          </a:p>
        </p:txBody>
      </p:sp>
      <p:sp>
        <p:nvSpPr>
          <p:cNvPr id="3" name="Content Placeholder 2">
            <a:extLst>
              <a:ext uri="{FF2B5EF4-FFF2-40B4-BE49-F238E27FC236}">
                <a16:creationId xmlns:a16="http://schemas.microsoft.com/office/drawing/2014/main" id="{96F0F195-B7FF-AE40-A3DF-C4B514042538}"/>
              </a:ext>
            </a:extLst>
          </p:cNvPr>
          <p:cNvSpPr>
            <a:spLocks noGrp="1"/>
          </p:cNvSpPr>
          <p:nvPr>
            <p:ph idx="1"/>
          </p:nvPr>
        </p:nvSpPr>
        <p:spPr>
          <a:xfrm>
            <a:off x="609600" y="1417638"/>
            <a:ext cx="10870580" cy="4844014"/>
          </a:xfrm>
        </p:spPr>
        <p:txBody>
          <a:bodyPr>
            <a:normAutofit fontScale="77500" lnSpcReduction="20000"/>
          </a:bodyPr>
          <a:lstStyle/>
          <a:p>
            <a:r>
              <a:rPr lang="en-US" dirty="0">
                <a:latin typeface="Helvetica" pitchFamily="2" charset="0"/>
              </a:rPr>
              <a:t>Samuel is a 22 year old man who presents to clinic with a new diagnosis of HIV infection</a:t>
            </a:r>
          </a:p>
          <a:p>
            <a:r>
              <a:rPr lang="en-US" dirty="0">
                <a:latin typeface="Helvetica" pitchFamily="2" charset="0"/>
              </a:rPr>
              <a:t>He went for HIV test after receiving a text from a recent sexual partner who reported that he had tested positive for gonorrhea.</a:t>
            </a:r>
          </a:p>
          <a:p>
            <a:r>
              <a:rPr lang="en-US" dirty="0">
                <a:latin typeface="Helvetica" pitchFamily="2" charset="0"/>
              </a:rPr>
              <a:t>Data:</a:t>
            </a:r>
          </a:p>
          <a:p>
            <a:pPr lvl="1"/>
            <a:r>
              <a:rPr lang="en-US" dirty="0">
                <a:latin typeface="Helvetica" pitchFamily="2" charset="0"/>
              </a:rPr>
              <a:t>HIV p24/Ab - </a:t>
            </a:r>
            <a:r>
              <a:rPr lang="en-US" b="1" dirty="0">
                <a:latin typeface="Helvetica" pitchFamily="2" charset="0"/>
              </a:rPr>
              <a:t>positive</a:t>
            </a:r>
          </a:p>
          <a:p>
            <a:pPr lvl="1"/>
            <a:r>
              <a:rPr lang="en-US" dirty="0">
                <a:latin typeface="Helvetica" pitchFamily="2" charset="0"/>
              </a:rPr>
              <a:t>HIV-1 Ab - </a:t>
            </a:r>
            <a:r>
              <a:rPr lang="en-US" b="1" dirty="0">
                <a:latin typeface="Helvetica" pitchFamily="2" charset="0"/>
              </a:rPr>
              <a:t>positive</a:t>
            </a:r>
          </a:p>
          <a:p>
            <a:pPr lvl="1"/>
            <a:r>
              <a:rPr lang="en-US" dirty="0">
                <a:latin typeface="Helvetica" pitchFamily="2" charset="0"/>
              </a:rPr>
              <a:t>HIV NAAT – </a:t>
            </a:r>
            <a:r>
              <a:rPr lang="en-US" b="1" dirty="0">
                <a:latin typeface="Helvetica" pitchFamily="2" charset="0"/>
              </a:rPr>
              <a:t>detected</a:t>
            </a:r>
          </a:p>
          <a:p>
            <a:pPr lvl="1"/>
            <a:r>
              <a:rPr lang="en-US" dirty="0">
                <a:latin typeface="Helvetica" pitchFamily="2" charset="0"/>
              </a:rPr>
              <a:t>RPR – 1:2 </a:t>
            </a:r>
          </a:p>
          <a:p>
            <a:pPr lvl="2"/>
            <a:r>
              <a:rPr lang="en-US" dirty="0">
                <a:latin typeface="Helvetica" pitchFamily="2" charset="0"/>
              </a:rPr>
              <a:t>[Had syphilis 1 year ago and treated with IM  penicillin]</a:t>
            </a:r>
          </a:p>
          <a:p>
            <a:pPr lvl="1"/>
            <a:r>
              <a:rPr lang="en-US" dirty="0">
                <a:latin typeface="Helvetica" pitchFamily="2" charset="0"/>
              </a:rPr>
              <a:t>Gonorrhea NAAT – Positive in urine and rectal swab  </a:t>
            </a:r>
          </a:p>
          <a:p>
            <a:pPr lvl="2"/>
            <a:r>
              <a:rPr lang="en-US" dirty="0">
                <a:latin typeface="Helvetica" pitchFamily="2" charset="0"/>
              </a:rPr>
              <a:t>[Treated with IM ceftriaxone and oral azithromycin]</a:t>
            </a:r>
          </a:p>
          <a:p>
            <a:pPr lvl="1"/>
            <a:r>
              <a:rPr lang="en-US" dirty="0">
                <a:latin typeface="Helvetica" pitchFamily="2" charset="0"/>
              </a:rPr>
              <a:t>HCV Ab – positive; HCV RNA – undetectable </a:t>
            </a:r>
          </a:p>
          <a:p>
            <a:pPr lvl="1"/>
            <a:r>
              <a:rPr lang="en-US" dirty="0" err="1">
                <a:latin typeface="Helvetica" pitchFamily="2" charset="0"/>
              </a:rPr>
              <a:t>HBsAb</a:t>
            </a:r>
            <a:r>
              <a:rPr lang="en-US" dirty="0">
                <a:latin typeface="Helvetica" pitchFamily="2" charset="0"/>
              </a:rPr>
              <a:t> - positive</a:t>
            </a:r>
          </a:p>
          <a:p>
            <a:pPr lvl="1"/>
            <a:endParaRPr lang="en-US" dirty="0">
              <a:latin typeface="Helvetica" pitchFamily="2" charset="0"/>
            </a:endParaRPr>
          </a:p>
        </p:txBody>
      </p:sp>
      <p:pic>
        <p:nvPicPr>
          <p:cNvPr id="6" name="Picture 5">
            <a:extLst>
              <a:ext uri="{FF2B5EF4-FFF2-40B4-BE49-F238E27FC236}">
                <a16:creationId xmlns:a16="http://schemas.microsoft.com/office/drawing/2014/main" id="{93B149F4-2454-CB4C-9FF4-CC61DC30F7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94397" y="3278459"/>
            <a:ext cx="1714383" cy="3239428"/>
          </a:xfrm>
          <a:prstGeom prst="rect">
            <a:avLst/>
          </a:prstGeom>
        </p:spPr>
      </p:pic>
    </p:spTree>
    <p:extLst>
      <p:ext uri="{BB962C8B-B14F-4D97-AF65-F5344CB8AC3E}">
        <p14:creationId xmlns:p14="http://schemas.microsoft.com/office/powerpoint/2010/main" val="240117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3AB63-D0A4-ED49-A614-2EC38396971A}"/>
              </a:ext>
            </a:extLst>
          </p:cNvPr>
          <p:cNvSpPr>
            <a:spLocks noGrp="1"/>
          </p:cNvSpPr>
          <p:nvPr>
            <p:ph type="title"/>
          </p:nvPr>
        </p:nvSpPr>
        <p:spPr/>
        <p:txBody>
          <a:bodyPr>
            <a:normAutofit/>
          </a:bodyPr>
          <a:lstStyle/>
          <a:p>
            <a:r>
              <a:rPr lang="en-US" b="1" dirty="0">
                <a:solidFill>
                  <a:srgbClr val="0070C0"/>
                </a:solidFill>
                <a:latin typeface="Helvetica" pitchFamily="2" charset="0"/>
              </a:rPr>
              <a:t>Samuel (cont’d)</a:t>
            </a:r>
          </a:p>
        </p:txBody>
      </p:sp>
      <p:sp>
        <p:nvSpPr>
          <p:cNvPr id="3" name="Content Placeholder 2">
            <a:extLst>
              <a:ext uri="{FF2B5EF4-FFF2-40B4-BE49-F238E27FC236}">
                <a16:creationId xmlns:a16="http://schemas.microsoft.com/office/drawing/2014/main" id="{96F0F195-B7FF-AE40-A3DF-C4B514042538}"/>
              </a:ext>
            </a:extLst>
          </p:cNvPr>
          <p:cNvSpPr>
            <a:spLocks noGrp="1"/>
          </p:cNvSpPr>
          <p:nvPr>
            <p:ph idx="1"/>
          </p:nvPr>
        </p:nvSpPr>
        <p:spPr>
          <a:xfrm>
            <a:off x="609600" y="1417638"/>
            <a:ext cx="10462591" cy="5718659"/>
          </a:xfrm>
        </p:spPr>
        <p:txBody>
          <a:bodyPr>
            <a:normAutofit fontScale="70000" lnSpcReduction="20000"/>
          </a:bodyPr>
          <a:lstStyle/>
          <a:p>
            <a:r>
              <a:rPr lang="en-US" sz="3400" dirty="0">
                <a:latin typeface="Helvetica" pitchFamily="2" charset="0"/>
              </a:rPr>
              <a:t>Feels well. Denies flu-like illnesses, weight loss, swollen lymph nodes.</a:t>
            </a:r>
          </a:p>
          <a:p>
            <a:r>
              <a:rPr lang="en-US" sz="3400" dirty="0">
                <a:latin typeface="Helvetica" pitchFamily="2" charset="0"/>
              </a:rPr>
              <a:t>Only significant past medical history is seasonal allergies and chronic sinus congestion for which he uses fluticasone nasal spray daily</a:t>
            </a:r>
          </a:p>
          <a:p>
            <a:r>
              <a:rPr lang="en-US" sz="3400" dirty="0">
                <a:latin typeface="Helvetica" pitchFamily="2" charset="0"/>
              </a:rPr>
              <a:t>He is a man who has sex only with men. </a:t>
            </a:r>
          </a:p>
          <a:p>
            <a:pPr lvl="1"/>
            <a:r>
              <a:rPr lang="en-US" sz="3400" dirty="0">
                <a:latin typeface="Helvetica" pitchFamily="2" charset="0"/>
              </a:rPr>
              <a:t>Top or bottom </a:t>
            </a:r>
          </a:p>
          <a:p>
            <a:pPr lvl="1"/>
            <a:r>
              <a:rPr lang="en-US" sz="3400" dirty="0">
                <a:latin typeface="Helvetica" pitchFamily="2" charset="0"/>
              </a:rPr>
              <a:t>Last HIV test before the recent positive was 2 years ago and that was negative. </a:t>
            </a:r>
          </a:p>
          <a:p>
            <a:pPr lvl="1"/>
            <a:r>
              <a:rPr lang="en-US" sz="3400" dirty="0">
                <a:latin typeface="Helvetica" pitchFamily="2" charset="0"/>
              </a:rPr>
              <a:t>He has never used </a:t>
            </a:r>
            <a:r>
              <a:rPr lang="en-US" sz="3400" dirty="0" err="1">
                <a:latin typeface="Helvetica" pitchFamily="2" charset="0"/>
              </a:rPr>
              <a:t>PrEP.</a:t>
            </a:r>
            <a:r>
              <a:rPr lang="en-US" sz="3400" dirty="0">
                <a:latin typeface="Helvetica" pitchFamily="2" charset="0"/>
              </a:rPr>
              <a:t> Had an appointment at local clinic to be assessed for </a:t>
            </a:r>
            <a:r>
              <a:rPr lang="en-US" sz="3400" dirty="0" err="1">
                <a:latin typeface="Helvetica" pitchFamily="2" charset="0"/>
              </a:rPr>
              <a:t>PrEP</a:t>
            </a:r>
            <a:r>
              <a:rPr lang="en-US" sz="3400" dirty="0">
                <a:latin typeface="Helvetica" pitchFamily="2" charset="0"/>
              </a:rPr>
              <a:t> but he could not afford the clinic visit fee, so he did not show. </a:t>
            </a:r>
          </a:p>
          <a:p>
            <a:r>
              <a:rPr lang="en-US" sz="3400" dirty="0">
                <a:latin typeface="Helvetica" pitchFamily="2" charset="0"/>
              </a:rPr>
              <a:t>Denies smoking, illicit drugs. Drinks 2 drinks on weekend nights. </a:t>
            </a:r>
          </a:p>
          <a:p>
            <a:r>
              <a:rPr lang="en-US" sz="3400" dirty="0">
                <a:latin typeface="Helvetica" pitchFamily="2" charset="0"/>
              </a:rPr>
              <a:t>On Exam</a:t>
            </a:r>
          </a:p>
          <a:p>
            <a:pPr lvl="1"/>
            <a:r>
              <a:rPr lang="en-US" sz="3400" dirty="0">
                <a:latin typeface="Helvetica" pitchFamily="2" charset="0"/>
              </a:rPr>
              <a:t>Awake and alert thin man</a:t>
            </a:r>
          </a:p>
          <a:p>
            <a:pPr lvl="1"/>
            <a:r>
              <a:rPr lang="en-US" sz="3400" dirty="0">
                <a:latin typeface="Helvetica" pitchFamily="2" charset="0"/>
              </a:rPr>
              <a:t>Normal oral mucosa, no lymphadenopathy, chest clear, heart normal, skin without rash. </a:t>
            </a:r>
          </a:p>
          <a:p>
            <a:pPr lvl="1"/>
            <a:endParaRPr lang="en-US" dirty="0">
              <a:latin typeface="Helvetica" pitchFamily="2" charset="0"/>
            </a:endParaRPr>
          </a:p>
        </p:txBody>
      </p:sp>
      <p:pic>
        <p:nvPicPr>
          <p:cNvPr id="5" name="Picture 4">
            <a:extLst>
              <a:ext uri="{FF2B5EF4-FFF2-40B4-BE49-F238E27FC236}">
                <a16:creationId xmlns:a16="http://schemas.microsoft.com/office/drawing/2014/main" id="{113F6A23-070B-7B40-99A9-A6D8EC0A73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93045" y="4369412"/>
            <a:ext cx="1133545" cy="2141900"/>
          </a:xfrm>
          <a:prstGeom prst="rect">
            <a:avLst/>
          </a:prstGeom>
        </p:spPr>
      </p:pic>
    </p:spTree>
    <p:extLst>
      <p:ext uri="{BB962C8B-B14F-4D97-AF65-F5344CB8AC3E}">
        <p14:creationId xmlns:p14="http://schemas.microsoft.com/office/powerpoint/2010/main" val="3453507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3AB63-D0A4-ED49-A614-2EC38396971A}"/>
              </a:ext>
            </a:extLst>
          </p:cNvPr>
          <p:cNvSpPr>
            <a:spLocks noGrp="1"/>
          </p:cNvSpPr>
          <p:nvPr>
            <p:ph type="title"/>
          </p:nvPr>
        </p:nvSpPr>
        <p:spPr/>
        <p:txBody>
          <a:bodyPr>
            <a:normAutofit/>
          </a:bodyPr>
          <a:lstStyle/>
          <a:p>
            <a:r>
              <a:rPr lang="en-US" b="1" dirty="0">
                <a:solidFill>
                  <a:srgbClr val="0070C0"/>
                </a:solidFill>
                <a:latin typeface="Helvetica" pitchFamily="2" charset="0"/>
              </a:rPr>
              <a:t>Samuel (cont’d)</a:t>
            </a:r>
          </a:p>
        </p:txBody>
      </p:sp>
      <p:sp>
        <p:nvSpPr>
          <p:cNvPr id="3" name="Content Placeholder 2">
            <a:extLst>
              <a:ext uri="{FF2B5EF4-FFF2-40B4-BE49-F238E27FC236}">
                <a16:creationId xmlns:a16="http://schemas.microsoft.com/office/drawing/2014/main" id="{96F0F195-B7FF-AE40-A3DF-C4B514042538}"/>
              </a:ext>
            </a:extLst>
          </p:cNvPr>
          <p:cNvSpPr>
            <a:spLocks noGrp="1"/>
          </p:cNvSpPr>
          <p:nvPr>
            <p:ph idx="1"/>
          </p:nvPr>
        </p:nvSpPr>
        <p:spPr>
          <a:xfrm>
            <a:off x="1749287" y="2723322"/>
            <a:ext cx="9322904" cy="4412975"/>
          </a:xfrm>
        </p:spPr>
        <p:txBody>
          <a:bodyPr>
            <a:normAutofit/>
          </a:bodyPr>
          <a:lstStyle/>
          <a:p>
            <a:pPr marL="0" indent="0">
              <a:buNone/>
            </a:pPr>
            <a:r>
              <a:rPr lang="en-US" sz="3400" dirty="0">
                <a:latin typeface="Helvetica" pitchFamily="2" charset="0"/>
              </a:rPr>
              <a:t>What regimen should Samuel be prescribed?</a:t>
            </a:r>
          </a:p>
          <a:p>
            <a:pPr marL="0" indent="0">
              <a:buNone/>
            </a:pPr>
            <a:endParaRPr lang="en-US" sz="3400" dirty="0">
              <a:latin typeface="Helvetica" pitchFamily="2" charset="0"/>
            </a:endParaRPr>
          </a:p>
          <a:p>
            <a:pPr lvl="1"/>
            <a:endParaRPr lang="en-US" dirty="0">
              <a:latin typeface="Helvetica" pitchFamily="2" charset="0"/>
            </a:endParaRPr>
          </a:p>
        </p:txBody>
      </p:sp>
      <p:pic>
        <p:nvPicPr>
          <p:cNvPr id="5" name="Picture 4">
            <a:extLst>
              <a:ext uri="{FF2B5EF4-FFF2-40B4-BE49-F238E27FC236}">
                <a16:creationId xmlns:a16="http://schemas.microsoft.com/office/drawing/2014/main" id="{113F6A23-070B-7B40-99A9-A6D8EC0A73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93045" y="4369412"/>
            <a:ext cx="1133545" cy="2141900"/>
          </a:xfrm>
          <a:prstGeom prst="rect">
            <a:avLst/>
          </a:prstGeom>
        </p:spPr>
      </p:pic>
    </p:spTree>
    <p:extLst>
      <p:ext uri="{BB962C8B-B14F-4D97-AF65-F5344CB8AC3E}">
        <p14:creationId xmlns:p14="http://schemas.microsoft.com/office/powerpoint/2010/main" val="2436012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3AB63-D0A4-ED49-A614-2EC38396971A}"/>
              </a:ext>
            </a:extLst>
          </p:cNvPr>
          <p:cNvSpPr>
            <a:spLocks noGrp="1"/>
          </p:cNvSpPr>
          <p:nvPr>
            <p:ph type="title"/>
          </p:nvPr>
        </p:nvSpPr>
        <p:spPr>
          <a:xfrm>
            <a:off x="764584" y="71916"/>
            <a:ext cx="10515600" cy="1325563"/>
          </a:xfrm>
        </p:spPr>
        <p:txBody>
          <a:bodyPr>
            <a:normAutofit/>
          </a:bodyPr>
          <a:lstStyle/>
          <a:p>
            <a:r>
              <a:rPr lang="en-US" b="1" dirty="0">
                <a:solidFill>
                  <a:srgbClr val="0070C0"/>
                </a:solidFill>
                <a:latin typeface="Helvetica" pitchFamily="2" charset="0"/>
              </a:rPr>
              <a:t>Samuel (cont’d)</a:t>
            </a:r>
          </a:p>
        </p:txBody>
      </p:sp>
      <p:sp>
        <p:nvSpPr>
          <p:cNvPr id="3" name="Content Placeholder 2">
            <a:extLst>
              <a:ext uri="{FF2B5EF4-FFF2-40B4-BE49-F238E27FC236}">
                <a16:creationId xmlns:a16="http://schemas.microsoft.com/office/drawing/2014/main" id="{96F0F195-B7FF-AE40-A3DF-C4B514042538}"/>
              </a:ext>
            </a:extLst>
          </p:cNvPr>
          <p:cNvSpPr>
            <a:spLocks noGrp="1"/>
          </p:cNvSpPr>
          <p:nvPr>
            <p:ph idx="1"/>
          </p:nvPr>
        </p:nvSpPr>
        <p:spPr>
          <a:xfrm>
            <a:off x="560871" y="1258331"/>
            <a:ext cx="11425720" cy="5305245"/>
          </a:xfrm>
        </p:spPr>
        <p:txBody>
          <a:bodyPr>
            <a:normAutofit fontScale="77500" lnSpcReduction="20000"/>
          </a:bodyPr>
          <a:lstStyle/>
          <a:p>
            <a:r>
              <a:rPr lang="en-US" dirty="0"/>
              <a:t>Shared Decision-Making considerations:</a:t>
            </a:r>
          </a:p>
          <a:p>
            <a:pPr lvl="1"/>
            <a:r>
              <a:rPr lang="en-US" dirty="0"/>
              <a:t>Potential for transmitted resistance</a:t>
            </a:r>
          </a:p>
          <a:p>
            <a:pPr lvl="2"/>
            <a:r>
              <a:rPr lang="en-US" dirty="0"/>
              <a:t>High for NNRTI, Med for NRTI, Low for PI and INSTI</a:t>
            </a:r>
          </a:p>
          <a:p>
            <a:pPr lvl="1"/>
            <a:r>
              <a:rPr lang="en-US" dirty="0"/>
              <a:t>Potential for intolerance</a:t>
            </a:r>
          </a:p>
          <a:p>
            <a:pPr lvl="2"/>
            <a:r>
              <a:rPr lang="en-US" dirty="0"/>
              <a:t>Abacavir hypersensitivity if HLA-B*5701 present</a:t>
            </a:r>
          </a:p>
          <a:p>
            <a:pPr lvl="1"/>
            <a:r>
              <a:rPr lang="en-US" dirty="0"/>
              <a:t>Barrier to resistance</a:t>
            </a:r>
          </a:p>
          <a:p>
            <a:pPr lvl="2"/>
            <a:r>
              <a:rPr lang="en-US" dirty="0"/>
              <a:t>High for newest INSTIs and boosted PIs</a:t>
            </a:r>
          </a:p>
          <a:p>
            <a:pPr lvl="1"/>
            <a:r>
              <a:rPr lang="en-US" dirty="0"/>
              <a:t>Comorbidities</a:t>
            </a:r>
          </a:p>
          <a:p>
            <a:pPr lvl="2"/>
            <a:r>
              <a:rPr lang="en-US" dirty="0"/>
              <a:t>CVD risk, renal disease, hepatic insufficiency, neuropsychiatric disorders, low bone density, obesity</a:t>
            </a:r>
          </a:p>
          <a:p>
            <a:pPr lvl="1"/>
            <a:r>
              <a:rPr lang="en-US" dirty="0"/>
              <a:t>Drug-Drug Interactions</a:t>
            </a:r>
          </a:p>
          <a:p>
            <a:pPr lvl="2"/>
            <a:r>
              <a:rPr lang="en-US" dirty="0"/>
              <a:t>PK boosters and inducers</a:t>
            </a:r>
          </a:p>
          <a:p>
            <a:pPr lvl="1"/>
            <a:r>
              <a:rPr lang="en-US" dirty="0"/>
              <a:t>Pregnancy intentions (for women)</a:t>
            </a:r>
          </a:p>
          <a:p>
            <a:pPr lvl="1"/>
            <a:r>
              <a:rPr lang="en-US" dirty="0"/>
              <a:t>Preference</a:t>
            </a:r>
          </a:p>
          <a:p>
            <a:pPr lvl="2"/>
            <a:r>
              <a:rPr lang="en-US" dirty="0"/>
              <a:t>Meal requirements, pill burden, pill size, dosing</a:t>
            </a:r>
          </a:p>
          <a:p>
            <a:pPr lvl="1"/>
            <a:r>
              <a:rPr lang="en-US" dirty="0"/>
              <a:t>Cost</a:t>
            </a:r>
          </a:p>
          <a:p>
            <a:pPr lvl="2"/>
            <a:r>
              <a:rPr lang="en-US" dirty="0"/>
              <a:t>Co-pays, out-of-pocket costs, prior approval</a:t>
            </a:r>
          </a:p>
          <a:p>
            <a:pPr lvl="1"/>
            <a:endParaRPr lang="en-US" dirty="0"/>
          </a:p>
          <a:p>
            <a:pPr marL="457200" lvl="1" indent="0">
              <a:buNone/>
            </a:pPr>
            <a:endParaRPr lang="en-US" dirty="0"/>
          </a:p>
          <a:p>
            <a:pPr lvl="1"/>
            <a:endParaRPr lang="en-US" dirty="0"/>
          </a:p>
        </p:txBody>
      </p:sp>
      <p:pic>
        <p:nvPicPr>
          <p:cNvPr id="6" name="Picture 5">
            <a:extLst>
              <a:ext uri="{FF2B5EF4-FFF2-40B4-BE49-F238E27FC236}">
                <a16:creationId xmlns:a16="http://schemas.microsoft.com/office/drawing/2014/main" id="{B29A294D-A895-AF45-9DED-2F5DE12D32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93045" y="4369412"/>
            <a:ext cx="1133545" cy="2141900"/>
          </a:xfrm>
          <a:prstGeom prst="rect">
            <a:avLst/>
          </a:prstGeom>
        </p:spPr>
      </p:pic>
    </p:spTree>
    <p:extLst>
      <p:ext uri="{BB962C8B-B14F-4D97-AF65-F5344CB8AC3E}">
        <p14:creationId xmlns:p14="http://schemas.microsoft.com/office/powerpoint/2010/main" val="2447329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0B6B02C-1F49-294D-A8C4-9B7A44FC07E4}"/>
              </a:ext>
            </a:extLst>
          </p:cNvPr>
          <p:cNvSpPr txBox="1"/>
          <p:nvPr/>
        </p:nvSpPr>
        <p:spPr>
          <a:xfrm>
            <a:off x="1469156" y="3929894"/>
            <a:ext cx="9924288" cy="3068469"/>
          </a:xfrm>
          <a:prstGeom prst="rect">
            <a:avLst/>
          </a:prstGeom>
          <a:noFill/>
        </p:spPr>
        <p:txBody>
          <a:bodyPr wrap="square" rtlCol="0">
            <a:spAutoFit/>
          </a:bodyPr>
          <a:lstStyle/>
          <a:p>
            <a:pPr>
              <a:lnSpc>
                <a:spcPct val="120000"/>
              </a:lnSpc>
            </a:pPr>
            <a:r>
              <a:rPr lang="en-US" sz="2400" dirty="0">
                <a:latin typeface="Helvetica" pitchFamily="2" charset="0"/>
                <a:cs typeface="Arial" panose="020B0604020202020204" pitchFamily="34" charset="0"/>
              </a:rPr>
              <a:t>Dr. Wohl serves as UNC site PI for studies funded by Gilead Sciences, Merck, and </a:t>
            </a:r>
            <a:r>
              <a:rPr lang="en-US" sz="2400" dirty="0" err="1">
                <a:latin typeface="Helvetica" pitchFamily="2" charset="0"/>
                <a:cs typeface="Arial" panose="020B0604020202020204" pitchFamily="34" charset="0"/>
              </a:rPr>
              <a:t>ViiV</a:t>
            </a:r>
            <a:r>
              <a:rPr lang="en-US" sz="2400" dirty="0">
                <a:latin typeface="Helvetica" pitchFamily="2" charset="0"/>
                <a:cs typeface="Arial" panose="020B0604020202020204" pitchFamily="34" charset="0"/>
              </a:rPr>
              <a:t>. Additional research funding is received from the NIH.</a:t>
            </a:r>
          </a:p>
          <a:p>
            <a:pPr>
              <a:lnSpc>
                <a:spcPct val="120000"/>
              </a:lnSpc>
            </a:pPr>
            <a:endParaRPr lang="en-US" sz="2400" dirty="0">
              <a:latin typeface="Helvetica" pitchFamily="2" charset="0"/>
              <a:cs typeface="Arial" panose="020B0604020202020204" pitchFamily="34" charset="0"/>
            </a:endParaRPr>
          </a:p>
          <a:p>
            <a:pPr>
              <a:lnSpc>
                <a:spcPct val="120000"/>
              </a:lnSpc>
            </a:pPr>
            <a:r>
              <a:rPr lang="en-US" sz="2400" dirty="0">
                <a:latin typeface="Helvetica" pitchFamily="2" charset="0"/>
                <a:cs typeface="Arial" panose="020B0604020202020204" pitchFamily="34" charset="0"/>
              </a:rPr>
              <a:t>He participates in advisory boards for Gilead, Merck, Janssen, and </a:t>
            </a:r>
            <a:r>
              <a:rPr lang="en-US" sz="2400" dirty="0" err="1">
                <a:latin typeface="Helvetica" pitchFamily="2" charset="0"/>
                <a:cs typeface="Arial" panose="020B0604020202020204" pitchFamily="34" charset="0"/>
              </a:rPr>
              <a:t>ViiV</a:t>
            </a:r>
            <a:r>
              <a:rPr lang="en-US" sz="2400" dirty="0">
                <a:latin typeface="Helvetica" pitchFamily="2" charset="0"/>
                <a:cs typeface="Arial" panose="020B0604020202020204" pitchFamily="34" charset="0"/>
              </a:rPr>
              <a:t>.</a:t>
            </a:r>
          </a:p>
          <a:p>
            <a:endParaRPr lang="en-US" dirty="0">
              <a:latin typeface="Helvetica" pitchFamily="2" charset="0"/>
            </a:endParaRPr>
          </a:p>
          <a:p>
            <a:endParaRPr lang="en-US" sz="1600" dirty="0">
              <a:latin typeface="Helvetica" pitchFamily="2" charset="0"/>
            </a:endParaRPr>
          </a:p>
          <a:p>
            <a:pPr>
              <a:lnSpc>
                <a:spcPct val="120000"/>
              </a:lnSpc>
            </a:pPr>
            <a:endParaRPr lang="en-US" dirty="0">
              <a:latin typeface="Helvetica" pitchFamily="2" charset="0"/>
              <a:cs typeface="Arial" panose="020B0604020202020204" pitchFamily="34" charset="0"/>
            </a:endParaRPr>
          </a:p>
          <a:p>
            <a:pPr>
              <a:lnSpc>
                <a:spcPct val="120000"/>
              </a:lnSpc>
            </a:pPr>
            <a:endParaRPr lang="en-US" sz="2000" dirty="0">
              <a:latin typeface="Helvetica" pitchFamily="2" charset="0"/>
              <a:cs typeface="Arial" panose="020B0604020202020204" pitchFamily="34" charset="0"/>
            </a:endParaRPr>
          </a:p>
        </p:txBody>
      </p:sp>
      <p:sp>
        <p:nvSpPr>
          <p:cNvPr id="10" name="TextBox 9">
            <a:extLst>
              <a:ext uri="{FF2B5EF4-FFF2-40B4-BE49-F238E27FC236}">
                <a16:creationId xmlns:a16="http://schemas.microsoft.com/office/drawing/2014/main" id="{89C88C11-CC44-7D4B-8F0A-72C748CBC08E}"/>
              </a:ext>
            </a:extLst>
          </p:cNvPr>
          <p:cNvSpPr txBox="1"/>
          <p:nvPr/>
        </p:nvSpPr>
        <p:spPr>
          <a:xfrm>
            <a:off x="4082609" y="852190"/>
            <a:ext cx="7310835" cy="2262158"/>
          </a:xfrm>
          <a:prstGeom prst="rect">
            <a:avLst/>
          </a:prstGeom>
          <a:noFill/>
        </p:spPr>
        <p:txBody>
          <a:bodyPr wrap="square" rtlCol="0">
            <a:spAutoFit/>
          </a:bodyPr>
          <a:lstStyle/>
          <a:p>
            <a:r>
              <a:rPr lang="en-US" sz="2000" b="1" dirty="0">
                <a:solidFill>
                  <a:srgbClr val="0070C0"/>
                </a:solidFill>
                <a:latin typeface="Helvetica" charset="0"/>
                <a:ea typeface="Helvetica" charset="0"/>
                <a:cs typeface="Helvetica" charset="0"/>
              </a:rPr>
              <a:t>David Alain Wohl, MD</a:t>
            </a:r>
          </a:p>
          <a:p>
            <a:r>
              <a:rPr lang="en-US" sz="1600" b="1" dirty="0">
                <a:solidFill>
                  <a:schemeClr val="tx1">
                    <a:lumMod val="65000"/>
                    <a:lumOff val="35000"/>
                  </a:schemeClr>
                </a:solidFill>
                <a:latin typeface="Helvetica" charset="0"/>
                <a:ea typeface="Helvetica" charset="0"/>
                <a:cs typeface="Helvetica" charset="0"/>
              </a:rPr>
              <a:t>Professor of Medicine</a:t>
            </a:r>
          </a:p>
          <a:p>
            <a:r>
              <a:rPr lang="en-US" sz="1500" dirty="0">
                <a:solidFill>
                  <a:schemeClr val="tx1">
                    <a:lumMod val="65000"/>
                    <a:lumOff val="35000"/>
                  </a:schemeClr>
                </a:solidFill>
                <a:latin typeface="Helvetica" charset="0"/>
                <a:ea typeface="Helvetica" charset="0"/>
                <a:cs typeface="Helvetica" charset="0"/>
              </a:rPr>
              <a:t>Site Leader, The Global HIV Prevention and Treatment Research Site </a:t>
            </a:r>
          </a:p>
          <a:p>
            <a:r>
              <a:rPr lang="en-US" sz="1500" dirty="0">
                <a:solidFill>
                  <a:schemeClr val="tx1">
                    <a:lumMod val="65000"/>
                    <a:lumOff val="35000"/>
                  </a:schemeClr>
                </a:solidFill>
                <a:latin typeface="Helvetica" charset="0"/>
                <a:ea typeface="Helvetica" charset="0"/>
                <a:cs typeface="Helvetica" charset="0"/>
              </a:rPr>
              <a:t>Co-Director, North Carolina AIDS Training &amp; Education Center</a:t>
            </a:r>
          </a:p>
          <a:p>
            <a:r>
              <a:rPr lang="en-US" sz="1500" dirty="0">
                <a:solidFill>
                  <a:schemeClr val="tx1">
                    <a:lumMod val="65000"/>
                    <a:lumOff val="35000"/>
                  </a:schemeClr>
                </a:solidFill>
                <a:latin typeface="Helvetica" charset="0"/>
                <a:ea typeface="Helvetica" charset="0"/>
                <a:cs typeface="Helvetica" charset="0"/>
              </a:rPr>
              <a:t>Co-Director, Viral Hemorrhagic Fever Clinical Research Group</a:t>
            </a:r>
          </a:p>
          <a:p>
            <a:endParaRPr lang="en-US" sz="1500" dirty="0">
              <a:solidFill>
                <a:schemeClr val="tx1">
                  <a:lumMod val="65000"/>
                  <a:lumOff val="35000"/>
                </a:schemeClr>
              </a:solidFill>
              <a:latin typeface="Helvetica" charset="0"/>
              <a:ea typeface="Helvetica" charset="0"/>
              <a:cs typeface="Helvetica" charset="0"/>
            </a:endParaRPr>
          </a:p>
          <a:p>
            <a:pPr algn="r"/>
            <a:r>
              <a:rPr lang="en-US" sz="1500" dirty="0">
                <a:solidFill>
                  <a:schemeClr val="tx1">
                    <a:lumMod val="65000"/>
                    <a:lumOff val="35000"/>
                  </a:schemeClr>
                </a:solidFill>
                <a:latin typeface="Helvetica" charset="0"/>
                <a:ea typeface="Helvetica" charset="0"/>
                <a:cs typeface="Helvetica" charset="0"/>
              </a:rPr>
              <a:t>Institute for Global Health &amp; Infectious Diseases</a:t>
            </a:r>
          </a:p>
          <a:p>
            <a:pPr algn="r"/>
            <a:r>
              <a:rPr lang="en-US" sz="1500" dirty="0">
                <a:solidFill>
                  <a:schemeClr val="tx1">
                    <a:lumMod val="65000"/>
                    <a:lumOff val="35000"/>
                  </a:schemeClr>
                </a:solidFill>
                <a:latin typeface="Helvetica" charset="0"/>
                <a:ea typeface="Helvetica" charset="0"/>
                <a:cs typeface="Helvetica" charset="0"/>
              </a:rPr>
              <a:t>The University of North Carolina (UNC) at Chapel Hill</a:t>
            </a:r>
          </a:p>
          <a:p>
            <a:pPr algn="r"/>
            <a:r>
              <a:rPr lang="en-US" sz="1500" dirty="0">
                <a:solidFill>
                  <a:schemeClr val="tx1">
                    <a:lumMod val="65000"/>
                    <a:lumOff val="35000"/>
                  </a:schemeClr>
                </a:solidFill>
                <a:latin typeface="Helvetica" charset="0"/>
                <a:ea typeface="Helvetica" charset="0"/>
                <a:cs typeface="Helvetica" charset="0"/>
              </a:rPr>
              <a:t>School of Medicine</a:t>
            </a:r>
          </a:p>
        </p:txBody>
      </p:sp>
      <p:pic>
        <p:nvPicPr>
          <p:cNvPr id="3" name="Picture 2">
            <a:extLst>
              <a:ext uri="{FF2B5EF4-FFF2-40B4-BE49-F238E27FC236}">
                <a16:creationId xmlns:a16="http://schemas.microsoft.com/office/drawing/2014/main" id="{EF9BB6CB-46FB-BE4A-9B64-B5F37F3F92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156" y="852190"/>
            <a:ext cx="2478718" cy="2478718"/>
          </a:xfrm>
          <a:prstGeom prst="rect">
            <a:avLst/>
          </a:prstGeom>
        </p:spPr>
      </p:pic>
    </p:spTree>
    <p:extLst>
      <p:ext uri="{BB962C8B-B14F-4D97-AF65-F5344CB8AC3E}">
        <p14:creationId xmlns:p14="http://schemas.microsoft.com/office/powerpoint/2010/main" val="2479872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3AB63-D0A4-ED49-A614-2EC38396971A}"/>
              </a:ext>
            </a:extLst>
          </p:cNvPr>
          <p:cNvSpPr>
            <a:spLocks noGrp="1"/>
          </p:cNvSpPr>
          <p:nvPr>
            <p:ph type="title"/>
          </p:nvPr>
        </p:nvSpPr>
        <p:spPr/>
        <p:txBody>
          <a:bodyPr>
            <a:normAutofit/>
          </a:bodyPr>
          <a:lstStyle/>
          <a:p>
            <a:r>
              <a:rPr lang="en-US" b="1" dirty="0">
                <a:solidFill>
                  <a:srgbClr val="0070C0"/>
                </a:solidFill>
                <a:latin typeface="Helvetica" pitchFamily="2" charset="0"/>
              </a:rPr>
              <a:t>Samuel (cont’d)</a:t>
            </a:r>
          </a:p>
        </p:txBody>
      </p:sp>
      <p:sp>
        <p:nvSpPr>
          <p:cNvPr id="3" name="Content Placeholder 2">
            <a:extLst>
              <a:ext uri="{FF2B5EF4-FFF2-40B4-BE49-F238E27FC236}">
                <a16:creationId xmlns:a16="http://schemas.microsoft.com/office/drawing/2014/main" id="{96F0F195-B7FF-AE40-A3DF-C4B514042538}"/>
              </a:ext>
            </a:extLst>
          </p:cNvPr>
          <p:cNvSpPr>
            <a:spLocks noGrp="1"/>
          </p:cNvSpPr>
          <p:nvPr>
            <p:ph idx="1"/>
          </p:nvPr>
        </p:nvSpPr>
        <p:spPr>
          <a:xfrm>
            <a:off x="1726809" y="1849464"/>
            <a:ext cx="9322904" cy="4412975"/>
          </a:xfrm>
        </p:spPr>
        <p:txBody>
          <a:bodyPr>
            <a:normAutofit/>
          </a:bodyPr>
          <a:lstStyle/>
          <a:p>
            <a:pPr marL="0" indent="0">
              <a:buNone/>
            </a:pPr>
            <a:r>
              <a:rPr lang="en-US" sz="3400" dirty="0">
                <a:latin typeface="Helvetica" pitchFamily="2" charset="0"/>
              </a:rPr>
              <a:t>What regimen should Samuel be prescribed?</a:t>
            </a:r>
          </a:p>
          <a:p>
            <a:pPr marL="0" indent="0">
              <a:buNone/>
            </a:pPr>
            <a:endParaRPr lang="en-US" sz="3400" dirty="0">
              <a:latin typeface="Helvetica" pitchFamily="2" charset="0"/>
            </a:endParaRPr>
          </a:p>
          <a:p>
            <a:pPr lvl="1"/>
            <a:endParaRPr lang="en-US" dirty="0">
              <a:latin typeface="Helvetica" pitchFamily="2" charset="0"/>
            </a:endParaRPr>
          </a:p>
        </p:txBody>
      </p:sp>
      <p:pic>
        <p:nvPicPr>
          <p:cNvPr id="5" name="Picture 4">
            <a:extLst>
              <a:ext uri="{FF2B5EF4-FFF2-40B4-BE49-F238E27FC236}">
                <a16:creationId xmlns:a16="http://schemas.microsoft.com/office/drawing/2014/main" id="{113F6A23-070B-7B40-99A9-A6D8EC0A73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93045" y="4369412"/>
            <a:ext cx="1133545" cy="2141900"/>
          </a:xfrm>
          <a:prstGeom prst="rect">
            <a:avLst/>
          </a:prstGeom>
        </p:spPr>
      </p:pic>
      <p:pic>
        <p:nvPicPr>
          <p:cNvPr id="6" name="Picture 5">
            <a:extLst>
              <a:ext uri="{FF2B5EF4-FFF2-40B4-BE49-F238E27FC236}">
                <a16:creationId xmlns:a16="http://schemas.microsoft.com/office/drawing/2014/main" id="{47CDFD98-CBD7-8E44-8FB7-3A8D481D9A82}"/>
              </a:ext>
            </a:extLst>
          </p:cNvPr>
          <p:cNvPicPr>
            <a:picLocks noChangeAspect="1"/>
          </p:cNvPicPr>
          <p:nvPr/>
        </p:nvPicPr>
        <p:blipFill>
          <a:blip r:embed="rId3"/>
          <a:stretch>
            <a:fillRect/>
          </a:stretch>
        </p:blipFill>
        <p:spPr>
          <a:xfrm>
            <a:off x="7435600" y="3166446"/>
            <a:ext cx="920411" cy="611210"/>
          </a:xfrm>
          <a:prstGeom prst="rect">
            <a:avLst/>
          </a:prstGeom>
        </p:spPr>
      </p:pic>
      <p:pic>
        <p:nvPicPr>
          <p:cNvPr id="7" name="Picture 6">
            <a:extLst>
              <a:ext uri="{FF2B5EF4-FFF2-40B4-BE49-F238E27FC236}">
                <a16:creationId xmlns:a16="http://schemas.microsoft.com/office/drawing/2014/main" id="{BA098251-DAC0-D942-9952-18AD06B9600F}"/>
              </a:ext>
            </a:extLst>
          </p:cNvPr>
          <p:cNvPicPr>
            <a:picLocks noChangeAspect="1"/>
          </p:cNvPicPr>
          <p:nvPr/>
        </p:nvPicPr>
        <p:blipFill>
          <a:blip r:embed="rId4"/>
          <a:stretch>
            <a:fillRect/>
          </a:stretch>
        </p:blipFill>
        <p:spPr>
          <a:xfrm>
            <a:off x="7324995" y="3780233"/>
            <a:ext cx="1141620" cy="766635"/>
          </a:xfrm>
          <a:prstGeom prst="rect">
            <a:avLst/>
          </a:prstGeom>
        </p:spPr>
      </p:pic>
      <p:pic>
        <p:nvPicPr>
          <p:cNvPr id="8" name="Picture 7">
            <a:extLst>
              <a:ext uri="{FF2B5EF4-FFF2-40B4-BE49-F238E27FC236}">
                <a16:creationId xmlns:a16="http://schemas.microsoft.com/office/drawing/2014/main" id="{75B49678-739B-1546-B16C-80898E28CEAE}"/>
              </a:ext>
            </a:extLst>
          </p:cNvPr>
          <p:cNvPicPr>
            <a:picLocks noChangeAspect="1"/>
          </p:cNvPicPr>
          <p:nvPr/>
        </p:nvPicPr>
        <p:blipFill rotWithShape="1">
          <a:blip r:embed="rId5"/>
          <a:srcRect t="26949" b="29359"/>
          <a:stretch/>
        </p:blipFill>
        <p:spPr>
          <a:xfrm>
            <a:off x="7099802" y="4702767"/>
            <a:ext cx="925343" cy="404303"/>
          </a:xfrm>
          <a:prstGeom prst="rect">
            <a:avLst/>
          </a:prstGeom>
        </p:spPr>
      </p:pic>
      <p:pic>
        <p:nvPicPr>
          <p:cNvPr id="9" name="Picture 8">
            <a:extLst>
              <a:ext uri="{FF2B5EF4-FFF2-40B4-BE49-F238E27FC236}">
                <a16:creationId xmlns:a16="http://schemas.microsoft.com/office/drawing/2014/main" id="{43CF120B-D865-214F-BC3A-F853BD60F3F1}"/>
              </a:ext>
            </a:extLst>
          </p:cNvPr>
          <p:cNvPicPr>
            <a:picLocks noChangeAspect="1"/>
          </p:cNvPicPr>
          <p:nvPr/>
        </p:nvPicPr>
        <p:blipFill>
          <a:blip r:embed="rId6"/>
          <a:stretch>
            <a:fillRect/>
          </a:stretch>
        </p:blipFill>
        <p:spPr>
          <a:xfrm>
            <a:off x="8037630" y="4702767"/>
            <a:ext cx="636762" cy="422959"/>
          </a:xfrm>
          <a:prstGeom prst="rect">
            <a:avLst/>
          </a:prstGeom>
        </p:spPr>
      </p:pic>
      <p:sp>
        <p:nvSpPr>
          <p:cNvPr id="10" name="TextBox 9">
            <a:extLst>
              <a:ext uri="{FF2B5EF4-FFF2-40B4-BE49-F238E27FC236}">
                <a16:creationId xmlns:a16="http://schemas.microsoft.com/office/drawing/2014/main" id="{79746FC8-946E-3C4E-8E20-8216905913F9}"/>
              </a:ext>
            </a:extLst>
          </p:cNvPr>
          <p:cNvSpPr txBox="1"/>
          <p:nvPr/>
        </p:nvSpPr>
        <p:spPr>
          <a:xfrm>
            <a:off x="3237864" y="3313066"/>
            <a:ext cx="2613023" cy="369332"/>
          </a:xfrm>
          <a:prstGeom prst="rect">
            <a:avLst/>
          </a:prstGeom>
          <a:noFill/>
        </p:spPr>
        <p:txBody>
          <a:bodyPr wrap="none" rtlCol="0">
            <a:spAutoFit/>
          </a:bodyPr>
          <a:lstStyle/>
          <a:p>
            <a:r>
              <a:rPr lang="en-US" dirty="0" err="1">
                <a:latin typeface="Helvetica" pitchFamily="2" charset="0"/>
              </a:rPr>
              <a:t>Bictegravir</a:t>
            </a:r>
            <a:r>
              <a:rPr lang="en-US" dirty="0">
                <a:latin typeface="Helvetica" pitchFamily="2" charset="0"/>
              </a:rPr>
              <a:t> -  FTC - TAF</a:t>
            </a:r>
          </a:p>
        </p:txBody>
      </p:sp>
      <p:sp>
        <p:nvSpPr>
          <p:cNvPr id="11" name="TextBox 10">
            <a:extLst>
              <a:ext uri="{FF2B5EF4-FFF2-40B4-BE49-F238E27FC236}">
                <a16:creationId xmlns:a16="http://schemas.microsoft.com/office/drawing/2014/main" id="{D8D4C161-49D3-F947-95E4-A2C8A96DC092}"/>
              </a:ext>
            </a:extLst>
          </p:cNvPr>
          <p:cNvSpPr txBox="1"/>
          <p:nvPr/>
        </p:nvSpPr>
        <p:spPr>
          <a:xfrm>
            <a:off x="3228989" y="4016659"/>
            <a:ext cx="3301096" cy="369332"/>
          </a:xfrm>
          <a:prstGeom prst="rect">
            <a:avLst/>
          </a:prstGeom>
          <a:noFill/>
        </p:spPr>
        <p:txBody>
          <a:bodyPr wrap="none" rtlCol="0">
            <a:spAutoFit/>
          </a:bodyPr>
          <a:lstStyle/>
          <a:p>
            <a:r>
              <a:rPr lang="en-US" dirty="0">
                <a:latin typeface="Helvetica" pitchFamily="2" charset="0"/>
              </a:rPr>
              <a:t>Dolutegravir  -  FTC - Abacavir</a:t>
            </a:r>
          </a:p>
        </p:txBody>
      </p:sp>
      <p:sp>
        <p:nvSpPr>
          <p:cNvPr id="12" name="TextBox 11">
            <a:extLst>
              <a:ext uri="{FF2B5EF4-FFF2-40B4-BE49-F238E27FC236}">
                <a16:creationId xmlns:a16="http://schemas.microsoft.com/office/drawing/2014/main" id="{F6F7A0D0-3290-7746-B5C5-DAC05EFA836F}"/>
              </a:ext>
            </a:extLst>
          </p:cNvPr>
          <p:cNvSpPr txBox="1"/>
          <p:nvPr/>
        </p:nvSpPr>
        <p:spPr>
          <a:xfrm>
            <a:off x="3207260" y="4756394"/>
            <a:ext cx="2888740" cy="369332"/>
          </a:xfrm>
          <a:prstGeom prst="rect">
            <a:avLst/>
          </a:prstGeom>
          <a:noFill/>
        </p:spPr>
        <p:txBody>
          <a:bodyPr wrap="none" rtlCol="0">
            <a:spAutoFit/>
          </a:bodyPr>
          <a:lstStyle/>
          <a:p>
            <a:r>
              <a:rPr lang="en-US" dirty="0">
                <a:latin typeface="Helvetica" pitchFamily="2" charset="0"/>
              </a:rPr>
              <a:t>Dolutegravir  +  FTC - TAF</a:t>
            </a:r>
          </a:p>
        </p:txBody>
      </p:sp>
      <p:sp>
        <p:nvSpPr>
          <p:cNvPr id="13" name="Frame 12">
            <a:extLst>
              <a:ext uri="{FF2B5EF4-FFF2-40B4-BE49-F238E27FC236}">
                <a16:creationId xmlns:a16="http://schemas.microsoft.com/office/drawing/2014/main" id="{B79ACC7D-C0B2-BC4B-93C1-4C1C8B1B61BA}"/>
              </a:ext>
            </a:extLst>
          </p:cNvPr>
          <p:cNvSpPr/>
          <p:nvPr/>
        </p:nvSpPr>
        <p:spPr>
          <a:xfrm>
            <a:off x="2751910" y="2951921"/>
            <a:ext cx="6688180" cy="2459185"/>
          </a:xfrm>
          <a:prstGeom prst="frame">
            <a:avLst>
              <a:gd name="adj1" fmla="val 522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08980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3AB63-D0A4-ED49-A614-2EC38396971A}"/>
              </a:ext>
            </a:extLst>
          </p:cNvPr>
          <p:cNvSpPr>
            <a:spLocks noGrp="1"/>
          </p:cNvSpPr>
          <p:nvPr>
            <p:ph type="title"/>
          </p:nvPr>
        </p:nvSpPr>
        <p:spPr/>
        <p:txBody>
          <a:bodyPr>
            <a:normAutofit/>
          </a:bodyPr>
          <a:lstStyle/>
          <a:p>
            <a:r>
              <a:rPr lang="en-US" b="1" dirty="0">
                <a:solidFill>
                  <a:srgbClr val="0070C0"/>
                </a:solidFill>
                <a:latin typeface="Helvetica" pitchFamily="2" charset="0"/>
              </a:rPr>
              <a:t>Samuel (cont’d)</a:t>
            </a:r>
          </a:p>
        </p:txBody>
      </p:sp>
      <p:sp>
        <p:nvSpPr>
          <p:cNvPr id="3" name="Content Placeholder 2">
            <a:extLst>
              <a:ext uri="{FF2B5EF4-FFF2-40B4-BE49-F238E27FC236}">
                <a16:creationId xmlns:a16="http://schemas.microsoft.com/office/drawing/2014/main" id="{96F0F195-B7FF-AE40-A3DF-C4B514042538}"/>
              </a:ext>
            </a:extLst>
          </p:cNvPr>
          <p:cNvSpPr>
            <a:spLocks noGrp="1"/>
          </p:cNvSpPr>
          <p:nvPr>
            <p:ph idx="1"/>
          </p:nvPr>
        </p:nvSpPr>
        <p:spPr>
          <a:xfrm>
            <a:off x="1189435" y="1810171"/>
            <a:ext cx="9322904" cy="4412975"/>
          </a:xfrm>
        </p:spPr>
        <p:txBody>
          <a:bodyPr>
            <a:normAutofit/>
          </a:bodyPr>
          <a:lstStyle/>
          <a:p>
            <a:pPr marL="0" indent="0" algn="ctr">
              <a:buNone/>
            </a:pPr>
            <a:r>
              <a:rPr lang="en-US" sz="3400" dirty="0">
                <a:latin typeface="Helvetica" pitchFamily="2" charset="0"/>
              </a:rPr>
              <a:t>When should Samuel start his meds?</a:t>
            </a:r>
          </a:p>
          <a:p>
            <a:pPr marL="0" indent="0">
              <a:buNone/>
            </a:pPr>
            <a:endParaRPr lang="en-US" sz="3400" dirty="0">
              <a:latin typeface="Helvetica" pitchFamily="2" charset="0"/>
            </a:endParaRPr>
          </a:p>
          <a:p>
            <a:pPr lvl="1"/>
            <a:endParaRPr lang="en-US" dirty="0">
              <a:latin typeface="Helvetica" pitchFamily="2" charset="0"/>
            </a:endParaRPr>
          </a:p>
        </p:txBody>
      </p:sp>
      <p:pic>
        <p:nvPicPr>
          <p:cNvPr id="5" name="Picture 4">
            <a:extLst>
              <a:ext uri="{FF2B5EF4-FFF2-40B4-BE49-F238E27FC236}">
                <a16:creationId xmlns:a16="http://schemas.microsoft.com/office/drawing/2014/main" id="{113F6A23-070B-7B40-99A9-A6D8EC0A73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93045" y="4369412"/>
            <a:ext cx="1133545" cy="2141900"/>
          </a:xfrm>
          <a:prstGeom prst="rect">
            <a:avLst/>
          </a:prstGeom>
        </p:spPr>
      </p:pic>
      <p:pic>
        <p:nvPicPr>
          <p:cNvPr id="6" name="Picture 5">
            <a:extLst>
              <a:ext uri="{FF2B5EF4-FFF2-40B4-BE49-F238E27FC236}">
                <a16:creationId xmlns:a16="http://schemas.microsoft.com/office/drawing/2014/main" id="{47CDFD98-CBD7-8E44-8FB7-3A8D481D9A82}"/>
              </a:ext>
            </a:extLst>
          </p:cNvPr>
          <p:cNvPicPr>
            <a:picLocks noChangeAspect="1"/>
          </p:cNvPicPr>
          <p:nvPr/>
        </p:nvPicPr>
        <p:blipFill>
          <a:blip r:embed="rId3"/>
          <a:stretch>
            <a:fillRect/>
          </a:stretch>
        </p:blipFill>
        <p:spPr>
          <a:xfrm>
            <a:off x="7435600" y="3166446"/>
            <a:ext cx="920411" cy="611210"/>
          </a:xfrm>
          <a:prstGeom prst="rect">
            <a:avLst/>
          </a:prstGeom>
        </p:spPr>
      </p:pic>
      <p:pic>
        <p:nvPicPr>
          <p:cNvPr id="7" name="Picture 6">
            <a:extLst>
              <a:ext uri="{FF2B5EF4-FFF2-40B4-BE49-F238E27FC236}">
                <a16:creationId xmlns:a16="http://schemas.microsoft.com/office/drawing/2014/main" id="{BA098251-DAC0-D942-9952-18AD06B9600F}"/>
              </a:ext>
            </a:extLst>
          </p:cNvPr>
          <p:cNvPicPr>
            <a:picLocks noChangeAspect="1"/>
          </p:cNvPicPr>
          <p:nvPr/>
        </p:nvPicPr>
        <p:blipFill>
          <a:blip r:embed="rId4"/>
          <a:stretch>
            <a:fillRect/>
          </a:stretch>
        </p:blipFill>
        <p:spPr>
          <a:xfrm>
            <a:off x="7324995" y="3780233"/>
            <a:ext cx="1141620" cy="766635"/>
          </a:xfrm>
          <a:prstGeom prst="rect">
            <a:avLst/>
          </a:prstGeom>
        </p:spPr>
      </p:pic>
      <p:pic>
        <p:nvPicPr>
          <p:cNvPr id="8" name="Picture 7">
            <a:extLst>
              <a:ext uri="{FF2B5EF4-FFF2-40B4-BE49-F238E27FC236}">
                <a16:creationId xmlns:a16="http://schemas.microsoft.com/office/drawing/2014/main" id="{75B49678-739B-1546-B16C-80898E28CEAE}"/>
              </a:ext>
            </a:extLst>
          </p:cNvPr>
          <p:cNvPicPr>
            <a:picLocks noChangeAspect="1"/>
          </p:cNvPicPr>
          <p:nvPr/>
        </p:nvPicPr>
        <p:blipFill rotWithShape="1">
          <a:blip r:embed="rId5"/>
          <a:srcRect t="26949" b="29359"/>
          <a:stretch/>
        </p:blipFill>
        <p:spPr>
          <a:xfrm>
            <a:off x="7099802" y="4702767"/>
            <a:ext cx="925343" cy="404303"/>
          </a:xfrm>
          <a:prstGeom prst="rect">
            <a:avLst/>
          </a:prstGeom>
        </p:spPr>
      </p:pic>
      <p:pic>
        <p:nvPicPr>
          <p:cNvPr id="9" name="Picture 8">
            <a:extLst>
              <a:ext uri="{FF2B5EF4-FFF2-40B4-BE49-F238E27FC236}">
                <a16:creationId xmlns:a16="http://schemas.microsoft.com/office/drawing/2014/main" id="{43CF120B-D865-214F-BC3A-F853BD60F3F1}"/>
              </a:ext>
            </a:extLst>
          </p:cNvPr>
          <p:cNvPicPr>
            <a:picLocks noChangeAspect="1"/>
          </p:cNvPicPr>
          <p:nvPr/>
        </p:nvPicPr>
        <p:blipFill>
          <a:blip r:embed="rId6"/>
          <a:stretch>
            <a:fillRect/>
          </a:stretch>
        </p:blipFill>
        <p:spPr>
          <a:xfrm>
            <a:off x="8037630" y="4702767"/>
            <a:ext cx="636762" cy="422959"/>
          </a:xfrm>
          <a:prstGeom prst="rect">
            <a:avLst/>
          </a:prstGeom>
        </p:spPr>
      </p:pic>
      <p:sp>
        <p:nvSpPr>
          <p:cNvPr id="10" name="TextBox 9">
            <a:extLst>
              <a:ext uri="{FF2B5EF4-FFF2-40B4-BE49-F238E27FC236}">
                <a16:creationId xmlns:a16="http://schemas.microsoft.com/office/drawing/2014/main" id="{79746FC8-946E-3C4E-8E20-8216905913F9}"/>
              </a:ext>
            </a:extLst>
          </p:cNvPr>
          <p:cNvSpPr txBox="1"/>
          <p:nvPr/>
        </p:nvSpPr>
        <p:spPr>
          <a:xfrm>
            <a:off x="3237864" y="3313066"/>
            <a:ext cx="2613023" cy="369332"/>
          </a:xfrm>
          <a:prstGeom prst="rect">
            <a:avLst/>
          </a:prstGeom>
          <a:noFill/>
        </p:spPr>
        <p:txBody>
          <a:bodyPr wrap="none" rtlCol="0">
            <a:spAutoFit/>
          </a:bodyPr>
          <a:lstStyle/>
          <a:p>
            <a:r>
              <a:rPr lang="en-US" dirty="0" err="1">
                <a:latin typeface="Helvetica" pitchFamily="2" charset="0"/>
              </a:rPr>
              <a:t>Bictegravir</a:t>
            </a:r>
            <a:r>
              <a:rPr lang="en-US" dirty="0">
                <a:latin typeface="Helvetica" pitchFamily="2" charset="0"/>
              </a:rPr>
              <a:t> -  FTC - TAF</a:t>
            </a:r>
          </a:p>
        </p:txBody>
      </p:sp>
      <p:sp>
        <p:nvSpPr>
          <p:cNvPr id="11" name="TextBox 10">
            <a:extLst>
              <a:ext uri="{FF2B5EF4-FFF2-40B4-BE49-F238E27FC236}">
                <a16:creationId xmlns:a16="http://schemas.microsoft.com/office/drawing/2014/main" id="{D8D4C161-49D3-F947-95E4-A2C8A96DC092}"/>
              </a:ext>
            </a:extLst>
          </p:cNvPr>
          <p:cNvSpPr txBox="1"/>
          <p:nvPr/>
        </p:nvSpPr>
        <p:spPr>
          <a:xfrm>
            <a:off x="3228989" y="4016659"/>
            <a:ext cx="3301096" cy="369332"/>
          </a:xfrm>
          <a:prstGeom prst="rect">
            <a:avLst/>
          </a:prstGeom>
          <a:noFill/>
        </p:spPr>
        <p:txBody>
          <a:bodyPr wrap="none" rtlCol="0">
            <a:spAutoFit/>
          </a:bodyPr>
          <a:lstStyle/>
          <a:p>
            <a:r>
              <a:rPr lang="en-US" dirty="0">
                <a:latin typeface="Helvetica" pitchFamily="2" charset="0"/>
              </a:rPr>
              <a:t>Dolutegravir  -  FTC - Abacavir</a:t>
            </a:r>
          </a:p>
        </p:txBody>
      </p:sp>
      <p:sp>
        <p:nvSpPr>
          <p:cNvPr id="12" name="TextBox 11">
            <a:extLst>
              <a:ext uri="{FF2B5EF4-FFF2-40B4-BE49-F238E27FC236}">
                <a16:creationId xmlns:a16="http://schemas.microsoft.com/office/drawing/2014/main" id="{F6F7A0D0-3290-7746-B5C5-DAC05EFA836F}"/>
              </a:ext>
            </a:extLst>
          </p:cNvPr>
          <p:cNvSpPr txBox="1"/>
          <p:nvPr/>
        </p:nvSpPr>
        <p:spPr>
          <a:xfrm>
            <a:off x="3207260" y="4756394"/>
            <a:ext cx="2888740" cy="369332"/>
          </a:xfrm>
          <a:prstGeom prst="rect">
            <a:avLst/>
          </a:prstGeom>
          <a:noFill/>
        </p:spPr>
        <p:txBody>
          <a:bodyPr wrap="none" rtlCol="0">
            <a:spAutoFit/>
          </a:bodyPr>
          <a:lstStyle/>
          <a:p>
            <a:r>
              <a:rPr lang="en-US" dirty="0">
                <a:latin typeface="Helvetica" pitchFamily="2" charset="0"/>
              </a:rPr>
              <a:t>Dolutegravir  +  FTC - TAF</a:t>
            </a:r>
          </a:p>
        </p:txBody>
      </p:sp>
      <p:sp>
        <p:nvSpPr>
          <p:cNvPr id="13" name="Frame 12">
            <a:extLst>
              <a:ext uri="{FF2B5EF4-FFF2-40B4-BE49-F238E27FC236}">
                <a16:creationId xmlns:a16="http://schemas.microsoft.com/office/drawing/2014/main" id="{B79ACC7D-C0B2-BC4B-93C1-4C1C8B1B61BA}"/>
              </a:ext>
            </a:extLst>
          </p:cNvPr>
          <p:cNvSpPr/>
          <p:nvPr/>
        </p:nvSpPr>
        <p:spPr>
          <a:xfrm>
            <a:off x="2751910" y="2951921"/>
            <a:ext cx="6688180" cy="2459185"/>
          </a:xfrm>
          <a:prstGeom prst="frame">
            <a:avLst>
              <a:gd name="adj1" fmla="val 522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15260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178A8-4955-4DAD-97FA-BA676E4B6EB1}"/>
              </a:ext>
            </a:extLst>
          </p:cNvPr>
          <p:cNvSpPr>
            <a:spLocks noGrp="1"/>
          </p:cNvSpPr>
          <p:nvPr>
            <p:ph type="title"/>
          </p:nvPr>
        </p:nvSpPr>
        <p:spPr>
          <a:xfrm>
            <a:off x="496134" y="76001"/>
            <a:ext cx="10515600" cy="1325563"/>
          </a:xfrm>
        </p:spPr>
        <p:txBody>
          <a:bodyPr>
            <a:noAutofit/>
          </a:bodyPr>
          <a:lstStyle/>
          <a:p>
            <a:r>
              <a:rPr lang="en-US" altLang="zh-TW" sz="3200" b="1" dirty="0">
                <a:solidFill>
                  <a:srgbClr val="0070C0"/>
                </a:solidFill>
              </a:rPr>
              <a:t>San Francisco Experience: </a:t>
            </a:r>
            <a:br>
              <a:rPr lang="en-US" altLang="zh-TW" sz="3200" b="1" dirty="0">
                <a:solidFill>
                  <a:srgbClr val="0070C0"/>
                </a:solidFill>
              </a:rPr>
            </a:br>
            <a:r>
              <a:rPr lang="en-US" altLang="zh-TW" sz="3200" b="1" dirty="0">
                <a:solidFill>
                  <a:srgbClr val="0070C0"/>
                </a:solidFill>
              </a:rPr>
              <a:t>Same-Day Observed ART Initiation vs. Standard of Care</a:t>
            </a:r>
            <a:endParaRPr lang="en-US" altLang="en-US" sz="3200" b="1" dirty="0">
              <a:solidFill>
                <a:srgbClr val="0070C0"/>
              </a:solidFill>
            </a:endParaRPr>
          </a:p>
        </p:txBody>
      </p:sp>
      <p:sp>
        <p:nvSpPr>
          <p:cNvPr id="6" name="Content Placeholder 5">
            <a:extLst>
              <a:ext uri="{FF2B5EF4-FFF2-40B4-BE49-F238E27FC236}">
                <a16:creationId xmlns:a16="http://schemas.microsoft.com/office/drawing/2014/main" id="{7B2F5308-7087-4773-AD40-47C09D8AF65F}"/>
              </a:ext>
            </a:extLst>
          </p:cNvPr>
          <p:cNvSpPr>
            <a:spLocks noGrp="1"/>
          </p:cNvSpPr>
          <p:nvPr>
            <p:ph idx="1"/>
          </p:nvPr>
        </p:nvSpPr>
        <p:spPr>
          <a:xfrm>
            <a:off x="441447" y="1477710"/>
            <a:ext cx="4904440" cy="5148072"/>
          </a:xfrm>
        </p:spPr>
        <p:txBody>
          <a:bodyPr>
            <a:normAutofit/>
          </a:bodyPr>
          <a:lstStyle/>
          <a:p>
            <a:pPr marL="0" indent="0">
              <a:buNone/>
            </a:pPr>
            <a:r>
              <a:rPr lang="en-US" altLang="zh-TW" sz="2400" dirty="0">
                <a:latin typeface="Helvetica" pitchFamily="2" charset="0"/>
              </a:rPr>
              <a:t>Compared to historic controls, rapid ART initiation associated with:</a:t>
            </a:r>
          </a:p>
          <a:p>
            <a:r>
              <a:rPr lang="en-US" altLang="zh-TW" sz="2400" dirty="0">
                <a:latin typeface="Helvetica" pitchFamily="2" charset="0"/>
              </a:rPr>
              <a:t>Significantly shorter time to viral suppression (P&lt;0.0001)</a:t>
            </a:r>
          </a:p>
          <a:p>
            <a:r>
              <a:rPr lang="en-US" altLang="zh-TW" sz="2400" dirty="0">
                <a:latin typeface="Helvetica" pitchFamily="2" charset="0"/>
              </a:rPr>
              <a:t>Similar rates of loss to follow-up (10 v 15%)</a:t>
            </a:r>
          </a:p>
          <a:p>
            <a:r>
              <a:rPr lang="en-US" altLang="zh-TW" sz="2400" dirty="0">
                <a:latin typeface="Helvetica" pitchFamily="2" charset="0"/>
              </a:rPr>
              <a:t>Most same-day patients received </a:t>
            </a:r>
            <a:br>
              <a:rPr lang="en-US" altLang="zh-TW" sz="2400" dirty="0">
                <a:latin typeface="Helvetica" pitchFamily="2" charset="0"/>
              </a:rPr>
            </a:br>
            <a:r>
              <a:rPr lang="en-US" altLang="zh-TW" sz="2400" dirty="0">
                <a:latin typeface="Helvetica" pitchFamily="2" charset="0"/>
              </a:rPr>
              <a:t>INSTI-based regimens</a:t>
            </a:r>
          </a:p>
        </p:txBody>
      </p:sp>
      <p:grpSp>
        <p:nvGrpSpPr>
          <p:cNvPr id="25" name="Group 24">
            <a:extLst>
              <a:ext uri="{FF2B5EF4-FFF2-40B4-BE49-F238E27FC236}">
                <a16:creationId xmlns:a16="http://schemas.microsoft.com/office/drawing/2014/main" id="{0925F0CC-42F9-4B5F-842C-FEB20C567A59}"/>
              </a:ext>
            </a:extLst>
          </p:cNvPr>
          <p:cNvGrpSpPr/>
          <p:nvPr/>
        </p:nvGrpSpPr>
        <p:grpSpPr>
          <a:xfrm>
            <a:off x="5400573" y="1477710"/>
            <a:ext cx="4791914" cy="4533900"/>
            <a:chOff x="3716352" y="1562100"/>
            <a:chExt cx="5532526" cy="4533900"/>
          </a:xfrm>
        </p:grpSpPr>
        <p:grpSp>
          <p:nvGrpSpPr>
            <p:cNvPr id="5" name="Group 3"/>
            <p:cNvGrpSpPr/>
            <p:nvPr/>
          </p:nvGrpSpPr>
          <p:grpSpPr>
            <a:xfrm>
              <a:off x="4663538" y="2487715"/>
              <a:ext cx="4185187" cy="2922376"/>
              <a:chOff x="7321013" y="2641383"/>
              <a:chExt cx="4185187" cy="2922376"/>
            </a:xfrm>
          </p:grpSpPr>
          <p:sp>
            <p:nvSpPr>
              <p:cNvPr id="7" name="Freeform: Shape 28"/>
              <p:cNvSpPr/>
              <p:nvPr/>
            </p:nvSpPr>
            <p:spPr>
              <a:xfrm>
                <a:off x="7321013" y="2641383"/>
                <a:ext cx="870549" cy="2922376"/>
              </a:xfrm>
              <a:custGeom>
                <a:avLst/>
                <a:gdLst>
                  <a:gd name="connsiteX0" fmla="*/ 0 w 730329"/>
                  <a:gd name="connsiteY0" fmla="*/ 3246120 h 3308711"/>
                  <a:gd name="connsiteX1" fmla="*/ 86360 w 730329"/>
                  <a:gd name="connsiteY1" fmla="*/ 3241040 h 3308711"/>
                  <a:gd name="connsiteX2" fmla="*/ 132080 w 730329"/>
                  <a:gd name="connsiteY2" fmla="*/ 2555240 h 3308711"/>
                  <a:gd name="connsiteX3" fmla="*/ 208280 w 730329"/>
                  <a:gd name="connsiteY3" fmla="*/ 1864360 h 3308711"/>
                  <a:gd name="connsiteX4" fmla="*/ 213360 w 730329"/>
                  <a:gd name="connsiteY4" fmla="*/ 1554480 h 3308711"/>
                  <a:gd name="connsiteX5" fmla="*/ 223520 w 730329"/>
                  <a:gd name="connsiteY5" fmla="*/ 1056640 h 3308711"/>
                  <a:gd name="connsiteX6" fmla="*/ 345440 w 730329"/>
                  <a:gd name="connsiteY6" fmla="*/ 741680 h 3308711"/>
                  <a:gd name="connsiteX7" fmla="*/ 406400 w 730329"/>
                  <a:gd name="connsiteY7" fmla="*/ 726440 h 3308711"/>
                  <a:gd name="connsiteX8" fmla="*/ 441960 w 730329"/>
                  <a:gd name="connsiteY8" fmla="*/ 375920 h 3308711"/>
                  <a:gd name="connsiteX9" fmla="*/ 472440 w 730329"/>
                  <a:gd name="connsiteY9" fmla="*/ 187960 h 3308711"/>
                  <a:gd name="connsiteX10" fmla="*/ 706120 w 730329"/>
                  <a:gd name="connsiteY10" fmla="*/ 177800 h 3308711"/>
                  <a:gd name="connsiteX11" fmla="*/ 711200 w 730329"/>
                  <a:gd name="connsiteY11" fmla="*/ 0 h 3308711"/>
                  <a:gd name="connsiteX0" fmla="*/ 0 w 730329"/>
                  <a:gd name="connsiteY0" fmla="*/ 3246120 h 3246120"/>
                  <a:gd name="connsiteX1" fmla="*/ 86360 w 730329"/>
                  <a:gd name="connsiteY1" fmla="*/ 3241040 h 3246120"/>
                  <a:gd name="connsiteX2" fmla="*/ 132080 w 730329"/>
                  <a:gd name="connsiteY2" fmla="*/ 2555240 h 3246120"/>
                  <a:gd name="connsiteX3" fmla="*/ 208280 w 730329"/>
                  <a:gd name="connsiteY3" fmla="*/ 1864360 h 3246120"/>
                  <a:gd name="connsiteX4" fmla="*/ 213360 w 730329"/>
                  <a:gd name="connsiteY4" fmla="*/ 1554480 h 3246120"/>
                  <a:gd name="connsiteX5" fmla="*/ 223520 w 730329"/>
                  <a:gd name="connsiteY5" fmla="*/ 1056640 h 3246120"/>
                  <a:gd name="connsiteX6" fmla="*/ 345440 w 730329"/>
                  <a:gd name="connsiteY6" fmla="*/ 741680 h 3246120"/>
                  <a:gd name="connsiteX7" fmla="*/ 406400 w 730329"/>
                  <a:gd name="connsiteY7" fmla="*/ 726440 h 3246120"/>
                  <a:gd name="connsiteX8" fmla="*/ 441960 w 730329"/>
                  <a:gd name="connsiteY8" fmla="*/ 375920 h 3246120"/>
                  <a:gd name="connsiteX9" fmla="*/ 472440 w 730329"/>
                  <a:gd name="connsiteY9" fmla="*/ 187960 h 3246120"/>
                  <a:gd name="connsiteX10" fmla="*/ 706120 w 730329"/>
                  <a:gd name="connsiteY10" fmla="*/ 177800 h 3246120"/>
                  <a:gd name="connsiteX11" fmla="*/ 711200 w 730329"/>
                  <a:gd name="connsiteY11" fmla="*/ 0 h 3246120"/>
                  <a:gd name="connsiteX0" fmla="*/ 0 w 730329"/>
                  <a:gd name="connsiteY0" fmla="*/ 3246120 h 3246120"/>
                  <a:gd name="connsiteX1" fmla="*/ 86360 w 730329"/>
                  <a:gd name="connsiteY1" fmla="*/ 3241040 h 3246120"/>
                  <a:gd name="connsiteX2" fmla="*/ 132080 w 730329"/>
                  <a:gd name="connsiteY2" fmla="*/ 2555240 h 3246120"/>
                  <a:gd name="connsiteX3" fmla="*/ 208280 w 730329"/>
                  <a:gd name="connsiteY3" fmla="*/ 1864360 h 3246120"/>
                  <a:gd name="connsiteX4" fmla="*/ 213360 w 730329"/>
                  <a:gd name="connsiteY4" fmla="*/ 1554480 h 3246120"/>
                  <a:gd name="connsiteX5" fmla="*/ 223520 w 730329"/>
                  <a:gd name="connsiteY5" fmla="*/ 1056640 h 3246120"/>
                  <a:gd name="connsiteX6" fmla="*/ 345440 w 730329"/>
                  <a:gd name="connsiteY6" fmla="*/ 741680 h 3246120"/>
                  <a:gd name="connsiteX7" fmla="*/ 406400 w 730329"/>
                  <a:gd name="connsiteY7" fmla="*/ 726440 h 3246120"/>
                  <a:gd name="connsiteX8" fmla="*/ 441960 w 730329"/>
                  <a:gd name="connsiteY8" fmla="*/ 375920 h 3246120"/>
                  <a:gd name="connsiteX9" fmla="*/ 472440 w 730329"/>
                  <a:gd name="connsiteY9" fmla="*/ 187960 h 3246120"/>
                  <a:gd name="connsiteX10" fmla="*/ 706120 w 730329"/>
                  <a:gd name="connsiteY10" fmla="*/ 177800 h 3246120"/>
                  <a:gd name="connsiteX11" fmla="*/ 711200 w 730329"/>
                  <a:gd name="connsiteY11" fmla="*/ 0 h 3246120"/>
                  <a:gd name="connsiteX0" fmla="*/ 0 w 730329"/>
                  <a:gd name="connsiteY0" fmla="*/ 3246120 h 3246120"/>
                  <a:gd name="connsiteX1" fmla="*/ 86360 w 730329"/>
                  <a:gd name="connsiteY1" fmla="*/ 3241040 h 3246120"/>
                  <a:gd name="connsiteX2" fmla="*/ 132080 w 730329"/>
                  <a:gd name="connsiteY2" fmla="*/ 2555240 h 3246120"/>
                  <a:gd name="connsiteX3" fmla="*/ 208280 w 730329"/>
                  <a:gd name="connsiteY3" fmla="*/ 1864360 h 3246120"/>
                  <a:gd name="connsiteX4" fmla="*/ 213360 w 730329"/>
                  <a:gd name="connsiteY4" fmla="*/ 1554480 h 3246120"/>
                  <a:gd name="connsiteX5" fmla="*/ 223520 w 730329"/>
                  <a:gd name="connsiteY5" fmla="*/ 1056640 h 3246120"/>
                  <a:gd name="connsiteX6" fmla="*/ 345440 w 730329"/>
                  <a:gd name="connsiteY6" fmla="*/ 741680 h 3246120"/>
                  <a:gd name="connsiteX7" fmla="*/ 406400 w 730329"/>
                  <a:gd name="connsiteY7" fmla="*/ 726440 h 3246120"/>
                  <a:gd name="connsiteX8" fmla="*/ 441960 w 730329"/>
                  <a:gd name="connsiteY8" fmla="*/ 375920 h 3246120"/>
                  <a:gd name="connsiteX9" fmla="*/ 472440 w 730329"/>
                  <a:gd name="connsiteY9" fmla="*/ 187960 h 3246120"/>
                  <a:gd name="connsiteX10" fmla="*/ 706120 w 730329"/>
                  <a:gd name="connsiteY10" fmla="*/ 177800 h 3246120"/>
                  <a:gd name="connsiteX11" fmla="*/ 711200 w 730329"/>
                  <a:gd name="connsiteY11" fmla="*/ 0 h 3246120"/>
                  <a:gd name="connsiteX0" fmla="*/ 0 w 730329"/>
                  <a:gd name="connsiteY0" fmla="*/ 3246120 h 3246120"/>
                  <a:gd name="connsiteX1" fmla="*/ 86360 w 730329"/>
                  <a:gd name="connsiteY1" fmla="*/ 3241040 h 3246120"/>
                  <a:gd name="connsiteX2" fmla="*/ 132080 w 730329"/>
                  <a:gd name="connsiteY2" fmla="*/ 2555240 h 3246120"/>
                  <a:gd name="connsiteX3" fmla="*/ 208280 w 730329"/>
                  <a:gd name="connsiteY3" fmla="*/ 1864360 h 3246120"/>
                  <a:gd name="connsiteX4" fmla="*/ 213360 w 730329"/>
                  <a:gd name="connsiteY4" fmla="*/ 1554480 h 3246120"/>
                  <a:gd name="connsiteX5" fmla="*/ 223520 w 730329"/>
                  <a:gd name="connsiteY5" fmla="*/ 1056640 h 3246120"/>
                  <a:gd name="connsiteX6" fmla="*/ 345440 w 730329"/>
                  <a:gd name="connsiteY6" fmla="*/ 741680 h 3246120"/>
                  <a:gd name="connsiteX7" fmla="*/ 406400 w 730329"/>
                  <a:gd name="connsiteY7" fmla="*/ 726440 h 3246120"/>
                  <a:gd name="connsiteX8" fmla="*/ 441960 w 730329"/>
                  <a:gd name="connsiteY8" fmla="*/ 375920 h 3246120"/>
                  <a:gd name="connsiteX9" fmla="*/ 472440 w 730329"/>
                  <a:gd name="connsiteY9" fmla="*/ 187960 h 3246120"/>
                  <a:gd name="connsiteX10" fmla="*/ 706120 w 730329"/>
                  <a:gd name="connsiteY10" fmla="*/ 177800 h 3246120"/>
                  <a:gd name="connsiteX11" fmla="*/ 711200 w 730329"/>
                  <a:gd name="connsiteY11" fmla="*/ 0 h 3246120"/>
                  <a:gd name="connsiteX0" fmla="*/ 0 w 730329"/>
                  <a:gd name="connsiteY0" fmla="*/ 3246120 h 3246120"/>
                  <a:gd name="connsiteX1" fmla="*/ 86360 w 730329"/>
                  <a:gd name="connsiteY1" fmla="*/ 3241040 h 3246120"/>
                  <a:gd name="connsiteX2" fmla="*/ 132080 w 730329"/>
                  <a:gd name="connsiteY2" fmla="*/ 2555240 h 3246120"/>
                  <a:gd name="connsiteX3" fmla="*/ 208280 w 730329"/>
                  <a:gd name="connsiteY3" fmla="*/ 1864360 h 3246120"/>
                  <a:gd name="connsiteX4" fmla="*/ 213360 w 730329"/>
                  <a:gd name="connsiteY4" fmla="*/ 1554480 h 3246120"/>
                  <a:gd name="connsiteX5" fmla="*/ 223520 w 730329"/>
                  <a:gd name="connsiteY5" fmla="*/ 1056640 h 3246120"/>
                  <a:gd name="connsiteX6" fmla="*/ 345440 w 730329"/>
                  <a:gd name="connsiteY6" fmla="*/ 741680 h 3246120"/>
                  <a:gd name="connsiteX7" fmla="*/ 406400 w 730329"/>
                  <a:gd name="connsiteY7" fmla="*/ 726440 h 3246120"/>
                  <a:gd name="connsiteX8" fmla="*/ 441960 w 730329"/>
                  <a:gd name="connsiteY8" fmla="*/ 375920 h 3246120"/>
                  <a:gd name="connsiteX9" fmla="*/ 472440 w 730329"/>
                  <a:gd name="connsiteY9" fmla="*/ 187960 h 3246120"/>
                  <a:gd name="connsiteX10" fmla="*/ 706120 w 730329"/>
                  <a:gd name="connsiteY10" fmla="*/ 177800 h 3246120"/>
                  <a:gd name="connsiteX11" fmla="*/ 711200 w 730329"/>
                  <a:gd name="connsiteY11" fmla="*/ 0 h 3246120"/>
                  <a:gd name="connsiteX0" fmla="*/ 0 w 730329"/>
                  <a:gd name="connsiteY0" fmla="*/ 3246120 h 3246120"/>
                  <a:gd name="connsiteX1" fmla="*/ 86360 w 730329"/>
                  <a:gd name="connsiteY1" fmla="*/ 3241040 h 3246120"/>
                  <a:gd name="connsiteX2" fmla="*/ 132080 w 730329"/>
                  <a:gd name="connsiteY2" fmla="*/ 2555240 h 3246120"/>
                  <a:gd name="connsiteX3" fmla="*/ 208280 w 730329"/>
                  <a:gd name="connsiteY3" fmla="*/ 1864360 h 3246120"/>
                  <a:gd name="connsiteX4" fmla="*/ 213360 w 730329"/>
                  <a:gd name="connsiteY4" fmla="*/ 1554480 h 3246120"/>
                  <a:gd name="connsiteX5" fmla="*/ 223520 w 730329"/>
                  <a:gd name="connsiteY5" fmla="*/ 1056640 h 3246120"/>
                  <a:gd name="connsiteX6" fmla="*/ 345440 w 730329"/>
                  <a:gd name="connsiteY6" fmla="*/ 741680 h 3246120"/>
                  <a:gd name="connsiteX7" fmla="*/ 406400 w 730329"/>
                  <a:gd name="connsiteY7" fmla="*/ 726440 h 3246120"/>
                  <a:gd name="connsiteX8" fmla="*/ 441960 w 730329"/>
                  <a:gd name="connsiteY8" fmla="*/ 375920 h 3246120"/>
                  <a:gd name="connsiteX9" fmla="*/ 472440 w 730329"/>
                  <a:gd name="connsiteY9" fmla="*/ 187960 h 3246120"/>
                  <a:gd name="connsiteX10" fmla="*/ 706120 w 730329"/>
                  <a:gd name="connsiteY10" fmla="*/ 177800 h 3246120"/>
                  <a:gd name="connsiteX11" fmla="*/ 711200 w 730329"/>
                  <a:gd name="connsiteY11" fmla="*/ 0 h 3246120"/>
                  <a:gd name="connsiteX0" fmla="*/ 0 w 730329"/>
                  <a:gd name="connsiteY0" fmla="*/ 3246120 h 3246120"/>
                  <a:gd name="connsiteX1" fmla="*/ 86360 w 730329"/>
                  <a:gd name="connsiteY1" fmla="*/ 3241040 h 3246120"/>
                  <a:gd name="connsiteX2" fmla="*/ 132080 w 730329"/>
                  <a:gd name="connsiteY2" fmla="*/ 2555240 h 3246120"/>
                  <a:gd name="connsiteX3" fmla="*/ 208280 w 730329"/>
                  <a:gd name="connsiteY3" fmla="*/ 1864360 h 3246120"/>
                  <a:gd name="connsiteX4" fmla="*/ 213360 w 730329"/>
                  <a:gd name="connsiteY4" fmla="*/ 1554480 h 3246120"/>
                  <a:gd name="connsiteX5" fmla="*/ 223520 w 730329"/>
                  <a:gd name="connsiteY5" fmla="*/ 1056640 h 3246120"/>
                  <a:gd name="connsiteX6" fmla="*/ 345440 w 730329"/>
                  <a:gd name="connsiteY6" fmla="*/ 741680 h 3246120"/>
                  <a:gd name="connsiteX7" fmla="*/ 406400 w 730329"/>
                  <a:gd name="connsiteY7" fmla="*/ 726440 h 3246120"/>
                  <a:gd name="connsiteX8" fmla="*/ 441960 w 730329"/>
                  <a:gd name="connsiteY8" fmla="*/ 375920 h 3246120"/>
                  <a:gd name="connsiteX9" fmla="*/ 472440 w 730329"/>
                  <a:gd name="connsiteY9" fmla="*/ 187960 h 3246120"/>
                  <a:gd name="connsiteX10" fmla="*/ 706120 w 730329"/>
                  <a:gd name="connsiteY10" fmla="*/ 177800 h 3246120"/>
                  <a:gd name="connsiteX11" fmla="*/ 711200 w 730329"/>
                  <a:gd name="connsiteY11" fmla="*/ 0 h 3246120"/>
                  <a:gd name="connsiteX0" fmla="*/ 0 w 730329"/>
                  <a:gd name="connsiteY0" fmla="*/ 3246120 h 3246120"/>
                  <a:gd name="connsiteX1" fmla="*/ 86360 w 730329"/>
                  <a:gd name="connsiteY1" fmla="*/ 3241040 h 3246120"/>
                  <a:gd name="connsiteX2" fmla="*/ 132080 w 730329"/>
                  <a:gd name="connsiteY2" fmla="*/ 2555240 h 3246120"/>
                  <a:gd name="connsiteX3" fmla="*/ 208280 w 730329"/>
                  <a:gd name="connsiteY3" fmla="*/ 1864360 h 3246120"/>
                  <a:gd name="connsiteX4" fmla="*/ 213360 w 730329"/>
                  <a:gd name="connsiteY4" fmla="*/ 1554480 h 3246120"/>
                  <a:gd name="connsiteX5" fmla="*/ 223520 w 730329"/>
                  <a:gd name="connsiteY5" fmla="*/ 1056640 h 3246120"/>
                  <a:gd name="connsiteX6" fmla="*/ 345440 w 730329"/>
                  <a:gd name="connsiteY6" fmla="*/ 741680 h 3246120"/>
                  <a:gd name="connsiteX7" fmla="*/ 406400 w 730329"/>
                  <a:gd name="connsiteY7" fmla="*/ 726440 h 3246120"/>
                  <a:gd name="connsiteX8" fmla="*/ 441960 w 730329"/>
                  <a:gd name="connsiteY8" fmla="*/ 375920 h 3246120"/>
                  <a:gd name="connsiteX9" fmla="*/ 472440 w 730329"/>
                  <a:gd name="connsiteY9" fmla="*/ 187960 h 3246120"/>
                  <a:gd name="connsiteX10" fmla="*/ 706120 w 730329"/>
                  <a:gd name="connsiteY10" fmla="*/ 177800 h 3246120"/>
                  <a:gd name="connsiteX11" fmla="*/ 711200 w 730329"/>
                  <a:gd name="connsiteY11" fmla="*/ 0 h 3246120"/>
                  <a:gd name="connsiteX0" fmla="*/ 0 w 730329"/>
                  <a:gd name="connsiteY0" fmla="*/ 3246120 h 3246120"/>
                  <a:gd name="connsiteX1" fmla="*/ 86360 w 730329"/>
                  <a:gd name="connsiteY1" fmla="*/ 3241040 h 3246120"/>
                  <a:gd name="connsiteX2" fmla="*/ 132080 w 730329"/>
                  <a:gd name="connsiteY2" fmla="*/ 2555240 h 3246120"/>
                  <a:gd name="connsiteX3" fmla="*/ 208280 w 730329"/>
                  <a:gd name="connsiteY3" fmla="*/ 1864360 h 3246120"/>
                  <a:gd name="connsiteX4" fmla="*/ 213360 w 730329"/>
                  <a:gd name="connsiteY4" fmla="*/ 1554480 h 3246120"/>
                  <a:gd name="connsiteX5" fmla="*/ 223520 w 730329"/>
                  <a:gd name="connsiteY5" fmla="*/ 1056640 h 3246120"/>
                  <a:gd name="connsiteX6" fmla="*/ 345440 w 730329"/>
                  <a:gd name="connsiteY6" fmla="*/ 741680 h 3246120"/>
                  <a:gd name="connsiteX7" fmla="*/ 406400 w 730329"/>
                  <a:gd name="connsiteY7" fmla="*/ 726440 h 3246120"/>
                  <a:gd name="connsiteX8" fmla="*/ 441960 w 730329"/>
                  <a:gd name="connsiteY8" fmla="*/ 375920 h 3246120"/>
                  <a:gd name="connsiteX9" fmla="*/ 472440 w 730329"/>
                  <a:gd name="connsiteY9" fmla="*/ 187960 h 3246120"/>
                  <a:gd name="connsiteX10" fmla="*/ 706120 w 730329"/>
                  <a:gd name="connsiteY10" fmla="*/ 177800 h 3246120"/>
                  <a:gd name="connsiteX11" fmla="*/ 711200 w 730329"/>
                  <a:gd name="connsiteY11" fmla="*/ 0 h 3246120"/>
                  <a:gd name="connsiteX0" fmla="*/ 0 w 730329"/>
                  <a:gd name="connsiteY0" fmla="*/ 3246120 h 3246120"/>
                  <a:gd name="connsiteX1" fmla="*/ 86360 w 730329"/>
                  <a:gd name="connsiteY1" fmla="*/ 3241040 h 3246120"/>
                  <a:gd name="connsiteX2" fmla="*/ 132080 w 730329"/>
                  <a:gd name="connsiteY2" fmla="*/ 2555240 h 3246120"/>
                  <a:gd name="connsiteX3" fmla="*/ 208280 w 730329"/>
                  <a:gd name="connsiteY3" fmla="*/ 1864360 h 3246120"/>
                  <a:gd name="connsiteX4" fmla="*/ 213360 w 730329"/>
                  <a:gd name="connsiteY4" fmla="*/ 1554480 h 3246120"/>
                  <a:gd name="connsiteX5" fmla="*/ 223520 w 730329"/>
                  <a:gd name="connsiteY5" fmla="*/ 1056640 h 3246120"/>
                  <a:gd name="connsiteX6" fmla="*/ 345440 w 730329"/>
                  <a:gd name="connsiteY6" fmla="*/ 741680 h 3246120"/>
                  <a:gd name="connsiteX7" fmla="*/ 406400 w 730329"/>
                  <a:gd name="connsiteY7" fmla="*/ 726440 h 3246120"/>
                  <a:gd name="connsiteX8" fmla="*/ 441960 w 730329"/>
                  <a:gd name="connsiteY8" fmla="*/ 375920 h 3246120"/>
                  <a:gd name="connsiteX9" fmla="*/ 472440 w 730329"/>
                  <a:gd name="connsiteY9" fmla="*/ 187960 h 3246120"/>
                  <a:gd name="connsiteX10" fmla="*/ 706120 w 730329"/>
                  <a:gd name="connsiteY10" fmla="*/ 177800 h 3246120"/>
                  <a:gd name="connsiteX11" fmla="*/ 711200 w 730329"/>
                  <a:gd name="connsiteY11" fmla="*/ 0 h 3246120"/>
                  <a:gd name="connsiteX0" fmla="*/ 0 w 711200"/>
                  <a:gd name="connsiteY0" fmla="*/ 3246120 h 3246120"/>
                  <a:gd name="connsiteX1" fmla="*/ 86360 w 711200"/>
                  <a:gd name="connsiteY1" fmla="*/ 3241040 h 3246120"/>
                  <a:gd name="connsiteX2" fmla="*/ 132080 w 711200"/>
                  <a:gd name="connsiteY2" fmla="*/ 2555240 h 3246120"/>
                  <a:gd name="connsiteX3" fmla="*/ 208280 w 711200"/>
                  <a:gd name="connsiteY3" fmla="*/ 1864360 h 3246120"/>
                  <a:gd name="connsiteX4" fmla="*/ 213360 w 711200"/>
                  <a:gd name="connsiteY4" fmla="*/ 1554480 h 3246120"/>
                  <a:gd name="connsiteX5" fmla="*/ 223520 w 711200"/>
                  <a:gd name="connsiteY5" fmla="*/ 1056640 h 3246120"/>
                  <a:gd name="connsiteX6" fmla="*/ 345440 w 711200"/>
                  <a:gd name="connsiteY6" fmla="*/ 741680 h 3246120"/>
                  <a:gd name="connsiteX7" fmla="*/ 406400 w 711200"/>
                  <a:gd name="connsiteY7" fmla="*/ 726440 h 3246120"/>
                  <a:gd name="connsiteX8" fmla="*/ 441960 w 711200"/>
                  <a:gd name="connsiteY8" fmla="*/ 375920 h 3246120"/>
                  <a:gd name="connsiteX9" fmla="*/ 472440 w 711200"/>
                  <a:gd name="connsiteY9" fmla="*/ 187960 h 3246120"/>
                  <a:gd name="connsiteX10" fmla="*/ 706120 w 711200"/>
                  <a:gd name="connsiteY10" fmla="*/ 177800 h 3246120"/>
                  <a:gd name="connsiteX11" fmla="*/ 711200 w 711200"/>
                  <a:gd name="connsiteY11" fmla="*/ 0 h 324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1200" h="3246120">
                    <a:moveTo>
                      <a:pt x="0" y="3246120"/>
                    </a:moveTo>
                    <a:lnTo>
                      <a:pt x="86360" y="3241040"/>
                    </a:lnTo>
                    <a:lnTo>
                      <a:pt x="132080" y="2555240"/>
                    </a:lnTo>
                    <a:lnTo>
                      <a:pt x="208280" y="1864360"/>
                    </a:lnTo>
                    <a:cubicBezTo>
                      <a:pt x="209973" y="1761067"/>
                      <a:pt x="211667" y="1657773"/>
                      <a:pt x="213360" y="1554480"/>
                    </a:cubicBezTo>
                    <a:lnTo>
                      <a:pt x="223520" y="1056640"/>
                    </a:lnTo>
                    <a:lnTo>
                      <a:pt x="345440" y="741680"/>
                    </a:lnTo>
                    <a:cubicBezTo>
                      <a:pt x="375920" y="686647"/>
                      <a:pt x="390313" y="787400"/>
                      <a:pt x="406400" y="726440"/>
                    </a:cubicBezTo>
                    <a:lnTo>
                      <a:pt x="441960" y="375920"/>
                    </a:lnTo>
                    <a:lnTo>
                      <a:pt x="472440" y="187960"/>
                    </a:lnTo>
                    <a:lnTo>
                      <a:pt x="706120" y="177800"/>
                    </a:lnTo>
                    <a:lnTo>
                      <a:pt x="711200" y="0"/>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8" name="Freeform: Shape 29"/>
              <p:cNvSpPr/>
              <p:nvPr/>
            </p:nvSpPr>
            <p:spPr>
              <a:xfrm>
                <a:off x="7458145" y="2856331"/>
                <a:ext cx="4048055" cy="2707428"/>
              </a:xfrm>
              <a:custGeom>
                <a:avLst/>
                <a:gdLst>
                  <a:gd name="connsiteX0" fmla="*/ 0 w 3307080"/>
                  <a:gd name="connsiteY0" fmla="*/ 3011020 h 3044259"/>
                  <a:gd name="connsiteX1" fmla="*/ 81280 w 3307080"/>
                  <a:gd name="connsiteY1" fmla="*/ 3011020 h 3044259"/>
                  <a:gd name="connsiteX2" fmla="*/ 152400 w 3307080"/>
                  <a:gd name="connsiteY2" fmla="*/ 2665580 h 3044259"/>
                  <a:gd name="connsiteX3" fmla="*/ 279400 w 3307080"/>
                  <a:gd name="connsiteY3" fmla="*/ 2233780 h 3044259"/>
                  <a:gd name="connsiteX4" fmla="*/ 340360 w 3307080"/>
                  <a:gd name="connsiteY4" fmla="*/ 2223620 h 3044259"/>
                  <a:gd name="connsiteX5" fmla="*/ 629920 w 3307080"/>
                  <a:gd name="connsiteY5" fmla="*/ 1029820 h 3044259"/>
                  <a:gd name="connsiteX6" fmla="*/ 736600 w 3307080"/>
                  <a:gd name="connsiteY6" fmla="*/ 867260 h 3044259"/>
                  <a:gd name="connsiteX7" fmla="*/ 822960 w 3307080"/>
                  <a:gd name="connsiteY7" fmla="*/ 455780 h 3044259"/>
                  <a:gd name="connsiteX8" fmla="*/ 1041400 w 3307080"/>
                  <a:gd name="connsiteY8" fmla="*/ 354180 h 3044259"/>
                  <a:gd name="connsiteX9" fmla="*/ 1285240 w 3307080"/>
                  <a:gd name="connsiteY9" fmla="*/ 328780 h 3044259"/>
                  <a:gd name="connsiteX10" fmla="*/ 1280160 w 3307080"/>
                  <a:gd name="connsiteY10" fmla="*/ 252580 h 3044259"/>
                  <a:gd name="connsiteX11" fmla="*/ 1549400 w 3307080"/>
                  <a:gd name="connsiteY11" fmla="*/ 247500 h 3044259"/>
                  <a:gd name="connsiteX12" fmla="*/ 1559560 w 3307080"/>
                  <a:gd name="connsiteY12" fmla="*/ 166220 h 3044259"/>
                  <a:gd name="connsiteX13" fmla="*/ 1818640 w 3307080"/>
                  <a:gd name="connsiteY13" fmla="*/ 156060 h 3044259"/>
                  <a:gd name="connsiteX14" fmla="*/ 1808480 w 3307080"/>
                  <a:gd name="connsiteY14" fmla="*/ 84940 h 3044259"/>
                  <a:gd name="connsiteX15" fmla="*/ 2006600 w 3307080"/>
                  <a:gd name="connsiteY15" fmla="*/ 79860 h 3044259"/>
                  <a:gd name="connsiteX16" fmla="*/ 2016760 w 3307080"/>
                  <a:gd name="connsiteY16" fmla="*/ 8740 h 3044259"/>
                  <a:gd name="connsiteX17" fmla="*/ 3307080 w 3307080"/>
                  <a:gd name="connsiteY17" fmla="*/ 3660 h 3044259"/>
                  <a:gd name="connsiteX0" fmla="*/ 0 w 3307080"/>
                  <a:gd name="connsiteY0" fmla="*/ 3011020 h 3011020"/>
                  <a:gd name="connsiteX1" fmla="*/ 81280 w 3307080"/>
                  <a:gd name="connsiteY1" fmla="*/ 3011020 h 3011020"/>
                  <a:gd name="connsiteX2" fmla="*/ 152400 w 3307080"/>
                  <a:gd name="connsiteY2" fmla="*/ 2665580 h 3011020"/>
                  <a:gd name="connsiteX3" fmla="*/ 279400 w 3307080"/>
                  <a:gd name="connsiteY3" fmla="*/ 2233780 h 3011020"/>
                  <a:gd name="connsiteX4" fmla="*/ 340360 w 3307080"/>
                  <a:gd name="connsiteY4" fmla="*/ 2223620 h 3011020"/>
                  <a:gd name="connsiteX5" fmla="*/ 629920 w 3307080"/>
                  <a:gd name="connsiteY5" fmla="*/ 1029820 h 3011020"/>
                  <a:gd name="connsiteX6" fmla="*/ 736600 w 3307080"/>
                  <a:gd name="connsiteY6" fmla="*/ 867260 h 3011020"/>
                  <a:gd name="connsiteX7" fmla="*/ 822960 w 3307080"/>
                  <a:gd name="connsiteY7" fmla="*/ 455780 h 3011020"/>
                  <a:gd name="connsiteX8" fmla="*/ 1041400 w 3307080"/>
                  <a:gd name="connsiteY8" fmla="*/ 354180 h 3011020"/>
                  <a:gd name="connsiteX9" fmla="*/ 1285240 w 3307080"/>
                  <a:gd name="connsiteY9" fmla="*/ 328780 h 3011020"/>
                  <a:gd name="connsiteX10" fmla="*/ 1280160 w 3307080"/>
                  <a:gd name="connsiteY10" fmla="*/ 252580 h 3011020"/>
                  <a:gd name="connsiteX11" fmla="*/ 1549400 w 3307080"/>
                  <a:gd name="connsiteY11" fmla="*/ 247500 h 3011020"/>
                  <a:gd name="connsiteX12" fmla="*/ 1559560 w 3307080"/>
                  <a:gd name="connsiteY12" fmla="*/ 166220 h 3011020"/>
                  <a:gd name="connsiteX13" fmla="*/ 1818640 w 3307080"/>
                  <a:gd name="connsiteY13" fmla="*/ 156060 h 3011020"/>
                  <a:gd name="connsiteX14" fmla="*/ 1808480 w 3307080"/>
                  <a:gd name="connsiteY14" fmla="*/ 84940 h 3011020"/>
                  <a:gd name="connsiteX15" fmla="*/ 2006600 w 3307080"/>
                  <a:gd name="connsiteY15" fmla="*/ 79860 h 3011020"/>
                  <a:gd name="connsiteX16" fmla="*/ 2016760 w 3307080"/>
                  <a:gd name="connsiteY16" fmla="*/ 8740 h 3011020"/>
                  <a:gd name="connsiteX17" fmla="*/ 3307080 w 3307080"/>
                  <a:gd name="connsiteY17" fmla="*/ 3660 h 3011020"/>
                  <a:gd name="connsiteX0" fmla="*/ 0 w 3307080"/>
                  <a:gd name="connsiteY0" fmla="*/ 3011020 h 3011020"/>
                  <a:gd name="connsiteX1" fmla="*/ 81280 w 3307080"/>
                  <a:gd name="connsiteY1" fmla="*/ 3011020 h 3011020"/>
                  <a:gd name="connsiteX2" fmla="*/ 152400 w 3307080"/>
                  <a:gd name="connsiteY2" fmla="*/ 2665580 h 3011020"/>
                  <a:gd name="connsiteX3" fmla="*/ 279400 w 3307080"/>
                  <a:gd name="connsiteY3" fmla="*/ 2233780 h 3011020"/>
                  <a:gd name="connsiteX4" fmla="*/ 340360 w 3307080"/>
                  <a:gd name="connsiteY4" fmla="*/ 2223620 h 3011020"/>
                  <a:gd name="connsiteX5" fmla="*/ 629920 w 3307080"/>
                  <a:gd name="connsiteY5" fmla="*/ 1029820 h 3011020"/>
                  <a:gd name="connsiteX6" fmla="*/ 736600 w 3307080"/>
                  <a:gd name="connsiteY6" fmla="*/ 867260 h 3011020"/>
                  <a:gd name="connsiteX7" fmla="*/ 822960 w 3307080"/>
                  <a:gd name="connsiteY7" fmla="*/ 455780 h 3011020"/>
                  <a:gd name="connsiteX8" fmla="*/ 1041400 w 3307080"/>
                  <a:gd name="connsiteY8" fmla="*/ 354180 h 3011020"/>
                  <a:gd name="connsiteX9" fmla="*/ 1285240 w 3307080"/>
                  <a:gd name="connsiteY9" fmla="*/ 328780 h 3011020"/>
                  <a:gd name="connsiteX10" fmla="*/ 1280160 w 3307080"/>
                  <a:gd name="connsiteY10" fmla="*/ 252580 h 3011020"/>
                  <a:gd name="connsiteX11" fmla="*/ 1549400 w 3307080"/>
                  <a:gd name="connsiteY11" fmla="*/ 247500 h 3011020"/>
                  <a:gd name="connsiteX12" fmla="*/ 1559560 w 3307080"/>
                  <a:gd name="connsiteY12" fmla="*/ 166220 h 3011020"/>
                  <a:gd name="connsiteX13" fmla="*/ 1818640 w 3307080"/>
                  <a:gd name="connsiteY13" fmla="*/ 156060 h 3011020"/>
                  <a:gd name="connsiteX14" fmla="*/ 1808480 w 3307080"/>
                  <a:gd name="connsiteY14" fmla="*/ 84940 h 3011020"/>
                  <a:gd name="connsiteX15" fmla="*/ 2006600 w 3307080"/>
                  <a:gd name="connsiteY15" fmla="*/ 79860 h 3011020"/>
                  <a:gd name="connsiteX16" fmla="*/ 2016760 w 3307080"/>
                  <a:gd name="connsiteY16" fmla="*/ 8740 h 3011020"/>
                  <a:gd name="connsiteX17" fmla="*/ 3307080 w 3307080"/>
                  <a:gd name="connsiteY17" fmla="*/ 3660 h 3011020"/>
                  <a:gd name="connsiteX0" fmla="*/ 0 w 3307080"/>
                  <a:gd name="connsiteY0" fmla="*/ 3011020 h 3011020"/>
                  <a:gd name="connsiteX1" fmla="*/ 81280 w 3307080"/>
                  <a:gd name="connsiteY1" fmla="*/ 3011020 h 3011020"/>
                  <a:gd name="connsiteX2" fmla="*/ 152400 w 3307080"/>
                  <a:gd name="connsiteY2" fmla="*/ 2665580 h 3011020"/>
                  <a:gd name="connsiteX3" fmla="*/ 279400 w 3307080"/>
                  <a:gd name="connsiteY3" fmla="*/ 2233780 h 3011020"/>
                  <a:gd name="connsiteX4" fmla="*/ 340360 w 3307080"/>
                  <a:gd name="connsiteY4" fmla="*/ 2223620 h 3011020"/>
                  <a:gd name="connsiteX5" fmla="*/ 629920 w 3307080"/>
                  <a:gd name="connsiteY5" fmla="*/ 1029820 h 3011020"/>
                  <a:gd name="connsiteX6" fmla="*/ 736600 w 3307080"/>
                  <a:gd name="connsiteY6" fmla="*/ 867260 h 3011020"/>
                  <a:gd name="connsiteX7" fmla="*/ 822960 w 3307080"/>
                  <a:gd name="connsiteY7" fmla="*/ 455780 h 3011020"/>
                  <a:gd name="connsiteX8" fmla="*/ 1041400 w 3307080"/>
                  <a:gd name="connsiteY8" fmla="*/ 354180 h 3011020"/>
                  <a:gd name="connsiteX9" fmla="*/ 1285240 w 3307080"/>
                  <a:gd name="connsiteY9" fmla="*/ 328780 h 3011020"/>
                  <a:gd name="connsiteX10" fmla="*/ 1280160 w 3307080"/>
                  <a:gd name="connsiteY10" fmla="*/ 252580 h 3011020"/>
                  <a:gd name="connsiteX11" fmla="*/ 1549400 w 3307080"/>
                  <a:gd name="connsiteY11" fmla="*/ 247500 h 3011020"/>
                  <a:gd name="connsiteX12" fmla="*/ 1559560 w 3307080"/>
                  <a:gd name="connsiteY12" fmla="*/ 166220 h 3011020"/>
                  <a:gd name="connsiteX13" fmla="*/ 1818640 w 3307080"/>
                  <a:gd name="connsiteY13" fmla="*/ 156060 h 3011020"/>
                  <a:gd name="connsiteX14" fmla="*/ 1808480 w 3307080"/>
                  <a:gd name="connsiteY14" fmla="*/ 84940 h 3011020"/>
                  <a:gd name="connsiteX15" fmla="*/ 2006600 w 3307080"/>
                  <a:gd name="connsiteY15" fmla="*/ 79860 h 3011020"/>
                  <a:gd name="connsiteX16" fmla="*/ 2016760 w 3307080"/>
                  <a:gd name="connsiteY16" fmla="*/ 8740 h 3011020"/>
                  <a:gd name="connsiteX17" fmla="*/ 3307080 w 3307080"/>
                  <a:gd name="connsiteY17" fmla="*/ 3660 h 3011020"/>
                  <a:gd name="connsiteX0" fmla="*/ 0 w 3307080"/>
                  <a:gd name="connsiteY0" fmla="*/ 3011020 h 3011020"/>
                  <a:gd name="connsiteX1" fmla="*/ 81280 w 3307080"/>
                  <a:gd name="connsiteY1" fmla="*/ 3011020 h 3011020"/>
                  <a:gd name="connsiteX2" fmla="*/ 152400 w 3307080"/>
                  <a:gd name="connsiteY2" fmla="*/ 2665580 h 3011020"/>
                  <a:gd name="connsiteX3" fmla="*/ 279400 w 3307080"/>
                  <a:gd name="connsiteY3" fmla="*/ 2233780 h 3011020"/>
                  <a:gd name="connsiteX4" fmla="*/ 340360 w 3307080"/>
                  <a:gd name="connsiteY4" fmla="*/ 2223620 h 3011020"/>
                  <a:gd name="connsiteX5" fmla="*/ 629920 w 3307080"/>
                  <a:gd name="connsiteY5" fmla="*/ 1029820 h 3011020"/>
                  <a:gd name="connsiteX6" fmla="*/ 736600 w 3307080"/>
                  <a:gd name="connsiteY6" fmla="*/ 867260 h 3011020"/>
                  <a:gd name="connsiteX7" fmla="*/ 822960 w 3307080"/>
                  <a:gd name="connsiteY7" fmla="*/ 455780 h 3011020"/>
                  <a:gd name="connsiteX8" fmla="*/ 1041400 w 3307080"/>
                  <a:gd name="connsiteY8" fmla="*/ 354180 h 3011020"/>
                  <a:gd name="connsiteX9" fmla="*/ 1285240 w 3307080"/>
                  <a:gd name="connsiteY9" fmla="*/ 328780 h 3011020"/>
                  <a:gd name="connsiteX10" fmla="*/ 1280160 w 3307080"/>
                  <a:gd name="connsiteY10" fmla="*/ 252580 h 3011020"/>
                  <a:gd name="connsiteX11" fmla="*/ 1549400 w 3307080"/>
                  <a:gd name="connsiteY11" fmla="*/ 247500 h 3011020"/>
                  <a:gd name="connsiteX12" fmla="*/ 1559560 w 3307080"/>
                  <a:gd name="connsiteY12" fmla="*/ 166220 h 3011020"/>
                  <a:gd name="connsiteX13" fmla="*/ 1818640 w 3307080"/>
                  <a:gd name="connsiteY13" fmla="*/ 156060 h 3011020"/>
                  <a:gd name="connsiteX14" fmla="*/ 1808480 w 3307080"/>
                  <a:gd name="connsiteY14" fmla="*/ 84940 h 3011020"/>
                  <a:gd name="connsiteX15" fmla="*/ 2006600 w 3307080"/>
                  <a:gd name="connsiteY15" fmla="*/ 79860 h 3011020"/>
                  <a:gd name="connsiteX16" fmla="*/ 2016760 w 3307080"/>
                  <a:gd name="connsiteY16" fmla="*/ 8740 h 3011020"/>
                  <a:gd name="connsiteX17" fmla="*/ 3307080 w 3307080"/>
                  <a:gd name="connsiteY17" fmla="*/ 3660 h 3011020"/>
                  <a:gd name="connsiteX0" fmla="*/ 0 w 3307080"/>
                  <a:gd name="connsiteY0" fmla="*/ 3011020 h 3011020"/>
                  <a:gd name="connsiteX1" fmla="*/ 81280 w 3307080"/>
                  <a:gd name="connsiteY1" fmla="*/ 3011020 h 3011020"/>
                  <a:gd name="connsiteX2" fmla="*/ 152400 w 3307080"/>
                  <a:gd name="connsiteY2" fmla="*/ 2665580 h 3011020"/>
                  <a:gd name="connsiteX3" fmla="*/ 279400 w 3307080"/>
                  <a:gd name="connsiteY3" fmla="*/ 2233780 h 3011020"/>
                  <a:gd name="connsiteX4" fmla="*/ 340360 w 3307080"/>
                  <a:gd name="connsiteY4" fmla="*/ 2223620 h 3011020"/>
                  <a:gd name="connsiteX5" fmla="*/ 629920 w 3307080"/>
                  <a:gd name="connsiteY5" fmla="*/ 1029820 h 3011020"/>
                  <a:gd name="connsiteX6" fmla="*/ 736600 w 3307080"/>
                  <a:gd name="connsiteY6" fmla="*/ 867260 h 3011020"/>
                  <a:gd name="connsiteX7" fmla="*/ 822960 w 3307080"/>
                  <a:gd name="connsiteY7" fmla="*/ 455780 h 3011020"/>
                  <a:gd name="connsiteX8" fmla="*/ 1041400 w 3307080"/>
                  <a:gd name="connsiteY8" fmla="*/ 354180 h 3011020"/>
                  <a:gd name="connsiteX9" fmla="*/ 1285240 w 3307080"/>
                  <a:gd name="connsiteY9" fmla="*/ 328780 h 3011020"/>
                  <a:gd name="connsiteX10" fmla="*/ 1280160 w 3307080"/>
                  <a:gd name="connsiteY10" fmla="*/ 252580 h 3011020"/>
                  <a:gd name="connsiteX11" fmla="*/ 1549400 w 3307080"/>
                  <a:gd name="connsiteY11" fmla="*/ 247500 h 3011020"/>
                  <a:gd name="connsiteX12" fmla="*/ 1559560 w 3307080"/>
                  <a:gd name="connsiteY12" fmla="*/ 166220 h 3011020"/>
                  <a:gd name="connsiteX13" fmla="*/ 1818640 w 3307080"/>
                  <a:gd name="connsiteY13" fmla="*/ 156060 h 3011020"/>
                  <a:gd name="connsiteX14" fmla="*/ 1808480 w 3307080"/>
                  <a:gd name="connsiteY14" fmla="*/ 84940 h 3011020"/>
                  <a:gd name="connsiteX15" fmla="*/ 2006600 w 3307080"/>
                  <a:gd name="connsiteY15" fmla="*/ 79860 h 3011020"/>
                  <a:gd name="connsiteX16" fmla="*/ 2016760 w 3307080"/>
                  <a:gd name="connsiteY16" fmla="*/ 8740 h 3011020"/>
                  <a:gd name="connsiteX17" fmla="*/ 3307080 w 3307080"/>
                  <a:gd name="connsiteY17" fmla="*/ 3660 h 3011020"/>
                  <a:gd name="connsiteX0" fmla="*/ 0 w 3307080"/>
                  <a:gd name="connsiteY0" fmla="*/ 3011020 h 3011020"/>
                  <a:gd name="connsiteX1" fmla="*/ 81280 w 3307080"/>
                  <a:gd name="connsiteY1" fmla="*/ 3011020 h 3011020"/>
                  <a:gd name="connsiteX2" fmla="*/ 152400 w 3307080"/>
                  <a:gd name="connsiteY2" fmla="*/ 2665580 h 3011020"/>
                  <a:gd name="connsiteX3" fmla="*/ 279400 w 3307080"/>
                  <a:gd name="connsiteY3" fmla="*/ 2233780 h 3011020"/>
                  <a:gd name="connsiteX4" fmla="*/ 340360 w 3307080"/>
                  <a:gd name="connsiteY4" fmla="*/ 2223620 h 3011020"/>
                  <a:gd name="connsiteX5" fmla="*/ 629920 w 3307080"/>
                  <a:gd name="connsiteY5" fmla="*/ 1029820 h 3011020"/>
                  <a:gd name="connsiteX6" fmla="*/ 736600 w 3307080"/>
                  <a:gd name="connsiteY6" fmla="*/ 867260 h 3011020"/>
                  <a:gd name="connsiteX7" fmla="*/ 822960 w 3307080"/>
                  <a:gd name="connsiteY7" fmla="*/ 455780 h 3011020"/>
                  <a:gd name="connsiteX8" fmla="*/ 1041400 w 3307080"/>
                  <a:gd name="connsiteY8" fmla="*/ 354180 h 3011020"/>
                  <a:gd name="connsiteX9" fmla="*/ 1285240 w 3307080"/>
                  <a:gd name="connsiteY9" fmla="*/ 328780 h 3011020"/>
                  <a:gd name="connsiteX10" fmla="*/ 1280160 w 3307080"/>
                  <a:gd name="connsiteY10" fmla="*/ 252580 h 3011020"/>
                  <a:gd name="connsiteX11" fmla="*/ 1549400 w 3307080"/>
                  <a:gd name="connsiteY11" fmla="*/ 247500 h 3011020"/>
                  <a:gd name="connsiteX12" fmla="*/ 1559560 w 3307080"/>
                  <a:gd name="connsiteY12" fmla="*/ 166220 h 3011020"/>
                  <a:gd name="connsiteX13" fmla="*/ 1818640 w 3307080"/>
                  <a:gd name="connsiteY13" fmla="*/ 156060 h 3011020"/>
                  <a:gd name="connsiteX14" fmla="*/ 1808480 w 3307080"/>
                  <a:gd name="connsiteY14" fmla="*/ 84940 h 3011020"/>
                  <a:gd name="connsiteX15" fmla="*/ 2006600 w 3307080"/>
                  <a:gd name="connsiteY15" fmla="*/ 79860 h 3011020"/>
                  <a:gd name="connsiteX16" fmla="*/ 2016760 w 3307080"/>
                  <a:gd name="connsiteY16" fmla="*/ 8740 h 3011020"/>
                  <a:gd name="connsiteX17" fmla="*/ 3307080 w 3307080"/>
                  <a:gd name="connsiteY17" fmla="*/ 3660 h 3011020"/>
                  <a:gd name="connsiteX0" fmla="*/ 0 w 3307080"/>
                  <a:gd name="connsiteY0" fmla="*/ 3011020 h 3011020"/>
                  <a:gd name="connsiteX1" fmla="*/ 81280 w 3307080"/>
                  <a:gd name="connsiteY1" fmla="*/ 3011020 h 3011020"/>
                  <a:gd name="connsiteX2" fmla="*/ 152400 w 3307080"/>
                  <a:gd name="connsiteY2" fmla="*/ 2665580 h 3011020"/>
                  <a:gd name="connsiteX3" fmla="*/ 279400 w 3307080"/>
                  <a:gd name="connsiteY3" fmla="*/ 2233780 h 3011020"/>
                  <a:gd name="connsiteX4" fmla="*/ 340360 w 3307080"/>
                  <a:gd name="connsiteY4" fmla="*/ 2223620 h 3011020"/>
                  <a:gd name="connsiteX5" fmla="*/ 629920 w 3307080"/>
                  <a:gd name="connsiteY5" fmla="*/ 1029820 h 3011020"/>
                  <a:gd name="connsiteX6" fmla="*/ 736600 w 3307080"/>
                  <a:gd name="connsiteY6" fmla="*/ 867260 h 3011020"/>
                  <a:gd name="connsiteX7" fmla="*/ 822960 w 3307080"/>
                  <a:gd name="connsiteY7" fmla="*/ 455780 h 3011020"/>
                  <a:gd name="connsiteX8" fmla="*/ 1041400 w 3307080"/>
                  <a:gd name="connsiteY8" fmla="*/ 354180 h 3011020"/>
                  <a:gd name="connsiteX9" fmla="*/ 1285240 w 3307080"/>
                  <a:gd name="connsiteY9" fmla="*/ 328780 h 3011020"/>
                  <a:gd name="connsiteX10" fmla="*/ 1280160 w 3307080"/>
                  <a:gd name="connsiteY10" fmla="*/ 252580 h 3011020"/>
                  <a:gd name="connsiteX11" fmla="*/ 1549400 w 3307080"/>
                  <a:gd name="connsiteY11" fmla="*/ 247500 h 3011020"/>
                  <a:gd name="connsiteX12" fmla="*/ 1559560 w 3307080"/>
                  <a:gd name="connsiteY12" fmla="*/ 166220 h 3011020"/>
                  <a:gd name="connsiteX13" fmla="*/ 1818640 w 3307080"/>
                  <a:gd name="connsiteY13" fmla="*/ 156060 h 3011020"/>
                  <a:gd name="connsiteX14" fmla="*/ 1808480 w 3307080"/>
                  <a:gd name="connsiteY14" fmla="*/ 84940 h 3011020"/>
                  <a:gd name="connsiteX15" fmla="*/ 2006600 w 3307080"/>
                  <a:gd name="connsiteY15" fmla="*/ 79860 h 3011020"/>
                  <a:gd name="connsiteX16" fmla="*/ 2016760 w 3307080"/>
                  <a:gd name="connsiteY16" fmla="*/ 8740 h 3011020"/>
                  <a:gd name="connsiteX17" fmla="*/ 3307080 w 3307080"/>
                  <a:gd name="connsiteY17" fmla="*/ 3660 h 3011020"/>
                  <a:gd name="connsiteX0" fmla="*/ 0 w 3307080"/>
                  <a:gd name="connsiteY0" fmla="*/ 3011020 h 3011020"/>
                  <a:gd name="connsiteX1" fmla="*/ 81280 w 3307080"/>
                  <a:gd name="connsiteY1" fmla="*/ 3011020 h 3011020"/>
                  <a:gd name="connsiteX2" fmla="*/ 152400 w 3307080"/>
                  <a:gd name="connsiteY2" fmla="*/ 2665580 h 3011020"/>
                  <a:gd name="connsiteX3" fmla="*/ 279400 w 3307080"/>
                  <a:gd name="connsiteY3" fmla="*/ 2233780 h 3011020"/>
                  <a:gd name="connsiteX4" fmla="*/ 340360 w 3307080"/>
                  <a:gd name="connsiteY4" fmla="*/ 2223620 h 3011020"/>
                  <a:gd name="connsiteX5" fmla="*/ 629920 w 3307080"/>
                  <a:gd name="connsiteY5" fmla="*/ 1029820 h 3011020"/>
                  <a:gd name="connsiteX6" fmla="*/ 736600 w 3307080"/>
                  <a:gd name="connsiteY6" fmla="*/ 867260 h 3011020"/>
                  <a:gd name="connsiteX7" fmla="*/ 822960 w 3307080"/>
                  <a:gd name="connsiteY7" fmla="*/ 455780 h 3011020"/>
                  <a:gd name="connsiteX8" fmla="*/ 1041400 w 3307080"/>
                  <a:gd name="connsiteY8" fmla="*/ 354180 h 3011020"/>
                  <a:gd name="connsiteX9" fmla="*/ 1285240 w 3307080"/>
                  <a:gd name="connsiteY9" fmla="*/ 328780 h 3011020"/>
                  <a:gd name="connsiteX10" fmla="*/ 1280160 w 3307080"/>
                  <a:gd name="connsiteY10" fmla="*/ 252580 h 3011020"/>
                  <a:gd name="connsiteX11" fmla="*/ 1549400 w 3307080"/>
                  <a:gd name="connsiteY11" fmla="*/ 247500 h 3011020"/>
                  <a:gd name="connsiteX12" fmla="*/ 1559560 w 3307080"/>
                  <a:gd name="connsiteY12" fmla="*/ 166220 h 3011020"/>
                  <a:gd name="connsiteX13" fmla="*/ 1818640 w 3307080"/>
                  <a:gd name="connsiteY13" fmla="*/ 156060 h 3011020"/>
                  <a:gd name="connsiteX14" fmla="*/ 1808480 w 3307080"/>
                  <a:gd name="connsiteY14" fmla="*/ 84940 h 3011020"/>
                  <a:gd name="connsiteX15" fmla="*/ 2006600 w 3307080"/>
                  <a:gd name="connsiteY15" fmla="*/ 79860 h 3011020"/>
                  <a:gd name="connsiteX16" fmla="*/ 2016760 w 3307080"/>
                  <a:gd name="connsiteY16" fmla="*/ 8740 h 3011020"/>
                  <a:gd name="connsiteX17" fmla="*/ 3307080 w 3307080"/>
                  <a:gd name="connsiteY17" fmla="*/ 3660 h 3011020"/>
                  <a:gd name="connsiteX0" fmla="*/ 0 w 3307080"/>
                  <a:gd name="connsiteY0" fmla="*/ 3011020 h 3011020"/>
                  <a:gd name="connsiteX1" fmla="*/ 81280 w 3307080"/>
                  <a:gd name="connsiteY1" fmla="*/ 3011020 h 3011020"/>
                  <a:gd name="connsiteX2" fmla="*/ 152400 w 3307080"/>
                  <a:gd name="connsiteY2" fmla="*/ 2665580 h 3011020"/>
                  <a:gd name="connsiteX3" fmla="*/ 279400 w 3307080"/>
                  <a:gd name="connsiteY3" fmla="*/ 2233780 h 3011020"/>
                  <a:gd name="connsiteX4" fmla="*/ 340360 w 3307080"/>
                  <a:gd name="connsiteY4" fmla="*/ 2223620 h 3011020"/>
                  <a:gd name="connsiteX5" fmla="*/ 629920 w 3307080"/>
                  <a:gd name="connsiteY5" fmla="*/ 1029820 h 3011020"/>
                  <a:gd name="connsiteX6" fmla="*/ 736600 w 3307080"/>
                  <a:gd name="connsiteY6" fmla="*/ 867260 h 3011020"/>
                  <a:gd name="connsiteX7" fmla="*/ 822960 w 3307080"/>
                  <a:gd name="connsiteY7" fmla="*/ 455780 h 3011020"/>
                  <a:gd name="connsiteX8" fmla="*/ 1041400 w 3307080"/>
                  <a:gd name="connsiteY8" fmla="*/ 354180 h 3011020"/>
                  <a:gd name="connsiteX9" fmla="*/ 1285240 w 3307080"/>
                  <a:gd name="connsiteY9" fmla="*/ 328780 h 3011020"/>
                  <a:gd name="connsiteX10" fmla="*/ 1280160 w 3307080"/>
                  <a:gd name="connsiteY10" fmla="*/ 252580 h 3011020"/>
                  <a:gd name="connsiteX11" fmla="*/ 1549400 w 3307080"/>
                  <a:gd name="connsiteY11" fmla="*/ 247500 h 3011020"/>
                  <a:gd name="connsiteX12" fmla="*/ 1559560 w 3307080"/>
                  <a:gd name="connsiteY12" fmla="*/ 166220 h 3011020"/>
                  <a:gd name="connsiteX13" fmla="*/ 1818640 w 3307080"/>
                  <a:gd name="connsiteY13" fmla="*/ 156060 h 3011020"/>
                  <a:gd name="connsiteX14" fmla="*/ 1808480 w 3307080"/>
                  <a:gd name="connsiteY14" fmla="*/ 84940 h 3011020"/>
                  <a:gd name="connsiteX15" fmla="*/ 2006600 w 3307080"/>
                  <a:gd name="connsiteY15" fmla="*/ 79860 h 3011020"/>
                  <a:gd name="connsiteX16" fmla="*/ 2016760 w 3307080"/>
                  <a:gd name="connsiteY16" fmla="*/ 8740 h 3011020"/>
                  <a:gd name="connsiteX17" fmla="*/ 3307080 w 3307080"/>
                  <a:gd name="connsiteY17" fmla="*/ 3660 h 3011020"/>
                  <a:gd name="connsiteX0" fmla="*/ 0 w 3307080"/>
                  <a:gd name="connsiteY0" fmla="*/ 3011020 h 3011020"/>
                  <a:gd name="connsiteX1" fmla="*/ 81280 w 3307080"/>
                  <a:gd name="connsiteY1" fmla="*/ 3011020 h 3011020"/>
                  <a:gd name="connsiteX2" fmla="*/ 152400 w 3307080"/>
                  <a:gd name="connsiteY2" fmla="*/ 2665580 h 3011020"/>
                  <a:gd name="connsiteX3" fmla="*/ 279400 w 3307080"/>
                  <a:gd name="connsiteY3" fmla="*/ 2233780 h 3011020"/>
                  <a:gd name="connsiteX4" fmla="*/ 340360 w 3307080"/>
                  <a:gd name="connsiteY4" fmla="*/ 2223620 h 3011020"/>
                  <a:gd name="connsiteX5" fmla="*/ 629920 w 3307080"/>
                  <a:gd name="connsiteY5" fmla="*/ 1029820 h 3011020"/>
                  <a:gd name="connsiteX6" fmla="*/ 736600 w 3307080"/>
                  <a:gd name="connsiteY6" fmla="*/ 867260 h 3011020"/>
                  <a:gd name="connsiteX7" fmla="*/ 822960 w 3307080"/>
                  <a:gd name="connsiteY7" fmla="*/ 455780 h 3011020"/>
                  <a:gd name="connsiteX8" fmla="*/ 1041400 w 3307080"/>
                  <a:gd name="connsiteY8" fmla="*/ 354180 h 3011020"/>
                  <a:gd name="connsiteX9" fmla="*/ 1285240 w 3307080"/>
                  <a:gd name="connsiteY9" fmla="*/ 328780 h 3011020"/>
                  <a:gd name="connsiteX10" fmla="*/ 1280160 w 3307080"/>
                  <a:gd name="connsiteY10" fmla="*/ 252580 h 3011020"/>
                  <a:gd name="connsiteX11" fmla="*/ 1549400 w 3307080"/>
                  <a:gd name="connsiteY11" fmla="*/ 247500 h 3011020"/>
                  <a:gd name="connsiteX12" fmla="*/ 1559560 w 3307080"/>
                  <a:gd name="connsiteY12" fmla="*/ 166220 h 3011020"/>
                  <a:gd name="connsiteX13" fmla="*/ 1818640 w 3307080"/>
                  <a:gd name="connsiteY13" fmla="*/ 156060 h 3011020"/>
                  <a:gd name="connsiteX14" fmla="*/ 1808480 w 3307080"/>
                  <a:gd name="connsiteY14" fmla="*/ 84940 h 3011020"/>
                  <a:gd name="connsiteX15" fmla="*/ 2006600 w 3307080"/>
                  <a:gd name="connsiteY15" fmla="*/ 79860 h 3011020"/>
                  <a:gd name="connsiteX16" fmla="*/ 2016760 w 3307080"/>
                  <a:gd name="connsiteY16" fmla="*/ 8740 h 3011020"/>
                  <a:gd name="connsiteX17" fmla="*/ 3307080 w 3307080"/>
                  <a:gd name="connsiteY17" fmla="*/ 3660 h 3011020"/>
                  <a:gd name="connsiteX0" fmla="*/ 0 w 3307080"/>
                  <a:gd name="connsiteY0" fmla="*/ 3011020 h 3011020"/>
                  <a:gd name="connsiteX1" fmla="*/ 81280 w 3307080"/>
                  <a:gd name="connsiteY1" fmla="*/ 3011020 h 3011020"/>
                  <a:gd name="connsiteX2" fmla="*/ 152400 w 3307080"/>
                  <a:gd name="connsiteY2" fmla="*/ 2665580 h 3011020"/>
                  <a:gd name="connsiteX3" fmla="*/ 279400 w 3307080"/>
                  <a:gd name="connsiteY3" fmla="*/ 2233780 h 3011020"/>
                  <a:gd name="connsiteX4" fmla="*/ 340360 w 3307080"/>
                  <a:gd name="connsiteY4" fmla="*/ 2223620 h 3011020"/>
                  <a:gd name="connsiteX5" fmla="*/ 629920 w 3307080"/>
                  <a:gd name="connsiteY5" fmla="*/ 1029820 h 3011020"/>
                  <a:gd name="connsiteX6" fmla="*/ 736600 w 3307080"/>
                  <a:gd name="connsiteY6" fmla="*/ 867260 h 3011020"/>
                  <a:gd name="connsiteX7" fmla="*/ 822960 w 3307080"/>
                  <a:gd name="connsiteY7" fmla="*/ 455780 h 3011020"/>
                  <a:gd name="connsiteX8" fmla="*/ 1041400 w 3307080"/>
                  <a:gd name="connsiteY8" fmla="*/ 354180 h 3011020"/>
                  <a:gd name="connsiteX9" fmla="*/ 1285240 w 3307080"/>
                  <a:gd name="connsiteY9" fmla="*/ 328780 h 3011020"/>
                  <a:gd name="connsiteX10" fmla="*/ 1280160 w 3307080"/>
                  <a:gd name="connsiteY10" fmla="*/ 252580 h 3011020"/>
                  <a:gd name="connsiteX11" fmla="*/ 1549400 w 3307080"/>
                  <a:gd name="connsiteY11" fmla="*/ 247500 h 3011020"/>
                  <a:gd name="connsiteX12" fmla="*/ 1559560 w 3307080"/>
                  <a:gd name="connsiteY12" fmla="*/ 166220 h 3011020"/>
                  <a:gd name="connsiteX13" fmla="*/ 1818640 w 3307080"/>
                  <a:gd name="connsiteY13" fmla="*/ 156060 h 3011020"/>
                  <a:gd name="connsiteX14" fmla="*/ 1808480 w 3307080"/>
                  <a:gd name="connsiteY14" fmla="*/ 84940 h 3011020"/>
                  <a:gd name="connsiteX15" fmla="*/ 2006600 w 3307080"/>
                  <a:gd name="connsiteY15" fmla="*/ 79860 h 3011020"/>
                  <a:gd name="connsiteX16" fmla="*/ 2016760 w 3307080"/>
                  <a:gd name="connsiteY16" fmla="*/ 8740 h 3011020"/>
                  <a:gd name="connsiteX17" fmla="*/ 3307080 w 3307080"/>
                  <a:gd name="connsiteY17" fmla="*/ 3660 h 3011020"/>
                  <a:gd name="connsiteX0" fmla="*/ 0 w 3307080"/>
                  <a:gd name="connsiteY0" fmla="*/ 3011020 h 3011020"/>
                  <a:gd name="connsiteX1" fmla="*/ 81280 w 3307080"/>
                  <a:gd name="connsiteY1" fmla="*/ 3011020 h 3011020"/>
                  <a:gd name="connsiteX2" fmla="*/ 152400 w 3307080"/>
                  <a:gd name="connsiteY2" fmla="*/ 2665580 h 3011020"/>
                  <a:gd name="connsiteX3" fmla="*/ 279400 w 3307080"/>
                  <a:gd name="connsiteY3" fmla="*/ 2233780 h 3011020"/>
                  <a:gd name="connsiteX4" fmla="*/ 340360 w 3307080"/>
                  <a:gd name="connsiteY4" fmla="*/ 2223620 h 3011020"/>
                  <a:gd name="connsiteX5" fmla="*/ 629920 w 3307080"/>
                  <a:gd name="connsiteY5" fmla="*/ 1029820 h 3011020"/>
                  <a:gd name="connsiteX6" fmla="*/ 736600 w 3307080"/>
                  <a:gd name="connsiteY6" fmla="*/ 867260 h 3011020"/>
                  <a:gd name="connsiteX7" fmla="*/ 822960 w 3307080"/>
                  <a:gd name="connsiteY7" fmla="*/ 455780 h 3011020"/>
                  <a:gd name="connsiteX8" fmla="*/ 1041400 w 3307080"/>
                  <a:gd name="connsiteY8" fmla="*/ 354180 h 3011020"/>
                  <a:gd name="connsiteX9" fmla="*/ 1285240 w 3307080"/>
                  <a:gd name="connsiteY9" fmla="*/ 328780 h 3011020"/>
                  <a:gd name="connsiteX10" fmla="*/ 1280160 w 3307080"/>
                  <a:gd name="connsiteY10" fmla="*/ 252580 h 3011020"/>
                  <a:gd name="connsiteX11" fmla="*/ 1549400 w 3307080"/>
                  <a:gd name="connsiteY11" fmla="*/ 247500 h 3011020"/>
                  <a:gd name="connsiteX12" fmla="*/ 1559560 w 3307080"/>
                  <a:gd name="connsiteY12" fmla="*/ 166220 h 3011020"/>
                  <a:gd name="connsiteX13" fmla="*/ 1818640 w 3307080"/>
                  <a:gd name="connsiteY13" fmla="*/ 156060 h 3011020"/>
                  <a:gd name="connsiteX14" fmla="*/ 1808480 w 3307080"/>
                  <a:gd name="connsiteY14" fmla="*/ 84940 h 3011020"/>
                  <a:gd name="connsiteX15" fmla="*/ 2006600 w 3307080"/>
                  <a:gd name="connsiteY15" fmla="*/ 79860 h 3011020"/>
                  <a:gd name="connsiteX16" fmla="*/ 2016760 w 3307080"/>
                  <a:gd name="connsiteY16" fmla="*/ 8740 h 3011020"/>
                  <a:gd name="connsiteX17" fmla="*/ 3307080 w 3307080"/>
                  <a:gd name="connsiteY17" fmla="*/ 3660 h 3011020"/>
                  <a:gd name="connsiteX0" fmla="*/ 0 w 3307080"/>
                  <a:gd name="connsiteY0" fmla="*/ 3011020 h 3011020"/>
                  <a:gd name="connsiteX1" fmla="*/ 81280 w 3307080"/>
                  <a:gd name="connsiteY1" fmla="*/ 3011020 h 3011020"/>
                  <a:gd name="connsiteX2" fmla="*/ 152400 w 3307080"/>
                  <a:gd name="connsiteY2" fmla="*/ 2665580 h 3011020"/>
                  <a:gd name="connsiteX3" fmla="*/ 279400 w 3307080"/>
                  <a:gd name="connsiteY3" fmla="*/ 2233780 h 3011020"/>
                  <a:gd name="connsiteX4" fmla="*/ 340360 w 3307080"/>
                  <a:gd name="connsiteY4" fmla="*/ 2223620 h 3011020"/>
                  <a:gd name="connsiteX5" fmla="*/ 629920 w 3307080"/>
                  <a:gd name="connsiteY5" fmla="*/ 1029820 h 3011020"/>
                  <a:gd name="connsiteX6" fmla="*/ 736600 w 3307080"/>
                  <a:gd name="connsiteY6" fmla="*/ 867260 h 3011020"/>
                  <a:gd name="connsiteX7" fmla="*/ 822960 w 3307080"/>
                  <a:gd name="connsiteY7" fmla="*/ 455780 h 3011020"/>
                  <a:gd name="connsiteX8" fmla="*/ 1041400 w 3307080"/>
                  <a:gd name="connsiteY8" fmla="*/ 354180 h 3011020"/>
                  <a:gd name="connsiteX9" fmla="*/ 1285240 w 3307080"/>
                  <a:gd name="connsiteY9" fmla="*/ 328780 h 3011020"/>
                  <a:gd name="connsiteX10" fmla="*/ 1280160 w 3307080"/>
                  <a:gd name="connsiteY10" fmla="*/ 252580 h 3011020"/>
                  <a:gd name="connsiteX11" fmla="*/ 1549400 w 3307080"/>
                  <a:gd name="connsiteY11" fmla="*/ 247500 h 3011020"/>
                  <a:gd name="connsiteX12" fmla="*/ 1559560 w 3307080"/>
                  <a:gd name="connsiteY12" fmla="*/ 166220 h 3011020"/>
                  <a:gd name="connsiteX13" fmla="*/ 1818640 w 3307080"/>
                  <a:gd name="connsiteY13" fmla="*/ 156060 h 3011020"/>
                  <a:gd name="connsiteX14" fmla="*/ 1808480 w 3307080"/>
                  <a:gd name="connsiteY14" fmla="*/ 84940 h 3011020"/>
                  <a:gd name="connsiteX15" fmla="*/ 2006600 w 3307080"/>
                  <a:gd name="connsiteY15" fmla="*/ 79860 h 3011020"/>
                  <a:gd name="connsiteX16" fmla="*/ 2016760 w 3307080"/>
                  <a:gd name="connsiteY16" fmla="*/ 8740 h 3011020"/>
                  <a:gd name="connsiteX17" fmla="*/ 3307080 w 3307080"/>
                  <a:gd name="connsiteY17" fmla="*/ 3660 h 3011020"/>
                  <a:gd name="connsiteX0" fmla="*/ 0 w 3307080"/>
                  <a:gd name="connsiteY0" fmla="*/ 3011020 h 3011020"/>
                  <a:gd name="connsiteX1" fmla="*/ 81280 w 3307080"/>
                  <a:gd name="connsiteY1" fmla="*/ 3011020 h 3011020"/>
                  <a:gd name="connsiteX2" fmla="*/ 152400 w 3307080"/>
                  <a:gd name="connsiteY2" fmla="*/ 2665580 h 3011020"/>
                  <a:gd name="connsiteX3" fmla="*/ 279400 w 3307080"/>
                  <a:gd name="connsiteY3" fmla="*/ 2233780 h 3011020"/>
                  <a:gd name="connsiteX4" fmla="*/ 340360 w 3307080"/>
                  <a:gd name="connsiteY4" fmla="*/ 2223620 h 3011020"/>
                  <a:gd name="connsiteX5" fmla="*/ 629920 w 3307080"/>
                  <a:gd name="connsiteY5" fmla="*/ 1029820 h 3011020"/>
                  <a:gd name="connsiteX6" fmla="*/ 736600 w 3307080"/>
                  <a:gd name="connsiteY6" fmla="*/ 867260 h 3011020"/>
                  <a:gd name="connsiteX7" fmla="*/ 822960 w 3307080"/>
                  <a:gd name="connsiteY7" fmla="*/ 455780 h 3011020"/>
                  <a:gd name="connsiteX8" fmla="*/ 1041400 w 3307080"/>
                  <a:gd name="connsiteY8" fmla="*/ 354180 h 3011020"/>
                  <a:gd name="connsiteX9" fmla="*/ 1285240 w 3307080"/>
                  <a:gd name="connsiteY9" fmla="*/ 328780 h 3011020"/>
                  <a:gd name="connsiteX10" fmla="*/ 1280160 w 3307080"/>
                  <a:gd name="connsiteY10" fmla="*/ 252580 h 3011020"/>
                  <a:gd name="connsiteX11" fmla="*/ 1549400 w 3307080"/>
                  <a:gd name="connsiteY11" fmla="*/ 247500 h 3011020"/>
                  <a:gd name="connsiteX12" fmla="*/ 1559560 w 3307080"/>
                  <a:gd name="connsiteY12" fmla="*/ 166220 h 3011020"/>
                  <a:gd name="connsiteX13" fmla="*/ 1818640 w 3307080"/>
                  <a:gd name="connsiteY13" fmla="*/ 156060 h 3011020"/>
                  <a:gd name="connsiteX14" fmla="*/ 1808480 w 3307080"/>
                  <a:gd name="connsiteY14" fmla="*/ 84940 h 3011020"/>
                  <a:gd name="connsiteX15" fmla="*/ 2006600 w 3307080"/>
                  <a:gd name="connsiteY15" fmla="*/ 79860 h 3011020"/>
                  <a:gd name="connsiteX16" fmla="*/ 2016760 w 3307080"/>
                  <a:gd name="connsiteY16" fmla="*/ 8740 h 3011020"/>
                  <a:gd name="connsiteX17" fmla="*/ 3307080 w 3307080"/>
                  <a:gd name="connsiteY17" fmla="*/ 3660 h 3011020"/>
                  <a:gd name="connsiteX0" fmla="*/ 0 w 3307080"/>
                  <a:gd name="connsiteY0" fmla="*/ 3011020 h 3011020"/>
                  <a:gd name="connsiteX1" fmla="*/ 81280 w 3307080"/>
                  <a:gd name="connsiteY1" fmla="*/ 3011020 h 3011020"/>
                  <a:gd name="connsiteX2" fmla="*/ 152400 w 3307080"/>
                  <a:gd name="connsiteY2" fmla="*/ 2665580 h 3011020"/>
                  <a:gd name="connsiteX3" fmla="*/ 279400 w 3307080"/>
                  <a:gd name="connsiteY3" fmla="*/ 2233780 h 3011020"/>
                  <a:gd name="connsiteX4" fmla="*/ 340360 w 3307080"/>
                  <a:gd name="connsiteY4" fmla="*/ 2223620 h 3011020"/>
                  <a:gd name="connsiteX5" fmla="*/ 629920 w 3307080"/>
                  <a:gd name="connsiteY5" fmla="*/ 1029820 h 3011020"/>
                  <a:gd name="connsiteX6" fmla="*/ 736600 w 3307080"/>
                  <a:gd name="connsiteY6" fmla="*/ 867260 h 3011020"/>
                  <a:gd name="connsiteX7" fmla="*/ 822960 w 3307080"/>
                  <a:gd name="connsiteY7" fmla="*/ 455780 h 3011020"/>
                  <a:gd name="connsiteX8" fmla="*/ 1041400 w 3307080"/>
                  <a:gd name="connsiteY8" fmla="*/ 354180 h 3011020"/>
                  <a:gd name="connsiteX9" fmla="*/ 1285240 w 3307080"/>
                  <a:gd name="connsiteY9" fmla="*/ 328780 h 3011020"/>
                  <a:gd name="connsiteX10" fmla="*/ 1280160 w 3307080"/>
                  <a:gd name="connsiteY10" fmla="*/ 252580 h 3011020"/>
                  <a:gd name="connsiteX11" fmla="*/ 1549400 w 3307080"/>
                  <a:gd name="connsiteY11" fmla="*/ 247500 h 3011020"/>
                  <a:gd name="connsiteX12" fmla="*/ 1559560 w 3307080"/>
                  <a:gd name="connsiteY12" fmla="*/ 166220 h 3011020"/>
                  <a:gd name="connsiteX13" fmla="*/ 1818640 w 3307080"/>
                  <a:gd name="connsiteY13" fmla="*/ 156060 h 3011020"/>
                  <a:gd name="connsiteX14" fmla="*/ 1808480 w 3307080"/>
                  <a:gd name="connsiteY14" fmla="*/ 84940 h 3011020"/>
                  <a:gd name="connsiteX15" fmla="*/ 2006600 w 3307080"/>
                  <a:gd name="connsiteY15" fmla="*/ 79860 h 3011020"/>
                  <a:gd name="connsiteX16" fmla="*/ 2016760 w 3307080"/>
                  <a:gd name="connsiteY16" fmla="*/ 8740 h 3011020"/>
                  <a:gd name="connsiteX17" fmla="*/ 3307080 w 3307080"/>
                  <a:gd name="connsiteY17" fmla="*/ 3660 h 3011020"/>
                  <a:gd name="connsiteX0" fmla="*/ 0 w 3307080"/>
                  <a:gd name="connsiteY0" fmla="*/ 3011020 h 3011020"/>
                  <a:gd name="connsiteX1" fmla="*/ 81280 w 3307080"/>
                  <a:gd name="connsiteY1" fmla="*/ 3011020 h 3011020"/>
                  <a:gd name="connsiteX2" fmla="*/ 152400 w 3307080"/>
                  <a:gd name="connsiteY2" fmla="*/ 2665580 h 3011020"/>
                  <a:gd name="connsiteX3" fmla="*/ 279400 w 3307080"/>
                  <a:gd name="connsiteY3" fmla="*/ 2233780 h 3011020"/>
                  <a:gd name="connsiteX4" fmla="*/ 340360 w 3307080"/>
                  <a:gd name="connsiteY4" fmla="*/ 2223620 h 3011020"/>
                  <a:gd name="connsiteX5" fmla="*/ 629920 w 3307080"/>
                  <a:gd name="connsiteY5" fmla="*/ 1029820 h 3011020"/>
                  <a:gd name="connsiteX6" fmla="*/ 736600 w 3307080"/>
                  <a:gd name="connsiteY6" fmla="*/ 867260 h 3011020"/>
                  <a:gd name="connsiteX7" fmla="*/ 822960 w 3307080"/>
                  <a:gd name="connsiteY7" fmla="*/ 455780 h 3011020"/>
                  <a:gd name="connsiteX8" fmla="*/ 1041400 w 3307080"/>
                  <a:gd name="connsiteY8" fmla="*/ 354180 h 3011020"/>
                  <a:gd name="connsiteX9" fmla="*/ 1285240 w 3307080"/>
                  <a:gd name="connsiteY9" fmla="*/ 328780 h 3011020"/>
                  <a:gd name="connsiteX10" fmla="*/ 1280160 w 3307080"/>
                  <a:gd name="connsiteY10" fmla="*/ 252580 h 3011020"/>
                  <a:gd name="connsiteX11" fmla="*/ 1549400 w 3307080"/>
                  <a:gd name="connsiteY11" fmla="*/ 247500 h 3011020"/>
                  <a:gd name="connsiteX12" fmla="*/ 1559560 w 3307080"/>
                  <a:gd name="connsiteY12" fmla="*/ 166220 h 3011020"/>
                  <a:gd name="connsiteX13" fmla="*/ 1818640 w 3307080"/>
                  <a:gd name="connsiteY13" fmla="*/ 156060 h 3011020"/>
                  <a:gd name="connsiteX14" fmla="*/ 1808480 w 3307080"/>
                  <a:gd name="connsiteY14" fmla="*/ 84940 h 3011020"/>
                  <a:gd name="connsiteX15" fmla="*/ 2006600 w 3307080"/>
                  <a:gd name="connsiteY15" fmla="*/ 79860 h 3011020"/>
                  <a:gd name="connsiteX16" fmla="*/ 2016760 w 3307080"/>
                  <a:gd name="connsiteY16" fmla="*/ 8740 h 3011020"/>
                  <a:gd name="connsiteX17" fmla="*/ 3307080 w 3307080"/>
                  <a:gd name="connsiteY17" fmla="*/ 3660 h 3011020"/>
                  <a:gd name="connsiteX0" fmla="*/ 0 w 3307080"/>
                  <a:gd name="connsiteY0" fmla="*/ 3011020 h 3011020"/>
                  <a:gd name="connsiteX1" fmla="*/ 81280 w 3307080"/>
                  <a:gd name="connsiteY1" fmla="*/ 3011020 h 3011020"/>
                  <a:gd name="connsiteX2" fmla="*/ 152400 w 3307080"/>
                  <a:gd name="connsiteY2" fmla="*/ 2665580 h 3011020"/>
                  <a:gd name="connsiteX3" fmla="*/ 279400 w 3307080"/>
                  <a:gd name="connsiteY3" fmla="*/ 2233780 h 3011020"/>
                  <a:gd name="connsiteX4" fmla="*/ 340360 w 3307080"/>
                  <a:gd name="connsiteY4" fmla="*/ 2223620 h 3011020"/>
                  <a:gd name="connsiteX5" fmla="*/ 629920 w 3307080"/>
                  <a:gd name="connsiteY5" fmla="*/ 1029820 h 3011020"/>
                  <a:gd name="connsiteX6" fmla="*/ 736600 w 3307080"/>
                  <a:gd name="connsiteY6" fmla="*/ 867260 h 3011020"/>
                  <a:gd name="connsiteX7" fmla="*/ 822960 w 3307080"/>
                  <a:gd name="connsiteY7" fmla="*/ 455780 h 3011020"/>
                  <a:gd name="connsiteX8" fmla="*/ 1041400 w 3307080"/>
                  <a:gd name="connsiteY8" fmla="*/ 354180 h 3011020"/>
                  <a:gd name="connsiteX9" fmla="*/ 1285240 w 3307080"/>
                  <a:gd name="connsiteY9" fmla="*/ 328780 h 3011020"/>
                  <a:gd name="connsiteX10" fmla="*/ 1280160 w 3307080"/>
                  <a:gd name="connsiteY10" fmla="*/ 252580 h 3011020"/>
                  <a:gd name="connsiteX11" fmla="*/ 1549400 w 3307080"/>
                  <a:gd name="connsiteY11" fmla="*/ 247500 h 3011020"/>
                  <a:gd name="connsiteX12" fmla="*/ 1559560 w 3307080"/>
                  <a:gd name="connsiteY12" fmla="*/ 166220 h 3011020"/>
                  <a:gd name="connsiteX13" fmla="*/ 1818640 w 3307080"/>
                  <a:gd name="connsiteY13" fmla="*/ 156060 h 3011020"/>
                  <a:gd name="connsiteX14" fmla="*/ 1808480 w 3307080"/>
                  <a:gd name="connsiteY14" fmla="*/ 84940 h 3011020"/>
                  <a:gd name="connsiteX15" fmla="*/ 2006600 w 3307080"/>
                  <a:gd name="connsiteY15" fmla="*/ 79860 h 3011020"/>
                  <a:gd name="connsiteX16" fmla="*/ 2016760 w 3307080"/>
                  <a:gd name="connsiteY16" fmla="*/ 8740 h 3011020"/>
                  <a:gd name="connsiteX17" fmla="*/ 3307080 w 3307080"/>
                  <a:gd name="connsiteY17" fmla="*/ 3660 h 3011020"/>
                  <a:gd name="connsiteX0" fmla="*/ 0 w 3307080"/>
                  <a:gd name="connsiteY0" fmla="*/ 3007360 h 3007360"/>
                  <a:gd name="connsiteX1" fmla="*/ 81280 w 3307080"/>
                  <a:gd name="connsiteY1" fmla="*/ 3007360 h 3007360"/>
                  <a:gd name="connsiteX2" fmla="*/ 152400 w 3307080"/>
                  <a:gd name="connsiteY2" fmla="*/ 2661920 h 3007360"/>
                  <a:gd name="connsiteX3" fmla="*/ 279400 w 3307080"/>
                  <a:gd name="connsiteY3" fmla="*/ 2230120 h 3007360"/>
                  <a:gd name="connsiteX4" fmla="*/ 340360 w 3307080"/>
                  <a:gd name="connsiteY4" fmla="*/ 2219960 h 3007360"/>
                  <a:gd name="connsiteX5" fmla="*/ 629920 w 3307080"/>
                  <a:gd name="connsiteY5" fmla="*/ 1026160 h 3007360"/>
                  <a:gd name="connsiteX6" fmla="*/ 736600 w 3307080"/>
                  <a:gd name="connsiteY6" fmla="*/ 863600 h 3007360"/>
                  <a:gd name="connsiteX7" fmla="*/ 822960 w 3307080"/>
                  <a:gd name="connsiteY7" fmla="*/ 452120 h 3007360"/>
                  <a:gd name="connsiteX8" fmla="*/ 1041400 w 3307080"/>
                  <a:gd name="connsiteY8" fmla="*/ 350520 h 3007360"/>
                  <a:gd name="connsiteX9" fmla="*/ 1285240 w 3307080"/>
                  <a:gd name="connsiteY9" fmla="*/ 325120 h 3007360"/>
                  <a:gd name="connsiteX10" fmla="*/ 1280160 w 3307080"/>
                  <a:gd name="connsiteY10" fmla="*/ 248920 h 3007360"/>
                  <a:gd name="connsiteX11" fmla="*/ 1549400 w 3307080"/>
                  <a:gd name="connsiteY11" fmla="*/ 243840 h 3007360"/>
                  <a:gd name="connsiteX12" fmla="*/ 1559560 w 3307080"/>
                  <a:gd name="connsiteY12" fmla="*/ 162560 h 3007360"/>
                  <a:gd name="connsiteX13" fmla="*/ 1818640 w 3307080"/>
                  <a:gd name="connsiteY13" fmla="*/ 152400 h 3007360"/>
                  <a:gd name="connsiteX14" fmla="*/ 1808480 w 3307080"/>
                  <a:gd name="connsiteY14" fmla="*/ 81280 h 3007360"/>
                  <a:gd name="connsiteX15" fmla="*/ 2006600 w 3307080"/>
                  <a:gd name="connsiteY15" fmla="*/ 76200 h 3007360"/>
                  <a:gd name="connsiteX16" fmla="*/ 2016760 w 3307080"/>
                  <a:gd name="connsiteY16" fmla="*/ 5080 h 3007360"/>
                  <a:gd name="connsiteX17" fmla="*/ 3307080 w 3307080"/>
                  <a:gd name="connsiteY17" fmla="*/ 0 h 300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07080" h="3007360">
                    <a:moveTo>
                      <a:pt x="0" y="3007360"/>
                    </a:moveTo>
                    <a:lnTo>
                      <a:pt x="81280" y="3007360"/>
                    </a:lnTo>
                    <a:lnTo>
                      <a:pt x="152400" y="2661920"/>
                    </a:lnTo>
                    <a:lnTo>
                      <a:pt x="279400" y="2230120"/>
                    </a:lnTo>
                    <a:lnTo>
                      <a:pt x="340360" y="2219960"/>
                    </a:lnTo>
                    <a:lnTo>
                      <a:pt x="629920" y="1026160"/>
                    </a:lnTo>
                    <a:lnTo>
                      <a:pt x="736600" y="863600"/>
                    </a:lnTo>
                    <a:lnTo>
                      <a:pt x="822960" y="452120"/>
                    </a:lnTo>
                    <a:lnTo>
                      <a:pt x="1041400" y="350520"/>
                    </a:lnTo>
                    <a:cubicBezTo>
                      <a:pt x="1118446" y="329353"/>
                      <a:pt x="1245447" y="342053"/>
                      <a:pt x="1285240" y="325120"/>
                    </a:cubicBezTo>
                    <a:cubicBezTo>
                      <a:pt x="1325033" y="308187"/>
                      <a:pt x="1234104" y="249789"/>
                      <a:pt x="1280160" y="248920"/>
                    </a:cubicBezTo>
                    <a:lnTo>
                      <a:pt x="1549400" y="243840"/>
                    </a:lnTo>
                    <a:lnTo>
                      <a:pt x="1559560" y="162560"/>
                    </a:lnTo>
                    <a:lnTo>
                      <a:pt x="1818640" y="152400"/>
                    </a:lnTo>
                    <a:cubicBezTo>
                      <a:pt x="1860127" y="138853"/>
                      <a:pt x="1777153" y="93980"/>
                      <a:pt x="1808480" y="81280"/>
                    </a:cubicBezTo>
                    <a:lnTo>
                      <a:pt x="2006600" y="76200"/>
                    </a:lnTo>
                    <a:lnTo>
                      <a:pt x="2016760" y="5080"/>
                    </a:lnTo>
                    <a:lnTo>
                      <a:pt x="3307080" y="0"/>
                    </a:ln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Freeform: Shape 30"/>
              <p:cNvSpPr/>
              <p:nvPr/>
            </p:nvSpPr>
            <p:spPr>
              <a:xfrm>
                <a:off x="7447289" y="3043838"/>
                <a:ext cx="4010746" cy="2519920"/>
              </a:xfrm>
              <a:custGeom>
                <a:avLst/>
                <a:gdLst>
                  <a:gd name="connsiteX0" fmla="*/ 0 w 3297130"/>
                  <a:gd name="connsiteY0" fmla="*/ 2794000 h 2842912"/>
                  <a:gd name="connsiteX1" fmla="*/ 228600 w 3297130"/>
                  <a:gd name="connsiteY1" fmla="*/ 2799080 h 2842912"/>
                  <a:gd name="connsiteX2" fmla="*/ 320040 w 3297130"/>
                  <a:gd name="connsiteY2" fmla="*/ 2326640 h 2842912"/>
                  <a:gd name="connsiteX3" fmla="*/ 406400 w 3297130"/>
                  <a:gd name="connsiteY3" fmla="*/ 2316480 h 2842912"/>
                  <a:gd name="connsiteX4" fmla="*/ 452120 w 3297130"/>
                  <a:gd name="connsiteY4" fmla="*/ 1818640 h 2842912"/>
                  <a:gd name="connsiteX5" fmla="*/ 553720 w 3297130"/>
                  <a:gd name="connsiteY5" fmla="*/ 1823720 h 2842912"/>
                  <a:gd name="connsiteX6" fmla="*/ 563880 w 3297130"/>
                  <a:gd name="connsiteY6" fmla="*/ 1676400 h 2842912"/>
                  <a:gd name="connsiteX7" fmla="*/ 675640 w 3297130"/>
                  <a:gd name="connsiteY7" fmla="*/ 1676400 h 2842912"/>
                  <a:gd name="connsiteX8" fmla="*/ 701040 w 3297130"/>
                  <a:gd name="connsiteY8" fmla="*/ 1356360 h 2842912"/>
                  <a:gd name="connsiteX9" fmla="*/ 833120 w 3297130"/>
                  <a:gd name="connsiteY9" fmla="*/ 1336040 h 2842912"/>
                  <a:gd name="connsiteX10" fmla="*/ 853440 w 3297130"/>
                  <a:gd name="connsiteY10" fmla="*/ 1168400 h 2842912"/>
                  <a:gd name="connsiteX11" fmla="*/ 1092200 w 3297130"/>
                  <a:gd name="connsiteY11" fmla="*/ 1173480 h 2842912"/>
                  <a:gd name="connsiteX12" fmla="*/ 1122680 w 3297130"/>
                  <a:gd name="connsiteY12" fmla="*/ 985520 h 2842912"/>
                  <a:gd name="connsiteX13" fmla="*/ 1991360 w 3297130"/>
                  <a:gd name="connsiteY13" fmla="*/ 985520 h 2842912"/>
                  <a:gd name="connsiteX14" fmla="*/ 2067560 w 3297130"/>
                  <a:gd name="connsiteY14" fmla="*/ 635000 h 2842912"/>
                  <a:gd name="connsiteX15" fmla="*/ 3017520 w 3297130"/>
                  <a:gd name="connsiteY15" fmla="*/ 635000 h 2842912"/>
                  <a:gd name="connsiteX16" fmla="*/ 3063240 w 3297130"/>
                  <a:gd name="connsiteY16" fmla="*/ 198120 h 2842912"/>
                  <a:gd name="connsiteX17" fmla="*/ 3276600 w 3297130"/>
                  <a:gd name="connsiteY17" fmla="*/ 198120 h 2842912"/>
                  <a:gd name="connsiteX18" fmla="*/ 3276600 w 3297130"/>
                  <a:gd name="connsiteY18" fmla="*/ 0 h 2842912"/>
                  <a:gd name="connsiteX0" fmla="*/ 0 w 3297130"/>
                  <a:gd name="connsiteY0" fmla="*/ 2794000 h 2799080"/>
                  <a:gd name="connsiteX1" fmla="*/ 228600 w 3297130"/>
                  <a:gd name="connsiteY1" fmla="*/ 2799080 h 2799080"/>
                  <a:gd name="connsiteX2" fmla="*/ 320040 w 3297130"/>
                  <a:gd name="connsiteY2" fmla="*/ 2326640 h 2799080"/>
                  <a:gd name="connsiteX3" fmla="*/ 406400 w 3297130"/>
                  <a:gd name="connsiteY3" fmla="*/ 2316480 h 2799080"/>
                  <a:gd name="connsiteX4" fmla="*/ 452120 w 3297130"/>
                  <a:gd name="connsiteY4" fmla="*/ 1818640 h 2799080"/>
                  <a:gd name="connsiteX5" fmla="*/ 553720 w 3297130"/>
                  <a:gd name="connsiteY5" fmla="*/ 1823720 h 2799080"/>
                  <a:gd name="connsiteX6" fmla="*/ 563880 w 3297130"/>
                  <a:gd name="connsiteY6" fmla="*/ 1676400 h 2799080"/>
                  <a:gd name="connsiteX7" fmla="*/ 675640 w 3297130"/>
                  <a:gd name="connsiteY7" fmla="*/ 1676400 h 2799080"/>
                  <a:gd name="connsiteX8" fmla="*/ 701040 w 3297130"/>
                  <a:gd name="connsiteY8" fmla="*/ 1356360 h 2799080"/>
                  <a:gd name="connsiteX9" fmla="*/ 833120 w 3297130"/>
                  <a:gd name="connsiteY9" fmla="*/ 1336040 h 2799080"/>
                  <a:gd name="connsiteX10" fmla="*/ 853440 w 3297130"/>
                  <a:gd name="connsiteY10" fmla="*/ 1168400 h 2799080"/>
                  <a:gd name="connsiteX11" fmla="*/ 1092200 w 3297130"/>
                  <a:gd name="connsiteY11" fmla="*/ 1173480 h 2799080"/>
                  <a:gd name="connsiteX12" fmla="*/ 1122680 w 3297130"/>
                  <a:gd name="connsiteY12" fmla="*/ 985520 h 2799080"/>
                  <a:gd name="connsiteX13" fmla="*/ 1991360 w 3297130"/>
                  <a:gd name="connsiteY13" fmla="*/ 985520 h 2799080"/>
                  <a:gd name="connsiteX14" fmla="*/ 2067560 w 3297130"/>
                  <a:gd name="connsiteY14" fmla="*/ 635000 h 2799080"/>
                  <a:gd name="connsiteX15" fmla="*/ 3017520 w 3297130"/>
                  <a:gd name="connsiteY15" fmla="*/ 635000 h 2799080"/>
                  <a:gd name="connsiteX16" fmla="*/ 3063240 w 3297130"/>
                  <a:gd name="connsiteY16" fmla="*/ 198120 h 2799080"/>
                  <a:gd name="connsiteX17" fmla="*/ 3276600 w 3297130"/>
                  <a:gd name="connsiteY17" fmla="*/ 198120 h 2799080"/>
                  <a:gd name="connsiteX18" fmla="*/ 3276600 w 3297130"/>
                  <a:gd name="connsiteY18" fmla="*/ 0 h 2799080"/>
                  <a:gd name="connsiteX0" fmla="*/ 0 w 3297130"/>
                  <a:gd name="connsiteY0" fmla="*/ 2794000 h 2799080"/>
                  <a:gd name="connsiteX1" fmla="*/ 228600 w 3297130"/>
                  <a:gd name="connsiteY1" fmla="*/ 2799080 h 2799080"/>
                  <a:gd name="connsiteX2" fmla="*/ 320040 w 3297130"/>
                  <a:gd name="connsiteY2" fmla="*/ 2326640 h 2799080"/>
                  <a:gd name="connsiteX3" fmla="*/ 406400 w 3297130"/>
                  <a:gd name="connsiteY3" fmla="*/ 2316480 h 2799080"/>
                  <a:gd name="connsiteX4" fmla="*/ 452120 w 3297130"/>
                  <a:gd name="connsiteY4" fmla="*/ 1818640 h 2799080"/>
                  <a:gd name="connsiteX5" fmla="*/ 553720 w 3297130"/>
                  <a:gd name="connsiteY5" fmla="*/ 1823720 h 2799080"/>
                  <a:gd name="connsiteX6" fmla="*/ 563880 w 3297130"/>
                  <a:gd name="connsiteY6" fmla="*/ 1676400 h 2799080"/>
                  <a:gd name="connsiteX7" fmla="*/ 675640 w 3297130"/>
                  <a:gd name="connsiteY7" fmla="*/ 1676400 h 2799080"/>
                  <a:gd name="connsiteX8" fmla="*/ 701040 w 3297130"/>
                  <a:gd name="connsiteY8" fmla="*/ 1356360 h 2799080"/>
                  <a:gd name="connsiteX9" fmla="*/ 833120 w 3297130"/>
                  <a:gd name="connsiteY9" fmla="*/ 1336040 h 2799080"/>
                  <a:gd name="connsiteX10" fmla="*/ 853440 w 3297130"/>
                  <a:gd name="connsiteY10" fmla="*/ 1168400 h 2799080"/>
                  <a:gd name="connsiteX11" fmla="*/ 1092200 w 3297130"/>
                  <a:gd name="connsiteY11" fmla="*/ 1173480 h 2799080"/>
                  <a:gd name="connsiteX12" fmla="*/ 1122680 w 3297130"/>
                  <a:gd name="connsiteY12" fmla="*/ 985520 h 2799080"/>
                  <a:gd name="connsiteX13" fmla="*/ 1991360 w 3297130"/>
                  <a:gd name="connsiteY13" fmla="*/ 985520 h 2799080"/>
                  <a:gd name="connsiteX14" fmla="*/ 2067560 w 3297130"/>
                  <a:gd name="connsiteY14" fmla="*/ 635000 h 2799080"/>
                  <a:gd name="connsiteX15" fmla="*/ 3017520 w 3297130"/>
                  <a:gd name="connsiteY15" fmla="*/ 635000 h 2799080"/>
                  <a:gd name="connsiteX16" fmla="*/ 3063240 w 3297130"/>
                  <a:gd name="connsiteY16" fmla="*/ 198120 h 2799080"/>
                  <a:gd name="connsiteX17" fmla="*/ 3276600 w 3297130"/>
                  <a:gd name="connsiteY17" fmla="*/ 198120 h 2799080"/>
                  <a:gd name="connsiteX18" fmla="*/ 3276600 w 3297130"/>
                  <a:gd name="connsiteY18" fmla="*/ 0 h 2799080"/>
                  <a:gd name="connsiteX0" fmla="*/ 0 w 3297130"/>
                  <a:gd name="connsiteY0" fmla="*/ 2794000 h 2799080"/>
                  <a:gd name="connsiteX1" fmla="*/ 228600 w 3297130"/>
                  <a:gd name="connsiteY1" fmla="*/ 2799080 h 2799080"/>
                  <a:gd name="connsiteX2" fmla="*/ 320040 w 3297130"/>
                  <a:gd name="connsiteY2" fmla="*/ 2326640 h 2799080"/>
                  <a:gd name="connsiteX3" fmla="*/ 406400 w 3297130"/>
                  <a:gd name="connsiteY3" fmla="*/ 2316480 h 2799080"/>
                  <a:gd name="connsiteX4" fmla="*/ 452120 w 3297130"/>
                  <a:gd name="connsiteY4" fmla="*/ 1818640 h 2799080"/>
                  <a:gd name="connsiteX5" fmla="*/ 553720 w 3297130"/>
                  <a:gd name="connsiteY5" fmla="*/ 1823720 h 2799080"/>
                  <a:gd name="connsiteX6" fmla="*/ 563880 w 3297130"/>
                  <a:gd name="connsiteY6" fmla="*/ 1676400 h 2799080"/>
                  <a:gd name="connsiteX7" fmla="*/ 675640 w 3297130"/>
                  <a:gd name="connsiteY7" fmla="*/ 1676400 h 2799080"/>
                  <a:gd name="connsiteX8" fmla="*/ 701040 w 3297130"/>
                  <a:gd name="connsiteY8" fmla="*/ 1356360 h 2799080"/>
                  <a:gd name="connsiteX9" fmla="*/ 833120 w 3297130"/>
                  <a:gd name="connsiteY9" fmla="*/ 1336040 h 2799080"/>
                  <a:gd name="connsiteX10" fmla="*/ 853440 w 3297130"/>
                  <a:gd name="connsiteY10" fmla="*/ 1168400 h 2799080"/>
                  <a:gd name="connsiteX11" fmla="*/ 1092200 w 3297130"/>
                  <a:gd name="connsiteY11" fmla="*/ 1173480 h 2799080"/>
                  <a:gd name="connsiteX12" fmla="*/ 1122680 w 3297130"/>
                  <a:gd name="connsiteY12" fmla="*/ 985520 h 2799080"/>
                  <a:gd name="connsiteX13" fmla="*/ 1991360 w 3297130"/>
                  <a:gd name="connsiteY13" fmla="*/ 985520 h 2799080"/>
                  <a:gd name="connsiteX14" fmla="*/ 2067560 w 3297130"/>
                  <a:gd name="connsiteY14" fmla="*/ 635000 h 2799080"/>
                  <a:gd name="connsiteX15" fmla="*/ 3017520 w 3297130"/>
                  <a:gd name="connsiteY15" fmla="*/ 635000 h 2799080"/>
                  <a:gd name="connsiteX16" fmla="*/ 3063240 w 3297130"/>
                  <a:gd name="connsiteY16" fmla="*/ 198120 h 2799080"/>
                  <a:gd name="connsiteX17" fmla="*/ 3276600 w 3297130"/>
                  <a:gd name="connsiteY17" fmla="*/ 198120 h 2799080"/>
                  <a:gd name="connsiteX18" fmla="*/ 3276600 w 3297130"/>
                  <a:gd name="connsiteY18" fmla="*/ 0 h 2799080"/>
                  <a:gd name="connsiteX0" fmla="*/ 0 w 3297130"/>
                  <a:gd name="connsiteY0" fmla="*/ 2794000 h 2799080"/>
                  <a:gd name="connsiteX1" fmla="*/ 228600 w 3297130"/>
                  <a:gd name="connsiteY1" fmla="*/ 2799080 h 2799080"/>
                  <a:gd name="connsiteX2" fmla="*/ 320040 w 3297130"/>
                  <a:gd name="connsiteY2" fmla="*/ 2326640 h 2799080"/>
                  <a:gd name="connsiteX3" fmla="*/ 406400 w 3297130"/>
                  <a:gd name="connsiteY3" fmla="*/ 2316480 h 2799080"/>
                  <a:gd name="connsiteX4" fmla="*/ 452120 w 3297130"/>
                  <a:gd name="connsiteY4" fmla="*/ 1818640 h 2799080"/>
                  <a:gd name="connsiteX5" fmla="*/ 553720 w 3297130"/>
                  <a:gd name="connsiteY5" fmla="*/ 1823720 h 2799080"/>
                  <a:gd name="connsiteX6" fmla="*/ 563880 w 3297130"/>
                  <a:gd name="connsiteY6" fmla="*/ 1676400 h 2799080"/>
                  <a:gd name="connsiteX7" fmla="*/ 675640 w 3297130"/>
                  <a:gd name="connsiteY7" fmla="*/ 1676400 h 2799080"/>
                  <a:gd name="connsiteX8" fmla="*/ 701040 w 3297130"/>
                  <a:gd name="connsiteY8" fmla="*/ 1356360 h 2799080"/>
                  <a:gd name="connsiteX9" fmla="*/ 833120 w 3297130"/>
                  <a:gd name="connsiteY9" fmla="*/ 1336040 h 2799080"/>
                  <a:gd name="connsiteX10" fmla="*/ 853440 w 3297130"/>
                  <a:gd name="connsiteY10" fmla="*/ 1168400 h 2799080"/>
                  <a:gd name="connsiteX11" fmla="*/ 1092200 w 3297130"/>
                  <a:gd name="connsiteY11" fmla="*/ 1173480 h 2799080"/>
                  <a:gd name="connsiteX12" fmla="*/ 1122680 w 3297130"/>
                  <a:gd name="connsiteY12" fmla="*/ 985520 h 2799080"/>
                  <a:gd name="connsiteX13" fmla="*/ 1991360 w 3297130"/>
                  <a:gd name="connsiteY13" fmla="*/ 985520 h 2799080"/>
                  <a:gd name="connsiteX14" fmla="*/ 2067560 w 3297130"/>
                  <a:gd name="connsiteY14" fmla="*/ 635000 h 2799080"/>
                  <a:gd name="connsiteX15" fmla="*/ 3017520 w 3297130"/>
                  <a:gd name="connsiteY15" fmla="*/ 635000 h 2799080"/>
                  <a:gd name="connsiteX16" fmla="*/ 3063240 w 3297130"/>
                  <a:gd name="connsiteY16" fmla="*/ 198120 h 2799080"/>
                  <a:gd name="connsiteX17" fmla="*/ 3276600 w 3297130"/>
                  <a:gd name="connsiteY17" fmla="*/ 198120 h 2799080"/>
                  <a:gd name="connsiteX18" fmla="*/ 3276600 w 3297130"/>
                  <a:gd name="connsiteY18" fmla="*/ 0 h 2799080"/>
                  <a:gd name="connsiteX0" fmla="*/ 0 w 3297130"/>
                  <a:gd name="connsiteY0" fmla="*/ 2794000 h 2799080"/>
                  <a:gd name="connsiteX1" fmla="*/ 228600 w 3297130"/>
                  <a:gd name="connsiteY1" fmla="*/ 2799080 h 2799080"/>
                  <a:gd name="connsiteX2" fmla="*/ 320040 w 3297130"/>
                  <a:gd name="connsiteY2" fmla="*/ 2326640 h 2799080"/>
                  <a:gd name="connsiteX3" fmla="*/ 406400 w 3297130"/>
                  <a:gd name="connsiteY3" fmla="*/ 2316480 h 2799080"/>
                  <a:gd name="connsiteX4" fmla="*/ 452120 w 3297130"/>
                  <a:gd name="connsiteY4" fmla="*/ 1818640 h 2799080"/>
                  <a:gd name="connsiteX5" fmla="*/ 553720 w 3297130"/>
                  <a:gd name="connsiteY5" fmla="*/ 1823720 h 2799080"/>
                  <a:gd name="connsiteX6" fmla="*/ 563880 w 3297130"/>
                  <a:gd name="connsiteY6" fmla="*/ 1676400 h 2799080"/>
                  <a:gd name="connsiteX7" fmla="*/ 675640 w 3297130"/>
                  <a:gd name="connsiteY7" fmla="*/ 1676400 h 2799080"/>
                  <a:gd name="connsiteX8" fmla="*/ 701040 w 3297130"/>
                  <a:gd name="connsiteY8" fmla="*/ 1356360 h 2799080"/>
                  <a:gd name="connsiteX9" fmla="*/ 833120 w 3297130"/>
                  <a:gd name="connsiteY9" fmla="*/ 1336040 h 2799080"/>
                  <a:gd name="connsiteX10" fmla="*/ 853440 w 3297130"/>
                  <a:gd name="connsiteY10" fmla="*/ 1168400 h 2799080"/>
                  <a:gd name="connsiteX11" fmla="*/ 1092200 w 3297130"/>
                  <a:gd name="connsiteY11" fmla="*/ 1173480 h 2799080"/>
                  <a:gd name="connsiteX12" fmla="*/ 1122680 w 3297130"/>
                  <a:gd name="connsiteY12" fmla="*/ 985520 h 2799080"/>
                  <a:gd name="connsiteX13" fmla="*/ 1991360 w 3297130"/>
                  <a:gd name="connsiteY13" fmla="*/ 985520 h 2799080"/>
                  <a:gd name="connsiteX14" fmla="*/ 2067560 w 3297130"/>
                  <a:gd name="connsiteY14" fmla="*/ 635000 h 2799080"/>
                  <a:gd name="connsiteX15" fmla="*/ 3017520 w 3297130"/>
                  <a:gd name="connsiteY15" fmla="*/ 635000 h 2799080"/>
                  <a:gd name="connsiteX16" fmla="*/ 3063240 w 3297130"/>
                  <a:gd name="connsiteY16" fmla="*/ 198120 h 2799080"/>
                  <a:gd name="connsiteX17" fmla="*/ 3276600 w 3297130"/>
                  <a:gd name="connsiteY17" fmla="*/ 198120 h 2799080"/>
                  <a:gd name="connsiteX18" fmla="*/ 3276600 w 3297130"/>
                  <a:gd name="connsiteY18" fmla="*/ 0 h 2799080"/>
                  <a:gd name="connsiteX0" fmla="*/ 0 w 3297130"/>
                  <a:gd name="connsiteY0" fmla="*/ 2794000 h 2799080"/>
                  <a:gd name="connsiteX1" fmla="*/ 228600 w 3297130"/>
                  <a:gd name="connsiteY1" fmla="*/ 2799080 h 2799080"/>
                  <a:gd name="connsiteX2" fmla="*/ 320040 w 3297130"/>
                  <a:gd name="connsiteY2" fmla="*/ 2326640 h 2799080"/>
                  <a:gd name="connsiteX3" fmla="*/ 406400 w 3297130"/>
                  <a:gd name="connsiteY3" fmla="*/ 2316480 h 2799080"/>
                  <a:gd name="connsiteX4" fmla="*/ 452120 w 3297130"/>
                  <a:gd name="connsiteY4" fmla="*/ 1818640 h 2799080"/>
                  <a:gd name="connsiteX5" fmla="*/ 553720 w 3297130"/>
                  <a:gd name="connsiteY5" fmla="*/ 1823720 h 2799080"/>
                  <a:gd name="connsiteX6" fmla="*/ 563880 w 3297130"/>
                  <a:gd name="connsiteY6" fmla="*/ 1676400 h 2799080"/>
                  <a:gd name="connsiteX7" fmla="*/ 675640 w 3297130"/>
                  <a:gd name="connsiteY7" fmla="*/ 1676400 h 2799080"/>
                  <a:gd name="connsiteX8" fmla="*/ 701040 w 3297130"/>
                  <a:gd name="connsiteY8" fmla="*/ 1356360 h 2799080"/>
                  <a:gd name="connsiteX9" fmla="*/ 833120 w 3297130"/>
                  <a:gd name="connsiteY9" fmla="*/ 1336040 h 2799080"/>
                  <a:gd name="connsiteX10" fmla="*/ 853440 w 3297130"/>
                  <a:gd name="connsiteY10" fmla="*/ 1168400 h 2799080"/>
                  <a:gd name="connsiteX11" fmla="*/ 1092200 w 3297130"/>
                  <a:gd name="connsiteY11" fmla="*/ 1173480 h 2799080"/>
                  <a:gd name="connsiteX12" fmla="*/ 1122680 w 3297130"/>
                  <a:gd name="connsiteY12" fmla="*/ 985520 h 2799080"/>
                  <a:gd name="connsiteX13" fmla="*/ 1991360 w 3297130"/>
                  <a:gd name="connsiteY13" fmla="*/ 985520 h 2799080"/>
                  <a:gd name="connsiteX14" fmla="*/ 2067560 w 3297130"/>
                  <a:gd name="connsiteY14" fmla="*/ 635000 h 2799080"/>
                  <a:gd name="connsiteX15" fmla="*/ 3017520 w 3297130"/>
                  <a:gd name="connsiteY15" fmla="*/ 635000 h 2799080"/>
                  <a:gd name="connsiteX16" fmla="*/ 3063240 w 3297130"/>
                  <a:gd name="connsiteY16" fmla="*/ 198120 h 2799080"/>
                  <a:gd name="connsiteX17" fmla="*/ 3276600 w 3297130"/>
                  <a:gd name="connsiteY17" fmla="*/ 198120 h 2799080"/>
                  <a:gd name="connsiteX18" fmla="*/ 3276600 w 3297130"/>
                  <a:gd name="connsiteY18" fmla="*/ 0 h 2799080"/>
                  <a:gd name="connsiteX0" fmla="*/ 0 w 3297130"/>
                  <a:gd name="connsiteY0" fmla="*/ 2794000 h 2799080"/>
                  <a:gd name="connsiteX1" fmla="*/ 228600 w 3297130"/>
                  <a:gd name="connsiteY1" fmla="*/ 2799080 h 2799080"/>
                  <a:gd name="connsiteX2" fmla="*/ 320040 w 3297130"/>
                  <a:gd name="connsiteY2" fmla="*/ 2326640 h 2799080"/>
                  <a:gd name="connsiteX3" fmla="*/ 406400 w 3297130"/>
                  <a:gd name="connsiteY3" fmla="*/ 2316480 h 2799080"/>
                  <a:gd name="connsiteX4" fmla="*/ 452120 w 3297130"/>
                  <a:gd name="connsiteY4" fmla="*/ 1818640 h 2799080"/>
                  <a:gd name="connsiteX5" fmla="*/ 553720 w 3297130"/>
                  <a:gd name="connsiteY5" fmla="*/ 1823720 h 2799080"/>
                  <a:gd name="connsiteX6" fmla="*/ 563880 w 3297130"/>
                  <a:gd name="connsiteY6" fmla="*/ 1676400 h 2799080"/>
                  <a:gd name="connsiteX7" fmla="*/ 675640 w 3297130"/>
                  <a:gd name="connsiteY7" fmla="*/ 1676400 h 2799080"/>
                  <a:gd name="connsiteX8" fmla="*/ 701040 w 3297130"/>
                  <a:gd name="connsiteY8" fmla="*/ 1356360 h 2799080"/>
                  <a:gd name="connsiteX9" fmla="*/ 833120 w 3297130"/>
                  <a:gd name="connsiteY9" fmla="*/ 1336040 h 2799080"/>
                  <a:gd name="connsiteX10" fmla="*/ 853440 w 3297130"/>
                  <a:gd name="connsiteY10" fmla="*/ 1168400 h 2799080"/>
                  <a:gd name="connsiteX11" fmla="*/ 1092200 w 3297130"/>
                  <a:gd name="connsiteY11" fmla="*/ 1173480 h 2799080"/>
                  <a:gd name="connsiteX12" fmla="*/ 1122680 w 3297130"/>
                  <a:gd name="connsiteY12" fmla="*/ 985520 h 2799080"/>
                  <a:gd name="connsiteX13" fmla="*/ 1991360 w 3297130"/>
                  <a:gd name="connsiteY13" fmla="*/ 985520 h 2799080"/>
                  <a:gd name="connsiteX14" fmla="*/ 2067560 w 3297130"/>
                  <a:gd name="connsiteY14" fmla="*/ 635000 h 2799080"/>
                  <a:gd name="connsiteX15" fmla="*/ 3017520 w 3297130"/>
                  <a:gd name="connsiteY15" fmla="*/ 635000 h 2799080"/>
                  <a:gd name="connsiteX16" fmla="*/ 3063240 w 3297130"/>
                  <a:gd name="connsiteY16" fmla="*/ 198120 h 2799080"/>
                  <a:gd name="connsiteX17" fmla="*/ 3276600 w 3297130"/>
                  <a:gd name="connsiteY17" fmla="*/ 198120 h 2799080"/>
                  <a:gd name="connsiteX18" fmla="*/ 3276600 w 3297130"/>
                  <a:gd name="connsiteY18" fmla="*/ 0 h 2799080"/>
                  <a:gd name="connsiteX0" fmla="*/ 0 w 3297130"/>
                  <a:gd name="connsiteY0" fmla="*/ 2794000 h 2799080"/>
                  <a:gd name="connsiteX1" fmla="*/ 228600 w 3297130"/>
                  <a:gd name="connsiteY1" fmla="*/ 2799080 h 2799080"/>
                  <a:gd name="connsiteX2" fmla="*/ 320040 w 3297130"/>
                  <a:gd name="connsiteY2" fmla="*/ 2326640 h 2799080"/>
                  <a:gd name="connsiteX3" fmla="*/ 406400 w 3297130"/>
                  <a:gd name="connsiteY3" fmla="*/ 2316480 h 2799080"/>
                  <a:gd name="connsiteX4" fmla="*/ 452120 w 3297130"/>
                  <a:gd name="connsiteY4" fmla="*/ 1818640 h 2799080"/>
                  <a:gd name="connsiteX5" fmla="*/ 553720 w 3297130"/>
                  <a:gd name="connsiteY5" fmla="*/ 1823720 h 2799080"/>
                  <a:gd name="connsiteX6" fmla="*/ 563880 w 3297130"/>
                  <a:gd name="connsiteY6" fmla="*/ 1676400 h 2799080"/>
                  <a:gd name="connsiteX7" fmla="*/ 675640 w 3297130"/>
                  <a:gd name="connsiteY7" fmla="*/ 1676400 h 2799080"/>
                  <a:gd name="connsiteX8" fmla="*/ 701040 w 3297130"/>
                  <a:gd name="connsiteY8" fmla="*/ 1356360 h 2799080"/>
                  <a:gd name="connsiteX9" fmla="*/ 833120 w 3297130"/>
                  <a:gd name="connsiteY9" fmla="*/ 1336040 h 2799080"/>
                  <a:gd name="connsiteX10" fmla="*/ 853440 w 3297130"/>
                  <a:gd name="connsiteY10" fmla="*/ 1168400 h 2799080"/>
                  <a:gd name="connsiteX11" fmla="*/ 1092200 w 3297130"/>
                  <a:gd name="connsiteY11" fmla="*/ 1173480 h 2799080"/>
                  <a:gd name="connsiteX12" fmla="*/ 1122680 w 3297130"/>
                  <a:gd name="connsiteY12" fmla="*/ 985520 h 2799080"/>
                  <a:gd name="connsiteX13" fmla="*/ 1991360 w 3297130"/>
                  <a:gd name="connsiteY13" fmla="*/ 985520 h 2799080"/>
                  <a:gd name="connsiteX14" fmla="*/ 2067560 w 3297130"/>
                  <a:gd name="connsiteY14" fmla="*/ 635000 h 2799080"/>
                  <a:gd name="connsiteX15" fmla="*/ 3017520 w 3297130"/>
                  <a:gd name="connsiteY15" fmla="*/ 635000 h 2799080"/>
                  <a:gd name="connsiteX16" fmla="*/ 3063240 w 3297130"/>
                  <a:gd name="connsiteY16" fmla="*/ 198120 h 2799080"/>
                  <a:gd name="connsiteX17" fmla="*/ 3276600 w 3297130"/>
                  <a:gd name="connsiteY17" fmla="*/ 198120 h 2799080"/>
                  <a:gd name="connsiteX18" fmla="*/ 3276600 w 3297130"/>
                  <a:gd name="connsiteY18" fmla="*/ 0 h 2799080"/>
                  <a:gd name="connsiteX0" fmla="*/ 0 w 3297130"/>
                  <a:gd name="connsiteY0" fmla="*/ 2794000 h 2799080"/>
                  <a:gd name="connsiteX1" fmla="*/ 228600 w 3297130"/>
                  <a:gd name="connsiteY1" fmla="*/ 2799080 h 2799080"/>
                  <a:gd name="connsiteX2" fmla="*/ 320040 w 3297130"/>
                  <a:gd name="connsiteY2" fmla="*/ 2326640 h 2799080"/>
                  <a:gd name="connsiteX3" fmla="*/ 406400 w 3297130"/>
                  <a:gd name="connsiteY3" fmla="*/ 2316480 h 2799080"/>
                  <a:gd name="connsiteX4" fmla="*/ 452120 w 3297130"/>
                  <a:gd name="connsiteY4" fmla="*/ 1818640 h 2799080"/>
                  <a:gd name="connsiteX5" fmla="*/ 553720 w 3297130"/>
                  <a:gd name="connsiteY5" fmla="*/ 1823720 h 2799080"/>
                  <a:gd name="connsiteX6" fmla="*/ 563880 w 3297130"/>
                  <a:gd name="connsiteY6" fmla="*/ 1676400 h 2799080"/>
                  <a:gd name="connsiteX7" fmla="*/ 675640 w 3297130"/>
                  <a:gd name="connsiteY7" fmla="*/ 1676400 h 2799080"/>
                  <a:gd name="connsiteX8" fmla="*/ 701040 w 3297130"/>
                  <a:gd name="connsiteY8" fmla="*/ 1356360 h 2799080"/>
                  <a:gd name="connsiteX9" fmla="*/ 833120 w 3297130"/>
                  <a:gd name="connsiteY9" fmla="*/ 1336040 h 2799080"/>
                  <a:gd name="connsiteX10" fmla="*/ 853440 w 3297130"/>
                  <a:gd name="connsiteY10" fmla="*/ 1168400 h 2799080"/>
                  <a:gd name="connsiteX11" fmla="*/ 1092200 w 3297130"/>
                  <a:gd name="connsiteY11" fmla="*/ 1173480 h 2799080"/>
                  <a:gd name="connsiteX12" fmla="*/ 1122680 w 3297130"/>
                  <a:gd name="connsiteY12" fmla="*/ 985520 h 2799080"/>
                  <a:gd name="connsiteX13" fmla="*/ 1991360 w 3297130"/>
                  <a:gd name="connsiteY13" fmla="*/ 985520 h 2799080"/>
                  <a:gd name="connsiteX14" fmla="*/ 2067560 w 3297130"/>
                  <a:gd name="connsiteY14" fmla="*/ 635000 h 2799080"/>
                  <a:gd name="connsiteX15" fmla="*/ 3017520 w 3297130"/>
                  <a:gd name="connsiteY15" fmla="*/ 635000 h 2799080"/>
                  <a:gd name="connsiteX16" fmla="*/ 3063240 w 3297130"/>
                  <a:gd name="connsiteY16" fmla="*/ 198120 h 2799080"/>
                  <a:gd name="connsiteX17" fmla="*/ 3276600 w 3297130"/>
                  <a:gd name="connsiteY17" fmla="*/ 198120 h 2799080"/>
                  <a:gd name="connsiteX18" fmla="*/ 3276600 w 3297130"/>
                  <a:gd name="connsiteY18" fmla="*/ 0 h 2799080"/>
                  <a:gd name="connsiteX0" fmla="*/ 0 w 3297130"/>
                  <a:gd name="connsiteY0" fmla="*/ 2794000 h 2799080"/>
                  <a:gd name="connsiteX1" fmla="*/ 228600 w 3297130"/>
                  <a:gd name="connsiteY1" fmla="*/ 2799080 h 2799080"/>
                  <a:gd name="connsiteX2" fmla="*/ 320040 w 3297130"/>
                  <a:gd name="connsiteY2" fmla="*/ 2326640 h 2799080"/>
                  <a:gd name="connsiteX3" fmla="*/ 406400 w 3297130"/>
                  <a:gd name="connsiteY3" fmla="*/ 2316480 h 2799080"/>
                  <a:gd name="connsiteX4" fmla="*/ 452120 w 3297130"/>
                  <a:gd name="connsiteY4" fmla="*/ 1818640 h 2799080"/>
                  <a:gd name="connsiteX5" fmla="*/ 553720 w 3297130"/>
                  <a:gd name="connsiteY5" fmla="*/ 1823720 h 2799080"/>
                  <a:gd name="connsiteX6" fmla="*/ 563880 w 3297130"/>
                  <a:gd name="connsiteY6" fmla="*/ 1676400 h 2799080"/>
                  <a:gd name="connsiteX7" fmla="*/ 675640 w 3297130"/>
                  <a:gd name="connsiteY7" fmla="*/ 1676400 h 2799080"/>
                  <a:gd name="connsiteX8" fmla="*/ 701040 w 3297130"/>
                  <a:gd name="connsiteY8" fmla="*/ 1356360 h 2799080"/>
                  <a:gd name="connsiteX9" fmla="*/ 833120 w 3297130"/>
                  <a:gd name="connsiteY9" fmla="*/ 1336040 h 2799080"/>
                  <a:gd name="connsiteX10" fmla="*/ 853440 w 3297130"/>
                  <a:gd name="connsiteY10" fmla="*/ 1168400 h 2799080"/>
                  <a:gd name="connsiteX11" fmla="*/ 1092200 w 3297130"/>
                  <a:gd name="connsiteY11" fmla="*/ 1173480 h 2799080"/>
                  <a:gd name="connsiteX12" fmla="*/ 1122680 w 3297130"/>
                  <a:gd name="connsiteY12" fmla="*/ 985520 h 2799080"/>
                  <a:gd name="connsiteX13" fmla="*/ 1991360 w 3297130"/>
                  <a:gd name="connsiteY13" fmla="*/ 985520 h 2799080"/>
                  <a:gd name="connsiteX14" fmla="*/ 2067560 w 3297130"/>
                  <a:gd name="connsiteY14" fmla="*/ 635000 h 2799080"/>
                  <a:gd name="connsiteX15" fmla="*/ 3017520 w 3297130"/>
                  <a:gd name="connsiteY15" fmla="*/ 635000 h 2799080"/>
                  <a:gd name="connsiteX16" fmla="*/ 3063240 w 3297130"/>
                  <a:gd name="connsiteY16" fmla="*/ 198120 h 2799080"/>
                  <a:gd name="connsiteX17" fmla="*/ 3276600 w 3297130"/>
                  <a:gd name="connsiteY17" fmla="*/ 198120 h 2799080"/>
                  <a:gd name="connsiteX18" fmla="*/ 3276600 w 3297130"/>
                  <a:gd name="connsiteY18" fmla="*/ 0 h 2799080"/>
                  <a:gd name="connsiteX0" fmla="*/ 0 w 3297130"/>
                  <a:gd name="connsiteY0" fmla="*/ 2794000 h 2799080"/>
                  <a:gd name="connsiteX1" fmla="*/ 228600 w 3297130"/>
                  <a:gd name="connsiteY1" fmla="*/ 2799080 h 2799080"/>
                  <a:gd name="connsiteX2" fmla="*/ 320040 w 3297130"/>
                  <a:gd name="connsiteY2" fmla="*/ 2326640 h 2799080"/>
                  <a:gd name="connsiteX3" fmla="*/ 406400 w 3297130"/>
                  <a:gd name="connsiteY3" fmla="*/ 2316480 h 2799080"/>
                  <a:gd name="connsiteX4" fmla="*/ 452120 w 3297130"/>
                  <a:gd name="connsiteY4" fmla="*/ 1818640 h 2799080"/>
                  <a:gd name="connsiteX5" fmla="*/ 553720 w 3297130"/>
                  <a:gd name="connsiteY5" fmla="*/ 1823720 h 2799080"/>
                  <a:gd name="connsiteX6" fmla="*/ 563880 w 3297130"/>
                  <a:gd name="connsiteY6" fmla="*/ 1676400 h 2799080"/>
                  <a:gd name="connsiteX7" fmla="*/ 675640 w 3297130"/>
                  <a:gd name="connsiteY7" fmla="*/ 1676400 h 2799080"/>
                  <a:gd name="connsiteX8" fmla="*/ 701040 w 3297130"/>
                  <a:gd name="connsiteY8" fmla="*/ 1356360 h 2799080"/>
                  <a:gd name="connsiteX9" fmla="*/ 833120 w 3297130"/>
                  <a:gd name="connsiteY9" fmla="*/ 1336040 h 2799080"/>
                  <a:gd name="connsiteX10" fmla="*/ 853440 w 3297130"/>
                  <a:gd name="connsiteY10" fmla="*/ 1168400 h 2799080"/>
                  <a:gd name="connsiteX11" fmla="*/ 1092200 w 3297130"/>
                  <a:gd name="connsiteY11" fmla="*/ 1173480 h 2799080"/>
                  <a:gd name="connsiteX12" fmla="*/ 1122680 w 3297130"/>
                  <a:gd name="connsiteY12" fmla="*/ 985520 h 2799080"/>
                  <a:gd name="connsiteX13" fmla="*/ 1991360 w 3297130"/>
                  <a:gd name="connsiteY13" fmla="*/ 985520 h 2799080"/>
                  <a:gd name="connsiteX14" fmla="*/ 2067560 w 3297130"/>
                  <a:gd name="connsiteY14" fmla="*/ 635000 h 2799080"/>
                  <a:gd name="connsiteX15" fmla="*/ 3017520 w 3297130"/>
                  <a:gd name="connsiteY15" fmla="*/ 635000 h 2799080"/>
                  <a:gd name="connsiteX16" fmla="*/ 3063240 w 3297130"/>
                  <a:gd name="connsiteY16" fmla="*/ 198120 h 2799080"/>
                  <a:gd name="connsiteX17" fmla="*/ 3276600 w 3297130"/>
                  <a:gd name="connsiteY17" fmla="*/ 198120 h 2799080"/>
                  <a:gd name="connsiteX18" fmla="*/ 3276600 w 3297130"/>
                  <a:gd name="connsiteY18" fmla="*/ 0 h 2799080"/>
                  <a:gd name="connsiteX0" fmla="*/ 0 w 3297130"/>
                  <a:gd name="connsiteY0" fmla="*/ 2794000 h 2799080"/>
                  <a:gd name="connsiteX1" fmla="*/ 228600 w 3297130"/>
                  <a:gd name="connsiteY1" fmla="*/ 2799080 h 2799080"/>
                  <a:gd name="connsiteX2" fmla="*/ 320040 w 3297130"/>
                  <a:gd name="connsiteY2" fmla="*/ 2326640 h 2799080"/>
                  <a:gd name="connsiteX3" fmla="*/ 406400 w 3297130"/>
                  <a:gd name="connsiteY3" fmla="*/ 2316480 h 2799080"/>
                  <a:gd name="connsiteX4" fmla="*/ 452120 w 3297130"/>
                  <a:gd name="connsiteY4" fmla="*/ 1818640 h 2799080"/>
                  <a:gd name="connsiteX5" fmla="*/ 553720 w 3297130"/>
                  <a:gd name="connsiteY5" fmla="*/ 1823720 h 2799080"/>
                  <a:gd name="connsiteX6" fmla="*/ 563880 w 3297130"/>
                  <a:gd name="connsiteY6" fmla="*/ 1676400 h 2799080"/>
                  <a:gd name="connsiteX7" fmla="*/ 675640 w 3297130"/>
                  <a:gd name="connsiteY7" fmla="*/ 1676400 h 2799080"/>
                  <a:gd name="connsiteX8" fmla="*/ 701040 w 3297130"/>
                  <a:gd name="connsiteY8" fmla="*/ 1356360 h 2799080"/>
                  <a:gd name="connsiteX9" fmla="*/ 833120 w 3297130"/>
                  <a:gd name="connsiteY9" fmla="*/ 1336040 h 2799080"/>
                  <a:gd name="connsiteX10" fmla="*/ 853440 w 3297130"/>
                  <a:gd name="connsiteY10" fmla="*/ 1168400 h 2799080"/>
                  <a:gd name="connsiteX11" fmla="*/ 1092200 w 3297130"/>
                  <a:gd name="connsiteY11" fmla="*/ 1173480 h 2799080"/>
                  <a:gd name="connsiteX12" fmla="*/ 1122680 w 3297130"/>
                  <a:gd name="connsiteY12" fmla="*/ 985520 h 2799080"/>
                  <a:gd name="connsiteX13" fmla="*/ 1991360 w 3297130"/>
                  <a:gd name="connsiteY13" fmla="*/ 985520 h 2799080"/>
                  <a:gd name="connsiteX14" fmla="*/ 2067560 w 3297130"/>
                  <a:gd name="connsiteY14" fmla="*/ 635000 h 2799080"/>
                  <a:gd name="connsiteX15" fmla="*/ 3017520 w 3297130"/>
                  <a:gd name="connsiteY15" fmla="*/ 635000 h 2799080"/>
                  <a:gd name="connsiteX16" fmla="*/ 3063240 w 3297130"/>
                  <a:gd name="connsiteY16" fmla="*/ 198120 h 2799080"/>
                  <a:gd name="connsiteX17" fmla="*/ 3276600 w 3297130"/>
                  <a:gd name="connsiteY17" fmla="*/ 198120 h 2799080"/>
                  <a:gd name="connsiteX18" fmla="*/ 3276600 w 3297130"/>
                  <a:gd name="connsiteY18" fmla="*/ 0 h 2799080"/>
                  <a:gd name="connsiteX0" fmla="*/ 0 w 3297130"/>
                  <a:gd name="connsiteY0" fmla="*/ 2794000 h 2799080"/>
                  <a:gd name="connsiteX1" fmla="*/ 228600 w 3297130"/>
                  <a:gd name="connsiteY1" fmla="*/ 2799080 h 2799080"/>
                  <a:gd name="connsiteX2" fmla="*/ 320040 w 3297130"/>
                  <a:gd name="connsiteY2" fmla="*/ 2326640 h 2799080"/>
                  <a:gd name="connsiteX3" fmla="*/ 406400 w 3297130"/>
                  <a:gd name="connsiteY3" fmla="*/ 2316480 h 2799080"/>
                  <a:gd name="connsiteX4" fmla="*/ 452120 w 3297130"/>
                  <a:gd name="connsiteY4" fmla="*/ 1818640 h 2799080"/>
                  <a:gd name="connsiteX5" fmla="*/ 553720 w 3297130"/>
                  <a:gd name="connsiteY5" fmla="*/ 1823720 h 2799080"/>
                  <a:gd name="connsiteX6" fmla="*/ 563880 w 3297130"/>
                  <a:gd name="connsiteY6" fmla="*/ 1676400 h 2799080"/>
                  <a:gd name="connsiteX7" fmla="*/ 675640 w 3297130"/>
                  <a:gd name="connsiteY7" fmla="*/ 1676400 h 2799080"/>
                  <a:gd name="connsiteX8" fmla="*/ 701040 w 3297130"/>
                  <a:gd name="connsiteY8" fmla="*/ 1356360 h 2799080"/>
                  <a:gd name="connsiteX9" fmla="*/ 833120 w 3297130"/>
                  <a:gd name="connsiteY9" fmla="*/ 1336040 h 2799080"/>
                  <a:gd name="connsiteX10" fmla="*/ 853440 w 3297130"/>
                  <a:gd name="connsiteY10" fmla="*/ 1168400 h 2799080"/>
                  <a:gd name="connsiteX11" fmla="*/ 1092200 w 3297130"/>
                  <a:gd name="connsiteY11" fmla="*/ 1173480 h 2799080"/>
                  <a:gd name="connsiteX12" fmla="*/ 1122680 w 3297130"/>
                  <a:gd name="connsiteY12" fmla="*/ 985520 h 2799080"/>
                  <a:gd name="connsiteX13" fmla="*/ 1991360 w 3297130"/>
                  <a:gd name="connsiteY13" fmla="*/ 985520 h 2799080"/>
                  <a:gd name="connsiteX14" fmla="*/ 2067560 w 3297130"/>
                  <a:gd name="connsiteY14" fmla="*/ 635000 h 2799080"/>
                  <a:gd name="connsiteX15" fmla="*/ 3017520 w 3297130"/>
                  <a:gd name="connsiteY15" fmla="*/ 635000 h 2799080"/>
                  <a:gd name="connsiteX16" fmla="*/ 3063240 w 3297130"/>
                  <a:gd name="connsiteY16" fmla="*/ 198120 h 2799080"/>
                  <a:gd name="connsiteX17" fmla="*/ 3276600 w 3297130"/>
                  <a:gd name="connsiteY17" fmla="*/ 198120 h 2799080"/>
                  <a:gd name="connsiteX18" fmla="*/ 3276600 w 3297130"/>
                  <a:gd name="connsiteY18" fmla="*/ 0 h 2799080"/>
                  <a:gd name="connsiteX0" fmla="*/ 0 w 3297130"/>
                  <a:gd name="connsiteY0" fmla="*/ 2794000 h 2799080"/>
                  <a:gd name="connsiteX1" fmla="*/ 228600 w 3297130"/>
                  <a:gd name="connsiteY1" fmla="*/ 2799080 h 2799080"/>
                  <a:gd name="connsiteX2" fmla="*/ 320040 w 3297130"/>
                  <a:gd name="connsiteY2" fmla="*/ 2326640 h 2799080"/>
                  <a:gd name="connsiteX3" fmla="*/ 406400 w 3297130"/>
                  <a:gd name="connsiteY3" fmla="*/ 2316480 h 2799080"/>
                  <a:gd name="connsiteX4" fmla="*/ 452120 w 3297130"/>
                  <a:gd name="connsiteY4" fmla="*/ 1818640 h 2799080"/>
                  <a:gd name="connsiteX5" fmla="*/ 553720 w 3297130"/>
                  <a:gd name="connsiteY5" fmla="*/ 1823720 h 2799080"/>
                  <a:gd name="connsiteX6" fmla="*/ 563880 w 3297130"/>
                  <a:gd name="connsiteY6" fmla="*/ 1676400 h 2799080"/>
                  <a:gd name="connsiteX7" fmla="*/ 675640 w 3297130"/>
                  <a:gd name="connsiteY7" fmla="*/ 1676400 h 2799080"/>
                  <a:gd name="connsiteX8" fmla="*/ 701040 w 3297130"/>
                  <a:gd name="connsiteY8" fmla="*/ 1356360 h 2799080"/>
                  <a:gd name="connsiteX9" fmla="*/ 833120 w 3297130"/>
                  <a:gd name="connsiteY9" fmla="*/ 1336040 h 2799080"/>
                  <a:gd name="connsiteX10" fmla="*/ 853440 w 3297130"/>
                  <a:gd name="connsiteY10" fmla="*/ 1168400 h 2799080"/>
                  <a:gd name="connsiteX11" fmla="*/ 1092200 w 3297130"/>
                  <a:gd name="connsiteY11" fmla="*/ 1173480 h 2799080"/>
                  <a:gd name="connsiteX12" fmla="*/ 1122680 w 3297130"/>
                  <a:gd name="connsiteY12" fmla="*/ 985520 h 2799080"/>
                  <a:gd name="connsiteX13" fmla="*/ 1991360 w 3297130"/>
                  <a:gd name="connsiteY13" fmla="*/ 985520 h 2799080"/>
                  <a:gd name="connsiteX14" fmla="*/ 2067560 w 3297130"/>
                  <a:gd name="connsiteY14" fmla="*/ 635000 h 2799080"/>
                  <a:gd name="connsiteX15" fmla="*/ 3017520 w 3297130"/>
                  <a:gd name="connsiteY15" fmla="*/ 635000 h 2799080"/>
                  <a:gd name="connsiteX16" fmla="*/ 3063240 w 3297130"/>
                  <a:gd name="connsiteY16" fmla="*/ 198120 h 2799080"/>
                  <a:gd name="connsiteX17" fmla="*/ 3276600 w 3297130"/>
                  <a:gd name="connsiteY17" fmla="*/ 198120 h 2799080"/>
                  <a:gd name="connsiteX18" fmla="*/ 3276600 w 3297130"/>
                  <a:gd name="connsiteY18" fmla="*/ 0 h 2799080"/>
                  <a:gd name="connsiteX0" fmla="*/ 0 w 3297130"/>
                  <a:gd name="connsiteY0" fmla="*/ 2794000 h 2799080"/>
                  <a:gd name="connsiteX1" fmla="*/ 228600 w 3297130"/>
                  <a:gd name="connsiteY1" fmla="*/ 2799080 h 2799080"/>
                  <a:gd name="connsiteX2" fmla="*/ 320040 w 3297130"/>
                  <a:gd name="connsiteY2" fmla="*/ 2326640 h 2799080"/>
                  <a:gd name="connsiteX3" fmla="*/ 406400 w 3297130"/>
                  <a:gd name="connsiteY3" fmla="*/ 2316480 h 2799080"/>
                  <a:gd name="connsiteX4" fmla="*/ 452120 w 3297130"/>
                  <a:gd name="connsiteY4" fmla="*/ 1818640 h 2799080"/>
                  <a:gd name="connsiteX5" fmla="*/ 553720 w 3297130"/>
                  <a:gd name="connsiteY5" fmla="*/ 1823720 h 2799080"/>
                  <a:gd name="connsiteX6" fmla="*/ 563880 w 3297130"/>
                  <a:gd name="connsiteY6" fmla="*/ 1676400 h 2799080"/>
                  <a:gd name="connsiteX7" fmla="*/ 675640 w 3297130"/>
                  <a:gd name="connsiteY7" fmla="*/ 1676400 h 2799080"/>
                  <a:gd name="connsiteX8" fmla="*/ 701040 w 3297130"/>
                  <a:gd name="connsiteY8" fmla="*/ 1356360 h 2799080"/>
                  <a:gd name="connsiteX9" fmla="*/ 833120 w 3297130"/>
                  <a:gd name="connsiteY9" fmla="*/ 1336040 h 2799080"/>
                  <a:gd name="connsiteX10" fmla="*/ 853440 w 3297130"/>
                  <a:gd name="connsiteY10" fmla="*/ 1168400 h 2799080"/>
                  <a:gd name="connsiteX11" fmla="*/ 1092200 w 3297130"/>
                  <a:gd name="connsiteY11" fmla="*/ 1173480 h 2799080"/>
                  <a:gd name="connsiteX12" fmla="*/ 1122680 w 3297130"/>
                  <a:gd name="connsiteY12" fmla="*/ 985520 h 2799080"/>
                  <a:gd name="connsiteX13" fmla="*/ 1991360 w 3297130"/>
                  <a:gd name="connsiteY13" fmla="*/ 985520 h 2799080"/>
                  <a:gd name="connsiteX14" fmla="*/ 2067560 w 3297130"/>
                  <a:gd name="connsiteY14" fmla="*/ 635000 h 2799080"/>
                  <a:gd name="connsiteX15" fmla="*/ 3017520 w 3297130"/>
                  <a:gd name="connsiteY15" fmla="*/ 635000 h 2799080"/>
                  <a:gd name="connsiteX16" fmla="*/ 3063240 w 3297130"/>
                  <a:gd name="connsiteY16" fmla="*/ 198120 h 2799080"/>
                  <a:gd name="connsiteX17" fmla="*/ 3276600 w 3297130"/>
                  <a:gd name="connsiteY17" fmla="*/ 198120 h 2799080"/>
                  <a:gd name="connsiteX18" fmla="*/ 3276600 w 3297130"/>
                  <a:gd name="connsiteY18" fmla="*/ 0 h 2799080"/>
                  <a:gd name="connsiteX0" fmla="*/ 0 w 3297130"/>
                  <a:gd name="connsiteY0" fmla="*/ 2794000 h 2799080"/>
                  <a:gd name="connsiteX1" fmla="*/ 228600 w 3297130"/>
                  <a:gd name="connsiteY1" fmla="*/ 2799080 h 2799080"/>
                  <a:gd name="connsiteX2" fmla="*/ 320040 w 3297130"/>
                  <a:gd name="connsiteY2" fmla="*/ 2326640 h 2799080"/>
                  <a:gd name="connsiteX3" fmla="*/ 406400 w 3297130"/>
                  <a:gd name="connsiteY3" fmla="*/ 2316480 h 2799080"/>
                  <a:gd name="connsiteX4" fmla="*/ 452120 w 3297130"/>
                  <a:gd name="connsiteY4" fmla="*/ 1818640 h 2799080"/>
                  <a:gd name="connsiteX5" fmla="*/ 553720 w 3297130"/>
                  <a:gd name="connsiteY5" fmla="*/ 1823720 h 2799080"/>
                  <a:gd name="connsiteX6" fmla="*/ 563880 w 3297130"/>
                  <a:gd name="connsiteY6" fmla="*/ 1676400 h 2799080"/>
                  <a:gd name="connsiteX7" fmla="*/ 675640 w 3297130"/>
                  <a:gd name="connsiteY7" fmla="*/ 1676400 h 2799080"/>
                  <a:gd name="connsiteX8" fmla="*/ 701040 w 3297130"/>
                  <a:gd name="connsiteY8" fmla="*/ 1356360 h 2799080"/>
                  <a:gd name="connsiteX9" fmla="*/ 833120 w 3297130"/>
                  <a:gd name="connsiteY9" fmla="*/ 1336040 h 2799080"/>
                  <a:gd name="connsiteX10" fmla="*/ 853440 w 3297130"/>
                  <a:gd name="connsiteY10" fmla="*/ 1168400 h 2799080"/>
                  <a:gd name="connsiteX11" fmla="*/ 1092200 w 3297130"/>
                  <a:gd name="connsiteY11" fmla="*/ 1173480 h 2799080"/>
                  <a:gd name="connsiteX12" fmla="*/ 1122680 w 3297130"/>
                  <a:gd name="connsiteY12" fmla="*/ 985520 h 2799080"/>
                  <a:gd name="connsiteX13" fmla="*/ 1991360 w 3297130"/>
                  <a:gd name="connsiteY13" fmla="*/ 985520 h 2799080"/>
                  <a:gd name="connsiteX14" fmla="*/ 2067560 w 3297130"/>
                  <a:gd name="connsiteY14" fmla="*/ 635000 h 2799080"/>
                  <a:gd name="connsiteX15" fmla="*/ 3017520 w 3297130"/>
                  <a:gd name="connsiteY15" fmla="*/ 635000 h 2799080"/>
                  <a:gd name="connsiteX16" fmla="*/ 3063240 w 3297130"/>
                  <a:gd name="connsiteY16" fmla="*/ 198120 h 2799080"/>
                  <a:gd name="connsiteX17" fmla="*/ 3276600 w 3297130"/>
                  <a:gd name="connsiteY17" fmla="*/ 198120 h 2799080"/>
                  <a:gd name="connsiteX18" fmla="*/ 3276600 w 3297130"/>
                  <a:gd name="connsiteY18" fmla="*/ 0 h 2799080"/>
                  <a:gd name="connsiteX0" fmla="*/ 0 w 3297130"/>
                  <a:gd name="connsiteY0" fmla="*/ 2794000 h 2799080"/>
                  <a:gd name="connsiteX1" fmla="*/ 228600 w 3297130"/>
                  <a:gd name="connsiteY1" fmla="*/ 2799080 h 2799080"/>
                  <a:gd name="connsiteX2" fmla="*/ 320040 w 3297130"/>
                  <a:gd name="connsiteY2" fmla="*/ 2326640 h 2799080"/>
                  <a:gd name="connsiteX3" fmla="*/ 406400 w 3297130"/>
                  <a:gd name="connsiteY3" fmla="*/ 2316480 h 2799080"/>
                  <a:gd name="connsiteX4" fmla="*/ 452120 w 3297130"/>
                  <a:gd name="connsiteY4" fmla="*/ 1818640 h 2799080"/>
                  <a:gd name="connsiteX5" fmla="*/ 553720 w 3297130"/>
                  <a:gd name="connsiteY5" fmla="*/ 1823720 h 2799080"/>
                  <a:gd name="connsiteX6" fmla="*/ 563880 w 3297130"/>
                  <a:gd name="connsiteY6" fmla="*/ 1676400 h 2799080"/>
                  <a:gd name="connsiteX7" fmla="*/ 675640 w 3297130"/>
                  <a:gd name="connsiteY7" fmla="*/ 1676400 h 2799080"/>
                  <a:gd name="connsiteX8" fmla="*/ 701040 w 3297130"/>
                  <a:gd name="connsiteY8" fmla="*/ 1356360 h 2799080"/>
                  <a:gd name="connsiteX9" fmla="*/ 833120 w 3297130"/>
                  <a:gd name="connsiteY9" fmla="*/ 1336040 h 2799080"/>
                  <a:gd name="connsiteX10" fmla="*/ 853440 w 3297130"/>
                  <a:gd name="connsiteY10" fmla="*/ 1168400 h 2799080"/>
                  <a:gd name="connsiteX11" fmla="*/ 1092200 w 3297130"/>
                  <a:gd name="connsiteY11" fmla="*/ 1173480 h 2799080"/>
                  <a:gd name="connsiteX12" fmla="*/ 1122680 w 3297130"/>
                  <a:gd name="connsiteY12" fmla="*/ 985520 h 2799080"/>
                  <a:gd name="connsiteX13" fmla="*/ 1991360 w 3297130"/>
                  <a:gd name="connsiteY13" fmla="*/ 985520 h 2799080"/>
                  <a:gd name="connsiteX14" fmla="*/ 2067560 w 3297130"/>
                  <a:gd name="connsiteY14" fmla="*/ 635000 h 2799080"/>
                  <a:gd name="connsiteX15" fmla="*/ 3017520 w 3297130"/>
                  <a:gd name="connsiteY15" fmla="*/ 635000 h 2799080"/>
                  <a:gd name="connsiteX16" fmla="*/ 3063240 w 3297130"/>
                  <a:gd name="connsiteY16" fmla="*/ 198120 h 2799080"/>
                  <a:gd name="connsiteX17" fmla="*/ 3276600 w 3297130"/>
                  <a:gd name="connsiteY17" fmla="*/ 198120 h 2799080"/>
                  <a:gd name="connsiteX18" fmla="*/ 3276600 w 3297130"/>
                  <a:gd name="connsiteY18" fmla="*/ 0 h 2799080"/>
                  <a:gd name="connsiteX0" fmla="*/ 0 w 3276600"/>
                  <a:gd name="connsiteY0" fmla="*/ 2794000 h 2799080"/>
                  <a:gd name="connsiteX1" fmla="*/ 228600 w 3276600"/>
                  <a:gd name="connsiteY1" fmla="*/ 2799080 h 2799080"/>
                  <a:gd name="connsiteX2" fmla="*/ 320040 w 3276600"/>
                  <a:gd name="connsiteY2" fmla="*/ 2326640 h 2799080"/>
                  <a:gd name="connsiteX3" fmla="*/ 406400 w 3276600"/>
                  <a:gd name="connsiteY3" fmla="*/ 2316480 h 2799080"/>
                  <a:gd name="connsiteX4" fmla="*/ 452120 w 3276600"/>
                  <a:gd name="connsiteY4" fmla="*/ 1818640 h 2799080"/>
                  <a:gd name="connsiteX5" fmla="*/ 553720 w 3276600"/>
                  <a:gd name="connsiteY5" fmla="*/ 1823720 h 2799080"/>
                  <a:gd name="connsiteX6" fmla="*/ 563880 w 3276600"/>
                  <a:gd name="connsiteY6" fmla="*/ 1676400 h 2799080"/>
                  <a:gd name="connsiteX7" fmla="*/ 675640 w 3276600"/>
                  <a:gd name="connsiteY7" fmla="*/ 1676400 h 2799080"/>
                  <a:gd name="connsiteX8" fmla="*/ 701040 w 3276600"/>
                  <a:gd name="connsiteY8" fmla="*/ 1356360 h 2799080"/>
                  <a:gd name="connsiteX9" fmla="*/ 833120 w 3276600"/>
                  <a:gd name="connsiteY9" fmla="*/ 1336040 h 2799080"/>
                  <a:gd name="connsiteX10" fmla="*/ 853440 w 3276600"/>
                  <a:gd name="connsiteY10" fmla="*/ 1168400 h 2799080"/>
                  <a:gd name="connsiteX11" fmla="*/ 1092200 w 3276600"/>
                  <a:gd name="connsiteY11" fmla="*/ 1173480 h 2799080"/>
                  <a:gd name="connsiteX12" fmla="*/ 1122680 w 3276600"/>
                  <a:gd name="connsiteY12" fmla="*/ 985520 h 2799080"/>
                  <a:gd name="connsiteX13" fmla="*/ 1991360 w 3276600"/>
                  <a:gd name="connsiteY13" fmla="*/ 985520 h 2799080"/>
                  <a:gd name="connsiteX14" fmla="*/ 2067560 w 3276600"/>
                  <a:gd name="connsiteY14" fmla="*/ 635000 h 2799080"/>
                  <a:gd name="connsiteX15" fmla="*/ 3017520 w 3276600"/>
                  <a:gd name="connsiteY15" fmla="*/ 635000 h 2799080"/>
                  <a:gd name="connsiteX16" fmla="*/ 3063240 w 3276600"/>
                  <a:gd name="connsiteY16" fmla="*/ 198120 h 2799080"/>
                  <a:gd name="connsiteX17" fmla="*/ 3276600 w 3276600"/>
                  <a:gd name="connsiteY17" fmla="*/ 198120 h 2799080"/>
                  <a:gd name="connsiteX18" fmla="*/ 3276600 w 3276600"/>
                  <a:gd name="connsiteY18" fmla="*/ 0 h 279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76600" h="2799080">
                    <a:moveTo>
                      <a:pt x="0" y="2794000"/>
                    </a:moveTo>
                    <a:lnTo>
                      <a:pt x="228600" y="2799080"/>
                    </a:lnTo>
                    <a:lnTo>
                      <a:pt x="320040" y="2326640"/>
                    </a:lnTo>
                    <a:lnTo>
                      <a:pt x="406400" y="2316480"/>
                    </a:lnTo>
                    <a:lnTo>
                      <a:pt x="452120" y="1818640"/>
                    </a:lnTo>
                    <a:lnTo>
                      <a:pt x="553720" y="1823720"/>
                    </a:lnTo>
                    <a:lnTo>
                      <a:pt x="563880" y="1676400"/>
                    </a:lnTo>
                    <a:lnTo>
                      <a:pt x="675640" y="1676400"/>
                    </a:lnTo>
                    <a:lnTo>
                      <a:pt x="701040" y="1356360"/>
                    </a:lnTo>
                    <a:lnTo>
                      <a:pt x="833120" y="1336040"/>
                    </a:lnTo>
                    <a:lnTo>
                      <a:pt x="853440" y="1168400"/>
                    </a:lnTo>
                    <a:lnTo>
                      <a:pt x="1092200" y="1173480"/>
                    </a:lnTo>
                    <a:lnTo>
                      <a:pt x="1122680" y="985520"/>
                    </a:lnTo>
                    <a:lnTo>
                      <a:pt x="1991360" y="985520"/>
                    </a:lnTo>
                    <a:lnTo>
                      <a:pt x="2067560" y="635000"/>
                    </a:lnTo>
                    <a:lnTo>
                      <a:pt x="3017520" y="635000"/>
                    </a:lnTo>
                    <a:lnTo>
                      <a:pt x="3063240" y="198120"/>
                    </a:lnTo>
                    <a:lnTo>
                      <a:pt x="3276600" y="198120"/>
                    </a:lnTo>
                    <a:lnTo>
                      <a:pt x="3276600" y="0"/>
                    </a:lnTo>
                  </a:path>
                </a:pathLst>
              </a:cu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grpSp>
        <p:graphicFrame>
          <p:nvGraphicFramePr>
            <p:cNvPr id="10" name="Object 1"/>
            <p:cNvGraphicFramePr>
              <a:graphicFrameLocks/>
            </p:cNvGraphicFramePr>
            <p:nvPr>
              <p:extLst/>
            </p:nvPr>
          </p:nvGraphicFramePr>
          <p:xfrm>
            <a:off x="4124326" y="2323991"/>
            <a:ext cx="4933949" cy="3271358"/>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8"/>
            <p:cNvSpPr txBox="1">
              <a:spLocks noChangeArrowheads="1"/>
            </p:cNvSpPr>
            <p:nvPr/>
          </p:nvSpPr>
          <p:spPr bwMode="auto">
            <a:xfrm rot="16200000">
              <a:off x="2313269" y="3830724"/>
              <a:ext cx="3136636" cy="33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algn="ctr" eaLnBrk="1" hangingPunct="1">
                <a:lnSpc>
                  <a:spcPct val="90000"/>
                </a:lnSpc>
              </a:pPr>
              <a:r>
                <a:rPr lang="en-US" sz="1400" b="1" dirty="0">
                  <a:solidFill>
                    <a:schemeClr val="tx1"/>
                  </a:solidFill>
                  <a:latin typeface="+mn-lt"/>
                  <a:cs typeface="Arial" pitchFamily="34" charset="0"/>
                </a:rPr>
                <a:t>Proportion with Viral Suppression</a:t>
              </a:r>
            </a:p>
          </p:txBody>
        </p:sp>
        <p:sp>
          <p:nvSpPr>
            <p:cNvPr id="12" name="TextBox 7"/>
            <p:cNvSpPr txBox="1">
              <a:spLocks noChangeArrowheads="1"/>
            </p:cNvSpPr>
            <p:nvPr/>
          </p:nvSpPr>
          <p:spPr bwMode="auto">
            <a:xfrm>
              <a:off x="4498340" y="1562100"/>
              <a:ext cx="4617085"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algn="ctr" eaLnBrk="1" hangingPunct="1">
                <a:lnSpc>
                  <a:spcPct val="90000"/>
                </a:lnSpc>
              </a:pPr>
              <a:r>
                <a:rPr lang="en-US" sz="1800" b="1" dirty="0">
                  <a:solidFill>
                    <a:schemeClr val="tx1"/>
                  </a:solidFill>
                  <a:latin typeface="+mn-lt"/>
                  <a:cs typeface="Arial" pitchFamily="34" charset="0"/>
                </a:rPr>
                <a:t>Time to HIV RNA &lt;200 Copies/mL</a:t>
              </a:r>
            </a:p>
          </p:txBody>
        </p:sp>
        <p:sp>
          <p:nvSpPr>
            <p:cNvPr id="14" name="TextBox 15"/>
            <p:cNvSpPr txBox="1">
              <a:spLocks noChangeArrowheads="1"/>
            </p:cNvSpPr>
            <p:nvPr/>
          </p:nvSpPr>
          <p:spPr bwMode="auto">
            <a:xfrm>
              <a:off x="4657724" y="5809768"/>
              <a:ext cx="4457701"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algn="ctr" eaLnBrk="1" hangingPunct="1">
                <a:lnSpc>
                  <a:spcPct val="90000"/>
                </a:lnSpc>
                <a:defRPr/>
              </a:pPr>
              <a:r>
                <a:rPr lang="en-US" sz="1400" b="1" dirty="0">
                  <a:solidFill>
                    <a:schemeClr val="tx1"/>
                  </a:solidFill>
                  <a:latin typeface="+mn-lt"/>
                  <a:cs typeface="Arial" pitchFamily="34" charset="0"/>
                </a:rPr>
                <a:t>Time From Clinic Referral (months)</a:t>
              </a:r>
              <a:endParaRPr lang="en-US" sz="1100" b="1" dirty="0">
                <a:solidFill>
                  <a:schemeClr val="tx1"/>
                </a:solidFill>
                <a:latin typeface="+mn-lt"/>
                <a:cs typeface="Arial" pitchFamily="34" charset="0"/>
              </a:endParaRPr>
            </a:p>
          </p:txBody>
        </p:sp>
        <p:sp>
          <p:nvSpPr>
            <p:cNvPr id="15" name="TextBox 12"/>
            <p:cNvSpPr txBox="1">
              <a:spLocks noChangeArrowheads="1"/>
            </p:cNvSpPr>
            <p:nvPr/>
          </p:nvSpPr>
          <p:spPr bwMode="auto">
            <a:xfrm>
              <a:off x="4514849" y="5504172"/>
              <a:ext cx="4734028"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eaLnBrk="1" hangingPunct="1">
                <a:lnSpc>
                  <a:spcPct val="90000"/>
                </a:lnSpc>
              </a:pPr>
              <a:r>
                <a:rPr lang="en-US" sz="1400" b="1" dirty="0">
                  <a:solidFill>
                    <a:schemeClr val="tx1"/>
                  </a:solidFill>
                  <a:latin typeface="+mn-lt"/>
                  <a:cs typeface="Arial" pitchFamily="34" charset="0"/>
                </a:rPr>
                <a:t>0                        10                        20                       30</a:t>
              </a:r>
              <a:endParaRPr lang="en-US" sz="1200" b="1" dirty="0">
                <a:solidFill>
                  <a:schemeClr val="tx1"/>
                </a:solidFill>
                <a:latin typeface="+mn-lt"/>
                <a:cs typeface="Arial" pitchFamily="34" charset="0"/>
              </a:endParaRPr>
            </a:p>
          </p:txBody>
        </p:sp>
        <p:sp>
          <p:nvSpPr>
            <p:cNvPr id="16" name="TextBox 15"/>
            <p:cNvSpPr txBox="1">
              <a:spLocks noChangeArrowheads="1"/>
            </p:cNvSpPr>
            <p:nvPr/>
          </p:nvSpPr>
          <p:spPr bwMode="auto">
            <a:xfrm>
              <a:off x="4547906" y="2030387"/>
              <a:ext cx="2036058" cy="46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algn="ctr" eaLnBrk="1" hangingPunct="1">
                <a:lnSpc>
                  <a:spcPct val="90000"/>
                </a:lnSpc>
                <a:defRPr/>
              </a:pPr>
              <a:r>
                <a:rPr lang="en-US" sz="1600" b="1" dirty="0">
                  <a:solidFill>
                    <a:schemeClr val="tx1"/>
                  </a:solidFill>
                  <a:latin typeface="+mn-lt"/>
                  <a:cs typeface="Arial" pitchFamily="34" charset="0"/>
                </a:rPr>
                <a:t>Same-Day</a:t>
              </a:r>
            </a:p>
            <a:p>
              <a:pPr algn="ctr" eaLnBrk="1" hangingPunct="1">
                <a:lnSpc>
                  <a:spcPct val="90000"/>
                </a:lnSpc>
                <a:defRPr/>
              </a:pPr>
              <a:r>
                <a:rPr lang="en-US" sz="1100" b="1" dirty="0">
                  <a:solidFill>
                    <a:schemeClr val="tx1"/>
                  </a:solidFill>
                  <a:latin typeface="+mn-lt"/>
                  <a:cs typeface="Arial" pitchFamily="34" charset="0"/>
                </a:rPr>
                <a:t>(median: 1.8 months)</a:t>
              </a:r>
              <a:endParaRPr lang="en-US" sz="1000" b="1" dirty="0">
                <a:solidFill>
                  <a:schemeClr val="tx1"/>
                </a:solidFill>
                <a:latin typeface="+mn-lt"/>
                <a:cs typeface="Arial" pitchFamily="34" charset="0"/>
              </a:endParaRPr>
            </a:p>
          </p:txBody>
        </p:sp>
        <p:sp>
          <p:nvSpPr>
            <p:cNvPr id="17" name="TextBox 15"/>
            <p:cNvSpPr txBox="1">
              <a:spLocks noChangeArrowheads="1"/>
            </p:cNvSpPr>
            <p:nvPr/>
          </p:nvSpPr>
          <p:spPr bwMode="auto">
            <a:xfrm>
              <a:off x="6774567" y="2200610"/>
              <a:ext cx="2036058" cy="46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algn="ctr" eaLnBrk="1" hangingPunct="1">
                <a:lnSpc>
                  <a:spcPct val="90000"/>
                </a:lnSpc>
                <a:defRPr/>
              </a:pPr>
              <a:r>
                <a:rPr lang="en-US" sz="1600" b="1" dirty="0">
                  <a:solidFill>
                    <a:schemeClr val="tx1"/>
                  </a:solidFill>
                  <a:latin typeface="+mn-lt"/>
                  <a:cs typeface="Arial" pitchFamily="34" charset="0"/>
                </a:rPr>
                <a:t>Universal ART</a:t>
              </a:r>
            </a:p>
            <a:p>
              <a:pPr algn="ctr" eaLnBrk="1" hangingPunct="1">
                <a:lnSpc>
                  <a:spcPct val="90000"/>
                </a:lnSpc>
                <a:defRPr/>
              </a:pPr>
              <a:r>
                <a:rPr lang="en-US" sz="1100" b="1" dirty="0">
                  <a:solidFill>
                    <a:schemeClr val="tx1"/>
                  </a:solidFill>
                  <a:latin typeface="+mn-lt"/>
                  <a:cs typeface="Arial" pitchFamily="34" charset="0"/>
                </a:rPr>
                <a:t>(median: 4.3 months)</a:t>
              </a:r>
              <a:endParaRPr lang="en-US" sz="1000" b="1" dirty="0">
                <a:solidFill>
                  <a:schemeClr val="tx1"/>
                </a:solidFill>
                <a:latin typeface="+mn-lt"/>
                <a:cs typeface="Arial" pitchFamily="34" charset="0"/>
              </a:endParaRPr>
            </a:p>
          </p:txBody>
        </p:sp>
        <p:sp>
          <p:nvSpPr>
            <p:cNvPr id="18" name="TextBox 15"/>
            <p:cNvSpPr txBox="1">
              <a:spLocks noChangeArrowheads="1"/>
            </p:cNvSpPr>
            <p:nvPr/>
          </p:nvSpPr>
          <p:spPr bwMode="auto">
            <a:xfrm>
              <a:off x="6941330" y="3806443"/>
              <a:ext cx="2307548" cy="46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algn="ctr" eaLnBrk="1" hangingPunct="1">
                <a:lnSpc>
                  <a:spcPct val="90000"/>
                </a:lnSpc>
                <a:defRPr/>
              </a:pPr>
              <a:r>
                <a:rPr lang="en-US" sz="1600" b="1" dirty="0">
                  <a:solidFill>
                    <a:schemeClr val="tx1"/>
                  </a:solidFill>
                  <a:latin typeface="+mn-lt"/>
                  <a:cs typeface="Arial" pitchFamily="34" charset="0"/>
                </a:rPr>
                <a:t>CD4-Guided ART</a:t>
              </a:r>
            </a:p>
            <a:p>
              <a:pPr algn="ctr" eaLnBrk="1" hangingPunct="1">
                <a:lnSpc>
                  <a:spcPct val="90000"/>
                </a:lnSpc>
                <a:defRPr/>
              </a:pPr>
              <a:r>
                <a:rPr lang="en-US" sz="1100" b="1" dirty="0">
                  <a:solidFill>
                    <a:schemeClr val="tx1"/>
                  </a:solidFill>
                  <a:latin typeface="+mn-lt"/>
                  <a:cs typeface="Arial" pitchFamily="34" charset="0"/>
                </a:rPr>
                <a:t>(median: 7.2 months)</a:t>
              </a:r>
              <a:endParaRPr lang="en-US" sz="1000" b="1" dirty="0">
                <a:solidFill>
                  <a:schemeClr val="tx1"/>
                </a:solidFill>
                <a:latin typeface="+mn-lt"/>
                <a:cs typeface="Arial" pitchFamily="34" charset="0"/>
              </a:endParaRPr>
            </a:p>
          </p:txBody>
        </p:sp>
        <p:sp>
          <p:nvSpPr>
            <p:cNvPr id="19" name="TextBox 15"/>
            <p:cNvSpPr txBox="1">
              <a:spLocks noChangeArrowheads="1"/>
            </p:cNvSpPr>
            <p:nvPr/>
          </p:nvSpPr>
          <p:spPr bwMode="auto">
            <a:xfrm>
              <a:off x="6363612" y="4838515"/>
              <a:ext cx="28852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algn="ctr" eaLnBrk="1" hangingPunct="1">
                <a:defRPr/>
              </a:pPr>
              <a:r>
                <a:rPr lang="en-US" sz="1400" b="1" dirty="0">
                  <a:solidFill>
                    <a:schemeClr val="tx1">
                      <a:lumMod val="65000"/>
                      <a:lumOff val="35000"/>
                    </a:schemeClr>
                  </a:solidFill>
                  <a:latin typeface="+mn-lt"/>
                  <a:cs typeface="Arial" pitchFamily="34" charset="0"/>
                </a:rPr>
                <a:t>All comparisons to</a:t>
              </a:r>
            </a:p>
            <a:p>
              <a:pPr algn="ctr" eaLnBrk="1" hangingPunct="1">
                <a:defRPr/>
              </a:pPr>
              <a:r>
                <a:rPr lang="en-US" sz="1400" b="1" dirty="0">
                  <a:solidFill>
                    <a:schemeClr val="tx1">
                      <a:lumMod val="65000"/>
                      <a:lumOff val="35000"/>
                    </a:schemeClr>
                  </a:solidFill>
                  <a:latin typeface="+mn-lt"/>
                  <a:cs typeface="Arial" pitchFamily="34" charset="0"/>
                </a:rPr>
                <a:t>same-day ART (</a:t>
              </a:r>
              <a:r>
                <a:rPr lang="en-US" sz="1400" b="1" i="1" dirty="0">
                  <a:solidFill>
                    <a:schemeClr val="tx1">
                      <a:lumMod val="65000"/>
                      <a:lumOff val="35000"/>
                    </a:schemeClr>
                  </a:solidFill>
                  <a:latin typeface="+mn-lt"/>
                  <a:cs typeface="Arial" pitchFamily="34" charset="0"/>
                </a:rPr>
                <a:t>P</a:t>
              </a:r>
              <a:r>
                <a:rPr lang="en-US" sz="1400" b="1" dirty="0">
                  <a:solidFill>
                    <a:schemeClr val="tx1">
                      <a:lumMod val="65000"/>
                      <a:lumOff val="35000"/>
                    </a:schemeClr>
                  </a:solidFill>
                  <a:latin typeface="+mn-lt"/>
                  <a:cs typeface="Arial" pitchFamily="34" charset="0"/>
                </a:rPr>
                <a:t>&lt;0.0001)</a:t>
              </a:r>
            </a:p>
          </p:txBody>
        </p:sp>
      </p:grpSp>
      <p:sp>
        <p:nvSpPr>
          <p:cNvPr id="20" name="Text Box 6"/>
          <p:cNvSpPr txBox="1">
            <a:spLocks noChangeArrowheads="1"/>
          </p:cNvSpPr>
          <p:nvPr/>
        </p:nvSpPr>
        <p:spPr bwMode="auto">
          <a:xfrm>
            <a:off x="441447" y="6506447"/>
            <a:ext cx="8884537" cy="9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noAutofit/>
          </a:bodyPr>
          <a:lstStyle>
            <a:defPPr>
              <a:defRPr lang="en-US"/>
            </a:defPPr>
            <a:lvl1pPr>
              <a:lnSpc>
                <a:spcPct val="80000"/>
              </a:lnSpc>
              <a:spcBef>
                <a:spcPts val="300"/>
              </a:spcBef>
              <a:defRPr sz="800"/>
            </a:lvl1pPr>
            <a:lvl2pPr marL="742950" indent="-285750" eaLnBrk="0" hangingPunct="0">
              <a:defRPr>
                <a:latin typeface="Arial" pitchFamily="34" charset="0"/>
              </a:defRPr>
            </a:lvl2pPr>
            <a:lvl3pPr marL="1143000" indent="-228600" eaLnBrk="0" hangingPunct="0">
              <a:defRPr>
                <a:latin typeface="Arial" pitchFamily="34" charset="0"/>
              </a:defRPr>
            </a:lvl3pPr>
            <a:lvl4pPr marL="1600200" indent="-228600" eaLnBrk="0" hangingPunct="0">
              <a:defRPr>
                <a:latin typeface="Arial" pitchFamily="34" charset="0"/>
              </a:defRPr>
            </a:lvl4pPr>
            <a:lvl5pPr marL="2057400" indent="-228600" eaLnBrk="0" hangingPunct="0">
              <a:defRPr>
                <a:latin typeface="Arial" pitchFamily="34" charset="0"/>
              </a:defRPr>
            </a:lvl5pPr>
            <a:lvl6pPr marL="2514600" indent="-228600" eaLnBrk="0" fontAlgn="base" hangingPunct="0">
              <a:spcBef>
                <a:spcPct val="0"/>
              </a:spcBef>
              <a:spcAft>
                <a:spcPct val="0"/>
              </a:spcAft>
              <a:defRPr>
                <a:latin typeface="Arial" pitchFamily="34" charset="0"/>
              </a:defRPr>
            </a:lvl6pPr>
            <a:lvl7pPr marL="2971800" indent="-228600" eaLnBrk="0" fontAlgn="base" hangingPunct="0">
              <a:spcBef>
                <a:spcPct val="0"/>
              </a:spcBef>
              <a:spcAft>
                <a:spcPct val="0"/>
              </a:spcAft>
              <a:defRPr>
                <a:latin typeface="Arial" pitchFamily="34" charset="0"/>
              </a:defRPr>
            </a:lvl7pPr>
            <a:lvl8pPr marL="3429000" indent="-228600" eaLnBrk="0" fontAlgn="base" hangingPunct="0">
              <a:spcBef>
                <a:spcPct val="0"/>
              </a:spcBef>
              <a:spcAft>
                <a:spcPct val="0"/>
              </a:spcAft>
              <a:defRPr>
                <a:latin typeface="Arial" pitchFamily="34" charset="0"/>
              </a:defRPr>
            </a:lvl8pPr>
            <a:lvl9pPr marL="3886200" indent="-228600" eaLnBrk="0" fontAlgn="base" hangingPunct="0">
              <a:spcBef>
                <a:spcPct val="0"/>
              </a:spcBef>
              <a:spcAft>
                <a:spcPct val="0"/>
              </a:spcAft>
              <a:defRPr>
                <a:latin typeface="Arial" pitchFamily="34" charset="0"/>
              </a:defRPr>
            </a:lvl9pPr>
          </a:lstStyle>
          <a:p>
            <a:r>
              <a:rPr lang="it-IT" sz="1050" dirty="0"/>
              <a:t>Colasanti J. ACTHIV 2017, Dallas, TX. 4.21.17.</a:t>
            </a:r>
            <a:br>
              <a:rPr lang="it-IT" sz="1050" dirty="0"/>
            </a:br>
            <a:r>
              <a:rPr lang="da-DK" sz="1050" dirty="0"/>
              <a:t>Pilcher CD, et al. JAIDS. 2017;74:44-51.</a:t>
            </a:r>
          </a:p>
        </p:txBody>
      </p:sp>
    </p:spTree>
    <p:extLst>
      <p:ext uri="{BB962C8B-B14F-4D97-AF65-F5344CB8AC3E}">
        <p14:creationId xmlns:p14="http://schemas.microsoft.com/office/powerpoint/2010/main" val="2992986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2" name="Rectangle 5"/>
          <p:cNvSpPr>
            <a:spLocks noChangeArrowheads="1"/>
          </p:cNvSpPr>
          <p:nvPr/>
        </p:nvSpPr>
        <p:spPr bwMode="auto">
          <a:xfrm>
            <a:off x="2351386" y="1029417"/>
            <a:ext cx="6934200" cy="400050"/>
          </a:xfrm>
          <a:prstGeom prst="rect">
            <a:avLst/>
          </a:prstGeom>
          <a:noFill/>
          <a:ln w="9525">
            <a:noFill/>
            <a:miter lim="800000"/>
            <a:headEnd/>
            <a:tailEnd/>
          </a:ln>
        </p:spPr>
        <p:txBody>
          <a:bodyPr>
            <a:spAutoFit/>
          </a:bodyPr>
          <a:lstStyle/>
          <a:p>
            <a:pPr algn="ctr">
              <a:spcBef>
                <a:spcPct val="35000"/>
              </a:spcBef>
              <a:spcAft>
                <a:spcPct val="25000"/>
              </a:spcAft>
              <a:buClr>
                <a:srgbClr val="FF0900"/>
              </a:buClr>
            </a:pPr>
            <a:endParaRPr lang="en-US" sz="2000" b="1">
              <a:solidFill>
                <a:srgbClr val="FFFFFF"/>
              </a:solidFill>
              <a:latin typeface="Arial" pitchFamily="34" charset="0"/>
            </a:endParaRPr>
          </a:p>
        </p:txBody>
      </p:sp>
      <p:sp>
        <p:nvSpPr>
          <p:cNvPr id="6" name="TextBox 5"/>
          <p:cNvSpPr txBox="1"/>
          <p:nvPr/>
        </p:nvSpPr>
        <p:spPr>
          <a:xfrm>
            <a:off x="1023520" y="204704"/>
            <a:ext cx="11374582" cy="584775"/>
          </a:xfrm>
          <a:prstGeom prst="rect">
            <a:avLst/>
          </a:prstGeom>
          <a:noFill/>
        </p:spPr>
        <p:txBody>
          <a:bodyPr wrap="square" rtlCol="0">
            <a:spAutoFit/>
          </a:bodyPr>
          <a:lstStyle/>
          <a:p>
            <a:pPr algn="ctr"/>
            <a:r>
              <a:rPr lang="en-US" sz="3200" b="1" dirty="0">
                <a:solidFill>
                  <a:srgbClr val="0070C0"/>
                </a:solidFill>
                <a:latin typeface="Helvetica"/>
                <a:cs typeface="Helvetica"/>
              </a:rPr>
              <a:t>What about Adverse Effects? </a:t>
            </a:r>
          </a:p>
        </p:txBody>
      </p:sp>
      <p:grpSp>
        <p:nvGrpSpPr>
          <p:cNvPr id="14" name="Group 13"/>
          <p:cNvGrpSpPr/>
          <p:nvPr/>
        </p:nvGrpSpPr>
        <p:grpSpPr>
          <a:xfrm>
            <a:off x="3479026" y="982469"/>
            <a:ext cx="2638151" cy="1567313"/>
            <a:chOff x="4268355" y="1436456"/>
            <a:chExt cx="2442668" cy="1567313"/>
          </a:xfrm>
        </p:grpSpPr>
        <p:pic>
          <p:nvPicPr>
            <p:cNvPr id="3" name="Picture 2" descr="kidne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8355" y="1697064"/>
              <a:ext cx="625398" cy="964155"/>
            </a:xfrm>
            <a:prstGeom prst="rect">
              <a:avLst/>
            </a:prstGeom>
          </p:spPr>
        </p:pic>
        <p:pic>
          <p:nvPicPr>
            <p:cNvPr id="4" name="Picture 3" descr="Heart_CB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3327" y="1436456"/>
              <a:ext cx="1057696" cy="1567313"/>
            </a:xfrm>
            <a:prstGeom prst="rect">
              <a:avLst/>
            </a:prstGeom>
          </p:spPr>
        </p:pic>
      </p:grpSp>
      <p:graphicFrame>
        <p:nvGraphicFramePr>
          <p:cNvPr id="13" name="Table 12"/>
          <p:cNvGraphicFramePr>
            <a:graphicFrameLocks noGrp="1"/>
          </p:cNvGraphicFramePr>
          <p:nvPr>
            <p:extLst>
              <p:ext uri="{D42A27DB-BD31-4B8C-83A1-F6EECF244321}">
                <p14:modId xmlns:p14="http://schemas.microsoft.com/office/powerpoint/2010/main" val="985915130"/>
              </p:ext>
            </p:extLst>
          </p:nvPr>
        </p:nvGraphicFramePr>
        <p:xfrm>
          <a:off x="1015831" y="2567855"/>
          <a:ext cx="10453489" cy="3929295"/>
        </p:xfrm>
        <a:graphic>
          <a:graphicData uri="http://schemas.openxmlformats.org/drawingml/2006/table">
            <a:tbl>
              <a:tblPr bandRow="1">
                <a:tableStyleId>{3C2FFA5D-87B4-456A-9821-1D502468CF0F}</a:tableStyleId>
              </a:tblPr>
              <a:tblGrid>
                <a:gridCol w="2352766">
                  <a:extLst>
                    <a:ext uri="{9D8B030D-6E8A-4147-A177-3AD203B41FA5}">
                      <a16:colId xmlns:a16="http://schemas.microsoft.com/office/drawing/2014/main" val="20000"/>
                    </a:ext>
                  </a:extLst>
                </a:gridCol>
                <a:gridCol w="1481229">
                  <a:extLst>
                    <a:ext uri="{9D8B030D-6E8A-4147-A177-3AD203B41FA5}">
                      <a16:colId xmlns:a16="http://schemas.microsoft.com/office/drawing/2014/main" val="20002"/>
                    </a:ext>
                  </a:extLst>
                </a:gridCol>
                <a:gridCol w="1512318">
                  <a:extLst>
                    <a:ext uri="{9D8B030D-6E8A-4147-A177-3AD203B41FA5}">
                      <a16:colId xmlns:a16="http://schemas.microsoft.com/office/drawing/2014/main" val="20003"/>
                    </a:ext>
                  </a:extLst>
                </a:gridCol>
                <a:gridCol w="1561902">
                  <a:extLst>
                    <a:ext uri="{9D8B030D-6E8A-4147-A177-3AD203B41FA5}">
                      <a16:colId xmlns:a16="http://schemas.microsoft.com/office/drawing/2014/main" val="20004"/>
                    </a:ext>
                  </a:extLst>
                </a:gridCol>
                <a:gridCol w="2048088">
                  <a:extLst>
                    <a:ext uri="{9D8B030D-6E8A-4147-A177-3AD203B41FA5}">
                      <a16:colId xmlns:a16="http://schemas.microsoft.com/office/drawing/2014/main" val="2956318611"/>
                    </a:ext>
                  </a:extLst>
                </a:gridCol>
                <a:gridCol w="1497186">
                  <a:extLst>
                    <a:ext uri="{9D8B030D-6E8A-4147-A177-3AD203B41FA5}">
                      <a16:colId xmlns:a16="http://schemas.microsoft.com/office/drawing/2014/main" val="2943576734"/>
                    </a:ext>
                  </a:extLst>
                </a:gridCol>
              </a:tblGrid>
              <a:tr h="547765">
                <a:tc>
                  <a:txBody>
                    <a:bodyPr/>
                    <a:lstStyle/>
                    <a:p>
                      <a:pPr algn="ctr"/>
                      <a:r>
                        <a:rPr lang="en-US" sz="2200" b="1" dirty="0">
                          <a:latin typeface="Helvetica"/>
                          <a:cs typeface="Helvetica"/>
                        </a:rPr>
                        <a:t>TDF</a:t>
                      </a:r>
                    </a:p>
                  </a:txBody>
                  <a:tcPr anchor="ctr"/>
                </a:tc>
                <a:tc>
                  <a:txBody>
                    <a:bodyPr/>
                    <a:lstStyle/>
                    <a:p>
                      <a:pPr algn="ctr"/>
                      <a:r>
                        <a:rPr lang="en-US" sz="2200" b="1" dirty="0">
                          <a:latin typeface="Helvetica"/>
                          <a:cs typeface="Helvetica"/>
                        </a:rPr>
                        <a:t>Yes</a:t>
                      </a:r>
                    </a:p>
                  </a:txBody>
                  <a:tcPr anchor="ctr"/>
                </a:tc>
                <a:tc>
                  <a:txBody>
                    <a:bodyPr/>
                    <a:lstStyle/>
                    <a:p>
                      <a:pPr algn="ctr"/>
                      <a:r>
                        <a:rPr lang="en-US" sz="2200" dirty="0">
                          <a:latin typeface="Helvetica"/>
                          <a:cs typeface="Helvetica"/>
                        </a:rPr>
                        <a:t>No</a:t>
                      </a:r>
                    </a:p>
                  </a:txBody>
                  <a:tcPr anchor="ctr"/>
                </a:tc>
                <a:tc>
                  <a:txBody>
                    <a:bodyPr/>
                    <a:lstStyle/>
                    <a:p>
                      <a:pPr algn="ctr"/>
                      <a:r>
                        <a:rPr lang="en-US" sz="2200" b="1" dirty="0">
                          <a:latin typeface="Helvetica"/>
                          <a:cs typeface="Helvetica"/>
                        </a:rPr>
                        <a:t>Yes</a:t>
                      </a:r>
                    </a:p>
                  </a:txBody>
                  <a:tcPr anchor="ctr"/>
                </a:tc>
                <a:tc>
                  <a:txBody>
                    <a:bodyPr/>
                    <a:lstStyle/>
                    <a:p>
                      <a:pPr algn="ctr"/>
                      <a:r>
                        <a:rPr lang="en-US" sz="2200" dirty="0">
                          <a:latin typeface="Helvetica"/>
                          <a:cs typeface="Helvetica"/>
                        </a:rPr>
                        <a:t>No</a:t>
                      </a:r>
                    </a:p>
                  </a:txBody>
                  <a:tcPr anchor="ctr"/>
                </a:tc>
                <a:tc>
                  <a:txBody>
                    <a:bodyPr/>
                    <a:lstStyle/>
                    <a:p>
                      <a:pPr algn="ctr"/>
                      <a:r>
                        <a:rPr lang="en-US" sz="2200" dirty="0">
                          <a:latin typeface="Helvetica"/>
                          <a:cs typeface="Helvetica"/>
                        </a:rPr>
                        <a:t>No</a:t>
                      </a:r>
                    </a:p>
                  </a:txBody>
                  <a:tcPr anchor="ctr"/>
                </a:tc>
                <a:extLst>
                  <a:ext uri="{0D108BD9-81ED-4DB2-BD59-A6C34878D82A}">
                    <a16:rowId xmlns:a16="http://schemas.microsoft.com/office/drawing/2014/main" val="10000"/>
                  </a:ext>
                </a:extLst>
              </a:tr>
              <a:tr h="547765">
                <a:tc>
                  <a:txBody>
                    <a:bodyPr/>
                    <a:lstStyle/>
                    <a:p>
                      <a:pPr algn="ctr"/>
                      <a:r>
                        <a:rPr lang="en-US" sz="2200" b="1" dirty="0">
                          <a:latin typeface="Helvetica"/>
                          <a:cs typeface="Helvetica"/>
                        </a:rPr>
                        <a:t>TAF</a:t>
                      </a:r>
                    </a:p>
                  </a:txBody>
                  <a:tcPr anchor="ctr"/>
                </a:tc>
                <a:tc>
                  <a:txBody>
                    <a:bodyPr/>
                    <a:lstStyle/>
                    <a:p>
                      <a:pPr algn="ctr"/>
                      <a:r>
                        <a:rPr lang="en-US" sz="2200" dirty="0">
                          <a:latin typeface="Helvetica"/>
                          <a:cs typeface="Helvetica"/>
                        </a:rPr>
                        <a:t>No</a:t>
                      </a:r>
                    </a:p>
                  </a:txBody>
                  <a:tcPr anchor="ctr"/>
                </a:tc>
                <a:tc>
                  <a:txBody>
                    <a:bodyPr/>
                    <a:lstStyle/>
                    <a:p>
                      <a:pPr algn="ctr"/>
                      <a:r>
                        <a:rPr lang="en-US" sz="2200" dirty="0">
                          <a:latin typeface="Helvetica"/>
                          <a:cs typeface="Helvetica"/>
                        </a:rPr>
                        <a:t>No</a:t>
                      </a:r>
                    </a:p>
                  </a:txBody>
                  <a:tcPr anchor="ctr"/>
                </a:tc>
                <a:tc>
                  <a:txBody>
                    <a:bodyPr/>
                    <a:lstStyle/>
                    <a:p>
                      <a:pPr algn="ctr"/>
                      <a:r>
                        <a:rPr lang="en-US" sz="2200" dirty="0">
                          <a:latin typeface="Helvetica"/>
                          <a:cs typeface="Helvetica"/>
                        </a:rPr>
                        <a:t>No</a:t>
                      </a:r>
                    </a:p>
                  </a:txBody>
                  <a:tcPr anchor="ctr"/>
                </a:tc>
                <a:tc>
                  <a:txBody>
                    <a:bodyPr/>
                    <a:lstStyle/>
                    <a:p>
                      <a:pPr algn="ctr"/>
                      <a:r>
                        <a:rPr lang="en-US" sz="2200" dirty="0">
                          <a:latin typeface="Helvetica"/>
                          <a:cs typeface="Helvetica"/>
                        </a:rPr>
                        <a:t>No</a:t>
                      </a:r>
                    </a:p>
                  </a:txBody>
                  <a:tcPr anchor="ctr"/>
                </a:tc>
                <a:tc>
                  <a:txBody>
                    <a:bodyPr/>
                    <a:lstStyle/>
                    <a:p>
                      <a:pPr algn="ctr"/>
                      <a:r>
                        <a:rPr lang="en-US" sz="2200" b="1" dirty="0">
                          <a:latin typeface="Helvetica"/>
                          <a:cs typeface="Helvetica"/>
                        </a:rPr>
                        <a:t>Maybe</a:t>
                      </a:r>
                    </a:p>
                  </a:txBody>
                  <a:tcPr anchor="ctr"/>
                </a:tc>
                <a:extLst>
                  <a:ext uri="{0D108BD9-81ED-4DB2-BD59-A6C34878D82A}">
                    <a16:rowId xmlns:a16="http://schemas.microsoft.com/office/drawing/2014/main" val="3588400081"/>
                  </a:ext>
                </a:extLst>
              </a:tr>
              <a:tr h="547765">
                <a:tc>
                  <a:txBody>
                    <a:bodyPr/>
                    <a:lstStyle/>
                    <a:p>
                      <a:pPr algn="ctr"/>
                      <a:r>
                        <a:rPr lang="en-US" sz="2200" b="1" dirty="0">
                          <a:latin typeface="Helvetica"/>
                          <a:cs typeface="Helvetica"/>
                        </a:rPr>
                        <a:t>ABC</a:t>
                      </a:r>
                    </a:p>
                  </a:txBody>
                  <a:tcPr anchor="ctr"/>
                </a:tc>
                <a:tc>
                  <a:txBody>
                    <a:bodyPr/>
                    <a:lstStyle/>
                    <a:p>
                      <a:pPr algn="ctr"/>
                      <a:r>
                        <a:rPr lang="en-US" sz="2200" dirty="0">
                          <a:latin typeface="Helvetica"/>
                          <a:cs typeface="Helvetica"/>
                        </a:rPr>
                        <a:t>No</a:t>
                      </a:r>
                    </a:p>
                  </a:txBody>
                  <a:tcPr anchor="ctr"/>
                </a:tc>
                <a:tc>
                  <a:txBody>
                    <a:bodyPr/>
                    <a:lstStyle/>
                    <a:p>
                      <a:pPr algn="ctr"/>
                      <a:r>
                        <a:rPr lang="en-US" sz="2200" b="1" dirty="0">
                          <a:latin typeface="Helvetica"/>
                          <a:cs typeface="Helvetica"/>
                        </a:rPr>
                        <a:t>Yes</a:t>
                      </a:r>
                    </a:p>
                  </a:txBody>
                  <a:tcPr anchor="ctr"/>
                </a:tc>
                <a:tc>
                  <a:txBody>
                    <a:bodyPr/>
                    <a:lstStyle/>
                    <a:p>
                      <a:pPr algn="ctr"/>
                      <a:r>
                        <a:rPr lang="en-US" sz="2200" dirty="0">
                          <a:latin typeface="Helvetica"/>
                          <a:cs typeface="Helvetica"/>
                        </a:rPr>
                        <a:t>No</a:t>
                      </a:r>
                    </a:p>
                  </a:txBody>
                  <a:tcPr anchor="ctr"/>
                </a:tc>
                <a:tc>
                  <a:txBody>
                    <a:bodyPr/>
                    <a:lstStyle/>
                    <a:p>
                      <a:pPr algn="ctr"/>
                      <a:r>
                        <a:rPr lang="en-US" sz="2200" dirty="0">
                          <a:latin typeface="Helvetica"/>
                          <a:cs typeface="Helvetica"/>
                        </a:rPr>
                        <a:t>No</a:t>
                      </a:r>
                    </a:p>
                  </a:txBody>
                  <a:tcPr anchor="ctr"/>
                </a:tc>
                <a:tc>
                  <a:txBody>
                    <a:bodyPr/>
                    <a:lstStyle/>
                    <a:p>
                      <a:pPr algn="ctr"/>
                      <a:r>
                        <a:rPr lang="en-US" sz="2200" dirty="0">
                          <a:latin typeface="Helvetica"/>
                          <a:cs typeface="Helvetica"/>
                        </a:rPr>
                        <a:t>No</a:t>
                      </a:r>
                    </a:p>
                  </a:txBody>
                  <a:tcPr anchor="ctr"/>
                </a:tc>
                <a:extLst>
                  <a:ext uri="{0D108BD9-81ED-4DB2-BD59-A6C34878D82A}">
                    <a16:rowId xmlns:a16="http://schemas.microsoft.com/office/drawing/2014/main" val="10001"/>
                  </a:ext>
                </a:extLst>
              </a:tr>
              <a:tr h="547765">
                <a:tc>
                  <a:txBody>
                    <a:bodyPr/>
                    <a:lstStyle/>
                    <a:p>
                      <a:pPr algn="ctr"/>
                      <a:r>
                        <a:rPr lang="en-US" sz="2200" b="1" dirty="0">
                          <a:latin typeface="Helvetica"/>
                          <a:cs typeface="Helvetica"/>
                        </a:rPr>
                        <a:t>Protease</a:t>
                      </a:r>
                    </a:p>
                    <a:p>
                      <a:pPr algn="ctr"/>
                      <a:r>
                        <a:rPr lang="en-US" sz="2200" b="1" dirty="0">
                          <a:latin typeface="Helvetica"/>
                          <a:cs typeface="Helvetica"/>
                        </a:rPr>
                        <a:t>Inhibitors </a:t>
                      </a:r>
                    </a:p>
                  </a:txBody>
                  <a:tcPr anchor="ctr"/>
                </a:tc>
                <a:tc>
                  <a:txBody>
                    <a:bodyPr/>
                    <a:lstStyle/>
                    <a:p>
                      <a:pPr algn="ctr"/>
                      <a:r>
                        <a:rPr lang="en-US" sz="2200" dirty="0">
                          <a:latin typeface="Helvetica"/>
                          <a:cs typeface="Helvetica"/>
                        </a:rPr>
                        <a:t>No</a:t>
                      </a:r>
                    </a:p>
                  </a:txBody>
                  <a:tcPr anchor="ctr"/>
                </a:tc>
                <a:tc>
                  <a:txBody>
                    <a:bodyPr/>
                    <a:lstStyle/>
                    <a:p>
                      <a:pPr algn="ctr"/>
                      <a:r>
                        <a:rPr lang="en-US" sz="2200" b="1" dirty="0">
                          <a:latin typeface="Helvetica"/>
                          <a:cs typeface="Helvetica"/>
                        </a:rPr>
                        <a:t>Yes for most</a:t>
                      </a:r>
                    </a:p>
                  </a:txBody>
                  <a:tcPr anchor="ctr"/>
                </a:tc>
                <a:tc>
                  <a:txBody>
                    <a:bodyPr/>
                    <a:lstStyle/>
                    <a:p>
                      <a:pPr algn="ctr"/>
                      <a:r>
                        <a:rPr lang="en-US" sz="2200" dirty="0">
                          <a:latin typeface="Helvetica"/>
                          <a:cs typeface="Helvetica"/>
                        </a:rPr>
                        <a:t>No</a:t>
                      </a:r>
                    </a:p>
                  </a:txBody>
                  <a:tcPr anchor="ctr"/>
                </a:tc>
                <a:tc>
                  <a:txBody>
                    <a:bodyPr/>
                    <a:lstStyle/>
                    <a:p>
                      <a:pPr algn="ctr"/>
                      <a:r>
                        <a:rPr lang="en-US" sz="2200" dirty="0">
                          <a:latin typeface="Helvetica"/>
                          <a:cs typeface="Helvetica"/>
                        </a:rPr>
                        <a:t>No</a:t>
                      </a:r>
                    </a:p>
                  </a:txBody>
                  <a:tcPr anchor="ctr"/>
                </a:tc>
                <a:tc>
                  <a:txBody>
                    <a:bodyPr/>
                    <a:lstStyle/>
                    <a:p>
                      <a:pPr algn="ctr"/>
                      <a:r>
                        <a:rPr lang="en-US" sz="2200" dirty="0">
                          <a:latin typeface="Helvetica"/>
                          <a:cs typeface="Helvetica"/>
                        </a:rPr>
                        <a:t>No</a:t>
                      </a:r>
                    </a:p>
                  </a:txBody>
                  <a:tcPr anchor="ctr"/>
                </a:tc>
                <a:extLst>
                  <a:ext uri="{0D108BD9-81ED-4DB2-BD59-A6C34878D82A}">
                    <a16:rowId xmlns:a16="http://schemas.microsoft.com/office/drawing/2014/main" val="10002"/>
                  </a:ext>
                </a:extLst>
              </a:tr>
              <a:tr h="547765">
                <a:tc>
                  <a:txBody>
                    <a:bodyPr/>
                    <a:lstStyle/>
                    <a:p>
                      <a:pPr algn="ctr"/>
                      <a:r>
                        <a:rPr lang="en-US" sz="2200" b="1" dirty="0">
                          <a:latin typeface="Helvetica"/>
                          <a:cs typeface="Helvetica"/>
                        </a:rPr>
                        <a:t>Integrase Inhibitors</a:t>
                      </a:r>
                    </a:p>
                  </a:txBody>
                  <a:tcPr anchor="ctr"/>
                </a:tc>
                <a:tc>
                  <a:txBody>
                    <a:bodyPr/>
                    <a:lstStyle/>
                    <a:p>
                      <a:pPr algn="ctr"/>
                      <a:r>
                        <a:rPr lang="en-US" sz="2200" dirty="0">
                          <a:latin typeface="Helvetica"/>
                          <a:cs typeface="Helvetica"/>
                        </a:rPr>
                        <a:t>No</a:t>
                      </a:r>
                    </a:p>
                  </a:txBody>
                  <a:tcPr anchor="ctr"/>
                </a:tc>
                <a:tc>
                  <a:txBody>
                    <a:bodyPr/>
                    <a:lstStyle/>
                    <a:p>
                      <a:pPr algn="ctr"/>
                      <a:r>
                        <a:rPr lang="en-US" sz="2200" dirty="0">
                          <a:latin typeface="Helvetica"/>
                          <a:cs typeface="Helvetica"/>
                        </a:rPr>
                        <a:t>No</a:t>
                      </a:r>
                    </a:p>
                  </a:txBody>
                  <a:tcPr anchor="ctr"/>
                </a:tc>
                <a:tc>
                  <a:txBody>
                    <a:bodyPr/>
                    <a:lstStyle/>
                    <a:p>
                      <a:pPr algn="ctr"/>
                      <a:r>
                        <a:rPr lang="en-US" sz="2200" dirty="0">
                          <a:latin typeface="Helvetica"/>
                          <a:cs typeface="Helvetica"/>
                        </a:rPr>
                        <a:t>No</a:t>
                      </a:r>
                    </a:p>
                  </a:txBody>
                  <a:tcPr anchor="ctr"/>
                </a:tc>
                <a:tc>
                  <a:txBody>
                    <a:bodyPr/>
                    <a:lstStyle/>
                    <a:p>
                      <a:pPr algn="ctr"/>
                      <a:r>
                        <a:rPr lang="en-US" sz="2200" b="1" dirty="0">
                          <a:latin typeface="Helvetica"/>
                          <a:cs typeface="Helvetica"/>
                        </a:rPr>
                        <a:t>Yes</a:t>
                      </a:r>
                    </a:p>
                  </a:txBody>
                  <a:tcPr anchor="ctr"/>
                </a:tc>
                <a:tc>
                  <a:txBody>
                    <a:bodyPr/>
                    <a:lstStyle/>
                    <a:p>
                      <a:pPr algn="ctr"/>
                      <a:r>
                        <a:rPr lang="en-US" sz="2200" b="1" dirty="0">
                          <a:latin typeface="Helvetica"/>
                          <a:cs typeface="Helvetica"/>
                        </a:rPr>
                        <a:t>Yes</a:t>
                      </a:r>
                    </a:p>
                  </a:txBody>
                  <a:tcPr anchor="ctr"/>
                </a:tc>
                <a:extLst>
                  <a:ext uri="{0D108BD9-81ED-4DB2-BD59-A6C34878D82A}">
                    <a16:rowId xmlns:a16="http://schemas.microsoft.com/office/drawing/2014/main" val="460215022"/>
                  </a:ext>
                </a:extLst>
              </a:tr>
              <a:tr h="547765">
                <a:tc>
                  <a:txBody>
                    <a:bodyPr/>
                    <a:lstStyle/>
                    <a:p>
                      <a:pPr algn="ctr"/>
                      <a:r>
                        <a:rPr lang="en-US" sz="2200" b="1" dirty="0">
                          <a:latin typeface="Helvetica"/>
                          <a:cs typeface="Helvetica"/>
                        </a:rPr>
                        <a:t>Non-Nucleosides</a:t>
                      </a:r>
                    </a:p>
                  </a:txBody>
                  <a:tcPr anchor="ctr"/>
                </a:tc>
                <a:tc>
                  <a:txBody>
                    <a:bodyPr/>
                    <a:lstStyle/>
                    <a:p>
                      <a:pPr algn="ctr"/>
                      <a:r>
                        <a:rPr lang="en-US" sz="2200" dirty="0">
                          <a:latin typeface="Helvetica"/>
                          <a:cs typeface="Helvetica"/>
                        </a:rPr>
                        <a:t>No</a:t>
                      </a:r>
                    </a:p>
                  </a:txBody>
                  <a:tcPr anchor="ctr"/>
                </a:tc>
                <a:tc>
                  <a:txBody>
                    <a:bodyPr/>
                    <a:lstStyle/>
                    <a:p>
                      <a:pPr algn="ctr"/>
                      <a:r>
                        <a:rPr lang="en-US" sz="2200" dirty="0">
                          <a:latin typeface="Helvetica"/>
                          <a:cs typeface="Helvetica"/>
                        </a:rPr>
                        <a:t>No</a:t>
                      </a:r>
                    </a:p>
                  </a:txBody>
                  <a:tcPr anchor="ctr"/>
                </a:tc>
                <a:tc>
                  <a:txBody>
                    <a:bodyPr/>
                    <a:lstStyle/>
                    <a:p>
                      <a:pPr algn="ctr"/>
                      <a:r>
                        <a:rPr lang="en-US" sz="2200" dirty="0">
                          <a:latin typeface="Helvetica"/>
                          <a:cs typeface="Helvetica"/>
                        </a:rPr>
                        <a:t>No</a:t>
                      </a:r>
                    </a:p>
                  </a:txBody>
                  <a:tcPr anchor="ctr"/>
                </a:tc>
                <a:tc>
                  <a:txBody>
                    <a:bodyPr/>
                    <a:lstStyle/>
                    <a:p>
                      <a:pPr algn="ctr"/>
                      <a:r>
                        <a:rPr lang="en-US" sz="2200" b="1" dirty="0">
                          <a:latin typeface="Helvetica"/>
                          <a:cs typeface="Helvetica"/>
                        </a:rPr>
                        <a:t>Some</a:t>
                      </a:r>
                    </a:p>
                  </a:txBody>
                  <a:tcPr anchor="ctr"/>
                </a:tc>
                <a:tc>
                  <a:txBody>
                    <a:bodyPr/>
                    <a:lstStyle/>
                    <a:p>
                      <a:pPr algn="ctr"/>
                      <a:r>
                        <a:rPr lang="en-US" sz="2200" dirty="0">
                          <a:latin typeface="Helvetica"/>
                          <a:cs typeface="Helvetica"/>
                        </a:rPr>
                        <a:t>No</a:t>
                      </a:r>
                    </a:p>
                  </a:txBody>
                  <a:tcPr anchor="ctr"/>
                </a:tc>
                <a:extLst>
                  <a:ext uri="{0D108BD9-81ED-4DB2-BD59-A6C34878D82A}">
                    <a16:rowId xmlns:a16="http://schemas.microsoft.com/office/drawing/2014/main" val="987190299"/>
                  </a:ext>
                </a:extLst>
              </a:tr>
            </a:tbl>
          </a:graphicData>
        </a:graphic>
      </p:graphicFrame>
      <p:pic>
        <p:nvPicPr>
          <p:cNvPr id="12" name="Picture 11">
            <a:extLst>
              <a:ext uri="{FF2B5EF4-FFF2-40B4-BE49-F238E27FC236}">
                <a16:creationId xmlns:a16="http://schemas.microsoft.com/office/drawing/2014/main" id="{21856A40-5892-B842-968B-00D9D5E298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816">
            <a:off x="6755584" y="904288"/>
            <a:ext cx="707828" cy="1462672"/>
          </a:xfrm>
          <a:prstGeom prst="rect">
            <a:avLst/>
          </a:prstGeom>
        </p:spPr>
      </p:pic>
      <p:pic>
        <p:nvPicPr>
          <p:cNvPr id="16" name="Picture 15">
            <a:extLst>
              <a:ext uri="{FF2B5EF4-FFF2-40B4-BE49-F238E27FC236}">
                <a16:creationId xmlns:a16="http://schemas.microsoft.com/office/drawing/2014/main" id="{7B7A2F61-6986-6C4D-B491-22DBAEDC14D2}"/>
              </a:ext>
            </a:extLst>
          </p:cNvPr>
          <p:cNvPicPr>
            <a:picLocks noChangeAspect="1"/>
          </p:cNvPicPr>
          <p:nvPr/>
        </p:nvPicPr>
        <p:blipFill>
          <a:blip r:embed="rId6"/>
          <a:stretch>
            <a:fillRect/>
          </a:stretch>
        </p:blipFill>
        <p:spPr>
          <a:xfrm>
            <a:off x="9879220" y="1150102"/>
            <a:ext cx="1866859" cy="1057431"/>
          </a:xfrm>
          <a:prstGeom prst="rect">
            <a:avLst/>
          </a:prstGeom>
        </p:spPr>
      </p:pic>
      <p:pic>
        <p:nvPicPr>
          <p:cNvPr id="18" name="Picture 17">
            <a:extLst>
              <a:ext uri="{FF2B5EF4-FFF2-40B4-BE49-F238E27FC236}">
                <a16:creationId xmlns:a16="http://schemas.microsoft.com/office/drawing/2014/main" id="{AB086FB5-9693-114C-BADE-FFF7CFB9325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186" t="69721" r="23469" b="20567"/>
          <a:stretch/>
        </p:blipFill>
        <p:spPr>
          <a:xfrm rot="20334912">
            <a:off x="8319622" y="1137102"/>
            <a:ext cx="1185334" cy="1200131"/>
          </a:xfrm>
          <a:prstGeom prst="rect">
            <a:avLst/>
          </a:prstGeom>
        </p:spPr>
      </p:pic>
    </p:spTree>
    <p:extLst>
      <p:ext uri="{BB962C8B-B14F-4D97-AF65-F5344CB8AC3E}">
        <p14:creationId xmlns:p14="http://schemas.microsoft.com/office/powerpoint/2010/main" val="384504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0580" y="675076"/>
            <a:ext cx="10498665" cy="5646701"/>
          </a:xfrm>
        </p:spPr>
        <p:txBody>
          <a:bodyPr>
            <a:normAutofit fontScale="85000" lnSpcReduction="20000"/>
          </a:bodyPr>
          <a:lstStyle/>
          <a:p>
            <a:pPr marL="2305050" indent="-58738">
              <a:buNone/>
              <a:tabLst>
                <a:tab pos="10971213" algn="l"/>
              </a:tabLst>
            </a:pPr>
            <a:r>
              <a:rPr lang="en-US" sz="3467" b="1" dirty="0">
                <a:solidFill>
                  <a:srgbClr val="0070C0"/>
                </a:solidFill>
                <a:latin typeface="Helvetica" pitchFamily="2" charset="0"/>
              </a:rPr>
              <a:t>What about Adherence? Challenges:</a:t>
            </a:r>
          </a:p>
          <a:p>
            <a:pPr>
              <a:tabLst>
                <a:tab pos="10972526" algn="l"/>
              </a:tabLst>
            </a:pPr>
            <a:endParaRPr lang="en-US" dirty="0"/>
          </a:p>
          <a:p>
            <a:pPr lvl="1">
              <a:tabLst>
                <a:tab pos="10972526" algn="l"/>
              </a:tabLst>
            </a:pPr>
            <a:r>
              <a:rPr lang="en-US" sz="2533" b="1" dirty="0">
                <a:solidFill>
                  <a:srgbClr val="C00000"/>
                </a:solidFill>
              </a:rPr>
              <a:t>Regimen factors</a:t>
            </a:r>
          </a:p>
          <a:p>
            <a:pPr lvl="2">
              <a:tabLst>
                <a:tab pos="10972526" algn="l"/>
              </a:tabLst>
            </a:pPr>
            <a:r>
              <a:rPr lang="en-US" sz="2267" b="1" dirty="0">
                <a:solidFill>
                  <a:srgbClr val="C00000"/>
                </a:solidFill>
              </a:rPr>
              <a:t>Complexity </a:t>
            </a:r>
          </a:p>
          <a:p>
            <a:pPr lvl="2">
              <a:tabLst>
                <a:tab pos="10972526" algn="l"/>
              </a:tabLst>
            </a:pPr>
            <a:r>
              <a:rPr lang="en-US" sz="2267" b="1" dirty="0">
                <a:solidFill>
                  <a:srgbClr val="C00000"/>
                </a:solidFill>
              </a:rPr>
              <a:t>Palatability</a:t>
            </a:r>
          </a:p>
          <a:p>
            <a:pPr lvl="2">
              <a:tabLst>
                <a:tab pos="10972526" algn="l"/>
              </a:tabLst>
            </a:pPr>
            <a:r>
              <a:rPr lang="en-US" sz="2267" b="1" dirty="0">
                <a:solidFill>
                  <a:srgbClr val="C00000"/>
                </a:solidFill>
              </a:rPr>
              <a:t>Adverse effects</a:t>
            </a:r>
            <a:endParaRPr lang="en-US" sz="2267" b="1" dirty="0">
              <a:solidFill>
                <a:schemeClr val="accent5">
                  <a:lumMod val="60000"/>
                  <a:lumOff val="40000"/>
                </a:schemeClr>
              </a:solidFill>
            </a:endParaRPr>
          </a:p>
          <a:p>
            <a:pPr marL="4118930" lvl="1" indent="-237061">
              <a:tabLst>
                <a:tab pos="10972526" algn="l"/>
              </a:tabLst>
            </a:pPr>
            <a:r>
              <a:rPr lang="en-US" sz="2533" b="1" dirty="0">
                <a:solidFill>
                  <a:srgbClr val="0070C0"/>
                </a:solidFill>
              </a:rPr>
              <a:t>Host factors</a:t>
            </a:r>
          </a:p>
          <a:p>
            <a:pPr marL="4582469" lvl="2" indent="-304792">
              <a:tabLst>
                <a:tab pos="4571886" algn="l"/>
                <a:tab pos="10972526" algn="l"/>
              </a:tabLst>
            </a:pPr>
            <a:r>
              <a:rPr lang="en-US" sz="2267" b="1" dirty="0">
                <a:solidFill>
                  <a:srgbClr val="0070C0"/>
                </a:solidFill>
              </a:rPr>
              <a:t>Cognition</a:t>
            </a:r>
          </a:p>
          <a:p>
            <a:pPr marL="4582469" lvl="2" indent="-304792">
              <a:tabLst>
                <a:tab pos="4571886" algn="l"/>
                <a:tab pos="10972526" algn="l"/>
              </a:tabLst>
            </a:pPr>
            <a:r>
              <a:rPr lang="en-US" sz="2267" b="1" dirty="0">
                <a:solidFill>
                  <a:srgbClr val="0070C0"/>
                </a:solidFill>
              </a:rPr>
              <a:t>Motivation</a:t>
            </a:r>
          </a:p>
          <a:p>
            <a:pPr marL="4582469" lvl="2" indent="-304792">
              <a:tabLst>
                <a:tab pos="4571886" algn="l"/>
                <a:tab pos="10972526" algn="l"/>
              </a:tabLst>
            </a:pPr>
            <a:r>
              <a:rPr lang="en-US" sz="2267" b="1" dirty="0">
                <a:solidFill>
                  <a:srgbClr val="0070C0"/>
                </a:solidFill>
              </a:rPr>
              <a:t>Self-efficacy</a:t>
            </a:r>
          </a:p>
          <a:p>
            <a:pPr marL="4582469" lvl="2" indent="-304792">
              <a:tabLst>
                <a:tab pos="4571886" algn="l"/>
                <a:tab pos="10972526" algn="l"/>
              </a:tabLst>
            </a:pPr>
            <a:r>
              <a:rPr lang="en-US" sz="2267" b="1" dirty="0">
                <a:solidFill>
                  <a:srgbClr val="0070C0"/>
                </a:solidFill>
              </a:rPr>
              <a:t>Knowledge</a:t>
            </a:r>
          </a:p>
          <a:p>
            <a:pPr marL="4582469" lvl="2" indent="-304792">
              <a:tabLst>
                <a:tab pos="4571886" algn="l"/>
                <a:tab pos="10972526" algn="l"/>
              </a:tabLst>
            </a:pPr>
            <a:r>
              <a:rPr lang="en-US" sz="2267" b="1" dirty="0">
                <a:solidFill>
                  <a:srgbClr val="0070C0"/>
                </a:solidFill>
              </a:rPr>
              <a:t>Mental health</a:t>
            </a:r>
          </a:p>
          <a:p>
            <a:pPr marL="4582469" lvl="2" indent="-304792">
              <a:tabLst>
                <a:tab pos="4571886" algn="l"/>
                <a:tab pos="10972526" algn="l"/>
              </a:tabLst>
            </a:pPr>
            <a:r>
              <a:rPr lang="en-US" sz="2267" b="1" dirty="0">
                <a:solidFill>
                  <a:srgbClr val="0070C0"/>
                </a:solidFill>
              </a:rPr>
              <a:t>Substance use</a:t>
            </a:r>
          </a:p>
          <a:p>
            <a:pPr marL="7552078" lvl="1" indent="-237061">
              <a:tabLst>
                <a:tab pos="10972526" algn="l"/>
              </a:tabLst>
            </a:pPr>
            <a:r>
              <a:rPr lang="en-US" sz="2533" b="1" dirty="0">
                <a:solidFill>
                  <a:schemeClr val="accent6">
                    <a:lumMod val="75000"/>
                  </a:schemeClr>
                </a:solidFill>
              </a:rPr>
              <a:t>Structural factors</a:t>
            </a:r>
          </a:p>
          <a:p>
            <a:pPr marL="7856870" lvl="2" indent="-237061">
              <a:tabLst>
                <a:tab pos="10972526" algn="l"/>
              </a:tabLst>
            </a:pPr>
            <a:r>
              <a:rPr lang="en-US" sz="2267" b="1" dirty="0">
                <a:solidFill>
                  <a:schemeClr val="accent6">
                    <a:lumMod val="75000"/>
                  </a:schemeClr>
                </a:solidFill>
              </a:rPr>
              <a:t>Cost</a:t>
            </a:r>
          </a:p>
          <a:p>
            <a:pPr marL="7856870" lvl="2" indent="-237061">
              <a:tabLst>
                <a:tab pos="10972526" algn="l"/>
              </a:tabLst>
            </a:pPr>
            <a:r>
              <a:rPr lang="en-US" sz="2267" b="1" dirty="0">
                <a:solidFill>
                  <a:schemeClr val="accent6">
                    <a:lumMod val="75000"/>
                  </a:schemeClr>
                </a:solidFill>
              </a:rPr>
              <a:t>Access</a:t>
            </a:r>
          </a:p>
          <a:p>
            <a:pPr marL="7856870" lvl="2" indent="-237061">
              <a:tabLst>
                <a:tab pos="10972526" algn="l"/>
              </a:tabLst>
            </a:pPr>
            <a:r>
              <a:rPr lang="en-US" sz="2267" b="1" dirty="0">
                <a:solidFill>
                  <a:schemeClr val="accent6">
                    <a:lumMod val="75000"/>
                  </a:schemeClr>
                </a:solidFill>
              </a:rPr>
              <a:t>Stigmatization</a:t>
            </a:r>
          </a:p>
        </p:txBody>
      </p:sp>
      <p:grpSp>
        <p:nvGrpSpPr>
          <p:cNvPr id="9" name="Group 8"/>
          <p:cNvGrpSpPr/>
          <p:nvPr/>
        </p:nvGrpSpPr>
        <p:grpSpPr>
          <a:xfrm>
            <a:off x="1235501" y="3021374"/>
            <a:ext cx="2201828" cy="1257117"/>
            <a:chOff x="926625" y="2266030"/>
            <a:chExt cx="1651371" cy="942838"/>
          </a:xfrm>
        </p:grpSpPr>
        <p:sp>
          <p:nvSpPr>
            <p:cNvPr id="6" name="Up Arrow Callout 5"/>
            <p:cNvSpPr/>
            <p:nvPr/>
          </p:nvSpPr>
          <p:spPr>
            <a:xfrm>
              <a:off x="926625" y="2266030"/>
              <a:ext cx="1651371" cy="942838"/>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p:cNvSpPr txBox="1"/>
            <p:nvPr/>
          </p:nvSpPr>
          <p:spPr>
            <a:xfrm>
              <a:off x="927706" y="2623820"/>
              <a:ext cx="1636987" cy="484748"/>
            </a:xfrm>
            <a:prstGeom prst="rect">
              <a:avLst/>
            </a:prstGeom>
            <a:noFill/>
          </p:spPr>
          <p:txBody>
            <a:bodyPr wrap="none" rtlCol="0">
              <a:spAutoFit/>
            </a:bodyPr>
            <a:lstStyle/>
            <a:p>
              <a:pPr algn="ctr"/>
              <a:r>
                <a:rPr lang="en-US" b="1" dirty="0">
                  <a:solidFill>
                    <a:schemeClr val="bg1"/>
                  </a:solidFill>
                </a:rPr>
                <a:t>Simplify </a:t>
              </a:r>
            </a:p>
            <a:p>
              <a:pPr algn="ctr"/>
              <a:r>
                <a:rPr lang="en-US" b="1" dirty="0">
                  <a:solidFill>
                    <a:schemeClr val="bg1"/>
                  </a:solidFill>
                </a:rPr>
                <a:t>High-barrier regimen</a:t>
              </a:r>
            </a:p>
          </p:txBody>
        </p:sp>
      </p:grpSp>
      <p:grpSp>
        <p:nvGrpSpPr>
          <p:cNvPr id="10" name="Group 9"/>
          <p:cNvGrpSpPr/>
          <p:nvPr/>
        </p:nvGrpSpPr>
        <p:grpSpPr>
          <a:xfrm>
            <a:off x="4803177" y="5146040"/>
            <a:ext cx="2201829" cy="1307718"/>
            <a:chOff x="3602381" y="3859529"/>
            <a:chExt cx="1651371" cy="980788"/>
          </a:xfrm>
        </p:grpSpPr>
        <p:sp>
          <p:nvSpPr>
            <p:cNvPr id="7" name="Up Arrow Callout 6"/>
            <p:cNvSpPr/>
            <p:nvPr/>
          </p:nvSpPr>
          <p:spPr>
            <a:xfrm>
              <a:off x="3602381" y="3859529"/>
              <a:ext cx="1651371" cy="942838"/>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p:cNvSpPr txBox="1"/>
            <p:nvPr/>
          </p:nvSpPr>
          <p:spPr>
            <a:xfrm>
              <a:off x="3758725" y="4147820"/>
              <a:ext cx="1338683" cy="692497"/>
            </a:xfrm>
            <a:prstGeom prst="rect">
              <a:avLst/>
            </a:prstGeom>
            <a:noFill/>
          </p:spPr>
          <p:txBody>
            <a:bodyPr wrap="none" rtlCol="0">
              <a:spAutoFit/>
            </a:bodyPr>
            <a:lstStyle/>
            <a:p>
              <a:pPr algn="ctr"/>
              <a:r>
                <a:rPr lang="en-US" b="1" dirty="0">
                  <a:solidFill>
                    <a:schemeClr val="bg1"/>
                  </a:solidFill>
                </a:rPr>
                <a:t>Evidence-based: </a:t>
              </a:r>
            </a:p>
            <a:p>
              <a:pPr algn="ctr"/>
              <a:r>
                <a:rPr lang="en-US" b="1" dirty="0">
                  <a:solidFill>
                    <a:schemeClr val="bg1"/>
                  </a:solidFill>
                </a:rPr>
                <a:t>Counseling</a:t>
              </a:r>
            </a:p>
            <a:p>
              <a:pPr algn="ctr"/>
              <a:r>
                <a:rPr lang="en-US" b="1" dirty="0">
                  <a:solidFill>
                    <a:schemeClr val="bg1"/>
                  </a:solidFill>
                </a:rPr>
                <a:t>Treatment</a:t>
              </a:r>
            </a:p>
          </p:txBody>
        </p:sp>
      </p:grpSp>
      <p:grpSp>
        <p:nvGrpSpPr>
          <p:cNvPr id="11" name="Group 10"/>
          <p:cNvGrpSpPr/>
          <p:nvPr/>
        </p:nvGrpSpPr>
        <p:grpSpPr>
          <a:xfrm>
            <a:off x="7803524" y="3021372"/>
            <a:ext cx="2906749" cy="1471604"/>
            <a:chOff x="5852644" y="2266029"/>
            <a:chExt cx="2180062" cy="1103703"/>
          </a:xfrm>
        </p:grpSpPr>
        <p:sp>
          <p:nvSpPr>
            <p:cNvPr id="8" name="Up Arrow Callout 7"/>
            <p:cNvSpPr/>
            <p:nvPr/>
          </p:nvSpPr>
          <p:spPr>
            <a:xfrm rot="10800000">
              <a:off x="5852644" y="2266029"/>
              <a:ext cx="2180062" cy="1103703"/>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p:cNvSpPr txBox="1"/>
            <p:nvPr/>
          </p:nvSpPr>
          <p:spPr>
            <a:xfrm>
              <a:off x="5890079" y="2266029"/>
              <a:ext cx="2105192" cy="692498"/>
            </a:xfrm>
            <a:prstGeom prst="rect">
              <a:avLst/>
            </a:prstGeom>
            <a:noFill/>
          </p:spPr>
          <p:txBody>
            <a:bodyPr wrap="none" rtlCol="0">
              <a:spAutoFit/>
            </a:bodyPr>
            <a:lstStyle/>
            <a:p>
              <a:pPr algn="ctr"/>
              <a:r>
                <a:rPr lang="en-US" b="1" dirty="0">
                  <a:solidFill>
                    <a:schemeClr val="bg1"/>
                  </a:solidFill>
                </a:rPr>
                <a:t>Social Service Interventions</a:t>
              </a:r>
            </a:p>
            <a:p>
              <a:pPr algn="ctr"/>
              <a:r>
                <a:rPr lang="en-US" b="1" dirty="0">
                  <a:solidFill>
                    <a:schemeClr val="bg1"/>
                  </a:solidFill>
                </a:rPr>
                <a:t>Advocacy</a:t>
              </a:r>
            </a:p>
            <a:p>
              <a:pPr algn="ctr"/>
              <a:r>
                <a:rPr lang="en-US" b="1" dirty="0">
                  <a:solidFill>
                    <a:schemeClr val="bg1"/>
                  </a:solidFill>
                </a:rPr>
                <a:t>Policy</a:t>
              </a:r>
            </a:p>
          </p:txBody>
        </p:sp>
      </p:grpSp>
      <p:sp>
        <p:nvSpPr>
          <p:cNvPr id="12" name="TextBox 11"/>
          <p:cNvSpPr txBox="1"/>
          <p:nvPr/>
        </p:nvSpPr>
        <p:spPr>
          <a:xfrm>
            <a:off x="169334" y="6311517"/>
            <a:ext cx="3933513" cy="748988"/>
          </a:xfrm>
          <a:prstGeom prst="rect">
            <a:avLst/>
          </a:prstGeom>
          <a:noFill/>
        </p:spPr>
        <p:txBody>
          <a:bodyPr wrap="none" rtlCol="0">
            <a:spAutoFit/>
          </a:bodyPr>
          <a:lstStyle/>
          <a:p>
            <a:r>
              <a:rPr lang="en-US" sz="1867" dirty="0">
                <a:solidFill>
                  <a:schemeClr val="accent2"/>
                </a:solidFill>
                <a:hlinkClick r:id="rId2"/>
              </a:rPr>
              <a:t>https://effectiveinterventions.cdc.gov/</a:t>
            </a:r>
            <a:endParaRPr lang="en-US" sz="1867" dirty="0">
              <a:solidFill>
                <a:schemeClr val="accent2"/>
              </a:solidFill>
            </a:endParaRPr>
          </a:p>
          <a:p>
            <a:endParaRPr lang="en-US" sz="2400" dirty="0"/>
          </a:p>
        </p:txBody>
      </p:sp>
      <p:sp>
        <p:nvSpPr>
          <p:cNvPr id="14" name="Oval 13"/>
          <p:cNvSpPr/>
          <p:nvPr/>
        </p:nvSpPr>
        <p:spPr>
          <a:xfrm>
            <a:off x="3465690" y="1761066"/>
            <a:ext cx="282221" cy="598311"/>
          </a:xfrm>
          <a:prstGeom prst="ellipse">
            <a:avLst/>
          </a:prstGeom>
          <a:solidFill>
            <a:srgbClr val="FFF1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942" y="5099756"/>
            <a:ext cx="1350903" cy="1013177"/>
          </a:xfrm>
          <a:prstGeom prst="rect">
            <a:avLst/>
          </a:prstGeom>
        </p:spPr>
      </p:pic>
      <p:pic>
        <p:nvPicPr>
          <p:cNvPr id="16" name="Picture 15">
            <a:extLst>
              <a:ext uri="{FF2B5EF4-FFF2-40B4-BE49-F238E27FC236}">
                <a16:creationId xmlns:a16="http://schemas.microsoft.com/office/drawing/2014/main" id="{F4E56C56-2DE4-1C4C-ABA0-AE49FB1BA1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63897" y="2007934"/>
            <a:ext cx="779939" cy="1473740"/>
          </a:xfrm>
          <a:prstGeom prst="rect">
            <a:avLst/>
          </a:prstGeom>
        </p:spPr>
      </p:pic>
    </p:spTree>
    <p:extLst>
      <p:ext uri="{BB962C8B-B14F-4D97-AF65-F5344CB8AC3E}">
        <p14:creationId xmlns:p14="http://schemas.microsoft.com/office/powerpoint/2010/main" val="66127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D13AB63-D0A4-ED49-A614-2EC38396971A}"/>
              </a:ext>
            </a:extLst>
          </p:cNvPr>
          <p:cNvSpPr>
            <a:spLocks noGrp="1"/>
          </p:cNvSpPr>
          <p:nvPr>
            <p:ph type="title"/>
          </p:nvPr>
        </p:nvSpPr>
        <p:spPr>
          <a:xfrm>
            <a:off x="833002" y="365125"/>
            <a:ext cx="10520702" cy="1325563"/>
          </a:xfrm>
        </p:spPr>
        <p:txBody>
          <a:bodyPr>
            <a:normAutofit/>
          </a:bodyPr>
          <a:lstStyle/>
          <a:p>
            <a:pPr>
              <a:lnSpc>
                <a:spcPct val="90000"/>
              </a:lnSpc>
            </a:pPr>
            <a:r>
              <a:rPr lang="en-US" b="1" dirty="0">
                <a:latin typeface="Helvetica" pitchFamily="2" charset="0"/>
              </a:rPr>
              <a:t>What is new/coming along? </a:t>
            </a:r>
            <a:br>
              <a:rPr lang="en-US" b="1" dirty="0">
                <a:latin typeface="Helvetica" pitchFamily="2" charset="0"/>
              </a:rPr>
            </a:br>
            <a:r>
              <a:rPr lang="en-US" b="1" dirty="0">
                <a:latin typeface="Helvetica" pitchFamily="2" charset="0"/>
              </a:rPr>
              <a:t>Less is More</a:t>
            </a:r>
          </a:p>
        </p:txBody>
      </p:sp>
      <p:graphicFrame>
        <p:nvGraphicFramePr>
          <p:cNvPr id="5" name="Content Placeholder 2">
            <a:extLst>
              <a:ext uri="{FF2B5EF4-FFF2-40B4-BE49-F238E27FC236}">
                <a16:creationId xmlns:a16="http://schemas.microsoft.com/office/drawing/2014/main" id="{2A1C65FF-DAEF-4AC7-A505-7999823A25E4}"/>
              </a:ext>
            </a:extLst>
          </p:cNvPr>
          <p:cNvGraphicFramePr>
            <a:graphicFrameLocks noGrp="1"/>
          </p:cNvGraphicFramePr>
          <p:nvPr>
            <p:ph idx="1"/>
            <p:extLst>
              <p:ext uri="{D42A27DB-BD31-4B8C-83A1-F6EECF244321}">
                <p14:modId xmlns:p14="http://schemas.microsoft.com/office/powerpoint/2010/main" val="64776834"/>
              </p:ext>
            </p:extLst>
          </p:nvPr>
        </p:nvGraphicFramePr>
        <p:xfrm>
          <a:off x="838200" y="2022475"/>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42061973"/>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1595" y="466367"/>
            <a:ext cx="8229600" cy="1143000"/>
          </a:xfrm>
        </p:spPr>
        <p:txBody>
          <a:bodyPr>
            <a:normAutofit/>
          </a:bodyPr>
          <a:lstStyle/>
          <a:p>
            <a:r>
              <a:rPr lang="en-US" b="1" dirty="0">
                <a:solidFill>
                  <a:srgbClr val="0070C0"/>
                </a:solidFill>
              </a:rPr>
              <a:t>Long acting injectable ART</a:t>
            </a:r>
          </a:p>
        </p:txBody>
      </p:sp>
      <p:sp>
        <p:nvSpPr>
          <p:cNvPr id="3" name="Content Placeholder 2"/>
          <p:cNvSpPr>
            <a:spLocks noGrp="1"/>
          </p:cNvSpPr>
          <p:nvPr>
            <p:ph idx="1"/>
          </p:nvPr>
        </p:nvSpPr>
        <p:spPr>
          <a:xfrm>
            <a:off x="1771595" y="1452057"/>
            <a:ext cx="8229600" cy="4525963"/>
          </a:xfrm>
        </p:spPr>
        <p:txBody>
          <a:bodyPr/>
          <a:lstStyle/>
          <a:p>
            <a:r>
              <a:rPr lang="en-US" dirty="0">
                <a:solidFill>
                  <a:schemeClr val="tx1"/>
                </a:solidFill>
              </a:rPr>
              <a:t>Two long acting injectable HIV meds are being studied</a:t>
            </a:r>
          </a:p>
          <a:p>
            <a:pPr lvl="1"/>
            <a:r>
              <a:rPr lang="en-US" dirty="0" err="1">
                <a:solidFill>
                  <a:schemeClr val="tx1"/>
                </a:solidFill>
              </a:rPr>
              <a:t>Rilpivirine</a:t>
            </a:r>
            <a:r>
              <a:rPr lang="en-US" dirty="0">
                <a:solidFill>
                  <a:schemeClr val="tx1"/>
                </a:solidFill>
              </a:rPr>
              <a:t> and </a:t>
            </a:r>
            <a:r>
              <a:rPr lang="en-US" dirty="0" err="1">
                <a:solidFill>
                  <a:schemeClr val="tx1"/>
                </a:solidFill>
              </a:rPr>
              <a:t>Cabotegravir</a:t>
            </a:r>
            <a:endParaRPr lang="en-US" dirty="0">
              <a:solidFill>
                <a:schemeClr val="tx1"/>
              </a:solidFill>
            </a:endParaRPr>
          </a:p>
          <a:p>
            <a:r>
              <a:rPr lang="en-US" dirty="0">
                <a:solidFill>
                  <a:schemeClr val="tx1"/>
                </a:solidFill>
              </a:rPr>
              <a:t>Administered every 1-2 months subcutaneously (under skin)</a:t>
            </a:r>
          </a:p>
          <a:p>
            <a:r>
              <a:rPr lang="en-US" dirty="0">
                <a:solidFill>
                  <a:schemeClr val="tx1"/>
                </a:solidFill>
              </a:rPr>
              <a:t>Will require a ‘lead in’ of pills </a:t>
            </a:r>
          </a:p>
          <a:p>
            <a:r>
              <a:rPr lang="en-US" dirty="0">
                <a:solidFill>
                  <a:schemeClr val="tx1"/>
                </a:solidFill>
              </a:rPr>
              <a:t>Being studies as </a:t>
            </a:r>
            <a:r>
              <a:rPr lang="en-US" dirty="0" err="1">
                <a:solidFill>
                  <a:schemeClr val="tx1"/>
                </a:solidFill>
              </a:rPr>
              <a:t>PrEP</a:t>
            </a:r>
            <a:endParaRPr lang="en-US" dirty="0">
              <a:solidFill>
                <a:schemeClr val="tx1"/>
              </a:solidFill>
            </a:endParaRPr>
          </a:p>
          <a:p>
            <a:endParaRPr lang="en-US" dirty="0"/>
          </a:p>
        </p:txBody>
      </p:sp>
      <p:pic>
        <p:nvPicPr>
          <p:cNvPr id="4" name="Picture 3" descr="Syring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1701" y="3402802"/>
            <a:ext cx="2711198" cy="2498821"/>
          </a:xfrm>
          <a:prstGeom prst="rect">
            <a:avLst/>
          </a:prstGeom>
        </p:spPr>
      </p:pic>
    </p:spTree>
    <p:extLst>
      <p:ext uri="{BB962C8B-B14F-4D97-AF65-F5344CB8AC3E}">
        <p14:creationId xmlns:p14="http://schemas.microsoft.com/office/powerpoint/2010/main" val="1392595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78436" y="2268766"/>
            <a:ext cx="2540060" cy="3436868"/>
          </a:xfrm>
          <a:prstGeom prst="rect">
            <a:avLst/>
          </a:prstGeom>
        </p:spPr>
      </p:pic>
      <p:sp>
        <p:nvSpPr>
          <p:cNvPr id="4" name="Title 3"/>
          <p:cNvSpPr>
            <a:spLocks noGrp="1"/>
          </p:cNvSpPr>
          <p:nvPr>
            <p:ph type="title"/>
          </p:nvPr>
        </p:nvSpPr>
        <p:spPr/>
        <p:txBody>
          <a:bodyPr>
            <a:normAutofit fontScale="90000"/>
          </a:bodyPr>
          <a:lstStyle/>
          <a:p>
            <a:r>
              <a:rPr lang="en-US" altLang="en-US" b="1" dirty="0">
                <a:solidFill>
                  <a:srgbClr val="0070C0"/>
                </a:solidFill>
                <a:latin typeface="Helvetica" pitchFamily="2" charset="0"/>
              </a:rPr>
              <a:t>Cabotegravir IM + Rilpivirine IM for Long-Acting Maintenance ART</a:t>
            </a:r>
            <a:endParaRPr lang="en-US" b="1" dirty="0">
              <a:solidFill>
                <a:srgbClr val="0070C0"/>
              </a:solidFill>
              <a:latin typeface="Helvetica" pitchFamily="2" charset="0"/>
            </a:endParaRPr>
          </a:p>
        </p:txBody>
      </p:sp>
      <p:sp>
        <p:nvSpPr>
          <p:cNvPr id="5" name="Content Placeholder 4"/>
          <p:cNvSpPr>
            <a:spLocks noGrp="1"/>
          </p:cNvSpPr>
          <p:nvPr>
            <p:ph idx="1"/>
          </p:nvPr>
        </p:nvSpPr>
        <p:spPr>
          <a:xfrm>
            <a:off x="1898905" y="1513047"/>
            <a:ext cx="8455025" cy="584110"/>
          </a:xfrm>
        </p:spPr>
        <p:txBody>
          <a:bodyPr/>
          <a:lstStyle/>
          <a:p>
            <a:r>
              <a:rPr lang="en-US" dirty="0"/>
              <a:t>Q8W dose is two 3-mL injections</a:t>
            </a:r>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066" y="2268766"/>
            <a:ext cx="5578583" cy="343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278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10">
            <a:extLst>
              <a:ext uri="{FF2B5EF4-FFF2-40B4-BE49-F238E27FC236}">
                <a16:creationId xmlns:a16="http://schemas.microsoft.com/office/drawing/2014/main" id="{738943D0-1B38-4B11-8C10-FF69E662B2AA}"/>
              </a:ext>
            </a:extLst>
          </p:cNvPr>
          <p:cNvSpPr/>
          <p:nvPr/>
        </p:nvSpPr>
        <p:spPr>
          <a:xfrm>
            <a:off x="3933824" y="2895599"/>
            <a:ext cx="5972176" cy="457200"/>
          </a:xfrm>
          <a:prstGeom prst="rightArrow">
            <a:avLst>
              <a:gd name="adj1" fmla="val 29167"/>
              <a:gd name="adj2" fmla="val 75594"/>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lIns="91440" tIns="0" rIns="91440" bIns="0" rtlCol="0" anchor="ctr"/>
          <a:lstStyle/>
          <a:p>
            <a:pPr algn="ctr">
              <a:lnSpc>
                <a:spcPct val="85000"/>
              </a:lnSpc>
            </a:pPr>
            <a:endParaRPr lang="en-US" sz="1600" dirty="0">
              <a:solidFill>
                <a:schemeClr val="bg1"/>
              </a:solidFill>
            </a:endParaRPr>
          </a:p>
        </p:txBody>
      </p:sp>
      <p:sp>
        <p:nvSpPr>
          <p:cNvPr id="8" name="Rectangle 7">
            <a:extLst>
              <a:ext uri="{FF2B5EF4-FFF2-40B4-BE49-F238E27FC236}">
                <a16:creationId xmlns:a16="http://schemas.microsoft.com/office/drawing/2014/main" id="{802A1410-5991-4CB5-AF2D-FD5F97CC7E52}"/>
              </a:ext>
            </a:extLst>
          </p:cNvPr>
          <p:cNvSpPr/>
          <p:nvPr/>
        </p:nvSpPr>
        <p:spPr>
          <a:xfrm>
            <a:off x="2228851" y="1914526"/>
            <a:ext cx="1933575" cy="2657475"/>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lIns="91440" tIns="0" rIns="91440" bIns="0" rtlCol="0" anchor="ctr"/>
          <a:lstStyle/>
          <a:p>
            <a:pPr algn="ctr">
              <a:lnSpc>
                <a:spcPct val="85000"/>
              </a:lnSpc>
            </a:pPr>
            <a:r>
              <a:rPr lang="en-US" sz="1600" b="1" dirty="0"/>
              <a:t>Racism </a:t>
            </a:r>
          </a:p>
          <a:p>
            <a:pPr algn="ctr">
              <a:lnSpc>
                <a:spcPct val="85000"/>
              </a:lnSpc>
            </a:pPr>
            <a:r>
              <a:rPr lang="en-US" sz="1400" dirty="0"/>
              <a:t>Poverty</a:t>
            </a:r>
          </a:p>
          <a:p>
            <a:pPr algn="ctr">
              <a:lnSpc>
                <a:spcPct val="85000"/>
              </a:lnSpc>
            </a:pPr>
            <a:r>
              <a:rPr lang="en-US" sz="1400" dirty="0"/>
              <a:t>Homophobia </a:t>
            </a:r>
            <a:r>
              <a:rPr lang="en-US" sz="1400" b="1" dirty="0"/>
              <a:t>misogyny</a:t>
            </a:r>
          </a:p>
          <a:p>
            <a:pPr algn="ctr">
              <a:lnSpc>
                <a:spcPct val="85000"/>
              </a:lnSpc>
            </a:pPr>
            <a:r>
              <a:rPr lang="en-US" sz="1400" dirty="0"/>
              <a:t>conventionalism</a:t>
            </a:r>
          </a:p>
          <a:p>
            <a:pPr algn="ctr">
              <a:lnSpc>
                <a:spcPct val="85000"/>
              </a:lnSpc>
            </a:pPr>
            <a:r>
              <a:rPr lang="en-US" sz="1600" b="1" dirty="0"/>
              <a:t>SHAME</a:t>
            </a:r>
          </a:p>
          <a:p>
            <a:pPr algn="ctr">
              <a:lnSpc>
                <a:spcPct val="85000"/>
              </a:lnSpc>
            </a:pPr>
            <a:r>
              <a:rPr lang="en-US" sz="1600" dirty="0"/>
              <a:t>Violence</a:t>
            </a:r>
          </a:p>
          <a:p>
            <a:pPr algn="ctr">
              <a:lnSpc>
                <a:spcPct val="85000"/>
              </a:lnSpc>
              <a:spcBef>
                <a:spcPts val="600"/>
              </a:spcBef>
              <a:spcAft>
                <a:spcPts val="600"/>
              </a:spcAft>
            </a:pPr>
            <a:r>
              <a:rPr lang="en-US" sz="2000" b="1" dirty="0"/>
              <a:t>STIGMA</a:t>
            </a:r>
          </a:p>
          <a:p>
            <a:pPr algn="ctr">
              <a:lnSpc>
                <a:spcPct val="85000"/>
              </a:lnSpc>
            </a:pPr>
            <a:r>
              <a:rPr lang="en-US" sz="1400" dirty="0"/>
              <a:t>marginalization</a:t>
            </a:r>
          </a:p>
          <a:p>
            <a:pPr algn="ctr">
              <a:lnSpc>
                <a:spcPct val="85000"/>
              </a:lnSpc>
            </a:pPr>
            <a:r>
              <a:rPr lang="en-US" sz="1400" b="1" dirty="0"/>
              <a:t>homelessness</a:t>
            </a:r>
          </a:p>
          <a:p>
            <a:pPr algn="ctr">
              <a:lnSpc>
                <a:spcPct val="85000"/>
              </a:lnSpc>
            </a:pPr>
            <a:r>
              <a:rPr lang="en-US" sz="1400" dirty="0"/>
              <a:t>CLASSISM</a:t>
            </a:r>
          </a:p>
        </p:txBody>
      </p:sp>
      <p:sp>
        <p:nvSpPr>
          <p:cNvPr id="9" name="Rectangle 8">
            <a:extLst>
              <a:ext uri="{FF2B5EF4-FFF2-40B4-BE49-F238E27FC236}">
                <a16:creationId xmlns:a16="http://schemas.microsoft.com/office/drawing/2014/main" id="{18636C24-4638-4560-A6F8-0BC853DB195A}"/>
              </a:ext>
            </a:extLst>
          </p:cNvPr>
          <p:cNvSpPr/>
          <p:nvPr/>
        </p:nvSpPr>
        <p:spPr>
          <a:xfrm>
            <a:off x="4419601" y="2190751"/>
            <a:ext cx="790575" cy="2371725"/>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lIns="91440" tIns="0" rIns="91440" bIns="0" rtlCol="0" anchor="ctr"/>
          <a:lstStyle/>
          <a:p>
            <a:pPr algn="ctr">
              <a:lnSpc>
                <a:spcPct val="85000"/>
              </a:lnSpc>
            </a:pPr>
            <a:endParaRPr lang="en-US" sz="1600" dirty="0">
              <a:solidFill>
                <a:schemeClr val="bg1"/>
              </a:solidFill>
            </a:endParaRPr>
          </a:p>
        </p:txBody>
      </p:sp>
      <p:sp>
        <p:nvSpPr>
          <p:cNvPr id="10" name="Rectangle 9">
            <a:extLst>
              <a:ext uri="{FF2B5EF4-FFF2-40B4-BE49-F238E27FC236}">
                <a16:creationId xmlns:a16="http://schemas.microsoft.com/office/drawing/2014/main" id="{BE29B08B-CD4F-4148-898F-5F24D94E2AF9}"/>
              </a:ext>
            </a:extLst>
          </p:cNvPr>
          <p:cNvSpPr/>
          <p:nvPr/>
        </p:nvSpPr>
        <p:spPr>
          <a:xfrm>
            <a:off x="5543551" y="2667000"/>
            <a:ext cx="790575" cy="1885950"/>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lIns="91440" tIns="0" rIns="91440" bIns="0" rtlCol="0" anchor="ctr"/>
          <a:lstStyle/>
          <a:p>
            <a:pPr algn="ctr">
              <a:lnSpc>
                <a:spcPct val="85000"/>
              </a:lnSpc>
            </a:pPr>
            <a:endParaRPr lang="en-US" sz="1600" dirty="0">
              <a:solidFill>
                <a:schemeClr val="bg1"/>
              </a:solidFill>
            </a:endParaRPr>
          </a:p>
        </p:txBody>
      </p:sp>
      <p:sp>
        <p:nvSpPr>
          <p:cNvPr id="11" name="Rectangle 10">
            <a:extLst>
              <a:ext uri="{FF2B5EF4-FFF2-40B4-BE49-F238E27FC236}">
                <a16:creationId xmlns:a16="http://schemas.microsoft.com/office/drawing/2014/main" id="{4342F466-467C-40F3-8861-325B7DC129E1}"/>
              </a:ext>
            </a:extLst>
          </p:cNvPr>
          <p:cNvSpPr/>
          <p:nvPr/>
        </p:nvSpPr>
        <p:spPr>
          <a:xfrm>
            <a:off x="6677026" y="3456296"/>
            <a:ext cx="790575" cy="1104900"/>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lIns="91440" tIns="0" rIns="91440" bIns="0" rtlCol="0" anchor="ctr"/>
          <a:lstStyle/>
          <a:p>
            <a:pPr algn="ctr">
              <a:lnSpc>
                <a:spcPct val="85000"/>
              </a:lnSpc>
            </a:pPr>
            <a:endParaRPr lang="en-US" sz="1600" dirty="0">
              <a:solidFill>
                <a:schemeClr val="bg1"/>
              </a:solidFill>
            </a:endParaRPr>
          </a:p>
        </p:txBody>
      </p:sp>
      <p:sp>
        <p:nvSpPr>
          <p:cNvPr id="12" name="Rectangle 11">
            <a:extLst>
              <a:ext uri="{FF2B5EF4-FFF2-40B4-BE49-F238E27FC236}">
                <a16:creationId xmlns:a16="http://schemas.microsoft.com/office/drawing/2014/main" id="{7AAC902B-62E2-42D8-A7C4-88E39FBA7F7D}"/>
              </a:ext>
            </a:extLst>
          </p:cNvPr>
          <p:cNvSpPr/>
          <p:nvPr/>
        </p:nvSpPr>
        <p:spPr>
          <a:xfrm>
            <a:off x="7818747" y="3609976"/>
            <a:ext cx="790575" cy="942975"/>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lIns="91440" tIns="0" rIns="91440" bIns="0" rtlCol="0" anchor="ctr"/>
          <a:lstStyle/>
          <a:p>
            <a:pPr algn="ctr">
              <a:lnSpc>
                <a:spcPct val="85000"/>
              </a:lnSpc>
            </a:pPr>
            <a:endParaRPr lang="en-US" sz="1600" dirty="0">
              <a:solidFill>
                <a:schemeClr val="bg1"/>
              </a:solidFill>
            </a:endParaRPr>
          </a:p>
        </p:txBody>
      </p:sp>
      <p:sp>
        <p:nvSpPr>
          <p:cNvPr id="13" name="Rectangle 12">
            <a:extLst>
              <a:ext uri="{FF2B5EF4-FFF2-40B4-BE49-F238E27FC236}">
                <a16:creationId xmlns:a16="http://schemas.microsoft.com/office/drawing/2014/main" id="{3F6A73DA-F499-4142-9AAA-232DAD8487E3}"/>
              </a:ext>
            </a:extLst>
          </p:cNvPr>
          <p:cNvSpPr/>
          <p:nvPr/>
        </p:nvSpPr>
        <p:spPr>
          <a:xfrm>
            <a:off x="8987764" y="3848100"/>
            <a:ext cx="790575" cy="704850"/>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lIns="91440" tIns="0" rIns="91440" bIns="0" rtlCol="0" anchor="ctr"/>
          <a:lstStyle/>
          <a:p>
            <a:pPr algn="ctr">
              <a:lnSpc>
                <a:spcPct val="85000"/>
              </a:lnSpc>
            </a:pPr>
            <a:endParaRPr lang="en-US" sz="1600" dirty="0">
              <a:solidFill>
                <a:schemeClr val="bg1"/>
              </a:solidFill>
            </a:endParaRPr>
          </a:p>
        </p:txBody>
      </p:sp>
      <p:graphicFrame>
        <p:nvGraphicFramePr>
          <p:cNvPr id="14" name="Table 13">
            <a:extLst>
              <a:ext uri="{FF2B5EF4-FFF2-40B4-BE49-F238E27FC236}">
                <a16:creationId xmlns:a16="http://schemas.microsoft.com/office/drawing/2014/main" id="{842C57FD-9566-4282-9ABC-33AF6A5CE184}"/>
              </a:ext>
            </a:extLst>
          </p:cNvPr>
          <p:cNvGraphicFramePr>
            <a:graphicFrameLocks noGrp="1"/>
          </p:cNvGraphicFramePr>
          <p:nvPr>
            <p:extLst/>
          </p:nvPr>
        </p:nvGraphicFramePr>
        <p:xfrm>
          <a:off x="2246335" y="4598814"/>
          <a:ext cx="7772400" cy="457200"/>
        </p:xfrm>
        <a:graphic>
          <a:graphicData uri="http://schemas.openxmlformats.org/drawingml/2006/table">
            <a:tbl>
              <a:tblPr firstRow="1" bandRow="1">
                <a:tableStyleId>{2D5ABB26-0587-4C30-8999-92F81FD0307C}</a:tableStyleId>
              </a:tblPr>
              <a:tblGrid>
                <a:gridCol w="2011680">
                  <a:extLst>
                    <a:ext uri="{9D8B030D-6E8A-4147-A177-3AD203B41FA5}">
                      <a16:colId xmlns:a16="http://schemas.microsoft.com/office/drawing/2014/main" val="20000"/>
                    </a:ext>
                  </a:extLst>
                </a:gridCol>
                <a:gridCol w="1280160">
                  <a:extLst>
                    <a:ext uri="{9D8B030D-6E8A-4147-A177-3AD203B41FA5}">
                      <a16:colId xmlns:a16="http://schemas.microsoft.com/office/drawing/2014/main" val="20001"/>
                    </a:ext>
                  </a:extLst>
                </a:gridCol>
                <a:gridCol w="822960">
                  <a:extLst>
                    <a:ext uri="{9D8B030D-6E8A-4147-A177-3AD203B41FA5}">
                      <a16:colId xmlns:a16="http://schemas.microsoft.com/office/drawing/2014/main" val="20002"/>
                    </a:ext>
                  </a:extLst>
                </a:gridCol>
                <a:gridCol w="1280160">
                  <a:extLst>
                    <a:ext uri="{9D8B030D-6E8A-4147-A177-3AD203B41FA5}">
                      <a16:colId xmlns:a16="http://schemas.microsoft.com/office/drawing/2014/main" val="20003"/>
                    </a:ext>
                  </a:extLst>
                </a:gridCol>
                <a:gridCol w="1188720">
                  <a:extLst>
                    <a:ext uri="{9D8B030D-6E8A-4147-A177-3AD203B41FA5}">
                      <a16:colId xmlns:a16="http://schemas.microsoft.com/office/drawing/2014/main" val="20004"/>
                    </a:ext>
                  </a:extLst>
                </a:gridCol>
                <a:gridCol w="1188720">
                  <a:extLst>
                    <a:ext uri="{9D8B030D-6E8A-4147-A177-3AD203B41FA5}">
                      <a16:colId xmlns:a16="http://schemas.microsoft.com/office/drawing/2014/main" val="20005"/>
                    </a:ext>
                  </a:extLst>
                </a:gridCol>
              </a:tblGrid>
              <a:tr h="457200">
                <a:tc>
                  <a:txBody>
                    <a:bodyPr/>
                    <a:lstStyle/>
                    <a:p>
                      <a:pPr algn="ctr"/>
                      <a:r>
                        <a:rPr lang="en-US" sz="1200" b="1" dirty="0"/>
                        <a:t>BAR BEFORE </a:t>
                      </a:r>
                    </a:p>
                    <a:p>
                      <a:pPr algn="ctr"/>
                      <a:r>
                        <a:rPr lang="en-US" sz="1200" b="1" dirty="0"/>
                        <a:t>THE BARS</a:t>
                      </a:r>
                    </a:p>
                  </a:txBody>
                  <a:tcPr marL="0" marR="0"/>
                </a:tc>
                <a:tc>
                  <a:txBody>
                    <a:bodyPr/>
                    <a:lstStyle/>
                    <a:p>
                      <a:r>
                        <a:rPr lang="en-US" sz="1200" b="1" dirty="0"/>
                        <a:t>DIAGNOSED</a:t>
                      </a:r>
                    </a:p>
                  </a:txBody>
                  <a:tcPr marL="0" marR="0"/>
                </a:tc>
                <a:tc>
                  <a:txBody>
                    <a:bodyPr/>
                    <a:lstStyle/>
                    <a:p>
                      <a:pPr algn="ctr"/>
                      <a:r>
                        <a:rPr lang="en-US" sz="1200" b="1" dirty="0"/>
                        <a:t>LINKED TO CARE</a:t>
                      </a:r>
                    </a:p>
                  </a:txBody>
                  <a:tcPr marL="0" marR="0"/>
                </a:tc>
                <a:tc>
                  <a:txBody>
                    <a:bodyPr/>
                    <a:lstStyle/>
                    <a:p>
                      <a:pPr algn="ctr"/>
                      <a:r>
                        <a:rPr lang="en-US" sz="1200" b="1" dirty="0"/>
                        <a:t>RETAINED </a:t>
                      </a:r>
                    </a:p>
                    <a:p>
                      <a:pPr algn="ctr"/>
                      <a:r>
                        <a:rPr lang="en-US" sz="1200" b="1" dirty="0"/>
                        <a:t>IN CARE</a:t>
                      </a:r>
                    </a:p>
                  </a:txBody>
                  <a:tcPr marL="0" marR="0"/>
                </a:tc>
                <a:tc>
                  <a:txBody>
                    <a:bodyPr/>
                    <a:lstStyle/>
                    <a:p>
                      <a:pPr algn="ctr"/>
                      <a:r>
                        <a:rPr lang="en-US" sz="1200" b="1" dirty="0"/>
                        <a:t>PRESCRIBED ART</a:t>
                      </a:r>
                    </a:p>
                  </a:txBody>
                  <a:tcPr marL="0" marR="0"/>
                </a:tc>
                <a:tc>
                  <a:txBody>
                    <a:bodyPr/>
                    <a:lstStyle/>
                    <a:p>
                      <a:pPr algn="ctr"/>
                      <a:r>
                        <a:rPr lang="en-US" sz="1200" b="1" dirty="0"/>
                        <a:t>VIRALLY SUPPRESSED</a:t>
                      </a:r>
                    </a:p>
                  </a:txBody>
                  <a:tcPr marL="0" marR="0"/>
                </a:tc>
                <a:extLst>
                  <a:ext uri="{0D108BD9-81ED-4DB2-BD59-A6C34878D82A}">
                    <a16:rowId xmlns:a16="http://schemas.microsoft.com/office/drawing/2014/main" val="10000"/>
                  </a:ext>
                </a:extLst>
              </a:tr>
            </a:tbl>
          </a:graphicData>
        </a:graphic>
      </p:graphicFrame>
      <p:cxnSp>
        <p:nvCxnSpPr>
          <p:cNvPr id="15" name="Straight Connector 14">
            <a:extLst>
              <a:ext uri="{FF2B5EF4-FFF2-40B4-BE49-F238E27FC236}">
                <a16:creationId xmlns:a16="http://schemas.microsoft.com/office/drawing/2014/main" id="{3E46B540-945B-407A-B135-935E16C5A3AE}"/>
              </a:ext>
            </a:extLst>
          </p:cNvPr>
          <p:cNvCxnSpPr/>
          <p:nvPr/>
        </p:nvCxnSpPr>
        <p:spPr>
          <a:xfrm flipV="1">
            <a:off x="2595350" y="3439236"/>
            <a:ext cx="1188720" cy="6824"/>
          </a:xfrm>
          <a:prstGeom prst="line">
            <a:avLst/>
          </a:prstGeom>
          <a:ln w="19050">
            <a:solidFill>
              <a:schemeClr val="bg1"/>
            </a:solidFill>
          </a:ln>
          <a:effectLst/>
        </p:spPr>
        <p:style>
          <a:lnRef idx="2">
            <a:schemeClr val="accent2"/>
          </a:lnRef>
          <a:fillRef idx="0">
            <a:schemeClr val="accent2"/>
          </a:fillRef>
          <a:effectRef idx="1">
            <a:schemeClr val="accent2"/>
          </a:effectRef>
          <a:fontRef idx="minor">
            <a:schemeClr val="tx1"/>
          </a:fontRef>
        </p:style>
      </p:cxnSp>
      <p:cxnSp>
        <p:nvCxnSpPr>
          <p:cNvPr id="16" name="Straight Connector 15">
            <a:extLst>
              <a:ext uri="{FF2B5EF4-FFF2-40B4-BE49-F238E27FC236}">
                <a16:creationId xmlns:a16="http://schemas.microsoft.com/office/drawing/2014/main" id="{D705320B-2356-4D6F-B50A-9F054D85C78B}"/>
              </a:ext>
            </a:extLst>
          </p:cNvPr>
          <p:cNvCxnSpPr/>
          <p:nvPr/>
        </p:nvCxnSpPr>
        <p:spPr>
          <a:xfrm flipV="1">
            <a:off x="2583974" y="3782708"/>
            <a:ext cx="1188720" cy="6824"/>
          </a:xfrm>
          <a:prstGeom prst="line">
            <a:avLst/>
          </a:prstGeom>
          <a:ln w="19050">
            <a:solidFill>
              <a:schemeClr val="bg1"/>
            </a:solidFill>
          </a:ln>
          <a:effectLst/>
        </p:spPr>
        <p:style>
          <a:lnRef idx="2">
            <a:schemeClr val="accent2"/>
          </a:lnRef>
          <a:fillRef idx="0">
            <a:schemeClr val="accent2"/>
          </a:fillRef>
          <a:effectRef idx="1">
            <a:schemeClr val="accent2"/>
          </a:effectRef>
          <a:fontRef idx="minor">
            <a:schemeClr val="tx1"/>
          </a:fontRef>
        </p:style>
      </p:cxnSp>
      <p:cxnSp>
        <p:nvCxnSpPr>
          <p:cNvPr id="6" name="Straight Connector 5">
            <a:extLst>
              <a:ext uri="{FF2B5EF4-FFF2-40B4-BE49-F238E27FC236}">
                <a16:creationId xmlns:a16="http://schemas.microsoft.com/office/drawing/2014/main" id="{8CAA072C-9DC0-4377-9C6D-4BA5306A894F}"/>
              </a:ext>
            </a:extLst>
          </p:cNvPr>
          <p:cNvCxnSpPr/>
          <p:nvPr/>
        </p:nvCxnSpPr>
        <p:spPr>
          <a:xfrm>
            <a:off x="1962150" y="4552950"/>
            <a:ext cx="8020050" cy="1588"/>
          </a:xfrm>
          <a:prstGeom prst="line">
            <a:avLst/>
          </a:prstGeom>
          <a:ln w="19050">
            <a:solidFill>
              <a:schemeClr val="tx1"/>
            </a:solidFill>
          </a:ln>
          <a:effectLst/>
        </p:spPr>
        <p:style>
          <a:lnRef idx="2">
            <a:schemeClr val="accent2"/>
          </a:lnRef>
          <a:fillRef idx="0">
            <a:schemeClr val="accent2"/>
          </a:fillRef>
          <a:effectRef idx="1">
            <a:schemeClr val="accent2"/>
          </a:effectRef>
          <a:fontRef idx="minor">
            <a:schemeClr val="tx1"/>
          </a:fontRef>
        </p:style>
      </p:cxnSp>
      <p:sp>
        <p:nvSpPr>
          <p:cNvPr id="2" name="Title 1">
            <a:extLst>
              <a:ext uri="{FF2B5EF4-FFF2-40B4-BE49-F238E27FC236}">
                <a16:creationId xmlns:a16="http://schemas.microsoft.com/office/drawing/2014/main" id="{0BB487BC-33CB-4CD3-9C7C-4D3ED50D5408}"/>
              </a:ext>
            </a:extLst>
          </p:cNvPr>
          <p:cNvSpPr>
            <a:spLocks noGrp="1"/>
          </p:cNvSpPr>
          <p:nvPr>
            <p:ph type="title"/>
          </p:nvPr>
        </p:nvSpPr>
        <p:spPr/>
        <p:txBody>
          <a:bodyPr/>
          <a:lstStyle/>
          <a:p>
            <a:r>
              <a:rPr lang="en-US" b="1" dirty="0">
                <a:solidFill>
                  <a:srgbClr val="0070C0"/>
                </a:solidFill>
                <a:latin typeface="Helvetica" pitchFamily="2" charset="0"/>
              </a:rPr>
              <a:t>HIV Care Cascade</a:t>
            </a:r>
          </a:p>
        </p:txBody>
      </p:sp>
      <p:sp>
        <p:nvSpPr>
          <p:cNvPr id="3" name="TextBox 2">
            <a:extLst>
              <a:ext uri="{FF2B5EF4-FFF2-40B4-BE49-F238E27FC236}">
                <a16:creationId xmlns:a16="http://schemas.microsoft.com/office/drawing/2014/main" id="{670C2DD5-78C7-EA4D-BB76-62351CB9E4CD}"/>
              </a:ext>
            </a:extLst>
          </p:cNvPr>
          <p:cNvSpPr txBox="1"/>
          <p:nvPr/>
        </p:nvSpPr>
        <p:spPr>
          <a:xfrm>
            <a:off x="2800814" y="6030395"/>
            <a:ext cx="6186950" cy="369332"/>
          </a:xfrm>
          <a:prstGeom prst="rect">
            <a:avLst/>
          </a:prstGeom>
          <a:noFill/>
        </p:spPr>
        <p:txBody>
          <a:bodyPr wrap="none" rtlCol="0">
            <a:spAutoFit/>
          </a:bodyPr>
          <a:lstStyle/>
          <a:p>
            <a:r>
              <a:rPr lang="en-US" dirty="0"/>
              <a:t>https://</a:t>
            </a:r>
            <a:r>
              <a:rPr lang="en-US" dirty="0" err="1"/>
              <a:t>www.nastad.org</a:t>
            </a:r>
            <a:r>
              <a:rPr lang="en-US" dirty="0"/>
              <a:t>/domestic/</a:t>
            </a:r>
            <a:r>
              <a:rPr lang="en-US" dirty="0" err="1"/>
              <a:t>hiv</a:t>
            </a:r>
            <a:r>
              <a:rPr lang="en-US" dirty="0"/>
              <a:t>-prevention-health-equity</a:t>
            </a:r>
          </a:p>
        </p:txBody>
      </p:sp>
      <p:sp>
        <p:nvSpPr>
          <p:cNvPr id="4" name="Rectangle 3">
            <a:extLst>
              <a:ext uri="{FF2B5EF4-FFF2-40B4-BE49-F238E27FC236}">
                <a16:creationId xmlns:a16="http://schemas.microsoft.com/office/drawing/2014/main" id="{BE253CF8-919C-E24B-87E1-838F35B2C22B}"/>
              </a:ext>
            </a:extLst>
          </p:cNvPr>
          <p:cNvSpPr/>
          <p:nvPr/>
        </p:nvSpPr>
        <p:spPr>
          <a:xfrm>
            <a:off x="1590261" y="1417638"/>
            <a:ext cx="2572165" cy="41085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6939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D0A0-75FF-5849-860D-827038C354DA}"/>
              </a:ext>
            </a:extLst>
          </p:cNvPr>
          <p:cNvSpPr>
            <a:spLocks noGrp="1"/>
          </p:cNvSpPr>
          <p:nvPr>
            <p:ph type="title"/>
          </p:nvPr>
        </p:nvSpPr>
        <p:spPr/>
        <p:txBody>
          <a:bodyPr/>
          <a:lstStyle/>
          <a:p>
            <a:r>
              <a:rPr lang="en-US" b="1" dirty="0">
                <a:solidFill>
                  <a:srgbClr val="0070C0"/>
                </a:solidFill>
              </a:rPr>
              <a:t>Trajectories of HIV Care – CNICS cohort</a:t>
            </a:r>
          </a:p>
        </p:txBody>
      </p:sp>
      <p:pic>
        <p:nvPicPr>
          <p:cNvPr id="3" name="Content Placeholder 4">
            <a:extLst>
              <a:ext uri="{FF2B5EF4-FFF2-40B4-BE49-F238E27FC236}">
                <a16:creationId xmlns:a16="http://schemas.microsoft.com/office/drawing/2014/main" id="{2E4D5758-0F85-1A4F-B14F-B9C4F5B0EEF3}"/>
              </a:ext>
            </a:extLst>
          </p:cNvPr>
          <p:cNvPicPr>
            <a:picLocks noChangeAspect="1"/>
          </p:cNvPicPr>
          <p:nvPr/>
        </p:nvPicPr>
        <p:blipFill rotWithShape="1">
          <a:blip r:embed="rId2"/>
          <a:srcRect t="19192"/>
          <a:stretch/>
        </p:blipFill>
        <p:spPr>
          <a:xfrm>
            <a:off x="8078408" y="1185589"/>
            <a:ext cx="3686002" cy="2179860"/>
          </a:xfrm>
          <a:prstGeom prst="rect">
            <a:avLst/>
          </a:prstGeom>
          <a:effectLst>
            <a:outerShdw blurRad="50800" dist="38100" dir="2700000" sx="101000" sy="101000" algn="tl" rotWithShape="0">
              <a:prstClr val="black">
                <a:alpha val="40000"/>
              </a:prstClr>
            </a:outerShdw>
          </a:effectLst>
        </p:spPr>
      </p:pic>
      <p:sp>
        <p:nvSpPr>
          <p:cNvPr id="4" name="TextBox 3">
            <a:extLst>
              <a:ext uri="{FF2B5EF4-FFF2-40B4-BE49-F238E27FC236}">
                <a16:creationId xmlns:a16="http://schemas.microsoft.com/office/drawing/2014/main" id="{E657B76B-E730-2F44-9AEE-A4D819C5FFC3}"/>
              </a:ext>
            </a:extLst>
          </p:cNvPr>
          <p:cNvSpPr txBox="1"/>
          <p:nvPr/>
        </p:nvSpPr>
        <p:spPr bwMode="auto">
          <a:xfrm>
            <a:off x="609759" y="1490689"/>
            <a:ext cx="3123484" cy="7848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Newly entering care 2005-2015</a:t>
            </a:r>
          </a:p>
          <a:p>
            <a:pPr marL="0" marR="0" lvl="0" indent="0" algn="l" defTabSz="914400" rtl="0" eaLnBrk="1" fontAlgn="auto"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6" name="Picture 5">
            <a:extLst>
              <a:ext uri="{FF2B5EF4-FFF2-40B4-BE49-F238E27FC236}">
                <a16:creationId xmlns:a16="http://schemas.microsoft.com/office/drawing/2014/main" id="{23DCA805-ECCF-094F-BACE-5EF31CEF66F5}"/>
              </a:ext>
            </a:extLst>
          </p:cNvPr>
          <p:cNvPicPr>
            <a:picLocks noChangeAspect="1"/>
          </p:cNvPicPr>
          <p:nvPr/>
        </p:nvPicPr>
        <p:blipFill>
          <a:blip r:embed="rId3"/>
          <a:stretch>
            <a:fillRect/>
          </a:stretch>
        </p:blipFill>
        <p:spPr>
          <a:xfrm>
            <a:off x="864526" y="1883104"/>
            <a:ext cx="7415209" cy="4817849"/>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2466D482-1781-A245-A383-0178DB637B06}"/>
              </a:ext>
            </a:extLst>
          </p:cNvPr>
          <p:cNvSpPr txBox="1"/>
          <p:nvPr/>
        </p:nvSpPr>
        <p:spPr bwMode="auto">
          <a:xfrm>
            <a:off x="8643755" y="6331621"/>
            <a:ext cx="322658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Powers K, et al. CROI2019 #1036</a:t>
            </a:r>
          </a:p>
        </p:txBody>
      </p:sp>
    </p:spTree>
    <p:extLst>
      <p:ext uri="{BB962C8B-B14F-4D97-AF65-F5344CB8AC3E}">
        <p14:creationId xmlns:p14="http://schemas.microsoft.com/office/powerpoint/2010/main" val="4222808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582" y="1182347"/>
            <a:ext cx="7614480" cy="4734157"/>
          </a:xfrm>
          <a:prstGeom prst="rect">
            <a:avLst/>
          </a:prstGeom>
        </p:spPr>
      </p:pic>
      <p:sp>
        <p:nvSpPr>
          <p:cNvPr id="3" name="Rectangle 2"/>
          <p:cNvSpPr/>
          <p:nvPr/>
        </p:nvSpPr>
        <p:spPr>
          <a:xfrm>
            <a:off x="7140653" y="5204837"/>
            <a:ext cx="1587062" cy="10663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919154" y="3645248"/>
            <a:ext cx="627876" cy="515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a:cxnSpLocks/>
          </p:cNvCxnSpPr>
          <p:nvPr/>
        </p:nvCxnSpPr>
        <p:spPr>
          <a:xfrm flipV="1">
            <a:off x="7847361" y="3838140"/>
            <a:ext cx="3689984" cy="27541"/>
          </a:xfrm>
          <a:prstGeom prst="straightConnector1">
            <a:avLst/>
          </a:prstGeom>
          <a:ln w="55244">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248784" y="2776369"/>
            <a:ext cx="1166889" cy="738664"/>
          </a:xfrm>
          <a:prstGeom prst="rect">
            <a:avLst/>
          </a:prstGeom>
          <a:solidFill>
            <a:schemeClr val="bg1"/>
          </a:solidFill>
        </p:spPr>
        <p:txBody>
          <a:bodyPr wrap="square" rtlCol="0">
            <a:spAutoFit/>
          </a:bodyPr>
          <a:lstStyle/>
          <a:p>
            <a:pPr algn="ctr"/>
            <a:r>
              <a:rPr lang="en-US" sz="1050" dirty="0">
                <a:latin typeface="Arial Narrow" charset="0"/>
                <a:ea typeface="Arial Narrow" charset="0"/>
                <a:cs typeface="Arial Narrow" charset="0"/>
              </a:rPr>
              <a:t>Cure for one</a:t>
            </a:r>
          </a:p>
          <a:p>
            <a:pPr algn="ctr"/>
            <a:endParaRPr lang="en-US" sz="1050" dirty="0">
              <a:latin typeface="Arial Narrow" charset="0"/>
              <a:ea typeface="Arial Narrow" charset="0"/>
              <a:cs typeface="Arial Narrow" charset="0"/>
            </a:endParaRPr>
          </a:p>
          <a:p>
            <a:pPr algn="ctr"/>
            <a:endParaRPr lang="en-US" sz="1050" dirty="0">
              <a:latin typeface="Arial Narrow" charset="0"/>
              <a:ea typeface="Arial Narrow" charset="0"/>
              <a:cs typeface="Arial Narrow" charset="0"/>
            </a:endParaRPr>
          </a:p>
          <a:p>
            <a:pPr algn="ctr"/>
            <a:endParaRPr lang="en-US" sz="1050" dirty="0">
              <a:latin typeface="Arial Narrow" charset="0"/>
              <a:ea typeface="Arial Narrow" charset="0"/>
              <a:cs typeface="Arial Narrow" charset="0"/>
            </a:endParaRPr>
          </a:p>
        </p:txBody>
      </p:sp>
      <p:sp>
        <p:nvSpPr>
          <p:cNvPr id="11" name="TextBox 10"/>
          <p:cNvSpPr txBox="1"/>
          <p:nvPr/>
        </p:nvSpPr>
        <p:spPr>
          <a:xfrm>
            <a:off x="8049391" y="4077899"/>
            <a:ext cx="858860" cy="900246"/>
          </a:xfrm>
          <a:prstGeom prst="rect">
            <a:avLst/>
          </a:prstGeom>
          <a:noFill/>
        </p:spPr>
        <p:txBody>
          <a:bodyPr wrap="square" rtlCol="0">
            <a:spAutoFit/>
          </a:bodyPr>
          <a:lstStyle/>
          <a:p>
            <a:pPr algn="ctr"/>
            <a:r>
              <a:rPr lang="en-US" sz="1050" dirty="0" err="1">
                <a:latin typeface="Arial Narrow" charset="0"/>
                <a:ea typeface="Arial Narrow" charset="0"/>
                <a:cs typeface="Arial Narrow" charset="0"/>
              </a:rPr>
              <a:t>PrEP</a:t>
            </a:r>
            <a:r>
              <a:rPr lang="en-US" sz="1050" dirty="0">
                <a:latin typeface="Arial Narrow" charset="0"/>
                <a:ea typeface="Arial Narrow" charset="0"/>
                <a:cs typeface="Arial Narrow" charset="0"/>
              </a:rPr>
              <a:t> demonstrated to work.</a:t>
            </a:r>
          </a:p>
          <a:p>
            <a:pPr algn="ctr"/>
            <a:endParaRPr lang="en-US" sz="1050" dirty="0">
              <a:latin typeface="Arial Narrow" charset="0"/>
              <a:ea typeface="Arial Narrow" charset="0"/>
              <a:cs typeface="Arial Narrow" charset="0"/>
            </a:endParaRPr>
          </a:p>
          <a:p>
            <a:pPr algn="ctr"/>
            <a:endParaRPr lang="en-US" sz="1050" dirty="0">
              <a:latin typeface="Arial Narrow" charset="0"/>
              <a:ea typeface="Arial Narrow" charset="0"/>
              <a:cs typeface="Arial Narrow"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2608" y="4728422"/>
            <a:ext cx="1348267" cy="726141"/>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34508" t="14441" r="32860" b="28140"/>
          <a:stretch/>
        </p:blipFill>
        <p:spPr>
          <a:xfrm>
            <a:off x="7148831" y="4861995"/>
            <a:ext cx="733777" cy="998507"/>
          </a:xfrm>
          <a:prstGeom prst="rect">
            <a:avLst/>
          </a:prstGeom>
        </p:spPr>
      </p:pic>
      <p:sp>
        <p:nvSpPr>
          <p:cNvPr id="14" name="TextBox 13"/>
          <p:cNvSpPr txBox="1"/>
          <p:nvPr/>
        </p:nvSpPr>
        <p:spPr>
          <a:xfrm>
            <a:off x="8304128" y="2937894"/>
            <a:ext cx="858860" cy="1061829"/>
          </a:xfrm>
          <a:prstGeom prst="rect">
            <a:avLst/>
          </a:prstGeom>
          <a:noFill/>
        </p:spPr>
        <p:txBody>
          <a:bodyPr wrap="square" rtlCol="0">
            <a:spAutoFit/>
          </a:bodyPr>
          <a:lstStyle/>
          <a:p>
            <a:pPr algn="ctr"/>
            <a:r>
              <a:rPr lang="en-US" sz="1050" dirty="0">
                <a:latin typeface="Arial Narrow" charset="0"/>
                <a:ea typeface="Arial Narrow" charset="0"/>
                <a:cs typeface="Arial Narrow" charset="0"/>
              </a:rPr>
              <a:t>90:90:90</a:t>
            </a:r>
          </a:p>
          <a:p>
            <a:pPr algn="ctr"/>
            <a:r>
              <a:rPr lang="en-US" sz="1050" dirty="0">
                <a:latin typeface="Arial Narrow" charset="0"/>
                <a:ea typeface="Arial Narrow" charset="0"/>
                <a:cs typeface="Arial Narrow" charset="0"/>
              </a:rPr>
              <a:t>New infections falling</a:t>
            </a:r>
          </a:p>
          <a:p>
            <a:pPr algn="ctr"/>
            <a:endParaRPr lang="en-US" sz="1050" dirty="0">
              <a:latin typeface="Arial Narrow" charset="0"/>
              <a:ea typeface="Arial Narrow" charset="0"/>
              <a:cs typeface="Arial Narrow" charset="0"/>
            </a:endParaRPr>
          </a:p>
          <a:p>
            <a:pPr algn="ctr"/>
            <a:endParaRPr lang="en-US" sz="1050" dirty="0">
              <a:latin typeface="Arial Narrow" charset="0"/>
              <a:ea typeface="Arial Narrow" charset="0"/>
              <a:cs typeface="Arial Narrow" charset="0"/>
            </a:endParaRPr>
          </a:p>
        </p:txBody>
      </p:sp>
      <p:pic>
        <p:nvPicPr>
          <p:cNvPr id="15" name="Content Placeholder 6" descr="Screen Shot 2013-06-27 at 3.01.39 PM.png"/>
          <p:cNvPicPr>
            <a:picLocks noChangeAspect="1"/>
          </p:cNvPicPr>
          <p:nvPr/>
        </p:nvPicPr>
        <p:blipFill rotWithShape="1">
          <a:blip r:embed="rId5">
            <a:extLst>
              <a:ext uri="{28A0092B-C50C-407E-A947-70E740481C1C}">
                <a14:useLocalDpi xmlns:a14="http://schemas.microsoft.com/office/drawing/2010/main" val="0"/>
              </a:ext>
            </a:extLst>
          </a:blip>
          <a:srcRect l="327" r="-7245"/>
          <a:stretch/>
        </p:blipFill>
        <p:spPr>
          <a:xfrm>
            <a:off x="6166740" y="1883538"/>
            <a:ext cx="1236576" cy="874420"/>
          </a:xfrm>
          <a:prstGeom prst="rect">
            <a:avLst/>
          </a:prstGeom>
          <a:ln>
            <a:noFill/>
          </a:ln>
          <a:effectLst/>
        </p:spPr>
      </p:pic>
      <p:sp>
        <p:nvSpPr>
          <p:cNvPr id="16" name="Rectangle 15"/>
          <p:cNvSpPr/>
          <p:nvPr/>
        </p:nvSpPr>
        <p:spPr>
          <a:xfrm>
            <a:off x="6471090" y="1368530"/>
            <a:ext cx="627876" cy="515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6725" y="1644840"/>
            <a:ext cx="1133046" cy="1113118"/>
          </a:xfrm>
          <a:prstGeom prst="rect">
            <a:avLst/>
          </a:prstGeom>
          <a:effectLst/>
        </p:spPr>
      </p:pic>
      <p:sp>
        <p:nvSpPr>
          <p:cNvPr id="18" name="TextBox 17"/>
          <p:cNvSpPr txBox="1"/>
          <p:nvPr/>
        </p:nvSpPr>
        <p:spPr>
          <a:xfrm>
            <a:off x="8234953" y="3461781"/>
            <a:ext cx="1166889" cy="307777"/>
          </a:xfrm>
          <a:prstGeom prst="rect">
            <a:avLst/>
          </a:prstGeom>
          <a:solidFill>
            <a:schemeClr val="bg1"/>
          </a:solidFill>
        </p:spPr>
        <p:txBody>
          <a:bodyPr wrap="square" rtlCol="0">
            <a:spAutoFit/>
          </a:bodyPr>
          <a:lstStyle/>
          <a:p>
            <a:pPr algn="ctr"/>
            <a:r>
              <a:rPr lang="en-US" sz="1400" dirty="0">
                <a:latin typeface="Arial Narrow" charset="0"/>
                <a:ea typeface="Arial Narrow" charset="0"/>
                <a:cs typeface="Arial Narrow" charset="0"/>
              </a:rPr>
              <a:t>2016</a:t>
            </a:r>
            <a:endParaRPr lang="en-US" sz="1050" dirty="0">
              <a:latin typeface="Arial Narrow" charset="0"/>
              <a:ea typeface="Arial Narrow" charset="0"/>
              <a:cs typeface="Arial Narrow" charset="0"/>
            </a:endParaRPr>
          </a:p>
        </p:txBody>
      </p:sp>
      <p:sp>
        <p:nvSpPr>
          <p:cNvPr id="20" name="Rectangle 19"/>
          <p:cNvSpPr/>
          <p:nvPr/>
        </p:nvSpPr>
        <p:spPr>
          <a:xfrm>
            <a:off x="3383279" y="5749930"/>
            <a:ext cx="2221531" cy="515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pic>
        <p:nvPicPr>
          <p:cNvPr id="25" name="Picture 24">
            <a:extLst>
              <a:ext uri="{FF2B5EF4-FFF2-40B4-BE49-F238E27FC236}">
                <a16:creationId xmlns:a16="http://schemas.microsoft.com/office/drawing/2014/main" id="{52F65C5B-480E-D549-ACBD-E5B8BAA25B22}"/>
              </a:ext>
            </a:extLst>
          </p:cNvPr>
          <p:cNvPicPr>
            <a:picLocks noChangeAspect="1"/>
          </p:cNvPicPr>
          <p:nvPr/>
        </p:nvPicPr>
        <p:blipFill rotWithShape="1">
          <a:blip r:embed="rId7"/>
          <a:srcRect l="14339" t="3313" r="4381"/>
          <a:stretch/>
        </p:blipFill>
        <p:spPr>
          <a:xfrm>
            <a:off x="9450516" y="1743712"/>
            <a:ext cx="1623884" cy="1382605"/>
          </a:xfrm>
          <a:prstGeom prst="rect">
            <a:avLst/>
          </a:prstGeom>
        </p:spPr>
      </p:pic>
      <p:sp>
        <p:nvSpPr>
          <p:cNvPr id="26" name="TextBox 25">
            <a:extLst>
              <a:ext uri="{FF2B5EF4-FFF2-40B4-BE49-F238E27FC236}">
                <a16:creationId xmlns:a16="http://schemas.microsoft.com/office/drawing/2014/main" id="{65521160-F137-8142-BE73-778F6A909F4F}"/>
              </a:ext>
            </a:extLst>
          </p:cNvPr>
          <p:cNvSpPr txBox="1"/>
          <p:nvPr/>
        </p:nvSpPr>
        <p:spPr>
          <a:xfrm>
            <a:off x="9692353" y="3173240"/>
            <a:ext cx="858860" cy="577081"/>
          </a:xfrm>
          <a:prstGeom prst="rect">
            <a:avLst/>
          </a:prstGeom>
          <a:noFill/>
        </p:spPr>
        <p:txBody>
          <a:bodyPr wrap="square" rtlCol="0">
            <a:spAutoFit/>
          </a:bodyPr>
          <a:lstStyle/>
          <a:p>
            <a:pPr algn="ctr"/>
            <a:r>
              <a:rPr lang="en-US" sz="1050" dirty="0">
                <a:latin typeface="Arial Narrow" charset="0"/>
                <a:ea typeface="Arial Narrow" charset="0"/>
                <a:cs typeface="Arial Narrow" charset="0"/>
              </a:rPr>
              <a:t>Second cure</a:t>
            </a:r>
          </a:p>
          <a:p>
            <a:pPr algn="ctr"/>
            <a:endParaRPr lang="en-US" sz="1050" dirty="0">
              <a:latin typeface="Arial Narrow" charset="0"/>
              <a:ea typeface="Arial Narrow" charset="0"/>
              <a:cs typeface="Arial Narrow" charset="0"/>
            </a:endParaRPr>
          </a:p>
          <a:p>
            <a:pPr algn="ctr"/>
            <a:endParaRPr lang="en-US" sz="1050" dirty="0">
              <a:latin typeface="Arial Narrow" charset="0"/>
              <a:ea typeface="Arial Narrow" charset="0"/>
              <a:cs typeface="Arial Narrow" charset="0"/>
            </a:endParaRPr>
          </a:p>
        </p:txBody>
      </p:sp>
      <p:sp>
        <p:nvSpPr>
          <p:cNvPr id="27" name="TextBox 26">
            <a:extLst>
              <a:ext uri="{FF2B5EF4-FFF2-40B4-BE49-F238E27FC236}">
                <a16:creationId xmlns:a16="http://schemas.microsoft.com/office/drawing/2014/main" id="{030E8493-84E1-9340-B1F8-D29C6A155AC9}"/>
              </a:ext>
            </a:extLst>
          </p:cNvPr>
          <p:cNvSpPr txBox="1"/>
          <p:nvPr/>
        </p:nvSpPr>
        <p:spPr>
          <a:xfrm>
            <a:off x="9552838" y="3489322"/>
            <a:ext cx="1166889" cy="307777"/>
          </a:xfrm>
          <a:prstGeom prst="rect">
            <a:avLst/>
          </a:prstGeom>
          <a:solidFill>
            <a:schemeClr val="bg1"/>
          </a:solidFill>
        </p:spPr>
        <p:txBody>
          <a:bodyPr wrap="square" rtlCol="0">
            <a:spAutoFit/>
          </a:bodyPr>
          <a:lstStyle/>
          <a:p>
            <a:pPr algn="ctr"/>
            <a:r>
              <a:rPr lang="en-US" sz="1400" dirty="0">
                <a:latin typeface="Arial Narrow" charset="0"/>
                <a:ea typeface="Arial Narrow" charset="0"/>
                <a:cs typeface="Arial Narrow" charset="0"/>
              </a:rPr>
              <a:t>2019</a:t>
            </a:r>
            <a:endParaRPr lang="en-US" sz="1050" dirty="0">
              <a:latin typeface="Arial Narrow" charset="0"/>
              <a:ea typeface="Arial Narrow" charset="0"/>
              <a:cs typeface="Arial Narrow" charset="0"/>
            </a:endParaRPr>
          </a:p>
        </p:txBody>
      </p:sp>
      <p:cxnSp>
        <p:nvCxnSpPr>
          <p:cNvPr id="9" name="Straight Connector 8">
            <a:extLst>
              <a:ext uri="{FF2B5EF4-FFF2-40B4-BE49-F238E27FC236}">
                <a16:creationId xmlns:a16="http://schemas.microsoft.com/office/drawing/2014/main" id="{D9140D58-DF45-A24D-BDB1-69078A67E414}"/>
              </a:ext>
            </a:extLst>
          </p:cNvPr>
          <p:cNvCxnSpPr/>
          <p:nvPr/>
        </p:nvCxnSpPr>
        <p:spPr>
          <a:xfrm flipV="1">
            <a:off x="9162988" y="3563159"/>
            <a:ext cx="0" cy="28206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7A8BFDE7-CD7B-2F40-AA0C-5568F2C7CCA3}"/>
              </a:ext>
            </a:extLst>
          </p:cNvPr>
          <p:cNvCxnSpPr/>
          <p:nvPr/>
        </p:nvCxnSpPr>
        <p:spPr>
          <a:xfrm flipV="1">
            <a:off x="10353005" y="3554475"/>
            <a:ext cx="0" cy="282066"/>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9" name="Picture 28" descr="Syringe.jpeg">
            <a:extLst>
              <a:ext uri="{FF2B5EF4-FFF2-40B4-BE49-F238E27FC236}">
                <a16:creationId xmlns:a16="http://schemas.microsoft.com/office/drawing/2014/main" id="{4987E01F-D44B-0A46-8174-20A7554D482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797" b="98373" l="9000" r="92667">
                        <a14:foregroundMark x1="63833" y1="23870" x2="63833" y2="23870"/>
                        <a14:foregroundMark x1="69167" y1="21700" x2="69167" y2="21700"/>
                        <a14:foregroundMark x1="74833" y1="13020" x2="74833" y2="13020"/>
                        <a14:foregroundMark x1="80167" y1="13020" x2="80167" y2="13020"/>
                        <a14:foregroundMark x1="20667" y1="84629" x2="20667" y2="84629"/>
                        <a14:foregroundMark x1="15833" y1="93671" x2="15833" y2="93671"/>
                        <a14:foregroundMark x1="19500" y1="89150" x2="19500" y2="89150"/>
                      </a14:backgroundRemoval>
                    </a14:imgEffect>
                  </a14:imgLayer>
                </a14:imgProps>
              </a:ext>
              <a:ext uri="{28A0092B-C50C-407E-A947-70E740481C1C}">
                <a14:useLocalDpi xmlns:a14="http://schemas.microsoft.com/office/drawing/2010/main" val="0"/>
              </a:ext>
            </a:extLst>
          </a:blip>
          <a:stretch>
            <a:fillRect/>
          </a:stretch>
        </p:blipFill>
        <p:spPr>
          <a:xfrm>
            <a:off x="10353005" y="4113181"/>
            <a:ext cx="1329964" cy="1225784"/>
          </a:xfrm>
          <a:prstGeom prst="rect">
            <a:avLst/>
          </a:prstGeom>
        </p:spPr>
      </p:pic>
      <p:sp>
        <p:nvSpPr>
          <p:cNvPr id="30" name="TextBox 29">
            <a:extLst>
              <a:ext uri="{FF2B5EF4-FFF2-40B4-BE49-F238E27FC236}">
                <a16:creationId xmlns:a16="http://schemas.microsoft.com/office/drawing/2014/main" id="{BC983920-39A5-2C4F-A3BD-220C8F42DE50}"/>
              </a:ext>
            </a:extLst>
          </p:cNvPr>
          <p:cNvSpPr txBox="1"/>
          <p:nvPr/>
        </p:nvSpPr>
        <p:spPr>
          <a:xfrm>
            <a:off x="10385559" y="4059701"/>
            <a:ext cx="858860" cy="738664"/>
          </a:xfrm>
          <a:prstGeom prst="rect">
            <a:avLst/>
          </a:prstGeom>
          <a:noFill/>
        </p:spPr>
        <p:txBody>
          <a:bodyPr wrap="square" rtlCol="0">
            <a:spAutoFit/>
          </a:bodyPr>
          <a:lstStyle/>
          <a:p>
            <a:pPr algn="ctr"/>
            <a:r>
              <a:rPr lang="en-US" sz="1050" dirty="0">
                <a:latin typeface="Arial Narrow" charset="0"/>
                <a:ea typeface="Arial Narrow" charset="0"/>
                <a:cs typeface="Arial Narrow" charset="0"/>
              </a:rPr>
              <a:t>Long-acting</a:t>
            </a:r>
          </a:p>
          <a:p>
            <a:pPr algn="ctr"/>
            <a:r>
              <a:rPr lang="en-US" sz="1050" dirty="0">
                <a:latin typeface="Arial Narrow" charset="0"/>
                <a:ea typeface="Arial Narrow" charset="0"/>
                <a:cs typeface="Arial Narrow" charset="0"/>
              </a:rPr>
              <a:t> ART</a:t>
            </a:r>
          </a:p>
          <a:p>
            <a:pPr algn="ctr"/>
            <a:endParaRPr lang="en-US" sz="1050" dirty="0">
              <a:latin typeface="Arial Narrow" charset="0"/>
              <a:ea typeface="Arial Narrow" charset="0"/>
              <a:cs typeface="Arial Narrow" charset="0"/>
            </a:endParaRPr>
          </a:p>
          <a:p>
            <a:pPr algn="ctr"/>
            <a:endParaRPr lang="en-US" sz="1050" dirty="0">
              <a:latin typeface="Arial Narrow" charset="0"/>
              <a:ea typeface="Arial Narrow" charset="0"/>
              <a:cs typeface="Arial Narrow" charset="0"/>
            </a:endParaRPr>
          </a:p>
        </p:txBody>
      </p:sp>
      <p:sp>
        <p:nvSpPr>
          <p:cNvPr id="4" name="Rectangle 3"/>
          <p:cNvSpPr/>
          <p:nvPr/>
        </p:nvSpPr>
        <p:spPr>
          <a:xfrm>
            <a:off x="298081" y="6380420"/>
            <a:ext cx="10384448" cy="369332"/>
          </a:xfrm>
          <a:prstGeom prst="rect">
            <a:avLst/>
          </a:prstGeom>
        </p:spPr>
        <p:txBody>
          <a:bodyPr wrap="square">
            <a:spAutoFit/>
          </a:bodyPr>
          <a:lstStyle/>
          <a:p>
            <a:r>
              <a:rPr lang="en-US" sz="900" dirty="0">
                <a:solidFill>
                  <a:schemeClr val="bg1">
                    <a:lumMod val="50000"/>
                  </a:schemeClr>
                </a:solidFill>
              </a:rPr>
              <a:t>http://www.ema.europa.eu/ema/index.jsp?curl=pages/medicines/landing/epar_search.jsp&amp;mid=WC0b01ac058001d124 [Accessed March 2019].</a:t>
            </a:r>
          </a:p>
          <a:p>
            <a:r>
              <a:rPr lang="en-US" sz="900" dirty="0">
                <a:solidFill>
                  <a:schemeClr val="bg1">
                    <a:lumMod val="50000"/>
                  </a:schemeClr>
                </a:solidFill>
              </a:rPr>
              <a:t>http://www.UNAIDS.org/accessed March 2019</a:t>
            </a:r>
          </a:p>
        </p:txBody>
      </p:sp>
      <p:sp>
        <p:nvSpPr>
          <p:cNvPr id="5" name="Pentagon 4">
            <a:extLst>
              <a:ext uri="{FF2B5EF4-FFF2-40B4-BE49-F238E27FC236}">
                <a16:creationId xmlns:a16="http://schemas.microsoft.com/office/drawing/2014/main" id="{E580A8D4-D420-AF43-BA3C-D17C6D546E41}"/>
              </a:ext>
            </a:extLst>
          </p:cNvPr>
          <p:cNvSpPr/>
          <p:nvPr/>
        </p:nvSpPr>
        <p:spPr>
          <a:xfrm rot="5400000">
            <a:off x="1120463" y="688242"/>
            <a:ext cx="540912" cy="389733"/>
          </a:xfrm>
          <a:prstGeom prst="homePlate">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Pentagon 30">
            <a:extLst>
              <a:ext uri="{FF2B5EF4-FFF2-40B4-BE49-F238E27FC236}">
                <a16:creationId xmlns:a16="http://schemas.microsoft.com/office/drawing/2014/main" id="{185EC0DD-0B06-034B-A383-C9940B662D8B}"/>
              </a:ext>
            </a:extLst>
          </p:cNvPr>
          <p:cNvSpPr/>
          <p:nvPr/>
        </p:nvSpPr>
        <p:spPr>
          <a:xfrm rot="5400000">
            <a:off x="2354690" y="688242"/>
            <a:ext cx="540912" cy="389733"/>
          </a:xfrm>
          <a:prstGeom prst="homePlate">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entagon 31">
            <a:extLst>
              <a:ext uri="{FF2B5EF4-FFF2-40B4-BE49-F238E27FC236}">
                <a16:creationId xmlns:a16="http://schemas.microsoft.com/office/drawing/2014/main" id="{394121DB-BAF1-C143-B090-E194A1F95958}"/>
              </a:ext>
            </a:extLst>
          </p:cNvPr>
          <p:cNvSpPr/>
          <p:nvPr/>
        </p:nvSpPr>
        <p:spPr>
          <a:xfrm rot="5400000">
            <a:off x="3796622" y="688241"/>
            <a:ext cx="540912" cy="389733"/>
          </a:xfrm>
          <a:prstGeom prst="homePlate">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Pentagon 32">
            <a:extLst>
              <a:ext uri="{FF2B5EF4-FFF2-40B4-BE49-F238E27FC236}">
                <a16:creationId xmlns:a16="http://schemas.microsoft.com/office/drawing/2014/main" id="{63BEE63E-7147-F545-B588-5685EEA3F996}"/>
              </a:ext>
            </a:extLst>
          </p:cNvPr>
          <p:cNvSpPr/>
          <p:nvPr/>
        </p:nvSpPr>
        <p:spPr>
          <a:xfrm rot="5400000">
            <a:off x="5639918" y="688242"/>
            <a:ext cx="540912" cy="389733"/>
          </a:xfrm>
          <a:prstGeom prst="homePlate">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Pentagon 33">
            <a:extLst>
              <a:ext uri="{FF2B5EF4-FFF2-40B4-BE49-F238E27FC236}">
                <a16:creationId xmlns:a16="http://schemas.microsoft.com/office/drawing/2014/main" id="{00CA168E-8910-0944-8F56-E69BF8F952F9}"/>
              </a:ext>
            </a:extLst>
          </p:cNvPr>
          <p:cNvSpPr/>
          <p:nvPr/>
        </p:nvSpPr>
        <p:spPr>
          <a:xfrm rot="5400000">
            <a:off x="6514571" y="686079"/>
            <a:ext cx="540912" cy="389733"/>
          </a:xfrm>
          <a:prstGeom prst="homePlate">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Pentagon 34">
            <a:extLst>
              <a:ext uri="{FF2B5EF4-FFF2-40B4-BE49-F238E27FC236}">
                <a16:creationId xmlns:a16="http://schemas.microsoft.com/office/drawing/2014/main" id="{C4B77EA7-7373-A246-81F0-A920FD68DA81}"/>
              </a:ext>
            </a:extLst>
          </p:cNvPr>
          <p:cNvSpPr/>
          <p:nvPr/>
        </p:nvSpPr>
        <p:spPr>
          <a:xfrm rot="5400000">
            <a:off x="8423454" y="686079"/>
            <a:ext cx="540912" cy="389733"/>
          </a:xfrm>
          <a:prstGeom prst="homePlate">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Pentagon 35">
            <a:extLst>
              <a:ext uri="{FF2B5EF4-FFF2-40B4-BE49-F238E27FC236}">
                <a16:creationId xmlns:a16="http://schemas.microsoft.com/office/drawing/2014/main" id="{6766E3A2-CB93-064D-B779-1558CE5E269F}"/>
              </a:ext>
            </a:extLst>
          </p:cNvPr>
          <p:cNvSpPr/>
          <p:nvPr/>
        </p:nvSpPr>
        <p:spPr>
          <a:xfrm rot="5400000">
            <a:off x="10814687" y="686079"/>
            <a:ext cx="540912" cy="389733"/>
          </a:xfrm>
          <a:prstGeom prst="homePlate">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069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1" grpId="0" animBg="1"/>
      <p:bldP spid="32" grpId="0" animBg="1"/>
      <p:bldP spid="33" grpId="0" animBg="1"/>
      <p:bldP spid="34" grpId="0" animBg="1"/>
      <p:bldP spid="35" grpId="0" animBg="1"/>
      <p:bldP spid="3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493908">
            <a:off x="6107491" y="67153"/>
            <a:ext cx="6009433" cy="7203575"/>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7541" y="38338"/>
            <a:ext cx="4572000" cy="2829469"/>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23451" y="3524250"/>
            <a:ext cx="4436090" cy="2940107"/>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796923" y="2867807"/>
            <a:ext cx="6027897" cy="3714750"/>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2D7ECD3F-C687-8D44-8528-FD3CF662C1E2}"/>
              </a:ext>
            </a:extLst>
          </p:cNvPr>
          <p:cNvSpPr txBox="1"/>
          <p:nvPr/>
        </p:nvSpPr>
        <p:spPr>
          <a:xfrm>
            <a:off x="384080" y="6488668"/>
            <a:ext cx="3344570" cy="369332"/>
          </a:xfrm>
          <a:prstGeom prst="rect">
            <a:avLst/>
          </a:prstGeom>
          <a:noFill/>
        </p:spPr>
        <p:txBody>
          <a:bodyPr wrap="none" rtlCol="0">
            <a:spAutoFit/>
          </a:bodyPr>
          <a:lstStyle/>
          <a:p>
            <a:r>
              <a:rPr lang="en-US" dirty="0"/>
              <a:t>Pence  B, et al. JAMA Psych, 2018 </a:t>
            </a:r>
          </a:p>
        </p:txBody>
      </p:sp>
    </p:spTree>
    <p:extLst>
      <p:ext uri="{BB962C8B-B14F-4D97-AF65-F5344CB8AC3E}">
        <p14:creationId xmlns:p14="http://schemas.microsoft.com/office/powerpoint/2010/main" val="34926317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22998" y="477785"/>
            <a:ext cx="10521409" cy="5604963"/>
          </a:xfrm>
          <a:prstGeom prst="rect">
            <a:avLst/>
          </a:prstGeom>
        </p:spPr>
      </p:pic>
    </p:spTree>
    <p:extLst>
      <p:ext uri="{BB962C8B-B14F-4D97-AF65-F5344CB8AC3E}">
        <p14:creationId xmlns:p14="http://schemas.microsoft.com/office/powerpoint/2010/main" val="4276898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p:nvPr/>
        </p:nvSpPr>
        <p:spPr>
          <a:xfrm>
            <a:off x="2607524" y="1545385"/>
            <a:ext cx="7692570" cy="4045527"/>
          </a:xfrm>
          <a:prstGeom prst="rect">
            <a:avLst/>
          </a:prstGeom>
          <a:blipFill>
            <a:blip r:embed="rId2" cstate="email">
              <a:extLst>
                <a:ext uri="{28A0092B-C50C-407E-A947-70E740481C1C}">
                  <a14:useLocalDpi xmlns:a14="http://schemas.microsoft.com/office/drawing/2010/main"/>
                </a:ext>
              </a:extLst>
            </a:blip>
            <a:stretch>
              <a:fillRect/>
            </a:stretch>
          </a:blipFill>
          <a:effectLst>
            <a:outerShdw blurRad="50800" dist="38100" dir="2700000" algn="tl" rotWithShape="0">
              <a:prstClr val="black">
                <a:alpha val="40000"/>
              </a:prstClr>
            </a:outerShdw>
          </a:effectLst>
        </p:spPr>
        <p:txBody>
          <a:bodyPr wrap="square" lIns="0" tIns="0" rIns="0" bIns="0" rtlCol="0"/>
          <a:lstStyle/>
          <a:p>
            <a:endParaRPr sz="2133" dirty="0"/>
          </a:p>
        </p:txBody>
      </p:sp>
      <p:sp>
        <p:nvSpPr>
          <p:cNvPr id="10" name="Text Box 6">
            <a:extLst>
              <a:ext uri="{FF2B5EF4-FFF2-40B4-BE49-F238E27FC236}">
                <a16:creationId xmlns:a16="http://schemas.microsoft.com/office/drawing/2014/main" id="{02A31206-9188-4158-88F2-2527C39C1E7C}"/>
              </a:ext>
            </a:extLst>
          </p:cNvPr>
          <p:cNvSpPr txBox="1">
            <a:spLocks noChangeArrowheads="1"/>
          </p:cNvSpPr>
          <p:nvPr/>
        </p:nvSpPr>
        <p:spPr bwMode="auto">
          <a:xfrm>
            <a:off x="1752601" y="6710878"/>
            <a:ext cx="8786813" cy="9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noAutofit/>
          </a:bodyPr>
          <a:lstStyle>
            <a:lvl1pPr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0000"/>
              </a:lnSpc>
              <a:spcBef>
                <a:spcPts val="100"/>
              </a:spcBef>
            </a:pPr>
            <a:r>
              <a:rPr lang="en-US" sz="800" dirty="0">
                <a:latin typeface="+mn-lt"/>
              </a:rPr>
              <a:t>Notes: Current status for each state is based on KFF tacking and analytics of state executive activity. * AR, AZ IA, IN, KY, MI, MT, and NH have approved</a:t>
            </a:r>
            <a:br>
              <a:rPr lang="en-US" sz="800" dirty="0">
                <a:latin typeface="+mn-lt"/>
              </a:rPr>
            </a:br>
            <a:r>
              <a:rPr lang="en-US" sz="800" dirty="0">
                <a:latin typeface="+mn-lt"/>
              </a:rPr>
              <a:t>Section 1115 expansion waivers. KY initially adopted expansion through a state plan amendment but received CMS approval for the Kentucky HEALTH</a:t>
            </a:r>
            <a:br>
              <a:rPr lang="en-US" sz="800" dirty="0">
                <a:latin typeface="+mn-lt"/>
              </a:rPr>
            </a:br>
            <a:r>
              <a:rPr lang="en-US" sz="800" dirty="0">
                <a:latin typeface="+mn-lt"/>
              </a:rPr>
              <a:t>expansion waiver January 12, 2018: implementation will start in April 2018 with full implementation by July 2018. ME adopted the Medicaid expansion</a:t>
            </a:r>
            <a:br>
              <a:rPr lang="en-US" sz="800" dirty="0">
                <a:latin typeface="+mn-lt"/>
              </a:rPr>
            </a:br>
            <a:r>
              <a:rPr lang="en-US" sz="800" dirty="0">
                <a:latin typeface="+mn-lt"/>
              </a:rPr>
              <a:t>through a ballot initiative in November 2017; the ballot measure requires submission of a state plan amendment within 90 days and implementations </a:t>
            </a:r>
            <a:br>
              <a:rPr lang="en-US" sz="800" dirty="0">
                <a:latin typeface="+mn-lt"/>
              </a:rPr>
            </a:br>
            <a:r>
              <a:rPr lang="en-US" sz="800" dirty="0">
                <a:latin typeface="+mn-lt"/>
              </a:rPr>
              <a:t>of expansion within 180 days of the measure’s effective date. WI covers adults up to 100% FPL in Medicaid, but did not adopt the ACA expansion.</a:t>
            </a:r>
          </a:p>
          <a:p>
            <a:pPr eaLnBrk="1" hangingPunct="1">
              <a:lnSpc>
                <a:spcPct val="80000"/>
              </a:lnSpc>
              <a:spcBef>
                <a:spcPts val="100"/>
              </a:spcBef>
            </a:pPr>
            <a:r>
              <a:rPr lang="en-US" sz="800" dirty="0">
                <a:latin typeface="+mn-lt"/>
              </a:rPr>
              <a:t>SOURCE: “Status of State Action on the Medicaid Expansion Decision” KFF State Health Facts, updated January 16, 2018.</a:t>
            </a:r>
          </a:p>
          <a:p>
            <a:pPr eaLnBrk="1" hangingPunct="1">
              <a:lnSpc>
                <a:spcPct val="80000"/>
              </a:lnSpc>
              <a:spcBef>
                <a:spcPts val="100"/>
              </a:spcBef>
            </a:pPr>
            <a:r>
              <a:rPr lang="en-US" sz="800" dirty="0">
                <a:latin typeface="+mn-lt"/>
                <a:hlinkClick r:id="rId3"/>
              </a:rPr>
              <a:t>http://kff.org/health-reform/state-indicator/state-activity-around-expanding-Medicaid-under-the-affordable-care-act/</a:t>
            </a:r>
            <a:endParaRPr lang="en-US" sz="800" dirty="0">
              <a:latin typeface="+mn-lt"/>
            </a:endParaRPr>
          </a:p>
        </p:txBody>
      </p:sp>
      <p:sp>
        <p:nvSpPr>
          <p:cNvPr id="2" name="Title 1">
            <a:extLst>
              <a:ext uri="{FF2B5EF4-FFF2-40B4-BE49-F238E27FC236}">
                <a16:creationId xmlns:a16="http://schemas.microsoft.com/office/drawing/2014/main" id="{A6DFF492-F5EA-4580-805B-5253D737EC2D}"/>
              </a:ext>
            </a:extLst>
          </p:cNvPr>
          <p:cNvSpPr>
            <a:spLocks noGrp="1"/>
          </p:cNvSpPr>
          <p:nvPr>
            <p:ph type="title"/>
          </p:nvPr>
        </p:nvSpPr>
        <p:spPr>
          <a:xfrm>
            <a:off x="217715" y="365125"/>
            <a:ext cx="11843656" cy="1325563"/>
          </a:xfrm>
        </p:spPr>
        <p:txBody>
          <a:bodyPr>
            <a:normAutofit/>
          </a:bodyPr>
          <a:lstStyle/>
          <a:p>
            <a:r>
              <a:rPr lang="en-US" sz="3200" b="1" dirty="0">
                <a:solidFill>
                  <a:srgbClr val="0070C0"/>
                </a:solidFill>
                <a:latin typeface="Helvetica" pitchFamily="2" charset="0"/>
              </a:rPr>
              <a:t>Current Status of State Medicaid  Expansion Decisions</a:t>
            </a:r>
          </a:p>
        </p:txBody>
      </p:sp>
    </p:spTree>
    <p:extLst>
      <p:ext uri="{BB962C8B-B14F-4D97-AF65-F5344CB8AC3E}">
        <p14:creationId xmlns:p14="http://schemas.microsoft.com/office/powerpoint/2010/main" val="17254160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50900" y="146606"/>
            <a:ext cx="5273786" cy="6558994"/>
          </a:xfrm>
          <a:prstGeom prst="rect">
            <a:avLst/>
          </a:prstGeom>
          <a:blipFill>
            <a:blip r:embed="rId2"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sz="2133" dirty="0"/>
          </a:p>
        </p:txBody>
      </p:sp>
    </p:spTree>
    <p:extLst>
      <p:ext uri="{BB962C8B-B14F-4D97-AF65-F5344CB8AC3E}">
        <p14:creationId xmlns:p14="http://schemas.microsoft.com/office/powerpoint/2010/main" val="3079113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27941" y="1221442"/>
            <a:ext cx="7182971" cy="462802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133" dirty="0"/>
          </a:p>
        </p:txBody>
      </p:sp>
      <p:sp>
        <p:nvSpPr>
          <p:cNvPr id="3" name="object 3"/>
          <p:cNvSpPr/>
          <p:nvPr/>
        </p:nvSpPr>
        <p:spPr>
          <a:xfrm>
            <a:off x="1497112" y="448701"/>
            <a:ext cx="8677402" cy="5894042"/>
          </a:xfrm>
          <a:prstGeom prst="rect">
            <a:avLst/>
          </a:prstGeom>
          <a:blipFill>
            <a:blip r:embed="rId3" cstate="email">
              <a:extLst>
                <a:ext uri="{28A0092B-C50C-407E-A947-70E740481C1C}">
                  <a14:useLocalDpi xmlns:a14="http://schemas.microsoft.com/office/drawing/2010/main"/>
                </a:ext>
              </a:extLst>
            </a:blip>
            <a:stretch>
              <a:fillRect/>
            </a:stretch>
          </a:blipFill>
          <a:ln>
            <a:solidFill>
              <a:schemeClr val="bg1">
                <a:lumMod val="75000"/>
              </a:schemeClr>
            </a:solidFill>
          </a:ln>
          <a:effectLst>
            <a:outerShdw blurRad="50800" dist="38100" dir="2700000" algn="tl" rotWithShape="0">
              <a:prstClr val="black">
                <a:alpha val="40000"/>
              </a:prstClr>
            </a:outerShdw>
          </a:effectLst>
        </p:spPr>
        <p:txBody>
          <a:bodyPr wrap="square" lIns="0" tIns="0" rIns="0" bIns="0" rtlCol="0"/>
          <a:lstStyle/>
          <a:p>
            <a:endParaRPr sz="2133" dirty="0"/>
          </a:p>
        </p:txBody>
      </p:sp>
    </p:spTree>
    <p:extLst>
      <p:ext uri="{BB962C8B-B14F-4D97-AF65-F5344CB8AC3E}">
        <p14:creationId xmlns:p14="http://schemas.microsoft.com/office/powerpoint/2010/main" val="13485700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76177" y="1143001"/>
            <a:ext cx="6335058" cy="4579471"/>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133" dirty="0"/>
          </a:p>
        </p:txBody>
      </p:sp>
      <p:sp>
        <p:nvSpPr>
          <p:cNvPr id="3" name="object 3"/>
          <p:cNvSpPr/>
          <p:nvPr/>
        </p:nvSpPr>
        <p:spPr>
          <a:xfrm>
            <a:off x="1727759" y="286473"/>
            <a:ext cx="8490297" cy="6201411"/>
          </a:xfrm>
          <a:prstGeom prst="rect">
            <a:avLst/>
          </a:prstGeom>
          <a:blipFill>
            <a:blip r:embed="rId3" cstate="email">
              <a:extLst>
                <a:ext uri="{28A0092B-C50C-407E-A947-70E740481C1C}">
                  <a14:useLocalDpi xmlns:a14="http://schemas.microsoft.com/office/drawing/2010/main"/>
                </a:ext>
              </a:extLst>
            </a:blip>
            <a:stretch>
              <a:fillRect/>
            </a:stretch>
          </a:blipFill>
          <a:ln>
            <a:solidFill>
              <a:schemeClr val="bg1">
                <a:lumMod val="75000"/>
              </a:schemeClr>
            </a:solidFill>
          </a:ln>
          <a:effectLst>
            <a:outerShdw blurRad="50800" dist="38100" dir="2700000" algn="tl" rotWithShape="0">
              <a:prstClr val="black">
                <a:alpha val="40000"/>
              </a:prstClr>
            </a:outerShdw>
          </a:effectLst>
        </p:spPr>
        <p:txBody>
          <a:bodyPr wrap="square" lIns="0" tIns="0" rIns="0" bIns="0" rtlCol="0"/>
          <a:lstStyle/>
          <a:p>
            <a:endParaRPr sz="2133" dirty="0"/>
          </a:p>
        </p:txBody>
      </p:sp>
    </p:spTree>
    <p:extLst>
      <p:ext uri="{BB962C8B-B14F-4D97-AF65-F5344CB8AC3E}">
        <p14:creationId xmlns:p14="http://schemas.microsoft.com/office/powerpoint/2010/main" val="24601411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15440" y="715224"/>
            <a:ext cx="8361120" cy="5129742"/>
          </a:xfrm>
          <a:prstGeom prst="rect">
            <a:avLst/>
          </a:prstGeom>
          <a:blipFill>
            <a:blip r:embed="rId2" cstate="email">
              <a:extLst>
                <a:ext uri="{28A0092B-C50C-407E-A947-70E740481C1C}">
                  <a14:useLocalDpi xmlns:a14="http://schemas.microsoft.com/office/drawing/2010/main"/>
                </a:ext>
              </a:extLst>
            </a:blip>
            <a:stretch>
              <a:fillRect/>
            </a:stretch>
          </a:blipFill>
          <a:ln>
            <a:solidFill>
              <a:schemeClr val="bg1">
                <a:lumMod val="75000"/>
              </a:schemeClr>
            </a:solidFill>
          </a:ln>
          <a:effectLst>
            <a:outerShdw blurRad="50800" dist="38100" dir="2700000" algn="tl" rotWithShape="0">
              <a:prstClr val="black">
                <a:alpha val="40000"/>
              </a:prstClr>
            </a:outerShdw>
          </a:effectLst>
        </p:spPr>
        <p:txBody>
          <a:bodyPr wrap="square" lIns="0" tIns="0" rIns="0" bIns="0" rtlCol="0"/>
          <a:lstStyle/>
          <a:p>
            <a:endParaRPr sz="2133" dirty="0"/>
          </a:p>
        </p:txBody>
      </p:sp>
    </p:spTree>
    <p:extLst>
      <p:ext uri="{BB962C8B-B14F-4D97-AF65-F5344CB8AC3E}">
        <p14:creationId xmlns:p14="http://schemas.microsoft.com/office/powerpoint/2010/main" val="4181960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2DD4094-B23C-4EDC-A8DF-B23E0AC0F713}"/>
              </a:ext>
            </a:extLst>
          </p:cNvPr>
          <p:cNvGrpSpPr/>
          <p:nvPr/>
        </p:nvGrpSpPr>
        <p:grpSpPr>
          <a:xfrm>
            <a:off x="1275301" y="-178904"/>
            <a:ext cx="8822856" cy="6997147"/>
            <a:chOff x="1453716" y="1361614"/>
            <a:chExt cx="5945533" cy="4840942"/>
          </a:xfrm>
          <a:effectLst>
            <a:outerShdw blurRad="50800" dist="38100" dir="2700000" algn="tl" rotWithShape="0">
              <a:prstClr val="black">
                <a:alpha val="40000"/>
              </a:prstClr>
            </a:outerShdw>
          </a:effectLst>
        </p:grpSpPr>
        <p:sp>
          <p:nvSpPr>
            <p:cNvPr id="3" name="object 3"/>
            <p:cNvSpPr/>
            <p:nvPr/>
          </p:nvSpPr>
          <p:spPr>
            <a:xfrm>
              <a:off x="1453716" y="1899261"/>
              <a:ext cx="868129" cy="4303294"/>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133" dirty="0"/>
            </a:p>
          </p:txBody>
        </p:sp>
        <p:sp>
          <p:nvSpPr>
            <p:cNvPr id="4" name="object 4"/>
            <p:cNvSpPr/>
            <p:nvPr/>
          </p:nvSpPr>
          <p:spPr>
            <a:xfrm>
              <a:off x="1453716" y="1361614"/>
              <a:ext cx="5361891" cy="537646"/>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133" dirty="0"/>
            </a:p>
          </p:txBody>
        </p:sp>
        <p:sp>
          <p:nvSpPr>
            <p:cNvPr id="5" name="object 5"/>
            <p:cNvSpPr/>
            <p:nvPr/>
          </p:nvSpPr>
          <p:spPr>
            <a:xfrm>
              <a:off x="1453718" y="1361615"/>
              <a:ext cx="5945531" cy="4840941"/>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133" dirty="0"/>
            </a:p>
          </p:txBody>
        </p:sp>
        <p:sp>
          <p:nvSpPr>
            <p:cNvPr id="6" name="object 6"/>
            <p:cNvSpPr/>
            <p:nvPr/>
          </p:nvSpPr>
          <p:spPr>
            <a:xfrm>
              <a:off x="6815609" y="1361615"/>
              <a:ext cx="583640" cy="4840941"/>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2133" dirty="0"/>
            </a:p>
          </p:txBody>
        </p:sp>
      </p:grpSp>
    </p:spTree>
    <p:extLst>
      <p:ext uri="{BB962C8B-B14F-4D97-AF65-F5344CB8AC3E}">
        <p14:creationId xmlns:p14="http://schemas.microsoft.com/office/powerpoint/2010/main" val="4208258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05753" cy="6858000"/>
          </a:xfrm>
          <a:prstGeom prst="rect">
            <a:avLst/>
          </a:prstGeom>
        </p:spPr>
      </p:pic>
      <p:sp>
        <p:nvSpPr>
          <p:cNvPr id="2" name="TextBox 1">
            <a:extLst>
              <a:ext uri="{FF2B5EF4-FFF2-40B4-BE49-F238E27FC236}">
                <a16:creationId xmlns:a16="http://schemas.microsoft.com/office/drawing/2014/main" id="{113ED39A-34CD-634F-B04E-B398E05674E5}"/>
              </a:ext>
            </a:extLst>
          </p:cNvPr>
          <p:cNvSpPr txBox="1"/>
          <p:nvPr/>
        </p:nvSpPr>
        <p:spPr>
          <a:xfrm>
            <a:off x="4508193" y="1593669"/>
            <a:ext cx="3175613" cy="769441"/>
          </a:xfrm>
          <a:prstGeom prst="rect">
            <a:avLst/>
          </a:prstGeom>
          <a:noFill/>
        </p:spPr>
        <p:txBody>
          <a:bodyPr wrap="none" rtlCol="0">
            <a:spAutoFit/>
          </a:bodyPr>
          <a:lstStyle/>
          <a:p>
            <a:r>
              <a:rPr lang="en-US" sz="4400" b="1" dirty="0">
                <a:solidFill>
                  <a:srgbClr val="0070C0"/>
                </a:solidFill>
                <a:latin typeface="Helvetica" pitchFamily="2" charset="0"/>
              </a:rPr>
              <a:t>Thank  You</a:t>
            </a:r>
          </a:p>
        </p:txBody>
      </p:sp>
    </p:spTree>
    <p:extLst>
      <p:ext uri="{BB962C8B-B14F-4D97-AF65-F5344CB8AC3E}">
        <p14:creationId xmlns:p14="http://schemas.microsoft.com/office/powerpoint/2010/main" val="2369780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84168"/>
            <a:ext cx="10972800" cy="1143000"/>
          </a:xfrm>
        </p:spPr>
        <p:txBody>
          <a:bodyPr/>
          <a:lstStyle/>
          <a:p>
            <a:r>
              <a:rPr lang="en-US" b="1" dirty="0">
                <a:solidFill>
                  <a:srgbClr val="00B050"/>
                </a:solidFill>
              </a:rPr>
              <a:t>Discussion/Questions</a:t>
            </a:r>
          </a:p>
        </p:txBody>
      </p:sp>
      <p:pic>
        <p:nvPicPr>
          <p:cNvPr id="4" name="Picture 3"/>
          <p:cNvPicPr>
            <a:picLocks noChangeAspect="1"/>
          </p:cNvPicPr>
          <p:nvPr/>
        </p:nvPicPr>
        <p:blipFill>
          <a:blip r:embed="rId2"/>
          <a:stretch>
            <a:fillRect/>
          </a:stretch>
        </p:blipFill>
        <p:spPr>
          <a:xfrm>
            <a:off x="2108200" y="2870200"/>
            <a:ext cx="7975600" cy="3987800"/>
          </a:xfrm>
          <a:prstGeom prst="rect">
            <a:avLst/>
          </a:prstGeom>
        </p:spPr>
      </p:pic>
      <p:sp>
        <p:nvSpPr>
          <p:cNvPr id="5" name="TextBox 4"/>
          <p:cNvSpPr txBox="1"/>
          <p:nvPr/>
        </p:nvSpPr>
        <p:spPr>
          <a:xfrm>
            <a:off x="9932135" y="6425506"/>
            <a:ext cx="2021840" cy="369332"/>
          </a:xfrm>
          <a:prstGeom prst="rect">
            <a:avLst/>
          </a:prstGeom>
          <a:noFill/>
        </p:spPr>
        <p:txBody>
          <a:bodyPr wrap="square" rtlCol="0">
            <a:spAutoFit/>
          </a:bodyPr>
          <a:lstStyle/>
          <a:p>
            <a:r>
              <a:rPr lang="en-US" sz="900" dirty="0">
                <a:solidFill>
                  <a:schemeClr val="bg1">
                    <a:lumMod val="50000"/>
                  </a:schemeClr>
                </a:solidFill>
              </a:rPr>
              <a:t>HIV/ME/19-02//1129a</a:t>
            </a:r>
          </a:p>
          <a:p>
            <a:r>
              <a:rPr lang="en-US" sz="900" dirty="0">
                <a:solidFill>
                  <a:schemeClr val="bg1">
                    <a:lumMod val="50000"/>
                  </a:schemeClr>
                </a:solidFill>
              </a:rPr>
              <a:t>Date of Preparation April 2019</a:t>
            </a:r>
          </a:p>
        </p:txBody>
      </p:sp>
    </p:spTree>
    <p:extLst>
      <p:ext uri="{BB962C8B-B14F-4D97-AF65-F5344CB8AC3E}">
        <p14:creationId xmlns:p14="http://schemas.microsoft.com/office/powerpoint/2010/main" val="1645403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3368" y="296920"/>
            <a:ext cx="8379079" cy="646331"/>
          </a:xfrm>
          <a:prstGeom prst="rect">
            <a:avLst/>
          </a:prstGeom>
          <a:noFill/>
        </p:spPr>
        <p:txBody>
          <a:bodyPr wrap="square" rtlCol="0">
            <a:spAutoFit/>
          </a:bodyPr>
          <a:lstStyle/>
          <a:p>
            <a:r>
              <a:rPr lang="en-US" sz="3600" b="1" dirty="0">
                <a:solidFill>
                  <a:srgbClr val="0070C0"/>
                </a:solidFill>
                <a:latin typeface="Helvetica"/>
                <a:cs typeface="Helvetica"/>
              </a:rPr>
              <a:t>Treatment options – 1983</a:t>
            </a:r>
          </a:p>
        </p:txBody>
      </p:sp>
    </p:spTree>
    <p:extLst>
      <p:ext uri="{BB962C8B-B14F-4D97-AF65-F5344CB8AC3E}">
        <p14:creationId xmlns:p14="http://schemas.microsoft.com/office/powerpoint/2010/main" val="74607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3368" y="296920"/>
            <a:ext cx="8379079" cy="646331"/>
          </a:xfrm>
          <a:prstGeom prst="rect">
            <a:avLst/>
          </a:prstGeom>
          <a:noFill/>
        </p:spPr>
        <p:txBody>
          <a:bodyPr wrap="square" rtlCol="0">
            <a:spAutoFit/>
          </a:bodyPr>
          <a:lstStyle/>
          <a:p>
            <a:r>
              <a:rPr lang="en-US" sz="3600" b="1" dirty="0">
                <a:solidFill>
                  <a:srgbClr val="0070C0"/>
                </a:solidFill>
                <a:latin typeface="Helvetica"/>
                <a:cs typeface="Helvetica"/>
              </a:rPr>
              <a:t>Treatment options – 2019</a:t>
            </a:r>
          </a:p>
        </p:txBody>
      </p:sp>
      <p:grpSp>
        <p:nvGrpSpPr>
          <p:cNvPr id="3" name="Group 2">
            <a:extLst>
              <a:ext uri="{FF2B5EF4-FFF2-40B4-BE49-F238E27FC236}">
                <a16:creationId xmlns:a16="http://schemas.microsoft.com/office/drawing/2014/main" id="{3EC6F171-85E2-E64E-8F11-B66C5D2A0314}"/>
              </a:ext>
            </a:extLst>
          </p:cNvPr>
          <p:cNvGrpSpPr/>
          <p:nvPr/>
        </p:nvGrpSpPr>
        <p:grpSpPr>
          <a:xfrm>
            <a:off x="2006421" y="838451"/>
            <a:ext cx="8636001" cy="6019549"/>
            <a:chOff x="1903368" y="838451"/>
            <a:chExt cx="8636001" cy="6019549"/>
          </a:xfrm>
        </p:grpSpPr>
        <p:pic>
          <p:nvPicPr>
            <p:cNvPr id="14" name="Picture 13">
              <a:extLst>
                <a:ext uri="{FF2B5EF4-FFF2-40B4-BE49-F238E27FC236}">
                  <a16:creationId xmlns:a16="http://schemas.microsoft.com/office/drawing/2014/main" id="{B4437A03-BA75-244B-AB66-12C0F213A936}"/>
                </a:ext>
              </a:extLst>
            </p:cNvPr>
            <p:cNvPicPr>
              <a:picLocks noChangeAspect="1"/>
            </p:cNvPicPr>
            <p:nvPr/>
          </p:nvPicPr>
          <p:blipFill>
            <a:blip r:embed="rId3"/>
            <a:stretch>
              <a:fillRect/>
            </a:stretch>
          </p:blipFill>
          <p:spPr>
            <a:xfrm>
              <a:off x="1903368" y="838451"/>
              <a:ext cx="8636001" cy="6019549"/>
            </a:xfrm>
            <a:prstGeom prst="rect">
              <a:avLst/>
            </a:prstGeom>
          </p:spPr>
        </p:pic>
        <p:sp>
          <p:nvSpPr>
            <p:cNvPr id="2" name="TextBox 1">
              <a:extLst>
                <a:ext uri="{FF2B5EF4-FFF2-40B4-BE49-F238E27FC236}">
                  <a16:creationId xmlns:a16="http://schemas.microsoft.com/office/drawing/2014/main" id="{0940439F-F618-BA41-8758-3F42E4F9C8CC}"/>
                </a:ext>
              </a:extLst>
            </p:cNvPr>
            <p:cNvSpPr txBox="1"/>
            <p:nvPr/>
          </p:nvSpPr>
          <p:spPr>
            <a:xfrm>
              <a:off x="2090057" y="1423851"/>
              <a:ext cx="1012372" cy="215444"/>
            </a:xfrm>
            <a:prstGeom prst="rect">
              <a:avLst/>
            </a:prstGeom>
            <a:solidFill>
              <a:schemeClr val="bg1"/>
            </a:solidFill>
          </p:spPr>
          <p:txBody>
            <a:bodyPr wrap="square" rtlCol="0">
              <a:spAutoFit/>
            </a:bodyPr>
            <a:lstStyle/>
            <a:p>
              <a:r>
                <a:rPr lang="en-US" sz="800" dirty="0" err="1">
                  <a:solidFill>
                    <a:prstClr val="black"/>
                  </a:solidFill>
                </a:rPr>
                <a:t>Efavirenz+FTC+TDF</a:t>
              </a:r>
              <a:endParaRPr lang="en-US" sz="800" dirty="0">
                <a:solidFill>
                  <a:prstClr val="black"/>
                </a:solidFill>
              </a:endParaRPr>
            </a:p>
          </p:txBody>
        </p:sp>
        <p:sp>
          <p:nvSpPr>
            <p:cNvPr id="5" name="TextBox 4">
              <a:extLst>
                <a:ext uri="{FF2B5EF4-FFF2-40B4-BE49-F238E27FC236}">
                  <a16:creationId xmlns:a16="http://schemas.microsoft.com/office/drawing/2014/main" id="{EF83AA88-764D-8146-B624-F115BCA6AAE4}"/>
                </a:ext>
              </a:extLst>
            </p:cNvPr>
            <p:cNvSpPr txBox="1"/>
            <p:nvPr/>
          </p:nvSpPr>
          <p:spPr>
            <a:xfrm>
              <a:off x="2090057" y="1772194"/>
              <a:ext cx="1162594" cy="215444"/>
            </a:xfrm>
            <a:prstGeom prst="rect">
              <a:avLst/>
            </a:prstGeom>
            <a:solidFill>
              <a:schemeClr val="bg1"/>
            </a:solidFill>
          </p:spPr>
          <p:txBody>
            <a:bodyPr wrap="square" rtlCol="0">
              <a:spAutoFit/>
            </a:bodyPr>
            <a:lstStyle/>
            <a:p>
              <a:r>
                <a:rPr lang="en-US" sz="800" dirty="0" err="1">
                  <a:solidFill>
                    <a:prstClr val="black"/>
                  </a:solidFill>
                </a:rPr>
                <a:t>Bictegravir+FTC+TAF</a:t>
              </a:r>
              <a:endParaRPr lang="en-US" sz="800" dirty="0">
                <a:solidFill>
                  <a:prstClr val="black"/>
                </a:solidFill>
              </a:endParaRPr>
            </a:p>
          </p:txBody>
        </p:sp>
        <p:sp>
          <p:nvSpPr>
            <p:cNvPr id="6" name="TextBox 5">
              <a:extLst>
                <a:ext uri="{FF2B5EF4-FFF2-40B4-BE49-F238E27FC236}">
                  <a16:creationId xmlns:a16="http://schemas.microsoft.com/office/drawing/2014/main" id="{FEE1BEC8-3978-304E-A681-210E82C7403B}"/>
                </a:ext>
              </a:extLst>
            </p:cNvPr>
            <p:cNvSpPr txBox="1"/>
            <p:nvPr/>
          </p:nvSpPr>
          <p:spPr>
            <a:xfrm>
              <a:off x="2090057" y="2421447"/>
              <a:ext cx="1012372" cy="215444"/>
            </a:xfrm>
            <a:prstGeom prst="rect">
              <a:avLst/>
            </a:prstGeom>
            <a:solidFill>
              <a:schemeClr val="bg1"/>
            </a:solidFill>
          </p:spPr>
          <p:txBody>
            <a:bodyPr wrap="square" rtlCol="0">
              <a:spAutoFit/>
            </a:bodyPr>
            <a:lstStyle/>
            <a:p>
              <a:r>
                <a:rPr lang="en-US" sz="800" dirty="0" err="1">
                  <a:solidFill>
                    <a:prstClr val="black"/>
                  </a:solidFill>
                </a:rPr>
                <a:t>Rilpivirne+FTC+TAF</a:t>
              </a:r>
              <a:endParaRPr lang="en-US" sz="800" dirty="0">
                <a:solidFill>
                  <a:prstClr val="black"/>
                </a:solidFill>
              </a:endParaRPr>
            </a:p>
          </p:txBody>
        </p:sp>
        <p:sp>
          <p:nvSpPr>
            <p:cNvPr id="9" name="TextBox 8">
              <a:extLst>
                <a:ext uri="{FF2B5EF4-FFF2-40B4-BE49-F238E27FC236}">
                  <a16:creationId xmlns:a16="http://schemas.microsoft.com/office/drawing/2014/main" id="{9735ABA8-5B5A-BA4E-B108-E130B1BE423D}"/>
                </a:ext>
              </a:extLst>
            </p:cNvPr>
            <p:cNvSpPr txBox="1"/>
            <p:nvPr/>
          </p:nvSpPr>
          <p:spPr>
            <a:xfrm>
              <a:off x="2090057" y="2096820"/>
              <a:ext cx="1012372" cy="215444"/>
            </a:xfrm>
            <a:prstGeom prst="rect">
              <a:avLst/>
            </a:prstGeom>
            <a:solidFill>
              <a:schemeClr val="bg1"/>
            </a:solidFill>
          </p:spPr>
          <p:txBody>
            <a:bodyPr wrap="square" rtlCol="0">
              <a:spAutoFit/>
            </a:bodyPr>
            <a:lstStyle/>
            <a:p>
              <a:r>
                <a:rPr lang="en-US" sz="800" dirty="0" err="1">
                  <a:solidFill>
                    <a:prstClr val="black"/>
                  </a:solidFill>
                </a:rPr>
                <a:t>Rilpivirne+FTC+TDF</a:t>
              </a:r>
              <a:endParaRPr lang="en-US" sz="800" dirty="0">
                <a:solidFill>
                  <a:prstClr val="black"/>
                </a:solidFill>
              </a:endParaRPr>
            </a:p>
          </p:txBody>
        </p:sp>
        <p:sp>
          <p:nvSpPr>
            <p:cNvPr id="10" name="TextBox 9">
              <a:extLst>
                <a:ext uri="{FF2B5EF4-FFF2-40B4-BE49-F238E27FC236}">
                  <a16:creationId xmlns:a16="http://schemas.microsoft.com/office/drawing/2014/main" id="{88D45634-CB22-5246-ADC3-4B7BAFDFB5AB}"/>
                </a:ext>
              </a:extLst>
            </p:cNvPr>
            <p:cNvSpPr txBox="1"/>
            <p:nvPr/>
          </p:nvSpPr>
          <p:spPr>
            <a:xfrm>
              <a:off x="2090057" y="2701860"/>
              <a:ext cx="1162594" cy="215444"/>
            </a:xfrm>
            <a:prstGeom prst="rect">
              <a:avLst/>
            </a:prstGeom>
            <a:solidFill>
              <a:schemeClr val="bg1"/>
            </a:solidFill>
          </p:spPr>
          <p:txBody>
            <a:bodyPr wrap="square" rtlCol="0">
              <a:spAutoFit/>
            </a:bodyPr>
            <a:lstStyle/>
            <a:p>
              <a:r>
                <a:rPr lang="en-US" sz="800" dirty="0">
                  <a:solidFill>
                    <a:prstClr val="black"/>
                  </a:solidFill>
                </a:rPr>
                <a:t>Dolutegravir+3TC+ABC</a:t>
              </a:r>
            </a:p>
          </p:txBody>
        </p:sp>
        <p:sp>
          <p:nvSpPr>
            <p:cNvPr id="11" name="TextBox 10">
              <a:extLst>
                <a:ext uri="{FF2B5EF4-FFF2-40B4-BE49-F238E27FC236}">
                  <a16:creationId xmlns:a16="http://schemas.microsoft.com/office/drawing/2014/main" id="{E73F9E93-2F9C-A143-9AC9-F8228D4FF33A}"/>
                </a:ext>
              </a:extLst>
            </p:cNvPr>
            <p:cNvSpPr txBox="1"/>
            <p:nvPr/>
          </p:nvSpPr>
          <p:spPr>
            <a:xfrm>
              <a:off x="2067197" y="2982273"/>
              <a:ext cx="1208314" cy="292388"/>
            </a:xfrm>
            <a:prstGeom prst="rect">
              <a:avLst/>
            </a:prstGeom>
            <a:solidFill>
              <a:schemeClr val="bg1"/>
            </a:solidFill>
          </p:spPr>
          <p:txBody>
            <a:bodyPr wrap="square" bIns="0" rtlCol="0">
              <a:spAutoFit/>
            </a:bodyPr>
            <a:lstStyle/>
            <a:p>
              <a:pPr fontAlgn="t"/>
              <a:r>
                <a:rPr lang="en-US" sz="800" dirty="0" err="1">
                  <a:solidFill>
                    <a:prstClr val="black"/>
                  </a:solidFill>
                </a:rPr>
                <a:t>Elvitegravir+Cobicistat</a:t>
              </a:r>
              <a:r>
                <a:rPr lang="en-US" sz="800" dirty="0">
                  <a:solidFill>
                    <a:prstClr val="black"/>
                  </a:solidFill>
                </a:rPr>
                <a:t>+ FTC+TAF</a:t>
              </a:r>
            </a:p>
          </p:txBody>
        </p:sp>
        <p:sp>
          <p:nvSpPr>
            <p:cNvPr id="12" name="TextBox 11">
              <a:extLst>
                <a:ext uri="{FF2B5EF4-FFF2-40B4-BE49-F238E27FC236}">
                  <a16:creationId xmlns:a16="http://schemas.microsoft.com/office/drawing/2014/main" id="{A920B826-6FCC-2D4E-BD26-0FF9A2B8D2FB}"/>
                </a:ext>
              </a:extLst>
            </p:cNvPr>
            <p:cNvSpPr txBox="1"/>
            <p:nvPr/>
          </p:nvSpPr>
          <p:spPr>
            <a:xfrm>
              <a:off x="2067197" y="3330616"/>
              <a:ext cx="1208314" cy="292388"/>
            </a:xfrm>
            <a:prstGeom prst="rect">
              <a:avLst/>
            </a:prstGeom>
            <a:solidFill>
              <a:schemeClr val="bg1"/>
            </a:solidFill>
          </p:spPr>
          <p:txBody>
            <a:bodyPr wrap="square" bIns="0" rtlCol="0">
              <a:spAutoFit/>
            </a:bodyPr>
            <a:lstStyle/>
            <a:p>
              <a:pPr fontAlgn="t"/>
              <a:r>
                <a:rPr lang="en-US" sz="800" dirty="0" err="1">
                  <a:solidFill>
                    <a:prstClr val="black"/>
                  </a:solidFill>
                </a:rPr>
                <a:t>Elvitegravir+Cobicistat</a:t>
              </a:r>
              <a:r>
                <a:rPr lang="en-US" sz="800" dirty="0">
                  <a:solidFill>
                    <a:prstClr val="black"/>
                  </a:solidFill>
                </a:rPr>
                <a:t>+ FTC+TDF</a:t>
              </a:r>
            </a:p>
          </p:txBody>
        </p:sp>
        <p:sp>
          <p:nvSpPr>
            <p:cNvPr id="13" name="TextBox 12">
              <a:extLst>
                <a:ext uri="{FF2B5EF4-FFF2-40B4-BE49-F238E27FC236}">
                  <a16:creationId xmlns:a16="http://schemas.microsoft.com/office/drawing/2014/main" id="{DF660BB7-FB14-094D-91E0-978F6AD39FF9}"/>
                </a:ext>
              </a:extLst>
            </p:cNvPr>
            <p:cNvSpPr txBox="1"/>
            <p:nvPr/>
          </p:nvSpPr>
          <p:spPr>
            <a:xfrm>
              <a:off x="2067197" y="3655242"/>
              <a:ext cx="1208314" cy="292388"/>
            </a:xfrm>
            <a:prstGeom prst="rect">
              <a:avLst/>
            </a:prstGeom>
            <a:solidFill>
              <a:schemeClr val="bg1"/>
            </a:solidFill>
          </p:spPr>
          <p:txBody>
            <a:bodyPr wrap="square" bIns="0" rtlCol="0">
              <a:spAutoFit/>
            </a:bodyPr>
            <a:lstStyle/>
            <a:p>
              <a:pPr fontAlgn="t"/>
              <a:r>
                <a:rPr lang="en-US" sz="800" dirty="0" err="1">
                  <a:solidFill>
                    <a:prstClr val="black"/>
                  </a:solidFill>
                </a:rPr>
                <a:t>Darunavir+Cobicistat</a:t>
              </a:r>
              <a:r>
                <a:rPr lang="en-US" sz="800" dirty="0">
                  <a:solidFill>
                    <a:prstClr val="black"/>
                  </a:solidFill>
                </a:rPr>
                <a:t>+ FTC+TAF</a:t>
              </a:r>
            </a:p>
          </p:txBody>
        </p:sp>
        <p:sp>
          <p:nvSpPr>
            <p:cNvPr id="15" name="TextBox 14">
              <a:extLst>
                <a:ext uri="{FF2B5EF4-FFF2-40B4-BE49-F238E27FC236}">
                  <a16:creationId xmlns:a16="http://schemas.microsoft.com/office/drawing/2014/main" id="{A8F1AF0D-88E0-5143-9C68-812C7AB54010}"/>
                </a:ext>
              </a:extLst>
            </p:cNvPr>
            <p:cNvSpPr txBox="1"/>
            <p:nvPr/>
          </p:nvSpPr>
          <p:spPr>
            <a:xfrm>
              <a:off x="2067197" y="4026660"/>
              <a:ext cx="1162594" cy="215444"/>
            </a:xfrm>
            <a:prstGeom prst="rect">
              <a:avLst/>
            </a:prstGeom>
            <a:solidFill>
              <a:schemeClr val="bg1"/>
            </a:solidFill>
          </p:spPr>
          <p:txBody>
            <a:bodyPr wrap="square" rtlCol="0">
              <a:spAutoFit/>
            </a:bodyPr>
            <a:lstStyle/>
            <a:p>
              <a:r>
                <a:rPr lang="en-US" sz="800" dirty="0" err="1">
                  <a:solidFill>
                    <a:prstClr val="black"/>
                  </a:solidFill>
                </a:rPr>
                <a:t>Dolutegravir+Rilpivirine</a:t>
              </a:r>
              <a:endParaRPr lang="en-US" sz="800" dirty="0">
                <a:solidFill>
                  <a:prstClr val="black"/>
                </a:solidFill>
              </a:endParaRPr>
            </a:p>
          </p:txBody>
        </p:sp>
        <p:sp>
          <p:nvSpPr>
            <p:cNvPr id="16" name="TextBox 15">
              <a:extLst>
                <a:ext uri="{FF2B5EF4-FFF2-40B4-BE49-F238E27FC236}">
                  <a16:creationId xmlns:a16="http://schemas.microsoft.com/office/drawing/2014/main" id="{F523BC97-1EF1-1047-8C8C-E933002A0709}"/>
                </a:ext>
              </a:extLst>
            </p:cNvPr>
            <p:cNvSpPr txBox="1"/>
            <p:nvPr/>
          </p:nvSpPr>
          <p:spPr>
            <a:xfrm>
              <a:off x="2063933" y="4489161"/>
              <a:ext cx="1185454" cy="307777"/>
            </a:xfrm>
            <a:prstGeom prst="rect">
              <a:avLst/>
            </a:prstGeom>
            <a:solidFill>
              <a:schemeClr val="bg1"/>
            </a:solidFill>
          </p:spPr>
          <p:txBody>
            <a:bodyPr wrap="square" tIns="91440" bIns="91440" rtlCol="0">
              <a:spAutoFit/>
            </a:bodyPr>
            <a:lstStyle/>
            <a:p>
              <a:r>
                <a:rPr lang="en-US" sz="800" dirty="0">
                  <a:solidFill>
                    <a:prstClr val="black"/>
                  </a:solidFill>
                </a:rPr>
                <a:t>FTC+TDF</a:t>
              </a:r>
            </a:p>
          </p:txBody>
        </p:sp>
        <p:sp>
          <p:nvSpPr>
            <p:cNvPr id="17" name="TextBox 16">
              <a:extLst>
                <a:ext uri="{FF2B5EF4-FFF2-40B4-BE49-F238E27FC236}">
                  <a16:creationId xmlns:a16="http://schemas.microsoft.com/office/drawing/2014/main" id="{E68BCA75-3782-6941-8F62-7153156FD7D1}"/>
                </a:ext>
              </a:extLst>
            </p:cNvPr>
            <p:cNvSpPr txBox="1"/>
            <p:nvPr/>
          </p:nvSpPr>
          <p:spPr>
            <a:xfrm>
              <a:off x="2067197" y="4848604"/>
              <a:ext cx="1208314" cy="215444"/>
            </a:xfrm>
            <a:prstGeom prst="rect">
              <a:avLst/>
            </a:prstGeom>
            <a:solidFill>
              <a:schemeClr val="bg1"/>
            </a:solidFill>
          </p:spPr>
          <p:txBody>
            <a:bodyPr wrap="square" rtlCol="0">
              <a:spAutoFit/>
            </a:bodyPr>
            <a:lstStyle/>
            <a:p>
              <a:r>
                <a:rPr lang="en-US" sz="800" dirty="0">
                  <a:solidFill>
                    <a:prstClr val="black"/>
                  </a:solidFill>
                </a:rPr>
                <a:t>FTC+TAF</a:t>
              </a:r>
            </a:p>
          </p:txBody>
        </p:sp>
        <p:sp>
          <p:nvSpPr>
            <p:cNvPr id="18" name="TextBox 17">
              <a:extLst>
                <a:ext uri="{FF2B5EF4-FFF2-40B4-BE49-F238E27FC236}">
                  <a16:creationId xmlns:a16="http://schemas.microsoft.com/office/drawing/2014/main" id="{C895B7AA-5D39-9049-94DB-A36A62F540DA}"/>
                </a:ext>
              </a:extLst>
            </p:cNvPr>
            <p:cNvSpPr txBox="1"/>
            <p:nvPr/>
          </p:nvSpPr>
          <p:spPr>
            <a:xfrm>
              <a:off x="2067197" y="5162130"/>
              <a:ext cx="1162594" cy="215444"/>
            </a:xfrm>
            <a:prstGeom prst="rect">
              <a:avLst/>
            </a:prstGeom>
            <a:solidFill>
              <a:schemeClr val="bg1"/>
            </a:solidFill>
          </p:spPr>
          <p:txBody>
            <a:bodyPr wrap="square" rtlCol="0">
              <a:spAutoFit/>
            </a:bodyPr>
            <a:lstStyle/>
            <a:p>
              <a:r>
                <a:rPr lang="en-US" sz="800" dirty="0">
                  <a:solidFill>
                    <a:prstClr val="black"/>
                  </a:solidFill>
                </a:rPr>
                <a:t>3TC+ABC</a:t>
              </a:r>
            </a:p>
          </p:txBody>
        </p:sp>
        <p:sp>
          <p:nvSpPr>
            <p:cNvPr id="19" name="TextBox 18">
              <a:extLst>
                <a:ext uri="{FF2B5EF4-FFF2-40B4-BE49-F238E27FC236}">
                  <a16:creationId xmlns:a16="http://schemas.microsoft.com/office/drawing/2014/main" id="{097BFB5B-8A7D-A14C-B818-4D33DC2FEC8A}"/>
                </a:ext>
              </a:extLst>
            </p:cNvPr>
            <p:cNvSpPr txBox="1"/>
            <p:nvPr/>
          </p:nvSpPr>
          <p:spPr>
            <a:xfrm>
              <a:off x="2063933" y="5555373"/>
              <a:ext cx="1162594" cy="215444"/>
            </a:xfrm>
            <a:prstGeom prst="rect">
              <a:avLst/>
            </a:prstGeom>
            <a:solidFill>
              <a:schemeClr val="bg1"/>
            </a:solidFill>
          </p:spPr>
          <p:txBody>
            <a:bodyPr wrap="square" rtlCol="0">
              <a:spAutoFit/>
            </a:bodyPr>
            <a:lstStyle/>
            <a:p>
              <a:r>
                <a:rPr lang="en-US" sz="800" dirty="0">
                  <a:solidFill>
                    <a:prstClr val="black"/>
                  </a:solidFill>
                </a:rPr>
                <a:t>3TC</a:t>
              </a:r>
            </a:p>
          </p:txBody>
        </p:sp>
        <p:sp>
          <p:nvSpPr>
            <p:cNvPr id="20" name="TextBox 19">
              <a:extLst>
                <a:ext uri="{FF2B5EF4-FFF2-40B4-BE49-F238E27FC236}">
                  <a16:creationId xmlns:a16="http://schemas.microsoft.com/office/drawing/2014/main" id="{5911DCA8-E9A3-D744-ABB3-865A6B5BCE70}"/>
                </a:ext>
              </a:extLst>
            </p:cNvPr>
            <p:cNvSpPr txBox="1"/>
            <p:nvPr/>
          </p:nvSpPr>
          <p:spPr>
            <a:xfrm>
              <a:off x="2063933" y="5877722"/>
              <a:ext cx="1162594" cy="215444"/>
            </a:xfrm>
            <a:prstGeom prst="rect">
              <a:avLst/>
            </a:prstGeom>
            <a:solidFill>
              <a:schemeClr val="bg1"/>
            </a:solidFill>
          </p:spPr>
          <p:txBody>
            <a:bodyPr wrap="square" rtlCol="0">
              <a:spAutoFit/>
            </a:bodyPr>
            <a:lstStyle/>
            <a:p>
              <a:r>
                <a:rPr lang="en-US" sz="800" dirty="0">
                  <a:solidFill>
                    <a:prstClr val="black"/>
                  </a:solidFill>
                </a:rPr>
                <a:t>ABC</a:t>
              </a:r>
            </a:p>
          </p:txBody>
        </p:sp>
        <p:sp>
          <p:nvSpPr>
            <p:cNvPr id="21" name="TextBox 20">
              <a:extLst>
                <a:ext uri="{FF2B5EF4-FFF2-40B4-BE49-F238E27FC236}">
                  <a16:creationId xmlns:a16="http://schemas.microsoft.com/office/drawing/2014/main" id="{4181D2D0-E0F3-3549-B52B-97ED8907E80A}"/>
                </a:ext>
              </a:extLst>
            </p:cNvPr>
            <p:cNvSpPr txBox="1"/>
            <p:nvPr/>
          </p:nvSpPr>
          <p:spPr>
            <a:xfrm>
              <a:off x="2063933" y="6182801"/>
              <a:ext cx="1162594" cy="215444"/>
            </a:xfrm>
            <a:prstGeom prst="rect">
              <a:avLst/>
            </a:prstGeom>
            <a:solidFill>
              <a:schemeClr val="bg1"/>
            </a:solidFill>
          </p:spPr>
          <p:txBody>
            <a:bodyPr wrap="square" rtlCol="0">
              <a:spAutoFit/>
            </a:bodyPr>
            <a:lstStyle/>
            <a:p>
              <a:r>
                <a:rPr lang="en-US" sz="800" dirty="0">
                  <a:solidFill>
                    <a:prstClr val="black"/>
                  </a:solidFill>
                </a:rPr>
                <a:t>FTC</a:t>
              </a:r>
            </a:p>
          </p:txBody>
        </p:sp>
        <p:sp>
          <p:nvSpPr>
            <p:cNvPr id="22" name="TextBox 21">
              <a:extLst>
                <a:ext uri="{FF2B5EF4-FFF2-40B4-BE49-F238E27FC236}">
                  <a16:creationId xmlns:a16="http://schemas.microsoft.com/office/drawing/2014/main" id="{6854A816-A4F7-6042-9637-D9F92CFF6F8F}"/>
                </a:ext>
              </a:extLst>
            </p:cNvPr>
            <p:cNvSpPr txBox="1"/>
            <p:nvPr/>
          </p:nvSpPr>
          <p:spPr>
            <a:xfrm>
              <a:off x="2076995" y="6487880"/>
              <a:ext cx="1149532" cy="215444"/>
            </a:xfrm>
            <a:prstGeom prst="rect">
              <a:avLst/>
            </a:prstGeom>
            <a:solidFill>
              <a:schemeClr val="bg1"/>
            </a:solidFill>
          </p:spPr>
          <p:txBody>
            <a:bodyPr wrap="square" rtlCol="0">
              <a:spAutoFit/>
            </a:bodyPr>
            <a:lstStyle/>
            <a:p>
              <a:r>
                <a:rPr lang="en-US" sz="800" dirty="0">
                  <a:solidFill>
                    <a:prstClr val="black"/>
                  </a:solidFill>
                </a:rPr>
                <a:t>TDF</a:t>
              </a:r>
            </a:p>
          </p:txBody>
        </p:sp>
        <p:sp>
          <p:nvSpPr>
            <p:cNvPr id="23" name="TextBox 22">
              <a:extLst>
                <a:ext uri="{FF2B5EF4-FFF2-40B4-BE49-F238E27FC236}">
                  <a16:creationId xmlns:a16="http://schemas.microsoft.com/office/drawing/2014/main" id="{94FC4386-1711-8A48-BA51-76208108F563}"/>
                </a:ext>
              </a:extLst>
            </p:cNvPr>
            <p:cNvSpPr txBox="1"/>
            <p:nvPr/>
          </p:nvSpPr>
          <p:spPr>
            <a:xfrm>
              <a:off x="6559733" y="1269338"/>
              <a:ext cx="1180012" cy="215444"/>
            </a:xfrm>
            <a:prstGeom prst="rect">
              <a:avLst/>
            </a:prstGeom>
            <a:solidFill>
              <a:schemeClr val="bg1"/>
            </a:solidFill>
          </p:spPr>
          <p:txBody>
            <a:bodyPr wrap="square" rtlCol="0">
              <a:spAutoFit/>
            </a:bodyPr>
            <a:lstStyle/>
            <a:p>
              <a:r>
                <a:rPr lang="en-US" sz="800" dirty="0">
                  <a:solidFill>
                    <a:prstClr val="black"/>
                  </a:solidFill>
                </a:rPr>
                <a:t>Efavirenz</a:t>
              </a:r>
            </a:p>
          </p:txBody>
        </p:sp>
        <p:sp>
          <p:nvSpPr>
            <p:cNvPr id="24" name="TextBox 23">
              <a:extLst>
                <a:ext uri="{FF2B5EF4-FFF2-40B4-BE49-F238E27FC236}">
                  <a16:creationId xmlns:a16="http://schemas.microsoft.com/office/drawing/2014/main" id="{62C7C61E-3DA5-0345-9CF1-3DEEB609CEF0}"/>
                </a:ext>
              </a:extLst>
            </p:cNvPr>
            <p:cNvSpPr txBox="1"/>
            <p:nvPr/>
          </p:nvSpPr>
          <p:spPr>
            <a:xfrm>
              <a:off x="6572795" y="1607111"/>
              <a:ext cx="1180012" cy="215444"/>
            </a:xfrm>
            <a:prstGeom prst="rect">
              <a:avLst/>
            </a:prstGeom>
            <a:solidFill>
              <a:schemeClr val="bg1"/>
            </a:solidFill>
          </p:spPr>
          <p:txBody>
            <a:bodyPr wrap="square" rtlCol="0">
              <a:spAutoFit/>
            </a:bodyPr>
            <a:lstStyle/>
            <a:p>
              <a:r>
                <a:rPr lang="en-US" sz="800" dirty="0">
                  <a:solidFill>
                    <a:prstClr val="black"/>
                  </a:solidFill>
                </a:rPr>
                <a:t>Nevirapine</a:t>
              </a:r>
            </a:p>
          </p:txBody>
        </p:sp>
        <p:sp>
          <p:nvSpPr>
            <p:cNvPr id="25" name="TextBox 24">
              <a:extLst>
                <a:ext uri="{FF2B5EF4-FFF2-40B4-BE49-F238E27FC236}">
                  <a16:creationId xmlns:a16="http://schemas.microsoft.com/office/drawing/2014/main" id="{A4FCE5AB-CFAC-CA4A-B3A0-A8132E1053FA}"/>
                </a:ext>
              </a:extLst>
            </p:cNvPr>
            <p:cNvSpPr txBox="1"/>
            <p:nvPr/>
          </p:nvSpPr>
          <p:spPr>
            <a:xfrm>
              <a:off x="6548845" y="1918591"/>
              <a:ext cx="831670" cy="215444"/>
            </a:xfrm>
            <a:prstGeom prst="rect">
              <a:avLst/>
            </a:prstGeom>
            <a:solidFill>
              <a:schemeClr val="bg1"/>
            </a:solidFill>
          </p:spPr>
          <p:txBody>
            <a:bodyPr wrap="square" rtlCol="0">
              <a:spAutoFit/>
            </a:bodyPr>
            <a:lstStyle/>
            <a:p>
              <a:r>
                <a:rPr lang="en-US" sz="800" dirty="0">
                  <a:solidFill>
                    <a:prstClr val="black"/>
                  </a:solidFill>
                </a:rPr>
                <a:t>Etravirine</a:t>
              </a:r>
            </a:p>
          </p:txBody>
        </p:sp>
        <p:sp>
          <p:nvSpPr>
            <p:cNvPr id="26" name="TextBox 25">
              <a:extLst>
                <a:ext uri="{FF2B5EF4-FFF2-40B4-BE49-F238E27FC236}">
                  <a16:creationId xmlns:a16="http://schemas.microsoft.com/office/drawing/2014/main" id="{015AD085-ABA7-2848-9F39-4499E796C04F}"/>
                </a:ext>
              </a:extLst>
            </p:cNvPr>
            <p:cNvSpPr txBox="1"/>
            <p:nvPr/>
          </p:nvSpPr>
          <p:spPr>
            <a:xfrm>
              <a:off x="6548845" y="2251209"/>
              <a:ext cx="1134291" cy="215444"/>
            </a:xfrm>
            <a:prstGeom prst="rect">
              <a:avLst/>
            </a:prstGeom>
            <a:solidFill>
              <a:schemeClr val="bg1"/>
            </a:solidFill>
          </p:spPr>
          <p:txBody>
            <a:bodyPr wrap="square" rtlCol="0">
              <a:spAutoFit/>
            </a:bodyPr>
            <a:lstStyle/>
            <a:p>
              <a:r>
                <a:rPr lang="en-US" sz="800" dirty="0" err="1">
                  <a:solidFill>
                    <a:prstClr val="black"/>
                  </a:solidFill>
                </a:rPr>
                <a:t>Rilpivirine</a:t>
              </a:r>
              <a:endParaRPr lang="en-US" sz="800" dirty="0">
                <a:solidFill>
                  <a:prstClr val="black"/>
                </a:solidFill>
              </a:endParaRPr>
            </a:p>
          </p:txBody>
        </p:sp>
        <p:sp>
          <p:nvSpPr>
            <p:cNvPr id="27" name="TextBox 26">
              <a:extLst>
                <a:ext uri="{FF2B5EF4-FFF2-40B4-BE49-F238E27FC236}">
                  <a16:creationId xmlns:a16="http://schemas.microsoft.com/office/drawing/2014/main" id="{A57E2795-6676-8C49-8087-DE85C9A3D158}"/>
                </a:ext>
              </a:extLst>
            </p:cNvPr>
            <p:cNvSpPr txBox="1"/>
            <p:nvPr/>
          </p:nvSpPr>
          <p:spPr>
            <a:xfrm>
              <a:off x="6548844" y="2729524"/>
              <a:ext cx="988425" cy="215444"/>
            </a:xfrm>
            <a:prstGeom prst="rect">
              <a:avLst/>
            </a:prstGeom>
            <a:solidFill>
              <a:schemeClr val="bg1"/>
            </a:solidFill>
          </p:spPr>
          <p:txBody>
            <a:bodyPr wrap="square" rtlCol="0">
              <a:spAutoFit/>
            </a:bodyPr>
            <a:lstStyle/>
            <a:p>
              <a:r>
                <a:rPr lang="en-US" sz="800" dirty="0" err="1">
                  <a:solidFill>
                    <a:prstClr val="black"/>
                  </a:solidFill>
                </a:rPr>
                <a:t>Raltegravir</a:t>
              </a:r>
              <a:endParaRPr lang="en-US" sz="800" dirty="0">
                <a:solidFill>
                  <a:prstClr val="black"/>
                </a:solidFill>
              </a:endParaRPr>
            </a:p>
          </p:txBody>
        </p:sp>
        <p:sp>
          <p:nvSpPr>
            <p:cNvPr id="28" name="TextBox 27">
              <a:extLst>
                <a:ext uri="{FF2B5EF4-FFF2-40B4-BE49-F238E27FC236}">
                  <a16:creationId xmlns:a16="http://schemas.microsoft.com/office/drawing/2014/main" id="{5FF2012A-6D85-794C-A44F-A548DDE2B894}"/>
                </a:ext>
              </a:extLst>
            </p:cNvPr>
            <p:cNvSpPr txBox="1"/>
            <p:nvPr/>
          </p:nvSpPr>
          <p:spPr>
            <a:xfrm>
              <a:off x="6548844" y="3087320"/>
              <a:ext cx="1134291" cy="215444"/>
            </a:xfrm>
            <a:prstGeom prst="rect">
              <a:avLst/>
            </a:prstGeom>
            <a:solidFill>
              <a:schemeClr val="bg1"/>
            </a:solidFill>
          </p:spPr>
          <p:txBody>
            <a:bodyPr wrap="square" rtlCol="0">
              <a:spAutoFit/>
            </a:bodyPr>
            <a:lstStyle/>
            <a:p>
              <a:r>
                <a:rPr lang="en-US" sz="800" dirty="0">
                  <a:solidFill>
                    <a:prstClr val="black"/>
                  </a:solidFill>
                </a:rPr>
                <a:t>Dolutegravir</a:t>
              </a:r>
            </a:p>
          </p:txBody>
        </p:sp>
        <p:sp>
          <p:nvSpPr>
            <p:cNvPr id="29" name="TextBox 28">
              <a:extLst>
                <a:ext uri="{FF2B5EF4-FFF2-40B4-BE49-F238E27FC236}">
                  <a16:creationId xmlns:a16="http://schemas.microsoft.com/office/drawing/2014/main" id="{445A8BF7-C80F-A04C-918C-9DE3F53CF80E}"/>
                </a:ext>
              </a:extLst>
            </p:cNvPr>
            <p:cNvSpPr txBox="1"/>
            <p:nvPr/>
          </p:nvSpPr>
          <p:spPr>
            <a:xfrm>
              <a:off x="8508272" y="3396345"/>
              <a:ext cx="1334590" cy="115896"/>
            </a:xfrm>
            <a:prstGeom prst="rect">
              <a:avLst/>
            </a:prstGeom>
            <a:solidFill>
              <a:schemeClr val="bg1"/>
            </a:solidFill>
          </p:spPr>
          <p:txBody>
            <a:bodyPr wrap="square" rtlCol="0">
              <a:spAutoFit/>
            </a:bodyPr>
            <a:lstStyle/>
            <a:p>
              <a:endParaRPr lang="en-US" sz="200" dirty="0">
                <a:solidFill>
                  <a:prstClr val="black"/>
                </a:solidFill>
              </a:endParaRPr>
            </a:p>
          </p:txBody>
        </p:sp>
        <p:sp>
          <p:nvSpPr>
            <p:cNvPr id="30" name="TextBox 29">
              <a:extLst>
                <a:ext uri="{FF2B5EF4-FFF2-40B4-BE49-F238E27FC236}">
                  <a16:creationId xmlns:a16="http://schemas.microsoft.com/office/drawing/2014/main" id="{E483CCA1-F9C7-0C4D-9FC6-5F0101F77959}"/>
                </a:ext>
              </a:extLst>
            </p:cNvPr>
            <p:cNvSpPr txBox="1"/>
            <p:nvPr/>
          </p:nvSpPr>
          <p:spPr>
            <a:xfrm>
              <a:off x="6548843" y="3787060"/>
              <a:ext cx="1134291" cy="215444"/>
            </a:xfrm>
            <a:prstGeom prst="rect">
              <a:avLst/>
            </a:prstGeom>
            <a:solidFill>
              <a:schemeClr val="bg1"/>
            </a:solidFill>
          </p:spPr>
          <p:txBody>
            <a:bodyPr wrap="square" rtlCol="0">
              <a:spAutoFit/>
            </a:bodyPr>
            <a:lstStyle/>
            <a:p>
              <a:r>
                <a:rPr lang="en-US" sz="800" dirty="0">
                  <a:solidFill>
                    <a:prstClr val="black"/>
                  </a:solidFill>
                </a:rPr>
                <a:t>Maraviroc</a:t>
              </a:r>
            </a:p>
          </p:txBody>
        </p:sp>
        <p:sp>
          <p:nvSpPr>
            <p:cNvPr id="31" name="TextBox 30">
              <a:extLst>
                <a:ext uri="{FF2B5EF4-FFF2-40B4-BE49-F238E27FC236}">
                  <a16:creationId xmlns:a16="http://schemas.microsoft.com/office/drawing/2014/main" id="{6B795FF5-3010-4242-81EC-9E4FAB785AE2}"/>
                </a:ext>
              </a:extLst>
            </p:cNvPr>
            <p:cNvSpPr txBox="1"/>
            <p:nvPr/>
          </p:nvSpPr>
          <p:spPr>
            <a:xfrm>
              <a:off x="6548843" y="4322967"/>
              <a:ext cx="1134291" cy="215444"/>
            </a:xfrm>
            <a:prstGeom prst="rect">
              <a:avLst/>
            </a:prstGeom>
            <a:solidFill>
              <a:schemeClr val="bg1"/>
            </a:solidFill>
          </p:spPr>
          <p:txBody>
            <a:bodyPr wrap="square" rtlCol="0">
              <a:spAutoFit/>
            </a:bodyPr>
            <a:lstStyle/>
            <a:p>
              <a:r>
                <a:rPr lang="en-US" sz="800" dirty="0">
                  <a:solidFill>
                    <a:prstClr val="black"/>
                  </a:solidFill>
                </a:rPr>
                <a:t>Atazanavir</a:t>
              </a:r>
            </a:p>
          </p:txBody>
        </p:sp>
        <p:sp>
          <p:nvSpPr>
            <p:cNvPr id="32" name="TextBox 31">
              <a:extLst>
                <a:ext uri="{FF2B5EF4-FFF2-40B4-BE49-F238E27FC236}">
                  <a16:creationId xmlns:a16="http://schemas.microsoft.com/office/drawing/2014/main" id="{90395512-1F3D-134C-9FCD-B6A3AFC08D84}"/>
                </a:ext>
              </a:extLst>
            </p:cNvPr>
            <p:cNvSpPr txBox="1"/>
            <p:nvPr/>
          </p:nvSpPr>
          <p:spPr>
            <a:xfrm>
              <a:off x="6550384" y="4597264"/>
              <a:ext cx="694512" cy="307777"/>
            </a:xfrm>
            <a:prstGeom prst="rect">
              <a:avLst/>
            </a:prstGeom>
            <a:solidFill>
              <a:schemeClr val="bg1"/>
            </a:solidFill>
          </p:spPr>
          <p:txBody>
            <a:bodyPr wrap="square" tIns="91440" bIns="91440" rtlCol="0">
              <a:spAutoFit/>
            </a:bodyPr>
            <a:lstStyle/>
            <a:p>
              <a:r>
                <a:rPr lang="en-US" sz="800" dirty="0">
                  <a:solidFill>
                    <a:prstClr val="black"/>
                  </a:solidFill>
                </a:rPr>
                <a:t>Darunavir</a:t>
              </a:r>
            </a:p>
          </p:txBody>
        </p:sp>
        <p:sp>
          <p:nvSpPr>
            <p:cNvPr id="33" name="TextBox 32">
              <a:extLst>
                <a:ext uri="{FF2B5EF4-FFF2-40B4-BE49-F238E27FC236}">
                  <a16:creationId xmlns:a16="http://schemas.microsoft.com/office/drawing/2014/main" id="{EE4AD1DC-361C-0A4F-822F-A0D78DA5EE3F}"/>
                </a:ext>
              </a:extLst>
            </p:cNvPr>
            <p:cNvSpPr txBox="1"/>
            <p:nvPr/>
          </p:nvSpPr>
          <p:spPr>
            <a:xfrm>
              <a:off x="6548842" y="4972220"/>
              <a:ext cx="1134291" cy="215444"/>
            </a:xfrm>
            <a:prstGeom prst="rect">
              <a:avLst/>
            </a:prstGeom>
            <a:solidFill>
              <a:schemeClr val="bg1"/>
            </a:solidFill>
          </p:spPr>
          <p:txBody>
            <a:bodyPr wrap="square" rtlCol="0">
              <a:spAutoFit/>
            </a:bodyPr>
            <a:lstStyle/>
            <a:p>
              <a:r>
                <a:rPr lang="en-US" sz="800" dirty="0" err="1">
                  <a:solidFill>
                    <a:prstClr val="black"/>
                  </a:solidFill>
                </a:rPr>
                <a:t>Atazanavir+Cobicistat</a:t>
              </a:r>
              <a:endParaRPr lang="en-US" sz="800" dirty="0">
                <a:solidFill>
                  <a:prstClr val="black"/>
                </a:solidFill>
              </a:endParaRPr>
            </a:p>
          </p:txBody>
        </p:sp>
        <p:sp>
          <p:nvSpPr>
            <p:cNvPr id="34" name="TextBox 33">
              <a:extLst>
                <a:ext uri="{FF2B5EF4-FFF2-40B4-BE49-F238E27FC236}">
                  <a16:creationId xmlns:a16="http://schemas.microsoft.com/office/drawing/2014/main" id="{CA8EE620-E389-0043-A621-2164498C0CA9}"/>
                </a:ext>
              </a:extLst>
            </p:cNvPr>
            <p:cNvSpPr txBox="1"/>
            <p:nvPr/>
          </p:nvSpPr>
          <p:spPr>
            <a:xfrm>
              <a:off x="6552103" y="5301807"/>
              <a:ext cx="1134291" cy="215444"/>
            </a:xfrm>
            <a:prstGeom prst="rect">
              <a:avLst/>
            </a:prstGeom>
            <a:solidFill>
              <a:schemeClr val="bg1"/>
            </a:solidFill>
          </p:spPr>
          <p:txBody>
            <a:bodyPr wrap="square" rtlCol="0">
              <a:spAutoFit/>
            </a:bodyPr>
            <a:lstStyle/>
            <a:p>
              <a:r>
                <a:rPr lang="en-US" sz="800" dirty="0" err="1">
                  <a:solidFill>
                    <a:prstClr val="black"/>
                  </a:solidFill>
                </a:rPr>
                <a:t>Darunavir+Cobicistat</a:t>
              </a:r>
              <a:endParaRPr lang="en-US" sz="800" dirty="0">
                <a:solidFill>
                  <a:prstClr val="black"/>
                </a:solidFill>
              </a:endParaRPr>
            </a:p>
          </p:txBody>
        </p:sp>
        <p:sp>
          <p:nvSpPr>
            <p:cNvPr id="35" name="TextBox 34">
              <a:extLst>
                <a:ext uri="{FF2B5EF4-FFF2-40B4-BE49-F238E27FC236}">
                  <a16:creationId xmlns:a16="http://schemas.microsoft.com/office/drawing/2014/main" id="{B2E7749C-5BB5-5C46-9938-952A27BD8B49}"/>
                </a:ext>
              </a:extLst>
            </p:cNvPr>
            <p:cNvSpPr txBox="1"/>
            <p:nvPr/>
          </p:nvSpPr>
          <p:spPr>
            <a:xfrm>
              <a:off x="6548841" y="5814312"/>
              <a:ext cx="1134291" cy="215444"/>
            </a:xfrm>
            <a:prstGeom prst="rect">
              <a:avLst/>
            </a:prstGeom>
            <a:solidFill>
              <a:schemeClr val="bg1"/>
            </a:solidFill>
          </p:spPr>
          <p:txBody>
            <a:bodyPr wrap="square" rtlCol="0">
              <a:spAutoFit/>
            </a:bodyPr>
            <a:lstStyle/>
            <a:p>
              <a:r>
                <a:rPr lang="en-US" sz="800" dirty="0" err="1">
                  <a:solidFill>
                    <a:prstClr val="black"/>
                  </a:solidFill>
                </a:rPr>
                <a:t>Cobicistat</a:t>
              </a:r>
              <a:endParaRPr lang="en-US" sz="800" dirty="0">
                <a:solidFill>
                  <a:prstClr val="black"/>
                </a:solidFill>
              </a:endParaRPr>
            </a:p>
          </p:txBody>
        </p:sp>
        <p:sp>
          <p:nvSpPr>
            <p:cNvPr id="36" name="TextBox 35">
              <a:extLst>
                <a:ext uri="{FF2B5EF4-FFF2-40B4-BE49-F238E27FC236}">
                  <a16:creationId xmlns:a16="http://schemas.microsoft.com/office/drawing/2014/main" id="{EAFFD411-249B-8E46-83EB-5A592DDA8FEE}"/>
                </a:ext>
              </a:extLst>
            </p:cNvPr>
            <p:cNvSpPr txBox="1"/>
            <p:nvPr/>
          </p:nvSpPr>
          <p:spPr>
            <a:xfrm>
              <a:off x="6548841" y="6172925"/>
              <a:ext cx="1134291" cy="215444"/>
            </a:xfrm>
            <a:prstGeom prst="rect">
              <a:avLst/>
            </a:prstGeom>
            <a:solidFill>
              <a:schemeClr val="bg1"/>
            </a:solidFill>
          </p:spPr>
          <p:txBody>
            <a:bodyPr wrap="square" rtlCol="0">
              <a:spAutoFit/>
            </a:bodyPr>
            <a:lstStyle/>
            <a:p>
              <a:r>
                <a:rPr lang="en-US" sz="800" dirty="0">
                  <a:solidFill>
                    <a:prstClr val="black"/>
                  </a:solidFill>
                </a:rPr>
                <a:t>Ritonavir</a:t>
              </a:r>
            </a:p>
          </p:txBody>
        </p:sp>
      </p:grpSp>
      <p:sp>
        <p:nvSpPr>
          <p:cNvPr id="7" name="TextBox 6"/>
          <p:cNvSpPr txBox="1"/>
          <p:nvPr/>
        </p:nvSpPr>
        <p:spPr>
          <a:xfrm>
            <a:off x="-4804" y="6497639"/>
            <a:ext cx="2281102" cy="369332"/>
          </a:xfrm>
          <a:prstGeom prst="rect">
            <a:avLst/>
          </a:prstGeom>
          <a:noFill/>
        </p:spPr>
        <p:txBody>
          <a:bodyPr wrap="square" rtlCol="0">
            <a:spAutoFit/>
          </a:bodyPr>
          <a:lstStyle/>
          <a:p>
            <a:r>
              <a:rPr lang="en-US" sz="900" b="1" dirty="0">
                <a:solidFill>
                  <a:schemeClr val="bg1">
                    <a:lumMod val="50000"/>
                  </a:schemeClr>
                </a:solidFill>
              </a:rPr>
              <a:t>Not all drugs mentioned here are registered in all countries</a:t>
            </a:r>
          </a:p>
        </p:txBody>
      </p:sp>
      <p:sp>
        <p:nvSpPr>
          <p:cNvPr id="8" name="TextBox 7"/>
          <p:cNvSpPr txBox="1"/>
          <p:nvPr/>
        </p:nvSpPr>
        <p:spPr>
          <a:xfrm>
            <a:off x="38738" y="5921342"/>
            <a:ext cx="2194018" cy="461665"/>
          </a:xfrm>
          <a:prstGeom prst="rect">
            <a:avLst/>
          </a:prstGeom>
          <a:noFill/>
        </p:spPr>
        <p:txBody>
          <a:bodyPr wrap="square" rtlCol="0">
            <a:spAutoFit/>
          </a:bodyPr>
          <a:lstStyle/>
          <a:p>
            <a:r>
              <a:rPr lang="en-US" sz="800" dirty="0">
                <a:solidFill>
                  <a:schemeClr val="bg1">
                    <a:lumMod val="50000"/>
                  </a:schemeClr>
                </a:solidFill>
              </a:rPr>
              <a:t>Adapted from http://www.UNAIDS.org/accessed March 2019</a:t>
            </a:r>
          </a:p>
          <a:p>
            <a:endParaRPr lang="en-US" sz="800" dirty="0">
              <a:solidFill>
                <a:schemeClr val="bg1">
                  <a:lumMod val="50000"/>
                </a:schemeClr>
              </a:solidFill>
            </a:endParaRPr>
          </a:p>
        </p:txBody>
      </p:sp>
    </p:spTree>
    <p:extLst>
      <p:ext uri="{BB962C8B-B14F-4D97-AF65-F5344CB8AC3E}">
        <p14:creationId xmlns:p14="http://schemas.microsoft.com/office/powerpoint/2010/main" val="327885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F0F6-BE9C-454B-92F8-DD516120F060}"/>
              </a:ext>
            </a:extLst>
          </p:cNvPr>
          <p:cNvSpPr>
            <a:spLocks noGrp="1"/>
          </p:cNvSpPr>
          <p:nvPr>
            <p:ph type="title"/>
          </p:nvPr>
        </p:nvSpPr>
        <p:spPr>
          <a:xfrm>
            <a:off x="2040330" y="413334"/>
            <a:ext cx="9124748" cy="1293028"/>
          </a:xfrm>
        </p:spPr>
        <p:txBody>
          <a:bodyPr/>
          <a:lstStyle/>
          <a:p>
            <a:r>
              <a:rPr lang="en-US" sz="3200" b="1" dirty="0">
                <a:solidFill>
                  <a:srgbClr val="0070C0"/>
                </a:solidFill>
                <a:latin typeface="Helvetica" pitchFamily="2" charset="0"/>
              </a:rPr>
              <a:t>Evolution in HIV Therapy</a:t>
            </a:r>
            <a:endParaRPr lang="en-GB" sz="3200" b="1" dirty="0">
              <a:solidFill>
                <a:srgbClr val="0070C0"/>
              </a:solidFill>
              <a:latin typeface="Helvetica" pitchFamily="2" charset="0"/>
            </a:endParaRPr>
          </a:p>
        </p:txBody>
      </p:sp>
      <p:grpSp>
        <p:nvGrpSpPr>
          <p:cNvPr id="4" name="Group 4">
            <a:extLst>
              <a:ext uri="{FF2B5EF4-FFF2-40B4-BE49-F238E27FC236}">
                <a16:creationId xmlns:a16="http://schemas.microsoft.com/office/drawing/2014/main" id="{F484106E-A6BF-4CCF-903D-F6537F0B8A41}"/>
              </a:ext>
            </a:extLst>
          </p:cNvPr>
          <p:cNvGrpSpPr>
            <a:grpSpLocks/>
          </p:cNvGrpSpPr>
          <p:nvPr/>
        </p:nvGrpSpPr>
        <p:grpSpPr bwMode="auto">
          <a:xfrm>
            <a:off x="1570977" y="3145466"/>
            <a:ext cx="9450572" cy="2406651"/>
            <a:chOff x="1083" y="1234"/>
            <a:chExt cx="4585" cy="1364"/>
          </a:xfrm>
        </p:grpSpPr>
        <p:sp>
          <p:nvSpPr>
            <p:cNvPr id="5" name="Freeform 5">
              <a:extLst>
                <a:ext uri="{FF2B5EF4-FFF2-40B4-BE49-F238E27FC236}">
                  <a16:creationId xmlns:a16="http://schemas.microsoft.com/office/drawing/2014/main" id="{C98220D0-B8B9-46ED-AD63-3DFBE23236BB}"/>
                </a:ext>
              </a:extLst>
            </p:cNvPr>
            <p:cNvSpPr>
              <a:spLocks/>
            </p:cNvSpPr>
            <p:nvPr/>
          </p:nvSpPr>
          <p:spPr bwMode="auto">
            <a:xfrm>
              <a:off x="1083" y="1234"/>
              <a:ext cx="4585" cy="1"/>
            </a:xfrm>
            <a:custGeom>
              <a:avLst/>
              <a:gdLst>
                <a:gd name="T0" fmla="*/ 0 w 4585"/>
                <a:gd name="T1" fmla="*/ 0 h 1"/>
                <a:gd name="T2" fmla="*/ 4584 w 4585"/>
                <a:gd name="T3" fmla="*/ 0 h 1"/>
                <a:gd name="T4" fmla="*/ 0 w 4585"/>
                <a:gd name="T5" fmla="*/ 0 h 1"/>
                <a:gd name="T6" fmla="*/ 0 60000 65536"/>
                <a:gd name="T7" fmla="*/ 0 60000 65536"/>
                <a:gd name="T8" fmla="*/ 0 60000 65536"/>
                <a:gd name="T9" fmla="*/ 0 w 4585"/>
                <a:gd name="T10" fmla="*/ 0 h 1"/>
                <a:gd name="T11" fmla="*/ 4585 w 4585"/>
                <a:gd name="T12" fmla="*/ 1 h 1"/>
              </a:gdLst>
              <a:ahLst/>
              <a:cxnLst>
                <a:cxn ang="T6">
                  <a:pos x="T0" y="T1"/>
                </a:cxn>
                <a:cxn ang="T7">
                  <a:pos x="T2" y="T3"/>
                </a:cxn>
                <a:cxn ang="T8">
                  <a:pos x="T4" y="T5"/>
                </a:cxn>
              </a:cxnLst>
              <a:rect l="T9" t="T10" r="T11" b="T12"/>
              <a:pathLst>
                <a:path w="4585" h="1">
                  <a:moveTo>
                    <a:pt x="0" y="0"/>
                  </a:moveTo>
                  <a:lnTo>
                    <a:pt x="4584" y="0"/>
                  </a:lnTo>
                  <a:lnTo>
                    <a:pt x="0" y="0"/>
                  </a:lnTo>
                </a:path>
              </a:pathLst>
            </a:custGeom>
            <a:ln>
              <a:solidFill>
                <a:schemeClr val="bg1">
                  <a:lumMod val="85000"/>
                </a:schemeClr>
              </a:solidFill>
              <a:headEnd/>
              <a:tailEnd/>
            </a:ln>
          </p:spPr>
          <p:style>
            <a:lnRef idx="1">
              <a:schemeClr val="accent1"/>
            </a:lnRef>
            <a:fillRef idx="0">
              <a:schemeClr val="accent1"/>
            </a:fillRef>
            <a:effectRef idx="0">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Freeform 6">
              <a:extLst>
                <a:ext uri="{FF2B5EF4-FFF2-40B4-BE49-F238E27FC236}">
                  <a16:creationId xmlns:a16="http://schemas.microsoft.com/office/drawing/2014/main" id="{7C12301E-4902-412B-8677-A774A8C034C4}"/>
                </a:ext>
              </a:extLst>
            </p:cNvPr>
            <p:cNvSpPr>
              <a:spLocks/>
            </p:cNvSpPr>
            <p:nvPr/>
          </p:nvSpPr>
          <p:spPr bwMode="auto">
            <a:xfrm>
              <a:off x="1083" y="1514"/>
              <a:ext cx="4585" cy="0"/>
            </a:xfrm>
            <a:custGeom>
              <a:avLst/>
              <a:gdLst>
                <a:gd name="T0" fmla="*/ 0 w 4585"/>
                <a:gd name="T1" fmla="*/ 0 h 1"/>
                <a:gd name="T2" fmla="*/ 4584 w 4585"/>
                <a:gd name="T3" fmla="*/ 0 h 1"/>
                <a:gd name="T4" fmla="*/ 0 w 4585"/>
                <a:gd name="T5" fmla="*/ 0 h 1"/>
                <a:gd name="T6" fmla="*/ 0 60000 65536"/>
                <a:gd name="T7" fmla="*/ 0 60000 65536"/>
                <a:gd name="T8" fmla="*/ 0 60000 65536"/>
                <a:gd name="T9" fmla="*/ 0 w 4585"/>
                <a:gd name="T10" fmla="*/ 0 h 1"/>
                <a:gd name="T11" fmla="*/ 4585 w 4585"/>
                <a:gd name="T12" fmla="*/ 1 h 1"/>
              </a:gdLst>
              <a:ahLst/>
              <a:cxnLst>
                <a:cxn ang="T6">
                  <a:pos x="T0" y="T1"/>
                </a:cxn>
                <a:cxn ang="T7">
                  <a:pos x="T2" y="T3"/>
                </a:cxn>
                <a:cxn ang="T8">
                  <a:pos x="T4" y="T5"/>
                </a:cxn>
              </a:cxnLst>
              <a:rect l="T9" t="T10" r="T11" b="T12"/>
              <a:pathLst>
                <a:path w="4585" h="1">
                  <a:moveTo>
                    <a:pt x="0" y="0"/>
                  </a:moveTo>
                  <a:lnTo>
                    <a:pt x="4584" y="0"/>
                  </a:lnTo>
                  <a:lnTo>
                    <a:pt x="0" y="0"/>
                  </a:lnTo>
                </a:path>
              </a:pathLst>
            </a:custGeom>
            <a:ln>
              <a:solidFill>
                <a:schemeClr val="bg1">
                  <a:lumMod val="85000"/>
                </a:schemeClr>
              </a:solidFill>
              <a:headEnd/>
              <a:tailEnd/>
            </a:ln>
          </p:spPr>
          <p:style>
            <a:lnRef idx="1">
              <a:schemeClr val="accent1"/>
            </a:lnRef>
            <a:fillRef idx="0">
              <a:schemeClr val="accent1"/>
            </a:fillRef>
            <a:effectRef idx="0">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Freeform 7">
              <a:extLst>
                <a:ext uri="{FF2B5EF4-FFF2-40B4-BE49-F238E27FC236}">
                  <a16:creationId xmlns:a16="http://schemas.microsoft.com/office/drawing/2014/main" id="{785BF59B-4238-4AEF-8865-DFDA630386E3}"/>
                </a:ext>
              </a:extLst>
            </p:cNvPr>
            <p:cNvSpPr>
              <a:spLocks/>
            </p:cNvSpPr>
            <p:nvPr/>
          </p:nvSpPr>
          <p:spPr bwMode="auto">
            <a:xfrm>
              <a:off x="1083" y="1767"/>
              <a:ext cx="4585" cy="1"/>
            </a:xfrm>
            <a:custGeom>
              <a:avLst/>
              <a:gdLst>
                <a:gd name="T0" fmla="*/ 0 w 4585"/>
                <a:gd name="T1" fmla="*/ 0 h 1"/>
                <a:gd name="T2" fmla="*/ 4584 w 4585"/>
                <a:gd name="T3" fmla="*/ 0 h 1"/>
                <a:gd name="T4" fmla="*/ 0 w 4585"/>
                <a:gd name="T5" fmla="*/ 0 h 1"/>
                <a:gd name="T6" fmla="*/ 0 60000 65536"/>
                <a:gd name="T7" fmla="*/ 0 60000 65536"/>
                <a:gd name="T8" fmla="*/ 0 60000 65536"/>
                <a:gd name="T9" fmla="*/ 0 w 4585"/>
                <a:gd name="T10" fmla="*/ 0 h 1"/>
                <a:gd name="T11" fmla="*/ 4585 w 4585"/>
                <a:gd name="T12" fmla="*/ 1 h 1"/>
              </a:gdLst>
              <a:ahLst/>
              <a:cxnLst>
                <a:cxn ang="T6">
                  <a:pos x="T0" y="T1"/>
                </a:cxn>
                <a:cxn ang="T7">
                  <a:pos x="T2" y="T3"/>
                </a:cxn>
                <a:cxn ang="T8">
                  <a:pos x="T4" y="T5"/>
                </a:cxn>
              </a:cxnLst>
              <a:rect l="T9" t="T10" r="T11" b="T12"/>
              <a:pathLst>
                <a:path w="4585" h="1">
                  <a:moveTo>
                    <a:pt x="0" y="0"/>
                  </a:moveTo>
                  <a:lnTo>
                    <a:pt x="4584" y="0"/>
                  </a:lnTo>
                  <a:lnTo>
                    <a:pt x="0" y="0"/>
                  </a:lnTo>
                </a:path>
              </a:pathLst>
            </a:custGeom>
            <a:ln>
              <a:solidFill>
                <a:schemeClr val="bg1">
                  <a:lumMod val="85000"/>
                </a:schemeClr>
              </a:solidFill>
              <a:headEnd/>
              <a:tailEnd/>
            </a:ln>
          </p:spPr>
          <p:style>
            <a:lnRef idx="1">
              <a:schemeClr val="accent1"/>
            </a:lnRef>
            <a:fillRef idx="0">
              <a:schemeClr val="accent1"/>
            </a:fillRef>
            <a:effectRef idx="0">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Freeform 8">
              <a:extLst>
                <a:ext uri="{FF2B5EF4-FFF2-40B4-BE49-F238E27FC236}">
                  <a16:creationId xmlns:a16="http://schemas.microsoft.com/office/drawing/2014/main" id="{069E96DF-4BCD-44EA-AD85-769BB38BF77D}"/>
                </a:ext>
              </a:extLst>
            </p:cNvPr>
            <p:cNvSpPr>
              <a:spLocks/>
            </p:cNvSpPr>
            <p:nvPr/>
          </p:nvSpPr>
          <p:spPr bwMode="auto">
            <a:xfrm>
              <a:off x="1083" y="2039"/>
              <a:ext cx="4585" cy="1"/>
            </a:xfrm>
            <a:custGeom>
              <a:avLst/>
              <a:gdLst>
                <a:gd name="T0" fmla="*/ 0 w 4585"/>
                <a:gd name="T1" fmla="*/ 0 h 1"/>
                <a:gd name="T2" fmla="*/ 4584 w 4585"/>
                <a:gd name="T3" fmla="*/ 0 h 1"/>
                <a:gd name="T4" fmla="*/ 0 w 4585"/>
                <a:gd name="T5" fmla="*/ 0 h 1"/>
                <a:gd name="T6" fmla="*/ 0 60000 65536"/>
                <a:gd name="T7" fmla="*/ 0 60000 65536"/>
                <a:gd name="T8" fmla="*/ 0 60000 65536"/>
                <a:gd name="T9" fmla="*/ 0 w 4585"/>
                <a:gd name="T10" fmla="*/ 0 h 1"/>
                <a:gd name="T11" fmla="*/ 4585 w 4585"/>
                <a:gd name="T12" fmla="*/ 1 h 1"/>
              </a:gdLst>
              <a:ahLst/>
              <a:cxnLst>
                <a:cxn ang="T6">
                  <a:pos x="T0" y="T1"/>
                </a:cxn>
                <a:cxn ang="T7">
                  <a:pos x="T2" y="T3"/>
                </a:cxn>
                <a:cxn ang="T8">
                  <a:pos x="T4" y="T5"/>
                </a:cxn>
              </a:cxnLst>
              <a:rect l="T9" t="T10" r="T11" b="T12"/>
              <a:pathLst>
                <a:path w="4585" h="1">
                  <a:moveTo>
                    <a:pt x="0" y="0"/>
                  </a:moveTo>
                  <a:lnTo>
                    <a:pt x="4584" y="0"/>
                  </a:lnTo>
                  <a:lnTo>
                    <a:pt x="0" y="0"/>
                  </a:lnTo>
                </a:path>
              </a:pathLst>
            </a:custGeom>
            <a:ln>
              <a:solidFill>
                <a:schemeClr val="bg1">
                  <a:lumMod val="85000"/>
                </a:schemeClr>
              </a:solidFill>
              <a:headEnd/>
              <a:tailEnd/>
            </a:ln>
          </p:spPr>
          <p:style>
            <a:lnRef idx="1">
              <a:schemeClr val="accent1"/>
            </a:lnRef>
            <a:fillRef idx="0">
              <a:schemeClr val="accent1"/>
            </a:fillRef>
            <a:effectRef idx="0">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Freeform 9">
              <a:extLst>
                <a:ext uri="{FF2B5EF4-FFF2-40B4-BE49-F238E27FC236}">
                  <a16:creationId xmlns:a16="http://schemas.microsoft.com/office/drawing/2014/main" id="{56D373F7-1BD8-4017-93E2-3720F1D9B3B8}"/>
                </a:ext>
              </a:extLst>
            </p:cNvPr>
            <p:cNvSpPr>
              <a:spLocks/>
            </p:cNvSpPr>
            <p:nvPr/>
          </p:nvSpPr>
          <p:spPr bwMode="auto">
            <a:xfrm>
              <a:off x="1083" y="2318"/>
              <a:ext cx="4585" cy="0"/>
            </a:xfrm>
            <a:custGeom>
              <a:avLst/>
              <a:gdLst>
                <a:gd name="T0" fmla="*/ 0 w 4585"/>
                <a:gd name="T1" fmla="*/ 0 h 1"/>
                <a:gd name="T2" fmla="*/ 4584 w 4585"/>
                <a:gd name="T3" fmla="*/ 0 h 1"/>
                <a:gd name="T4" fmla="*/ 0 w 4585"/>
                <a:gd name="T5" fmla="*/ 0 h 1"/>
                <a:gd name="T6" fmla="*/ 0 60000 65536"/>
                <a:gd name="T7" fmla="*/ 0 60000 65536"/>
                <a:gd name="T8" fmla="*/ 0 60000 65536"/>
                <a:gd name="T9" fmla="*/ 0 w 4585"/>
                <a:gd name="T10" fmla="*/ 0 h 1"/>
                <a:gd name="T11" fmla="*/ 4585 w 4585"/>
                <a:gd name="T12" fmla="*/ 1 h 1"/>
              </a:gdLst>
              <a:ahLst/>
              <a:cxnLst>
                <a:cxn ang="T6">
                  <a:pos x="T0" y="T1"/>
                </a:cxn>
                <a:cxn ang="T7">
                  <a:pos x="T2" y="T3"/>
                </a:cxn>
                <a:cxn ang="T8">
                  <a:pos x="T4" y="T5"/>
                </a:cxn>
              </a:cxnLst>
              <a:rect l="T9" t="T10" r="T11" b="T12"/>
              <a:pathLst>
                <a:path w="4585" h="1">
                  <a:moveTo>
                    <a:pt x="0" y="0"/>
                  </a:moveTo>
                  <a:lnTo>
                    <a:pt x="4584" y="0"/>
                  </a:lnTo>
                  <a:lnTo>
                    <a:pt x="0" y="0"/>
                  </a:lnTo>
                </a:path>
              </a:pathLst>
            </a:custGeom>
            <a:ln>
              <a:solidFill>
                <a:schemeClr val="bg1">
                  <a:lumMod val="85000"/>
                </a:schemeClr>
              </a:solidFill>
              <a:headEnd/>
              <a:tailEnd/>
            </a:ln>
          </p:spPr>
          <p:style>
            <a:lnRef idx="1">
              <a:schemeClr val="accent1"/>
            </a:lnRef>
            <a:fillRef idx="0">
              <a:schemeClr val="accent1"/>
            </a:fillRef>
            <a:effectRef idx="0">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Freeform 10">
              <a:extLst>
                <a:ext uri="{FF2B5EF4-FFF2-40B4-BE49-F238E27FC236}">
                  <a16:creationId xmlns:a16="http://schemas.microsoft.com/office/drawing/2014/main" id="{AC3AED90-2888-44A8-863A-653D14A9A579}"/>
                </a:ext>
              </a:extLst>
            </p:cNvPr>
            <p:cNvSpPr>
              <a:spLocks/>
            </p:cNvSpPr>
            <p:nvPr/>
          </p:nvSpPr>
          <p:spPr bwMode="auto">
            <a:xfrm>
              <a:off x="1083" y="2597"/>
              <a:ext cx="4585" cy="1"/>
            </a:xfrm>
            <a:custGeom>
              <a:avLst/>
              <a:gdLst>
                <a:gd name="T0" fmla="*/ 0 w 4585"/>
                <a:gd name="T1" fmla="*/ 0 h 1"/>
                <a:gd name="T2" fmla="*/ 4584 w 4585"/>
                <a:gd name="T3" fmla="*/ 0 h 1"/>
                <a:gd name="T4" fmla="*/ 0 w 4585"/>
                <a:gd name="T5" fmla="*/ 0 h 1"/>
                <a:gd name="T6" fmla="*/ 0 60000 65536"/>
                <a:gd name="T7" fmla="*/ 0 60000 65536"/>
                <a:gd name="T8" fmla="*/ 0 60000 65536"/>
                <a:gd name="T9" fmla="*/ 0 w 4585"/>
                <a:gd name="T10" fmla="*/ 0 h 1"/>
                <a:gd name="T11" fmla="*/ 4585 w 4585"/>
                <a:gd name="T12" fmla="*/ 1 h 1"/>
              </a:gdLst>
              <a:ahLst/>
              <a:cxnLst>
                <a:cxn ang="T6">
                  <a:pos x="T0" y="T1"/>
                </a:cxn>
                <a:cxn ang="T7">
                  <a:pos x="T2" y="T3"/>
                </a:cxn>
                <a:cxn ang="T8">
                  <a:pos x="T4" y="T5"/>
                </a:cxn>
              </a:cxnLst>
              <a:rect l="T9" t="T10" r="T11" b="T12"/>
              <a:pathLst>
                <a:path w="4585" h="1">
                  <a:moveTo>
                    <a:pt x="0" y="0"/>
                  </a:moveTo>
                  <a:lnTo>
                    <a:pt x="4584" y="0"/>
                  </a:lnTo>
                  <a:lnTo>
                    <a:pt x="0" y="0"/>
                  </a:lnTo>
                </a:path>
              </a:pathLst>
            </a:custGeom>
            <a:ln>
              <a:solidFill>
                <a:schemeClr val="bg1">
                  <a:lumMod val="85000"/>
                </a:schemeClr>
              </a:solidFill>
              <a:headEnd/>
              <a:tailEnd/>
            </a:ln>
          </p:spPr>
          <p:style>
            <a:lnRef idx="1">
              <a:schemeClr val="accent1"/>
            </a:lnRef>
            <a:fillRef idx="0">
              <a:schemeClr val="accent1"/>
            </a:fillRef>
            <a:effectRef idx="0">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11" name="Rectangle 3">
            <a:extLst>
              <a:ext uri="{FF2B5EF4-FFF2-40B4-BE49-F238E27FC236}">
                <a16:creationId xmlns:a16="http://schemas.microsoft.com/office/drawing/2014/main" id="{FDF8131D-C5D2-4DCA-AAA4-D4DB6C1B0934}"/>
              </a:ext>
            </a:extLst>
          </p:cNvPr>
          <p:cNvSpPr>
            <a:spLocks noChangeArrowheads="1"/>
          </p:cNvSpPr>
          <p:nvPr/>
        </p:nvSpPr>
        <p:spPr bwMode="auto">
          <a:xfrm>
            <a:off x="700299" y="6803752"/>
            <a:ext cx="2528759"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charset="0"/>
            </a:endParaRPr>
          </a:p>
        </p:txBody>
      </p:sp>
      <p:sp>
        <p:nvSpPr>
          <p:cNvPr id="12" name="Rectangle 11">
            <a:extLst>
              <a:ext uri="{FF2B5EF4-FFF2-40B4-BE49-F238E27FC236}">
                <a16:creationId xmlns:a16="http://schemas.microsoft.com/office/drawing/2014/main" id="{C1BCB856-3226-4274-B661-37528F13190B}"/>
              </a:ext>
            </a:extLst>
          </p:cNvPr>
          <p:cNvSpPr>
            <a:spLocks noChangeArrowheads="1"/>
          </p:cNvSpPr>
          <p:nvPr/>
        </p:nvSpPr>
        <p:spPr bwMode="auto">
          <a:xfrm>
            <a:off x="1562512" y="2656517"/>
            <a:ext cx="9463268" cy="3359149"/>
          </a:xfrm>
          <a:prstGeom prst="rect">
            <a:avLst/>
          </a:prstGeom>
          <a:noFill/>
          <a:ln w="127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charset="0"/>
            </a:endParaRPr>
          </a:p>
        </p:txBody>
      </p:sp>
      <p:sp>
        <p:nvSpPr>
          <p:cNvPr id="13" name="Freeform 12">
            <a:extLst>
              <a:ext uri="{FF2B5EF4-FFF2-40B4-BE49-F238E27FC236}">
                <a16:creationId xmlns:a16="http://schemas.microsoft.com/office/drawing/2014/main" id="{249E04A0-BF38-404D-9FED-37DD9F5758A1}"/>
              </a:ext>
            </a:extLst>
          </p:cNvPr>
          <p:cNvSpPr>
            <a:spLocks/>
          </p:cNvSpPr>
          <p:nvPr/>
        </p:nvSpPr>
        <p:spPr bwMode="auto">
          <a:xfrm>
            <a:off x="2381452" y="5897130"/>
            <a:ext cx="2115" cy="114300"/>
          </a:xfrm>
          <a:custGeom>
            <a:avLst/>
            <a:gdLst>
              <a:gd name="T0" fmla="*/ 0 w 1"/>
              <a:gd name="T1" fmla="*/ 0 h 65"/>
              <a:gd name="T2" fmla="*/ 0 w 1"/>
              <a:gd name="T3" fmla="*/ 2147483647 h 65"/>
              <a:gd name="T4" fmla="*/ 0 w 1"/>
              <a:gd name="T5" fmla="*/ 0 h 65"/>
              <a:gd name="T6" fmla="*/ 0 60000 65536"/>
              <a:gd name="T7" fmla="*/ 0 60000 65536"/>
              <a:gd name="T8" fmla="*/ 0 60000 65536"/>
              <a:gd name="T9" fmla="*/ 0 w 1"/>
              <a:gd name="T10" fmla="*/ 0 h 65"/>
              <a:gd name="T11" fmla="*/ 1 w 1"/>
              <a:gd name="T12" fmla="*/ 65 h 65"/>
            </a:gdLst>
            <a:ahLst/>
            <a:cxnLst>
              <a:cxn ang="T6">
                <a:pos x="T0" y="T1"/>
              </a:cxn>
              <a:cxn ang="T7">
                <a:pos x="T2" y="T3"/>
              </a:cxn>
              <a:cxn ang="T8">
                <a:pos x="T4" y="T5"/>
              </a:cxn>
            </a:cxnLst>
            <a:rect l="T9" t="T10" r="T11" b="T12"/>
            <a:pathLst>
              <a:path w="1" h="65">
                <a:moveTo>
                  <a:pt x="0" y="0"/>
                </a:moveTo>
                <a:lnTo>
                  <a:pt x="0" y="64"/>
                </a:lnTo>
                <a:lnTo>
                  <a:pt x="0" y="0"/>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4" name="Freeform 13">
            <a:extLst>
              <a:ext uri="{FF2B5EF4-FFF2-40B4-BE49-F238E27FC236}">
                <a16:creationId xmlns:a16="http://schemas.microsoft.com/office/drawing/2014/main" id="{03512237-38A7-4254-B1CB-58CBBB1D3333}"/>
              </a:ext>
            </a:extLst>
          </p:cNvPr>
          <p:cNvSpPr>
            <a:spLocks/>
          </p:cNvSpPr>
          <p:nvPr/>
        </p:nvSpPr>
        <p:spPr bwMode="auto">
          <a:xfrm>
            <a:off x="3174993" y="5897130"/>
            <a:ext cx="2117" cy="114300"/>
          </a:xfrm>
          <a:custGeom>
            <a:avLst/>
            <a:gdLst>
              <a:gd name="T0" fmla="*/ 0 w 1"/>
              <a:gd name="T1" fmla="*/ 0 h 65"/>
              <a:gd name="T2" fmla="*/ 0 w 1"/>
              <a:gd name="T3" fmla="*/ 2147483647 h 65"/>
              <a:gd name="T4" fmla="*/ 0 w 1"/>
              <a:gd name="T5" fmla="*/ 0 h 65"/>
              <a:gd name="T6" fmla="*/ 0 60000 65536"/>
              <a:gd name="T7" fmla="*/ 0 60000 65536"/>
              <a:gd name="T8" fmla="*/ 0 60000 65536"/>
              <a:gd name="T9" fmla="*/ 0 w 1"/>
              <a:gd name="T10" fmla="*/ 0 h 65"/>
              <a:gd name="T11" fmla="*/ 1 w 1"/>
              <a:gd name="T12" fmla="*/ 65 h 65"/>
            </a:gdLst>
            <a:ahLst/>
            <a:cxnLst>
              <a:cxn ang="T6">
                <a:pos x="T0" y="T1"/>
              </a:cxn>
              <a:cxn ang="T7">
                <a:pos x="T2" y="T3"/>
              </a:cxn>
              <a:cxn ang="T8">
                <a:pos x="T4" y="T5"/>
              </a:cxn>
            </a:cxnLst>
            <a:rect l="T9" t="T10" r="T11" b="T12"/>
            <a:pathLst>
              <a:path w="1" h="65">
                <a:moveTo>
                  <a:pt x="0" y="0"/>
                </a:moveTo>
                <a:lnTo>
                  <a:pt x="0" y="64"/>
                </a:lnTo>
                <a:lnTo>
                  <a:pt x="0" y="0"/>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5" name="Freeform 14">
            <a:extLst>
              <a:ext uri="{FF2B5EF4-FFF2-40B4-BE49-F238E27FC236}">
                <a16:creationId xmlns:a16="http://schemas.microsoft.com/office/drawing/2014/main" id="{C330F1FD-D6FC-41DC-A612-68F76A57A03F}"/>
              </a:ext>
            </a:extLst>
          </p:cNvPr>
          <p:cNvSpPr>
            <a:spLocks/>
          </p:cNvSpPr>
          <p:nvPr/>
        </p:nvSpPr>
        <p:spPr bwMode="auto">
          <a:xfrm>
            <a:off x="3964330" y="5897130"/>
            <a:ext cx="4232" cy="114300"/>
          </a:xfrm>
          <a:custGeom>
            <a:avLst/>
            <a:gdLst>
              <a:gd name="T0" fmla="*/ 0 w 1"/>
              <a:gd name="T1" fmla="*/ 0 h 65"/>
              <a:gd name="T2" fmla="*/ 0 w 1"/>
              <a:gd name="T3" fmla="*/ 2147483647 h 65"/>
              <a:gd name="T4" fmla="*/ 0 w 1"/>
              <a:gd name="T5" fmla="*/ 0 h 65"/>
              <a:gd name="T6" fmla="*/ 0 60000 65536"/>
              <a:gd name="T7" fmla="*/ 0 60000 65536"/>
              <a:gd name="T8" fmla="*/ 0 60000 65536"/>
              <a:gd name="T9" fmla="*/ 0 w 1"/>
              <a:gd name="T10" fmla="*/ 0 h 65"/>
              <a:gd name="T11" fmla="*/ 1 w 1"/>
              <a:gd name="T12" fmla="*/ 65 h 65"/>
            </a:gdLst>
            <a:ahLst/>
            <a:cxnLst>
              <a:cxn ang="T6">
                <a:pos x="T0" y="T1"/>
              </a:cxn>
              <a:cxn ang="T7">
                <a:pos x="T2" y="T3"/>
              </a:cxn>
              <a:cxn ang="T8">
                <a:pos x="T4" y="T5"/>
              </a:cxn>
            </a:cxnLst>
            <a:rect l="T9" t="T10" r="T11" b="T12"/>
            <a:pathLst>
              <a:path w="1" h="65">
                <a:moveTo>
                  <a:pt x="0" y="0"/>
                </a:moveTo>
                <a:lnTo>
                  <a:pt x="0" y="64"/>
                </a:lnTo>
                <a:lnTo>
                  <a:pt x="0" y="0"/>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 name="Freeform 15">
            <a:extLst>
              <a:ext uri="{FF2B5EF4-FFF2-40B4-BE49-F238E27FC236}">
                <a16:creationId xmlns:a16="http://schemas.microsoft.com/office/drawing/2014/main" id="{3BE425C5-8AC1-47AD-A537-DD51F844C88B}"/>
              </a:ext>
            </a:extLst>
          </p:cNvPr>
          <p:cNvSpPr>
            <a:spLocks/>
          </p:cNvSpPr>
          <p:nvPr/>
        </p:nvSpPr>
        <p:spPr bwMode="auto">
          <a:xfrm>
            <a:off x="4755740" y="5897130"/>
            <a:ext cx="2115" cy="114300"/>
          </a:xfrm>
          <a:custGeom>
            <a:avLst/>
            <a:gdLst>
              <a:gd name="T0" fmla="*/ 0 w 1"/>
              <a:gd name="T1" fmla="*/ 0 h 65"/>
              <a:gd name="T2" fmla="*/ 0 w 1"/>
              <a:gd name="T3" fmla="*/ 2147483647 h 65"/>
              <a:gd name="T4" fmla="*/ 0 w 1"/>
              <a:gd name="T5" fmla="*/ 0 h 65"/>
              <a:gd name="T6" fmla="*/ 0 60000 65536"/>
              <a:gd name="T7" fmla="*/ 0 60000 65536"/>
              <a:gd name="T8" fmla="*/ 0 60000 65536"/>
              <a:gd name="T9" fmla="*/ 0 w 1"/>
              <a:gd name="T10" fmla="*/ 0 h 65"/>
              <a:gd name="T11" fmla="*/ 1 w 1"/>
              <a:gd name="T12" fmla="*/ 65 h 65"/>
            </a:gdLst>
            <a:ahLst/>
            <a:cxnLst>
              <a:cxn ang="T6">
                <a:pos x="T0" y="T1"/>
              </a:cxn>
              <a:cxn ang="T7">
                <a:pos x="T2" y="T3"/>
              </a:cxn>
              <a:cxn ang="T8">
                <a:pos x="T4" y="T5"/>
              </a:cxn>
            </a:cxnLst>
            <a:rect l="T9" t="T10" r="T11" b="T12"/>
            <a:pathLst>
              <a:path w="1" h="65">
                <a:moveTo>
                  <a:pt x="0" y="0"/>
                </a:moveTo>
                <a:lnTo>
                  <a:pt x="0" y="64"/>
                </a:lnTo>
                <a:lnTo>
                  <a:pt x="0" y="0"/>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7" name="Freeform 16">
            <a:extLst>
              <a:ext uri="{FF2B5EF4-FFF2-40B4-BE49-F238E27FC236}">
                <a16:creationId xmlns:a16="http://schemas.microsoft.com/office/drawing/2014/main" id="{E7DEA08A-C15E-42F7-BBAF-EC4D3C0301CA}"/>
              </a:ext>
            </a:extLst>
          </p:cNvPr>
          <p:cNvSpPr>
            <a:spLocks/>
          </p:cNvSpPr>
          <p:nvPr/>
        </p:nvSpPr>
        <p:spPr bwMode="auto">
          <a:xfrm>
            <a:off x="5561971" y="5897130"/>
            <a:ext cx="2117" cy="114300"/>
          </a:xfrm>
          <a:custGeom>
            <a:avLst/>
            <a:gdLst>
              <a:gd name="T0" fmla="*/ 0 w 1"/>
              <a:gd name="T1" fmla="*/ 0 h 65"/>
              <a:gd name="T2" fmla="*/ 0 w 1"/>
              <a:gd name="T3" fmla="*/ 2147483647 h 65"/>
              <a:gd name="T4" fmla="*/ 0 w 1"/>
              <a:gd name="T5" fmla="*/ 0 h 65"/>
              <a:gd name="T6" fmla="*/ 0 60000 65536"/>
              <a:gd name="T7" fmla="*/ 0 60000 65536"/>
              <a:gd name="T8" fmla="*/ 0 60000 65536"/>
              <a:gd name="T9" fmla="*/ 0 w 1"/>
              <a:gd name="T10" fmla="*/ 0 h 65"/>
              <a:gd name="T11" fmla="*/ 1 w 1"/>
              <a:gd name="T12" fmla="*/ 65 h 65"/>
            </a:gdLst>
            <a:ahLst/>
            <a:cxnLst>
              <a:cxn ang="T6">
                <a:pos x="T0" y="T1"/>
              </a:cxn>
              <a:cxn ang="T7">
                <a:pos x="T2" y="T3"/>
              </a:cxn>
              <a:cxn ang="T8">
                <a:pos x="T4" y="T5"/>
              </a:cxn>
            </a:cxnLst>
            <a:rect l="T9" t="T10" r="T11" b="T12"/>
            <a:pathLst>
              <a:path w="1" h="65">
                <a:moveTo>
                  <a:pt x="0" y="0"/>
                </a:moveTo>
                <a:lnTo>
                  <a:pt x="0" y="64"/>
                </a:lnTo>
                <a:lnTo>
                  <a:pt x="0" y="0"/>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8" name="Freeform 17">
            <a:extLst>
              <a:ext uri="{FF2B5EF4-FFF2-40B4-BE49-F238E27FC236}">
                <a16:creationId xmlns:a16="http://schemas.microsoft.com/office/drawing/2014/main" id="{ECD3A77B-D5DF-4059-A72C-53C38DD68073}"/>
              </a:ext>
            </a:extLst>
          </p:cNvPr>
          <p:cNvSpPr>
            <a:spLocks/>
          </p:cNvSpPr>
          <p:nvPr/>
        </p:nvSpPr>
        <p:spPr bwMode="auto">
          <a:xfrm>
            <a:off x="6351309" y="5897130"/>
            <a:ext cx="2115" cy="114300"/>
          </a:xfrm>
          <a:custGeom>
            <a:avLst/>
            <a:gdLst>
              <a:gd name="T0" fmla="*/ 0 w 1"/>
              <a:gd name="T1" fmla="*/ 0 h 65"/>
              <a:gd name="T2" fmla="*/ 0 w 1"/>
              <a:gd name="T3" fmla="*/ 2147483647 h 65"/>
              <a:gd name="T4" fmla="*/ 0 w 1"/>
              <a:gd name="T5" fmla="*/ 0 h 65"/>
              <a:gd name="T6" fmla="*/ 0 60000 65536"/>
              <a:gd name="T7" fmla="*/ 0 60000 65536"/>
              <a:gd name="T8" fmla="*/ 0 60000 65536"/>
              <a:gd name="T9" fmla="*/ 0 w 1"/>
              <a:gd name="T10" fmla="*/ 0 h 65"/>
              <a:gd name="T11" fmla="*/ 1 w 1"/>
              <a:gd name="T12" fmla="*/ 65 h 65"/>
            </a:gdLst>
            <a:ahLst/>
            <a:cxnLst>
              <a:cxn ang="T6">
                <a:pos x="T0" y="T1"/>
              </a:cxn>
              <a:cxn ang="T7">
                <a:pos x="T2" y="T3"/>
              </a:cxn>
              <a:cxn ang="T8">
                <a:pos x="T4" y="T5"/>
              </a:cxn>
            </a:cxnLst>
            <a:rect l="T9" t="T10" r="T11" b="T12"/>
            <a:pathLst>
              <a:path w="1" h="65">
                <a:moveTo>
                  <a:pt x="0" y="0"/>
                </a:moveTo>
                <a:lnTo>
                  <a:pt x="0" y="64"/>
                </a:lnTo>
                <a:lnTo>
                  <a:pt x="0" y="0"/>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9" name="Freeform 18">
            <a:extLst>
              <a:ext uri="{FF2B5EF4-FFF2-40B4-BE49-F238E27FC236}">
                <a16:creationId xmlns:a16="http://schemas.microsoft.com/office/drawing/2014/main" id="{F255C1F3-0D47-489E-913E-3697D1E4725D}"/>
              </a:ext>
            </a:extLst>
          </p:cNvPr>
          <p:cNvSpPr>
            <a:spLocks/>
          </p:cNvSpPr>
          <p:nvPr/>
        </p:nvSpPr>
        <p:spPr bwMode="auto">
          <a:xfrm>
            <a:off x="7127897" y="5897130"/>
            <a:ext cx="2117" cy="114300"/>
          </a:xfrm>
          <a:custGeom>
            <a:avLst/>
            <a:gdLst>
              <a:gd name="T0" fmla="*/ 0 w 1"/>
              <a:gd name="T1" fmla="*/ 0 h 65"/>
              <a:gd name="T2" fmla="*/ 0 w 1"/>
              <a:gd name="T3" fmla="*/ 2147483647 h 65"/>
              <a:gd name="T4" fmla="*/ 0 w 1"/>
              <a:gd name="T5" fmla="*/ 0 h 65"/>
              <a:gd name="T6" fmla="*/ 0 60000 65536"/>
              <a:gd name="T7" fmla="*/ 0 60000 65536"/>
              <a:gd name="T8" fmla="*/ 0 60000 65536"/>
              <a:gd name="T9" fmla="*/ 0 w 1"/>
              <a:gd name="T10" fmla="*/ 0 h 65"/>
              <a:gd name="T11" fmla="*/ 1 w 1"/>
              <a:gd name="T12" fmla="*/ 65 h 65"/>
            </a:gdLst>
            <a:ahLst/>
            <a:cxnLst>
              <a:cxn ang="T6">
                <a:pos x="T0" y="T1"/>
              </a:cxn>
              <a:cxn ang="T7">
                <a:pos x="T2" y="T3"/>
              </a:cxn>
              <a:cxn ang="T8">
                <a:pos x="T4" y="T5"/>
              </a:cxn>
            </a:cxnLst>
            <a:rect l="T9" t="T10" r="T11" b="T12"/>
            <a:pathLst>
              <a:path w="1" h="65">
                <a:moveTo>
                  <a:pt x="0" y="0"/>
                </a:moveTo>
                <a:lnTo>
                  <a:pt x="0" y="64"/>
                </a:lnTo>
                <a:lnTo>
                  <a:pt x="0" y="0"/>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 name="Freeform 19">
            <a:extLst>
              <a:ext uri="{FF2B5EF4-FFF2-40B4-BE49-F238E27FC236}">
                <a16:creationId xmlns:a16="http://schemas.microsoft.com/office/drawing/2014/main" id="{A0124D34-93F4-42E9-974F-F2E6B5DFEF7C}"/>
              </a:ext>
            </a:extLst>
          </p:cNvPr>
          <p:cNvSpPr>
            <a:spLocks/>
          </p:cNvSpPr>
          <p:nvPr/>
        </p:nvSpPr>
        <p:spPr bwMode="auto">
          <a:xfrm>
            <a:off x="7904528" y="5897130"/>
            <a:ext cx="2115" cy="114300"/>
          </a:xfrm>
          <a:custGeom>
            <a:avLst/>
            <a:gdLst>
              <a:gd name="T0" fmla="*/ 0 w 1"/>
              <a:gd name="T1" fmla="*/ 0 h 65"/>
              <a:gd name="T2" fmla="*/ 0 w 1"/>
              <a:gd name="T3" fmla="*/ 2147483647 h 65"/>
              <a:gd name="T4" fmla="*/ 0 w 1"/>
              <a:gd name="T5" fmla="*/ 0 h 65"/>
              <a:gd name="T6" fmla="*/ 0 60000 65536"/>
              <a:gd name="T7" fmla="*/ 0 60000 65536"/>
              <a:gd name="T8" fmla="*/ 0 60000 65536"/>
              <a:gd name="T9" fmla="*/ 0 w 1"/>
              <a:gd name="T10" fmla="*/ 0 h 65"/>
              <a:gd name="T11" fmla="*/ 1 w 1"/>
              <a:gd name="T12" fmla="*/ 65 h 65"/>
            </a:gdLst>
            <a:ahLst/>
            <a:cxnLst>
              <a:cxn ang="T6">
                <a:pos x="T0" y="T1"/>
              </a:cxn>
              <a:cxn ang="T7">
                <a:pos x="T2" y="T3"/>
              </a:cxn>
              <a:cxn ang="T8">
                <a:pos x="T4" y="T5"/>
              </a:cxn>
            </a:cxnLst>
            <a:rect l="T9" t="T10" r="T11" b="T12"/>
            <a:pathLst>
              <a:path w="1" h="65">
                <a:moveTo>
                  <a:pt x="0" y="0"/>
                </a:moveTo>
                <a:lnTo>
                  <a:pt x="0" y="64"/>
                </a:lnTo>
                <a:lnTo>
                  <a:pt x="0" y="0"/>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1" name="Freeform 20">
            <a:extLst>
              <a:ext uri="{FF2B5EF4-FFF2-40B4-BE49-F238E27FC236}">
                <a16:creationId xmlns:a16="http://schemas.microsoft.com/office/drawing/2014/main" id="{71967681-0A25-4A09-9927-BFCA4D248C4C}"/>
              </a:ext>
            </a:extLst>
          </p:cNvPr>
          <p:cNvSpPr>
            <a:spLocks/>
          </p:cNvSpPr>
          <p:nvPr/>
        </p:nvSpPr>
        <p:spPr bwMode="auto">
          <a:xfrm>
            <a:off x="8683241" y="5897130"/>
            <a:ext cx="0" cy="114300"/>
          </a:xfrm>
          <a:custGeom>
            <a:avLst/>
            <a:gdLst>
              <a:gd name="T0" fmla="*/ 0 w 1"/>
              <a:gd name="T1" fmla="*/ 0 h 65"/>
              <a:gd name="T2" fmla="*/ 0 w 1"/>
              <a:gd name="T3" fmla="*/ 2147483647 h 65"/>
              <a:gd name="T4" fmla="*/ 0 w 1"/>
              <a:gd name="T5" fmla="*/ 0 h 65"/>
              <a:gd name="T6" fmla="*/ 0 60000 65536"/>
              <a:gd name="T7" fmla="*/ 0 60000 65536"/>
              <a:gd name="T8" fmla="*/ 0 60000 65536"/>
              <a:gd name="T9" fmla="*/ 0 w 1"/>
              <a:gd name="T10" fmla="*/ 0 h 65"/>
              <a:gd name="T11" fmla="*/ 0 w 1"/>
              <a:gd name="T12" fmla="*/ 65 h 65"/>
            </a:gdLst>
            <a:ahLst/>
            <a:cxnLst>
              <a:cxn ang="T6">
                <a:pos x="T0" y="T1"/>
              </a:cxn>
              <a:cxn ang="T7">
                <a:pos x="T2" y="T3"/>
              </a:cxn>
              <a:cxn ang="T8">
                <a:pos x="T4" y="T5"/>
              </a:cxn>
            </a:cxnLst>
            <a:rect l="T9" t="T10" r="T11" b="T12"/>
            <a:pathLst>
              <a:path w="1" h="65">
                <a:moveTo>
                  <a:pt x="0" y="0"/>
                </a:moveTo>
                <a:lnTo>
                  <a:pt x="0" y="64"/>
                </a:lnTo>
                <a:lnTo>
                  <a:pt x="0" y="0"/>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2" name="Freeform 21">
            <a:extLst>
              <a:ext uri="{FF2B5EF4-FFF2-40B4-BE49-F238E27FC236}">
                <a16:creationId xmlns:a16="http://schemas.microsoft.com/office/drawing/2014/main" id="{19B76003-9370-455F-8A8B-35482E646FC8}"/>
              </a:ext>
            </a:extLst>
          </p:cNvPr>
          <p:cNvSpPr>
            <a:spLocks/>
          </p:cNvSpPr>
          <p:nvPr/>
        </p:nvSpPr>
        <p:spPr bwMode="auto">
          <a:xfrm>
            <a:off x="9470469" y="5897130"/>
            <a:ext cx="2115" cy="114300"/>
          </a:xfrm>
          <a:custGeom>
            <a:avLst/>
            <a:gdLst>
              <a:gd name="T0" fmla="*/ 0 w 1"/>
              <a:gd name="T1" fmla="*/ 0 h 65"/>
              <a:gd name="T2" fmla="*/ 0 w 1"/>
              <a:gd name="T3" fmla="*/ 2147483647 h 65"/>
              <a:gd name="T4" fmla="*/ 0 w 1"/>
              <a:gd name="T5" fmla="*/ 0 h 65"/>
              <a:gd name="T6" fmla="*/ 0 60000 65536"/>
              <a:gd name="T7" fmla="*/ 0 60000 65536"/>
              <a:gd name="T8" fmla="*/ 0 60000 65536"/>
              <a:gd name="T9" fmla="*/ 0 w 1"/>
              <a:gd name="T10" fmla="*/ 0 h 65"/>
              <a:gd name="T11" fmla="*/ 1 w 1"/>
              <a:gd name="T12" fmla="*/ 65 h 65"/>
            </a:gdLst>
            <a:ahLst/>
            <a:cxnLst>
              <a:cxn ang="T6">
                <a:pos x="T0" y="T1"/>
              </a:cxn>
              <a:cxn ang="T7">
                <a:pos x="T2" y="T3"/>
              </a:cxn>
              <a:cxn ang="T8">
                <a:pos x="T4" y="T5"/>
              </a:cxn>
            </a:cxnLst>
            <a:rect l="T9" t="T10" r="T11" b="T12"/>
            <a:pathLst>
              <a:path w="1" h="65">
                <a:moveTo>
                  <a:pt x="0" y="0"/>
                </a:moveTo>
                <a:lnTo>
                  <a:pt x="0" y="64"/>
                </a:lnTo>
                <a:lnTo>
                  <a:pt x="0" y="0"/>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3" name="Rectangle 22">
            <a:extLst>
              <a:ext uri="{FF2B5EF4-FFF2-40B4-BE49-F238E27FC236}">
                <a16:creationId xmlns:a16="http://schemas.microsoft.com/office/drawing/2014/main" id="{5FE93577-4064-4184-B3EB-6756C970F2CA}"/>
              </a:ext>
            </a:extLst>
          </p:cNvPr>
          <p:cNvSpPr>
            <a:spLocks noChangeArrowheads="1"/>
          </p:cNvSpPr>
          <p:nvPr/>
        </p:nvSpPr>
        <p:spPr bwMode="auto">
          <a:xfrm>
            <a:off x="1033897" y="2516814"/>
            <a:ext cx="429754" cy="2758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5068" tIns="37534" rIns="75068" bIns="37534">
            <a:spAutoFit/>
          </a:bodyPr>
          <a:lstStyle/>
          <a:p>
            <a:pPr marL="0" marR="0" lvl="0" indent="0" algn="r" defTabSz="631825" rtl="0" eaLnBrk="0" fontAlgn="auto" latinLnBrk="0" hangingPunct="0">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charset="0"/>
              </a:rPr>
              <a:t>150</a:t>
            </a:r>
          </a:p>
        </p:txBody>
      </p:sp>
      <p:sp>
        <p:nvSpPr>
          <p:cNvPr id="24" name="Rectangle 23">
            <a:extLst>
              <a:ext uri="{FF2B5EF4-FFF2-40B4-BE49-F238E27FC236}">
                <a16:creationId xmlns:a16="http://schemas.microsoft.com/office/drawing/2014/main" id="{5ADD61F1-C13D-40E2-A910-4252EFC6D754}"/>
              </a:ext>
            </a:extLst>
          </p:cNvPr>
          <p:cNvSpPr>
            <a:spLocks noChangeArrowheads="1"/>
          </p:cNvSpPr>
          <p:nvPr/>
        </p:nvSpPr>
        <p:spPr bwMode="auto">
          <a:xfrm>
            <a:off x="1033897" y="2969782"/>
            <a:ext cx="429754" cy="2758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5068" tIns="37534" rIns="75068" bIns="37534">
            <a:spAutoFit/>
          </a:bodyPr>
          <a:lstStyle/>
          <a:p>
            <a:pPr marL="0" marR="0" lvl="0" indent="0" algn="r" defTabSz="631825" rtl="0" eaLnBrk="0" fontAlgn="auto" latinLnBrk="0" hangingPunct="0">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charset="0"/>
              </a:rPr>
              <a:t>100</a:t>
            </a:r>
          </a:p>
        </p:txBody>
      </p:sp>
      <p:sp>
        <p:nvSpPr>
          <p:cNvPr id="25" name="Rectangle 24">
            <a:extLst>
              <a:ext uri="{FF2B5EF4-FFF2-40B4-BE49-F238E27FC236}">
                <a16:creationId xmlns:a16="http://schemas.microsoft.com/office/drawing/2014/main" id="{2390396C-30D7-450E-9E22-C1540906FF58}"/>
              </a:ext>
            </a:extLst>
          </p:cNvPr>
          <p:cNvSpPr>
            <a:spLocks noChangeArrowheads="1"/>
          </p:cNvSpPr>
          <p:nvPr/>
        </p:nvSpPr>
        <p:spPr bwMode="auto">
          <a:xfrm>
            <a:off x="1126614" y="3488363"/>
            <a:ext cx="337037" cy="2758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5068" tIns="37534" rIns="75068" bIns="37534">
            <a:spAutoFit/>
          </a:bodyPr>
          <a:lstStyle/>
          <a:p>
            <a:pPr marL="0" marR="0" lvl="0" indent="0" algn="r" defTabSz="631825" rtl="0" eaLnBrk="0" fontAlgn="auto" latinLnBrk="0" hangingPunct="0">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charset="0"/>
              </a:rPr>
              <a:t>50</a:t>
            </a:r>
          </a:p>
        </p:txBody>
      </p:sp>
      <p:sp>
        <p:nvSpPr>
          <p:cNvPr id="26" name="Rectangle 25">
            <a:extLst>
              <a:ext uri="{FF2B5EF4-FFF2-40B4-BE49-F238E27FC236}">
                <a16:creationId xmlns:a16="http://schemas.microsoft.com/office/drawing/2014/main" id="{E0D984E4-A4E8-4B4E-90D8-02F25FBB3794}"/>
              </a:ext>
            </a:extLst>
          </p:cNvPr>
          <p:cNvSpPr>
            <a:spLocks noChangeArrowheads="1"/>
          </p:cNvSpPr>
          <p:nvPr/>
        </p:nvSpPr>
        <p:spPr bwMode="auto">
          <a:xfrm>
            <a:off x="1219301" y="3939214"/>
            <a:ext cx="244320" cy="2758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5068" tIns="37534" rIns="75068" bIns="37534">
            <a:spAutoFit/>
          </a:bodyPr>
          <a:lstStyle/>
          <a:p>
            <a:pPr marL="0" marR="0" lvl="0" indent="0" algn="r" defTabSz="631825" rtl="0" eaLnBrk="0" fontAlgn="auto" latinLnBrk="0" hangingPunct="0">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charset="0"/>
              </a:rPr>
              <a:t>0</a:t>
            </a:r>
          </a:p>
        </p:txBody>
      </p:sp>
      <p:sp>
        <p:nvSpPr>
          <p:cNvPr id="27" name="Rectangle 26">
            <a:extLst>
              <a:ext uri="{FF2B5EF4-FFF2-40B4-BE49-F238E27FC236}">
                <a16:creationId xmlns:a16="http://schemas.microsoft.com/office/drawing/2014/main" id="{4D1D8558-F39C-4F81-9FD5-6B37BF00A492}"/>
              </a:ext>
            </a:extLst>
          </p:cNvPr>
          <p:cNvSpPr>
            <a:spLocks noChangeArrowheads="1"/>
          </p:cNvSpPr>
          <p:nvPr/>
        </p:nvSpPr>
        <p:spPr bwMode="auto">
          <a:xfrm>
            <a:off x="1071098" y="4417582"/>
            <a:ext cx="392554" cy="2758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5068" tIns="37534" rIns="75068" bIns="37534">
            <a:spAutoFit/>
          </a:bodyPr>
          <a:lstStyle/>
          <a:p>
            <a:pPr marL="0" marR="0" lvl="0" indent="0" algn="r" defTabSz="631825" rtl="0" eaLnBrk="0" fontAlgn="auto" latinLnBrk="0" hangingPunct="0">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charset="0"/>
              </a:rPr>
              <a:t>-50</a:t>
            </a:r>
          </a:p>
        </p:txBody>
      </p:sp>
      <p:sp>
        <p:nvSpPr>
          <p:cNvPr id="28" name="Rectangle 27">
            <a:extLst>
              <a:ext uri="{FF2B5EF4-FFF2-40B4-BE49-F238E27FC236}">
                <a16:creationId xmlns:a16="http://schemas.microsoft.com/office/drawing/2014/main" id="{E7474C20-5FC7-4C3D-97CF-9B4D780BEA4C}"/>
              </a:ext>
            </a:extLst>
          </p:cNvPr>
          <p:cNvSpPr>
            <a:spLocks noChangeArrowheads="1"/>
          </p:cNvSpPr>
          <p:nvPr/>
        </p:nvSpPr>
        <p:spPr bwMode="auto">
          <a:xfrm>
            <a:off x="978382" y="4872663"/>
            <a:ext cx="485271" cy="2758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5068" tIns="37534" rIns="75068" bIns="37534">
            <a:spAutoFit/>
          </a:bodyPr>
          <a:lstStyle/>
          <a:p>
            <a:pPr marL="0" marR="0" lvl="0" indent="0" algn="r" defTabSz="631825" rtl="0" eaLnBrk="0" fontAlgn="auto" latinLnBrk="0" hangingPunct="0">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charset="0"/>
              </a:rPr>
              <a:t>-100</a:t>
            </a:r>
          </a:p>
        </p:txBody>
      </p:sp>
      <p:sp>
        <p:nvSpPr>
          <p:cNvPr id="29" name="Rectangle 28">
            <a:extLst>
              <a:ext uri="{FF2B5EF4-FFF2-40B4-BE49-F238E27FC236}">
                <a16:creationId xmlns:a16="http://schemas.microsoft.com/office/drawing/2014/main" id="{458528D5-7BB9-43AB-8489-0F23ABE8383D}"/>
              </a:ext>
            </a:extLst>
          </p:cNvPr>
          <p:cNvSpPr>
            <a:spLocks noChangeArrowheads="1"/>
          </p:cNvSpPr>
          <p:nvPr/>
        </p:nvSpPr>
        <p:spPr bwMode="auto">
          <a:xfrm>
            <a:off x="978382" y="5387014"/>
            <a:ext cx="485271" cy="2758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5068" tIns="37534" rIns="75068" bIns="37534">
            <a:spAutoFit/>
          </a:bodyPr>
          <a:lstStyle/>
          <a:p>
            <a:pPr marL="0" marR="0" lvl="0" indent="0" algn="r" defTabSz="631825" rtl="0" eaLnBrk="0" fontAlgn="auto" latinLnBrk="0" hangingPunct="0">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charset="0"/>
              </a:rPr>
              <a:t>-150</a:t>
            </a:r>
          </a:p>
        </p:txBody>
      </p:sp>
      <p:sp>
        <p:nvSpPr>
          <p:cNvPr id="30" name="Rectangle 29">
            <a:extLst>
              <a:ext uri="{FF2B5EF4-FFF2-40B4-BE49-F238E27FC236}">
                <a16:creationId xmlns:a16="http://schemas.microsoft.com/office/drawing/2014/main" id="{73320761-9723-4843-8246-30FA0BDD086B}"/>
              </a:ext>
            </a:extLst>
          </p:cNvPr>
          <p:cNvSpPr>
            <a:spLocks noChangeArrowheads="1"/>
          </p:cNvSpPr>
          <p:nvPr/>
        </p:nvSpPr>
        <p:spPr bwMode="auto">
          <a:xfrm>
            <a:off x="978382" y="5842098"/>
            <a:ext cx="485271" cy="2758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5068" tIns="37534" rIns="75068" bIns="37534">
            <a:spAutoFit/>
          </a:bodyPr>
          <a:lstStyle/>
          <a:p>
            <a:pPr marL="0" marR="0" lvl="0" indent="0" algn="r" defTabSz="631825" rtl="0" eaLnBrk="0" fontAlgn="auto" latinLnBrk="0" hangingPunct="0">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charset="0"/>
              </a:rPr>
              <a:t>-200</a:t>
            </a:r>
          </a:p>
        </p:txBody>
      </p:sp>
      <p:sp>
        <p:nvSpPr>
          <p:cNvPr id="31" name="Freeform 45">
            <a:extLst>
              <a:ext uri="{FF2B5EF4-FFF2-40B4-BE49-F238E27FC236}">
                <a16:creationId xmlns:a16="http://schemas.microsoft.com/office/drawing/2014/main" id="{70A98B15-E75A-4989-87AE-5F288CAB82DB}"/>
              </a:ext>
            </a:extLst>
          </p:cNvPr>
          <p:cNvSpPr>
            <a:spLocks/>
          </p:cNvSpPr>
          <p:nvPr/>
        </p:nvSpPr>
        <p:spPr bwMode="auto">
          <a:xfrm>
            <a:off x="10251283" y="5897130"/>
            <a:ext cx="2117" cy="114300"/>
          </a:xfrm>
          <a:custGeom>
            <a:avLst/>
            <a:gdLst>
              <a:gd name="T0" fmla="*/ 0 w 1"/>
              <a:gd name="T1" fmla="*/ 0 h 65"/>
              <a:gd name="T2" fmla="*/ 0 w 1"/>
              <a:gd name="T3" fmla="*/ 2147483647 h 65"/>
              <a:gd name="T4" fmla="*/ 0 w 1"/>
              <a:gd name="T5" fmla="*/ 0 h 65"/>
              <a:gd name="T6" fmla="*/ 0 60000 65536"/>
              <a:gd name="T7" fmla="*/ 0 60000 65536"/>
              <a:gd name="T8" fmla="*/ 0 60000 65536"/>
              <a:gd name="T9" fmla="*/ 0 w 1"/>
              <a:gd name="T10" fmla="*/ 0 h 65"/>
              <a:gd name="T11" fmla="*/ 1 w 1"/>
              <a:gd name="T12" fmla="*/ 65 h 65"/>
            </a:gdLst>
            <a:ahLst/>
            <a:cxnLst>
              <a:cxn ang="T6">
                <a:pos x="T0" y="T1"/>
              </a:cxn>
              <a:cxn ang="T7">
                <a:pos x="T2" y="T3"/>
              </a:cxn>
              <a:cxn ang="T8">
                <a:pos x="T4" y="T5"/>
              </a:cxn>
            </a:cxnLst>
            <a:rect l="T9" t="T10" r="T11" b="T12"/>
            <a:pathLst>
              <a:path w="1" h="65">
                <a:moveTo>
                  <a:pt x="0" y="0"/>
                </a:moveTo>
                <a:lnTo>
                  <a:pt x="0" y="64"/>
                </a:lnTo>
                <a:lnTo>
                  <a:pt x="0" y="0"/>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2" name="Rectangle 63">
            <a:extLst>
              <a:ext uri="{FF2B5EF4-FFF2-40B4-BE49-F238E27FC236}">
                <a16:creationId xmlns:a16="http://schemas.microsoft.com/office/drawing/2014/main" id="{58B944E9-14E7-44DD-9724-993F15CB5E9A}"/>
              </a:ext>
            </a:extLst>
          </p:cNvPr>
          <p:cNvSpPr>
            <a:spLocks noChangeArrowheads="1"/>
          </p:cNvSpPr>
          <p:nvPr/>
        </p:nvSpPr>
        <p:spPr bwMode="auto">
          <a:xfrm>
            <a:off x="5992412" y="6360311"/>
            <a:ext cx="665095" cy="306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5068" tIns="37534" rIns="75068" bIns="37534">
            <a:spAutoFit/>
          </a:bodyPr>
          <a:lstStyle/>
          <a:p>
            <a:pPr marL="0" marR="0" lvl="0" indent="0" algn="ctr" defTabSz="631825" rtl="0" eaLnBrk="0" fontAlgn="auto" latinLnBrk="0" hangingPunct="0">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a:ea typeface="+mn-ea"/>
                <a:cs typeface="Arial" charset="0"/>
              </a:rPr>
              <a:t>Years</a:t>
            </a:r>
          </a:p>
        </p:txBody>
      </p:sp>
      <p:grpSp>
        <p:nvGrpSpPr>
          <p:cNvPr id="33" name="Group 32">
            <a:extLst>
              <a:ext uri="{FF2B5EF4-FFF2-40B4-BE49-F238E27FC236}">
                <a16:creationId xmlns:a16="http://schemas.microsoft.com/office/drawing/2014/main" id="{188D9088-5C46-4963-84F4-770E6D574857}"/>
              </a:ext>
            </a:extLst>
          </p:cNvPr>
          <p:cNvGrpSpPr/>
          <p:nvPr/>
        </p:nvGrpSpPr>
        <p:grpSpPr>
          <a:xfrm>
            <a:off x="9786041" y="4540869"/>
            <a:ext cx="1675576" cy="860629"/>
            <a:chOff x="5812651" y="5684889"/>
            <a:chExt cx="1257009" cy="860629"/>
          </a:xfrm>
        </p:grpSpPr>
        <p:sp>
          <p:nvSpPr>
            <p:cNvPr id="34" name="Line 68">
              <a:extLst>
                <a:ext uri="{FF2B5EF4-FFF2-40B4-BE49-F238E27FC236}">
                  <a16:creationId xmlns:a16="http://schemas.microsoft.com/office/drawing/2014/main" id="{AF776729-D5EA-424E-9ACF-F763B407ECA0}"/>
                </a:ext>
              </a:extLst>
            </p:cNvPr>
            <p:cNvSpPr>
              <a:spLocks noChangeShapeType="1"/>
            </p:cNvSpPr>
            <p:nvPr/>
          </p:nvSpPr>
          <p:spPr bwMode="auto">
            <a:xfrm flipH="1">
              <a:off x="5812651" y="5834114"/>
              <a:ext cx="311150" cy="0"/>
            </a:xfrm>
            <a:prstGeom prst="line">
              <a:avLst/>
            </a:prstGeom>
            <a:noFill/>
            <a:ln w="25400">
              <a:solidFill>
                <a:srgbClr val="DD042B"/>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5" name="Line 72">
              <a:extLst>
                <a:ext uri="{FF2B5EF4-FFF2-40B4-BE49-F238E27FC236}">
                  <a16:creationId xmlns:a16="http://schemas.microsoft.com/office/drawing/2014/main" id="{458B80B8-08EE-4ADB-966A-381365F7EF9D}"/>
                </a:ext>
              </a:extLst>
            </p:cNvPr>
            <p:cNvSpPr>
              <a:spLocks noChangeShapeType="1"/>
            </p:cNvSpPr>
            <p:nvPr/>
          </p:nvSpPr>
          <p:spPr bwMode="auto">
            <a:xfrm flipH="1">
              <a:off x="5814245" y="6126214"/>
              <a:ext cx="309563" cy="0"/>
            </a:xfrm>
            <a:prstGeom prst="line">
              <a:avLst/>
            </a:prstGeom>
            <a:noFill/>
            <a:ln w="25400">
              <a:solidFill>
                <a:srgbClr val="00879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6" name="Rectangle 66">
              <a:extLst>
                <a:ext uri="{FF2B5EF4-FFF2-40B4-BE49-F238E27FC236}">
                  <a16:creationId xmlns:a16="http://schemas.microsoft.com/office/drawing/2014/main" id="{89EBB6C9-5FE8-4D7D-81BB-5AFA8BF20201}"/>
                </a:ext>
              </a:extLst>
            </p:cNvPr>
            <p:cNvSpPr>
              <a:spLocks noChangeArrowheads="1"/>
            </p:cNvSpPr>
            <p:nvPr/>
          </p:nvSpPr>
          <p:spPr bwMode="auto">
            <a:xfrm>
              <a:off x="6128571" y="5684889"/>
              <a:ext cx="912235" cy="291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5068" tIns="37534" rIns="75068" bIns="37534">
              <a:spAutoFit/>
            </a:bodyPr>
            <a:lstStyle/>
            <a:p>
              <a:pPr marL="0" marR="0" lvl="0" indent="0" algn="l" defTabSz="631825"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charset="0"/>
                </a:rPr>
                <a:t>Monotherapy</a:t>
              </a:r>
            </a:p>
          </p:txBody>
        </p:sp>
        <p:sp>
          <p:nvSpPr>
            <p:cNvPr id="37" name="Rectangle 70">
              <a:extLst>
                <a:ext uri="{FF2B5EF4-FFF2-40B4-BE49-F238E27FC236}">
                  <a16:creationId xmlns:a16="http://schemas.microsoft.com/office/drawing/2014/main" id="{F71DEF6F-1065-4D0F-A414-6AF8C1003DF4}"/>
                </a:ext>
              </a:extLst>
            </p:cNvPr>
            <p:cNvSpPr>
              <a:spLocks noChangeArrowheads="1"/>
            </p:cNvSpPr>
            <p:nvPr/>
          </p:nvSpPr>
          <p:spPr bwMode="auto">
            <a:xfrm>
              <a:off x="6128564" y="5989689"/>
              <a:ext cx="883373" cy="291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5068" tIns="37534" rIns="75068" bIns="37534">
              <a:spAutoFit/>
            </a:bodyPr>
            <a:lstStyle/>
            <a:p>
              <a:pPr marL="0" marR="0" lvl="0" indent="0" algn="l" defTabSz="631825"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charset="0"/>
                </a:rPr>
                <a:t>Dual therapy</a:t>
              </a:r>
            </a:p>
          </p:txBody>
        </p:sp>
        <p:sp>
          <p:nvSpPr>
            <p:cNvPr id="38" name="Line 93">
              <a:extLst>
                <a:ext uri="{FF2B5EF4-FFF2-40B4-BE49-F238E27FC236}">
                  <a16:creationId xmlns:a16="http://schemas.microsoft.com/office/drawing/2014/main" id="{0FA1A922-C218-4261-AF40-53E18A14830D}"/>
                </a:ext>
              </a:extLst>
            </p:cNvPr>
            <p:cNvSpPr>
              <a:spLocks noChangeShapeType="1"/>
            </p:cNvSpPr>
            <p:nvPr/>
          </p:nvSpPr>
          <p:spPr bwMode="auto">
            <a:xfrm flipH="1">
              <a:off x="5814245" y="6393972"/>
              <a:ext cx="309563" cy="0"/>
            </a:xfrm>
            <a:prstGeom prst="line">
              <a:avLst/>
            </a:prstGeom>
            <a:noFill/>
            <a:ln w="25400">
              <a:solidFill>
                <a:srgbClr val="7030A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9" name="Rectangle 91">
              <a:extLst>
                <a:ext uri="{FF2B5EF4-FFF2-40B4-BE49-F238E27FC236}">
                  <a16:creationId xmlns:a16="http://schemas.microsoft.com/office/drawing/2014/main" id="{B690A2A8-06FF-4200-9AC8-3F302C30ECEC}"/>
                </a:ext>
              </a:extLst>
            </p:cNvPr>
            <p:cNvSpPr>
              <a:spLocks noChangeArrowheads="1"/>
            </p:cNvSpPr>
            <p:nvPr/>
          </p:nvSpPr>
          <p:spPr bwMode="auto">
            <a:xfrm>
              <a:off x="6128564" y="6254273"/>
              <a:ext cx="941096" cy="291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5068" tIns="37534" rIns="75068" bIns="37534">
              <a:spAutoFit/>
            </a:bodyPr>
            <a:lstStyle/>
            <a:p>
              <a:pPr marL="0" marR="0" lvl="0" indent="0" algn="l" defTabSz="631825"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charset="0"/>
                </a:rPr>
                <a:t>Triple therapy</a:t>
              </a:r>
            </a:p>
          </p:txBody>
        </p:sp>
      </p:grpSp>
      <p:sp>
        <p:nvSpPr>
          <p:cNvPr id="40" name="Freeform 17">
            <a:extLst>
              <a:ext uri="{FF2B5EF4-FFF2-40B4-BE49-F238E27FC236}">
                <a16:creationId xmlns:a16="http://schemas.microsoft.com/office/drawing/2014/main" id="{82B1B7E3-4758-4A77-AD24-A135A02D0262}"/>
              </a:ext>
            </a:extLst>
          </p:cNvPr>
          <p:cNvSpPr>
            <a:spLocks/>
          </p:cNvSpPr>
          <p:nvPr/>
        </p:nvSpPr>
        <p:spPr bwMode="auto">
          <a:xfrm>
            <a:off x="6351309" y="5897130"/>
            <a:ext cx="2115" cy="114300"/>
          </a:xfrm>
          <a:custGeom>
            <a:avLst/>
            <a:gdLst>
              <a:gd name="T0" fmla="*/ 0 w 1"/>
              <a:gd name="T1" fmla="*/ 0 h 65"/>
              <a:gd name="T2" fmla="*/ 0 w 1"/>
              <a:gd name="T3" fmla="*/ 2147483647 h 65"/>
              <a:gd name="T4" fmla="*/ 0 w 1"/>
              <a:gd name="T5" fmla="*/ 0 h 65"/>
              <a:gd name="T6" fmla="*/ 0 60000 65536"/>
              <a:gd name="T7" fmla="*/ 0 60000 65536"/>
              <a:gd name="T8" fmla="*/ 0 60000 65536"/>
              <a:gd name="T9" fmla="*/ 0 w 1"/>
              <a:gd name="T10" fmla="*/ 0 h 65"/>
              <a:gd name="T11" fmla="*/ 1 w 1"/>
              <a:gd name="T12" fmla="*/ 65 h 65"/>
            </a:gdLst>
            <a:ahLst/>
            <a:cxnLst>
              <a:cxn ang="T6">
                <a:pos x="T0" y="T1"/>
              </a:cxn>
              <a:cxn ang="T7">
                <a:pos x="T2" y="T3"/>
              </a:cxn>
              <a:cxn ang="T8">
                <a:pos x="T4" y="T5"/>
              </a:cxn>
            </a:cxnLst>
            <a:rect l="T9" t="T10" r="T11" b="T12"/>
            <a:pathLst>
              <a:path w="1" h="65">
                <a:moveTo>
                  <a:pt x="0" y="0"/>
                </a:moveTo>
                <a:lnTo>
                  <a:pt x="0" y="64"/>
                </a:lnTo>
                <a:lnTo>
                  <a:pt x="0" y="0"/>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 name="Freeform 18">
            <a:extLst>
              <a:ext uri="{FF2B5EF4-FFF2-40B4-BE49-F238E27FC236}">
                <a16:creationId xmlns:a16="http://schemas.microsoft.com/office/drawing/2014/main" id="{5E4A84A7-4F62-41AE-9D10-FFB30CFFEB1C}"/>
              </a:ext>
            </a:extLst>
          </p:cNvPr>
          <p:cNvSpPr>
            <a:spLocks/>
          </p:cNvSpPr>
          <p:nvPr/>
        </p:nvSpPr>
        <p:spPr bwMode="auto">
          <a:xfrm>
            <a:off x="7127897" y="5897130"/>
            <a:ext cx="2117" cy="114300"/>
          </a:xfrm>
          <a:custGeom>
            <a:avLst/>
            <a:gdLst>
              <a:gd name="T0" fmla="*/ 0 w 1"/>
              <a:gd name="T1" fmla="*/ 0 h 65"/>
              <a:gd name="T2" fmla="*/ 0 w 1"/>
              <a:gd name="T3" fmla="*/ 2147483647 h 65"/>
              <a:gd name="T4" fmla="*/ 0 w 1"/>
              <a:gd name="T5" fmla="*/ 0 h 65"/>
              <a:gd name="T6" fmla="*/ 0 60000 65536"/>
              <a:gd name="T7" fmla="*/ 0 60000 65536"/>
              <a:gd name="T8" fmla="*/ 0 60000 65536"/>
              <a:gd name="T9" fmla="*/ 0 w 1"/>
              <a:gd name="T10" fmla="*/ 0 h 65"/>
              <a:gd name="T11" fmla="*/ 1 w 1"/>
              <a:gd name="T12" fmla="*/ 65 h 65"/>
            </a:gdLst>
            <a:ahLst/>
            <a:cxnLst>
              <a:cxn ang="T6">
                <a:pos x="T0" y="T1"/>
              </a:cxn>
              <a:cxn ang="T7">
                <a:pos x="T2" y="T3"/>
              </a:cxn>
              <a:cxn ang="T8">
                <a:pos x="T4" y="T5"/>
              </a:cxn>
            </a:cxnLst>
            <a:rect l="T9" t="T10" r="T11" b="T12"/>
            <a:pathLst>
              <a:path w="1" h="65">
                <a:moveTo>
                  <a:pt x="0" y="0"/>
                </a:moveTo>
                <a:lnTo>
                  <a:pt x="0" y="64"/>
                </a:lnTo>
                <a:lnTo>
                  <a:pt x="0" y="0"/>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2" name="Freeform 19">
            <a:extLst>
              <a:ext uri="{FF2B5EF4-FFF2-40B4-BE49-F238E27FC236}">
                <a16:creationId xmlns:a16="http://schemas.microsoft.com/office/drawing/2014/main" id="{F344EB39-F6C3-4D32-8CBB-B72FC5C7882C}"/>
              </a:ext>
            </a:extLst>
          </p:cNvPr>
          <p:cNvSpPr>
            <a:spLocks/>
          </p:cNvSpPr>
          <p:nvPr/>
        </p:nvSpPr>
        <p:spPr bwMode="auto">
          <a:xfrm>
            <a:off x="7904528" y="5897130"/>
            <a:ext cx="2115" cy="114300"/>
          </a:xfrm>
          <a:custGeom>
            <a:avLst/>
            <a:gdLst>
              <a:gd name="T0" fmla="*/ 0 w 1"/>
              <a:gd name="T1" fmla="*/ 0 h 65"/>
              <a:gd name="T2" fmla="*/ 0 w 1"/>
              <a:gd name="T3" fmla="*/ 2147483647 h 65"/>
              <a:gd name="T4" fmla="*/ 0 w 1"/>
              <a:gd name="T5" fmla="*/ 0 h 65"/>
              <a:gd name="T6" fmla="*/ 0 60000 65536"/>
              <a:gd name="T7" fmla="*/ 0 60000 65536"/>
              <a:gd name="T8" fmla="*/ 0 60000 65536"/>
              <a:gd name="T9" fmla="*/ 0 w 1"/>
              <a:gd name="T10" fmla="*/ 0 h 65"/>
              <a:gd name="T11" fmla="*/ 1 w 1"/>
              <a:gd name="T12" fmla="*/ 65 h 65"/>
            </a:gdLst>
            <a:ahLst/>
            <a:cxnLst>
              <a:cxn ang="T6">
                <a:pos x="T0" y="T1"/>
              </a:cxn>
              <a:cxn ang="T7">
                <a:pos x="T2" y="T3"/>
              </a:cxn>
              <a:cxn ang="T8">
                <a:pos x="T4" y="T5"/>
              </a:cxn>
            </a:cxnLst>
            <a:rect l="T9" t="T10" r="T11" b="T12"/>
            <a:pathLst>
              <a:path w="1" h="65">
                <a:moveTo>
                  <a:pt x="0" y="0"/>
                </a:moveTo>
                <a:lnTo>
                  <a:pt x="0" y="64"/>
                </a:lnTo>
                <a:lnTo>
                  <a:pt x="0" y="0"/>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3" name="Freeform 20">
            <a:extLst>
              <a:ext uri="{FF2B5EF4-FFF2-40B4-BE49-F238E27FC236}">
                <a16:creationId xmlns:a16="http://schemas.microsoft.com/office/drawing/2014/main" id="{966373E9-F5FF-40C4-907A-45D2FE3B5FCC}"/>
              </a:ext>
            </a:extLst>
          </p:cNvPr>
          <p:cNvSpPr>
            <a:spLocks/>
          </p:cNvSpPr>
          <p:nvPr/>
        </p:nvSpPr>
        <p:spPr bwMode="auto">
          <a:xfrm>
            <a:off x="8683241" y="5897130"/>
            <a:ext cx="0" cy="114300"/>
          </a:xfrm>
          <a:custGeom>
            <a:avLst/>
            <a:gdLst>
              <a:gd name="T0" fmla="*/ 0 w 1"/>
              <a:gd name="T1" fmla="*/ 0 h 65"/>
              <a:gd name="T2" fmla="*/ 0 w 1"/>
              <a:gd name="T3" fmla="*/ 2147483647 h 65"/>
              <a:gd name="T4" fmla="*/ 0 w 1"/>
              <a:gd name="T5" fmla="*/ 0 h 65"/>
              <a:gd name="T6" fmla="*/ 0 60000 65536"/>
              <a:gd name="T7" fmla="*/ 0 60000 65536"/>
              <a:gd name="T8" fmla="*/ 0 60000 65536"/>
              <a:gd name="T9" fmla="*/ 0 w 1"/>
              <a:gd name="T10" fmla="*/ 0 h 65"/>
              <a:gd name="T11" fmla="*/ 0 w 1"/>
              <a:gd name="T12" fmla="*/ 65 h 65"/>
            </a:gdLst>
            <a:ahLst/>
            <a:cxnLst>
              <a:cxn ang="T6">
                <a:pos x="T0" y="T1"/>
              </a:cxn>
              <a:cxn ang="T7">
                <a:pos x="T2" y="T3"/>
              </a:cxn>
              <a:cxn ang="T8">
                <a:pos x="T4" y="T5"/>
              </a:cxn>
            </a:cxnLst>
            <a:rect l="T9" t="T10" r="T11" b="T12"/>
            <a:pathLst>
              <a:path w="1" h="65">
                <a:moveTo>
                  <a:pt x="0" y="0"/>
                </a:moveTo>
                <a:lnTo>
                  <a:pt x="0" y="64"/>
                </a:lnTo>
                <a:lnTo>
                  <a:pt x="0" y="0"/>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4" name="Freeform 21">
            <a:extLst>
              <a:ext uri="{FF2B5EF4-FFF2-40B4-BE49-F238E27FC236}">
                <a16:creationId xmlns:a16="http://schemas.microsoft.com/office/drawing/2014/main" id="{10FFEB15-5A23-48CD-AD2E-19BE26A78F01}"/>
              </a:ext>
            </a:extLst>
          </p:cNvPr>
          <p:cNvSpPr>
            <a:spLocks/>
          </p:cNvSpPr>
          <p:nvPr/>
        </p:nvSpPr>
        <p:spPr bwMode="auto">
          <a:xfrm>
            <a:off x="9470469" y="5897130"/>
            <a:ext cx="2115" cy="114300"/>
          </a:xfrm>
          <a:custGeom>
            <a:avLst/>
            <a:gdLst>
              <a:gd name="T0" fmla="*/ 0 w 1"/>
              <a:gd name="T1" fmla="*/ 0 h 65"/>
              <a:gd name="T2" fmla="*/ 0 w 1"/>
              <a:gd name="T3" fmla="*/ 2147483647 h 65"/>
              <a:gd name="T4" fmla="*/ 0 w 1"/>
              <a:gd name="T5" fmla="*/ 0 h 65"/>
              <a:gd name="T6" fmla="*/ 0 60000 65536"/>
              <a:gd name="T7" fmla="*/ 0 60000 65536"/>
              <a:gd name="T8" fmla="*/ 0 60000 65536"/>
              <a:gd name="T9" fmla="*/ 0 w 1"/>
              <a:gd name="T10" fmla="*/ 0 h 65"/>
              <a:gd name="T11" fmla="*/ 1 w 1"/>
              <a:gd name="T12" fmla="*/ 65 h 65"/>
            </a:gdLst>
            <a:ahLst/>
            <a:cxnLst>
              <a:cxn ang="T6">
                <a:pos x="T0" y="T1"/>
              </a:cxn>
              <a:cxn ang="T7">
                <a:pos x="T2" y="T3"/>
              </a:cxn>
              <a:cxn ang="T8">
                <a:pos x="T4" y="T5"/>
              </a:cxn>
            </a:cxnLst>
            <a:rect l="T9" t="T10" r="T11" b="T12"/>
            <a:pathLst>
              <a:path w="1" h="65">
                <a:moveTo>
                  <a:pt x="0" y="0"/>
                </a:moveTo>
                <a:lnTo>
                  <a:pt x="0" y="64"/>
                </a:lnTo>
                <a:lnTo>
                  <a:pt x="0" y="0"/>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5" name="Freeform 45">
            <a:extLst>
              <a:ext uri="{FF2B5EF4-FFF2-40B4-BE49-F238E27FC236}">
                <a16:creationId xmlns:a16="http://schemas.microsoft.com/office/drawing/2014/main" id="{C3C1FB27-9881-4E8C-9CD5-9A00E76CA627}"/>
              </a:ext>
            </a:extLst>
          </p:cNvPr>
          <p:cNvSpPr>
            <a:spLocks/>
          </p:cNvSpPr>
          <p:nvPr/>
        </p:nvSpPr>
        <p:spPr bwMode="auto">
          <a:xfrm>
            <a:off x="10251283" y="5897130"/>
            <a:ext cx="2117" cy="114300"/>
          </a:xfrm>
          <a:custGeom>
            <a:avLst/>
            <a:gdLst>
              <a:gd name="T0" fmla="*/ 0 w 1"/>
              <a:gd name="T1" fmla="*/ 0 h 65"/>
              <a:gd name="T2" fmla="*/ 0 w 1"/>
              <a:gd name="T3" fmla="*/ 2147483647 h 65"/>
              <a:gd name="T4" fmla="*/ 0 w 1"/>
              <a:gd name="T5" fmla="*/ 0 h 65"/>
              <a:gd name="T6" fmla="*/ 0 60000 65536"/>
              <a:gd name="T7" fmla="*/ 0 60000 65536"/>
              <a:gd name="T8" fmla="*/ 0 60000 65536"/>
              <a:gd name="T9" fmla="*/ 0 w 1"/>
              <a:gd name="T10" fmla="*/ 0 h 65"/>
              <a:gd name="T11" fmla="*/ 1 w 1"/>
              <a:gd name="T12" fmla="*/ 65 h 65"/>
            </a:gdLst>
            <a:ahLst/>
            <a:cxnLst>
              <a:cxn ang="T6">
                <a:pos x="T0" y="T1"/>
              </a:cxn>
              <a:cxn ang="T7">
                <a:pos x="T2" y="T3"/>
              </a:cxn>
              <a:cxn ang="T8">
                <a:pos x="T4" y="T5"/>
              </a:cxn>
            </a:cxnLst>
            <a:rect l="T9" t="T10" r="T11" b="T12"/>
            <a:pathLst>
              <a:path w="1" h="65">
                <a:moveTo>
                  <a:pt x="0" y="0"/>
                </a:moveTo>
                <a:lnTo>
                  <a:pt x="0" y="64"/>
                </a:lnTo>
                <a:lnTo>
                  <a:pt x="0" y="0"/>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6" name="Freeform 95">
            <a:extLst>
              <a:ext uri="{FF2B5EF4-FFF2-40B4-BE49-F238E27FC236}">
                <a16:creationId xmlns:a16="http://schemas.microsoft.com/office/drawing/2014/main" id="{16C1A355-747C-40E1-8186-5E660CC3A70A}"/>
              </a:ext>
            </a:extLst>
          </p:cNvPr>
          <p:cNvSpPr>
            <a:spLocks/>
          </p:cNvSpPr>
          <p:nvPr/>
        </p:nvSpPr>
        <p:spPr bwMode="auto">
          <a:xfrm>
            <a:off x="7824099" y="2912630"/>
            <a:ext cx="3203799" cy="2944284"/>
          </a:xfrm>
          <a:custGeom>
            <a:avLst/>
            <a:gdLst>
              <a:gd name="T0" fmla="*/ 2467848 w 2287"/>
              <a:gd name="T1" fmla="*/ 0 h 1667"/>
              <a:gd name="T2" fmla="*/ 1862877 w 2287"/>
              <a:gd name="T3" fmla="*/ 315157 h 1667"/>
              <a:gd name="T4" fmla="*/ 1663283 w 2287"/>
              <a:gd name="T5" fmla="*/ 390635 h 1667"/>
              <a:gd name="T6" fmla="*/ 1242434 w 2287"/>
              <a:gd name="T7" fmla="*/ 687253 h 1667"/>
              <a:gd name="T8" fmla="*/ 1115560 w 2287"/>
              <a:gd name="T9" fmla="*/ 729627 h 1667"/>
              <a:gd name="T10" fmla="*/ 1018084 w 2287"/>
              <a:gd name="T11" fmla="*/ 655473 h 1667"/>
              <a:gd name="T12" fmla="*/ 925250 w 2287"/>
              <a:gd name="T13" fmla="*/ 617071 h 1667"/>
              <a:gd name="T14" fmla="*/ 820037 w 2287"/>
              <a:gd name="T15" fmla="*/ 729627 h 1667"/>
              <a:gd name="T16" fmla="*/ 758148 w 2287"/>
              <a:gd name="T17" fmla="*/ 805106 h 1667"/>
              <a:gd name="T18" fmla="*/ 702447 w 2287"/>
              <a:gd name="T19" fmla="*/ 960036 h 1667"/>
              <a:gd name="T20" fmla="*/ 604971 w 2287"/>
              <a:gd name="T21" fmla="*/ 1377155 h 1667"/>
              <a:gd name="T22" fmla="*/ 510589 w 2287"/>
              <a:gd name="T23" fmla="*/ 1873725 h 1667"/>
              <a:gd name="T24" fmla="*/ 413113 w 2287"/>
              <a:gd name="T25" fmla="*/ 2333218 h 1667"/>
              <a:gd name="T26" fmla="*/ 0 w 2287"/>
              <a:gd name="T27" fmla="*/ 3930187 h 1667"/>
              <a:gd name="T28" fmla="*/ 83551 w 2287"/>
              <a:gd name="T29" fmla="*/ 4853146 h 1667"/>
              <a:gd name="T30" fmla="*/ 184122 w 2287"/>
              <a:gd name="T31" fmla="*/ 5688708 h 1667"/>
              <a:gd name="T32" fmla="*/ 295523 w 2287"/>
              <a:gd name="T33" fmla="*/ 6447467 h 1667"/>
              <a:gd name="T34" fmla="*/ 413113 w 2287"/>
              <a:gd name="T35" fmla="*/ 7098967 h 1667"/>
              <a:gd name="T36" fmla="*/ 581762 w 2287"/>
              <a:gd name="T37" fmla="*/ 8043113 h 1667"/>
              <a:gd name="T38" fmla="*/ 686975 w 2287"/>
              <a:gd name="T39" fmla="*/ 8423155 h 1667"/>
              <a:gd name="T40" fmla="*/ 829321 w 2287"/>
              <a:gd name="T41" fmla="*/ 8735663 h 1667"/>
              <a:gd name="T42" fmla="*/ 932986 w 2287"/>
              <a:gd name="T43" fmla="*/ 8846894 h 1667"/>
              <a:gd name="T44" fmla="*/ 1032009 w 2287"/>
              <a:gd name="T45" fmla="*/ 8922373 h 1667"/>
              <a:gd name="T46" fmla="*/ 1242434 w 2287"/>
              <a:gd name="T47" fmla="*/ 8997852 h 1667"/>
              <a:gd name="T48" fmla="*/ 1446669 w 2287"/>
              <a:gd name="T49" fmla="*/ 9158078 h 1667"/>
              <a:gd name="T50" fmla="*/ 1655547 w 2287"/>
              <a:gd name="T51" fmla="*/ 9306387 h 1667"/>
              <a:gd name="T52" fmla="*/ 2467848 w 2287"/>
              <a:gd name="T53" fmla="*/ 9772501 h 166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287"/>
              <a:gd name="T82" fmla="*/ 0 h 1667"/>
              <a:gd name="T83" fmla="*/ 2287 w 2287"/>
              <a:gd name="T84" fmla="*/ 1667 h 166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287" h="1667">
                <a:moveTo>
                  <a:pt x="2286" y="0"/>
                </a:moveTo>
                <a:lnTo>
                  <a:pt x="1729" y="54"/>
                </a:lnTo>
                <a:lnTo>
                  <a:pt x="1540" y="67"/>
                </a:lnTo>
                <a:lnTo>
                  <a:pt x="1150" y="118"/>
                </a:lnTo>
                <a:lnTo>
                  <a:pt x="1033" y="125"/>
                </a:lnTo>
                <a:lnTo>
                  <a:pt x="942" y="112"/>
                </a:lnTo>
                <a:lnTo>
                  <a:pt x="858" y="105"/>
                </a:lnTo>
                <a:lnTo>
                  <a:pt x="760" y="125"/>
                </a:lnTo>
                <a:lnTo>
                  <a:pt x="702" y="138"/>
                </a:lnTo>
                <a:lnTo>
                  <a:pt x="650" y="164"/>
                </a:lnTo>
                <a:lnTo>
                  <a:pt x="559" y="235"/>
                </a:lnTo>
                <a:lnTo>
                  <a:pt x="474" y="320"/>
                </a:lnTo>
                <a:lnTo>
                  <a:pt x="383" y="398"/>
                </a:lnTo>
                <a:lnTo>
                  <a:pt x="0" y="670"/>
                </a:lnTo>
                <a:lnTo>
                  <a:pt x="78" y="826"/>
                </a:lnTo>
                <a:lnTo>
                  <a:pt x="169" y="969"/>
                </a:lnTo>
                <a:lnTo>
                  <a:pt x="273" y="1099"/>
                </a:lnTo>
                <a:lnTo>
                  <a:pt x="383" y="1209"/>
                </a:lnTo>
                <a:lnTo>
                  <a:pt x="539" y="1371"/>
                </a:lnTo>
                <a:lnTo>
                  <a:pt x="637" y="1436"/>
                </a:lnTo>
                <a:lnTo>
                  <a:pt x="767" y="1488"/>
                </a:lnTo>
                <a:lnTo>
                  <a:pt x="864" y="1508"/>
                </a:lnTo>
                <a:lnTo>
                  <a:pt x="955" y="1521"/>
                </a:lnTo>
                <a:lnTo>
                  <a:pt x="1150" y="1534"/>
                </a:lnTo>
                <a:lnTo>
                  <a:pt x="1339" y="1560"/>
                </a:lnTo>
                <a:lnTo>
                  <a:pt x="1534" y="1586"/>
                </a:lnTo>
                <a:lnTo>
                  <a:pt x="2286" y="1666"/>
                </a:lnTo>
              </a:path>
            </a:pathLst>
          </a:custGeom>
          <a:noFill/>
          <a:ln w="25400" cap="rnd">
            <a:solidFill>
              <a:srgbClr val="7030A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grpSp>
        <p:nvGrpSpPr>
          <p:cNvPr id="47" name="Group 144">
            <a:extLst>
              <a:ext uri="{FF2B5EF4-FFF2-40B4-BE49-F238E27FC236}">
                <a16:creationId xmlns:a16="http://schemas.microsoft.com/office/drawing/2014/main" id="{01167E6F-6F02-4CAF-9C84-AF62B48DEA92}"/>
              </a:ext>
            </a:extLst>
          </p:cNvPr>
          <p:cNvGrpSpPr>
            <a:grpSpLocks/>
          </p:cNvGrpSpPr>
          <p:nvPr/>
        </p:nvGrpSpPr>
        <p:grpSpPr bwMode="auto">
          <a:xfrm>
            <a:off x="1613405" y="6091875"/>
            <a:ext cx="9839832" cy="275856"/>
            <a:chOff x="1166002" y="4143464"/>
            <a:chExt cx="7381098" cy="206615"/>
          </a:xfrm>
        </p:grpSpPr>
        <p:sp>
          <p:nvSpPr>
            <p:cNvPr id="48" name="Freeform 12">
              <a:extLst>
                <a:ext uri="{FF2B5EF4-FFF2-40B4-BE49-F238E27FC236}">
                  <a16:creationId xmlns:a16="http://schemas.microsoft.com/office/drawing/2014/main" id="{801E2347-4588-48D3-84E7-F93017DD7D92}"/>
                </a:ext>
              </a:extLst>
            </p:cNvPr>
            <p:cNvSpPr>
              <a:spLocks/>
            </p:cNvSpPr>
            <p:nvPr/>
          </p:nvSpPr>
          <p:spPr bwMode="auto">
            <a:xfrm>
              <a:off x="1986583" y="4143464"/>
              <a:ext cx="1587" cy="95123"/>
            </a:xfrm>
            <a:custGeom>
              <a:avLst/>
              <a:gdLst>
                <a:gd name="T0" fmla="*/ 0 w 1"/>
                <a:gd name="T1" fmla="*/ 0 h 65"/>
                <a:gd name="T2" fmla="*/ 0 w 1"/>
                <a:gd name="T3" fmla="*/ 2147483647 h 65"/>
                <a:gd name="T4" fmla="*/ 0 w 1"/>
                <a:gd name="T5" fmla="*/ 0 h 65"/>
                <a:gd name="T6" fmla="*/ 0 60000 65536"/>
                <a:gd name="T7" fmla="*/ 0 60000 65536"/>
                <a:gd name="T8" fmla="*/ 0 60000 65536"/>
                <a:gd name="T9" fmla="*/ 0 w 1"/>
                <a:gd name="T10" fmla="*/ 0 h 65"/>
                <a:gd name="T11" fmla="*/ 1 w 1"/>
                <a:gd name="T12" fmla="*/ 65 h 65"/>
              </a:gdLst>
              <a:ahLst/>
              <a:cxnLst>
                <a:cxn ang="T6">
                  <a:pos x="T0" y="T1"/>
                </a:cxn>
                <a:cxn ang="T7">
                  <a:pos x="T2" y="T3"/>
                </a:cxn>
                <a:cxn ang="T8">
                  <a:pos x="T4" y="T5"/>
                </a:cxn>
              </a:cxnLst>
              <a:rect l="T9" t="T10" r="T11" b="T12"/>
              <a:pathLst>
                <a:path w="1" h="65">
                  <a:moveTo>
                    <a:pt x="0" y="0"/>
                  </a:moveTo>
                  <a:lnTo>
                    <a:pt x="0" y="64"/>
                  </a:lnTo>
                  <a:lnTo>
                    <a:pt x="0" y="0"/>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9" name="Freeform 13">
              <a:extLst>
                <a:ext uri="{FF2B5EF4-FFF2-40B4-BE49-F238E27FC236}">
                  <a16:creationId xmlns:a16="http://schemas.microsoft.com/office/drawing/2014/main" id="{2A2B56FA-114E-4B4D-9D61-C60A2C075B62}"/>
                </a:ext>
              </a:extLst>
            </p:cNvPr>
            <p:cNvSpPr>
              <a:spLocks/>
            </p:cNvSpPr>
            <p:nvPr/>
          </p:nvSpPr>
          <p:spPr bwMode="auto">
            <a:xfrm>
              <a:off x="2581839" y="4143464"/>
              <a:ext cx="1588" cy="95123"/>
            </a:xfrm>
            <a:custGeom>
              <a:avLst/>
              <a:gdLst>
                <a:gd name="T0" fmla="*/ 0 w 1"/>
                <a:gd name="T1" fmla="*/ 0 h 65"/>
                <a:gd name="T2" fmla="*/ 0 w 1"/>
                <a:gd name="T3" fmla="*/ 2147483647 h 65"/>
                <a:gd name="T4" fmla="*/ 0 w 1"/>
                <a:gd name="T5" fmla="*/ 0 h 65"/>
                <a:gd name="T6" fmla="*/ 0 60000 65536"/>
                <a:gd name="T7" fmla="*/ 0 60000 65536"/>
                <a:gd name="T8" fmla="*/ 0 60000 65536"/>
                <a:gd name="T9" fmla="*/ 0 w 1"/>
                <a:gd name="T10" fmla="*/ 0 h 65"/>
                <a:gd name="T11" fmla="*/ 1 w 1"/>
                <a:gd name="T12" fmla="*/ 65 h 65"/>
              </a:gdLst>
              <a:ahLst/>
              <a:cxnLst>
                <a:cxn ang="T6">
                  <a:pos x="T0" y="T1"/>
                </a:cxn>
                <a:cxn ang="T7">
                  <a:pos x="T2" y="T3"/>
                </a:cxn>
                <a:cxn ang="T8">
                  <a:pos x="T4" y="T5"/>
                </a:cxn>
              </a:cxnLst>
              <a:rect l="T9" t="T10" r="T11" b="T12"/>
              <a:pathLst>
                <a:path w="1" h="65">
                  <a:moveTo>
                    <a:pt x="0" y="0"/>
                  </a:moveTo>
                  <a:lnTo>
                    <a:pt x="0" y="64"/>
                  </a:lnTo>
                  <a:lnTo>
                    <a:pt x="0" y="0"/>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50" name="Freeform 14">
              <a:extLst>
                <a:ext uri="{FF2B5EF4-FFF2-40B4-BE49-F238E27FC236}">
                  <a16:creationId xmlns:a16="http://schemas.microsoft.com/office/drawing/2014/main" id="{439A1D18-E1EA-41C9-8246-88C1B313FAB4}"/>
                </a:ext>
              </a:extLst>
            </p:cNvPr>
            <p:cNvSpPr>
              <a:spLocks/>
            </p:cNvSpPr>
            <p:nvPr/>
          </p:nvSpPr>
          <p:spPr bwMode="auto">
            <a:xfrm>
              <a:off x="3173921" y="4143464"/>
              <a:ext cx="3175" cy="95123"/>
            </a:xfrm>
            <a:custGeom>
              <a:avLst/>
              <a:gdLst>
                <a:gd name="T0" fmla="*/ 0 w 1"/>
                <a:gd name="T1" fmla="*/ 0 h 65"/>
                <a:gd name="T2" fmla="*/ 0 w 1"/>
                <a:gd name="T3" fmla="*/ 2147483647 h 65"/>
                <a:gd name="T4" fmla="*/ 0 w 1"/>
                <a:gd name="T5" fmla="*/ 0 h 65"/>
                <a:gd name="T6" fmla="*/ 0 60000 65536"/>
                <a:gd name="T7" fmla="*/ 0 60000 65536"/>
                <a:gd name="T8" fmla="*/ 0 60000 65536"/>
                <a:gd name="T9" fmla="*/ 0 w 1"/>
                <a:gd name="T10" fmla="*/ 0 h 65"/>
                <a:gd name="T11" fmla="*/ 1 w 1"/>
                <a:gd name="T12" fmla="*/ 65 h 65"/>
              </a:gdLst>
              <a:ahLst/>
              <a:cxnLst>
                <a:cxn ang="T6">
                  <a:pos x="T0" y="T1"/>
                </a:cxn>
                <a:cxn ang="T7">
                  <a:pos x="T2" y="T3"/>
                </a:cxn>
                <a:cxn ang="T8">
                  <a:pos x="T4" y="T5"/>
                </a:cxn>
              </a:cxnLst>
              <a:rect l="T9" t="T10" r="T11" b="T12"/>
              <a:pathLst>
                <a:path w="1" h="65">
                  <a:moveTo>
                    <a:pt x="0" y="0"/>
                  </a:moveTo>
                  <a:lnTo>
                    <a:pt x="0" y="64"/>
                  </a:lnTo>
                  <a:lnTo>
                    <a:pt x="0" y="0"/>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51" name="Freeform 15">
              <a:extLst>
                <a:ext uri="{FF2B5EF4-FFF2-40B4-BE49-F238E27FC236}">
                  <a16:creationId xmlns:a16="http://schemas.microsoft.com/office/drawing/2014/main" id="{228745DA-48E4-4C34-9567-4EE8170A06E1}"/>
                </a:ext>
              </a:extLst>
            </p:cNvPr>
            <p:cNvSpPr>
              <a:spLocks/>
            </p:cNvSpPr>
            <p:nvPr/>
          </p:nvSpPr>
          <p:spPr bwMode="auto">
            <a:xfrm>
              <a:off x="3767590" y="4143464"/>
              <a:ext cx="1587" cy="95123"/>
            </a:xfrm>
            <a:custGeom>
              <a:avLst/>
              <a:gdLst>
                <a:gd name="T0" fmla="*/ 0 w 1"/>
                <a:gd name="T1" fmla="*/ 0 h 65"/>
                <a:gd name="T2" fmla="*/ 0 w 1"/>
                <a:gd name="T3" fmla="*/ 2147483647 h 65"/>
                <a:gd name="T4" fmla="*/ 0 w 1"/>
                <a:gd name="T5" fmla="*/ 0 h 65"/>
                <a:gd name="T6" fmla="*/ 0 60000 65536"/>
                <a:gd name="T7" fmla="*/ 0 60000 65536"/>
                <a:gd name="T8" fmla="*/ 0 60000 65536"/>
                <a:gd name="T9" fmla="*/ 0 w 1"/>
                <a:gd name="T10" fmla="*/ 0 h 65"/>
                <a:gd name="T11" fmla="*/ 1 w 1"/>
                <a:gd name="T12" fmla="*/ 65 h 65"/>
              </a:gdLst>
              <a:ahLst/>
              <a:cxnLst>
                <a:cxn ang="T6">
                  <a:pos x="T0" y="T1"/>
                </a:cxn>
                <a:cxn ang="T7">
                  <a:pos x="T2" y="T3"/>
                </a:cxn>
                <a:cxn ang="T8">
                  <a:pos x="T4" y="T5"/>
                </a:cxn>
              </a:cxnLst>
              <a:rect l="T9" t="T10" r="T11" b="T12"/>
              <a:pathLst>
                <a:path w="1" h="65">
                  <a:moveTo>
                    <a:pt x="0" y="0"/>
                  </a:moveTo>
                  <a:lnTo>
                    <a:pt x="0" y="64"/>
                  </a:lnTo>
                  <a:lnTo>
                    <a:pt x="0" y="0"/>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52" name="Freeform 16">
              <a:extLst>
                <a:ext uri="{FF2B5EF4-FFF2-40B4-BE49-F238E27FC236}">
                  <a16:creationId xmlns:a16="http://schemas.microsoft.com/office/drawing/2014/main" id="{8E176EF1-A004-463C-8B9B-7E5903930995}"/>
                </a:ext>
              </a:extLst>
            </p:cNvPr>
            <p:cNvSpPr>
              <a:spLocks/>
            </p:cNvSpPr>
            <p:nvPr/>
          </p:nvSpPr>
          <p:spPr bwMode="auto">
            <a:xfrm>
              <a:off x="4372370" y="4143464"/>
              <a:ext cx="1588" cy="95123"/>
            </a:xfrm>
            <a:custGeom>
              <a:avLst/>
              <a:gdLst>
                <a:gd name="T0" fmla="*/ 0 w 1"/>
                <a:gd name="T1" fmla="*/ 0 h 65"/>
                <a:gd name="T2" fmla="*/ 0 w 1"/>
                <a:gd name="T3" fmla="*/ 2147483647 h 65"/>
                <a:gd name="T4" fmla="*/ 0 w 1"/>
                <a:gd name="T5" fmla="*/ 0 h 65"/>
                <a:gd name="T6" fmla="*/ 0 60000 65536"/>
                <a:gd name="T7" fmla="*/ 0 60000 65536"/>
                <a:gd name="T8" fmla="*/ 0 60000 65536"/>
                <a:gd name="T9" fmla="*/ 0 w 1"/>
                <a:gd name="T10" fmla="*/ 0 h 65"/>
                <a:gd name="T11" fmla="*/ 1 w 1"/>
                <a:gd name="T12" fmla="*/ 65 h 65"/>
              </a:gdLst>
              <a:ahLst/>
              <a:cxnLst>
                <a:cxn ang="T6">
                  <a:pos x="T0" y="T1"/>
                </a:cxn>
                <a:cxn ang="T7">
                  <a:pos x="T2" y="T3"/>
                </a:cxn>
                <a:cxn ang="T8">
                  <a:pos x="T4" y="T5"/>
                </a:cxn>
              </a:cxnLst>
              <a:rect l="T9" t="T10" r="T11" b="T12"/>
              <a:pathLst>
                <a:path w="1" h="65">
                  <a:moveTo>
                    <a:pt x="0" y="0"/>
                  </a:moveTo>
                  <a:lnTo>
                    <a:pt x="0" y="64"/>
                  </a:lnTo>
                  <a:lnTo>
                    <a:pt x="0" y="0"/>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53" name="Freeform 17">
              <a:extLst>
                <a:ext uri="{FF2B5EF4-FFF2-40B4-BE49-F238E27FC236}">
                  <a16:creationId xmlns:a16="http://schemas.microsoft.com/office/drawing/2014/main" id="{85E8F5B9-25C1-46CC-9FD5-64F005565C79}"/>
                </a:ext>
              </a:extLst>
            </p:cNvPr>
            <p:cNvSpPr>
              <a:spLocks/>
            </p:cNvSpPr>
            <p:nvPr/>
          </p:nvSpPr>
          <p:spPr bwMode="auto">
            <a:xfrm>
              <a:off x="4964452" y="4143464"/>
              <a:ext cx="1587" cy="95123"/>
            </a:xfrm>
            <a:custGeom>
              <a:avLst/>
              <a:gdLst>
                <a:gd name="T0" fmla="*/ 0 w 1"/>
                <a:gd name="T1" fmla="*/ 0 h 65"/>
                <a:gd name="T2" fmla="*/ 0 w 1"/>
                <a:gd name="T3" fmla="*/ 2147483647 h 65"/>
                <a:gd name="T4" fmla="*/ 0 w 1"/>
                <a:gd name="T5" fmla="*/ 0 h 65"/>
                <a:gd name="T6" fmla="*/ 0 60000 65536"/>
                <a:gd name="T7" fmla="*/ 0 60000 65536"/>
                <a:gd name="T8" fmla="*/ 0 60000 65536"/>
                <a:gd name="T9" fmla="*/ 0 w 1"/>
                <a:gd name="T10" fmla="*/ 0 h 65"/>
                <a:gd name="T11" fmla="*/ 1 w 1"/>
                <a:gd name="T12" fmla="*/ 65 h 65"/>
              </a:gdLst>
              <a:ahLst/>
              <a:cxnLst>
                <a:cxn ang="T6">
                  <a:pos x="T0" y="T1"/>
                </a:cxn>
                <a:cxn ang="T7">
                  <a:pos x="T2" y="T3"/>
                </a:cxn>
                <a:cxn ang="T8">
                  <a:pos x="T4" y="T5"/>
                </a:cxn>
              </a:cxnLst>
              <a:rect l="T9" t="T10" r="T11" b="T12"/>
              <a:pathLst>
                <a:path w="1" h="65">
                  <a:moveTo>
                    <a:pt x="0" y="0"/>
                  </a:moveTo>
                  <a:lnTo>
                    <a:pt x="0" y="64"/>
                  </a:lnTo>
                  <a:lnTo>
                    <a:pt x="0" y="0"/>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54" name="Freeform 18">
              <a:extLst>
                <a:ext uri="{FF2B5EF4-FFF2-40B4-BE49-F238E27FC236}">
                  <a16:creationId xmlns:a16="http://schemas.microsoft.com/office/drawing/2014/main" id="{DC8415BC-76F8-4837-8CAF-A965C914F6D6}"/>
                </a:ext>
              </a:extLst>
            </p:cNvPr>
            <p:cNvSpPr>
              <a:spLocks/>
            </p:cNvSpPr>
            <p:nvPr/>
          </p:nvSpPr>
          <p:spPr bwMode="auto">
            <a:xfrm>
              <a:off x="5547009" y="4143464"/>
              <a:ext cx="1588" cy="95123"/>
            </a:xfrm>
            <a:custGeom>
              <a:avLst/>
              <a:gdLst>
                <a:gd name="T0" fmla="*/ 0 w 1"/>
                <a:gd name="T1" fmla="*/ 0 h 65"/>
                <a:gd name="T2" fmla="*/ 0 w 1"/>
                <a:gd name="T3" fmla="*/ 2147483647 h 65"/>
                <a:gd name="T4" fmla="*/ 0 w 1"/>
                <a:gd name="T5" fmla="*/ 0 h 65"/>
                <a:gd name="T6" fmla="*/ 0 60000 65536"/>
                <a:gd name="T7" fmla="*/ 0 60000 65536"/>
                <a:gd name="T8" fmla="*/ 0 60000 65536"/>
                <a:gd name="T9" fmla="*/ 0 w 1"/>
                <a:gd name="T10" fmla="*/ 0 h 65"/>
                <a:gd name="T11" fmla="*/ 1 w 1"/>
                <a:gd name="T12" fmla="*/ 65 h 65"/>
              </a:gdLst>
              <a:ahLst/>
              <a:cxnLst>
                <a:cxn ang="T6">
                  <a:pos x="T0" y="T1"/>
                </a:cxn>
                <a:cxn ang="T7">
                  <a:pos x="T2" y="T3"/>
                </a:cxn>
                <a:cxn ang="T8">
                  <a:pos x="T4" y="T5"/>
                </a:cxn>
              </a:cxnLst>
              <a:rect l="T9" t="T10" r="T11" b="T12"/>
              <a:pathLst>
                <a:path w="1" h="65">
                  <a:moveTo>
                    <a:pt x="0" y="0"/>
                  </a:moveTo>
                  <a:lnTo>
                    <a:pt x="0" y="64"/>
                  </a:lnTo>
                  <a:lnTo>
                    <a:pt x="0" y="0"/>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55" name="Freeform 19">
              <a:extLst>
                <a:ext uri="{FF2B5EF4-FFF2-40B4-BE49-F238E27FC236}">
                  <a16:creationId xmlns:a16="http://schemas.microsoft.com/office/drawing/2014/main" id="{2C779E88-352E-4923-8BEA-2C662CD88B1B}"/>
                </a:ext>
              </a:extLst>
            </p:cNvPr>
            <p:cNvSpPr>
              <a:spLocks/>
            </p:cNvSpPr>
            <p:nvPr/>
          </p:nvSpPr>
          <p:spPr bwMode="auto">
            <a:xfrm>
              <a:off x="6129567" y="4143464"/>
              <a:ext cx="1587" cy="95123"/>
            </a:xfrm>
            <a:custGeom>
              <a:avLst/>
              <a:gdLst>
                <a:gd name="T0" fmla="*/ 0 w 1"/>
                <a:gd name="T1" fmla="*/ 0 h 65"/>
                <a:gd name="T2" fmla="*/ 0 w 1"/>
                <a:gd name="T3" fmla="*/ 2147483647 h 65"/>
                <a:gd name="T4" fmla="*/ 0 w 1"/>
                <a:gd name="T5" fmla="*/ 0 h 65"/>
                <a:gd name="T6" fmla="*/ 0 60000 65536"/>
                <a:gd name="T7" fmla="*/ 0 60000 65536"/>
                <a:gd name="T8" fmla="*/ 0 60000 65536"/>
                <a:gd name="T9" fmla="*/ 0 w 1"/>
                <a:gd name="T10" fmla="*/ 0 h 65"/>
                <a:gd name="T11" fmla="*/ 1 w 1"/>
                <a:gd name="T12" fmla="*/ 65 h 65"/>
              </a:gdLst>
              <a:ahLst/>
              <a:cxnLst>
                <a:cxn ang="T6">
                  <a:pos x="T0" y="T1"/>
                </a:cxn>
                <a:cxn ang="T7">
                  <a:pos x="T2" y="T3"/>
                </a:cxn>
                <a:cxn ang="T8">
                  <a:pos x="T4" y="T5"/>
                </a:cxn>
              </a:cxnLst>
              <a:rect l="T9" t="T10" r="T11" b="T12"/>
              <a:pathLst>
                <a:path w="1" h="65">
                  <a:moveTo>
                    <a:pt x="0" y="0"/>
                  </a:moveTo>
                  <a:lnTo>
                    <a:pt x="0" y="64"/>
                  </a:lnTo>
                  <a:lnTo>
                    <a:pt x="0" y="0"/>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56" name="Freeform 20">
              <a:extLst>
                <a:ext uri="{FF2B5EF4-FFF2-40B4-BE49-F238E27FC236}">
                  <a16:creationId xmlns:a16="http://schemas.microsoft.com/office/drawing/2014/main" id="{A3F70D66-DF02-4520-B640-71B206DA8AE2}"/>
                </a:ext>
              </a:extLst>
            </p:cNvPr>
            <p:cNvSpPr>
              <a:spLocks/>
            </p:cNvSpPr>
            <p:nvPr/>
          </p:nvSpPr>
          <p:spPr bwMode="auto">
            <a:xfrm>
              <a:off x="6713711" y="4143464"/>
              <a:ext cx="0" cy="95123"/>
            </a:xfrm>
            <a:custGeom>
              <a:avLst/>
              <a:gdLst>
                <a:gd name="T0" fmla="*/ 0 w 1"/>
                <a:gd name="T1" fmla="*/ 0 h 65"/>
                <a:gd name="T2" fmla="*/ 0 w 1"/>
                <a:gd name="T3" fmla="*/ 2147483647 h 65"/>
                <a:gd name="T4" fmla="*/ 0 w 1"/>
                <a:gd name="T5" fmla="*/ 0 h 65"/>
                <a:gd name="T6" fmla="*/ 0 60000 65536"/>
                <a:gd name="T7" fmla="*/ 0 60000 65536"/>
                <a:gd name="T8" fmla="*/ 0 60000 65536"/>
                <a:gd name="T9" fmla="*/ 0 w 1"/>
                <a:gd name="T10" fmla="*/ 0 h 65"/>
                <a:gd name="T11" fmla="*/ 0 w 1"/>
                <a:gd name="T12" fmla="*/ 65 h 65"/>
              </a:gdLst>
              <a:ahLst/>
              <a:cxnLst>
                <a:cxn ang="T6">
                  <a:pos x="T0" y="T1"/>
                </a:cxn>
                <a:cxn ang="T7">
                  <a:pos x="T2" y="T3"/>
                </a:cxn>
                <a:cxn ang="T8">
                  <a:pos x="T4" y="T5"/>
                </a:cxn>
              </a:cxnLst>
              <a:rect l="T9" t="T10" r="T11" b="T12"/>
              <a:pathLst>
                <a:path w="1" h="65">
                  <a:moveTo>
                    <a:pt x="0" y="0"/>
                  </a:moveTo>
                  <a:lnTo>
                    <a:pt x="0" y="64"/>
                  </a:lnTo>
                  <a:lnTo>
                    <a:pt x="0" y="0"/>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57" name="Freeform 21">
              <a:extLst>
                <a:ext uri="{FF2B5EF4-FFF2-40B4-BE49-F238E27FC236}">
                  <a16:creationId xmlns:a16="http://schemas.microsoft.com/office/drawing/2014/main" id="{3B5C8C69-4121-4868-89D8-FA8CA816D450}"/>
                </a:ext>
              </a:extLst>
            </p:cNvPr>
            <p:cNvSpPr>
              <a:spLocks/>
            </p:cNvSpPr>
            <p:nvPr/>
          </p:nvSpPr>
          <p:spPr bwMode="auto">
            <a:xfrm>
              <a:off x="7304206" y="4143464"/>
              <a:ext cx="1587" cy="95123"/>
            </a:xfrm>
            <a:custGeom>
              <a:avLst/>
              <a:gdLst>
                <a:gd name="T0" fmla="*/ 0 w 1"/>
                <a:gd name="T1" fmla="*/ 0 h 65"/>
                <a:gd name="T2" fmla="*/ 0 w 1"/>
                <a:gd name="T3" fmla="*/ 2147483647 h 65"/>
                <a:gd name="T4" fmla="*/ 0 w 1"/>
                <a:gd name="T5" fmla="*/ 0 h 65"/>
                <a:gd name="T6" fmla="*/ 0 60000 65536"/>
                <a:gd name="T7" fmla="*/ 0 60000 65536"/>
                <a:gd name="T8" fmla="*/ 0 60000 65536"/>
                <a:gd name="T9" fmla="*/ 0 w 1"/>
                <a:gd name="T10" fmla="*/ 0 h 65"/>
                <a:gd name="T11" fmla="*/ 1 w 1"/>
                <a:gd name="T12" fmla="*/ 65 h 65"/>
              </a:gdLst>
              <a:ahLst/>
              <a:cxnLst>
                <a:cxn ang="T6">
                  <a:pos x="T0" y="T1"/>
                </a:cxn>
                <a:cxn ang="T7">
                  <a:pos x="T2" y="T3"/>
                </a:cxn>
                <a:cxn ang="T8">
                  <a:pos x="T4" y="T5"/>
                </a:cxn>
              </a:cxnLst>
              <a:rect l="T9" t="T10" r="T11" b="T12"/>
              <a:pathLst>
                <a:path w="1" h="65">
                  <a:moveTo>
                    <a:pt x="0" y="0"/>
                  </a:moveTo>
                  <a:lnTo>
                    <a:pt x="0" y="64"/>
                  </a:lnTo>
                  <a:lnTo>
                    <a:pt x="0" y="0"/>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58" name="Rectangle 32">
              <a:extLst>
                <a:ext uri="{FF2B5EF4-FFF2-40B4-BE49-F238E27FC236}">
                  <a16:creationId xmlns:a16="http://schemas.microsoft.com/office/drawing/2014/main" id="{7C6F859B-ED26-403A-8E15-D05C76CBE1E0}"/>
                </a:ext>
              </a:extLst>
            </p:cNvPr>
            <p:cNvSpPr>
              <a:spLocks noChangeArrowheads="1"/>
            </p:cNvSpPr>
            <p:nvPr/>
          </p:nvSpPr>
          <p:spPr bwMode="auto">
            <a:xfrm>
              <a:off x="1166002" y="4143464"/>
              <a:ext cx="391919" cy="206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5068" tIns="37534" rIns="75068" bIns="37534">
              <a:spAutoFit/>
            </a:bodyPr>
            <a:lstStyle/>
            <a:p>
              <a:pPr marL="0" marR="0" lvl="0" indent="0" algn="ctr" defTabSz="631825" rtl="0" eaLnBrk="0" fontAlgn="auto" latinLnBrk="0" hangingPunct="0">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charset="0"/>
                </a:rPr>
                <a:t>1985</a:t>
              </a:r>
            </a:p>
          </p:txBody>
        </p:sp>
        <p:sp>
          <p:nvSpPr>
            <p:cNvPr id="59" name="Rectangle 33">
              <a:extLst>
                <a:ext uri="{FF2B5EF4-FFF2-40B4-BE49-F238E27FC236}">
                  <a16:creationId xmlns:a16="http://schemas.microsoft.com/office/drawing/2014/main" id="{AE6661F2-F3A6-4E9A-9094-15CC9BEC4580}"/>
                </a:ext>
              </a:extLst>
            </p:cNvPr>
            <p:cNvSpPr>
              <a:spLocks noChangeArrowheads="1"/>
            </p:cNvSpPr>
            <p:nvPr/>
          </p:nvSpPr>
          <p:spPr bwMode="auto">
            <a:xfrm>
              <a:off x="1613635" y="4143464"/>
              <a:ext cx="391919" cy="206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5068" tIns="37534" rIns="75068" bIns="37534">
              <a:spAutoFit/>
            </a:bodyPr>
            <a:lstStyle/>
            <a:p>
              <a:pPr marL="0" marR="0" lvl="0" indent="0" algn="ctr" defTabSz="631825" rtl="0" eaLnBrk="0" fontAlgn="auto" latinLnBrk="0" hangingPunct="0">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charset="0"/>
                </a:rPr>
                <a:t>1986</a:t>
              </a:r>
            </a:p>
          </p:txBody>
        </p:sp>
        <p:sp>
          <p:nvSpPr>
            <p:cNvPr id="60" name="Rectangle 34">
              <a:extLst>
                <a:ext uri="{FF2B5EF4-FFF2-40B4-BE49-F238E27FC236}">
                  <a16:creationId xmlns:a16="http://schemas.microsoft.com/office/drawing/2014/main" id="{0BD15E1D-7736-445E-AB1B-D616CD41551A}"/>
                </a:ext>
              </a:extLst>
            </p:cNvPr>
            <p:cNvSpPr>
              <a:spLocks noChangeArrowheads="1"/>
            </p:cNvSpPr>
            <p:nvPr/>
          </p:nvSpPr>
          <p:spPr bwMode="auto">
            <a:xfrm>
              <a:off x="2061266" y="4143464"/>
              <a:ext cx="391919" cy="206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5068" tIns="37534" rIns="75068" bIns="37534">
              <a:spAutoFit/>
            </a:bodyPr>
            <a:lstStyle/>
            <a:p>
              <a:pPr marL="0" marR="0" lvl="0" indent="0" algn="ctr" defTabSz="631825" rtl="0" eaLnBrk="0" fontAlgn="auto" latinLnBrk="0" hangingPunct="0">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charset="0"/>
                </a:rPr>
                <a:t>1987</a:t>
              </a:r>
            </a:p>
          </p:txBody>
        </p:sp>
        <p:sp>
          <p:nvSpPr>
            <p:cNvPr id="61" name="Rectangle 35">
              <a:extLst>
                <a:ext uri="{FF2B5EF4-FFF2-40B4-BE49-F238E27FC236}">
                  <a16:creationId xmlns:a16="http://schemas.microsoft.com/office/drawing/2014/main" id="{4A0D1884-745C-496E-8B9D-1274ACB38B89}"/>
                </a:ext>
              </a:extLst>
            </p:cNvPr>
            <p:cNvSpPr>
              <a:spLocks noChangeArrowheads="1"/>
            </p:cNvSpPr>
            <p:nvPr/>
          </p:nvSpPr>
          <p:spPr bwMode="auto">
            <a:xfrm>
              <a:off x="2507313" y="4143464"/>
              <a:ext cx="391919" cy="206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5068" tIns="37534" rIns="75068" bIns="37534">
              <a:spAutoFit/>
            </a:bodyPr>
            <a:lstStyle/>
            <a:p>
              <a:pPr marL="0" marR="0" lvl="0" indent="0" algn="ctr" defTabSz="631825" rtl="0" eaLnBrk="0" fontAlgn="auto" latinLnBrk="0" hangingPunct="0">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charset="0"/>
                </a:rPr>
                <a:t>1988</a:t>
              </a:r>
            </a:p>
          </p:txBody>
        </p:sp>
        <p:sp>
          <p:nvSpPr>
            <p:cNvPr id="62" name="Rectangle 36">
              <a:extLst>
                <a:ext uri="{FF2B5EF4-FFF2-40B4-BE49-F238E27FC236}">
                  <a16:creationId xmlns:a16="http://schemas.microsoft.com/office/drawing/2014/main" id="{87B7F35A-56B9-4924-8009-9101FF068B09}"/>
                </a:ext>
              </a:extLst>
            </p:cNvPr>
            <p:cNvSpPr>
              <a:spLocks noChangeArrowheads="1"/>
            </p:cNvSpPr>
            <p:nvPr/>
          </p:nvSpPr>
          <p:spPr bwMode="auto">
            <a:xfrm>
              <a:off x="2954946" y="4143464"/>
              <a:ext cx="391919" cy="206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5068" tIns="37534" rIns="75068" bIns="37534">
              <a:spAutoFit/>
            </a:bodyPr>
            <a:lstStyle/>
            <a:p>
              <a:pPr marL="0" marR="0" lvl="0" indent="0" algn="ctr" defTabSz="631825" rtl="0" eaLnBrk="0" fontAlgn="auto" latinLnBrk="0" hangingPunct="0">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charset="0"/>
                </a:rPr>
                <a:t>1989</a:t>
              </a:r>
            </a:p>
          </p:txBody>
        </p:sp>
        <p:sp>
          <p:nvSpPr>
            <p:cNvPr id="63" name="Rectangle 37">
              <a:extLst>
                <a:ext uri="{FF2B5EF4-FFF2-40B4-BE49-F238E27FC236}">
                  <a16:creationId xmlns:a16="http://schemas.microsoft.com/office/drawing/2014/main" id="{5862C97D-B2DF-4484-92E2-B343F5AB6EE5}"/>
                </a:ext>
              </a:extLst>
            </p:cNvPr>
            <p:cNvSpPr>
              <a:spLocks noChangeArrowheads="1"/>
            </p:cNvSpPr>
            <p:nvPr/>
          </p:nvSpPr>
          <p:spPr bwMode="auto">
            <a:xfrm>
              <a:off x="3402579" y="4143464"/>
              <a:ext cx="391919" cy="206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5068" tIns="37534" rIns="75068" bIns="37534">
              <a:spAutoFit/>
            </a:bodyPr>
            <a:lstStyle/>
            <a:p>
              <a:pPr marL="0" marR="0" lvl="0" indent="0" algn="ctr" defTabSz="631825" rtl="0" eaLnBrk="0" fontAlgn="auto" latinLnBrk="0" hangingPunct="0">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charset="0"/>
                </a:rPr>
                <a:t>1990</a:t>
              </a:r>
            </a:p>
          </p:txBody>
        </p:sp>
        <p:sp>
          <p:nvSpPr>
            <p:cNvPr id="64" name="Rectangle 38">
              <a:extLst>
                <a:ext uri="{FF2B5EF4-FFF2-40B4-BE49-F238E27FC236}">
                  <a16:creationId xmlns:a16="http://schemas.microsoft.com/office/drawing/2014/main" id="{120F6CC2-0CA1-4576-ACB7-303772D5FE13}"/>
                </a:ext>
              </a:extLst>
            </p:cNvPr>
            <p:cNvSpPr>
              <a:spLocks noChangeArrowheads="1"/>
            </p:cNvSpPr>
            <p:nvPr/>
          </p:nvSpPr>
          <p:spPr bwMode="auto">
            <a:xfrm>
              <a:off x="3850210" y="4143464"/>
              <a:ext cx="391919" cy="206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5068" tIns="37534" rIns="75068" bIns="37534">
              <a:spAutoFit/>
            </a:bodyPr>
            <a:lstStyle/>
            <a:p>
              <a:pPr marL="0" marR="0" lvl="0" indent="0" algn="ctr" defTabSz="631825" rtl="0" eaLnBrk="0" fontAlgn="auto" latinLnBrk="0" hangingPunct="0">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charset="0"/>
                </a:rPr>
                <a:t>1991</a:t>
              </a:r>
            </a:p>
          </p:txBody>
        </p:sp>
        <p:sp>
          <p:nvSpPr>
            <p:cNvPr id="65" name="Rectangle 39">
              <a:extLst>
                <a:ext uri="{FF2B5EF4-FFF2-40B4-BE49-F238E27FC236}">
                  <a16:creationId xmlns:a16="http://schemas.microsoft.com/office/drawing/2014/main" id="{C63E398F-BF94-4C67-920F-72A79AD1DB8C}"/>
                </a:ext>
              </a:extLst>
            </p:cNvPr>
            <p:cNvSpPr>
              <a:spLocks noChangeArrowheads="1"/>
            </p:cNvSpPr>
            <p:nvPr/>
          </p:nvSpPr>
          <p:spPr bwMode="auto">
            <a:xfrm>
              <a:off x="4297050" y="4143464"/>
              <a:ext cx="391919" cy="206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5068" tIns="37534" rIns="75068" bIns="37534">
              <a:spAutoFit/>
            </a:bodyPr>
            <a:lstStyle/>
            <a:p>
              <a:pPr marL="0" marR="0" lvl="0" indent="0" algn="ctr" defTabSz="631825" rtl="0" eaLnBrk="0" fontAlgn="auto" latinLnBrk="0" hangingPunct="0">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charset="0"/>
                </a:rPr>
                <a:t>1992</a:t>
              </a:r>
            </a:p>
          </p:txBody>
        </p:sp>
        <p:sp>
          <p:nvSpPr>
            <p:cNvPr id="66" name="Rectangle 40">
              <a:extLst>
                <a:ext uri="{FF2B5EF4-FFF2-40B4-BE49-F238E27FC236}">
                  <a16:creationId xmlns:a16="http://schemas.microsoft.com/office/drawing/2014/main" id="{9D2EB06D-DC91-4939-8065-4CE0724E7C3F}"/>
                </a:ext>
              </a:extLst>
            </p:cNvPr>
            <p:cNvSpPr>
              <a:spLocks noChangeArrowheads="1"/>
            </p:cNvSpPr>
            <p:nvPr/>
          </p:nvSpPr>
          <p:spPr bwMode="auto">
            <a:xfrm>
              <a:off x="4743888" y="4143464"/>
              <a:ext cx="391919" cy="206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5068" tIns="37534" rIns="75068" bIns="37534">
              <a:spAutoFit/>
            </a:bodyPr>
            <a:lstStyle/>
            <a:p>
              <a:pPr marL="0" marR="0" lvl="0" indent="0" algn="ctr" defTabSz="631825" rtl="0" eaLnBrk="0" fontAlgn="auto" latinLnBrk="0" hangingPunct="0">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charset="0"/>
                </a:rPr>
                <a:t>1993</a:t>
              </a:r>
            </a:p>
          </p:txBody>
        </p:sp>
        <p:sp>
          <p:nvSpPr>
            <p:cNvPr id="67" name="Rectangle 41">
              <a:extLst>
                <a:ext uri="{FF2B5EF4-FFF2-40B4-BE49-F238E27FC236}">
                  <a16:creationId xmlns:a16="http://schemas.microsoft.com/office/drawing/2014/main" id="{35869F10-6D29-47B0-97FE-5239A76156BF}"/>
                </a:ext>
              </a:extLst>
            </p:cNvPr>
            <p:cNvSpPr>
              <a:spLocks noChangeArrowheads="1"/>
            </p:cNvSpPr>
            <p:nvPr/>
          </p:nvSpPr>
          <p:spPr bwMode="auto">
            <a:xfrm>
              <a:off x="5191521" y="4143464"/>
              <a:ext cx="391919" cy="206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5068" tIns="37534" rIns="75068" bIns="37534">
              <a:spAutoFit/>
            </a:bodyPr>
            <a:lstStyle/>
            <a:p>
              <a:pPr marL="0" marR="0" lvl="0" indent="0" algn="ctr" defTabSz="631825" rtl="0" eaLnBrk="0" fontAlgn="auto" latinLnBrk="0" hangingPunct="0">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charset="0"/>
                </a:rPr>
                <a:t>1994</a:t>
              </a:r>
            </a:p>
          </p:txBody>
        </p:sp>
        <p:sp>
          <p:nvSpPr>
            <p:cNvPr id="68" name="Rectangle 42">
              <a:extLst>
                <a:ext uri="{FF2B5EF4-FFF2-40B4-BE49-F238E27FC236}">
                  <a16:creationId xmlns:a16="http://schemas.microsoft.com/office/drawing/2014/main" id="{5591E777-3994-4EB8-951C-B051D09659B2}"/>
                </a:ext>
              </a:extLst>
            </p:cNvPr>
            <p:cNvSpPr>
              <a:spLocks noChangeArrowheads="1"/>
            </p:cNvSpPr>
            <p:nvPr/>
          </p:nvSpPr>
          <p:spPr bwMode="auto">
            <a:xfrm>
              <a:off x="5639154" y="4143464"/>
              <a:ext cx="391919" cy="206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5068" tIns="37534" rIns="75068" bIns="37534">
              <a:spAutoFit/>
            </a:bodyPr>
            <a:lstStyle/>
            <a:p>
              <a:pPr marL="0" marR="0" lvl="0" indent="0" algn="ctr" defTabSz="631825" rtl="0" eaLnBrk="0" fontAlgn="auto" latinLnBrk="0" hangingPunct="0">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charset="0"/>
                </a:rPr>
                <a:t>1995</a:t>
              </a:r>
            </a:p>
          </p:txBody>
        </p:sp>
        <p:sp>
          <p:nvSpPr>
            <p:cNvPr id="69" name="Rectangle 43">
              <a:extLst>
                <a:ext uri="{FF2B5EF4-FFF2-40B4-BE49-F238E27FC236}">
                  <a16:creationId xmlns:a16="http://schemas.microsoft.com/office/drawing/2014/main" id="{CF3C274F-7558-41BB-B006-3E867A3C10AA}"/>
                </a:ext>
              </a:extLst>
            </p:cNvPr>
            <p:cNvSpPr>
              <a:spLocks noChangeArrowheads="1"/>
            </p:cNvSpPr>
            <p:nvPr/>
          </p:nvSpPr>
          <p:spPr bwMode="auto">
            <a:xfrm>
              <a:off x="6086787" y="4143464"/>
              <a:ext cx="391919" cy="206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5068" tIns="37534" rIns="75068" bIns="37534">
              <a:spAutoFit/>
            </a:bodyPr>
            <a:lstStyle/>
            <a:p>
              <a:pPr marL="0" marR="0" lvl="0" indent="0" algn="ctr" defTabSz="631825" rtl="0" eaLnBrk="0" fontAlgn="auto" latinLnBrk="0" hangingPunct="0">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charset="0"/>
                </a:rPr>
                <a:t>1996</a:t>
              </a:r>
            </a:p>
          </p:txBody>
        </p:sp>
        <p:sp>
          <p:nvSpPr>
            <p:cNvPr id="70" name="Rectangle 44">
              <a:extLst>
                <a:ext uri="{FF2B5EF4-FFF2-40B4-BE49-F238E27FC236}">
                  <a16:creationId xmlns:a16="http://schemas.microsoft.com/office/drawing/2014/main" id="{E57B2934-9422-42B0-922C-9DFA1F7FF81C}"/>
                </a:ext>
              </a:extLst>
            </p:cNvPr>
            <p:cNvSpPr>
              <a:spLocks noChangeArrowheads="1"/>
            </p:cNvSpPr>
            <p:nvPr/>
          </p:nvSpPr>
          <p:spPr bwMode="auto">
            <a:xfrm>
              <a:off x="6532833" y="4143464"/>
              <a:ext cx="391919" cy="206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5068" tIns="37534" rIns="75068" bIns="37534">
              <a:spAutoFit/>
            </a:bodyPr>
            <a:lstStyle/>
            <a:p>
              <a:pPr marL="0" marR="0" lvl="0" indent="0" algn="ctr" defTabSz="631825" rtl="0" eaLnBrk="0" fontAlgn="auto" latinLnBrk="0" hangingPunct="0">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charset="0"/>
                </a:rPr>
                <a:t>1997</a:t>
              </a:r>
            </a:p>
          </p:txBody>
        </p:sp>
        <p:sp>
          <p:nvSpPr>
            <p:cNvPr id="71" name="Freeform 45">
              <a:extLst>
                <a:ext uri="{FF2B5EF4-FFF2-40B4-BE49-F238E27FC236}">
                  <a16:creationId xmlns:a16="http://schemas.microsoft.com/office/drawing/2014/main" id="{36DC53ED-01F3-4B46-9D77-6EB64EFB2063}"/>
                </a:ext>
              </a:extLst>
            </p:cNvPr>
            <p:cNvSpPr>
              <a:spLocks/>
            </p:cNvSpPr>
            <p:nvPr/>
          </p:nvSpPr>
          <p:spPr bwMode="auto">
            <a:xfrm>
              <a:off x="7889937" y="4143464"/>
              <a:ext cx="1588" cy="95123"/>
            </a:xfrm>
            <a:custGeom>
              <a:avLst/>
              <a:gdLst>
                <a:gd name="T0" fmla="*/ 0 w 1"/>
                <a:gd name="T1" fmla="*/ 0 h 65"/>
                <a:gd name="T2" fmla="*/ 0 w 1"/>
                <a:gd name="T3" fmla="*/ 2147483647 h 65"/>
                <a:gd name="T4" fmla="*/ 0 w 1"/>
                <a:gd name="T5" fmla="*/ 0 h 65"/>
                <a:gd name="T6" fmla="*/ 0 60000 65536"/>
                <a:gd name="T7" fmla="*/ 0 60000 65536"/>
                <a:gd name="T8" fmla="*/ 0 60000 65536"/>
                <a:gd name="T9" fmla="*/ 0 w 1"/>
                <a:gd name="T10" fmla="*/ 0 h 65"/>
                <a:gd name="T11" fmla="*/ 1 w 1"/>
                <a:gd name="T12" fmla="*/ 65 h 65"/>
              </a:gdLst>
              <a:ahLst/>
              <a:cxnLst>
                <a:cxn ang="T6">
                  <a:pos x="T0" y="T1"/>
                </a:cxn>
                <a:cxn ang="T7">
                  <a:pos x="T2" y="T3"/>
                </a:cxn>
                <a:cxn ang="T8">
                  <a:pos x="T4" y="T5"/>
                </a:cxn>
              </a:cxnLst>
              <a:rect l="T9" t="T10" r="T11" b="T12"/>
              <a:pathLst>
                <a:path w="1" h="65">
                  <a:moveTo>
                    <a:pt x="0" y="0"/>
                  </a:moveTo>
                  <a:lnTo>
                    <a:pt x="0" y="64"/>
                  </a:lnTo>
                  <a:lnTo>
                    <a:pt x="0" y="0"/>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72" name="Rectangle 44">
              <a:extLst>
                <a:ext uri="{FF2B5EF4-FFF2-40B4-BE49-F238E27FC236}">
                  <a16:creationId xmlns:a16="http://schemas.microsoft.com/office/drawing/2014/main" id="{C2093CFA-A653-4137-9EC6-7FEDC6EA4D67}"/>
                </a:ext>
              </a:extLst>
            </p:cNvPr>
            <p:cNvSpPr>
              <a:spLocks noChangeArrowheads="1"/>
            </p:cNvSpPr>
            <p:nvPr/>
          </p:nvSpPr>
          <p:spPr bwMode="auto">
            <a:xfrm>
              <a:off x="6915304" y="4143464"/>
              <a:ext cx="639703" cy="206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75068" tIns="37534" rIns="75068" bIns="37534">
              <a:spAutoFit/>
            </a:bodyPr>
            <a:lstStyle/>
            <a:p>
              <a:pPr marL="0" marR="0" lvl="0" indent="0" algn="ctr" defTabSz="631825" rtl="0" eaLnBrk="0" fontAlgn="auto" latinLnBrk="0" hangingPunct="0">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charset="0"/>
                </a:rPr>
                <a:t>1998</a:t>
              </a:r>
            </a:p>
          </p:txBody>
        </p:sp>
        <p:sp>
          <p:nvSpPr>
            <p:cNvPr id="73" name="Rectangle 44">
              <a:extLst>
                <a:ext uri="{FF2B5EF4-FFF2-40B4-BE49-F238E27FC236}">
                  <a16:creationId xmlns:a16="http://schemas.microsoft.com/office/drawing/2014/main" id="{6BF20BC0-3099-4B88-9642-136686BD5D3D}"/>
                </a:ext>
              </a:extLst>
            </p:cNvPr>
            <p:cNvSpPr>
              <a:spLocks noChangeArrowheads="1"/>
            </p:cNvSpPr>
            <p:nvPr/>
          </p:nvSpPr>
          <p:spPr bwMode="auto">
            <a:xfrm>
              <a:off x="7478814" y="4143464"/>
              <a:ext cx="546048" cy="206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75068" tIns="37534" rIns="75068" bIns="37534">
              <a:spAutoFit/>
            </a:bodyPr>
            <a:lstStyle/>
            <a:p>
              <a:pPr marL="0" marR="0" lvl="0" indent="0" algn="ctr" defTabSz="631825" rtl="0" eaLnBrk="0" fontAlgn="auto" latinLnBrk="0" hangingPunct="0">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charset="0"/>
                </a:rPr>
                <a:t>1999</a:t>
              </a:r>
            </a:p>
          </p:txBody>
        </p:sp>
        <p:sp>
          <p:nvSpPr>
            <p:cNvPr id="74" name="Rectangle 44">
              <a:extLst>
                <a:ext uri="{FF2B5EF4-FFF2-40B4-BE49-F238E27FC236}">
                  <a16:creationId xmlns:a16="http://schemas.microsoft.com/office/drawing/2014/main" id="{99177574-AD72-406B-9E7D-5EABCBE7E161}"/>
                </a:ext>
              </a:extLst>
            </p:cNvPr>
            <p:cNvSpPr>
              <a:spLocks noChangeArrowheads="1"/>
            </p:cNvSpPr>
            <p:nvPr/>
          </p:nvSpPr>
          <p:spPr bwMode="auto">
            <a:xfrm>
              <a:off x="7950256" y="4143464"/>
              <a:ext cx="596844" cy="206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75068" tIns="37534" rIns="75068" bIns="37534">
              <a:spAutoFit/>
            </a:bodyPr>
            <a:lstStyle/>
            <a:p>
              <a:pPr marL="0" marR="0" lvl="0" indent="0" algn="ctr" defTabSz="631825" rtl="0" eaLnBrk="0" fontAlgn="auto" latinLnBrk="0" hangingPunct="0">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charset="0"/>
                </a:rPr>
                <a:t>2000</a:t>
              </a:r>
            </a:p>
          </p:txBody>
        </p:sp>
      </p:grpSp>
      <p:sp>
        <p:nvSpPr>
          <p:cNvPr id="75" name="Rectangle 27">
            <a:extLst>
              <a:ext uri="{FF2B5EF4-FFF2-40B4-BE49-F238E27FC236}">
                <a16:creationId xmlns:a16="http://schemas.microsoft.com/office/drawing/2014/main" id="{428CD471-85AA-4270-8AFD-44AB1D74662F}"/>
              </a:ext>
            </a:extLst>
          </p:cNvPr>
          <p:cNvSpPr>
            <a:spLocks noChangeArrowheads="1"/>
          </p:cNvSpPr>
          <p:nvPr/>
        </p:nvSpPr>
        <p:spPr bwMode="auto">
          <a:xfrm>
            <a:off x="978382" y="4872663"/>
            <a:ext cx="485271" cy="2758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5068" tIns="37534" rIns="75068" bIns="37534">
            <a:spAutoFit/>
          </a:bodyPr>
          <a:lstStyle/>
          <a:p>
            <a:pPr marL="0" marR="0" lvl="0" indent="0" algn="r" defTabSz="631825" rtl="0" eaLnBrk="0" fontAlgn="auto" latinLnBrk="0" hangingPunct="0">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charset="0"/>
              </a:rPr>
              <a:t>-100</a:t>
            </a:r>
          </a:p>
        </p:txBody>
      </p:sp>
      <p:sp>
        <p:nvSpPr>
          <p:cNvPr id="76" name="Rectangle 75">
            <a:extLst>
              <a:ext uri="{FF2B5EF4-FFF2-40B4-BE49-F238E27FC236}">
                <a16:creationId xmlns:a16="http://schemas.microsoft.com/office/drawing/2014/main" id="{D7CDB5FE-8019-4603-8B59-79618DFEA124}"/>
              </a:ext>
            </a:extLst>
          </p:cNvPr>
          <p:cNvSpPr/>
          <p:nvPr/>
        </p:nvSpPr>
        <p:spPr>
          <a:xfrm>
            <a:off x="910595" y="4336091"/>
            <a:ext cx="485632" cy="1781865"/>
          </a:xfrm>
          <a:prstGeom prst="rect">
            <a:avLst/>
          </a:prstGeom>
          <a:solidFill>
            <a:schemeClr val="bg1"/>
          </a:solid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sp>
        <p:nvSpPr>
          <p:cNvPr id="77" name="Rectangle 24">
            <a:extLst>
              <a:ext uri="{FF2B5EF4-FFF2-40B4-BE49-F238E27FC236}">
                <a16:creationId xmlns:a16="http://schemas.microsoft.com/office/drawing/2014/main" id="{1A70EA9F-648D-4914-974B-17E65C937986}"/>
              </a:ext>
            </a:extLst>
          </p:cNvPr>
          <p:cNvSpPr>
            <a:spLocks noChangeArrowheads="1"/>
          </p:cNvSpPr>
          <p:nvPr/>
        </p:nvSpPr>
        <p:spPr bwMode="auto">
          <a:xfrm>
            <a:off x="975241" y="4409255"/>
            <a:ext cx="477012" cy="2758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5068" tIns="37534" rIns="75068" bIns="37534">
            <a:spAutoFit/>
          </a:bodyPr>
          <a:lstStyle/>
          <a:p>
            <a:pPr marL="0" marR="0" lvl="0" indent="0" algn="r" defTabSz="631825" rtl="0" eaLnBrk="0" fontAlgn="auto" latinLnBrk="0" hangingPunct="0">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charset="0"/>
              </a:rPr>
              <a:t>–0.5</a:t>
            </a:r>
          </a:p>
        </p:txBody>
      </p:sp>
      <p:sp>
        <p:nvSpPr>
          <p:cNvPr id="78" name="Rectangle 24">
            <a:extLst>
              <a:ext uri="{FF2B5EF4-FFF2-40B4-BE49-F238E27FC236}">
                <a16:creationId xmlns:a16="http://schemas.microsoft.com/office/drawing/2014/main" id="{16B41316-1B7A-4823-9C17-ABF3765135EA}"/>
              </a:ext>
            </a:extLst>
          </p:cNvPr>
          <p:cNvSpPr>
            <a:spLocks noChangeArrowheads="1"/>
          </p:cNvSpPr>
          <p:nvPr/>
        </p:nvSpPr>
        <p:spPr bwMode="auto">
          <a:xfrm>
            <a:off x="981593" y="5414187"/>
            <a:ext cx="477012" cy="2758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5068" tIns="37534" rIns="75068" bIns="37534">
            <a:spAutoFit/>
          </a:bodyPr>
          <a:lstStyle/>
          <a:p>
            <a:pPr marL="0" marR="0" lvl="0" indent="0" algn="r" defTabSz="631825" rtl="0" eaLnBrk="0" fontAlgn="auto" latinLnBrk="0" hangingPunct="0">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charset="0"/>
              </a:rPr>
              <a:t>–1.5</a:t>
            </a:r>
          </a:p>
        </p:txBody>
      </p:sp>
      <p:sp>
        <p:nvSpPr>
          <p:cNvPr id="79" name="Rectangle 24">
            <a:extLst>
              <a:ext uri="{FF2B5EF4-FFF2-40B4-BE49-F238E27FC236}">
                <a16:creationId xmlns:a16="http://schemas.microsoft.com/office/drawing/2014/main" id="{B3DCF3FD-F273-49E4-93DB-1D1D8DA4E8C0}"/>
              </a:ext>
            </a:extLst>
          </p:cNvPr>
          <p:cNvSpPr>
            <a:spLocks noChangeArrowheads="1"/>
          </p:cNvSpPr>
          <p:nvPr/>
        </p:nvSpPr>
        <p:spPr bwMode="auto">
          <a:xfrm>
            <a:off x="981592" y="5935766"/>
            <a:ext cx="477012" cy="2758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5068" tIns="37534" rIns="75068" bIns="37534">
            <a:spAutoFit/>
          </a:bodyPr>
          <a:lstStyle/>
          <a:p>
            <a:pPr marL="0" marR="0" lvl="0" indent="0" algn="r" defTabSz="631825" rtl="0" eaLnBrk="0" fontAlgn="auto" latinLnBrk="0" hangingPunct="0">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charset="0"/>
              </a:rPr>
              <a:t>–2.0</a:t>
            </a:r>
          </a:p>
        </p:txBody>
      </p:sp>
      <p:sp>
        <p:nvSpPr>
          <p:cNvPr id="80" name="Rectangle 24">
            <a:extLst>
              <a:ext uri="{FF2B5EF4-FFF2-40B4-BE49-F238E27FC236}">
                <a16:creationId xmlns:a16="http://schemas.microsoft.com/office/drawing/2014/main" id="{1B4AA8E4-665F-4162-B21D-8A4CCFE473BC}"/>
              </a:ext>
            </a:extLst>
          </p:cNvPr>
          <p:cNvSpPr>
            <a:spLocks noChangeArrowheads="1"/>
          </p:cNvSpPr>
          <p:nvPr/>
        </p:nvSpPr>
        <p:spPr bwMode="auto">
          <a:xfrm>
            <a:off x="970180" y="4920153"/>
            <a:ext cx="477012" cy="2758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5068" tIns="37534" rIns="75068" bIns="37534">
            <a:spAutoFit/>
          </a:bodyPr>
          <a:lstStyle/>
          <a:p>
            <a:pPr marL="0" marR="0" lvl="0" indent="0" algn="r" defTabSz="631825" rtl="0" eaLnBrk="0" fontAlgn="auto" latinLnBrk="0" hangingPunct="0">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n-ea"/>
                <a:cs typeface="Arial" charset="0"/>
              </a:rPr>
              <a:t>–1.0</a:t>
            </a:r>
          </a:p>
        </p:txBody>
      </p:sp>
      <p:sp>
        <p:nvSpPr>
          <p:cNvPr id="81" name="Rectangle 80">
            <a:extLst>
              <a:ext uri="{FF2B5EF4-FFF2-40B4-BE49-F238E27FC236}">
                <a16:creationId xmlns:a16="http://schemas.microsoft.com/office/drawing/2014/main" id="{AB1D6D89-604D-48EF-B1A2-DD4EFDF64F8E}"/>
              </a:ext>
            </a:extLst>
          </p:cNvPr>
          <p:cNvSpPr/>
          <p:nvPr/>
        </p:nvSpPr>
        <p:spPr>
          <a:xfrm>
            <a:off x="1570977" y="4077144"/>
            <a:ext cx="9882258" cy="2040810"/>
          </a:xfrm>
          <a:prstGeom prst="rect">
            <a:avLst/>
          </a:prstGeom>
          <a:solidFill>
            <a:schemeClr val="accent2">
              <a:lumMod val="20000"/>
              <a:lumOff val="80000"/>
              <a:alpha val="26000"/>
            </a:schemeClr>
          </a:solidFill>
          <a:ln w="19050">
            <a:solidFill>
              <a:schemeClr val="accent2">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2" name="Rectangle 30">
            <a:extLst>
              <a:ext uri="{FF2B5EF4-FFF2-40B4-BE49-F238E27FC236}">
                <a16:creationId xmlns:a16="http://schemas.microsoft.com/office/drawing/2014/main" id="{3B85E893-3C22-4668-9EC5-5535EF0BF7D7}"/>
              </a:ext>
            </a:extLst>
          </p:cNvPr>
          <p:cNvSpPr>
            <a:spLocks noChangeArrowheads="1"/>
          </p:cNvSpPr>
          <p:nvPr/>
        </p:nvSpPr>
        <p:spPr bwMode="auto">
          <a:xfrm rot="-5400000">
            <a:off x="-86324" y="2914111"/>
            <a:ext cx="1514155" cy="506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5068" tIns="37534" rIns="75068" bIns="37534">
            <a:spAutoFit/>
          </a:bodyPr>
          <a:lstStyle/>
          <a:p>
            <a:pPr marL="0" marR="0" lvl="0" indent="0" algn="ctr" defTabSz="631825"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charset="0"/>
              </a:rPr>
              <a:t>CD4</a:t>
            </a:r>
            <a:r>
              <a:rPr kumimoji="0" lang="en-US" sz="1400" b="1" i="0" u="none" strike="noStrike" kern="1200" cap="none" spc="0" normalizeH="0" baseline="30000" noProof="0" dirty="0">
                <a:ln>
                  <a:noFill/>
                </a:ln>
                <a:solidFill>
                  <a:srgbClr val="000000"/>
                </a:solidFill>
                <a:effectLst/>
                <a:uLnTx/>
                <a:uFillTx/>
                <a:latin typeface="Arial"/>
                <a:ea typeface="+mn-ea"/>
                <a:cs typeface="Arial" charset="0"/>
              </a:rPr>
              <a:t>+</a:t>
            </a:r>
            <a:r>
              <a:rPr kumimoji="0" lang="en-US" sz="1400" b="1" i="0" u="none" strike="noStrike" kern="1200" cap="none" spc="0" normalizeH="0" baseline="0" noProof="0" dirty="0">
                <a:ln>
                  <a:noFill/>
                </a:ln>
                <a:solidFill>
                  <a:srgbClr val="000000"/>
                </a:solidFill>
                <a:effectLst/>
                <a:uLnTx/>
                <a:uFillTx/>
                <a:latin typeface="Arial"/>
                <a:ea typeface="+mn-ea"/>
                <a:cs typeface="Arial" charset="0"/>
              </a:rPr>
              <a:t> cell count,</a:t>
            </a:r>
            <a:br>
              <a:rPr kumimoji="0" lang="en-US" sz="1400" b="1" i="0" u="none" strike="noStrike" kern="1200" cap="none" spc="0" normalizeH="0" baseline="0" noProof="0" dirty="0">
                <a:ln>
                  <a:noFill/>
                </a:ln>
                <a:solidFill>
                  <a:srgbClr val="000000"/>
                </a:solidFill>
                <a:effectLst/>
                <a:uLnTx/>
                <a:uFillTx/>
                <a:latin typeface="Arial"/>
                <a:ea typeface="+mn-ea"/>
                <a:cs typeface="Arial" charset="0"/>
              </a:rPr>
            </a:br>
            <a:r>
              <a:rPr kumimoji="0" lang="en-US" sz="1400" b="1" i="0" u="none" strike="noStrike" kern="1200" cap="none" spc="0" normalizeH="0" baseline="0" noProof="0" dirty="0">
                <a:ln>
                  <a:noFill/>
                </a:ln>
                <a:solidFill>
                  <a:srgbClr val="000000"/>
                </a:solidFill>
                <a:effectLst/>
                <a:uLnTx/>
                <a:uFillTx/>
                <a:latin typeface="Arial"/>
                <a:ea typeface="+mn-ea"/>
                <a:cs typeface="Arial" charset="0"/>
              </a:rPr>
              <a:t>cells/mm</a:t>
            </a:r>
            <a:r>
              <a:rPr kumimoji="0" lang="en-US" sz="1400" b="1" i="0" u="none" strike="noStrike" kern="1200" cap="none" spc="0" normalizeH="0" baseline="30000" noProof="0" dirty="0">
                <a:ln>
                  <a:noFill/>
                </a:ln>
                <a:solidFill>
                  <a:srgbClr val="000000"/>
                </a:solidFill>
                <a:effectLst/>
                <a:uLnTx/>
                <a:uFillTx/>
                <a:latin typeface="Arial"/>
                <a:ea typeface="+mn-ea"/>
                <a:cs typeface="Arial" charset="0"/>
              </a:rPr>
              <a:t>3</a:t>
            </a:r>
            <a:endParaRPr kumimoji="0" lang="en-US" sz="14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83" name="Rectangle 31">
            <a:extLst>
              <a:ext uri="{FF2B5EF4-FFF2-40B4-BE49-F238E27FC236}">
                <a16:creationId xmlns:a16="http://schemas.microsoft.com/office/drawing/2014/main" id="{89B30D42-DEC4-4C92-BCCB-2DDE246C5C6D}"/>
              </a:ext>
            </a:extLst>
          </p:cNvPr>
          <p:cNvSpPr>
            <a:spLocks noChangeArrowheads="1"/>
          </p:cNvSpPr>
          <p:nvPr/>
        </p:nvSpPr>
        <p:spPr bwMode="auto">
          <a:xfrm rot="16200000">
            <a:off x="-101284" y="4785821"/>
            <a:ext cx="1767173" cy="7221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75068" tIns="37534" rIns="75068" bIns="37534">
            <a:spAutoFit/>
          </a:bodyPr>
          <a:lstStyle/>
          <a:p>
            <a:pPr marL="0" marR="0" lvl="0" indent="0" algn="ctr" defTabSz="631825"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charset="0"/>
              </a:rPr>
              <a:t>Plasma HIV-1 RNA,</a:t>
            </a:r>
          </a:p>
          <a:p>
            <a:pPr marL="0" marR="0" lvl="0" indent="0" algn="ctr" defTabSz="631825"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charset="0"/>
              </a:rPr>
              <a:t>log</a:t>
            </a:r>
            <a:r>
              <a:rPr kumimoji="0" lang="en-US" sz="1400" b="1" i="0" u="none" strike="noStrike" kern="1200" cap="none" spc="0" normalizeH="0" baseline="-25000" noProof="0" dirty="0">
                <a:ln>
                  <a:noFill/>
                </a:ln>
                <a:solidFill>
                  <a:srgbClr val="000000"/>
                </a:solidFill>
                <a:effectLst/>
                <a:uLnTx/>
                <a:uFillTx/>
                <a:latin typeface="Arial"/>
                <a:ea typeface="+mn-ea"/>
                <a:cs typeface="Arial" charset="0"/>
              </a:rPr>
              <a:t>10</a:t>
            </a:r>
            <a:r>
              <a:rPr kumimoji="0" lang="en-US" sz="1400" b="1" i="0" u="none" strike="noStrike" kern="1200" cap="none" spc="0" normalizeH="0" baseline="0" noProof="0" dirty="0">
                <a:ln>
                  <a:noFill/>
                </a:ln>
                <a:solidFill>
                  <a:srgbClr val="000000"/>
                </a:solidFill>
                <a:effectLst/>
                <a:uLnTx/>
                <a:uFillTx/>
                <a:latin typeface="Arial"/>
                <a:ea typeface="+mn-ea"/>
                <a:cs typeface="Arial" charset="0"/>
              </a:rPr>
              <a:t> c/mL</a:t>
            </a:r>
          </a:p>
          <a:p>
            <a:pPr marL="0" marR="0" lvl="0" indent="0" algn="ctr" defTabSz="631825" rtl="0" eaLnBrk="0" fontAlgn="auto" latinLnBrk="0" hangingPunct="0">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84" name="Freeform 74">
            <a:extLst>
              <a:ext uri="{FF2B5EF4-FFF2-40B4-BE49-F238E27FC236}">
                <a16:creationId xmlns:a16="http://schemas.microsoft.com/office/drawing/2014/main" id="{F9C90347-51BB-4F83-8E9A-8508D85BC753}"/>
              </a:ext>
            </a:extLst>
          </p:cNvPr>
          <p:cNvSpPr>
            <a:spLocks/>
          </p:cNvSpPr>
          <p:nvPr/>
        </p:nvSpPr>
        <p:spPr bwMode="auto">
          <a:xfrm>
            <a:off x="3928330" y="3306334"/>
            <a:ext cx="4100000" cy="2203451"/>
          </a:xfrm>
          <a:custGeom>
            <a:avLst/>
            <a:gdLst>
              <a:gd name="T0" fmla="*/ 2873588 w 2678"/>
              <a:gd name="T1" fmla="*/ 2057806 h 1248"/>
              <a:gd name="T2" fmla="*/ 2672530 w 2678"/>
              <a:gd name="T3" fmla="*/ 1984975 h 1248"/>
              <a:gd name="T4" fmla="*/ 2460645 w 2678"/>
              <a:gd name="T5" fmla="*/ 1984975 h 1248"/>
              <a:gd name="T6" fmla="*/ 2251854 w 2678"/>
              <a:gd name="T7" fmla="*/ 2019404 h 1248"/>
              <a:gd name="T8" fmla="*/ 2145138 w 2678"/>
              <a:gd name="T9" fmla="*/ 1984975 h 1248"/>
              <a:gd name="T10" fmla="*/ 2049249 w 2678"/>
              <a:gd name="T11" fmla="*/ 1902875 h 1248"/>
              <a:gd name="T12" fmla="*/ 1849737 w 2678"/>
              <a:gd name="T13" fmla="*/ 1522829 h 1248"/>
              <a:gd name="T14" fmla="*/ 1644039 w 2678"/>
              <a:gd name="T15" fmla="*/ 989177 h 1248"/>
              <a:gd name="T16" fmla="*/ 1435248 w 2678"/>
              <a:gd name="T17" fmla="*/ 611780 h 1248"/>
              <a:gd name="T18" fmla="*/ 1226456 w 2678"/>
              <a:gd name="T19" fmla="*/ 340319 h 1248"/>
              <a:gd name="T20" fmla="*/ 1003745 w 2678"/>
              <a:gd name="T21" fmla="*/ 35753 h 1248"/>
              <a:gd name="T22" fmla="*/ 906309 w 2678"/>
              <a:gd name="T23" fmla="*/ 0 h 1248"/>
              <a:gd name="T24" fmla="*/ 808873 w 2678"/>
              <a:gd name="T25" fmla="*/ 35753 h 1248"/>
              <a:gd name="T26" fmla="*/ 683599 w 2678"/>
              <a:gd name="T27" fmla="*/ 109909 h 1248"/>
              <a:gd name="T28" fmla="*/ 586163 w 2678"/>
              <a:gd name="T29" fmla="*/ 340319 h 1248"/>
              <a:gd name="T30" fmla="*/ 411396 w 2678"/>
              <a:gd name="T31" fmla="*/ 989177 h 1248"/>
              <a:gd name="T32" fmla="*/ 293855 w 2678"/>
              <a:gd name="T33" fmla="*/ 1325524 h 1248"/>
              <a:gd name="T34" fmla="*/ 188686 w 2678"/>
              <a:gd name="T35" fmla="*/ 1710866 h 1248"/>
              <a:gd name="T36" fmla="*/ 88156 w 2678"/>
              <a:gd name="T37" fmla="*/ 2170363 h 1248"/>
              <a:gd name="T38" fmla="*/ 0 w 2678"/>
              <a:gd name="T39" fmla="*/ 2590134 h 1248"/>
              <a:gd name="T40" fmla="*/ 20106 w 2678"/>
              <a:gd name="T41" fmla="*/ 3310499 h 1248"/>
              <a:gd name="T42" fmla="*/ 47945 w 2678"/>
              <a:gd name="T43" fmla="*/ 4111640 h 1248"/>
              <a:gd name="T44" fmla="*/ 83517 w 2678"/>
              <a:gd name="T45" fmla="*/ 4918077 h 1248"/>
              <a:gd name="T46" fmla="*/ 133008 w 2678"/>
              <a:gd name="T47" fmla="*/ 5635793 h 1248"/>
              <a:gd name="T48" fmla="*/ 188686 w 2678"/>
              <a:gd name="T49" fmla="*/ 6327025 h 1248"/>
              <a:gd name="T50" fmla="*/ 250550 w 2678"/>
              <a:gd name="T51" fmla="*/ 6856705 h 1248"/>
              <a:gd name="T52" fmla="*/ 286122 w 2678"/>
              <a:gd name="T53" fmla="*/ 7054011 h 1248"/>
              <a:gd name="T54" fmla="*/ 321693 w 2678"/>
              <a:gd name="T55" fmla="*/ 7203645 h 1248"/>
              <a:gd name="T56" fmla="*/ 391291 w 2678"/>
              <a:gd name="T57" fmla="*/ 7313554 h 1248"/>
              <a:gd name="T58" fmla="*/ 451608 w 2678"/>
              <a:gd name="T59" fmla="*/ 7236750 h 1248"/>
              <a:gd name="T60" fmla="*/ 494913 w 2678"/>
              <a:gd name="T61" fmla="*/ 6970586 h 1248"/>
              <a:gd name="T62" fmla="*/ 578430 w 2678"/>
              <a:gd name="T63" fmla="*/ 6092642 h 1248"/>
              <a:gd name="T64" fmla="*/ 620188 w 2678"/>
              <a:gd name="T65" fmla="*/ 5601364 h 1248"/>
              <a:gd name="T66" fmla="*/ 671226 w 2678"/>
              <a:gd name="T67" fmla="*/ 5141867 h 1248"/>
              <a:gd name="T68" fmla="*/ 739276 w 2678"/>
              <a:gd name="T69" fmla="*/ 4720771 h 1248"/>
              <a:gd name="T70" fmla="*/ 824339 w 2678"/>
              <a:gd name="T71" fmla="*/ 4453283 h 1248"/>
              <a:gd name="T72" fmla="*/ 991373 w 2678"/>
              <a:gd name="T73" fmla="*/ 4266571 h 1248"/>
              <a:gd name="T74" fmla="*/ 1226456 w 2678"/>
              <a:gd name="T75" fmla="*/ 4150041 h 1248"/>
              <a:gd name="T76" fmla="*/ 1631666 w 2678"/>
              <a:gd name="T77" fmla="*/ 3959357 h 1248"/>
              <a:gd name="T78" fmla="*/ 1831178 w 2678"/>
              <a:gd name="T79" fmla="*/ 3924927 h 1248"/>
              <a:gd name="T80" fmla="*/ 2041516 w 2678"/>
              <a:gd name="T81" fmla="*/ 3805749 h 1248"/>
              <a:gd name="T82" fmla="*/ 2251854 w 2678"/>
              <a:gd name="T83" fmla="*/ 3727622 h 1248"/>
              <a:gd name="T84" fmla="*/ 2469925 w 2678"/>
              <a:gd name="T85" fmla="*/ 3660087 h 1248"/>
              <a:gd name="T86" fmla="*/ 2672530 w 2678"/>
              <a:gd name="T87" fmla="*/ 3588581 h 1248"/>
              <a:gd name="T88" fmla="*/ 2873588 w 2678"/>
              <a:gd name="T89" fmla="*/ 3507805 h 124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78"/>
              <a:gd name="T136" fmla="*/ 0 h 1248"/>
              <a:gd name="T137" fmla="*/ 2678 w 2678"/>
              <a:gd name="T138" fmla="*/ 1248 h 124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78" h="1248">
                <a:moveTo>
                  <a:pt x="2677" y="351"/>
                </a:moveTo>
                <a:lnTo>
                  <a:pt x="2489" y="338"/>
                </a:lnTo>
                <a:lnTo>
                  <a:pt x="2294" y="338"/>
                </a:lnTo>
                <a:lnTo>
                  <a:pt x="2099" y="344"/>
                </a:lnTo>
                <a:lnTo>
                  <a:pt x="2001" y="338"/>
                </a:lnTo>
                <a:lnTo>
                  <a:pt x="1910" y="325"/>
                </a:lnTo>
                <a:lnTo>
                  <a:pt x="1722" y="260"/>
                </a:lnTo>
                <a:lnTo>
                  <a:pt x="1533" y="169"/>
                </a:lnTo>
                <a:lnTo>
                  <a:pt x="1339" y="104"/>
                </a:lnTo>
                <a:lnTo>
                  <a:pt x="1144" y="58"/>
                </a:lnTo>
                <a:lnTo>
                  <a:pt x="936" y="6"/>
                </a:lnTo>
                <a:lnTo>
                  <a:pt x="845" y="0"/>
                </a:lnTo>
                <a:lnTo>
                  <a:pt x="754" y="6"/>
                </a:lnTo>
                <a:lnTo>
                  <a:pt x="637" y="19"/>
                </a:lnTo>
                <a:lnTo>
                  <a:pt x="546" y="58"/>
                </a:lnTo>
                <a:lnTo>
                  <a:pt x="383" y="169"/>
                </a:lnTo>
                <a:lnTo>
                  <a:pt x="273" y="227"/>
                </a:lnTo>
                <a:lnTo>
                  <a:pt x="175" y="292"/>
                </a:lnTo>
                <a:lnTo>
                  <a:pt x="84" y="370"/>
                </a:lnTo>
                <a:lnTo>
                  <a:pt x="0" y="442"/>
                </a:lnTo>
                <a:lnTo>
                  <a:pt x="13" y="565"/>
                </a:lnTo>
                <a:lnTo>
                  <a:pt x="45" y="701"/>
                </a:lnTo>
                <a:lnTo>
                  <a:pt x="78" y="838"/>
                </a:lnTo>
                <a:lnTo>
                  <a:pt x="123" y="961"/>
                </a:lnTo>
                <a:lnTo>
                  <a:pt x="175" y="1078"/>
                </a:lnTo>
                <a:lnTo>
                  <a:pt x="234" y="1169"/>
                </a:lnTo>
                <a:lnTo>
                  <a:pt x="266" y="1202"/>
                </a:lnTo>
                <a:lnTo>
                  <a:pt x="299" y="1228"/>
                </a:lnTo>
                <a:lnTo>
                  <a:pt x="364" y="1247"/>
                </a:lnTo>
                <a:lnTo>
                  <a:pt x="422" y="1234"/>
                </a:lnTo>
                <a:lnTo>
                  <a:pt x="461" y="1189"/>
                </a:lnTo>
                <a:lnTo>
                  <a:pt x="539" y="1039"/>
                </a:lnTo>
                <a:lnTo>
                  <a:pt x="578" y="955"/>
                </a:lnTo>
                <a:lnTo>
                  <a:pt x="624" y="877"/>
                </a:lnTo>
                <a:lnTo>
                  <a:pt x="689" y="805"/>
                </a:lnTo>
                <a:lnTo>
                  <a:pt x="767" y="760"/>
                </a:lnTo>
                <a:lnTo>
                  <a:pt x="923" y="727"/>
                </a:lnTo>
                <a:lnTo>
                  <a:pt x="1144" y="708"/>
                </a:lnTo>
                <a:lnTo>
                  <a:pt x="1520" y="675"/>
                </a:lnTo>
                <a:lnTo>
                  <a:pt x="1709" y="669"/>
                </a:lnTo>
                <a:lnTo>
                  <a:pt x="1904" y="649"/>
                </a:lnTo>
                <a:lnTo>
                  <a:pt x="2099" y="636"/>
                </a:lnTo>
                <a:lnTo>
                  <a:pt x="2300" y="624"/>
                </a:lnTo>
                <a:lnTo>
                  <a:pt x="2489" y="611"/>
                </a:lnTo>
                <a:lnTo>
                  <a:pt x="2677" y="598"/>
                </a:lnTo>
              </a:path>
            </a:pathLst>
          </a:custGeom>
          <a:noFill/>
          <a:ln w="25400" cap="rnd">
            <a:solidFill>
              <a:srgbClr val="00879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85" name="Picture 4">
            <a:extLst>
              <a:ext uri="{FF2B5EF4-FFF2-40B4-BE49-F238E27FC236}">
                <a16:creationId xmlns:a16="http://schemas.microsoft.com/office/drawing/2014/main" id="{1221244E-E49E-4B41-A58C-27A8D1080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1520" y="3608875"/>
            <a:ext cx="5459578" cy="1169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7" name="TextBox 86">
            <a:extLst>
              <a:ext uri="{FF2B5EF4-FFF2-40B4-BE49-F238E27FC236}">
                <a16:creationId xmlns:a16="http://schemas.microsoft.com/office/drawing/2014/main" id="{2A863B44-F673-4C33-9339-BA1C628B4DE3}"/>
              </a:ext>
            </a:extLst>
          </p:cNvPr>
          <p:cNvSpPr txBox="1"/>
          <p:nvPr/>
        </p:nvSpPr>
        <p:spPr>
          <a:xfrm>
            <a:off x="2194345" y="2236870"/>
            <a:ext cx="2035440" cy="86177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DD042B"/>
                </a:solidFill>
                <a:effectLst/>
                <a:uLnTx/>
                <a:uFillTx/>
                <a:latin typeface="Arial"/>
                <a:ea typeface="+mn-ea"/>
                <a:cs typeface="Arial" charset="0"/>
              </a:rPr>
              <a:t>1 drug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DD042B"/>
                </a:solidFill>
                <a:effectLst/>
                <a:uLnTx/>
                <a:uFillTx/>
                <a:latin typeface="Arial"/>
                <a:ea typeface="+mn-ea"/>
                <a:cs typeface="Arial" charset="0"/>
              </a:rPr>
              <a:t>NRTI</a:t>
            </a:r>
          </a:p>
        </p:txBody>
      </p:sp>
      <p:sp>
        <p:nvSpPr>
          <p:cNvPr id="88" name="TextBox 87">
            <a:extLst>
              <a:ext uri="{FF2B5EF4-FFF2-40B4-BE49-F238E27FC236}">
                <a16:creationId xmlns:a16="http://schemas.microsoft.com/office/drawing/2014/main" id="{2FF21FFF-9454-4CFC-B34A-5C315F3E8931}"/>
              </a:ext>
            </a:extLst>
          </p:cNvPr>
          <p:cNvSpPr txBox="1"/>
          <p:nvPr/>
        </p:nvSpPr>
        <p:spPr>
          <a:xfrm>
            <a:off x="4800835" y="2238592"/>
            <a:ext cx="2035440" cy="86177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8790"/>
                </a:solidFill>
                <a:effectLst/>
                <a:uLnTx/>
                <a:uFillTx/>
                <a:latin typeface="Arial"/>
                <a:ea typeface="+mn-ea"/>
                <a:cs typeface="Arial" charset="0"/>
              </a:rPr>
              <a:t>2 drug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8790"/>
                </a:solidFill>
                <a:effectLst/>
                <a:uLnTx/>
                <a:uFillTx/>
                <a:latin typeface="Arial"/>
                <a:ea typeface="+mn-ea"/>
                <a:cs typeface="Arial" charset="0"/>
              </a:rPr>
              <a:t>2NRTI</a:t>
            </a:r>
          </a:p>
        </p:txBody>
      </p:sp>
      <p:sp>
        <p:nvSpPr>
          <p:cNvPr id="89" name="TextBox 88">
            <a:extLst>
              <a:ext uri="{FF2B5EF4-FFF2-40B4-BE49-F238E27FC236}">
                <a16:creationId xmlns:a16="http://schemas.microsoft.com/office/drawing/2014/main" id="{E3AD4A13-708A-44D7-80D0-8B77FE702ADE}"/>
              </a:ext>
            </a:extLst>
          </p:cNvPr>
          <p:cNvSpPr txBox="1"/>
          <p:nvPr/>
        </p:nvSpPr>
        <p:spPr>
          <a:xfrm>
            <a:off x="8695836" y="2125807"/>
            <a:ext cx="2035440" cy="86177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030A0"/>
                </a:solidFill>
                <a:effectLst/>
                <a:uLnTx/>
                <a:uFillTx/>
                <a:latin typeface="Arial"/>
                <a:ea typeface="+mn-ea"/>
                <a:cs typeface="Arial" charset="0"/>
              </a:rPr>
              <a:t>3 drug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030A0"/>
                </a:solidFill>
                <a:effectLst/>
                <a:uLnTx/>
                <a:uFillTx/>
                <a:latin typeface="Arial"/>
                <a:ea typeface="+mn-ea"/>
                <a:cs typeface="Arial" charset="0"/>
              </a:rPr>
              <a:t>PI + 2NRTI</a:t>
            </a:r>
          </a:p>
        </p:txBody>
      </p:sp>
      <p:sp>
        <p:nvSpPr>
          <p:cNvPr id="90" name="Freeform 5">
            <a:extLst>
              <a:ext uri="{FF2B5EF4-FFF2-40B4-BE49-F238E27FC236}">
                <a16:creationId xmlns:a16="http://schemas.microsoft.com/office/drawing/2014/main" id="{4A1B2C79-95BB-4C58-8A52-C0F76D0EC0D8}"/>
              </a:ext>
            </a:extLst>
          </p:cNvPr>
          <p:cNvSpPr>
            <a:spLocks/>
          </p:cNvSpPr>
          <p:nvPr/>
        </p:nvSpPr>
        <p:spPr bwMode="auto">
          <a:xfrm>
            <a:off x="1462811" y="3145465"/>
            <a:ext cx="95857" cy="1764"/>
          </a:xfrm>
          <a:custGeom>
            <a:avLst/>
            <a:gdLst>
              <a:gd name="T0" fmla="*/ 0 w 4585"/>
              <a:gd name="T1" fmla="*/ 0 h 1"/>
              <a:gd name="T2" fmla="*/ 4584 w 4585"/>
              <a:gd name="T3" fmla="*/ 0 h 1"/>
              <a:gd name="T4" fmla="*/ 0 w 4585"/>
              <a:gd name="T5" fmla="*/ 0 h 1"/>
              <a:gd name="T6" fmla="*/ 0 60000 65536"/>
              <a:gd name="T7" fmla="*/ 0 60000 65536"/>
              <a:gd name="T8" fmla="*/ 0 60000 65536"/>
              <a:gd name="T9" fmla="*/ 0 w 4585"/>
              <a:gd name="T10" fmla="*/ 0 h 1"/>
              <a:gd name="T11" fmla="*/ 4585 w 4585"/>
              <a:gd name="T12" fmla="*/ 1 h 1"/>
            </a:gdLst>
            <a:ahLst/>
            <a:cxnLst>
              <a:cxn ang="T6">
                <a:pos x="T0" y="T1"/>
              </a:cxn>
              <a:cxn ang="T7">
                <a:pos x="T2" y="T3"/>
              </a:cxn>
              <a:cxn ang="T8">
                <a:pos x="T4" y="T5"/>
              </a:cxn>
            </a:cxnLst>
            <a:rect l="T9" t="T10" r="T11" b="T12"/>
            <a:pathLst>
              <a:path w="4585" h="1">
                <a:moveTo>
                  <a:pt x="0" y="0"/>
                </a:moveTo>
                <a:lnTo>
                  <a:pt x="4584" y="0"/>
                </a:lnTo>
                <a:lnTo>
                  <a:pt x="0" y="0"/>
                </a:lnTo>
              </a:path>
            </a:pathLst>
          </a:custGeom>
          <a:ln w="19050">
            <a:solidFill>
              <a:schemeClr val="tx1"/>
            </a:solidFill>
            <a:headEnd/>
            <a:tailEnd/>
          </a:ln>
        </p:spPr>
        <p:style>
          <a:lnRef idx="1">
            <a:schemeClr val="accent1"/>
          </a:lnRef>
          <a:fillRef idx="0">
            <a:schemeClr val="accent1"/>
          </a:fillRef>
          <a:effectRef idx="0">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1" name="Freeform 6">
            <a:extLst>
              <a:ext uri="{FF2B5EF4-FFF2-40B4-BE49-F238E27FC236}">
                <a16:creationId xmlns:a16="http://schemas.microsoft.com/office/drawing/2014/main" id="{FDDDABE5-8F7A-4DF1-BB33-FC920E7A406F}"/>
              </a:ext>
            </a:extLst>
          </p:cNvPr>
          <p:cNvSpPr>
            <a:spLocks/>
          </p:cNvSpPr>
          <p:nvPr/>
        </p:nvSpPr>
        <p:spPr bwMode="auto">
          <a:xfrm>
            <a:off x="1462811" y="3639499"/>
            <a:ext cx="95857" cy="0"/>
          </a:xfrm>
          <a:custGeom>
            <a:avLst/>
            <a:gdLst>
              <a:gd name="T0" fmla="*/ 0 w 4585"/>
              <a:gd name="T1" fmla="*/ 0 h 1"/>
              <a:gd name="T2" fmla="*/ 4584 w 4585"/>
              <a:gd name="T3" fmla="*/ 0 h 1"/>
              <a:gd name="T4" fmla="*/ 0 w 4585"/>
              <a:gd name="T5" fmla="*/ 0 h 1"/>
              <a:gd name="T6" fmla="*/ 0 60000 65536"/>
              <a:gd name="T7" fmla="*/ 0 60000 65536"/>
              <a:gd name="T8" fmla="*/ 0 60000 65536"/>
              <a:gd name="T9" fmla="*/ 0 w 4585"/>
              <a:gd name="T10" fmla="*/ 0 h 1"/>
              <a:gd name="T11" fmla="*/ 4585 w 4585"/>
              <a:gd name="T12" fmla="*/ 1 h 1"/>
            </a:gdLst>
            <a:ahLst/>
            <a:cxnLst>
              <a:cxn ang="T6">
                <a:pos x="T0" y="T1"/>
              </a:cxn>
              <a:cxn ang="T7">
                <a:pos x="T2" y="T3"/>
              </a:cxn>
              <a:cxn ang="T8">
                <a:pos x="T4" y="T5"/>
              </a:cxn>
            </a:cxnLst>
            <a:rect l="T9" t="T10" r="T11" b="T12"/>
            <a:pathLst>
              <a:path w="4585" h="1">
                <a:moveTo>
                  <a:pt x="0" y="0"/>
                </a:moveTo>
                <a:lnTo>
                  <a:pt x="4584" y="0"/>
                </a:lnTo>
                <a:lnTo>
                  <a:pt x="0" y="0"/>
                </a:lnTo>
              </a:path>
            </a:pathLst>
          </a:custGeom>
          <a:ln w="19050">
            <a:solidFill>
              <a:schemeClr val="tx1"/>
            </a:solidFill>
            <a:headEnd/>
            <a:tailEnd/>
          </a:ln>
        </p:spPr>
        <p:style>
          <a:lnRef idx="1">
            <a:schemeClr val="accent1"/>
          </a:lnRef>
          <a:fillRef idx="0">
            <a:schemeClr val="accent1"/>
          </a:fillRef>
          <a:effectRef idx="0">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2" name="Freeform 7">
            <a:extLst>
              <a:ext uri="{FF2B5EF4-FFF2-40B4-BE49-F238E27FC236}">
                <a16:creationId xmlns:a16="http://schemas.microsoft.com/office/drawing/2014/main" id="{88AABA10-D591-4172-B32F-4AA1715130EB}"/>
              </a:ext>
            </a:extLst>
          </p:cNvPr>
          <p:cNvSpPr>
            <a:spLocks/>
          </p:cNvSpPr>
          <p:nvPr/>
        </p:nvSpPr>
        <p:spPr bwMode="auto">
          <a:xfrm>
            <a:off x="1462811" y="4085894"/>
            <a:ext cx="95857" cy="1764"/>
          </a:xfrm>
          <a:custGeom>
            <a:avLst/>
            <a:gdLst>
              <a:gd name="T0" fmla="*/ 0 w 4585"/>
              <a:gd name="T1" fmla="*/ 0 h 1"/>
              <a:gd name="T2" fmla="*/ 4584 w 4585"/>
              <a:gd name="T3" fmla="*/ 0 h 1"/>
              <a:gd name="T4" fmla="*/ 0 w 4585"/>
              <a:gd name="T5" fmla="*/ 0 h 1"/>
              <a:gd name="T6" fmla="*/ 0 60000 65536"/>
              <a:gd name="T7" fmla="*/ 0 60000 65536"/>
              <a:gd name="T8" fmla="*/ 0 60000 65536"/>
              <a:gd name="T9" fmla="*/ 0 w 4585"/>
              <a:gd name="T10" fmla="*/ 0 h 1"/>
              <a:gd name="T11" fmla="*/ 4585 w 4585"/>
              <a:gd name="T12" fmla="*/ 1 h 1"/>
            </a:gdLst>
            <a:ahLst/>
            <a:cxnLst>
              <a:cxn ang="T6">
                <a:pos x="T0" y="T1"/>
              </a:cxn>
              <a:cxn ang="T7">
                <a:pos x="T2" y="T3"/>
              </a:cxn>
              <a:cxn ang="T8">
                <a:pos x="T4" y="T5"/>
              </a:cxn>
            </a:cxnLst>
            <a:rect l="T9" t="T10" r="T11" b="T12"/>
            <a:pathLst>
              <a:path w="4585" h="1">
                <a:moveTo>
                  <a:pt x="0" y="0"/>
                </a:moveTo>
                <a:lnTo>
                  <a:pt x="4584" y="0"/>
                </a:lnTo>
                <a:lnTo>
                  <a:pt x="0" y="0"/>
                </a:lnTo>
              </a:path>
            </a:pathLst>
          </a:custGeom>
          <a:ln w="19050">
            <a:solidFill>
              <a:schemeClr val="tx1"/>
            </a:solidFill>
            <a:headEnd/>
            <a:tailEnd/>
          </a:ln>
        </p:spPr>
        <p:style>
          <a:lnRef idx="1">
            <a:schemeClr val="accent1"/>
          </a:lnRef>
          <a:fillRef idx="0">
            <a:schemeClr val="accent1"/>
          </a:fillRef>
          <a:effectRef idx="0">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3" name="Freeform 8">
            <a:extLst>
              <a:ext uri="{FF2B5EF4-FFF2-40B4-BE49-F238E27FC236}">
                <a16:creationId xmlns:a16="http://schemas.microsoft.com/office/drawing/2014/main" id="{C85E1F07-2B86-4B9B-8F4F-D9326FE185BE}"/>
              </a:ext>
            </a:extLst>
          </p:cNvPr>
          <p:cNvSpPr>
            <a:spLocks/>
          </p:cNvSpPr>
          <p:nvPr/>
        </p:nvSpPr>
        <p:spPr bwMode="auto">
          <a:xfrm>
            <a:off x="1462811" y="4565812"/>
            <a:ext cx="95857" cy="1764"/>
          </a:xfrm>
          <a:custGeom>
            <a:avLst/>
            <a:gdLst>
              <a:gd name="T0" fmla="*/ 0 w 4585"/>
              <a:gd name="T1" fmla="*/ 0 h 1"/>
              <a:gd name="T2" fmla="*/ 4584 w 4585"/>
              <a:gd name="T3" fmla="*/ 0 h 1"/>
              <a:gd name="T4" fmla="*/ 0 w 4585"/>
              <a:gd name="T5" fmla="*/ 0 h 1"/>
              <a:gd name="T6" fmla="*/ 0 60000 65536"/>
              <a:gd name="T7" fmla="*/ 0 60000 65536"/>
              <a:gd name="T8" fmla="*/ 0 60000 65536"/>
              <a:gd name="T9" fmla="*/ 0 w 4585"/>
              <a:gd name="T10" fmla="*/ 0 h 1"/>
              <a:gd name="T11" fmla="*/ 4585 w 4585"/>
              <a:gd name="T12" fmla="*/ 1 h 1"/>
            </a:gdLst>
            <a:ahLst/>
            <a:cxnLst>
              <a:cxn ang="T6">
                <a:pos x="T0" y="T1"/>
              </a:cxn>
              <a:cxn ang="T7">
                <a:pos x="T2" y="T3"/>
              </a:cxn>
              <a:cxn ang="T8">
                <a:pos x="T4" y="T5"/>
              </a:cxn>
            </a:cxnLst>
            <a:rect l="T9" t="T10" r="T11" b="T12"/>
            <a:pathLst>
              <a:path w="4585" h="1">
                <a:moveTo>
                  <a:pt x="0" y="0"/>
                </a:moveTo>
                <a:lnTo>
                  <a:pt x="4584" y="0"/>
                </a:lnTo>
                <a:lnTo>
                  <a:pt x="0" y="0"/>
                </a:lnTo>
              </a:path>
            </a:pathLst>
          </a:custGeom>
          <a:ln w="19050">
            <a:solidFill>
              <a:schemeClr val="tx1"/>
            </a:solidFill>
            <a:headEnd/>
            <a:tailEnd/>
          </a:ln>
        </p:spPr>
        <p:style>
          <a:lnRef idx="1">
            <a:schemeClr val="accent1"/>
          </a:lnRef>
          <a:fillRef idx="0">
            <a:schemeClr val="accent1"/>
          </a:fillRef>
          <a:effectRef idx="0">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4" name="Freeform 9">
            <a:extLst>
              <a:ext uri="{FF2B5EF4-FFF2-40B4-BE49-F238E27FC236}">
                <a16:creationId xmlns:a16="http://schemas.microsoft.com/office/drawing/2014/main" id="{59032DC4-A111-48EF-8601-6B6096F07379}"/>
              </a:ext>
            </a:extLst>
          </p:cNvPr>
          <p:cNvSpPr>
            <a:spLocks/>
          </p:cNvSpPr>
          <p:nvPr/>
        </p:nvSpPr>
        <p:spPr bwMode="auto">
          <a:xfrm>
            <a:off x="1462811" y="5058082"/>
            <a:ext cx="95857" cy="0"/>
          </a:xfrm>
          <a:custGeom>
            <a:avLst/>
            <a:gdLst>
              <a:gd name="T0" fmla="*/ 0 w 4585"/>
              <a:gd name="T1" fmla="*/ 0 h 1"/>
              <a:gd name="T2" fmla="*/ 4584 w 4585"/>
              <a:gd name="T3" fmla="*/ 0 h 1"/>
              <a:gd name="T4" fmla="*/ 0 w 4585"/>
              <a:gd name="T5" fmla="*/ 0 h 1"/>
              <a:gd name="T6" fmla="*/ 0 60000 65536"/>
              <a:gd name="T7" fmla="*/ 0 60000 65536"/>
              <a:gd name="T8" fmla="*/ 0 60000 65536"/>
              <a:gd name="T9" fmla="*/ 0 w 4585"/>
              <a:gd name="T10" fmla="*/ 0 h 1"/>
              <a:gd name="T11" fmla="*/ 4585 w 4585"/>
              <a:gd name="T12" fmla="*/ 1 h 1"/>
            </a:gdLst>
            <a:ahLst/>
            <a:cxnLst>
              <a:cxn ang="T6">
                <a:pos x="T0" y="T1"/>
              </a:cxn>
              <a:cxn ang="T7">
                <a:pos x="T2" y="T3"/>
              </a:cxn>
              <a:cxn ang="T8">
                <a:pos x="T4" y="T5"/>
              </a:cxn>
            </a:cxnLst>
            <a:rect l="T9" t="T10" r="T11" b="T12"/>
            <a:pathLst>
              <a:path w="4585" h="1">
                <a:moveTo>
                  <a:pt x="0" y="0"/>
                </a:moveTo>
                <a:lnTo>
                  <a:pt x="4584" y="0"/>
                </a:lnTo>
                <a:lnTo>
                  <a:pt x="0" y="0"/>
                </a:lnTo>
              </a:path>
            </a:pathLst>
          </a:custGeom>
          <a:ln w="19050">
            <a:solidFill>
              <a:schemeClr val="tx1"/>
            </a:solidFill>
            <a:headEnd/>
            <a:tailEnd/>
          </a:ln>
        </p:spPr>
        <p:style>
          <a:lnRef idx="1">
            <a:schemeClr val="accent1"/>
          </a:lnRef>
          <a:fillRef idx="0">
            <a:schemeClr val="accent1"/>
          </a:fillRef>
          <a:effectRef idx="0">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5" name="Freeform 10">
            <a:extLst>
              <a:ext uri="{FF2B5EF4-FFF2-40B4-BE49-F238E27FC236}">
                <a16:creationId xmlns:a16="http://schemas.microsoft.com/office/drawing/2014/main" id="{7BE0EA90-2703-4E7C-B0B2-5BDF01EACCC2}"/>
              </a:ext>
            </a:extLst>
          </p:cNvPr>
          <p:cNvSpPr>
            <a:spLocks/>
          </p:cNvSpPr>
          <p:nvPr/>
        </p:nvSpPr>
        <p:spPr bwMode="auto">
          <a:xfrm>
            <a:off x="1462811" y="5550351"/>
            <a:ext cx="95857" cy="1764"/>
          </a:xfrm>
          <a:custGeom>
            <a:avLst/>
            <a:gdLst>
              <a:gd name="T0" fmla="*/ 0 w 4585"/>
              <a:gd name="T1" fmla="*/ 0 h 1"/>
              <a:gd name="T2" fmla="*/ 4584 w 4585"/>
              <a:gd name="T3" fmla="*/ 0 h 1"/>
              <a:gd name="T4" fmla="*/ 0 w 4585"/>
              <a:gd name="T5" fmla="*/ 0 h 1"/>
              <a:gd name="T6" fmla="*/ 0 60000 65536"/>
              <a:gd name="T7" fmla="*/ 0 60000 65536"/>
              <a:gd name="T8" fmla="*/ 0 60000 65536"/>
              <a:gd name="T9" fmla="*/ 0 w 4585"/>
              <a:gd name="T10" fmla="*/ 0 h 1"/>
              <a:gd name="T11" fmla="*/ 4585 w 4585"/>
              <a:gd name="T12" fmla="*/ 1 h 1"/>
            </a:gdLst>
            <a:ahLst/>
            <a:cxnLst>
              <a:cxn ang="T6">
                <a:pos x="T0" y="T1"/>
              </a:cxn>
              <a:cxn ang="T7">
                <a:pos x="T2" y="T3"/>
              </a:cxn>
              <a:cxn ang="T8">
                <a:pos x="T4" y="T5"/>
              </a:cxn>
            </a:cxnLst>
            <a:rect l="T9" t="T10" r="T11" b="T12"/>
            <a:pathLst>
              <a:path w="4585" h="1">
                <a:moveTo>
                  <a:pt x="0" y="0"/>
                </a:moveTo>
                <a:lnTo>
                  <a:pt x="4584" y="0"/>
                </a:lnTo>
                <a:lnTo>
                  <a:pt x="0" y="0"/>
                </a:lnTo>
              </a:path>
            </a:pathLst>
          </a:custGeom>
          <a:ln w="19050">
            <a:solidFill>
              <a:schemeClr val="tx1"/>
            </a:solidFill>
            <a:headEnd/>
            <a:tailEnd/>
          </a:ln>
        </p:spPr>
        <p:style>
          <a:lnRef idx="1">
            <a:schemeClr val="accent1"/>
          </a:lnRef>
          <a:fillRef idx="0">
            <a:schemeClr val="accent1"/>
          </a:fillRef>
          <a:effectRef idx="0">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6" name="Freeform 10">
            <a:extLst>
              <a:ext uri="{FF2B5EF4-FFF2-40B4-BE49-F238E27FC236}">
                <a16:creationId xmlns:a16="http://schemas.microsoft.com/office/drawing/2014/main" id="{9768A764-7885-447D-98CF-F6C71D9AFC79}"/>
              </a:ext>
            </a:extLst>
          </p:cNvPr>
          <p:cNvSpPr>
            <a:spLocks/>
          </p:cNvSpPr>
          <p:nvPr/>
        </p:nvSpPr>
        <p:spPr bwMode="auto">
          <a:xfrm>
            <a:off x="1462811" y="6115489"/>
            <a:ext cx="9990425" cy="48877"/>
          </a:xfrm>
          <a:custGeom>
            <a:avLst/>
            <a:gdLst>
              <a:gd name="T0" fmla="*/ 0 w 4585"/>
              <a:gd name="T1" fmla="*/ 0 h 1"/>
              <a:gd name="T2" fmla="*/ 4584 w 4585"/>
              <a:gd name="T3" fmla="*/ 0 h 1"/>
              <a:gd name="T4" fmla="*/ 0 w 4585"/>
              <a:gd name="T5" fmla="*/ 0 h 1"/>
              <a:gd name="T6" fmla="*/ 0 60000 65536"/>
              <a:gd name="T7" fmla="*/ 0 60000 65536"/>
              <a:gd name="T8" fmla="*/ 0 60000 65536"/>
              <a:gd name="T9" fmla="*/ 0 w 4585"/>
              <a:gd name="T10" fmla="*/ 0 h 1"/>
              <a:gd name="T11" fmla="*/ 4585 w 4585"/>
              <a:gd name="T12" fmla="*/ 1 h 1"/>
            </a:gdLst>
            <a:ahLst/>
            <a:cxnLst>
              <a:cxn ang="T6">
                <a:pos x="T0" y="T1"/>
              </a:cxn>
              <a:cxn ang="T7">
                <a:pos x="T2" y="T3"/>
              </a:cxn>
              <a:cxn ang="T8">
                <a:pos x="T4" y="T5"/>
              </a:cxn>
            </a:cxnLst>
            <a:rect l="T9" t="T10" r="T11" b="T12"/>
            <a:pathLst>
              <a:path w="4585" h="1">
                <a:moveTo>
                  <a:pt x="0" y="0"/>
                </a:moveTo>
                <a:lnTo>
                  <a:pt x="4584" y="0"/>
                </a:lnTo>
                <a:lnTo>
                  <a:pt x="0" y="0"/>
                </a:lnTo>
              </a:path>
            </a:pathLst>
          </a:custGeom>
          <a:ln w="19050">
            <a:solidFill>
              <a:schemeClr val="tx1"/>
            </a:solidFill>
            <a:headEnd/>
            <a:tailEnd/>
          </a:ln>
        </p:spPr>
        <p:style>
          <a:lnRef idx="1">
            <a:schemeClr val="accent1"/>
          </a:lnRef>
          <a:fillRef idx="0">
            <a:schemeClr val="accent1"/>
          </a:fillRef>
          <a:effectRef idx="0">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7" name="Freeform 5">
            <a:extLst>
              <a:ext uri="{FF2B5EF4-FFF2-40B4-BE49-F238E27FC236}">
                <a16:creationId xmlns:a16="http://schemas.microsoft.com/office/drawing/2014/main" id="{347BA1F8-E9EF-4B32-B9F2-3D7A6676ECF8}"/>
              </a:ext>
            </a:extLst>
          </p:cNvPr>
          <p:cNvSpPr>
            <a:spLocks/>
          </p:cNvSpPr>
          <p:nvPr/>
        </p:nvSpPr>
        <p:spPr bwMode="auto">
          <a:xfrm>
            <a:off x="1462811" y="2660253"/>
            <a:ext cx="95857" cy="1764"/>
          </a:xfrm>
          <a:custGeom>
            <a:avLst/>
            <a:gdLst>
              <a:gd name="T0" fmla="*/ 0 w 4585"/>
              <a:gd name="T1" fmla="*/ 0 h 1"/>
              <a:gd name="T2" fmla="*/ 4584 w 4585"/>
              <a:gd name="T3" fmla="*/ 0 h 1"/>
              <a:gd name="T4" fmla="*/ 0 w 4585"/>
              <a:gd name="T5" fmla="*/ 0 h 1"/>
              <a:gd name="T6" fmla="*/ 0 60000 65536"/>
              <a:gd name="T7" fmla="*/ 0 60000 65536"/>
              <a:gd name="T8" fmla="*/ 0 60000 65536"/>
              <a:gd name="T9" fmla="*/ 0 w 4585"/>
              <a:gd name="T10" fmla="*/ 0 h 1"/>
              <a:gd name="T11" fmla="*/ 4585 w 4585"/>
              <a:gd name="T12" fmla="*/ 1 h 1"/>
            </a:gdLst>
            <a:ahLst/>
            <a:cxnLst>
              <a:cxn ang="T6">
                <a:pos x="T0" y="T1"/>
              </a:cxn>
              <a:cxn ang="T7">
                <a:pos x="T2" y="T3"/>
              </a:cxn>
              <a:cxn ang="T8">
                <a:pos x="T4" y="T5"/>
              </a:cxn>
            </a:cxnLst>
            <a:rect l="T9" t="T10" r="T11" b="T12"/>
            <a:pathLst>
              <a:path w="4585" h="1">
                <a:moveTo>
                  <a:pt x="0" y="0"/>
                </a:moveTo>
                <a:lnTo>
                  <a:pt x="4584" y="0"/>
                </a:lnTo>
                <a:lnTo>
                  <a:pt x="0" y="0"/>
                </a:lnTo>
              </a:path>
            </a:pathLst>
          </a:custGeom>
          <a:ln w="19050">
            <a:solidFill>
              <a:schemeClr val="tx1"/>
            </a:solidFill>
            <a:headEnd/>
            <a:tailEnd/>
          </a:ln>
        </p:spPr>
        <p:style>
          <a:lnRef idx="1">
            <a:schemeClr val="accent1"/>
          </a:lnRef>
          <a:fillRef idx="0">
            <a:schemeClr val="accent1"/>
          </a:fillRef>
          <a:effectRef idx="0">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98" name="Straight Connector 97">
            <a:extLst>
              <a:ext uri="{FF2B5EF4-FFF2-40B4-BE49-F238E27FC236}">
                <a16:creationId xmlns:a16="http://schemas.microsoft.com/office/drawing/2014/main" id="{4CF800E8-9119-4775-9C84-E1D2D068609F}"/>
              </a:ext>
            </a:extLst>
          </p:cNvPr>
          <p:cNvCxnSpPr/>
          <p:nvPr/>
        </p:nvCxnSpPr>
        <p:spPr>
          <a:xfrm>
            <a:off x="1568171" y="2651751"/>
            <a:ext cx="0" cy="34667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828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250"/>
                                        <p:tgtEl>
                                          <p:spTgt spid="8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fade">
                                      <p:cBhvr>
                                        <p:cTn id="10" dur="250"/>
                                        <p:tgtEl>
                                          <p:spTgt spid="8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9"/>
                                        </p:tgtEl>
                                        <p:attrNameLst>
                                          <p:attrName>style.visibility</p:attrName>
                                        </p:attrNameLst>
                                      </p:cBhvr>
                                      <p:to>
                                        <p:strVal val="visible"/>
                                      </p:to>
                                    </p:set>
                                    <p:animEffect transition="in" filter="fade">
                                      <p:cBhvr>
                                        <p:cTn id="15" dur="250"/>
                                        <p:tgtEl>
                                          <p:spTgt spid="8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84" grpId="0" animBg="1"/>
      <p:bldP spid="88" grpId="0"/>
      <p:bldP spid="8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p:cNvSpPr/>
          <p:nvPr/>
        </p:nvSpPr>
        <p:spPr>
          <a:xfrm>
            <a:off x="1323703" y="1370148"/>
            <a:ext cx="9300759" cy="4156893"/>
          </a:xfrm>
          <a:prstGeom prst="triangle">
            <a:avLst>
              <a:gd name="adj" fmla="val 0"/>
            </a:avLst>
          </a:prstGeom>
          <a:solidFill>
            <a:srgbClr val="EFE52B">
              <a:alpha val="8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
        <p:nvSpPr>
          <p:cNvPr id="6" name="TextBox 5"/>
          <p:cNvSpPr txBox="1"/>
          <p:nvPr/>
        </p:nvSpPr>
        <p:spPr>
          <a:xfrm>
            <a:off x="1509654" y="371568"/>
            <a:ext cx="9048887" cy="461665"/>
          </a:xfrm>
          <a:prstGeom prst="rect">
            <a:avLst/>
          </a:prstGeom>
          <a:noFill/>
        </p:spPr>
        <p:txBody>
          <a:bodyPr wrap="none" rtlCol="0">
            <a:spAutoFit/>
          </a:bodyPr>
          <a:lstStyle/>
          <a:p>
            <a:r>
              <a:rPr lang="en-US" sz="2400" b="1" dirty="0">
                <a:solidFill>
                  <a:srgbClr val="0070C0"/>
                </a:solidFill>
                <a:latin typeface="Arial" charset="0"/>
                <a:ea typeface="Arial" charset="0"/>
                <a:cs typeface="Arial" charset="0"/>
              </a:rPr>
              <a:t>Evolution of HIV Therapy: Less Toxicity and Greater Potency</a:t>
            </a:r>
          </a:p>
        </p:txBody>
      </p:sp>
      <p:sp>
        <p:nvSpPr>
          <p:cNvPr id="7" name="TextBox 6"/>
          <p:cNvSpPr txBox="1"/>
          <p:nvPr/>
        </p:nvSpPr>
        <p:spPr>
          <a:xfrm>
            <a:off x="1950720" y="3048484"/>
            <a:ext cx="1869440" cy="584775"/>
          </a:xfrm>
          <a:prstGeom prst="rect">
            <a:avLst/>
          </a:prstGeom>
          <a:noFill/>
        </p:spPr>
        <p:txBody>
          <a:bodyPr wrap="square" rtlCol="0">
            <a:spAutoFit/>
          </a:bodyPr>
          <a:lstStyle/>
          <a:p>
            <a:r>
              <a:rPr lang="en-US" sz="3200" b="1" dirty="0">
                <a:solidFill>
                  <a:schemeClr val="bg1"/>
                </a:solidFill>
              </a:rPr>
              <a:t>TOXICITY</a:t>
            </a:r>
          </a:p>
        </p:txBody>
      </p:sp>
      <p:sp>
        <p:nvSpPr>
          <p:cNvPr id="8" name="TextBox 7"/>
          <p:cNvSpPr txBox="1"/>
          <p:nvPr/>
        </p:nvSpPr>
        <p:spPr>
          <a:xfrm>
            <a:off x="7820299" y="3048483"/>
            <a:ext cx="1869440" cy="584775"/>
          </a:xfrm>
          <a:prstGeom prst="rect">
            <a:avLst/>
          </a:prstGeom>
          <a:noFill/>
        </p:spPr>
        <p:txBody>
          <a:bodyPr wrap="square" rtlCol="0">
            <a:spAutoFit/>
          </a:bodyPr>
          <a:lstStyle/>
          <a:p>
            <a:r>
              <a:rPr lang="en-US" sz="3200" b="1" dirty="0">
                <a:solidFill>
                  <a:schemeClr val="bg1"/>
                </a:solidFill>
              </a:rPr>
              <a:t>POTENCY</a:t>
            </a:r>
          </a:p>
        </p:txBody>
      </p:sp>
    </p:spTree>
    <p:extLst>
      <p:ext uri="{BB962C8B-B14F-4D97-AF65-F5344CB8AC3E}">
        <p14:creationId xmlns:p14="http://schemas.microsoft.com/office/powerpoint/2010/main" val="3712428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p:cNvSpPr/>
          <p:nvPr/>
        </p:nvSpPr>
        <p:spPr>
          <a:xfrm>
            <a:off x="1323703" y="1370148"/>
            <a:ext cx="9300759" cy="4156893"/>
          </a:xfrm>
          <a:prstGeom prst="triangle">
            <a:avLst>
              <a:gd name="adj" fmla="val 0"/>
            </a:avLst>
          </a:prstGeom>
          <a:solidFill>
            <a:srgbClr val="EFE52B">
              <a:alpha val="8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
        <p:nvSpPr>
          <p:cNvPr id="5" name="Triangle 4"/>
          <p:cNvSpPr/>
          <p:nvPr/>
        </p:nvSpPr>
        <p:spPr>
          <a:xfrm flipH="1">
            <a:off x="1323698" y="1370147"/>
            <a:ext cx="9300759" cy="4156893"/>
          </a:xfrm>
          <a:prstGeom prst="triangle">
            <a:avLst>
              <a:gd name="adj" fmla="val 0"/>
            </a:avLst>
          </a:pr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solidFill>
                <a:schemeClr val="accent6"/>
              </a:solidFill>
            </a:endParaRPr>
          </a:p>
        </p:txBody>
      </p:sp>
      <p:sp>
        <p:nvSpPr>
          <p:cNvPr id="6" name="TextBox 5"/>
          <p:cNvSpPr txBox="1"/>
          <p:nvPr/>
        </p:nvSpPr>
        <p:spPr>
          <a:xfrm>
            <a:off x="1509654" y="371568"/>
            <a:ext cx="9048887" cy="461665"/>
          </a:xfrm>
          <a:prstGeom prst="rect">
            <a:avLst/>
          </a:prstGeom>
          <a:noFill/>
        </p:spPr>
        <p:txBody>
          <a:bodyPr wrap="none" rtlCol="0">
            <a:spAutoFit/>
          </a:bodyPr>
          <a:lstStyle/>
          <a:p>
            <a:r>
              <a:rPr lang="en-US" sz="2400" b="1" dirty="0">
                <a:solidFill>
                  <a:srgbClr val="0070C0"/>
                </a:solidFill>
                <a:latin typeface="Arial" charset="0"/>
                <a:ea typeface="Arial" charset="0"/>
                <a:cs typeface="Arial" charset="0"/>
              </a:rPr>
              <a:t>Evolution of HIV Therapy: Less Toxicity and Greater Potency</a:t>
            </a:r>
          </a:p>
        </p:txBody>
      </p:sp>
      <p:sp>
        <p:nvSpPr>
          <p:cNvPr id="7" name="TextBox 6"/>
          <p:cNvSpPr txBox="1"/>
          <p:nvPr/>
        </p:nvSpPr>
        <p:spPr>
          <a:xfrm>
            <a:off x="1950720" y="3048484"/>
            <a:ext cx="1869440" cy="584775"/>
          </a:xfrm>
          <a:prstGeom prst="rect">
            <a:avLst/>
          </a:prstGeom>
          <a:noFill/>
        </p:spPr>
        <p:txBody>
          <a:bodyPr wrap="square" rtlCol="0">
            <a:spAutoFit/>
          </a:bodyPr>
          <a:lstStyle/>
          <a:p>
            <a:r>
              <a:rPr lang="en-US" sz="3200" b="1" dirty="0">
                <a:solidFill>
                  <a:schemeClr val="bg1"/>
                </a:solidFill>
              </a:rPr>
              <a:t>TOXICITY</a:t>
            </a:r>
          </a:p>
        </p:txBody>
      </p:sp>
      <p:sp>
        <p:nvSpPr>
          <p:cNvPr id="8" name="TextBox 7"/>
          <p:cNvSpPr txBox="1"/>
          <p:nvPr/>
        </p:nvSpPr>
        <p:spPr>
          <a:xfrm>
            <a:off x="7820299" y="3048483"/>
            <a:ext cx="1869440" cy="584775"/>
          </a:xfrm>
          <a:prstGeom prst="rect">
            <a:avLst/>
          </a:prstGeom>
          <a:noFill/>
        </p:spPr>
        <p:txBody>
          <a:bodyPr wrap="square" rtlCol="0">
            <a:spAutoFit/>
          </a:bodyPr>
          <a:lstStyle/>
          <a:p>
            <a:r>
              <a:rPr lang="en-US" sz="3200" b="1" dirty="0">
                <a:solidFill>
                  <a:schemeClr val="bg1"/>
                </a:solidFill>
              </a:rPr>
              <a:t>POTENCY</a:t>
            </a:r>
          </a:p>
        </p:txBody>
      </p:sp>
    </p:spTree>
    <p:extLst>
      <p:ext uri="{BB962C8B-B14F-4D97-AF65-F5344CB8AC3E}">
        <p14:creationId xmlns:p14="http://schemas.microsoft.com/office/powerpoint/2010/main" val="3078361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p:cNvSpPr/>
          <p:nvPr/>
        </p:nvSpPr>
        <p:spPr>
          <a:xfrm>
            <a:off x="1323703" y="1370148"/>
            <a:ext cx="9300759" cy="4156893"/>
          </a:xfrm>
          <a:prstGeom prst="triangle">
            <a:avLst>
              <a:gd name="adj" fmla="val 0"/>
            </a:avLst>
          </a:prstGeom>
          <a:solidFill>
            <a:srgbClr val="EFE52B">
              <a:alpha val="8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
        <p:nvSpPr>
          <p:cNvPr id="5" name="Triangle 4"/>
          <p:cNvSpPr/>
          <p:nvPr/>
        </p:nvSpPr>
        <p:spPr>
          <a:xfrm flipH="1">
            <a:off x="1323698" y="1370147"/>
            <a:ext cx="9300759" cy="4156893"/>
          </a:xfrm>
          <a:prstGeom prst="triangle">
            <a:avLst>
              <a:gd name="adj" fmla="val 0"/>
            </a:avLst>
          </a:pr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solidFill>
                <a:schemeClr val="accent6"/>
              </a:solidFill>
            </a:endParaRPr>
          </a:p>
        </p:txBody>
      </p:sp>
      <p:sp>
        <p:nvSpPr>
          <p:cNvPr id="6" name="TextBox 5"/>
          <p:cNvSpPr txBox="1"/>
          <p:nvPr/>
        </p:nvSpPr>
        <p:spPr>
          <a:xfrm>
            <a:off x="1509654" y="371568"/>
            <a:ext cx="9048887" cy="461665"/>
          </a:xfrm>
          <a:prstGeom prst="rect">
            <a:avLst/>
          </a:prstGeom>
          <a:noFill/>
        </p:spPr>
        <p:txBody>
          <a:bodyPr wrap="none" rtlCol="0">
            <a:spAutoFit/>
          </a:bodyPr>
          <a:lstStyle/>
          <a:p>
            <a:r>
              <a:rPr lang="en-US" sz="2400" b="1" dirty="0">
                <a:solidFill>
                  <a:srgbClr val="0070C0"/>
                </a:solidFill>
                <a:latin typeface="Arial" charset="0"/>
                <a:ea typeface="Arial" charset="0"/>
                <a:cs typeface="Arial" charset="0"/>
              </a:rPr>
              <a:t>Evolution of HIV Therapy: Less Toxicity and Greater Potency</a:t>
            </a:r>
          </a:p>
        </p:txBody>
      </p:sp>
      <p:sp>
        <p:nvSpPr>
          <p:cNvPr id="8" name="TextBox 7"/>
          <p:cNvSpPr txBox="1"/>
          <p:nvPr/>
        </p:nvSpPr>
        <p:spPr>
          <a:xfrm>
            <a:off x="7820299" y="3048483"/>
            <a:ext cx="1869440" cy="584775"/>
          </a:xfrm>
          <a:prstGeom prst="rect">
            <a:avLst/>
          </a:prstGeom>
          <a:noFill/>
        </p:spPr>
        <p:txBody>
          <a:bodyPr wrap="square" rtlCol="0">
            <a:spAutoFit/>
          </a:bodyPr>
          <a:lstStyle/>
          <a:p>
            <a:r>
              <a:rPr lang="en-US" sz="3200" b="1" dirty="0">
                <a:solidFill>
                  <a:schemeClr val="bg1"/>
                </a:solidFill>
              </a:rPr>
              <a:t>POTENCY</a:t>
            </a:r>
          </a:p>
        </p:txBody>
      </p:sp>
      <p:sp>
        <p:nvSpPr>
          <p:cNvPr id="11" name="Right Triangle 10">
            <a:extLst>
              <a:ext uri="{FF2B5EF4-FFF2-40B4-BE49-F238E27FC236}">
                <a16:creationId xmlns:a16="http://schemas.microsoft.com/office/drawing/2014/main" id="{15BF4518-6A68-A148-BE85-6C1ACF3149DD}"/>
              </a:ext>
            </a:extLst>
          </p:cNvPr>
          <p:cNvSpPr/>
          <p:nvPr/>
        </p:nvSpPr>
        <p:spPr>
          <a:xfrm rot="5400000" flipV="1">
            <a:off x="7002618" y="1903023"/>
            <a:ext cx="4176491" cy="3067191"/>
          </a:xfrm>
          <a:prstGeom prst="rtTriangle">
            <a:avLst/>
          </a:prstGeom>
          <a:solidFill>
            <a:schemeClr val="accent4">
              <a:lumMod val="40000"/>
              <a:lumOff val="6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9955FAB-01BA-EA45-80C0-5C0F3463F330}"/>
              </a:ext>
            </a:extLst>
          </p:cNvPr>
          <p:cNvSpPr txBox="1"/>
          <p:nvPr/>
        </p:nvSpPr>
        <p:spPr>
          <a:xfrm>
            <a:off x="2103120" y="3200884"/>
            <a:ext cx="1869440" cy="584775"/>
          </a:xfrm>
          <a:prstGeom prst="rect">
            <a:avLst/>
          </a:prstGeom>
          <a:noFill/>
        </p:spPr>
        <p:txBody>
          <a:bodyPr wrap="square" rtlCol="0">
            <a:spAutoFit/>
          </a:bodyPr>
          <a:lstStyle/>
          <a:p>
            <a:r>
              <a:rPr lang="en-US" sz="3200" b="1" dirty="0">
                <a:solidFill>
                  <a:schemeClr val="bg1"/>
                </a:solidFill>
              </a:rPr>
              <a:t>TOXICITY</a:t>
            </a:r>
          </a:p>
        </p:txBody>
      </p:sp>
      <p:sp>
        <p:nvSpPr>
          <p:cNvPr id="9" name="Triangle 8">
            <a:extLst>
              <a:ext uri="{FF2B5EF4-FFF2-40B4-BE49-F238E27FC236}">
                <a16:creationId xmlns:a16="http://schemas.microsoft.com/office/drawing/2014/main" id="{DE831A5B-BF83-4942-A717-D6E2401DA980}"/>
              </a:ext>
            </a:extLst>
          </p:cNvPr>
          <p:cNvSpPr/>
          <p:nvPr/>
        </p:nvSpPr>
        <p:spPr>
          <a:xfrm flipH="1">
            <a:off x="1323698" y="1350553"/>
            <a:ext cx="9300759" cy="4156893"/>
          </a:xfrm>
          <a:prstGeom prst="triangle">
            <a:avLst>
              <a:gd name="adj" fmla="val 32921"/>
            </a:avLst>
          </a:prstGeom>
          <a:solidFill>
            <a:schemeClr val="accent4">
              <a:lumMod val="40000"/>
              <a:lumOff val="6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solidFill>
                <a:schemeClr val="accent6"/>
              </a:solidFill>
            </a:endParaRPr>
          </a:p>
        </p:txBody>
      </p:sp>
      <p:sp>
        <p:nvSpPr>
          <p:cNvPr id="7" name="TextBox 6"/>
          <p:cNvSpPr txBox="1"/>
          <p:nvPr/>
        </p:nvSpPr>
        <p:spPr>
          <a:xfrm>
            <a:off x="7820299" y="3048483"/>
            <a:ext cx="1869440" cy="584775"/>
          </a:xfrm>
          <a:prstGeom prst="rect">
            <a:avLst/>
          </a:prstGeom>
          <a:noFill/>
        </p:spPr>
        <p:txBody>
          <a:bodyPr wrap="square" rtlCol="0">
            <a:spAutoFit/>
          </a:bodyPr>
          <a:lstStyle/>
          <a:p>
            <a:r>
              <a:rPr lang="en-US" sz="3200" b="1" dirty="0">
                <a:solidFill>
                  <a:schemeClr val="bg1"/>
                </a:solidFill>
              </a:rPr>
              <a:t>POTENCY</a:t>
            </a:r>
          </a:p>
        </p:txBody>
      </p:sp>
      <p:sp>
        <p:nvSpPr>
          <p:cNvPr id="13" name="TextBox 12">
            <a:extLst>
              <a:ext uri="{FF2B5EF4-FFF2-40B4-BE49-F238E27FC236}">
                <a16:creationId xmlns:a16="http://schemas.microsoft.com/office/drawing/2014/main" id="{D13B5FC6-D0AF-AF43-8DD0-4A61A819A828}"/>
              </a:ext>
            </a:extLst>
          </p:cNvPr>
          <p:cNvSpPr txBox="1"/>
          <p:nvPr/>
        </p:nvSpPr>
        <p:spPr>
          <a:xfrm>
            <a:off x="4559331" y="3080794"/>
            <a:ext cx="2949532" cy="1077218"/>
          </a:xfrm>
          <a:prstGeom prst="rect">
            <a:avLst/>
          </a:prstGeom>
          <a:noFill/>
        </p:spPr>
        <p:txBody>
          <a:bodyPr wrap="square" rtlCol="0">
            <a:spAutoFit/>
          </a:bodyPr>
          <a:lstStyle/>
          <a:p>
            <a:pPr algn="ctr"/>
            <a:r>
              <a:rPr lang="en-US" sz="3200" b="1" dirty="0">
                <a:solidFill>
                  <a:schemeClr val="bg1"/>
                </a:solidFill>
              </a:rPr>
              <a:t>RESISTANCE BARRIER</a:t>
            </a:r>
          </a:p>
        </p:txBody>
      </p:sp>
    </p:spTree>
    <p:extLst>
      <p:ext uri="{BB962C8B-B14F-4D97-AF65-F5344CB8AC3E}">
        <p14:creationId xmlns:p14="http://schemas.microsoft.com/office/powerpoint/2010/main" val="19685084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BHIVA Medical Palette">
      <a:dk1>
        <a:srgbClr val="000000"/>
      </a:dk1>
      <a:lt1>
        <a:srgbClr val="FFFFFF"/>
      </a:lt1>
      <a:dk2>
        <a:srgbClr val="59585C"/>
      </a:dk2>
      <a:lt2>
        <a:srgbClr val="E7E6E6"/>
      </a:lt2>
      <a:accent1>
        <a:srgbClr val="CC0000"/>
      </a:accent1>
      <a:accent2>
        <a:srgbClr val="97040C"/>
      </a:accent2>
      <a:accent3>
        <a:srgbClr val="DE676B"/>
      </a:accent3>
      <a:accent4>
        <a:srgbClr val="59585C"/>
      </a:accent4>
      <a:accent5>
        <a:srgbClr val="FEFFFF"/>
      </a:accent5>
      <a:accent6>
        <a:srgbClr val="FEFFFF"/>
      </a:accent6>
      <a:hlink>
        <a:srgbClr val="CA0813"/>
      </a:hlink>
      <a:folHlink>
        <a:srgbClr val="97040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BHIVA Medical Palette">
      <a:dk1>
        <a:srgbClr val="000000"/>
      </a:dk1>
      <a:lt1>
        <a:srgbClr val="FFFFFF"/>
      </a:lt1>
      <a:dk2>
        <a:srgbClr val="59585C"/>
      </a:dk2>
      <a:lt2>
        <a:srgbClr val="E7E6E6"/>
      </a:lt2>
      <a:accent1>
        <a:srgbClr val="CC0000"/>
      </a:accent1>
      <a:accent2>
        <a:srgbClr val="97040C"/>
      </a:accent2>
      <a:accent3>
        <a:srgbClr val="DE676B"/>
      </a:accent3>
      <a:accent4>
        <a:srgbClr val="59585C"/>
      </a:accent4>
      <a:accent5>
        <a:srgbClr val="FEFFFF"/>
      </a:accent5>
      <a:accent6>
        <a:srgbClr val="FEFFFF"/>
      </a:accent6>
      <a:hlink>
        <a:srgbClr val="CA0813"/>
      </a:hlink>
      <a:folHlink>
        <a:srgbClr val="97040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TotalTime>
  <Words>1712</Words>
  <Application>Microsoft Macintosh PowerPoint</Application>
  <PresentationFormat>Widescreen</PresentationFormat>
  <Paragraphs>361</Paragraphs>
  <Slides>39</Slides>
  <Notes>9</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39</vt:i4>
      </vt:variant>
    </vt:vector>
  </HeadingPairs>
  <TitlesOfParts>
    <vt:vector size="53" baseType="lpstr">
      <vt:lpstr>Arial</vt:lpstr>
      <vt:lpstr>Arial Narrow</vt:lpstr>
      <vt:lpstr>Calibri</vt:lpstr>
      <vt:lpstr>Calibri Light</vt:lpstr>
      <vt:lpstr>Georgia</vt:lpstr>
      <vt:lpstr>Helvetica</vt:lpstr>
      <vt:lpstr>Times New Roman</vt:lpstr>
      <vt:lpstr>Verdana</vt:lpstr>
      <vt:lpstr>Wingdings</vt:lpstr>
      <vt:lpstr>Office Theme</vt:lpstr>
      <vt:lpstr>2_Office Theme</vt:lpstr>
      <vt:lpstr>1_Office Theme</vt:lpstr>
      <vt:lpstr>2017_HTAA_Diabetes</vt:lpstr>
      <vt:lpstr>3_Office Theme</vt:lpstr>
      <vt:lpstr>Boone June 2019</vt:lpstr>
      <vt:lpstr>PowerPoint Presentation</vt:lpstr>
      <vt:lpstr>PowerPoint Presentation</vt:lpstr>
      <vt:lpstr>PowerPoint Presentation</vt:lpstr>
      <vt:lpstr>PowerPoint Presentation</vt:lpstr>
      <vt:lpstr>Evolution in HIV Therapy</vt:lpstr>
      <vt:lpstr>PowerPoint Presentation</vt:lpstr>
      <vt:lpstr>PowerPoint Presentation</vt:lpstr>
      <vt:lpstr>PowerPoint Presentation</vt:lpstr>
      <vt:lpstr>Modern-era HIV therapies are highly efficacious</vt:lpstr>
      <vt:lpstr>Potent antiretroviral therapy has greatly reduced global HIV mortality</vt:lpstr>
      <vt:lpstr>PowerPoint Presentation</vt:lpstr>
      <vt:lpstr>PowerPoint Presentation</vt:lpstr>
      <vt:lpstr>PowerPoint Presentation</vt:lpstr>
      <vt:lpstr>DHHS, IAS-USA Guidelines: Recommended Regimens for First-line ART in Most Patients With HIV Infection</vt:lpstr>
      <vt:lpstr>Samuel</vt:lpstr>
      <vt:lpstr>Samuel (cont’d)</vt:lpstr>
      <vt:lpstr>Samuel (cont’d)</vt:lpstr>
      <vt:lpstr>Samuel (cont’d)</vt:lpstr>
      <vt:lpstr>Samuel (cont’d)</vt:lpstr>
      <vt:lpstr>Samuel (cont’d)</vt:lpstr>
      <vt:lpstr>San Francisco Experience:  Same-Day Observed ART Initiation vs. Standard of Care</vt:lpstr>
      <vt:lpstr>PowerPoint Presentation</vt:lpstr>
      <vt:lpstr>PowerPoint Presentation</vt:lpstr>
      <vt:lpstr>What is new/coming along?  Less is More</vt:lpstr>
      <vt:lpstr>Long acting injectable ART</vt:lpstr>
      <vt:lpstr>Cabotegravir IM + Rilpivirine IM for Long-Acting Maintenance ART</vt:lpstr>
      <vt:lpstr>HIV Care Cascade</vt:lpstr>
      <vt:lpstr>Trajectories of HIV Care – CNICS cohort</vt:lpstr>
      <vt:lpstr>PowerPoint Presentation</vt:lpstr>
      <vt:lpstr>PowerPoint Presentation</vt:lpstr>
      <vt:lpstr>Current Status of State Medicaid  Expansion Decisions</vt:lpstr>
      <vt:lpstr>PowerPoint Presentation</vt:lpstr>
      <vt:lpstr>PowerPoint Presentation</vt:lpstr>
      <vt:lpstr>PowerPoint Presentation</vt:lpstr>
      <vt:lpstr>PowerPoint Presentation</vt:lpstr>
      <vt:lpstr>PowerPoint Presentation</vt:lpstr>
      <vt:lpstr>PowerPoint Presentation</vt:lpstr>
      <vt:lpstr>Discussion/Questions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Boone June 2019</dc:title>
  <dc:creator>Microsoft Office User</dc:creator>
  <cp:lastModifiedBy>Microsoft Office User</cp:lastModifiedBy>
  <cp:revision>2</cp:revision>
  <dcterms:created xsi:type="dcterms:W3CDTF">2019-06-14T13:09:30Z</dcterms:created>
  <dcterms:modified xsi:type="dcterms:W3CDTF">2019-06-14T13:13:04Z</dcterms:modified>
</cp:coreProperties>
</file>