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446" r:id="rId3"/>
    <p:sldId id="402" r:id="rId4"/>
    <p:sldId id="359" r:id="rId5"/>
    <p:sldId id="475" r:id="rId6"/>
    <p:sldId id="425" r:id="rId7"/>
    <p:sldId id="427" r:id="rId8"/>
    <p:sldId id="488" r:id="rId9"/>
    <p:sldId id="426" r:id="rId10"/>
    <p:sldId id="428" r:id="rId11"/>
    <p:sldId id="477" r:id="rId12"/>
    <p:sldId id="407" r:id="rId13"/>
    <p:sldId id="452" r:id="rId14"/>
    <p:sldId id="489" r:id="rId15"/>
    <p:sldId id="453" r:id="rId16"/>
    <p:sldId id="454" r:id="rId17"/>
    <p:sldId id="408" r:id="rId18"/>
    <p:sldId id="455" r:id="rId19"/>
    <p:sldId id="459" r:id="rId20"/>
    <p:sldId id="460" r:id="rId21"/>
    <p:sldId id="461" r:id="rId22"/>
    <p:sldId id="462" r:id="rId23"/>
    <p:sldId id="476" r:id="rId24"/>
    <p:sldId id="260" r:id="rId25"/>
    <p:sldId id="267" r:id="rId26"/>
    <p:sldId id="324" r:id="rId27"/>
    <p:sldId id="325" r:id="rId28"/>
    <p:sldId id="327" r:id="rId29"/>
    <p:sldId id="262" r:id="rId30"/>
    <p:sldId id="315" r:id="rId31"/>
    <p:sldId id="357" r:id="rId32"/>
    <p:sldId id="287" r:id="rId33"/>
    <p:sldId id="321" r:id="rId34"/>
    <p:sldId id="362" r:id="rId35"/>
    <p:sldId id="467" r:id="rId36"/>
    <p:sldId id="447" r:id="rId37"/>
    <p:sldId id="448" r:id="rId38"/>
    <p:sldId id="305" r:id="rId39"/>
    <p:sldId id="306" r:id="rId40"/>
    <p:sldId id="332" r:id="rId41"/>
    <p:sldId id="470" r:id="rId42"/>
    <p:sldId id="478" r:id="rId43"/>
    <p:sldId id="389" r:id="rId44"/>
    <p:sldId id="390" r:id="rId45"/>
    <p:sldId id="463" r:id="rId46"/>
    <p:sldId id="394" r:id="rId47"/>
    <p:sldId id="395" r:id="rId48"/>
    <p:sldId id="471" r:id="rId49"/>
    <p:sldId id="392" r:id="rId50"/>
    <p:sldId id="437" r:id="rId51"/>
    <p:sldId id="473" r:id="rId52"/>
    <p:sldId id="398" r:id="rId53"/>
    <p:sldId id="472" r:id="rId54"/>
    <p:sldId id="310" r:id="rId55"/>
    <p:sldId id="295" r:id="rId56"/>
    <p:sldId id="399" r:id="rId57"/>
    <p:sldId id="400" r:id="rId58"/>
    <p:sldId id="401" r:id="rId59"/>
    <p:sldId id="474" r:id="rId60"/>
    <p:sldId id="361" r:id="rId61"/>
    <p:sldId id="479" r:id="rId62"/>
    <p:sldId id="480" r:id="rId63"/>
    <p:sldId id="481" r:id="rId64"/>
    <p:sldId id="482" r:id="rId65"/>
    <p:sldId id="483" r:id="rId66"/>
    <p:sldId id="484" r:id="rId67"/>
    <p:sldId id="485" r:id="rId68"/>
    <p:sldId id="486" r:id="rId69"/>
    <p:sldId id="487" r:id="rId70"/>
    <p:sldId id="307" r:id="rId71"/>
    <p:sldId id="465" r:id="rId72"/>
    <p:sldId id="466" r:id="rId73"/>
    <p:sldId id="468" r:id="rId74"/>
    <p:sldId id="46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F13"/>
    <a:srgbClr val="FFFFFF"/>
    <a:srgbClr val="EFC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4" autoAdjust="0"/>
    <p:restoredTop sz="86999" autoAdjust="0"/>
  </p:normalViewPr>
  <p:slideViewPr>
    <p:cSldViewPr snapToGrid="0" snapToObjects="1">
      <p:cViewPr varScale="1">
        <p:scale>
          <a:sx n="77" d="100"/>
          <a:sy n="77" d="100"/>
        </p:scale>
        <p:origin x="518"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Users\asher\Dropbox\UNC\Family%20Medicine%20Grand%20Rounds\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sher\Dropbox\UNC\Family%20Medicine%20Grand%20Rounds\figur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chranz\Dropbox\UNC\PGY4%20Research\IDU%20Endocarditis\IDweek\091718%20figures-drug%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chranz\Dropbox\UNC\PGY4%20Research\IDU%20Endocarditis\IDweek\091718%20figures-drug%20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chranz\Dropbox\UNC\Family%20Medicine%20Grand%20Rounds\072918%20figures%20-%20for%20p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chranz\Dropbox\UNC\Family%20Medicine%20Grand%20Rounds\072918%20figures%20-%20for%20pr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sher\Dropbox\UNC\Family%20Medicine%20Grand%20Rounds\figur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chranz\Dropbox\UNC\Family%20Medicine%20Grand%20Rounds\072918%20figures%20-%20for%20pr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asher\Dropbox\UNC\Family%20Medicine%20Grand%20Rounds\figur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Figures!$E$46</c:f>
              <c:strCache>
                <c:ptCount val="1"/>
                <c:pt idx="0">
                  <c:v>Drug-Associated IE</c:v>
                </c:pt>
              </c:strCache>
            </c:strRef>
          </c:tx>
          <c:spPr>
            <a:ln w="31750" cap="rnd">
              <a:solidFill>
                <a:schemeClr val="accent1"/>
              </a:solidFill>
              <a:round/>
            </a:ln>
            <a:effectLst/>
          </c:spPr>
          <c:marker>
            <c:symbol val="diamond"/>
            <c:size val="12"/>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Figures!$J$48:$J$57</c:f>
              <c:numCache>
                <c:formatCode>General</c:formatCode>
                <c:ptCount val="10"/>
                <c:pt idx="0">
                  <c:v>63</c:v>
                </c:pt>
                <c:pt idx="1">
                  <c:v>44</c:v>
                </c:pt>
                <c:pt idx="2">
                  <c:v>42</c:v>
                </c:pt>
                <c:pt idx="3">
                  <c:v>48</c:v>
                </c:pt>
                <c:pt idx="4">
                  <c:v>82</c:v>
                </c:pt>
                <c:pt idx="5">
                  <c:v>80</c:v>
                </c:pt>
                <c:pt idx="6">
                  <c:v>240</c:v>
                </c:pt>
                <c:pt idx="7">
                  <c:v>478</c:v>
                </c:pt>
                <c:pt idx="8">
                  <c:v>656</c:v>
                </c:pt>
                <c:pt idx="9">
                  <c:v>865</c:v>
                </c:pt>
              </c:numCache>
            </c:numRef>
          </c:val>
          <c:smooth val="0"/>
          <c:extLst>
            <c:ext xmlns:c16="http://schemas.microsoft.com/office/drawing/2014/chart" uri="{C3380CC4-5D6E-409C-BE32-E72D297353CC}">
              <c16:uniqueId val="{00000000-1EE9-4D35-A713-BFFDF48DF67D}"/>
            </c:ext>
          </c:extLst>
        </c:ser>
        <c:dLbls>
          <c:dLblPos val="t"/>
          <c:showLegendKey val="0"/>
          <c:showVal val="1"/>
          <c:showCatName val="0"/>
          <c:showSerName val="0"/>
          <c:showPercent val="0"/>
          <c:showBubbleSize val="0"/>
        </c:dLbls>
        <c:marker val="1"/>
        <c:smooth val="0"/>
        <c:axId val="2116216080"/>
        <c:axId val="2116224880"/>
      </c:lineChart>
      <c:catAx>
        <c:axId val="2116216080"/>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Year</a:t>
                </a:r>
                <a:r>
                  <a:rPr lang="en-US" sz="1800" baseline="0"/>
                  <a:t> (July 1 to June 30)</a:t>
                </a:r>
                <a:endParaRPr lang="en-US" sz="180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27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2116224880"/>
        <c:crosses val="autoZero"/>
        <c:auto val="1"/>
        <c:lblAlgn val="ctr"/>
        <c:lblOffset val="100"/>
        <c:noMultiLvlLbl val="0"/>
      </c:catAx>
      <c:valAx>
        <c:axId val="211622488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Number of</a:t>
                </a:r>
                <a:r>
                  <a:rPr lang="en-US" sz="1800" baseline="0"/>
                  <a:t> Hospitalizations</a:t>
                </a:r>
                <a:endParaRPr lang="en-US" sz="1800"/>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2116216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Figures!$E$46</c:f>
              <c:strCache>
                <c:ptCount val="1"/>
                <c:pt idx="0">
                  <c:v>Drug-Associated IE</c:v>
                </c:pt>
              </c:strCache>
            </c:strRef>
          </c:tx>
          <c:spPr>
            <a:ln w="31750" cap="rnd">
              <a:solidFill>
                <a:schemeClr val="accent1"/>
              </a:solidFill>
              <a:round/>
            </a:ln>
            <a:effectLst/>
          </c:spPr>
          <c:marker>
            <c:symbol val="diamond"/>
            <c:size val="12"/>
            <c:spPr>
              <a:solidFill>
                <a:schemeClr val="accent1"/>
              </a:solidFill>
              <a:ln>
                <a:noFill/>
              </a:ln>
              <a:effectLst/>
            </c:spPr>
          </c:marker>
          <c:dLbls>
            <c:dLbl>
              <c:idx val="9"/>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946-4E16-9D97-E1179405173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Figures!$D$48:$D$57</c:f>
              <c:numCache>
                <c:formatCode>General</c:formatCode>
                <c:ptCount val="10"/>
                <c:pt idx="0">
                  <c:v>7</c:v>
                </c:pt>
                <c:pt idx="1">
                  <c:v>3</c:v>
                </c:pt>
                <c:pt idx="2">
                  <c:v>1</c:v>
                </c:pt>
                <c:pt idx="3">
                  <c:v>2</c:v>
                </c:pt>
                <c:pt idx="4">
                  <c:v>5</c:v>
                </c:pt>
                <c:pt idx="5">
                  <c:v>6</c:v>
                </c:pt>
                <c:pt idx="6">
                  <c:v>28</c:v>
                </c:pt>
                <c:pt idx="7">
                  <c:v>68</c:v>
                </c:pt>
                <c:pt idx="8">
                  <c:v>56</c:v>
                </c:pt>
                <c:pt idx="9">
                  <c:v>109</c:v>
                </c:pt>
              </c:numCache>
            </c:numRef>
          </c:val>
          <c:smooth val="0"/>
          <c:extLst>
            <c:ext xmlns:c16="http://schemas.microsoft.com/office/drawing/2014/chart" uri="{C3380CC4-5D6E-409C-BE32-E72D297353CC}">
              <c16:uniqueId val="{00000001-8946-4E16-9D97-E1179405173A}"/>
            </c:ext>
          </c:extLst>
        </c:ser>
        <c:dLbls>
          <c:dLblPos val="t"/>
          <c:showLegendKey val="0"/>
          <c:showVal val="1"/>
          <c:showCatName val="0"/>
          <c:showSerName val="0"/>
          <c:showPercent val="0"/>
          <c:showBubbleSize val="0"/>
        </c:dLbls>
        <c:marker val="1"/>
        <c:smooth val="0"/>
        <c:axId val="2116531408"/>
        <c:axId val="2116548688"/>
      </c:lineChart>
      <c:catAx>
        <c:axId val="211653140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Year</a:t>
                </a:r>
                <a:r>
                  <a:rPr lang="en-US" sz="1800" baseline="0"/>
                  <a:t> (July 1 to June 30)</a:t>
                </a:r>
                <a:endParaRPr lang="en-US" sz="180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27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2116548688"/>
        <c:crosses val="autoZero"/>
        <c:auto val="1"/>
        <c:lblAlgn val="ctr"/>
        <c:lblOffset val="100"/>
        <c:noMultiLvlLbl val="0"/>
      </c:catAx>
      <c:valAx>
        <c:axId val="2116548688"/>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Number of</a:t>
                </a:r>
                <a:r>
                  <a:rPr lang="en-US" sz="1800" baseline="0"/>
                  <a:t> Hospitalizations</a:t>
                </a:r>
                <a:endParaRPr lang="en-US" sz="1800"/>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21165314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'Drug figures'!$D$3</c:f>
              <c:strCache>
                <c:ptCount val="1"/>
                <c:pt idx="0">
                  <c:v>Opioid</c:v>
                </c:pt>
              </c:strCache>
            </c:strRef>
          </c:tx>
          <c:spPr>
            <a:ln w="28575" cap="rnd">
              <a:solidFill>
                <a:schemeClr val="accent1"/>
              </a:solidFill>
              <a:round/>
            </a:ln>
            <a:effectLst/>
          </c:spPr>
          <c:marker>
            <c:symbol val="circle"/>
            <c:size val="8"/>
            <c:spPr>
              <a:solidFill>
                <a:schemeClr val="accent1"/>
              </a:solidFill>
              <a:ln w="9525">
                <a:solidFill>
                  <a:schemeClr val="accent1"/>
                </a:solidFill>
              </a:ln>
              <a:effectLst/>
            </c:spPr>
          </c:marker>
          <c:cat>
            <c:strRef>
              <c:f>'Drug figures'!$B$5:$B$14</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'Drug figures'!$D$19:$D$28</c:f>
              <c:numCache>
                <c:formatCode>General</c:formatCode>
                <c:ptCount val="10"/>
                <c:pt idx="0">
                  <c:v>0</c:v>
                </c:pt>
                <c:pt idx="1">
                  <c:v>1</c:v>
                </c:pt>
                <c:pt idx="2">
                  <c:v>0</c:v>
                </c:pt>
                <c:pt idx="3">
                  <c:v>2</c:v>
                </c:pt>
                <c:pt idx="4">
                  <c:v>3</c:v>
                </c:pt>
                <c:pt idx="5">
                  <c:v>1</c:v>
                </c:pt>
                <c:pt idx="6">
                  <c:v>17</c:v>
                </c:pt>
                <c:pt idx="7">
                  <c:v>45</c:v>
                </c:pt>
                <c:pt idx="8">
                  <c:v>44</c:v>
                </c:pt>
                <c:pt idx="9">
                  <c:v>63</c:v>
                </c:pt>
              </c:numCache>
            </c:numRef>
          </c:val>
          <c:smooth val="0"/>
          <c:extLst>
            <c:ext xmlns:c16="http://schemas.microsoft.com/office/drawing/2014/chart" uri="{C3380CC4-5D6E-409C-BE32-E72D297353CC}">
              <c16:uniqueId val="{00000000-04CD-47C7-82C3-FFCC9C641232}"/>
            </c:ext>
          </c:extLst>
        </c:ser>
        <c:ser>
          <c:idx val="1"/>
          <c:order val="1"/>
          <c:tx>
            <c:strRef>
              <c:f>'Drug figures'!$I$3</c:f>
              <c:strCache>
                <c:ptCount val="1"/>
                <c:pt idx="0">
                  <c:v>Cocaine</c:v>
                </c:pt>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cat>
            <c:strRef>
              <c:f>'Drug figures'!$B$5:$B$14</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'Drug figures'!$I$19:$I$28</c:f>
              <c:numCache>
                <c:formatCode>General</c:formatCode>
                <c:ptCount val="10"/>
                <c:pt idx="0">
                  <c:v>4</c:v>
                </c:pt>
                <c:pt idx="1">
                  <c:v>1</c:v>
                </c:pt>
                <c:pt idx="2">
                  <c:v>0</c:v>
                </c:pt>
                <c:pt idx="3">
                  <c:v>0</c:v>
                </c:pt>
                <c:pt idx="4">
                  <c:v>1</c:v>
                </c:pt>
                <c:pt idx="5">
                  <c:v>0</c:v>
                </c:pt>
                <c:pt idx="6">
                  <c:v>6</c:v>
                </c:pt>
                <c:pt idx="7">
                  <c:v>8</c:v>
                </c:pt>
                <c:pt idx="8">
                  <c:v>12</c:v>
                </c:pt>
                <c:pt idx="9">
                  <c:v>23</c:v>
                </c:pt>
              </c:numCache>
            </c:numRef>
          </c:val>
          <c:smooth val="0"/>
          <c:extLst>
            <c:ext xmlns:c16="http://schemas.microsoft.com/office/drawing/2014/chart" uri="{C3380CC4-5D6E-409C-BE32-E72D297353CC}">
              <c16:uniqueId val="{00000001-04CD-47C7-82C3-FFCC9C641232}"/>
            </c:ext>
          </c:extLst>
        </c:ser>
        <c:ser>
          <c:idx val="2"/>
          <c:order val="2"/>
          <c:tx>
            <c:strRef>
              <c:f>'Drug figures'!$N$3</c:f>
              <c:strCache>
                <c:ptCount val="1"/>
                <c:pt idx="0">
                  <c:v>Amphetamine</c:v>
                </c:pt>
              </c:strCache>
            </c:strRef>
          </c:tx>
          <c:spPr>
            <a:ln w="28575" cap="rnd">
              <a:solidFill>
                <a:schemeClr val="accent3"/>
              </a:solidFill>
              <a:round/>
            </a:ln>
            <a:effectLst/>
          </c:spPr>
          <c:marker>
            <c:symbol val="circle"/>
            <c:size val="8"/>
            <c:spPr>
              <a:solidFill>
                <a:schemeClr val="accent3"/>
              </a:solidFill>
              <a:ln w="9525">
                <a:solidFill>
                  <a:schemeClr val="accent3"/>
                </a:solidFill>
              </a:ln>
              <a:effectLst/>
            </c:spPr>
          </c:marker>
          <c:cat>
            <c:strRef>
              <c:f>'Drug figures'!$B$5:$B$14</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'Drug figures'!$N$19:$N$28</c:f>
              <c:numCache>
                <c:formatCode>General</c:formatCode>
                <c:ptCount val="10"/>
                <c:pt idx="0">
                  <c:v>0</c:v>
                </c:pt>
                <c:pt idx="1">
                  <c:v>0</c:v>
                </c:pt>
                <c:pt idx="2">
                  <c:v>0</c:v>
                </c:pt>
                <c:pt idx="3">
                  <c:v>0</c:v>
                </c:pt>
                <c:pt idx="4">
                  <c:v>0</c:v>
                </c:pt>
                <c:pt idx="5">
                  <c:v>0</c:v>
                </c:pt>
                <c:pt idx="6">
                  <c:v>1</c:v>
                </c:pt>
                <c:pt idx="7">
                  <c:v>4</c:v>
                </c:pt>
                <c:pt idx="8">
                  <c:v>6</c:v>
                </c:pt>
                <c:pt idx="9">
                  <c:v>13</c:v>
                </c:pt>
              </c:numCache>
            </c:numRef>
          </c:val>
          <c:smooth val="0"/>
          <c:extLst>
            <c:ext xmlns:c16="http://schemas.microsoft.com/office/drawing/2014/chart" uri="{C3380CC4-5D6E-409C-BE32-E72D297353CC}">
              <c16:uniqueId val="{00000002-04CD-47C7-82C3-FFCC9C641232}"/>
            </c:ext>
          </c:extLst>
        </c:ser>
        <c:ser>
          <c:idx val="3"/>
          <c:order val="3"/>
          <c:tx>
            <c:strRef>
              <c:f>'Drug figures'!$S$3</c:f>
              <c:strCache>
                <c:ptCount val="1"/>
                <c:pt idx="0">
                  <c:v>Other Drugs</c:v>
                </c:pt>
              </c:strCache>
            </c:strRef>
          </c:tx>
          <c:spPr>
            <a:ln w="28575" cap="rnd">
              <a:solidFill>
                <a:schemeClr val="accent4"/>
              </a:solidFill>
              <a:round/>
            </a:ln>
            <a:effectLst/>
          </c:spPr>
          <c:marker>
            <c:symbol val="circle"/>
            <c:size val="8"/>
            <c:spPr>
              <a:solidFill>
                <a:schemeClr val="accent4"/>
              </a:solidFill>
              <a:ln w="9525">
                <a:solidFill>
                  <a:schemeClr val="accent4"/>
                </a:solidFill>
              </a:ln>
              <a:effectLst/>
            </c:spPr>
          </c:marker>
          <c:cat>
            <c:strRef>
              <c:f>'Drug figures'!$B$5:$B$14</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'Drug figures'!$S$19:$S$28</c:f>
              <c:numCache>
                <c:formatCode>General</c:formatCode>
                <c:ptCount val="10"/>
                <c:pt idx="0">
                  <c:v>0</c:v>
                </c:pt>
                <c:pt idx="1">
                  <c:v>0</c:v>
                </c:pt>
                <c:pt idx="2">
                  <c:v>0</c:v>
                </c:pt>
                <c:pt idx="3">
                  <c:v>0</c:v>
                </c:pt>
                <c:pt idx="4">
                  <c:v>0</c:v>
                </c:pt>
                <c:pt idx="5">
                  <c:v>0</c:v>
                </c:pt>
                <c:pt idx="6">
                  <c:v>0</c:v>
                </c:pt>
                <c:pt idx="7">
                  <c:v>3</c:v>
                </c:pt>
                <c:pt idx="8">
                  <c:v>13</c:v>
                </c:pt>
                <c:pt idx="9">
                  <c:v>32</c:v>
                </c:pt>
              </c:numCache>
            </c:numRef>
          </c:val>
          <c:smooth val="0"/>
          <c:extLst>
            <c:ext xmlns:c16="http://schemas.microsoft.com/office/drawing/2014/chart" uri="{C3380CC4-5D6E-409C-BE32-E72D297353CC}">
              <c16:uniqueId val="{00000003-04CD-47C7-82C3-FFCC9C641232}"/>
            </c:ext>
          </c:extLst>
        </c:ser>
        <c:dLbls>
          <c:showLegendKey val="0"/>
          <c:showVal val="0"/>
          <c:showCatName val="0"/>
          <c:showSerName val="0"/>
          <c:showPercent val="0"/>
          <c:showBubbleSize val="0"/>
        </c:dLbls>
        <c:marker val="1"/>
        <c:smooth val="0"/>
        <c:axId val="-256784560"/>
        <c:axId val="-256793296"/>
      </c:lineChart>
      <c:catAx>
        <c:axId val="-2567845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Year (July</a:t>
                </a:r>
                <a:r>
                  <a:rPr lang="en-US" sz="1400" b="1" baseline="0"/>
                  <a:t> 1 to June 30)</a:t>
                </a:r>
                <a:endParaRPr lang="en-US" sz="1400" b="1"/>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6793296"/>
        <c:crosses val="autoZero"/>
        <c:auto val="1"/>
        <c:lblAlgn val="ctr"/>
        <c:lblOffset val="100"/>
        <c:noMultiLvlLbl val="0"/>
      </c:catAx>
      <c:valAx>
        <c:axId val="-256793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Hospitalizations</a:t>
                </a:r>
                <a:r>
                  <a:rPr lang="en-US" sz="1400" b="1" baseline="0"/>
                  <a:t> per 100,000 Residents</a:t>
                </a:r>
                <a:endParaRPr lang="en-US" sz="1400" b="1"/>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6784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Tables!$A$43</c:f>
              <c:strCache>
                <c:ptCount val="1"/>
                <c:pt idx="0">
                  <c:v>Private</c:v>
                </c:pt>
              </c:strCache>
            </c:strRef>
          </c:tx>
          <c:spPr>
            <a:solidFill>
              <a:schemeClr val="bg1">
                <a:lumMod val="95000"/>
              </a:schemeClr>
            </a:solidFill>
            <a:ln w="12700">
              <a:solidFill>
                <a:schemeClr val="tx1"/>
              </a:solidFill>
            </a:ln>
            <a:effectLst/>
          </c:spPr>
          <c:invertIfNegative val="0"/>
          <c:dLbls>
            <c:dLbl>
              <c:idx val="0"/>
              <c:layout/>
              <c:tx>
                <c:rich>
                  <a:bodyPr/>
                  <a:lstStyle/>
                  <a:p>
                    <a:fld id="{96C7A4ED-6D34-47E4-B73C-659CA45FA405}" type="SERIESNAME">
                      <a:rPr lang="en-US"/>
                      <a:pPr/>
                      <a:t>[SERIES NAME]</a:t>
                    </a:fld>
                    <a:r>
                      <a:rPr lang="en-US" baseline="0"/>
                      <a:t>, </a:t>
                    </a:r>
                    <a:r>
                      <a:rPr lang="en-US" baseline="0" smtClean="0"/>
                      <a:t>14</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A7F9-4F8F-8A38-0D9C2648DD05}"/>
                </c:ext>
              </c:extLst>
            </c:dLbl>
            <c:dLbl>
              <c:idx val="1"/>
              <c:layout/>
              <c:tx>
                <c:rich>
                  <a:bodyPr/>
                  <a:lstStyle/>
                  <a:p>
                    <a:fld id="{9B476A87-5F08-4F61-9E4C-2ED1D7CF76F3}" type="SERIESNAME">
                      <a:rPr lang="en-US"/>
                      <a:pPr/>
                      <a:t>[SERIES NAME]</a:t>
                    </a:fld>
                    <a:r>
                      <a:rPr lang="en-US" baseline="0"/>
                      <a:t>, </a:t>
                    </a:r>
                    <a:r>
                      <a:rPr lang="en-US" baseline="0" smtClean="0"/>
                      <a:t>31</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A7F9-4F8F-8A38-0D9C2648DD0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Tables!$F$42:$G$42</c:f>
              <c:strCache>
                <c:ptCount val="2"/>
                <c:pt idx="0">
                  <c:v>Drug-Associated IE</c:v>
                </c:pt>
                <c:pt idx="1">
                  <c:v>Non-Drug-Associated IE</c:v>
                </c:pt>
              </c:strCache>
            </c:strRef>
          </c:cat>
          <c:val>
            <c:numRef>
              <c:f>Tables!$F$43:$G$43</c:f>
              <c:numCache>
                <c:formatCode>General</c:formatCode>
                <c:ptCount val="2"/>
                <c:pt idx="0">
                  <c:v>0.14000000000000001</c:v>
                </c:pt>
                <c:pt idx="1">
                  <c:v>0.31</c:v>
                </c:pt>
              </c:numCache>
            </c:numRef>
          </c:val>
          <c:extLst>
            <c:ext xmlns:c16="http://schemas.microsoft.com/office/drawing/2014/chart" uri="{C3380CC4-5D6E-409C-BE32-E72D297353CC}">
              <c16:uniqueId val="{00000000-A7F9-4F8F-8A38-0D9C2648DD05}"/>
            </c:ext>
          </c:extLst>
        </c:ser>
        <c:ser>
          <c:idx val="1"/>
          <c:order val="1"/>
          <c:tx>
            <c:strRef>
              <c:f>Tables!$A$44</c:f>
              <c:strCache>
                <c:ptCount val="1"/>
                <c:pt idx="0">
                  <c:v>Medicare</c:v>
                </c:pt>
              </c:strCache>
            </c:strRef>
          </c:tx>
          <c:spPr>
            <a:solidFill>
              <a:schemeClr val="bg1">
                <a:lumMod val="95000"/>
              </a:schemeClr>
            </a:solidFill>
            <a:ln w="25400">
              <a:solidFill>
                <a:schemeClr val="tx1"/>
              </a:solidFill>
            </a:ln>
            <a:effectLst/>
          </c:spPr>
          <c:invertIfNegative val="0"/>
          <c:dPt>
            <c:idx val="0"/>
            <c:invertIfNegative val="0"/>
            <c:bubble3D val="0"/>
            <c:spPr>
              <a:solidFill>
                <a:schemeClr val="bg1">
                  <a:lumMod val="95000"/>
                </a:schemeClr>
              </a:solidFill>
              <a:ln w="12700">
                <a:solidFill>
                  <a:schemeClr val="tx1"/>
                </a:solidFill>
              </a:ln>
              <a:effectLst/>
            </c:spPr>
            <c:extLst>
              <c:ext xmlns:c16="http://schemas.microsoft.com/office/drawing/2014/chart" uri="{C3380CC4-5D6E-409C-BE32-E72D297353CC}">
                <c16:uniqueId val="{00000002-A7F9-4F8F-8A38-0D9C2648DD05}"/>
              </c:ext>
            </c:extLst>
          </c:dPt>
          <c:dPt>
            <c:idx val="1"/>
            <c:invertIfNegative val="0"/>
            <c:bubble3D val="0"/>
            <c:spPr>
              <a:solidFill>
                <a:schemeClr val="bg1">
                  <a:lumMod val="95000"/>
                </a:schemeClr>
              </a:solidFill>
              <a:ln w="12700">
                <a:solidFill>
                  <a:schemeClr val="tx1"/>
                </a:solidFill>
              </a:ln>
              <a:effectLst/>
            </c:spPr>
            <c:extLst>
              <c:ext xmlns:c16="http://schemas.microsoft.com/office/drawing/2014/chart" uri="{C3380CC4-5D6E-409C-BE32-E72D297353CC}">
                <c16:uniqueId val="{00000004-A7F9-4F8F-8A38-0D9C2648DD05}"/>
              </c:ext>
            </c:extLst>
          </c:dPt>
          <c:dLbls>
            <c:dLbl>
              <c:idx val="0"/>
              <c:layout/>
              <c:tx>
                <c:rich>
                  <a:bodyPr/>
                  <a:lstStyle/>
                  <a:p>
                    <a:fld id="{2F3141B9-D205-43BB-9A70-5FCC8AAB9D31}" type="SERIESNAME">
                      <a:rPr lang="en-US"/>
                      <a:pPr/>
                      <a:t>[SERIES NAME]</a:t>
                    </a:fld>
                    <a:r>
                      <a:rPr lang="en-US" baseline="0"/>
                      <a:t>, </a:t>
                    </a:r>
                    <a:r>
                      <a:rPr lang="en-US" baseline="0" smtClean="0"/>
                      <a:t>11</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A7F9-4F8F-8A38-0D9C2648DD05}"/>
                </c:ext>
              </c:extLst>
            </c:dLbl>
            <c:dLbl>
              <c:idx val="1"/>
              <c:layout/>
              <c:tx>
                <c:rich>
                  <a:bodyPr/>
                  <a:lstStyle/>
                  <a:p>
                    <a:fld id="{7251D744-B725-455B-A804-69ED39DA0DDF}" type="SERIESNAME">
                      <a:rPr lang="en-US"/>
                      <a:pPr/>
                      <a:t>[SERIES NAME]</a:t>
                    </a:fld>
                    <a:r>
                      <a:rPr lang="en-US" baseline="0"/>
                      <a:t>, </a:t>
                    </a:r>
                    <a:r>
                      <a:rPr lang="en-US" baseline="0" smtClean="0"/>
                      <a:t>42</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7F9-4F8F-8A38-0D9C2648DD0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Tables!$F$42:$G$42</c:f>
              <c:strCache>
                <c:ptCount val="2"/>
                <c:pt idx="0">
                  <c:v>Drug-Associated IE</c:v>
                </c:pt>
                <c:pt idx="1">
                  <c:v>Non-Drug-Associated IE</c:v>
                </c:pt>
              </c:strCache>
            </c:strRef>
          </c:cat>
          <c:val>
            <c:numRef>
              <c:f>Tables!$F$44:$G$44</c:f>
              <c:numCache>
                <c:formatCode>General</c:formatCode>
                <c:ptCount val="2"/>
                <c:pt idx="0">
                  <c:v>0.11</c:v>
                </c:pt>
                <c:pt idx="1">
                  <c:v>0.42</c:v>
                </c:pt>
              </c:numCache>
            </c:numRef>
          </c:val>
          <c:extLst>
            <c:ext xmlns:c16="http://schemas.microsoft.com/office/drawing/2014/chart" uri="{C3380CC4-5D6E-409C-BE32-E72D297353CC}">
              <c16:uniqueId val="{00000005-A7F9-4F8F-8A38-0D9C2648DD05}"/>
            </c:ext>
          </c:extLst>
        </c:ser>
        <c:ser>
          <c:idx val="2"/>
          <c:order val="2"/>
          <c:tx>
            <c:strRef>
              <c:f>Tables!$A$45</c:f>
              <c:strCache>
                <c:ptCount val="1"/>
                <c:pt idx="0">
                  <c:v>Medicaid</c:v>
                </c:pt>
              </c:strCache>
            </c:strRef>
          </c:tx>
          <c:spPr>
            <a:solidFill>
              <a:schemeClr val="accent4">
                <a:lumMod val="60000"/>
                <a:lumOff val="40000"/>
              </a:schemeClr>
            </a:solidFill>
            <a:ln w="12700">
              <a:solidFill>
                <a:schemeClr val="tx1"/>
              </a:solidFill>
            </a:ln>
            <a:effectLst/>
          </c:spPr>
          <c:invertIfNegative val="0"/>
          <c:dLbls>
            <c:dLbl>
              <c:idx val="0"/>
              <c:layout/>
              <c:tx>
                <c:rich>
                  <a:bodyPr/>
                  <a:lstStyle/>
                  <a:p>
                    <a:fld id="{AB618ADA-FEB4-4078-8A52-53F465EC031A}" type="SERIESNAME">
                      <a:rPr lang="en-US"/>
                      <a:pPr/>
                      <a:t>[SERIES NAME]</a:t>
                    </a:fld>
                    <a:r>
                      <a:rPr lang="en-US" baseline="0"/>
                      <a:t>, </a:t>
                    </a:r>
                    <a:r>
                      <a:rPr lang="en-US" baseline="0" smtClean="0"/>
                      <a:t>38</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A7F9-4F8F-8A38-0D9C2648DD05}"/>
                </c:ext>
              </c:extLst>
            </c:dLbl>
            <c:dLbl>
              <c:idx val="1"/>
              <c:layout/>
              <c:tx>
                <c:rich>
                  <a:bodyPr/>
                  <a:lstStyle/>
                  <a:p>
                    <a:fld id="{F354D565-7436-49EE-BB73-D0C3328630B9}" type="SERIESNAME">
                      <a:rPr lang="en-US"/>
                      <a:pPr/>
                      <a:t>[SERIES NAME]</a:t>
                    </a:fld>
                    <a:r>
                      <a:rPr lang="en-US" baseline="0"/>
                      <a:t>, </a:t>
                    </a:r>
                    <a:r>
                      <a:rPr lang="en-US" baseline="0" smtClean="0"/>
                      <a:t>13</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A7F9-4F8F-8A38-0D9C2648DD0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Tables!$F$42:$G$42</c:f>
              <c:strCache>
                <c:ptCount val="2"/>
                <c:pt idx="0">
                  <c:v>Drug-Associated IE</c:v>
                </c:pt>
                <c:pt idx="1">
                  <c:v>Non-Drug-Associated IE</c:v>
                </c:pt>
              </c:strCache>
            </c:strRef>
          </c:cat>
          <c:val>
            <c:numRef>
              <c:f>Tables!$F$45:$G$45</c:f>
              <c:numCache>
                <c:formatCode>General</c:formatCode>
                <c:ptCount val="2"/>
                <c:pt idx="0">
                  <c:v>0.38</c:v>
                </c:pt>
                <c:pt idx="1">
                  <c:v>0.13</c:v>
                </c:pt>
              </c:numCache>
            </c:numRef>
          </c:val>
          <c:extLst>
            <c:ext xmlns:c16="http://schemas.microsoft.com/office/drawing/2014/chart" uri="{C3380CC4-5D6E-409C-BE32-E72D297353CC}">
              <c16:uniqueId val="{00000006-A7F9-4F8F-8A38-0D9C2648DD05}"/>
            </c:ext>
          </c:extLst>
        </c:ser>
        <c:ser>
          <c:idx val="3"/>
          <c:order val="3"/>
          <c:tx>
            <c:strRef>
              <c:f>Tables!$A$46</c:f>
              <c:strCache>
                <c:ptCount val="1"/>
                <c:pt idx="0">
                  <c:v>Self-Pay/Uninsured</c:v>
                </c:pt>
              </c:strCache>
            </c:strRef>
          </c:tx>
          <c:spPr>
            <a:solidFill>
              <a:schemeClr val="accent4">
                <a:lumMod val="60000"/>
                <a:lumOff val="40000"/>
              </a:schemeClr>
            </a:solidFill>
            <a:ln w="12700">
              <a:solidFill>
                <a:schemeClr val="tx1"/>
              </a:solidFill>
            </a:ln>
            <a:effectLst/>
          </c:spPr>
          <c:invertIfNegative val="0"/>
          <c:dLbls>
            <c:dLbl>
              <c:idx val="0"/>
              <c:layout/>
              <c:tx>
                <c:rich>
                  <a:bodyPr/>
                  <a:lstStyle/>
                  <a:p>
                    <a:fld id="{ED857A79-3F3A-4C54-BEB1-5881ED4EA235}" type="SERIESNAME">
                      <a:rPr lang="en-US"/>
                      <a:pPr/>
                      <a:t>[SERIES NAME]</a:t>
                    </a:fld>
                    <a:r>
                      <a:rPr lang="en-US" baseline="0"/>
                      <a:t>, </a:t>
                    </a:r>
                    <a:r>
                      <a:rPr lang="en-US" baseline="0" smtClean="0"/>
                      <a:t>35</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A7F9-4F8F-8A38-0D9C2648DD05}"/>
                </c:ext>
              </c:extLst>
            </c:dLbl>
            <c:dLbl>
              <c:idx val="1"/>
              <c:layout/>
              <c:tx>
                <c:rich>
                  <a:bodyPr/>
                  <a:lstStyle/>
                  <a:p>
                    <a:fld id="{C4CF97E1-C99C-486C-BEAC-B7A6DFAF1334}" type="SERIESNAME">
                      <a:rPr lang="en-US"/>
                      <a:pPr/>
                      <a:t>[SERIES NAME]</a:t>
                    </a:fld>
                    <a:r>
                      <a:rPr lang="en-US" baseline="0"/>
                      <a:t>, </a:t>
                    </a:r>
                    <a:r>
                      <a:rPr lang="en-US" baseline="0" smtClean="0"/>
                      <a:t>10</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A7F9-4F8F-8A38-0D9C2648DD0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Tables!$F$42:$G$42</c:f>
              <c:strCache>
                <c:ptCount val="2"/>
                <c:pt idx="0">
                  <c:v>Drug-Associated IE</c:v>
                </c:pt>
                <c:pt idx="1">
                  <c:v>Non-Drug-Associated IE</c:v>
                </c:pt>
              </c:strCache>
            </c:strRef>
          </c:cat>
          <c:val>
            <c:numRef>
              <c:f>Tables!$F$46:$G$46</c:f>
              <c:numCache>
                <c:formatCode>General</c:formatCode>
                <c:ptCount val="2"/>
                <c:pt idx="0">
                  <c:v>0.35</c:v>
                </c:pt>
                <c:pt idx="1">
                  <c:v>0.1</c:v>
                </c:pt>
              </c:numCache>
            </c:numRef>
          </c:val>
          <c:extLst>
            <c:ext xmlns:c16="http://schemas.microsoft.com/office/drawing/2014/chart" uri="{C3380CC4-5D6E-409C-BE32-E72D297353CC}">
              <c16:uniqueId val="{00000007-A7F9-4F8F-8A38-0D9C2648DD05}"/>
            </c:ext>
          </c:extLst>
        </c:ser>
        <c:ser>
          <c:idx val="4"/>
          <c:order val="4"/>
          <c:tx>
            <c:strRef>
              <c:f>Tables!$A$47</c:f>
              <c:strCache>
                <c:ptCount val="1"/>
                <c:pt idx="0">
                  <c:v>Other/Unknown</c:v>
                </c:pt>
              </c:strCache>
            </c:strRef>
          </c:tx>
          <c:spPr>
            <a:solidFill>
              <a:schemeClr val="bg1">
                <a:lumMod val="85000"/>
              </a:schemeClr>
            </a:solidFill>
            <a:ln w="12700">
              <a:solidFill>
                <a:schemeClr val="tx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A7F9-4F8F-8A38-0D9C2648DD05}"/>
                </c:ext>
              </c:extLst>
            </c:dLbl>
            <c:dLbl>
              <c:idx val="1"/>
              <c:layout/>
              <c:tx>
                <c:rich>
                  <a:bodyPr/>
                  <a:lstStyle/>
                  <a:p>
                    <a:fld id="{4EC96ED3-C845-41CE-9729-1F8EDCAEC673}" type="SERIESNAME">
                      <a:rPr lang="en-US"/>
                      <a:pPr/>
                      <a:t>[SERIES NAME]</a:t>
                    </a:fld>
                    <a:r>
                      <a:rPr lang="en-US" baseline="0"/>
                      <a:t>, </a:t>
                    </a:r>
                    <a:r>
                      <a:rPr lang="en-US" baseline="0" smtClean="0"/>
                      <a:t>4</a:t>
                    </a:r>
                  </a:p>
                </c:rich>
              </c:tx>
              <c:showLegendKey val="0"/>
              <c:showVal val="1"/>
              <c:showCatName val="0"/>
              <c:showSerName val="1"/>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A7F9-4F8F-8A38-0D9C2648DD0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Tables!$F$42:$G$42</c:f>
              <c:strCache>
                <c:ptCount val="2"/>
                <c:pt idx="0">
                  <c:v>Drug-Associated IE</c:v>
                </c:pt>
                <c:pt idx="1">
                  <c:v>Non-Drug-Associated IE</c:v>
                </c:pt>
              </c:strCache>
            </c:strRef>
          </c:cat>
          <c:val>
            <c:numRef>
              <c:f>Tables!$F$47:$G$47</c:f>
              <c:numCache>
                <c:formatCode>General</c:formatCode>
                <c:ptCount val="2"/>
                <c:pt idx="0">
                  <c:v>0.02</c:v>
                </c:pt>
                <c:pt idx="1">
                  <c:v>0.04</c:v>
                </c:pt>
              </c:numCache>
            </c:numRef>
          </c:val>
          <c:extLst>
            <c:ext xmlns:c16="http://schemas.microsoft.com/office/drawing/2014/chart" uri="{C3380CC4-5D6E-409C-BE32-E72D297353CC}">
              <c16:uniqueId val="{00000008-A7F9-4F8F-8A38-0D9C2648DD05}"/>
            </c:ext>
          </c:extLst>
        </c:ser>
        <c:dLbls>
          <c:showLegendKey val="0"/>
          <c:showVal val="0"/>
          <c:showCatName val="0"/>
          <c:showSerName val="0"/>
          <c:showPercent val="0"/>
          <c:showBubbleSize val="0"/>
        </c:dLbls>
        <c:gapWidth val="150"/>
        <c:overlap val="100"/>
        <c:axId val="-256953776"/>
        <c:axId val="-256939072"/>
      </c:barChart>
      <c:catAx>
        <c:axId val="-25695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56939072"/>
        <c:crosses val="autoZero"/>
        <c:auto val="1"/>
        <c:lblAlgn val="ctr"/>
        <c:lblOffset val="100"/>
        <c:noMultiLvlLbl val="0"/>
      </c:catAx>
      <c:valAx>
        <c:axId val="-256939072"/>
        <c:scaling>
          <c:orientation val="minMax"/>
          <c:max val="1"/>
          <c:min val="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Percent of Hospitalizations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56953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Tables!$G$41</c:f>
              <c:strCache>
                <c:ptCount val="1"/>
                <c:pt idx="0">
                  <c:v>Drug-Associated</c:v>
                </c:pt>
              </c:strCache>
            </c:strRef>
          </c:tx>
          <c:spPr>
            <a:solidFill>
              <a:schemeClr val="accent1"/>
            </a:solidFill>
            <a:ln>
              <a:noFill/>
            </a:ln>
            <a:effectLst/>
          </c:spPr>
          <c:invertIfNegative val="0"/>
          <c:cat>
            <c:strRef>
              <c:f>Tables!$F$42:$F$45</c:f>
              <c:strCache>
                <c:ptCount val="4"/>
                <c:pt idx="0">
                  <c:v>Aortic</c:v>
                </c:pt>
                <c:pt idx="1">
                  <c:v>Mitral</c:v>
                </c:pt>
                <c:pt idx="2">
                  <c:v>Pulmonic</c:v>
                </c:pt>
                <c:pt idx="3">
                  <c:v>Tricuspid</c:v>
                </c:pt>
              </c:strCache>
            </c:strRef>
          </c:cat>
          <c:val>
            <c:numRef>
              <c:f>Tables!$G$42:$G$45</c:f>
              <c:numCache>
                <c:formatCode>General</c:formatCode>
                <c:ptCount val="4"/>
                <c:pt idx="0">
                  <c:v>44</c:v>
                </c:pt>
                <c:pt idx="1">
                  <c:v>36</c:v>
                </c:pt>
                <c:pt idx="2">
                  <c:v>1</c:v>
                </c:pt>
                <c:pt idx="3">
                  <c:v>38</c:v>
                </c:pt>
              </c:numCache>
            </c:numRef>
          </c:val>
          <c:extLst>
            <c:ext xmlns:c16="http://schemas.microsoft.com/office/drawing/2014/chart" uri="{C3380CC4-5D6E-409C-BE32-E72D297353CC}">
              <c16:uniqueId val="{00000000-4609-4857-AAC7-13567425C17D}"/>
            </c:ext>
          </c:extLst>
        </c:ser>
        <c:ser>
          <c:idx val="1"/>
          <c:order val="1"/>
          <c:tx>
            <c:strRef>
              <c:f>Tables!$H$41</c:f>
              <c:strCache>
                <c:ptCount val="1"/>
                <c:pt idx="0">
                  <c:v>Non-Drug-Associated</c:v>
                </c:pt>
              </c:strCache>
            </c:strRef>
          </c:tx>
          <c:spPr>
            <a:solidFill>
              <a:schemeClr val="accent2"/>
            </a:solidFill>
            <a:ln>
              <a:noFill/>
            </a:ln>
            <a:effectLst/>
          </c:spPr>
          <c:invertIfNegative val="0"/>
          <c:cat>
            <c:strRef>
              <c:f>Tables!$F$42:$F$45</c:f>
              <c:strCache>
                <c:ptCount val="4"/>
                <c:pt idx="0">
                  <c:v>Aortic</c:v>
                </c:pt>
                <c:pt idx="1">
                  <c:v>Mitral</c:v>
                </c:pt>
                <c:pt idx="2">
                  <c:v>Pulmonic</c:v>
                </c:pt>
                <c:pt idx="3">
                  <c:v>Tricuspid</c:v>
                </c:pt>
              </c:strCache>
            </c:strRef>
          </c:cat>
          <c:val>
            <c:numRef>
              <c:f>Tables!$H$42:$H$45</c:f>
              <c:numCache>
                <c:formatCode>General</c:formatCode>
                <c:ptCount val="4"/>
                <c:pt idx="0">
                  <c:v>57</c:v>
                </c:pt>
                <c:pt idx="1">
                  <c:v>50</c:v>
                </c:pt>
                <c:pt idx="2">
                  <c:v>1</c:v>
                </c:pt>
                <c:pt idx="3">
                  <c:v>11</c:v>
                </c:pt>
              </c:numCache>
            </c:numRef>
          </c:val>
          <c:extLst>
            <c:ext xmlns:c16="http://schemas.microsoft.com/office/drawing/2014/chart" uri="{C3380CC4-5D6E-409C-BE32-E72D297353CC}">
              <c16:uniqueId val="{00000001-4609-4857-AAC7-13567425C17D}"/>
            </c:ext>
          </c:extLst>
        </c:ser>
        <c:dLbls>
          <c:showLegendKey val="0"/>
          <c:showVal val="0"/>
          <c:showCatName val="0"/>
          <c:showSerName val="0"/>
          <c:showPercent val="0"/>
          <c:showBubbleSize val="0"/>
        </c:dLbls>
        <c:gapWidth val="219"/>
        <c:overlap val="-27"/>
        <c:axId val="2122528256"/>
        <c:axId val="2122532912"/>
      </c:barChart>
      <c:catAx>
        <c:axId val="212252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2532912"/>
        <c:crosses val="autoZero"/>
        <c:auto val="1"/>
        <c:lblAlgn val="ctr"/>
        <c:lblOffset val="100"/>
        <c:noMultiLvlLbl val="0"/>
      </c:catAx>
      <c:valAx>
        <c:axId val="2122532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Percent of Surgeries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2528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Figures!$I$47</c:f>
              <c:strCache>
                <c:ptCount val="1"/>
                <c:pt idx="0">
                  <c:v>Total</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Figures!$I$48:$I$57</c:f>
              <c:numCache>
                <c:formatCode>General</c:formatCode>
                <c:ptCount val="10"/>
                <c:pt idx="0">
                  <c:v>1936</c:v>
                </c:pt>
                <c:pt idx="1">
                  <c:v>1948</c:v>
                </c:pt>
                <c:pt idx="2">
                  <c:v>2038</c:v>
                </c:pt>
                <c:pt idx="3">
                  <c:v>1833</c:v>
                </c:pt>
                <c:pt idx="4">
                  <c:v>1946</c:v>
                </c:pt>
                <c:pt idx="5">
                  <c:v>1956</c:v>
                </c:pt>
                <c:pt idx="6">
                  <c:v>2319</c:v>
                </c:pt>
                <c:pt idx="7">
                  <c:v>2485</c:v>
                </c:pt>
                <c:pt idx="8">
                  <c:v>3372</c:v>
                </c:pt>
                <c:pt idx="9">
                  <c:v>2976</c:v>
                </c:pt>
              </c:numCache>
            </c:numRef>
          </c:val>
          <c:smooth val="0"/>
          <c:extLst>
            <c:ext xmlns:c16="http://schemas.microsoft.com/office/drawing/2014/chart" uri="{C3380CC4-5D6E-409C-BE32-E72D297353CC}">
              <c16:uniqueId val="{00000000-43F1-425A-99C0-A1A3B03919FA}"/>
            </c:ext>
          </c:extLst>
        </c:ser>
        <c:dLbls>
          <c:dLblPos val="t"/>
          <c:showLegendKey val="0"/>
          <c:showVal val="1"/>
          <c:showCatName val="0"/>
          <c:showSerName val="0"/>
          <c:showPercent val="0"/>
          <c:showBubbleSize val="0"/>
        </c:dLbls>
        <c:marker val="1"/>
        <c:smooth val="0"/>
        <c:axId val="-779960864"/>
        <c:axId val="-779970896"/>
      </c:lineChart>
      <c:catAx>
        <c:axId val="-77996086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Year</a:t>
                </a:r>
                <a:r>
                  <a:rPr lang="en-US" sz="1800" baseline="0"/>
                  <a:t> (July 1 to June 30)</a:t>
                </a:r>
                <a:endParaRPr lang="en-US" sz="18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27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779970896"/>
        <c:crosses val="autoZero"/>
        <c:auto val="1"/>
        <c:lblAlgn val="ctr"/>
        <c:lblOffset val="100"/>
        <c:noMultiLvlLbl val="0"/>
      </c:catAx>
      <c:valAx>
        <c:axId val="-77997089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Number of</a:t>
                </a:r>
                <a:r>
                  <a:rPr lang="en-US" sz="1800" baseline="0"/>
                  <a:t> Hospitalizations</a:t>
                </a:r>
                <a:endParaRPr lang="en-US" sz="1800"/>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779960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Figures!$E$46</c:f>
              <c:strCache>
                <c:ptCount val="1"/>
                <c:pt idx="0">
                  <c:v>Drug-Associated IE</c:v>
                </c:pt>
              </c:strCache>
            </c:strRef>
          </c:tx>
          <c:spPr>
            <a:ln w="31750" cap="rnd">
              <a:solidFill>
                <a:schemeClr val="accent1"/>
              </a:solidFill>
              <a:round/>
            </a:ln>
            <a:effectLst/>
          </c:spPr>
          <c:marker>
            <c:symbol val="diamond"/>
            <c:size val="12"/>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Figures!$J$48:$J$57</c:f>
              <c:numCache>
                <c:formatCode>General</c:formatCode>
                <c:ptCount val="10"/>
                <c:pt idx="0">
                  <c:v>63</c:v>
                </c:pt>
                <c:pt idx="1">
                  <c:v>44</c:v>
                </c:pt>
                <c:pt idx="2">
                  <c:v>42</c:v>
                </c:pt>
                <c:pt idx="3">
                  <c:v>48</c:v>
                </c:pt>
                <c:pt idx="4">
                  <c:v>82</c:v>
                </c:pt>
                <c:pt idx="5">
                  <c:v>80</c:v>
                </c:pt>
                <c:pt idx="6">
                  <c:v>240</c:v>
                </c:pt>
                <c:pt idx="7">
                  <c:v>478</c:v>
                </c:pt>
                <c:pt idx="8">
                  <c:v>656</c:v>
                </c:pt>
                <c:pt idx="9">
                  <c:v>865</c:v>
                </c:pt>
              </c:numCache>
            </c:numRef>
          </c:val>
          <c:smooth val="0"/>
          <c:extLst>
            <c:ext xmlns:c16="http://schemas.microsoft.com/office/drawing/2014/chart" uri="{C3380CC4-5D6E-409C-BE32-E72D297353CC}">
              <c16:uniqueId val="{00000000-A3C0-4374-B56A-9DD5D60366F8}"/>
            </c:ext>
          </c:extLst>
        </c:ser>
        <c:ser>
          <c:idx val="1"/>
          <c:order val="1"/>
          <c:tx>
            <c:strRef>
              <c:f>Figures!$G$46</c:f>
              <c:strCache>
                <c:ptCount val="1"/>
                <c:pt idx="0">
                  <c:v>Non-Drug-Associated IE</c:v>
                </c:pt>
              </c:strCache>
            </c:strRef>
          </c:tx>
          <c:spPr>
            <a:ln w="31750" cap="rnd">
              <a:solidFill>
                <a:schemeClr val="accent2"/>
              </a:solidFill>
              <a:round/>
            </a:ln>
            <a:effectLst/>
          </c:spPr>
          <c:marker>
            <c:symbol val="triangle"/>
            <c:size val="12"/>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Figures!$K$48:$K$57</c:f>
              <c:numCache>
                <c:formatCode>General</c:formatCode>
                <c:ptCount val="10"/>
                <c:pt idx="0">
                  <c:v>1873</c:v>
                </c:pt>
                <c:pt idx="1">
                  <c:v>1904</c:v>
                </c:pt>
                <c:pt idx="2">
                  <c:v>1996</c:v>
                </c:pt>
                <c:pt idx="3">
                  <c:v>1785</c:v>
                </c:pt>
                <c:pt idx="4">
                  <c:v>1864</c:v>
                </c:pt>
                <c:pt idx="5">
                  <c:v>1876</c:v>
                </c:pt>
                <c:pt idx="6">
                  <c:v>2079</c:v>
                </c:pt>
                <c:pt idx="7">
                  <c:v>2007</c:v>
                </c:pt>
                <c:pt idx="8">
                  <c:v>2716</c:v>
                </c:pt>
                <c:pt idx="9">
                  <c:v>2111</c:v>
                </c:pt>
              </c:numCache>
            </c:numRef>
          </c:val>
          <c:smooth val="0"/>
          <c:extLst>
            <c:ext xmlns:c16="http://schemas.microsoft.com/office/drawing/2014/chart" uri="{C3380CC4-5D6E-409C-BE32-E72D297353CC}">
              <c16:uniqueId val="{00000001-A3C0-4374-B56A-9DD5D60366F8}"/>
            </c:ext>
          </c:extLst>
        </c:ser>
        <c:ser>
          <c:idx val="2"/>
          <c:order val="2"/>
          <c:tx>
            <c:strRef>
              <c:f>Figures!$I$47</c:f>
              <c:strCache>
                <c:ptCount val="1"/>
                <c:pt idx="0">
                  <c:v>Total</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Figures!$I$48:$I$57</c:f>
              <c:numCache>
                <c:formatCode>General</c:formatCode>
                <c:ptCount val="10"/>
                <c:pt idx="0">
                  <c:v>1936</c:v>
                </c:pt>
                <c:pt idx="1">
                  <c:v>1948</c:v>
                </c:pt>
                <c:pt idx="2">
                  <c:v>2038</c:v>
                </c:pt>
                <c:pt idx="3">
                  <c:v>1833</c:v>
                </c:pt>
                <c:pt idx="4">
                  <c:v>1946</c:v>
                </c:pt>
                <c:pt idx="5">
                  <c:v>1956</c:v>
                </c:pt>
                <c:pt idx="6">
                  <c:v>2319</c:v>
                </c:pt>
                <c:pt idx="7">
                  <c:v>2485</c:v>
                </c:pt>
                <c:pt idx="8">
                  <c:v>3372</c:v>
                </c:pt>
                <c:pt idx="9">
                  <c:v>2976</c:v>
                </c:pt>
              </c:numCache>
            </c:numRef>
          </c:val>
          <c:smooth val="0"/>
          <c:extLst>
            <c:ext xmlns:c16="http://schemas.microsoft.com/office/drawing/2014/chart" uri="{C3380CC4-5D6E-409C-BE32-E72D297353CC}">
              <c16:uniqueId val="{00000002-A3C0-4374-B56A-9DD5D60366F8}"/>
            </c:ext>
          </c:extLst>
        </c:ser>
        <c:dLbls>
          <c:dLblPos val="t"/>
          <c:showLegendKey val="0"/>
          <c:showVal val="1"/>
          <c:showCatName val="0"/>
          <c:showSerName val="0"/>
          <c:showPercent val="0"/>
          <c:showBubbleSize val="0"/>
        </c:dLbls>
        <c:marker val="1"/>
        <c:smooth val="0"/>
        <c:axId val="2116148064"/>
        <c:axId val="2116147216"/>
      </c:lineChart>
      <c:catAx>
        <c:axId val="211614806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Year</a:t>
                </a:r>
                <a:r>
                  <a:rPr lang="en-US" sz="1800" baseline="0"/>
                  <a:t> (July 1 to June 30)</a:t>
                </a:r>
                <a:endParaRPr lang="en-US" sz="18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27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2116147216"/>
        <c:crosses val="autoZero"/>
        <c:auto val="1"/>
        <c:lblAlgn val="ctr"/>
        <c:lblOffset val="100"/>
        <c:noMultiLvlLbl val="0"/>
      </c:catAx>
      <c:valAx>
        <c:axId val="211614721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Number of</a:t>
                </a:r>
                <a:r>
                  <a:rPr lang="en-US" sz="1800" baseline="0"/>
                  <a:t> Hospitalizations</a:t>
                </a:r>
                <a:endParaRPr lang="en-US" sz="1800"/>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2116148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Figures!$M$47</c:f>
              <c:strCache>
                <c:ptCount val="1"/>
                <c:pt idx="0">
                  <c:v>Total</c:v>
                </c:pt>
              </c:strCache>
            </c:strRef>
          </c:tx>
          <c:spPr>
            <a:ln w="31750" cap="rnd">
              <a:solidFill>
                <a:schemeClr val="accent3"/>
              </a:solidFill>
              <a:round/>
            </a:ln>
            <a:effectLst/>
          </c:spPr>
          <c:marker>
            <c:symbol val="circle"/>
            <c:size val="12"/>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Figures!$O$48:$O$57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Figures!$L$48:$L$57</c:f>
              <c:numCache>
                <c:formatCode>General</c:formatCode>
                <c:ptCount val="10"/>
                <c:pt idx="0">
                  <c:v>113</c:v>
                </c:pt>
                <c:pt idx="1">
                  <c:v>138</c:v>
                </c:pt>
                <c:pt idx="2">
                  <c:v>135</c:v>
                </c:pt>
                <c:pt idx="3">
                  <c:v>120</c:v>
                </c:pt>
                <c:pt idx="4">
                  <c:v>145</c:v>
                </c:pt>
                <c:pt idx="5">
                  <c:v>148</c:v>
                </c:pt>
                <c:pt idx="6">
                  <c:v>190</c:v>
                </c:pt>
                <c:pt idx="7">
                  <c:v>203</c:v>
                </c:pt>
                <c:pt idx="8">
                  <c:v>205</c:v>
                </c:pt>
                <c:pt idx="9">
                  <c:v>258</c:v>
                </c:pt>
              </c:numCache>
            </c:numRef>
          </c:val>
          <c:smooth val="0"/>
          <c:extLst>
            <c:ext xmlns:c16="http://schemas.microsoft.com/office/drawing/2014/chart" uri="{C3380CC4-5D6E-409C-BE32-E72D297353CC}">
              <c16:uniqueId val="{00000000-892D-4B89-8163-2C39872FBC14}"/>
            </c:ext>
          </c:extLst>
        </c:ser>
        <c:dLbls>
          <c:dLblPos val="t"/>
          <c:showLegendKey val="0"/>
          <c:showVal val="1"/>
          <c:showCatName val="0"/>
          <c:showSerName val="0"/>
          <c:showPercent val="0"/>
          <c:showBubbleSize val="0"/>
        </c:dLbls>
        <c:marker val="1"/>
        <c:smooth val="0"/>
        <c:axId val="-802975584"/>
        <c:axId val="-837966144"/>
      </c:lineChart>
      <c:catAx>
        <c:axId val="-80297558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Year</a:t>
                </a:r>
                <a:r>
                  <a:rPr lang="en-US" sz="1800" baseline="0"/>
                  <a:t> (July 1 to June 30)</a:t>
                </a:r>
                <a:endParaRPr lang="en-US" sz="180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27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837966144"/>
        <c:crosses val="autoZero"/>
        <c:auto val="1"/>
        <c:lblAlgn val="ctr"/>
        <c:lblOffset val="100"/>
        <c:noMultiLvlLbl val="0"/>
      </c:catAx>
      <c:valAx>
        <c:axId val="-83796614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Number of</a:t>
                </a:r>
                <a:r>
                  <a:rPr lang="en-US" sz="1800" baseline="0"/>
                  <a:t> Hospitalizations</a:t>
                </a:r>
                <a:endParaRPr lang="en-US" sz="1800"/>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8029755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Figures!$E$46</c:f>
              <c:strCache>
                <c:ptCount val="1"/>
                <c:pt idx="0">
                  <c:v>Drug-Associated IE</c:v>
                </c:pt>
              </c:strCache>
            </c:strRef>
          </c:tx>
          <c:spPr>
            <a:ln w="31750" cap="rnd">
              <a:solidFill>
                <a:schemeClr val="accent1"/>
              </a:solidFill>
              <a:round/>
            </a:ln>
            <a:effectLst/>
          </c:spPr>
          <c:marker>
            <c:symbol val="diamond"/>
            <c:size val="12"/>
            <c:spPr>
              <a:solidFill>
                <a:schemeClr val="accent1"/>
              </a:solidFill>
              <a:ln>
                <a:noFill/>
              </a:ln>
              <a:effectLst/>
            </c:spPr>
          </c:marker>
          <c:dLbls>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46-4E16-9D97-E1179405173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Figures!$D$48:$D$57</c:f>
              <c:numCache>
                <c:formatCode>General</c:formatCode>
                <c:ptCount val="10"/>
                <c:pt idx="0">
                  <c:v>7</c:v>
                </c:pt>
                <c:pt idx="1">
                  <c:v>3</c:v>
                </c:pt>
                <c:pt idx="2">
                  <c:v>1</c:v>
                </c:pt>
                <c:pt idx="3">
                  <c:v>2</c:v>
                </c:pt>
                <c:pt idx="4">
                  <c:v>5</c:v>
                </c:pt>
                <c:pt idx="5">
                  <c:v>6</c:v>
                </c:pt>
                <c:pt idx="6">
                  <c:v>28</c:v>
                </c:pt>
                <c:pt idx="7">
                  <c:v>68</c:v>
                </c:pt>
                <c:pt idx="8">
                  <c:v>56</c:v>
                </c:pt>
                <c:pt idx="9">
                  <c:v>109</c:v>
                </c:pt>
              </c:numCache>
            </c:numRef>
          </c:val>
          <c:smooth val="0"/>
          <c:extLst>
            <c:ext xmlns:c16="http://schemas.microsoft.com/office/drawing/2014/chart" uri="{C3380CC4-5D6E-409C-BE32-E72D297353CC}">
              <c16:uniqueId val="{00000001-8946-4E16-9D97-E1179405173A}"/>
            </c:ext>
          </c:extLst>
        </c:ser>
        <c:ser>
          <c:idx val="1"/>
          <c:order val="1"/>
          <c:tx>
            <c:strRef>
              <c:f>Figures!$G$46</c:f>
              <c:strCache>
                <c:ptCount val="1"/>
                <c:pt idx="0">
                  <c:v>Non-Drug-Associated IE</c:v>
                </c:pt>
              </c:strCache>
            </c:strRef>
          </c:tx>
          <c:spPr>
            <a:ln w="31750" cap="rnd">
              <a:solidFill>
                <a:schemeClr val="accent2"/>
              </a:solidFill>
              <a:round/>
            </a:ln>
            <a:effectLst/>
          </c:spPr>
          <c:marker>
            <c:symbol val="triangle"/>
            <c:size val="12"/>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Figures!$B$48:$B$57</c:f>
              <c:strCache>
                <c:ptCount val="10"/>
                <c:pt idx="0">
                  <c:v>2007-2008</c:v>
                </c:pt>
                <c:pt idx="1">
                  <c:v>2008-2009</c:v>
                </c:pt>
                <c:pt idx="2">
                  <c:v>2009-2010</c:v>
                </c:pt>
                <c:pt idx="3">
                  <c:v>2010-2011</c:v>
                </c:pt>
                <c:pt idx="4">
                  <c:v>2011-2012</c:v>
                </c:pt>
                <c:pt idx="5">
                  <c:v>2012-2013</c:v>
                </c:pt>
                <c:pt idx="6">
                  <c:v>2013-2014</c:v>
                </c:pt>
                <c:pt idx="7">
                  <c:v>2014-2015</c:v>
                </c:pt>
                <c:pt idx="8">
                  <c:v>2015-2016</c:v>
                </c:pt>
                <c:pt idx="9">
                  <c:v>2016-2017</c:v>
                </c:pt>
              </c:strCache>
            </c:strRef>
          </c:cat>
          <c:val>
            <c:numRef>
              <c:f>Figures!$F$48:$F$57</c:f>
              <c:numCache>
                <c:formatCode>General</c:formatCode>
                <c:ptCount val="10"/>
                <c:pt idx="0">
                  <c:v>106</c:v>
                </c:pt>
                <c:pt idx="1">
                  <c:v>135</c:v>
                </c:pt>
                <c:pt idx="2">
                  <c:v>134</c:v>
                </c:pt>
                <c:pt idx="3">
                  <c:v>118</c:v>
                </c:pt>
                <c:pt idx="4">
                  <c:v>140</c:v>
                </c:pt>
                <c:pt idx="5">
                  <c:v>142</c:v>
                </c:pt>
                <c:pt idx="6">
                  <c:v>162</c:v>
                </c:pt>
                <c:pt idx="7">
                  <c:v>135</c:v>
                </c:pt>
                <c:pt idx="8">
                  <c:v>149</c:v>
                </c:pt>
                <c:pt idx="9">
                  <c:v>149</c:v>
                </c:pt>
              </c:numCache>
            </c:numRef>
          </c:val>
          <c:smooth val="0"/>
          <c:extLst>
            <c:ext xmlns:c16="http://schemas.microsoft.com/office/drawing/2014/chart" uri="{C3380CC4-5D6E-409C-BE32-E72D297353CC}">
              <c16:uniqueId val="{00000002-8946-4E16-9D97-E1179405173A}"/>
            </c:ext>
          </c:extLst>
        </c:ser>
        <c:ser>
          <c:idx val="2"/>
          <c:order val="2"/>
          <c:tx>
            <c:strRef>
              <c:f>Figures!$M$47</c:f>
              <c:strCache>
                <c:ptCount val="1"/>
                <c:pt idx="0">
                  <c:v>Total</c:v>
                </c:pt>
              </c:strCache>
            </c:strRef>
          </c:tx>
          <c:spPr>
            <a:ln w="31750" cap="rnd">
              <a:solidFill>
                <a:schemeClr val="accent3"/>
              </a:solidFill>
              <a:round/>
            </a:ln>
            <a:effectLst/>
          </c:spPr>
          <c:marker>
            <c:symbol val="circle"/>
            <c:size val="12"/>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Figures!$L$48:$L$57</c:f>
              <c:numCache>
                <c:formatCode>General</c:formatCode>
                <c:ptCount val="10"/>
                <c:pt idx="0">
                  <c:v>113</c:v>
                </c:pt>
                <c:pt idx="1">
                  <c:v>138</c:v>
                </c:pt>
                <c:pt idx="2">
                  <c:v>135</c:v>
                </c:pt>
                <c:pt idx="3">
                  <c:v>120</c:v>
                </c:pt>
                <c:pt idx="4">
                  <c:v>145</c:v>
                </c:pt>
                <c:pt idx="5">
                  <c:v>148</c:v>
                </c:pt>
                <c:pt idx="6">
                  <c:v>190</c:v>
                </c:pt>
                <c:pt idx="7">
                  <c:v>203</c:v>
                </c:pt>
                <c:pt idx="8">
                  <c:v>205</c:v>
                </c:pt>
                <c:pt idx="9">
                  <c:v>258</c:v>
                </c:pt>
              </c:numCache>
            </c:numRef>
          </c:val>
          <c:smooth val="0"/>
          <c:extLst>
            <c:ext xmlns:c16="http://schemas.microsoft.com/office/drawing/2014/chart" uri="{C3380CC4-5D6E-409C-BE32-E72D297353CC}">
              <c16:uniqueId val="{00000003-8946-4E16-9D97-E1179405173A}"/>
            </c:ext>
          </c:extLst>
        </c:ser>
        <c:dLbls>
          <c:dLblPos val="t"/>
          <c:showLegendKey val="0"/>
          <c:showVal val="1"/>
          <c:showCatName val="0"/>
          <c:showSerName val="0"/>
          <c:showPercent val="0"/>
          <c:showBubbleSize val="0"/>
        </c:dLbls>
        <c:marker val="1"/>
        <c:smooth val="0"/>
        <c:axId val="2116531408"/>
        <c:axId val="2116548688"/>
      </c:lineChart>
      <c:catAx>
        <c:axId val="211653140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Year</a:t>
                </a:r>
                <a:r>
                  <a:rPr lang="en-US" sz="1800" baseline="0"/>
                  <a:t> (July 1 to June 30)</a:t>
                </a:r>
                <a:endParaRPr lang="en-US" sz="18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2700000" spcFirstLastPara="1" vertOverflow="ellipsis"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2116548688"/>
        <c:crosses val="autoZero"/>
        <c:auto val="1"/>
        <c:lblAlgn val="ctr"/>
        <c:lblOffset val="100"/>
        <c:noMultiLvlLbl val="0"/>
      </c:catAx>
      <c:valAx>
        <c:axId val="2116548688"/>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Number of</a:t>
                </a:r>
                <a:r>
                  <a:rPr lang="en-US" sz="1800" baseline="0"/>
                  <a:t> Hospitalizations</a:t>
                </a:r>
                <a:endParaRPr lang="en-US" sz="1800"/>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crossAx val="211653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D6FD3F-B785-4602-B594-786BED19E42F}"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67DD3990-68CD-443A-802F-FEA9AAADC682}">
      <dgm:prSet phldrT="[Text]" custT="1"/>
      <dgm:spPr/>
      <dgm:t>
        <a:bodyPr/>
        <a:lstStyle/>
        <a:p>
          <a:r>
            <a:rPr lang="en-US" sz="3000" dirty="0" smtClean="0"/>
            <a:t>Cellulitis</a:t>
          </a:r>
          <a:endParaRPr lang="en-US" sz="3000" dirty="0"/>
        </a:p>
      </dgm:t>
    </dgm:pt>
    <dgm:pt modelId="{C0642AB9-EBA4-4487-A67F-2E99AA62094B}" type="parTrans" cxnId="{F5170BAC-30A1-44EE-8F70-1DC0B12C246B}">
      <dgm:prSet/>
      <dgm:spPr/>
      <dgm:t>
        <a:bodyPr/>
        <a:lstStyle/>
        <a:p>
          <a:endParaRPr lang="en-US" sz="3000"/>
        </a:p>
      </dgm:t>
    </dgm:pt>
    <dgm:pt modelId="{A422F19D-A45D-4A0E-8C74-87DDDFE17F47}" type="sibTrans" cxnId="{F5170BAC-30A1-44EE-8F70-1DC0B12C246B}">
      <dgm:prSet/>
      <dgm:spPr/>
      <dgm:t>
        <a:bodyPr/>
        <a:lstStyle/>
        <a:p>
          <a:endParaRPr lang="en-US" sz="3000"/>
        </a:p>
      </dgm:t>
    </dgm:pt>
    <dgm:pt modelId="{67D18FB6-F2F0-41B4-9110-DE1DAD659349}">
      <dgm:prSet phldrT="[Text]" custT="1"/>
      <dgm:spPr>
        <a:solidFill>
          <a:srgbClr val="7030A0">
            <a:alpha val="50000"/>
          </a:srgbClr>
        </a:solidFill>
      </dgm:spPr>
      <dgm:t>
        <a:bodyPr/>
        <a:lstStyle/>
        <a:p>
          <a:r>
            <a:rPr lang="en-US" sz="3000" dirty="0" smtClean="0"/>
            <a:t>Abscess</a:t>
          </a:r>
          <a:endParaRPr lang="en-US" sz="3000" dirty="0"/>
        </a:p>
      </dgm:t>
    </dgm:pt>
    <dgm:pt modelId="{BD144741-DA21-4BF3-A2CB-32FCCB116790}" type="parTrans" cxnId="{61EDC09B-9712-4DA6-8FE1-454F5DCD5B44}">
      <dgm:prSet/>
      <dgm:spPr/>
      <dgm:t>
        <a:bodyPr/>
        <a:lstStyle/>
        <a:p>
          <a:endParaRPr lang="en-US" sz="3000"/>
        </a:p>
      </dgm:t>
    </dgm:pt>
    <dgm:pt modelId="{7F069CAA-C9DA-445A-A21C-73A767ECEEFA}" type="sibTrans" cxnId="{61EDC09B-9712-4DA6-8FE1-454F5DCD5B44}">
      <dgm:prSet/>
      <dgm:spPr/>
      <dgm:t>
        <a:bodyPr/>
        <a:lstStyle/>
        <a:p>
          <a:endParaRPr lang="en-US" sz="3000"/>
        </a:p>
      </dgm:t>
    </dgm:pt>
    <dgm:pt modelId="{18C2F019-7B29-4ECE-943F-ED8E9EDB512F}">
      <dgm:prSet phldrT="[Text]" custT="1"/>
      <dgm:spPr>
        <a:solidFill>
          <a:srgbClr val="C00000">
            <a:alpha val="50000"/>
          </a:srgbClr>
        </a:solidFill>
      </dgm:spPr>
      <dgm:t>
        <a:bodyPr/>
        <a:lstStyle/>
        <a:p>
          <a:r>
            <a:rPr lang="en-US" sz="3000" dirty="0" smtClean="0"/>
            <a:t>Necrotizing Fasciitis</a:t>
          </a:r>
          <a:endParaRPr lang="en-US" sz="3000" dirty="0"/>
        </a:p>
      </dgm:t>
    </dgm:pt>
    <dgm:pt modelId="{5B1E9EB9-50E5-49A3-923C-D2083EC8028B}" type="parTrans" cxnId="{81829E6F-383C-4BDD-A1E3-DF9CF32F8722}">
      <dgm:prSet/>
      <dgm:spPr/>
      <dgm:t>
        <a:bodyPr/>
        <a:lstStyle/>
        <a:p>
          <a:endParaRPr lang="en-US" sz="3000"/>
        </a:p>
      </dgm:t>
    </dgm:pt>
    <dgm:pt modelId="{E62A6D10-2E22-496F-A242-C69906670E77}" type="sibTrans" cxnId="{81829E6F-383C-4BDD-A1E3-DF9CF32F8722}">
      <dgm:prSet/>
      <dgm:spPr/>
      <dgm:t>
        <a:bodyPr/>
        <a:lstStyle/>
        <a:p>
          <a:endParaRPr lang="en-US" sz="3000"/>
        </a:p>
      </dgm:t>
    </dgm:pt>
    <dgm:pt modelId="{A4EAD62F-F4F1-4028-BC1A-13FA85B8F954}" type="pres">
      <dgm:prSet presAssocID="{F3D6FD3F-B785-4602-B594-786BED19E42F}" presName="Name0" presStyleCnt="0">
        <dgm:presLayoutVars>
          <dgm:dir/>
          <dgm:resizeHandles val="exact"/>
        </dgm:presLayoutVars>
      </dgm:prSet>
      <dgm:spPr/>
      <dgm:t>
        <a:bodyPr/>
        <a:lstStyle/>
        <a:p>
          <a:endParaRPr lang="en-US"/>
        </a:p>
      </dgm:t>
    </dgm:pt>
    <dgm:pt modelId="{CFABDAC1-6226-4805-BD36-294ABC89D328}" type="pres">
      <dgm:prSet presAssocID="{67DD3990-68CD-443A-802F-FEA9AAADC682}" presName="Name5" presStyleLbl="vennNode1" presStyleIdx="0" presStyleCnt="3" custScaleX="120542">
        <dgm:presLayoutVars>
          <dgm:bulletEnabled val="1"/>
        </dgm:presLayoutVars>
      </dgm:prSet>
      <dgm:spPr/>
      <dgm:t>
        <a:bodyPr/>
        <a:lstStyle/>
        <a:p>
          <a:endParaRPr lang="en-US"/>
        </a:p>
      </dgm:t>
    </dgm:pt>
    <dgm:pt modelId="{113DF5D8-E6C1-4321-AA69-178606F6D3B7}" type="pres">
      <dgm:prSet presAssocID="{A422F19D-A45D-4A0E-8C74-87DDDFE17F47}" presName="space" presStyleCnt="0"/>
      <dgm:spPr/>
    </dgm:pt>
    <dgm:pt modelId="{9DC11F84-FD60-41DE-A335-09A1168ACC8D}" type="pres">
      <dgm:prSet presAssocID="{67D18FB6-F2F0-41B4-9110-DE1DAD659349}" presName="Name5" presStyleLbl="vennNode1" presStyleIdx="1" presStyleCnt="3" custScaleX="127080">
        <dgm:presLayoutVars>
          <dgm:bulletEnabled val="1"/>
        </dgm:presLayoutVars>
      </dgm:prSet>
      <dgm:spPr/>
      <dgm:t>
        <a:bodyPr/>
        <a:lstStyle/>
        <a:p>
          <a:endParaRPr lang="en-US"/>
        </a:p>
      </dgm:t>
    </dgm:pt>
    <dgm:pt modelId="{088BCDBC-E2FC-420A-85A1-F372905D05EE}" type="pres">
      <dgm:prSet presAssocID="{7F069CAA-C9DA-445A-A21C-73A767ECEEFA}" presName="space" presStyleCnt="0"/>
      <dgm:spPr/>
    </dgm:pt>
    <dgm:pt modelId="{294C5A1F-B82B-4EBA-8BA8-CDABF718787F}" type="pres">
      <dgm:prSet presAssocID="{18C2F019-7B29-4ECE-943F-ED8E9EDB512F}" presName="Name5" presStyleLbl="vennNode1" presStyleIdx="2" presStyleCnt="3" custScaleX="123743">
        <dgm:presLayoutVars>
          <dgm:bulletEnabled val="1"/>
        </dgm:presLayoutVars>
      </dgm:prSet>
      <dgm:spPr/>
      <dgm:t>
        <a:bodyPr/>
        <a:lstStyle/>
        <a:p>
          <a:endParaRPr lang="en-US"/>
        </a:p>
      </dgm:t>
    </dgm:pt>
  </dgm:ptLst>
  <dgm:cxnLst>
    <dgm:cxn modelId="{61EDC09B-9712-4DA6-8FE1-454F5DCD5B44}" srcId="{F3D6FD3F-B785-4602-B594-786BED19E42F}" destId="{67D18FB6-F2F0-41B4-9110-DE1DAD659349}" srcOrd="1" destOrd="0" parTransId="{BD144741-DA21-4BF3-A2CB-32FCCB116790}" sibTransId="{7F069CAA-C9DA-445A-A21C-73A767ECEEFA}"/>
    <dgm:cxn modelId="{2AD7D571-E409-4A8A-91F9-97F7F7B74918}" type="presOf" srcId="{18C2F019-7B29-4ECE-943F-ED8E9EDB512F}" destId="{294C5A1F-B82B-4EBA-8BA8-CDABF718787F}" srcOrd="0" destOrd="0" presId="urn:microsoft.com/office/officeart/2005/8/layout/venn3"/>
    <dgm:cxn modelId="{81829E6F-383C-4BDD-A1E3-DF9CF32F8722}" srcId="{F3D6FD3F-B785-4602-B594-786BED19E42F}" destId="{18C2F019-7B29-4ECE-943F-ED8E9EDB512F}" srcOrd="2" destOrd="0" parTransId="{5B1E9EB9-50E5-49A3-923C-D2083EC8028B}" sibTransId="{E62A6D10-2E22-496F-A242-C69906670E77}"/>
    <dgm:cxn modelId="{33CD5067-FFDD-4169-B3B6-A361EC2B727C}" type="presOf" srcId="{67D18FB6-F2F0-41B4-9110-DE1DAD659349}" destId="{9DC11F84-FD60-41DE-A335-09A1168ACC8D}" srcOrd="0" destOrd="0" presId="urn:microsoft.com/office/officeart/2005/8/layout/venn3"/>
    <dgm:cxn modelId="{DD510734-6B46-4B98-9736-867D671B24DC}" type="presOf" srcId="{F3D6FD3F-B785-4602-B594-786BED19E42F}" destId="{A4EAD62F-F4F1-4028-BC1A-13FA85B8F954}" srcOrd="0" destOrd="0" presId="urn:microsoft.com/office/officeart/2005/8/layout/venn3"/>
    <dgm:cxn modelId="{C11DC97F-303B-4133-8C98-94BE113551DB}" type="presOf" srcId="{67DD3990-68CD-443A-802F-FEA9AAADC682}" destId="{CFABDAC1-6226-4805-BD36-294ABC89D328}" srcOrd="0" destOrd="0" presId="urn:microsoft.com/office/officeart/2005/8/layout/venn3"/>
    <dgm:cxn modelId="{F5170BAC-30A1-44EE-8F70-1DC0B12C246B}" srcId="{F3D6FD3F-B785-4602-B594-786BED19E42F}" destId="{67DD3990-68CD-443A-802F-FEA9AAADC682}" srcOrd="0" destOrd="0" parTransId="{C0642AB9-EBA4-4487-A67F-2E99AA62094B}" sibTransId="{A422F19D-A45D-4A0E-8C74-87DDDFE17F47}"/>
    <dgm:cxn modelId="{C75EE9BB-5699-4C60-ACF8-878AA450C374}" type="presParOf" srcId="{A4EAD62F-F4F1-4028-BC1A-13FA85B8F954}" destId="{CFABDAC1-6226-4805-BD36-294ABC89D328}" srcOrd="0" destOrd="0" presId="urn:microsoft.com/office/officeart/2005/8/layout/venn3"/>
    <dgm:cxn modelId="{4A6F0071-30F4-4270-AD80-F3DCAE74CD1D}" type="presParOf" srcId="{A4EAD62F-F4F1-4028-BC1A-13FA85B8F954}" destId="{113DF5D8-E6C1-4321-AA69-178606F6D3B7}" srcOrd="1" destOrd="0" presId="urn:microsoft.com/office/officeart/2005/8/layout/venn3"/>
    <dgm:cxn modelId="{C144D937-03BA-4E53-9D1E-E6887CAF9F1D}" type="presParOf" srcId="{A4EAD62F-F4F1-4028-BC1A-13FA85B8F954}" destId="{9DC11F84-FD60-41DE-A335-09A1168ACC8D}" srcOrd="2" destOrd="0" presId="urn:microsoft.com/office/officeart/2005/8/layout/venn3"/>
    <dgm:cxn modelId="{324BBC1E-E08F-41C0-B3DC-F853C72C27E9}" type="presParOf" srcId="{A4EAD62F-F4F1-4028-BC1A-13FA85B8F954}" destId="{088BCDBC-E2FC-420A-85A1-F372905D05EE}" srcOrd="3" destOrd="0" presId="urn:microsoft.com/office/officeart/2005/8/layout/venn3"/>
    <dgm:cxn modelId="{B1C78206-2753-406C-BCD8-D106C01CC1EB}" type="presParOf" srcId="{A4EAD62F-F4F1-4028-BC1A-13FA85B8F954}" destId="{294C5A1F-B82B-4EBA-8BA8-CDABF718787F}" srcOrd="4"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0AC1A4-2889-4B9A-AE62-3EBA6A8774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2E8AFC-4473-4325-9E87-7C67CEF39FE3}">
      <dgm:prSet phldrT="[Text]"/>
      <dgm:spPr/>
      <dgm:t>
        <a:bodyPr/>
        <a:lstStyle/>
        <a:p>
          <a:r>
            <a:rPr lang="en-US" i="1" dirty="0" smtClean="0"/>
            <a:t>Staphylococcus aureus (</a:t>
          </a:r>
          <a:r>
            <a:rPr lang="en-US" i="0" dirty="0" smtClean="0"/>
            <a:t>“Staph”), including </a:t>
          </a:r>
          <a:r>
            <a:rPr lang="en-US" b="1" i="0" dirty="0" smtClean="0"/>
            <a:t>MRSA</a:t>
          </a:r>
          <a:endParaRPr lang="en-US" i="1" dirty="0"/>
        </a:p>
      </dgm:t>
    </dgm:pt>
    <dgm:pt modelId="{B83C0CF7-FF1B-4016-AE62-FA25644B902C}" type="parTrans" cxnId="{99F81E8C-4D4E-451C-936E-F01EBFE51B3F}">
      <dgm:prSet/>
      <dgm:spPr/>
      <dgm:t>
        <a:bodyPr/>
        <a:lstStyle/>
        <a:p>
          <a:endParaRPr lang="en-US"/>
        </a:p>
      </dgm:t>
    </dgm:pt>
    <dgm:pt modelId="{C6F83010-8222-4345-A6E3-680A0D5EEF0E}" type="sibTrans" cxnId="{99F81E8C-4D4E-451C-936E-F01EBFE51B3F}">
      <dgm:prSet/>
      <dgm:spPr/>
      <dgm:t>
        <a:bodyPr/>
        <a:lstStyle/>
        <a:p>
          <a:endParaRPr lang="en-US"/>
        </a:p>
      </dgm:t>
    </dgm:pt>
    <dgm:pt modelId="{53B3514A-9B13-470B-A7B9-B96B4EC10B10}">
      <dgm:prSet phldrT="[Text]"/>
      <dgm:spPr/>
      <dgm:t>
        <a:bodyPr/>
        <a:lstStyle/>
        <a:p>
          <a:r>
            <a:rPr lang="en-US" i="1" dirty="0" smtClean="0"/>
            <a:t>Streptococci</a:t>
          </a:r>
          <a:endParaRPr lang="en-US" i="1" dirty="0"/>
        </a:p>
      </dgm:t>
    </dgm:pt>
    <dgm:pt modelId="{D847B9A8-95B3-4C3B-AB42-70D03084156B}" type="parTrans" cxnId="{CDE99121-2662-458E-B6E7-A0F2B3D6A2DE}">
      <dgm:prSet/>
      <dgm:spPr/>
      <dgm:t>
        <a:bodyPr/>
        <a:lstStyle/>
        <a:p>
          <a:endParaRPr lang="en-US"/>
        </a:p>
      </dgm:t>
    </dgm:pt>
    <dgm:pt modelId="{031C51E9-FD5E-4BF4-980C-653CC6FC0FA6}" type="sibTrans" cxnId="{CDE99121-2662-458E-B6E7-A0F2B3D6A2DE}">
      <dgm:prSet/>
      <dgm:spPr/>
      <dgm:t>
        <a:bodyPr/>
        <a:lstStyle/>
        <a:p>
          <a:endParaRPr lang="en-US"/>
        </a:p>
      </dgm:t>
    </dgm:pt>
    <dgm:pt modelId="{5E8EDE98-FF9D-4E14-A48D-BC5DBC245675}">
      <dgm:prSet phldrT="[Text]"/>
      <dgm:spPr/>
      <dgm:t>
        <a:bodyPr/>
        <a:lstStyle/>
        <a:p>
          <a:r>
            <a:rPr lang="en-US" dirty="0" smtClean="0"/>
            <a:t>…but think about other exposures</a:t>
          </a:r>
          <a:endParaRPr lang="en-US" dirty="0"/>
        </a:p>
      </dgm:t>
    </dgm:pt>
    <dgm:pt modelId="{98F9AFAB-39B0-4C01-95DB-EE49FD90F1C4}" type="parTrans" cxnId="{1FCF037A-AE38-4CDD-B27F-8C30BC576D0F}">
      <dgm:prSet/>
      <dgm:spPr/>
      <dgm:t>
        <a:bodyPr/>
        <a:lstStyle/>
        <a:p>
          <a:endParaRPr lang="en-US"/>
        </a:p>
      </dgm:t>
    </dgm:pt>
    <dgm:pt modelId="{957F6A7D-2FDF-4CA9-8804-D71F5D692CBC}" type="sibTrans" cxnId="{1FCF037A-AE38-4CDD-B27F-8C30BC576D0F}">
      <dgm:prSet/>
      <dgm:spPr/>
      <dgm:t>
        <a:bodyPr/>
        <a:lstStyle/>
        <a:p>
          <a:endParaRPr lang="en-US"/>
        </a:p>
      </dgm:t>
    </dgm:pt>
    <dgm:pt modelId="{81575AD5-2530-4593-90B5-C4278BF89EB9}" type="pres">
      <dgm:prSet presAssocID="{480AC1A4-2889-4B9A-AE62-3EBA6A87746A}" presName="linear" presStyleCnt="0">
        <dgm:presLayoutVars>
          <dgm:animLvl val="lvl"/>
          <dgm:resizeHandles val="exact"/>
        </dgm:presLayoutVars>
      </dgm:prSet>
      <dgm:spPr/>
      <dgm:t>
        <a:bodyPr/>
        <a:lstStyle/>
        <a:p>
          <a:endParaRPr lang="en-US"/>
        </a:p>
      </dgm:t>
    </dgm:pt>
    <dgm:pt modelId="{BFAD9079-A564-4563-9DDF-2732C6936BCB}" type="pres">
      <dgm:prSet presAssocID="{362E8AFC-4473-4325-9E87-7C67CEF39FE3}" presName="parentText" presStyleLbl="node1" presStyleIdx="0" presStyleCnt="3">
        <dgm:presLayoutVars>
          <dgm:chMax val="0"/>
          <dgm:bulletEnabled val="1"/>
        </dgm:presLayoutVars>
      </dgm:prSet>
      <dgm:spPr/>
      <dgm:t>
        <a:bodyPr/>
        <a:lstStyle/>
        <a:p>
          <a:endParaRPr lang="en-US"/>
        </a:p>
      </dgm:t>
    </dgm:pt>
    <dgm:pt modelId="{5537B671-C62D-4B3D-8615-602360A79982}" type="pres">
      <dgm:prSet presAssocID="{C6F83010-8222-4345-A6E3-680A0D5EEF0E}" presName="spacer" presStyleCnt="0"/>
      <dgm:spPr/>
    </dgm:pt>
    <dgm:pt modelId="{F7D28E06-9E05-4155-A12F-55538EBB3120}" type="pres">
      <dgm:prSet presAssocID="{53B3514A-9B13-470B-A7B9-B96B4EC10B10}" presName="parentText" presStyleLbl="node1" presStyleIdx="1" presStyleCnt="3">
        <dgm:presLayoutVars>
          <dgm:chMax val="0"/>
          <dgm:bulletEnabled val="1"/>
        </dgm:presLayoutVars>
      </dgm:prSet>
      <dgm:spPr/>
      <dgm:t>
        <a:bodyPr/>
        <a:lstStyle/>
        <a:p>
          <a:endParaRPr lang="en-US"/>
        </a:p>
      </dgm:t>
    </dgm:pt>
    <dgm:pt modelId="{BF6D7C9A-A22C-4003-A5F3-FA46CEE357BA}" type="pres">
      <dgm:prSet presAssocID="{031C51E9-FD5E-4BF4-980C-653CC6FC0FA6}" presName="spacer" presStyleCnt="0"/>
      <dgm:spPr/>
    </dgm:pt>
    <dgm:pt modelId="{BF3FE20E-0346-4417-BF24-9DE8AE4FB910}" type="pres">
      <dgm:prSet presAssocID="{5E8EDE98-FF9D-4E14-A48D-BC5DBC245675}" presName="parentText" presStyleLbl="node1" presStyleIdx="2" presStyleCnt="3">
        <dgm:presLayoutVars>
          <dgm:chMax val="0"/>
          <dgm:bulletEnabled val="1"/>
        </dgm:presLayoutVars>
      </dgm:prSet>
      <dgm:spPr/>
      <dgm:t>
        <a:bodyPr/>
        <a:lstStyle/>
        <a:p>
          <a:endParaRPr lang="en-US"/>
        </a:p>
      </dgm:t>
    </dgm:pt>
  </dgm:ptLst>
  <dgm:cxnLst>
    <dgm:cxn modelId="{65A274E4-5552-42DA-A622-3A79834FDE34}" type="presOf" srcId="{362E8AFC-4473-4325-9E87-7C67CEF39FE3}" destId="{BFAD9079-A564-4563-9DDF-2732C6936BCB}" srcOrd="0" destOrd="0" presId="urn:microsoft.com/office/officeart/2005/8/layout/vList2"/>
    <dgm:cxn modelId="{36DAE35C-C662-4B23-82EE-71F5D3B35F53}" type="presOf" srcId="{5E8EDE98-FF9D-4E14-A48D-BC5DBC245675}" destId="{BF3FE20E-0346-4417-BF24-9DE8AE4FB910}" srcOrd="0" destOrd="0" presId="urn:microsoft.com/office/officeart/2005/8/layout/vList2"/>
    <dgm:cxn modelId="{5A105989-4F1C-47E8-8174-92DAAC260279}" type="presOf" srcId="{480AC1A4-2889-4B9A-AE62-3EBA6A87746A}" destId="{81575AD5-2530-4593-90B5-C4278BF89EB9}" srcOrd="0" destOrd="0" presId="urn:microsoft.com/office/officeart/2005/8/layout/vList2"/>
    <dgm:cxn modelId="{CDE99121-2662-458E-B6E7-A0F2B3D6A2DE}" srcId="{480AC1A4-2889-4B9A-AE62-3EBA6A87746A}" destId="{53B3514A-9B13-470B-A7B9-B96B4EC10B10}" srcOrd="1" destOrd="0" parTransId="{D847B9A8-95B3-4C3B-AB42-70D03084156B}" sibTransId="{031C51E9-FD5E-4BF4-980C-653CC6FC0FA6}"/>
    <dgm:cxn modelId="{1FCF037A-AE38-4CDD-B27F-8C30BC576D0F}" srcId="{480AC1A4-2889-4B9A-AE62-3EBA6A87746A}" destId="{5E8EDE98-FF9D-4E14-A48D-BC5DBC245675}" srcOrd="2" destOrd="0" parTransId="{98F9AFAB-39B0-4C01-95DB-EE49FD90F1C4}" sibTransId="{957F6A7D-2FDF-4CA9-8804-D71F5D692CBC}"/>
    <dgm:cxn modelId="{9F2153E8-068D-490A-9C5D-109588AEA84C}" type="presOf" srcId="{53B3514A-9B13-470B-A7B9-B96B4EC10B10}" destId="{F7D28E06-9E05-4155-A12F-55538EBB3120}" srcOrd="0" destOrd="0" presId="urn:microsoft.com/office/officeart/2005/8/layout/vList2"/>
    <dgm:cxn modelId="{99F81E8C-4D4E-451C-936E-F01EBFE51B3F}" srcId="{480AC1A4-2889-4B9A-AE62-3EBA6A87746A}" destId="{362E8AFC-4473-4325-9E87-7C67CEF39FE3}" srcOrd="0" destOrd="0" parTransId="{B83C0CF7-FF1B-4016-AE62-FA25644B902C}" sibTransId="{C6F83010-8222-4345-A6E3-680A0D5EEF0E}"/>
    <dgm:cxn modelId="{002207CD-8C99-476D-B3A6-EF4CFAF40453}" type="presParOf" srcId="{81575AD5-2530-4593-90B5-C4278BF89EB9}" destId="{BFAD9079-A564-4563-9DDF-2732C6936BCB}" srcOrd="0" destOrd="0" presId="urn:microsoft.com/office/officeart/2005/8/layout/vList2"/>
    <dgm:cxn modelId="{AA58BDEF-E38E-46A6-9523-AB661FCD6D90}" type="presParOf" srcId="{81575AD5-2530-4593-90B5-C4278BF89EB9}" destId="{5537B671-C62D-4B3D-8615-602360A79982}" srcOrd="1" destOrd="0" presId="urn:microsoft.com/office/officeart/2005/8/layout/vList2"/>
    <dgm:cxn modelId="{46A1304F-206E-4F5E-8A77-B7906F1E2808}" type="presParOf" srcId="{81575AD5-2530-4593-90B5-C4278BF89EB9}" destId="{F7D28E06-9E05-4155-A12F-55538EBB3120}" srcOrd="2" destOrd="0" presId="urn:microsoft.com/office/officeart/2005/8/layout/vList2"/>
    <dgm:cxn modelId="{F76A9E62-ED9D-4CD6-9504-8056B78ED907}" type="presParOf" srcId="{81575AD5-2530-4593-90B5-C4278BF89EB9}" destId="{BF6D7C9A-A22C-4003-A5F3-FA46CEE357BA}" srcOrd="3" destOrd="0" presId="urn:microsoft.com/office/officeart/2005/8/layout/vList2"/>
    <dgm:cxn modelId="{2DEC73E5-AD1A-4CA8-8382-3FFCBB08E39F}" type="presParOf" srcId="{81575AD5-2530-4593-90B5-C4278BF89EB9}" destId="{BF3FE20E-0346-4417-BF24-9DE8AE4FB91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49A3E2-4040-46B8-AA10-E23D8D9FD7DD}" type="doc">
      <dgm:prSet loTypeId="urn:microsoft.com/office/officeart/2005/8/layout/process1" loCatId="process" qsTypeId="urn:microsoft.com/office/officeart/2005/8/quickstyle/simple2" qsCatId="simple" csTypeId="urn:microsoft.com/office/officeart/2005/8/colors/colorful4" csCatId="colorful" phldr="1"/>
      <dgm:spPr/>
    </dgm:pt>
    <dgm:pt modelId="{11B4ADCE-CF1F-4A5B-B1C7-2FB05BAE1865}">
      <dgm:prSet/>
      <dgm:spPr/>
      <dgm:t>
        <a:bodyPr/>
        <a:lstStyle/>
        <a:p>
          <a:r>
            <a:rPr lang="en-US" dirty="0" smtClean="0"/>
            <a:t>Specific drugs and injecting practices </a:t>
          </a:r>
          <a:r>
            <a:rPr lang="en-US" dirty="0" smtClean="0">
              <a:sym typeface="Wingdings" panose="05000000000000000000" pitchFamily="2" charset="2"/>
            </a:rPr>
            <a:t> </a:t>
          </a:r>
          <a:endParaRPr lang="en-US" dirty="0"/>
        </a:p>
      </dgm:t>
    </dgm:pt>
    <dgm:pt modelId="{BD48BDEE-ED5C-4BDE-91EA-67CBE68B1C4A}" type="parTrans" cxnId="{A2BF30AE-62D6-4567-9CF8-F47DBA5A1915}">
      <dgm:prSet/>
      <dgm:spPr/>
      <dgm:t>
        <a:bodyPr/>
        <a:lstStyle/>
        <a:p>
          <a:endParaRPr lang="en-US"/>
        </a:p>
      </dgm:t>
    </dgm:pt>
    <dgm:pt modelId="{86281B88-33F9-4BB8-A24C-1ADBF2B2741A}" type="sibTrans" cxnId="{A2BF30AE-62D6-4567-9CF8-F47DBA5A1915}">
      <dgm:prSet/>
      <dgm:spPr/>
      <dgm:t>
        <a:bodyPr/>
        <a:lstStyle/>
        <a:p>
          <a:endParaRPr lang="en-US"/>
        </a:p>
      </dgm:t>
    </dgm:pt>
    <dgm:pt modelId="{F339DDC8-4765-4DF3-BB1B-200146162D87}">
      <dgm:prSet/>
      <dgm:spPr/>
      <dgm:t>
        <a:bodyPr/>
        <a:lstStyle/>
        <a:p>
          <a:r>
            <a:rPr lang="en-US" dirty="0" smtClean="0"/>
            <a:t>Unique pathogens</a:t>
          </a:r>
        </a:p>
      </dgm:t>
    </dgm:pt>
    <dgm:pt modelId="{2AD70F9B-1897-4D36-97D4-92BCA65CD33B}" type="parTrans" cxnId="{DECA923B-E3CB-4FA1-A649-31AC8C7C132B}">
      <dgm:prSet/>
      <dgm:spPr/>
      <dgm:t>
        <a:bodyPr/>
        <a:lstStyle/>
        <a:p>
          <a:endParaRPr lang="en-US"/>
        </a:p>
      </dgm:t>
    </dgm:pt>
    <dgm:pt modelId="{C90464DF-56E2-461E-B360-5D83D1E469B8}" type="sibTrans" cxnId="{DECA923B-E3CB-4FA1-A649-31AC8C7C132B}">
      <dgm:prSet/>
      <dgm:spPr/>
      <dgm:t>
        <a:bodyPr/>
        <a:lstStyle/>
        <a:p>
          <a:endParaRPr lang="en-US"/>
        </a:p>
      </dgm:t>
    </dgm:pt>
    <dgm:pt modelId="{5AF2DAD0-B8B4-41EE-8BDE-8866ACC018DD}" type="pres">
      <dgm:prSet presAssocID="{1249A3E2-4040-46B8-AA10-E23D8D9FD7DD}" presName="Name0" presStyleCnt="0">
        <dgm:presLayoutVars>
          <dgm:dir/>
          <dgm:resizeHandles val="exact"/>
        </dgm:presLayoutVars>
      </dgm:prSet>
      <dgm:spPr/>
    </dgm:pt>
    <dgm:pt modelId="{B837D1C0-F24C-4C69-B28B-B4131B4BF80A}" type="pres">
      <dgm:prSet presAssocID="{11B4ADCE-CF1F-4A5B-B1C7-2FB05BAE1865}" presName="node" presStyleLbl="node1" presStyleIdx="0" presStyleCnt="2">
        <dgm:presLayoutVars>
          <dgm:bulletEnabled val="1"/>
        </dgm:presLayoutVars>
      </dgm:prSet>
      <dgm:spPr/>
      <dgm:t>
        <a:bodyPr/>
        <a:lstStyle/>
        <a:p>
          <a:endParaRPr lang="en-US"/>
        </a:p>
      </dgm:t>
    </dgm:pt>
    <dgm:pt modelId="{9B1BF411-D996-4144-9AC0-CB2E11CE7850}" type="pres">
      <dgm:prSet presAssocID="{86281B88-33F9-4BB8-A24C-1ADBF2B2741A}" presName="sibTrans" presStyleLbl="sibTrans2D1" presStyleIdx="0" presStyleCnt="1"/>
      <dgm:spPr/>
      <dgm:t>
        <a:bodyPr/>
        <a:lstStyle/>
        <a:p>
          <a:endParaRPr lang="en-US"/>
        </a:p>
      </dgm:t>
    </dgm:pt>
    <dgm:pt modelId="{0C5831AC-3497-4325-95B4-84221555AB86}" type="pres">
      <dgm:prSet presAssocID="{86281B88-33F9-4BB8-A24C-1ADBF2B2741A}" presName="connectorText" presStyleLbl="sibTrans2D1" presStyleIdx="0" presStyleCnt="1"/>
      <dgm:spPr/>
      <dgm:t>
        <a:bodyPr/>
        <a:lstStyle/>
        <a:p>
          <a:endParaRPr lang="en-US"/>
        </a:p>
      </dgm:t>
    </dgm:pt>
    <dgm:pt modelId="{03017A35-FFB7-4A8E-A685-2597F49B0C6A}" type="pres">
      <dgm:prSet presAssocID="{F339DDC8-4765-4DF3-BB1B-200146162D87}" presName="node" presStyleLbl="node1" presStyleIdx="1" presStyleCnt="2">
        <dgm:presLayoutVars>
          <dgm:bulletEnabled val="1"/>
        </dgm:presLayoutVars>
      </dgm:prSet>
      <dgm:spPr/>
      <dgm:t>
        <a:bodyPr/>
        <a:lstStyle/>
        <a:p>
          <a:endParaRPr lang="en-US"/>
        </a:p>
      </dgm:t>
    </dgm:pt>
  </dgm:ptLst>
  <dgm:cxnLst>
    <dgm:cxn modelId="{AFBC5C5C-AAC1-456B-B101-3768B50D4282}" type="presOf" srcId="{86281B88-33F9-4BB8-A24C-1ADBF2B2741A}" destId="{0C5831AC-3497-4325-95B4-84221555AB86}" srcOrd="1" destOrd="0" presId="urn:microsoft.com/office/officeart/2005/8/layout/process1"/>
    <dgm:cxn modelId="{A2BF30AE-62D6-4567-9CF8-F47DBA5A1915}" srcId="{1249A3E2-4040-46B8-AA10-E23D8D9FD7DD}" destId="{11B4ADCE-CF1F-4A5B-B1C7-2FB05BAE1865}" srcOrd="0" destOrd="0" parTransId="{BD48BDEE-ED5C-4BDE-91EA-67CBE68B1C4A}" sibTransId="{86281B88-33F9-4BB8-A24C-1ADBF2B2741A}"/>
    <dgm:cxn modelId="{DECA923B-E3CB-4FA1-A649-31AC8C7C132B}" srcId="{1249A3E2-4040-46B8-AA10-E23D8D9FD7DD}" destId="{F339DDC8-4765-4DF3-BB1B-200146162D87}" srcOrd="1" destOrd="0" parTransId="{2AD70F9B-1897-4D36-97D4-92BCA65CD33B}" sibTransId="{C90464DF-56E2-461E-B360-5D83D1E469B8}"/>
    <dgm:cxn modelId="{DC316537-4D97-4235-90D8-2FE7346AE805}" type="presOf" srcId="{1249A3E2-4040-46B8-AA10-E23D8D9FD7DD}" destId="{5AF2DAD0-B8B4-41EE-8BDE-8866ACC018DD}" srcOrd="0" destOrd="0" presId="urn:microsoft.com/office/officeart/2005/8/layout/process1"/>
    <dgm:cxn modelId="{5F214EEC-BDB4-4AD4-8CC4-E536B095519A}" type="presOf" srcId="{F339DDC8-4765-4DF3-BB1B-200146162D87}" destId="{03017A35-FFB7-4A8E-A685-2597F49B0C6A}" srcOrd="0" destOrd="0" presId="urn:microsoft.com/office/officeart/2005/8/layout/process1"/>
    <dgm:cxn modelId="{2D523EE5-1F06-4865-A03A-7612E229696F}" type="presOf" srcId="{11B4ADCE-CF1F-4A5B-B1C7-2FB05BAE1865}" destId="{B837D1C0-F24C-4C69-B28B-B4131B4BF80A}" srcOrd="0" destOrd="0" presId="urn:microsoft.com/office/officeart/2005/8/layout/process1"/>
    <dgm:cxn modelId="{101C68A5-4B4A-41FC-8BC8-8183C84EA823}" type="presOf" srcId="{86281B88-33F9-4BB8-A24C-1ADBF2B2741A}" destId="{9B1BF411-D996-4144-9AC0-CB2E11CE7850}" srcOrd="0" destOrd="0" presId="urn:microsoft.com/office/officeart/2005/8/layout/process1"/>
    <dgm:cxn modelId="{7A768A3A-44E6-4B84-9D03-A5472BB7A407}" type="presParOf" srcId="{5AF2DAD0-B8B4-41EE-8BDE-8866ACC018DD}" destId="{B837D1C0-F24C-4C69-B28B-B4131B4BF80A}" srcOrd="0" destOrd="0" presId="urn:microsoft.com/office/officeart/2005/8/layout/process1"/>
    <dgm:cxn modelId="{FFA4F6B9-CB98-4190-8279-004B64FFA4D8}" type="presParOf" srcId="{5AF2DAD0-B8B4-41EE-8BDE-8866ACC018DD}" destId="{9B1BF411-D996-4144-9AC0-CB2E11CE7850}" srcOrd="1" destOrd="0" presId="urn:microsoft.com/office/officeart/2005/8/layout/process1"/>
    <dgm:cxn modelId="{48A1E55A-06D7-4933-AE23-52EC5E356162}" type="presParOf" srcId="{9B1BF411-D996-4144-9AC0-CB2E11CE7850}" destId="{0C5831AC-3497-4325-95B4-84221555AB86}" srcOrd="0" destOrd="0" presId="urn:microsoft.com/office/officeart/2005/8/layout/process1"/>
    <dgm:cxn modelId="{783CBD06-4335-4557-B61C-07B4CE72649C}" type="presParOf" srcId="{5AF2DAD0-B8B4-41EE-8BDE-8866ACC018DD}" destId="{03017A35-FFB7-4A8E-A685-2597F49B0C6A}"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BDAC1-6226-4805-BD36-294ABC89D328}">
      <dsp:nvSpPr>
        <dsp:cNvPr id="0" name=""/>
        <dsp:cNvSpPr/>
      </dsp:nvSpPr>
      <dsp:spPr>
        <a:xfrm>
          <a:off x="1326981" y="303"/>
          <a:ext cx="2907930" cy="24123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761" tIns="38100" rIns="132761" bIns="38100" numCol="1" spcCol="1270" anchor="ctr" anchorCtr="0">
          <a:noAutofit/>
        </a:bodyPr>
        <a:lstStyle/>
        <a:p>
          <a:pPr lvl="0" algn="ctr" defTabSz="1333500">
            <a:lnSpc>
              <a:spcPct val="90000"/>
            </a:lnSpc>
            <a:spcBef>
              <a:spcPct val="0"/>
            </a:spcBef>
            <a:spcAft>
              <a:spcPct val="35000"/>
            </a:spcAft>
          </a:pPr>
          <a:r>
            <a:rPr lang="en-US" sz="3000" kern="1200" dirty="0" smtClean="0"/>
            <a:t>Cellulitis</a:t>
          </a:r>
          <a:endParaRPr lang="en-US" sz="3000" kern="1200" dirty="0"/>
        </a:p>
      </dsp:txBody>
      <dsp:txXfrm>
        <a:off x="1752837" y="353588"/>
        <a:ext cx="2056218" cy="1705809"/>
      </dsp:txXfrm>
    </dsp:sp>
    <dsp:sp modelId="{9DC11F84-FD60-41DE-A335-09A1168ACC8D}">
      <dsp:nvSpPr>
        <dsp:cNvPr id="0" name=""/>
        <dsp:cNvSpPr/>
      </dsp:nvSpPr>
      <dsp:spPr>
        <a:xfrm>
          <a:off x="3752435" y="303"/>
          <a:ext cx="3065651" cy="2412379"/>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761" tIns="38100" rIns="132761" bIns="38100" numCol="1" spcCol="1270" anchor="ctr" anchorCtr="0">
          <a:noAutofit/>
        </a:bodyPr>
        <a:lstStyle/>
        <a:p>
          <a:pPr lvl="0" algn="ctr" defTabSz="1333500">
            <a:lnSpc>
              <a:spcPct val="90000"/>
            </a:lnSpc>
            <a:spcBef>
              <a:spcPct val="0"/>
            </a:spcBef>
            <a:spcAft>
              <a:spcPct val="35000"/>
            </a:spcAft>
          </a:pPr>
          <a:r>
            <a:rPr lang="en-US" sz="3000" kern="1200" dirty="0" smtClean="0"/>
            <a:t>Abscess</a:t>
          </a:r>
          <a:endParaRPr lang="en-US" sz="3000" kern="1200" dirty="0"/>
        </a:p>
      </dsp:txBody>
      <dsp:txXfrm>
        <a:off x="4201389" y="353588"/>
        <a:ext cx="2167743" cy="1705809"/>
      </dsp:txXfrm>
    </dsp:sp>
    <dsp:sp modelId="{294C5A1F-B82B-4EBA-8BA8-CDABF718787F}">
      <dsp:nvSpPr>
        <dsp:cNvPr id="0" name=""/>
        <dsp:cNvSpPr/>
      </dsp:nvSpPr>
      <dsp:spPr>
        <a:xfrm>
          <a:off x="6335611" y="303"/>
          <a:ext cx="2985150" cy="2412379"/>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761" tIns="38100" rIns="132761" bIns="38100" numCol="1" spcCol="1270" anchor="ctr" anchorCtr="0">
          <a:noAutofit/>
        </a:bodyPr>
        <a:lstStyle/>
        <a:p>
          <a:pPr lvl="0" algn="ctr" defTabSz="1333500">
            <a:lnSpc>
              <a:spcPct val="90000"/>
            </a:lnSpc>
            <a:spcBef>
              <a:spcPct val="0"/>
            </a:spcBef>
            <a:spcAft>
              <a:spcPct val="35000"/>
            </a:spcAft>
          </a:pPr>
          <a:r>
            <a:rPr lang="en-US" sz="3000" kern="1200" dirty="0" smtClean="0"/>
            <a:t>Necrotizing Fasciitis</a:t>
          </a:r>
          <a:endParaRPr lang="en-US" sz="3000" kern="1200" dirty="0"/>
        </a:p>
      </dsp:txBody>
      <dsp:txXfrm>
        <a:off x="6772776" y="353588"/>
        <a:ext cx="2110820" cy="1705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D9079-A564-4563-9DDF-2732C6936BCB}">
      <dsp:nvSpPr>
        <dsp:cNvPr id="0" name=""/>
        <dsp:cNvSpPr/>
      </dsp:nvSpPr>
      <dsp:spPr>
        <a:xfrm>
          <a:off x="0" y="100525"/>
          <a:ext cx="4817165"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i="1" kern="1200" dirty="0" smtClean="0"/>
            <a:t>Staphylococcus aureus (</a:t>
          </a:r>
          <a:r>
            <a:rPr lang="en-US" sz="3200" i="0" kern="1200" dirty="0" smtClean="0"/>
            <a:t>“Staph”), including </a:t>
          </a:r>
          <a:r>
            <a:rPr lang="en-US" sz="3200" b="1" i="0" kern="1200" dirty="0" smtClean="0"/>
            <a:t>MRSA</a:t>
          </a:r>
          <a:endParaRPr lang="en-US" sz="3200" i="1" kern="1200" dirty="0"/>
        </a:p>
      </dsp:txBody>
      <dsp:txXfrm>
        <a:off x="62141" y="162666"/>
        <a:ext cx="4692883" cy="1148678"/>
      </dsp:txXfrm>
    </dsp:sp>
    <dsp:sp modelId="{F7D28E06-9E05-4155-A12F-55538EBB3120}">
      <dsp:nvSpPr>
        <dsp:cNvPr id="0" name=""/>
        <dsp:cNvSpPr/>
      </dsp:nvSpPr>
      <dsp:spPr>
        <a:xfrm>
          <a:off x="0" y="1465645"/>
          <a:ext cx="4817165"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i="1" kern="1200" dirty="0" smtClean="0"/>
            <a:t>Streptococci</a:t>
          </a:r>
          <a:endParaRPr lang="en-US" sz="3200" i="1" kern="1200" dirty="0"/>
        </a:p>
      </dsp:txBody>
      <dsp:txXfrm>
        <a:off x="62141" y="1527786"/>
        <a:ext cx="4692883" cy="1148678"/>
      </dsp:txXfrm>
    </dsp:sp>
    <dsp:sp modelId="{BF3FE20E-0346-4417-BF24-9DE8AE4FB910}">
      <dsp:nvSpPr>
        <dsp:cNvPr id="0" name=""/>
        <dsp:cNvSpPr/>
      </dsp:nvSpPr>
      <dsp:spPr>
        <a:xfrm>
          <a:off x="0" y="2830765"/>
          <a:ext cx="4817165"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t>…but think about other exposures</a:t>
          </a:r>
          <a:endParaRPr lang="en-US" sz="3200" kern="1200" dirty="0"/>
        </a:p>
      </dsp:txBody>
      <dsp:txXfrm>
        <a:off x="62141" y="2892906"/>
        <a:ext cx="4692883" cy="1148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7D1C0-F24C-4C69-B28B-B4131B4BF80A}">
      <dsp:nvSpPr>
        <dsp:cNvPr id="0" name=""/>
        <dsp:cNvSpPr/>
      </dsp:nvSpPr>
      <dsp:spPr>
        <a:xfrm>
          <a:off x="1043" y="606053"/>
          <a:ext cx="2224963" cy="1334978"/>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Specific drugs and injecting practices </a:t>
          </a:r>
          <a:r>
            <a:rPr lang="en-US" sz="2500" kern="1200" dirty="0" smtClean="0">
              <a:sym typeface="Wingdings" panose="05000000000000000000" pitchFamily="2" charset="2"/>
            </a:rPr>
            <a:t> </a:t>
          </a:r>
          <a:endParaRPr lang="en-US" sz="2500" kern="1200" dirty="0"/>
        </a:p>
      </dsp:txBody>
      <dsp:txXfrm>
        <a:off x="40143" y="645153"/>
        <a:ext cx="2146763" cy="1256778"/>
      </dsp:txXfrm>
    </dsp:sp>
    <dsp:sp modelId="{9B1BF411-D996-4144-9AC0-CB2E11CE7850}">
      <dsp:nvSpPr>
        <dsp:cNvPr id="0" name=""/>
        <dsp:cNvSpPr/>
      </dsp:nvSpPr>
      <dsp:spPr>
        <a:xfrm>
          <a:off x="2448503" y="997647"/>
          <a:ext cx="471692" cy="5517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448503" y="1108005"/>
        <a:ext cx="330184" cy="331074"/>
      </dsp:txXfrm>
    </dsp:sp>
    <dsp:sp modelId="{03017A35-FFB7-4A8E-A685-2597F49B0C6A}">
      <dsp:nvSpPr>
        <dsp:cNvPr id="0" name=""/>
        <dsp:cNvSpPr/>
      </dsp:nvSpPr>
      <dsp:spPr>
        <a:xfrm>
          <a:off x="3115992" y="606053"/>
          <a:ext cx="2224963" cy="1334978"/>
        </a:xfrm>
        <a:prstGeom prst="roundRect">
          <a:avLst>
            <a:gd name="adj" fmla="val 10000"/>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Unique pathogens</a:t>
          </a:r>
        </a:p>
      </dsp:txBody>
      <dsp:txXfrm>
        <a:off x="3155092" y="645153"/>
        <a:ext cx="2146763" cy="125677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51F84-DC1D-A948-AFA8-C4717D15CC8D}" type="datetimeFigureOut">
              <a:rPr lang="en-US" smtClean="0"/>
              <a:t>6/13/2019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A3C34-B563-6641-842B-130AE0269E7B}" type="slidenum">
              <a:rPr lang="en-US" smtClean="0"/>
              <a:t>‹#›</a:t>
            </a:fld>
            <a:endParaRPr lang="en-US"/>
          </a:p>
        </p:txBody>
      </p:sp>
    </p:spTree>
    <p:extLst>
      <p:ext uri="{BB962C8B-B14F-4D97-AF65-F5344CB8AC3E}">
        <p14:creationId xmlns:p14="http://schemas.microsoft.com/office/powerpoint/2010/main" val="91919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Thank</a:t>
            </a:r>
            <a:r>
              <a:rPr lang="en-US" sz="1200" kern="1200" baseline="0" dirty="0" smtClean="0">
                <a:solidFill>
                  <a:schemeClr val="tx1"/>
                </a:solidFill>
                <a:effectLst/>
                <a:latin typeface="+mn-lt"/>
                <a:ea typeface="+mn-ea"/>
                <a:cs typeface="+mn-cs"/>
              </a:rPr>
              <a:t> you</a:t>
            </a:r>
            <a:r>
              <a:rPr lang="en-US" sz="1200" kern="1200" dirty="0" smtClean="0">
                <a:solidFill>
                  <a:schemeClr val="tx1"/>
                </a:solidFill>
                <a:effectLst/>
                <a:latin typeface="+mn-lt"/>
                <a:ea typeface="+mn-ea"/>
                <a:cs typeface="+mn-cs"/>
              </a:rPr>
              <a:t> for giving</a:t>
            </a:r>
            <a:r>
              <a:rPr lang="en-US" sz="1200" kern="1200" baseline="0" dirty="0" smtClean="0">
                <a:solidFill>
                  <a:schemeClr val="tx1"/>
                </a:solidFill>
                <a:effectLst/>
                <a:latin typeface="+mn-lt"/>
                <a:ea typeface="+mn-ea"/>
                <a:cs typeface="+mn-cs"/>
              </a:rPr>
              <a:t> me the opportunity to present.</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1</a:t>
            </a:fld>
            <a:endParaRPr lang="en-US"/>
          </a:p>
        </p:txBody>
      </p:sp>
    </p:spTree>
    <p:extLst>
      <p:ext uri="{BB962C8B-B14F-4D97-AF65-F5344CB8AC3E}">
        <p14:creationId xmlns:p14="http://schemas.microsoft.com/office/powerpoint/2010/main" val="1421793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16</a:t>
            </a:fld>
            <a:endParaRPr lang="en-US"/>
          </a:p>
        </p:txBody>
      </p:sp>
    </p:spTree>
    <p:extLst>
      <p:ext uri="{BB962C8B-B14F-4D97-AF65-F5344CB8AC3E}">
        <p14:creationId xmlns:p14="http://schemas.microsoft.com/office/powerpoint/2010/main" val="263481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17</a:t>
            </a:fld>
            <a:endParaRPr lang="en-US"/>
          </a:p>
        </p:txBody>
      </p:sp>
    </p:spTree>
    <p:extLst>
      <p:ext uri="{BB962C8B-B14F-4D97-AF65-F5344CB8AC3E}">
        <p14:creationId xmlns:p14="http://schemas.microsoft.com/office/powerpoint/2010/main" val="253273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18</a:t>
            </a:fld>
            <a:endParaRPr lang="en-US"/>
          </a:p>
        </p:txBody>
      </p:sp>
    </p:spTree>
    <p:extLst>
      <p:ext uri="{BB962C8B-B14F-4D97-AF65-F5344CB8AC3E}">
        <p14:creationId xmlns:p14="http://schemas.microsoft.com/office/powerpoint/2010/main" val="324753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19</a:t>
            </a:fld>
            <a:endParaRPr lang="en-US"/>
          </a:p>
        </p:txBody>
      </p:sp>
    </p:spTree>
    <p:extLst>
      <p:ext uri="{BB962C8B-B14F-4D97-AF65-F5344CB8AC3E}">
        <p14:creationId xmlns:p14="http://schemas.microsoft.com/office/powerpoint/2010/main" val="368185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20</a:t>
            </a:fld>
            <a:endParaRPr lang="en-US"/>
          </a:p>
        </p:txBody>
      </p:sp>
    </p:spTree>
    <p:extLst>
      <p:ext uri="{BB962C8B-B14F-4D97-AF65-F5344CB8AC3E}">
        <p14:creationId xmlns:p14="http://schemas.microsoft.com/office/powerpoint/2010/main" val="23135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21</a:t>
            </a:fld>
            <a:endParaRPr lang="en-US"/>
          </a:p>
        </p:txBody>
      </p:sp>
    </p:spTree>
    <p:extLst>
      <p:ext uri="{BB962C8B-B14F-4D97-AF65-F5344CB8AC3E}">
        <p14:creationId xmlns:p14="http://schemas.microsoft.com/office/powerpoint/2010/main" val="2173765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22</a:t>
            </a:fld>
            <a:endParaRPr lang="en-US"/>
          </a:p>
        </p:txBody>
      </p:sp>
    </p:spTree>
    <p:extLst>
      <p:ext uri="{BB962C8B-B14F-4D97-AF65-F5344CB8AC3E}">
        <p14:creationId xmlns:p14="http://schemas.microsoft.com/office/powerpoint/2010/main" val="3433483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a:t>
            </a:r>
            <a:r>
              <a:rPr lang="en-US" baseline="0" dirty="0" smtClean="0"/>
              <a:t> is an outline of what I want to discuss today. I’m going to try to give a little bit of everything from some basic review of clinical concepts, some novel research of mine and others, and some practical clinical pearls. Because this such a broad scope, I’m going to move quick so we can leave time for more questions about specific aspects later.</a:t>
            </a:r>
          </a:p>
          <a:p>
            <a:r>
              <a:rPr lang="en-US" dirty="0" smtClean="0"/>
              <a:t>We’ll first</a:t>
            </a:r>
            <a:r>
              <a:rPr lang="en-US" baseline="0" dirty="0" smtClean="0"/>
              <a:t> discuss the epidemiology of drug-associated infective endocarditis during the opioid epidemic. </a:t>
            </a:r>
            <a:r>
              <a:rPr lang="en-US" baseline="0" dirty="0" err="1" smtClean="0"/>
              <a:t>I’lll</a:t>
            </a:r>
            <a:r>
              <a:rPr lang="en-US" baseline="0" dirty="0" smtClean="0"/>
              <a:t> say that you might see different terms for this throughout, such as injection drug-associated endocarditis. I use drug-associated endocarditis or DA-IE.</a:t>
            </a:r>
          </a:p>
          <a:p>
            <a:r>
              <a:rPr lang="en-US" baseline="0" dirty="0" smtClean="0"/>
              <a:t>-I’ll present recent data from my research on endocarditis in North Carolina.</a:t>
            </a:r>
          </a:p>
          <a:p>
            <a:r>
              <a:rPr lang="en-US" baseline="0" dirty="0" smtClean="0"/>
              <a:t>-We’ll discuss some of the challenges posed in treating endocarditis for someone who injects drugs.</a:t>
            </a:r>
          </a:p>
          <a:p>
            <a:r>
              <a:rPr lang="en-US" baseline="0" dirty="0" smtClean="0"/>
              <a:t>-I’ll present what I think are the novel ways to treat endocarditis in this population.</a:t>
            </a:r>
          </a:p>
          <a:p>
            <a:r>
              <a:rPr lang="en-US" baseline="0" dirty="0" smtClean="0"/>
              <a:t>-Lastly, I’ll review other important ID issues that you must consider when caring for people who inject drugs.</a:t>
            </a:r>
          </a:p>
        </p:txBody>
      </p:sp>
      <p:sp>
        <p:nvSpPr>
          <p:cNvPr id="4" name="Slide Number Placeholder 3"/>
          <p:cNvSpPr>
            <a:spLocks noGrp="1"/>
          </p:cNvSpPr>
          <p:nvPr>
            <p:ph type="sldNum" sz="quarter" idx="10"/>
          </p:nvPr>
        </p:nvSpPr>
        <p:spPr/>
        <p:txBody>
          <a:bodyPr/>
          <a:lstStyle/>
          <a:p>
            <a:fld id="{37EA3C34-B563-6641-842B-130AE0269E7B}" type="slidenum">
              <a:rPr lang="en-US" smtClean="0"/>
              <a:t>23</a:t>
            </a:fld>
            <a:endParaRPr lang="en-US"/>
          </a:p>
        </p:txBody>
      </p:sp>
    </p:spTree>
    <p:extLst>
      <p:ext uri="{BB962C8B-B14F-4D97-AF65-F5344CB8AC3E}">
        <p14:creationId xmlns:p14="http://schemas.microsoft.com/office/powerpoint/2010/main" val="1795923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So a brief review - Infective e</a:t>
            </a:r>
            <a:r>
              <a:rPr lang="en-US" sz="1200" kern="1200" dirty="0" smtClean="0">
                <a:solidFill>
                  <a:schemeClr val="tx1"/>
                </a:solidFill>
                <a:effectLst/>
                <a:latin typeface="+mn-lt"/>
                <a:ea typeface="+mn-ea"/>
                <a:cs typeface="+mn-cs"/>
              </a:rPr>
              <a:t>ndocarditis is an</a:t>
            </a:r>
            <a:r>
              <a:rPr lang="en-US" sz="1200" kern="1200" baseline="0" dirty="0" smtClean="0">
                <a:solidFill>
                  <a:schemeClr val="tx1"/>
                </a:solidFill>
                <a:effectLst/>
                <a:latin typeface="+mn-lt"/>
                <a:ea typeface="+mn-ea"/>
                <a:cs typeface="+mn-cs"/>
              </a:rPr>
              <a:t> infection of the heart valves by </a:t>
            </a:r>
            <a:r>
              <a:rPr lang="en-US" sz="1200" kern="1200" dirty="0" smtClean="0">
                <a:solidFill>
                  <a:schemeClr val="tx1"/>
                </a:solidFill>
                <a:effectLst/>
                <a:latin typeface="+mn-lt"/>
                <a:ea typeface="+mn-ea"/>
                <a:cs typeface="+mn-cs"/>
              </a:rPr>
              <a:t>bacteria or fungus.</a:t>
            </a:r>
            <a:r>
              <a:rPr lang="en-US" sz="1200" kern="1200" baseline="0" dirty="0" smtClean="0">
                <a:solidFill>
                  <a:schemeClr val="tx1"/>
                </a:solidFill>
                <a:effectLst/>
                <a:latin typeface="+mn-lt"/>
                <a:ea typeface="+mn-ea"/>
                <a:cs typeface="+mn-cs"/>
              </a:rPr>
              <a:t> This can disseminate and affect </a:t>
            </a:r>
            <a:r>
              <a:rPr lang="en-US" sz="1200" kern="1200" dirty="0" smtClean="0">
                <a:solidFill>
                  <a:schemeClr val="tx1"/>
                </a:solidFill>
                <a:effectLst/>
                <a:latin typeface="+mn-lt"/>
                <a:ea typeface="+mn-ea"/>
                <a:cs typeface="+mn-cs"/>
              </a:rPr>
              <a:t>numerous parts of the body. </a:t>
            </a:r>
          </a:p>
          <a:p>
            <a:r>
              <a:rPr lang="en-US" sz="1200" kern="1200" dirty="0" smtClean="0">
                <a:solidFill>
                  <a:schemeClr val="tx1"/>
                </a:solidFill>
                <a:effectLst/>
                <a:latin typeface="+mn-lt"/>
                <a:ea typeface="+mn-ea"/>
                <a:cs typeface="+mn-cs"/>
              </a:rPr>
              <a:t>Most</a:t>
            </a:r>
            <a:r>
              <a:rPr lang="en-US" sz="1200" kern="1200" baseline="0" dirty="0" smtClean="0">
                <a:solidFill>
                  <a:schemeClr val="tx1"/>
                </a:solidFill>
                <a:effectLst/>
                <a:latin typeface="+mn-lt"/>
                <a:ea typeface="+mn-ea"/>
                <a:cs typeface="+mn-cs"/>
              </a:rPr>
              <a:t> commonly, </a:t>
            </a:r>
            <a:r>
              <a:rPr lang="en-US" sz="1200" kern="1200" dirty="0" smtClean="0">
                <a:solidFill>
                  <a:schemeClr val="tx1"/>
                </a:solidFill>
                <a:effectLst/>
                <a:latin typeface="+mn-lt"/>
                <a:ea typeface="+mn-ea"/>
                <a:cs typeface="+mn-cs"/>
              </a:rPr>
              <a:t>endocarditis occurs when normal aging leads to damaged heart valves that can then become infected.</a:t>
            </a:r>
            <a:r>
              <a:rPr lang="en-US" sz="1200" kern="1200" baseline="0" dirty="0" smtClean="0">
                <a:solidFill>
                  <a:schemeClr val="tx1"/>
                </a:solidFill>
                <a:effectLst/>
                <a:latin typeface="+mn-lt"/>
                <a:ea typeface="+mn-ea"/>
                <a:cs typeface="+mn-cs"/>
              </a:rPr>
              <a:t> So, therefore, endocarditis is typically thought of as a disease affecting older persons.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again, endocarditis can also be caused by injection of material – such as any illicit drug – that can irritate the heart valve and lead to bacteria growing there.</a:t>
            </a:r>
          </a:p>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24</a:t>
            </a:fld>
            <a:endParaRPr lang="en-US"/>
          </a:p>
        </p:txBody>
      </p:sp>
    </p:spTree>
    <p:extLst>
      <p:ext uri="{BB962C8B-B14F-4D97-AF65-F5344CB8AC3E}">
        <p14:creationId xmlns:p14="http://schemas.microsoft.com/office/powerpoint/2010/main" val="1057603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Endocarditis is managed by 6 weeks of IV antibiotics in virtually all</a:t>
            </a:r>
            <a:r>
              <a:rPr lang="en-US" sz="1200" kern="1200" baseline="0" dirty="0" smtClean="0">
                <a:solidFill>
                  <a:schemeClr val="tx1"/>
                </a:solidFill>
                <a:effectLst/>
                <a:latin typeface="+mn-lt"/>
                <a:ea typeface="+mn-ea"/>
                <a:cs typeface="+mn-cs"/>
              </a:rPr>
              <a:t> cases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Optimal management often requires </a:t>
            </a:r>
            <a:r>
              <a:rPr lang="en-US" sz="1200" kern="1200" dirty="0" smtClean="0">
                <a:solidFill>
                  <a:schemeClr val="tx1"/>
                </a:solidFill>
                <a:effectLst/>
                <a:latin typeface="+mn-lt"/>
                <a:ea typeface="+mn-ea"/>
                <a:cs typeface="+mn-cs"/>
              </a:rPr>
              <a:t>heart valve replacements, which are estimated to</a:t>
            </a:r>
            <a:r>
              <a:rPr lang="en-US" sz="1200" kern="1200" baseline="0" dirty="0" smtClean="0">
                <a:solidFill>
                  <a:schemeClr val="tx1"/>
                </a:solidFill>
                <a:effectLst/>
                <a:latin typeface="+mn-lt"/>
                <a:ea typeface="+mn-ea"/>
                <a:cs typeface="+mn-cs"/>
              </a:rPr>
              <a:t> occur in between </a:t>
            </a:r>
            <a:r>
              <a:rPr lang="en-US" sz="1200" kern="1200" dirty="0" smtClean="0">
                <a:solidFill>
                  <a:schemeClr val="tx1"/>
                </a:solidFill>
                <a:effectLst/>
                <a:latin typeface="+mn-lt"/>
                <a:ea typeface="+mn-ea"/>
                <a:cs typeface="+mn-cs"/>
              </a:rPr>
              <a:t> 25</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60%</a:t>
            </a:r>
            <a:r>
              <a:rPr lang="en-US" sz="1200" kern="1200" baseline="0" dirty="0" smtClean="0">
                <a:solidFill>
                  <a:schemeClr val="tx1"/>
                </a:solidFill>
                <a:effectLst/>
                <a:latin typeface="+mn-lt"/>
                <a:ea typeface="+mn-ea"/>
                <a:cs typeface="+mn-cs"/>
              </a:rPr>
              <a:t> of infections.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t is a severe multisystem disease -</a:t>
            </a:r>
            <a:r>
              <a:rPr lang="en-US" sz="1200" kern="1200" dirty="0" smtClean="0">
                <a:solidFill>
                  <a:schemeClr val="tx1"/>
                </a:solidFill>
                <a:effectLst/>
                <a:latin typeface="+mn-lt"/>
                <a:ea typeface="+mn-ea"/>
                <a:cs typeface="+mn-cs"/>
              </a:rPr>
              <a:t> the infection can cause problems all over the body including strokes and brain abscesses, leading to permanent disability.</a:t>
            </a:r>
          </a:p>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25</a:t>
            </a:fld>
            <a:endParaRPr lang="en-US"/>
          </a:p>
        </p:txBody>
      </p:sp>
    </p:spTree>
    <p:extLst>
      <p:ext uri="{BB962C8B-B14F-4D97-AF65-F5344CB8AC3E}">
        <p14:creationId xmlns:p14="http://schemas.microsoft.com/office/powerpoint/2010/main" val="42165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a:t>
            </a:fld>
            <a:endParaRPr lang="en-US"/>
          </a:p>
        </p:txBody>
      </p:sp>
    </p:spTree>
    <p:extLst>
      <p:ext uri="{BB962C8B-B14F-4D97-AF65-F5344CB8AC3E}">
        <p14:creationId xmlns:p14="http://schemas.microsoft.com/office/powerpoint/2010/main" val="51395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7EA3C34-B563-6641-842B-130AE0269E7B}" type="slidenum">
              <a:rPr lang="en-US" smtClean="0"/>
              <a:t>26</a:t>
            </a:fld>
            <a:endParaRPr lang="en-US"/>
          </a:p>
        </p:txBody>
      </p:sp>
    </p:spTree>
    <p:extLst>
      <p:ext uri="{BB962C8B-B14F-4D97-AF65-F5344CB8AC3E}">
        <p14:creationId xmlns:p14="http://schemas.microsoft.com/office/powerpoint/2010/main" val="3577386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27</a:t>
            </a:fld>
            <a:endParaRPr lang="en-US"/>
          </a:p>
        </p:txBody>
      </p:sp>
    </p:spTree>
    <p:extLst>
      <p:ext uri="{BB962C8B-B14F-4D97-AF65-F5344CB8AC3E}">
        <p14:creationId xmlns:p14="http://schemas.microsoft.com/office/powerpoint/2010/main" val="513430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28</a:t>
            </a:fld>
            <a:endParaRPr lang="en-US"/>
          </a:p>
        </p:txBody>
      </p:sp>
    </p:spTree>
    <p:extLst>
      <p:ext uri="{BB962C8B-B14F-4D97-AF65-F5344CB8AC3E}">
        <p14:creationId xmlns:p14="http://schemas.microsoft.com/office/powerpoint/2010/main" val="690446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we sought to </a:t>
            </a:r>
            <a:r>
              <a:rPr lang="en-US" sz="1200" kern="1200" baseline="0" dirty="0" smtClean="0">
                <a:solidFill>
                  <a:schemeClr val="tx1"/>
                </a:solidFill>
                <a:effectLst/>
                <a:latin typeface="+mn-lt"/>
                <a:ea typeface="+mn-ea"/>
                <a:cs typeface="+mn-cs"/>
              </a:rPr>
              <a:t>update the epidemiology of endocarditis in North Carolina. Second we asked what </a:t>
            </a:r>
            <a:r>
              <a:rPr lang="en-US" sz="1200" kern="1200" dirty="0" smtClean="0">
                <a:solidFill>
                  <a:schemeClr val="tx1"/>
                </a:solidFill>
                <a:effectLst/>
                <a:latin typeface="+mn-lt"/>
                <a:ea typeface="+mn-ea"/>
                <a:cs typeface="+mn-cs"/>
              </a:rPr>
              <a:t> the burden of heart valve </a:t>
            </a:r>
            <a:r>
              <a:rPr lang="en-US" sz="1200" kern="1200" baseline="0" dirty="0" smtClean="0">
                <a:solidFill>
                  <a:schemeClr val="tx1"/>
                </a:solidFill>
                <a:effectLst/>
                <a:latin typeface="+mn-lt"/>
                <a:ea typeface="+mn-ea"/>
                <a:cs typeface="+mn-cs"/>
              </a:rPr>
              <a:t> surgery has been for drug associated endocarditis</a:t>
            </a:r>
            <a:r>
              <a:rPr lang="en-US" sz="1200" kern="1200" dirty="0" smtClean="0">
                <a:solidFill>
                  <a:schemeClr val="tx1"/>
                </a:solidFill>
                <a:effectLst/>
                <a:latin typeface="+mn-lt"/>
                <a:ea typeface="+mn-ea"/>
                <a:cs typeface="+mn-cs"/>
              </a:rPr>
              <a:t>. Third we examined</a:t>
            </a:r>
            <a:r>
              <a:rPr lang="en-US" sz="1200" kern="1200" baseline="0" dirty="0" smtClean="0">
                <a:solidFill>
                  <a:schemeClr val="tx1"/>
                </a:solidFill>
                <a:effectLst/>
                <a:latin typeface="+mn-lt"/>
                <a:ea typeface="+mn-ea"/>
                <a:cs typeface="+mn-cs"/>
              </a:rPr>
              <a:t> the </a:t>
            </a:r>
            <a:r>
              <a:rPr lang="en-US" sz="1200" kern="1200" dirty="0" smtClean="0">
                <a:solidFill>
                  <a:schemeClr val="tx1"/>
                </a:solidFill>
                <a:effectLst/>
                <a:latin typeface="+mn-lt"/>
                <a:ea typeface="+mn-ea"/>
                <a:cs typeface="+mn-cs"/>
              </a:rPr>
              <a:t>demographic profile</a:t>
            </a:r>
            <a:r>
              <a:rPr lang="en-US" sz="1200" kern="1200" baseline="0" dirty="0" smtClean="0">
                <a:solidFill>
                  <a:schemeClr val="tx1"/>
                </a:solidFill>
                <a:effectLst/>
                <a:latin typeface="+mn-lt"/>
                <a:ea typeface="+mn-ea"/>
                <a:cs typeface="+mn-cs"/>
              </a:rPr>
              <a:t> of persons undergoing valve surgery. And lastly we looked at the hospital charges, length of stay and disposition following surgery. And we aimed to compare to all persons with endocarditis not due to drug use.</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29</a:t>
            </a:fld>
            <a:endParaRPr lang="en-US"/>
          </a:p>
        </p:txBody>
      </p:sp>
    </p:spTree>
    <p:extLst>
      <p:ext uri="{BB962C8B-B14F-4D97-AF65-F5344CB8AC3E}">
        <p14:creationId xmlns:p14="http://schemas.microsoft.com/office/powerpoint/2010/main" val="1224420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 is just</a:t>
            </a:r>
            <a:r>
              <a:rPr lang="en-US" baseline="0" dirty="0" smtClean="0"/>
              <a:t> the drug-associated endocarditis admissions alone.</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30</a:t>
            </a:fld>
            <a:endParaRPr lang="en-US"/>
          </a:p>
        </p:txBody>
      </p:sp>
    </p:spTree>
    <p:extLst>
      <p:ext uri="{BB962C8B-B14F-4D97-AF65-F5344CB8AC3E}">
        <p14:creationId xmlns:p14="http://schemas.microsoft.com/office/powerpoint/2010/main" val="190864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31</a:t>
            </a:fld>
            <a:endParaRPr lang="en-US"/>
          </a:p>
        </p:txBody>
      </p:sp>
    </p:spTree>
    <p:extLst>
      <p:ext uri="{BB962C8B-B14F-4D97-AF65-F5344CB8AC3E}">
        <p14:creationId xmlns:p14="http://schemas.microsoft.com/office/powerpoint/2010/main" val="4118015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EA3C34-B563-6641-842B-130AE0269E7B}" type="slidenum">
              <a:rPr lang="en-US" smtClean="0"/>
              <a:t>32</a:t>
            </a:fld>
            <a:endParaRPr lang="en-US"/>
          </a:p>
        </p:txBody>
      </p:sp>
    </p:spTree>
    <p:extLst>
      <p:ext uri="{BB962C8B-B14F-4D97-AF65-F5344CB8AC3E}">
        <p14:creationId xmlns:p14="http://schemas.microsoft.com/office/powerpoint/2010/main" val="140610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a:t>
            </a:r>
            <a:r>
              <a:rPr lang="en-US" baseline="0" dirty="0" smtClean="0"/>
              <a:t> think a lot of the real-world issues about this problem are really well-conveyed by this New York Times article that you may have seen discussing the problem in </a:t>
            </a:r>
            <a:r>
              <a:rPr lang="en-US" baseline="0" dirty="0" err="1" smtClean="0"/>
              <a:t>Tenessee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33</a:t>
            </a:fld>
            <a:endParaRPr lang="en-US"/>
          </a:p>
        </p:txBody>
      </p:sp>
    </p:spTree>
    <p:extLst>
      <p:ext uri="{BB962C8B-B14F-4D97-AF65-F5344CB8AC3E}">
        <p14:creationId xmlns:p14="http://schemas.microsoft.com/office/powerpoint/2010/main" val="1426454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 are some quotes that represent some of the problems. </a:t>
            </a:r>
          </a:p>
          <a:p>
            <a:pPr marL="171450" indent="-171450">
              <a:buFontTx/>
              <a:buChar char="-"/>
            </a:pPr>
            <a:r>
              <a:rPr lang="en-US" dirty="0" smtClean="0"/>
              <a:t>Read –</a:t>
            </a:r>
            <a:endParaRPr lang="en-US" dirty="0"/>
          </a:p>
          <a:p>
            <a:pPr marL="0" indent="0">
              <a:buFontTx/>
              <a:buNone/>
            </a:pPr>
            <a:r>
              <a:rPr lang="en-US" dirty="0" smtClean="0"/>
              <a:t>These</a:t>
            </a:r>
            <a:r>
              <a:rPr lang="en-US" baseline="0" dirty="0" smtClean="0"/>
              <a:t> are not necessarily our views but it represents the diverse attitudes of providers towards caring for these patients.</a:t>
            </a:r>
            <a:endParaRPr lang="en-US" dirty="0" smtClean="0"/>
          </a:p>
        </p:txBody>
      </p:sp>
      <p:sp>
        <p:nvSpPr>
          <p:cNvPr id="4" name="Slide Number Placeholder 3"/>
          <p:cNvSpPr>
            <a:spLocks noGrp="1"/>
          </p:cNvSpPr>
          <p:nvPr>
            <p:ph type="sldNum" sz="quarter" idx="10"/>
          </p:nvPr>
        </p:nvSpPr>
        <p:spPr/>
        <p:txBody>
          <a:bodyPr/>
          <a:lstStyle/>
          <a:p>
            <a:fld id="{37EA3C34-B563-6641-842B-130AE0269E7B}" type="slidenum">
              <a:rPr lang="en-US" smtClean="0"/>
              <a:t>34</a:t>
            </a:fld>
            <a:endParaRPr lang="en-US"/>
          </a:p>
        </p:txBody>
      </p:sp>
    </p:spTree>
    <p:extLst>
      <p:ext uri="{BB962C8B-B14F-4D97-AF65-F5344CB8AC3E}">
        <p14:creationId xmlns:p14="http://schemas.microsoft.com/office/powerpoint/2010/main" val="1119315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Again, broken down by</a:t>
            </a:r>
            <a:r>
              <a:rPr lang="en-US" baseline="0" dirty="0" smtClean="0"/>
              <a:t> drug use status, you can se e that the non-drug cases – the orange line – are fairly constant over time, while the blue line – the drug associated cases – increased from under ten per year statewide to 109 in the last year. In the final year, drug-associated cases accounted for almost half of all valve surgeries for endocarditis.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35</a:t>
            </a:fld>
            <a:endParaRPr lang="en-US"/>
          </a:p>
        </p:txBody>
      </p:sp>
    </p:spTree>
    <p:extLst>
      <p:ext uri="{BB962C8B-B14F-4D97-AF65-F5344CB8AC3E}">
        <p14:creationId xmlns:p14="http://schemas.microsoft.com/office/powerpoint/2010/main" val="330373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a:t>
            </a:r>
            <a:r>
              <a:rPr lang="en-US" baseline="0" dirty="0" smtClean="0"/>
              <a:t> is an outline of what I want to discuss today. I’m going to try to give a little bit of everything from some basic review of clinical concepts, some novel research of mine and others, and some practical clinical pearls. Because this such a broad scope, I’m going to move quick so we can leave time for more questions about specific aspects later.</a:t>
            </a:r>
          </a:p>
          <a:p>
            <a:r>
              <a:rPr lang="en-US" dirty="0" smtClean="0"/>
              <a:t>We’ll first</a:t>
            </a:r>
            <a:r>
              <a:rPr lang="en-US" baseline="0" dirty="0" smtClean="0"/>
              <a:t> discuss the epidemiology of drug-associated infective endocarditis during the opioid epidemic. </a:t>
            </a:r>
            <a:r>
              <a:rPr lang="en-US" baseline="0" dirty="0" err="1" smtClean="0"/>
              <a:t>I’lll</a:t>
            </a:r>
            <a:r>
              <a:rPr lang="en-US" baseline="0" dirty="0" smtClean="0"/>
              <a:t> say that you might see different terms for this throughout, such as injection drug-associated endocarditis. I use drug-associated endocarditis or DA-IE.</a:t>
            </a:r>
          </a:p>
          <a:p>
            <a:r>
              <a:rPr lang="en-US" baseline="0" dirty="0" smtClean="0"/>
              <a:t>-I’ll present recent data from my research on endocarditis in North Carolina.</a:t>
            </a:r>
          </a:p>
          <a:p>
            <a:r>
              <a:rPr lang="en-US" baseline="0" dirty="0" smtClean="0"/>
              <a:t>-We’ll discuss some of the challenges posed in treating endocarditis for someone who injects drugs.</a:t>
            </a:r>
          </a:p>
          <a:p>
            <a:r>
              <a:rPr lang="en-US" baseline="0" dirty="0" smtClean="0"/>
              <a:t>-I’ll present what I think are the novel ways to treat endocarditis in this population.</a:t>
            </a:r>
          </a:p>
          <a:p>
            <a:r>
              <a:rPr lang="en-US" baseline="0" dirty="0" smtClean="0"/>
              <a:t>-Lastly, I’ll review other important ID issues that you must consider when caring for people who inject drugs.</a:t>
            </a:r>
          </a:p>
        </p:txBody>
      </p:sp>
      <p:sp>
        <p:nvSpPr>
          <p:cNvPr id="4" name="Slide Number Placeholder 3"/>
          <p:cNvSpPr>
            <a:spLocks noGrp="1"/>
          </p:cNvSpPr>
          <p:nvPr>
            <p:ph type="sldNum" sz="quarter" idx="10"/>
          </p:nvPr>
        </p:nvSpPr>
        <p:spPr/>
        <p:txBody>
          <a:bodyPr/>
          <a:lstStyle/>
          <a:p>
            <a:fld id="{37EA3C34-B563-6641-842B-130AE0269E7B}" type="slidenum">
              <a:rPr lang="en-US" smtClean="0"/>
              <a:t>4</a:t>
            </a:fld>
            <a:endParaRPr lang="en-US"/>
          </a:p>
        </p:txBody>
      </p:sp>
    </p:spTree>
    <p:extLst>
      <p:ext uri="{BB962C8B-B14F-4D97-AF65-F5344CB8AC3E}">
        <p14:creationId xmlns:p14="http://schemas.microsoft.com/office/powerpoint/2010/main" val="1034777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the drugs linked to these hospitalizations, opioids were the most common, but prevalence of all drugs increased over the period.  </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36</a:t>
            </a:fld>
            <a:endParaRPr lang="en-US"/>
          </a:p>
        </p:txBody>
      </p:sp>
    </p:spTree>
    <p:extLst>
      <p:ext uri="{BB962C8B-B14F-4D97-AF65-F5344CB8AC3E}">
        <p14:creationId xmlns:p14="http://schemas.microsoft.com/office/powerpoint/2010/main" val="567576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slide shows</a:t>
            </a:r>
            <a:r>
              <a:rPr lang="en-US" baseline="0" dirty="0" smtClean="0"/>
              <a:t> insurance status between the groups.</a:t>
            </a:r>
          </a:p>
          <a:p>
            <a:r>
              <a:rPr lang="en-US" baseline="0" dirty="0" smtClean="0"/>
              <a:t>-Persons with drug associated disease were largely uninsured or insured by Medicaid comprising about 75% as seen in the yellow boxes on the left. </a:t>
            </a:r>
          </a:p>
          <a:p>
            <a:r>
              <a:rPr lang="en-US" baseline="0" dirty="0" smtClean="0"/>
              <a:t>-In non-drug associated cases, Medicare and private insurance  accounted for the vast majority, as demonstrated by the bottom two grey boxes on the right. </a:t>
            </a:r>
          </a:p>
        </p:txBody>
      </p:sp>
      <p:sp>
        <p:nvSpPr>
          <p:cNvPr id="4" name="Slide Number Placeholder 3"/>
          <p:cNvSpPr>
            <a:spLocks noGrp="1"/>
          </p:cNvSpPr>
          <p:nvPr>
            <p:ph type="sldNum" sz="quarter" idx="10"/>
          </p:nvPr>
        </p:nvSpPr>
        <p:spPr/>
        <p:txBody>
          <a:bodyPr/>
          <a:lstStyle/>
          <a:p>
            <a:fld id="{37EA3C34-B563-6641-842B-130AE0269E7B}" type="slidenum">
              <a:rPr lang="en-US" smtClean="0"/>
              <a:t>37</a:t>
            </a:fld>
            <a:endParaRPr lang="en-US"/>
          </a:p>
        </p:txBody>
      </p:sp>
    </p:spTree>
    <p:extLst>
      <p:ext uri="{BB962C8B-B14F-4D97-AF65-F5344CB8AC3E}">
        <p14:creationId xmlns:p14="http://schemas.microsoft.com/office/powerpoint/2010/main" val="228755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Lastly</a:t>
            </a:r>
            <a:r>
              <a:rPr lang="en-US" baseline="0" dirty="0" smtClean="0"/>
              <a:t> we looked at hospital charges between the groups. Drug-associated endocarditis had higher median hospital charges, over a quarter million dollars per stay. Across the ten-year period, charges for drug associated endocarditis hospitalizations with valve surgery totaled nearly $80 million dollars for 282 cases.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38</a:t>
            </a:fld>
            <a:endParaRPr lang="en-US"/>
          </a:p>
        </p:txBody>
      </p:sp>
    </p:spTree>
    <p:extLst>
      <p:ext uri="{BB962C8B-B14F-4D97-AF65-F5344CB8AC3E}">
        <p14:creationId xmlns:p14="http://schemas.microsoft.com/office/powerpoint/2010/main" val="58045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-To summarize the</a:t>
            </a:r>
            <a:r>
              <a:rPr lang="en-US" baseline="0" dirty="0" smtClean="0"/>
              <a:t> epidemiology: E</a:t>
            </a:r>
            <a:r>
              <a:rPr lang="en-US" dirty="0" smtClean="0"/>
              <a:t>ndocarditis</a:t>
            </a:r>
            <a:r>
              <a:rPr lang="en-US" baseline="0" dirty="0" smtClean="0"/>
              <a:t> overall</a:t>
            </a:r>
            <a:r>
              <a:rPr lang="en-US" dirty="0" smtClean="0"/>
              <a:t> </a:t>
            </a:r>
            <a:r>
              <a:rPr lang="en-US" baseline="0" dirty="0" smtClean="0"/>
              <a:t>is rising sharply in North Carolina driven by young persons who use drugs. If not already, you will encounter these patients. </a:t>
            </a:r>
          </a:p>
          <a:p>
            <a:r>
              <a:rPr lang="en-US" baseline="0" dirty="0" smtClean="0"/>
              <a:t>-Valve surgery for drug associated endocarditis rose over ten fold, starting in 2015. Currently drug associated cases comprise over 40% of all surgery done for endocarditis, and that number is rising. </a:t>
            </a:r>
          </a:p>
          <a:p>
            <a:r>
              <a:rPr lang="en-US" baseline="0" dirty="0" smtClean="0"/>
              <a:t>-The costs of care are high and fall most strongly on Medicaid and hospitals.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39</a:t>
            </a:fld>
            <a:endParaRPr lang="en-US"/>
          </a:p>
        </p:txBody>
      </p:sp>
    </p:spTree>
    <p:extLst>
      <p:ext uri="{BB962C8B-B14F-4D97-AF65-F5344CB8AC3E}">
        <p14:creationId xmlns:p14="http://schemas.microsoft.com/office/powerpoint/2010/main" val="1690486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-As you saw patients typically have very long hospital stays. The standard of care currently for endocarditis in general is 6 weeks of IV antibiotics typically given at home through a long-term IV, or PICC line. These are outpatient parenteral antibiotics programs or “OPAT”. However people who inject drugs are often excluded from going home with an IV and thus remain in the hospital to complete their full IV antibiotic course.</a:t>
            </a:r>
          </a:p>
          <a:p>
            <a:endParaRPr lang="en-US" baseline="0" dirty="0" smtClean="0"/>
          </a:p>
          <a:p>
            <a:r>
              <a:rPr lang="en-US" baseline="0" dirty="0" smtClean="0"/>
              <a:t>-Secondly, despite long hospital stays, the underlying addiction is often not addressed, which is the root cause of their infection. In such a setting, many patients leave against medical advice. </a:t>
            </a:r>
          </a:p>
          <a:p>
            <a:endParaRPr lang="en-US" baseline="0" dirty="0" smtClean="0"/>
          </a:p>
          <a:p>
            <a:r>
              <a:rPr lang="en-US" baseline="0" dirty="0" smtClean="0"/>
              <a:t>-So, given all of this, are there any new ways we might try to manage this population?</a:t>
            </a:r>
          </a:p>
        </p:txBody>
      </p:sp>
      <p:sp>
        <p:nvSpPr>
          <p:cNvPr id="4" name="Slide Number Placeholder 3"/>
          <p:cNvSpPr>
            <a:spLocks noGrp="1"/>
          </p:cNvSpPr>
          <p:nvPr>
            <p:ph type="sldNum" sz="quarter" idx="10"/>
          </p:nvPr>
        </p:nvSpPr>
        <p:spPr/>
        <p:txBody>
          <a:bodyPr/>
          <a:lstStyle/>
          <a:p>
            <a:fld id="{37EA3C34-B563-6641-842B-130AE0269E7B}" type="slidenum">
              <a:rPr lang="en-US" smtClean="0"/>
              <a:t>40</a:t>
            </a:fld>
            <a:endParaRPr lang="en-US"/>
          </a:p>
        </p:txBody>
      </p:sp>
    </p:spTree>
    <p:extLst>
      <p:ext uri="{BB962C8B-B14F-4D97-AF65-F5344CB8AC3E}">
        <p14:creationId xmlns:p14="http://schemas.microsoft.com/office/powerpoint/2010/main" val="87475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41</a:t>
            </a:fld>
            <a:endParaRPr lang="en-US"/>
          </a:p>
        </p:txBody>
      </p:sp>
    </p:spTree>
    <p:extLst>
      <p:ext uri="{BB962C8B-B14F-4D97-AF65-F5344CB8AC3E}">
        <p14:creationId xmlns:p14="http://schemas.microsoft.com/office/powerpoint/2010/main" val="652818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a:t>
            </a:r>
            <a:r>
              <a:rPr lang="en-US" baseline="0" dirty="0" smtClean="0"/>
              <a:t> is an outline of what I want to discuss today. I’m going to try to give a little bit of everything from some basic review of clinical concepts, some novel research of mine and others, and some practical clinical pearls. Because this such a broad scope, I’m going to move quick so we can leave time for more questions about specific aspects later.</a:t>
            </a:r>
          </a:p>
          <a:p>
            <a:r>
              <a:rPr lang="en-US" dirty="0" smtClean="0"/>
              <a:t>We’ll first</a:t>
            </a:r>
            <a:r>
              <a:rPr lang="en-US" baseline="0" dirty="0" smtClean="0"/>
              <a:t> discuss the epidemiology of drug-associated infective endocarditis during the opioid epidemic. </a:t>
            </a:r>
            <a:r>
              <a:rPr lang="en-US" baseline="0" dirty="0" err="1" smtClean="0"/>
              <a:t>I’lll</a:t>
            </a:r>
            <a:r>
              <a:rPr lang="en-US" baseline="0" dirty="0" smtClean="0"/>
              <a:t> say that you might see different terms for this throughout, such as injection drug-associated endocarditis. I use drug-associated endocarditis or DA-IE.</a:t>
            </a:r>
          </a:p>
          <a:p>
            <a:r>
              <a:rPr lang="en-US" baseline="0" dirty="0" smtClean="0"/>
              <a:t>-I’ll present recent data from my research on endocarditis in North Carolina.</a:t>
            </a:r>
          </a:p>
          <a:p>
            <a:r>
              <a:rPr lang="en-US" baseline="0" dirty="0" smtClean="0"/>
              <a:t>-We’ll discuss some of the challenges posed in treating endocarditis for someone who injects drugs.</a:t>
            </a:r>
          </a:p>
          <a:p>
            <a:r>
              <a:rPr lang="en-US" baseline="0" dirty="0" smtClean="0"/>
              <a:t>-I’ll present what I think are the novel ways to treat endocarditis in this population.</a:t>
            </a:r>
          </a:p>
          <a:p>
            <a:r>
              <a:rPr lang="en-US" baseline="0" dirty="0" smtClean="0"/>
              <a:t>-Lastly, I’ll review other important ID issues that you must consider when caring for people who inject drugs.</a:t>
            </a:r>
          </a:p>
        </p:txBody>
      </p:sp>
      <p:sp>
        <p:nvSpPr>
          <p:cNvPr id="4" name="Slide Number Placeholder 3"/>
          <p:cNvSpPr>
            <a:spLocks noGrp="1"/>
          </p:cNvSpPr>
          <p:nvPr>
            <p:ph type="sldNum" sz="quarter" idx="10"/>
          </p:nvPr>
        </p:nvSpPr>
        <p:spPr/>
        <p:txBody>
          <a:bodyPr/>
          <a:lstStyle/>
          <a:p>
            <a:fld id="{37EA3C34-B563-6641-842B-130AE0269E7B}" type="slidenum">
              <a:rPr lang="en-US" smtClean="0"/>
              <a:t>42</a:t>
            </a:fld>
            <a:endParaRPr lang="en-US"/>
          </a:p>
        </p:txBody>
      </p:sp>
    </p:spTree>
    <p:extLst>
      <p:ext uri="{BB962C8B-B14F-4D97-AF65-F5344CB8AC3E}">
        <p14:creationId xmlns:p14="http://schemas.microsoft.com/office/powerpoint/2010/main" val="3911674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64E1D-75BD-44CE-A91D-A7E7C218F128}" type="slidenum">
              <a:rPr lang="en-US" smtClean="0"/>
              <a:t>43</a:t>
            </a:fld>
            <a:endParaRPr lang="en-US"/>
          </a:p>
        </p:txBody>
      </p:sp>
    </p:spTree>
    <p:extLst>
      <p:ext uri="{BB962C8B-B14F-4D97-AF65-F5344CB8AC3E}">
        <p14:creationId xmlns:p14="http://schemas.microsoft.com/office/powerpoint/2010/main" val="1038445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eaLnBrk="1" hangingPunct="1"/>
            <a:fld id="{702C9D6C-AF36-0942-88E3-CA12DC3E9A18}" type="slidenum">
              <a:rPr lang="en-US" sz="1200"/>
              <a:pPr eaLnBrk="1" hangingPunct="1"/>
              <a:t>44</a:t>
            </a:fld>
            <a:endParaRPr lang="en-US" sz="1200"/>
          </a:p>
        </p:txBody>
      </p:sp>
      <p:sp>
        <p:nvSpPr>
          <p:cNvPr id="114690" name="Rectangle 2"/>
          <p:cNvSpPr>
            <a:spLocks noGrp="1" noRot="1" noChangeAspect="1" noChangeArrowheads="1" noTextEdit="1"/>
          </p:cNvSpPr>
          <p:nvPr>
            <p:ph type="sldImg"/>
          </p:nvPr>
        </p:nvSpPr>
        <p:spPr>
          <a:xfrm>
            <a:off x="685800" y="1143000"/>
            <a:ext cx="5486400" cy="3086100"/>
          </a:xfrm>
          <a:ln/>
        </p:spPr>
      </p:sp>
      <p:sp>
        <p:nvSpPr>
          <p:cNvPr id="1146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Georgia" charset="0"/>
            </a:endParaRPr>
          </a:p>
        </p:txBody>
      </p:sp>
    </p:spTree>
    <p:extLst>
      <p:ext uri="{BB962C8B-B14F-4D97-AF65-F5344CB8AC3E}">
        <p14:creationId xmlns:p14="http://schemas.microsoft.com/office/powerpoint/2010/main" val="1342690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eaLnBrk="1" hangingPunct="1"/>
            <a:fld id="{702C9D6C-AF36-0942-88E3-CA12DC3E9A18}" type="slidenum">
              <a:rPr lang="en-US" sz="1200"/>
              <a:pPr eaLnBrk="1" hangingPunct="1"/>
              <a:t>45</a:t>
            </a:fld>
            <a:endParaRPr lang="en-US" sz="1200"/>
          </a:p>
        </p:txBody>
      </p:sp>
      <p:sp>
        <p:nvSpPr>
          <p:cNvPr id="114690" name="Rectangle 2"/>
          <p:cNvSpPr>
            <a:spLocks noGrp="1" noRot="1" noChangeAspect="1" noChangeArrowheads="1" noTextEdit="1"/>
          </p:cNvSpPr>
          <p:nvPr>
            <p:ph type="sldImg"/>
          </p:nvPr>
        </p:nvSpPr>
        <p:spPr>
          <a:xfrm>
            <a:off x="685800" y="1143000"/>
            <a:ext cx="5486400" cy="3086100"/>
          </a:xfrm>
          <a:ln/>
        </p:spPr>
      </p:sp>
      <p:sp>
        <p:nvSpPr>
          <p:cNvPr id="1146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Georgia" charset="0"/>
            </a:endParaRPr>
          </a:p>
        </p:txBody>
      </p:sp>
    </p:spTree>
    <p:extLst>
      <p:ext uri="{BB962C8B-B14F-4D97-AF65-F5344CB8AC3E}">
        <p14:creationId xmlns:p14="http://schemas.microsoft.com/office/powerpoint/2010/main" val="364720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a:t>
            </a:r>
            <a:r>
              <a:rPr lang="en-US" baseline="0" dirty="0" smtClean="0"/>
              <a:t> is an outline of what I want to discuss today. I’m going to try to give a little bit of everything from some basic review of clinical concepts, some novel research of mine and others, and some practical clinical pearls. Because this such a broad scope, I’m going to move quick so we can leave time for more questions about specific aspects later.</a:t>
            </a:r>
          </a:p>
          <a:p>
            <a:r>
              <a:rPr lang="en-US" dirty="0" smtClean="0"/>
              <a:t>We’ll first</a:t>
            </a:r>
            <a:r>
              <a:rPr lang="en-US" baseline="0" dirty="0" smtClean="0"/>
              <a:t> discuss the epidemiology of drug-associated infective endocarditis during the opioid epidemic. </a:t>
            </a:r>
            <a:r>
              <a:rPr lang="en-US" baseline="0" dirty="0" err="1" smtClean="0"/>
              <a:t>I’lll</a:t>
            </a:r>
            <a:r>
              <a:rPr lang="en-US" baseline="0" dirty="0" smtClean="0"/>
              <a:t> say that you might see different terms for this throughout, such as injection drug-associated endocarditis. I use drug-associated endocarditis or DA-IE.</a:t>
            </a:r>
          </a:p>
          <a:p>
            <a:r>
              <a:rPr lang="en-US" baseline="0" dirty="0" smtClean="0"/>
              <a:t>-I’ll present recent data from my research on endocarditis in North Carolina.</a:t>
            </a:r>
          </a:p>
          <a:p>
            <a:r>
              <a:rPr lang="en-US" baseline="0" dirty="0" smtClean="0"/>
              <a:t>-We’ll discuss some of the challenges posed in treating endocarditis for someone who injects drugs.</a:t>
            </a:r>
          </a:p>
          <a:p>
            <a:r>
              <a:rPr lang="en-US" baseline="0" dirty="0" smtClean="0"/>
              <a:t>-I’ll present what I think are the novel ways to treat endocarditis in this population.</a:t>
            </a:r>
          </a:p>
          <a:p>
            <a:r>
              <a:rPr lang="en-US" baseline="0" dirty="0" smtClean="0"/>
              <a:t>-Lastly, I’ll review other important ID issues that you must consider when caring for people who inject drugs.</a:t>
            </a:r>
          </a:p>
        </p:txBody>
      </p:sp>
      <p:sp>
        <p:nvSpPr>
          <p:cNvPr id="4" name="Slide Number Placeholder 3"/>
          <p:cNvSpPr>
            <a:spLocks noGrp="1"/>
          </p:cNvSpPr>
          <p:nvPr>
            <p:ph type="sldNum" sz="quarter" idx="10"/>
          </p:nvPr>
        </p:nvSpPr>
        <p:spPr/>
        <p:txBody>
          <a:bodyPr/>
          <a:lstStyle/>
          <a:p>
            <a:fld id="{37EA3C34-B563-6641-842B-130AE0269E7B}" type="slidenum">
              <a:rPr lang="en-US" smtClean="0"/>
              <a:t>5</a:t>
            </a:fld>
            <a:endParaRPr lang="en-US"/>
          </a:p>
        </p:txBody>
      </p:sp>
    </p:spTree>
    <p:extLst>
      <p:ext uri="{BB962C8B-B14F-4D97-AF65-F5344CB8AC3E}">
        <p14:creationId xmlns:p14="http://schemas.microsoft.com/office/powerpoint/2010/main" val="3543725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46</a:t>
            </a:fld>
            <a:endParaRPr lang="en-US"/>
          </a:p>
        </p:txBody>
      </p:sp>
    </p:spTree>
    <p:extLst>
      <p:ext uri="{BB962C8B-B14F-4D97-AF65-F5344CB8AC3E}">
        <p14:creationId xmlns:p14="http://schemas.microsoft.com/office/powerpoint/2010/main" val="2836397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47</a:t>
            </a:fld>
            <a:endParaRPr lang="en-US"/>
          </a:p>
        </p:txBody>
      </p:sp>
    </p:spTree>
    <p:extLst>
      <p:ext uri="{BB962C8B-B14F-4D97-AF65-F5344CB8AC3E}">
        <p14:creationId xmlns:p14="http://schemas.microsoft.com/office/powerpoint/2010/main" val="28901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48</a:t>
            </a:fld>
            <a:endParaRPr lang="en-US"/>
          </a:p>
        </p:txBody>
      </p:sp>
    </p:spTree>
    <p:extLst>
      <p:ext uri="{BB962C8B-B14F-4D97-AF65-F5344CB8AC3E}">
        <p14:creationId xmlns:p14="http://schemas.microsoft.com/office/powerpoint/2010/main" val="3809504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49</a:t>
            </a:fld>
            <a:endParaRPr lang="en-US"/>
          </a:p>
        </p:txBody>
      </p:sp>
    </p:spTree>
    <p:extLst>
      <p:ext uri="{BB962C8B-B14F-4D97-AF65-F5344CB8AC3E}">
        <p14:creationId xmlns:p14="http://schemas.microsoft.com/office/powerpoint/2010/main" val="2565804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first</a:t>
            </a:r>
            <a:r>
              <a:rPr lang="en-US" baseline="0" dirty="0" smtClean="0"/>
              <a:t> thing would be to provide comprehensive inpatient addiction care. This is being done at some </a:t>
            </a:r>
            <a:r>
              <a:rPr lang="en-US" baseline="0" dirty="0" err="1" smtClean="0"/>
              <a:t>otherhospitals</a:t>
            </a:r>
            <a:r>
              <a:rPr lang="en-US" baseline="0" dirty="0" smtClean="0"/>
              <a:t> aggressively. Here is a model of a project in Portland Oregon, describing how they’re using the hospitalization as a “reachable moment” to engage patients, to prescribe drugs to treat addiction, to provide inpatient consults with a multidisciplinary team and improve access to residential and outpatient care. However, this approach relies on having a robust outpatient infrastructure for addiction care that is accessible to patients.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51</a:t>
            </a:fld>
            <a:endParaRPr lang="en-US"/>
          </a:p>
        </p:txBody>
      </p:sp>
    </p:spTree>
    <p:extLst>
      <p:ext uri="{BB962C8B-B14F-4D97-AF65-F5344CB8AC3E}">
        <p14:creationId xmlns:p14="http://schemas.microsoft.com/office/powerpoint/2010/main" val="1307125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52</a:t>
            </a:fld>
            <a:endParaRPr lang="en-US"/>
          </a:p>
        </p:txBody>
      </p:sp>
    </p:spTree>
    <p:extLst>
      <p:ext uri="{BB962C8B-B14F-4D97-AF65-F5344CB8AC3E}">
        <p14:creationId xmlns:p14="http://schemas.microsoft.com/office/powerpoint/2010/main" val="3416511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So,</a:t>
            </a:r>
            <a:r>
              <a:rPr lang="en-US" baseline="0" dirty="0" smtClean="0"/>
              <a:t> in summary, drug associated endocarditis is markedly rising in North Carolina. And so too are heart valve surgeries.</a:t>
            </a:r>
          </a:p>
          <a:p>
            <a:r>
              <a:rPr lang="en-US" dirty="0" smtClean="0"/>
              <a:t>Persons undergoing valve surgery are young and have long, expensive hospital stays</a:t>
            </a:r>
            <a:r>
              <a:rPr lang="en-US" baseline="0" dirty="0" smtClean="0"/>
              <a:t> and the costs falls to ind</a:t>
            </a:r>
            <a:r>
              <a:rPr lang="en-US" dirty="0" smtClean="0"/>
              <a:t>ividual hospitals and Medicaid.</a:t>
            </a:r>
          </a:p>
          <a:p>
            <a:r>
              <a:rPr lang="en-US" sz="1200" kern="1200" dirty="0" smtClean="0">
                <a:solidFill>
                  <a:schemeClr val="tx1"/>
                </a:solidFill>
                <a:effectLst/>
                <a:latin typeface="+mn-lt"/>
                <a:ea typeface="+mn-ea"/>
                <a:cs typeface="+mn-cs"/>
              </a:rPr>
              <a:t>Overall, the epidemiology of endocarditis is being fundamentally reshaped, at least in North Carolina.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EA3C34-B563-6641-842B-130AE0269E7B}" type="slidenum">
              <a:rPr lang="en-US" smtClean="0"/>
              <a:t>54</a:t>
            </a:fld>
            <a:endParaRPr lang="en-US"/>
          </a:p>
        </p:txBody>
      </p:sp>
    </p:spTree>
    <p:extLst>
      <p:ext uri="{BB962C8B-B14F-4D97-AF65-F5344CB8AC3E}">
        <p14:creationId xmlns:p14="http://schemas.microsoft.com/office/powerpoint/2010/main" val="156656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I’m always happy</a:t>
            </a:r>
            <a:r>
              <a:rPr lang="en-US" baseline="0" dirty="0" smtClean="0"/>
              <a:t> to discuss treatment issues, getting patients into my clinic or research or QI ideas.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55</a:t>
            </a:fld>
            <a:endParaRPr lang="en-US"/>
          </a:p>
        </p:txBody>
      </p:sp>
    </p:spTree>
    <p:extLst>
      <p:ext uri="{BB962C8B-B14F-4D97-AF65-F5344CB8AC3E}">
        <p14:creationId xmlns:p14="http://schemas.microsoft.com/office/powerpoint/2010/main" val="371286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59</a:t>
            </a:fld>
            <a:endParaRPr lang="en-US"/>
          </a:p>
        </p:txBody>
      </p:sp>
    </p:spTree>
    <p:extLst>
      <p:ext uri="{BB962C8B-B14F-4D97-AF65-F5344CB8AC3E}">
        <p14:creationId xmlns:p14="http://schemas.microsoft.com/office/powerpoint/2010/main" val="1642675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 start by highlight that overdose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deaths are</a:t>
            </a:r>
            <a:r>
              <a:rPr lang="en-US" sz="1200" kern="1200" baseline="0" dirty="0" smtClean="0">
                <a:solidFill>
                  <a:schemeClr val="tx1"/>
                </a:solidFill>
                <a:effectLst/>
                <a:latin typeface="+mn-lt"/>
                <a:ea typeface="+mn-ea"/>
                <a:cs typeface="+mn-cs"/>
              </a:rPr>
              <a:t> still</a:t>
            </a:r>
            <a:r>
              <a:rPr lang="en-US" sz="1200" kern="1200" dirty="0" smtClean="0">
                <a:solidFill>
                  <a:schemeClr val="tx1"/>
                </a:solidFill>
                <a:effectLst/>
                <a:latin typeface="+mn-lt"/>
                <a:ea typeface="+mn-ea"/>
                <a:cs typeface="+mn-cs"/>
              </a:rPr>
              <a:t> rising in NC. </a:t>
            </a: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 epidemic is shifting away from prescription</a:t>
            </a:r>
            <a:r>
              <a:rPr lang="en-US" sz="1200" kern="1200" baseline="0" dirty="0" smtClean="0">
                <a:solidFill>
                  <a:schemeClr val="tx1"/>
                </a:solidFill>
                <a:effectLst/>
                <a:latin typeface="+mn-lt"/>
                <a:ea typeface="+mn-ea"/>
                <a:cs typeface="+mn-cs"/>
              </a:rPr>
              <a:t> opioids, as seen in the bottom green and light blue color, to drugs such as heroin and </a:t>
            </a:r>
            <a:r>
              <a:rPr lang="en-US" sz="1200" kern="1200" baseline="0" dirty="0" err="1" smtClean="0">
                <a:solidFill>
                  <a:schemeClr val="tx1"/>
                </a:solidFill>
                <a:effectLst/>
                <a:latin typeface="+mn-lt"/>
                <a:ea typeface="+mn-ea"/>
                <a:cs typeface="+mn-cs"/>
              </a:rPr>
              <a:t>synthic</a:t>
            </a:r>
            <a:r>
              <a:rPr lang="en-US" sz="1200" kern="1200" baseline="0" dirty="0" smtClean="0">
                <a:solidFill>
                  <a:schemeClr val="tx1"/>
                </a:solidFill>
                <a:effectLst/>
                <a:latin typeface="+mn-lt"/>
                <a:ea typeface="+mn-ea"/>
                <a:cs typeface="+mn-cs"/>
              </a:rPr>
              <a:t> narcotics, which is the dark blue area on the top.</a:t>
            </a:r>
          </a:p>
        </p:txBody>
      </p:sp>
      <p:sp>
        <p:nvSpPr>
          <p:cNvPr id="4" name="Slide Number Placeholder 3"/>
          <p:cNvSpPr>
            <a:spLocks noGrp="1"/>
          </p:cNvSpPr>
          <p:nvPr>
            <p:ph type="sldNum" sz="quarter" idx="10"/>
          </p:nvPr>
        </p:nvSpPr>
        <p:spPr/>
        <p:txBody>
          <a:bodyPr/>
          <a:lstStyle/>
          <a:p>
            <a:fld id="{37EA3C34-B563-6641-842B-130AE0269E7B}" type="slidenum">
              <a:rPr lang="en-US" smtClean="0"/>
              <a:t>60</a:t>
            </a:fld>
            <a:endParaRPr lang="en-US"/>
          </a:p>
        </p:txBody>
      </p:sp>
    </p:spTree>
    <p:extLst>
      <p:ext uri="{BB962C8B-B14F-4D97-AF65-F5344CB8AC3E}">
        <p14:creationId xmlns:p14="http://schemas.microsoft.com/office/powerpoint/2010/main" val="365549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6</a:t>
            </a:fld>
            <a:endParaRPr lang="en-US"/>
          </a:p>
        </p:txBody>
      </p:sp>
    </p:spTree>
    <p:extLst>
      <p:ext uri="{BB962C8B-B14F-4D97-AF65-F5344CB8AC3E}">
        <p14:creationId xmlns:p14="http://schemas.microsoft.com/office/powerpoint/2010/main" val="213077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Hepatitis A has</a:t>
            </a:r>
            <a:r>
              <a:rPr lang="en-US" baseline="0" dirty="0" smtClean="0"/>
              <a:t> had frequent outbreaks across the country, largely affecting people who inject drugs, homeless persons and men who have sex with men. </a:t>
            </a:r>
          </a:p>
          <a:p>
            <a:r>
              <a:rPr lang="en-US" baseline="0" dirty="0" smtClean="0"/>
              <a:t>In terms of Hepatitis B, many of these patients with, say, endocarditis, will be immunized as a child. However, immunity can wane over time. The CDC recommends to immunize for </a:t>
            </a:r>
            <a:r>
              <a:rPr lang="en-US" baseline="0" dirty="0" err="1" smtClean="0"/>
              <a:t>Hep</a:t>
            </a:r>
            <a:r>
              <a:rPr lang="en-US" baseline="0" dirty="0" smtClean="0"/>
              <a:t> A and </a:t>
            </a:r>
            <a:r>
              <a:rPr lang="en-US" baseline="0" dirty="0" err="1" smtClean="0"/>
              <a:t>Hep</a:t>
            </a:r>
            <a:r>
              <a:rPr lang="en-US" baseline="0" dirty="0" smtClean="0"/>
              <a:t> B for persons who inject drugs. So in a second I’ll discuss more how to check for immunity.</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62</a:t>
            </a:fld>
            <a:endParaRPr lang="en-US"/>
          </a:p>
        </p:txBody>
      </p:sp>
    </p:spTree>
    <p:extLst>
      <p:ext uri="{BB962C8B-B14F-4D97-AF65-F5344CB8AC3E}">
        <p14:creationId xmlns:p14="http://schemas.microsoft.com/office/powerpoint/2010/main" val="4161589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Hepatitis A has</a:t>
            </a:r>
            <a:r>
              <a:rPr lang="en-US" baseline="0" dirty="0" smtClean="0"/>
              <a:t> had frequent outbreaks across the country, largely affecting people who inject drugs, homeless persons and men who have sex with men. </a:t>
            </a:r>
          </a:p>
          <a:p>
            <a:r>
              <a:rPr lang="en-US" baseline="0" dirty="0" smtClean="0"/>
              <a:t>In terms of Hepatitis B, many of these patients with, say, endocarditis, will be immunized as a child. However, immunity can wane over time. The CDC recommends to immunize for </a:t>
            </a:r>
            <a:r>
              <a:rPr lang="en-US" baseline="0" dirty="0" err="1" smtClean="0"/>
              <a:t>Hep</a:t>
            </a:r>
            <a:r>
              <a:rPr lang="en-US" baseline="0" dirty="0" smtClean="0"/>
              <a:t> A and </a:t>
            </a:r>
            <a:r>
              <a:rPr lang="en-US" baseline="0" dirty="0" err="1" smtClean="0"/>
              <a:t>Hep</a:t>
            </a:r>
            <a:r>
              <a:rPr lang="en-US" baseline="0" dirty="0" smtClean="0"/>
              <a:t> B for persons who inject drugs. So in a second I’ll discuss more how to check for immunity.</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63</a:t>
            </a:fld>
            <a:endParaRPr lang="en-US"/>
          </a:p>
        </p:txBody>
      </p:sp>
    </p:spTree>
    <p:extLst>
      <p:ext uri="{BB962C8B-B14F-4D97-AF65-F5344CB8AC3E}">
        <p14:creationId xmlns:p14="http://schemas.microsoft.com/office/powerpoint/2010/main" val="6634913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-Hepatitis C is</a:t>
            </a:r>
            <a:r>
              <a:rPr lang="en-US" baseline="0" dirty="0" smtClean="0"/>
              <a:t> highly infectious by blood exposure. Therefore it is widely prevalent among people who have ever injected drugs.</a:t>
            </a:r>
          </a:p>
          <a:p>
            <a:r>
              <a:rPr lang="en-US" baseline="0" dirty="0" smtClean="0"/>
              <a:t>About a quarter will clear spontaneously without treatment – these persons will have a </a:t>
            </a:r>
            <a:r>
              <a:rPr lang="en-US" baseline="0" dirty="0" err="1" smtClean="0"/>
              <a:t>Hep</a:t>
            </a:r>
            <a:r>
              <a:rPr lang="en-US" baseline="0" dirty="0" smtClean="0"/>
              <a:t> C antibody positive but it will not confer immunity to reinfection.</a:t>
            </a:r>
          </a:p>
          <a:p>
            <a:r>
              <a:rPr lang="en-US" baseline="0" dirty="0" smtClean="0"/>
              <a:t>-Acute </a:t>
            </a:r>
            <a:r>
              <a:rPr lang="en-US" baseline="0" dirty="0" err="1" smtClean="0"/>
              <a:t>Hepaittis</a:t>
            </a:r>
            <a:r>
              <a:rPr lang="en-US" baseline="0" dirty="0" smtClean="0"/>
              <a:t> C is a real syndrome. Patients typically present with an acute viral syndrome and elevated LFTs with a recent exposure. It is often missed, but if you’re taking of someone who has recent exposure, such as an injection drug user, with high LFTs, you should check a Hepatitis C RNA.</a:t>
            </a:r>
          </a:p>
          <a:p>
            <a:r>
              <a:rPr lang="en-US" baseline="0" dirty="0" smtClean="0"/>
              <a:t>-After infection, most people progress to chronic hepatitis C which causes </a:t>
            </a:r>
            <a:r>
              <a:rPr lang="en-US" baseline="0" dirty="0" err="1" smtClean="0"/>
              <a:t>cirrhsosis</a:t>
            </a:r>
            <a:r>
              <a:rPr lang="en-US" baseline="0" dirty="0" smtClean="0"/>
              <a:t> over the course of years.</a:t>
            </a:r>
          </a:p>
          <a:p>
            <a:r>
              <a:rPr lang="en-US" baseline="0" dirty="0" smtClean="0"/>
              <a:t>-As you know, the world of hepatitis C treatment has dramatically changed in the past five years. There are many, highly-effective options. Interferon is essentially never used. </a:t>
            </a:r>
          </a:p>
          <a:p>
            <a:r>
              <a:rPr lang="en-US" baseline="0" dirty="0" smtClean="0"/>
              <a:t>The new drugs have almost no side effects, very rare failures, and are as short as 8 to 12 weeks. Again, people can still get </a:t>
            </a:r>
            <a:r>
              <a:rPr lang="en-US" baseline="0" dirty="0" err="1" smtClean="0"/>
              <a:t>reinfected</a:t>
            </a:r>
            <a:r>
              <a:rPr lang="en-US" baseline="0" dirty="0" smtClean="0"/>
              <a:t> after treatment if they have ongoing exposure.</a:t>
            </a:r>
          </a:p>
          <a:p>
            <a:r>
              <a:rPr lang="en-US" baseline="0" dirty="0" smtClean="0"/>
              <a:t>-The guidelines indicate that persons with ongoing injection drug use should definitely be treated. Part of this rationale stems from the benefit it will have in eliminating forward transmission.</a:t>
            </a:r>
          </a:p>
          <a:p>
            <a:r>
              <a:rPr lang="en-US" baseline="0" dirty="0" smtClean="0"/>
              <a:t>-Yet the drugs are expensive… but – In our experience the majority of people who need treatment and are injection drug users are uninsured. We’ve found that this is one of the easiest populations to obtain treatment for through pharmaceutical company assistance programs. So it can be done, and please send these patients to us.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64</a:t>
            </a:fld>
            <a:endParaRPr lang="en-US"/>
          </a:p>
        </p:txBody>
      </p:sp>
    </p:spTree>
    <p:extLst>
      <p:ext uri="{BB962C8B-B14F-4D97-AF65-F5344CB8AC3E}">
        <p14:creationId xmlns:p14="http://schemas.microsoft.com/office/powerpoint/2010/main" val="111618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-Hepatitis C is</a:t>
            </a:r>
            <a:r>
              <a:rPr lang="en-US" baseline="0" dirty="0" smtClean="0"/>
              <a:t> highly infectious by blood exposure. Therefore it is widely prevalent among people who have ever injected drugs.</a:t>
            </a:r>
          </a:p>
          <a:p>
            <a:r>
              <a:rPr lang="en-US" baseline="0" dirty="0" smtClean="0"/>
              <a:t>About a quarter will clear spontaneously without treatment – these persons will have a </a:t>
            </a:r>
            <a:r>
              <a:rPr lang="en-US" baseline="0" dirty="0" err="1" smtClean="0"/>
              <a:t>Hep</a:t>
            </a:r>
            <a:r>
              <a:rPr lang="en-US" baseline="0" dirty="0" smtClean="0"/>
              <a:t> C antibody positive but it will not confer immunity to reinfection.</a:t>
            </a:r>
          </a:p>
          <a:p>
            <a:r>
              <a:rPr lang="en-US" baseline="0" dirty="0" smtClean="0"/>
              <a:t>-Acute </a:t>
            </a:r>
            <a:r>
              <a:rPr lang="en-US" baseline="0" dirty="0" err="1" smtClean="0"/>
              <a:t>Hepaittis</a:t>
            </a:r>
            <a:r>
              <a:rPr lang="en-US" baseline="0" dirty="0" smtClean="0"/>
              <a:t> C is a real syndrome. Patients typically present with an acute viral syndrome and elevated LFTs with a recent exposure. It is often missed, but if you’re taking of someone who has recent exposure, such as an injection drug user, with high LFTs, you should check a Hepatitis C RNA.</a:t>
            </a:r>
          </a:p>
          <a:p>
            <a:r>
              <a:rPr lang="en-US" baseline="0" dirty="0" smtClean="0"/>
              <a:t>-After infection, most people progress to chronic hepatitis C which causes </a:t>
            </a:r>
            <a:r>
              <a:rPr lang="en-US" baseline="0" dirty="0" err="1" smtClean="0"/>
              <a:t>cirrhsosis</a:t>
            </a:r>
            <a:r>
              <a:rPr lang="en-US" baseline="0" dirty="0" smtClean="0"/>
              <a:t> over the course of years.</a:t>
            </a:r>
          </a:p>
          <a:p>
            <a:r>
              <a:rPr lang="en-US" baseline="0" dirty="0" smtClean="0"/>
              <a:t>-As you know, the world of hepatitis C treatment has dramatically changed in the past five years. There are many, highly-effective options. Interferon is essentially never used. </a:t>
            </a:r>
          </a:p>
          <a:p>
            <a:r>
              <a:rPr lang="en-US" baseline="0" dirty="0" smtClean="0"/>
              <a:t>The new drugs have almost no side effects, very rare failures, and are as short as 8 to 12 weeks. Again, people can still get </a:t>
            </a:r>
            <a:r>
              <a:rPr lang="en-US" baseline="0" dirty="0" err="1" smtClean="0"/>
              <a:t>reinfected</a:t>
            </a:r>
            <a:r>
              <a:rPr lang="en-US" baseline="0" dirty="0" smtClean="0"/>
              <a:t> after treatment if they have ongoing exposure.</a:t>
            </a:r>
          </a:p>
          <a:p>
            <a:r>
              <a:rPr lang="en-US" baseline="0" dirty="0" smtClean="0"/>
              <a:t>-The guidelines indicate that persons with ongoing injection drug use should definitely be treated. Part of this rationale stems from the benefit it will have in eliminating forward transmission.</a:t>
            </a:r>
          </a:p>
          <a:p>
            <a:r>
              <a:rPr lang="en-US" baseline="0" dirty="0" smtClean="0"/>
              <a:t>-Yet the drugs are expensive… but – In our experience the majority of people who need treatment and are injection drug users are uninsured. We’ve found that this is one of the easiest populations to obtain treatment for through pharmaceutical company assistance programs. So it can be done, and please send these patients to us.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65</a:t>
            </a:fld>
            <a:endParaRPr lang="en-US"/>
          </a:p>
        </p:txBody>
      </p:sp>
    </p:spTree>
    <p:extLst>
      <p:ext uri="{BB962C8B-B14F-4D97-AF65-F5344CB8AC3E}">
        <p14:creationId xmlns:p14="http://schemas.microsoft.com/office/powerpoint/2010/main" val="1343841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66</a:t>
            </a:fld>
            <a:endParaRPr lang="en-US"/>
          </a:p>
        </p:txBody>
      </p:sp>
    </p:spTree>
    <p:extLst>
      <p:ext uri="{BB962C8B-B14F-4D97-AF65-F5344CB8AC3E}">
        <p14:creationId xmlns:p14="http://schemas.microsoft.com/office/powerpoint/2010/main" val="2920626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a:t>
            </a:r>
            <a:r>
              <a:rPr lang="en-US" baseline="0" dirty="0" smtClean="0"/>
              <a:t> standard HIV test at UNC is a combined antigen-antibody test. This is pretty good for detecting HIV at any point but not perfect for acute HIV. So in a high-risk individual, such as an injection drug user, with a compatible clinical syndrome for acute HIV, you can send an RNA as well.</a:t>
            </a:r>
          </a:p>
          <a:p>
            <a:endParaRPr lang="en-US" baseline="0" dirty="0" smtClean="0"/>
          </a:p>
          <a:p>
            <a:r>
              <a:rPr lang="en-US" baseline="0" dirty="0" smtClean="0"/>
              <a:t>Regardless, every person admitted with a complication of injection drug use must get an HIV test.</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68</a:t>
            </a:fld>
            <a:endParaRPr lang="en-US"/>
          </a:p>
        </p:txBody>
      </p:sp>
    </p:spTree>
    <p:extLst>
      <p:ext uri="{BB962C8B-B14F-4D97-AF65-F5344CB8AC3E}">
        <p14:creationId xmlns:p14="http://schemas.microsoft.com/office/powerpoint/2010/main" val="844235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69</a:t>
            </a:fld>
            <a:endParaRPr lang="en-US"/>
          </a:p>
        </p:txBody>
      </p:sp>
    </p:spTree>
    <p:extLst>
      <p:ext uri="{BB962C8B-B14F-4D97-AF65-F5344CB8AC3E}">
        <p14:creationId xmlns:p14="http://schemas.microsoft.com/office/powerpoint/2010/main" val="1437449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chart</a:t>
            </a:r>
            <a:r>
              <a:rPr lang="en-US" baseline="0" dirty="0" smtClean="0"/>
              <a:t> demonstrates the valves that were operated on. Involvement of left sided heart valves were common in both groups but drug-associated patients had noticeably higher number of tricuspid valve surgeries. Classically, drug-associate </a:t>
            </a:r>
            <a:r>
              <a:rPr lang="en-US" baseline="0" dirty="0" err="1" smtClean="0"/>
              <a:t>dendocarditis</a:t>
            </a:r>
            <a:r>
              <a:rPr lang="en-US" baseline="0" dirty="0" smtClean="0"/>
              <a:t> affects the </a:t>
            </a:r>
            <a:r>
              <a:rPr lang="en-US" baseline="0" dirty="0" err="1" smtClean="0"/>
              <a:t>tricuscpid</a:t>
            </a:r>
            <a:r>
              <a:rPr lang="en-US" baseline="0" dirty="0" smtClean="0"/>
              <a:t> valve </a:t>
            </a:r>
            <a:r>
              <a:rPr lang="mr-IN" baseline="0" dirty="0" smtClean="0"/>
              <a:t>–</a:t>
            </a:r>
            <a:r>
              <a:rPr lang="en-US" baseline="0" dirty="0" smtClean="0"/>
              <a:t> so this is a good indicator that we had accurately identified the drug-associated population.</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70</a:t>
            </a:fld>
            <a:endParaRPr lang="en-US"/>
          </a:p>
        </p:txBody>
      </p:sp>
    </p:spTree>
    <p:extLst>
      <p:ext uri="{BB962C8B-B14F-4D97-AF65-F5344CB8AC3E}">
        <p14:creationId xmlns:p14="http://schemas.microsoft.com/office/powerpoint/2010/main" val="453513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are overall trends in endocarditis hospitalizations</a:t>
            </a:r>
            <a:r>
              <a:rPr lang="en-US" baseline="0" dirty="0" smtClean="0"/>
              <a:t> in NC. I included total number of hospitalizations here to give a sense of the magnitude. You can see a s </a:t>
            </a:r>
            <a:r>
              <a:rPr lang="en-US" baseline="0" dirty="0" err="1" smtClean="0"/>
              <a:t>ignificant</a:t>
            </a:r>
            <a:r>
              <a:rPr lang="en-US" baseline="0" dirty="0" smtClean="0"/>
              <a:t> rise starting around 2013-2014.</a:t>
            </a:r>
            <a:endParaRPr lang="en-US" dirty="0" smtClean="0"/>
          </a:p>
        </p:txBody>
      </p:sp>
      <p:sp>
        <p:nvSpPr>
          <p:cNvPr id="4" name="Slide Number Placeholder 3"/>
          <p:cNvSpPr>
            <a:spLocks noGrp="1"/>
          </p:cNvSpPr>
          <p:nvPr>
            <p:ph type="sldNum" sz="quarter" idx="10"/>
          </p:nvPr>
        </p:nvSpPr>
        <p:spPr/>
        <p:txBody>
          <a:bodyPr/>
          <a:lstStyle/>
          <a:p>
            <a:fld id="{37EA3C34-B563-6641-842B-130AE0269E7B}" type="slidenum">
              <a:rPr lang="en-US" smtClean="0"/>
              <a:t>71</a:t>
            </a:fld>
            <a:endParaRPr lang="en-US"/>
          </a:p>
        </p:txBody>
      </p:sp>
    </p:spTree>
    <p:extLst>
      <p:ext uri="{BB962C8B-B14F-4D97-AF65-F5344CB8AC3E}">
        <p14:creationId xmlns:p14="http://schemas.microsoft.com/office/powerpoint/2010/main" val="1368299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When breaking down by drug-associated status,</a:t>
            </a:r>
            <a:r>
              <a:rPr lang="en-US" baseline="0" dirty="0" smtClean="0"/>
              <a:t> it is clear that a rise in drug-associated endocarditis is driving this.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72</a:t>
            </a:fld>
            <a:endParaRPr lang="en-US"/>
          </a:p>
        </p:txBody>
      </p:sp>
    </p:spTree>
    <p:extLst>
      <p:ext uri="{BB962C8B-B14F-4D97-AF65-F5344CB8AC3E}">
        <p14:creationId xmlns:p14="http://schemas.microsoft.com/office/powerpoint/2010/main" val="25864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7</a:t>
            </a:fld>
            <a:endParaRPr lang="en-US"/>
          </a:p>
        </p:txBody>
      </p:sp>
    </p:spTree>
    <p:extLst>
      <p:ext uri="{BB962C8B-B14F-4D97-AF65-F5344CB8AC3E}">
        <p14:creationId xmlns:p14="http://schemas.microsoft.com/office/powerpoint/2010/main" val="3273387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 are</a:t>
            </a:r>
            <a:r>
              <a:rPr lang="en-US" baseline="0" dirty="0" smtClean="0"/>
              <a:t> all hospitalizations where valve surgery was performed for endocarditis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73</a:t>
            </a:fld>
            <a:endParaRPr lang="en-US"/>
          </a:p>
        </p:txBody>
      </p:sp>
    </p:spTree>
    <p:extLst>
      <p:ext uri="{BB962C8B-B14F-4D97-AF65-F5344CB8AC3E}">
        <p14:creationId xmlns:p14="http://schemas.microsoft.com/office/powerpoint/2010/main" val="21042708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Again, broken down by</a:t>
            </a:r>
            <a:r>
              <a:rPr lang="en-US" baseline="0" dirty="0" smtClean="0"/>
              <a:t> drug use status, you can se e that the non-drug cases – the orange line – are fairly constant over time, while the blue line – the drug associated cases – increased from under ten per year statewide to 109 in the last year. In the final year, drug-associated cases accounted for almost half of all valve surgeries for endocarditis.</a:t>
            </a:r>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74</a:t>
            </a:fld>
            <a:endParaRPr lang="en-US"/>
          </a:p>
        </p:txBody>
      </p:sp>
    </p:spTree>
    <p:extLst>
      <p:ext uri="{BB962C8B-B14F-4D97-AF65-F5344CB8AC3E}">
        <p14:creationId xmlns:p14="http://schemas.microsoft.com/office/powerpoint/2010/main" val="269795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A3C34-B563-6641-842B-130AE0269E7B}" type="slidenum">
              <a:rPr lang="en-US" smtClean="0"/>
              <a:t>9</a:t>
            </a:fld>
            <a:endParaRPr lang="en-US"/>
          </a:p>
        </p:txBody>
      </p:sp>
    </p:spTree>
    <p:extLst>
      <p:ext uri="{BB962C8B-B14F-4D97-AF65-F5344CB8AC3E}">
        <p14:creationId xmlns:p14="http://schemas.microsoft.com/office/powerpoint/2010/main" val="185268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a:t>
            </a:r>
            <a:r>
              <a:rPr lang="en-US" baseline="0" dirty="0" smtClean="0"/>
              <a:t> is an outline of what I want to discuss today. I’m going to try to give a little bit of everything from some basic review of clinical concepts, some novel research of mine and others, and some practical clinical pearls. Because this such a broad scope, I’m going to move quick so we can leave time for more questions about specific aspects later.</a:t>
            </a:r>
          </a:p>
          <a:p>
            <a:r>
              <a:rPr lang="en-US" dirty="0" smtClean="0"/>
              <a:t>We’ll first</a:t>
            </a:r>
            <a:r>
              <a:rPr lang="en-US" baseline="0" dirty="0" smtClean="0"/>
              <a:t> discuss the epidemiology of drug-associated infective endocarditis during the opioid epidemic. </a:t>
            </a:r>
            <a:r>
              <a:rPr lang="en-US" baseline="0" dirty="0" err="1" smtClean="0"/>
              <a:t>I’lll</a:t>
            </a:r>
            <a:r>
              <a:rPr lang="en-US" baseline="0" dirty="0" smtClean="0"/>
              <a:t> say that you might see different terms for this throughout, such as injection drug-associated endocarditis. I use drug-associated endocarditis or DA-IE.</a:t>
            </a:r>
          </a:p>
          <a:p>
            <a:r>
              <a:rPr lang="en-US" baseline="0" dirty="0" smtClean="0"/>
              <a:t>-I’ll present recent data from my research on endocarditis in North Carolina.</a:t>
            </a:r>
          </a:p>
          <a:p>
            <a:r>
              <a:rPr lang="en-US" baseline="0" dirty="0" smtClean="0"/>
              <a:t>-We’ll discuss some of the challenges posed in treating endocarditis for someone who injects drugs.</a:t>
            </a:r>
          </a:p>
          <a:p>
            <a:r>
              <a:rPr lang="en-US" baseline="0" dirty="0" smtClean="0"/>
              <a:t>-I’ll present what I think are the novel ways to treat endocarditis in this population.</a:t>
            </a:r>
          </a:p>
          <a:p>
            <a:r>
              <a:rPr lang="en-US" baseline="0" dirty="0" smtClean="0"/>
              <a:t>-Lastly, I’ll review other important ID issues that you must consider when caring for people who inject drugs.</a:t>
            </a:r>
          </a:p>
        </p:txBody>
      </p:sp>
      <p:sp>
        <p:nvSpPr>
          <p:cNvPr id="4" name="Slide Number Placeholder 3"/>
          <p:cNvSpPr>
            <a:spLocks noGrp="1"/>
          </p:cNvSpPr>
          <p:nvPr>
            <p:ph type="sldNum" sz="quarter" idx="10"/>
          </p:nvPr>
        </p:nvSpPr>
        <p:spPr/>
        <p:txBody>
          <a:bodyPr/>
          <a:lstStyle/>
          <a:p>
            <a:fld id="{37EA3C34-B563-6641-842B-130AE0269E7B}" type="slidenum">
              <a:rPr lang="en-US" smtClean="0"/>
              <a:t>11</a:t>
            </a:fld>
            <a:endParaRPr lang="en-US"/>
          </a:p>
        </p:txBody>
      </p:sp>
    </p:spTree>
    <p:extLst>
      <p:ext uri="{BB962C8B-B14F-4D97-AF65-F5344CB8AC3E}">
        <p14:creationId xmlns:p14="http://schemas.microsoft.com/office/powerpoint/2010/main" val="1547003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164E1D-75BD-44CE-A91D-A7E7C218F128}" type="slidenum">
              <a:rPr lang="en-US" smtClean="0"/>
              <a:t>12</a:t>
            </a:fld>
            <a:endParaRPr lang="en-US"/>
          </a:p>
        </p:txBody>
      </p:sp>
    </p:spTree>
    <p:extLst>
      <p:ext uri="{BB962C8B-B14F-4D97-AF65-F5344CB8AC3E}">
        <p14:creationId xmlns:p14="http://schemas.microsoft.com/office/powerpoint/2010/main" val="4286476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F48B828-F924-0B45-B9DE-D950D32E78FA}"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2D9A16-3EA1-8C49-BC6A-76FFD4459533}"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271C14-5FDD-AE4D-A31F-9301552068B8}"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i="0">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53D1786A-1DF3-2E48-89A6-6AC3B576DAAA}"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fld id="{3E625EC8-2F77-4253-8556-17933B404A4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5DF1C2-75DA-2847-80C2-9694CB6C3AD9}" type="datetime1">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E1C146-507A-F84F-8309-1431FA066535}"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3600" b="0" i="0">
                <a:latin typeface="Helvetica Neue Light" charset="0"/>
                <a:ea typeface="Helvetica Neue Light" charset="0"/>
                <a:cs typeface="Helvetica Neue Light"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0" i="0">
                <a:latin typeface="Helvetica Neue Light" charset="0"/>
                <a:ea typeface="Helvetica Neue Light" charset="0"/>
                <a:cs typeface="Helvetica Neue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b="0" i="0">
                <a:latin typeface="Helvetica Neue Light" charset="0"/>
                <a:ea typeface="Helvetica Neue Light" charset="0"/>
                <a:cs typeface="Helvetica Neue Light"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0" i="0">
                <a:latin typeface="Helvetica Neue Light" charset="0"/>
                <a:ea typeface="Helvetica Neue Light" charset="0"/>
                <a:cs typeface="Helvetica Neue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b="0" i="0">
                <a:latin typeface="Helvetica Neue Light" charset="0"/>
                <a:ea typeface="Helvetica Neue Light" charset="0"/>
                <a:cs typeface="Helvetica Neue Light" charset="0"/>
              </a:defRPr>
            </a:lvl1pPr>
            <a:lvl2pPr>
              <a:defRPr b="0" i="0">
                <a:latin typeface="Helvetica Neue Light" charset="0"/>
                <a:ea typeface="Helvetica Neue Light" charset="0"/>
                <a:cs typeface="Helvetica Neue Light" charset="0"/>
              </a:defRPr>
            </a:lvl2pPr>
            <a:lvl3pPr>
              <a:defRPr b="0" i="0">
                <a:latin typeface="Helvetica Neue Light" charset="0"/>
                <a:ea typeface="Helvetica Neue Light" charset="0"/>
                <a:cs typeface="Helvetica Neue Light" charset="0"/>
              </a:defRPr>
            </a:lvl3pPr>
            <a:lvl4pPr>
              <a:defRPr b="0" i="0">
                <a:latin typeface="Helvetica Neue Light" charset="0"/>
                <a:ea typeface="Helvetica Neue Light" charset="0"/>
                <a:cs typeface="Helvetica Neue Light" charset="0"/>
              </a:defRPr>
            </a:lvl4pPr>
            <a:lvl5pPr>
              <a:defRPr b="0" i="0">
                <a:latin typeface="Helvetica Neue Light" charset="0"/>
                <a:ea typeface="Helvetica Neue Light" charset="0"/>
                <a:cs typeface="Helvetica Neue Light"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0BFF40-5271-5544-BAFA-12DB58092A1D}" type="datetime1">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CE3B97-0366-5741-B1B2-5F9E5A3208DF}" type="datetime1">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D4DF9-FA6D-4540-8D25-AF3DDD929FD8}" type="datetime1">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B1462-2A11-9C47-8F33-1D3396B9658B}"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5D9A5-AA17-1442-B272-529D74D97781}" type="datetime1">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B988A-398A-4F43-B462-F34B08F87E4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C3EB2-86B6-9C41-B1A7-55E47E705654}" type="slidenum">
              <a:rPr lang="en-US" smtClean="0"/>
              <a:pPr/>
              <a:t>‹#›</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66338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3.jpeg"/><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15.jpeg"/><Relationship Id="rId10" Type="http://schemas.microsoft.com/office/2007/relationships/diagramDrawing" Target="../diagrams/drawing1.xml"/><Relationship Id="rId4" Type="http://schemas.openxmlformats.org/officeDocument/2006/relationships/image" Target="../media/image14.jpe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8.jpeg"/><Relationship Id="rId7" Type="http://schemas.openxmlformats.org/officeDocument/2006/relationships/diagramQuickStyle" Target="../diagrams/quickStyle3.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9.png"/><Relationship Id="rId9" Type="http://schemas.microsoft.com/office/2007/relationships/diagramDrawing" Target="../diagrams/drawing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c.gov/hiv/risk/prep/index.html" TargetMode="External"/><Relationship Id="rId2" Type="http://schemas.openxmlformats.org/officeDocument/2006/relationships/hyperlink" Target="https://p.globalsources.com/IMAGES/PDT/B1155062142/Medical-Alcohol-Pads-Alcohol-Swabs.jpg" TargetMode="External"/><Relationship Id="rId1" Type="http://schemas.openxmlformats.org/officeDocument/2006/relationships/slideLayout" Target="../slideLayouts/slideLayout4.xml"/><Relationship Id="rId5" Type="http://schemas.openxmlformats.org/officeDocument/2006/relationships/hyperlink" Target="https://www.arrowheadforensics.com/sterile-water-ampule.html" TargetMode="External"/><Relationship Id="rId4" Type="http://schemas.openxmlformats.org/officeDocument/2006/relationships/hyperlink" Target="https://www.raffleshealth.com/pub/media/catalog/product/cache/image/e9c3970ab036de70892d86c6d221abfe/t/e/tetanus_diphtheria_pertussis_vaccine.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4.xml"/><Relationship Id="rId7" Type="http://schemas.openxmlformats.org/officeDocument/2006/relationships/image" Target="../media/image67.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6.emf"/><Relationship Id="rId4" Type="http://schemas.openxmlformats.org/officeDocument/2006/relationships/oleObject" Target="../embeddings/oleObject1.bin"/><Relationship Id="rId9" Type="http://schemas.openxmlformats.org/officeDocument/2006/relationships/image" Target="../media/image6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1.tif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6824" y="1130799"/>
            <a:ext cx="10546976" cy="2387600"/>
          </a:xfrm>
        </p:spPr>
        <p:txBody>
          <a:bodyPr anchor="ctr">
            <a:normAutofit/>
          </a:bodyPr>
          <a:lstStyle/>
          <a:p>
            <a:r>
              <a:rPr lang="en-US" sz="4300" dirty="0" smtClean="0"/>
              <a:t>Infection Prevention for </a:t>
            </a:r>
            <a:br>
              <a:rPr lang="en-US" sz="4300" dirty="0" smtClean="0"/>
            </a:br>
            <a:r>
              <a:rPr lang="en-US" sz="4300" dirty="0" smtClean="0"/>
              <a:t>Persons who Inject Drugs</a:t>
            </a:r>
            <a:r>
              <a:rPr lang="en-US" sz="4300" dirty="0"/>
              <a:t/>
            </a:r>
            <a:br>
              <a:rPr lang="en-US" sz="4300" dirty="0"/>
            </a:br>
            <a:r>
              <a:rPr lang="en-US" sz="2200" dirty="0"/>
              <a:t/>
            </a:r>
            <a:br>
              <a:rPr lang="en-US" sz="2200" dirty="0"/>
            </a:br>
            <a:r>
              <a:rPr lang="en-US" sz="2200" dirty="0" smtClean="0"/>
              <a:t>HIV/HCV Coinfection in 2019, Regional Update West </a:t>
            </a:r>
            <a:br>
              <a:rPr lang="en-US" sz="2200" dirty="0" smtClean="0"/>
            </a:br>
            <a:r>
              <a:rPr lang="en-US" sz="2200" dirty="0" smtClean="0"/>
              <a:t>June 14, 2019</a:t>
            </a:r>
            <a:endParaRPr lang="en-US" sz="2200" dirty="0"/>
          </a:p>
        </p:txBody>
      </p:sp>
      <p:sp>
        <p:nvSpPr>
          <p:cNvPr id="3" name="Subtitle 2"/>
          <p:cNvSpPr>
            <a:spLocks noGrp="1"/>
          </p:cNvSpPr>
          <p:nvPr>
            <p:ph type="subTitle" idx="1"/>
          </p:nvPr>
        </p:nvSpPr>
        <p:spPr>
          <a:xfrm>
            <a:off x="4040738" y="3557809"/>
            <a:ext cx="4079148" cy="1655762"/>
          </a:xfrm>
        </p:spPr>
        <p:txBody>
          <a:bodyPr anchor="ctr">
            <a:normAutofit/>
          </a:bodyPr>
          <a:lstStyle/>
          <a:p>
            <a:r>
              <a:rPr lang="en-US" b="1" dirty="0" smtClean="0"/>
              <a:t>Asher Schranz MD</a:t>
            </a:r>
          </a:p>
          <a:p>
            <a:r>
              <a:rPr lang="en-US" dirty="0" smtClean="0"/>
              <a:t>Fellow, Infectious Diseases</a:t>
            </a:r>
          </a:p>
          <a:p>
            <a:r>
              <a:rPr lang="en-US" dirty="0" smtClean="0"/>
              <a:t>UNC Chapel Hill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432" y="5252982"/>
            <a:ext cx="3969760" cy="1214302"/>
          </a:xfrm>
          <a:prstGeom prst="rect">
            <a:avLst/>
          </a:prstGeom>
        </p:spPr>
      </p:pic>
      <p:sp>
        <p:nvSpPr>
          <p:cNvPr id="6" name="Slide Number Placeholder 5"/>
          <p:cNvSpPr>
            <a:spLocks noGrp="1"/>
          </p:cNvSpPr>
          <p:nvPr>
            <p:ph type="sldNum" sz="quarter" idx="12"/>
          </p:nvPr>
        </p:nvSpPr>
        <p:spPr/>
        <p:txBody>
          <a:bodyPr/>
          <a:lstStyle/>
          <a:p>
            <a:fld id="{4C4B988A-398A-4F43-B462-F34B08F87E48}" type="slidenum">
              <a:rPr lang="en-US" smtClean="0"/>
              <a:t>1</a:t>
            </a:fld>
            <a:endParaRPr lang="en-US" dirty="0"/>
          </a:p>
        </p:txBody>
      </p:sp>
    </p:spTree>
    <p:extLst>
      <p:ext uri="{BB962C8B-B14F-4D97-AF65-F5344CB8AC3E}">
        <p14:creationId xmlns:p14="http://schemas.microsoft.com/office/powerpoint/2010/main" val="2102281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Epidemic – What’s Next?</a:t>
            </a:r>
            <a:endParaRPr lang="en-US" dirty="0"/>
          </a:p>
        </p:txBody>
      </p:sp>
      <p:sp>
        <p:nvSpPr>
          <p:cNvPr id="7" name="Content Placeholder 6"/>
          <p:cNvSpPr>
            <a:spLocks noGrp="1"/>
          </p:cNvSpPr>
          <p:nvPr>
            <p:ph idx="1"/>
          </p:nvPr>
        </p:nvSpPr>
        <p:spPr/>
        <p:txBody>
          <a:bodyPr/>
          <a:lstStyle/>
          <a:p>
            <a:pPr marL="0" indent="0">
              <a:buNone/>
            </a:pPr>
            <a:r>
              <a:rPr lang="en-US" dirty="0" smtClean="0"/>
              <a:t>Increasing methamphetamine use</a:t>
            </a:r>
            <a:endParaRPr lang="en-US" dirty="0"/>
          </a:p>
        </p:txBody>
      </p:sp>
      <p:sp>
        <p:nvSpPr>
          <p:cNvPr id="4" name="Slide Number Placeholder 3"/>
          <p:cNvSpPr>
            <a:spLocks noGrp="1"/>
          </p:cNvSpPr>
          <p:nvPr>
            <p:ph type="sldNum" sz="quarter" idx="12"/>
          </p:nvPr>
        </p:nvSpPr>
        <p:spPr/>
        <p:txBody>
          <a:bodyPr/>
          <a:lstStyle/>
          <a:p>
            <a:fld id="{77329488-EB92-49E2-8E5F-182B754EB5CA}" type="slidenum">
              <a:rPr lang="en-US" smtClean="0"/>
              <a:pPr/>
              <a:t>10</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760" y="1062306"/>
            <a:ext cx="3629040" cy="1036869"/>
          </a:xfrm>
          <a:prstGeom prst="rect">
            <a:avLst/>
          </a:prstGeom>
          <a:ln>
            <a:solidFill>
              <a:schemeClr val="bg1">
                <a:lumMod val="50000"/>
              </a:schemeClr>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835" y="2651091"/>
            <a:ext cx="4253807" cy="3117058"/>
          </a:xfrm>
          <a:prstGeom prst="rect">
            <a:avLst/>
          </a:prstGeom>
          <a:ln>
            <a:solidFill>
              <a:schemeClr val="bg1">
                <a:lumMod val="50000"/>
              </a:schemeClr>
            </a:solidFill>
          </a:ln>
        </p:spPr>
      </p:pic>
      <p:sp>
        <p:nvSpPr>
          <p:cNvPr id="11" name="TextBox 10"/>
          <p:cNvSpPr txBox="1"/>
          <p:nvPr/>
        </p:nvSpPr>
        <p:spPr>
          <a:xfrm>
            <a:off x="773626" y="6079353"/>
            <a:ext cx="2238113" cy="276999"/>
          </a:xfrm>
          <a:prstGeom prst="rect">
            <a:avLst/>
          </a:prstGeom>
          <a:noFill/>
        </p:spPr>
        <p:txBody>
          <a:bodyPr wrap="none" rtlCol="0">
            <a:spAutoFit/>
          </a:bodyPr>
          <a:lstStyle/>
          <a:p>
            <a:r>
              <a:rPr lang="en-US" sz="1200" dirty="0" smtClean="0"/>
              <a:t>Ellis, Drug </a:t>
            </a:r>
            <a:r>
              <a:rPr lang="en-US" sz="1200" dirty="0" err="1" smtClean="0"/>
              <a:t>Alc</a:t>
            </a:r>
            <a:r>
              <a:rPr lang="en-US" sz="1200" dirty="0" smtClean="0"/>
              <a:t> Dependence 2018</a:t>
            </a:r>
            <a:endParaRPr lang="en-US" sz="12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801" y="2668084"/>
            <a:ext cx="4252196" cy="3100065"/>
          </a:xfrm>
          <a:prstGeom prst="rect">
            <a:avLst/>
          </a:prstGeom>
          <a:ln>
            <a:solidFill>
              <a:schemeClr val="bg1">
                <a:lumMod val="50000"/>
              </a:schemeClr>
            </a:solidFill>
          </a:ln>
        </p:spPr>
      </p:pic>
      <p:sp>
        <p:nvSpPr>
          <p:cNvPr id="13" name="Down Arrow 12"/>
          <p:cNvSpPr/>
          <p:nvPr/>
        </p:nvSpPr>
        <p:spPr>
          <a:xfrm rot="1346568">
            <a:off x="7633593" y="4007517"/>
            <a:ext cx="307181" cy="628650"/>
          </a:xfrm>
          <a:prstGeom prst="down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1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1">
                    <a:lumMod val="50000"/>
                  </a:schemeClr>
                </a:solidFill>
              </a:rPr>
              <a:t>Quick take on opioid crisis</a:t>
            </a:r>
            <a:endParaRPr lang="en-US" dirty="0" smtClean="0"/>
          </a:p>
          <a:p>
            <a:r>
              <a:rPr lang="en-US" dirty="0" smtClean="0"/>
              <a:t>Infections of concern to people who inject drugs</a:t>
            </a:r>
          </a:p>
          <a:p>
            <a:r>
              <a:rPr lang="en-US" dirty="0" smtClean="0">
                <a:solidFill>
                  <a:schemeClr val="bg1">
                    <a:lumMod val="50000"/>
                  </a:schemeClr>
                </a:solidFill>
              </a:rPr>
              <a:t>Epidemiology of infective endocarditis </a:t>
            </a:r>
          </a:p>
          <a:p>
            <a:pPr lvl="1"/>
            <a:r>
              <a:rPr lang="en-US" dirty="0" smtClean="0">
                <a:solidFill>
                  <a:schemeClr val="bg1">
                    <a:lumMod val="50000"/>
                  </a:schemeClr>
                </a:solidFill>
              </a:rPr>
              <a:t>Recent data on NC</a:t>
            </a:r>
          </a:p>
          <a:p>
            <a:r>
              <a:rPr lang="en-US" dirty="0" smtClean="0">
                <a:solidFill>
                  <a:schemeClr val="bg1">
                    <a:lumMod val="50000"/>
                  </a:schemeClr>
                </a:solidFill>
              </a:rPr>
              <a:t>Prevention strategies and harm reduction</a:t>
            </a:r>
            <a:endParaRPr lang="en-US"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C6F616D4-7DA2-4257-B746-9F41BCE73E55}" type="slidenum">
              <a:rPr lang="en-US" smtClean="0"/>
              <a:t>11</a:t>
            </a:fld>
            <a:endParaRPr lang="en-US" dirty="0"/>
          </a:p>
        </p:txBody>
      </p:sp>
    </p:spTree>
    <p:extLst>
      <p:ext uri="{BB962C8B-B14F-4D97-AF65-F5344CB8AC3E}">
        <p14:creationId xmlns:p14="http://schemas.microsoft.com/office/powerpoint/2010/main" val="1038774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Skin and Soft </a:t>
            </a:r>
            <a:r>
              <a:rPr lang="en-US" dirty="0"/>
              <a:t>T</a:t>
            </a:r>
            <a:r>
              <a:rPr lang="en-US" dirty="0" smtClean="0"/>
              <a:t>issue </a:t>
            </a:r>
            <a:r>
              <a:rPr lang="en-US" dirty="0"/>
              <a:t>I</a:t>
            </a:r>
            <a:r>
              <a:rPr lang="en-US" dirty="0" smtClean="0"/>
              <a:t>nfections</a:t>
            </a:r>
            <a:endParaRPr lang="en-US" dirty="0"/>
          </a:p>
        </p:txBody>
      </p:sp>
      <p:pic>
        <p:nvPicPr>
          <p:cNvPr id="1026" name="Picture 2" descr="Full size image for 'Necrotizing soft tissue infec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9480" y="3853178"/>
            <a:ext cx="2894320" cy="21726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Full size image for 'Cellulit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085" y="3738623"/>
            <a:ext cx="3490170" cy="228722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30" name="Picture 6" descr="Photograph depicted a abscess, caused by MR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433" y="3864739"/>
            <a:ext cx="3270868" cy="216110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A5AD8C0-DB1F-46B0-B518-46B8FDAD02E2}" type="slidenum">
              <a:rPr lang="en-US" smtClean="0"/>
              <a:t>12</a:t>
            </a:fld>
            <a:endParaRPr lang="en-US"/>
          </a:p>
        </p:txBody>
      </p:sp>
      <p:sp>
        <p:nvSpPr>
          <p:cNvPr id="8" name="TextBox 7"/>
          <p:cNvSpPr txBox="1"/>
          <p:nvPr/>
        </p:nvSpPr>
        <p:spPr>
          <a:xfrm>
            <a:off x="838200" y="6121313"/>
            <a:ext cx="2468946" cy="600164"/>
          </a:xfrm>
          <a:prstGeom prst="rect">
            <a:avLst/>
          </a:prstGeom>
          <a:noFill/>
        </p:spPr>
        <p:txBody>
          <a:bodyPr wrap="none" rtlCol="0">
            <a:spAutoFit/>
          </a:bodyPr>
          <a:lstStyle/>
          <a:p>
            <a:r>
              <a:rPr lang="en-US" sz="1100" dirty="0"/>
              <a:t>Lowe, Medicine 2009</a:t>
            </a:r>
          </a:p>
          <a:p>
            <a:r>
              <a:rPr lang="en-US" sz="1100" dirty="0"/>
              <a:t>CDC, CDC.gov</a:t>
            </a:r>
          </a:p>
          <a:p>
            <a:r>
              <a:rPr lang="en-US" sz="1100" dirty="0"/>
              <a:t>Lee C-C, </a:t>
            </a:r>
            <a:r>
              <a:rPr lang="en-US" sz="1100" dirty="0" err="1"/>
              <a:t>Diagn</a:t>
            </a:r>
            <a:r>
              <a:rPr lang="en-US" sz="1100" dirty="0"/>
              <a:t> </a:t>
            </a:r>
            <a:r>
              <a:rPr lang="en-US" sz="1100" dirty="0" err="1"/>
              <a:t>Microbiol</a:t>
            </a:r>
            <a:r>
              <a:rPr lang="en-US" sz="1100" dirty="0"/>
              <a:t> Infect Dis 2008</a:t>
            </a:r>
          </a:p>
        </p:txBody>
      </p:sp>
      <p:graphicFrame>
        <p:nvGraphicFramePr>
          <p:cNvPr id="6" name="Diagram 5"/>
          <p:cNvGraphicFramePr/>
          <p:nvPr>
            <p:extLst>
              <p:ext uri="{D42A27DB-BD31-4B8C-83A1-F6EECF244321}">
                <p14:modId xmlns:p14="http://schemas.microsoft.com/office/powerpoint/2010/main" val="3230966900"/>
              </p:ext>
            </p:extLst>
          </p:nvPr>
        </p:nvGraphicFramePr>
        <p:xfrm>
          <a:off x="930085" y="1559661"/>
          <a:ext cx="10647744" cy="24129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19297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Cellulitis and Abscess</a:t>
            </a:r>
            <a:endParaRPr lang="en-US" dirty="0"/>
          </a:p>
        </p:txBody>
      </p:sp>
      <p:sp>
        <p:nvSpPr>
          <p:cNvPr id="3" name="Content Placeholder 2"/>
          <p:cNvSpPr>
            <a:spLocks noGrp="1"/>
          </p:cNvSpPr>
          <p:nvPr>
            <p:ph sz="half" idx="1"/>
          </p:nvPr>
        </p:nvSpPr>
        <p:spPr>
          <a:xfrm>
            <a:off x="838200" y="1825625"/>
            <a:ext cx="7025430" cy="4351338"/>
          </a:xfrm>
        </p:spPr>
        <p:txBody>
          <a:bodyPr/>
          <a:lstStyle/>
          <a:p>
            <a:r>
              <a:rPr lang="en-US" dirty="0" smtClean="0"/>
              <a:t>Common</a:t>
            </a:r>
          </a:p>
          <a:p>
            <a:pPr lvl="1"/>
            <a:r>
              <a:rPr lang="en-US" dirty="0" smtClean="0"/>
              <a:t>Up to 65% of PWID in past-year</a:t>
            </a:r>
          </a:p>
          <a:p>
            <a:r>
              <a:rPr lang="en-US" dirty="0" smtClean="0"/>
              <a:t>Associated with injecting “under the skin”</a:t>
            </a:r>
          </a:p>
          <a:p>
            <a:endParaRPr lang="en-US" dirty="0"/>
          </a:p>
        </p:txBody>
      </p:sp>
      <p:sp>
        <p:nvSpPr>
          <p:cNvPr id="5" name="Slide Number Placeholder 4"/>
          <p:cNvSpPr>
            <a:spLocks noGrp="1"/>
          </p:cNvSpPr>
          <p:nvPr>
            <p:ph type="sldNum" sz="quarter" idx="12"/>
          </p:nvPr>
        </p:nvSpPr>
        <p:spPr/>
        <p:txBody>
          <a:bodyPr/>
          <a:lstStyle/>
          <a:p>
            <a:fld id="{4C4B988A-398A-4F43-B462-F34B08F87E48}" type="slidenum">
              <a:rPr lang="en-US" smtClean="0"/>
              <a:t>13</a:t>
            </a:fld>
            <a:endParaRPr lang="en-US"/>
          </a:p>
        </p:txBody>
      </p:sp>
      <p:pic>
        <p:nvPicPr>
          <p:cNvPr id="6" name="Picture 4" descr="Full size image for 'Celluli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3630" y="1777127"/>
            <a:ext cx="3490170" cy="228722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 name="Picture 6" descr="Photograph depicted a abscess, caused by M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3630" y="3936307"/>
            <a:ext cx="3490170" cy="230600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6408109"/>
            <a:ext cx="5896166" cy="261610"/>
          </a:xfrm>
          <a:prstGeom prst="rect">
            <a:avLst/>
          </a:prstGeom>
          <a:noFill/>
        </p:spPr>
        <p:txBody>
          <a:bodyPr wrap="none" rtlCol="0">
            <a:spAutoFit/>
          </a:bodyPr>
          <a:lstStyle/>
          <a:p>
            <a:r>
              <a:rPr lang="en-US" sz="1100" dirty="0" smtClean="0"/>
              <a:t>Philips KT, J Addict Med 2017. Harris RE, Drug Alcohol Depend 2017. Wurcel AG, </a:t>
            </a:r>
            <a:r>
              <a:rPr lang="en-US" sz="1100" dirty="0" err="1" smtClean="0"/>
              <a:t>Clin</a:t>
            </a:r>
            <a:r>
              <a:rPr lang="en-US" sz="1100" dirty="0" smtClean="0"/>
              <a:t> Infect Dis 2015.</a:t>
            </a:r>
            <a:endParaRPr lang="en-US" sz="1100" dirty="0"/>
          </a:p>
        </p:txBody>
      </p:sp>
    </p:spTree>
    <p:extLst>
      <p:ext uri="{BB962C8B-B14F-4D97-AF65-F5344CB8AC3E}">
        <p14:creationId xmlns:p14="http://schemas.microsoft.com/office/powerpoint/2010/main" val="34027150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Pathogens</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649880392"/>
              </p:ext>
            </p:extLst>
          </p:nvPr>
        </p:nvGraphicFramePr>
        <p:xfrm>
          <a:off x="838200" y="1921395"/>
          <a:ext cx="4817165" cy="4204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3E625EC8-2F77-4253-8556-17933B404A40}" type="slidenum">
              <a:rPr lang="en-US" smtClean="0"/>
              <a:pPr/>
              <a:t>14</a:t>
            </a:fld>
            <a:endParaRPr lang="en-US" dirty="0"/>
          </a:p>
        </p:txBody>
      </p:sp>
      <p:sp>
        <p:nvSpPr>
          <p:cNvPr id="8" name="Oval 7"/>
          <p:cNvSpPr/>
          <p:nvPr/>
        </p:nvSpPr>
        <p:spPr>
          <a:xfrm>
            <a:off x="4154556" y="2613991"/>
            <a:ext cx="1361661" cy="59634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5516217" y="2703441"/>
            <a:ext cx="1192695" cy="337932"/>
          </a:xfrm>
          <a:prstGeom prst="lef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25476" y="2335695"/>
            <a:ext cx="3061253" cy="1103242"/>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Requires special consideration of antibiotic choice</a:t>
            </a:r>
            <a:endParaRPr lang="en-US" dirty="0">
              <a:solidFill>
                <a:schemeClr val="tx1"/>
              </a:solidFill>
            </a:endParaRPr>
          </a:p>
        </p:txBody>
      </p:sp>
    </p:spTree>
    <p:extLst>
      <p:ext uri="{BB962C8B-B14F-4D97-AF65-F5344CB8AC3E}">
        <p14:creationId xmlns:p14="http://schemas.microsoft.com/office/powerpoint/2010/main" val="165340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Necrotizing Fasciitis</a:t>
            </a:r>
            <a:endParaRPr lang="en-US" dirty="0"/>
          </a:p>
        </p:txBody>
      </p:sp>
      <p:sp>
        <p:nvSpPr>
          <p:cNvPr id="3" name="Content Placeholder 2"/>
          <p:cNvSpPr>
            <a:spLocks noGrp="1"/>
          </p:cNvSpPr>
          <p:nvPr>
            <p:ph sz="half" idx="1"/>
          </p:nvPr>
        </p:nvSpPr>
        <p:spPr>
          <a:xfrm>
            <a:off x="838200" y="1825625"/>
            <a:ext cx="7025430" cy="4351338"/>
          </a:xfrm>
        </p:spPr>
        <p:txBody>
          <a:bodyPr/>
          <a:lstStyle/>
          <a:p>
            <a:r>
              <a:rPr lang="en-US" dirty="0" smtClean="0"/>
              <a:t>Rare but severe</a:t>
            </a:r>
          </a:p>
          <a:p>
            <a:r>
              <a:rPr lang="en-US" dirty="0" smtClean="0"/>
              <a:t>Characteristic findings:</a:t>
            </a:r>
          </a:p>
          <a:p>
            <a:pPr lvl="1"/>
            <a:r>
              <a:rPr lang="en-US" dirty="0" smtClean="0"/>
              <a:t>Dusky skin, excessive pain on exam, bullae</a:t>
            </a:r>
          </a:p>
          <a:p>
            <a:r>
              <a:rPr lang="en-US" dirty="0" smtClean="0"/>
              <a:t>Associated with black tar heroin use</a:t>
            </a:r>
          </a:p>
          <a:p>
            <a:pPr lvl="1"/>
            <a:r>
              <a:rPr lang="en-US" i="1" dirty="0" smtClean="0"/>
              <a:t>Clostridium spp.</a:t>
            </a:r>
            <a:r>
              <a:rPr lang="en-US" dirty="0" smtClean="0"/>
              <a:t>, but others possible</a:t>
            </a:r>
            <a:endParaRPr lang="en-US" i="1" dirty="0" smtClean="0"/>
          </a:p>
          <a:p>
            <a:r>
              <a:rPr lang="en-US" dirty="0" smtClean="0"/>
              <a:t>Needs prompt emergency care</a:t>
            </a:r>
          </a:p>
          <a:p>
            <a:endParaRPr lang="en-US" dirty="0"/>
          </a:p>
        </p:txBody>
      </p:sp>
      <p:sp>
        <p:nvSpPr>
          <p:cNvPr id="5" name="Slide Number Placeholder 4"/>
          <p:cNvSpPr>
            <a:spLocks noGrp="1"/>
          </p:cNvSpPr>
          <p:nvPr>
            <p:ph type="sldNum" sz="quarter" idx="12"/>
          </p:nvPr>
        </p:nvSpPr>
        <p:spPr/>
        <p:txBody>
          <a:bodyPr/>
          <a:lstStyle/>
          <a:p>
            <a:fld id="{4C4B988A-398A-4F43-B462-F34B08F87E48}" type="slidenum">
              <a:rPr lang="en-US" smtClean="0"/>
              <a:t>15</a:t>
            </a:fld>
            <a:endParaRPr lang="en-US"/>
          </a:p>
        </p:txBody>
      </p:sp>
      <p:sp>
        <p:nvSpPr>
          <p:cNvPr id="8" name="TextBox 7"/>
          <p:cNvSpPr txBox="1"/>
          <p:nvPr/>
        </p:nvSpPr>
        <p:spPr>
          <a:xfrm>
            <a:off x="838200" y="6408109"/>
            <a:ext cx="3775393" cy="261610"/>
          </a:xfrm>
          <a:prstGeom prst="rect">
            <a:avLst/>
          </a:prstGeom>
          <a:noFill/>
        </p:spPr>
        <p:txBody>
          <a:bodyPr wrap="none" rtlCol="0">
            <a:spAutoFit/>
          </a:bodyPr>
          <a:lstStyle/>
          <a:p>
            <a:r>
              <a:rPr lang="en-US" sz="1100" dirty="0" smtClean="0"/>
              <a:t>Gonzales y Tucker, Anaerobe 2014. Frazee, J </a:t>
            </a:r>
            <a:r>
              <a:rPr lang="en-US" sz="1100" dirty="0" err="1" smtClean="0"/>
              <a:t>Emerg</a:t>
            </a:r>
            <a:r>
              <a:rPr lang="en-US" sz="1100" dirty="0" smtClean="0"/>
              <a:t> Med 2008.</a:t>
            </a:r>
            <a:endParaRPr lang="en-US" sz="1100" dirty="0"/>
          </a:p>
        </p:txBody>
      </p:sp>
      <p:pic>
        <p:nvPicPr>
          <p:cNvPr id="9" name="Picture 2" descr="Full size image for 'Necrotizing soft tissue infec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5782" y="1547807"/>
            <a:ext cx="3298018" cy="247571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07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and Soft Tissue Infections</a:t>
            </a:r>
            <a:endParaRPr lang="en-US" dirty="0"/>
          </a:p>
        </p:txBody>
      </p:sp>
      <p:sp>
        <p:nvSpPr>
          <p:cNvPr id="3" name="Content Placeholder 2"/>
          <p:cNvSpPr>
            <a:spLocks noGrp="1"/>
          </p:cNvSpPr>
          <p:nvPr>
            <p:ph sz="half" idx="1"/>
          </p:nvPr>
        </p:nvSpPr>
        <p:spPr/>
        <p:txBody>
          <a:bodyPr/>
          <a:lstStyle/>
          <a:p>
            <a:r>
              <a:rPr lang="en-US" dirty="0" smtClean="0"/>
              <a:t>Attempts at self-treatment</a:t>
            </a:r>
          </a:p>
          <a:p>
            <a:endParaRPr lang="en-US" dirty="0" smtClean="0"/>
          </a:p>
          <a:p>
            <a:endParaRPr lang="en-US" dirty="0"/>
          </a:p>
          <a:p>
            <a:r>
              <a:rPr lang="en-US" dirty="0" smtClean="0"/>
              <a:t>Delayed presentation to care</a:t>
            </a:r>
          </a:p>
          <a:p>
            <a:endParaRPr lang="en-US" dirty="0" smtClean="0"/>
          </a:p>
          <a:p>
            <a:endParaRPr lang="en-US" dirty="0"/>
          </a:p>
          <a:p>
            <a:r>
              <a:rPr lang="en-US" dirty="0" smtClean="0"/>
              <a:t>Concern for progression…</a:t>
            </a:r>
            <a:endParaRPr lang="en-US" dirty="0"/>
          </a:p>
          <a:p>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8923" y="1655745"/>
            <a:ext cx="5044877" cy="716342"/>
          </a:xfrm>
          <a:ln>
            <a:solidFill>
              <a:schemeClr val="bg1">
                <a:lumMod val="50000"/>
              </a:schemeClr>
            </a:solidFill>
          </a:ln>
        </p:spPr>
      </p:pic>
      <p:sp>
        <p:nvSpPr>
          <p:cNvPr id="5" name="Slide Number Placeholder 4"/>
          <p:cNvSpPr>
            <a:spLocks noGrp="1"/>
          </p:cNvSpPr>
          <p:nvPr>
            <p:ph type="sldNum" sz="quarter" idx="12"/>
          </p:nvPr>
        </p:nvSpPr>
        <p:spPr/>
        <p:txBody>
          <a:bodyPr/>
          <a:lstStyle/>
          <a:p>
            <a:fld id="{4C4B988A-398A-4F43-B462-F34B08F87E48}" type="slidenum">
              <a:rPr lang="en-US" smtClean="0"/>
              <a:t>16</a:t>
            </a:fld>
            <a:endParaRPr lang="en-US"/>
          </a:p>
        </p:txBody>
      </p:sp>
      <p:sp>
        <p:nvSpPr>
          <p:cNvPr id="8" name="TextBox 7"/>
          <p:cNvSpPr txBox="1"/>
          <p:nvPr/>
        </p:nvSpPr>
        <p:spPr>
          <a:xfrm>
            <a:off x="838200" y="6408109"/>
            <a:ext cx="2379177" cy="261610"/>
          </a:xfrm>
          <a:prstGeom prst="rect">
            <a:avLst/>
          </a:prstGeom>
          <a:noFill/>
        </p:spPr>
        <p:txBody>
          <a:bodyPr wrap="none" rtlCol="0">
            <a:spAutoFit/>
          </a:bodyPr>
          <a:lstStyle/>
          <a:p>
            <a:r>
              <a:rPr lang="en-US" sz="1100" dirty="0" smtClean="0"/>
              <a:t>Harris RE, Drug Alcohol Depend 2017</a:t>
            </a:r>
            <a:endParaRPr lang="en-US" sz="11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922" y="2520085"/>
            <a:ext cx="5044877" cy="1633704"/>
          </a:xfrm>
          <a:prstGeom prst="rect">
            <a:avLst/>
          </a:prstGeom>
          <a:ln>
            <a:solidFill>
              <a:schemeClr val="bg1">
                <a:lumMod val="50000"/>
              </a:schemeClr>
            </a:solidFill>
          </a:ln>
        </p:spPr>
      </p:pic>
      <p:sp>
        <p:nvSpPr>
          <p:cNvPr id="12" name="Left Arrow 11"/>
          <p:cNvSpPr/>
          <p:nvPr/>
        </p:nvSpPr>
        <p:spPr>
          <a:xfrm rot="10800000">
            <a:off x="5816491" y="3434952"/>
            <a:ext cx="492431" cy="258416"/>
          </a:xfrm>
          <a:prstGeom prst="lef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rot="10800000">
            <a:off x="5816490" y="1929620"/>
            <a:ext cx="492431" cy="258416"/>
          </a:xfrm>
          <a:prstGeom prst="lef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231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5747"/>
            <a:ext cx="8088630" cy="1325563"/>
          </a:xfrm>
        </p:spPr>
        <p:txBody>
          <a:bodyPr>
            <a:normAutofit/>
          </a:bodyPr>
          <a:lstStyle/>
          <a:p>
            <a:r>
              <a:rPr lang="en-US" dirty="0" smtClean="0"/>
              <a:t>Other Severe Infections</a:t>
            </a:r>
            <a:endParaRPr lang="en-US" dirty="0"/>
          </a:p>
        </p:txBody>
      </p:sp>
      <p:sp>
        <p:nvSpPr>
          <p:cNvPr id="4" name="Content Placeholder 3"/>
          <p:cNvSpPr>
            <a:spLocks noGrp="1"/>
          </p:cNvSpPr>
          <p:nvPr>
            <p:ph sz="half" idx="1"/>
          </p:nvPr>
        </p:nvSpPr>
        <p:spPr>
          <a:xfrm>
            <a:off x="951308" y="1822450"/>
            <a:ext cx="5181600" cy="4351338"/>
          </a:xfrm>
        </p:spPr>
        <p:txBody>
          <a:bodyPr>
            <a:normAutofit/>
          </a:bodyPr>
          <a:lstStyle/>
          <a:p>
            <a:pPr lvl="1"/>
            <a:r>
              <a:rPr lang="en-US" dirty="0" smtClean="0"/>
              <a:t>Endocarditis</a:t>
            </a:r>
          </a:p>
          <a:p>
            <a:pPr marL="457200" lvl="1" indent="0">
              <a:buNone/>
            </a:pPr>
            <a:endParaRPr lang="en-US" dirty="0" smtClean="0"/>
          </a:p>
          <a:p>
            <a:pPr marL="457200" lvl="1" indent="0">
              <a:buNone/>
            </a:pPr>
            <a:endParaRPr lang="en-US" dirty="0" smtClean="0"/>
          </a:p>
          <a:p>
            <a:pPr lvl="1"/>
            <a:r>
              <a:rPr lang="en-US" dirty="0" smtClean="0"/>
              <a:t>Osteomyelitis</a:t>
            </a:r>
          </a:p>
          <a:p>
            <a:pPr lvl="1"/>
            <a:endParaRPr lang="en-US" dirty="0" smtClean="0"/>
          </a:p>
          <a:p>
            <a:pPr lvl="1"/>
            <a:endParaRPr lang="en-US" dirty="0" smtClean="0"/>
          </a:p>
          <a:p>
            <a:pPr lvl="1"/>
            <a:r>
              <a:rPr lang="en-US" dirty="0" smtClean="0"/>
              <a:t>Septic arthritis</a:t>
            </a:r>
          </a:p>
          <a:p>
            <a:pPr lvl="1"/>
            <a:endParaRPr lang="en-US" dirty="0" smtClean="0"/>
          </a:p>
          <a:p>
            <a:pPr lvl="1"/>
            <a:endParaRPr lang="en-US" dirty="0" smtClean="0"/>
          </a:p>
          <a:p>
            <a:pPr lvl="1"/>
            <a:r>
              <a:rPr lang="en-US" dirty="0" smtClean="0"/>
              <a:t>Spine infections</a:t>
            </a:r>
            <a:endParaRPr lang="en-US" dirty="0"/>
          </a:p>
          <a:p>
            <a:pPr marL="457200" lvl="1" indent="0">
              <a:buNone/>
            </a:pPr>
            <a:endParaRPr lang="en-US" dirty="0"/>
          </a:p>
          <a:p>
            <a:pPr marL="0" indent="0">
              <a:buNone/>
            </a:pPr>
            <a:endParaRPr lang="en-US" dirty="0"/>
          </a:p>
        </p:txBody>
      </p:sp>
      <p:sp>
        <p:nvSpPr>
          <p:cNvPr id="3" name="Slide Number Placeholder 2"/>
          <p:cNvSpPr>
            <a:spLocks noGrp="1"/>
          </p:cNvSpPr>
          <p:nvPr>
            <p:ph type="sldNum" sz="quarter" idx="12"/>
          </p:nvPr>
        </p:nvSpPr>
        <p:spPr/>
        <p:txBody>
          <a:bodyPr/>
          <a:lstStyle/>
          <a:p>
            <a:fld id="{9A5AD8C0-DB1F-46B0-B518-46B8FDAD02E2}" type="slidenum">
              <a:rPr lang="en-US" smtClean="0"/>
              <a:t>17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048" y="3998119"/>
            <a:ext cx="2358233" cy="23582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010" y="1428677"/>
            <a:ext cx="1974126" cy="19741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572" y="3549346"/>
            <a:ext cx="1926246" cy="192624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4640" y="2680728"/>
            <a:ext cx="1369370" cy="1369370"/>
          </a:xfrm>
          <a:prstGeom prst="rect">
            <a:avLst/>
          </a:prstGeom>
        </p:spPr>
      </p:pic>
    </p:spTree>
    <p:extLst>
      <p:ext uri="{BB962C8B-B14F-4D97-AF65-F5344CB8AC3E}">
        <p14:creationId xmlns:p14="http://schemas.microsoft.com/office/powerpoint/2010/main" val="1665015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Severe Infections</a:t>
            </a:r>
            <a:endParaRPr lang="en-US" dirty="0"/>
          </a:p>
        </p:txBody>
      </p:sp>
      <p:sp>
        <p:nvSpPr>
          <p:cNvPr id="3" name="Slide Number Placeholder 2"/>
          <p:cNvSpPr>
            <a:spLocks noGrp="1"/>
          </p:cNvSpPr>
          <p:nvPr>
            <p:ph type="sldNum" sz="quarter" idx="12"/>
          </p:nvPr>
        </p:nvSpPr>
        <p:spPr/>
        <p:txBody>
          <a:bodyPr/>
          <a:lstStyle/>
          <a:p>
            <a:fld id="{9A5AD8C0-DB1F-46B0-B518-46B8FDAD02E2}" type="slidenum">
              <a:rPr lang="en-US" smtClean="0"/>
              <a:t>18</a:t>
            </a:fld>
            <a:endParaRPr lang="en-US"/>
          </a:p>
        </p:txBody>
      </p:sp>
      <p:sp>
        <p:nvSpPr>
          <p:cNvPr id="7" name="TextBox 6"/>
          <p:cNvSpPr txBox="1"/>
          <p:nvPr/>
        </p:nvSpPr>
        <p:spPr>
          <a:xfrm>
            <a:off x="838200" y="6408109"/>
            <a:ext cx="1516762" cy="261610"/>
          </a:xfrm>
          <a:prstGeom prst="rect">
            <a:avLst/>
          </a:prstGeom>
          <a:noFill/>
        </p:spPr>
        <p:txBody>
          <a:bodyPr wrap="none" rtlCol="0">
            <a:spAutoFit/>
          </a:bodyPr>
          <a:lstStyle/>
          <a:p>
            <a:r>
              <a:rPr lang="en-US" sz="1100" dirty="0" smtClean="0"/>
              <a:t>Ronan, Health </a:t>
            </a:r>
            <a:r>
              <a:rPr lang="en-US" sz="1100" dirty="0" err="1" smtClean="0"/>
              <a:t>Aff</a:t>
            </a:r>
            <a:r>
              <a:rPr lang="en-US" sz="1100" dirty="0" smtClean="0"/>
              <a:t> 2016</a:t>
            </a:r>
            <a:endParaRPr lang="en-US" sz="1100" dirty="0"/>
          </a:p>
        </p:txBody>
      </p:sp>
      <p:pic>
        <p:nvPicPr>
          <p:cNvPr id="12" name="Content Placeholder 11"/>
          <p:cNvPicPr>
            <a:picLocks noGrp="1" noChangeAspect="1"/>
          </p:cNvPicPr>
          <p:nvPr>
            <p:ph idx="1"/>
          </p:nvPr>
        </p:nvPicPr>
        <p:blipFill>
          <a:blip r:embed="rId3"/>
          <a:stretch>
            <a:fillRect/>
          </a:stretch>
        </p:blipFill>
        <p:spPr>
          <a:xfrm>
            <a:off x="2585547" y="2405634"/>
            <a:ext cx="7020905" cy="3191320"/>
          </a:xfrm>
          <a:prstGeom prst="rect">
            <a:avLst/>
          </a:prstGeom>
          <a:ln>
            <a:solidFill>
              <a:schemeClr val="bg1">
                <a:lumMod val="50000"/>
              </a:schemeClr>
            </a:solidFill>
          </a:ln>
        </p:spPr>
      </p:pic>
    </p:spTree>
    <p:extLst>
      <p:ext uri="{BB962C8B-B14F-4D97-AF65-F5344CB8AC3E}">
        <p14:creationId xmlns:p14="http://schemas.microsoft.com/office/powerpoint/2010/main" val="49936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Botulism</a:t>
            </a:r>
            <a:endParaRPr lang="en-US" dirty="0"/>
          </a:p>
        </p:txBody>
      </p:sp>
      <p:sp>
        <p:nvSpPr>
          <p:cNvPr id="4" name="Content Placeholder 3"/>
          <p:cNvSpPr>
            <a:spLocks noGrp="1"/>
          </p:cNvSpPr>
          <p:nvPr>
            <p:ph sz="half" idx="1"/>
          </p:nvPr>
        </p:nvSpPr>
        <p:spPr>
          <a:xfrm>
            <a:off x="838200" y="1636471"/>
            <a:ext cx="3886200" cy="4622068"/>
          </a:xfrm>
        </p:spPr>
        <p:txBody>
          <a:bodyPr>
            <a:normAutofit/>
          </a:bodyPr>
          <a:lstStyle/>
          <a:p>
            <a:pPr marL="457200" lvl="1" indent="0">
              <a:buNone/>
            </a:pPr>
            <a:endParaRPr lang="en-US" dirty="0"/>
          </a:p>
          <a:p>
            <a:pPr marL="0" indent="0">
              <a:buNone/>
            </a:pPr>
            <a:endParaRPr lang="en-US" dirty="0"/>
          </a:p>
        </p:txBody>
      </p:sp>
      <p:sp>
        <p:nvSpPr>
          <p:cNvPr id="3" name="Slide Number Placeholder 2"/>
          <p:cNvSpPr>
            <a:spLocks noGrp="1"/>
          </p:cNvSpPr>
          <p:nvPr>
            <p:ph type="sldNum" sz="quarter" idx="12"/>
          </p:nvPr>
        </p:nvSpPr>
        <p:spPr/>
        <p:txBody>
          <a:bodyPr/>
          <a:lstStyle/>
          <a:p>
            <a:fld id="{9A5AD8C0-DB1F-46B0-B518-46B8FDAD02E2}" type="slidenum">
              <a:rPr lang="en-US" smtClean="0"/>
              <a:t>19</a:t>
            </a:fld>
            <a:endParaRPr lang="en-US"/>
          </a:p>
        </p:txBody>
      </p:sp>
      <p:sp>
        <p:nvSpPr>
          <p:cNvPr id="8" name="TextBox 7"/>
          <p:cNvSpPr txBox="1"/>
          <p:nvPr/>
        </p:nvSpPr>
        <p:spPr>
          <a:xfrm>
            <a:off x="838200" y="6094742"/>
            <a:ext cx="1289135" cy="261610"/>
          </a:xfrm>
          <a:prstGeom prst="rect">
            <a:avLst/>
          </a:prstGeom>
          <a:noFill/>
        </p:spPr>
        <p:txBody>
          <a:bodyPr wrap="none" rtlCol="0">
            <a:spAutoFit/>
          </a:bodyPr>
          <a:lstStyle/>
          <a:p>
            <a:r>
              <a:rPr lang="en-US" sz="1100" dirty="0" smtClean="0"/>
              <a:t>Peak, MMWR 2019</a:t>
            </a:r>
          </a:p>
        </p:txBody>
      </p:sp>
      <p:pic>
        <p:nvPicPr>
          <p:cNvPr id="13314" name="Picture 2" descr="https://www.cdc.gov/mmwr/volumes/67/wr/social-media/mm675152_a3_WoundBotulism_VA_600x3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725" y="1762088"/>
            <a:ext cx="7414549" cy="417686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683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Training grant from </a:t>
            </a:r>
            <a:r>
              <a:rPr lang="en-US" dirty="0" smtClean="0"/>
              <a:t>NIH (</a:t>
            </a:r>
            <a:r>
              <a:rPr lang="is-IS" dirty="0" smtClean="0"/>
              <a:t>T32AI070114)</a:t>
            </a:r>
            <a:endParaRPr lang="en-US" dirty="0"/>
          </a:p>
        </p:txBody>
      </p:sp>
      <p:sp>
        <p:nvSpPr>
          <p:cNvPr id="4" name="Slide Number Placeholder 3"/>
          <p:cNvSpPr>
            <a:spLocks noGrp="1"/>
          </p:cNvSpPr>
          <p:nvPr>
            <p:ph type="sldNum" sz="quarter" idx="12"/>
          </p:nvPr>
        </p:nvSpPr>
        <p:spPr/>
        <p:txBody>
          <a:bodyPr/>
          <a:lstStyle/>
          <a:p>
            <a:fld id="{77329488-EB92-49E2-8E5F-182B754EB5CA}" type="slidenum">
              <a:rPr lang="en-US" smtClean="0"/>
              <a:pPr/>
              <a:t>2</a:t>
            </a:fld>
            <a:endParaRPr lang="en-US" dirty="0"/>
          </a:p>
        </p:txBody>
      </p:sp>
    </p:spTree>
    <p:extLst>
      <p:ext uri="{BB962C8B-B14F-4D97-AF65-F5344CB8AC3E}">
        <p14:creationId xmlns:p14="http://schemas.microsoft.com/office/powerpoint/2010/main" val="3794246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Tetanus</a:t>
            </a:r>
            <a:endParaRPr lang="en-US" dirty="0"/>
          </a:p>
        </p:txBody>
      </p:sp>
      <p:sp>
        <p:nvSpPr>
          <p:cNvPr id="4" name="Content Placeholder 3"/>
          <p:cNvSpPr>
            <a:spLocks noGrp="1"/>
          </p:cNvSpPr>
          <p:nvPr>
            <p:ph sz="half" idx="1"/>
          </p:nvPr>
        </p:nvSpPr>
        <p:spPr>
          <a:xfrm>
            <a:off x="838200" y="1636471"/>
            <a:ext cx="3886200" cy="4622068"/>
          </a:xfrm>
        </p:spPr>
        <p:txBody>
          <a:bodyPr>
            <a:normAutofit/>
          </a:bodyPr>
          <a:lstStyle/>
          <a:p>
            <a:pPr marL="457200" lvl="1" indent="0">
              <a:buNone/>
            </a:pPr>
            <a:endParaRPr lang="en-US" dirty="0"/>
          </a:p>
          <a:p>
            <a:pPr marL="0" indent="0">
              <a:buNone/>
            </a:pPr>
            <a:endParaRPr lang="en-US" dirty="0"/>
          </a:p>
        </p:txBody>
      </p:sp>
      <p:sp>
        <p:nvSpPr>
          <p:cNvPr id="3" name="Slide Number Placeholder 2"/>
          <p:cNvSpPr>
            <a:spLocks noGrp="1"/>
          </p:cNvSpPr>
          <p:nvPr>
            <p:ph type="sldNum" sz="quarter" idx="12"/>
          </p:nvPr>
        </p:nvSpPr>
        <p:spPr/>
        <p:txBody>
          <a:bodyPr/>
          <a:lstStyle/>
          <a:p>
            <a:fld id="{9A5AD8C0-DB1F-46B0-B518-46B8FDAD02E2}" type="slidenum">
              <a:rPr lang="en-US" smtClean="0"/>
              <a:t>20</a:t>
            </a:fld>
            <a:endParaRPr lang="en-US"/>
          </a:p>
        </p:txBody>
      </p:sp>
      <p:sp>
        <p:nvSpPr>
          <p:cNvPr id="8" name="TextBox 7"/>
          <p:cNvSpPr txBox="1"/>
          <p:nvPr/>
        </p:nvSpPr>
        <p:spPr>
          <a:xfrm>
            <a:off x="838200" y="6094742"/>
            <a:ext cx="1252266" cy="261610"/>
          </a:xfrm>
          <a:prstGeom prst="rect">
            <a:avLst/>
          </a:prstGeom>
          <a:noFill/>
        </p:spPr>
        <p:txBody>
          <a:bodyPr wrap="none" rtlCol="0">
            <a:spAutoFit/>
          </a:bodyPr>
          <a:lstStyle/>
          <a:p>
            <a:r>
              <a:rPr lang="en-US" sz="1100" dirty="0" smtClean="0"/>
              <a:t>CDC, MMWR 1998</a:t>
            </a:r>
            <a:endParaRPr lang="en-US" sz="11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352" y="2148813"/>
            <a:ext cx="7699295" cy="3749415"/>
          </a:xfrm>
          <a:prstGeom prst="rect">
            <a:avLst/>
          </a:prstGeom>
          <a:ln>
            <a:solidFill>
              <a:schemeClr val="bg1">
                <a:lumMod val="50000"/>
              </a:schemeClr>
            </a:solidFill>
          </a:ln>
        </p:spPr>
      </p:pic>
    </p:spTree>
    <p:extLst>
      <p:ext uri="{BB962C8B-B14F-4D97-AF65-F5344CB8AC3E}">
        <p14:creationId xmlns:p14="http://schemas.microsoft.com/office/powerpoint/2010/main" val="177318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Viral Infections (very abbreviated)</a:t>
            </a:r>
            <a:endParaRPr lang="en-US" dirty="0"/>
          </a:p>
        </p:txBody>
      </p:sp>
      <p:sp>
        <p:nvSpPr>
          <p:cNvPr id="3" name="Content Placeholder 2"/>
          <p:cNvSpPr>
            <a:spLocks noGrp="1"/>
          </p:cNvSpPr>
          <p:nvPr>
            <p:ph sz="half" idx="1"/>
          </p:nvPr>
        </p:nvSpPr>
        <p:spPr/>
        <p:txBody>
          <a:bodyPr>
            <a:normAutofit/>
          </a:bodyPr>
          <a:lstStyle/>
          <a:p>
            <a:r>
              <a:rPr lang="en-US" dirty="0" smtClean="0"/>
              <a:t>Hepatitis A</a:t>
            </a:r>
          </a:p>
          <a:p>
            <a:pPr lvl="1"/>
            <a:r>
              <a:rPr lang="en-US" dirty="0" smtClean="0"/>
              <a:t>Recent outbreaks among people injecting drugs</a:t>
            </a:r>
          </a:p>
          <a:p>
            <a:pPr lvl="1"/>
            <a:r>
              <a:rPr lang="en-US" dirty="0" smtClean="0"/>
              <a:t>Vaccine-preventable</a:t>
            </a:r>
          </a:p>
          <a:p>
            <a:r>
              <a:rPr lang="en-US" dirty="0" smtClean="0"/>
              <a:t>Hepatitis B</a:t>
            </a:r>
          </a:p>
          <a:p>
            <a:pPr lvl="1"/>
            <a:r>
              <a:rPr lang="en-US" dirty="0" smtClean="0"/>
              <a:t>Vaccinate – or consider confirming immunity</a:t>
            </a:r>
          </a:p>
        </p:txBody>
      </p:sp>
      <p:sp>
        <p:nvSpPr>
          <p:cNvPr id="4" name="Content Placeholder 3"/>
          <p:cNvSpPr>
            <a:spLocks noGrp="1"/>
          </p:cNvSpPr>
          <p:nvPr>
            <p:ph sz="half" idx="2"/>
          </p:nvPr>
        </p:nvSpPr>
        <p:spPr/>
        <p:txBody>
          <a:bodyPr>
            <a:normAutofit/>
          </a:bodyPr>
          <a:lstStyle/>
          <a:p>
            <a:r>
              <a:rPr lang="en-US" dirty="0"/>
              <a:t>Hepatitis C</a:t>
            </a:r>
          </a:p>
          <a:p>
            <a:pPr lvl="1"/>
            <a:r>
              <a:rPr lang="en-US" dirty="0"/>
              <a:t>Guidelines endorse treating all persons</a:t>
            </a:r>
          </a:p>
          <a:p>
            <a:pPr lvl="1"/>
            <a:r>
              <a:rPr lang="en-US" dirty="0"/>
              <a:t>Success in people injecting drugs</a:t>
            </a:r>
          </a:p>
          <a:p>
            <a:pPr lvl="1"/>
            <a:r>
              <a:rPr lang="en-US" dirty="0" smtClean="0"/>
              <a:t>Treatment </a:t>
            </a:r>
            <a:r>
              <a:rPr lang="en-US" dirty="0"/>
              <a:t>as </a:t>
            </a:r>
            <a:r>
              <a:rPr lang="en-US" dirty="0" smtClean="0"/>
              <a:t>prevention</a:t>
            </a:r>
          </a:p>
          <a:p>
            <a:r>
              <a:rPr lang="en-US" dirty="0" smtClean="0"/>
              <a:t>HIV	</a:t>
            </a:r>
          </a:p>
          <a:p>
            <a:pPr lvl="1"/>
            <a:r>
              <a:rPr lang="en-US" dirty="0" smtClean="0"/>
              <a:t>Outbreaks among PWID</a:t>
            </a:r>
          </a:p>
          <a:p>
            <a:pPr lvl="1"/>
            <a:r>
              <a:rPr lang="en-US" dirty="0" err="1" smtClean="0"/>
              <a:t>PrEP</a:t>
            </a:r>
            <a:endParaRPr lang="en-US" dirty="0"/>
          </a:p>
          <a:p>
            <a:endParaRPr lang="en-US" dirty="0"/>
          </a:p>
        </p:txBody>
      </p:sp>
      <p:sp>
        <p:nvSpPr>
          <p:cNvPr id="5" name="Slide Number Placeholder 4"/>
          <p:cNvSpPr>
            <a:spLocks noGrp="1"/>
          </p:cNvSpPr>
          <p:nvPr>
            <p:ph type="sldNum" sz="quarter" idx="12"/>
          </p:nvPr>
        </p:nvSpPr>
        <p:spPr/>
        <p:txBody>
          <a:bodyPr/>
          <a:lstStyle/>
          <a:p>
            <a:fld id="{4C4B988A-398A-4F43-B462-F34B08F87E48}" type="slidenum">
              <a:rPr lang="en-US" smtClean="0"/>
              <a:t>21</a:t>
            </a:fld>
            <a:endParaRPr lang="en-US"/>
          </a:p>
        </p:txBody>
      </p:sp>
      <p:pic>
        <p:nvPicPr>
          <p:cNvPr id="6" name="Picture 5"/>
          <p:cNvPicPr>
            <a:picLocks noChangeAspect="1"/>
          </p:cNvPicPr>
          <p:nvPr/>
        </p:nvPicPr>
        <p:blipFill>
          <a:blip r:embed="rId3"/>
          <a:stretch>
            <a:fillRect/>
          </a:stretch>
        </p:blipFill>
        <p:spPr>
          <a:xfrm>
            <a:off x="10102900" y="365127"/>
            <a:ext cx="1250900" cy="1325563"/>
          </a:xfrm>
          <a:prstGeom prst="rect">
            <a:avLst/>
          </a:prstGeom>
          <a:ln>
            <a:solidFill>
              <a:schemeClr val="bg1">
                <a:lumMod val="50000"/>
              </a:schemeClr>
            </a:solidFill>
          </a:ln>
        </p:spPr>
      </p:pic>
    </p:spTree>
    <p:extLst>
      <p:ext uri="{BB962C8B-B14F-4D97-AF65-F5344CB8AC3E}">
        <p14:creationId xmlns:p14="http://schemas.microsoft.com/office/powerpoint/2010/main" val="1043090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a:t>
            </a:r>
            <a:r>
              <a:rPr lang="en-US" dirty="0"/>
              <a:t>S</a:t>
            </a:r>
            <a:r>
              <a:rPr lang="en-US" dirty="0" smtClean="0"/>
              <a:t>ome </a:t>
            </a:r>
            <a:r>
              <a:rPr lang="en-US" dirty="0"/>
              <a:t>M</a:t>
            </a:r>
            <a:r>
              <a:rPr lang="en-US" dirty="0" smtClean="0"/>
              <a:t>imics</a:t>
            </a:r>
            <a:endParaRPr lang="en-US" dirty="0"/>
          </a:p>
        </p:txBody>
      </p:sp>
      <p:sp>
        <p:nvSpPr>
          <p:cNvPr id="3" name="Content Placeholder 2"/>
          <p:cNvSpPr>
            <a:spLocks noGrp="1"/>
          </p:cNvSpPr>
          <p:nvPr>
            <p:ph sz="half" idx="1"/>
          </p:nvPr>
        </p:nvSpPr>
        <p:spPr>
          <a:xfrm>
            <a:off x="838200" y="1825625"/>
            <a:ext cx="5803900" cy="4351338"/>
          </a:xfrm>
        </p:spPr>
        <p:txBody>
          <a:bodyPr>
            <a:normAutofit lnSpcReduction="10000"/>
          </a:bodyPr>
          <a:lstStyle/>
          <a:p>
            <a:r>
              <a:rPr lang="en-US" dirty="0" smtClean="0"/>
              <a:t>Vasculitis</a:t>
            </a:r>
          </a:p>
          <a:p>
            <a:pPr lvl="1"/>
            <a:r>
              <a:rPr lang="en-US" dirty="0" smtClean="0"/>
              <a:t>Levamisole (ANCA+)</a:t>
            </a:r>
          </a:p>
          <a:p>
            <a:pPr lvl="1"/>
            <a:endParaRPr lang="en-US" dirty="0" smtClean="0"/>
          </a:p>
          <a:p>
            <a:r>
              <a:rPr lang="en-US" dirty="0" smtClean="0"/>
              <a:t>Cotton fever</a:t>
            </a:r>
          </a:p>
          <a:p>
            <a:pPr lvl="1"/>
            <a:r>
              <a:rPr lang="en-US" dirty="0" smtClean="0"/>
              <a:t>Sepsis syndrome with injecting- fever and leukocytosis</a:t>
            </a:r>
          </a:p>
          <a:p>
            <a:pPr lvl="1"/>
            <a:r>
              <a:rPr lang="en-US" dirty="0" smtClean="0"/>
              <a:t>Sterile cultures</a:t>
            </a:r>
          </a:p>
          <a:p>
            <a:pPr lvl="1"/>
            <a:endParaRPr lang="en-US" dirty="0" smtClean="0"/>
          </a:p>
          <a:p>
            <a:r>
              <a:rPr lang="en-US" dirty="0" smtClean="0"/>
              <a:t>Drug effects</a:t>
            </a:r>
          </a:p>
          <a:p>
            <a:pPr lvl="1"/>
            <a:r>
              <a:rPr lang="en-US" dirty="0" smtClean="0"/>
              <a:t>Serotonergic</a:t>
            </a:r>
          </a:p>
          <a:p>
            <a:pPr lvl="1"/>
            <a:r>
              <a:rPr lang="en-US" dirty="0" smtClean="0"/>
              <a:t>Autonomic</a:t>
            </a:r>
          </a:p>
          <a:p>
            <a:pPr lvl="1"/>
            <a:endParaRPr lang="en-US" dirty="0"/>
          </a:p>
        </p:txBody>
      </p:sp>
      <p:sp>
        <p:nvSpPr>
          <p:cNvPr id="4" name="Content Placeholder 3"/>
          <p:cNvSpPr>
            <a:spLocks noGrp="1"/>
          </p:cNvSpPr>
          <p:nvPr>
            <p:ph sz="half" idx="2"/>
          </p:nvPr>
        </p:nvSpPr>
        <p:spPr/>
        <p:txBody>
          <a:bodyPr>
            <a:normAutofit lnSpcReduction="10000"/>
          </a:bodyPr>
          <a:lstStyle/>
          <a:p>
            <a:endParaRPr lang="en-US"/>
          </a:p>
        </p:txBody>
      </p:sp>
      <p:sp>
        <p:nvSpPr>
          <p:cNvPr id="5" name="Slide Number Placeholder 4"/>
          <p:cNvSpPr>
            <a:spLocks noGrp="1"/>
          </p:cNvSpPr>
          <p:nvPr>
            <p:ph type="sldNum" sz="quarter" idx="12"/>
          </p:nvPr>
        </p:nvSpPr>
        <p:spPr/>
        <p:txBody>
          <a:bodyPr/>
          <a:lstStyle/>
          <a:p>
            <a:fld id="{4C4B988A-398A-4F43-B462-F34B08F87E48}" type="slidenum">
              <a:rPr lang="en-US" smtClean="0"/>
              <a:t>22</a:t>
            </a:fld>
            <a:endParaRPr lang="en-US"/>
          </a:p>
        </p:txBody>
      </p:sp>
      <p:pic>
        <p:nvPicPr>
          <p:cNvPr id="8194" name="Picture 2" descr="Leg ulcerations attributed to levamisole-adulterated coca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195" y="1825625"/>
            <a:ext cx="3443605" cy="25845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6094742"/>
            <a:ext cx="3687228" cy="261610"/>
          </a:xfrm>
          <a:prstGeom prst="rect">
            <a:avLst/>
          </a:prstGeom>
          <a:noFill/>
        </p:spPr>
        <p:txBody>
          <a:bodyPr wrap="none" rtlCol="0">
            <a:spAutoFit/>
          </a:bodyPr>
          <a:lstStyle/>
          <a:p>
            <a:r>
              <a:rPr lang="en-US" sz="1100" dirty="0" err="1" smtClean="0"/>
              <a:t>Xie</a:t>
            </a:r>
            <a:r>
              <a:rPr lang="en-US" sz="1100" dirty="0" smtClean="0"/>
              <a:t> Y, J Gen Intern Med 2016. Wurcel AG, </a:t>
            </a:r>
            <a:r>
              <a:rPr lang="en-US" sz="1100" dirty="0" err="1" smtClean="0"/>
              <a:t>Clin</a:t>
            </a:r>
            <a:r>
              <a:rPr lang="en-US" sz="1100" dirty="0" smtClean="0"/>
              <a:t> Infect Dis 2015</a:t>
            </a:r>
            <a:endParaRPr lang="en-US" sz="1100" dirty="0"/>
          </a:p>
        </p:txBody>
      </p:sp>
    </p:spTree>
    <p:extLst>
      <p:ext uri="{BB962C8B-B14F-4D97-AF65-F5344CB8AC3E}">
        <p14:creationId xmlns:p14="http://schemas.microsoft.com/office/powerpoint/2010/main" val="1046126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solidFill>
                  <a:schemeClr val="bg1">
                    <a:lumMod val="50000"/>
                  </a:schemeClr>
                </a:solidFill>
              </a:rPr>
              <a:t>Quick take on opioid crisis</a:t>
            </a:r>
            <a:endParaRPr lang="en-US" dirty="0"/>
          </a:p>
          <a:p>
            <a:r>
              <a:rPr lang="en-US" dirty="0" smtClean="0">
                <a:solidFill>
                  <a:schemeClr val="bg1">
                    <a:lumMod val="50000"/>
                  </a:schemeClr>
                </a:solidFill>
              </a:rPr>
              <a:t>Infections of concern to people who inject drugs</a:t>
            </a:r>
          </a:p>
          <a:p>
            <a:r>
              <a:rPr lang="en-US" dirty="0" smtClean="0"/>
              <a:t>Epidemiology of infective endocarditis </a:t>
            </a:r>
          </a:p>
          <a:p>
            <a:pPr lvl="1"/>
            <a:r>
              <a:rPr lang="en-US" dirty="0" smtClean="0"/>
              <a:t>Recent data on NC</a:t>
            </a:r>
          </a:p>
          <a:p>
            <a:r>
              <a:rPr lang="en-US" dirty="0" smtClean="0">
                <a:solidFill>
                  <a:schemeClr val="bg1">
                    <a:lumMod val="50000"/>
                  </a:schemeClr>
                </a:solidFill>
              </a:rPr>
              <a:t>Prevention strategies and harm reduction</a:t>
            </a:r>
            <a:endParaRPr lang="en-US"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C6F616D4-7DA2-4257-B746-9F41BCE73E55}" type="slidenum">
              <a:rPr lang="en-US" smtClean="0"/>
              <a:t>23</a:t>
            </a:fld>
            <a:endParaRPr lang="en-US" dirty="0"/>
          </a:p>
        </p:txBody>
      </p:sp>
    </p:spTree>
    <p:extLst>
      <p:ext uri="{BB962C8B-B14F-4D97-AF65-F5344CB8AC3E}">
        <p14:creationId xmlns:p14="http://schemas.microsoft.com/office/powerpoint/2010/main" val="2958499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Infective Endocarditis?</a:t>
            </a:r>
            <a:endParaRPr lang="en-US" dirty="0"/>
          </a:p>
        </p:txBody>
      </p:sp>
      <p:sp>
        <p:nvSpPr>
          <p:cNvPr id="3" name="Content Placeholder 2"/>
          <p:cNvSpPr>
            <a:spLocks noGrp="1"/>
          </p:cNvSpPr>
          <p:nvPr>
            <p:ph idx="1"/>
          </p:nvPr>
        </p:nvSpPr>
        <p:spPr>
          <a:xfrm>
            <a:off x="838200" y="1847852"/>
            <a:ext cx="4884132" cy="4351338"/>
          </a:xfrm>
        </p:spPr>
        <p:txBody>
          <a:bodyPr>
            <a:noAutofit/>
          </a:bodyPr>
          <a:lstStyle/>
          <a:p>
            <a:r>
              <a:rPr lang="en-US" sz="2200" dirty="0"/>
              <a:t>Infection of heart valves by bacteria or fungus </a:t>
            </a:r>
          </a:p>
          <a:p>
            <a:r>
              <a:rPr lang="en-US" sz="2200" dirty="0"/>
              <a:t>Commonly: </a:t>
            </a:r>
            <a:r>
              <a:rPr lang="en-US" sz="2200" dirty="0" smtClean="0"/>
              <a:t>older </a:t>
            </a:r>
            <a:r>
              <a:rPr lang="en-US" sz="2200" dirty="0"/>
              <a:t>persons </a:t>
            </a:r>
            <a:r>
              <a:rPr lang="en-US" sz="2200" dirty="0" smtClean="0"/>
              <a:t>with degeneration </a:t>
            </a:r>
            <a:r>
              <a:rPr lang="en-US" sz="2200" dirty="0"/>
              <a:t>of </a:t>
            </a:r>
            <a:r>
              <a:rPr lang="en-US" sz="2200" dirty="0" smtClean="0"/>
              <a:t>valves</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131" y="1780384"/>
            <a:ext cx="4945669" cy="4486274"/>
          </a:xfrm>
          <a:prstGeom prst="rect">
            <a:avLst/>
          </a:prstGeom>
        </p:spPr>
      </p:pic>
      <p:sp>
        <p:nvSpPr>
          <p:cNvPr id="5" name="TextBox 4"/>
          <p:cNvSpPr txBox="1"/>
          <p:nvPr/>
        </p:nvSpPr>
        <p:spPr>
          <a:xfrm>
            <a:off x="838200" y="6060690"/>
            <a:ext cx="1574598" cy="276999"/>
          </a:xfrm>
          <a:prstGeom prst="rect">
            <a:avLst/>
          </a:prstGeom>
          <a:noFill/>
        </p:spPr>
        <p:txBody>
          <a:bodyPr wrap="none" rtlCol="0">
            <a:spAutoFit/>
          </a:bodyPr>
          <a:lstStyle/>
          <a:p>
            <a:r>
              <a:rPr lang="en-US" sz="1200" dirty="0"/>
              <a:t>Holland, Nat Rev 2016</a:t>
            </a:r>
          </a:p>
        </p:txBody>
      </p:sp>
      <p:sp>
        <p:nvSpPr>
          <p:cNvPr id="6" name="Slide Number Placeholder 5"/>
          <p:cNvSpPr>
            <a:spLocks noGrp="1"/>
          </p:cNvSpPr>
          <p:nvPr>
            <p:ph type="sldNum" sz="quarter" idx="12"/>
          </p:nvPr>
        </p:nvSpPr>
        <p:spPr/>
        <p:txBody>
          <a:bodyPr/>
          <a:lstStyle/>
          <a:p>
            <a:fld id="{4C4B988A-398A-4F43-B462-F34B08F87E48}" type="slidenum">
              <a:rPr lang="en-US" smtClean="0"/>
              <a:t>24</a:t>
            </a:fld>
            <a:endParaRPr lang="en-US"/>
          </a:p>
        </p:txBody>
      </p:sp>
    </p:spTree>
    <p:extLst>
      <p:ext uri="{BB962C8B-B14F-4D97-AF65-F5344CB8AC3E}">
        <p14:creationId xmlns:p14="http://schemas.microsoft.com/office/powerpoint/2010/main" val="954171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Infective Endocarditis?</a:t>
            </a:r>
            <a:endParaRPr lang="en-US" dirty="0"/>
          </a:p>
        </p:txBody>
      </p:sp>
      <p:sp>
        <p:nvSpPr>
          <p:cNvPr id="3" name="Content Placeholder 2"/>
          <p:cNvSpPr>
            <a:spLocks noGrp="1"/>
          </p:cNvSpPr>
          <p:nvPr>
            <p:ph idx="1"/>
          </p:nvPr>
        </p:nvSpPr>
        <p:spPr>
          <a:xfrm>
            <a:off x="838199" y="1882589"/>
            <a:ext cx="5293659" cy="4524375"/>
          </a:xfrm>
        </p:spPr>
        <p:txBody>
          <a:bodyPr>
            <a:normAutofit/>
          </a:bodyPr>
          <a:lstStyle/>
          <a:p>
            <a:pPr marL="0" indent="0">
              <a:buNone/>
            </a:pPr>
            <a:r>
              <a:rPr lang="en-US" dirty="0" smtClean="0"/>
              <a:t>Presentation</a:t>
            </a:r>
            <a:endParaRPr lang="en-US" b="1" dirty="0" smtClean="0"/>
          </a:p>
          <a:p>
            <a:pPr lvl="1"/>
            <a:r>
              <a:rPr lang="en-US" dirty="0" smtClean="0"/>
              <a:t>Nonspecific and mild</a:t>
            </a:r>
          </a:p>
          <a:p>
            <a:pPr lvl="1"/>
            <a:r>
              <a:rPr lang="en-US" dirty="0" smtClean="0"/>
              <a:t>… Or overt and severe</a:t>
            </a:r>
          </a:p>
          <a:p>
            <a:pPr marL="0" indent="0">
              <a:buNone/>
            </a:pPr>
            <a:r>
              <a:rPr lang="en-US" dirty="0" smtClean="0"/>
              <a:t>Management</a:t>
            </a:r>
          </a:p>
          <a:p>
            <a:pPr lvl="1"/>
            <a:r>
              <a:rPr lang="en-US" dirty="0" smtClean="0"/>
              <a:t>6 weeks of IV antibiotics</a:t>
            </a:r>
          </a:p>
          <a:p>
            <a:pPr lvl="1"/>
            <a:r>
              <a:rPr lang="en-US" dirty="0" smtClean="0"/>
              <a:t>Surgical replacement of valve</a:t>
            </a:r>
          </a:p>
          <a:p>
            <a:pPr lvl="2"/>
            <a:r>
              <a:rPr lang="en-US" sz="2100" dirty="0"/>
              <a:t>Estimated 25-60%</a:t>
            </a:r>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91" y="1785008"/>
            <a:ext cx="5072709" cy="4477026"/>
          </a:xfrm>
          <a:prstGeom prst="rect">
            <a:avLst/>
          </a:prstGeom>
        </p:spPr>
      </p:pic>
      <p:sp>
        <p:nvSpPr>
          <p:cNvPr id="4" name="TextBox 3"/>
          <p:cNvSpPr txBox="1"/>
          <p:nvPr/>
        </p:nvSpPr>
        <p:spPr>
          <a:xfrm>
            <a:off x="838200" y="6147185"/>
            <a:ext cx="1574598" cy="276999"/>
          </a:xfrm>
          <a:prstGeom prst="rect">
            <a:avLst/>
          </a:prstGeom>
          <a:noFill/>
        </p:spPr>
        <p:txBody>
          <a:bodyPr wrap="none" rtlCol="0">
            <a:spAutoFit/>
          </a:bodyPr>
          <a:lstStyle/>
          <a:p>
            <a:r>
              <a:rPr lang="en-US" sz="1200" dirty="0"/>
              <a:t>Holland, Nat Rev 2016</a:t>
            </a:r>
          </a:p>
        </p:txBody>
      </p:sp>
      <p:sp>
        <p:nvSpPr>
          <p:cNvPr id="6" name="Slide Number Placeholder 5"/>
          <p:cNvSpPr>
            <a:spLocks noGrp="1"/>
          </p:cNvSpPr>
          <p:nvPr>
            <p:ph type="sldNum" sz="quarter" idx="12"/>
          </p:nvPr>
        </p:nvSpPr>
        <p:spPr/>
        <p:txBody>
          <a:bodyPr/>
          <a:lstStyle/>
          <a:p>
            <a:fld id="{4C4B988A-398A-4F43-B462-F34B08F87E48}" type="slidenum">
              <a:rPr lang="en-US" smtClean="0"/>
              <a:t>25</a:t>
            </a:fld>
            <a:endParaRPr lang="en-US" dirty="0"/>
          </a:p>
        </p:txBody>
      </p:sp>
    </p:spTree>
    <p:extLst>
      <p:ext uri="{BB962C8B-B14F-4D97-AF65-F5344CB8AC3E}">
        <p14:creationId xmlns:p14="http://schemas.microsoft.com/office/powerpoint/2010/main" val="54833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going on with endocarditis?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7" name="Content Placeholder 2"/>
          <p:cNvSpPr>
            <a:spLocks noGrp="1"/>
          </p:cNvSpPr>
          <p:nvPr>
            <p:ph idx="1"/>
          </p:nvPr>
        </p:nvSpPr>
        <p:spPr>
          <a:xfrm>
            <a:off x="838200" y="1769696"/>
            <a:ext cx="3731088" cy="4351338"/>
          </a:xfrm>
        </p:spPr>
        <p:txBody>
          <a:bodyPr/>
          <a:lstStyle/>
          <a:p>
            <a:pPr marL="0" indent="0">
              <a:buNone/>
            </a:pPr>
            <a:r>
              <a:rPr lang="en-US" dirty="0" smtClean="0"/>
              <a:t>First signal in 2016</a:t>
            </a:r>
          </a:p>
          <a:p>
            <a:endParaRPr lang="en-US" dirty="0" smtClean="0"/>
          </a:p>
          <a:p>
            <a:endParaRPr lang="en-US" dirty="0"/>
          </a:p>
        </p:txBody>
      </p:sp>
      <p:pic>
        <p:nvPicPr>
          <p:cNvPr id="8" name="Picture 7"/>
          <p:cNvPicPr>
            <a:picLocks noChangeAspect="1"/>
          </p:cNvPicPr>
          <p:nvPr/>
        </p:nvPicPr>
        <p:blipFill>
          <a:blip r:embed="rId3"/>
          <a:stretch>
            <a:fillRect/>
          </a:stretch>
        </p:blipFill>
        <p:spPr>
          <a:xfrm>
            <a:off x="7343215" y="1653185"/>
            <a:ext cx="4010585" cy="4467849"/>
          </a:xfrm>
          <a:prstGeom prst="rect">
            <a:avLst/>
          </a:prstGeom>
          <a:ln>
            <a:solidFill>
              <a:schemeClr val="bg1">
                <a:lumMod val="50000"/>
              </a:schemeClr>
            </a:solidFill>
          </a:ln>
        </p:spPr>
      </p:pic>
      <p:sp>
        <p:nvSpPr>
          <p:cNvPr id="6" name="TextBox 5"/>
          <p:cNvSpPr txBox="1"/>
          <p:nvPr/>
        </p:nvSpPr>
        <p:spPr>
          <a:xfrm>
            <a:off x="838200" y="6079352"/>
            <a:ext cx="1998432" cy="276999"/>
          </a:xfrm>
          <a:prstGeom prst="rect">
            <a:avLst/>
          </a:prstGeom>
          <a:noFill/>
        </p:spPr>
        <p:txBody>
          <a:bodyPr wrap="none" rtlCol="0">
            <a:spAutoFit/>
          </a:bodyPr>
          <a:lstStyle/>
          <a:p>
            <a:r>
              <a:rPr lang="en-US" sz="1200" dirty="0" err="1"/>
              <a:t>Wurcel</a:t>
            </a:r>
            <a:r>
              <a:rPr lang="en-US" sz="1200" dirty="0"/>
              <a:t>, Open Forum ID 2016</a:t>
            </a:r>
          </a:p>
        </p:txBody>
      </p:sp>
    </p:spTree>
    <p:extLst>
      <p:ext uri="{BB962C8B-B14F-4D97-AF65-F5344CB8AC3E}">
        <p14:creationId xmlns:p14="http://schemas.microsoft.com/office/powerpoint/2010/main" val="3065678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going on with endocarditis?</a:t>
            </a:r>
            <a:endParaRPr lang="en-US" dirty="0"/>
          </a:p>
        </p:txBody>
      </p:sp>
      <p:sp>
        <p:nvSpPr>
          <p:cNvPr id="3" name="Content Placeholder 2"/>
          <p:cNvSpPr>
            <a:spLocks noGrp="1"/>
          </p:cNvSpPr>
          <p:nvPr>
            <p:ph idx="1"/>
          </p:nvPr>
        </p:nvSpPr>
        <p:spPr>
          <a:xfrm>
            <a:off x="838200" y="1984254"/>
            <a:ext cx="5250366" cy="4351338"/>
          </a:xfrm>
        </p:spPr>
        <p:txBody>
          <a:bodyPr/>
          <a:lstStyle/>
          <a:p>
            <a:pPr marL="0" indent="0">
              <a:buNone/>
            </a:pPr>
            <a:r>
              <a:rPr lang="en-US" dirty="0" smtClean="0"/>
              <a:t>From 2000 to 2013:</a:t>
            </a:r>
          </a:p>
          <a:p>
            <a:r>
              <a:rPr lang="en-US" dirty="0"/>
              <a:t>2</a:t>
            </a:r>
            <a:r>
              <a:rPr lang="en-US" dirty="0" smtClean="0"/>
              <a:t>-fold rise in injection drug-associated endocarditis</a:t>
            </a:r>
          </a:p>
          <a:p>
            <a:endParaRPr lang="en-US" dirty="0" smtClean="0"/>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6" name="Picture 5"/>
          <p:cNvPicPr>
            <a:picLocks noChangeAspect="1"/>
          </p:cNvPicPr>
          <p:nvPr/>
        </p:nvPicPr>
        <p:blipFill>
          <a:blip r:embed="rId3"/>
          <a:stretch>
            <a:fillRect/>
          </a:stretch>
        </p:blipFill>
        <p:spPr>
          <a:xfrm>
            <a:off x="6872511" y="2301553"/>
            <a:ext cx="4481289" cy="3757040"/>
          </a:xfrm>
          <a:prstGeom prst="rect">
            <a:avLst/>
          </a:prstGeom>
          <a:ln>
            <a:solidFill>
              <a:schemeClr val="bg1">
                <a:lumMod val="50000"/>
              </a:schemeClr>
            </a:solidFill>
          </a:ln>
        </p:spPr>
      </p:pic>
      <p:sp>
        <p:nvSpPr>
          <p:cNvPr id="9" name="Right Arrow 8"/>
          <p:cNvSpPr/>
          <p:nvPr/>
        </p:nvSpPr>
        <p:spPr>
          <a:xfrm rot="20509351">
            <a:off x="6868992" y="5456998"/>
            <a:ext cx="861190" cy="339213"/>
          </a:xfrm>
          <a:prstGeom prst="rightArrow">
            <a:avLst/>
          </a:prstGeom>
          <a:solidFill>
            <a:srgbClr val="EBEF13"/>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6058593"/>
            <a:ext cx="1998432" cy="276999"/>
          </a:xfrm>
          <a:prstGeom prst="rect">
            <a:avLst/>
          </a:prstGeom>
          <a:noFill/>
        </p:spPr>
        <p:txBody>
          <a:bodyPr wrap="none" rtlCol="0">
            <a:spAutoFit/>
          </a:bodyPr>
          <a:lstStyle/>
          <a:p>
            <a:r>
              <a:rPr lang="en-US" sz="1200" dirty="0" err="1"/>
              <a:t>Wurcel</a:t>
            </a:r>
            <a:r>
              <a:rPr lang="en-US" sz="1200" dirty="0"/>
              <a:t>, Open Forum ID 2016</a:t>
            </a:r>
          </a:p>
        </p:txBody>
      </p:sp>
    </p:spTree>
    <p:extLst>
      <p:ext uri="{BB962C8B-B14F-4D97-AF65-F5344CB8AC3E}">
        <p14:creationId xmlns:p14="http://schemas.microsoft.com/office/powerpoint/2010/main" val="3752411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going on with endocarditis?</a:t>
            </a:r>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6" name="Picture 5"/>
          <p:cNvPicPr>
            <a:picLocks noChangeAspect="1"/>
          </p:cNvPicPr>
          <p:nvPr/>
        </p:nvPicPr>
        <p:blipFill>
          <a:blip r:embed="rId3"/>
          <a:stretch>
            <a:fillRect/>
          </a:stretch>
        </p:blipFill>
        <p:spPr>
          <a:xfrm>
            <a:off x="6755591" y="2238399"/>
            <a:ext cx="4598209" cy="3570243"/>
          </a:xfrm>
          <a:prstGeom prst="rect">
            <a:avLst/>
          </a:prstGeom>
          <a:ln>
            <a:solidFill>
              <a:schemeClr val="bg1">
                <a:lumMod val="50000"/>
              </a:schemeClr>
            </a:solidFill>
          </a:ln>
        </p:spPr>
      </p:pic>
      <p:sp>
        <p:nvSpPr>
          <p:cNvPr id="9" name="Content Placeholder 2"/>
          <p:cNvSpPr txBox="1">
            <a:spLocks/>
          </p:cNvSpPr>
          <p:nvPr/>
        </p:nvSpPr>
        <p:spPr>
          <a:xfrm>
            <a:off x="838200" y="2005014"/>
            <a:ext cx="50496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From 2000 to 2013:</a:t>
            </a:r>
          </a:p>
          <a:p>
            <a:r>
              <a:rPr lang="en-US" dirty="0"/>
              <a:t>2</a:t>
            </a:r>
            <a:r>
              <a:rPr lang="en-US" dirty="0" smtClean="0"/>
              <a:t>-fold </a:t>
            </a:r>
            <a:r>
              <a:rPr lang="en-US" dirty="0"/>
              <a:t>rise in </a:t>
            </a:r>
            <a:r>
              <a:rPr lang="en-US" dirty="0" smtClean="0"/>
              <a:t>injection drug-associated endocarditis</a:t>
            </a:r>
          </a:p>
          <a:p>
            <a:pPr lvl="1"/>
            <a:r>
              <a:rPr lang="en-US" dirty="0" smtClean="0"/>
              <a:t>White + 15-34 = 80% </a:t>
            </a:r>
          </a:p>
          <a:p>
            <a:endParaRPr lang="en-US" dirty="0"/>
          </a:p>
          <a:p>
            <a:endParaRPr lang="en-US" dirty="0"/>
          </a:p>
        </p:txBody>
      </p:sp>
      <p:sp>
        <p:nvSpPr>
          <p:cNvPr id="7" name="Right Arrow 6"/>
          <p:cNvSpPr/>
          <p:nvPr/>
        </p:nvSpPr>
        <p:spPr>
          <a:xfrm rot="20509351">
            <a:off x="6962860" y="3677078"/>
            <a:ext cx="861190" cy="339213"/>
          </a:xfrm>
          <a:prstGeom prst="rightArrow">
            <a:avLst/>
          </a:prstGeom>
          <a:solidFill>
            <a:srgbClr val="EBE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5899964"/>
            <a:ext cx="1998432" cy="276999"/>
          </a:xfrm>
          <a:prstGeom prst="rect">
            <a:avLst/>
          </a:prstGeom>
          <a:noFill/>
        </p:spPr>
        <p:txBody>
          <a:bodyPr wrap="none" rtlCol="0">
            <a:spAutoFit/>
          </a:bodyPr>
          <a:lstStyle/>
          <a:p>
            <a:r>
              <a:rPr lang="en-US" sz="1200" dirty="0" err="1"/>
              <a:t>Wurcel</a:t>
            </a:r>
            <a:r>
              <a:rPr lang="en-US" sz="1200" dirty="0"/>
              <a:t>, Open Forum ID 2016</a:t>
            </a:r>
          </a:p>
        </p:txBody>
      </p:sp>
    </p:spTree>
    <p:extLst>
      <p:ext uri="{BB962C8B-B14F-4D97-AF65-F5344CB8AC3E}">
        <p14:creationId xmlns:p14="http://schemas.microsoft.com/office/powerpoint/2010/main" val="422401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what’s going on in North Carolina?</a:t>
            </a:r>
            <a:endParaRPr lang="en-US"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4C4B988A-398A-4F43-B462-F34B08F87E48}" type="slidenum">
              <a:rPr lang="en-US" smtClean="0"/>
              <a:t>29</a:t>
            </a:fld>
            <a:endParaRPr lang="en-US"/>
          </a:p>
        </p:txBody>
      </p:sp>
      <p:pic>
        <p:nvPicPr>
          <p:cNvPr id="9"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7381" y="1825625"/>
            <a:ext cx="5657237" cy="4351338"/>
          </a:xfrm>
          <a:prstGeom prst="rect">
            <a:avLst/>
          </a:prstGeom>
          <a:ln>
            <a:solidFill>
              <a:schemeClr val="bg1">
                <a:lumMod val="50000"/>
              </a:schemeClr>
            </a:solidFill>
          </a:ln>
        </p:spPr>
      </p:pic>
    </p:spTree>
    <p:extLst>
      <p:ext uri="{BB962C8B-B14F-4D97-AF65-F5344CB8AC3E}">
        <p14:creationId xmlns:p14="http://schemas.microsoft.com/office/powerpoint/2010/main" val="182607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Objectives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Be familiar with the infections of particular concern to persons who inject drugs (PWID)</a:t>
            </a:r>
          </a:p>
          <a:p>
            <a:pPr marL="514350" indent="-514350">
              <a:buFont typeface="+mj-lt"/>
              <a:buAutoNum type="arabicPeriod"/>
            </a:pPr>
            <a:r>
              <a:rPr lang="en-US" dirty="0" smtClean="0"/>
              <a:t>Understand the growing impact of infective endocarditis among PWID</a:t>
            </a:r>
          </a:p>
          <a:p>
            <a:pPr marL="514350" indent="-514350">
              <a:buFont typeface="+mj-lt"/>
              <a:buAutoNum type="arabicPeriod"/>
            </a:pPr>
            <a:r>
              <a:rPr lang="en-US" dirty="0" smtClean="0"/>
              <a:t>Know the tools available for infection prevention in PWID</a:t>
            </a:r>
          </a:p>
        </p:txBody>
      </p:sp>
      <p:sp>
        <p:nvSpPr>
          <p:cNvPr id="4" name="Slide Number Placeholder 3"/>
          <p:cNvSpPr>
            <a:spLocks noGrp="1"/>
          </p:cNvSpPr>
          <p:nvPr>
            <p:ph type="sldNum" sz="quarter" idx="12"/>
          </p:nvPr>
        </p:nvSpPr>
        <p:spPr/>
        <p:txBody>
          <a:bodyPr/>
          <a:lstStyle/>
          <a:p>
            <a:fld id="{9A5AD8C0-DB1F-46B0-B518-46B8FDAD02E2}" type="slidenum">
              <a:rPr lang="en-US" smtClean="0"/>
              <a:t>3</a:t>
            </a:fld>
            <a:endParaRPr lang="en-US" dirty="0"/>
          </a:p>
        </p:txBody>
      </p:sp>
    </p:spTree>
    <p:extLst>
      <p:ext uri="{BB962C8B-B14F-4D97-AF65-F5344CB8AC3E}">
        <p14:creationId xmlns:p14="http://schemas.microsoft.com/office/powerpoint/2010/main" val="2682285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2095955778"/>
              </p:ext>
            </p:extLst>
          </p:nvPr>
        </p:nvGraphicFramePr>
        <p:xfrm>
          <a:off x="2152650" y="1223319"/>
          <a:ext cx="7886700" cy="549815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990600" y="5175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r>
              <a:rPr lang="en-US" smtClean="0"/>
              <a:t>Infective Endocarditis Hospitalizations</a:t>
            </a:r>
            <a:br>
              <a:rPr lang="en-US" smtClean="0"/>
            </a:br>
            <a:endParaRPr lang="en-US" dirty="0"/>
          </a:p>
        </p:txBody>
      </p:sp>
    </p:spTree>
    <p:extLst>
      <p:ext uri="{BB962C8B-B14F-4D97-AF65-F5344CB8AC3E}">
        <p14:creationId xmlns:p14="http://schemas.microsoft.com/office/powerpoint/2010/main" val="1818579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what about surgery?</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79671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Valve </a:t>
            </a:r>
            <a:r>
              <a:rPr lang="en-US" dirty="0"/>
              <a:t>R</a:t>
            </a:r>
            <a:r>
              <a:rPr lang="en-US" dirty="0" smtClean="0"/>
              <a:t>eplacement in People </a:t>
            </a:r>
            <a:r>
              <a:rPr lang="en-US" dirty="0"/>
              <a:t>W</a:t>
            </a:r>
            <a:r>
              <a:rPr lang="en-US" dirty="0" smtClean="0"/>
              <a:t>ho </a:t>
            </a:r>
            <a:r>
              <a:rPr lang="en-US" dirty="0"/>
              <a:t>U</a:t>
            </a:r>
            <a:r>
              <a:rPr lang="en-US" dirty="0" smtClean="0"/>
              <a:t>se </a:t>
            </a:r>
            <a:r>
              <a:rPr lang="en-US" dirty="0"/>
              <a:t>D</a:t>
            </a:r>
            <a:r>
              <a:rPr lang="en-US" dirty="0" smtClean="0"/>
              <a:t>rugs</a:t>
            </a:r>
            <a:endParaRPr lang="en-US" dirty="0"/>
          </a:p>
        </p:txBody>
      </p:sp>
      <p:sp>
        <p:nvSpPr>
          <p:cNvPr id="3" name="Content Placeholder 2"/>
          <p:cNvSpPr>
            <a:spLocks noGrp="1"/>
          </p:cNvSpPr>
          <p:nvPr>
            <p:ph idx="1"/>
          </p:nvPr>
        </p:nvSpPr>
        <p:spPr/>
        <p:txBody>
          <a:bodyPr>
            <a:normAutofit/>
          </a:bodyPr>
          <a:lstStyle/>
          <a:p>
            <a:r>
              <a:rPr lang="en-US" dirty="0" smtClean="0"/>
              <a:t>Concerns of heart valve replacement:</a:t>
            </a:r>
          </a:p>
          <a:p>
            <a:pPr lvl="1"/>
            <a:r>
              <a:rPr lang="en-US" dirty="0" smtClean="0"/>
              <a:t>Reinfection of prosthetic valve</a:t>
            </a:r>
          </a:p>
          <a:p>
            <a:pPr lvl="1"/>
            <a:r>
              <a:rPr lang="en-US" dirty="0" smtClean="0"/>
              <a:t>Repeated sternotomies</a:t>
            </a:r>
          </a:p>
          <a:p>
            <a:pPr lvl="1"/>
            <a:r>
              <a:rPr lang="en-US" dirty="0" smtClean="0"/>
              <a:t>Technically difficult surgeries, increasingly high-risk</a:t>
            </a:r>
          </a:p>
          <a:p>
            <a:pPr lvl="1"/>
            <a:r>
              <a:rPr lang="en-US" dirty="0" smtClean="0"/>
              <a:t>Absence of consensus in surgical community</a:t>
            </a:r>
          </a:p>
        </p:txBody>
      </p:sp>
      <p:sp>
        <p:nvSpPr>
          <p:cNvPr id="5" name="Slide Number Placeholder 4"/>
          <p:cNvSpPr>
            <a:spLocks noGrp="1"/>
          </p:cNvSpPr>
          <p:nvPr>
            <p:ph type="sldNum" sz="quarter" idx="12"/>
          </p:nvPr>
        </p:nvSpPr>
        <p:spPr/>
        <p:txBody>
          <a:bodyPr/>
          <a:lstStyle/>
          <a:p>
            <a:fld id="{4C4B988A-398A-4F43-B462-F34B08F87E48}" type="slidenum">
              <a:rPr lang="en-US" smtClean="0"/>
              <a:t>32</a:t>
            </a:fld>
            <a:endParaRPr lang="en-US"/>
          </a:p>
        </p:txBody>
      </p:sp>
    </p:spTree>
    <p:extLst>
      <p:ext uri="{BB962C8B-B14F-4D97-AF65-F5344CB8AC3E}">
        <p14:creationId xmlns:p14="http://schemas.microsoft.com/office/powerpoint/2010/main" val="1822675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what about surgery?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2096" y="1825625"/>
            <a:ext cx="6607809" cy="4351338"/>
          </a:xfr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0499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what about surgery?</a:t>
            </a:r>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8" name="Picture 7"/>
          <p:cNvPicPr>
            <a:picLocks noChangeAspect="1"/>
          </p:cNvPicPr>
          <p:nvPr/>
        </p:nvPicPr>
        <p:blipFill>
          <a:blip r:embed="rId3"/>
          <a:stretch>
            <a:fillRect/>
          </a:stretch>
        </p:blipFill>
        <p:spPr>
          <a:xfrm>
            <a:off x="2286654" y="2620228"/>
            <a:ext cx="7618693" cy="1947334"/>
          </a:xfrm>
          <a:prstGeom prst="rect">
            <a:avLst/>
          </a:prstGeom>
          <a:ln>
            <a:solidFill>
              <a:schemeClr val="bg1">
                <a:lumMod val="50000"/>
              </a:schemeClr>
            </a:solidFill>
          </a:ln>
        </p:spPr>
      </p:pic>
      <p:pic>
        <p:nvPicPr>
          <p:cNvPr id="9" name="Picture 8"/>
          <p:cNvPicPr>
            <a:picLocks noChangeAspect="1"/>
          </p:cNvPicPr>
          <p:nvPr/>
        </p:nvPicPr>
        <p:blipFill>
          <a:blip r:embed="rId4"/>
          <a:stretch>
            <a:fillRect/>
          </a:stretch>
        </p:blipFill>
        <p:spPr>
          <a:xfrm>
            <a:off x="2286655" y="3802714"/>
            <a:ext cx="7618692" cy="764848"/>
          </a:xfrm>
          <a:prstGeom prst="rect">
            <a:avLst/>
          </a:prstGeom>
        </p:spPr>
      </p:pic>
    </p:spTree>
    <p:extLst>
      <p:ext uri="{BB962C8B-B14F-4D97-AF65-F5344CB8AC3E}">
        <p14:creationId xmlns:p14="http://schemas.microsoft.com/office/powerpoint/2010/main" val="3296028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Hospitalizations with Surgery</a:t>
            </a:r>
            <a:endParaRPr lang="en-US" dirty="0"/>
          </a:p>
        </p:txBody>
      </p:sp>
      <p:sp>
        <p:nvSpPr>
          <p:cNvPr id="4" name="Slide Number Placeholder 3"/>
          <p:cNvSpPr>
            <a:spLocks noGrp="1"/>
          </p:cNvSpPr>
          <p:nvPr>
            <p:ph type="sldNum" sz="quarter" idx="12"/>
          </p:nvPr>
        </p:nvSpPr>
        <p:spPr/>
        <p:txBody>
          <a:bodyPr/>
          <a:lstStyle/>
          <a:p>
            <a:endParaRPr lang="en-US"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993446279"/>
              </p:ext>
            </p:extLst>
          </p:nvPr>
        </p:nvGraphicFramePr>
        <p:xfrm>
          <a:off x="2152650" y="1346886"/>
          <a:ext cx="7886700" cy="5374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8581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Endocarditis Surgeries Trends, by Drug</a:t>
            </a:r>
            <a:endParaRPr lang="en-US" dirty="0"/>
          </a:p>
        </p:txBody>
      </p:sp>
      <p:sp>
        <p:nvSpPr>
          <p:cNvPr id="4" name="Slide Number Placeholder 3"/>
          <p:cNvSpPr>
            <a:spLocks noGrp="1"/>
          </p:cNvSpPr>
          <p:nvPr>
            <p:ph type="sldNum" sz="quarter" idx="12"/>
          </p:nvPr>
        </p:nvSpPr>
        <p:spPr/>
        <p:txBody>
          <a:bodyPr/>
          <a:lstStyle/>
          <a:p>
            <a:endParaRPr lang="en-US" dirty="0"/>
          </a:p>
        </p:txBody>
      </p:sp>
      <p:graphicFrame>
        <p:nvGraphicFramePr>
          <p:cNvPr id="6" name="Content Placeholder 5"/>
          <p:cNvGraphicFramePr>
            <a:graphicFrameLocks noGrp="1"/>
          </p:cNvGraphicFramePr>
          <p:nvPr>
            <p:ph idx="1"/>
          </p:nvPr>
        </p:nvGraphicFramePr>
        <p:xfrm>
          <a:off x="2528887" y="1847850"/>
          <a:ext cx="7134225"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 Arrow 2"/>
          <p:cNvSpPr/>
          <p:nvPr/>
        </p:nvSpPr>
        <p:spPr>
          <a:xfrm>
            <a:off x="9454242" y="1974668"/>
            <a:ext cx="1055915" cy="500743"/>
          </a:xfrm>
          <a:prstGeom prst="lef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076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Endocarditis Surgeries: Insurance Status</a:t>
            </a:r>
            <a:endParaRPr lang="en-US" dirty="0"/>
          </a:p>
        </p:txBody>
      </p:sp>
      <p:sp>
        <p:nvSpPr>
          <p:cNvPr id="2" name="Slide Number Placeholder 1"/>
          <p:cNvSpPr>
            <a:spLocks noGrp="1"/>
          </p:cNvSpPr>
          <p:nvPr>
            <p:ph type="sldNum" sz="quarter" idx="12"/>
          </p:nvPr>
        </p:nvSpPr>
        <p:spPr/>
        <p:txBody>
          <a:bodyPr/>
          <a:lstStyle/>
          <a:p>
            <a:fld id="{4C4B988A-398A-4F43-B462-F34B08F87E48}" type="slidenum">
              <a:rPr lang="en-US" smtClean="0"/>
              <a:t>37</a:t>
            </a:fld>
            <a:endParaRPr lang="en-US"/>
          </a:p>
        </p:txBody>
      </p:sp>
      <p:graphicFrame>
        <p:nvGraphicFramePr>
          <p:cNvPr id="6" name="Chart 5"/>
          <p:cNvGraphicFramePr>
            <a:graphicFrameLocks/>
          </p:cNvGraphicFramePr>
          <p:nvPr>
            <p:extLst>
              <p:ext uri="{D42A27DB-BD31-4B8C-83A1-F6EECF244321}">
                <p14:modId xmlns:p14="http://schemas.microsoft.com/office/powerpoint/2010/main" val="115083680"/>
              </p:ext>
            </p:extLst>
          </p:nvPr>
        </p:nvGraphicFramePr>
        <p:xfrm>
          <a:off x="3381876" y="1842510"/>
          <a:ext cx="7971924" cy="4665662"/>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p:cNvSpPr/>
          <p:nvPr/>
        </p:nvSpPr>
        <p:spPr>
          <a:xfrm>
            <a:off x="4790176" y="2056822"/>
            <a:ext cx="2661006" cy="2895600"/>
          </a:xfrm>
          <a:prstGeom prst="roundRect">
            <a:avLst/>
          </a:prstGeom>
          <a:noFill/>
          <a:ln w="127000">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399148" y="2799772"/>
            <a:ext cx="2217290" cy="3171825"/>
          </a:xfrm>
          <a:prstGeom prst="roundRect">
            <a:avLst/>
          </a:prstGeom>
          <a:noFill/>
          <a:ln w="127000">
            <a:solidFill>
              <a:schemeClr val="accent1">
                <a:lumMod val="75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8185594" y="1690690"/>
            <a:ext cx="2910468" cy="49622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Endocarditis: Length of Stay and Hospital </a:t>
            </a:r>
            <a:r>
              <a:rPr lang="en-US" sz="3600" dirty="0"/>
              <a:t>Charges</a:t>
            </a:r>
          </a:p>
        </p:txBody>
      </p:sp>
      <p:sp>
        <p:nvSpPr>
          <p:cNvPr id="3" name="Slide Number Placeholder 2"/>
          <p:cNvSpPr>
            <a:spLocks noGrp="1"/>
          </p:cNvSpPr>
          <p:nvPr>
            <p:ph type="sldNum" sz="quarter" idx="12"/>
          </p:nvPr>
        </p:nvSpPr>
        <p:spPr/>
        <p:txBody>
          <a:bodyPr/>
          <a:lstStyle/>
          <a:p>
            <a:fld id="{4C4B988A-398A-4F43-B462-F34B08F87E48}" type="slidenum">
              <a:rPr lang="en-US" smtClean="0"/>
              <a:t>38</a:t>
            </a:fld>
            <a:endParaRPr lang="en-US" dirty="0"/>
          </a:p>
        </p:txBody>
      </p:sp>
      <p:sp>
        <p:nvSpPr>
          <p:cNvPr id="4" name="Content Placeholder 3"/>
          <p:cNvSpPr>
            <a:spLocks noGrp="1"/>
          </p:cNvSpPr>
          <p:nvPr>
            <p:ph sz="half" idx="2"/>
          </p:nvPr>
        </p:nvSpPr>
        <p:spPr>
          <a:xfrm>
            <a:off x="838200" y="1956114"/>
            <a:ext cx="9443224" cy="4351338"/>
          </a:xfrm>
        </p:spPr>
        <p:txBody>
          <a:bodyPr anchor="t"/>
          <a:lstStyle/>
          <a:p>
            <a:pPr>
              <a:lnSpc>
                <a:spcPct val="100000"/>
              </a:lnSpc>
              <a:spcBef>
                <a:spcPts val="0"/>
              </a:spcBef>
            </a:pPr>
            <a:r>
              <a:rPr lang="en-US" sz="2600" dirty="0" smtClean="0"/>
              <a:t>Medial length of stay </a:t>
            </a:r>
            <a:r>
              <a:rPr lang="en-US" sz="2600" b="1" dirty="0" smtClean="0"/>
              <a:t>27 days</a:t>
            </a:r>
            <a:endParaRPr lang="en-US" sz="2600" dirty="0" smtClean="0"/>
          </a:p>
          <a:p>
            <a:pPr>
              <a:lnSpc>
                <a:spcPct val="100000"/>
              </a:lnSpc>
              <a:spcBef>
                <a:spcPts val="0"/>
              </a:spcBef>
            </a:pPr>
            <a:r>
              <a:rPr lang="en-US" sz="2600" dirty="0" smtClean="0"/>
              <a:t>Median </a:t>
            </a:r>
            <a:r>
              <a:rPr lang="en-US" sz="2600" dirty="0"/>
              <a:t>hospital charges </a:t>
            </a:r>
            <a:r>
              <a:rPr lang="en-US" sz="2600" b="1" dirty="0"/>
              <a:t>$250,994 </a:t>
            </a:r>
            <a:r>
              <a:rPr lang="en-US" sz="2500" dirty="0"/>
              <a:t>per </a:t>
            </a:r>
            <a:r>
              <a:rPr lang="en-US" sz="2500" dirty="0" smtClean="0"/>
              <a:t>hospitalization</a:t>
            </a:r>
            <a:endParaRPr lang="en-US" sz="2600" dirty="0"/>
          </a:p>
          <a:p>
            <a:pPr>
              <a:lnSpc>
                <a:spcPct val="100000"/>
              </a:lnSpc>
              <a:spcBef>
                <a:spcPts val="0"/>
              </a:spcBef>
            </a:pPr>
            <a:endParaRPr lang="en-US" sz="2600" dirty="0"/>
          </a:p>
        </p:txBody>
      </p:sp>
      <p:sp>
        <p:nvSpPr>
          <p:cNvPr id="6" name="TextBox 5"/>
          <p:cNvSpPr txBox="1"/>
          <p:nvPr/>
        </p:nvSpPr>
        <p:spPr>
          <a:xfrm>
            <a:off x="5791201" y="-50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92368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Endocarditis in NC</a:t>
            </a:r>
            <a:endParaRPr lang="en-US" dirty="0"/>
          </a:p>
        </p:txBody>
      </p:sp>
      <p:sp>
        <p:nvSpPr>
          <p:cNvPr id="5" name="Content Placeholder 4"/>
          <p:cNvSpPr>
            <a:spLocks noGrp="1"/>
          </p:cNvSpPr>
          <p:nvPr>
            <p:ph idx="1"/>
          </p:nvPr>
        </p:nvSpPr>
        <p:spPr/>
        <p:txBody>
          <a:bodyPr/>
          <a:lstStyle/>
          <a:p>
            <a:r>
              <a:rPr lang="en-US" dirty="0" smtClean="0"/>
              <a:t>Drug-related endocarditis is sharply increasing</a:t>
            </a:r>
          </a:p>
          <a:p>
            <a:pPr lvl="1"/>
            <a:r>
              <a:rPr lang="en-US" dirty="0" smtClean="0"/>
              <a:t>Hospitalizations have risen &gt;12-fold </a:t>
            </a:r>
          </a:p>
          <a:p>
            <a:r>
              <a:rPr lang="en-US" dirty="0" smtClean="0"/>
              <a:t>Driven by misuse of opioids and, increasingly, other drugs</a:t>
            </a:r>
          </a:p>
          <a:p>
            <a:r>
              <a:rPr lang="en-US" dirty="0" smtClean="0"/>
              <a:t>Long and expensive hospitalizations</a:t>
            </a:r>
          </a:p>
        </p:txBody>
      </p:sp>
      <p:sp>
        <p:nvSpPr>
          <p:cNvPr id="3" name="Slide Number Placeholder 2"/>
          <p:cNvSpPr>
            <a:spLocks noGrp="1"/>
          </p:cNvSpPr>
          <p:nvPr>
            <p:ph type="sldNum" sz="quarter" idx="12"/>
          </p:nvPr>
        </p:nvSpPr>
        <p:spPr/>
        <p:txBody>
          <a:bodyPr/>
          <a:lstStyle/>
          <a:p>
            <a:fld id="{4C4B988A-398A-4F43-B462-F34B08F87E48}" type="slidenum">
              <a:rPr lang="en-US" smtClean="0"/>
              <a:t>39</a:t>
            </a:fld>
            <a:endParaRPr lang="en-US"/>
          </a:p>
        </p:txBody>
      </p:sp>
    </p:spTree>
    <p:extLst>
      <p:ext uri="{BB962C8B-B14F-4D97-AF65-F5344CB8AC3E}">
        <p14:creationId xmlns:p14="http://schemas.microsoft.com/office/powerpoint/2010/main" val="1823805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Quick take on opioid crisis</a:t>
            </a:r>
          </a:p>
          <a:p>
            <a:r>
              <a:rPr lang="en-US" dirty="0" smtClean="0"/>
              <a:t>Infections of concern to people who inject drugs</a:t>
            </a:r>
          </a:p>
          <a:p>
            <a:r>
              <a:rPr lang="en-US" dirty="0" smtClean="0"/>
              <a:t>Epidemiology of infective endocarditis </a:t>
            </a:r>
          </a:p>
          <a:p>
            <a:pPr lvl="1"/>
            <a:r>
              <a:rPr lang="en-US" dirty="0" smtClean="0"/>
              <a:t>Recent data on NC</a:t>
            </a:r>
          </a:p>
          <a:p>
            <a:r>
              <a:rPr lang="en-US" dirty="0" smtClean="0"/>
              <a:t>Prevention strategies and harm reduction</a:t>
            </a:r>
            <a:endParaRPr lang="en-US" dirty="0"/>
          </a:p>
        </p:txBody>
      </p:sp>
      <p:sp>
        <p:nvSpPr>
          <p:cNvPr id="4" name="Slide Number Placeholder 3"/>
          <p:cNvSpPr>
            <a:spLocks noGrp="1"/>
          </p:cNvSpPr>
          <p:nvPr>
            <p:ph type="sldNum" sz="quarter" idx="12"/>
          </p:nvPr>
        </p:nvSpPr>
        <p:spPr/>
        <p:txBody>
          <a:bodyPr/>
          <a:lstStyle/>
          <a:p>
            <a:fld id="{C6F616D4-7DA2-4257-B746-9F41BCE73E55}" type="slidenum">
              <a:rPr lang="en-US" smtClean="0"/>
              <a:t>4</a:t>
            </a:fld>
            <a:endParaRPr lang="en-US" dirty="0"/>
          </a:p>
        </p:txBody>
      </p:sp>
    </p:spTree>
    <p:extLst>
      <p:ext uri="{BB962C8B-B14F-4D97-AF65-F5344CB8AC3E}">
        <p14:creationId xmlns:p14="http://schemas.microsoft.com/office/powerpoint/2010/main" val="530272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in Management</a:t>
            </a:r>
            <a:endParaRPr lang="en-US" dirty="0"/>
          </a:p>
        </p:txBody>
      </p:sp>
      <p:sp>
        <p:nvSpPr>
          <p:cNvPr id="3" name="Content Placeholder 2"/>
          <p:cNvSpPr>
            <a:spLocks noGrp="1"/>
          </p:cNvSpPr>
          <p:nvPr>
            <p:ph idx="1"/>
          </p:nvPr>
        </p:nvSpPr>
        <p:spPr/>
        <p:txBody>
          <a:bodyPr>
            <a:normAutofit/>
          </a:bodyPr>
          <a:lstStyle/>
          <a:p>
            <a:r>
              <a:rPr lang="en-US" dirty="0" smtClean="0"/>
              <a:t>Underlying addiction is not addressed</a:t>
            </a:r>
          </a:p>
          <a:p>
            <a:pPr lvl="1"/>
            <a:r>
              <a:rPr lang="en-US" dirty="0" smtClean="0"/>
              <a:t>Medication for opioid use disorder is rarely started</a:t>
            </a:r>
          </a:p>
          <a:p>
            <a:pPr lvl="1"/>
            <a:r>
              <a:rPr lang="en-US" dirty="0" smtClean="0"/>
              <a:t>In-hospital drug use</a:t>
            </a:r>
          </a:p>
          <a:p>
            <a:pPr lvl="1"/>
            <a:r>
              <a:rPr lang="en-US" dirty="0" smtClean="0"/>
              <a:t>Against medical </a:t>
            </a:r>
            <a:r>
              <a:rPr lang="en-US" dirty="0"/>
              <a:t>a</a:t>
            </a:r>
            <a:r>
              <a:rPr lang="en-US" dirty="0" smtClean="0"/>
              <a:t>dvice discharge</a:t>
            </a:r>
          </a:p>
          <a:p>
            <a:pPr lvl="2"/>
            <a:r>
              <a:rPr lang="en-US" dirty="0" smtClean="0"/>
              <a:t>13-22%</a:t>
            </a:r>
          </a:p>
          <a:p>
            <a:r>
              <a:rPr lang="en-US" dirty="0" smtClean="0"/>
              <a:t>Missed opportunity for harm reduction</a:t>
            </a:r>
          </a:p>
          <a:p>
            <a:pPr lvl="1"/>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TextBox 4"/>
          <p:cNvSpPr txBox="1"/>
          <p:nvPr/>
        </p:nvSpPr>
        <p:spPr>
          <a:xfrm>
            <a:off x="838200" y="6038463"/>
            <a:ext cx="2033185" cy="461665"/>
          </a:xfrm>
          <a:prstGeom prst="rect">
            <a:avLst/>
          </a:prstGeom>
          <a:noFill/>
        </p:spPr>
        <p:txBody>
          <a:bodyPr wrap="none" rtlCol="0">
            <a:spAutoFit/>
          </a:bodyPr>
          <a:lstStyle/>
          <a:p>
            <a:r>
              <a:rPr lang="en-US" sz="1200" dirty="0" smtClean="0"/>
              <a:t>Rosenthal E, Am J Med 2016. </a:t>
            </a:r>
          </a:p>
          <a:p>
            <a:r>
              <a:rPr lang="en-US" sz="1200" dirty="0" smtClean="0"/>
              <a:t>Schranz AJ, unpublished data.</a:t>
            </a:r>
            <a:endParaRPr lang="en-US" sz="1200" dirty="0"/>
          </a:p>
        </p:txBody>
      </p:sp>
    </p:spTree>
    <p:extLst>
      <p:ext uri="{BB962C8B-B14F-4D97-AF65-F5344CB8AC3E}">
        <p14:creationId xmlns:p14="http://schemas.microsoft.com/office/powerpoint/2010/main" val="6626459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Outcomes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3967" y="1825625"/>
            <a:ext cx="6484065" cy="4351338"/>
          </a:xfrm>
        </p:spPr>
      </p:pic>
      <p:sp>
        <p:nvSpPr>
          <p:cNvPr id="4" name="Slide Number Placeholder 3"/>
          <p:cNvSpPr>
            <a:spLocks noGrp="1"/>
          </p:cNvSpPr>
          <p:nvPr>
            <p:ph type="sldNum" sz="quarter" idx="12"/>
          </p:nvPr>
        </p:nvSpPr>
        <p:spPr/>
        <p:txBody>
          <a:bodyPr/>
          <a:lstStyle/>
          <a:p>
            <a:fld id="{3E625EC8-2F77-4253-8556-17933B404A40}" type="slidenum">
              <a:rPr lang="en-US" smtClean="0"/>
              <a:pPr/>
              <a:t>41</a:t>
            </a:fld>
            <a:endParaRPr lang="en-US" dirty="0"/>
          </a:p>
        </p:txBody>
      </p:sp>
      <p:sp>
        <p:nvSpPr>
          <p:cNvPr id="7" name="TextBox 6"/>
          <p:cNvSpPr txBox="1"/>
          <p:nvPr/>
        </p:nvSpPr>
        <p:spPr>
          <a:xfrm>
            <a:off x="838200" y="6176963"/>
            <a:ext cx="1922962" cy="276999"/>
          </a:xfrm>
          <a:prstGeom prst="rect">
            <a:avLst/>
          </a:prstGeom>
          <a:noFill/>
        </p:spPr>
        <p:txBody>
          <a:bodyPr wrap="none" rtlCol="0">
            <a:spAutoFit/>
          </a:bodyPr>
          <a:lstStyle/>
          <a:p>
            <a:r>
              <a:rPr lang="en-US" sz="1200" dirty="0" smtClean="0"/>
              <a:t>Rodger L, JAMA Open 2018.</a:t>
            </a:r>
            <a:endParaRPr lang="en-US" sz="1200" dirty="0"/>
          </a:p>
        </p:txBody>
      </p:sp>
    </p:spTree>
    <p:extLst>
      <p:ext uri="{BB962C8B-B14F-4D97-AF65-F5344CB8AC3E}">
        <p14:creationId xmlns:p14="http://schemas.microsoft.com/office/powerpoint/2010/main" val="818949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solidFill>
                  <a:schemeClr val="bg1">
                    <a:lumMod val="50000"/>
                  </a:schemeClr>
                </a:solidFill>
              </a:rPr>
              <a:t>Quick take on opioid crisis</a:t>
            </a:r>
            <a:endParaRPr lang="en-US" dirty="0"/>
          </a:p>
          <a:p>
            <a:r>
              <a:rPr lang="en-US" dirty="0" smtClean="0">
                <a:solidFill>
                  <a:schemeClr val="bg1">
                    <a:lumMod val="50000"/>
                  </a:schemeClr>
                </a:solidFill>
              </a:rPr>
              <a:t>Infections of concern to people who inject drugs</a:t>
            </a:r>
          </a:p>
          <a:p>
            <a:r>
              <a:rPr lang="en-US" dirty="0" smtClean="0">
                <a:solidFill>
                  <a:schemeClr val="bg1">
                    <a:lumMod val="50000"/>
                  </a:schemeClr>
                </a:solidFill>
              </a:rPr>
              <a:t>Epidemiology of infective endocarditis </a:t>
            </a:r>
          </a:p>
          <a:p>
            <a:pPr lvl="1"/>
            <a:r>
              <a:rPr lang="en-US" dirty="0" smtClean="0">
                <a:solidFill>
                  <a:schemeClr val="bg1">
                    <a:lumMod val="50000"/>
                  </a:schemeClr>
                </a:solidFill>
              </a:rPr>
              <a:t>Recent data on NC</a:t>
            </a:r>
            <a:endParaRPr lang="en-US" dirty="0" smtClean="0"/>
          </a:p>
          <a:p>
            <a:r>
              <a:rPr lang="en-US" dirty="0" smtClean="0"/>
              <a:t>Prevention strategies and harm reduction</a:t>
            </a:r>
            <a:endParaRPr lang="en-US" dirty="0"/>
          </a:p>
        </p:txBody>
      </p:sp>
      <p:sp>
        <p:nvSpPr>
          <p:cNvPr id="4" name="Slide Number Placeholder 3"/>
          <p:cNvSpPr>
            <a:spLocks noGrp="1"/>
          </p:cNvSpPr>
          <p:nvPr>
            <p:ph type="sldNum" sz="quarter" idx="12"/>
          </p:nvPr>
        </p:nvSpPr>
        <p:spPr/>
        <p:txBody>
          <a:bodyPr/>
          <a:lstStyle/>
          <a:p>
            <a:fld id="{C6F616D4-7DA2-4257-B746-9F41BCE73E55}" type="slidenum">
              <a:rPr lang="en-US" smtClean="0"/>
              <a:t>42</a:t>
            </a:fld>
            <a:endParaRPr lang="en-US" dirty="0"/>
          </a:p>
        </p:txBody>
      </p:sp>
    </p:spTree>
    <p:extLst>
      <p:ext uri="{BB962C8B-B14F-4D97-AF65-F5344CB8AC3E}">
        <p14:creationId xmlns:p14="http://schemas.microsoft.com/office/powerpoint/2010/main" val="24257617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process?</a:t>
            </a:r>
            <a:endParaRPr lang="en-US" dirty="0"/>
          </a:p>
        </p:txBody>
      </p:sp>
      <p:pic>
        <p:nvPicPr>
          <p:cNvPr id="6" name="Content Placeholder 5" descr="PhonographSounds.jpg"/>
          <p:cNvPicPr>
            <a:picLocks noGrp="1" noChangeAspect="1"/>
          </p:cNvPicPr>
          <p:nvPr>
            <p:ph idx="1"/>
          </p:nvPr>
        </p:nvPicPr>
        <p:blipFill>
          <a:blip r:embed="rId3">
            <a:extLst>
              <a:ext uri="{28A0092B-C50C-407E-A947-70E740481C1C}">
                <a14:useLocalDpi xmlns:a14="http://schemas.microsoft.com/office/drawing/2010/main" val="0"/>
              </a:ext>
            </a:extLst>
          </a:blip>
          <a:srcRect t="2501" b="30499"/>
          <a:stretch>
            <a:fillRect/>
          </a:stretch>
        </p:blipFill>
        <p:spPr bwMode="auto">
          <a:xfrm>
            <a:off x="2152650" y="2128126"/>
            <a:ext cx="7886700" cy="3746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9A5AD8C0-DB1F-46B0-B518-46B8FDAD02E2}" type="slidenum">
              <a:rPr lang="en-US" smtClean="0"/>
              <a:t>43</a:t>
            </a:fld>
            <a:endParaRPr lang="en-US" dirty="0"/>
          </a:p>
        </p:txBody>
      </p:sp>
      <p:sp>
        <p:nvSpPr>
          <p:cNvPr id="8" name="TextBox 7"/>
          <p:cNvSpPr txBox="1"/>
          <p:nvPr/>
        </p:nvSpPr>
        <p:spPr>
          <a:xfrm>
            <a:off x="1653438" y="6356352"/>
            <a:ext cx="3934090" cy="430887"/>
          </a:xfrm>
          <a:prstGeom prst="rect">
            <a:avLst/>
          </a:prstGeom>
          <a:noFill/>
        </p:spPr>
        <p:txBody>
          <a:bodyPr wrap="none" rtlCol="0">
            <a:spAutoFit/>
          </a:bodyPr>
          <a:lstStyle/>
          <a:p>
            <a:r>
              <a:rPr lang="en-US" sz="1100" dirty="0"/>
              <a:t>Courtesy of CB Hurt</a:t>
            </a:r>
          </a:p>
          <a:p>
            <a:r>
              <a:rPr lang="en-US" sz="1100" dirty="0"/>
              <a:t>Getting Off Right Safety Manual - Harm Reduction Coalition, 2012</a:t>
            </a:r>
          </a:p>
        </p:txBody>
      </p:sp>
    </p:spTree>
    <p:extLst>
      <p:ext uri="{BB962C8B-B14F-4D97-AF65-F5344CB8AC3E}">
        <p14:creationId xmlns:p14="http://schemas.microsoft.com/office/powerpoint/2010/main" val="35182125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838199" y="1825625"/>
            <a:ext cx="6699069" cy="4351338"/>
          </a:xfrm>
        </p:spPr>
        <p:txBody>
          <a:bodyPr/>
          <a:lstStyle/>
          <a:p>
            <a:r>
              <a:rPr lang="en-US" dirty="0" smtClean="0"/>
              <a:t>Dissolving solids</a:t>
            </a:r>
          </a:p>
          <a:p>
            <a:r>
              <a:rPr lang="en-US" dirty="0" smtClean="0"/>
              <a:t>Licking needles</a:t>
            </a:r>
          </a:p>
        </p:txBody>
      </p:sp>
      <p:pic>
        <p:nvPicPr>
          <p:cNvPr id="2052" name="Picture 4" descr="https://upload.wikimedia.org/wikipedia/commons/thumb/e/e4/Lemon.jpg/640px-Lem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652" y="1690690"/>
            <a:ext cx="3047665" cy="215241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p:txBody>
          <a:bodyPr/>
          <a:lstStyle/>
          <a:p>
            <a:r>
              <a:rPr lang="en-US" dirty="0" smtClean="0"/>
              <a:t>What’s the process?</a:t>
            </a:r>
            <a:endParaRPr lang="en-US" dirty="0"/>
          </a:p>
        </p:txBody>
      </p:sp>
      <p:sp>
        <p:nvSpPr>
          <p:cNvPr id="11" name="Slide Number Placeholder 10"/>
          <p:cNvSpPr>
            <a:spLocks noGrp="1"/>
          </p:cNvSpPr>
          <p:nvPr>
            <p:ph type="sldNum" sz="quarter" idx="12"/>
          </p:nvPr>
        </p:nvSpPr>
        <p:spPr/>
        <p:txBody>
          <a:bodyPr/>
          <a:lstStyle/>
          <a:p>
            <a:fld id="{9A5AD8C0-DB1F-46B0-B518-46B8FDAD02E2}" type="slidenum">
              <a:rPr lang="en-US" smtClean="0"/>
              <a:t>44</a:t>
            </a:fld>
            <a:endParaRPr lang="en-US"/>
          </a:p>
        </p:txBody>
      </p:sp>
      <p:sp>
        <p:nvSpPr>
          <p:cNvPr id="15" name="TextBox 14"/>
          <p:cNvSpPr txBox="1"/>
          <p:nvPr/>
        </p:nvSpPr>
        <p:spPr>
          <a:xfrm>
            <a:off x="697815" y="6096454"/>
            <a:ext cx="2063385" cy="430887"/>
          </a:xfrm>
          <a:prstGeom prst="rect">
            <a:avLst/>
          </a:prstGeom>
          <a:noFill/>
        </p:spPr>
        <p:txBody>
          <a:bodyPr wrap="none" rtlCol="0">
            <a:spAutoFit/>
          </a:bodyPr>
          <a:lstStyle/>
          <a:p>
            <a:r>
              <a:rPr lang="en-US" sz="1100" dirty="0" err="1" smtClean="0"/>
              <a:t>Bisbe</a:t>
            </a:r>
            <a:r>
              <a:rPr lang="en-US" sz="1100" dirty="0"/>
              <a:t>, </a:t>
            </a:r>
            <a:r>
              <a:rPr lang="en-US" sz="1100" dirty="0" err="1"/>
              <a:t>Clin</a:t>
            </a:r>
            <a:r>
              <a:rPr lang="en-US" sz="1100" dirty="0"/>
              <a:t> Infect Dis 1992</a:t>
            </a:r>
          </a:p>
          <a:p>
            <a:r>
              <a:rPr lang="en-US" sz="1100" dirty="0" err="1"/>
              <a:t>Deutscher</a:t>
            </a:r>
            <a:r>
              <a:rPr lang="en-US" sz="1100" dirty="0"/>
              <a:t>, </a:t>
            </a:r>
            <a:r>
              <a:rPr lang="en-US" sz="1100" dirty="0" err="1"/>
              <a:t>Int</a:t>
            </a:r>
            <a:r>
              <a:rPr lang="en-US" sz="1100" dirty="0"/>
              <a:t> J Drug Policy </a:t>
            </a:r>
            <a:r>
              <a:rPr lang="en-US" sz="1100" dirty="0" smtClean="0"/>
              <a:t>2008</a:t>
            </a:r>
            <a:endParaRPr lang="en-US" sz="1100" dirty="0"/>
          </a:p>
        </p:txBody>
      </p:sp>
      <p:pic>
        <p:nvPicPr>
          <p:cNvPr id="7170" name="Picture 2" descr="Face With Tongue on Apple iOS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000" y="4185244"/>
            <a:ext cx="1828967" cy="18289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622748805"/>
              </p:ext>
            </p:extLst>
          </p:nvPr>
        </p:nvGraphicFramePr>
        <p:xfrm>
          <a:off x="838200" y="3197582"/>
          <a:ext cx="5341999" cy="25470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01980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smtClean="0"/>
              <a:t>What’s the process?</a:t>
            </a:r>
            <a:endParaRPr lang="en-US" dirty="0"/>
          </a:p>
        </p:txBody>
      </p:sp>
      <p:sp>
        <p:nvSpPr>
          <p:cNvPr id="8" name="Content Placeholder 7"/>
          <p:cNvSpPr>
            <a:spLocks noGrp="1"/>
          </p:cNvSpPr>
          <p:nvPr>
            <p:ph sz="half" idx="1"/>
          </p:nvPr>
        </p:nvSpPr>
        <p:spPr/>
        <p:txBody>
          <a:bodyPr/>
          <a:lstStyle/>
          <a:p>
            <a:pPr marL="0" indent="0">
              <a:buNone/>
            </a:pPr>
            <a:r>
              <a:rPr lang="en-US" dirty="0" smtClean="0"/>
              <a:t>“Sharing drugs”</a:t>
            </a:r>
            <a:endParaRPr lang="en-US" dirty="0"/>
          </a:p>
          <a:p>
            <a:pPr lvl="1"/>
            <a:r>
              <a:rPr lang="en-US" dirty="0" smtClean="0"/>
              <a:t>Can mean different things</a:t>
            </a:r>
          </a:p>
        </p:txBody>
      </p:sp>
      <p:sp>
        <p:nvSpPr>
          <p:cNvPr id="11" name="Slide Number Placeholder 10"/>
          <p:cNvSpPr>
            <a:spLocks noGrp="1"/>
          </p:cNvSpPr>
          <p:nvPr>
            <p:ph type="sldNum" sz="quarter" idx="12"/>
          </p:nvPr>
        </p:nvSpPr>
        <p:spPr/>
        <p:txBody>
          <a:bodyPr/>
          <a:lstStyle/>
          <a:p>
            <a:fld id="{9A5AD8C0-DB1F-46B0-B518-46B8FDAD02E2}" type="slidenum">
              <a:rPr lang="en-US" smtClean="0"/>
              <a:t>45</a:t>
            </a:fld>
            <a:endParaRPr lang="en-US"/>
          </a:p>
        </p:txBody>
      </p:sp>
      <p:sp>
        <p:nvSpPr>
          <p:cNvPr id="15" name="TextBox 14"/>
          <p:cNvSpPr txBox="1"/>
          <p:nvPr/>
        </p:nvSpPr>
        <p:spPr>
          <a:xfrm>
            <a:off x="838200" y="6094742"/>
            <a:ext cx="1351652" cy="261610"/>
          </a:xfrm>
          <a:prstGeom prst="rect">
            <a:avLst/>
          </a:prstGeom>
          <a:noFill/>
        </p:spPr>
        <p:txBody>
          <a:bodyPr wrap="none" rtlCol="0">
            <a:spAutoFit/>
          </a:bodyPr>
          <a:lstStyle/>
          <a:p>
            <a:r>
              <a:rPr lang="en-US" sz="1100" dirty="0" smtClean="0"/>
              <a:t>MQI, Safer Injecting.</a:t>
            </a:r>
            <a:endParaRPr lang="en-US" sz="1100"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38766" y="1027908"/>
            <a:ext cx="3347043" cy="354815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765" y="4576060"/>
            <a:ext cx="3347043" cy="1576765"/>
          </a:xfrm>
          <a:prstGeom prst="rect">
            <a:avLst/>
          </a:prstGeom>
        </p:spPr>
      </p:pic>
    </p:spTree>
    <p:extLst>
      <p:ext uri="{BB962C8B-B14F-4D97-AF65-F5344CB8AC3E}">
        <p14:creationId xmlns:p14="http://schemas.microsoft.com/office/powerpoint/2010/main" val="3446801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Cleaning injection equipment</a:t>
            </a:r>
          </a:p>
        </p:txBody>
      </p:sp>
      <p:sp>
        <p:nvSpPr>
          <p:cNvPr id="10" name="Slide Number Placeholder 9"/>
          <p:cNvSpPr>
            <a:spLocks noGrp="1"/>
          </p:cNvSpPr>
          <p:nvPr>
            <p:ph type="sldNum" sz="quarter" idx="12"/>
          </p:nvPr>
        </p:nvSpPr>
        <p:spPr/>
        <p:txBody>
          <a:bodyPr/>
          <a:lstStyle/>
          <a:p>
            <a:fld id="{9A5AD8C0-DB1F-46B0-B518-46B8FDAD02E2}" type="slidenum">
              <a:rPr lang="en-US" smtClean="0"/>
              <a:t>46</a:t>
            </a:fld>
            <a:endParaRPr lang="en-US" dirty="0"/>
          </a:p>
        </p:txBody>
      </p:sp>
      <p:sp>
        <p:nvSpPr>
          <p:cNvPr id="11" name="Content Placeholder 10"/>
          <p:cNvSpPr>
            <a:spLocks noGrp="1"/>
          </p:cNvSpPr>
          <p:nvPr>
            <p:ph sz="half" idx="1"/>
          </p:nvPr>
        </p:nvSpPr>
        <p:spPr/>
        <p:txBody>
          <a:bodyPr/>
          <a:lstStyle/>
          <a:p>
            <a:r>
              <a:rPr lang="en-US" dirty="0" smtClean="0"/>
              <a:t>Avoid reuse if possible</a:t>
            </a:r>
          </a:p>
          <a:p>
            <a:endParaRPr lang="en-US" dirty="0"/>
          </a:p>
        </p:txBody>
      </p:sp>
      <p:pic>
        <p:nvPicPr>
          <p:cNvPr id="12" name="Content Placeholder 4"/>
          <p:cNvPicPr>
            <a:picLocks noGrp="1" noChangeAspect="1"/>
          </p:cNvPicPr>
          <p:nvPr>
            <p:ph sz="half" idx="2"/>
          </p:nvPr>
        </p:nvPicPr>
        <p:blipFill>
          <a:blip r:embed="rId3"/>
          <a:stretch>
            <a:fillRect/>
          </a:stretch>
        </p:blipFill>
        <p:spPr>
          <a:xfrm>
            <a:off x="7072398" y="1825625"/>
            <a:ext cx="3381203" cy="4351338"/>
          </a:xfrm>
          <a:prstGeom prst="rect">
            <a:avLst/>
          </a:prstGeom>
        </p:spPr>
      </p:pic>
    </p:spTree>
    <p:extLst>
      <p:ext uri="{BB962C8B-B14F-4D97-AF65-F5344CB8AC3E}">
        <p14:creationId xmlns:p14="http://schemas.microsoft.com/office/powerpoint/2010/main" val="26776844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ERUMO SYRINGE + NEE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85070"/>
            <a:ext cx="1399652" cy="13996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095" y="3924290"/>
            <a:ext cx="1821787" cy="1821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Safer Injection </a:t>
            </a:r>
            <a:r>
              <a:rPr lang="en-US" dirty="0"/>
              <a:t>Technique</a:t>
            </a:r>
          </a:p>
        </p:txBody>
      </p:sp>
      <p:sp>
        <p:nvSpPr>
          <p:cNvPr id="5" name="Content Placeholder 4"/>
          <p:cNvSpPr>
            <a:spLocks noGrp="1"/>
          </p:cNvSpPr>
          <p:nvPr>
            <p:ph sz="half" idx="1"/>
          </p:nvPr>
        </p:nvSpPr>
        <p:spPr>
          <a:xfrm>
            <a:off x="920238" y="1825626"/>
            <a:ext cx="5467350" cy="4351338"/>
          </a:xfrm>
        </p:spPr>
        <p:txBody>
          <a:bodyPr/>
          <a:lstStyle/>
          <a:p>
            <a:r>
              <a:rPr lang="en-US" dirty="0" smtClean="0"/>
              <a:t>Aseptic technique</a:t>
            </a:r>
          </a:p>
          <a:p>
            <a:r>
              <a:rPr lang="en-US" dirty="0" smtClean="0"/>
              <a:t>Small needles (higher gauge)</a:t>
            </a:r>
          </a:p>
          <a:p>
            <a:r>
              <a:rPr lang="en-US" dirty="0" smtClean="0"/>
              <a:t>Sharp needles</a:t>
            </a:r>
          </a:p>
          <a:p>
            <a:pPr lvl="1"/>
            <a:r>
              <a:rPr lang="en-US" dirty="0" smtClean="0"/>
              <a:t>Bevel up</a:t>
            </a:r>
          </a:p>
        </p:txBody>
      </p:sp>
      <p:pic>
        <p:nvPicPr>
          <p:cNvPr id="4098" name="Picture 2" descr="https://p.globalsources.com/IMAGES/PDT/B1155062142/Medical-Alcohol-Pads-Alcohol-Swabs.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bwMode="auto">
          <a:xfrm>
            <a:off x="2202939" y="3972203"/>
            <a:ext cx="1725962" cy="172596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9A5AD8C0-DB1F-46B0-B518-46B8FDAD02E2}" type="slidenum">
              <a:rPr lang="en-US" smtClean="0"/>
              <a:t>47</a:t>
            </a:fld>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1880" y="4850779"/>
            <a:ext cx="3591920" cy="1073047"/>
          </a:xfrm>
          <a:prstGeom prst="rect">
            <a:avLst/>
          </a:prstGeom>
        </p:spPr>
      </p:pic>
      <p:pic>
        <p:nvPicPr>
          <p:cNvPr id="10"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1558035"/>
            <a:ext cx="2743200" cy="3229716"/>
          </a:xfrm>
          <a:prstGeom prst="rect">
            <a:avLst/>
          </a:prstGeom>
        </p:spPr>
      </p:pic>
      <p:sp>
        <p:nvSpPr>
          <p:cNvPr id="11" name="TextBox 10"/>
          <p:cNvSpPr txBox="1"/>
          <p:nvPr/>
        </p:nvSpPr>
        <p:spPr>
          <a:xfrm>
            <a:off x="838200" y="6181093"/>
            <a:ext cx="1805302" cy="261610"/>
          </a:xfrm>
          <a:prstGeom prst="rect">
            <a:avLst/>
          </a:prstGeom>
          <a:noFill/>
        </p:spPr>
        <p:txBody>
          <a:bodyPr wrap="none" rtlCol="0">
            <a:spAutoFit/>
          </a:bodyPr>
          <a:lstStyle/>
          <a:p>
            <a:r>
              <a:rPr lang="en-US" sz="1100" dirty="0" smtClean="0"/>
              <a:t>CATIE, Sharp Shooters 2018</a:t>
            </a:r>
            <a:endParaRPr lang="en-US" sz="1100" dirty="0"/>
          </a:p>
        </p:txBody>
      </p:sp>
    </p:spTree>
    <p:extLst>
      <p:ext uri="{BB962C8B-B14F-4D97-AF65-F5344CB8AC3E}">
        <p14:creationId xmlns:p14="http://schemas.microsoft.com/office/powerpoint/2010/main" val="2438653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learn more?</a:t>
            </a:r>
          </a:p>
        </p:txBody>
      </p:sp>
      <p:sp>
        <p:nvSpPr>
          <p:cNvPr id="3" name="Slide Number Placeholder 2"/>
          <p:cNvSpPr>
            <a:spLocks noGrp="1"/>
          </p:cNvSpPr>
          <p:nvPr>
            <p:ph type="sldNum" sz="quarter" idx="12"/>
          </p:nvPr>
        </p:nvSpPr>
        <p:spPr/>
        <p:txBody>
          <a:bodyPr/>
          <a:lstStyle/>
          <a:p>
            <a:fld id="{9A5AD8C0-DB1F-46B0-B518-46B8FDAD02E2}" type="slidenum">
              <a:rPr lang="en-US" smtClean="0"/>
              <a:t>48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90"/>
            <a:ext cx="3144601" cy="4367214"/>
          </a:xfrm>
          <a:prstGeom prst="rect">
            <a:avLst/>
          </a:prstGeom>
          <a:ln>
            <a:solidFill>
              <a:schemeClr val="bg1">
                <a:lumMod val="50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299" y="2249759"/>
            <a:ext cx="3813701" cy="4367214"/>
          </a:xfrm>
          <a:prstGeom prst="rect">
            <a:avLst/>
          </a:prstGeom>
          <a:ln>
            <a:solidFill>
              <a:schemeClr val="bg1">
                <a:lumMod val="50000"/>
              </a:schemeClr>
            </a:solidFill>
          </a:ln>
        </p:spPr>
      </p:pic>
      <p:pic>
        <p:nvPicPr>
          <p:cNvPr id="11" name="Content Placeholder 5"/>
          <p:cNvPicPr>
            <a:picLocks noGrp="1" noChangeAspect="1"/>
          </p:cNvPicPr>
          <p:nvPr>
            <p:ph sz="half" idx="2"/>
          </p:nvPr>
        </p:nvPicPr>
        <p:blipFill>
          <a:blip r:embed="rId5"/>
          <a:stretch>
            <a:fillRect/>
          </a:stretch>
        </p:blipFill>
        <p:spPr>
          <a:xfrm>
            <a:off x="4189149" y="2824704"/>
            <a:ext cx="2811173" cy="4351338"/>
          </a:xfrm>
          <a:prstGeom prst="rect">
            <a:avLst/>
          </a:prstGeom>
          <a:ln>
            <a:solidFill>
              <a:schemeClr val="bg1">
                <a:lumMod val="50000"/>
              </a:schemeClr>
            </a:solidFill>
          </a:ln>
        </p:spPr>
      </p:pic>
      <p:sp>
        <p:nvSpPr>
          <p:cNvPr id="7" name="Content Placeholder 3"/>
          <p:cNvSpPr>
            <a:spLocks noGrp="1"/>
          </p:cNvSpPr>
          <p:nvPr>
            <p:ph sz="half" idx="2"/>
          </p:nvPr>
        </p:nvSpPr>
        <p:spPr>
          <a:xfrm>
            <a:off x="7092176" y="1825625"/>
            <a:ext cx="4261624" cy="4351338"/>
          </a:xfrm>
        </p:spPr>
        <p:txBody>
          <a:bodyPr>
            <a:normAutofit/>
          </a:bodyPr>
          <a:lstStyle/>
          <a:p>
            <a:r>
              <a:rPr lang="en-US" i="1" dirty="0" smtClean="0"/>
              <a:t>Getting Off Right</a:t>
            </a:r>
            <a:r>
              <a:rPr lang="en-US" dirty="0" smtClean="0"/>
              <a:t> (Harm Reduction Coalition)</a:t>
            </a:r>
            <a:endParaRPr lang="en-US" i="1" dirty="0" smtClean="0"/>
          </a:p>
          <a:p>
            <a:r>
              <a:rPr lang="en-US" i="1" dirty="0" smtClean="0"/>
              <a:t>Sharp Shooters (</a:t>
            </a:r>
            <a:r>
              <a:rPr lang="en-US" dirty="0" smtClean="0"/>
              <a:t>CATIE)</a:t>
            </a:r>
          </a:p>
          <a:p>
            <a:r>
              <a:rPr lang="en-US" i="1" dirty="0" smtClean="0"/>
              <a:t>Safer Injecting </a:t>
            </a:r>
            <a:r>
              <a:rPr lang="en-US" dirty="0" smtClean="0"/>
              <a:t>(Merchants Quay Ireland)</a:t>
            </a:r>
            <a:endParaRPr lang="en-US" dirty="0"/>
          </a:p>
        </p:txBody>
      </p:sp>
    </p:spTree>
    <p:extLst>
      <p:ext uri="{BB962C8B-B14F-4D97-AF65-F5344CB8AC3E}">
        <p14:creationId xmlns:p14="http://schemas.microsoft.com/office/powerpoint/2010/main" val="457256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Syringe Exchange Programs</a:t>
            </a:r>
          </a:p>
        </p:txBody>
      </p:sp>
      <p:sp>
        <p:nvSpPr>
          <p:cNvPr id="3" name="Content Placeholder 2"/>
          <p:cNvSpPr>
            <a:spLocks noGrp="1"/>
          </p:cNvSpPr>
          <p:nvPr>
            <p:ph sz="half" idx="1"/>
          </p:nvPr>
        </p:nvSpPr>
        <p:spPr>
          <a:xfrm>
            <a:off x="838200" y="1909528"/>
            <a:ext cx="5733288" cy="4280863"/>
          </a:xfrm>
        </p:spPr>
        <p:txBody>
          <a:bodyPr>
            <a:normAutofit/>
          </a:bodyPr>
          <a:lstStyle/>
          <a:p>
            <a:r>
              <a:rPr lang="en-US" dirty="0"/>
              <a:t>Legal in NC as of July 2016</a:t>
            </a:r>
          </a:p>
          <a:p>
            <a:r>
              <a:rPr lang="en-US" dirty="0"/>
              <a:t>Active list with contacts maintained at NC DHHS </a:t>
            </a:r>
            <a:r>
              <a:rPr lang="en-US" dirty="0" smtClean="0"/>
              <a:t>website</a:t>
            </a:r>
            <a:endParaRPr lang="en-US" dirty="0"/>
          </a:p>
          <a:p>
            <a:r>
              <a:rPr lang="en-US" dirty="0"/>
              <a:t>Services offered:</a:t>
            </a:r>
          </a:p>
          <a:p>
            <a:pPr lvl="1"/>
            <a:r>
              <a:rPr lang="en-US" dirty="0" smtClean="0"/>
              <a:t>Sterile </a:t>
            </a:r>
            <a:r>
              <a:rPr lang="en-US" dirty="0"/>
              <a:t>injecting equipment</a:t>
            </a:r>
          </a:p>
          <a:p>
            <a:pPr lvl="1"/>
            <a:r>
              <a:rPr lang="en-US" dirty="0"/>
              <a:t>Secure disposal of used equipment</a:t>
            </a:r>
          </a:p>
          <a:p>
            <a:pPr lvl="1"/>
            <a:r>
              <a:rPr lang="en-US" dirty="0"/>
              <a:t>Naloxone</a:t>
            </a:r>
          </a:p>
          <a:p>
            <a:pPr lvl="1"/>
            <a:r>
              <a:rPr lang="en-US" dirty="0" smtClean="0"/>
              <a:t>Education</a:t>
            </a:r>
            <a:endParaRPr lang="en-US" dirty="0"/>
          </a:p>
          <a:p>
            <a:pPr lvl="1"/>
            <a:r>
              <a:rPr lang="en-US" dirty="0"/>
              <a:t>Many other </a:t>
            </a:r>
            <a:r>
              <a:rPr lang="en-US" dirty="0" smtClean="0"/>
              <a:t>services</a:t>
            </a:r>
          </a:p>
          <a:p>
            <a:endParaRPr lang="en-US" dirty="0"/>
          </a:p>
        </p:txBody>
      </p:sp>
      <p:sp>
        <p:nvSpPr>
          <p:cNvPr id="4" name="Slide Number Placeholder 3"/>
          <p:cNvSpPr>
            <a:spLocks noGrp="1"/>
          </p:cNvSpPr>
          <p:nvPr>
            <p:ph type="sldNum" sz="quarter" idx="12"/>
          </p:nvPr>
        </p:nvSpPr>
        <p:spPr/>
        <p:txBody>
          <a:bodyPr/>
          <a:lstStyle/>
          <a:p>
            <a:fld id="{9A5AD8C0-DB1F-46B0-B518-46B8FDAD02E2}" type="slidenum">
              <a:rPr lang="en-US" smtClean="0"/>
              <a:t>49</a:t>
            </a:fld>
            <a:endParaRPr lang="en-US"/>
          </a:p>
        </p:txBody>
      </p:sp>
      <p:sp>
        <p:nvSpPr>
          <p:cNvPr id="6" name="TextBox 5"/>
          <p:cNvSpPr txBox="1"/>
          <p:nvPr/>
        </p:nvSpPr>
        <p:spPr>
          <a:xfrm>
            <a:off x="838200" y="5991806"/>
            <a:ext cx="3472425" cy="430887"/>
          </a:xfrm>
          <a:prstGeom prst="rect">
            <a:avLst/>
          </a:prstGeom>
          <a:noFill/>
        </p:spPr>
        <p:txBody>
          <a:bodyPr wrap="none" rtlCol="0">
            <a:spAutoFit/>
          </a:bodyPr>
          <a:lstStyle/>
          <a:p>
            <a:r>
              <a:rPr lang="en-US" sz="1100" dirty="0"/>
              <a:t>NC DHHS, ncdhhs.gov</a:t>
            </a:r>
          </a:p>
          <a:p>
            <a:r>
              <a:rPr lang="en-US" sz="1100" dirty="0"/>
              <a:t>NC Harm Reduction Slides, injuryfreenc.ncdhhs.gov, </a:t>
            </a:r>
            <a:r>
              <a:rPr lang="en-US" sz="1100" dirty="0" smtClean="0"/>
              <a:t>2019</a:t>
            </a:r>
            <a:endParaRPr lang="en-US" sz="11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30882" y="3950208"/>
            <a:ext cx="4522918" cy="2406144"/>
          </a:xfrm>
          <a:ln>
            <a:solidFill>
              <a:schemeClr val="bg1">
                <a:lumMod val="50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882" y="1652595"/>
            <a:ext cx="4522918" cy="2154465"/>
          </a:xfrm>
          <a:prstGeom prst="rect">
            <a:avLst/>
          </a:prstGeom>
          <a:ln>
            <a:solidFill>
              <a:schemeClr val="bg1">
                <a:lumMod val="50000"/>
              </a:schemeClr>
            </a:solidFill>
          </a:ln>
        </p:spPr>
      </p:pic>
    </p:spTree>
    <p:extLst>
      <p:ext uri="{BB962C8B-B14F-4D97-AF65-F5344CB8AC3E}">
        <p14:creationId xmlns:p14="http://schemas.microsoft.com/office/powerpoint/2010/main" val="1641215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Quick take on opioid crisis</a:t>
            </a:r>
          </a:p>
          <a:p>
            <a:r>
              <a:rPr lang="en-US" dirty="0" smtClean="0">
                <a:solidFill>
                  <a:schemeClr val="bg1">
                    <a:lumMod val="50000"/>
                  </a:schemeClr>
                </a:solidFill>
              </a:rPr>
              <a:t>Infections of concern to people who inject drugs</a:t>
            </a:r>
          </a:p>
          <a:p>
            <a:r>
              <a:rPr lang="en-US" dirty="0" smtClean="0">
                <a:solidFill>
                  <a:schemeClr val="bg1">
                    <a:lumMod val="50000"/>
                  </a:schemeClr>
                </a:solidFill>
              </a:rPr>
              <a:t>Epidemiology of infective endocarditis </a:t>
            </a:r>
          </a:p>
          <a:p>
            <a:pPr lvl="1"/>
            <a:r>
              <a:rPr lang="en-US" dirty="0" smtClean="0">
                <a:solidFill>
                  <a:schemeClr val="bg1">
                    <a:lumMod val="50000"/>
                  </a:schemeClr>
                </a:solidFill>
              </a:rPr>
              <a:t>Recent data on NC</a:t>
            </a:r>
          </a:p>
          <a:p>
            <a:r>
              <a:rPr lang="en-US" dirty="0" smtClean="0">
                <a:solidFill>
                  <a:schemeClr val="bg1">
                    <a:lumMod val="50000"/>
                  </a:schemeClr>
                </a:solidFill>
              </a:rPr>
              <a:t>Prevention strategies and harm reduction</a:t>
            </a:r>
            <a:endParaRPr lang="en-US"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C6F616D4-7DA2-4257-B746-9F41BCE73E55}" type="slidenum">
              <a:rPr lang="en-US" smtClean="0"/>
              <a:t>5</a:t>
            </a:fld>
            <a:endParaRPr lang="en-US" dirty="0"/>
          </a:p>
        </p:txBody>
      </p:sp>
    </p:spTree>
    <p:extLst>
      <p:ext uri="{BB962C8B-B14F-4D97-AF65-F5344CB8AC3E}">
        <p14:creationId xmlns:p14="http://schemas.microsoft.com/office/powerpoint/2010/main" val="7385200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7329488-EB92-49E2-8E5F-182B754EB5CA}" type="slidenum">
              <a:rPr lang="en-US" smtClean="0"/>
              <a:pPr/>
              <a:t>50</a:t>
            </a:fld>
            <a:endParaRPr lang="en-US" dirty="0"/>
          </a:p>
        </p:txBody>
      </p:sp>
      <p:pic>
        <p:nvPicPr>
          <p:cNvPr id="5" name="Picture 4"/>
          <p:cNvPicPr>
            <a:picLocks noChangeAspect="1"/>
          </p:cNvPicPr>
          <p:nvPr/>
        </p:nvPicPr>
        <p:blipFill>
          <a:blip r:embed="rId2"/>
          <a:stretch>
            <a:fillRect/>
          </a:stretch>
        </p:blipFill>
        <p:spPr>
          <a:xfrm>
            <a:off x="910541" y="522711"/>
            <a:ext cx="10370917" cy="5833641"/>
          </a:xfrm>
          <a:prstGeom prst="rect">
            <a:avLst/>
          </a:prstGeom>
        </p:spPr>
      </p:pic>
      <p:sp>
        <p:nvSpPr>
          <p:cNvPr id="6" name="Rectangle 5"/>
          <p:cNvSpPr/>
          <p:nvPr/>
        </p:nvSpPr>
        <p:spPr>
          <a:xfrm>
            <a:off x="4745619" y="256733"/>
            <a:ext cx="3646026" cy="1203767"/>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smtClean="0"/>
              <a:t>Search “NC DHHS Syringe Exchange”</a:t>
            </a:r>
            <a:endParaRPr lang="en-US" b="1" dirty="0"/>
          </a:p>
        </p:txBody>
      </p:sp>
    </p:spTree>
    <p:extLst>
      <p:ext uri="{BB962C8B-B14F-4D97-AF65-F5344CB8AC3E}">
        <p14:creationId xmlns:p14="http://schemas.microsoft.com/office/powerpoint/2010/main" val="231387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Medications for Opioid Use Disorder</a:t>
            </a:r>
            <a:endParaRPr lang="en-US" dirty="0"/>
          </a:p>
        </p:txBody>
      </p:sp>
      <p:sp>
        <p:nvSpPr>
          <p:cNvPr id="3" name="Content Placeholder 2"/>
          <p:cNvSpPr>
            <a:spLocks noGrp="1"/>
          </p:cNvSpPr>
          <p:nvPr>
            <p:ph idx="1"/>
          </p:nvPr>
        </p:nvSpPr>
        <p:spPr/>
        <p:txBody>
          <a:bodyPr/>
          <a:lstStyle/>
          <a:p>
            <a:r>
              <a:rPr lang="en-US" dirty="0" smtClean="0"/>
              <a:t>Detoxification alone ineffective (60-81% relapse in one year)</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Treatments for methamphetamine or cocaine - tougher</a:t>
            </a:r>
          </a:p>
        </p:txBody>
      </p:sp>
      <p:sp>
        <p:nvSpPr>
          <p:cNvPr id="4" name="Slide Number Placeholder 3"/>
          <p:cNvSpPr>
            <a:spLocks noGrp="1"/>
          </p:cNvSpPr>
          <p:nvPr>
            <p:ph type="sldNum" sz="quarter" idx="12"/>
          </p:nvPr>
        </p:nvSpPr>
        <p:spPr/>
        <p:txBody>
          <a:bodyPr/>
          <a:lstStyle/>
          <a:p>
            <a:fld id="{EE398C14-C0AA-472D-9128-46A83E103502}" type="slidenum">
              <a:rPr lang="en-US" smtClean="0"/>
              <a:t>51</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537156738"/>
              </p:ext>
            </p:extLst>
          </p:nvPr>
        </p:nvGraphicFramePr>
        <p:xfrm>
          <a:off x="838199" y="2414272"/>
          <a:ext cx="10515600" cy="2565400"/>
        </p:xfrm>
        <a:graphic>
          <a:graphicData uri="http://schemas.openxmlformats.org/drawingml/2006/table">
            <a:tbl>
              <a:tblPr firstRow="1" bandRow="1">
                <a:tableStyleId>{5C22544A-7EE6-4342-B048-85BDC9FD1C3A}</a:tableStyleId>
              </a:tblPr>
              <a:tblGrid>
                <a:gridCol w="1661933">
                  <a:extLst>
                    <a:ext uri="{9D8B030D-6E8A-4147-A177-3AD203B41FA5}">
                      <a16:colId xmlns:a16="http://schemas.microsoft.com/office/drawing/2014/main" val="2868378314"/>
                    </a:ext>
                  </a:extLst>
                </a:gridCol>
                <a:gridCol w="2685326">
                  <a:extLst>
                    <a:ext uri="{9D8B030D-6E8A-4147-A177-3AD203B41FA5}">
                      <a16:colId xmlns:a16="http://schemas.microsoft.com/office/drawing/2014/main" val="43820817"/>
                    </a:ext>
                  </a:extLst>
                </a:gridCol>
                <a:gridCol w="6168341">
                  <a:extLst>
                    <a:ext uri="{9D8B030D-6E8A-4147-A177-3AD203B41FA5}">
                      <a16:colId xmlns:a16="http://schemas.microsoft.com/office/drawing/2014/main" val="605331822"/>
                    </a:ext>
                  </a:extLst>
                </a:gridCol>
              </a:tblGrid>
              <a:tr h="370840">
                <a:tc>
                  <a:txBody>
                    <a:bodyPr/>
                    <a:lstStyle/>
                    <a:p>
                      <a:r>
                        <a:rPr lang="en-US" dirty="0" smtClean="0"/>
                        <a:t>Medication</a:t>
                      </a:r>
                      <a:endParaRPr lang="en-US" dirty="0"/>
                    </a:p>
                  </a:txBody>
                  <a:tcPr/>
                </a:tc>
                <a:tc>
                  <a:txBody>
                    <a:bodyPr/>
                    <a:lstStyle/>
                    <a:p>
                      <a:r>
                        <a:rPr lang="en-US" dirty="0" smtClean="0"/>
                        <a:t>Mechanism</a:t>
                      </a:r>
                      <a:r>
                        <a:rPr lang="en-US" baseline="0" dirty="0" smtClean="0"/>
                        <a:t> of Action</a:t>
                      </a:r>
                      <a:endParaRPr lang="en-US" dirty="0"/>
                    </a:p>
                  </a:txBody>
                  <a:tcPr/>
                </a:tc>
                <a:tc>
                  <a:txBody>
                    <a:bodyPr/>
                    <a:lstStyle/>
                    <a:p>
                      <a:r>
                        <a:rPr lang="en-US" dirty="0" smtClean="0"/>
                        <a:t>Notes</a:t>
                      </a:r>
                      <a:endParaRPr lang="en-US" dirty="0"/>
                    </a:p>
                  </a:txBody>
                  <a:tcPr/>
                </a:tc>
                <a:extLst>
                  <a:ext uri="{0D108BD9-81ED-4DB2-BD59-A6C34878D82A}">
                    <a16:rowId xmlns:a16="http://schemas.microsoft.com/office/drawing/2014/main" val="1222484311"/>
                  </a:ext>
                </a:extLst>
              </a:tr>
              <a:tr h="370840">
                <a:tc>
                  <a:txBody>
                    <a:bodyPr/>
                    <a:lstStyle/>
                    <a:p>
                      <a:r>
                        <a:rPr lang="en-US" dirty="0" smtClean="0"/>
                        <a:t>Methadone</a:t>
                      </a:r>
                      <a:endParaRPr lang="en-US" dirty="0"/>
                    </a:p>
                  </a:txBody>
                  <a:tcPr/>
                </a:tc>
                <a:tc>
                  <a:txBody>
                    <a:bodyPr/>
                    <a:lstStyle/>
                    <a:p>
                      <a:r>
                        <a:rPr lang="en-US" dirty="0" smtClean="0"/>
                        <a:t>Full opioid</a:t>
                      </a:r>
                      <a:r>
                        <a:rPr lang="en-US" baseline="0" dirty="0" smtClean="0"/>
                        <a:t> agonist</a:t>
                      </a:r>
                      <a:endParaRPr lang="en-US" dirty="0"/>
                    </a:p>
                  </a:txBody>
                  <a:tcPr/>
                </a:tc>
                <a:tc>
                  <a:txBody>
                    <a:bodyPr/>
                    <a:lstStyle/>
                    <a:p>
                      <a:r>
                        <a:rPr lang="en-US" dirty="0" smtClean="0"/>
                        <a:t>Must be delivered in Opioid</a:t>
                      </a:r>
                      <a:r>
                        <a:rPr lang="en-US" baseline="0" dirty="0" smtClean="0"/>
                        <a:t> Treatment Program (aka methadone clinic)</a:t>
                      </a:r>
                      <a:endParaRPr lang="en-US" dirty="0"/>
                    </a:p>
                  </a:txBody>
                  <a:tcPr/>
                </a:tc>
                <a:extLst>
                  <a:ext uri="{0D108BD9-81ED-4DB2-BD59-A6C34878D82A}">
                    <a16:rowId xmlns:a16="http://schemas.microsoft.com/office/drawing/2014/main" val="300520266"/>
                  </a:ext>
                </a:extLst>
              </a:tr>
              <a:tr h="370840">
                <a:tc>
                  <a:txBody>
                    <a:bodyPr/>
                    <a:lstStyle/>
                    <a:p>
                      <a:r>
                        <a:rPr lang="en-US" dirty="0" smtClean="0"/>
                        <a:t>Buprenorphine</a:t>
                      </a:r>
                      <a:endParaRPr lang="en-US" dirty="0"/>
                    </a:p>
                  </a:txBody>
                  <a:tcPr/>
                </a:tc>
                <a:tc>
                  <a:txBody>
                    <a:bodyPr/>
                    <a:lstStyle/>
                    <a:p>
                      <a:r>
                        <a:rPr lang="en-US" dirty="0" smtClean="0"/>
                        <a:t>Partial</a:t>
                      </a:r>
                      <a:r>
                        <a:rPr lang="en-US" baseline="0" dirty="0" smtClean="0"/>
                        <a:t> opioid agonist</a:t>
                      </a:r>
                      <a:endParaRPr lang="en-US" dirty="0"/>
                    </a:p>
                  </a:txBody>
                  <a:tcPr/>
                </a:tc>
                <a:tc>
                  <a:txBody>
                    <a:bodyPr/>
                    <a:lstStyle/>
                    <a:p>
                      <a:r>
                        <a:rPr lang="en-US" dirty="0" smtClean="0"/>
                        <a:t>-Delivery</a:t>
                      </a:r>
                      <a:r>
                        <a:rPr lang="en-US" baseline="0" dirty="0" smtClean="0"/>
                        <a:t> in primary care settings – need “X” waiver</a:t>
                      </a:r>
                    </a:p>
                    <a:p>
                      <a:r>
                        <a:rPr lang="en-US" baseline="0" dirty="0" smtClean="0"/>
                        <a:t>-In-hospital use by anyone</a:t>
                      </a:r>
                      <a:endParaRPr lang="en-US" dirty="0" smtClean="0"/>
                    </a:p>
                    <a:p>
                      <a:r>
                        <a:rPr lang="en-US" dirty="0" smtClean="0"/>
                        <a:t>-Precipitated</a:t>
                      </a:r>
                      <a:r>
                        <a:rPr lang="en-US" baseline="0" dirty="0" smtClean="0"/>
                        <a:t> withdrawal risk</a:t>
                      </a:r>
                      <a:endParaRPr lang="en-US" dirty="0"/>
                    </a:p>
                  </a:txBody>
                  <a:tcPr/>
                </a:tc>
                <a:extLst>
                  <a:ext uri="{0D108BD9-81ED-4DB2-BD59-A6C34878D82A}">
                    <a16:rowId xmlns:a16="http://schemas.microsoft.com/office/drawing/2014/main" val="2258835474"/>
                  </a:ext>
                </a:extLst>
              </a:tr>
              <a:tr h="370840">
                <a:tc>
                  <a:txBody>
                    <a:bodyPr/>
                    <a:lstStyle/>
                    <a:p>
                      <a:r>
                        <a:rPr lang="en-US" dirty="0" smtClean="0"/>
                        <a:t>Naltrexone</a:t>
                      </a:r>
                      <a:endParaRPr lang="en-US" dirty="0"/>
                    </a:p>
                  </a:txBody>
                  <a:tcPr/>
                </a:tc>
                <a:tc>
                  <a:txBody>
                    <a:bodyPr/>
                    <a:lstStyle/>
                    <a:p>
                      <a:r>
                        <a:rPr lang="en-US" dirty="0" smtClean="0"/>
                        <a:t>Opioi</a:t>
                      </a:r>
                      <a:r>
                        <a:rPr lang="en-US" baseline="0" dirty="0" smtClean="0"/>
                        <a:t>d antagonist</a:t>
                      </a:r>
                      <a:endParaRPr lang="en-US" dirty="0"/>
                    </a:p>
                  </a:txBody>
                  <a:tcPr/>
                </a:tc>
                <a:tc>
                  <a:txBody>
                    <a:bodyPr/>
                    <a:lstStyle/>
                    <a:p>
                      <a:r>
                        <a:rPr lang="en-US" dirty="0" smtClean="0"/>
                        <a:t>-IM injection</a:t>
                      </a:r>
                      <a:r>
                        <a:rPr lang="en-US" baseline="0" dirty="0" smtClean="0"/>
                        <a:t> q28 days</a:t>
                      </a:r>
                    </a:p>
                    <a:p>
                      <a:r>
                        <a:rPr lang="en-US" baseline="0" dirty="0" smtClean="0"/>
                        <a:t>-Precipitated withdrawal risk</a:t>
                      </a:r>
                    </a:p>
                  </a:txBody>
                  <a:tcPr/>
                </a:tc>
                <a:extLst>
                  <a:ext uri="{0D108BD9-81ED-4DB2-BD59-A6C34878D82A}">
                    <a16:rowId xmlns:a16="http://schemas.microsoft.com/office/drawing/2014/main" val="2355893738"/>
                  </a:ext>
                </a:extLst>
              </a:tr>
            </a:tbl>
          </a:graphicData>
        </a:graphic>
      </p:graphicFrame>
      <p:sp>
        <p:nvSpPr>
          <p:cNvPr id="6" name="TextBox 5"/>
          <p:cNvSpPr txBox="1"/>
          <p:nvPr/>
        </p:nvSpPr>
        <p:spPr>
          <a:xfrm>
            <a:off x="838201" y="5991806"/>
            <a:ext cx="2351048" cy="600164"/>
          </a:xfrm>
          <a:prstGeom prst="rect">
            <a:avLst/>
          </a:prstGeom>
          <a:noFill/>
        </p:spPr>
        <p:txBody>
          <a:bodyPr wrap="square" rtlCol="0">
            <a:spAutoFit/>
          </a:bodyPr>
          <a:lstStyle/>
          <a:p>
            <a:r>
              <a:rPr lang="en-US" sz="1100" dirty="0" err="1" smtClean="0"/>
              <a:t>Gossop</a:t>
            </a:r>
            <a:r>
              <a:rPr lang="en-US" sz="1100" dirty="0" smtClean="0"/>
              <a:t> M, Br J Psychiatry 1989. </a:t>
            </a:r>
            <a:r>
              <a:rPr lang="en-US" sz="1100" dirty="0" err="1" smtClean="0"/>
              <a:t>Broers</a:t>
            </a:r>
            <a:r>
              <a:rPr lang="en-US" sz="1100" dirty="0" smtClean="0"/>
              <a:t> B, Drug Alcohol Depend 2000. </a:t>
            </a:r>
            <a:r>
              <a:rPr lang="en-US" sz="1100" dirty="0" err="1" smtClean="0"/>
              <a:t>Gossop</a:t>
            </a:r>
            <a:r>
              <a:rPr lang="en-US" sz="1100" dirty="0" smtClean="0"/>
              <a:t> M, </a:t>
            </a:r>
            <a:r>
              <a:rPr lang="en-US" sz="1100" dirty="0" err="1" smtClean="0"/>
              <a:t>Adddiction</a:t>
            </a:r>
            <a:r>
              <a:rPr lang="en-US" sz="1100" dirty="0" smtClean="0"/>
              <a:t> 2002.</a:t>
            </a:r>
            <a:endParaRPr lang="en-US" sz="1100" dirty="0"/>
          </a:p>
        </p:txBody>
      </p:sp>
      <p:sp>
        <p:nvSpPr>
          <p:cNvPr id="5" name="Rounded Rectangle 4"/>
          <p:cNvSpPr/>
          <p:nvPr/>
        </p:nvSpPr>
        <p:spPr>
          <a:xfrm>
            <a:off x="646771" y="3345366"/>
            <a:ext cx="10905892" cy="100361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8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learn more?</a:t>
            </a:r>
          </a:p>
        </p:txBody>
      </p:sp>
      <p:sp>
        <p:nvSpPr>
          <p:cNvPr id="9" name="Content Placeholder 8"/>
          <p:cNvSpPr>
            <a:spLocks noGrp="1"/>
          </p:cNvSpPr>
          <p:nvPr>
            <p:ph idx="1"/>
          </p:nvPr>
        </p:nvSpPr>
        <p:spPr/>
        <p:txBody>
          <a:bodyPr>
            <a:normAutofit/>
          </a:bodyPr>
          <a:lstStyle/>
          <a:p>
            <a:r>
              <a:rPr lang="en-US" dirty="0" smtClean="0"/>
              <a:t>NC Injury and Violence Prevention Branch</a:t>
            </a:r>
          </a:p>
          <a:p>
            <a:pPr lvl="1"/>
            <a:r>
              <a:rPr lang="en-US" dirty="0" smtClean="0"/>
              <a:t>Poisoning statistics</a:t>
            </a:r>
          </a:p>
          <a:p>
            <a:r>
              <a:rPr lang="en-US" dirty="0" smtClean="0"/>
              <a:t>NC DHHS Syringe Exchange </a:t>
            </a:r>
            <a:r>
              <a:rPr lang="en-US" dirty="0"/>
              <a:t>R</a:t>
            </a:r>
            <a:r>
              <a:rPr lang="en-US" dirty="0" smtClean="0"/>
              <a:t>egistry</a:t>
            </a:r>
          </a:p>
          <a:p>
            <a:r>
              <a:rPr lang="en-US" dirty="0" smtClean="0"/>
              <a:t>Harm Reduction Coalition</a:t>
            </a:r>
          </a:p>
          <a:p>
            <a:pPr lvl="1"/>
            <a:r>
              <a:rPr lang="en-US" dirty="0" smtClean="0"/>
              <a:t>NCHRC.org</a:t>
            </a:r>
          </a:p>
          <a:p>
            <a:r>
              <a:rPr lang="en-US" dirty="0" smtClean="0"/>
              <a:t>CDC.gov</a:t>
            </a:r>
            <a:endParaRPr lang="en-US" dirty="0"/>
          </a:p>
          <a:p>
            <a:r>
              <a:rPr lang="en-US" dirty="0"/>
              <a:t>PCSSnow.org (Buprenorphine waiver)</a:t>
            </a:r>
          </a:p>
          <a:p>
            <a:endParaRPr lang="en-US" dirty="0" smtClean="0"/>
          </a:p>
          <a:p>
            <a:pPr lvl="1"/>
            <a:endParaRPr lang="en-US" dirty="0"/>
          </a:p>
        </p:txBody>
      </p:sp>
      <p:sp>
        <p:nvSpPr>
          <p:cNvPr id="3" name="Slide Number Placeholder 2"/>
          <p:cNvSpPr>
            <a:spLocks noGrp="1"/>
          </p:cNvSpPr>
          <p:nvPr>
            <p:ph type="sldNum" sz="quarter" idx="12"/>
          </p:nvPr>
        </p:nvSpPr>
        <p:spPr/>
        <p:txBody>
          <a:bodyPr/>
          <a:lstStyle/>
          <a:p>
            <a:fld id="{9A5AD8C0-DB1F-46B0-B518-46B8FDAD02E2}" type="slidenum">
              <a:rPr lang="en-US" smtClean="0"/>
              <a:t>52</a:t>
            </a:fld>
            <a:endParaRPr lang="en-US"/>
          </a:p>
        </p:txBody>
      </p:sp>
    </p:spTree>
    <p:extLst>
      <p:ext uri="{BB962C8B-B14F-4D97-AF65-F5344CB8AC3E}">
        <p14:creationId xmlns:p14="http://schemas.microsoft.com/office/powerpoint/2010/main" val="16349658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329488-EB92-49E2-8E5F-182B754EB5CA}" type="slidenum">
              <a:rPr lang="en-US" smtClean="0"/>
              <a:pPr/>
              <a:t>53</a:t>
            </a:fld>
            <a:endParaRPr lang="en-US" dirty="0"/>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335" y="135924"/>
            <a:ext cx="12085124" cy="6585552"/>
          </a:xfrm>
        </p:spPr>
      </p:pic>
      <p:sp>
        <p:nvSpPr>
          <p:cNvPr id="6" name="Right Arrow 5"/>
          <p:cNvSpPr/>
          <p:nvPr/>
        </p:nvSpPr>
        <p:spPr>
          <a:xfrm>
            <a:off x="1878227" y="6036276"/>
            <a:ext cx="840259" cy="35834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1369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idx="1"/>
          </p:nvPr>
        </p:nvSpPr>
        <p:spPr>
          <a:xfrm>
            <a:off x="838200" y="1825625"/>
            <a:ext cx="10515600" cy="4530726"/>
          </a:xfrm>
        </p:spPr>
        <p:txBody>
          <a:bodyPr>
            <a:normAutofit/>
          </a:bodyPr>
          <a:lstStyle/>
          <a:p>
            <a:r>
              <a:rPr lang="en-US" dirty="0" smtClean="0"/>
              <a:t>Bacterial </a:t>
            </a:r>
            <a:r>
              <a:rPr lang="en-US" dirty="0" smtClean="0"/>
              <a:t>infections are common in people who inject drugs, and can range from mild to severe</a:t>
            </a:r>
            <a:endParaRPr lang="en-US" dirty="0"/>
          </a:p>
          <a:p>
            <a:r>
              <a:rPr lang="en-US" dirty="0"/>
              <a:t>Be mindful of atypical infections in persons who inject </a:t>
            </a:r>
            <a:r>
              <a:rPr lang="en-US" dirty="0" smtClean="0"/>
              <a:t>drugs</a:t>
            </a:r>
          </a:p>
          <a:p>
            <a:pPr lvl="1"/>
            <a:r>
              <a:rPr lang="en-US" dirty="0" smtClean="0"/>
              <a:t>Ask what drugs patients use and how they use them</a:t>
            </a:r>
          </a:p>
          <a:p>
            <a:r>
              <a:rPr lang="en-US" dirty="0" smtClean="0"/>
              <a:t>Harm reduction and addiction treatment are key elements of infection prevention</a:t>
            </a:r>
          </a:p>
          <a:p>
            <a:endParaRPr lang="en-US" dirty="0"/>
          </a:p>
        </p:txBody>
      </p:sp>
      <p:sp>
        <p:nvSpPr>
          <p:cNvPr id="3" name="Slide Number Placeholder 2"/>
          <p:cNvSpPr>
            <a:spLocks noGrp="1"/>
          </p:cNvSpPr>
          <p:nvPr>
            <p:ph type="sldNum" sz="quarter" idx="12"/>
          </p:nvPr>
        </p:nvSpPr>
        <p:spPr/>
        <p:txBody>
          <a:bodyPr/>
          <a:lstStyle/>
          <a:p>
            <a:fld id="{4C4B988A-398A-4F43-B462-F34B08F87E48}" type="slidenum">
              <a:rPr lang="en-US" smtClean="0"/>
              <a:t>54</a:t>
            </a:fld>
            <a:endParaRPr lang="en-US"/>
          </a:p>
        </p:txBody>
      </p:sp>
    </p:spTree>
    <p:extLst>
      <p:ext uri="{BB962C8B-B14F-4D97-AF65-F5344CB8AC3E}">
        <p14:creationId xmlns:p14="http://schemas.microsoft.com/office/powerpoint/2010/main" val="19215229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4" name="Content Placeholder 3"/>
          <p:cNvSpPr>
            <a:spLocks noGrp="1"/>
          </p:cNvSpPr>
          <p:nvPr>
            <p:ph sz="half" idx="1"/>
          </p:nvPr>
        </p:nvSpPr>
        <p:spPr>
          <a:xfrm>
            <a:off x="838200" y="1825626"/>
            <a:ext cx="3571470" cy="4530726"/>
          </a:xfrm>
        </p:spPr>
        <p:txBody>
          <a:bodyPr>
            <a:normAutofit fontScale="70000" lnSpcReduction="20000"/>
          </a:bodyPr>
          <a:lstStyle/>
          <a:p>
            <a:pPr marL="0" indent="0">
              <a:buNone/>
            </a:pPr>
            <a:r>
              <a:rPr lang="en-US" sz="2300" u="sng" dirty="0"/>
              <a:t>UNC Infectious Diseases</a:t>
            </a:r>
          </a:p>
          <a:p>
            <a:pPr marL="0" indent="0">
              <a:buNone/>
            </a:pPr>
            <a:r>
              <a:rPr lang="en-US" sz="2300" dirty="0"/>
              <a:t>David Rosen MD </a:t>
            </a:r>
            <a:r>
              <a:rPr lang="en-US" sz="2300" dirty="0" smtClean="0"/>
              <a:t>PhD</a:t>
            </a:r>
          </a:p>
          <a:p>
            <a:pPr marL="0" indent="0">
              <a:buNone/>
            </a:pPr>
            <a:r>
              <a:rPr lang="en-US" sz="2300" dirty="0" smtClean="0"/>
              <a:t>Christopher Hurt MD</a:t>
            </a:r>
            <a:endParaRPr lang="en-US" sz="2300" dirty="0"/>
          </a:p>
          <a:p>
            <a:pPr marL="0" indent="0">
              <a:buNone/>
            </a:pPr>
            <a:r>
              <a:rPr lang="en-US" sz="2300" dirty="0"/>
              <a:t>Joseph </a:t>
            </a:r>
            <a:r>
              <a:rPr lang="en-US" sz="2300" dirty="0" err="1"/>
              <a:t>Eron</a:t>
            </a:r>
            <a:r>
              <a:rPr lang="en-US" sz="2300" dirty="0"/>
              <a:t> MD</a:t>
            </a:r>
          </a:p>
          <a:p>
            <a:pPr marL="0" indent="0">
              <a:buNone/>
            </a:pPr>
            <a:r>
              <a:rPr lang="en-US" sz="2300" dirty="0"/>
              <a:t>Myron Cohen MD</a:t>
            </a:r>
            <a:endParaRPr lang="en-US" sz="2300" b="1" dirty="0"/>
          </a:p>
          <a:p>
            <a:pPr marL="0" indent="0">
              <a:buNone/>
            </a:pPr>
            <a:endParaRPr lang="en-US" sz="2300" dirty="0"/>
          </a:p>
          <a:p>
            <a:pPr marL="0" indent="0">
              <a:buNone/>
            </a:pPr>
            <a:r>
              <a:rPr lang="en-US" sz="2300" u="sng" dirty="0"/>
              <a:t>UNC Epidemiology</a:t>
            </a:r>
          </a:p>
          <a:p>
            <a:pPr marL="0" indent="0">
              <a:buNone/>
            </a:pPr>
            <a:r>
              <a:rPr lang="en-US" sz="2300" dirty="0"/>
              <a:t>Brian Pence PhD</a:t>
            </a:r>
          </a:p>
          <a:p>
            <a:pPr marL="0" indent="0">
              <a:buNone/>
            </a:pPr>
            <a:r>
              <a:rPr lang="en-US" sz="2300" dirty="0"/>
              <a:t>Steve Meshnick MD PhD</a:t>
            </a:r>
          </a:p>
          <a:p>
            <a:pPr marL="0" indent="0">
              <a:buNone/>
            </a:pPr>
            <a:r>
              <a:rPr lang="en-US" sz="2300" dirty="0"/>
              <a:t>Support from NIAID:</a:t>
            </a:r>
          </a:p>
          <a:p>
            <a:pPr marL="0" indent="0">
              <a:buNone/>
            </a:pPr>
            <a:r>
              <a:rPr lang="is-IS" sz="2300" dirty="0"/>
              <a:t>T32AI070114 TIDE</a:t>
            </a:r>
            <a:endParaRPr lang="en-US" sz="2300" dirty="0"/>
          </a:p>
          <a:p>
            <a:pPr marL="0" indent="0">
              <a:buNone/>
            </a:pPr>
            <a:endParaRPr lang="en-US" sz="2300" dirty="0"/>
          </a:p>
        </p:txBody>
      </p:sp>
      <p:sp>
        <p:nvSpPr>
          <p:cNvPr id="5" name="Content Placeholder 4"/>
          <p:cNvSpPr>
            <a:spLocks noGrp="1"/>
          </p:cNvSpPr>
          <p:nvPr>
            <p:ph sz="half" idx="2"/>
          </p:nvPr>
        </p:nvSpPr>
        <p:spPr>
          <a:xfrm>
            <a:off x="4409669" y="1825626"/>
            <a:ext cx="5092677" cy="3419780"/>
          </a:xfrm>
        </p:spPr>
        <p:txBody>
          <a:bodyPr>
            <a:normAutofit fontScale="70000" lnSpcReduction="20000"/>
          </a:bodyPr>
          <a:lstStyle/>
          <a:p>
            <a:pPr marL="0" indent="0">
              <a:buNone/>
            </a:pPr>
            <a:r>
              <a:rPr lang="en-US" sz="2300" u="sng" dirty="0"/>
              <a:t>NC Division of Public Health</a:t>
            </a:r>
          </a:p>
          <a:p>
            <a:pPr marL="0" indent="0">
              <a:buNone/>
            </a:pPr>
            <a:r>
              <a:rPr lang="en-US" sz="2300" dirty="0"/>
              <a:t>Aaron Fleischauer </a:t>
            </a:r>
            <a:r>
              <a:rPr lang="en-US" sz="2300" dirty="0" smtClean="0"/>
              <a:t>PhD</a:t>
            </a:r>
          </a:p>
          <a:p>
            <a:pPr marL="0" indent="0">
              <a:buNone/>
            </a:pPr>
            <a:r>
              <a:rPr lang="en-US" sz="2300" dirty="0" smtClean="0"/>
              <a:t>State </a:t>
            </a:r>
            <a:r>
              <a:rPr lang="en-US" sz="2300" dirty="0"/>
              <a:t>Center for Health Statistics</a:t>
            </a:r>
          </a:p>
          <a:p>
            <a:pPr marL="0" indent="0">
              <a:buNone/>
            </a:pPr>
            <a:endParaRPr lang="en-US" sz="2300" u="sng" dirty="0" smtClean="0"/>
          </a:p>
          <a:p>
            <a:pPr marL="0" indent="0">
              <a:buNone/>
            </a:pPr>
            <a:r>
              <a:rPr lang="en-US" sz="2300" u="sng" dirty="0" smtClean="0"/>
              <a:t>Duke</a:t>
            </a:r>
            <a:endParaRPr lang="en-US" sz="2300" u="sng" dirty="0"/>
          </a:p>
          <a:p>
            <a:pPr marL="0" indent="0">
              <a:buNone/>
            </a:pPr>
            <a:r>
              <a:rPr lang="en-US" sz="2300" dirty="0"/>
              <a:t>Vivian Chu MD </a:t>
            </a:r>
          </a:p>
          <a:p>
            <a:pPr marL="0" indent="0">
              <a:buNone/>
            </a:pPr>
            <a:r>
              <a:rPr lang="en-US" sz="2300" dirty="0"/>
              <a:t>Li-Tzy Wu </a:t>
            </a:r>
            <a:r>
              <a:rPr lang="en-US" sz="2300" dirty="0" smtClean="0"/>
              <a:t>ScD</a:t>
            </a:r>
          </a:p>
          <a:p>
            <a:pPr marL="0" indent="0">
              <a:buNone/>
            </a:pPr>
            <a:endParaRPr lang="en-US" sz="2300" dirty="0"/>
          </a:p>
          <a:p>
            <a:pPr marL="0" indent="0">
              <a:buNone/>
            </a:pPr>
            <a:r>
              <a:rPr lang="en-US" sz="2300" u="sng" dirty="0"/>
              <a:t>UNC Addiction Medicine</a:t>
            </a:r>
            <a:endParaRPr lang="en-US" sz="2300" dirty="0"/>
          </a:p>
          <a:p>
            <a:pPr marL="0" indent="0">
              <a:buNone/>
            </a:pPr>
            <a:r>
              <a:rPr lang="en-US" sz="2300" dirty="0"/>
              <a:t>Michael Baca-Atlas MD</a:t>
            </a:r>
          </a:p>
          <a:p>
            <a:pPr marL="0" indent="0">
              <a:buNone/>
            </a:pPr>
            <a:r>
              <a:rPr lang="en-US" sz="2300" dirty="0"/>
              <a:t>Robyn Jordan MD PhD</a:t>
            </a:r>
          </a:p>
          <a:p>
            <a:pPr marL="0" indent="0">
              <a:buNone/>
            </a:pPr>
            <a:endParaRPr lang="en-US" sz="2300" dirty="0"/>
          </a:p>
        </p:txBody>
      </p:sp>
      <p:sp>
        <p:nvSpPr>
          <p:cNvPr id="3" name="Slide Number Placeholder 2"/>
          <p:cNvSpPr>
            <a:spLocks noGrp="1"/>
          </p:cNvSpPr>
          <p:nvPr>
            <p:ph type="sldNum" sz="quarter" idx="12"/>
          </p:nvPr>
        </p:nvSpPr>
        <p:spPr/>
        <p:txBody>
          <a:bodyPr/>
          <a:lstStyle/>
          <a:p>
            <a:fld id="{4C4B988A-398A-4F43-B462-F34B08F87E48}" type="slidenum">
              <a:rPr lang="en-US" smtClean="0"/>
              <a:t>55</a:t>
            </a:fld>
            <a:endParaRPr lang="en-US"/>
          </a:p>
        </p:txBody>
      </p:sp>
      <p:sp>
        <p:nvSpPr>
          <p:cNvPr id="7" name="TextBox 6"/>
          <p:cNvSpPr txBox="1"/>
          <p:nvPr/>
        </p:nvSpPr>
        <p:spPr>
          <a:xfrm>
            <a:off x="2278750" y="5648466"/>
            <a:ext cx="3118172" cy="707886"/>
          </a:xfrm>
          <a:prstGeom prst="rect">
            <a:avLst/>
          </a:prstGeom>
          <a:noFill/>
          <a:ln>
            <a:solidFill>
              <a:schemeClr val="bg1">
                <a:lumMod val="50000"/>
              </a:schemeClr>
            </a:solidFill>
          </a:ln>
        </p:spPr>
        <p:txBody>
          <a:bodyPr wrap="square" rtlCol="0">
            <a:spAutoFit/>
          </a:bodyPr>
          <a:lstStyle/>
          <a:p>
            <a:r>
              <a:rPr lang="en-US" sz="2000" b="1" dirty="0">
                <a:latin typeface="Arial Hebrew" charset="-79"/>
                <a:ea typeface="Arial Hebrew" charset="-79"/>
                <a:cs typeface="Arial Hebrew" charset="-79"/>
              </a:rPr>
              <a:t>Contact:</a:t>
            </a:r>
          </a:p>
          <a:p>
            <a:r>
              <a:rPr lang="en-US" sz="2000" b="1" dirty="0" err="1">
                <a:latin typeface="Arial Hebrew" charset="-79"/>
                <a:ea typeface="Arial Hebrew" charset="-79"/>
                <a:cs typeface="Arial Hebrew" charset="-79"/>
              </a:rPr>
              <a:t>aschranz@med.unc.edu</a:t>
            </a:r>
            <a:endParaRPr lang="en-US" sz="2000" b="1" dirty="0">
              <a:latin typeface="Arial Hebrew" charset="-79"/>
              <a:ea typeface="Arial Hebrew" charset="-79"/>
              <a:cs typeface="Arial Hebrew" charset="-79"/>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100" y="1931771"/>
            <a:ext cx="2843738" cy="869865"/>
          </a:xfrm>
          <a:prstGeom prst="rect">
            <a:avLst/>
          </a:prstGeom>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2355" y="3234854"/>
            <a:ext cx="1015929" cy="1015929"/>
          </a:xfrm>
          <a:prstGeom prst="rect">
            <a:avLst/>
          </a:prstGeom>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581" y="4672264"/>
            <a:ext cx="2330775" cy="420869"/>
          </a:xfrm>
          <a:prstGeom prst="rect">
            <a:avLst/>
          </a:prstGeom>
          <a:ln>
            <a:noFill/>
          </a:ln>
        </p:spPr>
      </p:pic>
    </p:spTree>
    <p:extLst>
      <p:ext uri="{BB962C8B-B14F-4D97-AF65-F5344CB8AC3E}">
        <p14:creationId xmlns:p14="http://schemas.microsoft.com/office/powerpoint/2010/main" val="18580915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References</a:t>
            </a:r>
            <a:endParaRPr lang="en-US" dirty="0"/>
          </a:p>
        </p:txBody>
      </p:sp>
      <p:sp>
        <p:nvSpPr>
          <p:cNvPr id="5" name="Content Placeholder 4"/>
          <p:cNvSpPr>
            <a:spLocks noGrp="1"/>
          </p:cNvSpPr>
          <p:nvPr>
            <p:ph idx="1"/>
          </p:nvPr>
        </p:nvSpPr>
        <p:spPr/>
        <p:txBody>
          <a:bodyPr>
            <a:normAutofit/>
          </a:bodyPr>
          <a:lstStyle/>
          <a:p>
            <a:pPr>
              <a:spcBef>
                <a:spcPts val="0"/>
              </a:spcBef>
            </a:pPr>
            <a:r>
              <a:rPr lang="en-US" sz="1200" dirty="0"/>
              <a:t>1. Peters PJ, </a:t>
            </a:r>
            <a:r>
              <a:rPr lang="en-US" sz="1200" dirty="0" err="1"/>
              <a:t>Pontones</a:t>
            </a:r>
            <a:r>
              <a:rPr lang="en-US" sz="1200" dirty="0"/>
              <a:t> P, Hoover KW, et al. HIV Infection Linked to Injection Use of </a:t>
            </a:r>
            <a:r>
              <a:rPr lang="en-US" sz="1200" dirty="0" err="1"/>
              <a:t>Oxymorphone</a:t>
            </a:r>
            <a:r>
              <a:rPr lang="en-US" sz="1200" dirty="0"/>
              <a:t> in Indiana, 2014–2015. </a:t>
            </a:r>
            <a:r>
              <a:rPr lang="en-US" sz="1200" i="1" dirty="0"/>
              <a:t>N </a:t>
            </a:r>
            <a:r>
              <a:rPr lang="en-US" sz="1200" i="1" dirty="0" err="1"/>
              <a:t>Engl</a:t>
            </a:r>
            <a:r>
              <a:rPr lang="en-US" sz="1200" i="1" dirty="0"/>
              <a:t> J Med</a:t>
            </a:r>
            <a:r>
              <a:rPr lang="en-US" sz="1200" dirty="0"/>
              <a:t>. 2016;375(3):229-239. doi:10.1056/NEJMoa1515195</a:t>
            </a:r>
          </a:p>
          <a:p>
            <a:pPr>
              <a:spcBef>
                <a:spcPts val="0"/>
              </a:spcBef>
            </a:pPr>
            <a:r>
              <a:rPr lang="en-US" sz="1200" dirty="0"/>
              <a:t>2. </a:t>
            </a:r>
            <a:r>
              <a:rPr lang="en-US" sz="1200" dirty="0" err="1"/>
              <a:t>Freyer</a:t>
            </a:r>
            <a:r>
              <a:rPr lang="en-US" sz="1200" dirty="0"/>
              <a:t> FJ. HIV outbreak in Lawrence, Lowell is bigger than officials thought. </a:t>
            </a:r>
            <a:r>
              <a:rPr lang="en-US" sz="1200" i="1" dirty="0"/>
              <a:t>BostonGlobe.com</a:t>
            </a:r>
            <a:r>
              <a:rPr lang="en-US" sz="1200" dirty="0"/>
              <a:t>. https://www.bostonglobe.com/metro/2018/07/25/hiv-outbreak-lawrence-lowell-bigger-than-officials-thought/szlLL75UDcNTPeB022NptI/story.html. Accessed December 19, 2018.</a:t>
            </a:r>
          </a:p>
          <a:p>
            <a:pPr>
              <a:spcBef>
                <a:spcPts val="0"/>
              </a:spcBef>
            </a:pPr>
            <a:r>
              <a:rPr lang="en-US" sz="1200" dirty="0"/>
              <a:t>3. MacDonald M, Crofts N, </a:t>
            </a:r>
            <a:r>
              <a:rPr lang="en-US" sz="1200" dirty="0" err="1"/>
              <a:t>Kaldor</a:t>
            </a:r>
            <a:r>
              <a:rPr lang="en-US" sz="1200" dirty="0"/>
              <a:t> J. Transmission of Hepatitis C Virus: Rates, Routes, and Cofactors. </a:t>
            </a:r>
            <a:r>
              <a:rPr lang="en-US" sz="1200" i="1" dirty="0" err="1"/>
              <a:t>Epidemiol</a:t>
            </a:r>
            <a:r>
              <a:rPr lang="en-US" sz="1200" i="1" dirty="0"/>
              <a:t> Rev</a:t>
            </a:r>
            <a:r>
              <a:rPr lang="en-US" sz="1200" dirty="0"/>
              <a:t>. 1996;18(2):137-148. doi:10.1093/oxfordjournals.epirev.a017921</a:t>
            </a:r>
          </a:p>
          <a:p>
            <a:pPr>
              <a:spcBef>
                <a:spcPts val="0"/>
              </a:spcBef>
            </a:pPr>
            <a:r>
              <a:rPr lang="en-US" sz="1200" dirty="0"/>
              <a:t>4.Paintsil E, </a:t>
            </a:r>
            <a:r>
              <a:rPr lang="en-US" sz="1200" dirty="0" err="1"/>
              <a:t>Binka</a:t>
            </a:r>
            <a:r>
              <a:rPr lang="en-US" sz="1200" dirty="0"/>
              <a:t> M, Patel A, </a:t>
            </a:r>
            <a:r>
              <a:rPr lang="en-US" sz="1200" dirty="0" err="1"/>
              <a:t>Lindenbach</a:t>
            </a:r>
            <a:r>
              <a:rPr lang="en-US" sz="1200" dirty="0"/>
              <a:t> BD, </a:t>
            </a:r>
            <a:r>
              <a:rPr lang="en-US" sz="1200" dirty="0" err="1"/>
              <a:t>Heimer</a:t>
            </a:r>
            <a:r>
              <a:rPr lang="en-US" sz="1200" dirty="0"/>
              <a:t> R. Hepatitis C Virus Maintains Infectivity for Weeks After Drying on Inanimate Surfaces at Room Temperature: Implications for Risks of Transmission. </a:t>
            </a:r>
            <a:r>
              <a:rPr lang="en-US" sz="1200" i="1" dirty="0"/>
              <a:t>J Infect Dis</a:t>
            </a:r>
            <a:r>
              <a:rPr lang="en-US" sz="1200" dirty="0"/>
              <a:t>. 2014;209(8):1205-1211. doi:10.1093/</a:t>
            </a:r>
            <a:r>
              <a:rPr lang="en-US" sz="1200" dirty="0" err="1"/>
              <a:t>infdis</a:t>
            </a:r>
            <a:r>
              <a:rPr lang="en-US" sz="1200" dirty="0"/>
              <a:t>/jit648</a:t>
            </a:r>
          </a:p>
          <a:p>
            <a:pPr>
              <a:spcBef>
                <a:spcPts val="0"/>
              </a:spcBef>
            </a:pPr>
            <a:r>
              <a:rPr lang="en-US" sz="1200" dirty="0"/>
              <a:t>5.Nelson P, </a:t>
            </a:r>
            <a:r>
              <a:rPr lang="en-US" sz="1200" dirty="0" err="1"/>
              <a:t>Mathers</a:t>
            </a:r>
            <a:r>
              <a:rPr lang="en-US" sz="1200" dirty="0"/>
              <a:t> B, Cowie B, et al. The epidemiology of viral hepatitis among people who inject drugs: Results of global systematic reviews. </a:t>
            </a:r>
            <a:r>
              <a:rPr lang="en-US" sz="1200" i="1" dirty="0"/>
              <a:t>Lancet</a:t>
            </a:r>
            <a:r>
              <a:rPr lang="en-US" sz="1200" dirty="0"/>
              <a:t>. 2011;378(9791):571-583. doi:10.1016/S0140-6736(11)61097-0</a:t>
            </a:r>
          </a:p>
          <a:p>
            <a:pPr>
              <a:spcBef>
                <a:spcPts val="0"/>
              </a:spcBef>
            </a:pPr>
            <a:r>
              <a:rPr lang="en-US" sz="1200" dirty="0"/>
              <a:t>6.North Carolina’s Opioid Action Plan. June 2017. https://drive.google.com/file/d/0B9NAvIvnEGfGMnM4Qjl4ck5WV2M/view. Accessed February 20, 2018.</a:t>
            </a:r>
          </a:p>
          <a:p>
            <a:pPr>
              <a:spcBef>
                <a:spcPts val="0"/>
              </a:spcBef>
            </a:pPr>
            <a:r>
              <a:rPr lang="en-US" sz="1200" dirty="0"/>
              <a:t>7. Hepatitis B Questions and Answers for the Public | CDC. https://www.cdc.gov/hepatitis/hbv/bfaq.htm. Published June 13, 2018. Accessed December 16, 2018.</a:t>
            </a:r>
          </a:p>
          <a:p>
            <a:pPr>
              <a:spcBef>
                <a:spcPts val="0"/>
              </a:spcBef>
            </a:pPr>
            <a:r>
              <a:rPr lang="en-US" sz="1200" dirty="0"/>
              <a:t>8. Lowe G, Tait C. Limb pain and swelling. </a:t>
            </a:r>
            <a:r>
              <a:rPr lang="en-US" sz="1200" i="1" dirty="0"/>
              <a:t>Medicine (Baltimore)</a:t>
            </a:r>
            <a:r>
              <a:rPr lang="en-US" sz="1200" dirty="0"/>
              <a:t>. 2009;37(2):96-99. doi:10.1016/j.mpmed.2008.11.015</a:t>
            </a:r>
          </a:p>
          <a:p>
            <a:pPr>
              <a:spcBef>
                <a:spcPts val="0"/>
              </a:spcBef>
            </a:pPr>
            <a:r>
              <a:rPr lang="en-US" sz="1200" dirty="0"/>
              <a:t>9. MRSA Photos | Community | MRSA | CDC. https://www.cdc.gov/mrsa/community/photos/index.html. Accessed December 18, 2018.</a:t>
            </a:r>
          </a:p>
          <a:p>
            <a:pPr>
              <a:spcBef>
                <a:spcPts val="0"/>
              </a:spcBef>
            </a:pPr>
            <a:r>
              <a:rPr lang="en-US" sz="1200" dirty="0"/>
              <a:t>10. Lee C-C, Chi C-H, Lee N-Y, et al. Necrotizing fasciitis in patients with liver cirrhosis: predominance of </a:t>
            </a:r>
            <a:r>
              <a:rPr lang="en-US" sz="1200" dirty="0" err="1"/>
              <a:t>monomicrobial</a:t>
            </a:r>
            <a:r>
              <a:rPr lang="en-US" sz="1200" dirty="0"/>
              <a:t> Gram-negative bacillary infections. </a:t>
            </a:r>
            <a:r>
              <a:rPr lang="en-US" sz="1200" i="1" dirty="0" err="1"/>
              <a:t>Diagn</a:t>
            </a:r>
            <a:r>
              <a:rPr lang="en-US" sz="1200" i="1" dirty="0"/>
              <a:t> </a:t>
            </a:r>
            <a:r>
              <a:rPr lang="en-US" sz="1200" i="1" dirty="0" err="1"/>
              <a:t>Microbiol</a:t>
            </a:r>
            <a:r>
              <a:rPr lang="en-US" sz="1200" i="1" dirty="0"/>
              <a:t> Infect Dis</a:t>
            </a:r>
            <a:r>
              <a:rPr lang="en-US" sz="1200" dirty="0"/>
              <a:t>. 2008;62(2):219-225. doi:10.1016/j.diagmicrobio.2008.05.016</a:t>
            </a:r>
          </a:p>
          <a:p>
            <a:pPr>
              <a:spcBef>
                <a:spcPts val="0"/>
              </a:spcBef>
            </a:pPr>
            <a:r>
              <a:rPr lang="en-US" sz="1200" dirty="0"/>
              <a:t>11. </a:t>
            </a:r>
            <a:r>
              <a:rPr lang="en-US" sz="1200" dirty="0" err="1"/>
              <a:t>Mylonakis</a:t>
            </a:r>
            <a:r>
              <a:rPr lang="en-US" sz="1200" dirty="0"/>
              <a:t> E, Calderwood SB. Infective endocarditis in adults. </a:t>
            </a:r>
            <a:r>
              <a:rPr lang="en-US" sz="1200" i="1" dirty="0"/>
              <a:t>N </a:t>
            </a:r>
            <a:r>
              <a:rPr lang="en-US" sz="1200" i="1" dirty="0" err="1"/>
              <a:t>Engl</a:t>
            </a:r>
            <a:r>
              <a:rPr lang="en-US" sz="1200" i="1" dirty="0"/>
              <a:t> J Med</a:t>
            </a:r>
            <a:r>
              <a:rPr lang="en-US" sz="1200" dirty="0"/>
              <a:t>. 2001;345(18):1318-1330. doi:10.1056/NEJMra010082</a:t>
            </a:r>
          </a:p>
        </p:txBody>
      </p:sp>
      <p:sp>
        <p:nvSpPr>
          <p:cNvPr id="4" name="Slide Number Placeholder 3"/>
          <p:cNvSpPr>
            <a:spLocks noGrp="1"/>
          </p:cNvSpPr>
          <p:nvPr>
            <p:ph type="sldNum" sz="quarter" idx="12"/>
          </p:nvPr>
        </p:nvSpPr>
        <p:spPr/>
        <p:txBody>
          <a:bodyPr/>
          <a:lstStyle/>
          <a:p>
            <a:fld id="{9A5AD8C0-DB1F-46B0-B518-46B8FDAD02E2}" type="slidenum">
              <a:rPr lang="en-US" smtClean="0"/>
              <a:t>56</a:t>
            </a:fld>
            <a:endParaRPr lang="en-US" dirty="0"/>
          </a:p>
        </p:txBody>
      </p:sp>
    </p:spTree>
    <p:extLst>
      <p:ext uri="{BB962C8B-B14F-4D97-AF65-F5344CB8AC3E}">
        <p14:creationId xmlns:p14="http://schemas.microsoft.com/office/powerpoint/2010/main" val="2486154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References</a:t>
            </a:r>
            <a:endParaRPr lang="en-US" dirty="0"/>
          </a:p>
        </p:txBody>
      </p:sp>
      <p:sp>
        <p:nvSpPr>
          <p:cNvPr id="12" name="Content Placeholder 11"/>
          <p:cNvSpPr>
            <a:spLocks noGrp="1"/>
          </p:cNvSpPr>
          <p:nvPr>
            <p:ph idx="1"/>
          </p:nvPr>
        </p:nvSpPr>
        <p:spPr>
          <a:xfrm>
            <a:off x="838200" y="1734043"/>
            <a:ext cx="7886700" cy="4622309"/>
          </a:xfrm>
        </p:spPr>
        <p:txBody>
          <a:bodyPr>
            <a:normAutofit fontScale="32500" lnSpcReduction="20000"/>
          </a:bodyPr>
          <a:lstStyle/>
          <a:p>
            <a:pPr>
              <a:lnSpc>
                <a:spcPct val="120000"/>
              </a:lnSpc>
              <a:spcBef>
                <a:spcPts val="0"/>
              </a:spcBef>
            </a:pPr>
            <a:r>
              <a:rPr lang="en-US" dirty="0"/>
              <a:t>12. Details - Public Health Image Library(PHIL). https://phil.cdc.gov/Details.aspx?pid=851. Accessed December 18, 2018.</a:t>
            </a:r>
          </a:p>
          <a:p>
            <a:pPr>
              <a:lnSpc>
                <a:spcPct val="120000"/>
              </a:lnSpc>
              <a:spcBef>
                <a:spcPts val="0"/>
              </a:spcBef>
            </a:pPr>
            <a:r>
              <a:rPr lang="en-US" dirty="0"/>
              <a:t>13. Ronan MV, </a:t>
            </a:r>
            <a:r>
              <a:rPr lang="en-US" dirty="0" err="1"/>
              <a:t>Herzig</a:t>
            </a:r>
            <a:r>
              <a:rPr lang="en-US" dirty="0"/>
              <a:t> SJ. Hospitalizations Related To Opioid Abuse/Dependence And Associated Serious Infections Increased Sharply, 2002–12. </a:t>
            </a:r>
            <a:r>
              <a:rPr lang="en-US" i="1" dirty="0"/>
              <a:t>Health </a:t>
            </a:r>
            <a:r>
              <a:rPr lang="en-US" i="1" dirty="0" err="1"/>
              <a:t>Aff</a:t>
            </a:r>
            <a:r>
              <a:rPr lang="en-US" i="1" dirty="0"/>
              <a:t> (Millwood)</a:t>
            </a:r>
            <a:r>
              <a:rPr lang="en-US" dirty="0"/>
              <a:t>. 2016;35(5):832-837. doi:10.1377/hlthaff.2015.1424</a:t>
            </a:r>
          </a:p>
          <a:p>
            <a:pPr>
              <a:lnSpc>
                <a:spcPct val="120000"/>
              </a:lnSpc>
              <a:spcBef>
                <a:spcPts val="0"/>
              </a:spcBef>
            </a:pPr>
            <a:r>
              <a:rPr lang="en-US" dirty="0"/>
              <a:t>14. Schranz A, Fleischauer A, Chu V, Wu L-T, Rosen D. Trends in Drug Use–Associated Infective Endocarditis and Heart Valve Surgery, 2007 to 2017. </a:t>
            </a:r>
            <a:r>
              <a:rPr lang="en-US" i="1" dirty="0"/>
              <a:t>Ann Intern Med</a:t>
            </a:r>
            <a:r>
              <a:rPr lang="en-US" dirty="0"/>
              <a:t>. In press.</a:t>
            </a:r>
          </a:p>
          <a:p>
            <a:pPr>
              <a:lnSpc>
                <a:spcPct val="120000"/>
              </a:lnSpc>
              <a:spcBef>
                <a:spcPts val="0"/>
              </a:spcBef>
            </a:pPr>
            <a:r>
              <a:rPr lang="en-US" dirty="0"/>
              <a:t>15. </a:t>
            </a:r>
            <a:r>
              <a:rPr lang="en-US" dirty="0" err="1"/>
              <a:t>Bisbe</a:t>
            </a:r>
            <a:r>
              <a:rPr lang="en-US" dirty="0"/>
              <a:t> J, Miro JM, </a:t>
            </a:r>
            <a:r>
              <a:rPr lang="en-US" dirty="0" err="1"/>
              <a:t>Latorre</a:t>
            </a:r>
            <a:r>
              <a:rPr lang="en-US" dirty="0"/>
              <a:t> X, et al. Disseminated Candidiasis in Addicts Who Use Brown Heroin: Report of 83 Cases and Review. </a:t>
            </a:r>
            <a:r>
              <a:rPr lang="en-US" i="1" dirty="0" err="1"/>
              <a:t>Clin</a:t>
            </a:r>
            <a:r>
              <a:rPr lang="en-US" i="1" dirty="0"/>
              <a:t> Infect Dis</a:t>
            </a:r>
            <a:r>
              <a:rPr lang="en-US" dirty="0"/>
              <a:t>. 1992;15(6):910-923.</a:t>
            </a:r>
          </a:p>
          <a:p>
            <a:pPr>
              <a:lnSpc>
                <a:spcPct val="120000"/>
              </a:lnSpc>
              <a:spcBef>
                <a:spcPts val="0"/>
              </a:spcBef>
            </a:pPr>
            <a:r>
              <a:rPr lang="en-US" dirty="0"/>
              <a:t>16. NCDHHS: Syringe Exchange FAQs. https://www.ncdhhs.gov/divisions/public-health/north-carolina-safer-syringe-initiative/syringe-exchange-faqs. Accessed December 19, 2018.</a:t>
            </a:r>
          </a:p>
          <a:p>
            <a:pPr>
              <a:lnSpc>
                <a:spcPct val="120000"/>
              </a:lnSpc>
              <a:spcBef>
                <a:spcPts val="0"/>
              </a:spcBef>
            </a:pPr>
            <a:r>
              <a:rPr lang="en-US" dirty="0"/>
              <a:t>17. NC Harm Reduction Data Slides October 2018. https://www.injuryfreenc.ncdhhs.gov/DataSurveillance/StatewideOverdoseSurveillanceReports/NC-HarmReductionMonthlySlides/NCHRC-ReversalSlides-11012018.pdf. Accessed December 18, 2018.</a:t>
            </a:r>
          </a:p>
          <a:p>
            <a:pPr>
              <a:lnSpc>
                <a:spcPct val="120000"/>
              </a:lnSpc>
              <a:spcBef>
                <a:spcPts val="0"/>
              </a:spcBef>
            </a:pPr>
            <a:r>
              <a:rPr lang="en-US" dirty="0"/>
              <a:t>18. 90-113.27. Needle and hypodermic syringe exchange programs authorized; limited immunity. https://www.ncleg.net/EnactedLegislation/Statutes/PDF/BySection/Chapter_90/GS_90-113.27.pdf. Accessed December 18, 2018.</a:t>
            </a:r>
          </a:p>
          <a:p>
            <a:pPr>
              <a:lnSpc>
                <a:spcPct val="120000"/>
              </a:lnSpc>
              <a:spcBef>
                <a:spcPts val="0"/>
              </a:spcBef>
            </a:pPr>
            <a:r>
              <a:rPr lang="en-US" dirty="0"/>
              <a:t>19. </a:t>
            </a:r>
            <a:r>
              <a:rPr lang="en-US" dirty="0" err="1"/>
              <a:t>Oramasionwu</a:t>
            </a:r>
            <a:r>
              <a:rPr lang="en-US" dirty="0"/>
              <a:t> CU, Bailey SC, Moore HN, </a:t>
            </a:r>
            <a:r>
              <a:rPr lang="en-US" dirty="0" err="1"/>
              <a:t>Oramasionwu</a:t>
            </a:r>
            <a:r>
              <a:rPr lang="en-US" dirty="0"/>
              <a:t> CO, Russell AL, </a:t>
            </a:r>
            <a:r>
              <a:rPr lang="en-US" dirty="0" err="1"/>
              <a:t>Zule</a:t>
            </a:r>
            <a:r>
              <a:rPr lang="en-US" dirty="0"/>
              <a:t> WA. Dead space in over-the-counter syringes: The implications for HIV and HCV transmission. </a:t>
            </a:r>
            <a:r>
              <a:rPr lang="en-US" i="1" dirty="0" err="1"/>
              <a:t>Int</a:t>
            </a:r>
            <a:r>
              <a:rPr lang="en-US" i="1" dirty="0"/>
              <a:t> J Drug Policy</a:t>
            </a:r>
            <a:r>
              <a:rPr lang="en-US" dirty="0"/>
              <a:t>. 2015;26(12):1282-1284. doi:10.1016/j.drugpo.2015.08.002</a:t>
            </a:r>
          </a:p>
          <a:p>
            <a:pPr>
              <a:lnSpc>
                <a:spcPct val="120000"/>
              </a:lnSpc>
              <a:spcBef>
                <a:spcPts val="0"/>
              </a:spcBef>
            </a:pPr>
            <a:r>
              <a:rPr lang="en-US" dirty="0"/>
              <a:t>20. </a:t>
            </a:r>
            <a:r>
              <a:rPr lang="en-US" dirty="0" err="1"/>
              <a:t>Zule</a:t>
            </a:r>
            <a:r>
              <a:rPr lang="en-US" dirty="0"/>
              <a:t> WA. Low dead-space syringes for preventing HIV among people who inject drugs: promise and barriers. </a:t>
            </a:r>
            <a:r>
              <a:rPr lang="en-US" i="1" dirty="0" err="1"/>
              <a:t>Curr</a:t>
            </a:r>
            <a:r>
              <a:rPr lang="en-US" i="1" dirty="0"/>
              <a:t> </a:t>
            </a:r>
            <a:r>
              <a:rPr lang="en-US" i="1" dirty="0" err="1"/>
              <a:t>Opin</a:t>
            </a:r>
            <a:r>
              <a:rPr lang="en-US" i="1" dirty="0"/>
              <a:t> HIV AIDS</a:t>
            </a:r>
            <a:r>
              <a:rPr lang="en-US" dirty="0"/>
              <a:t>. 2012;7(4):369-375. doi:10.1097/COH.0b013e328354a276</a:t>
            </a:r>
          </a:p>
          <a:p>
            <a:pPr>
              <a:lnSpc>
                <a:spcPct val="120000"/>
              </a:lnSpc>
              <a:spcBef>
                <a:spcPts val="0"/>
              </a:spcBef>
            </a:pPr>
            <a:r>
              <a:rPr lang="en-US" dirty="0"/>
              <a:t>21. </a:t>
            </a:r>
            <a:r>
              <a:rPr lang="en-US" dirty="0" err="1"/>
              <a:t>Choopanya</a:t>
            </a:r>
            <a:r>
              <a:rPr lang="en-US" dirty="0"/>
              <a:t> K, Martin M, </a:t>
            </a:r>
            <a:r>
              <a:rPr lang="en-US" dirty="0" err="1"/>
              <a:t>Suntharasamai</a:t>
            </a:r>
            <a:r>
              <a:rPr lang="en-US" dirty="0"/>
              <a:t> P, et al. Antiretroviral prophylaxis for HIV infection in injecting drug users in Bangkok, Thailand (the Bangkok </a:t>
            </a:r>
            <a:r>
              <a:rPr lang="en-US" dirty="0" err="1"/>
              <a:t>Tenofovir</a:t>
            </a:r>
            <a:r>
              <a:rPr lang="en-US" dirty="0"/>
              <a:t> Study): a </a:t>
            </a:r>
            <a:r>
              <a:rPr lang="en-US" dirty="0" err="1"/>
              <a:t>randomised</a:t>
            </a:r>
            <a:r>
              <a:rPr lang="en-US" dirty="0"/>
              <a:t>, double-blind, placebo-controlled phase 3 trial. </a:t>
            </a:r>
            <a:r>
              <a:rPr lang="en-US" i="1" dirty="0"/>
              <a:t>The Lancet</a:t>
            </a:r>
            <a:r>
              <a:rPr lang="en-US" dirty="0"/>
              <a:t>. 2013;381(9883):2083-2090. doi:10.1016/S0140-6736(13)61127-7</a:t>
            </a:r>
          </a:p>
          <a:p>
            <a:pPr>
              <a:lnSpc>
                <a:spcPct val="120000"/>
              </a:lnSpc>
              <a:spcBef>
                <a:spcPts val="0"/>
              </a:spcBef>
            </a:pPr>
            <a:r>
              <a:rPr lang="en-US" dirty="0"/>
              <a:t>22. Martin M, </a:t>
            </a:r>
            <a:r>
              <a:rPr lang="en-US" dirty="0" err="1"/>
              <a:t>Vanichseni</a:t>
            </a:r>
            <a:r>
              <a:rPr lang="en-US" dirty="0"/>
              <a:t> S, </a:t>
            </a:r>
            <a:r>
              <a:rPr lang="en-US" dirty="0" err="1"/>
              <a:t>Suntharasamai</a:t>
            </a:r>
            <a:r>
              <a:rPr lang="en-US" dirty="0"/>
              <a:t> P, et al. The impact of adherence to </a:t>
            </a:r>
            <a:r>
              <a:rPr lang="en-US" dirty="0" err="1"/>
              <a:t>preexposure</a:t>
            </a:r>
            <a:r>
              <a:rPr lang="en-US" dirty="0"/>
              <a:t> prophylaxis on the risk of HIV infection among people who inject drugs. </a:t>
            </a:r>
            <a:r>
              <a:rPr lang="en-US" i="1" dirty="0"/>
              <a:t>AIDS</a:t>
            </a:r>
            <a:r>
              <a:rPr lang="en-US" dirty="0"/>
              <a:t>. 2015;29(7):819-824. </a:t>
            </a:r>
            <a:r>
              <a:rPr lang="en-US" dirty="0" smtClean="0"/>
              <a:t>doi:10.1097/QAD.0000000000000613</a:t>
            </a:r>
          </a:p>
          <a:p>
            <a:pPr>
              <a:lnSpc>
                <a:spcPct val="120000"/>
              </a:lnSpc>
              <a:spcBef>
                <a:spcPts val="0"/>
              </a:spcBef>
            </a:pPr>
            <a:r>
              <a:rPr lang="en-US" dirty="0"/>
              <a:t>23. </a:t>
            </a:r>
            <a:r>
              <a:rPr lang="en-US" dirty="0" err="1" smtClean="0"/>
              <a:t>Deutscher</a:t>
            </a:r>
            <a:r>
              <a:rPr lang="en-US" dirty="0" smtClean="0"/>
              <a:t> </a:t>
            </a:r>
            <a:r>
              <a:rPr lang="en-US" dirty="0"/>
              <a:t>M, Perlman DC. Why some injection drug users lick their needles: a preliminary survey. </a:t>
            </a:r>
            <a:r>
              <a:rPr lang="en-US" i="1" dirty="0" err="1"/>
              <a:t>Int</a:t>
            </a:r>
            <a:r>
              <a:rPr lang="en-US" i="1" dirty="0"/>
              <a:t> J Drug Policy</a:t>
            </a:r>
            <a:r>
              <a:rPr lang="en-US" dirty="0"/>
              <a:t>. 2008;19(4):342-345. </a:t>
            </a:r>
            <a:r>
              <a:rPr lang="en-US" dirty="0" smtClean="0"/>
              <a:t>doi:10.1016/j.drugpo.2007.06.006</a:t>
            </a:r>
          </a:p>
          <a:p>
            <a:pPr>
              <a:lnSpc>
                <a:spcPct val="120000"/>
              </a:lnSpc>
              <a:spcBef>
                <a:spcPts val="0"/>
              </a:spcBef>
            </a:pPr>
            <a:r>
              <a:rPr lang="en-US" dirty="0"/>
              <a:t>24. </a:t>
            </a:r>
            <a:r>
              <a:rPr lang="en-US" dirty="0" smtClean="0"/>
              <a:t>Getting </a:t>
            </a:r>
            <a:r>
              <a:rPr lang="en-US" dirty="0"/>
              <a:t>Off Right Safety Manual - Harm Reduction Coalition</a:t>
            </a:r>
            <a:r>
              <a:rPr lang="en-US" dirty="0" smtClean="0"/>
              <a:t>. 2012. </a:t>
            </a:r>
            <a:r>
              <a:rPr lang="en-US" dirty="0"/>
              <a:t>https://harmreduction.org/drugs-and-drug-users/drug-tools/getting-off-right/. Accessed December 19, 2018</a:t>
            </a:r>
            <a:r>
              <a:rPr lang="en-US" dirty="0" smtClean="0"/>
              <a:t>.</a:t>
            </a:r>
            <a:endParaRPr lang="en-US" dirty="0"/>
          </a:p>
        </p:txBody>
      </p:sp>
      <p:sp>
        <p:nvSpPr>
          <p:cNvPr id="4" name="Slide Number Placeholder 3"/>
          <p:cNvSpPr>
            <a:spLocks noGrp="1"/>
          </p:cNvSpPr>
          <p:nvPr>
            <p:ph type="sldNum" sz="quarter" idx="12"/>
          </p:nvPr>
        </p:nvSpPr>
        <p:spPr/>
        <p:txBody>
          <a:bodyPr/>
          <a:lstStyle/>
          <a:p>
            <a:fld id="{9A5AD8C0-DB1F-46B0-B518-46B8FDAD02E2}" type="slidenum">
              <a:rPr lang="en-US" smtClean="0"/>
              <a:t>57</a:t>
            </a:fld>
            <a:endParaRPr lang="en-US" dirty="0"/>
          </a:p>
        </p:txBody>
      </p:sp>
    </p:spTree>
    <p:extLst>
      <p:ext uri="{BB962C8B-B14F-4D97-AF65-F5344CB8AC3E}">
        <p14:creationId xmlns:p14="http://schemas.microsoft.com/office/powerpoint/2010/main" val="31986748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credits</a:t>
            </a:r>
            <a:endParaRPr lang="en-US" dirty="0"/>
          </a:p>
        </p:txBody>
      </p:sp>
      <p:sp>
        <p:nvSpPr>
          <p:cNvPr id="3" name="Content Placeholder 2"/>
          <p:cNvSpPr>
            <a:spLocks noGrp="1"/>
          </p:cNvSpPr>
          <p:nvPr>
            <p:ph sz="half" idx="1"/>
          </p:nvPr>
        </p:nvSpPr>
        <p:spPr/>
        <p:txBody>
          <a:bodyPr>
            <a:normAutofit fontScale="92500" lnSpcReduction="20000"/>
          </a:bodyPr>
          <a:lstStyle/>
          <a:p>
            <a:r>
              <a:rPr lang="en-US" sz="1275" dirty="0">
                <a:hlinkClick r:id="rId2"/>
              </a:rPr>
              <a:t>https://p.globalsources.com/IMAGES/PDT/B1155062142/Medical-Alcohol-Pads-Alcohol-Swabs.jpg</a:t>
            </a:r>
            <a:endParaRPr lang="en-US" sz="1275" dirty="0"/>
          </a:p>
          <a:p>
            <a:r>
              <a:rPr lang="en-US" sz="1275" dirty="0">
                <a:hlinkClick r:id="rId3"/>
              </a:rPr>
              <a:t>https://www.cdc.gov/hiv/risk/prep/index.html</a:t>
            </a:r>
            <a:endParaRPr lang="en-US" sz="1275" dirty="0"/>
          </a:p>
          <a:p>
            <a:r>
              <a:rPr lang="en-US" sz="1275" dirty="0">
                <a:hlinkClick r:id="rId4"/>
              </a:rPr>
              <a:t>https://www.raffleshealth.com/pub/media/catalog/product/cache/image/e9c3970ab036de70892d86c6d221abfe/t/e/tetanus_diphtheria_pertussis_vaccine.jpg</a:t>
            </a:r>
            <a:endParaRPr lang="en-US" sz="1275" dirty="0"/>
          </a:p>
          <a:p>
            <a:r>
              <a:rPr lang="en-US" sz="1275" dirty="0">
                <a:hlinkClick r:id="rId5"/>
              </a:rPr>
              <a:t>https://www.arrowheadforensics.com/sterile-water-ampule.html</a:t>
            </a:r>
            <a:endParaRPr lang="en-US" sz="1275" dirty="0"/>
          </a:p>
          <a:p>
            <a:r>
              <a:rPr lang="en-US" sz="1275" dirty="0"/>
              <a:t>https://www.thevetstore.net/shop/syringe-with-needle/</a:t>
            </a:r>
          </a:p>
        </p:txBody>
      </p:sp>
      <p:sp>
        <p:nvSpPr>
          <p:cNvPr id="5" name="Content Placeholder 4"/>
          <p:cNvSpPr>
            <a:spLocks noGrp="1"/>
          </p:cNvSpPr>
          <p:nvPr>
            <p:ph sz="half" idx="2"/>
          </p:nvPr>
        </p:nvSpPr>
        <p:spPr/>
        <p:txBody>
          <a:bodyPr>
            <a:normAutofit fontScale="92500" lnSpcReduction="20000"/>
          </a:bodyPr>
          <a:lstStyle/>
          <a:p>
            <a:pPr marL="0" indent="0">
              <a:buNone/>
            </a:pPr>
            <a:r>
              <a:rPr lang="en-US" dirty="0"/>
              <a:t>Malika Favre, New Yorker 2017 </a:t>
            </a:r>
          </a:p>
          <a:p>
            <a:pPr marL="0" indent="0">
              <a:buNone/>
            </a:pPr>
            <a:r>
              <a:rPr lang="en-US" dirty="0"/>
              <a:t>Noun project</a:t>
            </a:r>
          </a:p>
          <a:p>
            <a:r>
              <a:rPr lang="en-US" dirty="0"/>
              <a:t>Woman by </a:t>
            </a:r>
            <a:r>
              <a:rPr lang="en-US" dirty="0" err="1"/>
              <a:t>monki</a:t>
            </a:r>
            <a:endParaRPr lang="en-US" dirty="0"/>
          </a:p>
          <a:p>
            <a:r>
              <a:rPr lang="en-US" dirty="0"/>
              <a:t>Hospital by </a:t>
            </a:r>
            <a:r>
              <a:rPr lang="en-US" dirty="0" err="1"/>
              <a:t>ProSymbols</a:t>
            </a:r>
            <a:endParaRPr lang="en-US" dirty="0"/>
          </a:p>
          <a:p>
            <a:r>
              <a:rPr lang="en-US" dirty="0"/>
              <a:t>fever by Lorie </a:t>
            </a:r>
            <a:r>
              <a:rPr lang="en-US" dirty="0" err="1"/>
              <a:t>Shaull</a:t>
            </a:r>
            <a:endParaRPr lang="en-US" dirty="0"/>
          </a:p>
          <a:p>
            <a:r>
              <a:rPr lang="en-US" dirty="0"/>
              <a:t>Drug by </a:t>
            </a:r>
            <a:r>
              <a:rPr lang="en-US" dirty="0" err="1"/>
              <a:t>Shastry</a:t>
            </a:r>
            <a:r>
              <a:rPr lang="en-US" dirty="0"/>
              <a:t> </a:t>
            </a:r>
          </a:p>
          <a:p>
            <a:r>
              <a:rPr lang="en-US" dirty="0"/>
              <a:t>blood bag by </a:t>
            </a:r>
            <a:r>
              <a:rPr lang="en-US" dirty="0" err="1"/>
              <a:t>Manop</a:t>
            </a:r>
            <a:r>
              <a:rPr lang="en-US" dirty="0"/>
              <a:t> </a:t>
            </a:r>
            <a:r>
              <a:rPr lang="en-US" dirty="0" err="1"/>
              <a:t>Leklai</a:t>
            </a:r>
            <a:r>
              <a:rPr lang="en-US" dirty="0"/>
              <a:t> </a:t>
            </a:r>
          </a:p>
          <a:p>
            <a:r>
              <a:rPr lang="en-US" dirty="0"/>
              <a:t>Calendar by </a:t>
            </a:r>
            <a:r>
              <a:rPr lang="en-US" dirty="0" err="1"/>
              <a:t>mynamepong</a:t>
            </a:r>
            <a:r>
              <a:rPr lang="en-US" dirty="0"/>
              <a:t> </a:t>
            </a:r>
          </a:p>
          <a:p>
            <a:r>
              <a:rPr lang="en-US" dirty="0"/>
              <a:t>virus by </a:t>
            </a:r>
            <a:r>
              <a:rPr lang="en-US" dirty="0" err="1"/>
              <a:t>Nuttapon</a:t>
            </a:r>
            <a:r>
              <a:rPr lang="en-US" dirty="0"/>
              <a:t> </a:t>
            </a:r>
            <a:r>
              <a:rPr lang="en-US" dirty="0" err="1"/>
              <a:t>Pohnprompratahn</a:t>
            </a:r>
            <a:endParaRPr lang="en-US" dirty="0"/>
          </a:p>
          <a:p>
            <a:r>
              <a:rPr lang="en-US" dirty="0"/>
              <a:t>Health check by </a:t>
            </a:r>
            <a:r>
              <a:rPr lang="en-US" dirty="0" err="1"/>
              <a:t>Eucalyp</a:t>
            </a:r>
            <a:r>
              <a:rPr lang="en-US" dirty="0"/>
              <a:t> </a:t>
            </a:r>
          </a:p>
          <a:p>
            <a:endParaRPr lang="en-US" dirty="0"/>
          </a:p>
        </p:txBody>
      </p:sp>
      <p:sp>
        <p:nvSpPr>
          <p:cNvPr id="4" name="Slide Number Placeholder 3"/>
          <p:cNvSpPr>
            <a:spLocks noGrp="1"/>
          </p:cNvSpPr>
          <p:nvPr>
            <p:ph type="sldNum" sz="quarter" idx="12"/>
          </p:nvPr>
        </p:nvSpPr>
        <p:spPr/>
        <p:txBody>
          <a:bodyPr/>
          <a:lstStyle/>
          <a:p>
            <a:fld id="{9A5AD8C0-DB1F-46B0-B518-46B8FDAD02E2}" type="slidenum">
              <a:rPr lang="en-US" smtClean="0"/>
              <a:t>58</a:t>
            </a:fld>
            <a:endParaRPr lang="en-US" dirty="0"/>
          </a:p>
        </p:txBody>
      </p:sp>
    </p:spTree>
    <p:extLst>
      <p:ext uri="{BB962C8B-B14F-4D97-AF65-F5344CB8AC3E}">
        <p14:creationId xmlns:p14="http://schemas.microsoft.com/office/powerpoint/2010/main" val="21057487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Addiction Care in the Inpatient Setting</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5A7D0E6B-E7AD-4A4D-8003-D305125972C3}" type="slidenum">
              <a:rPr lang="en-US" smtClean="0"/>
              <a:t>59</a:t>
            </a:fld>
            <a:endParaRPr lang="en-US" dirty="0"/>
          </a:p>
        </p:txBody>
      </p:sp>
      <p:pic>
        <p:nvPicPr>
          <p:cNvPr id="5" name="Picture 4"/>
          <p:cNvPicPr>
            <a:picLocks noChangeAspect="1"/>
          </p:cNvPicPr>
          <p:nvPr/>
        </p:nvPicPr>
        <p:blipFill>
          <a:blip r:embed="rId3"/>
          <a:stretch>
            <a:fillRect/>
          </a:stretch>
        </p:blipFill>
        <p:spPr>
          <a:xfrm>
            <a:off x="3223861" y="1809410"/>
            <a:ext cx="5744277" cy="4332383"/>
          </a:xfrm>
          <a:prstGeom prst="rect">
            <a:avLst/>
          </a:prstGeom>
        </p:spPr>
      </p:pic>
      <p:sp>
        <p:nvSpPr>
          <p:cNvPr id="6" name="TextBox 5"/>
          <p:cNvSpPr txBox="1"/>
          <p:nvPr/>
        </p:nvSpPr>
        <p:spPr>
          <a:xfrm>
            <a:off x="838200" y="6175262"/>
            <a:ext cx="3312125" cy="215444"/>
          </a:xfrm>
          <a:prstGeom prst="rect">
            <a:avLst/>
          </a:prstGeom>
          <a:noFill/>
        </p:spPr>
        <p:txBody>
          <a:bodyPr wrap="none" rtlCol="0">
            <a:spAutoFit/>
          </a:bodyPr>
          <a:lstStyle/>
          <a:p>
            <a:r>
              <a:rPr lang="en-US" sz="800" dirty="0"/>
              <a:t>https://www.aha.org/system/files/content/17/opioid-ohsu-case-study.pdf</a:t>
            </a:r>
          </a:p>
        </p:txBody>
      </p:sp>
    </p:spTree>
    <p:extLst>
      <p:ext uri="{BB962C8B-B14F-4D97-AF65-F5344CB8AC3E}">
        <p14:creationId xmlns:p14="http://schemas.microsoft.com/office/powerpoint/2010/main" val="1717817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329488-EB92-49E2-8E5F-182B754EB5CA}" type="slidenum">
              <a:rPr lang="en-US" smtClean="0"/>
              <a:pPr/>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82801">
            <a:off x="7060428" y="838637"/>
            <a:ext cx="4465707" cy="1394581"/>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018">
            <a:off x="521376" y="707388"/>
            <a:ext cx="5677392" cy="2232853"/>
          </a:xfrm>
          <a:prstGeom prst="rect">
            <a:avLst/>
          </a:prstGeom>
          <a:ln>
            <a:solidFill>
              <a:schemeClr val="bg1">
                <a:lumMod val="50000"/>
              </a:schemeClr>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114" y="3700614"/>
            <a:ext cx="4919917" cy="1320577"/>
          </a:xfrm>
          <a:prstGeom prst="rect">
            <a:avLst/>
          </a:prstGeom>
          <a:ln>
            <a:solidFill>
              <a:schemeClr val="bg1">
                <a:lumMod val="50000"/>
              </a:schemeClr>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57070">
            <a:off x="6013118" y="2919324"/>
            <a:ext cx="4999153" cy="960203"/>
          </a:xfrm>
          <a:prstGeom prst="rect">
            <a:avLst/>
          </a:prstGeom>
          <a:ln>
            <a:solidFill>
              <a:schemeClr val="bg1">
                <a:lumMod val="50000"/>
              </a:schemeClr>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3540" y="4749353"/>
            <a:ext cx="5230260" cy="1261993"/>
          </a:xfrm>
          <a:prstGeom prst="rect">
            <a:avLst/>
          </a:prstGeom>
          <a:ln>
            <a:solidFill>
              <a:schemeClr val="bg1">
                <a:lumMod val="50000"/>
              </a:schemeClr>
            </a:solidFill>
          </a:ln>
        </p:spPr>
      </p:pic>
    </p:spTree>
    <p:extLst>
      <p:ext uri="{BB962C8B-B14F-4D97-AF65-F5344CB8AC3E}">
        <p14:creationId xmlns:p14="http://schemas.microsoft.com/office/powerpoint/2010/main" val="3244993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Opioid Epidemic - NC</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995"/>
          <a:stretch/>
        </p:blipFill>
        <p:spPr>
          <a:xfrm>
            <a:off x="2955698" y="1690689"/>
            <a:ext cx="6251803" cy="4684250"/>
          </a:xfrm>
          <a:prstGeom prst="rect">
            <a:avLst/>
          </a:prstGeom>
          <a:ln>
            <a:solidFill>
              <a:schemeClr val="bg1">
                <a:lumMod val="50000"/>
              </a:schemeClr>
            </a:solidFill>
          </a:ln>
        </p:spPr>
      </p:pic>
      <p:sp>
        <p:nvSpPr>
          <p:cNvPr id="7" name="TextBox 6"/>
          <p:cNvSpPr txBox="1"/>
          <p:nvPr/>
        </p:nvSpPr>
        <p:spPr>
          <a:xfrm>
            <a:off x="8720032" y="6586535"/>
            <a:ext cx="1947969" cy="276999"/>
          </a:xfrm>
          <a:prstGeom prst="rect">
            <a:avLst/>
          </a:prstGeom>
          <a:noFill/>
        </p:spPr>
        <p:txBody>
          <a:bodyPr wrap="none" rtlCol="0">
            <a:spAutoFit/>
          </a:bodyPr>
          <a:lstStyle/>
          <a:p>
            <a:r>
              <a:rPr lang="en-US" sz="1200" dirty="0"/>
              <a:t>NC Opioid </a:t>
            </a:r>
            <a:r>
              <a:rPr lang="en-US" sz="1200"/>
              <a:t>Action Plan, 2017</a:t>
            </a:r>
            <a:endParaRPr lang="en-US" sz="1200" dirty="0"/>
          </a:p>
        </p:txBody>
      </p:sp>
      <p:sp>
        <p:nvSpPr>
          <p:cNvPr id="3" name="Slide Number Placeholder 2"/>
          <p:cNvSpPr>
            <a:spLocks noGrp="1"/>
          </p:cNvSpPr>
          <p:nvPr>
            <p:ph type="sldNum" sz="quarter" idx="12"/>
          </p:nvPr>
        </p:nvSpPr>
        <p:spPr/>
        <p:txBody>
          <a:bodyPr/>
          <a:lstStyle/>
          <a:p>
            <a:fld id="{4C4B988A-398A-4F43-B462-F34B08F87E48}" type="slidenum">
              <a:rPr lang="en-US" smtClean="0"/>
              <a:t>60</a:t>
            </a:fld>
            <a:endParaRPr lang="en-US"/>
          </a:p>
        </p:txBody>
      </p:sp>
    </p:spTree>
    <p:extLst>
      <p:ext uri="{BB962C8B-B14F-4D97-AF65-F5344CB8AC3E}">
        <p14:creationId xmlns:p14="http://schemas.microsoft.com/office/powerpoint/2010/main" val="5507560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Back to Case</a:t>
            </a:r>
            <a:endParaRPr lang="en-US" sz="4400"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4793" y="2651299"/>
            <a:ext cx="1395233" cy="1349995"/>
          </a:xfrm>
        </p:spPr>
      </p:pic>
      <p:sp>
        <p:nvSpPr>
          <p:cNvPr id="4" name="Slide Number Placeholder 3"/>
          <p:cNvSpPr>
            <a:spLocks noGrp="1"/>
          </p:cNvSpPr>
          <p:nvPr>
            <p:ph type="sldNum" sz="quarter" idx="12"/>
          </p:nvPr>
        </p:nvSpPr>
        <p:spPr/>
        <p:txBody>
          <a:bodyPr/>
          <a:lstStyle/>
          <a:p>
            <a:fld id="{77329488-EB92-49E2-8E5F-182B754EB5CA}" type="slidenum">
              <a:rPr lang="en-US" smtClean="0"/>
              <a:pPr/>
              <a:t>61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61" y="3326297"/>
            <a:ext cx="1178627" cy="1278323"/>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03656"/>
            <a:ext cx="1113914" cy="1123135"/>
          </a:xfrm>
          <a:prstGeom prst="rect">
            <a:avLst/>
          </a:prstGeom>
          <a:ln>
            <a:solidFill>
              <a:schemeClr val="bg1">
                <a:lumMod val="50000"/>
              </a:schemeClr>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35" y="2352053"/>
            <a:ext cx="1216323" cy="1136105"/>
          </a:xfrm>
          <a:prstGeom prst="rect">
            <a:avLst/>
          </a:prstGeom>
          <a:ln>
            <a:solidFill>
              <a:schemeClr val="bg1">
                <a:lumMod val="50000"/>
              </a:schemeClr>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914" y="3313151"/>
            <a:ext cx="1324753" cy="1304613"/>
          </a:xfrm>
          <a:prstGeom prst="rect">
            <a:avLst/>
          </a:prstGeom>
          <a:ln>
            <a:solidFill>
              <a:schemeClr val="bg1">
                <a:lumMod val="50000"/>
              </a:schemeClr>
            </a:solidFill>
          </a:ln>
        </p:spPr>
      </p:pic>
      <p:sp>
        <p:nvSpPr>
          <p:cNvPr id="12" name="Content Placeholder 2"/>
          <p:cNvSpPr txBox="1">
            <a:spLocks/>
          </p:cNvSpPr>
          <p:nvPr/>
        </p:nvSpPr>
        <p:spPr>
          <a:xfrm>
            <a:off x="5937812" y="1825625"/>
            <a:ext cx="54159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t>HIV antigen/antibody </a:t>
            </a:r>
            <a:r>
              <a:rPr lang="en-US" b="1" dirty="0" smtClean="0"/>
              <a:t>negative</a:t>
            </a:r>
          </a:p>
          <a:p>
            <a:pPr lvl="1"/>
            <a:r>
              <a:rPr lang="en-US" dirty="0" smtClean="0"/>
              <a:t>Hepatitis A IgG </a:t>
            </a:r>
            <a:r>
              <a:rPr lang="en-US" b="1" dirty="0" smtClean="0"/>
              <a:t>positive</a:t>
            </a:r>
          </a:p>
          <a:p>
            <a:pPr lvl="1"/>
            <a:r>
              <a:rPr lang="en-US" dirty="0" smtClean="0"/>
              <a:t>Hepatitis B surface antigen </a:t>
            </a:r>
            <a:r>
              <a:rPr lang="en-US" b="1" dirty="0" smtClean="0"/>
              <a:t>negative</a:t>
            </a:r>
          </a:p>
          <a:p>
            <a:pPr lvl="1"/>
            <a:r>
              <a:rPr lang="en-US" dirty="0" smtClean="0"/>
              <a:t>Hepatitis B core IgG </a:t>
            </a:r>
            <a:r>
              <a:rPr lang="en-US" b="1" dirty="0" smtClean="0"/>
              <a:t>negative</a:t>
            </a:r>
          </a:p>
          <a:p>
            <a:pPr lvl="1"/>
            <a:r>
              <a:rPr lang="en-US" dirty="0" smtClean="0"/>
              <a:t>Hepatitis B surface antibody </a:t>
            </a:r>
            <a:r>
              <a:rPr lang="en-US" b="1" dirty="0" smtClean="0"/>
              <a:t>positive</a:t>
            </a:r>
          </a:p>
          <a:p>
            <a:pPr lvl="1"/>
            <a:r>
              <a:rPr lang="en-US" dirty="0" smtClean="0"/>
              <a:t>Hepatitis C antibody </a:t>
            </a:r>
            <a:r>
              <a:rPr lang="en-US" b="1" dirty="0" smtClean="0"/>
              <a:t>positive</a:t>
            </a:r>
          </a:p>
          <a:p>
            <a:pPr lvl="2"/>
            <a:r>
              <a:rPr lang="en-US" dirty="0" smtClean="0"/>
              <a:t>HCV RNA </a:t>
            </a:r>
            <a:r>
              <a:rPr lang="en-US" b="1" dirty="0" smtClean="0"/>
              <a:t>3,000,000</a:t>
            </a:r>
          </a:p>
          <a:p>
            <a:pPr lvl="1"/>
            <a:endParaRPr lang="en-US" dirty="0" smtClean="0"/>
          </a:p>
          <a:p>
            <a:endParaRPr lang="en-US" dirty="0"/>
          </a:p>
        </p:txBody>
      </p:sp>
      <p:sp>
        <p:nvSpPr>
          <p:cNvPr id="13" name="Striped Right Arrow 12"/>
          <p:cNvSpPr/>
          <p:nvPr/>
        </p:nvSpPr>
        <p:spPr>
          <a:xfrm>
            <a:off x="3183472" y="3039287"/>
            <a:ext cx="846948" cy="574019"/>
          </a:xfrm>
          <a:prstGeom prst="strip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p:cNvSpPr/>
          <p:nvPr/>
        </p:nvSpPr>
        <p:spPr>
          <a:xfrm>
            <a:off x="5924821" y="1825625"/>
            <a:ext cx="465589" cy="3426535"/>
          </a:xfrm>
          <a:prstGeom prst="leftBrace">
            <a:avLst>
              <a:gd name="adj1" fmla="val 8333"/>
              <a:gd name="adj2" fmla="val 44258"/>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976451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Hepatitis </a:t>
            </a:r>
            <a:r>
              <a:rPr lang="en-US" sz="4400" dirty="0"/>
              <a:t>A</a:t>
            </a:r>
          </a:p>
        </p:txBody>
      </p:sp>
      <p:sp>
        <p:nvSpPr>
          <p:cNvPr id="3" name="Content Placeholder 2"/>
          <p:cNvSpPr>
            <a:spLocks noGrp="1"/>
          </p:cNvSpPr>
          <p:nvPr>
            <p:ph idx="1"/>
          </p:nvPr>
        </p:nvSpPr>
        <p:spPr>
          <a:xfrm>
            <a:off x="838200" y="1825625"/>
            <a:ext cx="6342529" cy="4351338"/>
          </a:xfrm>
        </p:spPr>
        <p:txBody>
          <a:bodyPr>
            <a:normAutofit/>
          </a:bodyPr>
          <a:lstStyle/>
          <a:p>
            <a:r>
              <a:rPr lang="en-US" dirty="0" smtClean="0"/>
              <a:t>Sporadic </a:t>
            </a:r>
            <a:r>
              <a:rPr lang="en-US" dirty="0"/>
              <a:t>outbreaks among </a:t>
            </a:r>
            <a:r>
              <a:rPr lang="en-US" dirty="0" smtClean="0"/>
              <a:t>people who inject drugs, homeless, male-to-male sexual contact</a:t>
            </a:r>
            <a:endParaRPr lang="en-US" dirty="0"/>
          </a:p>
          <a:p>
            <a:r>
              <a:rPr lang="en-US" dirty="0"/>
              <a:t>Check IgG and immunize if negative </a:t>
            </a:r>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7" name="Picture 6"/>
          <p:cNvPicPr>
            <a:picLocks noChangeAspect="1"/>
          </p:cNvPicPr>
          <p:nvPr/>
        </p:nvPicPr>
        <p:blipFill>
          <a:blip r:embed="rId3"/>
          <a:stretch>
            <a:fillRect/>
          </a:stretch>
        </p:blipFill>
        <p:spPr>
          <a:xfrm>
            <a:off x="9293949" y="3147584"/>
            <a:ext cx="2046888" cy="2169061"/>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912" y="365127"/>
            <a:ext cx="2046888" cy="1743536"/>
          </a:xfrm>
          <a:prstGeom prst="rect">
            <a:avLst/>
          </a:prstGeom>
          <a:ln>
            <a:solidFill>
              <a:schemeClr val="bg1">
                <a:lumMod val="50000"/>
              </a:schemeClr>
            </a:solidFill>
          </a:ln>
        </p:spPr>
      </p:pic>
      <p:sp>
        <p:nvSpPr>
          <p:cNvPr id="9" name="TextBox 8"/>
          <p:cNvSpPr txBox="1"/>
          <p:nvPr/>
        </p:nvSpPr>
        <p:spPr>
          <a:xfrm>
            <a:off x="9306912" y="1661515"/>
            <a:ext cx="1236236" cy="477054"/>
          </a:xfrm>
          <a:prstGeom prst="rect">
            <a:avLst/>
          </a:prstGeom>
          <a:noFill/>
        </p:spPr>
        <p:txBody>
          <a:bodyPr wrap="none" rtlCol="0">
            <a:spAutoFit/>
          </a:bodyPr>
          <a:lstStyle/>
          <a:p>
            <a:r>
              <a:rPr lang="en-US" sz="2500" dirty="0" err="1" smtClean="0">
                <a:latin typeface="Arial Black" panose="020B0A04020102020204" pitchFamily="34" charset="0"/>
              </a:rPr>
              <a:t>Hep</a:t>
            </a:r>
            <a:r>
              <a:rPr lang="en-US" sz="2500" dirty="0" smtClean="0">
                <a:latin typeface="Arial Black" panose="020B0A04020102020204" pitchFamily="34" charset="0"/>
              </a:rPr>
              <a:t> A</a:t>
            </a:r>
            <a:endParaRPr lang="en-US" sz="2500" dirty="0">
              <a:latin typeface="Arial Black" panose="020B0A04020102020204" pitchFamily="34" charset="0"/>
            </a:endParaRPr>
          </a:p>
        </p:txBody>
      </p:sp>
    </p:spTree>
    <p:extLst>
      <p:ext uri="{BB962C8B-B14F-4D97-AF65-F5344CB8AC3E}">
        <p14:creationId xmlns:p14="http://schemas.microsoft.com/office/powerpoint/2010/main" val="27707189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Hepatitis B</a:t>
            </a:r>
            <a:endParaRPr lang="en-US" sz="4400" dirty="0"/>
          </a:p>
        </p:txBody>
      </p:sp>
      <p:sp>
        <p:nvSpPr>
          <p:cNvPr id="3" name="Content Placeholder 2"/>
          <p:cNvSpPr>
            <a:spLocks noGrp="1"/>
          </p:cNvSpPr>
          <p:nvPr>
            <p:ph idx="1"/>
          </p:nvPr>
        </p:nvSpPr>
        <p:spPr>
          <a:xfrm>
            <a:off x="838200" y="1825625"/>
            <a:ext cx="6342529" cy="4351338"/>
          </a:xfrm>
        </p:spPr>
        <p:txBody>
          <a:bodyPr>
            <a:normAutofit fontScale="70000" lnSpcReduction="20000"/>
          </a:bodyPr>
          <a:lstStyle/>
          <a:p>
            <a:r>
              <a:rPr lang="en-US" dirty="0" smtClean="0"/>
              <a:t>HBV </a:t>
            </a:r>
            <a:r>
              <a:rPr lang="en-US" dirty="0"/>
              <a:t>incidence declined through 2012, stable </a:t>
            </a:r>
            <a:r>
              <a:rPr lang="en-US" dirty="0" smtClean="0"/>
              <a:t>since</a:t>
            </a:r>
          </a:p>
          <a:p>
            <a:r>
              <a:rPr lang="en-US" dirty="0"/>
              <a:t>Recommended to immunize all infants (1991) </a:t>
            </a:r>
          </a:p>
          <a:p>
            <a:r>
              <a:rPr lang="en-US" dirty="0"/>
              <a:t>Many young PWID will be immune </a:t>
            </a:r>
          </a:p>
          <a:p>
            <a:endParaRPr lang="en-US" b="1" dirty="0" smtClean="0"/>
          </a:p>
          <a:p>
            <a:r>
              <a:rPr lang="en-US" b="1" dirty="0" smtClean="0"/>
              <a:t>To do:</a:t>
            </a:r>
          </a:p>
          <a:p>
            <a:r>
              <a:rPr lang="en-US" dirty="0" smtClean="0"/>
              <a:t>Check </a:t>
            </a:r>
            <a:r>
              <a:rPr lang="en-US" dirty="0" err="1" smtClean="0"/>
              <a:t>HBsAg</a:t>
            </a:r>
            <a:r>
              <a:rPr lang="en-US" dirty="0" smtClean="0"/>
              <a:t>, </a:t>
            </a:r>
            <a:r>
              <a:rPr lang="en-US" dirty="0" err="1" smtClean="0"/>
              <a:t>HBcAb</a:t>
            </a:r>
            <a:r>
              <a:rPr lang="en-US" dirty="0" smtClean="0"/>
              <a:t> and </a:t>
            </a:r>
            <a:r>
              <a:rPr lang="en-US" dirty="0" err="1" smtClean="0"/>
              <a:t>HBsAb</a:t>
            </a:r>
            <a:endParaRPr lang="en-US" dirty="0" smtClean="0"/>
          </a:p>
          <a:p>
            <a:r>
              <a:rPr lang="en-US" dirty="0" smtClean="0"/>
              <a:t>If all negative, then </a:t>
            </a:r>
            <a:r>
              <a:rPr lang="en-US" b="1" dirty="0" smtClean="0"/>
              <a:t>immunize</a:t>
            </a:r>
          </a:p>
          <a:p>
            <a:endParaRPr lang="en-US" b="1" dirty="0"/>
          </a:p>
          <a:p>
            <a:endParaRPr lang="en-US" b="1" dirty="0" smtClean="0"/>
          </a:p>
          <a:p>
            <a:endParaRPr lang="en-US" b="1" dirty="0" smtClean="0"/>
          </a:p>
          <a:p>
            <a:endParaRPr lang="en-US" b="1" dirty="0"/>
          </a:p>
          <a:p>
            <a:pPr lvl="2"/>
            <a:endParaRPr lang="en-US" b="1" dirty="0"/>
          </a:p>
          <a:p>
            <a:r>
              <a:rPr lang="en-US" b="1" dirty="0" smtClean="0"/>
              <a:t>Recommended by CDC for PWID</a:t>
            </a:r>
            <a:endParaRPr lang="en-US" dirty="0" smtClean="0"/>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710" y="365127"/>
            <a:ext cx="1274089" cy="1085267"/>
          </a:xfrm>
          <a:prstGeom prst="rect">
            <a:avLst/>
          </a:prstGeom>
          <a:ln>
            <a:solidFill>
              <a:schemeClr val="bg1">
                <a:lumMod val="50000"/>
              </a:schemeClr>
            </a:solidFill>
          </a:ln>
        </p:spPr>
      </p:pic>
      <p:sp>
        <p:nvSpPr>
          <p:cNvPr id="9" name="TextBox 8"/>
          <p:cNvSpPr txBox="1"/>
          <p:nvPr/>
        </p:nvSpPr>
        <p:spPr>
          <a:xfrm>
            <a:off x="10079709" y="1180133"/>
            <a:ext cx="769497" cy="276999"/>
          </a:xfrm>
          <a:prstGeom prst="rect">
            <a:avLst/>
          </a:prstGeom>
          <a:noFill/>
        </p:spPr>
        <p:txBody>
          <a:bodyPr wrap="square" rtlCol="0">
            <a:spAutoFit/>
          </a:bodyPr>
          <a:lstStyle/>
          <a:p>
            <a:r>
              <a:rPr lang="en-US" sz="1200" dirty="0" err="1" smtClean="0">
                <a:latin typeface="Arial Black" panose="020B0A04020102020204" pitchFamily="34" charset="0"/>
              </a:rPr>
              <a:t>Hep</a:t>
            </a:r>
            <a:r>
              <a:rPr lang="en-US" sz="1200" dirty="0" smtClean="0">
                <a:latin typeface="Arial Black" panose="020B0A04020102020204" pitchFamily="34" charset="0"/>
              </a:rPr>
              <a:t> B</a:t>
            </a:r>
            <a:endParaRPr lang="en-US" sz="1200" dirty="0">
              <a:latin typeface="Arial Black" panose="020B0A04020102020204" pitchFamily="34" charset="0"/>
            </a:endParaRPr>
          </a:p>
        </p:txBody>
      </p:sp>
      <p:sp>
        <p:nvSpPr>
          <p:cNvPr id="8" name="Rounded Rectangle 7"/>
          <p:cNvSpPr/>
          <p:nvPr/>
        </p:nvSpPr>
        <p:spPr>
          <a:xfrm>
            <a:off x="838200" y="4363654"/>
            <a:ext cx="2743200" cy="1111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Conventional/</a:t>
            </a:r>
            <a:r>
              <a:rPr lang="en-US" b="1" dirty="0" err="1" smtClean="0"/>
              <a:t>Twinrix</a:t>
            </a:r>
            <a:endParaRPr lang="en-US" b="1" dirty="0" smtClean="0"/>
          </a:p>
          <a:p>
            <a:pPr algn="ctr"/>
            <a:r>
              <a:rPr lang="en-US" dirty="0" smtClean="0"/>
              <a:t>3 doses: 0, 1, 6 months</a:t>
            </a:r>
            <a:endParaRPr lang="en-US" dirty="0"/>
          </a:p>
        </p:txBody>
      </p:sp>
      <p:sp>
        <p:nvSpPr>
          <p:cNvPr id="10" name="Rounded Rectangle 9"/>
          <p:cNvSpPr/>
          <p:nvPr/>
        </p:nvSpPr>
        <p:spPr>
          <a:xfrm>
            <a:off x="3793142" y="4363654"/>
            <a:ext cx="2743200" cy="1111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Novel Adjuvant</a:t>
            </a:r>
          </a:p>
          <a:p>
            <a:pPr algn="ctr"/>
            <a:r>
              <a:rPr lang="en-US" b="1" dirty="0" smtClean="0"/>
              <a:t>(</a:t>
            </a:r>
            <a:r>
              <a:rPr lang="en-US" b="1" dirty="0" err="1" smtClean="0"/>
              <a:t>Heplisav</a:t>
            </a:r>
            <a:r>
              <a:rPr lang="en-US" b="1" dirty="0" smtClean="0"/>
              <a:t>)</a:t>
            </a:r>
          </a:p>
          <a:p>
            <a:pPr algn="ctr"/>
            <a:r>
              <a:rPr lang="en-US" dirty="0" smtClean="0"/>
              <a:t>2 doses: 0 and 1 month</a:t>
            </a:r>
            <a:endParaRPr lang="en-US" dirty="0"/>
          </a:p>
        </p:txBody>
      </p:sp>
      <p:pic>
        <p:nvPicPr>
          <p:cNvPr id="11" name="Picture 2" descr="Incidence of Acute Hepatitis B, by year United States, 1980-2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870" y="1690690"/>
            <a:ext cx="3623929" cy="229893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nvPr>
        </p:nvGraphicFramePr>
        <p:xfrm>
          <a:off x="6943060" y="4124557"/>
          <a:ext cx="4410740" cy="2168200"/>
        </p:xfrm>
        <a:graphic>
          <a:graphicData uri="http://schemas.openxmlformats.org/drawingml/2006/table">
            <a:tbl>
              <a:tblPr firstRow="1" bandRow="1">
                <a:tableStyleId>{5C22544A-7EE6-4342-B048-85BDC9FD1C3A}</a:tableStyleId>
              </a:tblPr>
              <a:tblGrid>
                <a:gridCol w="925033">
                  <a:extLst>
                    <a:ext uri="{9D8B030D-6E8A-4147-A177-3AD203B41FA5}">
                      <a16:colId xmlns:a16="http://schemas.microsoft.com/office/drawing/2014/main" val="4202257949"/>
                    </a:ext>
                  </a:extLst>
                </a:gridCol>
                <a:gridCol w="3485707">
                  <a:extLst>
                    <a:ext uri="{9D8B030D-6E8A-4147-A177-3AD203B41FA5}">
                      <a16:colId xmlns:a16="http://schemas.microsoft.com/office/drawing/2014/main" val="2192087256"/>
                    </a:ext>
                  </a:extLst>
                </a:gridCol>
              </a:tblGrid>
              <a:tr h="318640">
                <a:tc>
                  <a:txBody>
                    <a:bodyPr/>
                    <a:lstStyle/>
                    <a:p>
                      <a:r>
                        <a:rPr lang="en-US" dirty="0" smtClean="0"/>
                        <a:t>Pattern</a:t>
                      </a:r>
                      <a:endParaRPr lang="en-US" dirty="0"/>
                    </a:p>
                  </a:txBody>
                  <a:tcPr/>
                </a:tc>
                <a:tc>
                  <a:txBody>
                    <a:bodyPr/>
                    <a:lstStyle/>
                    <a:p>
                      <a:r>
                        <a:rPr lang="en-US" dirty="0" smtClean="0"/>
                        <a:t>Meaning</a:t>
                      </a:r>
                      <a:endParaRPr lang="en-US" dirty="0"/>
                    </a:p>
                  </a:txBody>
                  <a:tcPr/>
                </a:tc>
                <a:extLst>
                  <a:ext uri="{0D108BD9-81ED-4DB2-BD59-A6C34878D82A}">
                    <a16:rowId xmlns:a16="http://schemas.microsoft.com/office/drawing/2014/main" val="72849216"/>
                  </a:ext>
                </a:extLst>
              </a:tr>
              <a:tr h="557620">
                <a:tc>
                  <a:txBody>
                    <a:bodyPr/>
                    <a:lstStyle/>
                    <a:p>
                      <a:r>
                        <a:rPr lang="en-US" dirty="0" err="1" smtClean="0"/>
                        <a:t>sAg</a:t>
                      </a:r>
                      <a:r>
                        <a:rPr lang="en-US" dirty="0" smtClean="0"/>
                        <a:t>+</a:t>
                      </a:r>
                      <a:endParaRPr lang="en-US" dirty="0"/>
                    </a:p>
                  </a:txBody>
                  <a:tcPr/>
                </a:tc>
                <a:tc>
                  <a:txBody>
                    <a:bodyPr/>
                    <a:lstStyle/>
                    <a:p>
                      <a:r>
                        <a:rPr lang="en-US" dirty="0" smtClean="0"/>
                        <a:t>HBV-infected</a:t>
                      </a:r>
                    </a:p>
                    <a:p>
                      <a:r>
                        <a:rPr lang="en-US" dirty="0" smtClean="0"/>
                        <a:t>-Further</a:t>
                      </a:r>
                      <a:r>
                        <a:rPr lang="en-US" baseline="0" dirty="0" smtClean="0"/>
                        <a:t> evaluation</a:t>
                      </a:r>
                      <a:endParaRPr lang="en-US" dirty="0"/>
                    </a:p>
                  </a:txBody>
                  <a:tcPr/>
                </a:tc>
                <a:extLst>
                  <a:ext uri="{0D108BD9-81ED-4DB2-BD59-A6C34878D82A}">
                    <a16:rowId xmlns:a16="http://schemas.microsoft.com/office/drawing/2014/main" val="4021587208"/>
                  </a:ext>
                </a:extLst>
              </a:tr>
              <a:tr h="318640">
                <a:tc>
                  <a:txBody>
                    <a:bodyPr/>
                    <a:lstStyle/>
                    <a:p>
                      <a:r>
                        <a:rPr lang="en-US" dirty="0" err="1" smtClean="0"/>
                        <a:t>sAb</a:t>
                      </a:r>
                      <a:r>
                        <a:rPr lang="en-US" dirty="0" smtClean="0"/>
                        <a:t>+</a:t>
                      </a:r>
                      <a:endParaRPr lang="en-US" dirty="0"/>
                    </a:p>
                  </a:txBody>
                  <a:tcPr/>
                </a:tc>
                <a:tc>
                  <a:txBody>
                    <a:bodyPr/>
                    <a:lstStyle/>
                    <a:p>
                      <a:r>
                        <a:rPr lang="en-US" dirty="0" smtClean="0"/>
                        <a:t>HBV</a:t>
                      </a:r>
                      <a:r>
                        <a:rPr lang="en-US" baseline="0" dirty="0" smtClean="0"/>
                        <a:t>-immune</a:t>
                      </a:r>
                      <a:endParaRPr lang="en-US" dirty="0"/>
                    </a:p>
                  </a:txBody>
                  <a:tcPr/>
                </a:tc>
                <a:extLst>
                  <a:ext uri="{0D108BD9-81ED-4DB2-BD59-A6C34878D82A}">
                    <a16:rowId xmlns:a16="http://schemas.microsoft.com/office/drawing/2014/main" val="3316506739"/>
                  </a:ext>
                </a:extLst>
              </a:tr>
              <a:tr h="796600">
                <a:tc>
                  <a:txBody>
                    <a:bodyPr/>
                    <a:lstStyle/>
                    <a:p>
                      <a:r>
                        <a:rPr lang="en-US" dirty="0" err="1" smtClean="0"/>
                        <a:t>cAb</a:t>
                      </a:r>
                      <a:r>
                        <a:rPr lang="en-US" dirty="0" smtClean="0"/>
                        <a:t>+</a:t>
                      </a:r>
                      <a:r>
                        <a:rPr lang="en-US" baseline="0" dirty="0" smtClean="0"/>
                        <a:t> only?</a:t>
                      </a:r>
                      <a:endParaRPr lang="en-US" dirty="0"/>
                    </a:p>
                  </a:txBody>
                  <a:tcPr/>
                </a:tc>
                <a:tc>
                  <a:txBody>
                    <a:bodyPr/>
                    <a:lstStyle/>
                    <a:p>
                      <a:r>
                        <a:rPr lang="en-US" dirty="0" smtClean="0"/>
                        <a:t>Likely exposed, consider window period.</a:t>
                      </a:r>
                      <a:r>
                        <a:rPr lang="en-US" baseline="0" dirty="0" smtClean="0"/>
                        <a:t> Unlikely need to immunize</a:t>
                      </a:r>
                      <a:endParaRPr lang="en-US" dirty="0"/>
                    </a:p>
                  </a:txBody>
                  <a:tcPr/>
                </a:tc>
                <a:extLst>
                  <a:ext uri="{0D108BD9-81ED-4DB2-BD59-A6C34878D82A}">
                    <a16:rowId xmlns:a16="http://schemas.microsoft.com/office/drawing/2014/main" val="1363727638"/>
                  </a:ext>
                </a:extLst>
              </a:tr>
            </a:tbl>
          </a:graphicData>
        </a:graphic>
      </p:graphicFrame>
    </p:spTree>
    <p:extLst>
      <p:ext uri="{BB962C8B-B14F-4D97-AF65-F5344CB8AC3E}">
        <p14:creationId xmlns:p14="http://schemas.microsoft.com/office/powerpoint/2010/main" val="15618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C</a:t>
            </a:r>
            <a:endParaRPr lang="en-US" dirty="0"/>
          </a:p>
        </p:txBody>
      </p:sp>
      <p:sp>
        <p:nvSpPr>
          <p:cNvPr id="3" name="Content Placeholder 2"/>
          <p:cNvSpPr>
            <a:spLocks noGrp="1"/>
          </p:cNvSpPr>
          <p:nvPr>
            <p:ph sz="half" idx="1"/>
          </p:nvPr>
        </p:nvSpPr>
        <p:spPr>
          <a:xfrm>
            <a:off x="838200" y="1825625"/>
            <a:ext cx="5307957" cy="4351338"/>
          </a:xfrm>
        </p:spPr>
        <p:txBody>
          <a:bodyPr>
            <a:normAutofit fontScale="70000" lnSpcReduction="20000"/>
          </a:bodyPr>
          <a:lstStyle/>
          <a:p>
            <a:pPr marL="0" indent="0">
              <a:lnSpc>
                <a:spcPct val="120000"/>
              </a:lnSpc>
              <a:buNone/>
            </a:pPr>
            <a:r>
              <a:rPr lang="en-US" dirty="0" smtClean="0"/>
              <a:t>Widely prevalent among current or prior people injecting drugs</a:t>
            </a:r>
          </a:p>
          <a:p>
            <a:pPr marL="0" indent="0">
              <a:lnSpc>
                <a:spcPct val="120000"/>
              </a:lnSpc>
              <a:buNone/>
            </a:pPr>
            <a:r>
              <a:rPr lang="en-US" dirty="0"/>
              <a:t>Higher risk of </a:t>
            </a:r>
            <a:r>
              <a:rPr lang="en-US" dirty="0" smtClean="0"/>
              <a:t>acquisition (than HIV)</a:t>
            </a:r>
            <a:endParaRPr lang="en-US" dirty="0"/>
          </a:p>
          <a:p>
            <a:pPr lvl="1">
              <a:lnSpc>
                <a:spcPct val="120000"/>
              </a:lnSpc>
            </a:pPr>
            <a:r>
              <a:rPr lang="en-US" dirty="0" smtClean="0"/>
              <a:t>&gt;40-60</a:t>
            </a:r>
            <a:r>
              <a:rPr lang="en-US" dirty="0"/>
              <a:t>% </a:t>
            </a:r>
            <a:r>
              <a:rPr lang="en-US" dirty="0" smtClean="0"/>
              <a:t>currently </a:t>
            </a:r>
            <a:r>
              <a:rPr lang="en-US" dirty="0"/>
              <a:t>or previously infected</a:t>
            </a:r>
          </a:p>
          <a:p>
            <a:pPr lvl="1">
              <a:lnSpc>
                <a:spcPct val="120000"/>
              </a:lnSpc>
            </a:pPr>
            <a:r>
              <a:rPr lang="en-US" dirty="0"/>
              <a:t>Efficient transmission by </a:t>
            </a:r>
            <a:r>
              <a:rPr lang="en-US" dirty="0" smtClean="0"/>
              <a:t>injecting</a:t>
            </a:r>
            <a:endParaRPr lang="en-US" dirty="0"/>
          </a:p>
          <a:p>
            <a:pPr lvl="1">
              <a:lnSpc>
                <a:spcPct val="120000"/>
              </a:lnSpc>
            </a:pPr>
            <a:r>
              <a:rPr lang="en-US" dirty="0"/>
              <a:t>Can persist on inanimate surfaces for six weeks</a:t>
            </a:r>
          </a:p>
          <a:p>
            <a:pPr marL="0" indent="0">
              <a:lnSpc>
                <a:spcPct val="120000"/>
              </a:lnSpc>
              <a:buNone/>
            </a:pPr>
            <a:endParaRPr lang="en-US" dirty="0" smtClean="0"/>
          </a:p>
          <a:p>
            <a:pPr marL="0" indent="0">
              <a:lnSpc>
                <a:spcPct val="120000"/>
              </a:lnSpc>
              <a:buNone/>
            </a:pPr>
            <a:r>
              <a:rPr lang="en-US" dirty="0" smtClean="0"/>
              <a:t>Acute HCV</a:t>
            </a:r>
          </a:p>
          <a:p>
            <a:pPr lvl="1">
              <a:lnSpc>
                <a:spcPct val="120000"/>
              </a:lnSpc>
            </a:pPr>
            <a:r>
              <a:rPr lang="en-US" dirty="0" smtClean="0"/>
              <a:t>Viral syndrome, elevated LFTs, recent exposure</a:t>
            </a:r>
          </a:p>
          <a:p>
            <a:pPr lvl="1">
              <a:lnSpc>
                <a:spcPct val="120000"/>
              </a:lnSpc>
            </a:pPr>
            <a:r>
              <a:rPr lang="en-US" dirty="0" smtClean="0"/>
              <a:t>Infrequent and often missed</a:t>
            </a:r>
          </a:p>
        </p:txBody>
      </p:sp>
      <p:sp>
        <p:nvSpPr>
          <p:cNvPr id="4" name="Slide Number Placeholder 3"/>
          <p:cNvSpPr>
            <a:spLocks noGrp="1"/>
          </p:cNvSpPr>
          <p:nvPr>
            <p:ph type="sldNum" sz="quarter" idx="12"/>
          </p:nvPr>
        </p:nvSpPr>
        <p:spPr/>
        <p:txBody>
          <a:bodyPr/>
          <a:lstStyle/>
          <a:p>
            <a:fld id="{1F60F22A-B214-44AC-8BDB-BB5F06B69154}" type="slidenum">
              <a:rPr lang="en-US" smtClean="0"/>
              <a:t>64</a:t>
            </a:fld>
            <a:endParaRPr lang="en-US" dirty="0"/>
          </a:p>
        </p:txBody>
      </p:sp>
      <p:sp>
        <p:nvSpPr>
          <p:cNvPr id="7" name="TextBox 6"/>
          <p:cNvSpPr txBox="1"/>
          <p:nvPr/>
        </p:nvSpPr>
        <p:spPr>
          <a:xfrm>
            <a:off x="838200" y="5987020"/>
            <a:ext cx="3065263" cy="369332"/>
          </a:xfrm>
          <a:prstGeom prst="rect">
            <a:avLst/>
          </a:prstGeom>
          <a:noFill/>
        </p:spPr>
        <p:txBody>
          <a:bodyPr wrap="none" rtlCol="0">
            <a:spAutoFit/>
          </a:bodyPr>
          <a:lstStyle/>
          <a:p>
            <a:r>
              <a:rPr lang="en-US" sz="900" dirty="0"/>
              <a:t>NC Opioid Action Plan, </a:t>
            </a:r>
            <a:r>
              <a:rPr lang="en-US" sz="900" dirty="0" smtClean="0"/>
              <a:t>2017; Macdonald</a:t>
            </a:r>
            <a:r>
              <a:rPr lang="en-US" sz="900" dirty="0"/>
              <a:t>, </a:t>
            </a:r>
            <a:r>
              <a:rPr lang="en-US" sz="900" dirty="0" err="1"/>
              <a:t>Epidemiol</a:t>
            </a:r>
            <a:r>
              <a:rPr lang="en-US" sz="900" dirty="0"/>
              <a:t> Rev 1996</a:t>
            </a:r>
          </a:p>
          <a:p>
            <a:r>
              <a:rPr lang="en-US" sz="900" dirty="0" err="1"/>
              <a:t>Paintsil</a:t>
            </a:r>
            <a:r>
              <a:rPr lang="en-US" sz="900" dirty="0"/>
              <a:t>, J infect Dis </a:t>
            </a:r>
            <a:r>
              <a:rPr lang="en-US" sz="900" dirty="0" smtClean="0"/>
              <a:t>2014; Nelson</a:t>
            </a:r>
            <a:r>
              <a:rPr lang="en-US" sz="900" dirty="0"/>
              <a:t>, Lancet 2011</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912" y="365127"/>
            <a:ext cx="2046888" cy="1743536"/>
          </a:xfrm>
          <a:prstGeom prst="rect">
            <a:avLst/>
          </a:prstGeom>
          <a:ln>
            <a:solidFill>
              <a:schemeClr val="bg1">
                <a:lumMod val="50000"/>
              </a:schemeClr>
            </a:solidFill>
          </a:ln>
        </p:spPr>
      </p:pic>
      <p:sp>
        <p:nvSpPr>
          <p:cNvPr id="9" name="TextBox 8"/>
          <p:cNvSpPr txBox="1"/>
          <p:nvPr/>
        </p:nvSpPr>
        <p:spPr>
          <a:xfrm>
            <a:off x="9293949" y="1673089"/>
            <a:ext cx="1236236" cy="477054"/>
          </a:xfrm>
          <a:prstGeom prst="rect">
            <a:avLst/>
          </a:prstGeom>
          <a:noFill/>
        </p:spPr>
        <p:txBody>
          <a:bodyPr wrap="none" rtlCol="0">
            <a:spAutoFit/>
          </a:bodyPr>
          <a:lstStyle/>
          <a:p>
            <a:r>
              <a:rPr lang="en-US" sz="2500" dirty="0" err="1" smtClean="0">
                <a:latin typeface="Arial Black" panose="020B0A04020102020204" pitchFamily="34" charset="0"/>
              </a:rPr>
              <a:t>Hep</a:t>
            </a:r>
            <a:r>
              <a:rPr lang="en-US" sz="2500" dirty="0" smtClean="0">
                <a:latin typeface="Arial Black" panose="020B0A04020102020204" pitchFamily="34" charset="0"/>
              </a:rPr>
              <a:t> C</a:t>
            </a:r>
            <a:endParaRPr lang="en-US" sz="2500" dirty="0">
              <a:latin typeface="Arial Black" panose="020B0A040201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895" y="3513650"/>
            <a:ext cx="5123905" cy="2568342"/>
          </a:xfrm>
          <a:prstGeom prst="rect">
            <a:avLst/>
          </a:prstGeom>
          <a:ln>
            <a:solidFill>
              <a:schemeClr val="bg1">
                <a:lumMod val="50000"/>
              </a:schemeClr>
            </a:solidFill>
          </a:ln>
        </p:spPr>
      </p:pic>
    </p:spTree>
    <p:extLst>
      <p:ext uri="{BB962C8B-B14F-4D97-AF65-F5344CB8AC3E}">
        <p14:creationId xmlns:p14="http://schemas.microsoft.com/office/powerpoint/2010/main" val="262427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Hepatitis C</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Treatment highly effective and nontoxic</a:t>
            </a:r>
          </a:p>
          <a:p>
            <a:pPr lvl="1"/>
            <a:r>
              <a:rPr lang="en-US" dirty="0" smtClean="0"/>
              <a:t>Direct acting antivirals (DAAs) </a:t>
            </a:r>
            <a:r>
              <a:rPr lang="mr-IN" dirty="0" smtClean="0"/>
              <a:t>–</a:t>
            </a:r>
            <a:r>
              <a:rPr lang="en-US" dirty="0" smtClean="0"/>
              <a:t> many, many options</a:t>
            </a:r>
          </a:p>
          <a:p>
            <a:pPr lvl="1"/>
            <a:r>
              <a:rPr lang="en-US" dirty="0" smtClean="0"/>
              <a:t>85-100% cured among people who inject drugs</a:t>
            </a:r>
          </a:p>
          <a:p>
            <a:pPr lvl="1"/>
            <a:r>
              <a:rPr lang="en-US" dirty="0" smtClean="0"/>
              <a:t>8-12 week courses</a:t>
            </a:r>
          </a:p>
          <a:p>
            <a:pPr lvl="1"/>
            <a:r>
              <a:rPr lang="en-US" b="1" dirty="0" smtClean="0"/>
              <a:t>Reinfection is possible after treatment</a:t>
            </a:r>
          </a:p>
          <a:p>
            <a:endParaRPr lang="en-US" b="1" dirty="0" smtClean="0"/>
          </a:p>
        </p:txBody>
      </p:sp>
      <p:sp>
        <p:nvSpPr>
          <p:cNvPr id="5" name="Content Placeholder 4"/>
          <p:cNvSpPr>
            <a:spLocks noGrp="1"/>
          </p:cNvSpPr>
          <p:nvPr>
            <p:ph sz="half" idx="2"/>
          </p:nvPr>
        </p:nvSpPr>
        <p:spPr>
          <a:xfrm>
            <a:off x="6172199" y="1825625"/>
            <a:ext cx="5181600" cy="4351338"/>
          </a:xfrm>
        </p:spPr>
        <p:txBody>
          <a:bodyPr>
            <a:normAutofit/>
          </a:bodyPr>
          <a:lstStyle/>
          <a:p>
            <a:pPr marL="0" indent="0">
              <a:buNone/>
            </a:pPr>
            <a:r>
              <a:rPr lang="en-US" dirty="0"/>
              <a:t>AASLD/IDSA Guideline to treat all persons with HCV</a:t>
            </a:r>
          </a:p>
          <a:p>
            <a:pPr lvl="1"/>
            <a:r>
              <a:rPr lang="en-US" dirty="0"/>
              <a:t>Regardless of ongoing IDU</a:t>
            </a:r>
          </a:p>
          <a:p>
            <a:pPr marL="0" indent="0">
              <a:buNone/>
            </a:pPr>
            <a:endParaRPr lang="en-US" dirty="0" smtClean="0"/>
          </a:p>
          <a:p>
            <a:pPr marL="0" indent="0">
              <a:buNone/>
            </a:pPr>
            <a:r>
              <a:rPr lang="en-US" dirty="0" smtClean="0"/>
              <a:t>Expensive</a:t>
            </a:r>
            <a:r>
              <a:rPr lang="en-US" dirty="0"/>
              <a:t>?</a:t>
            </a:r>
          </a:p>
          <a:p>
            <a:pPr lvl="1"/>
            <a:r>
              <a:rPr lang="en-US" dirty="0"/>
              <a:t>Yes, but</a:t>
            </a:r>
            <a:r>
              <a:rPr lang="mr-IN" dirty="0"/>
              <a:t>…</a:t>
            </a:r>
            <a:endParaRPr lang="en-US" dirty="0"/>
          </a:p>
          <a:p>
            <a:pPr lvl="1"/>
            <a:r>
              <a:rPr lang="en-US" dirty="0" smtClean="0"/>
              <a:t>Available through drug assistance </a:t>
            </a:r>
            <a:r>
              <a:rPr lang="en-US" dirty="0"/>
              <a:t>programs.</a:t>
            </a:r>
          </a:p>
          <a:p>
            <a:pPr lvl="1"/>
            <a:r>
              <a:rPr lang="en-US" dirty="0"/>
              <a:t>Medicaid coverage available</a:t>
            </a:r>
          </a:p>
          <a:p>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7" name="TextBox 6"/>
          <p:cNvSpPr txBox="1"/>
          <p:nvPr/>
        </p:nvSpPr>
        <p:spPr>
          <a:xfrm>
            <a:off x="838200" y="6128429"/>
            <a:ext cx="1047082" cy="230832"/>
          </a:xfrm>
          <a:prstGeom prst="rect">
            <a:avLst/>
          </a:prstGeom>
          <a:noFill/>
        </p:spPr>
        <p:txBody>
          <a:bodyPr wrap="none" rtlCol="0">
            <a:spAutoFit/>
          </a:bodyPr>
          <a:lstStyle/>
          <a:p>
            <a:r>
              <a:rPr lang="en-US" sz="900" dirty="0" smtClean="0"/>
              <a:t>HCVguidelines.org</a:t>
            </a:r>
            <a:endParaRPr lang="en-US" sz="9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892" y="365127"/>
            <a:ext cx="1566907" cy="1334689"/>
          </a:xfrm>
          <a:prstGeom prst="rect">
            <a:avLst/>
          </a:prstGeom>
          <a:ln>
            <a:solidFill>
              <a:schemeClr val="bg1">
                <a:lumMod val="50000"/>
              </a:schemeClr>
            </a:solidFill>
          </a:ln>
        </p:spPr>
      </p:pic>
      <p:sp>
        <p:nvSpPr>
          <p:cNvPr id="9" name="TextBox 8"/>
          <p:cNvSpPr txBox="1"/>
          <p:nvPr/>
        </p:nvSpPr>
        <p:spPr>
          <a:xfrm>
            <a:off x="9786891" y="1361262"/>
            <a:ext cx="946347" cy="338554"/>
          </a:xfrm>
          <a:prstGeom prst="rect">
            <a:avLst/>
          </a:prstGeom>
          <a:noFill/>
        </p:spPr>
        <p:txBody>
          <a:bodyPr wrap="square" rtlCol="0">
            <a:spAutoFit/>
          </a:bodyPr>
          <a:lstStyle/>
          <a:p>
            <a:r>
              <a:rPr lang="en-US" sz="1600" dirty="0" err="1" smtClean="0">
                <a:latin typeface="Arial Black" panose="020B0A04020102020204" pitchFamily="34" charset="0"/>
              </a:rPr>
              <a:t>Hep</a:t>
            </a:r>
            <a:r>
              <a:rPr lang="en-US" sz="1600" dirty="0" smtClean="0">
                <a:latin typeface="Arial Black" panose="020B0A04020102020204" pitchFamily="34" charset="0"/>
              </a:rPr>
              <a:t> C</a:t>
            </a:r>
            <a:endParaRPr lang="en-US" sz="1600" dirty="0">
              <a:latin typeface="Arial Black" panose="020B0A04020102020204" pitchFamily="34" charset="0"/>
            </a:endParaRPr>
          </a:p>
        </p:txBody>
      </p:sp>
    </p:spTree>
    <p:extLst>
      <p:ext uri="{BB962C8B-B14F-4D97-AF65-F5344CB8AC3E}">
        <p14:creationId xmlns:p14="http://schemas.microsoft.com/office/powerpoint/2010/main" val="6416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HIV</a:t>
            </a:r>
            <a:endParaRPr lang="en-US" dirty="0"/>
          </a:p>
        </p:txBody>
      </p:sp>
      <p:sp>
        <p:nvSpPr>
          <p:cNvPr id="4" name="Content Placeholder 3"/>
          <p:cNvSpPr>
            <a:spLocks noGrp="1"/>
          </p:cNvSpPr>
          <p:nvPr>
            <p:ph sz="half" idx="1"/>
          </p:nvPr>
        </p:nvSpPr>
        <p:spPr/>
        <p:txBody>
          <a:bodyPr>
            <a:normAutofit/>
          </a:bodyPr>
          <a:lstStyle/>
          <a:p>
            <a:r>
              <a:rPr lang="en-US" dirty="0" smtClean="0"/>
              <a:t>Sporadic </a:t>
            </a:r>
            <a:r>
              <a:rPr lang="en-US" dirty="0"/>
              <a:t>outbreaks among people who inject </a:t>
            </a:r>
            <a:r>
              <a:rPr lang="en-US" dirty="0" smtClean="0"/>
              <a:t>drugs</a:t>
            </a:r>
          </a:p>
          <a:p>
            <a:r>
              <a:rPr lang="en-US" dirty="0" smtClean="0"/>
              <a:t> Inefficiently </a:t>
            </a:r>
            <a:r>
              <a:rPr lang="en-US" dirty="0"/>
              <a:t>transmitted by </a:t>
            </a:r>
            <a:r>
              <a:rPr lang="en-US" dirty="0" smtClean="0"/>
              <a:t>injection drug use</a:t>
            </a:r>
            <a:endParaRPr lang="en-US" dirty="0"/>
          </a:p>
        </p:txBody>
      </p:sp>
      <p:sp>
        <p:nvSpPr>
          <p:cNvPr id="3" name="Slide Number Placeholder 2"/>
          <p:cNvSpPr>
            <a:spLocks noGrp="1"/>
          </p:cNvSpPr>
          <p:nvPr>
            <p:ph type="sldNum" sz="quarter" idx="12"/>
          </p:nvPr>
        </p:nvSpPr>
        <p:spPr/>
        <p:txBody>
          <a:bodyPr/>
          <a:lstStyle/>
          <a:p>
            <a:fld id="{9A5AD8C0-DB1F-46B0-B518-46B8FDAD02E2}" type="slidenum">
              <a:rPr lang="en-US" smtClean="0"/>
              <a:t>66</a:t>
            </a:fld>
            <a:endParaRPr lang="en-US"/>
          </a:p>
        </p:txBody>
      </p:sp>
      <p:sp>
        <p:nvSpPr>
          <p:cNvPr id="7" name="TextBox 6"/>
          <p:cNvSpPr txBox="1"/>
          <p:nvPr/>
        </p:nvSpPr>
        <p:spPr>
          <a:xfrm>
            <a:off x="838200" y="6015951"/>
            <a:ext cx="1329210" cy="430887"/>
          </a:xfrm>
          <a:prstGeom prst="rect">
            <a:avLst/>
          </a:prstGeom>
          <a:noFill/>
        </p:spPr>
        <p:txBody>
          <a:bodyPr wrap="none" rtlCol="0">
            <a:spAutoFit/>
          </a:bodyPr>
          <a:lstStyle/>
          <a:p>
            <a:r>
              <a:rPr lang="en-US" sz="1100" dirty="0"/>
              <a:t>Peters, NEJM 2016. </a:t>
            </a:r>
          </a:p>
          <a:p>
            <a:r>
              <a:rPr lang="en-US" sz="1100" dirty="0" smtClean="0"/>
              <a:t>MMWR 2019</a:t>
            </a:r>
            <a:endParaRPr lang="en-US" sz="1100" dirty="0"/>
          </a:p>
        </p:txBody>
      </p:sp>
      <p:graphicFrame>
        <p:nvGraphicFramePr>
          <p:cNvPr id="12" name="Object 11"/>
          <p:cNvGraphicFramePr>
            <a:graphicFrameLocks noChangeAspect="1"/>
          </p:cNvGraphicFramePr>
          <p:nvPr>
            <p:extLst/>
          </p:nvPr>
        </p:nvGraphicFramePr>
        <p:xfrm>
          <a:off x="6170251" y="467832"/>
          <a:ext cx="4926690" cy="6568316"/>
        </p:xfrm>
        <a:graphic>
          <a:graphicData uri="http://schemas.openxmlformats.org/presentationml/2006/ole">
            <mc:AlternateContent xmlns:mc="http://schemas.openxmlformats.org/markup-compatibility/2006">
              <mc:Choice xmlns:v="urn:schemas-microsoft-com:vml" Requires="v">
                <p:oleObj spid="_x0000_s1116" name="Acrobat Document" r:id="rId4" imgW="4320466" imgH="5760720" progId="AcroExch.Document.DC">
                  <p:embed/>
                </p:oleObj>
              </mc:Choice>
              <mc:Fallback>
                <p:oleObj name="Acrobat Document" r:id="rId4" imgW="4320466" imgH="5760720" progId="AcroExch.Document.DC">
                  <p:embed/>
                  <p:pic>
                    <p:nvPicPr>
                      <p:cNvPr id="12" name="Object 11"/>
                      <p:cNvPicPr/>
                      <p:nvPr/>
                    </p:nvPicPr>
                    <p:blipFill>
                      <a:blip r:embed="rId5"/>
                      <a:stretch>
                        <a:fillRect/>
                      </a:stretch>
                    </p:blipFill>
                    <p:spPr>
                      <a:xfrm>
                        <a:off x="6170251" y="467832"/>
                        <a:ext cx="4926690" cy="6568316"/>
                      </a:xfrm>
                      <a:prstGeom prst="rect">
                        <a:avLst/>
                      </a:prstGeom>
                      <a:ln>
                        <a:solidFill>
                          <a:schemeClr val="bg1">
                            <a:lumMod val="50000"/>
                          </a:schemeClr>
                        </a:solidFill>
                      </a:ln>
                    </p:spPr>
                  </p:pic>
                </p:oleObj>
              </mc:Fallback>
            </mc:AlternateContent>
          </a:graphicData>
        </a:graphic>
      </p:graphicFrame>
      <p:graphicFrame>
        <p:nvGraphicFramePr>
          <p:cNvPr id="11" name="Object 10"/>
          <p:cNvGraphicFramePr>
            <a:graphicFrameLocks noChangeAspect="1"/>
          </p:cNvGraphicFramePr>
          <p:nvPr>
            <p:extLst/>
          </p:nvPr>
        </p:nvGraphicFramePr>
        <p:xfrm>
          <a:off x="6681526" y="1825625"/>
          <a:ext cx="4708717" cy="6095520"/>
        </p:xfrm>
        <a:graphic>
          <a:graphicData uri="http://schemas.openxmlformats.org/presentationml/2006/ole">
            <mc:AlternateContent xmlns:mc="http://schemas.openxmlformats.org/markup-compatibility/2006">
              <mc:Choice xmlns:v="urn:schemas-microsoft-com:vml" Requires="v">
                <p:oleObj spid="_x0000_s1117" name="Acrobat Document" r:id="rId6" imgW="4663262" imgH="6035040" progId="AcroExch.Document.DC">
                  <p:embed/>
                </p:oleObj>
              </mc:Choice>
              <mc:Fallback>
                <p:oleObj name="Acrobat Document" r:id="rId6" imgW="4663262" imgH="6035040" progId="AcroExch.Document.DC">
                  <p:embed/>
                  <p:pic>
                    <p:nvPicPr>
                      <p:cNvPr id="11" name="Object 10"/>
                      <p:cNvPicPr/>
                      <p:nvPr/>
                    </p:nvPicPr>
                    <p:blipFill>
                      <a:blip r:embed="rId7"/>
                      <a:stretch>
                        <a:fillRect/>
                      </a:stretch>
                    </p:blipFill>
                    <p:spPr>
                      <a:xfrm>
                        <a:off x="6681526" y="1825625"/>
                        <a:ext cx="4708717" cy="6095520"/>
                      </a:xfrm>
                      <a:prstGeom prst="rect">
                        <a:avLst/>
                      </a:prstGeom>
                      <a:ln>
                        <a:solidFill>
                          <a:schemeClr val="bg1">
                            <a:lumMod val="65000"/>
                          </a:schemeClr>
                        </a:solidFill>
                      </a:ln>
                    </p:spPr>
                  </p:pic>
                </p:oleObj>
              </mc:Fallback>
            </mc:AlternateContent>
          </a:graphicData>
        </a:graphic>
      </p:graphicFrame>
      <p:graphicFrame>
        <p:nvGraphicFramePr>
          <p:cNvPr id="5" name="Object 4"/>
          <p:cNvGraphicFramePr>
            <a:graphicFrameLocks noChangeAspect="1"/>
          </p:cNvGraphicFramePr>
          <p:nvPr>
            <p:extLst/>
          </p:nvPr>
        </p:nvGraphicFramePr>
        <p:xfrm>
          <a:off x="7087229" y="3100605"/>
          <a:ext cx="4752900" cy="6152716"/>
        </p:xfrm>
        <a:graphic>
          <a:graphicData uri="http://schemas.openxmlformats.org/presentationml/2006/ole">
            <mc:AlternateContent xmlns:mc="http://schemas.openxmlformats.org/markup-compatibility/2006">
              <mc:Choice xmlns:v="urn:schemas-microsoft-com:vml" Requires="v">
                <p:oleObj spid="_x0000_s1118" name="Acrobat Document" r:id="rId8" imgW="4663262" imgH="6035040" progId="AcroExch.Document.DC">
                  <p:embed/>
                </p:oleObj>
              </mc:Choice>
              <mc:Fallback>
                <p:oleObj name="Acrobat Document" r:id="rId8" imgW="4663262" imgH="6035040" progId="AcroExch.Document.DC">
                  <p:embed/>
                  <p:pic>
                    <p:nvPicPr>
                      <p:cNvPr id="5" name="Object 4"/>
                      <p:cNvPicPr/>
                      <p:nvPr/>
                    </p:nvPicPr>
                    <p:blipFill>
                      <a:blip r:embed="rId9"/>
                      <a:stretch>
                        <a:fillRect/>
                      </a:stretch>
                    </p:blipFill>
                    <p:spPr>
                      <a:xfrm>
                        <a:off x="7087229" y="3100605"/>
                        <a:ext cx="4752900" cy="6152716"/>
                      </a:xfrm>
                      <a:prstGeom prst="rect">
                        <a:avLst/>
                      </a:prstGeom>
                      <a:ln>
                        <a:solidFill>
                          <a:schemeClr val="bg1">
                            <a:lumMod val="50000"/>
                          </a:schemeClr>
                        </a:solidFill>
                      </a:ln>
                    </p:spPr>
                  </p:pic>
                </p:oleObj>
              </mc:Fallback>
            </mc:AlternateContent>
          </a:graphicData>
        </a:graphic>
      </p:graphicFrame>
    </p:spTree>
    <p:extLst>
      <p:ext uri="{BB962C8B-B14F-4D97-AF65-F5344CB8AC3E}">
        <p14:creationId xmlns:p14="http://schemas.microsoft.com/office/powerpoint/2010/main" val="529681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10600" y="5061347"/>
            <a:ext cx="601266" cy="6512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aphicFrame>
        <p:nvGraphicFramePr>
          <p:cNvPr id="3" name="Table 2"/>
          <p:cNvGraphicFramePr>
            <a:graphicFrameLocks noGrp="1"/>
          </p:cNvGraphicFramePr>
          <p:nvPr>
            <p:extLst/>
          </p:nvPr>
        </p:nvGraphicFramePr>
        <p:xfrm>
          <a:off x="2945029" y="1823391"/>
          <a:ext cx="6116595" cy="3434015"/>
        </p:xfrm>
        <a:graphic>
          <a:graphicData uri="http://schemas.openxmlformats.org/drawingml/2006/table">
            <a:tbl>
              <a:tblPr firstRow="1" bandRow="1">
                <a:tableStyleId>{69012ECD-51FC-41F1-AA8D-1B2483CD663E}</a:tableStyleId>
              </a:tblPr>
              <a:tblGrid>
                <a:gridCol w="2038865">
                  <a:extLst>
                    <a:ext uri="{9D8B030D-6E8A-4147-A177-3AD203B41FA5}">
                      <a16:colId xmlns:a16="http://schemas.microsoft.com/office/drawing/2014/main" val="20000"/>
                    </a:ext>
                  </a:extLst>
                </a:gridCol>
                <a:gridCol w="1594023">
                  <a:extLst>
                    <a:ext uri="{9D8B030D-6E8A-4147-A177-3AD203B41FA5}">
                      <a16:colId xmlns:a16="http://schemas.microsoft.com/office/drawing/2014/main" val="20001"/>
                    </a:ext>
                  </a:extLst>
                </a:gridCol>
                <a:gridCol w="2483707">
                  <a:extLst>
                    <a:ext uri="{9D8B030D-6E8A-4147-A177-3AD203B41FA5}">
                      <a16:colId xmlns:a16="http://schemas.microsoft.com/office/drawing/2014/main" val="20002"/>
                    </a:ext>
                  </a:extLst>
                </a:gridCol>
              </a:tblGrid>
              <a:tr h="679256">
                <a:tc>
                  <a:txBody>
                    <a:bodyPr/>
                    <a:lstStyle/>
                    <a:p>
                      <a:pPr algn="ctr"/>
                      <a:r>
                        <a:rPr lang="en-US" sz="1200" dirty="0">
                          <a:latin typeface="Helvetica" charset="0"/>
                          <a:ea typeface="Helvetica" charset="0"/>
                          <a:cs typeface="Helvetica" charset="0"/>
                        </a:rPr>
                        <a:t>Event/act with </a:t>
                      </a:r>
                      <a:br>
                        <a:rPr lang="en-US" sz="1200" dirty="0">
                          <a:latin typeface="Helvetica" charset="0"/>
                          <a:ea typeface="Helvetica" charset="0"/>
                          <a:cs typeface="Helvetica" charset="0"/>
                        </a:rPr>
                      </a:br>
                      <a:r>
                        <a:rPr lang="en-US" sz="1200" dirty="0">
                          <a:latin typeface="Helvetica" charset="0"/>
                          <a:ea typeface="Helvetica" charset="0"/>
                          <a:cs typeface="Helvetica" charset="0"/>
                        </a:rPr>
                        <a:t>HIV+ partner</a:t>
                      </a:r>
                    </a:p>
                  </a:txBody>
                  <a:tcPr marL="68580" marR="68580" marT="34290" marB="34290" anchor="ctr"/>
                </a:tc>
                <a:tc>
                  <a:txBody>
                    <a:bodyPr/>
                    <a:lstStyle/>
                    <a:p>
                      <a:pPr algn="ctr"/>
                      <a:r>
                        <a:rPr lang="en-US" sz="1200" dirty="0">
                          <a:latin typeface="Helvetica" charset="0"/>
                          <a:ea typeface="Helvetica" charset="0"/>
                          <a:cs typeface="Helvetica" charset="0"/>
                        </a:rPr>
                        <a:t>Per-Event/Act Probability (%)</a:t>
                      </a:r>
                    </a:p>
                  </a:txBody>
                  <a:tcPr marL="68580" marR="68580" marT="34290" marB="34290" anchor="ctr"/>
                </a:tc>
                <a:tc>
                  <a:txBody>
                    <a:bodyPr/>
                    <a:lstStyle/>
                    <a:p>
                      <a:pPr algn="ctr"/>
                      <a:r>
                        <a:rPr lang="en-US" sz="1200" dirty="0">
                          <a:latin typeface="Helvetica" charset="0"/>
                          <a:ea typeface="Helvetica" charset="0"/>
                          <a:cs typeface="Helvetica" charset="0"/>
                        </a:rPr>
                        <a:t>One</a:t>
                      </a:r>
                      <a:r>
                        <a:rPr lang="en-US" sz="1200" baseline="0" dirty="0">
                          <a:latin typeface="Helvetica" charset="0"/>
                          <a:ea typeface="Helvetica" charset="0"/>
                          <a:cs typeface="Helvetica" charset="0"/>
                        </a:rPr>
                        <a:t> transmission approximately every…</a:t>
                      </a:r>
                      <a:endParaRPr lang="en-US" sz="1200" dirty="0">
                        <a:latin typeface="Helvetica" charset="0"/>
                        <a:ea typeface="Helvetica" charset="0"/>
                        <a:cs typeface="Helvetica" charset="0"/>
                      </a:endParaRPr>
                    </a:p>
                  </a:txBody>
                  <a:tcPr marL="68580" marR="68580" marT="34290" marB="34290" anchor="ctr"/>
                </a:tc>
                <a:extLst>
                  <a:ext uri="{0D108BD9-81ED-4DB2-BD59-A6C34878D82A}">
                    <a16:rowId xmlns:a16="http://schemas.microsoft.com/office/drawing/2014/main" val="10000"/>
                  </a:ext>
                </a:extLst>
              </a:tr>
              <a:tr h="393537">
                <a:tc>
                  <a:txBody>
                    <a:bodyPr/>
                    <a:lstStyle/>
                    <a:p>
                      <a:pPr algn="ctr"/>
                      <a:r>
                        <a:rPr lang="en-US" sz="1200" dirty="0">
                          <a:latin typeface="Helvetica" charset="0"/>
                          <a:ea typeface="Helvetica" charset="0"/>
                          <a:cs typeface="Helvetica" charset="0"/>
                        </a:rPr>
                        <a:t>Blood transfusion</a:t>
                      </a:r>
                    </a:p>
                  </a:txBody>
                  <a:tcPr marL="68580" marR="68580" marT="34290" marB="34290" anchor="ctr"/>
                </a:tc>
                <a:tc>
                  <a:txBody>
                    <a:bodyPr/>
                    <a:lstStyle/>
                    <a:p>
                      <a:pPr algn="ctr"/>
                      <a:r>
                        <a:rPr lang="en-US" sz="1200" dirty="0">
                          <a:latin typeface="Helvetica" charset="0"/>
                          <a:ea typeface="Helvetica" charset="0"/>
                          <a:cs typeface="Helvetica" charset="0"/>
                        </a:rPr>
                        <a:t>88.3 -100</a:t>
                      </a:r>
                    </a:p>
                  </a:txBody>
                  <a:tcPr marL="68580" marR="68580" marT="34290" marB="34290" anchor="ctr"/>
                </a:tc>
                <a:tc>
                  <a:txBody>
                    <a:bodyPr/>
                    <a:lstStyle/>
                    <a:p>
                      <a:pPr algn="ctr"/>
                      <a:r>
                        <a:rPr lang="en-US" sz="1200" b="1" dirty="0">
                          <a:latin typeface="Helvetica" charset="0"/>
                          <a:ea typeface="Helvetica" charset="0"/>
                          <a:cs typeface="Helvetica" charset="0"/>
                        </a:rPr>
                        <a:t>1 transfusion</a:t>
                      </a:r>
                      <a:r>
                        <a:rPr lang="en-US" sz="1200" b="1" baseline="30000" dirty="0">
                          <a:latin typeface="Helvetica" charset="0"/>
                          <a:ea typeface="Helvetica" charset="0"/>
                          <a:cs typeface="Helvetica" charset="0"/>
                        </a:rPr>
                        <a:t>1,2</a:t>
                      </a:r>
                    </a:p>
                  </a:txBody>
                  <a:tcPr marL="68580" marR="68580" marT="34290" marB="34290" anchor="ctr"/>
                </a:tc>
                <a:extLst>
                  <a:ext uri="{0D108BD9-81ED-4DB2-BD59-A6C34878D82A}">
                    <a16:rowId xmlns:a16="http://schemas.microsoft.com/office/drawing/2014/main" val="10001"/>
                  </a:ext>
                </a:extLst>
              </a:tr>
              <a:tr h="393537">
                <a:tc>
                  <a:txBody>
                    <a:bodyPr/>
                    <a:lstStyle/>
                    <a:p>
                      <a:pPr algn="ctr"/>
                      <a:r>
                        <a:rPr lang="en-US" sz="1200" dirty="0">
                          <a:latin typeface="Helvetica" charset="0"/>
                          <a:ea typeface="Helvetica" charset="0"/>
                          <a:cs typeface="Helvetica" charset="0"/>
                        </a:rPr>
                        <a:t>Bottoming (RAI)</a:t>
                      </a:r>
                    </a:p>
                  </a:txBody>
                  <a:tcPr marL="68580" marR="68580" marT="34290" marB="34290" anchor="ctr"/>
                </a:tc>
                <a:tc>
                  <a:txBody>
                    <a:bodyPr/>
                    <a:lstStyle/>
                    <a:p>
                      <a:pPr algn="ctr"/>
                      <a:r>
                        <a:rPr lang="en-US" sz="1200" dirty="0">
                          <a:latin typeface="Helvetica" charset="0"/>
                          <a:ea typeface="Helvetica" charset="0"/>
                          <a:cs typeface="Helvetica" charset="0"/>
                        </a:rPr>
                        <a:t>0.73 - 1.7</a:t>
                      </a:r>
                    </a:p>
                  </a:txBody>
                  <a:tcPr marL="68580" marR="68580" marT="34290" marB="34290" anchor="ctr"/>
                </a:tc>
                <a:tc>
                  <a:txBody>
                    <a:bodyPr/>
                    <a:lstStyle/>
                    <a:p>
                      <a:pPr algn="ctr"/>
                      <a:r>
                        <a:rPr lang="en-US" sz="1200" b="1" dirty="0">
                          <a:latin typeface="Helvetica" charset="0"/>
                          <a:ea typeface="Helvetica" charset="0"/>
                          <a:cs typeface="Helvetica" charset="0"/>
                        </a:rPr>
                        <a:t>140 times</a:t>
                      </a:r>
                      <a:r>
                        <a:rPr lang="en-US" sz="1200" b="1" baseline="0" dirty="0">
                          <a:latin typeface="Helvetica" charset="0"/>
                          <a:ea typeface="Helvetica" charset="0"/>
                          <a:cs typeface="Helvetica" charset="0"/>
                        </a:rPr>
                        <a:t> bottoming</a:t>
                      </a:r>
                      <a:r>
                        <a:rPr lang="en-US" sz="1200" b="1" baseline="30000" dirty="0">
                          <a:latin typeface="Helvetica" charset="0"/>
                          <a:ea typeface="Helvetica" charset="0"/>
                          <a:cs typeface="Helvetica" charset="0"/>
                        </a:rPr>
                        <a:t>2-5</a:t>
                      </a:r>
                    </a:p>
                  </a:txBody>
                  <a:tcPr marL="68580" marR="68580" marT="34290" marB="34290" anchor="ctr"/>
                </a:tc>
                <a:extLst>
                  <a:ext uri="{0D108BD9-81ED-4DB2-BD59-A6C34878D82A}">
                    <a16:rowId xmlns:a16="http://schemas.microsoft.com/office/drawing/2014/main" val="10002"/>
                  </a:ext>
                </a:extLst>
              </a:tr>
              <a:tr h="393537">
                <a:tc>
                  <a:txBody>
                    <a:bodyPr/>
                    <a:lstStyle/>
                    <a:p>
                      <a:pPr algn="ctr"/>
                      <a:r>
                        <a:rPr lang="en-US" sz="1200" dirty="0">
                          <a:latin typeface="Helvetica" charset="0"/>
                          <a:ea typeface="Helvetica" charset="0"/>
                          <a:cs typeface="Helvetica" charset="0"/>
                        </a:rPr>
                        <a:t>Shared</a:t>
                      </a:r>
                      <a:r>
                        <a:rPr lang="en-US" sz="1200" baseline="0" dirty="0">
                          <a:latin typeface="Helvetica" charset="0"/>
                          <a:ea typeface="Helvetica" charset="0"/>
                          <a:cs typeface="Helvetica" charset="0"/>
                        </a:rPr>
                        <a:t> needles / works</a:t>
                      </a:r>
                      <a:endParaRPr lang="en-US" sz="1200" dirty="0">
                        <a:latin typeface="Helvetica" charset="0"/>
                        <a:ea typeface="Helvetica" charset="0"/>
                        <a:cs typeface="Helvetica" charset="0"/>
                      </a:endParaRPr>
                    </a:p>
                  </a:txBody>
                  <a:tcPr marL="68580" marR="68580" marT="34290" marB="34290" anchor="ctr"/>
                </a:tc>
                <a:tc>
                  <a:txBody>
                    <a:bodyPr/>
                    <a:lstStyle/>
                    <a:p>
                      <a:pPr algn="ctr"/>
                      <a:r>
                        <a:rPr lang="en-US" sz="1200" dirty="0">
                          <a:latin typeface="Helvetica" charset="0"/>
                          <a:ea typeface="Helvetica" charset="0"/>
                          <a:cs typeface="Helvetica" charset="0"/>
                        </a:rPr>
                        <a:t>0.63 - 2.4</a:t>
                      </a:r>
                    </a:p>
                  </a:txBody>
                  <a:tcPr marL="68580" marR="68580" marT="34290" marB="34290" anchor="ctr"/>
                </a:tc>
                <a:tc>
                  <a:txBody>
                    <a:bodyPr/>
                    <a:lstStyle/>
                    <a:p>
                      <a:pPr algn="ctr"/>
                      <a:r>
                        <a:rPr lang="en-US" sz="1200" b="1" dirty="0">
                          <a:latin typeface="Helvetica" charset="0"/>
                          <a:ea typeface="Helvetica" charset="0"/>
                          <a:cs typeface="Helvetica" charset="0"/>
                        </a:rPr>
                        <a:t>160 injections</a:t>
                      </a:r>
                      <a:r>
                        <a:rPr lang="en-US" sz="1200" b="1" baseline="30000" dirty="0">
                          <a:latin typeface="Helvetica" charset="0"/>
                          <a:ea typeface="Helvetica" charset="0"/>
                          <a:cs typeface="Helvetica" charset="0"/>
                        </a:rPr>
                        <a:t>1</a:t>
                      </a:r>
                    </a:p>
                  </a:txBody>
                  <a:tcPr marL="68580" marR="68580" marT="34290" marB="34290" anchor="ctr"/>
                </a:tc>
                <a:extLst>
                  <a:ext uri="{0D108BD9-81ED-4DB2-BD59-A6C34878D82A}">
                    <a16:rowId xmlns:a16="http://schemas.microsoft.com/office/drawing/2014/main" val="10003"/>
                  </a:ext>
                </a:extLst>
              </a:tr>
              <a:tr h="393537">
                <a:tc>
                  <a:txBody>
                    <a:bodyPr/>
                    <a:lstStyle/>
                    <a:p>
                      <a:pPr algn="ctr"/>
                      <a:r>
                        <a:rPr lang="en-US" sz="1200" dirty="0">
                          <a:latin typeface="Helvetica" charset="0"/>
                          <a:ea typeface="Helvetica" charset="0"/>
                          <a:cs typeface="Helvetica" charset="0"/>
                        </a:rPr>
                        <a:t>Vaginal sex (M-to-F)*</a:t>
                      </a:r>
                    </a:p>
                  </a:txBody>
                  <a:tcPr marL="68580" marR="68580" marT="34290" marB="34290" anchor="ctr"/>
                </a:tc>
                <a:tc>
                  <a:txBody>
                    <a:bodyPr/>
                    <a:lstStyle/>
                    <a:p>
                      <a:pPr algn="ctr"/>
                      <a:r>
                        <a:rPr lang="en-US" sz="1200" dirty="0">
                          <a:latin typeface="Helvetica" charset="0"/>
                          <a:ea typeface="Helvetica" charset="0"/>
                          <a:cs typeface="Helvetica" charset="0"/>
                        </a:rPr>
                        <a:t>0.08</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Helvetica" charset="0"/>
                          <a:ea typeface="Helvetica" charset="0"/>
                          <a:cs typeface="Helvetica" charset="0"/>
                        </a:rPr>
                        <a:t>1250 times having sex</a:t>
                      </a:r>
                      <a:r>
                        <a:rPr lang="en-US" sz="1200" b="1" baseline="30000" dirty="0">
                          <a:latin typeface="Helvetica" charset="0"/>
                          <a:ea typeface="Helvetica" charset="0"/>
                          <a:cs typeface="Helvetica" charset="0"/>
                        </a:rPr>
                        <a:t>2,3</a:t>
                      </a:r>
                    </a:p>
                  </a:txBody>
                  <a:tcPr marL="68580" marR="68580" marT="34290" marB="34290" anchor="ctr"/>
                </a:tc>
                <a:extLst>
                  <a:ext uri="{0D108BD9-81ED-4DB2-BD59-A6C34878D82A}">
                    <a16:rowId xmlns:a16="http://schemas.microsoft.com/office/drawing/2014/main" val="10004"/>
                  </a:ext>
                </a:extLst>
              </a:tr>
              <a:tr h="393537">
                <a:tc>
                  <a:txBody>
                    <a:bodyPr/>
                    <a:lstStyle/>
                    <a:p>
                      <a:pPr algn="ctr"/>
                      <a:r>
                        <a:rPr lang="en-US" sz="1200" dirty="0">
                          <a:latin typeface="Helvetica" charset="0"/>
                          <a:ea typeface="Helvetica" charset="0"/>
                          <a:cs typeface="Helvetica" charset="0"/>
                        </a:rPr>
                        <a:t>Topping (IAI)</a:t>
                      </a:r>
                    </a:p>
                  </a:txBody>
                  <a:tcPr marL="68580" marR="68580" marT="34290" marB="34290" anchor="ctr"/>
                </a:tc>
                <a:tc>
                  <a:txBody>
                    <a:bodyPr/>
                    <a:lstStyle/>
                    <a:p>
                      <a:pPr algn="ctr"/>
                      <a:r>
                        <a:rPr lang="en-US" sz="1200" dirty="0">
                          <a:latin typeface="Helvetica" charset="0"/>
                          <a:ea typeface="Helvetica" charset="0"/>
                          <a:cs typeface="Helvetica" charset="0"/>
                        </a:rPr>
                        <a:t>0.06 - 0.62</a:t>
                      </a:r>
                    </a:p>
                  </a:txBody>
                  <a:tcPr marL="68580" marR="68580" marT="34290" marB="34290" anchor="ctr"/>
                </a:tc>
                <a:tc>
                  <a:txBody>
                    <a:bodyPr/>
                    <a:lstStyle/>
                    <a:p>
                      <a:pPr algn="ctr"/>
                      <a:r>
                        <a:rPr lang="en-US" sz="1200" b="1" dirty="0">
                          <a:latin typeface="Helvetica" charset="0"/>
                          <a:ea typeface="Helvetica" charset="0"/>
                          <a:cs typeface="Helvetica" charset="0"/>
                        </a:rPr>
                        <a:t>1700 times topping</a:t>
                      </a:r>
                      <a:r>
                        <a:rPr lang="en-US" sz="1200" b="1" baseline="30000" dirty="0">
                          <a:latin typeface="Helvetica" charset="0"/>
                          <a:ea typeface="Helvetica" charset="0"/>
                          <a:cs typeface="Helvetica" charset="0"/>
                        </a:rPr>
                        <a:t>2,5-7</a:t>
                      </a:r>
                    </a:p>
                  </a:txBody>
                  <a:tcPr marL="68580" marR="68580" marT="34290" marB="34290" anchor="ctr"/>
                </a:tc>
                <a:extLst>
                  <a:ext uri="{0D108BD9-81ED-4DB2-BD59-A6C34878D82A}">
                    <a16:rowId xmlns:a16="http://schemas.microsoft.com/office/drawing/2014/main" val="10005"/>
                  </a:ext>
                </a:extLst>
              </a:tr>
              <a:tr h="393537">
                <a:tc>
                  <a:txBody>
                    <a:bodyPr/>
                    <a:lstStyle/>
                    <a:p>
                      <a:pPr algn="ctr"/>
                      <a:r>
                        <a:rPr lang="en-US" sz="1200" dirty="0">
                          <a:latin typeface="Helvetica" charset="0"/>
                          <a:ea typeface="Helvetica" charset="0"/>
                          <a:cs typeface="Helvetica" charset="0"/>
                        </a:rPr>
                        <a:t>Vaginal sex (F-to-M)*</a:t>
                      </a:r>
                    </a:p>
                  </a:txBody>
                  <a:tcPr marL="68580" marR="68580" marT="34290" marB="34290" anchor="ctr"/>
                </a:tc>
                <a:tc>
                  <a:txBody>
                    <a:bodyPr/>
                    <a:lstStyle/>
                    <a:p>
                      <a:pPr algn="ctr"/>
                      <a:r>
                        <a:rPr lang="en-US" sz="1200" dirty="0">
                          <a:latin typeface="Helvetica" charset="0"/>
                          <a:ea typeface="Helvetica" charset="0"/>
                          <a:cs typeface="Helvetica" charset="0"/>
                        </a:rPr>
                        <a:t>0.04</a:t>
                      </a:r>
                    </a:p>
                  </a:txBody>
                  <a:tcPr marL="68580" marR="68580" marT="34290" marB="34290" anchor="ctr"/>
                </a:tc>
                <a:tc>
                  <a:txBody>
                    <a:bodyPr/>
                    <a:lstStyle/>
                    <a:p>
                      <a:pPr algn="ctr"/>
                      <a:r>
                        <a:rPr lang="en-US" sz="1200" b="1" dirty="0">
                          <a:latin typeface="Helvetica" charset="0"/>
                          <a:ea typeface="Helvetica" charset="0"/>
                          <a:cs typeface="Helvetica" charset="0"/>
                        </a:rPr>
                        <a:t>2500</a:t>
                      </a:r>
                      <a:r>
                        <a:rPr lang="en-US" sz="1200" b="1" baseline="0" dirty="0">
                          <a:latin typeface="Helvetica" charset="0"/>
                          <a:ea typeface="Helvetica" charset="0"/>
                          <a:cs typeface="Helvetica" charset="0"/>
                        </a:rPr>
                        <a:t> times having sex</a:t>
                      </a:r>
                      <a:r>
                        <a:rPr lang="en-US" sz="1200" b="1" baseline="30000" dirty="0">
                          <a:latin typeface="Helvetica" charset="0"/>
                          <a:ea typeface="Helvetica" charset="0"/>
                          <a:cs typeface="Helvetica" charset="0"/>
                        </a:rPr>
                        <a:t>2,3</a:t>
                      </a:r>
                    </a:p>
                  </a:txBody>
                  <a:tcPr marL="68580" marR="68580" marT="34290" marB="34290" anchor="ctr"/>
                </a:tc>
                <a:extLst>
                  <a:ext uri="{0D108BD9-81ED-4DB2-BD59-A6C34878D82A}">
                    <a16:rowId xmlns:a16="http://schemas.microsoft.com/office/drawing/2014/main" val="10006"/>
                  </a:ext>
                </a:extLst>
              </a:tr>
              <a:tr h="393537">
                <a:tc>
                  <a:txBody>
                    <a:bodyPr/>
                    <a:lstStyle/>
                    <a:p>
                      <a:pPr algn="ctr"/>
                      <a:r>
                        <a:rPr lang="en-US" sz="1200" dirty="0">
                          <a:latin typeface="Helvetica" charset="0"/>
                          <a:ea typeface="Helvetica" charset="0"/>
                          <a:cs typeface="Helvetica" charset="0"/>
                        </a:rPr>
                        <a:t>Oral sex</a:t>
                      </a:r>
                      <a:r>
                        <a:rPr lang="en-US" sz="1200" baseline="0" dirty="0">
                          <a:latin typeface="Helvetica" charset="0"/>
                          <a:ea typeface="Helvetica" charset="0"/>
                          <a:cs typeface="Helvetica" charset="0"/>
                        </a:rPr>
                        <a:t> (fellating)</a:t>
                      </a:r>
                      <a:endParaRPr lang="en-US" sz="1200" dirty="0">
                        <a:latin typeface="Helvetica" charset="0"/>
                        <a:ea typeface="Helvetica" charset="0"/>
                        <a:cs typeface="Helvetica" charset="0"/>
                      </a:endParaRPr>
                    </a:p>
                  </a:txBody>
                  <a:tcPr marL="68580" marR="68580" marT="34290" marB="34290" anchor="ctr"/>
                </a:tc>
                <a:tc>
                  <a:txBody>
                    <a:bodyPr/>
                    <a:lstStyle/>
                    <a:p>
                      <a:pPr algn="ctr"/>
                      <a:r>
                        <a:rPr lang="en-US" sz="1200" dirty="0">
                          <a:latin typeface="Helvetica" charset="0"/>
                          <a:ea typeface="Helvetica" charset="0"/>
                          <a:cs typeface="Helvetica" charset="0"/>
                        </a:rPr>
                        <a:t>0.01 - 0.17</a:t>
                      </a:r>
                    </a:p>
                  </a:txBody>
                  <a:tcPr marL="68580" marR="68580" marT="34290" marB="34290" anchor="ctr"/>
                </a:tc>
                <a:tc>
                  <a:txBody>
                    <a:bodyPr/>
                    <a:lstStyle/>
                    <a:p>
                      <a:pPr algn="ctr"/>
                      <a:r>
                        <a:rPr lang="en-US" sz="1200" b="1" dirty="0">
                          <a:latin typeface="Helvetica" charset="0"/>
                          <a:ea typeface="Helvetica" charset="0"/>
                          <a:cs typeface="Helvetica" charset="0"/>
                        </a:rPr>
                        <a:t>10000 </a:t>
                      </a:r>
                      <a:r>
                        <a:rPr lang="en-US" sz="1200" b="1" dirty="0" smtClean="0">
                          <a:latin typeface="Helvetica" charset="0"/>
                          <a:ea typeface="Helvetica" charset="0"/>
                          <a:cs typeface="Helvetica" charset="0"/>
                        </a:rPr>
                        <a:t>acts</a:t>
                      </a:r>
                      <a:r>
                        <a:rPr lang="en-US" sz="1200" b="1" baseline="0" dirty="0" smtClean="0">
                          <a:latin typeface="Helvetica" charset="0"/>
                          <a:ea typeface="Helvetica" charset="0"/>
                          <a:cs typeface="Helvetica" charset="0"/>
                        </a:rPr>
                        <a:t> performed</a:t>
                      </a:r>
                      <a:r>
                        <a:rPr lang="en-US" sz="1200" b="1" baseline="30000" dirty="0" smtClean="0">
                          <a:latin typeface="Helvetica" charset="0"/>
                          <a:ea typeface="Helvetica" charset="0"/>
                          <a:cs typeface="Helvetica" charset="0"/>
                        </a:rPr>
                        <a:t>6,8</a:t>
                      </a:r>
                      <a:endParaRPr lang="en-US" sz="1200" b="1" baseline="30000" dirty="0">
                        <a:latin typeface="Helvetica" charset="0"/>
                        <a:ea typeface="Helvetica" charset="0"/>
                        <a:cs typeface="Helvetica" charset="0"/>
                      </a:endParaRPr>
                    </a:p>
                  </a:txBody>
                  <a:tcPr marL="68580" marR="68580" marT="34290" marB="34290" anchor="ctr"/>
                </a:tc>
                <a:extLst>
                  <a:ext uri="{0D108BD9-81ED-4DB2-BD59-A6C34878D82A}">
                    <a16:rowId xmlns:a16="http://schemas.microsoft.com/office/drawing/2014/main" val="10007"/>
                  </a:ext>
                </a:extLst>
              </a:tr>
            </a:tbl>
          </a:graphicData>
        </a:graphic>
      </p:graphicFrame>
      <p:sp>
        <p:nvSpPr>
          <p:cNvPr id="5" name="TextBox 7"/>
          <p:cNvSpPr txBox="1">
            <a:spLocks noChangeArrowheads="1"/>
          </p:cNvSpPr>
          <p:nvPr/>
        </p:nvSpPr>
        <p:spPr bwMode="auto">
          <a:xfrm>
            <a:off x="2934143" y="5431356"/>
            <a:ext cx="642355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00" dirty="0">
                <a:latin typeface="Helvetica" charset="0"/>
                <a:ea typeface="Helvetica" charset="0"/>
                <a:cs typeface="Helvetica" charset="0"/>
              </a:rPr>
              <a:t>1 </a:t>
            </a:r>
            <a:r>
              <a:rPr lang="en-US" sz="900" dirty="0" err="1">
                <a:latin typeface="Helvetica" charset="0"/>
                <a:ea typeface="Helvetica" charset="0"/>
                <a:cs typeface="Helvetica" charset="0"/>
              </a:rPr>
              <a:t>Baggaley</a:t>
            </a:r>
            <a:r>
              <a:rPr lang="en-US" sz="900" dirty="0">
                <a:latin typeface="Helvetica" charset="0"/>
                <a:ea typeface="Helvetica" charset="0"/>
                <a:cs typeface="Helvetica" charset="0"/>
              </a:rPr>
              <a:t> </a:t>
            </a:r>
            <a:r>
              <a:rPr lang="en-US" sz="900" i="1" dirty="0">
                <a:latin typeface="Helvetica" charset="0"/>
                <a:ea typeface="Helvetica" charset="0"/>
                <a:cs typeface="Helvetica" charset="0"/>
              </a:rPr>
              <a:t>AIDS</a:t>
            </a:r>
            <a:r>
              <a:rPr lang="en-US" sz="900" dirty="0">
                <a:latin typeface="Helvetica" charset="0"/>
                <a:ea typeface="Helvetica" charset="0"/>
                <a:cs typeface="Helvetica" charset="0"/>
              </a:rPr>
              <a:t> 2006;20(6):805-12     2 Patel </a:t>
            </a:r>
            <a:r>
              <a:rPr lang="en-US" sz="900" i="1" dirty="0">
                <a:latin typeface="Helvetica" charset="0"/>
                <a:ea typeface="Helvetica" charset="0"/>
                <a:cs typeface="Helvetica" charset="0"/>
              </a:rPr>
              <a:t>AIDS</a:t>
            </a:r>
            <a:r>
              <a:rPr lang="en-US" sz="900" dirty="0">
                <a:latin typeface="Helvetica" charset="0"/>
                <a:ea typeface="Helvetica" charset="0"/>
                <a:cs typeface="Helvetica" charset="0"/>
              </a:rPr>
              <a:t> 2014;28(10):1509-10    3 </a:t>
            </a:r>
            <a:r>
              <a:rPr lang="en-US" sz="900" dirty="0" err="1">
                <a:latin typeface="Helvetica" charset="0"/>
                <a:ea typeface="Helvetica" charset="0"/>
                <a:cs typeface="Helvetica" charset="0"/>
              </a:rPr>
              <a:t>Boily</a:t>
            </a:r>
            <a:r>
              <a:rPr lang="en-US" sz="900" dirty="0">
                <a:latin typeface="Helvetica" charset="0"/>
                <a:ea typeface="Helvetica" charset="0"/>
                <a:cs typeface="Helvetica" charset="0"/>
              </a:rPr>
              <a:t> </a:t>
            </a:r>
            <a:r>
              <a:rPr lang="en-US" sz="900" i="1" dirty="0">
                <a:latin typeface="Helvetica" charset="0"/>
                <a:ea typeface="Helvetica" charset="0"/>
                <a:cs typeface="Helvetica" charset="0"/>
              </a:rPr>
              <a:t>Lancet ID</a:t>
            </a:r>
            <a:r>
              <a:rPr lang="en-US" sz="900" dirty="0">
                <a:latin typeface="Helvetica" charset="0"/>
                <a:ea typeface="Helvetica" charset="0"/>
                <a:cs typeface="Helvetica" charset="0"/>
              </a:rPr>
              <a:t> 2009;9(2):118-29</a:t>
            </a:r>
          </a:p>
          <a:p>
            <a:pPr algn="r" eaLnBrk="1" hangingPunct="1"/>
            <a:r>
              <a:rPr lang="en-US" sz="900" dirty="0">
                <a:latin typeface="Helvetica" charset="0"/>
                <a:ea typeface="Helvetica" charset="0"/>
                <a:cs typeface="Helvetica" charset="0"/>
              </a:rPr>
              <a:t>4 </a:t>
            </a:r>
            <a:r>
              <a:rPr lang="en-US" sz="900" dirty="0" err="1">
                <a:latin typeface="Helvetica" charset="0"/>
                <a:ea typeface="Helvetica" charset="0"/>
                <a:cs typeface="Helvetica" charset="0"/>
              </a:rPr>
              <a:t>Baggaley</a:t>
            </a:r>
            <a:r>
              <a:rPr lang="en-US" sz="900" dirty="0">
                <a:latin typeface="Helvetica" charset="0"/>
                <a:ea typeface="Helvetica" charset="0"/>
                <a:cs typeface="Helvetica" charset="0"/>
              </a:rPr>
              <a:t> </a:t>
            </a:r>
            <a:r>
              <a:rPr lang="en-US" sz="900" i="1" dirty="0" err="1">
                <a:latin typeface="Helvetica" charset="0"/>
                <a:ea typeface="Helvetica" charset="0"/>
                <a:cs typeface="Helvetica" charset="0"/>
              </a:rPr>
              <a:t>Int</a:t>
            </a:r>
            <a:r>
              <a:rPr lang="en-US" sz="900" i="1" dirty="0">
                <a:latin typeface="Helvetica" charset="0"/>
                <a:ea typeface="Helvetica" charset="0"/>
                <a:cs typeface="Helvetica" charset="0"/>
              </a:rPr>
              <a:t> J Epi</a:t>
            </a:r>
            <a:r>
              <a:rPr lang="en-US" sz="900" dirty="0">
                <a:latin typeface="Helvetica" charset="0"/>
                <a:ea typeface="Helvetica" charset="0"/>
                <a:cs typeface="Helvetica" charset="0"/>
              </a:rPr>
              <a:t> 2010;39(4):1048-63    5 Scott </a:t>
            </a:r>
            <a:r>
              <a:rPr lang="en-US" sz="900" i="1" dirty="0">
                <a:latin typeface="Helvetica" charset="0"/>
                <a:ea typeface="Helvetica" charset="0"/>
                <a:cs typeface="Helvetica" charset="0"/>
              </a:rPr>
              <a:t>JAIDS</a:t>
            </a:r>
            <a:r>
              <a:rPr lang="en-US" sz="900" dirty="0">
                <a:latin typeface="Helvetica" charset="0"/>
                <a:ea typeface="Helvetica" charset="0"/>
                <a:cs typeface="Helvetica" charset="0"/>
              </a:rPr>
              <a:t> 2014;65(1):115-21   6 </a:t>
            </a:r>
            <a:r>
              <a:rPr lang="en-US" sz="900" dirty="0" err="1">
                <a:latin typeface="Helvetica" charset="0"/>
                <a:ea typeface="Helvetica" charset="0"/>
                <a:cs typeface="Helvetica" charset="0"/>
              </a:rPr>
              <a:t>Vittinghoff</a:t>
            </a:r>
            <a:r>
              <a:rPr lang="en-US" sz="900" dirty="0">
                <a:latin typeface="Helvetica" charset="0"/>
                <a:ea typeface="Helvetica" charset="0"/>
                <a:cs typeface="Helvetica" charset="0"/>
              </a:rPr>
              <a:t> </a:t>
            </a:r>
            <a:r>
              <a:rPr lang="en-US" sz="900" i="1" dirty="0">
                <a:latin typeface="Helvetica" charset="0"/>
                <a:ea typeface="Helvetica" charset="0"/>
                <a:cs typeface="Helvetica" charset="0"/>
              </a:rPr>
              <a:t>Am J Epi</a:t>
            </a:r>
            <a:r>
              <a:rPr lang="en-US" sz="900" dirty="0">
                <a:latin typeface="Helvetica" charset="0"/>
                <a:ea typeface="Helvetica" charset="0"/>
                <a:cs typeface="Helvetica" charset="0"/>
              </a:rPr>
              <a:t> 1999;150(3):306-11   </a:t>
            </a:r>
          </a:p>
          <a:p>
            <a:pPr algn="r" eaLnBrk="1" hangingPunct="1"/>
            <a:r>
              <a:rPr lang="en-US" sz="900" dirty="0">
                <a:latin typeface="Helvetica" charset="0"/>
                <a:ea typeface="Helvetica" charset="0"/>
                <a:cs typeface="Helvetica" charset="0"/>
              </a:rPr>
              <a:t>7 </a:t>
            </a:r>
            <a:r>
              <a:rPr lang="en-US" sz="900" dirty="0" err="1">
                <a:latin typeface="Helvetica" charset="0"/>
                <a:ea typeface="Helvetica" charset="0"/>
                <a:cs typeface="Helvetica" charset="0"/>
              </a:rPr>
              <a:t>Jin</a:t>
            </a:r>
            <a:r>
              <a:rPr lang="en-US" sz="900" dirty="0">
                <a:latin typeface="Helvetica" charset="0"/>
                <a:ea typeface="Helvetica" charset="0"/>
                <a:cs typeface="Helvetica" charset="0"/>
              </a:rPr>
              <a:t> </a:t>
            </a:r>
            <a:r>
              <a:rPr lang="en-US" sz="900" i="1" dirty="0">
                <a:latin typeface="Helvetica" charset="0"/>
                <a:ea typeface="Helvetica" charset="0"/>
                <a:cs typeface="Helvetica" charset="0"/>
              </a:rPr>
              <a:t>AIDS</a:t>
            </a:r>
            <a:r>
              <a:rPr lang="en-US" sz="900" dirty="0">
                <a:latin typeface="Helvetica" charset="0"/>
                <a:ea typeface="Helvetica" charset="0"/>
                <a:cs typeface="Helvetica" charset="0"/>
              </a:rPr>
              <a:t> 2010;24(6):907-13    8 </a:t>
            </a:r>
            <a:r>
              <a:rPr lang="en-US" sz="900" dirty="0" err="1">
                <a:latin typeface="Helvetica" charset="0"/>
                <a:ea typeface="Helvetica" charset="0"/>
                <a:cs typeface="Helvetica" charset="0"/>
              </a:rPr>
              <a:t>Baggaley</a:t>
            </a:r>
            <a:r>
              <a:rPr lang="en-US" sz="900" dirty="0">
                <a:latin typeface="Helvetica" charset="0"/>
                <a:ea typeface="Helvetica" charset="0"/>
                <a:cs typeface="Helvetica" charset="0"/>
              </a:rPr>
              <a:t> </a:t>
            </a:r>
            <a:r>
              <a:rPr lang="en-US" sz="900" i="1" dirty="0" err="1">
                <a:latin typeface="Helvetica" charset="0"/>
                <a:ea typeface="Helvetica" charset="0"/>
                <a:cs typeface="Helvetica" charset="0"/>
              </a:rPr>
              <a:t>Int</a:t>
            </a:r>
            <a:r>
              <a:rPr lang="en-US" sz="900" i="1" dirty="0">
                <a:latin typeface="Helvetica" charset="0"/>
                <a:ea typeface="Helvetica" charset="0"/>
                <a:cs typeface="Helvetica" charset="0"/>
              </a:rPr>
              <a:t> J Epi</a:t>
            </a:r>
            <a:r>
              <a:rPr lang="en-US" sz="900" dirty="0">
                <a:latin typeface="Helvetica" charset="0"/>
                <a:ea typeface="Helvetica" charset="0"/>
                <a:cs typeface="Helvetica" charset="0"/>
              </a:rPr>
              <a:t> 2008;37(6):1255-65    </a:t>
            </a:r>
            <a:r>
              <a:rPr lang="en-US" sz="900" b="1" dirty="0">
                <a:latin typeface="Helvetica" charset="0"/>
                <a:ea typeface="Helvetica" charset="0"/>
                <a:cs typeface="Helvetica" charset="0"/>
              </a:rPr>
              <a:t>* high-income / low-prevalence countries</a:t>
            </a:r>
          </a:p>
        </p:txBody>
      </p:sp>
      <p:sp>
        <p:nvSpPr>
          <p:cNvPr id="8" name="Title 7"/>
          <p:cNvSpPr>
            <a:spLocks noGrp="1"/>
          </p:cNvSpPr>
          <p:nvPr>
            <p:ph type="title"/>
          </p:nvPr>
        </p:nvSpPr>
        <p:spPr/>
        <p:txBody>
          <a:bodyPr>
            <a:normAutofit/>
          </a:bodyPr>
          <a:lstStyle/>
          <a:p>
            <a:r>
              <a:rPr lang="en-US" sz="4400" dirty="0" smtClean="0"/>
              <a:t>HIV</a:t>
            </a:r>
            <a:endParaRPr lang="en-US" sz="4400" dirty="0"/>
          </a:p>
        </p:txBody>
      </p:sp>
      <p:sp>
        <p:nvSpPr>
          <p:cNvPr id="2" name="Slide Number Placeholder 1"/>
          <p:cNvSpPr>
            <a:spLocks noGrp="1"/>
          </p:cNvSpPr>
          <p:nvPr>
            <p:ph type="sldNum" sz="quarter" idx="12"/>
          </p:nvPr>
        </p:nvSpPr>
        <p:spPr/>
        <p:txBody>
          <a:bodyPr/>
          <a:lstStyle/>
          <a:p>
            <a:fld id="{9A5AD8C0-DB1F-46B0-B518-46B8FDAD02E2}" type="slidenum">
              <a:rPr lang="en-US" smtClean="0"/>
              <a:t>67</a:t>
            </a:fld>
            <a:endParaRPr lang="en-US" dirty="0"/>
          </a:p>
        </p:txBody>
      </p:sp>
      <p:sp>
        <p:nvSpPr>
          <p:cNvPr id="7" name="TextBox 6"/>
          <p:cNvSpPr txBox="1"/>
          <p:nvPr/>
        </p:nvSpPr>
        <p:spPr>
          <a:xfrm>
            <a:off x="838200" y="6094741"/>
            <a:ext cx="1316386" cy="261610"/>
          </a:xfrm>
          <a:prstGeom prst="rect">
            <a:avLst/>
          </a:prstGeom>
          <a:noFill/>
        </p:spPr>
        <p:txBody>
          <a:bodyPr wrap="none" rtlCol="0">
            <a:spAutoFit/>
          </a:bodyPr>
          <a:lstStyle/>
          <a:p>
            <a:r>
              <a:rPr lang="en-US" sz="1100" dirty="0"/>
              <a:t>Courtesy of CB Hurt</a:t>
            </a:r>
          </a:p>
        </p:txBody>
      </p:sp>
      <p:sp>
        <p:nvSpPr>
          <p:cNvPr id="6" name="Rounded Rectangle 5"/>
          <p:cNvSpPr/>
          <p:nvPr/>
        </p:nvSpPr>
        <p:spPr>
          <a:xfrm>
            <a:off x="2687267" y="3267456"/>
            <a:ext cx="6670430" cy="415237"/>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75712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a:t>
            </a:r>
            <a:endParaRPr lang="en-US" dirty="0"/>
          </a:p>
        </p:txBody>
      </p:sp>
      <p:sp>
        <p:nvSpPr>
          <p:cNvPr id="3" name="Content Placeholder 2"/>
          <p:cNvSpPr>
            <a:spLocks noGrp="1"/>
          </p:cNvSpPr>
          <p:nvPr>
            <p:ph sz="half" idx="1"/>
          </p:nvPr>
        </p:nvSpPr>
        <p:spPr>
          <a:xfrm>
            <a:off x="838200" y="1825625"/>
            <a:ext cx="5030166" cy="4351338"/>
          </a:xfrm>
        </p:spPr>
        <p:txBody>
          <a:bodyPr/>
          <a:lstStyle/>
          <a:p>
            <a:pPr marL="0" indent="0">
              <a:buNone/>
            </a:pPr>
            <a:r>
              <a:rPr lang="en-US" dirty="0" smtClean="0"/>
              <a:t>Testing</a:t>
            </a:r>
          </a:p>
          <a:p>
            <a:pPr lvl="1"/>
            <a:r>
              <a:rPr lang="en-US" dirty="0" smtClean="0"/>
              <a:t>4</a:t>
            </a:r>
            <a:r>
              <a:rPr lang="en-US" baseline="30000" dirty="0" smtClean="0"/>
              <a:t>th</a:t>
            </a:r>
            <a:r>
              <a:rPr lang="en-US" dirty="0" smtClean="0"/>
              <a:t> generation antigen/antibody test</a:t>
            </a:r>
          </a:p>
          <a:p>
            <a:pPr lvl="1"/>
            <a:r>
              <a:rPr lang="en-US" dirty="0" smtClean="0"/>
              <a:t>Consider HIV RNA if concern for acute HIV</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6039043" y="2229708"/>
            <a:ext cx="5314757" cy="3543172"/>
          </a:xfrm>
          <a:prstGeom prst="rect">
            <a:avLst/>
          </a:prstGeom>
          <a:ln>
            <a:solidFill>
              <a:schemeClr val="bg1">
                <a:lumMod val="50000"/>
              </a:schemeClr>
            </a:solidFill>
          </a:ln>
        </p:spPr>
      </p:pic>
    </p:spTree>
    <p:extLst>
      <p:ext uri="{BB962C8B-B14F-4D97-AF65-F5344CB8AC3E}">
        <p14:creationId xmlns:p14="http://schemas.microsoft.com/office/powerpoint/2010/main" val="3863668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054" y="365127"/>
            <a:ext cx="10515600" cy="1325563"/>
          </a:xfrm>
        </p:spPr>
        <p:txBody>
          <a:bodyPr/>
          <a:lstStyle/>
          <a:p>
            <a:r>
              <a:rPr lang="en-US" dirty="0"/>
              <a:t>Pre-Exposure Prophylaxis for </a:t>
            </a:r>
            <a:r>
              <a:rPr lang="en-US" dirty="0" smtClean="0"/>
              <a:t>HIV</a:t>
            </a:r>
            <a:endParaRPr lang="en-US" dirty="0"/>
          </a:p>
        </p:txBody>
      </p:sp>
      <p:sp>
        <p:nvSpPr>
          <p:cNvPr id="4" name="Content Placeholder 3"/>
          <p:cNvSpPr>
            <a:spLocks noGrp="1"/>
          </p:cNvSpPr>
          <p:nvPr>
            <p:ph sz="half" idx="1"/>
          </p:nvPr>
        </p:nvSpPr>
        <p:spPr>
          <a:xfrm>
            <a:off x="838200" y="1798066"/>
            <a:ext cx="7342632" cy="4351338"/>
          </a:xfrm>
        </p:spPr>
        <p:txBody>
          <a:bodyPr>
            <a:normAutofit/>
          </a:bodyPr>
          <a:lstStyle/>
          <a:p>
            <a:r>
              <a:rPr lang="en-US" dirty="0" smtClean="0"/>
              <a:t>Combination </a:t>
            </a:r>
            <a:r>
              <a:rPr lang="en-US" dirty="0" err="1" smtClean="0"/>
              <a:t>antiretrovirals</a:t>
            </a:r>
            <a:r>
              <a:rPr lang="en-US" dirty="0" smtClean="0"/>
              <a:t> for </a:t>
            </a:r>
            <a:r>
              <a:rPr lang="en-US" dirty="0"/>
              <a:t>prevention of HIV acquisition</a:t>
            </a:r>
          </a:p>
          <a:p>
            <a:pPr lvl="1"/>
            <a:r>
              <a:rPr lang="en-US" dirty="0" err="1"/>
              <a:t>Tenofovir</a:t>
            </a:r>
            <a:r>
              <a:rPr lang="en-US" dirty="0"/>
              <a:t> </a:t>
            </a:r>
            <a:r>
              <a:rPr lang="en-US" dirty="0" err="1"/>
              <a:t>disoproxil</a:t>
            </a:r>
            <a:r>
              <a:rPr lang="en-US" dirty="0"/>
              <a:t> </a:t>
            </a:r>
            <a:r>
              <a:rPr lang="en-US" dirty="0" smtClean="0"/>
              <a:t>fumarate / </a:t>
            </a:r>
            <a:r>
              <a:rPr lang="en-US" dirty="0" err="1" smtClean="0"/>
              <a:t>emtricitabina</a:t>
            </a:r>
            <a:r>
              <a:rPr lang="en-US" dirty="0" smtClean="0"/>
              <a:t> </a:t>
            </a:r>
            <a:r>
              <a:rPr lang="en-US" dirty="0"/>
              <a:t>(</a:t>
            </a:r>
            <a:r>
              <a:rPr lang="en-US" dirty="0" err="1"/>
              <a:t>Truvada</a:t>
            </a:r>
            <a:r>
              <a:rPr lang="en-US" dirty="0"/>
              <a:t>) once daily</a:t>
            </a:r>
          </a:p>
          <a:p>
            <a:r>
              <a:rPr lang="en-US" dirty="0" smtClean="0"/>
              <a:t>One study </a:t>
            </a:r>
            <a:r>
              <a:rPr lang="en-US" dirty="0"/>
              <a:t>of directly-observed </a:t>
            </a:r>
            <a:r>
              <a:rPr lang="en-US" dirty="0" err="1"/>
              <a:t>PrEP</a:t>
            </a:r>
            <a:r>
              <a:rPr lang="en-US" dirty="0"/>
              <a:t> among PWID in Bangkok </a:t>
            </a:r>
            <a:endParaRPr lang="en-US" dirty="0" smtClean="0"/>
          </a:p>
          <a:p>
            <a:r>
              <a:rPr lang="en-US" dirty="0" smtClean="0"/>
              <a:t>Adherence is important</a:t>
            </a:r>
          </a:p>
          <a:p>
            <a:r>
              <a:rPr lang="en-US" b="1" dirty="0" smtClean="0"/>
              <a:t>Recommended</a:t>
            </a:r>
            <a:r>
              <a:rPr lang="en-US" dirty="0" smtClean="0"/>
              <a:t> </a:t>
            </a:r>
            <a:r>
              <a:rPr lang="en-US" dirty="0"/>
              <a:t>by CDC for PWID</a:t>
            </a:r>
          </a:p>
          <a:p>
            <a:endParaRPr lang="en-US" dirty="0"/>
          </a:p>
          <a:p>
            <a:pPr lvl="1"/>
            <a:endParaRPr lang="en-US" dirty="0"/>
          </a:p>
        </p:txBody>
      </p:sp>
      <p:pic>
        <p:nvPicPr>
          <p:cNvPr id="2050" name="Picture 2" descr="PrEP Locato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504" y="1365535"/>
            <a:ext cx="2343150" cy="23431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A5AD8C0-DB1F-46B0-B518-46B8FDAD02E2}" type="slidenum">
              <a:rPr lang="en-US" smtClean="0"/>
              <a:t>69</a:t>
            </a:fld>
            <a:endParaRPr lang="en-US"/>
          </a:p>
        </p:txBody>
      </p:sp>
      <p:sp>
        <p:nvSpPr>
          <p:cNvPr id="6" name="TextBox 5"/>
          <p:cNvSpPr txBox="1"/>
          <p:nvPr/>
        </p:nvSpPr>
        <p:spPr>
          <a:xfrm>
            <a:off x="838200" y="6041336"/>
            <a:ext cx="1592103" cy="430887"/>
          </a:xfrm>
          <a:prstGeom prst="rect">
            <a:avLst/>
          </a:prstGeom>
          <a:noFill/>
        </p:spPr>
        <p:txBody>
          <a:bodyPr wrap="none" rtlCol="0">
            <a:spAutoFit/>
          </a:bodyPr>
          <a:lstStyle/>
          <a:p>
            <a:r>
              <a:rPr lang="en-US" sz="1100" dirty="0" err="1"/>
              <a:t>Choopanya</a:t>
            </a:r>
            <a:r>
              <a:rPr lang="en-US" sz="1100" dirty="0"/>
              <a:t>, Lancet 2013</a:t>
            </a:r>
          </a:p>
          <a:p>
            <a:r>
              <a:rPr lang="en-US" sz="1100" dirty="0"/>
              <a:t>Martin, AIDS 2015</a:t>
            </a:r>
          </a:p>
        </p:txBody>
      </p:sp>
      <p:pic>
        <p:nvPicPr>
          <p:cNvPr id="7" name="Picture 6"/>
          <p:cNvPicPr>
            <a:picLocks noChangeAspect="1"/>
          </p:cNvPicPr>
          <p:nvPr/>
        </p:nvPicPr>
        <p:blipFill>
          <a:blip r:embed="rId4"/>
          <a:stretch>
            <a:fillRect/>
          </a:stretch>
        </p:blipFill>
        <p:spPr>
          <a:xfrm>
            <a:off x="8848839" y="3855743"/>
            <a:ext cx="2616480" cy="2616480"/>
          </a:xfrm>
          <a:prstGeom prst="rect">
            <a:avLst/>
          </a:prstGeom>
        </p:spPr>
      </p:pic>
    </p:spTree>
    <p:extLst>
      <p:ext uri="{BB962C8B-B14F-4D97-AF65-F5344CB8AC3E}">
        <p14:creationId xmlns:p14="http://schemas.microsoft.com/office/powerpoint/2010/main" val="1411638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Opioid Epidemic - US</a:t>
            </a:r>
            <a:endParaRPr lang="en-US" dirty="0"/>
          </a:p>
        </p:txBody>
      </p:sp>
      <p:sp>
        <p:nvSpPr>
          <p:cNvPr id="2" name="Slide Number Placeholder 1"/>
          <p:cNvSpPr>
            <a:spLocks noGrp="1"/>
          </p:cNvSpPr>
          <p:nvPr>
            <p:ph type="sldNum" sz="quarter" idx="12"/>
          </p:nvPr>
        </p:nvSpPr>
        <p:spPr/>
        <p:txBody>
          <a:bodyPr/>
          <a:lstStyle/>
          <a:p>
            <a:fld id="{4C4B988A-398A-4F43-B462-F34B08F87E48}" type="slidenum">
              <a:rPr lang="en-US" smtClean="0"/>
              <a:t>7</a:t>
            </a:fld>
            <a:endParaRPr lang="en-US"/>
          </a:p>
        </p:txBody>
      </p:sp>
      <p:pic>
        <p:nvPicPr>
          <p:cNvPr id="7170" name="Picture 2" descr="https://www.cdc.gov/drugoverdose/images/epidemic/3WavesOfTheRiseInOpioidOverdoseDeaths.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840456" y="1851662"/>
            <a:ext cx="6511088" cy="459303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067174" y="3080189"/>
            <a:ext cx="0" cy="213598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Target Valve</a:t>
            </a:r>
            <a:endParaRPr lang="en-US" dirty="0"/>
          </a:p>
        </p:txBody>
      </p:sp>
      <p:sp>
        <p:nvSpPr>
          <p:cNvPr id="3" name="Slide Number Placeholder 2"/>
          <p:cNvSpPr>
            <a:spLocks noGrp="1"/>
          </p:cNvSpPr>
          <p:nvPr>
            <p:ph type="sldNum" sz="quarter" idx="12"/>
          </p:nvPr>
        </p:nvSpPr>
        <p:spPr/>
        <p:txBody>
          <a:bodyPr/>
          <a:lstStyle/>
          <a:p>
            <a:fld id="{4C4B988A-398A-4F43-B462-F34B08F87E48}" type="slidenum">
              <a:rPr lang="en-US" smtClean="0"/>
              <a:t>70</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934044874"/>
              </p:ext>
            </p:extLst>
          </p:nvPr>
        </p:nvGraphicFramePr>
        <p:xfrm>
          <a:off x="1968675" y="1825625"/>
          <a:ext cx="8070675" cy="4687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47156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graphicFrame>
        <p:nvGraphicFramePr>
          <p:cNvPr id="7" name="Content Placeholder 6"/>
          <p:cNvGraphicFramePr>
            <a:graphicFrameLocks noGrp="1"/>
          </p:cNvGraphicFramePr>
          <p:nvPr>
            <p:ph idx="1"/>
            <p:extLst/>
          </p:nvPr>
        </p:nvGraphicFramePr>
        <p:xfrm>
          <a:off x="2152650" y="1173892"/>
          <a:ext cx="7886700" cy="554758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t>Infective Endocarditis Hospitalizations</a:t>
            </a:r>
            <a:br>
              <a:rPr lang="en-US" dirty="0" smtClean="0"/>
            </a:br>
            <a:endParaRPr lang="en-US" dirty="0"/>
          </a:p>
        </p:txBody>
      </p:sp>
    </p:spTree>
    <p:extLst>
      <p:ext uri="{BB962C8B-B14F-4D97-AF65-F5344CB8AC3E}">
        <p14:creationId xmlns:p14="http://schemas.microsoft.com/office/powerpoint/2010/main" val="8210165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graphicFrame>
        <p:nvGraphicFramePr>
          <p:cNvPr id="6" name="Content Placeholder 4"/>
          <p:cNvGraphicFramePr>
            <a:graphicFrameLocks noGrp="1"/>
          </p:cNvGraphicFramePr>
          <p:nvPr>
            <p:ph idx="1"/>
            <p:extLst/>
          </p:nvPr>
        </p:nvGraphicFramePr>
        <p:xfrm>
          <a:off x="2152650" y="1309816"/>
          <a:ext cx="7886700" cy="541166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r>
              <a:rPr lang="en-US" dirty="0" smtClean="0"/>
              <a:t>Infective Endocarditis Hospitalizations</a:t>
            </a:r>
            <a:br>
              <a:rPr lang="en-US" dirty="0" smtClean="0"/>
            </a:br>
            <a:endParaRPr lang="en-US" dirty="0"/>
          </a:p>
        </p:txBody>
      </p:sp>
    </p:spTree>
    <p:extLst>
      <p:ext uri="{BB962C8B-B14F-4D97-AF65-F5344CB8AC3E}">
        <p14:creationId xmlns:p14="http://schemas.microsoft.com/office/powerpoint/2010/main" val="11655336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Hospitalizations with Surgery</a:t>
            </a:r>
            <a:endParaRPr lang="en-US" dirty="0"/>
          </a:p>
        </p:txBody>
      </p:sp>
      <p:sp>
        <p:nvSpPr>
          <p:cNvPr id="4" name="Slide Number Placeholder 3"/>
          <p:cNvSpPr>
            <a:spLocks noGrp="1"/>
          </p:cNvSpPr>
          <p:nvPr>
            <p:ph type="sldNum" sz="quarter" idx="12"/>
          </p:nvPr>
        </p:nvSpPr>
        <p:spPr/>
        <p:txBody>
          <a:bodyPr/>
          <a:lstStyle/>
          <a:p>
            <a:endParaRPr lang="en-US" dirty="0"/>
          </a:p>
        </p:txBody>
      </p:sp>
      <p:graphicFrame>
        <p:nvGraphicFramePr>
          <p:cNvPr id="11" name="Content Placeholder 10"/>
          <p:cNvGraphicFramePr>
            <a:graphicFrameLocks noGrp="1"/>
          </p:cNvGraphicFramePr>
          <p:nvPr>
            <p:ph idx="1"/>
            <p:extLst/>
          </p:nvPr>
        </p:nvGraphicFramePr>
        <p:xfrm>
          <a:off x="2152650" y="1365637"/>
          <a:ext cx="7886700" cy="53558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52009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 Hospitalizations with Surgery</a:t>
            </a:r>
            <a:endParaRPr lang="en-US" dirty="0"/>
          </a:p>
        </p:txBody>
      </p:sp>
      <p:sp>
        <p:nvSpPr>
          <p:cNvPr id="4" name="Slide Number Placeholder 3"/>
          <p:cNvSpPr>
            <a:spLocks noGrp="1"/>
          </p:cNvSpPr>
          <p:nvPr>
            <p:ph type="sldNum" sz="quarter" idx="12"/>
          </p:nvPr>
        </p:nvSpPr>
        <p:spPr/>
        <p:txBody>
          <a:bodyPr/>
          <a:lstStyle/>
          <a:p>
            <a:endParaRPr lang="en-US" dirty="0"/>
          </a:p>
        </p:txBody>
      </p:sp>
      <p:graphicFrame>
        <p:nvGraphicFramePr>
          <p:cNvPr id="6" name="Content Placeholder 4"/>
          <p:cNvGraphicFramePr>
            <a:graphicFrameLocks noGrp="1"/>
          </p:cNvGraphicFramePr>
          <p:nvPr>
            <p:ph idx="1"/>
            <p:extLst/>
          </p:nvPr>
        </p:nvGraphicFramePr>
        <p:xfrm>
          <a:off x="2152650" y="1346886"/>
          <a:ext cx="7886700" cy="5374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4768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Epidemic – North Carolina</a:t>
            </a:r>
            <a:endParaRPr lang="en-US" dirty="0"/>
          </a:p>
        </p:txBody>
      </p:sp>
      <p:sp>
        <p:nvSpPr>
          <p:cNvPr id="6" name="Content Placeholder 5"/>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4C4B988A-398A-4F43-B462-F34B08F87E48}" type="slidenum">
              <a:rPr lang="en-US" smtClean="0"/>
              <a:t>8</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995"/>
          <a:stretch/>
        </p:blipFill>
        <p:spPr>
          <a:xfrm>
            <a:off x="3201547" y="1825625"/>
            <a:ext cx="5788905" cy="4337417"/>
          </a:xfrm>
          <a:prstGeom prst="rect">
            <a:avLst/>
          </a:prstGeom>
          <a:ln>
            <a:solidFill>
              <a:schemeClr val="bg1">
                <a:lumMod val="50000"/>
              </a:schemeClr>
            </a:solidFill>
          </a:ln>
        </p:spPr>
      </p:pic>
      <p:sp>
        <p:nvSpPr>
          <p:cNvPr id="8" name="TextBox 7"/>
          <p:cNvSpPr txBox="1"/>
          <p:nvPr/>
        </p:nvSpPr>
        <p:spPr>
          <a:xfrm>
            <a:off x="838200" y="6400414"/>
            <a:ext cx="1947969" cy="276999"/>
          </a:xfrm>
          <a:prstGeom prst="rect">
            <a:avLst/>
          </a:prstGeom>
          <a:noFill/>
        </p:spPr>
        <p:txBody>
          <a:bodyPr wrap="none" rtlCol="0">
            <a:spAutoFit/>
          </a:bodyPr>
          <a:lstStyle/>
          <a:p>
            <a:r>
              <a:rPr lang="en-US" sz="1200" dirty="0"/>
              <a:t>NC Opioid </a:t>
            </a:r>
            <a:r>
              <a:rPr lang="en-US" sz="1200"/>
              <a:t>Action Plan, 2017</a:t>
            </a:r>
            <a:endParaRPr lang="en-US" sz="1200" dirty="0"/>
          </a:p>
        </p:txBody>
      </p:sp>
    </p:spTree>
    <p:extLst>
      <p:ext uri="{BB962C8B-B14F-4D97-AF65-F5344CB8AC3E}">
        <p14:creationId xmlns:p14="http://schemas.microsoft.com/office/powerpoint/2010/main" val="151025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Epidemic – What’s Next?</a:t>
            </a:r>
            <a:endParaRPr lang="en-US" dirty="0"/>
          </a:p>
        </p:txBody>
      </p:sp>
      <p:sp>
        <p:nvSpPr>
          <p:cNvPr id="3" name="Content Placeholder 2"/>
          <p:cNvSpPr>
            <a:spLocks noGrp="1"/>
          </p:cNvSpPr>
          <p:nvPr>
            <p:ph idx="1"/>
          </p:nvPr>
        </p:nvSpPr>
        <p:spPr/>
        <p:txBody>
          <a:bodyPr/>
          <a:lstStyle/>
          <a:p>
            <a:pPr marL="0" indent="0">
              <a:buNone/>
            </a:pPr>
            <a:r>
              <a:rPr lang="en-US" dirty="0" smtClean="0"/>
              <a:t>Overdoses among persons using stimulants?</a:t>
            </a:r>
          </a:p>
          <a:p>
            <a:pPr lvl="1"/>
            <a:r>
              <a:rPr lang="en-US" dirty="0" smtClean="0"/>
              <a:t>Fentanyl contamination of other drugs</a:t>
            </a:r>
          </a:p>
          <a:p>
            <a:endParaRPr lang="en-US" dirty="0"/>
          </a:p>
        </p:txBody>
      </p:sp>
      <p:sp>
        <p:nvSpPr>
          <p:cNvPr id="4" name="Slide Number Placeholder 3"/>
          <p:cNvSpPr>
            <a:spLocks noGrp="1"/>
          </p:cNvSpPr>
          <p:nvPr>
            <p:ph type="sldNum" sz="quarter" idx="12"/>
          </p:nvPr>
        </p:nvSpPr>
        <p:spPr/>
        <p:txBody>
          <a:bodyPr/>
          <a:lstStyle/>
          <a:p>
            <a:fld id="{77329488-EB92-49E2-8E5F-182B754EB5CA}" type="slidenum">
              <a:rPr lang="en-US" smtClean="0"/>
              <a:pPr/>
              <a:t>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85" y="2746415"/>
            <a:ext cx="10308829" cy="2715272"/>
          </a:xfrm>
          <a:prstGeom prst="rect">
            <a:avLst/>
          </a:prstGeom>
          <a:ln>
            <a:solidFill>
              <a:schemeClr val="bg1">
                <a:lumMod val="50000"/>
              </a:schemeClr>
            </a:solidFill>
          </a:ln>
        </p:spPr>
      </p:pic>
      <p:sp>
        <p:nvSpPr>
          <p:cNvPr id="8" name="TextBox 7"/>
          <p:cNvSpPr txBox="1"/>
          <p:nvPr/>
        </p:nvSpPr>
        <p:spPr>
          <a:xfrm>
            <a:off x="773626" y="6079353"/>
            <a:ext cx="1406924" cy="276999"/>
          </a:xfrm>
          <a:prstGeom prst="rect">
            <a:avLst/>
          </a:prstGeom>
          <a:noFill/>
        </p:spPr>
        <p:txBody>
          <a:bodyPr wrap="none" rtlCol="0">
            <a:spAutoFit/>
          </a:bodyPr>
          <a:lstStyle/>
          <a:p>
            <a:r>
              <a:rPr lang="en-US" sz="1200" dirty="0" smtClean="0"/>
              <a:t>Seth, MMWR 2018</a:t>
            </a:r>
            <a:endParaRPr lang="en-US" sz="1200" dirty="0"/>
          </a:p>
        </p:txBody>
      </p:sp>
      <p:sp>
        <p:nvSpPr>
          <p:cNvPr id="9" name="Rectangle 8"/>
          <p:cNvSpPr/>
          <p:nvPr/>
        </p:nvSpPr>
        <p:spPr>
          <a:xfrm>
            <a:off x="10088534" y="4600487"/>
            <a:ext cx="1329840" cy="1083593"/>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15119" y="4600487"/>
            <a:ext cx="1329840" cy="1083593"/>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4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28724</TotalTime>
  <Words>5711</Words>
  <Application>Microsoft Office PowerPoint</Application>
  <PresentationFormat>Widescreen</PresentationFormat>
  <Paragraphs>685</Paragraphs>
  <Slides>74</Slides>
  <Notes>61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6" baseType="lpstr">
      <vt:lpstr>ＭＳ Ｐゴシック</vt:lpstr>
      <vt:lpstr>Arial</vt:lpstr>
      <vt:lpstr>Arial Black</vt:lpstr>
      <vt:lpstr>Arial Hebrew</vt:lpstr>
      <vt:lpstr>Calibri</vt:lpstr>
      <vt:lpstr>Georgia</vt:lpstr>
      <vt:lpstr>Helvetica</vt:lpstr>
      <vt:lpstr>Helvetica Neue Light</vt:lpstr>
      <vt:lpstr>Mangal</vt:lpstr>
      <vt:lpstr>Wingdings</vt:lpstr>
      <vt:lpstr>Office Theme</vt:lpstr>
      <vt:lpstr>Acrobat Document</vt:lpstr>
      <vt:lpstr>Infection Prevention for  Persons who Inject Drugs  HIV/HCV Coinfection in 2019, Regional Update West  June 14, 2019</vt:lpstr>
      <vt:lpstr>Disclosures</vt:lpstr>
      <vt:lpstr>Educational Objectives</vt:lpstr>
      <vt:lpstr>Outline</vt:lpstr>
      <vt:lpstr>Outline</vt:lpstr>
      <vt:lpstr>PowerPoint Presentation</vt:lpstr>
      <vt:lpstr>Opioid Epidemic - US</vt:lpstr>
      <vt:lpstr>Opioid Epidemic – North Carolina</vt:lpstr>
      <vt:lpstr>Opioid Epidemic – What’s Next?</vt:lpstr>
      <vt:lpstr>Opioid Epidemic – What’s Next?</vt:lpstr>
      <vt:lpstr>Outline</vt:lpstr>
      <vt:lpstr>Skin and Soft Tissue Infections</vt:lpstr>
      <vt:lpstr>Cellulitis and Abscess</vt:lpstr>
      <vt:lpstr>Pathogens</vt:lpstr>
      <vt:lpstr>Necrotizing Fasciitis</vt:lpstr>
      <vt:lpstr>Skin and Soft Tissue Infections</vt:lpstr>
      <vt:lpstr>Other Severe Infections</vt:lpstr>
      <vt:lpstr>Other Severe Infections</vt:lpstr>
      <vt:lpstr>Botulism</vt:lpstr>
      <vt:lpstr>Tetanus</vt:lpstr>
      <vt:lpstr>Viral Infections (very abbreviated)</vt:lpstr>
      <vt:lpstr>…And Some Mimics</vt:lpstr>
      <vt:lpstr>Outline</vt:lpstr>
      <vt:lpstr>What is Infective Endocarditis?</vt:lpstr>
      <vt:lpstr>What is Infective Endocarditis?</vt:lpstr>
      <vt:lpstr>What’s going on with endocarditis?</vt:lpstr>
      <vt:lpstr>What’s going on with endocarditis?</vt:lpstr>
      <vt:lpstr>What’s going on with endocarditis?</vt:lpstr>
      <vt:lpstr>Well, what’s going on in North Carolina?</vt:lpstr>
      <vt:lpstr>PowerPoint Presentation</vt:lpstr>
      <vt:lpstr>Well, what about surgery?</vt:lpstr>
      <vt:lpstr>Heart Valve Replacement in People Who Use Drugs</vt:lpstr>
      <vt:lpstr>Well, what about surgery?</vt:lpstr>
      <vt:lpstr>Well, what about surgery?</vt:lpstr>
      <vt:lpstr>IE Hospitalizations with Surgery</vt:lpstr>
      <vt:lpstr>Endocarditis Surgeries Trends, by Drug</vt:lpstr>
      <vt:lpstr>Endocarditis Surgeries: Insurance Status</vt:lpstr>
      <vt:lpstr>Endocarditis: Length of Stay and Hospital Charges</vt:lpstr>
      <vt:lpstr>State of Endocarditis in NC</vt:lpstr>
      <vt:lpstr>Challenges in Management</vt:lpstr>
      <vt:lpstr>Long-Term Outcomes</vt:lpstr>
      <vt:lpstr>Outline</vt:lpstr>
      <vt:lpstr>What’s the process?</vt:lpstr>
      <vt:lpstr>What’s the process?</vt:lpstr>
      <vt:lpstr>What’s the process?</vt:lpstr>
      <vt:lpstr>Cleaning injection equipment</vt:lpstr>
      <vt:lpstr>Safer Injection Technique</vt:lpstr>
      <vt:lpstr>Where to learn more?</vt:lpstr>
      <vt:lpstr>Syringe Exchange Programs</vt:lpstr>
      <vt:lpstr>B   </vt:lpstr>
      <vt:lpstr>Medications for Opioid Use Disorder</vt:lpstr>
      <vt:lpstr>Where to learn more?</vt:lpstr>
      <vt:lpstr>PowerPoint Presentation</vt:lpstr>
      <vt:lpstr>Conclusions</vt:lpstr>
      <vt:lpstr>Acknowledgments</vt:lpstr>
      <vt:lpstr>Additional References</vt:lpstr>
      <vt:lpstr>Additional References</vt:lpstr>
      <vt:lpstr>Image credits</vt:lpstr>
      <vt:lpstr>Addiction Care in the Inpatient Setting</vt:lpstr>
      <vt:lpstr>Opioid Epidemic - NC</vt:lpstr>
      <vt:lpstr>Back to Case</vt:lpstr>
      <vt:lpstr>Hepatitis A</vt:lpstr>
      <vt:lpstr>Hepatitis B</vt:lpstr>
      <vt:lpstr>Hepatitis C</vt:lpstr>
      <vt:lpstr>Chronic Hepatitis C</vt:lpstr>
      <vt:lpstr>HIV</vt:lpstr>
      <vt:lpstr>HIV</vt:lpstr>
      <vt:lpstr>HIV</vt:lpstr>
      <vt:lpstr>Pre-Exposure Prophylaxis for HIV</vt:lpstr>
      <vt:lpstr>Results: Target Valve</vt:lpstr>
      <vt:lpstr>Infective Endocarditis Hospitalizations </vt:lpstr>
      <vt:lpstr>Infective Endocarditis Hospitalizations </vt:lpstr>
      <vt:lpstr>IE Hospitalizations with Surgery</vt:lpstr>
      <vt:lpstr>IE Hospitalizations with Surgery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Asher J Schranz</dc:creator>
  <cp:lastModifiedBy>Schranz, Asher J</cp:lastModifiedBy>
  <cp:revision>548</cp:revision>
  <cp:lastPrinted>2018-04-27T11:55:08Z</cp:lastPrinted>
  <dcterms:created xsi:type="dcterms:W3CDTF">2018-02-14T16:24:57Z</dcterms:created>
  <dcterms:modified xsi:type="dcterms:W3CDTF">2019-06-13T13:37:40Z</dcterms:modified>
</cp:coreProperties>
</file>