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7" r:id="rId2"/>
    <p:sldId id="268" r:id="rId3"/>
    <p:sldId id="257" r:id="rId4"/>
    <p:sldId id="258" r:id="rId5"/>
    <p:sldId id="259" r:id="rId6"/>
    <p:sldId id="270" r:id="rId7"/>
    <p:sldId id="260" r:id="rId8"/>
    <p:sldId id="266" r:id="rId9"/>
    <p:sldId id="262" r:id="rId10"/>
    <p:sldId id="263" r:id="rId11"/>
    <p:sldId id="264" r:id="rId12"/>
    <p:sldId id="265" r:id="rId13"/>
    <p:sldId id="261" r:id="rId14"/>
    <p:sldId id="269"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336699"/>
    <a:srgbClr val="0033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p:scale>
          <a:sx n="60" d="100"/>
          <a:sy n="60" d="100"/>
        </p:scale>
        <p:origin x="840"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7" d="100"/>
          <a:sy n="47" d="100"/>
        </p:scale>
        <p:origin x="268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6" y="0"/>
            <a:ext cx="3078163" cy="469900"/>
          </a:xfrm>
          <a:prstGeom prst="rect">
            <a:avLst/>
          </a:prstGeom>
        </p:spPr>
        <p:txBody>
          <a:bodyPr vert="horz" lIns="91440" tIns="45720" rIns="91440" bIns="45720" rtlCol="0"/>
          <a:lstStyle>
            <a:lvl1pPr algn="r">
              <a:defRPr sz="1200"/>
            </a:lvl1pPr>
          </a:lstStyle>
          <a:p>
            <a:fld id="{536F6906-CDD1-41BB-9302-B61968C40475}" type="datetimeFigureOut">
              <a:rPr lang="en-US" smtClean="0"/>
              <a:t>12/30/2020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4" y="4518026"/>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6" y="8918575"/>
            <a:ext cx="3078163" cy="469900"/>
          </a:xfrm>
          <a:prstGeom prst="rect">
            <a:avLst/>
          </a:prstGeom>
        </p:spPr>
        <p:txBody>
          <a:bodyPr vert="horz" lIns="91440" tIns="45720" rIns="91440" bIns="45720" rtlCol="0" anchor="b"/>
          <a:lstStyle>
            <a:lvl1pPr algn="r">
              <a:defRPr sz="1200"/>
            </a:lvl1pPr>
          </a:lstStyle>
          <a:p>
            <a:fld id="{8263E9A8-3B45-4752-A532-535177A5DE5D}" type="slidenum">
              <a:rPr lang="en-US" smtClean="0"/>
              <a:t>‹#›</a:t>
            </a:fld>
            <a:endParaRPr lang="en-US"/>
          </a:p>
        </p:txBody>
      </p:sp>
    </p:spTree>
    <p:extLst>
      <p:ext uri="{BB962C8B-B14F-4D97-AF65-F5344CB8AC3E}">
        <p14:creationId xmlns:p14="http://schemas.microsoft.com/office/powerpoint/2010/main" val="394622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1</a:t>
            </a:fld>
            <a:endParaRPr lang="en-US"/>
          </a:p>
        </p:txBody>
      </p:sp>
    </p:spTree>
    <p:extLst>
      <p:ext uri="{BB962C8B-B14F-4D97-AF65-F5344CB8AC3E}">
        <p14:creationId xmlns:p14="http://schemas.microsoft.com/office/powerpoint/2010/main" val="406091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10</a:t>
            </a:fld>
            <a:endParaRPr lang="en-US"/>
          </a:p>
        </p:txBody>
      </p:sp>
    </p:spTree>
    <p:extLst>
      <p:ext uri="{BB962C8B-B14F-4D97-AF65-F5344CB8AC3E}">
        <p14:creationId xmlns:p14="http://schemas.microsoft.com/office/powerpoint/2010/main" val="2974435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11</a:t>
            </a:fld>
            <a:endParaRPr lang="en-US"/>
          </a:p>
        </p:txBody>
      </p:sp>
    </p:spTree>
    <p:extLst>
      <p:ext uri="{BB962C8B-B14F-4D97-AF65-F5344CB8AC3E}">
        <p14:creationId xmlns:p14="http://schemas.microsoft.com/office/powerpoint/2010/main" val="335920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12</a:t>
            </a:fld>
            <a:endParaRPr lang="en-US"/>
          </a:p>
        </p:txBody>
      </p:sp>
    </p:spTree>
    <p:extLst>
      <p:ext uri="{BB962C8B-B14F-4D97-AF65-F5344CB8AC3E}">
        <p14:creationId xmlns:p14="http://schemas.microsoft.com/office/powerpoint/2010/main" val="994894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13</a:t>
            </a:fld>
            <a:endParaRPr lang="en-US"/>
          </a:p>
        </p:txBody>
      </p:sp>
    </p:spTree>
    <p:extLst>
      <p:ext uri="{BB962C8B-B14F-4D97-AF65-F5344CB8AC3E}">
        <p14:creationId xmlns:p14="http://schemas.microsoft.com/office/powerpoint/2010/main" val="216076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14</a:t>
            </a:fld>
            <a:endParaRPr lang="en-US"/>
          </a:p>
        </p:txBody>
      </p:sp>
    </p:spTree>
    <p:extLst>
      <p:ext uri="{BB962C8B-B14F-4D97-AF65-F5344CB8AC3E}">
        <p14:creationId xmlns:p14="http://schemas.microsoft.com/office/powerpoint/2010/main" val="18871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2</a:t>
            </a:fld>
            <a:endParaRPr lang="en-US"/>
          </a:p>
        </p:txBody>
      </p:sp>
    </p:spTree>
    <p:extLst>
      <p:ext uri="{BB962C8B-B14F-4D97-AF65-F5344CB8AC3E}">
        <p14:creationId xmlns:p14="http://schemas.microsoft.com/office/powerpoint/2010/main" val="187062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3</a:t>
            </a:fld>
            <a:endParaRPr lang="en-US"/>
          </a:p>
        </p:txBody>
      </p:sp>
    </p:spTree>
    <p:extLst>
      <p:ext uri="{BB962C8B-B14F-4D97-AF65-F5344CB8AC3E}">
        <p14:creationId xmlns:p14="http://schemas.microsoft.com/office/powerpoint/2010/main" val="374991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4</a:t>
            </a:fld>
            <a:endParaRPr lang="en-US"/>
          </a:p>
        </p:txBody>
      </p:sp>
    </p:spTree>
    <p:extLst>
      <p:ext uri="{BB962C8B-B14F-4D97-AF65-F5344CB8AC3E}">
        <p14:creationId xmlns:p14="http://schemas.microsoft.com/office/powerpoint/2010/main" val="291451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5</a:t>
            </a:fld>
            <a:endParaRPr lang="en-US"/>
          </a:p>
        </p:txBody>
      </p:sp>
    </p:spTree>
    <p:extLst>
      <p:ext uri="{BB962C8B-B14F-4D97-AF65-F5344CB8AC3E}">
        <p14:creationId xmlns:p14="http://schemas.microsoft.com/office/powerpoint/2010/main" val="313401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6</a:t>
            </a:fld>
            <a:endParaRPr lang="en-US"/>
          </a:p>
        </p:txBody>
      </p:sp>
    </p:spTree>
    <p:extLst>
      <p:ext uri="{BB962C8B-B14F-4D97-AF65-F5344CB8AC3E}">
        <p14:creationId xmlns:p14="http://schemas.microsoft.com/office/powerpoint/2010/main" val="294267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7</a:t>
            </a:fld>
            <a:endParaRPr lang="en-US"/>
          </a:p>
        </p:txBody>
      </p:sp>
    </p:spTree>
    <p:extLst>
      <p:ext uri="{BB962C8B-B14F-4D97-AF65-F5344CB8AC3E}">
        <p14:creationId xmlns:p14="http://schemas.microsoft.com/office/powerpoint/2010/main" val="23819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8</a:t>
            </a:fld>
            <a:endParaRPr lang="en-US"/>
          </a:p>
        </p:txBody>
      </p:sp>
    </p:spTree>
    <p:extLst>
      <p:ext uri="{BB962C8B-B14F-4D97-AF65-F5344CB8AC3E}">
        <p14:creationId xmlns:p14="http://schemas.microsoft.com/office/powerpoint/2010/main" val="234344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3E9A8-3B45-4752-A532-535177A5DE5D}" type="slidenum">
              <a:rPr lang="en-US" smtClean="0"/>
              <a:t>9</a:t>
            </a:fld>
            <a:endParaRPr lang="en-US"/>
          </a:p>
        </p:txBody>
      </p:sp>
    </p:spTree>
    <p:extLst>
      <p:ext uri="{BB962C8B-B14F-4D97-AF65-F5344CB8AC3E}">
        <p14:creationId xmlns:p14="http://schemas.microsoft.com/office/powerpoint/2010/main" val="13068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2DE6-03A6-411A-AB67-9A2D6A5C27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14C27-525F-48FE-80EA-258D9175C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960C8C-D276-4C20-8C1C-7BCE44618EBF}"/>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5" name="Footer Placeholder 4">
            <a:extLst>
              <a:ext uri="{FF2B5EF4-FFF2-40B4-BE49-F238E27FC236}">
                <a16:creationId xmlns:a16="http://schemas.microsoft.com/office/drawing/2014/main" id="{752DDA6D-2E89-4C6D-B3A8-242993DDD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38033-5413-4F22-8646-2087B9E3EA7E}"/>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38029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8697-5811-4013-9DDD-5E9ACF27D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9DDF60-1084-47F5-BA24-38126DF90D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2F439-A593-4BC4-87FA-BAAE67DDA175}"/>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5" name="Footer Placeholder 4">
            <a:extLst>
              <a:ext uri="{FF2B5EF4-FFF2-40B4-BE49-F238E27FC236}">
                <a16:creationId xmlns:a16="http://schemas.microsoft.com/office/drawing/2014/main" id="{0E8A6AF1-4C7E-48D9-8BBD-218FC4EA9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3F27C-2CCA-48E9-B1E9-B64195DCAA85}"/>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116713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358665-19F7-433F-8D85-8423437ED9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65C40-7590-4D7A-AEBC-BA84F18389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A8E9F-1401-4314-B98F-594941C77D65}"/>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5" name="Footer Placeholder 4">
            <a:extLst>
              <a:ext uri="{FF2B5EF4-FFF2-40B4-BE49-F238E27FC236}">
                <a16:creationId xmlns:a16="http://schemas.microsoft.com/office/drawing/2014/main" id="{D54BD06C-E93B-4972-9111-903EE9DEB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46E90-3397-4F41-A56D-7FD75320ECCE}"/>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365793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02C9-7424-432D-B972-98F9DEE2F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2D857-7D62-44C6-8209-9CA0EBC7E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DF863-93AE-4C7B-959A-2CB307F5F3F1}"/>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5" name="Footer Placeholder 4">
            <a:extLst>
              <a:ext uri="{FF2B5EF4-FFF2-40B4-BE49-F238E27FC236}">
                <a16:creationId xmlns:a16="http://schemas.microsoft.com/office/drawing/2014/main" id="{98349162-0249-45A6-8424-FAE10122E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6EAC7-FAE7-4DCA-A1FC-F4D76BCD82E9}"/>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269818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1A9D-E8D4-4E1B-B037-1D3527DDE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12274D-44B6-4E9B-8F92-21CA38DA53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794207-73F2-4683-8955-E8ECEA5FD00B}"/>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5" name="Footer Placeholder 4">
            <a:extLst>
              <a:ext uri="{FF2B5EF4-FFF2-40B4-BE49-F238E27FC236}">
                <a16:creationId xmlns:a16="http://schemas.microsoft.com/office/drawing/2014/main" id="{DAAA5B7C-CBF6-462B-B1B3-1EE8C325B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99811-AA08-438D-ADED-FAC94EB9FC42}"/>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426226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F9E4-6F58-4697-A9B9-9B8FF8BDCA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985F9-BB61-4B21-B4A6-14EB77A135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21A703-6BAD-4609-A14B-F56C0FF483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12611-921C-4DA1-BA7B-CE5558F86453}"/>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6" name="Footer Placeholder 5">
            <a:extLst>
              <a:ext uri="{FF2B5EF4-FFF2-40B4-BE49-F238E27FC236}">
                <a16:creationId xmlns:a16="http://schemas.microsoft.com/office/drawing/2014/main" id="{EE2EA1FB-ED07-4640-BCC9-9BAA64642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A292B-FE4B-46B4-8CA3-890A3D367F6B}"/>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159027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7E8C-C64A-4113-94DE-BCDECCCE4C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CB376-A8EA-4F13-B982-3D34CB252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1ED71-D783-4733-A148-2241C4CABC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75F04D-55C1-4757-947E-8F75F8FB05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CBCC33-DDDC-4B93-B814-16978EE423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26799-70EE-4487-ACF3-25541F56B672}"/>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8" name="Footer Placeholder 7">
            <a:extLst>
              <a:ext uri="{FF2B5EF4-FFF2-40B4-BE49-F238E27FC236}">
                <a16:creationId xmlns:a16="http://schemas.microsoft.com/office/drawing/2014/main" id="{F9DE0785-3CE2-4E81-B7F3-92186C9AD3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B8CD34-7EF7-42BE-8A06-9E95B51DDBC0}"/>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250469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A7E3-88AA-469B-B095-33CEEBE106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B6D2B-DCFD-4636-9F14-CA32790B9485}"/>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4" name="Footer Placeholder 3">
            <a:extLst>
              <a:ext uri="{FF2B5EF4-FFF2-40B4-BE49-F238E27FC236}">
                <a16:creationId xmlns:a16="http://schemas.microsoft.com/office/drawing/2014/main" id="{9D5F5330-395E-493F-825E-D291D5594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27F7B-5335-4963-8984-81E224D93C2A}"/>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238174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E360AB-E87F-4C87-9BB1-69439D4EAC78}"/>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3" name="Footer Placeholder 2">
            <a:extLst>
              <a:ext uri="{FF2B5EF4-FFF2-40B4-BE49-F238E27FC236}">
                <a16:creationId xmlns:a16="http://schemas.microsoft.com/office/drawing/2014/main" id="{30A26101-70E8-4A9C-B5C7-10A3EB0CEB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0B8844-066D-4E81-B048-A558187CBE02}"/>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13079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836B5-A99B-4217-A4E6-AAEDFA249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C9AC13-CCF5-471E-99FB-F6D8BC6E4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53F2D-6382-4F32-A51E-C3D84FC28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3B50E-BA28-4C35-AD7F-A56763217640}"/>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6" name="Footer Placeholder 5">
            <a:extLst>
              <a:ext uri="{FF2B5EF4-FFF2-40B4-BE49-F238E27FC236}">
                <a16:creationId xmlns:a16="http://schemas.microsoft.com/office/drawing/2014/main" id="{6241FEB7-5F22-4599-8821-3633AADD8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D2AC1-CD4B-45D0-86D6-799BBEE32193}"/>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333219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0463-FFD9-4115-8638-9D8A3A1487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3F2AA-E9F2-45E5-9428-687B111E0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7DBAC9-9278-4FC1-A3E9-66449E876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A09899-274D-4FAD-A48D-EECF3EF462C0}"/>
              </a:ext>
            </a:extLst>
          </p:cNvPr>
          <p:cNvSpPr>
            <a:spLocks noGrp="1"/>
          </p:cNvSpPr>
          <p:nvPr>
            <p:ph type="dt" sz="half" idx="10"/>
          </p:nvPr>
        </p:nvSpPr>
        <p:spPr/>
        <p:txBody>
          <a:bodyPr/>
          <a:lstStyle/>
          <a:p>
            <a:fld id="{8FE8C4CF-51FE-41CB-B7C8-E21016A4215C}" type="datetimeFigureOut">
              <a:rPr lang="en-US" smtClean="0"/>
              <a:t>12/30/2020</a:t>
            </a:fld>
            <a:endParaRPr lang="en-US"/>
          </a:p>
        </p:txBody>
      </p:sp>
      <p:sp>
        <p:nvSpPr>
          <p:cNvPr id="6" name="Footer Placeholder 5">
            <a:extLst>
              <a:ext uri="{FF2B5EF4-FFF2-40B4-BE49-F238E27FC236}">
                <a16:creationId xmlns:a16="http://schemas.microsoft.com/office/drawing/2014/main" id="{BEC47032-FCC8-4B40-BC5A-396C028B5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5666D-D647-45AE-BF46-EB0A630C9A1A}"/>
              </a:ext>
            </a:extLst>
          </p:cNvPr>
          <p:cNvSpPr>
            <a:spLocks noGrp="1"/>
          </p:cNvSpPr>
          <p:nvPr>
            <p:ph type="sldNum" sz="quarter" idx="12"/>
          </p:nvPr>
        </p:nvSpPr>
        <p:spPr/>
        <p:txBody>
          <a:bodyPr/>
          <a:lstStyle/>
          <a:p>
            <a:fld id="{56AD2DFE-1158-424E-9F30-B20A32857FF4}" type="slidenum">
              <a:rPr lang="en-US" smtClean="0"/>
              <a:t>‹#›</a:t>
            </a:fld>
            <a:endParaRPr lang="en-US"/>
          </a:p>
        </p:txBody>
      </p:sp>
    </p:spTree>
    <p:extLst>
      <p:ext uri="{BB962C8B-B14F-4D97-AF65-F5344CB8AC3E}">
        <p14:creationId xmlns:p14="http://schemas.microsoft.com/office/powerpoint/2010/main" val="67434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B7DA2-670D-4432-8BA1-EC09D9F52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19C34C-91B0-4694-B393-7519AD32BB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00CF0-E4EC-44B6-B558-117EB57E9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8C4CF-51FE-41CB-B7C8-E21016A4215C}" type="datetimeFigureOut">
              <a:rPr lang="en-US" smtClean="0"/>
              <a:t>12/30/2020</a:t>
            </a:fld>
            <a:endParaRPr lang="en-US"/>
          </a:p>
        </p:txBody>
      </p:sp>
      <p:sp>
        <p:nvSpPr>
          <p:cNvPr id="5" name="Footer Placeholder 4">
            <a:extLst>
              <a:ext uri="{FF2B5EF4-FFF2-40B4-BE49-F238E27FC236}">
                <a16:creationId xmlns:a16="http://schemas.microsoft.com/office/drawing/2014/main" id="{CD1A52DE-DE59-4C6D-BE28-570AA9AE7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A39CFB-B1E0-4200-BFBE-613E49A3A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D2DFE-1158-424E-9F30-B20A32857FF4}" type="slidenum">
              <a:rPr lang="en-US" smtClean="0"/>
              <a:t>‹#›</a:t>
            </a:fld>
            <a:endParaRPr lang="en-US"/>
          </a:p>
        </p:txBody>
      </p:sp>
    </p:spTree>
    <p:extLst>
      <p:ext uri="{BB962C8B-B14F-4D97-AF65-F5344CB8AC3E}">
        <p14:creationId xmlns:p14="http://schemas.microsoft.com/office/powerpoint/2010/main" val="3823151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osinfo@med.unc.edu"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med.unc.edu/ahs/ocsci"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hyperlink" Target="https://www.bls.gov/ooh/" TargetMode="Externa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gradschool.unc.edu/admissions/instructions.html"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youtu.be/S6izc_Mu8eg"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EA85FB-087E-46A6-A927-B3CD61FFC283}"/>
              </a:ext>
            </a:extLst>
          </p:cNvPr>
          <p:cNvSpPr>
            <a:spLocks noGrp="1"/>
          </p:cNvSpPr>
          <p:nvPr>
            <p:ph type="ctrTitle"/>
          </p:nvPr>
        </p:nvSpPr>
        <p:spPr>
          <a:xfrm>
            <a:off x="381000" y="924909"/>
            <a:ext cx="11430000" cy="3902271"/>
          </a:xfrm>
        </p:spPr>
        <p:txBody>
          <a:bodyPr anchor="t">
            <a:normAutofit/>
          </a:bodyPr>
          <a:lstStyle/>
          <a:p>
            <a:pPr>
              <a:lnSpc>
                <a:spcPct val="100000"/>
              </a:lnSpc>
            </a:pPr>
            <a:r>
              <a:rPr lang="en-US" sz="3600" dirty="0">
                <a:solidFill>
                  <a:schemeClr val="tx1">
                    <a:lumMod val="85000"/>
                    <a:lumOff val="15000"/>
                  </a:schemeClr>
                </a:solidFill>
                <a:latin typeface="+mn-lt"/>
              </a:rPr>
              <a:t>University of North Carolina at Chapel Hill</a:t>
            </a:r>
            <a:br>
              <a:rPr lang="en-US" sz="3600" dirty="0">
                <a:solidFill>
                  <a:schemeClr val="tx1">
                    <a:lumMod val="85000"/>
                    <a:lumOff val="15000"/>
                  </a:schemeClr>
                </a:solidFill>
                <a:latin typeface="+mn-lt"/>
              </a:rPr>
            </a:br>
            <a:r>
              <a:rPr lang="en-US" sz="3600" dirty="0">
                <a:solidFill>
                  <a:schemeClr val="tx1">
                    <a:lumMod val="85000"/>
                    <a:lumOff val="15000"/>
                  </a:schemeClr>
                </a:solidFill>
                <a:latin typeface="+mn-lt"/>
              </a:rPr>
              <a:t>Department of Allied Health Sciences</a:t>
            </a:r>
            <a:br>
              <a:rPr lang="en-US" sz="4400" dirty="0">
                <a:solidFill>
                  <a:schemeClr val="tx1">
                    <a:lumMod val="85000"/>
                    <a:lumOff val="15000"/>
                  </a:schemeClr>
                </a:solidFill>
                <a:latin typeface="+mn-lt"/>
              </a:rPr>
            </a:br>
            <a:r>
              <a:rPr lang="en-US" sz="3600" dirty="0">
                <a:solidFill>
                  <a:schemeClr val="tx1">
                    <a:lumMod val="85000"/>
                    <a:lumOff val="15000"/>
                  </a:schemeClr>
                </a:solidFill>
                <a:latin typeface="+mn-lt"/>
              </a:rPr>
              <a:t>Division of Occupational Science &amp; Occupational Therapy</a:t>
            </a:r>
            <a:br>
              <a:rPr lang="en-US" sz="4400" b="1" dirty="0">
                <a:solidFill>
                  <a:schemeClr val="tx1">
                    <a:lumMod val="85000"/>
                    <a:lumOff val="15000"/>
                  </a:schemeClr>
                </a:solidFill>
              </a:rPr>
            </a:br>
            <a:br>
              <a:rPr lang="en-US" sz="4400" b="1" dirty="0">
                <a:solidFill>
                  <a:schemeClr val="tx1">
                    <a:lumMod val="85000"/>
                    <a:lumOff val="15000"/>
                  </a:schemeClr>
                </a:solidFill>
              </a:rPr>
            </a:br>
            <a:r>
              <a:rPr lang="en-US" b="1" dirty="0">
                <a:solidFill>
                  <a:schemeClr val="tx1">
                    <a:lumMod val="85000"/>
                    <a:lumOff val="15000"/>
                  </a:schemeClr>
                </a:solidFill>
              </a:rPr>
              <a:t>UNC MSOT INFORMATION SESSION</a:t>
            </a:r>
          </a:p>
        </p:txBody>
      </p:sp>
      <p:pic>
        <p:nvPicPr>
          <p:cNvPr id="7" name="Picture 6">
            <a:extLst>
              <a:ext uri="{FF2B5EF4-FFF2-40B4-BE49-F238E27FC236}">
                <a16:creationId xmlns:a16="http://schemas.microsoft.com/office/drawing/2014/main" id="{12B7A93F-7799-4444-8E9A-DE1AFA7B2475}"/>
              </a:ext>
            </a:extLst>
          </p:cNvPr>
          <p:cNvPicPr>
            <a:picLocks noChangeAspect="1"/>
          </p:cNvPicPr>
          <p:nvPr/>
        </p:nvPicPr>
        <p:blipFill>
          <a:blip r:embed="rId5"/>
          <a:stretch>
            <a:fillRect/>
          </a:stretch>
        </p:blipFill>
        <p:spPr>
          <a:xfrm>
            <a:off x="3087033" y="5473647"/>
            <a:ext cx="6312224" cy="1028753"/>
          </a:xfrm>
          <a:prstGeom prst="rect">
            <a:avLst/>
          </a:prstGeom>
        </p:spPr>
      </p:pic>
      <p:pic>
        <p:nvPicPr>
          <p:cNvPr id="3" name="Audio 2">
            <a:hlinkClick r:id="" action="ppaction://media"/>
            <a:extLst>
              <a:ext uri="{FF2B5EF4-FFF2-40B4-BE49-F238E27FC236}">
                <a16:creationId xmlns:a16="http://schemas.microsoft.com/office/drawing/2014/main" id="{A31250D1-CDF2-4157-93A0-06691CA1A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0100882"/>
      </p:ext>
    </p:extLst>
  </p:cSld>
  <p:clrMapOvr>
    <a:masterClrMapping/>
  </p:clrMapOvr>
  <mc:AlternateContent xmlns:mc="http://schemas.openxmlformats.org/markup-compatibility/2006">
    <mc:Choice xmlns:p14="http://schemas.microsoft.com/office/powerpoint/2010/main" Requires="p14">
      <p:transition spd="slow" p14:dur="2000" advTm="29234"/>
    </mc:Choice>
    <mc:Fallback>
      <p:transition spd="slow" advTm="2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91C355-F73E-484D-824B-347DA58D5EB0}"/>
              </a:ext>
            </a:extLst>
          </p:cNvPr>
          <p:cNvSpPr txBox="1"/>
          <p:nvPr/>
        </p:nvSpPr>
        <p:spPr>
          <a:xfrm>
            <a:off x="3097728" y="705286"/>
            <a:ext cx="8569843" cy="646331"/>
          </a:xfrm>
          <a:prstGeom prst="rect">
            <a:avLst/>
          </a:prstGeom>
          <a:noFill/>
        </p:spPr>
        <p:txBody>
          <a:bodyPr wrap="square" rtlCol="0">
            <a:spAutoFit/>
          </a:bodyPr>
          <a:lstStyle/>
          <a:p>
            <a:r>
              <a:rPr lang="en-US" sz="3600" dirty="0"/>
              <a:t>ON THE “PREREQUISITES” PAGE…</a:t>
            </a:r>
          </a:p>
        </p:txBody>
      </p:sp>
      <p:sp>
        <p:nvSpPr>
          <p:cNvPr id="6" name="TextBox 5">
            <a:extLst>
              <a:ext uri="{FF2B5EF4-FFF2-40B4-BE49-F238E27FC236}">
                <a16:creationId xmlns:a16="http://schemas.microsoft.com/office/drawing/2014/main" id="{19655CCE-C2F0-473A-AE36-A58E888F67A8}"/>
              </a:ext>
            </a:extLst>
          </p:cNvPr>
          <p:cNvSpPr txBox="1"/>
          <p:nvPr/>
        </p:nvSpPr>
        <p:spPr>
          <a:xfrm rot="16200000">
            <a:off x="-1788108" y="2944398"/>
            <a:ext cx="6390167" cy="707886"/>
          </a:xfrm>
          <a:prstGeom prst="rect">
            <a:avLst/>
          </a:prstGeom>
          <a:noFill/>
        </p:spPr>
        <p:txBody>
          <a:bodyPr wrap="square" rtlCol="0">
            <a:spAutoFit/>
          </a:bodyPr>
          <a:lstStyle/>
          <a:p>
            <a:r>
              <a:rPr lang="en-US" sz="4000" b="1" dirty="0">
                <a:solidFill>
                  <a:schemeClr val="accent5">
                    <a:lumMod val="40000"/>
                    <a:lumOff val="60000"/>
                  </a:schemeClr>
                </a:solidFill>
                <a:effectLst>
                  <a:outerShdw blurRad="38100" dist="38100" dir="2700000" algn="tl">
                    <a:srgbClr val="000000">
                      <a:alpha val="43137"/>
                    </a:srgbClr>
                  </a:outerShdw>
                </a:effectLst>
              </a:rPr>
              <a:t>ADDITIONAL INFORMATION</a:t>
            </a:r>
          </a:p>
        </p:txBody>
      </p:sp>
      <p:pic>
        <p:nvPicPr>
          <p:cNvPr id="7" name="Picture 6">
            <a:extLst>
              <a:ext uri="{FF2B5EF4-FFF2-40B4-BE49-F238E27FC236}">
                <a16:creationId xmlns:a16="http://schemas.microsoft.com/office/drawing/2014/main" id="{1FDA77DD-B9CF-4611-9559-F50180D92A61}"/>
              </a:ext>
            </a:extLst>
          </p:cNvPr>
          <p:cNvPicPr>
            <a:picLocks noChangeAspect="1"/>
          </p:cNvPicPr>
          <p:nvPr/>
        </p:nvPicPr>
        <p:blipFill>
          <a:blip r:embed="rId6"/>
          <a:stretch>
            <a:fillRect/>
          </a:stretch>
        </p:blipFill>
        <p:spPr>
          <a:xfrm>
            <a:off x="2155126" y="1531730"/>
            <a:ext cx="9840500" cy="4587356"/>
          </a:xfrm>
          <a:prstGeom prst="rect">
            <a:avLst/>
          </a:prstGeom>
        </p:spPr>
      </p:pic>
      <p:sp>
        <p:nvSpPr>
          <p:cNvPr id="5" name="Oval 4">
            <a:extLst>
              <a:ext uri="{FF2B5EF4-FFF2-40B4-BE49-F238E27FC236}">
                <a16:creationId xmlns:a16="http://schemas.microsoft.com/office/drawing/2014/main" id="{17F93859-6B64-4241-BDFA-F61F051D5471}"/>
              </a:ext>
            </a:extLst>
          </p:cNvPr>
          <p:cNvSpPr/>
          <p:nvPr/>
        </p:nvSpPr>
        <p:spPr>
          <a:xfrm>
            <a:off x="3097728" y="3004736"/>
            <a:ext cx="2998272"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739386D-74D7-4672-A05C-C8EF8A78EF15}"/>
              </a:ext>
            </a:extLst>
          </p:cNvPr>
          <p:cNvSpPr/>
          <p:nvPr/>
        </p:nvSpPr>
        <p:spPr>
          <a:xfrm>
            <a:off x="10001791" y="4397801"/>
            <a:ext cx="1456661"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4D3EF5-694B-4E59-9AD4-D63632F00DE8}"/>
              </a:ext>
            </a:extLst>
          </p:cNvPr>
          <p:cNvSpPr/>
          <p:nvPr/>
        </p:nvSpPr>
        <p:spPr>
          <a:xfrm>
            <a:off x="5016817" y="3777805"/>
            <a:ext cx="2210959"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433CF62F-52C8-4FC7-8C1E-374ED41979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47262068"/>
      </p:ext>
    </p:extLst>
  </p:cSld>
  <p:clrMapOvr>
    <a:masterClrMapping/>
  </p:clrMapOvr>
  <mc:AlternateContent xmlns:mc="http://schemas.openxmlformats.org/markup-compatibility/2006">
    <mc:Choice xmlns:p14="http://schemas.microsoft.com/office/powerpoint/2010/main" Requires="p14">
      <p:transition spd="slow" p14:dur="2000" advTm="76533"/>
    </mc:Choice>
    <mc:Fallback>
      <p:transition spd="slow" advTm="7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91C355-F73E-484D-824B-347DA58D5EB0}"/>
              </a:ext>
            </a:extLst>
          </p:cNvPr>
          <p:cNvSpPr txBox="1"/>
          <p:nvPr/>
        </p:nvSpPr>
        <p:spPr>
          <a:xfrm>
            <a:off x="3087095" y="418207"/>
            <a:ext cx="8569843" cy="646331"/>
          </a:xfrm>
          <a:prstGeom prst="rect">
            <a:avLst/>
          </a:prstGeom>
          <a:noFill/>
        </p:spPr>
        <p:txBody>
          <a:bodyPr wrap="square" rtlCol="0">
            <a:spAutoFit/>
          </a:bodyPr>
          <a:lstStyle/>
          <a:p>
            <a:r>
              <a:rPr lang="en-US" sz="3600" dirty="0"/>
              <a:t>ON THE “COSTS AND AID” PAGE…</a:t>
            </a:r>
          </a:p>
        </p:txBody>
      </p:sp>
      <p:sp>
        <p:nvSpPr>
          <p:cNvPr id="6" name="TextBox 5">
            <a:extLst>
              <a:ext uri="{FF2B5EF4-FFF2-40B4-BE49-F238E27FC236}">
                <a16:creationId xmlns:a16="http://schemas.microsoft.com/office/drawing/2014/main" id="{19655CCE-C2F0-473A-AE36-A58E888F67A8}"/>
              </a:ext>
            </a:extLst>
          </p:cNvPr>
          <p:cNvSpPr txBox="1"/>
          <p:nvPr/>
        </p:nvSpPr>
        <p:spPr>
          <a:xfrm rot="16200000">
            <a:off x="-1788108" y="2944398"/>
            <a:ext cx="6390167" cy="707886"/>
          </a:xfrm>
          <a:prstGeom prst="rect">
            <a:avLst/>
          </a:prstGeom>
          <a:noFill/>
        </p:spPr>
        <p:txBody>
          <a:bodyPr wrap="square" rtlCol="0">
            <a:spAutoFit/>
          </a:bodyPr>
          <a:lstStyle/>
          <a:p>
            <a:r>
              <a:rPr lang="en-US" sz="4000" dirty="0">
                <a:solidFill>
                  <a:schemeClr val="accent5">
                    <a:lumMod val="40000"/>
                    <a:lumOff val="60000"/>
                  </a:schemeClr>
                </a:solidFill>
                <a:effectLst>
                  <a:outerShdw blurRad="38100" dist="38100" dir="2700000" algn="tl">
                    <a:srgbClr val="000000">
                      <a:alpha val="43137"/>
                    </a:srgbClr>
                  </a:outerShdw>
                </a:effectLst>
              </a:rPr>
              <a:t>ADDITIONAL INFORMATION</a:t>
            </a:r>
          </a:p>
        </p:txBody>
      </p:sp>
      <p:pic>
        <p:nvPicPr>
          <p:cNvPr id="2" name="Picture 1">
            <a:extLst>
              <a:ext uri="{FF2B5EF4-FFF2-40B4-BE49-F238E27FC236}">
                <a16:creationId xmlns:a16="http://schemas.microsoft.com/office/drawing/2014/main" id="{DFBC589C-2B54-41F5-8CD2-FE4D6130CA42}"/>
              </a:ext>
            </a:extLst>
          </p:cNvPr>
          <p:cNvPicPr>
            <a:picLocks noChangeAspect="1"/>
          </p:cNvPicPr>
          <p:nvPr/>
        </p:nvPicPr>
        <p:blipFill>
          <a:blip r:embed="rId6"/>
          <a:stretch>
            <a:fillRect/>
          </a:stretch>
        </p:blipFill>
        <p:spPr>
          <a:xfrm>
            <a:off x="2973033" y="1338201"/>
            <a:ext cx="7659525" cy="5155224"/>
          </a:xfrm>
          <a:prstGeom prst="rect">
            <a:avLst/>
          </a:prstGeom>
        </p:spPr>
      </p:pic>
      <p:sp>
        <p:nvSpPr>
          <p:cNvPr id="4" name="Oval 3">
            <a:extLst>
              <a:ext uri="{FF2B5EF4-FFF2-40B4-BE49-F238E27FC236}">
                <a16:creationId xmlns:a16="http://schemas.microsoft.com/office/drawing/2014/main" id="{4739386D-74D7-4672-A05C-C8EF8A78EF15}"/>
              </a:ext>
            </a:extLst>
          </p:cNvPr>
          <p:cNvSpPr/>
          <p:nvPr/>
        </p:nvSpPr>
        <p:spPr>
          <a:xfrm>
            <a:off x="8656133" y="2865474"/>
            <a:ext cx="1456661"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F93859-6B64-4241-BDFA-F61F051D5471}"/>
              </a:ext>
            </a:extLst>
          </p:cNvPr>
          <p:cNvSpPr/>
          <p:nvPr/>
        </p:nvSpPr>
        <p:spPr>
          <a:xfrm>
            <a:off x="4728018" y="5929899"/>
            <a:ext cx="2210959"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D3A2DA8D-58EE-47F6-B07A-A12A28D412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7867064"/>
      </p:ext>
    </p:extLst>
  </p:cSld>
  <p:clrMapOvr>
    <a:masterClrMapping/>
  </p:clrMapOvr>
  <mc:AlternateContent xmlns:mc="http://schemas.openxmlformats.org/markup-compatibility/2006">
    <mc:Choice xmlns:p14="http://schemas.microsoft.com/office/powerpoint/2010/main" Requires="p14">
      <p:transition spd="slow" p14:dur="2000" advTm="36692"/>
    </mc:Choice>
    <mc:Fallback>
      <p:transition spd="slow" advTm="3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27AA1-F292-4393-B987-7A8D00A36DAC}"/>
              </a:ext>
            </a:extLst>
          </p:cNvPr>
          <p:cNvPicPr>
            <a:picLocks noChangeAspect="1"/>
          </p:cNvPicPr>
          <p:nvPr/>
        </p:nvPicPr>
        <p:blipFill>
          <a:blip r:embed="rId5"/>
          <a:stretch>
            <a:fillRect/>
          </a:stretch>
        </p:blipFill>
        <p:spPr>
          <a:xfrm>
            <a:off x="1758366" y="1551224"/>
            <a:ext cx="9874834" cy="4495206"/>
          </a:xfrm>
          <a:prstGeom prst="rect">
            <a:avLst/>
          </a:prstGeom>
        </p:spPr>
      </p:pic>
      <p:sp>
        <p:nvSpPr>
          <p:cNvPr id="3" name="TextBox 2">
            <a:extLst>
              <a:ext uri="{FF2B5EF4-FFF2-40B4-BE49-F238E27FC236}">
                <a16:creationId xmlns:a16="http://schemas.microsoft.com/office/drawing/2014/main" id="{28CC358A-DBA5-4FA2-A545-8F5982AD8803}"/>
              </a:ext>
            </a:extLst>
          </p:cNvPr>
          <p:cNvSpPr txBox="1"/>
          <p:nvPr/>
        </p:nvSpPr>
        <p:spPr>
          <a:xfrm rot="16200000">
            <a:off x="-2202777" y="2841141"/>
            <a:ext cx="6390167" cy="707886"/>
          </a:xfrm>
          <a:prstGeom prst="rect">
            <a:avLst/>
          </a:prstGeom>
          <a:noFill/>
        </p:spPr>
        <p:txBody>
          <a:bodyPr wrap="square" rtlCol="0">
            <a:spAutoFit/>
          </a:bodyPr>
          <a:lstStyle/>
          <a:p>
            <a:r>
              <a:rPr lang="en-US" sz="4000" b="1" dirty="0">
                <a:solidFill>
                  <a:schemeClr val="accent5">
                    <a:lumMod val="40000"/>
                    <a:lumOff val="60000"/>
                  </a:schemeClr>
                </a:solidFill>
                <a:effectLst>
                  <a:outerShdw blurRad="38100" dist="38100" dir="2700000" algn="tl">
                    <a:srgbClr val="000000">
                      <a:alpha val="43137"/>
                    </a:srgbClr>
                  </a:outerShdw>
                </a:effectLst>
              </a:rPr>
              <a:t>ADDITIONAL INFORMATION</a:t>
            </a:r>
          </a:p>
        </p:txBody>
      </p:sp>
      <p:sp>
        <p:nvSpPr>
          <p:cNvPr id="4" name="TextBox 3">
            <a:extLst>
              <a:ext uri="{FF2B5EF4-FFF2-40B4-BE49-F238E27FC236}">
                <a16:creationId xmlns:a16="http://schemas.microsoft.com/office/drawing/2014/main" id="{C650D25B-2F8D-4E62-A0FC-B9A52C422472}"/>
              </a:ext>
            </a:extLst>
          </p:cNvPr>
          <p:cNvSpPr txBox="1"/>
          <p:nvPr/>
        </p:nvSpPr>
        <p:spPr>
          <a:xfrm>
            <a:off x="2000314" y="652123"/>
            <a:ext cx="9775406" cy="646331"/>
          </a:xfrm>
          <a:prstGeom prst="rect">
            <a:avLst/>
          </a:prstGeom>
          <a:noFill/>
        </p:spPr>
        <p:txBody>
          <a:bodyPr wrap="square" rtlCol="0">
            <a:spAutoFit/>
          </a:bodyPr>
          <a:lstStyle/>
          <a:p>
            <a:r>
              <a:rPr lang="en-US" sz="3600" dirty="0"/>
              <a:t>ON THE “PROFILE OF ACCEPTED STUDENTS” PAGE…</a:t>
            </a:r>
          </a:p>
        </p:txBody>
      </p:sp>
      <p:sp>
        <p:nvSpPr>
          <p:cNvPr id="5" name="Oval 4">
            <a:extLst>
              <a:ext uri="{FF2B5EF4-FFF2-40B4-BE49-F238E27FC236}">
                <a16:creationId xmlns:a16="http://schemas.microsoft.com/office/drawing/2014/main" id="{A587C4F0-D497-4A1D-A97D-811CFE8AF5EA}"/>
              </a:ext>
            </a:extLst>
          </p:cNvPr>
          <p:cNvSpPr/>
          <p:nvPr/>
        </p:nvSpPr>
        <p:spPr>
          <a:xfrm>
            <a:off x="4657060" y="4795284"/>
            <a:ext cx="3668233" cy="9675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8AD3C0-73E2-4C04-97AD-3F20D99F531A}"/>
              </a:ext>
            </a:extLst>
          </p:cNvPr>
          <p:cNvSpPr txBox="1"/>
          <p:nvPr/>
        </p:nvSpPr>
        <p:spPr>
          <a:xfrm>
            <a:off x="5499272" y="5895578"/>
            <a:ext cx="2777490" cy="369332"/>
          </a:xfrm>
          <a:prstGeom prst="rect">
            <a:avLst/>
          </a:prstGeom>
          <a:noFill/>
        </p:spPr>
        <p:txBody>
          <a:bodyPr wrap="square" rtlCol="0">
            <a:spAutoFit/>
          </a:bodyPr>
          <a:lstStyle/>
          <a:p>
            <a:r>
              <a:rPr lang="en-US" b="1" dirty="0">
                <a:solidFill>
                  <a:srgbClr val="7030A0"/>
                </a:solidFill>
              </a:rPr>
              <a:t>(Page 15 in Handouts)</a:t>
            </a:r>
          </a:p>
        </p:txBody>
      </p:sp>
      <p:pic>
        <p:nvPicPr>
          <p:cNvPr id="7" name="Audio 6">
            <a:hlinkClick r:id="" action="ppaction://media"/>
            <a:extLst>
              <a:ext uri="{FF2B5EF4-FFF2-40B4-BE49-F238E27FC236}">
                <a16:creationId xmlns:a16="http://schemas.microsoft.com/office/drawing/2014/main" id="{DF88F162-8AF0-4FA1-B930-696A223A34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64505953"/>
      </p:ext>
    </p:extLst>
  </p:cSld>
  <p:clrMapOvr>
    <a:masterClrMapping/>
  </p:clrMapOvr>
  <mc:AlternateContent xmlns:mc="http://schemas.openxmlformats.org/markup-compatibility/2006">
    <mc:Choice xmlns:p14="http://schemas.microsoft.com/office/powerpoint/2010/main" Requires="p14">
      <p:transition spd="slow" p14:dur="2000" advTm="28927"/>
    </mc:Choice>
    <mc:Fallback>
      <p:transition spd="slow" advTm="2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F6CDA-46CC-4C51-B248-EE73162A2043}"/>
              </a:ext>
            </a:extLst>
          </p:cNvPr>
          <p:cNvPicPr>
            <a:picLocks noChangeAspect="1"/>
          </p:cNvPicPr>
          <p:nvPr/>
        </p:nvPicPr>
        <p:blipFill>
          <a:blip r:embed="rId5"/>
          <a:stretch>
            <a:fillRect/>
          </a:stretch>
        </p:blipFill>
        <p:spPr>
          <a:xfrm>
            <a:off x="137042" y="0"/>
            <a:ext cx="7549660" cy="6775550"/>
          </a:xfrm>
          <a:prstGeom prst="rect">
            <a:avLst/>
          </a:prstGeom>
        </p:spPr>
      </p:pic>
      <p:sp>
        <p:nvSpPr>
          <p:cNvPr id="3" name="Rectangle 2">
            <a:extLst>
              <a:ext uri="{FF2B5EF4-FFF2-40B4-BE49-F238E27FC236}">
                <a16:creationId xmlns:a16="http://schemas.microsoft.com/office/drawing/2014/main" id="{19E53B9B-0035-4354-B3F1-A3528839DC64}"/>
              </a:ext>
            </a:extLst>
          </p:cNvPr>
          <p:cNvSpPr/>
          <p:nvPr/>
        </p:nvSpPr>
        <p:spPr>
          <a:xfrm>
            <a:off x="137042" y="3241518"/>
            <a:ext cx="533078" cy="568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AB7003-2333-48A9-93A9-1CCC1C1A4088}"/>
              </a:ext>
            </a:extLst>
          </p:cNvPr>
          <p:cNvSpPr txBox="1"/>
          <p:nvPr/>
        </p:nvSpPr>
        <p:spPr>
          <a:xfrm>
            <a:off x="7761770" y="2305615"/>
            <a:ext cx="3604436" cy="2246769"/>
          </a:xfrm>
          <a:prstGeom prst="rect">
            <a:avLst/>
          </a:prstGeom>
          <a:noFill/>
        </p:spPr>
        <p:txBody>
          <a:bodyPr wrap="square" rtlCol="0">
            <a:spAutoFit/>
          </a:bodyPr>
          <a:lstStyle/>
          <a:p>
            <a:r>
              <a:rPr lang="en-US" sz="2000" dirty="0"/>
              <a:t>After you have reviewed</a:t>
            </a:r>
          </a:p>
          <a:p>
            <a:r>
              <a:rPr lang="en-US" sz="2000" dirty="0"/>
              <a:t>the information in these slides and the handout package that goes with them, and the information on our website, if you have questions, please send them to: </a:t>
            </a:r>
            <a:r>
              <a:rPr lang="en-US" sz="2000" dirty="0">
                <a:hlinkClick r:id="rId6"/>
              </a:rPr>
              <a:t>osinfo@med.unc.edu</a:t>
            </a:r>
            <a:r>
              <a:rPr lang="en-US" sz="2000" dirty="0"/>
              <a:t> </a:t>
            </a:r>
          </a:p>
        </p:txBody>
      </p:sp>
      <p:sp>
        <p:nvSpPr>
          <p:cNvPr id="5" name="TextBox 4">
            <a:extLst>
              <a:ext uri="{FF2B5EF4-FFF2-40B4-BE49-F238E27FC236}">
                <a16:creationId xmlns:a16="http://schemas.microsoft.com/office/drawing/2014/main" id="{2A833B74-B060-4951-AB9D-0A870C37AFE9}"/>
              </a:ext>
            </a:extLst>
          </p:cNvPr>
          <p:cNvSpPr txBox="1"/>
          <p:nvPr/>
        </p:nvSpPr>
        <p:spPr>
          <a:xfrm>
            <a:off x="2832735" y="5657850"/>
            <a:ext cx="2503170" cy="369332"/>
          </a:xfrm>
          <a:prstGeom prst="rect">
            <a:avLst/>
          </a:prstGeom>
          <a:noFill/>
        </p:spPr>
        <p:txBody>
          <a:bodyPr wrap="square" rtlCol="0">
            <a:spAutoFit/>
          </a:bodyPr>
          <a:lstStyle/>
          <a:p>
            <a:r>
              <a:rPr lang="en-US" b="1" dirty="0">
                <a:solidFill>
                  <a:srgbClr val="7030A0"/>
                </a:solidFill>
              </a:rPr>
              <a:t>(Page 17 in Handouts)</a:t>
            </a:r>
          </a:p>
        </p:txBody>
      </p:sp>
      <p:pic>
        <p:nvPicPr>
          <p:cNvPr id="6" name="Audio 5">
            <a:hlinkClick r:id="" action="ppaction://media"/>
            <a:extLst>
              <a:ext uri="{FF2B5EF4-FFF2-40B4-BE49-F238E27FC236}">
                <a16:creationId xmlns:a16="http://schemas.microsoft.com/office/drawing/2014/main" id="{53E4E209-B88F-41D4-AD52-5FDE4B3050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7255929"/>
      </p:ext>
    </p:extLst>
  </p:cSld>
  <p:clrMapOvr>
    <a:masterClrMapping/>
  </p:clrMapOvr>
  <mc:AlternateContent xmlns:mc="http://schemas.openxmlformats.org/markup-compatibility/2006">
    <mc:Choice xmlns:p14="http://schemas.microsoft.com/office/powerpoint/2010/main" Requires="p14">
      <p:transition spd="slow" p14:dur="2000" advTm="17502"/>
    </mc:Choice>
    <mc:Fallback>
      <p:transition spd="slow" advTm="1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9815883-4F8B-4755-BCA4-E91B7E62415B}"/>
              </a:ext>
            </a:extLst>
          </p:cNvPr>
          <p:cNvSpPr/>
          <p:nvPr/>
        </p:nvSpPr>
        <p:spPr>
          <a:xfrm>
            <a:off x="3271520" y="736600"/>
            <a:ext cx="5648959" cy="5384800"/>
          </a:xfrm>
          <a:prstGeom prst="ellipse">
            <a:avLst/>
          </a:prstGeom>
          <a:noFill/>
          <a:ln w="501650">
            <a:solidFill>
              <a:srgbClr val="336699">
                <a:alpha val="4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AB4E2E-D1F0-4520-AC9E-476496AFF224}"/>
              </a:ext>
            </a:extLst>
          </p:cNvPr>
          <p:cNvSpPr txBox="1"/>
          <p:nvPr/>
        </p:nvSpPr>
        <p:spPr>
          <a:xfrm>
            <a:off x="4029075" y="2782669"/>
            <a:ext cx="4343400" cy="1292662"/>
          </a:xfrm>
          <a:prstGeom prst="rect">
            <a:avLst/>
          </a:prstGeom>
          <a:noFill/>
        </p:spPr>
        <p:txBody>
          <a:bodyPr wrap="square" rtlCol="0">
            <a:spAutoFit/>
          </a:bodyPr>
          <a:lstStyle/>
          <a:p>
            <a:r>
              <a:rPr lang="en-US" sz="6000" dirty="0"/>
              <a:t>THANK YOU!</a:t>
            </a:r>
          </a:p>
          <a:p>
            <a:endParaRPr lang="en-US" dirty="0"/>
          </a:p>
        </p:txBody>
      </p:sp>
      <p:pic>
        <p:nvPicPr>
          <p:cNvPr id="5" name="Audio 4">
            <a:hlinkClick r:id="" action="ppaction://media"/>
            <a:extLst>
              <a:ext uri="{FF2B5EF4-FFF2-40B4-BE49-F238E27FC236}">
                <a16:creationId xmlns:a16="http://schemas.microsoft.com/office/drawing/2014/main" id="{FED347AF-1D03-4C7C-B7F0-87700333D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8383671"/>
      </p:ext>
    </p:extLst>
  </p:cSld>
  <p:clrMapOvr>
    <a:masterClrMapping/>
  </p:clrMapOvr>
  <mc:AlternateContent xmlns:mc="http://schemas.openxmlformats.org/markup-compatibility/2006">
    <mc:Choice xmlns:p14="http://schemas.microsoft.com/office/powerpoint/2010/main" Requires="p14">
      <p:transition spd="slow" p14:dur="2000" advTm="13507"/>
    </mc:Choice>
    <mc:Fallback>
      <p:transition spd="slow" advTm="1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143D-026E-4A47-96B2-18E251E878FC}"/>
              </a:ext>
            </a:extLst>
          </p:cNvPr>
          <p:cNvSpPr>
            <a:spLocks noGrp="1"/>
          </p:cNvSpPr>
          <p:nvPr>
            <p:ph type="title"/>
          </p:nvPr>
        </p:nvSpPr>
        <p:spPr/>
        <p:txBody>
          <a:bodyPr/>
          <a:lstStyle/>
          <a:p>
            <a:r>
              <a:rPr lang="en-US" b="1" dirty="0"/>
              <a:t>Handouts…</a:t>
            </a:r>
          </a:p>
        </p:txBody>
      </p:sp>
      <p:sp>
        <p:nvSpPr>
          <p:cNvPr id="3" name="Content Placeholder 2">
            <a:extLst>
              <a:ext uri="{FF2B5EF4-FFF2-40B4-BE49-F238E27FC236}">
                <a16:creationId xmlns:a16="http://schemas.microsoft.com/office/drawing/2014/main" id="{0F68D4AA-0F20-44DA-B002-E688D52B419E}"/>
              </a:ext>
            </a:extLst>
          </p:cNvPr>
          <p:cNvSpPr>
            <a:spLocks noGrp="1"/>
          </p:cNvSpPr>
          <p:nvPr>
            <p:ph idx="1"/>
          </p:nvPr>
        </p:nvSpPr>
        <p:spPr>
          <a:xfrm>
            <a:off x="1096326" y="2675417"/>
            <a:ext cx="4526708" cy="2126265"/>
          </a:xfrm>
        </p:spPr>
        <p:txBody>
          <a:bodyPr>
            <a:normAutofit fontScale="85000" lnSpcReduction="10000"/>
          </a:bodyPr>
          <a:lstStyle/>
          <a:p>
            <a:pPr marL="0" indent="0">
              <a:spcAft>
                <a:spcPts val="600"/>
              </a:spcAft>
              <a:buNone/>
            </a:pPr>
            <a:r>
              <a:rPr lang="en-US" sz="3200" dirty="0"/>
              <a:t>UNC OT Website</a:t>
            </a:r>
          </a:p>
          <a:p>
            <a:pPr marL="0" indent="0">
              <a:spcAft>
                <a:spcPts val="600"/>
              </a:spcAft>
              <a:buNone/>
            </a:pPr>
            <a:r>
              <a:rPr lang="en-US" sz="3200" dirty="0"/>
              <a:t>(</a:t>
            </a:r>
            <a:r>
              <a:rPr lang="en-US" sz="3200" dirty="0">
                <a:hlinkClick r:id="rId5"/>
              </a:rPr>
              <a:t>www.med.unc.edu/ahs/ocsci</a:t>
            </a:r>
            <a:r>
              <a:rPr lang="en-US" sz="3200" dirty="0"/>
              <a:t>)</a:t>
            </a:r>
          </a:p>
          <a:p>
            <a:pPr marL="0" indent="0">
              <a:spcAft>
                <a:spcPts val="600"/>
              </a:spcAft>
              <a:buNone/>
            </a:pPr>
            <a:r>
              <a:rPr lang="en-US" sz="3200" dirty="0"/>
              <a:t>Prospective Students</a:t>
            </a:r>
          </a:p>
          <a:p>
            <a:pPr marL="0" indent="0">
              <a:spcAft>
                <a:spcPts val="600"/>
              </a:spcAft>
              <a:buNone/>
            </a:pPr>
            <a:r>
              <a:rPr lang="en-US" sz="3200" dirty="0"/>
              <a:t>Information Sessions</a:t>
            </a:r>
          </a:p>
        </p:txBody>
      </p:sp>
      <p:sp>
        <p:nvSpPr>
          <p:cNvPr id="6" name="Arrow: Curved Right 5">
            <a:extLst>
              <a:ext uri="{FF2B5EF4-FFF2-40B4-BE49-F238E27FC236}">
                <a16:creationId xmlns:a16="http://schemas.microsoft.com/office/drawing/2014/main" id="{C532ABA8-82B3-4AF4-9FD7-E424AB0C05DB}"/>
              </a:ext>
            </a:extLst>
          </p:cNvPr>
          <p:cNvSpPr/>
          <p:nvPr/>
        </p:nvSpPr>
        <p:spPr>
          <a:xfrm>
            <a:off x="659128" y="2807220"/>
            <a:ext cx="437198" cy="10416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Right 7">
            <a:extLst>
              <a:ext uri="{FF2B5EF4-FFF2-40B4-BE49-F238E27FC236}">
                <a16:creationId xmlns:a16="http://schemas.microsoft.com/office/drawing/2014/main" id="{8DCC117C-153B-408A-A95F-B591CF2D4B1B}"/>
              </a:ext>
            </a:extLst>
          </p:cNvPr>
          <p:cNvSpPr/>
          <p:nvPr/>
        </p:nvSpPr>
        <p:spPr>
          <a:xfrm>
            <a:off x="675618" y="3848894"/>
            <a:ext cx="437198" cy="7048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5D80C337-F823-40B1-B932-33A6DE0553CE}"/>
              </a:ext>
            </a:extLst>
          </p:cNvPr>
          <p:cNvPicPr>
            <a:picLocks noChangeAspect="1"/>
          </p:cNvPicPr>
          <p:nvPr/>
        </p:nvPicPr>
        <p:blipFill>
          <a:blip r:embed="rId6"/>
          <a:stretch>
            <a:fillRect/>
          </a:stretch>
        </p:blipFill>
        <p:spPr>
          <a:xfrm>
            <a:off x="6027397" y="1143000"/>
            <a:ext cx="5488985" cy="4866326"/>
          </a:xfrm>
          <a:prstGeom prst="rect">
            <a:avLst/>
          </a:prstGeom>
          <a:ln>
            <a:solidFill>
              <a:schemeClr val="accent1"/>
            </a:solidFill>
          </a:ln>
        </p:spPr>
      </p:pic>
      <p:pic>
        <p:nvPicPr>
          <p:cNvPr id="7" name="Audio 6">
            <a:hlinkClick r:id="" action="ppaction://media"/>
            <a:extLst>
              <a:ext uri="{FF2B5EF4-FFF2-40B4-BE49-F238E27FC236}">
                <a16:creationId xmlns:a16="http://schemas.microsoft.com/office/drawing/2014/main" id="{3F99A110-1386-494F-8C61-E9CC380C29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6988172"/>
      </p:ext>
    </p:extLst>
  </p:cSld>
  <p:clrMapOvr>
    <a:masterClrMapping/>
  </p:clrMapOvr>
  <mc:AlternateContent xmlns:mc="http://schemas.openxmlformats.org/markup-compatibility/2006">
    <mc:Choice xmlns:p14="http://schemas.microsoft.com/office/powerpoint/2010/main" Requires="p14">
      <p:transition spd="slow" p14:dur="2000" advTm="21102"/>
    </mc:Choice>
    <mc:Fallback>
      <p:transition spd="slow" advTm="21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81C1F7-5043-4768-BA7C-1FD1227A5691}"/>
              </a:ext>
            </a:extLst>
          </p:cNvPr>
          <p:cNvPicPr>
            <a:picLocks noGrp="1" noChangeAspect="1"/>
          </p:cNvPicPr>
          <p:nvPr>
            <p:ph idx="1"/>
          </p:nvPr>
        </p:nvPicPr>
        <p:blipFill>
          <a:blip r:embed="rId6"/>
          <a:stretch>
            <a:fillRect/>
          </a:stretch>
        </p:blipFill>
        <p:spPr>
          <a:xfrm>
            <a:off x="-14918" y="115209"/>
            <a:ext cx="6766504" cy="5739491"/>
          </a:xfrm>
          <a:prstGeom prst="rect">
            <a:avLst/>
          </a:prstGeom>
        </p:spPr>
      </p:pic>
      <p:sp>
        <p:nvSpPr>
          <p:cNvPr id="6" name="Oval 5">
            <a:extLst>
              <a:ext uri="{FF2B5EF4-FFF2-40B4-BE49-F238E27FC236}">
                <a16:creationId xmlns:a16="http://schemas.microsoft.com/office/drawing/2014/main" id="{D04E9272-E2D5-44AC-9D3D-692CC6FC1A8A}"/>
              </a:ext>
            </a:extLst>
          </p:cNvPr>
          <p:cNvSpPr/>
          <p:nvPr/>
        </p:nvSpPr>
        <p:spPr>
          <a:xfrm>
            <a:off x="1377609" y="4288388"/>
            <a:ext cx="3981450" cy="855589"/>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7FD099-4DEA-4230-A60E-4B2CD207975C}"/>
              </a:ext>
            </a:extLst>
          </p:cNvPr>
          <p:cNvSpPr txBox="1"/>
          <p:nvPr/>
        </p:nvSpPr>
        <p:spPr>
          <a:xfrm>
            <a:off x="7000876" y="419100"/>
            <a:ext cx="4845686" cy="3693319"/>
          </a:xfrm>
          <a:prstGeom prst="rect">
            <a:avLst/>
          </a:prstGeom>
          <a:noFill/>
          <a:ln w="28575">
            <a:solidFill>
              <a:schemeClr val="accent4"/>
            </a:solidFill>
          </a:ln>
        </p:spPr>
        <p:txBody>
          <a:bodyPr wrap="square" rtlCol="0">
            <a:spAutoFit/>
          </a:bodyPr>
          <a:lstStyle/>
          <a:p>
            <a:r>
              <a:rPr lang="en-US" dirty="0"/>
              <a:t>The ACOTE mandate for a single, doctoral-level entry to the profession was rescinded in April of 2019. A motion to move to doctoral entry level was again submitted to the AOTA Representative Assembly in November of 2019 but was defeated by a large margin. </a:t>
            </a:r>
          </a:p>
          <a:p>
            <a:endParaRPr lang="en-US" dirty="0"/>
          </a:p>
          <a:p>
            <a:r>
              <a:rPr lang="en-US" dirty="0"/>
              <a:t>Entry-level OT education is at a Master’s level (MSOT or MOT) or doctoral level (OTD or “clinical doctorate”)</a:t>
            </a:r>
          </a:p>
          <a:p>
            <a:endParaRPr lang="en-US" dirty="0"/>
          </a:p>
          <a:p>
            <a:r>
              <a:rPr lang="en-US" dirty="0"/>
              <a:t>Entry-level OT Assistant education is at an Associate’s degree level or Bachelor’s level.</a:t>
            </a:r>
          </a:p>
        </p:txBody>
      </p:sp>
      <p:sp>
        <p:nvSpPr>
          <p:cNvPr id="9" name="TextBox 8">
            <a:extLst>
              <a:ext uri="{FF2B5EF4-FFF2-40B4-BE49-F238E27FC236}">
                <a16:creationId xmlns:a16="http://schemas.microsoft.com/office/drawing/2014/main" id="{E7DE0059-3826-42A8-9EBA-9DEB9E944CFB}"/>
              </a:ext>
            </a:extLst>
          </p:cNvPr>
          <p:cNvSpPr txBox="1"/>
          <p:nvPr/>
        </p:nvSpPr>
        <p:spPr>
          <a:xfrm>
            <a:off x="6877051" y="4863221"/>
            <a:ext cx="4891593" cy="1477328"/>
          </a:xfrm>
          <a:prstGeom prst="rect">
            <a:avLst/>
          </a:prstGeom>
          <a:noFill/>
          <a:ln w="28575">
            <a:solidFill>
              <a:schemeClr val="accent1"/>
            </a:solidFill>
          </a:ln>
        </p:spPr>
        <p:txBody>
          <a:bodyPr wrap="square" rtlCol="0">
            <a:spAutoFit/>
          </a:bodyPr>
          <a:lstStyle/>
          <a:p>
            <a:r>
              <a:rPr lang="en-US" dirty="0"/>
              <a:t>The faculty of the UNC OT program have made the decision to continue the MS program so as not to increase costs for students, and to maintain our commitment to diversity, which we feel could be affected by moving to an OTD.</a:t>
            </a:r>
          </a:p>
        </p:txBody>
      </p:sp>
      <p:sp>
        <p:nvSpPr>
          <p:cNvPr id="3" name="Oval 2">
            <a:extLst>
              <a:ext uri="{FF2B5EF4-FFF2-40B4-BE49-F238E27FC236}">
                <a16:creationId xmlns:a16="http://schemas.microsoft.com/office/drawing/2014/main" id="{4E954D7E-5ABB-4A72-A520-F65003A56BD1}"/>
              </a:ext>
            </a:extLst>
          </p:cNvPr>
          <p:cNvSpPr/>
          <p:nvPr/>
        </p:nvSpPr>
        <p:spPr>
          <a:xfrm>
            <a:off x="-14918" y="2786707"/>
            <a:ext cx="271250" cy="396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48AA0D-B8BF-49CB-93D5-CA7CEE3A40F1}"/>
              </a:ext>
            </a:extLst>
          </p:cNvPr>
          <p:cNvSpPr txBox="1"/>
          <p:nvPr/>
        </p:nvSpPr>
        <p:spPr>
          <a:xfrm>
            <a:off x="642753" y="5854700"/>
            <a:ext cx="5741582" cy="646331"/>
          </a:xfrm>
          <a:prstGeom prst="rect">
            <a:avLst/>
          </a:prstGeom>
          <a:noFill/>
        </p:spPr>
        <p:txBody>
          <a:bodyPr wrap="square" rtlCol="0">
            <a:spAutoFit/>
          </a:bodyPr>
          <a:lstStyle/>
          <a:p>
            <a:r>
              <a:rPr lang="en-US" dirty="0"/>
              <a:t>Bureau of Labor Statistics Occupational Outlook Handbook  </a:t>
            </a:r>
            <a:r>
              <a:rPr lang="en-US" dirty="0">
                <a:hlinkClick r:id="rId7"/>
              </a:rPr>
              <a:t>https://www.bls.gov/ooh/</a:t>
            </a:r>
            <a:r>
              <a:rPr lang="en-US" dirty="0"/>
              <a:t> </a:t>
            </a:r>
          </a:p>
        </p:txBody>
      </p:sp>
      <p:pic>
        <p:nvPicPr>
          <p:cNvPr id="10" name="Audio 9">
            <a:hlinkClick r:id="" action="ppaction://media"/>
            <a:extLst>
              <a:ext uri="{FF2B5EF4-FFF2-40B4-BE49-F238E27FC236}">
                <a16:creationId xmlns:a16="http://schemas.microsoft.com/office/drawing/2014/main" id="{6E7F6CE0-BCEA-4B0D-B60E-BABCB9CE81D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16195922"/>
      </p:ext>
    </p:extLst>
  </p:cSld>
  <p:clrMapOvr>
    <a:masterClrMapping/>
  </p:clrMapOvr>
  <mc:AlternateContent xmlns:mc="http://schemas.openxmlformats.org/markup-compatibility/2006">
    <mc:Choice xmlns:p14="http://schemas.microsoft.com/office/powerpoint/2010/main" Requires="p14">
      <p:transition spd="slow" p14:dur="2000" advTm="215368"/>
    </mc:Choice>
    <mc:Fallback>
      <p:transition spd="slow" advTm="21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2F5001-BA46-4533-9DB2-B5940FE9F6EC}"/>
              </a:ext>
            </a:extLst>
          </p:cNvPr>
          <p:cNvSpPr/>
          <p:nvPr/>
        </p:nvSpPr>
        <p:spPr>
          <a:xfrm>
            <a:off x="391160" y="242735"/>
            <a:ext cx="4953001" cy="4939972"/>
          </a:xfrm>
          <a:prstGeom prst="ellipse">
            <a:avLst/>
          </a:prstGeom>
          <a:noFill/>
          <a:ln w="501650">
            <a:solidFill>
              <a:srgbClr val="003399">
                <a:alpha val="4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742BB3-FC8E-49C6-BDFA-167719C8360B}"/>
              </a:ext>
            </a:extLst>
          </p:cNvPr>
          <p:cNvSpPr txBox="1"/>
          <p:nvPr/>
        </p:nvSpPr>
        <p:spPr>
          <a:xfrm>
            <a:off x="1173480" y="1366047"/>
            <a:ext cx="402336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Context &amp; Community</a:t>
            </a:r>
          </a:p>
          <a:p>
            <a:pPr marL="342900" indent="-342900">
              <a:buFont typeface="Arial" panose="020B0604020202020204" pitchFamily="34" charset="0"/>
              <a:buChar char="•"/>
            </a:pPr>
            <a:r>
              <a:rPr lang="en-US" sz="2400" dirty="0"/>
              <a:t>Human Capacity for Action</a:t>
            </a:r>
          </a:p>
          <a:p>
            <a:pPr marL="342900" indent="-342900">
              <a:buFont typeface="Arial" panose="020B0604020202020204" pitchFamily="34" charset="0"/>
              <a:buChar char="•"/>
            </a:pPr>
            <a:r>
              <a:rPr lang="en-US" sz="2400" dirty="0"/>
              <a:t>Occupation</a:t>
            </a:r>
          </a:p>
          <a:p>
            <a:pPr marL="342900" indent="-342900">
              <a:buFont typeface="Arial" panose="020B0604020202020204" pitchFamily="34" charset="0"/>
              <a:buChar char="•"/>
            </a:pPr>
            <a:r>
              <a:rPr lang="en-US" sz="2400" dirty="0"/>
              <a:t>Ethics, Justice, and Care</a:t>
            </a:r>
          </a:p>
          <a:p>
            <a:pPr marL="342900" indent="-342900">
              <a:buFont typeface="Arial" panose="020B0604020202020204" pitchFamily="34" charset="0"/>
              <a:buChar char="•"/>
            </a:pPr>
            <a:r>
              <a:rPr lang="en-US" sz="2400" dirty="0"/>
              <a:t>Leadership &amp; Collaboration</a:t>
            </a:r>
          </a:p>
          <a:p>
            <a:pPr marL="342900" indent="-342900">
              <a:buFont typeface="Arial" panose="020B0604020202020204" pitchFamily="34" charset="0"/>
              <a:buChar char="•"/>
            </a:pPr>
            <a:r>
              <a:rPr lang="en-US" sz="2400" dirty="0"/>
              <a:t>Inquiry, Scholarship, and Innovation</a:t>
            </a:r>
          </a:p>
          <a:p>
            <a:pPr marL="342900" indent="-342900">
              <a:buFont typeface="Arial" panose="020B0604020202020204" pitchFamily="34" charset="0"/>
              <a:buChar char="•"/>
            </a:pPr>
            <a:r>
              <a:rPr lang="en-US" sz="2400" dirty="0"/>
              <a:t>Therapeutic Processes</a:t>
            </a:r>
          </a:p>
        </p:txBody>
      </p:sp>
      <p:pic>
        <p:nvPicPr>
          <p:cNvPr id="7" name="Picture 6">
            <a:extLst>
              <a:ext uri="{FF2B5EF4-FFF2-40B4-BE49-F238E27FC236}">
                <a16:creationId xmlns:a16="http://schemas.microsoft.com/office/drawing/2014/main" id="{DA4F3F24-25D0-47D1-92F0-9812A15C74C7}"/>
              </a:ext>
            </a:extLst>
          </p:cNvPr>
          <p:cNvPicPr>
            <a:picLocks noChangeAspect="1"/>
          </p:cNvPicPr>
          <p:nvPr/>
        </p:nvPicPr>
        <p:blipFill>
          <a:blip r:embed="rId6"/>
          <a:stretch>
            <a:fillRect/>
          </a:stretch>
        </p:blipFill>
        <p:spPr>
          <a:xfrm>
            <a:off x="6786880" y="1473201"/>
            <a:ext cx="4206240" cy="3481910"/>
          </a:xfrm>
          <a:prstGeom prst="rect">
            <a:avLst/>
          </a:prstGeom>
        </p:spPr>
      </p:pic>
      <p:sp>
        <p:nvSpPr>
          <p:cNvPr id="8" name="Right Triangle 7">
            <a:extLst>
              <a:ext uri="{FF2B5EF4-FFF2-40B4-BE49-F238E27FC236}">
                <a16:creationId xmlns:a16="http://schemas.microsoft.com/office/drawing/2014/main" id="{86A64F53-E72C-4713-A994-64FADEF5507F}"/>
              </a:ext>
            </a:extLst>
          </p:cNvPr>
          <p:cNvSpPr/>
          <p:nvPr/>
        </p:nvSpPr>
        <p:spPr>
          <a:xfrm rot="5400000">
            <a:off x="6654800" y="1605281"/>
            <a:ext cx="1239520" cy="97536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AB7AB59-7BB6-48D0-B0FB-585C7B650E7A}"/>
              </a:ext>
            </a:extLst>
          </p:cNvPr>
          <p:cNvSpPr/>
          <p:nvPr/>
        </p:nvSpPr>
        <p:spPr>
          <a:xfrm rot="10800000">
            <a:off x="9753600" y="1473201"/>
            <a:ext cx="1239520" cy="97536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F81C2C-FCFF-46D5-9C3D-E4EFAC5E82CD}"/>
              </a:ext>
            </a:extLst>
          </p:cNvPr>
          <p:cNvSpPr txBox="1"/>
          <p:nvPr/>
        </p:nvSpPr>
        <p:spPr>
          <a:xfrm>
            <a:off x="7630160" y="1178560"/>
            <a:ext cx="2590800" cy="523220"/>
          </a:xfrm>
          <a:prstGeom prst="rect">
            <a:avLst/>
          </a:prstGeom>
          <a:solidFill>
            <a:schemeClr val="bg1"/>
          </a:solidFill>
        </p:spPr>
        <p:txBody>
          <a:bodyPr wrap="square" rtlCol="0">
            <a:spAutoFit/>
          </a:bodyPr>
          <a:lstStyle/>
          <a:p>
            <a:pPr algn="ctr"/>
            <a:r>
              <a:rPr lang="en-US" sz="2800" b="1" dirty="0">
                <a:solidFill>
                  <a:schemeClr val="accent5">
                    <a:lumMod val="75000"/>
                  </a:schemeClr>
                </a:solidFill>
              </a:rPr>
              <a:t>COURSES </a:t>
            </a:r>
            <a:r>
              <a:rPr lang="en-US" sz="2000" b="1" dirty="0">
                <a:solidFill>
                  <a:schemeClr val="accent5">
                    <a:lumMod val="75000"/>
                  </a:schemeClr>
                </a:solidFill>
              </a:rPr>
              <a:t>(p.21)</a:t>
            </a:r>
          </a:p>
        </p:txBody>
      </p:sp>
      <p:sp>
        <p:nvSpPr>
          <p:cNvPr id="5" name="Oval 4">
            <a:extLst>
              <a:ext uri="{FF2B5EF4-FFF2-40B4-BE49-F238E27FC236}">
                <a16:creationId xmlns:a16="http://schemas.microsoft.com/office/drawing/2014/main" id="{3A878E27-AE64-4906-A4B7-4D664278E51F}"/>
              </a:ext>
            </a:extLst>
          </p:cNvPr>
          <p:cNvSpPr/>
          <p:nvPr/>
        </p:nvSpPr>
        <p:spPr>
          <a:xfrm>
            <a:off x="6096000" y="558800"/>
            <a:ext cx="5648959" cy="5384800"/>
          </a:xfrm>
          <a:prstGeom prst="ellipse">
            <a:avLst/>
          </a:prstGeom>
          <a:noFill/>
          <a:ln w="501650">
            <a:solidFill>
              <a:srgbClr val="336699">
                <a:alpha val="4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783936-24F7-4BE2-9666-56E73D0462FD}"/>
              </a:ext>
            </a:extLst>
          </p:cNvPr>
          <p:cNvSpPr/>
          <p:nvPr/>
        </p:nvSpPr>
        <p:spPr>
          <a:xfrm>
            <a:off x="4189097" y="4242275"/>
            <a:ext cx="2474595" cy="2326641"/>
          </a:xfrm>
          <a:prstGeom prst="ellipse">
            <a:avLst/>
          </a:prstGeom>
          <a:noFill/>
          <a:ln w="501650">
            <a:solidFill>
              <a:srgbClr val="5B9BD5">
                <a:alpha val="8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AD2765-A87E-48C5-9BB9-25242D251131}"/>
              </a:ext>
            </a:extLst>
          </p:cNvPr>
          <p:cNvSpPr txBox="1"/>
          <p:nvPr/>
        </p:nvSpPr>
        <p:spPr>
          <a:xfrm>
            <a:off x="4511994" y="4772090"/>
            <a:ext cx="1828800" cy="1446550"/>
          </a:xfrm>
          <a:prstGeom prst="rect">
            <a:avLst/>
          </a:prstGeom>
          <a:noFill/>
        </p:spPr>
        <p:txBody>
          <a:bodyPr wrap="square" rtlCol="0">
            <a:spAutoFit/>
          </a:bodyPr>
          <a:lstStyle/>
          <a:p>
            <a:pPr algn="ctr"/>
            <a:r>
              <a:rPr lang="en-US" sz="2400" b="1" dirty="0">
                <a:solidFill>
                  <a:schemeClr val="accent5">
                    <a:lumMod val="75000"/>
                  </a:schemeClr>
                </a:solidFill>
              </a:rPr>
              <a:t>FIELDWORK</a:t>
            </a:r>
          </a:p>
          <a:p>
            <a:pPr algn="ctr"/>
            <a:r>
              <a:rPr lang="en-US" sz="1600" b="1" dirty="0">
                <a:solidFill>
                  <a:schemeClr val="accent5">
                    <a:lumMod val="75000"/>
                  </a:schemeClr>
                </a:solidFill>
              </a:rPr>
              <a:t>(p.24)</a:t>
            </a:r>
          </a:p>
          <a:p>
            <a:pPr algn="ctr"/>
            <a:r>
              <a:rPr lang="en-US" sz="2400" dirty="0"/>
              <a:t>Level I</a:t>
            </a:r>
          </a:p>
          <a:p>
            <a:pPr algn="ctr"/>
            <a:r>
              <a:rPr lang="en-US" sz="2400" dirty="0"/>
              <a:t>Level II</a:t>
            </a:r>
          </a:p>
        </p:txBody>
      </p:sp>
      <p:sp>
        <p:nvSpPr>
          <p:cNvPr id="14" name="TextBox 13">
            <a:extLst>
              <a:ext uri="{FF2B5EF4-FFF2-40B4-BE49-F238E27FC236}">
                <a16:creationId xmlns:a16="http://schemas.microsoft.com/office/drawing/2014/main" id="{1347A744-A0C1-4C94-BCDC-BB8033BA5475}"/>
              </a:ext>
            </a:extLst>
          </p:cNvPr>
          <p:cNvSpPr txBox="1"/>
          <p:nvPr/>
        </p:nvSpPr>
        <p:spPr>
          <a:xfrm>
            <a:off x="335756" y="5752772"/>
            <a:ext cx="3672717" cy="769441"/>
          </a:xfrm>
          <a:prstGeom prst="rect">
            <a:avLst/>
          </a:prstGeom>
          <a:noFill/>
        </p:spPr>
        <p:txBody>
          <a:bodyPr wrap="square" rtlCol="0">
            <a:spAutoFit/>
          </a:bodyPr>
          <a:lstStyle/>
          <a:p>
            <a:r>
              <a:rPr lang="en-US" sz="4400" b="1" dirty="0">
                <a:solidFill>
                  <a:schemeClr val="accent5">
                    <a:lumMod val="40000"/>
                    <a:lumOff val="60000"/>
                  </a:schemeClr>
                </a:solidFill>
                <a:effectLst>
                  <a:outerShdw blurRad="38100" dist="38100" dir="2700000" algn="tl">
                    <a:srgbClr val="000000">
                      <a:alpha val="43137"/>
                    </a:srgbClr>
                  </a:outerShdw>
                </a:effectLst>
              </a:rPr>
              <a:t>CURRICULUM</a:t>
            </a:r>
          </a:p>
        </p:txBody>
      </p:sp>
      <p:sp>
        <p:nvSpPr>
          <p:cNvPr id="15" name="TextBox 14">
            <a:extLst>
              <a:ext uri="{FF2B5EF4-FFF2-40B4-BE49-F238E27FC236}">
                <a16:creationId xmlns:a16="http://schemas.microsoft.com/office/drawing/2014/main" id="{CF6F9B99-2C9F-4A5E-A9E1-B645BF8B01B8}"/>
              </a:ext>
            </a:extLst>
          </p:cNvPr>
          <p:cNvSpPr txBox="1"/>
          <p:nvPr/>
        </p:nvSpPr>
        <p:spPr>
          <a:xfrm>
            <a:off x="1876425" y="842827"/>
            <a:ext cx="2132049" cy="523220"/>
          </a:xfrm>
          <a:prstGeom prst="rect">
            <a:avLst/>
          </a:prstGeom>
          <a:noFill/>
        </p:spPr>
        <p:txBody>
          <a:bodyPr wrap="square" rtlCol="0">
            <a:spAutoFit/>
          </a:bodyPr>
          <a:lstStyle/>
          <a:p>
            <a:r>
              <a:rPr lang="en-US" sz="2800" b="1" dirty="0">
                <a:solidFill>
                  <a:schemeClr val="accent5">
                    <a:lumMod val="75000"/>
                  </a:schemeClr>
                </a:solidFill>
              </a:rPr>
              <a:t>THEMES </a:t>
            </a:r>
            <a:r>
              <a:rPr lang="en-US" sz="2000" b="1" dirty="0">
                <a:solidFill>
                  <a:schemeClr val="accent5">
                    <a:lumMod val="75000"/>
                  </a:schemeClr>
                </a:solidFill>
              </a:rPr>
              <a:t>(p.19)</a:t>
            </a:r>
            <a:endParaRPr lang="en-US" sz="2000" dirty="0"/>
          </a:p>
        </p:txBody>
      </p:sp>
      <p:sp>
        <p:nvSpPr>
          <p:cNvPr id="3" name="TextBox 2">
            <a:extLst>
              <a:ext uri="{FF2B5EF4-FFF2-40B4-BE49-F238E27FC236}">
                <a16:creationId xmlns:a16="http://schemas.microsoft.com/office/drawing/2014/main" id="{12988F99-1044-4BCC-B72C-88EFB8004C72}"/>
              </a:ext>
            </a:extLst>
          </p:cNvPr>
          <p:cNvSpPr txBox="1"/>
          <p:nvPr/>
        </p:nvSpPr>
        <p:spPr>
          <a:xfrm>
            <a:off x="9807334" y="3362963"/>
            <a:ext cx="586781" cy="369332"/>
          </a:xfrm>
          <a:prstGeom prst="rect">
            <a:avLst/>
          </a:prstGeom>
          <a:solidFill>
            <a:schemeClr val="bg1"/>
          </a:solidFill>
        </p:spPr>
        <p:txBody>
          <a:bodyPr wrap="square" rtlCol="0">
            <a:spAutoFit/>
          </a:bodyPr>
          <a:lstStyle/>
          <a:p>
            <a:r>
              <a:rPr lang="en-US" dirty="0"/>
              <a:t>I-III</a:t>
            </a:r>
          </a:p>
        </p:txBody>
      </p:sp>
      <p:pic>
        <p:nvPicPr>
          <p:cNvPr id="16" name="Audio 15">
            <a:hlinkClick r:id="" action="ppaction://media"/>
            <a:extLst>
              <a:ext uri="{FF2B5EF4-FFF2-40B4-BE49-F238E27FC236}">
                <a16:creationId xmlns:a16="http://schemas.microsoft.com/office/drawing/2014/main" id="{20DB28E1-452F-4CEA-BAB7-CF8CB65CA5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40799783"/>
      </p:ext>
    </p:extLst>
  </p:cSld>
  <p:clrMapOvr>
    <a:masterClrMapping/>
  </p:clrMapOvr>
  <mc:AlternateContent xmlns:mc="http://schemas.openxmlformats.org/markup-compatibility/2006">
    <mc:Choice xmlns:p14="http://schemas.microsoft.com/office/powerpoint/2010/main" Requires="p14">
      <p:transition spd="slow" p14:dur="2000" advTm="150665"/>
    </mc:Choice>
    <mc:Fallback>
      <p:transition spd="slow" advTm="15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7CF6-1726-41C6-BBB8-1FBD1D7752EA}"/>
              </a:ext>
            </a:extLst>
          </p:cNvPr>
          <p:cNvPicPr>
            <a:picLocks noChangeAspect="1"/>
          </p:cNvPicPr>
          <p:nvPr/>
        </p:nvPicPr>
        <p:blipFill>
          <a:blip r:embed="rId6"/>
          <a:stretch>
            <a:fillRect/>
          </a:stretch>
        </p:blipFill>
        <p:spPr>
          <a:xfrm>
            <a:off x="3939651" y="2240587"/>
            <a:ext cx="5901626" cy="3194119"/>
          </a:xfrm>
          <a:prstGeom prst="rect">
            <a:avLst/>
          </a:prstGeom>
        </p:spPr>
      </p:pic>
      <p:sp>
        <p:nvSpPr>
          <p:cNvPr id="2" name="Oval 1">
            <a:extLst>
              <a:ext uri="{FF2B5EF4-FFF2-40B4-BE49-F238E27FC236}">
                <a16:creationId xmlns:a16="http://schemas.microsoft.com/office/drawing/2014/main" id="{E51CA90C-F667-4867-AD04-62C75F2684B3}"/>
              </a:ext>
            </a:extLst>
          </p:cNvPr>
          <p:cNvSpPr/>
          <p:nvPr/>
        </p:nvSpPr>
        <p:spPr>
          <a:xfrm>
            <a:off x="2679404" y="427034"/>
            <a:ext cx="8251998" cy="6003925"/>
          </a:xfrm>
          <a:prstGeom prst="ellipse">
            <a:avLst/>
          </a:prstGeom>
          <a:noFill/>
          <a:ln w="501650">
            <a:solidFill>
              <a:srgbClr val="003399">
                <a:alpha val="4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A1EDA0-1A1D-44BC-A33E-F76267E28774}"/>
              </a:ext>
            </a:extLst>
          </p:cNvPr>
          <p:cNvSpPr txBox="1"/>
          <p:nvPr/>
        </p:nvSpPr>
        <p:spPr>
          <a:xfrm>
            <a:off x="5015318" y="917148"/>
            <a:ext cx="3580170" cy="1323439"/>
          </a:xfrm>
          <a:prstGeom prst="rect">
            <a:avLst/>
          </a:prstGeom>
          <a:noFill/>
        </p:spPr>
        <p:txBody>
          <a:bodyPr wrap="square" rtlCol="0">
            <a:spAutoFit/>
          </a:bodyPr>
          <a:lstStyle/>
          <a:p>
            <a:pPr algn="ctr"/>
            <a:r>
              <a:rPr lang="en-US" sz="4000" b="1" dirty="0">
                <a:solidFill>
                  <a:srgbClr val="003399"/>
                </a:solidFill>
              </a:rPr>
              <a:t>TIMELINES</a:t>
            </a:r>
          </a:p>
          <a:p>
            <a:pPr algn="ctr"/>
            <a:r>
              <a:rPr lang="en-US" sz="2000" b="1" dirty="0">
                <a:solidFill>
                  <a:srgbClr val="003399"/>
                </a:solidFill>
              </a:rPr>
              <a:t>(see also “Fast Facts” document on page 3 of handouts)</a:t>
            </a:r>
          </a:p>
        </p:txBody>
      </p:sp>
      <p:sp>
        <p:nvSpPr>
          <p:cNvPr id="9" name="TextBox 8">
            <a:extLst>
              <a:ext uri="{FF2B5EF4-FFF2-40B4-BE49-F238E27FC236}">
                <a16:creationId xmlns:a16="http://schemas.microsoft.com/office/drawing/2014/main" id="{8EC5012B-2E56-47F3-9526-70413A682092}"/>
              </a:ext>
            </a:extLst>
          </p:cNvPr>
          <p:cNvSpPr txBox="1"/>
          <p:nvPr/>
        </p:nvSpPr>
        <p:spPr>
          <a:xfrm rot="16200000">
            <a:off x="-730014" y="2967332"/>
            <a:ext cx="4011418" cy="923330"/>
          </a:xfrm>
          <a:prstGeom prst="rect">
            <a:avLst/>
          </a:prstGeom>
          <a:noFill/>
        </p:spPr>
        <p:txBody>
          <a:bodyPr wrap="square" rtlCol="0">
            <a:spAutoFit/>
          </a:bodyPr>
          <a:lstStyle/>
          <a:p>
            <a:r>
              <a:rPr lang="en-US" sz="5400" b="1" dirty="0">
                <a:solidFill>
                  <a:schemeClr val="accent5">
                    <a:lumMod val="40000"/>
                    <a:lumOff val="60000"/>
                  </a:schemeClr>
                </a:solidFill>
                <a:effectLst>
                  <a:outerShdw blurRad="38100" dist="38100" dir="2700000" algn="tl">
                    <a:srgbClr val="000000">
                      <a:alpha val="43137"/>
                    </a:srgbClr>
                  </a:outerShdw>
                </a:effectLst>
              </a:rPr>
              <a:t>ADMISSIONS</a:t>
            </a:r>
          </a:p>
        </p:txBody>
      </p:sp>
      <p:pic>
        <p:nvPicPr>
          <p:cNvPr id="10" name="Audio 9">
            <a:hlinkClick r:id="" action="ppaction://media"/>
            <a:extLst>
              <a:ext uri="{FF2B5EF4-FFF2-40B4-BE49-F238E27FC236}">
                <a16:creationId xmlns:a16="http://schemas.microsoft.com/office/drawing/2014/main" id="{0E0752F0-6E50-49BB-966A-F747707310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71677127"/>
      </p:ext>
    </p:extLst>
  </p:cSld>
  <p:clrMapOvr>
    <a:masterClrMapping/>
  </p:clrMapOvr>
  <mc:AlternateContent xmlns:mc="http://schemas.openxmlformats.org/markup-compatibility/2006">
    <mc:Choice xmlns:p14="http://schemas.microsoft.com/office/powerpoint/2010/main" Requires="p14">
      <p:transition spd="slow" p14:dur="2000" advTm="121393"/>
    </mc:Choice>
    <mc:Fallback>
      <p:transition spd="slow" advTm="12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2849ADB-FBCE-4747-A676-114F31B90D6E}"/>
              </a:ext>
            </a:extLst>
          </p:cNvPr>
          <p:cNvSpPr/>
          <p:nvPr/>
        </p:nvSpPr>
        <p:spPr>
          <a:xfrm>
            <a:off x="5448058" y="356187"/>
            <a:ext cx="6388342" cy="6145619"/>
          </a:xfrm>
          <a:prstGeom prst="ellipse">
            <a:avLst/>
          </a:prstGeom>
          <a:noFill/>
          <a:ln w="501650">
            <a:solidFill>
              <a:srgbClr val="5B9BD5">
                <a:alpha val="8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D73D0-1763-452F-8663-4D5FE110A932}"/>
              </a:ext>
            </a:extLst>
          </p:cNvPr>
          <p:cNvSpPr txBox="1"/>
          <p:nvPr/>
        </p:nvSpPr>
        <p:spPr>
          <a:xfrm>
            <a:off x="6483091" y="2197993"/>
            <a:ext cx="5454909"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strike="sngStrike" dirty="0">
                <a:solidFill>
                  <a:srgbClr val="003399"/>
                </a:solidFill>
              </a:rPr>
              <a:t>GRE (Graduate Record Exam)</a:t>
            </a:r>
          </a:p>
          <a:p>
            <a:pPr marL="285750" indent="-285750">
              <a:buFont typeface="Arial" panose="020B0604020202020204" pitchFamily="34" charset="0"/>
              <a:buChar char="•"/>
            </a:pPr>
            <a:r>
              <a:rPr lang="en-US" sz="2400" b="1" dirty="0">
                <a:solidFill>
                  <a:srgbClr val="003399"/>
                </a:solidFill>
              </a:rPr>
              <a:t>Undergraduate transcripts</a:t>
            </a:r>
          </a:p>
          <a:p>
            <a:pPr marL="285750" indent="-285750">
              <a:buFont typeface="Arial" panose="020B0604020202020204" pitchFamily="34" charset="0"/>
              <a:buChar char="•"/>
            </a:pPr>
            <a:r>
              <a:rPr lang="en-US" sz="2400" b="1" dirty="0">
                <a:solidFill>
                  <a:srgbClr val="003399"/>
                </a:solidFill>
              </a:rPr>
              <a:t>CV/Resume</a:t>
            </a:r>
          </a:p>
          <a:p>
            <a:pPr marL="285750" indent="-285750">
              <a:buFont typeface="Arial" panose="020B0604020202020204" pitchFamily="34" charset="0"/>
              <a:buChar char="•"/>
            </a:pPr>
            <a:r>
              <a:rPr lang="en-US" sz="2400" b="1" dirty="0">
                <a:solidFill>
                  <a:srgbClr val="003399"/>
                </a:solidFill>
              </a:rPr>
              <a:t>3 Letters of Recommendation (1 OT)</a:t>
            </a:r>
          </a:p>
          <a:p>
            <a:pPr marL="285750" indent="-285750">
              <a:buFont typeface="Arial" panose="020B0604020202020204" pitchFamily="34" charset="0"/>
              <a:buChar char="•"/>
            </a:pPr>
            <a:r>
              <a:rPr lang="en-US" sz="2400" b="1" dirty="0">
                <a:solidFill>
                  <a:srgbClr val="003399"/>
                </a:solidFill>
              </a:rPr>
              <a:t>Statement of Purpose Essay</a:t>
            </a:r>
          </a:p>
          <a:p>
            <a:pPr marL="285750" indent="-285750">
              <a:buFont typeface="Arial" panose="020B0604020202020204" pitchFamily="34" charset="0"/>
              <a:buChar char="•"/>
            </a:pPr>
            <a:r>
              <a:rPr lang="en-US" sz="2400" b="1" dirty="0">
                <a:solidFill>
                  <a:srgbClr val="003399"/>
                </a:solidFill>
              </a:rPr>
              <a:t>Prerequisite Courses</a:t>
            </a:r>
          </a:p>
          <a:p>
            <a:pPr marL="285750" indent="-285750">
              <a:buFont typeface="Arial" panose="020B0604020202020204" pitchFamily="34" charset="0"/>
              <a:buChar char="•"/>
            </a:pPr>
            <a:r>
              <a:rPr lang="en-US" sz="2400" b="1" dirty="0">
                <a:solidFill>
                  <a:srgbClr val="003399"/>
                </a:solidFill>
              </a:rPr>
              <a:t>Record of OT Observations</a:t>
            </a:r>
          </a:p>
          <a:p>
            <a:pPr marL="285750" indent="-285750">
              <a:buFont typeface="Arial" panose="020B0604020202020204" pitchFamily="34" charset="0"/>
              <a:buChar char="•"/>
            </a:pPr>
            <a:r>
              <a:rPr lang="en-US" sz="2400" b="1" dirty="0">
                <a:solidFill>
                  <a:srgbClr val="003399"/>
                </a:solidFill>
              </a:rPr>
              <a:t>Reflective Essay on Occupation Prerequisite</a:t>
            </a:r>
          </a:p>
        </p:txBody>
      </p:sp>
      <p:sp>
        <p:nvSpPr>
          <p:cNvPr id="4" name="TextBox 3">
            <a:extLst>
              <a:ext uri="{FF2B5EF4-FFF2-40B4-BE49-F238E27FC236}">
                <a16:creationId xmlns:a16="http://schemas.microsoft.com/office/drawing/2014/main" id="{06FA3E11-56A1-455D-9818-E0740E2F3D94}"/>
              </a:ext>
            </a:extLst>
          </p:cNvPr>
          <p:cNvSpPr txBox="1"/>
          <p:nvPr/>
        </p:nvSpPr>
        <p:spPr>
          <a:xfrm>
            <a:off x="6791894" y="907860"/>
            <a:ext cx="3700670" cy="1200329"/>
          </a:xfrm>
          <a:prstGeom prst="rect">
            <a:avLst/>
          </a:prstGeom>
          <a:noFill/>
        </p:spPr>
        <p:txBody>
          <a:bodyPr wrap="square" rtlCol="0">
            <a:spAutoFit/>
          </a:bodyPr>
          <a:lstStyle/>
          <a:p>
            <a:pPr algn="ctr"/>
            <a:r>
              <a:rPr lang="en-US" sz="3600" b="1" dirty="0">
                <a:solidFill>
                  <a:srgbClr val="003399"/>
                </a:solidFill>
              </a:rPr>
              <a:t>APPLICATION REQUIREMENTS</a:t>
            </a:r>
          </a:p>
        </p:txBody>
      </p:sp>
      <p:sp>
        <p:nvSpPr>
          <p:cNvPr id="5" name="TextBox 4">
            <a:extLst>
              <a:ext uri="{FF2B5EF4-FFF2-40B4-BE49-F238E27FC236}">
                <a16:creationId xmlns:a16="http://schemas.microsoft.com/office/drawing/2014/main" id="{94C7AD87-1F36-482E-85DF-FD55ED23D1CC}"/>
              </a:ext>
            </a:extLst>
          </p:cNvPr>
          <p:cNvSpPr txBox="1"/>
          <p:nvPr/>
        </p:nvSpPr>
        <p:spPr>
          <a:xfrm rot="18328633">
            <a:off x="3601810" y="1144900"/>
            <a:ext cx="2469893" cy="830997"/>
          </a:xfrm>
          <a:prstGeom prst="rect">
            <a:avLst/>
          </a:prstGeom>
          <a:noFill/>
        </p:spPr>
        <p:txBody>
          <a:bodyPr wrap="square" rtlCol="0">
            <a:spAutoFit/>
          </a:bodyPr>
          <a:lstStyle/>
          <a:p>
            <a:pPr algn="ctr"/>
            <a:r>
              <a:rPr lang="en-US" sz="2400" b="1" dirty="0">
                <a:solidFill>
                  <a:srgbClr val="7030A0"/>
                </a:solidFill>
              </a:rPr>
              <a:t>GRE NO LONGER </a:t>
            </a:r>
          </a:p>
          <a:p>
            <a:pPr algn="ctr"/>
            <a:r>
              <a:rPr lang="en-US" sz="2400" b="1" dirty="0">
                <a:solidFill>
                  <a:srgbClr val="7030A0"/>
                </a:solidFill>
              </a:rPr>
              <a:t>REQUIRED!</a:t>
            </a:r>
          </a:p>
        </p:txBody>
      </p:sp>
      <p:cxnSp>
        <p:nvCxnSpPr>
          <p:cNvPr id="6" name="Straight Arrow Connector 5">
            <a:extLst>
              <a:ext uri="{FF2B5EF4-FFF2-40B4-BE49-F238E27FC236}">
                <a16:creationId xmlns:a16="http://schemas.microsoft.com/office/drawing/2014/main" id="{838B036D-8FE1-4C20-B5A9-F82278B28DCC}"/>
              </a:ext>
            </a:extLst>
          </p:cNvPr>
          <p:cNvCxnSpPr>
            <a:cxnSpLocks/>
          </p:cNvCxnSpPr>
          <p:nvPr/>
        </p:nvCxnSpPr>
        <p:spPr>
          <a:xfrm>
            <a:off x="5508673" y="1508024"/>
            <a:ext cx="931261" cy="80613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C1BAF9-2301-4985-9258-A057C7EA8DA5}"/>
              </a:ext>
            </a:extLst>
          </p:cNvPr>
          <p:cNvSpPr txBox="1"/>
          <p:nvPr/>
        </p:nvSpPr>
        <p:spPr>
          <a:xfrm>
            <a:off x="349778" y="5547084"/>
            <a:ext cx="4011418" cy="923330"/>
          </a:xfrm>
          <a:prstGeom prst="rect">
            <a:avLst/>
          </a:prstGeom>
          <a:noFill/>
        </p:spPr>
        <p:txBody>
          <a:bodyPr wrap="square" rtlCol="0">
            <a:spAutoFit/>
          </a:bodyPr>
          <a:lstStyle/>
          <a:p>
            <a:r>
              <a:rPr lang="en-US" sz="5400" b="1" dirty="0">
                <a:solidFill>
                  <a:schemeClr val="accent5">
                    <a:lumMod val="40000"/>
                    <a:lumOff val="60000"/>
                  </a:schemeClr>
                </a:solidFill>
                <a:effectLst>
                  <a:outerShdw blurRad="38100" dist="38100" dir="2700000" algn="tl">
                    <a:srgbClr val="000000">
                      <a:alpha val="43137"/>
                    </a:srgbClr>
                  </a:outerShdw>
                </a:effectLst>
              </a:rPr>
              <a:t>ADMISSIONS</a:t>
            </a:r>
          </a:p>
        </p:txBody>
      </p:sp>
      <p:sp>
        <p:nvSpPr>
          <p:cNvPr id="11" name="TextBox 10">
            <a:extLst>
              <a:ext uri="{FF2B5EF4-FFF2-40B4-BE49-F238E27FC236}">
                <a16:creationId xmlns:a16="http://schemas.microsoft.com/office/drawing/2014/main" id="{C94EBD4E-5118-4A2C-B067-7867D3D273F2}"/>
              </a:ext>
            </a:extLst>
          </p:cNvPr>
          <p:cNvSpPr txBox="1"/>
          <p:nvPr/>
        </p:nvSpPr>
        <p:spPr>
          <a:xfrm>
            <a:off x="355600" y="2807220"/>
            <a:ext cx="3919220" cy="1200329"/>
          </a:xfrm>
          <a:prstGeom prst="rect">
            <a:avLst/>
          </a:prstGeom>
          <a:noFill/>
        </p:spPr>
        <p:txBody>
          <a:bodyPr wrap="square" rtlCol="0">
            <a:spAutoFit/>
          </a:bodyPr>
          <a:lstStyle/>
          <a:p>
            <a:r>
              <a:rPr lang="en-US" sz="2400" b="1" dirty="0"/>
              <a:t>See also: </a:t>
            </a:r>
            <a:r>
              <a:rPr lang="en-US" sz="2400" b="1" dirty="0">
                <a:hlinkClick r:id="rId5"/>
              </a:rPr>
              <a:t>https://gradschool.unc.edu/admissions/instructions.html</a:t>
            </a:r>
            <a:r>
              <a:rPr lang="en-US" sz="2400" b="1" dirty="0"/>
              <a:t> </a:t>
            </a:r>
          </a:p>
        </p:txBody>
      </p:sp>
      <p:pic>
        <p:nvPicPr>
          <p:cNvPr id="14" name="Audio 13">
            <a:hlinkClick r:id="" action="ppaction://media"/>
            <a:extLst>
              <a:ext uri="{FF2B5EF4-FFF2-40B4-BE49-F238E27FC236}">
                <a16:creationId xmlns:a16="http://schemas.microsoft.com/office/drawing/2014/main" id="{E1F52B0C-010F-4E56-8CE1-8081B1F2C1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1919134"/>
      </p:ext>
    </p:extLst>
  </p:cSld>
  <p:clrMapOvr>
    <a:masterClrMapping/>
  </p:clrMapOvr>
  <mc:AlternateContent xmlns:mc="http://schemas.openxmlformats.org/markup-compatibility/2006">
    <mc:Choice xmlns:p14="http://schemas.microsoft.com/office/powerpoint/2010/main" Requires="p14">
      <p:transition spd="slow" p14:dur="2000" advTm="132978"/>
    </mc:Choice>
    <mc:Fallback>
      <p:transition spd="slow" advTm="132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51CA90C-F667-4867-AD04-62C75F2684B3}"/>
              </a:ext>
            </a:extLst>
          </p:cNvPr>
          <p:cNvSpPr/>
          <p:nvPr/>
        </p:nvSpPr>
        <p:spPr>
          <a:xfrm>
            <a:off x="455157" y="446088"/>
            <a:ext cx="5059818" cy="4640262"/>
          </a:xfrm>
          <a:prstGeom prst="ellipse">
            <a:avLst/>
          </a:prstGeom>
          <a:noFill/>
          <a:ln w="501650">
            <a:solidFill>
              <a:srgbClr val="003399">
                <a:alpha val="4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576699-3F7B-4946-BBA0-90BBEB2DFE03}"/>
              </a:ext>
            </a:extLst>
          </p:cNvPr>
          <p:cNvSpPr txBox="1"/>
          <p:nvPr/>
        </p:nvSpPr>
        <p:spPr>
          <a:xfrm>
            <a:off x="6874123" y="1018520"/>
            <a:ext cx="3700670" cy="584775"/>
          </a:xfrm>
          <a:prstGeom prst="rect">
            <a:avLst/>
          </a:prstGeom>
          <a:noFill/>
        </p:spPr>
        <p:txBody>
          <a:bodyPr wrap="square" rtlCol="0">
            <a:spAutoFit/>
          </a:bodyPr>
          <a:lstStyle/>
          <a:p>
            <a:pPr algn="ctr"/>
            <a:r>
              <a:rPr lang="en-US" sz="3200" b="1" dirty="0">
                <a:solidFill>
                  <a:srgbClr val="003399"/>
                </a:solidFill>
              </a:rPr>
              <a:t>OCCUPATION </a:t>
            </a:r>
          </a:p>
        </p:txBody>
      </p:sp>
      <p:sp>
        <p:nvSpPr>
          <p:cNvPr id="8" name="TextBox 7">
            <a:extLst>
              <a:ext uri="{FF2B5EF4-FFF2-40B4-BE49-F238E27FC236}">
                <a16:creationId xmlns:a16="http://schemas.microsoft.com/office/drawing/2014/main" id="{4D840840-7557-4A37-B4F8-B77EAECE9FBB}"/>
              </a:ext>
            </a:extLst>
          </p:cNvPr>
          <p:cNvSpPr txBox="1"/>
          <p:nvPr/>
        </p:nvSpPr>
        <p:spPr>
          <a:xfrm>
            <a:off x="1402658" y="1256614"/>
            <a:ext cx="3781425" cy="3170099"/>
          </a:xfrm>
          <a:prstGeom prst="rect">
            <a:avLst/>
          </a:prstGeom>
          <a:noFill/>
        </p:spPr>
        <p:txBody>
          <a:bodyPr wrap="square" rtlCol="0">
            <a:spAutoFit/>
          </a:bodyPr>
          <a:lstStyle/>
          <a:p>
            <a:r>
              <a:rPr lang="en-US" sz="2000" b="1" dirty="0">
                <a:solidFill>
                  <a:srgbClr val="003399"/>
                </a:solidFill>
              </a:rPr>
              <a:t>Fixed Prerequisites</a:t>
            </a:r>
          </a:p>
          <a:p>
            <a:pPr marL="285750" indent="-285750">
              <a:buFont typeface="Arial" panose="020B0604020202020204" pitchFamily="34" charset="0"/>
              <a:buChar char="•"/>
            </a:pPr>
            <a:r>
              <a:rPr lang="en-US" sz="2000" b="1" dirty="0">
                <a:solidFill>
                  <a:srgbClr val="003399"/>
                </a:solidFill>
              </a:rPr>
              <a:t>2 semesters human anatomy  &amp; physiology with lab</a:t>
            </a:r>
          </a:p>
          <a:p>
            <a:pPr marL="285750" indent="-285750">
              <a:buFont typeface="Arial" panose="020B0604020202020204" pitchFamily="34" charset="0"/>
              <a:buChar char="•"/>
            </a:pPr>
            <a:r>
              <a:rPr lang="en-US" sz="2000" b="1" dirty="0">
                <a:solidFill>
                  <a:srgbClr val="003399"/>
                </a:solidFill>
              </a:rPr>
              <a:t>Statistics</a:t>
            </a:r>
          </a:p>
          <a:p>
            <a:pPr marL="285750" indent="-285750">
              <a:buFont typeface="Arial" panose="020B0604020202020204" pitchFamily="34" charset="0"/>
              <a:buChar char="•"/>
            </a:pPr>
            <a:r>
              <a:rPr lang="en-US" sz="2000" b="1" dirty="0">
                <a:solidFill>
                  <a:srgbClr val="003399"/>
                </a:solidFill>
              </a:rPr>
              <a:t>Abnormal Psychology</a:t>
            </a:r>
          </a:p>
          <a:p>
            <a:r>
              <a:rPr lang="en-US" sz="2000" b="1" dirty="0">
                <a:solidFill>
                  <a:srgbClr val="003399"/>
                </a:solidFill>
              </a:rPr>
              <a:t>Flexible Prerequisites</a:t>
            </a:r>
          </a:p>
          <a:p>
            <a:pPr marL="285750" indent="-285750">
              <a:buFont typeface="Arial" panose="020B0604020202020204" pitchFamily="34" charset="0"/>
              <a:buChar char="•"/>
            </a:pPr>
            <a:r>
              <a:rPr lang="en-US" sz="2000" b="1" dirty="0">
                <a:solidFill>
                  <a:srgbClr val="003399"/>
                </a:solidFill>
              </a:rPr>
              <a:t>Human Development/Behavior</a:t>
            </a:r>
          </a:p>
          <a:p>
            <a:pPr marL="285750" indent="-285750">
              <a:buFont typeface="Arial" panose="020B0604020202020204" pitchFamily="34" charset="0"/>
              <a:buChar char="•"/>
            </a:pPr>
            <a:r>
              <a:rPr lang="en-US" sz="2000" b="1" dirty="0">
                <a:solidFill>
                  <a:srgbClr val="003399"/>
                </a:solidFill>
              </a:rPr>
              <a:t>Social Institutions/Systems</a:t>
            </a:r>
          </a:p>
          <a:p>
            <a:pPr marL="285750" indent="-285750">
              <a:buFont typeface="Arial" panose="020B0604020202020204" pitchFamily="34" charset="0"/>
              <a:buChar char="•"/>
            </a:pPr>
            <a:r>
              <a:rPr lang="en-US" sz="2000" b="1" dirty="0">
                <a:solidFill>
                  <a:srgbClr val="003399"/>
                </a:solidFill>
              </a:rPr>
              <a:t>Modes of Reasoning</a:t>
            </a:r>
          </a:p>
          <a:p>
            <a:pPr marL="285750" indent="-285750">
              <a:buFont typeface="Arial" panose="020B0604020202020204" pitchFamily="34" charset="0"/>
              <a:buChar char="•"/>
            </a:pPr>
            <a:r>
              <a:rPr lang="en-US" sz="2000" b="1" dirty="0">
                <a:solidFill>
                  <a:srgbClr val="003399"/>
                </a:solidFill>
              </a:rPr>
              <a:t>Occupation</a:t>
            </a:r>
          </a:p>
        </p:txBody>
      </p:sp>
      <p:sp>
        <p:nvSpPr>
          <p:cNvPr id="9" name="TextBox 8">
            <a:extLst>
              <a:ext uri="{FF2B5EF4-FFF2-40B4-BE49-F238E27FC236}">
                <a16:creationId xmlns:a16="http://schemas.microsoft.com/office/drawing/2014/main" id="{8EC5012B-2E56-47F3-9526-70413A682092}"/>
              </a:ext>
            </a:extLst>
          </p:cNvPr>
          <p:cNvSpPr txBox="1"/>
          <p:nvPr/>
        </p:nvSpPr>
        <p:spPr>
          <a:xfrm>
            <a:off x="772579" y="5442020"/>
            <a:ext cx="4411504" cy="707886"/>
          </a:xfrm>
          <a:prstGeom prst="rect">
            <a:avLst/>
          </a:prstGeom>
          <a:noFill/>
        </p:spPr>
        <p:txBody>
          <a:bodyPr wrap="square" rtlCol="0">
            <a:spAutoFit/>
          </a:bodyPr>
          <a:lstStyle/>
          <a:p>
            <a:r>
              <a:rPr lang="en-US" sz="4000" b="1" dirty="0">
                <a:solidFill>
                  <a:schemeClr val="accent5">
                    <a:lumMod val="40000"/>
                    <a:lumOff val="60000"/>
                  </a:schemeClr>
                </a:solidFill>
                <a:effectLst>
                  <a:outerShdw blurRad="38100" dist="38100" dir="2700000" algn="tl">
                    <a:srgbClr val="000000">
                      <a:alpha val="43137"/>
                    </a:srgbClr>
                  </a:outerShdw>
                </a:effectLst>
              </a:rPr>
              <a:t>PREREQUISITES </a:t>
            </a:r>
            <a:r>
              <a:rPr lang="en-US" sz="2000" b="1" dirty="0">
                <a:solidFill>
                  <a:schemeClr val="accent5">
                    <a:lumMod val="40000"/>
                    <a:lumOff val="60000"/>
                  </a:schemeClr>
                </a:solidFill>
                <a:effectLst>
                  <a:outerShdw blurRad="38100" dist="38100" dir="2700000" algn="tl">
                    <a:srgbClr val="000000">
                      <a:alpha val="43137"/>
                    </a:srgbClr>
                  </a:outerShdw>
                </a:effectLst>
              </a:rPr>
              <a:t>(p. 4)</a:t>
            </a:r>
          </a:p>
        </p:txBody>
      </p:sp>
      <p:pic>
        <p:nvPicPr>
          <p:cNvPr id="3" name="Picture 2">
            <a:extLst>
              <a:ext uri="{FF2B5EF4-FFF2-40B4-BE49-F238E27FC236}">
                <a16:creationId xmlns:a16="http://schemas.microsoft.com/office/drawing/2014/main" id="{44442684-39EF-4C67-8ABD-3E6821EB1DA0}"/>
              </a:ext>
            </a:extLst>
          </p:cNvPr>
          <p:cNvPicPr>
            <a:picLocks noChangeAspect="1"/>
          </p:cNvPicPr>
          <p:nvPr/>
        </p:nvPicPr>
        <p:blipFill>
          <a:blip r:embed="rId5"/>
          <a:stretch>
            <a:fillRect/>
          </a:stretch>
        </p:blipFill>
        <p:spPr>
          <a:xfrm>
            <a:off x="6462476" y="2147648"/>
            <a:ext cx="4679261" cy="3517333"/>
          </a:xfrm>
          <a:prstGeom prst="rect">
            <a:avLst/>
          </a:prstGeom>
        </p:spPr>
      </p:pic>
      <p:sp>
        <p:nvSpPr>
          <p:cNvPr id="6" name="Oval 5">
            <a:extLst>
              <a:ext uri="{FF2B5EF4-FFF2-40B4-BE49-F238E27FC236}">
                <a16:creationId xmlns:a16="http://schemas.microsoft.com/office/drawing/2014/main" id="{520A31D8-B063-4638-821A-211F11484401}"/>
              </a:ext>
            </a:extLst>
          </p:cNvPr>
          <p:cNvSpPr/>
          <p:nvPr/>
        </p:nvSpPr>
        <p:spPr>
          <a:xfrm>
            <a:off x="5514975" y="549908"/>
            <a:ext cx="6372225" cy="5955668"/>
          </a:xfrm>
          <a:prstGeom prst="ellipse">
            <a:avLst/>
          </a:prstGeom>
          <a:noFill/>
          <a:ln w="501650">
            <a:solidFill>
              <a:srgbClr val="5B9BD5">
                <a:alpha val="8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05BC37-8A66-49E0-8D04-A9F65373588F}"/>
              </a:ext>
            </a:extLst>
          </p:cNvPr>
          <p:cNvSpPr txBox="1"/>
          <p:nvPr/>
        </p:nvSpPr>
        <p:spPr>
          <a:xfrm>
            <a:off x="7029451" y="1603295"/>
            <a:ext cx="3510245" cy="400110"/>
          </a:xfrm>
          <a:prstGeom prst="rect">
            <a:avLst/>
          </a:prstGeom>
          <a:noFill/>
        </p:spPr>
        <p:txBody>
          <a:bodyPr wrap="square" rtlCol="0">
            <a:spAutoFit/>
          </a:bodyPr>
          <a:lstStyle/>
          <a:p>
            <a:r>
              <a:rPr lang="en-US" sz="2000" dirty="0">
                <a:hlinkClick r:id="rId6"/>
              </a:rPr>
              <a:t>https://youtu.be/S6izc_Mu8eg</a:t>
            </a:r>
            <a:endParaRPr lang="en-US" sz="2000" dirty="0"/>
          </a:p>
        </p:txBody>
      </p:sp>
      <p:pic>
        <p:nvPicPr>
          <p:cNvPr id="4" name="Audio 3">
            <a:hlinkClick r:id="" action="ppaction://media"/>
            <a:extLst>
              <a:ext uri="{FF2B5EF4-FFF2-40B4-BE49-F238E27FC236}">
                <a16:creationId xmlns:a16="http://schemas.microsoft.com/office/drawing/2014/main" id="{8395A50D-7BFF-4728-8199-27C5A88DCD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3064531"/>
      </p:ext>
    </p:extLst>
  </p:cSld>
  <p:clrMapOvr>
    <a:masterClrMapping/>
  </p:clrMapOvr>
  <mc:AlternateContent xmlns:mc="http://schemas.openxmlformats.org/markup-compatibility/2006">
    <mc:Choice xmlns:p14="http://schemas.microsoft.com/office/powerpoint/2010/main" Requires="p14">
      <p:transition spd="slow" p14:dur="2000" advTm="198379"/>
    </mc:Choice>
    <mc:Fallback>
      <p:transition spd="slow" advTm="19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63115-7359-400B-B946-1D3709C4B88B}"/>
              </a:ext>
            </a:extLst>
          </p:cNvPr>
          <p:cNvPicPr>
            <a:picLocks noChangeAspect="1"/>
          </p:cNvPicPr>
          <p:nvPr/>
        </p:nvPicPr>
        <p:blipFill>
          <a:blip r:embed="rId5"/>
          <a:stretch>
            <a:fillRect/>
          </a:stretch>
        </p:blipFill>
        <p:spPr>
          <a:xfrm>
            <a:off x="4160348" y="404626"/>
            <a:ext cx="5278292" cy="6048747"/>
          </a:xfrm>
          <a:prstGeom prst="rect">
            <a:avLst/>
          </a:prstGeom>
        </p:spPr>
      </p:pic>
      <p:sp>
        <p:nvSpPr>
          <p:cNvPr id="3" name="Oval 2">
            <a:extLst>
              <a:ext uri="{FF2B5EF4-FFF2-40B4-BE49-F238E27FC236}">
                <a16:creationId xmlns:a16="http://schemas.microsoft.com/office/drawing/2014/main" id="{9DD54B39-A617-48F5-AA7E-9A91FF65B461}"/>
              </a:ext>
            </a:extLst>
          </p:cNvPr>
          <p:cNvSpPr/>
          <p:nvPr/>
        </p:nvSpPr>
        <p:spPr>
          <a:xfrm>
            <a:off x="3772194" y="222025"/>
            <a:ext cx="3232299" cy="648586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D0F8-EB43-4083-A2F9-7BC6D99C77D3}"/>
              </a:ext>
            </a:extLst>
          </p:cNvPr>
          <p:cNvSpPr txBox="1"/>
          <p:nvPr/>
        </p:nvSpPr>
        <p:spPr>
          <a:xfrm rot="16200000">
            <a:off x="-1575456" y="2947468"/>
            <a:ext cx="6390167" cy="707886"/>
          </a:xfrm>
          <a:prstGeom prst="rect">
            <a:avLst/>
          </a:prstGeom>
          <a:noFill/>
        </p:spPr>
        <p:txBody>
          <a:bodyPr wrap="square" rtlCol="0">
            <a:spAutoFit/>
          </a:bodyPr>
          <a:lstStyle/>
          <a:p>
            <a:r>
              <a:rPr lang="en-US" sz="4000" b="1" dirty="0">
                <a:solidFill>
                  <a:schemeClr val="accent5">
                    <a:lumMod val="40000"/>
                    <a:lumOff val="60000"/>
                  </a:schemeClr>
                </a:solidFill>
                <a:effectLst>
                  <a:outerShdw blurRad="38100" dist="38100" dir="2700000" algn="tl">
                    <a:srgbClr val="000000">
                      <a:alpha val="43137"/>
                    </a:srgbClr>
                  </a:outerShdw>
                </a:effectLst>
              </a:rPr>
              <a:t>ADDITIONAL INFORMATION</a:t>
            </a:r>
          </a:p>
        </p:txBody>
      </p:sp>
      <p:pic>
        <p:nvPicPr>
          <p:cNvPr id="5" name="Audio 4">
            <a:hlinkClick r:id="" action="ppaction://media"/>
            <a:extLst>
              <a:ext uri="{FF2B5EF4-FFF2-40B4-BE49-F238E27FC236}">
                <a16:creationId xmlns:a16="http://schemas.microsoft.com/office/drawing/2014/main" id="{2037E95F-1723-451B-85C1-34D2CD499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9717711"/>
      </p:ext>
    </p:extLst>
  </p:cSld>
  <p:clrMapOvr>
    <a:masterClrMapping/>
  </p:clrMapOvr>
  <mc:AlternateContent xmlns:mc="http://schemas.openxmlformats.org/markup-compatibility/2006">
    <mc:Choice xmlns:p14="http://schemas.microsoft.com/office/powerpoint/2010/main" Requires="p14">
      <p:transition spd="slow" p14:dur="2000" advTm="19273"/>
    </mc:Choice>
    <mc:Fallback>
      <p:transition spd="slow" advTm="1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804F2-6E7A-4763-A912-8AFB0A7C3D21}"/>
              </a:ext>
            </a:extLst>
          </p:cNvPr>
          <p:cNvPicPr>
            <a:picLocks noChangeAspect="1"/>
          </p:cNvPicPr>
          <p:nvPr/>
        </p:nvPicPr>
        <p:blipFill>
          <a:blip r:embed="rId6"/>
          <a:stretch>
            <a:fillRect/>
          </a:stretch>
        </p:blipFill>
        <p:spPr>
          <a:xfrm>
            <a:off x="2521668" y="977610"/>
            <a:ext cx="9270364" cy="5381698"/>
          </a:xfrm>
          <a:prstGeom prst="rect">
            <a:avLst/>
          </a:prstGeom>
        </p:spPr>
      </p:pic>
      <p:sp>
        <p:nvSpPr>
          <p:cNvPr id="3" name="TextBox 2">
            <a:extLst>
              <a:ext uri="{FF2B5EF4-FFF2-40B4-BE49-F238E27FC236}">
                <a16:creationId xmlns:a16="http://schemas.microsoft.com/office/drawing/2014/main" id="{0591C355-F73E-484D-824B-347DA58D5EB0}"/>
              </a:ext>
            </a:extLst>
          </p:cNvPr>
          <p:cNvSpPr txBox="1"/>
          <p:nvPr/>
        </p:nvSpPr>
        <p:spPr>
          <a:xfrm>
            <a:off x="3242927" y="354412"/>
            <a:ext cx="8569843" cy="646331"/>
          </a:xfrm>
          <a:prstGeom prst="rect">
            <a:avLst/>
          </a:prstGeom>
          <a:noFill/>
        </p:spPr>
        <p:txBody>
          <a:bodyPr wrap="square" rtlCol="0">
            <a:spAutoFit/>
          </a:bodyPr>
          <a:lstStyle/>
          <a:p>
            <a:r>
              <a:rPr lang="en-US" sz="3600" dirty="0"/>
              <a:t>ON THE “PROSPECTIVE STUDENTS” PAGE…</a:t>
            </a:r>
          </a:p>
        </p:txBody>
      </p:sp>
      <p:sp>
        <p:nvSpPr>
          <p:cNvPr id="4" name="Oval 3">
            <a:extLst>
              <a:ext uri="{FF2B5EF4-FFF2-40B4-BE49-F238E27FC236}">
                <a16:creationId xmlns:a16="http://schemas.microsoft.com/office/drawing/2014/main" id="{4739386D-74D7-4672-A05C-C8EF8A78EF15}"/>
              </a:ext>
            </a:extLst>
          </p:cNvPr>
          <p:cNvSpPr/>
          <p:nvPr/>
        </p:nvSpPr>
        <p:spPr>
          <a:xfrm>
            <a:off x="7229785" y="4826884"/>
            <a:ext cx="2073349"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F93859-6B64-4241-BDFA-F61F051D5471}"/>
              </a:ext>
            </a:extLst>
          </p:cNvPr>
          <p:cNvSpPr/>
          <p:nvPr/>
        </p:nvSpPr>
        <p:spPr>
          <a:xfrm>
            <a:off x="3009600" y="5220407"/>
            <a:ext cx="1518684" cy="563526"/>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655CCE-C2F0-473A-AE36-A58E888F67A8}"/>
              </a:ext>
            </a:extLst>
          </p:cNvPr>
          <p:cNvSpPr txBox="1"/>
          <p:nvPr/>
        </p:nvSpPr>
        <p:spPr>
          <a:xfrm rot="16200000">
            <a:off x="-1788108" y="2944398"/>
            <a:ext cx="6390167" cy="707886"/>
          </a:xfrm>
          <a:prstGeom prst="rect">
            <a:avLst/>
          </a:prstGeom>
          <a:noFill/>
        </p:spPr>
        <p:txBody>
          <a:bodyPr wrap="square" rtlCol="0">
            <a:spAutoFit/>
          </a:bodyPr>
          <a:lstStyle/>
          <a:p>
            <a:r>
              <a:rPr lang="en-US" sz="4000" b="1" dirty="0">
                <a:solidFill>
                  <a:schemeClr val="accent5">
                    <a:lumMod val="40000"/>
                    <a:lumOff val="60000"/>
                  </a:schemeClr>
                </a:solidFill>
                <a:effectLst>
                  <a:outerShdw blurRad="38100" dist="38100" dir="2700000" algn="tl">
                    <a:srgbClr val="000000">
                      <a:alpha val="43137"/>
                    </a:srgbClr>
                  </a:outerShdw>
                </a:effectLst>
              </a:rPr>
              <a:t>ADDITIONAL INFORMATION</a:t>
            </a:r>
          </a:p>
        </p:txBody>
      </p:sp>
      <p:pic>
        <p:nvPicPr>
          <p:cNvPr id="7" name="Audio 6">
            <a:hlinkClick r:id="" action="ppaction://media"/>
            <a:extLst>
              <a:ext uri="{FF2B5EF4-FFF2-40B4-BE49-F238E27FC236}">
                <a16:creationId xmlns:a16="http://schemas.microsoft.com/office/drawing/2014/main" id="{4D6CD47D-76DF-404C-B081-A8AC81B60E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91662260"/>
      </p:ext>
    </p:extLst>
  </p:cSld>
  <p:clrMapOvr>
    <a:masterClrMapping/>
  </p:clrMapOvr>
  <mc:AlternateContent xmlns:mc="http://schemas.openxmlformats.org/markup-compatibility/2006">
    <mc:Choice xmlns:p14="http://schemas.microsoft.com/office/powerpoint/2010/main" Requires="p14">
      <p:transition spd="slow" p14:dur="2000" advTm="61813"/>
    </mc:Choice>
    <mc:Fallback>
      <p:transition spd="slow" advTm="61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5|59.4|56.7"/>
</p:tagLst>
</file>

<file path=ppt/tags/tag2.xml><?xml version="1.0" encoding="utf-8"?>
<p:tagLst xmlns:a="http://schemas.openxmlformats.org/drawingml/2006/main" xmlns:r="http://schemas.openxmlformats.org/officeDocument/2006/relationships" xmlns:p="http://schemas.openxmlformats.org/presentationml/2006/main">
  <p:tag name="TIMING" val="|7.3|54|63.7"/>
</p:tagLst>
</file>

<file path=ppt/tags/tag3.xml><?xml version="1.0" encoding="utf-8"?>
<p:tagLst xmlns:a="http://schemas.openxmlformats.org/drawingml/2006/main" xmlns:r="http://schemas.openxmlformats.org/officeDocument/2006/relationships" xmlns:p="http://schemas.openxmlformats.org/presentationml/2006/main">
  <p:tag name="TIMING" val="|6.4|189"/>
</p:tagLst>
</file>

<file path=ppt/tags/tag4.xml><?xml version="1.0" encoding="utf-8"?>
<p:tagLst xmlns:a="http://schemas.openxmlformats.org/drawingml/2006/main" xmlns:r="http://schemas.openxmlformats.org/officeDocument/2006/relationships" xmlns:p="http://schemas.openxmlformats.org/presentationml/2006/main">
  <p:tag name="TIMING" val="|4.7|10.5"/>
</p:tagLst>
</file>

<file path=ppt/tags/tag5.xml><?xml version="1.0" encoding="utf-8"?>
<p:tagLst xmlns:a="http://schemas.openxmlformats.org/drawingml/2006/main" xmlns:r="http://schemas.openxmlformats.org/officeDocument/2006/relationships" xmlns:p="http://schemas.openxmlformats.org/presentationml/2006/main">
  <p:tag name="TIMING" val="|44.2|67.3"/>
</p:tagLst>
</file>

<file path=ppt/tags/tag6.xml><?xml version="1.0" encoding="utf-8"?>
<p:tagLst xmlns:a="http://schemas.openxmlformats.org/drawingml/2006/main" xmlns:r="http://schemas.openxmlformats.org/officeDocument/2006/relationships" xmlns:p="http://schemas.openxmlformats.org/presentationml/2006/main">
  <p:tag name="TIMING" val="|7.7|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TotalTime>
  <Words>476</Words>
  <Application>Microsoft Office PowerPoint</Application>
  <PresentationFormat>Widescreen</PresentationFormat>
  <Paragraphs>84</Paragraphs>
  <Slides>14</Slides>
  <Notes>14</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University of North Carolina at Chapel Hill Department of Allied Health Sciences Division of Occupational Science &amp; Occupational Therapy  UNC MSOT INFORMATION SESSION</vt:lpstr>
      <vt:lpstr>Handouts…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Wakeford, Linn</dc:creator>
  <cp:lastModifiedBy>Wakeford, Linn</cp:lastModifiedBy>
  <cp:revision>58</cp:revision>
  <cp:lastPrinted>2020-12-30T15:02:09Z</cp:lastPrinted>
  <dcterms:created xsi:type="dcterms:W3CDTF">2020-03-27T14:02:48Z</dcterms:created>
  <dcterms:modified xsi:type="dcterms:W3CDTF">2020-12-30T15:40:22Z</dcterms:modified>
</cp:coreProperties>
</file>