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43891200" cy="219456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B4E3"/>
    <a:srgbClr val="558ED5"/>
    <a:srgbClr val="376092"/>
    <a:srgbClr val="4F81BD"/>
    <a:srgbClr val="686059"/>
    <a:srgbClr val="595959"/>
    <a:srgbClr val="FFFFFF"/>
    <a:srgbClr val="9595D2"/>
    <a:srgbClr val="5CB8B2"/>
    <a:srgbClr val="D9D9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 autoAdjust="0"/>
    <p:restoredTop sz="94717"/>
  </p:normalViewPr>
  <p:slideViewPr>
    <p:cSldViewPr>
      <p:cViewPr>
        <p:scale>
          <a:sx n="40" d="100"/>
          <a:sy n="40" d="100"/>
        </p:scale>
        <p:origin x="-88" y="144"/>
      </p:cViewPr>
      <p:guideLst>
        <p:guide orient="horz" pos="6912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56844392316988"/>
          <c:y val="0.29249999999999998"/>
          <c:w val="0.74387608013009099"/>
          <c:h val="0.5019291338582677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Sheet1!$C$6:$C$7</c:f>
              <c:strCache>
                <c:ptCount val="2"/>
                <c:pt idx="0">
                  <c:v>Pre-intervention</c:v>
                </c:pt>
                <c:pt idx="1">
                  <c:v>Post-intervention</c:v>
                </c:pt>
              </c:strCache>
            </c:strRef>
          </c:cat>
          <c:val>
            <c:numRef>
              <c:f>Sheet1!$D$6:$D$7</c:f>
              <c:numCache>
                <c:formatCode>General</c:formatCode>
                <c:ptCount val="2"/>
                <c:pt idx="0" formatCode="0.0">
                  <c:v>15.2</c:v>
                </c:pt>
                <c:pt idx="1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95-4C40-BB44-E7EA1BCA98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40004463"/>
        <c:axId val="1286124335"/>
      </c:barChart>
      <c:catAx>
        <c:axId val="740004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6124335"/>
        <c:crosses val="autoZero"/>
        <c:auto val="1"/>
        <c:lblAlgn val="ctr"/>
        <c:lblOffset val="100"/>
        <c:noMultiLvlLbl val="0"/>
      </c:catAx>
      <c:valAx>
        <c:axId val="12861243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100" dirty="0"/>
                  <a:t>Proportion</a:t>
                </a:r>
                <a:r>
                  <a:rPr lang="en-US" sz="2100" baseline="0" dirty="0"/>
                  <a:t> of patients using </a:t>
                </a:r>
              </a:p>
              <a:p>
                <a:pPr>
                  <a:defRPr sz="2100"/>
                </a:pPr>
                <a:r>
                  <a:rPr lang="en-US" sz="2100" baseline="0" dirty="0"/>
                  <a:t>&gt;30mg of oxycodone</a:t>
                </a:r>
                <a:endParaRPr lang="en-US" sz="2100" dirty="0">
                  <a:solidFill>
                    <a:srgbClr val="595959"/>
                  </a:solidFill>
                </a:endParaRPr>
              </a:p>
            </c:rich>
          </c:tx>
          <c:layout>
            <c:manualLayout>
              <c:xMode val="edge"/>
              <c:yMode val="edge"/>
              <c:x val="2.2324896943888815E-2"/>
              <c:y val="0.2436470982250758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00044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0.22498</cdr:x>
      <cdr:y>0.23455</cdr:y>
    </cdr:from>
    <cdr:to>
      <cdr:x>0.96551</cdr:x>
      <cdr:y>0.23455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D898512F-E409-4C49-87BF-81CE9E5C0F1E}"/>
            </a:ext>
          </a:extLst>
        </cdr:cNvPr>
        <cdr:cNvCxnSpPr/>
      </cdr:nvCxnSpPr>
      <cdr:spPr>
        <a:xfrm xmlns:a="http://schemas.openxmlformats.org/drawingml/2006/main" flipV="1">
          <a:off x="1876162" y="1217858"/>
          <a:ext cx="6175601" cy="0"/>
        </a:xfrm>
        <a:prstGeom xmlns:a="http://schemas.openxmlformats.org/drawingml/2006/main" prst="line">
          <a:avLst/>
        </a:prstGeom>
        <a:ln xmlns:a="http://schemas.openxmlformats.org/drawingml/2006/main" w="9525">
          <a:solidFill>
            <a:schemeClr val="bg1">
              <a:lumMod val="85000"/>
            </a:schemeClr>
          </a:solidFill>
        </a:ln>
      </cdr:spPr>
      <cdr:style>
        <a:lnRef xmlns:a="http://schemas.openxmlformats.org/drawingml/2006/main" idx="1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0.22592</cdr:x>
      <cdr:y>0.27478</cdr:y>
    </cdr:from>
    <cdr:to>
      <cdr:x>0.22592</cdr:x>
      <cdr:y>0.79574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06D04595-160B-430F-BAA5-BEC561744FBB}"/>
            </a:ext>
          </a:extLst>
        </cdr:cNvPr>
        <cdr:cNvCxnSpPr/>
      </cdr:nvCxnSpPr>
      <cdr:spPr>
        <a:xfrm xmlns:a="http://schemas.openxmlformats.org/drawingml/2006/main" flipH="1">
          <a:off x="1884053" y="1426754"/>
          <a:ext cx="0" cy="2705039"/>
        </a:xfrm>
        <a:prstGeom xmlns:a="http://schemas.openxmlformats.org/drawingml/2006/main" prst="line">
          <a:avLst/>
        </a:prstGeom>
        <a:ln xmlns:a="http://schemas.openxmlformats.org/drawingml/2006/main" w="9525">
          <a:solidFill>
            <a:schemeClr val="bg1">
              <a:lumMod val="85000"/>
            </a:schemeClr>
          </a:solidFill>
        </a:ln>
      </cdr:spPr>
      <cdr:style>
        <a:lnRef xmlns:a="http://schemas.openxmlformats.org/drawingml/2006/main" idx="1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0.21716</cdr:x>
      <cdr:y>0.2669</cdr:y>
    </cdr:from>
    <cdr:to>
      <cdr:x>0.2324</cdr:x>
      <cdr:y>0.28447</cdr:y>
    </cdr:to>
    <cdr:cxnSp macro="">
      <cdr:nvCxnSpPr>
        <cdr:cNvPr id="7" name="Straight Connector 6">
          <a:extLst xmlns:a="http://schemas.openxmlformats.org/drawingml/2006/main">
            <a:ext uri="{FF2B5EF4-FFF2-40B4-BE49-F238E27FC236}">
              <a16:creationId xmlns:a16="http://schemas.microsoft.com/office/drawing/2014/main" id="{EADE408A-04DA-490F-8137-AC3AAF15923B}"/>
            </a:ext>
          </a:extLst>
        </cdr:cNvPr>
        <cdr:cNvCxnSpPr/>
      </cdr:nvCxnSpPr>
      <cdr:spPr>
        <a:xfrm xmlns:a="http://schemas.openxmlformats.org/drawingml/2006/main" flipV="1">
          <a:off x="1810991" y="1385825"/>
          <a:ext cx="127057" cy="91279"/>
        </a:xfrm>
        <a:prstGeom xmlns:a="http://schemas.openxmlformats.org/drawingml/2006/main" prst="line">
          <a:avLst/>
        </a:prstGeom>
        <a:ln xmlns:a="http://schemas.openxmlformats.org/drawingml/2006/main" w="9525">
          <a:solidFill>
            <a:schemeClr val="bg1">
              <a:lumMod val="85000"/>
            </a:schemeClr>
          </a:solidFill>
        </a:ln>
      </cdr:spPr>
      <cdr:style>
        <a:lnRef xmlns:a="http://schemas.openxmlformats.org/drawingml/2006/main" idx="1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0.21602</cdr:x>
      <cdr:y>0.25399</cdr:y>
    </cdr:from>
    <cdr:to>
      <cdr:x>0.23125</cdr:x>
      <cdr:y>0.27157</cdr:y>
    </cdr:to>
    <cdr:cxnSp macro="">
      <cdr:nvCxnSpPr>
        <cdr:cNvPr id="15" name="Straight Connector 14">
          <a:extLst xmlns:a="http://schemas.openxmlformats.org/drawingml/2006/main">
            <a:ext uri="{FF2B5EF4-FFF2-40B4-BE49-F238E27FC236}">
              <a16:creationId xmlns:a16="http://schemas.microsoft.com/office/drawing/2014/main" id="{A9450A17-E03D-44B4-86C7-78811F10881C}"/>
            </a:ext>
          </a:extLst>
        </cdr:cNvPr>
        <cdr:cNvCxnSpPr/>
      </cdr:nvCxnSpPr>
      <cdr:spPr>
        <a:xfrm xmlns:a="http://schemas.openxmlformats.org/drawingml/2006/main" flipV="1">
          <a:off x="1801454" y="1318794"/>
          <a:ext cx="127057" cy="91279"/>
        </a:xfrm>
        <a:prstGeom xmlns:a="http://schemas.openxmlformats.org/drawingml/2006/main" prst="line">
          <a:avLst/>
        </a:prstGeom>
        <a:ln xmlns:a="http://schemas.openxmlformats.org/drawingml/2006/main" w="9525">
          <a:solidFill>
            <a:schemeClr val="bg1">
              <a:lumMod val="85000"/>
            </a:schemeClr>
          </a:solidFill>
        </a:ln>
      </cdr:spPr>
      <cdr:style>
        <a:lnRef xmlns:a="http://schemas.openxmlformats.org/drawingml/2006/main" idx="1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0.16726</cdr:x>
      <cdr:y>0.20934</cdr:y>
    </cdr:from>
    <cdr:to>
      <cdr:x>0.23719</cdr:x>
      <cdr:y>0.29319</cdr:y>
    </cdr:to>
    <cdr:sp macro="" textlink="">
      <cdr:nvSpPr>
        <cdr:cNvPr id="18" name="TextBox 17">
          <a:extLst xmlns:a="http://schemas.openxmlformats.org/drawingml/2006/main">
            <a:ext uri="{FF2B5EF4-FFF2-40B4-BE49-F238E27FC236}">
              <a16:creationId xmlns:a16="http://schemas.microsoft.com/office/drawing/2014/main" id="{3C42CB00-2588-4833-8FBD-BB0C0CEEE557}"/>
            </a:ext>
          </a:extLst>
        </cdr:cNvPr>
        <cdr:cNvSpPr txBox="1"/>
      </cdr:nvSpPr>
      <cdr:spPr>
        <a:xfrm xmlns:a="http://schemas.openxmlformats.org/drawingml/2006/main">
          <a:off x="1394821" y="1086956"/>
          <a:ext cx="583212" cy="4353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>
              <a:solidFill>
                <a:srgbClr val="595959"/>
              </a:solidFill>
            </a:rPr>
            <a:t>100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9DE42-7DF6-1A44-8A95-533C61FE2F99}" type="datetimeFigureOut">
              <a:rPr lang="en-US" smtClean="0"/>
              <a:t>1/30/20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14CC5-2501-2E4D-80AD-D7C6C8099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86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614CC5-2501-2E4D-80AD-D7C6C80994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070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7402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664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926226" rtl="0" eaLnBrk="1" latinLnBrk="0" hangingPunct="1">
        <a:spcBef>
          <a:spcPct val="0"/>
        </a:spcBef>
        <a:buNone/>
        <a:defRPr sz="140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335" indent="-1097335" algn="l" defTabSz="2926226" rtl="0" eaLnBrk="1" latinLnBrk="0" hangingPunct="1">
        <a:spcBef>
          <a:spcPct val="20000"/>
        </a:spcBef>
        <a:buFont typeface="Arial" pitchFamily="34" charset="0"/>
        <a:buChar char="•"/>
        <a:defRPr sz="10267" kern="1200">
          <a:solidFill>
            <a:schemeClr val="tx1"/>
          </a:solidFill>
          <a:latin typeface="+mn-lt"/>
          <a:ea typeface="+mn-ea"/>
          <a:cs typeface="+mn-cs"/>
        </a:defRPr>
      </a:lvl1pPr>
      <a:lvl2pPr marL="2377559" indent="-914446" algn="l" defTabSz="2926226" rtl="0" eaLnBrk="1" latinLnBrk="0" hangingPunct="1">
        <a:spcBef>
          <a:spcPct val="20000"/>
        </a:spcBef>
        <a:buFont typeface="Arial" pitchFamily="34" charset="0"/>
        <a:buChar char="–"/>
        <a:defRPr sz="8934" kern="1200">
          <a:solidFill>
            <a:schemeClr val="tx1"/>
          </a:solidFill>
          <a:latin typeface="+mn-lt"/>
          <a:ea typeface="+mn-ea"/>
          <a:cs typeface="+mn-cs"/>
        </a:defRPr>
      </a:lvl2pPr>
      <a:lvl3pPr marL="3657783" indent="-731557" algn="l" defTabSz="2926226" rtl="0" eaLnBrk="1" latinLnBrk="0" hangingPunct="1">
        <a:spcBef>
          <a:spcPct val="20000"/>
        </a:spcBef>
        <a:buFont typeface="Arial" pitchFamily="34" charset="0"/>
        <a:buChar char="•"/>
        <a:defRPr sz="7667" kern="1200">
          <a:solidFill>
            <a:schemeClr val="tx1"/>
          </a:solidFill>
          <a:latin typeface="+mn-lt"/>
          <a:ea typeface="+mn-ea"/>
          <a:cs typeface="+mn-cs"/>
        </a:defRPr>
      </a:lvl3pPr>
      <a:lvl4pPr marL="5120896" indent="-731557" algn="l" defTabSz="2926226" rtl="0" eaLnBrk="1" latinLnBrk="0" hangingPunct="1">
        <a:spcBef>
          <a:spcPct val="20000"/>
        </a:spcBef>
        <a:buFont typeface="Arial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584009" indent="-731557" algn="l" defTabSz="2926226" rtl="0" eaLnBrk="1" latinLnBrk="0" hangingPunct="1">
        <a:spcBef>
          <a:spcPct val="20000"/>
        </a:spcBef>
        <a:buFont typeface="Arial" pitchFamily="34" charset="0"/>
        <a:buChar char="»"/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047122" indent="-731557" algn="l" defTabSz="2926226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510235" indent="-731557" algn="l" defTabSz="2926226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3349" indent="-731557" algn="l" defTabSz="2926226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436462" indent="-731557" algn="l" defTabSz="2926226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226" rtl="0" eaLnBrk="1" latinLnBrk="0" hangingPunct="1">
        <a:defRPr sz="5734" kern="1200">
          <a:solidFill>
            <a:schemeClr val="tx1"/>
          </a:solidFill>
          <a:latin typeface="+mn-lt"/>
          <a:ea typeface="+mn-ea"/>
          <a:cs typeface="+mn-cs"/>
        </a:defRPr>
      </a:lvl1pPr>
      <a:lvl2pPr marL="1463113" algn="l" defTabSz="2926226" rtl="0" eaLnBrk="1" latinLnBrk="0" hangingPunct="1">
        <a:defRPr sz="5734" kern="1200">
          <a:solidFill>
            <a:schemeClr val="tx1"/>
          </a:solidFill>
          <a:latin typeface="+mn-lt"/>
          <a:ea typeface="+mn-ea"/>
          <a:cs typeface="+mn-cs"/>
        </a:defRPr>
      </a:lvl2pPr>
      <a:lvl3pPr marL="2926226" algn="l" defTabSz="2926226" rtl="0" eaLnBrk="1" latinLnBrk="0" hangingPunct="1">
        <a:defRPr sz="5734" kern="1200">
          <a:solidFill>
            <a:schemeClr val="tx1"/>
          </a:solidFill>
          <a:latin typeface="+mn-lt"/>
          <a:ea typeface="+mn-ea"/>
          <a:cs typeface="+mn-cs"/>
        </a:defRPr>
      </a:lvl3pPr>
      <a:lvl4pPr marL="4389339" algn="l" defTabSz="2926226" rtl="0" eaLnBrk="1" latinLnBrk="0" hangingPunct="1">
        <a:defRPr sz="5734" kern="1200">
          <a:solidFill>
            <a:schemeClr val="tx1"/>
          </a:solidFill>
          <a:latin typeface="+mn-lt"/>
          <a:ea typeface="+mn-ea"/>
          <a:cs typeface="+mn-cs"/>
        </a:defRPr>
      </a:lvl4pPr>
      <a:lvl5pPr marL="5852453" algn="l" defTabSz="2926226" rtl="0" eaLnBrk="1" latinLnBrk="0" hangingPunct="1">
        <a:defRPr sz="5734" kern="1200">
          <a:solidFill>
            <a:schemeClr val="tx1"/>
          </a:solidFill>
          <a:latin typeface="+mn-lt"/>
          <a:ea typeface="+mn-ea"/>
          <a:cs typeface="+mn-cs"/>
        </a:defRPr>
      </a:lvl5pPr>
      <a:lvl6pPr marL="7315566" algn="l" defTabSz="2926226" rtl="0" eaLnBrk="1" latinLnBrk="0" hangingPunct="1">
        <a:defRPr sz="5734" kern="1200">
          <a:solidFill>
            <a:schemeClr val="tx1"/>
          </a:solidFill>
          <a:latin typeface="+mn-lt"/>
          <a:ea typeface="+mn-ea"/>
          <a:cs typeface="+mn-cs"/>
        </a:defRPr>
      </a:lvl6pPr>
      <a:lvl7pPr marL="8778679" algn="l" defTabSz="2926226" rtl="0" eaLnBrk="1" latinLnBrk="0" hangingPunct="1">
        <a:defRPr sz="5734" kern="1200">
          <a:solidFill>
            <a:schemeClr val="tx1"/>
          </a:solidFill>
          <a:latin typeface="+mn-lt"/>
          <a:ea typeface="+mn-ea"/>
          <a:cs typeface="+mn-cs"/>
        </a:defRPr>
      </a:lvl7pPr>
      <a:lvl8pPr marL="10241792" algn="l" defTabSz="2926226" rtl="0" eaLnBrk="1" latinLnBrk="0" hangingPunct="1">
        <a:defRPr sz="5734" kern="1200">
          <a:solidFill>
            <a:schemeClr val="tx1"/>
          </a:solidFill>
          <a:latin typeface="+mn-lt"/>
          <a:ea typeface="+mn-ea"/>
          <a:cs typeface="+mn-cs"/>
        </a:defRPr>
      </a:lvl8pPr>
      <a:lvl9pPr marL="11704905" algn="l" defTabSz="2926226" rtl="0" eaLnBrk="1" latinLnBrk="0" hangingPunct="1">
        <a:defRPr sz="57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chart" Target="../charts/chart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4742F40-E324-4D27-8AB1-B60526B301A1}"/>
              </a:ext>
            </a:extLst>
          </p:cNvPr>
          <p:cNvSpPr/>
          <p:nvPr/>
        </p:nvSpPr>
        <p:spPr>
          <a:xfrm>
            <a:off x="16660986" y="254000"/>
            <a:ext cx="17549635" cy="21691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34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AB97EDE-EBFF-4299-90D9-8C3FC6388CF9}"/>
              </a:ext>
            </a:extLst>
          </p:cNvPr>
          <p:cNvSpPr/>
          <p:nvPr/>
        </p:nvSpPr>
        <p:spPr>
          <a:xfrm>
            <a:off x="9979021" y="0"/>
            <a:ext cx="23777579" cy="21945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34"/>
          </a:p>
        </p:txBody>
      </p:sp>
      <p:sp>
        <p:nvSpPr>
          <p:cNvPr id="29" name="TextBox 19">
            <a:extLst>
              <a:ext uri="{FF2B5EF4-FFF2-40B4-BE49-F238E27FC236}">
                <a16:creationId xmlns:a16="http://schemas.microsoft.com/office/drawing/2014/main" id="{A8F9C2A1-59FE-4FA8-A472-D3A86CDF4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79" y="7678570"/>
            <a:ext cx="8778240" cy="5094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45" tIns="30473" rIns="60945" bIns="3047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133" b="1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Study design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33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Prospective, before-after cohort study at a single tertiary care institution, performed primarily for institutional QI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33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Intervention took place May 1, 2019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33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Women who underwent cesarean delivery in the 6 months </a:t>
            </a:r>
            <a:br>
              <a:rPr lang="en-US" sz="2133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</a:br>
            <a:r>
              <a:rPr lang="en-US" sz="2133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pre-intervention (Nov 2018-April 2019) were compared to those from the 3 months post-intervention (May-July 2019)</a:t>
            </a:r>
          </a:p>
          <a:p>
            <a:r>
              <a:rPr lang="en-US" sz="2133" b="1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Intervention</a:t>
            </a:r>
            <a:endParaRPr lang="en-US" sz="1100" dirty="0">
              <a:solidFill>
                <a:srgbClr val="686059"/>
              </a:solidFill>
              <a:latin typeface="Century Gothic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33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Modification of the standard as-needed opioid order included in the post-cesarean orderset: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133" dirty="0">
              <a:solidFill>
                <a:srgbClr val="686059"/>
              </a:solidFill>
              <a:latin typeface="Century Gothic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133" dirty="0">
              <a:solidFill>
                <a:srgbClr val="686059"/>
              </a:solidFill>
              <a:latin typeface="Century Gothic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133" dirty="0">
              <a:solidFill>
                <a:srgbClr val="686059"/>
              </a:solidFill>
              <a:latin typeface="Century Gothic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686059"/>
              </a:solidFill>
              <a:latin typeface="Century Gothic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33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No changes were made to standard non-opioid analgesics:</a:t>
            </a: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422279" y="336581"/>
            <a:ext cx="8778240" cy="2523754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txBody>
          <a:bodyPr wrap="square" lIns="60945" tIns="30473" rIns="60945" bIns="3047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sz="4000" b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Changing the as-needed opioid medication order to reduce opioid consumption following cesarean delivery</a:t>
            </a:r>
          </a:p>
        </p:txBody>
      </p:sp>
      <p:sp>
        <p:nvSpPr>
          <p:cNvPr id="47" name="TextBox 19"/>
          <p:cNvSpPr txBox="1">
            <a:spLocks noChangeArrowheads="1"/>
          </p:cNvSpPr>
          <p:nvPr/>
        </p:nvSpPr>
        <p:spPr bwMode="auto">
          <a:xfrm>
            <a:off x="401952" y="2971800"/>
            <a:ext cx="8798567" cy="167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45" tIns="30473" rIns="60945" bIns="3047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sz="2130" i="1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Christine McKenzie</a:t>
            </a:r>
            <a:r>
              <a:rPr lang="en-US" sz="2130" i="1" baseline="30000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1</a:t>
            </a:r>
            <a:r>
              <a:rPr lang="en-US" sz="2130" i="1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, Lacey Straube</a:t>
            </a:r>
            <a:r>
              <a:rPr lang="en-US" sz="2130" i="1" baseline="30000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1</a:t>
            </a:r>
            <a:r>
              <a:rPr lang="en-US" sz="2130" i="1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, Ben Cobb</a:t>
            </a:r>
            <a:r>
              <a:rPr lang="en-US" sz="2130" i="1" baseline="30000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1</a:t>
            </a:r>
            <a:r>
              <a:rPr lang="en-US" sz="2130" i="1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, Carolyn M. Webster</a:t>
            </a:r>
            <a:r>
              <a:rPr lang="en-US" sz="2130" i="1" baseline="30000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2</a:t>
            </a:r>
            <a:r>
              <a:rPr lang="en-US" sz="2130" i="1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, Alison M Stuebe</a:t>
            </a:r>
            <a:r>
              <a:rPr lang="en-US" sz="2130" i="1" baseline="30000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2</a:t>
            </a:r>
            <a:endParaRPr lang="en-US" sz="2130" i="1" dirty="0">
              <a:solidFill>
                <a:srgbClr val="686059"/>
              </a:solidFill>
              <a:latin typeface="Century Gothic" pitchFamily="34" charset="0"/>
              <a:cs typeface="Arial" pitchFamily="34" charset="0"/>
            </a:endParaRPr>
          </a:p>
          <a:p>
            <a:endParaRPr lang="en-US" sz="1400" i="1" dirty="0">
              <a:solidFill>
                <a:srgbClr val="686059"/>
              </a:solidFill>
              <a:latin typeface="Century Gothic" pitchFamily="34" charset="0"/>
              <a:cs typeface="Arial" pitchFamily="34" charset="0"/>
            </a:endParaRPr>
          </a:p>
          <a:p>
            <a:pPr algn="just"/>
            <a:r>
              <a:rPr lang="en-US" sz="1600" i="1" baseline="30000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1</a:t>
            </a:r>
            <a:r>
              <a:rPr lang="en-US" sz="1600" i="1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Division of Obstetric Anesthesia, Department of Anesthesiology and </a:t>
            </a:r>
            <a:r>
              <a:rPr lang="en-US" sz="1600" i="1" baseline="30000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2</a:t>
            </a:r>
            <a:r>
              <a:rPr lang="en-US" sz="1600" i="1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Division of Maternal-Fetal Medicine, Department of Obstetrics and Gynecology; The University of North Carolina at Chapel Hill School of Medicine and UNC Health Care</a:t>
            </a:r>
          </a:p>
        </p:txBody>
      </p:sp>
      <p:sp>
        <p:nvSpPr>
          <p:cNvPr id="48" name="Rectangle 10"/>
          <p:cNvSpPr>
            <a:spLocks noChangeArrowheads="1"/>
          </p:cNvSpPr>
          <p:nvPr/>
        </p:nvSpPr>
        <p:spPr bwMode="auto">
          <a:xfrm>
            <a:off x="422279" y="4876800"/>
            <a:ext cx="8778240" cy="609600"/>
          </a:xfrm>
          <a:prstGeom prst="rect">
            <a:avLst/>
          </a:prstGeom>
          <a:solidFill>
            <a:srgbClr val="376092"/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91417" tIns="48768" rIns="91417" bIns="45709" anchor="ctr" anchorCtr="0"/>
          <a:lstStyle/>
          <a:p>
            <a:pPr defTabSz="3135215">
              <a:defRPr/>
            </a:pPr>
            <a:r>
              <a:rPr lang="en-US" sz="2800" b="1" dirty="0">
                <a:solidFill>
                  <a:schemeClr val="bg1"/>
                </a:solidFill>
                <a:latin typeface="Century Gothic" pitchFamily="34" charset="0"/>
              </a:rPr>
              <a:t>Objective</a:t>
            </a:r>
          </a:p>
        </p:txBody>
      </p:sp>
      <p:sp>
        <p:nvSpPr>
          <p:cNvPr id="82" name="TextBox 19"/>
          <p:cNvSpPr txBox="1">
            <a:spLocks noChangeArrowheads="1"/>
          </p:cNvSpPr>
          <p:nvPr/>
        </p:nvSpPr>
        <p:spPr bwMode="auto">
          <a:xfrm>
            <a:off x="414652" y="5659366"/>
            <a:ext cx="8778240" cy="1046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45" tIns="30473" rIns="60945" bIns="3047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sz="2133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To evaluate the effect of reducing the dose amount and frequency of the standard as-needed opioid order on opioid consumption and analgesia at a single tertiary care center. </a:t>
            </a:r>
          </a:p>
        </p:txBody>
      </p:sp>
      <p:sp>
        <p:nvSpPr>
          <p:cNvPr id="35" name="Rectangle 10">
            <a:extLst>
              <a:ext uri="{FF2B5EF4-FFF2-40B4-BE49-F238E27FC236}">
                <a16:creationId xmlns:a16="http://schemas.microsoft.com/office/drawing/2014/main" id="{7AE9052E-7DD2-42F2-9534-48941AA2C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279" y="6934200"/>
            <a:ext cx="8778240" cy="61264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91417" tIns="48768" rIns="91417" bIns="45709" anchor="ctr" anchorCtr="0"/>
          <a:lstStyle/>
          <a:p>
            <a:pPr defTabSz="3135215">
              <a:defRPr/>
            </a:pPr>
            <a:r>
              <a:rPr lang="en-US" sz="2800" b="1" dirty="0">
                <a:solidFill>
                  <a:schemeClr val="bg1"/>
                </a:solidFill>
                <a:latin typeface="Century Gothic" pitchFamily="34" charset="0"/>
              </a:rPr>
              <a:t>Methods</a:t>
            </a:r>
          </a:p>
        </p:txBody>
      </p:sp>
      <p:sp>
        <p:nvSpPr>
          <p:cNvPr id="37" name="Rectangle 10">
            <a:extLst>
              <a:ext uri="{FF2B5EF4-FFF2-40B4-BE49-F238E27FC236}">
                <a16:creationId xmlns:a16="http://schemas.microsoft.com/office/drawing/2014/main" id="{F249349A-0832-41B8-9679-0A79CEC26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279" y="16535400"/>
            <a:ext cx="8778240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91417" tIns="48768" rIns="91417" bIns="45709" anchor="ctr" anchorCtr="0"/>
          <a:lstStyle/>
          <a:p>
            <a:pPr defTabSz="3135215">
              <a:defRPr/>
            </a:pPr>
            <a:r>
              <a:rPr lang="en-US" sz="2800" b="1" dirty="0">
                <a:solidFill>
                  <a:schemeClr val="bg1"/>
                </a:solidFill>
                <a:latin typeface="Century Gothic" pitchFamily="34" charset="0"/>
              </a:rPr>
              <a:t>Results</a:t>
            </a:r>
          </a:p>
        </p:txBody>
      </p:sp>
      <p:sp>
        <p:nvSpPr>
          <p:cNvPr id="40" name="TextBox 19">
            <a:extLst>
              <a:ext uri="{FF2B5EF4-FFF2-40B4-BE49-F238E27FC236}">
                <a16:creationId xmlns:a16="http://schemas.microsoft.com/office/drawing/2014/main" id="{E579517C-8690-4592-9BD9-A12FB1860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79" y="17297400"/>
            <a:ext cx="8778240" cy="147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45" tIns="30473" rIns="60945" bIns="3047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133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Use of &gt; 30mg of oxycodone in the 24 hours before discharge:</a:t>
            </a:r>
            <a:br>
              <a:rPr lang="en-US" sz="2133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</a:br>
            <a:r>
              <a:rPr lang="en-US" sz="2133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      ◦  15.2% (66/434) pre-intervention group</a:t>
            </a:r>
          </a:p>
          <a:p>
            <a:pPr>
              <a:lnSpc>
                <a:spcPct val="110000"/>
              </a:lnSpc>
            </a:pPr>
            <a:r>
              <a:rPr lang="en-US" sz="2133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           ◦    5.2% (15/290) post-intervention group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133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No differences found in pain scores or hospital length of stay</a:t>
            </a:r>
          </a:p>
        </p:txBody>
      </p:sp>
      <p:sp>
        <p:nvSpPr>
          <p:cNvPr id="42" name="Rectangle 10">
            <a:extLst>
              <a:ext uri="{FF2B5EF4-FFF2-40B4-BE49-F238E27FC236}">
                <a16:creationId xmlns:a16="http://schemas.microsoft.com/office/drawing/2014/main" id="{549F3B5A-6128-4EE4-BC2A-6CC0F6E1F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952" y="18973800"/>
            <a:ext cx="8778240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91417" tIns="48768" rIns="91417" bIns="45709" anchor="ctr" anchorCtr="0"/>
          <a:lstStyle/>
          <a:p>
            <a:pPr defTabSz="3135215">
              <a:defRPr/>
            </a:pPr>
            <a:r>
              <a:rPr lang="en-US" sz="2800" b="1" dirty="0">
                <a:solidFill>
                  <a:schemeClr val="bg1"/>
                </a:solidFill>
                <a:latin typeface="Century Gothic" pitchFamily="34" charset="0"/>
              </a:rPr>
              <a:t>Discussion</a:t>
            </a:r>
          </a:p>
        </p:txBody>
      </p:sp>
      <p:sp>
        <p:nvSpPr>
          <p:cNvPr id="50" name="TextBox 19">
            <a:extLst>
              <a:ext uri="{FF2B5EF4-FFF2-40B4-BE49-F238E27FC236}">
                <a16:creationId xmlns:a16="http://schemas.microsoft.com/office/drawing/2014/main" id="{94B1B29F-1431-4DC9-BAB4-5AB5DA200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79" y="19713275"/>
            <a:ext cx="9016996" cy="1837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45" tIns="30473" rIns="60945" bIns="3047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133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Changing the availability of as-needed oxycodone reduced the number of women requiring &gt; 30mg of oxycodone in the 24 hours prior to discharge without an increase in pain scores. A multimodal regimen of scheduled acetaminophen and NSAIDs is effective for cesarean analgesia with low opioid requirements.</a:t>
            </a:r>
          </a:p>
        </p:txBody>
      </p:sp>
      <p:sp>
        <p:nvSpPr>
          <p:cNvPr id="52" name="TextBox 19">
            <a:extLst>
              <a:ext uri="{FF2B5EF4-FFF2-40B4-BE49-F238E27FC236}">
                <a16:creationId xmlns:a16="http://schemas.microsoft.com/office/drawing/2014/main" id="{39AFF153-0B1D-4CCD-862E-E77FDAB5C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47637" y="2873714"/>
            <a:ext cx="22950700" cy="929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45" tIns="30473" rIns="60945" bIns="3047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sz="10000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After reducing the dosing amount and frequency of the standard </a:t>
            </a:r>
            <a:br>
              <a:rPr lang="en-US" sz="10000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</a:br>
            <a:r>
              <a:rPr lang="en-US" sz="10000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oxycodone order after cesarean delivery,</a:t>
            </a:r>
            <a:r>
              <a:rPr lang="en-US" sz="10000" b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 patients used less oxycodone without any increase in reported pain. </a:t>
            </a:r>
            <a:endParaRPr lang="en-US" sz="10000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BC601264-0321-E840-9B70-672A9A3B0B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791647" y="20345400"/>
            <a:ext cx="4693832" cy="1289413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8E8D547B-6D88-4116-9993-CB5941A7CBD2}"/>
              </a:ext>
            </a:extLst>
          </p:cNvPr>
          <p:cNvGrpSpPr/>
          <p:nvPr/>
        </p:nvGrpSpPr>
        <p:grpSpPr>
          <a:xfrm>
            <a:off x="914400" y="11270570"/>
            <a:ext cx="7694914" cy="747898"/>
            <a:chOff x="813597" y="11267432"/>
            <a:chExt cx="7694914" cy="747898"/>
          </a:xfrm>
          <a:solidFill>
            <a:srgbClr val="4F81BD"/>
          </a:solidFill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1B8A594-ED09-2F48-B14D-6B532662A72E}"/>
                </a:ext>
              </a:extLst>
            </p:cNvPr>
            <p:cNvSpPr txBox="1"/>
            <p:nvPr/>
          </p:nvSpPr>
          <p:spPr>
            <a:xfrm>
              <a:off x="813597" y="11267433"/>
              <a:ext cx="2848433" cy="747897"/>
            </a:xfrm>
            <a:prstGeom prst="rect">
              <a:avLst/>
            </a:prstGeom>
            <a:solidFill>
              <a:srgbClr val="8DB4E3"/>
            </a:solidFill>
            <a:ln>
              <a:solidFill>
                <a:srgbClr val="68605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30" b="1" dirty="0">
                  <a:solidFill>
                    <a:srgbClr val="FFFFFF"/>
                  </a:solidFill>
                  <a:latin typeface="Century Gothic" panose="020B0502020202020204" pitchFamily="34" charset="0"/>
                </a:rPr>
                <a:t>Oxycodone 5-10mg  every 4 hours PRN</a:t>
              </a:r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D015781E-9EE3-924D-8A78-0DEA796BB801}"/>
                </a:ext>
              </a:extLst>
            </p:cNvPr>
            <p:cNvCxnSpPr>
              <a:cxnSpLocks/>
            </p:cNvCxnSpPr>
            <p:nvPr/>
          </p:nvCxnSpPr>
          <p:spPr>
            <a:xfrm>
              <a:off x="3933561" y="11641380"/>
              <a:ext cx="1447800" cy="0"/>
            </a:xfrm>
            <a:prstGeom prst="straightConnector1">
              <a:avLst/>
            </a:prstGeom>
            <a:grpFill/>
            <a:ln w="76200">
              <a:solidFill>
                <a:srgbClr val="68605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61A4AA6-E08F-E049-94E5-45729D08B4F8}"/>
                </a:ext>
              </a:extLst>
            </p:cNvPr>
            <p:cNvSpPr txBox="1"/>
            <p:nvPr/>
          </p:nvSpPr>
          <p:spPr>
            <a:xfrm>
              <a:off x="5660078" y="11267432"/>
              <a:ext cx="2848433" cy="747897"/>
            </a:xfrm>
            <a:prstGeom prst="rect">
              <a:avLst/>
            </a:prstGeom>
            <a:solidFill>
              <a:srgbClr val="376092"/>
            </a:solidFill>
            <a:ln>
              <a:solidFill>
                <a:srgbClr val="68605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30" b="1" dirty="0">
                  <a:solidFill>
                    <a:srgbClr val="FFFFFF"/>
                  </a:solidFill>
                  <a:latin typeface="Century Gothic" panose="020B0502020202020204" pitchFamily="34" charset="0"/>
                </a:rPr>
                <a:t>Oxycodone 5mg  every 6 hours PRN</a:t>
              </a:r>
            </a:p>
          </p:txBody>
        </p:sp>
      </p:grpSp>
      <p:sp>
        <p:nvSpPr>
          <p:cNvPr id="27" name="TextBox 19">
            <a:extLst>
              <a:ext uri="{FF2B5EF4-FFF2-40B4-BE49-F238E27FC236}">
                <a16:creationId xmlns:a16="http://schemas.microsoft.com/office/drawing/2014/main" id="{94920CF9-E7D9-3742-93BB-F4D357187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258" y="13542468"/>
            <a:ext cx="8778240" cy="2764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45" tIns="30473" rIns="60945" bIns="3047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sz="2133" b="1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Primary outcome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33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Proportion of patients using &gt; 30 mg of oxycodone in the 24 hours prior to discharge </a:t>
            </a:r>
          </a:p>
          <a:p>
            <a:r>
              <a:rPr lang="en-US" sz="2133" b="1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Secondary outcomes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33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Proportion of patients with pain score &gt; 4/10 (moderate pain)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33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Proportion of patient with pain score &gt; 7/10 (severe pain)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33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Mean postoperative pain scores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33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Length of hospital stay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B977761-E75E-1A47-B85B-CB7C38AB8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531879"/>
              </p:ext>
            </p:extLst>
          </p:nvPr>
        </p:nvGraphicFramePr>
        <p:xfrm>
          <a:off x="34689580" y="6096000"/>
          <a:ext cx="8778997" cy="6076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8432">
                  <a:extLst>
                    <a:ext uri="{9D8B030D-6E8A-4147-A177-3AD203B41FA5}">
                      <a16:colId xmlns:a16="http://schemas.microsoft.com/office/drawing/2014/main" val="171979862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382849331"/>
                    </a:ext>
                  </a:extLst>
                </a:gridCol>
                <a:gridCol w="1866965">
                  <a:extLst>
                    <a:ext uri="{9D8B030D-6E8A-4147-A177-3AD203B41FA5}">
                      <a16:colId xmlns:a16="http://schemas.microsoft.com/office/drawing/2014/main" val="1999971353"/>
                    </a:ext>
                  </a:extLst>
                </a:gridCol>
              </a:tblGrid>
              <a:tr h="795085">
                <a:tc gridSpan="3">
                  <a:txBody>
                    <a:bodyPr/>
                    <a:lstStyle/>
                    <a:p>
                      <a:pPr algn="l"/>
                      <a:r>
                        <a:rPr lang="en-US" sz="2130" b="1" kern="1200" dirty="0">
                          <a:solidFill>
                            <a:schemeClr val="lt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Table 1. Opioid consumption and analgesia before and after modification of  the post-cesarean order set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29262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261995"/>
                  </a:ext>
                </a:extLst>
              </a:tr>
              <a:tr h="881755"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>
                          <a:solidFill>
                            <a:srgbClr val="686059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Primary &amp; Secondary Outcomes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rgbClr val="686059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Pre-</a:t>
                      </a:r>
                      <a:br>
                        <a:rPr lang="en-US" sz="1800" kern="1200" dirty="0">
                          <a:solidFill>
                            <a:srgbClr val="686059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US" sz="1800" kern="1200" dirty="0">
                          <a:solidFill>
                            <a:srgbClr val="686059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Intervention</a:t>
                      </a:r>
                    </a:p>
                    <a:p>
                      <a:pPr marL="0" marR="0" lvl="0" indent="0" algn="ctr" defTabSz="29262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rgbClr val="686059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n=434 </a:t>
                      </a:r>
                    </a:p>
                  </a:txBody>
                  <a:tcPr anchor="ctr">
                    <a:lnL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rgbClr val="686059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Post-Intervention</a:t>
                      </a:r>
                    </a:p>
                    <a:p>
                      <a:pPr algn="ctr"/>
                      <a:r>
                        <a:rPr lang="en-US" sz="1800" kern="1200" dirty="0">
                          <a:solidFill>
                            <a:srgbClr val="686059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n=290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8931180"/>
                  </a:ext>
                </a:extLst>
              </a:tr>
              <a:tr h="655426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686059"/>
                          </a:solidFill>
                          <a:latin typeface="Century Gothic" panose="020B0502020202020204" pitchFamily="34" charset="0"/>
                        </a:rPr>
                        <a:t>Oxycodone use &gt;30mg last 24 </a:t>
                      </a:r>
                      <a:r>
                        <a:rPr lang="en-US" sz="1800" dirty="0" err="1">
                          <a:solidFill>
                            <a:srgbClr val="686059"/>
                          </a:solidFill>
                          <a:latin typeface="Century Gothic" panose="020B0502020202020204" pitchFamily="34" charset="0"/>
                        </a:rPr>
                        <a:t>hrs</a:t>
                      </a:r>
                      <a:r>
                        <a:rPr lang="en-US" sz="1800" dirty="0">
                          <a:solidFill>
                            <a:srgbClr val="686059"/>
                          </a:solidFill>
                          <a:latin typeface="Century Gothic" panose="020B0502020202020204" pitchFamily="34" charset="0"/>
                        </a:rPr>
                        <a:t>, n (%)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686059"/>
                          </a:solidFill>
                          <a:latin typeface="Century Gothic" panose="020B0502020202020204" pitchFamily="34" charset="0"/>
                        </a:rPr>
                        <a:t>66 (15.2)*</a:t>
                      </a:r>
                    </a:p>
                  </a:txBody>
                  <a:tcPr anchor="ctr">
                    <a:lnL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686059"/>
                          </a:solidFill>
                          <a:latin typeface="Century Gothic" panose="020B0502020202020204" pitchFamily="34" charset="0"/>
                        </a:rPr>
                        <a:t>15 (5.2)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1411743"/>
                  </a:ext>
                </a:extLst>
              </a:tr>
              <a:tr h="655426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686059"/>
                          </a:solidFill>
                          <a:latin typeface="Century Gothic" panose="020B0502020202020204" pitchFamily="34" charset="0"/>
                        </a:rPr>
                        <a:t>Oxycodone use &gt;20mg last 24 </a:t>
                      </a:r>
                      <a:r>
                        <a:rPr lang="en-US" sz="1800" dirty="0" err="1">
                          <a:solidFill>
                            <a:srgbClr val="686059"/>
                          </a:solidFill>
                          <a:latin typeface="Century Gothic" panose="020B0502020202020204" pitchFamily="34" charset="0"/>
                        </a:rPr>
                        <a:t>hrs</a:t>
                      </a:r>
                      <a:r>
                        <a:rPr lang="en-US" sz="1800" dirty="0">
                          <a:solidFill>
                            <a:srgbClr val="686059"/>
                          </a:solidFill>
                          <a:latin typeface="Century Gothic" panose="020B0502020202020204" pitchFamily="34" charset="0"/>
                        </a:rPr>
                        <a:t>, n (%)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686059"/>
                          </a:solidFill>
                          <a:latin typeface="Century Gothic" panose="020B0502020202020204" pitchFamily="34" charset="0"/>
                        </a:rPr>
                        <a:t>132 (30.5)*</a:t>
                      </a:r>
                    </a:p>
                  </a:txBody>
                  <a:tcPr anchor="ctr">
                    <a:lnL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686059"/>
                          </a:solidFill>
                          <a:latin typeface="Century Gothic" panose="020B0502020202020204" pitchFamily="34" charset="0"/>
                        </a:rPr>
                        <a:t>52 (18.0)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936169"/>
                  </a:ext>
                </a:extLst>
              </a:tr>
              <a:tr h="685848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686059"/>
                          </a:solidFill>
                          <a:latin typeface="Century Gothic" panose="020B0502020202020204" pitchFamily="34" charset="0"/>
                        </a:rPr>
                        <a:t>Oxycodone total last 24 hours (mg), median (IQR)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686059"/>
                          </a:solidFill>
                          <a:latin typeface="Century Gothic" panose="020B0502020202020204" pitchFamily="34" charset="0"/>
                        </a:rPr>
                        <a:t>5 (0, 20)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686059"/>
                          </a:solidFill>
                          <a:latin typeface="Century Gothic" panose="020B0502020202020204" pitchFamily="34" charset="0"/>
                        </a:rPr>
                        <a:t>5 (0, 15)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0971626"/>
                  </a:ext>
                </a:extLst>
              </a:tr>
              <a:tr h="685848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686059"/>
                          </a:solidFill>
                          <a:latin typeface="Century Gothic" panose="020B0502020202020204" pitchFamily="34" charset="0"/>
                        </a:rPr>
                        <a:t>At least 1 pain score &gt; 4 (moderate pain) last 24 hours, n (%)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686059"/>
                          </a:solidFill>
                          <a:latin typeface="Century Gothic" panose="020B0502020202020204" pitchFamily="34" charset="0"/>
                        </a:rPr>
                        <a:t>355 (81.8)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686059"/>
                          </a:solidFill>
                          <a:latin typeface="Century Gothic" panose="020B0502020202020204" pitchFamily="34" charset="0"/>
                        </a:rPr>
                        <a:t>240 (82.8)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0180055"/>
                  </a:ext>
                </a:extLst>
              </a:tr>
              <a:tr h="685848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686059"/>
                          </a:solidFill>
                          <a:latin typeface="Century Gothic" panose="020B0502020202020204" pitchFamily="34" charset="0"/>
                        </a:rPr>
                        <a:t>At least 1 pain score &gt; 7 (severe pain) </a:t>
                      </a:r>
                      <a:br>
                        <a:rPr lang="en-US" sz="1800" dirty="0">
                          <a:solidFill>
                            <a:srgbClr val="686059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en-US" sz="1800" dirty="0">
                          <a:solidFill>
                            <a:srgbClr val="686059"/>
                          </a:solidFill>
                          <a:latin typeface="Century Gothic" panose="020B0502020202020204" pitchFamily="34" charset="0"/>
                        </a:rPr>
                        <a:t>last 24 hours, n (%)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686059"/>
                          </a:solidFill>
                          <a:latin typeface="Century Gothic" panose="020B0502020202020204" pitchFamily="34" charset="0"/>
                        </a:rPr>
                        <a:t>200 (46.1)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686059"/>
                          </a:solidFill>
                          <a:latin typeface="Century Gothic" panose="020B0502020202020204" pitchFamily="34" charset="0"/>
                        </a:rPr>
                        <a:t>125 (43.1)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4398683"/>
                  </a:ext>
                </a:extLst>
              </a:tr>
              <a:tr h="655426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686059"/>
                          </a:solidFill>
                          <a:latin typeface="Century Gothic" panose="020B0502020202020204" pitchFamily="34" charset="0"/>
                        </a:rPr>
                        <a:t>Average pain score during hospitalization, mean (SD)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686059"/>
                          </a:solidFill>
                          <a:latin typeface="Century Gothic" panose="020B0502020202020204" pitchFamily="34" charset="0"/>
                        </a:rPr>
                        <a:t>2.8 (1.6)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686059"/>
                          </a:solidFill>
                          <a:latin typeface="Century Gothic" panose="020B0502020202020204" pitchFamily="34" charset="0"/>
                        </a:rPr>
                        <a:t>2.7 (1.6)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9707564"/>
                  </a:ext>
                </a:extLst>
              </a:tr>
              <a:tr h="343319">
                <a:tc gridSpan="3"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686059"/>
                          </a:solidFill>
                          <a:latin typeface="Century Gothic" panose="020B0502020202020204" pitchFamily="34" charset="0"/>
                        </a:rPr>
                        <a:t>*p&lt;0.05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860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686059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686059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9446277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BB8563E0-C4B3-4659-9C2A-61300972A3ED}"/>
              </a:ext>
            </a:extLst>
          </p:cNvPr>
          <p:cNvGrpSpPr/>
          <p:nvPr/>
        </p:nvGrpSpPr>
        <p:grpSpPr>
          <a:xfrm>
            <a:off x="34688449" y="12268200"/>
            <a:ext cx="8772508" cy="8032212"/>
            <a:chOff x="34696413" y="11926473"/>
            <a:chExt cx="8772508" cy="8032212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3D28B4F-6559-4B43-B89B-55D980637E36}"/>
                </a:ext>
              </a:extLst>
            </p:cNvPr>
            <p:cNvSpPr txBox="1"/>
            <p:nvPr/>
          </p:nvSpPr>
          <p:spPr>
            <a:xfrm>
              <a:off x="34696413" y="12110383"/>
              <a:ext cx="8772508" cy="7848302"/>
            </a:xfrm>
            <a:prstGeom prst="rect">
              <a:avLst/>
            </a:prstGeom>
            <a:noFill/>
            <a:ln>
              <a:solidFill>
                <a:srgbClr val="686059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1800" dirty="0">
                <a:solidFill>
                  <a:srgbClr val="686059"/>
                </a:solidFill>
                <a:latin typeface="Century Gothic" panose="020B0502020202020204" pitchFamily="34" charset="0"/>
              </a:endParaRPr>
            </a:p>
            <a:p>
              <a:r>
                <a:rPr lang="en-US" sz="1800" dirty="0">
                  <a:solidFill>
                    <a:srgbClr val="686059"/>
                  </a:solidFill>
                  <a:latin typeface="Century Gothic" panose="020B0502020202020204" pitchFamily="34" charset="0"/>
                </a:rPr>
                <a:t>ALL POST-CESAREAN PATIENTS (unless contraindicated) </a:t>
              </a:r>
              <a:endParaRPr lang="en-US" sz="1100" dirty="0">
                <a:solidFill>
                  <a:srgbClr val="686059"/>
                </a:solidFill>
                <a:latin typeface="Century Gothic" panose="020B0502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800" dirty="0">
                  <a:solidFill>
                    <a:srgbClr val="686059"/>
                  </a:solidFill>
                  <a:latin typeface="Century Gothic" panose="020B0502020202020204" pitchFamily="34" charset="0"/>
                </a:rPr>
                <a:t>Ibuprofen 600mg Q6 hours (option for ketorolac 30mg for first 24 hours) 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sz="1800" dirty="0">
                  <a:solidFill>
                    <a:srgbClr val="686059"/>
                  </a:solidFill>
                  <a:latin typeface="Century Gothic" panose="020B0502020202020204" pitchFamily="34" charset="0"/>
                </a:rPr>
                <a:t>Acetaminophen 650mg Q6 hours (first dose is 1000mg) </a:t>
              </a:r>
              <a:endParaRPr lang="en-US" sz="1100" dirty="0">
                <a:solidFill>
                  <a:srgbClr val="686059"/>
                </a:solidFill>
                <a:latin typeface="Century Gothic" panose="020B0502020202020204" pitchFamily="34" charset="0"/>
              </a:endParaRPr>
            </a:p>
            <a:p>
              <a:r>
                <a:rPr lang="en-US" sz="1800" dirty="0">
                  <a:solidFill>
                    <a:srgbClr val="686059"/>
                  </a:solidFill>
                  <a:latin typeface="Century Gothic" panose="020B0502020202020204" pitchFamily="34" charset="0"/>
                </a:rPr>
                <a:t>PRNs FOR THE “STANDARD” PATIENT WHO RECEIVED NEURAXIAL OPIOID </a:t>
              </a:r>
              <a:endParaRPr lang="en-US" sz="1100" dirty="0">
                <a:solidFill>
                  <a:srgbClr val="686059"/>
                </a:solidFill>
                <a:latin typeface="Century Gothic" panose="020B0502020202020204" pitchFamily="34" charset="0"/>
              </a:endParaRP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sz="1800" dirty="0">
                  <a:solidFill>
                    <a:srgbClr val="686059"/>
                  </a:solidFill>
                  <a:latin typeface="Century Gothic" panose="020B0502020202020204" pitchFamily="34" charset="0"/>
                </a:rPr>
                <a:t>Oxycodone 5mg Q6 hours prn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sz="1800" dirty="0">
                  <a:solidFill>
                    <a:srgbClr val="686059"/>
                  </a:solidFill>
                  <a:latin typeface="Century Gothic" panose="020B0502020202020204" pitchFamily="34" charset="0"/>
                </a:rPr>
                <a:t>Lidocaine patch 1-2 patches placed on the abdomen</a:t>
              </a:r>
              <a:endParaRPr lang="en-US" sz="1100" dirty="0">
                <a:solidFill>
                  <a:srgbClr val="686059"/>
                </a:solidFill>
                <a:latin typeface="Century Gothic" panose="020B0502020202020204" pitchFamily="34" charset="0"/>
              </a:endParaRPr>
            </a:p>
            <a:p>
              <a:r>
                <a:rPr lang="en-US" sz="1800" dirty="0">
                  <a:solidFill>
                    <a:srgbClr val="686059"/>
                  </a:solidFill>
                  <a:latin typeface="Century Gothic" panose="020B0502020202020204" pitchFamily="34" charset="0"/>
                </a:rPr>
                <a:t>PRNs FOR PATIENTS WHO RECEIVED GENERAL ANESTHESIA </a:t>
              </a:r>
              <a:endParaRPr lang="en-US" sz="1100" dirty="0">
                <a:solidFill>
                  <a:srgbClr val="686059"/>
                </a:solidFill>
                <a:latin typeface="Century Gothic" panose="020B0502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800" dirty="0">
                  <a:solidFill>
                    <a:srgbClr val="686059"/>
                  </a:solidFill>
                  <a:latin typeface="Century Gothic" panose="020B0502020202020204" pitchFamily="34" charset="0"/>
                </a:rPr>
                <a:t>Consider truncal block +/- </a:t>
              </a:r>
              <a:r>
                <a:rPr lang="en-US" sz="1800" dirty="0" err="1">
                  <a:solidFill>
                    <a:srgbClr val="686059"/>
                  </a:solidFill>
                  <a:latin typeface="Century Gothic" panose="020B0502020202020204" pitchFamily="34" charset="0"/>
                </a:rPr>
                <a:t>exparel</a:t>
              </a:r>
              <a:r>
                <a:rPr lang="en-US" sz="1800" dirty="0">
                  <a:solidFill>
                    <a:srgbClr val="686059"/>
                  </a:solidFill>
                  <a:latin typeface="Century Gothic" panose="020B0502020202020204" pitchFamily="34" charset="0"/>
                </a:rPr>
                <a:t> 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sz="1800" dirty="0">
                  <a:solidFill>
                    <a:srgbClr val="686059"/>
                  </a:solidFill>
                  <a:latin typeface="Century Gothic" panose="020B0502020202020204" pitchFamily="34" charset="0"/>
                </a:rPr>
                <a:t>Fentanyl 25mcg Q5 mins max dose 200mcg in PACU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sz="1800" dirty="0">
                  <a:solidFill>
                    <a:srgbClr val="686059"/>
                  </a:solidFill>
                  <a:latin typeface="Century Gothic" panose="020B0502020202020204" pitchFamily="34" charset="0"/>
                </a:rPr>
                <a:t>Consider long-acting morphine or hydromorphone prn in PACU 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sz="1800" dirty="0">
                  <a:solidFill>
                    <a:srgbClr val="686059"/>
                  </a:solidFill>
                  <a:latin typeface="Century Gothic" panose="020B0502020202020204" pitchFamily="34" charset="0"/>
                </a:rPr>
                <a:t>Oxycodone 5-10mg Q6 hours prn (PACU and post-op)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800" dirty="0">
                  <a:solidFill>
                    <a:srgbClr val="686059"/>
                  </a:solidFill>
                  <a:latin typeface="Century Gothic" panose="020B0502020202020204" pitchFamily="34" charset="0"/>
                </a:rPr>
                <a:t>If pain is inadequately controlled in PACU requiring multiple boluses of IV opioids, discontinue all prn opioids and place patient on opioid PCA (morphine or hydromorphone). Evaluate PCA use at 12-24 hours and transition off PCA. </a:t>
              </a:r>
              <a:endParaRPr lang="en-US" sz="1100" dirty="0">
                <a:solidFill>
                  <a:srgbClr val="686059"/>
                </a:solidFill>
                <a:latin typeface="Century Gothic" panose="020B0502020202020204" pitchFamily="34" charset="0"/>
              </a:endParaRPr>
            </a:p>
            <a:p>
              <a:r>
                <a:rPr lang="en-US" sz="1800" dirty="0">
                  <a:solidFill>
                    <a:srgbClr val="686059"/>
                  </a:solidFill>
                  <a:latin typeface="Century Gothic" panose="020B0502020202020204" pitchFamily="34" charset="0"/>
                </a:rPr>
                <a:t>CHRONIC OPIOID USERS OR OPIOID REPLACEMENT THERAPY </a:t>
              </a:r>
              <a:endParaRPr lang="en-US" sz="1100" dirty="0">
                <a:solidFill>
                  <a:srgbClr val="686059"/>
                </a:solidFill>
                <a:latin typeface="Century Gothic" panose="020B0502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800" dirty="0">
                  <a:solidFill>
                    <a:srgbClr val="686059"/>
                  </a:solidFill>
                  <a:latin typeface="Century Gothic" panose="020B0502020202020204" pitchFamily="34" charset="0"/>
                </a:rPr>
                <a:t>Consider increasing neuraxial opioid dose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800" dirty="0">
                  <a:solidFill>
                    <a:srgbClr val="686059"/>
                  </a:solidFill>
                  <a:latin typeface="Century Gothic" panose="020B0502020202020204" pitchFamily="34" charset="0"/>
                </a:rPr>
                <a:t>Discuss truncal blocks with patient for postoperative pain management 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sz="1800" dirty="0">
                  <a:solidFill>
                    <a:srgbClr val="686059"/>
                  </a:solidFill>
                  <a:latin typeface="Century Gothic" panose="020B0502020202020204" pitchFamily="34" charset="0"/>
                </a:rPr>
                <a:t>Oxycodone 5-10mg Q4-6 hours as needed (dosing interval individualized based on provider discretion) </a:t>
              </a:r>
              <a:endParaRPr lang="en-US" sz="1100" dirty="0">
                <a:solidFill>
                  <a:srgbClr val="686059"/>
                </a:solidFill>
                <a:latin typeface="Century Gothic" panose="020B0502020202020204" pitchFamily="34" charset="0"/>
              </a:endParaRPr>
            </a:p>
            <a:p>
              <a:pPr lvl="0"/>
              <a:r>
                <a:rPr lang="en-US" sz="1800" dirty="0">
                  <a:solidFill>
                    <a:srgbClr val="686059"/>
                  </a:solidFill>
                  <a:latin typeface="Century Gothic" panose="020B0502020202020204" pitchFamily="34" charset="0"/>
                </a:rPr>
                <a:t>INADEQUATE PAIN CONTROL </a:t>
              </a:r>
              <a:endParaRPr lang="en-US" sz="1100" dirty="0">
                <a:solidFill>
                  <a:srgbClr val="686059"/>
                </a:solidFill>
                <a:latin typeface="Century Gothic" panose="020B0502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800" dirty="0">
                  <a:solidFill>
                    <a:srgbClr val="686059"/>
                  </a:solidFill>
                  <a:latin typeface="Century Gothic" panose="020B0502020202020204" pitchFamily="34" charset="0"/>
                </a:rPr>
                <a:t>Consider rescue truncal blocks +/- </a:t>
              </a:r>
              <a:r>
                <a:rPr lang="en-US" sz="1800" dirty="0" err="1">
                  <a:solidFill>
                    <a:srgbClr val="686059"/>
                  </a:solidFill>
                  <a:latin typeface="Century Gothic" panose="020B0502020202020204" pitchFamily="34" charset="0"/>
                </a:rPr>
                <a:t>exparel</a:t>
              </a:r>
              <a:r>
                <a:rPr lang="en-US" sz="1800" dirty="0">
                  <a:solidFill>
                    <a:srgbClr val="686059"/>
                  </a:solidFill>
                  <a:latin typeface="Century Gothic" panose="020B0502020202020204" pitchFamily="34" charset="0"/>
                </a:rPr>
                <a:t>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800" dirty="0">
                  <a:solidFill>
                    <a:srgbClr val="686059"/>
                  </a:solidFill>
                  <a:latin typeface="Century Gothic" panose="020B0502020202020204" pitchFamily="34" charset="0"/>
                </a:rPr>
                <a:t>Ensure non-opioids maximized (NSAIDs, acetaminophen, lidocaine patch)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800" dirty="0">
                  <a:solidFill>
                    <a:srgbClr val="686059"/>
                  </a:solidFill>
                  <a:latin typeface="Century Gothic" panose="020B0502020202020204" pitchFamily="34" charset="0"/>
                </a:rPr>
                <a:t>Increase oxycodone dose to oxycodone 5-10mg q6 hours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800" dirty="0">
                  <a:solidFill>
                    <a:srgbClr val="686059"/>
                  </a:solidFill>
                  <a:latin typeface="Century Gothic" panose="020B0502020202020204" pitchFamily="34" charset="0"/>
                </a:rPr>
                <a:t>Increase oxycodone frequency oxycodone 5-10mg q4 hours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800" dirty="0">
                  <a:solidFill>
                    <a:srgbClr val="686059"/>
                  </a:solidFill>
                  <a:latin typeface="Century Gothic" panose="020B0502020202020204" pitchFamily="34" charset="0"/>
                </a:rPr>
                <a:t>Consider adding additional as-needed NSAID (ibuprofen 200mg Q6 hours)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800" dirty="0">
                  <a:solidFill>
                    <a:srgbClr val="686059"/>
                  </a:solidFill>
                  <a:latin typeface="Century Gothic" panose="020B0502020202020204" pitchFamily="34" charset="0"/>
                </a:rPr>
                <a:t>Consider alternate oral opioid (hydromorphone 2-4mg q4 hours prn)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90CCD93-B757-984E-8579-9280BF73CAE9}"/>
                </a:ext>
              </a:extLst>
            </p:cNvPr>
            <p:cNvSpPr txBox="1"/>
            <p:nvPr/>
          </p:nvSpPr>
          <p:spPr>
            <a:xfrm>
              <a:off x="34696413" y="11926473"/>
              <a:ext cx="8772508" cy="400110"/>
            </a:xfrm>
            <a:prstGeom prst="rect">
              <a:avLst/>
            </a:prstGeom>
            <a:solidFill>
              <a:srgbClr val="376092"/>
            </a:solidFill>
            <a:ln>
              <a:solidFill>
                <a:srgbClr val="686059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Appendix 1. Detailed Pain Protocol</a:t>
              </a:r>
            </a:p>
          </p:txBody>
        </p:sp>
      </p:grpSp>
      <p:sp>
        <p:nvSpPr>
          <p:cNvPr id="30" name="TextBox 19">
            <a:extLst>
              <a:ext uri="{FF2B5EF4-FFF2-40B4-BE49-F238E27FC236}">
                <a16:creationId xmlns:a16="http://schemas.microsoft.com/office/drawing/2014/main" id="{2DF8E2FF-F4E1-4C6C-9D87-F2912122D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596" y="12496234"/>
            <a:ext cx="8101804" cy="1046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45" tIns="30473" rIns="60945" bIns="30473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marL="342900" indent="-342900" defTabSz="1828800">
              <a:buFont typeface="Arial" panose="020B0604020202020204" pitchFamily="34" charset="0"/>
              <a:buChar char="•"/>
              <a:tabLst>
                <a:tab pos="91440" algn="l"/>
                <a:tab pos="182880" algn="l"/>
              </a:tabLst>
            </a:pPr>
            <a:r>
              <a:rPr lang="en-US" sz="2133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Acetaminophen 650mg every 6 hours</a:t>
            </a:r>
          </a:p>
          <a:p>
            <a:pPr marL="342900" indent="-342900" defTabSz="1828800">
              <a:buFont typeface="Arial" panose="020B0604020202020204" pitchFamily="34" charset="0"/>
              <a:buChar char="•"/>
              <a:tabLst>
                <a:tab pos="91440" algn="l"/>
                <a:tab pos="182880" algn="l"/>
              </a:tabLst>
            </a:pPr>
            <a:r>
              <a:rPr lang="en-US" sz="2133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Ibuprofen 600mg every 6 hours (or ketorolac 30mg for the first 24 hours) </a:t>
            </a:r>
          </a:p>
        </p:txBody>
      </p:sp>
      <p:graphicFrame>
        <p:nvGraphicFramePr>
          <p:cNvPr id="34" name="Chart 33">
            <a:extLst>
              <a:ext uri="{FF2B5EF4-FFF2-40B4-BE49-F238E27FC236}">
                <a16:creationId xmlns:a16="http://schemas.microsoft.com/office/drawing/2014/main" id="{838633EA-7A5F-4D6F-9B1F-68FFDC3021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1863909"/>
              </p:ext>
            </p:extLst>
          </p:nvPr>
        </p:nvGraphicFramePr>
        <p:xfrm>
          <a:off x="34750367" y="990600"/>
          <a:ext cx="8339389" cy="5192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3" name="Rectangle 10">
            <a:extLst>
              <a:ext uri="{FF2B5EF4-FFF2-40B4-BE49-F238E27FC236}">
                <a16:creationId xmlns:a16="http://schemas.microsoft.com/office/drawing/2014/main" id="{18CC9111-B798-470D-B1F6-D604B6A57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90337" y="304800"/>
            <a:ext cx="8778240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91417" tIns="48768" rIns="91417" bIns="45709" anchor="ctr" anchorCtr="0"/>
          <a:lstStyle/>
          <a:p>
            <a:pPr defTabSz="3135215">
              <a:defRPr/>
            </a:pPr>
            <a:r>
              <a:rPr lang="en-US" sz="2800" b="1" dirty="0">
                <a:solidFill>
                  <a:schemeClr val="bg1"/>
                </a:solidFill>
                <a:latin typeface="Century Gothic" pitchFamily="34" charset="0"/>
              </a:rPr>
              <a:t>Tables &amp; Figures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6C86258-4AF7-4FB8-8DD3-524910EF6BBF}"/>
              </a:ext>
            </a:extLst>
          </p:cNvPr>
          <p:cNvGrpSpPr/>
          <p:nvPr/>
        </p:nvGrpSpPr>
        <p:grpSpPr>
          <a:xfrm>
            <a:off x="34682281" y="1080903"/>
            <a:ext cx="8772508" cy="4938897"/>
            <a:chOff x="34737692" y="1528012"/>
            <a:chExt cx="8772508" cy="493889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9283A5C-B5C3-4C94-B4BF-F6B5185517E7}"/>
                </a:ext>
              </a:extLst>
            </p:cNvPr>
            <p:cNvSpPr/>
            <p:nvPr/>
          </p:nvSpPr>
          <p:spPr>
            <a:xfrm>
              <a:off x="34737692" y="2157746"/>
              <a:ext cx="8772508" cy="4309163"/>
            </a:xfrm>
            <a:prstGeom prst="rect">
              <a:avLst/>
            </a:prstGeom>
            <a:noFill/>
            <a:ln w="9525">
              <a:solidFill>
                <a:srgbClr val="6860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1A084DA-8BF5-4466-B880-79A742956F96}"/>
                </a:ext>
              </a:extLst>
            </p:cNvPr>
            <p:cNvSpPr txBox="1"/>
            <p:nvPr/>
          </p:nvSpPr>
          <p:spPr>
            <a:xfrm>
              <a:off x="34737692" y="1528012"/>
              <a:ext cx="8772508" cy="747897"/>
            </a:xfrm>
            <a:prstGeom prst="rect">
              <a:avLst/>
            </a:prstGeom>
            <a:solidFill>
              <a:srgbClr val="376092"/>
            </a:solidFill>
            <a:ln>
              <a:solidFill>
                <a:srgbClr val="686059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13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Figure 1. Opioid consumption before and after modification of the post-cesarean order set</a:t>
              </a: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0A8671F8-127B-704B-AB1D-50F1136B500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5950" y="16535400"/>
            <a:ext cx="4316674" cy="43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146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1324</TotalTime>
  <Words>802</Words>
  <Application>Microsoft Macintosh PowerPoint</Application>
  <PresentationFormat>Custom</PresentationFormat>
  <Paragraphs>92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jessie</dc:creator>
  <cp:lastModifiedBy>McKenzie, Christine P.</cp:lastModifiedBy>
  <cp:revision>65</cp:revision>
  <dcterms:created xsi:type="dcterms:W3CDTF">2015-08-06T13:57:15Z</dcterms:created>
  <dcterms:modified xsi:type="dcterms:W3CDTF">2020-01-31T14:01:06Z</dcterms:modified>
</cp:coreProperties>
</file>