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charts/chart1.xml" ContentType="application/vnd.openxmlformats-officedocument.drawingml.chart+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31"/>
  </p:notesMasterIdLst>
  <p:sldIdLst>
    <p:sldId id="458" r:id="rId2"/>
    <p:sldId id="394" r:id="rId3"/>
    <p:sldId id="436" r:id="rId4"/>
    <p:sldId id="438" r:id="rId5"/>
    <p:sldId id="400" r:id="rId6"/>
    <p:sldId id="401" r:id="rId7"/>
    <p:sldId id="440" r:id="rId8"/>
    <p:sldId id="406" r:id="rId9"/>
    <p:sldId id="445" r:id="rId10"/>
    <p:sldId id="461" r:id="rId11"/>
    <p:sldId id="446" r:id="rId12"/>
    <p:sldId id="447" r:id="rId13"/>
    <p:sldId id="450" r:id="rId14"/>
    <p:sldId id="418" r:id="rId15"/>
    <p:sldId id="419" r:id="rId16"/>
    <p:sldId id="399" r:id="rId17"/>
    <p:sldId id="441" r:id="rId18"/>
    <p:sldId id="398" r:id="rId19"/>
    <p:sldId id="403" r:id="rId20"/>
    <p:sldId id="420" r:id="rId21"/>
    <p:sldId id="443" r:id="rId22"/>
    <p:sldId id="421" r:id="rId23"/>
    <p:sldId id="423" r:id="rId24"/>
    <p:sldId id="433" r:id="rId25"/>
    <p:sldId id="432" r:id="rId26"/>
    <p:sldId id="429" r:id="rId27"/>
    <p:sldId id="463" r:id="rId28"/>
    <p:sldId id="430" r:id="rId29"/>
    <p:sldId id="437" r:id="rId30"/>
  </p:sldIdLst>
  <p:sldSz cx="9144000" cy="6858000" type="screen4x3"/>
  <p:notesSz cx="7086600" cy="93726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5B2BA"/>
    <a:srgbClr val="C4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3" autoAdjust="0"/>
    <p:restoredTop sz="63082" autoAdjust="0"/>
  </p:normalViewPr>
  <p:slideViewPr>
    <p:cSldViewPr>
      <p:cViewPr varScale="1">
        <p:scale>
          <a:sx n="83" d="100"/>
          <a:sy n="83" d="100"/>
        </p:scale>
        <p:origin x="-150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856" y="-102"/>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SOM-A</c:v>
                </c:pt>
              </c:strCache>
            </c:strRef>
          </c:tx>
          <c:spPr>
            <a:solidFill>
              <a:srgbClr val="990033"/>
            </a:solidFill>
          </c:spPr>
          <c:invertIfNegative val="0"/>
          <c:dPt>
            <c:idx val="0"/>
            <c:invertIfNegative val="1"/>
            <c:bubble3D val="0"/>
          </c:dPt>
          <c:dLbls>
            <c:dLbl>
              <c:idx val="0"/>
              <c:layout>
                <c:manualLayout>
                  <c:x val="-2.5292864484616207E-3"/>
                  <c:y val="-2.9779535266213207E-2"/>
                </c:manualLayout>
              </c:layout>
              <c:spPr/>
              <c:txPr>
                <a:bodyPr/>
                <a:lstStyle/>
                <a:p>
                  <a:pPr>
                    <a:defRPr sz="3200" b="1">
                      <a:solidFill>
                        <a:schemeClr val="bg1"/>
                      </a:solidFill>
                      <a:latin typeface="Tahoma" pitchFamily="34" charset="0"/>
                      <a:ea typeface="Tahoma" pitchFamily="34" charset="0"/>
                      <a:cs typeface="Tahoma" pitchFamily="34" charset="0"/>
                    </a:defRPr>
                  </a:pPr>
                  <a:endParaRPr lang="en-US"/>
                </a:p>
              </c:txPr>
              <c:showLegendKey val="0"/>
              <c:showVal val="1"/>
              <c:showCatName val="0"/>
              <c:showSerName val="0"/>
              <c:showPercent val="0"/>
              <c:showBubbleSize val="0"/>
            </c:dLbl>
            <c:dLbl>
              <c:idx val="1"/>
              <c:layout>
                <c:manualLayout>
                  <c:x val="-3.0913143925477234E-17"/>
                  <c:y val="-2.3579049723450606E-2"/>
                </c:manualLayout>
              </c:layout>
              <c:spPr/>
              <c:txPr>
                <a:bodyPr/>
                <a:lstStyle/>
                <a:p>
                  <a:pPr>
                    <a:defRPr sz="3200" b="1">
                      <a:solidFill>
                        <a:schemeClr val="bg1"/>
                      </a:solidFill>
                      <a:latin typeface="Tahoma" pitchFamily="34" charset="0"/>
                      <a:ea typeface="Tahoma" pitchFamily="34" charset="0"/>
                      <a:cs typeface="Tahoma" pitchFamily="34" charset="0"/>
                    </a:defRPr>
                  </a:pPr>
                  <a:endParaRPr lang="en-US"/>
                </a:p>
              </c:txPr>
              <c:showLegendKey val="0"/>
              <c:showVal val="1"/>
              <c:showCatName val="0"/>
              <c:showSerName val="0"/>
              <c:showPercent val="0"/>
              <c:showBubbleSize val="0"/>
            </c:dLbl>
            <c:dLbl>
              <c:idx val="2"/>
              <c:layout>
                <c:manualLayout>
                  <c:x val="0"/>
                  <c:y val="-4.0870352853980912E-2"/>
                </c:manualLayout>
              </c:layout>
              <c:showLegendKey val="0"/>
              <c:showVal val="1"/>
              <c:showCatName val="0"/>
              <c:showSerName val="0"/>
              <c:showPercent val="0"/>
              <c:showBubbleSize val="0"/>
            </c:dLbl>
            <c:dLbl>
              <c:idx val="3"/>
              <c:layout>
                <c:manualLayout>
                  <c:x val="-9.2740503110259557E-3"/>
                  <c:y val="-5.5017782688051416E-2"/>
                </c:manualLayout>
              </c:layout>
              <c:showLegendKey val="0"/>
              <c:showVal val="1"/>
              <c:showCatName val="0"/>
              <c:showSerName val="0"/>
              <c:showPercent val="0"/>
              <c:showBubbleSize val="0"/>
            </c:dLbl>
            <c:dLbl>
              <c:idx val="4"/>
              <c:layout>
                <c:manualLayout>
                  <c:x val="0"/>
                  <c:y val="-1.7291303130530403E-2"/>
                </c:manualLayout>
              </c:layout>
              <c:showLegendKey val="0"/>
              <c:showVal val="1"/>
              <c:showCatName val="0"/>
              <c:showSerName val="0"/>
              <c:showPercent val="0"/>
              <c:showBubbleSize val="0"/>
            </c:dLbl>
            <c:dLbl>
              <c:idx val="5"/>
              <c:layout>
                <c:manualLayout>
                  <c:x val="0"/>
                  <c:y val="-3.4582606261060911E-2"/>
                </c:manualLayout>
              </c:layout>
              <c:showLegendKey val="0"/>
              <c:showVal val="1"/>
              <c:showCatName val="0"/>
              <c:showSerName val="0"/>
              <c:showPercent val="0"/>
              <c:showBubbleSize val="0"/>
            </c:dLbl>
            <c:txPr>
              <a:bodyPr/>
              <a:lstStyle/>
              <a:p>
                <a:pPr>
                  <a:defRPr sz="3200" b="1">
                    <a:solidFill>
                      <a:schemeClr val="bg1"/>
                    </a:solidFill>
                    <a:latin typeface="Tahoma" pitchFamily="34" charset="0"/>
                    <a:cs typeface="Tahoma" pitchFamily="34" charset="0"/>
                  </a:defRPr>
                </a:pPr>
                <a:endParaRPr lang="en-US"/>
              </a:p>
            </c:txPr>
            <c:showLegendKey val="0"/>
            <c:showVal val="1"/>
            <c:showCatName val="0"/>
            <c:showSerName val="0"/>
            <c:showPercent val="0"/>
            <c:showBubbleSize val="0"/>
            <c:showLeaderLines val="0"/>
          </c:dLbls>
          <c:cat>
            <c:strRef>
              <c:f>Sheet1!$A$2:$A$7</c:f>
              <c:strCache>
                <c:ptCount val="6"/>
                <c:pt idx="0">
                  <c:v>Overall Total</c:v>
                </c:pt>
                <c:pt idx="1">
                  <c:v>Med Culture &amp; Roles*</c:v>
                </c:pt>
                <c:pt idx="2">
                  <c:v>Soc &amp; Org Ethics</c:v>
                </c:pt>
                <c:pt idx="3">
                  <c:v>Team Communication</c:v>
                </c:pt>
                <c:pt idx="4">
                  <c:v>Informed Consent</c:v>
                </c:pt>
                <c:pt idx="5">
                  <c:v>MD Duties</c:v>
                </c:pt>
              </c:strCache>
            </c:strRef>
          </c:cat>
          <c:val>
            <c:numRef>
              <c:f>Sheet1!$B$2:$B$7</c:f>
              <c:numCache>
                <c:formatCode>General</c:formatCode>
                <c:ptCount val="6"/>
                <c:pt idx="0">
                  <c:v>51.9</c:v>
                </c:pt>
                <c:pt idx="1">
                  <c:v>10.199999999999999</c:v>
                </c:pt>
                <c:pt idx="2">
                  <c:v>14.7</c:v>
                </c:pt>
                <c:pt idx="3">
                  <c:v>11.4</c:v>
                </c:pt>
                <c:pt idx="4">
                  <c:v>7.4</c:v>
                </c:pt>
                <c:pt idx="5">
                  <c:v>9</c:v>
                </c:pt>
              </c:numCache>
            </c:numRef>
          </c:val>
        </c:ser>
        <c:ser>
          <c:idx val="1"/>
          <c:order val="1"/>
          <c:tx>
            <c:strRef>
              <c:f>Sheet1!$C$1</c:f>
              <c:strCache>
                <c:ptCount val="1"/>
                <c:pt idx="0">
                  <c:v>SOM-CH</c:v>
                </c:pt>
              </c:strCache>
            </c:strRef>
          </c:tx>
          <c:spPr>
            <a:solidFill>
              <a:srgbClr val="003296"/>
            </a:solidFill>
          </c:spPr>
          <c:invertIfNegative val="0"/>
          <c:dLbls>
            <c:dLbl>
              <c:idx val="0"/>
              <c:layout>
                <c:manualLayout>
                  <c:x val="1.8548100622051807E-2"/>
                  <c:y val="0"/>
                </c:manualLayout>
              </c:layout>
              <c:showLegendKey val="0"/>
              <c:showVal val="1"/>
              <c:showCatName val="0"/>
              <c:showSerName val="0"/>
              <c:showPercent val="0"/>
              <c:showBubbleSize val="0"/>
            </c:dLbl>
            <c:dLbl>
              <c:idx val="1"/>
              <c:layout>
                <c:manualLayout>
                  <c:x val="9.2740503110259557E-3"/>
                  <c:y val="0"/>
                </c:manualLayout>
              </c:layout>
              <c:showLegendKey val="0"/>
              <c:showVal val="1"/>
              <c:showCatName val="0"/>
              <c:showSerName val="0"/>
              <c:showPercent val="0"/>
              <c:showBubbleSize val="0"/>
            </c:dLbl>
            <c:dLbl>
              <c:idx val="2"/>
              <c:layout>
                <c:manualLayout>
                  <c:x val="9.2740503110259956E-3"/>
                  <c:y val="0"/>
                </c:manualLayout>
              </c:layout>
              <c:showLegendKey val="0"/>
              <c:showVal val="1"/>
              <c:showCatName val="0"/>
              <c:showSerName val="0"/>
              <c:showPercent val="0"/>
              <c:showBubbleSize val="0"/>
            </c:dLbl>
            <c:dLbl>
              <c:idx val="3"/>
              <c:layout>
                <c:manualLayout>
                  <c:x val="2.5292864484616207E-3"/>
                  <c:y val="6.2877465929202314E-3"/>
                </c:manualLayout>
              </c:layout>
              <c:showLegendKey val="0"/>
              <c:showVal val="1"/>
              <c:showCatName val="0"/>
              <c:showSerName val="0"/>
              <c:showPercent val="0"/>
              <c:showBubbleSize val="0"/>
            </c:dLbl>
            <c:dLbl>
              <c:idx val="4"/>
              <c:layout>
                <c:manualLayout>
                  <c:x val="1.2646432242308103E-2"/>
                  <c:y val="4.7158099446900498E-3"/>
                </c:manualLayout>
              </c:layout>
              <c:showLegendKey val="0"/>
              <c:showVal val="1"/>
              <c:showCatName val="0"/>
              <c:showSerName val="0"/>
              <c:showPercent val="0"/>
              <c:showBubbleSize val="0"/>
            </c:dLbl>
            <c:txPr>
              <a:bodyPr/>
              <a:lstStyle/>
              <a:p>
                <a:pPr>
                  <a:defRPr sz="3200" b="1">
                    <a:solidFill>
                      <a:schemeClr val="bg1"/>
                    </a:solidFill>
                    <a:latin typeface="Tahoma" pitchFamily="34" charset="0"/>
                    <a:cs typeface="Tahoma" pitchFamily="34" charset="0"/>
                  </a:defRPr>
                </a:pPr>
                <a:endParaRPr lang="en-US"/>
              </a:p>
            </c:txPr>
            <c:showLegendKey val="0"/>
            <c:showVal val="1"/>
            <c:showCatName val="0"/>
            <c:showSerName val="0"/>
            <c:showPercent val="0"/>
            <c:showBubbleSize val="0"/>
            <c:showLeaderLines val="0"/>
          </c:dLbls>
          <c:cat>
            <c:strRef>
              <c:f>Sheet1!$A$2:$A$7</c:f>
              <c:strCache>
                <c:ptCount val="6"/>
                <c:pt idx="0">
                  <c:v>Overall Total</c:v>
                </c:pt>
                <c:pt idx="1">
                  <c:v>Med Culture &amp; Roles*</c:v>
                </c:pt>
                <c:pt idx="2">
                  <c:v>Soc &amp; Org Ethics</c:v>
                </c:pt>
                <c:pt idx="3">
                  <c:v>Team Communication</c:v>
                </c:pt>
                <c:pt idx="4">
                  <c:v>Informed Consent</c:v>
                </c:pt>
                <c:pt idx="5">
                  <c:v>MD Duties</c:v>
                </c:pt>
              </c:strCache>
            </c:strRef>
          </c:cat>
          <c:val>
            <c:numRef>
              <c:f>Sheet1!$C$2:$C$7</c:f>
              <c:numCache>
                <c:formatCode>General</c:formatCode>
                <c:ptCount val="6"/>
                <c:pt idx="0">
                  <c:v>46.9</c:v>
                </c:pt>
                <c:pt idx="1">
                  <c:v>7.2</c:v>
                </c:pt>
                <c:pt idx="2">
                  <c:v>14.8</c:v>
                </c:pt>
                <c:pt idx="3">
                  <c:v>13.7</c:v>
                </c:pt>
                <c:pt idx="4">
                  <c:v>5.5</c:v>
                </c:pt>
                <c:pt idx="5">
                  <c:v>8.2000000000000011</c:v>
                </c:pt>
              </c:numCache>
            </c:numRef>
          </c:val>
        </c:ser>
        <c:dLbls>
          <c:showLegendKey val="0"/>
          <c:showVal val="1"/>
          <c:showCatName val="0"/>
          <c:showSerName val="0"/>
          <c:showPercent val="0"/>
          <c:showBubbleSize val="0"/>
        </c:dLbls>
        <c:gapWidth val="150"/>
        <c:axId val="91982464"/>
        <c:axId val="91685248"/>
      </c:barChart>
      <c:catAx>
        <c:axId val="91982464"/>
        <c:scaling>
          <c:orientation val="minMax"/>
        </c:scaling>
        <c:delete val="0"/>
        <c:axPos val="b"/>
        <c:majorTickMark val="none"/>
        <c:minorTickMark val="none"/>
        <c:tickLblPos val="nextTo"/>
        <c:txPr>
          <a:bodyPr/>
          <a:lstStyle/>
          <a:p>
            <a:pPr>
              <a:defRPr sz="2800" b="0">
                <a:solidFill>
                  <a:srgbClr val="000066"/>
                </a:solidFill>
                <a:latin typeface="Tahoma" pitchFamily="34" charset="0"/>
                <a:ea typeface="Tahoma" pitchFamily="34" charset="0"/>
                <a:cs typeface="Tahoma" pitchFamily="34" charset="0"/>
              </a:defRPr>
            </a:pPr>
            <a:endParaRPr lang="en-US"/>
          </a:p>
        </c:txPr>
        <c:crossAx val="91685248"/>
        <c:crosses val="autoZero"/>
        <c:auto val="1"/>
        <c:lblAlgn val="ctr"/>
        <c:lblOffset val="100"/>
        <c:noMultiLvlLbl val="0"/>
      </c:catAx>
      <c:valAx>
        <c:axId val="91685248"/>
        <c:scaling>
          <c:orientation val="minMax"/>
        </c:scaling>
        <c:delete val="0"/>
        <c:axPos val="l"/>
        <c:majorGridlines/>
        <c:numFmt formatCode="General" sourceLinked="1"/>
        <c:majorTickMark val="none"/>
        <c:minorTickMark val="none"/>
        <c:tickLblPos val="nextTo"/>
        <c:txPr>
          <a:bodyPr/>
          <a:lstStyle/>
          <a:p>
            <a:pPr>
              <a:defRPr sz="3200">
                <a:solidFill>
                  <a:srgbClr val="000066"/>
                </a:solidFill>
                <a:latin typeface="Tahoma" pitchFamily="34" charset="0"/>
                <a:ea typeface="Tahoma" pitchFamily="34" charset="0"/>
                <a:cs typeface="Tahoma" pitchFamily="34" charset="0"/>
              </a:defRPr>
            </a:pPr>
            <a:endParaRPr lang="en-US"/>
          </a:p>
        </c:txPr>
        <c:crossAx val="91982464"/>
        <c:crosses val="autoZero"/>
        <c:crossBetween val="between"/>
      </c:valAx>
    </c:plotArea>
    <c:legend>
      <c:legendPos val="t"/>
      <c:layout/>
      <c:overlay val="0"/>
      <c:txPr>
        <a:bodyPr/>
        <a:lstStyle/>
        <a:p>
          <a:pPr>
            <a:defRPr sz="3600">
              <a:solidFill>
                <a:srgbClr val="002060"/>
              </a:solidFill>
              <a:latin typeface="Tahoma" pitchFamily="34" charset="0"/>
              <a:cs typeface="Tahom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8DBE11F3-FFD3-4201-8BEF-3CBA27A0CDD3}" type="datetimeFigureOut">
              <a:rPr lang="en-US" smtClean="0"/>
              <a:pPr/>
              <a:t>7/16/2014</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505B4CC4-B6C2-48E1-B8E0-7A2673CAA14E}" type="slidenum">
              <a:rPr lang="en-US" smtClean="0"/>
              <a:pPr/>
              <a:t>‹#›</a:t>
            </a:fld>
            <a:endParaRPr lang="en-US"/>
          </a:p>
        </p:txBody>
      </p:sp>
    </p:spTree>
    <p:extLst>
      <p:ext uri="{BB962C8B-B14F-4D97-AF65-F5344CB8AC3E}">
        <p14:creationId xmlns:p14="http://schemas.microsoft.com/office/powerpoint/2010/main" val="2407347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sz="1200" kern="1200" baseline="0" dirty="0" smtClean="0">
              <a:solidFill>
                <a:schemeClr val="tx1"/>
              </a:solidFill>
              <a:latin typeface="+mn-lt"/>
              <a:ea typeface="+mn-ea"/>
              <a:cs typeface="+mn-cs"/>
            </a:endParaRPr>
          </a:p>
          <a:p>
            <a:pPr algn="l"/>
            <a:r>
              <a:rPr lang="en-US" sz="1200" kern="1200" baseline="0" dirty="0" smtClean="0">
                <a:solidFill>
                  <a:schemeClr val="tx1"/>
                </a:solidFill>
                <a:latin typeface="+mn-lt"/>
                <a:ea typeface="+mn-ea"/>
                <a:cs typeface="+mn-cs"/>
              </a:rPr>
              <a:t>“Moral Imagination” = term coined by 19</a:t>
            </a:r>
            <a:r>
              <a:rPr lang="en-US" sz="1200" kern="1200" baseline="30000" dirty="0" smtClean="0">
                <a:solidFill>
                  <a:schemeClr val="tx1"/>
                </a:solidFill>
                <a:latin typeface="+mn-lt"/>
                <a:ea typeface="+mn-ea"/>
                <a:cs typeface="+mn-cs"/>
              </a:rPr>
              <a:t>th</a:t>
            </a:r>
            <a:r>
              <a:rPr lang="en-US" sz="1200" kern="1200" baseline="0" dirty="0" smtClean="0">
                <a:solidFill>
                  <a:schemeClr val="tx1"/>
                </a:solidFill>
                <a:latin typeface="+mn-lt"/>
                <a:ea typeface="+mn-ea"/>
                <a:cs typeface="+mn-cs"/>
              </a:rPr>
              <a:t> century “father of conservatism” Edmund Burke (!), used widely today, and especially in the past 20 years by ethicists and philosophers who pick up from Mark Johnson’s 1993 book on </a:t>
            </a:r>
            <a:r>
              <a:rPr lang="en-US" sz="1200" i="1" kern="1200" baseline="0" dirty="0" smtClean="0">
                <a:solidFill>
                  <a:schemeClr val="tx1"/>
                </a:solidFill>
                <a:latin typeface="+mn-lt"/>
                <a:ea typeface="+mn-ea"/>
                <a:cs typeface="+mn-cs"/>
              </a:rPr>
              <a:t>moral imagination.  </a:t>
            </a:r>
            <a:r>
              <a:rPr lang="en-US" sz="1200" i="0" kern="1200" baseline="0" dirty="0" smtClean="0">
                <a:solidFill>
                  <a:schemeClr val="tx1"/>
                </a:solidFill>
                <a:latin typeface="+mn-lt"/>
                <a:ea typeface="+mn-ea"/>
                <a:cs typeface="+mn-cs"/>
              </a:rPr>
              <a:t>His argument: humans are imaginative beings, and doing ethics well, with evidence from cognitive sciences, requires cultivating and exercising imagination, as well as critical thinking and application of principles.</a:t>
            </a:r>
          </a:p>
          <a:p>
            <a:pPr algn="l"/>
            <a:endParaRPr lang="en-US" sz="1200" i="0" kern="1200" baseline="0" dirty="0" smtClean="0">
              <a:solidFill>
                <a:schemeClr val="tx1"/>
              </a:solidFill>
              <a:latin typeface="+mn-lt"/>
              <a:ea typeface="+mn-ea"/>
              <a:cs typeface="+mn-cs"/>
            </a:endParaRPr>
          </a:p>
          <a:p>
            <a:pPr algn="l"/>
            <a:r>
              <a:rPr lang="en-US" sz="1200" i="0" kern="1200" baseline="0" dirty="0" smtClean="0">
                <a:solidFill>
                  <a:schemeClr val="tx1"/>
                </a:solidFill>
                <a:latin typeface="+mn-lt"/>
                <a:ea typeface="+mn-ea"/>
                <a:cs typeface="+mn-cs"/>
              </a:rPr>
              <a:t>The irony of using that term is this:  Burke would never approve of Mark Johnson’s use of the term, of taking “evidence” from something called “cognitive science,” and of using it on behalf of a contextual, narrative ethics that encourages the individual’s use of creative thinking. </a:t>
            </a:r>
          </a:p>
          <a:p>
            <a:pPr algn="l"/>
            <a:endParaRPr lang="en-US" sz="1200" i="0" kern="1200" baseline="0" dirty="0" smtClean="0">
              <a:solidFill>
                <a:schemeClr val="tx1"/>
              </a:solidFill>
              <a:latin typeface="+mn-lt"/>
              <a:ea typeface="+mn-ea"/>
              <a:cs typeface="+mn-cs"/>
            </a:endParaRPr>
          </a:p>
          <a:p>
            <a:pPr algn="l"/>
            <a:r>
              <a:rPr lang="en-US" sz="1200" i="0" kern="1200" baseline="0" dirty="0" smtClean="0">
                <a:solidFill>
                  <a:schemeClr val="tx1"/>
                </a:solidFill>
                <a:latin typeface="+mn-lt"/>
                <a:ea typeface="+mn-ea"/>
                <a:cs typeface="+mn-cs"/>
              </a:rPr>
              <a:t>Burke defines “moral imagination” as that which “the heart owns and the understanding ratifies” – being the inheritance of Plato, Virgil, Dante… and NOT that of any Enlightenment rationalist or revolutionary spirit which his 18</a:t>
            </a:r>
            <a:r>
              <a:rPr lang="en-US" sz="1200" i="0" kern="1200" baseline="30000" dirty="0" smtClean="0">
                <a:solidFill>
                  <a:schemeClr val="tx1"/>
                </a:solidFill>
                <a:latin typeface="+mn-lt"/>
                <a:ea typeface="+mn-ea"/>
                <a:cs typeface="+mn-cs"/>
              </a:rPr>
              <a:t>th</a:t>
            </a:r>
            <a:r>
              <a:rPr lang="en-US" sz="1200" i="0" kern="1200" baseline="0" dirty="0" smtClean="0">
                <a:solidFill>
                  <a:schemeClr val="tx1"/>
                </a:solidFill>
                <a:latin typeface="+mn-lt"/>
                <a:ea typeface="+mn-ea"/>
                <a:cs typeface="+mn-cs"/>
              </a:rPr>
              <a:t> century colleagues, especially those across the pond in France, were championing. </a:t>
            </a:r>
            <a:r>
              <a:rPr lang="en-US" sz="1200" b="1" i="0" kern="1200" baseline="0" dirty="0" smtClean="0">
                <a:solidFill>
                  <a:schemeClr val="tx1"/>
                </a:solidFill>
                <a:latin typeface="+mn-lt"/>
                <a:ea typeface="+mn-ea"/>
                <a:cs typeface="+mn-cs"/>
              </a:rPr>
              <a:t>Burke used the term to refer to the responsibility of those in power to choose words that will help guide those they influence  toward developing appropriate virtues, skills, and knowledge appropriate to their leadership roles. </a:t>
            </a:r>
            <a:r>
              <a:rPr lang="en-US" sz="1200" b="0" i="0" kern="1200" baseline="0" dirty="0" smtClean="0">
                <a:solidFill>
                  <a:schemeClr val="tx1"/>
                </a:solidFill>
                <a:latin typeface="+mn-lt"/>
                <a:ea typeface="+mn-ea"/>
                <a:cs typeface="+mn-cs"/>
              </a:rPr>
              <a:t>  Choosing words ethically requires moral imagination.  Developing  virtues, skills and knowledge of ‘the good’ requires moral imagination. </a:t>
            </a:r>
            <a:endParaRPr lang="en-US" sz="1200" i="0" kern="1200" baseline="0" dirty="0" smtClean="0">
              <a:solidFill>
                <a:schemeClr val="tx1"/>
              </a:solidFill>
              <a:latin typeface="+mn-lt"/>
              <a:ea typeface="+mn-ea"/>
              <a:cs typeface="+mn-cs"/>
            </a:endParaRPr>
          </a:p>
          <a:p>
            <a:pPr algn="l"/>
            <a:endParaRPr lang="en-US" sz="1200" i="0" kern="1200" baseline="0" dirty="0" smtClean="0">
              <a:solidFill>
                <a:schemeClr val="tx1"/>
              </a:solidFill>
              <a:latin typeface="+mn-lt"/>
              <a:ea typeface="+mn-ea"/>
              <a:cs typeface="+mn-cs"/>
            </a:endParaRPr>
          </a:p>
          <a:p>
            <a:pPr algn="l"/>
            <a:r>
              <a:rPr lang="en-US" sz="1200" i="0" kern="1200" baseline="0" dirty="0" smtClean="0">
                <a:solidFill>
                  <a:schemeClr val="tx1"/>
                </a:solidFill>
                <a:latin typeface="+mn-lt"/>
                <a:ea typeface="+mn-ea"/>
                <a:cs typeface="+mn-cs"/>
              </a:rPr>
              <a:t>Arlene and I are using that term because of its inherent irony – the father of conservatism who would be dismayed at the primary of reason/ evidence-based medicine, </a:t>
            </a:r>
            <a:r>
              <a:rPr lang="en-US" sz="1200" i="0" kern="1200" baseline="0" dirty="0" err="1" smtClean="0">
                <a:solidFill>
                  <a:schemeClr val="tx1"/>
                </a:solidFill>
                <a:latin typeface="+mn-lt"/>
                <a:ea typeface="+mn-ea"/>
                <a:cs typeface="+mn-cs"/>
              </a:rPr>
              <a:t>cf</a:t>
            </a:r>
            <a:r>
              <a:rPr lang="en-US" sz="1200" i="0" kern="1200" baseline="0" dirty="0" smtClean="0">
                <a:solidFill>
                  <a:schemeClr val="tx1"/>
                </a:solidFill>
                <a:latin typeface="+mn-lt"/>
                <a:ea typeface="+mn-ea"/>
                <a:cs typeface="+mn-cs"/>
              </a:rPr>
              <a:t>/ </a:t>
            </a:r>
            <a:r>
              <a:rPr lang="en-US" sz="1200" i="0" kern="1200" baseline="0" dirty="0" err="1" smtClean="0">
                <a:solidFill>
                  <a:schemeClr val="tx1"/>
                </a:solidFill>
                <a:latin typeface="+mn-lt"/>
                <a:ea typeface="+mn-ea"/>
                <a:cs typeface="+mn-cs"/>
              </a:rPr>
              <a:t>vs</a:t>
            </a:r>
            <a:r>
              <a:rPr lang="en-US" sz="1200" i="0" kern="1200" baseline="0" dirty="0" smtClean="0">
                <a:solidFill>
                  <a:schemeClr val="tx1"/>
                </a:solidFill>
                <a:latin typeface="+mn-lt"/>
                <a:ea typeface="+mn-ea"/>
                <a:cs typeface="+mn-cs"/>
              </a:rPr>
              <a:t> the wisdom of the ages  and on the other hand, the encouragement from the practice of teaching medical ethics in such a way that encourages individual imagination in response to ethical quandaries in which students find themselves.  </a:t>
            </a:r>
          </a:p>
          <a:p>
            <a:pPr algn="ctr"/>
            <a:endParaRPr lang="en-US" sz="1200" i="0" kern="1200" baseline="0" dirty="0" smtClean="0">
              <a:solidFill>
                <a:schemeClr val="tx1"/>
              </a:solidFill>
              <a:latin typeface="+mn-lt"/>
              <a:ea typeface="+mn-ea"/>
              <a:cs typeface="+mn-cs"/>
            </a:endParaRPr>
          </a:p>
          <a:p>
            <a:pPr algn="ctr"/>
            <a:r>
              <a:rPr lang="en-US" sz="1200" i="0" kern="1200" baseline="0" dirty="0" smtClean="0">
                <a:solidFill>
                  <a:schemeClr val="tx1"/>
                </a:solidFill>
                <a:latin typeface="+mn-lt"/>
                <a:ea typeface="+mn-ea"/>
                <a:cs typeface="+mn-cs"/>
              </a:rPr>
              <a:t>Here’s our plan of action for the next 40 minutes:  </a:t>
            </a:r>
          </a:p>
          <a:p>
            <a:pPr marL="228600" indent="-228600" algn="ctr">
              <a:buAutoNum type="arabicPeriod"/>
            </a:pPr>
            <a:r>
              <a:rPr lang="en-US" sz="1200" i="0" kern="1200" baseline="0" dirty="0" smtClean="0">
                <a:solidFill>
                  <a:schemeClr val="tx1"/>
                </a:solidFill>
                <a:latin typeface="+mn-lt"/>
                <a:ea typeface="+mn-ea"/>
                <a:cs typeface="+mn-cs"/>
              </a:rPr>
              <a:t>I’ll present the integrated clinical ethics curriculum in Asheville’s longitudinal clerkship; </a:t>
            </a:r>
          </a:p>
          <a:p>
            <a:pPr marL="228600" indent="-228600" algn="ctr">
              <a:buAutoNum type="arabicPeriod"/>
            </a:pPr>
            <a:r>
              <a:rPr lang="en-US" sz="1200" i="0" kern="1200" baseline="0" dirty="0" smtClean="0">
                <a:solidFill>
                  <a:schemeClr val="tx1"/>
                </a:solidFill>
                <a:latin typeface="+mn-lt"/>
                <a:ea typeface="+mn-ea"/>
                <a:cs typeface="+mn-cs"/>
              </a:rPr>
              <a:t>Arlene will present how clinical ethics is done for med students and residents in the hospital here.</a:t>
            </a:r>
          </a:p>
          <a:p>
            <a:pPr marL="228600" indent="-228600" algn="ctr">
              <a:buAutoNum type="arabicPeriod"/>
            </a:pPr>
            <a:r>
              <a:rPr lang="en-US" sz="1200" i="0" kern="1200" baseline="0" dirty="0" smtClean="0">
                <a:solidFill>
                  <a:schemeClr val="tx1"/>
                </a:solidFill>
                <a:latin typeface="+mn-lt"/>
                <a:ea typeface="+mn-ea"/>
                <a:cs typeface="+mn-cs"/>
              </a:rPr>
              <a:t>We will outline preliminary results of the comparative ethics education study done between a cohort of Chapel Hill MS3s and the Asheville group from 2012-13, and </a:t>
            </a:r>
          </a:p>
          <a:p>
            <a:pPr marL="228600" indent="-228600" algn="ctr">
              <a:buAutoNum type="arabicPeriod"/>
            </a:pPr>
            <a:r>
              <a:rPr lang="en-US" sz="1200" i="0" kern="1200" baseline="0" dirty="0" smtClean="0">
                <a:solidFill>
                  <a:schemeClr val="tx1"/>
                </a:solidFill>
                <a:latin typeface="+mn-lt"/>
                <a:ea typeface="+mn-ea"/>
                <a:cs typeface="+mn-cs"/>
              </a:rPr>
              <a:t>Open for questions.</a:t>
            </a:r>
          </a:p>
          <a:p>
            <a:pPr marL="228600" indent="-228600" algn="ctr">
              <a:buAutoNum type="arabicPeriod"/>
            </a:pPr>
            <a:endParaRPr lang="en-US" sz="1200" i="0" kern="1200" baseline="0" dirty="0" smtClean="0">
              <a:solidFill>
                <a:schemeClr val="tx1"/>
              </a:solidFill>
              <a:latin typeface="+mn-lt"/>
              <a:ea typeface="+mn-ea"/>
              <a:cs typeface="+mn-cs"/>
            </a:endParaRPr>
          </a:p>
          <a:p>
            <a:pPr marL="228600" indent="-228600" algn="ctr">
              <a:buAutoNum type="arabicPeriod"/>
            </a:pPr>
            <a:r>
              <a:rPr lang="en-US" sz="1200" i="0" kern="1200" baseline="0" dirty="0" smtClean="0">
                <a:solidFill>
                  <a:schemeClr val="tx1"/>
                </a:solidFill>
                <a:latin typeface="+mn-lt"/>
                <a:ea typeface="+mn-ea"/>
                <a:cs typeface="+mn-cs"/>
              </a:rPr>
              <a:t>TOMORROW, 12-1, we’ve planned a workshop to do conversation about some possibilities for using insights from the Asheville program as the TEC curriculum “threads” ethics and professionalism into the Application Phase…</a:t>
            </a:r>
          </a:p>
          <a:p>
            <a:pPr marL="228600" indent="-228600" algn="ctr">
              <a:buNone/>
            </a:pPr>
            <a:endParaRPr lang="en-US" sz="1200" i="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C675872-90F3-4152-B0EF-EEA99258930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B4CC4-B6C2-48E1-B8E0-7A2673CAA14E}"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0460">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5C1C80B-4834-434E-A608-FD1198CB011D}"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a:buChar char="è"/>
            </a:pPr>
            <a:endParaRPr lang="en-US" dirty="0"/>
          </a:p>
        </p:txBody>
      </p:sp>
      <p:sp>
        <p:nvSpPr>
          <p:cNvPr id="4" name="Slide Number Placeholder 3"/>
          <p:cNvSpPr>
            <a:spLocks noGrp="1"/>
          </p:cNvSpPr>
          <p:nvPr>
            <p:ph type="sldNum" sz="quarter" idx="10"/>
          </p:nvPr>
        </p:nvSpPr>
        <p:spPr/>
        <p:txBody>
          <a:bodyPr/>
          <a:lstStyle/>
          <a:p>
            <a:fld id="{505B4CC4-B6C2-48E1-B8E0-7A2673CAA14E}"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C1C80B-4834-434E-A608-FD1198CB011D}"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B4CC4-B6C2-48E1-B8E0-7A2673CAA14E}"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C1C80B-4834-434E-A608-FD1198CB011D}"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C1C80B-4834-434E-A608-FD1198CB011D}"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B4CC4-B6C2-48E1-B8E0-7A2673CAA14E}" type="slidenum">
              <a:rPr lang="en-US" smtClean="0"/>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B4CC4-B6C2-48E1-B8E0-7A2673CAA14E}" type="slidenum">
              <a:rPr lang="en-US" smtClean="0"/>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40460">
              <a:defRPr/>
            </a:pPr>
            <a:r>
              <a:rPr lang="en-US" dirty="0" smtClean="0"/>
              <a:t>.</a:t>
            </a:r>
            <a:endParaRPr lang="en-US" dirty="0"/>
          </a:p>
        </p:txBody>
      </p:sp>
      <p:sp>
        <p:nvSpPr>
          <p:cNvPr id="4" name="Slide Number Placeholder 3"/>
          <p:cNvSpPr>
            <a:spLocks noGrp="1"/>
          </p:cNvSpPr>
          <p:nvPr>
            <p:ph type="sldNum" sz="quarter" idx="10"/>
          </p:nvPr>
        </p:nvSpPr>
        <p:spPr/>
        <p:txBody>
          <a:bodyPr/>
          <a:lstStyle/>
          <a:p>
            <a:fld id="{A5C1C80B-4834-434E-A608-FD1198CB011D}"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675872-90F3-4152-B0EF-EEA99258930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1" kern="1200" dirty="0" smtClean="0">
              <a:solidFill>
                <a:schemeClr val="tx1"/>
              </a:solidFill>
              <a:latin typeface="+mn-lt"/>
              <a:ea typeface="+mn-ea"/>
              <a:cs typeface="+mn-cs"/>
            </a:endParaRPr>
          </a:p>
          <a:p>
            <a:endParaRPr lang="en-US" sz="1200" b="0" i="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5B4CC4-B6C2-48E1-B8E0-7A2673CAA14E}" type="slidenum">
              <a:rPr lang="en-US" smtClean="0"/>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C1C80B-4834-434E-A608-FD1198CB011D}" type="slidenum">
              <a:rPr lang="en-US" smtClean="0"/>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5B4CC4-B6C2-48E1-B8E0-7A2673CAA14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B4CC4-B6C2-48E1-B8E0-7A2673CAA14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800" b="1" dirty="0" smtClean="0"/>
          </a:p>
        </p:txBody>
      </p:sp>
      <p:sp>
        <p:nvSpPr>
          <p:cNvPr id="4" name="Slide Number Placeholder 3"/>
          <p:cNvSpPr>
            <a:spLocks noGrp="1"/>
          </p:cNvSpPr>
          <p:nvPr>
            <p:ph type="sldNum" sz="quarter" idx="10"/>
          </p:nvPr>
        </p:nvSpPr>
        <p:spPr/>
        <p:txBody>
          <a:bodyPr/>
          <a:lstStyle/>
          <a:p>
            <a:fld id="{505B4CC4-B6C2-48E1-B8E0-7A2673CAA14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baseline="0" dirty="0" smtClean="0"/>
          </a:p>
          <a:p>
            <a:endParaRPr lang="en-US" dirty="0"/>
          </a:p>
        </p:txBody>
      </p:sp>
      <p:sp>
        <p:nvSpPr>
          <p:cNvPr id="4" name="Slide Number Placeholder 3"/>
          <p:cNvSpPr>
            <a:spLocks noGrp="1"/>
          </p:cNvSpPr>
          <p:nvPr>
            <p:ph type="sldNum" sz="quarter" idx="10"/>
          </p:nvPr>
        </p:nvSpPr>
        <p:spPr/>
        <p:txBody>
          <a:bodyPr/>
          <a:lstStyle/>
          <a:p>
            <a:fld id="{505B4CC4-B6C2-48E1-B8E0-7A2673CAA14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70000"/>
              </a:lnSpc>
              <a:buNone/>
            </a:pPr>
            <a:endParaRPr lang="en-US" dirty="0"/>
          </a:p>
        </p:txBody>
      </p:sp>
      <p:sp>
        <p:nvSpPr>
          <p:cNvPr id="4" name="Slide Number Placeholder 3"/>
          <p:cNvSpPr>
            <a:spLocks noGrp="1"/>
          </p:cNvSpPr>
          <p:nvPr>
            <p:ph type="sldNum" sz="quarter" idx="10"/>
          </p:nvPr>
        </p:nvSpPr>
        <p:spPr/>
        <p:txBody>
          <a:bodyPr/>
          <a:lstStyle/>
          <a:p>
            <a:fld id="{505B4CC4-B6C2-48E1-B8E0-7A2673CAA14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B4CC4-B6C2-48E1-B8E0-7A2673CAA14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B4CC4-B6C2-48E1-B8E0-7A2673CAA14E}" type="slidenum">
              <a:rPr lang="en-US" smtClean="0"/>
              <a:pPr/>
              <a:t>12</a:t>
            </a:fld>
            <a:endParaRPr lang="en-US"/>
          </a:p>
        </p:txBody>
      </p:sp>
    </p:spTree>
    <p:extLst>
      <p:ext uri="{BB962C8B-B14F-4D97-AF65-F5344CB8AC3E}">
        <p14:creationId xmlns:p14="http://schemas.microsoft.com/office/powerpoint/2010/main" val="690890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B4CC4-B6C2-48E1-B8E0-7A2673CAA14E}" type="slidenum">
              <a:rPr lang="en-US" smtClean="0"/>
              <a:pPr/>
              <a:t>13</a:t>
            </a:fld>
            <a:endParaRPr lang="en-US"/>
          </a:p>
        </p:txBody>
      </p:sp>
    </p:spTree>
    <p:extLst>
      <p:ext uri="{BB962C8B-B14F-4D97-AF65-F5344CB8AC3E}">
        <p14:creationId xmlns:p14="http://schemas.microsoft.com/office/powerpoint/2010/main" val="1353593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7/16/2014</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7/16/2014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7/16/2014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7/16/2014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7/16/2014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7/16/2014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7/16/2014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7/16/2014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DA836B7-A8AC-4A4D-B293-0EBF08B85BE8}" type="datetimeFigureOut">
              <a:rPr lang="en-US" smtClean="0"/>
              <a:pPr/>
              <a:t>7/16/2014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41FC25E-33AB-4A57-9EBB-F67823FF7F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7/16/2014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pPr/>
              <a:t>7/16/2014</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med.unc.ed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DA836B7-A8AC-4A4D-B293-0EBF08B85BE8}" type="datetimeFigureOut">
              <a:rPr lang="en-US" smtClean="0"/>
              <a:pPr/>
              <a:t>7/16/2014</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141FC25E-33AB-4A57-9EBB-F67823FF7F80}" type="slidenum">
              <a:rPr lang="en-US" smtClean="0"/>
              <a:pPr/>
              <a:t>‹#›</a:t>
            </a:fld>
            <a:endParaRPr lang="en-US"/>
          </a:p>
        </p:txBody>
      </p:sp>
      <p:cxnSp>
        <p:nvCxnSpPr>
          <p:cNvPr id="18" name="Straight Connector 17"/>
          <p:cNvCxnSpPr/>
          <p:nvPr userDrawn="1"/>
        </p:nvCxnSpPr>
        <p:spPr>
          <a:xfrm>
            <a:off x="0" y="1104400"/>
            <a:ext cx="9144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1180600"/>
            <a:ext cx="9144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userDrawn="1"/>
        </p:nvGrpSpPr>
        <p:grpSpPr>
          <a:xfrm>
            <a:off x="-1" y="6248400"/>
            <a:ext cx="2438401" cy="660748"/>
            <a:chOff x="-1" y="6263013"/>
            <a:chExt cx="2645083" cy="596031"/>
          </a:xfrm>
        </p:grpSpPr>
        <p:pic>
          <p:nvPicPr>
            <p:cNvPr id="21" name="Picture 2" descr="http://www.med.unc.edu/www/somLogo.gif">
              <a:hlinkClick r:id="rId14"/>
            </p:cNvPr>
            <p:cNvPicPr>
              <a:picLocks noChangeAspect="1" noChangeArrowheads="1"/>
            </p:cNvPicPr>
            <p:nvPr userDrawn="1"/>
          </p:nvPicPr>
          <p:blipFill>
            <a:blip r:embed="rId15" cstate="print">
              <a:clrChange>
                <a:clrFrom>
                  <a:srgbClr val="000000"/>
                </a:clrFrom>
                <a:clrTo>
                  <a:srgbClr val="000000">
                    <a:alpha val="0"/>
                  </a:srgbClr>
                </a:clrTo>
              </a:clrChange>
              <a:lum bright="-8000" contrast="-85000"/>
            </a:blip>
            <a:srcRect/>
            <a:stretch>
              <a:fillRect/>
            </a:stretch>
          </p:blipFill>
          <p:spPr bwMode="auto">
            <a:xfrm>
              <a:off x="-1" y="6263013"/>
              <a:ext cx="1684783" cy="497775"/>
            </a:xfrm>
            <a:prstGeom prst="rect">
              <a:avLst/>
            </a:prstGeom>
            <a:noFill/>
          </p:spPr>
        </p:pic>
        <p:sp>
          <p:nvSpPr>
            <p:cNvPr id="24" name="TextBox 23"/>
            <p:cNvSpPr txBox="1"/>
            <p:nvPr userDrawn="1"/>
          </p:nvSpPr>
          <p:spPr>
            <a:xfrm>
              <a:off x="461378" y="6658989"/>
              <a:ext cx="2183704" cy="200055"/>
            </a:xfrm>
            <a:prstGeom prst="rect">
              <a:avLst/>
            </a:prstGeom>
            <a:noFill/>
          </p:spPr>
          <p:txBody>
            <a:bodyPr wrap="square" rtlCol="0">
              <a:spAutoFit/>
            </a:bodyPr>
            <a:lstStyle/>
            <a:p>
              <a:r>
                <a:rPr lang="en-US" sz="700" b="1" dirty="0" smtClean="0">
                  <a:solidFill>
                    <a:schemeClr val="tx1">
                      <a:lumMod val="50000"/>
                    </a:schemeClr>
                  </a:solidFill>
                  <a:latin typeface="Times New Roman" pitchFamily="18" charset="0"/>
                  <a:cs typeface="Times New Roman" pitchFamily="18" charset="0"/>
                </a:rPr>
                <a:t>ASHEVILLE CAMPUS</a:t>
              </a:r>
              <a:endParaRPr lang="en-US" sz="700" b="1" dirty="0">
                <a:solidFill>
                  <a:schemeClr val="tx1">
                    <a:lumMod val="50000"/>
                  </a:schemeClr>
                </a:solidFill>
                <a:latin typeface="Times New Roman" pitchFamily="18" charset="0"/>
                <a:cs typeface="Times New Roman" pitchFamily="18" charset="0"/>
              </a:endParaRPr>
            </a:p>
          </p:txBody>
        </p:sp>
      </p:grpSp>
    </p:spTree>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667" r:id="rId12"/>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6.xml"/><Relationship Id="rId5" Type="http://schemas.openxmlformats.org/officeDocument/2006/relationships/hyperlink" Target="http://blogs.adobe.com/conversations/2012/08/adobe-stories-photography-as-another-type-of-medicine.html" TargetMode="Externa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9.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16.png"/><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5.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9.jpeg"/><Relationship Id="rId2" Type="http://schemas.openxmlformats.org/officeDocument/2006/relationships/tags" Target="../tags/tag26.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oleObject1.bin"/><Relationship Id="rId4"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windowgang.com/images/stories/asheville_nc_700.jpg"/>
          <p:cNvPicPr>
            <a:picLocks noChangeAspect="1" noChangeArrowheads="1"/>
          </p:cNvPicPr>
          <p:nvPr/>
        </p:nvPicPr>
        <p:blipFill>
          <a:blip r:embed="rId4" cstate="print"/>
          <a:srcRect/>
          <a:stretch>
            <a:fillRect/>
          </a:stretch>
        </p:blipFill>
        <p:spPr bwMode="auto">
          <a:xfrm>
            <a:off x="0" y="1219200"/>
            <a:ext cx="9144000" cy="5118099"/>
          </a:xfrm>
          <a:prstGeom prst="rect">
            <a:avLst/>
          </a:prstGeom>
          <a:noFill/>
        </p:spPr>
      </p:pic>
      <p:pic>
        <p:nvPicPr>
          <p:cNvPr id="4" name="Picture 3" descr="072.JPG"/>
          <p:cNvPicPr>
            <a:picLocks noChangeAspect="1"/>
          </p:cNvPicPr>
          <p:nvPr/>
        </p:nvPicPr>
        <p:blipFill>
          <a:blip r:embed="rId5" cstate="print"/>
          <a:stretch>
            <a:fillRect/>
          </a:stretch>
        </p:blipFill>
        <p:spPr>
          <a:xfrm>
            <a:off x="0" y="1219200"/>
            <a:ext cx="9144000" cy="5105400"/>
          </a:xfrm>
          <a:prstGeom prst="rect">
            <a:avLst/>
          </a:prstGeom>
        </p:spPr>
      </p:pic>
      <p:sp>
        <p:nvSpPr>
          <p:cNvPr id="3" name="TextBox 2"/>
          <p:cNvSpPr txBox="1"/>
          <p:nvPr/>
        </p:nvSpPr>
        <p:spPr>
          <a:xfrm>
            <a:off x="1" y="-63500"/>
            <a:ext cx="9144000" cy="4462760"/>
          </a:xfrm>
          <a:prstGeom prst="rect">
            <a:avLst/>
          </a:prstGeom>
          <a:noFill/>
        </p:spPr>
        <p:txBody>
          <a:bodyPr wrap="square" rtlCol="0">
            <a:spAutoFit/>
          </a:bodyPr>
          <a:lstStyle/>
          <a:p>
            <a:pPr algn="ctr"/>
            <a:endParaRPr lang="en-US" sz="3200" b="1" dirty="0" smtClean="0"/>
          </a:p>
          <a:p>
            <a:pPr algn="ctr"/>
            <a:endParaRPr lang="en-US" sz="3200" b="1" dirty="0" smtClean="0">
              <a:solidFill>
                <a:schemeClr val="bg1"/>
              </a:solidFill>
            </a:endParaRPr>
          </a:p>
          <a:p>
            <a:pPr algn="r"/>
            <a:r>
              <a:rPr lang="en-US" sz="2800" b="1" dirty="0" smtClean="0"/>
              <a:t>      </a:t>
            </a:r>
          </a:p>
          <a:p>
            <a:pPr algn="ctr"/>
            <a:r>
              <a:rPr lang="en-US" sz="2400" b="1" dirty="0" smtClean="0">
                <a:solidFill>
                  <a:schemeClr val="tx2">
                    <a:lumMod val="25000"/>
                  </a:schemeClr>
                </a:solidFill>
              </a:rPr>
              <a:t>Katharine R. Meacham, Ph.D., </a:t>
            </a:r>
            <a:r>
              <a:rPr lang="en-US" sz="2400" b="1" i="1" dirty="0" smtClean="0">
                <a:solidFill>
                  <a:schemeClr val="tx2">
                    <a:lumMod val="25000"/>
                  </a:schemeClr>
                </a:solidFill>
              </a:rPr>
              <a:t>Mars Hill University</a:t>
            </a:r>
          </a:p>
          <a:p>
            <a:pPr algn="ctr"/>
            <a:r>
              <a:rPr lang="en-US" sz="2400" b="1" i="1" dirty="0" smtClean="0">
                <a:solidFill>
                  <a:schemeClr val="tx2">
                    <a:lumMod val="25000"/>
                  </a:schemeClr>
                </a:solidFill>
              </a:rPr>
              <a:t>University of North Carolina School of Medicine-Asheville</a:t>
            </a:r>
          </a:p>
          <a:p>
            <a:pPr algn="ctr"/>
            <a:endParaRPr lang="en-US" sz="2400" b="1" i="1" dirty="0" smtClean="0">
              <a:solidFill>
                <a:schemeClr val="tx2">
                  <a:lumMod val="25000"/>
                </a:schemeClr>
              </a:solidFill>
            </a:endParaRPr>
          </a:p>
          <a:p>
            <a:pPr algn="ctr"/>
            <a:r>
              <a:rPr lang="en-US" sz="2400" b="1" dirty="0" smtClean="0">
                <a:solidFill>
                  <a:schemeClr val="tx2">
                    <a:lumMod val="25000"/>
                  </a:schemeClr>
                </a:solidFill>
              </a:rPr>
              <a:t>Arlene M. Davis, J.D., </a:t>
            </a:r>
            <a:r>
              <a:rPr lang="en-US" sz="2400" b="1" i="1" dirty="0" smtClean="0">
                <a:solidFill>
                  <a:schemeClr val="tx2">
                    <a:lumMod val="25000"/>
                  </a:schemeClr>
                </a:solidFill>
              </a:rPr>
              <a:t>UNC Center for Bioethics,</a:t>
            </a:r>
          </a:p>
          <a:p>
            <a:pPr algn="ctr"/>
            <a:r>
              <a:rPr lang="en-US" sz="2400" b="1" i="1" dirty="0" smtClean="0">
                <a:solidFill>
                  <a:schemeClr val="tx2">
                    <a:lumMod val="25000"/>
                  </a:schemeClr>
                </a:solidFill>
              </a:rPr>
              <a:t>Dept of Social Medicine, </a:t>
            </a:r>
            <a:r>
              <a:rPr lang="en-US" sz="2400" b="1" i="1" smtClean="0">
                <a:solidFill>
                  <a:schemeClr val="tx2">
                    <a:lumMod val="25000"/>
                  </a:schemeClr>
                </a:solidFill>
              </a:rPr>
              <a:t>UNC SOM</a:t>
            </a:r>
            <a:endParaRPr lang="en-US" sz="2400" b="1" i="1" dirty="0" smtClean="0">
              <a:solidFill>
                <a:schemeClr val="tx2">
                  <a:lumMod val="25000"/>
                </a:schemeClr>
              </a:solidFill>
            </a:endParaRPr>
          </a:p>
          <a:p>
            <a:pPr algn="ctr"/>
            <a:r>
              <a:rPr lang="en-US" sz="2400" b="1" i="1" dirty="0" smtClean="0">
                <a:solidFill>
                  <a:schemeClr val="tx2">
                    <a:lumMod val="25000"/>
                  </a:schemeClr>
                </a:solidFill>
              </a:rPr>
              <a:t>Director, Clinical Ethics, UNC Hospitals</a:t>
            </a:r>
            <a:endParaRPr lang="en-US" sz="2400" b="1" dirty="0" smtClean="0">
              <a:solidFill>
                <a:schemeClr val="tx2">
                  <a:lumMod val="25000"/>
                </a:schemeClr>
              </a:solidFill>
            </a:endParaRPr>
          </a:p>
          <a:p>
            <a:pPr algn="ctr"/>
            <a:endParaRPr lang="en-US" sz="2400" b="1" i="1" dirty="0" smtClean="0">
              <a:solidFill>
                <a:schemeClr val="tx2">
                  <a:lumMod val="25000"/>
                </a:schemeClr>
              </a:solidFill>
            </a:endParaRPr>
          </a:p>
          <a:p>
            <a:pPr algn="r"/>
            <a:endParaRPr lang="en-US" sz="2400" b="1" i="1" dirty="0" smtClean="0">
              <a:solidFill>
                <a:schemeClr val="tx2">
                  <a:lumMod val="25000"/>
                </a:schemeClr>
              </a:solidFill>
            </a:endParaRPr>
          </a:p>
        </p:txBody>
      </p:sp>
      <p:sp>
        <p:nvSpPr>
          <p:cNvPr id="6" name="Rectangle 5"/>
          <p:cNvSpPr/>
          <p:nvPr/>
        </p:nvSpPr>
        <p:spPr>
          <a:xfrm>
            <a:off x="258668" y="381000"/>
            <a:ext cx="8200899" cy="523220"/>
          </a:xfrm>
          <a:prstGeom prst="rect">
            <a:avLst/>
          </a:prstGeom>
        </p:spPr>
        <p:txBody>
          <a:bodyPr wrap="none">
            <a:spAutoFit/>
          </a:bodyPr>
          <a:lstStyle/>
          <a:p>
            <a:pPr algn="ctr"/>
            <a:r>
              <a:rPr lang="en-US" sz="2800" b="1" dirty="0" smtClean="0"/>
              <a:t>MORAL IMAGINATION &amp; applied medical education</a:t>
            </a:r>
          </a:p>
        </p:txBody>
      </p:sp>
      <p:sp>
        <p:nvSpPr>
          <p:cNvPr id="10" name="TextBox 9"/>
          <p:cNvSpPr txBox="1"/>
          <p:nvPr/>
        </p:nvSpPr>
        <p:spPr>
          <a:xfrm>
            <a:off x="6553200" y="5791200"/>
            <a:ext cx="184731" cy="369332"/>
          </a:xfrm>
          <a:prstGeom prst="rect">
            <a:avLst/>
          </a:prstGeom>
          <a:noFill/>
        </p:spPr>
        <p:txBody>
          <a:bodyPr wrap="none" rtlCol="0">
            <a:spAutoFit/>
          </a:bodyPr>
          <a:lstStyle/>
          <a:p>
            <a:endParaRPr lang="en-US" dirty="0"/>
          </a:p>
        </p:txBody>
      </p:sp>
    </p:spTree>
    <p:custDataLst>
      <p:tags r:id="rId1"/>
    </p:custDataLst>
    <p:extLst>
      <p:ext uri="{BB962C8B-B14F-4D97-AF65-F5344CB8AC3E}">
        <p14:creationId xmlns:p14="http://schemas.microsoft.com/office/powerpoint/2010/main" val="20735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20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20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 Shot</a:t>
            </a:r>
            <a:endParaRPr lang="en-US" dirty="0"/>
          </a:p>
        </p:txBody>
      </p:sp>
      <p:sp>
        <p:nvSpPr>
          <p:cNvPr id="3" name="Text Placeholder 2"/>
          <p:cNvSpPr>
            <a:spLocks noGrp="1"/>
          </p:cNvSpPr>
          <p:nvPr>
            <p:ph type="body" idx="1"/>
          </p:nvPr>
        </p:nvSpPr>
        <p:spPr>
          <a:xfrm>
            <a:off x="706902" y="1351672"/>
            <a:ext cx="7979898" cy="977486"/>
          </a:xfrm>
        </p:spPr>
        <p:txBody>
          <a:bodyPr>
            <a:normAutofit/>
          </a:bodyPr>
          <a:lstStyle/>
          <a:p>
            <a:r>
              <a:rPr lang="en-US" sz="3200" dirty="0" smtClean="0"/>
              <a:t>2011-2013 Ethics Education at UNC  SOM CH</a:t>
            </a:r>
            <a:endParaRPr lang="en-US" sz="3200" dirty="0"/>
          </a:p>
        </p:txBody>
      </p:sp>
    </p:spTree>
    <p:custDataLst>
      <p:tags r:id="rId1"/>
    </p:custDataLst>
    <p:extLst>
      <p:ext uri="{BB962C8B-B14F-4D97-AF65-F5344CB8AC3E}">
        <p14:creationId xmlns:p14="http://schemas.microsoft.com/office/powerpoint/2010/main" val="2890529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381000"/>
            <a:ext cx="8686800" cy="1905000"/>
          </a:xfrm>
        </p:spPr>
        <p:txBody>
          <a:bodyPr/>
          <a:lstStyle/>
          <a:p>
            <a:r>
              <a:rPr lang="en-US" dirty="0" smtClean="0"/>
              <a:t>Clinical Ethics Education Series</a:t>
            </a:r>
            <a:endParaRPr lang="en-US" dirty="0"/>
          </a:p>
        </p:txBody>
      </p:sp>
      <p:sp>
        <p:nvSpPr>
          <p:cNvPr id="5" name="Content Placeholder 4"/>
          <p:cNvSpPr>
            <a:spLocks noGrp="1"/>
          </p:cNvSpPr>
          <p:nvPr>
            <p:ph idx="4294967295"/>
          </p:nvPr>
        </p:nvSpPr>
        <p:spPr>
          <a:xfrm>
            <a:off x="1371600" y="1784350"/>
            <a:ext cx="7772400" cy="4572000"/>
          </a:xfrm>
        </p:spPr>
        <p:txBody>
          <a:bodyPr>
            <a:normAutofit/>
          </a:bodyPr>
          <a:lstStyle/>
          <a:p>
            <a:r>
              <a:rPr lang="en-US" dirty="0" smtClean="0"/>
              <a:t>PICU (2006): 37</a:t>
            </a:r>
          </a:p>
          <a:p>
            <a:r>
              <a:rPr lang="en-US" dirty="0" smtClean="0"/>
              <a:t>MICU (2008): 39</a:t>
            </a:r>
          </a:p>
          <a:p>
            <a:r>
              <a:rPr lang="en-US" dirty="0" smtClean="0"/>
              <a:t>Pediatric Residency (2008): 22 </a:t>
            </a:r>
          </a:p>
          <a:p>
            <a:r>
              <a:rPr lang="en-US" dirty="0" smtClean="0">
                <a:solidFill>
                  <a:srgbClr val="FFFF00"/>
                </a:solidFill>
              </a:rPr>
              <a:t>Pilot SICU, Gala (12/12): 63</a:t>
            </a:r>
          </a:p>
          <a:p>
            <a:r>
              <a:rPr lang="en-US" dirty="0" smtClean="0">
                <a:solidFill>
                  <a:srgbClr val="FFFF00"/>
                </a:solidFill>
              </a:rPr>
              <a:t>Pilot FM, </a:t>
            </a:r>
            <a:r>
              <a:rPr lang="en-US" dirty="0" err="1" smtClean="0">
                <a:solidFill>
                  <a:srgbClr val="FFFF00"/>
                </a:solidFill>
              </a:rPr>
              <a:t>Ossman</a:t>
            </a:r>
            <a:r>
              <a:rPr lang="en-US" dirty="0" smtClean="0">
                <a:solidFill>
                  <a:srgbClr val="FFFF00"/>
                </a:solidFill>
              </a:rPr>
              <a:t> (12/12): 47</a:t>
            </a:r>
          </a:p>
          <a:p>
            <a:r>
              <a:rPr lang="en-US" dirty="0" smtClean="0"/>
              <a:t>Science of Medicine elective (2009): 30*</a:t>
            </a:r>
          </a:p>
          <a:p>
            <a:r>
              <a:rPr lang="en-US" dirty="0" smtClean="0"/>
              <a:t>Introduction to ethics: Medicine &amp; Society and HSS </a:t>
            </a:r>
            <a:r>
              <a:rPr lang="en-US" dirty="0" err="1" smtClean="0"/>
              <a:t>selectives</a:t>
            </a:r>
            <a:r>
              <a:rPr lang="en-US" dirty="0" smtClean="0"/>
              <a:t> – now PD 1-3</a:t>
            </a:r>
            <a:endParaRPr lang="en-US" dirty="0"/>
          </a:p>
        </p:txBody>
      </p:sp>
    </p:spTree>
    <p:custDataLst>
      <p:tags r:id="rId1"/>
    </p:custDataLst>
    <p:extLst>
      <p:ext uri="{BB962C8B-B14F-4D97-AF65-F5344CB8AC3E}">
        <p14:creationId xmlns:p14="http://schemas.microsoft.com/office/powerpoint/2010/main" val="367123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371600" y="512763"/>
            <a:ext cx="7772400" cy="1163637"/>
          </a:xfrm>
        </p:spPr>
        <p:txBody>
          <a:bodyPr/>
          <a:lstStyle/>
          <a:p>
            <a:r>
              <a:rPr lang="en-US" dirty="0" smtClean="0"/>
              <a:t>Overview: All Ed &amp; Consults*</a:t>
            </a:r>
            <a:endParaRPr lang="en-US" dirty="0"/>
          </a:p>
        </p:txBody>
      </p:sp>
      <p:graphicFrame>
        <p:nvGraphicFramePr>
          <p:cNvPr id="13" name="Content Placeholder 12"/>
          <p:cNvGraphicFramePr>
            <a:graphicFrameLocks noGrp="1"/>
          </p:cNvGraphicFramePr>
          <p:nvPr>
            <p:ph idx="4294967295"/>
            <p:extLst>
              <p:ext uri="{D42A27DB-BD31-4B8C-83A1-F6EECF244321}">
                <p14:modId xmlns:p14="http://schemas.microsoft.com/office/powerpoint/2010/main" val="3238190966"/>
              </p:ext>
            </p:extLst>
          </p:nvPr>
        </p:nvGraphicFramePr>
        <p:xfrm>
          <a:off x="2514600" y="2057400"/>
          <a:ext cx="4669298" cy="3654312"/>
        </p:xfrm>
        <a:graphic>
          <a:graphicData uri="http://schemas.openxmlformats.org/drawingml/2006/table">
            <a:tbl>
              <a:tblPr firstRow="1" bandRow="1">
                <a:tableStyleId>{3C2FFA5D-87B4-456A-9821-1D502468CF0F}</a:tableStyleId>
              </a:tblPr>
              <a:tblGrid>
                <a:gridCol w="2113811"/>
                <a:gridCol w="2555487"/>
              </a:tblGrid>
              <a:tr h="1261311">
                <a:tc>
                  <a:txBody>
                    <a:bodyPr/>
                    <a:lstStyle/>
                    <a:p>
                      <a:pPr algn="l" fontAlgn="b"/>
                      <a:r>
                        <a:rPr lang="en-US" sz="1800" b="0" i="0" u="none" strike="noStrike" smtClean="0">
                          <a:solidFill>
                            <a:srgbClr val="000000"/>
                          </a:solidFill>
                          <a:latin typeface="Calibri"/>
                        </a:rPr>
                        <a:t>Services</a:t>
                      </a:r>
                      <a:endParaRPr lang="en-US" sz="18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Calibri"/>
                        </a:rPr>
                        <a:t>Totals</a:t>
                      </a:r>
                    </a:p>
                    <a:p>
                      <a:pPr algn="ctr" fontAlgn="b"/>
                      <a:endParaRPr lang="en-US" sz="1800" b="1" i="0" u="none" strike="noStrike"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797667">
                <a:tc>
                  <a:txBody>
                    <a:bodyPr/>
                    <a:lstStyle/>
                    <a:p>
                      <a:pPr algn="l" fontAlgn="b"/>
                      <a:r>
                        <a:rPr lang="en-US" sz="1800" u="none" strike="noStrike" dirty="0"/>
                        <a:t>Education</a:t>
                      </a:r>
                      <a:endParaRPr lang="en-US" sz="18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800" u="none" strike="noStrike" dirty="0"/>
                        <a:t>273</a:t>
                      </a:r>
                      <a:endParaRPr lang="en-US" sz="18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797667">
                <a:tc>
                  <a:txBody>
                    <a:bodyPr/>
                    <a:lstStyle/>
                    <a:p>
                      <a:pPr algn="l" fontAlgn="b"/>
                      <a:r>
                        <a:rPr lang="en-US" sz="1800" u="none" strike="noStrike"/>
                        <a:t>Level I/II</a:t>
                      </a:r>
                      <a:endParaRPr lang="en-US" sz="1800" b="0" i="0" u="none" strike="noStrike">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800" u="none" strike="noStrike" dirty="0"/>
                        <a:t>181</a:t>
                      </a:r>
                      <a:endParaRPr lang="en-US" sz="18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797667">
                <a:tc>
                  <a:txBody>
                    <a:bodyPr/>
                    <a:lstStyle/>
                    <a:p>
                      <a:pPr algn="l" fontAlgn="b"/>
                      <a:r>
                        <a:rPr lang="en-US" sz="1800" u="none" strike="noStrike" dirty="0"/>
                        <a:t>Level III</a:t>
                      </a:r>
                      <a:endParaRPr lang="en-US" sz="18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800" u="none" strike="noStrike" dirty="0"/>
                        <a:t>161</a:t>
                      </a:r>
                      <a:endParaRPr lang="en-US" sz="1800" b="0" i="0" u="none" strike="noStrike" dirty="0">
                        <a:solidFill>
                          <a:srgbClr val="000000"/>
                        </a:solidFill>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5" name="TextBox 4"/>
          <p:cNvSpPr txBox="1"/>
          <p:nvPr/>
        </p:nvSpPr>
        <p:spPr>
          <a:xfrm>
            <a:off x="1270000" y="1048306"/>
            <a:ext cx="6725624" cy="369332"/>
          </a:xfrm>
          <a:prstGeom prst="rect">
            <a:avLst/>
          </a:prstGeom>
          <a:noFill/>
        </p:spPr>
        <p:txBody>
          <a:bodyPr wrap="none" rtlCol="0">
            <a:spAutoFit/>
          </a:bodyPr>
          <a:lstStyle/>
          <a:p>
            <a:r>
              <a:rPr lang="en-US" dirty="0" smtClean="0"/>
              <a:t>*excludes the Ethics Advisory Project in the SICU and Family Medicine</a:t>
            </a:r>
            <a:endParaRPr lang="en-US" dirty="0"/>
          </a:p>
        </p:txBody>
      </p:sp>
    </p:spTree>
    <p:custDataLst>
      <p:tags r:id="rId1"/>
    </p:custDataLst>
    <p:extLst>
      <p:ext uri="{BB962C8B-B14F-4D97-AF65-F5344CB8AC3E}">
        <p14:creationId xmlns:p14="http://schemas.microsoft.com/office/powerpoint/2010/main" val="3218937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p:txBody>
          <a:bodyPr>
            <a:normAutofit lnSpcReduction="10000"/>
          </a:bodyPr>
          <a:lstStyle/>
          <a:p>
            <a:r>
              <a:rPr lang="en-US" dirty="0" smtClean="0"/>
              <a:t>Adding ethics session in Respiratory Course (Henderson)</a:t>
            </a:r>
          </a:p>
          <a:p>
            <a:r>
              <a:rPr lang="en-US" dirty="0" smtClean="0"/>
              <a:t>Adding HEC as advisory body to CEDG</a:t>
            </a:r>
          </a:p>
          <a:p>
            <a:r>
              <a:rPr lang="en-US" dirty="0" smtClean="0"/>
              <a:t>Planned research study (Joyner, </a:t>
            </a:r>
            <a:r>
              <a:rPr lang="en-US" dirty="0" err="1" smtClean="0"/>
              <a:t>Cadigan</a:t>
            </a:r>
            <a:r>
              <a:rPr lang="en-US" dirty="0" smtClean="0"/>
              <a:t>, others) to evaluate </a:t>
            </a:r>
          </a:p>
          <a:p>
            <a:pPr lvl="1"/>
            <a:r>
              <a:rPr lang="en-US" dirty="0" smtClean="0"/>
              <a:t>current ethics education series (resident,</a:t>
            </a:r>
            <a:r>
              <a:rPr lang="en-US" dirty="0"/>
              <a:t> </a:t>
            </a:r>
            <a:r>
              <a:rPr lang="en-US" dirty="0" smtClean="0"/>
              <a:t>med student, faculty)</a:t>
            </a:r>
          </a:p>
          <a:p>
            <a:pPr lvl="1"/>
            <a:r>
              <a:rPr lang="en-US" dirty="0" smtClean="0"/>
              <a:t>incoming residents </a:t>
            </a:r>
          </a:p>
          <a:p>
            <a:pPr lvl="1"/>
            <a:r>
              <a:rPr lang="en-US" dirty="0" smtClean="0"/>
              <a:t>4</a:t>
            </a:r>
            <a:r>
              <a:rPr lang="en-US" baseline="30000" dirty="0" smtClean="0"/>
              <a:t>th</a:t>
            </a:r>
            <a:r>
              <a:rPr lang="en-US" dirty="0" smtClean="0"/>
              <a:t> year medical students, and </a:t>
            </a:r>
          </a:p>
          <a:p>
            <a:pPr lvl="1"/>
            <a:r>
              <a:rPr lang="en-US" dirty="0" smtClean="0"/>
              <a:t>a subset of hospital staff</a:t>
            </a:r>
            <a:endParaRPr lang="en-US" dirty="0"/>
          </a:p>
        </p:txBody>
      </p:sp>
    </p:spTree>
    <p:custDataLst>
      <p:tags r:id="rId1"/>
    </p:custDataLst>
    <p:extLst>
      <p:ext uri="{BB962C8B-B14F-4D97-AF65-F5344CB8AC3E}">
        <p14:creationId xmlns:p14="http://schemas.microsoft.com/office/powerpoint/2010/main" val="1534186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6-08 at 2.15.26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734"/>
            <a:ext cx="9144000" cy="6353060"/>
          </a:xfrm>
          <a:prstGeom prst="rect">
            <a:avLst/>
          </a:prstGeom>
        </p:spPr>
      </p:pic>
    </p:spTree>
    <p:custDataLst>
      <p:tags r:id="rId1"/>
    </p:custDataLst>
    <p:extLst>
      <p:ext uri="{BB962C8B-B14F-4D97-AF65-F5344CB8AC3E}">
        <p14:creationId xmlns:p14="http://schemas.microsoft.com/office/powerpoint/2010/main" val="3390006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6-08 at 2.16.24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932" y="0"/>
            <a:ext cx="8415867" cy="6858000"/>
          </a:xfrm>
          <a:prstGeom prst="rect">
            <a:avLst/>
          </a:prstGeom>
        </p:spPr>
      </p:pic>
    </p:spTree>
    <p:custDataLst>
      <p:tags r:id="rId1"/>
    </p:custDataLst>
    <p:extLst>
      <p:ext uri="{BB962C8B-B14F-4D97-AF65-F5344CB8AC3E}">
        <p14:creationId xmlns:p14="http://schemas.microsoft.com/office/powerpoint/2010/main" val="72093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14400"/>
          </a:xfrm>
        </p:spPr>
        <p:txBody>
          <a:bodyPr/>
          <a:lstStyle/>
          <a:p>
            <a:r>
              <a:rPr lang="en-US" dirty="0" smtClean="0"/>
              <a:t>Comparative study on ethics </a:t>
            </a:r>
            <a:r>
              <a:rPr lang="en-US" dirty="0" err="1" smtClean="0"/>
              <a:t>ed</a:t>
            </a:r>
            <a:r>
              <a:rPr lang="en-US" dirty="0" smtClean="0"/>
              <a:t/>
            </a:r>
            <a:br>
              <a:rPr lang="en-US" dirty="0" smtClean="0"/>
            </a:br>
            <a:r>
              <a:rPr lang="en-US" dirty="0" smtClean="0"/>
              <a:t>UNC SOM-CH and UNC SOM-A 12-13</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Research questions:</a:t>
            </a:r>
          </a:p>
          <a:p>
            <a:pPr lvl="1"/>
            <a:r>
              <a:rPr lang="en-US" b="1" dirty="0" smtClean="0"/>
              <a:t>How well do MS3s on the two campuses identify ethical issues and exercise moral imagination in responding to them? </a:t>
            </a:r>
          </a:p>
          <a:p>
            <a:pPr lvl="1">
              <a:buNone/>
            </a:pPr>
            <a:endParaRPr lang="en-US" dirty="0" smtClean="0"/>
          </a:p>
          <a:p>
            <a:pPr lvl="1"/>
            <a:r>
              <a:rPr lang="en-US" b="1" dirty="0" smtClean="0"/>
              <a:t>What kind of moral distress does each group of MS3s experience? </a:t>
            </a:r>
          </a:p>
          <a:p>
            <a:pPr lvl="1">
              <a:buNone/>
            </a:pPr>
            <a:endParaRPr lang="en-US" dirty="0"/>
          </a:p>
        </p:txBody>
      </p:sp>
      <p:sp>
        <p:nvSpPr>
          <p:cNvPr id="4" name="Content Placeholder 3"/>
          <p:cNvSpPr>
            <a:spLocks noGrp="1"/>
          </p:cNvSpPr>
          <p:nvPr>
            <p:ph sz="half" idx="2"/>
          </p:nvPr>
        </p:nvSpPr>
        <p:spPr/>
        <p:txBody>
          <a:bodyPr>
            <a:normAutofit lnSpcReduction="10000"/>
          </a:bodyPr>
          <a:lstStyle/>
          <a:p>
            <a:endParaRPr lang="en-US" dirty="0"/>
          </a:p>
        </p:txBody>
      </p:sp>
      <p:pic>
        <p:nvPicPr>
          <p:cNvPr id="5" name="Picture 4" descr="http://farm4.static.flickr.com/3060/2864304026_6ef24979eb.jpg"/>
          <p:cNvPicPr>
            <a:picLocks noChangeAspect="1" noChangeArrowheads="1"/>
          </p:cNvPicPr>
          <p:nvPr/>
        </p:nvPicPr>
        <p:blipFill>
          <a:blip r:embed="rId3" cstate="print"/>
          <a:srcRect/>
          <a:stretch>
            <a:fillRect/>
          </a:stretch>
        </p:blipFill>
        <p:spPr bwMode="auto">
          <a:xfrm>
            <a:off x="4419600" y="1828800"/>
            <a:ext cx="4495800" cy="450481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data collection</a:t>
            </a:r>
            <a:endParaRPr lang="en-US" dirty="0"/>
          </a:p>
        </p:txBody>
      </p:sp>
      <p:sp>
        <p:nvSpPr>
          <p:cNvPr id="3" name="Content Placeholder 2"/>
          <p:cNvSpPr>
            <a:spLocks noGrp="1"/>
          </p:cNvSpPr>
          <p:nvPr>
            <p:ph sz="half" idx="1"/>
          </p:nvPr>
        </p:nvSpPr>
        <p:spPr>
          <a:xfrm>
            <a:off x="381000" y="1524000"/>
            <a:ext cx="3962400" cy="4800600"/>
          </a:xfrm>
        </p:spPr>
        <p:txBody>
          <a:bodyPr>
            <a:normAutofit fontScale="92500"/>
          </a:bodyPr>
          <a:lstStyle/>
          <a:p>
            <a:r>
              <a:rPr lang="en-US" sz="3200" b="1" dirty="0" smtClean="0"/>
              <a:t>3 open-ended Qs</a:t>
            </a:r>
            <a:endParaRPr lang="en-US" b="1" dirty="0" smtClean="0"/>
          </a:p>
          <a:p>
            <a:pPr lvl="1"/>
            <a:r>
              <a:rPr lang="en-US" sz="2600" dirty="0" smtClean="0"/>
              <a:t>Pre-test at start of year</a:t>
            </a:r>
          </a:p>
          <a:p>
            <a:pPr lvl="1"/>
            <a:r>
              <a:rPr lang="en-US" sz="2600" dirty="0" smtClean="0"/>
              <a:t>Post-test at end of year</a:t>
            </a:r>
          </a:p>
          <a:p>
            <a:pPr lvl="1"/>
            <a:endParaRPr lang="en-US" dirty="0" smtClean="0"/>
          </a:p>
          <a:p>
            <a:pPr lvl="1"/>
            <a:endParaRPr lang="en-US" dirty="0" smtClean="0"/>
          </a:p>
          <a:p>
            <a:r>
              <a:rPr lang="en-US" b="1" dirty="0" smtClean="0"/>
              <a:t>2  “Post-then-Pre” Qs</a:t>
            </a:r>
          </a:p>
          <a:p>
            <a:pPr lvl="1"/>
            <a:r>
              <a:rPr lang="en-US" sz="2600" dirty="0" smtClean="0"/>
              <a:t>Pilot </a:t>
            </a:r>
          </a:p>
          <a:p>
            <a:pPr>
              <a:buFont typeface="Arial" charset="0"/>
              <a:buChar char="•"/>
            </a:pPr>
            <a:endParaRPr lang="en-US" dirty="0" smtClean="0"/>
          </a:p>
          <a:p>
            <a:pPr>
              <a:buNone/>
            </a:pPr>
            <a:r>
              <a:rPr lang="en-US" dirty="0" smtClean="0"/>
              <a:t>	</a:t>
            </a:r>
          </a:p>
        </p:txBody>
      </p:sp>
      <p:sp>
        <p:nvSpPr>
          <p:cNvPr id="4" name="Content Placeholder 3"/>
          <p:cNvSpPr>
            <a:spLocks noGrp="1"/>
          </p:cNvSpPr>
          <p:nvPr>
            <p:ph sz="half" idx="2"/>
          </p:nvPr>
        </p:nvSpPr>
        <p:spPr>
          <a:xfrm>
            <a:off x="4267200" y="1524000"/>
            <a:ext cx="4876800" cy="4800600"/>
          </a:xfrm>
        </p:spPr>
        <p:txBody>
          <a:bodyPr>
            <a:normAutofit fontScale="92500"/>
          </a:bodyPr>
          <a:lstStyle/>
          <a:p>
            <a:r>
              <a:rPr lang="en-US" b="1" dirty="0" smtClean="0"/>
              <a:t>“Moral Distress Inventory</a:t>
            </a:r>
            <a:r>
              <a:rPr lang="en-US" dirty="0" smtClean="0"/>
              <a:t>” (Catherine </a:t>
            </a:r>
            <a:r>
              <a:rPr lang="en-US" dirty="0" err="1" smtClean="0"/>
              <a:t>Wiggleton</a:t>
            </a:r>
            <a:r>
              <a:rPr lang="en-US" dirty="0" smtClean="0"/>
              <a:t>, et al) –used by permission</a:t>
            </a:r>
          </a:p>
          <a:p>
            <a:endParaRPr lang="en-US" dirty="0" smtClean="0"/>
          </a:p>
          <a:p>
            <a:endParaRPr lang="en-US" dirty="0" smtClean="0"/>
          </a:p>
          <a:p>
            <a:r>
              <a:rPr lang="en-US" b="1" dirty="0" smtClean="0"/>
              <a:t>Medical Educational Evaluation Survey and PPOS --Patient-Practitioner Orientation Scale </a:t>
            </a:r>
            <a:r>
              <a:rPr lang="en-US" dirty="0" smtClean="0"/>
              <a:t>–(Ed </a:t>
            </a:r>
            <a:r>
              <a:rPr lang="en-US" dirty="0" err="1" smtClean="0"/>
              <a:t>Krupat</a:t>
            </a:r>
            <a:r>
              <a:rPr lang="en-US" dirty="0" smtClean="0"/>
              <a:t>, et al, Harvard)—used by permission </a:t>
            </a:r>
            <a:endParaRPr lang="en-US" dirty="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3600" dirty="0" smtClean="0">
                <a:solidFill>
                  <a:schemeClr val="tx1"/>
                </a:solidFill>
              </a:rPr>
              <a:t>Open-ended Pre-</a:t>
            </a:r>
            <a:r>
              <a:rPr lang="en-US" sz="3600" dirty="0" smtClean="0"/>
              <a:t> </a:t>
            </a:r>
            <a:r>
              <a:rPr lang="en-US" sz="3600" dirty="0" smtClean="0">
                <a:solidFill>
                  <a:schemeClr val="tx1"/>
                </a:solidFill>
              </a:rPr>
              <a:t>&amp;</a:t>
            </a:r>
            <a:r>
              <a:rPr lang="en-US" sz="3600" dirty="0" smtClean="0"/>
              <a:t> </a:t>
            </a:r>
            <a:r>
              <a:rPr lang="en-US" sz="3600" dirty="0" smtClean="0">
                <a:solidFill>
                  <a:srgbClr val="FFFF00"/>
                </a:solidFill>
              </a:rPr>
              <a:t>Post-</a:t>
            </a:r>
            <a:r>
              <a:rPr lang="en-US" sz="3600" dirty="0" smtClean="0">
                <a:solidFill>
                  <a:schemeClr val="tx1"/>
                </a:solidFill>
              </a:rPr>
              <a:t>questions</a:t>
            </a:r>
            <a:r>
              <a:rPr lang="en-US" sz="3600" dirty="0" smtClean="0"/>
              <a:t> </a:t>
            </a:r>
            <a:br>
              <a:rPr lang="en-US" sz="3600" dirty="0" smtClean="0"/>
            </a:br>
            <a:endParaRPr lang="en-US" sz="3600" dirty="0"/>
          </a:p>
        </p:txBody>
      </p:sp>
      <p:sp>
        <p:nvSpPr>
          <p:cNvPr id="6" name="Content Placeholder 5"/>
          <p:cNvSpPr>
            <a:spLocks noGrp="1"/>
          </p:cNvSpPr>
          <p:nvPr>
            <p:ph sz="half" idx="1"/>
          </p:nvPr>
        </p:nvSpPr>
        <p:spPr>
          <a:xfrm>
            <a:off x="228600" y="1143000"/>
            <a:ext cx="4419600" cy="4191000"/>
          </a:xfrm>
        </p:spPr>
        <p:txBody>
          <a:bodyPr>
            <a:noAutofit/>
          </a:bodyPr>
          <a:lstStyle/>
          <a:p>
            <a:pPr>
              <a:buNone/>
            </a:pPr>
            <a:r>
              <a:rPr lang="en-US" sz="2000" dirty="0" smtClean="0"/>
              <a:t>1</a:t>
            </a:r>
            <a:r>
              <a:rPr lang="en-US" sz="2000" dirty="0" smtClean="0">
                <a:solidFill>
                  <a:schemeClr val="accent6">
                    <a:lumMod val="60000"/>
                    <a:lumOff val="40000"/>
                  </a:schemeClr>
                </a:solidFill>
              </a:rPr>
              <a:t>.   </a:t>
            </a:r>
            <a:r>
              <a:rPr lang="en-US" sz="2000" b="1" dirty="0" smtClean="0"/>
              <a:t>Name </a:t>
            </a:r>
            <a:r>
              <a:rPr lang="en-US" sz="2000" b="1" dirty="0"/>
              <a:t>the kinds of ethical </a:t>
            </a:r>
            <a:r>
              <a:rPr lang="en-US" sz="2000" b="1" dirty="0" smtClean="0"/>
              <a:t>issues   you </a:t>
            </a:r>
            <a:r>
              <a:rPr lang="en-US" sz="2000" b="1" dirty="0"/>
              <a:t>expect to </a:t>
            </a:r>
            <a:r>
              <a:rPr lang="en-US" sz="2000" b="1" dirty="0" smtClean="0"/>
              <a:t>encounter/ </a:t>
            </a:r>
            <a:r>
              <a:rPr lang="en-US" sz="2000" b="1" dirty="0" smtClean="0">
                <a:solidFill>
                  <a:srgbClr val="FFFF00"/>
                </a:solidFill>
              </a:rPr>
              <a:t>encountered</a:t>
            </a:r>
            <a:r>
              <a:rPr lang="en-US" sz="2000" b="1" dirty="0" smtClean="0"/>
              <a:t> </a:t>
            </a:r>
            <a:r>
              <a:rPr lang="en-US" sz="2000" b="1" dirty="0"/>
              <a:t>in your clinical work this year</a:t>
            </a:r>
            <a:r>
              <a:rPr lang="en-US" sz="2000" b="1" dirty="0" smtClean="0"/>
              <a:t>.     </a:t>
            </a:r>
            <a:endParaRPr lang="en-US" sz="2000" b="1" dirty="0" smtClean="0">
              <a:solidFill>
                <a:srgbClr val="FFFF00"/>
              </a:solidFill>
            </a:endParaRPr>
          </a:p>
          <a:p>
            <a:endParaRPr lang="en-US" sz="2000" b="1" dirty="0"/>
          </a:p>
          <a:p>
            <a:pPr>
              <a:buNone/>
            </a:pPr>
            <a:r>
              <a:rPr lang="en-US" sz="2000" b="1" dirty="0" smtClean="0"/>
              <a:t>2.  </a:t>
            </a:r>
            <a:r>
              <a:rPr lang="en-US" sz="2000" b="1" dirty="0"/>
              <a:t>What makes those specific </a:t>
            </a:r>
            <a:r>
              <a:rPr lang="en-US" sz="2000" b="1" dirty="0" smtClean="0"/>
              <a:t> issues </a:t>
            </a:r>
            <a:r>
              <a:rPr lang="en-US" sz="2000" b="1" dirty="0"/>
              <a:t>you listed "</a:t>
            </a:r>
            <a:r>
              <a:rPr lang="en-US" sz="2000" b="1" dirty="0" smtClean="0"/>
              <a:t>ethical”?</a:t>
            </a:r>
          </a:p>
          <a:p>
            <a:pPr>
              <a:buNone/>
            </a:pPr>
            <a:r>
              <a:rPr lang="en-US" sz="2000" b="1" dirty="0" smtClean="0">
                <a:solidFill>
                  <a:srgbClr val="FFFF00"/>
                </a:solidFill>
              </a:rPr>
              <a:t>      </a:t>
            </a:r>
            <a:endParaRPr lang="en-US" sz="2000" b="1" dirty="0"/>
          </a:p>
          <a:p>
            <a:pPr lvl="0">
              <a:buNone/>
            </a:pPr>
            <a:r>
              <a:rPr lang="en-US" sz="2000" b="1" dirty="0" smtClean="0"/>
              <a:t>3. </a:t>
            </a:r>
            <a:r>
              <a:rPr lang="en-US" sz="2000" b="1" dirty="0"/>
              <a:t>Select TWO of those identified issues </a:t>
            </a:r>
            <a:r>
              <a:rPr lang="en-US" sz="2000" b="1" dirty="0" smtClean="0"/>
              <a:t>and </a:t>
            </a:r>
            <a:r>
              <a:rPr lang="en-US" sz="2000" b="1" dirty="0"/>
              <a:t>write what you hope  </a:t>
            </a:r>
            <a:r>
              <a:rPr lang="en-US" sz="2000" b="1" dirty="0" smtClean="0"/>
              <a:t>you  </a:t>
            </a:r>
            <a:r>
              <a:rPr lang="en-US" sz="2000" b="1" dirty="0"/>
              <a:t>would do to respond in a morally reasonable way to that situation</a:t>
            </a:r>
            <a:r>
              <a:rPr lang="en-US" sz="2000" b="1" dirty="0" smtClean="0"/>
              <a:t>. </a:t>
            </a:r>
            <a:r>
              <a:rPr lang="en-US" sz="2000" b="1" dirty="0" smtClean="0">
                <a:solidFill>
                  <a:srgbClr val="FFFF00"/>
                </a:solidFill>
              </a:rPr>
              <a:t> </a:t>
            </a:r>
            <a:r>
              <a:rPr lang="en-US" sz="2000" b="1" i="1" dirty="0" smtClean="0">
                <a:solidFill>
                  <a:srgbClr val="FFFF00"/>
                </a:solidFill>
              </a:rPr>
              <a:t>Write what you did and one other way of responding that would also be morally reasonable. </a:t>
            </a:r>
            <a:endParaRPr lang="en-US" sz="2000" dirty="0"/>
          </a:p>
        </p:txBody>
      </p:sp>
      <p:sp>
        <p:nvSpPr>
          <p:cNvPr id="3" name="Text Placeholder 2"/>
          <p:cNvSpPr>
            <a:spLocks noGrp="1"/>
          </p:cNvSpPr>
          <p:nvPr>
            <p:ph sz="half" idx="2"/>
          </p:nvPr>
        </p:nvSpPr>
        <p:spPr/>
        <p:txBody>
          <a:bodyPr>
            <a:normAutofit/>
          </a:bodyPr>
          <a:lstStyle/>
          <a:p>
            <a:r>
              <a:rPr lang="en-US" dirty="0" smtClean="0"/>
              <a:t> </a:t>
            </a:r>
            <a:endParaRPr lang="en-US" dirty="0"/>
          </a:p>
        </p:txBody>
      </p:sp>
      <p:pic>
        <p:nvPicPr>
          <p:cNvPr id="9218" name="Picture 2" descr="http://blogs.adobe.com/conversations/files/2012/08/pattyhinz.jpeg"/>
          <p:cNvPicPr>
            <a:picLocks noChangeAspect="1" noChangeArrowheads="1"/>
          </p:cNvPicPr>
          <p:nvPr/>
        </p:nvPicPr>
        <p:blipFill>
          <a:blip r:embed="rId4" cstate="print"/>
          <a:srcRect/>
          <a:stretch>
            <a:fillRect/>
          </a:stretch>
        </p:blipFill>
        <p:spPr bwMode="auto">
          <a:xfrm>
            <a:off x="4771824" y="1295400"/>
            <a:ext cx="4143576" cy="2743201"/>
          </a:xfrm>
          <a:prstGeom prst="rect">
            <a:avLst/>
          </a:prstGeom>
          <a:noFill/>
        </p:spPr>
      </p:pic>
      <p:sp>
        <p:nvSpPr>
          <p:cNvPr id="7" name="TextBox 6"/>
          <p:cNvSpPr txBox="1"/>
          <p:nvPr/>
        </p:nvSpPr>
        <p:spPr>
          <a:xfrm>
            <a:off x="5410200" y="4419600"/>
            <a:ext cx="3505200" cy="1754326"/>
          </a:xfrm>
          <a:prstGeom prst="rect">
            <a:avLst/>
          </a:prstGeom>
          <a:solidFill>
            <a:schemeClr val="tx1"/>
          </a:solidFill>
        </p:spPr>
        <p:txBody>
          <a:bodyPr wrap="square" rtlCol="0">
            <a:spAutoFit/>
          </a:bodyPr>
          <a:lstStyle/>
          <a:p>
            <a:r>
              <a:rPr lang="en-US" dirty="0" smtClean="0">
                <a:hlinkClick r:id="rId5"/>
              </a:rPr>
              <a:t>Photo: Patricia </a:t>
            </a:r>
            <a:r>
              <a:rPr lang="en-US" dirty="0" err="1" smtClean="0">
                <a:hlinkClick r:id="rId5"/>
              </a:rPr>
              <a:t>Hinz</a:t>
            </a:r>
            <a:r>
              <a:rPr lang="en-US" dirty="0" smtClean="0">
                <a:hlinkClick r:id="rId5"/>
              </a:rPr>
              <a:t>, MD. Palo Alto Med </a:t>
            </a:r>
            <a:r>
              <a:rPr lang="en-US" dirty="0" err="1" smtClean="0">
                <a:hlinkClick r:id="rId5"/>
              </a:rPr>
              <a:t>Fndation</a:t>
            </a:r>
            <a:r>
              <a:rPr lang="en-US" dirty="0" smtClean="0">
                <a:hlinkClick r:id="rId5"/>
              </a:rPr>
              <a:t>.  Santa Cruz, CA</a:t>
            </a:r>
          </a:p>
          <a:p>
            <a:r>
              <a:rPr lang="en-US" dirty="0" smtClean="0">
                <a:hlinkClick r:id="rId5"/>
              </a:rPr>
              <a:t>http://blogs.adobe.com/conversations/2012/08/adobe-stories-photography-as-another-type-of-medicine.html</a:t>
            </a:r>
            <a:endParaRPr lang="en-US" dirty="0"/>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914400"/>
          </a:xfrm>
        </p:spPr>
        <p:txBody>
          <a:bodyPr/>
          <a:lstStyle/>
          <a:p>
            <a:r>
              <a:rPr lang="en-US" b="1" dirty="0" smtClean="0"/>
              <a:t>VERY</a:t>
            </a:r>
            <a:r>
              <a:rPr lang="en-US" dirty="0" smtClean="0"/>
              <a:t> PRELIMINARY OVERVIEW of : Pre- and </a:t>
            </a:r>
            <a:r>
              <a:rPr lang="en-US" dirty="0" smtClean="0">
                <a:solidFill>
                  <a:srgbClr val="FFFF00"/>
                </a:solidFill>
              </a:rPr>
              <a:t>Post</a:t>
            </a:r>
            <a:r>
              <a:rPr lang="en-US" dirty="0" smtClean="0"/>
              <a:t>-tests </a:t>
            </a:r>
            <a:endParaRPr lang="en-US" dirty="0"/>
          </a:p>
        </p:txBody>
      </p:sp>
      <p:sp>
        <p:nvSpPr>
          <p:cNvPr id="3" name="Content Placeholder 2"/>
          <p:cNvSpPr>
            <a:spLocks noGrp="1"/>
          </p:cNvSpPr>
          <p:nvPr>
            <p:ph sz="half" idx="1"/>
          </p:nvPr>
        </p:nvSpPr>
        <p:spPr/>
        <p:txBody>
          <a:bodyPr>
            <a:normAutofit fontScale="92500" lnSpcReduction="10000"/>
          </a:bodyPr>
          <a:lstStyle/>
          <a:p>
            <a:pPr marL="582930" indent="-514350">
              <a:buNone/>
            </a:pPr>
            <a:r>
              <a:rPr lang="en-US" b="1" dirty="0" smtClean="0"/>
              <a:t>Pre- tests:  no difference between A &amp; CH!!</a:t>
            </a:r>
          </a:p>
          <a:p>
            <a:pPr marL="582930" indent="-514350">
              <a:buNone/>
            </a:pPr>
            <a:endParaRPr lang="en-US" dirty="0" smtClean="0"/>
          </a:p>
          <a:p>
            <a:pPr marL="582930" indent="-514350">
              <a:buNone/>
            </a:pPr>
            <a:r>
              <a:rPr lang="en-US" dirty="0" smtClean="0"/>
              <a:t>Q1: ethical issues expected?</a:t>
            </a:r>
          </a:p>
          <a:p>
            <a:pPr marL="582930" indent="-514350">
              <a:buNone/>
            </a:pPr>
            <a:r>
              <a:rPr lang="en-US" dirty="0" smtClean="0"/>
              <a:t>Q2: functional def of “ethical issue”</a:t>
            </a:r>
          </a:p>
          <a:p>
            <a:pPr marL="582930" indent="-514350">
              <a:buNone/>
            </a:pPr>
            <a:r>
              <a:rPr lang="en-US" dirty="0" smtClean="0"/>
              <a:t>Q3: pick two &amp; say what you’d hope you’d do in response</a:t>
            </a:r>
          </a:p>
          <a:p>
            <a:pPr marL="582930" indent="-514350">
              <a:buNone/>
            </a:pPr>
            <a:r>
              <a:rPr lang="en-US" dirty="0" smtClean="0"/>
              <a:t>	</a:t>
            </a:r>
            <a:endParaRPr lang="en-US" dirty="0"/>
          </a:p>
        </p:txBody>
      </p:sp>
      <p:sp>
        <p:nvSpPr>
          <p:cNvPr id="4" name="Content Placeholder 3"/>
          <p:cNvSpPr>
            <a:spLocks noGrp="1"/>
          </p:cNvSpPr>
          <p:nvPr>
            <p:ph sz="half" idx="2"/>
          </p:nvPr>
        </p:nvSpPr>
        <p:spPr/>
        <p:txBody>
          <a:bodyPr>
            <a:normAutofit fontScale="92500" lnSpcReduction="10000"/>
          </a:bodyPr>
          <a:lstStyle/>
          <a:p>
            <a:pPr>
              <a:buNone/>
            </a:pPr>
            <a:r>
              <a:rPr lang="en-US" dirty="0" smtClean="0">
                <a:solidFill>
                  <a:srgbClr val="FFFF00"/>
                </a:solidFill>
              </a:rPr>
              <a:t>Post-tests:  some difference</a:t>
            </a:r>
          </a:p>
          <a:p>
            <a:pPr>
              <a:buNone/>
            </a:pPr>
            <a:endParaRPr lang="en-US" dirty="0" smtClean="0">
              <a:solidFill>
                <a:srgbClr val="FFFF00"/>
              </a:solidFill>
            </a:endParaRPr>
          </a:p>
          <a:p>
            <a:pPr>
              <a:buNone/>
            </a:pPr>
            <a:r>
              <a:rPr lang="en-US" dirty="0" smtClean="0">
                <a:solidFill>
                  <a:srgbClr val="FFFF00"/>
                </a:solidFill>
              </a:rPr>
              <a:t>Q1:  A students identified more issues than CH</a:t>
            </a:r>
          </a:p>
          <a:p>
            <a:pPr>
              <a:buNone/>
            </a:pPr>
            <a:r>
              <a:rPr lang="en-US" dirty="0" smtClean="0">
                <a:solidFill>
                  <a:srgbClr val="FFFF00"/>
                </a:solidFill>
              </a:rPr>
              <a:t>Q2: relatively similar</a:t>
            </a:r>
          </a:p>
          <a:p>
            <a:pPr>
              <a:buNone/>
            </a:pPr>
            <a:r>
              <a:rPr lang="en-US" dirty="0" smtClean="0">
                <a:solidFill>
                  <a:srgbClr val="FFFF00"/>
                </a:solidFill>
              </a:rPr>
              <a:t>Q3: CH students identified issues that were framed more as “right v. wrong” and A students identified issues that were framed more as “right v. right”…</a:t>
            </a:r>
            <a:endParaRPr lang="en-US" dirty="0">
              <a:solidFill>
                <a:srgbClr val="FFFF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1" nodeType="clickEffect">
                                  <p:stCondLst>
                                    <p:cond delay="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04" y="274638"/>
            <a:ext cx="9829800" cy="1143000"/>
          </a:xfrm>
        </p:spPr>
        <p:txBody>
          <a:bodyPr>
            <a:normAutofit/>
          </a:bodyPr>
          <a:lstStyle/>
          <a:p>
            <a:pPr algn="ctr"/>
            <a:r>
              <a:rPr lang="en-US" sz="3200" dirty="0" smtClean="0"/>
              <a:t>SOM-Asheville Ethics Curriculum</a:t>
            </a:r>
            <a:endParaRPr lang="en-US" sz="3200" dirty="0"/>
          </a:p>
        </p:txBody>
      </p:sp>
      <p:sp>
        <p:nvSpPr>
          <p:cNvPr id="3" name="Content Placeholder 2"/>
          <p:cNvSpPr>
            <a:spLocks noGrp="1"/>
          </p:cNvSpPr>
          <p:nvPr>
            <p:ph sz="half" idx="1"/>
          </p:nvPr>
        </p:nvSpPr>
        <p:spPr>
          <a:xfrm>
            <a:off x="4724400" y="1143000"/>
            <a:ext cx="4114800" cy="4800600"/>
          </a:xfrm>
        </p:spPr>
        <p:txBody>
          <a:bodyPr>
            <a:normAutofit lnSpcReduction="10000"/>
          </a:bodyPr>
          <a:lstStyle/>
          <a:p>
            <a:pPr>
              <a:buNone/>
            </a:pPr>
            <a:r>
              <a:rPr lang="en-US" sz="2800" b="1" i="1" u="sng" dirty="0" smtClean="0">
                <a:solidFill>
                  <a:srgbClr val="FFFF00"/>
                </a:solidFill>
              </a:rPr>
              <a:t>Desired Outcomes</a:t>
            </a:r>
            <a:r>
              <a:rPr lang="en-US" sz="2800" b="1" i="1" dirty="0" smtClean="0">
                <a:solidFill>
                  <a:srgbClr val="FFFF00"/>
                </a:solidFill>
              </a:rPr>
              <a:t>: </a:t>
            </a:r>
          </a:p>
          <a:p>
            <a:pPr marL="514350" indent="-514350">
              <a:buFont typeface="+mj-lt"/>
              <a:buAutoNum type="arabicPeriod"/>
            </a:pPr>
            <a:r>
              <a:rPr lang="en-US" sz="2600" b="1" dirty="0" smtClean="0"/>
              <a:t>For the students to be able to identify an ethical issue when they see one</a:t>
            </a:r>
          </a:p>
          <a:p>
            <a:pPr marL="514350" indent="-514350">
              <a:buFont typeface="+mj-lt"/>
              <a:buAutoNum type="arabicPeriod"/>
            </a:pPr>
            <a:endParaRPr lang="en-US" sz="2600" dirty="0" smtClean="0"/>
          </a:p>
          <a:p>
            <a:pPr marL="514350" indent="-514350">
              <a:buFont typeface="+mj-lt"/>
              <a:buAutoNum type="arabicPeriod"/>
            </a:pPr>
            <a:r>
              <a:rPr lang="en-US" sz="2600" b="1" dirty="0" smtClean="0"/>
              <a:t>For students to be able to imagine more than one possible response—at least in retrospect</a:t>
            </a:r>
          </a:p>
          <a:p>
            <a:pPr marL="514350" indent="-514350">
              <a:buNone/>
            </a:pPr>
            <a:r>
              <a:rPr lang="en-US" dirty="0" smtClean="0"/>
              <a:t>…</a:t>
            </a:r>
            <a:r>
              <a:rPr lang="en-US" i="1" dirty="0" smtClean="0">
                <a:solidFill>
                  <a:srgbClr val="FFFF00"/>
                </a:solidFill>
              </a:rPr>
              <a:t>in a safe, dialogical space</a:t>
            </a:r>
            <a:endParaRPr lang="en-US" dirty="0" smtClean="0">
              <a:solidFill>
                <a:srgbClr val="FFFF00"/>
              </a:solidFill>
            </a:endParaRPr>
          </a:p>
          <a:p>
            <a:pPr marL="514350" indent="-514350">
              <a:buFont typeface="+mj-lt"/>
              <a:buAutoNum type="arabicPeriod"/>
            </a:pPr>
            <a:endParaRPr lang="en-US" b="1" dirty="0" smtClean="0"/>
          </a:p>
          <a:p>
            <a:endParaRPr lang="en-US" dirty="0"/>
          </a:p>
        </p:txBody>
      </p:sp>
      <p:pic>
        <p:nvPicPr>
          <p:cNvPr id="5" name="Picture 4" descr="http://www.impressionism.ru/images/Monet/waterlily_pond.jpg"/>
          <p:cNvPicPr>
            <a:picLocks noChangeAspect="1" noChangeArrowheads="1"/>
          </p:cNvPicPr>
          <p:nvPr/>
        </p:nvPicPr>
        <p:blipFill>
          <a:blip r:embed="rId4" cstate="print"/>
          <a:srcRect/>
          <a:stretch>
            <a:fillRect/>
          </a:stretch>
        </p:blipFill>
        <p:spPr bwMode="auto">
          <a:xfrm>
            <a:off x="457200" y="1371600"/>
            <a:ext cx="4042918" cy="3967946"/>
          </a:xfrm>
          <a:prstGeom prst="rect">
            <a:avLst/>
          </a:prstGeom>
          <a:noFill/>
          <a:ln w="9525">
            <a:noFill/>
            <a:miter lim="800000"/>
            <a:headEnd/>
            <a:tailEnd/>
          </a:ln>
        </p:spPr>
      </p:pic>
      <p:sp>
        <p:nvSpPr>
          <p:cNvPr id="6" name="TextBox 5"/>
          <p:cNvSpPr txBox="1"/>
          <p:nvPr/>
        </p:nvSpPr>
        <p:spPr>
          <a:xfrm>
            <a:off x="304800" y="5657671"/>
            <a:ext cx="8534400" cy="1200329"/>
          </a:xfrm>
          <a:prstGeom prst="rect">
            <a:avLst/>
          </a:prstGeom>
          <a:noFill/>
        </p:spPr>
        <p:txBody>
          <a:bodyPr wrap="square" rtlCol="0">
            <a:spAutoFit/>
          </a:bodyPr>
          <a:lstStyle/>
          <a:p>
            <a:r>
              <a:rPr lang="en-US" dirty="0" smtClean="0"/>
              <a:t>Cohn, Felicia and Bill Rudman. “Ethics Education in the Clinical Setting.” </a:t>
            </a:r>
            <a:r>
              <a:rPr lang="en-US" i="1" dirty="0" smtClean="0"/>
              <a:t>Academic </a:t>
            </a:r>
          </a:p>
          <a:p>
            <a:r>
              <a:rPr lang="en-US" i="1" dirty="0" smtClean="0"/>
              <a:t>	Exchange, </a:t>
            </a:r>
            <a:r>
              <a:rPr lang="en-US" dirty="0" smtClean="0"/>
              <a:t>Fall 2004: 111-115.</a:t>
            </a:r>
          </a:p>
          <a:p>
            <a:r>
              <a:rPr lang="en-US" dirty="0" err="1" smtClean="0"/>
              <a:t>Eckles</a:t>
            </a:r>
            <a:r>
              <a:rPr lang="en-US" dirty="0" smtClean="0"/>
              <a:t>, RE, et al. “Medical ethics education: where are we? where should we be going? A</a:t>
            </a:r>
          </a:p>
          <a:p>
            <a:r>
              <a:rPr lang="en-US" dirty="0" smtClean="0"/>
              <a:t>	 Review.” </a:t>
            </a:r>
            <a:r>
              <a:rPr lang="en-US" i="1" dirty="0" smtClean="0"/>
              <a:t>Academic Medicine, </a:t>
            </a:r>
            <a:r>
              <a:rPr lang="en-US" dirty="0" smtClean="0"/>
              <a:t>December 2005: 1143-52.</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1066800"/>
          </a:xfrm>
        </p:spPr>
        <p:txBody>
          <a:bodyPr>
            <a:normAutofit fontScale="90000"/>
          </a:bodyPr>
          <a:lstStyle/>
          <a:p>
            <a:r>
              <a:rPr lang="en-US" dirty="0" smtClean="0"/>
              <a:t>Q #1 Pre-test: </a:t>
            </a:r>
            <a:r>
              <a:rPr lang="en-US" sz="3100" dirty="0" smtClean="0"/>
              <a:t>Name the kinds of ethical issues you expect to see this year</a:t>
            </a:r>
            <a:endParaRPr lang="en-US" dirty="0"/>
          </a:p>
        </p:txBody>
      </p:sp>
      <p:sp>
        <p:nvSpPr>
          <p:cNvPr id="3" name="Text Placeholder 2"/>
          <p:cNvSpPr>
            <a:spLocks noGrp="1"/>
          </p:cNvSpPr>
          <p:nvPr>
            <p:ph type="body" idx="1"/>
          </p:nvPr>
        </p:nvSpPr>
        <p:spPr/>
        <p:txBody>
          <a:bodyPr/>
          <a:lstStyle/>
          <a:p>
            <a:r>
              <a:rPr lang="en-US" dirty="0" smtClean="0">
                <a:solidFill>
                  <a:srgbClr val="FFFF00"/>
                </a:solidFill>
              </a:rPr>
              <a:t>UNC SOM-Asheville	</a:t>
            </a:r>
            <a:r>
              <a:rPr lang="en-US" dirty="0" smtClean="0"/>
              <a:t>	=</a:t>
            </a:r>
            <a:endParaRPr lang="en-US" dirty="0"/>
          </a:p>
        </p:txBody>
      </p:sp>
      <p:sp>
        <p:nvSpPr>
          <p:cNvPr id="4" name="Content Placeholder 3"/>
          <p:cNvSpPr>
            <a:spLocks noGrp="1"/>
          </p:cNvSpPr>
          <p:nvPr>
            <p:ph sz="half" idx="2"/>
          </p:nvPr>
        </p:nvSpPr>
        <p:spPr>
          <a:xfrm>
            <a:off x="457200" y="2514600"/>
            <a:ext cx="4040188" cy="3951288"/>
          </a:xfrm>
        </p:spPr>
        <p:txBody>
          <a:bodyPr>
            <a:normAutofit fontScale="92500" lnSpcReduction="10000"/>
          </a:bodyPr>
          <a:lstStyle/>
          <a:p>
            <a:r>
              <a:rPr lang="en-US" dirty="0" smtClean="0"/>
              <a:t>Informed consent</a:t>
            </a:r>
          </a:p>
          <a:p>
            <a:r>
              <a:rPr lang="en-US" dirty="0" smtClean="0"/>
              <a:t>Conflicts of interest (</a:t>
            </a:r>
            <a:r>
              <a:rPr lang="en-US" dirty="0" err="1" smtClean="0"/>
              <a:t>pharma</a:t>
            </a:r>
            <a:r>
              <a:rPr lang="en-US" dirty="0" smtClean="0"/>
              <a:t>, etc)</a:t>
            </a:r>
          </a:p>
          <a:p>
            <a:r>
              <a:rPr lang="en-US" dirty="0" smtClean="0"/>
              <a:t>Access to good care</a:t>
            </a:r>
          </a:p>
          <a:p>
            <a:r>
              <a:rPr lang="en-US" dirty="0" smtClean="0"/>
              <a:t>Different values from patients</a:t>
            </a:r>
          </a:p>
          <a:p>
            <a:r>
              <a:rPr lang="en-US" dirty="0" smtClean="0"/>
              <a:t>Medical education &amp; ethics</a:t>
            </a:r>
          </a:p>
          <a:p>
            <a:r>
              <a:rPr lang="en-US" dirty="0" smtClean="0"/>
              <a:t>Respect for patients (jokes, derogatory comments, etc.)</a:t>
            </a:r>
          </a:p>
          <a:p>
            <a:r>
              <a:rPr lang="en-US" dirty="0" smtClean="0"/>
              <a:t>Patient autonomy v. clinical beneficence</a:t>
            </a:r>
            <a:endParaRPr lang="en-US" dirty="0"/>
          </a:p>
        </p:txBody>
      </p:sp>
      <p:sp>
        <p:nvSpPr>
          <p:cNvPr id="5" name="Text Placeholder 4"/>
          <p:cNvSpPr>
            <a:spLocks noGrp="1"/>
          </p:cNvSpPr>
          <p:nvPr>
            <p:ph type="body" sz="quarter" idx="3"/>
          </p:nvPr>
        </p:nvSpPr>
        <p:spPr/>
        <p:txBody>
          <a:bodyPr/>
          <a:lstStyle/>
          <a:p>
            <a:r>
              <a:rPr lang="en-US" dirty="0" smtClean="0">
                <a:solidFill>
                  <a:srgbClr val="FFFF00"/>
                </a:solidFill>
              </a:rPr>
              <a:t>UNC SOM-Chapel Hill</a:t>
            </a:r>
            <a:endParaRPr lang="en-US" dirty="0">
              <a:solidFill>
                <a:srgbClr val="FFFF00"/>
              </a:solidFill>
            </a:endParaRPr>
          </a:p>
        </p:txBody>
      </p:sp>
      <p:sp>
        <p:nvSpPr>
          <p:cNvPr id="6" name="Content Placeholder 5"/>
          <p:cNvSpPr>
            <a:spLocks noGrp="1"/>
          </p:cNvSpPr>
          <p:nvPr>
            <p:ph sz="quarter" idx="4"/>
          </p:nvPr>
        </p:nvSpPr>
        <p:spPr>
          <a:xfrm>
            <a:off x="4800600" y="2514600"/>
            <a:ext cx="4041775" cy="3951288"/>
          </a:xfrm>
        </p:spPr>
        <p:txBody>
          <a:bodyPr>
            <a:normAutofit lnSpcReduction="10000"/>
          </a:bodyPr>
          <a:lstStyle/>
          <a:p>
            <a:r>
              <a:rPr lang="en-US" dirty="0" smtClean="0"/>
              <a:t>Informed consent</a:t>
            </a:r>
          </a:p>
          <a:p>
            <a:r>
              <a:rPr lang="en-US" dirty="0" smtClean="0"/>
              <a:t>Conflicting values with attendings, residents</a:t>
            </a:r>
          </a:p>
          <a:p>
            <a:r>
              <a:rPr lang="en-US" dirty="0" smtClean="0"/>
              <a:t>Conflicting values from patients</a:t>
            </a:r>
          </a:p>
          <a:p>
            <a:r>
              <a:rPr lang="en-US" dirty="0" smtClean="0"/>
              <a:t>Medical education &amp; ethics</a:t>
            </a:r>
          </a:p>
          <a:p>
            <a:r>
              <a:rPr lang="en-US" dirty="0" smtClean="0"/>
              <a:t>Access to good care</a:t>
            </a:r>
          </a:p>
          <a:p>
            <a:r>
              <a:rPr lang="en-US" dirty="0" smtClean="0"/>
              <a:t>Respect for patients (etc.)</a:t>
            </a:r>
          </a:p>
          <a:p>
            <a:r>
              <a:rPr lang="en-US" dirty="0" smtClean="0"/>
              <a:t>Patient autonomy v. clinical beneficence</a:t>
            </a:r>
            <a:endParaRPr lang="en-US" dirty="0"/>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Q2 – What makes those issues “ethical”?</a:t>
            </a:r>
            <a:endParaRPr lang="en-US" dirty="0"/>
          </a:p>
        </p:txBody>
      </p:sp>
      <p:sp>
        <p:nvSpPr>
          <p:cNvPr id="3" name="Text Placeholder 2"/>
          <p:cNvSpPr>
            <a:spLocks noGrp="1"/>
          </p:cNvSpPr>
          <p:nvPr>
            <p:ph type="body" idx="1"/>
          </p:nvPr>
        </p:nvSpPr>
        <p:spPr>
          <a:xfrm>
            <a:off x="2819400" y="1143000"/>
            <a:ext cx="5562600" cy="639762"/>
          </a:xfrm>
        </p:spPr>
        <p:txBody>
          <a:bodyPr>
            <a:normAutofit/>
          </a:bodyPr>
          <a:lstStyle/>
          <a:p>
            <a:r>
              <a:rPr lang="en-US" dirty="0" smtClean="0"/>
              <a:t>	SOM-Asheville  =</a:t>
            </a:r>
            <a:endParaRPr lang="en-US" dirty="0"/>
          </a:p>
        </p:txBody>
      </p:sp>
      <p:sp>
        <p:nvSpPr>
          <p:cNvPr id="4" name="Text Placeholder 3"/>
          <p:cNvSpPr>
            <a:spLocks noGrp="1"/>
          </p:cNvSpPr>
          <p:nvPr>
            <p:ph type="body" sz="half" idx="3"/>
          </p:nvPr>
        </p:nvSpPr>
        <p:spPr>
          <a:xfrm>
            <a:off x="6477000" y="1143000"/>
            <a:ext cx="4041775" cy="639762"/>
          </a:xfrm>
        </p:spPr>
        <p:txBody>
          <a:bodyPr/>
          <a:lstStyle/>
          <a:p>
            <a:r>
              <a:rPr lang="en-US" dirty="0" smtClean="0"/>
              <a:t>SOM-Chapel Hill</a:t>
            </a:r>
            <a:endParaRPr lang="en-US" dirty="0"/>
          </a:p>
        </p:txBody>
      </p:sp>
      <p:sp>
        <p:nvSpPr>
          <p:cNvPr id="5" name="Content Placeholder 4"/>
          <p:cNvSpPr>
            <a:spLocks noGrp="1"/>
          </p:cNvSpPr>
          <p:nvPr>
            <p:ph sz="quarter" idx="2"/>
          </p:nvPr>
        </p:nvSpPr>
        <p:spPr>
          <a:xfrm>
            <a:off x="762000" y="2514600"/>
            <a:ext cx="7467600" cy="3959352"/>
          </a:xfrm>
        </p:spPr>
        <p:txBody>
          <a:bodyPr/>
          <a:lstStyle/>
          <a:p>
            <a:endParaRPr lang="en-US" dirty="0"/>
          </a:p>
        </p:txBody>
      </p:sp>
      <p:sp>
        <p:nvSpPr>
          <p:cNvPr id="6" name="Content Placeholder 5"/>
          <p:cNvSpPr>
            <a:spLocks noGrp="1"/>
          </p:cNvSpPr>
          <p:nvPr>
            <p:ph sz="quarter" idx="4"/>
          </p:nvPr>
        </p:nvSpPr>
        <p:spPr>
          <a:xfrm>
            <a:off x="8458200" y="5714999"/>
            <a:ext cx="228600" cy="703389"/>
          </a:xfrm>
        </p:spPr>
        <p:txBody>
          <a:bodyPr/>
          <a:lstStyle/>
          <a:p>
            <a:endParaRPr lang="en-US" dirty="0"/>
          </a:p>
        </p:txBody>
      </p:sp>
      <p:pic>
        <p:nvPicPr>
          <p:cNvPr id="125954" name="Picture 2" descr="Ethical Dilemma_CO"/>
          <p:cNvPicPr>
            <a:picLocks noChangeAspect="1" noChangeArrowheads="1"/>
          </p:cNvPicPr>
          <p:nvPr/>
        </p:nvPicPr>
        <p:blipFill>
          <a:blip r:embed="rId4" cstate="print"/>
          <a:srcRect/>
          <a:stretch>
            <a:fillRect/>
          </a:stretch>
        </p:blipFill>
        <p:spPr bwMode="auto">
          <a:xfrm>
            <a:off x="1905000" y="2071937"/>
            <a:ext cx="5715000" cy="4786063"/>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1045464"/>
          </a:xfrm>
        </p:spPr>
        <p:txBody>
          <a:bodyPr>
            <a:noAutofit/>
          </a:bodyPr>
          <a:lstStyle/>
          <a:p>
            <a:r>
              <a:rPr lang="en-US" sz="3200" dirty="0" smtClean="0">
                <a:solidFill>
                  <a:srgbClr val="FFFF00"/>
                </a:solidFill>
              </a:rPr>
              <a:t>Q #3 post-test: select two cases; tell story; imagine alternative resolution </a:t>
            </a:r>
            <a:endParaRPr lang="en-US" sz="3200" dirty="0">
              <a:solidFill>
                <a:srgbClr val="FFFF00"/>
              </a:solidFill>
            </a:endParaRPr>
          </a:p>
        </p:txBody>
      </p:sp>
      <p:sp>
        <p:nvSpPr>
          <p:cNvPr id="3" name="Text Placeholder 2"/>
          <p:cNvSpPr>
            <a:spLocks noGrp="1"/>
          </p:cNvSpPr>
          <p:nvPr>
            <p:ph type="body" idx="1"/>
          </p:nvPr>
        </p:nvSpPr>
        <p:spPr>
          <a:xfrm>
            <a:off x="457200" y="1371600"/>
            <a:ext cx="4040188" cy="639762"/>
          </a:xfrm>
        </p:spPr>
        <p:txBody>
          <a:bodyPr>
            <a:normAutofit fontScale="92500"/>
          </a:bodyPr>
          <a:lstStyle/>
          <a:p>
            <a:r>
              <a:rPr lang="en-US" u="sng" dirty="0" smtClean="0">
                <a:solidFill>
                  <a:srgbClr val="FFFF00"/>
                </a:solidFill>
              </a:rPr>
              <a:t>Asheville themes (prioritized)</a:t>
            </a:r>
          </a:p>
          <a:p>
            <a:endParaRPr lang="en-US" u="sng" dirty="0">
              <a:solidFill>
                <a:srgbClr val="FFFF00"/>
              </a:solidFill>
            </a:endParaRPr>
          </a:p>
        </p:txBody>
      </p:sp>
      <p:sp>
        <p:nvSpPr>
          <p:cNvPr id="4" name="Content Placeholder 3"/>
          <p:cNvSpPr>
            <a:spLocks noGrp="1"/>
          </p:cNvSpPr>
          <p:nvPr>
            <p:ph sz="half" idx="2"/>
          </p:nvPr>
        </p:nvSpPr>
        <p:spPr>
          <a:xfrm>
            <a:off x="228600" y="1905000"/>
            <a:ext cx="4419600" cy="4495800"/>
          </a:xfrm>
        </p:spPr>
        <p:txBody>
          <a:bodyPr>
            <a:normAutofit fontScale="70000" lnSpcReduction="20000"/>
          </a:bodyPr>
          <a:lstStyle/>
          <a:p>
            <a:r>
              <a:rPr lang="en-US" sz="3200" b="1" dirty="0" smtClean="0">
                <a:solidFill>
                  <a:srgbClr val="FFFF00"/>
                </a:solidFill>
              </a:rPr>
              <a:t>MD responsibilities,  disclosure, respect, communication, informed consent &amp; Pt </a:t>
            </a:r>
            <a:r>
              <a:rPr lang="en-US" sz="3200" b="1" dirty="0" err="1" smtClean="0">
                <a:solidFill>
                  <a:srgbClr val="FFFF00"/>
                </a:solidFill>
              </a:rPr>
              <a:t>rts</a:t>
            </a:r>
            <a:endParaRPr lang="en-US" sz="3200" b="1" dirty="0" smtClean="0">
              <a:solidFill>
                <a:srgbClr val="FFFF00"/>
              </a:solidFill>
            </a:endParaRPr>
          </a:p>
          <a:p>
            <a:pPr>
              <a:buNone/>
            </a:pPr>
            <a:endParaRPr lang="en-US" b="1" dirty="0" smtClean="0">
              <a:solidFill>
                <a:srgbClr val="FFFF00"/>
              </a:solidFill>
            </a:endParaRPr>
          </a:p>
          <a:p>
            <a:r>
              <a:rPr lang="en-US" sz="3400" b="1" dirty="0" smtClean="0">
                <a:solidFill>
                  <a:srgbClr val="FFFF00"/>
                </a:solidFill>
              </a:rPr>
              <a:t>End-of-Life issues </a:t>
            </a:r>
          </a:p>
          <a:p>
            <a:pPr>
              <a:buNone/>
            </a:pPr>
            <a:endParaRPr lang="en-US" b="1" dirty="0" smtClean="0">
              <a:solidFill>
                <a:srgbClr val="FFFF00"/>
              </a:solidFill>
            </a:endParaRPr>
          </a:p>
          <a:p>
            <a:r>
              <a:rPr lang="en-US" sz="3100" b="1" dirty="0" smtClean="0">
                <a:solidFill>
                  <a:srgbClr val="FFFF00"/>
                </a:solidFill>
              </a:rPr>
              <a:t>Access/ economic justice / systems</a:t>
            </a:r>
          </a:p>
          <a:p>
            <a:endParaRPr lang="en-US" sz="3100" b="1" dirty="0" smtClean="0">
              <a:solidFill>
                <a:srgbClr val="FFFF00"/>
              </a:solidFill>
            </a:endParaRPr>
          </a:p>
          <a:p>
            <a:r>
              <a:rPr lang="en-US" sz="3100" b="1" dirty="0" smtClean="0">
                <a:solidFill>
                  <a:srgbClr val="FFFF00"/>
                </a:solidFill>
              </a:rPr>
              <a:t>Medical education &amp; ethics</a:t>
            </a:r>
          </a:p>
          <a:p>
            <a:endParaRPr lang="en-US" sz="3100" b="1" dirty="0" smtClean="0">
              <a:solidFill>
                <a:srgbClr val="FFFF00"/>
              </a:solidFill>
            </a:endParaRPr>
          </a:p>
          <a:p>
            <a:r>
              <a:rPr lang="en-US" sz="3100" b="1" dirty="0" smtClean="0">
                <a:solidFill>
                  <a:srgbClr val="FFFF00"/>
                </a:solidFill>
              </a:rPr>
              <a:t>Beginning of life issues (management of complex cases) </a:t>
            </a:r>
          </a:p>
          <a:p>
            <a:endParaRPr lang="en-US" sz="2900" dirty="0"/>
          </a:p>
        </p:txBody>
      </p:sp>
      <p:sp>
        <p:nvSpPr>
          <p:cNvPr id="5" name="Text Placeholder 4"/>
          <p:cNvSpPr>
            <a:spLocks noGrp="1"/>
          </p:cNvSpPr>
          <p:nvPr>
            <p:ph type="body" sz="quarter" idx="3"/>
          </p:nvPr>
        </p:nvSpPr>
        <p:spPr>
          <a:xfrm>
            <a:off x="4724400" y="1143000"/>
            <a:ext cx="4041775" cy="639762"/>
          </a:xfrm>
        </p:spPr>
        <p:txBody>
          <a:bodyPr/>
          <a:lstStyle/>
          <a:p>
            <a:r>
              <a:rPr lang="en-US" u="sng" dirty="0" smtClean="0">
                <a:solidFill>
                  <a:srgbClr val="FFFF00"/>
                </a:solidFill>
              </a:rPr>
              <a:t>CH themes (prioritized) </a:t>
            </a:r>
            <a:endParaRPr lang="en-US" u="sng" dirty="0">
              <a:solidFill>
                <a:srgbClr val="FFFF00"/>
              </a:solidFill>
            </a:endParaRPr>
          </a:p>
        </p:txBody>
      </p:sp>
      <p:sp>
        <p:nvSpPr>
          <p:cNvPr id="6" name="Content Placeholder 5"/>
          <p:cNvSpPr>
            <a:spLocks noGrp="1"/>
          </p:cNvSpPr>
          <p:nvPr>
            <p:ph sz="quarter" idx="4"/>
          </p:nvPr>
        </p:nvSpPr>
        <p:spPr>
          <a:xfrm>
            <a:off x="4495800" y="1676400"/>
            <a:ext cx="4419599" cy="4800600"/>
          </a:xfrm>
        </p:spPr>
        <p:txBody>
          <a:bodyPr>
            <a:normAutofit/>
          </a:bodyPr>
          <a:lstStyle/>
          <a:p>
            <a:r>
              <a:rPr lang="en-US" sz="2200" b="1" dirty="0" smtClean="0">
                <a:solidFill>
                  <a:srgbClr val="FFFF00"/>
                </a:solidFill>
              </a:rPr>
              <a:t>MD responsibilities –respect, communication, power, informed consent &amp; Pt </a:t>
            </a:r>
            <a:r>
              <a:rPr lang="en-US" sz="2200" b="1" dirty="0" err="1" smtClean="0">
                <a:solidFill>
                  <a:srgbClr val="FFFF00"/>
                </a:solidFill>
              </a:rPr>
              <a:t>rgts</a:t>
            </a:r>
            <a:endParaRPr lang="en-US" sz="2200" b="1" dirty="0" smtClean="0">
              <a:solidFill>
                <a:srgbClr val="FFFF00"/>
              </a:solidFill>
            </a:endParaRPr>
          </a:p>
          <a:p>
            <a:endParaRPr lang="en-US" sz="2200" b="1" dirty="0" smtClean="0">
              <a:solidFill>
                <a:srgbClr val="FFFF00"/>
              </a:solidFill>
            </a:endParaRPr>
          </a:p>
          <a:p>
            <a:r>
              <a:rPr lang="en-US" sz="2200" b="1" dirty="0" smtClean="0">
                <a:solidFill>
                  <a:srgbClr val="FFFF00"/>
                </a:solidFill>
              </a:rPr>
              <a:t>End-of-Life issues</a:t>
            </a:r>
          </a:p>
          <a:p>
            <a:r>
              <a:rPr lang="en-US" sz="2200" b="1" dirty="0" smtClean="0">
                <a:solidFill>
                  <a:srgbClr val="FFFF00"/>
                </a:solidFill>
              </a:rPr>
              <a:t>Systems/ economic justice/ access to care </a:t>
            </a:r>
          </a:p>
          <a:p>
            <a:endParaRPr lang="en-US" sz="2200" b="1" dirty="0" smtClean="0">
              <a:solidFill>
                <a:srgbClr val="FFFF00"/>
              </a:solidFill>
            </a:endParaRPr>
          </a:p>
          <a:p>
            <a:r>
              <a:rPr lang="en-US" sz="2200" b="1" dirty="0" smtClean="0">
                <a:solidFill>
                  <a:srgbClr val="FFFF00"/>
                </a:solidFill>
              </a:rPr>
              <a:t>Medical education and ethics</a:t>
            </a:r>
          </a:p>
          <a:p>
            <a:endParaRPr lang="en-US" sz="2200" b="1" dirty="0" smtClean="0">
              <a:solidFill>
                <a:srgbClr val="FFFF00"/>
              </a:solidFill>
            </a:endParaRPr>
          </a:p>
          <a:p>
            <a:r>
              <a:rPr lang="en-US" sz="2200" b="1" dirty="0" smtClean="0">
                <a:solidFill>
                  <a:srgbClr val="FFFF00"/>
                </a:solidFill>
              </a:rPr>
              <a:t>Beginning of life (abortion)</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UCLA Health Ethics Center "/>
          <p:cNvPicPr>
            <a:picLocks noChangeAspect="1" noChangeArrowheads="1"/>
          </p:cNvPicPr>
          <p:nvPr/>
        </p:nvPicPr>
        <p:blipFill>
          <a:blip r:embed="rId4" cstate="print"/>
          <a:srcRect/>
          <a:stretch>
            <a:fillRect/>
          </a:stretch>
        </p:blipFill>
        <p:spPr bwMode="auto">
          <a:xfrm>
            <a:off x="3048000" y="0"/>
            <a:ext cx="3357562" cy="6858000"/>
          </a:xfrm>
          <a:prstGeom prst="rect">
            <a:avLst/>
          </a:prstGeom>
          <a:noFill/>
        </p:spPr>
      </p:pic>
      <p:sp>
        <p:nvSpPr>
          <p:cNvPr id="9" name="TextBox 8"/>
          <p:cNvSpPr txBox="1"/>
          <p:nvPr/>
        </p:nvSpPr>
        <p:spPr>
          <a:xfrm>
            <a:off x="0" y="228601"/>
            <a:ext cx="2971800" cy="5878532"/>
          </a:xfrm>
          <a:prstGeom prst="rect">
            <a:avLst/>
          </a:prstGeom>
          <a:noFill/>
        </p:spPr>
        <p:txBody>
          <a:bodyPr wrap="square" rtlCol="0">
            <a:spAutoFit/>
          </a:bodyPr>
          <a:lstStyle/>
          <a:p>
            <a:pPr algn="ctr"/>
            <a:r>
              <a:rPr lang="en-US" sz="2800" b="1" dirty="0" smtClean="0">
                <a:solidFill>
                  <a:srgbClr val="FFFF00"/>
                </a:solidFill>
              </a:rPr>
              <a:t>SOM-A</a:t>
            </a:r>
          </a:p>
          <a:p>
            <a:endParaRPr lang="en-US" sz="2800" b="1" dirty="0" smtClean="0"/>
          </a:p>
          <a:p>
            <a:r>
              <a:rPr lang="en-US" sz="2400" b="1" i="1" dirty="0" smtClean="0"/>
              <a:t>The end-of-life</a:t>
            </a:r>
          </a:p>
          <a:p>
            <a:r>
              <a:rPr lang="en-US" sz="2400" b="1" i="1" dirty="0" smtClean="0"/>
              <a:t>cases are the </a:t>
            </a:r>
          </a:p>
          <a:p>
            <a:r>
              <a:rPr lang="en-US" sz="2400" b="1" i="1" dirty="0" smtClean="0"/>
              <a:t>most difficult. </a:t>
            </a:r>
          </a:p>
          <a:p>
            <a:r>
              <a:rPr lang="en-US" sz="2400" b="1" i="1" dirty="0" smtClean="0"/>
              <a:t>Mr. O had MOST</a:t>
            </a:r>
          </a:p>
          <a:p>
            <a:r>
              <a:rPr lang="en-US" sz="2400" b="1" i="1" dirty="0" smtClean="0"/>
              <a:t>form, but his SNF &amp; </a:t>
            </a:r>
          </a:p>
          <a:p>
            <a:r>
              <a:rPr lang="en-US" sz="2400" b="1" i="1" dirty="0" smtClean="0"/>
              <a:t>family sent him to the  hospital, the ICU… NOT what he’d said. </a:t>
            </a:r>
          </a:p>
          <a:p>
            <a:endParaRPr lang="en-US" sz="2400" b="1" i="1" dirty="0" smtClean="0"/>
          </a:p>
          <a:p>
            <a:r>
              <a:rPr lang="en-US" sz="2000" b="1" i="1" dirty="0" smtClean="0"/>
              <a:t>I’m concerned  about  this issue and am trying to </a:t>
            </a:r>
          </a:p>
          <a:p>
            <a:r>
              <a:rPr lang="en-US" sz="2000" b="1" i="1" dirty="0" smtClean="0"/>
              <a:t>be active in addressing it  in my career. </a:t>
            </a:r>
            <a:endParaRPr lang="en-US" sz="2000" b="1" i="1" dirty="0"/>
          </a:p>
        </p:txBody>
      </p:sp>
      <p:sp>
        <p:nvSpPr>
          <p:cNvPr id="11" name="TextBox 10"/>
          <p:cNvSpPr txBox="1"/>
          <p:nvPr/>
        </p:nvSpPr>
        <p:spPr>
          <a:xfrm>
            <a:off x="7010400" y="228600"/>
            <a:ext cx="1531188" cy="523220"/>
          </a:xfrm>
          <a:prstGeom prst="rect">
            <a:avLst/>
          </a:prstGeom>
          <a:noFill/>
        </p:spPr>
        <p:txBody>
          <a:bodyPr wrap="none" rtlCol="0">
            <a:spAutoFit/>
          </a:bodyPr>
          <a:lstStyle/>
          <a:p>
            <a:r>
              <a:rPr lang="en-US" sz="2800" b="1" dirty="0" smtClean="0">
                <a:solidFill>
                  <a:srgbClr val="FFFF00"/>
                </a:solidFill>
              </a:rPr>
              <a:t>SOM-CH</a:t>
            </a:r>
            <a:endParaRPr lang="en-US" sz="2400" b="1" dirty="0">
              <a:solidFill>
                <a:srgbClr val="FFFF00"/>
              </a:solidFill>
            </a:endParaRPr>
          </a:p>
        </p:txBody>
      </p:sp>
      <p:sp>
        <p:nvSpPr>
          <p:cNvPr id="12" name="TextBox 11"/>
          <p:cNvSpPr txBox="1"/>
          <p:nvPr/>
        </p:nvSpPr>
        <p:spPr>
          <a:xfrm>
            <a:off x="6565474" y="914400"/>
            <a:ext cx="2578526" cy="5324535"/>
          </a:xfrm>
          <a:prstGeom prst="rect">
            <a:avLst/>
          </a:prstGeom>
          <a:noFill/>
        </p:spPr>
        <p:txBody>
          <a:bodyPr wrap="square" rtlCol="0">
            <a:spAutoFit/>
          </a:bodyPr>
          <a:lstStyle/>
          <a:p>
            <a:r>
              <a:rPr lang="en-US" sz="2000" b="1" i="1" dirty="0" smtClean="0"/>
              <a:t>My first day on a service – MVA. After </a:t>
            </a:r>
          </a:p>
          <a:p>
            <a:r>
              <a:rPr lang="en-US" sz="2000" b="1" i="1" dirty="0" smtClean="0"/>
              <a:t>2 successful surgeries, </a:t>
            </a:r>
          </a:p>
          <a:p>
            <a:r>
              <a:rPr lang="en-US" sz="2000" b="1" i="1" dirty="0" smtClean="0"/>
              <a:t>Pt crashed.  Pt’s partner came.  Code. Attending talked after pt died. Partner returned with more ?. Attending refused to talk: “I  already did.” </a:t>
            </a:r>
          </a:p>
          <a:p>
            <a:endParaRPr lang="en-US" sz="2000" b="1" i="1" dirty="0" smtClean="0"/>
          </a:p>
          <a:p>
            <a:r>
              <a:rPr lang="en-US" sz="2000" b="1" i="1" dirty="0" smtClean="0"/>
              <a:t>Then partner spoke to</a:t>
            </a:r>
          </a:p>
          <a:p>
            <a:r>
              <a:rPr lang="en-US" sz="2000" b="1" i="1" dirty="0" smtClean="0"/>
              <a:t>me, but I didn’t know</a:t>
            </a:r>
          </a:p>
          <a:p>
            <a:r>
              <a:rPr lang="en-US" sz="2000" b="1" i="1" dirty="0" smtClean="0"/>
              <a:t>why patient crashed. </a:t>
            </a:r>
          </a:p>
          <a:p>
            <a:r>
              <a:rPr lang="en-US" sz="2000" b="1" i="1" dirty="0" smtClean="0"/>
              <a:t>felt terrible.  … Our </a:t>
            </a:r>
          </a:p>
          <a:p>
            <a:r>
              <a:rPr lang="en-US" sz="2000" b="1" i="1" dirty="0" smtClean="0"/>
              <a:t>team did not help </a:t>
            </a:r>
          </a:p>
          <a:p>
            <a:r>
              <a:rPr lang="en-US" sz="2000" b="1" i="1" dirty="0" smtClean="0"/>
              <a:t>process that tragedy.</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0"/>
            <a:ext cx="8915400" cy="762000"/>
          </a:xfrm>
        </p:spPr>
        <p:txBody>
          <a:bodyPr/>
          <a:lstStyle/>
          <a:p>
            <a:r>
              <a:rPr lang="en-US" dirty="0" smtClean="0"/>
              <a:t>RESULTS: </a:t>
            </a:r>
            <a:r>
              <a:rPr lang="en-US" sz="3200" dirty="0" smtClean="0"/>
              <a:t>Moral Distress Inventory*</a:t>
            </a:r>
            <a:endParaRPr lang="en-US" dirty="0"/>
          </a:p>
        </p:txBody>
      </p:sp>
      <p:sp>
        <p:nvSpPr>
          <p:cNvPr id="5" name="TextBox 4"/>
          <p:cNvSpPr txBox="1"/>
          <p:nvPr/>
        </p:nvSpPr>
        <p:spPr>
          <a:xfrm>
            <a:off x="0" y="6211669"/>
            <a:ext cx="9144000" cy="646331"/>
          </a:xfrm>
          <a:prstGeom prst="rect">
            <a:avLst/>
          </a:prstGeom>
          <a:noFill/>
        </p:spPr>
        <p:txBody>
          <a:bodyPr wrap="square" rtlCol="0">
            <a:spAutoFit/>
          </a:bodyPr>
          <a:lstStyle/>
          <a:p>
            <a:pPr>
              <a:buFont typeface="Arial" charset="0"/>
              <a:buChar char="•"/>
            </a:pPr>
            <a:r>
              <a:rPr lang="en-US" b="1" dirty="0" err="1" smtClean="0">
                <a:solidFill>
                  <a:schemeClr val="bg1"/>
                </a:solidFill>
                <a:latin typeface="Tahoma" pitchFamily="34" charset="0"/>
                <a:ea typeface="Tahoma" pitchFamily="34" charset="0"/>
                <a:cs typeface="Tahoma" pitchFamily="34" charset="0"/>
              </a:rPr>
              <a:t>Wiggleton</a:t>
            </a:r>
            <a:r>
              <a:rPr lang="en-US" b="1" dirty="0" smtClean="0">
                <a:solidFill>
                  <a:schemeClr val="bg1"/>
                </a:solidFill>
                <a:latin typeface="Tahoma" pitchFamily="34" charset="0"/>
                <a:ea typeface="Tahoma" pitchFamily="34" charset="0"/>
                <a:cs typeface="Tahoma" pitchFamily="34" charset="0"/>
              </a:rPr>
              <a:t>, C.M. (2010). Medical Students’ Experience of Moral Distress. </a:t>
            </a:r>
          </a:p>
          <a:p>
            <a:r>
              <a:rPr lang="en-US" b="1" dirty="0" smtClean="0">
                <a:solidFill>
                  <a:schemeClr val="bg1"/>
                </a:solidFill>
                <a:latin typeface="Tahoma" pitchFamily="34" charset="0"/>
                <a:ea typeface="Tahoma" pitchFamily="34" charset="0"/>
                <a:cs typeface="Tahoma" pitchFamily="34" charset="0"/>
              </a:rPr>
              <a:t>           </a:t>
            </a:r>
            <a:r>
              <a:rPr lang="en-US" b="1" i="1" dirty="0" smtClean="0">
                <a:solidFill>
                  <a:schemeClr val="bg1"/>
                </a:solidFill>
                <a:latin typeface="Tahoma" pitchFamily="34" charset="0"/>
                <a:ea typeface="Tahoma" pitchFamily="34" charset="0"/>
                <a:cs typeface="Tahoma" pitchFamily="34" charset="0"/>
              </a:rPr>
              <a:t>Academic Medicine, 85 </a:t>
            </a:r>
            <a:r>
              <a:rPr lang="en-US" b="1" dirty="0" smtClean="0">
                <a:solidFill>
                  <a:schemeClr val="bg1"/>
                </a:solidFill>
                <a:latin typeface="Tahoma" pitchFamily="34" charset="0"/>
                <a:ea typeface="Tahoma" pitchFamily="34" charset="0"/>
                <a:cs typeface="Tahoma" pitchFamily="34" charset="0"/>
              </a:rPr>
              <a:t>(1), 44-49.  </a:t>
            </a:r>
            <a:endParaRPr lang="en-US" b="1" dirty="0"/>
          </a:p>
        </p:txBody>
      </p:sp>
      <p:graphicFrame>
        <p:nvGraphicFramePr>
          <p:cNvPr id="6" name="Content Placeholder 4"/>
          <p:cNvGraphicFramePr>
            <a:graphicFrameLocks/>
          </p:cNvGraphicFramePr>
          <p:nvPr/>
        </p:nvGraphicFramePr>
        <p:xfrm>
          <a:off x="34747200" y="9601200"/>
          <a:ext cx="15063537" cy="8079206"/>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2"/>
          <p:cNvPicPr>
            <a:picLocks noChangeAspect="1" noChangeArrowheads="1"/>
          </p:cNvPicPr>
          <p:nvPr/>
        </p:nvPicPr>
        <p:blipFill>
          <a:blip r:embed="rId5" cstate="print"/>
          <a:srcRect/>
          <a:stretch>
            <a:fillRect/>
          </a:stretch>
        </p:blipFill>
        <p:spPr bwMode="auto">
          <a:xfrm>
            <a:off x="304800" y="762000"/>
            <a:ext cx="8499083" cy="544215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273050"/>
            <a:ext cx="8229600" cy="1162050"/>
          </a:xfrm>
        </p:spPr>
        <p:txBody>
          <a:bodyPr>
            <a:normAutofit fontScale="90000"/>
          </a:bodyPr>
          <a:lstStyle/>
          <a:p>
            <a:r>
              <a:rPr lang="en-US" dirty="0" smtClean="0"/>
              <a:t>RESULTS – end of year survey including the PPOS* (Patient-Practitioner Orientation Scale)</a:t>
            </a:r>
            <a:endParaRPr lang="en-US" dirty="0"/>
          </a:p>
        </p:txBody>
      </p:sp>
      <p:sp>
        <p:nvSpPr>
          <p:cNvPr id="4" name="Content Placeholder 3"/>
          <p:cNvSpPr>
            <a:spLocks noGrp="1"/>
          </p:cNvSpPr>
          <p:nvPr>
            <p:ph sz="half" idx="4294967295"/>
          </p:nvPr>
        </p:nvSpPr>
        <p:spPr>
          <a:xfrm>
            <a:off x="304800" y="2133600"/>
            <a:ext cx="8534400" cy="3352800"/>
          </a:xfrm>
        </p:spPr>
        <p:txBody>
          <a:bodyPr>
            <a:normAutofit fontScale="92500" lnSpcReduction="20000"/>
          </a:bodyPr>
          <a:lstStyle/>
          <a:p>
            <a:r>
              <a:rPr lang="en-US" dirty="0" smtClean="0"/>
              <a:t>No difference between CH and A students in PPOS scores</a:t>
            </a:r>
            <a:r>
              <a:rPr lang="en-US" dirty="0" smtClean="0">
                <a:sym typeface="Wingdings" pitchFamily="2" charset="2"/>
              </a:rPr>
              <a:t> same philosophy of shared decision-making</a:t>
            </a:r>
            <a:endParaRPr lang="en-US" dirty="0" smtClean="0"/>
          </a:p>
          <a:p>
            <a:endParaRPr lang="en-US" dirty="0" smtClean="0"/>
          </a:p>
          <a:p>
            <a:r>
              <a:rPr lang="en-US" dirty="0" smtClean="0"/>
              <a:t>Asheville students have more confidence about their ability to respond to ethical issues than CH students; </a:t>
            </a:r>
          </a:p>
          <a:p>
            <a:endParaRPr lang="en-US" dirty="0" smtClean="0"/>
          </a:p>
          <a:p>
            <a:r>
              <a:rPr lang="en-US" dirty="0" smtClean="0"/>
              <a:t>Asheville students feel more prepared to practice by including patients in decision-marking. </a:t>
            </a:r>
          </a:p>
          <a:p>
            <a:pPr>
              <a:buNone/>
            </a:pPr>
            <a:endParaRPr lang="en-US" dirty="0" smtClean="0"/>
          </a:p>
        </p:txBody>
      </p:sp>
      <p:sp>
        <p:nvSpPr>
          <p:cNvPr id="5" name="TextBox 4"/>
          <p:cNvSpPr txBox="1"/>
          <p:nvPr/>
        </p:nvSpPr>
        <p:spPr>
          <a:xfrm>
            <a:off x="228600" y="5638800"/>
            <a:ext cx="8458200" cy="646331"/>
          </a:xfrm>
          <a:prstGeom prst="rect">
            <a:avLst/>
          </a:prstGeom>
          <a:noFill/>
        </p:spPr>
        <p:txBody>
          <a:bodyPr wrap="square" rtlCol="0">
            <a:spAutoFit/>
          </a:bodyPr>
          <a:lstStyle/>
          <a:p>
            <a:r>
              <a:rPr lang="en-US" dirty="0" err="1" smtClean="0"/>
              <a:t>Krupat</a:t>
            </a:r>
            <a:r>
              <a:rPr lang="en-US" dirty="0" smtClean="0"/>
              <a:t>, Ed.  “Patient-Practitioner Orientation Scale (PPOS)”. Harvard Medical School Center for Evaluation</a:t>
            </a:r>
            <a:endParaRPr lang="en-US" dirty="0"/>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lstStyle/>
          <a:p>
            <a:r>
              <a:rPr lang="en-US" dirty="0" smtClean="0"/>
              <a:t>Were ethics sessions helpful?  </a:t>
            </a:r>
            <a:endParaRPr lang="en-US" dirty="0"/>
          </a:p>
        </p:txBody>
      </p:sp>
      <p:sp>
        <p:nvSpPr>
          <p:cNvPr id="3" name="Text Placeholder 2"/>
          <p:cNvSpPr>
            <a:spLocks noGrp="1"/>
          </p:cNvSpPr>
          <p:nvPr>
            <p:ph type="body" idx="1"/>
          </p:nvPr>
        </p:nvSpPr>
        <p:spPr>
          <a:xfrm>
            <a:off x="228600" y="914400"/>
            <a:ext cx="4040188" cy="639762"/>
          </a:xfrm>
        </p:spPr>
        <p:txBody>
          <a:bodyPr/>
          <a:lstStyle/>
          <a:p>
            <a:r>
              <a:rPr lang="en-US" dirty="0" smtClean="0">
                <a:solidFill>
                  <a:srgbClr val="FFFF00"/>
                </a:solidFill>
              </a:rPr>
              <a:t>SOM-A</a:t>
            </a:r>
            <a:endParaRPr lang="en-US" dirty="0">
              <a:solidFill>
                <a:srgbClr val="FFFF00"/>
              </a:solidFill>
            </a:endParaRPr>
          </a:p>
        </p:txBody>
      </p:sp>
      <p:sp>
        <p:nvSpPr>
          <p:cNvPr id="4" name="Content Placeholder 3"/>
          <p:cNvSpPr>
            <a:spLocks noGrp="1"/>
          </p:cNvSpPr>
          <p:nvPr>
            <p:ph sz="half" idx="2"/>
          </p:nvPr>
        </p:nvSpPr>
        <p:spPr>
          <a:xfrm>
            <a:off x="381000" y="1600200"/>
            <a:ext cx="4116388" cy="4800599"/>
          </a:xfrm>
        </p:spPr>
        <p:txBody>
          <a:bodyPr>
            <a:normAutofit fontScale="85000" lnSpcReduction="10000"/>
          </a:bodyPr>
          <a:lstStyle/>
          <a:p>
            <a:r>
              <a:rPr lang="en-US" dirty="0" smtClean="0"/>
              <a:t> I can't tell you how much the ethics curriculum enriched my clinical experience and I am very appreciative of the opportunities it provided to share my thoughts/ concerns during the year. </a:t>
            </a:r>
          </a:p>
          <a:p>
            <a:endParaRPr lang="en-US" dirty="0" smtClean="0"/>
          </a:p>
          <a:p>
            <a:r>
              <a:rPr lang="en-US" i="1" dirty="0" smtClean="0"/>
              <a:t>I highly valued a curriculum that explicitly valued my character as</a:t>
            </a:r>
          </a:p>
          <a:p>
            <a:pPr>
              <a:buNone/>
            </a:pPr>
            <a:r>
              <a:rPr lang="en-US" i="1" dirty="0" smtClean="0"/>
              <a:t>	a student and future provider. I am glad this was not shoved aside, and that I was encouraged to grow and develop as a person, with support, as my medical</a:t>
            </a:r>
          </a:p>
          <a:p>
            <a:pPr>
              <a:buNone/>
            </a:pPr>
            <a:r>
              <a:rPr lang="en-US" i="1" dirty="0" smtClean="0"/>
              <a:t>	knowledge also grew.</a:t>
            </a:r>
          </a:p>
          <a:p>
            <a:pPr>
              <a:buNone/>
            </a:pPr>
            <a:endParaRPr lang="en-US" dirty="0"/>
          </a:p>
        </p:txBody>
      </p:sp>
      <p:sp>
        <p:nvSpPr>
          <p:cNvPr id="5" name="Text Placeholder 4"/>
          <p:cNvSpPr>
            <a:spLocks noGrp="1"/>
          </p:cNvSpPr>
          <p:nvPr>
            <p:ph type="body" sz="quarter" idx="3"/>
          </p:nvPr>
        </p:nvSpPr>
        <p:spPr>
          <a:xfrm>
            <a:off x="4800600" y="914400"/>
            <a:ext cx="4041775" cy="639762"/>
          </a:xfrm>
        </p:spPr>
        <p:txBody>
          <a:bodyPr/>
          <a:lstStyle/>
          <a:p>
            <a:r>
              <a:rPr lang="en-US" dirty="0" smtClean="0">
                <a:solidFill>
                  <a:schemeClr val="tx2">
                    <a:lumMod val="75000"/>
                  </a:schemeClr>
                </a:solidFill>
              </a:rPr>
              <a:t>SOM-CH</a:t>
            </a:r>
            <a:endParaRPr lang="en-US" dirty="0">
              <a:solidFill>
                <a:schemeClr val="tx2">
                  <a:lumMod val="75000"/>
                </a:schemeClr>
              </a:solidFill>
            </a:endParaRPr>
          </a:p>
        </p:txBody>
      </p:sp>
      <p:sp>
        <p:nvSpPr>
          <p:cNvPr id="6" name="Content Placeholder 5"/>
          <p:cNvSpPr>
            <a:spLocks noGrp="1"/>
          </p:cNvSpPr>
          <p:nvPr>
            <p:ph sz="quarter" idx="4"/>
          </p:nvPr>
        </p:nvSpPr>
        <p:spPr>
          <a:xfrm>
            <a:off x="4648200" y="1524000"/>
            <a:ext cx="4267200" cy="4876800"/>
          </a:xfrm>
        </p:spPr>
        <p:txBody>
          <a:bodyPr>
            <a:normAutofit/>
          </a:bodyPr>
          <a:lstStyle/>
          <a:p>
            <a:r>
              <a:rPr lang="en-US" dirty="0" smtClean="0"/>
              <a:t>“ It snowed that day and was cancelled.” </a:t>
            </a:r>
          </a:p>
          <a:p>
            <a:endParaRPr lang="en-US" dirty="0" smtClean="0"/>
          </a:p>
          <a:p>
            <a:r>
              <a:rPr lang="en-US" dirty="0" smtClean="0"/>
              <a:t>I wish I'd been keeping a log of the kinds of ethical issues you asked about. I know that lots of them happened, but at this point I can only really remember the ones that caused me moderate to severe distress or that were more recent.”</a:t>
            </a:r>
            <a:endParaRPr lang="en-US" dirty="0"/>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0"/>
            <a:ext cx="8839200" cy="1426464"/>
          </a:xfrm>
        </p:spPr>
        <p:txBody>
          <a:bodyPr/>
          <a:lstStyle/>
          <a:p>
            <a:r>
              <a:rPr lang="en-US" sz="3600" dirty="0" smtClean="0"/>
              <a:t/>
            </a:r>
            <a:br>
              <a:rPr lang="en-US" sz="3600" dirty="0" smtClean="0"/>
            </a:br>
            <a:r>
              <a:rPr lang="en-US" sz="3600" dirty="0" smtClean="0"/>
              <a:t>Moral Imagination &amp; Professionalism </a:t>
            </a:r>
            <a:endParaRPr lang="en-US" sz="3600" dirty="0"/>
          </a:p>
        </p:txBody>
      </p:sp>
      <p:sp>
        <p:nvSpPr>
          <p:cNvPr id="11" name="Text Placeholder 10"/>
          <p:cNvSpPr>
            <a:spLocks noGrp="1"/>
          </p:cNvSpPr>
          <p:nvPr>
            <p:ph type="body" idx="1"/>
          </p:nvPr>
        </p:nvSpPr>
        <p:spPr>
          <a:xfrm>
            <a:off x="457200" y="1371600"/>
            <a:ext cx="4040188" cy="639762"/>
          </a:xfrm>
        </p:spPr>
        <p:txBody>
          <a:bodyPr/>
          <a:lstStyle/>
          <a:p>
            <a:r>
              <a:rPr lang="en-US" dirty="0" smtClean="0"/>
              <a:t>Moral Imagination , </a:t>
            </a:r>
            <a:r>
              <a:rPr lang="en-US" dirty="0" err="1" smtClean="0"/>
              <a:t>redux</a:t>
            </a:r>
            <a:r>
              <a:rPr lang="en-US" dirty="0" smtClean="0"/>
              <a:t>…</a:t>
            </a:r>
            <a:endParaRPr lang="en-US" dirty="0"/>
          </a:p>
        </p:txBody>
      </p:sp>
      <p:sp>
        <p:nvSpPr>
          <p:cNvPr id="13" name="Text Placeholder 12"/>
          <p:cNvSpPr>
            <a:spLocks noGrp="1"/>
          </p:cNvSpPr>
          <p:nvPr>
            <p:ph type="body" sz="half" idx="3"/>
          </p:nvPr>
        </p:nvSpPr>
        <p:spPr>
          <a:xfrm>
            <a:off x="4724400" y="1371600"/>
            <a:ext cx="4041775" cy="639762"/>
          </a:xfrm>
        </p:spPr>
        <p:txBody>
          <a:bodyPr/>
          <a:lstStyle/>
          <a:p>
            <a:r>
              <a:rPr lang="en-US" dirty="0" smtClean="0"/>
              <a:t>Professionalism &amp; TEC</a:t>
            </a:r>
            <a:endParaRPr lang="en-US" dirty="0"/>
          </a:p>
        </p:txBody>
      </p:sp>
      <p:sp>
        <p:nvSpPr>
          <p:cNvPr id="14" name="Content Placeholder 13"/>
          <p:cNvSpPr>
            <a:spLocks noGrp="1"/>
          </p:cNvSpPr>
          <p:nvPr>
            <p:ph sz="quarter" idx="4"/>
          </p:nvPr>
        </p:nvSpPr>
        <p:spPr>
          <a:xfrm>
            <a:off x="4645025" y="2057400"/>
            <a:ext cx="4194175" cy="4343400"/>
          </a:xfrm>
        </p:spPr>
        <p:txBody>
          <a:bodyPr/>
          <a:lstStyle/>
          <a:p>
            <a:pPr>
              <a:buNone/>
            </a:pPr>
            <a:r>
              <a:rPr lang="en-US" dirty="0" smtClean="0"/>
              <a:t>PROFESSIONAL</a:t>
            </a:r>
          </a:p>
          <a:p>
            <a:r>
              <a:rPr lang="en-US" b="1" dirty="0" smtClean="0"/>
              <a:t>Virtues: </a:t>
            </a:r>
            <a:r>
              <a:rPr lang="en-US" dirty="0" smtClean="0"/>
              <a:t>compassion, respect, responsibility, integrity, self-awareness, social concern, commitment</a:t>
            </a:r>
          </a:p>
          <a:p>
            <a:r>
              <a:rPr lang="en-US" b="1" dirty="0" smtClean="0"/>
              <a:t>Skills: </a:t>
            </a:r>
            <a:r>
              <a:rPr lang="en-US" dirty="0" smtClean="0"/>
              <a:t>competence, listening, speaking, team-work, advocacy, accountability </a:t>
            </a:r>
            <a:endParaRPr lang="en-US" b="1" dirty="0" smtClean="0"/>
          </a:p>
          <a:p>
            <a:r>
              <a:rPr lang="en-US" dirty="0" smtClean="0"/>
              <a:t>“lifetime of reflection”</a:t>
            </a:r>
            <a:endParaRPr lang="en-US" dirty="0"/>
          </a:p>
        </p:txBody>
      </p:sp>
      <p:pic>
        <p:nvPicPr>
          <p:cNvPr id="15" name="Content Placeholder 14" descr="http://media.wiley.com/product_data/coverImage300/41/11183267/1118326741.jpg"/>
          <p:cNvPicPr>
            <a:picLocks noGrp="1" noChangeAspect="1" noChangeArrowheads="1"/>
          </p:cNvPicPr>
          <p:nvPr>
            <p:ph sz="quarter" idx="2"/>
          </p:nvPr>
        </p:nvPicPr>
        <p:blipFill>
          <a:blip r:embed="rId4" cstate="print"/>
          <a:srcRect/>
          <a:stretch>
            <a:fillRect/>
          </a:stretch>
        </p:blipFill>
        <p:spPr bwMode="auto">
          <a:xfrm>
            <a:off x="914400" y="2284810"/>
            <a:ext cx="2819400" cy="42291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noChangeAspect="1"/>
          </p:cNvGraphicFramePr>
          <p:nvPr>
            <p:ph sz="half" idx="4294967295"/>
          </p:nvPr>
        </p:nvGraphicFramePr>
        <p:xfrm>
          <a:off x="762000" y="685800"/>
          <a:ext cx="3222625" cy="5626100"/>
        </p:xfrm>
        <a:graphic>
          <a:graphicData uri="http://schemas.openxmlformats.org/presentationml/2006/ole">
            <mc:AlternateContent xmlns:mc="http://schemas.openxmlformats.org/markup-compatibility/2006">
              <mc:Choice xmlns:v="urn:schemas-microsoft-com:vml" Requires="v">
                <p:oleObj spid="_x0000_s48137" name="Chart" r:id="rId5" imgW="4829242" imgH="8429756" progId="MSGraph.Chart.8">
                  <p:embed followColorScheme="full"/>
                </p:oleObj>
              </mc:Choice>
              <mc:Fallback>
                <p:oleObj name="Chart" r:id="rId5" imgW="4829242" imgH="8429756" progId="MSGraph.Chart.8">
                  <p:embed followColorScheme="full"/>
                  <p:pic>
                    <p:nvPicPr>
                      <p:cNvPr id="0" name="Picture 8"/>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685800"/>
                        <a:ext cx="3222625" cy="562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2"/>
          <p:cNvPicPr>
            <a:picLocks noChangeAspect="1" noChangeArrowheads="1"/>
          </p:cNvPicPr>
          <p:nvPr/>
        </p:nvPicPr>
        <p:blipFill>
          <a:blip r:embed="rId7" cstate="print"/>
          <a:srcRect/>
          <a:stretch>
            <a:fillRect/>
          </a:stretch>
        </p:blipFill>
        <p:spPr bwMode="auto">
          <a:xfrm>
            <a:off x="4648200" y="457200"/>
            <a:ext cx="4134446" cy="4572000"/>
          </a:xfrm>
          <a:prstGeom prst="rect">
            <a:avLst/>
          </a:prstGeom>
          <a:noFill/>
          <a:ln w="9525">
            <a:noFill/>
            <a:miter lim="800000"/>
            <a:headEnd/>
            <a:tailEnd/>
          </a:ln>
        </p:spPr>
      </p:pic>
      <p:sp>
        <p:nvSpPr>
          <p:cNvPr id="6" name="TextBox 5"/>
          <p:cNvSpPr txBox="1"/>
          <p:nvPr/>
        </p:nvSpPr>
        <p:spPr>
          <a:xfrm>
            <a:off x="1066800" y="1600200"/>
            <a:ext cx="184731" cy="369332"/>
          </a:xfrm>
          <a:prstGeom prst="rect">
            <a:avLst/>
          </a:prstGeom>
          <a:noFill/>
        </p:spPr>
        <p:txBody>
          <a:bodyPr wrap="none" rtlCol="0">
            <a:spAutoFit/>
          </a:bodyPr>
          <a:lstStyle/>
          <a:p>
            <a:endParaRPr lang="en-US"/>
          </a:p>
        </p:txBody>
      </p:sp>
      <p:sp>
        <p:nvSpPr>
          <p:cNvPr id="11" name="Rectangle 10"/>
          <p:cNvSpPr/>
          <p:nvPr/>
        </p:nvSpPr>
        <p:spPr>
          <a:xfrm>
            <a:off x="381000" y="304800"/>
            <a:ext cx="4038600" cy="6370975"/>
          </a:xfrm>
          <a:prstGeom prst="rect">
            <a:avLst/>
          </a:prstGeom>
        </p:spPr>
        <p:txBody>
          <a:bodyPr wrap="square">
            <a:spAutoFit/>
          </a:bodyPr>
          <a:lstStyle/>
          <a:p>
            <a:r>
              <a:rPr lang="en-US" sz="2400" b="1" dirty="0" smtClean="0"/>
              <a:t>I’ve seen that medical care does not always help, can’t always help. I’ve seen that often what matters most is being heard, being listened to, being understood. I’ve seen that often the best thing I can do is absolutely nothing, besides be there for someone when they need it. I hope I will never forget this year. Patients come in every day, and trust us with their most intimate secrets, fears, and moments. They share their vulnerability with us, and we have to cherish that. </a:t>
            </a:r>
            <a:endParaRPr lang="en-US" sz="2400" b="1" dirty="0"/>
          </a:p>
        </p:txBody>
      </p:sp>
      <p:sp>
        <p:nvSpPr>
          <p:cNvPr id="12" name="TextBox 11"/>
          <p:cNvSpPr txBox="1"/>
          <p:nvPr/>
        </p:nvSpPr>
        <p:spPr>
          <a:xfrm>
            <a:off x="5181600" y="5562600"/>
            <a:ext cx="3449406" cy="923330"/>
          </a:xfrm>
          <a:prstGeom prst="rect">
            <a:avLst/>
          </a:prstGeom>
          <a:noFill/>
        </p:spPr>
        <p:txBody>
          <a:bodyPr wrap="none" rtlCol="0">
            <a:spAutoFit/>
          </a:bodyPr>
          <a:lstStyle/>
          <a:p>
            <a:r>
              <a:rPr lang="en-US" b="1" dirty="0" smtClean="0"/>
              <a:t>Jacob Stein, SOM-A MS3 2012-13</a:t>
            </a:r>
          </a:p>
          <a:p>
            <a:r>
              <a:rPr lang="en-US" b="1" dirty="0" smtClean="0"/>
              <a:t>Recently completed MPH; </a:t>
            </a:r>
          </a:p>
          <a:p>
            <a:r>
              <a:rPr lang="en-US" b="1" dirty="0" smtClean="0"/>
              <a:t>MS4 at CH to begin July 1, 2014</a:t>
            </a:r>
            <a:endParaRPr lang="en-US" b="1" dirty="0"/>
          </a:p>
        </p:txBody>
      </p:sp>
    </p:spTree>
    <p:custDataLst>
      <p:tags r:id="rId2"/>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0" y="609600"/>
            <a:ext cx="4572000" cy="5262979"/>
          </a:xfrm>
          <a:prstGeom prst="rect">
            <a:avLst/>
          </a:prstGeom>
        </p:spPr>
        <p:txBody>
          <a:bodyPr wrap="square">
            <a:spAutoFit/>
          </a:bodyPr>
          <a:lstStyle/>
          <a:p>
            <a:r>
              <a:rPr lang="en-US" sz="2400" b="1" dirty="0" smtClean="0">
                <a:solidFill>
                  <a:schemeClr val="tx2">
                    <a:lumMod val="75000"/>
                  </a:schemeClr>
                </a:solidFill>
              </a:rPr>
              <a:t>What I learned this year is while medicine is often about algorithms, evidence, and consensus statements that clearly delineate </a:t>
            </a:r>
            <a:br>
              <a:rPr lang="en-US" sz="2400" b="1" dirty="0" smtClean="0">
                <a:solidFill>
                  <a:schemeClr val="tx2">
                    <a:lumMod val="75000"/>
                  </a:schemeClr>
                </a:solidFill>
              </a:rPr>
            </a:br>
            <a:r>
              <a:rPr lang="en-US" sz="2400" b="1" dirty="0" smtClean="0">
                <a:solidFill>
                  <a:schemeClr val="tx2">
                    <a:lumMod val="75000"/>
                  </a:schemeClr>
                </a:solidFill>
              </a:rPr>
              <a:t>“correct” from “incorrect,” </a:t>
            </a:r>
            <a:r>
              <a:rPr lang="en-US" sz="2400" b="1" dirty="0" smtClean="0">
                <a:solidFill>
                  <a:srgbClr val="FFFF00"/>
                </a:solidFill>
              </a:rPr>
              <a:t>medical ethics is devoid of such clear-cut “rights” and “wrongs.” These issues were ethical  because there was no clear answer, no single direct course of action, no algorithm to solve them.</a:t>
            </a:r>
            <a:endParaRPr lang="en-US" sz="2400" dirty="0" smtClean="0">
              <a:solidFill>
                <a:srgbClr val="FFFF00"/>
              </a:solidFill>
            </a:endParaRPr>
          </a:p>
          <a:p>
            <a:endParaRPr lang="en-US" sz="2400" dirty="0"/>
          </a:p>
        </p:txBody>
      </p:sp>
      <p:sp>
        <p:nvSpPr>
          <p:cNvPr id="5" name="Rectangle 4"/>
          <p:cNvSpPr/>
          <p:nvPr/>
        </p:nvSpPr>
        <p:spPr>
          <a:xfrm>
            <a:off x="4724400" y="5867400"/>
            <a:ext cx="4156202" cy="369332"/>
          </a:xfrm>
          <a:prstGeom prst="rect">
            <a:avLst/>
          </a:prstGeom>
        </p:spPr>
        <p:txBody>
          <a:bodyPr wrap="none">
            <a:spAutoFit/>
          </a:bodyPr>
          <a:lstStyle/>
          <a:p>
            <a:r>
              <a:rPr lang="en-US" dirty="0" smtClean="0"/>
              <a:t>Rebekah </a:t>
            </a:r>
            <a:r>
              <a:rPr lang="en-US" dirty="0" err="1" smtClean="0"/>
              <a:t>Macfie</a:t>
            </a:r>
            <a:r>
              <a:rPr lang="en-US" dirty="0" smtClean="0"/>
              <a:t>,  M.D., SOM-A 2011-2012</a:t>
            </a:r>
            <a:endParaRPr lang="en-US" dirty="0"/>
          </a:p>
        </p:txBody>
      </p:sp>
      <p:pic>
        <p:nvPicPr>
          <p:cNvPr id="6" name="Picture 1"/>
          <p:cNvPicPr>
            <a:picLocks noChangeAspect="1" noChangeArrowheads="1"/>
          </p:cNvPicPr>
          <p:nvPr/>
        </p:nvPicPr>
        <p:blipFill>
          <a:blip r:embed="rId3" cstate="print"/>
          <a:srcRect/>
          <a:stretch>
            <a:fillRect/>
          </a:stretch>
        </p:blipFill>
        <p:spPr bwMode="auto">
          <a:xfrm>
            <a:off x="381000" y="457200"/>
            <a:ext cx="3409950" cy="51501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1143000"/>
          </a:xfrm>
        </p:spPr>
        <p:txBody>
          <a:bodyPr>
            <a:normAutofit/>
          </a:bodyPr>
          <a:lstStyle/>
          <a:p>
            <a:pPr algn="ctr"/>
            <a:r>
              <a:rPr lang="en-US" sz="3200" b="1" dirty="0" smtClean="0"/>
              <a:t>Longitudinal ethics @ UNC SOM-A</a:t>
            </a:r>
            <a:endParaRPr lang="en-US" sz="3200" b="1" dirty="0"/>
          </a:p>
        </p:txBody>
      </p:sp>
      <p:sp>
        <p:nvSpPr>
          <p:cNvPr id="3" name="Rectangle 2"/>
          <p:cNvSpPr/>
          <p:nvPr/>
        </p:nvSpPr>
        <p:spPr>
          <a:xfrm>
            <a:off x="0" y="4191000"/>
            <a:ext cx="8839200" cy="1200329"/>
          </a:xfrm>
          <a:prstGeom prst="rect">
            <a:avLst/>
          </a:prstGeom>
        </p:spPr>
        <p:txBody>
          <a:bodyPr wrap="square">
            <a:spAutoFit/>
          </a:bodyPr>
          <a:lstStyle/>
          <a:p>
            <a:pPr marL="514350" indent="-514350" algn="ctr"/>
            <a:r>
              <a:rPr lang="en-US" sz="2400" b="1" i="1" dirty="0" smtClean="0">
                <a:sym typeface="Wingdings" pitchFamily="2" charset="2"/>
              </a:rPr>
              <a:t>   </a:t>
            </a:r>
            <a:endParaRPr lang="en-US" sz="2400" dirty="0" smtClean="0">
              <a:sym typeface="Wingdings" pitchFamily="2" charset="2"/>
            </a:endParaRPr>
          </a:p>
          <a:p>
            <a:pPr marL="971550" lvl="1" indent="-514350">
              <a:buClr>
                <a:schemeClr val="accent1"/>
              </a:buClr>
              <a:buSzPct val="80000"/>
              <a:buFont typeface="+mj-lt"/>
              <a:buAutoNum type="arabicPeriod"/>
            </a:pPr>
            <a:endParaRPr lang="en-US" sz="2400" dirty="0" smtClean="0">
              <a:sym typeface="Wingdings" pitchFamily="2" charset="2"/>
            </a:endParaRPr>
          </a:p>
          <a:p>
            <a:pPr marL="971550" lvl="1" indent="-514350">
              <a:buClr>
                <a:schemeClr val="accent1"/>
              </a:buClr>
              <a:buSzPct val="80000"/>
              <a:buFont typeface="+mj-lt"/>
              <a:buAutoNum type="arabicPeriod"/>
            </a:pPr>
            <a:endParaRPr lang="en-US" sz="2400" dirty="0" smtClean="0"/>
          </a:p>
        </p:txBody>
      </p:sp>
      <p:sp>
        <p:nvSpPr>
          <p:cNvPr id="8" name="Rectangle 7"/>
          <p:cNvSpPr/>
          <p:nvPr/>
        </p:nvSpPr>
        <p:spPr>
          <a:xfrm>
            <a:off x="457200" y="1143000"/>
            <a:ext cx="4191000" cy="5386090"/>
          </a:xfrm>
          <a:prstGeom prst="rect">
            <a:avLst/>
          </a:prstGeom>
        </p:spPr>
        <p:txBody>
          <a:bodyPr wrap="square">
            <a:spAutoFit/>
          </a:bodyPr>
          <a:lstStyle/>
          <a:p>
            <a:pPr>
              <a:buNone/>
            </a:pPr>
            <a:endParaRPr lang="en-US" sz="800" u="sng" dirty="0" smtClean="0"/>
          </a:p>
          <a:p>
            <a:pPr>
              <a:buFont typeface="Arial" charset="0"/>
              <a:buChar char="•"/>
            </a:pPr>
            <a:r>
              <a:rPr lang="en-US" sz="2400" i="1" dirty="0" smtClean="0"/>
              <a:t>Continuity </a:t>
            </a:r>
            <a:r>
              <a:rPr lang="en-US" sz="2400" dirty="0" smtClean="0"/>
              <a:t>care w/ patients</a:t>
            </a:r>
          </a:p>
          <a:p>
            <a:pPr>
              <a:buFont typeface="Arial" charset="0"/>
              <a:buChar char="•"/>
            </a:pPr>
            <a:r>
              <a:rPr lang="en-US" sz="2400" dirty="0" smtClean="0"/>
              <a:t>In-patient rounds on ob</a:t>
            </a:r>
          </a:p>
          <a:p>
            <a:pPr>
              <a:buFont typeface="Arial" charset="0"/>
              <a:buChar char="•"/>
            </a:pPr>
            <a:r>
              <a:rPr lang="en-US" sz="2400" dirty="0" smtClean="0"/>
              <a:t> </a:t>
            </a:r>
            <a:r>
              <a:rPr lang="en-US" sz="2400" b="1" dirty="0" smtClean="0"/>
              <a:t>Art of Medicine seminars*</a:t>
            </a:r>
          </a:p>
          <a:p>
            <a:pPr>
              <a:buFont typeface="Arial" charset="0"/>
              <a:buChar char="•"/>
            </a:pPr>
            <a:r>
              <a:rPr lang="en-US" sz="2400" dirty="0" smtClean="0"/>
              <a:t>Master Clinician cases</a:t>
            </a:r>
          </a:p>
          <a:p>
            <a:pPr>
              <a:buFont typeface="Arial" charset="0"/>
              <a:buChar char="•"/>
            </a:pPr>
            <a:r>
              <a:rPr lang="en-US" sz="2400" dirty="0" smtClean="0"/>
              <a:t>Free clinic </a:t>
            </a:r>
            <a:r>
              <a:rPr lang="en-US" sz="2400" dirty="0" err="1" smtClean="0"/>
              <a:t>i</a:t>
            </a:r>
            <a:r>
              <a:rPr lang="en-US" sz="2400" dirty="0" smtClean="0"/>
              <a:t>-disciplinary teams</a:t>
            </a:r>
          </a:p>
          <a:p>
            <a:pPr>
              <a:buFont typeface="Arial" charset="0"/>
              <a:buChar char="•"/>
            </a:pPr>
            <a:r>
              <a:rPr lang="en-US" sz="2400" dirty="0" smtClean="0"/>
              <a:t> </a:t>
            </a:r>
            <a:r>
              <a:rPr lang="en-US" sz="2400" b="1" dirty="0" smtClean="0">
                <a:solidFill>
                  <a:srgbClr val="FFFF00"/>
                </a:solidFill>
              </a:rPr>
              <a:t>Ethics notes in clinical logs</a:t>
            </a:r>
          </a:p>
          <a:p>
            <a:pPr lvl="1">
              <a:buFont typeface="Arial" charset="0"/>
              <a:buChar char="•"/>
            </a:pPr>
            <a:r>
              <a:rPr lang="en-US" sz="2400" b="1" dirty="0" smtClean="0">
                <a:solidFill>
                  <a:srgbClr val="FFFF00"/>
                </a:solidFill>
              </a:rPr>
              <a:t>Logs are “mined”</a:t>
            </a:r>
          </a:p>
          <a:p>
            <a:pPr lvl="1">
              <a:buFont typeface="Arial" charset="0"/>
              <a:buChar char="•"/>
            </a:pPr>
            <a:r>
              <a:rPr lang="en-US" sz="2400" b="1" dirty="0" smtClean="0">
                <a:solidFill>
                  <a:srgbClr val="FFFF00"/>
                </a:solidFill>
              </a:rPr>
              <a:t>Monthly ethics case study</a:t>
            </a:r>
          </a:p>
          <a:p>
            <a:pPr lvl="1">
              <a:buFont typeface="Arial" charset="0"/>
              <a:buChar char="•"/>
            </a:pPr>
            <a:r>
              <a:rPr lang="en-US" sz="2400" b="1" dirty="0" smtClean="0">
                <a:solidFill>
                  <a:srgbClr val="FFFF00"/>
                </a:solidFill>
              </a:rPr>
              <a:t>Ethics research </a:t>
            </a:r>
            <a:r>
              <a:rPr lang="en-US" sz="2400" b="1" dirty="0" err="1" smtClean="0">
                <a:solidFill>
                  <a:srgbClr val="FFFF00"/>
                </a:solidFill>
              </a:rPr>
              <a:t>google-gp</a:t>
            </a:r>
            <a:endParaRPr lang="en-US" sz="2400" b="1" dirty="0" smtClean="0">
              <a:solidFill>
                <a:srgbClr val="FFFF00"/>
              </a:solidFill>
            </a:endParaRPr>
          </a:p>
          <a:p>
            <a:pPr>
              <a:buFont typeface="Arial" charset="0"/>
              <a:buChar char="•"/>
            </a:pPr>
            <a:r>
              <a:rPr lang="en-US" sz="2400" b="1" dirty="0" smtClean="0">
                <a:solidFill>
                  <a:srgbClr val="FFFF00"/>
                </a:solidFill>
              </a:rPr>
              <a:t>Hospital Ethics Committee</a:t>
            </a:r>
          </a:p>
          <a:p>
            <a:pPr>
              <a:buFont typeface="Arial" charset="0"/>
              <a:buChar char="•"/>
            </a:pPr>
            <a:r>
              <a:rPr lang="en-US" sz="2400" b="1" dirty="0" smtClean="0">
                <a:solidFill>
                  <a:srgbClr val="FFFF00"/>
                </a:solidFill>
              </a:rPr>
              <a:t>Individual conferences &amp; </a:t>
            </a:r>
          </a:p>
          <a:p>
            <a:r>
              <a:rPr lang="en-US" sz="2400" b="1" dirty="0" smtClean="0">
                <a:solidFill>
                  <a:srgbClr val="FFFF00"/>
                </a:solidFill>
              </a:rPr>
              <a:t>           writing</a:t>
            </a:r>
            <a:endParaRPr lang="en-US" sz="2400" dirty="0" smtClean="0"/>
          </a:p>
          <a:p>
            <a:r>
              <a:rPr lang="en-US" sz="2400" dirty="0" smtClean="0">
                <a:solidFill>
                  <a:srgbClr val="FFFF00"/>
                </a:solidFill>
              </a:rPr>
              <a:t> </a:t>
            </a:r>
          </a:p>
          <a:p>
            <a:endParaRPr lang="en-US" sz="2400" dirty="0" smtClean="0">
              <a:solidFill>
                <a:srgbClr val="FFFF00"/>
              </a:solidFill>
            </a:endParaRPr>
          </a:p>
        </p:txBody>
      </p:sp>
      <p:pic>
        <p:nvPicPr>
          <p:cNvPr id="9" name="Picture 2" descr="http://content.clearchannel.com/cc-common/mlib/1019/09/1019_1315572714.jpg"/>
          <p:cNvPicPr>
            <a:picLocks noChangeAspect="1" noChangeArrowheads="1"/>
          </p:cNvPicPr>
          <p:nvPr/>
        </p:nvPicPr>
        <p:blipFill>
          <a:blip r:embed="rId4" cstate="print"/>
          <a:srcRect/>
          <a:stretch>
            <a:fillRect/>
          </a:stretch>
        </p:blipFill>
        <p:spPr bwMode="auto">
          <a:xfrm>
            <a:off x="4876800" y="1295400"/>
            <a:ext cx="3505200" cy="5271821"/>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304800"/>
            <a:ext cx="8458200" cy="914400"/>
          </a:xfrm>
        </p:spPr>
        <p:txBody>
          <a:bodyPr/>
          <a:lstStyle/>
          <a:p>
            <a:r>
              <a:rPr lang="en-US" sz="3600" b="1" dirty="0" smtClean="0"/>
              <a:t>Monthly Ethics Case Conversations: </a:t>
            </a:r>
            <a:r>
              <a:rPr lang="en-US" sz="2800" b="1" i="1" dirty="0" smtClean="0">
                <a:latin typeface="Aharoni" pitchFamily="2" charset="-79"/>
                <a:cs typeface="Aharoni" pitchFamily="2" charset="-79"/>
              </a:rPr>
              <a:t>a modest narrative ethics methodology</a:t>
            </a:r>
            <a:r>
              <a:rPr lang="en-US" sz="5400" b="1" dirty="0" smtClean="0">
                <a:latin typeface="Aharoni" pitchFamily="2" charset="-79"/>
                <a:cs typeface="Aharoni" pitchFamily="2" charset="-79"/>
              </a:rPr>
              <a:t/>
            </a:r>
            <a:br>
              <a:rPr lang="en-US" sz="5400" b="1" dirty="0" smtClean="0">
                <a:latin typeface="Aharoni" pitchFamily="2" charset="-79"/>
                <a:cs typeface="Aharoni" pitchFamily="2" charset="-79"/>
              </a:rPr>
            </a:br>
            <a:r>
              <a:rPr lang="en-US" b="1" dirty="0" smtClean="0"/>
              <a:t/>
            </a:r>
            <a:br>
              <a:rPr lang="en-US" b="1" dirty="0" smtClean="0"/>
            </a:br>
            <a:r>
              <a:rPr lang="en-US" b="1" dirty="0" smtClean="0"/>
              <a:t/>
            </a:r>
            <a:br>
              <a:rPr lang="en-US" b="1" dirty="0" smtClean="0"/>
            </a:br>
            <a:r>
              <a:rPr lang="en-US" dirty="0" smtClean="0"/>
              <a:t/>
            </a:r>
            <a:br>
              <a:rPr lang="en-US" dirty="0" smtClean="0"/>
            </a:br>
            <a:r>
              <a:rPr lang="en-US" dirty="0" smtClean="0"/>
              <a:t> </a:t>
            </a:r>
            <a:endParaRPr lang="en-US" b="1" dirty="0"/>
          </a:p>
        </p:txBody>
      </p:sp>
      <p:sp>
        <p:nvSpPr>
          <p:cNvPr id="3" name="Content Placeholder 2"/>
          <p:cNvSpPr>
            <a:spLocks noGrp="1"/>
          </p:cNvSpPr>
          <p:nvPr>
            <p:ph sz="half" idx="4294967295"/>
          </p:nvPr>
        </p:nvSpPr>
        <p:spPr>
          <a:xfrm>
            <a:off x="0" y="990601"/>
            <a:ext cx="3276599" cy="3733799"/>
          </a:xfrm>
        </p:spPr>
        <p:txBody>
          <a:bodyPr>
            <a:normAutofit lnSpcReduction="10000"/>
          </a:bodyPr>
          <a:lstStyle/>
          <a:p>
            <a:endParaRPr lang="en-US" sz="3600" b="1" dirty="0" smtClean="0">
              <a:latin typeface="Aharoni" pitchFamily="2" charset="-79"/>
              <a:cs typeface="Aharoni" pitchFamily="2" charset="-79"/>
            </a:endParaRPr>
          </a:p>
          <a:p>
            <a:r>
              <a:rPr lang="en-US" sz="3600" b="1" dirty="0" smtClean="0">
                <a:latin typeface="Aharoni" pitchFamily="2" charset="-79"/>
                <a:cs typeface="Aharoni" pitchFamily="2" charset="-79"/>
              </a:rPr>
              <a:t>S</a:t>
            </a:r>
            <a:r>
              <a:rPr lang="en-US" b="1" dirty="0" smtClean="0">
                <a:latin typeface="Aharoni" pitchFamily="2" charset="-79"/>
                <a:cs typeface="Aharoni" pitchFamily="2" charset="-79"/>
              </a:rPr>
              <a:t>ituation</a:t>
            </a:r>
            <a:r>
              <a:rPr lang="en-US" b="1" dirty="0" smtClean="0">
                <a:solidFill>
                  <a:srgbClr val="FFFF00"/>
                </a:solidFill>
                <a:latin typeface="Aharoni" pitchFamily="2" charset="-79"/>
                <a:cs typeface="Aharoni" pitchFamily="2" charset="-79"/>
              </a:rPr>
              <a:t>*</a:t>
            </a:r>
          </a:p>
          <a:p>
            <a:r>
              <a:rPr lang="en-US" sz="3600" b="1" dirty="0" smtClean="0">
                <a:latin typeface="Aharoni" pitchFamily="2" charset="-79"/>
                <a:cs typeface="Aharoni" pitchFamily="2" charset="-79"/>
              </a:rPr>
              <a:t> T</a:t>
            </a:r>
            <a:r>
              <a:rPr lang="en-US" b="1" dirty="0" smtClean="0">
                <a:latin typeface="Aharoni" pitchFamily="2" charset="-79"/>
                <a:cs typeface="Aharoni" pitchFamily="2" charset="-79"/>
              </a:rPr>
              <a:t>ensions</a:t>
            </a:r>
            <a:r>
              <a:rPr lang="en-US" b="1" dirty="0" smtClean="0">
                <a:solidFill>
                  <a:srgbClr val="FFFF00"/>
                </a:solidFill>
                <a:latin typeface="Aharoni" pitchFamily="2" charset="-79"/>
                <a:cs typeface="Aharoni" pitchFamily="2" charset="-79"/>
              </a:rPr>
              <a:t>**</a:t>
            </a:r>
          </a:p>
          <a:p>
            <a:r>
              <a:rPr lang="en-US" sz="3600" b="1" dirty="0" smtClean="0">
                <a:latin typeface="Aharoni" pitchFamily="2" charset="-79"/>
                <a:cs typeface="Aharoni" pitchFamily="2" charset="-79"/>
              </a:rPr>
              <a:t> O</a:t>
            </a:r>
            <a:r>
              <a:rPr lang="en-US" b="1" dirty="0" smtClean="0">
                <a:latin typeface="Aharoni" pitchFamily="2" charset="-79"/>
                <a:cs typeface="Aharoni" pitchFamily="2" charset="-79"/>
              </a:rPr>
              <a:t>ptions</a:t>
            </a:r>
            <a:r>
              <a:rPr lang="en-US" b="1" dirty="0" smtClean="0">
                <a:solidFill>
                  <a:srgbClr val="FFFF00"/>
                </a:solidFill>
                <a:latin typeface="Aharoni" pitchFamily="2" charset="-79"/>
                <a:cs typeface="Aharoni" pitchFamily="2" charset="-79"/>
              </a:rPr>
              <a:t>***</a:t>
            </a:r>
          </a:p>
          <a:p>
            <a:r>
              <a:rPr lang="en-US" sz="3600" b="1" dirty="0" smtClean="0">
                <a:latin typeface="Aharoni" pitchFamily="2" charset="-79"/>
                <a:cs typeface="Aharoni" pitchFamily="2" charset="-79"/>
              </a:rPr>
              <a:t> R</a:t>
            </a:r>
            <a:r>
              <a:rPr lang="en-US" b="1" dirty="0" smtClean="0">
                <a:latin typeface="Aharoni" pitchFamily="2" charset="-79"/>
                <a:cs typeface="Aharoni" pitchFamily="2" charset="-79"/>
              </a:rPr>
              <a:t>esolution</a:t>
            </a:r>
            <a:r>
              <a:rPr lang="en-US" b="1" dirty="0" smtClean="0">
                <a:solidFill>
                  <a:srgbClr val="FFFF00"/>
                </a:solidFill>
                <a:latin typeface="Aharoni" pitchFamily="2" charset="-79"/>
                <a:cs typeface="Aharoni" pitchFamily="2" charset="-79"/>
              </a:rPr>
              <a:t>****</a:t>
            </a:r>
          </a:p>
          <a:p>
            <a:r>
              <a:rPr lang="en-US" sz="3600" b="1" dirty="0" smtClean="0">
                <a:latin typeface="Aharoni" pitchFamily="2" charset="-79"/>
                <a:cs typeface="Aharoni" pitchFamily="2" charset="-79"/>
              </a:rPr>
              <a:t> Y</a:t>
            </a:r>
            <a:r>
              <a:rPr lang="en-US" b="1" dirty="0" smtClean="0">
                <a:latin typeface="Aharoni" pitchFamily="2" charset="-79"/>
                <a:cs typeface="Aharoni" pitchFamily="2" charset="-79"/>
              </a:rPr>
              <a:t>ou</a:t>
            </a:r>
            <a:r>
              <a:rPr lang="en-US" b="1" dirty="0" smtClean="0">
                <a:solidFill>
                  <a:srgbClr val="FFFF00"/>
                </a:solidFill>
                <a:latin typeface="Aharoni" pitchFamily="2" charset="-79"/>
                <a:cs typeface="Aharoni" pitchFamily="2" charset="-79"/>
              </a:rPr>
              <a:t>*****</a:t>
            </a:r>
            <a:endParaRPr lang="en-US" dirty="0">
              <a:solidFill>
                <a:srgbClr val="FFFF00"/>
              </a:solidFill>
            </a:endParaRPr>
          </a:p>
        </p:txBody>
      </p:sp>
      <p:pic>
        <p:nvPicPr>
          <p:cNvPr id="8" name="Picture 7" descr="Duck_rabbit.jpg"/>
          <p:cNvPicPr>
            <a:picLocks noChangeAspect="1"/>
          </p:cNvPicPr>
          <p:nvPr/>
        </p:nvPicPr>
        <p:blipFill>
          <a:blip r:embed="rId3" cstate="print"/>
          <a:stretch>
            <a:fillRect/>
          </a:stretch>
        </p:blipFill>
        <p:spPr>
          <a:xfrm>
            <a:off x="4572000" y="1676400"/>
            <a:ext cx="3505200" cy="2395220"/>
          </a:xfrm>
          <a:prstGeom prst="rect">
            <a:avLst/>
          </a:prstGeom>
        </p:spPr>
      </p:pic>
      <p:sp>
        <p:nvSpPr>
          <p:cNvPr id="9" name="TextBox 8"/>
          <p:cNvSpPr txBox="1"/>
          <p:nvPr/>
        </p:nvSpPr>
        <p:spPr>
          <a:xfrm>
            <a:off x="228600" y="4919008"/>
            <a:ext cx="8610600" cy="2246769"/>
          </a:xfrm>
          <a:prstGeom prst="rect">
            <a:avLst/>
          </a:prstGeom>
          <a:noFill/>
        </p:spPr>
        <p:txBody>
          <a:bodyPr wrap="square" rtlCol="0">
            <a:spAutoFit/>
          </a:bodyPr>
          <a:lstStyle/>
          <a:p>
            <a:r>
              <a:rPr lang="en-US" sz="2000" b="1" dirty="0" smtClean="0">
                <a:solidFill>
                  <a:srgbClr val="FFFF00"/>
                </a:solidFill>
              </a:rPr>
              <a:t>** Telling the story from  different perspectives </a:t>
            </a:r>
            <a:r>
              <a:rPr lang="en-US" sz="2000" b="1" dirty="0" smtClean="0">
                <a:solidFill>
                  <a:srgbClr val="FFFF00"/>
                </a:solidFill>
                <a:sym typeface="Wingdings" pitchFamily="2" charset="2"/>
              </a:rPr>
              <a:t> </a:t>
            </a:r>
            <a:r>
              <a:rPr lang="en-US" sz="2000" b="1" i="1" dirty="0" smtClean="0">
                <a:solidFill>
                  <a:srgbClr val="FFFF00"/>
                </a:solidFill>
                <a:sym typeface="Wingdings" pitchFamily="2" charset="2"/>
              </a:rPr>
              <a:t>ethical differential </a:t>
            </a:r>
          </a:p>
          <a:p>
            <a:r>
              <a:rPr lang="en-US" sz="2000" b="1" dirty="0" smtClean="0">
                <a:solidFill>
                  <a:srgbClr val="FFFF00"/>
                </a:solidFill>
                <a:sym typeface="Wingdings" pitchFamily="2" charset="2"/>
              </a:rPr>
              <a:t>    identification of ethical tensions  </a:t>
            </a:r>
          </a:p>
          <a:p>
            <a:r>
              <a:rPr lang="en-US" sz="2000" b="1" dirty="0" smtClean="0">
                <a:solidFill>
                  <a:srgbClr val="FFFF00"/>
                </a:solidFill>
                <a:sym typeface="Wingdings" pitchFamily="2" charset="2"/>
              </a:rPr>
              <a:t>*** Options for resolution: moral imagination required</a:t>
            </a:r>
          </a:p>
          <a:p>
            <a:r>
              <a:rPr lang="en-US" sz="2000" b="1" dirty="0" smtClean="0">
                <a:solidFill>
                  <a:srgbClr val="FFFF00"/>
                </a:solidFill>
                <a:sym typeface="Wingdings" pitchFamily="2" charset="2"/>
              </a:rPr>
              <a:t>**** Resolution  = recommendation for next step out of this messy story</a:t>
            </a:r>
          </a:p>
          <a:p>
            <a:r>
              <a:rPr lang="en-US" sz="2000" b="1" dirty="0" smtClean="0">
                <a:solidFill>
                  <a:srgbClr val="FFFF00"/>
                </a:solidFill>
                <a:sym typeface="Wingdings" pitchFamily="2" charset="2"/>
              </a:rPr>
              <a:t>***** YOU – feelings,  your own stories, have a place … here…. </a:t>
            </a:r>
          </a:p>
          <a:p>
            <a:endParaRPr lang="en-US" sz="2000" b="1" dirty="0" smtClean="0">
              <a:solidFill>
                <a:srgbClr val="FFFF00"/>
              </a:solidFill>
              <a:sym typeface="Wingdings" pitchFamily="2" charset="2"/>
            </a:endParaRPr>
          </a:p>
          <a:p>
            <a:endParaRPr lang="en-US" sz="2000" b="1" dirty="0">
              <a:solidFill>
                <a:srgbClr val="FFFF00"/>
              </a:solidFill>
            </a:endParaRPr>
          </a:p>
        </p:txBody>
      </p:sp>
      <p:sp>
        <p:nvSpPr>
          <p:cNvPr id="6" name="TextBox 5"/>
          <p:cNvSpPr txBox="1"/>
          <p:nvPr/>
        </p:nvSpPr>
        <p:spPr>
          <a:xfrm>
            <a:off x="304800" y="4572000"/>
            <a:ext cx="5262594" cy="400110"/>
          </a:xfrm>
          <a:prstGeom prst="rect">
            <a:avLst/>
          </a:prstGeom>
          <a:noFill/>
        </p:spPr>
        <p:txBody>
          <a:bodyPr wrap="none" rtlCol="0">
            <a:spAutoFit/>
          </a:bodyPr>
          <a:lstStyle/>
          <a:p>
            <a:r>
              <a:rPr lang="en-US" sz="2000" b="1" dirty="0" smtClean="0">
                <a:solidFill>
                  <a:srgbClr val="FFFF00"/>
                </a:solidFill>
              </a:rPr>
              <a:t>* Cases : student-identified ethical quandaries</a:t>
            </a:r>
            <a:endParaRPr lang="en-US" sz="2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2000" fill="hold"/>
                                        <p:tgtEl>
                                          <p:spTgt spid="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5400000">
                                      <p:cBhvr>
                                        <p:cTn id="10" dur="2000" fill="hold"/>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 ART of Medicine sessions</a:t>
            </a:r>
            <a:endParaRPr lang="en-US" b="1" dirty="0">
              <a:solidFill>
                <a:srgbClr val="FFFF00"/>
              </a:solidFill>
            </a:endParaRPr>
          </a:p>
        </p:txBody>
      </p:sp>
      <p:sp>
        <p:nvSpPr>
          <p:cNvPr id="3" name="Content Placeholder 2"/>
          <p:cNvSpPr>
            <a:spLocks noGrp="1"/>
          </p:cNvSpPr>
          <p:nvPr>
            <p:ph sz="half" idx="1"/>
          </p:nvPr>
        </p:nvSpPr>
        <p:spPr>
          <a:xfrm>
            <a:off x="304800" y="1770501"/>
            <a:ext cx="5943600" cy="4858899"/>
          </a:xfrm>
        </p:spPr>
        <p:txBody>
          <a:bodyPr>
            <a:normAutofit/>
          </a:bodyPr>
          <a:lstStyle/>
          <a:p>
            <a:pPr marL="582930" indent="-514350">
              <a:buAutoNum type="arabicPeriod"/>
            </a:pPr>
            <a:r>
              <a:rPr lang="en-US" dirty="0" smtClean="0"/>
              <a:t>Habits of the Excellent MD **</a:t>
            </a:r>
          </a:p>
          <a:p>
            <a:pPr marL="582930" indent="-514350">
              <a:buAutoNum type="arabicPeriod"/>
            </a:pPr>
            <a:r>
              <a:rPr lang="en-US" dirty="0" smtClean="0"/>
              <a:t>Ethical dilemmas: MDs’ stories</a:t>
            </a:r>
          </a:p>
          <a:p>
            <a:pPr marL="582930" indent="-514350">
              <a:buAutoNum type="arabicPeriod"/>
            </a:pPr>
            <a:r>
              <a:rPr lang="en-US" dirty="0" smtClean="0"/>
              <a:t>Mistakes &amp; bad outcomes</a:t>
            </a:r>
          </a:p>
          <a:p>
            <a:pPr marL="582930" indent="-514350">
              <a:buAutoNum type="arabicPeriod"/>
            </a:pPr>
            <a:r>
              <a:rPr lang="en-US" dirty="0" smtClean="0"/>
              <a:t>Literature, Writing &amp; Medicine ***</a:t>
            </a:r>
          </a:p>
          <a:p>
            <a:pPr marL="582930" indent="-514350">
              <a:buAutoNum type="arabicPeriod"/>
            </a:pPr>
            <a:r>
              <a:rPr lang="en-US" dirty="0" smtClean="0"/>
              <a:t>Family Life &amp; Medicine-balance??</a:t>
            </a:r>
          </a:p>
          <a:p>
            <a:pPr marL="582930" indent="-514350">
              <a:buAutoNum type="arabicPeriod"/>
            </a:pPr>
            <a:r>
              <a:rPr lang="en-US" dirty="0" smtClean="0"/>
              <a:t>Treating family, friends &amp; self? </a:t>
            </a:r>
          </a:p>
          <a:p>
            <a:pPr marL="582930" indent="-514350">
              <a:buAutoNum type="arabicPeriod"/>
            </a:pPr>
            <a:endParaRPr lang="en-US" dirty="0" smtClean="0"/>
          </a:p>
          <a:p>
            <a:pPr marL="582930" indent="-514350">
              <a:buAutoNum type="arabicPeriod"/>
            </a:pPr>
            <a:endParaRPr lang="en-US" dirty="0"/>
          </a:p>
        </p:txBody>
      </p:sp>
      <p:sp>
        <p:nvSpPr>
          <p:cNvPr id="4" name="Content Placeholder 3"/>
          <p:cNvSpPr>
            <a:spLocks noGrp="1"/>
          </p:cNvSpPr>
          <p:nvPr>
            <p:ph sz="half" idx="2"/>
          </p:nvPr>
        </p:nvSpPr>
        <p:spPr>
          <a:xfrm>
            <a:off x="6400800" y="1770501"/>
            <a:ext cx="2438400" cy="4096899"/>
          </a:xfrm>
        </p:spPr>
        <p:txBody>
          <a:bodyPr>
            <a:normAutofit/>
          </a:bodyPr>
          <a:lstStyle/>
          <a:p>
            <a:pPr>
              <a:buNone/>
            </a:pPr>
            <a:r>
              <a:rPr lang="en-US" dirty="0" smtClean="0"/>
              <a:t>** E.g., </a:t>
            </a:r>
            <a:endParaRPr lang="en-US" dirty="0"/>
          </a:p>
        </p:txBody>
      </p:sp>
      <p:pic>
        <p:nvPicPr>
          <p:cNvPr id="2052" name="Picture 4" descr="https://global.oup.com/academic/covers/pop-up/9780199735389"/>
          <p:cNvPicPr>
            <a:picLocks noChangeAspect="1" noChangeArrowheads="1"/>
          </p:cNvPicPr>
          <p:nvPr/>
        </p:nvPicPr>
        <p:blipFill>
          <a:blip r:embed="rId4" cstate="print"/>
          <a:srcRect/>
          <a:stretch>
            <a:fillRect/>
          </a:stretch>
        </p:blipFill>
        <p:spPr bwMode="auto">
          <a:xfrm>
            <a:off x="6477000" y="2362200"/>
            <a:ext cx="2338924" cy="3505200"/>
          </a:xfrm>
          <a:prstGeom prst="rect">
            <a:avLst/>
          </a:prstGeom>
          <a:noFill/>
        </p:spPr>
      </p:pic>
      <p:sp>
        <p:nvSpPr>
          <p:cNvPr id="7" name="Down Arrow 6"/>
          <p:cNvSpPr/>
          <p:nvPr/>
        </p:nvSpPr>
        <p:spPr>
          <a:xfrm>
            <a:off x="7696200" y="17526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1143000"/>
          </a:xfrm>
        </p:spPr>
        <p:txBody>
          <a:bodyPr/>
          <a:lstStyle/>
          <a:p>
            <a:r>
              <a:rPr lang="en-US" sz="3600" dirty="0" smtClean="0"/>
              <a:t>***Literature and Medicine: e.g., 		the 55-word story</a:t>
            </a:r>
            <a:endParaRPr lang="en-US" sz="3600" dirty="0"/>
          </a:p>
        </p:txBody>
      </p:sp>
      <p:sp>
        <p:nvSpPr>
          <p:cNvPr id="3" name="Content Placeholder 2"/>
          <p:cNvSpPr>
            <a:spLocks noGrp="1"/>
          </p:cNvSpPr>
          <p:nvPr>
            <p:ph sz="half" idx="1"/>
          </p:nvPr>
        </p:nvSpPr>
        <p:spPr>
          <a:xfrm>
            <a:off x="4800600" y="1524000"/>
            <a:ext cx="4114800" cy="5334000"/>
          </a:xfrm>
        </p:spPr>
        <p:txBody>
          <a:bodyPr>
            <a:normAutofit fontScale="70000" lnSpcReduction="20000"/>
          </a:bodyPr>
          <a:lstStyle/>
          <a:p>
            <a:pPr>
              <a:buNone/>
            </a:pPr>
            <a:r>
              <a:rPr lang="en-US" b="1" dirty="0" smtClean="0">
                <a:solidFill>
                  <a:srgbClr val="FFFF00"/>
                </a:solidFill>
              </a:rPr>
              <a:t>A man struck by an aberrant car.</a:t>
            </a:r>
          </a:p>
          <a:p>
            <a:pPr>
              <a:buNone/>
            </a:pPr>
            <a:r>
              <a:rPr lang="en-US" b="1" dirty="0" smtClean="0">
                <a:solidFill>
                  <a:srgbClr val="FFFF00"/>
                </a:solidFill>
              </a:rPr>
              <a:t>Brain swelling beyond return to his previous life.</a:t>
            </a:r>
          </a:p>
          <a:p>
            <a:pPr>
              <a:buNone/>
            </a:pPr>
            <a:r>
              <a:rPr lang="en-US" b="1" dirty="0" smtClean="0">
                <a:solidFill>
                  <a:srgbClr val="FFFF00"/>
                </a:solidFill>
              </a:rPr>
              <a:t>100 people in support waiting outside the ICU doors.</a:t>
            </a:r>
          </a:p>
          <a:p>
            <a:pPr>
              <a:buNone/>
            </a:pPr>
            <a:r>
              <a:rPr lang="en-US" b="1" dirty="0" smtClean="0">
                <a:solidFill>
                  <a:srgbClr val="FFFF00"/>
                </a:solidFill>
              </a:rPr>
              <a:t>I sob after I leave.</a:t>
            </a:r>
          </a:p>
          <a:p>
            <a:pPr>
              <a:buNone/>
            </a:pPr>
            <a:r>
              <a:rPr lang="en-US" b="1" dirty="0" smtClean="0">
                <a:solidFill>
                  <a:srgbClr val="FFFF00"/>
                </a:solidFill>
              </a:rPr>
              <a:t>Months later,</a:t>
            </a:r>
          </a:p>
          <a:p>
            <a:pPr>
              <a:buNone/>
            </a:pPr>
            <a:r>
              <a:rPr lang="en-US" b="1" dirty="0" smtClean="0">
                <a:solidFill>
                  <a:srgbClr val="FFFF00"/>
                </a:solidFill>
              </a:rPr>
              <a:t>I meet.</a:t>
            </a:r>
          </a:p>
          <a:p>
            <a:pPr>
              <a:buNone/>
            </a:pPr>
            <a:r>
              <a:rPr lang="en-US" b="1" dirty="0" smtClean="0">
                <a:solidFill>
                  <a:srgbClr val="FFFF00"/>
                </a:solidFill>
              </a:rPr>
              <a:t>The woman who hit him</a:t>
            </a:r>
          </a:p>
          <a:p>
            <a:pPr>
              <a:buNone/>
            </a:pPr>
            <a:r>
              <a:rPr lang="en-US" b="1" dirty="0" smtClean="0">
                <a:solidFill>
                  <a:srgbClr val="FFFF00"/>
                </a:solidFill>
              </a:rPr>
              <a:t>Alone, crushed, traumatized</a:t>
            </a:r>
          </a:p>
          <a:p>
            <a:pPr>
              <a:buNone/>
            </a:pPr>
            <a:r>
              <a:rPr lang="en-US" b="1" dirty="0" smtClean="0">
                <a:solidFill>
                  <a:srgbClr val="FFFF00"/>
                </a:solidFill>
              </a:rPr>
              <a:t>Her mind broken.</a:t>
            </a:r>
          </a:p>
          <a:p>
            <a:pPr>
              <a:buNone/>
            </a:pPr>
            <a:r>
              <a:rPr lang="en-US" b="1" dirty="0" smtClean="0">
                <a:solidFill>
                  <a:srgbClr val="FFFF00"/>
                </a:solidFill>
              </a:rPr>
              <a:t>Both lives destroyed by an inattentive moment.</a:t>
            </a:r>
          </a:p>
          <a:p>
            <a:pPr>
              <a:buNone/>
            </a:pPr>
            <a:r>
              <a:rPr lang="en-US" b="1" dirty="0" smtClean="0">
                <a:solidFill>
                  <a:srgbClr val="FFFF00"/>
                </a:solidFill>
              </a:rPr>
              <a:t>I am a witness.</a:t>
            </a:r>
          </a:p>
          <a:p>
            <a:endParaRPr lang="en-US" dirty="0" smtClean="0"/>
          </a:p>
          <a:p>
            <a:pPr lvl="1"/>
            <a:r>
              <a:rPr lang="en-US" dirty="0" smtClean="0"/>
              <a:t>Katie Jordan, M.D. (MS3 in 12-13) </a:t>
            </a:r>
            <a:endParaRPr lang="en-US" dirty="0"/>
          </a:p>
        </p:txBody>
      </p:sp>
      <p:sp>
        <p:nvSpPr>
          <p:cNvPr id="4" name="Content Placeholder 3"/>
          <p:cNvSpPr>
            <a:spLocks noGrp="1"/>
          </p:cNvSpPr>
          <p:nvPr>
            <p:ph sz="half" idx="2"/>
          </p:nvPr>
        </p:nvSpPr>
        <p:spPr>
          <a:xfrm>
            <a:off x="457200" y="1447800"/>
            <a:ext cx="4183856" cy="4952999"/>
          </a:xfrm>
        </p:spPr>
        <p:txBody>
          <a:bodyPr>
            <a:normAutofit fontScale="70000" lnSpcReduction="20000"/>
          </a:bodyPr>
          <a:lstStyle/>
          <a:p>
            <a:pPr>
              <a:buNone/>
            </a:pPr>
            <a:r>
              <a:rPr lang="en-US" dirty="0" smtClean="0"/>
              <a:t>.</a:t>
            </a:r>
          </a:p>
          <a:p>
            <a:pPr>
              <a:lnSpc>
                <a:spcPct val="170000"/>
              </a:lnSpc>
              <a:buNone/>
            </a:pPr>
            <a:r>
              <a:rPr lang="en-US" dirty="0" smtClean="0"/>
              <a:t> </a:t>
            </a:r>
            <a:endParaRPr lang="en-US" dirty="0"/>
          </a:p>
        </p:txBody>
      </p:sp>
      <p:sp>
        <p:nvSpPr>
          <p:cNvPr id="5" name="Rectangle 4"/>
          <p:cNvSpPr/>
          <p:nvPr/>
        </p:nvSpPr>
        <p:spPr>
          <a:xfrm>
            <a:off x="457200" y="1371600"/>
            <a:ext cx="4114800" cy="5216813"/>
          </a:xfrm>
          <a:prstGeom prst="rect">
            <a:avLst/>
          </a:prstGeom>
        </p:spPr>
        <p:txBody>
          <a:bodyPr wrap="square">
            <a:spAutoFit/>
          </a:bodyPr>
          <a:lstStyle/>
          <a:p>
            <a:r>
              <a:rPr lang="en-US" b="1" dirty="0" smtClean="0"/>
              <a:t>A Parent is Born </a:t>
            </a:r>
          </a:p>
          <a:p>
            <a:r>
              <a:rPr lang="en-US" b="1" dirty="0" smtClean="0"/>
              <a:t>	</a:t>
            </a:r>
            <a:endParaRPr lang="en-US" dirty="0" smtClean="0"/>
          </a:p>
          <a:p>
            <a:pPr>
              <a:lnSpc>
                <a:spcPct val="150000"/>
              </a:lnSpc>
            </a:pPr>
            <a:r>
              <a:rPr lang="en-US" b="1" dirty="0" smtClean="0">
                <a:solidFill>
                  <a:schemeClr val="accent6">
                    <a:lumMod val="60000"/>
                    <a:lumOff val="40000"/>
                  </a:schemeClr>
                </a:solidFill>
              </a:rPr>
              <a:t>Emma is young, her reasoning concrete.  She looks up with frightened eyes, startled by the intensity of labor.  Holding my hand, she finally agrees to push.  A daughter is born and placed in Emma’s arms –crying, sucking, needing.  I want to tell Emma the hard part is over, but I know it has just begun.  </a:t>
            </a:r>
          </a:p>
          <a:p>
            <a:pPr>
              <a:lnSpc>
                <a:spcPct val="150000"/>
              </a:lnSpc>
            </a:pPr>
            <a:r>
              <a:rPr lang="en-US" b="1" i="1" dirty="0" smtClean="0">
                <a:solidFill>
                  <a:schemeClr val="accent6">
                    <a:lumMod val="60000"/>
                    <a:lumOff val="40000"/>
                  </a:schemeClr>
                </a:solidFill>
              </a:rPr>
              <a:t>	</a:t>
            </a:r>
            <a:r>
              <a:rPr lang="en-US" b="1" dirty="0" smtClean="0"/>
              <a:t> Jessica Waters Davis, MD </a:t>
            </a:r>
            <a:r>
              <a:rPr lang="en-US" b="1" i="1" dirty="0" smtClean="0">
                <a:solidFill>
                  <a:schemeClr val="accent6">
                    <a:lumMod val="60000"/>
                    <a:lumOff val="40000"/>
                  </a:schemeClr>
                </a:solidFill>
              </a:rPr>
              <a:t>	(MS3 in 2011-12)</a:t>
            </a:r>
            <a:endParaRPr lang="en-US" b="1" i="1" dirty="0">
              <a:solidFill>
                <a:schemeClr val="accent6">
                  <a:lumMod val="60000"/>
                  <a:lumOff val="40000"/>
                </a:schemeClr>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685800" y="3124200"/>
            <a:ext cx="7772400" cy="3505200"/>
          </a:xfrm>
        </p:spPr>
        <p:txBody>
          <a:bodyPr>
            <a:normAutofit fontScale="77500" lnSpcReduction="20000"/>
          </a:bodyPr>
          <a:lstStyle/>
          <a:p>
            <a:pPr>
              <a:buNone/>
            </a:pPr>
            <a:r>
              <a:rPr lang="en-US" dirty="0" smtClean="0"/>
              <a:t> He gasped when he saw her. Really? I thought doctors had seen it all.</a:t>
            </a:r>
          </a:p>
          <a:p>
            <a:pPr>
              <a:buNone/>
            </a:pPr>
            <a:r>
              <a:rPr lang="en-US" dirty="0" smtClean="0"/>
              <a:t>Her brain tumor was protruding through her skull. Not </a:t>
            </a:r>
            <a:r>
              <a:rPr lang="en-US" dirty="0" err="1" smtClean="0"/>
              <a:t>normocephalic</a:t>
            </a:r>
            <a:r>
              <a:rPr lang="en-US" dirty="0" smtClean="0"/>
              <a:t>. A botched skin graft left exposed bone above her orbit.</a:t>
            </a:r>
          </a:p>
          <a:p>
            <a:pPr>
              <a:buNone/>
            </a:pPr>
            <a:r>
              <a:rPr lang="en-US" dirty="0" smtClean="0"/>
              <a:t>She turned from the </a:t>
            </a:r>
            <a:r>
              <a:rPr lang="en-US" dirty="0" err="1" smtClean="0"/>
              <a:t>tv</a:t>
            </a:r>
            <a:r>
              <a:rPr lang="en-US" dirty="0" smtClean="0"/>
              <a:t> and smiled.  “I love it when the Red Sox win!”</a:t>
            </a:r>
          </a:p>
          <a:p>
            <a:pPr>
              <a:buNone/>
            </a:pPr>
            <a:r>
              <a:rPr lang="en-US" dirty="0" smtClean="0"/>
              <a:t>Thin line between cadaver and human.</a:t>
            </a:r>
          </a:p>
          <a:p>
            <a:pPr>
              <a:buNone/>
            </a:pPr>
            <a:r>
              <a:rPr lang="en-US" i="1" dirty="0" smtClean="0"/>
              <a:t>					By Alexandra Werner MS3 13-14</a:t>
            </a:r>
          </a:p>
          <a:p>
            <a:endParaRPr lang="en-US" dirty="0"/>
          </a:p>
        </p:txBody>
      </p:sp>
      <p:pic>
        <p:nvPicPr>
          <p:cNvPr id="123906" name="Picture 2" descr="http://arlingtonvalibrary.s3.amazonaws.com/files/2013/07/Day-of-the-Dead-image-medium.jpg"/>
          <p:cNvPicPr>
            <a:picLocks noChangeAspect="1" noChangeArrowheads="1"/>
          </p:cNvPicPr>
          <p:nvPr/>
        </p:nvPicPr>
        <p:blipFill>
          <a:blip r:embed="rId3" cstate="print"/>
          <a:srcRect/>
          <a:stretch>
            <a:fillRect/>
          </a:stretch>
        </p:blipFill>
        <p:spPr bwMode="auto">
          <a:xfrm>
            <a:off x="2133600" y="381000"/>
            <a:ext cx="4762500" cy="241935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UNC-CH Ethics Education</a:t>
            </a:r>
            <a:endParaRPr lang="en-US" dirty="0"/>
          </a:p>
        </p:txBody>
      </p:sp>
      <p:sp>
        <p:nvSpPr>
          <p:cNvPr id="3" name="Subtitle 2"/>
          <p:cNvSpPr>
            <a:spLocks noGrp="1"/>
          </p:cNvSpPr>
          <p:nvPr>
            <p:ph type="subTitle" idx="1"/>
          </p:nvPr>
        </p:nvSpPr>
        <p:spPr/>
        <p:txBody>
          <a:bodyPr/>
          <a:lstStyle/>
          <a:p>
            <a:r>
              <a:rPr lang="en-US" dirty="0" smtClean="0"/>
              <a:t>Clerkship and Residency</a:t>
            </a:r>
            <a:endParaRPr lang="en-US" dirty="0"/>
          </a:p>
        </p:txBody>
      </p:sp>
    </p:spTree>
    <p:custDataLst>
      <p:tags r:id="rId1"/>
    </p:custDataLst>
    <p:extLst>
      <p:ext uri="{BB962C8B-B14F-4D97-AF65-F5344CB8AC3E}">
        <p14:creationId xmlns:p14="http://schemas.microsoft.com/office/powerpoint/2010/main" val="4269534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Ethics Education</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MICU (Carson/</a:t>
            </a:r>
            <a:r>
              <a:rPr lang="en-US" dirty="0" err="1" smtClean="0"/>
              <a:t>Yankaskas</a:t>
            </a:r>
            <a:r>
              <a:rPr lang="en-US" dirty="0" smtClean="0"/>
              <a:t>)</a:t>
            </a:r>
          </a:p>
          <a:p>
            <a:r>
              <a:rPr lang="en-US" dirty="0" smtClean="0"/>
              <a:t>PICU (Joyner)</a:t>
            </a:r>
          </a:p>
          <a:p>
            <a:r>
              <a:rPr lang="en-US" dirty="0" smtClean="0"/>
              <a:t>SICU (Gala)*</a:t>
            </a:r>
          </a:p>
          <a:p>
            <a:r>
              <a:rPr lang="en-US" dirty="0" smtClean="0"/>
              <a:t>FM (</a:t>
            </a:r>
            <a:r>
              <a:rPr lang="en-US" dirty="0" err="1" smtClean="0"/>
              <a:t>Ossman</a:t>
            </a:r>
            <a:r>
              <a:rPr lang="en-US" dirty="0" smtClean="0"/>
              <a:t>)*</a:t>
            </a:r>
          </a:p>
          <a:p>
            <a:r>
              <a:rPr lang="en-US" dirty="0" smtClean="0"/>
              <a:t>EM (Martin)</a:t>
            </a:r>
          </a:p>
          <a:p>
            <a:r>
              <a:rPr lang="en-US" dirty="0" smtClean="0"/>
              <a:t>Pediatric Residents (</a:t>
            </a:r>
            <a:r>
              <a:rPr lang="en-US" dirty="0" err="1" smtClean="0"/>
              <a:t>Peds</a:t>
            </a:r>
            <a:r>
              <a:rPr lang="en-US" dirty="0" smtClean="0"/>
              <a:t> Chiefs)</a:t>
            </a:r>
          </a:p>
        </p:txBody>
      </p:sp>
      <p:sp>
        <p:nvSpPr>
          <p:cNvPr id="4" name="Content Placeholder 3"/>
          <p:cNvSpPr>
            <a:spLocks noGrp="1"/>
          </p:cNvSpPr>
          <p:nvPr>
            <p:ph sz="half" idx="2"/>
          </p:nvPr>
        </p:nvSpPr>
        <p:spPr/>
        <p:txBody>
          <a:bodyPr>
            <a:normAutofit fontScale="92500" lnSpcReduction="20000"/>
          </a:bodyPr>
          <a:lstStyle/>
          <a:p>
            <a:r>
              <a:rPr lang="en-US" dirty="0"/>
              <a:t>CEGR (Center for Bioethics/HEC</a:t>
            </a:r>
            <a:r>
              <a:rPr lang="en-US" dirty="0" smtClean="0"/>
              <a:t>)</a:t>
            </a:r>
          </a:p>
          <a:p>
            <a:r>
              <a:rPr lang="en-US" dirty="0" smtClean="0"/>
              <a:t>MS CEDG &amp; HEC</a:t>
            </a:r>
            <a:endParaRPr lang="en-US" dirty="0"/>
          </a:p>
          <a:p>
            <a:r>
              <a:rPr lang="en-US" dirty="0" smtClean="0"/>
              <a:t>Science of Medicine (MS4)</a:t>
            </a:r>
          </a:p>
          <a:p>
            <a:r>
              <a:rPr lang="en-US" dirty="0" smtClean="0"/>
              <a:t>Medicine &amp; Society* (MS1)</a:t>
            </a:r>
          </a:p>
          <a:p>
            <a:r>
              <a:rPr lang="en-US" dirty="0" smtClean="0"/>
              <a:t>HSS </a:t>
            </a:r>
            <a:r>
              <a:rPr lang="en-US" dirty="0" err="1" smtClean="0"/>
              <a:t>Selectives</a:t>
            </a:r>
            <a:r>
              <a:rPr lang="en-US" dirty="0" smtClean="0"/>
              <a:t> (MS2)*</a:t>
            </a:r>
          </a:p>
          <a:p>
            <a:r>
              <a:rPr lang="en-US" dirty="0" smtClean="0"/>
              <a:t>Clinical Skills 1 &amp; 2*</a:t>
            </a:r>
          </a:p>
          <a:p>
            <a:r>
              <a:rPr lang="en-US" dirty="0" smtClean="0"/>
              <a:t>Clerkship directors*</a:t>
            </a:r>
          </a:p>
          <a:p>
            <a:r>
              <a:rPr lang="en-US" dirty="0" smtClean="0"/>
              <a:t>Capstone*</a:t>
            </a:r>
            <a:endParaRPr lang="en-US" dirty="0"/>
          </a:p>
        </p:txBody>
      </p:sp>
    </p:spTree>
    <p:custDataLst>
      <p:tags r:id="rId1"/>
    </p:custDataLst>
    <p:extLst>
      <p:ext uri="{BB962C8B-B14F-4D97-AF65-F5344CB8AC3E}">
        <p14:creationId xmlns:p14="http://schemas.microsoft.com/office/powerpoint/2010/main" val="15089958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722948"/>
  <p:tag name="USESCHEMECOLORS" val="True"/>
  <p:tag name="GRIDROTATIONINTERVAL" val="2"/>
  <p:tag name="POLLINGCYCLE" val="2"/>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1"/>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INCLUDENONRESPONDERS" val="False"/>
  <p:tag name="SAVECSVWITHSESSION" val="True"/>
  <p:tag name="DISPLAYNAME" val="True"/>
  <p:tag name="PRRESPONSE7" val="4"/>
  <p:tag name="GRIDFONTSIZE" val="12"/>
  <p:tag name="STDCHART" val="1"/>
  <p:tag name="RESPTABLESTYLE" val="-1"/>
  <p:tag name="CUSTOMCELLBACKCOLOR1" val="-657956"/>
  <p:tag name="PRRESPONSE4" val="7"/>
  <p:tag name="ADVANCEDSETTINGSVIEW" val="False"/>
  <p:tag name="DELIMITERS" val="3.1"/>
  <p:tag name="LUIDIAENABLED" val="False"/>
  <p:tag name="EXPANDSHOWBAR" val="True"/>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30209</TotalTime>
  <Words>2098</Words>
  <Application>Microsoft Office PowerPoint</Application>
  <PresentationFormat>On-screen Show (4:3)</PresentationFormat>
  <Paragraphs>314</Paragraphs>
  <Slides>29</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Metro</vt:lpstr>
      <vt:lpstr>Chart</vt:lpstr>
      <vt:lpstr>PowerPoint Presentation</vt:lpstr>
      <vt:lpstr>SOM-Asheville Ethics Curriculum</vt:lpstr>
      <vt:lpstr>Longitudinal ethics @ UNC SOM-A</vt:lpstr>
      <vt:lpstr>Monthly Ethics Case Conversations: a modest narrative ethics methodology     </vt:lpstr>
      <vt:lpstr>* ART of Medicine sessions</vt:lpstr>
      <vt:lpstr>***Literature and Medicine: e.g.,   the 55-word story</vt:lpstr>
      <vt:lpstr>PowerPoint Presentation</vt:lpstr>
      <vt:lpstr>UNC-CH Ethics Education</vt:lpstr>
      <vt:lpstr>Current Ethics Education</vt:lpstr>
      <vt:lpstr>Snap Shot</vt:lpstr>
      <vt:lpstr>Clinical Ethics Education Series</vt:lpstr>
      <vt:lpstr>Overview: All Ed &amp; Consults*</vt:lpstr>
      <vt:lpstr>What’s  Next?</vt:lpstr>
      <vt:lpstr>PowerPoint Presentation</vt:lpstr>
      <vt:lpstr>PowerPoint Presentation</vt:lpstr>
      <vt:lpstr>Comparative study on ethics ed UNC SOM-CH and UNC SOM-A 12-13</vt:lpstr>
      <vt:lpstr>Methods of data collection</vt:lpstr>
      <vt:lpstr>Open-ended Pre- &amp; Post-questions  </vt:lpstr>
      <vt:lpstr>VERY PRELIMINARY OVERVIEW of : Pre- and Post-tests </vt:lpstr>
      <vt:lpstr>Q #1 Pre-test: Name the kinds of ethical issues you expect to see this year</vt:lpstr>
      <vt:lpstr>Q2 – What makes those issues “ethical”?</vt:lpstr>
      <vt:lpstr>Q #3 post-test: select two cases; tell story; imagine alternative resolution </vt:lpstr>
      <vt:lpstr>PowerPoint Presentation</vt:lpstr>
      <vt:lpstr>RESULTS: Moral Distress Inventory*</vt:lpstr>
      <vt:lpstr>RESULTS – end of year survey including the PPOS* (Patient-Practitioner Orientation Scale)</vt:lpstr>
      <vt:lpstr>Were ethics sessions helpful?  </vt:lpstr>
      <vt:lpstr> Moral Imagination &amp; Professionalism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Charles</dc:creator>
  <cp:lastModifiedBy>Lenovo User</cp:lastModifiedBy>
  <cp:revision>983</cp:revision>
  <dcterms:created xsi:type="dcterms:W3CDTF">2006-08-16T00:00:00Z</dcterms:created>
  <dcterms:modified xsi:type="dcterms:W3CDTF">2014-07-16T13:58:41Z</dcterms:modified>
</cp:coreProperties>
</file>