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58" r:id="rId4"/>
    <p:sldId id="282" r:id="rId5"/>
    <p:sldId id="283" r:id="rId6"/>
    <p:sldId id="260" r:id="rId7"/>
    <p:sldId id="271" r:id="rId8"/>
    <p:sldId id="272" r:id="rId9"/>
    <p:sldId id="287" r:id="rId10"/>
    <p:sldId id="274" r:id="rId11"/>
    <p:sldId id="291" r:id="rId12"/>
    <p:sldId id="275" r:id="rId13"/>
    <p:sldId id="277" r:id="rId14"/>
    <p:sldId id="276" r:id="rId15"/>
    <p:sldId id="261" r:id="rId16"/>
    <p:sldId id="288" r:id="rId17"/>
    <p:sldId id="289" r:id="rId18"/>
    <p:sldId id="290" r:id="rId19"/>
    <p:sldId id="284" r:id="rId20"/>
    <p:sldId id="286" r:id="rId21"/>
    <p:sldId id="285" r:id="rId22"/>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677" autoAdjust="0"/>
  </p:normalViewPr>
  <p:slideViewPr>
    <p:cSldViewPr snapToGrid="0" snapToObjects="1">
      <p:cViewPr varScale="1">
        <p:scale>
          <a:sx n="78" d="100"/>
          <a:sy n="78" d="100"/>
        </p:scale>
        <p:origin x="-17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3347CE-D0EA-4E2F-B3B6-CFE78D9A0142}" type="doc">
      <dgm:prSet loTypeId="urn:microsoft.com/office/officeart/2005/8/layout/venn1" loCatId="relationship" qsTypeId="urn:microsoft.com/office/officeart/2005/8/quickstyle/simple1" qsCatId="simple" csTypeId="urn:microsoft.com/office/officeart/2005/8/colors/accent1_2" csCatId="accent1" phldr="1"/>
      <dgm:spPr/>
    </dgm:pt>
    <dgm:pt modelId="{078A6DD6-B61B-40B7-8FE3-AC2A3BF07442}">
      <dgm:prSet phldrT="[Text]" custT="1"/>
      <dgm:spPr/>
      <dgm:t>
        <a:bodyPr/>
        <a:lstStyle/>
        <a:p>
          <a:r>
            <a:rPr lang="en-US" sz="2400" dirty="0" smtClean="0"/>
            <a:t>Clinical knowledge &amp; skills</a:t>
          </a:r>
          <a:endParaRPr lang="en-US" sz="2400" dirty="0"/>
        </a:p>
      </dgm:t>
    </dgm:pt>
    <dgm:pt modelId="{CE3CFB8F-9482-4258-B608-1C352B62E32A}" type="parTrans" cxnId="{0D21F8A4-6B8D-429A-B13B-8AE970428FF9}">
      <dgm:prSet/>
      <dgm:spPr/>
      <dgm:t>
        <a:bodyPr/>
        <a:lstStyle/>
        <a:p>
          <a:endParaRPr lang="en-US"/>
        </a:p>
      </dgm:t>
    </dgm:pt>
    <dgm:pt modelId="{56F4DF5A-C786-46E0-A629-298C2C8FF589}" type="sibTrans" cxnId="{0D21F8A4-6B8D-429A-B13B-8AE970428FF9}">
      <dgm:prSet/>
      <dgm:spPr/>
      <dgm:t>
        <a:bodyPr/>
        <a:lstStyle/>
        <a:p>
          <a:endParaRPr lang="en-US"/>
        </a:p>
      </dgm:t>
    </dgm:pt>
    <dgm:pt modelId="{E1A6A357-5879-4BA5-83D0-816E4729BE32}">
      <dgm:prSet phldrT="[Text]" custT="1"/>
      <dgm:spPr/>
      <dgm:t>
        <a:bodyPr/>
        <a:lstStyle/>
        <a:p>
          <a:r>
            <a:rPr lang="en-US" sz="2000" dirty="0" smtClean="0"/>
            <a:t>Professional-ism</a:t>
          </a:r>
          <a:endParaRPr lang="en-US" sz="2000" dirty="0"/>
        </a:p>
      </dgm:t>
    </dgm:pt>
    <dgm:pt modelId="{B01A06A7-2CF6-427E-9873-BB170B388E58}" type="parTrans" cxnId="{36A307D2-99D7-45D7-B8CC-0F10E50B2A6F}">
      <dgm:prSet/>
      <dgm:spPr/>
      <dgm:t>
        <a:bodyPr/>
        <a:lstStyle/>
        <a:p>
          <a:endParaRPr lang="en-US"/>
        </a:p>
      </dgm:t>
    </dgm:pt>
    <dgm:pt modelId="{C4200DC7-2735-44E5-A30D-01A71DFB3E00}" type="sibTrans" cxnId="{36A307D2-99D7-45D7-B8CC-0F10E50B2A6F}">
      <dgm:prSet/>
      <dgm:spPr/>
      <dgm:t>
        <a:bodyPr/>
        <a:lstStyle/>
        <a:p>
          <a:endParaRPr lang="en-US"/>
        </a:p>
      </dgm:t>
    </dgm:pt>
    <dgm:pt modelId="{DB1C9C8E-9919-4A34-979C-48B8A65D8247}">
      <dgm:prSet phldrT="[Text]" custT="1"/>
      <dgm:spPr/>
      <dgm:t>
        <a:bodyPr/>
        <a:lstStyle/>
        <a:p>
          <a:r>
            <a:rPr lang="en-US" sz="2400" dirty="0" smtClean="0"/>
            <a:t>Ethical knowledge &amp; skills</a:t>
          </a:r>
          <a:endParaRPr lang="en-US" sz="2400" dirty="0"/>
        </a:p>
      </dgm:t>
    </dgm:pt>
    <dgm:pt modelId="{E45A0344-EEE7-4348-86A4-84E0D84740C5}" type="parTrans" cxnId="{47B76DEF-6CEA-4404-9993-DC62F3A7FEA7}">
      <dgm:prSet/>
      <dgm:spPr/>
      <dgm:t>
        <a:bodyPr/>
        <a:lstStyle/>
        <a:p>
          <a:endParaRPr lang="en-US"/>
        </a:p>
      </dgm:t>
    </dgm:pt>
    <dgm:pt modelId="{53344F18-1FA6-4C0F-BA11-D36F137289CA}" type="sibTrans" cxnId="{47B76DEF-6CEA-4404-9993-DC62F3A7FEA7}">
      <dgm:prSet/>
      <dgm:spPr/>
      <dgm:t>
        <a:bodyPr/>
        <a:lstStyle/>
        <a:p>
          <a:endParaRPr lang="en-US"/>
        </a:p>
      </dgm:t>
    </dgm:pt>
    <dgm:pt modelId="{39E923E0-8019-42D3-B81D-8777294E15F7}" type="pres">
      <dgm:prSet presAssocID="{023347CE-D0EA-4E2F-B3B6-CFE78D9A0142}" presName="compositeShape" presStyleCnt="0">
        <dgm:presLayoutVars>
          <dgm:chMax val="7"/>
          <dgm:dir/>
          <dgm:resizeHandles val="exact"/>
        </dgm:presLayoutVars>
      </dgm:prSet>
      <dgm:spPr/>
    </dgm:pt>
    <dgm:pt modelId="{FB5EF84F-A2CA-4EE1-B175-8358C41236DF}" type="pres">
      <dgm:prSet presAssocID="{078A6DD6-B61B-40B7-8FE3-AC2A3BF07442}" presName="circ1" presStyleLbl="vennNode1" presStyleIdx="0" presStyleCnt="3" custScaleX="125273" custScaleY="112909"/>
      <dgm:spPr/>
      <dgm:t>
        <a:bodyPr/>
        <a:lstStyle/>
        <a:p>
          <a:endParaRPr lang="en-US"/>
        </a:p>
      </dgm:t>
    </dgm:pt>
    <dgm:pt modelId="{18603B78-09D3-4D36-936C-368D16E01AB4}" type="pres">
      <dgm:prSet presAssocID="{078A6DD6-B61B-40B7-8FE3-AC2A3BF07442}" presName="circ1Tx" presStyleLbl="revTx" presStyleIdx="0" presStyleCnt="0">
        <dgm:presLayoutVars>
          <dgm:chMax val="0"/>
          <dgm:chPref val="0"/>
          <dgm:bulletEnabled val="1"/>
        </dgm:presLayoutVars>
      </dgm:prSet>
      <dgm:spPr/>
      <dgm:t>
        <a:bodyPr/>
        <a:lstStyle/>
        <a:p>
          <a:endParaRPr lang="en-US"/>
        </a:p>
      </dgm:t>
    </dgm:pt>
    <dgm:pt modelId="{83EBA65C-74FC-43EA-A1AD-CE95B8C18600}" type="pres">
      <dgm:prSet presAssocID="{E1A6A357-5879-4BA5-83D0-816E4729BE32}" presName="circ2" presStyleLbl="vennNode1" presStyleIdx="1" presStyleCnt="3" custScaleX="84963" custScaleY="81937" custLinFactNeighborX="-10258" custLinFactNeighborY="-24932"/>
      <dgm:spPr/>
      <dgm:t>
        <a:bodyPr/>
        <a:lstStyle/>
        <a:p>
          <a:endParaRPr lang="en-US"/>
        </a:p>
      </dgm:t>
    </dgm:pt>
    <dgm:pt modelId="{5825FA91-87CA-496D-949C-754848AA7D17}" type="pres">
      <dgm:prSet presAssocID="{E1A6A357-5879-4BA5-83D0-816E4729BE32}" presName="circ2Tx" presStyleLbl="revTx" presStyleIdx="0" presStyleCnt="0">
        <dgm:presLayoutVars>
          <dgm:chMax val="0"/>
          <dgm:chPref val="0"/>
          <dgm:bulletEnabled val="1"/>
        </dgm:presLayoutVars>
      </dgm:prSet>
      <dgm:spPr/>
      <dgm:t>
        <a:bodyPr/>
        <a:lstStyle/>
        <a:p>
          <a:endParaRPr lang="en-US"/>
        </a:p>
      </dgm:t>
    </dgm:pt>
    <dgm:pt modelId="{E4A572E2-02CE-46DF-8AA9-F03FF0722DEA}" type="pres">
      <dgm:prSet presAssocID="{DB1C9C8E-9919-4A34-979C-48B8A65D8247}" presName="circ3" presStyleLbl="vennNode1" presStyleIdx="2" presStyleCnt="3" custScaleX="89608" custScaleY="83815" custLinFactNeighborX="917" custLinFactNeighborY="-26927"/>
      <dgm:spPr/>
      <dgm:t>
        <a:bodyPr/>
        <a:lstStyle/>
        <a:p>
          <a:endParaRPr lang="en-US"/>
        </a:p>
      </dgm:t>
    </dgm:pt>
    <dgm:pt modelId="{D500530F-647E-4E33-B67B-1301BC056FF9}" type="pres">
      <dgm:prSet presAssocID="{DB1C9C8E-9919-4A34-979C-48B8A65D8247}" presName="circ3Tx" presStyleLbl="revTx" presStyleIdx="0" presStyleCnt="0">
        <dgm:presLayoutVars>
          <dgm:chMax val="0"/>
          <dgm:chPref val="0"/>
          <dgm:bulletEnabled val="1"/>
        </dgm:presLayoutVars>
      </dgm:prSet>
      <dgm:spPr/>
      <dgm:t>
        <a:bodyPr/>
        <a:lstStyle/>
        <a:p>
          <a:endParaRPr lang="en-US"/>
        </a:p>
      </dgm:t>
    </dgm:pt>
  </dgm:ptLst>
  <dgm:cxnLst>
    <dgm:cxn modelId="{47B76DEF-6CEA-4404-9993-DC62F3A7FEA7}" srcId="{023347CE-D0EA-4E2F-B3B6-CFE78D9A0142}" destId="{DB1C9C8E-9919-4A34-979C-48B8A65D8247}" srcOrd="2" destOrd="0" parTransId="{E45A0344-EEE7-4348-86A4-84E0D84740C5}" sibTransId="{53344F18-1FA6-4C0F-BA11-D36F137289CA}"/>
    <dgm:cxn modelId="{49EB980E-FCE2-4597-8C94-9B25BFD62B3C}" type="presOf" srcId="{078A6DD6-B61B-40B7-8FE3-AC2A3BF07442}" destId="{FB5EF84F-A2CA-4EE1-B175-8358C41236DF}" srcOrd="0" destOrd="0" presId="urn:microsoft.com/office/officeart/2005/8/layout/venn1"/>
    <dgm:cxn modelId="{76BEEE94-3D75-4508-8621-F9FC40DE83BF}" type="presOf" srcId="{E1A6A357-5879-4BA5-83D0-816E4729BE32}" destId="{83EBA65C-74FC-43EA-A1AD-CE95B8C18600}" srcOrd="0" destOrd="0" presId="urn:microsoft.com/office/officeart/2005/8/layout/venn1"/>
    <dgm:cxn modelId="{0D21F8A4-6B8D-429A-B13B-8AE970428FF9}" srcId="{023347CE-D0EA-4E2F-B3B6-CFE78D9A0142}" destId="{078A6DD6-B61B-40B7-8FE3-AC2A3BF07442}" srcOrd="0" destOrd="0" parTransId="{CE3CFB8F-9482-4258-B608-1C352B62E32A}" sibTransId="{56F4DF5A-C786-46E0-A629-298C2C8FF589}"/>
    <dgm:cxn modelId="{2FAD68C7-4A80-499B-BD8E-9EA0E21FC30B}" type="presOf" srcId="{DB1C9C8E-9919-4A34-979C-48B8A65D8247}" destId="{D500530F-647E-4E33-B67B-1301BC056FF9}" srcOrd="1" destOrd="0" presId="urn:microsoft.com/office/officeart/2005/8/layout/venn1"/>
    <dgm:cxn modelId="{F0C47F76-4E97-4A82-9ECF-B849780224B4}" type="presOf" srcId="{023347CE-D0EA-4E2F-B3B6-CFE78D9A0142}" destId="{39E923E0-8019-42D3-B81D-8777294E15F7}" srcOrd="0" destOrd="0" presId="urn:microsoft.com/office/officeart/2005/8/layout/venn1"/>
    <dgm:cxn modelId="{F29B9B38-6D79-493C-8D33-1B3DA8149304}" type="presOf" srcId="{078A6DD6-B61B-40B7-8FE3-AC2A3BF07442}" destId="{18603B78-09D3-4D36-936C-368D16E01AB4}" srcOrd="1" destOrd="0" presId="urn:microsoft.com/office/officeart/2005/8/layout/venn1"/>
    <dgm:cxn modelId="{36A307D2-99D7-45D7-B8CC-0F10E50B2A6F}" srcId="{023347CE-D0EA-4E2F-B3B6-CFE78D9A0142}" destId="{E1A6A357-5879-4BA5-83D0-816E4729BE32}" srcOrd="1" destOrd="0" parTransId="{B01A06A7-2CF6-427E-9873-BB170B388E58}" sibTransId="{C4200DC7-2735-44E5-A30D-01A71DFB3E00}"/>
    <dgm:cxn modelId="{4F03BA35-8074-49C3-9C1B-5294472ADC43}" type="presOf" srcId="{E1A6A357-5879-4BA5-83D0-816E4729BE32}" destId="{5825FA91-87CA-496D-949C-754848AA7D17}" srcOrd="1" destOrd="0" presId="urn:microsoft.com/office/officeart/2005/8/layout/venn1"/>
    <dgm:cxn modelId="{BF1969E2-EC0B-48F7-80B4-AACBD77D5AA9}" type="presOf" srcId="{DB1C9C8E-9919-4A34-979C-48B8A65D8247}" destId="{E4A572E2-02CE-46DF-8AA9-F03FF0722DEA}" srcOrd="0" destOrd="0" presId="urn:microsoft.com/office/officeart/2005/8/layout/venn1"/>
    <dgm:cxn modelId="{91E55F90-5986-45DD-8702-5331890F534A}" type="presParOf" srcId="{39E923E0-8019-42D3-B81D-8777294E15F7}" destId="{FB5EF84F-A2CA-4EE1-B175-8358C41236DF}" srcOrd="0" destOrd="0" presId="urn:microsoft.com/office/officeart/2005/8/layout/venn1"/>
    <dgm:cxn modelId="{65AD6DB7-793A-49DC-9E4A-ACD2957E286A}" type="presParOf" srcId="{39E923E0-8019-42D3-B81D-8777294E15F7}" destId="{18603B78-09D3-4D36-936C-368D16E01AB4}" srcOrd="1" destOrd="0" presId="urn:microsoft.com/office/officeart/2005/8/layout/venn1"/>
    <dgm:cxn modelId="{8A9EDF99-F620-49A1-9EA8-7624DFB59426}" type="presParOf" srcId="{39E923E0-8019-42D3-B81D-8777294E15F7}" destId="{83EBA65C-74FC-43EA-A1AD-CE95B8C18600}" srcOrd="2" destOrd="0" presId="urn:microsoft.com/office/officeart/2005/8/layout/venn1"/>
    <dgm:cxn modelId="{C49523E4-D779-432D-953B-9A613896D657}" type="presParOf" srcId="{39E923E0-8019-42D3-B81D-8777294E15F7}" destId="{5825FA91-87CA-496D-949C-754848AA7D17}" srcOrd="3" destOrd="0" presId="urn:microsoft.com/office/officeart/2005/8/layout/venn1"/>
    <dgm:cxn modelId="{3610597E-B0A9-40FF-8E13-0913C556EB35}" type="presParOf" srcId="{39E923E0-8019-42D3-B81D-8777294E15F7}" destId="{E4A572E2-02CE-46DF-8AA9-F03FF0722DEA}" srcOrd="4" destOrd="0" presId="urn:microsoft.com/office/officeart/2005/8/layout/venn1"/>
    <dgm:cxn modelId="{7A24C52C-96DB-4873-A91F-064A6D76E92D}" type="presParOf" srcId="{39E923E0-8019-42D3-B81D-8777294E15F7}" destId="{D500530F-647E-4E33-B67B-1301BC056FF9}"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EF84F-A2CA-4EE1-B175-8358C41236DF}">
      <dsp:nvSpPr>
        <dsp:cNvPr id="0" name=""/>
        <dsp:cNvSpPr/>
      </dsp:nvSpPr>
      <dsp:spPr>
        <a:xfrm>
          <a:off x="773289" y="406220"/>
          <a:ext cx="3936603" cy="3548075"/>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Clinical knowledge &amp; skills</a:t>
          </a:r>
          <a:endParaRPr lang="en-US" sz="2400" kern="1200" dirty="0"/>
        </a:p>
      </dsp:txBody>
      <dsp:txXfrm>
        <a:off x="1298169" y="1027133"/>
        <a:ext cx="2886842" cy="1596633"/>
      </dsp:txXfrm>
    </dsp:sp>
    <dsp:sp modelId="{83EBA65C-74FC-43EA-A1AD-CE95B8C18600}">
      <dsp:nvSpPr>
        <dsp:cNvPr id="0" name=""/>
        <dsp:cNvSpPr/>
      </dsp:nvSpPr>
      <dsp:spPr>
        <a:xfrm>
          <a:off x="2218184" y="2073399"/>
          <a:ext cx="2669894" cy="2574804"/>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Professional-ism</a:t>
          </a:r>
          <a:endParaRPr lang="en-US" sz="2000" kern="1200" dirty="0"/>
        </a:p>
      </dsp:txBody>
      <dsp:txXfrm>
        <a:off x="3034727" y="2738557"/>
        <a:ext cx="1601936" cy="1416142"/>
      </dsp:txXfrm>
    </dsp:sp>
    <dsp:sp modelId="{E4A572E2-02CE-46DF-8AA9-F03FF0722DEA}">
      <dsp:nvSpPr>
        <dsp:cNvPr id="0" name=""/>
        <dsp:cNvSpPr/>
      </dsp:nvSpPr>
      <dsp:spPr>
        <a:xfrm>
          <a:off x="228587" y="1981201"/>
          <a:ext cx="2815859" cy="2633819"/>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Ethical knowledge &amp; skills</a:t>
          </a:r>
          <a:endParaRPr lang="en-US" sz="2400" kern="1200" dirty="0"/>
        </a:p>
      </dsp:txBody>
      <dsp:txXfrm>
        <a:off x="493747" y="2661604"/>
        <a:ext cx="1689515" cy="144860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927A32-140B-468B-8011-9F285269F060}" type="datetimeFigureOut">
              <a:rPr lang="en-US" smtClean="0"/>
              <a:pPr/>
              <a:t>7/16/2014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620C48-F8AD-4E97-A2BF-C65FED338BBE}" type="slidenum">
              <a:rPr lang="en-US" smtClean="0"/>
              <a:pPr/>
              <a:t>‹#›</a:t>
            </a:fld>
            <a:endParaRPr lang="en-US"/>
          </a:p>
        </p:txBody>
      </p:sp>
    </p:spTree>
    <p:extLst>
      <p:ext uri="{BB962C8B-B14F-4D97-AF65-F5344CB8AC3E}">
        <p14:creationId xmlns:p14="http://schemas.microsoft.com/office/powerpoint/2010/main" val="2819660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Abstract:</a:t>
            </a:r>
            <a:r>
              <a:rPr lang="en-US" baseline="0" dirty="0" smtClean="0"/>
              <a:t>  Participants in this workshop, co-led by Arlene Davis, JD and Kathy Meacham, PhD, will wrestle with the question Socrates raised but never answered, as we translate this classical conundrum into the design of the Application Phase.  The framework of the TEC curriculum provides creative ways of integrating ethics education through the Professional Development Thread and the Humanities Coil.  </a:t>
            </a:r>
            <a:endParaRPr lang="en-US" dirty="0"/>
          </a:p>
        </p:txBody>
      </p:sp>
      <p:sp>
        <p:nvSpPr>
          <p:cNvPr id="4" name="Slide Number Placeholder 3"/>
          <p:cNvSpPr>
            <a:spLocks noGrp="1"/>
          </p:cNvSpPr>
          <p:nvPr>
            <p:ph type="sldNum" sz="quarter" idx="10"/>
          </p:nvPr>
        </p:nvSpPr>
        <p:spPr/>
        <p:txBody>
          <a:bodyPr/>
          <a:lstStyle/>
          <a:p>
            <a:fld id="{51620C48-F8AD-4E97-A2BF-C65FED338BB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Draft only</a:t>
            </a:r>
            <a:endParaRPr lang="en-US" dirty="0"/>
          </a:p>
        </p:txBody>
      </p:sp>
      <p:sp>
        <p:nvSpPr>
          <p:cNvPr id="4" name="Slide Number Placeholder 3"/>
          <p:cNvSpPr>
            <a:spLocks noGrp="1"/>
          </p:cNvSpPr>
          <p:nvPr>
            <p:ph type="sldNum" sz="quarter" idx="10"/>
          </p:nvPr>
        </p:nvSpPr>
        <p:spPr/>
        <p:txBody>
          <a:bodyPr/>
          <a:lstStyle/>
          <a:p>
            <a:fld id="{51620C48-F8AD-4E97-A2BF-C65FED338BBE}" type="slidenum">
              <a:rPr lang="en-US" smtClean="0"/>
              <a:pPr/>
              <a:t>17</a:t>
            </a:fld>
            <a:endParaRPr lang="en-US"/>
          </a:p>
        </p:txBody>
      </p:sp>
    </p:spTree>
    <p:extLst>
      <p:ext uri="{BB962C8B-B14F-4D97-AF65-F5344CB8AC3E}">
        <p14:creationId xmlns:p14="http://schemas.microsoft.com/office/powerpoint/2010/main" val="4276034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Draft</a:t>
            </a:r>
            <a:r>
              <a:rPr lang="en-US" baseline="0" dirty="0" smtClean="0"/>
              <a:t> only</a:t>
            </a:r>
            <a:endParaRPr lang="en-US" dirty="0"/>
          </a:p>
        </p:txBody>
      </p:sp>
      <p:sp>
        <p:nvSpPr>
          <p:cNvPr id="4" name="Slide Number Placeholder 3"/>
          <p:cNvSpPr>
            <a:spLocks noGrp="1"/>
          </p:cNvSpPr>
          <p:nvPr>
            <p:ph type="sldNum" sz="quarter" idx="10"/>
          </p:nvPr>
        </p:nvSpPr>
        <p:spPr/>
        <p:txBody>
          <a:bodyPr/>
          <a:lstStyle/>
          <a:p>
            <a:fld id="{51620C48-F8AD-4E97-A2BF-C65FED338BBE}" type="slidenum">
              <a:rPr lang="en-US" smtClean="0"/>
              <a:pPr/>
              <a:t>18</a:t>
            </a:fld>
            <a:endParaRPr lang="en-US"/>
          </a:p>
        </p:txBody>
      </p:sp>
    </p:spTree>
    <p:extLst>
      <p:ext uri="{BB962C8B-B14F-4D97-AF65-F5344CB8AC3E}">
        <p14:creationId xmlns:p14="http://schemas.microsoft.com/office/powerpoint/2010/main" val="2552674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505B4CC4-B6C2-48E1-B8E0-7A2673CAA14E}"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B4CC4-B6C2-48E1-B8E0-7A2673CAA14E}"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8980">
              <a:defRPr/>
            </a:pPr>
            <a:endParaRPr lang="en-US" dirty="0"/>
          </a:p>
          <a:p>
            <a:endParaRPr lang="en-US" b="0" i="0" baseline="0" dirty="0" smtClean="0"/>
          </a:p>
          <a:p>
            <a:r>
              <a:rPr lang="en-US" b="0" i="0" baseline="0" dirty="0" smtClean="0"/>
              <a:t>  </a:t>
            </a:r>
            <a:endParaRPr lang="en-US" sz="1000" i="1" dirty="0"/>
          </a:p>
        </p:txBody>
      </p:sp>
      <p:sp>
        <p:nvSpPr>
          <p:cNvPr id="4" name="Slide Number Placeholder 3"/>
          <p:cNvSpPr>
            <a:spLocks noGrp="1"/>
          </p:cNvSpPr>
          <p:nvPr>
            <p:ph type="sldNum" sz="quarter" idx="10"/>
          </p:nvPr>
        </p:nvSpPr>
        <p:spPr/>
        <p:txBody>
          <a:bodyPr/>
          <a:lstStyle/>
          <a:p>
            <a:fld id="{505B4CC4-B6C2-48E1-B8E0-7A2673CAA14E}"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smtClean="0"/>
          </a:p>
        </p:txBody>
      </p:sp>
      <p:sp>
        <p:nvSpPr>
          <p:cNvPr id="4" name="Slide Number Placeholder 3"/>
          <p:cNvSpPr>
            <a:spLocks noGrp="1"/>
          </p:cNvSpPr>
          <p:nvPr>
            <p:ph type="sldNum" sz="quarter" idx="10"/>
          </p:nvPr>
        </p:nvSpPr>
        <p:spPr/>
        <p:txBody>
          <a:bodyPr/>
          <a:lstStyle/>
          <a:p>
            <a:fld id="{AC675872-90F3-4152-B0EF-EEA99258930D}"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888980">
              <a:defRPr/>
            </a:pPr>
            <a:endParaRPr lang="en-US" i="0" baseline="0" dirty="0" smtClean="0">
              <a:sym typeface="Wingdings" pitchFamily="2" charset="2"/>
            </a:endParaRPr>
          </a:p>
        </p:txBody>
      </p:sp>
      <p:sp>
        <p:nvSpPr>
          <p:cNvPr id="4" name="Slide Number Placeholder 3"/>
          <p:cNvSpPr>
            <a:spLocks noGrp="1"/>
          </p:cNvSpPr>
          <p:nvPr>
            <p:ph type="sldNum" sz="quarter" idx="10"/>
          </p:nvPr>
        </p:nvSpPr>
        <p:spPr/>
        <p:txBody>
          <a:bodyPr/>
          <a:lstStyle/>
          <a:p>
            <a:fld id="{AC675872-90F3-4152-B0EF-EEA99258930D}"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B4CC4-B6C2-48E1-B8E0-7A2673CAA14E}"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None/>
            </a:pPr>
            <a:endParaRPr lang="en-US" sz="1000" dirty="0">
              <a:solidFill>
                <a:srgbClr val="000000"/>
              </a:solidFill>
              <a:latin typeface="Tahoma" pitchFamily="34" charset="0"/>
              <a:ea typeface="Times New Roman" pitchFamily="18" charset="0"/>
              <a:cs typeface="Tahoma" pitchFamily="34" charset="0"/>
            </a:endParaRPr>
          </a:p>
          <a:p>
            <a:pPr defTabSz="888980">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C675872-90F3-4152-B0EF-EEA99258930D}"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Draft only</a:t>
            </a:r>
            <a:endParaRPr lang="en-US" dirty="0"/>
          </a:p>
        </p:txBody>
      </p:sp>
      <p:sp>
        <p:nvSpPr>
          <p:cNvPr id="4" name="Slide Number Placeholder 3"/>
          <p:cNvSpPr>
            <a:spLocks noGrp="1"/>
          </p:cNvSpPr>
          <p:nvPr>
            <p:ph type="sldNum" sz="quarter" idx="10"/>
          </p:nvPr>
        </p:nvSpPr>
        <p:spPr/>
        <p:txBody>
          <a:bodyPr/>
          <a:lstStyle/>
          <a:p>
            <a:fld id="{51620C48-F8AD-4E97-A2BF-C65FED338BBE}"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pPr eaLnBrk="1" latinLnBrk="0" hangingPunct="1"/>
            <a:fld id="{B41ABA4E-CD72-497B-97AA-7213B3980F60}" type="datetimeFigureOut">
              <a:rPr lang="en-US" smtClean="0"/>
              <a:pPr eaLnBrk="1" latinLnBrk="0" hangingPunct="1"/>
              <a:t>7/16/2014</a:t>
            </a:fld>
            <a:endParaRPr lang="en-US"/>
          </a:p>
        </p:txBody>
      </p:sp>
      <p:sp>
        <p:nvSpPr>
          <p:cNvPr id="17" name="Footer Placeholder 16"/>
          <p:cNvSpPr>
            <a:spLocks noGrp="1"/>
          </p:cNvSpPr>
          <p:nvPr>
            <p:ph type="ftr" sz="quarter" idx="11"/>
          </p:nvPr>
        </p:nvSpPr>
        <p:spPr/>
        <p:txBody>
          <a:bodyPr/>
          <a:lstStyle>
            <a:extLst/>
          </a:lstStyle>
          <a:p>
            <a:endParaRPr kumimoji="0" lang="en-US"/>
          </a:p>
        </p:txBody>
      </p:sp>
      <p:sp>
        <p:nvSpPr>
          <p:cNvPr id="29" name="Slide Number Placeholder 28"/>
          <p:cNvSpPr>
            <a:spLocks noGrp="1"/>
          </p:cNvSpPr>
          <p:nvPr>
            <p:ph type="sldNum" sz="quarter" idx="12"/>
          </p:nvPr>
        </p:nvSpPr>
        <p:spPr/>
        <p:txBody>
          <a:bodyPr/>
          <a:lstStyle>
            <a:extLst/>
          </a:lstStyle>
          <a:p>
            <a:fld id="{D2E57653-3E58-4892-A7ED-712530ACC680}" type="slidenum">
              <a:rPr kumimoji="0" lang="en-US" smtClean="0"/>
              <a:pPr/>
              <a:t>‹#›</a:t>
            </a:fld>
            <a:endParaRPr kumimoji="0"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B41ABA4E-CD72-497B-97AA-7213B3980F60}" type="datetimeFigureOut">
              <a:rPr lang="en-US" smtClean="0"/>
              <a:pPr eaLnBrk="1" latinLnBrk="0" hangingPunct="1"/>
              <a:t>7/16/2014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2E57653-3E58-4892-A7ED-712530ACC68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B41ABA4E-CD72-497B-97AA-7213B3980F60}" type="datetimeFigureOut">
              <a:rPr lang="en-US" smtClean="0"/>
              <a:pPr eaLnBrk="1" latinLnBrk="0" hangingPunct="1"/>
              <a:t>7/16/2014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2E57653-3E58-4892-A7ED-712530ACC680}"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B41ABA4E-CD72-497B-97AA-7213B3980F60}" type="datetimeFigureOut">
              <a:rPr lang="en-US" smtClean="0"/>
              <a:pPr eaLnBrk="1" latinLnBrk="0" hangingPunct="1"/>
              <a:t>7/16/2014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2E57653-3E58-4892-A7ED-712530ACC680}"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eaLnBrk="1" latinLnBrk="0" hangingPunct="1"/>
            <a:fld id="{B41ABA4E-CD72-497B-97AA-7213B3980F60}" type="datetimeFigureOut">
              <a:rPr lang="en-US" smtClean="0"/>
              <a:pPr eaLnBrk="1" latinLnBrk="0" hangingPunct="1"/>
              <a:t>7/16/2014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2E57653-3E58-4892-A7ED-712530ACC680}" type="slidenum">
              <a:rPr kumimoji="0" lang="en-US" smtClean="0"/>
              <a:pPr/>
              <a:t>‹#›</a:t>
            </a:fld>
            <a:endParaRPr kumimoji="0"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eaLnBrk="1" latinLnBrk="0" hangingPunct="1"/>
            <a:fld id="{B41ABA4E-CD72-497B-97AA-7213B3980F60}" type="datetimeFigureOut">
              <a:rPr lang="en-US" smtClean="0"/>
              <a:pPr eaLnBrk="1" latinLnBrk="0" hangingPunct="1"/>
              <a:t>7/16/2014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D2E57653-3E58-4892-A7ED-712530ACC680}"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eaLnBrk="1" latinLnBrk="0" hangingPunct="1"/>
            <a:fld id="{B41ABA4E-CD72-497B-97AA-7213B3980F60}" type="datetimeFigureOut">
              <a:rPr lang="en-US" smtClean="0"/>
              <a:pPr eaLnBrk="1" latinLnBrk="0" hangingPunct="1"/>
              <a:t>7/16/2014</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D2E57653-3E58-4892-A7ED-712530ACC680}" type="slidenum">
              <a:rPr kumimoji="0" lang="en-US" smtClean="0"/>
              <a:pPr/>
              <a:t>‹#›</a:t>
            </a:fld>
            <a:endParaRPr kumimoji="0"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eaLnBrk="1" latinLnBrk="0" hangingPunct="1"/>
            <a:fld id="{B41ABA4E-CD72-497B-97AA-7213B3980F60}" type="datetimeFigureOut">
              <a:rPr lang="en-US" smtClean="0"/>
              <a:pPr eaLnBrk="1" latinLnBrk="0" hangingPunct="1"/>
              <a:t>7/16/2014</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D2E57653-3E58-4892-A7ED-712530ACC680}"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eaLnBrk="1" latinLnBrk="0" hangingPunct="1"/>
            <a:fld id="{B41ABA4E-CD72-497B-97AA-7213B3980F60}" type="datetimeFigureOut">
              <a:rPr lang="en-US" smtClean="0"/>
              <a:pPr eaLnBrk="1" latinLnBrk="0" hangingPunct="1"/>
              <a:t>7/16/2014</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D2E57653-3E58-4892-A7ED-712530ACC680}"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eaLnBrk="1" latinLnBrk="0" hangingPunct="1"/>
            <a:fld id="{B41ABA4E-CD72-497B-97AA-7213B3980F60}" type="datetimeFigureOut">
              <a:rPr lang="en-US" smtClean="0"/>
              <a:pPr eaLnBrk="1" latinLnBrk="0" hangingPunct="1"/>
              <a:t>7/16/2014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D2E57653-3E58-4892-A7ED-712530ACC680}"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pPr eaLnBrk="1" latinLnBrk="0" hangingPunct="1"/>
            <a:fld id="{B41ABA4E-CD72-497B-97AA-7213B3980F60}" type="datetimeFigureOut">
              <a:rPr lang="en-US" smtClean="0"/>
              <a:pPr eaLnBrk="1" latinLnBrk="0" hangingPunct="1"/>
              <a:t>7/16/2014</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kumimoji="0"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D2E57653-3E58-4892-A7ED-712530ACC680}"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eaLnBrk="1" latinLnBrk="0" hangingPunct="1"/>
            <a:fld id="{B41ABA4E-CD72-497B-97AA-7213B3980F60}" type="datetimeFigureOut">
              <a:rPr lang="en-US" smtClean="0"/>
              <a:pPr eaLnBrk="1" latinLnBrk="0" hangingPunct="1"/>
              <a:t>7/16/2014</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kumimoji="0"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D2E57653-3E58-4892-A7ED-712530ACC680}" type="slidenum">
              <a:rPr kumimoji="0" lang="en-US" smtClean="0"/>
              <a:pPr/>
              <a:t>‹#›</a:t>
            </a:fld>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image" Target="../media/image15.jpeg"/><Relationship Id="rId4" Type="http://schemas.openxmlformats.org/officeDocument/2006/relationships/hyperlink" Target="http://www.nytimes.com/2011/04/21/opinion/21bazerman.html?src=me&amp;ref=genera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3.xml"/><Relationship Id="rId7" Type="http://schemas.openxmlformats.org/officeDocument/2006/relationships/diagramQuickStyle" Target="../diagrams/quickStyle1.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jpe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4.xml"/><Relationship Id="rId7"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61182" y="4360920"/>
            <a:ext cx="7920110" cy="1975104"/>
          </a:xfrm>
        </p:spPr>
        <p:txBody>
          <a:bodyPr/>
          <a:lstStyle/>
          <a:p>
            <a:r>
              <a:rPr lang="en-US" i="1" dirty="0" smtClean="0"/>
              <a:t>TEC-</a:t>
            </a:r>
            <a:r>
              <a:rPr lang="en-US" i="1" dirty="0" err="1" smtClean="0"/>
              <a:t>thics</a:t>
            </a:r>
            <a:r>
              <a:rPr lang="en-US" i="1" dirty="0" smtClean="0"/>
              <a:t>: </a:t>
            </a:r>
            <a:br>
              <a:rPr lang="en-US" i="1" dirty="0" smtClean="0"/>
            </a:br>
            <a:r>
              <a:rPr lang="en-US" dirty="0" smtClean="0"/>
              <a:t>Can Virtue Be Taught?</a:t>
            </a:r>
            <a:endParaRPr lang="en-US" dirty="0"/>
          </a:p>
        </p:txBody>
      </p:sp>
      <p:sp>
        <p:nvSpPr>
          <p:cNvPr id="2" name="Subtitle 1"/>
          <p:cNvSpPr>
            <a:spLocks noGrp="1"/>
          </p:cNvSpPr>
          <p:nvPr>
            <p:ph type="subTitle" idx="1"/>
          </p:nvPr>
        </p:nvSpPr>
        <p:spPr>
          <a:xfrm>
            <a:off x="492370" y="2377440"/>
            <a:ext cx="3629464" cy="1508760"/>
          </a:xfrm>
        </p:spPr>
        <p:txBody>
          <a:bodyPr>
            <a:normAutofit/>
          </a:bodyPr>
          <a:lstStyle/>
          <a:p>
            <a:r>
              <a:rPr lang="en-US" sz="2400" b="1" dirty="0" smtClean="0"/>
              <a:t>Kathy Meacham</a:t>
            </a:r>
          </a:p>
          <a:p>
            <a:r>
              <a:rPr lang="en-US" sz="2400" b="1" dirty="0" smtClean="0"/>
              <a:t>Arlene Davis</a:t>
            </a:r>
          </a:p>
          <a:p>
            <a:r>
              <a:rPr lang="en-US" sz="2400" b="1" dirty="0" smtClean="0"/>
              <a:t>AOE Workshop, June 2014</a:t>
            </a:r>
            <a:endParaRPr lang="en-US" sz="2400" b="1" dirty="0"/>
          </a:p>
        </p:txBody>
      </p:sp>
      <p:pic>
        <p:nvPicPr>
          <p:cNvPr id="1026" name="Picture 2"/>
          <p:cNvPicPr>
            <a:picLocks noChangeAspect="1" noChangeArrowheads="1"/>
          </p:cNvPicPr>
          <p:nvPr/>
        </p:nvPicPr>
        <p:blipFill>
          <a:blip r:embed="rId4" cstate="print"/>
          <a:srcRect/>
          <a:stretch>
            <a:fillRect/>
          </a:stretch>
        </p:blipFill>
        <p:spPr bwMode="auto">
          <a:xfrm>
            <a:off x="4768948" y="182127"/>
            <a:ext cx="3130062" cy="417879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442563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1143000"/>
          </a:xfrm>
        </p:spPr>
        <p:txBody>
          <a:bodyPr>
            <a:noAutofit/>
          </a:bodyPr>
          <a:lstStyle/>
          <a:p>
            <a:pPr algn="ctr"/>
            <a:r>
              <a:rPr lang="en-US" sz="3200" b="1" dirty="0" smtClean="0"/>
              <a:t/>
            </a:r>
            <a:br>
              <a:rPr lang="en-US" sz="3200" b="1" dirty="0" smtClean="0"/>
            </a:br>
            <a:r>
              <a:rPr lang="en-US" sz="2800" b="1" dirty="0" smtClean="0"/>
              <a:t>“Our confidence in our own integrity </a:t>
            </a:r>
            <a:br>
              <a:rPr lang="en-US" sz="2800" b="1" dirty="0" smtClean="0"/>
            </a:br>
            <a:r>
              <a:rPr lang="en-US" sz="2800" b="1" dirty="0" smtClean="0"/>
              <a:t>is frequently overrated.”</a:t>
            </a:r>
            <a:br>
              <a:rPr lang="en-US" sz="2800" b="1" dirty="0" smtClean="0"/>
            </a:br>
            <a:endParaRPr lang="en-US" sz="3200" dirty="0"/>
          </a:p>
        </p:txBody>
      </p:sp>
      <p:sp>
        <p:nvSpPr>
          <p:cNvPr id="8" name="Content Placeholder 7"/>
          <p:cNvSpPr>
            <a:spLocks noGrp="1"/>
          </p:cNvSpPr>
          <p:nvPr>
            <p:ph sz="half" idx="1"/>
          </p:nvPr>
        </p:nvSpPr>
        <p:spPr>
          <a:xfrm>
            <a:off x="0" y="6248400"/>
            <a:ext cx="9144000" cy="609600"/>
          </a:xfrm>
        </p:spPr>
        <p:txBody>
          <a:bodyPr>
            <a:normAutofit lnSpcReduction="10000"/>
          </a:bodyPr>
          <a:lstStyle/>
          <a:p>
            <a:pPr algn="ctr">
              <a:lnSpc>
                <a:spcPct val="110000"/>
              </a:lnSpc>
              <a:buNone/>
            </a:pPr>
            <a:r>
              <a:rPr lang="en-US" sz="1600" dirty="0" smtClean="0"/>
              <a:t>	</a:t>
            </a:r>
            <a:r>
              <a:rPr lang="en-US" sz="1600" dirty="0" err="1" smtClean="0"/>
              <a:t>Bazerman</a:t>
            </a:r>
            <a:r>
              <a:rPr lang="en-US" sz="1600" dirty="0" smtClean="0"/>
              <a:t> &amp; </a:t>
            </a:r>
            <a:r>
              <a:rPr lang="en-US" sz="1600" dirty="0" err="1" smtClean="0"/>
              <a:t>Tenbrunsel</a:t>
            </a:r>
            <a:r>
              <a:rPr lang="en-US" sz="1600" dirty="0" smtClean="0"/>
              <a:t>:  </a:t>
            </a:r>
            <a:r>
              <a:rPr lang="en-US" sz="1600" u="sng" dirty="0" smtClean="0">
                <a:solidFill>
                  <a:srgbClr val="000000"/>
                </a:solidFill>
                <a:hlinkClick r:id="rId4"/>
              </a:rPr>
              <a:t>http://www.nytimes.com/2011/04/21/opinion/21bazerman.html?src=me&amp;ref=general</a:t>
            </a:r>
            <a:endParaRPr lang="en-US" sz="1600" dirty="0" smtClean="0">
              <a:solidFill>
                <a:srgbClr val="000000"/>
              </a:solidFill>
            </a:endParaRPr>
          </a:p>
        </p:txBody>
      </p:sp>
      <p:pic>
        <p:nvPicPr>
          <p:cNvPr id="1027" name="Picture 3" descr="http://tv-series-download.com/wp-content/uploads/2011/01/Dr__House.jpg"/>
          <p:cNvPicPr>
            <a:picLocks noChangeAspect="1" noChangeArrowheads="1"/>
          </p:cNvPicPr>
          <p:nvPr/>
        </p:nvPicPr>
        <p:blipFill>
          <a:blip r:embed="rId5" cstate="print"/>
          <a:srcRect/>
          <a:stretch>
            <a:fillRect/>
          </a:stretch>
        </p:blipFill>
        <p:spPr bwMode="auto">
          <a:xfrm>
            <a:off x="1295400" y="1600200"/>
            <a:ext cx="6477000" cy="4857750"/>
          </a:xfrm>
          <a:prstGeom prst="rect">
            <a:avLst/>
          </a:prstGeom>
          <a:noFill/>
          <a:ln w="12700">
            <a:solidFill>
              <a:srgbClr val="FFFF00"/>
            </a:solidFill>
          </a:ln>
        </p:spPr>
      </p:pic>
      <p:sp>
        <p:nvSpPr>
          <p:cNvPr id="9" name="TextBox 8"/>
          <p:cNvSpPr txBox="1"/>
          <p:nvPr/>
        </p:nvSpPr>
        <p:spPr>
          <a:xfrm>
            <a:off x="228600" y="152400"/>
            <a:ext cx="8571577" cy="461665"/>
          </a:xfrm>
          <a:prstGeom prst="rect">
            <a:avLst/>
          </a:prstGeom>
          <a:noFill/>
        </p:spPr>
        <p:txBody>
          <a:bodyPr wrap="none" rtlCol="0">
            <a:spAutoFit/>
          </a:bodyPr>
          <a:lstStyle/>
          <a:p>
            <a:r>
              <a:rPr lang="en-US" sz="2400" b="1" dirty="0" smtClean="0"/>
              <a:t>Problem #3, Part B: dazzling diagnosticians, superb surgeons…</a:t>
            </a:r>
            <a:endParaRPr lang="en-US" sz="2400" b="1" dirty="0"/>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06-12 at 11.17.21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560" y="0"/>
            <a:ext cx="5394354" cy="6858000"/>
          </a:xfrm>
          <a:prstGeom prst="rect">
            <a:avLst/>
          </a:prstGeom>
        </p:spPr>
      </p:pic>
      <p:sp>
        <p:nvSpPr>
          <p:cNvPr id="6" name="TextBox 5"/>
          <p:cNvSpPr txBox="1"/>
          <p:nvPr/>
        </p:nvSpPr>
        <p:spPr>
          <a:xfrm>
            <a:off x="6423319" y="898942"/>
            <a:ext cx="2584093" cy="1200329"/>
          </a:xfrm>
          <a:prstGeom prst="rect">
            <a:avLst/>
          </a:prstGeom>
          <a:noFill/>
        </p:spPr>
        <p:txBody>
          <a:bodyPr wrap="square" rtlCol="0">
            <a:spAutoFit/>
          </a:bodyPr>
          <a:lstStyle/>
          <a:p>
            <a:r>
              <a:rPr lang="en-US" dirty="0" smtClean="0"/>
              <a:t>Thematic Analysis of Critical Incident Reports. </a:t>
            </a:r>
          </a:p>
          <a:p>
            <a:r>
              <a:rPr lang="en-US" dirty="0" smtClean="0"/>
              <a:t>Weil, Gupta, Thomson, Reynolds, Chuang</a:t>
            </a:r>
            <a:endParaRPr lang="en-US" dirty="0"/>
          </a:p>
        </p:txBody>
      </p:sp>
    </p:spTree>
    <p:custDataLst>
      <p:tags r:id="rId1"/>
    </p:custDataLst>
    <p:extLst>
      <p:ext uri="{BB962C8B-B14F-4D97-AF65-F5344CB8AC3E}">
        <p14:creationId xmlns:p14="http://schemas.microsoft.com/office/powerpoint/2010/main" val="2470601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2700"/>
            <a:ext cx="8229600" cy="990600"/>
          </a:xfrm>
        </p:spPr>
        <p:txBody>
          <a:bodyPr>
            <a:noAutofit/>
          </a:bodyPr>
          <a:lstStyle/>
          <a:p>
            <a:pPr algn="ctr"/>
            <a:r>
              <a:rPr lang="en-US" sz="3200" b="1" dirty="0" smtClean="0"/>
              <a:t>Problem #4: students experience MORAL DISTRESS, even in the best programs</a:t>
            </a:r>
            <a:br>
              <a:rPr lang="en-US" sz="3200" b="1" dirty="0" smtClean="0"/>
            </a:br>
            <a:endParaRPr lang="en-US" sz="3200" b="1" dirty="0"/>
          </a:p>
        </p:txBody>
      </p:sp>
      <p:sp>
        <p:nvSpPr>
          <p:cNvPr id="4" name="Content Placeholder 3"/>
          <p:cNvSpPr>
            <a:spLocks noGrp="1"/>
          </p:cNvSpPr>
          <p:nvPr>
            <p:ph sz="half" idx="1"/>
          </p:nvPr>
        </p:nvSpPr>
        <p:spPr>
          <a:xfrm>
            <a:off x="152400" y="1066800"/>
            <a:ext cx="4495800" cy="5257800"/>
          </a:xfrm>
        </p:spPr>
        <p:txBody>
          <a:bodyPr>
            <a:normAutofit fontScale="77500" lnSpcReduction="20000"/>
          </a:bodyPr>
          <a:lstStyle/>
          <a:p>
            <a:pPr>
              <a:buNone/>
            </a:pPr>
            <a:endParaRPr lang="en-US" sz="1400" b="1" dirty="0" smtClean="0"/>
          </a:p>
          <a:p>
            <a:pPr>
              <a:buNone/>
            </a:pPr>
            <a:endParaRPr lang="en-US" sz="4600" b="1" i="1" dirty="0" smtClean="0">
              <a:solidFill>
                <a:srgbClr val="FFFF00"/>
              </a:solidFill>
              <a:sym typeface="Wingdings" pitchFamily="2" charset="2"/>
            </a:endParaRPr>
          </a:p>
          <a:p>
            <a:pPr>
              <a:buNone/>
            </a:pPr>
            <a:r>
              <a:rPr lang="en-US" sz="4800" b="1" i="1" dirty="0" smtClean="0"/>
              <a:t>“</a:t>
            </a:r>
            <a:r>
              <a:rPr lang="en-US" sz="5000" b="1" i="1" dirty="0" smtClean="0"/>
              <a:t>When placed in positions of moral distress, our ethics meetings gave me a safe place to process the tensions I experienced.” </a:t>
            </a:r>
          </a:p>
          <a:p>
            <a:pPr>
              <a:buNone/>
            </a:pPr>
            <a:r>
              <a:rPr lang="en-US" sz="5000" b="1" i="1" dirty="0" smtClean="0"/>
              <a:t> </a:t>
            </a:r>
            <a:r>
              <a:rPr lang="en-US" sz="2900" b="1" i="1" dirty="0" smtClean="0"/>
              <a:t>R. </a:t>
            </a:r>
            <a:r>
              <a:rPr lang="en-US" sz="2900" b="1" i="1" dirty="0" err="1" smtClean="0"/>
              <a:t>Macfie</a:t>
            </a:r>
            <a:r>
              <a:rPr lang="en-US" sz="2900" b="1" i="1" dirty="0" smtClean="0"/>
              <a:t>, SOM-A MS3, 2011-12</a:t>
            </a:r>
            <a:endParaRPr lang="en-US" sz="4600" b="1" dirty="0" smtClean="0">
              <a:solidFill>
                <a:srgbClr val="FFFF00"/>
              </a:solidFill>
            </a:endParaRPr>
          </a:p>
        </p:txBody>
      </p:sp>
      <p:sp>
        <p:nvSpPr>
          <p:cNvPr id="5" name="Content Placeholder 4"/>
          <p:cNvSpPr>
            <a:spLocks noGrp="1"/>
          </p:cNvSpPr>
          <p:nvPr>
            <p:ph sz="half" idx="2"/>
          </p:nvPr>
        </p:nvSpPr>
        <p:spPr>
          <a:xfrm>
            <a:off x="4648200" y="914400"/>
            <a:ext cx="4038600" cy="5638800"/>
          </a:xfrm>
        </p:spPr>
        <p:txBody>
          <a:bodyPr>
            <a:normAutofit fontScale="77500" lnSpcReduction="20000"/>
          </a:bodyPr>
          <a:lstStyle/>
          <a:p>
            <a:pPr>
              <a:buNone/>
            </a:pPr>
            <a:endParaRPr lang="en-US" sz="4200" dirty="0" smtClean="0"/>
          </a:p>
          <a:p>
            <a:pPr>
              <a:buNone/>
            </a:pPr>
            <a:endParaRPr lang="en-US" sz="3600" dirty="0" smtClean="0"/>
          </a:p>
          <a:p>
            <a:pPr>
              <a:buNone/>
            </a:pPr>
            <a:r>
              <a:rPr lang="en-US" dirty="0" smtClean="0"/>
              <a:t/>
            </a:r>
            <a:br>
              <a:rPr lang="en-US" dirty="0" smtClean="0"/>
            </a:br>
            <a:endParaRPr lang="en-US" dirty="0" smtClean="0"/>
          </a:p>
        </p:txBody>
      </p:sp>
      <p:pic>
        <p:nvPicPr>
          <p:cNvPr id="5122" name="Picture 2" descr="medical ethics gifts, medical ethics gift, medical ethics merchandise, gifts for medical ethics, gift for medical ethics"/>
          <p:cNvPicPr>
            <a:picLocks noChangeAspect="1" noChangeArrowheads="1"/>
          </p:cNvPicPr>
          <p:nvPr/>
        </p:nvPicPr>
        <p:blipFill>
          <a:blip r:embed="rId4" cstate="print"/>
          <a:srcRect/>
          <a:stretch>
            <a:fillRect/>
          </a:stretch>
        </p:blipFill>
        <p:spPr bwMode="auto">
          <a:xfrm>
            <a:off x="4889373" y="1109306"/>
            <a:ext cx="3721227" cy="5062894"/>
          </a:xfrm>
          <a:prstGeom prst="rect">
            <a:avLst/>
          </a:prstGeom>
          <a:noFill/>
          <a:ln w="19050">
            <a:solidFill>
              <a:srgbClr val="FFFF00"/>
            </a:solidFill>
          </a:ln>
        </p:spPr>
      </p:pic>
      <p:sp>
        <p:nvSpPr>
          <p:cNvPr id="6" name="TextBox 5"/>
          <p:cNvSpPr txBox="1"/>
          <p:nvPr/>
        </p:nvSpPr>
        <p:spPr>
          <a:xfrm>
            <a:off x="1905000" y="6400800"/>
            <a:ext cx="5410200" cy="338554"/>
          </a:xfrm>
          <a:prstGeom prst="rect">
            <a:avLst/>
          </a:prstGeom>
          <a:noFill/>
        </p:spPr>
        <p:txBody>
          <a:bodyPr wrap="square" rtlCol="0">
            <a:spAutoFit/>
          </a:bodyPr>
          <a:lstStyle/>
          <a:p>
            <a:pPr algn="ctr"/>
            <a:r>
              <a:rPr lang="en-US" sz="1600" dirty="0" smtClean="0"/>
              <a:t>White, AA et al. </a:t>
            </a:r>
            <a:r>
              <a:rPr lang="en-US" sz="1600" i="1" dirty="0" smtClean="0"/>
              <a:t>Academic Medicine. </a:t>
            </a:r>
            <a:r>
              <a:rPr lang="en-US" sz="1600" dirty="0" smtClean="0"/>
              <a:t>2008 March.</a:t>
            </a:r>
            <a:endParaRPr lang="en-US" sz="16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3429000" cy="914400"/>
          </a:xfrm>
        </p:spPr>
        <p:txBody>
          <a:bodyPr/>
          <a:lstStyle/>
          <a:p>
            <a:r>
              <a:rPr lang="en-US" sz="3200" b="1" dirty="0" smtClean="0"/>
              <a:t>Problem #5</a:t>
            </a:r>
            <a:br>
              <a:rPr lang="en-US" sz="3200" b="1" dirty="0" smtClean="0"/>
            </a:br>
            <a:r>
              <a:rPr lang="en-US" sz="3200" b="1" dirty="0" smtClean="0"/>
              <a:t>Ethical skills &amp; knowledge —</a:t>
            </a:r>
            <a:br>
              <a:rPr lang="en-US" sz="3200" b="1" dirty="0" smtClean="0"/>
            </a:br>
            <a:r>
              <a:rPr lang="en-US" sz="3200" b="1" dirty="0" smtClean="0"/>
              <a:t/>
            </a:r>
            <a:br>
              <a:rPr lang="en-US" sz="3200" b="1" dirty="0" smtClean="0"/>
            </a:br>
            <a:r>
              <a:rPr lang="en-US" sz="3200" b="1" dirty="0" smtClean="0"/>
              <a:t>like clinical skills &amp; knowledge —  </a:t>
            </a:r>
            <a:br>
              <a:rPr lang="en-US" sz="3200" b="1" dirty="0" smtClean="0"/>
            </a:br>
            <a:r>
              <a:rPr lang="en-US" sz="3200" b="1" dirty="0" smtClean="0"/>
              <a:t/>
            </a:r>
            <a:br>
              <a:rPr lang="en-US" sz="3200" b="1" dirty="0" smtClean="0"/>
            </a:br>
            <a:r>
              <a:rPr lang="en-US" sz="3200" b="1" dirty="0" smtClean="0"/>
              <a:t>need practice.</a:t>
            </a:r>
            <a:endParaRPr lang="en-US" sz="3200" b="1" dirty="0"/>
          </a:p>
        </p:txBody>
      </p:sp>
      <p:sp>
        <p:nvSpPr>
          <p:cNvPr id="3" name="Content Placeholder 2"/>
          <p:cNvSpPr>
            <a:spLocks noGrp="1"/>
          </p:cNvSpPr>
          <p:nvPr>
            <p:ph sz="half" idx="1"/>
          </p:nvPr>
        </p:nvSpPr>
        <p:spPr>
          <a:xfrm>
            <a:off x="-304800" y="5103674"/>
            <a:ext cx="4419600" cy="1754326"/>
          </a:xfrm>
        </p:spPr>
        <p:txBody>
          <a:bodyPr wrap="square">
            <a:spAutoFit/>
          </a:bodyPr>
          <a:lstStyle/>
          <a:p>
            <a:pPr>
              <a:buNone/>
            </a:pPr>
            <a:r>
              <a:rPr lang="en-US" sz="2000" dirty="0" smtClean="0"/>
              <a:t>        </a:t>
            </a:r>
            <a:r>
              <a:rPr lang="en-US" sz="1200" dirty="0" err="1" smtClean="0"/>
              <a:t>Eckles</a:t>
            </a:r>
            <a:r>
              <a:rPr lang="en-US" sz="1200" dirty="0" smtClean="0"/>
              <a:t>, et al. </a:t>
            </a:r>
            <a:r>
              <a:rPr lang="en-US" sz="1200" i="1" dirty="0" smtClean="0"/>
              <a:t>Academic Medicine.</a:t>
            </a:r>
            <a:r>
              <a:rPr lang="en-US" sz="1200" dirty="0" smtClean="0"/>
              <a:t>2005 Dec. Also: Bell et al., </a:t>
            </a:r>
            <a:r>
              <a:rPr lang="en-US" sz="1200" dirty="0" err="1" smtClean="0"/>
              <a:t>Brodwin</a:t>
            </a:r>
            <a:r>
              <a:rPr lang="en-US" sz="1200" dirty="0" smtClean="0"/>
              <a:t>, </a:t>
            </a:r>
            <a:r>
              <a:rPr lang="en-US" sz="1200" dirty="0" err="1" smtClean="0"/>
              <a:t>Brown&amp;DeRenzo</a:t>
            </a:r>
            <a:r>
              <a:rPr lang="en-US" sz="1200" dirty="0" smtClean="0"/>
              <a:t>, </a:t>
            </a:r>
            <a:r>
              <a:rPr lang="en-US" sz="1200" dirty="0" err="1" smtClean="0"/>
              <a:t>Caldicott&amp;Danis</a:t>
            </a:r>
            <a:r>
              <a:rPr lang="en-US" sz="1200" dirty="0" smtClean="0"/>
              <a:t>, </a:t>
            </a:r>
            <a:r>
              <a:rPr lang="en-US" sz="1200" dirty="0" err="1" smtClean="0"/>
              <a:t>Cohn&amp;Rudman</a:t>
            </a:r>
            <a:r>
              <a:rPr lang="en-US" sz="1200" dirty="0" smtClean="0"/>
              <a:t>, </a:t>
            </a:r>
            <a:r>
              <a:rPr lang="en-US" sz="1200" dirty="0" err="1" smtClean="0"/>
              <a:t>Cooper&amp;Tauber</a:t>
            </a:r>
            <a:r>
              <a:rPr lang="en-US" sz="1200" dirty="0" smtClean="0"/>
              <a:t> </a:t>
            </a:r>
            <a:r>
              <a:rPr lang="en-US" sz="1200" dirty="0" err="1" smtClean="0"/>
              <a:t>Fard</a:t>
            </a:r>
            <a:r>
              <a:rPr lang="en-US" sz="1200" dirty="0" smtClean="0"/>
              <a:t> et al., Fryer-Edwards et al.,  </a:t>
            </a:r>
            <a:r>
              <a:rPr lang="en-US" sz="1200" dirty="0" err="1" smtClean="0"/>
              <a:t>Kesselheim&amp;Joffe</a:t>
            </a:r>
            <a:r>
              <a:rPr lang="en-US" sz="1200" dirty="0" smtClean="0"/>
              <a:t>, </a:t>
            </a:r>
            <a:r>
              <a:rPr lang="en-US" sz="1200" dirty="0" err="1" smtClean="0"/>
              <a:t>Legel&amp;Olthius</a:t>
            </a:r>
            <a:r>
              <a:rPr lang="en-US" sz="1200" dirty="0" smtClean="0"/>
              <a:t>, </a:t>
            </a:r>
            <a:r>
              <a:rPr lang="en-US" sz="1200" dirty="0" err="1" smtClean="0"/>
              <a:t>Lehrmann</a:t>
            </a:r>
            <a:r>
              <a:rPr lang="en-US" sz="1200" dirty="0" smtClean="0"/>
              <a:t> et al., Martinez, May, Miller, </a:t>
            </a:r>
            <a:r>
              <a:rPr lang="en-US" sz="1200" dirty="0" err="1" smtClean="0"/>
              <a:t>Molewijk</a:t>
            </a:r>
            <a:r>
              <a:rPr lang="en-US" sz="1200" dirty="0" smtClean="0"/>
              <a:t>, </a:t>
            </a:r>
            <a:r>
              <a:rPr lang="en-US" sz="1200" dirty="0" err="1" smtClean="0"/>
              <a:t>Musick</a:t>
            </a:r>
            <a:r>
              <a:rPr lang="en-US" sz="1200" dirty="0" smtClean="0"/>
              <a:t>, Nicholas, </a:t>
            </a:r>
            <a:r>
              <a:rPr lang="en-US" sz="1200" dirty="0" err="1" smtClean="0"/>
              <a:t>Olukoya</a:t>
            </a:r>
            <a:r>
              <a:rPr lang="en-US" sz="1200" dirty="0" smtClean="0"/>
              <a:t>, </a:t>
            </a:r>
            <a:r>
              <a:rPr lang="en-US" sz="1200" dirty="0" err="1" smtClean="0"/>
              <a:t>Pelligrino&amp;Thomasma</a:t>
            </a:r>
            <a:r>
              <a:rPr lang="en-US" sz="1200" dirty="0" smtClean="0"/>
              <a:t>, Pruitt, et al., Roberts, </a:t>
            </a:r>
            <a:r>
              <a:rPr lang="en-US" sz="1200" dirty="0" err="1" smtClean="0"/>
              <a:t>Savulescu</a:t>
            </a:r>
            <a:r>
              <a:rPr lang="en-US" sz="1200" dirty="0" smtClean="0"/>
              <a:t>, </a:t>
            </a:r>
            <a:r>
              <a:rPr lang="en-US" sz="1200" dirty="0" err="1" smtClean="0"/>
              <a:t>Shelp</a:t>
            </a:r>
            <a:r>
              <a:rPr lang="en-US" sz="1200" dirty="0" smtClean="0"/>
              <a:t>, Singer, </a:t>
            </a:r>
            <a:r>
              <a:rPr lang="en-US" sz="1200" dirty="0" err="1" smtClean="0"/>
              <a:t>Steinkamp</a:t>
            </a:r>
            <a:r>
              <a:rPr lang="en-US" sz="1200" dirty="0" smtClean="0"/>
              <a:t>, </a:t>
            </a:r>
            <a:r>
              <a:rPr lang="en-US" sz="1200" dirty="0" err="1" smtClean="0"/>
              <a:t>Stolpeer</a:t>
            </a:r>
            <a:r>
              <a:rPr lang="en-US" sz="1200" dirty="0" smtClean="0"/>
              <a:t>, </a:t>
            </a:r>
            <a:r>
              <a:rPr lang="en-US" sz="1200" dirty="0" err="1" smtClean="0"/>
              <a:t>Thodes</a:t>
            </a:r>
            <a:r>
              <a:rPr lang="en-US" sz="1200" dirty="0" smtClean="0"/>
              <a:t>, </a:t>
            </a:r>
            <a:r>
              <a:rPr lang="en-US" sz="1200" dirty="0" err="1" smtClean="0"/>
              <a:t>Thulesius</a:t>
            </a:r>
            <a:r>
              <a:rPr lang="en-US" sz="1200" dirty="0" smtClean="0"/>
              <a:t> et al., White et al</a:t>
            </a:r>
            <a:r>
              <a:rPr lang="en-US" sz="1400" dirty="0" smtClean="0"/>
              <a:t>. </a:t>
            </a:r>
            <a:endParaRPr lang="en-US" sz="2000" dirty="0"/>
          </a:p>
        </p:txBody>
      </p:sp>
      <p:sp>
        <p:nvSpPr>
          <p:cNvPr id="4" name="Content Placeholder 3"/>
          <p:cNvSpPr>
            <a:spLocks noGrp="1"/>
          </p:cNvSpPr>
          <p:nvPr>
            <p:ph sz="half" idx="2"/>
          </p:nvPr>
        </p:nvSpPr>
        <p:spPr/>
        <p:txBody>
          <a:bodyPr>
            <a:normAutofit/>
          </a:bodyPr>
          <a:lstStyle/>
          <a:p>
            <a:endParaRPr lang="en-US" dirty="0"/>
          </a:p>
        </p:txBody>
      </p:sp>
      <p:pic>
        <p:nvPicPr>
          <p:cNvPr id="76804" name="Picture 4" descr="http://www.christusrex.org/www1/stanzas/Ad-Socrates.jpg"/>
          <p:cNvPicPr>
            <a:picLocks noChangeAspect="1" noChangeArrowheads="1"/>
          </p:cNvPicPr>
          <p:nvPr/>
        </p:nvPicPr>
        <p:blipFill>
          <a:blip r:embed="rId4" cstate="print"/>
          <a:srcRect/>
          <a:stretch>
            <a:fillRect/>
          </a:stretch>
        </p:blipFill>
        <p:spPr bwMode="auto">
          <a:xfrm>
            <a:off x="4089535" y="228600"/>
            <a:ext cx="5054465" cy="61722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64459"/>
            <a:ext cx="8382000" cy="1143000"/>
          </a:xfrm>
        </p:spPr>
        <p:txBody>
          <a:bodyPr>
            <a:noAutofit/>
          </a:bodyPr>
          <a:lstStyle/>
          <a:p>
            <a:r>
              <a:rPr lang="en-US" sz="3200" b="1" dirty="0" smtClean="0"/>
              <a:t>In the midst of it all…</a:t>
            </a:r>
            <a:br>
              <a:rPr lang="en-US" sz="3200" b="1" dirty="0" smtClean="0"/>
            </a:br>
            <a:r>
              <a:rPr lang="en-US" sz="3200" b="1" dirty="0" smtClean="0"/>
              <a:t>Problem #6</a:t>
            </a:r>
            <a:endParaRPr lang="en-US" sz="3200" dirty="0"/>
          </a:p>
        </p:txBody>
      </p:sp>
      <p:sp>
        <p:nvSpPr>
          <p:cNvPr id="3" name="Content Placeholder 2"/>
          <p:cNvSpPr>
            <a:spLocks noGrp="1"/>
          </p:cNvSpPr>
          <p:nvPr>
            <p:ph sz="half" idx="1"/>
          </p:nvPr>
        </p:nvSpPr>
        <p:spPr>
          <a:xfrm>
            <a:off x="228600" y="1676400"/>
            <a:ext cx="4038600" cy="4525963"/>
          </a:xfrm>
        </p:spPr>
        <p:txBody>
          <a:bodyPr>
            <a:normAutofit/>
          </a:bodyPr>
          <a:lstStyle/>
          <a:p>
            <a:pPr lvl="0">
              <a:buNone/>
            </a:pPr>
            <a:r>
              <a:rPr lang="en-US" sz="1800" dirty="0" smtClean="0">
                <a:solidFill>
                  <a:srgbClr val="000000"/>
                </a:solidFill>
                <a:latin typeface="Tahoma" pitchFamily="34" charset="0"/>
                <a:ea typeface="Times New Roman" pitchFamily="18" charset="0"/>
                <a:cs typeface="Tahoma" pitchFamily="34" charset="0"/>
              </a:rPr>
              <a:t>	</a:t>
            </a:r>
            <a:endParaRPr lang="en-US" dirty="0"/>
          </a:p>
        </p:txBody>
      </p:sp>
      <p:pic>
        <p:nvPicPr>
          <p:cNvPr id="5" name="Picture 4" descr="Socrates"/>
          <p:cNvPicPr>
            <a:picLocks noChangeAspect="1" noChangeArrowheads="1"/>
          </p:cNvPicPr>
          <p:nvPr/>
        </p:nvPicPr>
        <p:blipFill>
          <a:blip r:embed="rId4" cstate="print">
            <a:duotone>
              <a:prstClr val="black"/>
              <a:schemeClr val="accent6">
                <a:tint val="45000"/>
                <a:satMod val="400000"/>
              </a:schemeClr>
            </a:duotone>
          </a:blip>
          <a:srcRect/>
          <a:stretch>
            <a:fillRect/>
          </a:stretch>
        </p:blipFill>
        <p:spPr bwMode="auto">
          <a:xfrm>
            <a:off x="5334000" y="1066800"/>
            <a:ext cx="3510596" cy="4343400"/>
          </a:xfrm>
          <a:prstGeom prst="rect">
            <a:avLst/>
          </a:prstGeom>
          <a:ln>
            <a:noFill/>
          </a:ln>
          <a:effectLst>
            <a:softEdge rad="63500"/>
          </a:effectLst>
        </p:spPr>
      </p:pic>
      <p:sp>
        <p:nvSpPr>
          <p:cNvPr id="6" name="TextBox 5"/>
          <p:cNvSpPr txBox="1"/>
          <p:nvPr/>
        </p:nvSpPr>
        <p:spPr>
          <a:xfrm>
            <a:off x="0" y="4267200"/>
            <a:ext cx="5105400" cy="2123658"/>
          </a:xfrm>
          <a:prstGeom prst="rect">
            <a:avLst/>
          </a:prstGeom>
          <a:noFill/>
        </p:spPr>
        <p:txBody>
          <a:bodyPr wrap="square" rtlCol="0">
            <a:spAutoFit/>
          </a:bodyPr>
          <a:lstStyle/>
          <a:p>
            <a:pPr algn="ctr"/>
            <a:r>
              <a:rPr lang="en-US" sz="3600" b="1" i="1" dirty="0" smtClean="0"/>
              <a:t>I am only wise insofar as what I don't know, I don't think I know.   </a:t>
            </a:r>
          </a:p>
          <a:p>
            <a:pPr algn="ctr"/>
            <a:r>
              <a:rPr lang="en-US" sz="2000" dirty="0" smtClean="0"/>
              <a:t>Plato, </a:t>
            </a:r>
            <a:r>
              <a:rPr lang="en-US" sz="2000" i="1" dirty="0" smtClean="0"/>
              <a:t>The Apology of Socrates</a:t>
            </a:r>
            <a:endParaRPr lang="en-US" sz="3600" b="1" i="1" dirty="0"/>
          </a:p>
        </p:txBody>
      </p:sp>
      <p:sp>
        <p:nvSpPr>
          <p:cNvPr id="7" name="TextBox 6"/>
          <p:cNvSpPr txBox="1"/>
          <p:nvPr/>
        </p:nvSpPr>
        <p:spPr>
          <a:xfrm>
            <a:off x="228600" y="4419600"/>
            <a:ext cx="4876800" cy="1077218"/>
          </a:xfrm>
          <a:prstGeom prst="rect">
            <a:avLst/>
          </a:prstGeom>
          <a:noFill/>
        </p:spPr>
        <p:txBody>
          <a:bodyPr wrap="square" rtlCol="0">
            <a:spAutoFit/>
          </a:bodyPr>
          <a:lstStyle/>
          <a:p>
            <a:pPr algn="ctr"/>
            <a:r>
              <a:rPr lang="el-GR" sz="3200" dirty="0" smtClean="0"/>
              <a:t>ἓν οἶδα ὅτι οὐδὲν οἶδα </a:t>
            </a:r>
            <a:r>
              <a:rPr lang="en-US" sz="3200" i="1" dirty="0" smtClean="0"/>
              <a:t>hen </a:t>
            </a:r>
            <a:r>
              <a:rPr lang="en-US" sz="3200" i="1" dirty="0" err="1" smtClean="0"/>
              <a:t>oída</a:t>
            </a:r>
            <a:r>
              <a:rPr lang="en-US" sz="3200" i="1" dirty="0" smtClean="0"/>
              <a:t> </a:t>
            </a:r>
            <a:r>
              <a:rPr lang="en-US" sz="3200" i="1" dirty="0" err="1" smtClean="0"/>
              <a:t>hoti</a:t>
            </a:r>
            <a:r>
              <a:rPr lang="en-US" sz="3200" i="1" dirty="0" smtClean="0"/>
              <a:t> </a:t>
            </a:r>
            <a:r>
              <a:rPr lang="en-US" sz="3200" i="1" dirty="0" err="1" smtClean="0"/>
              <a:t>oudén</a:t>
            </a:r>
            <a:r>
              <a:rPr lang="en-US" sz="3200" i="1" dirty="0" smtClean="0"/>
              <a:t> </a:t>
            </a:r>
            <a:r>
              <a:rPr lang="en-US" sz="3200" i="1" dirty="0" err="1" smtClean="0"/>
              <a:t>oída</a:t>
            </a:r>
            <a:endParaRPr lang="en-US" sz="3200" dirty="0"/>
          </a:p>
        </p:txBody>
      </p:sp>
      <p:sp>
        <p:nvSpPr>
          <p:cNvPr id="10" name="TextBox 9"/>
          <p:cNvSpPr txBox="1"/>
          <p:nvPr/>
        </p:nvSpPr>
        <p:spPr>
          <a:xfrm>
            <a:off x="0" y="1447800"/>
            <a:ext cx="5181600" cy="2862322"/>
          </a:xfrm>
          <a:prstGeom prst="rect">
            <a:avLst/>
          </a:prstGeom>
          <a:noFill/>
        </p:spPr>
        <p:txBody>
          <a:bodyPr wrap="square" rtlCol="0">
            <a:spAutoFit/>
          </a:bodyPr>
          <a:lstStyle/>
          <a:p>
            <a:r>
              <a:rPr lang="en-US" sz="2400" dirty="0" smtClean="0">
                <a:solidFill>
                  <a:srgbClr val="FFFF00"/>
                </a:solidFill>
              </a:rPr>
              <a:t>"</a:t>
            </a:r>
            <a:r>
              <a:rPr lang="en-US" sz="2400" b="1" dirty="0" smtClean="0">
                <a:solidFill>
                  <a:srgbClr val="FFFF00"/>
                </a:solidFill>
              </a:rPr>
              <a:t>The greatest ethical danger . . .is not that when faced with an important decision one makes the wrong choice, but rather that one never realizes that one is facing a decision at all.”</a:t>
            </a:r>
            <a:r>
              <a:rPr lang="en-US" sz="2000" b="1" dirty="0" smtClean="0">
                <a:solidFill>
                  <a:srgbClr val="FFFF00"/>
                </a:solidFill>
              </a:rPr>
              <a:t> </a:t>
            </a:r>
          </a:p>
          <a:p>
            <a:r>
              <a:rPr lang="en-US" sz="2000" b="1" dirty="0" smtClean="0"/>
              <a:t>          Donald Chambliss</a:t>
            </a:r>
            <a:r>
              <a:rPr lang="en-US" sz="2000" b="1" i="1" dirty="0" smtClean="0"/>
              <a:t>,  Beyond Caring:   </a:t>
            </a:r>
          </a:p>
          <a:p>
            <a:r>
              <a:rPr lang="en-US" sz="2000" b="1" i="1" dirty="0" smtClean="0"/>
              <a:t>          Hospitals, Nurses, and the Social </a:t>
            </a:r>
          </a:p>
          <a:p>
            <a:r>
              <a:rPr lang="en-US" sz="2000" b="1" i="1" dirty="0" smtClean="0"/>
              <a:t>          Organization of Ethics, </a:t>
            </a:r>
            <a:r>
              <a:rPr lang="en-US" sz="2000" b="1" dirty="0" smtClean="0"/>
              <a:t>1996</a:t>
            </a:r>
            <a:endParaRPr lang="en-US" sz="2000" dirty="0"/>
          </a:p>
        </p:txBody>
      </p:sp>
      <p:sp>
        <p:nvSpPr>
          <p:cNvPr id="11" name="TextBox 10"/>
          <p:cNvSpPr txBox="1"/>
          <p:nvPr/>
        </p:nvSpPr>
        <p:spPr>
          <a:xfrm>
            <a:off x="6705600" y="6096000"/>
            <a:ext cx="1531188" cy="523220"/>
          </a:xfrm>
          <a:prstGeom prst="rect">
            <a:avLst/>
          </a:prstGeom>
          <a:noFill/>
        </p:spPr>
        <p:txBody>
          <a:bodyPr wrap="none" rtlCol="0">
            <a:spAutoFit/>
          </a:bodyPr>
          <a:lstStyle/>
          <a:p>
            <a:r>
              <a:rPr lang="en-US" sz="2800" b="1" dirty="0" smtClean="0"/>
              <a:t>Socrates</a:t>
            </a:r>
            <a:endParaRPr lang="en-US" sz="2800" b="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US" sz="3600" b="1" dirty="0" smtClean="0"/>
              <a:t>Application Phase</a:t>
            </a:r>
            <a:endParaRPr lang="en-US" sz="3600" b="1" dirty="0"/>
          </a:p>
        </p:txBody>
      </p:sp>
      <p:sp>
        <p:nvSpPr>
          <p:cNvPr id="4" name="Title 3"/>
          <p:cNvSpPr>
            <a:spLocks noGrp="1"/>
          </p:cNvSpPr>
          <p:nvPr>
            <p:ph type="title"/>
          </p:nvPr>
        </p:nvSpPr>
        <p:spPr/>
        <p:txBody>
          <a:bodyPr/>
          <a:lstStyle/>
          <a:p>
            <a:r>
              <a:rPr lang="en-US" dirty="0" smtClean="0"/>
              <a:t>Opportunities in TEC</a:t>
            </a:r>
            <a:endParaRPr lang="en-US" dirty="0"/>
          </a:p>
        </p:txBody>
      </p:sp>
    </p:spTree>
    <p:custDataLst>
      <p:tags r:id="rId1"/>
    </p:custDataLst>
    <p:extLst>
      <p:ext uri="{BB962C8B-B14F-4D97-AF65-F5344CB8AC3E}">
        <p14:creationId xmlns:p14="http://schemas.microsoft.com/office/powerpoint/2010/main" val="1881428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6-12 at 10.47.51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2682"/>
            <a:ext cx="9144000" cy="6745317"/>
          </a:xfrm>
          <a:prstGeom prst="rect">
            <a:avLst/>
          </a:prstGeom>
        </p:spPr>
      </p:pic>
    </p:spTree>
    <p:custDataLst>
      <p:tags r:id="rId1"/>
    </p:custDataLst>
    <p:extLst>
      <p:ext uri="{BB962C8B-B14F-4D97-AF65-F5344CB8AC3E}">
        <p14:creationId xmlns:p14="http://schemas.microsoft.com/office/powerpoint/2010/main" val="2303865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06-12 at 10.48.10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33" y="0"/>
            <a:ext cx="8941941" cy="6858000"/>
          </a:xfrm>
          <a:prstGeom prst="rect">
            <a:avLst/>
          </a:prstGeom>
        </p:spPr>
      </p:pic>
    </p:spTree>
    <p:custDataLst>
      <p:tags r:id="rId1"/>
    </p:custDataLst>
    <p:extLst>
      <p:ext uri="{BB962C8B-B14F-4D97-AF65-F5344CB8AC3E}">
        <p14:creationId xmlns:p14="http://schemas.microsoft.com/office/powerpoint/2010/main" val="3781983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06-12 at 10.48.28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custDataLst>
      <p:tags r:id="rId1"/>
    </p:custDataLst>
    <p:extLst>
      <p:ext uri="{BB962C8B-B14F-4D97-AF65-F5344CB8AC3E}">
        <p14:creationId xmlns:p14="http://schemas.microsoft.com/office/powerpoint/2010/main" val="1674352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24853"/>
            <a:ext cx="8229600" cy="914400"/>
          </a:xfrm>
        </p:spPr>
        <p:txBody>
          <a:bodyPr/>
          <a:lstStyle/>
          <a:p>
            <a:r>
              <a:rPr lang="en-US" dirty="0" smtClean="0"/>
              <a:t>EXERCISE</a:t>
            </a:r>
            <a:endParaRPr lang="en-US" dirty="0"/>
          </a:p>
        </p:txBody>
      </p:sp>
      <p:sp>
        <p:nvSpPr>
          <p:cNvPr id="6" name="Content Placeholder 5"/>
          <p:cNvSpPr>
            <a:spLocks noGrp="1"/>
          </p:cNvSpPr>
          <p:nvPr>
            <p:ph sz="half" idx="4294967295"/>
          </p:nvPr>
        </p:nvSpPr>
        <p:spPr>
          <a:xfrm>
            <a:off x="194872" y="944380"/>
            <a:ext cx="8949128" cy="5913620"/>
          </a:xfrm>
        </p:spPr>
        <p:txBody>
          <a:bodyPr>
            <a:normAutofit fontScale="32500" lnSpcReduction="20000"/>
          </a:bodyPr>
          <a:lstStyle/>
          <a:p>
            <a:pPr>
              <a:buNone/>
            </a:pPr>
            <a:r>
              <a:rPr lang="en-US" sz="9600" dirty="0" smtClean="0">
                <a:latin typeface="Arial Rounded MT Bold" pitchFamily="34" charset="0"/>
              </a:rPr>
              <a:t/>
            </a:r>
            <a:br>
              <a:rPr lang="en-US" sz="9600" dirty="0" smtClean="0">
                <a:latin typeface="Arial Rounded MT Bold" pitchFamily="34" charset="0"/>
              </a:rPr>
            </a:br>
            <a:r>
              <a:rPr lang="en-US" sz="9600" dirty="0" smtClean="0">
                <a:latin typeface="Arial Rounded MT Bold" pitchFamily="34" charset="0"/>
              </a:rPr>
              <a:t>1.  Choose a trimester of the App Phase: </a:t>
            </a:r>
          </a:p>
          <a:p>
            <a:pPr>
              <a:buNone/>
            </a:pPr>
            <a:r>
              <a:rPr lang="en-US" sz="9600" dirty="0" smtClean="0">
                <a:latin typeface="Arial Rounded MT Bold" pitchFamily="34" charset="0"/>
              </a:rPr>
              <a:t>		</a:t>
            </a:r>
            <a:r>
              <a:rPr lang="en-US" sz="8000" i="1" dirty="0" smtClean="0">
                <a:latin typeface="Arial Rounded MT Bold" pitchFamily="34" charset="0"/>
              </a:rPr>
              <a:t>Hospital, Interventional, and Surgical Care</a:t>
            </a:r>
          </a:p>
          <a:p>
            <a:pPr>
              <a:buNone/>
            </a:pPr>
            <a:r>
              <a:rPr lang="en-US" sz="8000" i="1" dirty="0" smtClean="0">
                <a:latin typeface="Arial Rounded MT Bold" pitchFamily="34" charset="0"/>
              </a:rPr>
              <a:t>		Care of Specific Populations </a:t>
            </a:r>
            <a:r>
              <a:rPr lang="en-US" sz="4300" i="1" dirty="0" smtClean="0">
                <a:latin typeface="Arial Rounded MT Bold" pitchFamily="34" charset="0"/>
              </a:rPr>
              <a:t>(</a:t>
            </a:r>
            <a:r>
              <a:rPr lang="en-US" sz="4300" i="1" dirty="0" err="1" smtClean="0">
                <a:latin typeface="Arial Rounded MT Bold" pitchFamily="34" charset="0"/>
              </a:rPr>
              <a:t>neuro</a:t>
            </a:r>
            <a:r>
              <a:rPr lang="en-US" sz="4300" i="1" dirty="0" smtClean="0">
                <a:latin typeface="Arial Rounded MT Bold" pitchFamily="34" charset="0"/>
              </a:rPr>
              <a:t>/psych; women &amp; children)</a:t>
            </a:r>
            <a:endParaRPr lang="en-US" sz="8000" i="1" dirty="0" smtClean="0">
              <a:latin typeface="Arial Rounded MT Bold" pitchFamily="34" charset="0"/>
            </a:endParaRPr>
          </a:p>
          <a:p>
            <a:pPr>
              <a:buNone/>
            </a:pPr>
            <a:r>
              <a:rPr lang="en-US" sz="8000" i="1" dirty="0" smtClean="0">
                <a:latin typeface="Arial Rounded MT Bold" pitchFamily="34" charset="0"/>
              </a:rPr>
              <a:t>		Community-based Longitudinal Care</a:t>
            </a:r>
          </a:p>
          <a:p>
            <a:pPr>
              <a:buNone/>
            </a:pPr>
            <a:r>
              <a:rPr lang="en-US" sz="9600" dirty="0" smtClean="0">
                <a:latin typeface="Arial Rounded MT Bold" pitchFamily="34" charset="0"/>
              </a:rPr>
              <a:t>	</a:t>
            </a:r>
          </a:p>
          <a:p>
            <a:pPr>
              <a:buNone/>
            </a:pPr>
            <a:r>
              <a:rPr lang="en-US" sz="9600" dirty="0" smtClean="0">
                <a:latin typeface="Arial Rounded MT Bold" pitchFamily="34" charset="0"/>
              </a:rPr>
              <a:t>	2. Choose a scrivener.</a:t>
            </a:r>
          </a:p>
          <a:p>
            <a:pPr>
              <a:buNone/>
            </a:pPr>
            <a:r>
              <a:rPr lang="en-US" sz="9600" dirty="0" smtClean="0">
                <a:latin typeface="Arial Rounded MT Bold" pitchFamily="34" charset="0"/>
              </a:rPr>
              <a:t/>
            </a:r>
            <a:br>
              <a:rPr lang="en-US" sz="9600" dirty="0" smtClean="0">
                <a:latin typeface="Arial Rounded MT Bold" pitchFamily="34" charset="0"/>
              </a:rPr>
            </a:br>
            <a:r>
              <a:rPr lang="en-US" sz="9600" dirty="0" smtClean="0">
                <a:latin typeface="Arial Rounded MT Bold" pitchFamily="34" charset="0"/>
              </a:rPr>
              <a:t>3.  Imagine: you are advising Intensives Directors in TEC re integrating ETHICS into the Application Phase.</a:t>
            </a:r>
          </a:p>
          <a:p>
            <a:pPr>
              <a:buNone/>
            </a:pPr>
            <a:r>
              <a:rPr lang="en-US" sz="4900" dirty="0" smtClean="0"/>
              <a:t>	</a:t>
            </a:r>
            <a:r>
              <a:rPr lang="en-US" sz="9600" dirty="0" smtClean="0">
                <a:latin typeface="Arial Rounded MT Bold" pitchFamily="34" charset="0"/>
              </a:rPr>
              <a:t> 	 							</a:t>
            </a:r>
            <a:r>
              <a:rPr lang="en-US" sz="9600" dirty="0" smtClean="0">
                <a:latin typeface="Arial Rounded MT Bold" pitchFamily="34" charset="0"/>
                <a:sym typeface="Wingdings" pitchFamily="2" charset="2"/>
              </a:rPr>
              <a:t></a:t>
            </a:r>
            <a:endParaRPr lang="en-US" dirty="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endParaRPr lang="en-US" dirty="0"/>
          </a:p>
        </p:txBody>
      </p:sp>
      <p:sp>
        <p:nvSpPr>
          <p:cNvPr id="5" name="Content Placeholder 4"/>
          <p:cNvSpPr>
            <a:spLocks noGrp="1"/>
          </p:cNvSpPr>
          <p:nvPr>
            <p:ph idx="1"/>
          </p:nvPr>
        </p:nvSpPr>
        <p:spPr/>
        <p:txBody>
          <a:bodyPr/>
          <a:lstStyle/>
          <a:p>
            <a:r>
              <a:rPr lang="en-US" dirty="0"/>
              <a:t>To imagine  robust responses to common pitfalls in clinical ethics education</a:t>
            </a:r>
            <a:r>
              <a:rPr lang="en-US" dirty="0" smtClean="0"/>
              <a:t>;</a:t>
            </a:r>
          </a:p>
          <a:p>
            <a:endParaRPr lang="en-US" dirty="0"/>
          </a:p>
          <a:p>
            <a:r>
              <a:rPr lang="en-US" dirty="0"/>
              <a:t> To imagine specific possibilities for integrating ethics education into mastery of medical care for hospital and community based </a:t>
            </a:r>
            <a:r>
              <a:rPr lang="en-US" dirty="0" smtClean="0"/>
              <a:t>patients-.</a:t>
            </a:r>
            <a:r>
              <a:rPr lang="en-US" dirty="0"/>
              <a:t> </a:t>
            </a:r>
          </a:p>
          <a:p>
            <a:endParaRPr lang="en-US" dirty="0"/>
          </a:p>
        </p:txBody>
      </p:sp>
    </p:spTree>
    <p:custDataLst>
      <p:tags r:id="rId1"/>
    </p:custDataLst>
    <p:extLst>
      <p:ext uri="{BB962C8B-B14F-4D97-AF65-F5344CB8AC3E}">
        <p14:creationId xmlns:p14="http://schemas.microsoft.com/office/powerpoint/2010/main" val="790215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823" y="434715"/>
            <a:ext cx="8664315" cy="7755969"/>
          </a:xfrm>
          <a:prstGeom prst="rect">
            <a:avLst/>
          </a:prstGeom>
        </p:spPr>
        <p:txBody>
          <a:bodyPr wrap="square">
            <a:spAutoFit/>
          </a:bodyPr>
          <a:lstStyle/>
          <a:p>
            <a:pPr>
              <a:buNone/>
            </a:pPr>
            <a:r>
              <a:rPr lang="en-US" sz="2400" dirty="0" smtClean="0">
                <a:latin typeface="Arial Rounded MT Bold" pitchFamily="34" charset="0"/>
              </a:rPr>
              <a:t>Design a 2-hour applied ethics class for EACH intensive:</a:t>
            </a:r>
          </a:p>
          <a:p>
            <a:pPr>
              <a:buNone/>
            </a:pPr>
            <a:r>
              <a:rPr lang="en-US" sz="2400" dirty="0" smtClean="0">
                <a:latin typeface="Arial Rounded MT Bold" pitchFamily="34" charset="0"/>
              </a:rPr>
              <a:t>	</a:t>
            </a:r>
          </a:p>
          <a:p>
            <a:pPr>
              <a:buNone/>
            </a:pPr>
            <a:r>
              <a:rPr lang="en-US" sz="2400" dirty="0" smtClean="0">
                <a:latin typeface="Arial Rounded MT Bold" pitchFamily="34" charset="0"/>
              </a:rPr>
              <a:t>	a. Use “broad goals” in learning outcomes—as</a:t>
            </a:r>
          </a:p>
          <a:p>
            <a:pPr>
              <a:buNone/>
            </a:pPr>
            <a:r>
              <a:rPr lang="en-US" sz="2400" dirty="0" smtClean="0">
                <a:latin typeface="Arial Rounded MT Bold" pitchFamily="34" charset="0"/>
              </a:rPr>
              <a:t>		 clinical contexts for doing applied ethics</a:t>
            </a:r>
          </a:p>
          <a:p>
            <a:pPr>
              <a:buNone/>
            </a:pPr>
            <a:endParaRPr lang="en-US" sz="2400" dirty="0" smtClean="0">
              <a:latin typeface="Arial Rounded MT Bold" pitchFamily="34" charset="0"/>
            </a:endParaRPr>
          </a:p>
          <a:p>
            <a:pPr>
              <a:buNone/>
            </a:pPr>
            <a:r>
              <a:rPr lang="en-US" sz="2400" dirty="0" smtClean="0">
                <a:latin typeface="Arial Rounded MT Bold" pitchFamily="34" charset="0"/>
              </a:rPr>
              <a:t>	b. Analyze ethics case studies from </a:t>
            </a:r>
            <a:r>
              <a:rPr lang="en-US" sz="2400" u="sng" dirty="0" smtClean="0">
                <a:latin typeface="Arial Rounded MT Bold" pitchFamily="34" charset="0"/>
              </a:rPr>
              <a:t>students-</a:t>
            </a:r>
            <a:r>
              <a:rPr lang="en-US" sz="2400" u="sng" dirty="0" err="1" smtClean="0">
                <a:latin typeface="Arial Rounded MT Bold" pitchFamily="34" charset="0"/>
              </a:rPr>
              <a:t>ID’d</a:t>
            </a:r>
            <a:endParaRPr lang="en-US" sz="2400" dirty="0" smtClean="0">
              <a:latin typeface="Arial Rounded MT Bold" pitchFamily="34" charset="0"/>
            </a:endParaRPr>
          </a:p>
          <a:p>
            <a:pPr>
              <a:buNone/>
            </a:pPr>
            <a:r>
              <a:rPr lang="en-US" sz="2400" dirty="0" smtClean="0">
                <a:latin typeface="Arial Rounded MT Bold" pitchFamily="34" charset="0"/>
              </a:rPr>
              <a:t>	     ethical quandaries from previous month</a:t>
            </a:r>
          </a:p>
          <a:p>
            <a:pPr>
              <a:buNone/>
            </a:pPr>
            <a:r>
              <a:rPr lang="en-US" sz="2400" dirty="0" smtClean="0">
                <a:latin typeface="Arial Rounded MT Bold" pitchFamily="34" charset="0"/>
              </a:rPr>
              <a:t>		</a:t>
            </a:r>
            <a:r>
              <a:rPr lang="en-US" sz="2400" i="1" dirty="0" smtClean="0">
                <a:latin typeface="Arial Rounded MT Bold" pitchFamily="34" charset="0"/>
              </a:rPr>
              <a:t>Creating safe dialogical space (recurring </a:t>
            </a:r>
          </a:p>
          <a:p>
            <a:pPr>
              <a:buNone/>
            </a:pPr>
            <a:r>
              <a:rPr lang="en-US" sz="2400" i="1" dirty="0" smtClean="0">
                <a:latin typeface="Arial Rounded MT Bold" pitchFamily="34" charset="0"/>
              </a:rPr>
              <a:t>			small group of students/teachers?)</a:t>
            </a:r>
          </a:p>
          <a:p>
            <a:pPr>
              <a:buNone/>
            </a:pPr>
            <a:r>
              <a:rPr lang="en-US" sz="2400" i="1" dirty="0" smtClean="0">
                <a:latin typeface="Arial Rounded MT Bold" pitchFamily="34" charset="0"/>
              </a:rPr>
              <a:t>		Applying knowledge, skills, values from PD </a:t>
            </a:r>
          </a:p>
          <a:p>
            <a:pPr>
              <a:buNone/>
            </a:pPr>
            <a:r>
              <a:rPr lang="en-US" sz="2400" i="1" dirty="0" smtClean="0">
                <a:latin typeface="Arial Rounded MT Bold" pitchFamily="34" charset="0"/>
              </a:rPr>
              <a:t>		</a:t>
            </a:r>
          </a:p>
          <a:p>
            <a:pPr>
              <a:buNone/>
            </a:pPr>
            <a:r>
              <a:rPr lang="en-US" sz="2400" dirty="0" smtClean="0">
                <a:latin typeface="Arial Rounded MT Bold" pitchFamily="34" charset="0"/>
              </a:rPr>
              <a:t>	c. Recall the habits that clerkship mentors modeled</a:t>
            </a:r>
          </a:p>
          <a:p>
            <a:pPr>
              <a:buNone/>
            </a:pPr>
            <a:r>
              <a:rPr lang="en-US" sz="2400" dirty="0" smtClean="0">
                <a:latin typeface="Arial Rounded MT Bold" pitchFamily="34" charset="0"/>
              </a:rPr>
              <a:t>		&amp; invite reflection on those habits; </a:t>
            </a:r>
          </a:p>
          <a:p>
            <a:pPr>
              <a:buNone/>
            </a:pPr>
            <a:endParaRPr lang="en-US" sz="2400" dirty="0" smtClean="0">
              <a:latin typeface="Arial Rounded MT Bold" pitchFamily="34" charset="0"/>
            </a:endParaRPr>
          </a:p>
          <a:p>
            <a:pPr>
              <a:buNone/>
            </a:pPr>
            <a:r>
              <a:rPr lang="en-US" sz="2400" dirty="0" smtClean="0">
                <a:latin typeface="Arial Rounded MT Bold" pitchFamily="34" charset="0"/>
              </a:rPr>
              <a:t>	d.  Students articulate and develop best practices</a:t>
            </a:r>
          </a:p>
          <a:p>
            <a:pPr>
              <a:buNone/>
            </a:pPr>
            <a:r>
              <a:rPr lang="en-US" sz="2400" dirty="0" smtClean="0">
                <a:latin typeface="Arial Rounded MT Bold" pitchFamily="34" charset="0"/>
              </a:rPr>
              <a:t>		 for themselves as they </a:t>
            </a:r>
            <a:r>
              <a:rPr lang="en-US" sz="2400" smtClean="0">
                <a:latin typeface="Arial Rounded MT Bold" pitchFamily="34" charset="0"/>
              </a:rPr>
              <a:t>develop identities as</a:t>
            </a:r>
            <a:endParaRPr lang="en-US" sz="2400" dirty="0" smtClean="0">
              <a:latin typeface="Arial Rounded MT Bold" pitchFamily="34" charset="0"/>
            </a:endParaRPr>
          </a:p>
          <a:p>
            <a:pPr>
              <a:buNone/>
            </a:pPr>
            <a:r>
              <a:rPr lang="en-US" sz="2400" dirty="0" smtClean="0">
                <a:latin typeface="Arial Rounded MT Bold" pitchFamily="34" charset="0"/>
              </a:rPr>
              <a:t>		“good doctors.” </a:t>
            </a:r>
          </a:p>
          <a:p>
            <a:pPr>
              <a:buNone/>
            </a:pPr>
            <a:r>
              <a:rPr lang="en-US" sz="2400" dirty="0" smtClean="0">
                <a:latin typeface="Arial Rounded MT Bold" pitchFamily="34" charset="0"/>
              </a:rPr>
              <a:t>		</a:t>
            </a:r>
          </a:p>
          <a:p>
            <a:pPr>
              <a:buNone/>
            </a:pPr>
            <a:r>
              <a:rPr lang="en-US" sz="2400" dirty="0" smtClean="0">
                <a:latin typeface="Arial Rounded MT Bold" pitchFamily="34" charset="0"/>
              </a:rPr>
              <a:t>		</a:t>
            </a:r>
          </a:p>
          <a:p>
            <a:pPr>
              <a:buNone/>
            </a:pPr>
            <a:r>
              <a:rPr lang="en-US" sz="2400" dirty="0" smtClean="0">
                <a:latin typeface="Arial Rounded MT Bold" pitchFamily="34" charset="0"/>
              </a:rPr>
              <a:t>	</a:t>
            </a:r>
          </a:p>
          <a:p>
            <a:pPr>
              <a:buNone/>
            </a:pPr>
            <a:r>
              <a:rPr lang="en-US" dirty="0" smtClean="0"/>
              <a:t>	</a:t>
            </a:r>
            <a:endParaRPr lang="en-US" dirty="0"/>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Next steps? </a:t>
            </a:r>
            <a:endParaRPr lang="en-US" dirty="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06902" y="1289304"/>
            <a:ext cx="8156448" cy="5306368"/>
          </a:xfrm>
        </p:spPr>
        <p:txBody>
          <a:bodyPr>
            <a:normAutofit/>
          </a:bodyPr>
          <a:lstStyle/>
          <a:p>
            <a:r>
              <a:rPr lang="en-US" sz="2400" b="1" dirty="0" smtClean="0"/>
              <a:t>Professionalism : UNC SOM TEC curriculum…</a:t>
            </a:r>
          </a:p>
          <a:p>
            <a:r>
              <a:rPr lang="en-US" dirty="0" smtClean="0"/>
              <a:t>	The integrity of both the profession and the person you are</a:t>
            </a:r>
          </a:p>
          <a:p>
            <a:r>
              <a:rPr lang="en-US" dirty="0" smtClean="0"/>
              <a:t>	Moral reasoning approaches = well-embedded in the 		         “Professionalism” vision statement </a:t>
            </a:r>
          </a:p>
          <a:p>
            <a:r>
              <a:rPr lang="en-US" dirty="0" smtClean="0"/>
              <a:t> 	Privilege = implicated into any “profession”</a:t>
            </a:r>
          </a:p>
          <a:p>
            <a:endParaRPr lang="en-US" dirty="0" smtClean="0"/>
          </a:p>
          <a:p>
            <a:r>
              <a:rPr lang="en-US" sz="2400" b="1" dirty="0" smtClean="0"/>
              <a:t>Key Themes for Teaching Ethics in “Application Phase” </a:t>
            </a:r>
            <a:endParaRPr lang="en-US" b="1" dirty="0" smtClean="0"/>
          </a:p>
          <a:p>
            <a:r>
              <a:rPr lang="en-US" dirty="0" smtClean="0"/>
              <a:t>	Small adjustments in clinical habits of learners </a:t>
            </a:r>
            <a:r>
              <a:rPr lang="en-US" dirty="0" smtClean="0">
                <a:sym typeface="Wingdings" pitchFamily="2" charset="2"/>
              </a:rPr>
              <a:t> rich learning </a:t>
            </a:r>
          </a:p>
          <a:p>
            <a:r>
              <a:rPr lang="en-US" dirty="0" smtClean="0"/>
              <a:t>		Open-ended comments embedded in clinical logs</a:t>
            </a:r>
          </a:p>
          <a:p>
            <a:r>
              <a:rPr lang="en-US" dirty="0" smtClean="0"/>
              <a:t>		Safe environment for analysis of clinical ethics quandaries </a:t>
            </a:r>
          </a:p>
          <a:p>
            <a:r>
              <a:rPr lang="en-US" dirty="0" smtClean="0"/>
              <a:t>			based on student experiences and encounters</a:t>
            </a:r>
          </a:p>
          <a:p>
            <a:r>
              <a:rPr lang="en-US" dirty="0" smtClean="0"/>
              <a:t>	Developing habits for “a lifetime of reflection &amp; refinement” </a:t>
            </a:r>
          </a:p>
          <a:p>
            <a:r>
              <a:rPr lang="en-US" dirty="0" smtClean="0"/>
              <a:t>		(Professionalism vision statement, TEC) 	</a:t>
            </a:r>
          </a:p>
          <a:p>
            <a:endParaRPr lang="en-US" dirty="0" smtClean="0"/>
          </a:p>
          <a:p>
            <a:endParaRPr lang="en-US" dirty="0" smtClean="0"/>
          </a:p>
          <a:p>
            <a:endParaRPr lang="en-US" dirty="0" smtClean="0"/>
          </a:p>
          <a:p>
            <a:endParaRPr lang="en-US" dirty="0" smtClean="0"/>
          </a:p>
          <a:p>
            <a:endParaRPr lang="en-US" dirty="0" smtClean="0"/>
          </a:p>
        </p:txBody>
      </p:sp>
      <p:sp>
        <p:nvSpPr>
          <p:cNvPr id="4" name="Title 3"/>
          <p:cNvSpPr>
            <a:spLocks noGrp="1"/>
          </p:cNvSpPr>
          <p:nvPr>
            <p:ph type="title"/>
          </p:nvPr>
        </p:nvSpPr>
        <p:spPr>
          <a:xfrm>
            <a:off x="706902" y="123444"/>
            <a:ext cx="8156448" cy="777240"/>
          </a:xfrm>
        </p:spPr>
        <p:txBody>
          <a:bodyPr/>
          <a:lstStyle/>
          <a:p>
            <a:r>
              <a:rPr lang="en-US" dirty="0" smtClean="0"/>
              <a:t>Things to Keep in Mind</a:t>
            </a:r>
            <a:endParaRPr lang="en-US" dirty="0"/>
          </a:p>
        </p:txBody>
      </p:sp>
    </p:spTree>
    <p:custDataLst>
      <p:tags r:id="rId1"/>
    </p:custDataLst>
    <p:extLst>
      <p:ext uri="{BB962C8B-B14F-4D97-AF65-F5344CB8AC3E}">
        <p14:creationId xmlns:p14="http://schemas.microsoft.com/office/powerpoint/2010/main" val="845305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6-08 at 2.15.26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734"/>
            <a:ext cx="9144000" cy="6353060"/>
          </a:xfrm>
          <a:prstGeom prst="rect">
            <a:avLst/>
          </a:prstGeom>
        </p:spPr>
      </p:pic>
    </p:spTree>
    <p:custDataLst>
      <p:tags r:id="rId1"/>
    </p:custDataLst>
    <p:extLst>
      <p:ext uri="{BB962C8B-B14F-4D97-AF65-F5344CB8AC3E}">
        <p14:creationId xmlns:p14="http://schemas.microsoft.com/office/powerpoint/2010/main" val="3390006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6-08 at 2.16.24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932" y="0"/>
            <a:ext cx="8415867" cy="6858000"/>
          </a:xfrm>
          <a:prstGeom prst="rect">
            <a:avLst/>
          </a:prstGeom>
        </p:spPr>
      </p:pic>
    </p:spTree>
    <p:custDataLst>
      <p:tags r:id="rId1"/>
    </p:custDataLst>
    <p:extLst>
      <p:ext uri="{BB962C8B-B14F-4D97-AF65-F5344CB8AC3E}">
        <p14:creationId xmlns:p14="http://schemas.microsoft.com/office/powerpoint/2010/main" val="72093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6 Problems/ Challenges </a:t>
            </a:r>
            <a:endParaRPr lang="en-US" dirty="0"/>
          </a:p>
        </p:txBody>
      </p:sp>
      <p:sp>
        <p:nvSpPr>
          <p:cNvPr id="2" name="Content Placeholder 1"/>
          <p:cNvSpPr>
            <a:spLocks noGrp="1"/>
          </p:cNvSpPr>
          <p:nvPr>
            <p:ph idx="1"/>
          </p:nvPr>
        </p:nvSpPr>
        <p:spPr>
          <a:xfrm>
            <a:off x="914400" y="1426464"/>
            <a:ext cx="7772400" cy="4989326"/>
          </a:xfrm>
        </p:spPr>
        <p:txBody>
          <a:bodyPr>
            <a:normAutofit/>
          </a:bodyPr>
          <a:lstStyle/>
          <a:p>
            <a:r>
              <a:rPr lang="en-US" dirty="0" smtClean="0"/>
              <a:t>“Hidden curriculum” (or not so hidden?)</a:t>
            </a:r>
          </a:p>
          <a:p>
            <a:r>
              <a:rPr lang="en-US" dirty="0" smtClean="0"/>
              <a:t>Reductionist conceptions of “ethics”</a:t>
            </a:r>
          </a:p>
          <a:p>
            <a:r>
              <a:rPr lang="en-US" dirty="0" smtClean="0"/>
              <a:t>Virtue can’t be taught; just need role models</a:t>
            </a:r>
          </a:p>
          <a:p>
            <a:r>
              <a:rPr lang="en-US" dirty="0" smtClean="0"/>
              <a:t>Moral distress of students</a:t>
            </a:r>
          </a:p>
          <a:p>
            <a:r>
              <a:rPr lang="en-US" dirty="0" smtClean="0"/>
              <a:t>Assumption that ethical knowledge and skills don’t need practice as much as clinical knowledge and skills</a:t>
            </a:r>
          </a:p>
          <a:p>
            <a:r>
              <a:rPr lang="en-US" dirty="0" smtClean="0"/>
              <a:t>Not seeing ethical issues in the first place…</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ustDataLst>
      <p:tags r:id="rId1"/>
    </p:custDataLst>
    <p:extLst>
      <p:ext uri="{BB962C8B-B14F-4D97-AF65-F5344CB8AC3E}">
        <p14:creationId xmlns:p14="http://schemas.microsoft.com/office/powerpoint/2010/main" val="905336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0" y="1981200"/>
            <a:ext cx="184731" cy="369332"/>
          </a:xfrm>
          <a:prstGeom prst="rect">
            <a:avLst/>
          </a:prstGeom>
          <a:noFill/>
        </p:spPr>
        <p:txBody>
          <a:bodyPr wrap="none" rtlCol="0">
            <a:spAutoFit/>
          </a:bodyPr>
          <a:lstStyle/>
          <a:p>
            <a:endParaRPr lang="en-US" dirty="0"/>
          </a:p>
        </p:txBody>
      </p:sp>
      <p:pic>
        <p:nvPicPr>
          <p:cNvPr id="5" name="Picture 2" descr="http://www.paintinghere.com/artistPic/Rene%20Magritte.jpg"/>
          <p:cNvPicPr>
            <a:picLocks noChangeAspect="1" noChangeArrowheads="1"/>
          </p:cNvPicPr>
          <p:nvPr/>
        </p:nvPicPr>
        <p:blipFill>
          <a:blip r:embed="rId4" cstate="print"/>
          <a:srcRect/>
          <a:stretch>
            <a:fillRect/>
          </a:stretch>
        </p:blipFill>
        <p:spPr bwMode="auto">
          <a:xfrm>
            <a:off x="2514600" y="304800"/>
            <a:ext cx="4114800" cy="5486400"/>
          </a:xfrm>
          <a:prstGeom prst="rect">
            <a:avLst/>
          </a:prstGeom>
          <a:noFill/>
        </p:spPr>
      </p:pic>
      <p:sp>
        <p:nvSpPr>
          <p:cNvPr id="7" name="TextBox 6"/>
          <p:cNvSpPr txBox="1"/>
          <p:nvPr/>
        </p:nvSpPr>
        <p:spPr>
          <a:xfrm>
            <a:off x="4953000" y="381000"/>
            <a:ext cx="845103" cy="369332"/>
          </a:xfrm>
          <a:prstGeom prst="rect">
            <a:avLst/>
          </a:prstGeom>
          <a:noFill/>
        </p:spPr>
        <p:txBody>
          <a:bodyPr wrap="none" rtlCol="0">
            <a:spAutoFit/>
          </a:bodyPr>
          <a:lstStyle/>
          <a:p>
            <a:r>
              <a:rPr lang="en-US" dirty="0" smtClean="0">
                <a:solidFill>
                  <a:schemeClr val="bg2">
                    <a:lumMod val="60000"/>
                    <a:lumOff val="40000"/>
                  </a:schemeClr>
                </a:solidFill>
              </a:rPr>
              <a:t>hidden</a:t>
            </a:r>
            <a:endParaRPr lang="en-US" dirty="0">
              <a:solidFill>
                <a:schemeClr val="bg2">
                  <a:lumMod val="60000"/>
                  <a:lumOff val="40000"/>
                </a:schemeClr>
              </a:solidFill>
            </a:endParaRPr>
          </a:p>
        </p:txBody>
      </p:sp>
      <p:sp>
        <p:nvSpPr>
          <p:cNvPr id="8" name="TextBox 7"/>
          <p:cNvSpPr txBox="1"/>
          <p:nvPr/>
        </p:nvSpPr>
        <p:spPr>
          <a:xfrm>
            <a:off x="5181600" y="1981200"/>
            <a:ext cx="1313180" cy="400110"/>
          </a:xfrm>
          <a:prstGeom prst="rect">
            <a:avLst/>
          </a:prstGeom>
          <a:noFill/>
        </p:spPr>
        <p:txBody>
          <a:bodyPr wrap="none" rtlCol="0">
            <a:spAutoFit/>
          </a:bodyPr>
          <a:lstStyle/>
          <a:p>
            <a:r>
              <a:rPr lang="en-US" sz="2000" dirty="0" smtClean="0"/>
              <a:t>curriculum</a:t>
            </a:r>
            <a:endParaRPr lang="en-US" sz="2000" dirty="0"/>
          </a:p>
        </p:txBody>
      </p:sp>
      <p:sp>
        <p:nvSpPr>
          <p:cNvPr id="9" name="TextBox 8"/>
          <p:cNvSpPr txBox="1"/>
          <p:nvPr/>
        </p:nvSpPr>
        <p:spPr>
          <a:xfrm>
            <a:off x="2895600" y="1752600"/>
            <a:ext cx="918841" cy="400110"/>
          </a:xfrm>
          <a:prstGeom prst="rect">
            <a:avLst/>
          </a:prstGeom>
          <a:noFill/>
        </p:spPr>
        <p:txBody>
          <a:bodyPr wrap="none" rtlCol="0">
            <a:spAutoFit/>
          </a:bodyPr>
          <a:lstStyle/>
          <a:p>
            <a:r>
              <a:rPr lang="en-US" sz="2000" dirty="0" smtClean="0"/>
              <a:t>hidden</a:t>
            </a:r>
            <a:endParaRPr lang="en-US" sz="2000" dirty="0"/>
          </a:p>
        </p:txBody>
      </p:sp>
      <p:sp>
        <p:nvSpPr>
          <p:cNvPr id="10" name="TextBox 9"/>
          <p:cNvSpPr txBox="1"/>
          <p:nvPr/>
        </p:nvSpPr>
        <p:spPr>
          <a:xfrm>
            <a:off x="3962400" y="3505200"/>
            <a:ext cx="1197764" cy="369332"/>
          </a:xfrm>
          <a:prstGeom prst="rect">
            <a:avLst/>
          </a:prstGeom>
          <a:noFill/>
        </p:spPr>
        <p:txBody>
          <a:bodyPr wrap="none" rtlCol="0">
            <a:spAutoFit/>
          </a:bodyPr>
          <a:lstStyle/>
          <a:p>
            <a:r>
              <a:rPr lang="en-US" dirty="0" smtClean="0">
                <a:solidFill>
                  <a:schemeClr val="bg2"/>
                </a:solidFill>
              </a:rPr>
              <a:t>curriculum</a:t>
            </a:r>
            <a:endParaRPr lang="en-US" dirty="0">
              <a:solidFill>
                <a:schemeClr val="bg2"/>
              </a:solidFill>
            </a:endParaRPr>
          </a:p>
        </p:txBody>
      </p:sp>
      <p:sp>
        <p:nvSpPr>
          <p:cNvPr id="11" name="TextBox 10"/>
          <p:cNvSpPr txBox="1"/>
          <p:nvPr/>
        </p:nvSpPr>
        <p:spPr>
          <a:xfrm>
            <a:off x="2590800" y="1295400"/>
            <a:ext cx="1197764" cy="369332"/>
          </a:xfrm>
          <a:prstGeom prst="rect">
            <a:avLst/>
          </a:prstGeom>
          <a:noFill/>
        </p:spPr>
        <p:txBody>
          <a:bodyPr wrap="none" rtlCol="0">
            <a:spAutoFit/>
          </a:bodyPr>
          <a:lstStyle/>
          <a:p>
            <a:r>
              <a:rPr lang="en-US" dirty="0" smtClean="0">
                <a:solidFill>
                  <a:schemeClr val="bg2">
                    <a:lumMod val="60000"/>
                    <a:lumOff val="40000"/>
                  </a:schemeClr>
                </a:solidFill>
              </a:rPr>
              <a:t>curriculum</a:t>
            </a:r>
            <a:endParaRPr lang="en-US" dirty="0">
              <a:solidFill>
                <a:schemeClr val="bg2">
                  <a:lumMod val="60000"/>
                  <a:lumOff val="40000"/>
                </a:schemeClr>
              </a:solidFill>
            </a:endParaRPr>
          </a:p>
        </p:txBody>
      </p:sp>
      <p:sp>
        <p:nvSpPr>
          <p:cNvPr id="12" name="TextBox 11"/>
          <p:cNvSpPr txBox="1"/>
          <p:nvPr/>
        </p:nvSpPr>
        <p:spPr>
          <a:xfrm>
            <a:off x="5334000" y="1600200"/>
            <a:ext cx="845103" cy="369332"/>
          </a:xfrm>
          <a:prstGeom prst="rect">
            <a:avLst/>
          </a:prstGeom>
          <a:noFill/>
        </p:spPr>
        <p:txBody>
          <a:bodyPr wrap="none" rtlCol="0">
            <a:spAutoFit/>
          </a:bodyPr>
          <a:lstStyle/>
          <a:p>
            <a:r>
              <a:rPr lang="en-US" dirty="0" smtClean="0">
                <a:solidFill>
                  <a:schemeClr val="bg2">
                    <a:lumMod val="60000"/>
                    <a:lumOff val="40000"/>
                  </a:schemeClr>
                </a:solidFill>
              </a:rPr>
              <a:t>hidden</a:t>
            </a:r>
            <a:endParaRPr lang="en-US" dirty="0">
              <a:solidFill>
                <a:schemeClr val="bg2">
                  <a:lumMod val="60000"/>
                  <a:lumOff val="40000"/>
                </a:schemeClr>
              </a:solidFill>
            </a:endParaRPr>
          </a:p>
        </p:txBody>
      </p:sp>
      <p:sp>
        <p:nvSpPr>
          <p:cNvPr id="13" name="TextBox 12"/>
          <p:cNvSpPr txBox="1"/>
          <p:nvPr/>
        </p:nvSpPr>
        <p:spPr>
          <a:xfrm>
            <a:off x="3200400" y="1066800"/>
            <a:ext cx="845103" cy="369332"/>
          </a:xfrm>
          <a:prstGeom prst="rect">
            <a:avLst/>
          </a:prstGeom>
          <a:noFill/>
        </p:spPr>
        <p:txBody>
          <a:bodyPr wrap="none" rtlCol="0">
            <a:spAutoFit/>
          </a:bodyPr>
          <a:lstStyle/>
          <a:p>
            <a:r>
              <a:rPr lang="en-US" dirty="0" smtClean="0">
                <a:solidFill>
                  <a:schemeClr val="bg2">
                    <a:lumMod val="60000"/>
                    <a:lumOff val="40000"/>
                  </a:schemeClr>
                </a:solidFill>
              </a:rPr>
              <a:t>hidden</a:t>
            </a:r>
            <a:endParaRPr lang="en-US" dirty="0">
              <a:solidFill>
                <a:schemeClr val="bg2">
                  <a:lumMod val="60000"/>
                  <a:lumOff val="40000"/>
                </a:schemeClr>
              </a:solidFill>
            </a:endParaRPr>
          </a:p>
        </p:txBody>
      </p:sp>
      <p:sp>
        <p:nvSpPr>
          <p:cNvPr id="14" name="TextBox 13"/>
          <p:cNvSpPr txBox="1"/>
          <p:nvPr/>
        </p:nvSpPr>
        <p:spPr>
          <a:xfrm>
            <a:off x="5181600" y="914400"/>
            <a:ext cx="1197764" cy="369332"/>
          </a:xfrm>
          <a:prstGeom prst="rect">
            <a:avLst/>
          </a:prstGeom>
          <a:noFill/>
        </p:spPr>
        <p:txBody>
          <a:bodyPr wrap="none" rtlCol="0">
            <a:spAutoFit/>
          </a:bodyPr>
          <a:lstStyle/>
          <a:p>
            <a:r>
              <a:rPr lang="en-US" dirty="0" smtClean="0">
                <a:solidFill>
                  <a:schemeClr val="bg2">
                    <a:lumMod val="60000"/>
                    <a:lumOff val="40000"/>
                  </a:schemeClr>
                </a:solidFill>
              </a:rPr>
              <a:t>curriculum</a:t>
            </a:r>
            <a:endParaRPr lang="en-US" dirty="0">
              <a:solidFill>
                <a:schemeClr val="bg2">
                  <a:lumMod val="60000"/>
                  <a:lumOff val="40000"/>
                </a:schemeClr>
              </a:solidFill>
            </a:endParaRPr>
          </a:p>
        </p:txBody>
      </p:sp>
      <p:sp>
        <p:nvSpPr>
          <p:cNvPr id="15" name="TextBox 14"/>
          <p:cNvSpPr txBox="1"/>
          <p:nvPr/>
        </p:nvSpPr>
        <p:spPr>
          <a:xfrm>
            <a:off x="2743200" y="304800"/>
            <a:ext cx="875561" cy="369332"/>
          </a:xfrm>
          <a:prstGeom prst="rect">
            <a:avLst/>
          </a:prstGeom>
          <a:noFill/>
        </p:spPr>
        <p:txBody>
          <a:bodyPr wrap="none" rtlCol="0">
            <a:spAutoFit/>
          </a:bodyPr>
          <a:lstStyle/>
          <a:p>
            <a:r>
              <a:rPr lang="en-US" dirty="0" smtClean="0">
                <a:solidFill>
                  <a:schemeClr val="bg2">
                    <a:lumMod val="60000"/>
                    <a:lumOff val="40000"/>
                  </a:schemeClr>
                </a:solidFill>
              </a:rPr>
              <a:t>hidden</a:t>
            </a:r>
            <a:endParaRPr lang="en-US" dirty="0">
              <a:solidFill>
                <a:schemeClr val="bg2">
                  <a:lumMod val="60000"/>
                  <a:lumOff val="40000"/>
                </a:schemeClr>
              </a:solidFill>
            </a:endParaRPr>
          </a:p>
        </p:txBody>
      </p:sp>
      <p:sp>
        <p:nvSpPr>
          <p:cNvPr id="16" name="TextBox 15"/>
          <p:cNvSpPr txBox="1"/>
          <p:nvPr/>
        </p:nvSpPr>
        <p:spPr>
          <a:xfrm>
            <a:off x="3048000" y="685800"/>
            <a:ext cx="1197764" cy="369332"/>
          </a:xfrm>
          <a:prstGeom prst="rect">
            <a:avLst/>
          </a:prstGeom>
          <a:noFill/>
        </p:spPr>
        <p:txBody>
          <a:bodyPr wrap="none" rtlCol="0">
            <a:spAutoFit/>
          </a:bodyPr>
          <a:lstStyle/>
          <a:p>
            <a:r>
              <a:rPr lang="en-US" dirty="0" smtClean="0">
                <a:solidFill>
                  <a:schemeClr val="bg2">
                    <a:lumMod val="60000"/>
                    <a:lumOff val="40000"/>
                  </a:schemeClr>
                </a:solidFill>
              </a:rPr>
              <a:t>curriculum</a:t>
            </a:r>
            <a:endParaRPr lang="en-US" dirty="0">
              <a:solidFill>
                <a:schemeClr val="bg2">
                  <a:lumMod val="60000"/>
                  <a:lumOff val="40000"/>
                </a:schemeClr>
              </a:solidFill>
            </a:endParaRPr>
          </a:p>
        </p:txBody>
      </p:sp>
      <p:sp>
        <p:nvSpPr>
          <p:cNvPr id="17" name="TextBox 16"/>
          <p:cNvSpPr txBox="1"/>
          <p:nvPr/>
        </p:nvSpPr>
        <p:spPr>
          <a:xfrm>
            <a:off x="0" y="948690"/>
            <a:ext cx="2438400" cy="4985980"/>
          </a:xfrm>
          <a:prstGeom prst="rect">
            <a:avLst/>
          </a:prstGeom>
          <a:noFill/>
        </p:spPr>
        <p:txBody>
          <a:bodyPr wrap="square" rtlCol="0">
            <a:spAutoFit/>
          </a:bodyPr>
          <a:lstStyle/>
          <a:p>
            <a:r>
              <a:rPr lang="en-US" sz="2400" b="1" dirty="0" smtClean="0"/>
              <a:t>Hidden curriculum</a:t>
            </a:r>
          </a:p>
          <a:p>
            <a:endParaRPr lang="en-US" b="1" dirty="0" smtClean="0"/>
          </a:p>
          <a:p>
            <a:endParaRPr lang="en-US" b="1" dirty="0" smtClean="0"/>
          </a:p>
          <a:p>
            <a:r>
              <a:rPr lang="en-US" sz="2400" dirty="0" smtClean="0"/>
              <a:t>Results in “</a:t>
            </a:r>
            <a:r>
              <a:rPr lang="en-US" sz="2400" b="1" i="1" dirty="0" smtClean="0"/>
              <a:t>change of ethical integrity</a:t>
            </a:r>
            <a:r>
              <a:rPr lang="en-US" sz="2400" dirty="0" smtClean="0"/>
              <a:t>, emotional neutralization, and the adoption of a “</a:t>
            </a:r>
            <a:r>
              <a:rPr lang="en-US" sz="2400" b="1" i="1" dirty="0" smtClean="0"/>
              <a:t>ritualized professional identity</a:t>
            </a:r>
            <a:r>
              <a:rPr lang="en-US" sz="2400" dirty="0" smtClean="0"/>
              <a:t>” </a:t>
            </a:r>
          </a:p>
          <a:p>
            <a:r>
              <a:rPr lang="en-US" dirty="0" smtClean="0"/>
              <a:t>(</a:t>
            </a:r>
            <a:r>
              <a:rPr lang="en-US" dirty="0" err="1" smtClean="0"/>
              <a:t>Lempp</a:t>
            </a:r>
            <a:r>
              <a:rPr lang="en-US" dirty="0" smtClean="0"/>
              <a:t>, 2004).</a:t>
            </a:r>
          </a:p>
        </p:txBody>
      </p:sp>
      <p:sp>
        <p:nvSpPr>
          <p:cNvPr id="19" name="TextBox 18"/>
          <p:cNvSpPr txBox="1"/>
          <p:nvPr/>
        </p:nvSpPr>
        <p:spPr>
          <a:xfrm>
            <a:off x="0" y="381000"/>
            <a:ext cx="1736373" cy="461665"/>
          </a:xfrm>
          <a:prstGeom prst="rect">
            <a:avLst/>
          </a:prstGeom>
          <a:noFill/>
        </p:spPr>
        <p:txBody>
          <a:bodyPr wrap="none" rtlCol="0">
            <a:spAutoFit/>
          </a:bodyPr>
          <a:lstStyle/>
          <a:p>
            <a:r>
              <a:rPr lang="en-US" sz="2400" b="1" dirty="0" smtClean="0"/>
              <a:t>Problem #1</a:t>
            </a:r>
          </a:p>
        </p:txBody>
      </p:sp>
      <p:sp>
        <p:nvSpPr>
          <p:cNvPr id="23" name="TextBox 22"/>
          <p:cNvSpPr txBox="1"/>
          <p:nvPr/>
        </p:nvSpPr>
        <p:spPr>
          <a:xfrm>
            <a:off x="7239000" y="4800600"/>
            <a:ext cx="292068" cy="369332"/>
          </a:xfrm>
          <a:prstGeom prst="rect">
            <a:avLst/>
          </a:prstGeom>
          <a:noFill/>
        </p:spPr>
        <p:txBody>
          <a:bodyPr wrap="none" rtlCol="0">
            <a:spAutoFit/>
          </a:bodyPr>
          <a:lstStyle/>
          <a:p>
            <a:r>
              <a:rPr lang="en-US" dirty="0" smtClean="0"/>
              <a:t>. </a:t>
            </a:r>
            <a:endParaRPr lang="en-US" dirty="0"/>
          </a:p>
        </p:txBody>
      </p:sp>
      <p:sp>
        <p:nvSpPr>
          <p:cNvPr id="24" name="TextBox 23"/>
          <p:cNvSpPr txBox="1"/>
          <p:nvPr/>
        </p:nvSpPr>
        <p:spPr>
          <a:xfrm>
            <a:off x="6934200" y="1752600"/>
            <a:ext cx="1995803" cy="4247317"/>
          </a:xfrm>
          <a:prstGeom prst="rect">
            <a:avLst/>
          </a:prstGeom>
          <a:noFill/>
        </p:spPr>
        <p:txBody>
          <a:bodyPr wrap="square" rtlCol="0">
            <a:spAutoFit/>
          </a:bodyPr>
          <a:lstStyle/>
          <a:p>
            <a:endParaRPr lang="en-US" dirty="0" smtClean="0"/>
          </a:p>
          <a:p>
            <a:r>
              <a:rPr lang="en-US" sz="2400" dirty="0" smtClean="0"/>
              <a:t>Combating the hidden curriculum requires  the “</a:t>
            </a:r>
            <a:r>
              <a:rPr lang="en-US" sz="2400" b="1" i="1" dirty="0" smtClean="0"/>
              <a:t>teaching of ethics  . . . throughout the medical curriculum</a:t>
            </a:r>
            <a:r>
              <a:rPr lang="en-US" sz="2400" dirty="0" smtClean="0"/>
              <a:t>.”</a:t>
            </a:r>
          </a:p>
          <a:p>
            <a:r>
              <a:rPr lang="en-US" dirty="0" smtClean="0"/>
              <a:t>(</a:t>
            </a:r>
            <a:r>
              <a:rPr lang="en-US" dirty="0" err="1" smtClean="0"/>
              <a:t>Hafferty</a:t>
            </a:r>
            <a:r>
              <a:rPr lang="en-US" dirty="0" smtClean="0"/>
              <a:t>, 1994)</a:t>
            </a: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g3.oneartworld.com/images/uploaded/large/2451-.jpg"/>
          <p:cNvPicPr>
            <a:picLocks noChangeAspect="1" noChangeArrowheads="1"/>
          </p:cNvPicPr>
          <p:nvPr/>
        </p:nvPicPr>
        <p:blipFill>
          <a:blip r:embed="rId4" cstate="print"/>
          <a:srcRect/>
          <a:stretch>
            <a:fillRect/>
          </a:stretch>
        </p:blipFill>
        <p:spPr bwMode="auto">
          <a:xfrm>
            <a:off x="4953000" y="0"/>
            <a:ext cx="4430268" cy="5274128"/>
          </a:xfrm>
          <a:prstGeom prst="rect">
            <a:avLst/>
          </a:prstGeom>
          <a:noFill/>
        </p:spPr>
      </p:pic>
      <p:graphicFrame>
        <p:nvGraphicFramePr>
          <p:cNvPr id="8" name="Diagram 7"/>
          <p:cNvGraphicFramePr/>
          <p:nvPr/>
        </p:nvGraphicFramePr>
        <p:xfrm>
          <a:off x="0" y="0"/>
          <a:ext cx="5410200" cy="5867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2209800" y="3048000"/>
            <a:ext cx="838691" cy="646331"/>
          </a:xfrm>
          <a:prstGeom prst="rect">
            <a:avLst/>
          </a:prstGeom>
          <a:noFill/>
        </p:spPr>
        <p:txBody>
          <a:bodyPr wrap="none" rtlCol="0">
            <a:spAutoFit/>
          </a:bodyPr>
          <a:lstStyle/>
          <a:p>
            <a:pPr algn="ctr"/>
            <a:r>
              <a:rPr lang="en-US" b="1" dirty="0" smtClean="0">
                <a:solidFill>
                  <a:schemeClr val="bg1"/>
                </a:solidFill>
              </a:rPr>
              <a:t>GOOD</a:t>
            </a:r>
          </a:p>
          <a:p>
            <a:pPr algn="ctr"/>
            <a:r>
              <a:rPr lang="en-US" b="1" dirty="0" smtClean="0">
                <a:solidFill>
                  <a:schemeClr val="bg1"/>
                </a:solidFill>
              </a:rPr>
              <a:t>DR</a:t>
            </a:r>
            <a:endParaRPr lang="en-US" b="1" dirty="0">
              <a:solidFill>
                <a:schemeClr val="bg1"/>
              </a:solidFill>
            </a:endParaRPr>
          </a:p>
        </p:txBody>
      </p:sp>
      <p:sp>
        <p:nvSpPr>
          <p:cNvPr id="6" name="TextBox 5"/>
          <p:cNvSpPr txBox="1"/>
          <p:nvPr/>
        </p:nvSpPr>
        <p:spPr>
          <a:xfrm>
            <a:off x="0" y="5029200"/>
            <a:ext cx="1478290" cy="400110"/>
          </a:xfrm>
          <a:prstGeom prst="rect">
            <a:avLst/>
          </a:prstGeom>
          <a:noFill/>
        </p:spPr>
        <p:txBody>
          <a:bodyPr wrap="none" rtlCol="0">
            <a:spAutoFit/>
          </a:bodyPr>
          <a:lstStyle/>
          <a:p>
            <a:r>
              <a:rPr lang="en-US" sz="2000" b="1" dirty="0" smtClean="0"/>
              <a:t>Problem #2</a:t>
            </a:r>
            <a:endParaRPr lang="en-US" sz="2000" b="1" dirty="0"/>
          </a:p>
        </p:txBody>
      </p:sp>
      <p:sp>
        <p:nvSpPr>
          <p:cNvPr id="7" name="TextBox 6"/>
          <p:cNvSpPr txBox="1"/>
          <p:nvPr/>
        </p:nvSpPr>
        <p:spPr>
          <a:xfrm>
            <a:off x="0" y="5562600"/>
            <a:ext cx="9144000" cy="1200329"/>
          </a:xfrm>
          <a:prstGeom prst="rect">
            <a:avLst/>
          </a:prstGeom>
          <a:noFill/>
        </p:spPr>
        <p:txBody>
          <a:bodyPr wrap="square" rtlCol="0">
            <a:spAutoFit/>
          </a:bodyPr>
          <a:lstStyle/>
          <a:p>
            <a:r>
              <a:rPr lang="en-US" sz="2400" b="1" dirty="0" smtClean="0"/>
              <a:t>Ray Barfield, MD, PhD, Duke: </a:t>
            </a:r>
            <a:r>
              <a:rPr lang="en-US" sz="2400" b="1" i="1" dirty="0" smtClean="0"/>
              <a:t>The problem is that too often, ethics is reduced to “professionalism” and “autonomy.”</a:t>
            </a:r>
          </a:p>
          <a:p>
            <a:endParaRPr lang="en-US" sz="2400" b="1" dirty="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rcus Welby, M.D. Poster"/>
          <p:cNvPicPr>
            <a:picLocks noChangeAspect="1" noChangeArrowheads="1"/>
          </p:cNvPicPr>
          <p:nvPr/>
        </p:nvPicPr>
        <p:blipFill>
          <a:blip r:embed="rId4" cstate="print"/>
          <a:srcRect/>
          <a:stretch>
            <a:fillRect/>
          </a:stretch>
        </p:blipFill>
        <p:spPr bwMode="auto">
          <a:xfrm>
            <a:off x="6858000" y="838200"/>
            <a:ext cx="1828800" cy="2709017"/>
          </a:xfrm>
          <a:prstGeom prst="rect">
            <a:avLst/>
          </a:prstGeom>
          <a:noFill/>
        </p:spPr>
      </p:pic>
      <p:sp>
        <p:nvSpPr>
          <p:cNvPr id="3" name="TextBox 2"/>
          <p:cNvSpPr txBox="1"/>
          <p:nvPr/>
        </p:nvSpPr>
        <p:spPr>
          <a:xfrm>
            <a:off x="381000" y="0"/>
            <a:ext cx="8576387" cy="646331"/>
          </a:xfrm>
          <a:prstGeom prst="rect">
            <a:avLst/>
          </a:prstGeom>
          <a:noFill/>
        </p:spPr>
        <p:txBody>
          <a:bodyPr wrap="none" rtlCol="0">
            <a:spAutoFit/>
          </a:bodyPr>
          <a:lstStyle/>
          <a:p>
            <a:r>
              <a:rPr lang="en-US" sz="3600" b="1" dirty="0" smtClean="0"/>
              <a:t>Problem #3: all MS3s need is role  models?</a:t>
            </a:r>
          </a:p>
        </p:txBody>
      </p:sp>
      <p:sp>
        <p:nvSpPr>
          <p:cNvPr id="9" name="TextBox 8"/>
          <p:cNvSpPr txBox="1"/>
          <p:nvPr/>
        </p:nvSpPr>
        <p:spPr>
          <a:xfrm>
            <a:off x="6551687" y="4038600"/>
            <a:ext cx="2592313" cy="461665"/>
          </a:xfrm>
          <a:prstGeom prst="rect">
            <a:avLst/>
          </a:prstGeom>
          <a:noFill/>
        </p:spPr>
        <p:txBody>
          <a:bodyPr wrap="none" rtlCol="0">
            <a:spAutoFit/>
          </a:bodyPr>
          <a:lstStyle/>
          <a:p>
            <a:r>
              <a:rPr lang="en-US" sz="2400" b="1" i="1" dirty="0" smtClean="0"/>
              <a:t>Marcus </a:t>
            </a:r>
            <a:r>
              <a:rPr lang="en-US" sz="2400" b="1" i="1" dirty="0" err="1" smtClean="0"/>
              <a:t>Welby</a:t>
            </a:r>
            <a:r>
              <a:rPr lang="en-US" sz="2400" b="1" i="1" dirty="0" smtClean="0"/>
              <a:t> MD</a:t>
            </a:r>
            <a:endParaRPr lang="en-US" sz="2400" b="1" i="1" dirty="0"/>
          </a:p>
        </p:txBody>
      </p:sp>
      <p:sp>
        <p:nvSpPr>
          <p:cNvPr id="11" name="TextBox 10"/>
          <p:cNvSpPr txBox="1"/>
          <p:nvPr/>
        </p:nvSpPr>
        <p:spPr>
          <a:xfrm>
            <a:off x="0" y="3810000"/>
            <a:ext cx="5715000" cy="369332"/>
          </a:xfrm>
          <a:prstGeom prst="rect">
            <a:avLst/>
          </a:prstGeom>
          <a:noFill/>
        </p:spPr>
        <p:txBody>
          <a:bodyPr wrap="square" rtlCol="0">
            <a:spAutoFit/>
          </a:bodyPr>
          <a:lstStyle/>
          <a:p>
            <a:r>
              <a:rPr lang="en-US" dirty="0" smtClean="0"/>
              <a:t>(</a:t>
            </a:r>
            <a:r>
              <a:rPr lang="en-US" dirty="0" err="1" smtClean="0"/>
              <a:t>Thulesius</a:t>
            </a:r>
            <a:r>
              <a:rPr lang="en-US" dirty="0" smtClean="0"/>
              <a:t>, 2007), (Nicholas, 1999),  (</a:t>
            </a:r>
            <a:r>
              <a:rPr lang="en-US" dirty="0" err="1" smtClean="0"/>
              <a:t>Erde</a:t>
            </a:r>
            <a:r>
              <a:rPr lang="en-US" dirty="0" smtClean="0"/>
              <a:t>, 1997) </a:t>
            </a:r>
            <a:endParaRPr lang="en-US" dirty="0"/>
          </a:p>
        </p:txBody>
      </p:sp>
      <p:pic>
        <p:nvPicPr>
          <p:cNvPr id="14" name="Picture 2" descr="http://www.med.unc.edu/ahec/pubs/newsletters/2010_Fall/images/latessa.jpg"/>
          <p:cNvPicPr>
            <a:picLocks noChangeAspect="1" noChangeArrowheads="1"/>
          </p:cNvPicPr>
          <p:nvPr/>
        </p:nvPicPr>
        <p:blipFill>
          <a:blip r:embed="rId5" cstate="print"/>
          <a:srcRect/>
          <a:stretch>
            <a:fillRect/>
          </a:stretch>
        </p:blipFill>
        <p:spPr bwMode="auto">
          <a:xfrm>
            <a:off x="3886200" y="4572000"/>
            <a:ext cx="4114800" cy="2286000"/>
          </a:xfrm>
          <a:prstGeom prst="rect">
            <a:avLst/>
          </a:prstGeom>
          <a:noFill/>
        </p:spPr>
      </p:pic>
      <p:pic>
        <p:nvPicPr>
          <p:cNvPr id="15" name="Picture 4" descr="http://www.earlychristianwritings.com/schweitzer/schweitzer.jpg"/>
          <p:cNvPicPr>
            <a:picLocks noChangeAspect="1" noChangeArrowheads="1"/>
          </p:cNvPicPr>
          <p:nvPr/>
        </p:nvPicPr>
        <p:blipFill>
          <a:blip r:embed="rId6" cstate="print"/>
          <a:srcRect/>
          <a:stretch>
            <a:fillRect/>
          </a:stretch>
        </p:blipFill>
        <p:spPr bwMode="auto">
          <a:xfrm>
            <a:off x="4419600" y="4405858"/>
            <a:ext cx="1780722" cy="2452142"/>
          </a:xfrm>
          <a:prstGeom prst="rect">
            <a:avLst/>
          </a:prstGeom>
          <a:noFill/>
        </p:spPr>
      </p:pic>
      <p:pic>
        <p:nvPicPr>
          <p:cNvPr id="16" name="Picture 6" descr="http://rachelremen.com/images/headshot3.jpg"/>
          <p:cNvPicPr>
            <a:picLocks noChangeAspect="1" noChangeArrowheads="1"/>
          </p:cNvPicPr>
          <p:nvPr/>
        </p:nvPicPr>
        <p:blipFill>
          <a:blip r:embed="rId7" cstate="print"/>
          <a:srcRect/>
          <a:stretch>
            <a:fillRect/>
          </a:stretch>
        </p:blipFill>
        <p:spPr bwMode="auto">
          <a:xfrm>
            <a:off x="2667000" y="4435131"/>
            <a:ext cx="1828800" cy="2422869"/>
          </a:xfrm>
          <a:prstGeom prst="rect">
            <a:avLst/>
          </a:prstGeom>
          <a:noFill/>
        </p:spPr>
      </p:pic>
      <p:sp>
        <p:nvSpPr>
          <p:cNvPr id="19" name="TextBox 18"/>
          <p:cNvSpPr txBox="1"/>
          <p:nvPr/>
        </p:nvSpPr>
        <p:spPr>
          <a:xfrm>
            <a:off x="6553200" y="6248400"/>
            <a:ext cx="2753061" cy="461665"/>
          </a:xfrm>
          <a:prstGeom prst="rect">
            <a:avLst/>
          </a:prstGeom>
          <a:noFill/>
        </p:spPr>
        <p:txBody>
          <a:bodyPr wrap="none" rtlCol="0">
            <a:spAutoFit/>
          </a:bodyPr>
          <a:lstStyle/>
          <a:p>
            <a:r>
              <a:rPr lang="en-US" sz="2400" b="1" dirty="0" smtClean="0"/>
              <a:t>Robyn </a:t>
            </a:r>
            <a:r>
              <a:rPr lang="en-US" sz="2400" b="1" dirty="0" err="1" smtClean="0"/>
              <a:t>Latessa</a:t>
            </a:r>
            <a:r>
              <a:rPr lang="en-US" sz="2400" b="1" dirty="0" smtClean="0"/>
              <a:t>, MD</a:t>
            </a:r>
            <a:endParaRPr lang="en-US" sz="2400" b="1" dirty="0"/>
          </a:p>
        </p:txBody>
      </p:sp>
      <p:sp>
        <p:nvSpPr>
          <p:cNvPr id="20" name="TextBox 19"/>
          <p:cNvSpPr txBox="1"/>
          <p:nvPr/>
        </p:nvSpPr>
        <p:spPr>
          <a:xfrm>
            <a:off x="0" y="5334000"/>
            <a:ext cx="3276600" cy="1015663"/>
          </a:xfrm>
          <a:prstGeom prst="rect">
            <a:avLst/>
          </a:prstGeom>
          <a:noFill/>
        </p:spPr>
        <p:txBody>
          <a:bodyPr wrap="square" rtlCol="0">
            <a:spAutoFit/>
          </a:bodyPr>
          <a:lstStyle/>
          <a:p>
            <a:r>
              <a:rPr lang="en-US" sz="2000" b="1" dirty="0" smtClean="0"/>
              <a:t>Rachel Naomi </a:t>
            </a:r>
            <a:r>
              <a:rPr lang="en-US" sz="2000" b="1" dirty="0" err="1" smtClean="0"/>
              <a:t>Remen</a:t>
            </a:r>
            <a:r>
              <a:rPr lang="en-US" sz="2000" b="1" dirty="0" smtClean="0"/>
              <a:t>, MD   	&amp;    </a:t>
            </a:r>
          </a:p>
          <a:p>
            <a:r>
              <a:rPr lang="en-US" sz="2000" b="1" dirty="0" smtClean="0"/>
              <a:t>Albert Schweitzer, MD</a:t>
            </a:r>
            <a:endParaRPr lang="en-US" sz="2000" b="1" dirty="0"/>
          </a:p>
        </p:txBody>
      </p:sp>
      <p:pic>
        <p:nvPicPr>
          <p:cNvPr id="2" name="Picture 1" descr="index.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000" y="646331"/>
            <a:ext cx="2718446" cy="1809002"/>
          </a:xfrm>
          <a:prstGeom prst="rect">
            <a:avLst/>
          </a:prstGeom>
        </p:spPr>
      </p:pic>
      <p:pic>
        <p:nvPicPr>
          <p:cNvPr id="4" name="Picture 3" descr="5a1c2a79-6477-43bd-a72d-1753f3672027.jpe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67000" y="1955800"/>
            <a:ext cx="1425222" cy="1712773"/>
          </a:xfrm>
          <a:prstGeom prst="rect">
            <a:avLst/>
          </a:prstGeom>
        </p:spPr>
      </p:pic>
      <p:pic>
        <p:nvPicPr>
          <p:cNvPr id="5" name="Picture 4" descr="images.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86200" y="584200"/>
            <a:ext cx="2032000" cy="1371600"/>
          </a:xfrm>
          <a:prstGeom prst="rect">
            <a:avLst/>
          </a:prstGeom>
        </p:spPr>
      </p:pic>
      <p:pic>
        <p:nvPicPr>
          <p:cNvPr id="6" name="Picture 5" descr="5842f98b-0a7f-4b35-9eef-cacb4d561ec9.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37666" y="1913466"/>
            <a:ext cx="1354667" cy="1896534"/>
          </a:xfrm>
          <a:prstGeom prst="rect">
            <a:avLst/>
          </a:prstGeom>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722948"/>
  <p:tag name="USESCHEMECOLORS" val="True"/>
  <p:tag name="GRIDROTATIONINTERVAL" val="2"/>
  <p:tag name="POLLINGCYCLE" val="2"/>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1"/>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INCLUDENONRESPONDERS" val="False"/>
  <p:tag name="SAVECSVWITHSESSION" val="False"/>
  <p:tag name="DISPLAYNAME" val="True"/>
  <p:tag name="PRRESPONSE7" val="4"/>
  <p:tag name="GRIDFONTSIZE" val="12"/>
  <p:tag name="STDCHART" val="1"/>
  <p:tag name="RESPTABLESTYLE" val="-1"/>
  <p:tag name="CUSTOMCELLBACKCOLOR1" val="-657956"/>
  <p:tag name="PRRESPONSE4" val="7"/>
  <p:tag name="ADVANCEDSETTINGSVIEW" val="False"/>
  <p:tag name="DELIMITERS" val="3.1"/>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1281</TotalTime>
  <Words>588</Words>
  <Application>Microsoft Office PowerPoint</Application>
  <PresentationFormat>On-screen Show (4:3)</PresentationFormat>
  <Paragraphs>147</Paragraphs>
  <Slides>21</Slides>
  <Notes>11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Metro</vt:lpstr>
      <vt:lpstr>TEC-thics:  Can Virtue Be Taught?</vt:lpstr>
      <vt:lpstr>Objectives</vt:lpstr>
      <vt:lpstr>Things to Keep in Mind</vt:lpstr>
      <vt:lpstr>PowerPoint Presentation</vt:lpstr>
      <vt:lpstr>PowerPoint Presentation</vt:lpstr>
      <vt:lpstr>6 Problems/ Challenges </vt:lpstr>
      <vt:lpstr>PowerPoint Presentation</vt:lpstr>
      <vt:lpstr>PowerPoint Presentation</vt:lpstr>
      <vt:lpstr>PowerPoint Presentation</vt:lpstr>
      <vt:lpstr> “Our confidence in our own integrity  is frequently overrated.” </vt:lpstr>
      <vt:lpstr>PowerPoint Presentation</vt:lpstr>
      <vt:lpstr>Problem #4: students experience MORAL DISTRESS, even in the best programs </vt:lpstr>
      <vt:lpstr>Problem #5 Ethical skills &amp; knowledge —  like clinical skills &amp; knowledge —    need practice.</vt:lpstr>
      <vt:lpstr>In the midst of it all… Problem #6</vt:lpstr>
      <vt:lpstr>Opportunities in TEC</vt:lpstr>
      <vt:lpstr>PowerPoint Presentation</vt:lpstr>
      <vt:lpstr>PowerPoint Presentation</vt:lpstr>
      <vt:lpstr>PowerPoint Presentation</vt:lpstr>
      <vt:lpstr>EXERCISE</vt:lpstr>
      <vt:lpstr>PowerPoint Presentation</vt:lpstr>
      <vt:lpstr>Questions?  Next steps? </vt:lpstr>
    </vt:vector>
  </TitlesOfParts>
  <Company>UNC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Virtue Be Taught?</dc:title>
  <dc:creator>Arlene Davis</dc:creator>
  <cp:lastModifiedBy>Lenovo User</cp:lastModifiedBy>
  <cp:revision>40</cp:revision>
  <dcterms:created xsi:type="dcterms:W3CDTF">2014-05-28T21:39:17Z</dcterms:created>
  <dcterms:modified xsi:type="dcterms:W3CDTF">2014-07-16T13:58:07Z</dcterms:modified>
</cp:coreProperties>
</file>