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8" r:id="rId3"/>
    <p:sldId id="257" r:id="rId4"/>
    <p:sldId id="260" r:id="rId5"/>
    <p:sldId id="289" r:id="rId6"/>
    <p:sldId id="285" r:id="rId7"/>
    <p:sldId id="261" r:id="rId8"/>
    <p:sldId id="283" r:id="rId9"/>
    <p:sldId id="263" r:id="rId10"/>
    <p:sldId id="290" r:id="rId11"/>
    <p:sldId id="294" r:id="rId12"/>
    <p:sldId id="262" r:id="rId13"/>
    <p:sldId id="270" r:id="rId14"/>
    <p:sldId id="265" r:id="rId15"/>
    <p:sldId id="264" r:id="rId16"/>
    <p:sldId id="266" r:id="rId17"/>
    <p:sldId id="271" r:id="rId18"/>
    <p:sldId id="272" r:id="rId19"/>
    <p:sldId id="286" r:id="rId20"/>
    <p:sldId id="287" r:id="rId21"/>
    <p:sldId id="279" r:id="rId22"/>
    <p:sldId id="273" r:id="rId23"/>
    <p:sldId id="291" r:id="rId24"/>
    <p:sldId id="274" r:id="rId25"/>
    <p:sldId id="292" r:id="rId26"/>
    <p:sldId id="275" r:id="rId27"/>
    <p:sldId id="277" r:id="rId28"/>
    <p:sldId id="293" r:id="rId29"/>
    <p:sldId id="269" r:id="rId30"/>
    <p:sldId id="278" r:id="rId31"/>
    <p:sldId id="295" r:id="rId32"/>
    <p:sldId id="280" r:id="rId33"/>
    <p:sldId id="282" r:id="rId34"/>
    <p:sldId id="28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3" d="100"/>
          <a:sy n="73" d="100"/>
        </p:scale>
        <p:origin x="-82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ECC4F0-C96A-4859-8387-B091923E00FC}" type="datetimeFigureOut">
              <a:rPr lang="en-US" smtClean="0"/>
              <a:t>11/12/2012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05A724-DDE6-4E01-ACCC-AF08044B9561}" type="slidenum">
              <a:rPr lang="en-US" smtClean="0"/>
              <a:t>‹#›</a:t>
            </a:fld>
            <a:endParaRPr lang="en-US"/>
          </a:p>
        </p:txBody>
      </p:sp>
    </p:spTree>
    <p:extLst>
      <p:ext uri="{BB962C8B-B14F-4D97-AF65-F5344CB8AC3E}">
        <p14:creationId xmlns:p14="http://schemas.microsoft.com/office/powerpoint/2010/main" val="2766923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a:t>
            </a:fld>
            <a:endParaRPr lang="en-US"/>
          </a:p>
        </p:txBody>
      </p:sp>
    </p:spTree>
    <p:extLst>
      <p:ext uri="{BB962C8B-B14F-4D97-AF65-F5344CB8AC3E}">
        <p14:creationId xmlns:p14="http://schemas.microsoft.com/office/powerpoint/2010/main" val="4205398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10</a:t>
            </a:fld>
            <a:endParaRPr lang="en-US"/>
          </a:p>
        </p:txBody>
      </p:sp>
    </p:spTree>
    <p:extLst>
      <p:ext uri="{BB962C8B-B14F-4D97-AF65-F5344CB8AC3E}">
        <p14:creationId xmlns:p14="http://schemas.microsoft.com/office/powerpoint/2010/main" val="71825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11</a:t>
            </a:fld>
            <a:endParaRPr lang="en-US"/>
          </a:p>
        </p:txBody>
      </p:sp>
    </p:spTree>
    <p:extLst>
      <p:ext uri="{BB962C8B-B14F-4D97-AF65-F5344CB8AC3E}">
        <p14:creationId xmlns:p14="http://schemas.microsoft.com/office/powerpoint/2010/main" val="1843662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12</a:t>
            </a:fld>
            <a:endParaRPr lang="en-US"/>
          </a:p>
        </p:txBody>
      </p:sp>
    </p:spTree>
    <p:extLst>
      <p:ext uri="{BB962C8B-B14F-4D97-AF65-F5344CB8AC3E}">
        <p14:creationId xmlns:p14="http://schemas.microsoft.com/office/powerpoint/2010/main" val="6149986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13</a:t>
            </a:fld>
            <a:endParaRPr lang="en-US"/>
          </a:p>
        </p:txBody>
      </p:sp>
    </p:spTree>
    <p:extLst>
      <p:ext uri="{BB962C8B-B14F-4D97-AF65-F5344CB8AC3E}">
        <p14:creationId xmlns:p14="http://schemas.microsoft.com/office/powerpoint/2010/main" val="3219550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14</a:t>
            </a:fld>
            <a:endParaRPr lang="en-US"/>
          </a:p>
        </p:txBody>
      </p:sp>
    </p:spTree>
    <p:extLst>
      <p:ext uri="{BB962C8B-B14F-4D97-AF65-F5344CB8AC3E}">
        <p14:creationId xmlns:p14="http://schemas.microsoft.com/office/powerpoint/2010/main" val="1822617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15</a:t>
            </a:fld>
            <a:endParaRPr lang="en-US"/>
          </a:p>
        </p:txBody>
      </p:sp>
    </p:spTree>
    <p:extLst>
      <p:ext uri="{BB962C8B-B14F-4D97-AF65-F5344CB8AC3E}">
        <p14:creationId xmlns:p14="http://schemas.microsoft.com/office/powerpoint/2010/main" val="848295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16</a:t>
            </a:fld>
            <a:endParaRPr lang="en-US"/>
          </a:p>
        </p:txBody>
      </p:sp>
    </p:spTree>
    <p:extLst>
      <p:ext uri="{BB962C8B-B14F-4D97-AF65-F5344CB8AC3E}">
        <p14:creationId xmlns:p14="http://schemas.microsoft.com/office/powerpoint/2010/main" val="3153222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17</a:t>
            </a:fld>
            <a:endParaRPr lang="en-US"/>
          </a:p>
        </p:txBody>
      </p:sp>
    </p:spTree>
    <p:extLst>
      <p:ext uri="{BB962C8B-B14F-4D97-AF65-F5344CB8AC3E}">
        <p14:creationId xmlns:p14="http://schemas.microsoft.com/office/powerpoint/2010/main" val="284748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18</a:t>
            </a:fld>
            <a:endParaRPr lang="en-US"/>
          </a:p>
        </p:txBody>
      </p:sp>
    </p:spTree>
    <p:extLst>
      <p:ext uri="{BB962C8B-B14F-4D97-AF65-F5344CB8AC3E}">
        <p14:creationId xmlns:p14="http://schemas.microsoft.com/office/powerpoint/2010/main" val="17079822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19</a:t>
            </a:fld>
            <a:endParaRPr lang="en-US"/>
          </a:p>
        </p:txBody>
      </p:sp>
    </p:spTree>
    <p:extLst>
      <p:ext uri="{BB962C8B-B14F-4D97-AF65-F5344CB8AC3E}">
        <p14:creationId xmlns:p14="http://schemas.microsoft.com/office/powerpoint/2010/main" val="368376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a:t>
            </a:fld>
            <a:endParaRPr lang="en-US"/>
          </a:p>
        </p:txBody>
      </p:sp>
    </p:spTree>
    <p:extLst>
      <p:ext uri="{BB962C8B-B14F-4D97-AF65-F5344CB8AC3E}">
        <p14:creationId xmlns:p14="http://schemas.microsoft.com/office/powerpoint/2010/main" val="2004573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20</a:t>
            </a:fld>
            <a:endParaRPr lang="en-US"/>
          </a:p>
        </p:txBody>
      </p:sp>
    </p:spTree>
    <p:extLst>
      <p:ext uri="{BB962C8B-B14F-4D97-AF65-F5344CB8AC3E}">
        <p14:creationId xmlns:p14="http://schemas.microsoft.com/office/powerpoint/2010/main" val="3463141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21</a:t>
            </a:fld>
            <a:endParaRPr lang="en-US"/>
          </a:p>
        </p:txBody>
      </p:sp>
    </p:spTree>
    <p:extLst>
      <p:ext uri="{BB962C8B-B14F-4D97-AF65-F5344CB8AC3E}">
        <p14:creationId xmlns:p14="http://schemas.microsoft.com/office/powerpoint/2010/main" val="2646748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22</a:t>
            </a:fld>
            <a:endParaRPr lang="en-US"/>
          </a:p>
        </p:txBody>
      </p:sp>
    </p:spTree>
    <p:extLst>
      <p:ext uri="{BB962C8B-B14F-4D97-AF65-F5344CB8AC3E}">
        <p14:creationId xmlns:p14="http://schemas.microsoft.com/office/powerpoint/2010/main" val="42545235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23</a:t>
            </a:fld>
            <a:endParaRPr lang="en-US"/>
          </a:p>
        </p:txBody>
      </p:sp>
    </p:spTree>
    <p:extLst>
      <p:ext uri="{BB962C8B-B14F-4D97-AF65-F5344CB8AC3E}">
        <p14:creationId xmlns:p14="http://schemas.microsoft.com/office/powerpoint/2010/main" val="584270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24</a:t>
            </a:fld>
            <a:endParaRPr lang="en-US"/>
          </a:p>
        </p:txBody>
      </p:sp>
    </p:spTree>
    <p:extLst>
      <p:ext uri="{BB962C8B-B14F-4D97-AF65-F5344CB8AC3E}">
        <p14:creationId xmlns:p14="http://schemas.microsoft.com/office/powerpoint/2010/main" val="888172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25</a:t>
            </a:fld>
            <a:endParaRPr lang="en-US"/>
          </a:p>
        </p:txBody>
      </p:sp>
    </p:spTree>
    <p:extLst>
      <p:ext uri="{BB962C8B-B14F-4D97-AF65-F5344CB8AC3E}">
        <p14:creationId xmlns:p14="http://schemas.microsoft.com/office/powerpoint/2010/main" val="37685553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26</a:t>
            </a:fld>
            <a:endParaRPr lang="en-US"/>
          </a:p>
        </p:txBody>
      </p:sp>
    </p:spTree>
    <p:extLst>
      <p:ext uri="{BB962C8B-B14F-4D97-AF65-F5344CB8AC3E}">
        <p14:creationId xmlns:p14="http://schemas.microsoft.com/office/powerpoint/2010/main" val="2274586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27</a:t>
            </a:fld>
            <a:endParaRPr lang="en-US"/>
          </a:p>
        </p:txBody>
      </p:sp>
    </p:spTree>
    <p:extLst>
      <p:ext uri="{BB962C8B-B14F-4D97-AF65-F5344CB8AC3E}">
        <p14:creationId xmlns:p14="http://schemas.microsoft.com/office/powerpoint/2010/main" val="10717326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28</a:t>
            </a:fld>
            <a:endParaRPr lang="en-US"/>
          </a:p>
        </p:txBody>
      </p:sp>
    </p:spTree>
    <p:extLst>
      <p:ext uri="{BB962C8B-B14F-4D97-AF65-F5344CB8AC3E}">
        <p14:creationId xmlns:p14="http://schemas.microsoft.com/office/powerpoint/2010/main" val="27601420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29</a:t>
            </a:fld>
            <a:endParaRPr lang="en-US"/>
          </a:p>
        </p:txBody>
      </p:sp>
    </p:spTree>
    <p:extLst>
      <p:ext uri="{BB962C8B-B14F-4D97-AF65-F5344CB8AC3E}">
        <p14:creationId xmlns:p14="http://schemas.microsoft.com/office/powerpoint/2010/main" val="3796725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3</a:t>
            </a:fld>
            <a:endParaRPr lang="en-US"/>
          </a:p>
        </p:txBody>
      </p:sp>
    </p:spTree>
    <p:extLst>
      <p:ext uri="{BB962C8B-B14F-4D97-AF65-F5344CB8AC3E}">
        <p14:creationId xmlns:p14="http://schemas.microsoft.com/office/powerpoint/2010/main" val="15594778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30</a:t>
            </a:fld>
            <a:endParaRPr lang="en-US"/>
          </a:p>
        </p:txBody>
      </p:sp>
    </p:spTree>
    <p:extLst>
      <p:ext uri="{BB962C8B-B14F-4D97-AF65-F5344CB8AC3E}">
        <p14:creationId xmlns:p14="http://schemas.microsoft.com/office/powerpoint/2010/main" val="40870097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31</a:t>
            </a:fld>
            <a:endParaRPr lang="en-US"/>
          </a:p>
        </p:txBody>
      </p:sp>
    </p:spTree>
    <p:extLst>
      <p:ext uri="{BB962C8B-B14F-4D97-AF65-F5344CB8AC3E}">
        <p14:creationId xmlns:p14="http://schemas.microsoft.com/office/powerpoint/2010/main" val="38268051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32</a:t>
            </a:fld>
            <a:endParaRPr lang="en-US"/>
          </a:p>
        </p:txBody>
      </p:sp>
    </p:spTree>
    <p:extLst>
      <p:ext uri="{BB962C8B-B14F-4D97-AF65-F5344CB8AC3E}">
        <p14:creationId xmlns:p14="http://schemas.microsoft.com/office/powerpoint/2010/main" val="34578210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33</a:t>
            </a:fld>
            <a:endParaRPr lang="en-US"/>
          </a:p>
        </p:txBody>
      </p:sp>
    </p:spTree>
    <p:extLst>
      <p:ext uri="{BB962C8B-B14F-4D97-AF65-F5344CB8AC3E}">
        <p14:creationId xmlns:p14="http://schemas.microsoft.com/office/powerpoint/2010/main" val="12164103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34</a:t>
            </a:fld>
            <a:endParaRPr lang="en-US"/>
          </a:p>
        </p:txBody>
      </p:sp>
    </p:spTree>
    <p:extLst>
      <p:ext uri="{BB962C8B-B14F-4D97-AF65-F5344CB8AC3E}">
        <p14:creationId xmlns:p14="http://schemas.microsoft.com/office/powerpoint/2010/main" val="2194607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4</a:t>
            </a:fld>
            <a:endParaRPr lang="en-US"/>
          </a:p>
        </p:txBody>
      </p:sp>
    </p:spTree>
    <p:extLst>
      <p:ext uri="{BB962C8B-B14F-4D97-AF65-F5344CB8AC3E}">
        <p14:creationId xmlns:p14="http://schemas.microsoft.com/office/powerpoint/2010/main" val="3767812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5</a:t>
            </a:fld>
            <a:endParaRPr lang="en-US"/>
          </a:p>
        </p:txBody>
      </p:sp>
    </p:spTree>
    <p:extLst>
      <p:ext uri="{BB962C8B-B14F-4D97-AF65-F5344CB8AC3E}">
        <p14:creationId xmlns:p14="http://schemas.microsoft.com/office/powerpoint/2010/main" val="3836613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6</a:t>
            </a:fld>
            <a:endParaRPr lang="en-US"/>
          </a:p>
        </p:txBody>
      </p:sp>
    </p:spTree>
    <p:extLst>
      <p:ext uri="{BB962C8B-B14F-4D97-AF65-F5344CB8AC3E}">
        <p14:creationId xmlns:p14="http://schemas.microsoft.com/office/powerpoint/2010/main" val="1860942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7</a:t>
            </a:fld>
            <a:endParaRPr lang="en-US"/>
          </a:p>
        </p:txBody>
      </p:sp>
    </p:spTree>
    <p:extLst>
      <p:ext uri="{BB962C8B-B14F-4D97-AF65-F5344CB8AC3E}">
        <p14:creationId xmlns:p14="http://schemas.microsoft.com/office/powerpoint/2010/main" val="3019289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8</a:t>
            </a:fld>
            <a:endParaRPr lang="en-US"/>
          </a:p>
        </p:txBody>
      </p:sp>
    </p:spTree>
    <p:extLst>
      <p:ext uri="{BB962C8B-B14F-4D97-AF65-F5344CB8AC3E}">
        <p14:creationId xmlns:p14="http://schemas.microsoft.com/office/powerpoint/2010/main" val="1079526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5A724-DDE6-4E01-ACCC-AF08044B9561}" type="slidenum">
              <a:rPr lang="en-US" smtClean="0"/>
              <a:t>9</a:t>
            </a:fld>
            <a:endParaRPr lang="en-US"/>
          </a:p>
        </p:txBody>
      </p:sp>
    </p:spTree>
    <p:extLst>
      <p:ext uri="{BB962C8B-B14F-4D97-AF65-F5344CB8AC3E}">
        <p14:creationId xmlns:p14="http://schemas.microsoft.com/office/powerpoint/2010/main" val="276062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EA02D-A695-4742-92F4-056DF25BA1D4}"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CE6EA-1964-47A5-8AD0-5A9CAAF3D0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EA02D-A695-4742-92F4-056DF25BA1D4}" type="datetimeFigureOut">
              <a:rPr lang="en-US" smtClean="0"/>
              <a:pPr/>
              <a:t>11/12/2012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CE6EA-1964-47A5-8AD0-5A9CAAF3D0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Teaching Through a Critical Incident Curriculum</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Amy Weil, MD FACP</a:t>
            </a:r>
          </a:p>
          <a:p>
            <a:r>
              <a:rPr lang="en-US" dirty="0" smtClean="0"/>
              <a:t>Associate Professor of Medicine and Social Medicine</a:t>
            </a:r>
          </a:p>
          <a:p>
            <a:r>
              <a:rPr lang="en-US" dirty="0" smtClean="0"/>
              <a:t>UNC School of Medicine</a:t>
            </a:r>
            <a:endParaRPr lang="en-US" dirty="0"/>
          </a:p>
        </p:txBody>
      </p:sp>
      <p:pic>
        <p:nvPicPr>
          <p:cNvPr id="12290" name="Picture 2" descr="http://www.med.unc.edu/aoe/resources/aoe%20faculty%20resources/AOE%20Logo.jpg"/>
          <p:cNvPicPr>
            <a:picLocks noChangeAspect="1" noChangeArrowheads="1"/>
          </p:cNvPicPr>
          <p:nvPr/>
        </p:nvPicPr>
        <p:blipFill>
          <a:blip r:embed="rId3" cstate="print"/>
          <a:srcRect/>
          <a:stretch>
            <a:fillRect/>
          </a:stretch>
        </p:blipFill>
        <p:spPr bwMode="auto">
          <a:xfrm>
            <a:off x="3124200" y="304800"/>
            <a:ext cx="2823882" cy="1905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Emotion is good for learning</a:t>
            </a:r>
            <a:br>
              <a:rPr lang="en-US" dirty="0" smtClean="0"/>
            </a:br>
            <a:r>
              <a:rPr lang="en-US" sz="1600" dirty="0" smtClean="0"/>
              <a:t>McConnell MM, Eva KW.  The role of emotion in the learning and transfer of clinical skills and knowledge. Academic Medicine 2012Oct;87(10):1316-22.</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Emotion is a powerful tool for encoding memory</a:t>
            </a:r>
          </a:p>
          <a:p>
            <a:r>
              <a:rPr lang="en-US" dirty="0" smtClean="0"/>
              <a:t>Negative emotions are good for encoding detail</a:t>
            </a:r>
          </a:p>
          <a:p>
            <a:pPr lvl="1"/>
            <a:r>
              <a:rPr lang="en-US" dirty="0" smtClean="0"/>
              <a:t>Involuntary memories associated with highly negative life events were more prevalent than the involuntary recollections of highly positive ones</a:t>
            </a:r>
          </a:p>
          <a:p>
            <a:r>
              <a:rPr lang="en-US" dirty="0" smtClean="0"/>
              <a:t>Positive emotions generate more flexible thinking</a:t>
            </a:r>
          </a:p>
          <a:p>
            <a:pPr lvl="1"/>
            <a:r>
              <a:rPr lang="en-US" dirty="0" smtClean="0"/>
              <a:t>Global processing styles (i.e., focusing on the “big picture”) appear to lead to more associative and relational connections between relevant learning events, which should promote the transfer of knowledge to new situations by enabling individuals to detect analogies across novel tasks.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Appreciative Inquiry</a:t>
            </a:r>
            <a:endParaRPr lang="en-US" dirty="0"/>
          </a:p>
        </p:txBody>
      </p:sp>
      <p:sp>
        <p:nvSpPr>
          <p:cNvPr id="3" name="Content Placeholder 2"/>
          <p:cNvSpPr>
            <a:spLocks noGrp="1"/>
          </p:cNvSpPr>
          <p:nvPr>
            <p:ph idx="1"/>
          </p:nvPr>
        </p:nvSpPr>
        <p:spPr>
          <a:xfrm>
            <a:off x="457200" y="1143000"/>
            <a:ext cx="8229600" cy="5486400"/>
          </a:xfrm>
        </p:spPr>
        <p:txBody>
          <a:bodyPr>
            <a:normAutofit fontScale="25000" lnSpcReduction="20000"/>
          </a:bodyPr>
          <a:lstStyle/>
          <a:p>
            <a:r>
              <a:rPr lang="en-US" sz="9600" dirty="0" smtClean="0"/>
              <a:t>People do their best work when they are doing things that they find </a:t>
            </a:r>
            <a:r>
              <a:rPr lang="en-US" sz="9600" b="1" dirty="0" smtClean="0"/>
              <a:t>personally meaningful</a:t>
            </a:r>
            <a:r>
              <a:rPr lang="en-US" sz="9600" dirty="0" smtClean="0"/>
              <a:t>, and when they feel that </a:t>
            </a:r>
            <a:r>
              <a:rPr lang="en-US" sz="9600" b="1" dirty="0" smtClean="0"/>
              <a:t>their work makes a difference</a:t>
            </a:r>
            <a:r>
              <a:rPr lang="en-US" sz="9600" dirty="0" smtClean="0"/>
              <a:t>. </a:t>
            </a:r>
          </a:p>
          <a:p>
            <a:r>
              <a:rPr lang="en-US" sz="9600" dirty="0" smtClean="0"/>
              <a:t>In every society, organization, or group, </a:t>
            </a:r>
            <a:r>
              <a:rPr lang="en-US" sz="9600" b="1" dirty="0" smtClean="0"/>
              <a:t>something is working</a:t>
            </a:r>
            <a:r>
              <a:rPr lang="en-US" sz="9600" dirty="0" smtClean="0"/>
              <a:t>.</a:t>
            </a:r>
          </a:p>
          <a:p>
            <a:r>
              <a:rPr lang="en-US" sz="9600" b="1" dirty="0" smtClean="0"/>
              <a:t>Looking for what works well and doing more of it </a:t>
            </a:r>
            <a:r>
              <a:rPr lang="en-US" sz="9600" dirty="0" smtClean="0"/>
              <a:t>is more motivating and effective than looking for what does not work and doing less of it. </a:t>
            </a:r>
          </a:p>
          <a:p>
            <a:r>
              <a:rPr lang="en-US" sz="9600" dirty="0" smtClean="0"/>
              <a:t>The act of </a:t>
            </a:r>
            <a:r>
              <a:rPr lang="en-US" sz="9600" b="1" dirty="0" smtClean="0"/>
              <a:t>asking questions </a:t>
            </a:r>
            <a:r>
              <a:rPr lang="en-US" sz="9600" dirty="0" smtClean="0"/>
              <a:t>of an organization or group influences or </a:t>
            </a:r>
            <a:r>
              <a:rPr lang="en-US" sz="9600" b="1" dirty="0" smtClean="0"/>
              <a:t>changes the group </a:t>
            </a:r>
            <a:r>
              <a:rPr lang="en-US" sz="9600" dirty="0" smtClean="0"/>
              <a:t>in some way. </a:t>
            </a:r>
          </a:p>
          <a:p>
            <a:r>
              <a:rPr lang="en-US" sz="9600" b="1" dirty="0" smtClean="0"/>
              <a:t>Systems move toward what they choose to study </a:t>
            </a:r>
            <a:endParaRPr lang="en-US" sz="9600" dirty="0" smtClean="0"/>
          </a:p>
          <a:p>
            <a:r>
              <a:rPr lang="en-US" sz="9600" dirty="0" smtClean="0"/>
              <a:t>People have </a:t>
            </a:r>
            <a:r>
              <a:rPr lang="en-US" sz="9600" b="1" dirty="0" smtClean="0"/>
              <a:t>more confidence </a:t>
            </a:r>
            <a:r>
              <a:rPr lang="en-US" sz="9600" dirty="0" smtClean="0"/>
              <a:t>and comfort to journey into the future (the unknown) when they </a:t>
            </a:r>
            <a:r>
              <a:rPr lang="en-US" sz="9600" b="1" dirty="0" smtClean="0"/>
              <a:t>carry forward parts of the past </a:t>
            </a:r>
            <a:r>
              <a:rPr lang="en-US" sz="9600" dirty="0" smtClean="0"/>
              <a:t>(the known). In other words, </a:t>
            </a:r>
            <a:r>
              <a:rPr lang="en-US" sz="9600" b="1" dirty="0" smtClean="0"/>
              <a:t>continuity</a:t>
            </a:r>
            <a:r>
              <a:rPr lang="en-US" sz="9600" dirty="0" smtClean="0"/>
              <a:t> is as important as change. </a:t>
            </a:r>
          </a:p>
          <a:p>
            <a:r>
              <a:rPr lang="en-US" sz="9600" dirty="0" smtClean="0"/>
              <a:t>The collective creation of a desired future is most powerful when it is based on the best of what already exists. </a:t>
            </a:r>
          </a:p>
          <a:p>
            <a:endParaRPr lang="en-US" sz="8000" dirty="0" smtClean="0"/>
          </a:p>
          <a:p>
            <a:endParaRPr lang="en-US" dirty="0" smtClean="0"/>
          </a:p>
          <a:p>
            <a:r>
              <a:rPr lang="en-US" dirty="0" smtClean="0"/>
              <a:t> </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at UNC - AOE dinner 2010</a:t>
            </a:r>
            <a:endParaRPr lang="en-US" dirty="0"/>
          </a:p>
        </p:txBody>
      </p:sp>
      <p:pic>
        <p:nvPicPr>
          <p:cNvPr id="3" name="Picture 2" descr="F:\AWC Photos\Alan Cross.jpg"/>
          <p:cNvPicPr>
            <a:picLocks noChangeAspect="1" noChangeArrowheads="1"/>
          </p:cNvPicPr>
          <p:nvPr/>
        </p:nvPicPr>
        <p:blipFill>
          <a:blip r:embed="rId3" cstate="print"/>
          <a:srcRect/>
          <a:stretch>
            <a:fillRect/>
          </a:stretch>
        </p:blipFill>
        <p:spPr bwMode="auto">
          <a:xfrm>
            <a:off x="2209801" y="1066800"/>
            <a:ext cx="4649774" cy="5395068"/>
          </a:xfrm>
          <a:prstGeom prst="rect">
            <a:avLst/>
          </a:prstGeom>
          <a:noFill/>
        </p:spPr>
      </p:pic>
    </p:spTree>
    <p:extLst>
      <p:ext uri="{BB962C8B-B14F-4D97-AF65-F5344CB8AC3E}">
        <p14:creationId xmlns:p14="http://schemas.microsoft.com/office/powerpoint/2010/main" val="898602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Enactment</a:t>
            </a:r>
            <a:endParaRPr lang="en-US" dirty="0"/>
          </a:p>
        </p:txBody>
      </p:sp>
      <p:sp>
        <p:nvSpPr>
          <p:cNvPr id="4" name="Content Placeholder 3"/>
          <p:cNvSpPr>
            <a:spLocks noGrp="1"/>
          </p:cNvSpPr>
          <p:nvPr>
            <p:ph idx="1"/>
          </p:nvPr>
        </p:nvSpPr>
        <p:spPr/>
        <p:txBody>
          <a:bodyPr>
            <a:normAutofit/>
          </a:bodyPr>
          <a:lstStyle/>
          <a:p>
            <a:r>
              <a:rPr lang="en-US" dirty="0" smtClean="0"/>
              <a:t> 3</a:t>
            </a:r>
            <a:r>
              <a:rPr lang="en-US" baseline="30000" dirty="0" smtClean="0"/>
              <a:t>rd</a:t>
            </a:r>
            <a:r>
              <a:rPr lang="en-US" dirty="0" smtClean="0"/>
              <a:t> year IM students at midpoint of Inpatient</a:t>
            </a:r>
          </a:p>
          <a:p>
            <a:r>
              <a:rPr lang="en-US" dirty="0" smtClean="0"/>
              <a:t>They write 1 page reflection </a:t>
            </a:r>
          </a:p>
          <a:p>
            <a:r>
              <a:rPr lang="en-US" dirty="0" smtClean="0"/>
              <a:t>I read all and send them comments</a:t>
            </a:r>
          </a:p>
          <a:p>
            <a:r>
              <a:rPr lang="en-US" dirty="0" smtClean="0"/>
              <a:t>For students who agree they are de-identified and bundled by Jeri Copeland and distributed to students and the Advisor volunteer to read prior to meeting</a:t>
            </a:r>
          </a:p>
          <a:p>
            <a:r>
              <a:rPr lang="en-US" dirty="0" smtClean="0"/>
              <a:t>Provided lunch and discussion on Friday</a:t>
            </a:r>
            <a:endParaRPr lang="en-US" dirty="0"/>
          </a:p>
        </p:txBody>
      </p:sp>
    </p:spTree>
    <p:extLst>
      <p:ext uri="{BB962C8B-B14F-4D97-AF65-F5344CB8AC3E}">
        <p14:creationId xmlns:p14="http://schemas.microsoft.com/office/powerpoint/2010/main" val="3548067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Incident Assignment</a:t>
            </a:r>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endParaRPr lang="en-US" dirty="0"/>
          </a:p>
          <a:p>
            <a:pPr marL="0" indent="0">
              <a:buNone/>
            </a:pPr>
            <a:r>
              <a:rPr lang="en-US" b="1" dirty="0" smtClean="0"/>
              <a:t>Medicine </a:t>
            </a:r>
            <a:r>
              <a:rPr lang="en-US" b="1" dirty="0"/>
              <a:t>Clerkship – Humanities in Medicine Seminar </a:t>
            </a:r>
            <a:endParaRPr lang="en-US" dirty="0"/>
          </a:p>
          <a:p>
            <a:pPr marL="0" indent="0">
              <a:buNone/>
            </a:pPr>
            <a:r>
              <a:rPr lang="en-US" dirty="0"/>
              <a:t>Welcome to your Inpatient Medicine rotation! During these 2 months you will work hard and learn a lot. You will take care of very sick people and work in teams, teaching each other. This is where the proverbial ‘rubber meets the road’. The abstractions of your lecture halls, seminar rooms and texts/downloads will now yield to the visceral particularity of your suffering patients, their families and the examples of your colleagues and mentors. You and your team will diagnose, treat, educate, discharge. Sometimes you will cure or heal someone. </a:t>
            </a:r>
          </a:p>
          <a:p>
            <a:pPr marL="0" indent="0">
              <a:buNone/>
            </a:pPr>
            <a:r>
              <a:rPr lang="en-US" dirty="0"/>
              <a:t>There will be times when you are overwhelmed by the enormity of what you still do not know or understand about biomedicine. Though you will do your best, sometimes you will be flummoxed by patients’ problems, unsure of what to do or say next, awed by your colleagues’ approach, shocked by decisions with which you disagree, frustrated by the social/cultural/financial barriers that make it difficult for you/your team to help your patients, improve their quality of life, keep them out of the hospital. </a:t>
            </a:r>
          </a:p>
        </p:txBody>
      </p:sp>
    </p:spTree>
    <p:extLst>
      <p:ext uri="{BB962C8B-B14F-4D97-AF65-F5344CB8AC3E}">
        <p14:creationId xmlns:p14="http://schemas.microsoft.com/office/powerpoint/2010/main" val="4098642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Incident </a:t>
            </a:r>
            <a:r>
              <a:rPr lang="en-US" dirty="0" smtClean="0"/>
              <a:t>Assignment (cont)</a:t>
            </a:r>
            <a:endParaRPr lang="en-US" dirty="0"/>
          </a:p>
        </p:txBody>
      </p:sp>
      <p:sp>
        <p:nvSpPr>
          <p:cNvPr id="5" name="Content Placeholder 4"/>
          <p:cNvSpPr>
            <a:spLocks noGrp="1"/>
          </p:cNvSpPr>
          <p:nvPr>
            <p:ph idx="1"/>
          </p:nvPr>
        </p:nvSpPr>
        <p:spPr>
          <a:xfrm>
            <a:off x="457200" y="1447800"/>
            <a:ext cx="8229600" cy="4678363"/>
          </a:xfrm>
        </p:spPr>
        <p:txBody>
          <a:bodyPr>
            <a:normAutofit fontScale="77500" lnSpcReduction="20000"/>
          </a:bodyPr>
          <a:lstStyle/>
          <a:p>
            <a:endParaRPr lang="en-US" dirty="0"/>
          </a:p>
          <a:p>
            <a:pPr marL="0" indent="0">
              <a:buNone/>
            </a:pPr>
            <a:r>
              <a:rPr lang="en-US" dirty="0"/>
              <a:t> As we discussed in Medicine and Society, many factors enter into situations you face in the real life practice of medicine. Please notice when you have a visceral reaction to a situation (when you feel that something </a:t>
            </a:r>
            <a:r>
              <a:rPr lang="en-US" dirty="0" smtClean="0"/>
              <a:t>is unfortunate / wrong /  unfair /well </a:t>
            </a:r>
            <a:r>
              <a:rPr lang="en-US" dirty="0"/>
              <a:t>done) and then jot down the scenario and your reactions. So called Critical Incident Reports (CIRs) offer a unique opportunity to enhance your learning and make you a better doctor. </a:t>
            </a:r>
          </a:p>
          <a:p>
            <a:pPr marL="0" indent="0">
              <a:buNone/>
            </a:pPr>
            <a:r>
              <a:rPr lang="en-US" b="1" dirty="0"/>
              <a:t>Please take no more than 1 page to describe briefly the scenario that moved you and begin to analyze it. Please remember HIPAA and try to “</a:t>
            </a:r>
            <a:r>
              <a:rPr lang="en-US" b="1" dirty="0" smtClean="0"/>
              <a:t>de-identify</a:t>
            </a:r>
            <a:r>
              <a:rPr lang="en-US" b="1" dirty="0"/>
              <a:t>” in order to protect patients and others involved and to free you to discuss the situations frankly. </a:t>
            </a:r>
            <a:endParaRPr lang="en-US" dirty="0"/>
          </a:p>
        </p:txBody>
      </p:sp>
    </p:spTree>
    <p:extLst>
      <p:ext uri="{BB962C8B-B14F-4D97-AF65-F5344CB8AC3E}">
        <p14:creationId xmlns:p14="http://schemas.microsoft.com/office/powerpoint/2010/main" val="1288683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Incident </a:t>
            </a:r>
            <a:r>
              <a:rPr lang="en-US" dirty="0" smtClean="0"/>
              <a:t>Assignment (cont)</a:t>
            </a:r>
            <a:endParaRPr lang="en-US" dirty="0"/>
          </a:p>
        </p:txBody>
      </p:sp>
      <p:sp>
        <p:nvSpPr>
          <p:cNvPr id="3" name="Content Placeholder 2"/>
          <p:cNvSpPr>
            <a:spLocks noGrp="1"/>
          </p:cNvSpPr>
          <p:nvPr>
            <p:ph idx="1"/>
          </p:nvPr>
        </p:nvSpPr>
        <p:spPr>
          <a:xfrm>
            <a:off x="457200" y="1066800"/>
            <a:ext cx="8229600" cy="5791200"/>
          </a:xfrm>
        </p:spPr>
        <p:txBody>
          <a:bodyPr>
            <a:normAutofit fontScale="32500" lnSpcReduction="20000"/>
          </a:bodyPr>
          <a:lstStyle/>
          <a:p>
            <a:endParaRPr lang="en-US" dirty="0"/>
          </a:p>
          <a:p>
            <a:pPr marL="0" indent="0">
              <a:buNone/>
            </a:pPr>
            <a:r>
              <a:rPr lang="en-US" sz="6200" dirty="0" smtClean="0"/>
              <a:t>Examples</a:t>
            </a:r>
            <a:r>
              <a:rPr lang="en-US" sz="6200" dirty="0"/>
              <a:t>: patient discharged prematurely due to illegal status (what could you do to help this patient?); experience of racism/sexism etc by patient or staff (what could you have done?); ethical dilemma in care (what did you think was the “right” decision and why?); your own reactions to situations influenced by your life story; an awesome job done by a colleague (why was it great?). </a:t>
            </a:r>
          </a:p>
          <a:p>
            <a:pPr marL="0" indent="0">
              <a:buNone/>
            </a:pPr>
            <a:r>
              <a:rPr lang="en-US" sz="6200" b="1" dirty="0"/>
              <a:t>Send your 1 page to amy_weil@med.unc.edu by the end of Friday of the third week of the clerkship. </a:t>
            </a:r>
            <a:r>
              <a:rPr lang="en-US" sz="6200" b="1" dirty="0" smtClean="0"/>
              <a:t>Dr. </a:t>
            </a:r>
            <a:r>
              <a:rPr lang="en-US" sz="6200" b="1" dirty="0"/>
              <a:t>Weil, along with available Advisors and other faculty, will facilitate discussion beginning with your reports. If you would NOT be willing to have your case shared among your peers, please indicate this on your report. Selected CIRs will be distributed in advance for review. From 12-1pm on the fourth Friday of the clerkship (after the UNC Exam), you will meet for lunch (which we will provide) to learn from each others’ experiences and brainstorm ways optimize outcomes in situations like these. </a:t>
            </a:r>
            <a:endParaRPr lang="en-US" sz="6200" dirty="0"/>
          </a:p>
          <a:p>
            <a:pPr marL="0" indent="0">
              <a:buNone/>
            </a:pPr>
            <a:r>
              <a:rPr lang="en-US" sz="6200" b="1" dirty="0"/>
              <a:t>Questions to consider when reading the CIRs: </a:t>
            </a:r>
            <a:endParaRPr lang="en-US" sz="6200" dirty="0"/>
          </a:p>
          <a:p>
            <a:pPr marL="0" indent="0">
              <a:buNone/>
            </a:pPr>
            <a:r>
              <a:rPr lang="en-US" sz="6200" dirty="0"/>
              <a:t>1. Have you experienced something similar? </a:t>
            </a:r>
          </a:p>
          <a:p>
            <a:pPr marL="0" indent="0">
              <a:buNone/>
            </a:pPr>
            <a:r>
              <a:rPr lang="en-US" sz="6200" dirty="0"/>
              <a:t>2. Do you agree/resonate with the framing of the dilemma? </a:t>
            </a:r>
          </a:p>
          <a:p>
            <a:pPr marL="0" indent="0">
              <a:buNone/>
            </a:pPr>
            <a:r>
              <a:rPr lang="en-US" sz="6200" dirty="0"/>
              <a:t>3. How would you improve/act differently in the situation? </a:t>
            </a:r>
          </a:p>
          <a:p>
            <a:pPr marL="0" indent="0">
              <a:buNone/>
            </a:pPr>
            <a:r>
              <a:rPr lang="en-US" sz="6200" dirty="0"/>
              <a:t>Optional reading for inspiration: The Good Doctor, by Susan Onthank </a:t>
            </a:r>
            <a:r>
              <a:rPr lang="en-US" sz="6200" dirty="0" smtClean="0"/>
              <a:t>Mates (available </a:t>
            </a:r>
            <a:r>
              <a:rPr lang="en-US" sz="6200" dirty="0"/>
              <a:t>via link on clerkship website) </a:t>
            </a:r>
          </a:p>
        </p:txBody>
      </p:sp>
    </p:spTree>
    <p:extLst>
      <p:ext uri="{BB962C8B-B14F-4D97-AF65-F5344CB8AC3E}">
        <p14:creationId xmlns:p14="http://schemas.microsoft.com/office/powerpoint/2010/main" val="3095560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 students write about?</a:t>
            </a:r>
            <a:endParaRPr lang="en-US" dirty="0"/>
          </a:p>
        </p:txBody>
      </p:sp>
      <p:sp>
        <p:nvSpPr>
          <p:cNvPr id="3" name="Content Placeholder 2"/>
          <p:cNvSpPr>
            <a:spLocks noGrp="1"/>
          </p:cNvSpPr>
          <p:nvPr>
            <p:ph idx="1"/>
          </p:nvPr>
        </p:nvSpPr>
        <p:spPr/>
        <p:txBody>
          <a:bodyPr/>
          <a:lstStyle/>
          <a:p>
            <a:r>
              <a:rPr lang="en-US" dirty="0" smtClean="0"/>
              <a:t>Witnessing, Becoming</a:t>
            </a:r>
          </a:p>
          <a:p>
            <a:r>
              <a:rPr lang="en-US" dirty="0" smtClean="0"/>
              <a:t>Social Determinants of Health Impacts</a:t>
            </a:r>
          </a:p>
          <a:p>
            <a:r>
              <a:rPr lang="en-US" dirty="0" smtClean="0"/>
              <a:t>Family situations</a:t>
            </a:r>
          </a:p>
          <a:p>
            <a:r>
              <a:rPr lang="en-US" dirty="0" smtClean="0"/>
              <a:t>Ethical Dilemmas/Coming to terms with limits</a:t>
            </a:r>
          </a:p>
          <a:p>
            <a:r>
              <a:rPr lang="en-US" dirty="0" smtClean="0"/>
              <a:t>Role models – positive and negative</a:t>
            </a:r>
          </a:p>
          <a:p>
            <a:r>
              <a:rPr lang="en-US" dirty="0" smtClean="0"/>
              <a:t>End of life issues</a:t>
            </a:r>
          </a:p>
          <a:p>
            <a:r>
              <a:rPr lang="en-US" dirty="0" smtClean="0"/>
              <a:t>The meaning of life and work</a:t>
            </a:r>
            <a:endParaRPr lang="en-US" dirty="0"/>
          </a:p>
        </p:txBody>
      </p:sp>
    </p:spTree>
    <p:extLst>
      <p:ext uri="{BB962C8B-B14F-4D97-AF65-F5344CB8AC3E}">
        <p14:creationId xmlns:p14="http://schemas.microsoft.com/office/powerpoint/2010/main" val="4044512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Witnessing</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Performing CPR on a human being, as opposed to a mannequin was a quintessential medical experience. There are a few mile stones in medical school that I feel set it apart from some other graduate programs. For instance, when you receive your first white coat, you meet your cadaver, the first time you feel confident enough in a diagnosis to tell the patient what you think – before talking to an attending, and performing CPR in the hospital. It is an odd, terrible excitement to perform CPR on a patient – especially one that you spoke with just an hour prior. It is the odd pride of having taken part in a code, marred by its conclusion. Afterwards I want to tell me colleagues that I did CPR on a person, just as if a surgeon had let me cut or sew tissue or if I had been allowed to perform a </a:t>
            </a:r>
            <a:r>
              <a:rPr lang="en-US" dirty="0" err="1"/>
              <a:t>thoracocentesis</a:t>
            </a:r>
            <a:r>
              <a:rPr lang="en-US" dirty="0"/>
              <a:t>. However, in this case I feel ashamed of my excitement and my feeling of a new badge being sewn onto my white coat. The man died, his son collapsed in the waiting room, and I was excited to perform chest compressions.</a:t>
            </a:r>
          </a:p>
          <a:p>
            <a:endParaRPr lang="en-US" dirty="0"/>
          </a:p>
        </p:txBody>
      </p:sp>
    </p:spTree>
    <p:extLst>
      <p:ext uri="{BB962C8B-B14F-4D97-AF65-F5344CB8AC3E}">
        <p14:creationId xmlns:p14="http://schemas.microsoft.com/office/powerpoint/2010/main" val="1309670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Witnessing</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buNone/>
            </a:pPr>
            <a:r>
              <a:rPr lang="en-US" sz="1600" dirty="0" smtClean="0"/>
              <a:t>	Writing a reflection paper on something that “moved me viscerally” is a surprisingly difficult thing for me to do. On several occasions I have witnessed events unfolding that I am sure should have moved me but for some reason did not. Perhaps spending a month on trauma surgery dulled my emotions to extreme events. Maybe my involvement in EMS subconsciously dampened the significance of a code in my mind. …At times, I even find myself thinking that we are a fighting a battle that maybe shouldn’t be fought: why fight so hard to keep someone barely living for a few more weeks or months?</a:t>
            </a:r>
          </a:p>
          <a:p>
            <a:pPr>
              <a:buNone/>
            </a:pPr>
            <a:r>
              <a:rPr lang="en-US" sz="1600" dirty="0" smtClean="0"/>
              <a:t>	So lost was I that I turned to a close friend..Her response was to remind me of Mr. and Mrs. X. </a:t>
            </a:r>
          </a:p>
          <a:p>
            <a:pPr>
              <a:buNone/>
            </a:pPr>
            <a:r>
              <a:rPr lang="en-US" sz="1600" dirty="0" smtClean="0"/>
              <a:t>	Somehow, I’d forgotten about Mr. and Mrs. X until then….during the outpatient medicine clerkship ..I met the 95 and 94 year old Mr. and Mrs. X who had spent more than 70 years of their lives together. Yet, the simple mention of their story brought back the emotions that I felt that day.</a:t>
            </a:r>
          </a:p>
          <a:p>
            <a:pPr>
              <a:buNone/>
            </a:pPr>
            <a:r>
              <a:rPr lang="en-US" sz="1600" dirty="0" smtClean="0"/>
              <a:t>	Mr. and Mrs. X came to the clinic as new patients looking to establish care in this rural section of eastern North Carolina. ..in their notes was “elderly couple, both with Alzheimer’s. caregiver coming with them to establish care.” Looking back, I am ashamed that as I was walking to their clinic room, I was thinking how frustrating this encounter was likely to be.</a:t>
            </a:r>
          </a:p>
          <a:p>
            <a:pPr>
              <a:buNone/>
            </a:pPr>
            <a:r>
              <a:rPr lang="en-US" sz="1600" dirty="0" smtClean="0"/>
              <a:t>	What I found after I knocked on the door was an elderly African-American couple, so thin that they managed to share a seat on the patient bench that was really meant for one. They had both been diagnosed a few months previously with Alzheimer’s dementia but these were not Alzheimer’s patients. These were patients with Alzheimer’s. Despite their cognitive declines, they were together, and they were happy. Every 4-5 minutes, one would turn to the other and would ask with a strong southern drawl “You’ OK?” and the other would turn and answer “I’m OK. You’ OK?” “Yeah…” would answer the first. According to their caregiver, this happened all day, every day. To them, each other’s answer was the most important thing.</a:t>
            </a:r>
          </a:p>
          <a:p>
            <a:pPr>
              <a:buNone/>
            </a:pPr>
            <a:endParaRPr lang="en-US" sz="1600" dirty="0" smtClean="0"/>
          </a:p>
          <a:p>
            <a:endParaRPr lang="en-US" sz="1200" dirty="0" smtClean="0"/>
          </a:p>
          <a:p>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Inspiration</a:t>
            </a:r>
          </a:p>
          <a:p>
            <a:r>
              <a:rPr lang="en-US" dirty="0" smtClean="0"/>
              <a:t>History of Critical Incident Reports</a:t>
            </a:r>
          </a:p>
          <a:p>
            <a:r>
              <a:rPr lang="en-US" dirty="0" smtClean="0"/>
              <a:t>Genesis at UNC</a:t>
            </a:r>
          </a:p>
          <a:p>
            <a:r>
              <a:rPr lang="en-US" dirty="0" smtClean="0"/>
              <a:t>Enactment</a:t>
            </a:r>
          </a:p>
          <a:p>
            <a:r>
              <a:rPr lang="en-US" dirty="0" smtClean="0"/>
              <a:t>Experience</a:t>
            </a:r>
          </a:p>
          <a:p>
            <a:r>
              <a:rPr lang="en-US" smtClean="0"/>
              <a:t>Future hopes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Witnessing (cont)</a:t>
            </a:r>
            <a:endParaRPr lang="en-US" dirty="0"/>
          </a:p>
        </p:txBody>
      </p:sp>
      <p:sp>
        <p:nvSpPr>
          <p:cNvPr id="3" name="Content Placeholder 2"/>
          <p:cNvSpPr>
            <a:spLocks noGrp="1"/>
          </p:cNvSpPr>
          <p:nvPr>
            <p:ph idx="1"/>
          </p:nvPr>
        </p:nvSpPr>
        <p:spPr>
          <a:xfrm>
            <a:off x="0" y="1600200"/>
            <a:ext cx="8991600" cy="4525963"/>
          </a:xfrm>
        </p:spPr>
        <p:txBody>
          <a:bodyPr>
            <a:noAutofit/>
          </a:bodyPr>
          <a:lstStyle/>
          <a:p>
            <a:pPr>
              <a:buNone/>
            </a:pPr>
            <a:r>
              <a:rPr lang="en-US" sz="1800" dirty="0" smtClean="0"/>
              <a:t>	The treatment for Alzheimer’s does notoriously little to prolong the life of patients with Alzheimer’s adding perhaps 6-12 months of mild cognitive improvement. What do those 6-12 months mean? To a cynic like me, it may have seemed like very little. But to Mr. and Mrs. X, those 6-12 additional months of living happily together could not mean more. This realization was a much-needed wake-up call for me to the patient’s experience of disease. In some ways, this simple interaction with Mr. and Mrs. X was the reminder I needed that  why as health care professionals, we fight so hard every day for those extra few months of life. As corny as it sounds, it gave me a warm feeling deep inside. It made me happy. </a:t>
            </a:r>
          </a:p>
          <a:p>
            <a:pPr>
              <a:buNone/>
            </a:pPr>
            <a:r>
              <a:rPr lang="en-US" sz="1800" i="1" dirty="0" smtClean="0"/>
              <a:t>	Sometimes in the business of medicine, it is possible to forget why you went in in the first place. When asked about visceral feelings, it is easier to think of deep fear, sorrow, or anger. Sometimes tougher to do is think of the visceral feeling of happiness that this field has to offer. More than anything, it is important not to forget these, because these feeling are why we are here.</a:t>
            </a:r>
            <a:endParaRPr lang="en-US" sz="18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en-US" dirty="0" smtClean="0"/>
              <a:t>Witnessing</a:t>
            </a:r>
            <a:endParaRPr lang="en-US" dirty="0"/>
          </a:p>
        </p:txBody>
      </p:sp>
      <p:sp>
        <p:nvSpPr>
          <p:cNvPr id="4" name="Content Placeholder 3"/>
          <p:cNvSpPr>
            <a:spLocks noGrp="1"/>
          </p:cNvSpPr>
          <p:nvPr>
            <p:ph idx="1"/>
          </p:nvPr>
        </p:nvSpPr>
        <p:spPr>
          <a:xfrm>
            <a:off x="457200" y="609600"/>
            <a:ext cx="8229600" cy="6096000"/>
          </a:xfrm>
        </p:spPr>
        <p:txBody>
          <a:bodyPr>
            <a:noAutofit/>
          </a:bodyPr>
          <a:lstStyle/>
          <a:p>
            <a:pPr marL="0" lvl="0" indent="0">
              <a:buNone/>
            </a:pPr>
            <a:r>
              <a:rPr lang="en-US" sz="1600" dirty="0"/>
              <a:t>The large single rooms, sweeping views, and hardwood floors of the cancer hospital feel like an apology from society.  We are so sorry for your cancer diagnosis, please be as comfortable as possible. </a:t>
            </a:r>
            <a:r>
              <a:rPr lang="en-US" sz="1600" dirty="0" smtClean="0"/>
              <a:t>…When </a:t>
            </a:r>
            <a:r>
              <a:rPr lang="en-US" sz="1600" dirty="0"/>
              <a:t>there are no more rooms available, we round on patients on other floors.  Those rooms are small, double-occupancy,-- a place that you want to leave as soon as you possibly can</a:t>
            </a:r>
            <a:r>
              <a:rPr lang="en-US" sz="1600" dirty="0" smtClean="0"/>
              <a:t>.</a:t>
            </a:r>
            <a:r>
              <a:rPr lang="en-US" sz="1600" dirty="0"/>
              <a:t> </a:t>
            </a:r>
          </a:p>
          <a:p>
            <a:pPr marL="0" indent="0">
              <a:buNone/>
            </a:pPr>
            <a:r>
              <a:rPr lang="en-US" sz="1600" dirty="0"/>
              <a:t>When we came to Mr. H’s room on 6 </a:t>
            </a:r>
            <a:r>
              <a:rPr lang="en-US" sz="1600" dirty="0" err="1" smtClean="0"/>
              <a:t>bedtower</a:t>
            </a:r>
            <a:r>
              <a:rPr lang="en-US" sz="1600" dirty="0" smtClean="0"/>
              <a:t> … </a:t>
            </a:r>
            <a:r>
              <a:rPr lang="en-US" sz="1600" dirty="0"/>
              <a:t>he was the last patient on our rounds list.  He was sitting up, legs over the side of the bed.  His son and daughter sat in the two available chairs.  We filed past his roommate into the cramped space, one attending, one resident, one intern, and two medical students standing awkwardly close to each other.  I hovered by the privacy curtain to try to make more room.  As Dr. R introduced herself, two more family members (sister and brother-in-law) arrived at the doorway, blocked from the room by the mass of medical personnel</a:t>
            </a:r>
            <a:r>
              <a:rPr lang="en-US" sz="1600" dirty="0" smtClean="0"/>
              <a:t>.</a:t>
            </a:r>
            <a:r>
              <a:rPr lang="en-US" sz="1600" dirty="0"/>
              <a:t> </a:t>
            </a:r>
          </a:p>
          <a:p>
            <a:pPr marL="0" indent="0">
              <a:buNone/>
            </a:pPr>
            <a:r>
              <a:rPr lang="en-US" sz="1600" dirty="0"/>
              <a:t>“We are the cancer team, Mr. H.  We have been looking at the lymph node sample from your biopsy yesterday, and it definitely looks like a lymphoma.  I’m not sure exactly what kind, but all of the options need chemotherapy right away, so I would like to get a port in you today, before the weekend.” </a:t>
            </a:r>
            <a:r>
              <a:rPr lang="en-US" sz="1600" dirty="0" smtClean="0"/>
              <a:t>…</a:t>
            </a:r>
            <a:endParaRPr lang="en-US" sz="1600" dirty="0"/>
          </a:p>
          <a:p>
            <a:pPr marL="0" indent="0">
              <a:buNone/>
            </a:pPr>
            <a:r>
              <a:rPr lang="en-US" sz="1600" dirty="0"/>
              <a:t>Mr. H’s daughter was crying.  She squeezed by us and went out to the hallway.  In my head, I though “oh my god, this is how they are finding out about a cancer diagnosis.  In a cramped hospital room, on rounds with residents and students watching.”  Of course, they knew that the biopsy was looking for lymphoma, but this made it real.  An oncologist made it real.   </a:t>
            </a:r>
          </a:p>
          <a:p>
            <a:pPr marL="0" indent="0">
              <a:buNone/>
            </a:pPr>
            <a:r>
              <a:rPr lang="en-US" sz="1600" dirty="0"/>
              <a:t>In the next few weeks, they will learn the lingo—the RCHOP, cell counts, and chemo side effects.  And they will have a private room on the 4</a:t>
            </a:r>
            <a:r>
              <a:rPr lang="en-US" sz="1600" baseline="30000" dirty="0"/>
              <a:t>th</a:t>
            </a:r>
            <a:r>
              <a:rPr lang="en-US" sz="1600" dirty="0"/>
              <a:t> floor of the cancer hospital.  But when they think about the beginning—they will picture that small room with 5 doctors crowding around, listening to their life-changing moment.</a:t>
            </a:r>
          </a:p>
          <a:p>
            <a:endParaRPr lang="en-US" sz="1200" dirty="0"/>
          </a:p>
        </p:txBody>
      </p:sp>
    </p:spTree>
    <p:extLst>
      <p:ext uri="{BB962C8B-B14F-4D97-AF65-F5344CB8AC3E}">
        <p14:creationId xmlns:p14="http://schemas.microsoft.com/office/powerpoint/2010/main" val="895469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
            </a:r>
            <a:br>
              <a:rPr lang="en-US" dirty="0" smtClean="0"/>
            </a:br>
            <a:r>
              <a:rPr lang="en-US" dirty="0" smtClean="0"/>
              <a:t>Social </a:t>
            </a:r>
            <a:r>
              <a:rPr lang="en-US" dirty="0"/>
              <a:t>Determinants of Health Impacts</a:t>
            </a:r>
            <a:br>
              <a:rPr lang="en-US" dirty="0"/>
            </a:br>
            <a:endParaRPr lang="en-US" dirty="0"/>
          </a:p>
        </p:txBody>
      </p:sp>
      <p:sp>
        <p:nvSpPr>
          <p:cNvPr id="3" name="Content Placeholder 2"/>
          <p:cNvSpPr>
            <a:spLocks noGrp="1"/>
          </p:cNvSpPr>
          <p:nvPr>
            <p:ph idx="1"/>
          </p:nvPr>
        </p:nvSpPr>
        <p:spPr>
          <a:xfrm>
            <a:off x="457200" y="914400"/>
            <a:ext cx="8229600" cy="5257800"/>
          </a:xfrm>
        </p:spPr>
        <p:txBody>
          <a:bodyPr>
            <a:noAutofit/>
          </a:bodyPr>
          <a:lstStyle/>
          <a:p>
            <a:pPr marL="0" lvl="0" indent="0">
              <a:buNone/>
            </a:pPr>
            <a:r>
              <a:rPr lang="en-US" sz="2000" dirty="0"/>
              <a:t>During rounds this morning, I found myself in a situation that did not sit quite right. </a:t>
            </a:r>
          </a:p>
          <a:p>
            <a:pPr marL="0" indent="0">
              <a:buNone/>
            </a:pPr>
            <a:r>
              <a:rPr lang="en-US" sz="2000" dirty="0" smtClean="0"/>
              <a:t>…I </a:t>
            </a:r>
            <a:r>
              <a:rPr lang="en-US" sz="2000" dirty="0"/>
              <a:t>found my mind wandering as it often does during rounds and life in general. First to the worries of the day and the work that must be done before I can home. Secondly to how many more patients we had to see before rounds would be over. Next to what I would have for lunch and what lecture would be on today. But then finally as I was looking around the room, all the while trying to stay focused on what the resident was saying and at least attempting to appear as if I was paying attention, I took notice of the dichotomy that had presented itself before me. </a:t>
            </a:r>
            <a:r>
              <a:rPr lang="en-US" sz="2000" i="1" dirty="0"/>
              <a:t>For the first time I noticed that my entire medical team, which included two interns, a resident, an attending, a pharmacist, a pharmacy student, and myself, were all Caucasian while the patient, her mother, and boyfriend were all African American. It was at this point that I began to take inventory of all the things which could possibly be posing a barrier between my team and our patient.</a:t>
            </a:r>
          </a:p>
          <a:p>
            <a:pPr marL="0" indent="0">
              <a:buNone/>
            </a:pPr>
            <a:endParaRPr lang="en-US" sz="1400" dirty="0"/>
          </a:p>
          <a:p>
            <a:endParaRPr lang="en-US" sz="1200" dirty="0"/>
          </a:p>
        </p:txBody>
      </p:sp>
    </p:spTree>
    <p:extLst>
      <p:ext uri="{BB962C8B-B14F-4D97-AF65-F5344CB8AC3E}">
        <p14:creationId xmlns:p14="http://schemas.microsoft.com/office/powerpoint/2010/main" val="3172110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dirty="0" smtClean="0"/>
              <a:t>Social Determinants of Health Impacts (cont)</a:t>
            </a:r>
            <a:endParaRPr lang="en-US" sz="3600" dirty="0"/>
          </a:p>
        </p:txBody>
      </p:sp>
      <p:sp>
        <p:nvSpPr>
          <p:cNvPr id="3" name="Content Placeholder 2"/>
          <p:cNvSpPr>
            <a:spLocks noGrp="1"/>
          </p:cNvSpPr>
          <p:nvPr>
            <p:ph idx="1"/>
          </p:nvPr>
        </p:nvSpPr>
        <p:spPr>
          <a:xfrm>
            <a:off x="457200" y="1066800"/>
            <a:ext cx="8229600" cy="5562600"/>
          </a:xfrm>
        </p:spPr>
        <p:txBody>
          <a:bodyPr>
            <a:normAutofit fontScale="47500" lnSpcReduction="20000"/>
          </a:bodyPr>
          <a:lstStyle/>
          <a:p>
            <a:pPr marL="0" indent="0">
              <a:buNone/>
            </a:pPr>
            <a:r>
              <a:rPr lang="en-US" sz="3800" i="1" dirty="0" smtClean="0"/>
              <a:t>I began to think of how we (the medical team) were in a familiar place, a place we spend the majority of our time each day, a place where we were comfortable and sure of ourselves. I then thought of how the patient and her family were in place that was scary, uncomfortable, and new, one with which, at her young age and minimal past medical history, I’m sure our patient was vastly unfamiliar. </a:t>
            </a:r>
          </a:p>
          <a:p>
            <a:pPr marL="0" indent="0">
              <a:buNone/>
            </a:pPr>
            <a:r>
              <a:rPr lang="en-US" sz="3800" i="1" dirty="0" smtClean="0"/>
              <a:t>I also began to take into consideration the language which was being used to explain the illness to this 19-year-old. Words and phrases such as “systemic lupus erythematosus” and “rapidly progressing glomerulnephritis” which I barely understand as a third year medical student. I wondered how these words must sound to a young teenage girl who had dropped out of high school to raise a child. Throughout the conversation she politely nodded and listened intently, but only seemed to do so to move the conversation along while her mother stared at us with a wide eyes and a confused look on her face.</a:t>
            </a:r>
          </a:p>
          <a:p>
            <a:pPr marL="0" indent="0">
              <a:buNone/>
            </a:pPr>
            <a:r>
              <a:rPr lang="en-US" sz="3800" i="1" dirty="0" smtClean="0"/>
              <a:t>I began to take note of little things. How we were all dressed in dress pants, ties, dresses and white coats while they all wore their street clothes. How we were all standing and they were all sitting. How we were close to the door and every so often glancing or inching towards that direction. How when we asked, “Do you have any questions?” it sounded less like an actual question and more like a statement that said, “We have to go now.” </a:t>
            </a:r>
          </a:p>
          <a:p>
            <a:pPr marL="0" indent="0">
              <a:buNone/>
            </a:pPr>
            <a:r>
              <a:rPr lang="en-US" sz="3800" dirty="0" smtClean="0"/>
              <a:t>My final thought was how this is the first time this girl had probably ever thought or heard about lupus and what she must feel like. And then I thought of how we see lupus everyday and it’s just another diagnosis to us…</a:t>
            </a:r>
          </a:p>
          <a:p>
            <a:pPr marL="0" indent="0">
              <a:buNone/>
            </a:pPr>
            <a:r>
              <a:rPr lang="en-US" sz="3800" dirty="0" smtClean="0"/>
              <a:t>It just didn’t sit right.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
            </a:r>
            <a:br>
              <a:rPr lang="en-US" dirty="0" smtClean="0"/>
            </a:br>
            <a:r>
              <a:rPr lang="en-US" dirty="0" smtClean="0"/>
              <a:t>Family situations</a:t>
            </a:r>
            <a:r>
              <a:rPr lang="en-US" dirty="0"/>
              <a:t/>
            </a:r>
            <a:br>
              <a:rPr lang="en-US" dirty="0"/>
            </a:br>
            <a:endParaRPr lang="en-US" dirty="0"/>
          </a:p>
        </p:txBody>
      </p:sp>
      <p:sp>
        <p:nvSpPr>
          <p:cNvPr id="3" name="Content Placeholder 2"/>
          <p:cNvSpPr>
            <a:spLocks noGrp="1"/>
          </p:cNvSpPr>
          <p:nvPr>
            <p:ph idx="1"/>
          </p:nvPr>
        </p:nvSpPr>
        <p:spPr>
          <a:xfrm>
            <a:off x="457200" y="685800"/>
            <a:ext cx="8229600" cy="6019800"/>
          </a:xfrm>
        </p:spPr>
        <p:txBody>
          <a:bodyPr>
            <a:noAutofit/>
          </a:bodyPr>
          <a:lstStyle/>
          <a:p>
            <a:pPr marL="0" lvl="0" indent="0">
              <a:buNone/>
            </a:pPr>
            <a:r>
              <a:rPr lang="en-US" sz="1800" dirty="0"/>
              <a:t>Hey, have you ever given a Mini-Cog to a patient?” the resident asked </a:t>
            </a:r>
            <a:r>
              <a:rPr lang="en-US" sz="1800" dirty="0" smtClean="0"/>
              <a:t>me…..</a:t>
            </a:r>
            <a:r>
              <a:rPr lang="en-US" sz="1800" dirty="0"/>
              <a:t>  It’s a great way to assess dementia and cognitive impairment.”   </a:t>
            </a:r>
          </a:p>
          <a:p>
            <a:pPr marL="0" indent="0">
              <a:buNone/>
            </a:pPr>
            <a:r>
              <a:rPr lang="en-US" sz="1800" dirty="0"/>
              <a:t>I knocked on the door of a patient, who I had never before met.  I had done a quick read-through of her last inpatient note so I knew something about her story: LH, a 57 year old with stage IV carcinoma of the tongue base to lung and ribs, presenting with altered mental status.  The resident was concerned about whether or not she was capable of making her own health care decisions.  I opened the door to see a slender woman sitting up in bed.  Her lack of hair and frail appearance made her look much older than her age.  I introduced myself to the patient, her sister sitting on the couch, and the nurse in the room.</a:t>
            </a:r>
          </a:p>
          <a:p>
            <a:pPr marL="0" indent="0">
              <a:buNone/>
            </a:pPr>
            <a:r>
              <a:rPr lang="en-US" sz="1800" dirty="0" smtClean="0"/>
              <a:t>“</a:t>
            </a:r>
            <a:r>
              <a:rPr lang="en-US" sz="1800" dirty="0"/>
              <a:t>Ms. H, I’m here to give you a pop quiz,” I say.  </a:t>
            </a:r>
          </a:p>
          <a:p>
            <a:pPr marL="0" indent="0">
              <a:buNone/>
            </a:pPr>
            <a:r>
              <a:rPr lang="en-US" sz="1800" dirty="0"/>
              <a:t>“Oh no, I haven’t had one of those in a </a:t>
            </a:r>
            <a:r>
              <a:rPr lang="en-US" sz="1800" i="1" dirty="0"/>
              <a:t>long</a:t>
            </a:r>
            <a:r>
              <a:rPr lang="en-US" sz="1800" dirty="0"/>
              <a:t> time,” she responds with a smile.</a:t>
            </a:r>
          </a:p>
          <a:p>
            <a:pPr marL="0" indent="0">
              <a:buNone/>
            </a:pPr>
            <a:r>
              <a:rPr lang="en-US" sz="1800" dirty="0"/>
              <a:t>“Don’t worry, it’s only two questions and it won’t go on your report card.”  I say the three words to her and ask her to repeat them.  She does, but says paper instead of pencil.  She laughs a little when I correct her, and repeats the original three.  Next I explain the clock-draw and hand her a thin notebook and pen.  She starts slowly and carefully.  I sit next to her sister on the couch and we make small talk instead of staring at the patient while she works.  Both of us steal occasional quick glances at Ms. H.  She is leaned over the notebook, brow furrowed, with great concentration.  Every few seconds she gives a sigh of frustration.  Her sister hands over her reading glasses for more help.</a:t>
            </a:r>
          </a:p>
          <a:p>
            <a:endParaRPr lang="en-US" sz="1100" dirty="0"/>
          </a:p>
        </p:txBody>
      </p:sp>
    </p:spTree>
    <p:extLst>
      <p:ext uri="{BB962C8B-B14F-4D97-AF65-F5344CB8AC3E}">
        <p14:creationId xmlns:p14="http://schemas.microsoft.com/office/powerpoint/2010/main" val="2112865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Family Situations (cont)</a:t>
            </a:r>
            <a:endParaRPr lang="en-US" dirty="0"/>
          </a:p>
        </p:txBody>
      </p:sp>
      <p:sp>
        <p:nvSpPr>
          <p:cNvPr id="3" name="Content Placeholder 2"/>
          <p:cNvSpPr>
            <a:spLocks noGrp="1"/>
          </p:cNvSpPr>
          <p:nvPr>
            <p:ph idx="1"/>
          </p:nvPr>
        </p:nvSpPr>
        <p:spPr>
          <a:xfrm>
            <a:off x="457200" y="838200"/>
            <a:ext cx="8229600" cy="6019800"/>
          </a:xfrm>
        </p:spPr>
        <p:txBody>
          <a:bodyPr>
            <a:normAutofit fontScale="32500" lnSpcReduction="20000"/>
          </a:bodyPr>
          <a:lstStyle/>
          <a:p>
            <a:pPr marL="0" indent="0">
              <a:buNone/>
            </a:pPr>
            <a:r>
              <a:rPr lang="en-US" sz="5500" dirty="0" smtClean="0"/>
              <a:t>“Here, try this,” the nurse says, bringing a magazine to the patient.  “It’ll be easier to write on top of here.”  She had noticed the patient struggling, as well.  </a:t>
            </a:r>
          </a:p>
          <a:p>
            <a:pPr marL="0" indent="0">
              <a:buNone/>
            </a:pPr>
            <a:r>
              <a:rPr lang="en-US" sz="5500" dirty="0" smtClean="0"/>
              <a:t>“Is it OK if I start over?” Ms. H asks.  “I’m having trouble making the numbers fit.”  I tell her she can try as many times as she wants.  Her first few attempts, she only made it half-way around with the numbers before starting again.  On her next, she tries a new method and draws the numbers before drawing a circle, but realizes it doesn’t come out in the right shape.  She doodles a few swoops to make sure the pen is working correctly, and starts in on her last try.  After a good five minutes, she is done and hands me the notebook.  I didn’t ask her to draw the hands for 11:10.  Her sister leans over to look at the drawings and I can see a surprised, yet disappointed look on her face.  “How did I do?” Ms. H asks.  I wasn’t ready for that question.  </a:t>
            </a:r>
          </a:p>
          <a:p>
            <a:pPr marL="0" indent="0">
              <a:buNone/>
            </a:pPr>
            <a:r>
              <a:rPr lang="en-US" sz="5500" dirty="0" smtClean="0"/>
              <a:t>“Well, it’s a little hard to read the numbers but I think you got them all in there.  I’ll show this to the doctor and see what he says.”  I ask her to repeat those three words from before.  </a:t>
            </a:r>
          </a:p>
          <a:p>
            <a:pPr marL="0" indent="0">
              <a:buNone/>
            </a:pPr>
            <a:r>
              <a:rPr lang="en-US" sz="5500" dirty="0" smtClean="0"/>
              <a:t>“Apple, house…” she stares up at the ceiling for a minute.  “Ugh, I just can’t remember that last one!  Paper?”  I tell her she’s close, but it was pencil.  “So what was this test for?” Ms. H asks me.  I wasn’t ready for that question, either.  I tried to explain that it’s a quick way to look at memory and concentration.  She nods without saying anything, obviously saddened and letdown.  </a:t>
            </a:r>
          </a:p>
          <a:p>
            <a:pPr marL="0" indent="0">
              <a:buNone/>
            </a:pPr>
            <a:r>
              <a:rPr lang="en-US" sz="5500" dirty="0" smtClean="0"/>
              <a:t>I leave the room wishing I had better answers to her questions, or some words of comfort and reassurance.  As a medical student so often at a loss for the perfect response, I am always amazed when doctors say just the right thing during moments like these.  Whenever I witness such an interaction, I memorize the doctor’s reply and store it away for future use.  I know that with time I’ll eventually have the experience to handle most situations.  In the meantime, however, I often get frustrated with how far I have to go.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Ethical Dilemmas/Coming to Terms</a:t>
            </a:r>
            <a:r>
              <a:rPr lang="en-US" dirty="0"/>
              <a:t/>
            </a:r>
            <a:br>
              <a:rPr lang="en-US" dirty="0"/>
            </a:br>
            <a:endParaRPr lang="en-US" dirty="0"/>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pPr marL="0" indent="0">
              <a:buNone/>
            </a:pPr>
            <a:r>
              <a:rPr lang="en-US" sz="1700" dirty="0" smtClean="0"/>
              <a:t>…Ms</a:t>
            </a:r>
            <a:r>
              <a:rPr lang="en-US" sz="1700" dirty="0"/>
              <a:t>. S has been on our service for most of my rotation with a severe, refractory cytopenia. Her AML and subsequent chemotherapy had rendered her bone marrow totally fibrotic; where most patients’ cell counts and platelets rebound in time, hers never did; moreover, she proved refractory to platelet transfusions, having mounted antibodies against all donor platelets to which she was exposed. She hasn’t been sick, just imprisoned by her consistently single digit platelet count, which, on a good day, might bump up into the teens directly after transfusion. All she has wanted to do is to go home, and each day on rounds she sighs sadly as we come in from the chair by the window where she is usually curled up. She tries to put a brave face on but is unable to mask her profound disappointment as we tell her again that there is nothing we can do but continue to keep her on a platelet drip and watch, as she can’t be safely sent home with platelets &lt;10. She was discharged briefly after an HLA-matched unit was administered to bring her platelets above 30, but was back within two days, looking so much the sadder for having experienced a brief release from the hospital only to be brought right back with a hematoma. Her virtual lack of primary hemostasis has rendered her totally fragile, such that the slightest bump may lead to a massive bleed.</a:t>
            </a:r>
          </a:p>
          <a:p>
            <a:pPr marL="0" indent="0">
              <a:buNone/>
            </a:pPr>
            <a:r>
              <a:rPr lang="en-US" sz="1700" dirty="0"/>
              <a:t>Our efforts to find compatible platelets which might alleviate her symptoms have revealed that there are only 3 matched donors in the country, two of whom are unable to be contacted and the third unable to donate for several weeks. Indeed, the promise of potential matched donors has likely only increased the disappointment as this theoretical panacea has proved to be illusory. A hematopoietic stem cell transplant to attempt to introduce new megakaryocytes into Ms. S’s wrecked marrow would provide the only possibility of cure, but for various reasons the odds are not favorable, there are financial and other obstacles, and, more problematically, it could not be done until weeks from now at the earliest. In the meantime, we recently learned that the blood bank is unable to maintain the 4 daily platelet drips, the rate which Ms. B requires. Very soon, we will have to sit down with her and have a bleak conversation about our utter lack of options, and discontinue the near-continual platelet drips that are sustaining her. I’ve managed to remain reasonably stoic in most situations during this clerkship – </a:t>
            </a:r>
            <a:r>
              <a:rPr lang="en-US" sz="1700" i="1" dirty="0"/>
              <a:t>but this, this one really breaks my heart.</a:t>
            </a:r>
          </a:p>
          <a:p>
            <a:endParaRPr lang="en-US" sz="1400" dirty="0"/>
          </a:p>
        </p:txBody>
      </p:sp>
    </p:spTree>
    <p:extLst>
      <p:ext uri="{BB962C8B-B14F-4D97-AF65-F5344CB8AC3E}">
        <p14:creationId xmlns:p14="http://schemas.microsoft.com/office/powerpoint/2010/main" val="476049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dirty="0" smtClean="0"/>
              <a:t/>
            </a:r>
            <a:br>
              <a:rPr lang="en-US" dirty="0" smtClean="0"/>
            </a:br>
            <a:r>
              <a:rPr lang="en-US" dirty="0" smtClean="0"/>
              <a:t>Role </a:t>
            </a:r>
            <a:r>
              <a:rPr lang="en-US" dirty="0"/>
              <a:t>models – positive and negative</a:t>
            </a:r>
            <a:br>
              <a:rPr lang="en-US" dirty="0"/>
            </a:br>
            <a:endParaRPr lang="en-US" dirty="0"/>
          </a:p>
        </p:txBody>
      </p:sp>
      <p:sp>
        <p:nvSpPr>
          <p:cNvPr id="3" name="Content Placeholder 2"/>
          <p:cNvSpPr>
            <a:spLocks noGrp="1"/>
          </p:cNvSpPr>
          <p:nvPr>
            <p:ph idx="1"/>
          </p:nvPr>
        </p:nvSpPr>
        <p:spPr>
          <a:xfrm>
            <a:off x="457200" y="1219200"/>
            <a:ext cx="8229600" cy="4876800"/>
          </a:xfrm>
        </p:spPr>
        <p:txBody>
          <a:bodyPr>
            <a:noAutofit/>
          </a:bodyPr>
          <a:lstStyle/>
          <a:p>
            <a:pPr marL="0" lvl="0" indent="0">
              <a:buNone/>
            </a:pPr>
            <a:r>
              <a:rPr lang="en-US" sz="2000" dirty="0"/>
              <a:t>We had a patient on our service who was terminally ill with hepatocellular carcinoma. He has had multiple hospitalizations in the past several months for several complications of his cancer; however it was obvious that he and his wife were not under the impression that this was a life-ending diagnosis. On admission to our service last week, his wife presented with the “positive notebook sign” and had a list of complaints, questions, and demands that she wanted addressed. She was not pleased with the lack of direction/plan during the previous hospitalizations and felt nobody was stepping up to make medical decisions for her husband. Past the stern tone, you could tell that she was merely frustrated. After reviewing her husband’s records and consult notes, we realized there was no documented conversation about the fact that her husband was dying. Even during the first few days on our service, the residents and attending were tip-toeing around this fact by using phrases like “we are out of options for now” or “we are stuck right now</a:t>
            </a:r>
            <a:r>
              <a:rPr lang="en-US" sz="2000" dirty="0" smtClean="0"/>
              <a:t>.”</a:t>
            </a:r>
            <a:endParaRPr lang="en-US" sz="2000" dirty="0"/>
          </a:p>
          <a:p>
            <a:endParaRPr lang="en-US" sz="2000" dirty="0"/>
          </a:p>
        </p:txBody>
      </p:sp>
    </p:spTree>
    <p:extLst>
      <p:ext uri="{BB962C8B-B14F-4D97-AF65-F5344CB8AC3E}">
        <p14:creationId xmlns:p14="http://schemas.microsoft.com/office/powerpoint/2010/main" val="4084379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600" dirty="0" smtClean="0"/>
              <a:t>Role models – positive and negative (cont)</a:t>
            </a:r>
            <a:endParaRPr lang="en-US" sz="3600" dirty="0"/>
          </a:p>
        </p:txBody>
      </p:sp>
      <p:sp>
        <p:nvSpPr>
          <p:cNvPr id="3" name="Content Placeholder 2"/>
          <p:cNvSpPr>
            <a:spLocks noGrp="1"/>
          </p:cNvSpPr>
          <p:nvPr>
            <p:ph idx="1"/>
          </p:nvPr>
        </p:nvSpPr>
        <p:spPr>
          <a:xfrm>
            <a:off x="457200" y="609600"/>
            <a:ext cx="8229600" cy="6096000"/>
          </a:xfrm>
        </p:spPr>
        <p:txBody>
          <a:bodyPr>
            <a:noAutofit/>
          </a:bodyPr>
          <a:lstStyle/>
          <a:p>
            <a:pPr marL="0" indent="0">
              <a:buNone/>
            </a:pPr>
            <a:r>
              <a:rPr lang="en-US" sz="1700" dirty="0" smtClean="0"/>
              <a:t>It wasn’t until yesterday, when a new attending came on, that the much needed conversation was finally addressed.  A plan was made to clarify her husband’s condition and help set some realistic and practical goals for his care. We were all dreading it. The conversation started off pretty rough, the notebook was in hand and the wife did not look happy. Apparently certain expectations she had were not met over the holiday weekend. Despite the awkward setting, with misplaced blame and unnecessary attitude toward our resident, our attending (who had just come on service that day), completely rocked it. By that I mean, she somehow found a way to calm the wife, gain her trust, and have what I think to be one of the hardest conversations with a patient, all in a matter of minutes.  She did it so elegantly. I wish I could remember the whole conversation.  After reassuring the wife that we were on her team and that her frustration was misplaced, she asked point blank, “may I have permission to speak very bluntly with you?” And then the phrase that had been avoided for months finally came out, “Your husband is dying. He is on the path of death right now.”  There were a few seconds of awkward silence, but then you could almost see that a wall was broken down.  It seemed to even be a relief for her to hear the words out loud.  We all came out of the room after an hour or so, blown away at how well that went. The other medical student and I were both stirred by the conversation.  Our new attending made a meaningful and lasting first impression on us, as well as having a huge impact on this patient and his wife. I have no doubt I will learn more from her interactions with patients during these next two weeks.  I hope that as I develop my own “style” as they call it, that my discussions with patients and their families would be as gracefully honest as this attending.  I hope I will never take the easy way out by avoiding the difficult conversation, expecting that someone else will respect the patient enough to have it.</a:t>
            </a:r>
            <a:endParaRPr lang="en-US" sz="17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Evaluation</a:t>
            </a:r>
            <a:endParaRPr lang="en-US" dirty="0"/>
          </a:p>
        </p:txBody>
      </p:sp>
      <p:sp>
        <p:nvSpPr>
          <p:cNvPr id="4" name="Content Placeholder 3"/>
          <p:cNvSpPr>
            <a:spLocks noGrp="1"/>
          </p:cNvSpPr>
          <p:nvPr>
            <p:ph idx="1"/>
          </p:nvPr>
        </p:nvSpPr>
        <p:spPr/>
        <p:txBody>
          <a:bodyPr>
            <a:normAutofit fontScale="70000" lnSpcReduction="20000"/>
          </a:bodyPr>
          <a:lstStyle/>
          <a:p>
            <a:pPr marL="0" indent="0">
              <a:buNone/>
            </a:pPr>
            <a:r>
              <a:rPr lang="en-US" dirty="0" smtClean="0"/>
              <a:t>Thank </a:t>
            </a:r>
            <a:r>
              <a:rPr lang="en-US" dirty="0"/>
              <a:t>you for participating in our Humanities in Medicine </a:t>
            </a:r>
            <a:r>
              <a:rPr lang="en-US" dirty="0" smtClean="0"/>
              <a:t>seminar </a:t>
            </a:r>
            <a:r>
              <a:rPr lang="en-US" dirty="0"/>
              <a:t>during your Inpatient Medicine rotation. We have a </a:t>
            </a:r>
            <a:r>
              <a:rPr lang="en-US" dirty="0" smtClean="0"/>
              <a:t>few questions </a:t>
            </a:r>
            <a:r>
              <a:rPr lang="en-US" dirty="0"/>
              <a:t>to evaluate and improve your experience.</a:t>
            </a:r>
          </a:p>
          <a:p>
            <a:pPr marL="0" indent="0">
              <a:buNone/>
            </a:pPr>
            <a:r>
              <a:rPr lang="en-US" dirty="0"/>
              <a:t>1. This is a helpful complement to my experiences on </a:t>
            </a:r>
            <a:r>
              <a:rPr lang="en-US" dirty="0" smtClean="0"/>
              <a:t>the wards.</a:t>
            </a:r>
          </a:p>
          <a:p>
            <a:pPr marL="0" indent="0">
              <a:buNone/>
            </a:pPr>
            <a:r>
              <a:rPr lang="en-US" dirty="0" smtClean="0"/>
              <a:t>2</a:t>
            </a:r>
            <a:r>
              <a:rPr lang="en-US" dirty="0"/>
              <a:t>. The written assignment enabled me to reflect </a:t>
            </a:r>
            <a:r>
              <a:rPr lang="en-US" dirty="0" smtClean="0"/>
              <a:t>on important </a:t>
            </a:r>
            <a:r>
              <a:rPr lang="en-US" dirty="0"/>
              <a:t>experiences.</a:t>
            </a:r>
          </a:p>
          <a:p>
            <a:pPr marL="0" indent="0">
              <a:buNone/>
            </a:pPr>
            <a:r>
              <a:rPr lang="en-US" dirty="0"/>
              <a:t>3. Discussion with my peers gave me insight into aspects of</a:t>
            </a:r>
          </a:p>
          <a:p>
            <a:pPr marL="0" indent="0">
              <a:buNone/>
            </a:pPr>
            <a:r>
              <a:rPr lang="en-US" dirty="0"/>
              <a:t>my and others' experience that I had not considered.</a:t>
            </a:r>
          </a:p>
          <a:p>
            <a:pPr marL="0" indent="0">
              <a:buNone/>
            </a:pPr>
            <a:r>
              <a:rPr lang="en-US" dirty="0"/>
              <a:t>4. I enjoyed meeting with my Advisor/College facilitator in</a:t>
            </a:r>
          </a:p>
          <a:p>
            <a:pPr marL="0" indent="0">
              <a:buNone/>
            </a:pPr>
            <a:r>
              <a:rPr lang="en-US" dirty="0"/>
              <a:t>this role.</a:t>
            </a:r>
          </a:p>
          <a:p>
            <a:pPr marL="0" indent="0">
              <a:buNone/>
            </a:pPr>
            <a:r>
              <a:rPr lang="en-US" dirty="0"/>
              <a:t>5. My Advisor was able to facilitate this seminar with skill</a:t>
            </a:r>
          </a:p>
          <a:p>
            <a:pPr marL="0" indent="0">
              <a:buNone/>
            </a:pPr>
            <a:r>
              <a:rPr lang="en-US" dirty="0"/>
              <a:t>6. I think this should be integrated into the rotation</a:t>
            </a:r>
            <a:r>
              <a:rPr lang="en-US" dirty="0" smtClean="0"/>
              <a:t>.</a:t>
            </a:r>
          </a:p>
          <a:p>
            <a:pPr marL="0" indent="0">
              <a:buNone/>
            </a:pPr>
            <a:endParaRPr lang="en-US" dirty="0"/>
          </a:p>
          <a:p>
            <a:pPr marL="0" indent="0">
              <a:buNone/>
            </a:pPr>
            <a:r>
              <a:rPr lang="en-US" dirty="0"/>
              <a:t> I recommend the following changes to improve the seminar:</a:t>
            </a:r>
          </a:p>
          <a:p>
            <a:endParaRPr lang="en-US" dirty="0"/>
          </a:p>
        </p:txBody>
      </p:sp>
    </p:spTree>
    <p:extLst>
      <p:ext uri="{BB962C8B-B14F-4D97-AF65-F5344CB8AC3E}">
        <p14:creationId xmlns:p14="http://schemas.microsoft.com/office/powerpoint/2010/main" val="303928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Inspiration - Suicide</a:t>
            </a:r>
            <a:endParaRPr lang="en-US" dirty="0"/>
          </a:p>
        </p:txBody>
      </p:sp>
      <p:sp>
        <p:nvSpPr>
          <p:cNvPr id="3" name="Content Placeholder 2"/>
          <p:cNvSpPr>
            <a:spLocks noGrp="1"/>
          </p:cNvSpPr>
          <p:nvPr>
            <p:ph idx="1"/>
          </p:nvPr>
        </p:nvSpPr>
        <p:spPr>
          <a:xfrm>
            <a:off x="533400" y="1600200"/>
            <a:ext cx="8229600" cy="4525963"/>
          </a:xfrm>
        </p:spPr>
        <p:txBody>
          <a:bodyPr>
            <a:normAutofit fontScale="40000" lnSpcReduction="20000"/>
          </a:bodyPr>
          <a:lstStyle/>
          <a:p>
            <a:r>
              <a:rPr lang="en-US" sz="6700" dirty="0" smtClean="0"/>
              <a:t>The </a:t>
            </a:r>
            <a:r>
              <a:rPr lang="en-US" sz="6700" dirty="0"/>
              <a:t>suicide rate among male doctors is 40 percent higher than that among men in general, whereas the rate among female doctors is 130 percent higher than that among women in </a:t>
            </a:r>
            <a:r>
              <a:rPr lang="en-US" sz="6700" dirty="0" smtClean="0"/>
              <a:t>general</a:t>
            </a:r>
            <a:r>
              <a:rPr lang="en-US" sz="6700" baseline="30000" dirty="0" smtClean="0"/>
              <a:t> 1</a:t>
            </a:r>
            <a:endParaRPr lang="en-US" sz="6700" dirty="0" smtClean="0"/>
          </a:p>
          <a:p>
            <a:r>
              <a:rPr lang="en-US" sz="6700" dirty="0" smtClean="0"/>
              <a:t>11.2% of medical students have experienced suicidal ideation</a:t>
            </a:r>
            <a:r>
              <a:rPr lang="en-US" sz="6700" baseline="30000" dirty="0" smtClean="0"/>
              <a:t> 2</a:t>
            </a:r>
            <a:endParaRPr lang="en-US" sz="6700" dirty="0" smtClean="0"/>
          </a:p>
          <a:p>
            <a:pPr marL="0" indent="0">
              <a:buNone/>
            </a:pPr>
            <a:endParaRPr lang="en-US" dirty="0" smtClean="0"/>
          </a:p>
          <a:p>
            <a:endParaRPr lang="en-US" dirty="0"/>
          </a:p>
          <a:p>
            <a:pPr>
              <a:buNone/>
            </a:pPr>
            <a:endParaRPr lang="en-US" sz="2500" dirty="0" smtClean="0"/>
          </a:p>
          <a:p>
            <a:pPr>
              <a:buNone/>
            </a:pPr>
            <a:endParaRPr lang="en-US" sz="2500" dirty="0" smtClean="0"/>
          </a:p>
          <a:p>
            <a:pPr>
              <a:buNone/>
            </a:pPr>
            <a:endParaRPr lang="en-US" sz="2500" dirty="0" smtClean="0"/>
          </a:p>
          <a:p>
            <a:pPr>
              <a:buNone/>
            </a:pPr>
            <a:endParaRPr lang="en-US" sz="2500" dirty="0" smtClean="0"/>
          </a:p>
          <a:p>
            <a:pPr>
              <a:buNone/>
            </a:pPr>
            <a:endParaRPr lang="en-US" sz="2500" dirty="0" smtClean="0"/>
          </a:p>
          <a:p>
            <a:pPr>
              <a:buNone/>
            </a:pPr>
            <a:r>
              <a:rPr lang="en-US" sz="2500" dirty="0"/>
              <a:t/>
            </a:r>
            <a:br>
              <a:rPr lang="en-US" sz="2500" dirty="0"/>
            </a:br>
            <a:endParaRPr lang="en-US" sz="2500" dirty="0"/>
          </a:p>
          <a:p>
            <a:pPr>
              <a:buNone/>
            </a:pPr>
            <a:r>
              <a:rPr lang="en-US" sz="3500" baseline="30000" dirty="0" smtClean="0"/>
              <a:t>1</a:t>
            </a:r>
            <a:r>
              <a:rPr lang="en-US" sz="3500" dirty="0" smtClean="0"/>
              <a:t>Schernhammer </a:t>
            </a:r>
            <a:r>
              <a:rPr lang="en-US" sz="3500" dirty="0"/>
              <a:t>ES, Colditz GA. Suicide rates among physicians: a quantitative and gender assessment (meta-analysis). Am J Psychiatry </a:t>
            </a:r>
            <a:r>
              <a:rPr lang="en-US" sz="3500" dirty="0" smtClean="0"/>
              <a:t>2004;161:2295-2302</a:t>
            </a:r>
          </a:p>
          <a:p>
            <a:pPr>
              <a:buNone/>
            </a:pPr>
            <a:r>
              <a:rPr lang="en-US" sz="3500" baseline="30000" dirty="0" smtClean="0"/>
              <a:t>2</a:t>
            </a:r>
            <a:r>
              <a:rPr lang="en-US" sz="3500" dirty="0" smtClean="0"/>
              <a:t>Dyrbye LN, Thomas MR, Massie FS, Power DV, Eacker A, Harper W, Durning S, Moutier C, Szydlo DW, Novotny PJ, Sloan JA, Shanafelt TD. Burnout and suicidal ideation among U.S. medical students. Ann Intern Med. 2008 Sep 2;149(5):334-41.</a:t>
            </a:r>
          </a:p>
          <a:p>
            <a:endParaRPr lang="en-US" sz="3500" dirty="0"/>
          </a:p>
          <a:p>
            <a:endParaRPr lang="en-US" sz="25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US" dirty="0" smtClean="0"/>
              <a:t>Evaluation comments</a:t>
            </a:r>
            <a:endParaRPr lang="en-US" dirty="0"/>
          </a:p>
        </p:txBody>
      </p:sp>
      <p:sp>
        <p:nvSpPr>
          <p:cNvPr id="3" name="Content Placeholder 2"/>
          <p:cNvSpPr>
            <a:spLocks noGrp="1"/>
          </p:cNvSpPr>
          <p:nvPr>
            <p:ph idx="1"/>
          </p:nvPr>
        </p:nvSpPr>
        <p:spPr>
          <a:xfrm>
            <a:off x="685800" y="914400"/>
            <a:ext cx="8229600" cy="5791200"/>
          </a:xfrm>
        </p:spPr>
        <p:txBody>
          <a:bodyPr>
            <a:noAutofit/>
          </a:bodyPr>
          <a:lstStyle/>
          <a:p>
            <a:r>
              <a:rPr lang="en-US" sz="2000" dirty="0"/>
              <a:t>This was a great way to stay connected to the reasons we went into medicine and not become jaded - an excellent way to remember the humanity </a:t>
            </a:r>
            <a:r>
              <a:rPr lang="en-US" sz="2000" dirty="0" smtClean="0"/>
              <a:t>behind medicine </a:t>
            </a:r>
            <a:r>
              <a:rPr lang="en-US" sz="2000" dirty="0"/>
              <a:t>and the ideals of patients care we want to uphold despite what we observe older practitioners doing.</a:t>
            </a:r>
          </a:p>
          <a:p>
            <a:r>
              <a:rPr lang="en-US" sz="2000" dirty="0" smtClean="0"/>
              <a:t>I </a:t>
            </a:r>
            <a:r>
              <a:rPr lang="en-US" sz="2000" dirty="0"/>
              <a:t>liked it as it was. I thought writing a paper, albeit a short one, on a memorable experience allowed us to share the experience with others as well </a:t>
            </a:r>
            <a:r>
              <a:rPr lang="en-US" sz="2000" dirty="0" smtClean="0"/>
              <a:t>as allow </a:t>
            </a:r>
            <a:r>
              <a:rPr lang="en-US" sz="2000" dirty="0"/>
              <a:t>us to process it better in retrospect.</a:t>
            </a:r>
          </a:p>
          <a:p>
            <a:r>
              <a:rPr lang="en-US" sz="2000" dirty="0" smtClean="0"/>
              <a:t>It </a:t>
            </a:r>
            <a:r>
              <a:rPr lang="en-US" sz="2000" dirty="0"/>
              <a:t>was just a great experience. I initially thought of it as a waste of time, another task in a sea of tasks. But, it forced me to really sit down and think </a:t>
            </a:r>
            <a:r>
              <a:rPr lang="en-US" sz="2000" dirty="0" smtClean="0"/>
              <a:t>about my </a:t>
            </a:r>
            <a:r>
              <a:rPr lang="en-US" sz="2000" dirty="0"/>
              <a:t>patient and my experiences. I have thought about other experiences with patients since in a new light because of my peers input as well</a:t>
            </a:r>
            <a:r>
              <a:rPr lang="en-US" sz="2000" dirty="0" smtClean="0"/>
              <a:t>.</a:t>
            </a:r>
          </a:p>
          <a:p>
            <a:r>
              <a:rPr lang="en-US" sz="2000" dirty="0"/>
              <a:t>I think we needed more than an hour to fully discuss the issues that came up.</a:t>
            </a:r>
          </a:p>
          <a:p>
            <a:r>
              <a:rPr lang="en-US" sz="2000" dirty="0" smtClean="0"/>
              <a:t> </a:t>
            </a:r>
            <a:r>
              <a:rPr lang="en-US" sz="2000" dirty="0"/>
              <a:t>I think this was a great activity that helps with reflecting and processing. Can't think of anything that needs to be changed.</a:t>
            </a:r>
          </a:p>
        </p:txBody>
      </p:sp>
    </p:spTree>
    <p:extLst>
      <p:ext uri="{BB962C8B-B14F-4D97-AF65-F5344CB8AC3E}">
        <p14:creationId xmlns:p14="http://schemas.microsoft.com/office/powerpoint/2010/main" val="3954425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interesting evaluation</a:t>
            </a:r>
            <a:endParaRPr lang="en-US" dirty="0"/>
          </a:p>
        </p:txBody>
      </p:sp>
      <p:sp>
        <p:nvSpPr>
          <p:cNvPr id="3" name="Content Placeholder 2"/>
          <p:cNvSpPr>
            <a:spLocks noGrp="1"/>
          </p:cNvSpPr>
          <p:nvPr>
            <p:ph idx="1"/>
          </p:nvPr>
        </p:nvSpPr>
        <p:spPr/>
        <p:txBody>
          <a:bodyPr>
            <a:normAutofit/>
          </a:bodyPr>
          <a:lstStyle/>
          <a:p>
            <a:r>
              <a:rPr lang="en-US" dirty="0" smtClean="0"/>
              <a:t>Changes in students</a:t>
            </a:r>
          </a:p>
          <a:p>
            <a:pPr lvl="1"/>
            <a:r>
              <a:rPr lang="en-US" sz="3200" dirty="0" smtClean="0"/>
              <a:t>Wellness</a:t>
            </a:r>
          </a:p>
          <a:p>
            <a:pPr lvl="1"/>
            <a:r>
              <a:rPr lang="en-US" sz="3200" dirty="0" smtClean="0"/>
              <a:t>Empathy</a:t>
            </a:r>
          </a:p>
          <a:p>
            <a:pPr lvl="1"/>
            <a:r>
              <a:rPr lang="en-US" sz="3200" dirty="0" smtClean="0"/>
              <a:t>Stress</a:t>
            </a:r>
          </a:p>
          <a:p>
            <a:pPr lvl="1"/>
            <a:r>
              <a:rPr lang="en-US" sz="3200" dirty="0" smtClean="0"/>
              <a:t>Motivation</a:t>
            </a:r>
          </a:p>
          <a:p>
            <a:pPr lvl="1"/>
            <a:r>
              <a:rPr lang="en-US" sz="3200" dirty="0" smtClean="0"/>
              <a:t>Professionalism</a:t>
            </a:r>
            <a:endParaRPr lang="en-US" sz="3200" dirty="0"/>
          </a:p>
        </p:txBody>
      </p:sp>
    </p:spTree>
    <p:extLst>
      <p:ext uri="{BB962C8B-B14F-4D97-AF65-F5344CB8AC3E}">
        <p14:creationId xmlns:p14="http://schemas.microsoft.com/office/powerpoint/2010/main" val="24053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assignment</a:t>
            </a:r>
            <a:endParaRPr lang="en-US" dirty="0"/>
          </a:p>
        </p:txBody>
      </p:sp>
      <p:sp>
        <p:nvSpPr>
          <p:cNvPr id="3" name="Content Placeholder 2"/>
          <p:cNvSpPr>
            <a:spLocks noGrp="1"/>
          </p:cNvSpPr>
          <p:nvPr>
            <p:ph idx="1"/>
          </p:nvPr>
        </p:nvSpPr>
        <p:spPr/>
        <p:txBody>
          <a:bodyPr/>
          <a:lstStyle/>
          <a:p>
            <a:r>
              <a:rPr lang="en-US" dirty="0" smtClean="0"/>
              <a:t>Think of a clinical or teaching moment that moved or disturbed you.  Please write for a few moments about it.</a:t>
            </a:r>
            <a:endParaRPr lang="en-US" dirty="0"/>
          </a:p>
        </p:txBody>
      </p:sp>
    </p:spTree>
    <p:extLst>
      <p:ext uri="{BB962C8B-B14F-4D97-AF65-F5344CB8AC3E}">
        <p14:creationId xmlns:p14="http://schemas.microsoft.com/office/powerpoint/2010/main" val="3655846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Hopes</a:t>
            </a:r>
            <a:endParaRPr lang="en-US" dirty="0"/>
          </a:p>
        </p:txBody>
      </p:sp>
      <p:sp>
        <p:nvSpPr>
          <p:cNvPr id="3" name="Content Placeholder 2"/>
          <p:cNvSpPr>
            <a:spLocks noGrp="1"/>
          </p:cNvSpPr>
          <p:nvPr>
            <p:ph idx="1"/>
          </p:nvPr>
        </p:nvSpPr>
        <p:spPr/>
        <p:txBody>
          <a:bodyPr>
            <a:normAutofit lnSpcReduction="10000"/>
          </a:bodyPr>
          <a:lstStyle/>
          <a:p>
            <a:r>
              <a:rPr lang="en-US" dirty="0" smtClean="0"/>
              <a:t>I feel that ‘humanism’ activities like this are  a bridge between ‘wellness’ and ‘professionalism’. </a:t>
            </a:r>
          </a:p>
          <a:p>
            <a:r>
              <a:rPr lang="en-US" dirty="0" smtClean="0"/>
              <a:t>Extend reflective writing to more clerkships.</a:t>
            </a:r>
          </a:p>
          <a:p>
            <a:r>
              <a:rPr lang="en-US" dirty="0" smtClean="0"/>
              <a:t>Extend reflective writing longitudinally, within the Advisory Colleges during Intersessions</a:t>
            </a:r>
          </a:p>
          <a:p>
            <a:r>
              <a:rPr lang="en-US" dirty="0" smtClean="0"/>
              <a:t>Gold Humanism students would like to staff reflective opportunities as they feel this is a gap in their learning.</a:t>
            </a:r>
            <a:endParaRPr lang="en-US" dirty="0"/>
          </a:p>
        </p:txBody>
      </p:sp>
    </p:spTree>
    <p:extLst>
      <p:ext uri="{BB962C8B-B14F-4D97-AF65-F5344CB8AC3E}">
        <p14:creationId xmlns:p14="http://schemas.microsoft.com/office/powerpoint/2010/main" val="1198309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fontScale="77500" lnSpcReduction="20000"/>
          </a:bodyPr>
          <a:lstStyle/>
          <a:p>
            <a:pPr marL="0" indent="0"/>
            <a:r>
              <a:rPr lang="en-US" dirty="0" smtClean="0"/>
              <a:t>   William Branch, MD</a:t>
            </a:r>
          </a:p>
          <a:p>
            <a:r>
              <a:rPr lang="en-US" dirty="0" smtClean="0"/>
              <a:t>Alan Cross, MD</a:t>
            </a:r>
          </a:p>
          <a:p>
            <a:r>
              <a:rPr lang="en-US" dirty="0" smtClean="0"/>
              <a:t>Rachel Naomi Remen, MD</a:t>
            </a:r>
          </a:p>
          <a:p>
            <a:r>
              <a:rPr lang="en-US" dirty="0" smtClean="0"/>
              <a:t>Georgette Dent, MD</a:t>
            </a:r>
          </a:p>
          <a:p>
            <a:r>
              <a:rPr lang="en-US" dirty="0" smtClean="0"/>
              <a:t>Christopher Klipstein, MD</a:t>
            </a:r>
          </a:p>
          <a:p>
            <a:r>
              <a:rPr lang="en-US" dirty="0" smtClean="0"/>
              <a:t>Advisory College Advisors Old and New</a:t>
            </a:r>
          </a:p>
          <a:p>
            <a:r>
              <a:rPr lang="en-US" dirty="0" smtClean="0"/>
              <a:t>Jeri Copeland</a:t>
            </a:r>
          </a:p>
          <a:p>
            <a:r>
              <a:rPr lang="en-US" dirty="0" smtClean="0"/>
              <a:t>Carol Carden</a:t>
            </a:r>
          </a:p>
          <a:p>
            <a:r>
              <a:rPr lang="en-US" dirty="0" smtClean="0"/>
              <a:t>Students who agreed to share their pieces</a:t>
            </a:r>
          </a:p>
          <a:p>
            <a:r>
              <a:rPr lang="en-US" dirty="0" smtClean="0"/>
              <a:t>Beat Steiner, MD</a:t>
            </a:r>
          </a:p>
          <a:p>
            <a:r>
              <a:rPr lang="en-US" dirty="0" smtClean="0"/>
              <a:t>Julie Byerley, MD</a:t>
            </a:r>
          </a:p>
        </p:txBody>
      </p:sp>
    </p:spTree>
    <p:extLst>
      <p:ext uri="{BB962C8B-B14F-4D97-AF65-F5344CB8AC3E}">
        <p14:creationId xmlns:p14="http://schemas.microsoft.com/office/powerpoint/2010/main" val="3981298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Causality – Explanatory Models</a:t>
            </a:r>
            <a:br>
              <a:rPr lang="en-US" dirty="0" smtClean="0"/>
            </a:br>
            <a:r>
              <a:rPr lang="en-US" sz="1600" dirty="0" smtClean="0"/>
              <a:t>Schernhammer, Eva. </a:t>
            </a:r>
            <a:r>
              <a:rPr lang="en-US" sz="1600" b="1" dirty="0" smtClean="0"/>
              <a:t>Taking </a:t>
            </a:r>
            <a:r>
              <a:rPr lang="en-US" sz="1600" b="1" dirty="0"/>
              <a:t>Their Own Lives — The High Rate of Physician </a:t>
            </a:r>
            <a:r>
              <a:rPr lang="en-US" sz="1600" b="1" dirty="0" smtClean="0"/>
              <a:t>Suicide</a:t>
            </a:r>
            <a:r>
              <a:rPr lang="en-US" sz="1600" dirty="0"/>
              <a:t/>
            </a:r>
            <a:br>
              <a:rPr lang="en-US" sz="1600" dirty="0"/>
            </a:br>
            <a:r>
              <a:rPr lang="en-US" sz="1600" dirty="0"/>
              <a:t>N Engl J Med 2005; </a:t>
            </a:r>
            <a:r>
              <a:rPr lang="en-US" sz="1600" dirty="0" smtClean="0"/>
              <a:t>352:2473-2476 June </a:t>
            </a:r>
            <a:r>
              <a:rPr lang="en-US" sz="1600" dirty="0"/>
              <a:t>16, </a:t>
            </a:r>
            <a:r>
              <a:rPr lang="en-US" sz="1600" dirty="0" smtClean="0"/>
              <a:t>2005</a:t>
            </a:r>
            <a:endParaRPr lang="en-US" sz="1600" dirty="0"/>
          </a:p>
        </p:txBody>
      </p:sp>
      <p:sp>
        <p:nvSpPr>
          <p:cNvPr id="4" name="Content Placeholder 3"/>
          <p:cNvSpPr>
            <a:spLocks noGrp="1"/>
          </p:cNvSpPr>
          <p:nvPr>
            <p:ph sz="half" idx="1"/>
          </p:nvPr>
        </p:nvSpPr>
        <p:spPr/>
        <p:txBody>
          <a:bodyPr>
            <a:normAutofit fontScale="77500" lnSpcReduction="20000"/>
          </a:bodyPr>
          <a:lstStyle/>
          <a:p>
            <a:r>
              <a:rPr lang="en-US" sz="3800" dirty="0"/>
              <a:t>Higher prevalence of depression among MDs</a:t>
            </a:r>
          </a:p>
          <a:p>
            <a:r>
              <a:rPr lang="en-US" sz="3800" dirty="0"/>
              <a:t>Higher rates of drug abuse/ alcoholism</a:t>
            </a:r>
          </a:p>
          <a:p>
            <a:r>
              <a:rPr lang="en-US" sz="3800" dirty="0"/>
              <a:t>Physicians choose effective methods</a:t>
            </a:r>
          </a:p>
          <a:p>
            <a:endParaRPr lang="en-US" sz="3800" dirty="0"/>
          </a:p>
          <a:p>
            <a:r>
              <a:rPr lang="en-US" sz="3800" dirty="0"/>
              <a:t>Sexual </a:t>
            </a:r>
            <a:r>
              <a:rPr lang="en-US" sz="3800" dirty="0" smtClean="0"/>
              <a:t>harassment </a:t>
            </a:r>
            <a:r>
              <a:rPr lang="en-US" sz="3800" dirty="0"/>
              <a:t>as a factor in women</a:t>
            </a:r>
          </a:p>
          <a:p>
            <a:r>
              <a:rPr lang="en-US" sz="3800" dirty="0"/>
              <a:t>Being single (women)</a:t>
            </a:r>
          </a:p>
          <a:p>
            <a:endParaRPr lang="en-US" dirty="0"/>
          </a:p>
          <a:p>
            <a:endParaRPr lang="en-US" dirty="0"/>
          </a:p>
        </p:txBody>
      </p:sp>
      <p:sp>
        <p:nvSpPr>
          <p:cNvPr id="6" name="Content Placeholder 5"/>
          <p:cNvSpPr>
            <a:spLocks noGrp="1"/>
          </p:cNvSpPr>
          <p:nvPr>
            <p:ph sz="half" idx="2"/>
          </p:nvPr>
        </p:nvSpPr>
        <p:spPr/>
        <p:txBody>
          <a:bodyPr>
            <a:normAutofit fontScale="77500" lnSpcReduction="20000"/>
          </a:bodyPr>
          <a:lstStyle/>
          <a:p>
            <a:r>
              <a:rPr lang="en-US" sz="3800" dirty="0"/>
              <a:t>Professional burden leads to social isolation</a:t>
            </a:r>
          </a:p>
          <a:p>
            <a:r>
              <a:rPr lang="en-US" sz="3800" dirty="0"/>
              <a:t>Physicians neglect themselves</a:t>
            </a:r>
          </a:p>
          <a:p>
            <a:r>
              <a:rPr lang="en-US" sz="3800" dirty="0"/>
              <a:t>More self critical</a:t>
            </a:r>
          </a:p>
          <a:p>
            <a:r>
              <a:rPr lang="en-US" sz="3800" dirty="0"/>
              <a:t>Take personal losses harder</a:t>
            </a:r>
          </a:p>
          <a:p>
            <a:pPr>
              <a:buNone/>
            </a:pPr>
            <a:endParaRPr lang="en-US" dirty="0"/>
          </a:p>
        </p:txBody>
      </p:sp>
    </p:spTree>
    <p:extLst>
      <p:ext uri="{BB962C8B-B14F-4D97-AF65-F5344CB8AC3E}">
        <p14:creationId xmlns:p14="http://schemas.microsoft.com/office/powerpoint/2010/main" val="3007810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Inspiration - Burnout</a:t>
            </a:r>
            <a:endParaRPr lang="en-US" dirty="0"/>
          </a:p>
        </p:txBody>
      </p:sp>
      <p:sp>
        <p:nvSpPr>
          <p:cNvPr id="6" name="Content Placeholder 5"/>
          <p:cNvSpPr>
            <a:spLocks noGrp="1"/>
          </p:cNvSpPr>
          <p:nvPr>
            <p:ph idx="1"/>
          </p:nvPr>
        </p:nvSpPr>
        <p:spPr>
          <a:xfrm>
            <a:off x="457200" y="1295400"/>
            <a:ext cx="8229600" cy="5410200"/>
          </a:xfrm>
        </p:spPr>
        <p:txBody>
          <a:bodyPr>
            <a:normAutofit fontScale="25000" lnSpcReduction="20000"/>
          </a:bodyPr>
          <a:lstStyle/>
          <a:p>
            <a:r>
              <a:rPr lang="en-US" sz="11200" dirty="0" smtClean="0"/>
              <a:t>What is Burnout?</a:t>
            </a:r>
          </a:p>
          <a:p>
            <a:pPr lvl="1"/>
            <a:r>
              <a:rPr lang="en-US" sz="11200" dirty="0" smtClean="0"/>
              <a:t>emotional exhaustion (EE)</a:t>
            </a:r>
          </a:p>
          <a:p>
            <a:pPr lvl="1"/>
            <a:r>
              <a:rPr lang="en-US" sz="11200" dirty="0" smtClean="0"/>
              <a:t>depersonalization (DP)</a:t>
            </a:r>
          </a:p>
          <a:p>
            <a:pPr lvl="1"/>
            <a:r>
              <a:rPr lang="en-US" sz="11200" dirty="0" smtClean="0"/>
              <a:t>low sense of personal accomplishment (PA)</a:t>
            </a:r>
          </a:p>
          <a:p>
            <a:pPr lvl="1"/>
            <a:endParaRPr lang="en-US" sz="11200" dirty="0" smtClean="0"/>
          </a:p>
          <a:p>
            <a:r>
              <a:rPr lang="en-US" sz="11200" dirty="0" smtClean="0"/>
              <a:t>48.7% of physicians report at least one symptom of burnout</a:t>
            </a:r>
            <a:r>
              <a:rPr lang="en-US" sz="11200" baseline="30000" dirty="0" smtClean="0"/>
              <a:t>1</a:t>
            </a:r>
          </a:p>
          <a:p>
            <a:endParaRPr lang="en-US" sz="11200" baseline="30000" dirty="0" smtClean="0"/>
          </a:p>
          <a:p>
            <a:r>
              <a:rPr lang="en-US" sz="11200" dirty="0" smtClean="0"/>
              <a:t>49.6 % of medical students</a:t>
            </a:r>
            <a:r>
              <a:rPr lang="en-US" sz="11200" baseline="30000" dirty="0" smtClean="0"/>
              <a:t>2</a:t>
            </a:r>
          </a:p>
          <a:p>
            <a:endParaRPr lang="en-US" sz="7000" baseline="30000" dirty="0" smtClean="0"/>
          </a:p>
          <a:p>
            <a:pPr>
              <a:buNone/>
            </a:pPr>
            <a:endParaRPr lang="en-US" baseline="30000" dirty="0" smtClean="0"/>
          </a:p>
          <a:p>
            <a:pPr>
              <a:buNone/>
            </a:pPr>
            <a:endParaRPr lang="en-US" baseline="30000" dirty="0" smtClean="0"/>
          </a:p>
          <a:p>
            <a:endParaRPr lang="en-US" baseline="30000" dirty="0" smtClean="0"/>
          </a:p>
          <a:p>
            <a:endParaRPr lang="en-US" baseline="30000" dirty="0" smtClean="0"/>
          </a:p>
          <a:p>
            <a:pPr>
              <a:buNone/>
            </a:pPr>
            <a:endParaRPr lang="en-US" sz="5600" baseline="30000" dirty="0" smtClean="0"/>
          </a:p>
          <a:p>
            <a:pPr>
              <a:buNone/>
            </a:pPr>
            <a:endParaRPr lang="en-US" sz="5600" baseline="30000" dirty="0" smtClean="0"/>
          </a:p>
          <a:p>
            <a:pPr>
              <a:buNone/>
            </a:pPr>
            <a:r>
              <a:rPr lang="en-US" sz="5600" baseline="30000" dirty="0" smtClean="0"/>
              <a:t>1</a:t>
            </a:r>
            <a:r>
              <a:rPr lang="en-US" sz="5600" dirty="0" smtClean="0"/>
              <a:t>“Burnout and Satisfaction With Work-Life Balance Among US Physicians Relative to the General US Population,” Archives of Internal Medicine, 2012.</a:t>
            </a:r>
          </a:p>
          <a:p>
            <a:pPr>
              <a:buNone/>
            </a:pPr>
            <a:r>
              <a:rPr lang="en-US" sz="5600" baseline="30000" dirty="0" smtClean="0"/>
              <a:t>2</a:t>
            </a:r>
            <a:r>
              <a:rPr lang="en-US" sz="5600" dirty="0" smtClean="0"/>
              <a:t>Dyrbye LN, Thomas MR, Massie FS, Power DV, Eacker A, Harper W, Durning S, Moutier C, Szydlo DW, Novotny PJ, Sloan JA, Shanafelt TD. Burnout and suicidal ideation among U.S. medical students. Ann Intern Med. 2008 Sep 2;149(5):334-41.</a:t>
            </a:r>
          </a:p>
          <a:p>
            <a:endParaRPr lang="en-US" sz="2000" baseline="30000"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Inspiration - Values</a:t>
            </a:r>
            <a:endParaRPr lang="en-US" dirty="0"/>
          </a:p>
        </p:txBody>
      </p:sp>
      <p:sp>
        <p:nvSpPr>
          <p:cNvPr id="6" name="Content Placeholder 5"/>
          <p:cNvSpPr>
            <a:spLocks noGrp="1"/>
          </p:cNvSpPr>
          <p:nvPr>
            <p:ph idx="1"/>
          </p:nvPr>
        </p:nvSpPr>
        <p:spPr/>
        <p:txBody>
          <a:bodyPr>
            <a:normAutofit/>
          </a:bodyPr>
          <a:lstStyle/>
          <a:p>
            <a:r>
              <a:rPr lang="en-US" dirty="0" smtClean="0"/>
              <a:t>A majority of medical students noted erosion of moral values as clinical clerks</a:t>
            </a:r>
            <a:r>
              <a:rPr lang="en-US" baseline="30000" dirty="0" smtClean="0"/>
              <a:t>1</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sz="1400" baseline="30000" dirty="0" smtClean="0"/>
              <a:t>1</a:t>
            </a:r>
            <a:r>
              <a:rPr lang="en-US" sz="1400" dirty="0" smtClean="0"/>
              <a:t>Feudtner C, Christakis DA, Christakis NA. Do clinical clerks suffer ethical erosion? Students’ perceptions of their ethical environmental and personal development. Academic Medicine 1994;69:670–9.</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Inspiration - A loss of meaning </a:t>
            </a:r>
            <a:endParaRPr lang="en-US" sz="3600" dirty="0"/>
          </a:p>
        </p:txBody>
      </p:sp>
      <p:pic>
        <p:nvPicPr>
          <p:cNvPr id="1026" name="Picture 2" descr="http://www.rachelremen.com/images/headshot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1905000"/>
            <a:ext cx="3103535" cy="4114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00" y="6202681"/>
            <a:ext cx="4539448" cy="369332"/>
          </a:xfrm>
          <a:prstGeom prst="rect">
            <a:avLst/>
          </a:prstGeom>
        </p:spPr>
        <p:txBody>
          <a:bodyPr wrap="square">
            <a:spAutoFit/>
          </a:bodyPr>
          <a:lstStyle/>
          <a:p>
            <a:r>
              <a:rPr lang="en-US" dirty="0" smtClean="0"/>
              <a:t>Rachel Naomi Remen and the power of stories</a:t>
            </a:r>
            <a:endParaRPr lang="en-US" dirty="0"/>
          </a:p>
        </p:txBody>
      </p:sp>
    </p:spTree>
    <p:extLst>
      <p:ext uri="{BB962C8B-B14F-4D97-AF65-F5344CB8AC3E}">
        <p14:creationId xmlns:p14="http://schemas.microsoft.com/office/powerpoint/2010/main" val="1401710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Partial Antidote: Critical Incidents</a:t>
            </a:r>
            <a:endParaRPr lang="en-US" dirty="0"/>
          </a:p>
        </p:txBody>
      </p:sp>
      <p:pic>
        <p:nvPicPr>
          <p:cNvPr id="10242" name="Picture 2" descr="http://news.emory.edu/slideshows/teaching_compassion/branch.jpg"/>
          <p:cNvPicPr>
            <a:picLocks noChangeAspect="1" noChangeArrowheads="1"/>
          </p:cNvPicPr>
          <p:nvPr/>
        </p:nvPicPr>
        <p:blipFill>
          <a:blip r:embed="rId3" cstate="print"/>
          <a:srcRect/>
          <a:stretch>
            <a:fillRect/>
          </a:stretch>
        </p:blipFill>
        <p:spPr bwMode="auto">
          <a:xfrm>
            <a:off x="838200" y="1524000"/>
            <a:ext cx="7533950" cy="502620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Critical Incident Reports</a:t>
            </a:r>
            <a:br>
              <a:rPr lang="en-US" dirty="0" smtClean="0"/>
            </a:br>
            <a:r>
              <a:rPr lang="en-US" dirty="0" smtClean="0"/>
              <a:t>The Power of Transformative Learning</a:t>
            </a:r>
            <a:r>
              <a:rPr lang="en-US" baseline="30000" dirty="0" smtClean="0"/>
              <a:t>1</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a:buNone/>
            </a:pPr>
            <a:endParaRPr lang="en-US" dirty="0" smtClean="0"/>
          </a:p>
          <a:p>
            <a:r>
              <a:rPr lang="en-US" sz="3000" dirty="0" smtClean="0"/>
              <a:t>Bear witness from the heart about an event </a:t>
            </a:r>
            <a:r>
              <a:rPr lang="en-US" sz="3000" b="1" dirty="0" smtClean="0"/>
              <a:t>chosen by the writer because of its influence</a:t>
            </a:r>
          </a:p>
          <a:p>
            <a:r>
              <a:rPr lang="en-US" sz="3000" dirty="0" smtClean="0"/>
              <a:t>Make a </a:t>
            </a:r>
            <a:r>
              <a:rPr lang="en-US" sz="3000" b="1" dirty="0" smtClean="0"/>
              <a:t>discovery </a:t>
            </a:r>
            <a:r>
              <a:rPr lang="en-US" sz="3000" dirty="0" smtClean="0"/>
              <a:t> </a:t>
            </a:r>
          </a:p>
          <a:p>
            <a:r>
              <a:rPr lang="en-US" sz="3000" b="1" dirty="0" smtClean="0"/>
              <a:t>Grapple</a:t>
            </a:r>
            <a:r>
              <a:rPr lang="en-US" sz="3000" dirty="0" smtClean="0"/>
              <a:t> with developmental issues</a:t>
            </a:r>
          </a:p>
          <a:p>
            <a:r>
              <a:rPr lang="en-US" sz="3000" dirty="0" smtClean="0"/>
              <a:t>Discussion in group </a:t>
            </a:r>
          </a:p>
          <a:p>
            <a:pPr lvl="1"/>
            <a:r>
              <a:rPr lang="en-US" sz="3000" dirty="0" smtClean="0"/>
              <a:t>Explore moral values and attitudes – </a:t>
            </a:r>
            <a:r>
              <a:rPr lang="en-US" sz="3000" b="1" dirty="0" smtClean="0"/>
              <a:t>solidify values</a:t>
            </a:r>
          </a:p>
          <a:p>
            <a:pPr lvl="1"/>
            <a:r>
              <a:rPr lang="en-US" sz="3000" b="1" dirty="0" smtClean="0"/>
              <a:t>Explore negative </a:t>
            </a:r>
            <a:r>
              <a:rPr lang="en-US" sz="3000" dirty="0" smtClean="0"/>
              <a:t>professional experiences in a </a:t>
            </a:r>
            <a:r>
              <a:rPr lang="en-US" sz="3000" b="1" dirty="0" smtClean="0"/>
              <a:t>safe</a:t>
            </a:r>
            <a:r>
              <a:rPr lang="en-US" sz="3000" dirty="0" smtClean="0"/>
              <a:t> space</a:t>
            </a:r>
          </a:p>
          <a:p>
            <a:pPr lvl="1"/>
            <a:r>
              <a:rPr lang="en-US" sz="3000" b="1" dirty="0" smtClean="0"/>
              <a:t>Gain support </a:t>
            </a:r>
            <a:r>
              <a:rPr lang="en-US" sz="3000" dirty="0" smtClean="0"/>
              <a:t>from the group to act well</a:t>
            </a:r>
            <a:endParaRPr lang="en-US" sz="3000" dirty="0"/>
          </a:p>
          <a:p>
            <a:pPr lvl="1">
              <a:buNone/>
            </a:pPr>
            <a:endParaRPr lang="en-US" sz="1500" dirty="0" smtClean="0"/>
          </a:p>
          <a:p>
            <a:pPr lvl="1">
              <a:buNone/>
            </a:pPr>
            <a:r>
              <a:rPr lang="en-US" sz="1500" baseline="30000" dirty="0" smtClean="0"/>
              <a:t>1</a:t>
            </a:r>
            <a:r>
              <a:rPr lang="en-US" sz="1500" dirty="0" smtClean="0"/>
              <a:t>Branch, William.  Use of Critical Incidents in Medical Education – A Perspective.  JGIM 2005 20:1063–1067</a:t>
            </a:r>
          </a:p>
        </p:txBody>
      </p:sp>
    </p:spTree>
    <p:extLst>
      <p:ext uri="{BB962C8B-B14F-4D97-AF65-F5344CB8AC3E}">
        <p14:creationId xmlns:p14="http://schemas.microsoft.com/office/powerpoint/2010/main" val="3092481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6981</TotalTime>
  <Words>3387</Words>
  <Application>Microsoft Office PowerPoint</Application>
  <PresentationFormat>On-screen Show (4:3)</PresentationFormat>
  <Paragraphs>249</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Teaching Through a Critical Incident Curriculum</vt:lpstr>
      <vt:lpstr>Outline</vt:lpstr>
      <vt:lpstr>Inspiration - Suicide</vt:lpstr>
      <vt:lpstr>Causality – Explanatory Models Schernhammer, Eva. Taking Their Own Lives — The High Rate of Physician Suicide N Engl J Med 2005; 352:2473-2476 June 16, 2005</vt:lpstr>
      <vt:lpstr>Inspiration - Burnout</vt:lpstr>
      <vt:lpstr>Inspiration - Values</vt:lpstr>
      <vt:lpstr>Inspiration - A loss of meaning </vt:lpstr>
      <vt:lpstr>Partial Antidote: Critical Incidents</vt:lpstr>
      <vt:lpstr>History of Critical Incident Reports The Power of Transformative Learning1</vt:lpstr>
      <vt:lpstr> Emotion is good for learning McConnell MM, Eva KW.  The role of emotion in the learning and transfer of clinical skills and knowledge. Academic Medicine 2012Oct;87(10):1316-22. </vt:lpstr>
      <vt:lpstr>Appreciative Inquiry</vt:lpstr>
      <vt:lpstr>Genesis at UNC - AOE dinner 2010</vt:lpstr>
      <vt:lpstr>Enactment</vt:lpstr>
      <vt:lpstr>Critical Incident Assignment</vt:lpstr>
      <vt:lpstr>Critical Incident Assignment (cont)</vt:lpstr>
      <vt:lpstr>Critical Incident Assignment (cont)</vt:lpstr>
      <vt:lpstr>What do the students write about?</vt:lpstr>
      <vt:lpstr>Witnessing </vt:lpstr>
      <vt:lpstr>Witnessing</vt:lpstr>
      <vt:lpstr>Witnessing (cont)</vt:lpstr>
      <vt:lpstr>Witnessing</vt:lpstr>
      <vt:lpstr> Social Determinants of Health Impacts </vt:lpstr>
      <vt:lpstr>Social Determinants of Health Impacts (cont)</vt:lpstr>
      <vt:lpstr> Family situations </vt:lpstr>
      <vt:lpstr>Family Situations (cont)</vt:lpstr>
      <vt:lpstr>Ethical Dilemmas/Coming to Terms </vt:lpstr>
      <vt:lpstr> Role models – positive and negative </vt:lpstr>
      <vt:lpstr>Role models – positive and negative (cont)</vt:lpstr>
      <vt:lpstr>Evaluation</vt:lpstr>
      <vt:lpstr>Evaluation comments</vt:lpstr>
      <vt:lpstr>More interesting evaluation</vt:lpstr>
      <vt:lpstr>Your assignment</vt:lpstr>
      <vt:lpstr>Future Hopes</vt:lpstr>
      <vt:lpstr>Thank you</vt:lpstr>
    </vt:vector>
  </TitlesOfParts>
  <Company>UNC-CH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Through a Critical Incident Curriculum</dc:title>
  <dc:creator>DOM-IS</dc:creator>
  <cp:lastModifiedBy>domis</cp:lastModifiedBy>
  <cp:revision>28</cp:revision>
  <cp:lastPrinted>2012-11-12T20:59:34Z</cp:lastPrinted>
  <dcterms:created xsi:type="dcterms:W3CDTF">2012-11-03T12:51:34Z</dcterms:created>
  <dcterms:modified xsi:type="dcterms:W3CDTF">2012-11-12T21:15:31Z</dcterms:modified>
</cp:coreProperties>
</file>