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1" r:id="rId1"/>
  </p:sldMasterIdLst>
  <p:notesMasterIdLst>
    <p:notesMasterId r:id="rId34"/>
  </p:notesMasterIdLst>
  <p:handoutMasterIdLst>
    <p:handoutMasterId r:id="rId35"/>
  </p:handoutMasterIdLst>
  <p:sldIdLst>
    <p:sldId id="737" r:id="rId2"/>
    <p:sldId id="1274" r:id="rId3"/>
    <p:sldId id="4470" r:id="rId4"/>
    <p:sldId id="4471" r:id="rId5"/>
    <p:sldId id="4472" r:id="rId6"/>
    <p:sldId id="1394" r:id="rId7"/>
    <p:sldId id="4479" r:id="rId8"/>
    <p:sldId id="4473" r:id="rId9"/>
    <p:sldId id="465" r:id="rId10"/>
    <p:sldId id="1210" r:id="rId11"/>
    <p:sldId id="982" r:id="rId12"/>
    <p:sldId id="1100" r:id="rId13"/>
    <p:sldId id="1101" r:id="rId14"/>
    <p:sldId id="4475" r:id="rId15"/>
    <p:sldId id="1390" r:id="rId16"/>
    <p:sldId id="4478" r:id="rId17"/>
    <p:sldId id="1284" r:id="rId18"/>
    <p:sldId id="4456" r:id="rId19"/>
    <p:sldId id="1189" r:id="rId20"/>
    <p:sldId id="4452" r:id="rId21"/>
    <p:sldId id="4450" r:id="rId22"/>
    <p:sldId id="552" r:id="rId23"/>
    <p:sldId id="1385" r:id="rId24"/>
    <p:sldId id="4462" r:id="rId25"/>
    <p:sldId id="1231" r:id="rId26"/>
    <p:sldId id="1254" r:id="rId27"/>
    <p:sldId id="1235" r:id="rId28"/>
    <p:sldId id="1239" r:id="rId29"/>
    <p:sldId id="4474" r:id="rId30"/>
    <p:sldId id="4469" r:id="rId31"/>
    <p:sldId id="4463" r:id="rId32"/>
    <p:sldId id="1344" r:id="rId33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BB720E9A-9A77-2D47-89AC-AF33EF4E90B6}">
          <p14:sldIdLst>
            <p14:sldId id="737"/>
            <p14:sldId id="1274"/>
            <p14:sldId id="4470"/>
            <p14:sldId id="4471"/>
            <p14:sldId id="4472"/>
            <p14:sldId id="1394"/>
            <p14:sldId id="4479"/>
            <p14:sldId id="4473"/>
            <p14:sldId id="465"/>
            <p14:sldId id="1210"/>
            <p14:sldId id="982"/>
            <p14:sldId id="1100"/>
            <p14:sldId id="1101"/>
            <p14:sldId id="4475"/>
            <p14:sldId id="1390"/>
            <p14:sldId id="4478"/>
            <p14:sldId id="1284"/>
            <p14:sldId id="4456"/>
            <p14:sldId id="1189"/>
            <p14:sldId id="4452"/>
            <p14:sldId id="4450"/>
            <p14:sldId id="552"/>
            <p14:sldId id="1385"/>
            <p14:sldId id="4462"/>
            <p14:sldId id="1231"/>
            <p14:sldId id="1254"/>
            <p14:sldId id="1235"/>
            <p14:sldId id="1239"/>
            <p14:sldId id="4474"/>
            <p14:sldId id="4469"/>
            <p14:sldId id="4463"/>
            <p14:sldId id="1344"/>
          </p14:sldIdLst>
        </p14:section>
        <p14:section name="Untitled Section" id="{4489F519-4F5D-E04F-B096-AB4AFCA47AC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008">
          <p15:clr>
            <a:srgbClr val="A4A3A4"/>
          </p15:clr>
        </p15:guide>
        <p15:guide id="2" orient="horz" pos="1296">
          <p15:clr>
            <a:srgbClr val="A4A3A4"/>
          </p15:clr>
        </p15:guide>
        <p15:guide id="3" orient="horz" pos="1584">
          <p15:clr>
            <a:srgbClr val="A4A3A4"/>
          </p15:clr>
        </p15:guide>
        <p15:guide id="4" orient="horz" pos="1872">
          <p15:clr>
            <a:srgbClr val="A4A3A4"/>
          </p15:clr>
        </p15:guide>
        <p15:guide id="5" pos="432">
          <p15:clr>
            <a:srgbClr val="A4A3A4"/>
          </p15:clr>
        </p15:guide>
        <p15:guide id="6" pos="336">
          <p15:clr>
            <a:srgbClr val="A4A3A4"/>
          </p15:clr>
        </p15:guide>
        <p15:guide id="7" pos="720">
          <p15:clr>
            <a:srgbClr val="A4A3A4"/>
          </p15:clr>
        </p15:guide>
        <p15:guide id="8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6666"/>
    <a:srgbClr val="F7F7F7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30"/>
    <p:restoredTop sz="95755" autoAdjust="0"/>
  </p:normalViewPr>
  <p:slideViewPr>
    <p:cSldViewPr>
      <p:cViewPr varScale="1">
        <p:scale>
          <a:sx n="115" d="100"/>
          <a:sy n="115" d="100"/>
        </p:scale>
        <p:origin x="1408" y="200"/>
      </p:cViewPr>
      <p:guideLst>
        <p:guide orient="horz" pos="1008"/>
        <p:guide orient="horz" pos="1296"/>
        <p:guide orient="horz" pos="1584"/>
        <p:guide orient="horz" pos="1872"/>
        <p:guide pos="432"/>
        <p:guide pos="336"/>
        <p:guide pos="7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2010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8DE5442-FC6C-9B42-A4D3-CEB3C27819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57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919D73A-EBF3-324B-9B1D-97C7E52970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667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9D73A-EBF3-324B-9B1D-97C7E529708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2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D73A-EBF3-324B-9B1D-97C7E529708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99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3861A7-5810-6F46-A957-8267FA072E5B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832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9D73A-EBF3-324B-9B1D-97C7E529708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08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9D73A-EBF3-324B-9B1D-97C7E529708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51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9D73A-EBF3-324B-9B1D-97C7E529708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9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of the most highly researched ways of treating anxiety is CBT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D73A-EBF3-324B-9B1D-97C7E529708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595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Assesses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D73A-EBF3-324B-9B1D-97C7E529708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96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Here you see, the X Axis is the standardized mean scores where the mean is 0. </a:t>
            </a:r>
          </a:p>
          <a:p>
            <a:r>
              <a:rPr lang="en-US" sz="2000" dirty="0"/>
              <a:t>Because most labs are very collegial and are hitting the ceiling in terms of the scores , we don’t see SDs greater than a bit over 1.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BUT you can quickly see NOT collegial labs.. In fact, this both of these cases OITE and/or civil intervened.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D73A-EBF3-324B-9B1D-97C7E529708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15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D73A-EBF3-324B-9B1D-97C7E529708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3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bkgd 014d4b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TitleSide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3" y="685800"/>
            <a:ext cx="9043987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29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00200" y="914400"/>
            <a:ext cx="6019800" cy="2209800"/>
          </a:xfrm>
        </p:spPr>
        <p:txBody>
          <a:bodyPr/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2213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3ACAEC-FB21-9C41-9738-C418E9BCFD0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38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6800"/>
            <a:ext cx="20574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6019800" cy="4800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86C421-12CE-474C-8F8A-E53D9913EE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7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10279A-8C09-6D45-888D-205467AC57A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7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ED8A6F-FFC5-BC42-9AE9-95351678261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92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065212-3375-4849-ACAC-770105655AB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60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FFE701-23CF-054A-8310-AC8AFCB6C42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3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E1CC33-BB25-D24E-A7D8-18D47F2990B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A6ECBA-56C5-4042-A2CA-4153408323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9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3CF193-B18F-A34B-8FB5-852353D6019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52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057CF6-E8B0-C749-B00D-26A3BEB33D7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92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rder top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197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charset="0"/>
              </a:defRPr>
            </a:lvl1pPr>
          </a:lstStyle>
          <a:p>
            <a:fld id="{5D31EE53-AE91-B644-850F-D5B9AD2A367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668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197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charset="0"/>
        <a:buChar char="¨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eckinstitute.org/cognitive-model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aining.nih.gov/nih_becoming_a_resilient_scientist_serie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ining.nih.gov/sas/_20/426/" TargetMode="External"/><Relationship Id="rId2" Type="http://schemas.openxmlformats.org/officeDocument/2006/relationships/hyperlink" Target="https://www.youtube.com/c/NIHOITE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cl.org/articles/leading-effectively-articles/what-is-psychological-safety-at-work/#:~:text=Psychological%20safety%20is%20the%20belief,punish%20them%20for%20speaking%20u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686800" cy="2209800"/>
          </a:xfrm>
        </p:spPr>
        <p:txBody>
          <a:bodyPr/>
          <a:lstStyle/>
          <a:p>
            <a:pPr algn="ctr"/>
            <a:r>
              <a:rPr lang="en-US" sz="4000" b="1" dirty="0"/>
              <a:t>Promoting the Health and Well-Being of Biomedical Trainees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27432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Dr. Sharon L. Milgram, Director NIH OITE</a:t>
            </a:r>
          </a:p>
          <a:p>
            <a:pPr algn="l"/>
            <a:r>
              <a:rPr lang="en-US" b="1" dirty="0" err="1">
                <a:solidFill>
                  <a:schemeClr val="bg1"/>
                </a:solidFill>
              </a:rPr>
              <a:t>Sharon.milgram@nih.gov</a:t>
            </a:r>
            <a:r>
              <a:rPr lang="en-US" b="1" dirty="0">
                <a:solidFill>
                  <a:schemeClr val="bg1"/>
                </a:solidFill>
              </a:rPr>
              <a:t> // </a:t>
            </a:r>
            <a:r>
              <a:rPr lang="en-US" b="1" dirty="0" err="1">
                <a:solidFill>
                  <a:schemeClr val="bg1"/>
                </a:solidFill>
              </a:rPr>
              <a:t>www.training.nih.gov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05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D4C87-E40E-8742-A983-B7BFD015A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ctr"/>
            <a:r>
              <a:rPr lang="en-US" sz="3600" dirty="0"/>
              <a:t>Important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B9705-1C47-774B-8233-7B093AFD2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5029200"/>
          </a:xfrm>
        </p:spPr>
        <p:txBody>
          <a:bodyPr/>
          <a:lstStyle/>
          <a:p>
            <a:pPr>
              <a:buSzPct val="125000"/>
              <a:buFont typeface="Wingdings" pitchFamily="2" charset="2"/>
              <a:buChar char="§"/>
            </a:pPr>
            <a:r>
              <a:rPr lang="en-US" dirty="0"/>
              <a:t>It takes time to build trust (and no time at all to break it)</a:t>
            </a:r>
          </a:p>
          <a:p>
            <a:pPr>
              <a:buSzPct val="125000"/>
              <a:buFont typeface="Wingdings" pitchFamily="2" charset="2"/>
              <a:buChar char="§"/>
            </a:pPr>
            <a:r>
              <a:rPr lang="en-US" dirty="0"/>
              <a:t>Our physiology limits our response options</a:t>
            </a:r>
          </a:p>
          <a:p>
            <a:pPr>
              <a:buSzPct val="125000"/>
              <a:buFont typeface="Wingdings" pitchFamily="2" charset="2"/>
              <a:buChar char="§"/>
            </a:pPr>
            <a:r>
              <a:rPr lang="en-US" dirty="0"/>
              <a:t>There is likely a lot happening that we do not know about or fully understand</a:t>
            </a:r>
          </a:p>
          <a:p>
            <a:pPr>
              <a:buSzPct val="125000"/>
              <a:buFont typeface="Wingdings" pitchFamily="2" charset="2"/>
              <a:buChar char="§"/>
            </a:pPr>
            <a:r>
              <a:rPr lang="en-US" dirty="0"/>
              <a:t>We want to avoid taking over, dismissing concerns, or jumping right to problem solving </a:t>
            </a:r>
          </a:p>
          <a:p>
            <a:pPr>
              <a:buSzPct val="125000"/>
              <a:buFont typeface="Wingdings" pitchFamily="2" charset="2"/>
              <a:buChar char="§"/>
            </a:pPr>
            <a:r>
              <a:rPr lang="en-US" dirty="0"/>
              <a:t>Communication and other style differences add complication</a:t>
            </a:r>
          </a:p>
          <a:p>
            <a:pPr>
              <a:buSzPct val="125000"/>
              <a:buFont typeface="Wingdings" pitchFamily="2" charset="2"/>
              <a:buChar char="§"/>
            </a:pPr>
            <a:r>
              <a:rPr lang="en-US" dirty="0"/>
              <a:t>Hierarchy adds even more complication</a:t>
            </a:r>
          </a:p>
          <a:p>
            <a:pPr>
              <a:buSzPct val="125000"/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F0D6B0-5D50-A2B0-515F-DB1C4582489A}"/>
              </a:ext>
            </a:extLst>
          </p:cNvPr>
          <p:cNvSpPr txBox="1"/>
          <p:nvPr/>
        </p:nvSpPr>
        <p:spPr>
          <a:xfrm>
            <a:off x="-504960" y="79173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79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 bwMode="auto">
          <a:xfrm>
            <a:off x="838200" y="1344672"/>
            <a:ext cx="0" cy="46482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>
            <a:cxnSpLocks/>
            <a:stCxn id="48133" idx="1"/>
          </p:cNvCxnSpPr>
          <p:nvPr/>
        </p:nvCxnSpPr>
        <p:spPr bwMode="auto">
          <a:xfrm flipH="1">
            <a:off x="766762" y="5992872"/>
            <a:ext cx="7096126" cy="1317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131" name="TextBox 7"/>
          <p:cNvSpPr txBox="1">
            <a:spLocks noChangeArrowheads="1"/>
          </p:cNvSpPr>
          <p:nvPr/>
        </p:nvSpPr>
        <p:spPr bwMode="auto">
          <a:xfrm>
            <a:off x="3378968" y="6071453"/>
            <a:ext cx="32163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/>
              <a:t>ASSERTIVENESS (TASK)</a:t>
            </a:r>
          </a:p>
        </p:txBody>
      </p:sp>
      <p:sp>
        <p:nvSpPr>
          <p:cNvPr id="48132" name="TextBox 21"/>
          <p:cNvSpPr txBox="1">
            <a:spLocks noChangeArrowheads="1"/>
          </p:cNvSpPr>
          <p:nvPr/>
        </p:nvSpPr>
        <p:spPr bwMode="auto">
          <a:xfrm rot="-5400000">
            <a:off x="-1794437" y="3388776"/>
            <a:ext cx="46604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/>
              <a:t>RESPONSIVENESS (RELATIONSHIP)</a:t>
            </a:r>
          </a:p>
        </p:txBody>
      </p:sp>
      <p:sp>
        <p:nvSpPr>
          <p:cNvPr id="48133" name="TextBox 8"/>
          <p:cNvSpPr txBox="1">
            <a:spLocks noChangeArrowheads="1"/>
          </p:cNvSpPr>
          <p:nvPr/>
        </p:nvSpPr>
        <p:spPr bwMode="auto">
          <a:xfrm>
            <a:off x="7862888" y="5761891"/>
            <a:ext cx="766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high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4724400" y="1867753"/>
            <a:ext cx="0" cy="388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>
            <a:cxnSpLocks/>
          </p:cNvCxnSpPr>
          <p:nvPr/>
        </p:nvCxnSpPr>
        <p:spPr bwMode="auto">
          <a:xfrm flipV="1">
            <a:off x="871022" y="3633053"/>
            <a:ext cx="8120578" cy="4631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136" name="TextBox 1"/>
          <p:cNvSpPr txBox="1">
            <a:spLocks noChangeArrowheads="1"/>
          </p:cNvSpPr>
          <p:nvPr/>
        </p:nvSpPr>
        <p:spPr bwMode="auto">
          <a:xfrm>
            <a:off x="4876800" y="4144674"/>
            <a:ext cx="3733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>
              <a:buClr>
                <a:schemeClr val="bg2"/>
              </a:buClr>
              <a:buSzPct val="125000"/>
              <a:buFont typeface="Wingdings" charset="2"/>
              <a:buChar char="§"/>
            </a:pPr>
            <a:r>
              <a:rPr lang="en-US" altLang="en-US" sz="1800" dirty="0"/>
              <a:t>Get right to the point</a:t>
            </a:r>
          </a:p>
          <a:p>
            <a:pPr algn="l">
              <a:buClr>
                <a:schemeClr val="bg2"/>
              </a:buClr>
              <a:buSzPct val="125000"/>
              <a:buFont typeface="Wingdings" charset="2"/>
              <a:buChar char="§"/>
            </a:pPr>
            <a:r>
              <a:rPr lang="en-US" altLang="en-US" sz="1800" dirty="0"/>
              <a:t>Lack outward warmth</a:t>
            </a:r>
          </a:p>
          <a:p>
            <a:pPr algn="l">
              <a:buClr>
                <a:schemeClr val="bg2"/>
              </a:buClr>
              <a:buSzPct val="125000"/>
              <a:buFont typeface="Wingdings" charset="2"/>
              <a:buChar char="§"/>
            </a:pPr>
            <a:r>
              <a:rPr lang="en-US" altLang="en-US" sz="1800" dirty="0"/>
              <a:t>Interrupt a lot; not good listeners</a:t>
            </a:r>
          </a:p>
          <a:p>
            <a:pPr algn="l">
              <a:buClr>
                <a:schemeClr val="bg2"/>
              </a:buClr>
              <a:buSzPct val="125000"/>
              <a:buFont typeface="Wingdings" charset="2"/>
              <a:buChar char="§"/>
            </a:pPr>
            <a:r>
              <a:rPr lang="en-US" altLang="en-US" sz="1800" dirty="0"/>
              <a:t>Like to control agendas</a:t>
            </a:r>
          </a:p>
          <a:p>
            <a:pPr algn="l">
              <a:buClr>
                <a:schemeClr val="bg2"/>
              </a:buClr>
              <a:buSzPct val="125000"/>
              <a:buFont typeface="Wingdings" charset="2"/>
              <a:buChar char="§"/>
            </a:pPr>
            <a:r>
              <a:rPr lang="en-US" altLang="en-US" sz="1800" dirty="0"/>
              <a:t>Make quick decisions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990600"/>
          </a:xfrm>
        </p:spPr>
        <p:txBody>
          <a:bodyPr/>
          <a:lstStyle/>
          <a:p>
            <a:pPr algn="ctr">
              <a:defRPr/>
            </a:pPr>
            <a:r>
              <a:rPr lang="en-US" sz="3600" dirty="0"/>
              <a:t>Communication/Work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69323D-C490-C944-B007-FC395E7833F5}"/>
              </a:ext>
            </a:extLst>
          </p:cNvPr>
          <p:cNvSpPr txBox="1"/>
          <p:nvPr/>
        </p:nvSpPr>
        <p:spPr>
          <a:xfrm>
            <a:off x="5128356" y="3709253"/>
            <a:ext cx="3253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DRIVER/DIRECTIVE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4B5A7A-F190-3A4D-AB73-D6108408A324}"/>
              </a:ext>
            </a:extLst>
          </p:cNvPr>
          <p:cNvSpPr txBox="1"/>
          <p:nvPr/>
        </p:nvSpPr>
        <p:spPr>
          <a:xfrm>
            <a:off x="4931311" y="1723370"/>
            <a:ext cx="368883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algn="l">
              <a:buClr>
                <a:schemeClr val="bg2"/>
              </a:buClr>
              <a:buSzPct val="125000"/>
              <a:buFont typeface="Wingdings" charset="2"/>
              <a:buChar char="§"/>
            </a:pPr>
            <a:r>
              <a:rPr lang="en-US" altLang="en-US" sz="1800" dirty="0"/>
              <a:t>Fast-paced and use gestures </a:t>
            </a:r>
          </a:p>
          <a:p>
            <a:pPr marL="228600" indent="-228600" algn="l">
              <a:buClr>
                <a:schemeClr val="bg2"/>
              </a:buClr>
              <a:buSzPct val="125000"/>
              <a:buFont typeface="Wingdings" charset="2"/>
              <a:buChar char="§"/>
            </a:pPr>
            <a:r>
              <a:rPr lang="en-US" altLang="en-US" sz="1800" dirty="0"/>
              <a:t>Takes initiative</a:t>
            </a:r>
          </a:p>
          <a:p>
            <a:pPr marL="228600" indent="-228600" algn="l">
              <a:buClr>
                <a:schemeClr val="bg2"/>
              </a:buClr>
              <a:buSzPct val="125000"/>
              <a:buFont typeface="Wingdings" charset="2"/>
              <a:buChar char="§"/>
            </a:pPr>
            <a:r>
              <a:rPr lang="en-US" altLang="en-US" sz="1800" dirty="0"/>
              <a:t>Controls flow of discussion</a:t>
            </a:r>
          </a:p>
          <a:p>
            <a:pPr algn="l">
              <a:buClr>
                <a:schemeClr val="bg2"/>
              </a:buClr>
              <a:buSzPct val="125000"/>
              <a:buFont typeface="Wingdings" charset="2"/>
              <a:buChar char="§"/>
            </a:pPr>
            <a:r>
              <a:rPr lang="en-US" altLang="en-US" sz="1800" dirty="0"/>
              <a:t> Interrupt a lot; not good listeners</a:t>
            </a:r>
          </a:p>
          <a:p>
            <a:pPr marL="228600" indent="-228600" algn="l">
              <a:buClr>
                <a:schemeClr val="bg2"/>
              </a:buClr>
              <a:buSzPct val="125000"/>
              <a:buFont typeface="Wingdings" charset="2"/>
              <a:buChar char="§"/>
            </a:pPr>
            <a:r>
              <a:rPr lang="en-US" altLang="en-US" sz="1800" dirty="0"/>
              <a:t>Encourages informality</a:t>
            </a:r>
          </a:p>
          <a:p>
            <a:pPr marL="228600" indent="-228600" algn="l">
              <a:buClr>
                <a:schemeClr val="bg2"/>
              </a:buClr>
              <a:buSzPct val="125000"/>
              <a:buFont typeface="Wingdings" charset="2"/>
              <a:buChar char="§"/>
            </a:pPr>
            <a:r>
              <a:rPr lang="en-US" altLang="en-US" sz="1800" dirty="0"/>
              <a:t>Shares emotions and feelings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DC93DD-C607-D34F-8ACD-795E24DC3757}"/>
              </a:ext>
            </a:extLst>
          </p:cNvPr>
          <p:cNvSpPr txBox="1"/>
          <p:nvPr/>
        </p:nvSpPr>
        <p:spPr>
          <a:xfrm>
            <a:off x="4851400" y="1404859"/>
            <a:ext cx="3383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EXPRESSIVE/EMOTIVE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6471F205-BCB6-F24F-B03B-4AE83722F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022" y="1867753"/>
            <a:ext cx="311201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>
              <a:buClr>
                <a:schemeClr val="bg2"/>
              </a:buClr>
              <a:buSzPct val="125000"/>
              <a:buFont typeface="Wingdings" charset="2"/>
              <a:buChar char="§"/>
            </a:pPr>
            <a:r>
              <a:rPr lang="en-US" altLang="en-US" sz="1800" dirty="0"/>
              <a:t>Easily reaches out</a:t>
            </a:r>
          </a:p>
          <a:p>
            <a:pPr algn="l">
              <a:buClr>
                <a:schemeClr val="bg2"/>
              </a:buClr>
              <a:buSzPct val="125000"/>
              <a:buFont typeface="Wingdings" charset="2"/>
              <a:buChar char="§"/>
            </a:pPr>
            <a:r>
              <a:rPr lang="en-US" altLang="en-US" sz="1800" dirty="0"/>
              <a:t>Listens attentively</a:t>
            </a:r>
          </a:p>
          <a:p>
            <a:pPr algn="l">
              <a:buClr>
                <a:schemeClr val="bg2"/>
              </a:buClr>
              <a:buSzPct val="125000"/>
              <a:buFont typeface="Wingdings" charset="2"/>
              <a:buChar char="§"/>
            </a:pPr>
            <a:r>
              <a:rPr lang="en-US" altLang="en-US" sz="1800" dirty="0"/>
              <a:t>Use warmth to connect</a:t>
            </a:r>
          </a:p>
          <a:p>
            <a:pPr algn="l">
              <a:buClr>
                <a:schemeClr val="bg2"/>
              </a:buClr>
              <a:buSzPct val="125000"/>
              <a:buFont typeface="Wingdings" charset="2"/>
              <a:buChar char="§"/>
            </a:pPr>
            <a:r>
              <a:rPr lang="en-US" altLang="en-US" sz="1800" dirty="0"/>
              <a:t>Avoids using power</a:t>
            </a:r>
          </a:p>
          <a:p>
            <a:pPr algn="l">
              <a:buClr>
                <a:schemeClr val="bg2"/>
              </a:buClr>
              <a:buSzPct val="125000"/>
              <a:buFont typeface="Wingdings" charset="2"/>
              <a:buChar char="§"/>
            </a:pPr>
            <a:r>
              <a:rPr lang="en-US" altLang="en-US" sz="1800" dirty="0"/>
              <a:t>Decisions are slow and people-based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12FC7F-D379-964C-B8F3-866DF901CACF}"/>
              </a:ext>
            </a:extLst>
          </p:cNvPr>
          <p:cNvSpPr txBox="1"/>
          <p:nvPr/>
        </p:nvSpPr>
        <p:spPr>
          <a:xfrm>
            <a:off x="909125" y="1404859"/>
            <a:ext cx="3510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AMIABLE/SUPPORTIVE</a:t>
            </a: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80B4926A-6581-3F46-92B7-5B9668E1A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022" y="4144674"/>
            <a:ext cx="3657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>
              <a:buClr>
                <a:schemeClr val="bg2"/>
              </a:buClr>
              <a:buSzPct val="125000"/>
              <a:buFont typeface="Wingdings" charset="2"/>
              <a:buChar char="§"/>
            </a:pPr>
            <a:r>
              <a:rPr lang="en-US" altLang="en-US" sz="1800" dirty="0"/>
              <a:t>Controlled and outwardly unemotional</a:t>
            </a:r>
          </a:p>
          <a:p>
            <a:pPr algn="l">
              <a:buClr>
                <a:schemeClr val="bg2"/>
              </a:buClr>
              <a:buSzPct val="125000"/>
              <a:buFont typeface="Wingdings" charset="2"/>
              <a:buChar char="§"/>
            </a:pPr>
            <a:r>
              <a:rPr lang="en-US" altLang="en-US" sz="1800" dirty="0"/>
              <a:t>Likes order and time to prepare</a:t>
            </a:r>
          </a:p>
          <a:p>
            <a:pPr algn="l">
              <a:buClr>
                <a:schemeClr val="bg2"/>
              </a:buClr>
              <a:buSzPct val="125000"/>
              <a:buFont typeface="Wingdings" charset="2"/>
              <a:buChar char="§"/>
            </a:pPr>
            <a:r>
              <a:rPr lang="en-US" altLang="en-US" sz="1800" dirty="0"/>
              <a:t>Often hold their opinions back </a:t>
            </a:r>
          </a:p>
          <a:p>
            <a:pPr algn="l">
              <a:buClr>
                <a:schemeClr val="bg2"/>
              </a:buClr>
              <a:buSzPct val="125000"/>
              <a:buFont typeface="Wingdings" charset="2"/>
              <a:buChar char="§"/>
            </a:pPr>
            <a:r>
              <a:rPr lang="en-US" altLang="en-US" sz="1800" dirty="0"/>
              <a:t>Express measured opinions</a:t>
            </a:r>
          </a:p>
          <a:p>
            <a:pPr algn="l">
              <a:buClr>
                <a:schemeClr val="bg2"/>
              </a:buClr>
              <a:buSzPct val="125000"/>
              <a:buFont typeface="Wingdings" charset="2"/>
              <a:buChar char="§"/>
            </a:pPr>
            <a:r>
              <a:rPr lang="en-US" altLang="en-US" sz="1800" dirty="0"/>
              <a:t>Seems hard to get to know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8E32E1-9CAD-CB46-AB1E-FF048D04F1C4}"/>
              </a:ext>
            </a:extLst>
          </p:cNvPr>
          <p:cNvSpPr txBox="1"/>
          <p:nvPr/>
        </p:nvSpPr>
        <p:spPr>
          <a:xfrm>
            <a:off x="1089757" y="3709253"/>
            <a:ext cx="3525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ANALYTICAL/REFLECTIVE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BFD8D9-6568-3156-CF11-5D1F22391C6C}"/>
              </a:ext>
            </a:extLst>
          </p:cNvPr>
          <p:cNvSpPr txBox="1"/>
          <p:nvPr/>
        </p:nvSpPr>
        <p:spPr>
          <a:xfrm>
            <a:off x="29772" y="6550223"/>
            <a:ext cx="4600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Bolton and Bolton, People’s Styles At Work and Beyond</a:t>
            </a:r>
          </a:p>
        </p:txBody>
      </p:sp>
    </p:spTree>
    <p:extLst>
      <p:ext uri="{BB962C8B-B14F-4D97-AF65-F5344CB8AC3E}">
        <p14:creationId xmlns:p14="http://schemas.microsoft.com/office/powerpoint/2010/main" val="2749403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>
                <a:cs typeface="+mj-cs"/>
              </a:rPr>
              <a:t>All Styles Have Strengths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905000" y="1905000"/>
            <a:ext cx="0" cy="43434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/>
            <a:tailEnd type="non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1905000" y="6248400"/>
            <a:ext cx="60198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/>
            <a:tailEnd type="non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300" name="TextBox 7"/>
          <p:cNvSpPr txBox="1">
            <a:spLocks noChangeArrowheads="1"/>
          </p:cNvSpPr>
          <p:nvPr/>
        </p:nvSpPr>
        <p:spPr bwMode="auto">
          <a:xfrm>
            <a:off x="3581400" y="6324600"/>
            <a:ext cx="2767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ASSERTIVENESS</a:t>
            </a:r>
          </a:p>
        </p:txBody>
      </p:sp>
      <p:sp>
        <p:nvSpPr>
          <p:cNvPr id="55301" name="TextBox 21"/>
          <p:cNvSpPr txBox="1">
            <a:spLocks noChangeArrowheads="1"/>
          </p:cNvSpPr>
          <p:nvPr/>
        </p:nvSpPr>
        <p:spPr bwMode="auto">
          <a:xfrm rot="-5400000">
            <a:off x="14288" y="3819525"/>
            <a:ext cx="3024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RESPONSIVENESS</a:t>
            </a:r>
          </a:p>
        </p:txBody>
      </p:sp>
      <p:sp>
        <p:nvSpPr>
          <p:cNvPr id="55302" name="TextBox 8"/>
          <p:cNvSpPr txBox="1">
            <a:spLocks noChangeArrowheads="1"/>
          </p:cNvSpPr>
          <p:nvPr/>
        </p:nvSpPr>
        <p:spPr bwMode="auto">
          <a:xfrm>
            <a:off x="7862888" y="6015038"/>
            <a:ext cx="766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high</a:t>
            </a:r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 bwMode="auto">
          <a:xfrm flipH="1">
            <a:off x="5334000" y="1752600"/>
            <a:ext cx="12700" cy="4191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2514600" y="3962400"/>
            <a:ext cx="533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305" name="TextBox 8"/>
          <p:cNvSpPr txBox="1">
            <a:spLocks noChangeArrowheads="1"/>
          </p:cNvSpPr>
          <p:nvPr/>
        </p:nvSpPr>
        <p:spPr bwMode="auto">
          <a:xfrm>
            <a:off x="1371600" y="1524000"/>
            <a:ext cx="766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high</a:t>
            </a:r>
          </a:p>
        </p:txBody>
      </p:sp>
      <p:sp>
        <p:nvSpPr>
          <p:cNvPr id="55306" name="TextBox 1"/>
          <p:cNvSpPr txBox="1">
            <a:spLocks noChangeArrowheads="1"/>
          </p:cNvSpPr>
          <p:nvPr/>
        </p:nvSpPr>
        <p:spPr bwMode="auto">
          <a:xfrm>
            <a:off x="5410200" y="4038600"/>
            <a:ext cx="335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en-US" dirty="0"/>
              <a:t>Directive/Driver</a:t>
            </a:r>
          </a:p>
        </p:txBody>
      </p:sp>
      <p:sp>
        <p:nvSpPr>
          <p:cNvPr id="55307" name="TextBox 12"/>
          <p:cNvSpPr txBox="1">
            <a:spLocks noChangeArrowheads="1"/>
          </p:cNvSpPr>
          <p:nvPr/>
        </p:nvSpPr>
        <p:spPr bwMode="auto">
          <a:xfrm>
            <a:off x="5334000" y="1752600"/>
            <a:ext cx="388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en-US" dirty="0"/>
              <a:t>Emotive/Expressive</a:t>
            </a:r>
          </a:p>
        </p:txBody>
      </p:sp>
      <p:sp>
        <p:nvSpPr>
          <p:cNvPr id="55308" name="TextBox 13"/>
          <p:cNvSpPr txBox="1">
            <a:spLocks noChangeArrowheads="1"/>
          </p:cNvSpPr>
          <p:nvPr/>
        </p:nvSpPr>
        <p:spPr bwMode="auto">
          <a:xfrm>
            <a:off x="2133600" y="1764952"/>
            <a:ext cx="28568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en-US" dirty="0"/>
              <a:t>Supportive/Amiable</a:t>
            </a:r>
          </a:p>
        </p:txBody>
      </p:sp>
      <p:sp>
        <p:nvSpPr>
          <p:cNvPr id="55309" name="TextBox 14"/>
          <p:cNvSpPr txBox="1">
            <a:spLocks noChangeArrowheads="1"/>
          </p:cNvSpPr>
          <p:nvPr/>
        </p:nvSpPr>
        <p:spPr bwMode="auto">
          <a:xfrm>
            <a:off x="2133600" y="4038600"/>
            <a:ext cx="312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en-US" dirty="0"/>
              <a:t>Reflective/ Analytical </a:t>
            </a:r>
          </a:p>
        </p:txBody>
      </p:sp>
      <p:sp>
        <p:nvSpPr>
          <p:cNvPr id="55310" name="TextBox 2"/>
          <p:cNvSpPr txBox="1">
            <a:spLocks noChangeArrowheads="1"/>
          </p:cNvSpPr>
          <p:nvPr/>
        </p:nvSpPr>
        <p:spPr bwMode="auto">
          <a:xfrm>
            <a:off x="5346700" y="68580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5311" name="TextBox 1"/>
          <p:cNvSpPr txBox="1">
            <a:spLocks noChangeArrowheads="1"/>
          </p:cNvSpPr>
          <p:nvPr/>
        </p:nvSpPr>
        <p:spPr bwMode="auto">
          <a:xfrm>
            <a:off x="5486400" y="4438650"/>
            <a:ext cx="274320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228600" indent="-228600" algn="l">
              <a:buClr>
                <a:schemeClr val="bg2"/>
              </a:buClr>
              <a:buFont typeface="Wingdings" charset="2"/>
              <a:buChar char="§"/>
            </a:pPr>
            <a:r>
              <a:rPr lang="en-US" altLang="en-US" sz="2000" dirty="0"/>
              <a:t>efficient</a:t>
            </a:r>
          </a:p>
          <a:p>
            <a:pPr marL="228600" indent="-228600" algn="l">
              <a:buClr>
                <a:schemeClr val="bg2"/>
              </a:buClr>
              <a:buFont typeface="Wingdings" charset="2"/>
              <a:buChar char="§"/>
            </a:pPr>
            <a:r>
              <a:rPr lang="en-US" altLang="en-US" sz="2000" dirty="0"/>
              <a:t>decisive</a:t>
            </a:r>
          </a:p>
          <a:p>
            <a:pPr marL="228600" indent="-228600" algn="l">
              <a:buClr>
                <a:schemeClr val="bg2"/>
              </a:buClr>
              <a:buFont typeface="Wingdings" charset="2"/>
              <a:buChar char="§"/>
            </a:pPr>
            <a:r>
              <a:rPr lang="en-US" altLang="en-US" sz="2000" dirty="0"/>
              <a:t>candid</a:t>
            </a:r>
          </a:p>
          <a:p>
            <a:pPr marL="228600" indent="-228600" algn="l">
              <a:buClr>
                <a:schemeClr val="bg2"/>
              </a:buClr>
              <a:buFont typeface="Wingdings" charset="2"/>
              <a:buChar char="§"/>
            </a:pPr>
            <a:endParaRPr lang="en-US" altLang="en-US" sz="2000" dirty="0"/>
          </a:p>
          <a:p>
            <a:pPr marL="0" indent="0" algn="l">
              <a:buClr>
                <a:schemeClr val="bg2"/>
              </a:buClr>
            </a:pPr>
            <a:endParaRPr lang="en-US" altLang="en-US" sz="2000" dirty="0"/>
          </a:p>
          <a:p>
            <a:pPr algn="l">
              <a:buClr>
                <a:schemeClr val="bg2"/>
              </a:buClr>
              <a:buFont typeface="Wingdings" charset="2"/>
              <a:buChar char="§"/>
            </a:pPr>
            <a:endParaRPr lang="en-US" altLang="en-US" dirty="0"/>
          </a:p>
        </p:txBody>
      </p:sp>
      <p:sp>
        <p:nvSpPr>
          <p:cNvPr id="55312" name="TextBox 16"/>
          <p:cNvSpPr txBox="1">
            <a:spLocks noChangeArrowheads="1"/>
          </p:cNvSpPr>
          <p:nvPr/>
        </p:nvSpPr>
        <p:spPr bwMode="auto">
          <a:xfrm>
            <a:off x="5486400" y="2133600"/>
            <a:ext cx="290767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 indent="-1778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228600" indent="-228600" algn="l">
              <a:buClr>
                <a:schemeClr val="bg2"/>
              </a:buClr>
              <a:buFont typeface="Wingdings" charset="2"/>
              <a:buChar char="§"/>
            </a:pPr>
            <a:r>
              <a:rPr lang="en-US" altLang="en-US" sz="2000" dirty="0"/>
              <a:t>persuasive</a:t>
            </a:r>
          </a:p>
          <a:p>
            <a:pPr marL="228600" indent="-228600" algn="l">
              <a:buClr>
                <a:schemeClr val="bg2"/>
              </a:buClr>
              <a:buFont typeface="Wingdings" charset="2"/>
              <a:buChar char="§"/>
            </a:pPr>
            <a:r>
              <a:rPr lang="en-US" altLang="en-US" sz="2000" dirty="0"/>
              <a:t>enthusiastic</a:t>
            </a:r>
          </a:p>
          <a:p>
            <a:pPr marL="228600" indent="-228600" algn="l">
              <a:buClr>
                <a:schemeClr val="bg2"/>
              </a:buClr>
              <a:buFont typeface="Wingdings" charset="2"/>
              <a:buChar char="§"/>
            </a:pPr>
            <a:r>
              <a:rPr lang="en-US" altLang="en-US" sz="2000" dirty="0"/>
              <a:t>fun-loving</a:t>
            </a:r>
          </a:p>
          <a:p>
            <a:pPr marL="0" indent="0" algn="l">
              <a:buClr>
                <a:schemeClr val="bg2"/>
              </a:buClr>
            </a:pPr>
            <a:endParaRPr lang="en-US" altLang="en-US" sz="2000" dirty="0"/>
          </a:p>
        </p:txBody>
      </p:sp>
      <p:sp>
        <p:nvSpPr>
          <p:cNvPr id="55313" name="TextBox 18"/>
          <p:cNvSpPr txBox="1">
            <a:spLocks noChangeArrowheads="1"/>
          </p:cNvSpPr>
          <p:nvPr/>
        </p:nvSpPr>
        <p:spPr bwMode="auto">
          <a:xfrm>
            <a:off x="2286000" y="2133600"/>
            <a:ext cx="1752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177800" indent="-1778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228600" indent="-228600" algn="l">
              <a:buClr>
                <a:schemeClr val="bg2"/>
              </a:buClr>
              <a:buFont typeface="Wingdings" charset="2"/>
              <a:buChar char="§"/>
            </a:pPr>
            <a:r>
              <a:rPr lang="en-US" altLang="en-US" sz="2000" dirty="0"/>
              <a:t>warm</a:t>
            </a:r>
          </a:p>
          <a:p>
            <a:pPr marL="228600" indent="-228600" algn="l">
              <a:buClr>
                <a:schemeClr val="bg2"/>
              </a:buClr>
              <a:buFont typeface="Wingdings" charset="2"/>
              <a:buChar char="§"/>
            </a:pPr>
            <a:r>
              <a:rPr lang="en-US" altLang="en-US" sz="2000" dirty="0"/>
              <a:t>diplomatic</a:t>
            </a:r>
          </a:p>
          <a:p>
            <a:pPr marL="228600" indent="-228600" algn="l">
              <a:buClr>
                <a:schemeClr val="bg2"/>
              </a:buClr>
              <a:buFont typeface="Wingdings" charset="2"/>
              <a:buChar char="§"/>
            </a:pPr>
            <a:r>
              <a:rPr lang="en-US" altLang="en-US" sz="2000" dirty="0"/>
              <a:t>caring</a:t>
            </a:r>
          </a:p>
          <a:p>
            <a:pPr algn="l">
              <a:buClr>
                <a:schemeClr val="bg2"/>
              </a:buClr>
              <a:buFont typeface="Wingdings" charset="2"/>
              <a:buChar char="§"/>
            </a:pPr>
            <a:endParaRPr lang="en-US" altLang="en-US" dirty="0"/>
          </a:p>
        </p:txBody>
      </p:sp>
      <p:sp>
        <p:nvSpPr>
          <p:cNvPr id="55314" name="TextBox 19"/>
          <p:cNvSpPr txBox="1">
            <a:spLocks noChangeArrowheads="1"/>
          </p:cNvSpPr>
          <p:nvPr/>
        </p:nvSpPr>
        <p:spPr bwMode="auto">
          <a:xfrm>
            <a:off x="2209800" y="4438650"/>
            <a:ext cx="1828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177800" indent="-1778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228600" indent="-228600" algn="l">
              <a:buClr>
                <a:schemeClr val="bg2"/>
              </a:buClr>
              <a:buFont typeface="Wingdings" charset="2"/>
              <a:buChar char="§"/>
            </a:pPr>
            <a:r>
              <a:rPr lang="en-US" altLang="en-US" sz="2000" dirty="0"/>
              <a:t>logical</a:t>
            </a:r>
          </a:p>
          <a:p>
            <a:pPr marL="228600" indent="-228600" algn="l">
              <a:buClr>
                <a:schemeClr val="bg2"/>
              </a:buClr>
              <a:buFont typeface="Wingdings" charset="2"/>
              <a:buChar char="§"/>
            </a:pPr>
            <a:r>
              <a:rPr lang="en-US" altLang="en-US" sz="2000" dirty="0"/>
              <a:t>systematic</a:t>
            </a:r>
          </a:p>
          <a:p>
            <a:pPr marL="228600" indent="-228600" algn="l">
              <a:buClr>
                <a:schemeClr val="bg2"/>
              </a:buClr>
              <a:buFont typeface="Wingdings" charset="2"/>
              <a:buChar char="§"/>
            </a:pPr>
            <a:r>
              <a:rPr lang="en-US" altLang="en-US" sz="2000" dirty="0"/>
              <a:t>serious</a:t>
            </a:r>
          </a:p>
          <a:p>
            <a:pPr algn="l">
              <a:buClr>
                <a:schemeClr val="bg2"/>
              </a:buClr>
              <a:buFont typeface="Wingdings" charset="2"/>
              <a:buChar char="§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5046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600" dirty="0"/>
              <a:t>But Strengths Over-used (Or Used At the Wrong Time) Become Liabilities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784475"/>
          <a:ext cx="8229601" cy="283527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614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Directive/Driver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A cold and abrasive</a:t>
                      </a:r>
                      <a:r>
                        <a:rPr lang="en-US" sz="1800" b="0" baseline="0" dirty="0">
                          <a:solidFill>
                            <a:srgbClr val="000000"/>
                          </a:solidFill>
                        </a:rPr>
                        <a:t> person who does not listen or care, often alienating others</a:t>
                      </a:r>
                      <a:endParaRPr lang="en-US" sz="1800" b="0" dirty="0">
                        <a:solidFill>
                          <a:srgbClr val="000000"/>
                        </a:solidFill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220">
                <a:tc>
                  <a:txBody>
                    <a:bodyPr/>
                    <a:lstStyle/>
                    <a:p>
                      <a:r>
                        <a:rPr lang="en-US" sz="1800" dirty="0"/>
                        <a:t>Emotive/Expressive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 poor listener</a:t>
                      </a:r>
                      <a:r>
                        <a:rPr lang="en-US" sz="1800" baseline="0" dirty="0"/>
                        <a:t> who is impatient and impractical and who often fails to honor commitments</a:t>
                      </a:r>
                      <a:endParaRPr lang="en-US" sz="1800" dirty="0"/>
                    </a:p>
                  </a:txBody>
                  <a:tcPr marT="45717" marB="4571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220">
                <a:tc>
                  <a:txBody>
                    <a:bodyPr/>
                    <a:lstStyle/>
                    <a:p>
                      <a:r>
                        <a:rPr lang="en-US" sz="1800" dirty="0"/>
                        <a:t>Supportive/Amiable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 nice person who never takes a stand and</a:t>
                      </a:r>
                      <a:r>
                        <a:rPr lang="en-US" sz="1800" baseline="0" dirty="0"/>
                        <a:t> avoids conflict at all costs</a:t>
                      </a:r>
                      <a:endParaRPr lang="en-US" sz="1800" dirty="0"/>
                    </a:p>
                  </a:txBody>
                  <a:tcPr marT="45717" marB="4571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220">
                <a:tc>
                  <a:txBody>
                    <a:bodyPr/>
                    <a:lstStyle/>
                    <a:p>
                      <a:r>
                        <a:rPr lang="en-US" sz="1800" dirty="0"/>
                        <a:t>Reflective/Analytical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 stand-offish cold</a:t>
                      </a:r>
                      <a:r>
                        <a:rPr lang="en-US" sz="1800" baseline="0" dirty="0"/>
                        <a:t> person who does not really care and takes perfection to an extreme</a:t>
                      </a:r>
                      <a:endParaRPr lang="en-US" sz="1800" dirty="0"/>
                    </a:p>
                  </a:txBody>
                  <a:tcPr marT="45717" marB="4571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959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5D141-A995-FF99-0F26-B51AD874C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Styles and Conflict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3F8FB02B-90CD-408C-E74D-EFB886D3E5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0623280"/>
              </p:ext>
            </p:extLst>
          </p:nvPr>
        </p:nvGraphicFramePr>
        <p:xfrm>
          <a:off x="457200" y="2784475"/>
          <a:ext cx="8229601" cy="31094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614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Directive/Driver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autocratic; believe their way is the only way. Can feel threating, especially for less assertive people and across a hierarchy. 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220">
                <a:tc>
                  <a:txBody>
                    <a:bodyPr/>
                    <a:lstStyle/>
                    <a:p>
                      <a:r>
                        <a:rPr lang="en-US" sz="1800" dirty="0"/>
                        <a:t>Emotive/Expressive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quick to anger – quick to forget, but damage may already be done. Takes frustration out on others.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220">
                <a:tc>
                  <a:txBody>
                    <a:bodyPr/>
                    <a:lstStyle/>
                    <a:p>
                      <a:r>
                        <a:rPr lang="en-US" sz="1800" dirty="0"/>
                        <a:t>Supportive/Amiable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overly agreeable; agrees but does not necessarily mean it. Body language and words are often incongruent. 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220">
                <a:tc>
                  <a:txBody>
                    <a:bodyPr/>
                    <a:lstStyle/>
                    <a:p>
                      <a:r>
                        <a:rPr lang="en-US" sz="1800" dirty="0"/>
                        <a:t>Reflective/Analytical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Avoids conflict and withdraws; issues can fester when not dealt with.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029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49C45-9198-0748-BE83-C274A7350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Trainees Say….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0DC22A-4495-974A-A046-21AB0DC74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7400"/>
            <a:ext cx="9144000" cy="42414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FBD1DE-2B7B-D74B-6D58-44B76A093CCA}"/>
              </a:ext>
            </a:extLst>
          </p:cNvPr>
          <p:cNvSpPr txBox="1"/>
          <p:nvPr/>
        </p:nvSpPr>
        <p:spPr>
          <a:xfrm>
            <a:off x="5444962" y="6067986"/>
            <a:ext cx="3262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some caveats…..</a:t>
            </a:r>
          </a:p>
        </p:txBody>
      </p:sp>
    </p:spTree>
    <p:extLst>
      <p:ext uri="{BB962C8B-B14F-4D97-AF65-F5344CB8AC3E}">
        <p14:creationId xmlns:p14="http://schemas.microsoft.com/office/powerpoint/2010/main" val="2573478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E0E17-030F-9B2C-5065-1646253C0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Some Key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C8D6B-6F73-1E0C-B738-3FE08C991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your style?</a:t>
            </a:r>
          </a:p>
          <a:p>
            <a:r>
              <a:rPr lang="en-US" dirty="0"/>
              <a:t>What about the style of others in your group?</a:t>
            </a:r>
          </a:p>
          <a:p>
            <a:endParaRPr lang="en-US" dirty="0"/>
          </a:p>
          <a:p>
            <a:r>
              <a:rPr lang="en-US" dirty="0"/>
              <a:t>Where is your style helpful? Where can it get you in trouble?</a:t>
            </a:r>
          </a:p>
          <a:p>
            <a:endParaRPr lang="en-US" dirty="0"/>
          </a:p>
          <a:p>
            <a:r>
              <a:rPr lang="en-US" dirty="0"/>
              <a:t>What can you do to smooth out the rough edges?</a:t>
            </a:r>
          </a:p>
        </p:txBody>
      </p:sp>
    </p:spTree>
    <p:extLst>
      <p:ext uri="{BB962C8B-B14F-4D97-AF65-F5344CB8AC3E}">
        <p14:creationId xmlns:p14="http://schemas.microsoft.com/office/powerpoint/2010/main" val="1690122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49DB1-4B00-F645-96BF-A355A8E51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/>
          <a:lstStyle/>
          <a:p>
            <a:pPr algn="ctr"/>
            <a:r>
              <a:rPr lang="en-US" sz="3600" dirty="0"/>
              <a:t>Stages Of A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556C5-0EEA-5246-87F4-AF0043E60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4724400"/>
          </a:xfrm>
        </p:spPr>
        <p:txBody>
          <a:bodyPr/>
          <a:lstStyle/>
          <a:p>
            <a:pPr>
              <a:buSzPct val="125000"/>
              <a:buFont typeface="Wingdings" pitchFamily="2" charset="2"/>
              <a:buChar char="§"/>
            </a:pPr>
            <a:r>
              <a:rPr lang="en-US" dirty="0"/>
              <a:t>Opening</a:t>
            </a:r>
          </a:p>
          <a:p>
            <a:pPr lvl="1">
              <a:buSzPct val="85000"/>
              <a:buFont typeface="Wingdings" pitchFamily="2" charset="2"/>
              <a:buChar char="q"/>
            </a:pPr>
            <a:r>
              <a:rPr lang="en-US" sz="2000" dirty="0"/>
              <a:t>establish connection and trust</a:t>
            </a:r>
          </a:p>
          <a:p>
            <a:pPr lvl="1">
              <a:buSzPct val="85000"/>
              <a:buFont typeface="Wingdings" pitchFamily="2" charset="2"/>
              <a:buChar char="q"/>
            </a:pPr>
            <a:r>
              <a:rPr lang="en-US" sz="2000" dirty="0"/>
              <a:t>explain the purpose(s) of the interaction</a:t>
            </a:r>
          </a:p>
          <a:p>
            <a:pPr>
              <a:buSzPct val="125000"/>
              <a:buFont typeface="Wingdings" pitchFamily="2" charset="2"/>
              <a:buChar char="§"/>
            </a:pPr>
            <a:r>
              <a:rPr lang="en-US" dirty="0"/>
              <a:t>Fact finding/position sharing</a:t>
            </a:r>
          </a:p>
          <a:p>
            <a:pPr lvl="1">
              <a:buSzPct val="85000"/>
              <a:buFont typeface="Wingdings" pitchFamily="2" charset="2"/>
              <a:buChar char="q"/>
            </a:pPr>
            <a:r>
              <a:rPr lang="en-US" sz="2000" dirty="0"/>
              <a:t>listen to understand </a:t>
            </a:r>
          </a:p>
          <a:p>
            <a:pPr lvl="1">
              <a:buSzPct val="85000"/>
              <a:buFont typeface="Wingdings" pitchFamily="2" charset="2"/>
              <a:buChar char="q"/>
            </a:pPr>
            <a:r>
              <a:rPr lang="en-US" sz="2000" dirty="0"/>
              <a:t>ask non-judgmental questions</a:t>
            </a:r>
          </a:p>
          <a:p>
            <a:pPr lvl="1">
              <a:buSzPct val="85000"/>
              <a:buFont typeface="Wingdings" pitchFamily="2" charset="2"/>
              <a:buChar char="q"/>
            </a:pPr>
            <a:r>
              <a:rPr lang="en-US" sz="2000" dirty="0"/>
              <a:t>use I statements and avoid exaggerations </a:t>
            </a:r>
          </a:p>
          <a:p>
            <a:pPr>
              <a:buSzPct val="125000"/>
              <a:buFont typeface="Wingdings" pitchFamily="2" charset="2"/>
              <a:buChar char="§"/>
            </a:pPr>
            <a:r>
              <a:rPr lang="en-US" dirty="0"/>
              <a:t>Shared problem-solving (and resource sharing)</a:t>
            </a:r>
          </a:p>
          <a:p>
            <a:pPr lvl="1">
              <a:buSzPct val="85000"/>
              <a:buFont typeface="Wingdings" pitchFamily="2" charset="2"/>
              <a:buChar char="q"/>
            </a:pPr>
            <a:r>
              <a:rPr lang="en-US" sz="2000" dirty="0"/>
              <a:t>with an eye toward expanding options, hearing priorities and sharing autonomy </a:t>
            </a:r>
          </a:p>
          <a:p>
            <a:pPr>
              <a:buSzPct val="125000"/>
              <a:buFont typeface="Wingdings" pitchFamily="2" charset="2"/>
              <a:buChar char="§"/>
            </a:pPr>
            <a:r>
              <a:rPr lang="en-US" dirty="0"/>
              <a:t>Closing</a:t>
            </a:r>
          </a:p>
          <a:p>
            <a:pPr lvl="1">
              <a:buSzPct val="85000"/>
              <a:buFont typeface="Wingdings" pitchFamily="2" charset="2"/>
              <a:buChar char="q"/>
            </a:pPr>
            <a:r>
              <a:rPr lang="en-US" sz="2000" dirty="0"/>
              <a:t>summarize action plan</a:t>
            </a:r>
          </a:p>
          <a:p>
            <a:pPr lvl="1">
              <a:buSzPct val="85000"/>
              <a:buFont typeface="Wingdings" pitchFamily="2" charset="2"/>
              <a:buChar char="q"/>
            </a:pPr>
            <a:r>
              <a:rPr lang="en-US" sz="2000" dirty="0"/>
              <a:t>discuss specific follow-up</a:t>
            </a:r>
          </a:p>
          <a:p>
            <a:pPr lvl="1">
              <a:buSzPct val="85000"/>
              <a:buFont typeface="Wingdings" pitchFamily="2" charset="2"/>
              <a:buChar char="q"/>
            </a:pPr>
            <a:r>
              <a:rPr lang="en-US" sz="2000" dirty="0"/>
              <a:t>voice appreciation</a:t>
            </a:r>
          </a:p>
        </p:txBody>
      </p:sp>
    </p:spTree>
    <p:extLst>
      <p:ext uri="{BB962C8B-B14F-4D97-AF65-F5344CB8AC3E}">
        <p14:creationId xmlns:p14="http://schemas.microsoft.com/office/powerpoint/2010/main" val="59499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ADE0B-C4B0-5FEC-DD04-D2821398A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/>
          <a:lstStyle/>
          <a:p>
            <a:pPr algn="ctr"/>
            <a:r>
              <a:rPr lang="en-US" sz="3600" dirty="0"/>
              <a:t>Some Thoughts About Positive Coping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DDA5B-B054-988D-4DB7-CB868D783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19600"/>
          </a:xfrm>
        </p:spPr>
        <p:txBody>
          <a:bodyPr/>
          <a:lstStyle/>
          <a:p>
            <a:pPr>
              <a:buSzPct val="125000"/>
              <a:buFont typeface="Wingdings" pitchFamily="2" charset="2"/>
              <a:buChar char="§"/>
            </a:pPr>
            <a:r>
              <a:rPr lang="en-US" dirty="0"/>
              <a:t>Includes….</a:t>
            </a:r>
          </a:p>
          <a:p>
            <a:pPr lvl="1">
              <a:buSzPct val="85000"/>
              <a:buFont typeface="Wingdings" pitchFamily="2" charset="2"/>
              <a:buChar char="q"/>
            </a:pPr>
            <a:r>
              <a:rPr lang="en-US" sz="2000" dirty="0"/>
              <a:t>resilience training and an appreciation of the principles of positive psychology</a:t>
            </a:r>
          </a:p>
          <a:p>
            <a:pPr lvl="1">
              <a:buSzPct val="85000"/>
              <a:buFont typeface="Wingdings" pitchFamily="2" charset="2"/>
              <a:buChar char="q"/>
            </a:pPr>
            <a:r>
              <a:rPr lang="en-US" sz="2000" dirty="0"/>
              <a:t>understanding the stress continuum (from eustress to distress) and the relationship between stress, burnout, health, and mental health</a:t>
            </a:r>
          </a:p>
          <a:p>
            <a:pPr lvl="1">
              <a:buSzPct val="85000"/>
              <a:buFont typeface="Wingdings" pitchFamily="2" charset="2"/>
              <a:buChar char="q"/>
            </a:pPr>
            <a:r>
              <a:rPr lang="en-US" sz="2000" dirty="0"/>
              <a:t>dispelling or softening myths that can get in our way</a:t>
            </a:r>
          </a:p>
          <a:p>
            <a:pPr>
              <a:buSzPct val="125000"/>
              <a:buFont typeface="Wingdings" pitchFamily="2" charset="2"/>
              <a:buChar char="§"/>
            </a:pPr>
            <a:r>
              <a:rPr lang="en-US" dirty="0"/>
              <a:t>Highly personal given since prior experiences and identities play a major role</a:t>
            </a:r>
            <a:endParaRPr lang="en-US" sz="2000" dirty="0"/>
          </a:p>
          <a:p>
            <a:pPr>
              <a:buSzPct val="125000"/>
              <a:buFont typeface="Wingdings" pitchFamily="2" charset="2"/>
              <a:buChar char="§"/>
            </a:pPr>
            <a:r>
              <a:rPr lang="en-US" dirty="0"/>
              <a:t>Workshops in the absence of sustained efforts, personally and institutionally, will not move the needle</a:t>
            </a:r>
          </a:p>
          <a:p>
            <a:pPr lvl="1">
              <a:buSzPct val="85000"/>
              <a:buFont typeface="Wingdings" pitchFamily="2" charset="2"/>
              <a:buChar char="q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009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31A1C-2CCA-6145-BD13-C14589266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/>
          <a:lstStyle/>
          <a:p>
            <a:pPr algn="ctr"/>
            <a:r>
              <a:rPr lang="en-US" sz="3600" dirty="0"/>
              <a:t>Resilience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D272B-F0CA-B147-B77E-755F8519E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524000"/>
            <a:ext cx="8610600" cy="4191000"/>
          </a:xfrm>
        </p:spPr>
        <p:txBody>
          <a:bodyPr/>
          <a:lstStyle/>
          <a:p>
            <a:pPr>
              <a:buSzPct val="125000"/>
              <a:buFont typeface="Wingdings" pitchFamily="2" charset="2"/>
              <a:buChar char="§"/>
            </a:pPr>
            <a:r>
              <a:rPr lang="en-US" dirty="0"/>
              <a:t>The way an individual [or organization] responds to setback and absorbs strain and…</a:t>
            </a:r>
          </a:p>
          <a:p>
            <a:pPr lvl="1">
              <a:buSzPct val="85000"/>
              <a:buFont typeface="Wingdings" pitchFamily="2" charset="2"/>
              <a:buChar char="q"/>
            </a:pPr>
            <a:r>
              <a:rPr lang="en-US" sz="2000" dirty="0"/>
              <a:t>continues to function as effectively as possible in the face of the adversity</a:t>
            </a:r>
          </a:p>
          <a:p>
            <a:pPr lvl="1">
              <a:buSzPct val="85000"/>
              <a:buFont typeface="Wingdings" pitchFamily="2" charset="2"/>
              <a:buChar char="q"/>
            </a:pPr>
            <a:r>
              <a:rPr lang="en-US" sz="2000" dirty="0"/>
              <a:t>minimizes damage for long-term effectiveness</a:t>
            </a:r>
          </a:p>
          <a:p>
            <a:pPr lvl="1">
              <a:buSzPct val="85000"/>
              <a:buFont typeface="Wingdings" pitchFamily="2" charset="2"/>
              <a:buChar char="q"/>
            </a:pPr>
            <a:r>
              <a:rPr lang="en-US" sz="2000" dirty="0"/>
              <a:t>normalizes behaviors and activities after the stressor passes</a:t>
            </a:r>
          </a:p>
          <a:p>
            <a:pPr>
              <a:buSzPct val="125000"/>
              <a:buFont typeface="Wingdings" pitchFamily="2" charset="2"/>
              <a:buChar char="§"/>
            </a:pPr>
            <a:r>
              <a:rPr lang="en-US" dirty="0"/>
              <a:t>Resilience is not…</a:t>
            </a:r>
          </a:p>
          <a:p>
            <a:pPr lvl="1">
              <a:buSzPct val="85000"/>
              <a:buFont typeface="Wingdings" pitchFamily="2" charset="2"/>
              <a:buChar char="q"/>
            </a:pPr>
            <a:r>
              <a:rPr lang="en-US" sz="2000" dirty="0"/>
              <a:t>working to exhaustion because work is important</a:t>
            </a:r>
          </a:p>
          <a:p>
            <a:pPr lvl="1">
              <a:buSzPct val="85000"/>
              <a:buFont typeface="Wingdings" pitchFamily="2" charset="2"/>
              <a:buChar char="q"/>
            </a:pPr>
            <a:r>
              <a:rPr lang="en-US" sz="2000" dirty="0"/>
              <a:t>persisting no matter what </a:t>
            </a:r>
          </a:p>
          <a:p>
            <a:pPr lvl="1">
              <a:buSzPct val="85000"/>
              <a:buFont typeface="Wingdings" pitchFamily="2" charset="2"/>
              <a:buChar char="q"/>
            </a:pPr>
            <a:r>
              <a:rPr lang="en-US" sz="2000" dirty="0"/>
              <a:t>being strong as people ignore our boundaries and treat us poorly</a:t>
            </a:r>
          </a:p>
          <a:p>
            <a:pPr>
              <a:buSzPct val="125000"/>
              <a:buFont typeface="Wingdings" pitchFamily="2" charset="2"/>
              <a:buChar char="§"/>
            </a:pPr>
            <a:r>
              <a:rPr lang="en-US" dirty="0"/>
              <a:t>A group is only as resilient as the individuals that make up that group AND resilience starts at the top</a:t>
            </a:r>
          </a:p>
          <a:p>
            <a:pPr>
              <a:buSzPct val="125000"/>
              <a:buFont typeface="Wingdings" pitchFamily="2" charset="2"/>
              <a:buChar char="§"/>
            </a:pPr>
            <a:r>
              <a:rPr lang="en-US" dirty="0"/>
              <a:t>Resilience is a skill that can be developed with education, self-reflection, practice, and coaching</a:t>
            </a:r>
          </a:p>
          <a:p>
            <a:pPr lvl="1">
              <a:buSzPct val="85000"/>
              <a:buFont typeface="Wingdings" pitchFamily="2" charset="2"/>
              <a:buChar char="q"/>
            </a:pPr>
            <a:endParaRPr lang="en-US" sz="2000" dirty="0"/>
          </a:p>
          <a:p>
            <a:pPr>
              <a:buSzPct val="85000"/>
              <a:buFont typeface="Wingdings" pitchFamily="2" charset="2"/>
              <a:buChar char="q"/>
            </a:pPr>
            <a:endParaRPr lang="en-US" sz="2000" dirty="0"/>
          </a:p>
          <a:p>
            <a:pPr marL="457200" lvl="1" indent="0">
              <a:buSzPct val="85000"/>
              <a:buNone/>
            </a:pPr>
            <a:endParaRPr lang="en-US" dirty="0"/>
          </a:p>
          <a:p>
            <a:pPr marL="457200" lvl="1" indent="0">
              <a:buSzPct val="125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926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>
            <a:extLst>
              <a:ext uri="{FF2B5EF4-FFF2-40B4-BE49-F238E27FC236}">
                <a16:creationId xmlns:a16="http://schemas.microsoft.com/office/drawing/2014/main" id="{C053264E-9DC7-2143-89DC-C128521677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7838" y="17463"/>
            <a:ext cx="6134100" cy="1658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6">
            <a:extLst>
              <a:ext uri="{FF2B5EF4-FFF2-40B4-BE49-F238E27FC236}">
                <a16:creationId xmlns:a16="http://schemas.microsoft.com/office/drawing/2014/main" id="{FF491701-B45F-4143-9CF8-B6D40C97E0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" y="1676400"/>
            <a:ext cx="6286500" cy="165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Content Placeholder 3">
            <a:extLst>
              <a:ext uri="{FF2B5EF4-FFF2-40B4-BE49-F238E27FC236}">
                <a16:creationId xmlns:a16="http://schemas.microsoft.com/office/drawing/2014/main" id="{F37AA8F1-5C5C-4F42-B286-0705062C5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12988" y="3330575"/>
            <a:ext cx="6858000" cy="1563688"/>
          </a:xfr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6" name="Picture 7">
            <a:extLst>
              <a:ext uri="{FF2B5EF4-FFF2-40B4-BE49-F238E27FC236}">
                <a16:creationId xmlns:a16="http://schemas.microsoft.com/office/drawing/2014/main" id="{5CCBECBD-3AB5-684C-AFEF-18E6D3F1790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94263"/>
            <a:ext cx="6248400" cy="1901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F8F2FE-2E28-2E48-A466-66AEE637B24B}"/>
              </a:ext>
            </a:extLst>
          </p:cNvPr>
          <p:cNvSpPr txBox="1"/>
          <p:nvPr/>
        </p:nvSpPr>
        <p:spPr>
          <a:xfrm>
            <a:off x="7167417" y="19812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95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ABA34-0B59-46CD-9340-FFFBF8577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58513"/>
            <a:ext cx="8515350" cy="742950"/>
          </a:xfrm>
        </p:spPr>
        <p:txBody>
          <a:bodyPr/>
          <a:lstStyle/>
          <a:p>
            <a:pPr algn="ctr"/>
            <a:r>
              <a:rPr lang="en-US" sz="3600" dirty="0"/>
              <a:t>A Model For Building Resilience</a:t>
            </a:r>
          </a:p>
        </p:txBody>
      </p:sp>
      <p:pic>
        <p:nvPicPr>
          <p:cNvPr id="6146" name="Picture 2" descr="Image result for cbt triangle">
            <a:extLst>
              <a:ext uri="{FF2B5EF4-FFF2-40B4-BE49-F238E27FC236}">
                <a16:creationId xmlns:a16="http://schemas.microsoft.com/office/drawing/2014/main" id="{4D9AAF2D-DF96-4C9E-8350-DDF25C439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6872138" cy="365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4FEF77D-8EF8-422D-8203-3AD6078F4204}"/>
              </a:ext>
            </a:extLst>
          </p:cNvPr>
          <p:cNvSpPr/>
          <p:nvPr/>
        </p:nvSpPr>
        <p:spPr>
          <a:xfrm>
            <a:off x="857250" y="5559512"/>
            <a:ext cx="3429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hlinkClick r:id="rId4"/>
              </a:rPr>
              <a:t>https://beckinstitute.org/cognitive-model/</a:t>
            </a:r>
            <a:endParaRPr lang="en-US" sz="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4C15FE-00ED-B547-926D-823623B97A57}"/>
              </a:ext>
            </a:extLst>
          </p:cNvPr>
          <p:cNvSpPr txBox="1"/>
          <p:nvPr/>
        </p:nvSpPr>
        <p:spPr>
          <a:xfrm>
            <a:off x="4953000" y="35052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changes </a:t>
            </a:r>
          </a:p>
          <a:p>
            <a:pPr algn="ctr"/>
            <a:r>
              <a:rPr lang="en-US" sz="1800" dirty="0"/>
              <a:t>in one will impact the other two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3E0187-C2D9-2835-908D-2848C898EE05}"/>
              </a:ext>
            </a:extLst>
          </p:cNvPr>
          <p:cNvSpPr txBox="1"/>
          <p:nvPr/>
        </p:nvSpPr>
        <p:spPr>
          <a:xfrm>
            <a:off x="0" y="2133600"/>
            <a:ext cx="495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chemeClr val="bg2"/>
              </a:buClr>
              <a:buSzPct val="125000"/>
              <a:buFont typeface="Wingdings" pitchFamily="2" charset="2"/>
              <a:buChar char="§"/>
            </a:pPr>
            <a:r>
              <a:rPr lang="en-US" dirty="0"/>
              <a:t>And two questions:</a:t>
            </a:r>
          </a:p>
          <a:p>
            <a:pPr marL="831533" lvl="2" indent="-305753" algn="l">
              <a:buClr>
                <a:schemeClr val="accent1"/>
              </a:buClr>
              <a:buSzPct val="85000"/>
              <a:buFont typeface="Wingdings" pitchFamily="2" charset="2"/>
              <a:buChar char="q"/>
            </a:pPr>
            <a:r>
              <a:rPr lang="en-US" sz="1800" dirty="0"/>
              <a:t>helpful or unhelpful?</a:t>
            </a:r>
          </a:p>
          <a:p>
            <a:pPr marL="831533" lvl="2" indent="-305753" algn="l">
              <a:buClr>
                <a:schemeClr val="accent1"/>
              </a:buClr>
              <a:buSzPct val="85000"/>
              <a:buFont typeface="Wingdings" pitchFamily="2" charset="2"/>
              <a:buChar char="q"/>
            </a:pPr>
            <a:r>
              <a:rPr lang="en-US" sz="1800" dirty="0"/>
              <a:t>comfortable or uncomfortable?</a:t>
            </a:r>
          </a:p>
          <a:p>
            <a:pPr marL="831533" lvl="2" indent="-305753" algn="l">
              <a:buClr>
                <a:schemeClr val="accent1"/>
              </a:buClr>
              <a:buSzPct val="85000"/>
              <a:buFont typeface="Wingdings" pitchFamily="2" charset="2"/>
              <a:buChar char="q"/>
            </a:pPr>
            <a:endParaRPr lang="en-US" sz="1800" dirty="0"/>
          </a:p>
          <a:p>
            <a:pPr marL="411480" lvl="1" indent="-342900" algn="l">
              <a:buClr>
                <a:schemeClr val="bg2"/>
              </a:buClr>
              <a:buSzPct val="125000"/>
              <a:buFont typeface="Wingdings" pitchFamily="2" charset="2"/>
              <a:buChar char="§"/>
            </a:pPr>
            <a:r>
              <a:rPr lang="en-US" dirty="0"/>
              <a:t>This is also a helpful management model –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16836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B93D7-5A69-3044-A750-77DECCFAE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37720"/>
            <a:ext cx="6172200" cy="742950"/>
          </a:xfrm>
        </p:spPr>
        <p:txBody>
          <a:bodyPr/>
          <a:lstStyle/>
          <a:p>
            <a:pPr algn="ctr"/>
            <a:r>
              <a:rPr lang="en-US" sz="3600" dirty="0"/>
              <a:t>With the Goal of AIR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6FF549-A530-8D41-ABEE-AC31505F0C2C}"/>
              </a:ext>
            </a:extLst>
          </p:cNvPr>
          <p:cNvSpPr txBox="1"/>
          <p:nvPr/>
        </p:nvSpPr>
        <p:spPr>
          <a:xfrm>
            <a:off x="171450" y="2624815"/>
            <a:ext cx="1572786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dirty="0"/>
              <a:t>WORK EVENTS</a:t>
            </a:r>
          </a:p>
          <a:p>
            <a:r>
              <a:rPr lang="en-US" sz="1500" dirty="0"/>
              <a:t>Daily hassles</a:t>
            </a:r>
          </a:p>
          <a:p>
            <a:r>
              <a:rPr lang="en-US" sz="1500" dirty="0"/>
              <a:t>Daily up-lifts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07C9474-7C94-6640-8629-D708ADF1F341}"/>
              </a:ext>
            </a:extLst>
          </p:cNvPr>
          <p:cNvCxnSpPr>
            <a:cxnSpLocks/>
          </p:cNvCxnSpPr>
          <p:nvPr/>
        </p:nvCxnSpPr>
        <p:spPr bwMode="auto">
          <a:xfrm>
            <a:off x="1828800" y="3143250"/>
            <a:ext cx="514350" cy="0"/>
          </a:xfrm>
          <a:prstGeom prst="straightConnector1">
            <a:avLst/>
          </a:prstGeom>
          <a:ln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458C321-DE47-524B-9346-B13873EAA44D}"/>
              </a:ext>
            </a:extLst>
          </p:cNvPr>
          <p:cNvSpPr txBox="1"/>
          <p:nvPr/>
        </p:nvSpPr>
        <p:spPr>
          <a:xfrm>
            <a:off x="2457451" y="2624815"/>
            <a:ext cx="256836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THOUGHTS and FEELINGS</a:t>
            </a:r>
          </a:p>
          <a:p>
            <a:r>
              <a:rPr lang="en-US" sz="1500" dirty="0"/>
              <a:t>Comfortable/Uncomfortable</a:t>
            </a:r>
          </a:p>
          <a:p>
            <a:r>
              <a:rPr lang="en-US" sz="1500" dirty="0"/>
              <a:t>Helpful/Unhelpful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092E6E-C724-6541-9F2A-E76D177517E4}"/>
              </a:ext>
            </a:extLst>
          </p:cNvPr>
          <p:cNvSpPr txBox="1"/>
          <p:nvPr/>
        </p:nvSpPr>
        <p:spPr>
          <a:xfrm>
            <a:off x="5738766" y="2415570"/>
            <a:ext cx="2319385" cy="784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dirty="0"/>
              <a:t>ATTITUDES</a:t>
            </a:r>
          </a:p>
          <a:p>
            <a:r>
              <a:rPr lang="en-US" sz="1500" dirty="0"/>
              <a:t>satisfied/unsatisfied</a:t>
            </a:r>
          </a:p>
          <a:p>
            <a:r>
              <a:rPr lang="en-US" sz="1500" dirty="0"/>
              <a:t>connected/disconnected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3FBD8C-BAE3-2841-89DE-2F97289CBF6C}"/>
              </a:ext>
            </a:extLst>
          </p:cNvPr>
          <p:cNvSpPr txBox="1"/>
          <p:nvPr/>
        </p:nvSpPr>
        <p:spPr>
          <a:xfrm>
            <a:off x="6033847" y="3312469"/>
            <a:ext cx="172922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dirty="0"/>
              <a:t>BEHAVIORS</a:t>
            </a:r>
          </a:p>
          <a:p>
            <a:r>
              <a:rPr lang="en-US" sz="1500" dirty="0"/>
              <a:t>helpful/unhelpful</a:t>
            </a:r>
          </a:p>
          <a:p>
            <a:r>
              <a:rPr lang="en-US" sz="1500" dirty="0"/>
              <a:t>engage/withdraw</a:t>
            </a:r>
          </a:p>
          <a:p>
            <a:r>
              <a:rPr lang="en-US" sz="1500" dirty="0"/>
              <a:t>persist/give up</a:t>
            </a:r>
          </a:p>
        </p:txBody>
      </p: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0F8A4586-DDA7-8F45-B952-871994399785}"/>
              </a:ext>
            </a:extLst>
          </p:cNvPr>
          <p:cNvCxnSpPr>
            <a:cxnSpLocks/>
          </p:cNvCxnSpPr>
          <p:nvPr/>
        </p:nvCxnSpPr>
        <p:spPr bwMode="auto">
          <a:xfrm flipV="1">
            <a:off x="5086350" y="2760524"/>
            <a:ext cx="557834" cy="475998"/>
          </a:xfrm>
          <a:prstGeom prst="bentConnector3">
            <a:avLst/>
          </a:prstGeom>
          <a:ln>
            <a:headEnd type="none" w="med" len="med"/>
            <a:tailEnd type="arrow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431D895D-3102-9640-B884-B0F7439137C8}"/>
              </a:ext>
            </a:extLst>
          </p:cNvPr>
          <p:cNvCxnSpPr>
            <a:cxnSpLocks/>
          </p:cNvCxnSpPr>
          <p:nvPr/>
        </p:nvCxnSpPr>
        <p:spPr bwMode="auto">
          <a:xfrm>
            <a:off x="5086350" y="3236521"/>
            <a:ext cx="557834" cy="478229"/>
          </a:xfrm>
          <a:prstGeom prst="bentConnector3">
            <a:avLst/>
          </a:prstGeom>
          <a:ln>
            <a:headEnd type="none" w="med" len="med"/>
            <a:tailEnd type="arrow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134DA84-92CA-1848-AAB7-B1F90A51F4F4}"/>
              </a:ext>
            </a:extLst>
          </p:cNvPr>
          <p:cNvCxnSpPr>
            <a:cxnSpLocks/>
          </p:cNvCxnSpPr>
          <p:nvPr/>
        </p:nvCxnSpPr>
        <p:spPr bwMode="auto">
          <a:xfrm flipV="1">
            <a:off x="5143500" y="3305659"/>
            <a:ext cx="0" cy="8956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7D38237-48FD-934F-8EB5-A1B17DE7D3C0}"/>
              </a:ext>
            </a:extLst>
          </p:cNvPr>
          <p:cNvSpPr txBox="1"/>
          <p:nvPr/>
        </p:nvSpPr>
        <p:spPr>
          <a:xfrm>
            <a:off x="3757374" y="4359395"/>
            <a:ext cx="3253026" cy="1015663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57175" indent="-257175" algn="l">
              <a:buClr>
                <a:schemeClr val="bg2"/>
              </a:buClr>
              <a:buSzPct val="125000"/>
              <a:buFont typeface="Wingdings" pitchFamily="2" charset="2"/>
              <a:buChar char="§"/>
            </a:pPr>
            <a:r>
              <a:rPr lang="en-US" sz="2000" b="1" dirty="0"/>
              <a:t>A</a:t>
            </a:r>
            <a:r>
              <a:rPr lang="en-US" sz="2000" dirty="0"/>
              <a:t>wareness</a:t>
            </a:r>
          </a:p>
          <a:p>
            <a:pPr marL="257175" indent="-257175" algn="l">
              <a:buClr>
                <a:schemeClr val="bg2"/>
              </a:buClr>
              <a:buSzPct val="125000"/>
              <a:buFont typeface="Wingdings" pitchFamily="2" charset="2"/>
              <a:buChar char="§"/>
            </a:pPr>
            <a:r>
              <a:rPr lang="en-US" sz="2000" dirty="0"/>
              <a:t>Accurate</a:t>
            </a:r>
            <a:r>
              <a:rPr lang="en-US" sz="2000" b="1" dirty="0"/>
              <a:t> I</a:t>
            </a:r>
            <a:r>
              <a:rPr lang="en-US" sz="2000" dirty="0"/>
              <a:t>nterpretation</a:t>
            </a:r>
          </a:p>
          <a:p>
            <a:pPr marL="257175" indent="-257175" algn="l">
              <a:buClr>
                <a:schemeClr val="bg2"/>
              </a:buClr>
              <a:buSzPct val="125000"/>
              <a:buFont typeface="Wingdings" pitchFamily="2" charset="2"/>
              <a:buChar char="§"/>
            </a:pPr>
            <a:r>
              <a:rPr lang="en-US" sz="2000" b="1" dirty="0"/>
              <a:t>R</a:t>
            </a:r>
            <a:r>
              <a:rPr lang="en-US" sz="2000" dirty="0"/>
              <a:t>egulation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E8F4879-0CE3-074F-9403-C1F79FFDE888}"/>
              </a:ext>
            </a:extLst>
          </p:cNvPr>
          <p:cNvCxnSpPr>
            <a:cxnSpLocks/>
          </p:cNvCxnSpPr>
          <p:nvPr/>
        </p:nvCxnSpPr>
        <p:spPr bwMode="auto">
          <a:xfrm flipV="1">
            <a:off x="7467600" y="4419347"/>
            <a:ext cx="0" cy="8956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08307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4902-E96A-FE4A-9D1B-4AC05724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9503"/>
            <a:ext cx="8229600" cy="990600"/>
          </a:xfrm>
        </p:spPr>
        <p:txBody>
          <a:bodyPr/>
          <a:lstStyle/>
          <a:p>
            <a:pPr algn="ctr"/>
            <a:r>
              <a:rPr lang="en-US" sz="3600" dirty="0"/>
              <a:t>Becoming A Resilient Scientist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C23F7-9A7C-A449-886D-EA74CD0B1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8756"/>
            <a:ext cx="8229600" cy="4599082"/>
          </a:xfrm>
        </p:spPr>
        <p:txBody>
          <a:bodyPr/>
          <a:lstStyle/>
          <a:p>
            <a:pPr>
              <a:buSzPct val="125000"/>
              <a:buFont typeface="Wingdings" pitchFamily="2" charset="2"/>
              <a:buChar char="§"/>
            </a:pPr>
            <a:r>
              <a:rPr lang="en-US" dirty="0"/>
              <a:t>Five lectures followed by five facilitated group discussions </a:t>
            </a:r>
          </a:p>
          <a:p>
            <a:pPr lvl="1">
              <a:buSzPct val="85000"/>
              <a:buFont typeface="Wingdings" pitchFamily="2" charset="2"/>
              <a:buChar char="q"/>
            </a:pPr>
            <a:r>
              <a:rPr lang="en-US" sz="2000" dirty="0"/>
              <a:t>an introduction to wellness and resilience</a:t>
            </a:r>
          </a:p>
          <a:p>
            <a:pPr lvl="1">
              <a:buSzPct val="85000"/>
              <a:buFont typeface="Wingdings" pitchFamily="2" charset="2"/>
              <a:buChar char="q"/>
            </a:pPr>
            <a:r>
              <a:rPr lang="en-US" sz="2000" dirty="0"/>
              <a:t>understanding distorted self-talk and imposter fears</a:t>
            </a:r>
          </a:p>
          <a:p>
            <a:pPr lvl="1">
              <a:buSzPct val="85000"/>
              <a:buFont typeface="Wingdings" pitchFamily="2" charset="2"/>
              <a:buChar char="q"/>
            </a:pPr>
            <a:r>
              <a:rPr lang="en-US" sz="2000" dirty="0"/>
              <a:t>self-advocacy and assertiveness in the workplace</a:t>
            </a:r>
          </a:p>
          <a:p>
            <a:pPr lvl="1">
              <a:buSzPct val="85000"/>
              <a:buFont typeface="Wingdings" pitchFamily="2" charset="2"/>
              <a:buChar char="q"/>
            </a:pPr>
            <a:r>
              <a:rPr lang="en-US" sz="2000" dirty="0"/>
              <a:t>developing feedback resilience</a:t>
            </a:r>
          </a:p>
          <a:p>
            <a:pPr lvl="1">
              <a:buSzPct val="85000"/>
              <a:buFont typeface="Wingdings" pitchFamily="2" charset="2"/>
              <a:buChar char="q"/>
            </a:pPr>
            <a:r>
              <a:rPr lang="en-US" sz="2000" dirty="0"/>
              <a:t>mentoring up and improving mentoring relationships</a:t>
            </a:r>
          </a:p>
          <a:p>
            <a:pPr>
              <a:buSzPct val="125000"/>
              <a:buFont typeface="Wingdings" pitchFamily="2" charset="2"/>
              <a:buChar char="§"/>
            </a:pPr>
            <a:r>
              <a:rPr lang="en-US" dirty="0"/>
              <a:t>In-depth evaluation demonstrates strong benefits</a:t>
            </a:r>
          </a:p>
          <a:p>
            <a:pPr lvl="1">
              <a:buSzPct val="85000"/>
              <a:buFont typeface="Wingdings" pitchFamily="2" charset="2"/>
              <a:buChar char="q"/>
            </a:pPr>
            <a:r>
              <a:rPr lang="en-US" sz="2000" dirty="0"/>
              <a:t>trainee recommendations to others</a:t>
            </a:r>
          </a:p>
          <a:p>
            <a:pPr lvl="1">
              <a:buSzPct val="85000"/>
              <a:buFont typeface="Wingdings" pitchFamily="2" charset="2"/>
              <a:buChar char="q"/>
            </a:pPr>
            <a:r>
              <a:rPr lang="en-US" sz="2000" dirty="0"/>
              <a:t>trainee self-reported well-being and ability to thrive</a:t>
            </a:r>
          </a:p>
          <a:p>
            <a:pPr lvl="1">
              <a:buSzPct val="85000"/>
              <a:buFont typeface="Wingdings" pitchFamily="2" charset="2"/>
              <a:buChar char="q"/>
            </a:pPr>
            <a:r>
              <a:rPr lang="en-US" sz="2000" dirty="0"/>
              <a:t>paired pre/post intervention assessments with validated scales</a:t>
            </a:r>
          </a:p>
          <a:p>
            <a:pPr lvl="1">
              <a:buSzPct val="85000"/>
              <a:buFont typeface="Wingdings" pitchFamily="2" charset="2"/>
              <a:buChar char="q"/>
            </a:pPr>
            <a:r>
              <a:rPr lang="en-US" sz="2000" dirty="0"/>
              <a:t>effective at all trainee levels and across various identities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77DFB0-F588-3937-6180-521C415020B9}"/>
              </a:ext>
            </a:extLst>
          </p:cNvPr>
          <p:cNvSpPr txBox="1"/>
          <p:nvPr/>
        </p:nvSpPr>
        <p:spPr>
          <a:xfrm>
            <a:off x="-49427" y="9391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602B73-E520-2B48-06E1-D15C5C4448A8}"/>
              </a:ext>
            </a:extLst>
          </p:cNvPr>
          <p:cNvSpPr txBox="1"/>
          <p:nvPr/>
        </p:nvSpPr>
        <p:spPr>
          <a:xfrm>
            <a:off x="882496" y="6413365"/>
            <a:ext cx="737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hlinkClick r:id="rId2"/>
              </a:rPr>
              <a:t>https://www.training.nih.gov/nih_becoming_a_resilient_scientist_series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27594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4A36F-D54A-E54B-996D-4EFBBFD0D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Raising a Resilient Scientist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3D3F0-909A-E240-BE5D-0FBE33F92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/>
          <a:lstStyle/>
          <a:p>
            <a:pPr>
              <a:buSzPct val="125000"/>
              <a:buFont typeface="Wingdings" pitchFamily="2" charset="2"/>
              <a:buChar char="§"/>
            </a:pPr>
            <a:r>
              <a:rPr lang="en-US" dirty="0"/>
              <a:t>Five webinars followed by facilitated discussions</a:t>
            </a:r>
          </a:p>
          <a:p>
            <a:pPr lvl="1">
              <a:buSzPct val="85000"/>
              <a:buFont typeface="Wingdings" pitchFamily="2" charset="2"/>
              <a:buChar char="q"/>
            </a:pPr>
            <a:r>
              <a:rPr lang="en-US" sz="2000" dirty="0"/>
              <a:t>empathic communication to promote resilience</a:t>
            </a:r>
          </a:p>
          <a:p>
            <a:pPr lvl="1">
              <a:buSzPct val="85000"/>
              <a:buFont typeface="Wingdings" pitchFamily="2" charset="2"/>
              <a:buChar char="q"/>
            </a:pPr>
            <a:r>
              <a:rPr lang="en-US" sz="2000" dirty="0"/>
              <a:t>promoting trainee resilience (growth mindset, cognitive distortions, imposter fears, psychological safety)</a:t>
            </a:r>
          </a:p>
          <a:p>
            <a:pPr lvl="1">
              <a:buSzPct val="85000"/>
              <a:buFont typeface="Wingdings" pitchFamily="2" charset="2"/>
              <a:buChar char="q"/>
            </a:pPr>
            <a:r>
              <a:rPr lang="en-US" sz="2000" dirty="0"/>
              <a:t>cultivating belonging and an inclusive research group</a:t>
            </a:r>
          </a:p>
          <a:p>
            <a:pPr lvl="1">
              <a:buSzPct val="85000"/>
              <a:buFont typeface="Wingdings" pitchFamily="2" charset="2"/>
              <a:buChar char="q"/>
            </a:pPr>
            <a:r>
              <a:rPr lang="en-US" sz="2000" dirty="0"/>
              <a:t>having high-stakes conversations and giving feedback</a:t>
            </a:r>
          </a:p>
          <a:p>
            <a:pPr lvl="1">
              <a:buSzPct val="85000"/>
              <a:buFont typeface="Wingdings" pitchFamily="2" charset="2"/>
              <a:buChar char="q"/>
            </a:pPr>
            <a:r>
              <a:rPr lang="en-US" sz="2000" dirty="0"/>
              <a:t>promoting trainee mental health and well-being</a:t>
            </a:r>
          </a:p>
          <a:p>
            <a:pPr>
              <a:buSzPct val="125000"/>
              <a:buFont typeface="Wingdings" pitchFamily="2" charset="2"/>
              <a:buChar char="§"/>
            </a:pPr>
            <a:r>
              <a:rPr lang="en-US" dirty="0"/>
              <a:t>Initial evaluation is promising</a:t>
            </a:r>
          </a:p>
          <a:p>
            <a:pPr>
              <a:buSzPct val="125000"/>
              <a:buFont typeface="Wingdings" pitchFamily="2" charset="2"/>
              <a:buChar char="§"/>
            </a:pPr>
            <a:r>
              <a:rPr lang="en-US" dirty="0"/>
              <a:t>Most impactful with follow-up discussion (stress management and case study groups) and individual coaching </a:t>
            </a:r>
          </a:p>
        </p:txBody>
      </p:sp>
    </p:spTree>
    <p:extLst>
      <p:ext uri="{BB962C8B-B14F-4D97-AF65-F5344CB8AC3E}">
        <p14:creationId xmlns:p14="http://schemas.microsoft.com/office/powerpoint/2010/main" val="1592428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709AB-4E07-DD76-8517-21DE15AF9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Academic/Research Culture Is a Barrier</a:t>
            </a:r>
          </a:p>
        </p:txBody>
      </p:sp>
    </p:spTree>
    <p:extLst>
      <p:ext uri="{BB962C8B-B14F-4D97-AF65-F5344CB8AC3E}">
        <p14:creationId xmlns:p14="http://schemas.microsoft.com/office/powerpoint/2010/main" val="2789148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F6409-9A23-BF47-8338-31CE22EE5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NIH OITE Climate Assessment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1A9C4-C749-B041-BB43-9B60F7F53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lvl="1">
              <a:buFont typeface="Wingdings" pitchFamily="2" charset="2"/>
              <a:buChar char="q"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2A3758-F344-BF62-4945-1CE5ADE621EF}"/>
              </a:ext>
            </a:extLst>
          </p:cNvPr>
          <p:cNvSpPr txBox="1"/>
          <p:nvPr/>
        </p:nvSpPr>
        <p:spPr>
          <a:xfrm>
            <a:off x="559904" y="2347323"/>
            <a:ext cx="41148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Overall lab environment 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Overall lab working conditions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Sense of belonging in lab 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Witnessing bullying in lab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Experience bullying in lab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Sexual Harassment in lab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PI’s conduct (respectfulness)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PI’s approachableness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Sexual harassment by the PI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Witnessing bullying by the PI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Experience bullying By the PI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br>
              <a:rPr lang="en-US" sz="1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7DB479-B925-977E-106A-D114F31C6E36}"/>
              </a:ext>
            </a:extLst>
          </p:cNvPr>
          <p:cNvSpPr txBox="1"/>
          <p:nvPr/>
        </p:nvSpPr>
        <p:spPr>
          <a:xfrm>
            <a:off x="3881230" y="2286000"/>
            <a:ext cx="460016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Mentoring – Providing career opportunities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Mentoring – Providing scientific guidance 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Overall, PI experience 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Overall, NIH training experience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Hours worked on average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Weekends/Holidays worked on average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Pressure to work and the ability to take sick or personal days 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Occupational depression score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br>
              <a:rPr lang="en-US" sz="1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600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6B6CD28-7E04-B39C-B3AB-9B21025ED211}"/>
              </a:ext>
            </a:extLst>
          </p:cNvPr>
          <p:cNvSpPr txBox="1">
            <a:spLocks/>
          </p:cNvSpPr>
          <p:nvPr/>
        </p:nvSpPr>
        <p:spPr bwMode="auto">
          <a:xfrm>
            <a:off x="251791" y="1827312"/>
            <a:ext cx="8229600" cy="67082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charset="0"/>
              <a:buChar char="¨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Assesses:</a:t>
            </a:r>
          </a:p>
          <a:p>
            <a:pPr marL="457200" lvl="1" indent="0">
              <a:buNone/>
            </a:pPr>
            <a:endParaRPr lang="en-US" kern="0" dirty="0"/>
          </a:p>
          <a:p>
            <a:endParaRPr lang="en-US" kern="0" dirty="0"/>
          </a:p>
          <a:p>
            <a:pPr marL="0" indent="0">
              <a:buFont typeface="Wingdings" charset="0"/>
              <a:buNone/>
            </a:pPr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pPr lvl="1"/>
            <a:endParaRPr lang="en-US" kern="0" dirty="0"/>
          </a:p>
          <a:p>
            <a:pPr marL="0" indent="0">
              <a:buFont typeface="Wingdings" charset="0"/>
              <a:buNone/>
            </a:pPr>
            <a:endParaRPr lang="en-US" kern="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B03549B-5991-3C44-25A3-FE465638D6BC}"/>
              </a:ext>
            </a:extLst>
          </p:cNvPr>
          <p:cNvSpPr txBox="1">
            <a:spLocks/>
          </p:cNvSpPr>
          <p:nvPr/>
        </p:nvSpPr>
        <p:spPr bwMode="auto">
          <a:xfrm>
            <a:off x="471054" y="5257800"/>
            <a:ext cx="8407300" cy="67082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charset="0"/>
              <a:buChar char="¨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Can detect both thriving and toxic research environments</a:t>
            </a:r>
          </a:p>
          <a:p>
            <a:r>
              <a:rPr lang="en-US" kern="0" dirty="0"/>
              <a:t>Uses individual scores and group level standard deviations from the mean (of all past scores) to understand individual research climates</a:t>
            </a:r>
          </a:p>
          <a:p>
            <a:pPr marL="457200" lvl="1" indent="0">
              <a:buNone/>
            </a:pPr>
            <a:endParaRPr lang="en-US" kern="0" dirty="0"/>
          </a:p>
          <a:p>
            <a:endParaRPr lang="en-US" kern="0" dirty="0"/>
          </a:p>
          <a:p>
            <a:pPr marL="0" indent="0">
              <a:buFont typeface="Wingdings" charset="0"/>
              <a:buNone/>
            </a:pPr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pPr lvl="1"/>
            <a:endParaRPr lang="en-US" kern="0" dirty="0"/>
          </a:p>
          <a:p>
            <a:pPr marL="0" indent="0">
              <a:buFont typeface="Wingdings" charset="0"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127118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756D8FC-6119-B446-BA84-5C0F43DD4D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327141"/>
            <a:ext cx="7620000" cy="44897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4F6409-9A23-BF47-8338-31CE22EE5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520112" cy="990600"/>
          </a:xfrm>
        </p:spPr>
        <p:txBody>
          <a:bodyPr/>
          <a:lstStyle/>
          <a:p>
            <a:pPr algn="ctr"/>
            <a:r>
              <a:rPr lang="en-US" dirty="0"/>
              <a:t>What the Data Look Like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EBAD28-46E3-2E45-9F7F-78FFDD15D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677337"/>
            <a:ext cx="8534400" cy="3886200"/>
          </a:xfrm>
        </p:spPr>
        <p:txBody>
          <a:bodyPr/>
          <a:lstStyle/>
          <a:p>
            <a:r>
              <a:rPr lang="en-US" dirty="0"/>
              <a:t>Example : My research group has a collegial atmosphere.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A7289C0-EEB9-0441-9610-E5B9D0BD6A86}"/>
              </a:ext>
            </a:extLst>
          </p:cNvPr>
          <p:cNvCxnSpPr>
            <a:cxnSpLocks/>
          </p:cNvCxnSpPr>
          <p:nvPr/>
        </p:nvCxnSpPr>
        <p:spPr bwMode="auto">
          <a:xfrm>
            <a:off x="2057400" y="4648200"/>
            <a:ext cx="0" cy="1066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6930872-90DC-C54E-9F7C-3043362B707A}"/>
              </a:ext>
            </a:extLst>
          </p:cNvPr>
          <p:cNvCxnSpPr>
            <a:cxnSpLocks/>
          </p:cNvCxnSpPr>
          <p:nvPr/>
        </p:nvCxnSpPr>
        <p:spPr bwMode="auto">
          <a:xfrm>
            <a:off x="4191000" y="4610100"/>
            <a:ext cx="0" cy="1066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3076D4C-4B93-55CF-799C-6DE9E9D1B233}"/>
              </a:ext>
            </a:extLst>
          </p:cNvPr>
          <p:cNvCxnSpPr>
            <a:cxnSpLocks/>
          </p:cNvCxnSpPr>
          <p:nvPr/>
        </p:nvCxnSpPr>
        <p:spPr bwMode="auto">
          <a:xfrm>
            <a:off x="4572000" y="4496737"/>
            <a:ext cx="0" cy="1066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AF663A3-46D1-9F49-23D8-1DC5B6949A86}"/>
              </a:ext>
            </a:extLst>
          </p:cNvPr>
          <p:cNvCxnSpPr>
            <a:cxnSpLocks/>
          </p:cNvCxnSpPr>
          <p:nvPr/>
        </p:nvCxnSpPr>
        <p:spPr bwMode="auto">
          <a:xfrm>
            <a:off x="7239000" y="2514600"/>
            <a:ext cx="0" cy="685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07859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92337-7938-9D42-8CC1-2EB4D5FFF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8200"/>
            <a:ext cx="8839200" cy="990600"/>
          </a:xfrm>
        </p:spPr>
        <p:txBody>
          <a:bodyPr/>
          <a:lstStyle/>
          <a:p>
            <a:pPr algn="ctr"/>
            <a:r>
              <a:rPr lang="en-US" sz="3600" dirty="0"/>
              <a:t>Occupational Depression Inventory (ODI) </a:t>
            </a:r>
            <a:br>
              <a:rPr lang="en-US" sz="3600" dirty="0"/>
            </a:br>
            <a:endParaRPr lang="en-US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2EFA7-D28C-3F48-B2B7-254720886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87" y="1828800"/>
            <a:ext cx="8534400" cy="3886200"/>
          </a:xfrm>
        </p:spPr>
        <p:txBody>
          <a:bodyPr/>
          <a:lstStyle/>
          <a:p>
            <a:pPr>
              <a:buSzPct val="125000"/>
              <a:buFont typeface="Wingdings" pitchFamily="2" charset="2"/>
              <a:buChar char="§"/>
            </a:pPr>
            <a:r>
              <a:rPr lang="en-US" dirty="0"/>
              <a:t>Assesses depressive symptoms that individual specifically attribute to their work (</a:t>
            </a:r>
            <a:r>
              <a:rPr lang="en-US" sz="2400" dirty="0"/>
              <a:t>“unresolvable work stress”)</a:t>
            </a:r>
            <a:endParaRPr lang="en-US" dirty="0"/>
          </a:p>
          <a:p>
            <a:pPr lvl="1">
              <a:buSzPct val="85000"/>
              <a:buFont typeface="Wingdings" pitchFamily="2" charset="2"/>
              <a:buChar char="q"/>
            </a:pPr>
            <a:r>
              <a:rPr lang="en-US" sz="2000" dirty="0"/>
              <a:t>Depressed mood, sleep alterations, fatigue/loss of energy, feelings of worthlessness, cognitive impairment, decreased psychomotor functioning due to work related stress</a:t>
            </a:r>
            <a:br>
              <a:rPr lang="en-US" sz="2000" dirty="0"/>
            </a:br>
            <a:endParaRPr lang="en-US" sz="2000" dirty="0"/>
          </a:p>
          <a:p>
            <a:pPr>
              <a:buSzPct val="125000"/>
              <a:buFont typeface="Wingdings" pitchFamily="2" charset="2"/>
              <a:buChar char="§"/>
            </a:pPr>
            <a:r>
              <a:rPr lang="en-US" dirty="0"/>
              <a:t>Significant predictor of intent to leave the current position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9CB578-F958-6AEB-6FF6-C069583C3817}"/>
              </a:ext>
            </a:extLst>
          </p:cNvPr>
          <p:cNvSpPr txBox="1"/>
          <p:nvPr/>
        </p:nvSpPr>
        <p:spPr>
          <a:xfrm>
            <a:off x="0" y="6455262"/>
            <a:ext cx="3363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(Bianchi &amp; </a:t>
            </a:r>
            <a:r>
              <a:rPr lang="en-US" sz="2000" dirty="0" err="1"/>
              <a:t>Schonfeld</a:t>
            </a:r>
            <a:r>
              <a:rPr lang="en-US" sz="2000" dirty="0"/>
              <a:t>, 2020)</a:t>
            </a:r>
          </a:p>
        </p:txBody>
      </p:sp>
    </p:spTree>
    <p:extLst>
      <p:ext uri="{BB962C8B-B14F-4D97-AF65-F5344CB8AC3E}">
        <p14:creationId xmlns:p14="http://schemas.microsoft.com/office/powerpoint/2010/main" val="19137503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F6409-9A23-BF47-8338-31CE22EE5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Preliminary 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1A9C4-C749-B041-BB43-9B60F7F53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5410200"/>
          </a:xfrm>
        </p:spPr>
        <p:txBody>
          <a:bodyPr/>
          <a:lstStyle/>
          <a:p>
            <a:pPr>
              <a:buSzPct val="125000"/>
              <a:buFont typeface="Wingdings" pitchFamily="2" charset="2"/>
              <a:buChar char="§"/>
            </a:pPr>
            <a:r>
              <a:rPr lang="en-US" sz="2000" dirty="0"/>
              <a:t>The PI’s ability to resolve conflict in a calm manner is a significant negative predictor of bullying/harassment in research groups (p&lt;0.001)</a:t>
            </a:r>
          </a:p>
          <a:p>
            <a:pPr>
              <a:buSzPct val="125000"/>
              <a:buFont typeface="Wingdings" pitchFamily="2" charset="2"/>
              <a:buChar char="§"/>
            </a:pPr>
            <a:r>
              <a:rPr lang="en-US" sz="2000" dirty="0"/>
              <a:t>When the PI bullies/harasses individuals, members of the group are more likely to bully/harass each other (incivility is a learned skill)</a:t>
            </a:r>
          </a:p>
          <a:p>
            <a:pPr lvl="1">
              <a:buSzPct val="85000"/>
              <a:buFont typeface="Wingdings" pitchFamily="2" charset="2"/>
              <a:buChar char="q"/>
            </a:pPr>
            <a:r>
              <a:rPr lang="en-US" sz="1800" dirty="0"/>
              <a:t>50% of individuals who report being harassed by the PI also report harassment by others in the lab</a:t>
            </a:r>
          </a:p>
          <a:p>
            <a:pPr>
              <a:buSzPct val="125000"/>
              <a:buFont typeface="Wingdings" pitchFamily="2" charset="2"/>
              <a:buChar char="§"/>
            </a:pPr>
            <a:r>
              <a:rPr lang="en-US" sz="2000" dirty="0"/>
              <a:t>Things that correlate with higher rates of occupational depression:</a:t>
            </a:r>
          </a:p>
          <a:p>
            <a:pPr lvl="1">
              <a:buSzPct val="85000"/>
              <a:buFont typeface="Wingdings" pitchFamily="2" charset="2"/>
              <a:buChar char="q"/>
            </a:pPr>
            <a:r>
              <a:rPr lang="en-US" sz="2000" dirty="0"/>
              <a:t>toxic work environments </a:t>
            </a:r>
          </a:p>
          <a:p>
            <a:pPr lvl="1">
              <a:buSzPct val="85000"/>
              <a:buFont typeface="Wingdings" pitchFamily="2" charset="2"/>
              <a:buChar char="q"/>
            </a:pPr>
            <a:r>
              <a:rPr lang="en-US" sz="2000" dirty="0"/>
              <a:t>healthy environments where people consistently over work</a:t>
            </a:r>
          </a:p>
          <a:p>
            <a:pPr>
              <a:buSzPct val="125000"/>
              <a:buFont typeface="Wingdings" pitchFamily="2" charset="2"/>
              <a:buChar char="§"/>
            </a:pPr>
            <a:r>
              <a:rPr lang="en-US" sz="2000" dirty="0"/>
              <a:t>Several mentoring functions strongly associate with positive group cultures</a:t>
            </a:r>
          </a:p>
          <a:p>
            <a:pPr lvl="1">
              <a:buSzPct val="85000"/>
              <a:buFont typeface="Wingdings" pitchFamily="2" charset="2"/>
              <a:buChar char="q"/>
            </a:pPr>
            <a:r>
              <a:rPr lang="en-US" sz="1800" dirty="0"/>
              <a:t>the PI </a:t>
            </a:r>
            <a:r>
              <a:rPr lang="en-US" sz="1800" b="1" dirty="0"/>
              <a:t>explicitly…</a:t>
            </a:r>
          </a:p>
          <a:p>
            <a:pPr lvl="2">
              <a:buSzPct val="85000"/>
              <a:buFont typeface="Wingdings" pitchFamily="2" charset="2"/>
              <a:buChar char="q"/>
            </a:pPr>
            <a:r>
              <a:rPr lang="en-US" sz="1400" dirty="0"/>
              <a:t>supports career/professional development activities</a:t>
            </a:r>
          </a:p>
          <a:p>
            <a:pPr lvl="2">
              <a:buSzPct val="85000"/>
              <a:buFont typeface="Wingdings" pitchFamily="2" charset="2"/>
              <a:buChar char="q"/>
            </a:pPr>
            <a:r>
              <a:rPr lang="en-US" sz="1400" dirty="0"/>
              <a:t>supports trainees to expand their research network</a:t>
            </a:r>
          </a:p>
          <a:p>
            <a:pPr lvl="2">
              <a:buSzPct val="85000"/>
              <a:buFont typeface="Wingdings" pitchFamily="2" charset="2"/>
              <a:buChar char="q"/>
            </a:pPr>
            <a:r>
              <a:rPr lang="en-US" sz="1400" dirty="0"/>
              <a:t>has career conversations with trainees (with some caveats)</a:t>
            </a:r>
          </a:p>
          <a:p>
            <a:pPr lvl="2">
              <a:buSzPct val="85000"/>
              <a:buFont typeface="Wingdings" pitchFamily="2" charset="2"/>
              <a:buChar char="q"/>
            </a:pPr>
            <a:r>
              <a:rPr lang="en-US" sz="1400" dirty="0"/>
              <a:t>addresses personal (and broader) issues while maintaining boundaries 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9206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26B52-59EB-B635-E439-709D343B0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These Data Provide a Roadmap for Culture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4ED0F-5E4C-395E-D107-0BD915370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886200"/>
          </a:xfrm>
        </p:spPr>
        <p:txBody>
          <a:bodyPr/>
          <a:lstStyle/>
          <a:p>
            <a:pPr>
              <a:buSzPct val="125000"/>
              <a:buFont typeface="Wingdings" pitchFamily="2" charset="2"/>
              <a:buChar char="§"/>
            </a:pPr>
            <a:r>
              <a:rPr lang="en-US" dirty="0"/>
              <a:t>Better balance </a:t>
            </a:r>
          </a:p>
          <a:p>
            <a:pPr>
              <a:buSzPct val="125000"/>
              <a:buFont typeface="Wingdings" pitchFamily="2" charset="2"/>
              <a:buChar char="§"/>
            </a:pPr>
            <a:r>
              <a:rPr lang="en-US" dirty="0"/>
              <a:t>More training</a:t>
            </a:r>
          </a:p>
          <a:p>
            <a:pPr>
              <a:buSzPct val="125000"/>
              <a:buFont typeface="Wingdings" pitchFamily="2" charset="2"/>
              <a:buChar char="§"/>
            </a:pPr>
            <a:r>
              <a:rPr lang="en-US" dirty="0"/>
              <a:t>Mentoring networks</a:t>
            </a:r>
          </a:p>
          <a:p>
            <a:pPr>
              <a:buSzPct val="125000"/>
              <a:buFont typeface="Wingdings" pitchFamily="2" charset="2"/>
              <a:buChar char="§"/>
            </a:pPr>
            <a:r>
              <a:rPr lang="en-US" dirty="0"/>
              <a:t>Baseline monitoring  </a:t>
            </a:r>
          </a:p>
          <a:p>
            <a:pPr>
              <a:buSzPct val="125000"/>
              <a:buFont typeface="Wingdings" pitchFamily="2" charset="2"/>
              <a:buChar char="§"/>
            </a:pPr>
            <a:r>
              <a:rPr lang="en-US" dirty="0"/>
              <a:t>Early interventions</a:t>
            </a:r>
          </a:p>
        </p:txBody>
      </p:sp>
    </p:spTree>
    <p:extLst>
      <p:ext uri="{BB962C8B-B14F-4D97-AF65-F5344CB8AC3E}">
        <p14:creationId xmlns:p14="http://schemas.microsoft.com/office/powerpoint/2010/main" val="1821323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A Philosophy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5257800"/>
          </a:xfrm>
        </p:spPr>
        <p:txBody>
          <a:bodyPr/>
          <a:lstStyle/>
          <a:p>
            <a:pPr>
              <a:buSzPct val="125000"/>
              <a:buFont typeface="Wingdings" pitchFamily="2" charset="2"/>
              <a:buChar char="§"/>
            </a:pPr>
            <a:r>
              <a:rPr lang="en-US" dirty="0"/>
              <a:t>All of us do best when we…</a:t>
            </a:r>
          </a:p>
          <a:p>
            <a:pPr lvl="1">
              <a:buSzPct val="85000"/>
              <a:buFont typeface="Wingdings" charset="2"/>
              <a:buChar char="q"/>
            </a:pPr>
            <a:r>
              <a:rPr lang="en-US" sz="2000" dirty="0"/>
              <a:t>know our strengths, developmental needs and vulnerabilities</a:t>
            </a:r>
          </a:p>
          <a:p>
            <a:pPr lvl="1">
              <a:buSzPct val="85000"/>
              <a:buFont typeface="Wingdings" charset="2"/>
              <a:buChar char="q"/>
            </a:pPr>
            <a:r>
              <a:rPr lang="en-US" sz="2000" dirty="0"/>
              <a:t>have access to critical resources WITH FEW BARRIERS</a:t>
            </a:r>
          </a:p>
          <a:p>
            <a:pPr lvl="1">
              <a:buSzPct val="85000"/>
              <a:buFont typeface="Wingdings" charset="2"/>
              <a:buChar char="q"/>
            </a:pPr>
            <a:r>
              <a:rPr lang="en-US" sz="2000" dirty="0"/>
              <a:t>feel a part of important communities </a:t>
            </a:r>
          </a:p>
          <a:p>
            <a:pPr lvl="1">
              <a:buSzPct val="85000"/>
              <a:buFont typeface="Wingdings" charset="2"/>
              <a:buChar char="q"/>
            </a:pPr>
            <a:r>
              <a:rPr lang="en-US" sz="2000" dirty="0"/>
              <a:t>feel seen and heard as the diverse and multi-faceted people we are</a:t>
            </a:r>
          </a:p>
          <a:p>
            <a:pPr lvl="1">
              <a:buSzPct val="85000"/>
              <a:buFont typeface="Wingdings" charset="2"/>
              <a:buChar char="q"/>
            </a:pPr>
            <a:r>
              <a:rPr lang="en-US" sz="2000" dirty="0"/>
              <a:t>drive the agenda, at least some of the time</a:t>
            </a:r>
          </a:p>
          <a:p>
            <a:pPr lvl="1">
              <a:buSzPct val="85000"/>
              <a:buFont typeface="Wingdings" charset="2"/>
              <a:buChar char="q"/>
            </a:pPr>
            <a:r>
              <a:rPr lang="en-US" sz="2000" dirty="0"/>
              <a:t>know our values and how our values impact our actions</a:t>
            </a:r>
          </a:p>
          <a:p>
            <a:pPr lvl="1">
              <a:buSzPct val="85000"/>
              <a:buFont typeface="Wingdings" charset="2"/>
              <a:buChar char="q"/>
            </a:pPr>
            <a:r>
              <a:rPr lang="en-US" sz="2000" dirty="0"/>
              <a:t>have time take care of ourselves and our lives</a:t>
            </a:r>
          </a:p>
          <a:p>
            <a:pPr>
              <a:buSzPct val="125000"/>
              <a:buFont typeface="Wingdings" pitchFamily="2" charset="2"/>
              <a:buChar char="§"/>
            </a:pPr>
            <a:r>
              <a:rPr lang="en-US" dirty="0"/>
              <a:t>And when we work in a culture that embraces this philosophy and provide us with a sense of safety and purpose</a:t>
            </a:r>
          </a:p>
          <a:p>
            <a:pPr marL="457200" lvl="1" indent="0">
              <a:buSzPct val="8500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1086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6F475-B070-154B-7720-2F90B9083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130DF-95BA-F47C-2EC1-F80FD6740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25000"/>
              <a:buFont typeface="Wingdings" pitchFamily="2" charset="2"/>
              <a:buChar char="§"/>
            </a:pPr>
            <a:r>
              <a:rPr lang="en-US" dirty="0"/>
              <a:t>OITE staff – past and current</a:t>
            </a:r>
          </a:p>
          <a:p>
            <a:pPr>
              <a:buSzPct val="125000"/>
              <a:buFont typeface="Wingdings" pitchFamily="2" charset="2"/>
              <a:buChar char="§"/>
            </a:pPr>
            <a:r>
              <a:rPr lang="en-US" dirty="0"/>
              <a:t>OITE well-being advisors</a:t>
            </a:r>
          </a:p>
          <a:p>
            <a:pPr>
              <a:buSzPct val="125000"/>
              <a:buFont typeface="Wingdings" pitchFamily="2" charset="2"/>
              <a:buChar char="§"/>
            </a:pPr>
            <a:r>
              <a:rPr lang="en-US" dirty="0"/>
              <a:t>NIH leadership, especially Drs. Francis Collins, Michael Gottesman, and Larry Tabak</a:t>
            </a:r>
          </a:p>
          <a:p>
            <a:pPr>
              <a:buSzPct val="125000"/>
              <a:buFont typeface="Wingdings" pitchFamily="2" charset="2"/>
              <a:buChar char="§"/>
            </a:pPr>
            <a:r>
              <a:rPr lang="en-US" dirty="0"/>
              <a:t>The students and trainees who have trusted me with their stories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9237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A5D1A-037A-CD24-DC11-97CFB135B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OITE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F5138-D36A-D332-FA7B-C4308401E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YouTube channel </a:t>
            </a:r>
            <a:r>
              <a:rPr lang="en-US" sz="1800" dirty="0">
                <a:hlinkClick r:id="rId2"/>
              </a:rPr>
              <a:t>https://www.youtube.com/c/NIHOITE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Learn about activities open to folks outside of the NIH </a:t>
            </a:r>
            <a:r>
              <a:rPr lang="en-US" sz="1800" dirty="0">
                <a:hlinkClick r:id="rId3"/>
              </a:rPr>
              <a:t>https://www.training.nih.gov/sas/_20/426/</a:t>
            </a: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86889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BE6074A4-1D70-B744-ADAC-1DDE972058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229600" cy="38862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en-US" altLang="en-US" sz="4000" dirty="0">
                <a:ea typeface="ＭＳ Ｐゴシック" panose="020B0600070205080204" pitchFamily="34" charset="-128"/>
              </a:rPr>
              <a:t>To Do Well We Have To Be Well</a:t>
            </a:r>
          </a:p>
          <a:p>
            <a:pPr marL="0" indent="0" algn="ctr">
              <a:buFont typeface="Wingdings" pitchFamily="2" charset="2"/>
              <a:buNone/>
            </a:pPr>
            <a:endParaRPr lang="en-US" altLang="en-US" sz="4000" dirty="0">
              <a:ea typeface="ＭＳ Ｐゴシック" panose="020B0600070205080204" pitchFamily="34" charset="-128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en-US" altLang="en-US" sz="4000" dirty="0">
                <a:ea typeface="ＭＳ Ｐゴシック" panose="020B0600070205080204" pitchFamily="34" charset="-128"/>
              </a:rPr>
              <a:t>To Treat Others Well We Have To Be Well Ourselves</a:t>
            </a:r>
          </a:p>
        </p:txBody>
      </p:sp>
    </p:spTree>
    <p:extLst>
      <p:ext uri="{BB962C8B-B14F-4D97-AF65-F5344CB8AC3E}">
        <p14:creationId xmlns:p14="http://schemas.microsoft.com/office/powerpoint/2010/main" val="2284502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662A0-661E-A088-EBD1-4309259E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Psychological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1F8FE-78E2-0679-ED4A-F55DE7214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25000"/>
              <a:buFont typeface="Wingdings" pitchFamily="2" charset="2"/>
              <a:buChar char="§"/>
            </a:pPr>
            <a:r>
              <a:rPr lang="en-US" dirty="0"/>
              <a:t>A belief system and culture shared by members of the team -- articulated and modeled by the group leader.</a:t>
            </a:r>
          </a:p>
          <a:p>
            <a:pPr>
              <a:buSzPct val="125000"/>
              <a:buFont typeface="Wingdings" pitchFamily="2" charset="2"/>
              <a:buChar char="§"/>
            </a:pPr>
            <a:r>
              <a:rPr lang="en-US" dirty="0"/>
              <a:t>Involves two key elements</a:t>
            </a: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sz="2000" dirty="0"/>
              <a:t>The belief that you won’t be punished or humiliated for speaking up…. </a:t>
            </a:r>
          </a:p>
          <a:p>
            <a:pPr lvl="2">
              <a:buSzPct val="85000"/>
              <a:buFont typeface="Wingdings" pitchFamily="2" charset="2"/>
              <a:buChar char="q"/>
            </a:pPr>
            <a:r>
              <a:rPr lang="en-US" sz="1600" dirty="0"/>
              <a:t>with ideas, questions, concerns, needs</a:t>
            </a:r>
          </a:p>
          <a:p>
            <a:pPr lvl="2">
              <a:buSzPct val="85000"/>
              <a:buFont typeface="Wingdings" pitchFamily="2" charset="2"/>
              <a:buChar char="q"/>
            </a:pPr>
            <a:r>
              <a:rPr lang="en-US" sz="1600" dirty="0"/>
              <a:t>after mistakes happen</a:t>
            </a:r>
          </a:p>
          <a:p>
            <a:pPr lvl="2">
              <a:buSzPct val="85000"/>
              <a:buFont typeface="Wingdings" pitchFamily="2" charset="2"/>
              <a:buChar char="q"/>
            </a:pPr>
            <a:r>
              <a:rPr lang="en-US" sz="1600" dirty="0"/>
              <a:t>when you are struggling</a:t>
            </a:r>
          </a:p>
          <a:p>
            <a:pPr lvl="1">
              <a:buSzPct val="85000"/>
              <a:buFont typeface="Wingdings" pitchFamily="2" charset="2"/>
              <a:buChar char="q"/>
            </a:pPr>
            <a:r>
              <a:rPr lang="en-US" sz="2000" dirty="0"/>
              <a:t>The belief that feedback and difficult conversations have benefits when “done well”</a:t>
            </a:r>
          </a:p>
          <a:p>
            <a:pPr>
              <a:buSzPct val="125000"/>
              <a:buFont typeface="Wingdings" pitchFamily="2" charset="2"/>
              <a:buChar char="§"/>
            </a:pPr>
            <a:r>
              <a:rPr lang="en-US" dirty="0"/>
              <a:t>Does not mean people always get along or are always nice.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ECCC22-0290-187E-56C1-C977F41B3DA6}"/>
              </a:ext>
            </a:extLst>
          </p:cNvPr>
          <p:cNvSpPr txBox="1"/>
          <p:nvPr/>
        </p:nvSpPr>
        <p:spPr>
          <a:xfrm>
            <a:off x="722586" y="6312252"/>
            <a:ext cx="8458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https://www.ccl.org/articles/leading-effectively-articles/what-is-psychological-safety-at-work/#:~:text=Psychological%20safety%20is%20the%20belief,punish%20them%20for%20speaking%20up</a:t>
            </a:r>
            <a:r>
              <a:rPr lang="en-US" sz="1200" dirty="0"/>
              <a:t>.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16412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>
            <a:extLst>
              <a:ext uri="{FF2B5EF4-FFF2-40B4-BE49-F238E27FC236}">
                <a16:creationId xmlns:a16="http://schemas.microsoft.com/office/drawing/2014/main" id="{3901B207-B644-5E40-AAFE-A14278BCC8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71682" name="Content Placeholder 3">
            <a:extLst>
              <a:ext uri="{FF2B5EF4-FFF2-40B4-BE49-F238E27FC236}">
                <a16:creationId xmlns:a16="http://schemas.microsoft.com/office/drawing/2014/main" id="{B7E97C5A-D703-4D4B-8A7D-48FBF33DE9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90600" y="-457200"/>
            <a:ext cx="10210800" cy="9559926"/>
          </a:xfrm>
        </p:spPr>
      </p:pic>
      <p:sp>
        <p:nvSpPr>
          <p:cNvPr id="71683" name="TextBox 4">
            <a:extLst>
              <a:ext uri="{FF2B5EF4-FFF2-40B4-BE49-F238E27FC236}">
                <a16:creationId xmlns:a16="http://schemas.microsoft.com/office/drawing/2014/main" id="{75AC3356-35D6-F548-B03F-819EAC554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59443" y="-38506"/>
            <a:ext cx="924624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/>
              <a:t>Mentors/Bosses Play a Large Role..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/>
              <a:t>but are not the sole factor</a:t>
            </a:r>
          </a:p>
        </p:txBody>
      </p:sp>
      <p:cxnSp>
        <p:nvCxnSpPr>
          <p:cNvPr id="71684" name="Straight Connector 6">
            <a:extLst>
              <a:ext uri="{FF2B5EF4-FFF2-40B4-BE49-F238E27FC236}">
                <a16:creationId xmlns:a16="http://schemas.microsoft.com/office/drawing/2014/main" id="{1EC1CE67-60B8-EB4E-AD9F-E1C0C62FF4F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914400" y="2286000"/>
            <a:ext cx="6858000" cy="457200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77A50F4-A16B-1D46-A421-A23056038CFB}"/>
              </a:ext>
            </a:extLst>
          </p:cNvPr>
          <p:cNvGrpSpPr>
            <a:grpSpLocks/>
          </p:cNvGrpSpPr>
          <p:nvPr/>
        </p:nvGrpSpPr>
        <p:grpSpPr bwMode="auto">
          <a:xfrm>
            <a:off x="1331151" y="2433638"/>
            <a:ext cx="7384338" cy="4505027"/>
            <a:chOff x="1331153" y="2433935"/>
            <a:chExt cx="7384414" cy="45047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39A330F-BD5E-D24A-A9D7-6286217095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97706" y="2433935"/>
              <a:ext cx="817861" cy="46163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buChar char="¨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dirty="0"/>
                <a:t>toxic</a:t>
              </a:r>
            </a:p>
          </p:txBody>
        </p:sp>
        <p:sp>
          <p:nvSpPr>
            <p:cNvPr id="71687" name="TextBox 8">
              <a:extLst>
                <a:ext uri="{FF2B5EF4-FFF2-40B4-BE49-F238E27FC236}">
                  <a16:creationId xmlns:a16="http://schemas.microsoft.com/office/drawing/2014/main" id="{FFB6EADC-BD1A-B842-82C3-9865D6E8F0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1153" y="6477030"/>
              <a:ext cx="3164682" cy="461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buChar char="¨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dirty="0"/>
                <a:t>Healthy environments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495474-8A8C-1B4B-9DDE-8F929B9342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9332" y="4567237"/>
              <a:ext cx="1127244" cy="46163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buChar char="¨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dirty="0"/>
                <a:t>neutral</a:t>
              </a:r>
              <a:endParaRPr lang="en-US" altLang="en-US" strike="sngStrike" dirty="0"/>
            </a:p>
          </p:txBody>
        </p:sp>
        <p:sp>
          <p:nvSpPr>
            <p:cNvPr id="71689" name="TextBox 10">
              <a:extLst>
                <a:ext uri="{FF2B5EF4-FFF2-40B4-BE49-F238E27FC236}">
                  <a16:creationId xmlns:a16="http://schemas.microsoft.com/office/drawing/2014/main" id="{BB2AEA2A-D4D1-0D4C-8EA0-B1F81F5BDA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0151" y="5291138"/>
              <a:ext cx="1984860" cy="461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buChar char="¨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dirty="0"/>
                <a:t>good enough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9D90EB3-6E06-C843-905E-C6F2A3093E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53" y="3416643"/>
              <a:ext cx="1093580" cy="46163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buChar char="¨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dirty="0"/>
                <a:t>unkind</a:t>
              </a:r>
              <a:endParaRPr lang="en-US" altLang="en-US" strike="sngStrike" dirty="0"/>
            </a:p>
          </p:txBody>
        </p:sp>
        <p:sp>
          <p:nvSpPr>
            <p:cNvPr id="71691" name="TextBox 12">
              <a:extLst>
                <a:ext uri="{FF2B5EF4-FFF2-40B4-BE49-F238E27FC236}">
                  <a16:creationId xmlns:a16="http://schemas.microsoft.com/office/drawing/2014/main" id="{4611E164-96C5-5E4A-A823-052FAAFDDC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7594" y="5867471"/>
              <a:ext cx="870760" cy="461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itchFamily="2" charset="2"/>
                <a:buChar char="¨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dirty="0"/>
                <a:t>good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2626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0E08E-4487-5E40-FF26-2A4E9DCD8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A Lot Depends On….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AC83D-C488-8D10-31E0-471D427DB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534400" cy="3886200"/>
          </a:xfrm>
        </p:spPr>
        <p:txBody>
          <a:bodyPr/>
          <a:lstStyle/>
          <a:p>
            <a:pPr>
              <a:buSzPct val="125000"/>
              <a:buFont typeface="Wingdings" pitchFamily="2" charset="2"/>
              <a:buChar char="§"/>
            </a:pPr>
            <a:r>
              <a:rPr lang="en-US" dirty="0"/>
              <a:t>How well we handle situations in the moment</a:t>
            </a:r>
          </a:p>
          <a:p>
            <a:pPr lvl="1">
              <a:buSzPct val="85000"/>
              <a:buFont typeface="Wingdings" pitchFamily="2" charset="2"/>
              <a:buChar char="q"/>
            </a:pPr>
            <a:r>
              <a:rPr lang="en-US" sz="2000" dirty="0"/>
              <a:t>frustration tolerance // anger management</a:t>
            </a:r>
          </a:p>
          <a:p>
            <a:pPr lvl="1">
              <a:buSzPct val="85000"/>
              <a:buFont typeface="Wingdings" pitchFamily="2" charset="2"/>
              <a:buChar char="q"/>
            </a:pPr>
            <a:r>
              <a:rPr lang="en-US" sz="2000" dirty="0"/>
              <a:t>being able to let go (dropping the rope)</a:t>
            </a:r>
          </a:p>
          <a:p>
            <a:pPr lvl="1">
              <a:buSzPct val="85000"/>
              <a:buFont typeface="Wingdings" pitchFamily="2" charset="2"/>
              <a:buChar char="q"/>
            </a:pPr>
            <a:r>
              <a:rPr lang="en-US" sz="2000" dirty="0"/>
              <a:t>taking time to calm down, get advice, and/or prepare when a conversation is needed (striking when the iron is cold)</a:t>
            </a:r>
          </a:p>
          <a:p>
            <a:pPr lvl="1">
              <a:buSzPct val="85000"/>
              <a:buFont typeface="Wingdings" pitchFamily="2" charset="2"/>
              <a:buChar char="q"/>
            </a:pPr>
            <a:r>
              <a:rPr lang="en-US" sz="2000" dirty="0"/>
              <a:t>putting aside our focus on work to focus on the person</a:t>
            </a:r>
          </a:p>
          <a:p>
            <a:pPr>
              <a:buSzPct val="125000"/>
              <a:buFont typeface="Wingdings" pitchFamily="2" charset="2"/>
              <a:buChar char="§"/>
            </a:pPr>
            <a:r>
              <a:rPr lang="en-US" dirty="0"/>
              <a:t>And based to some degree on our various perspectives and unique ways of being at work </a:t>
            </a:r>
          </a:p>
          <a:p>
            <a:pPr lvl="1">
              <a:buSzPct val="85000"/>
              <a:buFont typeface="Wingdings" pitchFamily="2" charset="2"/>
              <a:buChar char="q"/>
            </a:pPr>
            <a:r>
              <a:rPr lang="en-US" sz="2000" dirty="0"/>
              <a:t>Communication, conflict and work styles</a:t>
            </a:r>
          </a:p>
          <a:p>
            <a:pPr>
              <a:buSzPct val="125000"/>
              <a:buFont typeface="Wingdings" pitchFamily="2" charset="2"/>
              <a:buChar char="§"/>
            </a:pPr>
            <a:r>
              <a:rPr lang="en-US" dirty="0"/>
              <a:t>This means we…</a:t>
            </a:r>
          </a:p>
          <a:p>
            <a:pPr lvl="1">
              <a:buSzPct val="125000"/>
              <a:buFont typeface="Wingdings" pitchFamily="2" charset="2"/>
              <a:buChar char="§"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4108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0C05E-AF76-4761-6118-44F369084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This Means We…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A5134-A753-2791-2C1D-BC0381777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25000"/>
              <a:buFont typeface="Wingdings" pitchFamily="2" charset="2"/>
              <a:buChar char="§"/>
            </a:pPr>
            <a:r>
              <a:rPr lang="en-US" dirty="0"/>
              <a:t>Need to deal with our stress and take good care of ourselves</a:t>
            </a:r>
          </a:p>
          <a:p>
            <a:pPr>
              <a:buSzPct val="125000"/>
              <a:buFont typeface="Wingdings" pitchFamily="2" charset="2"/>
              <a:buChar char="§"/>
            </a:pPr>
            <a:r>
              <a:rPr lang="en-US" dirty="0"/>
              <a:t>Need a greater focus on enhancing our leadership and management skills</a:t>
            </a:r>
          </a:p>
          <a:p>
            <a:pPr>
              <a:buSzPct val="125000"/>
              <a:buFont typeface="Wingdings" pitchFamily="2" charset="2"/>
              <a:buChar char="§"/>
            </a:pPr>
            <a:endParaRPr lang="en-US" dirty="0"/>
          </a:p>
          <a:p>
            <a:pPr>
              <a:buSzPct val="125000"/>
              <a:buFont typeface="Wingdings" pitchFamily="2" charset="2"/>
              <a:buChar char="§"/>
            </a:pPr>
            <a:r>
              <a:rPr lang="en-US" dirty="0"/>
              <a:t>AND helping our trainees and staff do the same</a:t>
            </a:r>
          </a:p>
          <a:p>
            <a:pPr>
              <a:buSzPct val="85000"/>
              <a:buFont typeface="Wingdings" pitchFamily="2" charset="2"/>
              <a:buChar char="q"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261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B7923-FD74-D4C5-3DE0-FC62918E5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838200"/>
            <a:ext cx="8915400" cy="990600"/>
          </a:xfrm>
        </p:spPr>
        <p:txBody>
          <a:bodyPr/>
          <a:lstStyle/>
          <a:p>
            <a:pPr algn="ctr"/>
            <a:r>
              <a:rPr lang="en-US" sz="3600" dirty="0"/>
              <a:t>We Are Scientists And Understand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A6C22-B8AE-88AF-8441-AF37B13BC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8458200" cy="4267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buSzPct val="125000"/>
              <a:buFont typeface="Wingdings" pitchFamily="2" charset="2"/>
              <a:buChar char="§"/>
            </a:pPr>
            <a:r>
              <a:rPr lang="en-US" dirty="0"/>
              <a:t>Important protective factors for [mental] health and well-being (= thriving)</a:t>
            </a:r>
          </a:p>
          <a:p>
            <a:pPr lvl="1">
              <a:buClr>
                <a:schemeClr val="accent1"/>
              </a:buClr>
              <a:buSzPct val="85000"/>
              <a:buFont typeface="Wingdings" pitchFamily="2" charset="2"/>
              <a:buChar char="q"/>
            </a:pPr>
            <a:r>
              <a:rPr lang="en-US" sz="2000" dirty="0"/>
              <a:t>learning and using positive coping styles (developing our resilience)</a:t>
            </a:r>
          </a:p>
          <a:p>
            <a:pPr lvl="1">
              <a:buClr>
                <a:schemeClr val="accent1"/>
              </a:buClr>
              <a:buSzPct val="85000"/>
              <a:buFont typeface="Wingdings" pitchFamily="2" charset="2"/>
              <a:buChar char="q"/>
            </a:pPr>
            <a:r>
              <a:rPr lang="en-US" sz="2000" dirty="0"/>
              <a:t>finding connection and support, including positive mentoring relationships</a:t>
            </a:r>
          </a:p>
          <a:p>
            <a:pPr lvl="1">
              <a:buClr>
                <a:schemeClr val="accent1"/>
              </a:buClr>
              <a:buSzPct val="85000"/>
              <a:buFont typeface="Wingdings" pitchFamily="2" charset="2"/>
              <a:buChar char="q"/>
            </a:pPr>
            <a:r>
              <a:rPr lang="en-US" sz="2000" dirty="0"/>
              <a:t>taking time to develop hobbies, be with loved ones, and to rest and recharge (without substantial amounts of guilt)</a:t>
            </a:r>
          </a:p>
          <a:p>
            <a:pPr lvl="1">
              <a:buClr>
                <a:schemeClr val="accent1"/>
              </a:buClr>
              <a:buSzPct val="85000"/>
              <a:buFont typeface="Wingdings" pitchFamily="2" charset="2"/>
              <a:buChar char="q"/>
            </a:pPr>
            <a:r>
              <a:rPr lang="en-US" sz="2000" dirty="0"/>
              <a:t>a sense of financial stability</a:t>
            </a:r>
          </a:p>
          <a:p>
            <a:pPr marL="0" indent="0">
              <a:buClr>
                <a:schemeClr val="accent1"/>
              </a:buClr>
              <a:buSzPct val="85000"/>
              <a:buNone/>
            </a:pPr>
            <a:endParaRPr lang="en-US" sz="15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602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sz="3600" dirty="0">
                <a:latin typeface="Arial" charset="0"/>
                <a:ea typeface="ＭＳ Ｐゴシック" charset="0"/>
              </a:rPr>
              <a:t>Supportive and Directive Behaviors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09800"/>
            <a:ext cx="8229600" cy="3886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Supportive behaviors (relationship focused)</a:t>
            </a:r>
          </a:p>
          <a:p>
            <a:pPr marL="800100" lvl="1" indent="-342900" eaLnBrk="1" hangingPunct="1">
              <a:buSzPct val="85000"/>
              <a:buFont typeface="Wingdings" charset="2"/>
              <a:buChar char="q"/>
              <a:defRPr/>
            </a:pPr>
            <a:r>
              <a:rPr lang="en-US" sz="2000" dirty="0">
                <a:cs typeface="ＭＳ Ｐゴシック" charset="0"/>
              </a:rPr>
              <a:t>involves talking with and listening to people, providing support for their efforts, and facilitating their involvement in problem-solving and decision making</a:t>
            </a:r>
          </a:p>
          <a:p>
            <a:pPr marL="800100" lvl="1" indent="-342900" eaLnBrk="1" hangingPunct="1">
              <a:buSzPct val="85000"/>
              <a:buFont typeface="Wingdings" charset="2"/>
              <a:buChar char="q"/>
              <a:defRPr/>
            </a:pPr>
            <a:r>
              <a:rPr lang="en-US" sz="2000" dirty="0">
                <a:cs typeface="ＭＳ Ｐゴシック" charset="0"/>
              </a:rPr>
              <a:t>focus is on building a relationship to promote psychological safety, their ability to make decisions and contribute in the long-term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Directive behaviors (task focused)</a:t>
            </a:r>
          </a:p>
          <a:p>
            <a:pPr marL="800100" lvl="1" indent="-342900" eaLnBrk="1" hangingPunct="1">
              <a:spcAft>
                <a:spcPct val="35000"/>
              </a:spcAft>
              <a:buSzPct val="85000"/>
              <a:buFont typeface="Wingdings" charset="2"/>
              <a:buChar char="q"/>
              <a:defRPr/>
            </a:pPr>
            <a:r>
              <a:rPr lang="en-US" sz="2000" dirty="0"/>
              <a:t>focus is on what to do, how to do it, when to do it, closely monitoring behavior</a:t>
            </a:r>
          </a:p>
          <a:p>
            <a:pPr marL="800100" lvl="1" indent="-342900" eaLnBrk="1" hangingPunct="1">
              <a:spcAft>
                <a:spcPct val="35000"/>
              </a:spcAft>
              <a:buSzPct val="85000"/>
              <a:buFont typeface="Wingdings" charset="2"/>
              <a:buChar char="q"/>
              <a:defRPr/>
            </a:pPr>
            <a:r>
              <a:rPr lang="en-US" sz="2000" dirty="0"/>
              <a:t>focus is on getting the work done the way you want it done</a:t>
            </a:r>
          </a:p>
          <a:p>
            <a:pPr marL="400050" eaLnBrk="1" hangingPunct="1">
              <a:buSzPct val="85000"/>
              <a:buFont typeface="Wingdings" charset="2"/>
              <a:buChar char="q"/>
              <a:defRPr/>
            </a:pPr>
            <a:endParaRPr lang="en-US" sz="2000" dirty="0">
              <a:cs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699F49-2000-216E-04AE-F555B53198EC}"/>
              </a:ext>
            </a:extLst>
          </p:cNvPr>
          <p:cNvSpPr txBox="1"/>
          <p:nvPr/>
        </p:nvSpPr>
        <p:spPr>
          <a:xfrm>
            <a:off x="33814" y="6400800"/>
            <a:ext cx="911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https://</a:t>
            </a:r>
            <a:r>
              <a:rPr lang="en-US" sz="1800" dirty="0" err="1"/>
              <a:t>cmoe.com</a:t>
            </a:r>
            <a:r>
              <a:rPr lang="en-US" sz="1800" dirty="0"/>
              <a:t>/blog/directive-and-supportive-leadership-which-one-to-use-and-when/</a:t>
            </a:r>
          </a:p>
        </p:txBody>
      </p:sp>
    </p:spTree>
    <p:extLst>
      <p:ext uri="{BB962C8B-B14F-4D97-AF65-F5344CB8AC3E}">
        <p14:creationId xmlns:p14="http://schemas.microsoft.com/office/powerpoint/2010/main" val="2068156482"/>
      </p:ext>
    </p:extLst>
  </p:cSld>
  <p:clrMapOvr>
    <a:masterClrMapping/>
  </p:clrMapOvr>
</p:sld>
</file>

<file path=ppt/theme/theme1.xml><?xml version="1.0" encoding="utf-8"?>
<a:theme xmlns:a="http://schemas.openxmlformats.org/drawingml/2006/main" name="1_Pixel">
  <a:themeElements>
    <a:clrScheme name="">
      <a:dk1>
        <a:srgbClr val="000000"/>
      </a:dk1>
      <a:lt1>
        <a:srgbClr val="FFFFFF"/>
      </a:lt1>
      <a:dk2>
        <a:srgbClr val="000000"/>
      </a:dk2>
      <a:lt2>
        <a:srgbClr val="006666"/>
      </a:lt2>
      <a:accent1>
        <a:srgbClr val="BED600"/>
      </a:accent1>
      <a:accent2>
        <a:srgbClr val="BED600"/>
      </a:accent2>
      <a:accent3>
        <a:srgbClr val="FFFFFF"/>
      </a:accent3>
      <a:accent4>
        <a:srgbClr val="000000"/>
      </a:accent4>
      <a:accent5>
        <a:srgbClr val="DBE8AA"/>
      </a:accent5>
      <a:accent6>
        <a:srgbClr val="ACC200"/>
      </a:accent6>
      <a:hlink>
        <a:srgbClr val="006666"/>
      </a:hlink>
      <a:folHlink>
        <a:srgbClr val="808080"/>
      </a:folHlink>
    </a:clrScheme>
    <a:fontScheme name="1_Pix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3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C1FD55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AFE54C"/>
        </a:accent6>
        <a:hlink>
          <a:srgbClr val="008080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4">
        <a:dk1>
          <a:srgbClr val="000000"/>
        </a:dk1>
        <a:lt1>
          <a:srgbClr val="FFFFFF"/>
        </a:lt1>
        <a:dk2>
          <a:srgbClr val="000000"/>
        </a:dk2>
        <a:lt2>
          <a:srgbClr val="006666"/>
        </a:lt2>
        <a:accent1>
          <a:srgbClr val="33CCCC"/>
        </a:accent1>
        <a:accent2>
          <a:srgbClr val="C1FD55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AFE54C"/>
        </a:accent6>
        <a:hlink>
          <a:srgbClr val="008080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5">
        <a:dk1>
          <a:srgbClr val="000000"/>
        </a:dk1>
        <a:lt1>
          <a:srgbClr val="FFFFFF"/>
        </a:lt1>
        <a:dk2>
          <a:srgbClr val="000000"/>
        </a:dk2>
        <a:lt2>
          <a:srgbClr val="006666"/>
        </a:lt2>
        <a:accent1>
          <a:srgbClr val="33CCCC"/>
        </a:accent1>
        <a:accent2>
          <a:srgbClr val="C1FD55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AFE54C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6">
        <a:dk1>
          <a:srgbClr val="000000"/>
        </a:dk1>
        <a:lt1>
          <a:srgbClr val="FFFFFF"/>
        </a:lt1>
        <a:dk2>
          <a:srgbClr val="000000"/>
        </a:dk2>
        <a:lt2>
          <a:srgbClr val="006666"/>
        </a:lt2>
        <a:accent1>
          <a:srgbClr val="33CCCC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E7E7E7"/>
        </a:accent6>
        <a:hlink>
          <a:srgbClr val="006666"/>
        </a:hlink>
        <a:folHlink>
          <a:srgbClr val="B9FF5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28625</TotalTime>
  <Words>2077</Words>
  <Application>Microsoft Macintosh PowerPoint</Application>
  <PresentationFormat>On-screen Show (4:3)</PresentationFormat>
  <Paragraphs>332</Paragraphs>
  <Slides>32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Arial Black</vt:lpstr>
      <vt:lpstr>Courier New</vt:lpstr>
      <vt:lpstr>Times New Roman</vt:lpstr>
      <vt:lpstr>Wingdings</vt:lpstr>
      <vt:lpstr>1_Pixel</vt:lpstr>
      <vt:lpstr>Promoting the Health and Well-Being of Biomedical Trainees</vt:lpstr>
      <vt:lpstr>PowerPoint Presentation</vt:lpstr>
      <vt:lpstr>A Philosophy </vt:lpstr>
      <vt:lpstr>Psychological Safety</vt:lpstr>
      <vt:lpstr>PowerPoint Presentation</vt:lpstr>
      <vt:lpstr>A Lot Depends On….</vt:lpstr>
      <vt:lpstr>This Means We…</vt:lpstr>
      <vt:lpstr>We Are Scientists And Understand Data</vt:lpstr>
      <vt:lpstr>Supportive and Directive Behaviors</vt:lpstr>
      <vt:lpstr>Important To Remember</vt:lpstr>
      <vt:lpstr>Communication/Work Styles</vt:lpstr>
      <vt:lpstr>All Styles Have Strengths</vt:lpstr>
      <vt:lpstr>But Strengths Over-used (Or Used At the Wrong Time) Become Liabilities</vt:lpstr>
      <vt:lpstr>Styles and Conflict</vt:lpstr>
      <vt:lpstr>What Trainees Say….</vt:lpstr>
      <vt:lpstr>Some Key Questions</vt:lpstr>
      <vt:lpstr>Stages Of A Discussion</vt:lpstr>
      <vt:lpstr>Some Thoughts About Positive Coping Strategies</vt:lpstr>
      <vt:lpstr>Resilience</vt:lpstr>
      <vt:lpstr>A Model For Building Resilience</vt:lpstr>
      <vt:lpstr>With the Goal of AIR</vt:lpstr>
      <vt:lpstr>Becoming A Resilient Scientist Series</vt:lpstr>
      <vt:lpstr>Raising a Resilient Scientist Series</vt:lpstr>
      <vt:lpstr>Academic/Research Culture Is a Barrier</vt:lpstr>
      <vt:lpstr>NIH OITE Climate Assessment </vt:lpstr>
      <vt:lpstr>What the Data Look Like</vt:lpstr>
      <vt:lpstr>Occupational Depression Inventory (ODI)  </vt:lpstr>
      <vt:lpstr>Preliminary Lessons Learned</vt:lpstr>
      <vt:lpstr>These Data Provide a Roadmap for Culture Change</vt:lpstr>
      <vt:lpstr>Acknowledgements</vt:lpstr>
      <vt:lpstr>OITE Resources</vt:lpstr>
      <vt:lpstr>PowerPoint Presentation</vt:lpstr>
    </vt:vector>
  </TitlesOfParts>
  <Company>NIH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the NIH</dc:title>
  <dc:creator>NIH User</dc:creator>
  <cp:lastModifiedBy>Milgram, Sharon (NIH/OD) [E]</cp:lastModifiedBy>
  <cp:revision>773</cp:revision>
  <cp:lastPrinted>2020-04-01T15:58:56Z</cp:lastPrinted>
  <dcterms:created xsi:type="dcterms:W3CDTF">2012-04-30T17:23:14Z</dcterms:created>
  <dcterms:modified xsi:type="dcterms:W3CDTF">2023-11-29T11:54:22Z</dcterms:modified>
</cp:coreProperties>
</file>