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57" r:id="rId3"/>
    <p:sldId id="258" r:id="rId4"/>
    <p:sldId id="261" r:id="rId5"/>
    <p:sldId id="260" r:id="rId6"/>
    <p:sldId id="262" r:id="rId7"/>
    <p:sldId id="297" r:id="rId8"/>
    <p:sldId id="296" r:id="rId9"/>
    <p:sldId id="299" r:id="rId10"/>
    <p:sldId id="300" r:id="rId11"/>
    <p:sldId id="264" r:id="rId12"/>
    <p:sldId id="259" r:id="rId13"/>
    <p:sldId id="277" r:id="rId14"/>
    <p:sldId id="278" r:id="rId15"/>
    <p:sldId id="279" r:id="rId16"/>
    <p:sldId id="274" r:id="rId17"/>
    <p:sldId id="276" r:id="rId18"/>
    <p:sldId id="280" r:id="rId19"/>
    <p:sldId id="281"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4674"/>
  </p:normalViewPr>
  <p:slideViewPr>
    <p:cSldViewPr snapToGrid="0" snapToObjects="1">
      <p:cViewPr varScale="1">
        <p:scale>
          <a:sx n="98" d="100"/>
          <a:sy n="98" d="100"/>
        </p:scale>
        <p:origin x="216" y="7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12A8B-4316-6748-A1E2-47EF537A5B67}" type="datetimeFigureOut">
              <a:rPr lang="en-US" smtClean="0"/>
              <a:t>6/25/20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D49C51-3809-7348-A35C-4C7ED786216A}" type="slidenum">
              <a:rPr lang="en-US" smtClean="0"/>
              <a:t>‹#›</a:t>
            </a:fld>
            <a:endParaRPr lang="en-US"/>
          </a:p>
        </p:txBody>
      </p:sp>
    </p:spTree>
    <p:extLst>
      <p:ext uri="{BB962C8B-B14F-4D97-AF65-F5344CB8AC3E}">
        <p14:creationId xmlns:p14="http://schemas.microsoft.com/office/powerpoint/2010/main" val="2924517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9A3B8F8-6F8B-497F-B40D-C838A95BA1F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5217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CA6D6-3F73-A34B-9BA6-CD1D7FBB0C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490A7AC-0C6E-1C49-B49F-E45F50CB40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7C1FC4-CCAD-5D4C-AEE2-360E9E249BF3}"/>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5" name="Footer Placeholder 4">
            <a:extLst>
              <a:ext uri="{FF2B5EF4-FFF2-40B4-BE49-F238E27FC236}">
                <a16:creationId xmlns:a16="http://schemas.microsoft.com/office/drawing/2014/main" id="{71F029C0-AF99-8147-9B52-F0400C5DC6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86BF9B-0A54-DB44-AE9C-4D9FCDF4DF3A}"/>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995742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F1E12-007B-194D-86D7-457C0A3039D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DCFE1E9-EC8C-884A-B83D-E8A06BCB30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4F8B72-2143-2F45-BD15-12FE48FA029F}"/>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5" name="Footer Placeholder 4">
            <a:extLst>
              <a:ext uri="{FF2B5EF4-FFF2-40B4-BE49-F238E27FC236}">
                <a16:creationId xmlns:a16="http://schemas.microsoft.com/office/drawing/2014/main" id="{8ED54910-1173-6442-B383-545E8D748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586E6-DE8B-6542-BB6B-C89F1F0EE133}"/>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3655986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C91E36-D77B-814B-AFCC-08190D50C9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4C14B3-7177-704F-8364-8B642791B3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E4019F-0CFB-3E4A-8994-367BF270B93E}"/>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5" name="Footer Placeholder 4">
            <a:extLst>
              <a:ext uri="{FF2B5EF4-FFF2-40B4-BE49-F238E27FC236}">
                <a16:creationId xmlns:a16="http://schemas.microsoft.com/office/drawing/2014/main" id="{B76676CE-AB73-594A-8D16-AB6CDA4F24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5E05D8-7891-AB44-9394-0E4651D5401C}"/>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1805776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A128C-E706-C847-996E-B517D5CA78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CE07F1-3FF2-164C-98ED-87DDD802FE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020CD5-7C82-3048-8D9A-8FCCEC3D126C}"/>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5" name="Footer Placeholder 4">
            <a:extLst>
              <a:ext uri="{FF2B5EF4-FFF2-40B4-BE49-F238E27FC236}">
                <a16:creationId xmlns:a16="http://schemas.microsoft.com/office/drawing/2014/main" id="{53D95639-87CE-5B4C-86DD-F4B9FCF122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F4F884-D27B-C445-B187-A79E4CE0A1F1}"/>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2678904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EA2F2-0214-A644-A00D-26BEA1EC39B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16E259B-2B6E-BA40-9B99-76A75C2B19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D9DB79-4E9A-8645-85C8-23C60F701ECF}"/>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5" name="Footer Placeholder 4">
            <a:extLst>
              <a:ext uri="{FF2B5EF4-FFF2-40B4-BE49-F238E27FC236}">
                <a16:creationId xmlns:a16="http://schemas.microsoft.com/office/drawing/2014/main" id="{93DB377E-812C-9B49-895D-17AA968CFE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32E18-AEB9-3B4B-9C75-1F1B9DA9E1D4}"/>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2359196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617C3-5D85-674E-88CF-16AE4244F5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9368A8-C45C-DC40-AC1E-944B3133E8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0BB21A-6631-8B45-BC22-64CFB3FE66A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E5D413-6F19-4F46-9861-ACCA7B164CCF}"/>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6" name="Footer Placeholder 5">
            <a:extLst>
              <a:ext uri="{FF2B5EF4-FFF2-40B4-BE49-F238E27FC236}">
                <a16:creationId xmlns:a16="http://schemas.microsoft.com/office/drawing/2014/main" id="{E7D34A85-BA0D-F64A-8F1F-6AF0069A46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D8FF8B-FC34-0E43-97AD-80902662E4B1}"/>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23606259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CF858-86F1-5A44-931F-FC8660D099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154C6A-809E-7243-9577-AC4DF510F2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1829A8-1928-D647-8220-198F81EE46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6EF2F0-6D88-C248-B49E-73BB4C0FAD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CD2D421-C393-054B-AED3-E92EAF67EE9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6C0072-E4EE-4148-98C8-2D74CA9521F9}"/>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8" name="Footer Placeholder 7">
            <a:extLst>
              <a:ext uri="{FF2B5EF4-FFF2-40B4-BE49-F238E27FC236}">
                <a16:creationId xmlns:a16="http://schemas.microsoft.com/office/drawing/2014/main" id="{48591EB6-4BCD-3C4D-9427-80E2DFEC39D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F38747-0134-6A41-9D63-E55E1B8E180E}"/>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108387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3B304-8D44-2942-AF95-792E9EB04A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8738AA-8316-BB42-B202-A7C203E182BB}"/>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4" name="Footer Placeholder 3">
            <a:extLst>
              <a:ext uri="{FF2B5EF4-FFF2-40B4-BE49-F238E27FC236}">
                <a16:creationId xmlns:a16="http://schemas.microsoft.com/office/drawing/2014/main" id="{80458AB8-6F06-7B4A-9167-A4F2CA63CF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56E80A-C1BB-2B49-BAB4-3AA50FDA67FE}"/>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443015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63DB47-9ECE-9B4E-9318-52EF6522F2BE}"/>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3" name="Footer Placeholder 2">
            <a:extLst>
              <a:ext uri="{FF2B5EF4-FFF2-40B4-BE49-F238E27FC236}">
                <a16:creationId xmlns:a16="http://schemas.microsoft.com/office/drawing/2014/main" id="{2A8E0D34-5C33-B240-8883-5A2CD1A7E1C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E5812FB-45AD-F54C-B6C2-DD55F5F67A37}"/>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1550356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95378-EFD1-F244-A4A0-3A40659CDA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B10D8FB-597B-8545-BCCF-8B1B519F28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E4CC22-704D-7A4B-A7AF-E20A502479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76960-9047-5840-B011-A2D1594A7A62}"/>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6" name="Footer Placeholder 5">
            <a:extLst>
              <a:ext uri="{FF2B5EF4-FFF2-40B4-BE49-F238E27FC236}">
                <a16:creationId xmlns:a16="http://schemas.microsoft.com/office/drawing/2014/main" id="{D594EF17-690B-1B40-B419-28D2E3489B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B5B2EE-3AB2-EF42-912B-3D3D8D36459D}"/>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2877717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A313F-71B2-C24B-8499-4F503ABEA6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6DA78C-8C2A-394D-B8B7-4256E4D92E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79F805-3C06-C94A-A6AA-A741D45D17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8DF94E-8240-444A-92D7-2627B5F5C1B7}"/>
              </a:ext>
            </a:extLst>
          </p:cNvPr>
          <p:cNvSpPr>
            <a:spLocks noGrp="1"/>
          </p:cNvSpPr>
          <p:nvPr>
            <p:ph type="dt" sz="half" idx="10"/>
          </p:nvPr>
        </p:nvSpPr>
        <p:spPr/>
        <p:txBody>
          <a:bodyPr/>
          <a:lstStyle/>
          <a:p>
            <a:fld id="{31A09B8A-0119-DA41-B92B-F92496E6E492}" type="datetimeFigureOut">
              <a:rPr lang="en-US" smtClean="0"/>
              <a:t>6/25/20</a:t>
            </a:fld>
            <a:endParaRPr lang="en-US"/>
          </a:p>
        </p:txBody>
      </p:sp>
      <p:sp>
        <p:nvSpPr>
          <p:cNvPr id="6" name="Footer Placeholder 5">
            <a:extLst>
              <a:ext uri="{FF2B5EF4-FFF2-40B4-BE49-F238E27FC236}">
                <a16:creationId xmlns:a16="http://schemas.microsoft.com/office/drawing/2014/main" id="{94585ADA-DFBA-F64D-A8E6-84B38CCA6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62AF68-3396-404A-89E4-F9A089DB1405}"/>
              </a:ext>
            </a:extLst>
          </p:cNvPr>
          <p:cNvSpPr>
            <a:spLocks noGrp="1"/>
          </p:cNvSpPr>
          <p:nvPr>
            <p:ph type="sldNum" sz="quarter" idx="12"/>
          </p:nvPr>
        </p:nvSpPr>
        <p:spPr/>
        <p:txBody>
          <a:bodyPr/>
          <a:lstStyle/>
          <a:p>
            <a:fld id="{A4625C0B-23EA-7749-9C5C-607EED8D9875}" type="slidenum">
              <a:rPr lang="en-US" smtClean="0"/>
              <a:t>‹#›</a:t>
            </a:fld>
            <a:endParaRPr lang="en-US"/>
          </a:p>
        </p:txBody>
      </p:sp>
    </p:spTree>
    <p:extLst>
      <p:ext uri="{BB962C8B-B14F-4D97-AF65-F5344CB8AC3E}">
        <p14:creationId xmlns:p14="http://schemas.microsoft.com/office/powerpoint/2010/main" val="2359652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F59AB7-4E2D-254F-9A7E-FAA378488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A3037F-3539-AE4B-BEB5-460ED15FBD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309BBF-5825-9347-A106-F2D2CDD0CF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A09B8A-0119-DA41-B92B-F92496E6E492}" type="datetimeFigureOut">
              <a:rPr lang="en-US" smtClean="0"/>
              <a:t>6/25/20</a:t>
            </a:fld>
            <a:endParaRPr lang="en-US"/>
          </a:p>
        </p:txBody>
      </p:sp>
      <p:sp>
        <p:nvSpPr>
          <p:cNvPr id="5" name="Footer Placeholder 4">
            <a:extLst>
              <a:ext uri="{FF2B5EF4-FFF2-40B4-BE49-F238E27FC236}">
                <a16:creationId xmlns:a16="http://schemas.microsoft.com/office/drawing/2014/main" id="{017DC960-E395-2548-B956-2C6D01B208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06DA54-03CD-5540-8831-0B78BA932A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25C0B-23EA-7749-9C5C-607EED8D9875}" type="slidenum">
              <a:rPr lang="en-US" smtClean="0"/>
              <a:t>‹#›</a:t>
            </a:fld>
            <a:endParaRPr lang="en-US"/>
          </a:p>
        </p:txBody>
      </p:sp>
    </p:spTree>
    <p:extLst>
      <p:ext uri="{BB962C8B-B14F-4D97-AF65-F5344CB8AC3E}">
        <p14:creationId xmlns:p14="http://schemas.microsoft.com/office/powerpoint/2010/main" val="1234063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diversity.unc.edu/resources/best/" TargetMode="External"/><Relationship Id="rId2" Type="http://schemas.openxmlformats.org/officeDocument/2006/relationships/hyperlink" Target="https://www.med.unc.edu/diversity/" TargetMode="External"/><Relationship Id="rId1" Type="http://schemas.openxmlformats.org/officeDocument/2006/relationships/slideLayout" Target="../slideLayouts/slideLayout2.xml"/><Relationship Id="rId4" Type="http://schemas.openxmlformats.org/officeDocument/2006/relationships/hyperlink" Target="https://www.med.unc.edu/biochem/about-us/diversity-and-inclusi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twitter.com/nature"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enguinrandomhouse.com/books/190696/the-warmth-of-other-suns-by-isabel-wilkerson/" TargetMode="External"/><Relationship Id="rId2" Type="http://schemas.openxmlformats.org/officeDocument/2006/relationships/hyperlink" Target="https://www.penguinrandomhouse.com/books/7753/the-fire-next-time-by-james-baldwin/9780679744726/teachers-guide/" TargetMode="Externa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prettygooddesign.org/blog/Blog%20Post%20Title%20One-5new4"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AD33-E290-9843-A295-0EDBB58F2C8B}"/>
              </a:ext>
            </a:extLst>
          </p:cNvPr>
          <p:cNvSpPr>
            <a:spLocks noGrp="1"/>
          </p:cNvSpPr>
          <p:nvPr>
            <p:ph type="ctrTitle"/>
          </p:nvPr>
        </p:nvSpPr>
        <p:spPr>
          <a:xfrm>
            <a:off x="1524000" y="207963"/>
            <a:ext cx="9144000" cy="2387600"/>
          </a:xfrm>
        </p:spPr>
        <p:txBody>
          <a:bodyPr/>
          <a:lstStyle/>
          <a:p>
            <a:r>
              <a:rPr lang="en-US" dirty="0"/>
              <a:t>BCBP Faculty Meeting</a:t>
            </a:r>
            <a:br>
              <a:rPr lang="en-US" dirty="0"/>
            </a:br>
            <a:r>
              <a:rPr lang="en-US" dirty="0"/>
              <a:t>June 25</a:t>
            </a:r>
            <a:r>
              <a:rPr lang="en-US" baseline="30000" dirty="0"/>
              <a:t>th</a:t>
            </a:r>
            <a:r>
              <a:rPr lang="en-US" dirty="0"/>
              <a:t>, 2020</a:t>
            </a:r>
          </a:p>
        </p:txBody>
      </p:sp>
      <p:sp>
        <p:nvSpPr>
          <p:cNvPr id="3" name="Subtitle 2">
            <a:extLst>
              <a:ext uri="{FF2B5EF4-FFF2-40B4-BE49-F238E27FC236}">
                <a16:creationId xmlns:a16="http://schemas.microsoft.com/office/drawing/2014/main" id="{1C9BCC3E-7691-B24B-B0C0-FCBD603D5A6C}"/>
              </a:ext>
            </a:extLst>
          </p:cNvPr>
          <p:cNvSpPr>
            <a:spLocks noGrp="1"/>
          </p:cNvSpPr>
          <p:nvPr>
            <p:ph type="subTitle" idx="1"/>
          </p:nvPr>
        </p:nvSpPr>
        <p:spPr>
          <a:xfrm>
            <a:off x="1326292" y="2953233"/>
            <a:ext cx="9881286" cy="3410496"/>
          </a:xfrm>
        </p:spPr>
        <p:txBody>
          <a:bodyPr>
            <a:noAutofit/>
          </a:bodyPr>
          <a:lstStyle/>
          <a:p>
            <a:pPr marL="457200" indent="-457200" algn="l">
              <a:buFont typeface="Arial" panose="020B0604020202020204" pitchFamily="34" charset="0"/>
              <a:buChar char="•"/>
            </a:pPr>
            <a:r>
              <a:rPr lang="en-US" sz="2000" dirty="0"/>
              <a:t>Congratulations/welcomes (Brian)</a:t>
            </a:r>
          </a:p>
          <a:p>
            <a:pPr marL="457200" indent="-457200" algn="l">
              <a:buFont typeface="Arial" panose="020B0604020202020204" pitchFamily="34" charset="0"/>
              <a:buChar char="•"/>
            </a:pPr>
            <a:r>
              <a:rPr lang="en-US" sz="2000" dirty="0"/>
              <a:t>Updates on University policy for resumed operations (Brian/Lynn) </a:t>
            </a:r>
          </a:p>
          <a:p>
            <a:pPr marL="457200" indent="-457200" algn="l">
              <a:buFont typeface="Arial" panose="020B0604020202020204" pitchFamily="34" charset="0"/>
              <a:buChar char="•"/>
            </a:pPr>
            <a:r>
              <a:rPr lang="en-US" sz="2000" dirty="0"/>
              <a:t>Traffic flow in GMB (Brian/Lynn)</a:t>
            </a:r>
          </a:p>
          <a:p>
            <a:pPr marL="457200" indent="-457200" algn="l">
              <a:buFont typeface="Arial" panose="020B0604020202020204" pitchFamily="34" charset="0"/>
              <a:buChar char="•"/>
            </a:pPr>
            <a:r>
              <a:rPr lang="en-US" sz="2000" dirty="0"/>
              <a:t>How do people think things are going w/ reopening?  Suggestions/concerns?</a:t>
            </a:r>
          </a:p>
          <a:p>
            <a:pPr marL="457200" indent="-457200" algn="l">
              <a:buFont typeface="Arial" panose="020B0604020202020204" pitchFamily="34" charset="0"/>
              <a:buChar char="•"/>
            </a:pPr>
            <a:r>
              <a:rPr lang="en-US" sz="2000" dirty="0"/>
              <a:t>Updates on fall classes/BBSP (Wolfgang/Jean)</a:t>
            </a:r>
          </a:p>
          <a:p>
            <a:pPr marL="457200" indent="-457200" algn="l">
              <a:buFont typeface="Arial" panose="020B0604020202020204" pitchFamily="34" charset="0"/>
              <a:buChar char="•"/>
            </a:pPr>
            <a:r>
              <a:rPr lang="en-US" sz="2000" dirty="0"/>
              <a:t>Updates on parking/hiring (Brian/Steven)</a:t>
            </a:r>
          </a:p>
          <a:p>
            <a:pPr marL="457200" indent="-457200" algn="l">
              <a:buFont typeface="Arial" panose="020B0604020202020204" pitchFamily="34" charset="0"/>
              <a:buChar char="•"/>
            </a:pPr>
            <a:r>
              <a:rPr lang="en-US" sz="2000" dirty="0"/>
              <a:t>Current events and anti-racism.  What can we all do to get involved. (Silvia)</a:t>
            </a:r>
          </a:p>
          <a:p>
            <a:pPr marL="457200" indent="-457200" algn="l">
              <a:buFont typeface="Arial" panose="020B0604020202020204" pitchFamily="34" charset="0"/>
              <a:buChar char="•"/>
            </a:pPr>
            <a:endParaRPr lang="en-US" sz="2000" dirty="0"/>
          </a:p>
        </p:txBody>
      </p:sp>
    </p:spTree>
    <p:extLst>
      <p:ext uri="{BB962C8B-B14F-4D97-AF65-F5344CB8AC3E}">
        <p14:creationId xmlns:p14="http://schemas.microsoft.com/office/powerpoint/2010/main" val="1135134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Salary Increases	 </a:t>
            </a:r>
          </a:p>
        </p:txBody>
      </p:sp>
      <p:sp>
        <p:nvSpPr>
          <p:cNvPr id="3" name="Content Placeholder 2"/>
          <p:cNvSpPr>
            <a:spLocks noGrp="1"/>
          </p:cNvSpPr>
          <p:nvPr>
            <p:ph idx="1"/>
          </p:nvPr>
        </p:nvSpPr>
        <p:spPr/>
        <p:txBody>
          <a:bodyPr/>
          <a:lstStyle/>
          <a:p>
            <a:r>
              <a:rPr lang="en-US" dirty="0"/>
              <a:t>There’s currently a freeze on salary increases with no end date set yet. </a:t>
            </a:r>
          </a:p>
          <a:p>
            <a:r>
              <a:rPr lang="en-US" dirty="0"/>
              <a:t>Exceptions to above:</a:t>
            </a:r>
          </a:p>
          <a:p>
            <a:pPr marL="0" indent="0">
              <a:buNone/>
            </a:pPr>
            <a:r>
              <a:rPr lang="en-US" dirty="0"/>
              <a:t>Increases associated with promotions, Post-docs being reappointed and being increased to match NIH salary recommendations, regulatory requirement such as GRA increases due to coming off training grant, Visa related increases such as prevailing wage requirements, etc. </a:t>
            </a:r>
          </a:p>
          <a:p>
            <a:r>
              <a:rPr lang="en-US" dirty="0"/>
              <a:t>If none of above apply, must wait until freeze is lifted. </a:t>
            </a:r>
          </a:p>
          <a:p>
            <a:r>
              <a:rPr lang="en-US" dirty="0"/>
              <a:t>It’s undetermined at this time if retroactive increases will be allowed. </a:t>
            </a:r>
          </a:p>
          <a:p>
            <a:endParaRPr lang="en-US" dirty="0"/>
          </a:p>
        </p:txBody>
      </p:sp>
      <p:sp>
        <p:nvSpPr>
          <p:cNvPr id="4" name="TextBox 3">
            <a:extLst>
              <a:ext uri="{FF2B5EF4-FFF2-40B4-BE49-F238E27FC236}">
                <a16:creationId xmlns:a16="http://schemas.microsoft.com/office/drawing/2014/main" id="{C5CF046A-D4E3-824C-B09C-7F74A81D7952}"/>
              </a:ext>
            </a:extLst>
          </p:cNvPr>
          <p:cNvSpPr txBox="1"/>
          <p:nvPr/>
        </p:nvSpPr>
        <p:spPr>
          <a:xfrm>
            <a:off x="3619676" y="443567"/>
            <a:ext cx="4192110" cy="1446550"/>
          </a:xfrm>
          <a:prstGeom prst="rect">
            <a:avLst/>
          </a:prstGeom>
          <a:noFill/>
        </p:spPr>
        <p:txBody>
          <a:bodyPr wrap="none" rtlCol="0">
            <a:spAutoFit/>
          </a:bodyPr>
          <a:lstStyle/>
          <a:p>
            <a:pPr algn="ctr"/>
            <a:r>
              <a:rPr lang="en-US" sz="4400" dirty="0">
                <a:solidFill>
                  <a:srgbClr val="FF0000"/>
                </a:solidFill>
              </a:rPr>
              <a:t>Updates</a:t>
            </a:r>
          </a:p>
          <a:p>
            <a:pPr marL="457200" indent="-457200">
              <a:buFont typeface="Arial" panose="020B0604020202020204" pitchFamily="34" charset="0"/>
              <a:buChar char="•"/>
            </a:pPr>
            <a:endParaRPr lang="en-US" sz="4400" dirty="0"/>
          </a:p>
        </p:txBody>
      </p:sp>
      <p:sp>
        <p:nvSpPr>
          <p:cNvPr id="5" name="Title 1">
            <a:extLst>
              <a:ext uri="{FF2B5EF4-FFF2-40B4-BE49-F238E27FC236}">
                <a16:creationId xmlns:a16="http://schemas.microsoft.com/office/drawing/2014/main" id="{64903555-43A5-704F-B72A-017DD020FF51}"/>
              </a:ext>
            </a:extLst>
          </p:cNvPr>
          <p:cNvSpPr txBox="1">
            <a:spLocks/>
          </p:cNvSpPr>
          <p:nvPr/>
        </p:nvSpPr>
        <p:spPr>
          <a:xfrm>
            <a:off x="756007" y="-3595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BCBP Resumed Operations </a:t>
            </a:r>
          </a:p>
        </p:txBody>
      </p:sp>
    </p:spTree>
    <p:extLst>
      <p:ext uri="{BB962C8B-B14F-4D97-AF65-F5344CB8AC3E}">
        <p14:creationId xmlns:p14="http://schemas.microsoft.com/office/powerpoint/2010/main" val="20008528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A6A5B3F-0095-834A-98F5-8BF1F25174BC}"/>
              </a:ext>
            </a:extLst>
          </p:cNvPr>
          <p:cNvSpPr>
            <a:spLocks noGrp="1"/>
          </p:cNvSpPr>
          <p:nvPr>
            <p:ph type="ctrTitle"/>
          </p:nvPr>
        </p:nvSpPr>
        <p:spPr>
          <a:xfrm>
            <a:off x="3045368" y="1702623"/>
            <a:ext cx="6105194" cy="2031055"/>
          </a:xfrm>
        </p:spPr>
        <p:txBody>
          <a:bodyPr>
            <a:normAutofit/>
          </a:bodyPr>
          <a:lstStyle/>
          <a:p>
            <a:r>
              <a:rPr lang="en-US" b="1" dirty="0">
                <a:solidFill>
                  <a:schemeClr val="bg1"/>
                </a:solidFill>
              </a:rPr>
              <a:t>A PERFECT STORM!</a:t>
            </a:r>
          </a:p>
        </p:txBody>
      </p:sp>
      <p:sp>
        <p:nvSpPr>
          <p:cNvPr id="3" name="Subtitle 2">
            <a:extLst>
              <a:ext uri="{FF2B5EF4-FFF2-40B4-BE49-F238E27FC236}">
                <a16:creationId xmlns:a16="http://schemas.microsoft.com/office/drawing/2014/main" id="{67F492E5-0CF0-9D48-A998-1A5B9CCD52FA}"/>
              </a:ext>
            </a:extLst>
          </p:cNvPr>
          <p:cNvSpPr>
            <a:spLocks noGrp="1"/>
          </p:cNvSpPr>
          <p:nvPr>
            <p:ph type="subTitle" idx="1"/>
          </p:nvPr>
        </p:nvSpPr>
        <p:spPr>
          <a:xfrm>
            <a:off x="3185071" y="4754222"/>
            <a:ext cx="6105194" cy="1054150"/>
          </a:xfrm>
        </p:spPr>
        <p:txBody>
          <a:bodyPr>
            <a:normAutofit/>
          </a:bodyPr>
          <a:lstStyle/>
          <a:p>
            <a:r>
              <a:rPr lang="en-US" sz="1500" dirty="0">
                <a:solidFill>
                  <a:srgbClr val="FFFFFF"/>
                </a:solidFill>
              </a:rPr>
              <a:t>Silvia B Ramos, MD PhD</a:t>
            </a:r>
          </a:p>
          <a:p>
            <a:r>
              <a:rPr lang="en-US" sz="1500" dirty="0">
                <a:solidFill>
                  <a:srgbClr val="FFFFFF"/>
                </a:solidFill>
              </a:rPr>
              <a:t>BCBP Diversity Liaison</a:t>
            </a:r>
          </a:p>
          <a:p>
            <a:r>
              <a:rPr lang="en-US" sz="1500" dirty="0">
                <a:solidFill>
                  <a:srgbClr val="FFFFFF"/>
                </a:solidFill>
              </a:rPr>
              <a:t>06/25/2020</a:t>
            </a:r>
          </a:p>
        </p:txBody>
      </p:sp>
      <p:sp>
        <p:nvSpPr>
          <p:cNvPr id="4" name="TextBox 3">
            <a:extLst>
              <a:ext uri="{FF2B5EF4-FFF2-40B4-BE49-F238E27FC236}">
                <a16:creationId xmlns:a16="http://schemas.microsoft.com/office/drawing/2014/main" id="{528BA13E-E4F6-7242-8F56-D80CCE908904}"/>
              </a:ext>
            </a:extLst>
          </p:cNvPr>
          <p:cNvSpPr txBox="1"/>
          <p:nvPr/>
        </p:nvSpPr>
        <p:spPr>
          <a:xfrm>
            <a:off x="2638995" y="3809847"/>
            <a:ext cx="6914009"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Chance to shift the strategic landscape?</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540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ge6image62913776">
            <a:extLst>
              <a:ext uri="{FF2B5EF4-FFF2-40B4-BE49-F238E27FC236}">
                <a16:creationId xmlns:a16="http://schemas.microsoft.com/office/drawing/2014/main" id="{BEE6BC57-5406-3B4A-8614-5274D1BC3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6425" y="70553"/>
            <a:ext cx="7691257" cy="671689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page6image56399872">
            <a:extLst>
              <a:ext uri="{FF2B5EF4-FFF2-40B4-BE49-F238E27FC236}">
                <a16:creationId xmlns:a16="http://schemas.microsoft.com/office/drawing/2014/main" id="{FE8B52AF-A655-7447-9E1C-388B8AE5C2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3900" y="-3276600"/>
            <a:ext cx="647700" cy="50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5FB0CD1-BB08-0D49-9CC3-0AE26C4FCB90}"/>
              </a:ext>
            </a:extLst>
          </p:cNvPr>
          <p:cNvSpPr/>
          <p:nvPr/>
        </p:nvSpPr>
        <p:spPr>
          <a:xfrm>
            <a:off x="5034668" y="3555976"/>
            <a:ext cx="2252091" cy="584775"/>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B0F0"/>
                </a:solidFill>
                <a:effectLst/>
                <a:uLnTx/>
                <a:uFillTx/>
                <a:latin typeface="nevis"/>
                <a:ea typeface="+mn-ea"/>
                <a:cs typeface="+mn-cs"/>
              </a:rPr>
              <a:t>TECHNOLOGY &amp;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B0F0"/>
                </a:solidFill>
                <a:effectLst/>
                <a:uLnTx/>
                <a:uFillTx/>
                <a:latin typeface="nevis"/>
                <a:ea typeface="+mn-ea"/>
                <a:cs typeface="+mn-cs"/>
              </a:rPr>
              <a:t>SCIENTIFIC KNOWLEDGE </a:t>
            </a:r>
            <a:endParaRPr kumimoji="0" lang="en-US" altLang="en-US" sz="1600" b="0" i="0" u="none" strike="noStrike" kern="1200" cap="none" spc="0" normalizeH="0" baseline="0" noProof="0" dirty="0">
              <a:ln>
                <a:noFill/>
              </a:ln>
              <a:solidFill>
                <a:srgbClr val="00B0F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371E021-8966-5C4C-9688-99940F33E6F0}"/>
              </a:ext>
            </a:extLst>
          </p:cNvPr>
          <p:cNvSpPr/>
          <p:nvPr/>
        </p:nvSpPr>
        <p:spPr>
          <a:xfrm>
            <a:off x="5305651" y="4652748"/>
            <a:ext cx="196957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nevis"/>
                <a:ea typeface="+mn-ea"/>
                <a:cs typeface="+mn-cs"/>
              </a:rPr>
              <a:t>GREAT RECESSION </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D8A8E9BE-7A26-E643-882C-00D884D95F1A}"/>
              </a:ext>
            </a:extLst>
          </p:cNvPr>
          <p:cNvSpPr/>
          <p:nvPr/>
        </p:nvSpPr>
        <p:spPr>
          <a:xfrm>
            <a:off x="5404434" y="2977253"/>
            <a:ext cx="1919693"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nevis"/>
                <a:ea typeface="+mn-ea"/>
                <a:cs typeface="+mn-cs"/>
              </a:rPr>
              <a:t>RACIAL ACTIVISM </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E5626A0-4AAB-6840-81D1-4F4B68C3AF3F}"/>
              </a:ext>
            </a:extLst>
          </p:cNvPr>
          <p:cNvSpPr/>
          <p:nvPr/>
        </p:nvSpPr>
        <p:spPr>
          <a:xfrm>
            <a:off x="8284422" y="5524216"/>
            <a:ext cx="3453318"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Seravek" panose="020B0503040000020004" pitchFamily="34" charset="0"/>
                <a:ea typeface="+mn-ea"/>
                <a:cs typeface="+mn-cs"/>
              </a:rPr>
              <a:t>Rise of Centennials &amp; Millennials </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34588083-8D8E-FB45-8077-8CC7C845660C}"/>
              </a:ext>
            </a:extLst>
          </p:cNvPr>
          <p:cNvSpPr/>
          <p:nvPr/>
        </p:nvSpPr>
        <p:spPr>
          <a:xfrm>
            <a:off x="8121044" y="5994147"/>
            <a:ext cx="3780074"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Seravek" panose="020B0503040000020004" pitchFamily="34" charset="0"/>
                <a:ea typeface="+mn-ea"/>
                <a:cs typeface="+mn-cs"/>
              </a:rPr>
              <a:t>Political &amp; Legal Threats to Diversity </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7ABBC15-FA81-8248-972A-01F725C388D3}"/>
              </a:ext>
            </a:extLst>
          </p:cNvPr>
          <p:cNvSpPr/>
          <p:nvPr/>
        </p:nvSpPr>
        <p:spPr>
          <a:xfrm>
            <a:off x="6598567" y="1390429"/>
            <a:ext cx="225209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nevis"/>
                <a:ea typeface="+mn-ea"/>
                <a:cs typeface="+mn-cs"/>
              </a:rPr>
              <a:t>COVID-19 PANDEMIC </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135C5EE5-B499-2342-9872-B07831838179}"/>
              </a:ext>
            </a:extLst>
          </p:cNvPr>
          <p:cNvSpPr/>
          <p:nvPr/>
        </p:nvSpPr>
        <p:spPr>
          <a:xfrm>
            <a:off x="2693386" y="2296304"/>
            <a:ext cx="1972976"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nevis"/>
                <a:ea typeface="+mn-ea"/>
                <a:cs typeface="+mn-cs"/>
              </a:rPr>
              <a:t>POLITICAL LASHES </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2920724-3B26-094F-B28B-9033D0C5D91E}"/>
              </a:ext>
            </a:extLst>
          </p:cNvPr>
          <p:cNvSpPr/>
          <p:nvPr/>
        </p:nvSpPr>
        <p:spPr>
          <a:xfrm>
            <a:off x="3398757" y="3177633"/>
            <a:ext cx="2005677"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Seravek" panose="020B0503040000020004" pitchFamily="34" charset="0"/>
                <a:ea typeface="+mn-ea"/>
                <a:cs typeface="+mn-cs"/>
              </a:rPr>
              <a:t>Social Inequalities </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CFFBE148-E775-D344-B41B-68569E516821}"/>
              </a:ext>
            </a:extLst>
          </p:cNvPr>
          <p:cNvSpPr/>
          <p:nvPr/>
        </p:nvSpPr>
        <p:spPr>
          <a:xfrm>
            <a:off x="8842050" y="1926972"/>
            <a:ext cx="1945661"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Seravek" panose="020B0503040000020004" pitchFamily="34" charset="0"/>
                <a:ea typeface="+mn-ea"/>
                <a:cs typeface="+mn-cs"/>
              </a:rPr>
              <a:t>Health Disparities</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DF14E613-981F-E241-96C8-0C9CAD1785B2}"/>
              </a:ext>
            </a:extLst>
          </p:cNvPr>
          <p:cNvSpPr/>
          <p:nvPr/>
        </p:nvSpPr>
        <p:spPr>
          <a:xfrm>
            <a:off x="4444140" y="5168886"/>
            <a:ext cx="3840282"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Seravek" panose="020B0503040000020004" pitchFamily="34" charset="0"/>
                <a:ea typeface="+mn-ea"/>
                <a:cs typeface="+mn-cs"/>
              </a:rPr>
              <a:t>Unemployment Affecting Minorities  </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0FDCC4D5-80B2-4A44-8241-9E7FC84BD3A4}"/>
              </a:ext>
            </a:extLst>
          </p:cNvPr>
          <p:cNvSpPr/>
          <p:nvPr/>
        </p:nvSpPr>
        <p:spPr>
          <a:xfrm>
            <a:off x="6598567" y="4100820"/>
            <a:ext cx="1894365"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Seravek" panose="020B0503040000020004" pitchFamily="34" charset="0"/>
                <a:ea typeface="+mn-ea"/>
                <a:cs typeface="+mn-cs"/>
              </a:rPr>
              <a:t>Educational Gap  </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4FBC3A8F-F8D8-0042-A839-2A2E6F2F9B2F}"/>
              </a:ext>
            </a:extLst>
          </p:cNvPr>
          <p:cNvSpPr/>
          <p:nvPr/>
        </p:nvSpPr>
        <p:spPr>
          <a:xfrm>
            <a:off x="5213323" y="2446026"/>
            <a:ext cx="2817310"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nevis"/>
                <a:ea typeface="+mn-ea"/>
                <a:cs typeface="+mn-cs"/>
              </a:rPr>
              <a:t>POLICE BIAS VIOLENT ACTS </a:t>
            </a:r>
            <a:endParaRPr kumimoji="0" lang="en-US" alt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01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51B16-3F08-1A4E-B7EF-2C4B630EACA7}"/>
              </a:ext>
            </a:extLst>
          </p:cNvPr>
          <p:cNvSpPr>
            <a:spLocks noGrp="1"/>
          </p:cNvSpPr>
          <p:nvPr>
            <p:ph type="title"/>
          </p:nvPr>
        </p:nvSpPr>
        <p:spPr>
          <a:xfrm>
            <a:off x="838200" y="486360"/>
            <a:ext cx="10515600" cy="1325563"/>
          </a:xfrm>
        </p:spPr>
        <p:txBody>
          <a:bodyPr>
            <a:normAutofit/>
          </a:bodyPr>
          <a:lstStyle/>
          <a:p>
            <a:r>
              <a:rPr lang="en-US" b="1" dirty="0">
                <a:solidFill>
                  <a:schemeClr val="bg1"/>
                </a:solidFill>
                <a:latin typeface="+mn-lt"/>
              </a:rPr>
              <a:t>New emerging issue, Immigration Restrictions</a:t>
            </a:r>
          </a:p>
        </p:txBody>
      </p:sp>
      <p:pic>
        <p:nvPicPr>
          <p:cNvPr id="5" name="Picture 4" descr="A picture containing building, child, girl, young&#10;&#10;Description automatically generated">
            <a:extLst>
              <a:ext uri="{FF2B5EF4-FFF2-40B4-BE49-F238E27FC236}">
                <a16:creationId xmlns:a16="http://schemas.microsoft.com/office/drawing/2014/main" id="{293B8B27-FAFA-3345-8669-31DB9B706803}"/>
              </a:ext>
            </a:extLst>
          </p:cNvPr>
          <p:cNvPicPr>
            <a:picLocks noChangeAspect="1"/>
          </p:cNvPicPr>
          <p:nvPr/>
        </p:nvPicPr>
        <p:blipFill rotWithShape="1">
          <a:blip r:embed="rId2"/>
          <a:srcRect r="5011" b="-2"/>
          <a:stretch/>
        </p:blipFill>
        <p:spPr>
          <a:xfrm>
            <a:off x="841248" y="2177032"/>
            <a:ext cx="6236208" cy="3660185"/>
          </a:xfrm>
          <a:prstGeom prst="rect">
            <a:avLst/>
          </a:prstGeom>
        </p:spPr>
      </p:pic>
      <p:sp>
        <p:nvSpPr>
          <p:cNvPr id="3" name="Content Placeholder 2">
            <a:extLst>
              <a:ext uri="{FF2B5EF4-FFF2-40B4-BE49-F238E27FC236}">
                <a16:creationId xmlns:a16="http://schemas.microsoft.com/office/drawing/2014/main" id="{DC81F97F-FF4E-FD45-B880-824543F42602}"/>
              </a:ext>
            </a:extLst>
          </p:cNvPr>
          <p:cNvSpPr>
            <a:spLocks noGrp="1"/>
          </p:cNvSpPr>
          <p:nvPr>
            <p:ph idx="1"/>
          </p:nvPr>
        </p:nvSpPr>
        <p:spPr>
          <a:xfrm>
            <a:off x="7546848" y="1973076"/>
            <a:ext cx="3803904" cy="3660185"/>
          </a:xfrm>
        </p:spPr>
        <p:txBody>
          <a:bodyPr anchor="ctr">
            <a:normAutofit/>
          </a:bodyPr>
          <a:lstStyle/>
          <a:p>
            <a:r>
              <a:rPr lang="en-US" sz="2200" b="1" dirty="0"/>
              <a:t>White House extends immigration restrictions to include H-1B, other visas</a:t>
            </a:r>
            <a:br>
              <a:rPr lang="en-US" sz="2200" b="1" dirty="0"/>
            </a:br>
            <a:endParaRPr lang="en-US" sz="2200" dirty="0"/>
          </a:p>
          <a:p>
            <a:r>
              <a:rPr lang="en-US" sz="2200" b="1" dirty="0"/>
              <a:t>The move temporarily bars a variety of employment-based visas through the end of the year</a:t>
            </a:r>
            <a:endParaRPr lang="en-US" sz="2200" dirty="0"/>
          </a:p>
          <a:p>
            <a:endParaRPr lang="en-US" sz="2200" dirty="0"/>
          </a:p>
        </p:txBody>
      </p:sp>
      <p:sp>
        <p:nvSpPr>
          <p:cNvPr id="6" name="Rectangle 5">
            <a:extLst>
              <a:ext uri="{FF2B5EF4-FFF2-40B4-BE49-F238E27FC236}">
                <a16:creationId xmlns:a16="http://schemas.microsoft.com/office/drawing/2014/main" id="{1CD16FD5-F0AA-BB47-968B-18A8E3BC67A8}"/>
              </a:ext>
            </a:extLst>
          </p:cNvPr>
          <p:cNvSpPr/>
          <p:nvPr/>
        </p:nvSpPr>
        <p:spPr>
          <a:xfrm>
            <a:off x="399389" y="5753137"/>
            <a:ext cx="11687508"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www.rollcall.com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/2020/06/22/white-house-extends-immigration-restrictions-to-include-h-1b-other-visas/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article.wn.com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/view/2020/06/23/White_House_extends_immigration_restrictions_to_include_H1B_/</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www.msn.com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-us/news/politics/white-house-extends-immigration-restrictions-to-include-h-1b-other-visas/ar-BB15QCqc</a:t>
            </a:r>
          </a:p>
        </p:txBody>
      </p:sp>
    </p:spTree>
    <p:extLst>
      <p:ext uri="{BB962C8B-B14F-4D97-AF65-F5344CB8AC3E}">
        <p14:creationId xmlns:p14="http://schemas.microsoft.com/office/powerpoint/2010/main" val="3599984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2DC2A-A426-DB42-AA41-A59EC6BCE120}"/>
              </a:ext>
            </a:extLst>
          </p:cNvPr>
          <p:cNvSpPr>
            <a:spLocks noGrp="1"/>
          </p:cNvSpPr>
          <p:nvPr>
            <p:ph type="title"/>
          </p:nvPr>
        </p:nvSpPr>
        <p:spPr/>
        <p:txBody>
          <a:bodyPr/>
          <a:lstStyle/>
          <a:p>
            <a:r>
              <a:rPr lang="en-US" b="1" dirty="0">
                <a:latin typeface="+mn-lt"/>
              </a:rPr>
              <a:t>What is included in the diversity umbrella?</a:t>
            </a:r>
          </a:p>
        </p:txBody>
      </p:sp>
      <p:sp>
        <p:nvSpPr>
          <p:cNvPr id="3" name="Content Placeholder 2">
            <a:extLst>
              <a:ext uri="{FF2B5EF4-FFF2-40B4-BE49-F238E27FC236}">
                <a16:creationId xmlns:a16="http://schemas.microsoft.com/office/drawing/2014/main" id="{86B1B0BF-C220-D047-9D34-3B9DD84D5647}"/>
              </a:ext>
            </a:extLst>
          </p:cNvPr>
          <p:cNvSpPr>
            <a:spLocks noGrp="1"/>
          </p:cNvSpPr>
          <p:nvPr>
            <p:ph idx="1"/>
          </p:nvPr>
        </p:nvSpPr>
        <p:spPr/>
        <p:txBody>
          <a:bodyPr>
            <a:normAutofit lnSpcReduction="10000"/>
          </a:bodyPr>
          <a:lstStyle/>
          <a:p>
            <a:r>
              <a:rPr lang="en-US" dirty="0"/>
              <a:t>Blacks + Browns</a:t>
            </a:r>
          </a:p>
          <a:p>
            <a:r>
              <a:rPr lang="en-US" dirty="0"/>
              <a:t>Immigrants (All Nationalities, including Asians, Indians etc.)</a:t>
            </a:r>
          </a:p>
          <a:p>
            <a:r>
              <a:rPr lang="en-US" dirty="0"/>
              <a:t>Women</a:t>
            </a:r>
          </a:p>
          <a:p>
            <a:r>
              <a:rPr lang="en-US" dirty="0"/>
              <a:t>LGBTQ (Lesbian, Gay, Bisexual, Transgender, Queer)</a:t>
            </a:r>
          </a:p>
          <a:p>
            <a:r>
              <a:rPr lang="en-US" dirty="0"/>
              <a:t>Indigenous</a:t>
            </a:r>
          </a:p>
          <a:p>
            <a:r>
              <a:rPr lang="en-US" dirty="0"/>
              <a:t>Native Americans</a:t>
            </a:r>
          </a:p>
          <a:p>
            <a:r>
              <a:rPr lang="en-US" dirty="0"/>
              <a:t>Religious minorities </a:t>
            </a:r>
          </a:p>
          <a:p>
            <a:endParaRPr lang="en-US" dirty="0"/>
          </a:p>
          <a:p>
            <a:r>
              <a:rPr lang="en-US" dirty="0"/>
              <a:t>So called, </a:t>
            </a:r>
            <a:r>
              <a:rPr lang="en-US" b="1" dirty="0"/>
              <a:t>URMs</a:t>
            </a:r>
            <a:r>
              <a:rPr lang="en-US" dirty="0"/>
              <a:t>: Underrepresented Minorities</a:t>
            </a:r>
          </a:p>
        </p:txBody>
      </p:sp>
    </p:spTree>
    <p:extLst>
      <p:ext uri="{BB962C8B-B14F-4D97-AF65-F5344CB8AC3E}">
        <p14:creationId xmlns:p14="http://schemas.microsoft.com/office/powerpoint/2010/main" val="33298110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003B2-AA8B-D449-9D14-46CFA68C7B02}"/>
              </a:ext>
            </a:extLst>
          </p:cNvPr>
          <p:cNvSpPr>
            <a:spLocks noGrp="1"/>
          </p:cNvSpPr>
          <p:nvPr>
            <p:ph type="title"/>
          </p:nvPr>
        </p:nvSpPr>
        <p:spPr>
          <a:xfrm>
            <a:off x="838200" y="162910"/>
            <a:ext cx="10515600" cy="1325563"/>
          </a:xfrm>
        </p:spPr>
        <p:txBody>
          <a:bodyPr/>
          <a:lstStyle/>
          <a:p>
            <a:r>
              <a:rPr lang="en-US" b="1" dirty="0">
                <a:latin typeface="+mn-lt"/>
              </a:rPr>
              <a:t>Diversity Inclusion Equity goal</a:t>
            </a:r>
          </a:p>
        </p:txBody>
      </p:sp>
      <p:sp>
        <p:nvSpPr>
          <p:cNvPr id="3" name="Content Placeholder 2">
            <a:extLst>
              <a:ext uri="{FF2B5EF4-FFF2-40B4-BE49-F238E27FC236}">
                <a16:creationId xmlns:a16="http://schemas.microsoft.com/office/drawing/2014/main" id="{34B765EE-F35D-AE4B-907D-96075A9B35CA}"/>
              </a:ext>
            </a:extLst>
          </p:cNvPr>
          <p:cNvSpPr>
            <a:spLocks noGrp="1"/>
          </p:cNvSpPr>
          <p:nvPr>
            <p:ph idx="1"/>
          </p:nvPr>
        </p:nvSpPr>
        <p:spPr>
          <a:xfrm>
            <a:off x="672663" y="1324303"/>
            <a:ext cx="10951778" cy="5370787"/>
          </a:xfrm>
        </p:spPr>
        <p:txBody>
          <a:bodyPr>
            <a:normAutofit fontScale="92500" lnSpcReduction="10000"/>
          </a:bodyPr>
          <a:lstStyle/>
          <a:p>
            <a:r>
              <a:rPr lang="en-US" dirty="0"/>
              <a:t>Is to start inter-sectional conversation where race, gender, sexuality, and feminism are concerned. </a:t>
            </a:r>
          </a:p>
          <a:p>
            <a:r>
              <a:rPr lang="en-US" dirty="0"/>
              <a:t>Conversation may trigger discomfort because we shall face people’s ignorance and lack of knowledge of the differences… our own cultural ignorance!!</a:t>
            </a:r>
          </a:p>
          <a:p>
            <a:r>
              <a:rPr lang="en-US" dirty="0"/>
              <a:t>The Diverse cultures are not competing with American culture so much as collaborating within it. </a:t>
            </a:r>
          </a:p>
          <a:p>
            <a:r>
              <a:rPr lang="en-US" dirty="0"/>
              <a:t>Resources:</a:t>
            </a:r>
          </a:p>
          <a:p>
            <a:pPr marL="0" indent="0">
              <a:buNone/>
            </a:pPr>
            <a:r>
              <a:rPr lang="en-US" dirty="0"/>
              <a:t>SOM D &amp; I </a:t>
            </a:r>
            <a:r>
              <a:rPr lang="en-US" dirty="0">
                <a:hlinkClick r:id="rId2"/>
              </a:rPr>
              <a:t>https://www.med.unc.edu/diversity/</a:t>
            </a:r>
            <a:endParaRPr lang="en-US" dirty="0"/>
          </a:p>
          <a:p>
            <a:pPr marL="0" indent="0">
              <a:buNone/>
            </a:pPr>
            <a:br>
              <a:rPr lang="en-US" dirty="0"/>
            </a:br>
            <a:r>
              <a:rPr lang="en-US" dirty="0"/>
              <a:t>UNC D &amp; I best practices &amp; other resources </a:t>
            </a:r>
            <a:r>
              <a:rPr lang="en-US" dirty="0">
                <a:hlinkClick r:id="rId3"/>
              </a:rPr>
              <a:t>https://diversity.unc.edu/resources/best/</a:t>
            </a:r>
            <a:endParaRPr lang="en-US" dirty="0"/>
          </a:p>
          <a:p>
            <a:pPr marL="0" indent="0">
              <a:buNone/>
            </a:pPr>
            <a:endParaRPr lang="en-US" dirty="0"/>
          </a:p>
          <a:p>
            <a:pPr marL="0" indent="0">
              <a:buNone/>
            </a:pPr>
            <a:r>
              <a:rPr lang="en-US" dirty="0"/>
              <a:t>our site </a:t>
            </a:r>
            <a:r>
              <a:rPr lang="en-US" dirty="0">
                <a:hlinkClick r:id="rId4"/>
              </a:rPr>
              <a:t>https://www.med.unc.edu/biochem/about-us/diversity-and-inclusion/</a:t>
            </a:r>
            <a:endParaRPr lang="en-US" dirty="0"/>
          </a:p>
          <a:p>
            <a:endParaRPr lang="en-US" dirty="0"/>
          </a:p>
        </p:txBody>
      </p:sp>
    </p:spTree>
    <p:extLst>
      <p:ext uri="{BB962C8B-B14F-4D97-AF65-F5344CB8AC3E}">
        <p14:creationId xmlns:p14="http://schemas.microsoft.com/office/powerpoint/2010/main" val="125760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9836D-ECE7-8343-B739-FEF015A5118B}"/>
              </a:ext>
            </a:extLst>
          </p:cNvPr>
          <p:cNvSpPr>
            <a:spLocks noGrp="1"/>
          </p:cNvSpPr>
          <p:nvPr>
            <p:ph type="title"/>
          </p:nvPr>
        </p:nvSpPr>
        <p:spPr>
          <a:xfrm>
            <a:off x="424606" y="149873"/>
            <a:ext cx="11361683" cy="2205695"/>
          </a:xfrm>
        </p:spPr>
        <p:txBody>
          <a:bodyPr>
            <a:noAutofit/>
          </a:bodyPr>
          <a:lstStyle/>
          <a:p>
            <a:r>
              <a:rPr lang="en-US" sz="3600" b="1" i="1" dirty="0" err="1"/>
              <a:t>Nikea</a:t>
            </a:r>
            <a:r>
              <a:rPr lang="en-US" sz="3600" b="1" i="1" dirty="0"/>
              <a:t> Pittman</a:t>
            </a:r>
            <a:r>
              <a:rPr lang="en-US" sz="3600" i="1" dirty="0"/>
              <a:t>, PhD, </a:t>
            </a:r>
            <a:r>
              <a:rPr lang="en-US" sz="3200" i="1" dirty="0"/>
              <a:t>is a structural biologist and SPIRE postdoctoral scholar at the UNC School of Medicine. S</a:t>
            </a:r>
            <a:r>
              <a:rPr lang="en-US" sz="3200" dirty="0"/>
              <a:t>he utilizes cryo-electron microscopy to capture three-dimensional images of membrane proteins in the laboratory of</a:t>
            </a:r>
            <a:r>
              <a:rPr lang="en-US" sz="3600" dirty="0"/>
              <a:t> </a:t>
            </a:r>
            <a:r>
              <a:rPr lang="en-US" sz="3600" b="1" dirty="0"/>
              <a:t>Saskia </a:t>
            </a:r>
            <a:r>
              <a:rPr lang="en-US" sz="3600" b="1" dirty="0" err="1"/>
              <a:t>Neher</a:t>
            </a:r>
            <a:r>
              <a:rPr lang="en-US" sz="3600" dirty="0"/>
              <a:t>, PhD. </a:t>
            </a:r>
          </a:p>
        </p:txBody>
      </p:sp>
      <p:pic>
        <p:nvPicPr>
          <p:cNvPr id="5" name="Content Placeholder 4" descr="A person wearing a blue shirt&#10;&#10;Description automatically generated">
            <a:extLst>
              <a:ext uri="{FF2B5EF4-FFF2-40B4-BE49-F238E27FC236}">
                <a16:creationId xmlns:a16="http://schemas.microsoft.com/office/drawing/2014/main" id="{5BA75891-868A-A147-8CDF-11244888A747}"/>
              </a:ext>
            </a:extLst>
          </p:cNvPr>
          <p:cNvPicPr>
            <a:picLocks noGrp="1" noChangeAspect="1"/>
          </p:cNvPicPr>
          <p:nvPr>
            <p:ph idx="1"/>
          </p:nvPr>
        </p:nvPicPr>
        <p:blipFill>
          <a:blip r:embed="rId2"/>
          <a:stretch>
            <a:fillRect/>
          </a:stretch>
        </p:blipFill>
        <p:spPr>
          <a:xfrm>
            <a:off x="806360" y="2461977"/>
            <a:ext cx="5352491" cy="3566098"/>
          </a:xfrm>
        </p:spPr>
      </p:pic>
      <p:sp>
        <p:nvSpPr>
          <p:cNvPr id="6" name="Rectangle 5">
            <a:extLst>
              <a:ext uri="{FF2B5EF4-FFF2-40B4-BE49-F238E27FC236}">
                <a16:creationId xmlns:a16="http://schemas.microsoft.com/office/drawing/2014/main" id="{4502A413-E339-2545-9C44-63F25A00F7EA}"/>
              </a:ext>
            </a:extLst>
          </p:cNvPr>
          <p:cNvSpPr/>
          <p:nvPr/>
        </p:nvSpPr>
        <p:spPr>
          <a:xfrm>
            <a:off x="6889178" y="3429000"/>
            <a:ext cx="4403124"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171A"/>
                </a:solidFill>
                <a:effectLst/>
                <a:uLnTx/>
                <a:uFillTx/>
                <a:latin typeface="system-ui"/>
                <a:ea typeface="+mn-ea"/>
                <a:cs typeface="+mn-cs"/>
              </a:rPr>
              <a:t>Look what happened!! Yes, that’s MY name and MY voice printed in </a:t>
            </a:r>
            <a:r>
              <a:rPr kumimoji="0" lang="en-US" sz="1800" b="0" i="0" u="none" strike="noStrike" kern="1200" cap="none" spc="0" normalizeH="0" baseline="0" noProof="0" dirty="0">
                <a:ln>
                  <a:noFill/>
                </a:ln>
                <a:solidFill>
                  <a:srgbClr val="1B95E0"/>
                </a:solidFill>
                <a:effectLst/>
                <a:uLnTx/>
                <a:uFillTx/>
                <a:latin typeface="system-ui"/>
                <a:ea typeface="+mn-ea"/>
                <a:cs typeface="+mn-cs"/>
                <a:hlinkClick r:id="rId3"/>
              </a:rPr>
              <a:t>@Nature</a:t>
            </a:r>
            <a:r>
              <a:rPr kumimoji="0" lang="en-US" sz="1800" b="0" i="0" u="none" strike="noStrike" kern="1200" cap="none" spc="0" normalizeH="0" baseline="0" noProof="0" dirty="0">
                <a:ln>
                  <a:noFill/>
                </a:ln>
                <a:solidFill>
                  <a:srgbClr val="14171A"/>
                </a:solidFill>
                <a:effectLst/>
                <a:uLnTx/>
                <a:uFillTx/>
                <a:latin typeface="system-ui"/>
                <a:ea typeface="+mn-ea"/>
                <a:cs typeface="+mn-cs"/>
              </a:rPr>
              <a:t>, along with 5 other phenomenal Black scientists! We talk about what your university can start doing right NOW to start making a difference.</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srgbClr val="14171A"/>
                </a:solidFill>
                <a:effectLst/>
                <a:uLnTx/>
                <a:uFillTx/>
                <a:latin typeface="system-ui"/>
                <a:ea typeface="+mn-ea"/>
                <a:cs typeface="+mn-cs"/>
              </a:rPr>
            </a:br>
            <a:endParaRPr kumimoji="0" lang="en-US" sz="1800" b="0" i="0" u="none" strike="noStrike" kern="1200" cap="none" spc="0" normalizeH="0" baseline="0" noProof="0" dirty="0">
              <a:ln>
                <a:noFill/>
              </a:ln>
              <a:solidFill>
                <a:srgbClr val="14171A"/>
              </a:solidFill>
              <a:effectLst/>
              <a:uLnTx/>
              <a:uFillTx/>
              <a:latin typeface="system-ui"/>
              <a:ea typeface="+mn-ea"/>
              <a:cs typeface="+mn-cs"/>
            </a:endParaRPr>
          </a:p>
        </p:txBody>
      </p:sp>
      <p:sp>
        <p:nvSpPr>
          <p:cNvPr id="7" name="Rectangle 6">
            <a:extLst>
              <a:ext uri="{FF2B5EF4-FFF2-40B4-BE49-F238E27FC236}">
                <a16:creationId xmlns:a16="http://schemas.microsoft.com/office/drawing/2014/main" id="{83CA5E3A-A781-EA4E-B879-162D82F535D7}"/>
              </a:ext>
            </a:extLst>
          </p:cNvPr>
          <p:cNvSpPr/>
          <p:nvPr/>
        </p:nvSpPr>
        <p:spPr>
          <a:xfrm>
            <a:off x="757884" y="6134484"/>
            <a:ext cx="653108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What Black scientists want from colleagues and their institutions</a:t>
            </a:r>
          </a:p>
        </p:txBody>
      </p:sp>
      <p:sp>
        <p:nvSpPr>
          <p:cNvPr id="8" name="Rectangle 7">
            <a:extLst>
              <a:ext uri="{FF2B5EF4-FFF2-40B4-BE49-F238E27FC236}">
                <a16:creationId xmlns:a16="http://schemas.microsoft.com/office/drawing/2014/main" id="{2C84AEF2-030F-0F45-A768-A1B9BD0920FD}"/>
              </a:ext>
            </a:extLst>
          </p:cNvPr>
          <p:cNvSpPr/>
          <p:nvPr/>
        </p:nvSpPr>
        <p:spPr>
          <a:xfrm>
            <a:off x="923691" y="6483175"/>
            <a:ext cx="53524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https://</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www.nature.com</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/articles/d41586-020-01883-8</a:t>
            </a:r>
          </a:p>
        </p:txBody>
      </p:sp>
      <p:sp>
        <p:nvSpPr>
          <p:cNvPr id="9" name="Rectangle 8">
            <a:extLst>
              <a:ext uri="{FF2B5EF4-FFF2-40B4-BE49-F238E27FC236}">
                <a16:creationId xmlns:a16="http://schemas.microsoft.com/office/drawing/2014/main" id="{986D1449-4463-BF4E-A852-0E386F8BAE04}"/>
              </a:ext>
            </a:extLst>
          </p:cNvPr>
          <p:cNvSpPr/>
          <p:nvPr/>
        </p:nvSpPr>
        <p:spPr>
          <a:xfrm>
            <a:off x="7661254" y="2461977"/>
            <a:ext cx="208262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Nature on June 22</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7670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he Jill Dowen Lab at UNC">
            <a:extLst>
              <a:ext uri="{FF2B5EF4-FFF2-40B4-BE49-F238E27FC236}">
                <a16:creationId xmlns:a16="http://schemas.microsoft.com/office/drawing/2014/main" id="{826BAF76-E43E-874D-9001-C48800570A0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99745" y="0"/>
            <a:ext cx="10292255" cy="27384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477CB87-E4BD-6644-AE2D-686504EFDA2D}"/>
              </a:ext>
            </a:extLst>
          </p:cNvPr>
          <p:cNvSpPr/>
          <p:nvPr/>
        </p:nvSpPr>
        <p:spPr>
          <a:xfrm>
            <a:off x="122184" y="2738437"/>
            <a:ext cx="6096000" cy="3693319"/>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Diversity, Equity and Inclusion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Dowen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Lab is committed to providing a safe, inclusive, and supportive environment. We welcome individuals from all backgrounds and groups, including those under-represented in higher education and the scientific community. This commitment to diversity and inclusion allows us to: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Stimulate creativity and innovation in our academic endeavors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Value multiple ways of thinking and individual styles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Celebrate our differences and use them to strengthen our science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Ensure individuals feel supported and invested in the lab mission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Foster leadership and mentoring that lifts up others</a:t>
            </a:r>
          </a:p>
        </p:txBody>
      </p:sp>
      <p:sp>
        <p:nvSpPr>
          <p:cNvPr id="2" name="Title 1">
            <a:extLst>
              <a:ext uri="{FF2B5EF4-FFF2-40B4-BE49-F238E27FC236}">
                <a16:creationId xmlns:a16="http://schemas.microsoft.com/office/drawing/2014/main" id="{F09701AC-C0C1-3C4C-92E5-6FD450C20BB8}"/>
              </a:ext>
            </a:extLst>
          </p:cNvPr>
          <p:cNvSpPr>
            <a:spLocks noGrp="1"/>
          </p:cNvSpPr>
          <p:nvPr>
            <p:ph type="title"/>
          </p:nvPr>
        </p:nvSpPr>
        <p:spPr>
          <a:xfrm>
            <a:off x="813240" y="931244"/>
            <a:ext cx="2924503" cy="863961"/>
          </a:xfrm>
        </p:spPr>
        <p:txBody>
          <a:bodyPr>
            <a:normAutofit fontScale="90000"/>
          </a:bodyPr>
          <a:lstStyle/>
          <a:p>
            <a:r>
              <a:rPr lang="en-US" sz="3600" b="1" dirty="0">
                <a:latin typeface="+mn-lt"/>
              </a:rPr>
              <a:t>Lab Diversity Statements</a:t>
            </a:r>
          </a:p>
        </p:txBody>
      </p:sp>
    </p:spTree>
    <p:extLst>
      <p:ext uri="{BB962C8B-B14F-4D97-AF65-F5344CB8AC3E}">
        <p14:creationId xmlns:p14="http://schemas.microsoft.com/office/powerpoint/2010/main" val="3347132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page4image42870288">
            <a:extLst>
              <a:ext uri="{FF2B5EF4-FFF2-40B4-BE49-F238E27FC236}">
                <a16:creationId xmlns:a16="http://schemas.microsoft.com/office/drawing/2014/main" id="{B382C4A4-4C41-FE42-AA60-6486F30CC31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0516" y="1024179"/>
            <a:ext cx="11302659" cy="48096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 descr="page2image65329920">
            <a:extLst>
              <a:ext uri="{FF2B5EF4-FFF2-40B4-BE49-F238E27FC236}">
                <a16:creationId xmlns:a16="http://schemas.microsoft.com/office/drawing/2014/main" id="{3B5DA3D1-0192-F04D-A257-29DA719D6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146800" cy="382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3496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A2613-9B89-BE46-934C-E18880808CEC}"/>
              </a:ext>
            </a:extLst>
          </p:cNvPr>
          <p:cNvSpPr>
            <a:spLocks noGrp="1"/>
          </p:cNvSpPr>
          <p:nvPr>
            <p:ph type="title"/>
          </p:nvPr>
        </p:nvSpPr>
        <p:spPr>
          <a:xfrm>
            <a:off x="636642" y="5315497"/>
            <a:ext cx="10515600" cy="1325563"/>
          </a:xfrm>
        </p:spPr>
        <p:txBody>
          <a:bodyPr/>
          <a:lstStyle/>
          <a:p>
            <a:pPr algn="ctr"/>
            <a:r>
              <a:rPr lang="en-US" dirty="0"/>
              <a:t>BCBP: Embrace, Educate, Empower!</a:t>
            </a:r>
          </a:p>
        </p:txBody>
      </p:sp>
      <p:pic>
        <p:nvPicPr>
          <p:cNvPr id="5" name="Picture 4" descr="A picture containing photo, truck, colorful, room&#10;&#10;Description automatically generated">
            <a:extLst>
              <a:ext uri="{FF2B5EF4-FFF2-40B4-BE49-F238E27FC236}">
                <a16:creationId xmlns:a16="http://schemas.microsoft.com/office/drawing/2014/main" id="{4684EBCE-0918-4F44-847D-5BF3C0D8580F}"/>
              </a:ext>
            </a:extLst>
          </p:cNvPr>
          <p:cNvPicPr>
            <a:picLocks noChangeAspect="1"/>
          </p:cNvPicPr>
          <p:nvPr/>
        </p:nvPicPr>
        <p:blipFill>
          <a:blip r:embed="rId2"/>
          <a:stretch>
            <a:fillRect/>
          </a:stretch>
        </p:blipFill>
        <p:spPr>
          <a:xfrm>
            <a:off x="636642" y="111836"/>
            <a:ext cx="10750550" cy="4834640"/>
          </a:xfrm>
          <a:prstGeom prst="rect">
            <a:avLst/>
          </a:prstGeom>
        </p:spPr>
      </p:pic>
    </p:spTree>
    <p:extLst>
      <p:ext uri="{BB962C8B-B14F-4D97-AF65-F5344CB8AC3E}">
        <p14:creationId xmlns:p14="http://schemas.microsoft.com/office/powerpoint/2010/main" val="2040669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558DA-53AF-0340-B1F8-473B42A3DF7E}"/>
              </a:ext>
            </a:extLst>
          </p:cNvPr>
          <p:cNvSpPr>
            <a:spLocks noGrp="1"/>
          </p:cNvSpPr>
          <p:nvPr>
            <p:ph type="title"/>
          </p:nvPr>
        </p:nvSpPr>
        <p:spPr/>
        <p:txBody>
          <a:bodyPr/>
          <a:lstStyle/>
          <a:p>
            <a:pPr algn="ctr"/>
            <a:r>
              <a:rPr lang="en-US" dirty="0"/>
              <a:t>Congratulations Brenda!</a:t>
            </a:r>
          </a:p>
        </p:txBody>
      </p:sp>
      <p:pic>
        <p:nvPicPr>
          <p:cNvPr id="5" name="Picture 4">
            <a:extLst>
              <a:ext uri="{FF2B5EF4-FFF2-40B4-BE49-F238E27FC236}">
                <a16:creationId xmlns:a16="http://schemas.microsoft.com/office/drawing/2014/main" id="{900DDDB6-4D71-E240-A33A-A0CBD8230301}"/>
              </a:ext>
            </a:extLst>
          </p:cNvPr>
          <p:cNvPicPr>
            <a:picLocks noChangeAspect="1"/>
          </p:cNvPicPr>
          <p:nvPr/>
        </p:nvPicPr>
        <p:blipFill>
          <a:blip r:embed="rId2"/>
          <a:stretch>
            <a:fillRect/>
          </a:stretch>
        </p:blipFill>
        <p:spPr>
          <a:xfrm>
            <a:off x="4550454" y="1859266"/>
            <a:ext cx="2413000" cy="3365500"/>
          </a:xfrm>
          <a:prstGeom prst="rect">
            <a:avLst/>
          </a:prstGeom>
        </p:spPr>
      </p:pic>
      <p:sp>
        <p:nvSpPr>
          <p:cNvPr id="6" name="TextBox 5">
            <a:extLst>
              <a:ext uri="{FF2B5EF4-FFF2-40B4-BE49-F238E27FC236}">
                <a16:creationId xmlns:a16="http://schemas.microsoft.com/office/drawing/2014/main" id="{B3BEBA74-5F84-0041-A97A-3F20D1792243}"/>
              </a:ext>
            </a:extLst>
          </p:cNvPr>
          <p:cNvSpPr txBox="1"/>
          <p:nvPr/>
        </p:nvSpPr>
        <p:spPr>
          <a:xfrm rot="19813640">
            <a:off x="4837973" y="4404393"/>
            <a:ext cx="3661580" cy="707886"/>
          </a:xfrm>
          <a:prstGeom prst="rect">
            <a:avLst/>
          </a:prstGeom>
          <a:noFill/>
        </p:spPr>
        <p:txBody>
          <a:bodyPr wrap="none" rtlCol="0">
            <a:spAutoFit/>
          </a:bodyPr>
          <a:lstStyle/>
          <a:p>
            <a:r>
              <a:rPr lang="en-US" sz="4000" dirty="0">
                <a:solidFill>
                  <a:srgbClr val="FF0000"/>
                </a:solidFill>
                <a:latin typeface="Comic Sans MS" panose="030F0902030302020204" pitchFamily="66" charset="0"/>
              </a:rPr>
              <a:t>Full Professor!</a:t>
            </a:r>
          </a:p>
        </p:txBody>
      </p:sp>
      <p:pic>
        <p:nvPicPr>
          <p:cNvPr id="7" name="Picture 6">
            <a:extLst>
              <a:ext uri="{FF2B5EF4-FFF2-40B4-BE49-F238E27FC236}">
                <a16:creationId xmlns:a16="http://schemas.microsoft.com/office/drawing/2014/main" id="{076918A9-65D5-5A42-95BE-0D5A35CED544}"/>
              </a:ext>
            </a:extLst>
          </p:cNvPr>
          <p:cNvPicPr>
            <a:picLocks noChangeAspect="1"/>
          </p:cNvPicPr>
          <p:nvPr/>
        </p:nvPicPr>
        <p:blipFill>
          <a:blip r:embed="rId3"/>
          <a:stretch>
            <a:fillRect/>
          </a:stretch>
        </p:blipFill>
        <p:spPr>
          <a:xfrm>
            <a:off x="9532644" y="50006"/>
            <a:ext cx="2554514" cy="1955800"/>
          </a:xfrm>
          <a:prstGeom prst="rect">
            <a:avLst/>
          </a:prstGeom>
        </p:spPr>
      </p:pic>
      <p:pic>
        <p:nvPicPr>
          <p:cNvPr id="8" name="Picture 7">
            <a:extLst>
              <a:ext uri="{FF2B5EF4-FFF2-40B4-BE49-F238E27FC236}">
                <a16:creationId xmlns:a16="http://schemas.microsoft.com/office/drawing/2014/main" id="{E9E89845-E395-454A-A8AE-8DE3A78A9600}"/>
              </a:ext>
            </a:extLst>
          </p:cNvPr>
          <p:cNvPicPr>
            <a:picLocks noChangeAspect="1"/>
          </p:cNvPicPr>
          <p:nvPr/>
        </p:nvPicPr>
        <p:blipFill>
          <a:blip r:embed="rId3"/>
          <a:stretch>
            <a:fillRect/>
          </a:stretch>
        </p:blipFill>
        <p:spPr>
          <a:xfrm>
            <a:off x="104842" y="0"/>
            <a:ext cx="2554514" cy="1955800"/>
          </a:xfrm>
          <a:prstGeom prst="rect">
            <a:avLst/>
          </a:prstGeom>
        </p:spPr>
      </p:pic>
      <p:pic>
        <p:nvPicPr>
          <p:cNvPr id="9" name="Picture 8">
            <a:extLst>
              <a:ext uri="{FF2B5EF4-FFF2-40B4-BE49-F238E27FC236}">
                <a16:creationId xmlns:a16="http://schemas.microsoft.com/office/drawing/2014/main" id="{9E21F1C7-F19F-2F44-99D3-991260D31BF0}"/>
              </a:ext>
            </a:extLst>
          </p:cNvPr>
          <p:cNvPicPr>
            <a:picLocks noChangeAspect="1"/>
          </p:cNvPicPr>
          <p:nvPr/>
        </p:nvPicPr>
        <p:blipFill>
          <a:blip r:embed="rId3"/>
          <a:stretch>
            <a:fillRect/>
          </a:stretch>
        </p:blipFill>
        <p:spPr>
          <a:xfrm>
            <a:off x="9532644" y="4852194"/>
            <a:ext cx="2554514" cy="1955800"/>
          </a:xfrm>
          <a:prstGeom prst="rect">
            <a:avLst/>
          </a:prstGeom>
        </p:spPr>
      </p:pic>
      <p:pic>
        <p:nvPicPr>
          <p:cNvPr id="10" name="Picture 9">
            <a:extLst>
              <a:ext uri="{FF2B5EF4-FFF2-40B4-BE49-F238E27FC236}">
                <a16:creationId xmlns:a16="http://schemas.microsoft.com/office/drawing/2014/main" id="{B949CEC0-7A67-0B46-B86B-16B52E6DA39A}"/>
              </a:ext>
            </a:extLst>
          </p:cNvPr>
          <p:cNvPicPr>
            <a:picLocks noChangeAspect="1"/>
          </p:cNvPicPr>
          <p:nvPr/>
        </p:nvPicPr>
        <p:blipFill>
          <a:blip r:embed="rId3"/>
          <a:stretch>
            <a:fillRect/>
          </a:stretch>
        </p:blipFill>
        <p:spPr>
          <a:xfrm>
            <a:off x="104842" y="4802188"/>
            <a:ext cx="2554514" cy="1955800"/>
          </a:xfrm>
          <a:prstGeom prst="rect">
            <a:avLst/>
          </a:prstGeom>
        </p:spPr>
      </p:pic>
    </p:spTree>
    <p:extLst>
      <p:ext uri="{BB962C8B-B14F-4D97-AF65-F5344CB8AC3E}">
        <p14:creationId xmlns:p14="http://schemas.microsoft.com/office/powerpoint/2010/main" val="36533537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C59283-A8E9-6A4B-A5C1-98D02BC10EB0}"/>
              </a:ext>
            </a:extLst>
          </p:cNvPr>
          <p:cNvSpPr>
            <a:spLocks noGrp="1"/>
          </p:cNvSpPr>
          <p:nvPr>
            <p:ph idx="1"/>
          </p:nvPr>
        </p:nvSpPr>
        <p:spPr>
          <a:xfrm>
            <a:off x="525589" y="1168399"/>
            <a:ext cx="11014770" cy="5379545"/>
          </a:xfrm>
        </p:spPr>
        <p:txBody>
          <a:bodyPr>
            <a:normAutofit lnSpcReduction="10000"/>
          </a:bodyPr>
          <a:lstStyle/>
          <a:p>
            <a:pPr>
              <a:lnSpc>
                <a:spcPct val="100000"/>
              </a:lnSpc>
              <a:spcBef>
                <a:spcPts val="0"/>
              </a:spcBef>
            </a:pPr>
            <a:r>
              <a:rPr lang="en-US" sz="2000" dirty="0"/>
              <a:t>“Race Matters: What Can I Do?” | Infographic from Korn Ferry </a:t>
            </a:r>
            <a:endParaRPr lang="en-US" sz="2000" dirty="0">
              <a:hlinkClick r:id="" action="ppaction://noaction"/>
            </a:endParaRPr>
          </a:p>
          <a:p>
            <a:pPr marL="0" indent="0">
              <a:lnSpc>
                <a:spcPct val="100000"/>
              </a:lnSpc>
              <a:spcBef>
                <a:spcPts val="0"/>
              </a:spcBef>
              <a:buNone/>
            </a:pPr>
            <a:r>
              <a:rPr lang="en-US" sz="2000" dirty="0">
                <a:hlinkClick r:id="" action="ppaction://noaction"/>
              </a:rPr>
              <a:t>https://diversity.unc.edu/files/2020/06/Korn-Ferry-Race-Matters-What-Can-I-Do.pdf</a:t>
            </a:r>
            <a:endParaRPr lang="en-US" sz="2000" dirty="0"/>
          </a:p>
          <a:p>
            <a:pPr marL="0" indent="0">
              <a:lnSpc>
                <a:spcPct val="100000"/>
              </a:lnSpc>
              <a:spcBef>
                <a:spcPts val="0"/>
              </a:spcBef>
              <a:buNone/>
            </a:pPr>
            <a:endParaRPr lang="en-US" sz="2000" dirty="0"/>
          </a:p>
          <a:p>
            <a:pPr>
              <a:lnSpc>
                <a:spcPct val="100000"/>
              </a:lnSpc>
              <a:spcBef>
                <a:spcPts val="0"/>
              </a:spcBef>
            </a:pPr>
            <a:r>
              <a:rPr lang="en-US" sz="2000" dirty="0"/>
              <a:t>“The Fire Next Time” | Book by James Baldwin</a:t>
            </a:r>
          </a:p>
          <a:p>
            <a:pPr>
              <a:lnSpc>
                <a:spcPct val="100000"/>
              </a:lnSpc>
              <a:spcBef>
                <a:spcPts val="0"/>
              </a:spcBef>
            </a:pPr>
            <a:endParaRPr lang="en-US" sz="2000" dirty="0"/>
          </a:p>
          <a:p>
            <a:pPr marL="0" indent="0">
              <a:lnSpc>
                <a:spcPct val="100000"/>
              </a:lnSpc>
              <a:spcBef>
                <a:spcPts val="0"/>
              </a:spcBef>
              <a:buNone/>
            </a:pPr>
            <a:r>
              <a:rPr lang="en-US" sz="2000" dirty="0">
                <a:hlinkClick r:id="rId2"/>
              </a:rPr>
              <a:t>https://www.penguinrandomhouse.com/books/7753/the-fire-next-time-by-james-baldwin/9780679744726/teachers-guide/</a:t>
            </a:r>
            <a:endParaRPr lang="en-US" sz="2000" dirty="0"/>
          </a:p>
          <a:p>
            <a:pPr marL="0" indent="0">
              <a:lnSpc>
                <a:spcPct val="100000"/>
              </a:lnSpc>
              <a:spcBef>
                <a:spcPts val="0"/>
              </a:spcBef>
              <a:buNone/>
            </a:pPr>
            <a:br>
              <a:rPr lang="en-US" sz="2000" dirty="0"/>
            </a:br>
            <a:r>
              <a:rPr lang="en-US" sz="2000" dirty="0"/>
              <a:t>“The Warmth of Other Suns” | Book by Isabel Wilkerson </a:t>
            </a:r>
          </a:p>
          <a:p>
            <a:pPr marL="0" indent="0">
              <a:lnSpc>
                <a:spcPct val="100000"/>
              </a:lnSpc>
              <a:spcBef>
                <a:spcPts val="0"/>
              </a:spcBef>
              <a:buNone/>
            </a:pPr>
            <a:r>
              <a:rPr lang="en-US" sz="2000" dirty="0">
                <a:hlinkClick r:id="rId3"/>
              </a:rPr>
              <a:t>https://www.penguinrandomhouse.com/books/190696/the-warmth-of-other-suns-by-isabel-wilkerson/</a:t>
            </a:r>
            <a:endParaRPr lang="en-US" sz="2000" dirty="0"/>
          </a:p>
          <a:p>
            <a:pPr marL="0" indent="0">
              <a:lnSpc>
                <a:spcPct val="100000"/>
              </a:lnSpc>
              <a:spcBef>
                <a:spcPts val="0"/>
              </a:spcBef>
              <a:buNone/>
            </a:pPr>
            <a:endParaRPr lang="en-US" sz="2000" dirty="0"/>
          </a:p>
          <a:p>
            <a:pPr>
              <a:lnSpc>
                <a:spcPct val="100000"/>
              </a:lnSpc>
              <a:spcBef>
                <a:spcPts val="0"/>
              </a:spcBef>
            </a:pPr>
            <a:r>
              <a:rPr lang="en-US" sz="2000" dirty="0"/>
              <a:t>“Your Kids Aren’t Too Young to Talk About Race” | Links for Parents </a:t>
            </a:r>
          </a:p>
          <a:p>
            <a:pPr marL="0" indent="0">
              <a:lnSpc>
                <a:spcPct val="100000"/>
              </a:lnSpc>
              <a:spcBef>
                <a:spcPts val="0"/>
              </a:spcBef>
              <a:buNone/>
            </a:pPr>
            <a:r>
              <a:rPr lang="en-US" sz="2000" dirty="0">
                <a:hlinkClick r:id="rId4"/>
              </a:rPr>
              <a:t>https://www.prettygooddesign.org/blog/Blog%20Post%20Title%20One-5new4</a:t>
            </a:r>
            <a:endParaRPr lang="en-US" sz="2000" dirty="0"/>
          </a:p>
          <a:p>
            <a:pPr marL="0" indent="0">
              <a:lnSpc>
                <a:spcPct val="100000"/>
              </a:lnSpc>
              <a:spcBef>
                <a:spcPts val="0"/>
              </a:spcBef>
              <a:buNone/>
            </a:pPr>
            <a:endParaRPr lang="en-US" sz="2000" dirty="0"/>
          </a:p>
          <a:p>
            <a:pPr>
              <a:lnSpc>
                <a:spcPct val="100000"/>
              </a:lnSpc>
              <a:spcBef>
                <a:spcPts val="0"/>
              </a:spcBef>
            </a:pPr>
            <a:r>
              <a:rPr lang="en-US" sz="2000" dirty="0"/>
              <a:t>13th | Movie by Ava DuVernay</a:t>
            </a:r>
          </a:p>
          <a:p>
            <a:pPr marL="0" indent="0">
              <a:lnSpc>
                <a:spcPct val="100000"/>
              </a:lnSpc>
              <a:spcBef>
                <a:spcPts val="0"/>
              </a:spcBef>
              <a:buNone/>
            </a:pPr>
            <a:r>
              <a:rPr lang="en-US" sz="2000" dirty="0">
                <a:solidFill>
                  <a:srgbClr val="0070C0"/>
                </a:solidFill>
              </a:rPr>
              <a:t>https://</a:t>
            </a:r>
            <a:r>
              <a:rPr lang="en-US" sz="2000" dirty="0" err="1">
                <a:solidFill>
                  <a:srgbClr val="0070C0"/>
                </a:solidFill>
              </a:rPr>
              <a:t>www.netflix.com</a:t>
            </a:r>
            <a:r>
              <a:rPr lang="en-US" sz="2000" dirty="0">
                <a:solidFill>
                  <a:srgbClr val="0070C0"/>
                </a:solidFill>
              </a:rPr>
              <a:t>/title/80091741</a:t>
            </a:r>
            <a:br>
              <a:rPr lang="en-US" sz="2000" dirty="0"/>
            </a:br>
            <a:endParaRPr lang="en-US" sz="2000" dirty="0"/>
          </a:p>
          <a:p>
            <a:pPr marL="0" indent="0">
              <a:lnSpc>
                <a:spcPct val="100000"/>
              </a:lnSpc>
              <a:spcBef>
                <a:spcPts val="0"/>
              </a:spcBef>
              <a:buNone/>
            </a:pPr>
            <a:r>
              <a:rPr lang="en-US" sz="2000" dirty="0"/>
              <a:t>“America’s Racial Contract Is Showing” | Article by Adam </a:t>
            </a:r>
            <a:r>
              <a:rPr lang="en-US" sz="2000" dirty="0" err="1"/>
              <a:t>Serwer</a:t>
            </a:r>
            <a:r>
              <a:rPr lang="en-US" sz="2000" dirty="0"/>
              <a:t> </a:t>
            </a:r>
          </a:p>
          <a:p>
            <a:pPr marL="0" indent="0">
              <a:lnSpc>
                <a:spcPct val="100000"/>
              </a:lnSpc>
              <a:spcBef>
                <a:spcPts val="0"/>
              </a:spcBef>
              <a:buNone/>
            </a:pPr>
            <a:r>
              <a:rPr lang="en-US" sz="2000" dirty="0">
                <a:solidFill>
                  <a:srgbClr val="0070C0"/>
                </a:solidFill>
              </a:rPr>
              <a:t>https://</a:t>
            </a:r>
            <a:r>
              <a:rPr lang="en-US" sz="2000" dirty="0" err="1">
                <a:solidFill>
                  <a:srgbClr val="0070C0"/>
                </a:solidFill>
              </a:rPr>
              <a:t>www.theatlantic.com</a:t>
            </a:r>
            <a:r>
              <a:rPr lang="en-US" sz="2000" dirty="0">
                <a:solidFill>
                  <a:srgbClr val="0070C0"/>
                </a:solidFill>
              </a:rPr>
              <a:t>/ideas/archive/2020/05/</a:t>
            </a:r>
            <a:r>
              <a:rPr lang="en-US" sz="2000" dirty="0" err="1">
                <a:solidFill>
                  <a:srgbClr val="0070C0"/>
                </a:solidFill>
              </a:rPr>
              <a:t>americas</a:t>
            </a:r>
            <a:r>
              <a:rPr lang="en-US" sz="2000" dirty="0">
                <a:solidFill>
                  <a:srgbClr val="0070C0"/>
                </a:solidFill>
              </a:rPr>
              <a:t>-racial-contract-showing/611389/</a:t>
            </a:r>
          </a:p>
          <a:p>
            <a:endParaRPr lang="en-US" dirty="0"/>
          </a:p>
          <a:p>
            <a:endParaRPr lang="en-US" dirty="0"/>
          </a:p>
        </p:txBody>
      </p:sp>
      <p:pic>
        <p:nvPicPr>
          <p:cNvPr id="2050" name="Picture 2" descr="page2image50555664">
            <a:extLst>
              <a:ext uri="{FF2B5EF4-FFF2-40B4-BE49-F238E27FC236}">
                <a16:creationId xmlns:a16="http://schemas.microsoft.com/office/drawing/2014/main" id="{85A900A2-D28B-2B48-BA44-09F5C080CF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9980" y="0"/>
            <a:ext cx="4940300" cy="116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972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01C73-AA83-4840-9E72-578E449CE386}"/>
              </a:ext>
            </a:extLst>
          </p:cNvPr>
          <p:cNvSpPr>
            <a:spLocks noGrp="1"/>
          </p:cNvSpPr>
          <p:nvPr>
            <p:ph type="title"/>
          </p:nvPr>
        </p:nvSpPr>
        <p:spPr/>
        <p:txBody>
          <a:bodyPr/>
          <a:lstStyle/>
          <a:p>
            <a:pPr algn="ctr"/>
            <a:r>
              <a:rPr lang="en-US" dirty="0"/>
              <a:t>Welcome Holly!</a:t>
            </a:r>
          </a:p>
        </p:txBody>
      </p:sp>
      <p:pic>
        <p:nvPicPr>
          <p:cNvPr id="5" name="Picture 4">
            <a:extLst>
              <a:ext uri="{FF2B5EF4-FFF2-40B4-BE49-F238E27FC236}">
                <a16:creationId xmlns:a16="http://schemas.microsoft.com/office/drawing/2014/main" id="{CF04E3CF-2473-0947-90EE-CC23119B49FC}"/>
              </a:ext>
            </a:extLst>
          </p:cNvPr>
          <p:cNvPicPr>
            <a:picLocks noChangeAspect="1"/>
          </p:cNvPicPr>
          <p:nvPr/>
        </p:nvPicPr>
        <p:blipFill>
          <a:blip r:embed="rId2"/>
          <a:stretch>
            <a:fillRect/>
          </a:stretch>
        </p:blipFill>
        <p:spPr>
          <a:xfrm>
            <a:off x="1044540" y="1952089"/>
            <a:ext cx="5459712" cy="3632699"/>
          </a:xfrm>
          <a:prstGeom prst="rect">
            <a:avLst/>
          </a:prstGeom>
        </p:spPr>
      </p:pic>
      <p:sp>
        <p:nvSpPr>
          <p:cNvPr id="6" name="TextBox 5">
            <a:extLst>
              <a:ext uri="{FF2B5EF4-FFF2-40B4-BE49-F238E27FC236}">
                <a16:creationId xmlns:a16="http://schemas.microsoft.com/office/drawing/2014/main" id="{0DEF80D5-235C-DD4D-B9C1-C18AC362F245}"/>
              </a:ext>
            </a:extLst>
          </p:cNvPr>
          <p:cNvSpPr txBox="1"/>
          <p:nvPr/>
        </p:nvSpPr>
        <p:spPr>
          <a:xfrm rot="20504069">
            <a:off x="6568691" y="3081933"/>
            <a:ext cx="4685016" cy="954107"/>
          </a:xfrm>
          <a:prstGeom prst="rect">
            <a:avLst/>
          </a:prstGeom>
          <a:noFill/>
        </p:spPr>
        <p:txBody>
          <a:bodyPr wrap="square" rtlCol="0">
            <a:spAutoFit/>
          </a:bodyPr>
          <a:lstStyle/>
          <a:p>
            <a:pPr algn="ctr"/>
            <a:r>
              <a:rPr lang="en-US" sz="2800" dirty="0">
                <a:solidFill>
                  <a:srgbClr val="FF0000"/>
                </a:solidFill>
                <a:latin typeface="Comic Sans MS" panose="030F0902030302020204" pitchFamily="66" charset="0"/>
              </a:rPr>
              <a:t>Our new BCBP Student Services Manager</a:t>
            </a:r>
          </a:p>
        </p:txBody>
      </p:sp>
    </p:spTree>
    <p:extLst>
      <p:ext uri="{BB962C8B-B14F-4D97-AF65-F5344CB8AC3E}">
        <p14:creationId xmlns:p14="http://schemas.microsoft.com/office/powerpoint/2010/main" val="327247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B17EE3-380D-4847-8BA8-757C8E85AF68}"/>
              </a:ext>
            </a:extLst>
          </p:cNvPr>
          <p:cNvSpPr txBox="1"/>
          <p:nvPr/>
        </p:nvSpPr>
        <p:spPr>
          <a:xfrm>
            <a:off x="3619676" y="443567"/>
            <a:ext cx="4192110" cy="1446550"/>
          </a:xfrm>
          <a:prstGeom prst="rect">
            <a:avLst/>
          </a:prstGeom>
          <a:noFill/>
        </p:spPr>
        <p:txBody>
          <a:bodyPr wrap="none" rtlCol="0">
            <a:spAutoFit/>
          </a:bodyPr>
          <a:lstStyle/>
          <a:p>
            <a:pPr algn="ctr"/>
            <a:r>
              <a:rPr lang="en-US" sz="4400" dirty="0">
                <a:solidFill>
                  <a:srgbClr val="FF0000"/>
                </a:solidFill>
              </a:rPr>
              <a:t>Updates</a:t>
            </a:r>
          </a:p>
          <a:p>
            <a:pPr marL="457200" indent="-457200">
              <a:buFont typeface="Arial" panose="020B0604020202020204" pitchFamily="34" charset="0"/>
              <a:buChar char="•"/>
            </a:pPr>
            <a:endParaRPr lang="en-US" sz="4400" dirty="0"/>
          </a:p>
        </p:txBody>
      </p:sp>
      <p:sp>
        <p:nvSpPr>
          <p:cNvPr id="5" name="TextBox 4">
            <a:extLst>
              <a:ext uri="{FF2B5EF4-FFF2-40B4-BE49-F238E27FC236}">
                <a16:creationId xmlns:a16="http://schemas.microsoft.com/office/drawing/2014/main" id="{13DDF5DD-48C4-7445-A642-63780C856DC3}"/>
              </a:ext>
            </a:extLst>
          </p:cNvPr>
          <p:cNvSpPr txBox="1"/>
          <p:nvPr/>
        </p:nvSpPr>
        <p:spPr>
          <a:xfrm>
            <a:off x="136773" y="1520786"/>
            <a:ext cx="12055227" cy="4893647"/>
          </a:xfrm>
          <a:prstGeom prst="rect">
            <a:avLst/>
          </a:prstGeom>
          <a:noFill/>
        </p:spPr>
        <p:txBody>
          <a:bodyPr wrap="square" rtlCol="0">
            <a:spAutoFit/>
          </a:bodyPr>
          <a:lstStyle/>
          <a:p>
            <a:pPr marL="457200" indent="-457200">
              <a:buFont typeface="Arial" panose="020B0604020202020204" pitchFamily="34" charset="0"/>
              <a:buChar char="•"/>
            </a:pPr>
            <a:r>
              <a:rPr lang="en-US" sz="2400" dirty="0"/>
              <a:t>Currently, no major changes to the SOM guidelines; SOM plans remain the same through July</a:t>
            </a:r>
          </a:p>
          <a:p>
            <a:pPr marL="457200" indent="-457200">
              <a:buFont typeface="Arial" panose="020B0604020202020204" pitchFamily="34" charset="0"/>
              <a:buChar char="•"/>
            </a:pPr>
            <a:r>
              <a:rPr lang="en-US" sz="2400" dirty="0"/>
              <a:t>UNC will be rolling out testing in July (PCR, Ab, contact tracing)</a:t>
            </a:r>
          </a:p>
          <a:p>
            <a:pPr marL="457200" indent="-457200">
              <a:buFont typeface="Arial" panose="020B0604020202020204" pitchFamily="34" charset="0"/>
              <a:buChar char="•"/>
            </a:pPr>
            <a:r>
              <a:rPr lang="en-US" sz="2400" dirty="0"/>
              <a:t>All labs must maintain 50% occupancy</a:t>
            </a:r>
          </a:p>
          <a:p>
            <a:pPr marL="457200" indent="-457200">
              <a:buFont typeface="Arial" panose="020B0604020202020204" pitchFamily="34" charset="0"/>
              <a:buChar char="•"/>
            </a:pPr>
            <a:r>
              <a:rPr lang="en-US" sz="2400" dirty="0"/>
              <a:t>Everyone wears masks and wash hands frequently</a:t>
            </a:r>
          </a:p>
          <a:p>
            <a:pPr marL="457200" indent="-457200">
              <a:buFont typeface="Arial" panose="020B0604020202020204" pitchFamily="34" charset="0"/>
              <a:buChar char="•"/>
            </a:pPr>
            <a:r>
              <a:rPr lang="en-US" sz="2400" dirty="0"/>
              <a:t>Maintain 6ft as much as possible; face shields ideal for training</a:t>
            </a:r>
          </a:p>
          <a:p>
            <a:pPr marL="457200" indent="-457200">
              <a:buFont typeface="Arial" panose="020B0604020202020204" pitchFamily="34" charset="0"/>
              <a:buChar char="•"/>
            </a:pPr>
            <a:r>
              <a:rPr lang="en-US" sz="2400" dirty="0"/>
              <a:t>Shared equipment is disinfected before and after use</a:t>
            </a:r>
          </a:p>
          <a:p>
            <a:pPr marL="457200" indent="-457200">
              <a:buFont typeface="Arial" panose="020B0604020202020204" pitchFamily="34" charset="0"/>
              <a:buChar char="•"/>
            </a:pPr>
            <a:r>
              <a:rPr lang="en-US" sz="2400" dirty="0"/>
              <a:t>Meeting rooms can be used for eating; disinfect before and after use</a:t>
            </a:r>
          </a:p>
          <a:p>
            <a:pPr marL="457200" indent="-457200">
              <a:buFont typeface="Arial" panose="020B0604020202020204" pitchFamily="34" charset="0"/>
              <a:buChar char="•"/>
            </a:pPr>
            <a:r>
              <a:rPr lang="en-US" sz="2400" dirty="0"/>
              <a:t>Undergrads can work but count towards the 50%</a:t>
            </a:r>
          </a:p>
          <a:p>
            <a:pPr marL="457200" indent="-457200">
              <a:buFont typeface="Arial" panose="020B0604020202020204" pitchFamily="34" charset="0"/>
              <a:buChar char="•"/>
            </a:pPr>
            <a:r>
              <a:rPr lang="en-US" sz="2400" dirty="0"/>
              <a:t>Notify UNC Occupational Health and Safety immediately at 919-966-9119 if you or someone in your lab isn’t well; we will be told if someone in the </a:t>
            </a:r>
            <a:r>
              <a:rPr lang="en-US" sz="2400" dirty="0" err="1"/>
              <a:t>buillding</a:t>
            </a:r>
            <a:r>
              <a:rPr lang="en-US" sz="2400" dirty="0"/>
              <a:t> becomes infected</a:t>
            </a:r>
          </a:p>
          <a:p>
            <a:pPr marL="457200" indent="-457200">
              <a:buFont typeface="Arial" panose="020B0604020202020204" pitchFamily="34" charset="0"/>
              <a:buChar char="•"/>
            </a:pPr>
            <a:endParaRPr lang="en-US" sz="2400" dirty="0"/>
          </a:p>
          <a:p>
            <a:endParaRPr lang="en-US" sz="2400" dirty="0"/>
          </a:p>
        </p:txBody>
      </p:sp>
      <p:sp>
        <p:nvSpPr>
          <p:cNvPr id="7" name="Title 1">
            <a:extLst>
              <a:ext uri="{FF2B5EF4-FFF2-40B4-BE49-F238E27FC236}">
                <a16:creationId xmlns:a16="http://schemas.microsoft.com/office/drawing/2014/main" id="{58FD89B2-B8BA-B34D-867F-28764FD4E4B7}"/>
              </a:ext>
            </a:extLst>
          </p:cNvPr>
          <p:cNvSpPr txBox="1">
            <a:spLocks/>
          </p:cNvSpPr>
          <p:nvPr/>
        </p:nvSpPr>
        <p:spPr>
          <a:xfrm>
            <a:off x="756007" y="-3595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BCBP Resumed Operations </a:t>
            </a:r>
          </a:p>
        </p:txBody>
      </p:sp>
    </p:spTree>
    <p:extLst>
      <p:ext uri="{BB962C8B-B14F-4D97-AF65-F5344CB8AC3E}">
        <p14:creationId xmlns:p14="http://schemas.microsoft.com/office/powerpoint/2010/main" val="199850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dissolve">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dissolve">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dissolve">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dissolve">
                                      <p:cBhvr>
                                        <p:cTn id="4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F78BA-2F73-484A-8899-8775622FB03D}"/>
              </a:ext>
            </a:extLst>
          </p:cNvPr>
          <p:cNvSpPr>
            <a:spLocks noGrp="1"/>
          </p:cNvSpPr>
          <p:nvPr>
            <p:ph type="title"/>
          </p:nvPr>
        </p:nvSpPr>
        <p:spPr>
          <a:xfrm>
            <a:off x="756007" y="-359595"/>
            <a:ext cx="10515600" cy="1325563"/>
          </a:xfrm>
        </p:spPr>
        <p:txBody>
          <a:bodyPr/>
          <a:lstStyle/>
          <a:p>
            <a:pPr algn="ctr"/>
            <a:r>
              <a:rPr lang="en-US" dirty="0"/>
              <a:t>BCBP Resumed Operations </a:t>
            </a:r>
          </a:p>
        </p:txBody>
      </p:sp>
      <p:pic>
        <p:nvPicPr>
          <p:cNvPr id="4" name="Picture 3">
            <a:extLst>
              <a:ext uri="{FF2B5EF4-FFF2-40B4-BE49-F238E27FC236}">
                <a16:creationId xmlns:a16="http://schemas.microsoft.com/office/drawing/2014/main" id="{DC74F6C0-FEEC-E242-9CBB-C8D159701863}"/>
              </a:ext>
            </a:extLst>
          </p:cNvPr>
          <p:cNvPicPr>
            <a:picLocks noChangeAspect="1"/>
          </p:cNvPicPr>
          <p:nvPr/>
        </p:nvPicPr>
        <p:blipFill>
          <a:blip r:embed="rId2"/>
          <a:stretch>
            <a:fillRect/>
          </a:stretch>
        </p:blipFill>
        <p:spPr>
          <a:xfrm>
            <a:off x="1890613" y="599544"/>
            <a:ext cx="8023950" cy="6165987"/>
          </a:xfrm>
          <a:prstGeom prst="rect">
            <a:avLst/>
          </a:prstGeom>
        </p:spPr>
      </p:pic>
    </p:spTree>
    <p:extLst>
      <p:ext uri="{BB962C8B-B14F-4D97-AF65-F5344CB8AC3E}">
        <p14:creationId xmlns:p14="http://schemas.microsoft.com/office/powerpoint/2010/main" val="392361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CB17EE3-380D-4847-8BA8-757C8E85AF68}"/>
              </a:ext>
            </a:extLst>
          </p:cNvPr>
          <p:cNvSpPr txBox="1"/>
          <p:nvPr/>
        </p:nvSpPr>
        <p:spPr>
          <a:xfrm>
            <a:off x="4703139" y="575922"/>
            <a:ext cx="1881349" cy="769441"/>
          </a:xfrm>
          <a:prstGeom prst="rect">
            <a:avLst/>
          </a:prstGeom>
          <a:noFill/>
        </p:spPr>
        <p:txBody>
          <a:bodyPr wrap="none" rtlCol="0">
            <a:spAutoFit/>
          </a:bodyPr>
          <a:lstStyle/>
          <a:p>
            <a:pPr algn="ctr"/>
            <a:r>
              <a:rPr lang="en-US" sz="4400" dirty="0">
                <a:solidFill>
                  <a:srgbClr val="FF0000"/>
                </a:solidFill>
              </a:rPr>
              <a:t>Parking</a:t>
            </a:r>
            <a:endParaRPr lang="en-US" sz="4400" dirty="0"/>
          </a:p>
        </p:txBody>
      </p:sp>
      <p:sp>
        <p:nvSpPr>
          <p:cNvPr id="5" name="TextBox 4">
            <a:extLst>
              <a:ext uri="{FF2B5EF4-FFF2-40B4-BE49-F238E27FC236}">
                <a16:creationId xmlns:a16="http://schemas.microsoft.com/office/drawing/2014/main" id="{13DDF5DD-48C4-7445-A642-63780C856DC3}"/>
              </a:ext>
            </a:extLst>
          </p:cNvPr>
          <p:cNvSpPr txBox="1"/>
          <p:nvPr/>
        </p:nvSpPr>
        <p:spPr>
          <a:xfrm>
            <a:off x="376291" y="1484131"/>
            <a:ext cx="11275031" cy="3046988"/>
          </a:xfrm>
          <a:prstGeom prst="rect">
            <a:avLst/>
          </a:prstGeom>
          <a:noFill/>
        </p:spPr>
        <p:txBody>
          <a:bodyPr wrap="square" rtlCol="0">
            <a:spAutoFit/>
          </a:bodyPr>
          <a:lstStyle/>
          <a:p>
            <a:pPr marL="571500" indent="-571500">
              <a:buFont typeface="Arial" panose="020B0604020202020204" pitchFamily="34" charset="0"/>
              <a:buChar char="•"/>
            </a:pPr>
            <a:r>
              <a:rPr lang="en-US" sz="2400" dirty="0"/>
              <a:t>Permits not required through July</a:t>
            </a:r>
          </a:p>
          <a:p>
            <a:pPr marL="571500" indent="-571500">
              <a:buFont typeface="Arial" panose="020B0604020202020204" pitchFamily="34" charset="0"/>
              <a:buChar char="•"/>
            </a:pPr>
            <a:r>
              <a:rPr lang="en-US" sz="2400" dirty="0"/>
              <a:t>Permit start date likely now Aug 1</a:t>
            </a:r>
            <a:r>
              <a:rPr lang="en-US" sz="2400" baseline="30000" dirty="0"/>
              <a:t>st</a:t>
            </a:r>
            <a:endParaRPr lang="en-US" sz="2400" dirty="0"/>
          </a:p>
          <a:p>
            <a:pPr marL="571500" indent="-571500">
              <a:buFont typeface="Arial" panose="020B0604020202020204" pitchFamily="34" charset="0"/>
              <a:buChar char="•"/>
            </a:pPr>
            <a:r>
              <a:rPr lang="en-US" sz="2400" dirty="0"/>
              <a:t>Will be teleworking/day options for those not coming in often (2 times/week)</a:t>
            </a:r>
          </a:p>
          <a:p>
            <a:pPr marL="571500" indent="-571500">
              <a:buFont typeface="Arial" panose="020B0604020202020204" pitchFamily="34" charset="0"/>
              <a:buChar char="•"/>
            </a:pPr>
            <a:r>
              <a:rPr lang="en-US" sz="2400" dirty="0"/>
              <a:t>Student evening passes start at 4 pm instead of 5 pm</a:t>
            </a:r>
          </a:p>
          <a:p>
            <a:pPr marL="571500" indent="-571500">
              <a:buFont typeface="Arial" panose="020B0604020202020204" pitchFamily="34" charset="0"/>
              <a:buChar char="•"/>
            </a:pPr>
            <a:r>
              <a:rPr lang="en-US" sz="2400" dirty="0"/>
              <a:t>Virtual permits/ license plate will be the permit</a:t>
            </a:r>
          </a:p>
          <a:p>
            <a:pPr marL="571500" indent="-571500">
              <a:buFont typeface="Arial" panose="020B0604020202020204" pitchFamily="34" charset="0"/>
              <a:buChar char="•"/>
            </a:pPr>
            <a:r>
              <a:rPr lang="en-US" sz="2400" dirty="0"/>
              <a:t>There are passes for those with special needs; just need to ask</a:t>
            </a:r>
          </a:p>
          <a:p>
            <a:pPr marL="571500" indent="-571500">
              <a:buFont typeface="Arial" panose="020B0604020202020204" pitchFamily="34" charset="0"/>
              <a:buChar char="•"/>
            </a:pPr>
            <a:r>
              <a:rPr lang="en-US" sz="2400" dirty="0"/>
              <a:t>Still no sharing permits at </a:t>
            </a:r>
            <a:r>
              <a:rPr lang="en-US" sz="2400"/>
              <a:t>this point.</a:t>
            </a:r>
            <a:endParaRPr lang="en-US" sz="2400" dirty="0"/>
          </a:p>
          <a:p>
            <a:pPr marL="571500" indent="-571500">
              <a:buFont typeface="Arial" panose="020B0604020202020204" pitchFamily="34" charset="0"/>
              <a:buChar char="•"/>
            </a:pPr>
            <a:r>
              <a:rPr lang="en-US" sz="2400" dirty="0"/>
              <a:t>Chapel Hill Transient to remain at 50%; but there is an expected reduced demand.</a:t>
            </a:r>
          </a:p>
        </p:txBody>
      </p:sp>
      <p:sp>
        <p:nvSpPr>
          <p:cNvPr id="7" name="Title 1">
            <a:extLst>
              <a:ext uri="{FF2B5EF4-FFF2-40B4-BE49-F238E27FC236}">
                <a16:creationId xmlns:a16="http://schemas.microsoft.com/office/drawing/2014/main" id="{59CBD4DF-B1A4-C540-86B4-80603DDB97CF}"/>
              </a:ext>
            </a:extLst>
          </p:cNvPr>
          <p:cNvSpPr>
            <a:spLocks noGrp="1"/>
          </p:cNvSpPr>
          <p:nvPr>
            <p:ph type="title"/>
          </p:nvPr>
        </p:nvSpPr>
        <p:spPr>
          <a:xfrm>
            <a:off x="756007" y="-359595"/>
            <a:ext cx="10515600" cy="1325563"/>
          </a:xfrm>
        </p:spPr>
        <p:txBody>
          <a:bodyPr/>
          <a:lstStyle/>
          <a:p>
            <a:pPr algn="ctr"/>
            <a:r>
              <a:rPr lang="en-US" dirty="0"/>
              <a:t>BCBP Resumed Operations </a:t>
            </a:r>
          </a:p>
        </p:txBody>
      </p:sp>
      <p:sp>
        <p:nvSpPr>
          <p:cNvPr id="6" name="TextBox 5">
            <a:extLst>
              <a:ext uri="{FF2B5EF4-FFF2-40B4-BE49-F238E27FC236}">
                <a16:creationId xmlns:a16="http://schemas.microsoft.com/office/drawing/2014/main" id="{97A21C43-796A-EC4D-9002-34F7594AE7AD}"/>
              </a:ext>
            </a:extLst>
          </p:cNvPr>
          <p:cNvSpPr txBox="1"/>
          <p:nvPr/>
        </p:nvSpPr>
        <p:spPr>
          <a:xfrm>
            <a:off x="405665" y="5049282"/>
            <a:ext cx="10814499" cy="769441"/>
          </a:xfrm>
          <a:prstGeom prst="rect">
            <a:avLst/>
          </a:prstGeom>
          <a:noFill/>
        </p:spPr>
        <p:txBody>
          <a:bodyPr wrap="none" rtlCol="0">
            <a:spAutoFit/>
          </a:bodyPr>
          <a:lstStyle/>
          <a:p>
            <a:r>
              <a:rPr lang="en-US" sz="4400" dirty="0">
                <a:solidFill>
                  <a:srgbClr val="FF0000"/>
                </a:solidFill>
              </a:rPr>
              <a:t>How is it going?  Any suggestions or concerns?</a:t>
            </a:r>
          </a:p>
        </p:txBody>
      </p:sp>
    </p:spTree>
    <p:extLst>
      <p:ext uri="{BB962C8B-B14F-4D97-AF65-F5344CB8AC3E}">
        <p14:creationId xmlns:p14="http://schemas.microsoft.com/office/powerpoint/2010/main" val="367482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10EF92-D301-A142-8108-F8E32E204F93}"/>
              </a:ext>
            </a:extLst>
          </p:cNvPr>
          <p:cNvSpPr txBox="1"/>
          <p:nvPr/>
        </p:nvSpPr>
        <p:spPr>
          <a:xfrm>
            <a:off x="914043" y="166478"/>
            <a:ext cx="10363913" cy="2554545"/>
          </a:xfrm>
          <a:prstGeom prst="rect">
            <a:avLst/>
          </a:prstGeom>
          <a:noFill/>
        </p:spPr>
        <p:txBody>
          <a:bodyPr wrap="square" rtlCol="0">
            <a:spAutoFit/>
          </a:bodyPr>
          <a:lstStyle/>
          <a:p>
            <a:pPr algn="l"/>
            <a:r>
              <a:rPr lang="en-US" sz="2000" b="1" dirty="0">
                <a:solidFill>
                  <a:prstClr val="black"/>
                </a:solidFill>
                <a:latin typeface="Arial" panose="020B0604020202020204" pitchFamily="34" charset="0"/>
                <a:cs typeface="Arial" panose="020B0604020202020204" pitchFamily="34" charset="0"/>
              </a:rPr>
              <a:t>Fall classes:</a:t>
            </a:r>
          </a:p>
          <a:p>
            <a:pPr marL="342900" indent="-342900" algn="l">
              <a:buFontTx/>
              <a:buChar char="-"/>
            </a:pPr>
            <a:r>
              <a:rPr lang="en-US" sz="2000" dirty="0">
                <a:solidFill>
                  <a:srgbClr val="FF0000"/>
                </a:solidFill>
                <a:latin typeface="Arial" panose="020B0604020202020204" pitchFamily="34" charset="0"/>
                <a:cs typeface="Arial" panose="020B0604020202020204" pitchFamily="34" charset="0"/>
              </a:rPr>
              <a:t>8/10/20 – Thanksgiving</a:t>
            </a:r>
            <a:r>
              <a:rPr lang="en-US" sz="2000" dirty="0">
                <a:solidFill>
                  <a:prstClr val="black"/>
                </a:solidFill>
                <a:latin typeface="Arial" panose="020B0604020202020204" pitchFamily="34" charset="0"/>
                <a:cs typeface="Arial" panose="020B0604020202020204" pitchFamily="34" charset="0"/>
              </a:rPr>
              <a:t>; course registration period July 29 until August 7 (late deadline is August 16) -&gt; how to best get information to students about BCBP and course selection?</a:t>
            </a:r>
          </a:p>
          <a:p>
            <a:pPr marL="342900" indent="-342900" algn="l">
              <a:buFontTx/>
              <a:buChar char="-"/>
            </a:pPr>
            <a:r>
              <a:rPr lang="en-US" sz="2000" dirty="0">
                <a:solidFill>
                  <a:srgbClr val="FF0000"/>
                </a:solidFill>
                <a:latin typeface="Arial" panose="020B0604020202020204" pitchFamily="34" charset="0"/>
                <a:cs typeface="Arial" panose="020B0604020202020204" pitchFamily="34" charset="0"/>
              </a:rPr>
              <a:t>Social distancing rules apply </a:t>
            </a:r>
            <a:r>
              <a:rPr lang="en-US" sz="2000" dirty="0">
                <a:solidFill>
                  <a:prstClr val="black"/>
                </a:solidFill>
                <a:latin typeface="Arial" panose="020B0604020202020204" pitchFamily="34" charset="0"/>
                <a:cs typeface="Arial" panose="020B0604020202020204" pitchFamily="34" charset="0"/>
              </a:rPr>
              <a:t>– we requested larger rooms (</a:t>
            </a:r>
            <a:r>
              <a:rPr lang="en-US" sz="2000" dirty="0" err="1">
                <a:solidFill>
                  <a:prstClr val="black"/>
                </a:solidFill>
                <a:latin typeface="Arial" panose="020B0604020202020204" pitchFamily="34" charset="0"/>
                <a:cs typeface="Arial" panose="020B0604020202020204" pitchFamily="34" charset="0"/>
              </a:rPr>
              <a:t>Marsico</a:t>
            </a:r>
            <a:r>
              <a:rPr lang="en-US" sz="2000" dirty="0">
                <a:solidFill>
                  <a:prstClr val="black"/>
                </a:solidFill>
                <a:latin typeface="Arial" panose="020B0604020202020204" pitchFamily="34" charset="0"/>
                <a:cs typeface="Arial" panose="020B0604020202020204" pitchFamily="34" charset="0"/>
              </a:rPr>
              <a:t>)</a:t>
            </a:r>
          </a:p>
          <a:p>
            <a:pPr marL="342900" indent="-342900" algn="l">
              <a:buFontTx/>
              <a:buChar char="-"/>
            </a:pPr>
            <a:r>
              <a:rPr lang="en-US" sz="2000" dirty="0">
                <a:solidFill>
                  <a:srgbClr val="FF0000"/>
                </a:solidFill>
                <a:latin typeface="Arial" panose="020B0604020202020204" pitchFamily="34" charset="0"/>
                <a:cs typeface="Arial" panose="020B0604020202020204" pitchFamily="34" charset="0"/>
              </a:rPr>
              <a:t>More time in between classes </a:t>
            </a:r>
            <a:r>
              <a:rPr lang="en-US" sz="2000" dirty="0">
                <a:solidFill>
                  <a:prstClr val="black"/>
                </a:solidFill>
                <a:latin typeface="Arial" panose="020B0604020202020204" pitchFamily="34" charset="0"/>
                <a:cs typeface="Arial" panose="020B0604020202020204" pitchFamily="34" charset="0"/>
              </a:rPr>
              <a:t>(30 minutes) – longer days for students; disrupting rotations?!</a:t>
            </a:r>
          </a:p>
          <a:p>
            <a:pPr marL="342900" indent="-342900" algn="l">
              <a:buFontTx/>
              <a:buChar char="-"/>
            </a:pPr>
            <a:r>
              <a:rPr lang="en-US" sz="2000" dirty="0">
                <a:solidFill>
                  <a:prstClr val="black"/>
                </a:solidFill>
                <a:latin typeface="Arial" panose="020B0604020202020204" pitchFamily="34" charset="0"/>
                <a:cs typeface="Arial" panose="020B0604020202020204" pitchFamily="34" charset="0"/>
              </a:rPr>
              <a:t>Plan to do </a:t>
            </a:r>
            <a:r>
              <a:rPr lang="en-US" sz="2000" dirty="0">
                <a:solidFill>
                  <a:srgbClr val="FF0000"/>
                </a:solidFill>
                <a:latin typeface="Arial" panose="020B0604020202020204" pitchFamily="34" charset="0"/>
                <a:cs typeface="Arial" panose="020B0604020202020204" pitchFamily="34" charset="0"/>
              </a:rPr>
              <a:t>teaching in person</a:t>
            </a:r>
            <a:r>
              <a:rPr lang="en-US" sz="2000" dirty="0">
                <a:solidFill>
                  <a:prstClr val="black"/>
                </a:solidFill>
                <a:latin typeface="Arial" panose="020B0604020202020204" pitchFamily="34" charset="0"/>
                <a:cs typeface="Arial" panose="020B0604020202020204" pitchFamily="34" charset="0"/>
              </a:rPr>
              <a:t>; but if possible create recordings</a:t>
            </a:r>
          </a:p>
        </p:txBody>
      </p:sp>
      <p:pic>
        <p:nvPicPr>
          <p:cNvPr id="5" name="Picture 4">
            <a:extLst>
              <a:ext uri="{FF2B5EF4-FFF2-40B4-BE49-F238E27FC236}">
                <a16:creationId xmlns:a16="http://schemas.microsoft.com/office/drawing/2014/main" id="{3929F716-1E7A-4F40-8E02-6CE21C6F8305}"/>
              </a:ext>
            </a:extLst>
          </p:cNvPr>
          <p:cNvPicPr>
            <a:picLocks noChangeAspect="1"/>
          </p:cNvPicPr>
          <p:nvPr/>
        </p:nvPicPr>
        <p:blipFill>
          <a:blip r:embed="rId2"/>
          <a:stretch>
            <a:fillRect/>
          </a:stretch>
        </p:blipFill>
        <p:spPr>
          <a:xfrm>
            <a:off x="598324" y="2902226"/>
            <a:ext cx="5100696" cy="3789296"/>
          </a:xfrm>
          <a:prstGeom prst="rect">
            <a:avLst/>
          </a:prstGeom>
        </p:spPr>
      </p:pic>
      <p:grpSp>
        <p:nvGrpSpPr>
          <p:cNvPr id="8" name="Group 7">
            <a:extLst>
              <a:ext uri="{FF2B5EF4-FFF2-40B4-BE49-F238E27FC236}">
                <a16:creationId xmlns:a16="http://schemas.microsoft.com/office/drawing/2014/main" id="{80057DA8-74AC-994D-BDA0-7C5A87841758}"/>
              </a:ext>
            </a:extLst>
          </p:cNvPr>
          <p:cNvGrpSpPr/>
          <p:nvPr/>
        </p:nvGrpSpPr>
        <p:grpSpPr>
          <a:xfrm>
            <a:off x="5943323" y="2820593"/>
            <a:ext cx="5100696" cy="3952561"/>
            <a:chOff x="5843932" y="3007227"/>
            <a:chExt cx="5100696" cy="3952561"/>
          </a:xfrm>
        </p:grpSpPr>
        <p:pic>
          <p:nvPicPr>
            <p:cNvPr id="6" name="Picture 5">
              <a:extLst>
                <a:ext uri="{FF2B5EF4-FFF2-40B4-BE49-F238E27FC236}">
                  <a16:creationId xmlns:a16="http://schemas.microsoft.com/office/drawing/2014/main" id="{7B981823-1B90-064B-A7DA-51C45DE9F0B9}"/>
                </a:ext>
              </a:extLst>
            </p:cNvPr>
            <p:cNvPicPr>
              <a:picLocks noChangeAspect="1"/>
            </p:cNvPicPr>
            <p:nvPr/>
          </p:nvPicPr>
          <p:blipFill>
            <a:blip r:embed="rId3"/>
            <a:stretch>
              <a:fillRect/>
            </a:stretch>
          </p:blipFill>
          <p:spPr>
            <a:xfrm>
              <a:off x="5843932" y="3007227"/>
              <a:ext cx="5100696" cy="843546"/>
            </a:xfrm>
            <a:prstGeom prst="rect">
              <a:avLst/>
            </a:prstGeom>
          </p:spPr>
        </p:pic>
        <p:pic>
          <p:nvPicPr>
            <p:cNvPr id="7" name="Picture 6">
              <a:extLst>
                <a:ext uri="{FF2B5EF4-FFF2-40B4-BE49-F238E27FC236}">
                  <a16:creationId xmlns:a16="http://schemas.microsoft.com/office/drawing/2014/main" id="{A0DB876D-F15F-3B4F-8648-E8D61CFFAAE2}"/>
                </a:ext>
              </a:extLst>
            </p:cNvPr>
            <p:cNvPicPr>
              <a:picLocks noChangeAspect="1"/>
            </p:cNvPicPr>
            <p:nvPr/>
          </p:nvPicPr>
          <p:blipFill>
            <a:blip r:embed="rId4"/>
            <a:stretch>
              <a:fillRect/>
            </a:stretch>
          </p:blipFill>
          <p:spPr>
            <a:xfrm>
              <a:off x="5881624" y="3850773"/>
              <a:ext cx="4991786" cy="3109015"/>
            </a:xfrm>
            <a:prstGeom prst="rect">
              <a:avLst/>
            </a:prstGeom>
          </p:spPr>
        </p:pic>
      </p:grpSp>
    </p:spTree>
    <p:extLst>
      <p:ext uri="{BB962C8B-B14F-4D97-AF65-F5344CB8AC3E}">
        <p14:creationId xmlns:p14="http://schemas.microsoft.com/office/powerpoint/2010/main" val="132636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4C1AF-7C0A-4A07-ABC0-CCB13E22BA50}"/>
              </a:ext>
            </a:extLst>
          </p:cNvPr>
          <p:cNvSpPr txBox="1">
            <a:spLocks/>
          </p:cNvSpPr>
          <p:nvPr/>
        </p:nvSpPr>
        <p:spPr>
          <a:xfrm>
            <a:off x="1981200" y="328085"/>
            <a:ext cx="8229600" cy="627888"/>
          </a:xfrm>
          <a:prstGeom prst="rect">
            <a:avLst/>
          </a:prstGeom>
        </p:spPr>
        <p:txBody>
          <a:bodyPr anchor="ctr">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defRPr/>
            </a:pPr>
            <a:r>
              <a:rPr lang="en-US" sz="2400" dirty="0">
                <a:solidFill>
                  <a:srgbClr val="56A0D3"/>
                </a:solidFill>
                <a:latin typeface="Arial" panose="020B0604020202020204" pitchFamily="34" charset="0"/>
                <a:cs typeface="Arial" panose="020B0604020202020204" pitchFamily="34" charset="0"/>
              </a:rPr>
              <a:t>BBSP class of 2020-2021 (n ≤ 116)</a:t>
            </a:r>
          </a:p>
        </p:txBody>
      </p:sp>
      <p:sp>
        <p:nvSpPr>
          <p:cNvPr id="4" name="Rectangle 3">
            <a:extLst>
              <a:ext uri="{FF2B5EF4-FFF2-40B4-BE49-F238E27FC236}">
                <a16:creationId xmlns:a16="http://schemas.microsoft.com/office/drawing/2014/main" id="{ED50BD83-96C7-45CE-A218-6BA49EE4C1BC}"/>
              </a:ext>
            </a:extLst>
          </p:cNvPr>
          <p:cNvSpPr/>
          <p:nvPr/>
        </p:nvSpPr>
        <p:spPr>
          <a:xfrm>
            <a:off x="1452656" y="1005699"/>
            <a:ext cx="9950076" cy="1754326"/>
          </a:xfrm>
          <a:prstGeom prst="rect">
            <a:avLst/>
          </a:prstGeom>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First day of Fall classes				- 8/10/20</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chemeClr val="accent2">
                    <a:lumMod val="75000"/>
                  </a:schemeClr>
                </a:solidFill>
                <a:latin typeface="Arial" panose="020B0604020202020204" pitchFamily="34" charset="0"/>
                <a:ea typeface="Times New Roman" panose="02020603050405020304" pitchFamily="18" charset="0"/>
                <a:cs typeface="Arial" panose="020B0604020202020204" pitchFamily="34" charset="0"/>
              </a:rPr>
              <a:t>Fall</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rotation					- 8/24/20 - 11/6/20</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56A0D3"/>
                </a:solidFill>
                <a:latin typeface="Arial" panose="020B0604020202020204" pitchFamily="34" charset="0"/>
                <a:ea typeface="Times New Roman" panose="02020603050405020304" pitchFamily="18" charset="0"/>
                <a:cs typeface="Arial" panose="020B0604020202020204" pitchFamily="34" charset="0"/>
              </a:rPr>
              <a:t>Winter</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rotation 				- 11/9/20 - 1/29/21</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rgbClr val="00B050"/>
                </a:solidFill>
                <a:latin typeface="Arial" panose="020B0604020202020204" pitchFamily="34" charset="0"/>
                <a:ea typeface="Times New Roman" panose="02020603050405020304" pitchFamily="18" charset="0"/>
                <a:cs typeface="Arial" panose="020B0604020202020204" pitchFamily="34" charset="0"/>
              </a:rPr>
              <a:t>Spring</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rotation 				- 2/1/21     - 4/9/21</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dirty="0">
                <a:solidFill>
                  <a:schemeClr val="accent5">
                    <a:lumMod val="75000"/>
                  </a:schemeClr>
                </a:solidFill>
                <a:latin typeface="Arial" panose="020B0604020202020204" pitchFamily="34" charset="0"/>
                <a:ea typeface="Times New Roman" panose="02020603050405020304" pitchFamily="18" charset="0"/>
                <a:cs typeface="Arial" panose="020B0604020202020204" pitchFamily="34" charset="0"/>
              </a:rPr>
              <a:t>Start in thesis labs</a:t>
            </a: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 				- 4/19/21</a:t>
            </a:r>
            <a:endParaRPr lang="en-US" sz="16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800100" lvl="1" indent="-342900">
              <a:buSzPts val="1000"/>
              <a:buFont typeface="Symbol" panose="05050102010706020507" pitchFamily="18" charset="2"/>
              <a:buChar char=""/>
              <a:tabLst>
                <a:tab pos="457200" algn="l"/>
              </a:tabLst>
            </a:pPr>
            <a:r>
              <a:rPr lang="en-US" sz="1600" i="1" dirty="0">
                <a:solidFill>
                  <a:srgbClr val="000000"/>
                </a:solidFill>
                <a:latin typeface="Arial" panose="020B0604020202020204" pitchFamily="34" charset="0"/>
                <a:ea typeface="Times New Roman" panose="02020603050405020304" pitchFamily="18" charset="0"/>
                <a:cs typeface="Arial" panose="020B0604020202020204" pitchFamily="34" charset="0"/>
              </a:rPr>
              <a:t>For students who completed Summer rotations thesis lab start as early as Feb.</a:t>
            </a:r>
            <a:endParaRPr lang="en-US" sz="1600" i="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9323F75C-F651-4AD8-A6D9-9EFFC02448E8}"/>
              </a:ext>
            </a:extLst>
          </p:cNvPr>
          <p:cNvSpPr/>
          <p:nvPr/>
        </p:nvSpPr>
        <p:spPr>
          <a:xfrm>
            <a:off x="980141" y="3012273"/>
            <a:ext cx="10644094" cy="2862322"/>
          </a:xfrm>
          <a:prstGeom prst="rect">
            <a:avLst/>
          </a:prstGeom>
        </p:spPr>
        <p:txBody>
          <a:bodyPr wrap="square">
            <a:spAutoFit/>
          </a:bodyPr>
          <a:lstStyle/>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Arial" panose="020B0604020202020204" pitchFamily="34" charset="0"/>
                <a:ea typeface="Times New Roman" panose="02020603050405020304" pitchFamily="18" charset="0"/>
                <a:cs typeface="Arial" panose="020B0604020202020204" pitchFamily="34" charset="0"/>
              </a:rPr>
              <a:t>Rotation students should be treated as </a:t>
            </a:r>
            <a:r>
              <a:rPr lang="en-US" sz="2000" dirty="0">
                <a:solidFill>
                  <a:srgbClr val="7030A0"/>
                </a:solidFill>
                <a:latin typeface="Arial" panose="020B0604020202020204" pitchFamily="34" charset="0"/>
                <a:ea typeface="Times New Roman" panose="02020603050405020304" pitchFamily="18" charset="0"/>
                <a:cs typeface="Arial" panose="020B0604020202020204" pitchFamily="34" charset="0"/>
              </a:rPr>
              <a:t>regular lab members</a:t>
            </a:r>
            <a:r>
              <a:rPr lang="en-US" sz="2000" dirty="0">
                <a:latin typeface="Arial" panose="020B0604020202020204" pitchFamily="34" charset="0"/>
                <a:ea typeface="Times New Roman" panose="02020603050405020304" pitchFamily="18" charset="0"/>
                <a:cs typeface="Arial" panose="020B0604020202020204" pitchFamily="34" charset="0"/>
              </a:rPr>
              <a:t> subject to the covid-19 policies in place at the time. Work with your Chair to plan the use of your particular physical space.</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Arial" panose="020B0604020202020204" pitchFamily="34" charset="0"/>
                <a:ea typeface="Calibri" panose="020F0502020204030204" pitchFamily="34" charset="0"/>
                <a:cs typeface="Arial" panose="020B0604020202020204" pitchFamily="34" charset="0"/>
              </a:rPr>
              <a:t>Carefully plan </a:t>
            </a:r>
            <a:r>
              <a:rPr lang="en-US" sz="2000" dirty="0">
                <a:solidFill>
                  <a:srgbClr val="7030A0"/>
                </a:solidFill>
                <a:latin typeface="Arial" panose="020B0604020202020204" pitchFamily="34" charset="0"/>
                <a:ea typeface="Calibri" panose="020F0502020204030204" pitchFamily="34" charset="0"/>
                <a:cs typeface="Arial" panose="020B0604020202020204" pitchFamily="34" charset="0"/>
              </a:rPr>
              <a:t>trainings</a:t>
            </a:r>
            <a:r>
              <a:rPr lang="en-US" sz="2000" dirty="0">
                <a:latin typeface="Arial" panose="020B0604020202020204" pitchFamily="34" charset="0"/>
                <a:ea typeface="Calibri" panose="020F0502020204030204" pitchFamily="34" charset="0"/>
                <a:cs typeface="Arial" panose="020B0604020202020204" pitchFamily="34" charset="0"/>
              </a:rPr>
              <a:t> requiring closer proximity – face shields, video, Zoom, etc.</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latin typeface="Arial" panose="020B0604020202020204" pitchFamily="34" charset="0"/>
                <a:ea typeface="Times New Roman" panose="02020603050405020304" pitchFamily="18" charset="0"/>
                <a:cs typeface="Arial" panose="020B0604020202020204" pitchFamily="34" charset="0"/>
              </a:rPr>
              <a:t>Consider adjusting </a:t>
            </a:r>
            <a:r>
              <a:rPr lang="en-US" sz="2000" dirty="0">
                <a:solidFill>
                  <a:srgbClr val="7030A0"/>
                </a:solidFill>
                <a:latin typeface="Arial" panose="020B0604020202020204" pitchFamily="34" charset="0"/>
                <a:ea typeface="Times New Roman" panose="02020603050405020304" pitchFamily="18" charset="0"/>
                <a:cs typeface="Arial" panose="020B0604020202020204" pitchFamily="34" charset="0"/>
              </a:rPr>
              <a:t>schedules</a:t>
            </a:r>
            <a:r>
              <a:rPr lang="en-US" sz="2000" dirty="0">
                <a:latin typeface="Arial" panose="020B0604020202020204" pitchFamily="34" charset="0"/>
                <a:ea typeface="Times New Roman" panose="02020603050405020304" pitchFamily="18" charset="0"/>
                <a:cs typeface="Arial" panose="020B0604020202020204" pitchFamily="34" charset="0"/>
              </a:rPr>
              <a:t> to ensure interaction with each lab member, navigate classes, transportation, etc.</a:t>
            </a:r>
          </a:p>
          <a:p>
            <a:pPr marL="342900" marR="0" lvl="0" indent="-342900">
              <a:spcBef>
                <a:spcPts val="0"/>
              </a:spcBef>
              <a:spcAft>
                <a:spcPts val="0"/>
              </a:spcAft>
              <a:buSzPts val="1000"/>
              <a:buFont typeface="Symbol" panose="05050102010706020507" pitchFamily="18" charset="2"/>
              <a:buChar char=""/>
              <a:tabLst>
                <a:tab pos="457200" algn="l"/>
              </a:tabLst>
            </a:pPr>
            <a:r>
              <a:rPr lang="en-US" sz="2000" dirty="0">
                <a:solidFill>
                  <a:srgbClr val="C00000"/>
                </a:solidFill>
                <a:latin typeface="Arial" panose="020B0604020202020204" pitchFamily="34" charset="0"/>
                <a:ea typeface="Times New Roman" panose="02020603050405020304" pitchFamily="18" charset="0"/>
                <a:cs typeface="Arial" panose="020B0604020202020204" pitchFamily="34" charset="0"/>
              </a:rPr>
              <a:t>Set realistic expectations!</a:t>
            </a:r>
            <a:r>
              <a:rPr lang="en-US" sz="2000" dirty="0">
                <a:latin typeface="Arial" panose="020B0604020202020204" pitchFamily="34" charset="0"/>
                <a:ea typeface="Times New Roman" panose="02020603050405020304" pitchFamily="18" charset="0"/>
                <a:cs typeface="Arial" panose="020B0604020202020204" pitchFamily="34" charset="0"/>
              </a:rPr>
              <a:t> Communicate clearly and often.</a:t>
            </a:r>
          </a:p>
          <a:p>
            <a:pPr marL="342900" marR="0" lvl="0" indent="-342900">
              <a:spcBef>
                <a:spcPts val="0"/>
              </a:spcBef>
              <a:spcAft>
                <a:spcPts val="0"/>
              </a:spcAft>
              <a:buSzPts val="1000"/>
              <a:buFont typeface="Symbol" panose="05050102010706020507" pitchFamily="18" charset="2"/>
              <a:buChar char=""/>
              <a:tabLst>
                <a:tab pos="457200" algn="l"/>
              </a:tabLst>
            </a:pPr>
            <a:r>
              <a:rPr lang="en-US" sz="2000" i="1" dirty="0">
                <a:latin typeface="Arial" panose="020B0604020202020204" pitchFamily="34" charset="0"/>
                <a:ea typeface="Times New Roman" panose="02020603050405020304" pitchFamily="18" charset="0"/>
                <a:cs typeface="Arial" panose="020B0604020202020204" pitchFamily="34" charset="0"/>
              </a:rPr>
              <a:t>Best practices for rotations faculty panel discussion July 8, 11-12:15. Details from Dave McDonald and </a:t>
            </a:r>
            <a:r>
              <a:rPr lang="en-US" sz="2000" i="1">
                <a:latin typeface="Arial" panose="020B0604020202020204" pitchFamily="34" charset="0"/>
                <a:ea typeface="Times New Roman" panose="02020603050405020304" pitchFamily="18" charset="0"/>
                <a:cs typeface="Arial" panose="020B0604020202020204" pitchFamily="34" charset="0"/>
              </a:rPr>
              <a:t>Donita Robinson coming</a:t>
            </a:r>
            <a:r>
              <a:rPr lang="en-US" sz="2000" i="1" dirty="0">
                <a:latin typeface="Arial" panose="020B0604020202020204" pitchFamily="34" charset="0"/>
                <a:ea typeface="Times New Roman" panose="02020603050405020304" pitchFamily="18" charset="0"/>
                <a:cs typeface="Arial" panose="020B0604020202020204" pitchFamily="34" charset="0"/>
              </a:rPr>
              <a:t>.</a:t>
            </a:r>
            <a:endParaRPr lang="en-US" sz="2000" i="1"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97568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Hiring</a:t>
            </a:r>
          </a:p>
        </p:txBody>
      </p:sp>
      <p:sp>
        <p:nvSpPr>
          <p:cNvPr id="3" name="Content Placeholder 2"/>
          <p:cNvSpPr>
            <a:spLocks noGrp="1"/>
          </p:cNvSpPr>
          <p:nvPr>
            <p:ph idx="1"/>
          </p:nvPr>
        </p:nvSpPr>
        <p:spPr>
          <a:xfrm>
            <a:off x="838200" y="1549400"/>
            <a:ext cx="10515600" cy="4627563"/>
          </a:xfrm>
        </p:spPr>
        <p:txBody>
          <a:bodyPr>
            <a:normAutofit fontScale="85000" lnSpcReduction="10000"/>
          </a:bodyPr>
          <a:lstStyle/>
          <a:p>
            <a:r>
              <a:rPr lang="en-US" dirty="0"/>
              <a:t>Hiring freeze in effect with no set end date yet. </a:t>
            </a:r>
          </a:p>
          <a:p>
            <a:r>
              <a:rPr lang="en-US" dirty="0"/>
              <a:t>Applies to all employee types</a:t>
            </a:r>
          </a:p>
          <a:p>
            <a:r>
              <a:rPr lang="en-US" dirty="0"/>
              <a:t>Exceptions to above: </a:t>
            </a:r>
          </a:p>
          <a:p>
            <a:pPr marL="0" indent="0">
              <a:buNone/>
            </a:pPr>
            <a:r>
              <a:rPr lang="en-US" dirty="0"/>
              <a:t>Patient facing/Clinical support or 100% grant funded position or Mission Critical position. </a:t>
            </a:r>
          </a:p>
          <a:p>
            <a:r>
              <a:rPr lang="en-US" dirty="0"/>
              <a:t>If none of above apply, must get prior approval for hire via Essential Hire Action request form justify why this new hire cannot wait until freeze is lifted.</a:t>
            </a:r>
          </a:p>
          <a:p>
            <a:r>
              <a:rPr lang="en-US" dirty="0"/>
              <a:t>New hires will need CDME designations if they’re to be on campus</a:t>
            </a:r>
          </a:p>
          <a:p>
            <a:r>
              <a:rPr lang="en-US" dirty="0"/>
              <a:t>I will need to know if new hires will be working 2</a:t>
            </a:r>
            <a:r>
              <a:rPr lang="en-US" baseline="30000" dirty="0"/>
              <a:t>nd</a:t>
            </a:r>
            <a:r>
              <a:rPr lang="en-US" dirty="0"/>
              <a:t> shift because if they’re SHRA </a:t>
            </a:r>
            <a:r>
              <a:rPr lang="en-US"/>
              <a:t>Perm employees, it’s </a:t>
            </a:r>
            <a:r>
              <a:rPr lang="en-US" dirty="0"/>
              <a:t>mandatory that they receive 10% shift </a:t>
            </a:r>
            <a:r>
              <a:rPr lang="en-US"/>
              <a:t>premium pay. </a:t>
            </a:r>
            <a:endParaRPr lang="en-US" dirty="0"/>
          </a:p>
          <a:p>
            <a:r>
              <a:rPr lang="en-US" dirty="0"/>
              <a:t>Questions?</a:t>
            </a:r>
            <a:br>
              <a:rPr lang="en-US" dirty="0"/>
            </a:br>
            <a:endParaRPr lang="en-US" dirty="0"/>
          </a:p>
        </p:txBody>
      </p:sp>
      <p:sp>
        <p:nvSpPr>
          <p:cNvPr id="4" name="TextBox 3">
            <a:extLst>
              <a:ext uri="{FF2B5EF4-FFF2-40B4-BE49-F238E27FC236}">
                <a16:creationId xmlns:a16="http://schemas.microsoft.com/office/drawing/2014/main" id="{98787040-AEB6-064D-A41A-1F173D1F846C}"/>
              </a:ext>
            </a:extLst>
          </p:cNvPr>
          <p:cNvSpPr txBox="1"/>
          <p:nvPr/>
        </p:nvSpPr>
        <p:spPr>
          <a:xfrm>
            <a:off x="3619676" y="443567"/>
            <a:ext cx="4192110" cy="1446550"/>
          </a:xfrm>
          <a:prstGeom prst="rect">
            <a:avLst/>
          </a:prstGeom>
          <a:noFill/>
        </p:spPr>
        <p:txBody>
          <a:bodyPr wrap="none" rtlCol="0">
            <a:spAutoFit/>
          </a:bodyPr>
          <a:lstStyle/>
          <a:p>
            <a:pPr algn="ctr"/>
            <a:r>
              <a:rPr lang="en-US" sz="4400" dirty="0">
                <a:solidFill>
                  <a:srgbClr val="FF0000"/>
                </a:solidFill>
              </a:rPr>
              <a:t>Updates</a:t>
            </a:r>
          </a:p>
          <a:p>
            <a:pPr marL="457200" indent="-457200">
              <a:buFont typeface="Arial" panose="020B0604020202020204" pitchFamily="34" charset="0"/>
              <a:buChar char="•"/>
            </a:pPr>
            <a:endParaRPr lang="en-US" sz="4400" dirty="0"/>
          </a:p>
        </p:txBody>
      </p:sp>
      <p:sp>
        <p:nvSpPr>
          <p:cNvPr id="5" name="Title 1">
            <a:extLst>
              <a:ext uri="{FF2B5EF4-FFF2-40B4-BE49-F238E27FC236}">
                <a16:creationId xmlns:a16="http://schemas.microsoft.com/office/drawing/2014/main" id="{56C745F8-A2F9-5D4A-A5CD-9657DBC90CE9}"/>
              </a:ext>
            </a:extLst>
          </p:cNvPr>
          <p:cNvSpPr txBox="1">
            <a:spLocks/>
          </p:cNvSpPr>
          <p:nvPr/>
        </p:nvSpPr>
        <p:spPr>
          <a:xfrm>
            <a:off x="756007" y="-35959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BCBP Resumed Operations </a:t>
            </a:r>
          </a:p>
        </p:txBody>
      </p:sp>
    </p:spTree>
    <p:extLst>
      <p:ext uri="{BB962C8B-B14F-4D97-AF65-F5344CB8AC3E}">
        <p14:creationId xmlns:p14="http://schemas.microsoft.com/office/powerpoint/2010/main" val="19165883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1482</Words>
  <Application>Microsoft Macintosh PowerPoint</Application>
  <PresentationFormat>Widescreen</PresentationFormat>
  <Paragraphs>145</Paragraphs>
  <Slides>20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Calibri</vt:lpstr>
      <vt:lpstr>Calibri Light</vt:lpstr>
      <vt:lpstr>Comic Sans MS</vt:lpstr>
      <vt:lpstr>nevis</vt:lpstr>
      <vt:lpstr>Seravek</vt:lpstr>
      <vt:lpstr>Symbol</vt:lpstr>
      <vt:lpstr>system-ui</vt:lpstr>
      <vt:lpstr>Office Theme</vt:lpstr>
      <vt:lpstr>BCBP Faculty Meeting June 25th, 2020</vt:lpstr>
      <vt:lpstr>Congratulations Brenda!</vt:lpstr>
      <vt:lpstr>Welcome Holly!</vt:lpstr>
      <vt:lpstr>PowerPoint Presentation</vt:lpstr>
      <vt:lpstr>BCBP Resumed Operations </vt:lpstr>
      <vt:lpstr>BCBP Resumed Operations </vt:lpstr>
      <vt:lpstr>PowerPoint Presentation</vt:lpstr>
      <vt:lpstr>PowerPoint Presentation</vt:lpstr>
      <vt:lpstr>Hiring</vt:lpstr>
      <vt:lpstr>Salary Increases  </vt:lpstr>
      <vt:lpstr>A PERFECT STORM!</vt:lpstr>
      <vt:lpstr>PowerPoint Presentation</vt:lpstr>
      <vt:lpstr>New emerging issue, Immigration Restrictions</vt:lpstr>
      <vt:lpstr>What is included in the diversity umbrella?</vt:lpstr>
      <vt:lpstr>Diversity Inclusion Equity goal</vt:lpstr>
      <vt:lpstr>Nikea Pittman, PhD, is a structural biologist and SPIRE postdoctoral scholar at the UNC School of Medicine. She utilizes cryo-electron microscopy to capture three-dimensional images of membrane proteins in the laboratory of Saskia Neher, PhD. </vt:lpstr>
      <vt:lpstr>Lab Diversity Statements</vt:lpstr>
      <vt:lpstr>PowerPoint Presentation</vt:lpstr>
      <vt:lpstr>BCBP: Embrace, Educate, Empower!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Strahl, Brian D</dc:creator>
  <cp:lastModifiedBy>Strahl, Brian D</cp:lastModifiedBy>
  <cp:revision>14</cp:revision>
  <dcterms:created xsi:type="dcterms:W3CDTF">2020-06-18T13:20:16Z</dcterms:created>
  <dcterms:modified xsi:type="dcterms:W3CDTF">2020-06-25T14:54:46Z</dcterms:modified>
</cp:coreProperties>
</file>