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comments/comment1.xml" ContentType="application/vnd.openxmlformats-officedocument.presentationml.comments+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comments/comment2.xml" ContentType="application/vnd.openxmlformats-officedocument.presentationml.comments+xml"/>
  <Override PartName="/ppt/tags/tag10.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3.xml" ContentType="application/vnd.openxmlformats-officedocument.presentationml.comments+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comments/comment4.xml" ContentType="application/vnd.openxmlformats-officedocument.presentationml.comments+xml"/>
  <Override PartName="/ppt/notesSlides/notesSlide20.xml" ContentType="application/vnd.openxmlformats-officedocument.presentationml.notesSlide+xml"/>
  <Override PartName="/ppt/comments/comment5.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3" r:id="rId4"/>
  </p:sldMasterIdLst>
  <p:notesMasterIdLst>
    <p:notesMasterId r:id="rId33"/>
  </p:notesMasterIdLst>
  <p:sldIdLst>
    <p:sldId id="256" r:id="rId5"/>
    <p:sldId id="257" r:id="rId6"/>
    <p:sldId id="264" r:id="rId7"/>
    <p:sldId id="262" r:id="rId8"/>
    <p:sldId id="265" r:id="rId9"/>
    <p:sldId id="269" r:id="rId10"/>
    <p:sldId id="263" r:id="rId11"/>
    <p:sldId id="259" r:id="rId12"/>
    <p:sldId id="266" r:id="rId13"/>
    <p:sldId id="268" r:id="rId14"/>
    <p:sldId id="300" r:id="rId15"/>
    <p:sldId id="276" r:id="rId16"/>
    <p:sldId id="270" r:id="rId17"/>
    <p:sldId id="301" r:id="rId18"/>
    <p:sldId id="277" r:id="rId19"/>
    <p:sldId id="273" r:id="rId20"/>
    <p:sldId id="288" r:id="rId21"/>
    <p:sldId id="299" r:id="rId22"/>
    <p:sldId id="290" r:id="rId23"/>
    <p:sldId id="296" r:id="rId24"/>
    <p:sldId id="287" r:id="rId25"/>
    <p:sldId id="295" r:id="rId26"/>
    <p:sldId id="293" r:id="rId27"/>
    <p:sldId id="291" r:id="rId28"/>
    <p:sldId id="289" r:id="rId29"/>
    <p:sldId id="292" r:id="rId30"/>
    <p:sldId id="285" r:id="rId31"/>
    <p:sldId id="26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P203ALGYWS30" initials="M" lastIdx="9" clrIdx="0">
    <p:extLst>
      <p:ext uri="{19B8F6BF-5375-455C-9EA6-DF929625EA0E}">
        <p15:presenceInfo xmlns:p15="http://schemas.microsoft.com/office/powerpoint/2012/main" userId="MCCP203ALGYWS3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67758" autoAdjust="0"/>
  </p:normalViewPr>
  <p:slideViewPr>
    <p:cSldViewPr snapToGrid="0">
      <p:cViewPr varScale="1">
        <p:scale>
          <a:sx n="75" d="100"/>
          <a:sy n="75" d="100"/>
        </p:scale>
        <p:origin x="19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9T14:45:31.801" idx="1">
    <p:pos x="10" y="10"/>
    <p:text>Millie: Perhaps 1 high impact cost fact from inpatient and 1 from outpatient.</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11-09T14:55:12.301" idx="4">
    <p:pos x="10" y="10"/>
    <p:text>Consider a reference to the anaphylaxis chart in a supplemental material section.</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11-09T15:02:27.566" idx="6">
    <p:pos x="10" y="10"/>
    <p:text>Could this be simplified with less detail? I don't know that participants need to know the type of testing device, how to do the actual testing, etc. Maybe something like in the Shenoy, Blumenthal patient info sheet that is in the Patient Resources channel on our Teams page, but with medical terms such as testing device rather than forks, etc.</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11-09T15:07:18.184" idx="7">
    <p:pos x="10" y="10"/>
    <p:text>When you say no Type IV or non-IgE mediated reactions should be referred, you mean SCARs and not delayed rashes, etc. correct?</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11-09T15:08:41.824" idx="8">
    <p:pos x="10" y="10"/>
    <p:text>We could add Ashley Abrams info here so that patients could check the cost before making an appointment.</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6FA66A-18A6-4E57-ADDF-B982FBC9958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60996C2A-6622-445C-8F34-636FC9731665}">
      <dgm:prSet phldrT="[Text]"/>
      <dgm:spPr/>
      <dgm:t>
        <a:bodyPr/>
        <a:lstStyle/>
        <a:p>
          <a:r>
            <a:rPr lang="en-US" b="1" dirty="0"/>
            <a:t>Skin Scratch test </a:t>
          </a:r>
          <a:endParaRPr lang="en-US" dirty="0"/>
        </a:p>
      </dgm:t>
    </dgm:pt>
    <dgm:pt modelId="{76FADD22-BFEE-4455-A184-E1C2A4D5FCDD}" type="parTrans" cxnId="{1E98194D-A8F4-447E-816B-15426D188DDD}">
      <dgm:prSet/>
      <dgm:spPr/>
      <dgm:t>
        <a:bodyPr/>
        <a:lstStyle/>
        <a:p>
          <a:endParaRPr lang="en-US"/>
        </a:p>
      </dgm:t>
    </dgm:pt>
    <dgm:pt modelId="{ECBEE2CE-67C7-44EF-B1A2-F2E3DF0DDB0A}" type="sibTrans" cxnId="{1E98194D-A8F4-447E-816B-15426D188DDD}">
      <dgm:prSet/>
      <dgm:spPr/>
      <dgm:t>
        <a:bodyPr/>
        <a:lstStyle/>
        <a:p>
          <a:endParaRPr lang="en-US"/>
        </a:p>
      </dgm:t>
    </dgm:pt>
    <dgm:pt modelId="{7726A698-8405-4BE3-AB20-8A2797C278A6}">
      <dgm:prSet phldrT="[Text]" custT="1"/>
      <dgm:spPr/>
      <dgm:t>
        <a:bodyPr/>
        <a:lstStyle/>
        <a:p>
          <a:r>
            <a:rPr lang="en-US" sz="1600" dirty="0"/>
            <a:t>Small drop of four reagents placed on forearm: histamine (+ ), normal saline (-), PRE-PEN (PRP), and </a:t>
          </a:r>
          <a:r>
            <a:rPr lang="en-US" sz="1600" dirty="0" err="1"/>
            <a:t>PenG</a:t>
          </a:r>
          <a:r>
            <a:rPr lang="en-US" sz="1600" dirty="0"/>
            <a:t> (PG)</a:t>
          </a:r>
        </a:p>
      </dgm:t>
    </dgm:pt>
    <dgm:pt modelId="{7B77F553-2DFF-4DF6-9BD0-E21C6FA2A813}" type="parTrans" cxnId="{D40E9D56-D955-410C-926C-C4A0B214B9FA}">
      <dgm:prSet/>
      <dgm:spPr/>
      <dgm:t>
        <a:bodyPr/>
        <a:lstStyle/>
        <a:p>
          <a:endParaRPr lang="en-US"/>
        </a:p>
      </dgm:t>
    </dgm:pt>
    <dgm:pt modelId="{8048ECA4-8419-404E-A5E3-6FC3B0E7AD2A}" type="sibTrans" cxnId="{D40E9D56-D955-410C-926C-C4A0B214B9FA}">
      <dgm:prSet/>
      <dgm:spPr/>
      <dgm:t>
        <a:bodyPr/>
        <a:lstStyle/>
        <a:p>
          <a:endParaRPr lang="en-US"/>
        </a:p>
      </dgm:t>
    </dgm:pt>
    <dgm:pt modelId="{B8F9841E-3797-48E7-B72B-3A28C8049A82}">
      <dgm:prSet phldrT="[Text]"/>
      <dgm:spPr/>
      <dgm:t>
        <a:bodyPr/>
        <a:lstStyle/>
        <a:p>
          <a:r>
            <a:rPr lang="en-US" b="1" dirty="0"/>
            <a:t>Intradermal test</a:t>
          </a:r>
          <a:endParaRPr lang="en-US" dirty="0"/>
        </a:p>
      </dgm:t>
    </dgm:pt>
    <dgm:pt modelId="{88714A3C-6910-4673-9649-12CDF796A73B}" type="parTrans" cxnId="{C09FEAB4-ADB0-4515-B7B0-DC3143E2050F}">
      <dgm:prSet/>
      <dgm:spPr/>
      <dgm:t>
        <a:bodyPr/>
        <a:lstStyle/>
        <a:p>
          <a:endParaRPr lang="en-US"/>
        </a:p>
      </dgm:t>
    </dgm:pt>
    <dgm:pt modelId="{E1024E82-3F00-40BF-A2D7-7ECA653C2B45}" type="sibTrans" cxnId="{C09FEAB4-ADB0-4515-B7B0-DC3143E2050F}">
      <dgm:prSet/>
      <dgm:spPr/>
      <dgm:t>
        <a:bodyPr/>
        <a:lstStyle/>
        <a:p>
          <a:endParaRPr lang="en-US"/>
        </a:p>
      </dgm:t>
    </dgm:pt>
    <dgm:pt modelId="{36A78CFA-52ED-4ED0-B448-EB675B6EE6CD}">
      <dgm:prSet phldrT="[Text]" custT="1"/>
      <dgm:spPr/>
      <dgm:t>
        <a:bodyPr/>
        <a:lstStyle/>
        <a:p>
          <a:r>
            <a:rPr lang="en-US" sz="1600" dirty="0"/>
            <a:t>Duplicate 3 mm intradermal blebs of PRP, PG and Saline creating 3 mm are placed on opposite forearm</a:t>
          </a:r>
        </a:p>
      </dgm:t>
    </dgm:pt>
    <dgm:pt modelId="{20FA9462-02C9-451E-A7B7-8A9B7783DCFA}" type="parTrans" cxnId="{502D7F17-57DC-400A-9A89-47668982FFC1}">
      <dgm:prSet/>
      <dgm:spPr/>
      <dgm:t>
        <a:bodyPr/>
        <a:lstStyle/>
        <a:p>
          <a:endParaRPr lang="en-US"/>
        </a:p>
      </dgm:t>
    </dgm:pt>
    <dgm:pt modelId="{6E519395-A7E1-4275-B449-52786ADD10F8}" type="sibTrans" cxnId="{502D7F17-57DC-400A-9A89-47668982FFC1}">
      <dgm:prSet/>
      <dgm:spPr/>
      <dgm:t>
        <a:bodyPr/>
        <a:lstStyle/>
        <a:p>
          <a:endParaRPr lang="en-US"/>
        </a:p>
      </dgm:t>
    </dgm:pt>
    <dgm:pt modelId="{7E78B4E0-75DC-41F8-B99A-8049D0C0017E}">
      <dgm:prSet phldrT="[Text]"/>
      <dgm:spPr/>
      <dgm:t>
        <a:bodyPr/>
        <a:lstStyle/>
        <a:p>
          <a:r>
            <a:rPr lang="en-US" b="1" dirty="0"/>
            <a:t>Oral Challenge</a:t>
          </a:r>
          <a:endParaRPr lang="en-US" dirty="0"/>
        </a:p>
      </dgm:t>
    </dgm:pt>
    <dgm:pt modelId="{529124B0-6878-4D1A-A617-D5CD85E0C801}" type="parTrans" cxnId="{9D6DB5F7-E65D-4298-B7FC-0E721A9658A6}">
      <dgm:prSet/>
      <dgm:spPr/>
      <dgm:t>
        <a:bodyPr/>
        <a:lstStyle/>
        <a:p>
          <a:endParaRPr lang="en-US"/>
        </a:p>
      </dgm:t>
    </dgm:pt>
    <dgm:pt modelId="{BF914FC7-D54A-44BB-A3BF-A22BD1593454}" type="sibTrans" cxnId="{9D6DB5F7-E65D-4298-B7FC-0E721A9658A6}">
      <dgm:prSet/>
      <dgm:spPr/>
      <dgm:t>
        <a:bodyPr/>
        <a:lstStyle/>
        <a:p>
          <a:endParaRPr lang="en-US"/>
        </a:p>
      </dgm:t>
    </dgm:pt>
    <dgm:pt modelId="{58D410BD-BDBE-405F-B796-1976637F1573}">
      <dgm:prSet phldrT="[Text]"/>
      <dgm:spPr/>
      <dgm:t>
        <a:bodyPr/>
        <a:lstStyle/>
        <a:p>
          <a:r>
            <a:rPr lang="en-US" dirty="0"/>
            <a:t>Administer 250 mg dose of amoxicillin or penicillin VK</a:t>
          </a:r>
        </a:p>
      </dgm:t>
    </dgm:pt>
    <dgm:pt modelId="{17A1D43E-5B1D-4E4B-99FC-16338306B95C}" type="parTrans" cxnId="{E4389EFE-4978-4E42-BBC5-3C1B8A2789D0}">
      <dgm:prSet/>
      <dgm:spPr/>
      <dgm:t>
        <a:bodyPr/>
        <a:lstStyle/>
        <a:p>
          <a:endParaRPr lang="en-US"/>
        </a:p>
      </dgm:t>
    </dgm:pt>
    <dgm:pt modelId="{C349930D-4CDC-4211-BF26-0CCF3DA10AAE}" type="sibTrans" cxnId="{E4389EFE-4978-4E42-BBC5-3C1B8A2789D0}">
      <dgm:prSet/>
      <dgm:spPr/>
      <dgm:t>
        <a:bodyPr/>
        <a:lstStyle/>
        <a:p>
          <a:endParaRPr lang="en-US"/>
        </a:p>
      </dgm:t>
    </dgm:pt>
    <dgm:pt modelId="{4D0463F3-594A-4B83-92B8-5BC9690DF9F7}">
      <dgm:prSet custT="1"/>
      <dgm:spPr/>
      <dgm:t>
        <a:bodyPr/>
        <a:lstStyle/>
        <a:p>
          <a:r>
            <a:rPr lang="en-US" sz="1600" dirty="0"/>
            <a:t>After 15-20 minutes, blebs are measured </a:t>
          </a:r>
          <a:r>
            <a:rPr lang="en-US" sz="1600" dirty="0">
              <a:sym typeface="Wingdings" panose="05000000000000000000" pitchFamily="2" charset="2"/>
            </a:rPr>
            <a:t> p</a:t>
          </a:r>
          <a:r>
            <a:rPr lang="en-US" sz="1600" dirty="0"/>
            <a:t>ositive result will be 2-3 mm larger than original bleb </a:t>
          </a:r>
        </a:p>
      </dgm:t>
    </dgm:pt>
    <dgm:pt modelId="{3E4D7E6C-D5D6-44BC-92DC-2F4E767B3307}" type="parTrans" cxnId="{9F7ABAB6-FEE1-438B-8BC9-5202E94B1F70}">
      <dgm:prSet/>
      <dgm:spPr/>
      <dgm:t>
        <a:bodyPr/>
        <a:lstStyle/>
        <a:p>
          <a:endParaRPr lang="en-US"/>
        </a:p>
      </dgm:t>
    </dgm:pt>
    <dgm:pt modelId="{FCC31B58-4F64-4CAC-8EDB-29BBCB59E1BC}" type="sibTrans" cxnId="{9F7ABAB6-FEE1-438B-8BC9-5202E94B1F70}">
      <dgm:prSet/>
      <dgm:spPr/>
      <dgm:t>
        <a:bodyPr/>
        <a:lstStyle/>
        <a:p>
          <a:endParaRPr lang="en-US"/>
        </a:p>
      </dgm:t>
    </dgm:pt>
    <dgm:pt modelId="{EFE033F3-FB27-41C9-BEE8-683D7EC2E908}">
      <dgm:prSet custT="1"/>
      <dgm:spPr/>
      <dgm:t>
        <a:bodyPr/>
        <a:lstStyle/>
        <a:p>
          <a:r>
            <a:rPr lang="en-US" sz="1600" dirty="0"/>
            <a:t>Proceed to oral challenge if negative</a:t>
          </a:r>
        </a:p>
      </dgm:t>
    </dgm:pt>
    <dgm:pt modelId="{927CBB6A-4D2D-411F-9B33-7924C2FE0098}" type="parTrans" cxnId="{8954A8A7-B45F-4455-96F7-691CE29E96F8}">
      <dgm:prSet/>
      <dgm:spPr/>
      <dgm:t>
        <a:bodyPr/>
        <a:lstStyle/>
        <a:p>
          <a:endParaRPr lang="en-US"/>
        </a:p>
      </dgm:t>
    </dgm:pt>
    <dgm:pt modelId="{BE83E532-F4C7-472C-9CBF-5B78629661A6}" type="sibTrans" cxnId="{8954A8A7-B45F-4455-96F7-691CE29E96F8}">
      <dgm:prSet/>
      <dgm:spPr/>
      <dgm:t>
        <a:bodyPr/>
        <a:lstStyle/>
        <a:p>
          <a:endParaRPr lang="en-US"/>
        </a:p>
      </dgm:t>
    </dgm:pt>
    <dgm:pt modelId="{979710B7-B3E9-4475-ACDC-E3E9D06A8A38}">
      <dgm:prSet/>
      <dgm:spPr/>
      <dgm:t>
        <a:bodyPr/>
        <a:lstStyle/>
        <a:p>
          <a:r>
            <a:rPr lang="en-US" dirty="0"/>
            <a:t>Observe the patient for an hour in an inpatient setting or clinic setting</a:t>
          </a:r>
        </a:p>
      </dgm:t>
    </dgm:pt>
    <dgm:pt modelId="{46610B79-252E-4F9C-A7A0-516D6A03B3D9}" type="parTrans" cxnId="{6706DB4A-2773-4989-A434-33A9C09BD074}">
      <dgm:prSet/>
      <dgm:spPr/>
      <dgm:t>
        <a:bodyPr/>
        <a:lstStyle/>
        <a:p>
          <a:endParaRPr lang="en-US"/>
        </a:p>
      </dgm:t>
    </dgm:pt>
    <dgm:pt modelId="{4C6624FA-BF31-4A8A-9276-4C4ED656DE1B}" type="sibTrans" cxnId="{6706DB4A-2773-4989-A434-33A9C09BD074}">
      <dgm:prSet/>
      <dgm:spPr/>
      <dgm:t>
        <a:bodyPr/>
        <a:lstStyle/>
        <a:p>
          <a:endParaRPr lang="en-US"/>
        </a:p>
      </dgm:t>
    </dgm:pt>
    <dgm:pt modelId="{74573B3E-FB2D-4BC7-9800-9CA0F151701D}">
      <dgm:prSet phldrT="[Text]" custT="1"/>
      <dgm:spPr/>
      <dgm:t>
        <a:bodyPr/>
        <a:lstStyle/>
        <a:p>
          <a:r>
            <a:rPr lang="en-US" sz="1600" dirty="0"/>
            <a:t>Scratch through drop using testing device</a:t>
          </a:r>
        </a:p>
      </dgm:t>
    </dgm:pt>
    <dgm:pt modelId="{89BB5046-7408-46EC-B566-52A15390EEBD}" type="parTrans" cxnId="{EFB7096A-2ED2-4274-8003-98F6AE65A33B}">
      <dgm:prSet/>
      <dgm:spPr/>
      <dgm:t>
        <a:bodyPr/>
        <a:lstStyle/>
        <a:p>
          <a:endParaRPr lang="en-US"/>
        </a:p>
      </dgm:t>
    </dgm:pt>
    <dgm:pt modelId="{880BA97C-6050-4801-A2F4-34C2E3317112}" type="sibTrans" cxnId="{EFB7096A-2ED2-4274-8003-98F6AE65A33B}">
      <dgm:prSet/>
      <dgm:spPr/>
      <dgm:t>
        <a:bodyPr/>
        <a:lstStyle/>
        <a:p>
          <a:endParaRPr lang="en-US"/>
        </a:p>
      </dgm:t>
    </dgm:pt>
    <dgm:pt modelId="{6B9EAA06-465A-4F05-834A-24792E2DB93C}">
      <dgm:prSet phldrT="[Text]" custT="1"/>
      <dgm:spPr/>
      <dgm:t>
        <a:bodyPr/>
        <a:lstStyle/>
        <a:p>
          <a:r>
            <a:rPr lang="en-US" sz="1600" dirty="0"/>
            <a:t>Measure results after 15-20 minutes </a:t>
          </a:r>
          <a:r>
            <a:rPr lang="en-US" sz="1600" dirty="0">
              <a:sym typeface="Wingdings" panose="05000000000000000000" pitchFamily="2" charset="2"/>
            </a:rPr>
            <a:t> </a:t>
          </a:r>
          <a:r>
            <a:rPr lang="en-US" sz="1600" dirty="0"/>
            <a:t>Co</a:t>
          </a:r>
          <a:r>
            <a:rPr lang="en-US" sz="1600" dirty="0">
              <a:sym typeface="Wingdings" panose="05000000000000000000" pitchFamily="2" charset="2"/>
            </a:rPr>
            <a:t>ntinue to intradermal test if positive histamine test (&gt; 5 mm wheal) and all other reagents are negative</a:t>
          </a:r>
          <a:endParaRPr lang="en-US" sz="1600" dirty="0"/>
        </a:p>
      </dgm:t>
    </dgm:pt>
    <dgm:pt modelId="{EDFC0CB4-982D-4986-B962-BB244AD0691C}" type="parTrans" cxnId="{B65095C8-B422-494E-B24C-4605EDF7109E}">
      <dgm:prSet/>
      <dgm:spPr/>
      <dgm:t>
        <a:bodyPr/>
        <a:lstStyle/>
        <a:p>
          <a:endParaRPr lang="en-US"/>
        </a:p>
      </dgm:t>
    </dgm:pt>
    <dgm:pt modelId="{981C3FEF-F78B-465A-842E-B29A22ACA330}" type="sibTrans" cxnId="{B65095C8-B422-494E-B24C-4605EDF7109E}">
      <dgm:prSet/>
      <dgm:spPr/>
      <dgm:t>
        <a:bodyPr/>
        <a:lstStyle/>
        <a:p>
          <a:endParaRPr lang="en-US"/>
        </a:p>
      </dgm:t>
    </dgm:pt>
    <dgm:pt modelId="{222D8DFF-E463-49B4-B3EA-C6AA2A65CF39}" type="pres">
      <dgm:prSet presAssocID="{736FA66A-18A6-4E57-ADDF-B982FBC99582}" presName="linearFlow" presStyleCnt="0">
        <dgm:presLayoutVars>
          <dgm:dir/>
          <dgm:animLvl val="lvl"/>
          <dgm:resizeHandles val="exact"/>
        </dgm:presLayoutVars>
      </dgm:prSet>
      <dgm:spPr/>
      <dgm:t>
        <a:bodyPr/>
        <a:lstStyle/>
        <a:p>
          <a:endParaRPr lang="en-US"/>
        </a:p>
      </dgm:t>
    </dgm:pt>
    <dgm:pt modelId="{5D5CC4E7-1B5D-4724-87D3-55EF38527443}" type="pres">
      <dgm:prSet presAssocID="{60996C2A-6622-445C-8F34-636FC9731665}" presName="composite" presStyleCnt="0"/>
      <dgm:spPr/>
    </dgm:pt>
    <dgm:pt modelId="{8E731F7F-EFB6-4702-9BFE-D64BB8F3E438}" type="pres">
      <dgm:prSet presAssocID="{60996C2A-6622-445C-8F34-636FC9731665}" presName="parentText" presStyleLbl="alignNode1" presStyleIdx="0" presStyleCnt="3">
        <dgm:presLayoutVars>
          <dgm:chMax val="1"/>
          <dgm:bulletEnabled val="1"/>
        </dgm:presLayoutVars>
      </dgm:prSet>
      <dgm:spPr/>
      <dgm:t>
        <a:bodyPr/>
        <a:lstStyle/>
        <a:p>
          <a:endParaRPr lang="en-US"/>
        </a:p>
      </dgm:t>
    </dgm:pt>
    <dgm:pt modelId="{D7EA85E4-B378-4624-95D8-167744F6FF92}" type="pres">
      <dgm:prSet presAssocID="{60996C2A-6622-445C-8F34-636FC9731665}" presName="descendantText" presStyleLbl="alignAcc1" presStyleIdx="0" presStyleCnt="3" custScaleX="98258" custScaleY="100000" custLinFactNeighborX="-389" custLinFactNeighborY="10007">
        <dgm:presLayoutVars>
          <dgm:bulletEnabled val="1"/>
        </dgm:presLayoutVars>
      </dgm:prSet>
      <dgm:spPr/>
      <dgm:t>
        <a:bodyPr/>
        <a:lstStyle/>
        <a:p>
          <a:endParaRPr lang="en-US"/>
        </a:p>
      </dgm:t>
    </dgm:pt>
    <dgm:pt modelId="{FA521B5B-F698-4114-BB53-39533A61F2B1}" type="pres">
      <dgm:prSet presAssocID="{ECBEE2CE-67C7-44EF-B1A2-F2E3DF0DDB0A}" presName="sp" presStyleCnt="0"/>
      <dgm:spPr/>
    </dgm:pt>
    <dgm:pt modelId="{F590A905-8D46-4920-A494-A8147302742B}" type="pres">
      <dgm:prSet presAssocID="{B8F9841E-3797-48E7-B72B-3A28C8049A82}" presName="composite" presStyleCnt="0"/>
      <dgm:spPr/>
    </dgm:pt>
    <dgm:pt modelId="{77F4EFDF-A069-4EE9-A109-E9654FD88822}" type="pres">
      <dgm:prSet presAssocID="{B8F9841E-3797-48E7-B72B-3A28C8049A82}" presName="parentText" presStyleLbl="alignNode1" presStyleIdx="1" presStyleCnt="3">
        <dgm:presLayoutVars>
          <dgm:chMax val="1"/>
          <dgm:bulletEnabled val="1"/>
        </dgm:presLayoutVars>
      </dgm:prSet>
      <dgm:spPr/>
      <dgm:t>
        <a:bodyPr/>
        <a:lstStyle/>
        <a:p>
          <a:endParaRPr lang="en-US"/>
        </a:p>
      </dgm:t>
    </dgm:pt>
    <dgm:pt modelId="{4AD485A8-05A5-4007-8AB0-56A7CB54DA0A}" type="pres">
      <dgm:prSet presAssocID="{B8F9841E-3797-48E7-B72B-3A28C8049A82}" presName="descendantText" presStyleLbl="alignAcc1" presStyleIdx="1" presStyleCnt="3" custScaleX="99199" custScaleY="117576" custLinFactNeighborX="-10" custLinFactNeighborY="6605">
        <dgm:presLayoutVars>
          <dgm:bulletEnabled val="1"/>
        </dgm:presLayoutVars>
      </dgm:prSet>
      <dgm:spPr/>
      <dgm:t>
        <a:bodyPr/>
        <a:lstStyle/>
        <a:p>
          <a:endParaRPr lang="en-US"/>
        </a:p>
      </dgm:t>
    </dgm:pt>
    <dgm:pt modelId="{22A2DD2D-4B78-4D06-B011-3729E19FB532}" type="pres">
      <dgm:prSet presAssocID="{E1024E82-3F00-40BF-A2D7-7ECA653C2B45}" presName="sp" presStyleCnt="0"/>
      <dgm:spPr/>
    </dgm:pt>
    <dgm:pt modelId="{BE8CCCC5-2F71-435F-8AA8-3696B5A1BA06}" type="pres">
      <dgm:prSet presAssocID="{7E78B4E0-75DC-41F8-B99A-8049D0C0017E}" presName="composite" presStyleCnt="0"/>
      <dgm:spPr/>
    </dgm:pt>
    <dgm:pt modelId="{CBD2E378-7BE9-4F74-96D7-BCE706FEECF5}" type="pres">
      <dgm:prSet presAssocID="{7E78B4E0-75DC-41F8-B99A-8049D0C0017E}" presName="parentText" presStyleLbl="alignNode1" presStyleIdx="2" presStyleCnt="3">
        <dgm:presLayoutVars>
          <dgm:chMax val="1"/>
          <dgm:bulletEnabled val="1"/>
        </dgm:presLayoutVars>
      </dgm:prSet>
      <dgm:spPr/>
      <dgm:t>
        <a:bodyPr/>
        <a:lstStyle/>
        <a:p>
          <a:endParaRPr lang="en-US"/>
        </a:p>
      </dgm:t>
    </dgm:pt>
    <dgm:pt modelId="{8376C822-A88B-4EC1-91E4-612F361504A5}" type="pres">
      <dgm:prSet presAssocID="{7E78B4E0-75DC-41F8-B99A-8049D0C0017E}" presName="descendantText" presStyleLbl="alignAcc1" presStyleIdx="2" presStyleCnt="3" custScaleX="98109" custScaleY="62669" custLinFactNeighborX="-242" custLinFactNeighborY="-205">
        <dgm:presLayoutVars>
          <dgm:bulletEnabled val="1"/>
        </dgm:presLayoutVars>
      </dgm:prSet>
      <dgm:spPr/>
      <dgm:t>
        <a:bodyPr/>
        <a:lstStyle/>
        <a:p>
          <a:endParaRPr lang="en-US"/>
        </a:p>
      </dgm:t>
    </dgm:pt>
  </dgm:ptLst>
  <dgm:cxnLst>
    <dgm:cxn modelId="{45462EEB-47F4-4933-A670-A134079CB8DF}" type="presOf" srcId="{736FA66A-18A6-4E57-ADDF-B982FBC99582}" destId="{222D8DFF-E463-49B4-B3EA-C6AA2A65CF39}" srcOrd="0" destOrd="0" presId="urn:microsoft.com/office/officeart/2005/8/layout/chevron2"/>
    <dgm:cxn modelId="{307362CE-A3AC-49B6-94DB-9D9F6CAD9539}" type="presOf" srcId="{7726A698-8405-4BE3-AB20-8A2797C278A6}" destId="{D7EA85E4-B378-4624-95D8-167744F6FF92}" srcOrd="0" destOrd="0" presId="urn:microsoft.com/office/officeart/2005/8/layout/chevron2"/>
    <dgm:cxn modelId="{600CF5B4-C291-4E58-B0AB-7B44FE3BCA5D}" type="presOf" srcId="{7E78B4E0-75DC-41F8-B99A-8049D0C0017E}" destId="{CBD2E378-7BE9-4F74-96D7-BCE706FEECF5}" srcOrd="0" destOrd="0" presId="urn:microsoft.com/office/officeart/2005/8/layout/chevron2"/>
    <dgm:cxn modelId="{1E98194D-A8F4-447E-816B-15426D188DDD}" srcId="{736FA66A-18A6-4E57-ADDF-B982FBC99582}" destId="{60996C2A-6622-445C-8F34-636FC9731665}" srcOrd="0" destOrd="0" parTransId="{76FADD22-BFEE-4455-A184-E1C2A4D5FCDD}" sibTransId="{ECBEE2CE-67C7-44EF-B1A2-F2E3DF0DDB0A}"/>
    <dgm:cxn modelId="{9D6DB5F7-E65D-4298-B7FC-0E721A9658A6}" srcId="{736FA66A-18A6-4E57-ADDF-B982FBC99582}" destId="{7E78B4E0-75DC-41F8-B99A-8049D0C0017E}" srcOrd="2" destOrd="0" parTransId="{529124B0-6878-4D1A-A617-D5CD85E0C801}" sibTransId="{BF914FC7-D54A-44BB-A3BF-A22BD1593454}"/>
    <dgm:cxn modelId="{BFBA00ED-606B-4372-AA83-ED36297241A5}" type="presOf" srcId="{6B9EAA06-465A-4F05-834A-24792E2DB93C}" destId="{D7EA85E4-B378-4624-95D8-167744F6FF92}" srcOrd="0" destOrd="2" presId="urn:microsoft.com/office/officeart/2005/8/layout/chevron2"/>
    <dgm:cxn modelId="{B65095C8-B422-494E-B24C-4605EDF7109E}" srcId="{60996C2A-6622-445C-8F34-636FC9731665}" destId="{6B9EAA06-465A-4F05-834A-24792E2DB93C}" srcOrd="2" destOrd="0" parTransId="{EDFC0CB4-982D-4986-B962-BB244AD0691C}" sibTransId="{981C3FEF-F78B-465A-842E-B29A22ACA330}"/>
    <dgm:cxn modelId="{DCDB7941-30B1-4F3E-886A-CBAA09A03C2B}" type="presOf" srcId="{EFE033F3-FB27-41C9-BEE8-683D7EC2E908}" destId="{4AD485A8-05A5-4007-8AB0-56A7CB54DA0A}" srcOrd="0" destOrd="2" presId="urn:microsoft.com/office/officeart/2005/8/layout/chevron2"/>
    <dgm:cxn modelId="{E4389EFE-4978-4E42-BBC5-3C1B8A2789D0}" srcId="{7E78B4E0-75DC-41F8-B99A-8049D0C0017E}" destId="{58D410BD-BDBE-405F-B796-1976637F1573}" srcOrd="0" destOrd="0" parTransId="{17A1D43E-5B1D-4E4B-99FC-16338306B95C}" sibTransId="{C349930D-4CDC-4211-BF26-0CCF3DA10AAE}"/>
    <dgm:cxn modelId="{9F7ABAB6-FEE1-438B-8BC9-5202E94B1F70}" srcId="{B8F9841E-3797-48E7-B72B-3A28C8049A82}" destId="{4D0463F3-594A-4B83-92B8-5BC9690DF9F7}" srcOrd="1" destOrd="0" parTransId="{3E4D7E6C-D5D6-44BC-92DC-2F4E767B3307}" sibTransId="{FCC31B58-4F64-4CAC-8EDB-29BBCB59E1BC}"/>
    <dgm:cxn modelId="{C09FEAB4-ADB0-4515-B7B0-DC3143E2050F}" srcId="{736FA66A-18A6-4E57-ADDF-B982FBC99582}" destId="{B8F9841E-3797-48E7-B72B-3A28C8049A82}" srcOrd="1" destOrd="0" parTransId="{88714A3C-6910-4673-9649-12CDF796A73B}" sibTransId="{E1024E82-3F00-40BF-A2D7-7ECA653C2B45}"/>
    <dgm:cxn modelId="{8954A8A7-B45F-4455-96F7-691CE29E96F8}" srcId="{B8F9841E-3797-48E7-B72B-3A28C8049A82}" destId="{EFE033F3-FB27-41C9-BEE8-683D7EC2E908}" srcOrd="2" destOrd="0" parTransId="{927CBB6A-4D2D-411F-9B33-7924C2FE0098}" sibTransId="{BE83E532-F4C7-472C-9CBF-5B78629661A6}"/>
    <dgm:cxn modelId="{4A39CA0C-5C82-484C-9C98-6CFFAF6EF1D1}" type="presOf" srcId="{979710B7-B3E9-4475-ACDC-E3E9D06A8A38}" destId="{8376C822-A88B-4EC1-91E4-612F361504A5}" srcOrd="0" destOrd="1" presId="urn:microsoft.com/office/officeart/2005/8/layout/chevron2"/>
    <dgm:cxn modelId="{6A0E8200-2ECB-42E3-A0EC-89235EDBEC84}" type="presOf" srcId="{74573B3E-FB2D-4BC7-9800-9CA0F151701D}" destId="{D7EA85E4-B378-4624-95D8-167744F6FF92}" srcOrd="0" destOrd="1" presId="urn:microsoft.com/office/officeart/2005/8/layout/chevron2"/>
    <dgm:cxn modelId="{D40E9D56-D955-410C-926C-C4A0B214B9FA}" srcId="{60996C2A-6622-445C-8F34-636FC9731665}" destId="{7726A698-8405-4BE3-AB20-8A2797C278A6}" srcOrd="0" destOrd="0" parTransId="{7B77F553-2DFF-4DF6-9BD0-E21C6FA2A813}" sibTransId="{8048ECA4-8419-404E-A5E3-6FC3B0E7AD2A}"/>
    <dgm:cxn modelId="{A36C531E-3B50-4FDF-8C19-B7F446AFBED1}" type="presOf" srcId="{36A78CFA-52ED-4ED0-B448-EB675B6EE6CD}" destId="{4AD485A8-05A5-4007-8AB0-56A7CB54DA0A}" srcOrd="0" destOrd="0" presId="urn:microsoft.com/office/officeart/2005/8/layout/chevron2"/>
    <dgm:cxn modelId="{BE660D58-4362-4E7B-88F7-5F0C4D9F444B}" type="presOf" srcId="{58D410BD-BDBE-405F-B796-1976637F1573}" destId="{8376C822-A88B-4EC1-91E4-612F361504A5}" srcOrd="0" destOrd="0" presId="urn:microsoft.com/office/officeart/2005/8/layout/chevron2"/>
    <dgm:cxn modelId="{EFB7096A-2ED2-4274-8003-98F6AE65A33B}" srcId="{60996C2A-6622-445C-8F34-636FC9731665}" destId="{74573B3E-FB2D-4BC7-9800-9CA0F151701D}" srcOrd="1" destOrd="0" parTransId="{89BB5046-7408-46EC-B566-52A15390EEBD}" sibTransId="{880BA97C-6050-4801-A2F4-34C2E3317112}"/>
    <dgm:cxn modelId="{6DBC9A1A-AC32-40E4-B35D-19BEC43C6A18}" type="presOf" srcId="{B8F9841E-3797-48E7-B72B-3A28C8049A82}" destId="{77F4EFDF-A069-4EE9-A109-E9654FD88822}" srcOrd="0" destOrd="0" presId="urn:microsoft.com/office/officeart/2005/8/layout/chevron2"/>
    <dgm:cxn modelId="{B7F74B62-CA3F-40FE-BC4D-4EBEB6193605}" type="presOf" srcId="{60996C2A-6622-445C-8F34-636FC9731665}" destId="{8E731F7F-EFB6-4702-9BFE-D64BB8F3E438}" srcOrd="0" destOrd="0" presId="urn:microsoft.com/office/officeart/2005/8/layout/chevron2"/>
    <dgm:cxn modelId="{778A0B1C-D983-4260-899B-056687E344F7}" type="presOf" srcId="{4D0463F3-594A-4B83-92B8-5BC9690DF9F7}" destId="{4AD485A8-05A5-4007-8AB0-56A7CB54DA0A}" srcOrd="0" destOrd="1" presId="urn:microsoft.com/office/officeart/2005/8/layout/chevron2"/>
    <dgm:cxn modelId="{6706DB4A-2773-4989-A434-33A9C09BD074}" srcId="{7E78B4E0-75DC-41F8-B99A-8049D0C0017E}" destId="{979710B7-B3E9-4475-ACDC-E3E9D06A8A38}" srcOrd="1" destOrd="0" parTransId="{46610B79-252E-4F9C-A7A0-516D6A03B3D9}" sibTransId="{4C6624FA-BF31-4A8A-9276-4C4ED656DE1B}"/>
    <dgm:cxn modelId="{502D7F17-57DC-400A-9A89-47668982FFC1}" srcId="{B8F9841E-3797-48E7-B72B-3A28C8049A82}" destId="{36A78CFA-52ED-4ED0-B448-EB675B6EE6CD}" srcOrd="0" destOrd="0" parTransId="{20FA9462-02C9-451E-A7B7-8A9B7783DCFA}" sibTransId="{6E519395-A7E1-4275-B449-52786ADD10F8}"/>
    <dgm:cxn modelId="{8B8C3CC7-6C7A-408F-9E51-13B44FF3BC51}" type="presParOf" srcId="{222D8DFF-E463-49B4-B3EA-C6AA2A65CF39}" destId="{5D5CC4E7-1B5D-4724-87D3-55EF38527443}" srcOrd="0" destOrd="0" presId="urn:microsoft.com/office/officeart/2005/8/layout/chevron2"/>
    <dgm:cxn modelId="{235AB850-8468-45BD-8796-6426BBA36F64}" type="presParOf" srcId="{5D5CC4E7-1B5D-4724-87D3-55EF38527443}" destId="{8E731F7F-EFB6-4702-9BFE-D64BB8F3E438}" srcOrd="0" destOrd="0" presId="urn:microsoft.com/office/officeart/2005/8/layout/chevron2"/>
    <dgm:cxn modelId="{E65D4D81-A0FB-4250-89A5-C52765D87B1C}" type="presParOf" srcId="{5D5CC4E7-1B5D-4724-87D3-55EF38527443}" destId="{D7EA85E4-B378-4624-95D8-167744F6FF92}" srcOrd="1" destOrd="0" presId="urn:microsoft.com/office/officeart/2005/8/layout/chevron2"/>
    <dgm:cxn modelId="{03BE2553-CD45-4C8A-9EAA-99E7FE96FB5D}" type="presParOf" srcId="{222D8DFF-E463-49B4-B3EA-C6AA2A65CF39}" destId="{FA521B5B-F698-4114-BB53-39533A61F2B1}" srcOrd="1" destOrd="0" presId="urn:microsoft.com/office/officeart/2005/8/layout/chevron2"/>
    <dgm:cxn modelId="{037F4C64-5C5C-4B4D-98DC-084BDF73913F}" type="presParOf" srcId="{222D8DFF-E463-49B4-B3EA-C6AA2A65CF39}" destId="{F590A905-8D46-4920-A494-A8147302742B}" srcOrd="2" destOrd="0" presId="urn:microsoft.com/office/officeart/2005/8/layout/chevron2"/>
    <dgm:cxn modelId="{2BA54E50-F9D0-4305-8BE6-0D9217417036}" type="presParOf" srcId="{F590A905-8D46-4920-A494-A8147302742B}" destId="{77F4EFDF-A069-4EE9-A109-E9654FD88822}" srcOrd="0" destOrd="0" presId="urn:microsoft.com/office/officeart/2005/8/layout/chevron2"/>
    <dgm:cxn modelId="{92E1FA79-DF9B-4824-AB35-C24EB14A0F36}" type="presParOf" srcId="{F590A905-8D46-4920-A494-A8147302742B}" destId="{4AD485A8-05A5-4007-8AB0-56A7CB54DA0A}" srcOrd="1" destOrd="0" presId="urn:microsoft.com/office/officeart/2005/8/layout/chevron2"/>
    <dgm:cxn modelId="{ECE3B1FE-159E-4E2B-856F-A56ACA55FEB7}" type="presParOf" srcId="{222D8DFF-E463-49B4-B3EA-C6AA2A65CF39}" destId="{22A2DD2D-4B78-4D06-B011-3729E19FB532}" srcOrd="3" destOrd="0" presId="urn:microsoft.com/office/officeart/2005/8/layout/chevron2"/>
    <dgm:cxn modelId="{71650A90-393A-4270-8795-9D88979C9E8C}" type="presParOf" srcId="{222D8DFF-E463-49B4-B3EA-C6AA2A65CF39}" destId="{BE8CCCC5-2F71-435F-8AA8-3696B5A1BA06}" srcOrd="4" destOrd="0" presId="urn:microsoft.com/office/officeart/2005/8/layout/chevron2"/>
    <dgm:cxn modelId="{7B96113E-F64C-4B13-BDD8-FD881D8268F8}" type="presParOf" srcId="{BE8CCCC5-2F71-435F-8AA8-3696B5A1BA06}" destId="{CBD2E378-7BE9-4F74-96D7-BCE706FEECF5}" srcOrd="0" destOrd="0" presId="urn:microsoft.com/office/officeart/2005/8/layout/chevron2"/>
    <dgm:cxn modelId="{8ADD1240-F9E2-4832-8C23-5F4E16302769}" type="presParOf" srcId="{BE8CCCC5-2F71-435F-8AA8-3696B5A1BA06}" destId="{8376C822-A88B-4EC1-91E4-612F361504A5}"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31F7F-EFB6-4702-9BFE-D64BB8F3E438}">
      <dsp:nvSpPr>
        <dsp:cNvPr id="0" name=""/>
        <dsp:cNvSpPr/>
      </dsp:nvSpPr>
      <dsp:spPr>
        <a:xfrm rot="5400000">
          <a:off x="-288087" y="310132"/>
          <a:ext cx="2032553" cy="14227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Skin Scratch test </a:t>
          </a:r>
          <a:endParaRPr lang="en-US" sz="2000" kern="1200" dirty="0"/>
        </a:p>
      </dsp:txBody>
      <dsp:txXfrm rot="-5400000">
        <a:off x="16797" y="716643"/>
        <a:ext cx="1422787" cy="609766"/>
      </dsp:txXfrm>
    </dsp:sp>
    <dsp:sp modelId="{D7EA85E4-B378-4624-95D8-167744F6FF92}">
      <dsp:nvSpPr>
        <dsp:cNvPr id="0" name=""/>
        <dsp:cNvSpPr/>
      </dsp:nvSpPr>
      <dsp:spPr>
        <a:xfrm rot="5400000">
          <a:off x="4940085" y="-3322617"/>
          <a:ext cx="1321159" cy="8241309"/>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Small drop of four reagents placed on forearm: histamine (+ ), normal saline (-), PRE-PEN (PRP), and </a:t>
          </a:r>
          <a:r>
            <a:rPr lang="en-US" sz="1600" kern="1200" dirty="0" err="1"/>
            <a:t>PenG</a:t>
          </a:r>
          <a:r>
            <a:rPr lang="en-US" sz="1600" kern="1200" dirty="0"/>
            <a:t> (PG)</a:t>
          </a:r>
        </a:p>
        <a:p>
          <a:pPr marL="171450" lvl="1" indent="-171450" algn="l" defTabSz="711200">
            <a:lnSpc>
              <a:spcPct val="90000"/>
            </a:lnSpc>
            <a:spcBef>
              <a:spcPct val="0"/>
            </a:spcBef>
            <a:spcAft>
              <a:spcPct val="15000"/>
            </a:spcAft>
            <a:buChar char="••"/>
          </a:pPr>
          <a:r>
            <a:rPr lang="en-US" sz="1600" kern="1200" dirty="0"/>
            <a:t>Scratch through drop using testing device</a:t>
          </a:r>
        </a:p>
        <a:p>
          <a:pPr marL="171450" lvl="1" indent="-171450" algn="l" defTabSz="711200">
            <a:lnSpc>
              <a:spcPct val="90000"/>
            </a:lnSpc>
            <a:spcBef>
              <a:spcPct val="0"/>
            </a:spcBef>
            <a:spcAft>
              <a:spcPct val="15000"/>
            </a:spcAft>
            <a:buChar char="••"/>
          </a:pPr>
          <a:r>
            <a:rPr lang="en-US" sz="1600" kern="1200" dirty="0"/>
            <a:t>Measure results after 15-20 minutes </a:t>
          </a:r>
          <a:r>
            <a:rPr lang="en-US" sz="1600" kern="1200" dirty="0">
              <a:sym typeface="Wingdings" panose="05000000000000000000" pitchFamily="2" charset="2"/>
            </a:rPr>
            <a:t> </a:t>
          </a:r>
          <a:r>
            <a:rPr lang="en-US" sz="1600" kern="1200" dirty="0"/>
            <a:t>Co</a:t>
          </a:r>
          <a:r>
            <a:rPr lang="en-US" sz="1600" kern="1200" dirty="0">
              <a:sym typeface="Wingdings" panose="05000000000000000000" pitchFamily="2" charset="2"/>
            </a:rPr>
            <a:t>ntinue to intradermal test if positive histamine test (&gt; 5 mm wheal) and all other reagents are negative</a:t>
          </a:r>
          <a:endParaRPr lang="en-US" sz="1600" kern="1200" dirty="0"/>
        </a:p>
      </dsp:txBody>
      <dsp:txXfrm rot="-5400000">
        <a:off x="1480010" y="201952"/>
        <a:ext cx="8176815" cy="1192171"/>
      </dsp:txXfrm>
    </dsp:sp>
    <dsp:sp modelId="{77F4EFDF-A069-4EE9-A109-E9654FD88822}">
      <dsp:nvSpPr>
        <dsp:cNvPr id="0" name=""/>
        <dsp:cNvSpPr/>
      </dsp:nvSpPr>
      <dsp:spPr>
        <a:xfrm rot="5400000">
          <a:off x="-288087" y="2272738"/>
          <a:ext cx="2032553" cy="14227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Intradermal test</a:t>
          </a:r>
          <a:endParaRPr lang="en-US" sz="2000" kern="1200" dirty="0"/>
        </a:p>
      </dsp:txBody>
      <dsp:txXfrm rot="-5400000">
        <a:off x="16797" y="2679249"/>
        <a:ext cx="1422787" cy="609766"/>
      </dsp:txXfrm>
    </dsp:sp>
    <dsp:sp modelId="{4AD485A8-05A5-4007-8AB0-56A7CB54DA0A}">
      <dsp:nvSpPr>
        <dsp:cNvPr id="0" name=""/>
        <dsp:cNvSpPr/>
      </dsp:nvSpPr>
      <dsp:spPr>
        <a:xfrm rot="5400000">
          <a:off x="4855770" y="-1444419"/>
          <a:ext cx="1553366" cy="8320235"/>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Duplicate 3 mm intradermal blebs of PRP, PG and Saline creating 3 mm are placed on opposite forearm</a:t>
          </a:r>
        </a:p>
        <a:p>
          <a:pPr marL="171450" lvl="1" indent="-171450" algn="l" defTabSz="711200">
            <a:lnSpc>
              <a:spcPct val="90000"/>
            </a:lnSpc>
            <a:spcBef>
              <a:spcPct val="0"/>
            </a:spcBef>
            <a:spcAft>
              <a:spcPct val="15000"/>
            </a:spcAft>
            <a:buChar char="••"/>
          </a:pPr>
          <a:r>
            <a:rPr lang="en-US" sz="1600" kern="1200" dirty="0"/>
            <a:t>After 15-20 minutes, blebs are measured </a:t>
          </a:r>
          <a:r>
            <a:rPr lang="en-US" sz="1600" kern="1200" dirty="0">
              <a:sym typeface="Wingdings" panose="05000000000000000000" pitchFamily="2" charset="2"/>
            </a:rPr>
            <a:t> p</a:t>
          </a:r>
          <a:r>
            <a:rPr lang="en-US" sz="1600" kern="1200" dirty="0"/>
            <a:t>ositive result will be 2-3 mm larger than original bleb </a:t>
          </a:r>
        </a:p>
        <a:p>
          <a:pPr marL="171450" lvl="1" indent="-171450" algn="l" defTabSz="711200">
            <a:lnSpc>
              <a:spcPct val="90000"/>
            </a:lnSpc>
            <a:spcBef>
              <a:spcPct val="0"/>
            </a:spcBef>
            <a:spcAft>
              <a:spcPct val="15000"/>
            </a:spcAft>
            <a:buChar char="••"/>
          </a:pPr>
          <a:r>
            <a:rPr lang="en-US" sz="1600" kern="1200" dirty="0"/>
            <a:t>Proceed to oral challenge if negative</a:t>
          </a:r>
        </a:p>
      </dsp:txBody>
      <dsp:txXfrm rot="-5400000">
        <a:off x="1472336" y="2014844"/>
        <a:ext cx="8244406" cy="1401708"/>
      </dsp:txXfrm>
    </dsp:sp>
    <dsp:sp modelId="{CBD2E378-7BE9-4F74-96D7-BCE706FEECF5}">
      <dsp:nvSpPr>
        <dsp:cNvPr id="0" name=""/>
        <dsp:cNvSpPr/>
      </dsp:nvSpPr>
      <dsp:spPr>
        <a:xfrm rot="5400000">
          <a:off x="-288087" y="4119241"/>
          <a:ext cx="2032553" cy="14227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Oral Challenge</a:t>
          </a:r>
          <a:endParaRPr lang="en-US" sz="2000" kern="1200" dirty="0"/>
        </a:p>
      </dsp:txBody>
      <dsp:txXfrm rot="-5400000">
        <a:off x="16797" y="4525752"/>
        <a:ext cx="1422787" cy="609766"/>
      </dsp:txXfrm>
    </dsp:sp>
    <dsp:sp modelId="{8376C822-A88B-4EC1-91E4-612F361504A5}">
      <dsp:nvSpPr>
        <dsp:cNvPr id="0" name=""/>
        <dsp:cNvSpPr/>
      </dsp:nvSpPr>
      <dsp:spPr>
        <a:xfrm rot="5400000">
          <a:off x="5199016" y="357823"/>
          <a:ext cx="827957" cy="82288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Administer 250 mg dose of amoxicillin or penicillin VK</a:t>
          </a:r>
        </a:p>
        <a:p>
          <a:pPr marL="228600" lvl="1" indent="-228600" algn="l" defTabSz="933450">
            <a:lnSpc>
              <a:spcPct val="90000"/>
            </a:lnSpc>
            <a:spcBef>
              <a:spcPct val="0"/>
            </a:spcBef>
            <a:spcAft>
              <a:spcPct val="15000"/>
            </a:spcAft>
            <a:buChar char="••"/>
          </a:pPr>
          <a:r>
            <a:rPr lang="en-US" sz="2100" kern="1200" dirty="0"/>
            <a:t>Observe the patient for an hour in an inpatient setting or clinic setting</a:t>
          </a:r>
        </a:p>
      </dsp:txBody>
      <dsp:txXfrm rot="-5400000">
        <a:off x="1498589" y="4098668"/>
        <a:ext cx="8188394" cy="7471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5C8FB-9F5C-4C2D-8927-8DA6E755B8D1}"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36D4A-548B-4CC9-9642-12170A1B90C3}" type="slidenum">
              <a:rPr lang="en-US" smtClean="0"/>
              <a:t>‹#›</a:t>
            </a:fld>
            <a:endParaRPr lang="en-US"/>
          </a:p>
        </p:txBody>
      </p:sp>
    </p:spTree>
    <p:extLst>
      <p:ext uri="{BB962C8B-B14F-4D97-AF65-F5344CB8AC3E}">
        <p14:creationId xmlns:p14="http://schemas.microsoft.com/office/powerpoint/2010/main" val="344536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antibiotic-use/community/for-hcp/Penicillin-Allergy.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r>
              <a:rPr lang="en-US" baseline="0" dirty="0"/>
              <a:t> My name is Renae Boerneke and I am one of the infectious disease pharmacists at UNC medical center. In the next 20 minutes, and this presentation will equip you with the basic information you need to know about penicillin allergies and how to conduct a thorough allergy assessment.</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a:t>
            </a:fld>
            <a:endParaRPr lang="en-US"/>
          </a:p>
        </p:txBody>
      </p:sp>
    </p:spTree>
    <p:extLst>
      <p:ext uri="{BB962C8B-B14F-4D97-AF65-F5344CB8AC3E}">
        <p14:creationId xmlns:p14="http://schemas.microsoft.com/office/powerpoint/2010/main" val="2606581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a:t>Even though</a:t>
            </a:r>
            <a:r>
              <a:rPr lang="en-US" sz="2000" baseline="0" dirty="0"/>
              <a:t> we are focusing on penicillin allergies I would like to briefly touch on cross reactivity as it is important to understanding this concept to safely utilize these medications in the setting of a true penicillin allergy. The previously cited 10% cross reactivity of </a:t>
            </a:r>
            <a:r>
              <a:rPr lang="en-US" sz="2000" baseline="0" dirty="0" err="1"/>
              <a:t>cephalosporins</a:t>
            </a:r>
            <a:r>
              <a:rPr lang="en-US" sz="2000" baseline="0" dirty="0"/>
              <a:t> overestimated true cross reactivity. At that time, the d</a:t>
            </a:r>
            <a:r>
              <a:rPr lang="en-US" sz="2000" dirty="0"/>
              <a:t>efinition of penicillin allergy was loose</a:t>
            </a:r>
            <a:r>
              <a:rPr lang="en-US" sz="2000" baseline="0" dirty="0"/>
              <a:t> and c</a:t>
            </a:r>
            <a:r>
              <a:rPr lang="en-US" sz="2000" dirty="0"/>
              <a:t>ephalosporin preparations were crude and contained penicillin.</a:t>
            </a:r>
            <a:r>
              <a:rPr lang="en-US" sz="2000" baseline="0" dirty="0"/>
              <a:t> True cross reactivity is estimated at 2-3%. In comparison to </a:t>
            </a:r>
            <a:r>
              <a:rPr lang="en-US" sz="2000" baseline="0" dirty="0" err="1"/>
              <a:t>penicillins</a:t>
            </a:r>
            <a:r>
              <a:rPr lang="en-US" sz="2000" baseline="0" dirty="0"/>
              <a:t>, where </a:t>
            </a:r>
            <a:r>
              <a:rPr lang="en-US" sz="2000" baseline="0" dirty="0" err="1"/>
              <a:t>benzylpenixcily</a:t>
            </a:r>
            <a:r>
              <a:rPr lang="en-US" sz="2000" baseline="0" dirty="0"/>
              <a:t> is responsible for the majority of penicillin </a:t>
            </a:r>
            <a:r>
              <a:rPr lang="en-US" sz="2000" baseline="0" dirty="0" err="1"/>
              <a:t>allergie</a:t>
            </a:r>
            <a:r>
              <a:rPr lang="en-US" sz="2000" baseline="0" dirty="0"/>
              <a:t>, cephalosporin side chains make up the major determinants of cephalosporin </a:t>
            </a:r>
            <a:r>
              <a:rPr lang="en-US" sz="2000" baseline="0" dirty="0" err="1"/>
              <a:t>alleriges</a:t>
            </a:r>
            <a:r>
              <a:rPr lang="en-US" sz="2000" baseline="0" dirty="0"/>
              <a:t>. </a:t>
            </a:r>
            <a:r>
              <a:rPr lang="en-US" sz="2000" dirty="0"/>
              <a:t>Cross-reactivity between </a:t>
            </a:r>
            <a:r>
              <a:rPr lang="en-US" sz="2000" dirty="0" err="1"/>
              <a:t>penicilins</a:t>
            </a:r>
            <a:r>
              <a:rPr lang="en-US" sz="2000" dirty="0"/>
              <a:t> and </a:t>
            </a:r>
            <a:r>
              <a:rPr lang="en-US" sz="2000" dirty="0" err="1"/>
              <a:t>cephalosporins</a:t>
            </a:r>
            <a:r>
              <a:rPr lang="en-US" sz="2000" baseline="0" dirty="0"/>
              <a:t> is </a:t>
            </a:r>
            <a:r>
              <a:rPr lang="en-US" sz="2000" dirty="0"/>
              <a:t>generally mediated by similarities in side-chain structures.</a:t>
            </a:r>
            <a:r>
              <a:rPr lang="en-US" sz="2000" baseline="0" dirty="0"/>
              <a:t> Its estimated that </a:t>
            </a:r>
            <a:r>
              <a:rPr lang="en-US" sz="2000" baseline="0" dirty="0" err="1"/>
              <a:t>carbapenems</a:t>
            </a:r>
            <a:r>
              <a:rPr lang="en-US" sz="2000" baseline="0" dirty="0"/>
              <a:t> have &lt; 2% </a:t>
            </a:r>
            <a:r>
              <a:rPr lang="en-US" sz="2000" baseline="0" dirty="0" err="1"/>
              <a:t>cros</a:t>
            </a:r>
            <a:r>
              <a:rPr lang="en-US" sz="2000" baseline="0" dirty="0"/>
              <a:t> reactivity in patient’s with known </a:t>
            </a:r>
            <a:r>
              <a:rPr lang="en-US" sz="2000" baseline="0" dirty="0" err="1"/>
              <a:t>IgE</a:t>
            </a:r>
            <a:r>
              <a:rPr lang="en-US" sz="2000" baseline="0" dirty="0"/>
              <a:t> mediated penicillin allergies. However, if a patient has a anaphylactic history to a penicillin class antibiotic, utilization of </a:t>
            </a:r>
            <a:r>
              <a:rPr lang="en-US" sz="2000" baseline="0" dirty="0" err="1"/>
              <a:t>cephalosporins</a:t>
            </a:r>
            <a:r>
              <a:rPr lang="en-US" sz="2000" baseline="0" dirty="0"/>
              <a:t> and </a:t>
            </a:r>
            <a:r>
              <a:rPr lang="en-US" sz="2000" baseline="0" dirty="0" err="1"/>
              <a:t>carbapenems</a:t>
            </a:r>
            <a:r>
              <a:rPr lang="en-US" sz="2000" baseline="0" dirty="0"/>
              <a:t> should only be considered in monitored settings. </a:t>
            </a:r>
            <a:endParaRPr lang="en-US" sz="2000" dirty="0"/>
          </a:p>
          <a:p>
            <a:pPr lvl="1"/>
            <a:endParaRPr lang="en-US" sz="2000" dirty="0"/>
          </a:p>
          <a:p>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10</a:t>
            </a:fld>
            <a:endParaRPr lang="en-US"/>
          </a:p>
        </p:txBody>
      </p:sp>
    </p:spTree>
    <p:extLst>
      <p:ext uri="{BB962C8B-B14F-4D97-AF65-F5344CB8AC3E}">
        <p14:creationId xmlns:p14="http://schemas.microsoft.com/office/powerpoint/2010/main" val="3553857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we have a better understanding of mechanism of penicillin allergies and the negative impact that being labeled (especially if the allergy is not true) can have on patient care, we are going discuss how penicillin allergies can be evaluated and also removed from the medical record, which is also referred to as de-labeling.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11</a:t>
            </a:fld>
            <a:endParaRPr lang="en-US"/>
          </a:p>
        </p:txBody>
      </p:sp>
    </p:spTree>
    <p:extLst>
      <p:ext uri="{BB962C8B-B14F-4D97-AF65-F5344CB8AC3E}">
        <p14:creationId xmlns:p14="http://schemas.microsoft.com/office/powerpoint/2010/main" val="187146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of reactions that should be assessed through an</a:t>
            </a:r>
            <a:r>
              <a:rPr lang="en-US" baseline="0" dirty="0"/>
              <a:t> allergy assessment include: </a:t>
            </a:r>
            <a:r>
              <a:rPr lang="en-US" dirty="0"/>
              <a:t> any</a:t>
            </a:r>
            <a:r>
              <a:rPr lang="en-US" baseline="0" dirty="0"/>
              <a:t> </a:t>
            </a:r>
            <a:r>
              <a:rPr lang="en-US" baseline="0" dirty="0" err="1"/>
              <a:t>IgE</a:t>
            </a:r>
            <a:r>
              <a:rPr lang="en-US" baseline="0" dirty="0"/>
              <a:t> mediated type allergy or an intolerance that is </a:t>
            </a:r>
            <a:r>
              <a:rPr lang="en-US" baseline="0" dirty="0" err="1"/>
              <a:t>inaccurated</a:t>
            </a:r>
            <a:r>
              <a:rPr lang="en-US" baseline="0" dirty="0"/>
              <a:t> labeled as an allergy in Epic. </a:t>
            </a:r>
          </a:p>
          <a:p>
            <a:r>
              <a:rPr lang="en-US" baseline="0" dirty="0"/>
              <a:t>Reactions that do not need an allergy assessment include any of the Type II – Type IV reactions such </a:t>
            </a:r>
            <a:r>
              <a:rPr lang="en-US" baseline="0" dirty="0" err="1"/>
              <a:t>stevens</a:t>
            </a:r>
            <a:r>
              <a:rPr lang="en-US" baseline="0" dirty="0"/>
              <a:t> </a:t>
            </a:r>
            <a:r>
              <a:rPr lang="en-US" baseline="0" dirty="0" err="1"/>
              <a:t>johnsons</a:t>
            </a:r>
            <a:r>
              <a:rPr lang="en-US" baseline="0" dirty="0"/>
              <a:t>, dress, </a:t>
            </a:r>
            <a:r>
              <a:rPr lang="en-US" baseline="0" dirty="0" err="1"/>
              <a:t>hepatis</a:t>
            </a:r>
            <a:r>
              <a:rPr lang="en-US" baseline="0" dirty="0"/>
              <a:t>, or nephritis. Additionally patient’s with a listed intolerance that is correctly identified as an intolerance do not need further assessment.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12</a:t>
            </a:fld>
            <a:endParaRPr lang="en-US"/>
          </a:p>
        </p:txBody>
      </p:sp>
    </p:spTree>
    <p:extLst>
      <p:ext uri="{BB962C8B-B14F-4D97-AF65-F5344CB8AC3E}">
        <p14:creationId xmlns:p14="http://schemas.microsoft.com/office/powerpoint/2010/main" val="3709921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first step in de-labeling a penicillin allergy is getting an accurate and thorough allergy history. We want to know how long ago did this happen, how soon after the medication was taken did the reaction happen. Its also helpful to ask the patient if they remember the infection being treated to identify any potential confounders. A key aspect of the history is documenting the symptoms experienced and if any treatment was required. Lastly, its important to ask the patient if he or she has taken and tolerated a penicillin class antibiotic since this reaction. A dot phrase has been created in epic that includes all of this information and can be utilized to help conduct a thorough allergy assessment.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13</a:t>
            </a:fld>
            <a:endParaRPr lang="en-US"/>
          </a:p>
        </p:txBody>
      </p:sp>
    </p:spTree>
    <p:extLst>
      <p:ext uri="{BB962C8B-B14F-4D97-AF65-F5344CB8AC3E}">
        <p14:creationId xmlns:p14="http://schemas.microsoft.com/office/powerpoint/2010/main" val="413723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allergy history has been obtained, the allergy</a:t>
            </a:r>
            <a:r>
              <a:rPr lang="en-US" baseline="0" dirty="0"/>
              <a:t> history can be stratified into three main categories. If your patient has documented evidence or reports receiving and tolerating a penicillin class antibiotic since their initial reaction, their penicillin allergy should be removed from the medical record and the patient should be educated that they are not allergic to penicillin. If a patient’s history is deemed low risk such as having a family history, unknown reaction, itching without a rash, deny the allergy but its on their record, or they report a delayed onset cutaneous reaction in childhood, they should be offered a referral to allergy/immunology for an oral amoxicillin challenge. If the patient’s allergy history is deemed moderate to high risk, which includes any </a:t>
            </a:r>
            <a:r>
              <a:rPr lang="en-US" baseline="0" dirty="0" err="1"/>
              <a:t>IgE</a:t>
            </a:r>
            <a:r>
              <a:rPr lang="en-US" baseline="0" dirty="0"/>
              <a:t> mediated type reaction including anaphylaxis, they should be offered a referral to allergy/immunology for a skin test and oral challenge. If you are doing an allergy assessment on a patient and note that their allergy history was likely a type II, III, or IV mediated allergy or a non-</a:t>
            </a:r>
            <a:r>
              <a:rPr lang="en-US" baseline="0" dirty="0" err="1"/>
              <a:t>IgE</a:t>
            </a:r>
            <a:r>
              <a:rPr lang="en-US" baseline="0" dirty="0"/>
              <a:t> mediated allergy, please update their allergy history in epic accordingly but no further testing is indicated for this patient. Future use of the antibiotic that caused their reaction is </a:t>
            </a:r>
            <a:r>
              <a:rPr lang="en-US" baseline="0" dirty="0" err="1"/>
              <a:t>contraditcated</a:t>
            </a:r>
            <a:r>
              <a:rPr lang="en-US" baseline="0" dirty="0"/>
              <a:t>. that caused their reaction i can be stratified into stratify the patient into Low or moderate to high risk based on their reaction history. Low risk allergies include family history, unknown reaction greater than 10 years ago, itching without a rash, patient denies the allergy but its on record, or a delayed onset cutaneous reaction. Moderate risk reactions include urticarial, </a:t>
            </a:r>
            <a:r>
              <a:rPr lang="en-US" baseline="0" dirty="0" err="1"/>
              <a:t>prurititis</a:t>
            </a:r>
            <a:r>
              <a:rPr lang="en-US" baseline="0" dirty="0"/>
              <a:t> and other </a:t>
            </a:r>
            <a:r>
              <a:rPr lang="en-US" baseline="0" dirty="0" err="1"/>
              <a:t>IgE</a:t>
            </a:r>
            <a:r>
              <a:rPr lang="en-US" baseline="0" dirty="0"/>
              <a:t> mediated reaction including anaphylaxis. High risk reactions include anaphylaxis which requires signs or symptoms in at least 2 of the following </a:t>
            </a:r>
          </a:p>
          <a:p>
            <a:endParaRPr lang="en-US" baseline="0" dirty="0"/>
          </a:p>
          <a:p>
            <a:endParaRPr lang="en-US" baseline="0" dirty="0"/>
          </a:p>
          <a:p>
            <a:r>
              <a:rPr lang="en-US" b="1" dirty="0"/>
              <a:t>Anaphylaxis requires signs or symptoms in at least 2 of the following systems:</a:t>
            </a:r>
          </a:p>
          <a:p>
            <a:pPr marL="285750" indent="-285750">
              <a:buFontTx/>
              <a:buChar char="-"/>
            </a:pPr>
            <a:r>
              <a:rPr lang="en-US" b="1" dirty="0"/>
              <a:t>Skin</a:t>
            </a:r>
            <a:r>
              <a:rPr lang="en-US" dirty="0"/>
              <a:t>:</a:t>
            </a:r>
            <a:r>
              <a:rPr lang="en-US" b="1" dirty="0"/>
              <a:t> </a:t>
            </a:r>
            <a:r>
              <a:rPr lang="en-US" dirty="0"/>
              <a:t>Hives, flushing, itching, and/or angioedema</a:t>
            </a:r>
          </a:p>
          <a:p>
            <a:pPr marL="285750" indent="-285750">
              <a:buFontTx/>
              <a:buChar char="-"/>
            </a:pPr>
            <a:r>
              <a:rPr lang="en-US" b="1" dirty="0"/>
              <a:t>Respiratory</a:t>
            </a:r>
            <a:r>
              <a:rPr lang="en-US" dirty="0"/>
              <a:t>:</a:t>
            </a:r>
            <a:r>
              <a:rPr lang="en-US" b="1" dirty="0"/>
              <a:t> </a:t>
            </a:r>
            <a:r>
              <a:rPr lang="en-US" dirty="0"/>
              <a:t>Cough, nasal congestion, SOB, chest tightness, wheeze, throat closing, laryngeal edema</a:t>
            </a:r>
          </a:p>
          <a:p>
            <a:pPr marL="285750" indent="-285750">
              <a:buFontTx/>
              <a:buChar char="-"/>
            </a:pPr>
            <a:r>
              <a:rPr lang="en-US" b="1" dirty="0"/>
              <a:t>Cardiovascular</a:t>
            </a:r>
            <a:r>
              <a:rPr lang="en-US" dirty="0"/>
              <a:t>: Hypotension, faintness, tachycardia, loss of consciousness, chest pain</a:t>
            </a:r>
          </a:p>
          <a:p>
            <a:pPr marL="285750" indent="-285750">
              <a:buFontTx/>
              <a:buChar char="-"/>
            </a:pPr>
            <a:r>
              <a:rPr lang="en-US" b="1" dirty="0"/>
              <a:t>Gastrointestinal</a:t>
            </a:r>
            <a:r>
              <a:rPr lang="en-US" dirty="0"/>
              <a:t>: Nausea, vomiting, diarrhea, abdominal cramping</a:t>
            </a:r>
          </a:p>
          <a:p>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15</a:t>
            </a:fld>
            <a:endParaRPr lang="en-US"/>
          </a:p>
        </p:txBody>
      </p:sp>
    </p:spTree>
    <p:extLst>
      <p:ext uri="{BB962C8B-B14F-4D97-AF65-F5344CB8AC3E}">
        <p14:creationId xmlns:p14="http://schemas.microsoft.com/office/powerpoint/2010/main" val="1783065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want to briefly discuss the penicillin skin test process in so that you feel equipped to discuss the process with the patient if they are interested in receiving this test through allergy and immunology. The first step in the skin test is a </a:t>
            </a:r>
            <a:r>
              <a:rPr lang="en-US" baseline="0" dirty="0" err="1"/>
              <a:t>stratch</a:t>
            </a:r>
            <a:r>
              <a:rPr lang="en-US" baseline="0" dirty="0"/>
              <a:t> test. A drop of four reagents is placed on the patients forearm and a </a:t>
            </a:r>
            <a:r>
              <a:rPr lang="en-US" baseline="0" dirty="0" err="1"/>
              <a:t>stratch</a:t>
            </a:r>
            <a:r>
              <a:rPr lang="en-US" baseline="0" dirty="0"/>
              <a:t> device is used to gentle </a:t>
            </a:r>
            <a:r>
              <a:rPr lang="en-US" baseline="0" dirty="0" err="1"/>
              <a:t>stratch</a:t>
            </a:r>
            <a:r>
              <a:rPr lang="en-US" baseline="0" dirty="0"/>
              <a:t> the skins service. Histamine serves and the positive reagent to insure the patient can have an allergic reaction in their skin, normal saline is the negative reagent to ensure the patient does not have </a:t>
            </a:r>
            <a:r>
              <a:rPr lang="en-US" baseline="0" dirty="0" err="1"/>
              <a:t>overreactive</a:t>
            </a:r>
            <a:r>
              <a:rPr lang="en-US" baseline="0" dirty="0"/>
              <a:t> skin. Pre-pen is </a:t>
            </a:r>
            <a:r>
              <a:rPr lang="en-US" baseline="0" dirty="0" err="1"/>
              <a:t>benzpeniho</a:t>
            </a:r>
            <a:r>
              <a:rPr lang="en-US" baseline="0" dirty="0"/>
              <a:t> which is our major </a:t>
            </a:r>
            <a:r>
              <a:rPr lang="en-US" baseline="0" dirty="0" err="1"/>
              <a:t>determinatnt</a:t>
            </a:r>
            <a:r>
              <a:rPr lang="en-US" baseline="0" dirty="0"/>
              <a:t> in penicillin allergy a and pen G serves as the minor </a:t>
            </a:r>
            <a:r>
              <a:rPr lang="en-US" baseline="0" dirty="0" err="1"/>
              <a:t>determint</a:t>
            </a:r>
            <a:r>
              <a:rPr lang="en-US" baseline="0" dirty="0"/>
              <a:t>. 15 minutes after the skin </a:t>
            </a:r>
            <a:r>
              <a:rPr lang="en-US" baseline="0" dirty="0" err="1"/>
              <a:t>stratch</a:t>
            </a:r>
            <a:r>
              <a:rPr lang="en-US" baseline="0" dirty="0"/>
              <a:t>, the reaction in the skin is measured. The clinician can proceed to the intradermal test if the histamine test is positive and all other reagents are negative. </a:t>
            </a:r>
          </a:p>
          <a:p>
            <a:endParaRPr lang="en-US" baseline="0" dirty="0"/>
          </a:p>
          <a:p>
            <a:r>
              <a:rPr lang="en-US" baseline="0" dirty="0"/>
              <a:t>The intradermal test consists of duplicate intradermal blebs of each of the 3 reagents (</a:t>
            </a:r>
            <a:r>
              <a:rPr lang="en-US" baseline="0" dirty="0" err="1"/>
              <a:t>prepen</a:t>
            </a:r>
            <a:r>
              <a:rPr lang="en-US" baseline="0" dirty="0"/>
              <a:t>, </a:t>
            </a:r>
            <a:r>
              <a:rPr lang="en-US" baseline="0" dirty="0" err="1"/>
              <a:t>peng</a:t>
            </a:r>
            <a:r>
              <a:rPr lang="en-US" baseline="0" dirty="0"/>
              <a:t> and NS). After 15 minutes, each bleb is measured. A positive test is if the bleb is 2-3 mm larger than the original bleb. If all the blebs are negative, the patient can proceed to the oral amoxicillin challenge. </a:t>
            </a:r>
          </a:p>
          <a:p>
            <a:endParaRPr lang="en-US" baseline="0" dirty="0"/>
          </a:p>
          <a:p>
            <a:r>
              <a:rPr lang="en-US" baseline="0" dirty="0"/>
              <a:t>For the oral challenge, the patient is given a graded challenges oral amoxicillin. They are first given a low dose and monitored for 15 minutes. If the patient does not have any reaction, they are given the remaining dose of amoxicillin and monitored for an additional 45 minutes. If the patient does not have any reactions, the penicillin allergy is removed from the patients allergy record. </a:t>
            </a:r>
          </a:p>
        </p:txBody>
      </p:sp>
      <p:sp>
        <p:nvSpPr>
          <p:cNvPr id="4" name="Slide Number Placeholder 3"/>
          <p:cNvSpPr>
            <a:spLocks noGrp="1"/>
          </p:cNvSpPr>
          <p:nvPr>
            <p:ph type="sldNum" sz="quarter" idx="10"/>
          </p:nvPr>
        </p:nvSpPr>
        <p:spPr/>
        <p:txBody>
          <a:bodyPr/>
          <a:lstStyle/>
          <a:p>
            <a:fld id="{EE536D4A-548B-4CC9-9642-12170A1B90C3}" type="slidenum">
              <a:rPr lang="en-US" smtClean="0"/>
              <a:t>16</a:t>
            </a:fld>
            <a:endParaRPr lang="en-US"/>
          </a:p>
        </p:txBody>
      </p:sp>
    </p:spTree>
    <p:extLst>
      <p:ext uri="{BB962C8B-B14F-4D97-AF65-F5344CB8AC3E}">
        <p14:creationId xmlns:p14="http://schemas.microsoft.com/office/powerpoint/2010/main" val="1500591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one – not an allergy – do not assess</a:t>
            </a:r>
          </a:p>
          <a:p>
            <a:r>
              <a:rPr lang="en-US" baseline="0" dirty="0"/>
              <a:t>Second chart – chart review shows patient does actually remember allergy history </a:t>
            </a:r>
          </a:p>
          <a:p>
            <a:r>
              <a:rPr lang="en-US" baseline="0" dirty="0"/>
              <a:t>Third one- chart review shows patient did receive a shot of IM </a:t>
            </a:r>
            <a:r>
              <a:rPr lang="en-US" baseline="0" dirty="0" err="1"/>
              <a:t>pencillin</a:t>
            </a:r>
            <a:r>
              <a:rPr lang="en-US" baseline="0" dirty="0"/>
              <a:t> in the buttocks – no documented ADR, 3 years later she has an allergy listed to PCN </a:t>
            </a:r>
          </a:p>
          <a:p>
            <a:r>
              <a:rPr lang="en-US" baseline="0" dirty="0"/>
              <a:t>4</a:t>
            </a:r>
            <a:r>
              <a:rPr lang="en-US" baseline="30000" dirty="0"/>
              <a:t>th</a:t>
            </a:r>
            <a:r>
              <a:rPr lang="en-US" baseline="0" dirty="0"/>
              <a:t> one – true eosinophilia and AIN with ampicillin – would not assess or give any penicillin class antibiotic patient </a:t>
            </a:r>
          </a:p>
          <a:p>
            <a:r>
              <a:rPr lang="en-US" baseline="0" dirty="0"/>
              <a:t>5</a:t>
            </a:r>
            <a:r>
              <a:rPr lang="en-US" baseline="30000" dirty="0"/>
              <a:t>th</a:t>
            </a:r>
            <a:r>
              <a:rPr lang="en-US" baseline="0" dirty="0"/>
              <a:t> one – not assessable </a:t>
            </a:r>
          </a:p>
          <a:p>
            <a:r>
              <a:rPr lang="en-US" baseline="0" dirty="0"/>
              <a:t>6</a:t>
            </a:r>
            <a:r>
              <a:rPr lang="en-US" baseline="30000" dirty="0"/>
              <a:t>th</a:t>
            </a:r>
            <a:r>
              <a:rPr lang="en-US" baseline="0" dirty="0"/>
              <a:t> one – not an allergy </a:t>
            </a:r>
          </a:p>
          <a:p>
            <a:endParaRPr lang="en-US" baseline="0" dirty="0"/>
          </a:p>
          <a:p>
            <a:r>
              <a:rPr lang="en-US" baseline="0" dirty="0"/>
              <a:t>Other  </a:t>
            </a:r>
            <a:r>
              <a:rPr lang="en-US" baseline="0" dirty="0" err="1"/>
              <a:t>miscellenous</a:t>
            </a:r>
            <a:r>
              <a:rPr lang="en-US" baseline="0" dirty="0"/>
              <a:t> listed “ADRs” - Yeast infection, </a:t>
            </a:r>
            <a:r>
              <a:rPr lang="en-US" baseline="0" dirty="0" err="1"/>
              <a:t>behavorial</a:t>
            </a:r>
            <a:r>
              <a:rPr lang="en-US" baseline="0" dirty="0"/>
              <a:t> changes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17</a:t>
            </a:fld>
            <a:endParaRPr lang="en-US"/>
          </a:p>
        </p:txBody>
      </p:sp>
    </p:spTree>
    <p:extLst>
      <p:ext uri="{BB962C8B-B14F-4D97-AF65-F5344CB8AC3E}">
        <p14:creationId xmlns:p14="http://schemas.microsoft.com/office/powerpoint/2010/main" val="3804883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may be familiar with this function, but I wanted to briefly review some quick tips for searching through the patients chart</a:t>
            </a:r>
            <a:r>
              <a:rPr lang="en-US" baseline="0" dirty="0"/>
              <a:t> to identify if any penicillin class antibiotics have been prescribed to the patient.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19</a:t>
            </a:fld>
            <a:endParaRPr lang="en-US"/>
          </a:p>
        </p:txBody>
      </p:sp>
    </p:spTree>
    <p:extLst>
      <p:ext uri="{BB962C8B-B14F-4D97-AF65-F5344CB8AC3E}">
        <p14:creationId xmlns:p14="http://schemas.microsoft.com/office/powerpoint/2010/main" val="2011604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are qualifications</a:t>
            </a:r>
            <a:r>
              <a:rPr lang="en-US" baseline="0" dirty="0"/>
              <a:t> the patient must meet in order to be de-labeling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20</a:t>
            </a:fld>
            <a:endParaRPr lang="en-US"/>
          </a:p>
        </p:txBody>
      </p:sp>
    </p:spTree>
    <p:extLst>
      <p:ext uri="{BB962C8B-B14F-4D97-AF65-F5344CB8AC3E}">
        <p14:creationId xmlns:p14="http://schemas.microsoft.com/office/powerpoint/2010/main" val="1123813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21</a:t>
            </a:fld>
            <a:endParaRPr lang="en-US"/>
          </a:p>
        </p:txBody>
      </p:sp>
    </p:spTree>
    <p:extLst>
      <p:ext uri="{BB962C8B-B14F-4D97-AF65-F5344CB8AC3E}">
        <p14:creationId xmlns:p14="http://schemas.microsoft.com/office/powerpoint/2010/main" val="105216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a:t>
            </a:r>
            <a:r>
              <a:rPr lang="en-US" baseline="0" dirty="0"/>
              <a:t> we will first</a:t>
            </a:r>
            <a:r>
              <a:rPr lang="en-US" dirty="0"/>
              <a:t> to first focus on the beta-lactam antibiotic</a:t>
            </a:r>
            <a:r>
              <a:rPr lang="en-US" baseline="0" dirty="0"/>
              <a:t> class and the specific importance of penicillin class antibiotics. We will also talk about the mechanism of penicillin allergies and also the impact having an allergy can have on the patient and the healthcare system.  Next we will discuss the various strategies for allergy </a:t>
            </a:r>
            <a:r>
              <a:rPr lang="en-US" baseline="0" dirty="0" err="1"/>
              <a:t>delabling</a:t>
            </a:r>
            <a:r>
              <a:rPr lang="en-US" baseline="0" dirty="0"/>
              <a:t> and how to conduct a thorough allergy </a:t>
            </a:r>
            <a:r>
              <a:rPr lang="en-US" baseline="0" dirty="0" err="1"/>
              <a:t>assessement</a:t>
            </a:r>
            <a:r>
              <a:rPr lang="en-US" baseline="0" dirty="0"/>
              <a:t>.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a:t>
            </a:fld>
            <a:endParaRPr lang="en-US"/>
          </a:p>
        </p:txBody>
      </p:sp>
    </p:spTree>
    <p:extLst>
      <p:ext uri="{BB962C8B-B14F-4D97-AF65-F5344CB8AC3E}">
        <p14:creationId xmlns:p14="http://schemas.microsoft.com/office/powerpoint/2010/main" val="3976133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regards to the Allergy</a:t>
            </a:r>
            <a:r>
              <a:rPr lang="en-US" baseline="0" dirty="0"/>
              <a:t> and Immunology referral, the current wait time is 2-3 months, but they are hiring a new provider who will be starting in December.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24</a:t>
            </a:fld>
            <a:endParaRPr lang="en-US"/>
          </a:p>
        </p:txBody>
      </p:sp>
    </p:spTree>
    <p:extLst>
      <p:ext uri="{BB962C8B-B14F-4D97-AF65-F5344CB8AC3E}">
        <p14:creationId xmlns:p14="http://schemas.microsoft.com/office/powerpoint/2010/main" val="1879160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Lhttps://www.cdc.gov/antibiotic-use/community/for-hcp/Penicillin-Allergy.html</a:t>
            </a:r>
            <a:endParaRPr lang="en-US" sz="1200" dirty="0"/>
          </a:p>
          <a:p>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25</a:t>
            </a:fld>
            <a:endParaRPr lang="en-US"/>
          </a:p>
        </p:txBody>
      </p:sp>
    </p:spTree>
    <p:extLst>
      <p:ext uri="{BB962C8B-B14F-4D97-AF65-F5344CB8AC3E}">
        <p14:creationId xmlns:p14="http://schemas.microsoft.com/office/powerpoint/2010/main" val="4144882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listening.</a:t>
            </a:r>
            <a:r>
              <a:rPr lang="en-US" baseline="0" dirty="0"/>
              <a:t> If you have any questions please contact me at the email address listed below.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27</a:t>
            </a:fld>
            <a:endParaRPr lang="en-US"/>
          </a:p>
        </p:txBody>
      </p:sp>
    </p:spTree>
    <p:extLst>
      <p:ext uri="{BB962C8B-B14F-4D97-AF65-F5344CB8AC3E}">
        <p14:creationId xmlns:p14="http://schemas.microsoft.com/office/powerpoint/2010/main" val="3265771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beta-lactam group of antibiotics are the most commonly utilized antibiotic class in the US.  The beta-lactam family is comprised of </a:t>
            </a:r>
            <a:r>
              <a:rPr lang="en-US" baseline="0" dirty="0" err="1"/>
              <a:t>penicillins</a:t>
            </a:r>
            <a:r>
              <a:rPr lang="en-US" baseline="0" dirty="0"/>
              <a:t>, </a:t>
            </a:r>
            <a:r>
              <a:rPr lang="en-US" baseline="0" dirty="0" err="1"/>
              <a:t>cephalosporins</a:t>
            </a:r>
            <a:r>
              <a:rPr lang="en-US" baseline="0" dirty="0"/>
              <a:t>, </a:t>
            </a:r>
            <a:r>
              <a:rPr lang="en-US" baseline="0" dirty="0" err="1"/>
              <a:t>carbapenems</a:t>
            </a:r>
            <a:r>
              <a:rPr lang="en-US" baseline="0" dirty="0"/>
              <a:t>, and also the beta-lactamase inhibitors. As you can see, they all share the beta-lactam ring in common and have various substituents at different positions that change the spectrum of activity and also the duration of action. According the to CDC outpatient antibiotic prescription report from 2018, </a:t>
            </a:r>
            <a:r>
              <a:rPr lang="en-US" baseline="0" dirty="0" err="1"/>
              <a:t>penicillins</a:t>
            </a:r>
            <a:r>
              <a:rPr lang="en-US" baseline="0" dirty="0"/>
              <a:t> accounted for roughly 59 million </a:t>
            </a:r>
            <a:r>
              <a:rPr lang="en-US" baseline="0" dirty="0" err="1"/>
              <a:t>precriptions</a:t>
            </a:r>
            <a:r>
              <a:rPr lang="en-US" baseline="0" dirty="0"/>
              <a:t>. </a:t>
            </a:r>
            <a:r>
              <a:rPr lang="en-US" baseline="0" dirty="0" err="1"/>
              <a:t>Penicillins</a:t>
            </a:r>
            <a:r>
              <a:rPr lang="en-US" baseline="0" dirty="0"/>
              <a:t> are the treatment of choice for various bacterial infections and are relatively inexpensive. During this presentation we will solely be focusing on the </a:t>
            </a:r>
            <a:r>
              <a:rPr lang="en-US" baseline="0" dirty="0" err="1"/>
              <a:t>pencillin</a:t>
            </a:r>
            <a:r>
              <a:rPr lang="en-US" baseline="0" dirty="0"/>
              <a:t> class antibiotic family which includes the antibiotics listed. </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536D4A-548B-4CC9-9642-12170A1B90C3}" type="slidenum">
              <a:rPr lang="en-US" smtClean="0"/>
              <a:t>3</a:t>
            </a:fld>
            <a:endParaRPr lang="en-US"/>
          </a:p>
        </p:txBody>
      </p:sp>
    </p:spTree>
    <p:extLst>
      <p:ext uri="{BB962C8B-B14F-4D97-AF65-F5344CB8AC3E}">
        <p14:creationId xmlns:p14="http://schemas.microsoft.com/office/powerpoint/2010/main" val="208508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a:t>
            </a:r>
            <a:r>
              <a:rPr lang="en-US" baseline="0" dirty="0"/>
              <a:t> 10% of the population reports a penicillin allergy but in reality &lt; 1% of the whole population is truly allergic to </a:t>
            </a:r>
            <a:r>
              <a:rPr lang="en-US" baseline="0" dirty="0" err="1"/>
              <a:t>pencillins</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why do so many patients claim an allergy but actually don’t have one? One of the challenging issues with </a:t>
            </a:r>
            <a:r>
              <a:rPr lang="en-US" baseline="0" dirty="0" err="1"/>
              <a:t>pencillin</a:t>
            </a:r>
            <a:r>
              <a:rPr lang="en-US" baseline="0" dirty="0"/>
              <a:t> allergies is many of these reactions occur when patients are younger and cannot remember the reaction. In a study conducted by </a:t>
            </a:r>
            <a:r>
              <a:rPr lang="en-US" baseline="0" dirty="0" err="1"/>
              <a:t>preston</a:t>
            </a:r>
            <a:r>
              <a:rPr lang="en-US" baseline="0" dirty="0"/>
              <a:t> and colleagues, only a third of patients were able to describe the reaction. Another challenge is that many patients are unable to differentiate the difference between an allergy and an intolerance. In this same study, ~17% of patients claimed to be allergic but their reaction was an intolerance like nausea or stomach upset. We also know that many patients can break out in a rash if they take a </a:t>
            </a:r>
            <a:r>
              <a:rPr lang="en-US" baseline="0" dirty="0" err="1"/>
              <a:t>pencillin</a:t>
            </a:r>
            <a:r>
              <a:rPr lang="en-US" baseline="0" dirty="0"/>
              <a:t> class antibiotic when they have a concomitant viral infection. This is an idiosyncratic reaction that is not an allergic reaction. Lastly we know that the immunoglobulin E </a:t>
            </a:r>
            <a:r>
              <a:rPr lang="en-US" baseline="0" dirty="0" err="1"/>
              <a:t>antibiodies</a:t>
            </a:r>
            <a:r>
              <a:rPr lang="en-US" baseline="0" dirty="0"/>
              <a:t> responsible for the penicillin allergy wane over time. Its estimated that  5 years after a true </a:t>
            </a:r>
            <a:r>
              <a:rPr lang="en-US" baseline="0" dirty="0" err="1"/>
              <a:t>IgE</a:t>
            </a:r>
            <a:r>
              <a:rPr lang="en-US" baseline="0" dirty="0"/>
              <a:t> mediated allergy, roughly 50% of patients lose their IGE mediated sensitivity and 80% lose their sensitivity after 10 years.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70-100% of individuals with Epstein Barr virus develop a rash with concomitant amoxicillin</a:t>
            </a:r>
          </a:p>
          <a:p>
            <a:r>
              <a:rPr lang="en-US" dirty="0"/>
              <a:t>IgE waning</a:t>
            </a:r>
            <a:r>
              <a:rPr lang="en-US" baseline="0" dirty="0"/>
              <a:t> </a:t>
            </a:r>
            <a:r>
              <a:rPr lang="en-US" dirty="0"/>
              <a:t>:</a:t>
            </a:r>
            <a:r>
              <a:rPr lang="en-US" baseline="0" dirty="0"/>
              <a:t> 50% at 5 years and 80% at 10 years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4</a:t>
            </a:fld>
            <a:endParaRPr lang="en-US" dirty="0"/>
          </a:p>
        </p:txBody>
      </p:sp>
    </p:spTree>
    <p:extLst>
      <p:ext uri="{BB962C8B-B14F-4D97-AF65-F5344CB8AC3E}">
        <p14:creationId xmlns:p14="http://schemas.microsoft.com/office/powerpoint/2010/main" val="375811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a:t>
            </a:r>
            <a:r>
              <a:rPr lang="en-US" baseline="0" dirty="0"/>
              <a:t> this such a big deal?</a:t>
            </a:r>
          </a:p>
          <a:p>
            <a:endParaRPr lang="en-US" baseline="0" dirty="0"/>
          </a:p>
          <a:p>
            <a:r>
              <a:rPr lang="en-US" baseline="0" dirty="0"/>
              <a:t>Exactly, penicillin allergies are not a benign finding in a patients chart. It is well documented that being labeled with a penicillin allergy can have negative impacts both to the patient and on the healthcare system which is why it is important to ensure a patient’s allergy </a:t>
            </a:r>
            <a:r>
              <a:rPr lang="en-US" baseline="0" dirty="0" err="1"/>
              <a:t>hx</a:t>
            </a:r>
            <a:r>
              <a:rPr lang="en-US" baseline="0" dirty="0"/>
              <a:t> to the penicillin class is accurate.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5</a:t>
            </a:fld>
            <a:endParaRPr lang="en-US"/>
          </a:p>
        </p:txBody>
      </p:sp>
    </p:spTree>
    <p:extLst>
      <p:ext uri="{BB962C8B-B14F-4D97-AF65-F5344CB8AC3E}">
        <p14:creationId xmlns:p14="http://schemas.microsoft.com/office/powerpoint/2010/main" val="174263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important to understand the various costs associated with penicillin allergy. </a:t>
            </a:r>
            <a:r>
              <a:rPr lang="en-US" dirty="0"/>
              <a:t>First off, providers are faced with the challenge of prescribing an appropriate</a:t>
            </a:r>
            <a:r>
              <a:rPr lang="en-US" baseline="0" dirty="0"/>
              <a:t> antibiotic to treat the patients infection. Many of these antibiotic alternatives have a broader spectrum than </a:t>
            </a:r>
            <a:r>
              <a:rPr lang="en-US" baseline="0" dirty="0" err="1"/>
              <a:t>penicillins</a:t>
            </a:r>
            <a:r>
              <a:rPr lang="en-US" baseline="0" dirty="0"/>
              <a:t> and are not typically first line to treat the infection. Additionally, there can be higher rates of adverse events associated with use of these antibiotic alternatives. Use of broader spectrum </a:t>
            </a:r>
            <a:r>
              <a:rPr lang="en-US" baseline="0" dirty="0" err="1"/>
              <a:t>antibitoics</a:t>
            </a:r>
            <a:r>
              <a:rPr lang="en-US" baseline="0" dirty="0"/>
              <a:t> can lead to higher rates of multi-drug resistant organisms. In a study </a:t>
            </a:r>
            <a:r>
              <a:rPr lang="en-US" baseline="0" dirty="0" err="1"/>
              <a:t>conduceted</a:t>
            </a:r>
            <a:r>
              <a:rPr lang="en-US" baseline="0" dirty="0"/>
              <a:t> by </a:t>
            </a:r>
            <a:r>
              <a:rPr lang="en-US" baseline="0" dirty="0" err="1"/>
              <a:t>eric</a:t>
            </a:r>
            <a:r>
              <a:rPr lang="en-US" baseline="0" dirty="0"/>
              <a:t> </a:t>
            </a:r>
            <a:r>
              <a:rPr lang="en-US" baseline="0" dirty="0" err="1"/>
              <a:t>macy</a:t>
            </a:r>
            <a:r>
              <a:rPr lang="en-US" baseline="0" dirty="0"/>
              <a:t>, he compared the prevalence of multi-drug resistant organisms in hospitalized patients with an allergy to those without a penicillin allergy.  They found that patients with penicillin allergies had increased prevalence VRE, c diff, and MRSA compared to patients without a penicillin allergy.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6</a:t>
            </a:fld>
            <a:endParaRPr lang="en-US"/>
          </a:p>
        </p:txBody>
      </p:sp>
    </p:spTree>
    <p:extLst>
      <p:ext uri="{BB962C8B-B14F-4D97-AF65-F5344CB8AC3E}">
        <p14:creationId xmlns:p14="http://schemas.microsoft.com/office/powerpoint/2010/main" val="331568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Many of the costs to the patient are reflected</a:t>
            </a:r>
            <a:r>
              <a:rPr lang="en-US" sz="1200" baseline="0" dirty="0"/>
              <a:t> in the costs incurred to the healthcare system. The same study conducted by </a:t>
            </a:r>
            <a:r>
              <a:rPr lang="en-US" sz="1200" baseline="0" dirty="0" err="1"/>
              <a:t>eric</a:t>
            </a:r>
            <a:r>
              <a:rPr lang="en-US" sz="1200" baseline="0" dirty="0"/>
              <a:t> </a:t>
            </a:r>
            <a:r>
              <a:rPr lang="en-US" sz="1200" baseline="0" dirty="0" err="1"/>
              <a:t>macy</a:t>
            </a:r>
            <a:r>
              <a:rPr lang="en-US" sz="1200" baseline="0" dirty="0"/>
              <a:t> also found that patients with penicillin allergies have increased rates of hospitalizations, longer hospitalizations, and alternative antibiotic therapy is more expensive.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In a meta-</a:t>
            </a:r>
            <a:r>
              <a:rPr lang="en-US" sz="1200" baseline="0" dirty="0" err="1"/>
              <a:t>analsysis</a:t>
            </a:r>
            <a:r>
              <a:rPr lang="en-US" sz="1200" baseline="0" dirty="0"/>
              <a:t> conducted by Mattingly and colleagues that evaluated the various costs associated with penicillin allergies, they found on average that inpatient antibiotic costs for patients with penicillin allergies ranged from 0 to 600 dollars more per patient compared to non-allergic patients. Similarly  outpatient prescriptions costs ranged from $14 – 200 dollars higher for penicillin allergy patients.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7</a:t>
            </a:fld>
            <a:endParaRPr lang="en-US" dirty="0"/>
          </a:p>
        </p:txBody>
      </p:sp>
    </p:spTree>
    <p:extLst>
      <p:ext uri="{BB962C8B-B14F-4D97-AF65-F5344CB8AC3E}">
        <p14:creationId xmlns:p14="http://schemas.microsoft.com/office/powerpoint/2010/main" val="782532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discussed</a:t>
            </a:r>
            <a:r>
              <a:rPr lang="en-US" baseline="0" dirty="0"/>
              <a:t> the various costs associated with having a penicillin allergy, I would like to briefly discuss the classification of immunologic drug reactions. </a:t>
            </a:r>
            <a:r>
              <a:rPr lang="en-US" dirty="0" err="1"/>
              <a:t>Gell</a:t>
            </a:r>
            <a:r>
              <a:rPr lang="en-US" dirty="0"/>
              <a:t> and Coombs </a:t>
            </a:r>
            <a:r>
              <a:rPr lang="en-US" sz="1200" b="0" i="0" kern="1200" dirty="0">
                <a:solidFill>
                  <a:schemeClr val="tx1"/>
                </a:solidFill>
                <a:effectLst/>
                <a:latin typeface="+mn-lt"/>
                <a:ea typeface="+mn-ea"/>
                <a:cs typeface="+mn-cs"/>
              </a:rPr>
              <a:t>divides</a:t>
            </a:r>
            <a:r>
              <a:rPr lang="en-US" sz="1200" b="0" i="0" kern="1200" baseline="0" dirty="0">
                <a:solidFill>
                  <a:schemeClr val="tx1"/>
                </a:solidFill>
                <a:effectLst/>
                <a:latin typeface="+mn-lt"/>
                <a:ea typeface="+mn-ea"/>
                <a:cs typeface="+mn-cs"/>
              </a:rPr>
              <a:t> allergies into </a:t>
            </a:r>
            <a:r>
              <a:rPr lang="en-US" sz="1200" b="0" i="0" kern="1200" dirty="0">
                <a:solidFill>
                  <a:schemeClr val="tx1"/>
                </a:solidFill>
                <a:effectLst/>
                <a:latin typeface="+mn-lt"/>
                <a:ea typeface="+mn-ea"/>
                <a:cs typeface="+mn-cs"/>
              </a:rPr>
              <a:t>four pathophysiological types, namely the immediate (type I), cytotoxic (type II), immune complex-mediated (type III), and delayed hypersensitivity (type IV) reactions. Type I reactions are typically</a:t>
            </a:r>
            <a:r>
              <a:rPr lang="en-US" sz="1200" b="0" i="0" kern="1200" baseline="0" dirty="0">
                <a:solidFill>
                  <a:schemeClr val="tx1"/>
                </a:solidFill>
                <a:effectLst/>
                <a:latin typeface="+mn-lt"/>
                <a:ea typeface="+mn-ea"/>
                <a:cs typeface="+mn-cs"/>
              </a:rPr>
              <a:t> what most people think of when a patients has an allergic reaction. This reaction is typically progressive, can be fatal and becomes more severe with repeated exposure. This is mediated by </a:t>
            </a:r>
            <a:r>
              <a:rPr lang="en-US" sz="1200" b="0" i="0" kern="1200" baseline="0" dirty="0" err="1">
                <a:solidFill>
                  <a:schemeClr val="tx1"/>
                </a:solidFill>
                <a:effectLst/>
                <a:latin typeface="+mn-lt"/>
                <a:ea typeface="+mn-ea"/>
                <a:cs typeface="+mn-cs"/>
              </a:rPr>
              <a:t>IgE</a:t>
            </a:r>
            <a:r>
              <a:rPr lang="en-US" sz="1200" b="0" i="0" kern="1200" baseline="0" dirty="0">
                <a:solidFill>
                  <a:schemeClr val="tx1"/>
                </a:solidFill>
                <a:effectLst/>
                <a:latin typeface="+mn-lt"/>
                <a:ea typeface="+mn-ea"/>
                <a:cs typeface="+mn-cs"/>
              </a:rPr>
              <a:t> and symptoms can include urticarial, angioedema, wheezing, and so on. Type II allergies have a variable onset and are mediated by </a:t>
            </a:r>
            <a:r>
              <a:rPr lang="en-US" sz="1200" b="0" i="0" kern="1200" baseline="0" dirty="0" err="1">
                <a:solidFill>
                  <a:schemeClr val="tx1"/>
                </a:solidFill>
                <a:effectLst/>
                <a:latin typeface="+mn-lt"/>
                <a:ea typeface="+mn-ea"/>
                <a:cs typeface="+mn-cs"/>
              </a:rPr>
              <a:t>IgE</a:t>
            </a:r>
            <a:r>
              <a:rPr lang="en-US" sz="1200" b="0" i="0" kern="1200" baseline="0" dirty="0">
                <a:solidFill>
                  <a:schemeClr val="tx1"/>
                </a:solidFill>
                <a:effectLst/>
                <a:latin typeface="+mn-lt"/>
                <a:ea typeface="+mn-ea"/>
                <a:cs typeface="+mn-cs"/>
              </a:rPr>
              <a:t> and complement. Some examples of this reaction include hemolytic anemia, neutropenia, thrombocytopenia. Type III reactions occur 1-3 weeks post exposure and are mediated by IgG and IgM complexes that form and precipitate in tissue. Type III reaction can include drug fever, immune complex </a:t>
            </a:r>
            <a:r>
              <a:rPr lang="en-US" sz="1200" b="0" i="0" kern="1200" baseline="0" dirty="0" err="1">
                <a:solidFill>
                  <a:schemeClr val="tx1"/>
                </a:solidFill>
                <a:effectLst/>
                <a:latin typeface="+mn-lt"/>
                <a:ea typeface="+mn-ea"/>
                <a:cs typeface="+mn-cs"/>
              </a:rPr>
              <a:t>glumeronephris</a:t>
            </a:r>
            <a:r>
              <a:rPr lang="en-US" sz="1200" b="0" i="0" kern="1200" baseline="0" dirty="0">
                <a:solidFill>
                  <a:schemeClr val="tx1"/>
                </a:solidFill>
                <a:effectLst/>
                <a:latin typeface="+mn-lt"/>
                <a:ea typeface="+mn-ea"/>
                <a:cs typeface="+mn-cs"/>
              </a:rPr>
              <a:t> and serum sickness. Finally Type IV reactions can occur in days to weeks and are mediated by T cells. Severity of the reaction can range from benign skin rashes to </a:t>
            </a:r>
            <a:r>
              <a:rPr lang="en-US" sz="1200" b="0" i="0" kern="1200" baseline="0" dirty="0" err="1">
                <a:solidFill>
                  <a:schemeClr val="tx1"/>
                </a:solidFill>
                <a:effectLst/>
                <a:latin typeface="+mn-lt"/>
                <a:ea typeface="+mn-ea"/>
                <a:cs typeface="+mn-cs"/>
              </a:rPr>
              <a:t>steven’s</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johnsons</a:t>
            </a:r>
            <a:r>
              <a:rPr lang="en-US" sz="1200" b="0" i="0" kern="1200" baseline="0" dirty="0">
                <a:solidFill>
                  <a:schemeClr val="tx1"/>
                </a:solidFill>
                <a:effectLst/>
                <a:latin typeface="+mn-lt"/>
                <a:ea typeface="+mn-ea"/>
                <a:cs typeface="+mn-cs"/>
              </a:rPr>
              <a:t>. Penicillin class antibiotics are associated all 4 of these types, however for the remainder of this </a:t>
            </a:r>
            <a:r>
              <a:rPr lang="en-US" sz="1200" b="0" i="0" kern="1200" baseline="0" dirty="0" err="1">
                <a:solidFill>
                  <a:schemeClr val="tx1"/>
                </a:solidFill>
                <a:effectLst/>
                <a:latin typeface="+mn-lt"/>
                <a:ea typeface="+mn-ea"/>
                <a:cs typeface="+mn-cs"/>
              </a:rPr>
              <a:t>presenations</a:t>
            </a:r>
            <a:r>
              <a:rPr lang="en-US" sz="1200" b="0" i="0" kern="1200" baseline="0" dirty="0">
                <a:solidFill>
                  <a:schemeClr val="tx1"/>
                </a:solidFill>
                <a:effectLst/>
                <a:latin typeface="+mn-lt"/>
                <a:ea typeface="+mn-ea"/>
                <a:cs typeface="+mn-cs"/>
              </a:rPr>
              <a:t>, we will be exclusively talking about Type 1 reactions mediated by </a:t>
            </a:r>
            <a:r>
              <a:rPr lang="en-US" sz="1200" b="0" i="0" kern="1200" baseline="0" dirty="0" err="1">
                <a:solidFill>
                  <a:schemeClr val="tx1"/>
                </a:solidFill>
                <a:effectLst/>
                <a:latin typeface="+mn-lt"/>
                <a:ea typeface="+mn-ea"/>
                <a:cs typeface="+mn-cs"/>
              </a:rPr>
              <a:t>IgE</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8</a:t>
            </a:fld>
            <a:endParaRPr lang="en-US"/>
          </a:p>
        </p:txBody>
      </p:sp>
    </p:spTree>
    <p:extLst>
      <p:ext uri="{BB962C8B-B14F-4D97-AF65-F5344CB8AC3E}">
        <p14:creationId xmlns:p14="http://schemas.microsoft.com/office/powerpoint/2010/main" val="209209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also</a:t>
            </a:r>
            <a:r>
              <a:rPr lang="en-US" baseline="0" dirty="0"/>
              <a:t> important to understand the metabolites indicated in a type 1 </a:t>
            </a:r>
            <a:r>
              <a:rPr lang="en-US" baseline="0" dirty="0" err="1"/>
              <a:t>IgE</a:t>
            </a:r>
            <a:r>
              <a:rPr lang="en-US" baseline="0" dirty="0"/>
              <a:t> mediated penicillin allergy. </a:t>
            </a:r>
            <a:r>
              <a:rPr lang="en-US" baseline="0" dirty="0" err="1"/>
              <a:t>Penicillins</a:t>
            </a:r>
            <a:r>
              <a:rPr lang="en-US" baseline="0" dirty="0"/>
              <a:t> are rapidly metabolized into </a:t>
            </a:r>
            <a:r>
              <a:rPr lang="en-US" baseline="0" dirty="0" err="1"/>
              <a:t>benzylpenicilloyl</a:t>
            </a:r>
            <a:r>
              <a:rPr lang="en-US" baseline="0" dirty="0"/>
              <a:t> which is the major determinant of penicillin allergy. </a:t>
            </a:r>
            <a:r>
              <a:rPr lang="en-US" baseline="0" dirty="0" err="1"/>
              <a:t>Benzylpenicilloyl</a:t>
            </a:r>
            <a:r>
              <a:rPr lang="en-US" baseline="0" dirty="0"/>
              <a:t> accounts for &gt; 95 % of native penicillin. This </a:t>
            </a:r>
            <a:r>
              <a:rPr lang="en-US" baseline="0" dirty="0" err="1"/>
              <a:t>comound</a:t>
            </a:r>
            <a:r>
              <a:rPr lang="en-US" baseline="0" dirty="0"/>
              <a:t> can bind to protein conjugates and form potentially immunogenic haptics. The remaining metabolites of </a:t>
            </a:r>
            <a:r>
              <a:rPr lang="en-US" baseline="0" dirty="0" err="1"/>
              <a:t>penicillins</a:t>
            </a:r>
            <a:r>
              <a:rPr lang="en-US" baseline="0" dirty="0"/>
              <a:t> include </a:t>
            </a:r>
            <a:r>
              <a:rPr lang="en-US" baseline="0" dirty="0" err="1"/>
              <a:t>penilloate</a:t>
            </a:r>
            <a:r>
              <a:rPr lang="en-US" baseline="0" dirty="0"/>
              <a:t>, </a:t>
            </a:r>
            <a:r>
              <a:rPr lang="en-US" baseline="0" dirty="0" err="1"/>
              <a:t>penicilloat</a:t>
            </a:r>
            <a:r>
              <a:rPr lang="en-US" baseline="0" dirty="0"/>
              <a:t>, and native penicillin and are minor determinants in penicillin allergy. Hypersensitivity to one determinant does not typically results in cross reactivity to another and allergies to side chains are allow possible.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9</a:t>
            </a:fld>
            <a:endParaRPr lang="en-US"/>
          </a:p>
        </p:txBody>
      </p:sp>
    </p:spTree>
    <p:extLst>
      <p:ext uri="{BB962C8B-B14F-4D97-AF65-F5344CB8AC3E}">
        <p14:creationId xmlns:p14="http://schemas.microsoft.com/office/powerpoint/2010/main" val="2603306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77910E-AC02-48B6-9816-225885423570}"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990F7-D9B0-4FCC-BDED-CE4173D4820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14895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77910E-AC02-48B6-9816-225885423570}"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2205931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77910E-AC02-48B6-9816-225885423570}"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5391704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77910E-AC02-48B6-9816-225885423570}"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54639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77910E-AC02-48B6-9816-225885423570}"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990F7-D9B0-4FCC-BDED-CE4173D4820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38781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77910E-AC02-48B6-9816-225885423570}"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141319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77910E-AC02-48B6-9816-225885423570}"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2236519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77910E-AC02-48B6-9816-225885423570}"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49269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577910E-AC02-48B6-9816-225885423570}" type="datetimeFigureOut">
              <a:rPr lang="en-US" smtClean="0"/>
              <a:t>1/13/2021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1220160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577910E-AC02-48B6-9816-225885423570}" type="datetimeFigureOut">
              <a:rPr lang="en-US" smtClean="0"/>
              <a:t>1/13/2021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2C990F7-D9B0-4FCC-BDED-CE4173D48209}" type="slidenum">
              <a:rPr lang="en-US" smtClean="0"/>
              <a:t>‹#›</a:t>
            </a:fld>
            <a:endParaRPr lang="en-US"/>
          </a:p>
        </p:txBody>
      </p:sp>
    </p:spTree>
    <p:extLst>
      <p:ext uri="{BB962C8B-B14F-4D97-AF65-F5344CB8AC3E}">
        <p14:creationId xmlns:p14="http://schemas.microsoft.com/office/powerpoint/2010/main" val="3673260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577910E-AC02-48B6-9816-225885423570}"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2861381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577910E-AC02-48B6-9816-225885423570}" type="datetimeFigureOut">
              <a:rPr lang="en-US" smtClean="0"/>
              <a:t>1/13/2021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2C990F7-D9B0-4FCC-BDED-CE4173D4820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146882"/>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15.mp4"/><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video" Target="../media/media15.mp4"/></Relationships>
</file>

<file path=ppt/slides/_rels/slide15.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comments" Target="../comments/comment2.xml"/><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png"/><Relationship Id="rId3" Type="http://schemas.openxmlformats.org/officeDocument/2006/relationships/audio" Target="../media/media17.m4a"/><Relationship Id="rId7" Type="http://schemas.openxmlformats.org/officeDocument/2006/relationships/diagramLayout" Target="../diagrams/layout1.xml"/><Relationship Id="rId12" Type="http://schemas.openxmlformats.org/officeDocument/2006/relationships/image" Target="../media/image8.png"/><Relationship Id="rId2" Type="http://schemas.microsoft.com/office/2007/relationships/media" Target="../media/media17.m4a"/><Relationship Id="rId1" Type="http://schemas.openxmlformats.org/officeDocument/2006/relationships/tags" Target="../tags/tag10.xml"/><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notesSlide" Target="../notesSlides/notesSlide15.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 Id="rId14" Type="http://schemas.openxmlformats.org/officeDocument/2006/relationships/comments" Target="../comments/comment3.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8.m4a"/><Relationship Id="rId7" Type="http://schemas.openxmlformats.org/officeDocument/2006/relationships/image" Target="../media/image10.png"/><Relationship Id="rId2" Type="http://schemas.microsoft.com/office/2007/relationships/media" Target="../media/media18.m4a"/><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notesSlide" Target="../notesSlides/notesSlide16.xml"/><Relationship Id="rId10"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1.png"/><Relationship Id="rId2" Type="http://schemas.microsoft.com/office/2007/relationships/media" Target="../media/media20.m4a"/><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1.png"/><Relationship Id="rId2" Type="http://schemas.microsoft.com/office/2007/relationships/media" Target="../media/media22.m4a"/><Relationship Id="rId1" Type="http://schemas.openxmlformats.org/officeDocument/2006/relationships/tags" Target="../tags/tag14.xml"/><Relationship Id="rId6" Type="http://schemas.openxmlformats.org/officeDocument/2006/relationships/image" Target="../media/image14.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6.xml"/><Relationship Id="rId6" Type="http://schemas.openxmlformats.org/officeDocument/2006/relationships/comments" Target="../comments/comment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comments" Target="../comments/comment5.xml"/><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audio" Target="../media/media7.m4a"/><Relationship Id="rId7" Type="http://schemas.openxmlformats.org/officeDocument/2006/relationships/image" Target="../media/image1.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600"/>
            <a:ext cx="10152184" cy="3305908"/>
          </a:xfrm>
        </p:spPr>
        <p:txBody>
          <a:bodyPr>
            <a:normAutofit/>
          </a:bodyPr>
          <a:lstStyle/>
          <a:p>
            <a:r>
              <a:rPr lang="en-US" sz="4800" b="1" dirty="0"/>
              <a:t>Penicillin Allergy Assessments </a:t>
            </a:r>
            <a:r>
              <a:rPr lang="en-US" sz="4800" dirty="0"/>
              <a:t/>
            </a:r>
            <a:br>
              <a:rPr lang="en-US" sz="4800" dirty="0"/>
            </a:br>
            <a:endParaRPr lang="en-US" dirty="0"/>
          </a:p>
        </p:txBody>
      </p:sp>
      <p:sp>
        <p:nvSpPr>
          <p:cNvPr id="3" name="Subtitle 2"/>
          <p:cNvSpPr>
            <a:spLocks noGrp="1"/>
          </p:cNvSpPr>
          <p:nvPr>
            <p:ph type="subTitle" idx="1"/>
          </p:nvPr>
        </p:nvSpPr>
        <p:spPr/>
        <p:txBody>
          <a:bodyPr>
            <a:normAutofit/>
          </a:bodyPr>
          <a:lstStyle/>
          <a:p>
            <a:endParaRPr lang="en-US" dirty="0"/>
          </a:p>
          <a:p>
            <a:r>
              <a:rPr lang="en-US" dirty="0"/>
              <a:t>Renae Boerneke, </a:t>
            </a:r>
            <a:r>
              <a:rPr lang="en-US" dirty="0" err="1"/>
              <a:t>PharmD</a:t>
            </a:r>
            <a:r>
              <a:rPr lang="en-US" dirty="0"/>
              <a:t>, BCPS, CPP</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1211346"/>
      </p:ext>
    </p:extLst>
  </p:cSld>
  <p:clrMapOvr>
    <a:masterClrMapping/>
  </p:clrMapOvr>
  <mc:AlternateContent xmlns:mc="http://schemas.openxmlformats.org/markup-compatibility/2006" xmlns:p14="http://schemas.microsoft.com/office/powerpoint/2010/main">
    <mc:Choice Requires="p14">
      <p:transition spd="slow" p14:dur="2000" advTm="16967"/>
    </mc:Choice>
    <mc:Fallback xmlns="">
      <p:transition spd="slow" advTm="16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637" y="89833"/>
            <a:ext cx="10058400" cy="1450757"/>
          </a:xfrm>
        </p:spPr>
        <p:txBody>
          <a:bodyPr/>
          <a:lstStyle/>
          <a:p>
            <a:r>
              <a:rPr lang="en-US" dirty="0"/>
              <a:t>Cross Reactivity Among Beta-Lactams</a:t>
            </a:r>
          </a:p>
        </p:txBody>
      </p:sp>
      <p:sp>
        <p:nvSpPr>
          <p:cNvPr id="3" name="Content Placeholder 2"/>
          <p:cNvSpPr>
            <a:spLocks noGrp="1"/>
          </p:cNvSpPr>
          <p:nvPr>
            <p:ph idx="1"/>
          </p:nvPr>
        </p:nvSpPr>
        <p:spPr>
          <a:xfrm>
            <a:off x="497839" y="1979017"/>
            <a:ext cx="8741439" cy="5179925"/>
          </a:xfrm>
        </p:spPr>
        <p:txBody>
          <a:bodyPr/>
          <a:lstStyle/>
          <a:p>
            <a:pPr>
              <a:buFont typeface="Wingdings" panose="05000000000000000000" pitchFamily="2" charset="2"/>
              <a:buChar char="Ø"/>
            </a:pPr>
            <a:r>
              <a:rPr lang="en-US" sz="2400" b="1" dirty="0" err="1"/>
              <a:t>Cephalosporins</a:t>
            </a:r>
            <a:r>
              <a:rPr lang="en-US" sz="2400" b="1" dirty="0"/>
              <a:t>: </a:t>
            </a:r>
          </a:p>
          <a:p>
            <a:pPr lvl="1">
              <a:buFont typeface="Wingdings" panose="05000000000000000000" pitchFamily="2" charset="2"/>
              <a:buChar char="Ø"/>
            </a:pPr>
            <a:r>
              <a:rPr lang="en-US" sz="2200" dirty="0"/>
              <a:t>Widely cited “10%” from publications by Dash and </a:t>
            </a:r>
            <a:r>
              <a:rPr lang="en-US" sz="2200" dirty="0" err="1"/>
              <a:t>Petz</a:t>
            </a:r>
            <a:r>
              <a:rPr lang="en-US" sz="2200" dirty="0"/>
              <a:t> overestimated true cross-reactivity</a:t>
            </a:r>
          </a:p>
          <a:p>
            <a:pPr lvl="1">
              <a:buFont typeface="Wingdings" panose="05000000000000000000" pitchFamily="2" charset="2"/>
              <a:buChar char="Ø"/>
            </a:pPr>
            <a:r>
              <a:rPr lang="en-US" sz="2200" dirty="0"/>
              <a:t>True cross-reactivity is estimated ~2 - 3% </a:t>
            </a:r>
          </a:p>
          <a:p>
            <a:pPr lvl="1">
              <a:buFont typeface="Wingdings" panose="05000000000000000000" pitchFamily="2" charset="2"/>
              <a:buChar char="Ø"/>
            </a:pPr>
            <a:r>
              <a:rPr lang="en-US" sz="2200" i="1" dirty="0"/>
              <a:t>In vitro</a:t>
            </a:r>
            <a:r>
              <a:rPr lang="en-US" sz="2200" dirty="0"/>
              <a:t> studies have shown that cephalosporin side chains constitute the major determinants of cephalosporin allergy </a:t>
            </a:r>
          </a:p>
          <a:p>
            <a:pPr marL="457200" lvl="1" indent="0">
              <a:buNone/>
            </a:pPr>
            <a:endParaRPr lang="en-US" sz="2200" dirty="0"/>
          </a:p>
          <a:p>
            <a:pPr>
              <a:buFont typeface="Wingdings" panose="05000000000000000000" pitchFamily="2" charset="2"/>
              <a:buChar char="Ø"/>
            </a:pPr>
            <a:r>
              <a:rPr lang="en-US" sz="2400" b="1" dirty="0" err="1"/>
              <a:t>Carbapenems</a:t>
            </a:r>
            <a:r>
              <a:rPr lang="en-US" sz="2400" b="1" dirty="0"/>
              <a:t>: </a:t>
            </a:r>
          </a:p>
          <a:p>
            <a:pPr lvl="1">
              <a:buFont typeface="Wingdings" panose="05000000000000000000" pitchFamily="2" charset="2"/>
              <a:buChar char="Ø"/>
            </a:pPr>
            <a:r>
              <a:rPr lang="en-US" sz="2400" dirty="0"/>
              <a:t>&lt;2% rate of hypersensitivity reactions in patients with </a:t>
            </a:r>
            <a:r>
              <a:rPr lang="en-US" sz="2400" dirty="0" err="1"/>
              <a:t>IgE</a:t>
            </a:r>
            <a:r>
              <a:rPr lang="en-US" sz="2400" dirty="0"/>
              <a:t>-mediated penicillin allergies receiving </a:t>
            </a:r>
            <a:r>
              <a:rPr lang="en-US" sz="2400" dirty="0" err="1"/>
              <a:t>carbapenems</a:t>
            </a:r>
            <a:endParaRPr lang="en-US" sz="2400" dirty="0"/>
          </a:p>
          <a:p>
            <a:pPr marL="457200" lvl="1" indent="0">
              <a:buNone/>
            </a:pPr>
            <a:endParaRPr lang="en-US" sz="2200" b="1"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7637760"/>
      </p:ext>
    </p:extLst>
  </p:cSld>
  <p:clrMapOvr>
    <a:masterClrMapping/>
  </p:clrMapOvr>
  <mc:AlternateContent xmlns:mc="http://schemas.openxmlformats.org/markup-compatibility/2006" xmlns:p14="http://schemas.microsoft.com/office/powerpoint/2010/main">
    <mc:Choice Requires="p14">
      <p:transition spd="slow" p14:dur="2000" advTm="63974"/>
    </mc:Choice>
    <mc:Fallback xmlns="">
      <p:transition spd="slow" advTm="63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9100" y="2374900"/>
            <a:ext cx="8943803" cy="1409236"/>
          </a:xfrm>
        </p:spPr>
        <p:txBody>
          <a:bodyPr>
            <a:normAutofit fontScale="90000"/>
          </a:bodyPr>
          <a:lstStyle/>
          <a:p>
            <a:r>
              <a:rPr lang="en-US" dirty="0"/>
              <a:t>Evaluating Penicillin Allergy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4613597"/>
      </p:ext>
    </p:extLst>
  </p:cSld>
  <p:clrMapOvr>
    <a:masterClrMapping/>
  </p:clrMapOvr>
  <mc:AlternateContent xmlns:mc="http://schemas.openxmlformats.org/markup-compatibility/2006" xmlns:p14="http://schemas.microsoft.com/office/powerpoint/2010/main">
    <mc:Choice Requires="p14">
      <p:transition spd="slow" p14:dur="2000" advTm="13257"/>
    </mc:Choice>
    <mc:Fallback xmlns="">
      <p:transition spd="slow" advTm="1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431" y="395157"/>
            <a:ext cx="8847666" cy="1371600"/>
          </a:xfrm>
        </p:spPr>
        <p:txBody>
          <a:bodyPr/>
          <a:lstStyle/>
          <a:p>
            <a:r>
              <a:rPr lang="en-US" dirty="0"/>
              <a:t>Qualifications for PCN Allergy Assessment</a:t>
            </a:r>
          </a:p>
        </p:txBody>
      </p:sp>
      <p:sp>
        <p:nvSpPr>
          <p:cNvPr id="3" name="Text Placeholder 2"/>
          <p:cNvSpPr>
            <a:spLocks noGrp="1"/>
          </p:cNvSpPr>
          <p:nvPr>
            <p:ph type="body" idx="1"/>
          </p:nvPr>
        </p:nvSpPr>
        <p:spPr>
          <a:xfrm>
            <a:off x="675745" y="1749775"/>
            <a:ext cx="4185623" cy="576262"/>
          </a:xfrm>
        </p:spPr>
        <p:txBody>
          <a:bodyPr/>
          <a:lstStyle/>
          <a:p>
            <a:r>
              <a:rPr lang="en-US" b="1" u="sng" dirty="0"/>
              <a:t>Inclusion </a:t>
            </a:r>
          </a:p>
        </p:txBody>
      </p:sp>
      <p:sp>
        <p:nvSpPr>
          <p:cNvPr id="4" name="Content Placeholder 3"/>
          <p:cNvSpPr>
            <a:spLocks noGrp="1"/>
          </p:cNvSpPr>
          <p:nvPr>
            <p:ph sz="half" idx="2"/>
          </p:nvPr>
        </p:nvSpPr>
        <p:spPr>
          <a:xfrm>
            <a:off x="574431" y="2579077"/>
            <a:ext cx="4286937" cy="3927231"/>
          </a:xfrm>
        </p:spPr>
        <p:txBody>
          <a:bodyPr>
            <a:normAutofit/>
          </a:bodyPr>
          <a:lstStyle/>
          <a:p>
            <a:pPr>
              <a:buFont typeface="Wingdings" panose="05000000000000000000" pitchFamily="2" charset="2"/>
              <a:buChar char="Ø"/>
            </a:pPr>
            <a:r>
              <a:rPr lang="en-US" dirty="0"/>
              <a:t>Any </a:t>
            </a:r>
            <a:r>
              <a:rPr lang="en-US" dirty="0" err="1"/>
              <a:t>IgE</a:t>
            </a:r>
            <a:r>
              <a:rPr lang="en-US" dirty="0"/>
              <a:t>-mediated allergic reaction</a:t>
            </a:r>
          </a:p>
          <a:p>
            <a:pPr marL="0" indent="0">
              <a:buNone/>
            </a:pPr>
            <a:endParaRPr lang="en-US" dirty="0"/>
          </a:p>
          <a:p>
            <a:pPr>
              <a:buFont typeface="Wingdings" panose="05000000000000000000" pitchFamily="2" charset="2"/>
              <a:buChar char="Ø"/>
            </a:pPr>
            <a:r>
              <a:rPr lang="en-US" dirty="0"/>
              <a:t>Intolerance that is listed as an allergy</a:t>
            </a:r>
          </a:p>
          <a:p>
            <a:pPr marL="0" indent="0">
              <a:buNone/>
            </a:pPr>
            <a:endParaRPr lang="en-US" dirty="0"/>
          </a:p>
        </p:txBody>
      </p:sp>
      <p:sp>
        <p:nvSpPr>
          <p:cNvPr id="5" name="Text Placeholder 4"/>
          <p:cNvSpPr>
            <a:spLocks noGrp="1"/>
          </p:cNvSpPr>
          <p:nvPr>
            <p:ph type="body" sz="quarter" idx="3"/>
          </p:nvPr>
        </p:nvSpPr>
        <p:spPr>
          <a:xfrm>
            <a:off x="5088383" y="1749775"/>
            <a:ext cx="4185618" cy="576262"/>
          </a:xfrm>
        </p:spPr>
        <p:txBody>
          <a:bodyPr/>
          <a:lstStyle/>
          <a:p>
            <a:r>
              <a:rPr lang="en-US" b="1" u="sng" dirty="0"/>
              <a:t>Exclusion</a:t>
            </a:r>
            <a:r>
              <a:rPr lang="en-US" b="1" dirty="0"/>
              <a:t> </a:t>
            </a:r>
          </a:p>
        </p:txBody>
      </p:sp>
      <p:sp>
        <p:nvSpPr>
          <p:cNvPr id="6" name="Content Placeholder 5"/>
          <p:cNvSpPr>
            <a:spLocks noGrp="1"/>
          </p:cNvSpPr>
          <p:nvPr>
            <p:ph sz="quarter" idx="4"/>
          </p:nvPr>
        </p:nvSpPr>
        <p:spPr>
          <a:xfrm>
            <a:off x="5088384" y="2579077"/>
            <a:ext cx="4185617" cy="4015247"/>
          </a:xfrm>
        </p:spPr>
        <p:txBody>
          <a:bodyPr>
            <a:normAutofit/>
          </a:bodyPr>
          <a:lstStyle/>
          <a:p>
            <a:pPr>
              <a:buFont typeface="Wingdings" panose="05000000000000000000" pitchFamily="2" charset="2"/>
              <a:buChar char="Ø"/>
            </a:pPr>
            <a:r>
              <a:rPr lang="en-US" dirty="0"/>
              <a:t>Severe Risk Allergy: Severe </a:t>
            </a:r>
            <a:r>
              <a:rPr lang="en-US" dirty="0" err="1"/>
              <a:t>exfoliative</a:t>
            </a:r>
            <a:r>
              <a:rPr lang="en-US" dirty="0"/>
              <a:t> dermatoses (SJS/TEN), serum sickness, DRESS, thrombocytopenia, hemolytic anemia, hepatitis, nephritis </a:t>
            </a:r>
          </a:p>
          <a:p>
            <a:pPr>
              <a:buFont typeface="Wingdings" panose="05000000000000000000" pitchFamily="2" charset="2"/>
              <a:buChar char="Ø"/>
            </a:pPr>
            <a:r>
              <a:rPr lang="en-US" dirty="0"/>
              <a:t>Intolerance to penicillin class antibiotic that is correctly identified as an intolerance </a:t>
            </a:r>
          </a:p>
          <a:p>
            <a:pPr marL="168275" indent="-168275">
              <a:buFont typeface="Wingdings" panose="05000000000000000000" pitchFamily="2" charset="2"/>
              <a:buChar char="§"/>
            </a:pPr>
            <a:endParaRPr lang="en-US" dirty="0"/>
          </a:p>
          <a:p>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95753516"/>
      </p:ext>
    </p:extLst>
  </p:cSld>
  <p:clrMapOvr>
    <a:masterClrMapping/>
  </p:clrMapOvr>
  <mc:AlternateContent xmlns:mc="http://schemas.openxmlformats.org/markup-compatibility/2006" xmlns:p14="http://schemas.microsoft.com/office/powerpoint/2010/main">
    <mc:Choice Requires="p14">
      <p:transition spd="slow" p14:dur="2000" advTm="30483"/>
    </mc:Choice>
    <mc:Fallback xmlns="">
      <p:transition spd="slow" advTm="30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0"/>
            <a:ext cx="10058400" cy="1450757"/>
          </a:xfrm>
        </p:spPr>
        <p:txBody>
          <a:bodyPr/>
          <a:lstStyle/>
          <a:p>
            <a:r>
              <a:rPr lang="en-US" dirty="0"/>
              <a:t>How can a PCN allergy be de-labeled?</a:t>
            </a:r>
          </a:p>
        </p:txBody>
      </p:sp>
      <p:sp>
        <p:nvSpPr>
          <p:cNvPr id="3" name="Content Placeholder 2"/>
          <p:cNvSpPr>
            <a:spLocks noGrp="1"/>
          </p:cNvSpPr>
          <p:nvPr>
            <p:ph idx="1"/>
          </p:nvPr>
        </p:nvSpPr>
        <p:spPr>
          <a:xfrm>
            <a:off x="677333" y="1961086"/>
            <a:ext cx="8838455" cy="4644641"/>
          </a:xfrm>
        </p:spPr>
        <p:txBody>
          <a:bodyPr>
            <a:normAutofit/>
          </a:bodyPr>
          <a:lstStyle/>
          <a:p>
            <a:pPr>
              <a:buFont typeface="Wingdings" panose="05000000000000000000" pitchFamily="2" charset="2"/>
              <a:buChar char="Ø"/>
            </a:pPr>
            <a:r>
              <a:rPr lang="en-US" sz="2400" b="1" dirty="0"/>
              <a:t>Get an accurate allergy history!</a:t>
            </a:r>
            <a:endParaRPr lang="en-US" sz="2400" dirty="0"/>
          </a:p>
          <a:p>
            <a:pPr lvl="1">
              <a:buFont typeface="Wingdings" panose="05000000000000000000" pitchFamily="2" charset="2"/>
              <a:buChar char="Ø"/>
            </a:pPr>
            <a:r>
              <a:rPr lang="en-US" sz="2000" dirty="0"/>
              <a:t>When the reaction occurred</a:t>
            </a:r>
          </a:p>
          <a:p>
            <a:pPr lvl="1">
              <a:buFont typeface="Wingdings" panose="05000000000000000000" pitchFamily="2" charset="2"/>
              <a:buChar char="Ø"/>
            </a:pPr>
            <a:r>
              <a:rPr lang="en-US" sz="2000" dirty="0"/>
              <a:t>Timing of reaction in relation to drug administration</a:t>
            </a:r>
          </a:p>
          <a:p>
            <a:pPr lvl="1">
              <a:buFont typeface="Wingdings" panose="05000000000000000000" pitchFamily="2" charset="2"/>
              <a:buChar char="Ø"/>
            </a:pPr>
            <a:r>
              <a:rPr lang="en-US" sz="2000" dirty="0"/>
              <a:t>What infection was being treated</a:t>
            </a:r>
          </a:p>
          <a:p>
            <a:pPr lvl="2">
              <a:buFont typeface="Wingdings" panose="05000000000000000000" pitchFamily="2" charset="2"/>
              <a:buChar char="Ø"/>
            </a:pPr>
            <a:r>
              <a:rPr lang="en-US" sz="1800" dirty="0"/>
              <a:t>Any potential confounders (underlying viral infections)</a:t>
            </a:r>
          </a:p>
          <a:p>
            <a:pPr lvl="1">
              <a:buFont typeface="Wingdings" panose="05000000000000000000" pitchFamily="2" charset="2"/>
              <a:buChar char="Ø"/>
            </a:pPr>
            <a:r>
              <a:rPr lang="en-US" sz="2000" dirty="0"/>
              <a:t>Symptoms experienced </a:t>
            </a:r>
          </a:p>
          <a:p>
            <a:pPr lvl="1">
              <a:buFont typeface="Wingdings" panose="05000000000000000000" pitchFamily="2" charset="2"/>
              <a:buChar char="Ø"/>
            </a:pPr>
            <a:r>
              <a:rPr lang="en-US" sz="2000" dirty="0"/>
              <a:t>Treatment administered, response, and duration of reaction </a:t>
            </a:r>
          </a:p>
          <a:p>
            <a:pPr lvl="1">
              <a:buFont typeface="Wingdings" panose="05000000000000000000" pitchFamily="2" charset="2"/>
              <a:buChar char="Ø"/>
            </a:pPr>
            <a:r>
              <a:rPr lang="en-US" sz="2000" dirty="0"/>
              <a:t>Was the medication or similar medication taken and tolerated thereafter</a:t>
            </a:r>
          </a:p>
          <a:p>
            <a:pPr marL="201168" lvl="1" indent="0">
              <a:buNone/>
            </a:pPr>
            <a:endParaRPr lang="en-US" sz="2000" dirty="0"/>
          </a:p>
          <a:p>
            <a:pPr marL="201168" lvl="1" indent="0">
              <a:buNone/>
            </a:pPr>
            <a:r>
              <a:rPr lang="en-US" sz="2000" dirty="0"/>
              <a:t>EPIC Dot phrase: .</a:t>
            </a:r>
            <a:r>
              <a:rPr lang="en-US" sz="2000" b="1" dirty="0"/>
              <a:t>PENICILLINALLERGYASSESS</a:t>
            </a:r>
          </a:p>
          <a:p>
            <a:pPr marL="0" indent="0">
              <a:buNone/>
            </a:pPr>
            <a:r>
              <a:rPr lang="en-US" dirty="0"/>
              <a:t> </a:t>
            </a:r>
          </a:p>
        </p:txBody>
      </p:sp>
      <p:sp>
        <p:nvSpPr>
          <p:cNvPr id="4" name="Rectangle 3"/>
          <p:cNvSpPr/>
          <p:nvPr/>
        </p:nvSpPr>
        <p:spPr>
          <a:xfrm>
            <a:off x="677333" y="6328728"/>
            <a:ext cx="3331361" cy="276999"/>
          </a:xfrm>
          <a:prstGeom prst="rect">
            <a:avLst/>
          </a:prstGeom>
        </p:spPr>
        <p:txBody>
          <a:bodyPr wrap="none">
            <a:spAutoFit/>
          </a:bodyPr>
          <a:lstStyle/>
          <a:p>
            <a:r>
              <a:rPr lang="en-US" sz="1200" dirty="0" err="1"/>
              <a:t>Shenoy</a:t>
            </a:r>
            <a:r>
              <a:rPr lang="en-US" sz="1200" dirty="0"/>
              <a:t> ES, et al. </a:t>
            </a:r>
            <a:r>
              <a:rPr lang="en-US" sz="1200" i="1" dirty="0"/>
              <a:t>JAMA</a:t>
            </a:r>
            <a:r>
              <a:rPr lang="en-US" sz="1200" dirty="0"/>
              <a:t>. 2019;321(2):188-199.</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20947376"/>
      </p:ext>
    </p:extLst>
  </p:cSld>
  <p:clrMapOvr>
    <a:masterClrMapping/>
  </p:clrMapOvr>
  <mc:AlternateContent xmlns:mc="http://schemas.openxmlformats.org/markup-compatibility/2006" xmlns:p14="http://schemas.microsoft.com/office/powerpoint/2010/main">
    <mc:Choice Requires="p14">
      <p:transition spd="slow" p14:dur="2000" advTm="41424"/>
    </mc:Choice>
    <mc:Fallback xmlns="">
      <p:transition spd="slow" advTm="41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7" end="7"/>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6" name="zoom_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09880" y="279082"/>
            <a:ext cx="11424920" cy="6426518"/>
          </a:xfrm>
          <a:prstGeom prst="rect">
            <a:avLst/>
          </a:prstGeom>
        </p:spPr>
      </p:pic>
    </p:spTree>
    <p:extLst>
      <p:ext uri="{BB962C8B-B14F-4D97-AF65-F5344CB8AC3E}">
        <p14:creationId xmlns:p14="http://schemas.microsoft.com/office/powerpoint/2010/main" val="3408057738"/>
      </p:ext>
    </p:extLst>
  </p:cSld>
  <p:clrMapOvr>
    <a:masterClrMapping/>
  </p:clrMapOvr>
  <mc:AlternateContent xmlns:mc="http://schemas.openxmlformats.org/markup-compatibility/2006" xmlns:p14="http://schemas.microsoft.com/office/powerpoint/2010/main">
    <mc:Choice Requires="p14">
      <p:transition spd="slow" p14:dur="2000" advTm="3681"/>
    </mc:Choice>
    <mc:Fallback xmlns="">
      <p:transition spd="slow" advTm="3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mediacall" presetSubtype="0" fill="hold" nodeType="withEffect">
                                  <p:stCondLst>
                                    <p:cond delay="0"/>
                                  </p:stCondLst>
                                  <p:childTnLst>
                                    <p:cmd type="call" cmd="playFrom(0.0)">
                                      <p:cBhvr>
                                        <p:cTn id="8" dur="16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5"/>
                </p:tgtEl>
              </p:cMediaNode>
            </p:audio>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426" y="0"/>
            <a:ext cx="10058400" cy="1450757"/>
          </a:xfrm>
        </p:spPr>
        <p:txBody>
          <a:bodyPr/>
          <a:lstStyle/>
          <a:p>
            <a:r>
              <a:rPr lang="en-US" dirty="0"/>
              <a:t>Risk History Stratification </a:t>
            </a:r>
          </a:p>
        </p:txBody>
      </p:sp>
      <p:graphicFrame>
        <p:nvGraphicFramePr>
          <p:cNvPr id="13" name="Content Placeholder 5"/>
          <p:cNvGraphicFramePr>
            <a:graphicFrameLocks noGrp="1"/>
          </p:cNvGraphicFramePr>
          <p:nvPr>
            <p:ph idx="1"/>
            <p:extLst>
              <p:ext uri="{D42A27DB-BD31-4B8C-83A1-F6EECF244321}">
                <p14:modId xmlns:p14="http://schemas.microsoft.com/office/powerpoint/2010/main" val="90018168"/>
              </p:ext>
            </p:extLst>
          </p:nvPr>
        </p:nvGraphicFramePr>
        <p:xfrm>
          <a:off x="3332032" y="1764474"/>
          <a:ext cx="2093498" cy="2386729"/>
        </p:xfrm>
        <a:graphic>
          <a:graphicData uri="http://schemas.openxmlformats.org/drawingml/2006/table">
            <a:tbl>
              <a:tblPr firstRow="1" bandRow="1">
                <a:tableStyleId>{5C22544A-7EE6-4342-B048-85BDC9FD1C3A}</a:tableStyleId>
              </a:tblPr>
              <a:tblGrid>
                <a:gridCol w="2093498">
                  <a:extLst>
                    <a:ext uri="{9D8B030D-6E8A-4147-A177-3AD203B41FA5}">
                      <a16:colId xmlns:a16="http://schemas.microsoft.com/office/drawing/2014/main" val="2817132793"/>
                    </a:ext>
                  </a:extLst>
                </a:gridCol>
              </a:tblGrid>
              <a:tr h="320007">
                <a:tc>
                  <a:txBody>
                    <a:bodyPr/>
                    <a:lstStyle/>
                    <a:p>
                      <a:pPr algn="ctr"/>
                      <a:r>
                        <a:rPr lang="en-US" sz="1600" dirty="0"/>
                        <a:t>Low Risk</a:t>
                      </a:r>
                    </a:p>
                  </a:txBody>
                  <a:tcPr/>
                </a:tc>
                <a:extLst>
                  <a:ext uri="{0D108BD9-81ED-4DB2-BD59-A6C34878D82A}">
                    <a16:rowId xmlns:a16="http://schemas.microsoft.com/office/drawing/2014/main" val="715724679"/>
                  </a:ext>
                </a:extLst>
              </a:tr>
              <a:tr h="2051449">
                <a:tc>
                  <a:txBody>
                    <a:bodyPr/>
                    <a:lstStyle/>
                    <a:p>
                      <a:pPr marL="168275" indent="-168275">
                        <a:buFont typeface="Wingdings" panose="05000000000000000000" pitchFamily="2" charset="2"/>
                        <a:buChar char="§"/>
                      </a:pPr>
                      <a:r>
                        <a:rPr lang="en-US" sz="1400" baseline="0" dirty="0"/>
                        <a:t>Family History</a:t>
                      </a:r>
                    </a:p>
                    <a:p>
                      <a:pPr marL="168275" indent="-168275">
                        <a:buFont typeface="Wingdings" panose="05000000000000000000" pitchFamily="2" charset="2"/>
                        <a:buChar char="§"/>
                      </a:pPr>
                      <a:r>
                        <a:rPr lang="en-US" sz="1400" baseline="0" dirty="0"/>
                        <a:t>Unknown reaction &gt;10 years ago</a:t>
                      </a:r>
                    </a:p>
                    <a:p>
                      <a:pPr marL="168275" indent="-168275">
                        <a:buFont typeface="Wingdings" panose="05000000000000000000" pitchFamily="2" charset="2"/>
                        <a:buChar char="§"/>
                      </a:pPr>
                      <a:r>
                        <a:rPr lang="en-US" sz="1400" baseline="0" dirty="0"/>
                        <a:t>Itching without a rash</a:t>
                      </a:r>
                    </a:p>
                    <a:p>
                      <a:pPr marL="168275" marR="0" lvl="0" indent="-168275"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dirty="0">
                          <a:solidFill>
                            <a:schemeClr val="dk1"/>
                          </a:solidFill>
                          <a:effectLst/>
                          <a:latin typeface="+mn-lt"/>
                          <a:ea typeface="+mn-ea"/>
                          <a:cs typeface="+mn-cs"/>
                        </a:rPr>
                        <a:t>Patient denies allergy but is on record</a:t>
                      </a:r>
                    </a:p>
                    <a:p>
                      <a:pPr marL="168275" marR="0" lvl="0" indent="-168275"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dirty="0">
                          <a:solidFill>
                            <a:schemeClr val="dk1"/>
                          </a:solidFill>
                          <a:effectLst/>
                          <a:latin typeface="+mn-lt"/>
                          <a:ea typeface="+mn-ea"/>
                          <a:cs typeface="+mn-cs"/>
                        </a:rPr>
                        <a:t>Delayed onset</a:t>
                      </a:r>
                      <a:r>
                        <a:rPr lang="en-US" sz="1400" kern="1200" baseline="0" dirty="0">
                          <a:solidFill>
                            <a:schemeClr val="dk1"/>
                          </a:solidFill>
                          <a:effectLst/>
                          <a:latin typeface="+mn-lt"/>
                          <a:ea typeface="+mn-ea"/>
                          <a:cs typeface="+mn-cs"/>
                        </a:rPr>
                        <a:t> cutaneous reaction in childhood</a:t>
                      </a:r>
                      <a:endParaRPr lang="en-US" sz="1400" kern="1200" dirty="0">
                        <a:solidFill>
                          <a:schemeClr val="dk1"/>
                        </a:solidFill>
                        <a:effectLst/>
                        <a:latin typeface="+mn-lt"/>
                        <a:ea typeface="+mn-ea"/>
                        <a:cs typeface="+mn-cs"/>
                      </a:endParaRPr>
                    </a:p>
                  </a:txBody>
                  <a:tcPr/>
                </a:tc>
                <a:extLst>
                  <a:ext uri="{0D108BD9-81ED-4DB2-BD59-A6C34878D82A}">
                    <a16:rowId xmlns:a16="http://schemas.microsoft.com/office/drawing/2014/main" val="121929767"/>
                  </a:ext>
                </a:extLst>
              </a:tr>
            </a:tbl>
          </a:graphicData>
        </a:graphic>
      </p:graphicFrame>
      <p:graphicFrame>
        <p:nvGraphicFramePr>
          <p:cNvPr id="9" name="Content Placeholder 5"/>
          <p:cNvGraphicFramePr>
            <a:graphicFrameLocks/>
          </p:cNvGraphicFramePr>
          <p:nvPr>
            <p:extLst>
              <p:ext uri="{D42A27DB-BD31-4B8C-83A1-F6EECF244321}">
                <p14:modId xmlns:p14="http://schemas.microsoft.com/office/powerpoint/2010/main" val="3807740591"/>
              </p:ext>
            </p:extLst>
          </p:nvPr>
        </p:nvGraphicFramePr>
        <p:xfrm>
          <a:off x="9422001" y="1770160"/>
          <a:ext cx="2320361" cy="2331346"/>
        </p:xfrm>
        <a:graphic>
          <a:graphicData uri="http://schemas.openxmlformats.org/drawingml/2006/table">
            <a:tbl>
              <a:tblPr firstRow="1" bandRow="1">
                <a:tableStyleId>{5C22544A-7EE6-4342-B048-85BDC9FD1C3A}</a:tableStyleId>
              </a:tblPr>
              <a:tblGrid>
                <a:gridCol w="2320361">
                  <a:extLst>
                    <a:ext uri="{9D8B030D-6E8A-4147-A177-3AD203B41FA5}">
                      <a16:colId xmlns:a16="http://schemas.microsoft.com/office/drawing/2014/main" val="2817132793"/>
                    </a:ext>
                  </a:extLst>
                </a:gridCol>
              </a:tblGrid>
              <a:tr h="366354">
                <a:tc>
                  <a:txBody>
                    <a:bodyPr/>
                    <a:lstStyle/>
                    <a:p>
                      <a:pPr algn="ctr"/>
                      <a:r>
                        <a:rPr lang="en-US" sz="1600" dirty="0"/>
                        <a:t>Severe Risk</a:t>
                      </a:r>
                    </a:p>
                  </a:txBody>
                  <a:tcPr/>
                </a:tc>
                <a:extLst>
                  <a:ext uri="{0D108BD9-81ED-4DB2-BD59-A6C34878D82A}">
                    <a16:rowId xmlns:a16="http://schemas.microsoft.com/office/drawing/2014/main" val="715724679"/>
                  </a:ext>
                </a:extLst>
              </a:tr>
              <a:tr h="1964992">
                <a:tc>
                  <a:txBody>
                    <a:bodyPr/>
                    <a:lstStyle/>
                    <a:p>
                      <a:pPr marL="168275" indent="-168275">
                        <a:buFont typeface="Wingdings" panose="05000000000000000000" pitchFamily="2" charset="2"/>
                        <a:buChar char="§"/>
                      </a:pPr>
                      <a:r>
                        <a:rPr lang="en-US" sz="1400" dirty="0"/>
                        <a:t>SJS</a:t>
                      </a:r>
                    </a:p>
                    <a:p>
                      <a:pPr marL="168275" indent="-168275">
                        <a:buFont typeface="Wingdings" panose="05000000000000000000" pitchFamily="2" charset="2"/>
                        <a:buChar char="§"/>
                      </a:pPr>
                      <a:r>
                        <a:rPr lang="en-US" sz="1400" dirty="0"/>
                        <a:t>TEN</a:t>
                      </a:r>
                    </a:p>
                    <a:p>
                      <a:pPr marL="168275" indent="-168275">
                        <a:buFont typeface="Wingdings" panose="05000000000000000000" pitchFamily="2" charset="2"/>
                        <a:buChar char="§"/>
                      </a:pPr>
                      <a:r>
                        <a:rPr lang="en-US" sz="1400" dirty="0"/>
                        <a:t>Serum sickness</a:t>
                      </a:r>
                    </a:p>
                    <a:p>
                      <a:pPr marL="168275" indent="-168275">
                        <a:buFont typeface="Wingdings" panose="05000000000000000000" pitchFamily="2" charset="2"/>
                        <a:buChar char="§"/>
                      </a:pPr>
                      <a:r>
                        <a:rPr lang="en-US" sz="1400" dirty="0"/>
                        <a:t>DRESS</a:t>
                      </a:r>
                    </a:p>
                    <a:p>
                      <a:pPr marL="168275" indent="-168275">
                        <a:buFont typeface="Wingdings" panose="05000000000000000000" pitchFamily="2" charset="2"/>
                        <a:buChar char="§"/>
                      </a:pPr>
                      <a:r>
                        <a:rPr lang="en-US" sz="1400" dirty="0"/>
                        <a:t>Thrombocytopenia</a:t>
                      </a:r>
                    </a:p>
                    <a:p>
                      <a:pPr marL="168275" indent="-168275">
                        <a:buFont typeface="Wingdings" panose="05000000000000000000" pitchFamily="2" charset="2"/>
                        <a:buChar char="§"/>
                      </a:pPr>
                      <a:r>
                        <a:rPr lang="en-US" sz="1400" dirty="0"/>
                        <a:t>Hemolytic anemia</a:t>
                      </a:r>
                    </a:p>
                    <a:p>
                      <a:pPr marL="168275" indent="-168275">
                        <a:buFont typeface="Wingdings" panose="05000000000000000000" pitchFamily="2" charset="2"/>
                        <a:buChar char="§"/>
                      </a:pPr>
                      <a:r>
                        <a:rPr lang="en-US" sz="1400" dirty="0"/>
                        <a:t>Hepatitis</a:t>
                      </a:r>
                    </a:p>
                    <a:p>
                      <a:pPr marL="168275" indent="-168275">
                        <a:buFont typeface="Wingdings" panose="05000000000000000000" pitchFamily="2" charset="2"/>
                        <a:buChar char="§"/>
                      </a:pPr>
                      <a:r>
                        <a:rPr lang="en-US" sz="1400" dirty="0"/>
                        <a:t>Nephritis </a:t>
                      </a:r>
                    </a:p>
                  </a:txBody>
                  <a:tcPr/>
                </a:tc>
                <a:extLst>
                  <a:ext uri="{0D108BD9-81ED-4DB2-BD59-A6C34878D82A}">
                    <a16:rowId xmlns:a16="http://schemas.microsoft.com/office/drawing/2014/main" val="121929767"/>
                  </a:ext>
                </a:extLst>
              </a:tr>
            </a:tbl>
          </a:graphicData>
        </a:graphic>
      </p:graphicFrame>
      <p:graphicFrame>
        <p:nvGraphicFramePr>
          <p:cNvPr id="11" name="Content Placeholder 5"/>
          <p:cNvGraphicFramePr>
            <a:graphicFrameLocks/>
          </p:cNvGraphicFramePr>
          <p:nvPr>
            <p:extLst>
              <p:ext uri="{D42A27DB-BD31-4B8C-83A1-F6EECF244321}">
                <p14:modId xmlns:p14="http://schemas.microsoft.com/office/powerpoint/2010/main" val="2780606208"/>
              </p:ext>
            </p:extLst>
          </p:nvPr>
        </p:nvGraphicFramePr>
        <p:xfrm>
          <a:off x="5854005" y="1739476"/>
          <a:ext cx="3151098" cy="2377396"/>
        </p:xfrm>
        <a:graphic>
          <a:graphicData uri="http://schemas.openxmlformats.org/drawingml/2006/table">
            <a:tbl>
              <a:tblPr firstRow="1" bandRow="1">
                <a:tableStyleId>{5C22544A-7EE6-4342-B048-85BDC9FD1C3A}</a:tableStyleId>
              </a:tblPr>
              <a:tblGrid>
                <a:gridCol w="3151098">
                  <a:extLst>
                    <a:ext uri="{9D8B030D-6E8A-4147-A177-3AD203B41FA5}">
                      <a16:colId xmlns:a16="http://schemas.microsoft.com/office/drawing/2014/main" val="2817132793"/>
                    </a:ext>
                  </a:extLst>
                </a:gridCol>
              </a:tblGrid>
              <a:tr h="319914">
                <a:tc>
                  <a:txBody>
                    <a:bodyPr/>
                    <a:lstStyle/>
                    <a:p>
                      <a:pPr algn="ctr"/>
                      <a:r>
                        <a:rPr lang="en-US" sz="1600" dirty="0"/>
                        <a:t>Moderate-High</a:t>
                      </a:r>
                      <a:r>
                        <a:rPr lang="en-US" sz="1600" baseline="0" dirty="0"/>
                        <a:t> Risk</a:t>
                      </a:r>
                      <a:endParaRPr lang="en-US" sz="1600" dirty="0"/>
                    </a:p>
                  </a:txBody>
                  <a:tcPr/>
                </a:tc>
                <a:extLst>
                  <a:ext uri="{0D108BD9-81ED-4DB2-BD59-A6C34878D82A}">
                    <a16:rowId xmlns:a16="http://schemas.microsoft.com/office/drawing/2014/main" val="715724679"/>
                  </a:ext>
                </a:extLst>
              </a:tr>
              <a:tr h="2042116">
                <a:tc>
                  <a:txBody>
                    <a:bodyPr/>
                    <a:lstStyle/>
                    <a:p>
                      <a:pPr marL="168275" indent="-168275">
                        <a:buFont typeface="Wingdings" panose="05000000000000000000" pitchFamily="2" charset="2"/>
                        <a:buChar char="§"/>
                      </a:pPr>
                      <a:r>
                        <a:rPr lang="en-US" sz="1400" b="0" dirty="0" err="1"/>
                        <a:t>Urticaria</a:t>
                      </a:r>
                      <a:r>
                        <a:rPr lang="en-US" sz="1400" b="0" baseline="0" dirty="0"/>
                        <a:t>, pruritic rashes</a:t>
                      </a:r>
                    </a:p>
                    <a:p>
                      <a:pPr marL="168275" indent="-168275">
                        <a:buFont typeface="Wingdings" panose="05000000000000000000" pitchFamily="2" charset="2"/>
                        <a:buChar char="§"/>
                      </a:pPr>
                      <a:r>
                        <a:rPr lang="en-US" sz="1400" b="0" baseline="0" dirty="0" err="1"/>
                        <a:t>IgE</a:t>
                      </a:r>
                      <a:r>
                        <a:rPr lang="en-US" sz="1400" b="0" baseline="0" dirty="0"/>
                        <a:t>-mediated reactions excluding anaphylaxis</a:t>
                      </a:r>
                    </a:p>
                    <a:p>
                      <a:pPr marL="168275" indent="-168275">
                        <a:buFont typeface="Wingdings" panose="05000000000000000000" pitchFamily="2" charset="2"/>
                        <a:buChar char="§"/>
                      </a:pPr>
                      <a:r>
                        <a:rPr lang="en-US" sz="1400" b="0" dirty="0"/>
                        <a:t>Anaphylaxis</a:t>
                      </a:r>
                      <a:endParaRPr lang="en-US" sz="1400" b="0" baseline="0" dirty="0"/>
                    </a:p>
                    <a:p>
                      <a:pPr marL="168275" indent="-168275">
                        <a:buFont typeface="Wingdings" panose="05000000000000000000" pitchFamily="2" charset="2"/>
                        <a:buChar char="§"/>
                      </a:pPr>
                      <a:r>
                        <a:rPr lang="en-US" sz="1400" b="0" baseline="0" dirty="0"/>
                        <a:t>Recurrent penicillin reactions</a:t>
                      </a:r>
                    </a:p>
                    <a:p>
                      <a:pPr marL="168275" indent="-168275">
                        <a:buFont typeface="Wingdings" panose="05000000000000000000" pitchFamily="2" charset="2"/>
                        <a:buChar char="§"/>
                      </a:pPr>
                      <a:r>
                        <a:rPr lang="en-US" sz="1400" b="0" baseline="0" dirty="0"/>
                        <a:t>Hypersensitivities to multiple beta-lactams </a:t>
                      </a:r>
                      <a:endParaRPr lang="en-US" sz="1400" b="0" dirty="0"/>
                    </a:p>
                    <a:p>
                      <a:pPr marL="168275" indent="-168275">
                        <a:buFont typeface="Wingdings" panose="05000000000000000000" pitchFamily="2" charset="2"/>
                        <a:buChar char="§"/>
                      </a:pPr>
                      <a:endParaRPr lang="en-US" sz="1600" dirty="0"/>
                    </a:p>
                  </a:txBody>
                  <a:tcPr/>
                </a:tc>
                <a:extLst>
                  <a:ext uri="{0D108BD9-81ED-4DB2-BD59-A6C34878D82A}">
                    <a16:rowId xmlns:a16="http://schemas.microsoft.com/office/drawing/2014/main" val="121929767"/>
                  </a:ext>
                </a:extLst>
              </a:tr>
            </a:tbl>
          </a:graphicData>
        </a:graphic>
      </p:graphicFrame>
      <p:sp>
        <p:nvSpPr>
          <p:cNvPr id="14" name="TextBox 13"/>
          <p:cNvSpPr txBox="1"/>
          <p:nvPr/>
        </p:nvSpPr>
        <p:spPr>
          <a:xfrm>
            <a:off x="459731" y="6474538"/>
            <a:ext cx="8130529" cy="430887"/>
          </a:xfrm>
          <a:prstGeom prst="rect">
            <a:avLst/>
          </a:prstGeom>
          <a:noFill/>
        </p:spPr>
        <p:txBody>
          <a:bodyPr wrap="square" rtlCol="0">
            <a:spAutoFit/>
          </a:bodyPr>
          <a:lstStyle/>
          <a:p>
            <a:r>
              <a:rPr lang="en-US" sz="1100" dirty="0" err="1"/>
              <a:t>Shenoy</a:t>
            </a:r>
            <a:r>
              <a:rPr lang="en-US" sz="1100" dirty="0"/>
              <a:t> ES, et al. </a:t>
            </a:r>
            <a:r>
              <a:rPr lang="en-US" sz="1100" i="1" dirty="0"/>
              <a:t>JAMA</a:t>
            </a:r>
            <a:r>
              <a:rPr lang="en-US" sz="1100" dirty="0"/>
              <a:t>. 2019;321(2):188-199.</a:t>
            </a:r>
          </a:p>
          <a:p>
            <a:r>
              <a:rPr lang="en-US" sz="1100" dirty="0"/>
              <a:t>Macy EM, Chen LH. </a:t>
            </a:r>
            <a:r>
              <a:rPr lang="en-US" sz="1100" i="1" dirty="0"/>
              <a:t>J Allergy </a:t>
            </a:r>
            <a:r>
              <a:rPr lang="en-US" sz="1100" i="1" dirty="0" err="1"/>
              <a:t>Clin</a:t>
            </a:r>
            <a:r>
              <a:rPr lang="en-US" sz="1100" i="1" dirty="0"/>
              <a:t> </a:t>
            </a:r>
            <a:r>
              <a:rPr lang="en-US" sz="1100" i="1" dirty="0" err="1"/>
              <a:t>Immunol</a:t>
            </a:r>
            <a:r>
              <a:rPr lang="en-US" sz="1100" dirty="0"/>
              <a:t>. 2017;139:AB33. </a:t>
            </a:r>
          </a:p>
        </p:txBody>
      </p:sp>
      <p:graphicFrame>
        <p:nvGraphicFramePr>
          <p:cNvPr id="12" name="Content Placeholder 5"/>
          <p:cNvGraphicFramePr>
            <a:graphicFrameLocks/>
          </p:cNvGraphicFramePr>
          <p:nvPr>
            <p:extLst>
              <p:ext uri="{D42A27DB-BD31-4B8C-83A1-F6EECF244321}">
                <p14:modId xmlns:p14="http://schemas.microsoft.com/office/powerpoint/2010/main" val="1599618078"/>
              </p:ext>
            </p:extLst>
          </p:nvPr>
        </p:nvGraphicFramePr>
        <p:xfrm>
          <a:off x="697484" y="1764474"/>
          <a:ext cx="2093498" cy="2386729"/>
        </p:xfrm>
        <a:graphic>
          <a:graphicData uri="http://schemas.openxmlformats.org/drawingml/2006/table">
            <a:tbl>
              <a:tblPr firstRow="1" bandRow="1">
                <a:tableStyleId>{5C22544A-7EE6-4342-B048-85BDC9FD1C3A}</a:tableStyleId>
              </a:tblPr>
              <a:tblGrid>
                <a:gridCol w="2093498">
                  <a:extLst>
                    <a:ext uri="{9D8B030D-6E8A-4147-A177-3AD203B41FA5}">
                      <a16:colId xmlns:a16="http://schemas.microsoft.com/office/drawing/2014/main" val="2817132793"/>
                    </a:ext>
                  </a:extLst>
                </a:gridCol>
              </a:tblGrid>
              <a:tr h="320007">
                <a:tc>
                  <a:txBody>
                    <a:bodyPr/>
                    <a:lstStyle/>
                    <a:p>
                      <a:pPr algn="ctr"/>
                      <a:r>
                        <a:rPr lang="en-US" sz="1600" dirty="0"/>
                        <a:t>Not Allergic</a:t>
                      </a:r>
                    </a:p>
                  </a:txBody>
                  <a:tcPr/>
                </a:tc>
                <a:extLst>
                  <a:ext uri="{0D108BD9-81ED-4DB2-BD59-A6C34878D82A}">
                    <a16:rowId xmlns:a16="http://schemas.microsoft.com/office/drawing/2014/main" val="715724679"/>
                  </a:ext>
                </a:extLst>
              </a:tr>
              <a:tr h="2051449">
                <a:tc>
                  <a:txBody>
                    <a:bodyPr/>
                    <a:lstStyle/>
                    <a:p>
                      <a:pPr marL="168275" indent="-168275">
                        <a:buFont typeface="Wingdings" panose="05000000000000000000" pitchFamily="2" charset="2"/>
                        <a:buChar char="§"/>
                      </a:pPr>
                      <a:r>
                        <a:rPr lang="en-US" sz="1400" kern="1200" dirty="0">
                          <a:solidFill>
                            <a:schemeClr val="dk1"/>
                          </a:solidFill>
                          <a:effectLst/>
                          <a:latin typeface="+mn-lt"/>
                          <a:ea typeface="+mn-ea"/>
                          <a:cs typeface="+mn-cs"/>
                        </a:rPr>
                        <a:t>Documented evidence</a:t>
                      </a:r>
                      <a:r>
                        <a:rPr lang="en-US" sz="1400" kern="1200" baseline="0" dirty="0">
                          <a:solidFill>
                            <a:schemeClr val="dk1"/>
                          </a:solidFill>
                          <a:effectLst/>
                          <a:latin typeface="+mn-lt"/>
                          <a:ea typeface="+mn-ea"/>
                          <a:cs typeface="+mn-cs"/>
                        </a:rPr>
                        <a:t> or patient report of receiving and tolerating a penicillin class antibiotic since initial reaction </a:t>
                      </a:r>
                      <a:endParaRPr lang="en-US" sz="1400" kern="1200" dirty="0">
                        <a:solidFill>
                          <a:schemeClr val="dk1"/>
                        </a:solidFill>
                        <a:effectLst/>
                        <a:latin typeface="+mn-lt"/>
                        <a:ea typeface="+mn-ea"/>
                        <a:cs typeface="+mn-cs"/>
                      </a:endParaRPr>
                    </a:p>
                  </a:txBody>
                  <a:tcPr/>
                </a:tc>
                <a:extLst>
                  <a:ext uri="{0D108BD9-81ED-4DB2-BD59-A6C34878D82A}">
                    <a16:rowId xmlns:a16="http://schemas.microsoft.com/office/drawing/2014/main" val="121929767"/>
                  </a:ext>
                </a:extLst>
              </a:tr>
            </a:tbl>
          </a:graphicData>
        </a:graphic>
      </p:graphicFrame>
      <p:sp>
        <p:nvSpPr>
          <p:cNvPr id="18" name="Down Arrow 17"/>
          <p:cNvSpPr/>
          <p:nvPr/>
        </p:nvSpPr>
        <p:spPr>
          <a:xfrm flipH="1">
            <a:off x="7098391" y="4116872"/>
            <a:ext cx="565810" cy="673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flipH="1">
            <a:off x="4035368" y="4151202"/>
            <a:ext cx="565810" cy="673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flipH="1">
            <a:off x="1395647" y="4151202"/>
            <a:ext cx="565810" cy="673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flipH="1">
            <a:off x="10355631" y="4084278"/>
            <a:ext cx="565810" cy="673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a:off x="9568307" y="4824463"/>
            <a:ext cx="2174055" cy="1483741"/>
          </a:xfrm>
          <a:prstGeom prst="hexagon">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kern="1200" dirty="0">
                <a:solidFill>
                  <a:srgbClr val="000000"/>
                </a:solidFill>
                <a:effectLst/>
                <a:ea typeface="Times New Roman" panose="02020603050405020304" pitchFamily="18" charset="0"/>
                <a:cs typeface="Times New Roman" panose="02020603050405020304" pitchFamily="18" charset="0"/>
              </a:rPr>
              <a:t>No testing; PCN allergy remains. Future use contraindicated.</a:t>
            </a:r>
            <a:endParaRPr lang="en-US" sz="1200" dirty="0">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 </a:t>
            </a:r>
          </a:p>
        </p:txBody>
      </p:sp>
      <p:sp>
        <p:nvSpPr>
          <p:cNvPr id="23" name="TextBox 35">
            <a:extLst>
              <a:ext uri="{FF2B5EF4-FFF2-40B4-BE49-F238E27FC236}">
                <a16:creationId xmlns:a16="http://schemas.microsoft.com/office/drawing/2014/main" id="{23D64477-C845-424A-B2C7-CCD47267F48F}"/>
              </a:ext>
            </a:extLst>
          </p:cNvPr>
          <p:cNvSpPr txBox="1"/>
          <p:nvPr/>
        </p:nvSpPr>
        <p:spPr>
          <a:xfrm>
            <a:off x="6254730" y="4847839"/>
            <a:ext cx="2335530" cy="1406522"/>
          </a:xfrm>
          <a:prstGeom prst="rect">
            <a:avLst/>
          </a:prstGeom>
          <a:solidFill>
            <a:srgbClr val="FFFFCC"/>
          </a:solidFill>
          <a:ln w="31750">
            <a:solidFill>
              <a:schemeClr val="tx1"/>
            </a:solidFill>
          </a:ln>
        </p:spPr>
        <p:txBody>
          <a:bodyPr wrap="square" rtlCol="0" anchor="ctr">
            <a:noAutofit/>
          </a:bodyPr>
          <a:lstStyle/>
          <a:p>
            <a:pPr marL="0" marR="0" algn="ctr">
              <a:spcBef>
                <a:spcPts val="0"/>
              </a:spcBef>
              <a:spcAft>
                <a:spcPts val="0"/>
              </a:spcAft>
            </a:pPr>
            <a:r>
              <a:rPr lang="en-US"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Allergy Referral for penicillin skin test and oral amoxicillin challenge if reaction occurred &gt; 5 years ago</a:t>
            </a:r>
            <a:endParaRPr lang="en-US" sz="1100" dirty="0">
              <a:effectLst/>
              <a:latin typeface="Times New Roman" panose="02020603050405020304" pitchFamily="18" charset="0"/>
              <a:ea typeface="Times New Roman" panose="02020603050405020304" pitchFamily="18" charset="0"/>
            </a:endParaRPr>
          </a:p>
        </p:txBody>
      </p:sp>
      <p:sp>
        <p:nvSpPr>
          <p:cNvPr id="24" name="TextBox 35">
            <a:extLst>
              <a:ext uri="{FF2B5EF4-FFF2-40B4-BE49-F238E27FC236}">
                <a16:creationId xmlns:a16="http://schemas.microsoft.com/office/drawing/2014/main" id="{23D64477-C845-424A-B2C7-CCD47267F48F}"/>
              </a:ext>
            </a:extLst>
          </p:cNvPr>
          <p:cNvSpPr txBox="1"/>
          <p:nvPr/>
        </p:nvSpPr>
        <p:spPr>
          <a:xfrm>
            <a:off x="3271524" y="4875304"/>
            <a:ext cx="2214514" cy="1388664"/>
          </a:xfrm>
          <a:prstGeom prst="rect">
            <a:avLst/>
          </a:prstGeom>
          <a:solidFill>
            <a:srgbClr val="FFFFCC"/>
          </a:solidFill>
          <a:ln w="31750">
            <a:solidFill>
              <a:schemeClr val="tx1"/>
            </a:solidFill>
          </a:ln>
        </p:spPr>
        <p:txBody>
          <a:bodyPr wrap="square" rtlCol="0" anchor="ctr">
            <a:noAutofit/>
          </a:bodyPr>
          <a:lstStyle/>
          <a:p>
            <a:pPr marL="0" marR="0" algn="ctr">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Allergy Referral for oral amoxicillin challenge</a:t>
            </a:r>
            <a:endParaRPr lang="en-US" sz="1200" dirty="0">
              <a:effectLst/>
              <a:latin typeface="Times New Roman" panose="02020603050405020304" pitchFamily="18" charset="0"/>
              <a:ea typeface="Times New Roman" panose="02020603050405020304" pitchFamily="18" charset="0"/>
            </a:endParaRPr>
          </a:p>
        </p:txBody>
      </p:sp>
      <p:sp>
        <p:nvSpPr>
          <p:cNvPr id="25" name="TextBox 35">
            <a:extLst>
              <a:ext uri="{FF2B5EF4-FFF2-40B4-BE49-F238E27FC236}">
                <a16:creationId xmlns:a16="http://schemas.microsoft.com/office/drawing/2014/main" id="{23D64477-C845-424A-B2C7-CCD47267F48F}"/>
              </a:ext>
            </a:extLst>
          </p:cNvPr>
          <p:cNvSpPr txBox="1"/>
          <p:nvPr/>
        </p:nvSpPr>
        <p:spPr>
          <a:xfrm>
            <a:off x="692357" y="4850020"/>
            <a:ext cx="1972390" cy="1404341"/>
          </a:xfrm>
          <a:prstGeom prst="rect">
            <a:avLst/>
          </a:prstGeom>
          <a:solidFill>
            <a:schemeClr val="accent5">
              <a:lumMod val="20000"/>
              <a:lumOff val="80000"/>
            </a:schemeClr>
          </a:solidFill>
          <a:ln w="31750">
            <a:solidFill>
              <a:sysClr val="windowText" lastClr="000000"/>
            </a:solidFill>
          </a:ln>
        </p:spPr>
        <p:txBody>
          <a:bodyPr wrap="square" rtlCol="0" anchor="ctr">
            <a:noAutofit/>
          </a:bodyPr>
          <a:lstStyle/>
          <a:p>
            <a:pPr marL="0" marR="0" algn="ctr">
              <a:spcBef>
                <a:spcPts val="0"/>
              </a:spcBef>
              <a:spcAft>
                <a:spcPts val="0"/>
              </a:spcAft>
            </a:pPr>
            <a:r>
              <a:rPr lang="en-US" sz="20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Delabel</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PCN allergy and educate patient</a:t>
            </a:r>
            <a:endParaRPr lang="en-US" sz="12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26859808"/>
      </p:ext>
    </p:extLst>
  </p:cSld>
  <p:clrMapOvr>
    <a:masterClrMapping/>
  </p:clrMapOvr>
  <mc:AlternateContent xmlns:mc="http://schemas.openxmlformats.org/markup-compatibility/2006" xmlns:p14="http://schemas.microsoft.com/office/powerpoint/2010/main">
    <mc:Choice Requires="p14">
      <p:transition spd="slow" p14:dur="2000" advTm="83008"/>
    </mc:Choice>
    <mc:Fallback xmlns="">
      <p:transition spd="slow" advTm="8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6"/>
                </p:tgtEl>
              </p:cMediaNode>
            </p:audio>
          </p:childTnLst>
        </p:cTn>
      </p:par>
    </p:tnLst>
    <p:bldLst>
      <p:bldP spid="18" grpId="0" animBg="1"/>
      <p:bldP spid="19" grpId="0" animBg="1"/>
      <p:bldP spid="20"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84" y="104170"/>
            <a:ext cx="9006757" cy="866853"/>
          </a:xfrm>
        </p:spPr>
        <p:txBody>
          <a:bodyPr/>
          <a:lstStyle/>
          <a:p>
            <a:r>
              <a:rPr lang="en-US" dirty="0"/>
              <a:t>Penicillin Skin Test/Oral Challenge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74905455"/>
              </p:ext>
            </p:extLst>
          </p:nvPr>
        </p:nvGraphicFramePr>
        <p:xfrm>
          <a:off x="-21912" y="833568"/>
          <a:ext cx="9810206" cy="58521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3897" y="0"/>
            <a:ext cx="2155091" cy="2878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p:nvPr/>
        </p:nvPicPr>
        <p:blipFill>
          <a:blip r:embed="rId12">
            <a:extLst>
              <a:ext uri="{28A0092B-C50C-407E-A947-70E740481C1C}">
                <a14:useLocalDpi xmlns:a14="http://schemas.microsoft.com/office/drawing/2010/main" val="0"/>
              </a:ext>
            </a:extLst>
          </a:blip>
          <a:stretch>
            <a:fillRect/>
          </a:stretch>
        </p:blipFill>
        <p:spPr>
          <a:xfrm>
            <a:off x="9788294" y="2346459"/>
            <a:ext cx="2362200" cy="2786418"/>
          </a:xfrm>
          <a:prstGeom prst="rect">
            <a:avLst/>
          </a:prstGeom>
        </p:spPr>
      </p:pic>
      <p:sp>
        <p:nvSpPr>
          <p:cNvPr id="9" name="Rectangle 8"/>
          <p:cNvSpPr/>
          <p:nvPr/>
        </p:nvSpPr>
        <p:spPr>
          <a:xfrm>
            <a:off x="1450428" y="2568070"/>
            <a:ext cx="8337866" cy="1878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450428" y="4811309"/>
            <a:ext cx="8337866" cy="10509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07852978"/>
      </p:ext>
    </p:extLst>
  </p:cSld>
  <p:clrMapOvr>
    <a:masterClrMapping/>
  </p:clrMapOvr>
  <mc:AlternateContent xmlns:mc="http://schemas.openxmlformats.org/markup-compatibility/2006" xmlns:p14="http://schemas.microsoft.com/office/powerpoint/2010/main">
    <mc:Choice Requires="p14">
      <p:transition spd="slow" p14:dur="2000" advTm="88521"/>
    </mc:Choice>
    <mc:Fallback xmlns="">
      <p:transition spd="slow" advTm="8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419" y="-21879"/>
            <a:ext cx="10058400" cy="1450757"/>
          </a:xfrm>
        </p:spPr>
        <p:txBody>
          <a:bodyPr/>
          <a:lstStyle/>
          <a:p>
            <a:r>
              <a:rPr lang="en-US" dirty="0"/>
              <a:t>Patient Examples </a:t>
            </a:r>
          </a:p>
        </p:txBody>
      </p:sp>
      <p:pic>
        <p:nvPicPr>
          <p:cNvPr id="8" name="Picture 7"/>
          <p:cNvPicPr>
            <a:picLocks noChangeAspect="1"/>
          </p:cNvPicPr>
          <p:nvPr/>
        </p:nvPicPr>
        <p:blipFill>
          <a:blip r:embed="rId6"/>
          <a:stretch>
            <a:fillRect/>
          </a:stretch>
        </p:blipFill>
        <p:spPr>
          <a:xfrm>
            <a:off x="324622" y="1309816"/>
            <a:ext cx="10801350" cy="2295525"/>
          </a:xfrm>
          <a:prstGeom prst="rect">
            <a:avLst/>
          </a:prstGeom>
        </p:spPr>
      </p:pic>
      <p:pic>
        <p:nvPicPr>
          <p:cNvPr id="10" name="Picture 9"/>
          <p:cNvPicPr>
            <a:picLocks noChangeAspect="1"/>
          </p:cNvPicPr>
          <p:nvPr/>
        </p:nvPicPr>
        <p:blipFill>
          <a:blip r:embed="rId7"/>
          <a:stretch>
            <a:fillRect/>
          </a:stretch>
        </p:blipFill>
        <p:spPr>
          <a:xfrm>
            <a:off x="324622" y="2457578"/>
            <a:ext cx="7458075" cy="1381125"/>
          </a:xfrm>
          <a:prstGeom prst="rect">
            <a:avLst/>
          </a:prstGeom>
        </p:spPr>
      </p:pic>
      <p:pic>
        <p:nvPicPr>
          <p:cNvPr id="13" name="Picture 12"/>
          <p:cNvPicPr>
            <a:picLocks noChangeAspect="1"/>
          </p:cNvPicPr>
          <p:nvPr/>
        </p:nvPicPr>
        <p:blipFill>
          <a:blip r:embed="rId8"/>
          <a:stretch>
            <a:fillRect/>
          </a:stretch>
        </p:blipFill>
        <p:spPr>
          <a:xfrm>
            <a:off x="348434" y="1555660"/>
            <a:ext cx="8915400" cy="2409825"/>
          </a:xfrm>
          <a:prstGeom prst="rect">
            <a:avLst/>
          </a:prstGeom>
        </p:spPr>
      </p:pic>
      <p:pic>
        <p:nvPicPr>
          <p:cNvPr id="14" name="Picture 13"/>
          <p:cNvPicPr>
            <a:picLocks noChangeAspect="1"/>
          </p:cNvPicPr>
          <p:nvPr/>
        </p:nvPicPr>
        <p:blipFill>
          <a:blip r:embed="rId9"/>
          <a:stretch>
            <a:fillRect/>
          </a:stretch>
        </p:blipFill>
        <p:spPr>
          <a:xfrm>
            <a:off x="348434" y="3682691"/>
            <a:ext cx="8010525" cy="1057275"/>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121368"/>
      </p:ext>
    </p:extLst>
  </p:cSld>
  <p:clrMapOvr>
    <a:masterClrMapping/>
  </p:clrMapOvr>
  <mc:AlternateContent xmlns:mc="http://schemas.openxmlformats.org/markup-compatibility/2006" xmlns:p14="http://schemas.microsoft.com/office/powerpoint/2010/main">
    <mc:Choice Requires="p14">
      <p:transition spd="slow" p14:dur="2000" advTm="69193"/>
    </mc:Choice>
    <mc:Fallback xmlns="">
      <p:transition spd="slow" advTm="69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to do when…. </a:t>
            </a:r>
          </a:p>
        </p:txBody>
      </p:sp>
      <p:sp>
        <p:nvSpPr>
          <p:cNvPr id="8" name="Content Placeholder 7"/>
          <p:cNvSpPr>
            <a:spLocks noGrp="1"/>
          </p:cNvSpPr>
          <p:nvPr>
            <p:ph idx="1"/>
          </p:nvPr>
        </p:nvSpPr>
        <p:spPr/>
        <p:txBody>
          <a:bodyPr/>
          <a:lstStyle/>
          <a:p>
            <a:r>
              <a:rPr lang="en-US" dirty="0"/>
              <a:t>Patient has an allergy to piperacillin, </a:t>
            </a:r>
            <a:r>
              <a:rPr lang="en-US" dirty="0" err="1"/>
              <a:t>nafcillin</a:t>
            </a:r>
            <a:r>
              <a:rPr lang="en-US" dirty="0"/>
              <a:t>, or amoxicillin but can tolerate penicillin?</a:t>
            </a:r>
          </a:p>
          <a:p>
            <a:pPr marL="0" indent="0">
              <a:buNone/>
            </a:pPr>
            <a:endParaRPr lang="en-US" dirty="0"/>
          </a:p>
          <a:p>
            <a:pPr lvl="1"/>
            <a:r>
              <a:rPr lang="en-US" dirty="0"/>
              <a:t>Update allergy history to include all pertinent details in addition to what penicillin class antibiotics patient has tolerated</a:t>
            </a:r>
          </a:p>
          <a:p>
            <a:pPr marL="0" indent="0">
              <a:buNone/>
            </a:pP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29462176"/>
      </p:ext>
    </p:extLst>
  </p:cSld>
  <p:clrMapOvr>
    <a:masterClrMapping/>
  </p:clrMapOvr>
  <mc:AlternateContent xmlns:mc="http://schemas.openxmlformats.org/markup-compatibility/2006" xmlns:p14="http://schemas.microsoft.com/office/powerpoint/2010/main">
    <mc:Choice Requires="p14">
      <p:transition spd="slow" p14:dur="2000" advTm="32473"/>
    </mc:Choice>
    <mc:Fallback xmlns="">
      <p:transition spd="slow" advTm="32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660" y="44706"/>
            <a:ext cx="10058400" cy="1450757"/>
          </a:xfrm>
        </p:spPr>
        <p:txBody>
          <a:bodyPr/>
          <a:lstStyle/>
          <a:p>
            <a:r>
              <a:rPr lang="en-US" dirty="0"/>
              <a:t>Chart Review Tips </a:t>
            </a:r>
          </a:p>
        </p:txBody>
      </p:sp>
      <p:sp>
        <p:nvSpPr>
          <p:cNvPr id="3" name="Content Placeholder 2"/>
          <p:cNvSpPr>
            <a:spLocks noGrp="1"/>
          </p:cNvSpPr>
          <p:nvPr>
            <p:ph idx="1"/>
          </p:nvPr>
        </p:nvSpPr>
        <p:spPr>
          <a:xfrm>
            <a:off x="677334" y="1755648"/>
            <a:ext cx="8686122" cy="4645151"/>
          </a:xfrm>
        </p:spPr>
        <p:txBody>
          <a:bodyPr>
            <a:normAutofit/>
          </a:bodyPr>
          <a:lstStyle/>
          <a:p>
            <a:pPr>
              <a:buFont typeface="Wingdings" panose="05000000000000000000" pitchFamily="2" charset="2"/>
              <a:buChar char="Ø"/>
            </a:pPr>
            <a:r>
              <a:rPr lang="en-US" dirty="0"/>
              <a:t>Searching the chart for administration of penicillin class antibiotic</a:t>
            </a:r>
          </a:p>
          <a:p>
            <a:pPr lvl="1">
              <a:buFont typeface="Wingdings" panose="05000000000000000000" pitchFamily="2" charset="2"/>
              <a:buChar char="Ø"/>
            </a:pPr>
            <a:r>
              <a:rPr lang="en-US" dirty="0"/>
              <a:t>Chart review </a:t>
            </a:r>
            <a:r>
              <a:rPr lang="en-US" dirty="0">
                <a:sym typeface="Wingdings" panose="05000000000000000000" pitchFamily="2" charset="2"/>
              </a:rPr>
              <a:t> Meds Tab</a:t>
            </a: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r>
              <a:rPr lang="en-US" dirty="0">
                <a:sym typeface="Wingdings" panose="05000000000000000000" pitchFamily="2" charset="2"/>
              </a:rPr>
              <a:t>Unclick “Current Meds Only”</a:t>
            </a:r>
          </a:p>
          <a:p>
            <a:pPr lvl="1">
              <a:buFont typeface="Wingdings" panose="05000000000000000000" pitchFamily="2" charset="2"/>
              <a:buChar char="Ø"/>
            </a:pPr>
            <a:r>
              <a:rPr lang="en-US" dirty="0">
                <a:sym typeface="Wingdings" panose="05000000000000000000" pitchFamily="2" charset="2"/>
              </a:rPr>
              <a:t>Select “</a:t>
            </a:r>
            <a:r>
              <a:rPr lang="en-US" dirty="0" err="1">
                <a:sym typeface="Wingdings" panose="05000000000000000000" pitchFamily="2" charset="2"/>
              </a:rPr>
              <a:t>Abx</a:t>
            </a:r>
            <a:r>
              <a:rPr lang="en-US" dirty="0">
                <a:sym typeface="Wingdings" panose="05000000000000000000" pitchFamily="2" charset="2"/>
              </a:rPr>
              <a:t>”  scroll through listed inpatient and outpatient orders </a:t>
            </a:r>
          </a:p>
          <a:p>
            <a:pPr lvl="2">
              <a:buFont typeface="Wingdings" panose="05000000000000000000" pitchFamily="2" charset="2"/>
              <a:buChar char="Ø"/>
            </a:pPr>
            <a:r>
              <a:rPr lang="en-US" dirty="0">
                <a:sym typeface="Wingdings" panose="05000000000000000000" pitchFamily="2" charset="2"/>
              </a:rPr>
              <a:t>Inpatient order: can verify administration</a:t>
            </a:r>
          </a:p>
          <a:p>
            <a:pPr lvl="2">
              <a:buFont typeface="Wingdings" panose="05000000000000000000" pitchFamily="2" charset="2"/>
              <a:buChar char="Ø"/>
            </a:pPr>
            <a:r>
              <a:rPr lang="en-US" dirty="0">
                <a:sym typeface="Wingdings" panose="05000000000000000000" pitchFamily="2" charset="2"/>
              </a:rPr>
              <a:t>Outpatient: inquire if patient remembers taking </a:t>
            </a:r>
          </a:p>
          <a:p>
            <a:pPr>
              <a:buFont typeface="Wingdings" panose="05000000000000000000" pitchFamily="2" charset="2"/>
              <a:buChar char="Ø"/>
            </a:pPr>
            <a:r>
              <a:rPr lang="en-US" dirty="0">
                <a:sym typeface="Wingdings" panose="05000000000000000000" pitchFamily="2" charset="2"/>
              </a:rPr>
              <a:t>Search in Search box for “Penicillin” or antibiotic from index reaction </a:t>
            </a: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endParaRPr lang="en-US" dirty="0">
              <a:sym typeface="Wingdings" panose="05000000000000000000" pitchFamily="2" charset="2"/>
            </a:endParaRPr>
          </a:p>
        </p:txBody>
      </p:sp>
      <p:pic>
        <p:nvPicPr>
          <p:cNvPr id="4" name="Picture 3"/>
          <p:cNvPicPr>
            <a:picLocks noChangeAspect="1"/>
          </p:cNvPicPr>
          <p:nvPr/>
        </p:nvPicPr>
        <p:blipFill>
          <a:blip r:embed="rId6"/>
          <a:stretch>
            <a:fillRect/>
          </a:stretch>
        </p:blipFill>
        <p:spPr>
          <a:xfrm>
            <a:off x="345250" y="2570289"/>
            <a:ext cx="10172700" cy="1304925"/>
          </a:xfrm>
          <a:prstGeom prst="rect">
            <a:avLst/>
          </a:prstGeom>
        </p:spPr>
      </p:pic>
      <p:sp>
        <p:nvSpPr>
          <p:cNvPr id="5" name="Rectangle 4"/>
          <p:cNvSpPr/>
          <p:nvPr/>
        </p:nvSpPr>
        <p:spPr>
          <a:xfrm>
            <a:off x="2043567" y="3578380"/>
            <a:ext cx="1371600" cy="2968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15167" y="3578379"/>
            <a:ext cx="574431" cy="2968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46688637"/>
      </p:ext>
    </p:extLst>
  </p:cSld>
  <p:clrMapOvr>
    <a:masterClrMapping/>
  </p:clrMapOvr>
  <mc:AlternateContent xmlns:mc="http://schemas.openxmlformats.org/markup-compatibility/2006" xmlns:p14="http://schemas.microsoft.com/office/powerpoint/2010/main">
    <mc:Choice Requires="p14">
      <p:transition spd="slow" p14:dur="2000" advTm="60079"/>
    </mc:Choice>
    <mc:Fallback xmlns="">
      <p:transition spd="slow" advTm="60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677334" y="1817077"/>
            <a:ext cx="8596668" cy="3963701"/>
          </a:xfrm>
        </p:spPr>
        <p:txBody>
          <a:bodyPr>
            <a:normAutofit/>
          </a:bodyPr>
          <a:lstStyle/>
          <a:p>
            <a:pPr>
              <a:buFont typeface="Wingdings" panose="05000000000000000000" pitchFamily="2" charset="2"/>
              <a:buChar char="Ø"/>
            </a:pPr>
            <a:r>
              <a:rPr lang="en-US" sz="2400" dirty="0"/>
              <a:t>Overview of Beta-Lactams and the Importance of </a:t>
            </a:r>
            <a:r>
              <a:rPr lang="en-US" sz="2400" dirty="0" err="1"/>
              <a:t>Penicillins</a:t>
            </a:r>
            <a:endParaRPr lang="en-US" sz="2400" dirty="0"/>
          </a:p>
          <a:p>
            <a:pPr marL="0" indent="0">
              <a:buNone/>
            </a:pPr>
            <a:endParaRPr lang="en-US" sz="2400" dirty="0"/>
          </a:p>
          <a:p>
            <a:pPr>
              <a:buFont typeface="Wingdings" panose="05000000000000000000" pitchFamily="2" charset="2"/>
              <a:buChar char="Ø"/>
            </a:pPr>
            <a:r>
              <a:rPr lang="en-US" sz="2400" dirty="0"/>
              <a:t>Penicillin Allergy and Impact </a:t>
            </a:r>
          </a:p>
          <a:p>
            <a:pPr marL="0" indent="0">
              <a:buNone/>
            </a:pPr>
            <a:endParaRPr lang="en-US" sz="2400" dirty="0"/>
          </a:p>
          <a:p>
            <a:pPr>
              <a:buFont typeface="Wingdings" panose="05000000000000000000" pitchFamily="2" charset="2"/>
              <a:buChar char="Ø"/>
            </a:pPr>
            <a:r>
              <a:rPr lang="en-US" sz="2400" dirty="0"/>
              <a:t>Strategies for Penicillin Allergy De-labeling </a:t>
            </a:r>
          </a:p>
          <a:p>
            <a:pPr marL="0" indent="0">
              <a:buNone/>
            </a:pPr>
            <a:endParaRPr lang="en-US" sz="2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9185173"/>
      </p:ext>
    </p:extLst>
  </p:cSld>
  <p:clrMapOvr>
    <a:masterClrMapping/>
  </p:clrMapOvr>
  <mc:AlternateContent xmlns:mc="http://schemas.openxmlformats.org/markup-compatibility/2006" xmlns:p14="http://schemas.microsoft.com/office/powerpoint/2010/main">
    <mc:Choice Requires="p14">
      <p:transition spd="slow" p14:dur="2000" advTm="25593"/>
    </mc:Choice>
    <mc:Fallback xmlns="">
      <p:transition spd="slow" advTm="2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Qualifications for De-labeling </a:t>
            </a:r>
          </a:p>
        </p:txBody>
      </p:sp>
      <p:sp>
        <p:nvSpPr>
          <p:cNvPr id="3" name="Content Placeholder 2"/>
          <p:cNvSpPr>
            <a:spLocks noGrp="1"/>
          </p:cNvSpPr>
          <p:nvPr>
            <p:ph idx="1"/>
          </p:nvPr>
        </p:nvSpPr>
        <p:spPr>
          <a:xfrm>
            <a:off x="677334" y="1930401"/>
            <a:ext cx="8596668" cy="4110962"/>
          </a:xfrm>
        </p:spPr>
        <p:txBody>
          <a:bodyPr>
            <a:normAutofit/>
          </a:bodyPr>
          <a:lstStyle/>
          <a:p>
            <a:pPr fontAlgn="base">
              <a:buFont typeface="Wingdings" panose="05000000000000000000" pitchFamily="2" charset="2"/>
              <a:buChar char="Ø"/>
            </a:pPr>
            <a:r>
              <a:rPr lang="en-US" sz="2000" dirty="0"/>
              <a:t>If patient/caregiver is confident that he/she has tolerated a penicillin class antibiotic since the index reaction </a:t>
            </a:r>
          </a:p>
          <a:p>
            <a:pPr lvl="1" fontAlgn="base">
              <a:buFont typeface="Wingdings" panose="05000000000000000000" pitchFamily="2" charset="2"/>
              <a:buChar char="Ø"/>
            </a:pPr>
            <a:r>
              <a:rPr lang="en-US" sz="1800" dirty="0"/>
              <a:t>Ideally this should be verified through a fill history or inpatient administration</a:t>
            </a:r>
          </a:p>
          <a:p>
            <a:pPr marL="457200" lvl="1" indent="0" fontAlgn="base">
              <a:buNone/>
            </a:pPr>
            <a:endParaRPr lang="en-US" sz="1800" dirty="0"/>
          </a:p>
          <a:p>
            <a:pPr fontAlgn="base">
              <a:buFont typeface="Wingdings" panose="05000000000000000000" pitchFamily="2" charset="2"/>
              <a:buChar char="Ø"/>
            </a:pPr>
            <a:r>
              <a:rPr lang="en-US" sz="2000" dirty="0"/>
              <a:t>Documented administration in the EMR of a penicillin class antibiotic that was tolerated since the index reaction  </a:t>
            </a:r>
          </a:p>
          <a:p>
            <a:pPr marL="0" indent="0" fontAlgn="base">
              <a:buNone/>
            </a:pPr>
            <a:endParaRPr lang="en-US" sz="2000" dirty="0"/>
          </a:p>
          <a:p>
            <a:pPr fontAlgn="base">
              <a:buFont typeface="Wingdings" panose="05000000000000000000" pitchFamily="2" charset="2"/>
              <a:buChar char="Ø"/>
            </a:pPr>
            <a:r>
              <a:rPr lang="en-US" sz="2000" dirty="0"/>
              <a:t>If patient has a history of an intolerance (GI upset, chills, headache, fatigue) that is listed as an allergy or adverse reaction, the EMR should be updated to reflect an intolerance</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84129120"/>
      </p:ext>
    </p:extLst>
  </p:cSld>
  <p:clrMapOvr>
    <a:masterClrMapping/>
  </p:clrMapOvr>
  <mc:AlternateContent xmlns:mc="http://schemas.openxmlformats.org/markup-compatibility/2006" xmlns:p14="http://schemas.microsoft.com/office/powerpoint/2010/main">
    <mc:Choice Requires="p14">
      <p:transition spd="slow" p14:dur="2000" advTm="48766"/>
    </mc:Choice>
    <mc:Fallback xmlns="">
      <p:transition spd="slow" advTm="4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412" y="116341"/>
            <a:ext cx="10058400" cy="1450757"/>
          </a:xfrm>
        </p:spPr>
        <p:txBody>
          <a:bodyPr/>
          <a:lstStyle/>
          <a:p>
            <a:r>
              <a:rPr lang="en-US" dirty="0"/>
              <a:t>Updating the Allergy History </a:t>
            </a:r>
          </a:p>
        </p:txBody>
      </p:sp>
      <p:sp>
        <p:nvSpPr>
          <p:cNvPr id="3" name="Content Placeholder 2"/>
          <p:cNvSpPr>
            <a:spLocks noGrp="1"/>
          </p:cNvSpPr>
          <p:nvPr>
            <p:ph idx="1"/>
          </p:nvPr>
        </p:nvSpPr>
        <p:spPr>
          <a:xfrm>
            <a:off x="310992" y="1937035"/>
            <a:ext cx="9329352" cy="5103341"/>
          </a:xfrm>
        </p:spPr>
        <p:txBody>
          <a:bodyPr>
            <a:normAutofit/>
          </a:bodyPr>
          <a:lstStyle/>
          <a:p>
            <a:pPr lvl="1">
              <a:buFont typeface="Wingdings" panose="05000000000000000000" pitchFamily="2" charset="2"/>
              <a:buChar char="Ø"/>
            </a:pPr>
            <a:r>
              <a:rPr lang="en-US" sz="2400" dirty="0"/>
              <a:t>If symptoms are listed as an allergy but are actually an intolerance: </a:t>
            </a:r>
          </a:p>
          <a:p>
            <a:pPr lvl="2">
              <a:buFont typeface="Wingdings" panose="05000000000000000000" pitchFamily="2" charset="2"/>
              <a:buChar char="Ø"/>
            </a:pPr>
            <a:r>
              <a:rPr lang="en-US" sz="2000" dirty="0"/>
              <a:t>Click into the allergy </a:t>
            </a:r>
            <a:r>
              <a:rPr lang="en-US" sz="2000" dirty="0">
                <a:sym typeface="Wingdings" panose="05000000000000000000" pitchFamily="2" charset="2"/>
              </a:rPr>
              <a:t>and choose “Intolerance” for reaction type</a:t>
            </a:r>
          </a:p>
          <a:p>
            <a:pPr marL="914400" lvl="2" indent="0">
              <a:buNone/>
            </a:pPr>
            <a:endParaRPr lang="en-US" sz="1800" dirty="0">
              <a:sym typeface="Wingdings" panose="05000000000000000000" pitchFamily="2" charset="2"/>
            </a:endParaRPr>
          </a:p>
        </p:txBody>
      </p:sp>
      <p:pic>
        <p:nvPicPr>
          <p:cNvPr id="4" name="Picture 3"/>
          <p:cNvPicPr>
            <a:picLocks noChangeAspect="1"/>
          </p:cNvPicPr>
          <p:nvPr/>
        </p:nvPicPr>
        <p:blipFill>
          <a:blip r:embed="rId6"/>
          <a:stretch>
            <a:fillRect/>
          </a:stretch>
        </p:blipFill>
        <p:spPr>
          <a:xfrm>
            <a:off x="600412" y="3053031"/>
            <a:ext cx="9039932" cy="2324187"/>
          </a:xfrm>
          <a:prstGeom prst="rect">
            <a:avLst/>
          </a:prstGeom>
        </p:spPr>
      </p:pic>
      <p:sp>
        <p:nvSpPr>
          <p:cNvPr id="5" name="Rectangle 4"/>
          <p:cNvSpPr/>
          <p:nvPr/>
        </p:nvSpPr>
        <p:spPr>
          <a:xfrm>
            <a:off x="677334" y="4937760"/>
            <a:ext cx="3211914" cy="4394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291750" y="4937760"/>
            <a:ext cx="3348594" cy="2316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20698425"/>
      </p:ext>
    </p:extLst>
  </p:cSld>
  <p:clrMapOvr>
    <a:masterClrMapping/>
  </p:clrMapOvr>
  <mc:AlternateContent xmlns:mc="http://schemas.openxmlformats.org/markup-compatibility/2006" xmlns:p14="http://schemas.microsoft.com/office/powerpoint/2010/main">
    <mc:Choice Requires="p14">
      <p:transition spd="slow" p14:dur="2000" advTm="13931"/>
    </mc:Choice>
    <mc:Fallback xmlns="">
      <p:transition spd="slow" advTm="1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329" y="0"/>
            <a:ext cx="8596668" cy="1320800"/>
          </a:xfrm>
        </p:spPr>
        <p:txBody>
          <a:bodyPr/>
          <a:lstStyle/>
          <a:p>
            <a:r>
              <a:rPr lang="en-US" dirty="0"/>
              <a:t>Updating the Allergy History </a:t>
            </a:r>
          </a:p>
        </p:txBody>
      </p:sp>
      <p:sp>
        <p:nvSpPr>
          <p:cNvPr id="3" name="Content Placeholder 2"/>
          <p:cNvSpPr>
            <a:spLocks noGrp="1"/>
          </p:cNvSpPr>
          <p:nvPr>
            <p:ph idx="1"/>
          </p:nvPr>
        </p:nvSpPr>
        <p:spPr>
          <a:xfrm>
            <a:off x="475487" y="1849326"/>
            <a:ext cx="8912351" cy="4688643"/>
          </a:xfrm>
        </p:spPr>
        <p:txBody>
          <a:bodyPr>
            <a:normAutofit lnSpcReduction="10000"/>
          </a:bodyPr>
          <a:lstStyle/>
          <a:p>
            <a:pPr>
              <a:buFont typeface="Wingdings" panose="05000000000000000000" pitchFamily="2" charset="2"/>
              <a:buChar char="Ø"/>
            </a:pPr>
            <a:r>
              <a:rPr lang="en-US" sz="2600" dirty="0"/>
              <a:t>De-labeling Process</a:t>
            </a:r>
          </a:p>
          <a:p>
            <a:pPr lvl="1">
              <a:buFont typeface="Wingdings" panose="05000000000000000000" pitchFamily="2" charset="2"/>
              <a:buChar char="Ø"/>
            </a:pPr>
            <a:r>
              <a:rPr lang="en-US" sz="2200" dirty="0">
                <a:sym typeface="Wingdings" panose="05000000000000000000" pitchFamily="2" charset="2"/>
              </a:rPr>
              <a:t>If patient is not allergic or intolerant, allergy should be removed  completely</a:t>
            </a:r>
          </a:p>
          <a:p>
            <a:pPr lvl="2">
              <a:buFont typeface="Wingdings" panose="05000000000000000000" pitchFamily="2" charset="2"/>
              <a:buChar char="Ø"/>
            </a:pPr>
            <a:r>
              <a:rPr lang="en-US" sz="1900" dirty="0">
                <a:sym typeface="Wingdings" panose="05000000000000000000" pitchFamily="2" charset="2"/>
              </a:rPr>
              <a:t>Select “Delete”</a:t>
            </a:r>
          </a:p>
          <a:p>
            <a:pPr lvl="2">
              <a:buFont typeface="Wingdings" panose="05000000000000000000" pitchFamily="2" charset="2"/>
              <a:buChar char="Ø"/>
            </a:pPr>
            <a:r>
              <a:rPr lang="en-US" sz="1900" dirty="0">
                <a:sym typeface="Wingdings" panose="05000000000000000000" pitchFamily="2" charset="2"/>
              </a:rPr>
              <a:t>Choose the most applicable option for de-labeling reason:  </a:t>
            </a:r>
          </a:p>
          <a:p>
            <a:pPr lvl="3">
              <a:buFont typeface="Wingdings" panose="05000000000000000000" pitchFamily="2" charset="2"/>
              <a:buChar char="Ø"/>
            </a:pPr>
            <a:r>
              <a:rPr lang="en-US" sz="1700" dirty="0">
                <a:sym typeface="Wingdings" panose="05000000000000000000" pitchFamily="2" charset="2"/>
              </a:rPr>
              <a:t>Entry determined to be clinically insignificant</a:t>
            </a:r>
          </a:p>
          <a:p>
            <a:pPr lvl="3">
              <a:buFont typeface="Wingdings" panose="05000000000000000000" pitchFamily="2" charset="2"/>
              <a:buChar char="Ø"/>
            </a:pPr>
            <a:r>
              <a:rPr lang="en-US" sz="1700" dirty="0">
                <a:sym typeface="Wingdings" panose="05000000000000000000" pitchFamily="2" charset="2"/>
              </a:rPr>
              <a:t>Entry </a:t>
            </a:r>
            <a:r>
              <a:rPr lang="en-US" sz="1700" dirty="0" err="1">
                <a:sym typeface="Wingdings" panose="05000000000000000000" pitchFamily="2" charset="2"/>
              </a:rPr>
              <a:t>miscategorized</a:t>
            </a:r>
            <a:r>
              <a:rPr lang="en-US" sz="1700" dirty="0">
                <a:sym typeface="Wingdings" panose="05000000000000000000" pitchFamily="2" charset="2"/>
              </a:rPr>
              <a:t> as an allergy </a:t>
            </a:r>
          </a:p>
          <a:p>
            <a:pPr lvl="3">
              <a:buFont typeface="Wingdings" panose="05000000000000000000" pitchFamily="2" charset="2"/>
              <a:buChar char="Ø"/>
            </a:pPr>
            <a:r>
              <a:rPr lang="en-US" sz="1700" dirty="0">
                <a:sym typeface="Wingdings" panose="05000000000000000000" pitchFamily="2" charset="2"/>
              </a:rPr>
              <a:t>Erroneous Entry </a:t>
            </a:r>
          </a:p>
          <a:p>
            <a:pPr lvl="3">
              <a:buFont typeface="Wingdings" panose="05000000000000000000" pitchFamily="2" charset="2"/>
              <a:buChar char="Ø"/>
            </a:pPr>
            <a:r>
              <a:rPr lang="en-US" sz="1700" dirty="0">
                <a:sym typeface="Wingdings" panose="05000000000000000000" pitchFamily="2" charset="2"/>
              </a:rPr>
              <a:t>Wrong allergy selected</a:t>
            </a:r>
          </a:p>
          <a:p>
            <a:pPr lvl="3">
              <a:buFont typeface="Wingdings" panose="05000000000000000000" pitchFamily="2" charset="2"/>
              <a:buChar char="Ø"/>
            </a:pPr>
            <a:r>
              <a:rPr lang="en-US" sz="1700" dirty="0">
                <a:sym typeface="Wingdings" panose="05000000000000000000" pitchFamily="2" charset="2"/>
              </a:rPr>
              <a:t>Wrong patient selected </a:t>
            </a:r>
          </a:p>
          <a:p>
            <a:pPr marL="1371600" lvl="3" indent="0">
              <a:buNone/>
            </a:pPr>
            <a:endParaRPr lang="en-US" sz="1700" dirty="0">
              <a:sym typeface="Wingdings" panose="05000000000000000000" pitchFamily="2" charset="2"/>
            </a:endParaRPr>
          </a:p>
          <a:p>
            <a:pPr lvl="1">
              <a:buFont typeface="Wingdings" panose="05000000000000000000" pitchFamily="2" charset="2"/>
              <a:buChar char="Ø"/>
            </a:pPr>
            <a:r>
              <a:rPr lang="en-US" sz="2600" b="1" dirty="0">
                <a:sym typeface="Wingdings" panose="05000000000000000000" pitchFamily="2" charset="2"/>
              </a:rPr>
              <a:t>If you do not feel 100% confident in removing the penicillin allergy by chart review and patient history  Recommend a referral to allergy!</a:t>
            </a:r>
            <a:endParaRPr lang="en-US" sz="2600" b="1" dirty="0"/>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53272575"/>
      </p:ext>
    </p:extLst>
  </p:cSld>
  <p:clrMapOvr>
    <a:masterClrMapping/>
  </p:clrMapOvr>
  <mc:AlternateContent xmlns:mc="http://schemas.openxmlformats.org/markup-compatibility/2006" xmlns:p14="http://schemas.microsoft.com/office/powerpoint/2010/main">
    <mc:Choice Requires="p14">
      <p:transition spd="slow" p14:dur="2000" advTm="34946"/>
    </mc:Choice>
    <mc:Fallback xmlns="">
      <p:transition spd="slow" advTm="34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327" y="0"/>
            <a:ext cx="10058400" cy="1450757"/>
          </a:xfrm>
        </p:spPr>
        <p:txBody>
          <a:bodyPr/>
          <a:lstStyle/>
          <a:p>
            <a:r>
              <a:rPr lang="en-US" dirty="0"/>
              <a:t>Referral to Allergy and Immunology </a:t>
            </a:r>
          </a:p>
        </p:txBody>
      </p:sp>
      <p:sp>
        <p:nvSpPr>
          <p:cNvPr id="3" name="Content Placeholder 2"/>
          <p:cNvSpPr>
            <a:spLocks noGrp="1"/>
          </p:cNvSpPr>
          <p:nvPr>
            <p:ph idx="1"/>
          </p:nvPr>
        </p:nvSpPr>
        <p:spPr>
          <a:xfrm>
            <a:off x="540327" y="1875800"/>
            <a:ext cx="8733675" cy="4489653"/>
          </a:xfrm>
        </p:spPr>
        <p:txBody>
          <a:bodyPr>
            <a:normAutofit fontScale="92500" lnSpcReduction="10000"/>
          </a:bodyPr>
          <a:lstStyle/>
          <a:p>
            <a:pPr>
              <a:buFont typeface="Wingdings" panose="05000000000000000000" pitchFamily="2" charset="2"/>
              <a:buChar char="Ø"/>
            </a:pPr>
            <a:r>
              <a:rPr lang="en-US" sz="2000" b="1" u="sng" dirty="0"/>
              <a:t>Qualifications for direct oral challenges with amoxicillin:</a:t>
            </a:r>
          </a:p>
          <a:p>
            <a:pPr lvl="1">
              <a:buFont typeface="Wingdings" panose="05000000000000000000" pitchFamily="2" charset="2"/>
              <a:buChar char="Ø"/>
            </a:pPr>
            <a:r>
              <a:rPr lang="en-US" sz="1800" dirty="0"/>
              <a:t>Unknown, remote (&gt;10 year ago) reaction</a:t>
            </a:r>
          </a:p>
          <a:p>
            <a:pPr lvl="1">
              <a:buFont typeface="Wingdings" panose="05000000000000000000" pitchFamily="2" charset="2"/>
              <a:buChar char="Ø"/>
            </a:pPr>
            <a:r>
              <a:rPr lang="en-US" sz="1800" dirty="0"/>
              <a:t>Itching (pruritus) without rash</a:t>
            </a:r>
          </a:p>
          <a:p>
            <a:pPr lvl="1">
              <a:buFont typeface="Wingdings" panose="05000000000000000000" pitchFamily="2" charset="2"/>
              <a:buChar char="Ø"/>
            </a:pPr>
            <a:r>
              <a:rPr lang="en-US" sz="1800" dirty="0"/>
              <a:t>Family history </a:t>
            </a:r>
          </a:p>
          <a:p>
            <a:pPr lvl="1">
              <a:buFont typeface="Wingdings" panose="05000000000000000000" pitchFamily="2" charset="2"/>
              <a:buChar char="Ø"/>
            </a:pPr>
            <a:r>
              <a:rPr lang="en-US" sz="1800" dirty="0"/>
              <a:t>Patient denies allergy or unsure of where it came from but cannot confirm he/she tolerates a penicillin class antibiotic by patient history or chart review</a:t>
            </a:r>
          </a:p>
          <a:p>
            <a:pPr lvl="1">
              <a:buFont typeface="Wingdings" panose="05000000000000000000" pitchFamily="2" charset="2"/>
              <a:buChar char="Ø"/>
            </a:pPr>
            <a:r>
              <a:rPr lang="en-US" sz="1800" dirty="0"/>
              <a:t>Delayed onset cutaneous rash in childhood</a:t>
            </a:r>
          </a:p>
          <a:p>
            <a:pPr marL="457200" lvl="1" indent="0">
              <a:buNone/>
            </a:pPr>
            <a:endParaRPr lang="en-US" sz="1800" dirty="0"/>
          </a:p>
          <a:p>
            <a:pPr>
              <a:buFont typeface="Wingdings" panose="05000000000000000000" pitchFamily="2" charset="2"/>
              <a:buChar char="Ø"/>
            </a:pPr>
            <a:r>
              <a:rPr lang="en-US" sz="2000" b="1" u="sng" dirty="0"/>
              <a:t>Qualifications for penicillin skin test followed by oral challenge:  </a:t>
            </a:r>
            <a:endParaRPr lang="en-US" sz="1800" dirty="0"/>
          </a:p>
          <a:p>
            <a:pPr lvl="1">
              <a:buFont typeface="Wingdings" panose="05000000000000000000" pitchFamily="2" charset="2"/>
              <a:buChar char="Ø"/>
            </a:pPr>
            <a:r>
              <a:rPr lang="en-US" sz="1800" dirty="0"/>
              <a:t>Moderate – High risk allergy histories that occurred &gt; 5 years ago </a:t>
            </a:r>
          </a:p>
          <a:p>
            <a:pPr marL="457200" lvl="1" indent="0">
              <a:buNone/>
            </a:pPr>
            <a:endParaRPr lang="en-US" sz="1800" dirty="0"/>
          </a:p>
          <a:p>
            <a:pPr>
              <a:buFont typeface="Wingdings" panose="05000000000000000000" pitchFamily="2" charset="2"/>
              <a:buChar char="Ø"/>
            </a:pPr>
            <a:r>
              <a:rPr lang="en-US" sz="2000" b="1" u="sng" dirty="0"/>
              <a:t>Who should NOT be referred for skin testing/oral challenge: </a:t>
            </a:r>
            <a:endParaRPr lang="en-US" dirty="0"/>
          </a:p>
          <a:p>
            <a:pPr lvl="1">
              <a:buFont typeface="Wingdings" panose="05000000000000000000" pitchFamily="2" charset="2"/>
              <a:buChar char="Ø"/>
            </a:pPr>
            <a:r>
              <a:rPr lang="en-US" sz="1800" dirty="0"/>
              <a:t>An anaphylaxis type reaction or true </a:t>
            </a:r>
            <a:r>
              <a:rPr lang="en-US" sz="1800" dirty="0" err="1"/>
              <a:t>IgE</a:t>
            </a:r>
            <a:r>
              <a:rPr lang="en-US" sz="1800" dirty="0"/>
              <a:t>-mediated allergy that has occurred in the last 5 years </a:t>
            </a:r>
            <a:endParaRPr lang="en-US" dirty="0"/>
          </a:p>
          <a:p>
            <a:pPr lvl="1">
              <a:buFont typeface="Wingdings" panose="05000000000000000000" pitchFamily="2" charset="2"/>
              <a:buChar char="Ø"/>
            </a:pPr>
            <a:r>
              <a:rPr lang="en-US" sz="1800" dirty="0"/>
              <a:t>Any type IV or non-</a:t>
            </a:r>
            <a:r>
              <a:rPr lang="en-US" sz="1800" dirty="0" err="1"/>
              <a:t>IgE</a:t>
            </a:r>
            <a:r>
              <a:rPr lang="en-US" sz="1800" dirty="0"/>
              <a:t> mediated reaction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25696342"/>
      </p:ext>
    </p:extLst>
  </p:cSld>
  <p:clrMapOvr>
    <a:masterClrMapping/>
  </p:clrMapOvr>
  <mc:AlternateContent xmlns:mc="http://schemas.openxmlformats.org/markup-compatibility/2006" xmlns:p14="http://schemas.microsoft.com/office/powerpoint/2010/main">
    <mc:Choice Requires="p14">
      <p:transition spd="slow" p14:dur="2000" advTm="33774"/>
    </mc:Choice>
    <mc:Fallback xmlns="">
      <p:transition spd="slow" advTm="3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 to Allergy and Immunology </a:t>
            </a:r>
          </a:p>
        </p:txBody>
      </p:sp>
      <p:sp>
        <p:nvSpPr>
          <p:cNvPr id="3" name="Content Placeholder 2"/>
          <p:cNvSpPr>
            <a:spLocks noGrp="1"/>
          </p:cNvSpPr>
          <p:nvPr>
            <p:ph idx="1"/>
          </p:nvPr>
        </p:nvSpPr>
        <p:spPr>
          <a:xfrm>
            <a:off x="677334" y="1840993"/>
            <a:ext cx="8734890" cy="4200370"/>
          </a:xfrm>
        </p:spPr>
        <p:txBody>
          <a:bodyPr>
            <a:normAutofit lnSpcReduction="10000"/>
          </a:bodyPr>
          <a:lstStyle/>
          <a:p>
            <a:pPr>
              <a:buFont typeface="Wingdings" panose="05000000000000000000" pitchFamily="2" charset="2"/>
              <a:buChar char="Ø"/>
            </a:pPr>
            <a:r>
              <a:rPr lang="en-US" sz="2800" dirty="0"/>
              <a:t>Allergy Referral </a:t>
            </a:r>
          </a:p>
          <a:p>
            <a:pPr lvl="1">
              <a:buFont typeface="Wingdings" panose="05000000000000000000" pitchFamily="2" charset="2"/>
              <a:buChar char="Ø"/>
            </a:pPr>
            <a:r>
              <a:rPr lang="en-US" sz="2400" dirty="0"/>
              <a:t>UNC Allergy Farrington Rd Chapel Hill</a:t>
            </a:r>
          </a:p>
          <a:p>
            <a:pPr lvl="1">
              <a:buFont typeface="Wingdings" panose="05000000000000000000" pitchFamily="2" charset="2"/>
              <a:buChar char="Ø"/>
            </a:pPr>
            <a:r>
              <a:rPr lang="en-US" sz="2400" dirty="0"/>
              <a:t>Select “penicillin allergy” as the associated diagnosis </a:t>
            </a:r>
          </a:p>
          <a:p>
            <a:pPr marL="457200" lvl="1" indent="0">
              <a:buNone/>
            </a:pPr>
            <a:endParaRPr lang="en-US" sz="2200" dirty="0"/>
          </a:p>
          <a:p>
            <a:pPr>
              <a:buFont typeface="Wingdings" panose="05000000000000000000" pitchFamily="2" charset="2"/>
              <a:buChar char="Ø"/>
            </a:pPr>
            <a:r>
              <a:rPr lang="en-US" sz="2800" dirty="0"/>
              <a:t>Cost for skin test and oral challenge is dependent on patient’s insurance </a:t>
            </a:r>
          </a:p>
          <a:p>
            <a:pPr lvl="1">
              <a:buFont typeface="Wingdings" panose="05000000000000000000" pitchFamily="2" charset="2"/>
              <a:buChar char="Ø"/>
            </a:pPr>
            <a:r>
              <a:rPr lang="en-US" sz="2400" dirty="0"/>
              <a:t>Referral is covered 100% for patients on charity care </a:t>
            </a:r>
          </a:p>
          <a:p>
            <a:pPr marL="457200" lvl="1" indent="0">
              <a:buNone/>
            </a:pPr>
            <a:endParaRPr lang="en-US" sz="2600" dirty="0"/>
          </a:p>
          <a:p>
            <a:pPr>
              <a:buFont typeface="Wingdings" panose="05000000000000000000" pitchFamily="2" charset="2"/>
              <a:buChar char="Ø"/>
            </a:pPr>
            <a:r>
              <a:rPr lang="en-US" sz="2800" dirty="0"/>
              <a:t>Penicillin Skin Test and Oral Challenge are currently two separate appointments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9925991"/>
      </p:ext>
    </p:extLst>
  </p:cSld>
  <p:clrMapOvr>
    <a:masterClrMapping/>
  </p:clrMapOvr>
  <mc:AlternateContent xmlns:mc="http://schemas.openxmlformats.org/markup-compatibility/2006" xmlns:p14="http://schemas.microsoft.com/office/powerpoint/2010/main">
    <mc:Choice Requires="p14">
      <p:transition spd="slow" p14:dur="2000" advTm="35049"/>
    </mc:Choice>
    <mc:Fallback xmlns="">
      <p:transition spd="slow" advTm="3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Education </a:t>
            </a:r>
          </a:p>
        </p:txBody>
      </p:sp>
      <p:sp>
        <p:nvSpPr>
          <p:cNvPr id="3" name="Content Placeholder 2"/>
          <p:cNvSpPr>
            <a:spLocks noGrp="1"/>
          </p:cNvSpPr>
          <p:nvPr>
            <p:ph idx="1"/>
          </p:nvPr>
        </p:nvSpPr>
        <p:spPr>
          <a:xfrm>
            <a:off x="568036" y="1745673"/>
            <a:ext cx="8705966" cy="4599709"/>
          </a:xfrm>
        </p:spPr>
        <p:txBody>
          <a:bodyPr>
            <a:normAutofit/>
          </a:bodyPr>
          <a:lstStyle/>
          <a:p>
            <a:pPr>
              <a:buFont typeface="Wingdings" panose="05000000000000000000" pitchFamily="2" charset="2"/>
              <a:buChar char="Ø"/>
            </a:pPr>
            <a:r>
              <a:rPr lang="en-US" sz="2400" dirty="0"/>
              <a:t>If a patient is de-labeled, patient education is key!</a:t>
            </a:r>
          </a:p>
          <a:p>
            <a:pPr marL="0" indent="0">
              <a:buNone/>
            </a:pPr>
            <a:endParaRPr lang="en-US" sz="2400" dirty="0"/>
          </a:p>
          <a:p>
            <a:pPr>
              <a:buFont typeface="Wingdings" panose="05000000000000000000" pitchFamily="2" charset="2"/>
              <a:buChar char="Ø"/>
            </a:pPr>
            <a:r>
              <a:rPr lang="en-US" sz="2400" dirty="0"/>
              <a:t>The patient should not consider themselves allergic to penicillin and should no longer claim it as an allergy </a:t>
            </a:r>
          </a:p>
          <a:p>
            <a:pPr marL="0" indent="0">
              <a:buNone/>
            </a:pPr>
            <a:endParaRPr lang="en-US" sz="2400" dirty="0"/>
          </a:p>
          <a:p>
            <a:pPr>
              <a:buFont typeface="Wingdings" panose="05000000000000000000" pitchFamily="2" charset="2"/>
              <a:buChar char="Ø"/>
            </a:pPr>
            <a:r>
              <a:rPr lang="en-US" sz="2400" dirty="0"/>
              <a:t>Encourage patient to update allergy history at pharmacy and outside health entities to avoid re-labeling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5668679"/>
      </p:ext>
    </p:extLst>
  </p:cSld>
  <p:clrMapOvr>
    <a:masterClrMapping/>
  </p:clrMapOvr>
  <mc:AlternateContent xmlns:mc="http://schemas.openxmlformats.org/markup-compatibility/2006" xmlns:p14="http://schemas.microsoft.com/office/powerpoint/2010/main">
    <mc:Choice Requires="p14">
      <p:transition spd="slow" p14:dur="2000" advTm="26061"/>
    </mc:Choice>
    <mc:Fallback xmlns="">
      <p:transition spd="slow" advTm="2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p>
        </p:txBody>
      </p:sp>
      <p:sp>
        <p:nvSpPr>
          <p:cNvPr id="3" name="Content Placeholder 2"/>
          <p:cNvSpPr>
            <a:spLocks noGrp="1"/>
          </p:cNvSpPr>
          <p:nvPr>
            <p:ph idx="1"/>
          </p:nvPr>
        </p:nvSpPr>
        <p:spPr>
          <a:xfrm>
            <a:off x="573024" y="1930401"/>
            <a:ext cx="8700978" cy="4110962"/>
          </a:xfrm>
        </p:spPr>
        <p:txBody>
          <a:bodyPr>
            <a:normAutofit lnSpcReduction="10000"/>
          </a:bodyPr>
          <a:lstStyle/>
          <a:p>
            <a:pPr>
              <a:buFont typeface="Wingdings" panose="05000000000000000000" pitchFamily="2" charset="2"/>
              <a:buChar char="Ø"/>
            </a:pPr>
            <a:r>
              <a:rPr lang="en-US" dirty="0" err="1"/>
              <a:t>Penicillins</a:t>
            </a:r>
            <a:r>
              <a:rPr lang="en-US" dirty="0"/>
              <a:t> are a clinically important class of antibiotics </a:t>
            </a:r>
          </a:p>
          <a:p>
            <a:pPr marL="0" indent="0">
              <a:buNone/>
            </a:pPr>
            <a:endParaRPr lang="en-US" dirty="0"/>
          </a:p>
          <a:p>
            <a:pPr>
              <a:buFont typeface="Wingdings" panose="05000000000000000000" pitchFamily="2" charset="2"/>
              <a:buChar char="Ø"/>
            </a:pPr>
            <a:r>
              <a:rPr lang="en-US" dirty="0"/>
              <a:t>Penicillin allergies are commonly documented but are typically inaccurate for a myriad of reasons</a:t>
            </a:r>
          </a:p>
          <a:p>
            <a:pPr marL="0" indent="0">
              <a:buNone/>
            </a:pPr>
            <a:endParaRPr lang="en-US" dirty="0"/>
          </a:p>
          <a:p>
            <a:pPr>
              <a:buFont typeface="Wingdings" panose="05000000000000000000" pitchFamily="2" charset="2"/>
              <a:buChar char="Ø"/>
            </a:pPr>
            <a:r>
              <a:rPr lang="en-US" dirty="0"/>
              <a:t>Penicillin allergies are associated with various negative impacts on both patients and the healthcare system</a:t>
            </a:r>
          </a:p>
          <a:p>
            <a:pPr marL="0" indent="0">
              <a:buNone/>
            </a:pPr>
            <a:endParaRPr lang="en-US" dirty="0"/>
          </a:p>
          <a:p>
            <a:pPr>
              <a:buFont typeface="Wingdings" panose="05000000000000000000" pitchFamily="2" charset="2"/>
              <a:buChar char="Ø"/>
            </a:pPr>
            <a:r>
              <a:rPr lang="en-US" dirty="0"/>
              <a:t>Assessment of penicillin allergy by medication review and patient interview is an excellent and efficient strategy for allergy de-labeling and improving accuracy of the medical record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0415709"/>
      </p:ext>
    </p:extLst>
  </p:cSld>
  <p:clrMapOvr>
    <a:masterClrMapping/>
  </p:clrMapOvr>
  <mc:AlternateContent xmlns:mc="http://schemas.openxmlformats.org/markup-compatibility/2006" xmlns:p14="http://schemas.microsoft.com/office/powerpoint/2010/main">
    <mc:Choice Requires="p14">
      <p:transition spd="slow" p14:dur="2000" advTm="26085"/>
    </mc:Choice>
    <mc:Fallback xmlns="">
      <p:transition spd="slow" advTm="2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787" y="1805800"/>
            <a:ext cx="8159260" cy="1446550"/>
          </a:xfrm>
          <a:prstGeom prst="rect">
            <a:avLst/>
          </a:prstGeom>
          <a:noFill/>
        </p:spPr>
        <p:txBody>
          <a:bodyPr wrap="square" lIns="91440" tIns="45720" rIns="91440" bIns="45720">
            <a:spAutoFit/>
          </a:bodyPr>
          <a:lstStyle/>
          <a:p>
            <a:pPr algn="ctr"/>
            <a:r>
              <a:rPr lang="en-US" sz="8800" dirty="0">
                <a:ln w="0"/>
                <a:solidFill>
                  <a:schemeClr val="accent1"/>
                </a:solidFill>
                <a:effectLst>
                  <a:outerShdw blurRad="38100" dist="25400" dir="5400000" algn="ctr" rotWithShape="0">
                    <a:srgbClr val="6E747A">
                      <a:alpha val="43000"/>
                    </a:srgbClr>
                  </a:outerShdw>
                </a:effectLst>
              </a:rPr>
              <a:t>Questions?</a:t>
            </a:r>
          </a:p>
        </p:txBody>
      </p:sp>
      <p:sp>
        <p:nvSpPr>
          <p:cNvPr id="6" name="TextBox 5"/>
          <p:cNvSpPr txBox="1"/>
          <p:nvPr/>
        </p:nvSpPr>
        <p:spPr>
          <a:xfrm>
            <a:off x="3366655" y="4322619"/>
            <a:ext cx="5611090" cy="1077218"/>
          </a:xfrm>
          <a:prstGeom prst="rect">
            <a:avLst/>
          </a:prstGeom>
          <a:noFill/>
        </p:spPr>
        <p:txBody>
          <a:bodyPr wrap="square" rtlCol="0">
            <a:spAutoFit/>
          </a:bodyPr>
          <a:lstStyle/>
          <a:p>
            <a:r>
              <a:rPr lang="en-US" sz="2400" u="sng" dirty="0"/>
              <a:t>Contact Information: </a:t>
            </a:r>
          </a:p>
          <a:p>
            <a:r>
              <a:rPr lang="en-US" sz="2000" dirty="0"/>
              <a:t> </a:t>
            </a:r>
          </a:p>
          <a:p>
            <a:r>
              <a:rPr lang="en-US" sz="2000" b="1" dirty="0"/>
              <a:t>Email</a:t>
            </a:r>
            <a:r>
              <a:rPr lang="en-US" sz="2000" dirty="0"/>
              <a:t>: Renae.Boerneke@unchealth.unc.edu</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9103682"/>
      </p:ext>
    </p:extLst>
  </p:cSld>
  <p:clrMapOvr>
    <a:masterClrMapping/>
  </p:clrMapOvr>
  <mc:AlternateContent xmlns:mc="http://schemas.openxmlformats.org/markup-compatibility/2006" xmlns:p14="http://schemas.microsoft.com/office/powerpoint/2010/main">
    <mc:Choice Requires="p14">
      <p:transition spd="slow" p14:dur="2000" advTm="13381"/>
    </mc:Choice>
    <mc:Fallback xmlns="">
      <p:transition spd="slow" advTm="13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t>
            </a:r>
          </a:p>
        </p:txBody>
      </p:sp>
      <p:sp>
        <p:nvSpPr>
          <p:cNvPr id="3" name="Content Placeholder 2"/>
          <p:cNvSpPr>
            <a:spLocks noGrp="1"/>
          </p:cNvSpPr>
          <p:nvPr>
            <p:ph idx="1"/>
          </p:nvPr>
        </p:nvSpPr>
        <p:spPr>
          <a:xfrm>
            <a:off x="677334" y="1807021"/>
            <a:ext cx="8596668" cy="3880773"/>
          </a:xfrm>
        </p:spPr>
        <p:txBody>
          <a:bodyPr>
            <a:normAutofit fontScale="70000" lnSpcReduction="20000"/>
          </a:bodyPr>
          <a:lstStyle/>
          <a:p>
            <a:r>
              <a:rPr lang="en-US" dirty="0"/>
              <a:t>Preston SL, </a:t>
            </a:r>
            <a:r>
              <a:rPr lang="en-US" dirty="0" err="1"/>
              <a:t>Briceland</a:t>
            </a:r>
            <a:r>
              <a:rPr lang="en-US" dirty="0"/>
              <a:t> LL, </a:t>
            </a:r>
            <a:r>
              <a:rPr lang="en-US" dirty="0" err="1"/>
              <a:t>Lesar</a:t>
            </a:r>
            <a:r>
              <a:rPr lang="en-US" dirty="0"/>
              <a:t> TS. Accuracy of penicillin allergy reporting. </a:t>
            </a:r>
            <a:r>
              <a:rPr lang="en-US" i="1" dirty="0"/>
              <a:t>Am J </a:t>
            </a:r>
            <a:r>
              <a:rPr lang="en-US" i="1" dirty="0" err="1"/>
              <a:t>Hosp</a:t>
            </a:r>
            <a:r>
              <a:rPr lang="en-US" i="1" dirty="0"/>
              <a:t> Pharm</a:t>
            </a:r>
            <a:r>
              <a:rPr lang="en-US" dirty="0"/>
              <a:t> 1994; 51:79-84. </a:t>
            </a:r>
          </a:p>
          <a:p>
            <a:r>
              <a:rPr lang="en-US" dirty="0"/>
              <a:t>Sade K, </a:t>
            </a:r>
            <a:r>
              <a:rPr lang="en-US" dirty="0" err="1"/>
              <a:t>Holtzer</a:t>
            </a:r>
            <a:r>
              <a:rPr lang="en-US" dirty="0"/>
              <a:t> I, </a:t>
            </a:r>
            <a:r>
              <a:rPr lang="en-US" dirty="0" err="1"/>
              <a:t>Levo</a:t>
            </a:r>
            <a:r>
              <a:rPr lang="en-US" dirty="0"/>
              <a:t> Y, </a:t>
            </a:r>
            <a:r>
              <a:rPr lang="en-US" dirty="0" err="1"/>
              <a:t>Kivity</a:t>
            </a:r>
            <a:r>
              <a:rPr lang="en-US" dirty="0"/>
              <a:t> S. The economic burden of antibiotic treatment of penicillin-allergic patients in internal medicine wards of a general tertiary care hospital. </a:t>
            </a:r>
            <a:r>
              <a:rPr lang="en-US" i="1" dirty="0" err="1"/>
              <a:t>Clin</a:t>
            </a:r>
            <a:r>
              <a:rPr lang="en-US" i="1" dirty="0"/>
              <a:t> </a:t>
            </a:r>
            <a:r>
              <a:rPr lang="en-US" i="1" dirty="0" err="1"/>
              <a:t>Exp</a:t>
            </a:r>
            <a:r>
              <a:rPr lang="en-US" i="1" dirty="0"/>
              <a:t> Allergy</a:t>
            </a:r>
            <a:r>
              <a:rPr lang="en-US" dirty="0"/>
              <a:t>. 2003. Apr; 33(4): 501-506. </a:t>
            </a:r>
          </a:p>
          <a:p>
            <a:r>
              <a:rPr lang="en-US" dirty="0"/>
              <a:t>PRE-PEN ® [package insert] Plainville, CT: ALK-ABELLO, </a:t>
            </a:r>
            <a:r>
              <a:rPr lang="en-US" dirty="0" err="1"/>
              <a:t>Inc</a:t>
            </a:r>
            <a:r>
              <a:rPr lang="en-US" dirty="0"/>
              <a:t>; 2013.</a:t>
            </a:r>
          </a:p>
          <a:p>
            <a:r>
              <a:rPr lang="en-US" dirty="0"/>
              <a:t>Macy E, Contreras R. Health care use and serious infection prevalence associated with penicillin “allergy” in hospitalized patients: A cohort study. J Allergy </a:t>
            </a:r>
            <a:r>
              <a:rPr lang="en-US" dirty="0" err="1"/>
              <a:t>Clin</a:t>
            </a:r>
            <a:r>
              <a:rPr lang="en-US" dirty="0"/>
              <a:t> </a:t>
            </a:r>
            <a:r>
              <a:rPr lang="en-US" dirty="0" err="1"/>
              <a:t>Immunol</a:t>
            </a:r>
            <a:r>
              <a:rPr lang="en-US" dirty="0"/>
              <a:t>. 2014;133:790-6</a:t>
            </a:r>
          </a:p>
          <a:p>
            <a:r>
              <a:rPr lang="en-US" dirty="0"/>
              <a:t>Plessis T, Walls G, Jordan A, Holland DJ. Implementation of a pharmacist-led penicillin allergy de-labelling service in a public hospital. J </a:t>
            </a:r>
            <a:r>
              <a:rPr lang="en-US" dirty="0" err="1"/>
              <a:t>Antimicrob</a:t>
            </a:r>
            <a:r>
              <a:rPr lang="en-US" dirty="0"/>
              <a:t> </a:t>
            </a:r>
            <a:r>
              <a:rPr lang="en-US" dirty="0" err="1"/>
              <a:t>Chemother</a:t>
            </a:r>
            <a:r>
              <a:rPr lang="en-US" dirty="0"/>
              <a:t>. 2019;doi:10.1093. </a:t>
            </a:r>
          </a:p>
          <a:p>
            <a:r>
              <a:rPr lang="en-US" dirty="0" err="1"/>
              <a:t>Shenoy</a:t>
            </a:r>
            <a:r>
              <a:rPr lang="en-US" dirty="0"/>
              <a:t> ES, Macy E, Rowe T, Blumenthal KG. Evaluation and management of penicillin allergy: A review. JAMA. 2019 Jan 15;321(2):188-199. </a:t>
            </a:r>
          </a:p>
          <a:p>
            <a:r>
              <a:rPr lang="en-US" dirty="0"/>
              <a:t>CDC. Evaluation and diagnosis of penicillin allergy for healthcare professionals. [updated 2017 Oct 31; cited 2019 Apr 1]. Available from: https://www.cdc.gov/antibiotic-use/community/for-hcp/Penicillin-Allergy.html.</a:t>
            </a:r>
          </a:p>
          <a:p>
            <a:r>
              <a:rPr lang="en-US" dirty="0">
                <a:solidFill>
                  <a:schemeClr val="tx1"/>
                </a:solidFill>
              </a:rPr>
              <a:t>Mattingly TJ, Fulton A, </a:t>
            </a:r>
            <a:r>
              <a:rPr lang="en-US" dirty="0" err="1">
                <a:solidFill>
                  <a:schemeClr val="tx1"/>
                </a:solidFill>
              </a:rPr>
              <a:t>Lumish</a:t>
            </a:r>
            <a:r>
              <a:rPr lang="en-US" dirty="0">
                <a:solidFill>
                  <a:schemeClr val="tx1"/>
                </a:solidFill>
              </a:rPr>
              <a:t> RA, et al. </a:t>
            </a:r>
            <a:r>
              <a:rPr lang="en-US" dirty="0"/>
              <a:t>The Cost of Self-Reported Penicillin Allergy: A Systematic Review. J Allergy </a:t>
            </a:r>
            <a:r>
              <a:rPr lang="en-US" dirty="0" err="1"/>
              <a:t>Clin</a:t>
            </a:r>
            <a:r>
              <a:rPr lang="en-US" dirty="0"/>
              <a:t> </a:t>
            </a:r>
            <a:r>
              <a:rPr lang="en-US" dirty="0" err="1"/>
              <a:t>Immunol</a:t>
            </a:r>
            <a:r>
              <a:rPr lang="en-US" dirty="0"/>
              <a:t> </a:t>
            </a:r>
            <a:r>
              <a:rPr lang="en-US" dirty="0" err="1"/>
              <a:t>Pract</a:t>
            </a:r>
            <a:r>
              <a:rPr lang="en-US" dirty="0"/>
              <a:t>. 2018 Sep - Oct;6(5):1649-1654.</a:t>
            </a:r>
          </a:p>
          <a:p>
            <a:endParaRPr lang="en-US" dirty="0"/>
          </a:p>
          <a:p>
            <a:endParaRPr lang="en-US" dirty="0"/>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6228951"/>
      </p:ext>
    </p:extLst>
  </p:cSld>
  <p:clrMapOvr>
    <a:masterClrMapping/>
  </p:clrMapOvr>
  <mc:AlternateContent xmlns:mc="http://schemas.openxmlformats.org/markup-compatibility/2006" xmlns:p14="http://schemas.microsoft.com/office/powerpoint/2010/main">
    <mc:Choice Requires="p14">
      <p:transition spd="slow" p14:dur="2000" advTm="1385"/>
    </mc:Choice>
    <mc:Fallback xmlns="">
      <p:transition spd="slow" advTm="1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07506"/>
            <a:ext cx="10058400" cy="1450757"/>
          </a:xfrm>
        </p:spPr>
        <p:txBody>
          <a:bodyPr/>
          <a:lstStyle/>
          <a:p>
            <a:r>
              <a:rPr lang="en-US" dirty="0"/>
              <a:t>Overview of Beta-Lactam Antibiotics </a:t>
            </a:r>
          </a:p>
        </p:txBody>
      </p:sp>
      <p:sp>
        <p:nvSpPr>
          <p:cNvPr id="3" name="Content Placeholder 2"/>
          <p:cNvSpPr>
            <a:spLocks noGrp="1"/>
          </p:cNvSpPr>
          <p:nvPr>
            <p:ph idx="1"/>
          </p:nvPr>
        </p:nvSpPr>
        <p:spPr>
          <a:xfrm>
            <a:off x="212529" y="1791194"/>
            <a:ext cx="5698173" cy="4409955"/>
          </a:xfrm>
        </p:spPr>
        <p:txBody>
          <a:bodyPr>
            <a:normAutofit fontScale="92500" lnSpcReduction="20000"/>
          </a:bodyPr>
          <a:lstStyle/>
          <a:p>
            <a:pPr>
              <a:buFont typeface="Wingdings" panose="05000000000000000000" pitchFamily="2" charset="2"/>
              <a:buChar char="Ø"/>
            </a:pPr>
            <a:r>
              <a:rPr lang="en-US" dirty="0"/>
              <a:t>Beta-lactams are the most commonly used antibiotic group in the U.S </a:t>
            </a:r>
          </a:p>
          <a:p>
            <a:pPr marL="0" indent="0">
              <a:buNone/>
            </a:pPr>
            <a:endParaRPr lang="en-US" dirty="0"/>
          </a:p>
          <a:p>
            <a:pPr>
              <a:buFont typeface="Wingdings" panose="05000000000000000000" pitchFamily="2" charset="2"/>
              <a:buChar char="Ø"/>
            </a:pPr>
            <a:r>
              <a:rPr lang="en-US" dirty="0"/>
              <a:t>Beta-lactam ring = Core structure</a:t>
            </a:r>
          </a:p>
          <a:p>
            <a:pPr lvl="1">
              <a:buFont typeface="Wingdings" panose="05000000000000000000" pitchFamily="2" charset="2"/>
              <a:buChar char="Ø"/>
            </a:pPr>
            <a:r>
              <a:rPr lang="en-US" dirty="0"/>
              <a:t>Variable side chains at the R site</a:t>
            </a:r>
          </a:p>
          <a:p>
            <a:pPr marL="0" indent="0">
              <a:buNone/>
            </a:pPr>
            <a:endParaRPr lang="en-US" dirty="0"/>
          </a:p>
          <a:p>
            <a:pPr>
              <a:buFont typeface="Wingdings" panose="05000000000000000000" pitchFamily="2" charset="2"/>
              <a:buChar char="Ø"/>
            </a:pPr>
            <a:r>
              <a:rPr lang="en-US" dirty="0"/>
              <a:t>Different side chains = different spectrum of activity and duration of action </a:t>
            </a:r>
          </a:p>
          <a:p>
            <a:pPr marL="0" indent="0">
              <a:buNone/>
            </a:pPr>
            <a:endParaRPr lang="en-US" dirty="0"/>
          </a:p>
          <a:p>
            <a:pPr>
              <a:buFont typeface="Wingdings" panose="05000000000000000000" pitchFamily="2" charset="2"/>
              <a:buChar char="Ø"/>
            </a:pPr>
            <a:r>
              <a:rPr lang="en-US" b="1" dirty="0"/>
              <a:t>Penicillin class antibiotics</a:t>
            </a:r>
            <a:r>
              <a:rPr lang="en-US" dirty="0"/>
              <a:t>: amoxicillin, amoxicillin-clavulanic acid, ampicillin, ampicillin-sulbactam, dicloxacillin, oxacillin, nafcillin, penicillin,  piperacillin-</a:t>
            </a:r>
            <a:r>
              <a:rPr lang="en-US" dirty="0" err="1"/>
              <a:t>tazobactam</a:t>
            </a:r>
            <a:r>
              <a:rPr lang="en-US" dirty="0"/>
              <a:t> </a:t>
            </a:r>
          </a:p>
          <a:p>
            <a:pPr lvl="1">
              <a:buFont typeface="Wingdings" panose="05000000000000000000" pitchFamily="2" charset="2"/>
              <a:buChar char="Ø"/>
            </a:pPr>
            <a:r>
              <a:rPr lang="en-US" dirty="0"/>
              <a:t>CDC, 2018: </a:t>
            </a:r>
            <a:r>
              <a:rPr lang="en-US" dirty="0" err="1"/>
              <a:t>Penicillins</a:t>
            </a:r>
            <a:r>
              <a:rPr lang="en-US" dirty="0"/>
              <a:t> </a:t>
            </a:r>
            <a:r>
              <a:rPr lang="en-US" dirty="0">
                <a:sym typeface="Wingdings" panose="05000000000000000000" pitchFamily="2" charset="2"/>
              </a:rPr>
              <a:t> </a:t>
            </a:r>
            <a:r>
              <a:rPr lang="en-US" dirty="0"/>
              <a:t> 59 million prescriptions</a:t>
            </a:r>
          </a:p>
          <a:p>
            <a:pPr>
              <a:buFont typeface="Wingdings" panose="05000000000000000000" pitchFamily="2" charset="2"/>
              <a:buChar char="Ø"/>
            </a:pPr>
            <a:endParaRPr lang="en-US" sz="2000" dirty="0"/>
          </a:p>
          <a:p>
            <a:pPr marL="0" indent="0">
              <a:buNone/>
            </a:pPr>
            <a:endParaRPr lang="en-US" dirty="0"/>
          </a:p>
        </p:txBody>
      </p:sp>
      <p:pic>
        <p:nvPicPr>
          <p:cNvPr id="4" name="Picture 4" descr="http://faculty.ccbcmd.edu/courses/bio141/lecguide/unit2/control/images/betalact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8266" y="1791194"/>
            <a:ext cx="6014650" cy="31592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28266" y="1774599"/>
            <a:ext cx="3048000" cy="14251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79949871"/>
      </p:ext>
    </p:extLst>
  </p:cSld>
  <p:clrMapOvr>
    <a:masterClrMapping/>
  </p:clrMapOvr>
  <mc:AlternateContent xmlns:mc="http://schemas.openxmlformats.org/markup-compatibility/2006" xmlns:p14="http://schemas.microsoft.com/office/powerpoint/2010/main">
    <mc:Choice Requires="p14">
      <p:transition spd="slow" p14:dur="2000" advTm="48372"/>
    </mc:Choice>
    <mc:Fallback xmlns="">
      <p:transition spd="slow" advTm="48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112" y="323401"/>
            <a:ext cx="8596669" cy="1430528"/>
          </a:xfrm>
        </p:spPr>
        <p:txBody>
          <a:bodyPr/>
          <a:lstStyle/>
          <a:p>
            <a:r>
              <a:rPr lang="en-US" dirty="0"/>
              <a:t>Penicillin Drug Allergy </a:t>
            </a:r>
          </a:p>
        </p:txBody>
      </p:sp>
      <p:sp>
        <p:nvSpPr>
          <p:cNvPr id="3" name="Content Placeholder 2"/>
          <p:cNvSpPr>
            <a:spLocks noGrp="1"/>
          </p:cNvSpPr>
          <p:nvPr>
            <p:ph idx="1"/>
          </p:nvPr>
        </p:nvSpPr>
        <p:spPr>
          <a:xfrm>
            <a:off x="677333" y="1577457"/>
            <a:ext cx="9360970" cy="5134708"/>
          </a:xfrm>
        </p:spPr>
        <p:txBody>
          <a:bodyPr>
            <a:normAutofit/>
          </a:bodyPr>
          <a:lstStyle/>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marL="0" indent="0">
              <a:buNone/>
            </a:pPr>
            <a:endParaRPr lang="en-US" dirty="0"/>
          </a:p>
          <a:p>
            <a:pPr marL="0" indent="0">
              <a:buNone/>
            </a:pPr>
            <a:endParaRPr lang="en-US" dirty="0"/>
          </a:p>
          <a:p>
            <a:pPr marL="457200" lvl="1" indent="0">
              <a:buNone/>
            </a:pPr>
            <a:endParaRPr lang="en-US" dirty="0"/>
          </a:p>
          <a:p>
            <a:pPr>
              <a:buFont typeface="Wingdings" panose="05000000000000000000" pitchFamily="2" charset="2"/>
              <a:buChar char="Ø"/>
            </a:pPr>
            <a:r>
              <a:rPr lang="en-US" sz="2200" b="1" dirty="0"/>
              <a:t>Why are patients not truly allergic?</a:t>
            </a:r>
          </a:p>
          <a:p>
            <a:pPr lvl="1">
              <a:buFont typeface="Wingdings" panose="05000000000000000000" pitchFamily="2" charset="2"/>
              <a:buChar char="Ø"/>
            </a:pPr>
            <a:r>
              <a:rPr lang="en-US" sz="1900" dirty="0"/>
              <a:t>Most studies report only a third of patients can describe their allergic reaction</a:t>
            </a:r>
          </a:p>
          <a:p>
            <a:pPr lvl="2">
              <a:buFont typeface="Wingdings" panose="05000000000000000000" pitchFamily="2" charset="2"/>
              <a:buChar char="Ø"/>
            </a:pPr>
            <a:r>
              <a:rPr lang="en-US" sz="1700" dirty="0"/>
              <a:t>Unrelated symptoms attributed to PCN</a:t>
            </a:r>
          </a:p>
          <a:p>
            <a:pPr lvl="1">
              <a:buFont typeface="Wingdings" panose="05000000000000000000" pitchFamily="2" charset="2"/>
              <a:buChar char="Ø"/>
            </a:pPr>
            <a:r>
              <a:rPr lang="en-US" sz="1900" dirty="0"/>
              <a:t>Rash with concomitant viral infection</a:t>
            </a:r>
          </a:p>
          <a:p>
            <a:pPr lvl="1">
              <a:buFont typeface="Wingdings" panose="05000000000000000000" pitchFamily="2" charset="2"/>
              <a:buChar char="Ø"/>
            </a:pPr>
            <a:r>
              <a:rPr lang="en-US" sz="2000" dirty="0"/>
              <a:t>Immunoglobulin E (</a:t>
            </a:r>
            <a:r>
              <a:rPr lang="en-US" sz="2000" dirty="0" err="1"/>
              <a:t>I</a:t>
            </a:r>
            <a:r>
              <a:rPr lang="en-US" sz="1900" dirty="0" err="1"/>
              <a:t>gE</a:t>
            </a:r>
            <a:r>
              <a:rPr lang="en-US" sz="1900" dirty="0"/>
              <a:t>) mediated PCN allergy wanes with time</a:t>
            </a:r>
          </a:p>
          <a:p>
            <a:endParaRPr lang="en-US" dirty="0"/>
          </a:p>
        </p:txBody>
      </p:sp>
      <p:pic>
        <p:nvPicPr>
          <p:cNvPr id="4" name="Picture 3"/>
          <p:cNvPicPr>
            <a:picLocks noChangeAspect="1"/>
          </p:cNvPicPr>
          <p:nvPr/>
        </p:nvPicPr>
        <p:blipFill>
          <a:blip r:embed="rId6"/>
          <a:stretch>
            <a:fillRect/>
          </a:stretch>
        </p:blipFill>
        <p:spPr>
          <a:xfrm>
            <a:off x="1517810" y="1930400"/>
            <a:ext cx="8520493" cy="2375637"/>
          </a:xfrm>
          <a:prstGeom prst="rect">
            <a:avLst/>
          </a:prstGeom>
        </p:spPr>
      </p:pic>
      <p:sp>
        <p:nvSpPr>
          <p:cNvPr id="5" name="Footer Placeholder 3"/>
          <p:cNvSpPr>
            <a:spLocks noGrp="1"/>
          </p:cNvSpPr>
          <p:nvPr>
            <p:ph type="ftr" sz="quarter" idx="11"/>
          </p:nvPr>
        </p:nvSpPr>
        <p:spPr>
          <a:xfrm>
            <a:off x="0" y="6429595"/>
            <a:ext cx="5142632" cy="428405"/>
          </a:xfrm>
        </p:spPr>
        <p:txBody>
          <a:bodyPr/>
          <a:lstStyle/>
          <a:p>
            <a:r>
              <a:rPr lang="en-US" sz="1200" dirty="0">
                <a:solidFill>
                  <a:schemeClr val="tx1"/>
                </a:solidFill>
              </a:rPr>
              <a:t>Preston Et al. </a:t>
            </a:r>
            <a:r>
              <a:rPr lang="en-US" sz="1200" i="1" dirty="0">
                <a:solidFill>
                  <a:schemeClr val="tx1"/>
                </a:solidFill>
              </a:rPr>
              <a:t>Am J </a:t>
            </a:r>
            <a:r>
              <a:rPr lang="en-US" sz="1200" i="1" dirty="0" err="1">
                <a:solidFill>
                  <a:schemeClr val="tx1"/>
                </a:solidFill>
              </a:rPr>
              <a:t>Hosp</a:t>
            </a:r>
            <a:r>
              <a:rPr lang="en-US" sz="1200" i="1" dirty="0">
                <a:solidFill>
                  <a:schemeClr val="tx1"/>
                </a:solidFill>
              </a:rPr>
              <a:t> Pharm</a:t>
            </a:r>
            <a:r>
              <a:rPr lang="en-US" sz="1200" dirty="0">
                <a:solidFill>
                  <a:schemeClr val="tx1"/>
                </a:solidFill>
              </a:rPr>
              <a:t> 1994; 51:79-84 </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56466153"/>
      </p:ext>
    </p:extLst>
  </p:cSld>
  <p:clrMapOvr>
    <a:masterClrMapping/>
  </p:clrMapOvr>
  <mc:AlternateContent xmlns:mc="http://schemas.openxmlformats.org/markup-compatibility/2006" xmlns:p14="http://schemas.microsoft.com/office/powerpoint/2010/main">
    <mc:Choice Requires="p14">
      <p:transition spd="slow" p14:dur="2000" advTm="72548"/>
    </mc:Choice>
    <mc:Fallback xmlns="">
      <p:transition spd="slow" advTm="7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149" y="1881051"/>
            <a:ext cx="9260486" cy="2795787"/>
          </a:xfrm>
        </p:spPr>
        <p:txBody>
          <a:bodyPr>
            <a:normAutofit/>
          </a:bodyPr>
          <a:lstStyle/>
          <a:p>
            <a:r>
              <a:rPr lang="en-US" sz="4000" dirty="0"/>
              <a:t>Why do we want to eliminate a penicillin allergy from patient’s records?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3625693"/>
      </p:ext>
    </p:extLst>
  </p:cSld>
  <p:clrMapOvr>
    <a:masterClrMapping/>
  </p:clrMapOvr>
  <mc:AlternateContent xmlns:mc="http://schemas.openxmlformats.org/markup-compatibility/2006" xmlns:p14="http://schemas.microsoft.com/office/powerpoint/2010/main">
    <mc:Choice Requires="p14">
      <p:transition spd="slow" p14:dur="2000" advTm="23321"/>
    </mc:Choice>
    <mc:Fallback xmlns="">
      <p:transition spd="slow" advTm="2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188" y="97861"/>
            <a:ext cx="10058400" cy="1450757"/>
          </a:xfrm>
        </p:spPr>
        <p:txBody>
          <a:bodyPr/>
          <a:lstStyle/>
          <a:p>
            <a:r>
              <a:rPr lang="en-US" dirty="0"/>
              <a:t>Cost of Penicillin “Allergy” </a:t>
            </a:r>
          </a:p>
        </p:txBody>
      </p:sp>
      <p:sp>
        <p:nvSpPr>
          <p:cNvPr id="3" name="Content Placeholder 2"/>
          <p:cNvSpPr>
            <a:spLocks noGrp="1"/>
          </p:cNvSpPr>
          <p:nvPr>
            <p:ph idx="1"/>
          </p:nvPr>
        </p:nvSpPr>
        <p:spPr>
          <a:xfrm>
            <a:off x="677333" y="2025149"/>
            <a:ext cx="8596668" cy="4650377"/>
          </a:xfrm>
        </p:spPr>
        <p:txBody>
          <a:bodyPr/>
          <a:lstStyle/>
          <a:p>
            <a:pPr>
              <a:lnSpc>
                <a:spcPct val="100000"/>
              </a:lnSpc>
              <a:buFont typeface="Wingdings" panose="05000000000000000000" pitchFamily="2" charset="2"/>
              <a:buChar char="Ø"/>
              <a:defRPr/>
            </a:pPr>
            <a:r>
              <a:rPr lang="en-US" sz="2800" b="1" dirty="0"/>
              <a:t>Cost to the Patient:</a:t>
            </a:r>
          </a:p>
          <a:p>
            <a:pPr lvl="1">
              <a:lnSpc>
                <a:spcPct val="100000"/>
              </a:lnSpc>
              <a:buFont typeface="Wingdings" panose="05000000000000000000" pitchFamily="2" charset="2"/>
              <a:buChar char="Ø"/>
              <a:defRPr/>
            </a:pPr>
            <a:r>
              <a:rPr lang="en-US" sz="2400" dirty="0"/>
              <a:t>Providers are forced to prescribe broad-spectrum antibiotics</a:t>
            </a:r>
          </a:p>
          <a:p>
            <a:pPr lvl="1">
              <a:lnSpc>
                <a:spcPct val="100000"/>
              </a:lnSpc>
              <a:buFont typeface="Wingdings" panose="05000000000000000000" pitchFamily="2" charset="2"/>
              <a:buChar char="Ø"/>
              <a:defRPr/>
            </a:pPr>
            <a:r>
              <a:rPr lang="en-US" sz="2400" dirty="0"/>
              <a:t>Increased rates of adverse reactions</a:t>
            </a:r>
          </a:p>
          <a:p>
            <a:pPr lvl="1">
              <a:lnSpc>
                <a:spcPct val="100000"/>
              </a:lnSpc>
              <a:buFont typeface="Wingdings" panose="05000000000000000000" pitchFamily="2" charset="2"/>
              <a:buChar char="Ø"/>
              <a:defRPr/>
            </a:pPr>
            <a:r>
              <a:rPr lang="en-US" sz="2400" dirty="0"/>
              <a:t>Higher Rates of multidrug-resistant organisms</a:t>
            </a:r>
            <a:endParaRPr lang="en-US" sz="2400" baseline="30000" dirty="0"/>
          </a:p>
          <a:p>
            <a:endParaRPr lang="en-US" dirty="0"/>
          </a:p>
        </p:txBody>
      </p:sp>
      <p:sp>
        <p:nvSpPr>
          <p:cNvPr id="4" name="Rectangle 3"/>
          <p:cNvSpPr/>
          <p:nvPr/>
        </p:nvSpPr>
        <p:spPr>
          <a:xfrm>
            <a:off x="550460" y="6395341"/>
            <a:ext cx="6096000" cy="276999"/>
          </a:xfrm>
          <a:prstGeom prst="rect">
            <a:avLst/>
          </a:prstGeom>
        </p:spPr>
        <p:txBody>
          <a:bodyPr>
            <a:spAutoFit/>
          </a:bodyPr>
          <a:lstStyle/>
          <a:p>
            <a:r>
              <a:rPr lang="en-US" sz="1200" dirty="0"/>
              <a:t>Macy EM, Chen LH. </a:t>
            </a:r>
            <a:r>
              <a:rPr lang="en-US" sz="1200" i="1" dirty="0"/>
              <a:t>J Allergy Clin Immunol</a:t>
            </a:r>
            <a:r>
              <a:rPr lang="en-US" sz="1200" dirty="0"/>
              <a:t>. 2017;139:AB33. </a:t>
            </a:r>
          </a:p>
        </p:txBody>
      </p:sp>
      <p:sp>
        <p:nvSpPr>
          <p:cNvPr id="7" name="Freeform 6"/>
          <p:cNvSpPr/>
          <p:nvPr/>
        </p:nvSpPr>
        <p:spPr>
          <a:xfrm>
            <a:off x="3976946" y="4299754"/>
            <a:ext cx="1997442" cy="1997413"/>
          </a:xfrm>
          <a:custGeom>
            <a:avLst/>
            <a:gdLst>
              <a:gd name="connsiteX0" fmla="*/ 0 w 1997442"/>
              <a:gd name="connsiteY0" fmla="*/ 998707 h 1997413"/>
              <a:gd name="connsiteX1" fmla="*/ 998721 w 1997442"/>
              <a:gd name="connsiteY1" fmla="*/ 0 h 1997413"/>
              <a:gd name="connsiteX2" fmla="*/ 1997442 w 1997442"/>
              <a:gd name="connsiteY2" fmla="*/ 998707 h 1997413"/>
              <a:gd name="connsiteX3" fmla="*/ 998721 w 1997442"/>
              <a:gd name="connsiteY3" fmla="*/ 1997414 h 1997413"/>
              <a:gd name="connsiteX4" fmla="*/ 0 w 1997442"/>
              <a:gd name="connsiteY4" fmla="*/ 998707 h 199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42" h="1997413">
                <a:moveTo>
                  <a:pt x="0" y="998707"/>
                </a:moveTo>
                <a:cubicBezTo>
                  <a:pt x="0" y="447136"/>
                  <a:pt x="447143" y="0"/>
                  <a:pt x="998721" y="0"/>
                </a:cubicBezTo>
                <a:cubicBezTo>
                  <a:pt x="1550299" y="0"/>
                  <a:pt x="1997442" y="447136"/>
                  <a:pt x="1997442" y="998707"/>
                </a:cubicBezTo>
                <a:cubicBezTo>
                  <a:pt x="1997442" y="1550278"/>
                  <a:pt x="1550299" y="1997414"/>
                  <a:pt x="998721" y="1997414"/>
                </a:cubicBezTo>
                <a:cubicBezTo>
                  <a:pt x="447143" y="1997414"/>
                  <a:pt x="0" y="1550278"/>
                  <a:pt x="0" y="998707"/>
                </a:cubicBezTo>
                <a:close/>
              </a:path>
            </a:pathLst>
          </a:cu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06819" tIns="406814" rIns="406819" bIns="406814" numCol="1" spcCol="1270" anchor="ctr" anchorCtr="0">
            <a:noAutofit/>
          </a:bodyPr>
          <a:lstStyle/>
          <a:p>
            <a:pPr lvl="0" algn="ctr" defTabSz="1333500">
              <a:lnSpc>
                <a:spcPct val="90000"/>
              </a:lnSpc>
              <a:spcBef>
                <a:spcPct val="0"/>
              </a:spcBef>
              <a:spcAft>
                <a:spcPct val="35000"/>
              </a:spcAft>
            </a:pPr>
            <a:r>
              <a:rPr lang="en-US" sz="3000" b="1" kern="1200" dirty="0">
                <a:solidFill>
                  <a:schemeClr val="tx2">
                    <a:lumMod val="75000"/>
                  </a:schemeClr>
                </a:solidFill>
              </a:rPr>
              <a:t>23.4%</a:t>
            </a:r>
          </a:p>
          <a:p>
            <a:pPr lvl="0" algn="ctr" defTabSz="1333500">
              <a:lnSpc>
                <a:spcPct val="90000"/>
              </a:lnSpc>
              <a:spcBef>
                <a:spcPct val="0"/>
              </a:spcBef>
              <a:spcAft>
                <a:spcPct val="35000"/>
              </a:spcAft>
            </a:pPr>
            <a:r>
              <a:rPr lang="en-US" sz="3000" b="0" i="1" kern="1200" dirty="0">
                <a:solidFill>
                  <a:schemeClr val="tx2">
                    <a:lumMod val="75000"/>
                  </a:schemeClr>
                </a:solidFill>
              </a:rPr>
              <a:t>C. diff</a:t>
            </a:r>
            <a:r>
              <a:rPr lang="en-US" sz="3000" b="0" kern="1200" dirty="0">
                <a:solidFill>
                  <a:schemeClr val="tx2">
                    <a:lumMod val="75000"/>
                  </a:schemeClr>
                </a:solidFill>
              </a:rPr>
              <a:t> </a:t>
            </a:r>
            <a:endParaRPr lang="en-US" sz="3000" b="0" kern="1200" dirty="0"/>
          </a:p>
        </p:txBody>
      </p:sp>
      <p:sp>
        <p:nvSpPr>
          <p:cNvPr id="8" name="Freeform 7"/>
          <p:cNvSpPr/>
          <p:nvPr/>
        </p:nvSpPr>
        <p:spPr>
          <a:xfrm>
            <a:off x="6243981" y="4299754"/>
            <a:ext cx="1997442" cy="1997413"/>
          </a:xfrm>
          <a:custGeom>
            <a:avLst/>
            <a:gdLst>
              <a:gd name="connsiteX0" fmla="*/ 0 w 1997442"/>
              <a:gd name="connsiteY0" fmla="*/ 998707 h 1997413"/>
              <a:gd name="connsiteX1" fmla="*/ 998721 w 1997442"/>
              <a:gd name="connsiteY1" fmla="*/ 0 h 1997413"/>
              <a:gd name="connsiteX2" fmla="*/ 1997442 w 1997442"/>
              <a:gd name="connsiteY2" fmla="*/ 998707 h 1997413"/>
              <a:gd name="connsiteX3" fmla="*/ 998721 w 1997442"/>
              <a:gd name="connsiteY3" fmla="*/ 1997414 h 1997413"/>
              <a:gd name="connsiteX4" fmla="*/ 0 w 1997442"/>
              <a:gd name="connsiteY4" fmla="*/ 998707 h 199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42" h="1997413">
                <a:moveTo>
                  <a:pt x="0" y="998707"/>
                </a:moveTo>
                <a:cubicBezTo>
                  <a:pt x="0" y="447136"/>
                  <a:pt x="447143" y="0"/>
                  <a:pt x="998721" y="0"/>
                </a:cubicBezTo>
                <a:cubicBezTo>
                  <a:pt x="1550299" y="0"/>
                  <a:pt x="1997442" y="447136"/>
                  <a:pt x="1997442" y="998707"/>
                </a:cubicBezTo>
                <a:cubicBezTo>
                  <a:pt x="1997442" y="1550278"/>
                  <a:pt x="1550299" y="1997414"/>
                  <a:pt x="998721" y="1997414"/>
                </a:cubicBezTo>
                <a:cubicBezTo>
                  <a:pt x="447143" y="1997414"/>
                  <a:pt x="0" y="1550278"/>
                  <a:pt x="0" y="998707"/>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06819" tIns="406814" rIns="406819" bIns="406814" numCol="1" spcCol="1270" anchor="ctr" anchorCtr="0">
            <a:noAutofit/>
          </a:bodyPr>
          <a:lstStyle/>
          <a:p>
            <a:pPr lvl="0" algn="ctr" defTabSz="1333500">
              <a:lnSpc>
                <a:spcPct val="90000"/>
              </a:lnSpc>
              <a:spcBef>
                <a:spcPct val="0"/>
              </a:spcBef>
              <a:spcAft>
                <a:spcPct val="35000"/>
              </a:spcAft>
            </a:pPr>
            <a:r>
              <a:rPr lang="en-US" sz="3000" b="1" kern="1200" dirty="0">
                <a:solidFill>
                  <a:schemeClr val="tx2">
                    <a:lumMod val="75000"/>
                  </a:schemeClr>
                </a:solidFill>
              </a:rPr>
              <a:t>14.1%</a:t>
            </a:r>
          </a:p>
          <a:p>
            <a:pPr lvl="0" algn="ctr" defTabSz="1333500">
              <a:lnSpc>
                <a:spcPct val="90000"/>
              </a:lnSpc>
              <a:spcBef>
                <a:spcPct val="0"/>
              </a:spcBef>
              <a:spcAft>
                <a:spcPct val="35000"/>
              </a:spcAft>
            </a:pPr>
            <a:r>
              <a:rPr lang="en-US" sz="3000" kern="1200" dirty="0">
                <a:solidFill>
                  <a:schemeClr val="tx2">
                    <a:lumMod val="75000"/>
                  </a:schemeClr>
                </a:solidFill>
              </a:rPr>
              <a:t>MRSA </a:t>
            </a:r>
            <a:endParaRPr lang="en-US" sz="3000" kern="1200" dirty="0"/>
          </a:p>
        </p:txBody>
      </p:sp>
      <p:sp>
        <p:nvSpPr>
          <p:cNvPr id="9" name="Freeform 8"/>
          <p:cNvSpPr/>
          <p:nvPr/>
        </p:nvSpPr>
        <p:spPr>
          <a:xfrm>
            <a:off x="1719076" y="4299745"/>
            <a:ext cx="1997442" cy="1997413"/>
          </a:xfrm>
          <a:custGeom>
            <a:avLst/>
            <a:gdLst>
              <a:gd name="connsiteX0" fmla="*/ 0 w 1997442"/>
              <a:gd name="connsiteY0" fmla="*/ 998707 h 1997413"/>
              <a:gd name="connsiteX1" fmla="*/ 998721 w 1997442"/>
              <a:gd name="connsiteY1" fmla="*/ 0 h 1997413"/>
              <a:gd name="connsiteX2" fmla="*/ 1997442 w 1997442"/>
              <a:gd name="connsiteY2" fmla="*/ 998707 h 1997413"/>
              <a:gd name="connsiteX3" fmla="*/ 998721 w 1997442"/>
              <a:gd name="connsiteY3" fmla="*/ 1997414 h 1997413"/>
              <a:gd name="connsiteX4" fmla="*/ 0 w 1997442"/>
              <a:gd name="connsiteY4" fmla="*/ 998707 h 199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42" h="1997413">
                <a:moveTo>
                  <a:pt x="0" y="998707"/>
                </a:moveTo>
                <a:cubicBezTo>
                  <a:pt x="0" y="447136"/>
                  <a:pt x="447143" y="0"/>
                  <a:pt x="998721" y="0"/>
                </a:cubicBezTo>
                <a:cubicBezTo>
                  <a:pt x="1550299" y="0"/>
                  <a:pt x="1997442" y="447136"/>
                  <a:pt x="1997442" y="998707"/>
                </a:cubicBezTo>
                <a:cubicBezTo>
                  <a:pt x="1997442" y="1550278"/>
                  <a:pt x="1550299" y="1997414"/>
                  <a:pt x="998721" y="1997414"/>
                </a:cubicBezTo>
                <a:cubicBezTo>
                  <a:pt x="447143" y="1997414"/>
                  <a:pt x="0" y="1550278"/>
                  <a:pt x="0" y="998707"/>
                </a:cubicBezTo>
                <a:close/>
              </a:path>
            </a:pathLst>
          </a:custGeom>
          <a:solidFill>
            <a:schemeClr val="bg2">
              <a:lumMod val="75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06819" tIns="406814" rIns="406819" bIns="406814" numCol="1" spcCol="1270" anchor="ctr" anchorCtr="0">
            <a:noAutofit/>
          </a:bodyPr>
          <a:lstStyle/>
          <a:p>
            <a:pPr lvl="0" algn="ctr" defTabSz="1333500">
              <a:lnSpc>
                <a:spcPct val="90000"/>
              </a:lnSpc>
              <a:spcBef>
                <a:spcPct val="0"/>
              </a:spcBef>
              <a:spcAft>
                <a:spcPct val="35000"/>
              </a:spcAft>
            </a:pPr>
            <a:r>
              <a:rPr lang="en-US" sz="3000" b="1" kern="1200" dirty="0">
                <a:solidFill>
                  <a:schemeClr val="tx2">
                    <a:lumMod val="75000"/>
                  </a:schemeClr>
                </a:solidFill>
              </a:rPr>
              <a:t>30.1%</a:t>
            </a:r>
          </a:p>
          <a:p>
            <a:pPr lvl="0" algn="ctr" defTabSz="1333500">
              <a:lnSpc>
                <a:spcPct val="90000"/>
              </a:lnSpc>
              <a:spcBef>
                <a:spcPct val="0"/>
              </a:spcBef>
              <a:spcAft>
                <a:spcPct val="35000"/>
              </a:spcAft>
            </a:pPr>
            <a:r>
              <a:rPr lang="en-US" sz="3000" kern="1200" dirty="0">
                <a:solidFill>
                  <a:schemeClr val="tx2">
                    <a:lumMod val="75000"/>
                  </a:schemeClr>
                </a:solidFill>
              </a:rPr>
              <a:t>VRE </a:t>
            </a:r>
            <a:endParaRPr lang="en-US" sz="3000" kern="1200"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31971628"/>
      </p:ext>
    </p:extLst>
  </p:cSld>
  <p:clrMapOvr>
    <a:masterClrMapping/>
  </p:clrMapOvr>
  <mc:AlternateContent xmlns:mc="http://schemas.openxmlformats.org/markup-compatibility/2006" xmlns:p14="http://schemas.microsoft.com/office/powerpoint/2010/main">
    <mc:Choice Requires="p14">
      <p:transition spd="slow" p14:dur="2000" advTm="55420"/>
    </mc:Choice>
    <mc:Fallback xmlns="">
      <p:transition spd="slow" advTm="5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488" y="0"/>
            <a:ext cx="10058400" cy="1450757"/>
          </a:xfrm>
        </p:spPr>
        <p:txBody>
          <a:bodyPr/>
          <a:lstStyle/>
          <a:p>
            <a:r>
              <a:rPr lang="en-US" dirty="0"/>
              <a:t>Cost of Penicillin “Allergy” </a:t>
            </a:r>
          </a:p>
        </p:txBody>
      </p:sp>
      <p:sp>
        <p:nvSpPr>
          <p:cNvPr id="3" name="Content Placeholder 2"/>
          <p:cNvSpPr>
            <a:spLocks noGrp="1"/>
          </p:cNvSpPr>
          <p:nvPr>
            <p:ph idx="1"/>
          </p:nvPr>
        </p:nvSpPr>
        <p:spPr>
          <a:xfrm>
            <a:off x="323165" y="1621476"/>
            <a:ext cx="9119810" cy="5090159"/>
          </a:xfrm>
        </p:spPr>
        <p:txBody>
          <a:bodyPr/>
          <a:lstStyle/>
          <a:p>
            <a:pPr>
              <a:lnSpc>
                <a:spcPct val="100000"/>
              </a:lnSpc>
              <a:buFont typeface="Wingdings" panose="05000000000000000000" pitchFamily="2" charset="2"/>
              <a:buChar char="Ø"/>
              <a:defRPr/>
            </a:pPr>
            <a:r>
              <a:rPr lang="en-US" sz="2800" b="1" dirty="0"/>
              <a:t>Cost to Healthcare: </a:t>
            </a:r>
          </a:p>
          <a:p>
            <a:pPr lvl="1">
              <a:lnSpc>
                <a:spcPct val="100000"/>
              </a:lnSpc>
              <a:buFont typeface="Wingdings" panose="05000000000000000000" pitchFamily="2" charset="2"/>
              <a:buChar char="Ø"/>
              <a:defRPr/>
            </a:pPr>
            <a:r>
              <a:rPr lang="en-US" sz="2400" dirty="0"/>
              <a:t>Increased rate of hospitalizations</a:t>
            </a:r>
          </a:p>
          <a:p>
            <a:pPr lvl="1">
              <a:lnSpc>
                <a:spcPct val="100000"/>
              </a:lnSpc>
              <a:buFont typeface="Wingdings" panose="05000000000000000000" pitchFamily="2" charset="2"/>
              <a:buChar char="Ø"/>
              <a:defRPr/>
            </a:pPr>
            <a:r>
              <a:rPr lang="en-US" sz="2400" dirty="0"/>
              <a:t>Prolonged length of hospitalizations</a:t>
            </a:r>
          </a:p>
          <a:p>
            <a:pPr lvl="1">
              <a:lnSpc>
                <a:spcPct val="100000"/>
              </a:lnSpc>
              <a:buFont typeface="Wingdings" panose="05000000000000000000" pitchFamily="2" charset="2"/>
              <a:buChar char="Ø"/>
              <a:defRPr/>
            </a:pPr>
            <a:r>
              <a:rPr lang="en-US" sz="2400" dirty="0"/>
              <a:t>Antibiotic alternatives are more costly</a:t>
            </a:r>
          </a:p>
          <a:p>
            <a:pPr marL="914400" lvl="2" indent="0">
              <a:lnSpc>
                <a:spcPct val="100000"/>
              </a:lnSpc>
              <a:buNone/>
              <a:defRPr/>
            </a:pPr>
            <a:endParaRPr lang="en-US" sz="2000" dirty="0"/>
          </a:p>
        </p:txBody>
      </p:sp>
      <p:sp>
        <p:nvSpPr>
          <p:cNvPr id="4" name="Footer Placeholder 3"/>
          <p:cNvSpPr>
            <a:spLocks noGrp="1"/>
          </p:cNvSpPr>
          <p:nvPr>
            <p:ph type="ftr" sz="quarter" idx="11"/>
          </p:nvPr>
        </p:nvSpPr>
        <p:spPr>
          <a:xfrm>
            <a:off x="181723" y="6453949"/>
            <a:ext cx="5142632" cy="428405"/>
          </a:xfrm>
        </p:spPr>
        <p:txBody>
          <a:bodyPr/>
          <a:lstStyle/>
          <a:p>
            <a:r>
              <a:rPr lang="en-US" sz="1200" dirty="0">
                <a:solidFill>
                  <a:schemeClr val="tx1"/>
                </a:solidFill>
              </a:rPr>
              <a:t>Macy EM, Chen LH. </a:t>
            </a:r>
            <a:r>
              <a:rPr lang="en-US" sz="1200" i="1" dirty="0">
                <a:solidFill>
                  <a:schemeClr val="tx1"/>
                </a:solidFill>
              </a:rPr>
              <a:t>J Allergy Clin Immunol</a:t>
            </a:r>
            <a:r>
              <a:rPr lang="en-US" sz="1200" dirty="0">
                <a:solidFill>
                  <a:schemeClr val="tx1"/>
                </a:solidFill>
              </a:rPr>
              <a:t>. 2017;139:AB33</a:t>
            </a:r>
          </a:p>
          <a:p>
            <a:r>
              <a:rPr lang="en-US" sz="1200" dirty="0">
                <a:solidFill>
                  <a:schemeClr val="tx1"/>
                </a:solidFill>
              </a:rPr>
              <a:t>Mattingly et al. </a:t>
            </a:r>
            <a:r>
              <a:rPr lang="en-US" sz="1200" i="1" dirty="0">
                <a:solidFill>
                  <a:schemeClr val="tx1"/>
                </a:solidFill>
              </a:rPr>
              <a:t>J Allergy Clin Immunol</a:t>
            </a:r>
            <a:r>
              <a:rPr lang="en-US" sz="1200" dirty="0">
                <a:solidFill>
                  <a:schemeClr val="tx1"/>
                </a:solidFill>
              </a:rPr>
              <a:t>. 2018; 6(5):1649-1654. </a:t>
            </a:r>
          </a:p>
        </p:txBody>
      </p:sp>
      <p:sp>
        <p:nvSpPr>
          <p:cNvPr id="5" name="Freeform 4"/>
          <p:cNvSpPr/>
          <p:nvPr/>
        </p:nvSpPr>
        <p:spPr>
          <a:xfrm>
            <a:off x="2165408" y="3423982"/>
            <a:ext cx="3158947" cy="2803197"/>
          </a:xfrm>
          <a:custGeom>
            <a:avLst/>
            <a:gdLst>
              <a:gd name="connsiteX0" fmla="*/ 0 w 1997442"/>
              <a:gd name="connsiteY0" fmla="*/ 998707 h 1997413"/>
              <a:gd name="connsiteX1" fmla="*/ 998721 w 1997442"/>
              <a:gd name="connsiteY1" fmla="*/ 0 h 1997413"/>
              <a:gd name="connsiteX2" fmla="*/ 1997442 w 1997442"/>
              <a:gd name="connsiteY2" fmla="*/ 998707 h 1997413"/>
              <a:gd name="connsiteX3" fmla="*/ 998721 w 1997442"/>
              <a:gd name="connsiteY3" fmla="*/ 1997414 h 1997413"/>
              <a:gd name="connsiteX4" fmla="*/ 0 w 1997442"/>
              <a:gd name="connsiteY4" fmla="*/ 998707 h 199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42" h="1997413">
                <a:moveTo>
                  <a:pt x="0" y="998707"/>
                </a:moveTo>
                <a:cubicBezTo>
                  <a:pt x="0" y="447136"/>
                  <a:pt x="447143" y="0"/>
                  <a:pt x="998721" y="0"/>
                </a:cubicBezTo>
                <a:cubicBezTo>
                  <a:pt x="1550299" y="0"/>
                  <a:pt x="1997442" y="447136"/>
                  <a:pt x="1997442" y="998707"/>
                </a:cubicBezTo>
                <a:cubicBezTo>
                  <a:pt x="1997442" y="1550278"/>
                  <a:pt x="1550299" y="1997414"/>
                  <a:pt x="998721" y="1997414"/>
                </a:cubicBezTo>
                <a:cubicBezTo>
                  <a:pt x="447143" y="1997414"/>
                  <a:pt x="0" y="1550278"/>
                  <a:pt x="0" y="998707"/>
                </a:cubicBezTo>
                <a:close/>
              </a:path>
            </a:pathLst>
          </a:custGeom>
          <a:solidFill>
            <a:schemeClr val="bg2">
              <a:lumMod val="75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06819" tIns="406814" rIns="406819" bIns="406814" numCol="1" spcCol="1270" anchor="ctr" anchorCtr="0">
            <a:noAutofit/>
          </a:bodyPr>
          <a:lstStyle/>
          <a:p>
            <a:pPr lvl="0" algn="ctr" defTabSz="1333500">
              <a:lnSpc>
                <a:spcPct val="90000"/>
              </a:lnSpc>
              <a:spcBef>
                <a:spcPct val="0"/>
              </a:spcBef>
              <a:spcAft>
                <a:spcPct val="35000"/>
              </a:spcAft>
            </a:pPr>
            <a:r>
              <a:rPr lang="en-US" sz="3000" b="1" kern="1200" dirty="0">
                <a:solidFill>
                  <a:schemeClr val="tx2">
                    <a:lumMod val="75000"/>
                  </a:schemeClr>
                </a:solidFill>
              </a:rPr>
              <a:t>Inpatient:</a:t>
            </a:r>
          </a:p>
          <a:p>
            <a:pPr lvl="0" algn="ctr" defTabSz="1333500">
              <a:lnSpc>
                <a:spcPct val="90000"/>
              </a:lnSpc>
              <a:spcBef>
                <a:spcPct val="0"/>
              </a:spcBef>
              <a:spcAft>
                <a:spcPct val="35000"/>
              </a:spcAft>
            </a:pPr>
            <a:r>
              <a:rPr lang="en-US" sz="3000" dirty="0">
                <a:solidFill>
                  <a:schemeClr val="tx2">
                    <a:lumMod val="75000"/>
                  </a:schemeClr>
                </a:solidFill>
              </a:rPr>
              <a:t>$ 0 – 609/PCN allergic patient </a:t>
            </a:r>
            <a:endParaRPr lang="en-US" sz="3000" kern="1200" dirty="0">
              <a:solidFill>
                <a:schemeClr val="tx2">
                  <a:lumMod val="75000"/>
                </a:schemeClr>
              </a:solidFill>
            </a:endParaRPr>
          </a:p>
        </p:txBody>
      </p:sp>
      <p:sp>
        <p:nvSpPr>
          <p:cNvPr id="6" name="Freeform 5"/>
          <p:cNvSpPr/>
          <p:nvPr/>
        </p:nvSpPr>
        <p:spPr>
          <a:xfrm>
            <a:off x="5676587" y="3423982"/>
            <a:ext cx="3097024" cy="2803197"/>
          </a:xfrm>
          <a:custGeom>
            <a:avLst/>
            <a:gdLst>
              <a:gd name="connsiteX0" fmla="*/ 0 w 1997442"/>
              <a:gd name="connsiteY0" fmla="*/ 998707 h 1997413"/>
              <a:gd name="connsiteX1" fmla="*/ 998721 w 1997442"/>
              <a:gd name="connsiteY1" fmla="*/ 0 h 1997413"/>
              <a:gd name="connsiteX2" fmla="*/ 1997442 w 1997442"/>
              <a:gd name="connsiteY2" fmla="*/ 998707 h 1997413"/>
              <a:gd name="connsiteX3" fmla="*/ 998721 w 1997442"/>
              <a:gd name="connsiteY3" fmla="*/ 1997414 h 1997413"/>
              <a:gd name="connsiteX4" fmla="*/ 0 w 1997442"/>
              <a:gd name="connsiteY4" fmla="*/ 998707 h 199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42" h="1997413">
                <a:moveTo>
                  <a:pt x="0" y="998707"/>
                </a:moveTo>
                <a:cubicBezTo>
                  <a:pt x="0" y="447136"/>
                  <a:pt x="447143" y="0"/>
                  <a:pt x="998721" y="0"/>
                </a:cubicBezTo>
                <a:cubicBezTo>
                  <a:pt x="1550299" y="0"/>
                  <a:pt x="1997442" y="447136"/>
                  <a:pt x="1997442" y="998707"/>
                </a:cubicBezTo>
                <a:cubicBezTo>
                  <a:pt x="1997442" y="1550278"/>
                  <a:pt x="1550299" y="1997414"/>
                  <a:pt x="998721" y="1997414"/>
                </a:cubicBezTo>
                <a:cubicBezTo>
                  <a:pt x="447143" y="1997414"/>
                  <a:pt x="0" y="1550278"/>
                  <a:pt x="0" y="998707"/>
                </a:cubicBezTo>
                <a:close/>
              </a:path>
            </a:pathLst>
          </a:cu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06819" tIns="406814" rIns="406819" bIns="406814" numCol="1" spcCol="1270" anchor="ctr" anchorCtr="0">
            <a:noAutofit/>
          </a:bodyPr>
          <a:lstStyle/>
          <a:p>
            <a:pPr lvl="0" algn="ctr" defTabSz="1333500">
              <a:lnSpc>
                <a:spcPct val="90000"/>
              </a:lnSpc>
              <a:spcBef>
                <a:spcPct val="0"/>
              </a:spcBef>
              <a:spcAft>
                <a:spcPct val="35000"/>
              </a:spcAft>
            </a:pPr>
            <a:r>
              <a:rPr lang="en-US" sz="3000" b="1" kern="1200" dirty="0">
                <a:solidFill>
                  <a:schemeClr val="tx2">
                    <a:lumMod val="75000"/>
                  </a:schemeClr>
                </a:solidFill>
              </a:rPr>
              <a:t>Outpatient:</a:t>
            </a:r>
          </a:p>
          <a:p>
            <a:pPr lvl="0" algn="ctr" defTabSz="1333500">
              <a:lnSpc>
                <a:spcPct val="90000"/>
              </a:lnSpc>
              <a:spcBef>
                <a:spcPct val="0"/>
              </a:spcBef>
              <a:spcAft>
                <a:spcPct val="35000"/>
              </a:spcAft>
            </a:pPr>
            <a:r>
              <a:rPr lang="en-US" sz="3000" dirty="0">
                <a:solidFill>
                  <a:schemeClr val="tx2">
                    <a:lumMod val="75000"/>
                  </a:schemeClr>
                </a:solidFill>
              </a:rPr>
              <a:t>$14 –193/PCN allergic patient </a:t>
            </a:r>
            <a:endParaRPr lang="en-US" sz="3000" kern="1200" dirty="0"/>
          </a:p>
        </p:txBody>
      </p:sp>
      <p:pic>
        <p:nvPicPr>
          <p:cNvPr id="10" name="Picture 9"/>
          <p:cNvPicPr>
            <a:picLocks noChangeAspect="1"/>
          </p:cNvPicPr>
          <p:nvPr/>
        </p:nvPicPr>
        <p:blipFill>
          <a:blip r:embed="rId6"/>
          <a:stretch>
            <a:fillRect/>
          </a:stretch>
        </p:blipFill>
        <p:spPr>
          <a:xfrm>
            <a:off x="8970380" y="1828800"/>
            <a:ext cx="2846227" cy="1831293"/>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6927721"/>
      </p:ext>
    </p:extLst>
  </p:cSld>
  <p:clrMapOvr>
    <a:masterClrMapping/>
  </p:clrMapOvr>
  <mc:AlternateContent xmlns:mc="http://schemas.openxmlformats.org/markup-compatibility/2006" xmlns:p14="http://schemas.microsoft.com/office/powerpoint/2010/main">
    <mc:Choice Requires="p14">
      <p:transition spd="slow" p14:dur="2000" advTm="43393"/>
    </mc:Choice>
    <mc:Fallback xmlns="">
      <p:transition spd="slow" advTm="4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9700"/>
            <a:ext cx="9978342" cy="1064649"/>
          </a:xfrm>
        </p:spPr>
        <p:txBody>
          <a:bodyPr>
            <a:normAutofit fontScale="90000"/>
          </a:bodyPr>
          <a:lstStyle/>
          <a:p>
            <a:r>
              <a:rPr lang="en-US" b="1" dirty="0" err="1"/>
              <a:t>Gell</a:t>
            </a:r>
            <a:r>
              <a:rPr lang="en-US" b="1" dirty="0"/>
              <a:t> and Coombs Hypersensitivity Reactions </a:t>
            </a:r>
          </a:p>
        </p:txBody>
      </p:sp>
      <p:sp>
        <p:nvSpPr>
          <p:cNvPr id="4" name="Rectangle 3"/>
          <p:cNvSpPr/>
          <p:nvPr/>
        </p:nvSpPr>
        <p:spPr>
          <a:xfrm>
            <a:off x="228600" y="1148861"/>
            <a:ext cx="9378696" cy="14243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201728" y="1273498"/>
            <a:ext cx="7264074" cy="1251297"/>
          </a:xfrm>
          <a:custGeom>
            <a:avLst/>
            <a:gdLst>
              <a:gd name="connsiteX0" fmla="*/ 208554 w 1251296"/>
              <a:gd name="connsiteY0" fmla="*/ 0 h 7264073"/>
              <a:gd name="connsiteX1" fmla="*/ 1042742 w 1251296"/>
              <a:gd name="connsiteY1" fmla="*/ 0 h 7264073"/>
              <a:gd name="connsiteX2" fmla="*/ 1251296 w 1251296"/>
              <a:gd name="connsiteY2" fmla="*/ 208554 h 7264073"/>
              <a:gd name="connsiteX3" fmla="*/ 1251296 w 1251296"/>
              <a:gd name="connsiteY3" fmla="*/ 7264073 h 7264073"/>
              <a:gd name="connsiteX4" fmla="*/ 1251296 w 1251296"/>
              <a:gd name="connsiteY4" fmla="*/ 7264073 h 7264073"/>
              <a:gd name="connsiteX5" fmla="*/ 0 w 1251296"/>
              <a:gd name="connsiteY5" fmla="*/ 7264073 h 7264073"/>
              <a:gd name="connsiteX6" fmla="*/ 0 w 1251296"/>
              <a:gd name="connsiteY6" fmla="*/ 7264073 h 7264073"/>
              <a:gd name="connsiteX7" fmla="*/ 0 w 1251296"/>
              <a:gd name="connsiteY7" fmla="*/ 208554 h 7264073"/>
              <a:gd name="connsiteX8" fmla="*/ 208554 w 1251296"/>
              <a:gd name="connsiteY8" fmla="*/ 0 h 726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296" h="7264073">
                <a:moveTo>
                  <a:pt x="1251296" y="1210708"/>
                </a:moveTo>
                <a:lnTo>
                  <a:pt x="1251296" y="6053365"/>
                </a:lnTo>
                <a:cubicBezTo>
                  <a:pt x="1251296" y="6722018"/>
                  <a:pt x="1235212" y="7264070"/>
                  <a:pt x="1215371" y="7264070"/>
                </a:cubicBezTo>
                <a:lnTo>
                  <a:pt x="0" y="7264070"/>
                </a:lnTo>
                <a:lnTo>
                  <a:pt x="0" y="7264070"/>
                </a:lnTo>
                <a:lnTo>
                  <a:pt x="0" y="3"/>
                </a:lnTo>
                <a:lnTo>
                  <a:pt x="0" y="3"/>
                </a:lnTo>
                <a:lnTo>
                  <a:pt x="1215371" y="3"/>
                </a:lnTo>
                <a:cubicBezTo>
                  <a:pt x="1235212" y="3"/>
                  <a:pt x="1251296" y="542055"/>
                  <a:pt x="1251296" y="1210708"/>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1" tIns="97278" rIns="133473" bIns="97279"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Rapidly progressive (minutes to hours), potentially fatal and becomes more severe with repeated exposure</a:t>
            </a:r>
          </a:p>
          <a:p>
            <a:pPr marL="171450" lvl="1" indent="-171450" algn="l" defTabSz="844550">
              <a:lnSpc>
                <a:spcPct val="90000"/>
              </a:lnSpc>
              <a:spcBef>
                <a:spcPct val="0"/>
              </a:spcBef>
              <a:spcAft>
                <a:spcPct val="15000"/>
              </a:spcAft>
              <a:buChar char="••"/>
            </a:pPr>
            <a:r>
              <a:rPr lang="en-US" sz="1900" kern="1200" dirty="0"/>
              <a:t>Mediated by </a:t>
            </a:r>
            <a:r>
              <a:rPr lang="en-US" sz="1900" kern="1200" dirty="0" err="1"/>
              <a:t>IgE</a:t>
            </a:r>
            <a:r>
              <a:rPr lang="en-US" sz="1900" kern="1200" dirty="0"/>
              <a:t> </a:t>
            </a:r>
            <a:r>
              <a:rPr lang="en-US" sz="1900" kern="1200" dirty="0">
                <a:sym typeface="Wingdings" panose="05000000000000000000" pitchFamily="2" charset="2"/>
              </a:rPr>
              <a:t> urticarial, angioedema, wheezing, edema, hypotension, anaphylaxis </a:t>
            </a:r>
            <a:endParaRPr lang="en-US" sz="1900" kern="1200" dirty="0"/>
          </a:p>
        </p:txBody>
      </p:sp>
      <p:sp>
        <p:nvSpPr>
          <p:cNvPr id="9" name="Freeform 8"/>
          <p:cNvSpPr/>
          <p:nvPr/>
        </p:nvSpPr>
        <p:spPr>
          <a:xfrm>
            <a:off x="381000" y="1230923"/>
            <a:ext cx="1820320" cy="1330253"/>
          </a:xfrm>
          <a:custGeom>
            <a:avLst/>
            <a:gdLst>
              <a:gd name="connsiteX0" fmla="*/ 0 w 1820320"/>
              <a:gd name="connsiteY0" fmla="*/ 221713 h 1330253"/>
              <a:gd name="connsiteX1" fmla="*/ 221713 w 1820320"/>
              <a:gd name="connsiteY1" fmla="*/ 0 h 1330253"/>
              <a:gd name="connsiteX2" fmla="*/ 1598607 w 1820320"/>
              <a:gd name="connsiteY2" fmla="*/ 0 h 1330253"/>
              <a:gd name="connsiteX3" fmla="*/ 1820320 w 1820320"/>
              <a:gd name="connsiteY3" fmla="*/ 221713 h 1330253"/>
              <a:gd name="connsiteX4" fmla="*/ 1820320 w 1820320"/>
              <a:gd name="connsiteY4" fmla="*/ 1108540 h 1330253"/>
              <a:gd name="connsiteX5" fmla="*/ 1598607 w 1820320"/>
              <a:gd name="connsiteY5" fmla="*/ 1330253 h 1330253"/>
              <a:gd name="connsiteX6" fmla="*/ 221713 w 1820320"/>
              <a:gd name="connsiteY6" fmla="*/ 1330253 h 1330253"/>
              <a:gd name="connsiteX7" fmla="*/ 0 w 1820320"/>
              <a:gd name="connsiteY7" fmla="*/ 1108540 h 1330253"/>
              <a:gd name="connsiteX8" fmla="*/ 0 w 1820320"/>
              <a:gd name="connsiteY8" fmla="*/ 221713 h 133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0320" h="1330253">
                <a:moveTo>
                  <a:pt x="0" y="221713"/>
                </a:moveTo>
                <a:cubicBezTo>
                  <a:pt x="0" y="99264"/>
                  <a:pt x="99264" y="0"/>
                  <a:pt x="221713" y="0"/>
                </a:cubicBezTo>
                <a:lnTo>
                  <a:pt x="1598607" y="0"/>
                </a:lnTo>
                <a:cubicBezTo>
                  <a:pt x="1721056" y="0"/>
                  <a:pt x="1820320" y="99264"/>
                  <a:pt x="1820320" y="221713"/>
                </a:cubicBezTo>
                <a:lnTo>
                  <a:pt x="1820320" y="1108540"/>
                </a:lnTo>
                <a:cubicBezTo>
                  <a:pt x="1820320" y="1230989"/>
                  <a:pt x="1721056" y="1330253"/>
                  <a:pt x="1598607" y="1330253"/>
                </a:cubicBezTo>
                <a:lnTo>
                  <a:pt x="221713" y="1330253"/>
                </a:lnTo>
                <a:cubicBezTo>
                  <a:pt x="99264" y="1330253"/>
                  <a:pt x="0" y="1230989"/>
                  <a:pt x="0" y="1108540"/>
                </a:cubicBezTo>
                <a:lnTo>
                  <a:pt x="0" y="22171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858" tIns="125898" rIns="186858" bIns="125898" numCol="1" spcCol="1270" anchor="ctr" anchorCtr="0">
            <a:noAutofit/>
          </a:bodyPr>
          <a:lstStyle/>
          <a:p>
            <a:pPr lvl="0" algn="ctr" defTabSz="1422400">
              <a:lnSpc>
                <a:spcPct val="90000"/>
              </a:lnSpc>
              <a:spcBef>
                <a:spcPct val="0"/>
              </a:spcBef>
              <a:spcAft>
                <a:spcPct val="35000"/>
              </a:spcAft>
            </a:pPr>
            <a:r>
              <a:rPr lang="en-US" sz="3200" kern="1200" dirty="0"/>
              <a:t>Type I</a:t>
            </a:r>
          </a:p>
        </p:txBody>
      </p:sp>
      <p:sp>
        <p:nvSpPr>
          <p:cNvPr id="10" name="Freeform 9"/>
          <p:cNvSpPr/>
          <p:nvPr/>
        </p:nvSpPr>
        <p:spPr>
          <a:xfrm>
            <a:off x="2165803" y="2678923"/>
            <a:ext cx="7306034" cy="1251297"/>
          </a:xfrm>
          <a:custGeom>
            <a:avLst/>
            <a:gdLst>
              <a:gd name="connsiteX0" fmla="*/ 208554 w 1251296"/>
              <a:gd name="connsiteY0" fmla="*/ 0 h 7306033"/>
              <a:gd name="connsiteX1" fmla="*/ 1042742 w 1251296"/>
              <a:gd name="connsiteY1" fmla="*/ 0 h 7306033"/>
              <a:gd name="connsiteX2" fmla="*/ 1251296 w 1251296"/>
              <a:gd name="connsiteY2" fmla="*/ 208554 h 7306033"/>
              <a:gd name="connsiteX3" fmla="*/ 1251296 w 1251296"/>
              <a:gd name="connsiteY3" fmla="*/ 7306033 h 7306033"/>
              <a:gd name="connsiteX4" fmla="*/ 1251296 w 1251296"/>
              <a:gd name="connsiteY4" fmla="*/ 7306033 h 7306033"/>
              <a:gd name="connsiteX5" fmla="*/ 0 w 1251296"/>
              <a:gd name="connsiteY5" fmla="*/ 7306033 h 7306033"/>
              <a:gd name="connsiteX6" fmla="*/ 0 w 1251296"/>
              <a:gd name="connsiteY6" fmla="*/ 7306033 h 7306033"/>
              <a:gd name="connsiteX7" fmla="*/ 0 w 1251296"/>
              <a:gd name="connsiteY7" fmla="*/ 208554 h 7306033"/>
              <a:gd name="connsiteX8" fmla="*/ 208554 w 1251296"/>
              <a:gd name="connsiteY8" fmla="*/ 0 h 730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296" h="7306033">
                <a:moveTo>
                  <a:pt x="1251296" y="1217701"/>
                </a:moveTo>
                <a:lnTo>
                  <a:pt x="1251296" y="6088332"/>
                </a:lnTo>
                <a:cubicBezTo>
                  <a:pt x="1251296" y="6760847"/>
                  <a:pt x="1235304" y="7306030"/>
                  <a:pt x="1215577" y="7306030"/>
                </a:cubicBezTo>
                <a:lnTo>
                  <a:pt x="0" y="7306030"/>
                </a:lnTo>
                <a:lnTo>
                  <a:pt x="0" y="7306030"/>
                </a:lnTo>
                <a:lnTo>
                  <a:pt x="0" y="3"/>
                </a:lnTo>
                <a:lnTo>
                  <a:pt x="0" y="3"/>
                </a:lnTo>
                <a:lnTo>
                  <a:pt x="1215577" y="3"/>
                </a:lnTo>
                <a:cubicBezTo>
                  <a:pt x="1235304" y="3"/>
                  <a:pt x="1251296" y="545186"/>
                  <a:pt x="1251296" y="1217701"/>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1" tIns="97278" rIns="133473" bIns="97279"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Variable onset (hours to days)</a:t>
            </a:r>
          </a:p>
          <a:p>
            <a:pPr marL="171450" lvl="1" indent="-171450" algn="l" defTabSz="844550">
              <a:lnSpc>
                <a:spcPct val="90000"/>
              </a:lnSpc>
              <a:spcBef>
                <a:spcPct val="0"/>
              </a:spcBef>
              <a:spcAft>
                <a:spcPct val="15000"/>
              </a:spcAft>
              <a:buChar char="••"/>
            </a:pPr>
            <a:r>
              <a:rPr lang="en-US" sz="1900" kern="1200" dirty="0"/>
              <a:t>Mediated by IgG and complement </a:t>
            </a:r>
            <a:r>
              <a:rPr lang="en-US" sz="1900" kern="1200" dirty="0">
                <a:sym typeface="Wingdings" panose="05000000000000000000" pitchFamily="2" charset="2"/>
              </a:rPr>
              <a:t></a:t>
            </a:r>
            <a:r>
              <a:rPr lang="en-US" sz="1900" kern="1200" dirty="0"/>
              <a:t> hemolytic anemia (1 in a million),  neutropenia (2-15 per million), thrombocytopenia (unknown) </a:t>
            </a:r>
          </a:p>
        </p:txBody>
      </p:sp>
      <p:sp>
        <p:nvSpPr>
          <p:cNvPr id="11" name="Freeform 10"/>
          <p:cNvSpPr/>
          <p:nvPr/>
        </p:nvSpPr>
        <p:spPr>
          <a:xfrm>
            <a:off x="381000" y="2626587"/>
            <a:ext cx="1784394" cy="1324184"/>
          </a:xfrm>
          <a:custGeom>
            <a:avLst/>
            <a:gdLst>
              <a:gd name="connsiteX0" fmla="*/ 0 w 1784394"/>
              <a:gd name="connsiteY0" fmla="*/ 220702 h 1324184"/>
              <a:gd name="connsiteX1" fmla="*/ 220702 w 1784394"/>
              <a:gd name="connsiteY1" fmla="*/ 0 h 1324184"/>
              <a:gd name="connsiteX2" fmla="*/ 1563692 w 1784394"/>
              <a:gd name="connsiteY2" fmla="*/ 0 h 1324184"/>
              <a:gd name="connsiteX3" fmla="*/ 1784394 w 1784394"/>
              <a:gd name="connsiteY3" fmla="*/ 220702 h 1324184"/>
              <a:gd name="connsiteX4" fmla="*/ 1784394 w 1784394"/>
              <a:gd name="connsiteY4" fmla="*/ 1103482 h 1324184"/>
              <a:gd name="connsiteX5" fmla="*/ 1563692 w 1784394"/>
              <a:gd name="connsiteY5" fmla="*/ 1324184 h 1324184"/>
              <a:gd name="connsiteX6" fmla="*/ 220702 w 1784394"/>
              <a:gd name="connsiteY6" fmla="*/ 1324184 h 1324184"/>
              <a:gd name="connsiteX7" fmla="*/ 0 w 1784394"/>
              <a:gd name="connsiteY7" fmla="*/ 1103482 h 1324184"/>
              <a:gd name="connsiteX8" fmla="*/ 0 w 1784394"/>
              <a:gd name="connsiteY8" fmla="*/ 220702 h 132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94" h="1324184">
                <a:moveTo>
                  <a:pt x="0" y="220702"/>
                </a:moveTo>
                <a:cubicBezTo>
                  <a:pt x="0" y="98812"/>
                  <a:pt x="98812" y="0"/>
                  <a:pt x="220702" y="0"/>
                </a:cubicBezTo>
                <a:lnTo>
                  <a:pt x="1563692" y="0"/>
                </a:lnTo>
                <a:cubicBezTo>
                  <a:pt x="1685582" y="0"/>
                  <a:pt x="1784394" y="98812"/>
                  <a:pt x="1784394" y="220702"/>
                </a:cubicBezTo>
                <a:lnTo>
                  <a:pt x="1784394" y="1103482"/>
                </a:lnTo>
                <a:cubicBezTo>
                  <a:pt x="1784394" y="1225372"/>
                  <a:pt x="1685582" y="1324184"/>
                  <a:pt x="1563692" y="1324184"/>
                </a:cubicBezTo>
                <a:lnTo>
                  <a:pt x="220702" y="1324184"/>
                </a:lnTo>
                <a:cubicBezTo>
                  <a:pt x="98812" y="1324184"/>
                  <a:pt x="0" y="1225372"/>
                  <a:pt x="0" y="1103482"/>
                </a:cubicBezTo>
                <a:lnTo>
                  <a:pt x="0" y="2207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61" tIns="125601" rIns="186561" bIns="125601" numCol="1" spcCol="1270" anchor="ctr" anchorCtr="0">
            <a:noAutofit/>
          </a:bodyPr>
          <a:lstStyle/>
          <a:p>
            <a:pPr lvl="0" algn="ctr" defTabSz="1422400">
              <a:lnSpc>
                <a:spcPct val="90000"/>
              </a:lnSpc>
              <a:spcBef>
                <a:spcPct val="0"/>
              </a:spcBef>
              <a:spcAft>
                <a:spcPct val="35000"/>
              </a:spcAft>
            </a:pPr>
            <a:r>
              <a:rPr lang="en-US" sz="3200" kern="1200" dirty="0"/>
              <a:t>Type II</a:t>
            </a:r>
          </a:p>
        </p:txBody>
      </p:sp>
      <p:sp>
        <p:nvSpPr>
          <p:cNvPr id="12" name="Freeform 11"/>
          <p:cNvSpPr/>
          <p:nvPr/>
        </p:nvSpPr>
        <p:spPr>
          <a:xfrm>
            <a:off x="2144137" y="4052706"/>
            <a:ext cx="7327408" cy="1251297"/>
          </a:xfrm>
          <a:custGeom>
            <a:avLst/>
            <a:gdLst>
              <a:gd name="connsiteX0" fmla="*/ 208554 w 1251296"/>
              <a:gd name="connsiteY0" fmla="*/ 0 h 7327407"/>
              <a:gd name="connsiteX1" fmla="*/ 1042742 w 1251296"/>
              <a:gd name="connsiteY1" fmla="*/ 0 h 7327407"/>
              <a:gd name="connsiteX2" fmla="*/ 1251296 w 1251296"/>
              <a:gd name="connsiteY2" fmla="*/ 208554 h 7327407"/>
              <a:gd name="connsiteX3" fmla="*/ 1251296 w 1251296"/>
              <a:gd name="connsiteY3" fmla="*/ 7327407 h 7327407"/>
              <a:gd name="connsiteX4" fmla="*/ 1251296 w 1251296"/>
              <a:gd name="connsiteY4" fmla="*/ 7327407 h 7327407"/>
              <a:gd name="connsiteX5" fmla="*/ 0 w 1251296"/>
              <a:gd name="connsiteY5" fmla="*/ 7327407 h 7327407"/>
              <a:gd name="connsiteX6" fmla="*/ 0 w 1251296"/>
              <a:gd name="connsiteY6" fmla="*/ 7327407 h 7327407"/>
              <a:gd name="connsiteX7" fmla="*/ 0 w 1251296"/>
              <a:gd name="connsiteY7" fmla="*/ 208554 h 7327407"/>
              <a:gd name="connsiteX8" fmla="*/ 208554 w 1251296"/>
              <a:gd name="connsiteY8" fmla="*/ 0 h 732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296" h="7327407">
                <a:moveTo>
                  <a:pt x="1251296" y="1221264"/>
                </a:moveTo>
                <a:lnTo>
                  <a:pt x="1251296" y="6106143"/>
                </a:lnTo>
                <a:cubicBezTo>
                  <a:pt x="1251296" y="6780626"/>
                  <a:pt x="1235351" y="7327404"/>
                  <a:pt x="1215681" y="7327404"/>
                </a:cubicBezTo>
                <a:lnTo>
                  <a:pt x="0" y="7327404"/>
                </a:lnTo>
                <a:lnTo>
                  <a:pt x="0" y="7327404"/>
                </a:lnTo>
                <a:lnTo>
                  <a:pt x="0" y="3"/>
                </a:lnTo>
                <a:lnTo>
                  <a:pt x="0" y="3"/>
                </a:lnTo>
                <a:lnTo>
                  <a:pt x="1215681" y="3"/>
                </a:lnTo>
                <a:cubicBezTo>
                  <a:pt x="1235351" y="3"/>
                  <a:pt x="1251296" y="546781"/>
                  <a:pt x="1251296" y="1221264"/>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1" tIns="97278" rIns="133473" bIns="97279"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1 – 3 weeks post exposure</a:t>
            </a:r>
          </a:p>
          <a:p>
            <a:pPr marL="171450" lvl="1" indent="-171450" algn="l" defTabSz="844550">
              <a:lnSpc>
                <a:spcPct val="90000"/>
              </a:lnSpc>
              <a:spcBef>
                <a:spcPct val="0"/>
              </a:spcBef>
              <a:spcAft>
                <a:spcPct val="15000"/>
              </a:spcAft>
              <a:buChar char="••"/>
            </a:pPr>
            <a:r>
              <a:rPr lang="en-US" sz="1900" kern="1200" dirty="0"/>
              <a:t>IgG and IgM complexes precipitate in tissues </a:t>
            </a:r>
            <a:r>
              <a:rPr lang="en-US" sz="1900" kern="1200" dirty="0">
                <a:sym typeface="Wingdings" panose="05000000000000000000" pitchFamily="2" charset="2"/>
              </a:rPr>
              <a:t> drug fever, immune-complex glomerulonephritis, and serum sickness (7 – 40 per 100,000 prescriptions)  </a:t>
            </a:r>
            <a:endParaRPr lang="en-US" sz="1900" kern="1200" dirty="0"/>
          </a:p>
        </p:txBody>
      </p:sp>
      <p:sp>
        <p:nvSpPr>
          <p:cNvPr id="13" name="Freeform 12"/>
          <p:cNvSpPr/>
          <p:nvPr/>
        </p:nvSpPr>
        <p:spPr>
          <a:xfrm>
            <a:off x="381000" y="4062825"/>
            <a:ext cx="1762728" cy="1266968"/>
          </a:xfrm>
          <a:custGeom>
            <a:avLst/>
            <a:gdLst>
              <a:gd name="connsiteX0" fmla="*/ 0 w 1762728"/>
              <a:gd name="connsiteY0" fmla="*/ 211166 h 1266968"/>
              <a:gd name="connsiteX1" fmla="*/ 211166 w 1762728"/>
              <a:gd name="connsiteY1" fmla="*/ 0 h 1266968"/>
              <a:gd name="connsiteX2" fmla="*/ 1551562 w 1762728"/>
              <a:gd name="connsiteY2" fmla="*/ 0 h 1266968"/>
              <a:gd name="connsiteX3" fmla="*/ 1762728 w 1762728"/>
              <a:gd name="connsiteY3" fmla="*/ 211166 h 1266968"/>
              <a:gd name="connsiteX4" fmla="*/ 1762728 w 1762728"/>
              <a:gd name="connsiteY4" fmla="*/ 1055802 h 1266968"/>
              <a:gd name="connsiteX5" fmla="*/ 1551562 w 1762728"/>
              <a:gd name="connsiteY5" fmla="*/ 1266968 h 1266968"/>
              <a:gd name="connsiteX6" fmla="*/ 211166 w 1762728"/>
              <a:gd name="connsiteY6" fmla="*/ 1266968 h 1266968"/>
              <a:gd name="connsiteX7" fmla="*/ 0 w 1762728"/>
              <a:gd name="connsiteY7" fmla="*/ 1055802 h 1266968"/>
              <a:gd name="connsiteX8" fmla="*/ 0 w 1762728"/>
              <a:gd name="connsiteY8" fmla="*/ 211166 h 1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2728" h="1266968">
                <a:moveTo>
                  <a:pt x="0" y="211166"/>
                </a:moveTo>
                <a:cubicBezTo>
                  <a:pt x="0" y="94542"/>
                  <a:pt x="94542" y="0"/>
                  <a:pt x="211166" y="0"/>
                </a:cubicBezTo>
                <a:lnTo>
                  <a:pt x="1551562" y="0"/>
                </a:lnTo>
                <a:cubicBezTo>
                  <a:pt x="1668186" y="0"/>
                  <a:pt x="1762728" y="94542"/>
                  <a:pt x="1762728" y="211166"/>
                </a:cubicBezTo>
                <a:lnTo>
                  <a:pt x="1762728" y="1055802"/>
                </a:lnTo>
                <a:cubicBezTo>
                  <a:pt x="1762728" y="1172426"/>
                  <a:pt x="1668186" y="1266968"/>
                  <a:pt x="1551562" y="1266968"/>
                </a:cubicBezTo>
                <a:lnTo>
                  <a:pt x="211166" y="1266968"/>
                </a:lnTo>
                <a:cubicBezTo>
                  <a:pt x="94542" y="1266968"/>
                  <a:pt x="0" y="1172426"/>
                  <a:pt x="0" y="1055802"/>
                </a:cubicBezTo>
                <a:lnTo>
                  <a:pt x="0" y="21116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3768" tIns="122808" rIns="183768" bIns="122808" numCol="1" spcCol="1270" anchor="ctr" anchorCtr="0">
            <a:noAutofit/>
          </a:bodyPr>
          <a:lstStyle/>
          <a:p>
            <a:pPr lvl="0" algn="ctr" defTabSz="1422400">
              <a:lnSpc>
                <a:spcPct val="90000"/>
              </a:lnSpc>
              <a:spcBef>
                <a:spcPct val="0"/>
              </a:spcBef>
              <a:spcAft>
                <a:spcPct val="35000"/>
              </a:spcAft>
            </a:pPr>
            <a:r>
              <a:rPr lang="en-US" sz="3200" kern="1200" dirty="0"/>
              <a:t>Type III</a:t>
            </a:r>
          </a:p>
        </p:txBody>
      </p:sp>
      <p:sp>
        <p:nvSpPr>
          <p:cNvPr id="14" name="Freeform 13"/>
          <p:cNvSpPr/>
          <p:nvPr/>
        </p:nvSpPr>
        <p:spPr>
          <a:xfrm>
            <a:off x="2118444" y="5435278"/>
            <a:ext cx="7352700" cy="1251297"/>
          </a:xfrm>
          <a:custGeom>
            <a:avLst/>
            <a:gdLst>
              <a:gd name="connsiteX0" fmla="*/ 208554 w 1251296"/>
              <a:gd name="connsiteY0" fmla="*/ 0 h 7352700"/>
              <a:gd name="connsiteX1" fmla="*/ 1042742 w 1251296"/>
              <a:gd name="connsiteY1" fmla="*/ 0 h 7352700"/>
              <a:gd name="connsiteX2" fmla="*/ 1251296 w 1251296"/>
              <a:gd name="connsiteY2" fmla="*/ 208554 h 7352700"/>
              <a:gd name="connsiteX3" fmla="*/ 1251296 w 1251296"/>
              <a:gd name="connsiteY3" fmla="*/ 7352700 h 7352700"/>
              <a:gd name="connsiteX4" fmla="*/ 1251296 w 1251296"/>
              <a:gd name="connsiteY4" fmla="*/ 7352700 h 7352700"/>
              <a:gd name="connsiteX5" fmla="*/ 0 w 1251296"/>
              <a:gd name="connsiteY5" fmla="*/ 7352700 h 7352700"/>
              <a:gd name="connsiteX6" fmla="*/ 0 w 1251296"/>
              <a:gd name="connsiteY6" fmla="*/ 7352700 h 7352700"/>
              <a:gd name="connsiteX7" fmla="*/ 0 w 1251296"/>
              <a:gd name="connsiteY7" fmla="*/ 208554 h 7352700"/>
              <a:gd name="connsiteX8" fmla="*/ 208554 w 1251296"/>
              <a:gd name="connsiteY8" fmla="*/ 0 h 73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296" h="7352700">
                <a:moveTo>
                  <a:pt x="1251296" y="1225477"/>
                </a:moveTo>
                <a:lnTo>
                  <a:pt x="1251296" y="6127223"/>
                </a:lnTo>
                <a:cubicBezTo>
                  <a:pt x="1251296" y="6804034"/>
                  <a:pt x="1235406" y="7352700"/>
                  <a:pt x="1215804" y="7352700"/>
                </a:cubicBezTo>
                <a:lnTo>
                  <a:pt x="0" y="7352700"/>
                </a:lnTo>
                <a:lnTo>
                  <a:pt x="0" y="7352700"/>
                </a:lnTo>
                <a:lnTo>
                  <a:pt x="0" y="0"/>
                </a:lnTo>
                <a:lnTo>
                  <a:pt x="0" y="0"/>
                </a:lnTo>
                <a:lnTo>
                  <a:pt x="1215804" y="0"/>
                </a:lnTo>
                <a:cubicBezTo>
                  <a:pt x="1235406" y="0"/>
                  <a:pt x="1251296" y="548666"/>
                  <a:pt x="1251296" y="122547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1" tIns="97278" rIns="133472" bIns="97279"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Days to weeks </a:t>
            </a:r>
          </a:p>
          <a:p>
            <a:pPr marL="171450" lvl="1" indent="-171450" algn="l" defTabSz="800100">
              <a:lnSpc>
                <a:spcPct val="90000"/>
              </a:lnSpc>
              <a:spcBef>
                <a:spcPct val="0"/>
              </a:spcBef>
              <a:spcAft>
                <a:spcPct val="15000"/>
              </a:spcAft>
              <a:buChar char="••"/>
            </a:pPr>
            <a:r>
              <a:rPr lang="en-US" sz="1800" kern="1200" dirty="0"/>
              <a:t>T-cell mediated delayed hypersensitivity reactions </a:t>
            </a:r>
            <a:r>
              <a:rPr lang="en-US" sz="1800" kern="1200" dirty="0">
                <a:sym typeface="Wingdings" panose="05000000000000000000" pitchFamily="2" charset="2"/>
              </a:rPr>
              <a:t> contact dermatitis, Stevens-Johnson syndrome, toxic epidermal necrolysis, eosinophilia, immune hepatitis </a:t>
            </a:r>
            <a:endParaRPr lang="en-US" sz="1800" kern="1200" dirty="0"/>
          </a:p>
        </p:txBody>
      </p:sp>
      <p:sp>
        <p:nvSpPr>
          <p:cNvPr id="15" name="Freeform 14"/>
          <p:cNvSpPr/>
          <p:nvPr/>
        </p:nvSpPr>
        <p:spPr>
          <a:xfrm>
            <a:off x="381000" y="5371384"/>
            <a:ext cx="1737035" cy="1341765"/>
          </a:xfrm>
          <a:custGeom>
            <a:avLst/>
            <a:gdLst>
              <a:gd name="connsiteX0" fmla="*/ 0 w 1737035"/>
              <a:gd name="connsiteY0" fmla="*/ 223632 h 1341765"/>
              <a:gd name="connsiteX1" fmla="*/ 223632 w 1737035"/>
              <a:gd name="connsiteY1" fmla="*/ 0 h 1341765"/>
              <a:gd name="connsiteX2" fmla="*/ 1513403 w 1737035"/>
              <a:gd name="connsiteY2" fmla="*/ 0 h 1341765"/>
              <a:gd name="connsiteX3" fmla="*/ 1737035 w 1737035"/>
              <a:gd name="connsiteY3" fmla="*/ 223632 h 1341765"/>
              <a:gd name="connsiteX4" fmla="*/ 1737035 w 1737035"/>
              <a:gd name="connsiteY4" fmla="*/ 1118133 h 1341765"/>
              <a:gd name="connsiteX5" fmla="*/ 1513403 w 1737035"/>
              <a:gd name="connsiteY5" fmla="*/ 1341765 h 1341765"/>
              <a:gd name="connsiteX6" fmla="*/ 223632 w 1737035"/>
              <a:gd name="connsiteY6" fmla="*/ 1341765 h 1341765"/>
              <a:gd name="connsiteX7" fmla="*/ 0 w 1737035"/>
              <a:gd name="connsiteY7" fmla="*/ 1118133 h 1341765"/>
              <a:gd name="connsiteX8" fmla="*/ 0 w 1737035"/>
              <a:gd name="connsiteY8" fmla="*/ 223632 h 134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035" h="1341765">
                <a:moveTo>
                  <a:pt x="0" y="223632"/>
                </a:moveTo>
                <a:cubicBezTo>
                  <a:pt x="0" y="100123"/>
                  <a:pt x="100123" y="0"/>
                  <a:pt x="223632" y="0"/>
                </a:cubicBezTo>
                <a:lnTo>
                  <a:pt x="1513403" y="0"/>
                </a:lnTo>
                <a:cubicBezTo>
                  <a:pt x="1636912" y="0"/>
                  <a:pt x="1737035" y="100123"/>
                  <a:pt x="1737035" y="223632"/>
                </a:cubicBezTo>
                <a:lnTo>
                  <a:pt x="1737035" y="1118133"/>
                </a:lnTo>
                <a:cubicBezTo>
                  <a:pt x="1737035" y="1241642"/>
                  <a:pt x="1636912" y="1341765"/>
                  <a:pt x="1513403" y="1341765"/>
                </a:cubicBezTo>
                <a:lnTo>
                  <a:pt x="223632" y="1341765"/>
                </a:lnTo>
                <a:cubicBezTo>
                  <a:pt x="100123" y="1341765"/>
                  <a:pt x="0" y="1241642"/>
                  <a:pt x="0" y="1118133"/>
                </a:cubicBezTo>
                <a:lnTo>
                  <a:pt x="0" y="2236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420" tIns="126460" rIns="187420" bIns="126460" numCol="1" spcCol="1270" anchor="ctr" anchorCtr="0">
            <a:noAutofit/>
          </a:bodyPr>
          <a:lstStyle/>
          <a:p>
            <a:pPr lvl="0" algn="ctr" defTabSz="1422400">
              <a:lnSpc>
                <a:spcPct val="90000"/>
              </a:lnSpc>
              <a:spcBef>
                <a:spcPct val="0"/>
              </a:spcBef>
              <a:spcAft>
                <a:spcPct val="35000"/>
              </a:spcAft>
            </a:pPr>
            <a:r>
              <a:rPr lang="en-US" sz="3200" kern="1200" dirty="0"/>
              <a:t>Type IV</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34788909"/>
      </p:ext>
    </p:extLst>
  </p:cSld>
  <p:clrMapOvr>
    <a:masterClrMapping/>
  </p:clrMapOvr>
  <mc:AlternateContent xmlns:mc="http://schemas.openxmlformats.org/markup-compatibility/2006" xmlns:p14="http://schemas.microsoft.com/office/powerpoint/2010/main">
    <mc:Choice Requires="p14">
      <p:transition spd="slow" p14:dur="2000" advTm="83542"/>
    </mc:Choice>
    <mc:Fallback xmlns="">
      <p:transition spd="slow" advTm="8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4" grpId="0" animBg="1"/>
      <p:bldP spid="8" grpId="0" animBg="1"/>
      <p:bldP spid="9" grpId="0" animBg="1"/>
      <p:bldP spid="10" grpId="0" animBg="1"/>
      <p:bldP spid="11" grpId="1"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176" y="0"/>
            <a:ext cx="8856313" cy="1467556"/>
          </a:xfrm>
        </p:spPr>
        <p:txBody>
          <a:bodyPr/>
          <a:lstStyle/>
          <a:p>
            <a:r>
              <a:rPr lang="en-US" dirty="0"/>
              <a:t>Metabolites in Penicillin Allergy</a:t>
            </a:r>
          </a:p>
        </p:txBody>
      </p:sp>
      <p:sp>
        <p:nvSpPr>
          <p:cNvPr id="3" name="Content Placeholder 2"/>
          <p:cNvSpPr>
            <a:spLocks noGrp="1"/>
          </p:cNvSpPr>
          <p:nvPr>
            <p:ph idx="1"/>
          </p:nvPr>
        </p:nvSpPr>
        <p:spPr>
          <a:xfrm>
            <a:off x="417687" y="1801051"/>
            <a:ext cx="9155289" cy="5285371"/>
          </a:xfrm>
        </p:spPr>
        <p:txBody>
          <a:bodyPr>
            <a:normAutofit/>
          </a:bodyPr>
          <a:lstStyle/>
          <a:p>
            <a:pPr>
              <a:buFont typeface="Wingdings" panose="05000000000000000000" pitchFamily="2" charset="2"/>
              <a:buChar char="Ø"/>
            </a:pPr>
            <a:r>
              <a:rPr lang="en-US" sz="2000" dirty="0" err="1"/>
              <a:t>Penicillins</a:t>
            </a:r>
            <a:r>
              <a:rPr lang="en-US" sz="2000" dirty="0"/>
              <a:t> are rapidly metabolized into </a:t>
            </a:r>
            <a:r>
              <a:rPr lang="en-US" sz="2000" dirty="0" err="1"/>
              <a:t>benzylpenicilloyl</a:t>
            </a:r>
            <a:endParaRPr lang="en-US" sz="2000" dirty="0"/>
          </a:p>
          <a:p>
            <a:pPr lvl="1">
              <a:buFont typeface="Wingdings" panose="05000000000000000000" pitchFamily="2" charset="2"/>
              <a:buChar char="Ø"/>
            </a:pPr>
            <a:r>
              <a:rPr lang="en-US" dirty="0"/>
              <a:t>M</a:t>
            </a:r>
            <a:r>
              <a:rPr lang="en-US" sz="1800" dirty="0"/>
              <a:t>ajor determinant of penicillin allergy</a:t>
            </a:r>
          </a:p>
          <a:p>
            <a:pPr lvl="1">
              <a:buFont typeface="Wingdings" panose="05000000000000000000" pitchFamily="2" charset="2"/>
              <a:buChar char="Ø"/>
            </a:pPr>
            <a:r>
              <a:rPr lang="en-US" sz="1800" dirty="0"/>
              <a:t>Accounts for the metabolism of &gt; 95% of native penicillin </a:t>
            </a:r>
          </a:p>
          <a:p>
            <a:pPr lvl="1">
              <a:buFont typeface="Wingdings" panose="05000000000000000000" pitchFamily="2" charset="2"/>
              <a:buChar char="Ø"/>
            </a:pPr>
            <a:r>
              <a:rPr lang="en-US" sz="1800" dirty="0" err="1"/>
              <a:t>Benzylpenicilloyl</a:t>
            </a:r>
            <a:r>
              <a:rPr lang="en-US" sz="1800" dirty="0"/>
              <a:t> binds to protein conjugate </a:t>
            </a:r>
            <a:r>
              <a:rPr lang="en-US" sz="1800" dirty="0">
                <a:sym typeface="Wingdings" panose="05000000000000000000" pitchFamily="2" charset="2"/>
              </a:rPr>
              <a:t> potentially immunogenic </a:t>
            </a:r>
            <a:r>
              <a:rPr lang="en-US" sz="1800" dirty="0" err="1">
                <a:sym typeface="Wingdings" panose="05000000000000000000" pitchFamily="2" charset="2"/>
              </a:rPr>
              <a:t>haptens</a:t>
            </a:r>
            <a:endParaRPr lang="en-US" sz="1800" dirty="0">
              <a:sym typeface="Wingdings" panose="05000000000000000000" pitchFamily="2" charset="2"/>
            </a:endParaRPr>
          </a:p>
          <a:p>
            <a:pPr>
              <a:buFont typeface="Wingdings" panose="05000000000000000000" pitchFamily="2" charset="2"/>
              <a:buChar char="Ø"/>
            </a:pPr>
            <a:r>
              <a:rPr lang="en-US" sz="2000" dirty="0">
                <a:sym typeface="Wingdings" panose="05000000000000000000" pitchFamily="2" charset="2"/>
              </a:rPr>
              <a:t>Remaining metabolites of </a:t>
            </a:r>
            <a:r>
              <a:rPr lang="en-US" sz="2000" dirty="0" err="1">
                <a:sym typeface="Wingdings" panose="05000000000000000000" pitchFamily="2" charset="2"/>
              </a:rPr>
              <a:t>penilloate</a:t>
            </a:r>
            <a:r>
              <a:rPr lang="en-US" sz="2000" dirty="0">
                <a:sym typeface="Wingdings" panose="05000000000000000000" pitchFamily="2" charset="2"/>
              </a:rPr>
              <a:t>, </a:t>
            </a:r>
            <a:r>
              <a:rPr lang="en-US" sz="2000" dirty="0" err="1">
                <a:sym typeface="Wingdings" panose="05000000000000000000" pitchFamily="2" charset="2"/>
              </a:rPr>
              <a:t>penicilloate</a:t>
            </a:r>
            <a:r>
              <a:rPr lang="en-US" sz="2000" dirty="0">
                <a:sym typeface="Wingdings" panose="05000000000000000000" pitchFamily="2" charset="2"/>
              </a:rPr>
              <a:t>, and native penicillin = minor determinants </a:t>
            </a:r>
          </a:p>
          <a:p>
            <a:pPr marL="0" indent="0">
              <a:buNone/>
            </a:pPr>
            <a:endParaRPr lang="en-US" sz="2000" dirty="0">
              <a:sym typeface="Wingdings" panose="05000000000000000000" pitchFamily="2" charset="2"/>
            </a:endParaRPr>
          </a:p>
          <a:p>
            <a:pPr>
              <a:buFont typeface="Wingdings" panose="05000000000000000000" pitchFamily="2" charset="2"/>
              <a:buChar char="Ø"/>
            </a:pPr>
            <a:r>
              <a:rPr lang="en-US" sz="2000" dirty="0">
                <a:sym typeface="Wingdings" panose="05000000000000000000" pitchFamily="2" charset="2"/>
              </a:rPr>
              <a:t>Hypersensitivity to one determinant does not typically result in cross-reactivity to another determinant </a:t>
            </a:r>
          </a:p>
          <a:p>
            <a:pPr marL="0" indent="0">
              <a:buNone/>
            </a:pPr>
            <a:endParaRPr lang="en-US" sz="2000" dirty="0">
              <a:sym typeface="Wingdings" panose="05000000000000000000" pitchFamily="2" charset="2"/>
            </a:endParaRPr>
          </a:p>
          <a:p>
            <a:pPr>
              <a:buFont typeface="Wingdings" panose="05000000000000000000" pitchFamily="2" charset="2"/>
              <a:buChar char="Ø"/>
            </a:pPr>
            <a:r>
              <a:rPr lang="en-US" sz="2000" dirty="0">
                <a:sym typeface="Wingdings" panose="05000000000000000000" pitchFamily="2" charset="2"/>
              </a:rPr>
              <a:t>Allergies to side chains are possible (e.g. amoxicillin, ampicillin)</a:t>
            </a:r>
            <a:endParaRPr lang="en-US" sz="2000" dirty="0"/>
          </a:p>
          <a:p>
            <a:pPr lvl="1"/>
            <a:endParaRPr lang="en-US" dirty="0">
              <a:sym typeface="Wingdings" panose="05000000000000000000" pitchFamily="2" charset="2"/>
            </a:endParaRPr>
          </a:p>
          <a:p>
            <a:endParaRPr lang="en-US" dirty="0"/>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7955" y="1938622"/>
            <a:ext cx="3004825" cy="89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44648417"/>
      </p:ext>
    </p:extLst>
  </p:cSld>
  <p:clrMapOvr>
    <a:masterClrMapping/>
  </p:clrMapOvr>
  <mc:AlternateContent xmlns:mc="http://schemas.openxmlformats.org/markup-compatibility/2006" xmlns:p14="http://schemas.microsoft.com/office/powerpoint/2010/main">
    <mc:Choice Requires="p14">
      <p:transition spd="slow" p14:dur="2000" advTm="44914"/>
    </mc:Choice>
    <mc:Fallback xmlns="">
      <p:transition spd="slow" advTm="44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7"/>
</p:tagLst>
</file>

<file path=ppt/tags/tag10.xml><?xml version="1.0" encoding="utf-8"?>
<p:tagLst xmlns:a="http://schemas.openxmlformats.org/drawingml/2006/main" xmlns:r="http://schemas.openxmlformats.org/officeDocument/2006/relationships" xmlns:p="http://schemas.openxmlformats.org/presentationml/2006/main">
  <p:tag name="TIMING" val="|13.2|34.2|0.3|9.2|12.5|13.2"/>
</p:tagLst>
</file>

<file path=ppt/tags/tag11.xml><?xml version="1.0" encoding="utf-8"?>
<p:tagLst xmlns:a="http://schemas.openxmlformats.org/drawingml/2006/main" xmlns:r="http://schemas.openxmlformats.org/officeDocument/2006/relationships" xmlns:p="http://schemas.openxmlformats.org/presentationml/2006/main">
  <p:tag name="TIMING" val="|6.9|10.9|0.5|12|0.8|21.4|0.4|15"/>
</p:tagLst>
</file>

<file path=ppt/tags/tag12.xml><?xml version="1.0" encoding="utf-8"?>
<p:tagLst xmlns:a="http://schemas.openxmlformats.org/drawingml/2006/main" xmlns:r="http://schemas.openxmlformats.org/officeDocument/2006/relationships" xmlns:p="http://schemas.openxmlformats.org/presentationml/2006/main">
  <p:tag name="TIMING" val="|22.9"/>
</p:tagLst>
</file>

<file path=ppt/tags/tag13.xml><?xml version="1.0" encoding="utf-8"?>
<p:tagLst xmlns:a="http://schemas.openxmlformats.org/drawingml/2006/main" xmlns:r="http://schemas.openxmlformats.org/officeDocument/2006/relationships" xmlns:p="http://schemas.openxmlformats.org/presentationml/2006/main">
  <p:tag name="TIMING" val="|12.8|3|0.5|29.4"/>
</p:tagLst>
</file>

<file path=ppt/tags/tag14.xml><?xml version="1.0" encoding="utf-8"?>
<p:tagLst xmlns:a="http://schemas.openxmlformats.org/drawingml/2006/main" xmlns:r="http://schemas.openxmlformats.org/officeDocument/2006/relationships" xmlns:p="http://schemas.openxmlformats.org/presentationml/2006/main">
  <p:tag name="TIMING" val="|7|6.2"/>
</p:tagLst>
</file>

<file path=ppt/tags/tag15.xml><?xml version="1.0" encoding="utf-8"?>
<p:tagLst xmlns:a="http://schemas.openxmlformats.org/drawingml/2006/main" xmlns:r="http://schemas.openxmlformats.org/officeDocument/2006/relationships" xmlns:p="http://schemas.openxmlformats.org/presentationml/2006/main">
  <p:tag name="TIMING" val="|21.9"/>
</p:tagLst>
</file>

<file path=ppt/tags/tag16.xml><?xml version="1.0" encoding="utf-8"?>
<p:tagLst xmlns:a="http://schemas.openxmlformats.org/drawingml/2006/main" xmlns:r="http://schemas.openxmlformats.org/officeDocument/2006/relationships" xmlns:p="http://schemas.openxmlformats.org/presentationml/2006/main">
  <p:tag name="TIMING" val="|7.8"/>
</p:tagLst>
</file>

<file path=ppt/tags/tag2.xml><?xml version="1.0" encoding="utf-8"?>
<p:tagLst xmlns:a="http://schemas.openxmlformats.org/drawingml/2006/main" xmlns:r="http://schemas.openxmlformats.org/officeDocument/2006/relationships" xmlns:p="http://schemas.openxmlformats.org/presentationml/2006/main">
  <p:tag name="TIMING" val="|10.4|11|10.3|9|13.3"/>
</p:tagLst>
</file>

<file path=ppt/tags/tag3.xml><?xml version="1.0" encoding="utf-8"?>
<p:tagLst xmlns:a="http://schemas.openxmlformats.org/drawingml/2006/main" xmlns:r="http://schemas.openxmlformats.org/officeDocument/2006/relationships" xmlns:p="http://schemas.openxmlformats.org/presentationml/2006/main">
  <p:tag name="TIMING" val="|46.6|1.2|1.4"/>
</p:tagLst>
</file>

<file path=ppt/tags/tag4.xml><?xml version="1.0" encoding="utf-8"?>
<p:tagLst xmlns:a="http://schemas.openxmlformats.org/drawingml/2006/main" xmlns:r="http://schemas.openxmlformats.org/officeDocument/2006/relationships" xmlns:p="http://schemas.openxmlformats.org/presentationml/2006/main">
  <p:tag name="TIMING" val="|27.2|7.7"/>
</p:tagLst>
</file>

<file path=ppt/tags/tag5.xml><?xml version="1.0" encoding="utf-8"?>
<p:tagLst xmlns:a="http://schemas.openxmlformats.org/drawingml/2006/main" xmlns:r="http://schemas.openxmlformats.org/officeDocument/2006/relationships" xmlns:p="http://schemas.openxmlformats.org/presentationml/2006/main">
  <p:tag name="TIMING" val="|15.3|18.5|10.5|14.9|16.3"/>
</p:tagLst>
</file>

<file path=ppt/tags/tag6.xml><?xml version="1.0" encoding="utf-8"?>
<p:tagLst xmlns:a="http://schemas.openxmlformats.org/drawingml/2006/main" xmlns:r="http://schemas.openxmlformats.org/officeDocument/2006/relationships" xmlns:p="http://schemas.openxmlformats.org/presentationml/2006/main">
  <p:tag name="TIMING" val="|26|7.1|6.5"/>
</p:tagLst>
</file>

<file path=ppt/tags/tag7.xml><?xml version="1.0" encoding="utf-8"?>
<p:tagLst xmlns:a="http://schemas.openxmlformats.org/drawingml/2006/main" xmlns:r="http://schemas.openxmlformats.org/officeDocument/2006/relationships" xmlns:p="http://schemas.openxmlformats.org/presentationml/2006/main">
  <p:tag name="TIMING" val="|5.4|0.5|7"/>
</p:tagLst>
</file>

<file path=ppt/tags/tag8.xml><?xml version="1.0" encoding="utf-8"?>
<p:tagLst xmlns:a="http://schemas.openxmlformats.org/drawingml/2006/main" xmlns:r="http://schemas.openxmlformats.org/officeDocument/2006/relationships" xmlns:p="http://schemas.openxmlformats.org/presentationml/2006/main">
  <p:tag name="TIMING" val="|26.9"/>
</p:tagLst>
</file>

<file path=ppt/tags/tag9.xml><?xml version="1.0" encoding="utf-8"?>
<p:tagLst xmlns:a="http://schemas.openxmlformats.org/drawingml/2006/main" xmlns:r="http://schemas.openxmlformats.org/officeDocument/2006/relationships" xmlns:p="http://schemas.openxmlformats.org/presentationml/2006/main">
  <p:tag name="TIMING" val="|7.2|7.2|9.8|18.5|3.2|10|9.6|9.1"/>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8AC1B513142943BB06FAD935AC69F2" ma:contentTypeVersion="5" ma:contentTypeDescription="Create a new document." ma:contentTypeScope="" ma:versionID="87fc4fdb9aa23deb57ac9efa8eff90e2">
  <xsd:schema xmlns:xsd="http://www.w3.org/2001/XMLSchema" xmlns:xs="http://www.w3.org/2001/XMLSchema" xmlns:p="http://schemas.microsoft.com/office/2006/metadata/properties" xmlns:ns2="4bc4297e-1fb2-4e5c-9dbf-a5b252c0848d" targetNamespace="http://schemas.microsoft.com/office/2006/metadata/properties" ma:root="true" ma:fieldsID="19fcc258f2c5ad74838624bc95fc1c66" ns2:_="">
    <xsd:import namespace="4bc4297e-1fb2-4e5c-9dbf-a5b252c084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c4297e-1fb2-4e5c-9dbf-a5b252c084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5A6736-689D-49E5-A96E-5C166BA012A9}">
  <ds:schemaRefs>
    <ds:schemaRef ds:uri="http://schemas.microsoft.com/sharepoint/v3/contenttype/forms"/>
  </ds:schemaRefs>
</ds:datastoreItem>
</file>

<file path=customXml/itemProps2.xml><?xml version="1.0" encoding="utf-8"?>
<ds:datastoreItem xmlns:ds="http://schemas.openxmlformats.org/officeDocument/2006/customXml" ds:itemID="{779ABD87-87FD-4B9F-834C-8A89BADC1024}">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4bc4297e-1fb2-4e5c-9dbf-a5b252c0848d"/>
    <ds:schemaRef ds:uri="http://www.w3.org/XML/1998/namespace"/>
  </ds:schemaRefs>
</ds:datastoreItem>
</file>

<file path=customXml/itemProps3.xml><?xml version="1.0" encoding="utf-8"?>
<ds:datastoreItem xmlns:ds="http://schemas.openxmlformats.org/officeDocument/2006/customXml" ds:itemID="{D3F18D70-63BA-4812-98D4-C3F0F08D5C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c4297e-1fb2-4e5c-9dbf-a5b252c084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25456</TotalTime>
  <Words>4289</Words>
  <Application>Microsoft Office PowerPoint</Application>
  <PresentationFormat>Widescreen</PresentationFormat>
  <Paragraphs>318</Paragraphs>
  <Slides>28</Slides>
  <Notes>22</Notes>
  <HiddenSlides>0</HiddenSlides>
  <MMClips>29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Calibri Light</vt:lpstr>
      <vt:lpstr>Times New Roman</vt:lpstr>
      <vt:lpstr>Wingdings</vt:lpstr>
      <vt:lpstr>Retrospect</vt:lpstr>
      <vt:lpstr>Penicillin Allergy Assessments  </vt:lpstr>
      <vt:lpstr>Overview</vt:lpstr>
      <vt:lpstr>Overview of Beta-Lactam Antibiotics </vt:lpstr>
      <vt:lpstr>Penicillin Drug Allergy </vt:lpstr>
      <vt:lpstr>Why do we want to eliminate a penicillin allergy from patient’s records?</vt:lpstr>
      <vt:lpstr>Cost of Penicillin “Allergy” </vt:lpstr>
      <vt:lpstr>Cost of Penicillin “Allergy” </vt:lpstr>
      <vt:lpstr>Gell and Coombs Hypersensitivity Reactions </vt:lpstr>
      <vt:lpstr>Metabolites in Penicillin Allergy</vt:lpstr>
      <vt:lpstr>Cross Reactivity Among Beta-Lactams</vt:lpstr>
      <vt:lpstr>Evaluating Penicillin Allergy</vt:lpstr>
      <vt:lpstr>Qualifications for PCN Allergy Assessment</vt:lpstr>
      <vt:lpstr>How can a PCN allergy be de-labeled?</vt:lpstr>
      <vt:lpstr>PowerPoint Presentation</vt:lpstr>
      <vt:lpstr>Risk History Stratification </vt:lpstr>
      <vt:lpstr>Penicillin Skin Test/Oral Challenge</vt:lpstr>
      <vt:lpstr>Patient Examples </vt:lpstr>
      <vt:lpstr>What to do when…. </vt:lpstr>
      <vt:lpstr>Chart Review Tips </vt:lpstr>
      <vt:lpstr>Qualifications for De-labeling </vt:lpstr>
      <vt:lpstr>Updating the Allergy History </vt:lpstr>
      <vt:lpstr>Updating the Allergy History </vt:lpstr>
      <vt:lpstr>Referral to Allergy and Immunology </vt:lpstr>
      <vt:lpstr>Referral to Allergy and Immunology </vt:lpstr>
      <vt:lpstr>Patient Education </vt:lpstr>
      <vt:lpstr>Summary </vt:lpstr>
      <vt:lpstr>PowerPoint Presentation</vt:lpstr>
      <vt:lpstr>References </vt:lpstr>
    </vt:vector>
  </TitlesOfParts>
  <Company>UNC Health 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Outpatient Penicillin Allergy Assessments</dc:title>
  <dc:creator>Boerneke, Renae</dc:creator>
  <cp:lastModifiedBy>Boerneke, Renae</cp:lastModifiedBy>
  <cp:revision>160</cp:revision>
  <dcterms:created xsi:type="dcterms:W3CDTF">2019-09-17T18:36:23Z</dcterms:created>
  <dcterms:modified xsi:type="dcterms:W3CDTF">2021-01-13T15:31:34Z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0x010100F68AC1B513142943BB06FAD935AC69F2</vt:lpwstr>
  </property>
</Properties>
</file>