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1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1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5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3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1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82ED-2F2E-4C2A-980C-DCCF785E2343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30AB2-BF07-406F-AEF4-DBF881C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0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unc.edu/casp/educational-resourc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16566" y="429508"/>
            <a:ext cx="3204446" cy="1820708"/>
            <a:chOff x="1254263" y="695915"/>
            <a:chExt cx="3204446" cy="1820708"/>
          </a:xfrm>
        </p:grpSpPr>
        <p:sp>
          <p:nvSpPr>
            <p:cNvPr id="8" name="Rectangle 7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5033" y="2529611"/>
            <a:ext cx="3204446" cy="1820708"/>
            <a:chOff x="1254263" y="695915"/>
            <a:chExt cx="3204446" cy="1820708"/>
          </a:xfrm>
        </p:grpSpPr>
        <p:sp>
          <p:nvSpPr>
            <p:cNvPr id="23" name="Rectangle 22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455525" y="2538196"/>
            <a:ext cx="3204446" cy="1820708"/>
            <a:chOff x="1254263" y="695915"/>
            <a:chExt cx="3204446" cy="1820708"/>
          </a:xfrm>
        </p:grpSpPr>
        <p:sp>
          <p:nvSpPr>
            <p:cNvPr id="27" name="Rectangle 26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55525" y="437600"/>
            <a:ext cx="3204446" cy="1820708"/>
            <a:chOff x="1254263" y="695915"/>
            <a:chExt cx="3204446" cy="1820708"/>
          </a:xfrm>
        </p:grpSpPr>
        <p:sp>
          <p:nvSpPr>
            <p:cNvPr id="31" name="Rectangle 30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366313" y="437600"/>
            <a:ext cx="3204446" cy="1820708"/>
            <a:chOff x="1254263" y="695915"/>
            <a:chExt cx="3204446" cy="1820708"/>
          </a:xfrm>
        </p:grpSpPr>
        <p:sp>
          <p:nvSpPr>
            <p:cNvPr id="35" name="Rectangle 34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74405" y="2544518"/>
            <a:ext cx="3204446" cy="1820708"/>
            <a:chOff x="1254263" y="695915"/>
            <a:chExt cx="3204446" cy="1820708"/>
          </a:xfrm>
        </p:grpSpPr>
        <p:sp>
          <p:nvSpPr>
            <p:cNvPr id="39" name="Rectangle 38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4815" y="4630887"/>
            <a:ext cx="3204446" cy="1820708"/>
            <a:chOff x="1254263" y="695915"/>
            <a:chExt cx="3204446" cy="1820708"/>
          </a:xfrm>
        </p:grpSpPr>
        <p:sp>
          <p:nvSpPr>
            <p:cNvPr id="43" name="Rectangle 42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55525" y="4643963"/>
            <a:ext cx="3204446" cy="1820708"/>
            <a:chOff x="1254263" y="695915"/>
            <a:chExt cx="3204446" cy="1820708"/>
          </a:xfrm>
        </p:grpSpPr>
        <p:sp>
          <p:nvSpPr>
            <p:cNvPr id="47" name="Rectangle 46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375938" y="4630886"/>
            <a:ext cx="3204446" cy="1820708"/>
            <a:chOff x="1254263" y="695915"/>
            <a:chExt cx="3204446" cy="1820708"/>
          </a:xfrm>
        </p:grpSpPr>
        <p:sp>
          <p:nvSpPr>
            <p:cNvPr id="51" name="Rectangle 50"/>
            <p:cNvSpPr/>
            <p:nvPr/>
          </p:nvSpPr>
          <p:spPr>
            <a:xfrm>
              <a:off x="1254263" y="695915"/>
              <a:ext cx="3204446" cy="18207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355" y="704007"/>
              <a:ext cx="670792" cy="414085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460373" y="813744"/>
              <a:ext cx="2678938" cy="15850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Penicillin </a:t>
              </a:r>
              <a:r>
                <a:rPr lang="en-US" sz="1100" dirty="0" smtClean="0"/>
                <a:t>Allergy Status</a:t>
              </a:r>
              <a:endParaRPr lang="en-US" sz="1100" dirty="0"/>
            </a:p>
            <a:p>
              <a:endParaRPr lang="en-US" sz="1100" dirty="0" smtClean="0"/>
            </a:p>
            <a:p>
              <a:r>
                <a:rPr lang="en-US" sz="1100" dirty="0" smtClean="0"/>
                <a:t>Name</a:t>
              </a:r>
              <a:r>
                <a:rPr lang="en-US" sz="1100" dirty="0"/>
                <a:t>:  _____________________________</a:t>
              </a:r>
            </a:p>
            <a:p>
              <a:r>
                <a:rPr lang="en-US" sz="1100" dirty="0"/>
                <a:t>Date of Birth:  </a:t>
              </a:r>
              <a:r>
                <a:rPr lang="en-US" sz="1100" dirty="0" smtClean="0"/>
                <a:t>_______________________ </a:t>
              </a:r>
            </a:p>
            <a:p>
              <a:r>
                <a:rPr lang="en-US" sz="1100" dirty="0" smtClean="0"/>
                <a:t>Date </a:t>
              </a:r>
              <a:r>
                <a:rPr lang="en-US" sz="1100" dirty="0"/>
                <a:t>of </a:t>
              </a:r>
              <a:r>
                <a:rPr lang="en-US" sz="1100" dirty="0" smtClean="0"/>
                <a:t>Evaluation:  ___________________</a:t>
              </a:r>
              <a:endParaRPr lang="en-US" sz="1100" dirty="0"/>
            </a:p>
            <a:p>
              <a:r>
                <a:rPr lang="en-US" sz="1100" dirty="0"/>
                <a:t>     </a:t>
              </a:r>
              <a:r>
                <a:rPr lang="en-US" sz="900" dirty="0"/>
                <a:t>I </a:t>
              </a:r>
              <a:r>
                <a:rPr lang="en-US" sz="900" dirty="0" smtClean="0"/>
                <a:t>had </a:t>
              </a:r>
              <a:r>
                <a:rPr lang="en-US" sz="900" dirty="0"/>
                <a:t>a penicillin allergy </a:t>
              </a:r>
              <a:r>
                <a:rPr lang="en-US" sz="900" dirty="0" smtClean="0"/>
                <a:t>evaluation, </a:t>
              </a:r>
              <a:r>
                <a:rPr lang="en-US" sz="900" dirty="0" smtClean="0"/>
                <a:t>and I am </a:t>
              </a:r>
              <a:r>
                <a:rPr lang="en-US" sz="900" b="1" dirty="0" smtClean="0"/>
                <a:t>NOT</a:t>
              </a:r>
            </a:p>
            <a:p>
              <a:r>
                <a:rPr lang="en-US" sz="900" dirty="0"/>
                <a:t> </a:t>
              </a:r>
              <a:r>
                <a:rPr lang="en-US" sz="900" dirty="0" smtClean="0"/>
                <a:t>     allergic to </a:t>
              </a:r>
              <a:r>
                <a:rPr lang="en-US" sz="900" dirty="0" err="1" smtClean="0"/>
                <a:t>penicillins</a:t>
              </a:r>
              <a:r>
                <a:rPr lang="en-US" sz="900" dirty="0" smtClean="0"/>
                <a:t> because:</a:t>
              </a:r>
              <a:endParaRPr lang="en-US" sz="1100" dirty="0" smtClean="0"/>
            </a:p>
            <a:p>
              <a:endParaRPr lang="en-US" sz="1100" dirty="0"/>
            </a:p>
            <a:p>
              <a:r>
                <a:rPr lang="en-US" sz="1100" dirty="0" smtClean="0"/>
                <a:t>Evaluator:  __________________________</a:t>
              </a:r>
              <a:endParaRPr lang="en-US" sz="11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4814" y="6464671"/>
            <a:ext cx="10964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This resource is part of the Penicillin Allergy Assessment Toolkit, a collaboration of the UNC Medical Center’s Carolina Antimicrobial Stewardship Program, the UNC Division of Rheumatology, Allergy &amp; Immunology, and the UNC Institute for Healthcare Quality Improvement. </a:t>
            </a:r>
            <a:r>
              <a:rPr lang="en-US" sz="1000" dirty="0" smtClean="0"/>
              <a:t>See additional resources </a:t>
            </a:r>
            <a:r>
              <a:rPr lang="en-US" sz="1000" dirty="0"/>
              <a:t>at </a:t>
            </a:r>
            <a:r>
              <a:rPr lang="en-US" sz="1000" dirty="0">
                <a:hlinkClick r:id="rId3"/>
              </a:rPr>
              <a:t>https://www.med.unc.edu/casp/educational-resources</a:t>
            </a:r>
            <a:r>
              <a:rPr lang="en-US" sz="1000" dirty="0" smtClean="0">
                <a:hlinkClick r:id="rId3"/>
              </a:rPr>
              <a:t>/</a:t>
            </a:r>
            <a:r>
              <a:rPr lang="en-US" sz="1000" dirty="0" smtClean="0"/>
              <a:t>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8019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8AC1B513142943BB06FAD935AC69F2" ma:contentTypeVersion="7" ma:contentTypeDescription="Create a new document." ma:contentTypeScope="" ma:versionID="835768124e4e196e4917617e0fd35f03">
  <xsd:schema xmlns:xsd="http://www.w3.org/2001/XMLSchema" xmlns:xs="http://www.w3.org/2001/XMLSchema" xmlns:p="http://schemas.microsoft.com/office/2006/metadata/properties" xmlns:ns2="4bc4297e-1fb2-4e5c-9dbf-a5b252c0848d" xmlns:ns3="319a02fa-cfb2-4ef7-b7a4-1dd7107c34a0" targetNamespace="http://schemas.microsoft.com/office/2006/metadata/properties" ma:root="true" ma:fieldsID="eff46dca526f0eaddebe273d7d36bcda" ns2:_="" ns3:_="">
    <xsd:import namespace="4bc4297e-1fb2-4e5c-9dbf-a5b252c0848d"/>
    <xsd:import namespace="319a02fa-cfb2-4ef7-b7a4-1dd7107c3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4297e-1fb2-4e5c-9dbf-a5b252c084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a02fa-cfb2-4ef7-b7a4-1dd7107c3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BE437-6401-41DA-AF7F-B1DB3ACDA11D}">
  <ds:schemaRefs>
    <ds:schemaRef ds:uri="319a02fa-cfb2-4ef7-b7a4-1dd7107c34a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c4297e-1fb2-4e5c-9dbf-a5b252c0848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15C5FC-71DF-45E5-9FEC-D81CD11E0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c4297e-1fb2-4e5c-9dbf-a5b252c0848d"/>
    <ds:schemaRef ds:uri="319a02fa-cfb2-4ef7-b7a4-1dd7107c34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2F5F37-BA9E-44B3-AD6A-2A78ECC08A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383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UNC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Kwan, Mildred</dc:creator>
  <cp:lastModifiedBy>Doughman, Danielle</cp:lastModifiedBy>
  <cp:revision>6</cp:revision>
  <dcterms:created xsi:type="dcterms:W3CDTF">2021-02-01T18:18:56Z</dcterms:created>
  <dcterms:modified xsi:type="dcterms:W3CDTF">2021-03-01T22:25:06Z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0x010100F68AC1B513142943BB06FAD935AC69F2</vt:lpwstr>
  </property>
</Properties>
</file>