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9" r:id="rId5"/>
  </p:sldMasterIdLst>
  <p:notesMasterIdLst>
    <p:notesMasterId r:id="rId28"/>
  </p:notesMasterIdLst>
  <p:handoutMasterIdLst>
    <p:handoutMasterId r:id="rId29"/>
  </p:handoutMasterIdLst>
  <p:sldIdLst>
    <p:sldId id="256" r:id="rId6"/>
    <p:sldId id="333" r:id="rId7"/>
    <p:sldId id="396" r:id="rId8"/>
    <p:sldId id="398" r:id="rId9"/>
    <p:sldId id="399" r:id="rId10"/>
    <p:sldId id="443" r:id="rId11"/>
    <p:sldId id="400" r:id="rId12"/>
    <p:sldId id="401" r:id="rId13"/>
    <p:sldId id="402" r:id="rId14"/>
    <p:sldId id="403" r:id="rId15"/>
    <p:sldId id="444" r:id="rId16"/>
    <p:sldId id="445" r:id="rId17"/>
    <p:sldId id="417" r:id="rId18"/>
    <p:sldId id="419" r:id="rId19"/>
    <p:sldId id="420" r:id="rId20"/>
    <p:sldId id="421" r:id="rId21"/>
    <p:sldId id="415" r:id="rId22"/>
    <p:sldId id="422" r:id="rId23"/>
    <p:sldId id="446" r:id="rId24"/>
    <p:sldId id="447" r:id="rId25"/>
    <p:sldId id="389" r:id="rId26"/>
    <p:sldId id="39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BCC0C6"/>
    <a:srgbClr val="4B9CD3"/>
    <a:srgbClr val="C8E8F3"/>
    <a:srgbClr val="E0E0E0"/>
    <a:srgbClr val="F2F4F1"/>
    <a:srgbClr val="F1F3F1"/>
    <a:srgbClr val="E0E1E0"/>
    <a:srgbClr val="F2F2F2"/>
    <a:srgbClr val="E0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6" autoAdjust="0"/>
    <p:restoredTop sz="78140" autoAdjust="0"/>
  </p:normalViewPr>
  <p:slideViewPr>
    <p:cSldViewPr snapToGrid="0">
      <p:cViewPr>
        <p:scale>
          <a:sx n="66" d="100"/>
          <a:sy n="66" d="100"/>
        </p:scale>
        <p:origin x="1428" y="-96"/>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52" d="100"/>
          <a:sy n="152" d="100"/>
        </p:scale>
        <p:origin x="5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0D9F4-70AE-486F-BB5C-F2B35B8E5E2F}"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n-US"/>
        </a:p>
      </dgm:t>
    </dgm:pt>
    <dgm:pt modelId="{EB4A734F-BDF3-40C7-BB85-4132373B93B6}">
      <dgm:prSet phldrT="[Text]"/>
      <dgm:spPr/>
      <dgm:t>
        <a:bodyPr/>
        <a:lstStyle/>
        <a:p>
          <a:r>
            <a:rPr lang="en-US" dirty="0" smtClean="0"/>
            <a:t>Basic Units</a:t>
          </a:r>
          <a:endParaRPr lang="en-US" dirty="0"/>
        </a:p>
      </dgm:t>
    </dgm:pt>
    <dgm:pt modelId="{6AAC0C72-2CD5-43E1-BD8B-3580AC1C598D}" type="parTrans" cxnId="{2677B191-838D-4E15-98E9-EA43F50DFD67}">
      <dgm:prSet/>
      <dgm:spPr/>
      <dgm:t>
        <a:bodyPr/>
        <a:lstStyle/>
        <a:p>
          <a:endParaRPr lang="en-US"/>
        </a:p>
      </dgm:t>
    </dgm:pt>
    <dgm:pt modelId="{B6271937-21C6-4DF6-BC6C-60BB3AE75488}" type="sibTrans" cxnId="{2677B191-838D-4E15-98E9-EA43F50DFD67}">
      <dgm:prSet/>
      <dgm:spPr/>
      <dgm:t>
        <a:bodyPr/>
        <a:lstStyle/>
        <a:p>
          <a:endParaRPr lang="en-US"/>
        </a:p>
      </dgm:t>
    </dgm:pt>
    <dgm:pt modelId="{39988E9B-832A-43CE-89A2-A3A47199B8DB}">
      <dgm:prSet phldrT="[Text]"/>
      <dgm:spPr/>
      <dgm:t>
        <a:bodyPr/>
        <a:lstStyle/>
        <a:p>
          <a:r>
            <a:rPr lang="en-US" dirty="0" smtClean="0"/>
            <a:t>Physical Status Modifiers</a:t>
          </a:r>
          <a:endParaRPr lang="en-US" dirty="0"/>
        </a:p>
      </dgm:t>
    </dgm:pt>
    <dgm:pt modelId="{811244E0-9261-489B-8469-B40107F95B15}" type="parTrans" cxnId="{E7E83879-1F87-4673-A349-A37B6A1FD2B3}">
      <dgm:prSet/>
      <dgm:spPr/>
      <dgm:t>
        <a:bodyPr/>
        <a:lstStyle/>
        <a:p>
          <a:endParaRPr lang="en-US"/>
        </a:p>
      </dgm:t>
    </dgm:pt>
    <dgm:pt modelId="{61508E13-5307-485D-9FA2-FCEB3BDCC3CC}" type="sibTrans" cxnId="{E7E83879-1F87-4673-A349-A37B6A1FD2B3}">
      <dgm:prSet/>
      <dgm:spPr/>
      <dgm:t>
        <a:bodyPr/>
        <a:lstStyle/>
        <a:p>
          <a:endParaRPr lang="en-US"/>
        </a:p>
      </dgm:t>
    </dgm:pt>
    <dgm:pt modelId="{D9A4B329-FD62-4763-9B8F-A2F27C8EBEE3}">
      <dgm:prSet phldrT="[Text]"/>
      <dgm:spPr/>
      <dgm:t>
        <a:bodyPr/>
        <a:lstStyle/>
        <a:p>
          <a:r>
            <a:rPr lang="en-US" dirty="0" smtClean="0"/>
            <a:t>Time Units</a:t>
          </a:r>
          <a:endParaRPr lang="en-US" dirty="0"/>
        </a:p>
      </dgm:t>
    </dgm:pt>
    <dgm:pt modelId="{14143697-00C7-4217-9DCD-A61E3A6C2CEE}" type="parTrans" cxnId="{E951433A-AD4C-489C-ACEA-382A05D4FCE4}">
      <dgm:prSet/>
      <dgm:spPr/>
      <dgm:t>
        <a:bodyPr/>
        <a:lstStyle/>
        <a:p>
          <a:endParaRPr lang="en-US"/>
        </a:p>
      </dgm:t>
    </dgm:pt>
    <dgm:pt modelId="{3C7AE455-2563-4C8B-BBCF-C9D83A121578}" type="sibTrans" cxnId="{E951433A-AD4C-489C-ACEA-382A05D4FCE4}">
      <dgm:prSet/>
      <dgm:spPr/>
      <dgm:t>
        <a:bodyPr/>
        <a:lstStyle/>
        <a:p>
          <a:endParaRPr lang="en-US"/>
        </a:p>
      </dgm:t>
    </dgm:pt>
    <dgm:pt modelId="{1574F6F1-63DE-4546-8ABC-958EF842582C}">
      <dgm:prSet phldrT="[Text]"/>
      <dgm:spPr/>
      <dgm:t>
        <a:bodyPr/>
        <a:lstStyle/>
        <a:p>
          <a:r>
            <a:rPr lang="en-US" dirty="0" smtClean="0"/>
            <a:t>Qualifying </a:t>
          </a:r>
          <a:r>
            <a:rPr lang="en-US" dirty="0" smtClean="0"/>
            <a:t>Circumstances</a:t>
          </a:r>
          <a:endParaRPr lang="en-US" dirty="0"/>
        </a:p>
      </dgm:t>
    </dgm:pt>
    <dgm:pt modelId="{A5077E99-339C-404D-AE75-E2D4D992FB8B}" type="parTrans" cxnId="{DA08AF6C-4288-477D-B9C3-5A92FBEB957A}">
      <dgm:prSet/>
      <dgm:spPr/>
      <dgm:t>
        <a:bodyPr/>
        <a:lstStyle/>
        <a:p>
          <a:endParaRPr lang="en-US"/>
        </a:p>
      </dgm:t>
    </dgm:pt>
    <dgm:pt modelId="{988CDF8F-8286-4D3D-A4C1-DC4ECEA9F333}" type="sibTrans" cxnId="{DA08AF6C-4288-477D-B9C3-5A92FBEB957A}">
      <dgm:prSet/>
      <dgm:spPr/>
      <dgm:t>
        <a:bodyPr/>
        <a:lstStyle/>
        <a:p>
          <a:endParaRPr lang="en-US"/>
        </a:p>
      </dgm:t>
    </dgm:pt>
    <dgm:pt modelId="{4F0EE7A7-E485-4171-A843-64FA93AE987A}" type="pres">
      <dgm:prSet presAssocID="{EFD0D9F4-70AE-486F-BB5C-F2B35B8E5E2F}" presName="Name0" presStyleCnt="0">
        <dgm:presLayoutVars>
          <dgm:dir/>
          <dgm:resizeHandles val="exact"/>
        </dgm:presLayoutVars>
      </dgm:prSet>
      <dgm:spPr/>
      <dgm:t>
        <a:bodyPr/>
        <a:lstStyle/>
        <a:p>
          <a:endParaRPr lang="en-US"/>
        </a:p>
      </dgm:t>
    </dgm:pt>
    <dgm:pt modelId="{58A3EE66-0A57-4CF0-B932-72B133F22BC1}" type="pres">
      <dgm:prSet presAssocID="{EFD0D9F4-70AE-486F-BB5C-F2B35B8E5E2F}" presName="fgShape" presStyleLbl="fgShp" presStyleIdx="0" presStyleCnt="1"/>
      <dgm:spPr/>
    </dgm:pt>
    <dgm:pt modelId="{F44CE7BA-33EA-4707-B43D-5A5B1BB0EE80}" type="pres">
      <dgm:prSet presAssocID="{EFD0D9F4-70AE-486F-BB5C-F2B35B8E5E2F}" presName="linComp" presStyleCnt="0"/>
      <dgm:spPr/>
    </dgm:pt>
    <dgm:pt modelId="{78F06C37-FB8A-45B3-A8A7-AB56DD18CBCD}" type="pres">
      <dgm:prSet presAssocID="{EB4A734F-BDF3-40C7-BB85-4132373B93B6}" presName="compNode" presStyleCnt="0"/>
      <dgm:spPr/>
    </dgm:pt>
    <dgm:pt modelId="{61765C02-74F1-419E-ACA0-3E344F5B7644}" type="pres">
      <dgm:prSet presAssocID="{EB4A734F-BDF3-40C7-BB85-4132373B93B6}" presName="bkgdShape" presStyleLbl="node1" presStyleIdx="0" presStyleCnt="4"/>
      <dgm:spPr/>
      <dgm:t>
        <a:bodyPr/>
        <a:lstStyle/>
        <a:p>
          <a:endParaRPr lang="en-US"/>
        </a:p>
      </dgm:t>
    </dgm:pt>
    <dgm:pt modelId="{AE3F790F-DC69-47A3-B5C8-9213C2635CF0}" type="pres">
      <dgm:prSet presAssocID="{EB4A734F-BDF3-40C7-BB85-4132373B93B6}" presName="nodeTx" presStyleLbl="node1" presStyleIdx="0" presStyleCnt="4">
        <dgm:presLayoutVars>
          <dgm:bulletEnabled val="1"/>
        </dgm:presLayoutVars>
      </dgm:prSet>
      <dgm:spPr/>
      <dgm:t>
        <a:bodyPr/>
        <a:lstStyle/>
        <a:p>
          <a:endParaRPr lang="en-US"/>
        </a:p>
      </dgm:t>
    </dgm:pt>
    <dgm:pt modelId="{0026E798-E403-4072-9D86-ECD55EF6BB58}" type="pres">
      <dgm:prSet presAssocID="{EB4A734F-BDF3-40C7-BB85-4132373B93B6}" presName="invisiNode" presStyleLbl="node1" presStyleIdx="0" presStyleCnt="4"/>
      <dgm:spPr/>
    </dgm:pt>
    <dgm:pt modelId="{D8EFE83D-AFB3-41D6-B7DE-0B3378B800B7}" type="pres">
      <dgm:prSet presAssocID="{EB4A734F-BDF3-40C7-BB85-4132373B93B6}"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CA445FAB-E7C9-49B3-92BE-5DF9F5B69436}" type="pres">
      <dgm:prSet presAssocID="{B6271937-21C6-4DF6-BC6C-60BB3AE75488}" presName="sibTrans" presStyleLbl="sibTrans2D1" presStyleIdx="0" presStyleCnt="0"/>
      <dgm:spPr/>
      <dgm:t>
        <a:bodyPr/>
        <a:lstStyle/>
        <a:p>
          <a:endParaRPr lang="en-US"/>
        </a:p>
      </dgm:t>
    </dgm:pt>
    <dgm:pt modelId="{09BE5517-7B5B-4F04-9B7E-E6DE30175E1E}" type="pres">
      <dgm:prSet presAssocID="{39988E9B-832A-43CE-89A2-A3A47199B8DB}" presName="compNode" presStyleCnt="0"/>
      <dgm:spPr/>
    </dgm:pt>
    <dgm:pt modelId="{FCB255E7-93F9-4501-86EA-6251DC593A3E}" type="pres">
      <dgm:prSet presAssocID="{39988E9B-832A-43CE-89A2-A3A47199B8DB}" presName="bkgdShape" presStyleLbl="node1" presStyleIdx="1" presStyleCnt="4" custLinFactNeighborX="897" custLinFactNeighborY="-475"/>
      <dgm:spPr/>
      <dgm:t>
        <a:bodyPr/>
        <a:lstStyle/>
        <a:p>
          <a:endParaRPr lang="en-US"/>
        </a:p>
      </dgm:t>
    </dgm:pt>
    <dgm:pt modelId="{FDE41725-122E-4C87-8226-E93DF498E4B7}" type="pres">
      <dgm:prSet presAssocID="{39988E9B-832A-43CE-89A2-A3A47199B8DB}" presName="nodeTx" presStyleLbl="node1" presStyleIdx="1" presStyleCnt="4">
        <dgm:presLayoutVars>
          <dgm:bulletEnabled val="1"/>
        </dgm:presLayoutVars>
      </dgm:prSet>
      <dgm:spPr/>
      <dgm:t>
        <a:bodyPr/>
        <a:lstStyle/>
        <a:p>
          <a:endParaRPr lang="en-US"/>
        </a:p>
      </dgm:t>
    </dgm:pt>
    <dgm:pt modelId="{6A3FC87B-D657-4F52-A1BC-E58DAEC06C62}" type="pres">
      <dgm:prSet presAssocID="{39988E9B-832A-43CE-89A2-A3A47199B8DB}" presName="invisiNode" presStyleLbl="node1" presStyleIdx="1" presStyleCnt="4"/>
      <dgm:spPr/>
    </dgm:pt>
    <dgm:pt modelId="{FE1D72F2-572A-4AC5-A189-6BA47DF03C1C}" type="pres">
      <dgm:prSet presAssocID="{39988E9B-832A-43CE-89A2-A3A47199B8DB}" presName="imagNode"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8B08C07E-E5AE-42E0-A154-F638E7DDA5EA}" type="pres">
      <dgm:prSet presAssocID="{61508E13-5307-485D-9FA2-FCEB3BDCC3CC}" presName="sibTrans" presStyleLbl="sibTrans2D1" presStyleIdx="0" presStyleCnt="0"/>
      <dgm:spPr/>
      <dgm:t>
        <a:bodyPr/>
        <a:lstStyle/>
        <a:p>
          <a:endParaRPr lang="en-US"/>
        </a:p>
      </dgm:t>
    </dgm:pt>
    <dgm:pt modelId="{4ECDD439-4F43-4D9D-879B-A422AEC752BA}" type="pres">
      <dgm:prSet presAssocID="{D9A4B329-FD62-4763-9B8F-A2F27C8EBEE3}" presName="compNode" presStyleCnt="0"/>
      <dgm:spPr/>
    </dgm:pt>
    <dgm:pt modelId="{D90AAF61-A4F1-43A9-819F-1860BB1D7920}" type="pres">
      <dgm:prSet presAssocID="{D9A4B329-FD62-4763-9B8F-A2F27C8EBEE3}" presName="bkgdShape" presStyleLbl="node1" presStyleIdx="2" presStyleCnt="4"/>
      <dgm:spPr/>
      <dgm:t>
        <a:bodyPr/>
        <a:lstStyle/>
        <a:p>
          <a:endParaRPr lang="en-US"/>
        </a:p>
      </dgm:t>
    </dgm:pt>
    <dgm:pt modelId="{9111445E-6C7C-464A-A736-F3E08E9783B2}" type="pres">
      <dgm:prSet presAssocID="{D9A4B329-FD62-4763-9B8F-A2F27C8EBEE3}" presName="nodeTx" presStyleLbl="node1" presStyleIdx="2" presStyleCnt="4">
        <dgm:presLayoutVars>
          <dgm:bulletEnabled val="1"/>
        </dgm:presLayoutVars>
      </dgm:prSet>
      <dgm:spPr/>
      <dgm:t>
        <a:bodyPr/>
        <a:lstStyle/>
        <a:p>
          <a:endParaRPr lang="en-US"/>
        </a:p>
      </dgm:t>
    </dgm:pt>
    <dgm:pt modelId="{4FBC08B5-C69E-4E3A-8FCF-61E972EA2587}" type="pres">
      <dgm:prSet presAssocID="{D9A4B329-FD62-4763-9B8F-A2F27C8EBEE3}" presName="invisiNode" presStyleLbl="node1" presStyleIdx="2" presStyleCnt="4"/>
      <dgm:spPr/>
    </dgm:pt>
    <dgm:pt modelId="{43C1DF0B-C9D2-486A-915F-080595C63904}" type="pres">
      <dgm:prSet presAssocID="{D9A4B329-FD62-4763-9B8F-A2F27C8EBEE3}" presName="imagNode"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44DD53D7-5D19-40D0-B85C-815293CE7486}" type="pres">
      <dgm:prSet presAssocID="{3C7AE455-2563-4C8B-BBCF-C9D83A121578}" presName="sibTrans" presStyleLbl="sibTrans2D1" presStyleIdx="0" presStyleCnt="0"/>
      <dgm:spPr/>
      <dgm:t>
        <a:bodyPr/>
        <a:lstStyle/>
        <a:p>
          <a:endParaRPr lang="en-US"/>
        </a:p>
      </dgm:t>
    </dgm:pt>
    <dgm:pt modelId="{7B6E0E02-A2A0-413A-BCC5-31558D7F23DB}" type="pres">
      <dgm:prSet presAssocID="{1574F6F1-63DE-4546-8ABC-958EF842582C}" presName="compNode" presStyleCnt="0"/>
      <dgm:spPr/>
    </dgm:pt>
    <dgm:pt modelId="{1207D05D-6DAB-47E3-B939-0C62D6612E17}" type="pres">
      <dgm:prSet presAssocID="{1574F6F1-63DE-4546-8ABC-958EF842582C}" presName="bkgdShape" presStyleLbl="node1" presStyleIdx="3" presStyleCnt="4"/>
      <dgm:spPr/>
      <dgm:t>
        <a:bodyPr/>
        <a:lstStyle/>
        <a:p>
          <a:endParaRPr lang="en-US"/>
        </a:p>
      </dgm:t>
    </dgm:pt>
    <dgm:pt modelId="{8767C34F-04F1-4B9D-A332-764D66C76878}" type="pres">
      <dgm:prSet presAssocID="{1574F6F1-63DE-4546-8ABC-958EF842582C}" presName="nodeTx" presStyleLbl="node1" presStyleIdx="3" presStyleCnt="4">
        <dgm:presLayoutVars>
          <dgm:bulletEnabled val="1"/>
        </dgm:presLayoutVars>
      </dgm:prSet>
      <dgm:spPr/>
      <dgm:t>
        <a:bodyPr/>
        <a:lstStyle/>
        <a:p>
          <a:endParaRPr lang="en-US"/>
        </a:p>
      </dgm:t>
    </dgm:pt>
    <dgm:pt modelId="{96463C92-B4CD-43E8-AACC-49A9BBC5823E}" type="pres">
      <dgm:prSet presAssocID="{1574F6F1-63DE-4546-8ABC-958EF842582C}" presName="invisiNode" presStyleLbl="node1" presStyleIdx="3" presStyleCnt="4"/>
      <dgm:spPr/>
    </dgm:pt>
    <dgm:pt modelId="{CEA923CB-68A5-4358-BA37-09019336682D}" type="pres">
      <dgm:prSet presAssocID="{1574F6F1-63DE-4546-8ABC-958EF842582C}" presName="imagNode"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Lst>
  <dgm:cxnLst>
    <dgm:cxn modelId="{46473BDE-A706-4532-A696-5DCA82DA437A}" type="presOf" srcId="{3C7AE455-2563-4C8B-BBCF-C9D83A121578}" destId="{44DD53D7-5D19-40D0-B85C-815293CE7486}" srcOrd="0" destOrd="0" presId="urn:microsoft.com/office/officeart/2005/8/layout/hList7"/>
    <dgm:cxn modelId="{A6947FCF-23BD-4094-A9A3-1FFBC1BB1618}" type="presOf" srcId="{D9A4B329-FD62-4763-9B8F-A2F27C8EBEE3}" destId="{D90AAF61-A4F1-43A9-819F-1860BB1D7920}" srcOrd="0" destOrd="0" presId="urn:microsoft.com/office/officeart/2005/8/layout/hList7"/>
    <dgm:cxn modelId="{0544FF49-1BFC-4F75-871D-54FA400CD961}" type="presOf" srcId="{D9A4B329-FD62-4763-9B8F-A2F27C8EBEE3}" destId="{9111445E-6C7C-464A-A736-F3E08E9783B2}" srcOrd="1" destOrd="0" presId="urn:microsoft.com/office/officeart/2005/8/layout/hList7"/>
    <dgm:cxn modelId="{E417CC6C-B27E-4EFC-B7B0-EC6003256BC6}" type="presOf" srcId="{61508E13-5307-485D-9FA2-FCEB3BDCC3CC}" destId="{8B08C07E-E5AE-42E0-A154-F638E7DDA5EA}" srcOrd="0" destOrd="0" presId="urn:microsoft.com/office/officeart/2005/8/layout/hList7"/>
    <dgm:cxn modelId="{E7E83879-1F87-4673-A349-A37B6A1FD2B3}" srcId="{EFD0D9F4-70AE-486F-BB5C-F2B35B8E5E2F}" destId="{39988E9B-832A-43CE-89A2-A3A47199B8DB}" srcOrd="1" destOrd="0" parTransId="{811244E0-9261-489B-8469-B40107F95B15}" sibTransId="{61508E13-5307-485D-9FA2-FCEB3BDCC3CC}"/>
    <dgm:cxn modelId="{DC29C300-6D48-4C9D-9139-425279D1E5C4}" type="presOf" srcId="{B6271937-21C6-4DF6-BC6C-60BB3AE75488}" destId="{CA445FAB-E7C9-49B3-92BE-5DF9F5B69436}" srcOrd="0" destOrd="0" presId="urn:microsoft.com/office/officeart/2005/8/layout/hList7"/>
    <dgm:cxn modelId="{BEB5BDC1-FC85-4DEC-A262-A4DCEF194BBA}" type="presOf" srcId="{EFD0D9F4-70AE-486F-BB5C-F2B35B8E5E2F}" destId="{4F0EE7A7-E485-4171-A843-64FA93AE987A}" srcOrd="0" destOrd="0" presId="urn:microsoft.com/office/officeart/2005/8/layout/hList7"/>
    <dgm:cxn modelId="{DA08AF6C-4288-477D-B9C3-5A92FBEB957A}" srcId="{EFD0D9F4-70AE-486F-BB5C-F2B35B8E5E2F}" destId="{1574F6F1-63DE-4546-8ABC-958EF842582C}" srcOrd="3" destOrd="0" parTransId="{A5077E99-339C-404D-AE75-E2D4D992FB8B}" sibTransId="{988CDF8F-8286-4D3D-A4C1-DC4ECEA9F333}"/>
    <dgm:cxn modelId="{2677B191-838D-4E15-98E9-EA43F50DFD67}" srcId="{EFD0D9F4-70AE-486F-BB5C-F2B35B8E5E2F}" destId="{EB4A734F-BDF3-40C7-BB85-4132373B93B6}" srcOrd="0" destOrd="0" parTransId="{6AAC0C72-2CD5-43E1-BD8B-3580AC1C598D}" sibTransId="{B6271937-21C6-4DF6-BC6C-60BB3AE75488}"/>
    <dgm:cxn modelId="{66BECB78-DDA8-405E-9402-8E30586EDDF8}" type="presOf" srcId="{EB4A734F-BDF3-40C7-BB85-4132373B93B6}" destId="{61765C02-74F1-419E-ACA0-3E344F5B7644}" srcOrd="0" destOrd="0" presId="urn:microsoft.com/office/officeart/2005/8/layout/hList7"/>
    <dgm:cxn modelId="{D48E9BF3-5B32-474F-832D-0F9B4FB67A99}" type="presOf" srcId="{39988E9B-832A-43CE-89A2-A3A47199B8DB}" destId="{FDE41725-122E-4C87-8226-E93DF498E4B7}" srcOrd="1" destOrd="0" presId="urn:microsoft.com/office/officeart/2005/8/layout/hList7"/>
    <dgm:cxn modelId="{E951433A-AD4C-489C-ACEA-382A05D4FCE4}" srcId="{EFD0D9F4-70AE-486F-BB5C-F2B35B8E5E2F}" destId="{D9A4B329-FD62-4763-9B8F-A2F27C8EBEE3}" srcOrd="2" destOrd="0" parTransId="{14143697-00C7-4217-9DCD-A61E3A6C2CEE}" sibTransId="{3C7AE455-2563-4C8B-BBCF-C9D83A121578}"/>
    <dgm:cxn modelId="{80C6D60B-2D28-419C-8CAC-C7EDB27F3699}" type="presOf" srcId="{EB4A734F-BDF3-40C7-BB85-4132373B93B6}" destId="{AE3F790F-DC69-47A3-B5C8-9213C2635CF0}" srcOrd="1" destOrd="0" presId="urn:microsoft.com/office/officeart/2005/8/layout/hList7"/>
    <dgm:cxn modelId="{183C9ADD-8F90-4846-9ED5-F7DF3FC40905}" type="presOf" srcId="{39988E9B-832A-43CE-89A2-A3A47199B8DB}" destId="{FCB255E7-93F9-4501-86EA-6251DC593A3E}" srcOrd="0" destOrd="0" presId="urn:microsoft.com/office/officeart/2005/8/layout/hList7"/>
    <dgm:cxn modelId="{D16194EF-2C63-4A0B-9120-9884767B68F1}" type="presOf" srcId="{1574F6F1-63DE-4546-8ABC-958EF842582C}" destId="{1207D05D-6DAB-47E3-B939-0C62D6612E17}" srcOrd="0" destOrd="0" presId="urn:microsoft.com/office/officeart/2005/8/layout/hList7"/>
    <dgm:cxn modelId="{107FF8D6-3B35-4B22-9D41-AEEEF933615D}" type="presOf" srcId="{1574F6F1-63DE-4546-8ABC-958EF842582C}" destId="{8767C34F-04F1-4B9D-A332-764D66C76878}" srcOrd="1" destOrd="0" presId="urn:microsoft.com/office/officeart/2005/8/layout/hList7"/>
    <dgm:cxn modelId="{7CA83F3E-9AC0-43B6-ACEF-E18D55D6F30D}" type="presParOf" srcId="{4F0EE7A7-E485-4171-A843-64FA93AE987A}" destId="{58A3EE66-0A57-4CF0-B932-72B133F22BC1}" srcOrd="0" destOrd="0" presId="urn:microsoft.com/office/officeart/2005/8/layout/hList7"/>
    <dgm:cxn modelId="{672E1930-7A2A-448D-83AE-DEA833EDB115}" type="presParOf" srcId="{4F0EE7A7-E485-4171-A843-64FA93AE987A}" destId="{F44CE7BA-33EA-4707-B43D-5A5B1BB0EE80}" srcOrd="1" destOrd="0" presId="urn:microsoft.com/office/officeart/2005/8/layout/hList7"/>
    <dgm:cxn modelId="{FA78E538-B916-432F-AE2E-0F5CD1A7FFC2}" type="presParOf" srcId="{F44CE7BA-33EA-4707-B43D-5A5B1BB0EE80}" destId="{78F06C37-FB8A-45B3-A8A7-AB56DD18CBCD}" srcOrd="0" destOrd="0" presId="urn:microsoft.com/office/officeart/2005/8/layout/hList7"/>
    <dgm:cxn modelId="{6BF2D51D-F921-4EF8-B0F5-2507B3E70940}" type="presParOf" srcId="{78F06C37-FB8A-45B3-A8A7-AB56DD18CBCD}" destId="{61765C02-74F1-419E-ACA0-3E344F5B7644}" srcOrd="0" destOrd="0" presId="urn:microsoft.com/office/officeart/2005/8/layout/hList7"/>
    <dgm:cxn modelId="{714FF9D0-D6B0-4003-80F8-EF60B49F0180}" type="presParOf" srcId="{78F06C37-FB8A-45B3-A8A7-AB56DD18CBCD}" destId="{AE3F790F-DC69-47A3-B5C8-9213C2635CF0}" srcOrd="1" destOrd="0" presId="urn:microsoft.com/office/officeart/2005/8/layout/hList7"/>
    <dgm:cxn modelId="{185C3538-2F47-4D74-B72B-959CDC50F322}" type="presParOf" srcId="{78F06C37-FB8A-45B3-A8A7-AB56DD18CBCD}" destId="{0026E798-E403-4072-9D86-ECD55EF6BB58}" srcOrd="2" destOrd="0" presId="urn:microsoft.com/office/officeart/2005/8/layout/hList7"/>
    <dgm:cxn modelId="{5F84ADBF-3468-4729-8A8B-120387F1C6BE}" type="presParOf" srcId="{78F06C37-FB8A-45B3-A8A7-AB56DD18CBCD}" destId="{D8EFE83D-AFB3-41D6-B7DE-0B3378B800B7}" srcOrd="3" destOrd="0" presId="urn:microsoft.com/office/officeart/2005/8/layout/hList7"/>
    <dgm:cxn modelId="{9996A643-5400-4AB0-BB64-BF67374F2CF9}" type="presParOf" srcId="{F44CE7BA-33EA-4707-B43D-5A5B1BB0EE80}" destId="{CA445FAB-E7C9-49B3-92BE-5DF9F5B69436}" srcOrd="1" destOrd="0" presId="urn:microsoft.com/office/officeart/2005/8/layout/hList7"/>
    <dgm:cxn modelId="{4F0405E5-99B4-4B95-8AC1-F326B665C1BC}" type="presParOf" srcId="{F44CE7BA-33EA-4707-B43D-5A5B1BB0EE80}" destId="{09BE5517-7B5B-4F04-9B7E-E6DE30175E1E}" srcOrd="2" destOrd="0" presId="urn:microsoft.com/office/officeart/2005/8/layout/hList7"/>
    <dgm:cxn modelId="{E976B346-8A29-43C0-912E-5AED0CA5F90F}" type="presParOf" srcId="{09BE5517-7B5B-4F04-9B7E-E6DE30175E1E}" destId="{FCB255E7-93F9-4501-86EA-6251DC593A3E}" srcOrd="0" destOrd="0" presId="urn:microsoft.com/office/officeart/2005/8/layout/hList7"/>
    <dgm:cxn modelId="{71085AB9-AC65-4E20-9619-3E758A0D9650}" type="presParOf" srcId="{09BE5517-7B5B-4F04-9B7E-E6DE30175E1E}" destId="{FDE41725-122E-4C87-8226-E93DF498E4B7}" srcOrd="1" destOrd="0" presId="urn:microsoft.com/office/officeart/2005/8/layout/hList7"/>
    <dgm:cxn modelId="{A98C6A03-1AC1-4725-9717-E02488419474}" type="presParOf" srcId="{09BE5517-7B5B-4F04-9B7E-E6DE30175E1E}" destId="{6A3FC87B-D657-4F52-A1BC-E58DAEC06C62}" srcOrd="2" destOrd="0" presId="urn:microsoft.com/office/officeart/2005/8/layout/hList7"/>
    <dgm:cxn modelId="{2C720C74-0B0B-4DF9-80D2-354381E63C93}" type="presParOf" srcId="{09BE5517-7B5B-4F04-9B7E-E6DE30175E1E}" destId="{FE1D72F2-572A-4AC5-A189-6BA47DF03C1C}" srcOrd="3" destOrd="0" presId="urn:microsoft.com/office/officeart/2005/8/layout/hList7"/>
    <dgm:cxn modelId="{BB53CCB9-CF43-41F4-868B-57C7CA352ED1}" type="presParOf" srcId="{F44CE7BA-33EA-4707-B43D-5A5B1BB0EE80}" destId="{8B08C07E-E5AE-42E0-A154-F638E7DDA5EA}" srcOrd="3" destOrd="0" presId="urn:microsoft.com/office/officeart/2005/8/layout/hList7"/>
    <dgm:cxn modelId="{165882F0-0B87-4A68-A65D-455308C87BBF}" type="presParOf" srcId="{F44CE7BA-33EA-4707-B43D-5A5B1BB0EE80}" destId="{4ECDD439-4F43-4D9D-879B-A422AEC752BA}" srcOrd="4" destOrd="0" presId="urn:microsoft.com/office/officeart/2005/8/layout/hList7"/>
    <dgm:cxn modelId="{92A7B914-20DB-4DF1-8A23-CD851F7D766B}" type="presParOf" srcId="{4ECDD439-4F43-4D9D-879B-A422AEC752BA}" destId="{D90AAF61-A4F1-43A9-819F-1860BB1D7920}" srcOrd="0" destOrd="0" presId="urn:microsoft.com/office/officeart/2005/8/layout/hList7"/>
    <dgm:cxn modelId="{22D979D9-9696-4E77-BEEB-3E1B09F8CE62}" type="presParOf" srcId="{4ECDD439-4F43-4D9D-879B-A422AEC752BA}" destId="{9111445E-6C7C-464A-A736-F3E08E9783B2}" srcOrd="1" destOrd="0" presId="urn:microsoft.com/office/officeart/2005/8/layout/hList7"/>
    <dgm:cxn modelId="{7E057261-3968-4669-AE59-EAADB37B15F7}" type="presParOf" srcId="{4ECDD439-4F43-4D9D-879B-A422AEC752BA}" destId="{4FBC08B5-C69E-4E3A-8FCF-61E972EA2587}" srcOrd="2" destOrd="0" presId="urn:microsoft.com/office/officeart/2005/8/layout/hList7"/>
    <dgm:cxn modelId="{CE268E35-6A4F-45C1-AA71-293A95B1004E}" type="presParOf" srcId="{4ECDD439-4F43-4D9D-879B-A422AEC752BA}" destId="{43C1DF0B-C9D2-486A-915F-080595C63904}" srcOrd="3" destOrd="0" presId="urn:microsoft.com/office/officeart/2005/8/layout/hList7"/>
    <dgm:cxn modelId="{9C5933E0-0C22-45BD-9907-D600FA8DB128}" type="presParOf" srcId="{F44CE7BA-33EA-4707-B43D-5A5B1BB0EE80}" destId="{44DD53D7-5D19-40D0-B85C-815293CE7486}" srcOrd="5" destOrd="0" presId="urn:microsoft.com/office/officeart/2005/8/layout/hList7"/>
    <dgm:cxn modelId="{C5043E91-C446-4FEF-95F3-8C1A0EFDDEA2}" type="presParOf" srcId="{F44CE7BA-33EA-4707-B43D-5A5B1BB0EE80}" destId="{7B6E0E02-A2A0-413A-BCC5-31558D7F23DB}" srcOrd="6" destOrd="0" presId="urn:microsoft.com/office/officeart/2005/8/layout/hList7"/>
    <dgm:cxn modelId="{E2D52C19-E001-491D-B21B-16F0D75E69A8}" type="presParOf" srcId="{7B6E0E02-A2A0-413A-BCC5-31558D7F23DB}" destId="{1207D05D-6DAB-47E3-B939-0C62D6612E17}" srcOrd="0" destOrd="0" presId="urn:microsoft.com/office/officeart/2005/8/layout/hList7"/>
    <dgm:cxn modelId="{DFB7D6DA-5F94-42E7-BD81-124BD3B78B67}" type="presParOf" srcId="{7B6E0E02-A2A0-413A-BCC5-31558D7F23DB}" destId="{8767C34F-04F1-4B9D-A332-764D66C76878}" srcOrd="1" destOrd="0" presId="urn:microsoft.com/office/officeart/2005/8/layout/hList7"/>
    <dgm:cxn modelId="{7B8920EC-3D12-4B9D-82DF-CB70996B2163}" type="presParOf" srcId="{7B6E0E02-A2A0-413A-BCC5-31558D7F23DB}" destId="{96463C92-B4CD-43E8-AACC-49A9BBC5823E}" srcOrd="2" destOrd="0" presId="urn:microsoft.com/office/officeart/2005/8/layout/hList7"/>
    <dgm:cxn modelId="{9FB7DF69-7064-431F-9D6A-4CA7100CFB35}" type="presParOf" srcId="{7B6E0E02-A2A0-413A-BCC5-31558D7F23DB}" destId="{CEA923CB-68A5-4358-BA37-09019336682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65C02-74F1-419E-ACA0-3E344F5B7644}">
      <dsp:nvSpPr>
        <dsp:cNvPr id="0" name=""/>
        <dsp:cNvSpPr/>
      </dsp:nvSpPr>
      <dsp:spPr>
        <a:xfrm>
          <a:off x="1917" y="0"/>
          <a:ext cx="2010300" cy="3874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Basic Units</a:t>
          </a:r>
          <a:endParaRPr lang="en-US" sz="2000" kern="1200" dirty="0"/>
        </a:p>
      </dsp:txBody>
      <dsp:txXfrm>
        <a:off x="1917" y="1549878"/>
        <a:ext cx="2010300" cy="1549878"/>
      </dsp:txXfrm>
    </dsp:sp>
    <dsp:sp modelId="{D8EFE83D-AFB3-41D6-B7DE-0B3378B800B7}">
      <dsp:nvSpPr>
        <dsp:cNvPr id="0" name=""/>
        <dsp:cNvSpPr/>
      </dsp:nvSpPr>
      <dsp:spPr>
        <a:xfrm>
          <a:off x="361931" y="232481"/>
          <a:ext cx="1290273" cy="1290273"/>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B255E7-93F9-4501-86EA-6251DC593A3E}">
      <dsp:nvSpPr>
        <dsp:cNvPr id="0" name=""/>
        <dsp:cNvSpPr/>
      </dsp:nvSpPr>
      <dsp:spPr>
        <a:xfrm>
          <a:off x="2090559" y="0"/>
          <a:ext cx="2010300" cy="3874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Physical Status Modifiers</a:t>
          </a:r>
          <a:endParaRPr lang="en-US" sz="2000" kern="1200" dirty="0"/>
        </a:p>
      </dsp:txBody>
      <dsp:txXfrm>
        <a:off x="2090559" y="1549878"/>
        <a:ext cx="2010300" cy="1549878"/>
      </dsp:txXfrm>
    </dsp:sp>
    <dsp:sp modelId="{FE1D72F2-572A-4AC5-A189-6BA47DF03C1C}">
      <dsp:nvSpPr>
        <dsp:cNvPr id="0" name=""/>
        <dsp:cNvSpPr/>
      </dsp:nvSpPr>
      <dsp:spPr>
        <a:xfrm>
          <a:off x="2432540" y="232481"/>
          <a:ext cx="1290273" cy="129027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0AAF61-A4F1-43A9-819F-1860BB1D7920}">
      <dsp:nvSpPr>
        <dsp:cNvPr id="0" name=""/>
        <dsp:cNvSpPr/>
      </dsp:nvSpPr>
      <dsp:spPr>
        <a:xfrm>
          <a:off x="4143136" y="0"/>
          <a:ext cx="2010300" cy="3874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Time Units</a:t>
          </a:r>
          <a:endParaRPr lang="en-US" sz="2000" kern="1200" dirty="0"/>
        </a:p>
      </dsp:txBody>
      <dsp:txXfrm>
        <a:off x="4143136" y="1549878"/>
        <a:ext cx="2010300" cy="1549878"/>
      </dsp:txXfrm>
    </dsp:sp>
    <dsp:sp modelId="{43C1DF0B-C9D2-486A-915F-080595C63904}">
      <dsp:nvSpPr>
        <dsp:cNvPr id="0" name=""/>
        <dsp:cNvSpPr/>
      </dsp:nvSpPr>
      <dsp:spPr>
        <a:xfrm>
          <a:off x="4503149" y="232481"/>
          <a:ext cx="1290273" cy="1290273"/>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07D05D-6DAB-47E3-B939-0C62D6612E17}">
      <dsp:nvSpPr>
        <dsp:cNvPr id="0" name=""/>
        <dsp:cNvSpPr/>
      </dsp:nvSpPr>
      <dsp:spPr>
        <a:xfrm>
          <a:off x="6213745" y="0"/>
          <a:ext cx="2010300" cy="3874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Qualifying </a:t>
          </a:r>
          <a:r>
            <a:rPr lang="en-US" sz="2000" kern="1200" dirty="0" smtClean="0"/>
            <a:t>Circumstances</a:t>
          </a:r>
          <a:endParaRPr lang="en-US" sz="2000" kern="1200" dirty="0"/>
        </a:p>
      </dsp:txBody>
      <dsp:txXfrm>
        <a:off x="6213745" y="1549878"/>
        <a:ext cx="2010300" cy="1549878"/>
      </dsp:txXfrm>
    </dsp:sp>
    <dsp:sp modelId="{CEA923CB-68A5-4358-BA37-09019336682D}">
      <dsp:nvSpPr>
        <dsp:cNvPr id="0" name=""/>
        <dsp:cNvSpPr/>
      </dsp:nvSpPr>
      <dsp:spPr>
        <a:xfrm>
          <a:off x="6573759" y="232481"/>
          <a:ext cx="1290273" cy="1290273"/>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3EE66-0A57-4CF0-B932-72B133F22BC1}">
      <dsp:nvSpPr>
        <dsp:cNvPr id="0" name=""/>
        <dsp:cNvSpPr/>
      </dsp:nvSpPr>
      <dsp:spPr>
        <a:xfrm>
          <a:off x="329038" y="3099756"/>
          <a:ext cx="7567886" cy="58120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11/25/2020</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11/25/2020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4</a:t>
            </a:fld>
            <a:endParaRPr lang="en-US"/>
          </a:p>
        </p:txBody>
      </p:sp>
    </p:spTree>
    <p:extLst>
      <p:ext uri="{BB962C8B-B14F-4D97-AF65-F5344CB8AC3E}">
        <p14:creationId xmlns:p14="http://schemas.microsoft.com/office/powerpoint/2010/main" val="3138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16</a:t>
            </a:fld>
            <a:endParaRPr lang="en-US"/>
          </a:p>
        </p:txBody>
      </p:sp>
    </p:spTree>
    <p:extLst>
      <p:ext uri="{BB962C8B-B14F-4D97-AF65-F5344CB8AC3E}">
        <p14:creationId xmlns:p14="http://schemas.microsoft.com/office/powerpoint/2010/main" val="46203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17</a:t>
            </a:fld>
            <a:endParaRPr lang="en-US"/>
          </a:p>
        </p:txBody>
      </p:sp>
    </p:spTree>
    <p:extLst>
      <p:ext uri="{BB962C8B-B14F-4D97-AF65-F5344CB8AC3E}">
        <p14:creationId xmlns:p14="http://schemas.microsoft.com/office/powerpoint/2010/main" val="277989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19</a:t>
            </a:fld>
            <a:endParaRPr lang="en-US"/>
          </a:p>
        </p:txBody>
      </p:sp>
    </p:spTree>
    <p:extLst>
      <p:ext uri="{BB962C8B-B14F-4D97-AF65-F5344CB8AC3E}">
        <p14:creationId xmlns:p14="http://schemas.microsoft.com/office/powerpoint/2010/main" val="366963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20</a:t>
            </a:fld>
            <a:endParaRPr lang="en-US"/>
          </a:p>
        </p:txBody>
      </p:sp>
    </p:spTree>
    <p:extLst>
      <p:ext uri="{BB962C8B-B14F-4D97-AF65-F5344CB8AC3E}">
        <p14:creationId xmlns:p14="http://schemas.microsoft.com/office/powerpoint/2010/main" val="353494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5</a:t>
            </a:fld>
            <a:endParaRPr lang="en-US"/>
          </a:p>
        </p:txBody>
      </p:sp>
    </p:spTree>
    <p:extLst>
      <p:ext uri="{BB962C8B-B14F-4D97-AF65-F5344CB8AC3E}">
        <p14:creationId xmlns:p14="http://schemas.microsoft.com/office/powerpoint/2010/main" val="36827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6</a:t>
            </a:fld>
            <a:endParaRPr lang="en-US"/>
          </a:p>
        </p:txBody>
      </p:sp>
    </p:spTree>
    <p:extLst>
      <p:ext uri="{BB962C8B-B14F-4D97-AF65-F5344CB8AC3E}">
        <p14:creationId xmlns:p14="http://schemas.microsoft.com/office/powerpoint/2010/main" val="171359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416457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145142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9</a:t>
            </a:fld>
            <a:endParaRPr lang="en-US"/>
          </a:p>
        </p:txBody>
      </p:sp>
    </p:spTree>
    <p:extLst>
      <p:ext uri="{BB962C8B-B14F-4D97-AF65-F5344CB8AC3E}">
        <p14:creationId xmlns:p14="http://schemas.microsoft.com/office/powerpoint/2010/main" val="239076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10</a:t>
            </a:fld>
            <a:endParaRPr lang="en-US"/>
          </a:p>
        </p:txBody>
      </p:sp>
    </p:spTree>
    <p:extLst>
      <p:ext uri="{BB962C8B-B14F-4D97-AF65-F5344CB8AC3E}">
        <p14:creationId xmlns:p14="http://schemas.microsoft.com/office/powerpoint/2010/main" val="357204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12</a:t>
            </a:fld>
            <a:endParaRPr lang="en-US"/>
          </a:p>
        </p:txBody>
      </p:sp>
    </p:spTree>
    <p:extLst>
      <p:ext uri="{BB962C8B-B14F-4D97-AF65-F5344CB8AC3E}">
        <p14:creationId xmlns:p14="http://schemas.microsoft.com/office/powerpoint/2010/main" val="3743373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CCA8E-E054-4945-93F6-8F3E2A7D5A26}" type="slidenum">
              <a:rPr lang="en-US" smtClean="0"/>
              <a:t>15</a:t>
            </a:fld>
            <a:endParaRPr lang="en-US"/>
          </a:p>
        </p:txBody>
      </p:sp>
    </p:spTree>
    <p:extLst>
      <p:ext uri="{BB962C8B-B14F-4D97-AF65-F5344CB8AC3E}">
        <p14:creationId xmlns:p14="http://schemas.microsoft.com/office/powerpoint/2010/main" val="1952153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3"/>
          <p:cNvSpPr>
            <a:spLocks noGrp="1"/>
          </p:cNvSpPr>
          <p:nvPr>
            <p:ph type="title"/>
          </p:nvPr>
        </p:nvSpPr>
        <p:spPr>
          <a:xfrm>
            <a:off x="457200" y="342900"/>
            <a:ext cx="8229599" cy="1241425"/>
          </a:xfrm>
        </p:spPr>
        <p:txBody>
          <a:bodyPr tIns="137160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smtClean="0"/>
              <a:t>XX.XX.XXXX</a:t>
            </a:r>
            <a:endParaRPr lang="en-US"/>
          </a:p>
        </p:txBody>
      </p:sp>
      <p:pic>
        <p:nvPicPr>
          <p:cNvPr id="14" name="Picture 13" descr="A close up of a sign&#10;&#10;Description automatically generated">
            <a:extLst>
              <a:ext uri="{FF2B5EF4-FFF2-40B4-BE49-F238E27FC236}">
                <a16:creationId xmlns:a16="http://schemas.microsoft.com/office/drawing/2014/main" id="{7012197A-6C35-7B49-B22F-CAF3D52463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9480229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57201" y="1584324"/>
            <a:ext cx="5392738" cy="4676775"/>
          </a:xfrm>
        </p:spPr>
        <p:txBody>
          <a:bodyPr tIns="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smtClean="0"/>
              <a:t>Edit Master text styles</a:t>
            </a:r>
          </a:p>
          <a:p>
            <a:pPr lvl="1"/>
            <a:r>
              <a:rPr lang="en-US" smtClean="0"/>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smtClean="0"/>
              <a:t>XX.XX.XXXX</a:t>
            </a:r>
            <a:endParaRPr lang="en-US"/>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3747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57201" y="1584324"/>
            <a:ext cx="5392738" cy="4676775"/>
          </a:xfrm>
        </p:spPr>
        <p:txBody>
          <a:bodyPr tIns="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smtClean="0"/>
              <a:t>Edit Master text styles</a:t>
            </a:r>
          </a:p>
          <a:p>
            <a:pPr lvl="1"/>
            <a:r>
              <a:rPr lang="en-US" smtClean="0"/>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smtClean="0"/>
              <a:t>XX.XX.XXXX</a:t>
            </a:r>
            <a:endParaRPr lang="en-US"/>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09532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smtClean="0"/>
              <a:t>XX.XX.XXXX</a:t>
            </a:r>
            <a:endParaRPr lang="en-US"/>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57200" y="1584324"/>
            <a:ext cx="5392738" cy="4676775"/>
          </a:xfrm>
        </p:spPr>
        <p:txBody>
          <a:bodyPr tIns="0" rIns="0" bIns="1737360" anchor="ctr" anchorCtr="0"/>
          <a:lstStyle>
            <a:lvl1pPr>
              <a:lnSpc>
                <a:spcPct val="100000"/>
              </a:lnSpc>
              <a:defRPr sz="3000" b="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387000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smtClean="0"/>
              <a:t>XX.XX.XXXX</a:t>
            </a:r>
            <a:endParaRPr lang="en-US"/>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r>
              <a:rPr lang="en-US" dirty="0"/>
              <a:t>Modify with Insert &gt; Header and Footer</a:t>
            </a:r>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57200" y="1584324"/>
            <a:ext cx="5392738" cy="4676775"/>
          </a:xfrm>
        </p:spPr>
        <p:txBody>
          <a:bodyPr tIns="0" rIns="0" bIns="1737360" anchor="ctr" anchorCtr="0"/>
          <a:lstStyle>
            <a:lvl1pPr>
              <a:lnSpc>
                <a:spcPct val="100000"/>
              </a:lnSpc>
              <a:defRPr sz="3000" b="0">
                <a:solidFill>
                  <a:schemeClr val="accent2"/>
                </a:solidFill>
              </a:defRPr>
            </a:lvl1pPr>
          </a:lstStyle>
          <a:p>
            <a:r>
              <a:rPr lang="en-US" smtClean="0"/>
              <a:t>Click to edit Master title style</a:t>
            </a:r>
            <a:endParaRPr lang="en-US"/>
          </a:p>
        </p:txBody>
      </p:sp>
    </p:spTree>
    <p:extLst>
      <p:ext uri="{BB962C8B-B14F-4D97-AF65-F5344CB8AC3E}">
        <p14:creationId xmlns:p14="http://schemas.microsoft.com/office/powerpoint/2010/main" val="97059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199" y="1584324"/>
            <a:ext cx="8229600"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a:extLst>
              <a:ext uri="{FF2B5EF4-FFF2-40B4-BE49-F238E27FC236}">
                <a16:creationId xmlns:a16="http://schemas.microsoft.com/office/drawing/2014/main" id="{0A75E391-5DF6-8A45-9113-02BCED9771F0}"/>
              </a:ext>
            </a:extLst>
          </p:cNvPr>
          <p:cNvSpPr>
            <a:spLocks noGrp="1"/>
          </p:cNvSpPr>
          <p:nvPr>
            <p:ph type="title"/>
          </p:nvPr>
        </p:nvSpPr>
        <p:spPr>
          <a:xfrm>
            <a:off x="457199" y="342900"/>
            <a:ext cx="8229600" cy="723900"/>
          </a:xfrm>
        </p:spPr>
        <p:txBody>
          <a:bodyPr/>
          <a:lstStyle/>
          <a:p>
            <a:r>
              <a:rPr lang="en-US" smtClean="0"/>
              <a:t>Click to edit Master title style</a:t>
            </a:r>
            <a:endParaRPr lang="en-US"/>
          </a:p>
        </p:txBody>
      </p:sp>
      <p:cxnSp>
        <p:nvCxnSpPr>
          <p:cNvPr id="10" name="Straight Connector 9">
            <a:extLst>
              <a:ext uri="{FF2B5EF4-FFF2-40B4-BE49-F238E27FC236}">
                <a16:creationId xmlns:a16="http://schemas.microsoft.com/office/drawing/2014/main" id="{22CD5F2E-8E58-A14B-B80C-9B6594482EB6}"/>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775494" y="6400970"/>
            <a:ext cx="802640"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smtClean="0"/>
              <a:t>XX.XX.XXXX</a:t>
            </a:r>
            <a:endParaRPr lang="en-US"/>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721225" y="1584323"/>
            <a:ext cx="3965575" cy="4676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3FCF24DE-84A8-7A48-9A78-60AE35523992}"/>
              </a:ext>
            </a:extLst>
          </p:cNvPr>
          <p:cNvSpPr>
            <a:spLocks noGrp="1"/>
          </p:cNvSpPr>
          <p:nvPr>
            <p:ph type="title"/>
          </p:nvPr>
        </p:nvSpPr>
        <p:spPr>
          <a:xfrm>
            <a:off x="457199" y="342900"/>
            <a:ext cx="8229601" cy="723900"/>
          </a:xfrm>
        </p:spPr>
        <p:txBody>
          <a:bodyPr/>
          <a:lstStyle/>
          <a:p>
            <a:r>
              <a:rPr lang="en-US" smtClean="0"/>
              <a:t>Click to edit Master title style</a:t>
            </a:r>
            <a:endParaRPr lang="en-US"/>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smtClean="0"/>
              <a:t>XX.XX.XXXX</a:t>
            </a:r>
            <a:endParaRPr lang="en-US"/>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r>
              <a:rPr lang="en-US" dirty="0"/>
              <a:t>Modify with Insert &gt; Header and Footer</a:t>
            </a:r>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15107BC0-417D-C644-BE0C-0C6F14AE94F2}"/>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2559049"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294063" y="1584324"/>
            <a:ext cx="2555876" cy="46767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129337" y="1584324"/>
            <a:ext cx="2557463"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smtClean="0"/>
              <a:t>XX.XX.XXXX</a:t>
            </a:r>
            <a:endParaRPr lang="en-US"/>
          </a:p>
        </p:txBody>
      </p:sp>
      <p:sp>
        <p:nvSpPr>
          <p:cNvPr id="10" name="Title 9">
            <a:extLst>
              <a:ext uri="{FF2B5EF4-FFF2-40B4-BE49-F238E27FC236}">
                <a16:creationId xmlns:a16="http://schemas.microsoft.com/office/drawing/2014/main" id="{17179FC8-F3CD-6145-AC85-15F1B43C994C}"/>
              </a:ext>
            </a:extLst>
          </p:cNvPr>
          <p:cNvSpPr>
            <a:spLocks noGrp="1"/>
          </p:cNvSpPr>
          <p:nvPr>
            <p:ph type="title"/>
          </p:nvPr>
        </p:nvSpPr>
        <p:spPr>
          <a:xfrm>
            <a:off x="457199" y="342900"/>
            <a:ext cx="8229601" cy="723900"/>
          </a:xfrm>
        </p:spPr>
        <p:txBody>
          <a:bodyPr/>
          <a:lstStyle/>
          <a:p>
            <a:r>
              <a:rPr lang="en-US" smtClean="0"/>
              <a:t>Click to edit Master title style</a:t>
            </a:r>
            <a:endParaRPr lang="en-US"/>
          </a:p>
        </p:txBody>
      </p:sp>
      <p:cxnSp>
        <p:nvCxnSpPr>
          <p:cNvPr id="11" name="Straight Connector 10">
            <a:extLst>
              <a:ext uri="{FF2B5EF4-FFF2-40B4-BE49-F238E27FC236}">
                <a16:creationId xmlns:a16="http://schemas.microsoft.com/office/drawing/2014/main" id="{A82876C4-1E46-7743-A870-A05FA1367C3F}"/>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4721225" y="1584326"/>
            <a:ext cx="3965575" cy="4365212"/>
          </a:xfrm>
          <a:pattFill prst="pct80">
            <a:fgClr>
              <a:schemeClr val="bg1"/>
            </a:fgClr>
            <a:bgClr>
              <a:schemeClr val="bg1">
                <a:lumMod val="75000"/>
              </a:schemeClr>
            </a:bgClr>
          </a:pattFill>
        </p:spPr>
        <p:txBody>
          <a:bodyPr tIns="731520" anchor="ctr"/>
          <a:lstStyle>
            <a:lvl1pPr algn="ctr">
              <a:defRPr/>
            </a:lvl1pPr>
          </a:lstStyle>
          <a:p>
            <a:r>
              <a:rPr lang="en-US" smtClean="0"/>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smtClean="0"/>
              <a:t>XX.XX.XXXX</a:t>
            </a:r>
            <a:endParaRPr lang="en-US"/>
          </a:p>
        </p:txBody>
      </p:sp>
      <p:cxnSp>
        <p:nvCxnSpPr>
          <p:cNvPr id="11" name="Straight Connector 10">
            <a:extLst>
              <a:ext uri="{FF2B5EF4-FFF2-40B4-BE49-F238E27FC236}">
                <a16:creationId xmlns:a16="http://schemas.microsoft.com/office/drawing/2014/main" id="{B10F3544-2CD2-DA4B-891B-1BF196A50704}"/>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40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4721225" y="1584326"/>
            <a:ext cx="3965575" cy="3747695"/>
          </a:xfrm>
          <a:pattFill prst="pct80">
            <a:fgClr>
              <a:schemeClr val="bg1"/>
            </a:fgClr>
            <a:bgClr>
              <a:schemeClr val="bg1">
                <a:lumMod val="75000"/>
              </a:schemeClr>
            </a:bgClr>
          </a:pattFill>
        </p:spPr>
        <p:txBody>
          <a:bodyPr tIns="731520" anchor="ctr"/>
          <a:lstStyle>
            <a:lvl1pPr algn="ctr">
              <a:defRPr/>
            </a:lvl1pPr>
          </a:lstStyle>
          <a:p>
            <a:r>
              <a:rPr lang="en-US" smtClean="0"/>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smtClean="0"/>
              <a:t>XX.XX.XXXX</a:t>
            </a:r>
            <a:endParaRPr lang="en-US"/>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4721225" y="5332021"/>
            <a:ext cx="3965575"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smtClean="0"/>
              <a:t>Edit Master text styles</a:t>
            </a:r>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73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smtClean="0"/>
              <a:t>XX.XX.XXXX</a:t>
            </a:r>
            <a:endParaRPr lang="en-US"/>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4721225" y="1584325"/>
            <a:ext cx="3965575" cy="4676775"/>
          </a:xfrm>
          <a:pattFill prst="pct10">
            <a:fgClr>
              <a:schemeClr val="tx2"/>
            </a:fgClr>
            <a:bgClr>
              <a:schemeClr val="bg1"/>
            </a:bgClr>
          </a:pattFill>
        </p:spPr>
        <p:txBody>
          <a:bodyPr tIns="2468880"/>
          <a:lstStyle>
            <a:lvl1pPr algn="ctr">
              <a:defRPr/>
            </a:lvl1pPr>
          </a:lstStyle>
          <a:p>
            <a:r>
              <a:rPr lang="en-US" smtClean="0"/>
              <a:t>Click icon to add chart</a:t>
            </a:r>
            <a:endParaRPr lang="en-US"/>
          </a:p>
        </p:txBody>
      </p:sp>
    </p:spTree>
    <p:extLst>
      <p:ext uri="{BB962C8B-B14F-4D97-AF65-F5344CB8AC3E}">
        <p14:creationId xmlns:p14="http://schemas.microsoft.com/office/powerpoint/2010/main" val="37799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smtClean="0"/>
              <a:t>XX.XX.XXXX</a:t>
            </a:r>
            <a:endParaRPr lang="en-US"/>
          </a:p>
        </p:txBody>
      </p:sp>
      <p:pic>
        <p:nvPicPr>
          <p:cNvPr id="15" name="Picture 14" descr="A close up of a sign&#10;&#10;Description automatically generated">
            <a:extLst>
              <a:ext uri="{FF2B5EF4-FFF2-40B4-BE49-F238E27FC236}">
                <a16:creationId xmlns:a16="http://schemas.microsoft.com/office/drawing/2014/main" id="{84A357AF-9532-0444-B439-68721ED498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CEF471-47F7-9F48-A6D0-2D0976912E7A}"/>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017194728"/>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57200" y="1584324"/>
            <a:ext cx="3970338" cy="467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smtClean="0"/>
              <a:t>XX.XX.XXXX</a:t>
            </a:r>
            <a:endParaRPr lang="en-US"/>
          </a:p>
        </p:txBody>
      </p:sp>
      <p:cxnSp>
        <p:nvCxnSpPr>
          <p:cNvPr id="11" name="Straight Connector 10">
            <a:extLst>
              <a:ext uri="{FF2B5EF4-FFF2-40B4-BE49-F238E27FC236}">
                <a16:creationId xmlns:a16="http://schemas.microsoft.com/office/drawing/2014/main" id="{3749C57A-40D3-284B-A710-F9DC63E9616B}"/>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721225" y="1584325"/>
            <a:ext cx="3965575" cy="4676775"/>
          </a:xfrm>
          <a:pattFill prst="pct10">
            <a:fgClr>
              <a:schemeClr val="accent1"/>
            </a:fgClr>
            <a:bgClr>
              <a:schemeClr val="bg1"/>
            </a:bgClr>
          </a:pattFill>
        </p:spPr>
        <p:txBody>
          <a:bodyPr tIns="2514600"/>
          <a:lstStyle>
            <a:lvl1pPr algn="ctr">
              <a:defRPr/>
            </a:lvl1pPr>
          </a:lstStyle>
          <a:p>
            <a:r>
              <a:rPr lang="en-US" smtClean="0"/>
              <a:t>Click icon to add table</a:t>
            </a:r>
            <a:endParaRPr lang="en-US"/>
          </a:p>
        </p:txBody>
      </p:sp>
    </p:spTree>
    <p:extLst>
      <p:ext uri="{BB962C8B-B14F-4D97-AF65-F5344CB8AC3E}">
        <p14:creationId xmlns:p14="http://schemas.microsoft.com/office/powerpoint/2010/main" val="130716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smtClean="0"/>
              <a:t>XX.XX.XXXX</a:t>
            </a:r>
            <a:endParaRPr lang="en-US"/>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3"/>
            <a:ext cx="9144000" cy="4935537"/>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384829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9144000" cy="6261100"/>
          </a:xfrm>
          <a:prstGeom prst="rect">
            <a:avLst/>
          </a:prstGeom>
          <a:solidFill>
            <a:schemeClr val="accent1"/>
          </a:solidFill>
          <a:ln>
            <a:noFill/>
          </a:ln>
          <a:effectLst/>
        </p:spPr>
        <p:txBody>
          <a:bodyPr wrap="none" rtlCol="0" anchor="ctr"/>
          <a:lstStyle/>
          <a:p>
            <a:pPr algn="ctr"/>
            <a:endParaRPr lang="en-US"/>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4721225" y="342900"/>
            <a:ext cx="3965574" cy="723900"/>
          </a:xfrm>
        </p:spPr>
        <p:txBody>
          <a:bodyPr lIns="228600" rIns="0"/>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smtClean="0"/>
              <a:t>XX.XX.XXXX</a:t>
            </a:r>
            <a:endParaRPr lang="en-US"/>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4951828" y="1325563"/>
            <a:ext cx="373497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4572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4721225" y="1584325"/>
            <a:ext cx="3965575"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793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4721225" y="342900"/>
            <a:ext cx="3965574" cy="723900"/>
          </a:xfrm>
        </p:spPr>
        <p:txBody>
          <a:bodyPr lIns="228600" rIns="0"/>
          <a:lstStyle/>
          <a:p>
            <a:r>
              <a:rPr lang="en-US" smtClean="0"/>
              <a:t>Click to edit Master title style</a:t>
            </a:r>
            <a:endParaRPr lang="en-US"/>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smtClean="0"/>
              <a:t>XX.XX.XXXX</a:t>
            </a:r>
            <a:endParaRPr lang="en-US"/>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4951828" y="1325563"/>
            <a:ext cx="373497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4572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4721225" y="1584325"/>
            <a:ext cx="3965575" cy="4676775"/>
          </a:xfrm>
        </p:spPr>
        <p:txBody>
          <a:bodyPr lIns="22860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14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smtClean="0"/>
              <a:t>XX.XX.XXXX</a:t>
            </a:r>
            <a:endParaRPr lang="en-US"/>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9144000" cy="6261100"/>
          </a:xfrm>
          <a:pattFill prst="pct20">
            <a:fgClr>
              <a:schemeClr val="tx2"/>
            </a:fgClr>
            <a:bgClr>
              <a:schemeClr val="bg1"/>
            </a:bgClr>
          </a:pattFill>
        </p:spPr>
        <p:txBody>
          <a:bodyPr tIns="2651760"/>
          <a:lstStyle>
            <a:lvl1pPr algn="ctr">
              <a:defRPr/>
            </a:lvl1pPr>
          </a:lstStyle>
          <a:p>
            <a:r>
              <a:rPr lang="en-US" smtClean="0"/>
              <a:t>Click icon to add picture</a:t>
            </a:r>
            <a:endParaRPr lang="en-US"/>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5849938" y="0"/>
            <a:ext cx="3294061"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3134127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2018F322-4526-4A42-8E1A-638AC0E03161}"/>
              </a:ext>
            </a:extLst>
          </p:cNvPr>
          <p:cNvSpPr>
            <a:spLocks noGrp="1"/>
          </p:cNvSpPr>
          <p:nvPr>
            <p:ph type="title"/>
          </p:nvPr>
        </p:nvSpPr>
        <p:spPr/>
        <p:txBody>
          <a:bodyPr/>
          <a:lstStyle/>
          <a:p>
            <a:r>
              <a:rPr lang="en-US" smtClean="0"/>
              <a:t>Click to edit Master title style</a:t>
            </a:r>
            <a:endParaRPr lang="en-US"/>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smtClean="0"/>
              <a:t>XX.XX.XXXX</a:t>
            </a:r>
            <a:endParaRPr lang="en-US"/>
          </a:p>
        </p:txBody>
      </p:sp>
      <p:cxnSp>
        <p:nvCxnSpPr>
          <p:cNvPr id="7" name="Straight Connector 6">
            <a:extLst>
              <a:ext uri="{FF2B5EF4-FFF2-40B4-BE49-F238E27FC236}">
                <a16:creationId xmlns:a16="http://schemas.microsoft.com/office/drawing/2014/main" id="{835FCF01-E355-D141-8A9B-69E97C0DE571}"/>
              </a:ext>
            </a:extLst>
          </p:cNvPr>
          <p:cNvCxnSpPr/>
          <p:nvPr userDrawn="1"/>
        </p:nvCxnSpPr>
        <p:spPr>
          <a:xfrm>
            <a:off x="457200" y="1325563"/>
            <a:ext cx="82296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77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smtClean="0"/>
              <a:t>XX.XX.XXXX</a:t>
            </a:r>
            <a:endParaRPr lang="en-US"/>
          </a:p>
        </p:txBody>
      </p:sp>
    </p:spTree>
    <p:extLst>
      <p:ext uri="{BB962C8B-B14F-4D97-AF65-F5344CB8AC3E}">
        <p14:creationId xmlns:p14="http://schemas.microsoft.com/office/powerpoint/2010/main" val="193754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2000" b="0">
                <a:solidFill>
                  <a:schemeClr val="bg2"/>
                </a:solidFill>
              </a:defRPr>
            </a:lvl1pPr>
          </a:lstStyle>
          <a:p>
            <a:r>
              <a:rPr lang="en-US" smtClean="0"/>
              <a:t>Click icon to add media</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3"/>
          <p:cNvSpPr>
            <a:spLocks noGrp="1"/>
          </p:cNvSpPr>
          <p:nvPr>
            <p:ph type="title" hasCustomPrompt="1"/>
          </p:nvPr>
        </p:nvSpPr>
        <p:spPr>
          <a:xfrm>
            <a:off x="457199" y="2996829"/>
            <a:ext cx="5392739"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11" name="Picture 10" descr="A close up of a sign&#10;&#10;Description automatically generated">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670051"/>
            <a:ext cx="1070810"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57200" y="1584325"/>
            <a:ext cx="1085461" cy="798455"/>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7869378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itle 3"/>
          <p:cNvSpPr>
            <a:spLocks noGrp="1"/>
          </p:cNvSpPr>
          <p:nvPr>
            <p:ph type="title" hasCustomPrompt="1"/>
          </p:nvPr>
        </p:nvSpPr>
        <p:spPr>
          <a:xfrm>
            <a:off x="457199" y="2996829"/>
            <a:ext cx="5392739"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11" name="Picture 10">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67005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57200" y="1584325"/>
            <a:ext cx="108546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2917036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smtClean="0"/>
              <a:t>XX.XX.XXXX</a:t>
            </a:r>
            <a:endParaRPr lang="en-US"/>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4193813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tx2"/>
              </a:buClr>
              <a:defRPr/>
            </a:lvl1pPr>
            <a:lvl2pPr marL="170849" indent="-170849">
              <a:buClr>
                <a:schemeClr val="tx2"/>
              </a:buClr>
              <a:defRPr/>
            </a:lvl2pPr>
            <a:lvl3pPr marL="491379" indent="-170849">
              <a:buClr>
                <a:schemeClr val="tx2"/>
              </a:buClr>
              <a:defRPr/>
            </a:lvl3pPr>
            <a:lvl4pPr marL="817957" indent="-170849">
              <a:buClr>
                <a:schemeClr val="tx2"/>
              </a:buClr>
              <a:defRPr/>
            </a:lvl4pPr>
            <a:lvl5pPr marL="1144535" indent="-172361">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0236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2122" name="think-cell Slide" r:id="rId4" imgW="216" imgH="216" progId="TCLayout.ActiveDocument.1">
                  <p:embed/>
                </p:oleObj>
              </mc:Choice>
              <mc:Fallback>
                <p:oleObj name="think-cell Slide" r:id="rId4" imgW="216" imgH="216" progId="TCLayout.ActiveDocument.1">
                  <p:embed/>
                  <p:pic>
                    <p:nvPicPr>
                      <p:cNvPr id="4" name="Object 3" hidden="1"/>
                      <p:cNvPicPr/>
                      <p:nvPr/>
                    </p:nvPicPr>
                    <p:blipFill>
                      <a:blip r:embed="rId5"/>
                      <a:stretch>
                        <a:fillRect/>
                      </a:stretch>
                    </p:blipFill>
                    <p:spPr>
                      <a:xfrm>
                        <a:off x="1513" y="1589"/>
                        <a:ext cx="1511"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Clr>
                <a:schemeClr val="tx2"/>
              </a:buClr>
              <a:defRPr/>
            </a:lvl1pPr>
            <a:lvl2pPr marL="170849" indent="-170849">
              <a:buClr>
                <a:schemeClr val="tx2"/>
              </a:buClr>
              <a:defRPr/>
            </a:lvl2pPr>
            <a:lvl3pPr marL="491379" indent="-170849">
              <a:buClr>
                <a:schemeClr val="tx2"/>
              </a:buClr>
              <a:defRPr/>
            </a:lvl3pPr>
            <a:lvl4pPr marL="817957" indent="-170849">
              <a:buClr>
                <a:schemeClr val="tx2"/>
              </a:buClr>
              <a:defRPr/>
            </a:lvl4pPr>
            <a:lvl5pPr marL="1144535" indent="-172361">
              <a:buClr>
                <a:schemeClr val="tx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0342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val="4058662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cxnSp>
        <p:nvCxnSpPr>
          <p:cNvPr id="6" name="Straight Connector 5"/>
          <p:cNvCxnSpPr/>
          <p:nvPr userDrawn="1">
            <p:custDataLst>
              <p:tags r:id="rId1"/>
            </p:custDataLst>
          </p:nvPr>
        </p:nvCxnSpPr>
        <p:spPr bwMode="auto">
          <a:xfrm>
            <a:off x="4934857" y="2053557"/>
            <a:ext cx="3773714" cy="0"/>
          </a:xfrm>
          <a:prstGeom prst="line">
            <a:avLst/>
          </a:prstGeom>
          <a:noFill/>
          <a:ln w="28575" cap="flat" cmpd="sng" algn="ctr">
            <a:solidFill>
              <a:schemeClr val="tx2"/>
            </a:solidFill>
            <a:prstDash val="solid"/>
            <a:round/>
            <a:headEnd type="none" w="med" len="med"/>
            <a:tailEnd type="none" w="med" len="med"/>
          </a:ln>
          <a:effectLst/>
        </p:spPr>
      </p:cxnSp>
      <p:cxnSp>
        <p:nvCxnSpPr>
          <p:cNvPr id="8" name="Straight Connector 7"/>
          <p:cNvCxnSpPr/>
          <p:nvPr userDrawn="1">
            <p:custDataLst>
              <p:tags r:id="rId2"/>
            </p:custDataLst>
          </p:nvPr>
        </p:nvCxnSpPr>
        <p:spPr bwMode="auto">
          <a:xfrm>
            <a:off x="580572" y="2053557"/>
            <a:ext cx="3773714" cy="0"/>
          </a:xfrm>
          <a:prstGeom prst="line">
            <a:avLst/>
          </a:prstGeom>
          <a:noFill/>
          <a:ln w="28575" cap="flat" cmpd="sng" algn="ctr">
            <a:solidFill>
              <a:schemeClr val="tx2"/>
            </a:solidFill>
            <a:prstDash val="solid"/>
            <a:round/>
            <a:headEnd type="none" w="med" len="med"/>
            <a:tailEnd type="none" w="med" len="med"/>
          </a:ln>
          <a:effectLst/>
        </p:spPr>
      </p:cxnSp>
      <p:sp>
        <p:nvSpPr>
          <p:cNvPr id="11" name="Text Placeholder 10"/>
          <p:cNvSpPr>
            <a:spLocks noGrp="1"/>
          </p:cNvSpPr>
          <p:nvPr>
            <p:ph type="body" sz="quarter" idx="10" hasCustomPrompt="1"/>
          </p:nvPr>
        </p:nvSpPr>
        <p:spPr>
          <a:xfrm>
            <a:off x="580572" y="2077620"/>
            <a:ext cx="3773714" cy="3585243"/>
          </a:xfrm>
        </p:spPr>
        <p:txBody>
          <a:bodyPr/>
          <a:lstStyle>
            <a:lvl1pPr marL="0" indent="0">
              <a:defRPr sz="1333"/>
            </a:lvl1pPr>
            <a:lvl2pPr marL="170849" indent="-170849">
              <a:defRPr sz="1333"/>
            </a:lvl2pPr>
            <a:lvl3pPr marL="491379" indent="-170849">
              <a:defRPr sz="1333"/>
            </a:lvl3pPr>
            <a:lvl4pPr marL="817957" indent="-170849">
              <a:defRPr sz="1333"/>
            </a:lvl4pPr>
            <a:lvl5pPr marL="1144535" indent="-172361">
              <a:defRPr sz="13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0"/>
          <p:cNvSpPr>
            <a:spLocks noGrp="1"/>
          </p:cNvSpPr>
          <p:nvPr>
            <p:ph type="body" sz="quarter" idx="11" hasCustomPrompt="1"/>
          </p:nvPr>
        </p:nvSpPr>
        <p:spPr>
          <a:xfrm>
            <a:off x="4934857" y="2077620"/>
            <a:ext cx="3773714" cy="3585243"/>
          </a:xfrm>
          <a:noFill/>
          <a:ln w="9525" algn="ctr">
            <a:noFill/>
            <a:miter lim="800000"/>
            <a:headEnd/>
            <a:tailEnd/>
          </a:ln>
        </p:spPr>
        <p:txBody>
          <a:bodyPr vert="horz" wrap="square" lIns="91440" tIns="45720" rIns="91440" bIns="45720" numCol="1" anchor="t" anchorCtr="0" compatLnSpc="1">
            <a:prstTxWarp prst="textNoShape">
              <a:avLst/>
            </a:prstTxWarp>
          </a:bodyPr>
          <a:lstStyle>
            <a:lvl1pPr>
              <a:defRPr lang="en-US" sz="1333" dirty="0" smtClean="0"/>
            </a:lvl1pPr>
            <a:lvl2pPr>
              <a:defRPr lang="en-US" sz="1333" dirty="0" smtClean="0"/>
            </a:lvl2pPr>
            <a:lvl3pPr>
              <a:defRPr lang="en-US" sz="1333" dirty="0" smtClean="0"/>
            </a:lvl3pPr>
            <a:lvl4pPr>
              <a:defRPr lang="en-US" sz="1333" dirty="0" smtClean="0"/>
            </a:lvl4pPr>
            <a:lvl5pPr>
              <a:defRPr lang="en-US" sz="1333" dirty="0"/>
            </a:lvl5pPr>
          </a:lstStyle>
          <a:p>
            <a:pPr marL="0" lvl="0" indent="0"/>
            <a:r>
              <a:rPr lang="en-US" dirty="0" smtClean="0"/>
              <a:t>Click to edit text</a:t>
            </a:r>
          </a:p>
          <a:p>
            <a:pPr marL="170849" lvl="1"/>
            <a:r>
              <a:rPr lang="en-US" dirty="0" smtClean="0"/>
              <a:t>Second level</a:t>
            </a:r>
          </a:p>
          <a:p>
            <a:pPr marL="491379" lvl="2"/>
            <a:r>
              <a:rPr lang="en-US" dirty="0" smtClean="0"/>
              <a:t>Third level</a:t>
            </a:r>
          </a:p>
          <a:p>
            <a:pPr marL="817957" lvl="3"/>
            <a:r>
              <a:rPr lang="en-US" dirty="0" smtClean="0"/>
              <a:t>Fourth level</a:t>
            </a:r>
          </a:p>
          <a:p>
            <a:pPr marL="1144535" lvl="4"/>
            <a:r>
              <a:rPr lang="en-US" dirty="0" smtClean="0"/>
              <a:t>Fifth level</a:t>
            </a:r>
            <a:endParaRPr lang="en-US" dirty="0"/>
          </a:p>
        </p:txBody>
      </p:sp>
      <p:sp>
        <p:nvSpPr>
          <p:cNvPr id="14" name="Text Placeholder 13"/>
          <p:cNvSpPr>
            <a:spLocks noGrp="1"/>
          </p:cNvSpPr>
          <p:nvPr>
            <p:ph type="body" sz="quarter" idx="12" hasCustomPrompt="1"/>
          </p:nvPr>
        </p:nvSpPr>
        <p:spPr>
          <a:xfrm>
            <a:off x="580572" y="1316725"/>
            <a:ext cx="3773714" cy="706438"/>
          </a:xfrm>
        </p:spPr>
        <p:txBody>
          <a:bodyPr anchor="b" anchorCtr="0"/>
          <a:lstStyle>
            <a:lvl1pPr algn="ctr">
              <a:defRPr/>
            </a:lvl1pPr>
          </a:lstStyle>
          <a:p>
            <a:pPr lvl="0"/>
            <a:r>
              <a:rPr lang="en-US" dirty="0" smtClean="0"/>
              <a:t>Click to add Header</a:t>
            </a:r>
          </a:p>
        </p:txBody>
      </p:sp>
      <p:sp>
        <p:nvSpPr>
          <p:cNvPr id="15" name="Text Placeholder 13"/>
          <p:cNvSpPr>
            <a:spLocks noGrp="1"/>
          </p:cNvSpPr>
          <p:nvPr>
            <p:ph type="body" sz="quarter" idx="13" hasCustomPrompt="1"/>
          </p:nvPr>
        </p:nvSpPr>
        <p:spPr>
          <a:xfrm>
            <a:off x="4934857" y="1316725"/>
            <a:ext cx="3773714" cy="706438"/>
          </a:xfrm>
        </p:spPr>
        <p:txBody>
          <a:bodyPr anchor="b" anchorCtr="0"/>
          <a:lstStyle>
            <a:lvl1pPr algn="ctr">
              <a:defRPr/>
            </a:lvl1pPr>
          </a:lstStyle>
          <a:p>
            <a:pPr lvl="0"/>
            <a:r>
              <a:rPr lang="en-US" dirty="0" smtClean="0"/>
              <a:t>Click to add Header</a:t>
            </a:r>
          </a:p>
        </p:txBody>
      </p:sp>
    </p:spTree>
    <p:extLst>
      <p:ext uri="{BB962C8B-B14F-4D97-AF65-F5344CB8AC3E}">
        <p14:creationId xmlns:p14="http://schemas.microsoft.com/office/powerpoint/2010/main" val="1552848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21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Text Box 184"/>
          <p:cNvSpPr txBox="1">
            <a:spLocks noChangeArrowheads="1"/>
          </p:cNvSpPr>
          <p:nvPr userDrawn="1"/>
        </p:nvSpPr>
        <p:spPr bwMode="auto">
          <a:xfrm rot="5400000">
            <a:off x="-1876954" y="2369877"/>
            <a:ext cx="4029075" cy="356123"/>
          </a:xfrm>
          <a:prstGeom prst="rect">
            <a:avLst/>
          </a:prstGeom>
          <a:noFill/>
          <a:ln w="9525">
            <a:noFill/>
            <a:miter lim="800000"/>
            <a:headEnd/>
            <a:tailEnd/>
          </a:ln>
          <a:effectLst/>
        </p:spPr>
        <p:txBody>
          <a:bodyPr>
            <a:spAutoFit/>
          </a:bodyPr>
          <a:lstStyle/>
          <a:p>
            <a:pPr algn="l">
              <a:spcBef>
                <a:spcPct val="50000"/>
              </a:spcBef>
              <a:defRPr/>
            </a:pPr>
            <a:r>
              <a:rPr lang="en-US" sz="1714" dirty="0">
                <a:solidFill>
                  <a:srgbClr val="FFFFFF"/>
                </a:solidFill>
                <a:latin typeface="Calibri" pitchFamily="34" charset="0"/>
              </a:rPr>
              <a:t>U N C    H E A L T H    C A R E    S Y S T E M </a:t>
            </a:r>
          </a:p>
        </p:txBody>
      </p:sp>
      <p:sp>
        <p:nvSpPr>
          <p:cNvPr id="24755" name="Rectangle 179"/>
          <p:cNvSpPr>
            <a:spLocks noGrp="1" noChangeArrowheads="1"/>
          </p:cNvSpPr>
          <p:nvPr>
            <p:ph type="ctrTitle" sz="quarter" hasCustomPrompt="1"/>
          </p:nvPr>
        </p:nvSpPr>
        <p:spPr>
          <a:xfrm>
            <a:off x="686405" y="2229816"/>
            <a:ext cx="3730987" cy="1470025"/>
          </a:xfrm>
          <a:ln/>
        </p:spPr>
        <p:txBody>
          <a:bodyPr lIns="91440" tIns="45720" rIns="91440" bIns="45720" anchor="ctr"/>
          <a:lstStyle>
            <a:lvl1pPr>
              <a:defRPr sz="2095" i="0">
                <a:solidFill>
                  <a:schemeClr val="tx1"/>
                </a:solidFill>
              </a:defRPr>
            </a:lvl1pPr>
          </a:lstStyle>
          <a:p>
            <a:r>
              <a:rPr lang="en-US" dirty="0"/>
              <a:t>Click to edit Master title </a:t>
            </a:r>
            <a:r>
              <a:rPr lang="en-US" dirty="0" smtClean="0"/>
              <a:t>style</a:t>
            </a:r>
            <a:br>
              <a:rPr lang="en-US" dirty="0" smtClean="0"/>
            </a:br>
            <a:endParaRPr lang="en-US" dirty="0"/>
          </a:p>
        </p:txBody>
      </p:sp>
      <p:sp>
        <p:nvSpPr>
          <p:cNvPr id="13" name="Rectangle 123"/>
          <p:cNvSpPr>
            <a:spLocks noChangeArrowheads="1"/>
          </p:cNvSpPr>
          <p:nvPr userDrawn="1"/>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4" name="Line 125"/>
          <p:cNvSpPr>
            <a:spLocks noChangeShapeType="1"/>
          </p:cNvSpPr>
          <p:nvPr userDrawn="1"/>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21" name="Text Placeholder 20"/>
          <p:cNvSpPr>
            <a:spLocks noGrp="1"/>
          </p:cNvSpPr>
          <p:nvPr>
            <p:ph type="body" sz="quarter" idx="10" hasCustomPrompt="1"/>
          </p:nvPr>
        </p:nvSpPr>
        <p:spPr>
          <a:xfrm>
            <a:off x="686405" y="4876801"/>
            <a:ext cx="3971774" cy="728663"/>
          </a:xfrm>
        </p:spPr>
        <p:txBody>
          <a:bodyPr/>
          <a:lstStyle>
            <a:lvl1pPr>
              <a:defRPr sz="1714" i="1">
                <a:solidFill>
                  <a:schemeClr val="tx2"/>
                </a:solidFill>
              </a:defRPr>
            </a:lvl1pPr>
          </a:lstStyle>
          <a:p>
            <a:pPr lvl="0"/>
            <a:r>
              <a:rPr lang="en-US" dirty="0" smtClean="0"/>
              <a:t>Click to add Date</a:t>
            </a:r>
            <a:endParaRPr lang="en-US" dirty="0"/>
          </a:p>
        </p:txBody>
      </p:sp>
      <p:sp>
        <p:nvSpPr>
          <p:cNvPr id="23" name="Text Placeholder 22"/>
          <p:cNvSpPr>
            <a:spLocks noGrp="1"/>
          </p:cNvSpPr>
          <p:nvPr>
            <p:ph type="body" sz="quarter" idx="11" hasCustomPrompt="1"/>
          </p:nvPr>
        </p:nvSpPr>
        <p:spPr>
          <a:xfrm>
            <a:off x="686405" y="3199784"/>
            <a:ext cx="3731381" cy="1014412"/>
          </a:xfrm>
        </p:spPr>
        <p:txBody>
          <a:bodyPr/>
          <a:lstStyle>
            <a:lvl1pPr>
              <a:defRPr sz="2095" b="0" baseline="0">
                <a:solidFill>
                  <a:schemeClr val="tx2"/>
                </a:solidFill>
              </a:defRPr>
            </a:lvl1pPr>
          </a:lstStyle>
          <a:p>
            <a:pPr lvl="0"/>
            <a:r>
              <a:rPr lang="en-US" dirty="0" smtClean="0"/>
              <a:t>Click to edit Subtitle</a:t>
            </a:r>
            <a:endParaRPr lang="en-US" dirty="0"/>
          </a:p>
        </p:txBody>
      </p:sp>
      <p:sp>
        <p:nvSpPr>
          <p:cNvPr id="15"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pic>
        <p:nvPicPr>
          <p:cNvPr id="12" name="Picture 11"/>
          <p:cNvPicPr>
            <a:picLocks noChangeAspect="1"/>
          </p:cNvPicPr>
          <p:nvPr userDrawn="1"/>
        </p:nvPicPr>
        <p:blipFill>
          <a:blip r:embed="rId2"/>
          <a:stretch>
            <a:fillRect/>
          </a:stretch>
        </p:blipFill>
        <p:spPr>
          <a:xfrm>
            <a:off x="4569346" y="2191764"/>
            <a:ext cx="4574654" cy="2474472"/>
          </a:xfrm>
          <a:prstGeom prst="rect">
            <a:avLst/>
          </a:prstGeom>
        </p:spPr>
      </p:pic>
    </p:spTree>
    <p:extLst>
      <p:ext uri="{BB962C8B-B14F-4D97-AF65-F5344CB8AC3E}">
        <p14:creationId xmlns:p14="http://schemas.microsoft.com/office/powerpoint/2010/main" val="2547662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282728" y="3079750"/>
            <a:ext cx="8861272" cy="769938"/>
          </a:xfrm>
          <a:prstGeom prst="rect">
            <a:avLst/>
          </a:prstGeom>
          <a:solidFill>
            <a:schemeClr val="tx2"/>
          </a:solidFill>
          <a:ln w="9525" algn="ctr">
            <a:solidFill>
              <a:schemeClr val="bg2"/>
            </a:solidFill>
            <a:round/>
            <a:headEnd/>
            <a:tailEnd/>
          </a:ln>
        </p:spPr>
        <p:txBody>
          <a:bodyPr tIns="87086" bIns="87086" anchor="ctr"/>
          <a:lstStyle/>
          <a:p>
            <a:pPr algn="ctr"/>
            <a:endParaRPr lang="en-US" sz="2286" b="1" dirty="0">
              <a:solidFill>
                <a:schemeClr val="bg1"/>
              </a:solidFill>
            </a:endParaRPr>
          </a:p>
        </p:txBody>
      </p:sp>
      <p:sp>
        <p:nvSpPr>
          <p:cNvPr id="13" name="Rectangle 123"/>
          <p:cNvSpPr>
            <a:spLocks noChangeArrowheads="1"/>
          </p:cNvSpPr>
          <p:nvPr userDrawn="1"/>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4" name="Line 125"/>
          <p:cNvSpPr>
            <a:spLocks noChangeShapeType="1"/>
          </p:cNvSpPr>
          <p:nvPr userDrawn="1"/>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8" name="Text Placeholder 11"/>
          <p:cNvSpPr>
            <a:spLocks noGrp="1"/>
          </p:cNvSpPr>
          <p:nvPr>
            <p:ph type="body" sz="quarter" idx="10" hasCustomPrompt="1"/>
          </p:nvPr>
        </p:nvSpPr>
        <p:spPr>
          <a:xfrm>
            <a:off x="1078843" y="3079750"/>
            <a:ext cx="6986314" cy="769938"/>
          </a:xfrm>
        </p:spPr>
        <p:txBody>
          <a:bodyPr anchor="ctr" anchorCtr="0"/>
          <a:lstStyle>
            <a:lvl1pPr algn="ctr">
              <a:defRPr sz="2286">
                <a:solidFill>
                  <a:schemeClr val="bg1"/>
                </a:solidFill>
              </a:defRPr>
            </a:lvl1pPr>
          </a:lstStyle>
          <a:p>
            <a:pPr lvl="0"/>
            <a:r>
              <a:rPr lang="en-US" dirty="0" smtClean="0"/>
              <a:t>Click to edit divider</a:t>
            </a:r>
            <a:endParaRPr lang="en-US" dirty="0"/>
          </a:p>
        </p:txBody>
      </p:sp>
      <p:sp>
        <p:nvSpPr>
          <p:cNvPr id="9"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spTree>
    <p:extLst>
      <p:ext uri="{BB962C8B-B14F-4D97-AF65-F5344CB8AC3E}">
        <p14:creationId xmlns:p14="http://schemas.microsoft.com/office/powerpoint/2010/main" val="395009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smtClean="0"/>
              <a:t>XX.XX.XXXX</a:t>
            </a:r>
            <a:endParaRPr lang="en-US"/>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87826446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smtClean="0"/>
              <a:t>XX.XX.XXXX</a:t>
            </a:r>
            <a:endParaRPr lang="en-US"/>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85417064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smtClean="0"/>
              <a:t>XX.XX.XXXX</a:t>
            </a:r>
            <a:endParaRPr lang="en-US"/>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957947062"/>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1" name="Title 3">
            <a:extLst>
              <a:ext uri="{FF2B5EF4-FFF2-40B4-BE49-F238E27FC236}">
                <a16:creationId xmlns:a16="http://schemas.microsoft.com/office/drawing/2014/main" id="{A66B4A81-516D-D64F-A890-22EDA95D3DE4}"/>
              </a:ext>
            </a:extLst>
          </p:cNvPr>
          <p:cNvSpPr>
            <a:spLocks noGrp="1"/>
          </p:cNvSpPr>
          <p:nvPr>
            <p:ph type="title"/>
          </p:nvPr>
        </p:nvSpPr>
        <p:spPr>
          <a:xfrm>
            <a:off x="457201" y="342900"/>
            <a:ext cx="5392738" cy="1241425"/>
          </a:xfrm>
        </p:spPr>
        <p:txBody>
          <a:bodyPr tIns="137160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15" name="Text Placeholder 16">
            <a:extLst>
              <a:ext uri="{FF2B5EF4-FFF2-40B4-BE49-F238E27FC236}">
                <a16:creationId xmlns:a16="http://schemas.microsoft.com/office/drawing/2014/main" id="{280C0C4E-BB33-D84D-B9C4-50B07F99BC8C}"/>
              </a:ext>
            </a:extLst>
          </p:cNvPr>
          <p:cNvSpPr>
            <a:spLocks noGrp="1"/>
          </p:cNvSpPr>
          <p:nvPr>
            <p:ph type="body" sz="quarter" idx="12"/>
          </p:nvPr>
        </p:nvSpPr>
        <p:spPr>
          <a:xfrm>
            <a:off x="457201" y="1584326"/>
            <a:ext cx="5392738" cy="1550760"/>
          </a:xfrm>
        </p:spPr>
        <p:txBody>
          <a:bodyPr tIns="301752"/>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Edit Master text styles</a:t>
            </a:r>
          </a:p>
        </p:txBody>
      </p:sp>
      <p:sp>
        <p:nvSpPr>
          <p:cNvPr id="16" name="Date Placeholder 4">
            <a:extLst>
              <a:ext uri="{FF2B5EF4-FFF2-40B4-BE49-F238E27FC236}">
                <a16:creationId xmlns:a16="http://schemas.microsoft.com/office/drawing/2014/main" id="{BB422115-847E-9042-AA36-F334F187873A}"/>
              </a:ext>
            </a:extLst>
          </p:cNvPr>
          <p:cNvSpPr>
            <a:spLocks noGrp="1"/>
          </p:cNvSpPr>
          <p:nvPr>
            <p:ph type="dt" sz="half" idx="18"/>
          </p:nvPr>
        </p:nvSpPr>
        <p:spPr>
          <a:xfrm>
            <a:off x="457199" y="6261100"/>
            <a:ext cx="255746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smtClean="0"/>
              <a:t>XX.XX.XXXX</a:t>
            </a:r>
            <a:endParaRPr lang="en-US"/>
          </a:p>
        </p:txBody>
      </p:sp>
      <p:pic>
        <p:nvPicPr>
          <p:cNvPr id="3" name="Picture 2" descr="A close up of a sign&#10;&#10;Description automatically generated">
            <a:extLst>
              <a:ext uri="{FF2B5EF4-FFF2-40B4-BE49-F238E27FC236}">
                <a16:creationId xmlns:a16="http://schemas.microsoft.com/office/drawing/2014/main" id="{6ABCBDE8-3CDC-1646-AEEB-935527491A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4" name="Picture Placeholder 16">
            <a:extLst>
              <a:ext uri="{FF2B5EF4-FFF2-40B4-BE49-F238E27FC236}">
                <a16:creationId xmlns:a16="http://schemas.microsoft.com/office/drawing/2014/main" id="{734C748B-0718-0C44-A3DD-4CA121E275F2}"/>
              </a:ext>
            </a:extLst>
          </p:cNvPr>
          <p:cNvSpPr>
            <a:spLocks noGrp="1"/>
          </p:cNvSpPr>
          <p:nvPr>
            <p:ph type="pic" sz="quarter" idx="17" hasCustomPrompt="1"/>
          </p:nvPr>
        </p:nvSpPr>
        <p:spPr>
          <a:xfrm>
            <a:off x="457200" y="4460809"/>
            <a:ext cx="108546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46772773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57199" y="1584324"/>
            <a:ext cx="5392739" cy="3475813"/>
          </a:xfrm>
        </p:spPr>
        <p:txBody>
          <a:bodyPr tIns="0" rIns="0" bIns="1097280" anchor="ctr" anchorCtr="0"/>
          <a:lstStyle>
            <a:lvl1pPr>
              <a:lnSpc>
                <a:spcPts val="4000"/>
              </a:lnSpc>
              <a:defRPr sz="3600" b="0">
                <a:solidFill>
                  <a:schemeClr val="accent1"/>
                </a:solidFill>
              </a:defRPr>
            </a:lvl1pPr>
          </a:lstStyle>
          <a:p>
            <a:r>
              <a:rPr lang="en-US" smtClean="0"/>
              <a:t>Click to edit Master title style</a:t>
            </a:r>
            <a:endParaRPr lang="en-US"/>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smtClean="0"/>
              <a:t>XX.XX.XXXX</a:t>
            </a:r>
            <a:endParaRPr lang="en-US"/>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r>
              <a:rPr lang="en-US" dirty="0"/>
              <a:t>Modify with Insert &gt; Header and Footer</a:t>
            </a:r>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68989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57199" y="1584324"/>
            <a:ext cx="5392739" cy="3475813"/>
          </a:xfrm>
        </p:spPr>
        <p:txBody>
          <a:bodyPr tIns="0" rIns="0" bIns="1097280" anchor="ctr" anchorCtr="0"/>
          <a:lstStyle>
            <a:lvl1pPr>
              <a:lnSpc>
                <a:spcPts val="4000"/>
              </a:lnSpc>
              <a:defRPr sz="3600" b="0">
                <a:solidFill>
                  <a:schemeClr val="bg1"/>
                </a:solidFill>
              </a:defRPr>
            </a:lvl1pPr>
          </a:lstStyle>
          <a:p>
            <a:r>
              <a:rPr lang="en-US" smtClean="0"/>
              <a:t>Click to edit Master title style</a:t>
            </a:r>
            <a:endParaRPr lang="en-US"/>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smtClean="0"/>
              <a:t>XX.XX.XXXX</a:t>
            </a:r>
            <a:endParaRPr lang="en-US"/>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r>
              <a:rPr lang="en-US" dirty="0"/>
              <a:t>Modify with Insert &gt; Header and Footer</a:t>
            </a:r>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265105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3.xml"/><Relationship Id="rId7" Type="http://schemas.openxmlformats.org/officeDocument/2006/relationships/theme" Target="../theme/theme2.xml"/><Relationship Id="rId12" Type="http://schemas.openxmlformats.org/officeDocument/2006/relationships/image" Target="../media/image16.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oleObject" Target="../embeddings/oleObject1.bin"/><Relationship Id="rId5" Type="http://schemas.openxmlformats.org/officeDocument/2006/relationships/slideLayout" Target="../slideLayouts/slideLayout35.xml"/><Relationship Id="rId10" Type="http://schemas.openxmlformats.org/officeDocument/2006/relationships/tags" Target="../tags/tag2.xml"/><Relationship Id="rId4" Type="http://schemas.openxmlformats.org/officeDocument/2006/relationships/slideLayout" Target="../slideLayouts/slideLayout3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342900"/>
            <a:ext cx="8229600" cy="723900"/>
          </a:xfrm>
          <a:prstGeom prst="rect">
            <a:avLst/>
          </a:prstGeom>
        </p:spPr>
        <p:txBody>
          <a:bodyPr vert="horz" lIns="0" tIns="868680" rIns="137160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84325"/>
            <a:ext cx="822960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578134" y="6400970"/>
            <a:ext cx="4271804"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r>
              <a:rPr lang="en-US" dirty="0"/>
              <a:t>Modify with Insert &gt; Header and Footer</a:t>
            </a:r>
          </a:p>
        </p:txBody>
      </p:sp>
      <p:sp>
        <p:nvSpPr>
          <p:cNvPr id="6" name="Slide Number Placeholder 5"/>
          <p:cNvSpPr>
            <a:spLocks noGrp="1"/>
          </p:cNvSpPr>
          <p:nvPr>
            <p:ph type="sldNum" sz="quarter" idx="4"/>
          </p:nvPr>
        </p:nvSpPr>
        <p:spPr>
          <a:xfrm>
            <a:off x="457200" y="6400970"/>
            <a:ext cx="318294"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775494" y="6400970"/>
            <a:ext cx="802640"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smtClean="0"/>
              <a:t>XX.XX.XXXX</a:t>
            </a:r>
            <a:endParaRPr lang="en-US"/>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7564582" y="6400970"/>
            <a:ext cx="1122218" cy="208758"/>
          </a:xfrm>
          <a:prstGeom prst="rect">
            <a:avLst/>
          </a:prstGeom>
          <a:noFill/>
        </p:spPr>
        <p:txBody>
          <a:bodyPr wrap="square" lIns="0" tIns="0" rIns="0" bIns="0" rtlCol="0" anchor="b" anchorCtr="0">
            <a:noAutofit/>
          </a:bodyPr>
          <a:lstStyle/>
          <a:p>
            <a:pPr marL="0" lvl="0" indent="-4572000" algn="r"/>
            <a:r>
              <a:rPr lang="en-US" sz="800" b="1" dirty="0">
                <a:solidFill>
                  <a:schemeClr val="accent1"/>
                </a:solidFill>
              </a:rPr>
              <a:t>UNC Health</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63" r:id="rId2"/>
    <p:sldLayoutId id="2147483736" r:id="rId3"/>
    <p:sldLayoutId id="2147483785" r:id="rId4"/>
    <p:sldLayoutId id="2147483786" r:id="rId5"/>
    <p:sldLayoutId id="2147483787" r:id="rId6"/>
    <p:sldLayoutId id="2147483788" r:id="rId7"/>
    <p:sldLayoutId id="2147483741" r:id="rId8"/>
    <p:sldLayoutId id="2147483773" r:id="rId9"/>
    <p:sldLayoutId id="2147483758" r:id="rId10"/>
    <p:sldLayoutId id="2147483774" r:id="rId11"/>
    <p:sldLayoutId id="2147483775" r:id="rId12"/>
    <p:sldLayoutId id="2147483776" r:id="rId13"/>
    <p:sldLayoutId id="2147483745" r:id="rId14"/>
    <p:sldLayoutId id="2147483746" r:id="rId15"/>
    <p:sldLayoutId id="2147483747" r:id="rId16"/>
    <p:sldLayoutId id="2147483748" r:id="rId17"/>
    <p:sldLayoutId id="2147483778" r:id="rId18"/>
    <p:sldLayoutId id="2147483779" r:id="rId19"/>
    <p:sldLayoutId id="2147483780" r:id="rId20"/>
    <p:sldLayoutId id="2147483781" r:id="rId21"/>
    <p:sldLayoutId id="2147483782" r:id="rId22"/>
    <p:sldLayoutId id="2147483783" r:id="rId23"/>
    <p:sldLayoutId id="2147483784" r:id="rId24"/>
    <p:sldLayoutId id="2147483760" r:id="rId25"/>
    <p:sldLayoutId id="2147483756" r:id="rId26"/>
    <p:sldLayoutId id="2147483708" r:id="rId27"/>
    <p:sldLayoutId id="2147483765" r:id="rId28"/>
    <p:sldLayoutId id="2147483777" r:id="rId29"/>
    <p:sldLayoutId id="2147483796" r:id="rId30"/>
  </p:sldLayoutIdLst>
  <p:hf hdr="0" ftr="0" dt="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075" userDrawn="1">
          <p15:clr>
            <a:srgbClr val="F26B43"/>
          </p15:clr>
        </p15:guide>
        <p15:guide id="3" pos="288" userDrawn="1">
          <p15:clr>
            <a:srgbClr val="F26B43"/>
          </p15:clr>
        </p15:guide>
        <p15:guide id="8" pos="1899" userDrawn="1">
          <p15:clr>
            <a:srgbClr val="F26B43"/>
          </p15:clr>
        </p15:guide>
        <p15:guide id="9" pos="2789" userDrawn="1">
          <p15:clr>
            <a:srgbClr val="F26B43"/>
          </p15:clr>
        </p15:guide>
        <p15:guide id="10" pos="2880" userDrawn="1">
          <p15:clr>
            <a:srgbClr val="F26B43"/>
          </p15:clr>
        </p15:guide>
        <p15:guide id="12" pos="2974" userDrawn="1">
          <p15:clr>
            <a:srgbClr val="F26B43"/>
          </p15:clr>
        </p15:guide>
        <p15:guide id="13" pos="5472" userDrawn="1">
          <p15:clr>
            <a:srgbClr val="F26B43"/>
          </p15:clr>
        </p15:guide>
        <p15:guide id="15" pos="3685" userDrawn="1">
          <p15:clr>
            <a:srgbClr val="F26B43"/>
          </p15:clr>
        </p15:guide>
        <p15:guide id="16" pos="3861" userDrawn="1">
          <p15:clr>
            <a:srgbClr val="F26B43"/>
          </p15:clr>
        </p15:guide>
        <p15:guide id="23" orient="horz" pos="4148" userDrawn="1">
          <p15:clr>
            <a:srgbClr val="F26B43"/>
          </p15:clr>
        </p15:guide>
        <p15:guide id="24" orient="horz" pos="3944" userDrawn="1">
          <p15:clr>
            <a:srgbClr val="F26B43"/>
          </p15:clr>
        </p15:guide>
        <p15:guide id="25" orient="horz" pos="216" userDrawn="1">
          <p15:clr>
            <a:srgbClr val="F26B43"/>
          </p15:clr>
        </p15:guide>
        <p15:guide id="26" orient="horz" pos="998" userDrawn="1">
          <p15:clr>
            <a:srgbClr val="F26B43"/>
          </p15:clr>
        </p15:guide>
        <p15:guide id="27" orient="horz" pos="672" userDrawn="1">
          <p15:clr>
            <a:srgbClr val="F26B43"/>
          </p15:clr>
        </p15:guide>
        <p15:guide id="31" orient="horz" pos="835" userDrawn="1">
          <p15:clr>
            <a:srgbClr val="F26B43"/>
          </p15:clr>
        </p15:guide>
        <p15:guide id="32" orient="horz" pos="40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9"/>
            </p:custDataLst>
            <p:extLst/>
          </p:nvPr>
        </p:nvGraphicFramePr>
        <p:xfrm>
          <a:off x="1513" y="1589"/>
          <a:ext cx="1511" cy="1587"/>
        </p:xfrm>
        <a:graphic>
          <a:graphicData uri="http://schemas.openxmlformats.org/presentationml/2006/ole">
            <mc:AlternateContent xmlns:mc="http://schemas.openxmlformats.org/markup-compatibility/2006">
              <mc:Choice xmlns:v="urn:schemas-microsoft-com:vml" Requires="v">
                <p:oleObj spid="_x0000_s1098"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1513" y="1589"/>
                        <a:ext cx="1511" cy="1587"/>
                      </a:xfrm>
                      <a:prstGeom prst="rect">
                        <a:avLst/>
                      </a:prstGeom>
                    </p:spPr>
                  </p:pic>
                </p:oleObj>
              </mc:Fallback>
            </mc:AlternateContent>
          </a:graphicData>
        </a:graphic>
      </p:graphicFrame>
      <p:sp>
        <p:nvSpPr>
          <p:cNvPr id="3" name="Rectangle 2" hidden="1"/>
          <p:cNvSpPr/>
          <p:nvPr userDrawn="1">
            <p:custDataLst>
              <p:tags r:id="rId10"/>
            </p:custDataLst>
          </p:nvPr>
        </p:nvSpPr>
        <p:spPr bwMode="auto">
          <a:xfrm>
            <a:off x="0" y="0"/>
            <a:ext cx="151190" cy="158750"/>
          </a:xfrm>
          <a:prstGeom prst="rect">
            <a:avLst/>
          </a:prstGeom>
          <a:noFill/>
          <a:ln w="9525" cap="flat" cmpd="sng" algn="ctr">
            <a:solidFill>
              <a:schemeClr val="bg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870875" rtl="0" eaLnBrk="1" fontAlgn="base" latinLnBrk="0" hangingPunct="1">
              <a:lnSpc>
                <a:spcPct val="100000"/>
              </a:lnSpc>
              <a:spcBef>
                <a:spcPct val="0"/>
              </a:spcBef>
              <a:spcAft>
                <a:spcPct val="0"/>
              </a:spcAft>
              <a:buClrTx/>
              <a:buSzTx/>
              <a:buFontTx/>
              <a:buNone/>
              <a:tabLst/>
            </a:pPr>
            <a:endParaRPr kumimoji="0" lang="en-US" sz="2286" b="1" i="0" u="none" strike="noStrike" cap="none" normalizeH="0" baseline="0" dirty="0" smtClean="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147" name="Rectangle 123"/>
          <p:cNvSpPr>
            <a:spLocks noChangeArrowheads="1"/>
          </p:cNvSpPr>
          <p:nvPr/>
        </p:nvSpPr>
        <p:spPr bwMode="auto">
          <a:xfrm>
            <a:off x="0" y="0"/>
            <a:ext cx="290286" cy="4876800"/>
          </a:xfrm>
          <a:prstGeom prst="rect">
            <a:avLst/>
          </a:prstGeom>
          <a:solidFill>
            <a:srgbClr val="99CCFF"/>
          </a:solidFill>
          <a:ln w="9525">
            <a:noFill/>
            <a:miter lim="800000"/>
            <a:headEnd/>
            <a:tailEnd/>
          </a:ln>
          <a:effectLst/>
        </p:spPr>
        <p:txBody>
          <a:bodyPr wrap="none" anchor="ctr"/>
          <a:lstStyle/>
          <a:p>
            <a:pPr>
              <a:defRPr/>
            </a:pPr>
            <a:endParaRPr lang="en-GB" sz="2286">
              <a:latin typeface="Times New Roman" pitchFamily="18" charset="0"/>
            </a:endParaRPr>
          </a:p>
        </p:txBody>
      </p:sp>
      <p:sp>
        <p:nvSpPr>
          <p:cNvPr id="1149" name="Line 125"/>
          <p:cNvSpPr>
            <a:spLocks noChangeShapeType="1"/>
          </p:cNvSpPr>
          <p:nvPr/>
        </p:nvSpPr>
        <p:spPr bwMode="auto">
          <a:xfrm>
            <a:off x="0" y="4876800"/>
            <a:ext cx="290286" cy="0"/>
          </a:xfrm>
          <a:prstGeom prst="line">
            <a:avLst/>
          </a:prstGeom>
          <a:noFill/>
          <a:ln w="44450">
            <a:solidFill>
              <a:srgbClr val="003366"/>
            </a:solidFill>
            <a:round/>
            <a:headEnd/>
            <a:tailEnd/>
          </a:ln>
          <a:effectLst/>
        </p:spPr>
        <p:txBody>
          <a:bodyPr/>
          <a:lstStyle/>
          <a:p>
            <a:pPr>
              <a:defRPr/>
            </a:pPr>
            <a:endParaRPr lang="en-US" sz="1714"/>
          </a:p>
        </p:txBody>
      </p:sp>
      <p:sp>
        <p:nvSpPr>
          <p:cNvPr id="1170" name="Line 146"/>
          <p:cNvSpPr>
            <a:spLocks noChangeShapeType="1"/>
          </p:cNvSpPr>
          <p:nvPr/>
        </p:nvSpPr>
        <p:spPr bwMode="auto">
          <a:xfrm>
            <a:off x="365881" y="1006475"/>
            <a:ext cx="8412238" cy="0"/>
          </a:xfrm>
          <a:prstGeom prst="line">
            <a:avLst/>
          </a:prstGeom>
          <a:noFill/>
          <a:ln w="19050">
            <a:solidFill>
              <a:srgbClr val="003366"/>
            </a:solidFill>
            <a:round/>
            <a:headEnd/>
            <a:tailEnd/>
          </a:ln>
          <a:effectLst/>
        </p:spPr>
        <p:txBody>
          <a:bodyPr/>
          <a:lstStyle/>
          <a:p>
            <a:pPr>
              <a:defRPr/>
            </a:pPr>
            <a:endParaRPr lang="en-US" sz="1714"/>
          </a:p>
        </p:txBody>
      </p:sp>
      <p:sp>
        <p:nvSpPr>
          <p:cNvPr id="10246" name="Rectangle 148"/>
          <p:cNvSpPr>
            <a:spLocks noGrp="1" noChangeArrowheads="1"/>
          </p:cNvSpPr>
          <p:nvPr>
            <p:ph type="body" idx="1"/>
          </p:nvPr>
        </p:nvSpPr>
        <p:spPr bwMode="auto">
          <a:xfrm>
            <a:off x="435429" y="1239916"/>
            <a:ext cx="8273143" cy="453072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83" name="Text Box 159"/>
          <p:cNvSpPr txBox="1">
            <a:spLocks noChangeArrowheads="1"/>
          </p:cNvSpPr>
          <p:nvPr/>
        </p:nvSpPr>
        <p:spPr bwMode="auto">
          <a:xfrm>
            <a:off x="8929310" y="6647187"/>
            <a:ext cx="175381" cy="133350"/>
          </a:xfrm>
          <a:prstGeom prst="rect">
            <a:avLst/>
          </a:prstGeom>
          <a:noFill/>
          <a:ln w="9525" algn="ctr">
            <a:noFill/>
            <a:miter lim="800000"/>
            <a:headEnd/>
            <a:tailEnd/>
          </a:ln>
          <a:effectLst/>
        </p:spPr>
        <p:txBody>
          <a:bodyPr wrap="none" lIns="0" tIns="0" rIns="0" bIns="0"/>
          <a:lstStyle/>
          <a:p>
            <a:pPr>
              <a:defRPr/>
            </a:pPr>
            <a:fld id="{BF1DFE13-3F72-4A0E-8E2D-3FA63B2C5A47}" type="slidenum">
              <a:rPr lang="en-US" sz="857"/>
              <a:pPr>
                <a:defRPr/>
              </a:pPr>
              <a:t>‹#›</a:t>
            </a:fld>
            <a:endParaRPr lang="en-US" sz="857" dirty="0"/>
          </a:p>
        </p:txBody>
      </p:sp>
      <p:sp>
        <p:nvSpPr>
          <p:cNvPr id="10248" name="Rectangle 217"/>
          <p:cNvSpPr>
            <a:spLocks noGrp="1" noChangeArrowheads="1"/>
          </p:cNvSpPr>
          <p:nvPr>
            <p:ph type="title"/>
          </p:nvPr>
        </p:nvSpPr>
        <p:spPr bwMode="auto">
          <a:xfrm>
            <a:off x="435429" y="163513"/>
            <a:ext cx="8273143" cy="831850"/>
          </a:xfrm>
          <a:prstGeom prst="rect">
            <a:avLst/>
          </a:prstGeom>
          <a:noFill/>
          <a:ln w="9525" algn="ctr">
            <a:noFill/>
            <a:miter lim="800000"/>
            <a:headEnd/>
            <a:tailEnd/>
          </a:ln>
        </p:spPr>
        <p:txBody>
          <a:bodyPr vert="horz" wrap="square" lIns="0" tIns="45713" rIns="0" bIns="45713" numCol="1" anchor="b" anchorCtr="0" compatLnSpc="1">
            <a:prstTxWarp prst="textNoShape">
              <a:avLst/>
            </a:prstTxWarp>
          </a:bodyPr>
          <a:lstStyle/>
          <a:p>
            <a:pPr lvl="0"/>
            <a:r>
              <a:rPr lang="en-US" smtClean="0"/>
              <a:t>Slide title</a:t>
            </a:r>
          </a:p>
        </p:txBody>
      </p:sp>
      <p:sp>
        <p:nvSpPr>
          <p:cNvPr id="13" name="Text Box 306"/>
          <p:cNvSpPr txBox="1">
            <a:spLocks noChangeArrowheads="1"/>
          </p:cNvSpPr>
          <p:nvPr userDrawn="1"/>
        </p:nvSpPr>
        <p:spPr bwMode="auto">
          <a:xfrm rot="5400000">
            <a:off x="-1881716" y="2374639"/>
            <a:ext cx="4038600" cy="356123"/>
          </a:xfrm>
          <a:prstGeom prst="rect">
            <a:avLst/>
          </a:prstGeom>
          <a:noFill/>
          <a:ln w="9525">
            <a:noFill/>
            <a:miter lim="800000"/>
            <a:headEnd/>
            <a:tailEnd/>
          </a:ln>
          <a:effectLst/>
        </p:spPr>
        <p:txBody>
          <a:bodyPr>
            <a:spAutoFit/>
          </a:bodyPr>
          <a:lstStyle/>
          <a:p>
            <a:pPr marL="0" marR="0" indent="0" algn="ctr" defTabSz="870875" rtl="0" eaLnBrk="1" fontAlgn="base" latinLnBrk="0" hangingPunct="1">
              <a:lnSpc>
                <a:spcPct val="100000"/>
              </a:lnSpc>
              <a:spcBef>
                <a:spcPct val="50000"/>
              </a:spcBef>
              <a:spcAft>
                <a:spcPct val="0"/>
              </a:spcAft>
              <a:buClrTx/>
              <a:buSzTx/>
              <a:buFontTx/>
              <a:buNone/>
              <a:tabLst/>
              <a:defRPr/>
            </a:pPr>
            <a:r>
              <a:rPr lang="en-US" sz="1714" b="1" dirty="0" smtClean="0">
                <a:solidFill>
                  <a:srgbClr val="FFFFFF"/>
                </a:solidFill>
                <a:latin typeface="+mn-lt"/>
              </a:rPr>
              <a:t>U N C    H E A L T H</a:t>
            </a:r>
          </a:p>
        </p:txBody>
      </p:sp>
    </p:spTree>
    <p:extLst>
      <p:ext uri="{BB962C8B-B14F-4D97-AF65-F5344CB8AC3E}">
        <p14:creationId xmlns:p14="http://schemas.microsoft.com/office/powerpoint/2010/main" val="304128340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hf hdr="0" ftr="0" dt="0"/>
  <p:txStyles>
    <p:titleStyle>
      <a:lvl1pPr algn="l" rtl="0" eaLnBrk="0" fontAlgn="base" hangingPunct="0">
        <a:spcBef>
          <a:spcPct val="0"/>
        </a:spcBef>
        <a:spcAft>
          <a:spcPct val="0"/>
        </a:spcAft>
        <a:defRPr sz="2286" b="1">
          <a:solidFill>
            <a:schemeClr val="tx2"/>
          </a:solidFill>
          <a:latin typeface="+mj-lt"/>
          <a:ea typeface="+mj-ea"/>
          <a:cs typeface="+mj-cs"/>
        </a:defRPr>
      </a:lvl1pPr>
      <a:lvl2pPr algn="l" rtl="0" eaLnBrk="0" fontAlgn="base" hangingPunct="0">
        <a:spcBef>
          <a:spcPct val="0"/>
        </a:spcBef>
        <a:spcAft>
          <a:spcPct val="0"/>
        </a:spcAft>
        <a:defRPr sz="2286" b="1">
          <a:solidFill>
            <a:schemeClr val="bg2"/>
          </a:solidFill>
          <a:latin typeface="Arial" charset="0"/>
          <a:cs typeface="Arial" charset="0"/>
        </a:defRPr>
      </a:lvl2pPr>
      <a:lvl3pPr algn="l" rtl="0" eaLnBrk="0" fontAlgn="base" hangingPunct="0">
        <a:spcBef>
          <a:spcPct val="0"/>
        </a:spcBef>
        <a:spcAft>
          <a:spcPct val="0"/>
        </a:spcAft>
        <a:defRPr sz="2286" b="1">
          <a:solidFill>
            <a:schemeClr val="bg2"/>
          </a:solidFill>
          <a:latin typeface="Arial" charset="0"/>
          <a:cs typeface="Arial" charset="0"/>
        </a:defRPr>
      </a:lvl3pPr>
      <a:lvl4pPr algn="l" rtl="0" eaLnBrk="0" fontAlgn="base" hangingPunct="0">
        <a:spcBef>
          <a:spcPct val="0"/>
        </a:spcBef>
        <a:spcAft>
          <a:spcPct val="0"/>
        </a:spcAft>
        <a:defRPr sz="2286" b="1">
          <a:solidFill>
            <a:schemeClr val="bg2"/>
          </a:solidFill>
          <a:latin typeface="Arial" charset="0"/>
          <a:cs typeface="Arial" charset="0"/>
        </a:defRPr>
      </a:lvl4pPr>
      <a:lvl5pPr algn="l" rtl="0" eaLnBrk="0" fontAlgn="base" hangingPunct="0">
        <a:spcBef>
          <a:spcPct val="0"/>
        </a:spcBef>
        <a:spcAft>
          <a:spcPct val="0"/>
        </a:spcAft>
        <a:defRPr sz="2286" b="1">
          <a:solidFill>
            <a:schemeClr val="bg2"/>
          </a:solidFill>
          <a:latin typeface="Arial" charset="0"/>
          <a:cs typeface="Arial" charset="0"/>
        </a:defRPr>
      </a:lvl5pPr>
      <a:lvl6pPr marL="435437" algn="l" rtl="0" fontAlgn="base">
        <a:spcBef>
          <a:spcPct val="0"/>
        </a:spcBef>
        <a:spcAft>
          <a:spcPct val="0"/>
        </a:spcAft>
        <a:defRPr sz="2286" b="1">
          <a:solidFill>
            <a:schemeClr val="bg2"/>
          </a:solidFill>
          <a:latin typeface="Arial" charset="0"/>
          <a:cs typeface="Arial" charset="0"/>
        </a:defRPr>
      </a:lvl6pPr>
      <a:lvl7pPr marL="870875" algn="l" rtl="0" fontAlgn="base">
        <a:spcBef>
          <a:spcPct val="0"/>
        </a:spcBef>
        <a:spcAft>
          <a:spcPct val="0"/>
        </a:spcAft>
        <a:defRPr sz="2286" b="1">
          <a:solidFill>
            <a:schemeClr val="bg2"/>
          </a:solidFill>
          <a:latin typeface="Arial" charset="0"/>
          <a:cs typeface="Arial" charset="0"/>
        </a:defRPr>
      </a:lvl7pPr>
      <a:lvl8pPr marL="1306312" algn="l" rtl="0" fontAlgn="base">
        <a:spcBef>
          <a:spcPct val="0"/>
        </a:spcBef>
        <a:spcAft>
          <a:spcPct val="0"/>
        </a:spcAft>
        <a:defRPr sz="2286" b="1">
          <a:solidFill>
            <a:schemeClr val="bg2"/>
          </a:solidFill>
          <a:latin typeface="Arial" charset="0"/>
          <a:cs typeface="Arial" charset="0"/>
        </a:defRPr>
      </a:lvl8pPr>
      <a:lvl9pPr marL="1741749" algn="l" rtl="0" fontAlgn="base">
        <a:spcBef>
          <a:spcPct val="0"/>
        </a:spcBef>
        <a:spcAft>
          <a:spcPct val="0"/>
        </a:spcAft>
        <a:defRPr sz="2286" b="1">
          <a:solidFill>
            <a:schemeClr val="bg2"/>
          </a:solidFill>
          <a:latin typeface="Arial" charset="0"/>
          <a:cs typeface="Arial" charset="0"/>
        </a:defRPr>
      </a:lvl9pPr>
    </p:titleStyle>
    <p:bodyStyle>
      <a:lvl1pPr marL="170849" indent="-170849" algn="l" rtl="0" eaLnBrk="0" fontAlgn="base" hangingPunct="0">
        <a:spcBef>
          <a:spcPct val="20000"/>
        </a:spcBef>
        <a:spcAft>
          <a:spcPct val="0"/>
        </a:spcAft>
        <a:buClr>
          <a:schemeClr val="tx2"/>
        </a:buClr>
        <a:defRPr sz="1524" b="1">
          <a:solidFill>
            <a:schemeClr val="tx1"/>
          </a:solidFill>
          <a:latin typeface="+mn-lt"/>
          <a:ea typeface="+mn-ea"/>
          <a:cs typeface="+mn-cs"/>
        </a:defRPr>
      </a:lvl1pPr>
      <a:lvl2pPr marL="512546" indent="-170849" algn="l" rtl="0" eaLnBrk="0" fontAlgn="base" hangingPunct="0">
        <a:spcBef>
          <a:spcPct val="20000"/>
        </a:spcBef>
        <a:spcAft>
          <a:spcPct val="0"/>
        </a:spcAft>
        <a:buClr>
          <a:schemeClr val="tx2"/>
        </a:buClr>
        <a:buChar char="•"/>
        <a:defRPr sz="1524">
          <a:solidFill>
            <a:schemeClr val="tx1"/>
          </a:solidFill>
          <a:latin typeface="+mn-lt"/>
          <a:cs typeface="+mn-cs"/>
        </a:defRPr>
      </a:lvl2pPr>
      <a:lvl3pPr marL="854244" indent="-170849" algn="l" rtl="0" eaLnBrk="0" fontAlgn="base" hangingPunct="0">
        <a:spcBef>
          <a:spcPct val="20000"/>
        </a:spcBef>
        <a:spcAft>
          <a:spcPct val="0"/>
        </a:spcAft>
        <a:buClr>
          <a:schemeClr val="tx2"/>
        </a:buClr>
        <a:buChar char="–"/>
        <a:defRPr sz="1524">
          <a:solidFill>
            <a:schemeClr val="tx1"/>
          </a:solidFill>
          <a:latin typeface="+mn-lt"/>
          <a:cs typeface="+mn-cs"/>
        </a:defRPr>
      </a:lvl3pPr>
      <a:lvl4pPr marL="1195941" indent="-170849" algn="l" rtl="0" eaLnBrk="0" fontAlgn="base" hangingPunct="0">
        <a:spcBef>
          <a:spcPct val="20000"/>
        </a:spcBef>
        <a:spcAft>
          <a:spcPct val="0"/>
        </a:spcAft>
        <a:buClr>
          <a:schemeClr val="tx2"/>
        </a:buClr>
        <a:buChar char="•"/>
        <a:defRPr sz="1524">
          <a:solidFill>
            <a:schemeClr val="tx1"/>
          </a:solidFill>
          <a:latin typeface="+mn-lt"/>
          <a:cs typeface="+mn-cs"/>
        </a:defRPr>
      </a:lvl4pPr>
      <a:lvl5pPr marL="1539150" indent="-172361" algn="l" rtl="0" eaLnBrk="0" fontAlgn="base" hangingPunct="0">
        <a:spcBef>
          <a:spcPct val="20000"/>
        </a:spcBef>
        <a:spcAft>
          <a:spcPct val="0"/>
        </a:spcAft>
        <a:buClr>
          <a:schemeClr val="tx2"/>
        </a:buClr>
        <a:buChar char="–"/>
        <a:defRPr sz="1524">
          <a:solidFill>
            <a:schemeClr val="tx1"/>
          </a:solidFill>
          <a:latin typeface="+mn-lt"/>
          <a:cs typeface="+mn-cs"/>
        </a:defRPr>
      </a:lvl5pPr>
      <a:lvl6pPr marL="1974587" indent="-172361" algn="l" rtl="0" fontAlgn="base">
        <a:spcBef>
          <a:spcPct val="20000"/>
        </a:spcBef>
        <a:spcAft>
          <a:spcPct val="0"/>
        </a:spcAft>
        <a:buClr>
          <a:schemeClr val="tx2"/>
        </a:buClr>
        <a:buChar char="–"/>
        <a:defRPr sz="1524">
          <a:solidFill>
            <a:schemeClr val="tx1"/>
          </a:solidFill>
          <a:latin typeface="+mn-lt"/>
          <a:cs typeface="+mn-cs"/>
        </a:defRPr>
      </a:lvl6pPr>
      <a:lvl7pPr marL="2410024" indent="-172361" algn="l" rtl="0" fontAlgn="base">
        <a:spcBef>
          <a:spcPct val="20000"/>
        </a:spcBef>
        <a:spcAft>
          <a:spcPct val="0"/>
        </a:spcAft>
        <a:buClr>
          <a:schemeClr val="tx2"/>
        </a:buClr>
        <a:buChar char="–"/>
        <a:defRPr sz="1524">
          <a:solidFill>
            <a:schemeClr val="tx1"/>
          </a:solidFill>
          <a:latin typeface="+mn-lt"/>
          <a:cs typeface="+mn-cs"/>
        </a:defRPr>
      </a:lvl7pPr>
      <a:lvl8pPr marL="2845462" indent="-172361" algn="l" rtl="0" fontAlgn="base">
        <a:spcBef>
          <a:spcPct val="20000"/>
        </a:spcBef>
        <a:spcAft>
          <a:spcPct val="0"/>
        </a:spcAft>
        <a:buClr>
          <a:schemeClr val="tx2"/>
        </a:buClr>
        <a:buChar char="–"/>
        <a:defRPr sz="1524">
          <a:solidFill>
            <a:schemeClr val="tx1"/>
          </a:solidFill>
          <a:latin typeface="+mn-lt"/>
          <a:cs typeface="+mn-cs"/>
        </a:defRPr>
      </a:lvl8pPr>
      <a:lvl9pPr marL="3280899" indent="-172361" algn="l" rtl="0" fontAlgn="base">
        <a:spcBef>
          <a:spcPct val="20000"/>
        </a:spcBef>
        <a:spcAft>
          <a:spcPct val="0"/>
        </a:spcAft>
        <a:buClr>
          <a:schemeClr val="tx2"/>
        </a:buClr>
        <a:buChar char="–"/>
        <a:defRPr sz="1524">
          <a:solidFill>
            <a:schemeClr val="tx1"/>
          </a:solidFill>
          <a:latin typeface="+mn-lt"/>
          <a:cs typeface="+mn-cs"/>
        </a:defRPr>
      </a:lvl9pPr>
    </p:bodyStyle>
    <p:otherStyle>
      <a:defPPr>
        <a:defRPr lang="en-US"/>
      </a:defPPr>
      <a:lvl1pPr marL="0" algn="l" defTabSz="870875" rtl="0" eaLnBrk="1" latinLnBrk="0" hangingPunct="1">
        <a:defRPr sz="1714" kern="1200">
          <a:solidFill>
            <a:schemeClr val="tx1"/>
          </a:solidFill>
          <a:latin typeface="+mn-lt"/>
          <a:ea typeface="+mn-ea"/>
          <a:cs typeface="+mn-cs"/>
        </a:defRPr>
      </a:lvl1pPr>
      <a:lvl2pPr marL="435437" algn="l" defTabSz="870875" rtl="0" eaLnBrk="1" latinLnBrk="0" hangingPunct="1">
        <a:defRPr sz="1714" kern="1200">
          <a:solidFill>
            <a:schemeClr val="tx1"/>
          </a:solidFill>
          <a:latin typeface="+mn-lt"/>
          <a:ea typeface="+mn-ea"/>
          <a:cs typeface="+mn-cs"/>
        </a:defRPr>
      </a:lvl2pPr>
      <a:lvl3pPr marL="870875" algn="l" defTabSz="870875" rtl="0" eaLnBrk="1" latinLnBrk="0" hangingPunct="1">
        <a:defRPr sz="1714" kern="1200">
          <a:solidFill>
            <a:schemeClr val="tx1"/>
          </a:solidFill>
          <a:latin typeface="+mn-lt"/>
          <a:ea typeface="+mn-ea"/>
          <a:cs typeface="+mn-cs"/>
        </a:defRPr>
      </a:lvl3pPr>
      <a:lvl4pPr marL="1306312" algn="l" defTabSz="870875" rtl="0" eaLnBrk="1" latinLnBrk="0" hangingPunct="1">
        <a:defRPr sz="1714" kern="1200">
          <a:solidFill>
            <a:schemeClr val="tx1"/>
          </a:solidFill>
          <a:latin typeface="+mn-lt"/>
          <a:ea typeface="+mn-ea"/>
          <a:cs typeface="+mn-cs"/>
        </a:defRPr>
      </a:lvl4pPr>
      <a:lvl5pPr marL="1741749" algn="l" defTabSz="870875" rtl="0" eaLnBrk="1" latinLnBrk="0" hangingPunct="1">
        <a:defRPr sz="1714" kern="1200">
          <a:solidFill>
            <a:schemeClr val="tx1"/>
          </a:solidFill>
          <a:latin typeface="+mn-lt"/>
          <a:ea typeface="+mn-ea"/>
          <a:cs typeface="+mn-cs"/>
        </a:defRPr>
      </a:lvl5pPr>
      <a:lvl6pPr marL="2177186" algn="l" defTabSz="870875" rtl="0" eaLnBrk="1" latinLnBrk="0" hangingPunct="1">
        <a:defRPr sz="1714" kern="1200">
          <a:solidFill>
            <a:schemeClr val="tx1"/>
          </a:solidFill>
          <a:latin typeface="+mn-lt"/>
          <a:ea typeface="+mn-ea"/>
          <a:cs typeface="+mn-cs"/>
        </a:defRPr>
      </a:lvl6pPr>
      <a:lvl7pPr marL="2612624" algn="l" defTabSz="870875" rtl="0" eaLnBrk="1" latinLnBrk="0" hangingPunct="1">
        <a:defRPr sz="1714" kern="1200">
          <a:solidFill>
            <a:schemeClr val="tx1"/>
          </a:solidFill>
          <a:latin typeface="+mn-lt"/>
          <a:ea typeface="+mn-ea"/>
          <a:cs typeface="+mn-cs"/>
        </a:defRPr>
      </a:lvl7pPr>
      <a:lvl8pPr marL="3048061" algn="l" defTabSz="870875" rtl="0" eaLnBrk="1" latinLnBrk="0" hangingPunct="1">
        <a:defRPr sz="1714" kern="1200">
          <a:solidFill>
            <a:schemeClr val="tx1"/>
          </a:solidFill>
          <a:latin typeface="+mn-lt"/>
          <a:ea typeface="+mn-ea"/>
          <a:cs typeface="+mn-cs"/>
        </a:defRPr>
      </a:lvl8pPr>
      <a:lvl9pPr marL="3483498" algn="l" defTabSz="870875" rtl="0" eaLnBrk="1" latinLnBrk="0" hangingPunct="1">
        <a:defRPr sz="1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12.pdf"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12.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cms.gov/Regulations-and-Guidance/Guidance/Manuals/downloads/som107ap_a_hospitals.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12.pdf"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12.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hotline.unchealthcare.org/" TargetMode="External"/><Relationship Id="rId2" Type="http://schemas.openxmlformats.org/officeDocument/2006/relationships/hyperlink" Target="https://unchcs.intranet.unchealthcare.org/dept/ACP/compliance/" TargetMode="External"/><Relationship Id="rId1" Type="http://schemas.openxmlformats.org/officeDocument/2006/relationships/slideLayout" Target="../slideLayouts/slideLayout14.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12.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p:txBody>
          <a:bodyPr/>
          <a:lstStyle/>
          <a:p>
            <a:pPr>
              <a:lnSpc>
                <a:spcPct val="100000"/>
              </a:lnSpc>
            </a:pPr>
            <a:r>
              <a:rPr lang="en-US" dirty="0" smtClean="0"/>
              <a:t>UNC Health</a:t>
            </a:r>
            <a:r>
              <a:rPr lang="en-US" dirty="0"/>
              <a:t/>
            </a:r>
            <a:br>
              <a:rPr lang="en-US" dirty="0"/>
            </a:br>
            <a:r>
              <a:rPr lang="en-US" sz="1400" b="0" dirty="0"/>
              <a:t>Department of </a:t>
            </a:r>
            <a:r>
              <a:rPr lang="en-US" sz="1400" b="0" dirty="0" smtClean="0"/>
              <a:t>Physician </a:t>
            </a:r>
            <a:r>
              <a:rPr lang="en-US" sz="1400" b="0" dirty="0"/>
              <a:t>Compliance</a:t>
            </a:r>
            <a:endParaRPr lang="en-US" sz="2400" b="0" dirty="0"/>
          </a:p>
        </p:txBody>
      </p:sp>
      <p:sp>
        <p:nvSpPr>
          <p:cNvPr id="6" name="Text Placeholder 5">
            <a:extLst>
              <a:ext uri="{FF2B5EF4-FFF2-40B4-BE49-F238E27FC236}">
                <a16:creationId xmlns:a16="http://schemas.microsoft.com/office/drawing/2014/main" id="{4700175B-8A0D-B84D-8B0A-7312D0B273BE}"/>
              </a:ext>
            </a:extLst>
          </p:cNvPr>
          <p:cNvSpPr>
            <a:spLocks noGrp="1"/>
          </p:cNvSpPr>
          <p:nvPr>
            <p:ph type="body" sz="quarter" idx="12"/>
          </p:nvPr>
        </p:nvSpPr>
        <p:spPr/>
        <p:txBody>
          <a:bodyPr/>
          <a:lstStyle/>
          <a:p>
            <a:endParaRPr lang="en-US" sz="2000" dirty="0" smtClean="0"/>
          </a:p>
          <a:p>
            <a:r>
              <a:rPr lang="en-US" sz="2400" i="1" dirty="0" smtClean="0"/>
              <a:t>New Provider and Reappointment Training for Anesthesiology Coding</a:t>
            </a:r>
            <a:endParaRPr lang="en-US" sz="2400" i="1" dirty="0"/>
          </a:p>
          <a:p>
            <a:endParaRPr lang="en-US" dirty="0"/>
          </a:p>
        </p:txBody>
      </p:sp>
    </p:spTree>
    <p:extLst>
      <p:ext uri="{BB962C8B-B14F-4D97-AF65-F5344CB8AC3E}">
        <p14:creationId xmlns:p14="http://schemas.microsoft.com/office/powerpoint/2010/main" val="281560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10</a:t>
            </a:fld>
            <a:endParaRPr lang="en-US" dirty="0"/>
          </a:p>
        </p:txBody>
      </p:sp>
      <p:sp>
        <p:nvSpPr>
          <p:cNvPr id="4" name="Content Placeholder 3"/>
          <p:cNvSpPr>
            <a:spLocks noGrp="1"/>
          </p:cNvSpPr>
          <p:nvPr>
            <p:ph sz="quarter" idx="12"/>
          </p:nvPr>
        </p:nvSpPr>
        <p:spPr/>
        <p:txBody>
          <a:bodyPr/>
          <a:lstStyle/>
          <a:p>
            <a:pPr lvl="0">
              <a:spcBef>
                <a:spcPts val="600"/>
              </a:spcBef>
              <a:spcAft>
                <a:spcPts val="600"/>
              </a:spcAft>
              <a:buClr>
                <a:srgbClr val="99CCFF"/>
              </a:buClr>
              <a:buSzPct val="150000"/>
              <a:defRPr/>
            </a:pPr>
            <a:r>
              <a:rPr lang="en-US" altLang="en-US" sz="2000" dirty="0"/>
              <a:t>In addition to the procedure code, extraordinary conditions, unusual risk factors, or notable conditions may be billed, if applicable. More than one qualifying circumstance may be selected. </a:t>
            </a:r>
          </a:p>
          <a:p>
            <a:pPr marL="457200" lvl="1">
              <a:spcBef>
                <a:spcPts val="600"/>
              </a:spcBef>
              <a:spcAft>
                <a:spcPts val="600"/>
              </a:spcAft>
              <a:buClr>
                <a:srgbClr val="99CCFF"/>
              </a:buClr>
              <a:buSzPct val="150000"/>
              <a:defRPr/>
            </a:pPr>
            <a:r>
              <a:rPr lang="en-US" altLang="en-US" dirty="0">
                <a:solidFill>
                  <a:schemeClr val="tx2"/>
                </a:solidFill>
              </a:rPr>
              <a:t>+99100  </a:t>
            </a:r>
            <a:r>
              <a:rPr lang="en-US" altLang="en-US" b="0" dirty="0">
                <a:solidFill>
                  <a:schemeClr val="tx2"/>
                </a:solidFill>
              </a:rPr>
              <a:t>Anesthesia for patient of extreme age, younger than 1 year and older than 70</a:t>
            </a:r>
          </a:p>
          <a:p>
            <a:pPr marL="690563" lvl="1" indent="-233363">
              <a:spcBef>
                <a:spcPts val="600"/>
              </a:spcBef>
              <a:spcAft>
                <a:spcPts val="600"/>
              </a:spcAft>
              <a:buClrTx/>
              <a:buSzPct val="150000"/>
            </a:pPr>
            <a:r>
              <a:rPr lang="en-US" altLang="en-US" dirty="0">
                <a:solidFill>
                  <a:schemeClr val="tx2"/>
                </a:solidFill>
              </a:rPr>
              <a:t>+99116  </a:t>
            </a:r>
            <a:r>
              <a:rPr lang="en-US" altLang="en-US" b="0" dirty="0">
                <a:solidFill>
                  <a:schemeClr val="tx2"/>
                </a:solidFill>
              </a:rPr>
              <a:t>Anesthesia complicated by utilization of total body hypothermia</a:t>
            </a:r>
          </a:p>
          <a:p>
            <a:pPr marL="690563" lvl="1" indent="-233363">
              <a:spcBef>
                <a:spcPts val="600"/>
              </a:spcBef>
              <a:spcAft>
                <a:spcPts val="600"/>
              </a:spcAft>
              <a:buClrTx/>
              <a:buSzPct val="150000"/>
            </a:pPr>
            <a:r>
              <a:rPr lang="en-US" altLang="en-US" dirty="0">
                <a:solidFill>
                  <a:schemeClr val="tx2"/>
                </a:solidFill>
              </a:rPr>
              <a:t>+99135  </a:t>
            </a:r>
            <a:r>
              <a:rPr lang="en-US" altLang="en-US" b="0" dirty="0">
                <a:solidFill>
                  <a:schemeClr val="tx2"/>
                </a:solidFill>
              </a:rPr>
              <a:t>Anesthesia complicated by utilization of controlled hypotension</a:t>
            </a:r>
          </a:p>
          <a:p>
            <a:pPr marL="690563" lvl="1" indent="-233363">
              <a:spcBef>
                <a:spcPts val="600"/>
              </a:spcBef>
              <a:spcAft>
                <a:spcPts val="600"/>
              </a:spcAft>
              <a:buClrTx/>
              <a:buSzPct val="150000"/>
            </a:pPr>
            <a:r>
              <a:rPr lang="en-US" altLang="en-US" dirty="0">
                <a:solidFill>
                  <a:schemeClr val="tx2"/>
                </a:solidFill>
              </a:rPr>
              <a:t>+99140  </a:t>
            </a:r>
            <a:r>
              <a:rPr lang="en-US" altLang="en-US" b="0" dirty="0">
                <a:solidFill>
                  <a:schemeClr val="tx2"/>
                </a:solidFill>
              </a:rPr>
              <a:t>Anesthesia complicated by emergency conditions (specify)</a:t>
            </a:r>
          </a:p>
          <a:p>
            <a:pPr lvl="0">
              <a:spcBef>
                <a:spcPts val="600"/>
              </a:spcBef>
              <a:spcAft>
                <a:spcPts val="600"/>
              </a:spcAft>
              <a:buSzPct val="150000"/>
            </a:pPr>
            <a:r>
              <a:rPr lang="en-US" altLang="en-US" sz="1800" dirty="0" smtClean="0"/>
              <a:t>An </a:t>
            </a:r>
            <a:r>
              <a:rPr lang="en-US" altLang="en-US" sz="1800" dirty="0"/>
              <a:t>emergency is defined as existing when delay in treatment of the patient would lead to a significant increase in the threat to life or body part</a:t>
            </a:r>
            <a:r>
              <a:rPr lang="en-US" altLang="en-US" sz="1800" dirty="0" smtClean="0"/>
              <a:t>.</a:t>
            </a:r>
          </a:p>
          <a:p>
            <a:pPr>
              <a:spcBef>
                <a:spcPts val="600"/>
              </a:spcBef>
              <a:spcAft>
                <a:spcPts val="600"/>
              </a:spcAft>
              <a:buSzPct val="150000"/>
            </a:pPr>
            <a:r>
              <a:rPr lang="en-US" altLang="en-US" sz="1800" dirty="0"/>
              <a:t>As with the physical status modifiers, these </a:t>
            </a:r>
            <a:r>
              <a:rPr lang="en-US" altLang="en-US" sz="1800" dirty="0" smtClean="0"/>
              <a:t>codes are </a:t>
            </a:r>
            <a:r>
              <a:rPr lang="en-US" altLang="en-US" sz="1800" dirty="0"/>
              <a:t>also not recognized by government payors, but may be reimbursed by other commercial payors.</a:t>
            </a:r>
          </a:p>
          <a:p>
            <a:pPr lvl="0">
              <a:spcBef>
                <a:spcPct val="40000"/>
              </a:spcBef>
              <a:buSzPct val="150000"/>
            </a:pPr>
            <a:endParaRPr lang="en-US" altLang="en-US" sz="1800" dirty="0"/>
          </a:p>
          <a:p>
            <a:endParaRPr lang="en-US" dirty="0"/>
          </a:p>
        </p:txBody>
      </p:sp>
      <p:sp>
        <p:nvSpPr>
          <p:cNvPr id="5" name="Title 4"/>
          <p:cNvSpPr>
            <a:spLocks noGrp="1"/>
          </p:cNvSpPr>
          <p:nvPr>
            <p:ph type="title"/>
          </p:nvPr>
        </p:nvSpPr>
        <p:spPr/>
        <p:txBody>
          <a:bodyPr/>
          <a:lstStyle/>
          <a:p>
            <a:r>
              <a:rPr lang="en-US" dirty="0" smtClean="0"/>
              <a:t>Qualifying Circumstances</a:t>
            </a:r>
            <a:endParaRPr lang="en-US" dirty="0"/>
          </a:p>
        </p:txBody>
      </p:sp>
    </p:spTree>
    <p:extLst>
      <p:ext uri="{BB962C8B-B14F-4D97-AF65-F5344CB8AC3E}">
        <p14:creationId xmlns:p14="http://schemas.microsoft.com/office/powerpoint/2010/main" val="75219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11</a:t>
            </a:fld>
            <a:endParaRPr lang="en-US" dirty="0"/>
          </a:p>
        </p:txBody>
      </p:sp>
      <p:sp>
        <p:nvSpPr>
          <p:cNvPr id="4" name="Content Placeholder 3"/>
          <p:cNvSpPr>
            <a:spLocks noGrp="1"/>
          </p:cNvSpPr>
          <p:nvPr>
            <p:ph sz="quarter" idx="12"/>
          </p:nvPr>
        </p:nvSpPr>
        <p:spPr/>
        <p:txBody>
          <a:bodyPr/>
          <a:lstStyle/>
          <a:p>
            <a:pPr marL="50483" lvl="0">
              <a:spcBef>
                <a:spcPts val="600"/>
              </a:spcBef>
              <a:spcAft>
                <a:spcPts val="600"/>
              </a:spcAft>
              <a:buClr>
                <a:srgbClr val="99CCFF"/>
              </a:buClr>
              <a:buSzPct val="150000"/>
              <a:defRPr/>
            </a:pPr>
            <a:r>
              <a:rPr lang="en-US" sz="1800" dirty="0">
                <a:solidFill>
                  <a:srgbClr val="333333"/>
                </a:solidFill>
              </a:rPr>
              <a:t>Medical and Surgical Procedures Included in Bundled Services</a:t>
            </a:r>
            <a:endParaRPr lang="en-US" sz="1800" dirty="0"/>
          </a:p>
          <a:p>
            <a:pPr lvl="1">
              <a:spcBef>
                <a:spcPts val="600"/>
              </a:spcBef>
              <a:spcAft>
                <a:spcPts val="600"/>
              </a:spcAft>
              <a:buClr>
                <a:srgbClr val="99CCFF"/>
              </a:buClr>
              <a:buSzPct val="150000"/>
              <a:defRPr/>
            </a:pPr>
            <a:r>
              <a:rPr lang="en-US" dirty="0">
                <a:solidFill>
                  <a:srgbClr val="333333"/>
                </a:solidFill>
              </a:rPr>
              <a:t>General anesthesia, regional anesthesia, and MAC services are considered a total or global package of services, and include the following:</a:t>
            </a:r>
          </a:p>
          <a:p>
            <a:pPr marL="909321" lvl="2" indent="-342900">
              <a:spcBef>
                <a:spcPts val="600"/>
              </a:spcBef>
              <a:spcAft>
                <a:spcPts val="600"/>
              </a:spcAft>
              <a:buClr>
                <a:srgbClr val="99CCFF"/>
              </a:buClr>
              <a:buSzPct val="100000"/>
              <a:defRPr/>
            </a:pPr>
            <a:r>
              <a:rPr lang="en-US" dirty="0">
                <a:solidFill>
                  <a:srgbClr val="333333"/>
                </a:solidFill>
              </a:rPr>
              <a:t>The usual preoperative and postoperative visits;</a:t>
            </a:r>
          </a:p>
          <a:p>
            <a:pPr marL="909321" lvl="2" indent="-342900">
              <a:spcBef>
                <a:spcPts val="600"/>
              </a:spcBef>
              <a:spcAft>
                <a:spcPts val="600"/>
              </a:spcAft>
              <a:buClr>
                <a:srgbClr val="99CCFF"/>
              </a:buClr>
              <a:buSzPct val="100000"/>
              <a:defRPr/>
            </a:pPr>
            <a:r>
              <a:rPr lang="en-US" dirty="0">
                <a:solidFill>
                  <a:srgbClr val="333333"/>
                </a:solidFill>
              </a:rPr>
              <a:t>Anesthesia services during the procedure;</a:t>
            </a:r>
          </a:p>
          <a:p>
            <a:pPr marL="909321" lvl="2" indent="-342900">
              <a:spcBef>
                <a:spcPts val="600"/>
              </a:spcBef>
              <a:spcAft>
                <a:spcPts val="600"/>
              </a:spcAft>
              <a:buClr>
                <a:srgbClr val="99CCFF"/>
              </a:buClr>
              <a:buSzPct val="100000"/>
              <a:defRPr/>
            </a:pPr>
            <a:r>
              <a:rPr lang="en-US" dirty="0">
                <a:solidFill>
                  <a:srgbClr val="333333"/>
                </a:solidFill>
              </a:rPr>
              <a:t>Administration of intravenous fluids including blood or blood products;</a:t>
            </a:r>
          </a:p>
          <a:p>
            <a:pPr marL="909321" lvl="2" indent="-342900">
              <a:spcBef>
                <a:spcPts val="600"/>
              </a:spcBef>
              <a:spcAft>
                <a:spcPts val="600"/>
              </a:spcAft>
              <a:buClr>
                <a:srgbClr val="99CCFF"/>
              </a:buClr>
              <a:buSzPct val="100000"/>
              <a:defRPr/>
            </a:pPr>
            <a:r>
              <a:rPr lang="en-US" dirty="0">
                <a:solidFill>
                  <a:srgbClr val="333333"/>
                </a:solidFill>
              </a:rPr>
              <a:t>Intra-operative laboratory evaluations;</a:t>
            </a:r>
          </a:p>
          <a:p>
            <a:pPr marL="909321" lvl="2" indent="-342900">
              <a:spcBef>
                <a:spcPts val="600"/>
              </a:spcBef>
              <a:spcAft>
                <a:spcPts val="600"/>
              </a:spcAft>
              <a:buClr>
                <a:srgbClr val="99CCFF"/>
              </a:buClr>
              <a:buSzPct val="100000"/>
              <a:defRPr/>
            </a:pPr>
            <a:r>
              <a:rPr lang="en-US" dirty="0">
                <a:solidFill>
                  <a:srgbClr val="333333"/>
                </a:solidFill>
              </a:rPr>
              <a:t>The usual monitoring services [</a:t>
            </a:r>
            <a:r>
              <a:rPr lang="en-US" i="1" dirty="0">
                <a:solidFill>
                  <a:srgbClr val="333333"/>
                </a:solidFill>
              </a:rPr>
              <a:t>such as electrocardiogram (ECG), temperature, blood pressure, pulse oximetry, </a:t>
            </a:r>
            <a:r>
              <a:rPr lang="en-US" i="1" dirty="0" err="1">
                <a:solidFill>
                  <a:srgbClr val="333333"/>
                </a:solidFill>
              </a:rPr>
              <a:t>capnography</a:t>
            </a:r>
            <a:r>
              <a:rPr lang="en-US" i="1" dirty="0">
                <a:solidFill>
                  <a:srgbClr val="333333"/>
                </a:solidFill>
              </a:rPr>
              <a:t>, infrared end-tidal gas analysis, mass </a:t>
            </a:r>
            <a:r>
              <a:rPr lang="en-US" i="1" dirty="0" err="1">
                <a:solidFill>
                  <a:srgbClr val="333333"/>
                </a:solidFill>
              </a:rPr>
              <a:t>spectrography</a:t>
            </a:r>
            <a:r>
              <a:rPr lang="en-US" i="1" dirty="0">
                <a:solidFill>
                  <a:srgbClr val="333333"/>
                </a:solidFill>
              </a:rPr>
              <a:t>, </a:t>
            </a:r>
            <a:r>
              <a:rPr lang="en-US" i="1" dirty="0" err="1">
                <a:solidFill>
                  <a:srgbClr val="333333"/>
                </a:solidFill>
              </a:rPr>
              <a:t>bispectral</a:t>
            </a:r>
            <a:r>
              <a:rPr lang="en-US" i="1" dirty="0">
                <a:solidFill>
                  <a:srgbClr val="333333"/>
                </a:solidFill>
              </a:rPr>
              <a:t> electroencephalography, and transcranial Doppler</a:t>
            </a:r>
            <a:r>
              <a:rPr lang="en-US" dirty="0">
                <a:solidFill>
                  <a:srgbClr val="333333"/>
                </a:solidFill>
              </a:rPr>
              <a:t>] and their interpretation.</a:t>
            </a:r>
          </a:p>
          <a:p>
            <a:endParaRPr lang="en-US" dirty="0"/>
          </a:p>
        </p:txBody>
      </p:sp>
      <p:sp>
        <p:nvSpPr>
          <p:cNvPr id="5" name="Title 4"/>
          <p:cNvSpPr>
            <a:spLocks noGrp="1"/>
          </p:cNvSpPr>
          <p:nvPr>
            <p:ph type="title"/>
          </p:nvPr>
        </p:nvSpPr>
        <p:spPr/>
        <p:txBody>
          <a:bodyPr/>
          <a:lstStyle/>
          <a:p>
            <a:r>
              <a:rPr lang="en-US" dirty="0"/>
              <a:t>Anesthesia Bundled Services</a:t>
            </a:r>
          </a:p>
        </p:txBody>
      </p:sp>
    </p:spTree>
    <p:extLst>
      <p:ext uri="{BB962C8B-B14F-4D97-AF65-F5344CB8AC3E}">
        <p14:creationId xmlns:p14="http://schemas.microsoft.com/office/powerpoint/2010/main" val="80157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12</a:t>
            </a:fld>
            <a:endParaRPr lang="en-US" dirty="0"/>
          </a:p>
        </p:txBody>
      </p:sp>
      <p:sp>
        <p:nvSpPr>
          <p:cNvPr id="4" name="Content Placeholder 3"/>
          <p:cNvSpPr>
            <a:spLocks noGrp="1"/>
          </p:cNvSpPr>
          <p:nvPr>
            <p:ph sz="quarter" idx="12"/>
          </p:nvPr>
        </p:nvSpPr>
        <p:spPr/>
        <p:txBody>
          <a:bodyPr/>
          <a:lstStyle/>
          <a:p>
            <a:pPr marL="50483" lvl="0">
              <a:spcBef>
                <a:spcPts val="600"/>
              </a:spcBef>
              <a:spcAft>
                <a:spcPts val="600"/>
              </a:spcAft>
              <a:buClr>
                <a:srgbClr val="99CCFF"/>
              </a:buClr>
              <a:buSzPct val="150000"/>
              <a:defRPr/>
            </a:pPr>
            <a:r>
              <a:rPr lang="en-US" sz="1800" dirty="0"/>
              <a:t>Medical and Surgical Procedures Not Included as Bundled Services</a:t>
            </a:r>
          </a:p>
          <a:p>
            <a:pPr lvl="1">
              <a:spcBef>
                <a:spcPts val="600"/>
              </a:spcBef>
              <a:spcAft>
                <a:spcPts val="600"/>
              </a:spcAft>
              <a:buClr>
                <a:srgbClr val="99CCFF"/>
              </a:buClr>
              <a:buSzPct val="150000"/>
              <a:defRPr/>
            </a:pPr>
            <a:r>
              <a:rPr lang="en-US" dirty="0">
                <a:solidFill>
                  <a:schemeClr val="tx2"/>
                </a:solidFill>
              </a:rPr>
              <a:t>The following forms of monitoring are not included in the total or global package and may be billed separately:</a:t>
            </a:r>
          </a:p>
          <a:p>
            <a:pPr marL="909321" lvl="2" indent="-342900">
              <a:spcBef>
                <a:spcPts val="600"/>
              </a:spcBef>
              <a:spcAft>
                <a:spcPts val="600"/>
              </a:spcAft>
              <a:buClr>
                <a:srgbClr val="99CCFF"/>
              </a:buClr>
              <a:buSzPct val="100000"/>
              <a:defRPr/>
            </a:pPr>
            <a:r>
              <a:rPr lang="en-US" dirty="0"/>
              <a:t>Pulmonary artery catheter insertion;</a:t>
            </a:r>
          </a:p>
          <a:p>
            <a:pPr marL="909321" lvl="2" indent="-342900">
              <a:spcBef>
                <a:spcPts val="600"/>
              </a:spcBef>
              <a:spcAft>
                <a:spcPts val="600"/>
              </a:spcAft>
              <a:buClr>
                <a:srgbClr val="99CCFF"/>
              </a:buClr>
              <a:buSzPct val="100000"/>
              <a:defRPr/>
            </a:pPr>
            <a:r>
              <a:rPr lang="en-US" dirty="0"/>
              <a:t>Central venous catheter insertion;</a:t>
            </a:r>
          </a:p>
          <a:p>
            <a:pPr marL="909321" lvl="2" indent="-342900">
              <a:spcBef>
                <a:spcPts val="600"/>
              </a:spcBef>
              <a:spcAft>
                <a:spcPts val="600"/>
              </a:spcAft>
              <a:buClr>
                <a:srgbClr val="99CCFF"/>
              </a:buClr>
              <a:buSzPct val="100000"/>
              <a:defRPr/>
            </a:pPr>
            <a:r>
              <a:rPr lang="en-US" dirty="0"/>
              <a:t>Intra-arterial catheter insertion;</a:t>
            </a:r>
          </a:p>
          <a:p>
            <a:pPr marL="909321" lvl="2" indent="-342900">
              <a:spcBef>
                <a:spcPts val="600"/>
              </a:spcBef>
              <a:spcAft>
                <a:spcPts val="600"/>
              </a:spcAft>
              <a:buClr>
                <a:srgbClr val="99CCFF"/>
              </a:buClr>
              <a:buSzPct val="100000"/>
              <a:defRPr/>
            </a:pPr>
            <a:r>
              <a:rPr lang="en-US" dirty="0"/>
              <a:t>Nerve blocks for postoperative pain relief (single injections and continuous catheters, including epidural, spinal, and peripheral nerve blockade);</a:t>
            </a:r>
          </a:p>
          <a:p>
            <a:pPr marL="909321" lvl="2" indent="-342900">
              <a:spcBef>
                <a:spcPts val="600"/>
              </a:spcBef>
              <a:spcAft>
                <a:spcPts val="600"/>
              </a:spcAft>
              <a:buClr>
                <a:srgbClr val="99CCFF"/>
              </a:buClr>
              <a:buSzPct val="100000"/>
              <a:defRPr/>
            </a:pPr>
            <a:r>
              <a:rPr lang="en-US" dirty="0"/>
              <a:t>Ultrasound-guided central venous access and assisted peripheral nerve blockade;</a:t>
            </a:r>
          </a:p>
          <a:p>
            <a:pPr marL="909321" lvl="2" indent="-342900">
              <a:spcBef>
                <a:spcPts val="600"/>
              </a:spcBef>
              <a:spcAft>
                <a:spcPts val="600"/>
              </a:spcAft>
              <a:buClr>
                <a:srgbClr val="99CCFF"/>
              </a:buClr>
              <a:buSzPct val="100000"/>
              <a:defRPr/>
            </a:pPr>
            <a:r>
              <a:rPr lang="en-US" dirty="0" err="1"/>
              <a:t>Transesophageal</a:t>
            </a:r>
            <a:r>
              <a:rPr lang="en-US" dirty="0"/>
              <a:t> echocardiography (TEE) monitoring and interpretation.</a:t>
            </a:r>
          </a:p>
          <a:p>
            <a:endParaRPr lang="en-US" dirty="0"/>
          </a:p>
        </p:txBody>
      </p:sp>
      <p:sp>
        <p:nvSpPr>
          <p:cNvPr id="5" name="Title 4"/>
          <p:cNvSpPr>
            <a:spLocks noGrp="1"/>
          </p:cNvSpPr>
          <p:nvPr>
            <p:ph type="title"/>
          </p:nvPr>
        </p:nvSpPr>
        <p:spPr>
          <a:xfrm>
            <a:off x="457199" y="342900"/>
            <a:ext cx="9077094" cy="723900"/>
          </a:xfrm>
        </p:spPr>
        <p:txBody>
          <a:bodyPr/>
          <a:lstStyle/>
          <a:p>
            <a:r>
              <a:rPr lang="en-US" dirty="0"/>
              <a:t>Anesthesia Services that are separately billable</a:t>
            </a:r>
          </a:p>
        </p:txBody>
      </p:sp>
    </p:spTree>
    <p:extLst>
      <p:ext uri="{BB962C8B-B14F-4D97-AF65-F5344CB8AC3E}">
        <p14:creationId xmlns:p14="http://schemas.microsoft.com/office/powerpoint/2010/main" val="392419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Medicare Teaching Physician Guidelines</a:t>
            </a:r>
          </a:p>
        </p:txBody>
      </p:sp>
      <p:sp>
        <p:nvSpPr>
          <p:cNvPr id="2" name="Slide Number Placeholder 1"/>
          <p:cNvSpPr>
            <a:spLocks noGrp="1"/>
          </p:cNvSpPr>
          <p:nvPr>
            <p:ph type="sldNum" sz="quarter" idx="12"/>
          </p:nvPr>
        </p:nvSpPr>
        <p:spPr/>
        <p:txBody>
          <a:bodyPr/>
          <a:lstStyle/>
          <a:p>
            <a:fld id="{63DCA5C9-2E11-4C67-86EB-AE1DE127DC64}" type="slidenum">
              <a:rPr lang="en-US" smtClean="0"/>
              <a:pPr/>
              <a:t>13</a:t>
            </a:fld>
            <a:endParaRPr lang="en-US" dirty="0"/>
          </a:p>
        </p:txBody>
      </p:sp>
    </p:spTree>
    <p:extLst>
      <p:ext uri="{BB962C8B-B14F-4D97-AF65-F5344CB8AC3E}">
        <p14:creationId xmlns:p14="http://schemas.microsoft.com/office/powerpoint/2010/main" val="3902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5592727" cy="4676776"/>
          </a:xfrm>
        </p:spPr>
        <p:txBody>
          <a:bodyPr/>
          <a:lstStyle/>
          <a:p>
            <a:pPr lvl="2">
              <a:spcAft>
                <a:spcPts val="1800"/>
              </a:spcAft>
            </a:pPr>
            <a:r>
              <a:rPr lang="en-US" sz="2000" dirty="0"/>
              <a:t>Medicare pays for Resident Physician services through </a:t>
            </a:r>
            <a:r>
              <a:rPr lang="en-US" sz="2000" dirty="0" smtClean="0"/>
              <a:t>Part </a:t>
            </a:r>
            <a:r>
              <a:rPr lang="en-US" sz="2000" dirty="0"/>
              <a:t>A. </a:t>
            </a:r>
          </a:p>
          <a:p>
            <a:pPr lvl="2">
              <a:spcAft>
                <a:spcPts val="1800"/>
              </a:spcAft>
            </a:pPr>
            <a:r>
              <a:rPr lang="en-US" sz="2000" dirty="0"/>
              <a:t>Medicare Part B will pay for Teaching </a:t>
            </a:r>
            <a:r>
              <a:rPr lang="en-US" sz="2000" dirty="0" smtClean="0"/>
              <a:t>Physician </a:t>
            </a:r>
            <a:r>
              <a:rPr lang="en-US" sz="2000" dirty="0"/>
              <a:t>(</a:t>
            </a:r>
            <a:r>
              <a:rPr lang="en-US" sz="2000" dirty="0" smtClean="0"/>
              <a:t>TP) </a:t>
            </a:r>
            <a:r>
              <a:rPr lang="en-US" sz="2000" dirty="0"/>
              <a:t>services with the Resident Physician when the </a:t>
            </a:r>
            <a:r>
              <a:rPr lang="en-US" sz="2000" dirty="0" smtClean="0"/>
              <a:t>TP participates </a:t>
            </a:r>
            <a:r>
              <a:rPr lang="en-US" sz="2000" dirty="0"/>
              <a:t>and documents his/her involvement in the service. </a:t>
            </a:r>
          </a:p>
          <a:p>
            <a:pPr lvl="2">
              <a:spcAft>
                <a:spcPts val="1800"/>
              </a:spcAft>
            </a:pPr>
            <a:r>
              <a:rPr lang="en-US" sz="2000" dirty="0"/>
              <a:t>If the TP does not participate in a given patient service when a Resident is </a:t>
            </a:r>
            <a:r>
              <a:rPr lang="en-US" sz="2000" dirty="0" smtClean="0"/>
              <a:t>involved and meet </a:t>
            </a:r>
            <a:r>
              <a:rPr lang="en-US" sz="2000" dirty="0"/>
              <a:t>specific documentation requirements, the TP may not bill for the service</a:t>
            </a:r>
            <a:r>
              <a:rPr lang="en-US" sz="2000" dirty="0" smtClean="0"/>
              <a:t>.</a:t>
            </a:r>
            <a:endParaRPr lang="en-US" sz="2000" dirty="0"/>
          </a:p>
        </p:txBody>
      </p:sp>
      <p:sp>
        <p:nvSpPr>
          <p:cNvPr id="6" name="Title 5"/>
          <p:cNvSpPr>
            <a:spLocks noGrp="1"/>
          </p:cNvSpPr>
          <p:nvPr>
            <p:ph type="title"/>
          </p:nvPr>
        </p:nvSpPr>
        <p:spPr>
          <a:xfrm>
            <a:off x="457198" y="342900"/>
            <a:ext cx="9367285" cy="723900"/>
          </a:xfrm>
        </p:spPr>
        <p:txBody>
          <a:bodyPr/>
          <a:lstStyle/>
          <a:p>
            <a:r>
              <a:rPr lang="en-US" dirty="0"/>
              <a:t>Why the stringent Medicare requirements? Medicare does not want to pay twice!</a:t>
            </a:r>
          </a:p>
        </p:txBody>
      </p:sp>
      <p:pic>
        <p:nvPicPr>
          <p:cNvPr id="8" name="Picture 7"/>
          <p:cNvPicPr>
            <a:picLocks noChangeAspect="1"/>
          </p:cNvPicPr>
          <p:nvPr/>
        </p:nvPicPr>
        <p:blipFill>
          <a:blip r:embed="rId2">
            <a:duotone>
              <a:srgbClr val="364D6E">
                <a:shade val="45000"/>
                <a:satMod val="135000"/>
              </a:srgbClr>
              <a:prstClr val="white"/>
            </a:duotone>
            <a:extLst>
              <a:ext uri="{28A0092B-C50C-407E-A947-70E740481C1C}">
                <a14:useLocalDpi xmlns:a14="http://schemas.microsoft.com/office/drawing/2010/main" val="0"/>
              </a:ext>
            </a:extLst>
          </a:blip>
          <a:stretch>
            <a:fillRect/>
          </a:stretch>
        </p:blipFill>
        <p:spPr>
          <a:xfrm>
            <a:off x="6142566" y="1584324"/>
            <a:ext cx="2649945" cy="2649945"/>
          </a:xfrm>
          <a:prstGeom prst="rect">
            <a:avLst/>
          </a:prstGeom>
        </p:spPr>
      </p:pic>
      <p:sp>
        <p:nvSpPr>
          <p:cNvPr id="2" name="Slide Number Placeholder 1"/>
          <p:cNvSpPr>
            <a:spLocks noGrp="1"/>
          </p:cNvSpPr>
          <p:nvPr>
            <p:ph type="sldNum" sz="quarter" idx="11"/>
          </p:nvPr>
        </p:nvSpPr>
        <p:spPr/>
        <p:txBody>
          <a:bodyPr/>
          <a:lstStyle/>
          <a:p>
            <a:pPr lvl="8"/>
            <a:fld id="{63DCA5C9-2E11-4C67-86EB-AE1DE127DC64}" type="slidenum">
              <a:rPr lang="en-US" smtClean="0"/>
              <a:pPr lvl="8"/>
              <a:t>14</a:t>
            </a:fld>
            <a:endParaRPr lang="en-US" dirty="0"/>
          </a:p>
        </p:txBody>
      </p:sp>
    </p:spTree>
    <p:extLst>
      <p:ext uri="{BB962C8B-B14F-4D97-AF65-F5344CB8AC3E}">
        <p14:creationId xmlns:p14="http://schemas.microsoft.com/office/powerpoint/2010/main" val="3340838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584324"/>
            <a:ext cx="8229600" cy="4283076"/>
          </a:xfrm>
        </p:spPr>
        <p:txBody>
          <a:bodyPr/>
          <a:lstStyle/>
          <a:p>
            <a:pPr marL="393383" lvl="0" indent="-342900">
              <a:spcBef>
                <a:spcPts val="1200"/>
              </a:spcBef>
              <a:spcAft>
                <a:spcPts val="1200"/>
              </a:spcAft>
              <a:buClr>
                <a:srgbClr val="99CCFF"/>
              </a:buClr>
              <a:buSzPct val="100000"/>
              <a:buFont typeface="Arial" panose="020B0604020202020204" pitchFamily="34" charset="0"/>
              <a:buChar char="•"/>
              <a:defRPr/>
            </a:pPr>
            <a:r>
              <a:rPr lang="en-US" dirty="0">
                <a:solidFill>
                  <a:srgbClr val="333333"/>
                </a:solidFill>
              </a:rPr>
              <a:t>The Teaching Anesthesiologist must document in the medical record that he/she was present during all critical (or key) portions of the procedure.</a:t>
            </a:r>
          </a:p>
          <a:p>
            <a:pPr marL="393383" lvl="0" indent="-342900">
              <a:spcBef>
                <a:spcPts val="1200"/>
              </a:spcBef>
              <a:spcAft>
                <a:spcPts val="1200"/>
              </a:spcAft>
              <a:buClr>
                <a:srgbClr val="99CCFF"/>
              </a:buClr>
              <a:buSzPct val="100000"/>
              <a:buFont typeface="Arial" panose="020B0604020202020204" pitchFamily="34" charset="0"/>
              <a:buChar char="•"/>
              <a:defRPr/>
            </a:pPr>
            <a:r>
              <a:rPr lang="en-US" dirty="0">
                <a:solidFill>
                  <a:srgbClr val="333333"/>
                </a:solidFill>
              </a:rPr>
              <a:t>The Teaching Anesthesiologist’s physical presence during only the preoperative or postoperative visit with the patient is not sufficient.</a:t>
            </a:r>
          </a:p>
          <a:p>
            <a:pPr marL="393383" lvl="0" indent="-342900">
              <a:spcBef>
                <a:spcPts val="1200"/>
              </a:spcBef>
              <a:spcAft>
                <a:spcPts val="1200"/>
              </a:spcAft>
              <a:buClr>
                <a:srgbClr val="99CCFF"/>
              </a:buClr>
              <a:buSzPct val="100000"/>
              <a:buFont typeface="Arial" panose="020B0604020202020204" pitchFamily="34" charset="0"/>
              <a:buChar char="•"/>
              <a:defRPr/>
            </a:pPr>
            <a:r>
              <a:rPr lang="en-US" dirty="0">
                <a:solidFill>
                  <a:srgbClr val="333333"/>
                </a:solidFill>
              </a:rPr>
              <a:t>When the Teaching Anesthesiologist is involved in two concurrent anesthesia cases with Residents, he/she may bill the usual base units and anesthesia time for the amount of time he/she is present with the Resident.</a:t>
            </a:r>
          </a:p>
          <a:p>
            <a:pPr marL="909321" lvl="2" indent="-342900">
              <a:spcBef>
                <a:spcPts val="1200"/>
              </a:spcBef>
              <a:spcAft>
                <a:spcPts val="1200"/>
              </a:spcAft>
              <a:buClr>
                <a:srgbClr val="99CCFF"/>
              </a:buClr>
              <a:buSzPct val="100000"/>
              <a:defRPr/>
            </a:pPr>
            <a:r>
              <a:rPr lang="en-US" dirty="0">
                <a:solidFill>
                  <a:srgbClr val="333333"/>
                </a:solidFill>
              </a:rPr>
              <a:t>The Teaching Anesthesiologist must be present and document that they were present for the key/critical portions of the anesthesia service or procedure.</a:t>
            </a:r>
          </a:p>
          <a:p>
            <a:pPr marL="909321" lvl="2" indent="-342900">
              <a:spcBef>
                <a:spcPts val="1200"/>
              </a:spcBef>
              <a:spcAft>
                <a:spcPts val="1200"/>
              </a:spcAft>
              <a:buClr>
                <a:srgbClr val="99CCFF"/>
              </a:buClr>
              <a:buSzPct val="100000"/>
              <a:defRPr/>
            </a:pPr>
            <a:r>
              <a:rPr lang="en-US" dirty="0">
                <a:solidFill>
                  <a:srgbClr val="333333"/>
                </a:solidFill>
              </a:rPr>
              <a:t>Must be immediately available to furnish anesthesia services during the entire procedure or have another teaching anesthesiologist within same group that can be immediately available to the Resident. </a:t>
            </a:r>
            <a:endParaRPr lang="en-US" dirty="0" smtClean="0">
              <a:solidFill>
                <a:srgbClr val="333333"/>
              </a:solidFill>
            </a:endParaRPr>
          </a:p>
          <a:p>
            <a:pPr marL="337821">
              <a:spcBef>
                <a:spcPts val="1200"/>
              </a:spcBef>
              <a:spcAft>
                <a:spcPts val="1200"/>
              </a:spcAft>
              <a:buClr>
                <a:srgbClr val="99CCFF"/>
              </a:buClr>
              <a:buSzPct val="100000"/>
              <a:defRPr/>
            </a:pPr>
            <a:r>
              <a:rPr lang="en-US" sz="1100" dirty="0" smtClean="0">
                <a:hlinkClick r:id="rId3"/>
              </a:rPr>
              <a:t>https</a:t>
            </a:r>
            <a:r>
              <a:rPr lang="en-US" sz="1100" dirty="0">
                <a:hlinkClick r:id="rId3"/>
              </a:rPr>
              <a:t>://</a:t>
            </a:r>
            <a:r>
              <a:rPr lang="en-US" sz="1100" dirty="0" smtClean="0">
                <a:hlinkClick r:id="rId3"/>
              </a:rPr>
              <a:t>www.cms.gov/Regulations-and-Guidance/Guidance/Manuals/Downloads/clm104c12.pdf</a:t>
            </a:r>
            <a:r>
              <a:rPr lang="en-US" sz="1100" dirty="0" smtClean="0"/>
              <a:t> </a:t>
            </a:r>
            <a:endParaRPr lang="en-US" sz="1100" dirty="0"/>
          </a:p>
          <a:p>
            <a:pPr marL="566421" lvl="2" indent="0">
              <a:spcBef>
                <a:spcPts val="1200"/>
              </a:spcBef>
              <a:spcAft>
                <a:spcPts val="1200"/>
              </a:spcAft>
              <a:buClr>
                <a:srgbClr val="99CCFF"/>
              </a:buClr>
              <a:buSzPct val="100000"/>
              <a:buNone/>
              <a:defRPr/>
            </a:pPr>
            <a:endParaRPr lang="en-US" dirty="0">
              <a:solidFill>
                <a:srgbClr val="333333"/>
              </a:solidFill>
            </a:endParaRPr>
          </a:p>
          <a:p>
            <a:pPr lvl="1"/>
            <a:endParaRPr lang="en-US" dirty="0"/>
          </a:p>
        </p:txBody>
      </p:sp>
      <p:sp>
        <p:nvSpPr>
          <p:cNvPr id="6" name="Title 5"/>
          <p:cNvSpPr>
            <a:spLocks noGrp="1"/>
          </p:cNvSpPr>
          <p:nvPr>
            <p:ph type="title"/>
          </p:nvPr>
        </p:nvSpPr>
        <p:spPr>
          <a:xfrm>
            <a:off x="457199" y="287144"/>
            <a:ext cx="10568765" cy="723900"/>
          </a:xfrm>
        </p:spPr>
        <p:txBody>
          <a:bodyPr/>
          <a:lstStyle/>
          <a:p>
            <a:r>
              <a:rPr lang="en-US" dirty="0"/>
              <a:t>Medicare Teaching Physician Requirements for Personally Performed Time</a:t>
            </a:r>
          </a:p>
        </p:txBody>
      </p:sp>
      <p:sp>
        <p:nvSpPr>
          <p:cNvPr id="2" name="Slide Number Placeholder 1"/>
          <p:cNvSpPr>
            <a:spLocks noGrp="1"/>
          </p:cNvSpPr>
          <p:nvPr>
            <p:ph type="sldNum" sz="quarter" idx="11"/>
          </p:nvPr>
        </p:nvSpPr>
        <p:spPr/>
        <p:txBody>
          <a:bodyPr/>
          <a:lstStyle/>
          <a:p>
            <a:pPr lvl="8"/>
            <a:fld id="{63DCA5C9-2E11-4C67-86EB-AE1DE127DC64}" type="slidenum">
              <a:rPr lang="en-US" smtClean="0"/>
              <a:pPr lvl="8"/>
              <a:t>15</a:t>
            </a:fld>
            <a:endParaRPr lang="en-US" dirty="0"/>
          </a:p>
        </p:txBody>
      </p:sp>
    </p:spTree>
    <p:extLst>
      <p:ext uri="{BB962C8B-B14F-4D97-AF65-F5344CB8AC3E}">
        <p14:creationId xmlns:p14="http://schemas.microsoft.com/office/powerpoint/2010/main" val="3402394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457199" y="1447800"/>
            <a:ext cx="8229600" cy="4813300"/>
          </a:xfrm>
        </p:spPr>
        <p:txBody>
          <a:bodyPr/>
          <a:lstStyle/>
          <a:p>
            <a:pPr marL="285750" indent="-285750">
              <a:spcAft>
                <a:spcPts val="600"/>
              </a:spcAft>
              <a:buClr>
                <a:srgbClr val="C8E8F3"/>
              </a:buClr>
              <a:buFont typeface="Arial" panose="020B0604020202020204" pitchFamily="34" charset="0"/>
              <a:buChar char="•"/>
            </a:pPr>
            <a:r>
              <a:rPr lang="en-US" sz="1400" dirty="0">
                <a:latin typeface="Franziska"/>
              </a:rPr>
              <a:t>The A/B MAC determines payment </a:t>
            </a:r>
            <a:r>
              <a:rPr lang="en-US" sz="1400" i="1" dirty="0">
                <a:latin typeface="Franziska"/>
              </a:rPr>
              <a:t>at the medically directed rate </a:t>
            </a:r>
            <a:r>
              <a:rPr lang="en-US" sz="1400" dirty="0">
                <a:latin typeface="Franziska"/>
              </a:rPr>
              <a:t>for the physician on the basis of </a:t>
            </a:r>
            <a:r>
              <a:rPr lang="en-US" sz="1400" dirty="0" smtClean="0">
                <a:latin typeface="Franziska"/>
              </a:rPr>
              <a:t>50% </a:t>
            </a:r>
            <a:r>
              <a:rPr lang="en-US" sz="1400" dirty="0">
                <a:latin typeface="Franziska"/>
              </a:rPr>
              <a:t>of the allowance for the service performed by the physician alone. </a:t>
            </a:r>
            <a:r>
              <a:rPr lang="en-US" sz="1400" i="1" dirty="0">
                <a:latin typeface="Franziska"/>
              </a:rPr>
              <a:t>Payment will be made at the medically directed rate </a:t>
            </a:r>
            <a:r>
              <a:rPr lang="en-US" sz="1400" dirty="0">
                <a:latin typeface="Franziska"/>
              </a:rPr>
              <a:t>if the physician medically directs qualified individuals </a:t>
            </a:r>
            <a:r>
              <a:rPr lang="en-US" sz="1400" i="1" dirty="0">
                <a:latin typeface="Franziska"/>
              </a:rPr>
              <a:t>(all of whom could be CRNAs, anesthesiologists' assistants, interns, residents, or combinations of these individuals) </a:t>
            </a:r>
            <a:r>
              <a:rPr lang="en-US" sz="1400" dirty="0">
                <a:latin typeface="Franziska"/>
              </a:rPr>
              <a:t>in two, three, or four concurrent cases and the physician or other provider qualified to administer anesthesia performs the following activities.</a:t>
            </a:r>
          </a:p>
          <a:p>
            <a:pPr marL="742950" lvl="1" indent="-285750">
              <a:spcAft>
                <a:spcPts val="600"/>
              </a:spcAft>
              <a:buClr>
                <a:srgbClr val="C8E8F3"/>
              </a:buClr>
              <a:buFont typeface="Arial" panose="020B0604020202020204" pitchFamily="34" charset="0"/>
              <a:buChar char="•"/>
            </a:pPr>
            <a:r>
              <a:rPr lang="en-US" sz="1400" b="0" dirty="0">
                <a:solidFill>
                  <a:schemeClr val="tx2"/>
                </a:solidFill>
                <a:latin typeface="Franziska"/>
              </a:rPr>
              <a:t>Performs a pre-anesthetic examination and evaluation;</a:t>
            </a:r>
          </a:p>
          <a:p>
            <a:pPr marL="742950" lvl="1" indent="-285750">
              <a:spcAft>
                <a:spcPts val="600"/>
              </a:spcAft>
              <a:buClr>
                <a:srgbClr val="C8E8F3"/>
              </a:buClr>
              <a:buFont typeface="Arial" panose="020B0604020202020204" pitchFamily="34" charset="0"/>
              <a:buChar char="•"/>
            </a:pPr>
            <a:r>
              <a:rPr lang="en-US" sz="1400" b="0" dirty="0">
                <a:solidFill>
                  <a:schemeClr val="tx2"/>
                </a:solidFill>
                <a:latin typeface="Franziska"/>
              </a:rPr>
              <a:t>Prescribes the anesthesia plan;</a:t>
            </a:r>
          </a:p>
          <a:p>
            <a:pPr marL="742950" lvl="1" indent="-285750">
              <a:spcAft>
                <a:spcPts val="600"/>
              </a:spcAft>
              <a:buClr>
                <a:srgbClr val="C8E8F3"/>
              </a:buClr>
              <a:buFont typeface="Arial" panose="020B0604020202020204" pitchFamily="34" charset="0"/>
              <a:buChar char="•"/>
            </a:pPr>
            <a:r>
              <a:rPr lang="en-US" sz="1400" b="0" dirty="0">
                <a:solidFill>
                  <a:schemeClr val="tx2"/>
                </a:solidFill>
                <a:latin typeface="Franziska"/>
              </a:rPr>
              <a:t>Personally participates in the most demanding procedures in the anesthesia plan, including</a:t>
            </a:r>
            <a:r>
              <a:rPr lang="en-US" sz="1400" b="0" i="1" dirty="0">
                <a:solidFill>
                  <a:schemeClr val="tx2"/>
                </a:solidFill>
                <a:latin typeface="Franziska"/>
              </a:rPr>
              <a:t>, if applicable,</a:t>
            </a:r>
            <a:r>
              <a:rPr lang="en-US" sz="1400" b="0" dirty="0">
                <a:solidFill>
                  <a:schemeClr val="tx2"/>
                </a:solidFill>
                <a:latin typeface="Franziska"/>
              </a:rPr>
              <a:t> induction and emergence;</a:t>
            </a:r>
          </a:p>
          <a:p>
            <a:pPr marL="742950" lvl="1" indent="-285750">
              <a:spcAft>
                <a:spcPts val="600"/>
              </a:spcAft>
              <a:buClr>
                <a:srgbClr val="C8E8F3"/>
              </a:buClr>
              <a:buFont typeface="Arial" panose="020B0604020202020204" pitchFamily="34" charset="0"/>
              <a:buChar char="•"/>
            </a:pPr>
            <a:r>
              <a:rPr lang="en-US" sz="1400" b="0" dirty="0">
                <a:solidFill>
                  <a:schemeClr val="tx2"/>
                </a:solidFill>
                <a:latin typeface="Franziska"/>
              </a:rPr>
              <a:t>Ensures that any procedures in the anesthesia plan that he or she does not perform are performed by a qualified </a:t>
            </a:r>
            <a:r>
              <a:rPr lang="en-US" sz="1400" b="0" i="1" dirty="0">
                <a:solidFill>
                  <a:schemeClr val="tx2"/>
                </a:solidFill>
                <a:latin typeface="Franziska"/>
              </a:rPr>
              <a:t>individual</a:t>
            </a:r>
            <a:r>
              <a:rPr lang="en-US" sz="1400" b="0" dirty="0">
                <a:solidFill>
                  <a:schemeClr val="tx2"/>
                </a:solidFill>
                <a:latin typeface="Franziska"/>
              </a:rPr>
              <a:t>;</a:t>
            </a:r>
          </a:p>
          <a:p>
            <a:pPr marL="742950" lvl="1" indent="-285750">
              <a:spcAft>
                <a:spcPts val="600"/>
              </a:spcAft>
              <a:buClr>
                <a:srgbClr val="C8E8F3"/>
              </a:buClr>
              <a:buFont typeface="Arial" panose="020B0604020202020204" pitchFamily="34" charset="0"/>
              <a:buChar char="•"/>
            </a:pPr>
            <a:r>
              <a:rPr lang="en-US" sz="1400" b="0" dirty="0">
                <a:solidFill>
                  <a:schemeClr val="tx2"/>
                </a:solidFill>
                <a:latin typeface="Franziska"/>
              </a:rPr>
              <a:t>Monitors the course of anesthesia administration at frequent intervals;</a:t>
            </a:r>
          </a:p>
          <a:p>
            <a:pPr marL="742950" lvl="1" indent="-285750">
              <a:spcAft>
                <a:spcPts val="600"/>
              </a:spcAft>
              <a:buClr>
                <a:srgbClr val="C8E8F3"/>
              </a:buClr>
              <a:buFont typeface="Arial" panose="020B0604020202020204" pitchFamily="34" charset="0"/>
              <a:buChar char="•"/>
            </a:pPr>
            <a:r>
              <a:rPr lang="en-US" sz="1400" b="0" dirty="0">
                <a:solidFill>
                  <a:schemeClr val="tx2"/>
                </a:solidFill>
                <a:latin typeface="Franziska"/>
              </a:rPr>
              <a:t>Remains physically present and available for immediate diagnosis and treatment of emergencies; and</a:t>
            </a:r>
          </a:p>
          <a:p>
            <a:pPr marL="742950" lvl="1" indent="-285750">
              <a:spcAft>
                <a:spcPts val="600"/>
              </a:spcAft>
              <a:buClr>
                <a:srgbClr val="C8E8F3"/>
              </a:buClr>
              <a:buFont typeface="Arial" panose="020B0604020202020204" pitchFamily="34" charset="0"/>
              <a:buChar char="•"/>
            </a:pPr>
            <a:r>
              <a:rPr lang="en-US" sz="1400" b="0" dirty="0">
                <a:solidFill>
                  <a:schemeClr val="tx2"/>
                </a:solidFill>
                <a:latin typeface="Franziska"/>
              </a:rPr>
              <a:t>Provides indicated post-anesthesia </a:t>
            </a:r>
            <a:r>
              <a:rPr lang="en-US" sz="1400" b="0" dirty="0" smtClean="0">
                <a:solidFill>
                  <a:schemeClr val="tx2"/>
                </a:solidFill>
                <a:latin typeface="Franziska"/>
              </a:rPr>
              <a:t>care.</a:t>
            </a:r>
          </a:p>
          <a:p>
            <a:pPr marL="290513" lvl="1">
              <a:spcAft>
                <a:spcPts val="600"/>
              </a:spcAft>
              <a:buClr>
                <a:srgbClr val="C8E8F3"/>
              </a:buClr>
            </a:pPr>
            <a:r>
              <a:rPr lang="en-US" sz="1000" b="0" dirty="0" smtClean="0"/>
              <a:t>Although </a:t>
            </a:r>
            <a:r>
              <a:rPr lang="en-US" sz="1000" b="0" dirty="0"/>
              <a:t>§482.12 (c)(1)(i) generally provides broad authority to physicians to delegate tasks to other qualified medical personnel, the more stringent requirements at §482.52(b)(1) do not permit delegation of the pre-anesthesia evaluation to practitioners who are not qualified to administer anesthesia</a:t>
            </a:r>
            <a:r>
              <a:rPr lang="en-US" sz="1000" b="0" dirty="0" smtClean="0"/>
              <a:t>.</a:t>
            </a:r>
          </a:p>
          <a:p>
            <a:pPr>
              <a:spcAft>
                <a:spcPts val="0"/>
              </a:spcAft>
            </a:pPr>
            <a:r>
              <a:rPr lang="en-US" sz="1000" dirty="0">
                <a:hlinkClick r:id="rId3"/>
              </a:rPr>
              <a:t>https://www.cms.gov/Regulations-and-Guidance/Guidance/Manuals/Downloads/clm104c12.pdf</a:t>
            </a:r>
            <a:endParaRPr lang="en-US" sz="1000" dirty="0"/>
          </a:p>
          <a:p>
            <a:pPr>
              <a:spcAft>
                <a:spcPts val="0"/>
              </a:spcAft>
            </a:pPr>
            <a:r>
              <a:rPr lang="en-US" sz="1000" u="sng" dirty="0">
                <a:hlinkClick r:id="rId4"/>
              </a:rPr>
              <a:t>https://www.cms.gov/Regulations-and-Guidance/Guidance/Manuals/downloads/som107ap_a_hospitals.pdf</a:t>
            </a:r>
            <a:endParaRPr lang="en-US" sz="1000" dirty="0"/>
          </a:p>
          <a:p>
            <a:pPr marL="457200" lvl="1">
              <a:buClr>
                <a:srgbClr val="C8E8F3"/>
              </a:buClr>
            </a:pPr>
            <a:endParaRPr lang="en-US" sz="1050" b="0" dirty="0"/>
          </a:p>
          <a:p>
            <a:pPr marL="742950" lvl="1" indent="-285750">
              <a:buClr>
                <a:srgbClr val="C8E8F3"/>
              </a:buClr>
              <a:buFont typeface="Arial" panose="020B0604020202020204" pitchFamily="34" charset="0"/>
              <a:buChar char="•"/>
            </a:pPr>
            <a:endParaRPr lang="en-US" sz="1400" b="0" dirty="0">
              <a:solidFill>
                <a:schemeClr val="tx2"/>
              </a:solidFill>
              <a:latin typeface="Franziska"/>
            </a:endParaRPr>
          </a:p>
          <a:p>
            <a:endParaRPr lang="en-US" dirty="0"/>
          </a:p>
          <a:p>
            <a:endParaRPr lang="en-US" dirty="0"/>
          </a:p>
        </p:txBody>
      </p:sp>
      <p:sp>
        <p:nvSpPr>
          <p:cNvPr id="6" name="Title 5"/>
          <p:cNvSpPr>
            <a:spLocks noGrp="1"/>
          </p:cNvSpPr>
          <p:nvPr>
            <p:ph type="title"/>
          </p:nvPr>
        </p:nvSpPr>
        <p:spPr>
          <a:xfrm>
            <a:off x="457198" y="342900"/>
            <a:ext cx="9569303" cy="723900"/>
          </a:xfrm>
        </p:spPr>
        <p:txBody>
          <a:bodyPr/>
          <a:lstStyle/>
          <a:p>
            <a:r>
              <a:rPr lang="en-US" dirty="0"/>
              <a:t>Medical Direction of Anesthesia Services</a:t>
            </a:r>
          </a:p>
        </p:txBody>
      </p:sp>
      <p:sp>
        <p:nvSpPr>
          <p:cNvPr id="2" name="Slide Number Placeholder 1"/>
          <p:cNvSpPr>
            <a:spLocks noGrp="1"/>
          </p:cNvSpPr>
          <p:nvPr>
            <p:ph type="sldNum" sz="quarter" idx="11"/>
          </p:nvPr>
        </p:nvSpPr>
        <p:spPr/>
        <p:txBody>
          <a:bodyPr/>
          <a:lstStyle/>
          <a:p>
            <a:pPr lvl="8"/>
            <a:fld id="{63DCA5C9-2E11-4C67-86EB-AE1DE127DC64}" type="slidenum">
              <a:rPr lang="en-US" smtClean="0"/>
              <a:pPr lvl="8"/>
              <a:t>16</a:t>
            </a:fld>
            <a:endParaRPr lang="en-US" dirty="0"/>
          </a:p>
        </p:txBody>
      </p:sp>
    </p:spTree>
    <p:extLst>
      <p:ext uri="{BB962C8B-B14F-4D97-AF65-F5344CB8AC3E}">
        <p14:creationId xmlns:p14="http://schemas.microsoft.com/office/powerpoint/2010/main" val="3787321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17</a:t>
            </a:fld>
            <a:endParaRPr lang="en-US" dirty="0"/>
          </a:p>
        </p:txBody>
      </p:sp>
      <p:sp>
        <p:nvSpPr>
          <p:cNvPr id="4" name="Content Placeholder 3"/>
          <p:cNvSpPr>
            <a:spLocks noGrp="1"/>
          </p:cNvSpPr>
          <p:nvPr>
            <p:ph sz="quarter" idx="12"/>
          </p:nvPr>
        </p:nvSpPr>
        <p:spPr/>
        <p:txBody>
          <a:bodyPr/>
          <a:lstStyle/>
          <a:p>
            <a:pPr marL="393383" lvl="0" indent="-342900">
              <a:spcBef>
                <a:spcPts val="600"/>
              </a:spcBef>
              <a:spcAft>
                <a:spcPts val="1200"/>
              </a:spcAft>
              <a:buClr>
                <a:srgbClr val="99CCFF"/>
              </a:buClr>
              <a:buSzPct val="100000"/>
              <a:buFont typeface="Arial" panose="020B0604020202020204" pitchFamily="34" charset="0"/>
              <a:buChar char="•"/>
              <a:defRPr/>
            </a:pPr>
            <a:r>
              <a:rPr lang="en-US" sz="1800" dirty="0"/>
              <a:t>The requirements for payment at the medically directed rate also apply to cases involving student nurse anesthetists if the physician medically directs two concurrent cases, with each of the two cases involving a student nurse anesthetist, or the physician directs one case involving a student nurse anesthetist and another involving a qualified individual (for example: CRNA, anesthesiologist's assistant, intern or resident).</a:t>
            </a:r>
          </a:p>
          <a:p>
            <a:pPr marL="393383" lvl="0" indent="-342900">
              <a:spcBef>
                <a:spcPts val="600"/>
              </a:spcBef>
              <a:spcAft>
                <a:spcPts val="1200"/>
              </a:spcAft>
              <a:buClr>
                <a:srgbClr val="99CCFF"/>
              </a:buClr>
              <a:buSzPct val="100000"/>
              <a:buFont typeface="Arial" panose="020B0604020202020204" pitchFamily="34" charset="0"/>
              <a:buChar char="•"/>
              <a:defRPr/>
            </a:pPr>
            <a:r>
              <a:rPr lang="en-US" sz="1800" dirty="0"/>
              <a:t>The requirements for payment at the medically directed rate do not apply to a single resident case that is concurrent to another anesthesia case paid at the medically directed rate or to two concurrent anesthesia cases involving residents.</a:t>
            </a:r>
            <a:endParaRPr lang="en-US" sz="1800" dirty="0">
              <a:solidFill>
                <a:srgbClr val="333333"/>
              </a:solidFill>
            </a:endParaRPr>
          </a:p>
          <a:p>
            <a:endParaRPr lang="en-US" dirty="0"/>
          </a:p>
        </p:txBody>
      </p:sp>
      <p:sp>
        <p:nvSpPr>
          <p:cNvPr id="5" name="Title 4"/>
          <p:cNvSpPr>
            <a:spLocks noGrp="1"/>
          </p:cNvSpPr>
          <p:nvPr>
            <p:ph type="title"/>
          </p:nvPr>
        </p:nvSpPr>
        <p:spPr>
          <a:xfrm>
            <a:off x="457199" y="342900"/>
            <a:ext cx="9266664" cy="723900"/>
          </a:xfrm>
        </p:spPr>
        <p:txBody>
          <a:bodyPr/>
          <a:lstStyle/>
          <a:p>
            <a:r>
              <a:rPr lang="en-US" dirty="0"/>
              <a:t>Medicare Payment at the Medically Directed Rate</a:t>
            </a:r>
          </a:p>
        </p:txBody>
      </p:sp>
    </p:spTree>
    <p:extLst>
      <p:ext uri="{BB962C8B-B14F-4D97-AF65-F5344CB8AC3E}">
        <p14:creationId xmlns:p14="http://schemas.microsoft.com/office/powerpoint/2010/main" val="396363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18</a:t>
            </a:fld>
            <a:endParaRPr lang="en-US" dirty="0"/>
          </a:p>
        </p:txBody>
      </p:sp>
      <p:sp>
        <p:nvSpPr>
          <p:cNvPr id="4" name="Content Placeholder 3"/>
          <p:cNvSpPr>
            <a:spLocks noGrp="1"/>
          </p:cNvSpPr>
          <p:nvPr>
            <p:ph sz="quarter" idx="12"/>
          </p:nvPr>
        </p:nvSpPr>
        <p:spPr/>
        <p:txBody>
          <a:bodyPr/>
          <a:lstStyle/>
          <a:p>
            <a:pPr marL="50483" lvl="0">
              <a:spcBef>
                <a:spcPts val="600"/>
              </a:spcBef>
              <a:spcAft>
                <a:spcPts val="1200"/>
              </a:spcAft>
              <a:buClr>
                <a:srgbClr val="99CCFF"/>
              </a:buClr>
              <a:buSzPct val="150000"/>
              <a:defRPr/>
            </a:pPr>
            <a:r>
              <a:rPr lang="en-US" dirty="0">
                <a:solidFill>
                  <a:srgbClr val="333333"/>
                </a:solidFill>
              </a:rPr>
              <a:t>Medical direction of two, </a:t>
            </a:r>
            <a:r>
              <a:rPr lang="en-US" dirty="0" smtClean="0">
                <a:solidFill>
                  <a:srgbClr val="333333"/>
                </a:solidFill>
              </a:rPr>
              <a:t>three, </a:t>
            </a:r>
            <a:r>
              <a:rPr lang="en-US" dirty="0">
                <a:solidFill>
                  <a:srgbClr val="333333"/>
                </a:solidFill>
              </a:rPr>
              <a:t>or four concurrent procedures</a:t>
            </a:r>
          </a:p>
          <a:p>
            <a:pPr marL="393383" lvl="0" indent="-342900">
              <a:spcBef>
                <a:spcPts val="600"/>
              </a:spcBef>
              <a:spcAft>
                <a:spcPts val="1200"/>
              </a:spcAft>
              <a:buClr>
                <a:srgbClr val="99CCFF"/>
              </a:buClr>
              <a:buSzPct val="100000"/>
              <a:buFont typeface="Arial" panose="020B0604020202020204" pitchFamily="34" charset="0"/>
              <a:buChar char="•"/>
              <a:defRPr/>
            </a:pPr>
            <a:r>
              <a:rPr lang="en-US" dirty="0">
                <a:solidFill>
                  <a:srgbClr val="333333"/>
                </a:solidFill>
              </a:rPr>
              <a:t>Physician services are not payable by Medicare or Medicaid if the billing physician:</a:t>
            </a:r>
          </a:p>
          <a:p>
            <a:pPr marL="909321" lvl="2" indent="-342900">
              <a:spcBef>
                <a:spcPts val="600"/>
              </a:spcBef>
              <a:spcAft>
                <a:spcPts val="600"/>
              </a:spcAft>
              <a:buClr>
                <a:srgbClr val="99CCFF"/>
              </a:buClr>
              <a:buSzPct val="100000"/>
              <a:defRPr/>
            </a:pPr>
            <a:r>
              <a:rPr lang="en-US" dirty="0">
                <a:solidFill>
                  <a:srgbClr val="333333"/>
                </a:solidFill>
              </a:rPr>
              <a:t>leaves the immediate area of the operating suite for more than a short duration;</a:t>
            </a:r>
          </a:p>
          <a:p>
            <a:pPr marL="909321" lvl="2" indent="-342900">
              <a:spcBef>
                <a:spcPts val="600"/>
              </a:spcBef>
              <a:spcAft>
                <a:spcPts val="600"/>
              </a:spcAft>
              <a:buClr>
                <a:srgbClr val="99CCFF"/>
              </a:buClr>
              <a:buSzPct val="100000"/>
              <a:defRPr/>
            </a:pPr>
            <a:r>
              <a:rPr lang="en-US" dirty="0">
                <a:solidFill>
                  <a:srgbClr val="333333"/>
                </a:solidFill>
              </a:rPr>
              <a:t>devotes extensive time to an emergency case; or</a:t>
            </a:r>
          </a:p>
          <a:p>
            <a:pPr marL="909321" lvl="2" indent="-342900">
              <a:spcBef>
                <a:spcPts val="600"/>
              </a:spcBef>
              <a:spcAft>
                <a:spcPts val="600"/>
              </a:spcAft>
              <a:buClr>
                <a:srgbClr val="99CCFF"/>
              </a:buClr>
              <a:buSzPct val="100000"/>
              <a:defRPr/>
            </a:pPr>
            <a:r>
              <a:rPr lang="en-US" dirty="0">
                <a:solidFill>
                  <a:srgbClr val="333333"/>
                </a:solidFill>
              </a:rPr>
              <a:t>is otherwise not available to respond to the immediate needs of the patient</a:t>
            </a:r>
          </a:p>
          <a:p>
            <a:pPr marL="566421" lvl="2" indent="0">
              <a:spcBef>
                <a:spcPts val="600"/>
              </a:spcBef>
              <a:spcAft>
                <a:spcPts val="600"/>
              </a:spcAft>
              <a:buClr>
                <a:srgbClr val="99CCFF"/>
              </a:buClr>
              <a:buSzPct val="150000"/>
              <a:buNone/>
              <a:defRPr/>
            </a:pPr>
            <a:endParaRPr lang="en-US" dirty="0">
              <a:solidFill>
                <a:srgbClr val="333333"/>
              </a:solidFill>
            </a:endParaRPr>
          </a:p>
          <a:p>
            <a:pPr marL="50483" lvl="0">
              <a:spcBef>
                <a:spcPts val="600"/>
              </a:spcBef>
              <a:spcAft>
                <a:spcPts val="1200"/>
              </a:spcAft>
              <a:buClr>
                <a:srgbClr val="99CCFF"/>
              </a:buClr>
              <a:buSzPct val="150000"/>
              <a:defRPr/>
            </a:pPr>
            <a:r>
              <a:rPr lang="en-US" dirty="0">
                <a:solidFill>
                  <a:srgbClr val="333333"/>
                </a:solidFill>
              </a:rPr>
              <a:t>Supervision of more than four concurrent </a:t>
            </a:r>
            <a:r>
              <a:rPr lang="en-US" dirty="0" smtClean="0">
                <a:solidFill>
                  <a:srgbClr val="333333"/>
                </a:solidFill>
              </a:rPr>
              <a:t>procedures:</a:t>
            </a:r>
            <a:endParaRPr lang="en-US" dirty="0">
              <a:solidFill>
                <a:srgbClr val="333333"/>
              </a:solidFill>
            </a:endParaRPr>
          </a:p>
          <a:p>
            <a:pPr marL="393383" lvl="0" indent="-342900">
              <a:spcBef>
                <a:spcPts val="600"/>
              </a:spcBef>
              <a:spcAft>
                <a:spcPts val="1200"/>
              </a:spcAft>
              <a:buClr>
                <a:srgbClr val="99CCFF"/>
              </a:buClr>
              <a:buSzPct val="100000"/>
              <a:buFont typeface="Arial" panose="020B0604020202020204" pitchFamily="34" charset="0"/>
              <a:buChar char="•"/>
              <a:defRPr/>
            </a:pPr>
            <a:r>
              <a:rPr lang="en-US" dirty="0">
                <a:solidFill>
                  <a:srgbClr val="333333"/>
                </a:solidFill>
              </a:rPr>
              <a:t>Reimbursed at a supervision rather than medical direction rate</a:t>
            </a:r>
          </a:p>
          <a:p>
            <a:pPr marL="393383" lvl="0" indent="-342900">
              <a:spcBef>
                <a:spcPts val="600"/>
              </a:spcBef>
              <a:spcAft>
                <a:spcPts val="1200"/>
              </a:spcAft>
              <a:buClr>
                <a:srgbClr val="99CCFF"/>
              </a:buClr>
              <a:buSzPct val="100000"/>
              <a:buFont typeface="Arial" panose="020B0604020202020204" pitchFamily="34" charset="0"/>
              <a:buChar char="•"/>
              <a:defRPr/>
            </a:pPr>
            <a:r>
              <a:rPr lang="en-US" dirty="0">
                <a:solidFill>
                  <a:srgbClr val="333333"/>
                </a:solidFill>
              </a:rPr>
              <a:t>Requires pre-anesthesia exam and determination of the anesthetic agent</a:t>
            </a:r>
          </a:p>
          <a:p>
            <a:pPr marL="393383" lvl="0" indent="-342900">
              <a:spcBef>
                <a:spcPts val="600"/>
              </a:spcBef>
              <a:spcAft>
                <a:spcPts val="1200"/>
              </a:spcAft>
              <a:buClr>
                <a:srgbClr val="99CCFF"/>
              </a:buClr>
              <a:buSzPct val="100000"/>
              <a:buFont typeface="Arial" panose="020B0604020202020204" pitchFamily="34" charset="0"/>
              <a:buChar char="•"/>
              <a:defRPr/>
            </a:pPr>
            <a:r>
              <a:rPr lang="en-US" dirty="0">
                <a:solidFill>
                  <a:srgbClr val="333333"/>
                </a:solidFill>
              </a:rPr>
              <a:t>If the billing physician is present at induction, reimbursement </a:t>
            </a:r>
            <a:r>
              <a:rPr lang="en-US" dirty="0" smtClean="0">
                <a:solidFill>
                  <a:srgbClr val="333333"/>
                </a:solidFill>
              </a:rPr>
              <a:t>increases</a:t>
            </a:r>
            <a:endParaRPr lang="en-US" dirty="0">
              <a:solidFill>
                <a:srgbClr val="333333"/>
              </a:solidFill>
            </a:endParaRPr>
          </a:p>
          <a:p>
            <a:endParaRPr lang="en-US" dirty="0"/>
          </a:p>
        </p:txBody>
      </p:sp>
      <p:sp>
        <p:nvSpPr>
          <p:cNvPr id="5" name="Title 4"/>
          <p:cNvSpPr>
            <a:spLocks noGrp="1"/>
          </p:cNvSpPr>
          <p:nvPr>
            <p:ph type="title"/>
          </p:nvPr>
        </p:nvSpPr>
        <p:spPr/>
        <p:txBody>
          <a:bodyPr/>
          <a:lstStyle/>
          <a:p>
            <a:r>
              <a:rPr lang="en-US" dirty="0"/>
              <a:t>Medical Direction – Concurrent Procedures</a:t>
            </a:r>
          </a:p>
        </p:txBody>
      </p:sp>
    </p:spTree>
    <p:extLst>
      <p:ext uri="{BB962C8B-B14F-4D97-AF65-F5344CB8AC3E}">
        <p14:creationId xmlns:p14="http://schemas.microsoft.com/office/powerpoint/2010/main" val="260586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19</a:t>
            </a:fld>
            <a:endParaRPr lang="en-US" dirty="0"/>
          </a:p>
        </p:txBody>
      </p:sp>
      <p:sp>
        <p:nvSpPr>
          <p:cNvPr id="4" name="Content Placeholder 3"/>
          <p:cNvSpPr>
            <a:spLocks noGrp="1"/>
          </p:cNvSpPr>
          <p:nvPr>
            <p:ph sz="quarter" idx="12"/>
          </p:nvPr>
        </p:nvSpPr>
        <p:spPr>
          <a:xfrm>
            <a:off x="457199" y="1436914"/>
            <a:ext cx="8229600" cy="4824186"/>
          </a:xfrm>
        </p:spPr>
        <p:txBody>
          <a:bodyPr/>
          <a:lstStyle/>
          <a:p>
            <a:pPr marL="336233" indent="-285750">
              <a:spcBef>
                <a:spcPts val="600"/>
              </a:spcBef>
              <a:spcAft>
                <a:spcPts val="600"/>
              </a:spcAft>
              <a:buClr>
                <a:srgbClr val="99CCFF"/>
              </a:buClr>
              <a:buSzPct val="100000"/>
              <a:buFont typeface="Arial" panose="020B0604020202020204" pitchFamily="34" charset="0"/>
              <a:buChar char="•"/>
              <a:defRPr/>
            </a:pPr>
            <a:r>
              <a:rPr lang="en-US" sz="1800" u="sng" dirty="0"/>
              <a:t>The physician must document in the medical record that </a:t>
            </a:r>
            <a:r>
              <a:rPr lang="en-US" sz="1800" u="sng" dirty="0" smtClean="0"/>
              <a:t>they performed </a:t>
            </a:r>
            <a:r>
              <a:rPr lang="en-US" sz="1800" u="sng" dirty="0"/>
              <a:t>the pre-anesthetic examination and evaluation</a:t>
            </a:r>
            <a:r>
              <a:rPr lang="en-US" sz="1800" dirty="0"/>
              <a:t>. Physicians must also document that:</a:t>
            </a:r>
          </a:p>
          <a:p>
            <a:pPr marL="852171" lvl="2" indent="-285750">
              <a:spcBef>
                <a:spcPts val="600"/>
              </a:spcBef>
              <a:spcAft>
                <a:spcPts val="600"/>
              </a:spcAft>
              <a:buClr>
                <a:srgbClr val="99CCFF"/>
              </a:buClr>
              <a:buSzPct val="100000"/>
              <a:defRPr/>
            </a:pPr>
            <a:r>
              <a:rPr lang="en-US" sz="1800" dirty="0"/>
              <a:t>they provided indicated post-anesthesia care, </a:t>
            </a:r>
          </a:p>
          <a:p>
            <a:pPr marL="852171" lvl="2" indent="-285750">
              <a:spcBef>
                <a:spcPts val="600"/>
              </a:spcBef>
              <a:spcAft>
                <a:spcPts val="600"/>
              </a:spcAft>
              <a:buClr>
                <a:srgbClr val="99CCFF"/>
              </a:buClr>
              <a:buSzPct val="100000"/>
              <a:defRPr/>
            </a:pPr>
            <a:r>
              <a:rPr lang="en-US" sz="1800" dirty="0"/>
              <a:t>were present during some portion of the anesthesia monitoring, and </a:t>
            </a:r>
          </a:p>
          <a:p>
            <a:pPr marL="852171" lvl="2" indent="-285750">
              <a:spcBef>
                <a:spcPts val="600"/>
              </a:spcBef>
              <a:spcAft>
                <a:spcPts val="600"/>
              </a:spcAft>
              <a:buClr>
                <a:srgbClr val="99CCFF"/>
              </a:buClr>
              <a:buSzPct val="100000"/>
              <a:defRPr/>
            </a:pPr>
            <a:r>
              <a:rPr lang="en-US" sz="1800" dirty="0"/>
              <a:t>were present during the most demanding procedures </a:t>
            </a:r>
            <a:r>
              <a:rPr lang="en-US" sz="1800" i="1" dirty="0"/>
              <a:t>in the anesthesia plan, </a:t>
            </a:r>
            <a:r>
              <a:rPr lang="en-US" sz="1800" dirty="0"/>
              <a:t>including induction and emergence, where indicated.</a:t>
            </a:r>
          </a:p>
          <a:p>
            <a:pPr marL="336233" lvl="0" indent="-285750">
              <a:spcBef>
                <a:spcPts val="600"/>
              </a:spcBef>
              <a:spcAft>
                <a:spcPts val="600"/>
              </a:spcAft>
              <a:buClr>
                <a:srgbClr val="99CCFF"/>
              </a:buClr>
              <a:buSzPct val="100000"/>
              <a:buFont typeface="Arial" panose="020B0604020202020204" pitchFamily="34" charset="0"/>
              <a:buChar char="•"/>
              <a:defRPr/>
            </a:pPr>
            <a:r>
              <a:rPr lang="en-US" sz="1800" dirty="0"/>
              <a:t>If anesthesiologists are in a group practice, one </a:t>
            </a:r>
            <a:r>
              <a:rPr lang="en-US" sz="1800" dirty="0">
                <a:solidFill>
                  <a:srgbClr val="FF0000"/>
                </a:solidFill>
              </a:rPr>
              <a:t>physician member </a:t>
            </a:r>
            <a:r>
              <a:rPr lang="en-US" sz="1800" dirty="0"/>
              <a:t>may provide the pre- anesthesia examination and evaluation while another fulfills the other criteria. Similarly, one physician member of the group may provide post-anesthesia care while another member of the group furnishes the other component parts of the anesthesia service. However, the medical record must indicate that the services were furnished by physicians and identify the physicians who furnished them</a:t>
            </a:r>
            <a:r>
              <a:rPr lang="en-US" sz="1800" dirty="0" smtClean="0"/>
              <a:t>.</a:t>
            </a:r>
          </a:p>
          <a:p>
            <a:pPr marL="50483">
              <a:spcBef>
                <a:spcPts val="600"/>
              </a:spcBef>
              <a:spcAft>
                <a:spcPts val="600"/>
              </a:spcAft>
              <a:buClr>
                <a:srgbClr val="99CCFF"/>
              </a:buClr>
              <a:buSzPct val="100000"/>
              <a:defRPr/>
            </a:pPr>
            <a:r>
              <a:rPr lang="en-US" sz="1400" dirty="0">
                <a:hlinkClick r:id="rId3"/>
              </a:rPr>
              <a:t>https://</a:t>
            </a:r>
            <a:r>
              <a:rPr lang="en-US" sz="1400" dirty="0" smtClean="0">
                <a:hlinkClick r:id="rId3"/>
              </a:rPr>
              <a:t>www.cms.gov/Regulations-and-Guidance/Guidance/Manuals/Downloads/clm104c12.pdf</a:t>
            </a:r>
            <a:r>
              <a:rPr lang="en-US" sz="1400" dirty="0" smtClean="0"/>
              <a:t> </a:t>
            </a:r>
            <a:endParaRPr lang="en-US" sz="1400" dirty="0"/>
          </a:p>
          <a:p>
            <a:pPr marL="336233" lvl="0" indent="-285750">
              <a:spcBef>
                <a:spcPts val="600"/>
              </a:spcBef>
              <a:spcAft>
                <a:spcPts val="600"/>
              </a:spcAft>
              <a:buClr>
                <a:srgbClr val="99CCFF"/>
              </a:buClr>
              <a:buSzPct val="100000"/>
              <a:buFont typeface="Arial" panose="020B0604020202020204" pitchFamily="34" charset="0"/>
              <a:buChar char="•"/>
              <a:defRPr/>
            </a:pPr>
            <a:endParaRPr lang="en-US" sz="1800" dirty="0">
              <a:solidFill>
                <a:srgbClr val="333333"/>
              </a:solidFill>
            </a:endParaRPr>
          </a:p>
          <a:p>
            <a:endParaRPr lang="en-US" dirty="0"/>
          </a:p>
        </p:txBody>
      </p:sp>
      <p:sp>
        <p:nvSpPr>
          <p:cNvPr id="5" name="Title 4"/>
          <p:cNvSpPr>
            <a:spLocks noGrp="1"/>
          </p:cNvSpPr>
          <p:nvPr>
            <p:ph type="title"/>
          </p:nvPr>
        </p:nvSpPr>
        <p:spPr>
          <a:xfrm>
            <a:off x="457199" y="342900"/>
            <a:ext cx="8846458" cy="723900"/>
          </a:xfrm>
        </p:spPr>
        <p:txBody>
          <a:bodyPr/>
          <a:lstStyle/>
          <a:p>
            <a:r>
              <a:rPr lang="en-US" dirty="0"/>
              <a:t>Medical </a:t>
            </a:r>
            <a:r>
              <a:rPr lang="en-US" dirty="0" smtClean="0"/>
              <a:t>Direction — Documentation </a:t>
            </a:r>
            <a:r>
              <a:rPr lang="en-US" dirty="0"/>
              <a:t>Requirements</a:t>
            </a:r>
          </a:p>
        </p:txBody>
      </p:sp>
    </p:spTree>
    <p:extLst>
      <p:ext uri="{BB962C8B-B14F-4D97-AF65-F5344CB8AC3E}">
        <p14:creationId xmlns:p14="http://schemas.microsoft.com/office/powerpoint/2010/main" val="167881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marL="336233" lvl="0" indent="-285750">
              <a:spcBef>
                <a:spcPts val="600"/>
              </a:spcBef>
              <a:spcAft>
                <a:spcPts val="1200"/>
              </a:spcAft>
              <a:buClr>
                <a:srgbClr val="99CCFF"/>
              </a:buClr>
              <a:buSzPct val="100000"/>
              <a:buFont typeface="Arial" panose="020B0604020202020204" pitchFamily="34" charset="0"/>
              <a:buChar char="•"/>
              <a:defRPr/>
            </a:pPr>
            <a:r>
              <a:rPr lang="en-US" sz="1800" dirty="0">
                <a:solidFill>
                  <a:srgbClr val="333333"/>
                </a:solidFill>
              </a:rPr>
              <a:t>Review basic principles of compliance and documentation of anesthesia services</a:t>
            </a:r>
          </a:p>
          <a:p>
            <a:pPr marL="336233" lvl="0" indent="-285750">
              <a:spcBef>
                <a:spcPts val="600"/>
              </a:spcBef>
              <a:spcAft>
                <a:spcPts val="1200"/>
              </a:spcAft>
              <a:buClr>
                <a:srgbClr val="99CCFF"/>
              </a:buClr>
              <a:buSzPct val="100000"/>
              <a:buFont typeface="Arial" panose="020B0604020202020204" pitchFamily="34" charset="0"/>
              <a:buChar char="•"/>
              <a:defRPr/>
            </a:pPr>
            <a:r>
              <a:rPr lang="en-US" sz="1800" dirty="0">
                <a:solidFill>
                  <a:srgbClr val="333333"/>
                </a:solidFill>
              </a:rPr>
              <a:t>Review documentation and medical direction requirements when performing services with Residents, Fellows, and Certified Registered Nurse </a:t>
            </a:r>
            <a:r>
              <a:rPr lang="en-US" sz="1800" dirty="0" smtClean="0">
                <a:solidFill>
                  <a:srgbClr val="333333"/>
                </a:solidFill>
              </a:rPr>
              <a:t>Anesthetists </a:t>
            </a:r>
            <a:r>
              <a:rPr lang="en-US" sz="1800" dirty="0">
                <a:solidFill>
                  <a:srgbClr val="333333"/>
                </a:solidFill>
              </a:rPr>
              <a:t>(CRNA)</a:t>
            </a:r>
          </a:p>
          <a:p>
            <a:endParaRPr lang="en-US" dirty="0"/>
          </a:p>
        </p:txBody>
      </p:sp>
      <p:sp>
        <p:nvSpPr>
          <p:cNvPr id="6" name="Title 5"/>
          <p:cNvSpPr>
            <a:spLocks noGrp="1"/>
          </p:cNvSpPr>
          <p:nvPr>
            <p:ph type="title"/>
          </p:nvPr>
        </p:nvSpPr>
        <p:spPr/>
        <p:txBody>
          <a:bodyPr/>
          <a:lstStyle/>
          <a:p>
            <a:r>
              <a:rPr lang="en-US" dirty="0" smtClean="0"/>
              <a:t>Course Objectives</a:t>
            </a:r>
            <a:endParaRPr lang="en-US" dirty="0"/>
          </a:p>
        </p:txBody>
      </p:sp>
      <p:sp>
        <p:nvSpPr>
          <p:cNvPr id="2" name="Slide Number Placeholder 1"/>
          <p:cNvSpPr>
            <a:spLocks noGrp="1"/>
          </p:cNvSpPr>
          <p:nvPr>
            <p:ph type="sldNum" sz="quarter" idx="11"/>
          </p:nvPr>
        </p:nvSpPr>
        <p:spPr/>
        <p:txBody>
          <a:bodyPr/>
          <a:lstStyle/>
          <a:p>
            <a:pPr lvl="8"/>
            <a:fld id="{63DCA5C9-2E11-4C67-86EB-AE1DE127DC64}" type="slidenum">
              <a:rPr lang="en-US" smtClean="0"/>
              <a:pPr lvl="8"/>
              <a:t>2</a:t>
            </a:fld>
            <a:endParaRPr lang="en-US" dirty="0"/>
          </a:p>
        </p:txBody>
      </p:sp>
    </p:spTree>
    <p:extLst>
      <p:ext uri="{BB962C8B-B14F-4D97-AF65-F5344CB8AC3E}">
        <p14:creationId xmlns:p14="http://schemas.microsoft.com/office/powerpoint/2010/main" val="1935618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20</a:t>
            </a:fld>
            <a:endParaRPr lang="en-US" dirty="0"/>
          </a:p>
        </p:txBody>
      </p:sp>
      <p:sp>
        <p:nvSpPr>
          <p:cNvPr id="4" name="Content Placeholder 3"/>
          <p:cNvSpPr>
            <a:spLocks noGrp="1"/>
          </p:cNvSpPr>
          <p:nvPr>
            <p:ph sz="quarter" idx="12"/>
          </p:nvPr>
        </p:nvSpPr>
        <p:spPr>
          <a:xfrm>
            <a:off x="457199" y="1422400"/>
            <a:ext cx="8229600" cy="4838700"/>
          </a:xfrm>
        </p:spPr>
        <p:txBody>
          <a:bodyPr/>
          <a:lstStyle/>
          <a:p>
            <a:pPr marL="50483" lvl="0">
              <a:spcBef>
                <a:spcPts val="600"/>
              </a:spcBef>
              <a:spcAft>
                <a:spcPts val="1200"/>
              </a:spcAft>
              <a:buClr>
                <a:srgbClr val="99CCFF"/>
              </a:buClr>
              <a:buSzPct val="150000"/>
              <a:defRPr/>
            </a:pPr>
            <a:r>
              <a:rPr lang="en-US" dirty="0"/>
              <a:t>Medical direction of two, three, or four concurrent procedures</a:t>
            </a:r>
          </a:p>
          <a:p>
            <a:pPr marL="393383" lvl="0" indent="-342900">
              <a:spcBef>
                <a:spcPts val="600"/>
              </a:spcBef>
              <a:spcAft>
                <a:spcPts val="1200"/>
              </a:spcAft>
              <a:buClr>
                <a:srgbClr val="99CCFF"/>
              </a:buClr>
              <a:buSzPct val="150000"/>
              <a:buFont typeface="Wingdings" panose="05000000000000000000" pitchFamily="2" charset="2"/>
              <a:buChar char="§"/>
              <a:defRPr/>
            </a:pPr>
            <a:r>
              <a:rPr lang="en-US" dirty="0"/>
              <a:t>Physician services are not payable by Medicare or Medicaid if the billing physician:</a:t>
            </a:r>
          </a:p>
          <a:p>
            <a:pPr marL="909321" lvl="2" indent="-342900">
              <a:spcBef>
                <a:spcPts val="600"/>
              </a:spcBef>
              <a:spcAft>
                <a:spcPts val="600"/>
              </a:spcAft>
              <a:buClr>
                <a:srgbClr val="99CCFF"/>
              </a:buClr>
              <a:buSzPct val="150000"/>
              <a:buFont typeface="Wingdings" panose="05000000000000000000" pitchFamily="2" charset="2"/>
              <a:buChar char="§"/>
              <a:defRPr/>
            </a:pPr>
            <a:r>
              <a:rPr lang="en-US" dirty="0"/>
              <a:t>leaves the immediate area of the operating suite for more than a short duration;</a:t>
            </a:r>
          </a:p>
          <a:p>
            <a:pPr marL="909321" lvl="2" indent="-342900">
              <a:spcBef>
                <a:spcPts val="600"/>
              </a:spcBef>
              <a:spcAft>
                <a:spcPts val="600"/>
              </a:spcAft>
              <a:buClr>
                <a:srgbClr val="99CCFF"/>
              </a:buClr>
              <a:buSzPct val="150000"/>
              <a:buFont typeface="Wingdings" panose="05000000000000000000" pitchFamily="2" charset="2"/>
              <a:buChar char="§"/>
              <a:defRPr/>
            </a:pPr>
            <a:r>
              <a:rPr lang="en-US" dirty="0"/>
              <a:t>devotes extensive time to an emergency case; or</a:t>
            </a:r>
          </a:p>
          <a:p>
            <a:pPr marL="909321" lvl="2" indent="-342900">
              <a:spcBef>
                <a:spcPts val="600"/>
              </a:spcBef>
              <a:spcAft>
                <a:spcPts val="600"/>
              </a:spcAft>
              <a:buClr>
                <a:srgbClr val="99CCFF"/>
              </a:buClr>
              <a:buSzPct val="150000"/>
              <a:buFont typeface="Wingdings" panose="05000000000000000000" pitchFamily="2" charset="2"/>
              <a:buChar char="§"/>
              <a:defRPr/>
            </a:pPr>
            <a:r>
              <a:rPr lang="en-US" dirty="0"/>
              <a:t>is otherwise not available to respond to the immediate needs of the patient.</a:t>
            </a:r>
          </a:p>
          <a:p>
            <a:pPr marL="50483">
              <a:spcBef>
                <a:spcPts val="600"/>
              </a:spcBef>
              <a:spcAft>
                <a:spcPts val="600"/>
              </a:spcAft>
              <a:buClr>
                <a:srgbClr val="99CCFF"/>
              </a:buClr>
              <a:buSzPct val="150000"/>
              <a:defRPr/>
            </a:pPr>
            <a:r>
              <a:rPr lang="en-US" dirty="0"/>
              <a:t>If a physician is overseeing more than four cases, the payment rate changes from medical direction to medical supervision.</a:t>
            </a:r>
          </a:p>
          <a:p>
            <a:pPr marL="50483" lvl="0">
              <a:spcBef>
                <a:spcPts val="600"/>
              </a:spcBef>
              <a:spcAft>
                <a:spcPts val="1200"/>
              </a:spcAft>
              <a:buClr>
                <a:srgbClr val="99CCFF"/>
              </a:buClr>
              <a:buSzPct val="150000"/>
              <a:defRPr/>
            </a:pPr>
            <a:r>
              <a:rPr lang="en-US" i="1" dirty="0"/>
              <a:t>NOTE: Concurrency</a:t>
            </a:r>
            <a:r>
              <a:rPr lang="en-US" dirty="0"/>
              <a:t> </a:t>
            </a:r>
            <a:r>
              <a:rPr lang="en-US" i="1" dirty="0"/>
              <a:t>refers to</a:t>
            </a:r>
            <a:r>
              <a:rPr lang="en-US" dirty="0"/>
              <a:t> the maximum number of procedures that the physician is medically directing within the context of a single procedure and whether these other procedures overlap each other. Concurrency is not dependent on each of the cases involving a Medicare patient. For example, if an anesthesiologist </a:t>
            </a:r>
            <a:r>
              <a:rPr lang="en-US" i="1" dirty="0"/>
              <a:t>medically </a:t>
            </a:r>
            <a:r>
              <a:rPr lang="en-US" dirty="0"/>
              <a:t>directs three concurrent procedures, two of which involve non-Medicare patients and the remaining a Medicare patient, this represents three concurrent cases</a:t>
            </a:r>
            <a:r>
              <a:rPr lang="en-US" dirty="0" smtClean="0"/>
              <a:t>.</a:t>
            </a:r>
          </a:p>
          <a:p>
            <a:pPr marL="50483">
              <a:spcBef>
                <a:spcPts val="600"/>
              </a:spcBef>
              <a:spcAft>
                <a:spcPts val="1200"/>
              </a:spcAft>
              <a:buClr>
                <a:srgbClr val="99CCFF"/>
              </a:buClr>
              <a:buSzPct val="150000"/>
              <a:defRPr/>
            </a:pPr>
            <a:r>
              <a:rPr lang="en-US" sz="1200" dirty="0">
                <a:hlinkClick r:id="rId3"/>
              </a:rPr>
              <a:t>https://</a:t>
            </a:r>
            <a:r>
              <a:rPr lang="en-US" sz="1200" dirty="0" smtClean="0">
                <a:hlinkClick r:id="rId3"/>
              </a:rPr>
              <a:t>www.cms.gov/Regulations-and-Guidance/Guidance/Manuals/Downloads/clm104c12.pdf</a:t>
            </a:r>
            <a:r>
              <a:rPr lang="en-US" sz="1200" dirty="0" smtClean="0"/>
              <a:t> </a:t>
            </a:r>
            <a:endParaRPr lang="en-US" sz="1200" dirty="0"/>
          </a:p>
          <a:p>
            <a:pPr marL="50483" lvl="0">
              <a:spcBef>
                <a:spcPts val="600"/>
              </a:spcBef>
              <a:spcAft>
                <a:spcPts val="1200"/>
              </a:spcAft>
              <a:buClr>
                <a:srgbClr val="99CCFF"/>
              </a:buClr>
              <a:buSzPct val="150000"/>
              <a:defRPr/>
            </a:pPr>
            <a:endParaRPr lang="en-US" dirty="0"/>
          </a:p>
          <a:p>
            <a:endParaRPr lang="en-US" dirty="0"/>
          </a:p>
        </p:txBody>
      </p:sp>
      <p:sp>
        <p:nvSpPr>
          <p:cNvPr id="5" name="Title 4"/>
          <p:cNvSpPr>
            <a:spLocks noGrp="1"/>
          </p:cNvSpPr>
          <p:nvPr>
            <p:ph type="title"/>
          </p:nvPr>
        </p:nvSpPr>
        <p:spPr/>
        <p:txBody>
          <a:bodyPr/>
          <a:lstStyle/>
          <a:p>
            <a:r>
              <a:rPr lang="en-US" dirty="0" smtClean="0"/>
              <a:t>Medical Direction </a:t>
            </a:r>
            <a:r>
              <a:rPr lang="en-US" smtClean="0"/>
              <a:t>of Concurrent </a:t>
            </a:r>
            <a:r>
              <a:rPr lang="en-US" dirty="0" smtClean="0"/>
              <a:t>Procedures</a:t>
            </a:r>
            <a:endParaRPr lang="en-US" dirty="0"/>
          </a:p>
        </p:txBody>
      </p:sp>
    </p:spTree>
    <p:extLst>
      <p:ext uri="{BB962C8B-B14F-4D97-AF65-F5344CB8AC3E}">
        <p14:creationId xmlns:p14="http://schemas.microsoft.com/office/powerpoint/2010/main" val="133869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lvl="2"/>
            <a:r>
              <a:rPr lang="en-US" sz="1800" dirty="0" smtClean="0"/>
              <a:t>PhysicianCompliance@unchealth.unc.edu</a:t>
            </a:r>
          </a:p>
          <a:p>
            <a:pPr lvl="2"/>
            <a:r>
              <a:rPr lang="en-US" sz="1700" dirty="0" smtClean="0">
                <a:hlinkClick r:id="rId2"/>
              </a:rPr>
              <a:t>https</a:t>
            </a:r>
            <a:r>
              <a:rPr lang="en-US" sz="1700" dirty="0">
                <a:hlinkClick r:id="rId2"/>
              </a:rPr>
              <a:t>://</a:t>
            </a:r>
            <a:r>
              <a:rPr lang="en-US" sz="1700" dirty="0" smtClean="0">
                <a:hlinkClick r:id="rId2"/>
              </a:rPr>
              <a:t>unchcs.intranet.unchealthcare.org/dept/ACP/compliance/</a:t>
            </a:r>
            <a:r>
              <a:rPr lang="en-US" sz="1700" dirty="0" smtClean="0"/>
              <a:t> </a:t>
            </a:r>
            <a:endParaRPr lang="en-US" sz="1700" dirty="0" smtClean="0"/>
          </a:p>
          <a:p>
            <a:pPr marL="1587" lvl="2" indent="0">
              <a:buNone/>
            </a:pPr>
            <a:endParaRPr lang="en-US" dirty="0"/>
          </a:p>
          <a:p>
            <a:endParaRPr lang="en-US" dirty="0"/>
          </a:p>
        </p:txBody>
      </p:sp>
      <p:sp>
        <p:nvSpPr>
          <p:cNvPr id="5" name="Title 4"/>
          <p:cNvSpPr>
            <a:spLocks noGrp="1"/>
          </p:cNvSpPr>
          <p:nvPr>
            <p:ph type="title"/>
          </p:nvPr>
        </p:nvSpPr>
        <p:spPr/>
        <p:txBody>
          <a:bodyPr/>
          <a:lstStyle/>
          <a:p>
            <a:r>
              <a:rPr lang="en-US" dirty="0"/>
              <a:t>Contact us – We are here to help!</a:t>
            </a:r>
          </a:p>
        </p:txBody>
      </p:sp>
      <p:graphicFrame>
        <p:nvGraphicFramePr>
          <p:cNvPr id="7" name="Table 6"/>
          <p:cNvGraphicFramePr>
            <a:graphicFrameLocks noGrp="1"/>
          </p:cNvGraphicFramePr>
          <p:nvPr>
            <p:extLst>
              <p:ext uri="{D42A27DB-BD31-4B8C-83A1-F6EECF244321}">
                <p14:modId xmlns:p14="http://schemas.microsoft.com/office/powerpoint/2010/main" val="201484918"/>
              </p:ext>
            </p:extLst>
          </p:nvPr>
        </p:nvGraphicFramePr>
        <p:xfrm>
          <a:off x="457200" y="2686050"/>
          <a:ext cx="8229600" cy="3482027"/>
        </p:xfrm>
        <a:graphic>
          <a:graphicData uri="http://schemas.openxmlformats.org/drawingml/2006/table">
            <a:tbl>
              <a:tblPr bandRow="1"/>
              <a:tblGrid>
                <a:gridCol w="3699544">
                  <a:extLst>
                    <a:ext uri="{9D8B030D-6E8A-4147-A177-3AD203B41FA5}">
                      <a16:colId xmlns:a16="http://schemas.microsoft.com/office/drawing/2014/main" val="20000"/>
                    </a:ext>
                  </a:extLst>
                </a:gridCol>
                <a:gridCol w="4530056">
                  <a:extLst>
                    <a:ext uri="{9D8B030D-6E8A-4147-A177-3AD203B41FA5}">
                      <a16:colId xmlns:a16="http://schemas.microsoft.com/office/drawing/2014/main" val="20001"/>
                    </a:ext>
                  </a:extLst>
                </a:gridCol>
              </a:tblGrid>
              <a:tr h="27430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smtClean="0"/>
                        <a:t>EXECUTIVE DIRECTOR</a:t>
                      </a:r>
                      <a:endParaRPr lang="en-US" sz="1400" b="1"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hMerge="1">
                  <a:txBody>
                    <a:bodyPr/>
                    <a:lstStyle/>
                    <a:p>
                      <a:endParaRPr lang="en-US"/>
                    </a:p>
                  </a:txBody>
                  <a:tcPr/>
                </a:tc>
                <a:extLst>
                  <a:ext uri="{0D108BD9-81ED-4DB2-BD59-A6C34878D82A}">
                    <a16:rowId xmlns:a16="http://schemas.microsoft.com/office/drawing/2014/main" val="10000"/>
                  </a:ext>
                </a:extLst>
              </a:tr>
              <a:tr h="1554453">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Robin Davis Shuping, RN, MHA, CPC </a:t>
                      </a:r>
                      <a:r>
                        <a:rPr lang="en-US" sz="1400" dirty="0" smtClean="0"/>
                        <a:t>| Executive Director, Physician </a:t>
                      </a:r>
                      <a:r>
                        <a:rPr lang="en-US" sz="1400" dirty="0"/>
                        <a:t>Compliance</a:t>
                      </a:r>
                    </a:p>
                    <a:p>
                      <a:pPr>
                        <a:defRPr/>
                      </a:pPr>
                      <a:r>
                        <a:rPr lang="en-US" sz="1400" dirty="0"/>
                        <a:t>UNC </a:t>
                      </a:r>
                      <a:r>
                        <a:rPr lang="en-US" sz="1400" dirty="0" smtClean="0"/>
                        <a:t>Health</a:t>
                      </a:r>
                      <a:endParaRPr lang="en-US" sz="1400" dirty="0"/>
                    </a:p>
                    <a:p>
                      <a:pPr>
                        <a:defRPr/>
                      </a:pPr>
                      <a:r>
                        <a:rPr lang="en-US" sz="1400" dirty="0" smtClean="0"/>
                        <a:t>Phone 984.974.1017</a:t>
                      </a:r>
                    </a:p>
                    <a:p>
                      <a:pPr>
                        <a:defRPr/>
                      </a:pPr>
                      <a:r>
                        <a:rPr lang="en-US" sz="1400" u="none" dirty="0" smtClean="0"/>
                        <a:t>Robin.Shuping@unchealth.unc.edu</a:t>
                      </a:r>
                    </a:p>
                    <a:p>
                      <a:pPr>
                        <a:defRPr/>
                      </a:pPr>
                      <a:endParaRPr lang="en-US" sz="1400"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hMerge="1">
                  <a:txBody>
                    <a:bodyPr/>
                    <a:lstStyle/>
                    <a:p>
                      <a:pPr>
                        <a:defRPr/>
                      </a:pPr>
                      <a:endParaRPr lang="en-US" sz="1200" dirty="0"/>
                    </a:p>
                  </a:txBody>
                  <a:tcPr/>
                </a:tc>
                <a:extLst>
                  <a:ext uri="{0D108BD9-81ED-4DB2-BD59-A6C34878D82A}">
                    <a16:rowId xmlns:a16="http://schemas.microsoft.com/office/drawing/2014/main" val="10001"/>
                  </a:ext>
                </a:extLst>
              </a:tr>
              <a:tr h="27430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r>
                        <a:rPr lang="en-US" sz="1400" b="1" dirty="0"/>
                        <a:t>ASSOCIATE DIRECTOR</a:t>
                      </a: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5F4FF"/>
                    </a:solidFill>
                  </a:tcPr>
                </a:tc>
                <a:tc hMerge="1">
                  <a:txBody>
                    <a:bodyPr/>
                    <a:lstStyle/>
                    <a:p>
                      <a:endParaRPr lang="en-US"/>
                    </a:p>
                  </a:txBody>
                  <a:tcPr/>
                </a:tc>
                <a:extLst>
                  <a:ext uri="{0D108BD9-81ED-4DB2-BD59-A6C34878D82A}">
                    <a16:rowId xmlns:a16="http://schemas.microsoft.com/office/drawing/2014/main" val="10002"/>
                  </a:ext>
                </a:extLst>
              </a:tr>
              <a:tr h="13180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endParaRPr lang="en-US" sz="1100" u="none" dirty="0"/>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defRPr/>
                      </a:pPr>
                      <a:endParaRPr lang="en-US" sz="1100" u="none" dirty="0">
                        <a:solidFill>
                          <a:schemeClr val="tx1"/>
                        </a:solidFill>
                      </a:endParaRPr>
                    </a:p>
                  </a:txBody>
                  <a:tcPr marL="96012" marR="96012" marT="45712" marB="457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471989" y="4831319"/>
            <a:ext cx="7059436" cy="954107"/>
          </a:xfrm>
          <a:prstGeom prst="rect">
            <a:avLst/>
          </a:prstGeom>
          <a:noFill/>
        </p:spPr>
        <p:txBody>
          <a:bodyPr wrap="square" rtlCol="0">
            <a:spAutoFit/>
          </a:bodyPr>
          <a:lstStyle/>
          <a:p>
            <a:pPr algn="l">
              <a:defRPr/>
            </a:pPr>
            <a:r>
              <a:rPr lang="en-US" sz="1400" b="1" dirty="0"/>
              <a:t>Noel Wagner, RN, MSN, </a:t>
            </a:r>
            <a:r>
              <a:rPr lang="en-US" sz="1400" b="1" dirty="0" smtClean="0"/>
              <a:t>CPC </a:t>
            </a:r>
            <a:r>
              <a:rPr lang="en-US" sz="1400" dirty="0"/>
              <a:t>| </a:t>
            </a:r>
            <a:r>
              <a:rPr lang="en-US" sz="1400" dirty="0" smtClean="0"/>
              <a:t>Associate Director, Physician </a:t>
            </a:r>
            <a:r>
              <a:rPr lang="en-US" sz="1400" dirty="0"/>
              <a:t>Compliance</a:t>
            </a:r>
          </a:p>
          <a:p>
            <a:pPr algn="l">
              <a:defRPr/>
            </a:pPr>
            <a:r>
              <a:rPr lang="en-US" sz="1400" dirty="0" smtClean="0"/>
              <a:t>UNC Health</a:t>
            </a:r>
          </a:p>
          <a:p>
            <a:pPr algn="l">
              <a:defRPr/>
            </a:pPr>
            <a:r>
              <a:rPr lang="en-US" sz="1400" dirty="0" smtClean="0"/>
              <a:t>Phone 984.974.1308</a:t>
            </a:r>
          </a:p>
          <a:p>
            <a:pPr algn="l">
              <a:defRPr/>
            </a:pPr>
            <a:r>
              <a:rPr lang="en-US" sz="1400" dirty="0" smtClean="0"/>
              <a:t>Noel.Wagner@unchealth.unc.edu</a:t>
            </a:r>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3308478482"/>
              </p:ext>
            </p:extLst>
          </p:nvPr>
        </p:nvGraphicFramePr>
        <p:xfrm>
          <a:off x="2771775" y="6054846"/>
          <a:ext cx="4000500" cy="655320"/>
        </p:xfrm>
        <a:graphic>
          <a:graphicData uri="http://schemas.openxmlformats.org/drawingml/2006/table">
            <a:tbl>
              <a:tblPr bandRow="1"/>
              <a:tblGrid>
                <a:gridCol w="4000500">
                  <a:extLst>
                    <a:ext uri="{9D8B030D-6E8A-4147-A177-3AD203B41FA5}">
                      <a16:colId xmlns:a16="http://schemas.microsoft.com/office/drawing/2014/main" val="20000"/>
                    </a:ext>
                  </a:extLst>
                </a:gridCol>
              </a:tblGrid>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300"/>
                        </a:spcBef>
                        <a:spcAft>
                          <a:spcPts val="300"/>
                        </a:spcAft>
                        <a:buClr>
                          <a:schemeClr val="accent1"/>
                        </a:buClr>
                        <a:buSzTx/>
                        <a:buFont typeface="Wingdings" panose="05000000000000000000" pitchFamily="2" charset="2"/>
                        <a:buNone/>
                        <a:tabLst/>
                        <a:defRPr/>
                      </a:pPr>
                      <a:r>
                        <a:rPr lang="en-US" sz="1600" dirty="0">
                          <a:solidFill>
                            <a:schemeClr val="tx1"/>
                          </a:solidFill>
                          <a:latin typeface="+mn-lt"/>
                        </a:rPr>
                        <a:t>Confidential Hotline:</a:t>
                      </a:r>
                      <a:r>
                        <a:rPr lang="en-US" sz="1600" baseline="0" dirty="0">
                          <a:solidFill>
                            <a:schemeClr val="tx1"/>
                          </a:solidFill>
                          <a:latin typeface="+mn-lt"/>
                        </a:rPr>
                        <a:t> </a:t>
                      </a:r>
                      <a:r>
                        <a:rPr lang="en-US" sz="1600" dirty="0">
                          <a:solidFill>
                            <a:schemeClr val="tx1"/>
                          </a:solidFill>
                          <a:latin typeface="+mn-lt"/>
                        </a:rPr>
                        <a:t>1-800-362-2921 </a:t>
                      </a:r>
                    </a:p>
                    <a:p>
                      <a:pPr marL="0" marR="0" indent="0" algn="ctr" defTabSz="914400" rtl="0" eaLnBrk="1" fontAlgn="auto" latinLnBrk="0" hangingPunct="1">
                        <a:lnSpc>
                          <a:spcPct val="100000"/>
                        </a:lnSpc>
                        <a:spcBef>
                          <a:spcPts val="300"/>
                        </a:spcBef>
                        <a:spcAft>
                          <a:spcPts val="300"/>
                        </a:spcAft>
                        <a:buClr>
                          <a:schemeClr val="accent1"/>
                        </a:buClr>
                        <a:buSzTx/>
                        <a:buFont typeface="Wingdings" panose="05000000000000000000" pitchFamily="2" charset="2"/>
                        <a:buNone/>
                        <a:tabLst/>
                        <a:defRPr/>
                      </a:pPr>
                      <a:r>
                        <a:rPr lang="en-US" sz="1600" dirty="0">
                          <a:solidFill>
                            <a:schemeClr val="tx1"/>
                          </a:solidFill>
                          <a:latin typeface="+mn-lt"/>
                          <a:hlinkClick r:id="rId3"/>
                        </a:rPr>
                        <a:t>http://</a:t>
                      </a:r>
                      <a:r>
                        <a:rPr lang="en-US" sz="1600" dirty="0" smtClean="0">
                          <a:solidFill>
                            <a:schemeClr val="tx1"/>
                          </a:solidFill>
                          <a:latin typeface="+mn-lt"/>
                          <a:hlinkClick r:id="rId3"/>
                        </a:rPr>
                        <a:t>hotline.unchealthcare.org</a:t>
                      </a:r>
                      <a:r>
                        <a:rPr lang="en-US" sz="1600" dirty="0" smtClean="0">
                          <a:solidFill>
                            <a:schemeClr val="tx1"/>
                          </a:solidFill>
                          <a:latin typeface="+mn-lt"/>
                        </a:rPr>
                        <a:t> </a:t>
                      </a:r>
                      <a:endParaRPr lang="en-US" sz="1600" dirty="0">
                        <a:solidFill>
                          <a:schemeClr val="tx1"/>
                        </a:solidFill>
                        <a:latin typeface="+mn-lt"/>
                      </a:endParaRPr>
                    </a:p>
                  </a:txBody>
                  <a:tcPr marL="96012" marR="9601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4"/>
          <a:stretch>
            <a:fillRect/>
          </a:stretch>
        </p:blipFill>
        <p:spPr>
          <a:xfrm>
            <a:off x="2381085" y="6021699"/>
            <a:ext cx="647828" cy="640214"/>
          </a:xfrm>
          <a:prstGeom prst="rect">
            <a:avLst/>
          </a:prstGeom>
        </p:spPr>
      </p:pic>
      <p:sp>
        <p:nvSpPr>
          <p:cNvPr id="2" name="Slide Number Placeholder 1"/>
          <p:cNvSpPr>
            <a:spLocks noGrp="1"/>
          </p:cNvSpPr>
          <p:nvPr>
            <p:ph type="sldNum" sz="quarter" idx="11"/>
          </p:nvPr>
        </p:nvSpPr>
        <p:spPr/>
        <p:txBody>
          <a:bodyPr/>
          <a:lstStyle/>
          <a:p>
            <a:pPr lvl="8"/>
            <a:fld id="{63DCA5C9-2E11-4C67-86EB-AE1DE127DC64}" type="slidenum">
              <a:rPr lang="en-US" smtClean="0"/>
              <a:pPr lvl="8"/>
              <a:t>21</a:t>
            </a:fld>
            <a:endParaRPr lang="en-US" dirty="0"/>
          </a:p>
        </p:txBody>
      </p:sp>
    </p:spTree>
    <p:extLst>
      <p:ext uri="{BB962C8B-B14F-4D97-AF65-F5344CB8AC3E}">
        <p14:creationId xmlns:p14="http://schemas.microsoft.com/office/powerpoint/2010/main" val="1788937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8261-596B-A74E-9172-8B0CECFBB349}"/>
              </a:ext>
            </a:extLst>
          </p:cNvPr>
          <p:cNvSpPr>
            <a:spLocks noGrp="1"/>
          </p:cNvSpPr>
          <p:nvPr>
            <p:ph type="title"/>
          </p:nvPr>
        </p:nvSpPr>
        <p:spPr/>
        <p:txBody>
          <a:bodyPr/>
          <a:lstStyle/>
          <a:p>
            <a:r>
              <a:rPr lang="en-US" dirty="0"/>
              <a:t>Thank </a:t>
            </a:r>
            <a:r>
              <a:rPr lang="en-US" dirty="0" smtClean="0"/>
              <a:t>you!</a:t>
            </a:r>
            <a:endParaRPr lang="en-US" dirty="0"/>
          </a:p>
        </p:txBody>
      </p:sp>
    </p:spTree>
    <p:extLst>
      <p:ext uri="{BB962C8B-B14F-4D97-AF65-F5344CB8AC3E}">
        <p14:creationId xmlns:p14="http://schemas.microsoft.com/office/powerpoint/2010/main" val="3245334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3</a:t>
            </a:fld>
            <a:endParaRPr lang="en-US" dirty="0"/>
          </a:p>
        </p:txBody>
      </p:sp>
      <p:sp>
        <p:nvSpPr>
          <p:cNvPr id="4" name="Content Placeholder 3"/>
          <p:cNvSpPr>
            <a:spLocks noGrp="1"/>
          </p:cNvSpPr>
          <p:nvPr>
            <p:ph sz="quarter" idx="12"/>
          </p:nvPr>
        </p:nvSpPr>
        <p:spPr/>
        <p:txBody>
          <a:bodyPr/>
          <a:lstStyle/>
          <a:p>
            <a:pPr marL="50483" lvl="0">
              <a:spcBef>
                <a:spcPts val="1200"/>
              </a:spcBef>
              <a:spcAft>
                <a:spcPts val="1200"/>
              </a:spcAft>
              <a:buClr>
                <a:srgbClr val="99CCFF"/>
              </a:buClr>
              <a:buSzPct val="150000"/>
              <a:defRPr/>
            </a:pPr>
            <a:r>
              <a:rPr lang="en-US" sz="1800" dirty="0"/>
              <a:t>Appropriate billing requires three components:</a:t>
            </a:r>
          </a:p>
          <a:p>
            <a:pPr marL="852171" lvl="2" indent="-285750">
              <a:spcBef>
                <a:spcPts val="1200"/>
              </a:spcBef>
              <a:spcAft>
                <a:spcPts val="1200"/>
              </a:spcAft>
              <a:buClr>
                <a:srgbClr val="99CCFF"/>
              </a:buClr>
              <a:buSzPct val="100000"/>
              <a:defRPr/>
            </a:pPr>
            <a:r>
              <a:rPr lang="en-US" sz="1800" b="1" dirty="0"/>
              <a:t>Doing only what is medically necessary</a:t>
            </a:r>
          </a:p>
          <a:p>
            <a:pPr marL="852171" lvl="2" indent="-285750">
              <a:spcBef>
                <a:spcPts val="1200"/>
              </a:spcBef>
              <a:spcAft>
                <a:spcPts val="1200"/>
              </a:spcAft>
              <a:buClr>
                <a:srgbClr val="99CCFF"/>
              </a:buClr>
              <a:buSzPct val="100000"/>
              <a:defRPr/>
            </a:pPr>
            <a:r>
              <a:rPr lang="en-US" sz="1800" b="1" dirty="0"/>
              <a:t>Documenting what is done</a:t>
            </a:r>
          </a:p>
          <a:p>
            <a:pPr marL="852171" lvl="2" indent="-285750">
              <a:spcBef>
                <a:spcPts val="1200"/>
              </a:spcBef>
              <a:spcAft>
                <a:spcPts val="2400"/>
              </a:spcAft>
              <a:buClr>
                <a:srgbClr val="99CCFF"/>
              </a:buClr>
              <a:buSzPct val="100000"/>
              <a:defRPr/>
            </a:pPr>
            <a:r>
              <a:rPr lang="en-US" sz="1800" b="1" dirty="0"/>
              <a:t>Billing what is documented</a:t>
            </a:r>
          </a:p>
          <a:p>
            <a:pPr marL="50483" lvl="0">
              <a:spcBef>
                <a:spcPts val="1200"/>
              </a:spcBef>
              <a:spcAft>
                <a:spcPts val="2400"/>
              </a:spcAft>
              <a:buClr>
                <a:srgbClr val="99CCFF"/>
              </a:buClr>
              <a:buSzPct val="150000"/>
              <a:defRPr/>
            </a:pPr>
            <a:r>
              <a:rPr lang="en-US" sz="1800" dirty="0"/>
              <a:t>Understanding and applying coding and documentation conventions allows for compliant billing, potential for increased revenue, and generally improved quality of the medical record documentation.</a:t>
            </a:r>
          </a:p>
          <a:p>
            <a:endParaRPr lang="en-US" dirty="0"/>
          </a:p>
        </p:txBody>
      </p:sp>
      <p:sp>
        <p:nvSpPr>
          <p:cNvPr id="5" name="Title 4"/>
          <p:cNvSpPr>
            <a:spLocks noGrp="1"/>
          </p:cNvSpPr>
          <p:nvPr>
            <p:ph type="title"/>
          </p:nvPr>
        </p:nvSpPr>
        <p:spPr/>
        <p:txBody>
          <a:bodyPr/>
          <a:lstStyle/>
          <a:p>
            <a:r>
              <a:rPr lang="en-US" dirty="0"/>
              <a:t>Principles of Coding and Documentation</a:t>
            </a:r>
          </a:p>
        </p:txBody>
      </p:sp>
    </p:spTree>
    <p:extLst>
      <p:ext uri="{BB962C8B-B14F-4D97-AF65-F5344CB8AC3E}">
        <p14:creationId xmlns:p14="http://schemas.microsoft.com/office/powerpoint/2010/main" val="242666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50483" lvl="0">
              <a:spcBef>
                <a:spcPts val="1200"/>
              </a:spcBef>
              <a:spcAft>
                <a:spcPts val="1200"/>
              </a:spcAft>
              <a:buClr>
                <a:srgbClr val="99CCFF"/>
              </a:buClr>
              <a:buSzPct val="150000"/>
              <a:defRPr/>
            </a:pPr>
            <a:r>
              <a:rPr lang="en-US" sz="1800" dirty="0"/>
              <a:t>Appropriate documentation and billing practices make for good patient care and maximized compensation.</a:t>
            </a:r>
          </a:p>
          <a:p>
            <a:pPr marL="50483" lvl="0">
              <a:spcBef>
                <a:spcPts val="1200"/>
              </a:spcBef>
              <a:spcAft>
                <a:spcPts val="1200"/>
              </a:spcAft>
              <a:buClr>
                <a:srgbClr val="99CCFF"/>
              </a:buClr>
              <a:buSzPct val="150000"/>
              <a:defRPr/>
            </a:pPr>
            <a:r>
              <a:rPr lang="en-US" sz="1800" u="sng" dirty="0"/>
              <a:t>Federal Oversight:</a:t>
            </a:r>
          </a:p>
          <a:p>
            <a:pPr marL="852171" lvl="2" indent="-285750">
              <a:spcBef>
                <a:spcPts val="600"/>
              </a:spcBef>
              <a:spcAft>
                <a:spcPts val="600"/>
              </a:spcAft>
              <a:buClr>
                <a:srgbClr val="99CCFF"/>
              </a:buClr>
              <a:buSzPct val="100000"/>
              <a:defRPr/>
            </a:pPr>
            <a:r>
              <a:rPr lang="en-US" sz="1800" b="1" dirty="0"/>
              <a:t>Recovery Audit Contractors (</a:t>
            </a:r>
            <a:r>
              <a:rPr lang="en-US" sz="1800" b="1" dirty="0" smtClean="0"/>
              <a:t>RACs) </a:t>
            </a:r>
            <a:r>
              <a:rPr lang="en-US" sz="1800" dirty="0" smtClean="0"/>
              <a:t>— Medicare</a:t>
            </a:r>
            <a:r>
              <a:rPr lang="en-US" sz="1800" dirty="0"/>
              <a:t>, </a:t>
            </a:r>
            <a:r>
              <a:rPr lang="en-US" sz="1800" dirty="0" smtClean="0"/>
              <a:t>Medicaid, </a:t>
            </a:r>
            <a:r>
              <a:rPr lang="en-US" sz="1800" dirty="0"/>
              <a:t>and commercial insurers pay third party contractors to recoup inappropriately documented or billed services</a:t>
            </a:r>
          </a:p>
          <a:p>
            <a:pPr marL="852171" lvl="2" indent="-285750">
              <a:spcBef>
                <a:spcPts val="600"/>
              </a:spcBef>
              <a:spcAft>
                <a:spcPts val="600"/>
              </a:spcAft>
              <a:buClr>
                <a:srgbClr val="99CCFF"/>
              </a:buClr>
              <a:buSzPct val="100000"/>
              <a:defRPr/>
            </a:pPr>
            <a:r>
              <a:rPr lang="en-US" sz="1800" b="1" dirty="0"/>
              <a:t>Office of Inspector General (OIG), </a:t>
            </a:r>
            <a:r>
              <a:rPr lang="en-US" sz="1800" dirty="0"/>
              <a:t>Health &amp; Human </a:t>
            </a:r>
            <a:r>
              <a:rPr lang="en-US" sz="1800" dirty="0" smtClean="0"/>
              <a:t>Services — works </a:t>
            </a:r>
            <a:r>
              <a:rPr lang="en-US" sz="1800" dirty="0"/>
              <a:t>with the Department of Justice to investigate suspected abuse or fraudulent claims</a:t>
            </a:r>
          </a:p>
          <a:p>
            <a:pPr marL="852171" lvl="2" indent="-285750">
              <a:spcBef>
                <a:spcPts val="600"/>
              </a:spcBef>
              <a:spcAft>
                <a:spcPts val="600"/>
              </a:spcAft>
              <a:buClr>
                <a:srgbClr val="99CCFF"/>
              </a:buClr>
              <a:buSzPct val="100000"/>
              <a:defRPr/>
            </a:pPr>
            <a:r>
              <a:rPr lang="en-US" sz="1800" dirty="0"/>
              <a:t>Routine error rate testing and auditing </a:t>
            </a:r>
            <a:r>
              <a:rPr lang="en-US" sz="1800" dirty="0" smtClean="0"/>
              <a:t>programs</a:t>
            </a:r>
          </a:p>
          <a:p>
            <a:pPr marL="852171" lvl="2" indent="-285750">
              <a:spcBef>
                <a:spcPts val="600"/>
              </a:spcBef>
              <a:spcAft>
                <a:spcPts val="600"/>
              </a:spcAft>
              <a:buClr>
                <a:srgbClr val="99CCFF"/>
              </a:buClr>
              <a:buSzPct val="100000"/>
              <a:defRPr/>
            </a:pPr>
            <a:r>
              <a:rPr lang="en-US" sz="1800" dirty="0"/>
              <a:t>Civil monetary penalties under the False Claims Act are treble damages, plus $10,781.40 to $21,562.80 per claim </a:t>
            </a:r>
            <a:r>
              <a:rPr lang="en-US" sz="1800" i="1" dirty="0"/>
              <a:t>(per Bipartisan Budget Act of </a:t>
            </a:r>
            <a:r>
              <a:rPr lang="en-US" sz="1800" i="1" dirty="0" smtClean="0"/>
              <a:t>2015; subject to annual inflation adjustment)</a:t>
            </a:r>
            <a:endParaRPr lang="en-US" sz="1800" i="1" dirty="0"/>
          </a:p>
          <a:p>
            <a:pPr marL="852171" lvl="2" indent="-285750">
              <a:spcBef>
                <a:spcPts val="600"/>
              </a:spcBef>
              <a:spcAft>
                <a:spcPts val="600"/>
              </a:spcAft>
              <a:buClr>
                <a:srgbClr val="99CCFF"/>
              </a:buClr>
              <a:buSzPct val="100000"/>
              <a:defRPr/>
            </a:pPr>
            <a:endParaRPr lang="en-US" sz="1800" dirty="0"/>
          </a:p>
          <a:p>
            <a:endParaRPr lang="en-US" dirty="0"/>
          </a:p>
        </p:txBody>
      </p:sp>
      <p:sp>
        <p:nvSpPr>
          <p:cNvPr id="14338" name="Rectangle 6"/>
          <p:cNvSpPr>
            <a:spLocks noGrp="1" noChangeArrowheads="1"/>
          </p:cNvSpPr>
          <p:nvPr>
            <p:ph type="title"/>
          </p:nvPr>
        </p:nvSpPr>
        <p:spPr>
          <a:xfrm>
            <a:off x="457198" y="342900"/>
            <a:ext cx="8798313" cy="723900"/>
          </a:xfrm>
        </p:spPr>
        <p:txBody>
          <a:bodyPr/>
          <a:lstStyle/>
          <a:p>
            <a:pPr eaLnBrk="1" hangingPunct="1"/>
            <a:r>
              <a:rPr lang="en-US" dirty="0"/>
              <a:t>Compliance is </a:t>
            </a:r>
            <a:r>
              <a:rPr lang="en-US" dirty="0" smtClean="0"/>
              <a:t>Essential </a:t>
            </a:r>
            <a:r>
              <a:rPr lang="en-US" dirty="0"/>
              <a:t>to </a:t>
            </a:r>
            <a:r>
              <a:rPr lang="en-US" dirty="0" smtClean="0"/>
              <a:t>Proper Reimbursement</a:t>
            </a:r>
            <a:endParaRPr lang="en-US" sz="1524" b="0" dirty="0"/>
          </a:p>
        </p:txBody>
      </p:sp>
      <p:sp>
        <p:nvSpPr>
          <p:cNvPr id="3" name="Slide Number Placeholder 2"/>
          <p:cNvSpPr>
            <a:spLocks noGrp="1"/>
          </p:cNvSpPr>
          <p:nvPr>
            <p:ph type="sldNum" sz="quarter" idx="11"/>
          </p:nvPr>
        </p:nvSpPr>
        <p:spPr/>
        <p:txBody>
          <a:bodyPr/>
          <a:lstStyle/>
          <a:p>
            <a:pPr lvl="8"/>
            <a:fld id="{63DCA5C9-2E11-4C67-86EB-AE1DE127DC64}" type="slidenum">
              <a:rPr lang="en-US" smtClean="0"/>
              <a:pPr lvl="8"/>
              <a:t>4</a:t>
            </a:fld>
            <a:endParaRPr lang="en-US" dirty="0"/>
          </a:p>
        </p:txBody>
      </p:sp>
    </p:spTree>
    <p:extLst>
      <p:ext uri="{BB962C8B-B14F-4D97-AF65-F5344CB8AC3E}">
        <p14:creationId xmlns:p14="http://schemas.microsoft.com/office/powerpoint/2010/main" val="3350165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Coding and Documenting Anesthesia Services</a:t>
            </a:r>
            <a:endParaRPr lang="en-US" dirty="0"/>
          </a:p>
        </p:txBody>
      </p:sp>
      <p:sp>
        <p:nvSpPr>
          <p:cNvPr id="3" name="Slide Number Placeholder 2"/>
          <p:cNvSpPr>
            <a:spLocks noGrp="1"/>
          </p:cNvSpPr>
          <p:nvPr>
            <p:ph type="sldNum" sz="quarter" idx="4294967295"/>
          </p:nvPr>
        </p:nvSpPr>
        <p:spPr>
          <a:xfrm>
            <a:off x="334536" y="6400800"/>
            <a:ext cx="319088" cy="209550"/>
          </a:xfrm>
        </p:spPr>
        <p:txBody>
          <a:bodyPr/>
          <a:lstStyle/>
          <a:p>
            <a:pPr lvl="8"/>
            <a:fld id="{63DCA5C9-2E11-4C67-86EB-AE1DE127DC64}" type="slidenum">
              <a:rPr lang="en-US" smtClean="0"/>
              <a:pPr lvl="8"/>
              <a:t>5</a:t>
            </a:fld>
            <a:endParaRPr lang="en-US" dirty="0"/>
          </a:p>
        </p:txBody>
      </p:sp>
    </p:spTree>
    <p:extLst>
      <p:ext uri="{BB962C8B-B14F-4D97-AF65-F5344CB8AC3E}">
        <p14:creationId xmlns:p14="http://schemas.microsoft.com/office/powerpoint/2010/main" val="4413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r>
              <a:rPr lang="en-US" dirty="0"/>
              <a:t>The building blocks of reimbursement are the unit values represented by:</a:t>
            </a:r>
          </a:p>
          <a:p>
            <a:endParaRPr lang="en-US" dirty="0"/>
          </a:p>
        </p:txBody>
      </p:sp>
      <p:sp>
        <p:nvSpPr>
          <p:cNvPr id="6" name="Title 5"/>
          <p:cNvSpPr>
            <a:spLocks noGrp="1"/>
          </p:cNvSpPr>
          <p:nvPr>
            <p:ph type="title"/>
          </p:nvPr>
        </p:nvSpPr>
        <p:spPr/>
        <p:txBody>
          <a:bodyPr/>
          <a:lstStyle/>
          <a:p>
            <a:r>
              <a:rPr lang="en-US" dirty="0"/>
              <a:t>Reimbursement of Anesthesia Services</a:t>
            </a:r>
          </a:p>
        </p:txBody>
      </p:sp>
      <p:sp>
        <p:nvSpPr>
          <p:cNvPr id="5" name="Slide Number Placeholder 4"/>
          <p:cNvSpPr>
            <a:spLocks noGrp="1"/>
          </p:cNvSpPr>
          <p:nvPr>
            <p:ph type="sldNum" sz="quarter" idx="4294967295"/>
          </p:nvPr>
        </p:nvSpPr>
        <p:spPr>
          <a:xfrm>
            <a:off x="301082" y="6400800"/>
            <a:ext cx="319088" cy="209550"/>
          </a:xfrm>
        </p:spPr>
        <p:txBody>
          <a:bodyPr/>
          <a:lstStyle/>
          <a:p>
            <a:fld id="{63DCA5C9-2E11-4C67-86EB-AE1DE127DC64}" type="slidenum">
              <a:rPr lang="en-US" smtClean="0"/>
              <a:pPr/>
              <a:t>6</a:t>
            </a:fld>
            <a:endParaRPr lang="en-US" dirty="0"/>
          </a:p>
        </p:txBody>
      </p:sp>
      <p:graphicFrame>
        <p:nvGraphicFramePr>
          <p:cNvPr id="9" name="Content Placeholder 1"/>
          <p:cNvGraphicFramePr>
            <a:graphicFrameLocks/>
          </p:cNvGraphicFramePr>
          <p:nvPr>
            <p:extLst>
              <p:ext uri="{D42A27DB-BD31-4B8C-83A1-F6EECF244321}">
                <p14:modId xmlns:p14="http://schemas.microsoft.com/office/powerpoint/2010/main" val="44970217"/>
              </p:ext>
            </p:extLst>
          </p:nvPr>
        </p:nvGraphicFramePr>
        <p:xfrm>
          <a:off x="460835" y="1990846"/>
          <a:ext cx="8225964" cy="3874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549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7</a:t>
            </a:fld>
            <a:endParaRPr lang="en-US" dirty="0"/>
          </a:p>
        </p:txBody>
      </p:sp>
      <p:sp>
        <p:nvSpPr>
          <p:cNvPr id="4" name="Content Placeholder 3"/>
          <p:cNvSpPr>
            <a:spLocks noGrp="1"/>
          </p:cNvSpPr>
          <p:nvPr>
            <p:ph sz="quarter" idx="12"/>
          </p:nvPr>
        </p:nvSpPr>
        <p:spPr/>
        <p:txBody>
          <a:bodyPr/>
          <a:lstStyle/>
          <a:p>
            <a:pPr lvl="0">
              <a:spcBef>
                <a:spcPts val="600"/>
              </a:spcBef>
              <a:spcAft>
                <a:spcPts val="600"/>
              </a:spcAft>
              <a:buClr>
                <a:srgbClr val="99CCFF"/>
              </a:buClr>
              <a:buSzPct val="150000"/>
              <a:defRPr/>
            </a:pPr>
            <a:r>
              <a:rPr lang="en-US" altLang="en-US" sz="1800" dirty="0">
                <a:solidFill>
                  <a:srgbClr val="333333"/>
                </a:solidFill>
              </a:rPr>
              <a:t>A basic unit is a numerical value to reflect the complexity of physician work associated with a surgical procedure (range 3 to 30 units)</a:t>
            </a:r>
          </a:p>
          <a:p>
            <a:pPr marL="742950" lvl="1" indent="-285750">
              <a:spcBef>
                <a:spcPts val="600"/>
              </a:spcBef>
              <a:spcAft>
                <a:spcPts val="600"/>
              </a:spcAft>
              <a:buClr>
                <a:srgbClr val="99CCFF"/>
              </a:buClr>
              <a:buSzPct val="100000"/>
              <a:buFont typeface="Arial" panose="020B0604020202020204" pitchFamily="34" charset="0"/>
              <a:buChar char="•"/>
              <a:defRPr/>
            </a:pPr>
            <a:r>
              <a:rPr lang="en-US" altLang="en-US" dirty="0" smtClean="0">
                <a:solidFill>
                  <a:srgbClr val="333333"/>
                </a:solidFill>
              </a:rPr>
              <a:t>The </a:t>
            </a:r>
            <a:r>
              <a:rPr lang="en-US" altLang="en-US" dirty="0">
                <a:solidFill>
                  <a:srgbClr val="333333"/>
                </a:solidFill>
              </a:rPr>
              <a:t>base unit includes:</a:t>
            </a:r>
          </a:p>
          <a:p>
            <a:pPr marL="1200150" lvl="2" indent="-285750">
              <a:spcBef>
                <a:spcPts val="600"/>
              </a:spcBef>
              <a:spcAft>
                <a:spcPts val="600"/>
              </a:spcAft>
              <a:buClr>
                <a:srgbClr val="99CCFF"/>
              </a:buClr>
              <a:buSzPct val="100000"/>
              <a:defRPr/>
            </a:pPr>
            <a:r>
              <a:rPr lang="en-US" altLang="en-US" sz="1800" dirty="0" smtClean="0">
                <a:solidFill>
                  <a:srgbClr val="333333"/>
                </a:solidFill>
              </a:rPr>
              <a:t>Pre- </a:t>
            </a:r>
            <a:r>
              <a:rPr lang="en-US" altLang="en-US" sz="1800" dirty="0">
                <a:solidFill>
                  <a:srgbClr val="333333"/>
                </a:solidFill>
              </a:rPr>
              <a:t>and </a:t>
            </a:r>
            <a:r>
              <a:rPr lang="en-US" altLang="en-US" sz="1800" dirty="0" smtClean="0">
                <a:solidFill>
                  <a:srgbClr val="333333"/>
                </a:solidFill>
              </a:rPr>
              <a:t>post-anesthesia </a:t>
            </a:r>
            <a:r>
              <a:rPr lang="en-US" altLang="en-US" sz="1800" dirty="0">
                <a:solidFill>
                  <a:srgbClr val="333333"/>
                </a:solidFill>
              </a:rPr>
              <a:t>care</a:t>
            </a:r>
          </a:p>
          <a:p>
            <a:pPr marL="1200150" lvl="2" indent="-285750">
              <a:spcBef>
                <a:spcPts val="600"/>
              </a:spcBef>
              <a:spcAft>
                <a:spcPts val="600"/>
              </a:spcAft>
              <a:buClr>
                <a:srgbClr val="99CCFF"/>
              </a:buClr>
              <a:buSzPct val="100000"/>
              <a:defRPr/>
            </a:pPr>
            <a:r>
              <a:rPr lang="en-US" altLang="en-US" sz="1800" dirty="0">
                <a:solidFill>
                  <a:srgbClr val="333333"/>
                </a:solidFill>
              </a:rPr>
              <a:t>administration of fluids and/or blood products incident to anesthesia care</a:t>
            </a:r>
          </a:p>
          <a:p>
            <a:pPr marL="1200150" lvl="2" indent="-285750">
              <a:spcBef>
                <a:spcPts val="600"/>
              </a:spcBef>
              <a:spcAft>
                <a:spcPts val="600"/>
              </a:spcAft>
              <a:buClr>
                <a:srgbClr val="99CCFF"/>
              </a:buClr>
              <a:buSzPct val="100000"/>
              <a:defRPr/>
            </a:pPr>
            <a:r>
              <a:rPr lang="en-US" altLang="en-US" sz="1800" dirty="0">
                <a:solidFill>
                  <a:srgbClr val="333333"/>
                </a:solidFill>
              </a:rPr>
              <a:t>interpretation of non-invasive monitoring</a:t>
            </a:r>
          </a:p>
          <a:p>
            <a:pPr marL="742950" lvl="1" indent="-285750">
              <a:spcBef>
                <a:spcPts val="600"/>
              </a:spcBef>
              <a:spcAft>
                <a:spcPts val="600"/>
              </a:spcAft>
              <a:buClr>
                <a:srgbClr val="99CCFF"/>
              </a:buClr>
              <a:buSzPct val="100000"/>
              <a:buFont typeface="Arial" panose="020B0604020202020204" pitchFamily="34" charset="0"/>
              <a:buChar char="•"/>
              <a:defRPr/>
            </a:pPr>
            <a:r>
              <a:rPr lang="en-US" altLang="en-US" dirty="0">
                <a:solidFill>
                  <a:srgbClr val="333333"/>
                </a:solidFill>
              </a:rPr>
              <a:t>The base unit does not include:</a:t>
            </a:r>
          </a:p>
          <a:p>
            <a:pPr marL="1200150" lvl="2" indent="-285750">
              <a:spcBef>
                <a:spcPts val="600"/>
              </a:spcBef>
              <a:spcAft>
                <a:spcPts val="600"/>
              </a:spcAft>
              <a:buClr>
                <a:srgbClr val="99CCFF"/>
              </a:buClr>
              <a:buSzPct val="100000"/>
              <a:defRPr/>
            </a:pPr>
            <a:r>
              <a:rPr lang="en-US" altLang="en-US" sz="1800" dirty="0">
                <a:solidFill>
                  <a:srgbClr val="333333"/>
                </a:solidFill>
              </a:rPr>
              <a:t>placement of arterial, central venous, and pulmonary artery catheters</a:t>
            </a:r>
          </a:p>
          <a:p>
            <a:pPr marL="1200150" lvl="2" indent="-285750">
              <a:spcBef>
                <a:spcPts val="600"/>
              </a:spcBef>
              <a:spcAft>
                <a:spcPts val="600"/>
              </a:spcAft>
              <a:buClr>
                <a:srgbClr val="99CCFF"/>
              </a:buClr>
              <a:buSzPct val="100000"/>
              <a:defRPr/>
            </a:pPr>
            <a:r>
              <a:rPr lang="en-US" altLang="en-US" sz="1800" dirty="0">
                <a:solidFill>
                  <a:srgbClr val="333333"/>
                </a:solidFill>
              </a:rPr>
              <a:t>use of </a:t>
            </a:r>
            <a:r>
              <a:rPr lang="en-US" altLang="en-US" sz="1800" dirty="0" err="1">
                <a:solidFill>
                  <a:srgbClr val="333333"/>
                </a:solidFill>
              </a:rPr>
              <a:t>transesophageal</a:t>
            </a:r>
            <a:r>
              <a:rPr lang="en-US" altLang="en-US" sz="1800" dirty="0">
                <a:solidFill>
                  <a:srgbClr val="333333"/>
                </a:solidFill>
              </a:rPr>
              <a:t> echocardiography (TEE</a:t>
            </a:r>
            <a:r>
              <a:rPr lang="en-US" altLang="en-US" sz="1800" dirty="0" smtClean="0">
                <a:solidFill>
                  <a:srgbClr val="333333"/>
                </a:solidFill>
              </a:rPr>
              <a:t>)</a:t>
            </a:r>
          </a:p>
          <a:p>
            <a:pPr marL="1200150" lvl="2" indent="-285750">
              <a:spcBef>
                <a:spcPts val="600"/>
              </a:spcBef>
              <a:spcAft>
                <a:spcPts val="600"/>
              </a:spcAft>
              <a:buClr>
                <a:srgbClr val="99CCFF"/>
              </a:buClr>
              <a:buSzPct val="100000"/>
              <a:defRPr/>
            </a:pPr>
            <a:r>
              <a:rPr lang="en-US" altLang="en-US" sz="1800" dirty="0">
                <a:solidFill>
                  <a:srgbClr val="333333"/>
                </a:solidFill>
              </a:rPr>
              <a:t>Post-op pain blocks; peripheral nerve blocks; epidural catheters.</a:t>
            </a:r>
          </a:p>
          <a:p>
            <a:pPr marL="914400" lvl="2" indent="0">
              <a:spcBef>
                <a:spcPct val="40000"/>
              </a:spcBef>
              <a:buClr>
                <a:srgbClr val="99CCFF"/>
              </a:buClr>
              <a:buSzPct val="100000"/>
              <a:buNone/>
              <a:defRPr/>
            </a:pPr>
            <a:endParaRPr lang="en-US" altLang="en-US" sz="1800" dirty="0">
              <a:solidFill>
                <a:srgbClr val="333333"/>
              </a:solidFill>
            </a:endParaRPr>
          </a:p>
          <a:p>
            <a:endParaRPr lang="en-US" dirty="0"/>
          </a:p>
        </p:txBody>
      </p:sp>
      <p:sp>
        <p:nvSpPr>
          <p:cNvPr id="5" name="Title 4"/>
          <p:cNvSpPr>
            <a:spLocks noGrp="1"/>
          </p:cNvSpPr>
          <p:nvPr>
            <p:ph type="title"/>
          </p:nvPr>
        </p:nvSpPr>
        <p:spPr/>
        <p:txBody>
          <a:bodyPr/>
          <a:lstStyle/>
          <a:p>
            <a:r>
              <a:rPr lang="en-US" dirty="0" smtClean="0"/>
              <a:t>Basic Value</a:t>
            </a:r>
            <a:endParaRPr lang="en-US" dirty="0"/>
          </a:p>
        </p:txBody>
      </p:sp>
    </p:spTree>
    <p:extLst>
      <p:ext uri="{BB962C8B-B14F-4D97-AF65-F5344CB8AC3E}">
        <p14:creationId xmlns:p14="http://schemas.microsoft.com/office/powerpoint/2010/main" val="304393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8</a:t>
            </a:fld>
            <a:endParaRPr lang="en-US" dirty="0"/>
          </a:p>
        </p:txBody>
      </p:sp>
      <p:sp>
        <p:nvSpPr>
          <p:cNvPr id="4" name="Content Placeholder 3"/>
          <p:cNvSpPr>
            <a:spLocks noGrp="1"/>
          </p:cNvSpPr>
          <p:nvPr>
            <p:ph sz="quarter" idx="12"/>
          </p:nvPr>
        </p:nvSpPr>
        <p:spPr/>
        <p:txBody>
          <a:bodyPr/>
          <a:lstStyle/>
          <a:p>
            <a:pPr>
              <a:spcBef>
                <a:spcPts val="600"/>
              </a:spcBef>
              <a:spcAft>
                <a:spcPts val="600"/>
              </a:spcAft>
            </a:pPr>
            <a:r>
              <a:rPr lang="en-US" altLang="en-US" dirty="0"/>
              <a:t>Anesthesia time is defined as the period during which an anesthesia practitioner is present with the patient. </a:t>
            </a:r>
          </a:p>
          <a:p>
            <a:pPr marL="285750" lvl="0" indent="-285750">
              <a:lnSpc>
                <a:spcPct val="150000"/>
              </a:lnSpc>
              <a:spcBef>
                <a:spcPts val="600"/>
              </a:spcBef>
              <a:spcAft>
                <a:spcPts val="600"/>
              </a:spcAft>
              <a:buClr>
                <a:srgbClr val="99CCFF"/>
              </a:buClr>
              <a:buSzPct val="100000"/>
              <a:buFont typeface="Arial" panose="020B0604020202020204" pitchFamily="34" charset="0"/>
              <a:buChar char="•"/>
              <a:defRPr/>
            </a:pPr>
            <a:r>
              <a:rPr lang="en-US" altLang="en-US" dirty="0"/>
              <a:t>Time</a:t>
            </a:r>
            <a:r>
              <a:rPr lang="en-US" altLang="en-US" b="1" dirty="0"/>
              <a:t> starts </a:t>
            </a:r>
            <a:r>
              <a:rPr lang="en-US" altLang="en-US" dirty="0"/>
              <a:t>when the anesthesia practitioner begins to prepare the patient in the holding area or equivalent area for anesthesia services and ends when the anesthesia practitioner is no longer furnishing anesthesia services to the patient; that is, when the patient has been transferred to a non-anesthesia care provider, typically occurring at UNC Hospital in the PACU or ICU. </a:t>
            </a:r>
          </a:p>
          <a:p>
            <a:pPr marL="285750" lvl="0" indent="-285750">
              <a:lnSpc>
                <a:spcPct val="150000"/>
              </a:lnSpc>
              <a:spcBef>
                <a:spcPts val="600"/>
              </a:spcBef>
              <a:spcAft>
                <a:spcPts val="600"/>
              </a:spcAft>
              <a:buClr>
                <a:srgbClr val="99CCFF"/>
              </a:buClr>
              <a:buSzPct val="100000"/>
              <a:buFont typeface="Arial" panose="020B0604020202020204" pitchFamily="34" charset="0"/>
              <a:buChar char="•"/>
              <a:defRPr/>
            </a:pPr>
            <a:r>
              <a:rPr lang="en-US" altLang="en-US" dirty="0"/>
              <a:t>Anesthesia time is a continuous time period from the </a:t>
            </a:r>
            <a:r>
              <a:rPr lang="en-US" altLang="en-US" u="sng" dirty="0"/>
              <a:t>documentation</a:t>
            </a:r>
            <a:r>
              <a:rPr lang="en-US" altLang="en-US" dirty="0"/>
              <a:t> of the start of anesthesia to the </a:t>
            </a:r>
            <a:r>
              <a:rPr lang="en-US" altLang="en-US" u="sng" dirty="0"/>
              <a:t>documentation</a:t>
            </a:r>
            <a:r>
              <a:rPr lang="en-US" altLang="en-US" dirty="0"/>
              <a:t> of the end of an anesthesia service.</a:t>
            </a:r>
          </a:p>
          <a:p>
            <a:pPr marL="285750" lvl="0" indent="-285750">
              <a:lnSpc>
                <a:spcPct val="150000"/>
              </a:lnSpc>
              <a:spcBef>
                <a:spcPts val="600"/>
              </a:spcBef>
              <a:spcAft>
                <a:spcPts val="600"/>
              </a:spcAft>
              <a:buClr>
                <a:srgbClr val="99CCFF"/>
              </a:buClr>
              <a:buSzPct val="100000"/>
              <a:buFont typeface="Arial" panose="020B0604020202020204" pitchFamily="34" charset="0"/>
              <a:buChar char="•"/>
              <a:defRPr/>
            </a:pPr>
            <a:r>
              <a:rPr lang="en-US" altLang="en-US" dirty="0" smtClean="0"/>
              <a:t>1 </a:t>
            </a:r>
            <a:r>
              <a:rPr lang="en-US" altLang="en-US" dirty="0"/>
              <a:t>unit = 15 </a:t>
            </a:r>
            <a:r>
              <a:rPr lang="en-US" altLang="en-US" dirty="0" smtClean="0"/>
              <a:t>minutes</a:t>
            </a:r>
          </a:p>
          <a:p>
            <a:pPr marL="285750" lvl="0" indent="-285750">
              <a:lnSpc>
                <a:spcPct val="150000"/>
              </a:lnSpc>
              <a:spcBef>
                <a:spcPts val="600"/>
              </a:spcBef>
              <a:spcAft>
                <a:spcPts val="600"/>
              </a:spcAft>
              <a:buClr>
                <a:srgbClr val="99CCFF"/>
              </a:buClr>
              <a:buSzPct val="100000"/>
              <a:buFont typeface="Arial" panose="020B0604020202020204" pitchFamily="34" charset="0"/>
              <a:buChar char="•"/>
              <a:defRPr/>
            </a:pPr>
            <a:endParaRPr lang="en-US" altLang="en-US" sz="700" dirty="0" smtClean="0"/>
          </a:p>
          <a:p>
            <a:pPr>
              <a:lnSpc>
                <a:spcPct val="150000"/>
              </a:lnSpc>
              <a:spcBef>
                <a:spcPts val="1200"/>
              </a:spcBef>
              <a:spcAft>
                <a:spcPts val="1200"/>
              </a:spcAft>
              <a:buClr>
                <a:srgbClr val="99CCFF"/>
              </a:buClr>
              <a:buSzPct val="100000"/>
              <a:defRPr/>
            </a:pPr>
            <a:r>
              <a:rPr lang="en-US" sz="1100" dirty="0" smtClean="0">
                <a:hlinkClick r:id="rId3"/>
              </a:rPr>
              <a:t>https</a:t>
            </a:r>
            <a:r>
              <a:rPr lang="en-US" sz="1100" dirty="0">
                <a:hlinkClick r:id="rId3"/>
              </a:rPr>
              <a:t>://</a:t>
            </a:r>
            <a:r>
              <a:rPr lang="en-US" sz="1100" dirty="0" smtClean="0">
                <a:hlinkClick r:id="rId3"/>
              </a:rPr>
              <a:t>www.cms.gov/Regulations-and-Guidance/Guidance/Manuals/Downloads/clm104c12.pdf</a:t>
            </a:r>
            <a:r>
              <a:rPr lang="en-US" sz="1100" dirty="0" smtClean="0"/>
              <a:t> </a:t>
            </a:r>
            <a:endParaRPr lang="en-US" sz="1100" dirty="0"/>
          </a:p>
          <a:p>
            <a:pPr marL="285750" lvl="0" indent="-285750">
              <a:lnSpc>
                <a:spcPct val="150000"/>
              </a:lnSpc>
              <a:spcBef>
                <a:spcPts val="1200"/>
              </a:spcBef>
              <a:spcAft>
                <a:spcPts val="1200"/>
              </a:spcAft>
              <a:buClr>
                <a:srgbClr val="99CCFF"/>
              </a:buClr>
              <a:buSzPct val="100000"/>
              <a:buFont typeface="Arial" panose="020B0604020202020204" pitchFamily="34" charset="0"/>
              <a:buChar char="•"/>
              <a:defRPr/>
            </a:pPr>
            <a:endParaRPr lang="en-US" altLang="en-US" dirty="0">
              <a:solidFill>
                <a:srgbClr val="333333"/>
              </a:solidFill>
            </a:endParaRPr>
          </a:p>
          <a:p>
            <a:endParaRPr lang="en-US" dirty="0"/>
          </a:p>
        </p:txBody>
      </p:sp>
      <p:sp>
        <p:nvSpPr>
          <p:cNvPr id="5" name="Title 4"/>
          <p:cNvSpPr>
            <a:spLocks noGrp="1"/>
          </p:cNvSpPr>
          <p:nvPr>
            <p:ph type="title"/>
          </p:nvPr>
        </p:nvSpPr>
        <p:spPr/>
        <p:txBody>
          <a:bodyPr/>
          <a:lstStyle/>
          <a:p>
            <a:r>
              <a:rPr lang="en-US" dirty="0" smtClean="0"/>
              <a:t>Measuring Time</a:t>
            </a:r>
            <a:endParaRPr lang="en-US" dirty="0"/>
          </a:p>
        </p:txBody>
      </p:sp>
    </p:spTree>
    <p:extLst>
      <p:ext uri="{BB962C8B-B14F-4D97-AF65-F5344CB8AC3E}">
        <p14:creationId xmlns:p14="http://schemas.microsoft.com/office/powerpoint/2010/main" val="62598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9</a:t>
            </a:fld>
            <a:endParaRPr lang="en-US" dirty="0"/>
          </a:p>
        </p:txBody>
      </p:sp>
      <p:sp>
        <p:nvSpPr>
          <p:cNvPr id="4" name="Content Placeholder 3"/>
          <p:cNvSpPr>
            <a:spLocks noGrp="1"/>
          </p:cNvSpPr>
          <p:nvPr>
            <p:ph sz="quarter" idx="12"/>
          </p:nvPr>
        </p:nvSpPr>
        <p:spPr/>
        <p:txBody>
          <a:bodyPr/>
          <a:lstStyle/>
          <a:p>
            <a:pPr lvl="0">
              <a:spcBef>
                <a:spcPts val="600"/>
              </a:spcBef>
              <a:spcAft>
                <a:spcPts val="600"/>
              </a:spcAft>
              <a:buClr>
                <a:srgbClr val="99CCFF"/>
              </a:buClr>
              <a:buSzPct val="150000"/>
              <a:defRPr/>
            </a:pPr>
            <a:r>
              <a:rPr lang="en-US" altLang="en-US" sz="1800" dirty="0"/>
              <a:t>All anesthesia services are reported using one of the following modifiers:</a:t>
            </a:r>
          </a:p>
          <a:p>
            <a:pPr marL="690563" lvl="1" indent="-233363">
              <a:spcBef>
                <a:spcPts val="600"/>
              </a:spcBef>
              <a:spcAft>
                <a:spcPts val="600"/>
              </a:spcAft>
              <a:buClrTx/>
              <a:buSzPct val="150000"/>
            </a:pPr>
            <a:r>
              <a:rPr lang="en-US" altLang="en-US" dirty="0">
                <a:solidFill>
                  <a:schemeClr val="tx2"/>
                </a:solidFill>
              </a:rPr>
              <a:t>P1</a:t>
            </a:r>
            <a:r>
              <a:rPr lang="en-US" altLang="en-US" b="0" dirty="0">
                <a:solidFill>
                  <a:schemeClr val="tx2"/>
                </a:solidFill>
              </a:rPr>
              <a:t> - A normal healthy patient</a:t>
            </a:r>
          </a:p>
          <a:p>
            <a:pPr marL="690563" lvl="1" indent="-233363">
              <a:spcBef>
                <a:spcPts val="600"/>
              </a:spcBef>
              <a:spcAft>
                <a:spcPts val="600"/>
              </a:spcAft>
              <a:buClrTx/>
              <a:buSzPct val="150000"/>
            </a:pPr>
            <a:r>
              <a:rPr lang="en-US" altLang="en-US" dirty="0">
                <a:solidFill>
                  <a:schemeClr val="tx2"/>
                </a:solidFill>
              </a:rPr>
              <a:t>P2</a:t>
            </a:r>
            <a:r>
              <a:rPr lang="en-US" altLang="en-US" b="0" dirty="0">
                <a:solidFill>
                  <a:schemeClr val="tx2"/>
                </a:solidFill>
              </a:rPr>
              <a:t> - A patient with mild systemic disease</a:t>
            </a:r>
          </a:p>
          <a:p>
            <a:pPr marL="690563" lvl="1" indent="-233363">
              <a:spcBef>
                <a:spcPts val="600"/>
              </a:spcBef>
              <a:spcAft>
                <a:spcPts val="600"/>
              </a:spcAft>
              <a:buClrTx/>
              <a:buSzPct val="150000"/>
            </a:pPr>
            <a:r>
              <a:rPr lang="en-US" altLang="en-US" dirty="0">
                <a:solidFill>
                  <a:schemeClr val="tx2"/>
                </a:solidFill>
              </a:rPr>
              <a:t>P3</a:t>
            </a:r>
            <a:r>
              <a:rPr lang="en-US" altLang="en-US" b="0" dirty="0">
                <a:solidFill>
                  <a:schemeClr val="tx2"/>
                </a:solidFill>
              </a:rPr>
              <a:t> - A patient with severe systemic disease</a:t>
            </a:r>
          </a:p>
          <a:p>
            <a:pPr marL="690563" lvl="1" indent="-233363">
              <a:spcBef>
                <a:spcPts val="600"/>
              </a:spcBef>
              <a:spcAft>
                <a:spcPts val="600"/>
              </a:spcAft>
              <a:buClrTx/>
              <a:buSzPct val="150000"/>
            </a:pPr>
            <a:r>
              <a:rPr lang="en-US" altLang="en-US" dirty="0">
                <a:solidFill>
                  <a:schemeClr val="tx2"/>
                </a:solidFill>
              </a:rPr>
              <a:t>P4</a:t>
            </a:r>
            <a:r>
              <a:rPr lang="en-US" altLang="en-US" b="0" dirty="0">
                <a:solidFill>
                  <a:schemeClr val="tx2"/>
                </a:solidFill>
              </a:rPr>
              <a:t> - A patient with severe systemic disease that is a constant threat to life</a:t>
            </a:r>
          </a:p>
          <a:p>
            <a:pPr marL="690563" lvl="1" indent="-233363">
              <a:spcBef>
                <a:spcPts val="600"/>
              </a:spcBef>
              <a:spcAft>
                <a:spcPts val="600"/>
              </a:spcAft>
              <a:buClrTx/>
              <a:buSzPct val="150000"/>
            </a:pPr>
            <a:r>
              <a:rPr lang="en-US" altLang="en-US" dirty="0">
                <a:solidFill>
                  <a:schemeClr val="tx2"/>
                </a:solidFill>
              </a:rPr>
              <a:t>P5</a:t>
            </a:r>
            <a:r>
              <a:rPr lang="en-US" altLang="en-US" b="0" dirty="0">
                <a:solidFill>
                  <a:schemeClr val="tx2"/>
                </a:solidFill>
              </a:rPr>
              <a:t> - A moribund patient who is not expected to survive without the operation</a:t>
            </a:r>
          </a:p>
          <a:p>
            <a:pPr marL="690563" lvl="1" indent="-233363">
              <a:spcBef>
                <a:spcPts val="600"/>
              </a:spcBef>
              <a:spcAft>
                <a:spcPts val="600"/>
              </a:spcAft>
              <a:buClrTx/>
              <a:buSzPct val="150000"/>
            </a:pPr>
            <a:r>
              <a:rPr lang="en-US" altLang="en-US" dirty="0">
                <a:solidFill>
                  <a:schemeClr val="tx2"/>
                </a:solidFill>
              </a:rPr>
              <a:t>P6</a:t>
            </a:r>
            <a:r>
              <a:rPr lang="en-US" altLang="en-US" b="0" dirty="0">
                <a:solidFill>
                  <a:schemeClr val="tx2"/>
                </a:solidFill>
              </a:rPr>
              <a:t> - A declared brain-dead patient whose organs are being removed for donor purposes</a:t>
            </a:r>
          </a:p>
          <a:p>
            <a:pPr lvl="0">
              <a:spcBef>
                <a:spcPts val="600"/>
              </a:spcBef>
              <a:spcAft>
                <a:spcPts val="600"/>
              </a:spcAft>
              <a:buClr>
                <a:srgbClr val="99CCFF"/>
              </a:buClr>
              <a:buSzPct val="150000"/>
              <a:defRPr/>
            </a:pPr>
            <a:r>
              <a:rPr lang="en-US" altLang="en-US" sz="1800" dirty="0"/>
              <a:t>	</a:t>
            </a:r>
            <a:r>
              <a:rPr lang="en-US" altLang="en-US" sz="1800" i="1" dirty="0"/>
              <a:t>Example:  00100-P1 – Anesthesia for procedures on salivary 			    glands, including biopsy – normal healthy </a:t>
            </a:r>
            <a:r>
              <a:rPr lang="en-US" altLang="en-US" sz="1800" i="1" dirty="0" smtClean="0"/>
              <a:t>patien</a:t>
            </a:r>
            <a:r>
              <a:rPr lang="en-US" altLang="en-US" sz="1800" dirty="0" smtClean="0"/>
              <a:t>t</a:t>
            </a:r>
          </a:p>
          <a:p>
            <a:pPr>
              <a:spcBef>
                <a:spcPts val="600"/>
              </a:spcBef>
              <a:spcAft>
                <a:spcPts val="600"/>
              </a:spcAft>
              <a:buClr>
                <a:srgbClr val="99CCFF"/>
              </a:buClr>
              <a:buSzPct val="150000"/>
              <a:defRPr/>
            </a:pPr>
            <a:r>
              <a:rPr lang="en-US" altLang="en-US" sz="1800" dirty="0"/>
              <a:t>These modifiers are not recognized by government payors, but may be reimbursed by other commercial payors.</a:t>
            </a:r>
          </a:p>
          <a:p>
            <a:pPr lvl="0">
              <a:spcBef>
                <a:spcPct val="80000"/>
              </a:spcBef>
              <a:buClr>
                <a:srgbClr val="99CCFF"/>
              </a:buClr>
              <a:buSzPct val="150000"/>
              <a:defRPr/>
            </a:pPr>
            <a:endParaRPr lang="en-US" altLang="en-US" sz="1800" dirty="0"/>
          </a:p>
          <a:p>
            <a:endParaRPr lang="en-US" dirty="0"/>
          </a:p>
        </p:txBody>
      </p:sp>
      <p:sp>
        <p:nvSpPr>
          <p:cNvPr id="5" name="Title 4"/>
          <p:cNvSpPr>
            <a:spLocks noGrp="1"/>
          </p:cNvSpPr>
          <p:nvPr>
            <p:ph type="title"/>
          </p:nvPr>
        </p:nvSpPr>
        <p:spPr/>
        <p:txBody>
          <a:bodyPr/>
          <a:lstStyle/>
          <a:p>
            <a:r>
              <a:rPr lang="en-US" dirty="0" smtClean="0"/>
              <a:t>Physical Status Modifiers</a:t>
            </a:r>
            <a:endParaRPr lang="en-US" dirty="0"/>
          </a:p>
        </p:txBody>
      </p:sp>
    </p:spTree>
    <p:extLst>
      <p:ext uri="{BB962C8B-B14F-4D97-AF65-F5344CB8AC3E}">
        <p14:creationId xmlns:p14="http://schemas.microsoft.com/office/powerpoint/2010/main" val="3836804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AnQ22MeIYN3OFvcilK5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eNAFWGXhEq0x_KaDI5oKg"/>
</p:tagLst>
</file>

<file path=ppt/theme/theme1.xml><?xml version="1.0" encoding="utf-8"?>
<a:theme xmlns:a="http://schemas.openxmlformats.org/drawingml/2006/main" name="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unch_ppt_4x3_200429" id="{3EDA20D7-06CC-7F4E-9E4E-A76C50BEF802}" vid="{E9719136-E6AE-2C4C-832B-A5731A77F3E7}"/>
    </a:ext>
  </a:extLst>
</a:theme>
</file>

<file path=ppt/theme/theme2.xml><?xml version="1.0" encoding="utf-8"?>
<a:theme xmlns:a="http://schemas.openxmlformats.org/drawingml/2006/main" name="UNC-template_Blank">
  <a:themeElements>
    <a:clrScheme name="UNC Healthcare">
      <a:dk1>
        <a:srgbClr val="000000"/>
      </a:dk1>
      <a:lt1>
        <a:srgbClr val="FFFFFF"/>
      </a:lt1>
      <a:dk2>
        <a:srgbClr val="003366"/>
      </a:dk2>
      <a:lt2>
        <a:srgbClr val="FFFFFF"/>
      </a:lt2>
      <a:accent1>
        <a:srgbClr val="364D6E"/>
      </a:accent1>
      <a:accent2>
        <a:srgbClr val="6F8DB9"/>
      </a:accent2>
      <a:accent3>
        <a:srgbClr val="9DB1CF"/>
      </a:accent3>
      <a:accent4>
        <a:srgbClr val="C3CFE1"/>
      </a:accent4>
      <a:accent5>
        <a:srgbClr val="DFE5EF"/>
      </a:accent5>
      <a:accent6>
        <a:srgbClr val="FFFF66"/>
      </a:accent6>
      <a:hlink>
        <a:srgbClr val="99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C-template 1">
        <a:dk1>
          <a:srgbClr val="000000"/>
        </a:dk1>
        <a:lt1>
          <a:srgbClr val="FFFFFF"/>
        </a:lt1>
        <a:dk2>
          <a:srgbClr val="B2B2B2"/>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2">
        <a:dk1>
          <a:srgbClr val="000000"/>
        </a:dk1>
        <a:lt1>
          <a:srgbClr val="FFFFFF"/>
        </a:lt1>
        <a:dk2>
          <a:srgbClr val="99CCFF"/>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UNC-template 3">
        <a:dk1>
          <a:srgbClr val="000000"/>
        </a:dk1>
        <a:lt1>
          <a:srgbClr val="FFFFFF"/>
        </a:lt1>
        <a:dk2>
          <a:srgbClr val="003366"/>
        </a:dk2>
        <a:lt2>
          <a:srgbClr val="330033"/>
        </a:lt2>
        <a:accent1>
          <a:srgbClr val="CCCC99"/>
        </a:accent1>
        <a:accent2>
          <a:srgbClr val="FFFF66"/>
        </a:accent2>
        <a:accent3>
          <a:srgbClr val="FFFFFF"/>
        </a:accent3>
        <a:accent4>
          <a:srgbClr val="000000"/>
        </a:accent4>
        <a:accent5>
          <a:srgbClr val="E2E2CA"/>
        </a:accent5>
        <a:accent6>
          <a:srgbClr val="E7E75C"/>
        </a:accent6>
        <a:hlink>
          <a:srgbClr val="99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57748F7B623445B3F59DE97D39AF9E" ma:contentTypeVersion="12" ma:contentTypeDescription="Create a new document." ma:contentTypeScope="" ma:versionID="e0d41c59f971d85e9e0863187f49264e">
  <xsd:schema xmlns:xsd="http://www.w3.org/2001/XMLSchema" xmlns:xs="http://www.w3.org/2001/XMLSchema" xmlns:p="http://schemas.microsoft.com/office/2006/metadata/properties" xmlns:ns2="433301fd-6327-46b0-8f07-1dd56f79d9db" xmlns:ns3="686a8f2c-bfaf-4ad7-9398-9ae773d20429" targetNamespace="http://schemas.microsoft.com/office/2006/metadata/properties" ma:root="true" ma:fieldsID="64b73e73dd61229ac6697dca3a116f96" ns2:_="" ns3:_="">
    <xsd:import namespace="433301fd-6327-46b0-8f07-1dd56f79d9db"/>
    <xsd:import namespace="686a8f2c-bfaf-4ad7-9398-9ae773d204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301fd-6327-46b0-8f07-1dd56f79d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6a8f2c-bfaf-4ad7-9398-9ae773d204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75BAB9-1744-4C14-A005-2631823F7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301fd-6327-46b0-8f07-1dd56f79d9db"/>
    <ds:schemaRef ds:uri="686a8f2c-bfaf-4ad7-9398-9ae773d20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F607C6-A57A-4B03-A83A-45F6327B7BA6}">
  <ds:schemaRefs>
    <ds:schemaRef ds:uri="http://purl.org/dc/elements/1.1/"/>
    <ds:schemaRef ds:uri="http://schemas.microsoft.com/office/2006/metadata/properties"/>
    <ds:schemaRef ds:uri="433301fd-6327-46b0-8f07-1dd56f79d9db"/>
    <ds:schemaRef ds:uri="http://purl.org/dc/terms/"/>
    <ds:schemaRef ds:uri="686a8f2c-bfaf-4ad7-9398-9ae773d2042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unch_ppt_4x3_200429</Template>
  <TotalTime>1645</TotalTime>
  <Words>2024</Words>
  <Application>Microsoft Office PowerPoint</Application>
  <PresentationFormat>On-screen Show (4:3)</PresentationFormat>
  <Paragraphs>183</Paragraphs>
  <Slides>22</Slides>
  <Notes>13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4" baseType="lpstr">
      <vt:lpstr>Arial</vt:lpstr>
      <vt:lpstr>Arial Unicode MS</vt:lpstr>
      <vt:lpstr>Calibri</vt:lpstr>
      <vt:lpstr>Corbel</vt:lpstr>
      <vt:lpstr>Franziska</vt:lpstr>
      <vt:lpstr>Georgia</vt:lpstr>
      <vt:lpstr>System Font Regular</vt:lpstr>
      <vt:lpstr>Times New Roman</vt:lpstr>
      <vt:lpstr>Wingdings</vt:lpstr>
      <vt:lpstr>Office Theme</vt:lpstr>
      <vt:lpstr>UNC-template_Blank</vt:lpstr>
      <vt:lpstr>think-cell Slide</vt:lpstr>
      <vt:lpstr>UNC Health Department of Physician Compliance</vt:lpstr>
      <vt:lpstr>Course Objectives</vt:lpstr>
      <vt:lpstr>Principles of Coding and Documentation</vt:lpstr>
      <vt:lpstr>Compliance is Essential to Proper Reimbursement</vt:lpstr>
      <vt:lpstr>Coding and Documenting Anesthesia Services</vt:lpstr>
      <vt:lpstr>Reimbursement of Anesthesia Services</vt:lpstr>
      <vt:lpstr>Basic Value</vt:lpstr>
      <vt:lpstr>Measuring Time</vt:lpstr>
      <vt:lpstr>Physical Status Modifiers</vt:lpstr>
      <vt:lpstr>Qualifying Circumstances</vt:lpstr>
      <vt:lpstr>Anesthesia Bundled Services</vt:lpstr>
      <vt:lpstr>Anesthesia Services that are separately billable</vt:lpstr>
      <vt:lpstr>Medicare Teaching Physician Guidelines</vt:lpstr>
      <vt:lpstr>Why the stringent Medicare requirements? Medicare does not want to pay twice!</vt:lpstr>
      <vt:lpstr>Medicare Teaching Physician Requirements for Personally Performed Time</vt:lpstr>
      <vt:lpstr>Medical Direction of Anesthesia Services</vt:lpstr>
      <vt:lpstr>Medicare Payment at the Medically Directed Rate</vt:lpstr>
      <vt:lpstr>Medical Direction – Concurrent Procedures</vt:lpstr>
      <vt:lpstr>Medical Direction — Documentation Requirements</vt:lpstr>
      <vt:lpstr>Medical Direction of Concurrent Procedures</vt:lpstr>
      <vt:lpstr>Contact us – We are here to help!</vt:lpstr>
      <vt:lpstr>Thank you!</vt:lpstr>
    </vt:vector>
  </TitlesOfParts>
  <Manager/>
  <Company>UNCH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Health</dc:title>
  <dc:subject/>
  <dc:creator>Sheffield, Dana P</dc:creator>
  <cp:keywords/>
  <dc:description/>
  <cp:lastModifiedBy>Runge, Melanie</cp:lastModifiedBy>
  <cp:revision>207</cp:revision>
  <dcterms:created xsi:type="dcterms:W3CDTF">2020-05-01T00:45:09Z</dcterms:created>
  <dcterms:modified xsi:type="dcterms:W3CDTF">2020-11-25T20:59:45Z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0x010100DA57748F7B623445B3F59DE97D39AF9E</vt:lpwstr>
  </property>
</Properties>
</file>