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9" r:id="rId5"/>
  </p:sldMasterIdLst>
  <p:notesMasterIdLst>
    <p:notesMasterId r:id="rId55"/>
  </p:notesMasterIdLst>
  <p:handoutMasterIdLst>
    <p:handoutMasterId r:id="rId56"/>
  </p:handoutMasterIdLst>
  <p:sldIdLst>
    <p:sldId id="256" r:id="rId6"/>
    <p:sldId id="333" r:id="rId7"/>
    <p:sldId id="335" r:id="rId8"/>
    <p:sldId id="395" r:id="rId9"/>
    <p:sldId id="398" r:id="rId10"/>
    <p:sldId id="397" r:id="rId11"/>
    <p:sldId id="401" r:id="rId12"/>
    <p:sldId id="400"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399" r:id="rId26"/>
    <p:sldId id="396" r:id="rId27"/>
    <p:sldId id="419" r:id="rId28"/>
    <p:sldId id="420" r:id="rId29"/>
    <p:sldId id="421" r:id="rId30"/>
    <p:sldId id="422" r:id="rId31"/>
    <p:sldId id="425" r:id="rId32"/>
    <p:sldId id="424"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41" r:id="rId47"/>
    <p:sldId id="402" r:id="rId48"/>
    <p:sldId id="403" r:id="rId49"/>
    <p:sldId id="404" r:id="rId50"/>
    <p:sldId id="442" r:id="rId51"/>
    <p:sldId id="443" r:id="rId52"/>
    <p:sldId id="389" r:id="rId53"/>
    <p:sldId id="390"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CC0C6"/>
    <a:srgbClr val="4B9CD3"/>
    <a:srgbClr val="C8E8F3"/>
    <a:srgbClr val="E0E0E0"/>
    <a:srgbClr val="F2F4F1"/>
    <a:srgbClr val="F1F3F1"/>
    <a:srgbClr val="E0E1E0"/>
    <a:srgbClr val="F2F2F2"/>
    <a:srgbClr val="E0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6" autoAdjust="0"/>
    <p:restoredTop sz="85400" autoAdjust="0"/>
  </p:normalViewPr>
  <p:slideViewPr>
    <p:cSldViewPr snapToGrid="0">
      <p:cViewPr>
        <p:scale>
          <a:sx n="91" d="100"/>
          <a:sy n="91" d="100"/>
        </p:scale>
        <p:origin x="708" y="-75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F2D9F-632F-4A3C-A39F-F62DCF3983E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F4FFF464-D39F-4339-B837-A221C06FDB6B}">
      <dgm:prSet custT="1"/>
      <dgm:spPr>
        <a:xfrm>
          <a:off x="1843" y="0"/>
          <a:ext cx="1798349" cy="1267365"/>
        </a:xfrm>
        <a:prstGeom prst="roundRect">
          <a:avLst>
            <a:gd name="adj" fmla="val 10000"/>
          </a:avLst>
        </a:prstGeom>
        <a:solidFill>
          <a:srgbClr val="E5F4FF"/>
        </a:solidFill>
        <a:ln w="25400" cap="flat" cmpd="sng" algn="ctr">
          <a:solidFill>
            <a:srgbClr val="000000"/>
          </a:solidFill>
          <a:prstDash val="solid"/>
        </a:ln>
        <a:effectLst/>
      </dgm:spPr>
      <dgm:t>
        <a:bodyPr/>
        <a:lstStyle/>
        <a:p>
          <a:pPr rtl="0"/>
          <a:r>
            <a:rPr lang="en-US" sz="1600" b="1" dirty="0" smtClean="0">
              <a:solidFill>
                <a:srgbClr val="000000"/>
              </a:solidFill>
              <a:latin typeface="Arial"/>
              <a:ea typeface="+mn-ea"/>
              <a:cs typeface="+mn-cs"/>
            </a:rPr>
            <a:t>Straightforward</a:t>
          </a:r>
          <a:endParaRPr lang="en-US" sz="1600" b="1" dirty="0">
            <a:solidFill>
              <a:srgbClr val="000000"/>
            </a:solidFill>
            <a:latin typeface="Arial"/>
            <a:ea typeface="+mn-ea"/>
            <a:cs typeface="+mn-cs"/>
          </a:endParaRPr>
        </a:p>
      </dgm:t>
    </dgm:pt>
    <dgm:pt modelId="{56B914AE-DAFE-44EF-A079-FDAB3FD77862}" type="parTrans" cxnId="{1977B3CD-2459-47A8-80D1-E6C19E77FA4A}">
      <dgm:prSet/>
      <dgm:spPr/>
      <dgm:t>
        <a:bodyPr/>
        <a:lstStyle/>
        <a:p>
          <a:endParaRPr lang="en-US"/>
        </a:p>
      </dgm:t>
    </dgm:pt>
    <dgm:pt modelId="{E319AFE5-0B3C-46BF-9C74-5F5CE9D39479}" type="sibTrans" cxnId="{1977B3CD-2459-47A8-80D1-E6C19E77FA4A}">
      <dgm:prSet/>
      <dgm:spPr/>
      <dgm:t>
        <a:bodyPr/>
        <a:lstStyle/>
        <a:p>
          <a:endParaRPr lang="en-US"/>
        </a:p>
      </dgm:t>
    </dgm:pt>
    <dgm:pt modelId="{763F59A3-E9AE-41F3-8A3E-F59447204A29}">
      <dgm:prSet custT="1"/>
      <dgm:spPr>
        <a:xfrm>
          <a:off x="2102316" y="0"/>
          <a:ext cx="1798349" cy="1267365"/>
        </a:xfrm>
        <a:prstGeom prst="roundRect">
          <a:avLst>
            <a:gd name="adj" fmla="val 10000"/>
          </a:avLst>
        </a:prstGeom>
        <a:solidFill>
          <a:srgbClr val="E5F4FF"/>
        </a:solidFill>
        <a:ln w="25400" cap="flat" cmpd="sng" algn="ctr">
          <a:solidFill>
            <a:srgbClr val="000000"/>
          </a:solidFill>
          <a:prstDash val="solid"/>
        </a:ln>
        <a:effectLst/>
      </dgm:spPr>
      <dgm:t>
        <a:bodyPr/>
        <a:lstStyle/>
        <a:p>
          <a:pPr rtl="0"/>
          <a:r>
            <a:rPr lang="en-US" sz="1600" b="1" dirty="0" smtClean="0">
              <a:solidFill>
                <a:srgbClr val="000000"/>
              </a:solidFill>
              <a:latin typeface="Arial"/>
              <a:ea typeface="+mn-ea"/>
              <a:cs typeface="+mn-cs"/>
            </a:rPr>
            <a:t>Low </a:t>
          </a:r>
        </a:p>
        <a:p>
          <a:pPr rtl="0"/>
          <a:r>
            <a:rPr lang="en-US" sz="1600" b="1" dirty="0" smtClean="0">
              <a:solidFill>
                <a:srgbClr val="000000"/>
              </a:solidFill>
              <a:latin typeface="Arial"/>
              <a:ea typeface="+mn-ea"/>
              <a:cs typeface="+mn-cs"/>
            </a:rPr>
            <a:t>Complexity</a:t>
          </a:r>
          <a:endParaRPr lang="en-US" sz="1600" b="1" dirty="0">
            <a:solidFill>
              <a:srgbClr val="000000"/>
            </a:solidFill>
            <a:latin typeface="Arial"/>
            <a:ea typeface="+mn-ea"/>
            <a:cs typeface="+mn-cs"/>
          </a:endParaRPr>
        </a:p>
      </dgm:t>
    </dgm:pt>
    <dgm:pt modelId="{369C5CAB-E521-4431-8E1D-FBF6FCEB6DE1}" type="parTrans" cxnId="{36400D84-9608-4004-A1EF-E65F953469E7}">
      <dgm:prSet/>
      <dgm:spPr/>
      <dgm:t>
        <a:bodyPr/>
        <a:lstStyle/>
        <a:p>
          <a:endParaRPr lang="en-US"/>
        </a:p>
      </dgm:t>
    </dgm:pt>
    <dgm:pt modelId="{A1B9EAE9-41DA-41AA-9312-0F2BB652A1E2}" type="sibTrans" cxnId="{36400D84-9608-4004-A1EF-E65F953469E7}">
      <dgm:prSet/>
      <dgm:spPr/>
      <dgm:t>
        <a:bodyPr/>
        <a:lstStyle/>
        <a:p>
          <a:endParaRPr lang="en-US"/>
        </a:p>
      </dgm:t>
    </dgm:pt>
    <dgm:pt modelId="{CD830E25-F4DA-4F7F-92F9-890D01FD2F95}">
      <dgm:prSet custT="1"/>
      <dgm:spPr>
        <a:xfrm>
          <a:off x="4202788" y="0"/>
          <a:ext cx="1798349" cy="1267365"/>
        </a:xfrm>
        <a:prstGeom prst="roundRect">
          <a:avLst>
            <a:gd name="adj" fmla="val 10000"/>
          </a:avLst>
        </a:prstGeom>
        <a:solidFill>
          <a:srgbClr val="E5F4FF"/>
        </a:solidFill>
        <a:ln w="25400" cap="flat" cmpd="sng" algn="ctr">
          <a:solidFill>
            <a:srgbClr val="000000"/>
          </a:solidFill>
          <a:prstDash val="solid"/>
        </a:ln>
        <a:effectLst/>
      </dgm:spPr>
      <dgm:t>
        <a:bodyPr/>
        <a:lstStyle/>
        <a:p>
          <a:pPr rtl="0"/>
          <a:r>
            <a:rPr lang="en-US" sz="1600" b="1" dirty="0" smtClean="0">
              <a:solidFill>
                <a:srgbClr val="000000"/>
              </a:solidFill>
              <a:latin typeface="Arial"/>
              <a:ea typeface="+mn-ea"/>
              <a:cs typeface="+mn-cs"/>
            </a:rPr>
            <a:t>Moderate</a:t>
          </a:r>
        </a:p>
        <a:p>
          <a:pPr rtl="0"/>
          <a:r>
            <a:rPr lang="en-US" sz="1600" b="1" dirty="0" smtClean="0">
              <a:solidFill>
                <a:srgbClr val="000000"/>
              </a:solidFill>
              <a:latin typeface="Arial"/>
              <a:ea typeface="+mn-ea"/>
              <a:cs typeface="+mn-cs"/>
            </a:rPr>
            <a:t>Complexity</a:t>
          </a:r>
          <a:endParaRPr lang="en-US" sz="1600" b="1" dirty="0">
            <a:solidFill>
              <a:srgbClr val="000000"/>
            </a:solidFill>
            <a:latin typeface="Arial"/>
            <a:ea typeface="+mn-ea"/>
            <a:cs typeface="+mn-cs"/>
          </a:endParaRPr>
        </a:p>
      </dgm:t>
    </dgm:pt>
    <dgm:pt modelId="{453EFDDE-3EAF-4317-96BB-10AA72681E98}" type="parTrans" cxnId="{A09A88BD-1547-4D73-A579-9FBD07E9D713}">
      <dgm:prSet/>
      <dgm:spPr/>
      <dgm:t>
        <a:bodyPr/>
        <a:lstStyle/>
        <a:p>
          <a:endParaRPr lang="en-US"/>
        </a:p>
      </dgm:t>
    </dgm:pt>
    <dgm:pt modelId="{E3476864-0E2C-4E2D-9E99-B39412D3024F}" type="sibTrans" cxnId="{A09A88BD-1547-4D73-A579-9FBD07E9D713}">
      <dgm:prSet/>
      <dgm:spPr/>
      <dgm:t>
        <a:bodyPr/>
        <a:lstStyle/>
        <a:p>
          <a:endParaRPr lang="en-US"/>
        </a:p>
      </dgm:t>
    </dgm:pt>
    <dgm:pt modelId="{66D50010-90A9-437F-9EB4-B2D7CD942B35}">
      <dgm:prSet custT="1"/>
      <dgm:spPr>
        <a:xfrm>
          <a:off x="6303261" y="0"/>
          <a:ext cx="1798349" cy="1267365"/>
        </a:xfrm>
        <a:prstGeom prst="roundRect">
          <a:avLst>
            <a:gd name="adj" fmla="val 10000"/>
          </a:avLst>
        </a:prstGeom>
        <a:solidFill>
          <a:srgbClr val="E5F4FF"/>
        </a:solidFill>
        <a:ln w="25400" cap="flat" cmpd="sng" algn="ctr">
          <a:solidFill>
            <a:srgbClr val="000000"/>
          </a:solidFill>
          <a:prstDash val="solid"/>
        </a:ln>
        <a:effectLst/>
      </dgm:spPr>
      <dgm:t>
        <a:bodyPr/>
        <a:lstStyle/>
        <a:p>
          <a:pPr rtl="0"/>
          <a:r>
            <a:rPr lang="en-US" sz="1600" b="1" dirty="0" smtClean="0">
              <a:solidFill>
                <a:srgbClr val="000000"/>
              </a:solidFill>
              <a:latin typeface="Arial"/>
              <a:ea typeface="+mn-ea"/>
              <a:cs typeface="+mn-cs"/>
            </a:rPr>
            <a:t>High</a:t>
          </a:r>
        </a:p>
        <a:p>
          <a:pPr rtl="0"/>
          <a:r>
            <a:rPr lang="en-US" sz="1600" b="1" dirty="0" smtClean="0">
              <a:solidFill>
                <a:srgbClr val="000000"/>
              </a:solidFill>
              <a:latin typeface="Arial"/>
              <a:ea typeface="+mn-ea"/>
              <a:cs typeface="+mn-cs"/>
            </a:rPr>
            <a:t>Complexity</a:t>
          </a:r>
          <a:endParaRPr lang="en-US" sz="1600" b="1" dirty="0">
            <a:solidFill>
              <a:srgbClr val="000000"/>
            </a:solidFill>
            <a:latin typeface="Arial"/>
            <a:ea typeface="+mn-ea"/>
            <a:cs typeface="+mn-cs"/>
          </a:endParaRPr>
        </a:p>
      </dgm:t>
    </dgm:pt>
    <dgm:pt modelId="{3AF9064B-AEE3-4813-9D1D-EB6B6F575CBF}" type="parTrans" cxnId="{61DD34C3-AB02-43D9-8313-DE68F8CC3EDF}">
      <dgm:prSet/>
      <dgm:spPr/>
      <dgm:t>
        <a:bodyPr/>
        <a:lstStyle/>
        <a:p>
          <a:endParaRPr lang="en-US"/>
        </a:p>
      </dgm:t>
    </dgm:pt>
    <dgm:pt modelId="{9305858B-BCA9-4B26-8942-429077A9A61E}" type="sibTrans" cxnId="{61DD34C3-AB02-43D9-8313-DE68F8CC3EDF}">
      <dgm:prSet/>
      <dgm:spPr/>
      <dgm:t>
        <a:bodyPr/>
        <a:lstStyle/>
        <a:p>
          <a:endParaRPr lang="en-US"/>
        </a:p>
      </dgm:t>
    </dgm:pt>
    <dgm:pt modelId="{3A4D0C5D-5D06-45BC-AC48-BAB2BFE28270}" type="pres">
      <dgm:prSet presAssocID="{7D4F2D9F-632F-4A3C-A39F-F62DCF3983E6}" presName="Name0" presStyleCnt="0">
        <dgm:presLayoutVars>
          <dgm:chPref val="1"/>
          <dgm:dir/>
          <dgm:animOne val="branch"/>
          <dgm:animLvl val="lvl"/>
          <dgm:resizeHandles/>
        </dgm:presLayoutVars>
      </dgm:prSet>
      <dgm:spPr/>
      <dgm:t>
        <a:bodyPr/>
        <a:lstStyle/>
        <a:p>
          <a:endParaRPr lang="en-US"/>
        </a:p>
      </dgm:t>
    </dgm:pt>
    <dgm:pt modelId="{DBC2BFEB-C392-4DE2-96EE-EA0C31A055A8}" type="pres">
      <dgm:prSet presAssocID="{F4FFF464-D39F-4339-B837-A221C06FDB6B}" presName="vertOne" presStyleCnt="0"/>
      <dgm:spPr/>
    </dgm:pt>
    <dgm:pt modelId="{A83D9EBD-8734-41F8-9326-7C882CF500B8}" type="pres">
      <dgm:prSet presAssocID="{F4FFF464-D39F-4339-B837-A221C06FDB6B}" presName="txOne" presStyleLbl="node0" presStyleIdx="0" presStyleCnt="4" custAng="0" custLinFactNeighborX="-723">
        <dgm:presLayoutVars>
          <dgm:chPref val="3"/>
        </dgm:presLayoutVars>
      </dgm:prSet>
      <dgm:spPr/>
      <dgm:t>
        <a:bodyPr/>
        <a:lstStyle/>
        <a:p>
          <a:endParaRPr lang="en-US"/>
        </a:p>
      </dgm:t>
    </dgm:pt>
    <dgm:pt modelId="{E7957A1B-6EA1-4023-82BF-2439888DCB13}" type="pres">
      <dgm:prSet presAssocID="{F4FFF464-D39F-4339-B837-A221C06FDB6B}" presName="horzOne" presStyleCnt="0"/>
      <dgm:spPr/>
    </dgm:pt>
    <dgm:pt modelId="{0068E638-3634-4640-ACD2-DBDBD11927BC}" type="pres">
      <dgm:prSet presAssocID="{E319AFE5-0B3C-46BF-9C74-5F5CE9D39479}" presName="sibSpaceOne" presStyleCnt="0"/>
      <dgm:spPr/>
    </dgm:pt>
    <dgm:pt modelId="{DBFF8F10-9C8C-4DBF-A6A0-14C8CFC8257D}" type="pres">
      <dgm:prSet presAssocID="{763F59A3-E9AE-41F3-8A3E-F59447204A29}" presName="vertOne" presStyleCnt="0"/>
      <dgm:spPr/>
    </dgm:pt>
    <dgm:pt modelId="{DA787BDB-7F28-4068-8682-FAFA2A6B8428}" type="pres">
      <dgm:prSet presAssocID="{763F59A3-E9AE-41F3-8A3E-F59447204A29}" presName="txOne" presStyleLbl="node0" presStyleIdx="1" presStyleCnt="4" custAng="0" custLinFactNeighborX="620">
        <dgm:presLayoutVars>
          <dgm:chPref val="3"/>
        </dgm:presLayoutVars>
      </dgm:prSet>
      <dgm:spPr/>
      <dgm:t>
        <a:bodyPr/>
        <a:lstStyle/>
        <a:p>
          <a:endParaRPr lang="en-US"/>
        </a:p>
      </dgm:t>
    </dgm:pt>
    <dgm:pt modelId="{3EC94B3A-1754-4C63-A416-2438171D609D}" type="pres">
      <dgm:prSet presAssocID="{763F59A3-E9AE-41F3-8A3E-F59447204A29}" presName="horzOne" presStyleCnt="0"/>
      <dgm:spPr/>
    </dgm:pt>
    <dgm:pt modelId="{E9FC1D07-CFDB-48DD-9B0B-AB7B4F96BFB8}" type="pres">
      <dgm:prSet presAssocID="{A1B9EAE9-41DA-41AA-9312-0F2BB652A1E2}" presName="sibSpaceOne" presStyleCnt="0"/>
      <dgm:spPr/>
    </dgm:pt>
    <dgm:pt modelId="{E09583C2-F10C-42E6-8C5A-B03E357FE836}" type="pres">
      <dgm:prSet presAssocID="{CD830E25-F4DA-4F7F-92F9-890D01FD2F95}" presName="vertOne" presStyleCnt="0"/>
      <dgm:spPr/>
    </dgm:pt>
    <dgm:pt modelId="{0D7CF4BB-28F4-4F76-8ED6-FFD628D6F3AE}" type="pres">
      <dgm:prSet presAssocID="{CD830E25-F4DA-4F7F-92F9-890D01FD2F95}" presName="txOne" presStyleLbl="node0" presStyleIdx="2" presStyleCnt="4">
        <dgm:presLayoutVars>
          <dgm:chPref val="3"/>
        </dgm:presLayoutVars>
      </dgm:prSet>
      <dgm:spPr/>
      <dgm:t>
        <a:bodyPr/>
        <a:lstStyle/>
        <a:p>
          <a:endParaRPr lang="en-US"/>
        </a:p>
      </dgm:t>
    </dgm:pt>
    <dgm:pt modelId="{FD92C112-79F3-4D7B-9C40-0EC31BAFD7B6}" type="pres">
      <dgm:prSet presAssocID="{CD830E25-F4DA-4F7F-92F9-890D01FD2F95}" presName="horzOne" presStyleCnt="0"/>
      <dgm:spPr/>
    </dgm:pt>
    <dgm:pt modelId="{52EE3007-A515-49D6-B7AA-5A2B071E2CAA}" type="pres">
      <dgm:prSet presAssocID="{E3476864-0E2C-4E2D-9E99-B39412D3024F}" presName="sibSpaceOne" presStyleCnt="0"/>
      <dgm:spPr/>
    </dgm:pt>
    <dgm:pt modelId="{2B308ABA-7B1E-439F-B043-FE6F9A156EBB}" type="pres">
      <dgm:prSet presAssocID="{66D50010-90A9-437F-9EB4-B2D7CD942B35}" presName="vertOne" presStyleCnt="0"/>
      <dgm:spPr/>
    </dgm:pt>
    <dgm:pt modelId="{AEB7F0A5-BB4E-4057-98A4-31DCD11E6B4A}" type="pres">
      <dgm:prSet presAssocID="{66D50010-90A9-437F-9EB4-B2D7CD942B35}" presName="txOne" presStyleLbl="node0" presStyleIdx="3" presStyleCnt="4" custLinFactNeighborY="3030">
        <dgm:presLayoutVars>
          <dgm:chPref val="3"/>
        </dgm:presLayoutVars>
      </dgm:prSet>
      <dgm:spPr/>
      <dgm:t>
        <a:bodyPr/>
        <a:lstStyle/>
        <a:p>
          <a:endParaRPr lang="en-US"/>
        </a:p>
      </dgm:t>
    </dgm:pt>
    <dgm:pt modelId="{F5AE8EA6-D5BC-4AC3-B283-60FFB99F3F5A}" type="pres">
      <dgm:prSet presAssocID="{66D50010-90A9-437F-9EB4-B2D7CD942B35}" presName="horzOne" presStyleCnt="0"/>
      <dgm:spPr/>
    </dgm:pt>
  </dgm:ptLst>
  <dgm:cxnLst>
    <dgm:cxn modelId="{07E3580C-A3FE-47CA-8816-9EFC86C2F00A}" type="presOf" srcId="{66D50010-90A9-437F-9EB4-B2D7CD942B35}" destId="{AEB7F0A5-BB4E-4057-98A4-31DCD11E6B4A}" srcOrd="0" destOrd="0" presId="urn:microsoft.com/office/officeart/2005/8/layout/architecture"/>
    <dgm:cxn modelId="{F7A7920A-BD1A-4C45-8406-E8F209063FEC}" type="presOf" srcId="{7D4F2D9F-632F-4A3C-A39F-F62DCF3983E6}" destId="{3A4D0C5D-5D06-45BC-AC48-BAB2BFE28270}" srcOrd="0" destOrd="0" presId="urn:microsoft.com/office/officeart/2005/8/layout/architecture"/>
    <dgm:cxn modelId="{BAEB888B-8EA0-4538-B087-7FEA0A392178}" type="presOf" srcId="{F4FFF464-D39F-4339-B837-A221C06FDB6B}" destId="{A83D9EBD-8734-41F8-9326-7C882CF500B8}" srcOrd="0" destOrd="0" presId="urn:microsoft.com/office/officeart/2005/8/layout/architecture"/>
    <dgm:cxn modelId="{36400D84-9608-4004-A1EF-E65F953469E7}" srcId="{7D4F2D9F-632F-4A3C-A39F-F62DCF3983E6}" destId="{763F59A3-E9AE-41F3-8A3E-F59447204A29}" srcOrd="1" destOrd="0" parTransId="{369C5CAB-E521-4431-8E1D-FBF6FCEB6DE1}" sibTransId="{A1B9EAE9-41DA-41AA-9312-0F2BB652A1E2}"/>
    <dgm:cxn modelId="{BA86D770-B091-4F72-B81C-FBCCE54BE29E}" type="presOf" srcId="{763F59A3-E9AE-41F3-8A3E-F59447204A29}" destId="{DA787BDB-7F28-4068-8682-FAFA2A6B8428}" srcOrd="0" destOrd="0" presId="urn:microsoft.com/office/officeart/2005/8/layout/architecture"/>
    <dgm:cxn modelId="{A09A88BD-1547-4D73-A579-9FBD07E9D713}" srcId="{7D4F2D9F-632F-4A3C-A39F-F62DCF3983E6}" destId="{CD830E25-F4DA-4F7F-92F9-890D01FD2F95}" srcOrd="2" destOrd="0" parTransId="{453EFDDE-3EAF-4317-96BB-10AA72681E98}" sibTransId="{E3476864-0E2C-4E2D-9E99-B39412D3024F}"/>
    <dgm:cxn modelId="{61DD34C3-AB02-43D9-8313-DE68F8CC3EDF}" srcId="{7D4F2D9F-632F-4A3C-A39F-F62DCF3983E6}" destId="{66D50010-90A9-437F-9EB4-B2D7CD942B35}" srcOrd="3" destOrd="0" parTransId="{3AF9064B-AEE3-4813-9D1D-EB6B6F575CBF}" sibTransId="{9305858B-BCA9-4B26-8942-429077A9A61E}"/>
    <dgm:cxn modelId="{60A23480-88D6-4FBA-87FF-3912F7980737}" type="presOf" srcId="{CD830E25-F4DA-4F7F-92F9-890D01FD2F95}" destId="{0D7CF4BB-28F4-4F76-8ED6-FFD628D6F3AE}" srcOrd="0" destOrd="0" presId="urn:microsoft.com/office/officeart/2005/8/layout/architecture"/>
    <dgm:cxn modelId="{1977B3CD-2459-47A8-80D1-E6C19E77FA4A}" srcId="{7D4F2D9F-632F-4A3C-A39F-F62DCF3983E6}" destId="{F4FFF464-D39F-4339-B837-A221C06FDB6B}" srcOrd="0" destOrd="0" parTransId="{56B914AE-DAFE-44EF-A079-FDAB3FD77862}" sibTransId="{E319AFE5-0B3C-46BF-9C74-5F5CE9D39479}"/>
    <dgm:cxn modelId="{92E25013-E331-4BCC-88CF-2D7416B8DE01}" type="presParOf" srcId="{3A4D0C5D-5D06-45BC-AC48-BAB2BFE28270}" destId="{DBC2BFEB-C392-4DE2-96EE-EA0C31A055A8}" srcOrd="0" destOrd="0" presId="urn:microsoft.com/office/officeart/2005/8/layout/architecture"/>
    <dgm:cxn modelId="{3A4990B5-C1F1-469B-9E04-0BFF65D73CB4}" type="presParOf" srcId="{DBC2BFEB-C392-4DE2-96EE-EA0C31A055A8}" destId="{A83D9EBD-8734-41F8-9326-7C882CF500B8}" srcOrd="0" destOrd="0" presId="urn:microsoft.com/office/officeart/2005/8/layout/architecture"/>
    <dgm:cxn modelId="{CE7F0773-18A9-402D-A5E9-6376D0E6BF49}" type="presParOf" srcId="{DBC2BFEB-C392-4DE2-96EE-EA0C31A055A8}" destId="{E7957A1B-6EA1-4023-82BF-2439888DCB13}" srcOrd="1" destOrd="0" presId="urn:microsoft.com/office/officeart/2005/8/layout/architecture"/>
    <dgm:cxn modelId="{E7F14247-A6A6-4272-8C8D-EBBF54AA6AE9}" type="presParOf" srcId="{3A4D0C5D-5D06-45BC-AC48-BAB2BFE28270}" destId="{0068E638-3634-4640-ACD2-DBDBD11927BC}" srcOrd="1" destOrd="0" presId="urn:microsoft.com/office/officeart/2005/8/layout/architecture"/>
    <dgm:cxn modelId="{2B47F455-7AFF-4B4C-B838-01B1967196F6}" type="presParOf" srcId="{3A4D0C5D-5D06-45BC-AC48-BAB2BFE28270}" destId="{DBFF8F10-9C8C-4DBF-A6A0-14C8CFC8257D}" srcOrd="2" destOrd="0" presId="urn:microsoft.com/office/officeart/2005/8/layout/architecture"/>
    <dgm:cxn modelId="{85FA6E2B-2A65-4771-95B4-BBBFCB837565}" type="presParOf" srcId="{DBFF8F10-9C8C-4DBF-A6A0-14C8CFC8257D}" destId="{DA787BDB-7F28-4068-8682-FAFA2A6B8428}" srcOrd="0" destOrd="0" presId="urn:microsoft.com/office/officeart/2005/8/layout/architecture"/>
    <dgm:cxn modelId="{2DC563A5-A50C-4114-B65F-AE92020F2FD6}" type="presParOf" srcId="{DBFF8F10-9C8C-4DBF-A6A0-14C8CFC8257D}" destId="{3EC94B3A-1754-4C63-A416-2438171D609D}" srcOrd="1" destOrd="0" presId="urn:microsoft.com/office/officeart/2005/8/layout/architecture"/>
    <dgm:cxn modelId="{D545D4E1-A8BE-4287-B15B-0FCF5D39C5D9}" type="presParOf" srcId="{3A4D0C5D-5D06-45BC-AC48-BAB2BFE28270}" destId="{E9FC1D07-CFDB-48DD-9B0B-AB7B4F96BFB8}" srcOrd="3" destOrd="0" presId="urn:microsoft.com/office/officeart/2005/8/layout/architecture"/>
    <dgm:cxn modelId="{04606899-4AF9-4E16-9E3F-D5BF9DFEB017}" type="presParOf" srcId="{3A4D0C5D-5D06-45BC-AC48-BAB2BFE28270}" destId="{E09583C2-F10C-42E6-8C5A-B03E357FE836}" srcOrd="4" destOrd="0" presId="urn:microsoft.com/office/officeart/2005/8/layout/architecture"/>
    <dgm:cxn modelId="{59D18EC3-9F95-439F-B81F-A98276FCECE3}" type="presParOf" srcId="{E09583C2-F10C-42E6-8C5A-B03E357FE836}" destId="{0D7CF4BB-28F4-4F76-8ED6-FFD628D6F3AE}" srcOrd="0" destOrd="0" presId="urn:microsoft.com/office/officeart/2005/8/layout/architecture"/>
    <dgm:cxn modelId="{D8B39A6F-04F9-40A0-8BC9-390C1BA44343}" type="presParOf" srcId="{E09583C2-F10C-42E6-8C5A-B03E357FE836}" destId="{FD92C112-79F3-4D7B-9C40-0EC31BAFD7B6}" srcOrd="1" destOrd="0" presId="urn:microsoft.com/office/officeart/2005/8/layout/architecture"/>
    <dgm:cxn modelId="{E7A1D5F4-A7F0-4BC9-B70D-F22FA50EAB82}" type="presParOf" srcId="{3A4D0C5D-5D06-45BC-AC48-BAB2BFE28270}" destId="{52EE3007-A515-49D6-B7AA-5A2B071E2CAA}" srcOrd="5" destOrd="0" presId="urn:microsoft.com/office/officeart/2005/8/layout/architecture"/>
    <dgm:cxn modelId="{74313CF6-C966-4836-AEBC-1EE71E4F784D}" type="presParOf" srcId="{3A4D0C5D-5D06-45BC-AC48-BAB2BFE28270}" destId="{2B308ABA-7B1E-439F-B043-FE6F9A156EBB}" srcOrd="6" destOrd="0" presId="urn:microsoft.com/office/officeart/2005/8/layout/architecture"/>
    <dgm:cxn modelId="{E7E69D82-D9F1-409E-B703-B659EF1F9170}" type="presParOf" srcId="{2B308ABA-7B1E-439F-B043-FE6F9A156EBB}" destId="{AEB7F0A5-BB4E-4057-98A4-31DCD11E6B4A}" srcOrd="0" destOrd="0" presId="urn:microsoft.com/office/officeart/2005/8/layout/architecture"/>
    <dgm:cxn modelId="{DCE4365A-42BF-480A-BDBF-8D0493AA2DF8}" type="presParOf" srcId="{2B308ABA-7B1E-439F-B043-FE6F9A156EBB}" destId="{F5AE8EA6-D5BC-4AC3-B283-60FFB99F3F5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D9EBD-8734-41F8-9326-7C882CF500B8}">
      <dsp:nvSpPr>
        <dsp:cNvPr id="0" name=""/>
        <dsp:cNvSpPr/>
      </dsp:nvSpPr>
      <dsp:spPr>
        <a:xfrm>
          <a:off x="0" y="0"/>
          <a:ext cx="1798349" cy="1267365"/>
        </a:xfrm>
        <a:prstGeom prst="roundRect">
          <a:avLst>
            <a:gd name="adj" fmla="val 10000"/>
          </a:avLst>
        </a:prstGeom>
        <a:solidFill>
          <a:srgbClr val="E5F4FF"/>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Straightforward</a:t>
          </a:r>
          <a:endParaRPr lang="en-US" sz="1600" b="1" kern="1200" dirty="0">
            <a:solidFill>
              <a:srgbClr val="000000"/>
            </a:solidFill>
            <a:latin typeface="Arial"/>
            <a:ea typeface="+mn-ea"/>
            <a:cs typeface="+mn-cs"/>
          </a:endParaRPr>
        </a:p>
      </dsp:txBody>
      <dsp:txXfrm>
        <a:off x="37120" y="37120"/>
        <a:ext cx="1724109" cy="1193125"/>
      </dsp:txXfrm>
    </dsp:sp>
    <dsp:sp modelId="{DA787BDB-7F28-4068-8682-FAFA2A6B8428}">
      <dsp:nvSpPr>
        <dsp:cNvPr id="0" name=""/>
        <dsp:cNvSpPr/>
      </dsp:nvSpPr>
      <dsp:spPr>
        <a:xfrm>
          <a:off x="2113466" y="0"/>
          <a:ext cx="1798349" cy="1267365"/>
        </a:xfrm>
        <a:prstGeom prst="roundRect">
          <a:avLst>
            <a:gd name="adj" fmla="val 10000"/>
          </a:avLst>
        </a:prstGeom>
        <a:solidFill>
          <a:srgbClr val="E5F4FF"/>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Low </a:t>
          </a:r>
        </a:p>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Complexity</a:t>
          </a:r>
          <a:endParaRPr lang="en-US" sz="1600" b="1" kern="1200" dirty="0">
            <a:solidFill>
              <a:srgbClr val="000000"/>
            </a:solidFill>
            <a:latin typeface="Arial"/>
            <a:ea typeface="+mn-ea"/>
            <a:cs typeface="+mn-cs"/>
          </a:endParaRPr>
        </a:p>
      </dsp:txBody>
      <dsp:txXfrm>
        <a:off x="2150586" y="37120"/>
        <a:ext cx="1724109" cy="1193125"/>
      </dsp:txXfrm>
    </dsp:sp>
    <dsp:sp modelId="{0D7CF4BB-28F4-4F76-8ED6-FFD628D6F3AE}">
      <dsp:nvSpPr>
        <dsp:cNvPr id="0" name=""/>
        <dsp:cNvSpPr/>
      </dsp:nvSpPr>
      <dsp:spPr>
        <a:xfrm>
          <a:off x="4202788" y="0"/>
          <a:ext cx="1798349" cy="1267365"/>
        </a:xfrm>
        <a:prstGeom prst="roundRect">
          <a:avLst>
            <a:gd name="adj" fmla="val 10000"/>
          </a:avLst>
        </a:prstGeom>
        <a:solidFill>
          <a:srgbClr val="E5F4FF"/>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Moderate</a:t>
          </a:r>
        </a:p>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Complexity</a:t>
          </a:r>
          <a:endParaRPr lang="en-US" sz="1600" b="1" kern="1200" dirty="0">
            <a:solidFill>
              <a:srgbClr val="000000"/>
            </a:solidFill>
            <a:latin typeface="Arial"/>
            <a:ea typeface="+mn-ea"/>
            <a:cs typeface="+mn-cs"/>
          </a:endParaRPr>
        </a:p>
      </dsp:txBody>
      <dsp:txXfrm>
        <a:off x="4239908" y="37120"/>
        <a:ext cx="1724109" cy="1193125"/>
      </dsp:txXfrm>
    </dsp:sp>
    <dsp:sp modelId="{AEB7F0A5-BB4E-4057-98A4-31DCD11E6B4A}">
      <dsp:nvSpPr>
        <dsp:cNvPr id="0" name=""/>
        <dsp:cNvSpPr/>
      </dsp:nvSpPr>
      <dsp:spPr>
        <a:xfrm>
          <a:off x="6303261" y="0"/>
          <a:ext cx="1798349" cy="1267365"/>
        </a:xfrm>
        <a:prstGeom prst="roundRect">
          <a:avLst>
            <a:gd name="adj" fmla="val 10000"/>
          </a:avLst>
        </a:prstGeom>
        <a:solidFill>
          <a:srgbClr val="E5F4FF"/>
        </a:solidFill>
        <a:ln w="254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High</a:t>
          </a:r>
        </a:p>
        <a:p>
          <a:pPr lvl="0" algn="ctr" defTabSz="711200" rtl="0">
            <a:lnSpc>
              <a:spcPct val="90000"/>
            </a:lnSpc>
            <a:spcBef>
              <a:spcPct val="0"/>
            </a:spcBef>
            <a:spcAft>
              <a:spcPct val="35000"/>
            </a:spcAft>
          </a:pPr>
          <a:r>
            <a:rPr lang="en-US" sz="1600" b="1" kern="1200" dirty="0" smtClean="0">
              <a:solidFill>
                <a:srgbClr val="000000"/>
              </a:solidFill>
              <a:latin typeface="Arial"/>
              <a:ea typeface="+mn-ea"/>
              <a:cs typeface="+mn-cs"/>
            </a:rPr>
            <a:t>Complexity</a:t>
          </a:r>
          <a:endParaRPr lang="en-US" sz="1600" b="1" kern="1200" dirty="0">
            <a:solidFill>
              <a:srgbClr val="000000"/>
            </a:solidFill>
            <a:latin typeface="Arial"/>
            <a:ea typeface="+mn-ea"/>
            <a:cs typeface="+mn-cs"/>
          </a:endParaRPr>
        </a:p>
      </dsp:txBody>
      <dsp:txXfrm>
        <a:off x="6340381" y="37120"/>
        <a:ext cx="1724109" cy="1193125"/>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12/2/2020</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414806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Medicare pays for Resident Physician services through Medicare Part A to the hospital. Medicare makes the payments based on the proportionate share of Medicare patients seen at the teaching hospital.</a:t>
            </a:r>
          </a:p>
          <a:p>
            <a:pPr marL="171450" indent="-171450">
              <a:buFont typeface="Arial" panose="020B0604020202020204" pitchFamily="34" charset="0"/>
              <a:buChar char="•"/>
            </a:pPr>
            <a:r>
              <a:rPr lang="en-US" dirty="0" smtClean="0"/>
              <a:t>Teaching Physicians (TPs) are paid by Medicare Part B on a fee-for-service basis.</a:t>
            </a:r>
          </a:p>
          <a:p>
            <a:pPr marL="171450" indent="-171450">
              <a:buFont typeface="Arial" panose="020B0604020202020204" pitchFamily="34" charset="0"/>
              <a:buChar char="•"/>
            </a:pPr>
            <a:r>
              <a:rPr lang="en-US" dirty="0" smtClean="0"/>
              <a:t>Medicare Part B will pay for TP services with the Resident Physician when the Teaching Physician participates and documents his/her involvement in the service. </a:t>
            </a:r>
          </a:p>
          <a:p>
            <a:pPr marL="171450" indent="-171450">
              <a:buFont typeface="Arial" panose="020B0604020202020204" pitchFamily="34" charset="0"/>
              <a:buChar char="•"/>
            </a:pPr>
            <a:r>
              <a:rPr lang="en-US" dirty="0" smtClean="0"/>
              <a:t>If the TP does not participate in a given patient service when a Resident is involved, and meet specific documentation requirements, the TP may not bill for the service.</a:t>
            </a:r>
          </a:p>
        </p:txBody>
      </p:sp>
      <p:sp>
        <p:nvSpPr>
          <p:cNvPr id="4" name="Slide Number Placeholder 3"/>
          <p:cNvSpPr>
            <a:spLocks noGrp="1"/>
          </p:cNvSpPr>
          <p:nvPr>
            <p:ph type="sldNum" sz="quarter" idx="10"/>
          </p:nvPr>
        </p:nvSpPr>
        <p:spPr/>
        <p:txBody>
          <a:bodyPr/>
          <a:lstStyle/>
          <a:p>
            <a:fld id="{53BCCA8E-E054-4945-93F6-8F3E2A7D5A26}" type="slidenum">
              <a:rPr lang="en-US" smtClean="0"/>
              <a:t>24</a:t>
            </a:fld>
            <a:endParaRPr lang="en-US"/>
          </a:p>
        </p:txBody>
      </p:sp>
    </p:spTree>
    <p:extLst>
      <p:ext uri="{BB962C8B-B14F-4D97-AF65-F5344CB8AC3E}">
        <p14:creationId xmlns:p14="http://schemas.microsoft.com/office/powerpoint/2010/main" val="344605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**UNC Health follows Medicare</a:t>
            </a:r>
            <a:r>
              <a:rPr lang="en-US" baseline="0" dirty="0" smtClean="0"/>
              <a:t> guidelines for Medicare Advantage Plans.</a:t>
            </a:r>
            <a:endParaRPr lang="en-US" dirty="0" smtClean="0"/>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26</a:t>
            </a:fld>
            <a:endParaRPr lang="en-US"/>
          </a:p>
        </p:txBody>
      </p:sp>
    </p:spTree>
    <p:extLst>
      <p:ext uri="{BB962C8B-B14F-4D97-AF65-F5344CB8AC3E}">
        <p14:creationId xmlns:p14="http://schemas.microsoft.com/office/powerpoint/2010/main" val="333397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procedures that take only a few minutes (5 minutes or less) to complete, e.g., simple suture, and involve relatively little decision making once the need for the operation is determined, the TP must be present for the entire procedure in order to bill for the procedure. </a:t>
            </a:r>
          </a:p>
        </p:txBody>
      </p:sp>
      <p:sp>
        <p:nvSpPr>
          <p:cNvPr id="4" name="Slide Number Placeholder 3"/>
          <p:cNvSpPr>
            <a:spLocks noGrp="1"/>
          </p:cNvSpPr>
          <p:nvPr>
            <p:ph type="sldNum" sz="quarter" idx="10"/>
          </p:nvPr>
        </p:nvSpPr>
        <p:spPr/>
        <p:txBody>
          <a:bodyPr/>
          <a:lstStyle/>
          <a:p>
            <a:fld id="{53BCCA8E-E054-4945-93F6-8F3E2A7D5A26}" type="slidenum">
              <a:rPr lang="en-US" smtClean="0"/>
              <a:t>27</a:t>
            </a:fld>
            <a:endParaRPr lang="en-US"/>
          </a:p>
        </p:txBody>
      </p:sp>
    </p:spTree>
    <p:extLst>
      <p:ext uri="{BB962C8B-B14F-4D97-AF65-F5344CB8AC3E}">
        <p14:creationId xmlns:p14="http://schemas.microsoft.com/office/powerpoint/2010/main" val="140088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documentation is not billable, because the attestation does not make it possible to determine whether the TP was present, evaluated the patient, and/or had any involvement with the plan of care.</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28</a:t>
            </a:fld>
            <a:endParaRPr lang="en-US"/>
          </a:p>
        </p:txBody>
      </p:sp>
    </p:spTree>
    <p:extLst>
      <p:ext uri="{BB962C8B-B14F-4D97-AF65-F5344CB8AC3E}">
        <p14:creationId xmlns:p14="http://schemas.microsoft.com/office/powerpoint/2010/main" val="255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attending physician’s services to the patient must be of the same character in terms of the responsibilities to the patient that are assumed and fulfilled as the services rendered to other paying patients. </a:t>
            </a:r>
          </a:p>
        </p:txBody>
      </p:sp>
      <p:sp>
        <p:nvSpPr>
          <p:cNvPr id="4" name="Slide Number Placeholder 3"/>
          <p:cNvSpPr>
            <a:spLocks noGrp="1"/>
          </p:cNvSpPr>
          <p:nvPr>
            <p:ph type="sldNum" sz="quarter" idx="10"/>
          </p:nvPr>
        </p:nvSpPr>
        <p:spPr/>
        <p:txBody>
          <a:bodyPr/>
          <a:lstStyle/>
          <a:p>
            <a:fld id="{53BCCA8E-E054-4945-93F6-8F3E2A7D5A26}" type="slidenum">
              <a:rPr lang="en-US" smtClean="0"/>
              <a:t>31</a:t>
            </a:fld>
            <a:endParaRPr lang="en-US"/>
          </a:p>
        </p:txBody>
      </p:sp>
    </p:spTree>
    <p:extLst>
      <p:ext uri="{BB962C8B-B14F-4D97-AF65-F5344CB8AC3E}">
        <p14:creationId xmlns:p14="http://schemas.microsoft.com/office/powerpoint/2010/main" val="404236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providing care and billing the Medicaid program for services to patients, Teaching Physicians assume full responsibility for the health and safety of the patient.</a:t>
            </a:r>
          </a:p>
        </p:txBody>
      </p:sp>
      <p:sp>
        <p:nvSpPr>
          <p:cNvPr id="4" name="Slide Number Placeholder 3"/>
          <p:cNvSpPr>
            <a:spLocks noGrp="1"/>
          </p:cNvSpPr>
          <p:nvPr>
            <p:ph type="sldNum" sz="quarter" idx="10"/>
          </p:nvPr>
        </p:nvSpPr>
        <p:spPr/>
        <p:txBody>
          <a:bodyPr/>
          <a:lstStyle/>
          <a:p>
            <a:fld id="{53BCCA8E-E054-4945-93F6-8F3E2A7D5A26}" type="slidenum">
              <a:rPr lang="en-US" smtClean="0"/>
              <a:t>34</a:t>
            </a:fld>
            <a:endParaRPr lang="en-US"/>
          </a:p>
        </p:txBody>
      </p:sp>
    </p:spTree>
    <p:extLst>
      <p:ext uri="{BB962C8B-B14F-4D97-AF65-F5344CB8AC3E}">
        <p14:creationId xmlns:p14="http://schemas.microsoft.com/office/powerpoint/2010/main" val="418648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Clr>
                <a:srgbClr val="99CCFF"/>
              </a:buClr>
              <a:buFont typeface="Arial" panose="020B0604020202020204" pitchFamily="34" charset="0"/>
              <a:buChar char="•"/>
              <a:defRPr/>
            </a:pPr>
            <a:r>
              <a:rPr lang="en-US" sz="1200" b="0" dirty="0" smtClean="0"/>
              <a:t>Codes 99291 and 99292 are used to report the total duration of time spent providing critical care services to a critically ill or critically injured patient, even if the time spent providing care is not continuous. </a:t>
            </a:r>
          </a:p>
          <a:p>
            <a:pPr marL="285750" indent="-285750">
              <a:spcBef>
                <a:spcPts val="1200"/>
              </a:spcBef>
              <a:spcAft>
                <a:spcPts val="1200"/>
              </a:spcAft>
              <a:buClr>
                <a:srgbClr val="99CCFF"/>
              </a:buClr>
              <a:buFont typeface="Arial" panose="020B0604020202020204" pitchFamily="34" charset="0"/>
              <a:buChar char="•"/>
              <a:defRPr/>
            </a:pPr>
            <a:r>
              <a:rPr lang="en-US" sz="1200" b="0" dirty="0" smtClean="0"/>
              <a:t>When a provider is providing critical care services, the individual must devote their full attention to the patient and therefore, the provider may not provide services to any other patient during the same period of time. </a:t>
            </a:r>
          </a:p>
          <a:p>
            <a:pPr marL="285750" indent="-285750">
              <a:spcBef>
                <a:spcPts val="1200"/>
              </a:spcBef>
              <a:spcAft>
                <a:spcPts val="1200"/>
              </a:spcAft>
              <a:buClr>
                <a:srgbClr val="99CCFF"/>
              </a:buClr>
              <a:buFont typeface="Arial" panose="020B0604020202020204" pitchFamily="34" charset="0"/>
              <a:buChar char="•"/>
              <a:defRPr/>
            </a:pPr>
            <a:r>
              <a:rPr lang="en-US" sz="1200" b="0" dirty="0" smtClean="0"/>
              <a:t>Critical Care time includes the time that is spent engaged in work directly related to the individual patient’s care whether the time is spent at the bedside of the patient or elsewhere on the unit or floor.</a:t>
            </a:r>
          </a:p>
          <a:p>
            <a:endParaRPr lang="en-US" dirty="0" smtClean="0"/>
          </a:p>
        </p:txBody>
      </p:sp>
      <p:sp>
        <p:nvSpPr>
          <p:cNvPr id="4" name="Slide Number Placeholder 3"/>
          <p:cNvSpPr>
            <a:spLocks noGrp="1"/>
          </p:cNvSpPr>
          <p:nvPr>
            <p:ph type="sldNum" sz="quarter" idx="10"/>
          </p:nvPr>
        </p:nvSpPr>
        <p:spPr/>
        <p:txBody>
          <a:bodyPr/>
          <a:lstStyle/>
          <a:p>
            <a:fld id="{53BCCA8E-E054-4945-93F6-8F3E2A7D5A26}" type="slidenum">
              <a:rPr lang="en-US" smtClean="0"/>
              <a:t>37</a:t>
            </a:fld>
            <a:endParaRPr lang="en-US"/>
          </a:p>
        </p:txBody>
      </p:sp>
    </p:spTree>
    <p:extLst>
      <p:ext uri="{BB962C8B-B14F-4D97-AF65-F5344CB8AC3E}">
        <p14:creationId xmlns:p14="http://schemas.microsoft.com/office/powerpoint/2010/main" val="265986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Critical care services must be medically necessary and reasonable. In some instances, the patient may require critical care for the first day, but not on subsequent days as their condition has stabilized.</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While critical care is usually given in a critical care area such as a coronary care unit, intensive care unit, respiratory care unit, or the emergency department, payment may also be made for critical care services that you provide in any location as long as this care meets the critical care definition.</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When a provider is providing critical care services, the individual must devote their full attention to the patient and therefore, the provider may not provide services to any other patient during the same period of time. </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Critical Care time includes the time that is spent engaged in work directly related to the individual patient’s care whether the time is spent at the bedside of the patient or elsewhere on the unit or floor.</a:t>
            </a:r>
          </a:p>
          <a:p>
            <a:pPr marL="285750" indent="-285750" algn="l">
              <a:spcAft>
                <a:spcPts val="600"/>
              </a:spcAft>
              <a:buClr>
                <a:srgbClr val="99CCFF"/>
              </a:buClr>
              <a:buFont typeface="Wingdings" panose="05000000000000000000" pitchFamily="2" charset="2"/>
              <a:buChar char="§"/>
            </a:pPr>
            <a:r>
              <a:rPr lang="en-US" sz="1200" kern="1200" dirty="0" smtClean="0">
                <a:solidFill>
                  <a:schemeClr val="tx1"/>
                </a:solidFill>
                <a:latin typeface="Arial" charset="0"/>
                <a:ea typeface="+mn-ea"/>
                <a:cs typeface="Arial" charset="0"/>
              </a:rPr>
              <a:t>Codes 99291 and 99292 are used to report the total duration of time spent providing critical care services to a critically ill or critically injured patient, even if the time spent providing care is not continuous. </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38</a:t>
            </a:fld>
            <a:endParaRPr lang="en-US"/>
          </a:p>
        </p:txBody>
      </p:sp>
    </p:spTree>
    <p:extLst>
      <p:ext uri="{BB962C8B-B14F-4D97-AF65-F5344CB8AC3E}">
        <p14:creationId xmlns:p14="http://schemas.microsoft.com/office/powerpoint/2010/main" val="174685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https://www.palmettogba.com/palmetto/providers.nsf/DocsCat/Providers~JM%20Part%20B~EM%20Help%20Center~Weekly%20Tips~9CZPSV6620?open</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40</a:t>
            </a:fld>
            <a:endParaRPr lang="en-US"/>
          </a:p>
        </p:txBody>
      </p:sp>
    </p:spTree>
    <p:extLst>
      <p:ext uri="{BB962C8B-B14F-4D97-AF65-F5344CB8AC3E}">
        <p14:creationId xmlns:p14="http://schemas.microsoft.com/office/powerpoint/2010/main" val="1352408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43</a:t>
            </a:fld>
            <a:endParaRPr lang="en-US"/>
          </a:p>
        </p:txBody>
      </p:sp>
    </p:spTree>
    <p:extLst>
      <p:ext uri="{BB962C8B-B14F-4D97-AF65-F5344CB8AC3E}">
        <p14:creationId xmlns:p14="http://schemas.microsoft.com/office/powerpoint/2010/main" val="288219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83967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44</a:t>
            </a:fld>
            <a:endParaRPr lang="en-US"/>
          </a:p>
        </p:txBody>
      </p:sp>
    </p:spTree>
    <p:extLst>
      <p:ext uri="{BB962C8B-B14F-4D97-AF65-F5344CB8AC3E}">
        <p14:creationId xmlns:p14="http://schemas.microsoft.com/office/powerpoint/2010/main" val="167661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45</a:t>
            </a:fld>
            <a:endParaRPr lang="en-US"/>
          </a:p>
        </p:txBody>
      </p:sp>
    </p:spTree>
    <p:extLst>
      <p:ext uri="{BB962C8B-B14F-4D97-AF65-F5344CB8AC3E}">
        <p14:creationId xmlns:p14="http://schemas.microsoft.com/office/powerpoint/2010/main" val="81220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279209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16">
              <a:defRPr/>
            </a:pPr>
            <a:r>
              <a:rPr lang="en-US" b="0" kern="0" dirty="0" smtClean="0">
                <a:solidFill>
                  <a:srgbClr val="000000"/>
                </a:solidFill>
              </a:rPr>
              <a:t>There are two versions of the documentation guidelines – the 1995 version and the 1997 version.</a:t>
            </a:r>
          </a:p>
          <a:p>
            <a:pPr lvl="1">
              <a:buClr>
                <a:srgbClr val="99CCFF"/>
              </a:buClr>
              <a:buFont typeface="Wingdings" panose="05000000000000000000" pitchFamily="2" charset="2"/>
              <a:buChar char="§"/>
              <a:defRPr/>
            </a:pPr>
            <a:r>
              <a:rPr lang="en-US" kern="0" dirty="0" smtClean="0">
                <a:solidFill>
                  <a:srgbClr val="000000"/>
                </a:solidFill>
              </a:rPr>
              <a:t>The </a:t>
            </a:r>
            <a:r>
              <a:rPr lang="en-US" b="1" kern="0" dirty="0" smtClean="0">
                <a:solidFill>
                  <a:srgbClr val="000000"/>
                </a:solidFill>
              </a:rPr>
              <a:t>1995 guidelines </a:t>
            </a:r>
            <a:r>
              <a:rPr lang="en-US" kern="0" dirty="0" smtClean="0">
                <a:solidFill>
                  <a:srgbClr val="000000"/>
                </a:solidFill>
              </a:rPr>
              <a:t>recognize 10 body areas and 12 organ systems</a:t>
            </a:r>
          </a:p>
          <a:p>
            <a:pPr lvl="1">
              <a:buClr>
                <a:srgbClr val="99CCFF"/>
              </a:buClr>
              <a:buFont typeface="Wingdings" panose="05000000000000000000" pitchFamily="2" charset="2"/>
              <a:buChar char="§"/>
              <a:defRPr/>
            </a:pPr>
            <a:endParaRPr lang="en-US" kern="0" dirty="0" smtClean="0">
              <a:solidFill>
                <a:srgbClr val="000000"/>
              </a:solidFill>
            </a:endParaRPr>
          </a:p>
          <a:p>
            <a:pPr lvl="1">
              <a:buClr>
                <a:srgbClr val="99CCFF"/>
              </a:buClr>
              <a:buFont typeface="Wingdings" panose="05000000000000000000" pitchFamily="2" charset="2"/>
              <a:buChar char="§"/>
              <a:defRPr/>
            </a:pPr>
            <a:r>
              <a:rPr lang="en-US" kern="0" dirty="0" smtClean="0">
                <a:solidFill>
                  <a:srgbClr val="000000"/>
                </a:solidFill>
              </a:rPr>
              <a:t>The </a:t>
            </a:r>
            <a:r>
              <a:rPr lang="en-US" b="1" kern="0" dirty="0" smtClean="0">
                <a:solidFill>
                  <a:srgbClr val="000000"/>
                </a:solidFill>
              </a:rPr>
              <a:t>1997 guidelines </a:t>
            </a:r>
            <a:r>
              <a:rPr lang="en-US" kern="0" dirty="0" smtClean="0">
                <a:solidFill>
                  <a:srgbClr val="000000"/>
                </a:solidFill>
              </a:rPr>
              <a:t>require more detail in the documentation but allow for comprehensive levels for specialty specific exams.</a:t>
            </a:r>
          </a:p>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377082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398492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61428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Arial" charset="0"/>
              </a:rPr>
              <a:t>https://unchcs.intranet.unchealthcare.org/dept/ACP/compliance/Documents/EM/EM_Risk_Table.pdf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Arial" charset="0"/>
              </a:rPr>
              <a:t>The </a:t>
            </a:r>
            <a:r>
              <a:rPr lang="en-US" sz="1200" kern="1200" dirty="0" smtClean="0">
                <a:solidFill>
                  <a:schemeClr val="tx1"/>
                </a:solidFill>
                <a:effectLst/>
                <a:latin typeface="Arial" charset="0"/>
                <a:ea typeface="+mn-ea"/>
                <a:cs typeface="Arial" charset="0"/>
              </a:rPr>
              <a:t>third component is the table of risk. Per the CMS Documentation Guidelines, “[The] table may be used to help determine whether the risk of significant complications, morbidity, and/or mortality is minimal, low, moderate, or high. </a:t>
            </a:r>
            <a:r>
              <a:rPr lang="en-US" sz="1200" b="1" kern="1200" dirty="0" smtClean="0">
                <a:solidFill>
                  <a:schemeClr val="tx1"/>
                </a:solidFill>
                <a:effectLst/>
                <a:latin typeface="Arial" charset="0"/>
                <a:ea typeface="+mn-ea"/>
                <a:cs typeface="Arial" charset="0"/>
              </a:rPr>
              <a:t>Because the determination of risk is complex and not readily quantifiable, the table includes common clinical examples rather than absolute measures of risk.</a:t>
            </a:r>
            <a:r>
              <a:rPr lang="en-US" sz="1200" kern="1200" dirty="0" smtClean="0">
                <a:solidFill>
                  <a:schemeClr val="tx1"/>
                </a:solidFill>
                <a:effectLst/>
                <a:latin typeface="Arial" charset="0"/>
                <a:ea typeface="+mn-ea"/>
                <a:cs typeface="Arial" charset="0"/>
              </a:rPr>
              <a:t> The assessment of risk of the presenting problems is based on the risk related to the disease process anticipated between the present encounter and the next one. </a:t>
            </a:r>
            <a:r>
              <a:rPr lang="en-US" sz="1200" b="1" kern="1200" dirty="0" smtClean="0">
                <a:solidFill>
                  <a:schemeClr val="tx1"/>
                </a:solidFill>
                <a:effectLst/>
                <a:latin typeface="Arial" charset="0"/>
                <a:ea typeface="+mn-ea"/>
                <a:cs typeface="Arial" charset="0"/>
              </a:rPr>
              <a:t>The highest level of risk in any one category determines the overall risk.</a:t>
            </a:r>
            <a:endParaRPr lang="en-US" b="1" dirty="0" smtClean="0"/>
          </a:p>
        </p:txBody>
      </p:sp>
      <p:sp>
        <p:nvSpPr>
          <p:cNvPr id="4" name="Slide Number Placeholder 3"/>
          <p:cNvSpPr>
            <a:spLocks noGrp="1"/>
          </p:cNvSpPr>
          <p:nvPr>
            <p:ph type="sldNum" sz="quarter" idx="10"/>
          </p:nvPr>
        </p:nvSpPr>
        <p:spPr/>
        <p:txBody>
          <a:bodyPr/>
          <a:lstStyle/>
          <a:p>
            <a:fld id="{53BCCA8E-E054-4945-93F6-8F3E2A7D5A26}" type="slidenum">
              <a:rPr lang="en-US" smtClean="0"/>
              <a:t>19</a:t>
            </a:fld>
            <a:endParaRPr lang="en-US"/>
          </a:p>
        </p:txBody>
      </p:sp>
    </p:spTree>
    <p:extLst>
      <p:ext uri="{BB962C8B-B14F-4D97-AF65-F5344CB8AC3E}">
        <p14:creationId xmlns:p14="http://schemas.microsoft.com/office/powerpoint/2010/main" val="339892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21</a:t>
            </a:fld>
            <a:endParaRPr lang="en-US"/>
          </a:p>
        </p:txBody>
      </p:sp>
    </p:spTree>
    <p:extLst>
      <p:ext uri="{BB962C8B-B14F-4D97-AF65-F5344CB8AC3E}">
        <p14:creationId xmlns:p14="http://schemas.microsoft.com/office/powerpoint/2010/main" val="429013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22</a:t>
            </a:fld>
            <a:endParaRPr lang="en-US"/>
          </a:p>
        </p:txBody>
      </p:sp>
    </p:spTree>
    <p:extLst>
      <p:ext uri="{BB962C8B-B14F-4D97-AF65-F5344CB8AC3E}">
        <p14:creationId xmlns:p14="http://schemas.microsoft.com/office/powerpoint/2010/main" val="4079597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p:nvPr>
        </p:nvSpPr>
        <p:spPr>
          <a:xfrm>
            <a:off x="457200" y="342900"/>
            <a:ext cx="8229599" cy="1241425"/>
          </a:xfrm>
        </p:spPr>
        <p:txBody>
          <a:bodyPr tIns="137160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4" name="Picture 13" descr="A close up of a sign&#10;&#10;Description automatically generated">
            <a:extLst>
              <a:ext uri="{FF2B5EF4-FFF2-40B4-BE49-F238E27FC236}">
                <a16:creationId xmlns:a16="http://schemas.microsoft.com/office/drawing/2014/main" id="{7012197A-6C35-7B49-B22F-CAF3D52463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199" y="1584324"/>
            <a:ext cx="8229600"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0A75E391-5DF6-8A45-9113-02BCED9771F0}"/>
              </a:ext>
            </a:extLst>
          </p:cNvPr>
          <p:cNvSpPr>
            <a:spLocks noGrp="1"/>
          </p:cNvSpPr>
          <p:nvPr>
            <p:ph type="title"/>
          </p:nvPr>
        </p:nvSpPr>
        <p:spPr>
          <a:xfrm>
            <a:off x="457199" y="342900"/>
            <a:ext cx="8229600" cy="723900"/>
          </a:xfrm>
        </p:spPr>
        <p:txBody>
          <a:bodyPr/>
          <a:lstStyle/>
          <a:p>
            <a:r>
              <a:rPr lang="en-US" smtClean="0"/>
              <a:t>Click to edit Master title style</a:t>
            </a:r>
            <a:endParaRPr lang="en-US"/>
          </a:p>
        </p:txBody>
      </p:sp>
      <p:cxnSp>
        <p:nvCxnSpPr>
          <p:cNvPr id="10" name="Straight Connector 9">
            <a:extLst>
              <a:ext uri="{FF2B5EF4-FFF2-40B4-BE49-F238E27FC236}">
                <a16:creationId xmlns:a16="http://schemas.microsoft.com/office/drawing/2014/main" id="{22CD5F2E-8E58-A14B-B80C-9B6594482EB6}"/>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721225" y="1584323"/>
            <a:ext cx="3965575"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3FCF24DE-84A8-7A48-9A78-60AE35523992}"/>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15107BC0-417D-C644-BE0C-0C6F14AE94F2}"/>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2559049"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294063" y="1584324"/>
            <a:ext cx="2555876"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129337" y="1584324"/>
            <a:ext cx="2557463"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10" name="Title 9">
            <a:extLst>
              <a:ext uri="{FF2B5EF4-FFF2-40B4-BE49-F238E27FC236}">
                <a16:creationId xmlns:a16="http://schemas.microsoft.com/office/drawing/2014/main" id="{17179FC8-F3CD-6145-AC85-15F1B43C994C}"/>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cxnSp>
        <p:nvCxnSpPr>
          <p:cNvPr id="11" name="Straight Connector 10">
            <a:extLst>
              <a:ext uri="{FF2B5EF4-FFF2-40B4-BE49-F238E27FC236}">
                <a16:creationId xmlns:a16="http://schemas.microsoft.com/office/drawing/2014/main" id="{A82876C4-1E46-7743-A870-A05FA1367C3F}"/>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4365212"/>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B10F3544-2CD2-DA4B-891B-1BF196A50704}"/>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3747695"/>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4721225" y="5332021"/>
            <a:ext cx="3965575"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4721225" y="1584325"/>
            <a:ext cx="3965575" cy="4676775"/>
          </a:xfrm>
          <a:pattFill prst="pct10">
            <a:fgClr>
              <a:schemeClr val="tx2"/>
            </a:fgClr>
            <a:bgClr>
              <a:schemeClr val="bg1"/>
            </a:bgClr>
          </a:pattFill>
        </p:spPr>
        <p:txBody>
          <a:bodyPr tIns="2468880"/>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5" name="Picture 14" descr="A close up of a sign&#10;&#10;Description automatically generated">
            <a:extLst>
              <a:ext uri="{FF2B5EF4-FFF2-40B4-BE49-F238E27FC236}">
                <a16:creationId xmlns:a16="http://schemas.microsoft.com/office/drawing/2014/main" id="{84A357AF-9532-0444-B439-68721ED498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CEF471-47F7-9F48-A6D0-2D0976912E7A}"/>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721225" y="1584325"/>
            <a:ext cx="3965575" cy="4676775"/>
          </a:xfrm>
          <a:pattFill prst="pct10">
            <a:fgClr>
              <a:schemeClr val="accent1"/>
            </a:fgClr>
            <a:bgClr>
              <a:schemeClr val="bg1"/>
            </a:bgClr>
          </a:pattFill>
        </p:spPr>
        <p:txBody>
          <a:bodyPr tIns="2514600"/>
          <a:lstStyle>
            <a:lvl1pPr algn="ctr">
              <a:defRPr/>
            </a:lvl1pPr>
          </a:lstStyle>
          <a:p>
            <a:r>
              <a:rPr lang="en-US" smtClean="0"/>
              <a:t>Click icon to add table</a:t>
            </a:r>
            <a:endParaRPr lang="en-US"/>
          </a:p>
        </p:txBody>
      </p: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3"/>
            <a:ext cx="9144000" cy="4935537"/>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9144000" cy="6261100"/>
          </a:xfrm>
          <a:prstGeom prst="rect">
            <a:avLst/>
          </a:prstGeom>
          <a:solidFill>
            <a:schemeClr val="accent1"/>
          </a:solidFill>
          <a:ln>
            <a:noFill/>
          </a:ln>
          <a:effectLst/>
        </p:spPr>
        <p:txBody>
          <a:bodyPr wrap="none" rtlCol="0" anchor="ctr"/>
          <a:lstStyle/>
          <a:p>
            <a:pPr algn="ctr"/>
            <a:endParaRPr lang="en-US"/>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4721225" y="1584325"/>
            <a:ext cx="3965575"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4721225" y="1584325"/>
            <a:ext cx="3965575" cy="4676775"/>
          </a:xfrm>
        </p:spPr>
        <p:txBody>
          <a:bodyPr lIns="2286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9144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5849938" y="0"/>
            <a:ext cx="3294061"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smtClean="0"/>
              <a:t>Click to edit Master title style</a:t>
            </a:r>
            <a:endParaRPr lang="en-US"/>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cxnSp>
        <p:nvCxnSpPr>
          <p:cNvPr id="7" name="Straight Connector 6">
            <a:extLst>
              <a:ext uri="{FF2B5EF4-FFF2-40B4-BE49-F238E27FC236}">
                <a16:creationId xmlns:a16="http://schemas.microsoft.com/office/drawing/2014/main" id="{835FCF01-E355-D141-8A9B-69E97C0DE571}"/>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670051"/>
            <a:ext cx="1070810"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11" name="Picture 10">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67005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2104" name="think-cell Slide" r:id="rId4" imgW="216" imgH="216" progId="TCLayout.ActiveDocument.1">
                  <p:embed/>
                </p:oleObj>
              </mc:Choice>
              <mc:Fallback>
                <p:oleObj name="think-cell Slide" r:id="rId4" imgW="216" imgH="216" progId="TCLayout.ActiveDocument.1">
                  <p:embed/>
                  <p:pic>
                    <p:nvPicPr>
                      <p:cNvPr id="4" name="Object 3" hidden="1"/>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tx2"/>
              </a:buClr>
              <a:defRPr/>
            </a:lvl1pPr>
            <a:lvl2pPr marL="170849" indent="-170849">
              <a:buClr>
                <a:schemeClr val="tx2"/>
              </a:buClr>
              <a:defRPr/>
            </a:lvl2pPr>
            <a:lvl3pPr marL="491379" indent="-170849">
              <a:buClr>
                <a:schemeClr val="tx2"/>
              </a:buClr>
              <a:defRPr/>
            </a:lvl3pPr>
            <a:lvl4pPr marL="817957" indent="-170849">
              <a:buClr>
                <a:schemeClr val="tx2"/>
              </a:buClr>
              <a:defRPr/>
            </a:lvl4pPr>
            <a:lvl5pPr marL="1144535" indent="-172361">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0342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4058662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cxnSp>
        <p:nvCxnSpPr>
          <p:cNvPr id="6" name="Straight Connector 5"/>
          <p:cNvCxnSpPr/>
          <p:nvPr userDrawn="1">
            <p:custDataLst>
              <p:tags r:id="rId1"/>
            </p:custDataLst>
          </p:nvPr>
        </p:nvCxnSpPr>
        <p:spPr bwMode="auto">
          <a:xfrm>
            <a:off x="4934857" y="2053557"/>
            <a:ext cx="3773714"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580572" y="2053557"/>
            <a:ext cx="3773714"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580572" y="2077620"/>
            <a:ext cx="3773714" cy="3585243"/>
          </a:xfrm>
        </p:spPr>
        <p:txBody>
          <a:bodyPr/>
          <a:lstStyle>
            <a:lvl1pPr marL="0" indent="0">
              <a:defRPr sz="1333"/>
            </a:lvl1pPr>
            <a:lvl2pPr marL="170849" indent="-170849">
              <a:defRPr sz="1333"/>
            </a:lvl2pPr>
            <a:lvl3pPr marL="491379" indent="-170849">
              <a:defRPr sz="1333"/>
            </a:lvl3pPr>
            <a:lvl4pPr marL="817957" indent="-170849">
              <a:defRPr sz="1333"/>
            </a:lvl4pPr>
            <a:lvl5pPr marL="1144535" indent="-172361">
              <a:defRPr sz="13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4934857" y="2077620"/>
            <a:ext cx="3773714" cy="3585243"/>
          </a:xfrm>
          <a:noFill/>
          <a:ln w="9525" algn="ctr">
            <a:noFill/>
            <a:miter lim="800000"/>
            <a:headEnd/>
            <a:tailEnd/>
          </a:ln>
        </p:spPr>
        <p:txBody>
          <a:bodyPr vert="horz" wrap="square" lIns="91440" tIns="45720" rIns="91440" bIns="45720" numCol="1" anchor="t" anchorCtr="0" compatLnSpc="1">
            <a:prstTxWarp prst="textNoShape">
              <a:avLst/>
            </a:prstTxWarp>
          </a:bodyPr>
          <a:lstStyle>
            <a:lvl1pPr>
              <a:defRPr lang="en-US" sz="1333" dirty="0" smtClean="0"/>
            </a:lvl1pPr>
            <a:lvl2pPr>
              <a:defRPr lang="en-US" sz="1333" dirty="0" smtClean="0"/>
            </a:lvl2pPr>
            <a:lvl3pPr>
              <a:defRPr lang="en-US" sz="1333" dirty="0" smtClean="0"/>
            </a:lvl3pPr>
            <a:lvl4pPr>
              <a:defRPr lang="en-US" sz="1333" dirty="0" smtClean="0"/>
            </a:lvl4pPr>
            <a:lvl5pPr>
              <a:defRPr lang="en-US" sz="1333" dirty="0"/>
            </a:lvl5pPr>
          </a:lstStyle>
          <a:p>
            <a:pPr marL="0" lvl="0" indent="0"/>
            <a:r>
              <a:rPr lang="en-US" dirty="0" smtClean="0"/>
              <a:t>Click to edit text</a:t>
            </a:r>
          </a:p>
          <a:p>
            <a:pPr marL="170849" lvl="1"/>
            <a:r>
              <a:rPr lang="en-US" dirty="0" smtClean="0"/>
              <a:t>Second level</a:t>
            </a:r>
          </a:p>
          <a:p>
            <a:pPr marL="491379" lvl="2"/>
            <a:r>
              <a:rPr lang="en-US" dirty="0" smtClean="0"/>
              <a:t>Third level</a:t>
            </a:r>
          </a:p>
          <a:p>
            <a:pPr marL="817957" lvl="3"/>
            <a:r>
              <a:rPr lang="en-US" dirty="0" smtClean="0"/>
              <a:t>Fourth level</a:t>
            </a:r>
          </a:p>
          <a:p>
            <a:pPr marL="1144535" lvl="4"/>
            <a:r>
              <a:rPr lang="en-US" dirty="0" smtClean="0"/>
              <a:t>Fifth level</a:t>
            </a:r>
            <a:endParaRPr lang="en-US" dirty="0"/>
          </a:p>
        </p:txBody>
      </p:sp>
      <p:sp>
        <p:nvSpPr>
          <p:cNvPr id="14" name="Text Placeholder 13"/>
          <p:cNvSpPr>
            <a:spLocks noGrp="1"/>
          </p:cNvSpPr>
          <p:nvPr>
            <p:ph type="body" sz="quarter" idx="12" hasCustomPrompt="1"/>
          </p:nvPr>
        </p:nvSpPr>
        <p:spPr>
          <a:xfrm>
            <a:off x="580572" y="1316725"/>
            <a:ext cx="3773714"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4934857" y="1316725"/>
            <a:ext cx="3773714"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1552848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21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6954" y="2369877"/>
            <a:ext cx="4029075" cy="356123"/>
          </a:xfrm>
          <a:prstGeom prst="rect">
            <a:avLst/>
          </a:prstGeom>
          <a:noFill/>
          <a:ln w="9525">
            <a:noFill/>
            <a:miter lim="800000"/>
            <a:headEnd/>
            <a:tailEnd/>
          </a:ln>
          <a:effectLst/>
        </p:spPr>
        <p:txBody>
          <a:bodyPr>
            <a:spAutoFit/>
          </a:bodyPr>
          <a:lstStyle/>
          <a:p>
            <a:pPr algn="l">
              <a:spcBef>
                <a:spcPct val="50000"/>
              </a:spcBef>
              <a:defRPr/>
            </a:pPr>
            <a:r>
              <a:rPr lang="en-US" sz="1714"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686405" y="2229816"/>
            <a:ext cx="3730987" cy="1470025"/>
          </a:xfrm>
          <a:ln/>
        </p:spPr>
        <p:txBody>
          <a:bodyPr lIns="91440" tIns="45720" rIns="91440" bIns="45720" anchor="ctr"/>
          <a:lstStyle>
            <a:lvl1pPr>
              <a:defRPr sz="2095"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21" name="Text Placeholder 20"/>
          <p:cNvSpPr>
            <a:spLocks noGrp="1"/>
          </p:cNvSpPr>
          <p:nvPr>
            <p:ph type="body" sz="quarter" idx="10" hasCustomPrompt="1"/>
          </p:nvPr>
        </p:nvSpPr>
        <p:spPr>
          <a:xfrm>
            <a:off x="686405" y="4876801"/>
            <a:ext cx="3971774" cy="728663"/>
          </a:xfrm>
        </p:spPr>
        <p:txBody>
          <a:bodyPr/>
          <a:lstStyle>
            <a:lvl1pPr>
              <a:defRPr sz="1714"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686405" y="3199784"/>
            <a:ext cx="3731381" cy="1014412"/>
          </a:xfrm>
        </p:spPr>
        <p:txBody>
          <a:bodyPr/>
          <a:lstStyle>
            <a:lvl1pPr>
              <a:defRPr sz="2095" b="0" baseline="0">
                <a:solidFill>
                  <a:schemeClr val="tx2"/>
                </a:solidFill>
              </a:defRPr>
            </a:lvl1pPr>
          </a:lstStyle>
          <a:p>
            <a:pPr lvl="0"/>
            <a:r>
              <a:rPr lang="en-US" dirty="0" smtClean="0"/>
              <a:t>Click to edit Subtitle</a:t>
            </a:r>
            <a:endParaRPr lang="en-US" dirty="0"/>
          </a:p>
        </p:txBody>
      </p:sp>
      <p:sp>
        <p:nvSpPr>
          <p:cNvPr id="15"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pic>
        <p:nvPicPr>
          <p:cNvPr id="12" name="Picture 11"/>
          <p:cNvPicPr>
            <a:picLocks noChangeAspect="1"/>
          </p:cNvPicPr>
          <p:nvPr userDrawn="1"/>
        </p:nvPicPr>
        <p:blipFill>
          <a:blip r:embed="rId2"/>
          <a:stretch>
            <a:fillRect/>
          </a:stretch>
        </p:blipFill>
        <p:spPr>
          <a:xfrm>
            <a:off x="4569346" y="2191764"/>
            <a:ext cx="4574654" cy="2474472"/>
          </a:xfrm>
          <a:prstGeom prst="rect">
            <a:avLst/>
          </a:prstGeom>
        </p:spPr>
      </p:pic>
    </p:spTree>
    <p:extLst>
      <p:ext uri="{BB962C8B-B14F-4D97-AF65-F5344CB8AC3E}">
        <p14:creationId xmlns:p14="http://schemas.microsoft.com/office/powerpoint/2010/main" val="2547662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282728" y="3079750"/>
            <a:ext cx="8861272" cy="769938"/>
          </a:xfrm>
          <a:prstGeom prst="rect">
            <a:avLst/>
          </a:prstGeom>
          <a:solidFill>
            <a:schemeClr val="tx2"/>
          </a:solidFill>
          <a:ln w="9525" algn="ctr">
            <a:solidFill>
              <a:schemeClr val="bg2"/>
            </a:solidFill>
            <a:round/>
            <a:headEnd/>
            <a:tailEnd/>
          </a:ln>
        </p:spPr>
        <p:txBody>
          <a:bodyPr tIns="87086" bIns="87086" anchor="ctr"/>
          <a:lstStyle/>
          <a:p>
            <a:pPr algn="ctr"/>
            <a:endParaRPr lang="en-US" sz="2286" b="1" dirty="0">
              <a:solidFill>
                <a:schemeClr val="bg1"/>
              </a:solidFill>
            </a:endParaRPr>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8" name="Text Placeholder 11"/>
          <p:cNvSpPr>
            <a:spLocks noGrp="1"/>
          </p:cNvSpPr>
          <p:nvPr>
            <p:ph type="body" sz="quarter" idx="10" hasCustomPrompt="1"/>
          </p:nvPr>
        </p:nvSpPr>
        <p:spPr>
          <a:xfrm>
            <a:off x="1078843" y="3079750"/>
            <a:ext cx="6986314" cy="769938"/>
          </a:xfrm>
        </p:spPr>
        <p:txBody>
          <a:bodyPr anchor="ctr" anchorCtr="0"/>
          <a:lstStyle>
            <a:lvl1pPr algn="ctr">
              <a:defRPr sz="2286">
                <a:solidFill>
                  <a:schemeClr val="bg1"/>
                </a:solidFill>
              </a:defRPr>
            </a:lvl1pPr>
          </a:lstStyle>
          <a:p>
            <a:pPr lvl="0"/>
            <a:r>
              <a:rPr lang="en-US" dirty="0" smtClean="0"/>
              <a:t>Click to edit divider</a:t>
            </a:r>
            <a:endParaRPr lang="en-US" dirty="0"/>
          </a:p>
        </p:txBody>
      </p:sp>
      <p:sp>
        <p:nvSpPr>
          <p:cNvPr id="9"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9500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accent1"/>
                </a:solidFill>
              </a:defRPr>
            </a:lvl1pPr>
          </a:lstStyle>
          <a:p>
            <a:r>
              <a:rPr lang="en-US" smtClean="0"/>
              <a:t>Click to edit Master title style</a:t>
            </a:r>
            <a:endParaRPr lang="en-US"/>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bg1"/>
                </a:solidFill>
              </a:defRPr>
            </a:lvl1pPr>
          </a:lstStyle>
          <a:p>
            <a:r>
              <a:rPr lang="en-US" smtClean="0"/>
              <a:t>Click to edit Master title style</a:t>
            </a:r>
            <a:endParaRPr lang="en-US"/>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2.xml"/><Relationship Id="rId7" Type="http://schemas.openxmlformats.org/officeDocument/2006/relationships/theme" Target="../theme/theme2.xml"/><Relationship Id="rId12" Type="http://schemas.openxmlformats.org/officeDocument/2006/relationships/image" Target="../media/image16.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oleObject" Target="../embeddings/oleObject1.bin"/><Relationship Id="rId5" Type="http://schemas.openxmlformats.org/officeDocument/2006/relationships/slideLayout" Target="../slideLayouts/slideLayout34.xml"/><Relationship Id="rId10" Type="http://schemas.openxmlformats.org/officeDocument/2006/relationships/tags" Target="../tags/tag2.xml"/><Relationship Id="rId4" Type="http://schemas.openxmlformats.org/officeDocument/2006/relationships/slideLayout" Target="../slideLayouts/slideLayout33.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342900"/>
            <a:ext cx="8229600" cy="723900"/>
          </a:xfrm>
          <a:prstGeom prst="rect">
            <a:avLst/>
          </a:prstGeom>
        </p:spPr>
        <p:txBody>
          <a:bodyPr vert="horz" lIns="0" tIns="868680" rIns="137160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84325"/>
            <a:ext cx="822960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578134" y="6400970"/>
            <a:ext cx="4271804"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57200" y="6400970"/>
            <a:ext cx="318294"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75" userDrawn="1">
          <p15:clr>
            <a:srgbClr val="F26B43"/>
          </p15:clr>
        </p15:guide>
        <p15:guide id="3" pos="288" userDrawn="1">
          <p15:clr>
            <a:srgbClr val="F26B43"/>
          </p15:clr>
        </p15:guide>
        <p15:guide id="8" pos="1899" userDrawn="1">
          <p15:clr>
            <a:srgbClr val="F26B43"/>
          </p15:clr>
        </p15:guide>
        <p15:guide id="9" pos="2789" userDrawn="1">
          <p15:clr>
            <a:srgbClr val="F26B43"/>
          </p15:clr>
        </p15:guide>
        <p15:guide id="10" pos="2880" userDrawn="1">
          <p15:clr>
            <a:srgbClr val="F26B43"/>
          </p15:clr>
        </p15:guide>
        <p15:guide id="12" pos="2974" userDrawn="1">
          <p15:clr>
            <a:srgbClr val="F26B43"/>
          </p15:clr>
        </p15:guide>
        <p15:guide id="13" pos="5472" userDrawn="1">
          <p15:clr>
            <a:srgbClr val="F26B43"/>
          </p15:clr>
        </p15:guide>
        <p15:guide id="15" pos="3685" userDrawn="1">
          <p15:clr>
            <a:srgbClr val="F26B43"/>
          </p15:clr>
        </p15:guide>
        <p15:guide id="16" pos="3861"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80"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13" y="1589"/>
                        <a:ext cx="1511" cy="1587"/>
                      </a:xfrm>
                      <a:prstGeom prst="rect">
                        <a:avLst/>
                      </a:prstGeom>
                    </p:spPr>
                  </p:pic>
                </p:oleObj>
              </mc:Fallback>
            </mc:AlternateContent>
          </a:graphicData>
        </a:graphic>
      </p:graphicFrame>
      <p:sp>
        <p:nvSpPr>
          <p:cNvPr id="3" name="Rectangle 2" hidden="1"/>
          <p:cNvSpPr/>
          <p:nvPr userDrawn="1">
            <p:custDataLst>
              <p:tags r:id="rId10"/>
            </p:custDataLst>
          </p:nvPr>
        </p:nvSpPr>
        <p:spPr bwMode="auto">
          <a:xfrm>
            <a:off x="0" y="0"/>
            <a:ext cx="151190" cy="15875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870875" rtl="0" eaLnBrk="1" fontAlgn="base" latinLnBrk="0" hangingPunct="1">
              <a:lnSpc>
                <a:spcPct val="100000"/>
              </a:lnSpc>
              <a:spcBef>
                <a:spcPct val="0"/>
              </a:spcBef>
              <a:spcAft>
                <a:spcPct val="0"/>
              </a:spcAft>
              <a:buClrTx/>
              <a:buSzTx/>
              <a:buFontTx/>
              <a:buNone/>
              <a:tabLst/>
            </a:pPr>
            <a:endParaRPr kumimoji="0" lang="en-US" sz="2286" b="1"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147" name="Rectangle 123"/>
          <p:cNvSpPr>
            <a:spLocks noChangeArrowheads="1"/>
          </p:cNvSpPr>
          <p:nvPr/>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149" name="Line 125"/>
          <p:cNvSpPr>
            <a:spLocks noChangeShapeType="1"/>
          </p:cNvSpPr>
          <p:nvPr/>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1170" name="Line 146"/>
          <p:cNvSpPr>
            <a:spLocks noChangeShapeType="1"/>
          </p:cNvSpPr>
          <p:nvPr/>
        </p:nvSpPr>
        <p:spPr bwMode="auto">
          <a:xfrm>
            <a:off x="365881" y="1006475"/>
            <a:ext cx="8412238" cy="0"/>
          </a:xfrm>
          <a:prstGeom prst="line">
            <a:avLst/>
          </a:prstGeom>
          <a:noFill/>
          <a:ln w="19050">
            <a:solidFill>
              <a:srgbClr val="003366"/>
            </a:solidFill>
            <a:round/>
            <a:headEnd/>
            <a:tailEnd/>
          </a:ln>
          <a:effectLst/>
        </p:spPr>
        <p:txBody>
          <a:bodyPr/>
          <a:lstStyle/>
          <a:p>
            <a:pPr>
              <a:defRPr/>
            </a:pPr>
            <a:endParaRPr lang="en-US" sz="1714"/>
          </a:p>
        </p:txBody>
      </p:sp>
      <p:sp>
        <p:nvSpPr>
          <p:cNvPr id="10246" name="Rectangle 148"/>
          <p:cNvSpPr>
            <a:spLocks noGrp="1" noChangeArrowheads="1"/>
          </p:cNvSpPr>
          <p:nvPr>
            <p:ph type="body" idx="1"/>
          </p:nvPr>
        </p:nvSpPr>
        <p:spPr bwMode="auto">
          <a:xfrm>
            <a:off x="435429" y="1239916"/>
            <a:ext cx="8273143"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8929310" y="6647187"/>
            <a:ext cx="175381"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857"/>
              <a:pPr>
                <a:defRPr/>
              </a:pPr>
              <a:t>‹#›</a:t>
            </a:fld>
            <a:endParaRPr lang="en-US" sz="857" dirty="0"/>
          </a:p>
        </p:txBody>
      </p:sp>
      <p:sp>
        <p:nvSpPr>
          <p:cNvPr id="10248" name="Rectangle 217"/>
          <p:cNvSpPr>
            <a:spLocks noGrp="1" noChangeArrowheads="1"/>
          </p:cNvSpPr>
          <p:nvPr>
            <p:ph type="title"/>
          </p:nvPr>
        </p:nvSpPr>
        <p:spPr bwMode="auto">
          <a:xfrm>
            <a:off x="435429" y="163513"/>
            <a:ext cx="827314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04128340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xStyles>
    <p:titleStyle>
      <a:lvl1pPr algn="l" rtl="0" eaLnBrk="0" fontAlgn="base" hangingPunct="0">
        <a:spcBef>
          <a:spcPct val="0"/>
        </a:spcBef>
        <a:spcAft>
          <a:spcPct val="0"/>
        </a:spcAft>
        <a:defRPr sz="2286" b="1">
          <a:solidFill>
            <a:schemeClr val="tx2"/>
          </a:solidFill>
          <a:latin typeface="+mj-lt"/>
          <a:ea typeface="+mj-ea"/>
          <a:cs typeface="+mj-cs"/>
        </a:defRPr>
      </a:lvl1pPr>
      <a:lvl2pPr algn="l" rtl="0" eaLnBrk="0" fontAlgn="base" hangingPunct="0">
        <a:spcBef>
          <a:spcPct val="0"/>
        </a:spcBef>
        <a:spcAft>
          <a:spcPct val="0"/>
        </a:spcAft>
        <a:defRPr sz="2286" b="1">
          <a:solidFill>
            <a:schemeClr val="bg2"/>
          </a:solidFill>
          <a:latin typeface="Arial" charset="0"/>
          <a:cs typeface="Arial" charset="0"/>
        </a:defRPr>
      </a:lvl2pPr>
      <a:lvl3pPr algn="l" rtl="0" eaLnBrk="0" fontAlgn="base" hangingPunct="0">
        <a:spcBef>
          <a:spcPct val="0"/>
        </a:spcBef>
        <a:spcAft>
          <a:spcPct val="0"/>
        </a:spcAft>
        <a:defRPr sz="2286" b="1">
          <a:solidFill>
            <a:schemeClr val="bg2"/>
          </a:solidFill>
          <a:latin typeface="Arial" charset="0"/>
          <a:cs typeface="Arial" charset="0"/>
        </a:defRPr>
      </a:lvl3pPr>
      <a:lvl4pPr algn="l" rtl="0" eaLnBrk="0" fontAlgn="base" hangingPunct="0">
        <a:spcBef>
          <a:spcPct val="0"/>
        </a:spcBef>
        <a:spcAft>
          <a:spcPct val="0"/>
        </a:spcAft>
        <a:defRPr sz="2286" b="1">
          <a:solidFill>
            <a:schemeClr val="bg2"/>
          </a:solidFill>
          <a:latin typeface="Arial" charset="0"/>
          <a:cs typeface="Arial" charset="0"/>
        </a:defRPr>
      </a:lvl4pPr>
      <a:lvl5pPr algn="l" rtl="0" eaLnBrk="0" fontAlgn="base" hangingPunct="0">
        <a:spcBef>
          <a:spcPct val="0"/>
        </a:spcBef>
        <a:spcAft>
          <a:spcPct val="0"/>
        </a:spcAft>
        <a:defRPr sz="2286" b="1">
          <a:solidFill>
            <a:schemeClr val="bg2"/>
          </a:solidFill>
          <a:latin typeface="Arial" charset="0"/>
          <a:cs typeface="Arial" charset="0"/>
        </a:defRPr>
      </a:lvl5pPr>
      <a:lvl6pPr marL="435437" algn="l" rtl="0" fontAlgn="base">
        <a:spcBef>
          <a:spcPct val="0"/>
        </a:spcBef>
        <a:spcAft>
          <a:spcPct val="0"/>
        </a:spcAft>
        <a:defRPr sz="2286" b="1">
          <a:solidFill>
            <a:schemeClr val="bg2"/>
          </a:solidFill>
          <a:latin typeface="Arial" charset="0"/>
          <a:cs typeface="Arial" charset="0"/>
        </a:defRPr>
      </a:lvl6pPr>
      <a:lvl7pPr marL="870875" algn="l" rtl="0" fontAlgn="base">
        <a:spcBef>
          <a:spcPct val="0"/>
        </a:spcBef>
        <a:spcAft>
          <a:spcPct val="0"/>
        </a:spcAft>
        <a:defRPr sz="2286" b="1">
          <a:solidFill>
            <a:schemeClr val="bg2"/>
          </a:solidFill>
          <a:latin typeface="Arial" charset="0"/>
          <a:cs typeface="Arial" charset="0"/>
        </a:defRPr>
      </a:lvl7pPr>
      <a:lvl8pPr marL="1306312" algn="l" rtl="0" fontAlgn="base">
        <a:spcBef>
          <a:spcPct val="0"/>
        </a:spcBef>
        <a:spcAft>
          <a:spcPct val="0"/>
        </a:spcAft>
        <a:defRPr sz="2286" b="1">
          <a:solidFill>
            <a:schemeClr val="bg2"/>
          </a:solidFill>
          <a:latin typeface="Arial" charset="0"/>
          <a:cs typeface="Arial" charset="0"/>
        </a:defRPr>
      </a:lvl8pPr>
      <a:lvl9pPr marL="1741749" algn="l" rtl="0" fontAlgn="base">
        <a:spcBef>
          <a:spcPct val="0"/>
        </a:spcBef>
        <a:spcAft>
          <a:spcPct val="0"/>
        </a:spcAft>
        <a:defRPr sz="2286" b="1">
          <a:solidFill>
            <a:schemeClr val="bg2"/>
          </a:solidFill>
          <a:latin typeface="Arial" charset="0"/>
          <a:cs typeface="Arial" charset="0"/>
        </a:defRPr>
      </a:lvl9pPr>
    </p:titleStyle>
    <p:bodyStyle>
      <a:lvl1pPr marL="170849" indent="-170849" algn="l" rtl="0" eaLnBrk="0" fontAlgn="base" hangingPunct="0">
        <a:spcBef>
          <a:spcPct val="20000"/>
        </a:spcBef>
        <a:spcAft>
          <a:spcPct val="0"/>
        </a:spcAft>
        <a:buClr>
          <a:schemeClr val="tx2"/>
        </a:buClr>
        <a:defRPr sz="1524" b="1">
          <a:solidFill>
            <a:schemeClr val="tx1"/>
          </a:solidFill>
          <a:latin typeface="+mn-lt"/>
          <a:ea typeface="+mn-ea"/>
          <a:cs typeface="+mn-cs"/>
        </a:defRPr>
      </a:lvl1pPr>
      <a:lvl2pPr marL="512546" indent="-170849" algn="l" rtl="0" eaLnBrk="0" fontAlgn="base" hangingPunct="0">
        <a:spcBef>
          <a:spcPct val="20000"/>
        </a:spcBef>
        <a:spcAft>
          <a:spcPct val="0"/>
        </a:spcAft>
        <a:buClr>
          <a:schemeClr val="tx2"/>
        </a:buClr>
        <a:buChar char="•"/>
        <a:defRPr sz="1524">
          <a:solidFill>
            <a:schemeClr val="tx1"/>
          </a:solidFill>
          <a:latin typeface="+mn-lt"/>
          <a:cs typeface="+mn-cs"/>
        </a:defRPr>
      </a:lvl2pPr>
      <a:lvl3pPr marL="854244" indent="-170849" algn="l" rtl="0" eaLnBrk="0" fontAlgn="base" hangingPunct="0">
        <a:spcBef>
          <a:spcPct val="20000"/>
        </a:spcBef>
        <a:spcAft>
          <a:spcPct val="0"/>
        </a:spcAft>
        <a:buClr>
          <a:schemeClr val="tx2"/>
        </a:buClr>
        <a:buChar char="–"/>
        <a:defRPr sz="1524">
          <a:solidFill>
            <a:schemeClr val="tx1"/>
          </a:solidFill>
          <a:latin typeface="+mn-lt"/>
          <a:cs typeface="+mn-cs"/>
        </a:defRPr>
      </a:lvl3pPr>
      <a:lvl4pPr marL="1195941" indent="-170849" algn="l" rtl="0" eaLnBrk="0" fontAlgn="base" hangingPunct="0">
        <a:spcBef>
          <a:spcPct val="20000"/>
        </a:spcBef>
        <a:spcAft>
          <a:spcPct val="0"/>
        </a:spcAft>
        <a:buClr>
          <a:schemeClr val="tx2"/>
        </a:buClr>
        <a:buChar char="•"/>
        <a:defRPr sz="1524">
          <a:solidFill>
            <a:schemeClr val="tx1"/>
          </a:solidFill>
          <a:latin typeface="+mn-lt"/>
          <a:cs typeface="+mn-cs"/>
        </a:defRPr>
      </a:lvl4pPr>
      <a:lvl5pPr marL="1539150" indent="-172361" algn="l" rtl="0" eaLnBrk="0" fontAlgn="base" hangingPunct="0">
        <a:spcBef>
          <a:spcPct val="20000"/>
        </a:spcBef>
        <a:spcAft>
          <a:spcPct val="0"/>
        </a:spcAft>
        <a:buClr>
          <a:schemeClr val="tx2"/>
        </a:buClr>
        <a:buChar char="–"/>
        <a:defRPr sz="1524">
          <a:solidFill>
            <a:schemeClr val="tx1"/>
          </a:solidFill>
          <a:latin typeface="+mn-lt"/>
          <a:cs typeface="+mn-cs"/>
        </a:defRPr>
      </a:lvl5pPr>
      <a:lvl6pPr marL="1974587" indent="-172361" algn="l" rtl="0" fontAlgn="base">
        <a:spcBef>
          <a:spcPct val="20000"/>
        </a:spcBef>
        <a:spcAft>
          <a:spcPct val="0"/>
        </a:spcAft>
        <a:buClr>
          <a:schemeClr val="tx2"/>
        </a:buClr>
        <a:buChar char="–"/>
        <a:defRPr sz="1524">
          <a:solidFill>
            <a:schemeClr val="tx1"/>
          </a:solidFill>
          <a:latin typeface="+mn-lt"/>
          <a:cs typeface="+mn-cs"/>
        </a:defRPr>
      </a:lvl6pPr>
      <a:lvl7pPr marL="2410024" indent="-172361" algn="l" rtl="0" fontAlgn="base">
        <a:spcBef>
          <a:spcPct val="20000"/>
        </a:spcBef>
        <a:spcAft>
          <a:spcPct val="0"/>
        </a:spcAft>
        <a:buClr>
          <a:schemeClr val="tx2"/>
        </a:buClr>
        <a:buChar char="–"/>
        <a:defRPr sz="1524">
          <a:solidFill>
            <a:schemeClr val="tx1"/>
          </a:solidFill>
          <a:latin typeface="+mn-lt"/>
          <a:cs typeface="+mn-cs"/>
        </a:defRPr>
      </a:lvl7pPr>
      <a:lvl8pPr marL="2845462" indent="-172361" algn="l" rtl="0" fontAlgn="base">
        <a:spcBef>
          <a:spcPct val="20000"/>
        </a:spcBef>
        <a:spcAft>
          <a:spcPct val="0"/>
        </a:spcAft>
        <a:buClr>
          <a:schemeClr val="tx2"/>
        </a:buClr>
        <a:buChar char="–"/>
        <a:defRPr sz="1524">
          <a:solidFill>
            <a:schemeClr val="tx1"/>
          </a:solidFill>
          <a:latin typeface="+mn-lt"/>
          <a:cs typeface="+mn-cs"/>
        </a:defRPr>
      </a:lvl8pPr>
      <a:lvl9pPr marL="3280899" indent="-172361" algn="l" rtl="0" fontAlgn="base">
        <a:spcBef>
          <a:spcPct val="20000"/>
        </a:spcBef>
        <a:spcAft>
          <a:spcPct val="0"/>
        </a:spcAft>
        <a:buClr>
          <a:schemeClr val="tx2"/>
        </a:buClr>
        <a:buChar char="–"/>
        <a:defRPr sz="1524">
          <a:solidFill>
            <a:schemeClr val="tx1"/>
          </a:solidFill>
          <a:latin typeface="+mn-lt"/>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unchealthcare-uncmc.policystat.com/policy/5153534/lates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hotline.unchealthcare.org/" TargetMode="External"/><Relationship Id="rId2" Type="http://schemas.openxmlformats.org/officeDocument/2006/relationships/hyperlink" Target="https://unchcs.intranet.unchealthcare.org/dept/ACP/compliance/" TargetMode="Externa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pPr>
              <a:lnSpc>
                <a:spcPct val="100000"/>
              </a:lnSpc>
            </a:pPr>
            <a:r>
              <a:rPr lang="en-US" dirty="0" smtClean="0"/>
              <a:t>UNC Health</a:t>
            </a:r>
            <a:r>
              <a:rPr lang="en-US" dirty="0"/>
              <a:t/>
            </a:r>
            <a:br>
              <a:rPr lang="en-US" dirty="0"/>
            </a:br>
            <a:r>
              <a:rPr lang="en-US" sz="1400" b="0" dirty="0"/>
              <a:t>Department of </a:t>
            </a:r>
            <a:r>
              <a:rPr lang="en-US" sz="1400" b="0" dirty="0" smtClean="0"/>
              <a:t>Physician </a:t>
            </a:r>
            <a:r>
              <a:rPr lang="en-US" sz="1400" b="0" dirty="0"/>
              <a:t>Compliance</a:t>
            </a:r>
            <a:endParaRPr lang="en-US" sz="2400" b="0" dirty="0"/>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p:txBody>
          <a:bodyPr/>
          <a:lstStyle/>
          <a:p>
            <a:endParaRPr lang="en-US" sz="2000" dirty="0" smtClean="0"/>
          </a:p>
          <a:p>
            <a:r>
              <a:rPr lang="en-US" sz="2400" i="1" dirty="0" smtClean="0"/>
              <a:t>Emergency Medicine Documentation and Coding	</a:t>
            </a:r>
            <a:endParaRPr lang="en-US" sz="2400" i="1" dirty="0"/>
          </a:p>
          <a:p>
            <a:endParaRPr lang="en-US" dirty="0"/>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18"/>
          </p:nvPr>
        </p:nvSpPr>
        <p:spPr/>
        <p:txBody>
          <a:bodyPr/>
          <a:lstStyle/>
          <a:p>
            <a:r>
              <a:rPr lang="en-US" dirty="0" smtClean="0"/>
              <a:t>January 15, 2021</a:t>
            </a:r>
            <a:endParaRPr lang="en-US" dirty="0"/>
          </a:p>
        </p:txBody>
      </p:sp>
    </p:spTree>
    <p:extLst>
      <p:ext uri="{BB962C8B-B14F-4D97-AF65-F5344CB8AC3E}">
        <p14:creationId xmlns:p14="http://schemas.microsoft.com/office/powerpoint/2010/main" val="281560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spcAft>
                <a:spcPts val="1800"/>
              </a:spcAft>
            </a:pPr>
            <a:r>
              <a:rPr lang="en-US" sz="1800" dirty="0"/>
              <a:t>If the any of the history is unobtainable from the patient or other source, please document the reason why it was unobtainable (e.g., “patient was adopted”).</a:t>
            </a:r>
          </a:p>
          <a:p>
            <a:pPr lvl="2">
              <a:spcAft>
                <a:spcPts val="1800"/>
              </a:spcAft>
            </a:pPr>
            <a:r>
              <a:rPr lang="en-US" sz="1800" dirty="0"/>
              <a:t>If there is no pertinent family or social history, please document what you asked the patient (e.g., “No family history of CKD”).</a:t>
            </a:r>
          </a:p>
          <a:p>
            <a:pPr lvl="2">
              <a:spcAft>
                <a:spcPts val="1800"/>
              </a:spcAft>
            </a:pPr>
            <a:r>
              <a:rPr lang="en-US" sz="1800" dirty="0"/>
              <a:t>A ROS and/or a PFSH obtained during an earlier encounter do not need to be re-recorded if there is evidence the previous information was reviewed. </a:t>
            </a:r>
          </a:p>
          <a:p>
            <a:endParaRPr lang="en-US" dirty="0"/>
          </a:p>
        </p:txBody>
      </p:sp>
      <p:sp>
        <p:nvSpPr>
          <p:cNvPr id="5" name="Title 4"/>
          <p:cNvSpPr>
            <a:spLocks noGrp="1"/>
          </p:cNvSpPr>
          <p:nvPr>
            <p:ph type="title"/>
          </p:nvPr>
        </p:nvSpPr>
        <p:spPr>
          <a:xfrm>
            <a:off x="457198" y="342900"/>
            <a:ext cx="10600661" cy="723900"/>
          </a:xfrm>
        </p:spPr>
        <p:txBody>
          <a:bodyPr/>
          <a:lstStyle/>
          <a:p>
            <a:r>
              <a:rPr lang="en-US" dirty="0"/>
              <a:t>Past Medical, Family, and Social History (PFSH)</a:t>
            </a:r>
          </a:p>
        </p:txBody>
      </p:sp>
      <p:pic>
        <p:nvPicPr>
          <p:cNvPr id="7" name="Picture 6"/>
          <p:cNvPicPr>
            <a:picLocks noChangeAspect="1"/>
          </p:cNvPicPr>
          <p:nvPr/>
        </p:nvPicPr>
        <p:blipFill>
          <a:blip r:embed="rId2"/>
          <a:stretch>
            <a:fillRect/>
          </a:stretch>
        </p:blipFill>
        <p:spPr>
          <a:xfrm>
            <a:off x="1842689" y="3936050"/>
            <a:ext cx="2577763" cy="995136"/>
          </a:xfrm>
          <a:prstGeom prst="rect">
            <a:avLst/>
          </a:prstGeom>
        </p:spPr>
      </p:pic>
      <p:pic>
        <p:nvPicPr>
          <p:cNvPr id="8" name="Picture 2" descr="C:\Users\u180651\AppData\Local\Microsoft\Windows\Temporary Internet Files\Content.IE5\YHXC2VAI\500px-RedX.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819" y="4051265"/>
            <a:ext cx="657225" cy="657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199" y="5287408"/>
            <a:ext cx="8133908" cy="698721"/>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a:solidFill>
                  <a:schemeClr val="tx1"/>
                </a:solidFill>
              </a:rPr>
              <a:t>≥ 1 PFSH required for level 3 new/consult</a:t>
            </a:r>
          </a:p>
          <a:p>
            <a:pPr algn="ctr">
              <a:spcAft>
                <a:spcPts val="600"/>
              </a:spcAft>
              <a:defRPr/>
            </a:pPr>
            <a:r>
              <a:rPr lang="en-US" b="1" dirty="0">
                <a:solidFill>
                  <a:schemeClr val="tx1"/>
                </a:solidFill>
              </a:rPr>
              <a:t>All 3 PFSH required for levels </a:t>
            </a:r>
            <a:r>
              <a:rPr lang="en-US" b="1" dirty="0" smtClean="0">
                <a:solidFill>
                  <a:schemeClr val="tx1"/>
                </a:solidFill>
              </a:rPr>
              <a:t>4–5 new/consult</a:t>
            </a:r>
            <a:endParaRPr lang="en-US" b="1" dirty="0">
              <a:solidFill>
                <a:schemeClr val="tx1"/>
              </a:solidFill>
            </a:endParaRPr>
          </a:p>
        </p:txBody>
      </p:sp>
    </p:spTree>
    <p:extLst>
      <p:ext uri="{BB962C8B-B14F-4D97-AF65-F5344CB8AC3E}">
        <p14:creationId xmlns:p14="http://schemas.microsoft.com/office/powerpoint/2010/main" val="560144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Physical Examination Component</a:t>
            </a:r>
            <a:endParaRPr lang="en-US" dirty="0"/>
          </a:p>
        </p:txBody>
      </p:sp>
    </p:spTree>
    <p:extLst>
      <p:ext uri="{BB962C8B-B14F-4D97-AF65-F5344CB8AC3E}">
        <p14:creationId xmlns:p14="http://schemas.microsoft.com/office/powerpoint/2010/main" val="284232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1800" dirty="0"/>
              <a:t>The body areas recognized are:</a:t>
            </a:r>
          </a:p>
          <a:p>
            <a:endParaRPr lang="en-US" dirty="0" smtClean="0"/>
          </a:p>
          <a:p>
            <a:endParaRPr lang="en-US" dirty="0"/>
          </a:p>
          <a:p>
            <a:endParaRPr lang="en-US" dirty="0" smtClean="0"/>
          </a:p>
          <a:p>
            <a:endParaRPr lang="en-US" dirty="0"/>
          </a:p>
          <a:p>
            <a:endParaRPr lang="en-US" dirty="0"/>
          </a:p>
          <a:p>
            <a:r>
              <a:rPr lang="en-US" sz="1800" dirty="0"/>
              <a:t>The </a:t>
            </a:r>
            <a:r>
              <a:rPr lang="en-US" sz="1800" dirty="0" smtClean="0"/>
              <a:t>organ systems recognized </a:t>
            </a:r>
            <a:r>
              <a:rPr lang="en-US" sz="1800" dirty="0"/>
              <a:t>are:</a:t>
            </a:r>
          </a:p>
          <a:p>
            <a:endParaRPr lang="en-US" dirty="0"/>
          </a:p>
        </p:txBody>
      </p:sp>
      <p:sp>
        <p:nvSpPr>
          <p:cNvPr id="6" name="Title 5"/>
          <p:cNvSpPr>
            <a:spLocks noGrp="1"/>
          </p:cNvSpPr>
          <p:nvPr>
            <p:ph type="title"/>
          </p:nvPr>
        </p:nvSpPr>
        <p:spPr>
          <a:xfrm>
            <a:off x="457199" y="342900"/>
            <a:ext cx="9282224" cy="723900"/>
          </a:xfrm>
        </p:spPr>
        <p:txBody>
          <a:bodyPr/>
          <a:lstStyle/>
          <a:p>
            <a:r>
              <a:rPr lang="en-US" dirty="0" smtClean="0"/>
              <a:t>1995 CMS Documentation Guidelines include 8 body areas OR 8 organ systems</a:t>
            </a:r>
            <a:endParaRPr lang="en-US" dirty="0"/>
          </a:p>
        </p:txBody>
      </p:sp>
      <p:sp>
        <p:nvSpPr>
          <p:cNvPr id="8" name="TextBox 4"/>
          <p:cNvSpPr txBox="1">
            <a:spLocks noChangeArrowheads="1"/>
          </p:cNvSpPr>
          <p:nvPr/>
        </p:nvSpPr>
        <p:spPr bwMode="auto">
          <a:xfrm>
            <a:off x="982449" y="2048540"/>
            <a:ext cx="2720340" cy="1384300"/>
          </a:xfrm>
          <a:prstGeom prst="rect">
            <a:avLst/>
          </a:prstGeom>
          <a:solidFill>
            <a:srgbClr val="E5F4FF"/>
          </a:solidFill>
          <a:ln w="19050">
            <a:solidFill>
              <a:srgbClr val="000000"/>
            </a:solidFill>
            <a:miter lim="800000"/>
            <a:headEnd/>
            <a:tailEnd/>
          </a:ln>
          <a:extLst/>
        </p:spPr>
        <p:txBody>
          <a:bodyPr>
            <a:spAutoFit/>
          </a:bodyPr>
          <a:lstStyle>
            <a:lvl1pPr marL="285750" indent="-285750" eaLnBrk="0" hangingPunct="0">
              <a:spcBef>
                <a:spcPct val="20000"/>
              </a:spcBef>
              <a:buClr>
                <a:srgbClr val="99CCFF"/>
              </a:buClr>
              <a:buSzPct val="150000"/>
              <a:buFont typeface="Wingdings" pitchFamily="2" charset="2"/>
              <a:buChar char="§"/>
              <a:defRPr>
                <a:solidFill>
                  <a:srgbClr val="333333"/>
                </a:solidFill>
                <a:latin typeface="Arial" pitchFamily="34" charset="0"/>
              </a:defRPr>
            </a:lvl1pPr>
            <a:lvl2pPr marL="742950" indent="-285750" eaLnBrk="0" hangingPunct="0">
              <a:spcBef>
                <a:spcPct val="20000"/>
              </a:spcBef>
              <a:buClr>
                <a:srgbClr val="99CCFF"/>
              </a:buClr>
              <a:buSzPct val="150000"/>
              <a:buFont typeface="Wingdings" pitchFamily="2" charset="2"/>
              <a:buChar char="§"/>
              <a:defRPr sz="1600">
                <a:solidFill>
                  <a:srgbClr val="333333"/>
                </a:solidFill>
                <a:latin typeface="Arial" pitchFamily="34" charset="0"/>
              </a:defRPr>
            </a:lvl2pPr>
            <a:lvl3pPr marL="1143000" indent="-228600" eaLnBrk="0" hangingPunct="0">
              <a:spcBef>
                <a:spcPct val="20000"/>
              </a:spcBef>
              <a:buClr>
                <a:srgbClr val="99CCFF"/>
              </a:buClr>
              <a:buSzPct val="150000"/>
              <a:buFont typeface="Wingdings" pitchFamily="2" charset="2"/>
              <a:buChar char="§"/>
              <a:defRPr sz="1600">
                <a:solidFill>
                  <a:srgbClr val="333333"/>
                </a:solidFill>
                <a:latin typeface="Arial" pitchFamily="34" charset="0"/>
              </a:defRPr>
            </a:lvl3pPr>
            <a:lvl4pPr marL="1600200" indent="-228600" eaLnBrk="0" hangingPunct="0">
              <a:spcBef>
                <a:spcPct val="20000"/>
              </a:spcBef>
              <a:buClr>
                <a:srgbClr val="99CCFF"/>
              </a:buClr>
              <a:buSzPct val="150000"/>
              <a:buFont typeface="Wingdings" pitchFamily="2" charset="2"/>
              <a:buChar char="§"/>
              <a:defRPr sz="1600">
                <a:solidFill>
                  <a:srgbClr val="333333"/>
                </a:solidFill>
                <a:latin typeface="Arial" pitchFamily="34" charset="0"/>
              </a:defRPr>
            </a:lvl4pPr>
            <a:lvl5pPr marL="2057400" indent="-228600" eaLnBrk="0" hangingPunct="0">
              <a:spcBef>
                <a:spcPct val="20000"/>
              </a:spcBef>
              <a:buClr>
                <a:srgbClr val="99CCFF"/>
              </a:buClr>
              <a:buSzPct val="150000"/>
              <a:buFont typeface="Wingdings" pitchFamily="2" charset="2"/>
              <a:buChar char="§"/>
              <a:defRPr sz="1600">
                <a:solidFill>
                  <a:srgbClr val="333333"/>
                </a:solidFill>
                <a:latin typeface="Arial" pitchFamily="34" charset="0"/>
              </a:defRPr>
            </a:lvl5pPr>
            <a:lvl6pPr marL="2514600" indent="-228600" eaLnBrk="0" fontAlgn="base" hangingPunct="0">
              <a:spcBef>
                <a:spcPct val="20000"/>
              </a:spcBef>
              <a:spcAft>
                <a:spcPct val="0"/>
              </a:spcAft>
              <a:buClr>
                <a:srgbClr val="99CCFF"/>
              </a:buClr>
              <a:buSzPct val="150000"/>
              <a:buFont typeface="Wingdings" pitchFamily="2" charset="2"/>
              <a:buChar char="§"/>
              <a:defRPr sz="1600">
                <a:solidFill>
                  <a:srgbClr val="333333"/>
                </a:solidFill>
                <a:latin typeface="Arial" pitchFamily="34" charset="0"/>
              </a:defRPr>
            </a:lvl6pPr>
            <a:lvl7pPr marL="2971800" indent="-228600" eaLnBrk="0" fontAlgn="base" hangingPunct="0">
              <a:spcBef>
                <a:spcPct val="20000"/>
              </a:spcBef>
              <a:spcAft>
                <a:spcPct val="0"/>
              </a:spcAft>
              <a:buClr>
                <a:srgbClr val="99CCFF"/>
              </a:buClr>
              <a:buSzPct val="150000"/>
              <a:buFont typeface="Wingdings" pitchFamily="2" charset="2"/>
              <a:buChar char="§"/>
              <a:defRPr sz="1600">
                <a:solidFill>
                  <a:srgbClr val="333333"/>
                </a:solidFill>
                <a:latin typeface="Arial" pitchFamily="34" charset="0"/>
              </a:defRPr>
            </a:lvl7pPr>
            <a:lvl8pPr marL="3429000" indent="-228600" eaLnBrk="0" fontAlgn="base" hangingPunct="0">
              <a:spcBef>
                <a:spcPct val="20000"/>
              </a:spcBef>
              <a:spcAft>
                <a:spcPct val="0"/>
              </a:spcAft>
              <a:buClr>
                <a:srgbClr val="99CCFF"/>
              </a:buClr>
              <a:buSzPct val="150000"/>
              <a:buFont typeface="Wingdings" pitchFamily="2" charset="2"/>
              <a:buChar char="§"/>
              <a:defRPr sz="1600">
                <a:solidFill>
                  <a:srgbClr val="333333"/>
                </a:solidFill>
                <a:latin typeface="Arial" pitchFamily="34" charset="0"/>
              </a:defRPr>
            </a:lvl8pPr>
            <a:lvl9pPr marL="3886200" indent="-228600" eaLnBrk="0" fontAlgn="base" hangingPunct="0">
              <a:spcBef>
                <a:spcPct val="20000"/>
              </a:spcBef>
              <a:spcAft>
                <a:spcPct val="0"/>
              </a:spcAft>
              <a:buClr>
                <a:srgbClr val="99CCFF"/>
              </a:buClr>
              <a:buSzPct val="150000"/>
              <a:buFont typeface="Wingdings" pitchFamily="2" charset="2"/>
              <a:buChar char="§"/>
              <a:defRPr sz="1600">
                <a:solidFill>
                  <a:srgbClr val="333333"/>
                </a:solidFill>
                <a:latin typeface="Arial" pitchFamily="34" charset="0"/>
              </a:defRPr>
            </a:lvl9pPr>
          </a:lstStyle>
          <a:p>
            <a:pPr marL="285750" marR="0" lvl="0" indent="-285750" defTabSz="914400" eaLnBrk="1" fontAlgn="auto" latinLnBrk="0" hangingPunct="1">
              <a:lnSpc>
                <a:spcPct val="100000"/>
              </a:lnSpc>
              <a:spcBef>
                <a:spcPct val="0"/>
              </a:spcBef>
              <a:spcAft>
                <a:spcPts val="0"/>
              </a:spcAft>
              <a:buClrTx/>
              <a:buSzTx/>
              <a:buFont typeface="Wingdings" pitchFamily="2" charset="2"/>
              <a:buChar char="v"/>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cs typeface="Arial" charset="0"/>
              </a:rPr>
              <a:t>Head, including the face</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v"/>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cs typeface="Arial" charset="0"/>
              </a:rPr>
              <a:t>Neck</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v"/>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cs typeface="Arial" charset="0"/>
              </a:rPr>
              <a:t>Chest, including breasts and axillae</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v"/>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cs typeface="Arial" charset="0"/>
              </a:rPr>
              <a:t>Abdomen</a:t>
            </a:r>
          </a:p>
          <a:p>
            <a:pPr marL="285750" marR="0" lvl="0" indent="-285750" defTabSz="914400" eaLnBrk="1" fontAlgn="auto" latinLnBrk="0" hangingPunct="1">
              <a:lnSpc>
                <a:spcPct val="100000"/>
              </a:lnSpc>
              <a:spcBef>
                <a:spcPct val="0"/>
              </a:spcBef>
              <a:spcAft>
                <a:spcPts val="0"/>
              </a:spcAft>
              <a:buClrTx/>
              <a:buSzTx/>
              <a:buFont typeface="Wingdings" pitchFamily="2" charset="2"/>
              <a:buChar char="v"/>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cs typeface="Arial" charset="0"/>
              </a:rPr>
              <a:t>Genitalia, groin, buttocks</a:t>
            </a:r>
          </a:p>
        </p:txBody>
      </p:sp>
      <p:sp>
        <p:nvSpPr>
          <p:cNvPr id="9" name="TextBox 8"/>
          <p:cNvSpPr txBox="1"/>
          <p:nvPr/>
        </p:nvSpPr>
        <p:spPr>
          <a:xfrm>
            <a:off x="4182849" y="2048540"/>
            <a:ext cx="2720340" cy="1384300"/>
          </a:xfrm>
          <a:prstGeom prst="rect">
            <a:avLst/>
          </a:prstGeom>
          <a:solidFill>
            <a:srgbClr val="E5F4FF"/>
          </a:solidFill>
          <a:ln w="19050">
            <a:solidFill>
              <a:srgbClr val="000000"/>
            </a:solidFill>
          </a:ln>
        </p:spPr>
        <p:txBody>
          <a:bodyPr>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Back, including spine</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Each extremity:</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Right Arm</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Left Arm</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Right Leg</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Left Leg</a:t>
            </a:r>
          </a:p>
        </p:txBody>
      </p:sp>
      <p:sp>
        <p:nvSpPr>
          <p:cNvPr id="10" name="TextBox 9"/>
          <p:cNvSpPr txBox="1"/>
          <p:nvPr/>
        </p:nvSpPr>
        <p:spPr>
          <a:xfrm>
            <a:off x="982449" y="4182140"/>
            <a:ext cx="2720340" cy="1600438"/>
          </a:xfrm>
          <a:prstGeom prst="rect">
            <a:avLst/>
          </a:prstGeom>
          <a:solidFill>
            <a:srgbClr val="E5F4FF"/>
          </a:solidFill>
          <a:ln w="19050">
            <a:solidFill>
              <a:srgbClr val="000000"/>
            </a:solidFill>
          </a:ln>
        </p:spPr>
        <p:txBody>
          <a:bodyPr>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Constitutional</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Eyes</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Ears, Nose, Mouth and Throat</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Cardiovascular</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Respiratory</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Gastrointestinal</a:t>
            </a:r>
          </a:p>
        </p:txBody>
      </p:sp>
      <p:sp>
        <p:nvSpPr>
          <p:cNvPr id="11" name="TextBox 10"/>
          <p:cNvSpPr txBox="1"/>
          <p:nvPr/>
        </p:nvSpPr>
        <p:spPr>
          <a:xfrm>
            <a:off x="4262859" y="4182140"/>
            <a:ext cx="2800350" cy="1600438"/>
          </a:xfrm>
          <a:prstGeom prst="rect">
            <a:avLst/>
          </a:prstGeom>
          <a:solidFill>
            <a:srgbClr val="E5F4FF"/>
          </a:solidFill>
          <a:ln w="19050">
            <a:solidFill>
              <a:srgbClr val="000000"/>
            </a:solidFill>
          </a:ln>
        </p:spPr>
        <p:txBody>
          <a:bodyPr wrap="square">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Genitourinary</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Musculoskeletal</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Skin</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Neurologic</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Psychiatric</a:t>
            </a: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kern="0" cap="none" spc="0" normalizeH="0" baseline="0" noProof="0" dirty="0">
                <a:ln>
                  <a:noFill/>
                </a:ln>
                <a:solidFill>
                  <a:srgbClr val="000000"/>
                </a:solidFill>
                <a:effectLst/>
                <a:uLnTx/>
                <a:uFillTx/>
                <a:cs typeface="Arial" charset="0"/>
              </a:rPr>
              <a:t>Hematologic/Lymphatic/</a:t>
            </a:r>
          </a:p>
          <a:p>
            <a:pPr marL="0" marR="0" lvl="1"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cs typeface="Arial" charset="0"/>
              </a:rPr>
              <a:t>Immunologic</a:t>
            </a:r>
          </a:p>
        </p:txBody>
      </p:sp>
    </p:spTree>
    <p:extLst>
      <p:ext uri="{BB962C8B-B14F-4D97-AF65-F5344CB8AC3E}">
        <p14:creationId xmlns:p14="http://schemas.microsoft.com/office/powerpoint/2010/main" val="101739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199" y="3976051"/>
            <a:ext cx="8229600" cy="2295156"/>
          </a:xfrm>
        </p:spPr>
        <p:txBody>
          <a:bodyPr/>
          <a:lstStyle/>
          <a:p>
            <a:r>
              <a:rPr lang="en-US" sz="1800" dirty="0"/>
              <a:t>Reminder: The 1995 examination is based on either body areas or organ systems, not a combination of both.</a:t>
            </a:r>
          </a:p>
          <a:p>
            <a:pPr lvl="2"/>
            <a:r>
              <a:rPr lang="en-US" sz="1800" dirty="0" smtClean="0"/>
              <a:t>'More </a:t>
            </a:r>
            <a:r>
              <a:rPr lang="en-US" sz="1800" dirty="0"/>
              <a:t>detail' consists of at least two findings for at least two 'body areas' or 'organ systems.' </a:t>
            </a:r>
          </a:p>
          <a:p>
            <a:pPr lvl="2"/>
            <a:r>
              <a:rPr lang="en-US" sz="1800" dirty="0"/>
              <a:t>Detailed Example:</a:t>
            </a:r>
          </a:p>
          <a:p>
            <a:pPr lvl="3">
              <a:spcAft>
                <a:spcPts val="0"/>
              </a:spcAft>
            </a:pPr>
            <a:r>
              <a:rPr lang="en-US" sz="1800" dirty="0"/>
              <a:t>Cardiovascular: RRR, no murmurs, rubs, or gallops</a:t>
            </a:r>
          </a:p>
          <a:p>
            <a:pPr lvl="3">
              <a:spcAft>
                <a:spcPts val="0"/>
              </a:spcAft>
            </a:pPr>
            <a:r>
              <a:rPr lang="en-US" sz="1800" dirty="0"/>
              <a:t>Respiratory: Lungs CTA, no wheezing, or rhonchi </a:t>
            </a:r>
          </a:p>
          <a:p>
            <a:endParaRPr lang="en-US" dirty="0"/>
          </a:p>
        </p:txBody>
      </p:sp>
      <p:sp>
        <p:nvSpPr>
          <p:cNvPr id="5" name="Title 4"/>
          <p:cNvSpPr>
            <a:spLocks noGrp="1"/>
          </p:cNvSpPr>
          <p:nvPr>
            <p:ph type="title"/>
          </p:nvPr>
        </p:nvSpPr>
        <p:spPr>
          <a:xfrm>
            <a:off x="457199" y="342900"/>
            <a:ext cx="9239694" cy="723900"/>
          </a:xfrm>
        </p:spPr>
        <p:txBody>
          <a:bodyPr/>
          <a:lstStyle/>
          <a:p>
            <a:r>
              <a:rPr lang="en-US" dirty="0"/>
              <a:t>The 1995 guidelines recognize 10 body areas and 12 organ systems</a:t>
            </a:r>
          </a:p>
        </p:txBody>
      </p:sp>
      <p:graphicFrame>
        <p:nvGraphicFramePr>
          <p:cNvPr id="7" name="Table 6"/>
          <p:cNvGraphicFramePr>
            <a:graphicFrameLocks noGrp="1"/>
          </p:cNvGraphicFramePr>
          <p:nvPr>
            <p:extLst>
              <p:ext uri="{D42A27DB-BD31-4B8C-83A1-F6EECF244321}">
                <p14:modId xmlns:p14="http://schemas.microsoft.com/office/powerpoint/2010/main" val="2626406285"/>
              </p:ext>
            </p:extLst>
          </p:nvPr>
        </p:nvGraphicFramePr>
        <p:xfrm>
          <a:off x="211453" y="1454309"/>
          <a:ext cx="8721092" cy="2225040"/>
        </p:xfrm>
        <a:graphic>
          <a:graphicData uri="http://schemas.openxmlformats.org/drawingml/2006/table">
            <a:tbl>
              <a:tblPr firstRow="1" bandRow="1"/>
              <a:tblGrid>
                <a:gridCol w="2180273">
                  <a:extLst>
                    <a:ext uri="{9D8B030D-6E8A-4147-A177-3AD203B41FA5}">
                      <a16:colId xmlns:a16="http://schemas.microsoft.com/office/drawing/2014/main" val="20000"/>
                    </a:ext>
                  </a:extLst>
                </a:gridCol>
                <a:gridCol w="2180273">
                  <a:extLst>
                    <a:ext uri="{9D8B030D-6E8A-4147-A177-3AD203B41FA5}">
                      <a16:colId xmlns:a16="http://schemas.microsoft.com/office/drawing/2014/main" val="20001"/>
                    </a:ext>
                  </a:extLst>
                </a:gridCol>
                <a:gridCol w="2180273">
                  <a:extLst>
                    <a:ext uri="{9D8B030D-6E8A-4147-A177-3AD203B41FA5}">
                      <a16:colId xmlns:a16="http://schemas.microsoft.com/office/drawing/2014/main" val="20002"/>
                    </a:ext>
                  </a:extLst>
                </a:gridCol>
                <a:gridCol w="2180273">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Problem </a:t>
                      </a:r>
                      <a:r>
                        <a:rPr lang="en-US" sz="1600" dirty="0" smtClean="0"/>
                        <a:t>Focused</a:t>
                      </a:r>
                    </a:p>
                    <a:p>
                      <a:pPr algn="ctr"/>
                      <a:r>
                        <a:rPr lang="en-US" sz="1600" dirty="0" smtClean="0"/>
                        <a:t>99281</a:t>
                      </a:r>
                      <a:endParaRPr lang="en-US" sz="1600" dirty="0"/>
                    </a:p>
                  </a:txBody>
                  <a:tcPr marL="96012" marR="960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C9F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Expanded Problem </a:t>
                      </a:r>
                      <a:r>
                        <a:rPr lang="en-US" sz="1600" dirty="0" smtClean="0"/>
                        <a:t>Focused</a:t>
                      </a:r>
                    </a:p>
                    <a:p>
                      <a:pPr algn="ctr"/>
                      <a:r>
                        <a:rPr lang="en-US" sz="1600" dirty="0" smtClean="0"/>
                        <a:t>99282–99283</a:t>
                      </a:r>
                      <a:endParaRPr lang="en-US" sz="1600" dirty="0"/>
                    </a:p>
                  </a:txBody>
                  <a:tcPr marL="96012" marR="960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C9F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smtClean="0"/>
                        <a:t>Detailed</a:t>
                      </a:r>
                    </a:p>
                    <a:p>
                      <a:pPr algn="ctr"/>
                      <a:r>
                        <a:rPr lang="en-US" sz="1600" dirty="0" smtClean="0"/>
                        <a:t>99284</a:t>
                      </a:r>
                      <a:endParaRPr lang="en-US" sz="1600" dirty="0"/>
                    </a:p>
                  </a:txBody>
                  <a:tcPr marL="96012" marR="960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C9F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smtClean="0"/>
                        <a:t>Comprehensive</a:t>
                      </a:r>
                    </a:p>
                    <a:p>
                      <a:pPr algn="ctr"/>
                      <a:r>
                        <a:rPr lang="en-US" sz="1600" dirty="0" smtClean="0"/>
                        <a:t>99285</a:t>
                      </a:r>
                      <a:endParaRPr lang="en-US" sz="1600" dirty="0"/>
                    </a:p>
                  </a:txBody>
                  <a:tcPr marL="96012" marR="960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BC9F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Affected Body Area</a:t>
                      </a:r>
                    </a:p>
                  </a:txBody>
                  <a:tcPr marL="96012" marR="960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Affected Area + Up to 6 others</a:t>
                      </a:r>
                    </a:p>
                  </a:txBody>
                  <a:tcPr marL="96012" marR="960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2–7 </a:t>
                      </a:r>
                      <a:r>
                        <a:rPr lang="en-US" sz="1600" dirty="0"/>
                        <a:t>Areas, more detail</a:t>
                      </a:r>
                    </a:p>
                  </a:txBody>
                  <a:tcPr marL="96012" marR="960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8+ Areas</a:t>
                      </a:r>
                    </a:p>
                  </a:txBody>
                  <a:tcPr marL="96012" marR="960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Affected  Organ System</a:t>
                      </a:r>
                    </a:p>
                  </a:txBody>
                  <a:tcPr marL="96012" marR="960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Affected Area + Up to 6 others</a:t>
                      </a:r>
                    </a:p>
                  </a:txBody>
                  <a:tcPr marL="96012" marR="960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2–7</a:t>
                      </a:r>
                      <a:r>
                        <a:rPr lang="en-US" sz="1600" baseline="0" dirty="0" smtClean="0"/>
                        <a:t> </a:t>
                      </a:r>
                      <a:r>
                        <a:rPr lang="en-US" sz="1600" baseline="0" dirty="0"/>
                        <a:t>Areas, more detail</a:t>
                      </a:r>
                      <a:endParaRPr lang="en-US" sz="1600" dirty="0"/>
                    </a:p>
                  </a:txBody>
                  <a:tcPr marL="96012" marR="960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a:t>8+ Systems or Complete Single Organ System Exam</a:t>
                      </a:r>
                    </a:p>
                  </a:txBody>
                  <a:tcPr marL="96012" marR="960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2386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r>
              <a:rPr lang="en-US" sz="1800" dirty="0"/>
              <a:t>There are two types of 1997 examinations:</a:t>
            </a:r>
          </a:p>
          <a:p>
            <a:pPr lvl="3"/>
            <a:r>
              <a:rPr lang="en-US" sz="1800" dirty="0"/>
              <a:t>One General Multi-System</a:t>
            </a:r>
          </a:p>
          <a:p>
            <a:pPr lvl="3">
              <a:spcAft>
                <a:spcPts val="1800"/>
              </a:spcAft>
            </a:pPr>
            <a:r>
              <a:rPr lang="en-US" sz="1800" dirty="0"/>
              <a:t>Ten Different Single Organ System Exams</a:t>
            </a:r>
          </a:p>
          <a:p>
            <a:pPr lvl="2">
              <a:spcAft>
                <a:spcPts val="1800"/>
              </a:spcAft>
            </a:pPr>
            <a:r>
              <a:rPr lang="en-US" sz="1800" dirty="0"/>
              <a:t>Each level is comprised of examination elements identified by bullet points within specific body areas and organ systems.  Bullet points must be documented exactly as provided in the CMS exam templates.</a:t>
            </a:r>
          </a:p>
          <a:p>
            <a:pPr lvl="2"/>
            <a:r>
              <a:rPr lang="en-US" sz="1800" dirty="0"/>
              <a:t>The 1997 exam guidelines are typically used more by specialists than primary care. </a:t>
            </a:r>
            <a:r>
              <a:rPr lang="en-US" sz="1800" b="1" dirty="0"/>
              <a:t>However, most providers tend to document based on the 1995 exam (body areas/organ systems</a:t>
            </a:r>
            <a:r>
              <a:rPr lang="en-US" sz="1800" b="1" dirty="0" smtClean="0"/>
              <a:t>).</a:t>
            </a:r>
            <a:endParaRPr lang="en-US" sz="1800" b="1" dirty="0"/>
          </a:p>
        </p:txBody>
      </p:sp>
      <p:sp>
        <p:nvSpPr>
          <p:cNvPr id="5" name="Title 4"/>
          <p:cNvSpPr>
            <a:spLocks noGrp="1"/>
          </p:cNvSpPr>
          <p:nvPr>
            <p:ph type="title"/>
          </p:nvPr>
        </p:nvSpPr>
        <p:spPr/>
        <p:txBody>
          <a:bodyPr/>
          <a:lstStyle/>
          <a:p>
            <a:r>
              <a:rPr lang="en-US" dirty="0"/>
              <a:t>1997 Documentation Guidelines</a:t>
            </a:r>
          </a:p>
        </p:txBody>
      </p:sp>
    </p:spTree>
    <p:extLst>
      <p:ext uri="{BB962C8B-B14F-4D97-AF65-F5344CB8AC3E}">
        <p14:creationId xmlns:p14="http://schemas.microsoft.com/office/powerpoint/2010/main" val="1287383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Medical Decision Making Component</a:t>
            </a:r>
            <a:endParaRPr lang="en-US" dirty="0"/>
          </a:p>
        </p:txBody>
      </p:sp>
    </p:spTree>
    <p:extLst>
      <p:ext uri="{BB962C8B-B14F-4D97-AF65-F5344CB8AC3E}">
        <p14:creationId xmlns:p14="http://schemas.microsoft.com/office/powerpoint/2010/main" val="148981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342900"/>
            <a:ext cx="9983973" cy="723900"/>
          </a:xfrm>
        </p:spPr>
        <p:txBody>
          <a:bodyPr/>
          <a:lstStyle/>
          <a:p>
            <a:r>
              <a:rPr lang="en-US" dirty="0"/>
              <a:t>Medical Decision Making (MDM) refers to the work performed by a provider to establish a diagnosis and/or select management or treatment options</a:t>
            </a:r>
            <a:r>
              <a:rPr lang="en-US" dirty="0" smtClean="0"/>
              <a:t>.</a:t>
            </a:r>
            <a:endParaRPr lang="en-US" dirty="0"/>
          </a:p>
        </p:txBody>
      </p:sp>
      <p:graphicFrame>
        <p:nvGraphicFramePr>
          <p:cNvPr id="8" name="Diagram 7"/>
          <p:cNvGraphicFramePr/>
          <p:nvPr>
            <p:extLst>
              <p:ext uri="{D42A27DB-BD31-4B8C-83A1-F6EECF244321}">
                <p14:modId xmlns:p14="http://schemas.microsoft.com/office/powerpoint/2010/main" val="435442685"/>
              </p:ext>
            </p:extLst>
          </p:nvPr>
        </p:nvGraphicFramePr>
        <p:xfrm>
          <a:off x="599562" y="4197908"/>
          <a:ext cx="8103455" cy="1267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457200" y="1528448"/>
            <a:ext cx="8103455" cy="384051"/>
          </a:xfrm>
          <a:prstGeom prst="rect">
            <a:avLst/>
          </a:prstGeom>
          <a:solidFill>
            <a:srgbClr val="003366"/>
          </a:solidFill>
          <a:ln w="28575">
            <a:noFill/>
            <a:headEnd type="none" w="med" len="med"/>
            <a:tailEnd type="none" w="med" len="med"/>
          </a:ln>
          <a:effectLst>
            <a:outerShdw blurRad="40000" dist="23000" dir="5400000" rotWithShape="0">
              <a:srgbClr val="000000">
                <a:alpha val="35000"/>
              </a:srgbClr>
            </a:outerShdw>
          </a:effectLst>
        </p:spPr>
        <p:txBody>
          <a:bodyPr vert="horz" wrap="none" lIns="87086" tIns="87086" rIns="87086" bIns="87086" numCol="1" rtlCol="0" anchor="ctr" anchorCtr="0" compatLnSpc="1">
            <a:prstTxWarp prst="textNoShape">
              <a:avLst/>
            </a:prstTxWarp>
          </a:bodyPr>
          <a:lstStyle/>
          <a:p>
            <a:pPr defTabSz="914400">
              <a:buClr>
                <a:srgbClr val="99CCFF"/>
              </a:buClr>
              <a:defRPr/>
            </a:pPr>
            <a:r>
              <a:rPr lang="en-US" sz="2000" b="1" dirty="0">
                <a:solidFill>
                  <a:prstClr val="white"/>
                </a:solidFill>
                <a:cs typeface="Arial" charset="0"/>
              </a:rPr>
              <a:t>The level of MDM is based on two out of these three elements:</a:t>
            </a:r>
          </a:p>
        </p:txBody>
      </p:sp>
      <p:sp>
        <p:nvSpPr>
          <p:cNvPr id="10" name="TextBox 9"/>
          <p:cNvSpPr txBox="1"/>
          <p:nvPr/>
        </p:nvSpPr>
        <p:spPr>
          <a:xfrm>
            <a:off x="2573110" y="3751766"/>
            <a:ext cx="4454980" cy="369332"/>
          </a:xfrm>
          <a:prstGeom prst="rect">
            <a:avLst/>
          </a:prstGeom>
          <a:noFill/>
        </p:spPr>
        <p:txBody>
          <a:bodyPr wrap="square" rtlCol="0">
            <a:spAutoFit/>
          </a:bodyPr>
          <a:lstStyle/>
          <a:p>
            <a:pPr algn="ctr" defTabSz="914400" fontAlgn="base">
              <a:spcBef>
                <a:spcPct val="0"/>
              </a:spcBef>
              <a:spcAft>
                <a:spcPct val="0"/>
              </a:spcAft>
            </a:pPr>
            <a:r>
              <a:rPr lang="en-US" b="1" spc="300" dirty="0" smtClean="0">
                <a:solidFill>
                  <a:srgbClr val="003366"/>
                </a:solidFill>
                <a:cs typeface="Arial" charset="0"/>
              </a:rPr>
              <a:t>Four Levels of MDM</a:t>
            </a:r>
            <a:endParaRPr lang="en-US" b="1" spc="300" dirty="0">
              <a:solidFill>
                <a:srgbClr val="003366"/>
              </a:solidFill>
              <a:cs typeface="Arial" charset="0"/>
            </a:endParaRPr>
          </a:p>
        </p:txBody>
      </p:sp>
      <p:sp>
        <p:nvSpPr>
          <p:cNvPr id="11" name="Rectangle 10"/>
          <p:cNvSpPr/>
          <p:nvPr/>
        </p:nvSpPr>
        <p:spPr bwMode="auto">
          <a:xfrm>
            <a:off x="464627" y="1950903"/>
            <a:ext cx="8103455" cy="1561079"/>
          </a:xfrm>
          <a:prstGeom prst="rect">
            <a:avLst/>
          </a:prstGeom>
          <a:noFill/>
          <a:ln w="19050" cap="flat" cmpd="sng" algn="ctr">
            <a:solidFill>
              <a:srgbClr val="FFFFFF">
                <a:lumMod val="75000"/>
              </a:srgbClr>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cs typeface="Arial" charset="0"/>
            </a:endParaRPr>
          </a:p>
        </p:txBody>
      </p:sp>
      <p:sp>
        <p:nvSpPr>
          <p:cNvPr id="17" name="Content Placeholder 2"/>
          <p:cNvSpPr>
            <a:spLocks noGrp="1"/>
          </p:cNvSpPr>
          <p:nvPr>
            <p:ph idx="4294967295"/>
          </p:nvPr>
        </p:nvSpPr>
        <p:spPr>
          <a:xfrm>
            <a:off x="464627" y="2050130"/>
            <a:ext cx="8686800" cy="1986340"/>
          </a:xfrm>
          <a:prstGeom prst="rect">
            <a:avLst/>
          </a:prstGeom>
        </p:spPr>
        <p:txBody>
          <a:bodyPr/>
          <a:lstStyle/>
          <a:p>
            <a:pPr marL="636588" lvl="1" indent="-284163" eaLnBrk="1" hangingPunct="1">
              <a:spcAft>
                <a:spcPts val="1200"/>
              </a:spcAft>
              <a:buClr>
                <a:srgbClr val="003366"/>
              </a:buClr>
              <a:buFont typeface="+mj-lt"/>
              <a:buAutoNum type="arabicPeriod"/>
              <a:defRPr/>
            </a:pPr>
            <a:r>
              <a:rPr lang="en-US" sz="1800" b="1" dirty="0" smtClean="0">
                <a:solidFill>
                  <a:srgbClr val="003366"/>
                </a:solidFill>
              </a:rPr>
              <a:t>The </a:t>
            </a:r>
            <a:r>
              <a:rPr lang="en-US" sz="1800" b="1" dirty="0">
                <a:solidFill>
                  <a:srgbClr val="003366"/>
                </a:solidFill>
              </a:rPr>
              <a:t>number of </a:t>
            </a:r>
            <a:r>
              <a:rPr lang="en-US" sz="1800" b="1" dirty="0" smtClean="0">
                <a:solidFill>
                  <a:srgbClr val="003366"/>
                </a:solidFill>
              </a:rPr>
              <a:t>diagnoses </a:t>
            </a:r>
            <a:r>
              <a:rPr lang="en-US" sz="1800" b="1" dirty="0">
                <a:solidFill>
                  <a:srgbClr val="003366"/>
                </a:solidFill>
              </a:rPr>
              <a:t>and treatment options</a:t>
            </a:r>
          </a:p>
          <a:p>
            <a:pPr marL="636588" lvl="1" indent="-280988" eaLnBrk="1" hangingPunct="1">
              <a:spcAft>
                <a:spcPts val="1200"/>
              </a:spcAft>
              <a:buClr>
                <a:srgbClr val="003366"/>
              </a:buClr>
              <a:buFont typeface="+mj-lt"/>
              <a:buAutoNum type="arabicPeriod"/>
              <a:defRPr/>
            </a:pPr>
            <a:r>
              <a:rPr lang="en-US" sz="1800" b="1" dirty="0">
                <a:solidFill>
                  <a:srgbClr val="003366"/>
                </a:solidFill>
              </a:rPr>
              <a:t>Amount and/or </a:t>
            </a:r>
            <a:r>
              <a:rPr lang="en-US" sz="1800" b="1" dirty="0" smtClean="0">
                <a:solidFill>
                  <a:srgbClr val="003366"/>
                </a:solidFill>
              </a:rPr>
              <a:t>complexity </a:t>
            </a:r>
            <a:r>
              <a:rPr lang="en-US" sz="1800" b="1" dirty="0">
                <a:solidFill>
                  <a:srgbClr val="003366"/>
                </a:solidFill>
              </a:rPr>
              <a:t>of data reviewed</a:t>
            </a:r>
          </a:p>
          <a:p>
            <a:pPr marL="636588" lvl="1" indent="-280988" eaLnBrk="1" hangingPunct="1">
              <a:spcAft>
                <a:spcPts val="1200"/>
              </a:spcAft>
              <a:buClr>
                <a:srgbClr val="003366"/>
              </a:buClr>
              <a:buFont typeface="+mj-lt"/>
              <a:buAutoNum type="arabicPeriod"/>
              <a:defRPr/>
            </a:pPr>
            <a:r>
              <a:rPr lang="en-US" sz="1800" b="1" dirty="0">
                <a:solidFill>
                  <a:srgbClr val="003366"/>
                </a:solidFill>
              </a:rPr>
              <a:t>Patient risk for morbidity and mortality</a:t>
            </a:r>
            <a:endParaRPr lang="en-US" altLang="en-US" sz="1800" b="1" dirty="0">
              <a:solidFill>
                <a:srgbClr val="003366"/>
              </a:solidFill>
            </a:endParaRPr>
          </a:p>
          <a:p>
            <a:endParaRPr lang="en-US" dirty="0"/>
          </a:p>
        </p:txBody>
      </p:sp>
    </p:spTree>
    <p:extLst>
      <p:ext uri="{BB962C8B-B14F-4D97-AF65-F5344CB8AC3E}">
        <p14:creationId xmlns:p14="http://schemas.microsoft.com/office/powerpoint/2010/main" val="4127586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342900"/>
            <a:ext cx="12365666" cy="723900"/>
          </a:xfrm>
        </p:spPr>
        <p:txBody>
          <a:bodyPr/>
          <a:lstStyle/>
          <a:p>
            <a:r>
              <a:rPr lang="en-US" dirty="0"/>
              <a:t>Number of Diagnoses and/or Management Options</a:t>
            </a:r>
          </a:p>
        </p:txBody>
      </p:sp>
      <p:graphicFrame>
        <p:nvGraphicFramePr>
          <p:cNvPr id="4" name="Table 3"/>
          <p:cNvGraphicFramePr>
            <a:graphicFrameLocks noGrp="1"/>
          </p:cNvGraphicFramePr>
          <p:nvPr>
            <p:extLst/>
          </p:nvPr>
        </p:nvGraphicFramePr>
        <p:xfrm>
          <a:off x="308345" y="1562457"/>
          <a:ext cx="8561070" cy="2596160"/>
        </p:xfrm>
        <a:graphic>
          <a:graphicData uri="http://schemas.openxmlformats.org/drawingml/2006/table">
            <a:tbl>
              <a:tblPr firstRow="1" bandRow="1"/>
              <a:tblGrid>
                <a:gridCol w="5680711">
                  <a:extLst>
                    <a:ext uri="{9D8B030D-6E8A-4147-A177-3AD203B41FA5}">
                      <a16:colId xmlns:a16="http://schemas.microsoft.com/office/drawing/2014/main" val="20000"/>
                    </a:ext>
                  </a:extLst>
                </a:gridCol>
                <a:gridCol w="1120140">
                  <a:extLst>
                    <a:ext uri="{9D8B030D-6E8A-4147-A177-3AD203B41FA5}">
                      <a16:colId xmlns:a16="http://schemas.microsoft.com/office/drawing/2014/main" val="20001"/>
                    </a:ext>
                  </a:extLst>
                </a:gridCol>
                <a:gridCol w="880110">
                  <a:extLst>
                    <a:ext uri="{9D8B030D-6E8A-4147-A177-3AD203B41FA5}">
                      <a16:colId xmlns:a16="http://schemas.microsoft.com/office/drawing/2014/main" val="20002"/>
                    </a:ext>
                  </a:extLst>
                </a:gridCol>
                <a:gridCol w="880109">
                  <a:extLst>
                    <a:ext uri="{9D8B030D-6E8A-4147-A177-3AD203B41FA5}">
                      <a16:colId xmlns:a16="http://schemas.microsoft.com/office/drawing/2014/main" val="20003"/>
                    </a:ext>
                  </a:extLst>
                </a:gridCol>
              </a:tblGrid>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1" dirty="0">
                          <a:solidFill>
                            <a:schemeClr val="bg1"/>
                          </a:solidFill>
                        </a:rPr>
                        <a:t>Problem(s)</a:t>
                      </a:r>
                      <a:r>
                        <a:rPr lang="en-US" sz="1400" b="1" baseline="0" dirty="0">
                          <a:solidFill>
                            <a:schemeClr val="bg1"/>
                          </a:solidFill>
                        </a:rPr>
                        <a:t> Status</a:t>
                      </a:r>
                      <a:endParaRPr lang="en-US" sz="1400" b="1" dirty="0">
                        <a:solidFill>
                          <a:schemeClr val="bg1"/>
                        </a:solidFill>
                      </a:endParaRP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solidFill>
                            <a:schemeClr val="bg1"/>
                          </a:solidFill>
                        </a:rPr>
                        <a:t>Number</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solidFill>
                            <a:schemeClr val="bg1"/>
                          </a:solidFill>
                        </a:rPr>
                        <a:t>Points</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solidFill>
                            <a:schemeClr val="bg1"/>
                          </a:solidFill>
                        </a:rPr>
                        <a:t>Result</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1"/>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dirty="0"/>
                        <a:t>Self-limited or minor (stable, improved, or worsening)</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i="1" dirty="0"/>
                        <a:t>Max </a:t>
                      </a:r>
                      <a:r>
                        <a:rPr lang="en-US" sz="1400" i="1" baseline="0" dirty="0"/>
                        <a:t>= 2</a:t>
                      </a:r>
                      <a:endParaRPr lang="en-US" sz="1400" i="1"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dirty="0"/>
                        <a:t>Est. problem (to examiner);</a:t>
                      </a:r>
                      <a:r>
                        <a:rPr lang="en-US" sz="1400" baseline="0" dirty="0"/>
                        <a:t> stable, improved</a:t>
                      </a: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dirty="0"/>
                        <a:t>Est. problem (to examiner);</a:t>
                      </a:r>
                      <a:r>
                        <a:rPr lang="en-US" sz="1400" baseline="0" dirty="0"/>
                        <a:t> worsening</a:t>
                      </a: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2</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dirty="0"/>
                        <a:t>New problem (to examiner); no additional workup planned</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i="1" dirty="0"/>
                        <a:t>Max = 1</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3</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dirty="0"/>
                        <a:t>New problem (to examiner); additional workup planned</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4</a:t>
                      </a:r>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70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400" dirty="0" smtClean="0"/>
                        <a:t>Total (Max</a:t>
                      </a:r>
                      <a:r>
                        <a:rPr lang="en-US" sz="1400" baseline="0" dirty="0" smtClean="0"/>
                        <a:t> = 4)</a:t>
                      </a: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pPr algn="ctr"/>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457199" y="4867038"/>
            <a:ext cx="8133908" cy="863911"/>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Ensure documentation is reflective of the problem(s) </a:t>
            </a:r>
            <a:endParaRPr lang="en-US" b="1" dirty="0" smtClean="0">
              <a:solidFill>
                <a:schemeClr val="tx1"/>
              </a:solidFill>
            </a:endParaRPr>
          </a:p>
          <a:p>
            <a:pPr algn="ctr">
              <a:defRPr/>
            </a:pPr>
            <a:r>
              <a:rPr lang="en-US" b="1" dirty="0" smtClean="0">
                <a:solidFill>
                  <a:schemeClr val="tx1"/>
                </a:solidFill>
              </a:rPr>
              <a:t>status to </a:t>
            </a:r>
            <a:r>
              <a:rPr lang="en-US" b="1" dirty="0">
                <a:solidFill>
                  <a:schemeClr val="tx1"/>
                </a:solidFill>
              </a:rPr>
              <a:t>receive credit for the work involved.</a:t>
            </a:r>
          </a:p>
        </p:txBody>
      </p:sp>
    </p:spTree>
    <p:extLst>
      <p:ext uri="{BB962C8B-B14F-4D97-AF65-F5344CB8AC3E}">
        <p14:creationId xmlns:p14="http://schemas.microsoft.com/office/powerpoint/2010/main" val="3116738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342900"/>
            <a:ext cx="10515601" cy="723900"/>
          </a:xfrm>
        </p:spPr>
        <p:txBody>
          <a:bodyPr/>
          <a:lstStyle/>
          <a:p>
            <a:r>
              <a:rPr lang="en-US" dirty="0"/>
              <a:t>Amount and/or Complexity of Data Reviewed/Ordered</a:t>
            </a:r>
          </a:p>
        </p:txBody>
      </p:sp>
      <p:graphicFrame>
        <p:nvGraphicFramePr>
          <p:cNvPr id="8" name="Table 7"/>
          <p:cNvGraphicFramePr>
            <a:graphicFrameLocks noGrp="1"/>
          </p:cNvGraphicFramePr>
          <p:nvPr>
            <p:extLst/>
          </p:nvPr>
        </p:nvGraphicFramePr>
        <p:xfrm>
          <a:off x="127591" y="1525772"/>
          <a:ext cx="8875190" cy="3284530"/>
        </p:xfrm>
        <a:graphic>
          <a:graphicData uri="http://schemas.openxmlformats.org/drawingml/2006/table">
            <a:tbl>
              <a:tblPr firstRow="1" bandRow="1"/>
              <a:tblGrid>
                <a:gridCol w="8107090">
                  <a:extLst>
                    <a:ext uri="{9D8B030D-6E8A-4147-A177-3AD203B41FA5}">
                      <a16:colId xmlns:a16="http://schemas.microsoft.com/office/drawing/2014/main" val="20000"/>
                    </a:ext>
                  </a:extLst>
                </a:gridCol>
                <a:gridCol w="768100">
                  <a:extLst>
                    <a:ext uri="{9D8B030D-6E8A-4147-A177-3AD203B41FA5}">
                      <a16:colId xmlns:a16="http://schemas.microsoft.com/office/drawing/2014/main" val="20001"/>
                    </a:ext>
                  </a:extLst>
                </a:gridCol>
              </a:tblGrid>
              <a:tr h="3352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marL="96012" marR="96012" marT="45713" marB="457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a:solidFill>
                            <a:schemeClr val="bg1"/>
                          </a:solidFill>
                        </a:rPr>
                        <a:t>Points</a:t>
                      </a:r>
                    </a:p>
                  </a:txBody>
                  <a:tcPr marL="96012" marR="96012" marT="45713" marB="457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1"/>
                  </a:ext>
                </a:extLst>
              </a:tr>
              <a:tr h="3306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Review and/or order of clinical</a:t>
                      </a:r>
                      <a:r>
                        <a:rPr lang="en-US" sz="1400" baseline="0" dirty="0"/>
                        <a:t> lab </a:t>
                      </a:r>
                      <a:r>
                        <a:rPr lang="en-US" sz="1400" baseline="0" dirty="0" smtClean="0"/>
                        <a:t>tests                                                       </a:t>
                      </a:r>
                      <a:r>
                        <a:rPr lang="en-US" sz="1400" b="0" dirty="0" smtClean="0"/>
                        <a:t>(CPT 8XXXX series) </a:t>
                      </a:r>
                      <a:r>
                        <a:rPr lang="en-US" sz="1000" b="0" dirty="0" smtClean="0"/>
                        <a:t>Max = 1</a:t>
                      </a:r>
                      <a:endParaRPr lang="en-US" sz="1400" b="0"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t>1</a:t>
                      </a:r>
                      <a:endParaRPr lang="en-US" sz="1400"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306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Review and/or order of tests in the radiology section of the </a:t>
                      </a:r>
                      <a:r>
                        <a:rPr lang="en-US" sz="1400" dirty="0" smtClean="0"/>
                        <a:t>CPT                </a:t>
                      </a:r>
                      <a:r>
                        <a:rPr lang="en-US" sz="1400" b="0" dirty="0" smtClean="0"/>
                        <a:t>(CPT 7XXXX series) </a:t>
                      </a:r>
                      <a:r>
                        <a:rPr lang="en-US" sz="1000" b="0" dirty="0" smtClean="0"/>
                        <a:t>Max = 1</a:t>
                      </a:r>
                      <a:endParaRPr lang="en-US" sz="1000" b="0"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3306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Review and/or order of tests in</a:t>
                      </a:r>
                      <a:r>
                        <a:rPr lang="en-US" sz="1400" baseline="0" dirty="0"/>
                        <a:t> the medicine section of the </a:t>
                      </a:r>
                      <a:r>
                        <a:rPr lang="en-US" sz="1400" baseline="0" dirty="0" smtClean="0"/>
                        <a:t>CPT                </a:t>
                      </a:r>
                      <a:r>
                        <a:rPr lang="en-US" sz="1400" b="0" baseline="0" dirty="0" smtClean="0"/>
                        <a:t>(CPT 9XXXX series) </a:t>
                      </a:r>
                      <a:r>
                        <a:rPr lang="en-US" sz="1000" b="0" dirty="0" smtClean="0"/>
                        <a:t>Max = 1</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06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Discussion of test results</a:t>
                      </a:r>
                      <a:r>
                        <a:rPr lang="en-US" sz="1400" b="0" baseline="0" dirty="0"/>
                        <a:t> with performing </a:t>
                      </a:r>
                      <a:r>
                        <a:rPr lang="en-US" sz="1400" b="0" baseline="0" dirty="0" smtClean="0"/>
                        <a:t>physician                                                                      </a:t>
                      </a:r>
                      <a:r>
                        <a:rPr lang="en-US" sz="1000" b="0" dirty="0" smtClean="0"/>
                        <a:t>Max = 1</a:t>
                      </a:r>
                      <a:endParaRPr lang="en-US" sz="1400" b="0" dirty="0" smtClean="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383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Decision to obtain old records and/or obtain</a:t>
                      </a:r>
                      <a:r>
                        <a:rPr lang="en-US" sz="1400" b="0" baseline="0" dirty="0"/>
                        <a:t> history from someone other than the </a:t>
                      </a:r>
                      <a:r>
                        <a:rPr lang="en-US" sz="1400" b="0" baseline="0" dirty="0" smtClean="0"/>
                        <a:t>patient           </a:t>
                      </a:r>
                      <a:r>
                        <a:rPr lang="en-US" sz="1000" b="0" dirty="0" smtClean="0"/>
                        <a:t>Max = 1</a:t>
                      </a:r>
                      <a:endParaRPr lang="en-US" sz="2400" b="0" dirty="0" smtClean="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1</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181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Review and summarization of old records and/or obtaining history from someone other than the patient and/or</a:t>
                      </a:r>
                      <a:r>
                        <a:rPr lang="en-US" sz="1400" b="0" baseline="0" dirty="0"/>
                        <a:t> discussion of case with another health care </a:t>
                      </a:r>
                      <a:r>
                        <a:rPr lang="en-US" sz="1400" b="0" baseline="0" dirty="0" smtClean="0"/>
                        <a:t>provider                                             </a:t>
                      </a:r>
                      <a:r>
                        <a:rPr lang="en-US" sz="1000" b="0" dirty="0" smtClean="0"/>
                        <a:t>Max = 2</a:t>
                      </a:r>
                      <a:endParaRPr lang="en-US" sz="1400" b="0" dirty="0" smtClean="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2</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7"/>
                  </a:ext>
                </a:extLst>
              </a:tr>
              <a:tr h="404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Independent</a:t>
                      </a:r>
                      <a:r>
                        <a:rPr lang="en-US" sz="1400" b="0" baseline="0" dirty="0"/>
                        <a:t> visualization of image, tracing, or specimen itself (not simply review of the report</a:t>
                      </a:r>
                      <a:r>
                        <a:rPr lang="en-US" sz="1400" b="0" baseline="0" dirty="0" smtClean="0"/>
                        <a:t>) </a:t>
                      </a:r>
                      <a:r>
                        <a:rPr lang="en-US" sz="1000" b="0" dirty="0" smtClean="0"/>
                        <a:t>Max = 2</a:t>
                      </a:r>
                      <a:endParaRPr lang="en-US" sz="1400" b="0" dirty="0" smtClean="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a:t>2</a:t>
                      </a: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657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r>
                        <a:rPr lang="en-US" sz="1400" dirty="0" smtClean="0"/>
                        <a:t>Total (Max = 4)</a:t>
                      </a:r>
                      <a:endParaRPr lang="en-US" sz="1400" dirty="0"/>
                    </a:p>
                  </a:txBody>
                  <a:tcPr marL="96012" marR="96012" marT="45713" marB="457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400" dirty="0"/>
                    </a:p>
                  </a:txBody>
                  <a:tcPr marL="96012" marR="96012" marT="45713" marB="457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457198" y="5132852"/>
            <a:ext cx="8133908" cy="863911"/>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Document ALL the work that you do to ensure that you </a:t>
            </a:r>
            <a:endParaRPr lang="en-US" b="1" dirty="0" smtClean="0">
              <a:solidFill>
                <a:schemeClr val="tx1"/>
              </a:solidFill>
            </a:endParaRPr>
          </a:p>
          <a:p>
            <a:pPr algn="ctr">
              <a:defRPr/>
            </a:pPr>
            <a:r>
              <a:rPr lang="en-US" b="1" dirty="0" smtClean="0">
                <a:solidFill>
                  <a:schemeClr val="tx1"/>
                </a:solidFill>
              </a:rPr>
              <a:t>get </a:t>
            </a:r>
            <a:r>
              <a:rPr lang="en-US" b="1" dirty="0">
                <a:solidFill>
                  <a:schemeClr val="tx1"/>
                </a:solidFill>
              </a:rPr>
              <a:t>credit for all the work that you do</a:t>
            </a:r>
            <a:r>
              <a:rPr lang="en-US" b="1" dirty="0" smtClean="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156605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341751"/>
            <a:ext cx="8686800"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bg2"/>
                </a:solidFill>
                <a:latin typeface="Arial" charset="0"/>
                <a:cs typeface="Arial" charset="0"/>
              </a:defRPr>
            </a:lvl2pPr>
            <a:lvl3pPr algn="l" rtl="0" eaLnBrk="0" fontAlgn="base" hangingPunct="0">
              <a:spcBef>
                <a:spcPct val="0"/>
              </a:spcBef>
              <a:spcAft>
                <a:spcPct val="0"/>
              </a:spcAft>
              <a:defRPr sz="2400" b="1">
                <a:solidFill>
                  <a:schemeClr val="bg2"/>
                </a:solidFill>
                <a:latin typeface="Arial" charset="0"/>
                <a:cs typeface="Arial" charset="0"/>
              </a:defRPr>
            </a:lvl3pPr>
            <a:lvl4pPr algn="l" rtl="0" eaLnBrk="0" fontAlgn="base" hangingPunct="0">
              <a:spcBef>
                <a:spcPct val="0"/>
              </a:spcBef>
              <a:spcAft>
                <a:spcPct val="0"/>
              </a:spcAft>
              <a:defRPr sz="2400" b="1">
                <a:solidFill>
                  <a:schemeClr val="bg2"/>
                </a:solidFill>
                <a:latin typeface="Arial" charset="0"/>
                <a:cs typeface="Arial" charset="0"/>
              </a:defRPr>
            </a:lvl4pPr>
            <a:lvl5pPr algn="l" rtl="0" eaLnBrk="0" fontAlgn="base" hangingPunct="0">
              <a:spcBef>
                <a:spcPct val="0"/>
              </a:spcBef>
              <a:spcAft>
                <a:spcPct val="0"/>
              </a:spcAft>
              <a:defRPr sz="2400" b="1">
                <a:solidFill>
                  <a:schemeClr val="bg2"/>
                </a:solidFill>
                <a:latin typeface="Arial" charset="0"/>
                <a:cs typeface="Arial" charset="0"/>
              </a:defRPr>
            </a:lvl5pPr>
            <a:lvl6pPr marL="457200" algn="l" rtl="0" fontAlgn="base">
              <a:spcBef>
                <a:spcPct val="0"/>
              </a:spcBef>
              <a:spcAft>
                <a:spcPct val="0"/>
              </a:spcAft>
              <a:defRPr sz="2400" b="1">
                <a:solidFill>
                  <a:schemeClr val="bg2"/>
                </a:solidFill>
                <a:latin typeface="Arial" charset="0"/>
                <a:cs typeface="Arial" charset="0"/>
              </a:defRPr>
            </a:lvl6pPr>
            <a:lvl7pPr marL="914400" algn="l" rtl="0" fontAlgn="base">
              <a:spcBef>
                <a:spcPct val="0"/>
              </a:spcBef>
              <a:spcAft>
                <a:spcPct val="0"/>
              </a:spcAft>
              <a:defRPr sz="2400" b="1">
                <a:solidFill>
                  <a:schemeClr val="bg2"/>
                </a:solidFill>
                <a:latin typeface="Arial" charset="0"/>
                <a:cs typeface="Arial" charset="0"/>
              </a:defRPr>
            </a:lvl7pPr>
            <a:lvl8pPr marL="1371600" algn="l" rtl="0" fontAlgn="base">
              <a:spcBef>
                <a:spcPct val="0"/>
              </a:spcBef>
              <a:spcAft>
                <a:spcPct val="0"/>
              </a:spcAft>
              <a:defRPr sz="2400" b="1">
                <a:solidFill>
                  <a:schemeClr val="bg2"/>
                </a:solidFill>
                <a:latin typeface="Arial" charset="0"/>
                <a:cs typeface="Arial" charset="0"/>
              </a:defRPr>
            </a:lvl8pPr>
            <a:lvl9pPr marL="1828800" algn="l" rtl="0" fontAlgn="base">
              <a:spcBef>
                <a:spcPct val="0"/>
              </a:spcBef>
              <a:spcAft>
                <a:spcPct val="0"/>
              </a:spcAft>
              <a:defRPr sz="2400" b="1">
                <a:solidFill>
                  <a:schemeClr val="bg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300" normalizeH="0" baseline="0" noProof="0" smtClean="0">
                <a:ln>
                  <a:noFill/>
                </a:ln>
                <a:solidFill>
                  <a:srgbClr val="FFFFFF">
                    <a:lumMod val="50000"/>
                  </a:srgbClr>
                </a:solidFill>
                <a:effectLst/>
                <a:uLnTx/>
                <a:uFillTx/>
                <a:latin typeface="Arial"/>
                <a:ea typeface="+mj-ea"/>
                <a:cs typeface="+mj-cs"/>
              </a:rPr>
              <a:t>Table of Risk</a:t>
            </a:r>
            <a:endParaRPr kumimoji="0" lang="en-US" sz="2400" b="1" i="0" u="none" strike="noStrike" kern="0" cap="none" spc="300" normalizeH="0" baseline="0" noProof="0" dirty="0">
              <a:ln>
                <a:noFill/>
              </a:ln>
              <a:solidFill>
                <a:srgbClr val="FFFFFF">
                  <a:lumMod val="50000"/>
                </a:srgbClr>
              </a:solidFill>
              <a:effectLst/>
              <a:uLnTx/>
              <a:uFillTx/>
              <a:latin typeface="Arial"/>
              <a:ea typeface="+mj-ea"/>
              <a:cs typeface="+mj-cs"/>
            </a:endParaRPr>
          </a:p>
        </p:txBody>
      </p:sp>
      <p:pic>
        <p:nvPicPr>
          <p:cNvPr id="5" name="Picture 4"/>
          <p:cNvPicPr>
            <a:picLocks noChangeAspect="1"/>
          </p:cNvPicPr>
          <p:nvPr/>
        </p:nvPicPr>
        <p:blipFill>
          <a:blip r:embed="rId3"/>
          <a:stretch>
            <a:fillRect/>
          </a:stretch>
        </p:blipFill>
        <p:spPr>
          <a:xfrm>
            <a:off x="32892" y="521998"/>
            <a:ext cx="9111108" cy="6074072"/>
          </a:xfrm>
          <a:prstGeom prst="rect">
            <a:avLst/>
          </a:prstGeom>
        </p:spPr>
      </p:pic>
    </p:spTree>
    <p:extLst>
      <p:ext uri="{BB962C8B-B14F-4D97-AF65-F5344CB8AC3E}">
        <p14:creationId xmlns:p14="http://schemas.microsoft.com/office/powerpoint/2010/main" val="411884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marL="393383" lvl="0" indent="-342900">
              <a:spcBef>
                <a:spcPts val="600"/>
              </a:spcBef>
              <a:spcAft>
                <a:spcPts val="1200"/>
              </a:spcAft>
              <a:buClr>
                <a:srgbClr val="99CCFF"/>
              </a:buClr>
              <a:buSzPct val="100000"/>
              <a:buFont typeface="Arial" panose="020B0604020202020204" pitchFamily="34" charset="0"/>
              <a:buChar char="•"/>
              <a:defRPr/>
            </a:pPr>
            <a:r>
              <a:rPr lang="en-US" sz="1800" dirty="0">
                <a:solidFill>
                  <a:srgbClr val="333333"/>
                </a:solidFill>
              </a:rPr>
              <a:t>Review basic principles of coding and documentation of emergency medicine services</a:t>
            </a:r>
          </a:p>
          <a:p>
            <a:pPr marL="393383" lvl="0" indent="-342900">
              <a:spcBef>
                <a:spcPts val="600"/>
              </a:spcBef>
              <a:spcAft>
                <a:spcPts val="1200"/>
              </a:spcAft>
              <a:buClr>
                <a:srgbClr val="99CCFF"/>
              </a:buClr>
              <a:buSzPct val="100000"/>
              <a:buFont typeface="Arial" panose="020B0604020202020204" pitchFamily="34" charset="0"/>
              <a:buChar char="•"/>
              <a:defRPr/>
            </a:pPr>
            <a:r>
              <a:rPr lang="en-US" sz="1800" dirty="0">
                <a:solidFill>
                  <a:srgbClr val="333333"/>
                </a:solidFill>
              </a:rPr>
              <a:t>Review resident/fellow supervision and documentation requirements for Medicare, Medicaid, and TRICARE</a:t>
            </a:r>
          </a:p>
          <a:p>
            <a:pPr marL="393383" lvl="0" indent="-342900">
              <a:spcBef>
                <a:spcPts val="600"/>
              </a:spcBef>
              <a:spcAft>
                <a:spcPts val="1200"/>
              </a:spcAft>
              <a:buClr>
                <a:srgbClr val="99CCFF"/>
              </a:buClr>
              <a:buSzPct val="100000"/>
              <a:buFont typeface="Arial" panose="020B0604020202020204" pitchFamily="34" charset="0"/>
              <a:buChar char="•"/>
              <a:defRPr/>
            </a:pPr>
            <a:r>
              <a:rPr lang="en-US" sz="1800" dirty="0">
                <a:solidFill>
                  <a:srgbClr val="333333"/>
                </a:solidFill>
              </a:rPr>
              <a:t>Review data replication and scribe policies</a:t>
            </a:r>
          </a:p>
          <a:p>
            <a:endParaRPr lang="en-US" dirty="0"/>
          </a:p>
        </p:txBody>
      </p:sp>
      <p:sp>
        <p:nvSpPr>
          <p:cNvPr id="6" name="Title 5"/>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93561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MDM </a:t>
            </a:r>
            <a:r>
              <a:rPr lang="en-US" dirty="0" smtClean="0"/>
              <a:t>calculation example</a:t>
            </a:r>
            <a:endParaRPr lang="en-US" dirty="0"/>
          </a:p>
        </p:txBody>
      </p:sp>
      <p:pic>
        <p:nvPicPr>
          <p:cNvPr id="4" name="Picture 3"/>
          <p:cNvPicPr>
            <a:picLocks noChangeAspect="1"/>
          </p:cNvPicPr>
          <p:nvPr/>
        </p:nvPicPr>
        <p:blipFill>
          <a:blip r:embed="rId2"/>
          <a:stretch>
            <a:fillRect/>
          </a:stretch>
        </p:blipFill>
        <p:spPr>
          <a:xfrm>
            <a:off x="155850" y="1512273"/>
            <a:ext cx="8806143" cy="4159744"/>
          </a:xfrm>
          <a:prstGeom prst="rect">
            <a:avLst/>
          </a:prstGeom>
        </p:spPr>
      </p:pic>
      <p:sp>
        <p:nvSpPr>
          <p:cNvPr id="5" name="Donut 4"/>
          <p:cNvSpPr/>
          <p:nvPr/>
        </p:nvSpPr>
        <p:spPr bwMode="auto">
          <a:xfrm>
            <a:off x="7344198" y="2183672"/>
            <a:ext cx="1504756" cy="768100"/>
          </a:xfrm>
          <a:prstGeom prst="donut">
            <a:avLst>
              <a:gd name="adj" fmla="val 3736"/>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cs typeface="Arial" charset="0"/>
            </a:endParaRPr>
          </a:p>
        </p:txBody>
      </p:sp>
      <p:sp>
        <p:nvSpPr>
          <p:cNvPr id="8" name="Donut 7"/>
          <p:cNvSpPr/>
          <p:nvPr/>
        </p:nvSpPr>
        <p:spPr bwMode="auto">
          <a:xfrm>
            <a:off x="5916211" y="2951772"/>
            <a:ext cx="1432772" cy="808581"/>
          </a:xfrm>
          <a:prstGeom prst="donut">
            <a:avLst>
              <a:gd name="adj" fmla="val 3736"/>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cs typeface="Arial" charset="0"/>
            </a:endParaRPr>
          </a:p>
        </p:txBody>
      </p:sp>
      <p:sp>
        <p:nvSpPr>
          <p:cNvPr id="9" name="Donut 8"/>
          <p:cNvSpPr/>
          <p:nvPr/>
        </p:nvSpPr>
        <p:spPr bwMode="auto">
          <a:xfrm>
            <a:off x="4421904" y="3875568"/>
            <a:ext cx="1386952" cy="883315"/>
          </a:xfrm>
          <a:prstGeom prst="donut">
            <a:avLst>
              <a:gd name="adj" fmla="val 3736"/>
            </a:avLst>
          </a:prstGeom>
          <a:solidFill>
            <a:srgbClr val="000000"/>
          </a:solidFill>
          <a:ln w="9525" cap="flat" cmpd="sng" algn="ctr">
            <a:solidFill>
              <a:srgbClr val="0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cs typeface="Arial" charset="0"/>
            </a:endParaRPr>
          </a:p>
        </p:txBody>
      </p:sp>
      <p:sp>
        <p:nvSpPr>
          <p:cNvPr id="10" name="Donut 9"/>
          <p:cNvSpPr/>
          <p:nvPr/>
        </p:nvSpPr>
        <p:spPr bwMode="auto">
          <a:xfrm>
            <a:off x="6073673" y="4911814"/>
            <a:ext cx="1117847" cy="576075"/>
          </a:xfrm>
          <a:prstGeom prst="donut">
            <a:avLst>
              <a:gd name="adj" fmla="val 7681"/>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algn="ctr" defTabSz="914400" fontAlgn="base">
              <a:spcBef>
                <a:spcPct val="0"/>
              </a:spcBef>
              <a:spcAft>
                <a:spcPct val="0"/>
              </a:spcAft>
            </a:pPr>
            <a:endParaRPr lang="en-US" sz="1400" dirty="0">
              <a:solidFill>
                <a:srgbClr val="000000"/>
              </a:solidFill>
              <a:cs typeface="Arial" charset="0"/>
            </a:endParaRPr>
          </a:p>
        </p:txBody>
      </p:sp>
    </p:spTree>
    <p:extLst>
      <p:ext uri="{BB962C8B-B14F-4D97-AF65-F5344CB8AC3E}">
        <p14:creationId xmlns:p14="http://schemas.microsoft.com/office/powerpoint/2010/main" val="33955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285750" indent="-285750">
              <a:spcBef>
                <a:spcPts val="600"/>
              </a:spcBef>
              <a:spcAft>
                <a:spcPts val="600"/>
              </a:spcAft>
              <a:buClr>
                <a:srgbClr val="99CCFF"/>
              </a:buClr>
              <a:buFont typeface="Arial" panose="020B0604020202020204" pitchFamily="34" charset="0"/>
              <a:buChar char="•"/>
            </a:pPr>
            <a:r>
              <a:rPr lang="en-US" sz="1800" dirty="0"/>
              <a:t>Document the discussion of test results with performing physician </a:t>
            </a:r>
            <a:r>
              <a:rPr lang="en-US" sz="1800" dirty="0" smtClean="0"/>
              <a:t>(e.g., radiologist</a:t>
            </a:r>
            <a:r>
              <a:rPr lang="en-US" sz="1800" dirty="0"/>
              <a:t>).</a:t>
            </a:r>
          </a:p>
          <a:p>
            <a:pPr marL="285750" indent="-285750">
              <a:spcBef>
                <a:spcPts val="600"/>
              </a:spcBef>
              <a:spcAft>
                <a:spcPts val="600"/>
              </a:spcAft>
              <a:buClr>
                <a:srgbClr val="99CCFF"/>
              </a:buClr>
              <a:buFont typeface="Arial" panose="020B0604020202020204" pitchFamily="34" charset="0"/>
              <a:buChar char="•"/>
            </a:pPr>
            <a:r>
              <a:rPr lang="en-US" sz="1800" dirty="0"/>
              <a:t>Document the review and summarization of old records and/or obtaining history from someone other than the patient and/or discussion of case with another health care provider.</a:t>
            </a:r>
          </a:p>
          <a:p>
            <a:pPr lvl="3">
              <a:spcBef>
                <a:spcPts val="600"/>
              </a:spcBef>
              <a:spcAft>
                <a:spcPts val="600"/>
              </a:spcAft>
              <a:buClr>
                <a:srgbClr val="99CCFF"/>
              </a:buClr>
              <a:buFont typeface="Arial" panose="020B0604020202020204" pitchFamily="34" charset="0"/>
              <a:buChar char="•"/>
            </a:pPr>
            <a:r>
              <a:rPr lang="en-US" sz="1800" i="1" dirty="0"/>
              <a:t>Example: “Patient’s wife states…” ; or “I have reviewed previous records from…”</a:t>
            </a:r>
          </a:p>
          <a:p>
            <a:pPr marL="285750" indent="-285750">
              <a:spcBef>
                <a:spcPts val="600"/>
              </a:spcBef>
              <a:spcAft>
                <a:spcPts val="600"/>
              </a:spcAft>
              <a:buClr>
                <a:srgbClr val="99CCFF"/>
              </a:buClr>
              <a:buFont typeface="Arial" panose="020B0604020202020204" pitchFamily="34" charset="0"/>
              <a:buChar char="•"/>
            </a:pPr>
            <a:r>
              <a:rPr lang="en-US" sz="1800" dirty="0"/>
              <a:t>Document if you independently visualized an image, tracing, or specimen itself (not simply review of the report).</a:t>
            </a:r>
          </a:p>
          <a:p>
            <a:pPr lvl="3">
              <a:spcBef>
                <a:spcPts val="600"/>
              </a:spcBef>
              <a:spcAft>
                <a:spcPts val="600"/>
              </a:spcAft>
              <a:buClr>
                <a:srgbClr val="99CCFF"/>
              </a:buClr>
              <a:buFont typeface="Arial" panose="020B0604020202020204" pitchFamily="34" charset="0"/>
              <a:buChar char="•"/>
            </a:pPr>
            <a:r>
              <a:rPr lang="en-US" sz="1800" i="1" dirty="0"/>
              <a:t>Example: “ I have independently viewed the MRI of the brain from 03/10/16 and….”</a:t>
            </a:r>
          </a:p>
          <a:p>
            <a:pPr marL="285750" indent="-285750">
              <a:spcBef>
                <a:spcPts val="600"/>
              </a:spcBef>
              <a:spcAft>
                <a:spcPts val="600"/>
              </a:spcAft>
              <a:buClr>
                <a:srgbClr val="99CCFF"/>
              </a:buClr>
              <a:buFont typeface="Arial" panose="020B0604020202020204" pitchFamily="34" charset="0"/>
              <a:buChar char="•"/>
            </a:pPr>
            <a:r>
              <a:rPr lang="en-US" sz="1800" dirty="0"/>
              <a:t>Document the patient’s clinical risks if the patient has a high risk for morbidity/mortality.</a:t>
            </a:r>
          </a:p>
        </p:txBody>
      </p:sp>
      <p:sp>
        <p:nvSpPr>
          <p:cNvPr id="6" name="Title 5"/>
          <p:cNvSpPr>
            <a:spLocks noGrp="1"/>
          </p:cNvSpPr>
          <p:nvPr>
            <p:ph type="title"/>
          </p:nvPr>
        </p:nvSpPr>
        <p:spPr>
          <a:xfrm>
            <a:off x="457199" y="342900"/>
            <a:ext cx="8932128" cy="723900"/>
          </a:xfrm>
        </p:spPr>
        <p:txBody>
          <a:bodyPr/>
          <a:lstStyle/>
          <a:p>
            <a:r>
              <a:rPr lang="en-US" altLang="en-US" dirty="0"/>
              <a:t>Medical Decision Making – Documentation Tips</a:t>
            </a:r>
            <a:endParaRPr lang="en-US" dirty="0"/>
          </a:p>
        </p:txBody>
      </p:sp>
    </p:spTree>
    <p:extLst>
      <p:ext uri="{BB962C8B-B14F-4D97-AF65-F5344CB8AC3E}">
        <p14:creationId xmlns:p14="http://schemas.microsoft.com/office/powerpoint/2010/main" val="163314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Putting It All Together</a:t>
            </a:r>
          </a:p>
        </p:txBody>
      </p:sp>
      <p:sp>
        <p:nvSpPr>
          <p:cNvPr id="2" name="Picture Placeholder 1"/>
          <p:cNvSpPr>
            <a:spLocks noGrp="1"/>
          </p:cNvSpPr>
          <p:nvPr>
            <p:ph type="pic" sz="quarter" idx="17"/>
          </p:nvPr>
        </p:nvSpPr>
        <p:spPr/>
      </p:sp>
      <p:grpSp>
        <p:nvGrpSpPr>
          <p:cNvPr id="289" name="Group 4"/>
          <p:cNvGrpSpPr>
            <a:grpSpLocks noChangeAspect="1"/>
          </p:cNvGrpSpPr>
          <p:nvPr/>
        </p:nvGrpSpPr>
        <p:grpSpPr bwMode="auto">
          <a:xfrm>
            <a:off x="167268" y="1843281"/>
            <a:ext cx="8793621" cy="3145111"/>
            <a:chOff x="263" y="838"/>
            <a:chExt cx="5529" cy="1793"/>
          </a:xfrm>
        </p:grpSpPr>
        <p:sp>
          <p:nvSpPr>
            <p:cNvPr id="290" name="AutoShape 3"/>
            <p:cNvSpPr>
              <a:spLocks noChangeAspect="1" noChangeArrowheads="1" noTextEdit="1"/>
            </p:cNvSpPr>
            <p:nvPr/>
          </p:nvSpPr>
          <p:spPr bwMode="auto">
            <a:xfrm>
              <a:off x="266" y="902"/>
              <a:ext cx="5472"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91" name="Group 205"/>
            <p:cNvGrpSpPr>
              <a:grpSpLocks/>
            </p:cNvGrpSpPr>
            <p:nvPr/>
          </p:nvGrpSpPr>
          <p:grpSpPr bwMode="auto">
            <a:xfrm>
              <a:off x="266" y="899"/>
              <a:ext cx="5526" cy="1732"/>
              <a:chOff x="266" y="899"/>
              <a:chExt cx="5526" cy="1732"/>
            </a:xfrm>
          </p:grpSpPr>
          <p:sp>
            <p:nvSpPr>
              <p:cNvPr id="372" name="Rectangle 5"/>
              <p:cNvSpPr>
                <a:spLocks noChangeArrowheads="1"/>
              </p:cNvSpPr>
              <p:nvPr/>
            </p:nvSpPr>
            <p:spPr bwMode="auto">
              <a:xfrm>
                <a:off x="266" y="902"/>
                <a:ext cx="396" cy="1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6"/>
              <p:cNvSpPr>
                <a:spLocks noChangeArrowheads="1"/>
              </p:cNvSpPr>
              <p:nvPr/>
            </p:nvSpPr>
            <p:spPr bwMode="auto">
              <a:xfrm>
                <a:off x="690" y="902"/>
                <a:ext cx="250" cy="1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7"/>
              <p:cNvSpPr>
                <a:spLocks noChangeArrowheads="1"/>
              </p:cNvSpPr>
              <p:nvPr/>
            </p:nvSpPr>
            <p:spPr bwMode="auto">
              <a:xfrm>
                <a:off x="968" y="902"/>
                <a:ext cx="276" cy="1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8"/>
              <p:cNvSpPr>
                <a:spLocks noChangeArrowheads="1"/>
              </p:cNvSpPr>
              <p:nvPr/>
            </p:nvSpPr>
            <p:spPr bwMode="auto">
              <a:xfrm>
                <a:off x="1241" y="902"/>
                <a:ext cx="33" cy="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9"/>
              <p:cNvSpPr>
                <a:spLocks noChangeArrowheads="1"/>
              </p:cNvSpPr>
              <p:nvPr/>
            </p:nvSpPr>
            <p:spPr bwMode="auto">
              <a:xfrm>
                <a:off x="1272" y="902"/>
                <a:ext cx="1708" cy="116"/>
              </a:xfrm>
              <a:prstGeom prst="rect">
                <a:avLst/>
              </a:prstGeom>
              <a:solidFill>
                <a:srgbClr val="F3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10"/>
              <p:cNvSpPr>
                <a:spLocks noChangeArrowheads="1"/>
              </p:cNvSpPr>
              <p:nvPr/>
            </p:nvSpPr>
            <p:spPr bwMode="auto">
              <a:xfrm>
                <a:off x="3008" y="902"/>
                <a:ext cx="1300" cy="116"/>
              </a:xfrm>
              <a:prstGeom prst="rect">
                <a:avLst/>
              </a:prstGeom>
              <a:solidFill>
                <a:srgbClr val="E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11"/>
              <p:cNvSpPr>
                <a:spLocks noChangeArrowheads="1"/>
              </p:cNvSpPr>
              <p:nvPr/>
            </p:nvSpPr>
            <p:spPr bwMode="auto">
              <a:xfrm>
                <a:off x="4305" y="902"/>
                <a:ext cx="33" cy="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2"/>
              <p:cNvSpPr>
                <a:spLocks noChangeArrowheads="1"/>
              </p:cNvSpPr>
              <p:nvPr/>
            </p:nvSpPr>
            <p:spPr bwMode="auto">
              <a:xfrm>
                <a:off x="4336" y="902"/>
                <a:ext cx="1425" cy="11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3"/>
              <p:cNvSpPr>
                <a:spLocks noChangeArrowheads="1"/>
              </p:cNvSpPr>
              <p:nvPr/>
            </p:nvSpPr>
            <p:spPr bwMode="auto">
              <a:xfrm>
                <a:off x="5759" y="902"/>
                <a:ext cx="33" cy="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14"/>
              <p:cNvSpPr>
                <a:spLocks noChangeArrowheads="1"/>
              </p:cNvSpPr>
              <p:nvPr/>
            </p:nvSpPr>
            <p:spPr bwMode="auto">
              <a:xfrm>
                <a:off x="266" y="1015"/>
                <a:ext cx="396" cy="3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5"/>
              <p:cNvSpPr>
                <a:spLocks noChangeArrowheads="1"/>
              </p:cNvSpPr>
              <p:nvPr/>
            </p:nvSpPr>
            <p:spPr bwMode="auto">
              <a:xfrm>
                <a:off x="690" y="1015"/>
                <a:ext cx="250" cy="3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16"/>
              <p:cNvSpPr>
                <a:spLocks noChangeArrowheads="1"/>
              </p:cNvSpPr>
              <p:nvPr/>
            </p:nvSpPr>
            <p:spPr bwMode="auto">
              <a:xfrm>
                <a:off x="968" y="1015"/>
                <a:ext cx="276" cy="3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7"/>
              <p:cNvSpPr>
                <a:spLocks noChangeArrowheads="1"/>
              </p:cNvSpPr>
              <p:nvPr/>
            </p:nvSpPr>
            <p:spPr bwMode="auto">
              <a:xfrm>
                <a:off x="1241" y="1015"/>
                <a:ext cx="33" cy="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8"/>
              <p:cNvSpPr>
                <a:spLocks noChangeArrowheads="1"/>
              </p:cNvSpPr>
              <p:nvPr/>
            </p:nvSpPr>
            <p:spPr bwMode="auto">
              <a:xfrm>
                <a:off x="1272" y="1015"/>
                <a:ext cx="1708" cy="395"/>
              </a:xfrm>
              <a:prstGeom prst="rect">
                <a:avLst/>
              </a:prstGeom>
              <a:solidFill>
                <a:srgbClr val="F3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9"/>
              <p:cNvSpPr>
                <a:spLocks noChangeArrowheads="1"/>
              </p:cNvSpPr>
              <p:nvPr/>
            </p:nvSpPr>
            <p:spPr bwMode="auto">
              <a:xfrm>
                <a:off x="2994" y="1015"/>
                <a:ext cx="1300" cy="397"/>
              </a:xfrm>
              <a:prstGeom prst="rect">
                <a:avLst/>
              </a:prstGeom>
              <a:solidFill>
                <a:srgbClr val="E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20"/>
              <p:cNvSpPr>
                <a:spLocks noChangeArrowheads="1"/>
              </p:cNvSpPr>
              <p:nvPr/>
            </p:nvSpPr>
            <p:spPr bwMode="auto">
              <a:xfrm>
                <a:off x="4305" y="1015"/>
                <a:ext cx="33" cy="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21"/>
              <p:cNvSpPr>
                <a:spLocks noChangeArrowheads="1"/>
              </p:cNvSpPr>
              <p:nvPr/>
            </p:nvSpPr>
            <p:spPr bwMode="auto">
              <a:xfrm>
                <a:off x="4336" y="1015"/>
                <a:ext cx="1425" cy="3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22"/>
              <p:cNvSpPr>
                <a:spLocks noChangeArrowheads="1"/>
              </p:cNvSpPr>
              <p:nvPr/>
            </p:nvSpPr>
            <p:spPr bwMode="auto">
              <a:xfrm>
                <a:off x="5759" y="1015"/>
                <a:ext cx="33" cy="3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23"/>
              <p:cNvSpPr>
                <a:spLocks noChangeArrowheads="1"/>
              </p:cNvSpPr>
              <p:nvPr/>
            </p:nvSpPr>
            <p:spPr bwMode="auto">
              <a:xfrm>
                <a:off x="266" y="1407"/>
                <a:ext cx="396" cy="23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24"/>
              <p:cNvSpPr>
                <a:spLocks noChangeArrowheads="1"/>
              </p:cNvSpPr>
              <p:nvPr/>
            </p:nvSpPr>
            <p:spPr bwMode="auto">
              <a:xfrm>
                <a:off x="690" y="1407"/>
                <a:ext cx="250" cy="23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25"/>
              <p:cNvSpPr>
                <a:spLocks noChangeArrowheads="1"/>
              </p:cNvSpPr>
              <p:nvPr/>
            </p:nvSpPr>
            <p:spPr bwMode="auto">
              <a:xfrm>
                <a:off x="968" y="1407"/>
                <a:ext cx="276" cy="23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26"/>
              <p:cNvSpPr>
                <a:spLocks noChangeArrowheads="1"/>
              </p:cNvSpPr>
              <p:nvPr/>
            </p:nvSpPr>
            <p:spPr bwMode="auto">
              <a:xfrm>
                <a:off x="1241" y="1407"/>
                <a:ext cx="33"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27"/>
              <p:cNvSpPr>
                <a:spLocks noChangeArrowheads="1"/>
              </p:cNvSpPr>
              <p:nvPr/>
            </p:nvSpPr>
            <p:spPr bwMode="auto">
              <a:xfrm>
                <a:off x="1272" y="1407"/>
                <a:ext cx="1708" cy="232"/>
              </a:xfrm>
              <a:prstGeom prst="rect">
                <a:avLst/>
              </a:prstGeom>
              <a:solidFill>
                <a:srgbClr val="F3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28"/>
              <p:cNvSpPr>
                <a:spLocks noChangeArrowheads="1"/>
              </p:cNvSpPr>
              <p:nvPr/>
            </p:nvSpPr>
            <p:spPr bwMode="auto">
              <a:xfrm>
                <a:off x="3008" y="1407"/>
                <a:ext cx="1300" cy="232"/>
              </a:xfrm>
              <a:prstGeom prst="rect">
                <a:avLst/>
              </a:prstGeom>
              <a:solidFill>
                <a:srgbClr val="E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29"/>
              <p:cNvSpPr>
                <a:spLocks noChangeArrowheads="1"/>
              </p:cNvSpPr>
              <p:nvPr/>
            </p:nvSpPr>
            <p:spPr bwMode="auto">
              <a:xfrm>
                <a:off x="4305" y="1407"/>
                <a:ext cx="33"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30"/>
              <p:cNvSpPr>
                <a:spLocks noChangeArrowheads="1"/>
              </p:cNvSpPr>
              <p:nvPr/>
            </p:nvSpPr>
            <p:spPr bwMode="auto">
              <a:xfrm>
                <a:off x="4336" y="1407"/>
                <a:ext cx="1425" cy="2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31"/>
              <p:cNvSpPr>
                <a:spLocks noChangeArrowheads="1"/>
              </p:cNvSpPr>
              <p:nvPr/>
            </p:nvSpPr>
            <p:spPr bwMode="auto">
              <a:xfrm>
                <a:off x="5759" y="1407"/>
                <a:ext cx="33"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32"/>
              <p:cNvSpPr>
                <a:spLocks noChangeArrowheads="1"/>
              </p:cNvSpPr>
              <p:nvPr/>
            </p:nvSpPr>
            <p:spPr bwMode="auto">
              <a:xfrm>
                <a:off x="266" y="1636"/>
                <a:ext cx="396" cy="9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3"/>
              <p:cNvSpPr>
                <a:spLocks noChangeArrowheads="1"/>
              </p:cNvSpPr>
              <p:nvPr/>
            </p:nvSpPr>
            <p:spPr bwMode="auto">
              <a:xfrm>
                <a:off x="690" y="1636"/>
                <a:ext cx="250" cy="9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34"/>
              <p:cNvSpPr>
                <a:spLocks noChangeArrowheads="1"/>
              </p:cNvSpPr>
              <p:nvPr/>
            </p:nvSpPr>
            <p:spPr bwMode="auto">
              <a:xfrm>
                <a:off x="968" y="1636"/>
                <a:ext cx="276" cy="9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5"/>
              <p:cNvSpPr>
                <a:spLocks noChangeArrowheads="1"/>
              </p:cNvSpPr>
              <p:nvPr/>
            </p:nvSpPr>
            <p:spPr bwMode="auto">
              <a:xfrm>
                <a:off x="1241" y="1636"/>
                <a:ext cx="33" cy="9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36"/>
              <p:cNvSpPr>
                <a:spLocks noChangeArrowheads="1"/>
              </p:cNvSpPr>
              <p:nvPr/>
            </p:nvSpPr>
            <p:spPr bwMode="auto">
              <a:xfrm>
                <a:off x="1272" y="1636"/>
                <a:ext cx="1708" cy="928"/>
              </a:xfrm>
              <a:prstGeom prst="rect">
                <a:avLst/>
              </a:prstGeom>
              <a:solidFill>
                <a:srgbClr val="F3FF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37"/>
              <p:cNvSpPr>
                <a:spLocks noChangeArrowheads="1"/>
              </p:cNvSpPr>
              <p:nvPr/>
            </p:nvSpPr>
            <p:spPr bwMode="auto">
              <a:xfrm>
                <a:off x="3008" y="1636"/>
                <a:ext cx="1300" cy="928"/>
              </a:xfrm>
              <a:prstGeom prst="rect">
                <a:avLst/>
              </a:prstGeom>
              <a:solidFill>
                <a:srgbClr val="E5F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38"/>
              <p:cNvSpPr>
                <a:spLocks noChangeArrowheads="1"/>
              </p:cNvSpPr>
              <p:nvPr/>
            </p:nvSpPr>
            <p:spPr bwMode="auto">
              <a:xfrm>
                <a:off x="4305" y="1636"/>
                <a:ext cx="33" cy="9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39"/>
              <p:cNvSpPr>
                <a:spLocks noChangeArrowheads="1"/>
              </p:cNvSpPr>
              <p:nvPr/>
            </p:nvSpPr>
            <p:spPr bwMode="auto">
              <a:xfrm>
                <a:off x="4336" y="1636"/>
                <a:ext cx="1425" cy="9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Rectangle 40"/>
              <p:cNvSpPr>
                <a:spLocks noChangeArrowheads="1"/>
              </p:cNvSpPr>
              <p:nvPr/>
            </p:nvSpPr>
            <p:spPr bwMode="auto">
              <a:xfrm>
                <a:off x="5759" y="1636"/>
                <a:ext cx="33" cy="9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41"/>
              <p:cNvSpPr>
                <a:spLocks noChangeArrowheads="1"/>
              </p:cNvSpPr>
              <p:nvPr/>
            </p:nvSpPr>
            <p:spPr bwMode="auto">
              <a:xfrm>
                <a:off x="266" y="2561"/>
                <a:ext cx="5526" cy="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42"/>
              <p:cNvSpPr>
                <a:spLocks noChangeArrowheads="1"/>
              </p:cNvSpPr>
              <p:nvPr/>
            </p:nvSpPr>
            <p:spPr bwMode="auto">
              <a:xfrm>
                <a:off x="1491" y="1178"/>
                <a:ext cx="1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HPI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 name="Rectangle 43"/>
              <p:cNvSpPr>
                <a:spLocks noChangeArrowheads="1"/>
              </p:cNvSpPr>
              <p:nvPr/>
            </p:nvSpPr>
            <p:spPr bwMode="auto">
              <a:xfrm>
                <a:off x="1853" y="1178"/>
                <a:ext cx="33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         ROS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 name="Rectangle 44"/>
              <p:cNvSpPr>
                <a:spLocks noChangeArrowheads="1"/>
              </p:cNvSpPr>
              <p:nvPr/>
            </p:nvSpPr>
            <p:spPr bwMode="auto">
              <a:xfrm>
                <a:off x="2422" y="1178"/>
                <a:ext cx="3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         PFSH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 name="Rectangle 45"/>
              <p:cNvSpPr>
                <a:spLocks noChangeArrowheads="1"/>
              </p:cNvSpPr>
              <p:nvPr/>
            </p:nvSpPr>
            <p:spPr bwMode="auto">
              <a:xfrm>
                <a:off x="3173" y="1088"/>
                <a:ext cx="36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1995 Exam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 name="Rectangle 46"/>
              <p:cNvSpPr>
                <a:spLocks noChangeArrowheads="1"/>
              </p:cNvSpPr>
              <p:nvPr/>
            </p:nvSpPr>
            <p:spPr bwMode="auto">
              <a:xfrm>
                <a:off x="3098" y="1178"/>
                <a:ext cx="52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Garamond" pitchFamily="18" charset="0"/>
                    <a:cs typeface="Arial" pitchFamily="34" charset="0"/>
                  </a:rPr>
                  <a:t> Organ System/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4" name="Rectangle 47"/>
              <p:cNvSpPr>
                <a:spLocks noChangeArrowheads="1"/>
              </p:cNvSpPr>
              <p:nvPr/>
            </p:nvSpPr>
            <p:spPr bwMode="auto">
              <a:xfrm>
                <a:off x="3181" y="1268"/>
                <a:ext cx="36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Body Area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5" name="Rectangle 48"/>
              <p:cNvSpPr>
                <a:spLocks noChangeArrowheads="1"/>
              </p:cNvSpPr>
              <p:nvPr/>
            </p:nvSpPr>
            <p:spPr bwMode="auto">
              <a:xfrm>
                <a:off x="3706" y="1134"/>
                <a:ext cx="62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1997  Multi System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 name="Rectangle 49"/>
              <p:cNvSpPr>
                <a:spLocks noChangeArrowheads="1"/>
              </p:cNvSpPr>
              <p:nvPr/>
            </p:nvSpPr>
            <p:spPr bwMode="auto">
              <a:xfrm>
                <a:off x="3736" y="1224"/>
                <a:ext cx="49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00"/>
                    </a:solidFill>
                    <a:effectLst/>
                    <a:latin typeface="Garamond" pitchFamily="18" charset="0"/>
                    <a:cs typeface="Arial" pitchFamily="34" charset="0"/>
                  </a:rPr>
                  <a:t>Exam Elements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7" name="Rectangle 50"/>
              <p:cNvSpPr>
                <a:spLocks noChangeArrowheads="1"/>
              </p:cNvSpPr>
              <p:nvPr/>
            </p:nvSpPr>
            <p:spPr bwMode="auto">
              <a:xfrm>
                <a:off x="4447" y="1093"/>
                <a:ext cx="25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 of Dx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8" name="Rectangle 51"/>
              <p:cNvSpPr>
                <a:spLocks noChangeArrowheads="1"/>
              </p:cNvSpPr>
              <p:nvPr/>
            </p:nvSpPr>
            <p:spPr bwMode="auto">
              <a:xfrm>
                <a:off x="4351" y="1178"/>
                <a:ext cx="4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and/or Risk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 name="Rectangle 52"/>
              <p:cNvSpPr>
                <a:spLocks noChangeArrowheads="1"/>
              </p:cNvSpPr>
              <p:nvPr/>
            </p:nvSpPr>
            <p:spPr bwMode="auto">
              <a:xfrm>
                <a:off x="4354" y="1263"/>
                <a:ext cx="427"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Complications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 name="Rectangle 53"/>
              <p:cNvSpPr>
                <a:spLocks noChangeArrowheads="1"/>
              </p:cNvSpPr>
              <p:nvPr/>
            </p:nvSpPr>
            <p:spPr bwMode="auto">
              <a:xfrm>
                <a:off x="4794" y="1093"/>
                <a:ext cx="51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Procedures/tests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1" name="Rectangle 54"/>
              <p:cNvSpPr>
                <a:spLocks noChangeArrowheads="1"/>
              </p:cNvSpPr>
              <p:nvPr/>
            </p:nvSpPr>
            <p:spPr bwMode="auto">
              <a:xfrm>
                <a:off x="4807" y="1178"/>
                <a:ext cx="49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ordered and amt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2" name="Rectangle 55"/>
              <p:cNvSpPr>
                <a:spLocks noChangeArrowheads="1"/>
              </p:cNvSpPr>
              <p:nvPr/>
            </p:nvSpPr>
            <p:spPr bwMode="auto">
              <a:xfrm>
                <a:off x="4938" y="1263"/>
                <a:ext cx="21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of data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3" name="Rectangle 56"/>
              <p:cNvSpPr>
                <a:spLocks noChangeArrowheads="1"/>
              </p:cNvSpPr>
              <p:nvPr/>
            </p:nvSpPr>
            <p:spPr bwMode="auto">
              <a:xfrm>
                <a:off x="5344" y="1136"/>
                <a:ext cx="40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Management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4" name="Rectangle 57"/>
              <p:cNvSpPr>
                <a:spLocks noChangeArrowheads="1"/>
              </p:cNvSpPr>
              <p:nvPr/>
            </p:nvSpPr>
            <p:spPr bwMode="auto">
              <a:xfrm>
                <a:off x="5416" y="1222"/>
                <a:ext cx="25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Garamond" pitchFamily="18" charset="0"/>
                    <a:cs typeface="Arial" pitchFamily="34" charset="0"/>
                  </a:rPr>
                  <a:t>Options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5" name="Rectangle 58"/>
              <p:cNvSpPr>
                <a:spLocks noChangeArrowheads="1"/>
              </p:cNvSpPr>
              <p:nvPr/>
            </p:nvSpPr>
            <p:spPr bwMode="auto">
              <a:xfrm>
                <a:off x="413" y="1490"/>
                <a:ext cx="13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6" name="Rectangle 59"/>
              <p:cNvSpPr>
                <a:spLocks noChangeArrowheads="1"/>
              </p:cNvSpPr>
              <p:nvPr/>
            </p:nvSpPr>
            <p:spPr bwMode="auto">
              <a:xfrm>
                <a:off x="413" y="1554"/>
                <a:ext cx="1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60"/>
              <p:cNvSpPr>
                <a:spLocks noChangeArrowheads="1"/>
              </p:cNvSpPr>
              <p:nvPr/>
            </p:nvSpPr>
            <p:spPr bwMode="auto">
              <a:xfrm>
                <a:off x="732" y="1490"/>
                <a:ext cx="19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99281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8" name="Rectangle 61"/>
              <p:cNvSpPr>
                <a:spLocks noChangeArrowheads="1"/>
              </p:cNvSpPr>
              <p:nvPr/>
            </p:nvSpPr>
            <p:spPr bwMode="auto">
              <a:xfrm>
                <a:off x="1015" y="1459"/>
                <a:ext cx="22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Problem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9" name="Rectangle 62"/>
              <p:cNvSpPr>
                <a:spLocks noChangeArrowheads="1"/>
              </p:cNvSpPr>
              <p:nvPr/>
            </p:nvSpPr>
            <p:spPr bwMode="auto">
              <a:xfrm>
                <a:off x="1017" y="1531"/>
                <a:ext cx="20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Focused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 name="Rectangle 63"/>
              <p:cNvSpPr>
                <a:spLocks noChangeArrowheads="1"/>
              </p:cNvSpPr>
              <p:nvPr/>
            </p:nvSpPr>
            <p:spPr bwMode="auto">
              <a:xfrm>
                <a:off x="1416" y="1490"/>
                <a:ext cx="6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Brief (1–3)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1" name="Rectangle 64"/>
              <p:cNvSpPr>
                <a:spLocks noChangeArrowheads="1"/>
              </p:cNvSpPr>
              <p:nvPr/>
            </p:nvSpPr>
            <p:spPr bwMode="auto">
              <a:xfrm>
                <a:off x="2057" y="1490"/>
                <a:ext cx="17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2" name="Rectangle 65"/>
              <p:cNvSpPr>
                <a:spLocks noChangeArrowheads="1"/>
              </p:cNvSpPr>
              <p:nvPr/>
            </p:nvSpPr>
            <p:spPr bwMode="auto">
              <a:xfrm>
                <a:off x="2625" y="1490"/>
                <a:ext cx="17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3" name="Rectangle 66"/>
              <p:cNvSpPr>
                <a:spLocks noChangeArrowheads="1"/>
              </p:cNvSpPr>
              <p:nvPr/>
            </p:nvSpPr>
            <p:spPr bwMode="auto">
              <a:xfrm>
                <a:off x="3101" y="1443"/>
                <a:ext cx="5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1 Organ System/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4" name="Rectangle 67"/>
              <p:cNvSpPr>
                <a:spLocks noChangeArrowheads="1"/>
              </p:cNvSpPr>
              <p:nvPr/>
            </p:nvSpPr>
            <p:spPr bwMode="auto">
              <a:xfrm>
                <a:off x="3191" y="1533"/>
                <a:ext cx="32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Body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5" name="Rectangle 68"/>
              <p:cNvSpPr>
                <a:spLocks noChangeArrowheads="1"/>
              </p:cNvSpPr>
              <p:nvPr/>
            </p:nvSpPr>
            <p:spPr bwMode="auto">
              <a:xfrm>
                <a:off x="3803" y="1490"/>
                <a:ext cx="38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1–5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Elements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6" name="Rectangle 69"/>
              <p:cNvSpPr>
                <a:spLocks noChangeArrowheads="1"/>
              </p:cNvSpPr>
              <p:nvPr/>
            </p:nvSpPr>
            <p:spPr bwMode="auto">
              <a:xfrm>
                <a:off x="4441" y="1490"/>
                <a:ext cx="2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Minimal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7" name="Rectangle 70"/>
              <p:cNvSpPr>
                <a:spLocks noChangeArrowheads="1"/>
              </p:cNvSpPr>
              <p:nvPr/>
            </p:nvSpPr>
            <p:spPr bwMode="auto">
              <a:xfrm>
                <a:off x="4920" y="1490"/>
                <a:ext cx="2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Minimal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8" name="Rectangle 71"/>
              <p:cNvSpPr>
                <a:spLocks noChangeArrowheads="1"/>
              </p:cNvSpPr>
              <p:nvPr/>
            </p:nvSpPr>
            <p:spPr bwMode="auto">
              <a:xfrm>
                <a:off x="5416" y="1490"/>
                <a:ext cx="25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Minimal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9" name="Rectangle 72"/>
              <p:cNvSpPr>
                <a:spLocks noChangeArrowheads="1"/>
              </p:cNvSpPr>
              <p:nvPr/>
            </p:nvSpPr>
            <p:spPr bwMode="auto">
              <a:xfrm>
                <a:off x="732" y="1719"/>
                <a:ext cx="19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99282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 name="Rectangle 73"/>
              <p:cNvSpPr>
                <a:spLocks noChangeArrowheads="1"/>
              </p:cNvSpPr>
              <p:nvPr/>
            </p:nvSpPr>
            <p:spPr bwMode="auto">
              <a:xfrm>
                <a:off x="994" y="1652"/>
                <a:ext cx="26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Expanded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1" name="Rectangle 74"/>
              <p:cNvSpPr>
                <a:spLocks noChangeArrowheads="1"/>
              </p:cNvSpPr>
              <p:nvPr/>
            </p:nvSpPr>
            <p:spPr bwMode="auto">
              <a:xfrm>
                <a:off x="1015" y="1724"/>
                <a:ext cx="22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Problem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2" name="Rectangle 75"/>
              <p:cNvSpPr>
                <a:spLocks noChangeArrowheads="1"/>
              </p:cNvSpPr>
              <p:nvPr/>
            </p:nvSpPr>
            <p:spPr bwMode="auto">
              <a:xfrm>
                <a:off x="1015" y="1796"/>
                <a:ext cx="20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Focused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3" name="Rectangle 76"/>
              <p:cNvSpPr>
                <a:spLocks noChangeArrowheads="1"/>
              </p:cNvSpPr>
              <p:nvPr/>
            </p:nvSpPr>
            <p:spPr bwMode="auto">
              <a:xfrm>
                <a:off x="1416" y="1719"/>
                <a:ext cx="4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Brief (</a:t>
                </a:r>
                <a:r>
                  <a:rPr lang="en-US" altLang="en-US" sz="900" dirty="0">
                    <a:solidFill>
                      <a:srgbClr val="000000"/>
                    </a:solidFill>
                    <a:latin typeface="Garamond" pitchFamily="18" charset="0"/>
                  </a:rPr>
                  <a:t>1–3</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4" name="Rectangle 77"/>
              <p:cNvSpPr>
                <a:spLocks noChangeArrowheads="1"/>
              </p:cNvSpPr>
              <p:nvPr/>
            </p:nvSpPr>
            <p:spPr bwMode="auto">
              <a:xfrm>
                <a:off x="1956" y="1719"/>
                <a:ext cx="37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Pertinent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5" name="Rectangle 78"/>
              <p:cNvSpPr>
                <a:spLocks noChangeArrowheads="1"/>
              </p:cNvSpPr>
              <p:nvPr/>
            </p:nvSpPr>
            <p:spPr bwMode="auto">
              <a:xfrm>
                <a:off x="2625" y="1719"/>
                <a:ext cx="17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6" name="Rectangle 79"/>
              <p:cNvSpPr>
                <a:spLocks noChangeArrowheads="1"/>
              </p:cNvSpPr>
              <p:nvPr/>
            </p:nvSpPr>
            <p:spPr bwMode="auto">
              <a:xfrm>
                <a:off x="3026" y="1672"/>
                <a:ext cx="67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2–7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Limited Exam Org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7" name="Rectangle 80"/>
              <p:cNvSpPr>
                <a:spLocks noChangeArrowheads="1"/>
              </p:cNvSpPr>
              <p:nvPr/>
            </p:nvSpPr>
            <p:spPr bwMode="auto">
              <a:xfrm>
                <a:off x="3106" y="1763"/>
                <a:ext cx="49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Syst/Body Areas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8" name="Rectangle 81"/>
              <p:cNvSpPr>
                <a:spLocks noChangeArrowheads="1"/>
              </p:cNvSpPr>
              <p:nvPr/>
            </p:nvSpPr>
            <p:spPr bwMode="auto">
              <a:xfrm>
                <a:off x="3788" y="1719"/>
                <a:ext cx="42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6–11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Elements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9" name="Rectangle 82"/>
              <p:cNvSpPr>
                <a:spLocks noChangeArrowheads="1"/>
              </p:cNvSpPr>
              <p:nvPr/>
            </p:nvSpPr>
            <p:spPr bwMode="auto">
              <a:xfrm>
                <a:off x="4493" y="1725"/>
                <a:ext cx="1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900" dirty="0" smtClean="0">
                    <a:solidFill>
                      <a:srgbClr val="000000"/>
                    </a:solidFill>
                    <a:latin typeface="Garamond" pitchFamily="18" charset="0"/>
                  </a:rPr>
                  <a:t>Low</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 name="Rectangle 83"/>
              <p:cNvSpPr>
                <a:spLocks noChangeArrowheads="1"/>
              </p:cNvSpPr>
              <p:nvPr/>
            </p:nvSpPr>
            <p:spPr bwMode="auto">
              <a:xfrm>
                <a:off x="4974" y="1719"/>
                <a:ext cx="1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900" dirty="0" smtClean="0">
                    <a:solidFill>
                      <a:srgbClr val="000000"/>
                    </a:solidFill>
                    <a:latin typeface="Garamond" pitchFamily="18" charset="0"/>
                  </a:rPr>
                  <a:t>Low</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 name="Rectangle 84"/>
              <p:cNvSpPr>
                <a:spLocks noChangeArrowheads="1"/>
              </p:cNvSpPr>
              <p:nvPr/>
            </p:nvSpPr>
            <p:spPr bwMode="auto">
              <a:xfrm>
                <a:off x="5461" y="1719"/>
                <a:ext cx="1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900" dirty="0" smtClean="0">
                    <a:solidFill>
                      <a:srgbClr val="000000"/>
                    </a:solidFill>
                    <a:latin typeface="Garamond" pitchFamily="18" charset="0"/>
                  </a:rPr>
                  <a:t>Low</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2" name="Rectangle 85"/>
              <p:cNvSpPr>
                <a:spLocks noChangeArrowheads="1"/>
              </p:cNvSpPr>
              <p:nvPr/>
            </p:nvSpPr>
            <p:spPr bwMode="auto">
              <a:xfrm>
                <a:off x="732" y="1948"/>
                <a:ext cx="19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99283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3" name="Rectangle 86"/>
              <p:cNvSpPr>
                <a:spLocks noChangeArrowheads="1"/>
              </p:cNvSpPr>
              <p:nvPr/>
            </p:nvSpPr>
            <p:spPr bwMode="auto">
              <a:xfrm>
                <a:off x="994" y="1884"/>
                <a:ext cx="26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Expanded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4" name="Rectangle 87"/>
              <p:cNvSpPr>
                <a:spLocks noChangeArrowheads="1"/>
              </p:cNvSpPr>
              <p:nvPr/>
            </p:nvSpPr>
            <p:spPr bwMode="auto">
              <a:xfrm>
                <a:off x="1015" y="1956"/>
                <a:ext cx="22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Problem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5" name="Rectangle 88"/>
              <p:cNvSpPr>
                <a:spLocks noChangeArrowheads="1"/>
              </p:cNvSpPr>
              <p:nvPr/>
            </p:nvSpPr>
            <p:spPr bwMode="auto">
              <a:xfrm>
                <a:off x="1015" y="2028"/>
                <a:ext cx="20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Focused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6" name="Rectangle 89"/>
              <p:cNvSpPr>
                <a:spLocks noChangeArrowheads="1"/>
              </p:cNvSpPr>
              <p:nvPr/>
            </p:nvSpPr>
            <p:spPr bwMode="auto">
              <a:xfrm>
                <a:off x="1416" y="1948"/>
                <a:ext cx="44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Brief </a:t>
                </a:r>
                <a:r>
                  <a:rPr lang="en-US" altLang="en-US" sz="900" dirty="0">
                    <a:solidFill>
                      <a:srgbClr val="000000"/>
                    </a:solidFill>
                    <a:latin typeface="Garamond" pitchFamily="18" charset="0"/>
                  </a:rPr>
                  <a:t>(1–3</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7" name="Rectangle 90"/>
              <p:cNvSpPr>
                <a:spLocks noChangeArrowheads="1"/>
              </p:cNvSpPr>
              <p:nvPr/>
            </p:nvSpPr>
            <p:spPr bwMode="auto">
              <a:xfrm>
                <a:off x="1956" y="1948"/>
                <a:ext cx="37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Pertinent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8" name="Rectangle 91"/>
              <p:cNvSpPr>
                <a:spLocks noChangeArrowheads="1"/>
              </p:cNvSpPr>
              <p:nvPr/>
            </p:nvSpPr>
            <p:spPr bwMode="auto">
              <a:xfrm>
                <a:off x="2625" y="1948"/>
                <a:ext cx="17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N/A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9" name="Rectangle 92"/>
              <p:cNvSpPr>
                <a:spLocks noChangeArrowheads="1"/>
              </p:cNvSpPr>
              <p:nvPr/>
            </p:nvSpPr>
            <p:spPr bwMode="auto">
              <a:xfrm>
                <a:off x="3026" y="1904"/>
                <a:ext cx="67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2–7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Limited Exam Org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 name="Rectangle 93"/>
              <p:cNvSpPr>
                <a:spLocks noChangeArrowheads="1"/>
              </p:cNvSpPr>
              <p:nvPr/>
            </p:nvSpPr>
            <p:spPr bwMode="auto">
              <a:xfrm>
                <a:off x="3106" y="1995"/>
                <a:ext cx="49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Syst/Body Areas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 name="Rectangle 94"/>
              <p:cNvSpPr>
                <a:spLocks noChangeArrowheads="1"/>
              </p:cNvSpPr>
              <p:nvPr/>
            </p:nvSpPr>
            <p:spPr bwMode="auto">
              <a:xfrm>
                <a:off x="3788" y="1948"/>
                <a:ext cx="422"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6–11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Elements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2" name="Rectangle 95"/>
              <p:cNvSpPr>
                <a:spLocks noChangeArrowheads="1"/>
              </p:cNvSpPr>
              <p:nvPr/>
            </p:nvSpPr>
            <p:spPr bwMode="auto">
              <a:xfrm>
                <a:off x="4418" y="1941"/>
                <a:ext cx="2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3" name="Rectangle 96"/>
              <p:cNvSpPr>
                <a:spLocks noChangeArrowheads="1"/>
              </p:cNvSpPr>
              <p:nvPr/>
            </p:nvSpPr>
            <p:spPr bwMode="auto">
              <a:xfrm>
                <a:off x="4911" y="1948"/>
                <a:ext cx="2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4" name="Rectangle 97"/>
              <p:cNvSpPr>
                <a:spLocks noChangeArrowheads="1"/>
              </p:cNvSpPr>
              <p:nvPr/>
            </p:nvSpPr>
            <p:spPr bwMode="auto">
              <a:xfrm>
                <a:off x="5408" y="1948"/>
                <a:ext cx="2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5" name="Rectangle 98"/>
              <p:cNvSpPr>
                <a:spLocks noChangeArrowheads="1"/>
              </p:cNvSpPr>
              <p:nvPr/>
            </p:nvSpPr>
            <p:spPr bwMode="auto">
              <a:xfrm>
                <a:off x="732" y="2180"/>
                <a:ext cx="19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99284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6" name="Rectangle 99"/>
              <p:cNvSpPr>
                <a:spLocks noChangeArrowheads="1"/>
              </p:cNvSpPr>
              <p:nvPr/>
            </p:nvSpPr>
            <p:spPr bwMode="auto">
              <a:xfrm>
                <a:off x="1015" y="2188"/>
                <a:ext cx="20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Detailed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7" name="Rectangle 100"/>
              <p:cNvSpPr>
                <a:spLocks noChangeArrowheads="1"/>
              </p:cNvSpPr>
              <p:nvPr/>
            </p:nvSpPr>
            <p:spPr bwMode="auto">
              <a:xfrm>
                <a:off x="1380" y="2180"/>
                <a:ext cx="67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Extended (4)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8" name="Rectangle 101"/>
              <p:cNvSpPr>
                <a:spLocks noChangeArrowheads="1"/>
              </p:cNvSpPr>
              <p:nvPr/>
            </p:nvSpPr>
            <p:spPr bwMode="auto">
              <a:xfrm>
                <a:off x="1920" y="2180"/>
                <a:ext cx="4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Extended (</a:t>
                </a:r>
                <a:r>
                  <a:rPr lang="en-US" altLang="en-US" sz="900" dirty="0">
                    <a:solidFill>
                      <a:srgbClr val="000000"/>
                    </a:solidFill>
                    <a:latin typeface="Garamond" pitchFamily="18" charset="0"/>
                  </a:rPr>
                  <a:t>2–9</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9" name="Rectangle 102"/>
              <p:cNvSpPr>
                <a:spLocks noChangeArrowheads="1"/>
              </p:cNvSpPr>
              <p:nvPr/>
            </p:nvSpPr>
            <p:spPr bwMode="auto">
              <a:xfrm>
                <a:off x="2525" y="2180"/>
                <a:ext cx="37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Pertinent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0" name="Rectangle 103"/>
              <p:cNvSpPr>
                <a:spLocks noChangeArrowheads="1"/>
              </p:cNvSpPr>
              <p:nvPr/>
            </p:nvSpPr>
            <p:spPr bwMode="auto">
              <a:xfrm>
                <a:off x="3065" y="2136"/>
                <a:ext cx="59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2–7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Extended Exam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 name="Rectangle 104"/>
              <p:cNvSpPr>
                <a:spLocks noChangeArrowheads="1"/>
              </p:cNvSpPr>
              <p:nvPr/>
            </p:nvSpPr>
            <p:spPr bwMode="auto">
              <a:xfrm>
                <a:off x="3044" y="2226"/>
                <a:ext cx="63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Org Syst/Body Areas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2" name="Rectangle 105"/>
              <p:cNvSpPr>
                <a:spLocks noChangeArrowheads="1"/>
              </p:cNvSpPr>
              <p:nvPr/>
            </p:nvSpPr>
            <p:spPr bwMode="auto">
              <a:xfrm>
                <a:off x="3770" y="2180"/>
                <a:ext cx="4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fontAlgn="base">
                  <a:spcBef>
                    <a:spcPct val="0"/>
                  </a:spcBef>
                  <a:spcAft>
                    <a:spcPct val="0"/>
                  </a:spcAft>
                </a:pPr>
                <a:r>
                  <a:rPr lang="en-US" altLang="en-US" sz="900" dirty="0">
                    <a:solidFill>
                      <a:srgbClr val="000000"/>
                    </a:solidFill>
                    <a:latin typeface="Garamond" pitchFamily="18" charset="0"/>
                  </a:rPr>
                  <a:t>12–17 </a:t>
                </a: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Elements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3" name="Rectangle 106"/>
              <p:cNvSpPr>
                <a:spLocks noChangeArrowheads="1"/>
              </p:cNvSpPr>
              <p:nvPr/>
            </p:nvSpPr>
            <p:spPr bwMode="auto">
              <a:xfrm>
                <a:off x="4423" y="2180"/>
                <a:ext cx="29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4" name="Rectangle 107"/>
              <p:cNvSpPr>
                <a:spLocks noChangeArrowheads="1"/>
              </p:cNvSpPr>
              <p:nvPr/>
            </p:nvSpPr>
            <p:spPr bwMode="auto">
              <a:xfrm>
                <a:off x="4902" y="2180"/>
                <a:ext cx="29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5" name="Rectangle 108"/>
              <p:cNvSpPr>
                <a:spLocks noChangeArrowheads="1"/>
              </p:cNvSpPr>
              <p:nvPr/>
            </p:nvSpPr>
            <p:spPr bwMode="auto">
              <a:xfrm>
                <a:off x="5398" y="2180"/>
                <a:ext cx="29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Moderate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6" name="Rectangle 109"/>
              <p:cNvSpPr>
                <a:spLocks noChangeArrowheads="1"/>
              </p:cNvSpPr>
              <p:nvPr/>
            </p:nvSpPr>
            <p:spPr bwMode="auto">
              <a:xfrm>
                <a:off x="732" y="2412"/>
                <a:ext cx="19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99285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7" name="Rectangle 110"/>
              <p:cNvSpPr>
                <a:spLocks noChangeArrowheads="1"/>
              </p:cNvSpPr>
              <p:nvPr/>
            </p:nvSpPr>
            <p:spPr bwMode="auto">
              <a:xfrm>
                <a:off x="1009" y="2384"/>
                <a:ext cx="221"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Compre-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8" name="Rectangle 111"/>
              <p:cNvSpPr>
                <a:spLocks noChangeArrowheads="1"/>
              </p:cNvSpPr>
              <p:nvPr/>
            </p:nvSpPr>
            <p:spPr bwMode="auto">
              <a:xfrm>
                <a:off x="1025" y="2456"/>
                <a:ext cx="19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Garamond" pitchFamily="18" charset="0"/>
                    <a:cs typeface="Arial" pitchFamily="34" charset="0"/>
                  </a:rPr>
                  <a:t>hensive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9" name="Rectangle 112"/>
              <p:cNvSpPr>
                <a:spLocks noChangeArrowheads="1"/>
              </p:cNvSpPr>
              <p:nvPr/>
            </p:nvSpPr>
            <p:spPr bwMode="auto">
              <a:xfrm>
                <a:off x="1380" y="2412"/>
                <a:ext cx="67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Extended (4)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0" name="Rectangle 113"/>
              <p:cNvSpPr>
                <a:spLocks noChangeArrowheads="1"/>
              </p:cNvSpPr>
              <p:nvPr/>
            </p:nvSpPr>
            <p:spPr bwMode="auto">
              <a:xfrm>
                <a:off x="1907" y="2412"/>
                <a:ext cx="47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Complete (10+)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 name="Rectangle 114"/>
              <p:cNvSpPr>
                <a:spLocks noChangeArrowheads="1"/>
              </p:cNvSpPr>
              <p:nvPr/>
            </p:nvSpPr>
            <p:spPr bwMode="auto">
              <a:xfrm>
                <a:off x="2453" y="2412"/>
                <a:ext cx="5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Garamond" pitchFamily="18" charset="0"/>
                    <a:cs typeface="Arial" pitchFamily="34" charset="0"/>
                  </a:rPr>
                  <a:t>Complete (2 of 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2" name="Rectangle 115"/>
              <p:cNvSpPr>
                <a:spLocks noChangeArrowheads="1"/>
              </p:cNvSpPr>
              <p:nvPr/>
            </p:nvSpPr>
            <p:spPr bwMode="auto">
              <a:xfrm>
                <a:off x="3083" y="2412"/>
                <a:ext cx="5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8+ Organ Systems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3" name="Rectangle 116"/>
              <p:cNvSpPr>
                <a:spLocks noChangeArrowheads="1"/>
              </p:cNvSpPr>
              <p:nvPr/>
            </p:nvSpPr>
            <p:spPr bwMode="auto">
              <a:xfrm>
                <a:off x="3729" y="2368"/>
                <a:ext cx="57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2 Elements from 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4" name="Rectangle 117"/>
              <p:cNvSpPr>
                <a:spLocks noChangeArrowheads="1"/>
              </p:cNvSpPr>
              <p:nvPr/>
            </p:nvSpPr>
            <p:spPr bwMode="auto">
              <a:xfrm>
                <a:off x="3783" y="2458"/>
                <a:ext cx="44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Organ Systems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5" name="Rectangle 118"/>
              <p:cNvSpPr>
                <a:spLocks noChangeArrowheads="1"/>
              </p:cNvSpPr>
              <p:nvPr/>
            </p:nvSpPr>
            <p:spPr bwMode="auto">
              <a:xfrm>
                <a:off x="4485" y="2412"/>
                <a:ext cx="1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High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6" name="Rectangle 119"/>
              <p:cNvSpPr>
                <a:spLocks noChangeArrowheads="1"/>
              </p:cNvSpPr>
              <p:nvPr/>
            </p:nvSpPr>
            <p:spPr bwMode="auto">
              <a:xfrm>
                <a:off x="4964" y="2412"/>
                <a:ext cx="1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High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7" name="Rectangle 120"/>
              <p:cNvSpPr>
                <a:spLocks noChangeArrowheads="1"/>
              </p:cNvSpPr>
              <p:nvPr/>
            </p:nvSpPr>
            <p:spPr bwMode="auto">
              <a:xfrm>
                <a:off x="5460" y="2412"/>
                <a:ext cx="1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Garamond" pitchFamily="18" charset="0"/>
                    <a:cs typeface="Arial" pitchFamily="34" charset="0"/>
                  </a:rPr>
                  <a:t>High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8" name="Rectangle 121"/>
              <p:cNvSpPr>
                <a:spLocks noChangeArrowheads="1"/>
              </p:cNvSpPr>
              <p:nvPr/>
            </p:nvSpPr>
            <p:spPr bwMode="auto">
              <a:xfrm>
                <a:off x="3430" y="917"/>
                <a:ext cx="52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Garamond" pitchFamily="18" charset="0"/>
                    <a:cs typeface="Arial" pitchFamily="34" charset="0"/>
                  </a:rPr>
                  <a:t>Examination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9" name="Rectangle 122"/>
              <p:cNvSpPr>
                <a:spLocks noChangeArrowheads="1"/>
              </p:cNvSpPr>
              <p:nvPr/>
            </p:nvSpPr>
            <p:spPr bwMode="auto">
              <a:xfrm>
                <a:off x="1954" y="917"/>
                <a:ext cx="40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Garamond" pitchFamily="18" charset="0"/>
                    <a:cs typeface="Arial" pitchFamily="34" charset="0"/>
                  </a:rPr>
                  <a:t>    History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0" name="Rectangle 123"/>
              <p:cNvSpPr>
                <a:spLocks noChangeArrowheads="1"/>
              </p:cNvSpPr>
              <p:nvPr/>
            </p:nvSpPr>
            <p:spPr bwMode="auto">
              <a:xfrm>
                <a:off x="389" y="1974"/>
                <a:ext cx="20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Must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 name="Rectangle 124"/>
              <p:cNvSpPr>
                <a:spLocks noChangeArrowheads="1"/>
              </p:cNvSpPr>
              <p:nvPr/>
            </p:nvSpPr>
            <p:spPr bwMode="auto">
              <a:xfrm>
                <a:off x="346" y="2064"/>
                <a:ext cx="27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 name="Rectangle 125"/>
              <p:cNvSpPr>
                <a:spLocks noChangeArrowheads="1"/>
              </p:cNvSpPr>
              <p:nvPr/>
            </p:nvSpPr>
            <p:spPr bwMode="auto">
              <a:xfrm>
                <a:off x="397" y="2154"/>
                <a:ext cx="1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All 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3" name="Rectangle 126"/>
              <p:cNvSpPr>
                <a:spLocks noChangeArrowheads="1"/>
              </p:cNvSpPr>
              <p:nvPr/>
            </p:nvSpPr>
            <p:spPr bwMode="auto">
              <a:xfrm>
                <a:off x="4588" y="917"/>
                <a:ext cx="101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Garamond" pitchFamily="18" charset="0"/>
                    <a:cs typeface="Arial" pitchFamily="34" charset="0"/>
                  </a:rPr>
                  <a:t>Medical Decision Making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 name="Rectangle 127"/>
              <p:cNvSpPr>
                <a:spLocks noChangeArrowheads="1"/>
              </p:cNvSpPr>
              <p:nvPr/>
            </p:nvSpPr>
            <p:spPr bwMode="auto">
              <a:xfrm>
                <a:off x="359" y="1075"/>
                <a:ext cx="30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Patient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5" name="Rectangle 128"/>
              <p:cNvSpPr>
                <a:spLocks noChangeArrowheads="1"/>
              </p:cNvSpPr>
              <p:nvPr/>
            </p:nvSpPr>
            <p:spPr bwMode="auto">
              <a:xfrm>
                <a:off x="387" y="1165"/>
                <a:ext cx="18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Type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6" name="Rectangle 129"/>
              <p:cNvSpPr>
                <a:spLocks noChangeArrowheads="1"/>
              </p:cNvSpPr>
              <p:nvPr/>
            </p:nvSpPr>
            <p:spPr bwMode="auto">
              <a:xfrm>
                <a:off x="745" y="1075"/>
                <a:ext cx="1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CPT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7" name="Rectangle 130"/>
              <p:cNvSpPr>
                <a:spLocks noChangeArrowheads="1"/>
              </p:cNvSpPr>
              <p:nvPr/>
            </p:nvSpPr>
            <p:spPr bwMode="auto">
              <a:xfrm>
                <a:off x="737" y="1165"/>
                <a:ext cx="1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Code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8" name="Rectangle 131"/>
              <p:cNvSpPr>
                <a:spLocks noChangeArrowheads="1"/>
              </p:cNvSpPr>
              <p:nvPr/>
            </p:nvSpPr>
            <p:spPr bwMode="auto">
              <a:xfrm>
                <a:off x="994" y="984"/>
                <a:ext cx="28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History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9" name="Rectangle 132"/>
              <p:cNvSpPr>
                <a:spLocks noChangeArrowheads="1"/>
              </p:cNvSpPr>
              <p:nvPr/>
            </p:nvSpPr>
            <p:spPr bwMode="auto">
              <a:xfrm>
                <a:off x="1076" y="1075"/>
                <a:ext cx="10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&amp;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0" name="Rectangle 133"/>
              <p:cNvSpPr>
                <a:spLocks noChangeArrowheads="1"/>
              </p:cNvSpPr>
              <p:nvPr/>
            </p:nvSpPr>
            <p:spPr bwMode="auto">
              <a:xfrm>
                <a:off x="1017" y="1165"/>
                <a:ext cx="2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Exam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1" name="Rectangle 134"/>
              <p:cNvSpPr>
                <a:spLocks noChangeArrowheads="1"/>
              </p:cNvSpPr>
              <p:nvPr/>
            </p:nvSpPr>
            <p:spPr bwMode="auto">
              <a:xfrm>
                <a:off x="1027" y="1255"/>
                <a:ext cx="18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Garamond" pitchFamily="18" charset="0"/>
                    <a:cs typeface="Arial" pitchFamily="34" charset="0"/>
                  </a:rPr>
                  <a:t>Type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2" name="Rectangle 135"/>
              <p:cNvSpPr>
                <a:spLocks noChangeArrowheads="1"/>
              </p:cNvSpPr>
              <p:nvPr/>
            </p:nvSpPr>
            <p:spPr bwMode="auto">
              <a:xfrm>
                <a:off x="269" y="899"/>
                <a:ext cx="3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136"/>
              <p:cNvSpPr>
                <a:spLocks noChangeArrowheads="1"/>
              </p:cNvSpPr>
              <p:nvPr/>
            </p:nvSpPr>
            <p:spPr bwMode="auto">
              <a:xfrm>
                <a:off x="693" y="899"/>
                <a:ext cx="24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137"/>
              <p:cNvSpPr>
                <a:spLocks noChangeArrowheads="1"/>
              </p:cNvSpPr>
              <p:nvPr/>
            </p:nvSpPr>
            <p:spPr bwMode="auto">
              <a:xfrm>
                <a:off x="971" y="899"/>
                <a:ext cx="27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138"/>
              <p:cNvSpPr>
                <a:spLocks noChangeArrowheads="1"/>
              </p:cNvSpPr>
              <p:nvPr/>
            </p:nvSpPr>
            <p:spPr bwMode="auto">
              <a:xfrm>
                <a:off x="1274" y="899"/>
                <a:ext cx="17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139"/>
              <p:cNvSpPr>
                <a:spLocks noChangeArrowheads="1"/>
              </p:cNvSpPr>
              <p:nvPr/>
            </p:nvSpPr>
            <p:spPr bwMode="auto">
              <a:xfrm>
                <a:off x="3011" y="899"/>
                <a:ext cx="12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Line 140"/>
              <p:cNvSpPr>
                <a:spLocks noChangeShapeType="1"/>
              </p:cNvSpPr>
              <p:nvPr/>
            </p:nvSpPr>
            <p:spPr bwMode="auto">
              <a:xfrm>
                <a:off x="1274" y="1013"/>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Rectangle 141"/>
              <p:cNvSpPr>
                <a:spLocks noChangeArrowheads="1"/>
              </p:cNvSpPr>
              <p:nvPr/>
            </p:nvSpPr>
            <p:spPr bwMode="auto">
              <a:xfrm>
                <a:off x="1274" y="1013"/>
                <a:ext cx="170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Line 142"/>
              <p:cNvSpPr>
                <a:spLocks noChangeShapeType="1"/>
              </p:cNvSpPr>
              <p:nvPr/>
            </p:nvSpPr>
            <p:spPr bwMode="auto">
              <a:xfrm>
                <a:off x="1274" y="1018"/>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143"/>
              <p:cNvSpPr>
                <a:spLocks noChangeArrowheads="1"/>
              </p:cNvSpPr>
              <p:nvPr/>
            </p:nvSpPr>
            <p:spPr bwMode="auto">
              <a:xfrm>
                <a:off x="1274" y="1018"/>
                <a:ext cx="170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144"/>
              <p:cNvSpPr>
                <a:spLocks noChangeShapeType="1"/>
              </p:cNvSpPr>
              <p:nvPr/>
            </p:nvSpPr>
            <p:spPr bwMode="auto">
              <a:xfrm>
                <a:off x="3011" y="1013"/>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Rectangle 145"/>
              <p:cNvSpPr>
                <a:spLocks noChangeArrowheads="1"/>
              </p:cNvSpPr>
              <p:nvPr/>
            </p:nvSpPr>
            <p:spPr bwMode="auto">
              <a:xfrm>
                <a:off x="3011" y="1013"/>
                <a:ext cx="129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Line 146"/>
              <p:cNvSpPr>
                <a:spLocks noChangeShapeType="1"/>
              </p:cNvSpPr>
              <p:nvPr/>
            </p:nvSpPr>
            <p:spPr bwMode="auto">
              <a:xfrm>
                <a:off x="3011" y="1018"/>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Rectangle 147"/>
              <p:cNvSpPr>
                <a:spLocks noChangeArrowheads="1"/>
              </p:cNvSpPr>
              <p:nvPr/>
            </p:nvSpPr>
            <p:spPr bwMode="auto">
              <a:xfrm>
                <a:off x="3011" y="1018"/>
                <a:ext cx="129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Line 148"/>
              <p:cNvSpPr>
                <a:spLocks noChangeShapeType="1"/>
              </p:cNvSpPr>
              <p:nvPr/>
            </p:nvSpPr>
            <p:spPr bwMode="auto">
              <a:xfrm>
                <a:off x="269" y="1404"/>
                <a:ext cx="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Rectangle 149"/>
              <p:cNvSpPr>
                <a:spLocks noChangeArrowheads="1"/>
              </p:cNvSpPr>
              <p:nvPr/>
            </p:nvSpPr>
            <p:spPr bwMode="auto">
              <a:xfrm>
                <a:off x="269" y="1404"/>
                <a:ext cx="38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Line 150"/>
              <p:cNvSpPr>
                <a:spLocks noChangeShapeType="1"/>
              </p:cNvSpPr>
              <p:nvPr/>
            </p:nvSpPr>
            <p:spPr bwMode="auto">
              <a:xfrm>
                <a:off x="269" y="1410"/>
                <a:ext cx="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Rectangle 151"/>
              <p:cNvSpPr>
                <a:spLocks noChangeArrowheads="1"/>
              </p:cNvSpPr>
              <p:nvPr/>
            </p:nvSpPr>
            <p:spPr bwMode="auto">
              <a:xfrm>
                <a:off x="269" y="1410"/>
                <a:ext cx="38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Line 152"/>
              <p:cNvSpPr>
                <a:spLocks noChangeShapeType="1"/>
              </p:cNvSpPr>
              <p:nvPr/>
            </p:nvSpPr>
            <p:spPr bwMode="auto">
              <a:xfrm>
                <a:off x="693" y="1404"/>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Rectangle 153"/>
              <p:cNvSpPr>
                <a:spLocks noChangeArrowheads="1"/>
              </p:cNvSpPr>
              <p:nvPr/>
            </p:nvSpPr>
            <p:spPr bwMode="auto">
              <a:xfrm>
                <a:off x="693" y="1404"/>
                <a:ext cx="24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Line 154"/>
              <p:cNvSpPr>
                <a:spLocks noChangeShapeType="1"/>
              </p:cNvSpPr>
              <p:nvPr/>
            </p:nvSpPr>
            <p:spPr bwMode="auto">
              <a:xfrm>
                <a:off x="693" y="1410"/>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Rectangle 155"/>
              <p:cNvSpPr>
                <a:spLocks noChangeArrowheads="1"/>
              </p:cNvSpPr>
              <p:nvPr/>
            </p:nvSpPr>
            <p:spPr bwMode="auto">
              <a:xfrm>
                <a:off x="693" y="1410"/>
                <a:ext cx="2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Line 156"/>
              <p:cNvSpPr>
                <a:spLocks noChangeShapeType="1"/>
              </p:cNvSpPr>
              <p:nvPr/>
            </p:nvSpPr>
            <p:spPr bwMode="auto">
              <a:xfrm>
                <a:off x="971" y="1404"/>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Rectangle 157"/>
              <p:cNvSpPr>
                <a:spLocks noChangeArrowheads="1"/>
              </p:cNvSpPr>
              <p:nvPr/>
            </p:nvSpPr>
            <p:spPr bwMode="auto">
              <a:xfrm>
                <a:off x="971" y="1404"/>
                <a:ext cx="26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Line 158"/>
              <p:cNvSpPr>
                <a:spLocks noChangeShapeType="1"/>
              </p:cNvSpPr>
              <p:nvPr/>
            </p:nvSpPr>
            <p:spPr bwMode="auto">
              <a:xfrm>
                <a:off x="971" y="1410"/>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Rectangle 159"/>
              <p:cNvSpPr>
                <a:spLocks noChangeArrowheads="1"/>
              </p:cNvSpPr>
              <p:nvPr/>
            </p:nvSpPr>
            <p:spPr bwMode="auto">
              <a:xfrm>
                <a:off x="971" y="1410"/>
                <a:ext cx="26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Line 160"/>
              <p:cNvSpPr>
                <a:spLocks noChangeShapeType="1"/>
              </p:cNvSpPr>
              <p:nvPr/>
            </p:nvSpPr>
            <p:spPr bwMode="auto">
              <a:xfrm>
                <a:off x="1274" y="1404"/>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Rectangle 161"/>
              <p:cNvSpPr>
                <a:spLocks noChangeArrowheads="1"/>
              </p:cNvSpPr>
              <p:nvPr/>
            </p:nvSpPr>
            <p:spPr bwMode="auto">
              <a:xfrm>
                <a:off x="1274" y="1404"/>
                <a:ext cx="170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Line 162"/>
              <p:cNvSpPr>
                <a:spLocks noChangeShapeType="1"/>
              </p:cNvSpPr>
              <p:nvPr/>
            </p:nvSpPr>
            <p:spPr bwMode="auto">
              <a:xfrm>
                <a:off x="1274" y="1410"/>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Rectangle 163"/>
              <p:cNvSpPr>
                <a:spLocks noChangeArrowheads="1"/>
              </p:cNvSpPr>
              <p:nvPr/>
            </p:nvSpPr>
            <p:spPr bwMode="auto">
              <a:xfrm>
                <a:off x="1274" y="1410"/>
                <a:ext cx="170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Line 164"/>
              <p:cNvSpPr>
                <a:spLocks noChangeShapeType="1"/>
              </p:cNvSpPr>
              <p:nvPr/>
            </p:nvSpPr>
            <p:spPr bwMode="auto">
              <a:xfrm>
                <a:off x="3011" y="1404"/>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Rectangle 165"/>
              <p:cNvSpPr>
                <a:spLocks noChangeArrowheads="1"/>
              </p:cNvSpPr>
              <p:nvPr/>
            </p:nvSpPr>
            <p:spPr bwMode="auto">
              <a:xfrm>
                <a:off x="3011" y="1404"/>
                <a:ext cx="129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Line 166"/>
              <p:cNvSpPr>
                <a:spLocks noChangeShapeType="1"/>
              </p:cNvSpPr>
              <p:nvPr/>
            </p:nvSpPr>
            <p:spPr bwMode="auto">
              <a:xfrm>
                <a:off x="3011" y="1410"/>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Rectangle 167"/>
              <p:cNvSpPr>
                <a:spLocks noChangeArrowheads="1"/>
              </p:cNvSpPr>
              <p:nvPr/>
            </p:nvSpPr>
            <p:spPr bwMode="auto">
              <a:xfrm>
                <a:off x="3011" y="1410"/>
                <a:ext cx="129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Line 168"/>
              <p:cNvSpPr>
                <a:spLocks noChangeShapeType="1"/>
              </p:cNvSpPr>
              <p:nvPr/>
            </p:nvSpPr>
            <p:spPr bwMode="auto">
              <a:xfrm>
                <a:off x="693" y="1636"/>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Rectangle 169"/>
              <p:cNvSpPr>
                <a:spLocks noChangeArrowheads="1"/>
              </p:cNvSpPr>
              <p:nvPr/>
            </p:nvSpPr>
            <p:spPr bwMode="auto">
              <a:xfrm>
                <a:off x="693" y="1636"/>
                <a:ext cx="24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Line 170"/>
              <p:cNvSpPr>
                <a:spLocks noChangeShapeType="1"/>
              </p:cNvSpPr>
              <p:nvPr/>
            </p:nvSpPr>
            <p:spPr bwMode="auto">
              <a:xfrm>
                <a:off x="971" y="1636"/>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Rectangle 171"/>
              <p:cNvSpPr>
                <a:spLocks noChangeArrowheads="1"/>
              </p:cNvSpPr>
              <p:nvPr/>
            </p:nvSpPr>
            <p:spPr bwMode="auto">
              <a:xfrm>
                <a:off x="971" y="1636"/>
                <a:ext cx="26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Line 172"/>
              <p:cNvSpPr>
                <a:spLocks noChangeShapeType="1"/>
              </p:cNvSpPr>
              <p:nvPr/>
            </p:nvSpPr>
            <p:spPr bwMode="auto">
              <a:xfrm>
                <a:off x="1840" y="1021"/>
                <a:ext cx="0" cy="3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Rectangle 173"/>
              <p:cNvSpPr>
                <a:spLocks noChangeArrowheads="1"/>
              </p:cNvSpPr>
              <p:nvPr/>
            </p:nvSpPr>
            <p:spPr bwMode="auto">
              <a:xfrm>
                <a:off x="1840" y="1021"/>
                <a:ext cx="3"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Line 174"/>
              <p:cNvSpPr>
                <a:spLocks noChangeShapeType="1"/>
              </p:cNvSpPr>
              <p:nvPr/>
            </p:nvSpPr>
            <p:spPr bwMode="auto">
              <a:xfrm>
                <a:off x="1840" y="1412"/>
                <a:ext cx="0" cy="2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Rectangle 175"/>
              <p:cNvSpPr>
                <a:spLocks noChangeArrowheads="1"/>
              </p:cNvSpPr>
              <p:nvPr/>
            </p:nvSpPr>
            <p:spPr bwMode="auto">
              <a:xfrm>
                <a:off x="1840" y="1412"/>
                <a:ext cx="3"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Line 176"/>
              <p:cNvSpPr>
                <a:spLocks noChangeShapeType="1"/>
              </p:cNvSpPr>
              <p:nvPr/>
            </p:nvSpPr>
            <p:spPr bwMode="auto">
              <a:xfrm>
                <a:off x="2409" y="1021"/>
                <a:ext cx="0" cy="3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Rectangle 177"/>
              <p:cNvSpPr>
                <a:spLocks noChangeArrowheads="1"/>
              </p:cNvSpPr>
              <p:nvPr/>
            </p:nvSpPr>
            <p:spPr bwMode="auto">
              <a:xfrm>
                <a:off x="2409" y="1021"/>
                <a:ext cx="3"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Line 178"/>
              <p:cNvSpPr>
                <a:spLocks noChangeShapeType="1"/>
              </p:cNvSpPr>
              <p:nvPr/>
            </p:nvSpPr>
            <p:spPr bwMode="auto">
              <a:xfrm>
                <a:off x="2409" y="1412"/>
                <a:ext cx="0" cy="22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Rectangle 179"/>
              <p:cNvSpPr>
                <a:spLocks noChangeArrowheads="1"/>
              </p:cNvSpPr>
              <p:nvPr/>
            </p:nvSpPr>
            <p:spPr bwMode="auto">
              <a:xfrm>
                <a:off x="2409" y="1412"/>
                <a:ext cx="3" cy="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Line 180"/>
              <p:cNvSpPr>
                <a:spLocks noChangeShapeType="1"/>
              </p:cNvSpPr>
              <p:nvPr/>
            </p:nvSpPr>
            <p:spPr bwMode="auto">
              <a:xfrm>
                <a:off x="1274" y="1636"/>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Rectangle 181"/>
              <p:cNvSpPr>
                <a:spLocks noChangeArrowheads="1"/>
              </p:cNvSpPr>
              <p:nvPr/>
            </p:nvSpPr>
            <p:spPr bwMode="auto">
              <a:xfrm>
                <a:off x="1274" y="1636"/>
                <a:ext cx="170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182"/>
              <p:cNvSpPr>
                <a:spLocks noChangeArrowheads="1"/>
              </p:cNvSpPr>
              <p:nvPr/>
            </p:nvSpPr>
            <p:spPr bwMode="auto">
              <a:xfrm>
                <a:off x="3691" y="1021"/>
                <a:ext cx="5"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Line 183"/>
              <p:cNvSpPr>
                <a:spLocks noChangeShapeType="1"/>
              </p:cNvSpPr>
              <p:nvPr/>
            </p:nvSpPr>
            <p:spPr bwMode="auto">
              <a:xfrm>
                <a:off x="3011" y="1636"/>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Rectangle 184"/>
              <p:cNvSpPr>
                <a:spLocks noChangeArrowheads="1"/>
              </p:cNvSpPr>
              <p:nvPr/>
            </p:nvSpPr>
            <p:spPr bwMode="auto">
              <a:xfrm>
                <a:off x="3011" y="1636"/>
                <a:ext cx="129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Line 185"/>
              <p:cNvSpPr>
                <a:spLocks noChangeShapeType="1"/>
              </p:cNvSpPr>
              <p:nvPr/>
            </p:nvSpPr>
            <p:spPr bwMode="auto">
              <a:xfrm>
                <a:off x="4338" y="1636"/>
                <a:ext cx="43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Rectangle 186"/>
              <p:cNvSpPr>
                <a:spLocks noChangeArrowheads="1"/>
              </p:cNvSpPr>
              <p:nvPr/>
            </p:nvSpPr>
            <p:spPr bwMode="auto">
              <a:xfrm>
                <a:off x="4338" y="1636"/>
                <a:ext cx="43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Line 187"/>
              <p:cNvSpPr>
                <a:spLocks noChangeShapeType="1"/>
              </p:cNvSpPr>
              <p:nvPr/>
            </p:nvSpPr>
            <p:spPr bwMode="auto">
              <a:xfrm>
                <a:off x="4768" y="1021"/>
                <a:ext cx="0" cy="3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Rectangle 188"/>
              <p:cNvSpPr>
                <a:spLocks noChangeArrowheads="1"/>
              </p:cNvSpPr>
              <p:nvPr/>
            </p:nvSpPr>
            <p:spPr bwMode="auto">
              <a:xfrm>
                <a:off x="4768" y="1021"/>
                <a:ext cx="3"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Line 189"/>
              <p:cNvSpPr>
                <a:spLocks noChangeShapeType="1"/>
              </p:cNvSpPr>
              <p:nvPr/>
            </p:nvSpPr>
            <p:spPr bwMode="auto">
              <a:xfrm>
                <a:off x="5296" y="1021"/>
                <a:ext cx="0" cy="3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Rectangle 190"/>
              <p:cNvSpPr>
                <a:spLocks noChangeArrowheads="1"/>
              </p:cNvSpPr>
              <p:nvPr/>
            </p:nvSpPr>
            <p:spPr bwMode="auto">
              <a:xfrm>
                <a:off x="5296" y="1021"/>
                <a:ext cx="2" cy="3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Line 191"/>
              <p:cNvSpPr>
                <a:spLocks noChangeShapeType="1"/>
              </p:cNvSpPr>
              <p:nvPr/>
            </p:nvSpPr>
            <p:spPr bwMode="auto">
              <a:xfrm>
                <a:off x="693" y="1866"/>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Rectangle 192"/>
              <p:cNvSpPr>
                <a:spLocks noChangeArrowheads="1"/>
              </p:cNvSpPr>
              <p:nvPr/>
            </p:nvSpPr>
            <p:spPr bwMode="auto">
              <a:xfrm>
                <a:off x="693" y="1866"/>
                <a:ext cx="2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Line 193"/>
              <p:cNvSpPr>
                <a:spLocks noChangeShapeType="1"/>
              </p:cNvSpPr>
              <p:nvPr/>
            </p:nvSpPr>
            <p:spPr bwMode="auto">
              <a:xfrm>
                <a:off x="971" y="1866"/>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Rectangle 194"/>
              <p:cNvSpPr>
                <a:spLocks noChangeArrowheads="1"/>
              </p:cNvSpPr>
              <p:nvPr/>
            </p:nvSpPr>
            <p:spPr bwMode="auto">
              <a:xfrm>
                <a:off x="971" y="1866"/>
                <a:ext cx="26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Line 195"/>
              <p:cNvSpPr>
                <a:spLocks noChangeShapeType="1"/>
              </p:cNvSpPr>
              <p:nvPr/>
            </p:nvSpPr>
            <p:spPr bwMode="auto">
              <a:xfrm>
                <a:off x="1840" y="1639"/>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Rectangle 196"/>
              <p:cNvSpPr>
                <a:spLocks noChangeArrowheads="1"/>
              </p:cNvSpPr>
              <p:nvPr/>
            </p:nvSpPr>
            <p:spPr bwMode="auto">
              <a:xfrm>
                <a:off x="1840" y="1639"/>
                <a:ext cx="3"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Line 197"/>
              <p:cNvSpPr>
                <a:spLocks noChangeShapeType="1"/>
              </p:cNvSpPr>
              <p:nvPr/>
            </p:nvSpPr>
            <p:spPr bwMode="auto">
              <a:xfrm>
                <a:off x="2409" y="1639"/>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Rectangle 198"/>
              <p:cNvSpPr>
                <a:spLocks noChangeArrowheads="1"/>
              </p:cNvSpPr>
              <p:nvPr/>
            </p:nvSpPr>
            <p:spPr bwMode="auto">
              <a:xfrm>
                <a:off x="2409" y="1639"/>
                <a:ext cx="3"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Line 199"/>
              <p:cNvSpPr>
                <a:spLocks noChangeShapeType="1"/>
              </p:cNvSpPr>
              <p:nvPr/>
            </p:nvSpPr>
            <p:spPr bwMode="auto">
              <a:xfrm>
                <a:off x="1274" y="1866"/>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Rectangle 200"/>
              <p:cNvSpPr>
                <a:spLocks noChangeArrowheads="1"/>
              </p:cNvSpPr>
              <p:nvPr/>
            </p:nvSpPr>
            <p:spPr bwMode="auto">
              <a:xfrm>
                <a:off x="1274" y="1866"/>
                <a:ext cx="170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Line 201"/>
              <p:cNvSpPr>
                <a:spLocks noChangeShapeType="1"/>
              </p:cNvSpPr>
              <p:nvPr/>
            </p:nvSpPr>
            <p:spPr bwMode="auto">
              <a:xfrm>
                <a:off x="3011" y="1866"/>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Rectangle 202"/>
              <p:cNvSpPr>
                <a:spLocks noChangeArrowheads="1"/>
              </p:cNvSpPr>
              <p:nvPr/>
            </p:nvSpPr>
            <p:spPr bwMode="auto">
              <a:xfrm>
                <a:off x="3011" y="1866"/>
                <a:ext cx="129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Line 203"/>
              <p:cNvSpPr>
                <a:spLocks noChangeShapeType="1"/>
              </p:cNvSpPr>
              <p:nvPr/>
            </p:nvSpPr>
            <p:spPr bwMode="auto">
              <a:xfrm>
                <a:off x="4768" y="1412"/>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Rectangle 204"/>
              <p:cNvSpPr>
                <a:spLocks noChangeArrowheads="1"/>
              </p:cNvSpPr>
              <p:nvPr/>
            </p:nvSpPr>
            <p:spPr bwMode="auto">
              <a:xfrm>
                <a:off x="4768" y="1412"/>
                <a:ext cx="3"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2" name="Line 206"/>
            <p:cNvSpPr>
              <a:spLocks noChangeShapeType="1"/>
            </p:cNvSpPr>
            <p:nvPr/>
          </p:nvSpPr>
          <p:spPr bwMode="auto">
            <a:xfrm>
              <a:off x="5296" y="1412"/>
              <a:ext cx="0" cy="4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Rectangle 207"/>
            <p:cNvSpPr>
              <a:spLocks noChangeArrowheads="1"/>
            </p:cNvSpPr>
            <p:nvPr/>
          </p:nvSpPr>
          <p:spPr bwMode="auto">
            <a:xfrm>
              <a:off x="5296" y="1412"/>
              <a:ext cx="2" cy="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Line 208"/>
            <p:cNvSpPr>
              <a:spLocks noChangeShapeType="1"/>
            </p:cNvSpPr>
            <p:nvPr/>
          </p:nvSpPr>
          <p:spPr bwMode="auto">
            <a:xfrm>
              <a:off x="693" y="2098"/>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Rectangle 209"/>
            <p:cNvSpPr>
              <a:spLocks noChangeArrowheads="1"/>
            </p:cNvSpPr>
            <p:nvPr/>
          </p:nvSpPr>
          <p:spPr bwMode="auto">
            <a:xfrm>
              <a:off x="693" y="2098"/>
              <a:ext cx="2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Line 210"/>
            <p:cNvSpPr>
              <a:spLocks noChangeShapeType="1"/>
            </p:cNvSpPr>
            <p:nvPr/>
          </p:nvSpPr>
          <p:spPr bwMode="auto">
            <a:xfrm>
              <a:off x="971" y="2098"/>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Rectangle 211"/>
            <p:cNvSpPr>
              <a:spLocks noChangeArrowheads="1"/>
            </p:cNvSpPr>
            <p:nvPr/>
          </p:nvSpPr>
          <p:spPr bwMode="auto">
            <a:xfrm>
              <a:off x="971" y="2098"/>
              <a:ext cx="26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Line 212"/>
            <p:cNvSpPr>
              <a:spLocks noChangeShapeType="1"/>
            </p:cNvSpPr>
            <p:nvPr/>
          </p:nvSpPr>
          <p:spPr bwMode="auto">
            <a:xfrm>
              <a:off x="1840" y="1868"/>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Rectangle 213"/>
            <p:cNvSpPr>
              <a:spLocks noChangeArrowheads="1"/>
            </p:cNvSpPr>
            <p:nvPr/>
          </p:nvSpPr>
          <p:spPr bwMode="auto">
            <a:xfrm>
              <a:off x="1840" y="1868"/>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Line 214"/>
            <p:cNvSpPr>
              <a:spLocks noChangeShapeType="1"/>
            </p:cNvSpPr>
            <p:nvPr/>
          </p:nvSpPr>
          <p:spPr bwMode="auto">
            <a:xfrm>
              <a:off x="2409" y="1868"/>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Rectangle 215"/>
            <p:cNvSpPr>
              <a:spLocks noChangeArrowheads="1"/>
            </p:cNvSpPr>
            <p:nvPr/>
          </p:nvSpPr>
          <p:spPr bwMode="auto">
            <a:xfrm>
              <a:off x="2409" y="1868"/>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Line 216"/>
            <p:cNvSpPr>
              <a:spLocks noChangeShapeType="1"/>
            </p:cNvSpPr>
            <p:nvPr/>
          </p:nvSpPr>
          <p:spPr bwMode="auto">
            <a:xfrm>
              <a:off x="1274" y="2098"/>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Rectangle 217"/>
            <p:cNvSpPr>
              <a:spLocks noChangeArrowheads="1"/>
            </p:cNvSpPr>
            <p:nvPr/>
          </p:nvSpPr>
          <p:spPr bwMode="auto">
            <a:xfrm>
              <a:off x="1274" y="2098"/>
              <a:ext cx="170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Line 218"/>
            <p:cNvSpPr>
              <a:spLocks noChangeShapeType="1"/>
            </p:cNvSpPr>
            <p:nvPr/>
          </p:nvSpPr>
          <p:spPr bwMode="auto">
            <a:xfrm>
              <a:off x="3011" y="2098"/>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Rectangle 219"/>
            <p:cNvSpPr>
              <a:spLocks noChangeArrowheads="1"/>
            </p:cNvSpPr>
            <p:nvPr/>
          </p:nvSpPr>
          <p:spPr bwMode="auto">
            <a:xfrm>
              <a:off x="3011" y="2098"/>
              <a:ext cx="129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Line 220"/>
            <p:cNvSpPr>
              <a:spLocks noChangeShapeType="1"/>
            </p:cNvSpPr>
            <p:nvPr/>
          </p:nvSpPr>
          <p:spPr bwMode="auto">
            <a:xfrm>
              <a:off x="4768" y="1868"/>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21"/>
            <p:cNvSpPr>
              <a:spLocks noChangeArrowheads="1"/>
            </p:cNvSpPr>
            <p:nvPr/>
          </p:nvSpPr>
          <p:spPr bwMode="auto">
            <a:xfrm>
              <a:off x="4768" y="1868"/>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Line 222"/>
            <p:cNvSpPr>
              <a:spLocks noChangeShapeType="1"/>
            </p:cNvSpPr>
            <p:nvPr/>
          </p:nvSpPr>
          <p:spPr bwMode="auto">
            <a:xfrm>
              <a:off x="5296" y="1868"/>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Rectangle 223"/>
            <p:cNvSpPr>
              <a:spLocks noChangeArrowheads="1"/>
            </p:cNvSpPr>
            <p:nvPr/>
          </p:nvSpPr>
          <p:spPr bwMode="auto">
            <a:xfrm>
              <a:off x="5296" y="1868"/>
              <a:ext cx="2"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Line 224"/>
            <p:cNvSpPr>
              <a:spLocks noChangeShapeType="1"/>
            </p:cNvSpPr>
            <p:nvPr/>
          </p:nvSpPr>
          <p:spPr bwMode="auto">
            <a:xfrm>
              <a:off x="693" y="2330"/>
              <a:ext cx="2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25"/>
            <p:cNvSpPr>
              <a:spLocks noChangeArrowheads="1"/>
            </p:cNvSpPr>
            <p:nvPr/>
          </p:nvSpPr>
          <p:spPr bwMode="auto">
            <a:xfrm>
              <a:off x="693" y="2330"/>
              <a:ext cx="2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Line 226"/>
            <p:cNvSpPr>
              <a:spLocks noChangeShapeType="1"/>
            </p:cNvSpPr>
            <p:nvPr/>
          </p:nvSpPr>
          <p:spPr bwMode="auto">
            <a:xfrm>
              <a:off x="971" y="2330"/>
              <a:ext cx="2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27"/>
            <p:cNvSpPr>
              <a:spLocks noChangeArrowheads="1"/>
            </p:cNvSpPr>
            <p:nvPr/>
          </p:nvSpPr>
          <p:spPr bwMode="auto">
            <a:xfrm>
              <a:off x="971" y="2330"/>
              <a:ext cx="26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Line 228"/>
            <p:cNvSpPr>
              <a:spLocks noChangeShapeType="1"/>
            </p:cNvSpPr>
            <p:nvPr/>
          </p:nvSpPr>
          <p:spPr bwMode="auto">
            <a:xfrm>
              <a:off x="1840" y="2100"/>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29"/>
            <p:cNvSpPr>
              <a:spLocks noChangeArrowheads="1"/>
            </p:cNvSpPr>
            <p:nvPr/>
          </p:nvSpPr>
          <p:spPr bwMode="auto">
            <a:xfrm>
              <a:off x="1840" y="2100"/>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Line 230"/>
            <p:cNvSpPr>
              <a:spLocks noChangeShapeType="1"/>
            </p:cNvSpPr>
            <p:nvPr/>
          </p:nvSpPr>
          <p:spPr bwMode="auto">
            <a:xfrm>
              <a:off x="2409" y="2100"/>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31"/>
            <p:cNvSpPr>
              <a:spLocks noChangeArrowheads="1"/>
            </p:cNvSpPr>
            <p:nvPr/>
          </p:nvSpPr>
          <p:spPr bwMode="auto">
            <a:xfrm>
              <a:off x="2409" y="2100"/>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Line 232"/>
            <p:cNvSpPr>
              <a:spLocks noChangeShapeType="1"/>
            </p:cNvSpPr>
            <p:nvPr/>
          </p:nvSpPr>
          <p:spPr bwMode="auto">
            <a:xfrm>
              <a:off x="1274" y="2330"/>
              <a:ext cx="1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33"/>
            <p:cNvSpPr>
              <a:spLocks noChangeArrowheads="1"/>
            </p:cNvSpPr>
            <p:nvPr/>
          </p:nvSpPr>
          <p:spPr bwMode="auto">
            <a:xfrm>
              <a:off x="1274" y="2330"/>
              <a:ext cx="170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Line 234"/>
            <p:cNvSpPr>
              <a:spLocks noChangeShapeType="1"/>
            </p:cNvSpPr>
            <p:nvPr/>
          </p:nvSpPr>
          <p:spPr bwMode="auto">
            <a:xfrm>
              <a:off x="3011" y="2330"/>
              <a:ext cx="12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Rectangle 235"/>
            <p:cNvSpPr>
              <a:spLocks noChangeArrowheads="1"/>
            </p:cNvSpPr>
            <p:nvPr/>
          </p:nvSpPr>
          <p:spPr bwMode="auto">
            <a:xfrm>
              <a:off x="3011" y="2330"/>
              <a:ext cx="129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Line 236"/>
            <p:cNvSpPr>
              <a:spLocks noChangeShapeType="1"/>
            </p:cNvSpPr>
            <p:nvPr/>
          </p:nvSpPr>
          <p:spPr bwMode="auto">
            <a:xfrm>
              <a:off x="4768" y="2100"/>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Rectangle 237"/>
            <p:cNvSpPr>
              <a:spLocks noChangeArrowheads="1"/>
            </p:cNvSpPr>
            <p:nvPr/>
          </p:nvSpPr>
          <p:spPr bwMode="auto">
            <a:xfrm>
              <a:off x="4768" y="2100"/>
              <a:ext cx="3"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Line 238"/>
            <p:cNvSpPr>
              <a:spLocks noChangeShapeType="1"/>
            </p:cNvSpPr>
            <p:nvPr/>
          </p:nvSpPr>
          <p:spPr bwMode="auto">
            <a:xfrm>
              <a:off x="5296" y="2100"/>
              <a:ext cx="0" cy="2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Rectangle 239"/>
            <p:cNvSpPr>
              <a:spLocks noChangeArrowheads="1"/>
            </p:cNvSpPr>
            <p:nvPr/>
          </p:nvSpPr>
          <p:spPr bwMode="auto">
            <a:xfrm>
              <a:off x="5296" y="2100"/>
              <a:ext cx="2" cy="2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40"/>
            <p:cNvSpPr>
              <a:spLocks noChangeArrowheads="1"/>
            </p:cNvSpPr>
            <p:nvPr/>
          </p:nvSpPr>
          <p:spPr bwMode="auto">
            <a:xfrm>
              <a:off x="269" y="2559"/>
              <a:ext cx="39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241"/>
            <p:cNvSpPr>
              <a:spLocks noChangeArrowheads="1"/>
            </p:cNvSpPr>
            <p:nvPr/>
          </p:nvSpPr>
          <p:spPr bwMode="auto">
            <a:xfrm>
              <a:off x="693" y="2559"/>
              <a:ext cx="24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42"/>
            <p:cNvSpPr>
              <a:spLocks noChangeArrowheads="1"/>
            </p:cNvSpPr>
            <p:nvPr/>
          </p:nvSpPr>
          <p:spPr bwMode="auto">
            <a:xfrm>
              <a:off x="971" y="2559"/>
              <a:ext cx="27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243"/>
            <p:cNvSpPr>
              <a:spLocks noChangeArrowheads="1"/>
            </p:cNvSpPr>
            <p:nvPr/>
          </p:nvSpPr>
          <p:spPr bwMode="auto">
            <a:xfrm>
              <a:off x="1274" y="2559"/>
              <a:ext cx="170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244"/>
            <p:cNvSpPr>
              <a:spLocks noChangeArrowheads="1"/>
            </p:cNvSpPr>
            <p:nvPr/>
          </p:nvSpPr>
          <p:spPr bwMode="auto">
            <a:xfrm>
              <a:off x="3011" y="2559"/>
              <a:ext cx="12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45"/>
            <p:cNvSpPr>
              <a:spLocks noChangeArrowheads="1"/>
            </p:cNvSpPr>
            <p:nvPr/>
          </p:nvSpPr>
          <p:spPr bwMode="auto">
            <a:xfrm>
              <a:off x="263" y="899"/>
              <a:ext cx="6"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46"/>
            <p:cNvSpPr>
              <a:spLocks noChangeArrowheads="1"/>
            </p:cNvSpPr>
            <p:nvPr/>
          </p:nvSpPr>
          <p:spPr bwMode="auto">
            <a:xfrm>
              <a:off x="657" y="905"/>
              <a:ext cx="5"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247"/>
            <p:cNvSpPr>
              <a:spLocks noChangeArrowheads="1"/>
            </p:cNvSpPr>
            <p:nvPr/>
          </p:nvSpPr>
          <p:spPr bwMode="auto">
            <a:xfrm>
              <a:off x="688" y="899"/>
              <a:ext cx="5"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248"/>
            <p:cNvSpPr>
              <a:spLocks noChangeArrowheads="1"/>
            </p:cNvSpPr>
            <p:nvPr/>
          </p:nvSpPr>
          <p:spPr bwMode="auto">
            <a:xfrm>
              <a:off x="935" y="905"/>
              <a:ext cx="5"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49"/>
            <p:cNvSpPr>
              <a:spLocks noChangeArrowheads="1"/>
            </p:cNvSpPr>
            <p:nvPr/>
          </p:nvSpPr>
          <p:spPr bwMode="auto">
            <a:xfrm>
              <a:off x="966" y="899"/>
              <a:ext cx="5"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250"/>
            <p:cNvSpPr>
              <a:spLocks noChangeArrowheads="1"/>
            </p:cNvSpPr>
            <p:nvPr/>
          </p:nvSpPr>
          <p:spPr bwMode="auto">
            <a:xfrm>
              <a:off x="1238" y="905"/>
              <a:ext cx="6"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251"/>
            <p:cNvSpPr>
              <a:spLocks noChangeArrowheads="1"/>
            </p:cNvSpPr>
            <p:nvPr/>
          </p:nvSpPr>
          <p:spPr bwMode="auto">
            <a:xfrm>
              <a:off x="1269" y="899"/>
              <a:ext cx="5"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52"/>
            <p:cNvSpPr>
              <a:spLocks noChangeArrowheads="1"/>
            </p:cNvSpPr>
            <p:nvPr/>
          </p:nvSpPr>
          <p:spPr bwMode="auto">
            <a:xfrm>
              <a:off x="2975" y="905"/>
              <a:ext cx="5"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253"/>
            <p:cNvSpPr>
              <a:spLocks noChangeArrowheads="1"/>
            </p:cNvSpPr>
            <p:nvPr/>
          </p:nvSpPr>
          <p:spPr bwMode="auto">
            <a:xfrm>
              <a:off x="3006" y="899"/>
              <a:ext cx="5"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54"/>
            <p:cNvSpPr>
              <a:spLocks noChangeArrowheads="1"/>
            </p:cNvSpPr>
            <p:nvPr/>
          </p:nvSpPr>
          <p:spPr bwMode="auto">
            <a:xfrm>
              <a:off x="4302" y="905"/>
              <a:ext cx="6"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55"/>
            <p:cNvSpPr>
              <a:spLocks noChangeArrowheads="1"/>
            </p:cNvSpPr>
            <p:nvPr/>
          </p:nvSpPr>
          <p:spPr bwMode="auto">
            <a:xfrm>
              <a:off x="4333" y="899"/>
              <a:ext cx="5" cy="1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56"/>
            <p:cNvSpPr>
              <a:spLocks noChangeArrowheads="1"/>
            </p:cNvSpPr>
            <p:nvPr/>
          </p:nvSpPr>
          <p:spPr bwMode="auto">
            <a:xfrm>
              <a:off x="5756" y="905"/>
              <a:ext cx="5" cy="16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Line 257"/>
            <p:cNvSpPr>
              <a:spLocks noChangeShapeType="1"/>
            </p:cNvSpPr>
            <p:nvPr/>
          </p:nvSpPr>
          <p:spPr bwMode="auto">
            <a:xfrm>
              <a:off x="1840" y="2332"/>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258"/>
            <p:cNvSpPr>
              <a:spLocks noChangeArrowheads="1"/>
            </p:cNvSpPr>
            <p:nvPr/>
          </p:nvSpPr>
          <p:spPr bwMode="auto">
            <a:xfrm>
              <a:off x="1840" y="2332"/>
              <a:ext cx="3"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Line 259"/>
            <p:cNvSpPr>
              <a:spLocks noChangeShapeType="1"/>
            </p:cNvSpPr>
            <p:nvPr/>
          </p:nvSpPr>
          <p:spPr bwMode="auto">
            <a:xfrm>
              <a:off x="2409" y="2332"/>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Rectangle 260"/>
            <p:cNvSpPr>
              <a:spLocks noChangeArrowheads="1"/>
            </p:cNvSpPr>
            <p:nvPr/>
          </p:nvSpPr>
          <p:spPr bwMode="auto">
            <a:xfrm>
              <a:off x="2409" y="2332"/>
              <a:ext cx="3"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Line 261"/>
            <p:cNvSpPr>
              <a:spLocks noChangeShapeType="1"/>
            </p:cNvSpPr>
            <p:nvPr/>
          </p:nvSpPr>
          <p:spPr bwMode="auto">
            <a:xfrm>
              <a:off x="3688" y="1412"/>
              <a:ext cx="0" cy="11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Rectangle 262"/>
            <p:cNvSpPr>
              <a:spLocks noChangeArrowheads="1"/>
            </p:cNvSpPr>
            <p:nvPr/>
          </p:nvSpPr>
          <p:spPr bwMode="auto">
            <a:xfrm>
              <a:off x="3662" y="1412"/>
              <a:ext cx="2" cy="1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Line 263"/>
            <p:cNvSpPr>
              <a:spLocks noChangeShapeType="1"/>
            </p:cNvSpPr>
            <p:nvPr/>
          </p:nvSpPr>
          <p:spPr bwMode="auto">
            <a:xfrm>
              <a:off x="4768" y="2332"/>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Rectangle 264"/>
            <p:cNvSpPr>
              <a:spLocks noChangeArrowheads="1"/>
            </p:cNvSpPr>
            <p:nvPr/>
          </p:nvSpPr>
          <p:spPr bwMode="auto">
            <a:xfrm>
              <a:off x="4768" y="2332"/>
              <a:ext cx="3"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Line 265"/>
            <p:cNvSpPr>
              <a:spLocks noChangeShapeType="1"/>
            </p:cNvSpPr>
            <p:nvPr/>
          </p:nvSpPr>
          <p:spPr bwMode="auto">
            <a:xfrm>
              <a:off x="5296" y="2332"/>
              <a:ext cx="0" cy="2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66"/>
            <p:cNvSpPr>
              <a:spLocks noChangeArrowheads="1"/>
            </p:cNvSpPr>
            <p:nvPr/>
          </p:nvSpPr>
          <p:spPr bwMode="auto">
            <a:xfrm>
              <a:off x="5296" y="2332"/>
              <a:ext cx="2" cy="2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267"/>
            <p:cNvSpPr>
              <a:spLocks noChangeArrowheads="1"/>
            </p:cNvSpPr>
            <p:nvPr/>
          </p:nvSpPr>
          <p:spPr bwMode="auto">
            <a:xfrm>
              <a:off x="4338" y="899"/>
              <a:ext cx="14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Line 268"/>
            <p:cNvSpPr>
              <a:spLocks noChangeShapeType="1"/>
            </p:cNvSpPr>
            <p:nvPr/>
          </p:nvSpPr>
          <p:spPr bwMode="auto">
            <a:xfrm>
              <a:off x="4338" y="1013"/>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Rectangle 269"/>
            <p:cNvSpPr>
              <a:spLocks noChangeArrowheads="1"/>
            </p:cNvSpPr>
            <p:nvPr/>
          </p:nvSpPr>
          <p:spPr bwMode="auto">
            <a:xfrm>
              <a:off x="4338" y="1013"/>
              <a:ext cx="14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Line 270"/>
            <p:cNvSpPr>
              <a:spLocks noChangeShapeType="1"/>
            </p:cNvSpPr>
            <p:nvPr/>
          </p:nvSpPr>
          <p:spPr bwMode="auto">
            <a:xfrm>
              <a:off x="4338" y="1018"/>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Rectangle 271"/>
            <p:cNvSpPr>
              <a:spLocks noChangeArrowheads="1"/>
            </p:cNvSpPr>
            <p:nvPr/>
          </p:nvSpPr>
          <p:spPr bwMode="auto">
            <a:xfrm>
              <a:off x="4338" y="1018"/>
              <a:ext cx="14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Line 272"/>
            <p:cNvSpPr>
              <a:spLocks noChangeShapeType="1"/>
            </p:cNvSpPr>
            <p:nvPr/>
          </p:nvSpPr>
          <p:spPr bwMode="auto">
            <a:xfrm>
              <a:off x="4338" y="1404"/>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Rectangle 273"/>
            <p:cNvSpPr>
              <a:spLocks noChangeArrowheads="1"/>
            </p:cNvSpPr>
            <p:nvPr/>
          </p:nvSpPr>
          <p:spPr bwMode="auto">
            <a:xfrm>
              <a:off x="4338" y="1404"/>
              <a:ext cx="141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Line 274"/>
            <p:cNvSpPr>
              <a:spLocks noChangeShapeType="1"/>
            </p:cNvSpPr>
            <p:nvPr/>
          </p:nvSpPr>
          <p:spPr bwMode="auto">
            <a:xfrm>
              <a:off x="4338" y="1410"/>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Rectangle 275"/>
            <p:cNvSpPr>
              <a:spLocks noChangeArrowheads="1"/>
            </p:cNvSpPr>
            <p:nvPr/>
          </p:nvSpPr>
          <p:spPr bwMode="auto">
            <a:xfrm>
              <a:off x="4338" y="1410"/>
              <a:ext cx="14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Line 276"/>
            <p:cNvSpPr>
              <a:spLocks noChangeShapeType="1"/>
            </p:cNvSpPr>
            <p:nvPr/>
          </p:nvSpPr>
          <p:spPr bwMode="auto">
            <a:xfrm>
              <a:off x="4771" y="1636"/>
              <a:ext cx="967"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Rectangle 277"/>
            <p:cNvSpPr>
              <a:spLocks noChangeArrowheads="1"/>
            </p:cNvSpPr>
            <p:nvPr/>
          </p:nvSpPr>
          <p:spPr bwMode="auto">
            <a:xfrm>
              <a:off x="4771" y="1636"/>
              <a:ext cx="98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Line 278"/>
            <p:cNvSpPr>
              <a:spLocks noChangeShapeType="1"/>
            </p:cNvSpPr>
            <p:nvPr/>
          </p:nvSpPr>
          <p:spPr bwMode="auto">
            <a:xfrm>
              <a:off x="4338" y="1866"/>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Rectangle 279"/>
            <p:cNvSpPr>
              <a:spLocks noChangeArrowheads="1"/>
            </p:cNvSpPr>
            <p:nvPr/>
          </p:nvSpPr>
          <p:spPr bwMode="auto">
            <a:xfrm>
              <a:off x="4338" y="1866"/>
              <a:ext cx="14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Line 280"/>
            <p:cNvSpPr>
              <a:spLocks noChangeShapeType="1"/>
            </p:cNvSpPr>
            <p:nvPr/>
          </p:nvSpPr>
          <p:spPr bwMode="auto">
            <a:xfrm>
              <a:off x="4338" y="2098"/>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Rectangle 281"/>
            <p:cNvSpPr>
              <a:spLocks noChangeArrowheads="1"/>
            </p:cNvSpPr>
            <p:nvPr/>
          </p:nvSpPr>
          <p:spPr bwMode="auto">
            <a:xfrm>
              <a:off x="4338" y="2098"/>
              <a:ext cx="14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Line 282"/>
            <p:cNvSpPr>
              <a:spLocks noChangeShapeType="1"/>
            </p:cNvSpPr>
            <p:nvPr/>
          </p:nvSpPr>
          <p:spPr bwMode="auto">
            <a:xfrm>
              <a:off x="4338" y="2330"/>
              <a:ext cx="1400"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Rectangle 283"/>
            <p:cNvSpPr>
              <a:spLocks noChangeArrowheads="1"/>
            </p:cNvSpPr>
            <p:nvPr/>
          </p:nvSpPr>
          <p:spPr bwMode="auto">
            <a:xfrm>
              <a:off x="4338" y="2330"/>
              <a:ext cx="14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284"/>
            <p:cNvSpPr>
              <a:spLocks noChangeArrowheads="1"/>
            </p:cNvSpPr>
            <p:nvPr/>
          </p:nvSpPr>
          <p:spPr bwMode="auto">
            <a:xfrm>
              <a:off x="4338" y="2559"/>
              <a:ext cx="14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285"/>
            <p:cNvSpPr>
              <a:spLocks noChangeArrowheads="1"/>
            </p:cNvSpPr>
            <p:nvPr/>
          </p:nvSpPr>
          <p:spPr bwMode="auto">
            <a:xfrm>
              <a:off x="266" y="838"/>
              <a:ext cx="3" cy="17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03892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Teaching Physician Guidelines</a:t>
            </a:r>
          </a:p>
        </p:txBody>
      </p:sp>
    </p:spTree>
    <p:extLst>
      <p:ext uri="{BB962C8B-B14F-4D97-AF65-F5344CB8AC3E}">
        <p14:creationId xmlns:p14="http://schemas.microsoft.com/office/powerpoint/2010/main" val="2986895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2">
              <a:spcAft>
                <a:spcPts val="1800"/>
              </a:spcAft>
            </a:pPr>
            <a:r>
              <a:rPr lang="en-US" sz="2000" dirty="0"/>
              <a:t>Two main problems cause the majority of refunds and penalties for Academic Medical Centers:</a:t>
            </a:r>
          </a:p>
          <a:p>
            <a:pPr lvl="3">
              <a:spcAft>
                <a:spcPts val="1800"/>
              </a:spcAft>
            </a:pPr>
            <a:r>
              <a:rPr lang="en-US" sz="2000" dirty="0"/>
              <a:t>The Teaching Physician (TP) billed and though </a:t>
            </a:r>
            <a:r>
              <a:rPr lang="en-US" sz="2000" dirty="0" smtClean="0"/>
              <a:t>they may </a:t>
            </a:r>
            <a:r>
              <a:rPr lang="en-US" sz="2000" dirty="0"/>
              <a:t>have been present and participated in the care, </a:t>
            </a:r>
            <a:r>
              <a:rPr lang="en-US" sz="2000" dirty="0" smtClean="0"/>
              <a:t>they did </a:t>
            </a:r>
            <a:r>
              <a:rPr lang="en-US" sz="2000" dirty="0"/>
              <a:t>not document appropriate presence.</a:t>
            </a:r>
          </a:p>
          <a:p>
            <a:pPr lvl="3">
              <a:spcAft>
                <a:spcPts val="1800"/>
              </a:spcAft>
            </a:pPr>
            <a:r>
              <a:rPr lang="en-US" sz="2000" dirty="0"/>
              <a:t>The documentation in the note did not support the level of service or procedure billed</a:t>
            </a:r>
            <a:r>
              <a:rPr lang="en-US" sz="2000" dirty="0" smtClean="0"/>
              <a:t>.</a:t>
            </a:r>
            <a:endParaRPr lang="en-US" sz="2000" dirty="0"/>
          </a:p>
        </p:txBody>
      </p:sp>
      <p:sp>
        <p:nvSpPr>
          <p:cNvPr id="6" name="Title 5"/>
          <p:cNvSpPr>
            <a:spLocks noGrp="1"/>
          </p:cNvSpPr>
          <p:nvPr>
            <p:ph type="title"/>
          </p:nvPr>
        </p:nvSpPr>
        <p:spPr/>
        <p:txBody>
          <a:bodyPr/>
          <a:lstStyle/>
          <a:p>
            <a:r>
              <a:rPr lang="en-US" dirty="0" smtClean="0"/>
              <a:t>Why compliance?</a:t>
            </a:r>
            <a:endParaRPr lang="en-US" dirty="0"/>
          </a:p>
        </p:txBody>
      </p:sp>
    </p:spTree>
    <p:extLst>
      <p:ext uri="{BB962C8B-B14F-4D97-AF65-F5344CB8AC3E}">
        <p14:creationId xmlns:p14="http://schemas.microsoft.com/office/powerpoint/2010/main" val="3930684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5592727" cy="4676776"/>
          </a:xfrm>
        </p:spPr>
        <p:txBody>
          <a:bodyPr/>
          <a:lstStyle/>
          <a:p>
            <a:pPr lvl="2">
              <a:spcAft>
                <a:spcPts val="1800"/>
              </a:spcAft>
            </a:pPr>
            <a:r>
              <a:rPr lang="en-US" sz="2000" dirty="0"/>
              <a:t>Medicare pays for Resident Physician services through </a:t>
            </a:r>
            <a:r>
              <a:rPr lang="en-US" sz="2000" dirty="0" smtClean="0"/>
              <a:t>Part </a:t>
            </a:r>
            <a:r>
              <a:rPr lang="en-US" sz="2000" dirty="0"/>
              <a:t>A. </a:t>
            </a:r>
          </a:p>
          <a:p>
            <a:pPr lvl="2">
              <a:spcAft>
                <a:spcPts val="1800"/>
              </a:spcAft>
            </a:pPr>
            <a:r>
              <a:rPr lang="en-US" sz="2000" dirty="0"/>
              <a:t>Medicare Part B will pay for </a:t>
            </a:r>
            <a:r>
              <a:rPr lang="en-US" sz="2000" dirty="0" smtClean="0"/>
              <a:t>TP services </a:t>
            </a:r>
            <a:r>
              <a:rPr lang="en-US" sz="2000" dirty="0"/>
              <a:t>with the Resident Physician when the </a:t>
            </a:r>
            <a:r>
              <a:rPr lang="en-US" sz="2000" dirty="0" smtClean="0"/>
              <a:t>TP </a:t>
            </a:r>
            <a:r>
              <a:rPr lang="en-US" sz="2000" dirty="0"/>
              <a:t>participates and documents </a:t>
            </a:r>
            <a:r>
              <a:rPr lang="en-US" sz="2000" dirty="0" smtClean="0"/>
              <a:t>the TP’s </a:t>
            </a:r>
            <a:r>
              <a:rPr lang="en-US" sz="2000" dirty="0"/>
              <a:t>involvement in the service. </a:t>
            </a:r>
          </a:p>
          <a:p>
            <a:pPr lvl="2">
              <a:spcAft>
                <a:spcPts val="1800"/>
              </a:spcAft>
            </a:pPr>
            <a:r>
              <a:rPr lang="en-US" sz="2000" dirty="0"/>
              <a:t>If the TP does not participate in a given patient service when a Resident is </a:t>
            </a:r>
            <a:r>
              <a:rPr lang="en-US" sz="2000" dirty="0" smtClean="0"/>
              <a:t>involved </a:t>
            </a:r>
            <a:r>
              <a:rPr lang="en-US" sz="2000" dirty="0"/>
              <a:t>and meet specific documentation requirements, the TP may not bill for the service</a:t>
            </a:r>
            <a:r>
              <a:rPr lang="en-US" sz="2000" dirty="0" smtClean="0"/>
              <a:t>.</a:t>
            </a:r>
            <a:endParaRPr lang="en-US" sz="2000" dirty="0"/>
          </a:p>
        </p:txBody>
      </p:sp>
      <p:sp>
        <p:nvSpPr>
          <p:cNvPr id="6" name="Title 5"/>
          <p:cNvSpPr>
            <a:spLocks noGrp="1"/>
          </p:cNvSpPr>
          <p:nvPr>
            <p:ph type="title"/>
          </p:nvPr>
        </p:nvSpPr>
        <p:spPr>
          <a:xfrm>
            <a:off x="457198" y="342900"/>
            <a:ext cx="9367285" cy="723900"/>
          </a:xfrm>
        </p:spPr>
        <p:txBody>
          <a:bodyPr/>
          <a:lstStyle/>
          <a:p>
            <a:r>
              <a:rPr lang="en-US" dirty="0"/>
              <a:t>Why the stringent Medicare requirements? Medicare does not want to pay twice!</a:t>
            </a:r>
          </a:p>
        </p:txBody>
      </p:sp>
      <p:pic>
        <p:nvPicPr>
          <p:cNvPr id="8" name="Picture 7"/>
          <p:cNvPicPr>
            <a:picLocks noChangeAspect="1"/>
          </p:cNvPicPr>
          <p:nvPr/>
        </p:nvPicPr>
        <p:blipFill>
          <a:blip r:embed="rId2">
            <a:duotone>
              <a:srgbClr val="364D6E">
                <a:shade val="45000"/>
                <a:satMod val="135000"/>
              </a:srgbClr>
              <a:prstClr val="white"/>
            </a:duotone>
            <a:extLst>
              <a:ext uri="{28A0092B-C50C-407E-A947-70E740481C1C}">
                <a14:useLocalDpi xmlns:a14="http://schemas.microsoft.com/office/drawing/2010/main" val="0"/>
              </a:ext>
            </a:extLst>
          </a:blip>
          <a:stretch>
            <a:fillRect/>
          </a:stretch>
        </p:blipFill>
        <p:spPr>
          <a:xfrm>
            <a:off x="6142566" y="1584324"/>
            <a:ext cx="2649945" cy="2649945"/>
          </a:xfrm>
          <a:prstGeom prst="rect">
            <a:avLst/>
          </a:prstGeom>
        </p:spPr>
      </p:pic>
    </p:spTree>
    <p:extLst>
      <p:ext uri="{BB962C8B-B14F-4D97-AF65-F5344CB8AC3E}">
        <p14:creationId xmlns:p14="http://schemas.microsoft.com/office/powerpoint/2010/main" val="2382648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199" y="1404257"/>
            <a:ext cx="8229600" cy="4856843"/>
          </a:xfrm>
        </p:spPr>
        <p:txBody>
          <a:bodyPr/>
          <a:lstStyle/>
          <a:p>
            <a:pPr lvl="2">
              <a:spcAft>
                <a:spcPts val="1200"/>
              </a:spcAft>
            </a:pPr>
            <a:r>
              <a:rPr lang="en-US" sz="1800" dirty="0"/>
              <a:t>For purposes of Medicare payment, Evaluation and Management (E/M) services billed by Teaching Physicians (TP) require that the medical record demonstrate:</a:t>
            </a:r>
          </a:p>
          <a:p>
            <a:pPr lvl="3">
              <a:spcAft>
                <a:spcPts val="1200"/>
              </a:spcAft>
            </a:pPr>
            <a:r>
              <a:rPr lang="en-US" sz="1800" dirty="0"/>
              <a:t>The TP performed the service or was physically present during the key or critical portions of the service when performed by the Resident; and</a:t>
            </a:r>
          </a:p>
          <a:p>
            <a:pPr lvl="3">
              <a:spcAft>
                <a:spcPts val="1200"/>
              </a:spcAft>
            </a:pPr>
            <a:r>
              <a:rPr lang="en-US" sz="1800" dirty="0"/>
              <a:t>The participation of the TP in the management of the patient.</a:t>
            </a:r>
          </a:p>
          <a:p>
            <a:pPr lvl="2">
              <a:spcBef>
                <a:spcPts val="1800"/>
              </a:spcBef>
              <a:spcAft>
                <a:spcPts val="1800"/>
              </a:spcAft>
            </a:pPr>
            <a:r>
              <a:rPr lang="en-US" sz="1800" dirty="0"/>
              <a:t>The patient medical record must demonstrate the extent of the TP’s participation in the review and direction of the services furnished to each beneficiary.</a:t>
            </a:r>
          </a:p>
          <a:p>
            <a:endParaRPr lang="en-US" dirty="0"/>
          </a:p>
        </p:txBody>
      </p:sp>
      <p:sp>
        <p:nvSpPr>
          <p:cNvPr id="5" name="Title 4"/>
          <p:cNvSpPr>
            <a:spLocks noGrp="1"/>
          </p:cNvSpPr>
          <p:nvPr>
            <p:ph type="title"/>
          </p:nvPr>
        </p:nvSpPr>
        <p:spPr/>
        <p:txBody>
          <a:bodyPr/>
          <a:lstStyle/>
          <a:p>
            <a:r>
              <a:rPr lang="en-US" dirty="0"/>
              <a:t>TP </a:t>
            </a:r>
            <a:r>
              <a:rPr lang="en-US" dirty="0" smtClean="0"/>
              <a:t>supervision requirements </a:t>
            </a:r>
            <a:r>
              <a:rPr lang="en-US" dirty="0"/>
              <a:t>for Medicare</a:t>
            </a:r>
          </a:p>
        </p:txBody>
      </p:sp>
      <p:sp>
        <p:nvSpPr>
          <p:cNvPr id="7" name="Rectangle 6"/>
          <p:cNvSpPr/>
          <p:nvPr/>
        </p:nvSpPr>
        <p:spPr>
          <a:xfrm>
            <a:off x="457198" y="4997290"/>
            <a:ext cx="8133908"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TP01: </a:t>
            </a:r>
          </a:p>
          <a:p>
            <a:pPr algn="just">
              <a:spcAft>
                <a:spcPts val="600"/>
              </a:spcAft>
              <a:defRPr/>
            </a:pPr>
            <a:r>
              <a:rPr lang="en-US" dirty="0" smtClean="0">
                <a:solidFill>
                  <a:schemeClr val="tx1"/>
                </a:solidFill>
              </a:rPr>
              <a:t>“I </a:t>
            </a:r>
            <a:r>
              <a:rPr lang="en-US" dirty="0">
                <a:solidFill>
                  <a:schemeClr val="tx1"/>
                </a:solidFill>
              </a:rPr>
              <a:t>saw and evaluated the patient, participating in the key portions of the service. I reviewed the resident’s note. I agree with the resident’s findings and plan. TP </a:t>
            </a:r>
            <a:r>
              <a:rPr lang="en-US" dirty="0" smtClean="0">
                <a:solidFill>
                  <a:schemeClr val="tx1"/>
                </a:solidFill>
              </a:rPr>
              <a:t>Name”</a:t>
            </a:r>
            <a:endParaRPr lang="en-US" dirty="0">
              <a:solidFill>
                <a:schemeClr val="tx1"/>
              </a:solidFill>
            </a:endParaRPr>
          </a:p>
        </p:txBody>
      </p:sp>
    </p:spTree>
    <p:extLst>
      <p:ext uri="{BB962C8B-B14F-4D97-AF65-F5344CB8AC3E}">
        <p14:creationId xmlns:p14="http://schemas.microsoft.com/office/powerpoint/2010/main" val="1992504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spcAft>
                <a:spcPts val="1200"/>
              </a:spcAft>
            </a:pPr>
            <a:r>
              <a:rPr lang="en-US" sz="1800" dirty="0"/>
              <a:t>For minor procedures of 5 minutes or less, the TP must be present the entire time in order to bill.</a:t>
            </a:r>
          </a:p>
          <a:p>
            <a:pPr lvl="3">
              <a:spcAft>
                <a:spcPts val="1800"/>
              </a:spcAft>
            </a:pPr>
            <a:r>
              <a:rPr lang="en-US" sz="1800" dirty="0"/>
              <a:t>Example: cerumen removal</a:t>
            </a:r>
          </a:p>
          <a:p>
            <a:pPr lvl="2">
              <a:spcAft>
                <a:spcPts val="1200"/>
              </a:spcAft>
            </a:pPr>
            <a:r>
              <a:rPr lang="en-US" sz="1800" dirty="0" smtClean="0"/>
              <a:t>The patient medical record must demonstrate the extent of the TP’s participation in the service(s) furnished.</a:t>
            </a:r>
          </a:p>
          <a:p>
            <a:endParaRPr lang="en-US" dirty="0"/>
          </a:p>
        </p:txBody>
      </p:sp>
      <p:sp>
        <p:nvSpPr>
          <p:cNvPr id="5" name="Title 4"/>
          <p:cNvSpPr>
            <a:spLocks noGrp="1"/>
          </p:cNvSpPr>
          <p:nvPr>
            <p:ph type="title"/>
          </p:nvPr>
        </p:nvSpPr>
        <p:spPr/>
        <p:txBody>
          <a:bodyPr/>
          <a:lstStyle/>
          <a:p>
            <a:r>
              <a:rPr lang="en-US" dirty="0"/>
              <a:t>Billing </a:t>
            </a:r>
            <a:r>
              <a:rPr lang="en-US" dirty="0" smtClean="0"/>
              <a:t>minor procedures </a:t>
            </a:r>
            <a:r>
              <a:rPr lang="en-US" dirty="0"/>
              <a:t>to Medicare</a:t>
            </a:r>
          </a:p>
        </p:txBody>
      </p:sp>
      <p:sp>
        <p:nvSpPr>
          <p:cNvPr id="7" name="Rectangle 6"/>
          <p:cNvSpPr/>
          <p:nvPr/>
        </p:nvSpPr>
        <p:spPr>
          <a:xfrm>
            <a:off x="457198" y="3817089"/>
            <a:ext cx="8133908" cy="188196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a:solidFill>
                  <a:schemeClr val="tx1"/>
                </a:solidFill>
              </a:rPr>
              <a:t>SmartPhrase</a:t>
            </a:r>
            <a:r>
              <a:rPr lang="en-US" b="1" dirty="0">
                <a:solidFill>
                  <a:schemeClr val="tx1"/>
                </a:solidFill>
              </a:rPr>
              <a:t> .TP06 (E/M &amp; Present Entire Procedure): </a:t>
            </a:r>
            <a:endParaRPr lang="en-US" b="1" dirty="0" smtClean="0">
              <a:solidFill>
                <a:schemeClr val="tx1"/>
              </a:solidFill>
            </a:endParaRPr>
          </a:p>
          <a:p>
            <a:pPr algn="just">
              <a:spcAft>
                <a:spcPts val="600"/>
              </a:spcAft>
              <a:defRPr/>
            </a:pPr>
            <a:r>
              <a:rPr lang="en-US" dirty="0" smtClean="0">
                <a:solidFill>
                  <a:schemeClr val="tx1"/>
                </a:solidFill>
              </a:rPr>
              <a:t>“</a:t>
            </a:r>
            <a:r>
              <a:rPr lang="en-US" dirty="0">
                <a:solidFill>
                  <a:schemeClr val="tx1"/>
                </a:solidFill>
              </a:rPr>
              <a:t>I saw and evaluated the patient, participating in the key portions of the E/M service. I discussed the findings, assessment and plan with the resident and agree with resident’s findings and plan as documented in the resident’s note. I was present for the entirety of the procedure(s). TP Name”</a:t>
            </a:r>
          </a:p>
        </p:txBody>
      </p:sp>
    </p:spTree>
    <p:extLst>
      <p:ext uri="{BB962C8B-B14F-4D97-AF65-F5344CB8AC3E}">
        <p14:creationId xmlns:p14="http://schemas.microsoft.com/office/powerpoint/2010/main" val="3532599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1"/>
            <a:r>
              <a:rPr lang="en-US" sz="2000" dirty="0"/>
              <a:t>Examples: Unacceptable Attestations</a:t>
            </a:r>
          </a:p>
          <a:p>
            <a:pPr lvl="2"/>
            <a:r>
              <a:rPr lang="en-US" sz="1800" dirty="0"/>
              <a:t>“Agree with above.”</a:t>
            </a:r>
          </a:p>
          <a:p>
            <a:pPr lvl="2"/>
            <a:r>
              <a:rPr lang="en-US" sz="1800" dirty="0"/>
              <a:t>“Rounded, Reviewed and Agree.”</a:t>
            </a:r>
          </a:p>
          <a:p>
            <a:pPr lvl="2"/>
            <a:r>
              <a:rPr lang="en-US" sz="1800" dirty="0"/>
              <a:t>“Discussed with Resident. Agree.”</a:t>
            </a:r>
          </a:p>
          <a:p>
            <a:pPr lvl="2"/>
            <a:r>
              <a:rPr lang="en-US" sz="1800" dirty="0"/>
              <a:t>“Seen and Agree.” </a:t>
            </a:r>
          </a:p>
          <a:p>
            <a:pPr lvl="2"/>
            <a:r>
              <a:rPr lang="en-US" sz="1800" dirty="0"/>
              <a:t>“Patient seen and evaluated.”</a:t>
            </a:r>
          </a:p>
          <a:p>
            <a:pPr lvl="2"/>
            <a:r>
              <a:rPr lang="en-US" sz="1800" dirty="0"/>
              <a:t>“I was available.” </a:t>
            </a:r>
          </a:p>
          <a:p>
            <a:pPr lvl="2"/>
            <a:r>
              <a:rPr lang="en-US" sz="1800" dirty="0"/>
              <a:t>An electronic countersignature or identity alone</a:t>
            </a:r>
          </a:p>
          <a:p>
            <a:endParaRPr lang="en-US" dirty="0"/>
          </a:p>
        </p:txBody>
      </p:sp>
      <p:sp>
        <p:nvSpPr>
          <p:cNvPr id="5" name="Title 4"/>
          <p:cNvSpPr>
            <a:spLocks noGrp="1"/>
          </p:cNvSpPr>
          <p:nvPr>
            <p:ph type="title"/>
          </p:nvPr>
        </p:nvSpPr>
        <p:spPr/>
        <p:txBody>
          <a:bodyPr/>
          <a:lstStyle/>
          <a:p>
            <a:r>
              <a:rPr lang="en-US" dirty="0"/>
              <a:t>Unacceptable TP </a:t>
            </a:r>
            <a:r>
              <a:rPr lang="en-US" dirty="0" smtClean="0"/>
              <a:t>attestations </a:t>
            </a:r>
            <a:r>
              <a:rPr lang="en-US" dirty="0"/>
              <a:t>for Medicare</a:t>
            </a:r>
          </a:p>
        </p:txBody>
      </p:sp>
    </p:spTree>
    <p:extLst>
      <p:ext uri="{BB962C8B-B14F-4D97-AF65-F5344CB8AC3E}">
        <p14:creationId xmlns:p14="http://schemas.microsoft.com/office/powerpoint/2010/main" val="1422166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TRICARE Teaching Physician Guidelines</a:t>
            </a:r>
          </a:p>
        </p:txBody>
      </p:sp>
    </p:spTree>
    <p:extLst>
      <p:ext uri="{BB962C8B-B14F-4D97-AF65-F5344CB8AC3E}">
        <p14:creationId xmlns:p14="http://schemas.microsoft.com/office/powerpoint/2010/main" val="285828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Coding and Documenting Emergency Medicine Services</a:t>
            </a:r>
            <a:endParaRPr lang="en-US" dirty="0"/>
          </a:p>
        </p:txBody>
      </p:sp>
    </p:spTree>
    <p:extLst>
      <p:ext uri="{BB962C8B-B14F-4D97-AF65-F5344CB8AC3E}">
        <p14:creationId xmlns:p14="http://schemas.microsoft.com/office/powerpoint/2010/main" val="2513871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2">
              <a:spcAft>
                <a:spcPts val="1800"/>
              </a:spcAft>
            </a:pPr>
            <a:r>
              <a:rPr lang="en-US" sz="1800" dirty="0"/>
              <a:t>The Teaching Physician must be on the provider’s premises and available to provide immediate and personal assistance and direction if needed.</a:t>
            </a:r>
          </a:p>
          <a:p>
            <a:pPr lvl="2">
              <a:spcAft>
                <a:spcPts val="1800"/>
              </a:spcAft>
            </a:pPr>
            <a:r>
              <a:rPr lang="en-US" sz="1800" dirty="0"/>
              <a:t>“Personal” assistance means in person and not by telephone or other means.”</a:t>
            </a:r>
          </a:p>
          <a:p>
            <a:endParaRPr lang="en-US" dirty="0"/>
          </a:p>
        </p:txBody>
      </p:sp>
      <p:sp>
        <p:nvSpPr>
          <p:cNvPr id="6" name="Title 5"/>
          <p:cNvSpPr>
            <a:spLocks noGrp="1"/>
          </p:cNvSpPr>
          <p:nvPr>
            <p:ph type="title"/>
          </p:nvPr>
        </p:nvSpPr>
        <p:spPr/>
        <p:txBody>
          <a:bodyPr/>
          <a:lstStyle/>
          <a:p>
            <a:r>
              <a:rPr lang="en-US" dirty="0"/>
              <a:t>TP </a:t>
            </a:r>
            <a:r>
              <a:rPr lang="en-US" dirty="0" smtClean="0"/>
              <a:t>supervision requirements </a:t>
            </a:r>
            <a:r>
              <a:rPr lang="en-US" dirty="0"/>
              <a:t>for TRICARE</a:t>
            </a:r>
          </a:p>
        </p:txBody>
      </p:sp>
      <p:sp>
        <p:nvSpPr>
          <p:cNvPr id="9" name="Rectangle 8"/>
          <p:cNvSpPr/>
          <p:nvPr/>
        </p:nvSpPr>
        <p:spPr>
          <a:xfrm>
            <a:off x="409352" y="3066791"/>
            <a:ext cx="8229600" cy="1143702"/>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a:solidFill>
                  <a:schemeClr val="tx1"/>
                </a:solidFill>
              </a:rPr>
              <a:t>For purposes of meeting the TRICARE Teaching Physician requirements, the TP will be held to the same standard of personal documentation requirements as required by Medicare.</a:t>
            </a:r>
          </a:p>
        </p:txBody>
      </p:sp>
    </p:spTree>
    <p:extLst>
      <p:ext uri="{BB962C8B-B14F-4D97-AF65-F5344CB8AC3E}">
        <p14:creationId xmlns:p14="http://schemas.microsoft.com/office/powerpoint/2010/main" val="725928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485900"/>
            <a:ext cx="8229600" cy="4775200"/>
          </a:xfrm>
        </p:spPr>
        <p:txBody>
          <a:bodyPr/>
          <a:lstStyle/>
          <a:p>
            <a:pPr lvl="1"/>
            <a:r>
              <a:rPr lang="en-US" dirty="0"/>
              <a:t>For TRICARE, the Teaching Physician must:</a:t>
            </a:r>
          </a:p>
          <a:p>
            <a:pPr lvl="2"/>
            <a:r>
              <a:rPr lang="en-US" dirty="0"/>
              <a:t>Review the patient’s history, physical examination, and tests;</a:t>
            </a:r>
          </a:p>
          <a:p>
            <a:pPr lvl="2"/>
            <a:r>
              <a:rPr lang="en-US" dirty="0"/>
              <a:t>Personally examine the patient;</a:t>
            </a:r>
          </a:p>
          <a:p>
            <a:pPr lvl="2"/>
            <a:r>
              <a:rPr lang="en-US" dirty="0"/>
              <a:t>Confirm or revise the diagnosis to determine the course of treatment to be followed; </a:t>
            </a:r>
          </a:p>
          <a:p>
            <a:pPr lvl="2"/>
            <a:r>
              <a:rPr lang="en-US" dirty="0"/>
              <a:t>Assure that any supervision needed by the Residents was furnished; </a:t>
            </a:r>
          </a:p>
          <a:p>
            <a:pPr lvl="2"/>
            <a:r>
              <a:rPr lang="en-US" dirty="0"/>
              <a:t>Make frequent review of the patient’s progress;</a:t>
            </a:r>
          </a:p>
          <a:p>
            <a:pPr lvl="2"/>
            <a:r>
              <a:rPr lang="en-US" dirty="0"/>
              <a:t>Either perform the physician’s services required by the patient or supervise the treatment so as to assure that appropriate services are provided by Residents and that the care meets a proper quality level; </a:t>
            </a:r>
          </a:p>
          <a:p>
            <a:pPr lvl="2"/>
            <a:r>
              <a:rPr lang="en-US" dirty="0"/>
              <a:t>Be present and ready to perform any service performed by an attending physician in a nonteaching setting when a major surgical procedure or a complex or dangerous medical procedure is performed; and</a:t>
            </a:r>
          </a:p>
          <a:p>
            <a:pPr lvl="2"/>
            <a:r>
              <a:rPr lang="en-US" dirty="0"/>
              <a:t>Be personally responsible for the patient’s care, at least through the period of hospitalization</a:t>
            </a:r>
          </a:p>
          <a:p>
            <a:endParaRPr lang="en-US" dirty="0"/>
          </a:p>
        </p:txBody>
      </p:sp>
      <p:sp>
        <p:nvSpPr>
          <p:cNvPr id="6" name="Title 5"/>
          <p:cNvSpPr>
            <a:spLocks noGrp="1"/>
          </p:cNvSpPr>
          <p:nvPr>
            <p:ph type="title"/>
          </p:nvPr>
        </p:nvSpPr>
        <p:spPr>
          <a:xfrm>
            <a:off x="457198" y="342900"/>
            <a:ext cx="8878187" cy="723900"/>
          </a:xfrm>
        </p:spPr>
        <p:txBody>
          <a:bodyPr/>
          <a:lstStyle/>
          <a:p>
            <a:r>
              <a:rPr lang="en-US" dirty="0"/>
              <a:t>TP </a:t>
            </a:r>
            <a:r>
              <a:rPr lang="en-US" dirty="0" smtClean="0"/>
              <a:t>supervision requirements </a:t>
            </a:r>
            <a:r>
              <a:rPr lang="en-US" dirty="0"/>
              <a:t>for TRICARE, </a:t>
            </a:r>
            <a:r>
              <a:rPr lang="en-US" dirty="0" smtClean="0"/>
              <a:t>cont</a:t>
            </a:r>
            <a:r>
              <a:rPr lang="en-US" dirty="0"/>
              <a:t>.</a:t>
            </a:r>
          </a:p>
        </p:txBody>
      </p:sp>
    </p:spTree>
    <p:extLst>
      <p:ext uri="{BB962C8B-B14F-4D97-AF65-F5344CB8AC3E}">
        <p14:creationId xmlns:p14="http://schemas.microsoft.com/office/powerpoint/2010/main" val="510906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2">
              <a:spcAft>
                <a:spcPts val="1800"/>
              </a:spcAft>
            </a:pPr>
            <a:r>
              <a:rPr lang="en-US" sz="1800" dirty="0"/>
              <a:t>The patient’s medical record must contain notes and orders which are either written, countersigned, or initialed by the Teaching Physician. </a:t>
            </a:r>
          </a:p>
          <a:p>
            <a:pPr lvl="2">
              <a:spcAft>
                <a:spcPts val="1800"/>
              </a:spcAft>
            </a:pPr>
            <a:r>
              <a:rPr lang="en-US" sz="1800" dirty="0"/>
              <a:t>The notes and orders must confirm that the Teaching Physician met the TRICARE Teaching Physician guidelines.</a:t>
            </a:r>
          </a:p>
          <a:p>
            <a:endParaRPr lang="en-US" dirty="0"/>
          </a:p>
        </p:txBody>
      </p:sp>
      <p:sp>
        <p:nvSpPr>
          <p:cNvPr id="6" name="Title 5"/>
          <p:cNvSpPr>
            <a:spLocks noGrp="1"/>
          </p:cNvSpPr>
          <p:nvPr>
            <p:ph type="title"/>
          </p:nvPr>
        </p:nvSpPr>
        <p:spPr/>
        <p:txBody>
          <a:bodyPr/>
          <a:lstStyle/>
          <a:p>
            <a:r>
              <a:rPr lang="en-US" dirty="0"/>
              <a:t>TP </a:t>
            </a:r>
            <a:r>
              <a:rPr lang="en-US" dirty="0" smtClean="0"/>
              <a:t>documentation requirements </a:t>
            </a:r>
            <a:r>
              <a:rPr lang="en-US" dirty="0"/>
              <a:t>for TRICARE</a:t>
            </a:r>
          </a:p>
        </p:txBody>
      </p:sp>
      <p:sp>
        <p:nvSpPr>
          <p:cNvPr id="4" name="Rectangle 3"/>
          <p:cNvSpPr/>
          <p:nvPr/>
        </p:nvSpPr>
        <p:spPr>
          <a:xfrm>
            <a:off x="457199" y="3350861"/>
            <a:ext cx="8229600" cy="1143702"/>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a:solidFill>
                  <a:schemeClr val="tx1"/>
                </a:solidFill>
              </a:rPr>
              <a:t>For purposes of meeting the TRICARE Teaching Physician requirements, the TP will be held to the same standard of personal documentation requirements as required by Medicare.</a:t>
            </a:r>
          </a:p>
        </p:txBody>
      </p:sp>
      <p:sp>
        <p:nvSpPr>
          <p:cNvPr id="8" name="Rectangle 7"/>
          <p:cNvSpPr/>
          <p:nvPr/>
        </p:nvSpPr>
        <p:spPr>
          <a:xfrm>
            <a:off x="457199" y="4763373"/>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TP01: </a:t>
            </a:r>
          </a:p>
          <a:p>
            <a:pPr algn="just">
              <a:spcAft>
                <a:spcPts val="600"/>
              </a:spcAft>
              <a:defRPr/>
            </a:pPr>
            <a:r>
              <a:rPr lang="en-US" dirty="0" smtClean="0">
                <a:solidFill>
                  <a:schemeClr val="tx1"/>
                </a:solidFill>
              </a:rPr>
              <a:t>“I </a:t>
            </a:r>
            <a:r>
              <a:rPr lang="en-US" dirty="0">
                <a:solidFill>
                  <a:schemeClr val="tx1"/>
                </a:solidFill>
              </a:rPr>
              <a:t>saw and evaluated the patient, participating in the key portions of the service. I reviewed the resident’s note. I agree with the resident’s findings and plan. TP </a:t>
            </a:r>
            <a:r>
              <a:rPr lang="en-US" dirty="0" smtClean="0">
                <a:solidFill>
                  <a:schemeClr val="tx1"/>
                </a:solidFill>
              </a:rPr>
              <a:t>Name”</a:t>
            </a:r>
            <a:endParaRPr lang="en-US" dirty="0">
              <a:solidFill>
                <a:schemeClr val="tx1"/>
              </a:solidFill>
            </a:endParaRPr>
          </a:p>
        </p:txBody>
      </p:sp>
    </p:spTree>
    <p:extLst>
      <p:ext uri="{BB962C8B-B14F-4D97-AF65-F5344CB8AC3E}">
        <p14:creationId xmlns:p14="http://schemas.microsoft.com/office/powerpoint/2010/main" val="360800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NC Medicaid Teaching Physician Guidelines</a:t>
            </a:r>
          </a:p>
        </p:txBody>
      </p:sp>
    </p:spTree>
    <p:extLst>
      <p:ext uri="{BB962C8B-B14F-4D97-AF65-F5344CB8AC3E}">
        <p14:creationId xmlns:p14="http://schemas.microsoft.com/office/powerpoint/2010/main" val="4454140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1800" dirty="0"/>
              <a:t>The degree of supervision remains the responsibility of the Teaching Physician and is based on the skill level, experience and level of training of the Resident, and the complexity and severity of the patient's condition.</a:t>
            </a:r>
          </a:p>
          <a:p>
            <a:endParaRPr lang="en-US" dirty="0"/>
          </a:p>
        </p:txBody>
      </p:sp>
      <p:sp>
        <p:nvSpPr>
          <p:cNvPr id="6" name="Title 5"/>
          <p:cNvSpPr>
            <a:spLocks noGrp="1"/>
          </p:cNvSpPr>
          <p:nvPr>
            <p:ph type="title"/>
          </p:nvPr>
        </p:nvSpPr>
        <p:spPr/>
        <p:txBody>
          <a:bodyPr/>
          <a:lstStyle/>
          <a:p>
            <a:r>
              <a:rPr lang="en-US" dirty="0"/>
              <a:t>TP </a:t>
            </a:r>
            <a:r>
              <a:rPr lang="en-US" dirty="0" smtClean="0"/>
              <a:t>supervision requirements </a:t>
            </a:r>
            <a:r>
              <a:rPr lang="en-US" dirty="0"/>
              <a:t>for NC Medicaid</a:t>
            </a:r>
          </a:p>
        </p:txBody>
      </p:sp>
      <p:sp>
        <p:nvSpPr>
          <p:cNvPr id="10" name="Rectangle 6"/>
          <p:cNvSpPr>
            <a:spLocks noChangeArrowheads="1"/>
          </p:cNvSpPr>
          <p:nvPr/>
        </p:nvSpPr>
        <p:spPr bwMode="gray">
          <a:xfrm>
            <a:off x="4724399" y="2724423"/>
            <a:ext cx="3962400" cy="533400"/>
          </a:xfrm>
          <a:prstGeom prst="rect">
            <a:avLst/>
          </a:prstGeom>
          <a:solidFill>
            <a:srgbClr val="99CCFF"/>
          </a:solidFill>
          <a:ln w="9525">
            <a:solidFill>
              <a:srgbClr val="99CCFF"/>
            </a:solidFill>
            <a:miter lim="800000"/>
            <a:headEnd/>
            <a:tailEnd/>
          </a:ln>
        </p:spPr>
        <p:txBody>
          <a:bodyPr tIns="91440" bIns="9144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cs typeface="Arial" charset="0"/>
              </a:rPr>
              <a:t>Procedures</a:t>
            </a:r>
            <a:endParaRPr kumimoji="0" lang="en-US" sz="1600" b="1" i="0" u="none" strike="noStrike" kern="0" cap="none" spc="0" normalizeH="0" baseline="0" noProof="0" dirty="0" smtClean="0">
              <a:ln>
                <a:noFill/>
              </a:ln>
              <a:solidFill>
                <a:srgbClr val="FFFFFF"/>
              </a:solidFill>
              <a:effectLst/>
              <a:uLnTx/>
              <a:uFillTx/>
              <a:cs typeface="Arial" charset="0"/>
            </a:endParaRPr>
          </a:p>
        </p:txBody>
      </p:sp>
      <p:sp>
        <p:nvSpPr>
          <p:cNvPr id="11" name="Rectangle 7"/>
          <p:cNvSpPr>
            <a:spLocks noChangeArrowheads="1"/>
          </p:cNvSpPr>
          <p:nvPr/>
        </p:nvSpPr>
        <p:spPr bwMode="gray">
          <a:xfrm>
            <a:off x="4724399" y="3257822"/>
            <a:ext cx="3962400" cy="3152140"/>
          </a:xfrm>
          <a:prstGeom prst="rect">
            <a:avLst/>
          </a:prstGeom>
          <a:solidFill>
            <a:srgbClr val="E2E2E2"/>
          </a:solidFill>
          <a:ln w="9525" algn="ctr">
            <a:solidFill>
              <a:srgbClr val="E2E2E2"/>
            </a:solidFill>
            <a:miter lim="800000"/>
            <a:headEnd/>
            <a:tailEnd/>
          </a:ln>
        </p:spPr>
        <p:txBody>
          <a:bodyPr tIns="91440" bIns="91440"/>
          <a:lstStyle/>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a:solidFill>
                  <a:srgbClr val="000000"/>
                </a:solidFill>
                <a:cs typeface="Arial" charset="0"/>
              </a:rPr>
              <a:t>Direction supervision is required, meaning the Teaching Physician is </a:t>
            </a:r>
            <a:r>
              <a:rPr lang="en-US" sz="1600" b="1" u="sng" dirty="0">
                <a:solidFill>
                  <a:srgbClr val="000000"/>
                </a:solidFill>
                <a:cs typeface="Arial" charset="0"/>
              </a:rPr>
              <a:t>present on-site and immediately available</a:t>
            </a:r>
            <a:r>
              <a:rPr lang="en-US" sz="1600" dirty="0">
                <a:solidFill>
                  <a:srgbClr val="000000"/>
                </a:solidFill>
                <a:cs typeface="Arial" charset="0"/>
              </a:rPr>
              <a:t> to furnish assistance and direction throughout the </a:t>
            </a:r>
            <a:r>
              <a:rPr lang="en-US" sz="1600" dirty="0" smtClean="0">
                <a:solidFill>
                  <a:srgbClr val="000000"/>
                </a:solidFill>
                <a:cs typeface="Arial" charset="0"/>
              </a:rPr>
              <a:t>procedure.</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a:solidFill>
                  <a:srgbClr val="000000"/>
                </a:solidFill>
                <a:cs typeface="Arial" charset="0"/>
              </a:rPr>
              <a:t>Teaching Physician does not, however, need to be present in the room where the service is </a:t>
            </a:r>
            <a:r>
              <a:rPr lang="en-US" sz="1600" dirty="0" smtClean="0">
                <a:solidFill>
                  <a:srgbClr val="000000"/>
                </a:solidFill>
                <a:cs typeface="Arial" charset="0"/>
              </a:rPr>
              <a:t>performed.</a:t>
            </a:r>
            <a:endParaRPr lang="en-US" sz="1600" b="1" dirty="0">
              <a:solidFill>
                <a:srgbClr val="000000"/>
              </a:solidFill>
              <a:cs typeface="Arial" charset="0"/>
            </a:endParaRPr>
          </a:p>
          <a:p>
            <a:pPr defTabSz="914400" fontAlgn="base">
              <a:spcBef>
                <a:spcPct val="0"/>
              </a:spcBef>
              <a:spcAft>
                <a:spcPct val="0"/>
              </a:spcAft>
              <a:buClr>
                <a:srgbClr val="003366"/>
              </a:buClr>
            </a:pPr>
            <a:endParaRPr lang="en-US" sz="1400" dirty="0">
              <a:solidFill>
                <a:srgbClr val="000000"/>
              </a:solidFill>
              <a:cs typeface="Arial" charset="0"/>
            </a:endParaRPr>
          </a:p>
        </p:txBody>
      </p:sp>
      <p:sp>
        <p:nvSpPr>
          <p:cNvPr id="12" name="Rectangle 6"/>
          <p:cNvSpPr>
            <a:spLocks noChangeArrowheads="1"/>
          </p:cNvSpPr>
          <p:nvPr/>
        </p:nvSpPr>
        <p:spPr bwMode="gray">
          <a:xfrm>
            <a:off x="457199" y="2724423"/>
            <a:ext cx="3962400" cy="533400"/>
          </a:xfrm>
          <a:prstGeom prst="rect">
            <a:avLst/>
          </a:prstGeom>
          <a:solidFill>
            <a:srgbClr val="99CCFF"/>
          </a:solidFill>
          <a:ln w="9525">
            <a:solidFill>
              <a:srgbClr val="99CCFF"/>
            </a:solidFill>
            <a:miter lim="800000"/>
            <a:headEnd/>
            <a:tailEnd/>
          </a:ln>
        </p:spPr>
        <p:txBody>
          <a:bodyPr tIns="91440" bIns="9144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cs typeface="Arial" charset="0"/>
              </a:rPr>
              <a:t>E/M Services</a:t>
            </a:r>
          </a:p>
        </p:txBody>
      </p:sp>
      <p:sp>
        <p:nvSpPr>
          <p:cNvPr id="13" name="Rectangle 7"/>
          <p:cNvSpPr>
            <a:spLocks noChangeArrowheads="1"/>
          </p:cNvSpPr>
          <p:nvPr/>
        </p:nvSpPr>
        <p:spPr bwMode="gray">
          <a:xfrm>
            <a:off x="457199" y="3257822"/>
            <a:ext cx="3962400" cy="3152140"/>
          </a:xfrm>
          <a:prstGeom prst="rect">
            <a:avLst/>
          </a:prstGeom>
          <a:solidFill>
            <a:srgbClr val="E2E2E2"/>
          </a:solidFill>
          <a:ln w="9525" algn="ctr">
            <a:solidFill>
              <a:srgbClr val="E2E2E2"/>
            </a:solidFill>
            <a:miter lim="800000"/>
            <a:headEnd/>
            <a:tailEnd/>
          </a:ln>
        </p:spPr>
        <p:txBody>
          <a:bodyPr tIns="91440" bIns="91440"/>
          <a:lstStyle/>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a:solidFill>
                  <a:srgbClr val="000000"/>
                </a:solidFill>
                <a:cs typeface="Arial" charset="0"/>
              </a:rPr>
              <a:t>Teaching Physician must be </a:t>
            </a:r>
            <a:r>
              <a:rPr lang="en-US" sz="1600" b="1" u="sng" dirty="0">
                <a:solidFill>
                  <a:srgbClr val="000000"/>
                </a:solidFill>
                <a:cs typeface="Arial" charset="0"/>
              </a:rPr>
              <a:t>“immediately available”</a:t>
            </a:r>
            <a:r>
              <a:rPr lang="en-US" sz="1600" dirty="0">
                <a:solidFill>
                  <a:srgbClr val="000000"/>
                </a:solidFill>
                <a:cs typeface="Arial" charset="0"/>
              </a:rPr>
              <a:t> to supervise services provided by Residents and billed to NC Medicaid.</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a:solidFill>
                  <a:srgbClr val="000000"/>
                </a:solidFill>
                <a:cs typeface="Arial" charset="0"/>
              </a:rPr>
              <a:t>The service must be furnished under the Teaching Physician’s overall direction and control but the Teaching Physician’s presence is not required. </a:t>
            </a:r>
          </a:p>
          <a:p>
            <a:pPr marL="400050" lvl="1" indent="-285750" defTabSz="914400" fontAlgn="base">
              <a:spcBef>
                <a:spcPts val="600"/>
              </a:spcBef>
              <a:spcAft>
                <a:spcPts val="600"/>
              </a:spcAft>
              <a:buClr>
                <a:srgbClr val="003366"/>
              </a:buClr>
              <a:buFont typeface="Wingdings" panose="05000000000000000000" pitchFamily="2" charset="2"/>
              <a:buChar char="ü"/>
            </a:pPr>
            <a:r>
              <a:rPr lang="en-US" sz="1600" dirty="0" smtClean="0">
                <a:solidFill>
                  <a:srgbClr val="000000"/>
                </a:solidFill>
                <a:cs typeface="Arial" charset="0"/>
              </a:rPr>
              <a:t>The </a:t>
            </a:r>
            <a:r>
              <a:rPr lang="en-US" sz="1600" dirty="0">
                <a:solidFill>
                  <a:srgbClr val="000000"/>
                </a:solidFill>
                <a:cs typeface="Arial" charset="0"/>
              </a:rPr>
              <a:t>Teaching Physician must be available via phone or </a:t>
            </a:r>
            <a:r>
              <a:rPr lang="en-US" sz="1600" dirty="0" smtClean="0">
                <a:solidFill>
                  <a:srgbClr val="000000"/>
                </a:solidFill>
                <a:cs typeface="Arial" charset="0"/>
              </a:rPr>
              <a:t>pager.</a:t>
            </a:r>
            <a:endParaRPr lang="en-US" sz="1600" b="1" dirty="0">
              <a:solidFill>
                <a:srgbClr val="000000"/>
              </a:solidFill>
              <a:cs typeface="Arial" charset="0"/>
            </a:endParaRPr>
          </a:p>
          <a:p>
            <a:pPr defTabSz="914400" fontAlgn="base">
              <a:spcBef>
                <a:spcPct val="0"/>
              </a:spcBef>
              <a:spcAft>
                <a:spcPct val="0"/>
              </a:spcAft>
              <a:buClr>
                <a:srgbClr val="003366"/>
              </a:buClr>
            </a:pPr>
            <a:endParaRPr lang="en-US" sz="1400" dirty="0">
              <a:solidFill>
                <a:srgbClr val="000000"/>
              </a:solidFill>
              <a:cs typeface="Arial" charset="0"/>
            </a:endParaRPr>
          </a:p>
        </p:txBody>
      </p:sp>
    </p:spTree>
    <p:extLst>
      <p:ext uri="{BB962C8B-B14F-4D97-AF65-F5344CB8AC3E}">
        <p14:creationId xmlns:p14="http://schemas.microsoft.com/office/powerpoint/2010/main" val="2365321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1"/>
            <a:r>
              <a:rPr lang="en-US" b="0" dirty="0">
                <a:solidFill>
                  <a:schemeClr val="tx1"/>
                </a:solidFill>
              </a:rPr>
              <a:t>Written documentation in the medical record must clearly designate the Teaching Physician and must be signed by that physician.</a:t>
            </a:r>
          </a:p>
          <a:p>
            <a:endParaRPr lang="en-US" dirty="0"/>
          </a:p>
        </p:txBody>
      </p:sp>
      <p:sp>
        <p:nvSpPr>
          <p:cNvPr id="6" name="Title 5"/>
          <p:cNvSpPr>
            <a:spLocks noGrp="1"/>
          </p:cNvSpPr>
          <p:nvPr>
            <p:ph type="title"/>
          </p:nvPr>
        </p:nvSpPr>
        <p:spPr>
          <a:xfrm>
            <a:off x="457198" y="342900"/>
            <a:ext cx="9229061" cy="723900"/>
          </a:xfrm>
        </p:spPr>
        <p:txBody>
          <a:bodyPr/>
          <a:lstStyle/>
          <a:p>
            <a:r>
              <a:rPr lang="en-US" dirty="0"/>
              <a:t>TP </a:t>
            </a:r>
            <a:r>
              <a:rPr lang="en-US" dirty="0" smtClean="0"/>
              <a:t>documentation requirements </a:t>
            </a:r>
            <a:r>
              <a:rPr lang="en-US" dirty="0"/>
              <a:t>for NC </a:t>
            </a:r>
            <a:r>
              <a:rPr lang="en-US" dirty="0" smtClean="0"/>
              <a:t>Medicaid</a:t>
            </a:r>
            <a:endParaRPr lang="en-US" dirty="0"/>
          </a:p>
        </p:txBody>
      </p:sp>
      <p:sp>
        <p:nvSpPr>
          <p:cNvPr id="8" name="Rectangle 7"/>
          <p:cNvSpPr/>
          <p:nvPr/>
        </p:nvSpPr>
        <p:spPr>
          <a:xfrm>
            <a:off x="457199" y="2668759"/>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TP11 (E/M): </a:t>
            </a:r>
          </a:p>
          <a:p>
            <a:pPr algn="just">
              <a:spcAft>
                <a:spcPts val="600"/>
              </a:spcAft>
              <a:defRPr/>
            </a:pPr>
            <a:r>
              <a:rPr lang="en-US" dirty="0">
                <a:solidFill>
                  <a:schemeClr val="tx1"/>
                </a:solidFill>
              </a:rPr>
              <a:t>“I was immediately available via phone/pager or present on site. I reviewed and discussed the case with the Resident, but did not see the patient. I agree with the assessment and plan as documented in the Resident's note. TP Name”</a:t>
            </a:r>
          </a:p>
        </p:txBody>
      </p:sp>
      <p:sp>
        <p:nvSpPr>
          <p:cNvPr id="9" name="Rectangle 8"/>
          <p:cNvSpPr/>
          <p:nvPr/>
        </p:nvSpPr>
        <p:spPr>
          <a:xfrm>
            <a:off x="457198" y="4309718"/>
            <a:ext cx="8229600" cy="1414140"/>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TP20 (Procedure): </a:t>
            </a:r>
          </a:p>
          <a:p>
            <a:pPr algn="just">
              <a:spcAft>
                <a:spcPts val="600"/>
              </a:spcAft>
              <a:defRPr/>
            </a:pPr>
            <a:r>
              <a:rPr lang="en-US" dirty="0">
                <a:solidFill>
                  <a:schemeClr val="tx1"/>
                </a:solidFill>
              </a:rPr>
              <a:t>“This service was rendered under my overall direction and control.  I was immediately available in the procedural suite providing direct supervision. TP Name”</a:t>
            </a:r>
          </a:p>
        </p:txBody>
      </p:sp>
    </p:spTree>
    <p:extLst>
      <p:ext uri="{BB962C8B-B14F-4D97-AF65-F5344CB8AC3E}">
        <p14:creationId xmlns:p14="http://schemas.microsoft.com/office/powerpoint/2010/main" val="2842917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Critical Care Services</a:t>
            </a:r>
            <a:endParaRPr lang="en-US" dirty="0"/>
          </a:p>
        </p:txBody>
      </p:sp>
    </p:spTree>
    <p:extLst>
      <p:ext uri="{BB962C8B-B14F-4D97-AF65-F5344CB8AC3E}">
        <p14:creationId xmlns:p14="http://schemas.microsoft.com/office/powerpoint/2010/main" val="42609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2938520"/>
            <a:ext cx="8229600" cy="3194983"/>
          </a:xfrm>
        </p:spPr>
        <p:txBody>
          <a:bodyPr/>
          <a:lstStyle/>
          <a:p>
            <a:pPr lvl="1"/>
            <a:r>
              <a:rPr lang="en-US" dirty="0"/>
              <a:t>Billing Requirements for Critical Care:</a:t>
            </a:r>
          </a:p>
          <a:p>
            <a:pPr lvl="2"/>
            <a:r>
              <a:rPr lang="en-US" dirty="0"/>
              <a:t>Critical care is defined as the direct delivery of medical care for a critically ill or critically injured patient. </a:t>
            </a:r>
          </a:p>
          <a:p>
            <a:pPr lvl="2"/>
            <a:r>
              <a:rPr lang="en-US" dirty="0"/>
              <a:t>A critical illness or injury acutely impairs one or more vital organ systems such that there is a high probability of imminent or life threatening deterioration in the patient’s condition. </a:t>
            </a:r>
          </a:p>
          <a:p>
            <a:pPr lvl="2">
              <a:spcAft>
                <a:spcPts val="600"/>
              </a:spcAft>
            </a:pPr>
            <a:r>
              <a:rPr lang="en-US" dirty="0"/>
              <a:t>Critical care involves high complexity decision making to assess, manipulate, and support vital system functions to treat single, or multiple, vital organ system failure; and/or to prevent further life threatening deterioration of the patient’s condition. Examples of vital organ system failure include (but are not limited to): </a:t>
            </a:r>
          </a:p>
          <a:p>
            <a:pPr lvl="3">
              <a:spcAft>
                <a:spcPts val="0"/>
              </a:spcAft>
            </a:pPr>
            <a:r>
              <a:rPr lang="en-US" dirty="0"/>
              <a:t>Central nervous system failure; </a:t>
            </a:r>
          </a:p>
          <a:p>
            <a:pPr lvl="3">
              <a:spcAft>
                <a:spcPts val="0"/>
              </a:spcAft>
            </a:pPr>
            <a:r>
              <a:rPr lang="en-US" dirty="0"/>
              <a:t>Circulatory failure; </a:t>
            </a:r>
          </a:p>
          <a:p>
            <a:pPr lvl="3">
              <a:spcAft>
                <a:spcPts val="0"/>
              </a:spcAft>
            </a:pPr>
            <a:r>
              <a:rPr lang="en-US" dirty="0"/>
              <a:t>Shock; </a:t>
            </a:r>
          </a:p>
          <a:p>
            <a:pPr lvl="3">
              <a:spcAft>
                <a:spcPts val="0"/>
              </a:spcAft>
            </a:pPr>
            <a:r>
              <a:rPr lang="en-US" dirty="0"/>
              <a:t>Renal, hepatic, metabolic, and/or respiratory failure. </a:t>
            </a:r>
          </a:p>
          <a:p>
            <a:endParaRPr lang="en-US" dirty="0"/>
          </a:p>
        </p:txBody>
      </p:sp>
      <p:sp>
        <p:nvSpPr>
          <p:cNvPr id="6" name="Title 5"/>
          <p:cNvSpPr>
            <a:spLocks noGrp="1"/>
          </p:cNvSpPr>
          <p:nvPr>
            <p:ph type="title"/>
          </p:nvPr>
        </p:nvSpPr>
        <p:spPr/>
        <p:txBody>
          <a:bodyPr/>
          <a:lstStyle/>
          <a:p>
            <a:r>
              <a:rPr lang="en-US" dirty="0" smtClean="0"/>
              <a:t>Billing critical care</a:t>
            </a:r>
            <a:endParaRPr lang="en-US" dirty="0"/>
          </a:p>
        </p:txBody>
      </p:sp>
      <p:cxnSp>
        <p:nvCxnSpPr>
          <p:cNvPr id="4" name="Straight Connector 3"/>
          <p:cNvCxnSpPr/>
          <p:nvPr/>
        </p:nvCxnSpPr>
        <p:spPr bwMode="auto">
          <a:xfrm>
            <a:off x="345645" y="2047524"/>
            <a:ext cx="8641125" cy="0"/>
          </a:xfrm>
          <a:prstGeom prst="line">
            <a:avLst/>
          </a:prstGeom>
          <a:noFill/>
          <a:ln w="38100" cap="flat" cmpd="sng" algn="ctr">
            <a:solidFill>
              <a:srgbClr val="000000"/>
            </a:solidFill>
            <a:prstDash val="solid"/>
            <a:round/>
            <a:headEnd type="none" w="med" len="med"/>
            <a:tailEnd type="triangle" w="med" len="med"/>
          </a:ln>
          <a:effectLst/>
        </p:spPr>
      </p:cxnSp>
      <p:cxnSp>
        <p:nvCxnSpPr>
          <p:cNvPr id="5" name="Straight Connector 4"/>
          <p:cNvCxnSpPr/>
          <p:nvPr/>
        </p:nvCxnSpPr>
        <p:spPr bwMode="auto">
          <a:xfrm>
            <a:off x="34564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8" name="Straight Connector 7"/>
          <p:cNvCxnSpPr/>
          <p:nvPr/>
        </p:nvCxnSpPr>
        <p:spPr bwMode="auto">
          <a:xfrm>
            <a:off x="3072400"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9" name="Straight Connector 8"/>
          <p:cNvCxnSpPr/>
          <p:nvPr/>
        </p:nvCxnSpPr>
        <p:spPr bwMode="auto">
          <a:xfrm>
            <a:off x="579915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8564315" y="1586664"/>
            <a:ext cx="0" cy="921720"/>
          </a:xfrm>
          <a:prstGeom prst="line">
            <a:avLst/>
          </a:prstGeom>
          <a:noFill/>
          <a:ln w="28575" cap="flat" cmpd="sng" algn="ctr">
            <a:solidFill>
              <a:srgbClr val="000000"/>
            </a:solidFill>
            <a:prstDash val="solid"/>
            <a:round/>
            <a:headEnd type="none" w="med" len="med"/>
            <a:tailEnd type="none" w="med" len="med"/>
          </a:ln>
          <a:effectLst/>
        </p:spPr>
      </p:cxnSp>
      <p:cxnSp>
        <p:nvCxnSpPr>
          <p:cNvPr id="11" name="Straight Arrow Connector 10"/>
          <p:cNvCxnSpPr/>
          <p:nvPr/>
        </p:nvCxnSpPr>
        <p:spPr bwMode="auto">
          <a:xfrm>
            <a:off x="384050" y="2277954"/>
            <a:ext cx="2649945" cy="0"/>
          </a:xfrm>
          <a:prstGeom prst="straightConnector1">
            <a:avLst/>
          </a:prstGeom>
          <a:noFill/>
          <a:ln w="19050" cap="flat" cmpd="sng" algn="ctr">
            <a:solidFill>
              <a:srgbClr val="000000"/>
            </a:solidFill>
            <a:prstDash val="sysDash"/>
            <a:round/>
            <a:headEnd type="triangle"/>
            <a:tailEnd type="triangle"/>
          </a:ln>
          <a:effectLst/>
        </p:spPr>
      </p:cxnSp>
      <p:cxnSp>
        <p:nvCxnSpPr>
          <p:cNvPr id="12" name="Straight Arrow Connector 11"/>
          <p:cNvCxnSpPr/>
          <p:nvPr/>
        </p:nvCxnSpPr>
        <p:spPr bwMode="auto">
          <a:xfrm>
            <a:off x="3110805" y="2277954"/>
            <a:ext cx="2649945" cy="0"/>
          </a:xfrm>
          <a:prstGeom prst="straightConnector1">
            <a:avLst/>
          </a:prstGeom>
          <a:noFill/>
          <a:ln w="19050" cap="flat" cmpd="sng" algn="ctr">
            <a:solidFill>
              <a:srgbClr val="000000"/>
            </a:solidFill>
            <a:prstDash val="sysDash"/>
            <a:round/>
            <a:headEnd type="triangle"/>
            <a:tailEnd type="triangle"/>
          </a:ln>
          <a:effectLst/>
        </p:spPr>
      </p:cxnSp>
      <p:cxnSp>
        <p:nvCxnSpPr>
          <p:cNvPr id="13" name="Straight Arrow Connector 12"/>
          <p:cNvCxnSpPr/>
          <p:nvPr/>
        </p:nvCxnSpPr>
        <p:spPr bwMode="auto">
          <a:xfrm>
            <a:off x="5837560" y="2277954"/>
            <a:ext cx="2688350" cy="0"/>
          </a:xfrm>
          <a:prstGeom prst="straightConnector1">
            <a:avLst/>
          </a:prstGeom>
          <a:noFill/>
          <a:ln w="19050" cap="flat" cmpd="sng" algn="ctr">
            <a:solidFill>
              <a:srgbClr val="000000"/>
            </a:solidFill>
            <a:prstDash val="sysDash"/>
            <a:round/>
            <a:headEnd type="triangle"/>
            <a:tailEnd type="triangle"/>
          </a:ln>
          <a:effectLst/>
        </p:spPr>
      </p:cxnSp>
      <p:sp>
        <p:nvSpPr>
          <p:cNvPr id="14" name="TextBox 13"/>
          <p:cNvSpPr txBox="1"/>
          <p:nvPr/>
        </p:nvSpPr>
        <p:spPr>
          <a:xfrm>
            <a:off x="1036935" y="2263014"/>
            <a:ext cx="1420985" cy="307777"/>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0-29 minutes</a:t>
            </a:r>
            <a:endParaRPr lang="en-US" sz="1400" dirty="0">
              <a:solidFill>
                <a:srgbClr val="000000"/>
              </a:solidFill>
              <a:cs typeface="Arial" charset="0"/>
            </a:endParaRPr>
          </a:p>
        </p:txBody>
      </p:sp>
      <p:sp>
        <p:nvSpPr>
          <p:cNvPr id="15" name="TextBox 14"/>
          <p:cNvSpPr txBox="1"/>
          <p:nvPr/>
        </p:nvSpPr>
        <p:spPr>
          <a:xfrm>
            <a:off x="3802095" y="2269719"/>
            <a:ext cx="1420985" cy="307777"/>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30-74 minutes</a:t>
            </a:r>
            <a:endParaRPr lang="en-US" sz="1400" dirty="0">
              <a:solidFill>
                <a:srgbClr val="000000"/>
              </a:solidFill>
              <a:cs typeface="Arial" charset="0"/>
            </a:endParaRPr>
          </a:p>
        </p:txBody>
      </p:sp>
      <p:sp>
        <p:nvSpPr>
          <p:cNvPr id="16" name="TextBox 15"/>
          <p:cNvSpPr txBox="1"/>
          <p:nvPr/>
        </p:nvSpPr>
        <p:spPr>
          <a:xfrm>
            <a:off x="6605660" y="2263014"/>
            <a:ext cx="1420985" cy="523220"/>
          </a:xfrm>
          <a:prstGeom prst="rect">
            <a:avLst/>
          </a:prstGeom>
          <a:noFill/>
        </p:spPr>
        <p:txBody>
          <a:bodyPr wrap="square" rtlCol="0">
            <a:spAutoFit/>
          </a:bodyPr>
          <a:lstStyle/>
          <a:p>
            <a:pPr algn="ctr" defTabSz="914400" fontAlgn="base">
              <a:spcBef>
                <a:spcPct val="0"/>
              </a:spcBef>
              <a:spcAft>
                <a:spcPct val="0"/>
              </a:spcAft>
            </a:pPr>
            <a:r>
              <a:rPr lang="en-US" sz="1400" dirty="0" smtClean="0">
                <a:solidFill>
                  <a:srgbClr val="000000"/>
                </a:solidFill>
                <a:cs typeface="Arial" charset="0"/>
              </a:rPr>
              <a:t>Each additional 30 minutes</a:t>
            </a:r>
            <a:endParaRPr lang="en-US" sz="1400" dirty="0">
              <a:solidFill>
                <a:srgbClr val="000000"/>
              </a:solidFill>
              <a:cs typeface="Arial" charset="0"/>
            </a:endParaRPr>
          </a:p>
        </p:txBody>
      </p:sp>
      <p:sp>
        <p:nvSpPr>
          <p:cNvPr id="17" name="TextBox 16"/>
          <p:cNvSpPr txBox="1"/>
          <p:nvPr/>
        </p:nvSpPr>
        <p:spPr>
          <a:xfrm>
            <a:off x="556872" y="1624532"/>
            <a:ext cx="2381110"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Appropriate E/M Code</a:t>
            </a:r>
            <a:endParaRPr lang="en-US" sz="1600" b="1" dirty="0">
              <a:solidFill>
                <a:srgbClr val="003366"/>
              </a:solidFill>
              <a:cs typeface="Arial" charset="0"/>
            </a:endParaRPr>
          </a:p>
        </p:txBody>
      </p:sp>
      <p:sp>
        <p:nvSpPr>
          <p:cNvPr id="18" name="TextBox 17"/>
          <p:cNvSpPr txBox="1"/>
          <p:nvPr/>
        </p:nvSpPr>
        <p:spPr>
          <a:xfrm>
            <a:off x="3519679" y="1624532"/>
            <a:ext cx="1997060"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CPT 99291</a:t>
            </a:r>
            <a:endParaRPr lang="en-US" sz="1600" b="1" dirty="0">
              <a:solidFill>
                <a:srgbClr val="003366"/>
              </a:solidFill>
              <a:cs typeface="Arial" charset="0"/>
            </a:endParaRPr>
          </a:p>
        </p:txBody>
      </p:sp>
      <p:sp>
        <p:nvSpPr>
          <p:cNvPr id="19" name="TextBox 18"/>
          <p:cNvSpPr txBox="1"/>
          <p:nvPr/>
        </p:nvSpPr>
        <p:spPr>
          <a:xfrm>
            <a:off x="6221609" y="1624532"/>
            <a:ext cx="2189085"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srgbClr val="003366"/>
                </a:solidFill>
                <a:cs typeface="Arial" charset="0"/>
              </a:rPr>
              <a:t>+ CPT 99292 X 1</a:t>
            </a:r>
            <a:endParaRPr lang="en-US" sz="1600" b="1" dirty="0">
              <a:solidFill>
                <a:srgbClr val="003366"/>
              </a:solidFill>
              <a:cs typeface="Arial" charset="0"/>
            </a:endParaRPr>
          </a:p>
        </p:txBody>
      </p:sp>
      <p:sp>
        <p:nvSpPr>
          <p:cNvPr id="20" name="TextBox 19"/>
          <p:cNvSpPr txBox="1"/>
          <p:nvPr/>
        </p:nvSpPr>
        <p:spPr>
          <a:xfrm>
            <a:off x="2688350" y="2448683"/>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30’</a:t>
            </a:r>
            <a:endParaRPr lang="en-US" b="1" dirty="0">
              <a:solidFill>
                <a:srgbClr val="000000"/>
              </a:solidFill>
              <a:cs typeface="Arial" charset="0"/>
            </a:endParaRPr>
          </a:p>
        </p:txBody>
      </p:sp>
      <p:sp>
        <p:nvSpPr>
          <p:cNvPr id="21" name="TextBox 20"/>
          <p:cNvSpPr txBox="1"/>
          <p:nvPr/>
        </p:nvSpPr>
        <p:spPr>
          <a:xfrm>
            <a:off x="5415105" y="2431574"/>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75’</a:t>
            </a:r>
            <a:endParaRPr lang="en-US" b="1" dirty="0">
              <a:solidFill>
                <a:srgbClr val="000000"/>
              </a:solidFill>
              <a:cs typeface="Arial" charset="0"/>
            </a:endParaRPr>
          </a:p>
        </p:txBody>
      </p:sp>
      <p:sp>
        <p:nvSpPr>
          <p:cNvPr id="22" name="TextBox 21"/>
          <p:cNvSpPr txBox="1"/>
          <p:nvPr/>
        </p:nvSpPr>
        <p:spPr>
          <a:xfrm>
            <a:off x="8218670" y="2431574"/>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105’+</a:t>
            </a:r>
            <a:endParaRPr lang="en-US" b="1" dirty="0">
              <a:solidFill>
                <a:srgbClr val="000000"/>
              </a:solidFill>
              <a:cs typeface="Arial" charset="0"/>
            </a:endParaRPr>
          </a:p>
        </p:txBody>
      </p:sp>
      <p:sp>
        <p:nvSpPr>
          <p:cNvPr id="23" name="TextBox 22"/>
          <p:cNvSpPr txBox="1"/>
          <p:nvPr/>
        </p:nvSpPr>
        <p:spPr>
          <a:xfrm>
            <a:off x="0" y="2446292"/>
            <a:ext cx="7681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cs typeface="Arial" charset="0"/>
              </a:rPr>
              <a:t>0’</a:t>
            </a:r>
            <a:endParaRPr lang="en-US" b="1" dirty="0">
              <a:solidFill>
                <a:srgbClr val="000000"/>
              </a:solidFill>
              <a:cs typeface="Arial" charset="0"/>
            </a:endParaRPr>
          </a:p>
        </p:txBody>
      </p:sp>
    </p:spTree>
    <p:extLst>
      <p:ext uri="{BB962C8B-B14F-4D97-AF65-F5344CB8AC3E}">
        <p14:creationId xmlns:p14="http://schemas.microsoft.com/office/powerpoint/2010/main" val="988446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1"/>
            <a:r>
              <a:rPr lang="en-US" dirty="0"/>
              <a:t>Billing Requirements for Critical Care:</a:t>
            </a:r>
          </a:p>
          <a:p>
            <a:pPr lvl="2"/>
            <a:r>
              <a:rPr lang="en-US" dirty="0"/>
              <a:t>Critical care services must be medically necessary and reasonable. </a:t>
            </a:r>
          </a:p>
          <a:p>
            <a:pPr lvl="2"/>
            <a:r>
              <a:rPr lang="en-US" dirty="0"/>
              <a:t>While critical care is usually given in a critical care area such as a coronary care unit, intensive care unit, respiratory care unit, or the emergency department, payment may also be made for critical care services that you provide in any location as long as this care meets the critical care definition.</a:t>
            </a:r>
          </a:p>
          <a:p>
            <a:pPr lvl="2"/>
            <a:r>
              <a:rPr lang="en-US" dirty="0"/>
              <a:t>The provider must devote their full attention to the patient and therefore may not provide services to any other patient during the same period of time. </a:t>
            </a:r>
          </a:p>
          <a:p>
            <a:pPr lvl="2"/>
            <a:r>
              <a:rPr lang="en-US" dirty="0"/>
              <a:t>Critical Care time includes the time that is spent engaged in work directly related to the individual patient’s care whether the time is spent at the bedside of the patient or elsewhere on the unit or floor.</a:t>
            </a:r>
          </a:p>
          <a:p>
            <a:pPr lvl="2"/>
            <a:r>
              <a:rPr lang="en-US" dirty="0"/>
              <a:t>Codes 99291 and 99292 are used to report the total duration of time spent providing critical care services to a critically ill or critically injured patient, even if the time spent providing care is not continuous. </a:t>
            </a:r>
          </a:p>
          <a:p>
            <a:endParaRPr lang="en-US" dirty="0"/>
          </a:p>
        </p:txBody>
      </p:sp>
      <p:sp>
        <p:nvSpPr>
          <p:cNvPr id="6" name="Title 5"/>
          <p:cNvSpPr>
            <a:spLocks noGrp="1"/>
          </p:cNvSpPr>
          <p:nvPr>
            <p:ph type="title"/>
          </p:nvPr>
        </p:nvSpPr>
        <p:spPr/>
        <p:txBody>
          <a:bodyPr/>
          <a:lstStyle/>
          <a:p>
            <a:r>
              <a:rPr lang="en-US" dirty="0" smtClean="0"/>
              <a:t>Critical care guidelines</a:t>
            </a:r>
            <a:endParaRPr lang="en-US" dirty="0"/>
          </a:p>
        </p:txBody>
      </p:sp>
    </p:spTree>
    <p:extLst>
      <p:ext uri="{BB962C8B-B14F-4D97-AF65-F5344CB8AC3E}">
        <p14:creationId xmlns:p14="http://schemas.microsoft.com/office/powerpoint/2010/main" val="1450798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Critical care time</a:t>
            </a:r>
            <a:endParaRPr lang="en-US" dirty="0"/>
          </a:p>
        </p:txBody>
      </p:sp>
      <p:graphicFrame>
        <p:nvGraphicFramePr>
          <p:cNvPr id="4" name="Table 3"/>
          <p:cNvGraphicFramePr>
            <a:graphicFrameLocks noGrp="1"/>
          </p:cNvGraphicFramePr>
          <p:nvPr>
            <p:extLst/>
          </p:nvPr>
        </p:nvGraphicFramePr>
        <p:xfrm>
          <a:off x="1197573" y="2842233"/>
          <a:ext cx="6748851" cy="3803825"/>
        </p:xfrm>
        <a:graphic>
          <a:graphicData uri="http://schemas.openxmlformats.org/drawingml/2006/table">
            <a:tbl>
              <a:tblPr bandRow="1"/>
              <a:tblGrid>
                <a:gridCol w="3855418">
                  <a:extLst>
                    <a:ext uri="{9D8B030D-6E8A-4147-A177-3AD203B41FA5}">
                      <a16:colId xmlns:a16="http://schemas.microsoft.com/office/drawing/2014/main" val="20000"/>
                    </a:ext>
                  </a:extLst>
                </a:gridCol>
                <a:gridCol w="2893433">
                  <a:extLst>
                    <a:ext uri="{9D8B030D-6E8A-4147-A177-3AD203B41FA5}">
                      <a16:colId xmlns:a16="http://schemas.microsoft.com/office/drawing/2014/main" val="20001"/>
                    </a:ext>
                  </a:extLst>
                </a:gridCol>
              </a:tblGrid>
              <a:tr h="39016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smtClean="0"/>
                        <a:t>Total</a:t>
                      </a:r>
                      <a:r>
                        <a:rPr lang="en-US" sz="1600" b="1" baseline="0" dirty="0" smtClean="0"/>
                        <a:t> Duration of Critical Care Codes</a:t>
                      </a:r>
                      <a:endParaRPr lang="en-US" sz="1600" b="1" dirty="0">
                        <a:solidFill>
                          <a:schemeClr val="tx1"/>
                        </a:solidFill>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n-US" dirty="0"/>
                    </a:p>
                  </a:txBody>
                  <a:tcPr/>
                </a:tc>
                <a:extLst>
                  <a:ext uri="{0D108BD9-81ED-4DB2-BD59-A6C34878D82A}">
                    <a16:rowId xmlns:a16="http://schemas.microsoft.com/office/drawing/2014/main" val="10000"/>
                  </a:ext>
                </a:extLst>
              </a:tr>
              <a:tr h="29711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Less than 30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Appropriate E/M service</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1"/>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30-74 minutes </a:t>
                      </a:r>
                    </a:p>
                    <a:p>
                      <a:pPr algn="ctr"/>
                      <a:r>
                        <a:rPr lang="en-US" sz="1400" b="1" dirty="0" smtClean="0"/>
                        <a:t>(30 minutes - 1 hour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99291</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75-104 minutes </a:t>
                      </a:r>
                    </a:p>
                    <a:p>
                      <a:pPr algn="ctr"/>
                      <a:r>
                        <a:rPr lang="en-US" sz="1400" b="1" kern="1200" dirty="0" smtClean="0">
                          <a:solidFill>
                            <a:schemeClr val="dk1"/>
                          </a:solidFill>
                          <a:latin typeface="+mn-lt"/>
                          <a:ea typeface="+mn-ea"/>
                          <a:cs typeface="+mn-cs"/>
                        </a:rPr>
                        <a:t>(1 hour 15 minutes – 1 hour 44 minutes)</a:t>
                      </a:r>
                      <a:endParaRPr lang="en-US" sz="1400" b="1" kern="1200" dirty="0">
                        <a:solidFill>
                          <a:schemeClr val="dk1"/>
                        </a:solidFill>
                        <a:latin typeface="+mn-lt"/>
                        <a:ea typeface="+mn-ea"/>
                        <a:cs typeface="+mn-cs"/>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kern="1200" dirty="0" smtClean="0">
                          <a:solidFill>
                            <a:schemeClr val="dk1"/>
                          </a:solidFill>
                          <a:latin typeface="+mn-lt"/>
                          <a:ea typeface="+mn-ea"/>
                          <a:cs typeface="+mn-cs"/>
                        </a:rPr>
                        <a:t>99291 and 99292</a:t>
                      </a:r>
                      <a:endParaRPr lang="en-US" sz="1400" b="1" kern="1200" dirty="0">
                        <a:solidFill>
                          <a:schemeClr val="dk1"/>
                        </a:solidFill>
                        <a:latin typeface="+mn-lt"/>
                        <a:ea typeface="+mn-ea"/>
                        <a:cs typeface="+mn-cs"/>
                      </a:endParaRPr>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3"/>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105-134 minutes </a:t>
                      </a:r>
                    </a:p>
                    <a:p>
                      <a:pPr algn="ctr"/>
                      <a:r>
                        <a:rPr lang="en-US" sz="1400" b="1" dirty="0" smtClean="0"/>
                        <a:t>(1 hour 45 minutes –</a:t>
                      </a:r>
                      <a:r>
                        <a:rPr lang="en-US" sz="1400" b="1" baseline="0" dirty="0" smtClean="0"/>
                        <a:t> 2 hours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dirty="0" smtClean="0"/>
                        <a:t>99291 and 99292 X2</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135-164 minutes </a:t>
                      </a:r>
                    </a:p>
                    <a:p>
                      <a:pPr algn="ctr"/>
                      <a:r>
                        <a:rPr lang="en-US" sz="1400" b="1" dirty="0" smtClean="0"/>
                        <a:t>(2 hours 15 minutes –</a:t>
                      </a:r>
                      <a:r>
                        <a:rPr lang="en-US" sz="1400" b="1" baseline="0" dirty="0" smtClean="0"/>
                        <a:t> 2 hours 44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X3</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5"/>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165-194 minutes </a:t>
                      </a:r>
                    </a:p>
                    <a:p>
                      <a:pPr algn="ctr"/>
                      <a:r>
                        <a:rPr lang="en-US" sz="1400" b="1" dirty="0" smtClean="0"/>
                        <a:t>(2 hours 45 minutes –</a:t>
                      </a:r>
                      <a:r>
                        <a:rPr lang="en-US" sz="1400" b="1" baseline="0" dirty="0" smtClean="0"/>
                        <a:t> 3 hours 14 minutes)</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X4</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84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195 minutes or longer  </a:t>
                      </a:r>
                    </a:p>
                    <a:p>
                      <a:pPr algn="ctr"/>
                      <a:r>
                        <a:rPr lang="en-US" sz="1400" b="1" dirty="0" smtClean="0"/>
                        <a:t>(3 hours 15 minutes –</a:t>
                      </a:r>
                      <a:r>
                        <a:rPr lang="en-US" sz="1400" b="1" baseline="0" dirty="0" smtClean="0"/>
                        <a:t> etc.)</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99291 and 99292 as</a:t>
                      </a:r>
                      <a:r>
                        <a:rPr lang="en-US" sz="1400" b="1" baseline="0" dirty="0" smtClean="0"/>
                        <a:t> appropriate</a:t>
                      </a:r>
                      <a:endParaRPr lang="en-US" sz="1400" b="1" dirty="0"/>
                    </a:p>
                  </a:txBody>
                  <a:tcPr marL="96012" marR="96012" marT="45713" marB="457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BE3FD"/>
                    </a:solidFill>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nvPr>
        </p:nvGraphicFramePr>
        <p:xfrm>
          <a:off x="1180214" y="1420290"/>
          <a:ext cx="6783572" cy="1259840"/>
        </p:xfrm>
        <a:graphic>
          <a:graphicData uri="http://schemas.openxmlformats.org/drawingml/2006/table">
            <a:tbl>
              <a:tblPr firstRow="1" bandRow="1"/>
              <a:tblGrid>
                <a:gridCol w="1082503">
                  <a:extLst>
                    <a:ext uri="{9D8B030D-6E8A-4147-A177-3AD203B41FA5}">
                      <a16:colId xmlns:a16="http://schemas.microsoft.com/office/drawing/2014/main" val="1634641372"/>
                    </a:ext>
                  </a:extLst>
                </a:gridCol>
                <a:gridCol w="5701069">
                  <a:extLst>
                    <a:ext uri="{9D8B030D-6E8A-4147-A177-3AD203B41FA5}">
                      <a16:colId xmlns:a16="http://schemas.microsoft.com/office/drawing/2014/main" val="4112193060"/>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b="1" dirty="0" smtClean="0">
                          <a:solidFill>
                            <a:schemeClr val="tx1"/>
                          </a:solidFill>
                        </a:rPr>
                        <a:t>CPT Code</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b="1" dirty="0" smtClean="0">
                          <a:solidFill>
                            <a:schemeClr val="tx1"/>
                          </a:solidFill>
                        </a:rPr>
                        <a:t>Description</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338064382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0" dirty="0" smtClean="0">
                          <a:solidFill>
                            <a:schemeClr val="tx1"/>
                          </a:solidFill>
                        </a:rPr>
                        <a:t>99291</a:t>
                      </a:r>
                      <a:endParaRPr lang="en-US" sz="1400" b="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0" dirty="0" smtClean="0">
                          <a:solidFill>
                            <a:schemeClr val="tx1"/>
                          </a:solidFill>
                        </a:rPr>
                        <a:t>Critical care, evaluation and management of the critically ill or critically injured patient; </a:t>
                      </a:r>
                      <a:r>
                        <a:rPr lang="en-US" sz="1400" b="1" dirty="0" smtClean="0">
                          <a:solidFill>
                            <a:schemeClr val="tx1"/>
                          </a:solidFill>
                        </a:rPr>
                        <a:t>first 30-74 minutes </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46608808"/>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dirty="0" smtClean="0">
                          <a:solidFill>
                            <a:schemeClr val="tx1"/>
                          </a:solidFill>
                        </a:rPr>
                        <a:t>+ 99292</a:t>
                      </a:r>
                      <a:endParaRPr lang="en-US" sz="14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rPr>
                        <a:t>each additional 30 minutes </a:t>
                      </a:r>
                      <a:endParaRPr lang="en-US" sz="14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66981842"/>
                  </a:ext>
                </a:extLst>
              </a:tr>
            </a:tbl>
          </a:graphicData>
        </a:graphic>
      </p:graphicFrame>
    </p:spTree>
    <p:extLst>
      <p:ext uri="{BB962C8B-B14F-4D97-AF65-F5344CB8AC3E}">
        <p14:creationId xmlns:p14="http://schemas.microsoft.com/office/powerpoint/2010/main" val="335101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42900" lvl="0" indent="-342900">
              <a:lnSpc>
                <a:spcPct val="150000"/>
              </a:lnSpc>
              <a:spcBef>
                <a:spcPts val="1200"/>
              </a:spcBef>
              <a:spcAft>
                <a:spcPts val="1200"/>
              </a:spcAft>
              <a:buClr>
                <a:srgbClr val="99CCFF"/>
              </a:buClr>
              <a:buSzPct val="100000"/>
              <a:buFont typeface="Arial" panose="020B0604020202020204" pitchFamily="34" charset="0"/>
              <a:buChar char="•"/>
              <a:defRPr/>
            </a:pPr>
            <a:r>
              <a:rPr lang="en-US" altLang="en-US" sz="1800" dirty="0"/>
              <a:t>Every billed service is assigned codes used for reimbursement, statistics, research, and other purposes. </a:t>
            </a:r>
          </a:p>
          <a:p>
            <a:pPr marL="342900" lvl="0" indent="-342900">
              <a:lnSpc>
                <a:spcPct val="150000"/>
              </a:lnSpc>
              <a:spcBef>
                <a:spcPts val="1200"/>
              </a:spcBef>
              <a:spcAft>
                <a:spcPts val="1200"/>
              </a:spcAft>
              <a:buClr>
                <a:srgbClr val="99CCFF"/>
              </a:buClr>
              <a:buSzPct val="100000"/>
              <a:buFont typeface="Arial" panose="020B0604020202020204" pitchFamily="34" charset="0"/>
              <a:buChar char="•"/>
              <a:defRPr/>
            </a:pPr>
            <a:r>
              <a:rPr lang="en-US" altLang="en-US" sz="1800" dirty="0"/>
              <a:t>The complexity of the patient’s condition, as documented in the note, drives the level of evaluation and management </a:t>
            </a:r>
            <a:r>
              <a:rPr lang="en-US" altLang="en-US" sz="1800" dirty="0" smtClean="0"/>
              <a:t>(E/M) service </a:t>
            </a:r>
            <a:r>
              <a:rPr lang="en-US" altLang="en-US" sz="1800" dirty="0"/>
              <a:t>delivered, recorded, and billed.</a:t>
            </a:r>
          </a:p>
        </p:txBody>
      </p:sp>
      <p:sp>
        <p:nvSpPr>
          <p:cNvPr id="6" name="Title 5"/>
          <p:cNvSpPr>
            <a:spLocks noGrp="1"/>
          </p:cNvSpPr>
          <p:nvPr>
            <p:ph type="title"/>
          </p:nvPr>
        </p:nvSpPr>
        <p:spPr/>
        <p:txBody>
          <a:bodyPr/>
          <a:lstStyle/>
          <a:p>
            <a:r>
              <a:rPr lang="en-US" dirty="0"/>
              <a:t>Billing Professional Services</a:t>
            </a:r>
          </a:p>
        </p:txBody>
      </p:sp>
    </p:spTree>
    <p:extLst>
      <p:ext uri="{BB962C8B-B14F-4D97-AF65-F5344CB8AC3E}">
        <p14:creationId xmlns:p14="http://schemas.microsoft.com/office/powerpoint/2010/main" val="2496725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6049927" cy="2158336"/>
          </a:xfrm>
        </p:spPr>
        <p:txBody>
          <a:bodyPr/>
          <a:lstStyle/>
          <a:p>
            <a:pPr lvl="2">
              <a:spcAft>
                <a:spcPts val="1800"/>
              </a:spcAft>
            </a:pPr>
            <a:r>
              <a:rPr lang="en-US" sz="1800" dirty="0"/>
              <a:t>A split/shared E/M service performed by a physician and a qualified NPP of the same group practice (or employed by the same employer) cannot be reported as a critical care service, per Medicare. </a:t>
            </a:r>
          </a:p>
          <a:p>
            <a:pPr lvl="2">
              <a:spcAft>
                <a:spcPts val="1800"/>
              </a:spcAft>
            </a:pPr>
            <a:r>
              <a:rPr lang="en-US" sz="1800" dirty="0"/>
              <a:t>The service should be billed using the APP’s individual NPI number.</a:t>
            </a:r>
          </a:p>
          <a:p>
            <a:endParaRPr lang="en-US" dirty="0"/>
          </a:p>
        </p:txBody>
      </p:sp>
      <p:sp>
        <p:nvSpPr>
          <p:cNvPr id="6" name="Title 5"/>
          <p:cNvSpPr>
            <a:spLocks noGrp="1"/>
          </p:cNvSpPr>
          <p:nvPr>
            <p:ph type="title"/>
          </p:nvPr>
        </p:nvSpPr>
        <p:spPr>
          <a:xfrm>
            <a:off x="457198" y="342900"/>
            <a:ext cx="9707527" cy="723900"/>
          </a:xfrm>
        </p:spPr>
        <p:txBody>
          <a:bodyPr/>
          <a:lstStyle/>
          <a:p>
            <a:r>
              <a:rPr lang="en-US" dirty="0"/>
              <a:t>Physicians and APPs may not combine critical care time</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6507126" y="1584324"/>
            <a:ext cx="2020186" cy="2024019"/>
          </a:xfrm>
          <a:prstGeom prst="rect">
            <a:avLst/>
          </a:prstGeom>
        </p:spPr>
      </p:pic>
      <p:sp>
        <p:nvSpPr>
          <p:cNvPr id="5" name="Rectangle 4"/>
          <p:cNvSpPr/>
          <p:nvPr/>
        </p:nvSpPr>
        <p:spPr>
          <a:xfrm>
            <a:off x="505046" y="3987209"/>
            <a:ext cx="8133908" cy="1818168"/>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a:solidFill>
                  <a:schemeClr val="tx1"/>
                </a:solidFill>
              </a:rPr>
              <a:t>Critical Care Different Specialty/Same Group: </a:t>
            </a:r>
          </a:p>
          <a:p>
            <a:pPr algn="just">
              <a:spcAft>
                <a:spcPts val="600"/>
              </a:spcAft>
              <a:defRPr/>
            </a:pPr>
            <a:r>
              <a:rPr lang="en-US" sz="1600" dirty="0">
                <a:solidFill>
                  <a:schemeClr val="tx1"/>
                </a:solidFill>
              </a:rPr>
              <a:t>“Medically necessary critical care services provided on the same calendar date to the same patient by physicians representing different medical specialties that are not duplicative services are payable. The medical specialists may be from the same group practice or from different group practices.” </a:t>
            </a:r>
          </a:p>
          <a:p>
            <a:pPr algn="just">
              <a:spcAft>
                <a:spcPts val="600"/>
              </a:spcAft>
              <a:defRPr/>
            </a:pPr>
            <a:r>
              <a:rPr lang="en-US" sz="1400" dirty="0">
                <a:solidFill>
                  <a:schemeClr val="tx1"/>
                </a:solidFill>
              </a:rPr>
              <a:t>– Palmetto </a:t>
            </a:r>
            <a:r>
              <a:rPr lang="en-US" sz="1400" dirty="0" smtClean="0">
                <a:solidFill>
                  <a:schemeClr val="tx1"/>
                </a:solidFill>
              </a:rPr>
              <a:t>GBA, North </a:t>
            </a:r>
            <a:r>
              <a:rPr lang="en-US" sz="1400" dirty="0">
                <a:solidFill>
                  <a:schemeClr val="tx1"/>
                </a:solidFill>
              </a:rPr>
              <a:t>Carolina’s Medicare Administrative </a:t>
            </a:r>
            <a:r>
              <a:rPr lang="en-US" sz="1400" dirty="0" smtClean="0">
                <a:solidFill>
                  <a:schemeClr val="tx1"/>
                </a:solidFill>
              </a:rPr>
              <a:t>Contractor, </a:t>
            </a:r>
            <a:r>
              <a:rPr lang="en-US" sz="1400" dirty="0">
                <a:solidFill>
                  <a:schemeClr val="tx1"/>
                </a:solidFill>
              </a:rPr>
              <a:t>July 2019</a:t>
            </a:r>
          </a:p>
        </p:txBody>
      </p:sp>
    </p:spTree>
    <p:extLst>
      <p:ext uri="{BB962C8B-B14F-4D97-AF65-F5344CB8AC3E}">
        <p14:creationId xmlns:p14="http://schemas.microsoft.com/office/powerpoint/2010/main" val="1958549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sz="1800" dirty="0" smtClean="0"/>
              <a:t>In order to bill critical care, the documentation must demonstrate:</a:t>
            </a:r>
          </a:p>
          <a:p>
            <a:pPr marL="457200" lvl="2"/>
            <a:r>
              <a:rPr lang="en-US" sz="1800" dirty="0" smtClean="0"/>
              <a:t>Time </a:t>
            </a:r>
            <a:r>
              <a:rPr lang="en-US" sz="1800" dirty="0"/>
              <a:t>that was spent providing critical care (excluding procedures)</a:t>
            </a:r>
          </a:p>
          <a:p>
            <a:pPr marL="457200" lvl="2"/>
            <a:r>
              <a:rPr lang="en-US" sz="1800" dirty="0"/>
              <a:t>That the patient was critically ill or critically injured when treated</a:t>
            </a:r>
          </a:p>
          <a:p>
            <a:pPr marL="457200" lvl="2"/>
            <a:r>
              <a:rPr lang="en-US" sz="1800" dirty="0"/>
              <a:t>What made the patient critically ill or critically injured</a:t>
            </a:r>
          </a:p>
          <a:p>
            <a:pPr marL="457200" lvl="2"/>
            <a:r>
              <a:rPr lang="en-US" sz="1800" dirty="0"/>
              <a:t>What the provider did to treat or manage the patient during the time spent</a:t>
            </a:r>
          </a:p>
          <a:p>
            <a:pPr lvl="2"/>
            <a:endParaRPr lang="en-US" dirty="0"/>
          </a:p>
        </p:txBody>
      </p:sp>
      <p:sp>
        <p:nvSpPr>
          <p:cNvPr id="6" name="Title 5"/>
          <p:cNvSpPr>
            <a:spLocks noGrp="1"/>
          </p:cNvSpPr>
          <p:nvPr>
            <p:ph type="title"/>
          </p:nvPr>
        </p:nvSpPr>
        <p:spPr/>
        <p:txBody>
          <a:bodyPr/>
          <a:lstStyle/>
          <a:p>
            <a:r>
              <a:rPr lang="en-US" dirty="0" smtClean="0"/>
              <a:t>Documenting critical care</a:t>
            </a:r>
            <a:endParaRPr lang="en-US" dirty="0"/>
          </a:p>
        </p:txBody>
      </p:sp>
      <p:sp>
        <p:nvSpPr>
          <p:cNvPr id="5" name="Rectangle 4"/>
          <p:cNvSpPr/>
          <p:nvPr/>
        </p:nvSpPr>
        <p:spPr>
          <a:xfrm>
            <a:off x="457198" y="3944670"/>
            <a:ext cx="8133908" cy="1796903"/>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b="1" dirty="0" err="1" smtClean="0">
                <a:solidFill>
                  <a:schemeClr val="tx1"/>
                </a:solidFill>
              </a:rPr>
              <a:t>SmartPhrase</a:t>
            </a:r>
            <a:r>
              <a:rPr lang="en-US" b="1" dirty="0" smtClean="0">
                <a:solidFill>
                  <a:schemeClr val="tx1"/>
                </a:solidFill>
              </a:rPr>
              <a:t> </a:t>
            </a:r>
            <a:r>
              <a:rPr lang="en-US" b="1" dirty="0">
                <a:solidFill>
                  <a:schemeClr val="tx1"/>
                </a:solidFill>
              </a:rPr>
              <a:t>.</a:t>
            </a:r>
            <a:r>
              <a:rPr lang="en-US" b="1" dirty="0" smtClean="0">
                <a:solidFill>
                  <a:schemeClr val="tx1"/>
                </a:solidFill>
              </a:rPr>
              <a:t>TP36: </a:t>
            </a:r>
          </a:p>
          <a:p>
            <a:pPr algn="just">
              <a:defRPr/>
            </a:pPr>
            <a:r>
              <a:rPr lang="en-US" sz="1600" dirty="0" smtClean="0">
                <a:solidFill>
                  <a:schemeClr val="tx1"/>
                </a:solidFill>
              </a:rPr>
              <a:t>“</a:t>
            </a:r>
            <a:r>
              <a:rPr lang="en-US" sz="1600" dirty="0">
                <a:solidFill>
                  <a:schemeClr val="tx1"/>
                </a:solidFill>
              </a:rPr>
              <a:t>I personally provided critical care services to assess, manipulate, and/ or support vital system functions(s) to treat single or multiple vital organ system failure and/or to prevent further life threatening deterioration of the patient’s condition of ***. This included **** minutes that I personally spent performing critical care services, excluding procedures. Provider </a:t>
            </a:r>
            <a:r>
              <a:rPr lang="en-US" sz="1600" dirty="0" smtClean="0">
                <a:solidFill>
                  <a:schemeClr val="tx1"/>
                </a:solidFill>
              </a:rPr>
              <a:t>Name”</a:t>
            </a:r>
            <a:endParaRPr lang="en-US" sz="1600" dirty="0">
              <a:solidFill>
                <a:schemeClr val="tx1"/>
              </a:solidFill>
            </a:endParaRPr>
          </a:p>
        </p:txBody>
      </p:sp>
    </p:spTree>
    <p:extLst>
      <p:ext uri="{BB962C8B-B14F-4D97-AF65-F5344CB8AC3E}">
        <p14:creationId xmlns:p14="http://schemas.microsoft.com/office/powerpoint/2010/main" val="1644649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Documentation Integrity In the Medical Record </a:t>
            </a:r>
            <a:endParaRPr lang="en-US" dirty="0"/>
          </a:p>
        </p:txBody>
      </p:sp>
    </p:spTree>
    <p:extLst>
      <p:ext uri="{BB962C8B-B14F-4D97-AF65-F5344CB8AC3E}">
        <p14:creationId xmlns:p14="http://schemas.microsoft.com/office/powerpoint/2010/main" val="2232969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Altering notes improperly may undermine the integrity of the electronic health record (EHR) and jeopardize reimbursement and patient safety.</a:t>
            </a:r>
          </a:p>
          <a:p>
            <a:pPr marL="909321" lvl="2" indent="-342900">
              <a:spcBef>
                <a:spcPts val="600"/>
              </a:spcBef>
              <a:spcAft>
                <a:spcPts val="600"/>
              </a:spcAft>
              <a:buClr>
                <a:srgbClr val="99CCFF"/>
              </a:buClr>
              <a:buSzPct val="100000"/>
              <a:defRPr/>
            </a:pPr>
            <a:r>
              <a:rPr lang="en-US" sz="1700" dirty="0">
                <a:solidFill>
                  <a:srgbClr val="333333"/>
                </a:solidFill>
              </a:rPr>
              <a:t>Medicare does allow documentation changes within limits, including amendments, corrections, addenda, and delayed entries if they are clearly identified and there is no tampering with original content.</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The billing provider is responsible for the entire content of the documentation including its accuracy and any copied information.</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Clinical documentation must demonstrate clearly distinct variation between notes.</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The HPI, ROS, exam, and impression and plan must demonstrate documentation relevant to EACH clinical encounter and be reviewed and edited appropriately.</a:t>
            </a:r>
          </a:p>
          <a:p>
            <a:pPr marL="393383" lvl="0" indent="-342900">
              <a:spcBef>
                <a:spcPts val="600"/>
              </a:spcBef>
              <a:spcAft>
                <a:spcPts val="600"/>
              </a:spcAft>
              <a:buClr>
                <a:srgbClr val="99CCFF"/>
              </a:buClr>
              <a:buSzPct val="100000"/>
              <a:buFont typeface="Arial" panose="020B0604020202020204" pitchFamily="34" charset="0"/>
              <a:buChar char="•"/>
              <a:defRPr/>
            </a:pPr>
            <a:r>
              <a:rPr lang="en-US" sz="1700" dirty="0">
                <a:solidFill>
                  <a:srgbClr val="333333"/>
                </a:solidFill>
              </a:rPr>
              <a:t>When possible, the use of copying and pasting of laboratory, pathology or radiology results in its entirety should be minimized in order to reduce “note bloat”.  Summarizing findings and medical judgment is encouraged. </a:t>
            </a:r>
            <a:endParaRPr lang="en-US" sz="1700" dirty="0" smtClean="0">
              <a:solidFill>
                <a:srgbClr val="333333"/>
              </a:solidFill>
            </a:endParaRPr>
          </a:p>
          <a:p>
            <a:pPr marL="50483">
              <a:spcBef>
                <a:spcPts val="600"/>
              </a:spcBef>
              <a:spcAft>
                <a:spcPts val="600"/>
              </a:spcAft>
              <a:buClr>
                <a:srgbClr val="99CCFF"/>
              </a:buClr>
              <a:buSzPct val="100000"/>
              <a:defRPr/>
            </a:pPr>
            <a:r>
              <a:rPr lang="en-US" sz="1100" i="1" dirty="0">
                <a:solidFill>
                  <a:srgbClr val="333333"/>
                </a:solidFill>
              </a:rPr>
              <a:t>See </a:t>
            </a:r>
            <a:r>
              <a:rPr lang="en-US" sz="1100" i="1" dirty="0" err="1">
                <a:solidFill>
                  <a:srgbClr val="333333"/>
                </a:solidFill>
                <a:hlinkClick r:id="rId3"/>
              </a:rPr>
              <a:t>PolicyStat</a:t>
            </a:r>
            <a:r>
              <a:rPr lang="en-US" sz="1100" i="1" dirty="0">
                <a:solidFill>
                  <a:srgbClr val="333333"/>
                </a:solidFill>
                <a:hlinkClick r:id="rId3"/>
              </a:rPr>
              <a:t> ID: 5153534 </a:t>
            </a:r>
            <a:r>
              <a:rPr lang="en-US" sz="1100" i="1" dirty="0">
                <a:solidFill>
                  <a:srgbClr val="333333"/>
                </a:solidFill>
              </a:rPr>
              <a:t>Copying and Pasting and Data Replication in Electronic Documentation</a:t>
            </a:r>
            <a:r>
              <a:rPr lang="en-US" sz="1400" i="1" dirty="0">
                <a:solidFill>
                  <a:srgbClr val="333333"/>
                </a:solidFill>
              </a:rPr>
              <a:t>.</a:t>
            </a:r>
          </a:p>
          <a:p>
            <a:pPr marL="393383" lvl="0" indent="-342900">
              <a:spcBef>
                <a:spcPts val="600"/>
              </a:spcBef>
              <a:spcAft>
                <a:spcPts val="600"/>
              </a:spcAft>
              <a:buClr>
                <a:srgbClr val="99CCFF"/>
              </a:buClr>
              <a:buSzPct val="100000"/>
              <a:buFont typeface="Arial" panose="020B0604020202020204" pitchFamily="34" charset="0"/>
              <a:buChar char="•"/>
              <a:defRPr/>
            </a:pPr>
            <a:endParaRPr lang="en-US" sz="1700" dirty="0">
              <a:solidFill>
                <a:srgbClr val="333333"/>
              </a:solidFill>
            </a:endParaRPr>
          </a:p>
        </p:txBody>
      </p:sp>
      <p:sp>
        <p:nvSpPr>
          <p:cNvPr id="6" name="Title 5"/>
          <p:cNvSpPr>
            <a:spLocks noGrp="1"/>
          </p:cNvSpPr>
          <p:nvPr>
            <p:ph type="title"/>
          </p:nvPr>
        </p:nvSpPr>
        <p:spPr/>
        <p:txBody>
          <a:bodyPr/>
          <a:lstStyle/>
          <a:p>
            <a:r>
              <a:rPr lang="en-US" dirty="0"/>
              <a:t>Data Replication in Electronic Documentation</a:t>
            </a:r>
          </a:p>
        </p:txBody>
      </p:sp>
    </p:spTree>
    <p:extLst>
      <p:ext uri="{BB962C8B-B14F-4D97-AF65-F5344CB8AC3E}">
        <p14:creationId xmlns:p14="http://schemas.microsoft.com/office/powerpoint/2010/main" val="812823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42900" indent="-342900">
              <a:spcBef>
                <a:spcPts val="600"/>
              </a:spcBef>
              <a:spcAft>
                <a:spcPts val="1200"/>
              </a:spcAft>
              <a:buClr>
                <a:srgbClr val="99CCFF"/>
              </a:buClr>
              <a:buFont typeface="Arial" panose="020B0604020202020204" pitchFamily="34" charset="0"/>
              <a:buChar char="•"/>
              <a:defRPr/>
            </a:pPr>
            <a:r>
              <a:rPr lang="en-US" sz="2000" dirty="0"/>
              <a:t>Inaccurate or outdated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Redundant information, which makes it difficult to identify the current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Inability to identify the author or intent of documentation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Inability to identify when the documentation was first created</a:t>
            </a:r>
          </a:p>
          <a:p>
            <a:pPr marL="342900" indent="-342900">
              <a:spcBef>
                <a:spcPts val="600"/>
              </a:spcBef>
              <a:spcAft>
                <a:spcPts val="1200"/>
              </a:spcAft>
              <a:buClr>
                <a:srgbClr val="99CCFF"/>
              </a:buClr>
              <a:buFont typeface="Arial" panose="020B0604020202020204" pitchFamily="34" charset="0"/>
              <a:buChar char="•"/>
              <a:defRPr/>
            </a:pPr>
            <a:r>
              <a:rPr lang="en-US" sz="2000" kern="0" dirty="0"/>
              <a:t>Propagation of false information</a:t>
            </a:r>
          </a:p>
          <a:p>
            <a:pPr marL="342900" indent="-342900">
              <a:spcBef>
                <a:spcPts val="600"/>
              </a:spcBef>
              <a:spcAft>
                <a:spcPts val="1200"/>
              </a:spcAft>
              <a:buClr>
                <a:srgbClr val="99CCFF"/>
              </a:buClr>
              <a:buFont typeface="Arial" panose="020B0604020202020204" pitchFamily="34" charset="0"/>
              <a:buChar char="•"/>
              <a:defRPr/>
            </a:pPr>
            <a:r>
              <a:rPr lang="en-US" sz="2000" kern="0" dirty="0"/>
              <a:t>Internally inconsistent progress notes</a:t>
            </a:r>
          </a:p>
          <a:p>
            <a:pPr marL="342900" indent="-342900">
              <a:spcBef>
                <a:spcPts val="600"/>
              </a:spcBef>
              <a:spcAft>
                <a:spcPts val="1200"/>
              </a:spcAft>
              <a:buClr>
                <a:srgbClr val="99CCFF"/>
              </a:buClr>
              <a:buFont typeface="Arial" panose="020B0604020202020204" pitchFamily="34" charset="0"/>
              <a:buChar char="•"/>
              <a:defRPr/>
            </a:pPr>
            <a:r>
              <a:rPr lang="en-US" sz="2000" kern="0" dirty="0"/>
              <a:t>Unnecessarily lengthy progress notes</a:t>
            </a:r>
          </a:p>
        </p:txBody>
      </p:sp>
      <p:sp>
        <p:nvSpPr>
          <p:cNvPr id="6" name="Title 5"/>
          <p:cNvSpPr>
            <a:spLocks noGrp="1"/>
          </p:cNvSpPr>
          <p:nvPr>
            <p:ph type="title"/>
          </p:nvPr>
        </p:nvSpPr>
        <p:spPr/>
        <p:txBody>
          <a:bodyPr/>
          <a:lstStyle/>
          <a:p>
            <a:r>
              <a:rPr lang="en-US" dirty="0"/>
              <a:t>What are auditors looking for?</a:t>
            </a:r>
          </a:p>
        </p:txBody>
      </p:sp>
    </p:spTree>
    <p:extLst>
      <p:ext uri="{BB962C8B-B14F-4D97-AF65-F5344CB8AC3E}">
        <p14:creationId xmlns:p14="http://schemas.microsoft.com/office/powerpoint/2010/main" val="3308349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393383" lvl="0" indent="-342900">
              <a:spcBef>
                <a:spcPts val="1200"/>
              </a:spcBef>
              <a:spcAft>
                <a:spcPts val="1200"/>
              </a:spcAft>
              <a:buClr>
                <a:srgbClr val="99CCFF"/>
              </a:buClr>
              <a:buSzPct val="100000"/>
              <a:buFont typeface="Arial" panose="020B0604020202020204" pitchFamily="34" charset="0"/>
              <a:buChar char="•"/>
              <a:defRPr/>
            </a:pPr>
            <a:r>
              <a:rPr lang="en-US" sz="1800" dirty="0"/>
              <a:t>Allows a provider to substitute their signature for that of another person who entered notes in the EHR. </a:t>
            </a:r>
          </a:p>
          <a:p>
            <a:pPr marL="393383" lvl="0" indent="-342900">
              <a:spcBef>
                <a:spcPts val="1200"/>
              </a:spcBef>
              <a:spcAft>
                <a:spcPts val="1200"/>
              </a:spcAft>
              <a:buClr>
                <a:srgbClr val="99CCFF"/>
              </a:buClr>
              <a:buSzPct val="100000"/>
              <a:buFont typeface="Arial" panose="020B0604020202020204" pitchFamily="34" charset="0"/>
              <a:buChar char="•"/>
              <a:defRPr/>
            </a:pPr>
            <a:r>
              <a:rPr lang="en-US" sz="1800" dirty="0"/>
              <a:t>This function does not replace the attestation requirement for a Teaching Physician working with a Resident physician as it does not support the documentation by the Teaching Physician of their face-to-face involvement with the patient during the patient encounter.</a:t>
            </a:r>
          </a:p>
        </p:txBody>
      </p:sp>
      <p:sp>
        <p:nvSpPr>
          <p:cNvPr id="6" name="Title 5"/>
          <p:cNvSpPr>
            <a:spLocks noGrp="1"/>
          </p:cNvSpPr>
          <p:nvPr>
            <p:ph type="title"/>
          </p:nvPr>
        </p:nvSpPr>
        <p:spPr/>
        <p:txBody>
          <a:bodyPr/>
          <a:lstStyle/>
          <a:p>
            <a:r>
              <a:rPr lang="en-US" dirty="0"/>
              <a:t>“Make Me the Author” Function in Epic</a:t>
            </a:r>
          </a:p>
        </p:txBody>
      </p:sp>
    </p:spTree>
    <p:extLst>
      <p:ext uri="{BB962C8B-B14F-4D97-AF65-F5344CB8AC3E}">
        <p14:creationId xmlns:p14="http://schemas.microsoft.com/office/powerpoint/2010/main" val="971910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UNC Health policy on use of scribes</a:t>
            </a:r>
          </a:p>
        </p:txBody>
      </p:sp>
      <p:graphicFrame>
        <p:nvGraphicFramePr>
          <p:cNvPr id="8" name="Table 7"/>
          <p:cNvGraphicFramePr>
            <a:graphicFrameLocks noGrp="1"/>
          </p:cNvGraphicFramePr>
          <p:nvPr>
            <p:extLst/>
          </p:nvPr>
        </p:nvGraphicFramePr>
        <p:xfrm>
          <a:off x="457199" y="1417732"/>
          <a:ext cx="8229600" cy="484075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965171">
                  <a:extLst>
                    <a:ext uri="{9D8B030D-6E8A-4147-A177-3AD203B41FA5}">
                      <a16:colId xmlns:a16="http://schemas.microsoft.com/office/drawing/2014/main" val="20000"/>
                    </a:ext>
                  </a:extLst>
                </a:gridCol>
                <a:gridCol w="4264429">
                  <a:extLst>
                    <a:ext uri="{9D8B030D-6E8A-4147-A177-3AD203B41FA5}">
                      <a16:colId xmlns:a16="http://schemas.microsoft.com/office/drawing/2014/main" val="20001"/>
                    </a:ext>
                  </a:extLst>
                </a:gridCol>
              </a:tblGrid>
              <a:tr h="38830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900" dirty="0" smtClean="0">
                          <a:latin typeface="+mn-lt"/>
                        </a:rPr>
                        <a:t>Scribes May</a:t>
                      </a:r>
                      <a:endParaRPr lang="en-US" sz="19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a:txBody>
                    <a:bodyPr/>
                    <a:lstStyle/>
                    <a:p>
                      <a:pPr algn="ctr"/>
                      <a:r>
                        <a:rPr lang="en-US" sz="1900" dirty="0" smtClean="0">
                          <a:latin typeface="+mn-lt"/>
                        </a:rPr>
                        <a:t>Scribes May NOT</a:t>
                      </a:r>
                      <a:endParaRPr lang="en-US" sz="19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extLst>
                  <a:ext uri="{0D108BD9-81ED-4DB2-BD59-A6C34878D82A}">
                    <a16:rowId xmlns:a16="http://schemas.microsoft.com/office/drawing/2014/main" val="10000"/>
                  </a:ext>
                </a:extLst>
              </a:tr>
              <a:tr h="31495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0" dirty="0" smtClean="0">
                          <a:latin typeface="+mn-lt"/>
                        </a:rPr>
                        <a:t>Review</a:t>
                      </a:r>
                      <a:r>
                        <a:rPr lang="en-US" sz="1400" b="0" baseline="0" dirty="0" smtClean="0">
                          <a:latin typeface="+mn-lt"/>
                        </a:rPr>
                        <a:t> medical records for completeness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Enter </a:t>
                      </a:r>
                      <a:r>
                        <a:rPr lang="en-US" sz="1400" strike="noStrike" dirty="0" smtClean="0">
                          <a:solidFill>
                            <a:schemeClr val="tx1"/>
                          </a:solidFill>
                          <a:latin typeface="+mn-lt"/>
                        </a:rPr>
                        <a:t>medication</a:t>
                      </a:r>
                      <a:r>
                        <a:rPr lang="en-US" sz="1400" baseline="0" dirty="0" smtClean="0">
                          <a:solidFill>
                            <a:schemeClr val="tx1"/>
                          </a:solidFill>
                          <a:latin typeface="+mn-lt"/>
                        </a:rPr>
                        <a:t> </a:t>
                      </a:r>
                      <a:r>
                        <a:rPr lang="en-US" sz="1400" baseline="0" dirty="0" smtClean="0">
                          <a:latin typeface="+mn-lt"/>
                        </a:rPr>
                        <a:t>orders on behalf of providers</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3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0" dirty="0" smtClean="0">
                          <a:latin typeface="+mn-lt"/>
                        </a:rPr>
                        <a:t>Gather</a:t>
                      </a:r>
                      <a:r>
                        <a:rPr lang="en-US" sz="1400" b="0" baseline="0" dirty="0" smtClean="0">
                          <a:latin typeface="+mn-lt"/>
                        </a:rPr>
                        <a:t> and document clinical information from other current or historical records under the direction of the provider</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Provide</a:t>
                      </a:r>
                      <a:r>
                        <a:rPr lang="en-US" sz="1400" baseline="0" dirty="0" smtClean="0">
                          <a:latin typeface="+mn-lt"/>
                        </a:rPr>
                        <a:t> any clinical care to patients while acting as scribes</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3140">
                <a:tc>
                  <a:txBody>
                    <a:bodyPr/>
                    <a:lstStyle/>
                    <a:p>
                      <a:pPr algn="l"/>
                      <a:r>
                        <a:rPr lang="en-US" sz="1400" b="0" dirty="0" smtClean="0">
                          <a:latin typeface="+mn-lt"/>
                        </a:rPr>
                        <a:t>Assist with medication reconciliation, documenting procedures,</a:t>
                      </a:r>
                      <a:r>
                        <a:rPr lang="en-US" sz="1400" b="0" baseline="0" dirty="0" smtClean="0">
                          <a:latin typeface="+mn-lt"/>
                        </a:rPr>
                        <a:t> documenting non-medication related orders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Interject their own observations, impressions, or recommendations</a:t>
                      </a:r>
                      <a:r>
                        <a:rPr lang="en-US" sz="1400" baseline="0" dirty="0" smtClean="0">
                          <a:latin typeface="+mn-lt"/>
                        </a:rPr>
                        <a:t> for care into the EHR</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3140">
                <a:tc>
                  <a:txBody>
                    <a:bodyPr/>
                    <a:lstStyle/>
                    <a:p>
                      <a:pPr algn="l"/>
                      <a:r>
                        <a:rPr lang="en-US" sz="1400" b="0" dirty="0" smtClean="0">
                          <a:latin typeface="+mn-lt"/>
                        </a:rPr>
                        <a:t>Provide</a:t>
                      </a:r>
                      <a:r>
                        <a:rPr lang="en-US" sz="1400" b="0" baseline="0" dirty="0" smtClean="0">
                          <a:latin typeface="+mn-lt"/>
                        </a:rPr>
                        <a:t> communication assistance (e.g., messaging other providers, scanning, copying medical records)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t>Enter medication orders if not authorized</a:t>
                      </a:r>
                      <a:endParaRPr lang="en-US" sz="1400" dirty="0"/>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8273">
                <a:tc>
                  <a:txBody>
                    <a:bodyPr/>
                    <a:lstStyle/>
                    <a:p>
                      <a:pPr algn="l"/>
                      <a:r>
                        <a:rPr lang="en-US" sz="1400" b="0" baseline="0" dirty="0" smtClean="0">
                          <a:latin typeface="+mn-lt"/>
                        </a:rPr>
                        <a:t>Pend medication orders</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762275"/>
                  </a:ext>
                </a:extLst>
              </a:tr>
              <a:tr h="357829">
                <a:tc gridSpan="2">
                  <a:txBody>
                    <a:bodyPr/>
                    <a:lstStyle/>
                    <a:p>
                      <a:pPr algn="ctr"/>
                      <a:r>
                        <a:rPr lang="en-US" sz="1900" b="1" kern="1200" baseline="0" dirty="0" smtClean="0">
                          <a:solidFill>
                            <a:schemeClr val="lt1"/>
                          </a:solidFill>
                          <a:latin typeface="+mn-lt"/>
                          <a:ea typeface="+mn-ea"/>
                          <a:cs typeface="+mn-cs"/>
                        </a:rPr>
                        <a:t>Scribes MUST</a:t>
                      </a: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hMerge="1">
                  <a:txBody>
                    <a:bodyPr/>
                    <a:lstStyle/>
                    <a:p>
                      <a:endParaRPr lang="en-US"/>
                    </a:p>
                  </a:txBody>
                  <a:tcPr/>
                </a:tc>
                <a:extLst>
                  <a:ext uri="{0D108BD9-81ED-4DB2-BD59-A6C34878D82A}">
                    <a16:rowId xmlns:a16="http://schemas.microsoft.com/office/drawing/2014/main" val="10005"/>
                  </a:ext>
                </a:extLst>
              </a:tr>
              <a:tr h="485125">
                <a:tc>
                  <a:txBody>
                    <a:bodyPr/>
                    <a:lstStyle/>
                    <a:p>
                      <a:pPr algn="l"/>
                      <a:r>
                        <a:rPr lang="en-US" sz="1400" b="0" dirty="0" smtClean="0">
                          <a:latin typeface="+mn-lt"/>
                        </a:rPr>
                        <a:t>Accurately enter</a:t>
                      </a:r>
                      <a:r>
                        <a:rPr lang="en-US" sz="1400" b="0" baseline="0" dirty="0" smtClean="0">
                          <a:latin typeface="+mn-lt"/>
                        </a:rPr>
                        <a:t> information into the EHR as directed by the provider</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Enter</a:t>
                      </a:r>
                      <a:r>
                        <a:rPr lang="en-US" sz="1400" baseline="0" dirty="0" smtClean="0">
                          <a:latin typeface="+mn-lt"/>
                        </a:rPr>
                        <a:t> the information under his/her own EHR log-in</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5125">
                <a:tc>
                  <a:txBody>
                    <a:bodyPr/>
                    <a:lstStyle/>
                    <a:p>
                      <a:pPr algn="l"/>
                      <a:r>
                        <a:rPr lang="en-US" sz="1400" b="0" dirty="0" smtClean="0">
                          <a:latin typeface="+mn-lt"/>
                        </a:rPr>
                        <a:t>Be</a:t>
                      </a:r>
                      <a:r>
                        <a:rPr lang="en-US" sz="1400" b="0" baseline="0" dirty="0" smtClean="0">
                          <a:latin typeface="+mn-lt"/>
                        </a:rPr>
                        <a:t> proficient in computer documentation</a:t>
                      </a:r>
                      <a:endParaRPr lang="en-US" sz="1400" b="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dirty="0" smtClean="0">
                          <a:latin typeface="+mn-lt"/>
                        </a:rPr>
                        <a:t>Complete all annually</a:t>
                      </a:r>
                      <a:r>
                        <a:rPr lang="en-US" sz="1400" baseline="0" dirty="0" smtClean="0">
                          <a:latin typeface="+mn-lt"/>
                        </a:rPr>
                        <a:t> required training related to HIPAA and sign a confidentiality agreement</a:t>
                      </a:r>
                      <a:endParaRPr lang="en-US" sz="1400" dirty="0">
                        <a:latin typeface="+mn-lt"/>
                      </a:endParaRPr>
                    </a:p>
                  </a:txBody>
                  <a:tcPr marT="47999" marB="47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1" name="TextBox 10"/>
          <p:cNvSpPr txBox="1"/>
          <p:nvPr/>
        </p:nvSpPr>
        <p:spPr>
          <a:xfrm>
            <a:off x="460835" y="6456701"/>
            <a:ext cx="7607825" cy="307777"/>
          </a:xfrm>
          <a:prstGeom prst="rect">
            <a:avLst/>
          </a:prstGeom>
          <a:noFill/>
        </p:spPr>
        <p:txBody>
          <a:bodyPr wrap="square" rtlCol="0">
            <a:spAutoFit/>
          </a:bodyPr>
          <a:lstStyle/>
          <a:p>
            <a:pPr algn="l"/>
            <a:r>
              <a:rPr lang="en-US" sz="1400" dirty="0"/>
              <a:t>See </a:t>
            </a:r>
            <a:r>
              <a:rPr lang="en-US" sz="1400" dirty="0" err="1" smtClean="0"/>
              <a:t>PolicyStat</a:t>
            </a:r>
            <a:r>
              <a:rPr lang="en-US" sz="1400" dirty="0" smtClean="0"/>
              <a:t>: </a:t>
            </a:r>
            <a:r>
              <a:rPr lang="en-US" sz="1400" i="1" dirty="0"/>
              <a:t>Documentation of Care and Health-Related Data by </a:t>
            </a:r>
            <a:r>
              <a:rPr lang="en-US" sz="1400" i="1" dirty="0" smtClean="0"/>
              <a:t>Scribes</a:t>
            </a:r>
            <a:endParaRPr lang="en-US" sz="1400" i="1" dirty="0"/>
          </a:p>
        </p:txBody>
      </p:sp>
      <p:pic>
        <p:nvPicPr>
          <p:cNvPr id="12" name="Picture 11"/>
          <p:cNvPicPr>
            <a:picLocks noChangeAspect="1"/>
          </p:cNvPicPr>
          <p:nvPr/>
        </p:nvPicPr>
        <p:blipFill>
          <a:blip r:embed="rId2"/>
          <a:stretch>
            <a:fillRect/>
          </a:stretch>
        </p:blipFill>
        <p:spPr>
          <a:xfrm>
            <a:off x="4097" y="6367703"/>
            <a:ext cx="476250" cy="485775"/>
          </a:xfrm>
          <a:prstGeom prst="rect">
            <a:avLst/>
          </a:prstGeom>
        </p:spPr>
      </p:pic>
    </p:spTree>
    <p:extLst>
      <p:ext uri="{BB962C8B-B14F-4D97-AF65-F5344CB8AC3E}">
        <p14:creationId xmlns:p14="http://schemas.microsoft.com/office/powerpoint/2010/main" val="3849239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documentation</a:t>
            </a:r>
            <a:endParaRPr lang="en-US" dirty="0"/>
          </a:p>
        </p:txBody>
      </p:sp>
      <p:graphicFrame>
        <p:nvGraphicFramePr>
          <p:cNvPr id="11" name="Table 10"/>
          <p:cNvGraphicFramePr>
            <a:graphicFrameLocks noGrp="1"/>
          </p:cNvGraphicFramePr>
          <p:nvPr>
            <p:extLst/>
          </p:nvPr>
        </p:nvGraphicFramePr>
        <p:xfrm>
          <a:off x="457198" y="1433046"/>
          <a:ext cx="8229602" cy="46914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937884">
                <a:tc>
                  <a:txBody>
                    <a:bodyPr/>
                    <a:lstStyle/>
                    <a:p>
                      <a:endParaRPr lang="en-US" sz="1800" dirty="0" smtClean="0"/>
                    </a:p>
                    <a:p>
                      <a:pPr algn="ctr"/>
                      <a:r>
                        <a:rPr lang="en-US" sz="1800" dirty="0" smtClean="0"/>
                        <a:t>Scribe Required</a:t>
                      </a:r>
                      <a:r>
                        <a:rPr lang="en-US" sz="1800" baseline="0" dirty="0" smtClean="0"/>
                        <a:t> Documentation</a:t>
                      </a:r>
                    </a:p>
                    <a:p>
                      <a:endParaRPr lang="en-US" sz="1800" dirty="0"/>
                    </a:p>
                  </a:txBody>
                  <a:tcPr marL="96012" marR="96012" marT="48006" marB="48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tc>
                  <a:txBody>
                    <a:bodyPr/>
                    <a:lstStyle/>
                    <a:p>
                      <a:pPr algn="ctr"/>
                      <a:endParaRPr lang="en-US" sz="1800" dirty="0" smtClean="0"/>
                    </a:p>
                    <a:p>
                      <a:pPr algn="ctr"/>
                      <a:r>
                        <a:rPr lang="en-US" sz="1800" dirty="0" smtClean="0"/>
                        <a:t>Provider Required</a:t>
                      </a:r>
                      <a:r>
                        <a:rPr lang="en-US" sz="1800" baseline="0" dirty="0" smtClean="0"/>
                        <a:t> Documentation</a:t>
                      </a:r>
                    </a:p>
                    <a:p>
                      <a:pPr algn="ctr"/>
                      <a:endParaRPr lang="en-US" sz="1800" baseline="0" dirty="0" smtClean="0"/>
                    </a:p>
                  </a:txBody>
                  <a:tcPr marL="96012" marR="96012" marT="48006" marB="48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64D6E"/>
                    </a:solidFill>
                  </a:tcPr>
                </a:tc>
                <a:extLst>
                  <a:ext uri="{0D108BD9-81ED-4DB2-BD59-A6C34878D82A}">
                    <a16:rowId xmlns:a16="http://schemas.microsoft.com/office/drawing/2014/main" val="10000"/>
                  </a:ext>
                </a:extLst>
              </a:tr>
              <a:tr h="3009144">
                <a:tc>
                  <a:txBody>
                    <a:bodyPr/>
                    <a:lstStyle/>
                    <a:p>
                      <a:pPr>
                        <a:spcAft>
                          <a:spcPts val="600"/>
                        </a:spcAft>
                      </a:pPr>
                      <a:r>
                        <a:rPr lang="en-US" sz="1500" dirty="0" smtClean="0"/>
                        <a:t>The scribe’s note should include:</a:t>
                      </a:r>
                    </a:p>
                    <a:p>
                      <a:pPr marL="457200" lvl="0" indent="-285750">
                        <a:buClr>
                          <a:srgbClr val="4B9CD3"/>
                        </a:buClr>
                        <a:buFont typeface="Arial" panose="020B0604020202020204" pitchFamily="34" charset="0"/>
                        <a:buChar char="•"/>
                      </a:pPr>
                      <a:r>
                        <a:rPr lang="en-US" sz="1500" dirty="0" smtClean="0"/>
                        <a:t>The name, title, and signature of the scribe.</a:t>
                      </a:r>
                    </a:p>
                    <a:p>
                      <a:pPr marL="457200" lvl="0" indent="-285750">
                        <a:buClr>
                          <a:srgbClr val="4B9CD3"/>
                        </a:buClr>
                        <a:buFont typeface="Arial" panose="020B0604020202020204" pitchFamily="34" charset="0"/>
                        <a:buChar char="•"/>
                      </a:pPr>
                      <a:r>
                        <a:rPr lang="en-US" sz="1500" dirty="0" smtClean="0"/>
                        <a:t>The name of the provider providing the service.</a:t>
                      </a:r>
                    </a:p>
                    <a:p>
                      <a:pPr marL="0" indent="0">
                        <a:buFont typeface="Wingdings" panose="05000000000000000000" pitchFamily="2" charset="2"/>
                        <a:buNone/>
                      </a:pPr>
                      <a:endParaRPr lang="en-US" sz="1500" dirty="0" smtClean="0"/>
                    </a:p>
                    <a:p>
                      <a:r>
                        <a:rPr lang="en-US" sz="1500" dirty="0" smtClean="0"/>
                        <a:t>Scribe Documentation Example: </a:t>
                      </a:r>
                    </a:p>
                    <a:p>
                      <a:pPr marL="457200" indent="-285750">
                        <a:buClr>
                          <a:srgbClr val="4B9CD3"/>
                        </a:buClr>
                        <a:buFont typeface="Arial" panose="020B0604020202020204" pitchFamily="34" charset="0"/>
                        <a:buChar char="•"/>
                      </a:pPr>
                      <a:r>
                        <a:rPr lang="en-US" sz="1500" dirty="0" smtClean="0"/>
                        <a:t>Entered by</a:t>
                      </a:r>
                      <a:r>
                        <a:rPr lang="en-US" sz="1500" baseline="0" dirty="0" smtClean="0"/>
                        <a:t> ***</a:t>
                      </a:r>
                      <a:r>
                        <a:rPr lang="en-US" sz="1500" dirty="0" smtClean="0"/>
                        <a:t>, acting as scribe for ***. Signature ***</a:t>
                      </a:r>
                    </a:p>
                    <a:p>
                      <a:pPr marL="0" indent="0">
                        <a:buFont typeface="Wingdings" panose="05000000000000000000" pitchFamily="2" charset="2"/>
                        <a:buNone/>
                      </a:pPr>
                      <a:endParaRPr lang="en-US" sz="1500" dirty="0" smtClean="0"/>
                    </a:p>
                    <a:p>
                      <a:r>
                        <a:rPr lang="en-US" sz="1500" dirty="0" smtClean="0"/>
                        <a:t>Use the APP only as a scribe following the scribe policy</a:t>
                      </a:r>
                    </a:p>
                  </a:txBody>
                  <a:tcPr marL="96012" marR="96012"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Font typeface="Arial" panose="020B0604020202020204" pitchFamily="34" charset="0"/>
                        <a:buNone/>
                      </a:pPr>
                      <a:r>
                        <a:rPr lang="en-US" sz="1500" dirty="0" smtClean="0"/>
                        <a:t>The treating (billing) provider is responsible for the note and signs the encounter note. </a:t>
                      </a:r>
                    </a:p>
                    <a:p>
                      <a:pPr marL="457200" lvl="0" indent="-285750">
                        <a:spcAft>
                          <a:spcPts val="600"/>
                        </a:spcAft>
                        <a:buClr>
                          <a:srgbClr val="4B9CD3"/>
                        </a:buClr>
                        <a:buFont typeface="Arial" panose="020B0604020202020204" pitchFamily="34" charset="0"/>
                        <a:buChar char="•"/>
                      </a:pPr>
                      <a:r>
                        <a:rPr lang="en-US" sz="1500" dirty="0" smtClean="0"/>
                        <a:t>The treating physician's or treating LIP's signature on a note indicates that the physician/LIP affirms that the note adequately documents the care provided. </a:t>
                      </a:r>
                    </a:p>
                    <a:p>
                      <a:pPr marL="457200" lvl="0" indent="-285750">
                        <a:spcAft>
                          <a:spcPts val="600"/>
                        </a:spcAft>
                        <a:buClr>
                          <a:srgbClr val="4B9CD3"/>
                        </a:buClr>
                        <a:buFont typeface="Arial" panose="020B0604020202020204" pitchFamily="34" charset="0"/>
                        <a:buChar char="•"/>
                      </a:pPr>
                      <a:r>
                        <a:rPr lang="en-US" sz="1500" dirty="0" smtClean="0"/>
                        <a:t>As long as the treating provider signs and dates the note, they do not need to complete a separate statement of attestation. </a:t>
                      </a:r>
                    </a:p>
                    <a:p>
                      <a:pPr marL="457200" lvl="0" indent="-285750">
                        <a:spcAft>
                          <a:spcPts val="600"/>
                        </a:spcAft>
                        <a:buClr>
                          <a:srgbClr val="4B9CD3"/>
                        </a:buClr>
                        <a:buFont typeface="Arial" panose="020B0604020202020204" pitchFamily="34" charset="0"/>
                        <a:buChar char="•"/>
                      </a:pPr>
                      <a:r>
                        <a:rPr lang="en-US" sz="1500" dirty="0" smtClean="0"/>
                        <a:t>The provider utilizing the scribe is responsible for timely reviewing the scribe’s recorded documentation and authenticating/signing the encounter.</a:t>
                      </a:r>
                      <a:endParaRPr lang="en-US" sz="1500" baseline="0" dirty="0" smtClean="0"/>
                    </a:p>
                  </a:txBody>
                  <a:tcPr marL="96012" marR="96012"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4147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r>
              <a:rPr lang="en-US" sz="1800" dirty="0" smtClean="0"/>
              <a:t>PhysicianCompliance@unchealth.unc.edu</a:t>
            </a:r>
          </a:p>
          <a:p>
            <a:pPr lvl="2"/>
            <a:r>
              <a:rPr lang="en-US" sz="1700" dirty="0" smtClean="0">
                <a:hlinkClick r:id="rId2"/>
              </a:rPr>
              <a:t>https</a:t>
            </a:r>
            <a:r>
              <a:rPr lang="en-US" sz="1700" dirty="0">
                <a:hlinkClick r:id="rId2"/>
              </a:rPr>
              <a:t>://</a:t>
            </a:r>
            <a:r>
              <a:rPr lang="en-US" sz="1700" dirty="0" smtClean="0">
                <a:hlinkClick r:id="rId2"/>
              </a:rPr>
              <a:t>unchcs.intranet.unchealthcare.org/dept/ACP/compliance/</a:t>
            </a:r>
            <a:r>
              <a:rPr lang="en-US" sz="1700" dirty="0" smtClean="0"/>
              <a:t> </a:t>
            </a:r>
            <a:endParaRPr lang="en-US" dirty="0"/>
          </a:p>
          <a:p>
            <a:endParaRPr lang="en-US" dirty="0"/>
          </a:p>
        </p:txBody>
      </p:sp>
      <p:sp>
        <p:nvSpPr>
          <p:cNvPr id="5" name="Title 4"/>
          <p:cNvSpPr>
            <a:spLocks noGrp="1"/>
          </p:cNvSpPr>
          <p:nvPr>
            <p:ph type="title"/>
          </p:nvPr>
        </p:nvSpPr>
        <p:spPr/>
        <p:txBody>
          <a:bodyPr/>
          <a:lstStyle/>
          <a:p>
            <a:r>
              <a:rPr lang="en-US" dirty="0"/>
              <a:t>Contact us – We are here to help!</a:t>
            </a:r>
          </a:p>
        </p:txBody>
      </p:sp>
      <p:graphicFrame>
        <p:nvGraphicFramePr>
          <p:cNvPr id="7" name="Table 6"/>
          <p:cNvGraphicFramePr>
            <a:graphicFrameLocks noGrp="1"/>
          </p:cNvGraphicFramePr>
          <p:nvPr>
            <p:extLst>
              <p:ext uri="{D42A27DB-BD31-4B8C-83A1-F6EECF244321}">
                <p14:modId xmlns:p14="http://schemas.microsoft.com/office/powerpoint/2010/main" val="201484918"/>
              </p:ext>
            </p:extLst>
          </p:nvPr>
        </p:nvGraphicFramePr>
        <p:xfrm>
          <a:off x="457200" y="2686050"/>
          <a:ext cx="8229600" cy="3482027"/>
        </p:xfrm>
        <a:graphic>
          <a:graphicData uri="http://schemas.openxmlformats.org/drawingml/2006/table">
            <a:tbl>
              <a:tblPr bandRow="1"/>
              <a:tblGrid>
                <a:gridCol w="3699544">
                  <a:extLst>
                    <a:ext uri="{9D8B030D-6E8A-4147-A177-3AD203B41FA5}">
                      <a16:colId xmlns:a16="http://schemas.microsoft.com/office/drawing/2014/main" val="20000"/>
                    </a:ext>
                  </a:extLst>
                </a:gridCol>
                <a:gridCol w="4530056">
                  <a:extLst>
                    <a:ext uri="{9D8B030D-6E8A-4147-A177-3AD203B41FA5}">
                      <a16:colId xmlns:a16="http://schemas.microsoft.com/office/drawing/2014/main" val="20001"/>
                    </a:ext>
                  </a:extLst>
                </a:gridCol>
              </a:tblGrid>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smtClean="0"/>
                        <a:t>EXECUTIVE DIRECTOR</a:t>
                      </a:r>
                      <a:endParaRPr lang="en-US" sz="1400" b="1"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0"/>
                  </a:ext>
                </a:extLst>
              </a:tr>
              <a:tr h="155445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Robin Davis Shuping, RN, MHA, CPC </a:t>
                      </a:r>
                      <a:r>
                        <a:rPr lang="en-US" sz="1400" dirty="0" smtClean="0"/>
                        <a:t>| Executive Director, Physician </a:t>
                      </a:r>
                      <a:r>
                        <a:rPr lang="en-US" sz="1400" dirty="0"/>
                        <a:t>Compliance</a:t>
                      </a:r>
                    </a:p>
                    <a:p>
                      <a:pPr>
                        <a:defRPr/>
                      </a:pPr>
                      <a:r>
                        <a:rPr lang="en-US" sz="1400" dirty="0"/>
                        <a:t>UNC </a:t>
                      </a:r>
                      <a:r>
                        <a:rPr lang="en-US" sz="1400" dirty="0" smtClean="0"/>
                        <a:t>Health</a:t>
                      </a:r>
                      <a:endParaRPr lang="en-US" sz="1400" dirty="0"/>
                    </a:p>
                    <a:p>
                      <a:pPr>
                        <a:defRPr/>
                      </a:pPr>
                      <a:r>
                        <a:rPr lang="en-US" sz="1400" dirty="0" smtClean="0"/>
                        <a:t>Phone 984.974.1017</a:t>
                      </a:r>
                    </a:p>
                    <a:p>
                      <a:pPr>
                        <a:defRPr/>
                      </a:pPr>
                      <a:r>
                        <a:rPr lang="en-US" sz="1400" u="none" dirty="0" smtClean="0"/>
                        <a:t>Robin.Shuping@unchealth.unc.edu</a:t>
                      </a:r>
                    </a:p>
                    <a:p>
                      <a:pPr>
                        <a:defRPr/>
                      </a:pPr>
                      <a:endParaRPr lang="en-US" sz="1400"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pPr>
                        <a:defRPr/>
                      </a:pPr>
                      <a:endParaRPr lang="en-US" sz="1200" dirty="0"/>
                    </a:p>
                  </a:txBody>
                  <a:tcPr/>
                </a:tc>
                <a:extLst>
                  <a:ext uri="{0D108BD9-81ED-4DB2-BD59-A6C34878D82A}">
                    <a16:rowId xmlns:a16="http://schemas.microsoft.com/office/drawing/2014/main" val="10001"/>
                  </a:ext>
                </a:extLst>
              </a:tr>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ASSOCIATE DIRECTOR</a:t>
                      </a: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2"/>
                  </a:ext>
                </a:extLst>
              </a:tr>
              <a:tr h="13180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solidFill>
                          <a:schemeClr val="tx1"/>
                        </a:solidFill>
                      </a:endParaRP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471989" y="4831319"/>
            <a:ext cx="7059436" cy="954107"/>
          </a:xfrm>
          <a:prstGeom prst="rect">
            <a:avLst/>
          </a:prstGeom>
          <a:noFill/>
        </p:spPr>
        <p:txBody>
          <a:bodyPr wrap="square" rtlCol="0">
            <a:spAutoFit/>
          </a:bodyPr>
          <a:lstStyle/>
          <a:p>
            <a:pPr algn="l">
              <a:defRPr/>
            </a:pPr>
            <a:r>
              <a:rPr lang="en-US" sz="1400" b="1" dirty="0"/>
              <a:t>Noel Wagner, RN, MSN, </a:t>
            </a:r>
            <a:r>
              <a:rPr lang="en-US" sz="1400" b="1" dirty="0" smtClean="0"/>
              <a:t>CPC </a:t>
            </a:r>
            <a:r>
              <a:rPr lang="en-US" sz="1400" dirty="0"/>
              <a:t>| </a:t>
            </a:r>
            <a:r>
              <a:rPr lang="en-US" sz="1400" dirty="0" smtClean="0"/>
              <a:t>Associate Director, Physician </a:t>
            </a:r>
            <a:r>
              <a:rPr lang="en-US" sz="1400" dirty="0"/>
              <a:t>Compliance</a:t>
            </a:r>
          </a:p>
          <a:p>
            <a:pPr algn="l">
              <a:defRPr/>
            </a:pPr>
            <a:r>
              <a:rPr lang="en-US" sz="1400" dirty="0" smtClean="0"/>
              <a:t>UNC Health</a:t>
            </a:r>
          </a:p>
          <a:p>
            <a:pPr algn="l">
              <a:defRPr/>
            </a:pPr>
            <a:r>
              <a:rPr lang="en-US" sz="1400" dirty="0" smtClean="0"/>
              <a:t>Phone 984.974.1308</a:t>
            </a:r>
          </a:p>
          <a:p>
            <a:pPr algn="l">
              <a:defRPr/>
            </a:pPr>
            <a:r>
              <a:rPr lang="en-US" sz="1400" dirty="0" smtClean="0"/>
              <a:t>Noel.Wagner@unchealth.unc.edu</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3923536562"/>
              </p:ext>
            </p:extLst>
          </p:nvPr>
        </p:nvGraphicFramePr>
        <p:xfrm>
          <a:off x="2771775" y="6054846"/>
          <a:ext cx="4000500" cy="655320"/>
        </p:xfrm>
        <a:graphic>
          <a:graphicData uri="http://schemas.openxmlformats.org/drawingml/2006/table">
            <a:tbl>
              <a:tblPr bandRow="1"/>
              <a:tblGrid>
                <a:gridCol w="4000500">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rPr>
                        <a:t>Confidential Hotline:</a:t>
                      </a:r>
                      <a:r>
                        <a:rPr lang="en-US" sz="1600" baseline="0" dirty="0">
                          <a:solidFill>
                            <a:schemeClr val="tx1"/>
                          </a:solidFill>
                          <a:latin typeface="+mn-lt"/>
                        </a:rPr>
                        <a:t> </a:t>
                      </a:r>
                      <a:r>
                        <a:rPr lang="en-US" sz="1600" dirty="0">
                          <a:solidFill>
                            <a:schemeClr val="tx1"/>
                          </a:solidFill>
                          <a:latin typeface="+mn-lt"/>
                        </a:rPr>
                        <a:t>1-800-362-2921 </a:t>
                      </a:r>
                    </a:p>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hlinkClick r:id="rId3"/>
                        </a:rPr>
                        <a:t>http://</a:t>
                      </a:r>
                      <a:r>
                        <a:rPr lang="en-US" sz="1600" dirty="0" smtClean="0">
                          <a:solidFill>
                            <a:schemeClr val="tx1"/>
                          </a:solidFill>
                          <a:latin typeface="+mn-lt"/>
                          <a:hlinkClick r:id="rId3"/>
                        </a:rPr>
                        <a:t>hotline.unchealthcare.org</a:t>
                      </a:r>
                      <a:r>
                        <a:rPr lang="en-US" sz="1600" dirty="0" smtClean="0">
                          <a:solidFill>
                            <a:schemeClr val="tx1"/>
                          </a:solidFill>
                          <a:latin typeface="+mn-lt"/>
                        </a:rPr>
                        <a:t> </a:t>
                      </a:r>
                      <a:endParaRPr lang="en-US" sz="1600" dirty="0">
                        <a:solidFill>
                          <a:schemeClr val="tx1"/>
                        </a:solidFill>
                        <a:latin typeface="+mn-lt"/>
                      </a:endParaRPr>
                    </a:p>
                  </a:txBody>
                  <a:tcPr marL="96012" marR="960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a:stretch>
            <a:fillRect/>
          </a:stretch>
        </p:blipFill>
        <p:spPr>
          <a:xfrm>
            <a:off x="2381085" y="6021699"/>
            <a:ext cx="647828" cy="640214"/>
          </a:xfrm>
          <a:prstGeom prst="rect">
            <a:avLst/>
          </a:prstGeom>
        </p:spPr>
      </p:pic>
    </p:spTree>
    <p:extLst>
      <p:ext uri="{BB962C8B-B14F-4D97-AF65-F5344CB8AC3E}">
        <p14:creationId xmlns:p14="http://schemas.microsoft.com/office/powerpoint/2010/main" val="1788937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a:t>
            </a:r>
            <a:r>
              <a:rPr lang="en-US" dirty="0" smtClean="0"/>
              <a:t>you!</a:t>
            </a:r>
            <a:endParaRPr lang="en-US" dirty="0"/>
          </a:p>
        </p:txBody>
      </p:sp>
    </p:spTree>
    <p:extLst>
      <p:ext uri="{BB962C8B-B14F-4D97-AF65-F5344CB8AC3E}">
        <p14:creationId xmlns:p14="http://schemas.microsoft.com/office/powerpoint/2010/main" val="324533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285750" lvl="0" indent="-285750">
              <a:lnSpc>
                <a:spcPct val="150000"/>
              </a:lnSpc>
              <a:spcAft>
                <a:spcPts val="0"/>
              </a:spcAft>
              <a:buClr>
                <a:srgbClr val="99CCFF"/>
              </a:buClr>
              <a:buSzPct val="100000"/>
              <a:buFont typeface="Arial" panose="020B0604020202020204" pitchFamily="34" charset="0"/>
              <a:buChar char="•"/>
              <a:defRPr/>
            </a:pPr>
            <a:r>
              <a:rPr lang="en-US" altLang="en-US" sz="1800" dirty="0"/>
              <a:t>The Level of Service provided is based on:</a:t>
            </a:r>
          </a:p>
          <a:p>
            <a:pPr marL="801688" lvl="2" indent="-285750">
              <a:lnSpc>
                <a:spcPct val="150000"/>
              </a:lnSpc>
              <a:spcAft>
                <a:spcPts val="0"/>
              </a:spcAft>
              <a:buClr>
                <a:srgbClr val="99CCFF"/>
              </a:buClr>
              <a:buSzPct val="100000"/>
              <a:defRPr/>
            </a:pPr>
            <a:r>
              <a:rPr lang="en-US" altLang="en-US" sz="1800" dirty="0"/>
              <a:t>Your resource expenditure</a:t>
            </a:r>
          </a:p>
          <a:p>
            <a:pPr marL="801688" lvl="2" indent="-285750">
              <a:lnSpc>
                <a:spcPct val="150000"/>
              </a:lnSpc>
              <a:spcAft>
                <a:spcPts val="0"/>
              </a:spcAft>
              <a:buClr>
                <a:srgbClr val="99CCFF"/>
              </a:buClr>
              <a:buSzPct val="100000"/>
              <a:defRPr/>
            </a:pPr>
            <a:r>
              <a:rPr lang="en-US" altLang="en-US" sz="1800" dirty="0"/>
              <a:t>Patient’s presenting illness or condition </a:t>
            </a:r>
          </a:p>
          <a:p>
            <a:pPr marL="514350" lvl="2" indent="-285750">
              <a:lnSpc>
                <a:spcPct val="150000"/>
              </a:lnSpc>
              <a:spcAft>
                <a:spcPts val="0"/>
              </a:spcAft>
              <a:buClr>
                <a:srgbClr val="99CCFF"/>
              </a:buClr>
              <a:buSzPct val="100000"/>
              <a:defRPr/>
            </a:pPr>
            <a:endParaRPr lang="en-US" altLang="en-US" sz="1800" dirty="0"/>
          </a:p>
          <a:p>
            <a:pPr marL="285750" lvl="0" indent="-285750">
              <a:lnSpc>
                <a:spcPct val="150000"/>
              </a:lnSpc>
              <a:spcAft>
                <a:spcPts val="0"/>
              </a:spcAft>
              <a:buClr>
                <a:srgbClr val="99CCFF"/>
              </a:buClr>
              <a:buSzPct val="100000"/>
              <a:buFont typeface="Arial" panose="020B0604020202020204" pitchFamily="34" charset="0"/>
              <a:buChar char="•"/>
              <a:defRPr/>
            </a:pPr>
            <a:r>
              <a:rPr lang="en-US" altLang="en-US" sz="1800" dirty="0"/>
              <a:t>Documentation should support:</a:t>
            </a:r>
          </a:p>
          <a:p>
            <a:pPr marL="801688" lvl="2" indent="-285750">
              <a:lnSpc>
                <a:spcPct val="150000"/>
              </a:lnSpc>
              <a:spcAft>
                <a:spcPts val="0"/>
              </a:spcAft>
              <a:buClr>
                <a:srgbClr val="99CCFF"/>
              </a:buClr>
              <a:buSzPct val="100000"/>
              <a:defRPr/>
            </a:pPr>
            <a:r>
              <a:rPr lang="en-US" altLang="en-US" sz="1800" dirty="0"/>
              <a:t>The severity of the patient’s condition/diagnosis</a:t>
            </a:r>
          </a:p>
          <a:p>
            <a:pPr marL="801688" lvl="2" indent="-285750">
              <a:lnSpc>
                <a:spcPct val="150000"/>
              </a:lnSpc>
              <a:spcAft>
                <a:spcPts val="0"/>
              </a:spcAft>
              <a:buClr>
                <a:srgbClr val="99CCFF"/>
              </a:buClr>
              <a:buSzPct val="100000"/>
              <a:defRPr/>
            </a:pPr>
            <a:r>
              <a:rPr lang="en-US" altLang="en-US" sz="1800" dirty="0"/>
              <a:t>Your effort in managing or treating the diagnosis</a:t>
            </a:r>
          </a:p>
          <a:p>
            <a:pPr marL="1144588" lvl="3" indent="-285750">
              <a:lnSpc>
                <a:spcPct val="150000"/>
              </a:lnSpc>
              <a:spcAft>
                <a:spcPts val="0"/>
              </a:spcAft>
              <a:buClr>
                <a:srgbClr val="99CCFF"/>
              </a:buClr>
              <a:buSzPct val="100000"/>
              <a:buFont typeface="Arial" panose="020B0604020202020204" pitchFamily="34" charset="0"/>
              <a:buChar char="•"/>
              <a:defRPr/>
            </a:pPr>
            <a:r>
              <a:rPr lang="en-US" altLang="en-US" sz="1800" dirty="0"/>
              <a:t>Components of the history and exam</a:t>
            </a:r>
          </a:p>
          <a:p>
            <a:pPr marL="1144588" lvl="3" indent="-285750">
              <a:lnSpc>
                <a:spcPct val="150000"/>
              </a:lnSpc>
              <a:spcAft>
                <a:spcPts val="0"/>
              </a:spcAft>
              <a:buClr>
                <a:srgbClr val="99CCFF"/>
              </a:buClr>
              <a:buSzPct val="100000"/>
              <a:buFont typeface="Arial" panose="020B0604020202020204" pitchFamily="34" charset="0"/>
              <a:buChar char="•"/>
              <a:defRPr/>
            </a:pPr>
            <a:r>
              <a:rPr lang="en-US" altLang="en-US" sz="1800" dirty="0"/>
              <a:t>Other work, such as reviewing notes or images</a:t>
            </a:r>
          </a:p>
          <a:p>
            <a:pPr marL="1144588" lvl="3" indent="-285750">
              <a:lnSpc>
                <a:spcPct val="150000"/>
              </a:lnSpc>
              <a:spcAft>
                <a:spcPts val="0"/>
              </a:spcAft>
              <a:buClr>
                <a:srgbClr val="99CCFF"/>
              </a:buClr>
              <a:buSzPct val="100000"/>
              <a:buFont typeface="Arial" panose="020B0604020202020204" pitchFamily="34" charset="0"/>
              <a:buChar char="•"/>
              <a:defRPr/>
            </a:pPr>
            <a:r>
              <a:rPr lang="en-US" altLang="en-US" sz="1800" dirty="0"/>
              <a:t>Complexity of case</a:t>
            </a:r>
          </a:p>
        </p:txBody>
      </p:sp>
      <p:sp>
        <p:nvSpPr>
          <p:cNvPr id="6" name="Title 5"/>
          <p:cNvSpPr>
            <a:spLocks noGrp="1"/>
          </p:cNvSpPr>
          <p:nvPr>
            <p:ph type="title"/>
          </p:nvPr>
        </p:nvSpPr>
        <p:spPr>
          <a:xfrm>
            <a:off x="457199" y="342900"/>
            <a:ext cx="10415240" cy="723900"/>
          </a:xfrm>
        </p:spPr>
        <p:txBody>
          <a:bodyPr/>
          <a:lstStyle/>
          <a:p>
            <a:r>
              <a:rPr lang="en-US" dirty="0"/>
              <a:t>Valuing the Work of </a:t>
            </a:r>
            <a:r>
              <a:rPr lang="en-US" dirty="0" smtClean="0"/>
              <a:t>E/M Services</a:t>
            </a:r>
            <a:endParaRPr lang="en-US" dirty="0"/>
          </a:p>
        </p:txBody>
      </p:sp>
    </p:spTree>
    <p:extLst>
      <p:ext uri="{BB962C8B-B14F-4D97-AF65-F5344CB8AC3E}">
        <p14:creationId xmlns:p14="http://schemas.microsoft.com/office/powerpoint/2010/main" val="290317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marL="815975" lvl="1" indent="-457200" fontAlgn="base">
              <a:spcBef>
                <a:spcPts val="600"/>
              </a:spcBef>
              <a:spcAft>
                <a:spcPts val="1200"/>
              </a:spcAft>
              <a:buClr>
                <a:srgbClr val="8BC9FD"/>
              </a:buClr>
              <a:buFont typeface="+mj-lt"/>
              <a:buAutoNum type="arabicPeriod"/>
              <a:tabLst/>
              <a:defRPr/>
            </a:pPr>
            <a:r>
              <a:rPr lang="en-US" sz="2400" b="0" kern="0" dirty="0">
                <a:solidFill>
                  <a:schemeClr val="tx2"/>
                </a:solidFill>
              </a:rPr>
              <a:t>History</a:t>
            </a:r>
          </a:p>
          <a:p>
            <a:pPr marL="1154112" lvl="2" indent="-342900" defTabSz="914400" fontAlgn="base">
              <a:spcBef>
                <a:spcPts val="600"/>
              </a:spcBef>
              <a:spcAft>
                <a:spcPts val="1200"/>
              </a:spcAft>
              <a:buClr>
                <a:srgbClr val="8BC9FD"/>
              </a:buClr>
              <a:tabLst/>
              <a:defRPr/>
            </a:pPr>
            <a:r>
              <a:rPr lang="en-US" sz="2200" kern="0" dirty="0"/>
              <a:t>History of Present Illness (HPI)	</a:t>
            </a:r>
          </a:p>
          <a:p>
            <a:pPr marL="1154112" lvl="2" indent="-342900" defTabSz="914400" fontAlgn="base">
              <a:spcBef>
                <a:spcPts val="600"/>
              </a:spcBef>
              <a:spcAft>
                <a:spcPts val="1200"/>
              </a:spcAft>
              <a:buClr>
                <a:srgbClr val="8BC9FD"/>
              </a:buClr>
              <a:tabLst/>
              <a:defRPr/>
            </a:pPr>
            <a:r>
              <a:rPr lang="en-US" sz="2200" kern="0" dirty="0"/>
              <a:t>Review of Systems (ROS)</a:t>
            </a:r>
          </a:p>
          <a:p>
            <a:pPr marL="1154112" lvl="2" indent="-342900" defTabSz="914400" fontAlgn="base">
              <a:spcBef>
                <a:spcPts val="600"/>
              </a:spcBef>
              <a:spcAft>
                <a:spcPts val="1200"/>
              </a:spcAft>
              <a:buClr>
                <a:srgbClr val="8BC9FD"/>
              </a:buClr>
              <a:tabLst/>
              <a:defRPr/>
            </a:pPr>
            <a:r>
              <a:rPr lang="en-US" sz="2200" kern="0" dirty="0"/>
              <a:t>Past, Family, Social History (PFSH)</a:t>
            </a:r>
          </a:p>
          <a:p>
            <a:pPr marL="815975" lvl="1" indent="-457200" fontAlgn="base">
              <a:spcBef>
                <a:spcPts val="600"/>
              </a:spcBef>
              <a:spcAft>
                <a:spcPts val="1200"/>
              </a:spcAft>
              <a:buClr>
                <a:srgbClr val="8BC9FD"/>
              </a:buClr>
              <a:buFont typeface="+mj-lt"/>
              <a:buAutoNum type="arabicPeriod"/>
              <a:tabLst/>
              <a:defRPr/>
            </a:pPr>
            <a:r>
              <a:rPr lang="en-US" sz="2400" b="0" kern="0" dirty="0">
                <a:solidFill>
                  <a:schemeClr val="tx2"/>
                </a:solidFill>
              </a:rPr>
              <a:t>Examination</a:t>
            </a:r>
          </a:p>
          <a:p>
            <a:pPr marL="815975" lvl="1" indent="-457200" fontAlgn="base">
              <a:spcBef>
                <a:spcPts val="600"/>
              </a:spcBef>
              <a:spcAft>
                <a:spcPts val="1200"/>
              </a:spcAft>
              <a:buClr>
                <a:srgbClr val="8BC9FD"/>
              </a:buClr>
              <a:buFont typeface="+mj-lt"/>
              <a:buAutoNum type="arabicPeriod"/>
              <a:tabLst/>
              <a:defRPr/>
            </a:pPr>
            <a:r>
              <a:rPr lang="en-US" sz="2400" b="0" kern="0" dirty="0">
                <a:solidFill>
                  <a:schemeClr val="tx2"/>
                </a:solidFill>
              </a:rPr>
              <a:t>Medical Decision Making</a:t>
            </a:r>
          </a:p>
          <a:p>
            <a:pPr marL="358775" lvl="1" fontAlgn="base">
              <a:spcBef>
                <a:spcPts val="600"/>
              </a:spcBef>
              <a:spcAft>
                <a:spcPts val="1200"/>
              </a:spcAft>
              <a:buClr>
                <a:srgbClr val="8BC9FD"/>
              </a:buClr>
              <a:tabLst/>
              <a:defRPr/>
            </a:pPr>
            <a:endParaRPr lang="en-US" sz="2400" b="0" kern="0" dirty="0">
              <a:solidFill>
                <a:schemeClr val="tx2"/>
              </a:solidFill>
            </a:endParaRPr>
          </a:p>
          <a:p>
            <a:pPr indent="-98425">
              <a:spcBef>
                <a:spcPts val="600"/>
              </a:spcBef>
              <a:spcAft>
                <a:spcPts val="1200"/>
              </a:spcAft>
              <a:buClr>
                <a:srgbClr val="8BC9FD"/>
              </a:buClr>
              <a:defRPr/>
            </a:pPr>
            <a:r>
              <a:rPr lang="en-US" kern="0" dirty="0"/>
              <a:t>NOTE:  All three key components are required for emergency medicine coding.</a:t>
            </a:r>
          </a:p>
        </p:txBody>
      </p:sp>
      <p:sp>
        <p:nvSpPr>
          <p:cNvPr id="6" name="Title 5"/>
          <p:cNvSpPr>
            <a:spLocks noGrp="1"/>
          </p:cNvSpPr>
          <p:nvPr>
            <p:ph type="title"/>
          </p:nvPr>
        </p:nvSpPr>
        <p:spPr/>
        <p:txBody>
          <a:bodyPr/>
          <a:lstStyle/>
          <a:p>
            <a:r>
              <a:rPr lang="en-US" altLang="en-US" dirty="0"/>
              <a:t>Three Key Components of E/M Coding</a:t>
            </a:r>
            <a:endParaRPr lang="en-US" dirty="0"/>
          </a:p>
        </p:txBody>
      </p:sp>
    </p:spTree>
    <p:extLst>
      <p:ext uri="{BB962C8B-B14F-4D97-AF65-F5344CB8AC3E}">
        <p14:creationId xmlns:p14="http://schemas.microsoft.com/office/powerpoint/2010/main" val="188153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lvl="0">
              <a:spcBef>
                <a:spcPts val="600"/>
              </a:spcBef>
              <a:spcAft>
                <a:spcPts val="1200"/>
              </a:spcAft>
              <a:buClr>
                <a:srgbClr val="003366"/>
              </a:buClr>
              <a:defRPr/>
            </a:pPr>
            <a:r>
              <a:rPr lang="en-US" sz="1800" kern="0" dirty="0"/>
              <a:t>The chief complaint (CC) is a concise statement describing the symptom(s), problem(s), condition(s), diagnosis, or other factor that is the reason for the patient encounter.</a:t>
            </a:r>
          </a:p>
          <a:p>
            <a:pPr marL="644525" lvl="1" indent="-285750">
              <a:spcBef>
                <a:spcPts val="600"/>
              </a:spcBef>
              <a:spcAft>
                <a:spcPts val="1200"/>
              </a:spcAft>
              <a:buClr>
                <a:srgbClr val="8BC9FD"/>
              </a:buClr>
              <a:buFont typeface="Arial" panose="020B0604020202020204" pitchFamily="34" charset="0"/>
              <a:buChar char="•"/>
              <a:defRPr/>
            </a:pPr>
            <a:r>
              <a:rPr lang="en-US" b="0" kern="0" dirty="0">
                <a:solidFill>
                  <a:schemeClr val="tx2"/>
                </a:solidFill>
              </a:rPr>
              <a:t>Required for all E/M services</a:t>
            </a:r>
          </a:p>
          <a:p>
            <a:pPr marL="644525" lvl="1" indent="-285750">
              <a:spcBef>
                <a:spcPts val="600"/>
              </a:spcBef>
              <a:spcAft>
                <a:spcPts val="1200"/>
              </a:spcAft>
              <a:buClr>
                <a:srgbClr val="8BC9FD"/>
              </a:buClr>
              <a:buFont typeface="Arial" panose="020B0604020202020204" pitchFamily="34" charset="0"/>
              <a:buChar char="•"/>
              <a:defRPr/>
            </a:pPr>
            <a:r>
              <a:rPr lang="en-US" b="0" kern="0" dirty="0">
                <a:solidFill>
                  <a:schemeClr val="tx2"/>
                </a:solidFill>
              </a:rPr>
              <a:t>Typically provided by the patient in their own words but can be the observation of the provider if the patient is unable to provide</a:t>
            </a:r>
          </a:p>
          <a:p>
            <a:pPr marL="644525" lvl="1" indent="-285750">
              <a:spcBef>
                <a:spcPts val="600"/>
              </a:spcBef>
              <a:spcAft>
                <a:spcPts val="1200"/>
              </a:spcAft>
              <a:buClr>
                <a:srgbClr val="8BC9FD"/>
              </a:buClr>
              <a:buFont typeface="Arial" panose="020B0604020202020204" pitchFamily="34" charset="0"/>
              <a:buChar char="•"/>
              <a:defRPr/>
            </a:pPr>
            <a:r>
              <a:rPr lang="en-US" b="0" kern="0" dirty="0">
                <a:solidFill>
                  <a:schemeClr val="tx2"/>
                </a:solidFill>
              </a:rPr>
              <a:t>Must be clearly documented</a:t>
            </a:r>
            <a:endParaRPr lang="en-US" b="0" i="1" kern="0" dirty="0">
              <a:solidFill>
                <a:schemeClr val="tx2"/>
              </a:solidFill>
            </a:endParaRPr>
          </a:p>
        </p:txBody>
      </p:sp>
      <p:sp>
        <p:nvSpPr>
          <p:cNvPr id="6" name="Title 5"/>
          <p:cNvSpPr>
            <a:spLocks noGrp="1"/>
          </p:cNvSpPr>
          <p:nvPr>
            <p:ph type="title"/>
          </p:nvPr>
        </p:nvSpPr>
        <p:spPr/>
        <p:txBody>
          <a:bodyPr/>
          <a:lstStyle/>
          <a:p>
            <a:r>
              <a:rPr lang="en-US" dirty="0" smtClean="0"/>
              <a:t>Chief Complaint</a:t>
            </a:r>
            <a:endParaRPr lang="en-US" dirty="0"/>
          </a:p>
        </p:txBody>
      </p:sp>
    </p:spTree>
    <p:extLst>
      <p:ext uri="{BB962C8B-B14F-4D97-AF65-F5344CB8AC3E}">
        <p14:creationId xmlns:p14="http://schemas.microsoft.com/office/powerpoint/2010/main" val="773762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059480" cy="4676776"/>
          </a:xfrm>
        </p:spPr>
        <p:txBody>
          <a:bodyPr/>
          <a:lstStyle/>
          <a:p>
            <a:pPr lvl="0">
              <a:spcAft>
                <a:spcPts val="2400"/>
              </a:spcAft>
              <a:buClr>
                <a:srgbClr val="8BC9FD"/>
              </a:buClr>
              <a:defRPr/>
            </a:pPr>
            <a:r>
              <a:rPr lang="en-US" sz="1800" kern="0" dirty="0"/>
              <a:t>A chronological description of the development of the patient’s present illness from the first sign/symptom to the present.</a:t>
            </a:r>
          </a:p>
          <a:p>
            <a:pPr marL="285750" lvl="0" indent="-285750">
              <a:spcAft>
                <a:spcPts val="600"/>
              </a:spcAft>
              <a:buClr>
                <a:srgbClr val="8BC9FD"/>
              </a:buClr>
              <a:buFont typeface="Arial" panose="020B0604020202020204" pitchFamily="34" charset="0"/>
              <a:buChar char="•"/>
              <a:defRPr/>
            </a:pPr>
            <a:r>
              <a:rPr lang="en-US" sz="1800" kern="0" dirty="0"/>
              <a:t>Two HPI Levels:</a:t>
            </a:r>
          </a:p>
          <a:p>
            <a:pPr marL="644525" lvl="1" indent="-285750">
              <a:spcAft>
                <a:spcPts val="600"/>
              </a:spcAft>
              <a:buClr>
                <a:srgbClr val="8BC9FD"/>
              </a:buClr>
              <a:buFont typeface="Arial" panose="020B0604020202020204" pitchFamily="34" charset="0"/>
              <a:buChar char="•"/>
              <a:defRPr/>
            </a:pPr>
            <a:r>
              <a:rPr lang="en-US" b="0" kern="0" dirty="0" smtClean="0">
                <a:solidFill>
                  <a:schemeClr val="tx2"/>
                </a:solidFill>
              </a:rPr>
              <a:t>Brief (1-3 elements) </a:t>
            </a:r>
            <a:r>
              <a:rPr lang="en-US" b="0" kern="0" dirty="0" smtClean="0">
                <a:solidFill>
                  <a:srgbClr val="FF0000"/>
                </a:solidFill>
              </a:rPr>
              <a:t>99281–99283</a:t>
            </a:r>
          </a:p>
          <a:p>
            <a:pPr marL="644525" lvl="1" indent="-285750">
              <a:spcAft>
                <a:spcPts val="600"/>
              </a:spcAft>
              <a:buClr>
                <a:srgbClr val="8BC9FD"/>
              </a:buClr>
              <a:buFont typeface="Arial" panose="020B0604020202020204" pitchFamily="34" charset="0"/>
              <a:buChar char="•"/>
              <a:defRPr/>
            </a:pPr>
            <a:r>
              <a:rPr lang="en-US" b="0" kern="0" dirty="0" smtClean="0">
                <a:solidFill>
                  <a:schemeClr val="tx2"/>
                </a:solidFill>
              </a:rPr>
              <a:t>Extended (4+ elements) </a:t>
            </a:r>
            <a:r>
              <a:rPr lang="en-US" b="0" kern="0" dirty="0" smtClean="0">
                <a:solidFill>
                  <a:srgbClr val="FF0000"/>
                </a:solidFill>
              </a:rPr>
              <a:t>99284–99285</a:t>
            </a:r>
          </a:p>
          <a:p>
            <a:pPr marL="358775" indent="-358775">
              <a:spcAft>
                <a:spcPts val="600"/>
              </a:spcAft>
              <a:buClr>
                <a:srgbClr val="8BC9FD"/>
              </a:buClr>
              <a:defRPr/>
            </a:pPr>
            <a:endParaRPr lang="en-US" kern="0" dirty="0">
              <a:solidFill>
                <a:srgbClr val="FF0000"/>
              </a:solidFill>
            </a:endParaRPr>
          </a:p>
          <a:p>
            <a:pPr marL="358775" indent="-358775">
              <a:spcAft>
                <a:spcPts val="600"/>
              </a:spcAft>
              <a:buClr>
                <a:srgbClr val="8BC9FD"/>
              </a:buClr>
              <a:defRPr/>
            </a:pPr>
            <a:r>
              <a:rPr lang="en-US" dirty="0" smtClean="0"/>
              <a:t>Document </a:t>
            </a:r>
            <a:r>
              <a:rPr lang="en-US" dirty="0"/>
              <a:t>using the below descriptors</a:t>
            </a:r>
            <a:r>
              <a:rPr lang="en-US" dirty="0" smtClean="0"/>
              <a:t>:</a:t>
            </a:r>
          </a:p>
          <a:p>
            <a:pPr marL="358775" indent="-358775">
              <a:spcAft>
                <a:spcPts val="600"/>
              </a:spcAft>
              <a:buClr>
                <a:srgbClr val="8BC9FD"/>
              </a:buClr>
              <a:defRPr/>
            </a:pPr>
            <a:endParaRPr lang="en-US" b="0" kern="0" dirty="0" smtClean="0">
              <a:solidFill>
                <a:srgbClr val="FF0000"/>
              </a:solidFill>
            </a:endParaRPr>
          </a:p>
          <a:p>
            <a:pPr marL="592138" lvl="1" indent="-233363">
              <a:spcAft>
                <a:spcPts val="600"/>
              </a:spcAft>
              <a:buClr>
                <a:srgbClr val="8BC9FD"/>
              </a:buClr>
              <a:buFont typeface="Wingdings" pitchFamily="2" charset="2"/>
              <a:buChar char="§"/>
              <a:defRPr/>
            </a:pPr>
            <a:endParaRPr lang="en-US" kern="0" dirty="0">
              <a:solidFill>
                <a:schemeClr val="tx2"/>
              </a:solidFill>
            </a:endParaRPr>
          </a:p>
        </p:txBody>
      </p:sp>
      <p:sp>
        <p:nvSpPr>
          <p:cNvPr id="6" name="Title 5"/>
          <p:cNvSpPr>
            <a:spLocks noGrp="1"/>
          </p:cNvSpPr>
          <p:nvPr>
            <p:ph type="title"/>
          </p:nvPr>
        </p:nvSpPr>
        <p:spPr/>
        <p:txBody>
          <a:bodyPr/>
          <a:lstStyle/>
          <a:p>
            <a:r>
              <a:rPr lang="en-US" altLang="en-US" dirty="0"/>
              <a:t>History of Present Illness (HPI)</a:t>
            </a:r>
            <a:endParaRPr lang="en-US" dirty="0"/>
          </a:p>
        </p:txBody>
      </p:sp>
      <p:pic>
        <p:nvPicPr>
          <p:cNvPr id="3" name="Picture 2"/>
          <p:cNvPicPr>
            <a:picLocks noChangeAspect="1"/>
          </p:cNvPicPr>
          <p:nvPr/>
        </p:nvPicPr>
        <p:blipFill>
          <a:blip r:embed="rId3"/>
          <a:stretch>
            <a:fillRect/>
          </a:stretch>
        </p:blipFill>
        <p:spPr>
          <a:xfrm>
            <a:off x="1532034" y="4483543"/>
            <a:ext cx="5054022" cy="1548518"/>
          </a:xfrm>
          <a:prstGeom prst="rect">
            <a:avLst/>
          </a:prstGeom>
        </p:spPr>
      </p:pic>
    </p:spTree>
    <p:extLst>
      <p:ext uri="{BB962C8B-B14F-4D97-AF65-F5344CB8AC3E}">
        <p14:creationId xmlns:p14="http://schemas.microsoft.com/office/powerpoint/2010/main" val="293744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199" y="1584324"/>
            <a:ext cx="5737253" cy="4676776"/>
          </a:xfrm>
        </p:spPr>
        <p:txBody>
          <a:bodyPr/>
          <a:lstStyle/>
          <a:p>
            <a:pPr lvl="2">
              <a:spcAft>
                <a:spcPts val="1800"/>
              </a:spcAft>
            </a:pPr>
            <a:r>
              <a:rPr lang="en-US" sz="1800" dirty="0"/>
              <a:t>For a complete (10 or more) ROS, it is acceptable to use the statement </a:t>
            </a:r>
            <a:r>
              <a:rPr lang="en-US" sz="1800" b="1" dirty="0"/>
              <a:t>"All others Negative"</a:t>
            </a:r>
            <a:r>
              <a:rPr lang="en-US" sz="1800" dirty="0"/>
              <a:t> and </a:t>
            </a:r>
            <a:r>
              <a:rPr lang="en-US" sz="1800" b="1" dirty="0"/>
              <a:t>"No other complaints"</a:t>
            </a:r>
            <a:r>
              <a:rPr lang="en-US" sz="1800" dirty="0"/>
              <a:t> as long as the pertinent systems/symptoms/problems were addressed and documented.</a:t>
            </a:r>
          </a:p>
          <a:p>
            <a:pPr lvl="2">
              <a:spcAft>
                <a:spcPts val="1800"/>
              </a:spcAft>
            </a:pPr>
            <a:r>
              <a:rPr lang="en-US" sz="1800" dirty="0"/>
              <a:t>Avoid using statements like: "10 systems negative, 12 systems negative, etc."</a:t>
            </a:r>
          </a:p>
          <a:p>
            <a:pPr marL="1587" lvl="2" indent="0">
              <a:buNone/>
            </a:pPr>
            <a:endParaRPr lang="en-US" dirty="0"/>
          </a:p>
        </p:txBody>
      </p:sp>
      <p:sp>
        <p:nvSpPr>
          <p:cNvPr id="5" name="Title 4"/>
          <p:cNvSpPr>
            <a:spLocks noGrp="1"/>
          </p:cNvSpPr>
          <p:nvPr>
            <p:ph type="title"/>
          </p:nvPr>
        </p:nvSpPr>
        <p:spPr>
          <a:xfrm>
            <a:off x="457199" y="342900"/>
            <a:ext cx="9473610" cy="723900"/>
          </a:xfrm>
        </p:spPr>
        <p:txBody>
          <a:bodyPr/>
          <a:lstStyle/>
          <a:p>
            <a:r>
              <a:rPr lang="en-US" dirty="0"/>
              <a:t>The Review of Systems (ROS) is the most often missed subcomponent of the history</a:t>
            </a:r>
          </a:p>
        </p:txBody>
      </p:sp>
      <p:pic>
        <p:nvPicPr>
          <p:cNvPr id="7" name="Picture 6"/>
          <p:cNvPicPr>
            <a:picLocks noChangeAspect="1"/>
          </p:cNvPicPr>
          <p:nvPr/>
        </p:nvPicPr>
        <p:blipFill>
          <a:blip r:embed="rId2">
            <a:duotone>
              <a:schemeClr val="accent1">
                <a:shade val="45000"/>
                <a:satMod val="135000"/>
              </a:schemeClr>
              <a:prstClr val="white"/>
            </a:duotone>
          </a:blip>
          <a:stretch>
            <a:fillRect/>
          </a:stretch>
        </p:blipFill>
        <p:spPr>
          <a:xfrm>
            <a:off x="6194452" y="1584324"/>
            <a:ext cx="2638294" cy="2643300"/>
          </a:xfrm>
          <a:prstGeom prst="rect">
            <a:avLst/>
          </a:prstGeom>
        </p:spPr>
      </p:pic>
      <p:sp>
        <p:nvSpPr>
          <p:cNvPr id="8" name="Rectangle 7"/>
          <p:cNvSpPr/>
          <p:nvPr/>
        </p:nvSpPr>
        <p:spPr>
          <a:xfrm>
            <a:off x="457199" y="5287408"/>
            <a:ext cx="8133908" cy="973692"/>
          </a:xfrm>
          <a:prstGeom prst="rect">
            <a:avLst/>
          </a:prstGeom>
          <a:solidFill>
            <a:srgbClr val="E5F4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b="1" dirty="0" smtClean="0">
                <a:solidFill>
                  <a:schemeClr val="tx1"/>
                </a:solidFill>
              </a:rPr>
              <a:t>≥ 1 ROS required for level 1-3 ED visit/99281–99283</a:t>
            </a:r>
          </a:p>
          <a:p>
            <a:pPr algn="ctr">
              <a:spcAft>
                <a:spcPts val="600"/>
              </a:spcAft>
              <a:defRPr/>
            </a:pPr>
            <a:r>
              <a:rPr lang="en-US" b="1" dirty="0" smtClean="0">
                <a:solidFill>
                  <a:schemeClr val="tx1"/>
                </a:solidFill>
              </a:rPr>
              <a:t>≥ </a:t>
            </a:r>
            <a:r>
              <a:rPr lang="en-US" b="1" dirty="0">
                <a:solidFill>
                  <a:schemeClr val="tx1"/>
                </a:solidFill>
              </a:rPr>
              <a:t>2 ROS required for level 4 ED </a:t>
            </a:r>
            <a:r>
              <a:rPr lang="en-US" b="1" dirty="0" smtClean="0">
                <a:solidFill>
                  <a:schemeClr val="tx1"/>
                </a:solidFill>
              </a:rPr>
              <a:t>visit/99284 </a:t>
            </a:r>
          </a:p>
          <a:p>
            <a:pPr algn="ctr">
              <a:spcAft>
                <a:spcPts val="600"/>
              </a:spcAft>
              <a:defRPr/>
            </a:pPr>
            <a:r>
              <a:rPr lang="en-US" b="1" dirty="0" smtClean="0">
                <a:solidFill>
                  <a:schemeClr val="tx1"/>
                </a:solidFill>
              </a:rPr>
              <a:t>≥ </a:t>
            </a:r>
            <a:r>
              <a:rPr lang="en-US" b="1" dirty="0">
                <a:solidFill>
                  <a:schemeClr val="tx1"/>
                </a:solidFill>
              </a:rPr>
              <a:t>10 ROS required for </a:t>
            </a:r>
            <a:r>
              <a:rPr lang="en-US" b="1" dirty="0" smtClean="0">
                <a:solidFill>
                  <a:schemeClr val="tx1"/>
                </a:solidFill>
              </a:rPr>
              <a:t>level 5 ED visit/99285</a:t>
            </a:r>
            <a:endParaRPr lang="en-US" b="1" dirty="0">
              <a:solidFill>
                <a:schemeClr val="tx1"/>
              </a:solidFill>
            </a:endParaRPr>
          </a:p>
        </p:txBody>
      </p:sp>
    </p:spTree>
    <p:extLst>
      <p:ext uri="{BB962C8B-B14F-4D97-AF65-F5344CB8AC3E}">
        <p14:creationId xmlns:p14="http://schemas.microsoft.com/office/powerpoint/2010/main" val="37227101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AnQ22MeIYN3OFvcilK5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4x3_200429" id="{3EDA20D7-06CC-7F4E-9E4E-A76C50BEF802}" vid="{E9719136-E6AE-2C4C-832B-A5731A77F3E7}"/>
    </a:ext>
  </a:extLst>
</a:theme>
</file>

<file path=ppt/theme/theme2.xml><?xml version="1.0" encoding="utf-8"?>
<a:theme xmlns:a="http://schemas.openxmlformats.org/drawingml/2006/main" name="UNC-template_Blank">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433301fd-6327-46b0-8f07-1dd56f79d9db"/>
    <ds:schemaRef ds:uri="http://purl.org/dc/terms/"/>
    <ds:schemaRef ds:uri="686a8f2c-bfaf-4ad7-9398-9ae773d2042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unch_ppt_4x3_200429</Template>
  <TotalTime>1588</TotalTime>
  <Words>4678</Words>
  <Application>Microsoft Office PowerPoint</Application>
  <PresentationFormat>On-screen Show (4:3)</PresentationFormat>
  <Paragraphs>526</Paragraphs>
  <Slides>49</Slides>
  <Notes>21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1" baseType="lpstr">
      <vt:lpstr>Arial</vt:lpstr>
      <vt:lpstr>Arial Unicode MS</vt:lpstr>
      <vt:lpstr>Calibri</vt:lpstr>
      <vt:lpstr>Corbel</vt:lpstr>
      <vt:lpstr>Garamond</vt:lpstr>
      <vt:lpstr>Georgia</vt:lpstr>
      <vt:lpstr>System Font Regular</vt:lpstr>
      <vt:lpstr>Times New Roman</vt:lpstr>
      <vt:lpstr>Wingdings</vt:lpstr>
      <vt:lpstr>Office Theme</vt:lpstr>
      <vt:lpstr>UNC-template_Blank</vt:lpstr>
      <vt:lpstr>think-cell Slide</vt:lpstr>
      <vt:lpstr>UNC Health Department of Physician Compliance</vt:lpstr>
      <vt:lpstr>Agenda</vt:lpstr>
      <vt:lpstr>Coding and Documenting Emergency Medicine Services</vt:lpstr>
      <vt:lpstr>Billing Professional Services</vt:lpstr>
      <vt:lpstr>Valuing the Work of E/M Services</vt:lpstr>
      <vt:lpstr>Three Key Components of E/M Coding</vt:lpstr>
      <vt:lpstr>Chief Complaint</vt:lpstr>
      <vt:lpstr>History of Present Illness (HPI)</vt:lpstr>
      <vt:lpstr>The Review of Systems (ROS) is the most often missed subcomponent of the history</vt:lpstr>
      <vt:lpstr>Past Medical, Family, and Social History (PFSH)</vt:lpstr>
      <vt:lpstr>Physical Examination Component</vt:lpstr>
      <vt:lpstr>1995 CMS Documentation Guidelines include 8 body areas OR 8 organ systems</vt:lpstr>
      <vt:lpstr>The 1995 guidelines recognize 10 body areas and 12 organ systems</vt:lpstr>
      <vt:lpstr>1997 Documentation Guidelines</vt:lpstr>
      <vt:lpstr>Medical Decision Making Component</vt:lpstr>
      <vt:lpstr>Medical Decision Making (MDM) refers to the work performed by a provider to establish a diagnosis and/or select management or treatment options.</vt:lpstr>
      <vt:lpstr>Number of Diagnoses and/or Management Options</vt:lpstr>
      <vt:lpstr>Amount and/or Complexity of Data Reviewed/Ordered</vt:lpstr>
      <vt:lpstr>PowerPoint Presentation</vt:lpstr>
      <vt:lpstr>MDM calculation example</vt:lpstr>
      <vt:lpstr>Medical Decision Making – Documentation Tips</vt:lpstr>
      <vt:lpstr>Putting It All Together</vt:lpstr>
      <vt:lpstr>Medicare Teaching Physician Guidelines</vt:lpstr>
      <vt:lpstr>Why compliance?</vt:lpstr>
      <vt:lpstr>Why the stringent Medicare requirements? Medicare does not want to pay twice!</vt:lpstr>
      <vt:lpstr>TP supervision requirements for Medicare</vt:lpstr>
      <vt:lpstr>Billing minor procedures to Medicare</vt:lpstr>
      <vt:lpstr>Unacceptable TP attestations for Medicare</vt:lpstr>
      <vt:lpstr>TRICARE Teaching Physician Guidelines</vt:lpstr>
      <vt:lpstr>TP supervision requirements for TRICARE</vt:lpstr>
      <vt:lpstr>TP supervision requirements for TRICARE, cont.</vt:lpstr>
      <vt:lpstr>TP documentation requirements for TRICARE</vt:lpstr>
      <vt:lpstr>NC Medicaid Teaching Physician Guidelines</vt:lpstr>
      <vt:lpstr>TP supervision requirements for NC Medicaid</vt:lpstr>
      <vt:lpstr>TP documentation requirements for NC Medicaid</vt:lpstr>
      <vt:lpstr>Critical Care Services</vt:lpstr>
      <vt:lpstr>Billing critical care</vt:lpstr>
      <vt:lpstr>Critical care guidelines</vt:lpstr>
      <vt:lpstr>Critical care time</vt:lpstr>
      <vt:lpstr>Physicians and APPs may not combine critical care time</vt:lpstr>
      <vt:lpstr>Documenting critical care</vt:lpstr>
      <vt:lpstr>Documentation Integrity In the Medical Record </vt:lpstr>
      <vt:lpstr>Data Replication in Electronic Documentation</vt:lpstr>
      <vt:lpstr>What are auditors looking for?</vt:lpstr>
      <vt:lpstr>“Make Me the Author” Function in Epic</vt:lpstr>
      <vt:lpstr>UNC Health policy on use of scribes</vt:lpstr>
      <vt:lpstr>Required documentation</vt:lpstr>
      <vt:lpstr>Contact us – We are here to help!</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Runge, Melanie</cp:lastModifiedBy>
  <cp:revision>191</cp:revision>
  <dcterms:created xsi:type="dcterms:W3CDTF">2020-05-01T00:45:09Z</dcterms:created>
  <dcterms:modified xsi:type="dcterms:W3CDTF">2020-12-02T17:25:06Z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