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89" r:id="rId5"/>
  </p:sldMasterIdLst>
  <p:notesMasterIdLst>
    <p:notesMasterId r:id="rId44"/>
  </p:notesMasterIdLst>
  <p:handoutMasterIdLst>
    <p:handoutMasterId r:id="rId45"/>
  </p:handoutMasterIdLst>
  <p:sldIdLst>
    <p:sldId id="256" r:id="rId6"/>
    <p:sldId id="333" r:id="rId7"/>
    <p:sldId id="399" r:id="rId8"/>
    <p:sldId id="395" r:id="rId9"/>
    <p:sldId id="335" r:id="rId10"/>
    <p:sldId id="396" r:id="rId11"/>
    <p:sldId id="397" r:id="rId12"/>
    <p:sldId id="400" r:id="rId13"/>
    <p:sldId id="411" r:id="rId14"/>
    <p:sldId id="412" r:id="rId15"/>
    <p:sldId id="413" r:id="rId16"/>
    <p:sldId id="414" r:id="rId17"/>
    <p:sldId id="415" r:id="rId18"/>
    <p:sldId id="417" r:id="rId19"/>
    <p:sldId id="403" r:id="rId20"/>
    <p:sldId id="416" r:id="rId21"/>
    <p:sldId id="419" r:id="rId22"/>
    <p:sldId id="420" r:id="rId23"/>
    <p:sldId id="401" r:id="rId24"/>
    <p:sldId id="418" r:id="rId25"/>
    <p:sldId id="404" r:id="rId26"/>
    <p:sldId id="405" r:id="rId27"/>
    <p:sldId id="406" r:id="rId28"/>
    <p:sldId id="407" r:id="rId29"/>
    <p:sldId id="408" r:id="rId30"/>
    <p:sldId id="409" r:id="rId31"/>
    <p:sldId id="410" r:id="rId32"/>
    <p:sldId id="425" r:id="rId33"/>
    <p:sldId id="426" r:id="rId34"/>
    <p:sldId id="427" r:id="rId35"/>
    <p:sldId id="428" r:id="rId36"/>
    <p:sldId id="429" r:id="rId37"/>
    <p:sldId id="430" r:id="rId38"/>
    <p:sldId id="431" r:id="rId39"/>
    <p:sldId id="432" r:id="rId40"/>
    <p:sldId id="433" r:id="rId41"/>
    <p:sldId id="389" r:id="rId42"/>
    <p:sldId id="39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563DA"/>
    <a:srgbClr val="000099"/>
    <a:srgbClr val="BCC0C6"/>
    <a:srgbClr val="4B9CD3"/>
    <a:srgbClr val="C8E8F3"/>
    <a:srgbClr val="E0E0E0"/>
    <a:srgbClr val="F2F4F1"/>
    <a:srgbClr val="F1F3F1"/>
    <a:srgbClr val="E0E1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6" autoAdjust="0"/>
    <p:restoredTop sz="93800" autoAdjust="0"/>
  </p:normalViewPr>
  <p:slideViewPr>
    <p:cSldViewPr snapToGrid="0">
      <p:cViewPr>
        <p:scale>
          <a:sx n="66" d="100"/>
          <a:sy n="66" d="100"/>
        </p:scale>
        <p:origin x="1428" y="48"/>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52" d="100"/>
          <a:sy n="152" d="100"/>
        </p:scale>
        <p:origin x="5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90C98-A046-4E55-933A-D2644DB101E8}"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2C92EC36-2F71-4F7E-8B1A-BDFAE3D33A73}">
      <dgm:prSet phldrT="[Text]"/>
      <dgm:spPr/>
      <dgm:t>
        <a:bodyPr/>
        <a:lstStyle/>
        <a:p>
          <a:r>
            <a:rPr lang="en-US" dirty="0" smtClean="0"/>
            <a:t>Request</a:t>
          </a:r>
          <a:endParaRPr lang="en-US" dirty="0"/>
        </a:p>
      </dgm:t>
    </dgm:pt>
    <dgm:pt modelId="{CC056D9C-A776-4179-B70C-2C81481333AB}" type="parTrans" cxnId="{46B217FC-8A79-4615-9248-41F26555E2DB}">
      <dgm:prSet/>
      <dgm:spPr/>
      <dgm:t>
        <a:bodyPr/>
        <a:lstStyle/>
        <a:p>
          <a:endParaRPr lang="en-US"/>
        </a:p>
      </dgm:t>
    </dgm:pt>
    <dgm:pt modelId="{69C4411F-7FB8-44B7-B36E-0F9F1ADAAC86}" type="sibTrans" cxnId="{46B217FC-8A79-4615-9248-41F26555E2DB}">
      <dgm:prSet/>
      <dgm:spPr>
        <a:solidFill>
          <a:srgbClr val="364D6E"/>
        </a:solidFill>
      </dgm:spPr>
      <dgm:t>
        <a:bodyPr/>
        <a:lstStyle/>
        <a:p>
          <a:endParaRPr lang="en-US"/>
        </a:p>
      </dgm:t>
    </dgm:pt>
    <dgm:pt modelId="{BE8BF2F3-65B7-437D-AE34-CB9056A7A5D2}">
      <dgm:prSet phldrT="[Text]"/>
      <dgm:spPr/>
      <dgm:t>
        <a:bodyPr/>
        <a:lstStyle/>
        <a:p>
          <a:r>
            <a:rPr lang="en-US" dirty="0" smtClean="0"/>
            <a:t>Render</a:t>
          </a:r>
          <a:endParaRPr lang="en-US" dirty="0"/>
        </a:p>
      </dgm:t>
    </dgm:pt>
    <dgm:pt modelId="{021CCD60-A7BD-4A30-8FFC-902E8C555591}" type="parTrans" cxnId="{D6BFF35B-F5E4-4127-9CDD-859CF22CA001}">
      <dgm:prSet/>
      <dgm:spPr/>
      <dgm:t>
        <a:bodyPr/>
        <a:lstStyle/>
        <a:p>
          <a:endParaRPr lang="en-US"/>
        </a:p>
      </dgm:t>
    </dgm:pt>
    <dgm:pt modelId="{84540E60-5A99-4B77-8609-9C915F87677E}" type="sibTrans" cxnId="{D6BFF35B-F5E4-4127-9CDD-859CF22CA001}">
      <dgm:prSet/>
      <dgm:spPr>
        <a:solidFill>
          <a:srgbClr val="364D6E"/>
        </a:solidFill>
      </dgm:spPr>
      <dgm:t>
        <a:bodyPr/>
        <a:lstStyle/>
        <a:p>
          <a:endParaRPr lang="en-US"/>
        </a:p>
      </dgm:t>
    </dgm:pt>
    <dgm:pt modelId="{247179D4-BA0D-48E2-95ED-F9F63DC3DC50}">
      <dgm:prSet phldrT="[Text]"/>
      <dgm:spPr/>
      <dgm:t>
        <a:bodyPr/>
        <a:lstStyle/>
        <a:p>
          <a:r>
            <a:rPr lang="en-US" dirty="0" smtClean="0"/>
            <a:t>Report</a:t>
          </a:r>
          <a:endParaRPr lang="en-US" dirty="0"/>
        </a:p>
      </dgm:t>
    </dgm:pt>
    <dgm:pt modelId="{8AF7828A-268E-4E61-95D5-4A969534888C}" type="parTrans" cxnId="{876CF7F3-0843-4FB1-9F60-5587A99A72F0}">
      <dgm:prSet/>
      <dgm:spPr/>
      <dgm:t>
        <a:bodyPr/>
        <a:lstStyle/>
        <a:p>
          <a:endParaRPr lang="en-US"/>
        </a:p>
      </dgm:t>
    </dgm:pt>
    <dgm:pt modelId="{A67633C2-9967-4D96-A9CE-B0836C391003}" type="sibTrans" cxnId="{876CF7F3-0843-4FB1-9F60-5587A99A72F0}">
      <dgm:prSet/>
      <dgm:spPr/>
      <dgm:t>
        <a:bodyPr/>
        <a:lstStyle/>
        <a:p>
          <a:endParaRPr lang="en-US"/>
        </a:p>
      </dgm:t>
    </dgm:pt>
    <dgm:pt modelId="{BEF8723E-59BB-4790-9851-ABB5674B2A47}" type="pres">
      <dgm:prSet presAssocID="{3AC90C98-A046-4E55-933A-D2644DB101E8}" presName="Name0" presStyleCnt="0">
        <dgm:presLayoutVars>
          <dgm:dir/>
          <dgm:resizeHandles val="exact"/>
        </dgm:presLayoutVars>
      </dgm:prSet>
      <dgm:spPr/>
      <dgm:t>
        <a:bodyPr/>
        <a:lstStyle/>
        <a:p>
          <a:endParaRPr lang="en-US"/>
        </a:p>
      </dgm:t>
    </dgm:pt>
    <dgm:pt modelId="{F892A746-8B0C-43EF-B123-ACA968AEFAD7}" type="pres">
      <dgm:prSet presAssocID="{2C92EC36-2F71-4F7E-8B1A-BDFAE3D33A73}" presName="composite" presStyleCnt="0"/>
      <dgm:spPr/>
    </dgm:pt>
    <dgm:pt modelId="{3DEB1E76-39A4-4103-A489-2D38941CEBD9}" type="pres">
      <dgm:prSet presAssocID="{2C92EC36-2F71-4F7E-8B1A-BDFAE3D33A73}" presName="imagSh" presStyleLbl="bgImgPlace1" presStyleIdx="0" presStyleCnt="3"/>
      <dgm:spPr>
        <a:solidFill>
          <a:srgbClr val="BCC0C6"/>
        </a:solidFill>
      </dgm:spPr>
      <dgm:t>
        <a:bodyPr/>
        <a:lstStyle/>
        <a:p>
          <a:endParaRPr lang="en-US"/>
        </a:p>
      </dgm:t>
    </dgm:pt>
    <dgm:pt modelId="{9D766159-8595-44A3-B03B-29865A6125F4}" type="pres">
      <dgm:prSet presAssocID="{2C92EC36-2F71-4F7E-8B1A-BDFAE3D33A73}" presName="txNode" presStyleLbl="node1" presStyleIdx="0" presStyleCnt="3" custLinFactNeighborY="10596">
        <dgm:presLayoutVars>
          <dgm:bulletEnabled val="1"/>
        </dgm:presLayoutVars>
      </dgm:prSet>
      <dgm:spPr/>
      <dgm:t>
        <a:bodyPr/>
        <a:lstStyle/>
        <a:p>
          <a:endParaRPr lang="en-US"/>
        </a:p>
      </dgm:t>
    </dgm:pt>
    <dgm:pt modelId="{294C4816-0AA2-438B-8D41-3DEFBD4FFDEC}" type="pres">
      <dgm:prSet presAssocID="{69C4411F-7FB8-44B7-B36E-0F9F1ADAAC86}" presName="sibTrans" presStyleLbl="sibTrans2D1" presStyleIdx="0" presStyleCnt="2"/>
      <dgm:spPr/>
      <dgm:t>
        <a:bodyPr/>
        <a:lstStyle/>
        <a:p>
          <a:endParaRPr lang="en-US"/>
        </a:p>
      </dgm:t>
    </dgm:pt>
    <dgm:pt modelId="{081F74B1-EC38-4FBC-B2DF-F29C2482F0DC}" type="pres">
      <dgm:prSet presAssocID="{69C4411F-7FB8-44B7-B36E-0F9F1ADAAC86}" presName="connTx" presStyleLbl="sibTrans2D1" presStyleIdx="0" presStyleCnt="2"/>
      <dgm:spPr/>
      <dgm:t>
        <a:bodyPr/>
        <a:lstStyle/>
        <a:p>
          <a:endParaRPr lang="en-US"/>
        </a:p>
      </dgm:t>
    </dgm:pt>
    <dgm:pt modelId="{4AEF00C5-BBD9-432F-891C-B608DB2FBE07}" type="pres">
      <dgm:prSet presAssocID="{BE8BF2F3-65B7-437D-AE34-CB9056A7A5D2}" presName="composite" presStyleCnt="0"/>
      <dgm:spPr/>
    </dgm:pt>
    <dgm:pt modelId="{E2EC8D89-8686-4E92-8200-726BC966A565}" type="pres">
      <dgm:prSet presAssocID="{BE8BF2F3-65B7-437D-AE34-CB9056A7A5D2}" presName="imagSh" presStyleLbl="bgImgPlace1" presStyleIdx="1" presStyleCnt="3"/>
      <dgm:spPr>
        <a:solidFill>
          <a:srgbClr val="BCC0C6"/>
        </a:solidFill>
      </dgm:spPr>
      <dgm:t>
        <a:bodyPr/>
        <a:lstStyle/>
        <a:p>
          <a:endParaRPr lang="en-US"/>
        </a:p>
      </dgm:t>
    </dgm:pt>
    <dgm:pt modelId="{72FFB8F5-1494-43CF-991F-7F28594D6A3D}" type="pres">
      <dgm:prSet presAssocID="{BE8BF2F3-65B7-437D-AE34-CB9056A7A5D2}" presName="txNode" presStyleLbl="node1" presStyleIdx="1" presStyleCnt="3" custLinFactNeighborY="10596">
        <dgm:presLayoutVars>
          <dgm:bulletEnabled val="1"/>
        </dgm:presLayoutVars>
      </dgm:prSet>
      <dgm:spPr/>
      <dgm:t>
        <a:bodyPr/>
        <a:lstStyle/>
        <a:p>
          <a:endParaRPr lang="en-US"/>
        </a:p>
      </dgm:t>
    </dgm:pt>
    <dgm:pt modelId="{96A0A13E-53D9-4BED-A128-94407F6BECB0}" type="pres">
      <dgm:prSet presAssocID="{84540E60-5A99-4B77-8609-9C915F87677E}" presName="sibTrans" presStyleLbl="sibTrans2D1" presStyleIdx="1" presStyleCnt="2"/>
      <dgm:spPr/>
      <dgm:t>
        <a:bodyPr/>
        <a:lstStyle/>
        <a:p>
          <a:endParaRPr lang="en-US"/>
        </a:p>
      </dgm:t>
    </dgm:pt>
    <dgm:pt modelId="{1D4B6FA5-09AB-4505-ACFC-C422B2F17B84}" type="pres">
      <dgm:prSet presAssocID="{84540E60-5A99-4B77-8609-9C915F87677E}" presName="connTx" presStyleLbl="sibTrans2D1" presStyleIdx="1" presStyleCnt="2"/>
      <dgm:spPr/>
      <dgm:t>
        <a:bodyPr/>
        <a:lstStyle/>
        <a:p>
          <a:endParaRPr lang="en-US"/>
        </a:p>
      </dgm:t>
    </dgm:pt>
    <dgm:pt modelId="{62DDEC62-9266-48E3-B42C-49E78C3172C9}" type="pres">
      <dgm:prSet presAssocID="{247179D4-BA0D-48E2-95ED-F9F63DC3DC50}" presName="composite" presStyleCnt="0"/>
      <dgm:spPr/>
    </dgm:pt>
    <dgm:pt modelId="{2D18376F-A5F9-403D-9746-765B9ED8AFE7}" type="pres">
      <dgm:prSet presAssocID="{247179D4-BA0D-48E2-95ED-F9F63DC3DC50}" presName="imagSh" presStyleLbl="bgImgPlace1" presStyleIdx="2" presStyleCnt="3"/>
      <dgm:spPr>
        <a:solidFill>
          <a:srgbClr val="BCC0C6"/>
        </a:solidFill>
      </dgm:spPr>
      <dgm:t>
        <a:bodyPr/>
        <a:lstStyle/>
        <a:p>
          <a:endParaRPr lang="en-US"/>
        </a:p>
      </dgm:t>
    </dgm:pt>
    <dgm:pt modelId="{CF729D3D-CDE3-4BB9-A71A-278141832B0B}" type="pres">
      <dgm:prSet presAssocID="{247179D4-BA0D-48E2-95ED-F9F63DC3DC50}" presName="txNode" presStyleLbl="node1" presStyleIdx="2" presStyleCnt="3" custLinFactNeighborY="10596">
        <dgm:presLayoutVars>
          <dgm:bulletEnabled val="1"/>
        </dgm:presLayoutVars>
      </dgm:prSet>
      <dgm:spPr/>
      <dgm:t>
        <a:bodyPr/>
        <a:lstStyle/>
        <a:p>
          <a:endParaRPr lang="en-US"/>
        </a:p>
      </dgm:t>
    </dgm:pt>
  </dgm:ptLst>
  <dgm:cxnLst>
    <dgm:cxn modelId="{AEE0420A-F3B5-448C-9156-FBD2AA957386}" type="presOf" srcId="{69C4411F-7FB8-44B7-B36E-0F9F1ADAAC86}" destId="{294C4816-0AA2-438B-8D41-3DEFBD4FFDEC}" srcOrd="0" destOrd="0" presId="urn:microsoft.com/office/officeart/2005/8/layout/hProcess10"/>
    <dgm:cxn modelId="{46B217FC-8A79-4615-9248-41F26555E2DB}" srcId="{3AC90C98-A046-4E55-933A-D2644DB101E8}" destId="{2C92EC36-2F71-4F7E-8B1A-BDFAE3D33A73}" srcOrd="0" destOrd="0" parTransId="{CC056D9C-A776-4179-B70C-2C81481333AB}" sibTransId="{69C4411F-7FB8-44B7-B36E-0F9F1ADAAC86}"/>
    <dgm:cxn modelId="{A111C56C-A2AA-491C-8094-D22309B92724}" type="presOf" srcId="{84540E60-5A99-4B77-8609-9C915F87677E}" destId="{96A0A13E-53D9-4BED-A128-94407F6BECB0}" srcOrd="0" destOrd="0" presId="urn:microsoft.com/office/officeart/2005/8/layout/hProcess10"/>
    <dgm:cxn modelId="{25E9C72E-62EC-4F16-9C6B-974754CBF02B}" type="presOf" srcId="{69C4411F-7FB8-44B7-B36E-0F9F1ADAAC86}" destId="{081F74B1-EC38-4FBC-B2DF-F29C2482F0DC}" srcOrd="1" destOrd="0" presId="urn:microsoft.com/office/officeart/2005/8/layout/hProcess10"/>
    <dgm:cxn modelId="{FAB4EA89-290E-43F3-ACD1-C7DE348D7E34}" type="presOf" srcId="{84540E60-5A99-4B77-8609-9C915F87677E}" destId="{1D4B6FA5-09AB-4505-ACFC-C422B2F17B84}" srcOrd="1" destOrd="0" presId="urn:microsoft.com/office/officeart/2005/8/layout/hProcess10"/>
    <dgm:cxn modelId="{66492B37-1BED-4DBE-9FD7-620D2BE315CB}" type="presOf" srcId="{2C92EC36-2F71-4F7E-8B1A-BDFAE3D33A73}" destId="{9D766159-8595-44A3-B03B-29865A6125F4}" srcOrd="0" destOrd="0" presId="urn:microsoft.com/office/officeart/2005/8/layout/hProcess10"/>
    <dgm:cxn modelId="{D08F437C-75A9-421D-B4D5-B64BA8696B19}" type="presOf" srcId="{BE8BF2F3-65B7-437D-AE34-CB9056A7A5D2}" destId="{72FFB8F5-1494-43CF-991F-7F28594D6A3D}" srcOrd="0" destOrd="0" presId="urn:microsoft.com/office/officeart/2005/8/layout/hProcess10"/>
    <dgm:cxn modelId="{56DA0EC9-CA0E-4ADF-802C-43C412ED8FC1}" type="presOf" srcId="{3AC90C98-A046-4E55-933A-D2644DB101E8}" destId="{BEF8723E-59BB-4790-9851-ABB5674B2A47}" srcOrd="0" destOrd="0" presId="urn:microsoft.com/office/officeart/2005/8/layout/hProcess10"/>
    <dgm:cxn modelId="{876CF7F3-0843-4FB1-9F60-5587A99A72F0}" srcId="{3AC90C98-A046-4E55-933A-D2644DB101E8}" destId="{247179D4-BA0D-48E2-95ED-F9F63DC3DC50}" srcOrd="2" destOrd="0" parTransId="{8AF7828A-268E-4E61-95D5-4A969534888C}" sibTransId="{A67633C2-9967-4D96-A9CE-B0836C391003}"/>
    <dgm:cxn modelId="{D6BFF35B-F5E4-4127-9CDD-859CF22CA001}" srcId="{3AC90C98-A046-4E55-933A-D2644DB101E8}" destId="{BE8BF2F3-65B7-437D-AE34-CB9056A7A5D2}" srcOrd="1" destOrd="0" parTransId="{021CCD60-A7BD-4A30-8FFC-902E8C555591}" sibTransId="{84540E60-5A99-4B77-8609-9C915F87677E}"/>
    <dgm:cxn modelId="{73E82A76-9B8A-4717-80D0-E79433A57182}" type="presOf" srcId="{247179D4-BA0D-48E2-95ED-F9F63DC3DC50}" destId="{CF729D3D-CDE3-4BB9-A71A-278141832B0B}" srcOrd="0" destOrd="0" presId="urn:microsoft.com/office/officeart/2005/8/layout/hProcess10"/>
    <dgm:cxn modelId="{DB962865-DF46-4743-866B-8CD73E6B3438}" type="presParOf" srcId="{BEF8723E-59BB-4790-9851-ABB5674B2A47}" destId="{F892A746-8B0C-43EF-B123-ACA968AEFAD7}" srcOrd="0" destOrd="0" presId="urn:microsoft.com/office/officeart/2005/8/layout/hProcess10"/>
    <dgm:cxn modelId="{A44BFEB7-6007-4CE7-9659-D9FC0FAAE4F5}" type="presParOf" srcId="{F892A746-8B0C-43EF-B123-ACA968AEFAD7}" destId="{3DEB1E76-39A4-4103-A489-2D38941CEBD9}" srcOrd="0" destOrd="0" presId="urn:microsoft.com/office/officeart/2005/8/layout/hProcess10"/>
    <dgm:cxn modelId="{1F1666C2-9E8B-48A6-951B-CCC8E1ADDF54}" type="presParOf" srcId="{F892A746-8B0C-43EF-B123-ACA968AEFAD7}" destId="{9D766159-8595-44A3-B03B-29865A6125F4}" srcOrd="1" destOrd="0" presId="urn:microsoft.com/office/officeart/2005/8/layout/hProcess10"/>
    <dgm:cxn modelId="{C1989007-18D8-479B-9D00-F4ACB159FED0}" type="presParOf" srcId="{BEF8723E-59BB-4790-9851-ABB5674B2A47}" destId="{294C4816-0AA2-438B-8D41-3DEFBD4FFDEC}" srcOrd="1" destOrd="0" presId="urn:microsoft.com/office/officeart/2005/8/layout/hProcess10"/>
    <dgm:cxn modelId="{5671AC3B-F046-4CCB-9C8F-C8DF69BE7DBC}" type="presParOf" srcId="{294C4816-0AA2-438B-8D41-3DEFBD4FFDEC}" destId="{081F74B1-EC38-4FBC-B2DF-F29C2482F0DC}" srcOrd="0" destOrd="0" presId="urn:microsoft.com/office/officeart/2005/8/layout/hProcess10"/>
    <dgm:cxn modelId="{40DA916A-7E92-444B-8AFC-1C79A3C21B69}" type="presParOf" srcId="{BEF8723E-59BB-4790-9851-ABB5674B2A47}" destId="{4AEF00C5-BBD9-432F-891C-B608DB2FBE07}" srcOrd="2" destOrd="0" presId="urn:microsoft.com/office/officeart/2005/8/layout/hProcess10"/>
    <dgm:cxn modelId="{C6C19C12-D7A2-4974-905D-C057D6526B99}" type="presParOf" srcId="{4AEF00C5-BBD9-432F-891C-B608DB2FBE07}" destId="{E2EC8D89-8686-4E92-8200-726BC966A565}" srcOrd="0" destOrd="0" presId="urn:microsoft.com/office/officeart/2005/8/layout/hProcess10"/>
    <dgm:cxn modelId="{F0C15910-E9F5-44E7-A00A-DEF7F441A930}" type="presParOf" srcId="{4AEF00C5-BBD9-432F-891C-B608DB2FBE07}" destId="{72FFB8F5-1494-43CF-991F-7F28594D6A3D}" srcOrd="1" destOrd="0" presId="urn:microsoft.com/office/officeart/2005/8/layout/hProcess10"/>
    <dgm:cxn modelId="{218041B0-662E-4C68-83A6-7831E427CACB}" type="presParOf" srcId="{BEF8723E-59BB-4790-9851-ABB5674B2A47}" destId="{96A0A13E-53D9-4BED-A128-94407F6BECB0}" srcOrd="3" destOrd="0" presId="urn:microsoft.com/office/officeart/2005/8/layout/hProcess10"/>
    <dgm:cxn modelId="{C9F9F965-63E5-4E52-846A-1B3CEC1A3C89}" type="presParOf" srcId="{96A0A13E-53D9-4BED-A128-94407F6BECB0}" destId="{1D4B6FA5-09AB-4505-ACFC-C422B2F17B84}" srcOrd="0" destOrd="0" presId="urn:microsoft.com/office/officeart/2005/8/layout/hProcess10"/>
    <dgm:cxn modelId="{C0501E11-21C1-483A-B8E7-73551AA40715}" type="presParOf" srcId="{BEF8723E-59BB-4790-9851-ABB5674B2A47}" destId="{62DDEC62-9266-48E3-B42C-49E78C3172C9}" srcOrd="4" destOrd="0" presId="urn:microsoft.com/office/officeart/2005/8/layout/hProcess10"/>
    <dgm:cxn modelId="{8BC08386-BB13-4321-8E72-41D30DC0E345}" type="presParOf" srcId="{62DDEC62-9266-48E3-B42C-49E78C3172C9}" destId="{2D18376F-A5F9-403D-9746-765B9ED8AFE7}" srcOrd="0" destOrd="0" presId="urn:microsoft.com/office/officeart/2005/8/layout/hProcess10"/>
    <dgm:cxn modelId="{DEB143A0-2F55-4BA9-A07E-6B00D874D224}" type="presParOf" srcId="{62DDEC62-9266-48E3-B42C-49E78C3172C9}" destId="{CF729D3D-CDE3-4BB9-A71A-278141832B0B}"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B1E76-39A4-4103-A489-2D38941CEBD9}">
      <dsp:nvSpPr>
        <dsp:cNvPr id="0" name=""/>
        <dsp:cNvSpPr/>
      </dsp:nvSpPr>
      <dsp:spPr>
        <a:xfrm>
          <a:off x="3633" y="59042"/>
          <a:ext cx="1711580" cy="1711580"/>
        </a:xfrm>
        <a:prstGeom prst="roundRect">
          <a:avLst>
            <a:gd name="adj" fmla="val 10000"/>
          </a:avLst>
        </a:prstGeom>
        <a:solidFill>
          <a:srgbClr val="BCC0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66159-8595-44A3-B03B-29865A6125F4}">
      <dsp:nvSpPr>
        <dsp:cNvPr id="0" name=""/>
        <dsp:cNvSpPr/>
      </dsp:nvSpPr>
      <dsp:spPr>
        <a:xfrm>
          <a:off x="282262" y="1145033"/>
          <a:ext cx="1711580" cy="1711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Request</a:t>
          </a:r>
          <a:endParaRPr lang="en-US" sz="2900" kern="1200" dirty="0"/>
        </a:p>
      </dsp:txBody>
      <dsp:txXfrm>
        <a:off x="332392" y="1195163"/>
        <a:ext cx="1611320" cy="1611320"/>
      </dsp:txXfrm>
    </dsp:sp>
    <dsp:sp modelId="{294C4816-0AA2-438B-8D41-3DEFBD4FFDEC}">
      <dsp:nvSpPr>
        <dsp:cNvPr id="0" name=""/>
        <dsp:cNvSpPr/>
      </dsp:nvSpPr>
      <dsp:spPr>
        <a:xfrm>
          <a:off x="2044901" y="709198"/>
          <a:ext cx="329688" cy="411268"/>
        </a:xfrm>
        <a:prstGeom prst="rightArrow">
          <a:avLst>
            <a:gd name="adj1" fmla="val 60000"/>
            <a:gd name="adj2" fmla="val 50000"/>
          </a:avLst>
        </a:prstGeom>
        <a:solidFill>
          <a:srgbClr val="364D6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044901" y="791452"/>
        <a:ext cx="230782" cy="246760"/>
      </dsp:txXfrm>
    </dsp:sp>
    <dsp:sp modelId="{E2EC8D89-8686-4E92-8200-726BC966A565}">
      <dsp:nvSpPr>
        <dsp:cNvPr id="0" name=""/>
        <dsp:cNvSpPr/>
      </dsp:nvSpPr>
      <dsp:spPr>
        <a:xfrm>
          <a:off x="2657179" y="59042"/>
          <a:ext cx="1711580" cy="1711580"/>
        </a:xfrm>
        <a:prstGeom prst="roundRect">
          <a:avLst>
            <a:gd name="adj" fmla="val 10000"/>
          </a:avLst>
        </a:prstGeom>
        <a:solidFill>
          <a:srgbClr val="BCC0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FFB8F5-1494-43CF-991F-7F28594D6A3D}">
      <dsp:nvSpPr>
        <dsp:cNvPr id="0" name=""/>
        <dsp:cNvSpPr/>
      </dsp:nvSpPr>
      <dsp:spPr>
        <a:xfrm>
          <a:off x="2935808" y="1145033"/>
          <a:ext cx="1711580" cy="1711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Render</a:t>
          </a:r>
          <a:endParaRPr lang="en-US" sz="2900" kern="1200" dirty="0"/>
        </a:p>
      </dsp:txBody>
      <dsp:txXfrm>
        <a:off x="2985938" y="1195163"/>
        <a:ext cx="1611320" cy="1611320"/>
      </dsp:txXfrm>
    </dsp:sp>
    <dsp:sp modelId="{96A0A13E-53D9-4BED-A128-94407F6BECB0}">
      <dsp:nvSpPr>
        <dsp:cNvPr id="0" name=""/>
        <dsp:cNvSpPr/>
      </dsp:nvSpPr>
      <dsp:spPr>
        <a:xfrm>
          <a:off x="4698447" y="709198"/>
          <a:ext cx="329688" cy="411268"/>
        </a:xfrm>
        <a:prstGeom prst="rightArrow">
          <a:avLst>
            <a:gd name="adj1" fmla="val 60000"/>
            <a:gd name="adj2" fmla="val 50000"/>
          </a:avLst>
        </a:prstGeom>
        <a:solidFill>
          <a:srgbClr val="364D6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698447" y="791452"/>
        <a:ext cx="230782" cy="246760"/>
      </dsp:txXfrm>
    </dsp:sp>
    <dsp:sp modelId="{2D18376F-A5F9-403D-9746-765B9ED8AFE7}">
      <dsp:nvSpPr>
        <dsp:cNvPr id="0" name=""/>
        <dsp:cNvSpPr/>
      </dsp:nvSpPr>
      <dsp:spPr>
        <a:xfrm>
          <a:off x="5310725" y="59042"/>
          <a:ext cx="1711580" cy="1711580"/>
        </a:xfrm>
        <a:prstGeom prst="roundRect">
          <a:avLst>
            <a:gd name="adj" fmla="val 10000"/>
          </a:avLst>
        </a:prstGeom>
        <a:solidFill>
          <a:srgbClr val="BCC0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729D3D-CDE3-4BB9-A71A-278141832B0B}">
      <dsp:nvSpPr>
        <dsp:cNvPr id="0" name=""/>
        <dsp:cNvSpPr/>
      </dsp:nvSpPr>
      <dsp:spPr>
        <a:xfrm>
          <a:off x="5589354" y="1145033"/>
          <a:ext cx="1711580" cy="1711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Report</a:t>
          </a:r>
          <a:endParaRPr lang="en-US" sz="2900" kern="1200" dirty="0"/>
        </a:p>
      </dsp:txBody>
      <dsp:txXfrm>
        <a:off x="5639484" y="1195163"/>
        <a:ext cx="1611320" cy="16113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12/2/2020</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12/2/2020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a:t>
            </a:fld>
            <a:endParaRPr lang="en-US"/>
          </a:p>
        </p:txBody>
      </p:sp>
    </p:spTree>
    <p:extLst>
      <p:ext uri="{BB962C8B-B14F-4D97-AF65-F5344CB8AC3E}">
        <p14:creationId xmlns:p14="http://schemas.microsoft.com/office/powerpoint/2010/main" val="585774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15</a:t>
            </a:fld>
            <a:endParaRPr lang="en-US"/>
          </a:p>
        </p:txBody>
      </p:sp>
    </p:spTree>
    <p:extLst>
      <p:ext uri="{BB962C8B-B14F-4D97-AF65-F5344CB8AC3E}">
        <p14:creationId xmlns:p14="http://schemas.microsoft.com/office/powerpoint/2010/main" val="1046391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16</a:t>
            </a:fld>
            <a:endParaRPr lang="en-US"/>
          </a:p>
        </p:txBody>
      </p:sp>
    </p:spTree>
    <p:extLst>
      <p:ext uri="{BB962C8B-B14F-4D97-AF65-F5344CB8AC3E}">
        <p14:creationId xmlns:p14="http://schemas.microsoft.com/office/powerpoint/2010/main" val="365226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17</a:t>
            </a:fld>
            <a:endParaRPr lang="en-US"/>
          </a:p>
        </p:txBody>
      </p:sp>
    </p:spTree>
    <p:extLst>
      <p:ext uri="{BB962C8B-B14F-4D97-AF65-F5344CB8AC3E}">
        <p14:creationId xmlns:p14="http://schemas.microsoft.com/office/powerpoint/2010/main" val="3439856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18</a:t>
            </a:fld>
            <a:endParaRPr lang="en-US"/>
          </a:p>
        </p:txBody>
      </p:sp>
    </p:spTree>
    <p:extLst>
      <p:ext uri="{BB962C8B-B14F-4D97-AF65-F5344CB8AC3E}">
        <p14:creationId xmlns:p14="http://schemas.microsoft.com/office/powerpoint/2010/main" val="895748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20</a:t>
            </a:fld>
            <a:endParaRPr lang="en-US"/>
          </a:p>
        </p:txBody>
      </p:sp>
    </p:spTree>
    <p:extLst>
      <p:ext uri="{BB962C8B-B14F-4D97-AF65-F5344CB8AC3E}">
        <p14:creationId xmlns:p14="http://schemas.microsoft.com/office/powerpoint/2010/main" val="3276430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attending physician’s services to the patient must be of the same character in terms of the responsibilities to the patient that are assumed and fulfilled as the services rendered to other paying patients. </a:t>
            </a:r>
          </a:p>
        </p:txBody>
      </p:sp>
      <p:sp>
        <p:nvSpPr>
          <p:cNvPr id="4" name="Slide Number Placeholder 3"/>
          <p:cNvSpPr>
            <a:spLocks noGrp="1"/>
          </p:cNvSpPr>
          <p:nvPr>
            <p:ph type="sldNum" sz="quarter" idx="10"/>
          </p:nvPr>
        </p:nvSpPr>
        <p:spPr/>
        <p:txBody>
          <a:bodyPr/>
          <a:lstStyle/>
          <a:p>
            <a:fld id="{53BCCA8E-E054-4945-93F6-8F3E2A7D5A26}" type="slidenum">
              <a:rPr lang="en-US" smtClean="0"/>
              <a:t>23</a:t>
            </a:fld>
            <a:endParaRPr lang="en-US"/>
          </a:p>
        </p:txBody>
      </p:sp>
    </p:spTree>
    <p:extLst>
      <p:ext uri="{BB962C8B-B14F-4D97-AF65-F5344CB8AC3E}">
        <p14:creationId xmlns:p14="http://schemas.microsoft.com/office/powerpoint/2010/main" val="667801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providing care and billing the Medicaid program for services to patients, Teaching Physicians assume full responsibility for the health and safety of the patient.</a:t>
            </a:r>
          </a:p>
        </p:txBody>
      </p:sp>
      <p:sp>
        <p:nvSpPr>
          <p:cNvPr id="4" name="Slide Number Placeholder 3"/>
          <p:cNvSpPr>
            <a:spLocks noGrp="1"/>
          </p:cNvSpPr>
          <p:nvPr>
            <p:ph type="sldNum" sz="quarter" idx="10"/>
          </p:nvPr>
        </p:nvSpPr>
        <p:spPr/>
        <p:txBody>
          <a:bodyPr/>
          <a:lstStyle/>
          <a:p>
            <a:fld id="{53BCCA8E-E054-4945-93F6-8F3E2A7D5A26}" type="slidenum">
              <a:rPr lang="en-US" smtClean="0"/>
              <a:t>26</a:t>
            </a:fld>
            <a:endParaRPr lang="en-US"/>
          </a:p>
        </p:txBody>
      </p:sp>
    </p:spTree>
    <p:extLst>
      <p:ext uri="{BB962C8B-B14F-4D97-AF65-F5344CB8AC3E}">
        <p14:creationId xmlns:p14="http://schemas.microsoft.com/office/powerpoint/2010/main" val="10556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483" indent="0">
              <a:spcBef>
                <a:spcPts val="600"/>
              </a:spcBef>
              <a:spcAft>
                <a:spcPts val="1200"/>
              </a:spcAft>
              <a:buNone/>
              <a:defRPr/>
            </a:pPr>
            <a:r>
              <a:rPr lang="en-US" sz="1200" b="0" dirty="0" smtClean="0"/>
              <a:t>A consultation is an E/M service </a:t>
            </a:r>
          </a:p>
          <a:p>
            <a:pPr marL="393383" indent="-342900">
              <a:spcBef>
                <a:spcPts val="600"/>
              </a:spcBef>
              <a:spcAft>
                <a:spcPts val="1200"/>
              </a:spcAft>
              <a:buClr>
                <a:srgbClr val="99CCFF"/>
              </a:buClr>
              <a:buFont typeface="Wingdings" panose="05000000000000000000" pitchFamily="2" charset="2"/>
              <a:buChar char="§"/>
              <a:defRPr/>
            </a:pPr>
            <a:r>
              <a:rPr lang="en-US" sz="1200" b="0" dirty="0" smtClean="0"/>
              <a:t>provided when the opinion and/or advice of one physician is requested by another physician or appropriate source, </a:t>
            </a:r>
            <a:r>
              <a:rPr lang="en-US" sz="1200" b="0" dirty="0" smtClean="0">
                <a:solidFill>
                  <a:srgbClr val="FF0000"/>
                </a:solidFill>
              </a:rPr>
              <a:t>a patient cannot request a consultation</a:t>
            </a:r>
          </a:p>
          <a:p>
            <a:pPr marL="393383" indent="-342900">
              <a:spcBef>
                <a:spcPts val="600"/>
              </a:spcBef>
              <a:spcAft>
                <a:spcPts val="1200"/>
              </a:spcAft>
              <a:buClr>
                <a:srgbClr val="99CCFF"/>
              </a:buClr>
              <a:buFont typeface="Wingdings" panose="05000000000000000000" pitchFamily="2" charset="2"/>
              <a:buChar char="§"/>
              <a:defRPr/>
            </a:pPr>
            <a:r>
              <a:rPr lang="en-US" sz="1200" b="0" dirty="0" smtClean="0"/>
              <a:t>to either recommend care for a specific condition or problem </a:t>
            </a:r>
          </a:p>
          <a:p>
            <a:pPr marL="393383" indent="-342900">
              <a:spcBef>
                <a:spcPts val="600"/>
              </a:spcBef>
              <a:spcAft>
                <a:spcPts val="1200"/>
              </a:spcAft>
              <a:buClr>
                <a:srgbClr val="99CCFF"/>
              </a:buClr>
              <a:buFont typeface="Wingdings" panose="05000000000000000000" pitchFamily="2" charset="2"/>
              <a:buChar char="§"/>
              <a:defRPr/>
            </a:pPr>
            <a:r>
              <a:rPr lang="en-US" sz="1200" b="0" dirty="0" smtClean="0"/>
              <a:t>or to determine whether to accept responsibility for ongoing management of the patient’s entire care for a specific condition or problem.</a:t>
            </a:r>
          </a:p>
          <a:p>
            <a:pPr marL="336233" indent="-285750">
              <a:spcBef>
                <a:spcPts val="600"/>
              </a:spcBef>
              <a:spcAft>
                <a:spcPts val="1200"/>
              </a:spcAft>
              <a:defRPr/>
            </a:pPr>
            <a:endParaRPr lang="en-US" b="0" dirty="0" smtClean="0"/>
          </a:p>
          <a:p>
            <a:pPr marL="228600" lvl="0" indent="-228600" eaLnBrk="1" hangingPunct="1">
              <a:spcBef>
                <a:spcPts val="600"/>
              </a:spcBef>
              <a:defRPr/>
            </a:pPr>
            <a:r>
              <a:rPr lang="en-US" altLang="en-US" sz="1200" dirty="0" smtClean="0">
                <a:solidFill>
                  <a:srgbClr val="FF0000"/>
                </a:solidFill>
              </a:rPr>
              <a:t>** A consultation is not a transfer of care**</a:t>
            </a:r>
          </a:p>
          <a:p>
            <a:pPr rtl="0"/>
            <a:endParaRPr lang="en-US" sz="1200" b="0" i="0" u="none" strike="noStrike" kern="1200" baseline="0" dirty="0" smtClean="0">
              <a:solidFill>
                <a:schemeClr val="tx1"/>
              </a:solidFill>
              <a:latin typeface="Arial" charset="0"/>
              <a:ea typeface="+mn-ea"/>
              <a:cs typeface="Arial" charset="0"/>
            </a:endParaRPr>
          </a:p>
          <a:p>
            <a:pPr rtl="0"/>
            <a:r>
              <a:rPr lang="en-US" sz="1200" b="0" i="0" u="none" strike="noStrike" kern="1200" baseline="0" dirty="0" smtClean="0">
                <a:solidFill>
                  <a:schemeClr val="tx1"/>
                </a:solidFill>
                <a:latin typeface="Arial" charset="0"/>
                <a:ea typeface="+mn-ea"/>
                <a:cs typeface="Arial" charset="0"/>
              </a:rPr>
              <a:t>For recommendations of care for a condition.</a:t>
            </a:r>
          </a:p>
          <a:p>
            <a:pPr rtl="0"/>
            <a:endParaRPr lang="en-US" sz="1200" b="0" i="0" u="none" strike="noStrike" kern="1200" baseline="0" dirty="0" smtClean="0">
              <a:solidFill>
                <a:schemeClr val="tx1"/>
              </a:solidFill>
              <a:latin typeface="Arial" charset="0"/>
              <a:ea typeface="+mn-ea"/>
              <a:cs typeface="Arial" charset="0"/>
            </a:endParaRPr>
          </a:p>
          <a:p>
            <a:pPr rtl="0"/>
            <a:r>
              <a:rPr lang="en-US" sz="1200" b="0" i="0" u="none" strike="noStrike" kern="1200" baseline="0" dirty="0" smtClean="0">
                <a:solidFill>
                  <a:schemeClr val="tx1"/>
                </a:solidFill>
                <a:latin typeface="Arial" charset="0"/>
                <a:ea typeface="+mn-ea"/>
                <a:cs typeface="Arial" charset="0"/>
              </a:rPr>
              <a:t>Consultation requirements:</a:t>
            </a:r>
          </a:p>
          <a:p>
            <a:pPr rtl="0"/>
            <a:r>
              <a:rPr lang="en-US" sz="1200" b="0" i="0" u="none" strike="noStrike" kern="1200" baseline="0" dirty="0" smtClean="0">
                <a:solidFill>
                  <a:schemeClr val="tx1"/>
                </a:solidFill>
                <a:latin typeface="Arial" charset="0"/>
                <a:ea typeface="+mn-ea"/>
                <a:cs typeface="Arial" charset="0"/>
              </a:rPr>
              <a:t>Request from another practitioner, not a patient and/or family member. The consultation request must be stated in the billing provider’s note. For example, “Patient is seen in consultation at the request of *** for the evaluation of ***.”</a:t>
            </a:r>
          </a:p>
          <a:p>
            <a:pPr rtl="0"/>
            <a:r>
              <a:rPr lang="en-US" sz="1200" b="0" i="0" u="none" strike="noStrike" kern="1200" baseline="0" dirty="0" smtClean="0">
                <a:solidFill>
                  <a:schemeClr val="tx1"/>
                </a:solidFill>
                <a:latin typeface="Arial" charset="0"/>
                <a:ea typeface="+mn-ea"/>
                <a:cs typeface="Arial" charset="0"/>
              </a:rPr>
              <a:t>Reason/intent</a:t>
            </a:r>
          </a:p>
          <a:p>
            <a:pPr rtl="0"/>
            <a:r>
              <a:rPr lang="en-US" sz="1200" b="0" i="0" u="none" strike="noStrike" kern="1200" baseline="0" dirty="0" smtClean="0">
                <a:solidFill>
                  <a:schemeClr val="tx1"/>
                </a:solidFill>
                <a:latin typeface="Arial" charset="0"/>
                <a:ea typeface="+mn-ea"/>
                <a:cs typeface="Arial" charset="0"/>
              </a:rPr>
              <a:t>Rendering of service</a:t>
            </a:r>
          </a:p>
          <a:p>
            <a:pPr rtl="0"/>
            <a:r>
              <a:rPr lang="en-US" sz="1200" b="0" i="0" u="none" strike="noStrike" kern="1200" baseline="0" dirty="0" smtClean="0">
                <a:solidFill>
                  <a:schemeClr val="tx1"/>
                </a:solidFill>
                <a:latin typeface="Arial" charset="0"/>
                <a:ea typeface="+mn-ea"/>
                <a:cs typeface="Arial" charset="0"/>
              </a:rPr>
              <a:t>Report - A written report of the consulting physician's findings and recommendations must be provided to the requesting physician.</a:t>
            </a: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29</a:t>
            </a:fld>
            <a:endParaRPr lang="en-US"/>
          </a:p>
        </p:txBody>
      </p:sp>
    </p:spTree>
    <p:extLst>
      <p:ext uri="{BB962C8B-B14F-4D97-AF65-F5344CB8AC3E}">
        <p14:creationId xmlns:p14="http://schemas.microsoft.com/office/powerpoint/2010/main" val="2741691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483" marR="0" lvl="0" indent="0" algn="l" defTabSz="914400" rtl="0" eaLnBrk="1" fontAlgn="auto" latinLnBrk="0" hangingPunct="1">
              <a:lnSpc>
                <a:spcPct val="100000"/>
              </a:lnSpc>
              <a:spcBef>
                <a:spcPts val="600"/>
              </a:spcBef>
              <a:spcAft>
                <a:spcPts val="1200"/>
              </a:spcAft>
              <a:buClrTx/>
              <a:buSzTx/>
              <a:buFontTx/>
              <a:buNone/>
              <a:tabLst/>
              <a:defRPr/>
            </a:pPr>
            <a:r>
              <a:rPr lang="en-US" sz="1200" dirty="0" smtClean="0"/>
              <a:t>When the requirements for a consultation are met, a consult should be billed regardless of </a:t>
            </a:r>
            <a:r>
              <a:rPr lang="en-US" sz="1200" dirty="0" err="1" smtClean="0"/>
              <a:t>payor</a:t>
            </a:r>
            <a:r>
              <a:rPr lang="en-US" sz="1200" dirty="0" smtClean="0"/>
              <a:t>. </a:t>
            </a:r>
          </a:p>
          <a:p>
            <a:pPr marL="50483" indent="0">
              <a:spcBef>
                <a:spcPts val="600"/>
              </a:spcBef>
              <a:spcAft>
                <a:spcPts val="1200"/>
              </a:spcAft>
              <a:buNone/>
              <a:defRPr/>
            </a:pP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30</a:t>
            </a:fld>
            <a:endParaRPr lang="en-US"/>
          </a:p>
        </p:txBody>
      </p:sp>
    </p:spTree>
    <p:extLst>
      <p:ext uri="{BB962C8B-B14F-4D97-AF65-F5344CB8AC3E}">
        <p14:creationId xmlns:p14="http://schemas.microsoft.com/office/powerpoint/2010/main" val="2735781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32</a:t>
            </a:fld>
            <a:endParaRPr lang="en-US"/>
          </a:p>
        </p:txBody>
      </p:sp>
    </p:spTree>
    <p:extLst>
      <p:ext uri="{BB962C8B-B14F-4D97-AF65-F5344CB8AC3E}">
        <p14:creationId xmlns:p14="http://schemas.microsoft.com/office/powerpoint/2010/main" val="297995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a:t>
            </a:fld>
            <a:endParaRPr lang="en-US"/>
          </a:p>
        </p:txBody>
      </p:sp>
    </p:spTree>
    <p:extLst>
      <p:ext uri="{BB962C8B-B14F-4D97-AF65-F5344CB8AC3E}">
        <p14:creationId xmlns:p14="http://schemas.microsoft.com/office/powerpoint/2010/main" val="1922501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33</a:t>
            </a:fld>
            <a:endParaRPr lang="en-US"/>
          </a:p>
        </p:txBody>
      </p:sp>
    </p:spTree>
    <p:extLst>
      <p:ext uri="{BB962C8B-B14F-4D97-AF65-F5344CB8AC3E}">
        <p14:creationId xmlns:p14="http://schemas.microsoft.com/office/powerpoint/2010/main" val="570287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34</a:t>
            </a:fld>
            <a:endParaRPr lang="en-US"/>
          </a:p>
        </p:txBody>
      </p:sp>
    </p:spTree>
    <p:extLst>
      <p:ext uri="{BB962C8B-B14F-4D97-AF65-F5344CB8AC3E}">
        <p14:creationId xmlns:p14="http://schemas.microsoft.com/office/powerpoint/2010/main" val="285981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4</a:t>
            </a:fld>
            <a:endParaRPr lang="en-US"/>
          </a:p>
        </p:txBody>
      </p:sp>
    </p:spTree>
    <p:extLst>
      <p:ext uri="{BB962C8B-B14F-4D97-AF65-F5344CB8AC3E}">
        <p14:creationId xmlns:p14="http://schemas.microsoft.com/office/powerpoint/2010/main" val="394967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6</a:t>
            </a:fld>
            <a:endParaRPr lang="en-US"/>
          </a:p>
        </p:txBody>
      </p:sp>
    </p:spTree>
    <p:extLst>
      <p:ext uri="{BB962C8B-B14F-4D97-AF65-F5344CB8AC3E}">
        <p14:creationId xmlns:p14="http://schemas.microsoft.com/office/powerpoint/2010/main" val="48210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7</a:t>
            </a:fld>
            <a:endParaRPr lang="en-US"/>
          </a:p>
        </p:txBody>
      </p:sp>
    </p:spTree>
    <p:extLst>
      <p:ext uri="{BB962C8B-B14F-4D97-AF65-F5344CB8AC3E}">
        <p14:creationId xmlns:p14="http://schemas.microsoft.com/office/powerpoint/2010/main" val="397836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8</a:t>
            </a:fld>
            <a:endParaRPr lang="en-US"/>
          </a:p>
        </p:txBody>
      </p:sp>
    </p:spTree>
    <p:extLst>
      <p:ext uri="{BB962C8B-B14F-4D97-AF65-F5344CB8AC3E}">
        <p14:creationId xmlns:p14="http://schemas.microsoft.com/office/powerpoint/2010/main" val="322266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Clr>
                <a:srgbClr val="99CCFF"/>
              </a:buClr>
              <a:buFont typeface="Arial" panose="020B0604020202020204" pitchFamily="34" charset="0"/>
              <a:buChar char="•"/>
              <a:defRPr/>
            </a:pPr>
            <a:r>
              <a:rPr lang="en-US" sz="1200" b="0" dirty="0" smtClean="0"/>
              <a:t>Codes 99291 and 99292 are used to report the total duration of time spent providing critical care services to a critically ill or critically injured patient, even if the time spent providing care is not continuous. </a:t>
            </a:r>
          </a:p>
          <a:p>
            <a:pPr marL="285750" indent="-285750">
              <a:spcBef>
                <a:spcPts val="1200"/>
              </a:spcBef>
              <a:spcAft>
                <a:spcPts val="1200"/>
              </a:spcAft>
              <a:buClr>
                <a:srgbClr val="99CCFF"/>
              </a:buClr>
              <a:buFont typeface="Arial" panose="020B0604020202020204" pitchFamily="34" charset="0"/>
              <a:buChar char="•"/>
              <a:defRPr/>
            </a:pPr>
            <a:r>
              <a:rPr lang="en-US" sz="1200" b="0" dirty="0" smtClean="0"/>
              <a:t>When a provider is providing critical care services, the individual must devote their full attention to the patient and therefore, the provider may not provide services to any other patient during the same period of time. </a:t>
            </a:r>
          </a:p>
          <a:p>
            <a:pPr marL="285750" indent="-285750">
              <a:spcBef>
                <a:spcPts val="1200"/>
              </a:spcBef>
              <a:spcAft>
                <a:spcPts val="1200"/>
              </a:spcAft>
              <a:buClr>
                <a:srgbClr val="99CCFF"/>
              </a:buClr>
              <a:buFont typeface="Arial" panose="020B0604020202020204" pitchFamily="34" charset="0"/>
              <a:buChar char="•"/>
              <a:defRPr/>
            </a:pPr>
            <a:r>
              <a:rPr lang="en-US" sz="1200" b="0" dirty="0" smtClean="0"/>
              <a:t>Critical Care time includes the time that is spent engaged in work directly related to the individual patient’s care whether the time is spent at the bedside of the patient or elsewhere on the unit or floor.</a:t>
            </a:r>
          </a:p>
          <a:p>
            <a:endParaRPr lang="en-US" dirty="0" smtClean="0"/>
          </a:p>
        </p:txBody>
      </p:sp>
      <p:sp>
        <p:nvSpPr>
          <p:cNvPr id="4" name="Slide Number Placeholder 3"/>
          <p:cNvSpPr>
            <a:spLocks noGrp="1"/>
          </p:cNvSpPr>
          <p:nvPr>
            <p:ph type="sldNum" sz="quarter" idx="10"/>
          </p:nvPr>
        </p:nvSpPr>
        <p:spPr/>
        <p:txBody>
          <a:bodyPr/>
          <a:lstStyle/>
          <a:p>
            <a:fld id="{53BCCA8E-E054-4945-93F6-8F3E2A7D5A26}" type="slidenum">
              <a:rPr lang="en-US" smtClean="0"/>
              <a:t>9</a:t>
            </a:fld>
            <a:endParaRPr lang="en-US"/>
          </a:p>
        </p:txBody>
      </p:sp>
    </p:spTree>
    <p:extLst>
      <p:ext uri="{BB962C8B-B14F-4D97-AF65-F5344CB8AC3E}">
        <p14:creationId xmlns:p14="http://schemas.microsoft.com/office/powerpoint/2010/main" val="124518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spcAft>
                <a:spcPts val="600"/>
              </a:spcAft>
              <a:buClr>
                <a:srgbClr val="99CCFF"/>
              </a:buClr>
              <a:buFont typeface="Wingdings" panose="05000000000000000000" pitchFamily="2" charset="2"/>
              <a:buChar char="§"/>
            </a:pPr>
            <a:r>
              <a:rPr lang="en-US" sz="1200" kern="1200" dirty="0" smtClean="0">
                <a:solidFill>
                  <a:schemeClr val="tx1"/>
                </a:solidFill>
                <a:latin typeface="Arial" charset="0"/>
                <a:ea typeface="+mn-ea"/>
                <a:cs typeface="Arial" charset="0"/>
              </a:rPr>
              <a:t>Critical care services must be medically necessary and reasonable. In some instances, the patient may require critical care for the first day, but not on subsequent days as their condition has stabilized.</a:t>
            </a:r>
          </a:p>
          <a:p>
            <a:pPr marL="285750" indent="-285750" algn="l">
              <a:spcAft>
                <a:spcPts val="600"/>
              </a:spcAft>
              <a:buClr>
                <a:srgbClr val="99CCFF"/>
              </a:buClr>
              <a:buFont typeface="Wingdings" panose="05000000000000000000" pitchFamily="2" charset="2"/>
              <a:buChar char="§"/>
            </a:pPr>
            <a:r>
              <a:rPr lang="en-US" sz="1200" kern="1200" dirty="0" smtClean="0">
                <a:solidFill>
                  <a:schemeClr val="tx1"/>
                </a:solidFill>
                <a:latin typeface="Arial" charset="0"/>
                <a:ea typeface="+mn-ea"/>
                <a:cs typeface="Arial" charset="0"/>
              </a:rPr>
              <a:t>While critical care is usually given in a critical care area such as a coronary care unit, intensive care unit, respiratory care unit, or the emergency department, payment may also be made for critical care services that you provide in any location as long as this care meets the critical care definition.</a:t>
            </a:r>
          </a:p>
          <a:p>
            <a:pPr marL="285750" indent="-285750" algn="l">
              <a:spcAft>
                <a:spcPts val="600"/>
              </a:spcAft>
              <a:buClr>
                <a:srgbClr val="99CCFF"/>
              </a:buClr>
              <a:buFont typeface="Wingdings" panose="05000000000000000000" pitchFamily="2" charset="2"/>
              <a:buChar char="§"/>
            </a:pPr>
            <a:r>
              <a:rPr lang="en-US" sz="1200" kern="1200" dirty="0" smtClean="0">
                <a:solidFill>
                  <a:schemeClr val="tx1"/>
                </a:solidFill>
                <a:latin typeface="Arial" charset="0"/>
                <a:ea typeface="+mn-ea"/>
                <a:cs typeface="Arial" charset="0"/>
              </a:rPr>
              <a:t>When a provider is providing critical care services, the individual must devote their full attention to the patient and therefore, the provider may not provide services to any other patient during the same period of time. </a:t>
            </a:r>
          </a:p>
          <a:p>
            <a:pPr marL="285750" indent="-285750" algn="l">
              <a:spcAft>
                <a:spcPts val="600"/>
              </a:spcAft>
              <a:buClr>
                <a:srgbClr val="99CCFF"/>
              </a:buClr>
              <a:buFont typeface="Wingdings" panose="05000000000000000000" pitchFamily="2" charset="2"/>
              <a:buChar char="§"/>
            </a:pPr>
            <a:r>
              <a:rPr lang="en-US" sz="1200" kern="1200" dirty="0" smtClean="0">
                <a:solidFill>
                  <a:schemeClr val="tx1"/>
                </a:solidFill>
                <a:latin typeface="Arial" charset="0"/>
                <a:ea typeface="+mn-ea"/>
                <a:cs typeface="Arial" charset="0"/>
              </a:rPr>
              <a:t>Critical Care time includes the time that is spent engaged in work directly related to the individual patient’s care whether the time is spent at the bedside of the patient or elsewhere on the unit or floor.</a:t>
            </a:r>
          </a:p>
          <a:p>
            <a:pPr marL="285750" indent="-285750" algn="l">
              <a:spcAft>
                <a:spcPts val="600"/>
              </a:spcAft>
              <a:buClr>
                <a:srgbClr val="99CCFF"/>
              </a:buClr>
              <a:buFont typeface="Wingdings" panose="05000000000000000000" pitchFamily="2" charset="2"/>
              <a:buChar char="§"/>
            </a:pPr>
            <a:r>
              <a:rPr lang="en-US" sz="1200" kern="1200" dirty="0" smtClean="0">
                <a:solidFill>
                  <a:schemeClr val="tx1"/>
                </a:solidFill>
                <a:latin typeface="Arial" charset="0"/>
                <a:ea typeface="+mn-ea"/>
                <a:cs typeface="Arial" charset="0"/>
              </a:rPr>
              <a:t>Codes 99291 and 99292 are used to report the total duration of time spent providing critical care services to a critically ill or critically injured patient, even if the time spent providing care is not continuous. </a:t>
            </a:r>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10</a:t>
            </a:fld>
            <a:endParaRPr lang="en-US"/>
          </a:p>
        </p:txBody>
      </p:sp>
    </p:spTree>
    <p:extLst>
      <p:ext uri="{BB962C8B-B14F-4D97-AF65-F5344CB8AC3E}">
        <p14:creationId xmlns:p14="http://schemas.microsoft.com/office/powerpoint/2010/main" val="1064930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https://www.palmettogba.com/palmetto/providers.nsf/DocsCat/Providers~JM%20Part%20B~EM%20Help%20Center~Weekly%20Tips~9CZPSV6620?open</a:t>
            </a:r>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12</a:t>
            </a:fld>
            <a:endParaRPr lang="en-US"/>
          </a:p>
        </p:txBody>
      </p:sp>
    </p:spTree>
    <p:extLst>
      <p:ext uri="{BB962C8B-B14F-4D97-AF65-F5344CB8AC3E}">
        <p14:creationId xmlns:p14="http://schemas.microsoft.com/office/powerpoint/2010/main" val="3809713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itle 3"/>
          <p:cNvSpPr>
            <a:spLocks noGrp="1"/>
          </p:cNvSpPr>
          <p:nvPr>
            <p:ph type="title"/>
          </p:nvPr>
        </p:nvSpPr>
        <p:spPr>
          <a:xfrm>
            <a:off x="457200" y="342900"/>
            <a:ext cx="8229599" cy="1241425"/>
          </a:xfrm>
        </p:spPr>
        <p:txBody>
          <a:bodyPr tIns="137160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4" name="Picture 13" descr="A close up of a sign&#10;&#10;Description automatically generated">
            <a:extLst>
              <a:ext uri="{FF2B5EF4-FFF2-40B4-BE49-F238E27FC236}">
                <a16:creationId xmlns:a16="http://schemas.microsoft.com/office/drawing/2014/main" id="{7012197A-6C35-7B49-B22F-CAF3D52463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5" name="Picture Placeholder 16">
            <a:extLst>
              <a:ext uri="{FF2B5EF4-FFF2-40B4-BE49-F238E27FC236}">
                <a16:creationId xmlns:a16="http://schemas.microsoft.com/office/drawing/2014/main" id="{9AC084AC-CDBD-B94F-8D6E-9783F92A4501}"/>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102E4A80-36C5-974E-B2A6-F7DE46DE69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57201" y="1584324"/>
            <a:ext cx="5392738" cy="4676775"/>
          </a:xfrm>
        </p:spPr>
        <p:txBody>
          <a:bodyPr tIns="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smtClean="0"/>
              <a:t>Edit Master text styles</a:t>
            </a:r>
          </a:p>
          <a:p>
            <a:pPr lvl="1"/>
            <a:r>
              <a:rPr lang="en-US" smtClean="0"/>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37478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_low ink">
    <p:bg>
      <p:bgPr>
        <a:solidFill>
          <a:schemeClr val="bg1"/>
        </a:solidFill>
        <a:effectLst/>
      </p:bgPr>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199714B-714F-8249-B931-1BFAC99FB0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57201" y="1584324"/>
            <a:ext cx="5392738" cy="4676775"/>
          </a:xfrm>
        </p:spPr>
        <p:txBody>
          <a:bodyPr tIns="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smtClean="0"/>
              <a:t>Edit Master text styles</a:t>
            </a:r>
          </a:p>
          <a:p>
            <a:pPr lvl="1"/>
            <a:r>
              <a:rPr lang="en-US" smtClean="0"/>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09532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57200" y="1584324"/>
            <a:ext cx="5392738" cy="4676775"/>
          </a:xfrm>
        </p:spPr>
        <p:txBody>
          <a:bodyPr tIns="0" rIns="0" bIns="1737360" anchor="ctr" anchorCtr="0"/>
          <a:lstStyle>
            <a:lvl1pPr>
              <a:lnSpc>
                <a:spcPct val="100000"/>
              </a:lnSpc>
              <a:defRPr sz="3000" b="0">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387000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_low ink">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57200" y="1584324"/>
            <a:ext cx="5392738" cy="4676775"/>
          </a:xfrm>
        </p:spPr>
        <p:txBody>
          <a:bodyPr tIns="0" rIns="0" bIns="1737360" anchor="ctr" anchorCtr="0"/>
          <a:lstStyle>
            <a:lvl1pPr>
              <a:lnSpc>
                <a:spcPct val="100000"/>
              </a:lnSpc>
              <a:defRPr sz="3000" b="0">
                <a:solidFill>
                  <a:schemeClr val="accent2"/>
                </a:solidFill>
              </a:defRPr>
            </a:lvl1pPr>
          </a:lstStyle>
          <a:p>
            <a:r>
              <a:rPr lang="en-US" smtClean="0"/>
              <a:t>Click to edit Master title style</a:t>
            </a:r>
            <a:endParaRPr lang="en-US"/>
          </a:p>
        </p:txBody>
      </p:sp>
    </p:spTree>
    <p:extLst>
      <p:ext uri="{BB962C8B-B14F-4D97-AF65-F5344CB8AC3E}">
        <p14:creationId xmlns:p14="http://schemas.microsoft.com/office/powerpoint/2010/main" val="97059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199" y="1584324"/>
            <a:ext cx="8229600"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a:extLst>
              <a:ext uri="{FF2B5EF4-FFF2-40B4-BE49-F238E27FC236}">
                <a16:creationId xmlns:a16="http://schemas.microsoft.com/office/drawing/2014/main" id="{0A75E391-5DF6-8A45-9113-02BCED9771F0}"/>
              </a:ext>
            </a:extLst>
          </p:cNvPr>
          <p:cNvSpPr>
            <a:spLocks noGrp="1"/>
          </p:cNvSpPr>
          <p:nvPr>
            <p:ph type="title"/>
          </p:nvPr>
        </p:nvSpPr>
        <p:spPr>
          <a:xfrm>
            <a:off x="457199" y="342900"/>
            <a:ext cx="8229600" cy="723900"/>
          </a:xfrm>
        </p:spPr>
        <p:txBody>
          <a:bodyPr/>
          <a:lstStyle/>
          <a:p>
            <a:r>
              <a:rPr lang="en-US" smtClean="0"/>
              <a:t>Click to edit Master title style</a:t>
            </a:r>
            <a:endParaRPr lang="en-US"/>
          </a:p>
        </p:txBody>
      </p:sp>
      <p:cxnSp>
        <p:nvCxnSpPr>
          <p:cNvPr id="10" name="Straight Connector 9">
            <a:extLst>
              <a:ext uri="{FF2B5EF4-FFF2-40B4-BE49-F238E27FC236}">
                <a16:creationId xmlns:a16="http://schemas.microsoft.com/office/drawing/2014/main" id="{22CD5F2E-8E58-A14B-B80C-9B6594482EB6}"/>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Date Placeholder 13">
            <a:extLst>
              <a:ext uri="{FF2B5EF4-FFF2-40B4-BE49-F238E27FC236}">
                <a16:creationId xmlns:a16="http://schemas.microsoft.com/office/drawing/2014/main" id="{A73E81F0-30EC-604C-95CA-DB8CC6CADABA}"/>
              </a:ext>
            </a:extLst>
          </p:cNvPr>
          <p:cNvSpPr>
            <a:spLocks noGrp="1"/>
          </p:cNvSpPr>
          <p:nvPr>
            <p:ph type="dt" sz="half" idx="2"/>
          </p:nvPr>
        </p:nvSpPr>
        <p:spPr>
          <a:xfrm>
            <a:off x="775494" y="6400970"/>
            <a:ext cx="802640"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a:t>XX.XX.XXXX</a:t>
            </a:r>
          </a:p>
        </p:txBody>
      </p:sp>
    </p:spTree>
    <p:extLst>
      <p:ext uri="{BB962C8B-B14F-4D97-AF65-F5344CB8AC3E}">
        <p14:creationId xmlns:p14="http://schemas.microsoft.com/office/powerpoint/2010/main" val="281309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721225" y="1584323"/>
            <a:ext cx="3965575" cy="4676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3FCF24DE-84A8-7A48-9A78-60AE35523992}"/>
              </a:ext>
            </a:extLst>
          </p:cNvPr>
          <p:cNvSpPr>
            <a:spLocks noGrp="1"/>
          </p:cNvSpPr>
          <p:nvPr>
            <p:ph type="title"/>
          </p:nvPr>
        </p:nvSpPr>
        <p:spPr>
          <a:xfrm>
            <a:off x="457199" y="342900"/>
            <a:ext cx="8229601" cy="723900"/>
          </a:xfrm>
        </p:spPr>
        <p:txBody>
          <a:bodyPr/>
          <a:lstStyle/>
          <a:p>
            <a:r>
              <a:rPr lang="en-US" smtClean="0"/>
              <a:t>Click to edit Master title style</a:t>
            </a:r>
            <a:endParaRPr lang="en-US"/>
          </a:p>
        </p:txBody>
      </p:sp>
      <p:sp>
        <p:nvSpPr>
          <p:cNvPr id="10" name="Date Placeholder 9">
            <a:extLst>
              <a:ext uri="{FF2B5EF4-FFF2-40B4-BE49-F238E27FC236}">
                <a16:creationId xmlns:a16="http://schemas.microsoft.com/office/drawing/2014/main" id="{1C4742D5-3A05-9045-B74A-D3F962B802D0}"/>
              </a:ext>
            </a:extLst>
          </p:cNvPr>
          <p:cNvSpPr>
            <a:spLocks noGrp="1"/>
          </p:cNvSpPr>
          <p:nvPr>
            <p:ph type="dt" sz="half" idx="14"/>
          </p:nvPr>
        </p:nvSpPr>
        <p:spPr/>
        <p:txBody>
          <a:bodyPr/>
          <a:lstStyle/>
          <a:p>
            <a:r>
              <a:rPr lang="en-US"/>
              <a:t>XX.XX.XXXX</a:t>
            </a:r>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15107BC0-417D-C644-BE0C-0C6F14AE94F2}"/>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42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2559049"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3294063" y="1584324"/>
            <a:ext cx="2555876" cy="4676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6129337" y="1584324"/>
            <a:ext cx="2557463"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a:extLst>
              <a:ext uri="{FF2B5EF4-FFF2-40B4-BE49-F238E27FC236}">
                <a16:creationId xmlns:a16="http://schemas.microsoft.com/office/drawing/2014/main" id="{447CAEDB-ABB8-1842-AE19-7725B4CAB22E}"/>
              </a:ext>
            </a:extLst>
          </p:cNvPr>
          <p:cNvSpPr>
            <a:spLocks noGrp="1"/>
          </p:cNvSpPr>
          <p:nvPr>
            <p:ph type="dt" sz="half" idx="15"/>
          </p:nvPr>
        </p:nvSpPr>
        <p:spPr/>
        <p:txBody>
          <a:bodyPr/>
          <a:lstStyle/>
          <a:p>
            <a:r>
              <a:rPr lang="en-US"/>
              <a:t>XX.XX.XXXX</a:t>
            </a:r>
          </a:p>
        </p:txBody>
      </p:sp>
      <p:sp>
        <p:nvSpPr>
          <p:cNvPr id="10" name="Title 9">
            <a:extLst>
              <a:ext uri="{FF2B5EF4-FFF2-40B4-BE49-F238E27FC236}">
                <a16:creationId xmlns:a16="http://schemas.microsoft.com/office/drawing/2014/main" id="{17179FC8-F3CD-6145-AC85-15F1B43C994C}"/>
              </a:ext>
            </a:extLst>
          </p:cNvPr>
          <p:cNvSpPr>
            <a:spLocks noGrp="1"/>
          </p:cNvSpPr>
          <p:nvPr>
            <p:ph type="title"/>
          </p:nvPr>
        </p:nvSpPr>
        <p:spPr>
          <a:xfrm>
            <a:off x="457199" y="342900"/>
            <a:ext cx="8229601" cy="723900"/>
          </a:xfrm>
        </p:spPr>
        <p:txBody>
          <a:bodyPr/>
          <a:lstStyle/>
          <a:p>
            <a:r>
              <a:rPr lang="en-US" smtClean="0"/>
              <a:t>Click to edit Master title style</a:t>
            </a:r>
            <a:endParaRPr lang="en-US"/>
          </a:p>
        </p:txBody>
      </p:sp>
      <p:cxnSp>
        <p:nvCxnSpPr>
          <p:cNvPr id="11" name="Straight Connector 10">
            <a:extLst>
              <a:ext uri="{FF2B5EF4-FFF2-40B4-BE49-F238E27FC236}">
                <a16:creationId xmlns:a16="http://schemas.microsoft.com/office/drawing/2014/main" id="{A82876C4-1E46-7743-A870-A05FA1367C3F}"/>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3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co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4721225" y="1584326"/>
            <a:ext cx="3965575" cy="4365212"/>
          </a:xfrm>
          <a:pattFill prst="pct80">
            <a:fgClr>
              <a:schemeClr val="bg1"/>
            </a:fgClr>
            <a:bgClr>
              <a:schemeClr val="bg1">
                <a:lumMod val="75000"/>
              </a:schemeClr>
            </a:bgClr>
          </a:pattFill>
        </p:spPr>
        <p:txBody>
          <a:bodyPr tIns="731520" anchor="ctr"/>
          <a:lstStyle>
            <a:lvl1pPr algn="ctr">
              <a:defRPr/>
            </a:lvl1pPr>
          </a:lstStyle>
          <a:p>
            <a:r>
              <a:rPr lang="en-US" smtClean="0"/>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B10F3544-2CD2-DA4B-891B-1BF196A50704}"/>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4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ol caption">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4721225" y="1584326"/>
            <a:ext cx="3965575" cy="3747695"/>
          </a:xfrm>
          <a:pattFill prst="pct80">
            <a:fgClr>
              <a:schemeClr val="bg1"/>
            </a:fgClr>
            <a:bgClr>
              <a:schemeClr val="bg1">
                <a:lumMod val="75000"/>
              </a:schemeClr>
            </a:bgClr>
          </a:pattFill>
        </p:spPr>
        <p:txBody>
          <a:bodyPr tIns="731520" anchor="ctr"/>
          <a:lstStyle>
            <a:lvl1pPr algn="ctr">
              <a:defRPr/>
            </a:lvl1pPr>
          </a:lstStyle>
          <a:p>
            <a:r>
              <a:rPr lang="en-US" smtClean="0"/>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4721225" y="5332021"/>
            <a:ext cx="3965575"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smtClean="0"/>
              <a:t>Edit Master text styles</a:t>
            </a:r>
          </a:p>
        </p:txBody>
      </p:sp>
      <p:cxnSp>
        <p:nvCxnSpPr>
          <p:cNvPr id="11" name="Straight Connector 10">
            <a:extLst>
              <a:ext uri="{FF2B5EF4-FFF2-40B4-BE49-F238E27FC236}">
                <a16:creationId xmlns:a16="http://schemas.microsoft.com/office/drawing/2014/main" id="{3749C57A-40D3-284B-A710-F9DC63E9616B}"/>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73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4721225" y="1584325"/>
            <a:ext cx="3965575" cy="4676775"/>
          </a:xfrm>
          <a:pattFill prst="pct10">
            <a:fgClr>
              <a:schemeClr val="tx2"/>
            </a:fgClr>
            <a:bgClr>
              <a:schemeClr val="bg1"/>
            </a:bgClr>
          </a:pattFill>
        </p:spPr>
        <p:txBody>
          <a:bodyPr tIns="2468880"/>
          <a:lstStyle>
            <a:lvl1pPr algn="ctr">
              <a:defRPr/>
            </a:lvl1pPr>
          </a:lstStyle>
          <a:p>
            <a:r>
              <a:rPr lang="en-US" smtClean="0"/>
              <a:t>Click icon to add chart</a:t>
            </a:r>
            <a:endParaRPr lang="en-US"/>
          </a:p>
        </p:txBody>
      </p:sp>
    </p:spTree>
    <p:extLst>
      <p:ext uri="{BB962C8B-B14F-4D97-AF65-F5344CB8AC3E}">
        <p14:creationId xmlns:p14="http://schemas.microsoft.com/office/powerpoint/2010/main" val="37799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5" name="Picture 14" descr="A close up of a sign&#10;&#10;Description automatically generated">
            <a:extLst>
              <a:ext uri="{FF2B5EF4-FFF2-40B4-BE49-F238E27FC236}">
                <a16:creationId xmlns:a16="http://schemas.microsoft.com/office/drawing/2014/main" id="{84A357AF-9532-0444-B439-68721ED498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5BCEF471-47F7-9F48-A6D0-2D0976912E7A}"/>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401719472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4721225" y="1584325"/>
            <a:ext cx="3965575" cy="4676775"/>
          </a:xfrm>
          <a:pattFill prst="pct10">
            <a:fgClr>
              <a:schemeClr val="accent1"/>
            </a:fgClr>
            <a:bgClr>
              <a:schemeClr val="bg1"/>
            </a:bgClr>
          </a:pattFill>
        </p:spPr>
        <p:txBody>
          <a:bodyPr tIns="2514600"/>
          <a:lstStyle>
            <a:lvl1pPr algn="ctr">
              <a:defRPr/>
            </a:lvl1pPr>
          </a:lstStyle>
          <a:p>
            <a:r>
              <a:rPr lang="en-US" smtClean="0"/>
              <a:t>Click icon to add table</a:t>
            </a:r>
            <a:endParaRPr lang="en-US"/>
          </a:p>
        </p:txBody>
      </p:sp>
    </p:spTree>
    <p:extLst>
      <p:ext uri="{BB962C8B-B14F-4D97-AF65-F5344CB8AC3E}">
        <p14:creationId xmlns:p14="http://schemas.microsoft.com/office/powerpoint/2010/main" val="130716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ful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3"/>
            <a:ext cx="9144000" cy="4935537"/>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Tree>
    <p:extLst>
      <p:ext uri="{BB962C8B-B14F-4D97-AF65-F5344CB8AC3E}">
        <p14:creationId xmlns:p14="http://schemas.microsoft.com/office/powerpoint/2010/main" val="384829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call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9144000" cy="6261100"/>
          </a:xfrm>
          <a:prstGeom prst="rect">
            <a:avLst/>
          </a:prstGeom>
          <a:solidFill>
            <a:schemeClr val="accent1"/>
          </a:solidFill>
          <a:ln>
            <a:noFill/>
          </a:ln>
          <a:effectLst/>
        </p:spPr>
        <p:txBody>
          <a:bodyPr wrap="none" rtlCol="0" anchor="ctr"/>
          <a:lstStyle/>
          <a:p>
            <a:pPr algn="ctr"/>
            <a:endParaRPr lang="en-US"/>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4721225" y="342900"/>
            <a:ext cx="3965574" cy="723900"/>
          </a:xfrm>
        </p:spPr>
        <p:txBody>
          <a:bodyPr lIns="228600" rIns="0"/>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4951828" y="1325563"/>
            <a:ext cx="373497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4572000" cy="6261100"/>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4721225" y="1584325"/>
            <a:ext cx="3965575"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2793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allout_low i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4721225" y="342900"/>
            <a:ext cx="3965574" cy="723900"/>
          </a:xfrm>
        </p:spPr>
        <p:txBody>
          <a:bodyPr lIns="228600" rIns="0"/>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4951828" y="1325563"/>
            <a:ext cx="373497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4572000" cy="6261100"/>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4721225" y="1584325"/>
            <a:ext cx="3965575" cy="4676775"/>
          </a:xfrm>
        </p:spPr>
        <p:txBody>
          <a:bodyPr lIns="2286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014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allout_ful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9144000" cy="6261100"/>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5849938" y="0"/>
            <a:ext cx="3294061"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3134127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2018F322-4526-4A42-8E1A-638AC0E03161}"/>
              </a:ext>
            </a:extLst>
          </p:cNvPr>
          <p:cNvSpPr>
            <a:spLocks noGrp="1"/>
          </p:cNvSpPr>
          <p:nvPr>
            <p:ph type="title"/>
          </p:nvPr>
        </p:nvSpPr>
        <p:spPr/>
        <p:txBody>
          <a:bodyPr/>
          <a:lstStyle/>
          <a:p>
            <a:r>
              <a:rPr lang="en-US" smtClean="0"/>
              <a:t>Click to edit Master title style</a:t>
            </a:r>
            <a:endParaRPr lang="en-US"/>
          </a:p>
        </p:txBody>
      </p:sp>
      <p:sp>
        <p:nvSpPr>
          <p:cNvPr id="6" name="Date Placeholder 5">
            <a:extLst>
              <a:ext uri="{FF2B5EF4-FFF2-40B4-BE49-F238E27FC236}">
                <a16:creationId xmlns:a16="http://schemas.microsoft.com/office/drawing/2014/main" id="{A869B8A6-9804-1048-8166-F789E401FDA5}"/>
              </a:ext>
            </a:extLst>
          </p:cNvPr>
          <p:cNvSpPr>
            <a:spLocks noGrp="1"/>
          </p:cNvSpPr>
          <p:nvPr>
            <p:ph type="dt" sz="half" idx="12"/>
          </p:nvPr>
        </p:nvSpPr>
        <p:spPr/>
        <p:txBody>
          <a:bodyPr/>
          <a:lstStyle/>
          <a:p>
            <a:r>
              <a:rPr lang="en-US"/>
              <a:t>XX.XX.XXXX</a:t>
            </a:r>
          </a:p>
        </p:txBody>
      </p:sp>
      <p:cxnSp>
        <p:nvCxnSpPr>
          <p:cNvPr id="7" name="Straight Connector 6">
            <a:extLst>
              <a:ext uri="{FF2B5EF4-FFF2-40B4-BE49-F238E27FC236}">
                <a16:creationId xmlns:a16="http://schemas.microsoft.com/office/drawing/2014/main" id="{835FCF01-E355-D141-8A9B-69E97C0DE571}"/>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7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Date Placeholder 1">
            <a:extLst>
              <a:ext uri="{FF2B5EF4-FFF2-40B4-BE49-F238E27FC236}">
                <a16:creationId xmlns:a16="http://schemas.microsoft.com/office/drawing/2014/main" id="{EDF7185A-0E54-EC4B-A2D7-B3EEFA3226DA}"/>
              </a:ext>
            </a:extLst>
          </p:cNvPr>
          <p:cNvSpPr>
            <a:spLocks noGrp="1"/>
          </p:cNvSpPr>
          <p:nvPr>
            <p:ph type="dt" sz="half" idx="12"/>
          </p:nvPr>
        </p:nvSpPr>
        <p:spPr/>
        <p:txBody>
          <a:bodyPr/>
          <a:lstStyle/>
          <a:p>
            <a:r>
              <a:rPr lang="en-US"/>
              <a:t>XX.XX.XXXX</a:t>
            </a:r>
          </a:p>
        </p:txBody>
      </p:sp>
    </p:spTree>
    <p:extLst>
      <p:ext uri="{BB962C8B-B14F-4D97-AF65-F5344CB8AC3E}">
        <p14:creationId xmlns:p14="http://schemas.microsoft.com/office/powerpoint/2010/main" val="193754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6858000"/>
          </a:xfrm>
          <a:solidFill>
            <a:schemeClr val="tx1"/>
          </a:solidFill>
        </p:spPr>
        <p:txBody>
          <a:bodyPr tIns="731520" anchor="ctr" anchorCtr="0"/>
          <a:lstStyle>
            <a:lvl1pPr algn="ctr">
              <a:defRPr sz="2000" b="0">
                <a:solidFill>
                  <a:schemeClr val="bg2"/>
                </a:solidFill>
              </a:defRPr>
            </a:lvl1pPr>
          </a:lstStyle>
          <a:p>
            <a:r>
              <a:rPr lang="en-US" smtClean="0"/>
              <a:t>Click icon to add media</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3"/>
          <p:cNvSpPr>
            <a:spLocks noGrp="1"/>
          </p:cNvSpPr>
          <p:nvPr>
            <p:ph type="title" hasCustomPrompt="1"/>
          </p:nvPr>
        </p:nvSpPr>
        <p:spPr>
          <a:xfrm>
            <a:off x="457199" y="2996829"/>
            <a:ext cx="5392739"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11" name="Picture 10" descr="A close up of a sign&#10;&#10;Description automatically generated">
            <a:extLst>
              <a:ext uri="{FF2B5EF4-FFF2-40B4-BE49-F238E27FC236}">
                <a16:creationId xmlns:a16="http://schemas.microsoft.com/office/drawing/2014/main" id="{84E29403-4B54-974D-82BC-19F0F9926B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1670051"/>
            <a:ext cx="1070810"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57200" y="1584325"/>
            <a:ext cx="1085461" cy="798455"/>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7869378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_low i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itle 3"/>
          <p:cNvSpPr>
            <a:spLocks noGrp="1"/>
          </p:cNvSpPr>
          <p:nvPr>
            <p:ph type="title" hasCustomPrompt="1"/>
          </p:nvPr>
        </p:nvSpPr>
        <p:spPr>
          <a:xfrm>
            <a:off x="457199" y="2996829"/>
            <a:ext cx="5392739" cy="3264271"/>
          </a:xfrm>
        </p:spPr>
        <p:txBody>
          <a:bodyPr tIns="0" rIns="0" bIns="0" anchor="ctr" anchorCtr="0"/>
          <a:lstStyle>
            <a:lvl1pPr>
              <a:lnSpc>
                <a:spcPct val="100000"/>
              </a:lnSpc>
              <a:defRPr sz="5600">
                <a:solidFill>
                  <a:schemeClr val="accent1"/>
                </a:solidFill>
              </a:defRPr>
            </a:lvl1pPr>
          </a:lstStyle>
          <a:p>
            <a:r>
              <a:rPr lang="en-US" dirty="0"/>
              <a:t>Thank you message here</a:t>
            </a:r>
          </a:p>
        </p:txBody>
      </p:sp>
      <p:pic>
        <p:nvPicPr>
          <p:cNvPr id="11" name="Picture 10">
            <a:extLst>
              <a:ext uri="{FF2B5EF4-FFF2-40B4-BE49-F238E27FC236}">
                <a16:creationId xmlns:a16="http://schemas.microsoft.com/office/drawing/2014/main" id="{84E29403-4B54-974D-82BC-19F0F9926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1382" y="1670051"/>
            <a:ext cx="1062444"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57200" y="1584325"/>
            <a:ext cx="1085461" cy="798455"/>
          </a:xfrm>
          <a:solidFill>
            <a:schemeClr val="accent2"/>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2917036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4193813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2096" name="think-cell Slide" r:id="rId4" imgW="216" imgH="216" progId="TCLayout.ActiveDocument.1">
                  <p:embed/>
                </p:oleObj>
              </mc:Choice>
              <mc:Fallback>
                <p:oleObj name="think-cell Slide" r:id="rId4" imgW="216" imgH="216" progId="TCLayout.ActiveDocument.1">
                  <p:embed/>
                  <p:pic>
                    <p:nvPicPr>
                      <p:cNvPr id="4" name="Object 3" hidden="1"/>
                      <p:cNvPicPr/>
                      <p:nvPr/>
                    </p:nvPicPr>
                    <p:blipFill>
                      <a:blip r:embed="rId5"/>
                      <a:stretch>
                        <a:fillRect/>
                      </a:stretch>
                    </p:blipFill>
                    <p:spPr>
                      <a:xfrm>
                        <a:off x="1513" y="1589"/>
                        <a:ext cx="1511"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tx2"/>
              </a:buClr>
              <a:defRPr/>
            </a:lvl1pPr>
            <a:lvl2pPr marL="170849" indent="-170849">
              <a:buClr>
                <a:schemeClr val="tx2"/>
              </a:buClr>
              <a:defRPr/>
            </a:lvl2pPr>
            <a:lvl3pPr marL="491379" indent="-170849">
              <a:buClr>
                <a:schemeClr val="tx2"/>
              </a:buClr>
              <a:defRPr/>
            </a:lvl3pPr>
            <a:lvl4pPr marL="817957" indent="-170849">
              <a:buClr>
                <a:schemeClr val="tx2"/>
              </a:buClr>
              <a:defRPr/>
            </a:lvl4pPr>
            <a:lvl5pPr marL="1144535" indent="-172361">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0342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Tree>
    <p:extLst>
      <p:ext uri="{BB962C8B-B14F-4D97-AF65-F5344CB8AC3E}">
        <p14:creationId xmlns:p14="http://schemas.microsoft.com/office/powerpoint/2010/main" val="4058662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cxnSp>
        <p:nvCxnSpPr>
          <p:cNvPr id="6" name="Straight Connector 5"/>
          <p:cNvCxnSpPr/>
          <p:nvPr userDrawn="1">
            <p:custDataLst>
              <p:tags r:id="rId1"/>
            </p:custDataLst>
          </p:nvPr>
        </p:nvCxnSpPr>
        <p:spPr bwMode="auto">
          <a:xfrm>
            <a:off x="4934857" y="2053557"/>
            <a:ext cx="3773714" cy="0"/>
          </a:xfrm>
          <a:prstGeom prst="line">
            <a:avLst/>
          </a:prstGeom>
          <a:noFill/>
          <a:ln w="28575" cap="flat" cmpd="sng" algn="ctr">
            <a:solidFill>
              <a:schemeClr val="tx2"/>
            </a:solidFill>
            <a:prstDash val="solid"/>
            <a:round/>
            <a:headEnd type="none" w="med" len="med"/>
            <a:tailEnd type="none" w="med" len="med"/>
          </a:ln>
          <a:effectLst/>
        </p:spPr>
      </p:cxnSp>
      <p:cxnSp>
        <p:nvCxnSpPr>
          <p:cNvPr id="8" name="Straight Connector 7"/>
          <p:cNvCxnSpPr/>
          <p:nvPr userDrawn="1">
            <p:custDataLst>
              <p:tags r:id="rId2"/>
            </p:custDataLst>
          </p:nvPr>
        </p:nvCxnSpPr>
        <p:spPr bwMode="auto">
          <a:xfrm>
            <a:off x="580572" y="2053557"/>
            <a:ext cx="3773714" cy="0"/>
          </a:xfrm>
          <a:prstGeom prst="line">
            <a:avLst/>
          </a:prstGeom>
          <a:noFill/>
          <a:ln w="28575" cap="flat" cmpd="sng" algn="ctr">
            <a:solidFill>
              <a:schemeClr val="tx2"/>
            </a:solidFill>
            <a:prstDash val="solid"/>
            <a:round/>
            <a:headEnd type="none" w="med" len="med"/>
            <a:tailEnd type="none" w="med" len="med"/>
          </a:ln>
          <a:effectLst/>
        </p:spPr>
      </p:cxnSp>
      <p:sp>
        <p:nvSpPr>
          <p:cNvPr id="11" name="Text Placeholder 10"/>
          <p:cNvSpPr>
            <a:spLocks noGrp="1"/>
          </p:cNvSpPr>
          <p:nvPr>
            <p:ph type="body" sz="quarter" idx="10" hasCustomPrompt="1"/>
          </p:nvPr>
        </p:nvSpPr>
        <p:spPr>
          <a:xfrm>
            <a:off x="580572" y="2077620"/>
            <a:ext cx="3773714" cy="3585243"/>
          </a:xfrm>
        </p:spPr>
        <p:txBody>
          <a:bodyPr/>
          <a:lstStyle>
            <a:lvl1pPr marL="0" indent="0">
              <a:defRPr sz="1333"/>
            </a:lvl1pPr>
            <a:lvl2pPr marL="170849" indent="-170849">
              <a:defRPr sz="1333"/>
            </a:lvl2pPr>
            <a:lvl3pPr marL="491379" indent="-170849">
              <a:defRPr sz="1333"/>
            </a:lvl3pPr>
            <a:lvl4pPr marL="817957" indent="-170849">
              <a:defRPr sz="1333"/>
            </a:lvl4pPr>
            <a:lvl5pPr marL="1144535" indent="-172361">
              <a:defRPr sz="13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1" hasCustomPrompt="1"/>
          </p:nvPr>
        </p:nvSpPr>
        <p:spPr>
          <a:xfrm>
            <a:off x="4934857" y="2077620"/>
            <a:ext cx="3773714" cy="3585243"/>
          </a:xfrm>
          <a:noFill/>
          <a:ln w="9525" algn="ctr">
            <a:noFill/>
            <a:miter lim="800000"/>
            <a:headEnd/>
            <a:tailEnd/>
          </a:ln>
        </p:spPr>
        <p:txBody>
          <a:bodyPr vert="horz" wrap="square" lIns="91440" tIns="45720" rIns="91440" bIns="45720" numCol="1" anchor="t" anchorCtr="0" compatLnSpc="1">
            <a:prstTxWarp prst="textNoShape">
              <a:avLst/>
            </a:prstTxWarp>
          </a:bodyPr>
          <a:lstStyle>
            <a:lvl1pPr>
              <a:defRPr lang="en-US" sz="1333" dirty="0" smtClean="0"/>
            </a:lvl1pPr>
            <a:lvl2pPr>
              <a:defRPr lang="en-US" sz="1333" dirty="0" smtClean="0"/>
            </a:lvl2pPr>
            <a:lvl3pPr>
              <a:defRPr lang="en-US" sz="1333" dirty="0" smtClean="0"/>
            </a:lvl3pPr>
            <a:lvl4pPr>
              <a:defRPr lang="en-US" sz="1333" dirty="0" smtClean="0"/>
            </a:lvl4pPr>
            <a:lvl5pPr>
              <a:defRPr lang="en-US" sz="1333" dirty="0"/>
            </a:lvl5pPr>
          </a:lstStyle>
          <a:p>
            <a:pPr marL="0" lvl="0" indent="0"/>
            <a:r>
              <a:rPr lang="en-US" dirty="0" smtClean="0"/>
              <a:t>Click to edit text</a:t>
            </a:r>
          </a:p>
          <a:p>
            <a:pPr marL="170849" lvl="1"/>
            <a:r>
              <a:rPr lang="en-US" dirty="0" smtClean="0"/>
              <a:t>Second level</a:t>
            </a:r>
          </a:p>
          <a:p>
            <a:pPr marL="491379" lvl="2"/>
            <a:r>
              <a:rPr lang="en-US" dirty="0" smtClean="0"/>
              <a:t>Third level</a:t>
            </a:r>
          </a:p>
          <a:p>
            <a:pPr marL="817957" lvl="3"/>
            <a:r>
              <a:rPr lang="en-US" dirty="0" smtClean="0"/>
              <a:t>Fourth level</a:t>
            </a:r>
          </a:p>
          <a:p>
            <a:pPr marL="1144535" lvl="4"/>
            <a:r>
              <a:rPr lang="en-US" dirty="0" smtClean="0"/>
              <a:t>Fifth level</a:t>
            </a:r>
            <a:endParaRPr lang="en-US" dirty="0"/>
          </a:p>
        </p:txBody>
      </p:sp>
      <p:sp>
        <p:nvSpPr>
          <p:cNvPr id="14" name="Text Placeholder 13"/>
          <p:cNvSpPr>
            <a:spLocks noGrp="1"/>
          </p:cNvSpPr>
          <p:nvPr>
            <p:ph type="body" sz="quarter" idx="12" hasCustomPrompt="1"/>
          </p:nvPr>
        </p:nvSpPr>
        <p:spPr>
          <a:xfrm>
            <a:off x="580572" y="1316725"/>
            <a:ext cx="3773714" cy="706438"/>
          </a:xfrm>
        </p:spPr>
        <p:txBody>
          <a:bodyPr anchor="b" anchorCtr="0"/>
          <a:lstStyle>
            <a:lvl1pPr algn="ctr">
              <a:defRPr/>
            </a:lvl1pPr>
          </a:lstStyle>
          <a:p>
            <a:pPr lvl="0"/>
            <a:r>
              <a:rPr lang="en-US" dirty="0" smtClean="0"/>
              <a:t>Click to add Header</a:t>
            </a:r>
          </a:p>
        </p:txBody>
      </p:sp>
      <p:sp>
        <p:nvSpPr>
          <p:cNvPr id="15" name="Text Placeholder 13"/>
          <p:cNvSpPr>
            <a:spLocks noGrp="1"/>
          </p:cNvSpPr>
          <p:nvPr>
            <p:ph type="body" sz="quarter" idx="13" hasCustomPrompt="1"/>
          </p:nvPr>
        </p:nvSpPr>
        <p:spPr>
          <a:xfrm>
            <a:off x="4934857" y="1316725"/>
            <a:ext cx="3773714" cy="706438"/>
          </a:xfrm>
        </p:spPr>
        <p:txBody>
          <a:bodyPr anchor="b" anchorCtr="0"/>
          <a:lstStyle>
            <a:lvl1pPr algn="ctr">
              <a:defRPr/>
            </a:lvl1pPr>
          </a:lstStyle>
          <a:p>
            <a:pPr lvl="0"/>
            <a:r>
              <a:rPr lang="en-US" dirty="0" smtClean="0"/>
              <a:t>Click to add Header</a:t>
            </a:r>
          </a:p>
        </p:txBody>
      </p:sp>
    </p:spTree>
    <p:extLst>
      <p:ext uri="{BB962C8B-B14F-4D97-AF65-F5344CB8AC3E}">
        <p14:creationId xmlns:p14="http://schemas.microsoft.com/office/powerpoint/2010/main" val="1552848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21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6954" y="2369877"/>
            <a:ext cx="4029075" cy="356123"/>
          </a:xfrm>
          <a:prstGeom prst="rect">
            <a:avLst/>
          </a:prstGeom>
          <a:noFill/>
          <a:ln w="9525">
            <a:noFill/>
            <a:miter lim="800000"/>
            <a:headEnd/>
            <a:tailEnd/>
          </a:ln>
          <a:effectLst/>
        </p:spPr>
        <p:txBody>
          <a:bodyPr>
            <a:spAutoFit/>
          </a:bodyPr>
          <a:lstStyle/>
          <a:p>
            <a:pPr algn="l">
              <a:spcBef>
                <a:spcPct val="50000"/>
              </a:spcBef>
              <a:defRPr/>
            </a:pPr>
            <a:r>
              <a:rPr lang="en-US" sz="1714" dirty="0">
                <a:solidFill>
                  <a:srgbClr val="FFFFFF"/>
                </a:solidFill>
                <a:latin typeface="Calibri" pitchFamily="34" charset="0"/>
              </a:rPr>
              <a:t>U N C    H E A L T H    C A R E    S Y S T E M </a:t>
            </a:r>
          </a:p>
        </p:txBody>
      </p:sp>
      <p:sp>
        <p:nvSpPr>
          <p:cNvPr id="24755" name="Rectangle 179"/>
          <p:cNvSpPr>
            <a:spLocks noGrp="1" noChangeArrowheads="1"/>
          </p:cNvSpPr>
          <p:nvPr>
            <p:ph type="ctrTitle" sz="quarter" hasCustomPrompt="1"/>
          </p:nvPr>
        </p:nvSpPr>
        <p:spPr>
          <a:xfrm>
            <a:off x="686405" y="2229816"/>
            <a:ext cx="3730987" cy="1470025"/>
          </a:xfrm>
          <a:ln/>
        </p:spPr>
        <p:txBody>
          <a:bodyPr lIns="91440" tIns="45720" rIns="91440" bIns="45720" anchor="ctr"/>
          <a:lstStyle>
            <a:lvl1pPr>
              <a:defRPr sz="2095" i="0">
                <a:solidFill>
                  <a:schemeClr val="tx1"/>
                </a:solidFill>
              </a:defRPr>
            </a:lvl1pPr>
          </a:lstStyle>
          <a:p>
            <a:r>
              <a:rPr lang="en-US" dirty="0"/>
              <a:t>Click to edit Master title </a:t>
            </a:r>
            <a:r>
              <a:rPr lang="en-US" dirty="0" smtClean="0"/>
              <a:t>style</a:t>
            </a:r>
            <a:br>
              <a:rPr lang="en-US" dirty="0" smtClean="0"/>
            </a:br>
            <a:endParaRPr lang="en-US" dirty="0"/>
          </a:p>
        </p:txBody>
      </p:sp>
      <p:sp>
        <p:nvSpPr>
          <p:cNvPr id="13" name="Rectangle 123"/>
          <p:cNvSpPr>
            <a:spLocks noChangeArrowheads="1"/>
          </p:cNvSpPr>
          <p:nvPr userDrawn="1"/>
        </p:nvSpPr>
        <p:spPr bwMode="auto">
          <a:xfrm>
            <a:off x="0" y="0"/>
            <a:ext cx="290286" cy="4876800"/>
          </a:xfrm>
          <a:prstGeom prst="rect">
            <a:avLst/>
          </a:prstGeom>
          <a:solidFill>
            <a:srgbClr val="99CCFF"/>
          </a:solidFill>
          <a:ln w="9525">
            <a:noFill/>
            <a:miter lim="800000"/>
            <a:headEnd/>
            <a:tailEnd/>
          </a:ln>
          <a:effectLst/>
        </p:spPr>
        <p:txBody>
          <a:bodyPr wrap="none" anchor="ctr"/>
          <a:lstStyle/>
          <a:p>
            <a:pPr>
              <a:defRPr/>
            </a:pPr>
            <a:endParaRPr lang="en-GB" sz="2286">
              <a:latin typeface="Times New Roman" pitchFamily="18" charset="0"/>
            </a:endParaRPr>
          </a:p>
        </p:txBody>
      </p:sp>
      <p:sp>
        <p:nvSpPr>
          <p:cNvPr id="14" name="Line 125"/>
          <p:cNvSpPr>
            <a:spLocks noChangeShapeType="1"/>
          </p:cNvSpPr>
          <p:nvPr userDrawn="1"/>
        </p:nvSpPr>
        <p:spPr bwMode="auto">
          <a:xfrm>
            <a:off x="0" y="4876800"/>
            <a:ext cx="290286" cy="0"/>
          </a:xfrm>
          <a:prstGeom prst="line">
            <a:avLst/>
          </a:prstGeom>
          <a:noFill/>
          <a:ln w="44450">
            <a:solidFill>
              <a:srgbClr val="003366"/>
            </a:solidFill>
            <a:round/>
            <a:headEnd/>
            <a:tailEnd/>
          </a:ln>
          <a:effectLst/>
        </p:spPr>
        <p:txBody>
          <a:bodyPr/>
          <a:lstStyle/>
          <a:p>
            <a:pPr>
              <a:defRPr/>
            </a:pPr>
            <a:endParaRPr lang="en-US" sz="1714"/>
          </a:p>
        </p:txBody>
      </p:sp>
      <p:sp>
        <p:nvSpPr>
          <p:cNvPr id="21" name="Text Placeholder 20"/>
          <p:cNvSpPr>
            <a:spLocks noGrp="1"/>
          </p:cNvSpPr>
          <p:nvPr>
            <p:ph type="body" sz="quarter" idx="10" hasCustomPrompt="1"/>
          </p:nvPr>
        </p:nvSpPr>
        <p:spPr>
          <a:xfrm>
            <a:off x="686405" y="4876801"/>
            <a:ext cx="3971774" cy="728663"/>
          </a:xfrm>
        </p:spPr>
        <p:txBody>
          <a:bodyPr/>
          <a:lstStyle>
            <a:lvl1pPr>
              <a:defRPr sz="1714"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686405" y="3199784"/>
            <a:ext cx="3731381" cy="1014412"/>
          </a:xfrm>
        </p:spPr>
        <p:txBody>
          <a:bodyPr/>
          <a:lstStyle>
            <a:lvl1pPr>
              <a:defRPr sz="2095" b="0" baseline="0">
                <a:solidFill>
                  <a:schemeClr val="tx2"/>
                </a:solidFill>
              </a:defRPr>
            </a:lvl1pPr>
          </a:lstStyle>
          <a:p>
            <a:pPr lvl="0"/>
            <a:r>
              <a:rPr lang="en-US" dirty="0" smtClean="0"/>
              <a:t>Click to edit Subtitle</a:t>
            </a:r>
            <a:endParaRPr lang="en-US" dirty="0"/>
          </a:p>
        </p:txBody>
      </p:sp>
      <p:sp>
        <p:nvSpPr>
          <p:cNvPr id="15" name="Text Box 306"/>
          <p:cNvSpPr txBox="1">
            <a:spLocks noChangeArrowheads="1"/>
          </p:cNvSpPr>
          <p:nvPr userDrawn="1"/>
        </p:nvSpPr>
        <p:spPr bwMode="auto">
          <a:xfrm rot="5400000">
            <a:off x="-1881716" y="2374639"/>
            <a:ext cx="4038600" cy="356123"/>
          </a:xfrm>
          <a:prstGeom prst="rect">
            <a:avLst/>
          </a:prstGeom>
          <a:noFill/>
          <a:ln w="9525">
            <a:noFill/>
            <a:miter lim="800000"/>
            <a:headEnd/>
            <a:tailEnd/>
          </a:ln>
          <a:effectLst/>
        </p:spPr>
        <p:txBody>
          <a:bodyPr>
            <a:spAutoFit/>
          </a:bodyPr>
          <a:lstStyle/>
          <a:p>
            <a:pPr marL="0" marR="0" indent="0" algn="ctr" defTabSz="870875" rtl="0" eaLnBrk="1" fontAlgn="base" latinLnBrk="0" hangingPunct="1">
              <a:lnSpc>
                <a:spcPct val="100000"/>
              </a:lnSpc>
              <a:spcBef>
                <a:spcPct val="50000"/>
              </a:spcBef>
              <a:spcAft>
                <a:spcPct val="0"/>
              </a:spcAft>
              <a:buClrTx/>
              <a:buSzTx/>
              <a:buFontTx/>
              <a:buNone/>
              <a:tabLst/>
              <a:defRPr/>
            </a:pPr>
            <a:r>
              <a:rPr lang="en-US" sz="1714" b="1" dirty="0" smtClean="0">
                <a:solidFill>
                  <a:srgbClr val="FFFFFF"/>
                </a:solidFill>
                <a:latin typeface="+mn-lt"/>
              </a:rPr>
              <a:t>U N C    H E A L T H</a:t>
            </a:r>
          </a:p>
        </p:txBody>
      </p:sp>
      <p:pic>
        <p:nvPicPr>
          <p:cNvPr id="12" name="Picture 11"/>
          <p:cNvPicPr>
            <a:picLocks noChangeAspect="1"/>
          </p:cNvPicPr>
          <p:nvPr userDrawn="1"/>
        </p:nvPicPr>
        <p:blipFill>
          <a:blip r:embed="rId2"/>
          <a:stretch>
            <a:fillRect/>
          </a:stretch>
        </p:blipFill>
        <p:spPr>
          <a:xfrm>
            <a:off x="4569346" y="2191764"/>
            <a:ext cx="4574654" cy="2474472"/>
          </a:xfrm>
          <a:prstGeom prst="rect">
            <a:avLst/>
          </a:prstGeom>
        </p:spPr>
      </p:pic>
    </p:spTree>
    <p:extLst>
      <p:ext uri="{BB962C8B-B14F-4D97-AF65-F5344CB8AC3E}">
        <p14:creationId xmlns:p14="http://schemas.microsoft.com/office/powerpoint/2010/main" val="2547662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10" name="Rectangle 3"/>
          <p:cNvSpPr>
            <a:spLocks noChangeArrowheads="1"/>
          </p:cNvSpPr>
          <p:nvPr userDrawn="1"/>
        </p:nvSpPr>
        <p:spPr bwMode="auto">
          <a:xfrm>
            <a:off x="282728" y="3079750"/>
            <a:ext cx="8861272" cy="769938"/>
          </a:xfrm>
          <a:prstGeom prst="rect">
            <a:avLst/>
          </a:prstGeom>
          <a:solidFill>
            <a:schemeClr val="tx2"/>
          </a:solidFill>
          <a:ln w="9525" algn="ctr">
            <a:solidFill>
              <a:schemeClr val="bg2"/>
            </a:solidFill>
            <a:round/>
            <a:headEnd/>
            <a:tailEnd/>
          </a:ln>
        </p:spPr>
        <p:txBody>
          <a:bodyPr tIns="87086" bIns="87086" anchor="ctr"/>
          <a:lstStyle/>
          <a:p>
            <a:pPr algn="ctr"/>
            <a:endParaRPr lang="en-US" sz="2286" b="1" dirty="0">
              <a:solidFill>
                <a:schemeClr val="bg1"/>
              </a:solidFill>
            </a:endParaRPr>
          </a:p>
        </p:txBody>
      </p:sp>
      <p:sp>
        <p:nvSpPr>
          <p:cNvPr id="13" name="Rectangle 123"/>
          <p:cNvSpPr>
            <a:spLocks noChangeArrowheads="1"/>
          </p:cNvSpPr>
          <p:nvPr userDrawn="1"/>
        </p:nvSpPr>
        <p:spPr bwMode="auto">
          <a:xfrm>
            <a:off x="0" y="0"/>
            <a:ext cx="290286" cy="4876800"/>
          </a:xfrm>
          <a:prstGeom prst="rect">
            <a:avLst/>
          </a:prstGeom>
          <a:solidFill>
            <a:srgbClr val="99CCFF"/>
          </a:solidFill>
          <a:ln w="9525">
            <a:noFill/>
            <a:miter lim="800000"/>
            <a:headEnd/>
            <a:tailEnd/>
          </a:ln>
          <a:effectLst/>
        </p:spPr>
        <p:txBody>
          <a:bodyPr wrap="none" anchor="ctr"/>
          <a:lstStyle/>
          <a:p>
            <a:pPr>
              <a:defRPr/>
            </a:pPr>
            <a:endParaRPr lang="en-GB" sz="2286">
              <a:latin typeface="Times New Roman" pitchFamily="18" charset="0"/>
            </a:endParaRPr>
          </a:p>
        </p:txBody>
      </p:sp>
      <p:sp>
        <p:nvSpPr>
          <p:cNvPr id="14" name="Line 125"/>
          <p:cNvSpPr>
            <a:spLocks noChangeShapeType="1"/>
          </p:cNvSpPr>
          <p:nvPr userDrawn="1"/>
        </p:nvSpPr>
        <p:spPr bwMode="auto">
          <a:xfrm>
            <a:off x="0" y="4876800"/>
            <a:ext cx="290286" cy="0"/>
          </a:xfrm>
          <a:prstGeom prst="line">
            <a:avLst/>
          </a:prstGeom>
          <a:noFill/>
          <a:ln w="44450">
            <a:solidFill>
              <a:srgbClr val="003366"/>
            </a:solidFill>
            <a:round/>
            <a:headEnd/>
            <a:tailEnd/>
          </a:ln>
          <a:effectLst/>
        </p:spPr>
        <p:txBody>
          <a:bodyPr/>
          <a:lstStyle/>
          <a:p>
            <a:pPr>
              <a:defRPr/>
            </a:pPr>
            <a:endParaRPr lang="en-US" sz="1714"/>
          </a:p>
        </p:txBody>
      </p:sp>
      <p:sp>
        <p:nvSpPr>
          <p:cNvPr id="8" name="Text Placeholder 11"/>
          <p:cNvSpPr>
            <a:spLocks noGrp="1"/>
          </p:cNvSpPr>
          <p:nvPr>
            <p:ph type="body" sz="quarter" idx="10" hasCustomPrompt="1"/>
          </p:nvPr>
        </p:nvSpPr>
        <p:spPr>
          <a:xfrm>
            <a:off x="1078843" y="3079750"/>
            <a:ext cx="6986314" cy="769938"/>
          </a:xfrm>
        </p:spPr>
        <p:txBody>
          <a:bodyPr anchor="ctr" anchorCtr="0"/>
          <a:lstStyle>
            <a:lvl1pPr algn="ctr">
              <a:defRPr sz="2286">
                <a:solidFill>
                  <a:schemeClr val="bg1"/>
                </a:solidFill>
              </a:defRPr>
            </a:lvl1pPr>
          </a:lstStyle>
          <a:p>
            <a:pPr lvl="0"/>
            <a:r>
              <a:rPr lang="en-US" dirty="0" smtClean="0"/>
              <a:t>Click to edit divider</a:t>
            </a:r>
            <a:endParaRPr lang="en-US" dirty="0"/>
          </a:p>
        </p:txBody>
      </p:sp>
      <p:sp>
        <p:nvSpPr>
          <p:cNvPr id="9" name="Text Box 306"/>
          <p:cNvSpPr txBox="1">
            <a:spLocks noChangeArrowheads="1"/>
          </p:cNvSpPr>
          <p:nvPr userDrawn="1"/>
        </p:nvSpPr>
        <p:spPr bwMode="auto">
          <a:xfrm rot="5400000">
            <a:off x="-1881716" y="2374639"/>
            <a:ext cx="4038600" cy="356123"/>
          </a:xfrm>
          <a:prstGeom prst="rect">
            <a:avLst/>
          </a:prstGeom>
          <a:noFill/>
          <a:ln w="9525">
            <a:noFill/>
            <a:miter lim="800000"/>
            <a:headEnd/>
            <a:tailEnd/>
          </a:ln>
          <a:effectLst/>
        </p:spPr>
        <p:txBody>
          <a:bodyPr>
            <a:spAutoFit/>
          </a:bodyPr>
          <a:lstStyle/>
          <a:p>
            <a:pPr marL="0" marR="0" indent="0" algn="ctr" defTabSz="870875" rtl="0" eaLnBrk="1" fontAlgn="base" latinLnBrk="0" hangingPunct="1">
              <a:lnSpc>
                <a:spcPct val="100000"/>
              </a:lnSpc>
              <a:spcBef>
                <a:spcPct val="50000"/>
              </a:spcBef>
              <a:spcAft>
                <a:spcPct val="0"/>
              </a:spcAft>
              <a:buClrTx/>
              <a:buSzTx/>
              <a:buFontTx/>
              <a:buNone/>
              <a:tabLst/>
              <a:defRPr/>
            </a:pPr>
            <a:r>
              <a:rPr lang="en-US" sz="1714" b="1" dirty="0" smtClean="0">
                <a:solidFill>
                  <a:srgbClr val="FFFFFF"/>
                </a:solidFill>
                <a:latin typeface="+mn-lt"/>
              </a:rPr>
              <a:t>U N C    H E A L T H</a:t>
            </a:r>
          </a:p>
        </p:txBody>
      </p:sp>
    </p:spTree>
    <p:extLst>
      <p:ext uri="{BB962C8B-B14F-4D97-AF65-F5344CB8AC3E}">
        <p14:creationId xmlns:p14="http://schemas.microsoft.com/office/powerpoint/2010/main" val="395009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28782644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8541706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29579470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14677277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60ED7FF-B301-DB49-88A6-4CD72677E4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57199" y="1584324"/>
            <a:ext cx="5392739" cy="3475813"/>
          </a:xfrm>
        </p:spPr>
        <p:txBody>
          <a:bodyPr tIns="0" rIns="0" bIns="1097280" anchor="ctr" anchorCtr="0"/>
          <a:lstStyle>
            <a:lvl1pPr>
              <a:lnSpc>
                <a:spcPts val="4000"/>
              </a:lnSpc>
              <a:defRPr sz="3600" b="0">
                <a:solidFill>
                  <a:schemeClr val="accent1"/>
                </a:solidFill>
              </a:defRPr>
            </a:lvl1pPr>
          </a:lstStyle>
          <a:p>
            <a:r>
              <a:rPr lang="en-US" smtClean="0"/>
              <a:t>Click to edit Master title style</a:t>
            </a:r>
            <a:endParaRPr lang="en-US"/>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7564582" y="6400970"/>
            <a:ext cx="1122218"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
        <p:nvSpPr>
          <p:cNvPr id="2" name="Date Placeholder 1">
            <a:extLst>
              <a:ext uri="{FF2B5EF4-FFF2-40B4-BE49-F238E27FC236}">
                <a16:creationId xmlns:a16="http://schemas.microsoft.com/office/drawing/2014/main" id="{575DF001-212C-4540-80F0-7DA5FC4C1808}"/>
              </a:ext>
            </a:extLst>
          </p:cNvPr>
          <p:cNvSpPr>
            <a:spLocks noGrp="1"/>
          </p:cNvSpPr>
          <p:nvPr>
            <p:ph type="dt" sz="half" idx="10"/>
          </p:nvPr>
        </p:nvSpPr>
        <p:spPr/>
        <p:txBody>
          <a:bodyPr/>
          <a:lstStyle/>
          <a:p>
            <a:r>
              <a:rPr lang="en-US"/>
              <a:t>XX.XX.XXXX</a:t>
            </a:r>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p:txBody>
          <a:bodyPr/>
          <a:lstStyle/>
          <a:p>
            <a:r>
              <a:rPr lang="en-US" dirty="0"/>
              <a:t>Modify with Insert &gt; Header and Footer</a:t>
            </a:r>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68989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low ink">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174749E-3478-0846-8E5D-5A453C217D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57199" y="1584324"/>
            <a:ext cx="5392739" cy="3475813"/>
          </a:xfrm>
        </p:spPr>
        <p:txBody>
          <a:bodyPr tIns="0" rIns="0" bIns="1097280" anchor="ctr" anchorCtr="0"/>
          <a:lstStyle>
            <a:lvl1pPr>
              <a:lnSpc>
                <a:spcPts val="4000"/>
              </a:lnSpc>
              <a:defRPr sz="3600" b="0">
                <a:solidFill>
                  <a:schemeClr val="bg1"/>
                </a:solidFill>
              </a:defRPr>
            </a:lvl1pPr>
          </a:lstStyle>
          <a:p>
            <a:r>
              <a:rPr lang="en-US" smtClean="0"/>
              <a:t>Click to edit Master title style</a:t>
            </a:r>
            <a:endParaRPr lang="en-US"/>
          </a:p>
        </p:txBody>
      </p:sp>
      <p:sp>
        <p:nvSpPr>
          <p:cNvPr id="2" name="Date Placeholder 1">
            <a:extLst>
              <a:ext uri="{FF2B5EF4-FFF2-40B4-BE49-F238E27FC236}">
                <a16:creationId xmlns:a16="http://schemas.microsoft.com/office/drawing/2014/main" id="{8DD338B1-A6EB-B747-93D6-CD0C9544533A}"/>
              </a:ext>
            </a:extLst>
          </p:cNvPr>
          <p:cNvSpPr>
            <a:spLocks noGrp="1"/>
          </p:cNvSpPr>
          <p:nvPr>
            <p:ph type="dt" sz="half" idx="10"/>
          </p:nvPr>
        </p:nvSpPr>
        <p:spPr/>
        <p:txBody>
          <a:bodyPr/>
          <a:lstStyle/>
          <a:p>
            <a:r>
              <a:rPr lang="en-US"/>
              <a:t>XX.XX.XXXX</a:t>
            </a:r>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7564582" y="6400970"/>
            <a:ext cx="1122218"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2651059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2.xml"/><Relationship Id="rId7" Type="http://schemas.openxmlformats.org/officeDocument/2006/relationships/theme" Target="../theme/theme2.xml"/><Relationship Id="rId12" Type="http://schemas.openxmlformats.org/officeDocument/2006/relationships/image" Target="../media/image16.emf"/><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oleObject" Target="../embeddings/oleObject1.bin"/><Relationship Id="rId5" Type="http://schemas.openxmlformats.org/officeDocument/2006/relationships/slideLayout" Target="../slideLayouts/slideLayout34.xml"/><Relationship Id="rId10" Type="http://schemas.openxmlformats.org/officeDocument/2006/relationships/tags" Target="../tags/tag2.xml"/><Relationship Id="rId4" Type="http://schemas.openxmlformats.org/officeDocument/2006/relationships/slideLayout" Target="../slideLayouts/slideLayout33.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342900"/>
            <a:ext cx="8229600" cy="723900"/>
          </a:xfrm>
          <a:prstGeom prst="rect">
            <a:avLst/>
          </a:prstGeom>
        </p:spPr>
        <p:txBody>
          <a:bodyPr vert="horz" lIns="0" tIns="868680" rIns="137160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84325"/>
            <a:ext cx="822960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1578134" y="6400970"/>
            <a:ext cx="4271804"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r>
              <a:rPr lang="en-US" dirty="0"/>
              <a:t>Modify with Insert &gt; Header and Footer</a:t>
            </a:r>
          </a:p>
        </p:txBody>
      </p:sp>
      <p:sp>
        <p:nvSpPr>
          <p:cNvPr id="6" name="Slide Number Placeholder 5"/>
          <p:cNvSpPr>
            <a:spLocks noGrp="1"/>
          </p:cNvSpPr>
          <p:nvPr>
            <p:ph type="sldNum" sz="quarter" idx="4"/>
          </p:nvPr>
        </p:nvSpPr>
        <p:spPr>
          <a:xfrm>
            <a:off x="457200" y="6400970"/>
            <a:ext cx="318294"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14" name="Date Placeholder 13">
            <a:extLst>
              <a:ext uri="{FF2B5EF4-FFF2-40B4-BE49-F238E27FC236}">
                <a16:creationId xmlns:a16="http://schemas.microsoft.com/office/drawing/2014/main" id="{F5D300FB-C47F-BA4E-A67A-042C3A7A6A09}"/>
              </a:ext>
            </a:extLst>
          </p:cNvPr>
          <p:cNvSpPr>
            <a:spLocks noGrp="1"/>
          </p:cNvSpPr>
          <p:nvPr>
            <p:ph type="dt" sz="half" idx="2"/>
          </p:nvPr>
        </p:nvSpPr>
        <p:spPr>
          <a:xfrm>
            <a:off x="775494" y="6400970"/>
            <a:ext cx="802640"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a:t>XX.XX.XXXX</a:t>
            </a:r>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7564582" y="6400970"/>
            <a:ext cx="1122218"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63" r:id="rId2"/>
    <p:sldLayoutId id="2147483736" r:id="rId3"/>
    <p:sldLayoutId id="2147483785" r:id="rId4"/>
    <p:sldLayoutId id="2147483786" r:id="rId5"/>
    <p:sldLayoutId id="2147483787" r:id="rId6"/>
    <p:sldLayoutId id="2147483788" r:id="rId7"/>
    <p:sldLayoutId id="2147483741" r:id="rId8"/>
    <p:sldLayoutId id="2147483773" r:id="rId9"/>
    <p:sldLayoutId id="2147483758" r:id="rId10"/>
    <p:sldLayoutId id="2147483774" r:id="rId11"/>
    <p:sldLayoutId id="2147483775" r:id="rId12"/>
    <p:sldLayoutId id="2147483776" r:id="rId13"/>
    <p:sldLayoutId id="2147483745" r:id="rId14"/>
    <p:sldLayoutId id="2147483746" r:id="rId15"/>
    <p:sldLayoutId id="2147483747" r:id="rId16"/>
    <p:sldLayoutId id="2147483748" r:id="rId17"/>
    <p:sldLayoutId id="2147483778" r:id="rId18"/>
    <p:sldLayoutId id="2147483779" r:id="rId19"/>
    <p:sldLayoutId id="2147483780" r:id="rId20"/>
    <p:sldLayoutId id="2147483781" r:id="rId21"/>
    <p:sldLayoutId id="2147483782" r:id="rId22"/>
    <p:sldLayoutId id="2147483783" r:id="rId23"/>
    <p:sldLayoutId id="2147483784" r:id="rId24"/>
    <p:sldLayoutId id="2147483760" r:id="rId25"/>
    <p:sldLayoutId id="2147483756" r:id="rId26"/>
    <p:sldLayoutId id="2147483708" r:id="rId27"/>
    <p:sldLayoutId id="2147483765" r:id="rId28"/>
    <p:sldLayoutId id="2147483777" r:id="rId29"/>
  </p:sldLayoutIdLst>
  <p:hf hdr="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075" userDrawn="1">
          <p15:clr>
            <a:srgbClr val="F26B43"/>
          </p15:clr>
        </p15:guide>
        <p15:guide id="3" pos="288" userDrawn="1">
          <p15:clr>
            <a:srgbClr val="F26B43"/>
          </p15:clr>
        </p15:guide>
        <p15:guide id="8" pos="1899" userDrawn="1">
          <p15:clr>
            <a:srgbClr val="F26B43"/>
          </p15:clr>
        </p15:guide>
        <p15:guide id="9" pos="2789" userDrawn="1">
          <p15:clr>
            <a:srgbClr val="F26B43"/>
          </p15:clr>
        </p15:guide>
        <p15:guide id="10" pos="2880" userDrawn="1">
          <p15:clr>
            <a:srgbClr val="F26B43"/>
          </p15:clr>
        </p15:guide>
        <p15:guide id="12" pos="2974" userDrawn="1">
          <p15:clr>
            <a:srgbClr val="F26B43"/>
          </p15:clr>
        </p15:guide>
        <p15:guide id="13" pos="5472" userDrawn="1">
          <p15:clr>
            <a:srgbClr val="F26B43"/>
          </p15:clr>
        </p15:guide>
        <p15:guide id="15" pos="3685" userDrawn="1">
          <p15:clr>
            <a:srgbClr val="F26B43"/>
          </p15:clr>
        </p15:guide>
        <p15:guide id="16" pos="3861" userDrawn="1">
          <p15:clr>
            <a:srgbClr val="F26B43"/>
          </p15:clr>
        </p15:guide>
        <p15:guide id="23" orient="horz" pos="4148" userDrawn="1">
          <p15:clr>
            <a:srgbClr val="F26B43"/>
          </p15:clr>
        </p15:guide>
        <p15:guide id="24" orient="horz" pos="3944" userDrawn="1">
          <p15:clr>
            <a:srgbClr val="F26B43"/>
          </p15:clr>
        </p15:guide>
        <p15:guide id="25" orient="horz" pos="216" userDrawn="1">
          <p15:clr>
            <a:srgbClr val="F26B43"/>
          </p15:clr>
        </p15:guide>
        <p15:guide id="26" orient="horz" pos="998" userDrawn="1">
          <p15:clr>
            <a:srgbClr val="F26B43"/>
          </p15:clr>
        </p15:guide>
        <p15:guide id="27" orient="horz" pos="672" userDrawn="1">
          <p15:clr>
            <a:srgbClr val="F26B43"/>
          </p15:clr>
        </p15:guide>
        <p15:guide id="31" orient="horz" pos="835" userDrawn="1">
          <p15:clr>
            <a:srgbClr val="F26B43"/>
          </p15:clr>
        </p15:guide>
        <p15:guide id="32" orient="horz" pos="40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1072" name="think-cell Slide" r:id="rId11" imgW="270" imgH="270" progId="TCLayout.ActiveDocument.1">
                  <p:embed/>
                </p:oleObj>
              </mc:Choice>
              <mc:Fallback>
                <p:oleObj name="think-cell Slide" r:id="rId11" imgW="270" imgH="270" progId="TCLayout.ActiveDocument.1">
                  <p:embed/>
                  <p:pic>
                    <p:nvPicPr>
                      <p:cNvPr id="2" name="Object 1" hidden="1"/>
                      <p:cNvPicPr/>
                      <p:nvPr/>
                    </p:nvPicPr>
                    <p:blipFill>
                      <a:blip r:embed="rId12"/>
                      <a:stretch>
                        <a:fillRect/>
                      </a:stretch>
                    </p:blipFill>
                    <p:spPr>
                      <a:xfrm>
                        <a:off x="1513" y="1589"/>
                        <a:ext cx="1511" cy="1587"/>
                      </a:xfrm>
                      <a:prstGeom prst="rect">
                        <a:avLst/>
                      </a:prstGeom>
                    </p:spPr>
                  </p:pic>
                </p:oleObj>
              </mc:Fallback>
            </mc:AlternateContent>
          </a:graphicData>
        </a:graphic>
      </p:graphicFrame>
      <p:sp>
        <p:nvSpPr>
          <p:cNvPr id="3" name="Rectangle 2" hidden="1"/>
          <p:cNvSpPr/>
          <p:nvPr userDrawn="1">
            <p:custDataLst>
              <p:tags r:id="rId10"/>
            </p:custDataLst>
          </p:nvPr>
        </p:nvSpPr>
        <p:spPr bwMode="auto">
          <a:xfrm>
            <a:off x="0" y="0"/>
            <a:ext cx="151190" cy="158750"/>
          </a:xfrm>
          <a:prstGeom prst="rect">
            <a:avLst/>
          </a:prstGeom>
          <a:noFill/>
          <a:ln w="9525"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870875" rtl="0" eaLnBrk="1" fontAlgn="base" latinLnBrk="0" hangingPunct="1">
              <a:lnSpc>
                <a:spcPct val="100000"/>
              </a:lnSpc>
              <a:spcBef>
                <a:spcPct val="0"/>
              </a:spcBef>
              <a:spcAft>
                <a:spcPct val="0"/>
              </a:spcAft>
              <a:buClrTx/>
              <a:buSzTx/>
              <a:buFontTx/>
              <a:buNone/>
              <a:tabLst/>
            </a:pPr>
            <a:endParaRPr kumimoji="0" lang="en-US" sz="2286" b="1"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147" name="Rectangle 123"/>
          <p:cNvSpPr>
            <a:spLocks noChangeArrowheads="1"/>
          </p:cNvSpPr>
          <p:nvPr/>
        </p:nvSpPr>
        <p:spPr bwMode="auto">
          <a:xfrm>
            <a:off x="0" y="0"/>
            <a:ext cx="290286" cy="4876800"/>
          </a:xfrm>
          <a:prstGeom prst="rect">
            <a:avLst/>
          </a:prstGeom>
          <a:solidFill>
            <a:srgbClr val="99CCFF"/>
          </a:solidFill>
          <a:ln w="9525">
            <a:noFill/>
            <a:miter lim="800000"/>
            <a:headEnd/>
            <a:tailEnd/>
          </a:ln>
          <a:effectLst/>
        </p:spPr>
        <p:txBody>
          <a:bodyPr wrap="none" anchor="ctr"/>
          <a:lstStyle/>
          <a:p>
            <a:pPr>
              <a:defRPr/>
            </a:pPr>
            <a:endParaRPr lang="en-GB" sz="2286">
              <a:latin typeface="Times New Roman" pitchFamily="18" charset="0"/>
            </a:endParaRPr>
          </a:p>
        </p:txBody>
      </p:sp>
      <p:sp>
        <p:nvSpPr>
          <p:cNvPr id="1149" name="Line 125"/>
          <p:cNvSpPr>
            <a:spLocks noChangeShapeType="1"/>
          </p:cNvSpPr>
          <p:nvPr/>
        </p:nvSpPr>
        <p:spPr bwMode="auto">
          <a:xfrm>
            <a:off x="0" y="4876800"/>
            <a:ext cx="290286" cy="0"/>
          </a:xfrm>
          <a:prstGeom prst="line">
            <a:avLst/>
          </a:prstGeom>
          <a:noFill/>
          <a:ln w="44450">
            <a:solidFill>
              <a:srgbClr val="003366"/>
            </a:solidFill>
            <a:round/>
            <a:headEnd/>
            <a:tailEnd/>
          </a:ln>
          <a:effectLst/>
        </p:spPr>
        <p:txBody>
          <a:bodyPr/>
          <a:lstStyle/>
          <a:p>
            <a:pPr>
              <a:defRPr/>
            </a:pPr>
            <a:endParaRPr lang="en-US" sz="1714"/>
          </a:p>
        </p:txBody>
      </p:sp>
      <p:sp>
        <p:nvSpPr>
          <p:cNvPr id="1170" name="Line 146"/>
          <p:cNvSpPr>
            <a:spLocks noChangeShapeType="1"/>
          </p:cNvSpPr>
          <p:nvPr/>
        </p:nvSpPr>
        <p:spPr bwMode="auto">
          <a:xfrm>
            <a:off x="365881" y="1006475"/>
            <a:ext cx="8412238" cy="0"/>
          </a:xfrm>
          <a:prstGeom prst="line">
            <a:avLst/>
          </a:prstGeom>
          <a:noFill/>
          <a:ln w="19050">
            <a:solidFill>
              <a:srgbClr val="003366"/>
            </a:solidFill>
            <a:round/>
            <a:headEnd/>
            <a:tailEnd/>
          </a:ln>
          <a:effectLst/>
        </p:spPr>
        <p:txBody>
          <a:bodyPr/>
          <a:lstStyle/>
          <a:p>
            <a:pPr>
              <a:defRPr/>
            </a:pPr>
            <a:endParaRPr lang="en-US" sz="1714"/>
          </a:p>
        </p:txBody>
      </p:sp>
      <p:sp>
        <p:nvSpPr>
          <p:cNvPr id="10246" name="Rectangle 148"/>
          <p:cNvSpPr>
            <a:spLocks noGrp="1" noChangeArrowheads="1"/>
          </p:cNvSpPr>
          <p:nvPr>
            <p:ph type="body" idx="1"/>
          </p:nvPr>
        </p:nvSpPr>
        <p:spPr bwMode="auto">
          <a:xfrm>
            <a:off x="435429" y="1239916"/>
            <a:ext cx="8273143" cy="453072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83" name="Text Box 159"/>
          <p:cNvSpPr txBox="1">
            <a:spLocks noChangeArrowheads="1"/>
          </p:cNvSpPr>
          <p:nvPr/>
        </p:nvSpPr>
        <p:spPr bwMode="auto">
          <a:xfrm>
            <a:off x="8929310" y="6647187"/>
            <a:ext cx="175381" cy="133350"/>
          </a:xfrm>
          <a:prstGeom prst="rect">
            <a:avLst/>
          </a:prstGeom>
          <a:noFill/>
          <a:ln w="9525" algn="ctr">
            <a:noFill/>
            <a:miter lim="800000"/>
            <a:headEnd/>
            <a:tailEnd/>
          </a:ln>
          <a:effectLst/>
        </p:spPr>
        <p:txBody>
          <a:bodyPr wrap="none" lIns="0" tIns="0" rIns="0" bIns="0"/>
          <a:lstStyle/>
          <a:p>
            <a:pPr>
              <a:defRPr/>
            </a:pPr>
            <a:fld id="{BF1DFE13-3F72-4A0E-8E2D-3FA63B2C5A47}" type="slidenum">
              <a:rPr lang="en-US" sz="857"/>
              <a:pPr>
                <a:defRPr/>
              </a:pPr>
              <a:t>‹#›</a:t>
            </a:fld>
            <a:endParaRPr lang="en-US" sz="857" dirty="0"/>
          </a:p>
        </p:txBody>
      </p:sp>
      <p:sp>
        <p:nvSpPr>
          <p:cNvPr id="10248" name="Rectangle 217"/>
          <p:cNvSpPr>
            <a:spLocks noGrp="1" noChangeArrowheads="1"/>
          </p:cNvSpPr>
          <p:nvPr>
            <p:ph type="title"/>
          </p:nvPr>
        </p:nvSpPr>
        <p:spPr bwMode="auto">
          <a:xfrm>
            <a:off x="435429" y="163513"/>
            <a:ext cx="8273143" cy="831850"/>
          </a:xfrm>
          <a:prstGeom prst="rect">
            <a:avLst/>
          </a:prstGeom>
          <a:noFill/>
          <a:ln w="9525" algn="ctr">
            <a:noFill/>
            <a:miter lim="800000"/>
            <a:headEnd/>
            <a:tailEnd/>
          </a:ln>
        </p:spPr>
        <p:txBody>
          <a:bodyPr vert="horz" wrap="square" lIns="0" tIns="45713" rIns="0" bIns="45713" numCol="1" anchor="b" anchorCtr="0" compatLnSpc="1">
            <a:prstTxWarp prst="textNoShape">
              <a:avLst/>
            </a:prstTxWarp>
          </a:bodyPr>
          <a:lstStyle/>
          <a:p>
            <a:pPr lvl="0"/>
            <a:r>
              <a:rPr lang="en-US" smtClean="0"/>
              <a:t>Slide title</a:t>
            </a:r>
          </a:p>
        </p:txBody>
      </p:sp>
      <p:sp>
        <p:nvSpPr>
          <p:cNvPr id="13" name="Text Box 306"/>
          <p:cNvSpPr txBox="1">
            <a:spLocks noChangeArrowheads="1"/>
          </p:cNvSpPr>
          <p:nvPr userDrawn="1"/>
        </p:nvSpPr>
        <p:spPr bwMode="auto">
          <a:xfrm rot="5400000">
            <a:off x="-1881716" y="2374639"/>
            <a:ext cx="4038600" cy="356123"/>
          </a:xfrm>
          <a:prstGeom prst="rect">
            <a:avLst/>
          </a:prstGeom>
          <a:noFill/>
          <a:ln w="9525">
            <a:noFill/>
            <a:miter lim="800000"/>
            <a:headEnd/>
            <a:tailEnd/>
          </a:ln>
          <a:effectLst/>
        </p:spPr>
        <p:txBody>
          <a:bodyPr>
            <a:spAutoFit/>
          </a:bodyPr>
          <a:lstStyle/>
          <a:p>
            <a:pPr marL="0" marR="0" indent="0" algn="ctr" defTabSz="870875" rtl="0" eaLnBrk="1" fontAlgn="base" latinLnBrk="0" hangingPunct="1">
              <a:lnSpc>
                <a:spcPct val="100000"/>
              </a:lnSpc>
              <a:spcBef>
                <a:spcPct val="50000"/>
              </a:spcBef>
              <a:spcAft>
                <a:spcPct val="0"/>
              </a:spcAft>
              <a:buClrTx/>
              <a:buSzTx/>
              <a:buFontTx/>
              <a:buNone/>
              <a:tabLst/>
              <a:defRPr/>
            </a:pPr>
            <a:r>
              <a:rPr lang="en-US" sz="1714" b="1" dirty="0" smtClean="0">
                <a:solidFill>
                  <a:srgbClr val="FFFFFF"/>
                </a:solidFill>
                <a:latin typeface="+mn-lt"/>
              </a:rPr>
              <a:t>U N C    H E A L T H</a:t>
            </a:r>
          </a:p>
        </p:txBody>
      </p:sp>
    </p:spTree>
    <p:extLst>
      <p:ext uri="{BB962C8B-B14F-4D97-AF65-F5344CB8AC3E}">
        <p14:creationId xmlns:p14="http://schemas.microsoft.com/office/powerpoint/2010/main" val="304128340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Lst>
  <p:txStyles>
    <p:titleStyle>
      <a:lvl1pPr algn="l" rtl="0" eaLnBrk="0" fontAlgn="base" hangingPunct="0">
        <a:spcBef>
          <a:spcPct val="0"/>
        </a:spcBef>
        <a:spcAft>
          <a:spcPct val="0"/>
        </a:spcAft>
        <a:defRPr sz="2286" b="1">
          <a:solidFill>
            <a:schemeClr val="tx2"/>
          </a:solidFill>
          <a:latin typeface="+mj-lt"/>
          <a:ea typeface="+mj-ea"/>
          <a:cs typeface="+mj-cs"/>
        </a:defRPr>
      </a:lvl1pPr>
      <a:lvl2pPr algn="l" rtl="0" eaLnBrk="0" fontAlgn="base" hangingPunct="0">
        <a:spcBef>
          <a:spcPct val="0"/>
        </a:spcBef>
        <a:spcAft>
          <a:spcPct val="0"/>
        </a:spcAft>
        <a:defRPr sz="2286" b="1">
          <a:solidFill>
            <a:schemeClr val="bg2"/>
          </a:solidFill>
          <a:latin typeface="Arial" charset="0"/>
          <a:cs typeface="Arial" charset="0"/>
        </a:defRPr>
      </a:lvl2pPr>
      <a:lvl3pPr algn="l" rtl="0" eaLnBrk="0" fontAlgn="base" hangingPunct="0">
        <a:spcBef>
          <a:spcPct val="0"/>
        </a:spcBef>
        <a:spcAft>
          <a:spcPct val="0"/>
        </a:spcAft>
        <a:defRPr sz="2286" b="1">
          <a:solidFill>
            <a:schemeClr val="bg2"/>
          </a:solidFill>
          <a:latin typeface="Arial" charset="0"/>
          <a:cs typeface="Arial" charset="0"/>
        </a:defRPr>
      </a:lvl3pPr>
      <a:lvl4pPr algn="l" rtl="0" eaLnBrk="0" fontAlgn="base" hangingPunct="0">
        <a:spcBef>
          <a:spcPct val="0"/>
        </a:spcBef>
        <a:spcAft>
          <a:spcPct val="0"/>
        </a:spcAft>
        <a:defRPr sz="2286" b="1">
          <a:solidFill>
            <a:schemeClr val="bg2"/>
          </a:solidFill>
          <a:latin typeface="Arial" charset="0"/>
          <a:cs typeface="Arial" charset="0"/>
        </a:defRPr>
      </a:lvl4pPr>
      <a:lvl5pPr algn="l" rtl="0" eaLnBrk="0" fontAlgn="base" hangingPunct="0">
        <a:spcBef>
          <a:spcPct val="0"/>
        </a:spcBef>
        <a:spcAft>
          <a:spcPct val="0"/>
        </a:spcAft>
        <a:defRPr sz="2286" b="1">
          <a:solidFill>
            <a:schemeClr val="bg2"/>
          </a:solidFill>
          <a:latin typeface="Arial" charset="0"/>
          <a:cs typeface="Arial" charset="0"/>
        </a:defRPr>
      </a:lvl5pPr>
      <a:lvl6pPr marL="435437" algn="l" rtl="0" fontAlgn="base">
        <a:spcBef>
          <a:spcPct val="0"/>
        </a:spcBef>
        <a:spcAft>
          <a:spcPct val="0"/>
        </a:spcAft>
        <a:defRPr sz="2286" b="1">
          <a:solidFill>
            <a:schemeClr val="bg2"/>
          </a:solidFill>
          <a:latin typeface="Arial" charset="0"/>
          <a:cs typeface="Arial" charset="0"/>
        </a:defRPr>
      </a:lvl6pPr>
      <a:lvl7pPr marL="870875" algn="l" rtl="0" fontAlgn="base">
        <a:spcBef>
          <a:spcPct val="0"/>
        </a:spcBef>
        <a:spcAft>
          <a:spcPct val="0"/>
        </a:spcAft>
        <a:defRPr sz="2286" b="1">
          <a:solidFill>
            <a:schemeClr val="bg2"/>
          </a:solidFill>
          <a:latin typeface="Arial" charset="0"/>
          <a:cs typeface="Arial" charset="0"/>
        </a:defRPr>
      </a:lvl7pPr>
      <a:lvl8pPr marL="1306312" algn="l" rtl="0" fontAlgn="base">
        <a:spcBef>
          <a:spcPct val="0"/>
        </a:spcBef>
        <a:spcAft>
          <a:spcPct val="0"/>
        </a:spcAft>
        <a:defRPr sz="2286" b="1">
          <a:solidFill>
            <a:schemeClr val="bg2"/>
          </a:solidFill>
          <a:latin typeface="Arial" charset="0"/>
          <a:cs typeface="Arial" charset="0"/>
        </a:defRPr>
      </a:lvl8pPr>
      <a:lvl9pPr marL="1741749" algn="l" rtl="0" fontAlgn="base">
        <a:spcBef>
          <a:spcPct val="0"/>
        </a:spcBef>
        <a:spcAft>
          <a:spcPct val="0"/>
        </a:spcAft>
        <a:defRPr sz="2286" b="1">
          <a:solidFill>
            <a:schemeClr val="bg2"/>
          </a:solidFill>
          <a:latin typeface="Arial" charset="0"/>
          <a:cs typeface="Arial" charset="0"/>
        </a:defRPr>
      </a:lvl9pPr>
    </p:titleStyle>
    <p:bodyStyle>
      <a:lvl1pPr marL="170849" indent="-170849" algn="l" rtl="0" eaLnBrk="0" fontAlgn="base" hangingPunct="0">
        <a:spcBef>
          <a:spcPct val="20000"/>
        </a:spcBef>
        <a:spcAft>
          <a:spcPct val="0"/>
        </a:spcAft>
        <a:buClr>
          <a:schemeClr val="tx2"/>
        </a:buClr>
        <a:defRPr sz="1524" b="1">
          <a:solidFill>
            <a:schemeClr val="tx1"/>
          </a:solidFill>
          <a:latin typeface="+mn-lt"/>
          <a:ea typeface="+mn-ea"/>
          <a:cs typeface="+mn-cs"/>
        </a:defRPr>
      </a:lvl1pPr>
      <a:lvl2pPr marL="512546" indent="-170849" algn="l" rtl="0" eaLnBrk="0" fontAlgn="base" hangingPunct="0">
        <a:spcBef>
          <a:spcPct val="20000"/>
        </a:spcBef>
        <a:spcAft>
          <a:spcPct val="0"/>
        </a:spcAft>
        <a:buClr>
          <a:schemeClr val="tx2"/>
        </a:buClr>
        <a:buChar char="•"/>
        <a:defRPr sz="1524">
          <a:solidFill>
            <a:schemeClr val="tx1"/>
          </a:solidFill>
          <a:latin typeface="+mn-lt"/>
          <a:cs typeface="+mn-cs"/>
        </a:defRPr>
      </a:lvl2pPr>
      <a:lvl3pPr marL="854244" indent="-170849" algn="l" rtl="0" eaLnBrk="0" fontAlgn="base" hangingPunct="0">
        <a:spcBef>
          <a:spcPct val="20000"/>
        </a:spcBef>
        <a:spcAft>
          <a:spcPct val="0"/>
        </a:spcAft>
        <a:buClr>
          <a:schemeClr val="tx2"/>
        </a:buClr>
        <a:buChar char="–"/>
        <a:defRPr sz="1524">
          <a:solidFill>
            <a:schemeClr val="tx1"/>
          </a:solidFill>
          <a:latin typeface="+mn-lt"/>
          <a:cs typeface="+mn-cs"/>
        </a:defRPr>
      </a:lvl3pPr>
      <a:lvl4pPr marL="1195941" indent="-170849" algn="l" rtl="0" eaLnBrk="0" fontAlgn="base" hangingPunct="0">
        <a:spcBef>
          <a:spcPct val="20000"/>
        </a:spcBef>
        <a:spcAft>
          <a:spcPct val="0"/>
        </a:spcAft>
        <a:buClr>
          <a:schemeClr val="tx2"/>
        </a:buClr>
        <a:buChar char="•"/>
        <a:defRPr sz="1524">
          <a:solidFill>
            <a:schemeClr val="tx1"/>
          </a:solidFill>
          <a:latin typeface="+mn-lt"/>
          <a:cs typeface="+mn-cs"/>
        </a:defRPr>
      </a:lvl4pPr>
      <a:lvl5pPr marL="1539150" indent="-172361" algn="l" rtl="0" eaLnBrk="0" fontAlgn="base" hangingPunct="0">
        <a:spcBef>
          <a:spcPct val="20000"/>
        </a:spcBef>
        <a:spcAft>
          <a:spcPct val="0"/>
        </a:spcAft>
        <a:buClr>
          <a:schemeClr val="tx2"/>
        </a:buClr>
        <a:buChar char="–"/>
        <a:defRPr sz="1524">
          <a:solidFill>
            <a:schemeClr val="tx1"/>
          </a:solidFill>
          <a:latin typeface="+mn-lt"/>
          <a:cs typeface="+mn-cs"/>
        </a:defRPr>
      </a:lvl5pPr>
      <a:lvl6pPr marL="1974587" indent="-172361" algn="l" rtl="0" fontAlgn="base">
        <a:spcBef>
          <a:spcPct val="20000"/>
        </a:spcBef>
        <a:spcAft>
          <a:spcPct val="0"/>
        </a:spcAft>
        <a:buClr>
          <a:schemeClr val="tx2"/>
        </a:buClr>
        <a:buChar char="–"/>
        <a:defRPr sz="1524">
          <a:solidFill>
            <a:schemeClr val="tx1"/>
          </a:solidFill>
          <a:latin typeface="+mn-lt"/>
          <a:cs typeface="+mn-cs"/>
        </a:defRPr>
      </a:lvl6pPr>
      <a:lvl7pPr marL="2410024" indent="-172361" algn="l" rtl="0" fontAlgn="base">
        <a:spcBef>
          <a:spcPct val="20000"/>
        </a:spcBef>
        <a:spcAft>
          <a:spcPct val="0"/>
        </a:spcAft>
        <a:buClr>
          <a:schemeClr val="tx2"/>
        </a:buClr>
        <a:buChar char="–"/>
        <a:defRPr sz="1524">
          <a:solidFill>
            <a:schemeClr val="tx1"/>
          </a:solidFill>
          <a:latin typeface="+mn-lt"/>
          <a:cs typeface="+mn-cs"/>
        </a:defRPr>
      </a:lvl7pPr>
      <a:lvl8pPr marL="2845462" indent="-172361" algn="l" rtl="0" fontAlgn="base">
        <a:spcBef>
          <a:spcPct val="20000"/>
        </a:spcBef>
        <a:spcAft>
          <a:spcPct val="0"/>
        </a:spcAft>
        <a:buClr>
          <a:schemeClr val="tx2"/>
        </a:buClr>
        <a:buChar char="–"/>
        <a:defRPr sz="1524">
          <a:solidFill>
            <a:schemeClr val="tx1"/>
          </a:solidFill>
          <a:latin typeface="+mn-lt"/>
          <a:cs typeface="+mn-cs"/>
        </a:defRPr>
      </a:lvl8pPr>
      <a:lvl9pPr marL="3280899" indent="-172361" algn="l" rtl="0" fontAlgn="base">
        <a:spcBef>
          <a:spcPct val="20000"/>
        </a:spcBef>
        <a:spcAft>
          <a:spcPct val="0"/>
        </a:spcAft>
        <a:buClr>
          <a:schemeClr val="tx2"/>
        </a:buClr>
        <a:buChar char="–"/>
        <a:defRPr sz="1524">
          <a:solidFill>
            <a:schemeClr val="tx1"/>
          </a:solidFill>
          <a:latin typeface="+mn-lt"/>
          <a:cs typeface="+mn-cs"/>
        </a:defRPr>
      </a:lvl9pPr>
    </p:bodyStyle>
    <p:otherStyle>
      <a:defPPr>
        <a:defRPr lang="en-US"/>
      </a:defPPr>
      <a:lvl1pPr marL="0" algn="l" defTabSz="870875" rtl="0" eaLnBrk="1" latinLnBrk="0" hangingPunct="1">
        <a:defRPr sz="1714" kern="1200">
          <a:solidFill>
            <a:schemeClr val="tx1"/>
          </a:solidFill>
          <a:latin typeface="+mn-lt"/>
          <a:ea typeface="+mn-ea"/>
          <a:cs typeface="+mn-cs"/>
        </a:defRPr>
      </a:lvl1pPr>
      <a:lvl2pPr marL="435437" algn="l" defTabSz="870875" rtl="0" eaLnBrk="1" latinLnBrk="0" hangingPunct="1">
        <a:defRPr sz="1714" kern="1200">
          <a:solidFill>
            <a:schemeClr val="tx1"/>
          </a:solidFill>
          <a:latin typeface="+mn-lt"/>
          <a:ea typeface="+mn-ea"/>
          <a:cs typeface="+mn-cs"/>
        </a:defRPr>
      </a:lvl2pPr>
      <a:lvl3pPr marL="870875" algn="l" defTabSz="870875" rtl="0" eaLnBrk="1" latinLnBrk="0" hangingPunct="1">
        <a:defRPr sz="1714" kern="1200">
          <a:solidFill>
            <a:schemeClr val="tx1"/>
          </a:solidFill>
          <a:latin typeface="+mn-lt"/>
          <a:ea typeface="+mn-ea"/>
          <a:cs typeface="+mn-cs"/>
        </a:defRPr>
      </a:lvl3pPr>
      <a:lvl4pPr marL="1306312" algn="l" defTabSz="870875" rtl="0" eaLnBrk="1" latinLnBrk="0" hangingPunct="1">
        <a:defRPr sz="1714" kern="1200">
          <a:solidFill>
            <a:schemeClr val="tx1"/>
          </a:solidFill>
          <a:latin typeface="+mn-lt"/>
          <a:ea typeface="+mn-ea"/>
          <a:cs typeface="+mn-cs"/>
        </a:defRPr>
      </a:lvl4pPr>
      <a:lvl5pPr marL="1741749" algn="l" defTabSz="870875" rtl="0" eaLnBrk="1" latinLnBrk="0" hangingPunct="1">
        <a:defRPr sz="1714" kern="1200">
          <a:solidFill>
            <a:schemeClr val="tx1"/>
          </a:solidFill>
          <a:latin typeface="+mn-lt"/>
          <a:ea typeface="+mn-ea"/>
          <a:cs typeface="+mn-cs"/>
        </a:defRPr>
      </a:lvl5pPr>
      <a:lvl6pPr marL="2177186" algn="l" defTabSz="870875" rtl="0" eaLnBrk="1" latinLnBrk="0" hangingPunct="1">
        <a:defRPr sz="1714" kern="1200">
          <a:solidFill>
            <a:schemeClr val="tx1"/>
          </a:solidFill>
          <a:latin typeface="+mn-lt"/>
          <a:ea typeface="+mn-ea"/>
          <a:cs typeface="+mn-cs"/>
        </a:defRPr>
      </a:lvl6pPr>
      <a:lvl7pPr marL="2612624" algn="l" defTabSz="870875" rtl="0" eaLnBrk="1" latinLnBrk="0" hangingPunct="1">
        <a:defRPr sz="1714" kern="1200">
          <a:solidFill>
            <a:schemeClr val="tx1"/>
          </a:solidFill>
          <a:latin typeface="+mn-lt"/>
          <a:ea typeface="+mn-ea"/>
          <a:cs typeface="+mn-cs"/>
        </a:defRPr>
      </a:lvl7pPr>
      <a:lvl8pPr marL="3048061" algn="l" defTabSz="870875" rtl="0" eaLnBrk="1" latinLnBrk="0" hangingPunct="1">
        <a:defRPr sz="1714" kern="1200">
          <a:solidFill>
            <a:schemeClr val="tx1"/>
          </a:solidFill>
          <a:latin typeface="+mn-lt"/>
          <a:ea typeface="+mn-ea"/>
          <a:cs typeface="+mn-cs"/>
        </a:defRPr>
      </a:lvl8pPr>
      <a:lvl9pPr marL="3483498" algn="l" defTabSz="870875" rtl="0" eaLnBrk="1" latinLnBrk="0" hangingPunct="1">
        <a:defRPr sz="17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2.emf"/><Relationship Id="rId4" Type="http://schemas.openxmlformats.org/officeDocument/2006/relationships/diagramLayout" Target="../diagrams/layout1.xml"/><Relationship Id="rId9" Type="http://schemas.openxmlformats.org/officeDocument/2006/relationships/image" Target="../media/image2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unchealthcare.policystat.com/policy/8174781/latest/"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unchealthcare.policystat.com/policy/8174783/latest/"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hotline.unchealthcare.org/" TargetMode="External"/><Relationship Id="rId2" Type="http://schemas.openxmlformats.org/officeDocument/2006/relationships/hyperlink" Target="https://unchcs.intranet.unchealthcare.org/dept/ACP/compliance/" TargetMode="External"/><Relationship Id="rId1" Type="http://schemas.openxmlformats.org/officeDocument/2006/relationships/slideLayout" Target="../slideLayouts/slideLayout14.x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p:txBody>
          <a:bodyPr/>
          <a:lstStyle/>
          <a:p>
            <a:pPr>
              <a:lnSpc>
                <a:spcPct val="100000"/>
              </a:lnSpc>
            </a:pPr>
            <a:r>
              <a:rPr lang="en-US" dirty="0" smtClean="0"/>
              <a:t>UNC Health</a:t>
            </a:r>
            <a:r>
              <a:rPr lang="en-US" dirty="0"/>
              <a:t/>
            </a:r>
            <a:br>
              <a:rPr lang="en-US" dirty="0"/>
            </a:br>
            <a:r>
              <a:rPr lang="en-US" sz="1400" b="0" dirty="0"/>
              <a:t>Department of </a:t>
            </a:r>
            <a:r>
              <a:rPr lang="en-US" sz="1400" b="0" dirty="0" smtClean="0"/>
              <a:t>Physician </a:t>
            </a:r>
            <a:r>
              <a:rPr lang="en-US" sz="1400" b="0" dirty="0"/>
              <a:t>Compliance</a:t>
            </a:r>
            <a:endParaRPr lang="en-US" sz="2400" b="0" dirty="0"/>
          </a:p>
        </p:txBody>
      </p:sp>
      <p:sp>
        <p:nvSpPr>
          <p:cNvPr id="6" name="Text Placeholder 5">
            <a:extLst>
              <a:ext uri="{FF2B5EF4-FFF2-40B4-BE49-F238E27FC236}">
                <a16:creationId xmlns:a16="http://schemas.microsoft.com/office/drawing/2014/main" id="{4700175B-8A0D-B84D-8B0A-7312D0B273BE}"/>
              </a:ext>
            </a:extLst>
          </p:cNvPr>
          <p:cNvSpPr>
            <a:spLocks noGrp="1"/>
          </p:cNvSpPr>
          <p:nvPr>
            <p:ph type="body" sz="quarter" idx="12"/>
          </p:nvPr>
        </p:nvSpPr>
        <p:spPr/>
        <p:txBody>
          <a:bodyPr/>
          <a:lstStyle/>
          <a:p>
            <a:endParaRPr lang="en-US" sz="2000" dirty="0" smtClean="0"/>
          </a:p>
          <a:p>
            <a:r>
              <a:rPr lang="en-US" sz="2400" dirty="0"/>
              <a:t>Neonatology Documentation and </a:t>
            </a:r>
            <a:r>
              <a:rPr lang="en-US" sz="2400" dirty="0" smtClean="0"/>
              <a:t>Coding</a:t>
            </a:r>
            <a:r>
              <a:rPr lang="en-US" sz="2400" dirty="0"/>
              <a:t> </a:t>
            </a:r>
            <a:endParaRPr lang="en-US" sz="2400" dirty="0" smtClean="0"/>
          </a:p>
          <a:p>
            <a:r>
              <a:rPr lang="en-US" sz="2400" dirty="0" smtClean="0"/>
              <a:t>Provider </a:t>
            </a:r>
            <a:r>
              <a:rPr lang="en-US" sz="2400" dirty="0"/>
              <a:t>and Reappointment Training</a:t>
            </a:r>
            <a:endParaRPr lang="en-US" sz="2400" i="1" dirty="0"/>
          </a:p>
          <a:p>
            <a:endParaRPr lang="en-US" dirty="0"/>
          </a:p>
        </p:txBody>
      </p:sp>
      <p:sp>
        <p:nvSpPr>
          <p:cNvPr id="3" name="Date Placeholder 2">
            <a:extLst>
              <a:ext uri="{FF2B5EF4-FFF2-40B4-BE49-F238E27FC236}">
                <a16:creationId xmlns:a16="http://schemas.microsoft.com/office/drawing/2014/main" id="{3193A3E5-D1A9-EE41-9D43-FB8AAFE32119}"/>
              </a:ext>
            </a:extLst>
          </p:cNvPr>
          <p:cNvSpPr>
            <a:spLocks noGrp="1"/>
          </p:cNvSpPr>
          <p:nvPr>
            <p:ph type="dt" sz="half" idx="18"/>
          </p:nvPr>
        </p:nvSpPr>
        <p:spPr/>
        <p:txBody>
          <a:bodyPr/>
          <a:lstStyle/>
          <a:p>
            <a:r>
              <a:rPr lang="en-US" dirty="0" smtClean="0"/>
              <a:t>January 15, 2021</a:t>
            </a:r>
            <a:endParaRPr lang="en-US" dirty="0"/>
          </a:p>
        </p:txBody>
      </p:sp>
    </p:spTree>
    <p:extLst>
      <p:ext uri="{BB962C8B-B14F-4D97-AF65-F5344CB8AC3E}">
        <p14:creationId xmlns:p14="http://schemas.microsoft.com/office/powerpoint/2010/main" val="2815606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lvl="1"/>
            <a:r>
              <a:rPr lang="en-US" dirty="0"/>
              <a:t>Billing Requirements for Critical Care:</a:t>
            </a:r>
          </a:p>
          <a:p>
            <a:pPr lvl="2"/>
            <a:r>
              <a:rPr lang="en-US" dirty="0"/>
              <a:t>Critical care services must be medically necessary and reasonable. </a:t>
            </a:r>
          </a:p>
          <a:p>
            <a:pPr lvl="2"/>
            <a:r>
              <a:rPr lang="en-US" dirty="0"/>
              <a:t>While critical care is usually given in a critical care area such as a coronary care unit, intensive care unit, respiratory care unit, or the emergency department, payment may also be made for critical care services that you provide in any location as long as this care meets the critical care definition.</a:t>
            </a:r>
          </a:p>
          <a:p>
            <a:pPr lvl="2"/>
            <a:r>
              <a:rPr lang="en-US" dirty="0"/>
              <a:t>The provider must devote their full attention to the patient and therefore may not provide services to any other patient during the same period of time. </a:t>
            </a:r>
          </a:p>
          <a:p>
            <a:pPr lvl="2"/>
            <a:r>
              <a:rPr lang="en-US" dirty="0"/>
              <a:t>Critical Care time includes the time that is spent engaged in work directly related to the individual patient’s care whether the time is spent at the bedside of the patient or elsewhere on the unit or floor.</a:t>
            </a:r>
          </a:p>
          <a:p>
            <a:pPr lvl="2"/>
            <a:r>
              <a:rPr lang="en-US" dirty="0"/>
              <a:t>Codes 99291 and 99292 are used to report the total duration of time spent providing critical care services to a critically ill or critically injured patient, even if the time spent providing care is not continuous. </a:t>
            </a:r>
          </a:p>
          <a:p>
            <a:endParaRPr lang="en-US" dirty="0"/>
          </a:p>
        </p:txBody>
      </p:sp>
      <p:sp>
        <p:nvSpPr>
          <p:cNvPr id="6" name="Title 5"/>
          <p:cNvSpPr>
            <a:spLocks noGrp="1"/>
          </p:cNvSpPr>
          <p:nvPr>
            <p:ph type="title"/>
          </p:nvPr>
        </p:nvSpPr>
        <p:spPr/>
        <p:txBody>
          <a:bodyPr/>
          <a:lstStyle/>
          <a:p>
            <a:r>
              <a:rPr lang="en-US" dirty="0" smtClean="0"/>
              <a:t>Critical </a:t>
            </a:r>
            <a:r>
              <a:rPr lang="en-US" dirty="0" smtClean="0"/>
              <a:t>Care Guidelines</a:t>
            </a:r>
            <a:endParaRPr lang="en-US" dirty="0"/>
          </a:p>
        </p:txBody>
      </p:sp>
    </p:spTree>
    <p:extLst>
      <p:ext uri="{BB962C8B-B14F-4D97-AF65-F5344CB8AC3E}">
        <p14:creationId xmlns:p14="http://schemas.microsoft.com/office/powerpoint/2010/main" val="3301085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Critical </a:t>
            </a:r>
            <a:r>
              <a:rPr lang="en-US" dirty="0" smtClean="0"/>
              <a:t>Care </a:t>
            </a:r>
            <a:r>
              <a:rPr lang="en-US" dirty="0"/>
              <a:t>T</a:t>
            </a:r>
            <a:r>
              <a:rPr lang="en-US" dirty="0" smtClean="0"/>
              <a:t>ime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36626031"/>
              </p:ext>
            </p:extLst>
          </p:nvPr>
        </p:nvGraphicFramePr>
        <p:xfrm>
          <a:off x="1197573" y="2842233"/>
          <a:ext cx="6748851" cy="3803825"/>
        </p:xfrm>
        <a:graphic>
          <a:graphicData uri="http://schemas.openxmlformats.org/drawingml/2006/table">
            <a:tbl>
              <a:tblPr bandRow="1"/>
              <a:tblGrid>
                <a:gridCol w="3855418">
                  <a:extLst>
                    <a:ext uri="{9D8B030D-6E8A-4147-A177-3AD203B41FA5}">
                      <a16:colId xmlns:a16="http://schemas.microsoft.com/office/drawing/2014/main" val="20000"/>
                    </a:ext>
                  </a:extLst>
                </a:gridCol>
                <a:gridCol w="2893433">
                  <a:extLst>
                    <a:ext uri="{9D8B030D-6E8A-4147-A177-3AD203B41FA5}">
                      <a16:colId xmlns:a16="http://schemas.microsoft.com/office/drawing/2014/main" val="20001"/>
                    </a:ext>
                  </a:extLst>
                </a:gridCol>
              </a:tblGrid>
              <a:tr h="390163">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1" dirty="0" smtClean="0"/>
                        <a:t>Total</a:t>
                      </a:r>
                      <a:r>
                        <a:rPr lang="en-US" sz="1600" b="1" baseline="0" dirty="0" smtClean="0"/>
                        <a:t> Duration of Critical Care Codes</a:t>
                      </a:r>
                      <a:endParaRPr lang="en-US" sz="1600" b="1" dirty="0">
                        <a:solidFill>
                          <a:schemeClr val="tx1"/>
                        </a:solidFill>
                      </a:endParaRP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lang="en-US" dirty="0"/>
                    </a:p>
                  </a:txBody>
                  <a:tcPr/>
                </a:tc>
                <a:extLst>
                  <a:ext uri="{0D108BD9-81ED-4DB2-BD59-A6C34878D82A}">
                    <a16:rowId xmlns:a16="http://schemas.microsoft.com/office/drawing/2014/main" val="10000"/>
                  </a:ext>
                </a:extLst>
              </a:tr>
              <a:tr h="29711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t>Less than 30 minutes</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t>Appropriate E/M service</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extLst>
                  <a:ext uri="{0D108BD9-81ED-4DB2-BD59-A6C34878D82A}">
                    <a16:rowId xmlns:a16="http://schemas.microsoft.com/office/drawing/2014/main" val="10001"/>
                  </a:ext>
                </a:extLst>
              </a:tr>
              <a:tr h="448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t>30–74 </a:t>
                      </a:r>
                      <a:r>
                        <a:rPr lang="en-US" sz="1400" b="1" dirty="0" smtClean="0"/>
                        <a:t>minutes </a:t>
                      </a:r>
                    </a:p>
                    <a:p>
                      <a:pPr algn="ctr"/>
                      <a:r>
                        <a:rPr lang="en-US" sz="1400" b="1" dirty="0" smtClean="0"/>
                        <a:t>(30 minutes </a:t>
                      </a:r>
                      <a:r>
                        <a:rPr lang="en-US" sz="1400" b="1" dirty="0" smtClean="0"/>
                        <a:t>– </a:t>
                      </a:r>
                      <a:r>
                        <a:rPr lang="en-US" sz="1400" b="1" dirty="0" smtClean="0"/>
                        <a:t>1 hour 14 minutes)</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t>99291</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8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75</a:t>
                      </a:r>
                      <a:r>
                        <a:rPr lang="en-US" sz="1400" b="1" dirty="0" smtClean="0"/>
                        <a:t>–</a:t>
                      </a:r>
                      <a:r>
                        <a:rPr lang="en-US" sz="1400" b="1" kern="1200" dirty="0" smtClean="0">
                          <a:solidFill>
                            <a:schemeClr val="dk1"/>
                          </a:solidFill>
                          <a:latin typeface="+mn-lt"/>
                          <a:ea typeface="+mn-ea"/>
                          <a:cs typeface="+mn-cs"/>
                        </a:rPr>
                        <a:t>104 </a:t>
                      </a:r>
                      <a:r>
                        <a:rPr lang="en-US" sz="1400" b="1" kern="1200" dirty="0" smtClean="0">
                          <a:solidFill>
                            <a:schemeClr val="dk1"/>
                          </a:solidFill>
                          <a:latin typeface="+mn-lt"/>
                          <a:ea typeface="+mn-ea"/>
                          <a:cs typeface="+mn-cs"/>
                        </a:rPr>
                        <a:t>minutes </a:t>
                      </a:r>
                    </a:p>
                    <a:p>
                      <a:pPr algn="ctr"/>
                      <a:r>
                        <a:rPr lang="en-US" sz="1400" b="1" kern="1200" dirty="0" smtClean="0">
                          <a:solidFill>
                            <a:schemeClr val="dk1"/>
                          </a:solidFill>
                          <a:latin typeface="+mn-lt"/>
                          <a:ea typeface="+mn-ea"/>
                          <a:cs typeface="+mn-cs"/>
                        </a:rPr>
                        <a:t>(1 hour 15 minutes – 1 hour 44 minutes)</a:t>
                      </a:r>
                      <a:endParaRPr lang="en-US" sz="1400" b="1" kern="1200" dirty="0">
                        <a:solidFill>
                          <a:schemeClr val="dk1"/>
                        </a:solidFill>
                        <a:latin typeface="+mn-lt"/>
                        <a:ea typeface="+mn-ea"/>
                        <a:cs typeface="+mn-cs"/>
                      </a:endParaRP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kern="1200" dirty="0" smtClean="0">
                          <a:solidFill>
                            <a:schemeClr val="dk1"/>
                          </a:solidFill>
                          <a:latin typeface="+mn-lt"/>
                          <a:ea typeface="+mn-ea"/>
                          <a:cs typeface="+mn-cs"/>
                        </a:rPr>
                        <a:t>99291 and 99292</a:t>
                      </a:r>
                      <a:endParaRPr lang="en-US" sz="1400" b="1" kern="1200" dirty="0">
                        <a:solidFill>
                          <a:schemeClr val="dk1"/>
                        </a:solidFill>
                        <a:latin typeface="+mn-lt"/>
                        <a:ea typeface="+mn-ea"/>
                        <a:cs typeface="+mn-cs"/>
                      </a:endParaRP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extLst>
                  <a:ext uri="{0D108BD9-81ED-4DB2-BD59-A6C34878D82A}">
                    <a16:rowId xmlns:a16="http://schemas.microsoft.com/office/drawing/2014/main" val="10003"/>
                  </a:ext>
                </a:extLst>
              </a:tr>
              <a:tr h="448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105-134 minutes </a:t>
                      </a:r>
                    </a:p>
                    <a:p>
                      <a:pPr algn="ctr"/>
                      <a:r>
                        <a:rPr lang="en-US" sz="1400" b="1" dirty="0" smtClean="0"/>
                        <a:t>(1 hour 45 minutes –</a:t>
                      </a:r>
                      <a:r>
                        <a:rPr lang="en-US" sz="1400" b="1" baseline="0" dirty="0" smtClean="0"/>
                        <a:t> 2 hours 14 minutes)</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t>99291 and 99292 X2</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8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135-164 minutes </a:t>
                      </a:r>
                    </a:p>
                    <a:p>
                      <a:pPr algn="ctr"/>
                      <a:r>
                        <a:rPr lang="en-US" sz="1400" b="1" dirty="0" smtClean="0"/>
                        <a:t>(2 hours 15 minutes –</a:t>
                      </a:r>
                      <a:r>
                        <a:rPr lang="en-US" sz="1400" b="1" baseline="0" dirty="0" smtClean="0"/>
                        <a:t> 2 hours 44 minutes)</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99291 and 99292 X3</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extLst>
                  <a:ext uri="{0D108BD9-81ED-4DB2-BD59-A6C34878D82A}">
                    <a16:rowId xmlns:a16="http://schemas.microsoft.com/office/drawing/2014/main" val="10005"/>
                  </a:ext>
                </a:extLst>
              </a:tr>
              <a:tr h="448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165-194 minutes </a:t>
                      </a:r>
                    </a:p>
                    <a:p>
                      <a:pPr algn="ctr"/>
                      <a:r>
                        <a:rPr lang="en-US" sz="1400" b="1" dirty="0" smtClean="0"/>
                        <a:t>(2 hours 45 minutes –</a:t>
                      </a:r>
                      <a:r>
                        <a:rPr lang="en-US" sz="1400" b="1" baseline="0" dirty="0" smtClean="0"/>
                        <a:t> 3 hours 14 minutes)</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99291 and 99292 X4</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8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195 minutes or longer  </a:t>
                      </a:r>
                    </a:p>
                    <a:p>
                      <a:pPr algn="ctr"/>
                      <a:r>
                        <a:rPr lang="en-US" sz="1400" b="1" dirty="0" smtClean="0"/>
                        <a:t>(3 hours 15 minutes –</a:t>
                      </a:r>
                      <a:r>
                        <a:rPr lang="en-US" sz="1400" b="1" baseline="0" dirty="0" smtClean="0"/>
                        <a:t> etc.)</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99291 and 99292 as</a:t>
                      </a:r>
                      <a:r>
                        <a:rPr lang="en-US" sz="1400" b="1" baseline="0" dirty="0" smtClean="0"/>
                        <a:t> appropriate</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5874823"/>
              </p:ext>
            </p:extLst>
          </p:nvPr>
        </p:nvGraphicFramePr>
        <p:xfrm>
          <a:off x="1180214" y="1420290"/>
          <a:ext cx="6783572" cy="1259840"/>
        </p:xfrm>
        <a:graphic>
          <a:graphicData uri="http://schemas.openxmlformats.org/drawingml/2006/table">
            <a:tbl>
              <a:tblPr firstRow="1" bandRow="1"/>
              <a:tblGrid>
                <a:gridCol w="1082503">
                  <a:extLst>
                    <a:ext uri="{9D8B030D-6E8A-4147-A177-3AD203B41FA5}">
                      <a16:colId xmlns:a16="http://schemas.microsoft.com/office/drawing/2014/main" val="1634641372"/>
                    </a:ext>
                  </a:extLst>
                </a:gridCol>
                <a:gridCol w="5701069">
                  <a:extLst>
                    <a:ext uri="{9D8B030D-6E8A-4147-A177-3AD203B41FA5}">
                      <a16:colId xmlns:a16="http://schemas.microsoft.com/office/drawing/2014/main" val="4112193060"/>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b="1" dirty="0" smtClean="0">
                          <a:solidFill>
                            <a:schemeClr val="tx1"/>
                          </a:solidFill>
                        </a:rPr>
                        <a:t>CPT Code</a:t>
                      </a:r>
                      <a:endParaRPr lang="en-US"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b="1" dirty="0" smtClean="0">
                          <a:solidFill>
                            <a:schemeClr val="tx1"/>
                          </a:solidFill>
                        </a:rPr>
                        <a:t>Description</a:t>
                      </a:r>
                      <a:endParaRPr lang="en-US"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338064382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0" dirty="0" smtClean="0">
                          <a:solidFill>
                            <a:schemeClr val="tx1"/>
                          </a:solidFill>
                        </a:rPr>
                        <a:t>99291</a:t>
                      </a:r>
                      <a:endParaRPr lang="en-US" sz="1400" b="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dirty="0" smtClean="0">
                          <a:solidFill>
                            <a:schemeClr val="tx1"/>
                          </a:solidFill>
                        </a:rPr>
                        <a:t>Critical care, evaluation and management of the critically ill or critically injured patient; </a:t>
                      </a:r>
                      <a:r>
                        <a:rPr lang="en-US" sz="1400" b="1" dirty="0" smtClean="0">
                          <a:solidFill>
                            <a:schemeClr val="tx1"/>
                          </a:solidFill>
                        </a:rPr>
                        <a:t>first </a:t>
                      </a:r>
                      <a:r>
                        <a:rPr lang="en-US" sz="1400" b="1" dirty="0" smtClean="0">
                          <a:solidFill>
                            <a:schemeClr val="tx1"/>
                          </a:solidFill>
                        </a:rPr>
                        <a:t>30–74 </a:t>
                      </a:r>
                      <a:r>
                        <a:rPr lang="en-US" sz="1400" b="1" dirty="0" smtClean="0">
                          <a:solidFill>
                            <a:schemeClr val="tx1"/>
                          </a:solidFill>
                        </a:rPr>
                        <a:t>minutes </a:t>
                      </a:r>
                      <a:endParaRPr lang="en-US"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46608808"/>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solidFill>
                            <a:schemeClr val="tx1"/>
                          </a:solidFill>
                        </a:rPr>
                        <a:t>+ 99292</a:t>
                      </a:r>
                      <a:endParaRPr lang="en-US" sz="14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dirty="0" smtClean="0">
                          <a:solidFill>
                            <a:schemeClr val="tx1"/>
                          </a:solidFill>
                        </a:rPr>
                        <a:t>each additional 30 minutes </a:t>
                      </a:r>
                      <a:endParaRPr lang="en-US"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6981842"/>
                  </a:ext>
                </a:extLst>
              </a:tr>
            </a:tbl>
          </a:graphicData>
        </a:graphic>
      </p:graphicFrame>
    </p:spTree>
    <p:extLst>
      <p:ext uri="{BB962C8B-B14F-4D97-AF65-F5344CB8AC3E}">
        <p14:creationId xmlns:p14="http://schemas.microsoft.com/office/powerpoint/2010/main" val="1819109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6049927" cy="2158336"/>
          </a:xfrm>
        </p:spPr>
        <p:txBody>
          <a:bodyPr/>
          <a:lstStyle/>
          <a:p>
            <a:pPr lvl="2">
              <a:spcAft>
                <a:spcPts val="1800"/>
              </a:spcAft>
            </a:pPr>
            <a:r>
              <a:rPr lang="en-US" sz="1800" dirty="0"/>
              <a:t>A split/shared E/M service performed by a physician and a qualified </a:t>
            </a:r>
            <a:r>
              <a:rPr lang="en-US" sz="1800" dirty="0" smtClean="0"/>
              <a:t>advance practice provider (APP) </a:t>
            </a:r>
            <a:r>
              <a:rPr lang="en-US" sz="1800" dirty="0"/>
              <a:t>of the same group practice (or employed by the same employer) cannot be reported as a critical care service, per Medicare. </a:t>
            </a:r>
          </a:p>
          <a:p>
            <a:pPr lvl="2">
              <a:spcAft>
                <a:spcPts val="1800"/>
              </a:spcAft>
            </a:pPr>
            <a:r>
              <a:rPr lang="en-US" sz="1800" dirty="0"/>
              <a:t>The service should be billed using the APP’s individual NPI number.</a:t>
            </a:r>
          </a:p>
          <a:p>
            <a:endParaRPr lang="en-US" dirty="0"/>
          </a:p>
        </p:txBody>
      </p:sp>
      <p:sp>
        <p:nvSpPr>
          <p:cNvPr id="6" name="Title 5"/>
          <p:cNvSpPr>
            <a:spLocks noGrp="1"/>
          </p:cNvSpPr>
          <p:nvPr>
            <p:ph type="title"/>
          </p:nvPr>
        </p:nvSpPr>
        <p:spPr>
          <a:xfrm>
            <a:off x="457198" y="342900"/>
            <a:ext cx="9707527" cy="723900"/>
          </a:xfrm>
        </p:spPr>
        <p:txBody>
          <a:bodyPr/>
          <a:lstStyle/>
          <a:p>
            <a:r>
              <a:rPr lang="en-US" dirty="0"/>
              <a:t>Physicians and APPs may not combine critical care time</a:t>
            </a: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6507126" y="1584324"/>
            <a:ext cx="2020186" cy="2024019"/>
          </a:xfrm>
          <a:prstGeom prst="rect">
            <a:avLst/>
          </a:prstGeom>
        </p:spPr>
      </p:pic>
      <p:sp>
        <p:nvSpPr>
          <p:cNvPr id="5" name="Rectangle 4"/>
          <p:cNvSpPr/>
          <p:nvPr/>
        </p:nvSpPr>
        <p:spPr>
          <a:xfrm>
            <a:off x="563103" y="4260184"/>
            <a:ext cx="8133908" cy="1818168"/>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b="1" dirty="0">
                <a:solidFill>
                  <a:schemeClr val="tx1"/>
                </a:solidFill>
              </a:rPr>
              <a:t>Critical Care Different Specialty/Same Group: </a:t>
            </a:r>
          </a:p>
          <a:p>
            <a:pPr algn="just">
              <a:spcAft>
                <a:spcPts val="600"/>
              </a:spcAft>
              <a:defRPr/>
            </a:pPr>
            <a:r>
              <a:rPr lang="en-US" sz="1600" dirty="0">
                <a:solidFill>
                  <a:schemeClr val="tx1"/>
                </a:solidFill>
              </a:rPr>
              <a:t>“Medically necessary critical care services provided on the same calendar date to the same patient by physicians representing different medical specialties that are not duplicative services are payable. The medical specialists may be from the same group practice or from different group practices.” </a:t>
            </a:r>
          </a:p>
          <a:p>
            <a:pPr algn="just">
              <a:spcAft>
                <a:spcPts val="600"/>
              </a:spcAft>
              <a:defRPr/>
            </a:pPr>
            <a:r>
              <a:rPr lang="en-US" sz="1400" dirty="0">
                <a:solidFill>
                  <a:schemeClr val="tx1"/>
                </a:solidFill>
              </a:rPr>
              <a:t>– Palmetto </a:t>
            </a:r>
            <a:r>
              <a:rPr lang="en-US" sz="1400" dirty="0" smtClean="0">
                <a:solidFill>
                  <a:schemeClr val="tx1"/>
                </a:solidFill>
              </a:rPr>
              <a:t>GBA, North </a:t>
            </a:r>
            <a:r>
              <a:rPr lang="en-US" sz="1400" dirty="0">
                <a:solidFill>
                  <a:schemeClr val="tx1"/>
                </a:solidFill>
              </a:rPr>
              <a:t>Carolina’s Medicare Administrative </a:t>
            </a:r>
            <a:r>
              <a:rPr lang="en-US" sz="1400" dirty="0" smtClean="0">
                <a:solidFill>
                  <a:schemeClr val="tx1"/>
                </a:solidFill>
              </a:rPr>
              <a:t>Contractor, </a:t>
            </a:r>
            <a:r>
              <a:rPr lang="en-US" sz="1400" dirty="0">
                <a:solidFill>
                  <a:schemeClr val="tx1"/>
                </a:solidFill>
              </a:rPr>
              <a:t>July 2019</a:t>
            </a:r>
          </a:p>
        </p:txBody>
      </p:sp>
    </p:spTree>
    <p:extLst>
      <p:ext uri="{BB962C8B-B14F-4D97-AF65-F5344CB8AC3E}">
        <p14:creationId xmlns:p14="http://schemas.microsoft.com/office/powerpoint/2010/main" val="2386467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r>
              <a:rPr lang="en-US" sz="1800" dirty="0" smtClean="0"/>
              <a:t>In order to bill critical care, the documentation must demonstrate:</a:t>
            </a:r>
          </a:p>
          <a:p>
            <a:pPr marL="457200" lvl="2"/>
            <a:r>
              <a:rPr lang="en-US" sz="1800" dirty="0" smtClean="0"/>
              <a:t>Time </a:t>
            </a:r>
            <a:r>
              <a:rPr lang="en-US" sz="1800" dirty="0"/>
              <a:t>that was spent providing critical care (excluding procedures)</a:t>
            </a:r>
          </a:p>
          <a:p>
            <a:pPr marL="457200" lvl="2"/>
            <a:r>
              <a:rPr lang="en-US" sz="1800" dirty="0"/>
              <a:t>That the patient was critically ill or critically injured when treated</a:t>
            </a:r>
          </a:p>
          <a:p>
            <a:pPr marL="457200" lvl="2"/>
            <a:r>
              <a:rPr lang="en-US" sz="1800" dirty="0"/>
              <a:t>What made the patient critically ill or critically injured</a:t>
            </a:r>
          </a:p>
          <a:p>
            <a:pPr marL="457200" lvl="2"/>
            <a:r>
              <a:rPr lang="en-US" sz="1800" dirty="0"/>
              <a:t>What the provider did to treat or manage the patient during the time spent</a:t>
            </a:r>
          </a:p>
          <a:p>
            <a:pPr lvl="2"/>
            <a:endParaRPr lang="en-US" dirty="0"/>
          </a:p>
        </p:txBody>
      </p:sp>
      <p:sp>
        <p:nvSpPr>
          <p:cNvPr id="6" name="Title 5"/>
          <p:cNvSpPr>
            <a:spLocks noGrp="1"/>
          </p:cNvSpPr>
          <p:nvPr>
            <p:ph type="title"/>
          </p:nvPr>
        </p:nvSpPr>
        <p:spPr/>
        <p:txBody>
          <a:bodyPr/>
          <a:lstStyle/>
          <a:p>
            <a:r>
              <a:rPr lang="en-US" dirty="0" smtClean="0"/>
              <a:t>Documenting </a:t>
            </a:r>
            <a:r>
              <a:rPr lang="en-US" dirty="0" smtClean="0"/>
              <a:t>Critical </a:t>
            </a:r>
            <a:r>
              <a:rPr lang="en-US" dirty="0"/>
              <a:t>C</a:t>
            </a:r>
            <a:r>
              <a:rPr lang="en-US" dirty="0" smtClean="0"/>
              <a:t>are</a:t>
            </a:r>
            <a:endParaRPr lang="en-US" dirty="0"/>
          </a:p>
        </p:txBody>
      </p:sp>
      <p:sp>
        <p:nvSpPr>
          <p:cNvPr id="5" name="Rectangle 4"/>
          <p:cNvSpPr/>
          <p:nvPr/>
        </p:nvSpPr>
        <p:spPr>
          <a:xfrm>
            <a:off x="457198" y="3944670"/>
            <a:ext cx="8133908" cy="1796903"/>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b="1" dirty="0" err="1" smtClean="0">
                <a:solidFill>
                  <a:schemeClr val="tx1"/>
                </a:solidFill>
              </a:rPr>
              <a:t>SmartPhrase</a:t>
            </a:r>
            <a:r>
              <a:rPr lang="en-US" b="1" dirty="0" smtClean="0">
                <a:solidFill>
                  <a:schemeClr val="tx1"/>
                </a:solidFill>
              </a:rPr>
              <a:t> </a:t>
            </a:r>
            <a:r>
              <a:rPr lang="en-US" b="1" dirty="0">
                <a:solidFill>
                  <a:schemeClr val="tx1"/>
                </a:solidFill>
              </a:rPr>
              <a:t>.</a:t>
            </a:r>
            <a:r>
              <a:rPr lang="en-US" b="1" dirty="0" smtClean="0">
                <a:solidFill>
                  <a:schemeClr val="tx1"/>
                </a:solidFill>
              </a:rPr>
              <a:t>TP36: </a:t>
            </a:r>
          </a:p>
          <a:p>
            <a:pPr algn="just">
              <a:defRPr/>
            </a:pPr>
            <a:r>
              <a:rPr lang="en-US" sz="1600" dirty="0" smtClean="0">
                <a:solidFill>
                  <a:schemeClr val="tx1"/>
                </a:solidFill>
              </a:rPr>
              <a:t>“</a:t>
            </a:r>
            <a:r>
              <a:rPr lang="en-US" sz="1600" dirty="0">
                <a:solidFill>
                  <a:schemeClr val="tx1"/>
                </a:solidFill>
              </a:rPr>
              <a:t>I personally provided critical care services to assess, manipulate, and/ or support vital system functions(s) to treat single or multiple vital organ system failure and/or to prevent further life threatening deterioration of the patient’s condition of ***. This included **** minutes that I personally spent performing critical care services, excluding procedures. Provider </a:t>
            </a:r>
            <a:r>
              <a:rPr lang="en-US" sz="1600" dirty="0" smtClean="0">
                <a:solidFill>
                  <a:schemeClr val="tx1"/>
                </a:solidFill>
              </a:rPr>
              <a:t>Name”</a:t>
            </a:r>
            <a:endParaRPr lang="en-US" sz="1600" dirty="0">
              <a:solidFill>
                <a:schemeClr val="tx1"/>
              </a:solidFill>
            </a:endParaRPr>
          </a:p>
        </p:txBody>
      </p:sp>
    </p:spTree>
    <p:extLst>
      <p:ext uri="{BB962C8B-B14F-4D97-AF65-F5344CB8AC3E}">
        <p14:creationId xmlns:p14="http://schemas.microsoft.com/office/powerpoint/2010/main" val="1676460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400050" lvl="3" indent="-285750">
              <a:spcBef>
                <a:spcPts val="600"/>
              </a:spcBef>
              <a:spcAft>
                <a:spcPts val="600"/>
              </a:spcAft>
              <a:buClr>
                <a:srgbClr val="99CCFF"/>
              </a:buClr>
              <a:buSzPct val="100000"/>
              <a:buFont typeface="Arial" panose="020B0604020202020204" pitchFamily="34" charset="0"/>
              <a:buChar char="•"/>
              <a:defRPr/>
            </a:pPr>
            <a:r>
              <a:rPr lang="en-US" altLang="en-US" sz="1800" b="1" dirty="0"/>
              <a:t>99466</a:t>
            </a:r>
            <a:r>
              <a:rPr lang="en-US" altLang="en-US" sz="1800" dirty="0"/>
              <a:t> </a:t>
            </a:r>
            <a:r>
              <a:rPr lang="en-US" sz="1800" b="1" dirty="0"/>
              <a:t>–</a:t>
            </a:r>
            <a:r>
              <a:rPr lang="en-US" altLang="en-US" sz="1800" dirty="0" smtClean="0"/>
              <a:t> </a:t>
            </a:r>
            <a:r>
              <a:rPr lang="en-US" altLang="en-US" sz="1800" dirty="0"/>
              <a:t>Critical care </a:t>
            </a:r>
            <a:r>
              <a:rPr lang="en-US" altLang="en-US" sz="1800" b="1" dirty="0"/>
              <a:t>face-to-face</a:t>
            </a:r>
            <a:r>
              <a:rPr lang="en-US" altLang="en-US" sz="1800" dirty="0"/>
              <a:t> services, during an </a:t>
            </a:r>
            <a:r>
              <a:rPr lang="en-US" altLang="en-US" sz="1800" dirty="0" err="1"/>
              <a:t>interfacility</a:t>
            </a:r>
            <a:r>
              <a:rPr lang="en-US" altLang="en-US" sz="1800" dirty="0"/>
              <a:t> transport of critically ill or critically injured pediatric patient, 24 months of age or younger; first </a:t>
            </a:r>
            <a:r>
              <a:rPr lang="en-US" altLang="en-US" sz="1800" dirty="0" smtClean="0"/>
              <a:t>30–74 </a:t>
            </a:r>
            <a:r>
              <a:rPr lang="en-US" altLang="en-US" sz="1800" dirty="0"/>
              <a:t>minutes of hands-on care during transport</a:t>
            </a:r>
            <a:endParaRPr lang="en-US" altLang="en-US" sz="1800" b="1" dirty="0"/>
          </a:p>
          <a:p>
            <a:pPr lvl="4">
              <a:spcBef>
                <a:spcPts val="600"/>
              </a:spcBef>
              <a:spcAft>
                <a:spcPts val="600"/>
              </a:spcAft>
              <a:buClr>
                <a:srgbClr val="99CCFF"/>
              </a:buClr>
              <a:buSzPct val="100000"/>
              <a:buFont typeface="Arial" panose="020B0604020202020204" pitchFamily="34" charset="0"/>
              <a:buChar char="•"/>
              <a:defRPr/>
            </a:pPr>
            <a:r>
              <a:rPr lang="en-US" altLang="en-US" sz="1800" b="1" dirty="0" smtClean="0"/>
              <a:t>99467</a:t>
            </a:r>
            <a:r>
              <a:rPr lang="en-US" altLang="en-US" sz="1800" dirty="0" smtClean="0"/>
              <a:t> </a:t>
            </a:r>
            <a:r>
              <a:rPr lang="en-US" sz="1800" b="1" dirty="0" smtClean="0"/>
              <a:t>– </a:t>
            </a:r>
            <a:r>
              <a:rPr lang="en-US" altLang="en-US" sz="1800" dirty="0" smtClean="0"/>
              <a:t>Each </a:t>
            </a:r>
            <a:r>
              <a:rPr lang="en-US" altLang="en-US" sz="1800" dirty="0"/>
              <a:t>additional 30 minutes (List separately in addition to code for primary service)</a:t>
            </a:r>
          </a:p>
          <a:p>
            <a:pPr lvl="3" indent="-342900">
              <a:spcBef>
                <a:spcPts val="600"/>
              </a:spcBef>
              <a:spcAft>
                <a:spcPts val="600"/>
              </a:spcAft>
              <a:buClr>
                <a:srgbClr val="99CCFF"/>
              </a:buClr>
              <a:buSzPct val="100000"/>
              <a:buFont typeface="Arial" panose="020B0604020202020204" pitchFamily="34" charset="0"/>
              <a:buChar char="•"/>
              <a:defRPr/>
            </a:pPr>
            <a:r>
              <a:rPr lang="en-US" altLang="en-US" sz="1800" dirty="0"/>
              <a:t>Face-to-face care begins when the physician assumes primary responsibility of the pediatric patient at the referring facility, and ends when the receiving facility accepts responsibility for the pediatric patient’s care.</a:t>
            </a:r>
          </a:p>
          <a:p>
            <a:pPr lvl="3" indent="-342900">
              <a:spcBef>
                <a:spcPts val="600"/>
              </a:spcBef>
              <a:spcAft>
                <a:spcPts val="600"/>
              </a:spcAft>
              <a:buClr>
                <a:srgbClr val="99CCFF"/>
              </a:buClr>
              <a:buSzPct val="100000"/>
              <a:buFont typeface="Arial" panose="020B0604020202020204" pitchFamily="34" charset="0"/>
              <a:buChar char="•"/>
              <a:defRPr/>
            </a:pPr>
            <a:r>
              <a:rPr lang="en-US" altLang="en-US" sz="1800" dirty="0"/>
              <a:t>Only the time the physician spends in direct face-to-face contact with the patient during the transport should be reported. </a:t>
            </a:r>
          </a:p>
          <a:p>
            <a:pPr lvl="3" indent="-342900">
              <a:spcBef>
                <a:spcPts val="600"/>
              </a:spcBef>
              <a:spcAft>
                <a:spcPts val="600"/>
              </a:spcAft>
              <a:buClr>
                <a:srgbClr val="99CCFF"/>
              </a:buClr>
              <a:buSzPct val="100000"/>
              <a:buFont typeface="Arial" panose="020B0604020202020204" pitchFamily="34" charset="0"/>
              <a:buChar char="•"/>
              <a:defRPr/>
            </a:pPr>
            <a:r>
              <a:rPr lang="en-US" altLang="en-US" sz="1800" dirty="0"/>
              <a:t>Procedure(s) or service(s) performed by other members of the transporting team may not be reported by the supervising physician. </a:t>
            </a:r>
          </a:p>
          <a:p>
            <a:pPr lvl="3" indent="-342900">
              <a:spcBef>
                <a:spcPts val="600"/>
              </a:spcBef>
              <a:spcAft>
                <a:spcPts val="600"/>
              </a:spcAft>
              <a:buClr>
                <a:srgbClr val="99CCFF"/>
              </a:buClr>
              <a:buSzPct val="100000"/>
              <a:buFont typeface="Arial" panose="020B0604020202020204" pitchFamily="34" charset="0"/>
              <a:buChar char="•"/>
              <a:defRPr/>
            </a:pPr>
            <a:r>
              <a:rPr lang="en-US" altLang="en-US" sz="1800" dirty="0"/>
              <a:t>These codes should only be reported once per date of service.</a:t>
            </a:r>
          </a:p>
        </p:txBody>
      </p:sp>
      <p:sp>
        <p:nvSpPr>
          <p:cNvPr id="6" name="Title 5"/>
          <p:cNvSpPr>
            <a:spLocks noGrp="1"/>
          </p:cNvSpPr>
          <p:nvPr>
            <p:ph type="title"/>
          </p:nvPr>
        </p:nvSpPr>
        <p:spPr/>
        <p:txBody>
          <a:bodyPr/>
          <a:lstStyle/>
          <a:p>
            <a:r>
              <a:rPr lang="en-US" dirty="0"/>
              <a:t>Pediatric Critical Care Patient Transport</a:t>
            </a:r>
          </a:p>
        </p:txBody>
      </p:sp>
    </p:spTree>
    <p:extLst>
      <p:ext uri="{BB962C8B-B14F-4D97-AF65-F5344CB8AC3E}">
        <p14:creationId xmlns:p14="http://schemas.microsoft.com/office/powerpoint/2010/main" val="396813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285750" indent="-285750">
              <a:spcBef>
                <a:spcPts val="600"/>
              </a:spcBef>
              <a:spcAft>
                <a:spcPts val="600"/>
              </a:spcAft>
              <a:buClr>
                <a:srgbClr val="99CCFF"/>
              </a:buClr>
              <a:buSzPct val="100000"/>
              <a:buFont typeface="Arial" panose="020B0604020202020204" pitchFamily="34" charset="0"/>
              <a:buChar char="•"/>
              <a:tabLst>
                <a:tab pos="0" algn="l"/>
                <a:tab pos="290513" algn="l"/>
              </a:tabLst>
            </a:pPr>
            <a:r>
              <a:rPr lang="en-US" altLang="en-US" sz="1400" b="0" dirty="0">
                <a:solidFill>
                  <a:srgbClr val="000000"/>
                </a:solidFill>
              </a:rPr>
              <a:t>Blood gases </a:t>
            </a:r>
          </a:p>
          <a:p>
            <a:pPr marL="285750" lvl="1" indent="-285750">
              <a:spcBef>
                <a:spcPts val="600"/>
              </a:spcBef>
              <a:spcAft>
                <a:spcPts val="600"/>
              </a:spcAft>
              <a:buClr>
                <a:srgbClr val="99CCFF"/>
              </a:buClr>
              <a:buSzPct val="100000"/>
              <a:buFont typeface="Arial" panose="020B0604020202020204" pitchFamily="34" charset="0"/>
              <a:buChar char="•"/>
              <a:tabLst>
                <a:tab pos="0" algn="l"/>
                <a:tab pos="290513" algn="l"/>
              </a:tabLst>
            </a:pPr>
            <a:r>
              <a:rPr lang="en-US" altLang="en-US" sz="1600" b="0" dirty="0">
                <a:solidFill>
                  <a:srgbClr val="000000"/>
                </a:solidFill>
              </a:rPr>
              <a:t>Chest x-rays (71010, 71015, 71020)</a:t>
            </a:r>
          </a:p>
          <a:p>
            <a:pPr marL="285750" lvl="1" indent="-285750">
              <a:spcBef>
                <a:spcPts val="600"/>
              </a:spcBef>
              <a:spcAft>
                <a:spcPts val="600"/>
              </a:spcAft>
              <a:buClr>
                <a:srgbClr val="99CCFF"/>
              </a:buClr>
              <a:buSzPct val="100000"/>
              <a:buFont typeface="Arial" panose="020B0604020202020204" pitchFamily="34" charset="0"/>
              <a:buChar char="•"/>
              <a:tabLst>
                <a:tab pos="0" algn="l"/>
                <a:tab pos="290513" algn="l"/>
              </a:tabLst>
            </a:pPr>
            <a:r>
              <a:rPr lang="en-US" altLang="en-US" sz="1600" b="0" dirty="0">
                <a:solidFill>
                  <a:srgbClr val="000000"/>
                </a:solidFill>
              </a:rPr>
              <a:t>Data stored in computers (e.g</a:t>
            </a:r>
            <a:r>
              <a:rPr lang="en-US" altLang="en-US" sz="1600" b="0" dirty="0" smtClean="0">
                <a:solidFill>
                  <a:srgbClr val="000000"/>
                </a:solidFill>
              </a:rPr>
              <a:t>., </a:t>
            </a:r>
            <a:r>
              <a:rPr lang="en-US" altLang="en-US" sz="1600" b="0" dirty="0">
                <a:solidFill>
                  <a:srgbClr val="000000"/>
                </a:solidFill>
              </a:rPr>
              <a:t>ECGs, blood pressures, hematologic data) (99090)</a:t>
            </a:r>
          </a:p>
          <a:p>
            <a:pPr marL="285750" lvl="1" indent="-285750">
              <a:spcBef>
                <a:spcPts val="600"/>
              </a:spcBef>
              <a:spcAft>
                <a:spcPts val="600"/>
              </a:spcAft>
              <a:buClr>
                <a:srgbClr val="99CCFF"/>
              </a:buClr>
              <a:buSzPct val="100000"/>
              <a:buFont typeface="Arial" panose="020B0604020202020204" pitchFamily="34" charset="0"/>
              <a:buChar char="•"/>
              <a:tabLst>
                <a:tab pos="0" algn="l"/>
                <a:tab pos="290513" algn="l"/>
              </a:tabLst>
            </a:pPr>
            <a:r>
              <a:rPr lang="en-US" altLang="en-US" sz="1600" b="0" dirty="0">
                <a:solidFill>
                  <a:srgbClr val="000000"/>
                </a:solidFill>
              </a:rPr>
              <a:t>Gastric intubation (</a:t>
            </a:r>
            <a:r>
              <a:rPr lang="en-US" altLang="en-US" sz="1600" b="0" dirty="0" smtClean="0">
                <a:solidFill>
                  <a:srgbClr val="000000"/>
                </a:solidFill>
              </a:rPr>
              <a:t>43752–43753</a:t>
            </a:r>
            <a:r>
              <a:rPr lang="en-US" altLang="en-US" sz="1600" b="0" dirty="0">
                <a:solidFill>
                  <a:srgbClr val="000000"/>
                </a:solidFill>
              </a:rPr>
              <a:t>)</a:t>
            </a:r>
          </a:p>
          <a:p>
            <a:pPr marL="285750" lvl="1" indent="-285750">
              <a:spcBef>
                <a:spcPts val="600"/>
              </a:spcBef>
              <a:spcAft>
                <a:spcPts val="600"/>
              </a:spcAft>
              <a:buClr>
                <a:srgbClr val="99CCFF"/>
              </a:buClr>
              <a:buSzPct val="100000"/>
              <a:buFont typeface="Arial" panose="020B0604020202020204" pitchFamily="34" charset="0"/>
              <a:buChar char="•"/>
              <a:tabLst>
                <a:tab pos="0" algn="l"/>
                <a:tab pos="290513" algn="l"/>
              </a:tabLst>
            </a:pPr>
            <a:r>
              <a:rPr lang="en-US" altLang="en-US" sz="1600" b="0" dirty="0">
                <a:solidFill>
                  <a:srgbClr val="000000"/>
                </a:solidFill>
              </a:rPr>
              <a:t>Interpretation of cardiac output measurements (93562)</a:t>
            </a:r>
          </a:p>
          <a:p>
            <a:pPr marL="285750" lvl="1" indent="-285750">
              <a:spcBef>
                <a:spcPts val="600"/>
              </a:spcBef>
              <a:spcAft>
                <a:spcPts val="600"/>
              </a:spcAft>
              <a:buClr>
                <a:srgbClr val="99CCFF"/>
              </a:buClr>
              <a:buSzPct val="100000"/>
              <a:buFont typeface="Arial" panose="020B0604020202020204" pitchFamily="34" charset="0"/>
              <a:buChar char="•"/>
              <a:tabLst>
                <a:tab pos="0" algn="l"/>
                <a:tab pos="290513" algn="l"/>
              </a:tabLst>
            </a:pPr>
            <a:r>
              <a:rPr lang="en-US" altLang="en-US" sz="1600" b="0" dirty="0">
                <a:solidFill>
                  <a:srgbClr val="000000"/>
                </a:solidFill>
              </a:rPr>
              <a:t>Pulse oximetry (</a:t>
            </a:r>
            <a:r>
              <a:rPr lang="en-US" altLang="en-US" sz="1600" b="0" dirty="0" smtClean="0">
                <a:solidFill>
                  <a:srgbClr val="000000"/>
                </a:solidFill>
              </a:rPr>
              <a:t>94760–94762</a:t>
            </a:r>
            <a:r>
              <a:rPr lang="en-US" altLang="en-US" sz="1600" b="0" dirty="0">
                <a:solidFill>
                  <a:srgbClr val="000000"/>
                </a:solidFill>
              </a:rPr>
              <a:t>)</a:t>
            </a:r>
          </a:p>
          <a:p>
            <a:pPr marL="285750" lvl="1" indent="-285750">
              <a:spcBef>
                <a:spcPts val="600"/>
              </a:spcBef>
              <a:spcAft>
                <a:spcPts val="600"/>
              </a:spcAft>
              <a:buClr>
                <a:srgbClr val="99CCFF"/>
              </a:buClr>
              <a:buSzPct val="100000"/>
              <a:buFont typeface="Arial" panose="020B0604020202020204" pitchFamily="34" charset="0"/>
              <a:buChar char="•"/>
              <a:tabLst>
                <a:tab pos="0" algn="l"/>
                <a:tab pos="290513" algn="l"/>
              </a:tabLst>
            </a:pPr>
            <a:r>
              <a:rPr lang="en-US" altLang="en-US" sz="1600" b="0" dirty="0">
                <a:solidFill>
                  <a:srgbClr val="000000"/>
                </a:solidFill>
              </a:rPr>
              <a:t>Routine monitoring:</a:t>
            </a:r>
          </a:p>
          <a:p>
            <a:pPr marL="285750" lvl="1" indent="-285750">
              <a:spcBef>
                <a:spcPts val="600"/>
              </a:spcBef>
              <a:spcAft>
                <a:spcPts val="600"/>
              </a:spcAft>
              <a:buClr>
                <a:srgbClr val="99CCFF"/>
              </a:buClr>
              <a:buSzPct val="100000"/>
              <a:buFont typeface="Arial" panose="020B0604020202020204" pitchFamily="34" charset="0"/>
              <a:buChar char="•"/>
              <a:tabLst>
                <a:tab pos="0" algn="l"/>
                <a:tab pos="290513" algn="l"/>
              </a:tabLst>
            </a:pPr>
            <a:r>
              <a:rPr lang="en-US" altLang="en-US" sz="1600" b="0" dirty="0">
                <a:solidFill>
                  <a:srgbClr val="000000"/>
                </a:solidFill>
              </a:rPr>
              <a:t>Heart rate</a:t>
            </a:r>
          </a:p>
          <a:p>
            <a:pPr marL="285750" lvl="1" indent="-285750">
              <a:spcBef>
                <a:spcPts val="600"/>
              </a:spcBef>
              <a:spcAft>
                <a:spcPts val="600"/>
              </a:spcAft>
              <a:buClr>
                <a:srgbClr val="99CCFF"/>
              </a:buClr>
              <a:buSzPct val="100000"/>
              <a:buFont typeface="Arial" panose="020B0604020202020204" pitchFamily="34" charset="0"/>
              <a:buChar char="•"/>
              <a:tabLst>
                <a:tab pos="0" algn="l"/>
                <a:tab pos="290513" algn="l"/>
              </a:tabLst>
            </a:pPr>
            <a:r>
              <a:rPr lang="en-US" altLang="en-US" sz="1600" b="0" dirty="0">
                <a:solidFill>
                  <a:srgbClr val="000000"/>
                </a:solidFill>
              </a:rPr>
              <a:t>Respiratory rate</a:t>
            </a:r>
          </a:p>
          <a:p>
            <a:pPr marL="285750" lvl="1" indent="-285750">
              <a:spcBef>
                <a:spcPts val="600"/>
              </a:spcBef>
              <a:spcAft>
                <a:spcPts val="600"/>
              </a:spcAft>
              <a:buClr>
                <a:srgbClr val="99CCFF"/>
              </a:buClr>
              <a:buSzPct val="100000"/>
              <a:buFont typeface="Arial" panose="020B0604020202020204" pitchFamily="34" charset="0"/>
              <a:buChar char="•"/>
              <a:tabLst>
                <a:tab pos="0" algn="l"/>
                <a:tab pos="290513" algn="l"/>
              </a:tabLst>
            </a:pPr>
            <a:r>
              <a:rPr lang="en-US" altLang="en-US" sz="1600" b="0" dirty="0">
                <a:solidFill>
                  <a:srgbClr val="000000"/>
                </a:solidFill>
              </a:rPr>
              <a:t>Temporary transcutaneous pacing (92953)</a:t>
            </a:r>
          </a:p>
          <a:p>
            <a:pPr marL="285750" lvl="1" indent="-285750">
              <a:spcBef>
                <a:spcPts val="600"/>
              </a:spcBef>
              <a:spcAft>
                <a:spcPts val="600"/>
              </a:spcAft>
              <a:buClr>
                <a:srgbClr val="99CCFF"/>
              </a:buClr>
              <a:buSzPct val="100000"/>
              <a:buFont typeface="Arial" panose="020B0604020202020204" pitchFamily="34" charset="0"/>
              <a:buChar char="•"/>
              <a:tabLst>
                <a:tab pos="0" algn="l"/>
                <a:tab pos="290513" algn="l"/>
              </a:tabLst>
            </a:pPr>
            <a:r>
              <a:rPr lang="en-US" altLang="en-US" sz="1600" b="0" dirty="0">
                <a:solidFill>
                  <a:srgbClr val="000000"/>
                </a:solidFill>
              </a:rPr>
              <a:t>Vascular access procedures (36000, 36400, </a:t>
            </a:r>
            <a:r>
              <a:rPr lang="en-US" altLang="en-US" sz="1600" b="0" dirty="0" smtClean="0">
                <a:solidFill>
                  <a:srgbClr val="000000"/>
                </a:solidFill>
              </a:rPr>
              <a:t>36405–36406</a:t>
            </a:r>
            <a:r>
              <a:rPr lang="en-US" altLang="en-US" sz="1600" b="0" dirty="0">
                <a:solidFill>
                  <a:srgbClr val="000000"/>
                </a:solidFill>
              </a:rPr>
              <a:t>, 36415, 36591, 36600)</a:t>
            </a:r>
          </a:p>
          <a:p>
            <a:pPr marL="285750" lvl="1" indent="-285750">
              <a:spcBef>
                <a:spcPts val="600"/>
              </a:spcBef>
              <a:spcAft>
                <a:spcPts val="600"/>
              </a:spcAft>
              <a:buClr>
                <a:srgbClr val="99CCFF"/>
              </a:buClr>
              <a:buSzPct val="100000"/>
              <a:buFont typeface="Arial" panose="020B0604020202020204" pitchFamily="34" charset="0"/>
              <a:buChar char="•"/>
              <a:tabLst>
                <a:tab pos="0" algn="l"/>
                <a:tab pos="290513" algn="l"/>
              </a:tabLst>
            </a:pPr>
            <a:r>
              <a:rPr lang="en-US" altLang="en-US" sz="1600" b="0" dirty="0" err="1">
                <a:solidFill>
                  <a:srgbClr val="000000"/>
                </a:solidFill>
              </a:rPr>
              <a:t>Ventilatory</a:t>
            </a:r>
            <a:r>
              <a:rPr lang="en-US" altLang="en-US" sz="1600" b="0" dirty="0">
                <a:solidFill>
                  <a:srgbClr val="000000"/>
                </a:solidFill>
              </a:rPr>
              <a:t> management (</a:t>
            </a:r>
            <a:r>
              <a:rPr lang="en-US" altLang="en-US" sz="1600" b="0" dirty="0" smtClean="0">
                <a:solidFill>
                  <a:srgbClr val="000000"/>
                </a:solidFill>
              </a:rPr>
              <a:t>94002–94003</a:t>
            </a:r>
            <a:r>
              <a:rPr lang="en-US" altLang="en-US" sz="1600" b="0" dirty="0">
                <a:solidFill>
                  <a:srgbClr val="000000"/>
                </a:solidFill>
              </a:rPr>
              <a:t>, 94660, 94662)</a:t>
            </a:r>
          </a:p>
        </p:txBody>
      </p:sp>
      <p:sp>
        <p:nvSpPr>
          <p:cNvPr id="6" name="Title 5"/>
          <p:cNvSpPr>
            <a:spLocks noGrp="1"/>
          </p:cNvSpPr>
          <p:nvPr>
            <p:ph type="title"/>
          </p:nvPr>
        </p:nvSpPr>
        <p:spPr>
          <a:xfrm>
            <a:off x="457199" y="342900"/>
            <a:ext cx="9355874" cy="723900"/>
          </a:xfrm>
        </p:spPr>
        <p:txBody>
          <a:bodyPr/>
          <a:lstStyle/>
          <a:p>
            <a:pPr lvl="0">
              <a:spcBef>
                <a:spcPts val="600"/>
              </a:spcBef>
              <a:spcAft>
                <a:spcPts val="1200"/>
              </a:spcAft>
              <a:buClr>
                <a:srgbClr val="99CCFF"/>
              </a:buClr>
              <a:buSzPct val="150000"/>
              <a:defRPr/>
            </a:pPr>
            <a:r>
              <a:rPr lang="en-US" altLang="en-US" dirty="0"/>
              <a:t>The following services are included in pediatric critical care transport:</a:t>
            </a:r>
          </a:p>
        </p:txBody>
      </p:sp>
    </p:spTree>
    <p:extLst>
      <p:ext uri="{BB962C8B-B14F-4D97-AF65-F5344CB8AC3E}">
        <p14:creationId xmlns:p14="http://schemas.microsoft.com/office/powerpoint/2010/main" val="627446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114300" lvl="3" indent="0">
              <a:spcBef>
                <a:spcPts val="600"/>
              </a:spcBef>
              <a:spcAft>
                <a:spcPts val="1200"/>
              </a:spcAft>
              <a:buClr>
                <a:srgbClr val="99CCFF"/>
              </a:buClr>
              <a:buSzPct val="150000"/>
              <a:buNone/>
              <a:defRPr/>
            </a:pPr>
            <a:r>
              <a:rPr lang="en-US" altLang="en-US" sz="2000" b="1" dirty="0"/>
              <a:t>99485</a:t>
            </a:r>
            <a:r>
              <a:rPr lang="en-US" altLang="en-US" sz="2000" dirty="0"/>
              <a:t> </a:t>
            </a:r>
            <a:r>
              <a:rPr lang="en-US" sz="2000" b="1" dirty="0"/>
              <a:t>–</a:t>
            </a:r>
            <a:r>
              <a:rPr lang="en-US" altLang="en-US" sz="2000" dirty="0" smtClean="0"/>
              <a:t> </a:t>
            </a:r>
            <a:r>
              <a:rPr lang="en-US" altLang="en-US" sz="2000" dirty="0"/>
              <a:t>Supervision by a control physician of </a:t>
            </a:r>
            <a:r>
              <a:rPr lang="en-US" altLang="en-US" sz="2000" dirty="0" err="1"/>
              <a:t>interfacility</a:t>
            </a:r>
            <a:r>
              <a:rPr lang="en-US" altLang="en-US" sz="2000" dirty="0"/>
              <a:t> transport care of the critically ill or critically injured pediatric patient, 24 months of age or younger, includes two-way communication with transport team before transport, at the referring facility and during the transport, including data interpretation and report; first 30 minutes</a:t>
            </a:r>
            <a:endParaRPr lang="en-US" altLang="en-US" sz="2000" b="1" dirty="0"/>
          </a:p>
          <a:p>
            <a:pPr marL="800100" lvl="4" indent="-342900">
              <a:spcBef>
                <a:spcPts val="600"/>
              </a:spcBef>
              <a:spcAft>
                <a:spcPts val="1200"/>
              </a:spcAft>
              <a:buClr>
                <a:srgbClr val="99CCFF"/>
              </a:buClr>
              <a:buSzPct val="150000"/>
              <a:buFont typeface="Arial" panose="020B0604020202020204" pitchFamily="34" charset="0"/>
              <a:buChar char="+"/>
              <a:defRPr/>
            </a:pPr>
            <a:r>
              <a:rPr lang="en-US" altLang="en-US" sz="2000" b="1" dirty="0"/>
              <a:t>99486</a:t>
            </a:r>
            <a:r>
              <a:rPr lang="en-US" altLang="en-US" sz="2000" dirty="0"/>
              <a:t> </a:t>
            </a:r>
            <a:r>
              <a:rPr lang="en-US" sz="2000" b="1" dirty="0"/>
              <a:t>–</a:t>
            </a:r>
            <a:r>
              <a:rPr lang="en-US" altLang="en-US" sz="2000" dirty="0" smtClean="0"/>
              <a:t> </a:t>
            </a:r>
            <a:r>
              <a:rPr lang="en-US" altLang="en-US" sz="2000" dirty="0"/>
              <a:t>Each additional 30 minutes </a:t>
            </a:r>
            <a:r>
              <a:rPr lang="en-US" altLang="en-US" sz="1100" dirty="0"/>
              <a:t>(List separately in addition to code for primary procedure)</a:t>
            </a:r>
          </a:p>
          <a:p>
            <a:pPr marL="800100" lvl="4" indent="-342900">
              <a:spcBef>
                <a:spcPts val="600"/>
              </a:spcBef>
              <a:spcAft>
                <a:spcPts val="1200"/>
              </a:spcAft>
              <a:buClr>
                <a:srgbClr val="99CCFF"/>
              </a:buClr>
              <a:buSzPct val="150000"/>
              <a:buFont typeface="Arial" panose="020B0604020202020204" pitchFamily="34" charset="0"/>
              <a:buChar char="+"/>
              <a:defRPr/>
            </a:pPr>
            <a:endParaRPr lang="en-US" altLang="en-US" sz="1100" dirty="0"/>
          </a:p>
          <a:p>
            <a:pPr lvl="3" indent="-342900">
              <a:spcBef>
                <a:spcPts val="600"/>
              </a:spcBef>
              <a:spcAft>
                <a:spcPts val="1200"/>
              </a:spcAft>
              <a:buClr>
                <a:srgbClr val="99CCFF"/>
              </a:buClr>
              <a:buSzPct val="100000"/>
              <a:buFont typeface="Arial" panose="020B0604020202020204" pitchFamily="34" charset="0"/>
              <a:buChar char="•"/>
              <a:defRPr/>
            </a:pPr>
            <a:r>
              <a:rPr lang="en-US" altLang="en-US" sz="2000" dirty="0"/>
              <a:t>Only the communication time spent by the supervising physician with the specialty transport team members during an </a:t>
            </a:r>
            <a:r>
              <a:rPr lang="en-US" altLang="en-US" sz="2000" dirty="0" err="1" smtClean="0"/>
              <a:t>interfacility</a:t>
            </a:r>
            <a:r>
              <a:rPr lang="en-US" altLang="en-US" sz="2000" dirty="0" smtClean="0"/>
              <a:t> </a:t>
            </a:r>
            <a:r>
              <a:rPr lang="en-US" altLang="en-US" sz="2000" dirty="0"/>
              <a:t>transport should be reported. </a:t>
            </a:r>
          </a:p>
          <a:p>
            <a:pPr lvl="3" indent="-342900">
              <a:spcBef>
                <a:spcPts val="600"/>
              </a:spcBef>
              <a:spcAft>
                <a:spcPts val="1200"/>
              </a:spcAft>
              <a:buClr>
                <a:srgbClr val="99CCFF"/>
              </a:buClr>
              <a:buSzPct val="100000"/>
              <a:buFont typeface="Arial" panose="020B0604020202020204" pitchFamily="34" charset="0"/>
              <a:buChar char="•"/>
              <a:defRPr/>
            </a:pPr>
            <a:r>
              <a:rPr lang="en-US" altLang="en-US" sz="2000" dirty="0"/>
              <a:t>These codes should only be reported once per date of service.</a:t>
            </a:r>
          </a:p>
        </p:txBody>
      </p:sp>
      <p:sp>
        <p:nvSpPr>
          <p:cNvPr id="6" name="Title 5"/>
          <p:cNvSpPr>
            <a:spLocks noGrp="1"/>
          </p:cNvSpPr>
          <p:nvPr>
            <p:ph type="title"/>
          </p:nvPr>
        </p:nvSpPr>
        <p:spPr>
          <a:xfrm>
            <a:off x="457199" y="342900"/>
            <a:ext cx="9757318" cy="723900"/>
          </a:xfrm>
        </p:spPr>
        <p:txBody>
          <a:bodyPr/>
          <a:lstStyle/>
          <a:p>
            <a:r>
              <a:rPr lang="en-US" dirty="0"/>
              <a:t>Supervision of Pediatric Critical Care Patient Transport</a:t>
            </a:r>
          </a:p>
        </p:txBody>
      </p:sp>
    </p:spTree>
    <p:extLst>
      <p:ext uri="{BB962C8B-B14F-4D97-AF65-F5344CB8AC3E}">
        <p14:creationId xmlns:p14="http://schemas.microsoft.com/office/powerpoint/2010/main" val="2881993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0" lvl="2" indent="0">
              <a:spcBef>
                <a:spcPts val="600"/>
              </a:spcBef>
              <a:spcAft>
                <a:spcPts val="1800"/>
              </a:spcAft>
              <a:buClr>
                <a:srgbClr val="99CCFF"/>
              </a:buClr>
              <a:buSzPct val="150000"/>
              <a:buNone/>
              <a:defRPr/>
            </a:pPr>
            <a:r>
              <a:rPr lang="en-US" altLang="en-US" sz="2000" dirty="0">
                <a:solidFill>
                  <a:srgbClr val="333333"/>
                </a:solidFill>
              </a:rPr>
              <a:t>Used to report services for children who do not meet the critical care criteria but require attentive observation, regular intercessions, and other intensive care treatment. </a:t>
            </a:r>
          </a:p>
          <a:p>
            <a:pPr marL="114300" lvl="3" indent="0">
              <a:spcBef>
                <a:spcPts val="600"/>
              </a:spcBef>
              <a:spcAft>
                <a:spcPts val="1200"/>
              </a:spcAft>
              <a:buClr>
                <a:srgbClr val="99CCFF"/>
              </a:buClr>
              <a:buSzPct val="150000"/>
              <a:buNone/>
              <a:defRPr/>
            </a:pPr>
            <a:r>
              <a:rPr lang="en-US" altLang="en-US" sz="2000" b="1" dirty="0" smtClean="0">
                <a:solidFill>
                  <a:srgbClr val="333333"/>
                </a:solidFill>
              </a:rPr>
              <a:t>99477</a:t>
            </a:r>
            <a:r>
              <a:rPr lang="en-US" altLang="en-US" sz="2000" dirty="0">
                <a:solidFill>
                  <a:srgbClr val="333333"/>
                </a:solidFill>
              </a:rPr>
              <a:t> </a:t>
            </a:r>
            <a:r>
              <a:rPr lang="en-US" sz="2000" b="1" dirty="0"/>
              <a:t>–</a:t>
            </a:r>
            <a:r>
              <a:rPr lang="en-US" altLang="en-US" sz="2000" dirty="0" smtClean="0">
                <a:solidFill>
                  <a:srgbClr val="333333"/>
                </a:solidFill>
              </a:rPr>
              <a:t> </a:t>
            </a:r>
            <a:r>
              <a:rPr lang="en-US" altLang="en-US" sz="2000" dirty="0" smtClean="0">
                <a:solidFill>
                  <a:srgbClr val="333333"/>
                </a:solidFill>
              </a:rPr>
              <a:t>Initial </a:t>
            </a:r>
            <a:r>
              <a:rPr lang="en-US" altLang="en-US" sz="2000" dirty="0">
                <a:solidFill>
                  <a:srgbClr val="333333"/>
                </a:solidFill>
              </a:rPr>
              <a:t>hospital care, per day, for the evaluation and management of the neonate, 28 days of age or younger, who requires intensive observation, frequent interventions, and other intensive care services</a:t>
            </a:r>
            <a:r>
              <a:rPr lang="en-US" altLang="en-US" sz="2000" dirty="0" smtClean="0">
                <a:solidFill>
                  <a:srgbClr val="333333"/>
                </a:solidFill>
              </a:rPr>
              <a:t>.</a:t>
            </a:r>
          </a:p>
          <a:p>
            <a:pPr marL="114300" lvl="3" indent="0">
              <a:spcBef>
                <a:spcPts val="600"/>
              </a:spcBef>
              <a:spcAft>
                <a:spcPts val="1200"/>
              </a:spcAft>
              <a:buClr>
                <a:srgbClr val="99CCFF"/>
              </a:buClr>
              <a:buSzPct val="150000"/>
              <a:buNone/>
              <a:defRPr/>
            </a:pPr>
            <a:endParaRPr lang="en-US" altLang="en-US" sz="2000" dirty="0">
              <a:solidFill>
                <a:srgbClr val="333333"/>
              </a:solidFill>
            </a:endParaRPr>
          </a:p>
        </p:txBody>
      </p:sp>
      <p:sp>
        <p:nvSpPr>
          <p:cNvPr id="6" name="Title 5"/>
          <p:cNvSpPr>
            <a:spLocks noGrp="1"/>
          </p:cNvSpPr>
          <p:nvPr>
            <p:ph type="title"/>
          </p:nvPr>
        </p:nvSpPr>
        <p:spPr/>
        <p:txBody>
          <a:bodyPr/>
          <a:lstStyle/>
          <a:p>
            <a:r>
              <a:rPr lang="en-US" dirty="0"/>
              <a:t>Initial and Continuing Intensive Care Services</a:t>
            </a:r>
          </a:p>
        </p:txBody>
      </p:sp>
      <p:pic>
        <p:nvPicPr>
          <p:cNvPr id="2" name="Picture 1"/>
          <p:cNvPicPr>
            <a:picLocks noChangeAspect="1"/>
          </p:cNvPicPr>
          <p:nvPr/>
        </p:nvPicPr>
        <p:blipFill>
          <a:blip r:embed="rId3"/>
          <a:stretch>
            <a:fillRect/>
          </a:stretch>
        </p:blipFill>
        <p:spPr>
          <a:xfrm>
            <a:off x="134443" y="4154642"/>
            <a:ext cx="8875111" cy="2235007"/>
          </a:xfrm>
          <a:prstGeom prst="rect">
            <a:avLst/>
          </a:prstGeom>
        </p:spPr>
      </p:pic>
    </p:spTree>
    <p:extLst>
      <p:ext uri="{BB962C8B-B14F-4D97-AF65-F5344CB8AC3E}">
        <p14:creationId xmlns:p14="http://schemas.microsoft.com/office/powerpoint/2010/main" val="182827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ln>
            <a:solidFill>
              <a:schemeClr val="tx2"/>
            </a:solidFill>
          </a:ln>
        </p:spPr>
        <p:txBody>
          <a:bodyPr/>
          <a:lstStyle/>
          <a:p>
            <a:pPr>
              <a:buClr>
                <a:schemeClr val="tx2"/>
              </a:buClr>
            </a:pPr>
            <a:endParaRPr lang="en-US" dirty="0" smtClean="0"/>
          </a:p>
          <a:p>
            <a:pPr>
              <a:buClr>
                <a:schemeClr val="tx2"/>
              </a:buClr>
            </a:pPr>
            <a:endParaRPr lang="en-US" sz="1800" dirty="0" smtClean="0"/>
          </a:p>
          <a:p>
            <a:pPr>
              <a:buClr>
                <a:schemeClr val="tx2"/>
              </a:buClr>
            </a:pPr>
            <a:endParaRPr lang="en-US" sz="1800" dirty="0" smtClean="0"/>
          </a:p>
          <a:p>
            <a:pPr marL="234950">
              <a:buClr>
                <a:schemeClr val="tx2"/>
              </a:buClr>
            </a:pPr>
            <a:r>
              <a:rPr lang="en-US" sz="1800" b="1" dirty="0" smtClean="0"/>
              <a:t>99463 </a:t>
            </a:r>
          </a:p>
          <a:p>
            <a:pPr marL="234950">
              <a:buClr>
                <a:schemeClr val="tx2"/>
              </a:buClr>
            </a:pPr>
            <a:r>
              <a:rPr lang="en-US" sz="1800" b="0" dirty="0" smtClean="0">
                <a:solidFill>
                  <a:schemeClr val="tx2"/>
                </a:solidFill>
              </a:rPr>
              <a:t>Initial </a:t>
            </a:r>
            <a:r>
              <a:rPr lang="en-US" sz="1800" b="0" dirty="0">
                <a:solidFill>
                  <a:schemeClr val="tx2"/>
                </a:solidFill>
              </a:rPr>
              <a:t>hospital evaluation and management of normal newborn infant admitted and discharged on the same </a:t>
            </a:r>
            <a:r>
              <a:rPr lang="en-US" sz="1800" b="0" dirty="0" smtClean="0">
                <a:solidFill>
                  <a:schemeClr val="tx2"/>
                </a:solidFill>
              </a:rPr>
              <a:t>date</a:t>
            </a:r>
            <a:endParaRPr lang="en-US" sz="1800" b="0" dirty="0">
              <a:solidFill>
                <a:schemeClr val="tx2"/>
              </a:solidFill>
            </a:endParaRPr>
          </a:p>
        </p:txBody>
      </p:sp>
      <p:sp>
        <p:nvSpPr>
          <p:cNvPr id="3" name="Content Placeholder 2"/>
          <p:cNvSpPr>
            <a:spLocks noGrp="1"/>
          </p:cNvSpPr>
          <p:nvPr>
            <p:ph sz="quarter" idx="13"/>
          </p:nvPr>
        </p:nvSpPr>
        <p:spPr>
          <a:ln>
            <a:solidFill>
              <a:schemeClr val="tx2"/>
            </a:solidFill>
          </a:ln>
        </p:spPr>
        <p:txBody>
          <a:bodyPr/>
          <a:lstStyle/>
          <a:p>
            <a:pPr>
              <a:buClr>
                <a:schemeClr val="tx2"/>
              </a:buClr>
            </a:pPr>
            <a:endParaRPr lang="en-US" dirty="0" smtClean="0"/>
          </a:p>
          <a:p>
            <a:pPr>
              <a:buClr>
                <a:schemeClr val="tx2"/>
              </a:buClr>
            </a:pPr>
            <a:endParaRPr lang="en-US" dirty="0" smtClean="0"/>
          </a:p>
          <a:p>
            <a:pPr>
              <a:buClr>
                <a:schemeClr val="tx2"/>
              </a:buClr>
            </a:pPr>
            <a:endParaRPr lang="en-US" sz="1800" dirty="0" smtClean="0"/>
          </a:p>
          <a:p>
            <a:pPr indent="234950">
              <a:buClr>
                <a:schemeClr val="tx2"/>
              </a:buClr>
            </a:pPr>
            <a:r>
              <a:rPr lang="en-US" sz="1800" b="1" dirty="0" smtClean="0"/>
              <a:t>99238</a:t>
            </a:r>
            <a:endParaRPr lang="en-US" sz="1800" b="1" dirty="0"/>
          </a:p>
          <a:p>
            <a:pPr lvl="1" indent="234950">
              <a:tabLst>
                <a:tab pos="234950" algn="l"/>
              </a:tabLst>
            </a:pPr>
            <a:r>
              <a:rPr lang="en-US" b="0" dirty="0">
                <a:solidFill>
                  <a:schemeClr val="tx2"/>
                </a:solidFill>
              </a:rPr>
              <a:t>Hospital discharge day </a:t>
            </a:r>
            <a:r>
              <a:rPr lang="en-US" b="0" dirty="0" smtClean="0">
                <a:solidFill>
                  <a:schemeClr val="tx2"/>
                </a:solidFill>
              </a:rPr>
              <a:t>	management</a:t>
            </a:r>
            <a:r>
              <a:rPr lang="en-US" b="0" dirty="0">
                <a:solidFill>
                  <a:schemeClr val="tx2"/>
                </a:solidFill>
              </a:rPr>
              <a:t>; 30 minutes or less</a:t>
            </a:r>
          </a:p>
          <a:p>
            <a:pPr marL="114300" lvl="1"/>
            <a:endParaRPr lang="en-US" b="0" dirty="0">
              <a:solidFill>
                <a:schemeClr val="tx2"/>
              </a:solidFill>
            </a:endParaRPr>
          </a:p>
          <a:p>
            <a:pPr indent="234950">
              <a:buClr>
                <a:schemeClr val="tx2"/>
              </a:buClr>
            </a:pPr>
            <a:r>
              <a:rPr lang="en-US" sz="1800" b="1" dirty="0"/>
              <a:t>99239</a:t>
            </a:r>
          </a:p>
          <a:p>
            <a:pPr marL="234950" lvl="1">
              <a:tabLst>
                <a:tab pos="234950" algn="l"/>
              </a:tabLst>
            </a:pPr>
            <a:r>
              <a:rPr lang="en-US" b="0" dirty="0">
                <a:solidFill>
                  <a:schemeClr val="tx2"/>
                </a:solidFill>
              </a:rPr>
              <a:t>Hospital discharge day management; more than 30 minutes</a:t>
            </a:r>
          </a:p>
          <a:p>
            <a:endParaRPr lang="en-US" dirty="0"/>
          </a:p>
        </p:txBody>
      </p:sp>
      <p:sp>
        <p:nvSpPr>
          <p:cNvPr id="6" name="Title 5"/>
          <p:cNvSpPr>
            <a:spLocks noGrp="1"/>
          </p:cNvSpPr>
          <p:nvPr>
            <p:ph type="title"/>
          </p:nvPr>
        </p:nvSpPr>
        <p:spPr/>
        <p:txBody>
          <a:bodyPr/>
          <a:lstStyle/>
          <a:p>
            <a:r>
              <a:rPr lang="en-US" dirty="0"/>
              <a:t>Hospital Discharge Services</a:t>
            </a:r>
          </a:p>
        </p:txBody>
      </p:sp>
      <p:sp>
        <p:nvSpPr>
          <p:cNvPr id="8" name="Rectangle 6"/>
          <p:cNvSpPr>
            <a:spLocks noChangeArrowheads="1"/>
          </p:cNvSpPr>
          <p:nvPr/>
        </p:nvSpPr>
        <p:spPr bwMode="gray">
          <a:xfrm>
            <a:off x="457199" y="1584323"/>
            <a:ext cx="3970339" cy="790887"/>
          </a:xfrm>
          <a:prstGeom prst="rect">
            <a:avLst/>
          </a:prstGeom>
          <a:solidFill>
            <a:srgbClr val="99CCFF"/>
          </a:solidFill>
          <a:ln w="9525">
            <a:solidFill>
              <a:schemeClr val="tx2"/>
            </a:solidFill>
            <a:miter lim="800000"/>
            <a:headEnd/>
            <a:tailEnd/>
          </a:ln>
        </p:spPr>
        <p:txBody>
          <a:bodyPr tIns="91440" bIns="91440" anchor="ctr"/>
          <a:lstStyle/>
          <a:p>
            <a:pPr algn="ctr"/>
            <a:r>
              <a:rPr lang="en-US" b="1" dirty="0">
                <a:solidFill>
                  <a:schemeClr val="tx2"/>
                </a:solidFill>
              </a:rPr>
              <a:t>Admitted and Discharged </a:t>
            </a:r>
            <a:br>
              <a:rPr lang="en-US" b="1" dirty="0">
                <a:solidFill>
                  <a:schemeClr val="tx2"/>
                </a:solidFill>
              </a:rPr>
            </a:br>
            <a:r>
              <a:rPr lang="en-US" b="1" dirty="0">
                <a:solidFill>
                  <a:schemeClr val="tx2"/>
                </a:solidFill>
              </a:rPr>
              <a:t>on the Same Date </a:t>
            </a:r>
            <a:r>
              <a:rPr lang="en-US" sz="1600" b="1" dirty="0" smtClean="0">
                <a:solidFill>
                  <a:schemeClr val="tx2"/>
                </a:solidFill>
              </a:rPr>
              <a:t>	</a:t>
            </a:r>
            <a:endParaRPr lang="en-US" sz="1600" b="1" dirty="0">
              <a:solidFill>
                <a:schemeClr val="tx2"/>
              </a:solidFill>
            </a:endParaRPr>
          </a:p>
        </p:txBody>
      </p:sp>
      <p:sp>
        <p:nvSpPr>
          <p:cNvPr id="10" name="Rectangle 6"/>
          <p:cNvSpPr>
            <a:spLocks noChangeArrowheads="1"/>
          </p:cNvSpPr>
          <p:nvPr/>
        </p:nvSpPr>
        <p:spPr bwMode="gray">
          <a:xfrm>
            <a:off x="4713240" y="1569458"/>
            <a:ext cx="3970339" cy="805752"/>
          </a:xfrm>
          <a:prstGeom prst="rect">
            <a:avLst/>
          </a:prstGeom>
          <a:solidFill>
            <a:srgbClr val="99CCFF"/>
          </a:solidFill>
          <a:ln w="9525">
            <a:solidFill>
              <a:schemeClr val="tx2"/>
            </a:solidFill>
            <a:miter lim="800000"/>
            <a:headEnd/>
            <a:tailEnd/>
          </a:ln>
        </p:spPr>
        <p:txBody>
          <a:bodyPr tIns="91440" bIns="91440" anchor="ctr"/>
          <a:lstStyle/>
          <a:p>
            <a:pPr algn="ctr"/>
            <a:endParaRPr lang="en-US" b="1" dirty="0" smtClean="0">
              <a:solidFill>
                <a:schemeClr val="bg1"/>
              </a:solidFill>
            </a:endParaRPr>
          </a:p>
          <a:p>
            <a:pPr algn="ctr"/>
            <a:r>
              <a:rPr lang="en-US" b="1" dirty="0" smtClean="0">
                <a:solidFill>
                  <a:schemeClr val="tx2"/>
                </a:solidFill>
              </a:rPr>
              <a:t>Discharged </a:t>
            </a:r>
            <a:r>
              <a:rPr lang="en-US" b="1" dirty="0">
                <a:solidFill>
                  <a:schemeClr val="tx2"/>
                </a:solidFill>
              </a:rPr>
              <a:t>on a Date </a:t>
            </a:r>
            <a:br>
              <a:rPr lang="en-US" b="1" dirty="0">
                <a:solidFill>
                  <a:schemeClr val="tx2"/>
                </a:solidFill>
              </a:rPr>
            </a:br>
            <a:r>
              <a:rPr lang="en-US" b="1" dirty="0">
                <a:solidFill>
                  <a:schemeClr val="tx2"/>
                </a:solidFill>
              </a:rPr>
              <a:t>Subsequent to the Admission </a:t>
            </a:r>
            <a:r>
              <a:rPr lang="en-US" b="1" dirty="0" smtClean="0">
                <a:solidFill>
                  <a:schemeClr val="tx2"/>
                </a:solidFill>
              </a:rPr>
              <a:t>Date</a:t>
            </a:r>
            <a:r>
              <a:rPr lang="en-US" sz="1600" b="1" dirty="0" smtClean="0">
                <a:solidFill>
                  <a:schemeClr val="tx2"/>
                </a:solidFill>
              </a:rPr>
              <a:t>	</a:t>
            </a:r>
            <a:endParaRPr lang="en-US" sz="1600" b="1" dirty="0">
              <a:solidFill>
                <a:schemeClr val="tx2"/>
              </a:solidFill>
            </a:endParaRPr>
          </a:p>
        </p:txBody>
      </p:sp>
    </p:spTree>
    <p:extLst>
      <p:ext uri="{BB962C8B-B14F-4D97-AF65-F5344CB8AC3E}">
        <p14:creationId xmlns:p14="http://schemas.microsoft.com/office/powerpoint/2010/main" val="3603879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marL="114300" lvl="3" indent="0">
              <a:spcBef>
                <a:spcPts val="600"/>
              </a:spcBef>
              <a:spcAft>
                <a:spcPts val="1200"/>
              </a:spcAft>
              <a:buClr>
                <a:srgbClr val="99CCFF"/>
              </a:buClr>
              <a:buSzPct val="150000"/>
              <a:buNone/>
              <a:defRPr/>
            </a:pPr>
            <a:r>
              <a:rPr lang="en-US" altLang="en-US" sz="1800" b="1" dirty="0" smtClean="0"/>
              <a:t>99360</a:t>
            </a:r>
            <a:r>
              <a:rPr lang="en-US" altLang="en-US" sz="1800" dirty="0" smtClean="0"/>
              <a:t> </a:t>
            </a:r>
            <a:r>
              <a:rPr lang="en-US" sz="1800" b="1" dirty="0" smtClean="0"/>
              <a:t>– </a:t>
            </a:r>
            <a:r>
              <a:rPr lang="en-US" altLang="en-US" sz="1800" dirty="0" smtClean="0"/>
              <a:t>Standby </a:t>
            </a:r>
            <a:r>
              <a:rPr lang="en-US" altLang="en-US" sz="1800" dirty="0"/>
              <a:t>service, requiring prolonged attendance, each 30 minutes (e.g</a:t>
            </a:r>
            <a:r>
              <a:rPr lang="en-US" altLang="en-US" sz="1800" dirty="0" smtClean="0"/>
              <a:t>., </a:t>
            </a:r>
            <a:r>
              <a:rPr lang="en-US" altLang="en-US" sz="1800" dirty="0"/>
              <a:t>standby for cesarean/high risk delivery)</a:t>
            </a:r>
          </a:p>
          <a:p>
            <a:pPr lvl="3" indent="-342900">
              <a:spcBef>
                <a:spcPts val="600"/>
              </a:spcBef>
              <a:spcAft>
                <a:spcPts val="1200"/>
              </a:spcAft>
              <a:buClr>
                <a:srgbClr val="99CCFF"/>
              </a:buClr>
              <a:buSzPct val="100000"/>
              <a:buFont typeface="Arial" panose="020B0604020202020204" pitchFamily="34" charset="0"/>
              <a:buChar char="•"/>
              <a:defRPr/>
            </a:pPr>
            <a:r>
              <a:rPr lang="en-US" altLang="en-US" sz="1800" dirty="0"/>
              <a:t>The clinician on standby is not permitted to provide care or services to other patients during the standby period. </a:t>
            </a:r>
          </a:p>
          <a:p>
            <a:pPr lvl="3" indent="-342900">
              <a:spcBef>
                <a:spcPts val="600"/>
              </a:spcBef>
              <a:spcAft>
                <a:spcPts val="1200"/>
              </a:spcAft>
              <a:buClr>
                <a:srgbClr val="99CCFF"/>
              </a:buClr>
              <a:buSzPct val="100000"/>
              <a:buFont typeface="Arial" panose="020B0604020202020204" pitchFamily="34" charset="0"/>
              <a:buChar char="•"/>
              <a:defRPr/>
            </a:pPr>
            <a:r>
              <a:rPr lang="en-US" altLang="en-US" sz="1800" dirty="0"/>
              <a:t>This code should not be used to report time spent proctoring another individual nor should it be used if the standby period ends with the standby clinician performing a procedure that is subject to the surgical package.</a:t>
            </a:r>
          </a:p>
          <a:p>
            <a:pPr lvl="3" indent="-342900">
              <a:spcBef>
                <a:spcPts val="600"/>
              </a:spcBef>
              <a:spcAft>
                <a:spcPts val="1200"/>
              </a:spcAft>
              <a:buClr>
                <a:srgbClr val="99CCFF"/>
              </a:buClr>
              <a:buSzPct val="100000"/>
              <a:buFont typeface="Arial" panose="020B0604020202020204" pitchFamily="34" charset="0"/>
              <a:buChar char="•"/>
              <a:defRPr/>
            </a:pPr>
            <a:r>
              <a:rPr lang="en-US" altLang="en-US" sz="1800" dirty="0"/>
              <a:t>Standby service of less than 30 minutes total duration on a given date is not separately reportable.</a:t>
            </a:r>
          </a:p>
          <a:p>
            <a:pPr lvl="3" indent="-342900">
              <a:spcBef>
                <a:spcPts val="600"/>
              </a:spcBef>
              <a:spcAft>
                <a:spcPts val="1200"/>
              </a:spcAft>
              <a:buClr>
                <a:srgbClr val="99CCFF"/>
              </a:buClr>
              <a:buSzPct val="100000"/>
              <a:buFont typeface="Arial" panose="020B0604020202020204" pitchFamily="34" charset="0"/>
              <a:buChar char="•"/>
              <a:defRPr/>
            </a:pPr>
            <a:r>
              <a:rPr lang="en-US" altLang="en-US" sz="1800" dirty="0"/>
              <a:t>Subsequent periods of standby beyond the first 30 minutes may be reported only if a full 30 minutes of standby was provided for each unit of service reported. </a:t>
            </a:r>
          </a:p>
          <a:p>
            <a:endParaRPr lang="en-US" dirty="0"/>
          </a:p>
        </p:txBody>
      </p:sp>
      <p:sp>
        <p:nvSpPr>
          <p:cNvPr id="6" name="Title 5"/>
          <p:cNvSpPr>
            <a:spLocks noGrp="1"/>
          </p:cNvSpPr>
          <p:nvPr>
            <p:ph type="title"/>
          </p:nvPr>
        </p:nvSpPr>
        <p:spPr/>
        <p:txBody>
          <a:bodyPr/>
          <a:lstStyle/>
          <a:p>
            <a:r>
              <a:rPr lang="en-US" dirty="0"/>
              <a:t>Standby Services</a:t>
            </a:r>
          </a:p>
        </p:txBody>
      </p:sp>
    </p:spTree>
    <p:extLst>
      <p:ext uri="{BB962C8B-B14F-4D97-AF65-F5344CB8AC3E}">
        <p14:creationId xmlns:p14="http://schemas.microsoft.com/office/powerpoint/2010/main" val="1302319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marL="393383" lvl="0" indent="-342900">
              <a:spcBef>
                <a:spcPts val="600"/>
              </a:spcBef>
              <a:spcAft>
                <a:spcPts val="1200"/>
              </a:spcAft>
              <a:buClr>
                <a:srgbClr val="99CCFF"/>
              </a:buClr>
              <a:buSzPct val="100000"/>
              <a:buFont typeface="Arial" panose="020B0604020202020204" pitchFamily="34" charset="0"/>
              <a:buChar char="•"/>
              <a:defRPr/>
            </a:pPr>
            <a:r>
              <a:rPr lang="en-US" sz="2400" dirty="0">
                <a:solidFill>
                  <a:srgbClr val="333333"/>
                </a:solidFill>
              </a:rPr>
              <a:t>Review basic principles of coding and documentation of neonatology services</a:t>
            </a:r>
          </a:p>
          <a:p>
            <a:pPr marL="393383" lvl="0" indent="-342900">
              <a:spcBef>
                <a:spcPts val="600"/>
              </a:spcBef>
              <a:spcAft>
                <a:spcPts val="1200"/>
              </a:spcAft>
              <a:buClr>
                <a:srgbClr val="99CCFF"/>
              </a:buClr>
              <a:buSzPct val="100000"/>
              <a:buFont typeface="Arial" panose="020B0604020202020204" pitchFamily="34" charset="0"/>
              <a:buChar char="•"/>
              <a:defRPr/>
            </a:pPr>
            <a:r>
              <a:rPr lang="en-US" sz="2400" dirty="0">
                <a:solidFill>
                  <a:srgbClr val="333333"/>
                </a:solidFill>
              </a:rPr>
              <a:t>Review resident/fellow supervision and documentation requirements for Medicare, Medicaid, and TRICARE</a:t>
            </a:r>
          </a:p>
          <a:p>
            <a:pPr marL="393383" lvl="0" indent="-342900">
              <a:spcBef>
                <a:spcPts val="600"/>
              </a:spcBef>
              <a:spcAft>
                <a:spcPts val="1200"/>
              </a:spcAft>
              <a:buClr>
                <a:srgbClr val="99CCFF"/>
              </a:buClr>
              <a:buSzPct val="100000"/>
              <a:buFont typeface="Arial" panose="020B0604020202020204" pitchFamily="34" charset="0"/>
              <a:buChar char="•"/>
              <a:defRPr/>
            </a:pPr>
            <a:r>
              <a:rPr lang="en-US" sz="2400" dirty="0">
                <a:solidFill>
                  <a:srgbClr val="333333"/>
                </a:solidFill>
              </a:rPr>
              <a:t>Review data replication and scribe policies</a:t>
            </a:r>
          </a:p>
          <a:p>
            <a:endParaRPr lang="en-US" dirty="0"/>
          </a:p>
        </p:txBody>
      </p:sp>
      <p:sp>
        <p:nvSpPr>
          <p:cNvPr id="6" name="Title 5"/>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935618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114300" lvl="3" indent="0">
              <a:spcBef>
                <a:spcPts val="600"/>
              </a:spcBef>
              <a:spcAft>
                <a:spcPts val="1200"/>
              </a:spcAft>
              <a:buClr>
                <a:srgbClr val="99CCFF"/>
              </a:buClr>
              <a:buSzPct val="150000"/>
              <a:buNone/>
              <a:defRPr/>
            </a:pPr>
            <a:r>
              <a:rPr lang="en-US" altLang="en-US" sz="2000" b="1" dirty="0"/>
              <a:t>99367</a:t>
            </a:r>
            <a:r>
              <a:rPr lang="en-US" altLang="en-US" sz="2000" dirty="0"/>
              <a:t> </a:t>
            </a:r>
            <a:r>
              <a:rPr lang="en-US" sz="2000" b="1" dirty="0" smtClean="0"/>
              <a:t>– </a:t>
            </a:r>
            <a:r>
              <a:rPr lang="en-US" altLang="en-US" sz="2000" dirty="0" smtClean="0"/>
              <a:t>Medical </a:t>
            </a:r>
            <a:r>
              <a:rPr lang="en-US" altLang="en-US" sz="2000" dirty="0"/>
              <a:t>team conference with interdisciplinary team of health care professionals, patient and/or family not present, 30 minutes or more</a:t>
            </a:r>
          </a:p>
          <a:p>
            <a:pPr lvl="4">
              <a:spcBef>
                <a:spcPts val="600"/>
              </a:spcBef>
              <a:spcAft>
                <a:spcPts val="1200"/>
              </a:spcAft>
              <a:buClr>
                <a:srgbClr val="99CCFF"/>
              </a:buClr>
              <a:buSzPct val="100000"/>
              <a:buFont typeface="Arial" panose="020B0604020202020204" pitchFamily="34" charset="0"/>
              <a:buChar char="•"/>
              <a:defRPr/>
            </a:pPr>
            <a:r>
              <a:rPr lang="en-US" altLang="en-US" sz="2000" dirty="0"/>
              <a:t>All participants on the medical team must document their own individual participation in the team conference, in addition to their contributed information and follow-up treatment recommendations. </a:t>
            </a:r>
          </a:p>
          <a:p>
            <a:pPr lvl="4">
              <a:spcBef>
                <a:spcPts val="600"/>
              </a:spcBef>
              <a:spcAft>
                <a:spcPts val="1200"/>
              </a:spcAft>
              <a:buClr>
                <a:srgbClr val="99CCFF"/>
              </a:buClr>
              <a:buSzPct val="100000"/>
              <a:buFont typeface="Arial" panose="020B0604020202020204" pitchFamily="34" charset="0"/>
              <a:buChar char="•"/>
              <a:defRPr/>
            </a:pPr>
            <a:r>
              <a:rPr lang="en-US" altLang="en-US" sz="2000" dirty="0"/>
              <a:t>The team conference commences upon review of the individual patient case and concludes once the review has come to a conclusion. </a:t>
            </a:r>
          </a:p>
          <a:p>
            <a:pPr lvl="4">
              <a:spcBef>
                <a:spcPts val="600"/>
              </a:spcBef>
              <a:spcAft>
                <a:spcPts val="1200"/>
              </a:spcAft>
              <a:buClr>
                <a:srgbClr val="99CCFF"/>
              </a:buClr>
              <a:buSzPct val="100000"/>
              <a:buFont typeface="Arial" panose="020B0604020202020204" pitchFamily="34" charset="0"/>
              <a:buChar char="•"/>
              <a:defRPr/>
            </a:pPr>
            <a:r>
              <a:rPr lang="en-US" altLang="en-US" sz="2000" dirty="0"/>
              <a:t>The clinician must report all time for which he or she was present.</a:t>
            </a:r>
          </a:p>
        </p:txBody>
      </p:sp>
      <p:sp>
        <p:nvSpPr>
          <p:cNvPr id="6" name="Title 5"/>
          <p:cNvSpPr>
            <a:spLocks noGrp="1"/>
          </p:cNvSpPr>
          <p:nvPr>
            <p:ph type="title"/>
          </p:nvPr>
        </p:nvSpPr>
        <p:spPr/>
        <p:txBody>
          <a:bodyPr/>
          <a:lstStyle/>
          <a:p>
            <a:r>
              <a:rPr lang="en-US" dirty="0" smtClean="0"/>
              <a:t>Title</a:t>
            </a:r>
            <a:endParaRPr lang="en-US" dirty="0"/>
          </a:p>
        </p:txBody>
      </p:sp>
    </p:spTree>
    <p:extLst>
      <p:ext uri="{BB962C8B-B14F-4D97-AF65-F5344CB8AC3E}">
        <p14:creationId xmlns:p14="http://schemas.microsoft.com/office/powerpoint/2010/main" val="3490597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TRICARE Teaching Physician Guidelines</a:t>
            </a:r>
          </a:p>
        </p:txBody>
      </p:sp>
    </p:spTree>
    <p:extLst>
      <p:ext uri="{BB962C8B-B14F-4D97-AF65-F5344CB8AC3E}">
        <p14:creationId xmlns:p14="http://schemas.microsoft.com/office/powerpoint/2010/main" val="3131926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lvl="2">
              <a:spcAft>
                <a:spcPts val="1800"/>
              </a:spcAft>
            </a:pPr>
            <a:r>
              <a:rPr lang="en-US" sz="1800" dirty="0"/>
              <a:t>The Teaching </a:t>
            </a:r>
            <a:r>
              <a:rPr lang="en-US" sz="1800" dirty="0" smtClean="0"/>
              <a:t>Physician (TP) </a:t>
            </a:r>
            <a:r>
              <a:rPr lang="en-US" sz="1800" dirty="0"/>
              <a:t>must be on the provider’s premises and available to provide immediate and personal assistance and direction if needed.</a:t>
            </a:r>
          </a:p>
          <a:p>
            <a:pPr lvl="2">
              <a:spcAft>
                <a:spcPts val="1800"/>
              </a:spcAft>
            </a:pPr>
            <a:r>
              <a:rPr lang="en-US" sz="1800" dirty="0"/>
              <a:t>“Personal” assistance means in person and not by telephone or other means.”</a:t>
            </a:r>
          </a:p>
          <a:p>
            <a:endParaRPr lang="en-US" dirty="0"/>
          </a:p>
        </p:txBody>
      </p:sp>
      <p:sp>
        <p:nvSpPr>
          <p:cNvPr id="6" name="Title 5"/>
          <p:cNvSpPr>
            <a:spLocks noGrp="1"/>
          </p:cNvSpPr>
          <p:nvPr>
            <p:ph type="title"/>
          </p:nvPr>
        </p:nvSpPr>
        <p:spPr/>
        <p:txBody>
          <a:bodyPr/>
          <a:lstStyle/>
          <a:p>
            <a:r>
              <a:rPr lang="en-US" dirty="0"/>
              <a:t>TP </a:t>
            </a:r>
            <a:r>
              <a:rPr lang="en-US" dirty="0"/>
              <a:t>S</a:t>
            </a:r>
            <a:r>
              <a:rPr lang="en-US" dirty="0" smtClean="0"/>
              <a:t>upervision </a:t>
            </a:r>
            <a:r>
              <a:rPr lang="en-US" dirty="0"/>
              <a:t>R</a:t>
            </a:r>
            <a:r>
              <a:rPr lang="en-US" dirty="0" smtClean="0"/>
              <a:t>equirements </a:t>
            </a:r>
            <a:r>
              <a:rPr lang="en-US" dirty="0"/>
              <a:t>for TRICARE</a:t>
            </a:r>
          </a:p>
        </p:txBody>
      </p:sp>
      <p:sp>
        <p:nvSpPr>
          <p:cNvPr id="9" name="Rectangle 8"/>
          <p:cNvSpPr/>
          <p:nvPr/>
        </p:nvSpPr>
        <p:spPr>
          <a:xfrm>
            <a:off x="409352" y="3066791"/>
            <a:ext cx="8229600" cy="1143702"/>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US" b="1" dirty="0">
                <a:solidFill>
                  <a:schemeClr val="tx1"/>
                </a:solidFill>
              </a:rPr>
              <a:t>For purposes of meeting the TRICARE Teaching Physician requirements, the TP will be held to the same standard of personal documentation requirements as required by Medicare.</a:t>
            </a:r>
          </a:p>
        </p:txBody>
      </p:sp>
    </p:spTree>
    <p:extLst>
      <p:ext uri="{BB962C8B-B14F-4D97-AF65-F5344CB8AC3E}">
        <p14:creationId xmlns:p14="http://schemas.microsoft.com/office/powerpoint/2010/main" val="1025391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lvl="1"/>
            <a:r>
              <a:rPr lang="en-US" dirty="0"/>
              <a:t>For TRICARE, the </a:t>
            </a:r>
            <a:r>
              <a:rPr lang="en-US" dirty="0" smtClean="0"/>
              <a:t>TP must</a:t>
            </a:r>
            <a:r>
              <a:rPr lang="en-US" dirty="0"/>
              <a:t>:</a:t>
            </a:r>
          </a:p>
          <a:p>
            <a:pPr lvl="2"/>
            <a:r>
              <a:rPr lang="en-US" dirty="0"/>
              <a:t>Review the patient’s history, physical examination, and tests;</a:t>
            </a:r>
          </a:p>
          <a:p>
            <a:pPr lvl="2"/>
            <a:r>
              <a:rPr lang="en-US" dirty="0"/>
              <a:t>Personally examine the patient;</a:t>
            </a:r>
          </a:p>
          <a:p>
            <a:pPr lvl="2"/>
            <a:r>
              <a:rPr lang="en-US" dirty="0"/>
              <a:t>Confirm or revise the diagnosis to determine the course of treatment to be followed; </a:t>
            </a:r>
          </a:p>
          <a:p>
            <a:pPr lvl="2"/>
            <a:r>
              <a:rPr lang="en-US" dirty="0"/>
              <a:t>Assure that any supervision needed by the Residents was furnished; </a:t>
            </a:r>
          </a:p>
          <a:p>
            <a:pPr lvl="2"/>
            <a:r>
              <a:rPr lang="en-US" dirty="0"/>
              <a:t>Make frequent review of the patient’s progress;</a:t>
            </a:r>
          </a:p>
          <a:p>
            <a:pPr lvl="2"/>
            <a:r>
              <a:rPr lang="en-US" dirty="0"/>
              <a:t>Either perform the physician’s services required by the patient or supervise the treatment so as to assure that appropriate services are provided by Residents and that the care meets a proper quality level; </a:t>
            </a:r>
          </a:p>
          <a:p>
            <a:pPr lvl="2"/>
            <a:r>
              <a:rPr lang="en-US" dirty="0"/>
              <a:t>Be present and ready to perform any service performed by an attending physician in a nonteaching setting when a major surgical procedure or a complex or dangerous medical procedure is performed; and</a:t>
            </a:r>
          </a:p>
          <a:p>
            <a:pPr lvl="2"/>
            <a:r>
              <a:rPr lang="en-US" dirty="0"/>
              <a:t>Be personally responsible for the patient’s care, at least through the period of </a:t>
            </a:r>
            <a:r>
              <a:rPr lang="en-US" dirty="0" smtClean="0"/>
              <a:t>hospitalization.</a:t>
            </a:r>
            <a:endParaRPr lang="en-US" dirty="0"/>
          </a:p>
          <a:p>
            <a:endParaRPr lang="en-US" dirty="0"/>
          </a:p>
        </p:txBody>
      </p:sp>
      <p:sp>
        <p:nvSpPr>
          <p:cNvPr id="6" name="Title 5"/>
          <p:cNvSpPr>
            <a:spLocks noGrp="1"/>
          </p:cNvSpPr>
          <p:nvPr>
            <p:ph type="title"/>
          </p:nvPr>
        </p:nvSpPr>
        <p:spPr>
          <a:xfrm>
            <a:off x="457198" y="342900"/>
            <a:ext cx="8878187" cy="723900"/>
          </a:xfrm>
        </p:spPr>
        <p:txBody>
          <a:bodyPr/>
          <a:lstStyle/>
          <a:p>
            <a:r>
              <a:rPr lang="en-US" dirty="0"/>
              <a:t>TP </a:t>
            </a:r>
            <a:r>
              <a:rPr lang="en-US" dirty="0"/>
              <a:t>S</a:t>
            </a:r>
            <a:r>
              <a:rPr lang="en-US" dirty="0" smtClean="0"/>
              <a:t>upervision Requirements </a:t>
            </a:r>
            <a:r>
              <a:rPr lang="en-US" dirty="0"/>
              <a:t>for TRICARE, </a:t>
            </a:r>
            <a:r>
              <a:rPr lang="en-US" dirty="0" err="1" smtClean="0"/>
              <a:t>cntd</a:t>
            </a:r>
            <a:r>
              <a:rPr lang="en-US" dirty="0" smtClean="0"/>
              <a:t>.</a:t>
            </a:r>
            <a:endParaRPr lang="en-US" dirty="0"/>
          </a:p>
        </p:txBody>
      </p:sp>
    </p:spTree>
    <p:extLst>
      <p:ext uri="{BB962C8B-B14F-4D97-AF65-F5344CB8AC3E}">
        <p14:creationId xmlns:p14="http://schemas.microsoft.com/office/powerpoint/2010/main" val="107789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lvl="2">
              <a:spcAft>
                <a:spcPts val="1800"/>
              </a:spcAft>
            </a:pPr>
            <a:r>
              <a:rPr lang="en-US" sz="1800" dirty="0"/>
              <a:t>The patient’s medical record must contain notes and orders which are either written, countersigned, or initialed by the </a:t>
            </a:r>
            <a:r>
              <a:rPr lang="en-US" sz="1800" dirty="0" smtClean="0"/>
              <a:t>TP. </a:t>
            </a:r>
            <a:endParaRPr lang="en-US" sz="1800" dirty="0"/>
          </a:p>
          <a:p>
            <a:pPr lvl="2">
              <a:spcAft>
                <a:spcPts val="1800"/>
              </a:spcAft>
            </a:pPr>
            <a:r>
              <a:rPr lang="en-US" sz="1800" dirty="0"/>
              <a:t>The notes and orders must confirm that the </a:t>
            </a:r>
            <a:r>
              <a:rPr lang="en-US" sz="1800" dirty="0" smtClean="0"/>
              <a:t>TP met </a:t>
            </a:r>
            <a:r>
              <a:rPr lang="en-US" sz="1800" dirty="0"/>
              <a:t>the TRICARE Teaching Physician guidelines.</a:t>
            </a:r>
          </a:p>
          <a:p>
            <a:endParaRPr lang="en-US" dirty="0"/>
          </a:p>
        </p:txBody>
      </p:sp>
      <p:sp>
        <p:nvSpPr>
          <p:cNvPr id="6" name="Title 5"/>
          <p:cNvSpPr>
            <a:spLocks noGrp="1"/>
          </p:cNvSpPr>
          <p:nvPr>
            <p:ph type="title"/>
          </p:nvPr>
        </p:nvSpPr>
        <p:spPr/>
        <p:txBody>
          <a:bodyPr/>
          <a:lstStyle/>
          <a:p>
            <a:r>
              <a:rPr lang="en-US" dirty="0"/>
              <a:t>TP </a:t>
            </a:r>
            <a:r>
              <a:rPr lang="en-US" dirty="0"/>
              <a:t>D</a:t>
            </a:r>
            <a:r>
              <a:rPr lang="en-US" dirty="0" smtClean="0"/>
              <a:t>ocumentation </a:t>
            </a:r>
            <a:r>
              <a:rPr lang="en-US" dirty="0"/>
              <a:t>R</a:t>
            </a:r>
            <a:r>
              <a:rPr lang="en-US" dirty="0" smtClean="0"/>
              <a:t>equirements </a:t>
            </a:r>
            <a:r>
              <a:rPr lang="en-US" dirty="0"/>
              <a:t>for TRICARE</a:t>
            </a:r>
          </a:p>
        </p:txBody>
      </p:sp>
      <p:sp>
        <p:nvSpPr>
          <p:cNvPr id="4" name="Rectangle 3"/>
          <p:cNvSpPr/>
          <p:nvPr/>
        </p:nvSpPr>
        <p:spPr>
          <a:xfrm>
            <a:off x="457199" y="3350861"/>
            <a:ext cx="8229600" cy="1143702"/>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US" b="1" dirty="0">
                <a:solidFill>
                  <a:schemeClr val="tx1"/>
                </a:solidFill>
              </a:rPr>
              <a:t>For purposes of meeting the TRICARE Teaching Physician requirements, the TP will be held to the same standard of personal documentation requirements as required by Medicare.</a:t>
            </a:r>
          </a:p>
        </p:txBody>
      </p:sp>
      <p:sp>
        <p:nvSpPr>
          <p:cNvPr id="8" name="Rectangle 7"/>
          <p:cNvSpPr/>
          <p:nvPr/>
        </p:nvSpPr>
        <p:spPr>
          <a:xfrm>
            <a:off x="457199" y="4763373"/>
            <a:ext cx="8229600" cy="1414140"/>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b="1" dirty="0" err="1" smtClean="0">
                <a:solidFill>
                  <a:schemeClr val="tx1"/>
                </a:solidFill>
              </a:rPr>
              <a:t>SmartPhrase</a:t>
            </a:r>
            <a:r>
              <a:rPr lang="en-US" b="1" dirty="0" smtClean="0">
                <a:solidFill>
                  <a:schemeClr val="tx1"/>
                </a:solidFill>
              </a:rPr>
              <a:t> </a:t>
            </a:r>
            <a:r>
              <a:rPr lang="en-US" b="1" dirty="0">
                <a:solidFill>
                  <a:schemeClr val="tx1"/>
                </a:solidFill>
              </a:rPr>
              <a:t>.</a:t>
            </a:r>
            <a:r>
              <a:rPr lang="en-US" b="1" dirty="0" smtClean="0">
                <a:solidFill>
                  <a:schemeClr val="tx1"/>
                </a:solidFill>
              </a:rPr>
              <a:t>TP01: </a:t>
            </a:r>
          </a:p>
          <a:p>
            <a:pPr algn="just">
              <a:spcAft>
                <a:spcPts val="600"/>
              </a:spcAft>
              <a:defRPr/>
            </a:pPr>
            <a:r>
              <a:rPr lang="en-US" dirty="0" smtClean="0">
                <a:solidFill>
                  <a:schemeClr val="tx1"/>
                </a:solidFill>
              </a:rPr>
              <a:t>“I </a:t>
            </a:r>
            <a:r>
              <a:rPr lang="en-US" dirty="0">
                <a:solidFill>
                  <a:schemeClr val="tx1"/>
                </a:solidFill>
              </a:rPr>
              <a:t>saw and evaluated the patient, participating in the key portions of the service. I reviewed the resident’s note. I agree with the resident’s findings and plan. TP </a:t>
            </a:r>
            <a:r>
              <a:rPr lang="en-US" dirty="0" smtClean="0">
                <a:solidFill>
                  <a:schemeClr val="tx1"/>
                </a:solidFill>
              </a:rPr>
              <a:t>Name”</a:t>
            </a:r>
            <a:endParaRPr lang="en-US" dirty="0">
              <a:solidFill>
                <a:schemeClr val="tx1"/>
              </a:solidFill>
            </a:endParaRPr>
          </a:p>
        </p:txBody>
      </p:sp>
    </p:spTree>
    <p:extLst>
      <p:ext uri="{BB962C8B-B14F-4D97-AF65-F5344CB8AC3E}">
        <p14:creationId xmlns:p14="http://schemas.microsoft.com/office/powerpoint/2010/main" val="2883439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NC Medicaid Teaching Physician Guidelines</a:t>
            </a:r>
          </a:p>
        </p:txBody>
      </p:sp>
    </p:spTree>
    <p:extLst>
      <p:ext uri="{BB962C8B-B14F-4D97-AF65-F5344CB8AC3E}">
        <p14:creationId xmlns:p14="http://schemas.microsoft.com/office/powerpoint/2010/main" val="1080220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r>
              <a:rPr lang="en-US" sz="1800" dirty="0"/>
              <a:t>The degree of supervision remains the responsibility of the </a:t>
            </a:r>
            <a:r>
              <a:rPr lang="en-US" sz="1800" dirty="0" smtClean="0"/>
              <a:t>TP and </a:t>
            </a:r>
            <a:r>
              <a:rPr lang="en-US" sz="1800" dirty="0"/>
              <a:t>is based on the skill level, experience and level of training of the Resident, and the complexity and severity of the patient's condition.</a:t>
            </a:r>
          </a:p>
          <a:p>
            <a:endParaRPr lang="en-US" dirty="0"/>
          </a:p>
        </p:txBody>
      </p:sp>
      <p:sp>
        <p:nvSpPr>
          <p:cNvPr id="6" name="Title 5"/>
          <p:cNvSpPr>
            <a:spLocks noGrp="1"/>
          </p:cNvSpPr>
          <p:nvPr>
            <p:ph type="title"/>
          </p:nvPr>
        </p:nvSpPr>
        <p:spPr/>
        <p:txBody>
          <a:bodyPr/>
          <a:lstStyle/>
          <a:p>
            <a:r>
              <a:rPr lang="en-US" dirty="0"/>
              <a:t>TP </a:t>
            </a:r>
            <a:r>
              <a:rPr lang="en-US" dirty="0"/>
              <a:t>S</a:t>
            </a:r>
            <a:r>
              <a:rPr lang="en-US" dirty="0" smtClean="0"/>
              <a:t>upervision </a:t>
            </a:r>
            <a:r>
              <a:rPr lang="en-US" dirty="0"/>
              <a:t>R</a:t>
            </a:r>
            <a:r>
              <a:rPr lang="en-US" dirty="0" smtClean="0"/>
              <a:t>equirements </a:t>
            </a:r>
            <a:r>
              <a:rPr lang="en-US" dirty="0"/>
              <a:t>for NC Medicaid</a:t>
            </a:r>
          </a:p>
        </p:txBody>
      </p:sp>
      <p:sp>
        <p:nvSpPr>
          <p:cNvPr id="10" name="Rectangle 6"/>
          <p:cNvSpPr>
            <a:spLocks noChangeArrowheads="1"/>
          </p:cNvSpPr>
          <p:nvPr/>
        </p:nvSpPr>
        <p:spPr bwMode="gray">
          <a:xfrm>
            <a:off x="4724399" y="2724423"/>
            <a:ext cx="3962400" cy="533400"/>
          </a:xfrm>
          <a:prstGeom prst="rect">
            <a:avLst/>
          </a:prstGeom>
          <a:solidFill>
            <a:srgbClr val="99CCFF"/>
          </a:solidFill>
          <a:ln w="9525">
            <a:solidFill>
              <a:srgbClr val="99CCFF"/>
            </a:solidFill>
            <a:miter lim="800000"/>
            <a:headEnd/>
            <a:tailEnd/>
          </a:ln>
        </p:spPr>
        <p:txBody>
          <a:bodyPr tIns="91440" bIns="9144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cs typeface="Arial" charset="0"/>
              </a:rPr>
              <a:t>Procedures</a:t>
            </a:r>
            <a:endParaRPr kumimoji="0" lang="en-US" sz="1600" b="1" i="0" u="none" strike="noStrike" kern="0" cap="none" spc="0" normalizeH="0" baseline="0" noProof="0" dirty="0" smtClean="0">
              <a:ln>
                <a:noFill/>
              </a:ln>
              <a:solidFill>
                <a:srgbClr val="FFFFFF"/>
              </a:solidFill>
              <a:effectLst/>
              <a:uLnTx/>
              <a:uFillTx/>
              <a:cs typeface="Arial" charset="0"/>
            </a:endParaRPr>
          </a:p>
        </p:txBody>
      </p:sp>
      <p:sp>
        <p:nvSpPr>
          <p:cNvPr id="11" name="Rectangle 7"/>
          <p:cNvSpPr>
            <a:spLocks noChangeArrowheads="1"/>
          </p:cNvSpPr>
          <p:nvPr/>
        </p:nvSpPr>
        <p:spPr bwMode="gray">
          <a:xfrm>
            <a:off x="4724399" y="3257822"/>
            <a:ext cx="3962400" cy="3152140"/>
          </a:xfrm>
          <a:prstGeom prst="rect">
            <a:avLst/>
          </a:prstGeom>
          <a:solidFill>
            <a:srgbClr val="E2E2E2"/>
          </a:solidFill>
          <a:ln w="9525" algn="ctr">
            <a:solidFill>
              <a:srgbClr val="E2E2E2"/>
            </a:solidFill>
            <a:miter lim="800000"/>
            <a:headEnd/>
            <a:tailEnd/>
          </a:ln>
        </p:spPr>
        <p:txBody>
          <a:bodyPr tIns="91440" bIns="91440"/>
          <a:lstStyle/>
          <a:p>
            <a:pPr marL="400050" lvl="1" indent="-285750" defTabSz="914400" fontAlgn="base">
              <a:spcBef>
                <a:spcPts val="600"/>
              </a:spcBef>
              <a:spcAft>
                <a:spcPts val="600"/>
              </a:spcAft>
              <a:buClr>
                <a:srgbClr val="003366"/>
              </a:buClr>
              <a:buFont typeface="Wingdings" panose="05000000000000000000" pitchFamily="2" charset="2"/>
              <a:buChar char="ü"/>
            </a:pPr>
            <a:r>
              <a:rPr lang="en-US" sz="1600" dirty="0">
                <a:solidFill>
                  <a:srgbClr val="000000"/>
                </a:solidFill>
                <a:cs typeface="Arial" charset="0"/>
              </a:rPr>
              <a:t>Direction supervision is required, meaning the Teaching Physician is </a:t>
            </a:r>
            <a:r>
              <a:rPr lang="en-US" sz="1600" b="1" u="sng" dirty="0">
                <a:solidFill>
                  <a:srgbClr val="000000"/>
                </a:solidFill>
                <a:cs typeface="Arial" charset="0"/>
              </a:rPr>
              <a:t>present on-site and immediately available</a:t>
            </a:r>
            <a:r>
              <a:rPr lang="en-US" sz="1600" dirty="0">
                <a:solidFill>
                  <a:srgbClr val="000000"/>
                </a:solidFill>
                <a:cs typeface="Arial" charset="0"/>
              </a:rPr>
              <a:t> to furnish assistance and direction throughout the </a:t>
            </a:r>
            <a:r>
              <a:rPr lang="en-US" sz="1600" dirty="0" smtClean="0">
                <a:solidFill>
                  <a:srgbClr val="000000"/>
                </a:solidFill>
                <a:cs typeface="Arial" charset="0"/>
              </a:rPr>
              <a:t>procedure.</a:t>
            </a:r>
          </a:p>
          <a:p>
            <a:pPr marL="400050" lvl="1" indent="-285750" defTabSz="914400" fontAlgn="base">
              <a:spcBef>
                <a:spcPts val="600"/>
              </a:spcBef>
              <a:spcAft>
                <a:spcPts val="600"/>
              </a:spcAft>
              <a:buClr>
                <a:srgbClr val="003366"/>
              </a:buClr>
              <a:buFont typeface="Wingdings" panose="05000000000000000000" pitchFamily="2" charset="2"/>
              <a:buChar char="ü"/>
            </a:pPr>
            <a:r>
              <a:rPr lang="en-US" sz="1600" dirty="0" smtClean="0">
                <a:solidFill>
                  <a:srgbClr val="000000"/>
                </a:solidFill>
                <a:cs typeface="Arial" charset="0"/>
              </a:rPr>
              <a:t>The </a:t>
            </a:r>
            <a:r>
              <a:rPr lang="en-US" sz="1600" dirty="0" smtClean="0">
                <a:solidFill>
                  <a:srgbClr val="000000"/>
                </a:solidFill>
                <a:cs typeface="Arial" charset="0"/>
              </a:rPr>
              <a:t>TP does </a:t>
            </a:r>
            <a:r>
              <a:rPr lang="en-US" sz="1600" dirty="0">
                <a:solidFill>
                  <a:srgbClr val="000000"/>
                </a:solidFill>
                <a:cs typeface="Arial" charset="0"/>
              </a:rPr>
              <a:t>not, however, need to be present in the room where the service is </a:t>
            </a:r>
            <a:r>
              <a:rPr lang="en-US" sz="1600" dirty="0" smtClean="0">
                <a:solidFill>
                  <a:srgbClr val="000000"/>
                </a:solidFill>
                <a:cs typeface="Arial" charset="0"/>
              </a:rPr>
              <a:t>performed.</a:t>
            </a:r>
            <a:endParaRPr lang="en-US" sz="1600" b="1" dirty="0">
              <a:solidFill>
                <a:srgbClr val="000000"/>
              </a:solidFill>
              <a:cs typeface="Arial" charset="0"/>
            </a:endParaRPr>
          </a:p>
          <a:p>
            <a:pPr defTabSz="914400" fontAlgn="base">
              <a:spcBef>
                <a:spcPct val="0"/>
              </a:spcBef>
              <a:spcAft>
                <a:spcPct val="0"/>
              </a:spcAft>
              <a:buClr>
                <a:srgbClr val="003366"/>
              </a:buClr>
            </a:pPr>
            <a:endParaRPr lang="en-US" sz="1400" dirty="0">
              <a:solidFill>
                <a:srgbClr val="000000"/>
              </a:solidFill>
              <a:cs typeface="Arial" charset="0"/>
            </a:endParaRPr>
          </a:p>
        </p:txBody>
      </p:sp>
      <p:sp>
        <p:nvSpPr>
          <p:cNvPr id="12" name="Rectangle 6"/>
          <p:cNvSpPr>
            <a:spLocks noChangeArrowheads="1"/>
          </p:cNvSpPr>
          <p:nvPr/>
        </p:nvSpPr>
        <p:spPr bwMode="gray">
          <a:xfrm>
            <a:off x="457199" y="2724423"/>
            <a:ext cx="3962400" cy="533400"/>
          </a:xfrm>
          <a:prstGeom prst="rect">
            <a:avLst/>
          </a:prstGeom>
          <a:solidFill>
            <a:srgbClr val="99CCFF"/>
          </a:solidFill>
          <a:ln w="9525">
            <a:solidFill>
              <a:srgbClr val="99CCFF"/>
            </a:solidFill>
            <a:miter lim="800000"/>
            <a:headEnd/>
            <a:tailEnd/>
          </a:ln>
        </p:spPr>
        <p:txBody>
          <a:bodyPr tIns="91440" bIns="9144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cs typeface="Arial" charset="0"/>
              </a:rPr>
              <a:t>E/M Services</a:t>
            </a:r>
          </a:p>
        </p:txBody>
      </p:sp>
      <p:sp>
        <p:nvSpPr>
          <p:cNvPr id="13" name="Rectangle 7"/>
          <p:cNvSpPr>
            <a:spLocks noChangeArrowheads="1"/>
          </p:cNvSpPr>
          <p:nvPr/>
        </p:nvSpPr>
        <p:spPr bwMode="gray">
          <a:xfrm>
            <a:off x="457199" y="3257822"/>
            <a:ext cx="3962400" cy="3152140"/>
          </a:xfrm>
          <a:prstGeom prst="rect">
            <a:avLst/>
          </a:prstGeom>
          <a:solidFill>
            <a:srgbClr val="E2E2E2"/>
          </a:solidFill>
          <a:ln w="9525" algn="ctr">
            <a:solidFill>
              <a:srgbClr val="E2E2E2"/>
            </a:solidFill>
            <a:miter lim="800000"/>
            <a:headEnd/>
            <a:tailEnd/>
          </a:ln>
        </p:spPr>
        <p:txBody>
          <a:bodyPr tIns="91440" bIns="91440"/>
          <a:lstStyle/>
          <a:p>
            <a:pPr marL="400050" lvl="1" indent="-285750" defTabSz="914400" fontAlgn="base">
              <a:spcBef>
                <a:spcPts val="600"/>
              </a:spcBef>
              <a:spcAft>
                <a:spcPts val="600"/>
              </a:spcAft>
              <a:buClr>
                <a:srgbClr val="003366"/>
              </a:buClr>
              <a:buFont typeface="Wingdings" panose="05000000000000000000" pitchFamily="2" charset="2"/>
              <a:buChar char="ü"/>
            </a:pPr>
            <a:r>
              <a:rPr lang="en-US" sz="1600" dirty="0" smtClean="0">
                <a:solidFill>
                  <a:srgbClr val="000000"/>
                </a:solidFill>
                <a:cs typeface="Arial" charset="0"/>
              </a:rPr>
              <a:t>The </a:t>
            </a:r>
            <a:r>
              <a:rPr lang="en-US" sz="1600" dirty="0" smtClean="0">
                <a:solidFill>
                  <a:srgbClr val="000000"/>
                </a:solidFill>
                <a:cs typeface="Arial" charset="0"/>
              </a:rPr>
              <a:t>TP must </a:t>
            </a:r>
            <a:r>
              <a:rPr lang="en-US" sz="1600" dirty="0">
                <a:solidFill>
                  <a:srgbClr val="000000"/>
                </a:solidFill>
                <a:cs typeface="Arial" charset="0"/>
              </a:rPr>
              <a:t>be </a:t>
            </a:r>
            <a:r>
              <a:rPr lang="en-US" sz="1600" b="1" u="sng" dirty="0">
                <a:solidFill>
                  <a:srgbClr val="000000"/>
                </a:solidFill>
                <a:cs typeface="Arial" charset="0"/>
              </a:rPr>
              <a:t>“immediately available”</a:t>
            </a:r>
            <a:r>
              <a:rPr lang="en-US" sz="1600" dirty="0">
                <a:solidFill>
                  <a:srgbClr val="000000"/>
                </a:solidFill>
                <a:cs typeface="Arial" charset="0"/>
              </a:rPr>
              <a:t> to supervise services provided by Residents and billed to NC Medicaid.</a:t>
            </a:r>
          </a:p>
          <a:p>
            <a:pPr marL="400050" lvl="1" indent="-285750" defTabSz="914400" fontAlgn="base">
              <a:spcBef>
                <a:spcPts val="600"/>
              </a:spcBef>
              <a:spcAft>
                <a:spcPts val="600"/>
              </a:spcAft>
              <a:buClr>
                <a:srgbClr val="003366"/>
              </a:buClr>
              <a:buFont typeface="Wingdings" panose="05000000000000000000" pitchFamily="2" charset="2"/>
              <a:buChar char="ü"/>
            </a:pPr>
            <a:r>
              <a:rPr lang="en-US" sz="1600" dirty="0">
                <a:solidFill>
                  <a:srgbClr val="000000"/>
                </a:solidFill>
                <a:cs typeface="Arial" charset="0"/>
              </a:rPr>
              <a:t>The service must be furnished under the </a:t>
            </a:r>
            <a:r>
              <a:rPr lang="en-US" sz="1600" dirty="0" smtClean="0">
                <a:solidFill>
                  <a:srgbClr val="000000"/>
                </a:solidFill>
                <a:cs typeface="Arial" charset="0"/>
              </a:rPr>
              <a:t>TP’s overall </a:t>
            </a:r>
            <a:r>
              <a:rPr lang="en-US" sz="1600" dirty="0">
                <a:solidFill>
                  <a:srgbClr val="000000"/>
                </a:solidFill>
                <a:cs typeface="Arial" charset="0"/>
              </a:rPr>
              <a:t>direction and control but the </a:t>
            </a:r>
            <a:r>
              <a:rPr lang="en-US" sz="1600" dirty="0" smtClean="0">
                <a:solidFill>
                  <a:srgbClr val="000000"/>
                </a:solidFill>
                <a:cs typeface="Arial" charset="0"/>
              </a:rPr>
              <a:t>TP’s presence </a:t>
            </a:r>
            <a:r>
              <a:rPr lang="en-US" sz="1600" dirty="0">
                <a:solidFill>
                  <a:srgbClr val="000000"/>
                </a:solidFill>
                <a:cs typeface="Arial" charset="0"/>
              </a:rPr>
              <a:t>is not required. </a:t>
            </a:r>
          </a:p>
          <a:p>
            <a:pPr marL="400050" lvl="1" indent="-285750" defTabSz="914400" fontAlgn="base">
              <a:spcBef>
                <a:spcPts val="600"/>
              </a:spcBef>
              <a:spcAft>
                <a:spcPts val="600"/>
              </a:spcAft>
              <a:buClr>
                <a:srgbClr val="003366"/>
              </a:buClr>
              <a:buFont typeface="Wingdings" panose="05000000000000000000" pitchFamily="2" charset="2"/>
              <a:buChar char="ü"/>
            </a:pPr>
            <a:r>
              <a:rPr lang="en-US" sz="1600" dirty="0" smtClean="0">
                <a:solidFill>
                  <a:srgbClr val="000000"/>
                </a:solidFill>
                <a:cs typeface="Arial" charset="0"/>
              </a:rPr>
              <a:t>The </a:t>
            </a:r>
            <a:r>
              <a:rPr lang="en-US" sz="1600" dirty="0" smtClean="0">
                <a:solidFill>
                  <a:srgbClr val="000000"/>
                </a:solidFill>
                <a:cs typeface="Arial" charset="0"/>
              </a:rPr>
              <a:t>TP must </a:t>
            </a:r>
            <a:r>
              <a:rPr lang="en-US" sz="1600" dirty="0">
                <a:solidFill>
                  <a:srgbClr val="000000"/>
                </a:solidFill>
                <a:cs typeface="Arial" charset="0"/>
              </a:rPr>
              <a:t>be available via phone or </a:t>
            </a:r>
            <a:r>
              <a:rPr lang="en-US" sz="1600" dirty="0" smtClean="0">
                <a:solidFill>
                  <a:srgbClr val="000000"/>
                </a:solidFill>
                <a:cs typeface="Arial" charset="0"/>
              </a:rPr>
              <a:t>pager.</a:t>
            </a:r>
            <a:endParaRPr lang="en-US" sz="1600" b="1" dirty="0">
              <a:solidFill>
                <a:srgbClr val="000000"/>
              </a:solidFill>
              <a:cs typeface="Arial" charset="0"/>
            </a:endParaRPr>
          </a:p>
          <a:p>
            <a:pPr defTabSz="914400" fontAlgn="base">
              <a:spcBef>
                <a:spcPct val="0"/>
              </a:spcBef>
              <a:spcAft>
                <a:spcPct val="0"/>
              </a:spcAft>
              <a:buClr>
                <a:srgbClr val="003366"/>
              </a:buClr>
            </a:pPr>
            <a:endParaRPr lang="en-US" sz="1400" dirty="0">
              <a:solidFill>
                <a:srgbClr val="000000"/>
              </a:solidFill>
              <a:cs typeface="Arial" charset="0"/>
            </a:endParaRPr>
          </a:p>
        </p:txBody>
      </p:sp>
    </p:spTree>
    <p:extLst>
      <p:ext uri="{BB962C8B-B14F-4D97-AF65-F5344CB8AC3E}">
        <p14:creationId xmlns:p14="http://schemas.microsoft.com/office/powerpoint/2010/main" val="1539469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lvl="1"/>
            <a:r>
              <a:rPr lang="en-US" b="0" dirty="0">
                <a:solidFill>
                  <a:schemeClr val="tx1"/>
                </a:solidFill>
              </a:rPr>
              <a:t>Written documentation in the medical record must clearly designate the </a:t>
            </a:r>
            <a:r>
              <a:rPr lang="en-US" b="0" dirty="0" smtClean="0">
                <a:solidFill>
                  <a:schemeClr val="tx1"/>
                </a:solidFill>
              </a:rPr>
              <a:t>TP </a:t>
            </a:r>
            <a:r>
              <a:rPr lang="en-US" b="0" dirty="0">
                <a:solidFill>
                  <a:schemeClr val="tx1"/>
                </a:solidFill>
              </a:rPr>
              <a:t>and must be signed by that physician.</a:t>
            </a:r>
          </a:p>
          <a:p>
            <a:endParaRPr lang="en-US" dirty="0"/>
          </a:p>
        </p:txBody>
      </p:sp>
      <p:sp>
        <p:nvSpPr>
          <p:cNvPr id="6" name="Title 5"/>
          <p:cNvSpPr>
            <a:spLocks noGrp="1"/>
          </p:cNvSpPr>
          <p:nvPr>
            <p:ph type="title"/>
          </p:nvPr>
        </p:nvSpPr>
        <p:spPr>
          <a:xfrm>
            <a:off x="457198" y="342900"/>
            <a:ext cx="9229061" cy="723900"/>
          </a:xfrm>
        </p:spPr>
        <p:txBody>
          <a:bodyPr/>
          <a:lstStyle/>
          <a:p>
            <a:r>
              <a:rPr lang="en-US" dirty="0"/>
              <a:t>TP </a:t>
            </a:r>
            <a:r>
              <a:rPr lang="en-US" dirty="0"/>
              <a:t>D</a:t>
            </a:r>
            <a:r>
              <a:rPr lang="en-US" dirty="0" smtClean="0"/>
              <a:t>ocumentation </a:t>
            </a:r>
            <a:r>
              <a:rPr lang="en-US" dirty="0"/>
              <a:t>R</a:t>
            </a:r>
            <a:r>
              <a:rPr lang="en-US" dirty="0" smtClean="0"/>
              <a:t>equirements </a:t>
            </a:r>
            <a:r>
              <a:rPr lang="en-US" dirty="0"/>
              <a:t>for NC </a:t>
            </a:r>
            <a:r>
              <a:rPr lang="en-US" dirty="0" smtClean="0"/>
              <a:t>Medicaid</a:t>
            </a:r>
            <a:endParaRPr lang="en-US" dirty="0"/>
          </a:p>
        </p:txBody>
      </p:sp>
      <p:sp>
        <p:nvSpPr>
          <p:cNvPr id="8" name="Rectangle 7"/>
          <p:cNvSpPr/>
          <p:nvPr/>
        </p:nvSpPr>
        <p:spPr>
          <a:xfrm>
            <a:off x="457199" y="2668759"/>
            <a:ext cx="8229600" cy="1414140"/>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b="1" dirty="0" err="1" smtClean="0">
                <a:solidFill>
                  <a:schemeClr val="tx1"/>
                </a:solidFill>
              </a:rPr>
              <a:t>SmartPhrase</a:t>
            </a:r>
            <a:r>
              <a:rPr lang="en-US" b="1" dirty="0" smtClean="0">
                <a:solidFill>
                  <a:schemeClr val="tx1"/>
                </a:solidFill>
              </a:rPr>
              <a:t> </a:t>
            </a:r>
            <a:r>
              <a:rPr lang="en-US" b="1" dirty="0">
                <a:solidFill>
                  <a:schemeClr val="tx1"/>
                </a:solidFill>
              </a:rPr>
              <a:t>.</a:t>
            </a:r>
            <a:r>
              <a:rPr lang="en-US" b="1" dirty="0" smtClean="0">
                <a:solidFill>
                  <a:schemeClr val="tx1"/>
                </a:solidFill>
              </a:rPr>
              <a:t>TP11 (E/M): </a:t>
            </a:r>
          </a:p>
          <a:p>
            <a:pPr algn="just">
              <a:spcAft>
                <a:spcPts val="600"/>
              </a:spcAft>
              <a:defRPr/>
            </a:pPr>
            <a:r>
              <a:rPr lang="en-US" dirty="0">
                <a:solidFill>
                  <a:schemeClr val="tx1"/>
                </a:solidFill>
              </a:rPr>
              <a:t>“I was immediately available via phone/pager or present on site. I reviewed and discussed the case with the Resident, but did not see the patient. I agree with the assessment and plan as documented in the Resident's note. TP Name”</a:t>
            </a:r>
          </a:p>
        </p:txBody>
      </p:sp>
      <p:sp>
        <p:nvSpPr>
          <p:cNvPr id="9" name="Rectangle 8"/>
          <p:cNvSpPr/>
          <p:nvPr/>
        </p:nvSpPr>
        <p:spPr>
          <a:xfrm>
            <a:off x="457198" y="4309718"/>
            <a:ext cx="8229600" cy="1414140"/>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b="1" dirty="0" err="1" smtClean="0">
                <a:solidFill>
                  <a:schemeClr val="tx1"/>
                </a:solidFill>
              </a:rPr>
              <a:t>SmartPhrase</a:t>
            </a:r>
            <a:r>
              <a:rPr lang="en-US" b="1" dirty="0" smtClean="0">
                <a:solidFill>
                  <a:schemeClr val="tx1"/>
                </a:solidFill>
              </a:rPr>
              <a:t> </a:t>
            </a:r>
            <a:r>
              <a:rPr lang="en-US" b="1" dirty="0">
                <a:solidFill>
                  <a:schemeClr val="tx1"/>
                </a:solidFill>
              </a:rPr>
              <a:t>.</a:t>
            </a:r>
            <a:r>
              <a:rPr lang="en-US" b="1" dirty="0" smtClean="0">
                <a:solidFill>
                  <a:schemeClr val="tx1"/>
                </a:solidFill>
              </a:rPr>
              <a:t>TP20 (Procedure): </a:t>
            </a:r>
          </a:p>
          <a:p>
            <a:pPr algn="just">
              <a:spcAft>
                <a:spcPts val="600"/>
              </a:spcAft>
              <a:defRPr/>
            </a:pPr>
            <a:r>
              <a:rPr lang="en-US" dirty="0">
                <a:solidFill>
                  <a:schemeClr val="tx1"/>
                </a:solidFill>
              </a:rPr>
              <a:t>“This service was rendered under my overall direction and control.  I was immediately available in the procedural suite providing direct supervision. TP Name”</a:t>
            </a:r>
          </a:p>
        </p:txBody>
      </p:sp>
    </p:spTree>
    <p:extLst>
      <p:ext uri="{BB962C8B-B14F-4D97-AF65-F5344CB8AC3E}">
        <p14:creationId xmlns:p14="http://schemas.microsoft.com/office/powerpoint/2010/main" val="685352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Consultation Services</a:t>
            </a:r>
            <a:endParaRPr lang="en-US" dirty="0"/>
          </a:p>
        </p:txBody>
      </p:sp>
    </p:spTree>
    <p:extLst>
      <p:ext uri="{BB962C8B-B14F-4D97-AF65-F5344CB8AC3E}">
        <p14:creationId xmlns:p14="http://schemas.microsoft.com/office/powerpoint/2010/main" val="1908437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lvl="1">
              <a:spcAft>
                <a:spcPts val="1800"/>
              </a:spcAft>
            </a:pPr>
            <a:r>
              <a:rPr lang="en-US" dirty="0"/>
              <a:t>Recommended Statement: “Mr. Patient is seen in consultation at the request of *** for evaluation of </a:t>
            </a:r>
            <a:r>
              <a:rPr lang="en-US" dirty="0" smtClean="0"/>
              <a:t>***.”</a:t>
            </a:r>
            <a:endParaRPr lang="en-US" dirty="0"/>
          </a:p>
        </p:txBody>
      </p:sp>
      <p:sp>
        <p:nvSpPr>
          <p:cNvPr id="6" name="Title 5"/>
          <p:cNvSpPr>
            <a:spLocks noGrp="1"/>
          </p:cNvSpPr>
          <p:nvPr>
            <p:ph type="title"/>
          </p:nvPr>
        </p:nvSpPr>
        <p:spPr>
          <a:xfrm>
            <a:off x="457198" y="342900"/>
            <a:ext cx="10398643" cy="723900"/>
          </a:xfrm>
        </p:spPr>
        <p:txBody>
          <a:bodyPr/>
          <a:lstStyle/>
          <a:p>
            <a:r>
              <a:rPr lang="en-US" dirty="0" smtClean="0"/>
              <a:t>View Consultations as a Three-Part Process</a:t>
            </a:r>
            <a:endParaRPr lang="en-US" dirty="0"/>
          </a:p>
        </p:txBody>
      </p:sp>
      <p:graphicFrame>
        <p:nvGraphicFramePr>
          <p:cNvPr id="4" name="Content Placeholder 4"/>
          <p:cNvGraphicFramePr>
            <a:graphicFrameLocks/>
          </p:cNvGraphicFramePr>
          <p:nvPr>
            <p:extLst/>
          </p:nvPr>
        </p:nvGraphicFramePr>
        <p:xfrm>
          <a:off x="935665" y="2353339"/>
          <a:ext cx="7304568" cy="2856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duotone>
              <a:schemeClr val="accent1">
                <a:shade val="45000"/>
                <a:satMod val="135000"/>
              </a:schemeClr>
              <a:prstClr val="white"/>
            </a:duotone>
          </a:blip>
          <a:stretch>
            <a:fillRect/>
          </a:stretch>
        </p:blipFill>
        <p:spPr>
          <a:xfrm>
            <a:off x="1394710" y="2645672"/>
            <a:ext cx="895930" cy="894266"/>
          </a:xfrm>
          <a:prstGeom prst="rect">
            <a:avLst/>
          </a:prstGeom>
        </p:spPr>
      </p:pic>
      <p:pic>
        <p:nvPicPr>
          <p:cNvPr id="8" name="Picture 7"/>
          <p:cNvPicPr>
            <a:picLocks noChangeAspect="1"/>
          </p:cNvPicPr>
          <p:nvPr/>
        </p:nvPicPr>
        <p:blipFill>
          <a:blip r:embed="rId9">
            <a:duotone>
              <a:schemeClr val="accent1">
                <a:shade val="45000"/>
                <a:satMod val="135000"/>
              </a:schemeClr>
              <a:prstClr val="white"/>
            </a:duotone>
          </a:blip>
          <a:stretch>
            <a:fillRect/>
          </a:stretch>
        </p:blipFill>
        <p:spPr>
          <a:xfrm>
            <a:off x="4089691" y="2593087"/>
            <a:ext cx="922682" cy="920970"/>
          </a:xfrm>
          <a:prstGeom prst="rect">
            <a:avLst/>
          </a:prstGeom>
        </p:spPr>
      </p:pic>
      <p:pic>
        <p:nvPicPr>
          <p:cNvPr id="9" name="Picture 8"/>
          <p:cNvPicPr>
            <a:picLocks noChangeAspect="1"/>
          </p:cNvPicPr>
          <p:nvPr/>
        </p:nvPicPr>
        <p:blipFill>
          <a:blip r:embed="rId10">
            <a:duotone>
              <a:schemeClr val="accent1">
                <a:shade val="45000"/>
                <a:satMod val="135000"/>
              </a:schemeClr>
              <a:prstClr val="white"/>
            </a:duotone>
          </a:blip>
          <a:stretch>
            <a:fillRect/>
          </a:stretch>
        </p:blipFill>
        <p:spPr>
          <a:xfrm>
            <a:off x="6335993" y="2191472"/>
            <a:ext cx="1581218" cy="1590174"/>
          </a:xfrm>
          <a:prstGeom prst="rect">
            <a:avLst/>
          </a:prstGeom>
        </p:spPr>
      </p:pic>
      <p:sp>
        <p:nvSpPr>
          <p:cNvPr id="10" name="Rectangle 9"/>
          <p:cNvSpPr/>
          <p:nvPr/>
        </p:nvSpPr>
        <p:spPr>
          <a:xfrm>
            <a:off x="457198" y="5544872"/>
            <a:ext cx="8059481" cy="579481"/>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The </a:t>
            </a:r>
            <a:r>
              <a:rPr lang="en-US" b="1" u="sng" dirty="0">
                <a:solidFill>
                  <a:schemeClr val="tx1"/>
                </a:solidFill>
              </a:rPr>
              <a:t>intent of the visit</a:t>
            </a:r>
            <a:r>
              <a:rPr lang="en-US" b="1" dirty="0">
                <a:solidFill>
                  <a:schemeClr val="tx1"/>
                </a:solidFill>
              </a:rPr>
              <a:t> is the overarching determinant for code selection</a:t>
            </a:r>
            <a:r>
              <a:rPr lang="en-US" b="1" dirty="0" smtClean="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201991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marL="50483" lvl="0">
              <a:spcBef>
                <a:spcPts val="1200"/>
              </a:spcBef>
              <a:spcAft>
                <a:spcPts val="1200"/>
              </a:spcAft>
              <a:buClr>
                <a:srgbClr val="99CCFF"/>
              </a:buClr>
              <a:buSzPct val="150000"/>
              <a:defRPr/>
            </a:pPr>
            <a:r>
              <a:rPr lang="en-US" sz="2200" dirty="0"/>
              <a:t>Appropriate billing requires three components:</a:t>
            </a:r>
          </a:p>
          <a:p>
            <a:pPr marL="909321" lvl="2" indent="-342900">
              <a:spcBef>
                <a:spcPts val="1200"/>
              </a:spcBef>
              <a:spcAft>
                <a:spcPts val="1200"/>
              </a:spcAft>
              <a:buClr>
                <a:srgbClr val="99CCFF"/>
              </a:buClr>
              <a:buSzPct val="100000"/>
              <a:defRPr/>
            </a:pPr>
            <a:r>
              <a:rPr lang="en-US" sz="2200" b="1" dirty="0"/>
              <a:t>Doing only what is medically necessary</a:t>
            </a:r>
          </a:p>
          <a:p>
            <a:pPr marL="909321" lvl="2" indent="-342900">
              <a:spcBef>
                <a:spcPts val="1200"/>
              </a:spcBef>
              <a:spcAft>
                <a:spcPts val="1200"/>
              </a:spcAft>
              <a:buClr>
                <a:srgbClr val="99CCFF"/>
              </a:buClr>
              <a:buSzPct val="100000"/>
              <a:defRPr/>
            </a:pPr>
            <a:r>
              <a:rPr lang="en-US" sz="2200" b="1" dirty="0"/>
              <a:t>Documenting what is done</a:t>
            </a:r>
          </a:p>
          <a:p>
            <a:pPr marL="909321" lvl="2" indent="-342900">
              <a:spcBef>
                <a:spcPts val="1200"/>
              </a:spcBef>
              <a:spcAft>
                <a:spcPts val="2400"/>
              </a:spcAft>
              <a:buClr>
                <a:srgbClr val="99CCFF"/>
              </a:buClr>
              <a:buSzPct val="100000"/>
              <a:defRPr/>
            </a:pPr>
            <a:r>
              <a:rPr lang="en-US" sz="2200" b="1" dirty="0"/>
              <a:t>Billing what is documented</a:t>
            </a:r>
          </a:p>
          <a:p>
            <a:pPr marL="50483" lvl="0">
              <a:spcBef>
                <a:spcPts val="1200"/>
              </a:spcBef>
              <a:spcAft>
                <a:spcPts val="2400"/>
              </a:spcAft>
              <a:buClr>
                <a:srgbClr val="99CCFF"/>
              </a:buClr>
              <a:buSzPct val="150000"/>
              <a:defRPr/>
            </a:pPr>
            <a:r>
              <a:rPr lang="en-US" sz="2200" dirty="0"/>
              <a:t>Understanding and applying coding and documentation conventions allows for compliant billing, potential for increased revenue, and generally improved quality of the medical record documentation.</a:t>
            </a:r>
          </a:p>
          <a:p>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136481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5"/>
            <a:ext cx="8059480" cy="2530476"/>
          </a:xfrm>
        </p:spPr>
        <p:txBody>
          <a:bodyPr/>
          <a:lstStyle/>
          <a:p>
            <a:pPr lvl="2">
              <a:spcAft>
                <a:spcPts val="1800"/>
              </a:spcAft>
            </a:pPr>
            <a:r>
              <a:rPr lang="en-US" sz="1800" dirty="0" smtClean="0"/>
              <a:t>Medicare </a:t>
            </a:r>
            <a:r>
              <a:rPr lang="en-US" sz="1800" dirty="0"/>
              <a:t>has not recognized consultation codes since 2010, but Epic translates the consultation codes to the appropriate E/M category and level for </a:t>
            </a:r>
            <a:r>
              <a:rPr lang="en-US" sz="1800" dirty="0" smtClean="0"/>
              <a:t>Medicare.</a:t>
            </a:r>
            <a:endParaRPr lang="en-US" sz="1800" dirty="0"/>
          </a:p>
        </p:txBody>
      </p:sp>
      <p:sp>
        <p:nvSpPr>
          <p:cNvPr id="6" name="Title 5"/>
          <p:cNvSpPr>
            <a:spLocks noGrp="1"/>
          </p:cNvSpPr>
          <p:nvPr>
            <p:ph type="title"/>
          </p:nvPr>
        </p:nvSpPr>
        <p:spPr>
          <a:xfrm>
            <a:off x="457198" y="342900"/>
            <a:ext cx="10398643" cy="723900"/>
          </a:xfrm>
        </p:spPr>
        <p:txBody>
          <a:bodyPr/>
          <a:lstStyle/>
          <a:p>
            <a:r>
              <a:rPr lang="en-US" dirty="0"/>
              <a:t>Bill </a:t>
            </a:r>
            <a:r>
              <a:rPr lang="en-US" dirty="0" smtClean="0"/>
              <a:t>Consultation </a:t>
            </a:r>
            <a:r>
              <a:rPr lang="en-US" dirty="0"/>
              <a:t>C</a:t>
            </a:r>
            <a:r>
              <a:rPr lang="en-US" dirty="0" smtClean="0"/>
              <a:t>odes </a:t>
            </a:r>
            <a:r>
              <a:rPr lang="en-US" dirty="0"/>
              <a:t>for all </a:t>
            </a:r>
            <a:r>
              <a:rPr lang="en-US" dirty="0" err="1"/>
              <a:t>P</a:t>
            </a:r>
            <a:r>
              <a:rPr lang="en-US" dirty="0" err="1" smtClean="0"/>
              <a:t>ayors</a:t>
            </a:r>
            <a:r>
              <a:rPr lang="en-US" dirty="0" smtClean="0"/>
              <a:t> </a:t>
            </a:r>
            <a:r>
              <a:rPr lang="en-US" dirty="0"/>
              <a:t>when </a:t>
            </a:r>
            <a:r>
              <a:rPr lang="en-US" dirty="0" smtClean="0"/>
              <a:t>Provided </a:t>
            </a:r>
            <a:r>
              <a:rPr lang="en-US" dirty="0"/>
              <a:t>and </a:t>
            </a:r>
            <a:r>
              <a:rPr lang="en-US" dirty="0" smtClean="0"/>
              <a:t>Documented</a:t>
            </a:r>
            <a:endParaRPr lang="en-US" dirty="0"/>
          </a:p>
        </p:txBody>
      </p:sp>
      <p:sp>
        <p:nvSpPr>
          <p:cNvPr id="10" name="Rectangle 9"/>
          <p:cNvSpPr/>
          <p:nvPr/>
        </p:nvSpPr>
        <p:spPr>
          <a:xfrm>
            <a:off x="457197" y="3132466"/>
            <a:ext cx="8059482" cy="2704807"/>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097280">
              <a:spcAft>
                <a:spcPts val="1200"/>
              </a:spcAft>
              <a:defRPr/>
            </a:pPr>
            <a:r>
              <a:rPr lang="en-US" b="1" dirty="0">
                <a:solidFill>
                  <a:schemeClr val="tx1"/>
                </a:solidFill>
              </a:rPr>
              <a:t>Epic Tips: </a:t>
            </a:r>
          </a:p>
          <a:p>
            <a:pPr marL="1097280" algn="just">
              <a:spcAft>
                <a:spcPts val="1800"/>
              </a:spcAft>
              <a:defRPr/>
            </a:pPr>
            <a:r>
              <a:rPr lang="en-US" dirty="0">
                <a:solidFill>
                  <a:schemeClr val="tx1"/>
                </a:solidFill>
              </a:rPr>
              <a:t>Including the referring provider in the referring provider field will assist in the communication process to the provider that requested a consult.  </a:t>
            </a:r>
            <a:endParaRPr lang="en-US" dirty="0" smtClean="0">
              <a:solidFill>
                <a:schemeClr val="tx1"/>
              </a:solidFill>
            </a:endParaRPr>
          </a:p>
          <a:p>
            <a:pPr marL="1097280" algn="just">
              <a:spcAft>
                <a:spcPts val="1800"/>
              </a:spcAft>
              <a:defRPr/>
            </a:pPr>
            <a:endParaRPr lang="en-US" dirty="0">
              <a:solidFill>
                <a:schemeClr val="tx1"/>
              </a:solidFill>
            </a:endParaRPr>
          </a:p>
          <a:p>
            <a:pPr marL="1097280" algn="just">
              <a:defRPr/>
            </a:pPr>
            <a:r>
              <a:rPr lang="en-US" dirty="0">
                <a:solidFill>
                  <a:schemeClr val="tx1"/>
                </a:solidFill>
              </a:rPr>
              <a:t>A letter can also be sent to the requesting provider through the communications tab in Epic</a:t>
            </a:r>
            <a:r>
              <a:rPr lang="en-US" dirty="0" smtClean="0">
                <a:solidFill>
                  <a:schemeClr val="tx1"/>
                </a:solidFill>
              </a:rPr>
              <a:t>.</a:t>
            </a:r>
            <a:endParaRPr lang="en-US" dirty="0">
              <a:solidFill>
                <a:schemeClr val="tx1"/>
              </a:solidFill>
            </a:endParaRPr>
          </a:p>
        </p:txBody>
      </p:sp>
      <p:pic>
        <p:nvPicPr>
          <p:cNvPr id="11" name="Picture 5" descr="C:\Users\u91921\AppData\Local\Microsoft\Windows\Temporary Internet Files\Content.IE5\YON8BLA4\toolti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50" y="3592075"/>
            <a:ext cx="82510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Users\u91921\AppData\Local\Microsoft\Windows\Temporary Internet Files\Content.IE5\YON8BLA4\toolti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50" y="5104142"/>
            <a:ext cx="82510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600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Documentation Integrity In the Medical Record </a:t>
            </a:r>
            <a:endParaRPr lang="en-US" dirty="0"/>
          </a:p>
        </p:txBody>
      </p:sp>
    </p:spTree>
    <p:extLst>
      <p:ext uri="{BB962C8B-B14F-4D97-AF65-F5344CB8AC3E}">
        <p14:creationId xmlns:p14="http://schemas.microsoft.com/office/powerpoint/2010/main" val="497572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436914"/>
            <a:ext cx="8059480" cy="4824186"/>
          </a:xfrm>
        </p:spPr>
        <p:txBody>
          <a:bodyPr/>
          <a:lstStyle/>
          <a:p>
            <a:pPr marL="393383" lvl="0" indent="-342900">
              <a:spcBef>
                <a:spcPts val="600"/>
              </a:spcBef>
              <a:spcAft>
                <a:spcPts val="600"/>
              </a:spcAft>
              <a:buClr>
                <a:srgbClr val="99CCFF"/>
              </a:buClr>
              <a:buSzPct val="100000"/>
              <a:buFont typeface="Arial" panose="020B0604020202020204" pitchFamily="34" charset="0"/>
              <a:buChar char="•"/>
              <a:defRPr/>
            </a:pPr>
            <a:r>
              <a:rPr lang="en-US" sz="1700" dirty="0">
                <a:solidFill>
                  <a:srgbClr val="333333"/>
                </a:solidFill>
              </a:rPr>
              <a:t>Altering notes improperly may undermine the integrity of the electronic health record (EHR) and jeopardize reimbursement and patient safety.</a:t>
            </a:r>
          </a:p>
          <a:p>
            <a:pPr marL="909321" lvl="2" indent="-342900">
              <a:spcBef>
                <a:spcPts val="600"/>
              </a:spcBef>
              <a:spcAft>
                <a:spcPts val="600"/>
              </a:spcAft>
              <a:buClr>
                <a:srgbClr val="99CCFF"/>
              </a:buClr>
              <a:buSzPct val="100000"/>
              <a:defRPr/>
            </a:pPr>
            <a:r>
              <a:rPr lang="en-US" sz="1700" dirty="0">
                <a:solidFill>
                  <a:srgbClr val="333333"/>
                </a:solidFill>
              </a:rPr>
              <a:t>Medicare </a:t>
            </a:r>
            <a:r>
              <a:rPr lang="en-US" sz="1700" dirty="0" smtClean="0">
                <a:solidFill>
                  <a:srgbClr val="333333"/>
                </a:solidFill>
              </a:rPr>
              <a:t>allows documentation </a:t>
            </a:r>
            <a:r>
              <a:rPr lang="en-US" sz="1700" dirty="0">
                <a:solidFill>
                  <a:srgbClr val="333333"/>
                </a:solidFill>
              </a:rPr>
              <a:t>changes within limits, including amendments, corrections, addenda, and delayed entries if they are clearly identified and there is no tampering with original content.</a:t>
            </a:r>
          </a:p>
          <a:p>
            <a:pPr marL="393383" lvl="0" indent="-342900">
              <a:spcBef>
                <a:spcPts val="600"/>
              </a:spcBef>
              <a:spcAft>
                <a:spcPts val="600"/>
              </a:spcAft>
              <a:buClr>
                <a:srgbClr val="99CCFF"/>
              </a:buClr>
              <a:buSzPct val="100000"/>
              <a:buFont typeface="Arial" panose="020B0604020202020204" pitchFamily="34" charset="0"/>
              <a:buChar char="•"/>
              <a:defRPr/>
            </a:pPr>
            <a:r>
              <a:rPr lang="en-US" sz="1700" dirty="0">
                <a:solidFill>
                  <a:srgbClr val="333333"/>
                </a:solidFill>
              </a:rPr>
              <a:t>The billing provider is responsible for the entire content of the documentation including its accuracy and any copied information.</a:t>
            </a:r>
          </a:p>
          <a:p>
            <a:pPr marL="393383" lvl="0" indent="-342900">
              <a:spcBef>
                <a:spcPts val="600"/>
              </a:spcBef>
              <a:spcAft>
                <a:spcPts val="600"/>
              </a:spcAft>
              <a:buClr>
                <a:srgbClr val="99CCFF"/>
              </a:buClr>
              <a:buSzPct val="100000"/>
              <a:buFont typeface="Arial" panose="020B0604020202020204" pitchFamily="34" charset="0"/>
              <a:buChar char="•"/>
              <a:defRPr/>
            </a:pPr>
            <a:r>
              <a:rPr lang="en-US" sz="1700" dirty="0">
                <a:solidFill>
                  <a:srgbClr val="333333"/>
                </a:solidFill>
              </a:rPr>
              <a:t>Clinical documentation must demonstrate clearly distinct variation between notes.</a:t>
            </a:r>
          </a:p>
          <a:p>
            <a:pPr marL="393383" lvl="0" indent="-342900">
              <a:spcBef>
                <a:spcPts val="600"/>
              </a:spcBef>
              <a:spcAft>
                <a:spcPts val="600"/>
              </a:spcAft>
              <a:buClr>
                <a:srgbClr val="99CCFF"/>
              </a:buClr>
              <a:buSzPct val="100000"/>
              <a:buFont typeface="Arial" panose="020B0604020202020204" pitchFamily="34" charset="0"/>
              <a:buChar char="•"/>
              <a:defRPr/>
            </a:pPr>
            <a:r>
              <a:rPr lang="en-US" sz="1700" dirty="0">
                <a:solidFill>
                  <a:srgbClr val="333333"/>
                </a:solidFill>
              </a:rPr>
              <a:t>The HPI, ROS, exam, and impression and plan must demonstrate documentation relevant to EACH clinical encounter and be reviewed and edited appropriately.</a:t>
            </a:r>
          </a:p>
          <a:p>
            <a:pPr marL="393383" lvl="0" indent="-342900">
              <a:spcBef>
                <a:spcPts val="600"/>
              </a:spcBef>
              <a:spcAft>
                <a:spcPts val="600"/>
              </a:spcAft>
              <a:buClr>
                <a:srgbClr val="99CCFF"/>
              </a:buClr>
              <a:buSzPct val="100000"/>
              <a:buFont typeface="Arial" panose="020B0604020202020204" pitchFamily="34" charset="0"/>
              <a:buChar char="•"/>
              <a:defRPr/>
            </a:pPr>
            <a:r>
              <a:rPr lang="en-US" sz="1700" dirty="0">
                <a:solidFill>
                  <a:srgbClr val="333333"/>
                </a:solidFill>
              </a:rPr>
              <a:t>When possible, the use of copying and pasting of laboratory, pathology or radiology results in its entirety should be minimized in order to reduce “note </a:t>
            </a:r>
            <a:r>
              <a:rPr lang="en-US" sz="1700" dirty="0" smtClean="0">
                <a:solidFill>
                  <a:srgbClr val="333333"/>
                </a:solidFill>
              </a:rPr>
              <a:t>bloat.” </a:t>
            </a:r>
            <a:r>
              <a:rPr lang="en-US" sz="1700" dirty="0">
                <a:solidFill>
                  <a:srgbClr val="333333"/>
                </a:solidFill>
              </a:rPr>
              <a:t>Summarizing findings and medical judgment is encouraged</a:t>
            </a:r>
            <a:r>
              <a:rPr lang="en-US" sz="1700" dirty="0" smtClean="0">
                <a:solidFill>
                  <a:srgbClr val="333333"/>
                </a:solidFill>
              </a:rPr>
              <a:t>. </a:t>
            </a:r>
            <a:endParaRPr lang="en-US" sz="1700" dirty="0" smtClean="0">
              <a:solidFill>
                <a:srgbClr val="333333"/>
              </a:solidFill>
            </a:endParaRPr>
          </a:p>
          <a:p>
            <a:pPr marL="50483">
              <a:spcBef>
                <a:spcPts val="600"/>
              </a:spcBef>
              <a:spcAft>
                <a:spcPts val="600"/>
              </a:spcAft>
              <a:buClr>
                <a:srgbClr val="99CCFF"/>
              </a:buClr>
              <a:buSzPct val="100000"/>
              <a:defRPr/>
            </a:pPr>
            <a:endParaRPr lang="en-US" sz="200" i="1" dirty="0" smtClean="0">
              <a:solidFill>
                <a:srgbClr val="333333"/>
              </a:solidFill>
            </a:endParaRPr>
          </a:p>
          <a:p>
            <a:pPr marL="50483">
              <a:spcBef>
                <a:spcPts val="600"/>
              </a:spcBef>
              <a:spcAft>
                <a:spcPts val="600"/>
              </a:spcAft>
              <a:buClr>
                <a:srgbClr val="99CCFF"/>
              </a:buClr>
              <a:buSzPct val="100000"/>
              <a:defRPr/>
            </a:pPr>
            <a:r>
              <a:rPr lang="en-US" sz="1100" i="1" dirty="0" smtClean="0">
                <a:solidFill>
                  <a:srgbClr val="333333"/>
                </a:solidFill>
              </a:rPr>
              <a:t>UNC Health Policy: </a:t>
            </a:r>
            <a:r>
              <a:rPr lang="en-US" sz="1100" i="1" dirty="0" smtClean="0">
                <a:solidFill>
                  <a:srgbClr val="333333"/>
                </a:solidFill>
                <a:hlinkClick r:id="rId3"/>
              </a:rPr>
              <a:t>Copying </a:t>
            </a:r>
            <a:r>
              <a:rPr lang="en-US" sz="1100" i="1" dirty="0">
                <a:solidFill>
                  <a:srgbClr val="333333"/>
                </a:solidFill>
                <a:hlinkClick r:id="rId3"/>
              </a:rPr>
              <a:t>and Pasting and Data Replication in Electronic </a:t>
            </a:r>
            <a:r>
              <a:rPr lang="en-US" sz="1100" i="1" dirty="0" smtClean="0">
                <a:solidFill>
                  <a:srgbClr val="333333"/>
                </a:solidFill>
                <a:hlinkClick r:id="rId3"/>
              </a:rPr>
              <a:t>Documentation</a:t>
            </a:r>
            <a:endParaRPr lang="en-US" sz="1400" i="1" dirty="0">
              <a:solidFill>
                <a:srgbClr val="333333"/>
              </a:solidFill>
            </a:endParaRPr>
          </a:p>
          <a:p>
            <a:pPr marL="393383" lvl="0" indent="-342900">
              <a:spcBef>
                <a:spcPts val="600"/>
              </a:spcBef>
              <a:spcAft>
                <a:spcPts val="600"/>
              </a:spcAft>
              <a:buClr>
                <a:srgbClr val="99CCFF"/>
              </a:buClr>
              <a:buSzPct val="100000"/>
              <a:buFont typeface="Arial" panose="020B0604020202020204" pitchFamily="34" charset="0"/>
              <a:buChar char="•"/>
              <a:defRPr/>
            </a:pPr>
            <a:endParaRPr lang="en-US" sz="1700" dirty="0">
              <a:solidFill>
                <a:srgbClr val="333333"/>
              </a:solidFill>
            </a:endParaRPr>
          </a:p>
        </p:txBody>
      </p:sp>
      <p:sp>
        <p:nvSpPr>
          <p:cNvPr id="6" name="Title 5"/>
          <p:cNvSpPr>
            <a:spLocks noGrp="1"/>
          </p:cNvSpPr>
          <p:nvPr>
            <p:ph type="title"/>
          </p:nvPr>
        </p:nvSpPr>
        <p:spPr/>
        <p:txBody>
          <a:bodyPr/>
          <a:lstStyle/>
          <a:p>
            <a:r>
              <a:rPr lang="en-US" dirty="0"/>
              <a:t>Data Replication in Electronic Documentation</a:t>
            </a:r>
          </a:p>
        </p:txBody>
      </p:sp>
    </p:spTree>
    <p:extLst>
      <p:ext uri="{BB962C8B-B14F-4D97-AF65-F5344CB8AC3E}">
        <p14:creationId xmlns:p14="http://schemas.microsoft.com/office/powerpoint/2010/main" val="4141019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342900" indent="-342900">
              <a:spcBef>
                <a:spcPts val="600"/>
              </a:spcBef>
              <a:spcAft>
                <a:spcPts val="1200"/>
              </a:spcAft>
              <a:buClr>
                <a:srgbClr val="99CCFF"/>
              </a:buClr>
              <a:buFont typeface="Arial" panose="020B0604020202020204" pitchFamily="34" charset="0"/>
              <a:buChar char="•"/>
              <a:defRPr/>
            </a:pPr>
            <a:r>
              <a:rPr lang="en-US" sz="2000" dirty="0"/>
              <a:t>Inaccurate or outdated information</a:t>
            </a:r>
          </a:p>
          <a:p>
            <a:pPr marL="342900" indent="-342900">
              <a:spcBef>
                <a:spcPts val="600"/>
              </a:spcBef>
              <a:spcAft>
                <a:spcPts val="1200"/>
              </a:spcAft>
              <a:buClr>
                <a:srgbClr val="99CCFF"/>
              </a:buClr>
              <a:buFont typeface="Arial" panose="020B0604020202020204" pitchFamily="34" charset="0"/>
              <a:buChar char="•"/>
              <a:defRPr/>
            </a:pPr>
            <a:r>
              <a:rPr lang="en-US" sz="2000" kern="0" dirty="0"/>
              <a:t>Redundant information, which makes it difficult to identify the current information</a:t>
            </a:r>
          </a:p>
          <a:p>
            <a:pPr marL="342900" indent="-342900">
              <a:spcBef>
                <a:spcPts val="600"/>
              </a:spcBef>
              <a:spcAft>
                <a:spcPts val="1200"/>
              </a:spcAft>
              <a:buClr>
                <a:srgbClr val="99CCFF"/>
              </a:buClr>
              <a:buFont typeface="Arial" panose="020B0604020202020204" pitchFamily="34" charset="0"/>
              <a:buChar char="•"/>
              <a:defRPr/>
            </a:pPr>
            <a:r>
              <a:rPr lang="en-US" sz="2000" kern="0" dirty="0"/>
              <a:t>Inability to identify the author or intent of documentation</a:t>
            </a:r>
          </a:p>
          <a:p>
            <a:pPr marL="342900" indent="-342900">
              <a:spcBef>
                <a:spcPts val="600"/>
              </a:spcBef>
              <a:spcAft>
                <a:spcPts val="1200"/>
              </a:spcAft>
              <a:buClr>
                <a:srgbClr val="99CCFF"/>
              </a:buClr>
              <a:buFont typeface="Arial" panose="020B0604020202020204" pitchFamily="34" charset="0"/>
              <a:buChar char="•"/>
              <a:defRPr/>
            </a:pPr>
            <a:r>
              <a:rPr lang="en-US" sz="2000" kern="0" dirty="0"/>
              <a:t>Inability to identify when the documentation was first created</a:t>
            </a:r>
          </a:p>
          <a:p>
            <a:pPr marL="342900" indent="-342900">
              <a:spcBef>
                <a:spcPts val="600"/>
              </a:spcBef>
              <a:spcAft>
                <a:spcPts val="1200"/>
              </a:spcAft>
              <a:buClr>
                <a:srgbClr val="99CCFF"/>
              </a:buClr>
              <a:buFont typeface="Arial" panose="020B0604020202020204" pitchFamily="34" charset="0"/>
              <a:buChar char="•"/>
              <a:defRPr/>
            </a:pPr>
            <a:r>
              <a:rPr lang="en-US" sz="2000" kern="0" dirty="0"/>
              <a:t>Propagation of false information</a:t>
            </a:r>
          </a:p>
          <a:p>
            <a:pPr marL="342900" indent="-342900">
              <a:spcBef>
                <a:spcPts val="600"/>
              </a:spcBef>
              <a:spcAft>
                <a:spcPts val="1200"/>
              </a:spcAft>
              <a:buClr>
                <a:srgbClr val="99CCFF"/>
              </a:buClr>
              <a:buFont typeface="Arial" panose="020B0604020202020204" pitchFamily="34" charset="0"/>
              <a:buChar char="•"/>
              <a:defRPr/>
            </a:pPr>
            <a:r>
              <a:rPr lang="en-US" sz="2000" kern="0" dirty="0"/>
              <a:t>Internally inconsistent progress notes</a:t>
            </a:r>
          </a:p>
          <a:p>
            <a:pPr marL="342900" indent="-342900">
              <a:spcBef>
                <a:spcPts val="600"/>
              </a:spcBef>
              <a:spcAft>
                <a:spcPts val="1200"/>
              </a:spcAft>
              <a:buClr>
                <a:srgbClr val="99CCFF"/>
              </a:buClr>
              <a:buFont typeface="Arial" panose="020B0604020202020204" pitchFamily="34" charset="0"/>
              <a:buChar char="•"/>
              <a:defRPr/>
            </a:pPr>
            <a:r>
              <a:rPr lang="en-US" sz="2000" kern="0" dirty="0"/>
              <a:t>Unnecessarily lengthy progress notes</a:t>
            </a:r>
          </a:p>
        </p:txBody>
      </p:sp>
      <p:sp>
        <p:nvSpPr>
          <p:cNvPr id="6" name="Title 5"/>
          <p:cNvSpPr>
            <a:spLocks noGrp="1"/>
          </p:cNvSpPr>
          <p:nvPr>
            <p:ph type="title"/>
          </p:nvPr>
        </p:nvSpPr>
        <p:spPr/>
        <p:txBody>
          <a:bodyPr/>
          <a:lstStyle/>
          <a:p>
            <a:r>
              <a:rPr lang="en-US" dirty="0"/>
              <a:t>What are </a:t>
            </a:r>
            <a:r>
              <a:rPr lang="en-US" dirty="0" smtClean="0"/>
              <a:t>Auditors </a:t>
            </a:r>
            <a:r>
              <a:rPr lang="en-US" dirty="0"/>
              <a:t>L</a:t>
            </a:r>
            <a:r>
              <a:rPr lang="en-US" dirty="0" smtClean="0"/>
              <a:t>ooking </a:t>
            </a:r>
            <a:r>
              <a:rPr lang="en-US" dirty="0"/>
              <a:t>for?</a:t>
            </a:r>
          </a:p>
        </p:txBody>
      </p:sp>
    </p:spTree>
    <p:extLst>
      <p:ext uri="{BB962C8B-B14F-4D97-AF65-F5344CB8AC3E}">
        <p14:creationId xmlns:p14="http://schemas.microsoft.com/office/powerpoint/2010/main" val="466638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393383" lvl="0" indent="-342900">
              <a:spcBef>
                <a:spcPts val="1200"/>
              </a:spcBef>
              <a:spcAft>
                <a:spcPts val="1200"/>
              </a:spcAft>
              <a:buClr>
                <a:srgbClr val="99CCFF"/>
              </a:buClr>
              <a:buSzPct val="100000"/>
              <a:buFont typeface="Arial" panose="020B0604020202020204" pitchFamily="34" charset="0"/>
              <a:buChar char="•"/>
              <a:defRPr/>
            </a:pPr>
            <a:r>
              <a:rPr lang="en-US" sz="1800" dirty="0"/>
              <a:t>Allows a provider to substitute their signature for that of another person who entered notes in the EHR. </a:t>
            </a:r>
          </a:p>
          <a:p>
            <a:pPr marL="393383" lvl="0" indent="-342900">
              <a:spcBef>
                <a:spcPts val="1200"/>
              </a:spcBef>
              <a:spcAft>
                <a:spcPts val="1200"/>
              </a:spcAft>
              <a:buClr>
                <a:srgbClr val="99CCFF"/>
              </a:buClr>
              <a:buSzPct val="100000"/>
              <a:buFont typeface="Arial" panose="020B0604020202020204" pitchFamily="34" charset="0"/>
              <a:buChar char="•"/>
              <a:defRPr/>
            </a:pPr>
            <a:r>
              <a:rPr lang="en-US" sz="1800" dirty="0"/>
              <a:t>This function does not replace the attestation requirement for </a:t>
            </a:r>
            <a:r>
              <a:rPr lang="en-US" sz="1800" dirty="0" smtClean="0"/>
              <a:t>a </a:t>
            </a:r>
            <a:r>
              <a:rPr lang="en-US" sz="1800" dirty="0" smtClean="0"/>
              <a:t>TP </a:t>
            </a:r>
            <a:r>
              <a:rPr lang="en-US" sz="1800" dirty="0" smtClean="0"/>
              <a:t>working </a:t>
            </a:r>
            <a:r>
              <a:rPr lang="en-US" sz="1800" dirty="0"/>
              <a:t>with a Resident physician as it does not support the documentation by the </a:t>
            </a:r>
            <a:r>
              <a:rPr lang="en-US" sz="1800" dirty="0" smtClean="0"/>
              <a:t>TP of </a:t>
            </a:r>
            <a:r>
              <a:rPr lang="en-US" sz="1800" dirty="0"/>
              <a:t>their face-to-face involvement with the patient during the patient encounter.</a:t>
            </a:r>
          </a:p>
        </p:txBody>
      </p:sp>
      <p:sp>
        <p:nvSpPr>
          <p:cNvPr id="6" name="Title 5"/>
          <p:cNvSpPr>
            <a:spLocks noGrp="1"/>
          </p:cNvSpPr>
          <p:nvPr>
            <p:ph type="title"/>
          </p:nvPr>
        </p:nvSpPr>
        <p:spPr/>
        <p:txBody>
          <a:bodyPr/>
          <a:lstStyle/>
          <a:p>
            <a:r>
              <a:rPr lang="en-US" dirty="0"/>
              <a:t>“Make Me the Author” Function in Epic</a:t>
            </a:r>
          </a:p>
        </p:txBody>
      </p:sp>
    </p:spTree>
    <p:extLst>
      <p:ext uri="{BB962C8B-B14F-4D97-AF65-F5344CB8AC3E}">
        <p14:creationId xmlns:p14="http://schemas.microsoft.com/office/powerpoint/2010/main" val="3707214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UNC Health </a:t>
            </a:r>
            <a:r>
              <a:rPr lang="en-US" dirty="0" smtClean="0"/>
              <a:t>Policy </a:t>
            </a:r>
            <a:r>
              <a:rPr lang="en-US" dirty="0"/>
              <a:t>on </a:t>
            </a:r>
            <a:r>
              <a:rPr lang="en-US" dirty="0" smtClean="0"/>
              <a:t>Use of Scribes</a:t>
            </a:r>
            <a:endParaRPr lang="en-US" dirty="0"/>
          </a:p>
        </p:txBody>
      </p:sp>
      <p:graphicFrame>
        <p:nvGraphicFramePr>
          <p:cNvPr id="8" name="Table 7"/>
          <p:cNvGraphicFramePr>
            <a:graphicFrameLocks noGrp="1"/>
          </p:cNvGraphicFramePr>
          <p:nvPr>
            <p:extLst/>
          </p:nvPr>
        </p:nvGraphicFramePr>
        <p:xfrm>
          <a:off x="457199" y="1417732"/>
          <a:ext cx="8229600" cy="484075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965171">
                  <a:extLst>
                    <a:ext uri="{9D8B030D-6E8A-4147-A177-3AD203B41FA5}">
                      <a16:colId xmlns:a16="http://schemas.microsoft.com/office/drawing/2014/main" val="20000"/>
                    </a:ext>
                  </a:extLst>
                </a:gridCol>
                <a:gridCol w="4264429">
                  <a:extLst>
                    <a:ext uri="{9D8B030D-6E8A-4147-A177-3AD203B41FA5}">
                      <a16:colId xmlns:a16="http://schemas.microsoft.com/office/drawing/2014/main" val="20001"/>
                    </a:ext>
                  </a:extLst>
                </a:gridCol>
              </a:tblGrid>
              <a:tr h="38830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900" dirty="0" smtClean="0">
                          <a:latin typeface="+mn-lt"/>
                        </a:rPr>
                        <a:t>Scribes May</a:t>
                      </a:r>
                      <a:endParaRPr lang="en-US" sz="19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4D6E"/>
                    </a:solidFill>
                  </a:tcPr>
                </a:tc>
                <a:tc>
                  <a:txBody>
                    <a:bodyPr/>
                    <a:lstStyle/>
                    <a:p>
                      <a:pPr algn="ctr"/>
                      <a:r>
                        <a:rPr lang="en-US" sz="1900" dirty="0" smtClean="0">
                          <a:latin typeface="+mn-lt"/>
                        </a:rPr>
                        <a:t>Scribes May NOT</a:t>
                      </a:r>
                      <a:endParaRPr lang="en-US" sz="19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4D6E"/>
                    </a:solidFill>
                  </a:tcPr>
                </a:tc>
                <a:extLst>
                  <a:ext uri="{0D108BD9-81ED-4DB2-BD59-A6C34878D82A}">
                    <a16:rowId xmlns:a16="http://schemas.microsoft.com/office/drawing/2014/main" val="10000"/>
                  </a:ext>
                </a:extLst>
              </a:tr>
              <a:tr h="31495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400" b="0" dirty="0" smtClean="0">
                          <a:latin typeface="+mn-lt"/>
                        </a:rPr>
                        <a:t>Review</a:t>
                      </a:r>
                      <a:r>
                        <a:rPr lang="en-US" sz="1400" b="0" baseline="0" dirty="0" smtClean="0">
                          <a:latin typeface="+mn-lt"/>
                        </a:rPr>
                        <a:t> medical records for completeness</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smtClean="0">
                          <a:latin typeface="+mn-lt"/>
                        </a:rPr>
                        <a:t>Enter </a:t>
                      </a:r>
                      <a:r>
                        <a:rPr lang="en-US" sz="1400" strike="noStrike" dirty="0" smtClean="0">
                          <a:solidFill>
                            <a:schemeClr val="tx1"/>
                          </a:solidFill>
                          <a:latin typeface="+mn-lt"/>
                        </a:rPr>
                        <a:t>medication</a:t>
                      </a:r>
                      <a:r>
                        <a:rPr lang="en-US" sz="1400" baseline="0" dirty="0" smtClean="0">
                          <a:solidFill>
                            <a:schemeClr val="tx1"/>
                          </a:solidFill>
                          <a:latin typeface="+mn-lt"/>
                        </a:rPr>
                        <a:t> </a:t>
                      </a:r>
                      <a:r>
                        <a:rPr lang="en-US" sz="1400" baseline="0" dirty="0" smtClean="0">
                          <a:latin typeface="+mn-lt"/>
                        </a:rPr>
                        <a:t>orders on behalf of providers</a:t>
                      </a:r>
                      <a:endParaRPr lang="en-US" sz="14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83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400" b="0" dirty="0" smtClean="0">
                          <a:latin typeface="+mn-lt"/>
                        </a:rPr>
                        <a:t>Gather</a:t>
                      </a:r>
                      <a:r>
                        <a:rPr lang="en-US" sz="1400" b="0" baseline="0" dirty="0" smtClean="0">
                          <a:latin typeface="+mn-lt"/>
                        </a:rPr>
                        <a:t> and document clinical information from other current or historical records under the direction of the provider</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Provide</a:t>
                      </a:r>
                      <a:r>
                        <a:rPr lang="en-US" sz="1400" baseline="0" dirty="0" smtClean="0">
                          <a:latin typeface="+mn-lt"/>
                        </a:rPr>
                        <a:t> any clinical care to patients while acting as scribes</a:t>
                      </a:r>
                      <a:endParaRPr lang="en-US" sz="14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83140">
                <a:tc>
                  <a:txBody>
                    <a:bodyPr/>
                    <a:lstStyle/>
                    <a:p>
                      <a:pPr algn="l"/>
                      <a:r>
                        <a:rPr lang="en-US" sz="1400" b="0" dirty="0" smtClean="0">
                          <a:latin typeface="+mn-lt"/>
                        </a:rPr>
                        <a:t>Assist with medication reconciliation, documenting procedures,</a:t>
                      </a:r>
                      <a:r>
                        <a:rPr lang="en-US" sz="1400" b="0" baseline="0" dirty="0" smtClean="0">
                          <a:latin typeface="+mn-lt"/>
                        </a:rPr>
                        <a:t> documenting non-medication related orders</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smtClean="0">
                          <a:latin typeface="+mn-lt"/>
                        </a:rPr>
                        <a:t>Interject their own observations, impressions, or recommendations</a:t>
                      </a:r>
                      <a:r>
                        <a:rPr lang="en-US" sz="1400" baseline="0" dirty="0" smtClean="0">
                          <a:latin typeface="+mn-lt"/>
                        </a:rPr>
                        <a:t> for care into the EHR</a:t>
                      </a:r>
                      <a:endParaRPr lang="en-US" sz="14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83140">
                <a:tc>
                  <a:txBody>
                    <a:bodyPr/>
                    <a:lstStyle/>
                    <a:p>
                      <a:pPr algn="l"/>
                      <a:r>
                        <a:rPr lang="en-US" sz="1400" b="0" dirty="0" smtClean="0">
                          <a:latin typeface="+mn-lt"/>
                        </a:rPr>
                        <a:t>Provide</a:t>
                      </a:r>
                      <a:r>
                        <a:rPr lang="en-US" sz="1400" b="0" baseline="0" dirty="0" smtClean="0">
                          <a:latin typeface="+mn-lt"/>
                        </a:rPr>
                        <a:t> communication assistance (e.g., messaging other providers, scanning, copying medical records)</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Enter medication orders if not authorized</a:t>
                      </a:r>
                      <a:endParaRPr lang="en-US" sz="1400" dirty="0"/>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8273">
                <a:tc>
                  <a:txBody>
                    <a:bodyPr/>
                    <a:lstStyle/>
                    <a:p>
                      <a:pPr algn="l"/>
                      <a:r>
                        <a:rPr lang="en-US" sz="1400" b="0" baseline="0" dirty="0" smtClean="0">
                          <a:latin typeface="+mn-lt"/>
                        </a:rPr>
                        <a:t>Pend medication orders</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1762275"/>
                  </a:ext>
                </a:extLst>
              </a:tr>
              <a:tr h="357829">
                <a:tc gridSpan="2">
                  <a:txBody>
                    <a:bodyPr/>
                    <a:lstStyle/>
                    <a:p>
                      <a:pPr algn="ctr"/>
                      <a:r>
                        <a:rPr lang="en-US" sz="1900" b="1" kern="1200" baseline="0" dirty="0" smtClean="0">
                          <a:solidFill>
                            <a:schemeClr val="lt1"/>
                          </a:solidFill>
                          <a:latin typeface="+mn-lt"/>
                          <a:ea typeface="+mn-ea"/>
                          <a:cs typeface="+mn-cs"/>
                        </a:rPr>
                        <a:t>Scribes MUST</a:t>
                      </a: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4D6E"/>
                    </a:solidFill>
                  </a:tcPr>
                </a:tc>
                <a:tc hMerge="1">
                  <a:txBody>
                    <a:bodyPr/>
                    <a:lstStyle/>
                    <a:p>
                      <a:endParaRPr lang="en-US"/>
                    </a:p>
                  </a:txBody>
                  <a:tcPr/>
                </a:tc>
                <a:extLst>
                  <a:ext uri="{0D108BD9-81ED-4DB2-BD59-A6C34878D82A}">
                    <a16:rowId xmlns:a16="http://schemas.microsoft.com/office/drawing/2014/main" val="10005"/>
                  </a:ext>
                </a:extLst>
              </a:tr>
              <a:tr h="485125">
                <a:tc>
                  <a:txBody>
                    <a:bodyPr/>
                    <a:lstStyle/>
                    <a:p>
                      <a:pPr algn="l"/>
                      <a:r>
                        <a:rPr lang="en-US" sz="1400" b="0" dirty="0" smtClean="0">
                          <a:latin typeface="+mn-lt"/>
                        </a:rPr>
                        <a:t>Accurately enter</a:t>
                      </a:r>
                      <a:r>
                        <a:rPr lang="en-US" sz="1400" b="0" baseline="0" dirty="0" smtClean="0">
                          <a:latin typeface="+mn-lt"/>
                        </a:rPr>
                        <a:t> information into the EHR as directed by the provider</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smtClean="0">
                          <a:latin typeface="+mn-lt"/>
                        </a:rPr>
                        <a:t>Enter</a:t>
                      </a:r>
                      <a:r>
                        <a:rPr lang="en-US" sz="1400" baseline="0" dirty="0" smtClean="0">
                          <a:latin typeface="+mn-lt"/>
                        </a:rPr>
                        <a:t> the information under his/her own EHR log-in</a:t>
                      </a:r>
                      <a:endParaRPr lang="en-US" sz="14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85125">
                <a:tc>
                  <a:txBody>
                    <a:bodyPr/>
                    <a:lstStyle/>
                    <a:p>
                      <a:pPr algn="l"/>
                      <a:r>
                        <a:rPr lang="en-US" sz="1400" b="0" dirty="0" smtClean="0">
                          <a:latin typeface="+mn-lt"/>
                        </a:rPr>
                        <a:t>Be</a:t>
                      </a:r>
                      <a:r>
                        <a:rPr lang="en-US" sz="1400" b="0" baseline="0" dirty="0" smtClean="0">
                          <a:latin typeface="+mn-lt"/>
                        </a:rPr>
                        <a:t> proficient in computer documentation</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smtClean="0">
                          <a:latin typeface="+mn-lt"/>
                        </a:rPr>
                        <a:t>Complete all annually</a:t>
                      </a:r>
                      <a:r>
                        <a:rPr lang="en-US" sz="1400" baseline="0" dirty="0" smtClean="0">
                          <a:latin typeface="+mn-lt"/>
                        </a:rPr>
                        <a:t> required training related to HIPAA and sign a confidentiality agreement</a:t>
                      </a:r>
                      <a:endParaRPr lang="en-US" sz="14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1" name="TextBox 10"/>
          <p:cNvSpPr txBox="1"/>
          <p:nvPr/>
        </p:nvSpPr>
        <p:spPr>
          <a:xfrm>
            <a:off x="460835" y="6456701"/>
            <a:ext cx="7607825" cy="307777"/>
          </a:xfrm>
          <a:prstGeom prst="rect">
            <a:avLst/>
          </a:prstGeom>
          <a:noFill/>
        </p:spPr>
        <p:txBody>
          <a:bodyPr wrap="square" rtlCol="0">
            <a:spAutoFit/>
          </a:bodyPr>
          <a:lstStyle/>
          <a:p>
            <a:pPr algn="l"/>
            <a:r>
              <a:rPr lang="en-US" sz="1400" dirty="0" smtClean="0"/>
              <a:t>UNC Health Policy: </a:t>
            </a:r>
            <a:r>
              <a:rPr lang="en-US" sz="1400" i="1" dirty="0" smtClean="0">
                <a:hlinkClick r:id="rId2"/>
              </a:rPr>
              <a:t>Documentation </a:t>
            </a:r>
            <a:r>
              <a:rPr lang="en-US" sz="1400" i="1" dirty="0">
                <a:hlinkClick r:id="rId2"/>
              </a:rPr>
              <a:t>of Care and Health-Related Data by </a:t>
            </a:r>
            <a:r>
              <a:rPr lang="en-US" sz="1400" i="1" dirty="0" smtClean="0">
                <a:hlinkClick r:id="rId2"/>
              </a:rPr>
              <a:t>Scribes</a:t>
            </a:r>
            <a:endParaRPr lang="en-US" sz="1400" i="1" dirty="0"/>
          </a:p>
        </p:txBody>
      </p:sp>
      <p:pic>
        <p:nvPicPr>
          <p:cNvPr id="12" name="Picture 11"/>
          <p:cNvPicPr>
            <a:picLocks noChangeAspect="1"/>
          </p:cNvPicPr>
          <p:nvPr/>
        </p:nvPicPr>
        <p:blipFill>
          <a:blip r:embed="rId3"/>
          <a:stretch>
            <a:fillRect/>
          </a:stretch>
        </p:blipFill>
        <p:spPr>
          <a:xfrm>
            <a:off x="4097" y="6367703"/>
            <a:ext cx="476250" cy="485775"/>
          </a:xfrm>
          <a:prstGeom prst="rect">
            <a:avLst/>
          </a:prstGeom>
        </p:spPr>
      </p:pic>
    </p:spTree>
    <p:extLst>
      <p:ext uri="{BB962C8B-B14F-4D97-AF65-F5344CB8AC3E}">
        <p14:creationId xmlns:p14="http://schemas.microsoft.com/office/powerpoint/2010/main" val="1220043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Required </a:t>
            </a:r>
            <a:r>
              <a:rPr lang="en-US" dirty="0" smtClean="0"/>
              <a:t>Documentation</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41287048"/>
              </p:ext>
            </p:extLst>
          </p:nvPr>
        </p:nvGraphicFramePr>
        <p:xfrm>
          <a:off x="457198" y="1433046"/>
          <a:ext cx="8229602" cy="469149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114801">
                  <a:extLst>
                    <a:ext uri="{9D8B030D-6E8A-4147-A177-3AD203B41FA5}">
                      <a16:colId xmlns:a16="http://schemas.microsoft.com/office/drawing/2014/main" val="20000"/>
                    </a:ext>
                  </a:extLst>
                </a:gridCol>
                <a:gridCol w="4114801">
                  <a:extLst>
                    <a:ext uri="{9D8B030D-6E8A-4147-A177-3AD203B41FA5}">
                      <a16:colId xmlns:a16="http://schemas.microsoft.com/office/drawing/2014/main" val="20001"/>
                    </a:ext>
                  </a:extLst>
                </a:gridCol>
              </a:tblGrid>
              <a:tr h="937884">
                <a:tc>
                  <a:txBody>
                    <a:bodyPr/>
                    <a:lstStyle/>
                    <a:p>
                      <a:endParaRPr lang="en-US" sz="1800" dirty="0" smtClean="0"/>
                    </a:p>
                    <a:p>
                      <a:pPr algn="ctr"/>
                      <a:r>
                        <a:rPr lang="en-US" sz="1800" dirty="0" smtClean="0"/>
                        <a:t>Scribe Required</a:t>
                      </a:r>
                      <a:r>
                        <a:rPr lang="en-US" sz="1800" baseline="0" dirty="0" smtClean="0"/>
                        <a:t> Documentation</a:t>
                      </a:r>
                    </a:p>
                    <a:p>
                      <a:endParaRPr lang="en-US" sz="1800" dirty="0"/>
                    </a:p>
                  </a:txBody>
                  <a:tcPr marL="96012" marR="96012" marT="48006" marB="48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4D6E"/>
                    </a:solidFill>
                  </a:tcPr>
                </a:tc>
                <a:tc>
                  <a:txBody>
                    <a:bodyPr/>
                    <a:lstStyle/>
                    <a:p>
                      <a:pPr algn="ctr"/>
                      <a:endParaRPr lang="en-US" sz="1800" dirty="0" smtClean="0"/>
                    </a:p>
                    <a:p>
                      <a:pPr algn="ctr"/>
                      <a:r>
                        <a:rPr lang="en-US" sz="1800" dirty="0" smtClean="0"/>
                        <a:t>Provider Required</a:t>
                      </a:r>
                      <a:r>
                        <a:rPr lang="en-US" sz="1800" baseline="0" dirty="0" smtClean="0"/>
                        <a:t> Documentation</a:t>
                      </a:r>
                    </a:p>
                    <a:p>
                      <a:pPr algn="ctr"/>
                      <a:endParaRPr lang="en-US" sz="1800" baseline="0" dirty="0" smtClean="0"/>
                    </a:p>
                  </a:txBody>
                  <a:tcPr marL="96012" marR="96012" marT="48006" marB="48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4D6E"/>
                    </a:solidFill>
                  </a:tcPr>
                </a:tc>
                <a:extLst>
                  <a:ext uri="{0D108BD9-81ED-4DB2-BD59-A6C34878D82A}">
                    <a16:rowId xmlns:a16="http://schemas.microsoft.com/office/drawing/2014/main" val="10000"/>
                  </a:ext>
                </a:extLst>
              </a:tr>
              <a:tr h="3009144">
                <a:tc>
                  <a:txBody>
                    <a:bodyPr/>
                    <a:lstStyle/>
                    <a:p>
                      <a:pPr>
                        <a:spcAft>
                          <a:spcPts val="600"/>
                        </a:spcAft>
                      </a:pPr>
                      <a:r>
                        <a:rPr lang="en-US" sz="1500" dirty="0" smtClean="0"/>
                        <a:t>The scribe’s note should include:</a:t>
                      </a:r>
                    </a:p>
                    <a:p>
                      <a:pPr marL="457200" lvl="0" indent="-285750">
                        <a:buClr>
                          <a:srgbClr val="4B9CD3"/>
                        </a:buClr>
                        <a:buFont typeface="Arial" panose="020B0604020202020204" pitchFamily="34" charset="0"/>
                        <a:buChar char="•"/>
                      </a:pPr>
                      <a:r>
                        <a:rPr lang="en-US" sz="1500" dirty="0" smtClean="0"/>
                        <a:t>The name, title, and signature of the scribe.</a:t>
                      </a:r>
                    </a:p>
                    <a:p>
                      <a:pPr marL="457200" lvl="0" indent="-285750">
                        <a:buClr>
                          <a:srgbClr val="4B9CD3"/>
                        </a:buClr>
                        <a:buFont typeface="Arial" panose="020B0604020202020204" pitchFamily="34" charset="0"/>
                        <a:buChar char="•"/>
                      </a:pPr>
                      <a:r>
                        <a:rPr lang="en-US" sz="1500" dirty="0" smtClean="0"/>
                        <a:t>The name of the provider providing the service.</a:t>
                      </a:r>
                    </a:p>
                    <a:p>
                      <a:pPr marL="0" indent="0">
                        <a:buFont typeface="Wingdings" panose="05000000000000000000" pitchFamily="2" charset="2"/>
                        <a:buNone/>
                      </a:pPr>
                      <a:endParaRPr lang="en-US" sz="1500" dirty="0" smtClean="0"/>
                    </a:p>
                    <a:p>
                      <a:r>
                        <a:rPr lang="en-US" sz="1500" dirty="0" smtClean="0"/>
                        <a:t>Scribe Documentation Example: </a:t>
                      </a:r>
                    </a:p>
                    <a:p>
                      <a:pPr marL="457200" indent="-285750">
                        <a:buClr>
                          <a:srgbClr val="4B9CD3"/>
                        </a:buClr>
                        <a:buFont typeface="Arial" panose="020B0604020202020204" pitchFamily="34" charset="0"/>
                        <a:buChar char="•"/>
                      </a:pPr>
                      <a:r>
                        <a:rPr lang="en-US" sz="1500" dirty="0" smtClean="0"/>
                        <a:t>Entered by</a:t>
                      </a:r>
                      <a:r>
                        <a:rPr lang="en-US" sz="1500" baseline="0" dirty="0" smtClean="0"/>
                        <a:t> ***</a:t>
                      </a:r>
                      <a:r>
                        <a:rPr lang="en-US" sz="1500" dirty="0" smtClean="0"/>
                        <a:t>, acting as scribe for ***. Signature ***</a:t>
                      </a:r>
                    </a:p>
                    <a:p>
                      <a:pPr marL="0" indent="0">
                        <a:buFont typeface="Wingdings" panose="05000000000000000000" pitchFamily="2" charset="2"/>
                        <a:buNone/>
                      </a:pPr>
                      <a:endParaRPr lang="en-US" sz="1500" dirty="0" smtClean="0"/>
                    </a:p>
                    <a:p>
                      <a:r>
                        <a:rPr lang="en-US" sz="1500" dirty="0" smtClean="0"/>
                        <a:t>Use a Licensed Independent Practitioner (LIP)</a:t>
                      </a:r>
                      <a:r>
                        <a:rPr lang="en-US" sz="1500" baseline="0" dirty="0" smtClean="0"/>
                        <a:t> </a:t>
                      </a:r>
                      <a:r>
                        <a:rPr lang="en-US" sz="1500" dirty="0" smtClean="0"/>
                        <a:t>only </a:t>
                      </a:r>
                      <a:r>
                        <a:rPr lang="en-US" sz="1500" dirty="0" smtClean="0"/>
                        <a:t>as a scribe following the scribe </a:t>
                      </a:r>
                      <a:r>
                        <a:rPr lang="en-US" sz="1500" dirty="0" smtClean="0"/>
                        <a:t>policy </a:t>
                      </a:r>
                      <a:endParaRPr lang="en-US" sz="1500" dirty="0" smtClean="0"/>
                    </a:p>
                  </a:txBody>
                  <a:tcPr marL="96012" marR="96012"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Aft>
                          <a:spcPts val="600"/>
                        </a:spcAft>
                        <a:buFont typeface="Arial" panose="020B0604020202020204" pitchFamily="34" charset="0"/>
                        <a:buNone/>
                      </a:pPr>
                      <a:r>
                        <a:rPr lang="en-US" sz="1500" dirty="0" smtClean="0"/>
                        <a:t>The treating (billing) provider is responsible for the note and signs the encounter note. </a:t>
                      </a:r>
                    </a:p>
                    <a:p>
                      <a:pPr marL="457200" lvl="0" indent="-285750">
                        <a:spcAft>
                          <a:spcPts val="600"/>
                        </a:spcAft>
                        <a:buClr>
                          <a:srgbClr val="4B9CD3"/>
                        </a:buClr>
                        <a:buFont typeface="Arial" panose="020B0604020202020204" pitchFamily="34" charset="0"/>
                        <a:buChar char="•"/>
                      </a:pPr>
                      <a:r>
                        <a:rPr lang="en-US" sz="1500" dirty="0" smtClean="0"/>
                        <a:t>The treating physician's or treating LIP's signature on a note indicates that the physician/LIP affirms that the note adequately documents the care provided. </a:t>
                      </a:r>
                    </a:p>
                    <a:p>
                      <a:pPr marL="457200" lvl="0" indent="-285750">
                        <a:spcAft>
                          <a:spcPts val="600"/>
                        </a:spcAft>
                        <a:buClr>
                          <a:srgbClr val="4B9CD3"/>
                        </a:buClr>
                        <a:buFont typeface="Arial" panose="020B0604020202020204" pitchFamily="34" charset="0"/>
                        <a:buChar char="•"/>
                      </a:pPr>
                      <a:r>
                        <a:rPr lang="en-US" sz="1500" dirty="0" smtClean="0"/>
                        <a:t>As long as the treating provider signs and dates the note, they do not need to complete a separate statement of attestation. </a:t>
                      </a:r>
                    </a:p>
                    <a:p>
                      <a:pPr marL="457200" lvl="0" indent="-285750">
                        <a:spcAft>
                          <a:spcPts val="600"/>
                        </a:spcAft>
                        <a:buClr>
                          <a:srgbClr val="4B9CD3"/>
                        </a:buClr>
                        <a:buFont typeface="Arial" panose="020B0604020202020204" pitchFamily="34" charset="0"/>
                        <a:buChar char="•"/>
                      </a:pPr>
                      <a:r>
                        <a:rPr lang="en-US" sz="1500" dirty="0" smtClean="0"/>
                        <a:t>The provider utilizing the scribe is responsible for timely reviewing the scribe’s recorded documentation and authenticating/signing the encounter.</a:t>
                      </a:r>
                      <a:endParaRPr lang="en-US" sz="1500" baseline="0" dirty="0" smtClean="0"/>
                    </a:p>
                  </a:txBody>
                  <a:tcPr marL="96012" marR="96012"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2607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lvl="2"/>
            <a:r>
              <a:rPr lang="en-US" sz="1800" dirty="0" smtClean="0"/>
              <a:t>PhysicianCompliance@unchealth.unc.edu</a:t>
            </a:r>
          </a:p>
          <a:p>
            <a:pPr lvl="2"/>
            <a:r>
              <a:rPr lang="en-US" sz="1700" dirty="0" smtClean="0">
                <a:hlinkClick r:id="rId2"/>
              </a:rPr>
              <a:t>https</a:t>
            </a:r>
            <a:r>
              <a:rPr lang="en-US" sz="1700" dirty="0">
                <a:hlinkClick r:id="rId2"/>
              </a:rPr>
              <a:t>://</a:t>
            </a:r>
            <a:r>
              <a:rPr lang="en-US" sz="1700" dirty="0" smtClean="0">
                <a:hlinkClick r:id="rId2"/>
              </a:rPr>
              <a:t>unchcs.intranet.unchealthcare.org/dept/ACP/compliance/</a:t>
            </a:r>
            <a:r>
              <a:rPr lang="en-US" sz="1700" dirty="0" smtClean="0"/>
              <a:t> </a:t>
            </a:r>
            <a:endParaRPr lang="en-US" sz="1700" dirty="0" smtClean="0"/>
          </a:p>
          <a:p>
            <a:pPr marL="1587" lvl="2" indent="0">
              <a:buNone/>
            </a:pPr>
            <a:endParaRPr lang="en-US" dirty="0"/>
          </a:p>
          <a:p>
            <a:endParaRPr lang="en-US" dirty="0"/>
          </a:p>
        </p:txBody>
      </p:sp>
      <p:sp>
        <p:nvSpPr>
          <p:cNvPr id="5" name="Title 4"/>
          <p:cNvSpPr>
            <a:spLocks noGrp="1"/>
          </p:cNvSpPr>
          <p:nvPr>
            <p:ph type="title"/>
          </p:nvPr>
        </p:nvSpPr>
        <p:spPr/>
        <p:txBody>
          <a:bodyPr/>
          <a:lstStyle/>
          <a:p>
            <a:r>
              <a:rPr lang="en-US" dirty="0"/>
              <a:t>Contact us – We are here to help!</a:t>
            </a:r>
          </a:p>
        </p:txBody>
      </p:sp>
      <p:graphicFrame>
        <p:nvGraphicFramePr>
          <p:cNvPr id="7" name="Table 6"/>
          <p:cNvGraphicFramePr>
            <a:graphicFrameLocks noGrp="1"/>
          </p:cNvGraphicFramePr>
          <p:nvPr>
            <p:extLst>
              <p:ext uri="{D42A27DB-BD31-4B8C-83A1-F6EECF244321}">
                <p14:modId xmlns:p14="http://schemas.microsoft.com/office/powerpoint/2010/main" val="201484918"/>
              </p:ext>
            </p:extLst>
          </p:nvPr>
        </p:nvGraphicFramePr>
        <p:xfrm>
          <a:off x="457200" y="2686050"/>
          <a:ext cx="8229600" cy="3482027"/>
        </p:xfrm>
        <a:graphic>
          <a:graphicData uri="http://schemas.openxmlformats.org/drawingml/2006/table">
            <a:tbl>
              <a:tblPr bandRow="1"/>
              <a:tblGrid>
                <a:gridCol w="3699544">
                  <a:extLst>
                    <a:ext uri="{9D8B030D-6E8A-4147-A177-3AD203B41FA5}">
                      <a16:colId xmlns:a16="http://schemas.microsoft.com/office/drawing/2014/main" val="20000"/>
                    </a:ext>
                  </a:extLst>
                </a:gridCol>
                <a:gridCol w="4530056">
                  <a:extLst>
                    <a:ext uri="{9D8B030D-6E8A-4147-A177-3AD203B41FA5}">
                      <a16:colId xmlns:a16="http://schemas.microsoft.com/office/drawing/2014/main" val="20001"/>
                    </a:ext>
                  </a:extLst>
                </a:gridCol>
              </a:tblGrid>
              <a:tr h="274302">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r>
                        <a:rPr lang="en-US" sz="1400" b="1" dirty="0" smtClean="0"/>
                        <a:t>EXECUTIVE DIRECTOR</a:t>
                      </a:r>
                      <a:endParaRPr lang="en-US" sz="1400" b="1" dirty="0"/>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hMerge="1">
                  <a:txBody>
                    <a:bodyPr/>
                    <a:lstStyle/>
                    <a:p>
                      <a:endParaRPr lang="en-US"/>
                    </a:p>
                  </a:txBody>
                  <a:tcPr/>
                </a:tc>
                <a:extLst>
                  <a:ext uri="{0D108BD9-81ED-4DB2-BD59-A6C34878D82A}">
                    <a16:rowId xmlns:a16="http://schemas.microsoft.com/office/drawing/2014/main" val="10000"/>
                  </a:ext>
                </a:extLst>
              </a:tr>
              <a:tr h="1554453">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r>
                        <a:rPr lang="en-US" sz="1400" b="1" dirty="0"/>
                        <a:t>Robin Davis Shuping, RN, MHA, CPC </a:t>
                      </a:r>
                      <a:r>
                        <a:rPr lang="en-US" sz="1400" dirty="0" smtClean="0"/>
                        <a:t>| Executive Director, Physician </a:t>
                      </a:r>
                      <a:r>
                        <a:rPr lang="en-US" sz="1400" dirty="0"/>
                        <a:t>Compliance</a:t>
                      </a:r>
                    </a:p>
                    <a:p>
                      <a:pPr>
                        <a:defRPr/>
                      </a:pPr>
                      <a:r>
                        <a:rPr lang="en-US" sz="1400" dirty="0"/>
                        <a:t>UNC </a:t>
                      </a:r>
                      <a:r>
                        <a:rPr lang="en-US" sz="1400" dirty="0" smtClean="0"/>
                        <a:t>Health</a:t>
                      </a:r>
                      <a:endParaRPr lang="en-US" sz="1400" dirty="0"/>
                    </a:p>
                    <a:p>
                      <a:pPr>
                        <a:defRPr/>
                      </a:pPr>
                      <a:r>
                        <a:rPr lang="en-US" sz="1400" dirty="0" smtClean="0"/>
                        <a:t>Phone 984.974.1017</a:t>
                      </a:r>
                    </a:p>
                    <a:p>
                      <a:pPr>
                        <a:defRPr/>
                      </a:pPr>
                      <a:r>
                        <a:rPr lang="en-US" sz="1400" u="none" dirty="0" smtClean="0"/>
                        <a:t>Robin.Shuping@unchealth.unc.edu</a:t>
                      </a:r>
                    </a:p>
                    <a:p>
                      <a:pPr>
                        <a:defRPr/>
                      </a:pPr>
                      <a:endParaRPr lang="en-US" sz="1400" dirty="0"/>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hMerge="1">
                  <a:txBody>
                    <a:bodyPr/>
                    <a:lstStyle/>
                    <a:p>
                      <a:pPr>
                        <a:defRPr/>
                      </a:pPr>
                      <a:endParaRPr lang="en-US" sz="1200" dirty="0"/>
                    </a:p>
                  </a:txBody>
                  <a:tcPr/>
                </a:tc>
                <a:extLst>
                  <a:ext uri="{0D108BD9-81ED-4DB2-BD59-A6C34878D82A}">
                    <a16:rowId xmlns:a16="http://schemas.microsoft.com/office/drawing/2014/main" val="10001"/>
                  </a:ext>
                </a:extLst>
              </a:tr>
              <a:tr h="274302">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r>
                        <a:rPr lang="en-US" sz="1400" b="1" dirty="0"/>
                        <a:t>ASSOCIATE DIRECTOR</a:t>
                      </a:r>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hMerge="1">
                  <a:txBody>
                    <a:bodyPr/>
                    <a:lstStyle/>
                    <a:p>
                      <a:endParaRPr lang="en-US"/>
                    </a:p>
                  </a:txBody>
                  <a:tcPr/>
                </a:tc>
                <a:extLst>
                  <a:ext uri="{0D108BD9-81ED-4DB2-BD59-A6C34878D82A}">
                    <a16:rowId xmlns:a16="http://schemas.microsoft.com/office/drawing/2014/main" val="10002"/>
                  </a:ext>
                </a:extLst>
              </a:tr>
              <a:tr h="131800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endParaRPr lang="en-US" sz="1100" u="none" dirty="0"/>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endParaRPr lang="en-US" sz="1100" u="none" dirty="0">
                        <a:solidFill>
                          <a:schemeClr val="tx1"/>
                        </a:solidFill>
                      </a:endParaRPr>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471989" y="4831319"/>
            <a:ext cx="7059436" cy="954107"/>
          </a:xfrm>
          <a:prstGeom prst="rect">
            <a:avLst/>
          </a:prstGeom>
          <a:noFill/>
        </p:spPr>
        <p:txBody>
          <a:bodyPr wrap="square" rtlCol="0">
            <a:spAutoFit/>
          </a:bodyPr>
          <a:lstStyle/>
          <a:p>
            <a:pPr algn="l">
              <a:defRPr/>
            </a:pPr>
            <a:r>
              <a:rPr lang="en-US" sz="1400" b="1" dirty="0"/>
              <a:t>Noel Wagner, RN, MSN, </a:t>
            </a:r>
            <a:r>
              <a:rPr lang="en-US" sz="1400" b="1" dirty="0" smtClean="0"/>
              <a:t>CPC </a:t>
            </a:r>
            <a:r>
              <a:rPr lang="en-US" sz="1400" dirty="0"/>
              <a:t>| </a:t>
            </a:r>
            <a:r>
              <a:rPr lang="en-US" sz="1400" dirty="0" smtClean="0"/>
              <a:t>Associate Director, Physician </a:t>
            </a:r>
            <a:r>
              <a:rPr lang="en-US" sz="1400" dirty="0"/>
              <a:t>Compliance</a:t>
            </a:r>
          </a:p>
          <a:p>
            <a:pPr algn="l">
              <a:defRPr/>
            </a:pPr>
            <a:r>
              <a:rPr lang="en-US" sz="1400" dirty="0" smtClean="0"/>
              <a:t>UNC Health</a:t>
            </a:r>
          </a:p>
          <a:p>
            <a:pPr algn="l">
              <a:defRPr/>
            </a:pPr>
            <a:r>
              <a:rPr lang="en-US" sz="1400" dirty="0" smtClean="0"/>
              <a:t>Phone 984.974.1308</a:t>
            </a:r>
          </a:p>
          <a:p>
            <a:pPr algn="l">
              <a:defRPr/>
            </a:pPr>
            <a:r>
              <a:rPr lang="en-US" sz="1400" dirty="0" smtClean="0"/>
              <a:t>Noel.Wagner@unchealth.unc.edu</a:t>
            </a:r>
            <a:endParaRPr 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1627301012"/>
              </p:ext>
            </p:extLst>
          </p:nvPr>
        </p:nvGraphicFramePr>
        <p:xfrm>
          <a:off x="2771775" y="6054846"/>
          <a:ext cx="4000500" cy="655320"/>
        </p:xfrm>
        <a:graphic>
          <a:graphicData uri="http://schemas.openxmlformats.org/drawingml/2006/table">
            <a:tbl>
              <a:tblPr bandRow="1"/>
              <a:tblGrid>
                <a:gridCol w="4000500">
                  <a:extLst>
                    <a:ext uri="{9D8B030D-6E8A-4147-A177-3AD203B41FA5}">
                      <a16:colId xmlns:a16="http://schemas.microsoft.com/office/drawing/2014/main" val="20000"/>
                    </a:ext>
                  </a:extLst>
                </a:gridCol>
              </a:tblGrid>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300"/>
                        </a:spcBef>
                        <a:spcAft>
                          <a:spcPts val="300"/>
                        </a:spcAft>
                        <a:buClr>
                          <a:schemeClr val="accent1"/>
                        </a:buClr>
                        <a:buSzTx/>
                        <a:buFont typeface="Wingdings" panose="05000000000000000000" pitchFamily="2" charset="2"/>
                        <a:buNone/>
                        <a:tabLst/>
                        <a:defRPr/>
                      </a:pPr>
                      <a:r>
                        <a:rPr lang="en-US" sz="1600" dirty="0">
                          <a:solidFill>
                            <a:schemeClr val="tx1"/>
                          </a:solidFill>
                          <a:latin typeface="+mn-lt"/>
                        </a:rPr>
                        <a:t>Confidential Hotline:</a:t>
                      </a:r>
                      <a:r>
                        <a:rPr lang="en-US" sz="1600" baseline="0" dirty="0">
                          <a:solidFill>
                            <a:schemeClr val="tx1"/>
                          </a:solidFill>
                          <a:latin typeface="+mn-lt"/>
                        </a:rPr>
                        <a:t> </a:t>
                      </a:r>
                      <a:r>
                        <a:rPr lang="en-US" sz="1600" dirty="0">
                          <a:solidFill>
                            <a:schemeClr val="tx1"/>
                          </a:solidFill>
                          <a:latin typeface="+mn-lt"/>
                        </a:rPr>
                        <a:t>1-800-362-2921 </a:t>
                      </a:r>
                    </a:p>
                    <a:p>
                      <a:pPr marL="0" marR="0" indent="0" algn="ctr" defTabSz="914400" rtl="0" eaLnBrk="1" fontAlgn="auto" latinLnBrk="0" hangingPunct="1">
                        <a:lnSpc>
                          <a:spcPct val="100000"/>
                        </a:lnSpc>
                        <a:spcBef>
                          <a:spcPts val="300"/>
                        </a:spcBef>
                        <a:spcAft>
                          <a:spcPts val="300"/>
                        </a:spcAft>
                        <a:buClr>
                          <a:schemeClr val="accent1"/>
                        </a:buClr>
                        <a:buSzTx/>
                        <a:buFont typeface="Wingdings" panose="05000000000000000000" pitchFamily="2" charset="2"/>
                        <a:buNone/>
                        <a:tabLst/>
                        <a:defRPr/>
                      </a:pPr>
                      <a:r>
                        <a:rPr lang="en-US" sz="1600" dirty="0">
                          <a:solidFill>
                            <a:schemeClr val="tx1"/>
                          </a:solidFill>
                          <a:latin typeface="+mn-lt"/>
                          <a:hlinkClick r:id="rId3"/>
                        </a:rPr>
                        <a:t>http</a:t>
                      </a:r>
                      <a:r>
                        <a:rPr lang="en-US" sz="1600">
                          <a:solidFill>
                            <a:schemeClr val="tx1"/>
                          </a:solidFill>
                          <a:latin typeface="+mn-lt"/>
                          <a:hlinkClick r:id="rId3"/>
                        </a:rPr>
                        <a:t>://</a:t>
                      </a:r>
                      <a:r>
                        <a:rPr lang="en-US" sz="1600" smtClean="0">
                          <a:solidFill>
                            <a:schemeClr val="tx1"/>
                          </a:solidFill>
                          <a:latin typeface="+mn-lt"/>
                          <a:hlinkClick r:id="rId3"/>
                        </a:rPr>
                        <a:t>hotline.unchealthcare.org</a:t>
                      </a:r>
                      <a:r>
                        <a:rPr lang="en-US" sz="1600" smtClean="0">
                          <a:solidFill>
                            <a:schemeClr val="tx1"/>
                          </a:solidFill>
                          <a:latin typeface="+mn-lt"/>
                        </a:rPr>
                        <a:t> </a:t>
                      </a:r>
                      <a:endParaRPr lang="en-US" sz="1600" dirty="0">
                        <a:solidFill>
                          <a:schemeClr val="tx1"/>
                        </a:solidFill>
                        <a:latin typeface="+mn-lt"/>
                      </a:endParaRPr>
                    </a:p>
                  </a:txBody>
                  <a:tcPr marL="96012" marR="960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a:blip r:embed="rId4"/>
          <a:stretch>
            <a:fillRect/>
          </a:stretch>
        </p:blipFill>
        <p:spPr>
          <a:xfrm>
            <a:off x="2381085" y="6021699"/>
            <a:ext cx="647828" cy="640214"/>
          </a:xfrm>
          <a:prstGeom prst="rect">
            <a:avLst/>
          </a:prstGeom>
        </p:spPr>
      </p:pic>
    </p:spTree>
    <p:extLst>
      <p:ext uri="{BB962C8B-B14F-4D97-AF65-F5344CB8AC3E}">
        <p14:creationId xmlns:p14="http://schemas.microsoft.com/office/powerpoint/2010/main" val="1788937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8261-596B-A74E-9172-8B0CECFBB349}"/>
              </a:ext>
            </a:extLst>
          </p:cNvPr>
          <p:cNvSpPr>
            <a:spLocks noGrp="1"/>
          </p:cNvSpPr>
          <p:nvPr>
            <p:ph type="title"/>
          </p:nvPr>
        </p:nvSpPr>
        <p:spPr/>
        <p:txBody>
          <a:bodyPr/>
          <a:lstStyle/>
          <a:p>
            <a:r>
              <a:rPr lang="en-US" dirty="0"/>
              <a:t>Thank </a:t>
            </a:r>
            <a:r>
              <a:rPr lang="en-US" dirty="0" smtClean="0"/>
              <a:t>you!</a:t>
            </a:r>
            <a:endParaRPr lang="en-US" dirty="0"/>
          </a:p>
        </p:txBody>
      </p:sp>
    </p:spTree>
    <p:extLst>
      <p:ext uri="{BB962C8B-B14F-4D97-AF65-F5344CB8AC3E}">
        <p14:creationId xmlns:p14="http://schemas.microsoft.com/office/powerpoint/2010/main" val="3245334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50483" lvl="0">
              <a:spcBef>
                <a:spcPts val="1200"/>
              </a:spcBef>
              <a:spcAft>
                <a:spcPts val="1200"/>
              </a:spcAft>
              <a:buClr>
                <a:srgbClr val="99CCFF"/>
              </a:buClr>
              <a:buSzPct val="150000"/>
              <a:defRPr/>
            </a:pPr>
            <a:r>
              <a:rPr lang="en-US" sz="2200" dirty="0"/>
              <a:t>Appropriate documentation and billing practices make for good patient care and maximized compensation.</a:t>
            </a:r>
          </a:p>
          <a:p>
            <a:pPr marL="50483" lvl="0">
              <a:spcBef>
                <a:spcPts val="1200"/>
              </a:spcBef>
              <a:spcAft>
                <a:spcPts val="1200"/>
              </a:spcAft>
              <a:buClr>
                <a:srgbClr val="99CCFF"/>
              </a:buClr>
              <a:buSzPct val="150000"/>
              <a:defRPr/>
            </a:pPr>
            <a:r>
              <a:rPr lang="en-US" sz="2200" u="sng" dirty="0"/>
              <a:t>Federal Oversight:</a:t>
            </a:r>
          </a:p>
          <a:p>
            <a:pPr marL="909321" lvl="2" indent="-342900">
              <a:spcBef>
                <a:spcPts val="600"/>
              </a:spcBef>
              <a:spcAft>
                <a:spcPts val="600"/>
              </a:spcAft>
              <a:buClr>
                <a:srgbClr val="99CCFF"/>
              </a:buClr>
              <a:buSzPct val="100000"/>
              <a:defRPr/>
            </a:pPr>
            <a:r>
              <a:rPr lang="en-US" sz="2200" b="1" dirty="0"/>
              <a:t>Recovery Audit Contractors (</a:t>
            </a:r>
            <a:r>
              <a:rPr lang="en-US" sz="2200" b="1" dirty="0" smtClean="0"/>
              <a:t>RACs) </a:t>
            </a:r>
            <a:r>
              <a:rPr lang="en-US" sz="2200" dirty="0" smtClean="0"/>
              <a:t>— Medicare</a:t>
            </a:r>
            <a:r>
              <a:rPr lang="en-US" sz="2200" dirty="0"/>
              <a:t>, </a:t>
            </a:r>
            <a:r>
              <a:rPr lang="en-US" sz="2200" dirty="0" smtClean="0"/>
              <a:t>Medicaid, </a:t>
            </a:r>
            <a:r>
              <a:rPr lang="en-US" sz="2200" dirty="0"/>
              <a:t>and commercial insurers pay third party contractors to recoup inappropriately documented or billed services</a:t>
            </a:r>
          </a:p>
          <a:p>
            <a:pPr marL="909321" lvl="2" indent="-342900">
              <a:spcBef>
                <a:spcPts val="600"/>
              </a:spcBef>
              <a:spcAft>
                <a:spcPts val="600"/>
              </a:spcAft>
              <a:buClr>
                <a:srgbClr val="99CCFF"/>
              </a:buClr>
              <a:buSzPct val="100000"/>
              <a:defRPr/>
            </a:pPr>
            <a:r>
              <a:rPr lang="en-US" sz="2200" b="1" dirty="0"/>
              <a:t>Office of Inspector General (OIG)</a:t>
            </a:r>
            <a:r>
              <a:rPr lang="en-US" sz="2200" dirty="0"/>
              <a:t>,</a:t>
            </a:r>
            <a:r>
              <a:rPr lang="en-US" sz="2200" b="1" dirty="0"/>
              <a:t> </a:t>
            </a:r>
            <a:r>
              <a:rPr lang="en-US" sz="2200" dirty="0"/>
              <a:t>Health &amp; Human </a:t>
            </a:r>
            <a:r>
              <a:rPr lang="en-US" sz="2200" dirty="0" smtClean="0"/>
              <a:t>Services — works </a:t>
            </a:r>
            <a:r>
              <a:rPr lang="en-US" sz="2200" dirty="0"/>
              <a:t>with the Department of Justice to investigate suspected abuse or fraudulent claims</a:t>
            </a:r>
          </a:p>
          <a:p>
            <a:pPr marL="909321" lvl="2" indent="-342900">
              <a:spcBef>
                <a:spcPts val="600"/>
              </a:spcBef>
              <a:spcAft>
                <a:spcPts val="600"/>
              </a:spcAft>
              <a:buClr>
                <a:srgbClr val="99CCFF"/>
              </a:buClr>
              <a:buSzPct val="100000"/>
              <a:defRPr/>
            </a:pPr>
            <a:r>
              <a:rPr lang="en-US" sz="2200" dirty="0"/>
              <a:t>Routine error rate testing and auditing programs</a:t>
            </a:r>
            <a:endParaRPr lang="en-US" sz="2400" dirty="0"/>
          </a:p>
        </p:txBody>
      </p:sp>
      <p:sp>
        <p:nvSpPr>
          <p:cNvPr id="6" name="Title 5"/>
          <p:cNvSpPr>
            <a:spLocks noGrp="1"/>
          </p:cNvSpPr>
          <p:nvPr>
            <p:ph type="title"/>
          </p:nvPr>
        </p:nvSpPr>
        <p:spPr>
          <a:xfrm>
            <a:off x="457198" y="342900"/>
            <a:ext cx="9233211" cy="723900"/>
          </a:xfrm>
        </p:spPr>
        <p:txBody>
          <a:bodyPr/>
          <a:lstStyle/>
          <a:p>
            <a:r>
              <a:rPr lang="en-US" dirty="0"/>
              <a:t>Compliance is Essential to Proper </a:t>
            </a:r>
            <a:r>
              <a:rPr lang="en-US" dirty="0" smtClean="0"/>
              <a:t>Reimbursement</a:t>
            </a:r>
            <a:endParaRPr lang="en-US" dirty="0"/>
          </a:p>
        </p:txBody>
      </p:sp>
    </p:spTree>
    <p:extLst>
      <p:ext uri="{BB962C8B-B14F-4D97-AF65-F5344CB8AC3E}">
        <p14:creationId xmlns:p14="http://schemas.microsoft.com/office/powerpoint/2010/main" val="2496725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Newborn Care Services</a:t>
            </a:r>
            <a:endParaRPr lang="en-US" dirty="0"/>
          </a:p>
        </p:txBody>
      </p:sp>
    </p:spTree>
    <p:extLst>
      <p:ext uri="{BB962C8B-B14F-4D97-AF65-F5344CB8AC3E}">
        <p14:creationId xmlns:p14="http://schemas.microsoft.com/office/powerpoint/2010/main" val="2513871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393383" lvl="0" indent="-342900">
              <a:spcBef>
                <a:spcPts val="1200"/>
              </a:spcBef>
              <a:spcAft>
                <a:spcPts val="600"/>
              </a:spcAft>
              <a:buClr>
                <a:srgbClr val="99CCFF"/>
              </a:buClr>
              <a:buSzPct val="100000"/>
              <a:buFont typeface="Arial" panose="020B0604020202020204" pitchFamily="34" charset="0"/>
              <a:buChar char="•"/>
              <a:defRPr/>
            </a:pPr>
            <a:r>
              <a:rPr lang="en-US" sz="1800" dirty="0"/>
              <a:t>Critical care is the direct delivery by a physician of medical care for a critically ill patient.</a:t>
            </a:r>
          </a:p>
          <a:p>
            <a:pPr marL="393383" lvl="0" indent="-342900">
              <a:spcBef>
                <a:spcPts val="1200"/>
              </a:spcBef>
              <a:spcAft>
                <a:spcPts val="600"/>
              </a:spcAft>
              <a:buClr>
                <a:srgbClr val="99CCFF"/>
              </a:buClr>
              <a:buSzPct val="100000"/>
              <a:buFont typeface="Arial" panose="020B0604020202020204" pitchFamily="34" charset="0"/>
              <a:buChar char="•"/>
              <a:defRPr/>
            </a:pPr>
            <a:r>
              <a:rPr lang="en-US" sz="1800" dirty="0"/>
              <a:t>A critical illness acutely impairs one or more vital organ systems such that there is  a high probability of imminent or life-threatening deterioration.</a:t>
            </a:r>
          </a:p>
          <a:p>
            <a:pPr marL="393383" lvl="0" indent="-342900">
              <a:spcBef>
                <a:spcPts val="1200"/>
              </a:spcBef>
              <a:spcAft>
                <a:spcPts val="600"/>
              </a:spcAft>
              <a:buClr>
                <a:srgbClr val="99CCFF"/>
              </a:buClr>
              <a:buSzPct val="100000"/>
              <a:buFont typeface="Arial" panose="020B0604020202020204" pitchFamily="34" charset="0"/>
              <a:buChar char="•"/>
              <a:defRPr/>
            </a:pPr>
            <a:r>
              <a:rPr lang="en-US" sz="1800" dirty="0"/>
              <a:t>Critical care involves high complexity decision making to assess, manipulate, and support vital system functions to treat single or multi-system failure.</a:t>
            </a:r>
          </a:p>
          <a:p>
            <a:pPr marL="393383" lvl="0" indent="-342900">
              <a:spcBef>
                <a:spcPts val="1200"/>
              </a:spcBef>
              <a:spcAft>
                <a:spcPts val="600"/>
              </a:spcAft>
              <a:buClr>
                <a:srgbClr val="99CCFF"/>
              </a:buClr>
              <a:buSzPct val="100000"/>
              <a:buFont typeface="Arial" panose="020B0604020202020204" pitchFamily="34" charset="0"/>
              <a:buChar char="•"/>
              <a:defRPr/>
            </a:pPr>
            <a:r>
              <a:rPr lang="en-US" sz="1800" dirty="0"/>
              <a:t>Critical care for neonates and pediatric patients up to </a:t>
            </a:r>
            <a:r>
              <a:rPr lang="en-US" sz="1800" dirty="0" smtClean="0"/>
              <a:t>two </a:t>
            </a:r>
            <a:r>
              <a:rPr lang="en-US" sz="1800" dirty="0"/>
              <a:t>years of age are billed once per day.</a:t>
            </a:r>
          </a:p>
          <a:p>
            <a:pPr marL="572771" lvl="1" indent="-342900">
              <a:spcBef>
                <a:spcPts val="1200"/>
              </a:spcBef>
              <a:spcAft>
                <a:spcPts val="600"/>
              </a:spcAft>
              <a:buClr>
                <a:srgbClr val="99CCFF"/>
              </a:buClr>
              <a:buSzPct val="100000"/>
              <a:buFont typeface="Arial" panose="020B0604020202020204" pitchFamily="34" charset="0"/>
              <a:buChar char="•"/>
              <a:defRPr/>
            </a:pPr>
            <a:r>
              <a:rPr lang="en-US" dirty="0">
                <a:solidFill>
                  <a:schemeClr val="tx2"/>
                </a:solidFill>
              </a:rPr>
              <a:t>After </a:t>
            </a:r>
            <a:r>
              <a:rPr lang="en-US" dirty="0" smtClean="0">
                <a:solidFill>
                  <a:schemeClr val="tx2"/>
                </a:solidFill>
              </a:rPr>
              <a:t>two </a:t>
            </a:r>
            <a:r>
              <a:rPr lang="en-US" dirty="0">
                <a:solidFill>
                  <a:schemeClr val="tx2"/>
                </a:solidFill>
              </a:rPr>
              <a:t>years of age, critical care codes (99291) and (99292) are used to capture critical care.</a:t>
            </a:r>
          </a:p>
          <a:p>
            <a:pPr marL="909321" lvl="2" indent="-342900">
              <a:spcBef>
                <a:spcPts val="1200"/>
              </a:spcBef>
              <a:spcAft>
                <a:spcPts val="600"/>
              </a:spcAft>
              <a:buClr>
                <a:srgbClr val="99CCFF"/>
              </a:buClr>
              <a:buSzPct val="100000"/>
              <a:defRPr/>
            </a:pPr>
            <a:r>
              <a:rPr lang="en-US" sz="1800" dirty="0"/>
              <a:t>These are time-based codes and require that the time spent providing critical care by the attending physician be documented in the medical record.</a:t>
            </a:r>
          </a:p>
        </p:txBody>
      </p:sp>
      <p:sp>
        <p:nvSpPr>
          <p:cNvPr id="6" name="Title 5"/>
          <p:cNvSpPr>
            <a:spLocks noGrp="1"/>
          </p:cNvSpPr>
          <p:nvPr>
            <p:ph type="title"/>
          </p:nvPr>
        </p:nvSpPr>
        <p:spPr/>
        <p:txBody>
          <a:bodyPr/>
          <a:lstStyle/>
          <a:p>
            <a:r>
              <a:rPr lang="en-US" dirty="0"/>
              <a:t>Critical Care Services</a:t>
            </a:r>
          </a:p>
        </p:txBody>
      </p:sp>
    </p:spTree>
    <p:extLst>
      <p:ext uri="{BB962C8B-B14F-4D97-AF65-F5344CB8AC3E}">
        <p14:creationId xmlns:p14="http://schemas.microsoft.com/office/powerpoint/2010/main" val="2519806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ln>
            <a:solidFill>
              <a:schemeClr val="tx2"/>
            </a:solidFill>
          </a:ln>
        </p:spPr>
        <p:txBody>
          <a:bodyPr/>
          <a:lstStyle/>
          <a:p>
            <a:pPr>
              <a:buClr>
                <a:schemeClr val="tx2"/>
              </a:buClr>
            </a:pPr>
            <a:endParaRPr lang="en-US" dirty="0" smtClean="0"/>
          </a:p>
          <a:p>
            <a:pPr>
              <a:buClr>
                <a:schemeClr val="tx2"/>
              </a:buClr>
            </a:pPr>
            <a:endParaRPr lang="en-US" sz="1800" b="1" dirty="0" smtClean="0"/>
          </a:p>
          <a:p>
            <a:pPr marL="119063">
              <a:buClr>
                <a:schemeClr val="tx2"/>
              </a:buClr>
            </a:pPr>
            <a:r>
              <a:rPr lang="en-US" sz="1800" b="1" dirty="0" smtClean="0"/>
              <a:t>99468</a:t>
            </a:r>
            <a:endParaRPr lang="en-US" sz="1800" b="1" dirty="0"/>
          </a:p>
          <a:p>
            <a:pPr marL="119063" lvl="1"/>
            <a:r>
              <a:rPr lang="en-US" b="0" dirty="0">
                <a:solidFill>
                  <a:schemeClr val="tx2"/>
                </a:solidFill>
              </a:rPr>
              <a:t>Initial inpatient neonatal critical care, per day, for the evaluation and management of a critically ill neonate, 28 days of age or younger</a:t>
            </a:r>
          </a:p>
          <a:p>
            <a:pPr marL="119063" lvl="1"/>
            <a:endParaRPr lang="en-US" b="0" dirty="0">
              <a:solidFill>
                <a:schemeClr val="tx2"/>
              </a:solidFill>
            </a:endParaRPr>
          </a:p>
          <a:p>
            <a:pPr marL="119063">
              <a:buClr>
                <a:schemeClr val="tx2"/>
              </a:buClr>
            </a:pPr>
            <a:r>
              <a:rPr lang="en-US" sz="1800" b="1" dirty="0"/>
              <a:t>99469</a:t>
            </a:r>
          </a:p>
          <a:p>
            <a:pPr marL="119063" lvl="1"/>
            <a:r>
              <a:rPr lang="en-US" b="0" dirty="0">
                <a:solidFill>
                  <a:schemeClr val="tx2"/>
                </a:solidFill>
              </a:rPr>
              <a:t>Subsequent inpatient neonatal critical care, per day, for the evaluation and management of a critically ill neonate, 28 days of age or younger</a:t>
            </a:r>
          </a:p>
        </p:txBody>
      </p:sp>
      <p:sp>
        <p:nvSpPr>
          <p:cNvPr id="3" name="Content Placeholder 2"/>
          <p:cNvSpPr>
            <a:spLocks noGrp="1"/>
          </p:cNvSpPr>
          <p:nvPr>
            <p:ph sz="quarter" idx="13"/>
          </p:nvPr>
        </p:nvSpPr>
        <p:spPr>
          <a:ln>
            <a:solidFill>
              <a:schemeClr val="tx2"/>
            </a:solidFill>
          </a:ln>
        </p:spPr>
        <p:txBody>
          <a:bodyPr/>
          <a:lstStyle/>
          <a:p>
            <a:pPr>
              <a:buClr>
                <a:schemeClr val="tx2"/>
              </a:buClr>
            </a:pPr>
            <a:endParaRPr lang="en-US" dirty="0" smtClean="0"/>
          </a:p>
          <a:p>
            <a:pPr>
              <a:buClr>
                <a:schemeClr val="tx2"/>
              </a:buClr>
            </a:pPr>
            <a:endParaRPr lang="en-US" dirty="0" smtClean="0"/>
          </a:p>
          <a:p>
            <a:pPr marL="119063">
              <a:buClr>
                <a:schemeClr val="tx2"/>
              </a:buClr>
            </a:pPr>
            <a:r>
              <a:rPr lang="en-US" sz="1800" b="1" dirty="0" smtClean="0"/>
              <a:t>99471</a:t>
            </a:r>
          </a:p>
          <a:p>
            <a:pPr marL="119063">
              <a:buClr>
                <a:schemeClr val="tx2"/>
              </a:buClr>
            </a:pPr>
            <a:r>
              <a:rPr lang="en-US" sz="1800" dirty="0" smtClean="0"/>
              <a:t>I</a:t>
            </a:r>
            <a:r>
              <a:rPr lang="en-US" sz="1800" b="0" dirty="0" smtClean="0"/>
              <a:t>nitial </a:t>
            </a:r>
            <a:r>
              <a:rPr lang="en-US" sz="1800" b="0" dirty="0"/>
              <a:t>inpatient pediatric critical care, per day, for the evaluation </a:t>
            </a:r>
            <a:r>
              <a:rPr lang="en-US" sz="1800" b="0" dirty="0" smtClean="0"/>
              <a:t>&amp; management </a:t>
            </a:r>
            <a:r>
              <a:rPr lang="en-US" sz="1800" b="0" dirty="0"/>
              <a:t>of a critically ill infant or young child, 29 days </a:t>
            </a:r>
            <a:r>
              <a:rPr lang="en-US" sz="1800" b="0" dirty="0" smtClean="0"/>
              <a:t>– </a:t>
            </a:r>
            <a:r>
              <a:rPr lang="en-US" sz="1800" b="0" dirty="0"/>
              <a:t>24 months of age</a:t>
            </a:r>
          </a:p>
          <a:p>
            <a:pPr marL="119063">
              <a:buClr>
                <a:schemeClr val="tx2"/>
              </a:buClr>
            </a:pPr>
            <a:r>
              <a:rPr lang="en-US" sz="1800" b="1" dirty="0" smtClean="0"/>
              <a:t>99472 </a:t>
            </a:r>
          </a:p>
          <a:p>
            <a:pPr marL="119063">
              <a:buClr>
                <a:schemeClr val="tx2"/>
              </a:buClr>
            </a:pPr>
            <a:r>
              <a:rPr lang="en-US" sz="1800" b="0" dirty="0" smtClean="0"/>
              <a:t>Subsequent </a:t>
            </a:r>
            <a:r>
              <a:rPr lang="en-US" sz="1800" b="0" dirty="0"/>
              <a:t>inpatient pediatric critical care, per day, for the evaluation and management of a critically ill infant or young child, 29 days through 24 months of age</a:t>
            </a:r>
          </a:p>
          <a:p>
            <a:endParaRPr lang="en-US" dirty="0"/>
          </a:p>
        </p:txBody>
      </p:sp>
      <p:sp>
        <p:nvSpPr>
          <p:cNvPr id="6" name="Title 5"/>
          <p:cNvSpPr>
            <a:spLocks noGrp="1"/>
          </p:cNvSpPr>
          <p:nvPr>
            <p:ph type="title"/>
          </p:nvPr>
        </p:nvSpPr>
        <p:spPr/>
        <p:txBody>
          <a:bodyPr/>
          <a:lstStyle/>
          <a:p>
            <a:r>
              <a:rPr lang="en-US" dirty="0"/>
              <a:t>Neonatal and Pediatric Critical Care</a:t>
            </a:r>
          </a:p>
        </p:txBody>
      </p:sp>
      <p:sp>
        <p:nvSpPr>
          <p:cNvPr id="8" name="Rectangle 6"/>
          <p:cNvSpPr>
            <a:spLocks noChangeArrowheads="1"/>
          </p:cNvSpPr>
          <p:nvPr/>
        </p:nvSpPr>
        <p:spPr bwMode="gray">
          <a:xfrm>
            <a:off x="457199" y="1584323"/>
            <a:ext cx="3970339" cy="521397"/>
          </a:xfrm>
          <a:prstGeom prst="rect">
            <a:avLst/>
          </a:prstGeom>
          <a:solidFill>
            <a:srgbClr val="99CCFF"/>
          </a:solidFill>
          <a:ln w="9525">
            <a:solidFill>
              <a:schemeClr val="tx2"/>
            </a:solidFill>
            <a:miter lim="800000"/>
            <a:headEnd/>
            <a:tailEnd/>
          </a:ln>
        </p:spPr>
        <p:txBody>
          <a:bodyPr tIns="91440" bIns="91440" anchor="ctr"/>
          <a:lstStyle/>
          <a:p>
            <a:pPr algn="ctr"/>
            <a:r>
              <a:rPr lang="en-US" b="1" dirty="0" smtClean="0">
                <a:solidFill>
                  <a:schemeClr val="tx2"/>
                </a:solidFill>
              </a:rPr>
              <a:t>Neonatal Critical Care</a:t>
            </a:r>
            <a:r>
              <a:rPr lang="en-US" sz="1600" b="1" dirty="0" smtClean="0">
                <a:solidFill>
                  <a:schemeClr val="tx2"/>
                </a:solidFill>
              </a:rPr>
              <a:t>	</a:t>
            </a:r>
            <a:endParaRPr lang="en-US" sz="1600" b="1" dirty="0">
              <a:solidFill>
                <a:schemeClr val="tx2"/>
              </a:solidFill>
            </a:endParaRPr>
          </a:p>
        </p:txBody>
      </p:sp>
      <p:sp>
        <p:nvSpPr>
          <p:cNvPr id="10" name="Rectangle 6"/>
          <p:cNvSpPr>
            <a:spLocks noChangeArrowheads="1"/>
          </p:cNvSpPr>
          <p:nvPr/>
        </p:nvSpPr>
        <p:spPr bwMode="gray">
          <a:xfrm>
            <a:off x="4713240" y="1569458"/>
            <a:ext cx="3970339" cy="521397"/>
          </a:xfrm>
          <a:prstGeom prst="rect">
            <a:avLst/>
          </a:prstGeom>
          <a:solidFill>
            <a:srgbClr val="99CCFF"/>
          </a:solidFill>
          <a:ln w="9525">
            <a:solidFill>
              <a:schemeClr val="tx2"/>
            </a:solidFill>
            <a:miter lim="800000"/>
            <a:headEnd/>
            <a:tailEnd/>
          </a:ln>
        </p:spPr>
        <p:txBody>
          <a:bodyPr tIns="91440" bIns="91440" anchor="ctr"/>
          <a:lstStyle/>
          <a:p>
            <a:pPr algn="ctr"/>
            <a:r>
              <a:rPr lang="en-US" b="1" dirty="0" smtClean="0">
                <a:solidFill>
                  <a:schemeClr val="tx2"/>
                </a:solidFill>
              </a:rPr>
              <a:t>Neonatal Critical Care</a:t>
            </a:r>
            <a:r>
              <a:rPr lang="en-US" sz="1600" b="1" dirty="0" smtClean="0">
                <a:solidFill>
                  <a:schemeClr val="tx2"/>
                </a:solidFill>
              </a:rPr>
              <a:t>	</a:t>
            </a:r>
            <a:endParaRPr lang="en-US" sz="1600" b="1" dirty="0">
              <a:solidFill>
                <a:schemeClr val="tx2"/>
              </a:solidFill>
            </a:endParaRPr>
          </a:p>
        </p:txBody>
      </p:sp>
    </p:spTree>
    <p:extLst>
      <p:ext uri="{BB962C8B-B14F-4D97-AF65-F5344CB8AC3E}">
        <p14:creationId xmlns:p14="http://schemas.microsoft.com/office/powerpoint/2010/main" val="67876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Administration of blood/blood components (36430, 36440)</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Administration of intravenous fluids (</a:t>
            </a:r>
            <a:r>
              <a:rPr lang="en-US" altLang="en-US" sz="1400" i="1" dirty="0" smtClean="0">
                <a:solidFill>
                  <a:srgbClr val="333333"/>
                </a:solidFill>
              </a:rPr>
              <a:t>96360–96361</a:t>
            </a:r>
            <a:r>
              <a:rPr lang="en-US" altLang="en-US" sz="1400" i="1" dirty="0">
                <a:solidFill>
                  <a:srgbClr val="333333"/>
                </a:solidFill>
              </a:rPr>
              <a:t>)</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Administration of surfactant (94610)</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Bladder aspiration, suprapubic (51100)</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Bladder catheterization (51701, 51702)</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Car seat evaluation (</a:t>
            </a:r>
            <a:r>
              <a:rPr lang="en-US" altLang="en-US" sz="1400" i="1" dirty="0" smtClean="0">
                <a:solidFill>
                  <a:srgbClr val="333333"/>
                </a:solidFill>
              </a:rPr>
              <a:t>94780–94781</a:t>
            </a:r>
            <a:r>
              <a:rPr lang="en-US" altLang="en-US" sz="1400" i="1" dirty="0">
                <a:solidFill>
                  <a:srgbClr val="333333"/>
                </a:solidFill>
              </a:rPr>
              <a:t>)</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Catheterization umbilical artery (36660)</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Catheterization umbilical vein (36510)</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Central venous catheter, centrally inserted (36555)</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Endotracheal intubation (31500)</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Lumbar puncture (62270)</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Oral or nasogastric tube placement (43752)</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Pulmonary function testing, performed at the bedside (94375)</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Pulse or ear oximetry (</a:t>
            </a:r>
            <a:r>
              <a:rPr lang="en-US" altLang="en-US" sz="1400" i="1" dirty="0" smtClean="0">
                <a:solidFill>
                  <a:srgbClr val="333333"/>
                </a:solidFill>
              </a:rPr>
              <a:t>94760–94762</a:t>
            </a:r>
            <a:r>
              <a:rPr lang="en-US" altLang="en-US" sz="1400" i="1" dirty="0">
                <a:solidFill>
                  <a:srgbClr val="333333"/>
                </a:solidFill>
              </a:rPr>
              <a:t>)</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Vascular access, arteries (36140, 36620)</a:t>
            </a:r>
          </a:p>
          <a:p>
            <a:pPr marL="742950" lvl="4" indent="-285750">
              <a:spcAft>
                <a:spcPts val="600"/>
              </a:spcAft>
              <a:buClr>
                <a:srgbClr val="99CCFF"/>
              </a:buClr>
              <a:buSzPct val="100000"/>
              <a:buFont typeface="Arial" panose="020B0604020202020204" pitchFamily="34" charset="0"/>
              <a:buChar char="•"/>
              <a:defRPr/>
            </a:pPr>
            <a:r>
              <a:rPr lang="en-US" altLang="en-US" sz="1400" i="1" dirty="0">
                <a:solidFill>
                  <a:srgbClr val="333333"/>
                </a:solidFill>
              </a:rPr>
              <a:t>Vascular access, venous (</a:t>
            </a:r>
            <a:r>
              <a:rPr lang="en-US" altLang="en-US" sz="1400" i="1" dirty="0" smtClean="0">
                <a:solidFill>
                  <a:srgbClr val="333333"/>
                </a:solidFill>
              </a:rPr>
              <a:t>36400–36406</a:t>
            </a:r>
            <a:r>
              <a:rPr lang="en-US" altLang="en-US" sz="1400" i="1" dirty="0">
                <a:solidFill>
                  <a:srgbClr val="333333"/>
                </a:solidFill>
              </a:rPr>
              <a:t>, 36420, 36600)</a:t>
            </a:r>
          </a:p>
          <a:p>
            <a:pPr marL="742950" lvl="4" indent="-285750">
              <a:spcAft>
                <a:spcPts val="600"/>
              </a:spcAft>
              <a:buClr>
                <a:srgbClr val="99CCFF"/>
              </a:buClr>
              <a:buSzPct val="100000"/>
              <a:buFont typeface="Arial" panose="020B0604020202020204" pitchFamily="34" charset="0"/>
              <a:buChar char="•"/>
              <a:defRPr/>
            </a:pPr>
            <a:r>
              <a:rPr lang="en-US" altLang="en-US" sz="1400" i="1" dirty="0" err="1">
                <a:solidFill>
                  <a:srgbClr val="333333"/>
                </a:solidFill>
              </a:rPr>
              <a:t>Ventilatory</a:t>
            </a:r>
            <a:r>
              <a:rPr lang="en-US" altLang="en-US" sz="1400" i="1" dirty="0">
                <a:solidFill>
                  <a:srgbClr val="333333"/>
                </a:solidFill>
              </a:rPr>
              <a:t> management (</a:t>
            </a:r>
            <a:r>
              <a:rPr lang="en-US" altLang="en-US" sz="1400" i="1" dirty="0" smtClean="0">
                <a:solidFill>
                  <a:srgbClr val="333333"/>
                </a:solidFill>
              </a:rPr>
              <a:t>94002–94004</a:t>
            </a:r>
            <a:r>
              <a:rPr lang="en-US" altLang="en-US" sz="1400" i="1" dirty="0">
                <a:solidFill>
                  <a:srgbClr val="333333"/>
                </a:solidFill>
              </a:rPr>
              <a:t>, 94660)</a:t>
            </a:r>
          </a:p>
        </p:txBody>
      </p:sp>
      <p:sp>
        <p:nvSpPr>
          <p:cNvPr id="6" name="Title 5"/>
          <p:cNvSpPr>
            <a:spLocks noGrp="1"/>
          </p:cNvSpPr>
          <p:nvPr>
            <p:ph type="title"/>
          </p:nvPr>
        </p:nvSpPr>
        <p:spPr>
          <a:xfrm>
            <a:off x="457199" y="342900"/>
            <a:ext cx="8876372" cy="723900"/>
          </a:xfrm>
        </p:spPr>
        <p:txBody>
          <a:bodyPr/>
          <a:lstStyle/>
          <a:p>
            <a:pPr marL="114300" lvl="3" indent="0" eaLnBrk="1" hangingPunct="1">
              <a:spcBef>
                <a:spcPts val="600"/>
              </a:spcBef>
              <a:spcAft>
                <a:spcPts val="1200"/>
              </a:spcAft>
              <a:buClr>
                <a:srgbClr val="99CCFF"/>
              </a:buClr>
              <a:buSzPct val="150000"/>
              <a:buNone/>
              <a:defRPr/>
            </a:pPr>
            <a:r>
              <a:rPr lang="en-US" altLang="en-US" b="1" dirty="0">
                <a:solidFill>
                  <a:schemeClr val="accent2"/>
                </a:solidFill>
              </a:rPr>
              <a:t>The following services are included in neonatal critical care </a:t>
            </a:r>
            <a:r>
              <a:rPr lang="en-US" altLang="en-US" b="1" dirty="0" smtClean="0">
                <a:solidFill>
                  <a:schemeClr val="accent2"/>
                </a:solidFill>
              </a:rPr>
              <a:t>&amp; may NOT </a:t>
            </a:r>
            <a:r>
              <a:rPr lang="en-US" altLang="en-US" b="1" dirty="0">
                <a:solidFill>
                  <a:schemeClr val="accent2"/>
                </a:solidFill>
              </a:rPr>
              <a:t>be separately reported:</a:t>
            </a:r>
          </a:p>
        </p:txBody>
      </p:sp>
    </p:spTree>
    <p:extLst>
      <p:ext uri="{BB962C8B-B14F-4D97-AF65-F5344CB8AC3E}">
        <p14:creationId xmlns:p14="http://schemas.microsoft.com/office/powerpoint/2010/main" val="1069488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2938520"/>
            <a:ext cx="8229600" cy="3194983"/>
          </a:xfrm>
        </p:spPr>
        <p:txBody>
          <a:bodyPr/>
          <a:lstStyle/>
          <a:p>
            <a:pPr lvl="1"/>
            <a:r>
              <a:rPr lang="en-US" dirty="0"/>
              <a:t>Billing Requirements for Critical Care:</a:t>
            </a:r>
          </a:p>
          <a:p>
            <a:pPr lvl="2"/>
            <a:r>
              <a:rPr lang="en-US" dirty="0"/>
              <a:t>Critical care is defined as the direct delivery of medical care for a critically ill or critically injured patient. </a:t>
            </a:r>
          </a:p>
          <a:p>
            <a:pPr lvl="2"/>
            <a:r>
              <a:rPr lang="en-US" dirty="0"/>
              <a:t>A critical illness or injury acutely impairs one or more vital organ systems such that there is a high probability of imminent or life threatening deterioration in the patient’s condition. </a:t>
            </a:r>
          </a:p>
          <a:p>
            <a:pPr lvl="2">
              <a:spcAft>
                <a:spcPts val="600"/>
              </a:spcAft>
            </a:pPr>
            <a:r>
              <a:rPr lang="en-US" dirty="0"/>
              <a:t>Critical care involves high complexity decision making to assess, manipulate, and support vital system functions to treat single, or multiple, vital organ system failure; and/or to prevent further life threatening deterioration of the patient’s condition. Examples of vital organ system failure include (but are not limited to): </a:t>
            </a:r>
          </a:p>
          <a:p>
            <a:pPr lvl="3">
              <a:spcAft>
                <a:spcPts val="0"/>
              </a:spcAft>
            </a:pPr>
            <a:r>
              <a:rPr lang="en-US" dirty="0"/>
              <a:t>Central nervous system failure; </a:t>
            </a:r>
          </a:p>
          <a:p>
            <a:pPr lvl="3">
              <a:spcAft>
                <a:spcPts val="0"/>
              </a:spcAft>
            </a:pPr>
            <a:r>
              <a:rPr lang="en-US" dirty="0"/>
              <a:t>Circulatory failure; </a:t>
            </a:r>
          </a:p>
          <a:p>
            <a:pPr lvl="3">
              <a:spcAft>
                <a:spcPts val="0"/>
              </a:spcAft>
            </a:pPr>
            <a:r>
              <a:rPr lang="en-US" dirty="0"/>
              <a:t>Shock; </a:t>
            </a:r>
          </a:p>
          <a:p>
            <a:pPr lvl="3">
              <a:spcAft>
                <a:spcPts val="0"/>
              </a:spcAft>
            </a:pPr>
            <a:r>
              <a:rPr lang="en-US" dirty="0"/>
              <a:t>Renal, hepatic, metabolic, and/or respiratory failure. </a:t>
            </a:r>
          </a:p>
          <a:p>
            <a:endParaRPr lang="en-US" dirty="0"/>
          </a:p>
        </p:txBody>
      </p:sp>
      <p:sp>
        <p:nvSpPr>
          <p:cNvPr id="6" name="Title 5"/>
          <p:cNvSpPr>
            <a:spLocks noGrp="1"/>
          </p:cNvSpPr>
          <p:nvPr>
            <p:ph type="title"/>
          </p:nvPr>
        </p:nvSpPr>
        <p:spPr/>
        <p:txBody>
          <a:bodyPr/>
          <a:lstStyle/>
          <a:p>
            <a:r>
              <a:rPr lang="en-US" dirty="0" smtClean="0"/>
              <a:t>Billing </a:t>
            </a:r>
            <a:r>
              <a:rPr lang="en-US" dirty="0" smtClean="0"/>
              <a:t>Critical </a:t>
            </a:r>
            <a:r>
              <a:rPr lang="en-US" dirty="0"/>
              <a:t>C</a:t>
            </a:r>
            <a:r>
              <a:rPr lang="en-US" dirty="0" smtClean="0"/>
              <a:t>are</a:t>
            </a:r>
            <a:endParaRPr lang="en-US" dirty="0"/>
          </a:p>
        </p:txBody>
      </p:sp>
      <p:cxnSp>
        <p:nvCxnSpPr>
          <p:cNvPr id="4" name="Straight Connector 3"/>
          <p:cNvCxnSpPr/>
          <p:nvPr/>
        </p:nvCxnSpPr>
        <p:spPr bwMode="auto">
          <a:xfrm>
            <a:off x="345645" y="2047524"/>
            <a:ext cx="8641125" cy="0"/>
          </a:xfrm>
          <a:prstGeom prst="line">
            <a:avLst/>
          </a:prstGeom>
          <a:noFill/>
          <a:ln w="38100" cap="flat" cmpd="sng" algn="ctr">
            <a:solidFill>
              <a:srgbClr val="000000"/>
            </a:solidFill>
            <a:prstDash val="solid"/>
            <a:round/>
            <a:headEnd type="none" w="med" len="med"/>
            <a:tailEnd type="triangle" w="med" len="med"/>
          </a:ln>
          <a:effectLst/>
        </p:spPr>
      </p:cxnSp>
      <p:cxnSp>
        <p:nvCxnSpPr>
          <p:cNvPr id="5" name="Straight Connector 4"/>
          <p:cNvCxnSpPr/>
          <p:nvPr/>
        </p:nvCxnSpPr>
        <p:spPr bwMode="auto">
          <a:xfrm>
            <a:off x="345645" y="1586664"/>
            <a:ext cx="0" cy="921720"/>
          </a:xfrm>
          <a:prstGeom prst="line">
            <a:avLst/>
          </a:prstGeom>
          <a:noFill/>
          <a:ln w="28575" cap="flat" cmpd="sng" algn="ctr">
            <a:solidFill>
              <a:srgbClr val="000000"/>
            </a:solidFill>
            <a:prstDash val="solid"/>
            <a:round/>
            <a:headEnd type="none" w="med" len="med"/>
            <a:tailEnd type="none" w="med" len="med"/>
          </a:ln>
          <a:effectLst/>
        </p:spPr>
      </p:cxnSp>
      <p:cxnSp>
        <p:nvCxnSpPr>
          <p:cNvPr id="8" name="Straight Connector 7"/>
          <p:cNvCxnSpPr/>
          <p:nvPr/>
        </p:nvCxnSpPr>
        <p:spPr bwMode="auto">
          <a:xfrm>
            <a:off x="3072400" y="1586664"/>
            <a:ext cx="0" cy="921720"/>
          </a:xfrm>
          <a:prstGeom prst="line">
            <a:avLst/>
          </a:prstGeom>
          <a:noFill/>
          <a:ln w="28575" cap="flat" cmpd="sng" algn="ctr">
            <a:solidFill>
              <a:srgbClr val="000000"/>
            </a:solidFill>
            <a:prstDash val="solid"/>
            <a:round/>
            <a:headEnd type="none" w="med" len="med"/>
            <a:tailEnd type="none" w="med" len="med"/>
          </a:ln>
          <a:effectLst/>
        </p:spPr>
      </p:cxnSp>
      <p:cxnSp>
        <p:nvCxnSpPr>
          <p:cNvPr id="9" name="Straight Connector 8"/>
          <p:cNvCxnSpPr/>
          <p:nvPr/>
        </p:nvCxnSpPr>
        <p:spPr bwMode="auto">
          <a:xfrm>
            <a:off x="5799155" y="1586664"/>
            <a:ext cx="0" cy="921720"/>
          </a:xfrm>
          <a:prstGeom prst="line">
            <a:avLst/>
          </a:prstGeom>
          <a:noFill/>
          <a:ln w="28575" cap="flat" cmpd="sng" algn="ctr">
            <a:solidFill>
              <a:srgbClr val="000000"/>
            </a:solidFill>
            <a:prstDash val="solid"/>
            <a:round/>
            <a:headEnd type="none" w="med" len="med"/>
            <a:tailEnd type="none" w="med" len="med"/>
          </a:ln>
          <a:effectLst/>
        </p:spPr>
      </p:cxnSp>
      <p:cxnSp>
        <p:nvCxnSpPr>
          <p:cNvPr id="10" name="Straight Connector 9"/>
          <p:cNvCxnSpPr/>
          <p:nvPr/>
        </p:nvCxnSpPr>
        <p:spPr bwMode="auto">
          <a:xfrm>
            <a:off x="8564315" y="1586664"/>
            <a:ext cx="0" cy="921720"/>
          </a:xfrm>
          <a:prstGeom prst="line">
            <a:avLst/>
          </a:prstGeom>
          <a:noFill/>
          <a:ln w="28575" cap="flat" cmpd="sng" algn="ctr">
            <a:solidFill>
              <a:srgbClr val="000000"/>
            </a:solidFill>
            <a:prstDash val="solid"/>
            <a:round/>
            <a:headEnd type="none" w="med" len="med"/>
            <a:tailEnd type="none" w="med" len="med"/>
          </a:ln>
          <a:effectLst/>
        </p:spPr>
      </p:cxnSp>
      <p:cxnSp>
        <p:nvCxnSpPr>
          <p:cNvPr id="11" name="Straight Arrow Connector 10"/>
          <p:cNvCxnSpPr/>
          <p:nvPr/>
        </p:nvCxnSpPr>
        <p:spPr bwMode="auto">
          <a:xfrm>
            <a:off x="384050" y="2277954"/>
            <a:ext cx="2649945" cy="0"/>
          </a:xfrm>
          <a:prstGeom prst="straightConnector1">
            <a:avLst/>
          </a:prstGeom>
          <a:noFill/>
          <a:ln w="19050" cap="flat" cmpd="sng" algn="ctr">
            <a:solidFill>
              <a:srgbClr val="000000"/>
            </a:solidFill>
            <a:prstDash val="sysDash"/>
            <a:round/>
            <a:headEnd type="triangle"/>
            <a:tailEnd type="triangle"/>
          </a:ln>
          <a:effectLst/>
        </p:spPr>
      </p:cxnSp>
      <p:cxnSp>
        <p:nvCxnSpPr>
          <p:cNvPr id="12" name="Straight Arrow Connector 11"/>
          <p:cNvCxnSpPr/>
          <p:nvPr/>
        </p:nvCxnSpPr>
        <p:spPr bwMode="auto">
          <a:xfrm>
            <a:off x="3110805" y="2277954"/>
            <a:ext cx="2649945" cy="0"/>
          </a:xfrm>
          <a:prstGeom prst="straightConnector1">
            <a:avLst/>
          </a:prstGeom>
          <a:noFill/>
          <a:ln w="19050" cap="flat" cmpd="sng" algn="ctr">
            <a:solidFill>
              <a:srgbClr val="000000"/>
            </a:solidFill>
            <a:prstDash val="sysDash"/>
            <a:round/>
            <a:headEnd type="triangle"/>
            <a:tailEnd type="triangle"/>
          </a:ln>
          <a:effectLst/>
        </p:spPr>
      </p:cxnSp>
      <p:cxnSp>
        <p:nvCxnSpPr>
          <p:cNvPr id="13" name="Straight Arrow Connector 12"/>
          <p:cNvCxnSpPr/>
          <p:nvPr/>
        </p:nvCxnSpPr>
        <p:spPr bwMode="auto">
          <a:xfrm>
            <a:off x="5837560" y="2277954"/>
            <a:ext cx="2688350" cy="0"/>
          </a:xfrm>
          <a:prstGeom prst="straightConnector1">
            <a:avLst/>
          </a:prstGeom>
          <a:noFill/>
          <a:ln w="19050" cap="flat" cmpd="sng" algn="ctr">
            <a:solidFill>
              <a:srgbClr val="000000"/>
            </a:solidFill>
            <a:prstDash val="sysDash"/>
            <a:round/>
            <a:headEnd type="triangle"/>
            <a:tailEnd type="triangle"/>
          </a:ln>
          <a:effectLst/>
        </p:spPr>
      </p:cxnSp>
      <p:sp>
        <p:nvSpPr>
          <p:cNvPr id="14" name="TextBox 13"/>
          <p:cNvSpPr txBox="1"/>
          <p:nvPr/>
        </p:nvSpPr>
        <p:spPr>
          <a:xfrm>
            <a:off x="1036935" y="2263014"/>
            <a:ext cx="1420985" cy="307777"/>
          </a:xfrm>
          <a:prstGeom prst="rect">
            <a:avLst/>
          </a:prstGeom>
          <a:noFill/>
        </p:spPr>
        <p:txBody>
          <a:bodyPr wrap="square" rtlCol="0">
            <a:spAutoFit/>
          </a:bodyPr>
          <a:lstStyle/>
          <a:p>
            <a:pPr algn="ctr" defTabSz="914400" fontAlgn="base">
              <a:spcBef>
                <a:spcPct val="0"/>
              </a:spcBef>
              <a:spcAft>
                <a:spcPct val="0"/>
              </a:spcAft>
            </a:pPr>
            <a:r>
              <a:rPr lang="en-US" sz="1400" dirty="0" smtClean="0">
                <a:solidFill>
                  <a:srgbClr val="000000"/>
                </a:solidFill>
                <a:cs typeface="Arial" charset="0"/>
              </a:rPr>
              <a:t>0-29 minutes</a:t>
            </a:r>
            <a:endParaRPr lang="en-US" sz="1400" dirty="0">
              <a:solidFill>
                <a:srgbClr val="000000"/>
              </a:solidFill>
              <a:cs typeface="Arial" charset="0"/>
            </a:endParaRPr>
          </a:p>
        </p:txBody>
      </p:sp>
      <p:sp>
        <p:nvSpPr>
          <p:cNvPr id="15" name="TextBox 14"/>
          <p:cNvSpPr txBox="1"/>
          <p:nvPr/>
        </p:nvSpPr>
        <p:spPr>
          <a:xfrm>
            <a:off x="3802095" y="2269719"/>
            <a:ext cx="1420985" cy="307777"/>
          </a:xfrm>
          <a:prstGeom prst="rect">
            <a:avLst/>
          </a:prstGeom>
          <a:noFill/>
        </p:spPr>
        <p:txBody>
          <a:bodyPr wrap="square" rtlCol="0">
            <a:spAutoFit/>
          </a:bodyPr>
          <a:lstStyle/>
          <a:p>
            <a:pPr algn="ctr" defTabSz="914400" fontAlgn="base">
              <a:spcBef>
                <a:spcPct val="0"/>
              </a:spcBef>
              <a:spcAft>
                <a:spcPct val="0"/>
              </a:spcAft>
            </a:pPr>
            <a:r>
              <a:rPr lang="en-US" sz="1400" dirty="0" smtClean="0">
                <a:solidFill>
                  <a:srgbClr val="000000"/>
                </a:solidFill>
                <a:cs typeface="Arial" charset="0"/>
              </a:rPr>
              <a:t>30-74 minutes</a:t>
            </a:r>
            <a:endParaRPr lang="en-US" sz="1400" dirty="0">
              <a:solidFill>
                <a:srgbClr val="000000"/>
              </a:solidFill>
              <a:cs typeface="Arial" charset="0"/>
            </a:endParaRPr>
          </a:p>
        </p:txBody>
      </p:sp>
      <p:sp>
        <p:nvSpPr>
          <p:cNvPr id="16" name="TextBox 15"/>
          <p:cNvSpPr txBox="1"/>
          <p:nvPr/>
        </p:nvSpPr>
        <p:spPr>
          <a:xfrm>
            <a:off x="6605660" y="2263014"/>
            <a:ext cx="1420985" cy="523220"/>
          </a:xfrm>
          <a:prstGeom prst="rect">
            <a:avLst/>
          </a:prstGeom>
          <a:noFill/>
        </p:spPr>
        <p:txBody>
          <a:bodyPr wrap="square" rtlCol="0">
            <a:spAutoFit/>
          </a:bodyPr>
          <a:lstStyle/>
          <a:p>
            <a:pPr algn="ctr" defTabSz="914400" fontAlgn="base">
              <a:spcBef>
                <a:spcPct val="0"/>
              </a:spcBef>
              <a:spcAft>
                <a:spcPct val="0"/>
              </a:spcAft>
            </a:pPr>
            <a:r>
              <a:rPr lang="en-US" sz="1400" dirty="0" smtClean="0">
                <a:solidFill>
                  <a:srgbClr val="000000"/>
                </a:solidFill>
                <a:cs typeface="Arial" charset="0"/>
              </a:rPr>
              <a:t>Each additional 30 minutes</a:t>
            </a:r>
            <a:endParaRPr lang="en-US" sz="1400" dirty="0">
              <a:solidFill>
                <a:srgbClr val="000000"/>
              </a:solidFill>
              <a:cs typeface="Arial" charset="0"/>
            </a:endParaRPr>
          </a:p>
        </p:txBody>
      </p:sp>
      <p:sp>
        <p:nvSpPr>
          <p:cNvPr id="17" name="TextBox 16"/>
          <p:cNvSpPr txBox="1"/>
          <p:nvPr/>
        </p:nvSpPr>
        <p:spPr>
          <a:xfrm>
            <a:off x="556872" y="1624532"/>
            <a:ext cx="2381110" cy="338554"/>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srgbClr val="003366"/>
                </a:solidFill>
                <a:cs typeface="Arial" charset="0"/>
              </a:rPr>
              <a:t>Appropriate E/M Code</a:t>
            </a:r>
            <a:endParaRPr lang="en-US" sz="1600" b="1" dirty="0">
              <a:solidFill>
                <a:srgbClr val="003366"/>
              </a:solidFill>
              <a:cs typeface="Arial" charset="0"/>
            </a:endParaRPr>
          </a:p>
        </p:txBody>
      </p:sp>
      <p:sp>
        <p:nvSpPr>
          <p:cNvPr id="18" name="TextBox 17"/>
          <p:cNvSpPr txBox="1"/>
          <p:nvPr/>
        </p:nvSpPr>
        <p:spPr>
          <a:xfrm>
            <a:off x="3519679" y="1624532"/>
            <a:ext cx="1997060" cy="338554"/>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srgbClr val="003366"/>
                </a:solidFill>
                <a:cs typeface="Arial" charset="0"/>
              </a:rPr>
              <a:t>CPT 99291</a:t>
            </a:r>
            <a:endParaRPr lang="en-US" sz="1600" b="1" dirty="0">
              <a:solidFill>
                <a:srgbClr val="003366"/>
              </a:solidFill>
              <a:cs typeface="Arial" charset="0"/>
            </a:endParaRPr>
          </a:p>
        </p:txBody>
      </p:sp>
      <p:sp>
        <p:nvSpPr>
          <p:cNvPr id="19" name="TextBox 18"/>
          <p:cNvSpPr txBox="1"/>
          <p:nvPr/>
        </p:nvSpPr>
        <p:spPr>
          <a:xfrm>
            <a:off x="6221609" y="1624532"/>
            <a:ext cx="2189085" cy="338554"/>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srgbClr val="003366"/>
                </a:solidFill>
                <a:cs typeface="Arial" charset="0"/>
              </a:rPr>
              <a:t>+ CPT 99292 X 1</a:t>
            </a:r>
            <a:endParaRPr lang="en-US" sz="1600" b="1" dirty="0">
              <a:solidFill>
                <a:srgbClr val="003366"/>
              </a:solidFill>
              <a:cs typeface="Arial" charset="0"/>
            </a:endParaRPr>
          </a:p>
        </p:txBody>
      </p:sp>
      <p:sp>
        <p:nvSpPr>
          <p:cNvPr id="20" name="TextBox 19"/>
          <p:cNvSpPr txBox="1"/>
          <p:nvPr/>
        </p:nvSpPr>
        <p:spPr>
          <a:xfrm>
            <a:off x="2688350" y="2448683"/>
            <a:ext cx="768100" cy="369332"/>
          </a:xfrm>
          <a:prstGeom prst="rect">
            <a:avLst/>
          </a:prstGeom>
          <a:noFill/>
        </p:spPr>
        <p:txBody>
          <a:bodyPr wrap="square" rtlCol="0">
            <a:spAutoFit/>
          </a:bodyPr>
          <a:lstStyle/>
          <a:p>
            <a:pPr algn="ctr" defTabSz="914400" fontAlgn="base">
              <a:spcBef>
                <a:spcPct val="0"/>
              </a:spcBef>
              <a:spcAft>
                <a:spcPct val="0"/>
              </a:spcAft>
            </a:pPr>
            <a:r>
              <a:rPr lang="en-US" b="1" dirty="0" smtClean="0">
                <a:solidFill>
                  <a:srgbClr val="000000"/>
                </a:solidFill>
                <a:cs typeface="Arial" charset="0"/>
              </a:rPr>
              <a:t>30’</a:t>
            </a:r>
            <a:endParaRPr lang="en-US" b="1" dirty="0">
              <a:solidFill>
                <a:srgbClr val="000000"/>
              </a:solidFill>
              <a:cs typeface="Arial" charset="0"/>
            </a:endParaRPr>
          </a:p>
        </p:txBody>
      </p:sp>
      <p:sp>
        <p:nvSpPr>
          <p:cNvPr id="21" name="TextBox 20"/>
          <p:cNvSpPr txBox="1"/>
          <p:nvPr/>
        </p:nvSpPr>
        <p:spPr>
          <a:xfrm>
            <a:off x="5415105" y="2431574"/>
            <a:ext cx="768100" cy="369332"/>
          </a:xfrm>
          <a:prstGeom prst="rect">
            <a:avLst/>
          </a:prstGeom>
          <a:noFill/>
        </p:spPr>
        <p:txBody>
          <a:bodyPr wrap="square" rtlCol="0">
            <a:spAutoFit/>
          </a:bodyPr>
          <a:lstStyle/>
          <a:p>
            <a:pPr algn="ctr" defTabSz="914400" fontAlgn="base">
              <a:spcBef>
                <a:spcPct val="0"/>
              </a:spcBef>
              <a:spcAft>
                <a:spcPct val="0"/>
              </a:spcAft>
            </a:pPr>
            <a:r>
              <a:rPr lang="en-US" b="1" dirty="0" smtClean="0">
                <a:solidFill>
                  <a:srgbClr val="000000"/>
                </a:solidFill>
                <a:cs typeface="Arial" charset="0"/>
              </a:rPr>
              <a:t>75’</a:t>
            </a:r>
            <a:endParaRPr lang="en-US" b="1" dirty="0">
              <a:solidFill>
                <a:srgbClr val="000000"/>
              </a:solidFill>
              <a:cs typeface="Arial" charset="0"/>
            </a:endParaRPr>
          </a:p>
        </p:txBody>
      </p:sp>
      <p:sp>
        <p:nvSpPr>
          <p:cNvPr id="22" name="TextBox 21"/>
          <p:cNvSpPr txBox="1"/>
          <p:nvPr/>
        </p:nvSpPr>
        <p:spPr>
          <a:xfrm>
            <a:off x="8218670" y="2431574"/>
            <a:ext cx="768100" cy="369332"/>
          </a:xfrm>
          <a:prstGeom prst="rect">
            <a:avLst/>
          </a:prstGeom>
          <a:noFill/>
        </p:spPr>
        <p:txBody>
          <a:bodyPr wrap="square" rtlCol="0">
            <a:spAutoFit/>
          </a:bodyPr>
          <a:lstStyle/>
          <a:p>
            <a:pPr algn="ctr" defTabSz="914400" fontAlgn="base">
              <a:spcBef>
                <a:spcPct val="0"/>
              </a:spcBef>
              <a:spcAft>
                <a:spcPct val="0"/>
              </a:spcAft>
            </a:pPr>
            <a:r>
              <a:rPr lang="en-US" b="1" dirty="0" smtClean="0">
                <a:solidFill>
                  <a:srgbClr val="000000"/>
                </a:solidFill>
                <a:cs typeface="Arial" charset="0"/>
              </a:rPr>
              <a:t>105’+</a:t>
            </a:r>
            <a:endParaRPr lang="en-US" b="1" dirty="0">
              <a:solidFill>
                <a:srgbClr val="000000"/>
              </a:solidFill>
              <a:cs typeface="Arial" charset="0"/>
            </a:endParaRPr>
          </a:p>
        </p:txBody>
      </p:sp>
      <p:sp>
        <p:nvSpPr>
          <p:cNvPr id="23" name="TextBox 22"/>
          <p:cNvSpPr txBox="1"/>
          <p:nvPr/>
        </p:nvSpPr>
        <p:spPr>
          <a:xfrm>
            <a:off x="0" y="2446292"/>
            <a:ext cx="768100" cy="369332"/>
          </a:xfrm>
          <a:prstGeom prst="rect">
            <a:avLst/>
          </a:prstGeom>
          <a:noFill/>
        </p:spPr>
        <p:txBody>
          <a:bodyPr wrap="square" rtlCol="0">
            <a:spAutoFit/>
          </a:bodyPr>
          <a:lstStyle/>
          <a:p>
            <a:pPr algn="ctr" defTabSz="914400" fontAlgn="base">
              <a:spcBef>
                <a:spcPct val="0"/>
              </a:spcBef>
              <a:spcAft>
                <a:spcPct val="0"/>
              </a:spcAft>
            </a:pPr>
            <a:r>
              <a:rPr lang="en-US" b="1" dirty="0" smtClean="0">
                <a:solidFill>
                  <a:srgbClr val="000000"/>
                </a:solidFill>
                <a:cs typeface="Arial" charset="0"/>
              </a:rPr>
              <a:t>0’</a:t>
            </a:r>
            <a:endParaRPr lang="en-US" b="1" dirty="0">
              <a:solidFill>
                <a:srgbClr val="000000"/>
              </a:solidFill>
              <a:cs typeface="Arial" charset="0"/>
            </a:endParaRPr>
          </a:p>
        </p:txBody>
      </p:sp>
    </p:spTree>
    <p:extLst>
      <p:ext uri="{BB962C8B-B14F-4D97-AF65-F5344CB8AC3E}">
        <p14:creationId xmlns:p14="http://schemas.microsoft.com/office/powerpoint/2010/main" val="41377180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AnQ22MeIYN3OFvcilK5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eNAFWGXhEq0x_KaDI5oKg"/>
</p:tagLst>
</file>

<file path=ppt/theme/theme1.xml><?xml version="1.0" encoding="utf-8"?>
<a:theme xmlns:a="http://schemas.openxmlformats.org/drawingml/2006/main" name="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h_ppt_4x3_200429" id="{3EDA20D7-06CC-7F4E-9E4E-A76C50BEF802}" vid="{E9719136-E6AE-2C4C-832B-A5731A77F3E7}"/>
    </a:ext>
  </a:extLst>
</a:theme>
</file>

<file path=ppt/theme/theme2.xml><?xml version="1.0" encoding="utf-8"?>
<a:theme xmlns:a="http://schemas.openxmlformats.org/drawingml/2006/main" name="UNC-template_Blank">
  <a:themeElements>
    <a:clrScheme name="UNC Healthcare">
      <a:dk1>
        <a:srgbClr val="000000"/>
      </a:dk1>
      <a:lt1>
        <a:srgbClr val="FFFFFF"/>
      </a:lt1>
      <a:dk2>
        <a:srgbClr val="003366"/>
      </a:dk2>
      <a:lt2>
        <a:srgbClr val="FFFFFF"/>
      </a:lt2>
      <a:accent1>
        <a:srgbClr val="364D6E"/>
      </a:accent1>
      <a:accent2>
        <a:srgbClr val="6F8DB9"/>
      </a:accent2>
      <a:accent3>
        <a:srgbClr val="9DB1CF"/>
      </a:accent3>
      <a:accent4>
        <a:srgbClr val="C3CFE1"/>
      </a:accent4>
      <a:accent5>
        <a:srgbClr val="DFE5EF"/>
      </a:accent5>
      <a:accent6>
        <a:srgbClr val="FFFF66"/>
      </a:accent6>
      <a:hlink>
        <a:srgbClr val="99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C-template 1">
        <a:dk1>
          <a:srgbClr val="000000"/>
        </a:dk1>
        <a:lt1>
          <a:srgbClr val="FFFFFF"/>
        </a:lt1>
        <a:dk2>
          <a:srgbClr val="B2B2B2"/>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2">
        <a:dk1>
          <a:srgbClr val="000000"/>
        </a:dk1>
        <a:lt1>
          <a:srgbClr val="FFFFFF"/>
        </a:lt1>
        <a:dk2>
          <a:srgbClr val="99CCFF"/>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3">
        <a:dk1>
          <a:srgbClr val="000000"/>
        </a:dk1>
        <a:lt1>
          <a:srgbClr val="FFFFFF"/>
        </a:lt1>
        <a:dk2>
          <a:srgbClr val="003366"/>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57748F7B623445B3F59DE97D39AF9E" ma:contentTypeVersion="12" ma:contentTypeDescription="Create a new document." ma:contentTypeScope="" ma:versionID="e0d41c59f971d85e9e0863187f49264e">
  <xsd:schema xmlns:xsd="http://www.w3.org/2001/XMLSchema" xmlns:xs="http://www.w3.org/2001/XMLSchema" xmlns:p="http://schemas.microsoft.com/office/2006/metadata/properties" xmlns:ns2="433301fd-6327-46b0-8f07-1dd56f79d9db" xmlns:ns3="686a8f2c-bfaf-4ad7-9398-9ae773d20429" targetNamespace="http://schemas.microsoft.com/office/2006/metadata/properties" ma:root="true" ma:fieldsID="64b73e73dd61229ac6697dca3a116f96" ns2:_="" ns3:_="">
    <xsd:import namespace="433301fd-6327-46b0-8f07-1dd56f79d9db"/>
    <xsd:import namespace="686a8f2c-bfaf-4ad7-9398-9ae773d204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301fd-6327-46b0-8f07-1dd56f79d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6a8f2c-bfaf-4ad7-9398-9ae773d204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2.xml><?xml version="1.0" encoding="utf-8"?>
<ds:datastoreItem xmlns:ds="http://schemas.openxmlformats.org/officeDocument/2006/customXml" ds:itemID="{EEF607C6-A57A-4B03-A83A-45F6327B7BA6}">
  <ds:schemaRefs>
    <ds:schemaRef ds:uri="http://purl.org/dc/elements/1.1/"/>
    <ds:schemaRef ds:uri="http://schemas.microsoft.com/office/2006/metadata/properties"/>
    <ds:schemaRef ds:uri="433301fd-6327-46b0-8f07-1dd56f79d9db"/>
    <ds:schemaRef ds:uri="http://purl.org/dc/terms/"/>
    <ds:schemaRef ds:uri="686a8f2c-bfaf-4ad7-9398-9ae773d20429"/>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E75BAB9-1744-4C14-A005-2631823F79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301fd-6327-46b0-8f07-1dd56f79d9db"/>
    <ds:schemaRef ds:uri="686a8f2c-bfaf-4ad7-9398-9ae773d204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unch_ppt_4x3_200429</Template>
  <TotalTime>1535</TotalTime>
  <Words>3968</Words>
  <Application>Microsoft Office PowerPoint</Application>
  <PresentationFormat>On-screen Show (4:3)</PresentationFormat>
  <Paragraphs>356</Paragraphs>
  <Slides>38</Slides>
  <Notes>21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9" baseType="lpstr">
      <vt:lpstr>Arial</vt:lpstr>
      <vt:lpstr>Arial Unicode MS</vt:lpstr>
      <vt:lpstr>Calibri</vt:lpstr>
      <vt:lpstr>Corbel</vt:lpstr>
      <vt:lpstr>Georgia</vt:lpstr>
      <vt:lpstr>System Font Regular</vt:lpstr>
      <vt:lpstr>Times New Roman</vt:lpstr>
      <vt:lpstr>Wingdings</vt:lpstr>
      <vt:lpstr>Office Theme</vt:lpstr>
      <vt:lpstr>UNC-template_Blank</vt:lpstr>
      <vt:lpstr>think-cell Slide</vt:lpstr>
      <vt:lpstr>UNC Health Department of Physician Compliance</vt:lpstr>
      <vt:lpstr>Agenda</vt:lpstr>
      <vt:lpstr>PowerPoint Presentation</vt:lpstr>
      <vt:lpstr>Compliance is Essential to Proper Reimbursement</vt:lpstr>
      <vt:lpstr>Newborn Care Services</vt:lpstr>
      <vt:lpstr>Critical Care Services</vt:lpstr>
      <vt:lpstr>Neonatal and Pediatric Critical Care</vt:lpstr>
      <vt:lpstr>The following services are included in neonatal critical care &amp; may NOT be separately reported:</vt:lpstr>
      <vt:lpstr>Billing Critical Care</vt:lpstr>
      <vt:lpstr>Critical Care Guidelines</vt:lpstr>
      <vt:lpstr>Critical Care Time</vt:lpstr>
      <vt:lpstr>Physicians and APPs may not combine critical care time</vt:lpstr>
      <vt:lpstr>Documenting Critical Care</vt:lpstr>
      <vt:lpstr>Pediatric Critical Care Patient Transport</vt:lpstr>
      <vt:lpstr>The following services are included in pediatric critical care transport:</vt:lpstr>
      <vt:lpstr>Supervision of Pediatric Critical Care Patient Transport</vt:lpstr>
      <vt:lpstr>Initial and Continuing Intensive Care Services</vt:lpstr>
      <vt:lpstr>Hospital Discharge Services</vt:lpstr>
      <vt:lpstr>Standby Services</vt:lpstr>
      <vt:lpstr>Title</vt:lpstr>
      <vt:lpstr>TRICARE Teaching Physician Guidelines</vt:lpstr>
      <vt:lpstr>TP Supervision Requirements for TRICARE</vt:lpstr>
      <vt:lpstr>TP Supervision Requirements for TRICARE, cntd.</vt:lpstr>
      <vt:lpstr>TP Documentation Requirements for TRICARE</vt:lpstr>
      <vt:lpstr>NC Medicaid Teaching Physician Guidelines</vt:lpstr>
      <vt:lpstr>TP Supervision Requirements for NC Medicaid</vt:lpstr>
      <vt:lpstr>TP Documentation Requirements for NC Medicaid</vt:lpstr>
      <vt:lpstr>Consultation Services</vt:lpstr>
      <vt:lpstr>View Consultations as a Three-Part Process</vt:lpstr>
      <vt:lpstr>Bill Consultation Codes for all Payors when Provided and Documented</vt:lpstr>
      <vt:lpstr>Documentation Integrity In the Medical Record </vt:lpstr>
      <vt:lpstr>Data Replication in Electronic Documentation</vt:lpstr>
      <vt:lpstr>What are Auditors Looking for?</vt:lpstr>
      <vt:lpstr>“Make Me the Author” Function in Epic</vt:lpstr>
      <vt:lpstr>UNC Health Policy on Use of Scribes</vt:lpstr>
      <vt:lpstr>Required Documentation</vt:lpstr>
      <vt:lpstr>Contact us – We are here to help!</vt:lpstr>
      <vt:lpstr>Thank you!</vt:lpstr>
    </vt:vector>
  </TitlesOfParts>
  <Manager/>
  <Company>UNCH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 Health</dc:title>
  <dc:subject/>
  <dc:creator>Sheffield, Dana P</dc:creator>
  <cp:keywords/>
  <dc:description/>
  <cp:lastModifiedBy>Runge, Melanie</cp:lastModifiedBy>
  <cp:revision>190</cp:revision>
  <dcterms:created xsi:type="dcterms:W3CDTF">2020-05-01T00:45:09Z</dcterms:created>
  <dcterms:modified xsi:type="dcterms:W3CDTF">2020-12-02T17:22:09Z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0x010100DA57748F7B623445B3F59DE97D39AF9E</vt:lpwstr>
  </property>
</Properties>
</file>