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8" r:id="rId3"/>
    <p:sldId id="281" r:id="rId4"/>
    <p:sldId id="280" r:id="rId5"/>
    <p:sldId id="279" r:id="rId6"/>
    <p:sldId id="265" r:id="rId7"/>
    <p:sldId id="266" r:id="rId8"/>
    <p:sldId id="271" r:id="rId9"/>
    <p:sldId id="272" r:id="rId10"/>
    <p:sldId id="273" r:id="rId11"/>
    <p:sldId id="276" r:id="rId12"/>
    <p:sldId id="277" r:id="rId13"/>
    <p:sldId id="260" r:id="rId14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se, Troy" initials="MT" lastIdx="1" clrIdx="0">
    <p:extLst>
      <p:ext uri="{19B8F6BF-5375-455C-9EA6-DF929625EA0E}">
        <p15:presenceInfo xmlns:p15="http://schemas.microsoft.com/office/powerpoint/2012/main" userId="S-1-5-21-344340502-4252695000-2390403120-1643540" providerId="AD"/>
      </p:ext>
    </p:extLst>
  </p:cmAuthor>
  <p:cmAuthor id="2" name="Morse, Troy" initials="MT [2]" lastIdx="2" clrIdx="1">
    <p:extLst>
      <p:ext uri="{19B8F6BF-5375-455C-9EA6-DF929625EA0E}">
        <p15:presenceInfo xmlns:p15="http://schemas.microsoft.com/office/powerpoint/2012/main" userId="S::tcmorse@ad.unc.edu::4614ff7c-95bf-4ba1-8818-79aa5f9d9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4B"/>
    <a:srgbClr val="4B9CD4"/>
    <a:srgbClr val="7DAED3"/>
    <a:srgbClr val="333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5"/>
    <p:restoredTop sz="93907" autoAdjust="0"/>
  </p:normalViewPr>
  <p:slideViewPr>
    <p:cSldViewPr snapToGrid="0" snapToObjects="1">
      <p:cViewPr varScale="1">
        <p:scale>
          <a:sx n="119" d="100"/>
          <a:sy n="119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se, Troy" userId="4614ff7c-95bf-4ba1-8818-79aa5f9d9111" providerId="ADAL" clId="{1C752B4B-A1A9-4AB7-AAF2-FDAA2038FEF0}"/>
    <pc:docChg chg="custSel addSld delSld modSld sldOrd">
      <pc:chgData name="Morse, Troy" userId="4614ff7c-95bf-4ba1-8818-79aa5f9d9111" providerId="ADAL" clId="{1C752B4B-A1A9-4AB7-AAF2-FDAA2038FEF0}" dt="2022-06-01T14:04:32.012" v="2977" actId="108"/>
      <pc:docMkLst>
        <pc:docMk/>
      </pc:docMkLst>
      <pc:sldChg chg="modSp mod">
        <pc:chgData name="Morse, Troy" userId="4614ff7c-95bf-4ba1-8818-79aa5f9d9111" providerId="ADAL" clId="{1C752B4B-A1A9-4AB7-AAF2-FDAA2038FEF0}" dt="2022-06-01T13:28:39.678" v="393" actId="20577"/>
        <pc:sldMkLst>
          <pc:docMk/>
          <pc:sldMk cId="2018195134" sldId="256"/>
        </pc:sldMkLst>
        <pc:spChg chg="mod">
          <ac:chgData name="Morse, Troy" userId="4614ff7c-95bf-4ba1-8818-79aa5f9d9111" providerId="ADAL" clId="{1C752B4B-A1A9-4AB7-AAF2-FDAA2038FEF0}" dt="2022-06-01T13:28:39.678" v="393" actId="20577"/>
          <ac:spMkLst>
            <pc:docMk/>
            <pc:sldMk cId="2018195134" sldId="256"/>
            <ac:spMk id="2" creationId="{00000000-0000-0000-0000-000000000000}"/>
          </ac:spMkLst>
        </pc:spChg>
      </pc:sldChg>
      <pc:sldChg chg="del">
        <pc:chgData name="Morse, Troy" userId="4614ff7c-95bf-4ba1-8818-79aa5f9d9111" providerId="ADAL" clId="{1C752B4B-A1A9-4AB7-AAF2-FDAA2038FEF0}" dt="2022-06-01T13:41:35.355" v="1684" actId="47"/>
        <pc:sldMkLst>
          <pc:docMk/>
          <pc:sldMk cId="0" sldId="258"/>
        </pc:sldMkLst>
      </pc:sldChg>
      <pc:sldChg chg="del">
        <pc:chgData name="Morse, Troy" userId="4614ff7c-95bf-4ba1-8818-79aa5f9d9111" providerId="ADAL" clId="{1C752B4B-A1A9-4AB7-AAF2-FDAA2038FEF0}" dt="2022-06-01T13:41:36.850" v="1685" actId="47"/>
        <pc:sldMkLst>
          <pc:docMk/>
          <pc:sldMk cId="0" sldId="259"/>
        </pc:sldMkLst>
      </pc:sldChg>
      <pc:sldChg chg="modSp mod ord">
        <pc:chgData name="Morse, Troy" userId="4614ff7c-95bf-4ba1-8818-79aa5f9d9111" providerId="ADAL" clId="{1C752B4B-A1A9-4AB7-AAF2-FDAA2038FEF0}" dt="2022-06-01T13:49:58.915" v="1743"/>
        <pc:sldMkLst>
          <pc:docMk/>
          <pc:sldMk cId="0" sldId="260"/>
        </pc:sldMkLst>
        <pc:spChg chg="mod">
          <ac:chgData name="Morse, Troy" userId="4614ff7c-95bf-4ba1-8818-79aa5f9d9111" providerId="ADAL" clId="{1C752B4B-A1A9-4AB7-AAF2-FDAA2038FEF0}" dt="2022-06-01T13:42:54.220" v="1720" actId="20577"/>
          <ac:spMkLst>
            <pc:docMk/>
            <pc:sldMk cId="0" sldId="260"/>
            <ac:spMk id="2" creationId="{00000000-0000-0000-0000-000000000000}"/>
          </ac:spMkLst>
        </pc:spChg>
      </pc:sldChg>
      <pc:sldChg chg="del">
        <pc:chgData name="Morse, Troy" userId="4614ff7c-95bf-4ba1-8818-79aa5f9d9111" providerId="ADAL" clId="{1C752B4B-A1A9-4AB7-AAF2-FDAA2038FEF0}" dt="2022-06-01T13:41:38.099" v="1686" actId="47"/>
        <pc:sldMkLst>
          <pc:docMk/>
          <pc:sldMk cId="0" sldId="262"/>
        </pc:sldMkLst>
      </pc:sldChg>
      <pc:sldChg chg="del ord">
        <pc:chgData name="Morse, Troy" userId="4614ff7c-95bf-4ba1-8818-79aa5f9d9111" providerId="ADAL" clId="{1C752B4B-A1A9-4AB7-AAF2-FDAA2038FEF0}" dt="2022-06-01T13:54:03.193" v="1905" actId="47"/>
        <pc:sldMkLst>
          <pc:docMk/>
          <pc:sldMk cId="0" sldId="263"/>
        </pc:sldMkLst>
      </pc:sldChg>
      <pc:sldChg chg="modSp mod ord">
        <pc:chgData name="Morse, Troy" userId="4614ff7c-95bf-4ba1-8818-79aa5f9d9111" providerId="ADAL" clId="{1C752B4B-A1A9-4AB7-AAF2-FDAA2038FEF0}" dt="2022-06-01T14:03:33.312" v="2973" actId="20577"/>
        <pc:sldMkLst>
          <pc:docMk/>
          <pc:sldMk cId="3894888911" sldId="265"/>
        </pc:sldMkLst>
        <pc:spChg chg="mod">
          <ac:chgData name="Morse, Troy" userId="4614ff7c-95bf-4ba1-8818-79aa5f9d9111" providerId="ADAL" clId="{1C752B4B-A1A9-4AB7-AAF2-FDAA2038FEF0}" dt="2022-06-01T14:03:01.099" v="2926" actId="20577"/>
          <ac:spMkLst>
            <pc:docMk/>
            <pc:sldMk cId="3894888911" sldId="265"/>
            <ac:spMk id="2" creationId="{BD07CBE5-B3D2-4FDD-A36C-67659B1AB238}"/>
          </ac:spMkLst>
        </pc:spChg>
        <pc:spChg chg="mod">
          <ac:chgData name="Morse, Troy" userId="4614ff7c-95bf-4ba1-8818-79aa5f9d9111" providerId="ADAL" clId="{1C752B4B-A1A9-4AB7-AAF2-FDAA2038FEF0}" dt="2022-06-01T14:03:33.312" v="2973" actId="20577"/>
          <ac:spMkLst>
            <pc:docMk/>
            <pc:sldMk cId="3894888911" sldId="265"/>
            <ac:spMk id="3" creationId="{D0218681-299E-45F3-8A43-A9A3197A7967}"/>
          </ac:spMkLst>
        </pc:spChg>
      </pc:sldChg>
      <pc:sldChg chg="modSp mod ord">
        <pc:chgData name="Morse, Troy" userId="4614ff7c-95bf-4ba1-8818-79aa5f9d9111" providerId="ADAL" clId="{1C752B4B-A1A9-4AB7-AAF2-FDAA2038FEF0}" dt="2022-06-01T14:04:32.012" v="2977" actId="108"/>
        <pc:sldMkLst>
          <pc:docMk/>
          <pc:sldMk cId="2413613941" sldId="266"/>
        </pc:sldMkLst>
        <pc:spChg chg="mod">
          <ac:chgData name="Morse, Troy" userId="4614ff7c-95bf-4ba1-8818-79aa5f9d9111" providerId="ADAL" clId="{1C752B4B-A1A9-4AB7-AAF2-FDAA2038FEF0}" dt="2022-06-01T14:02:56.003" v="2925" actId="20577"/>
          <ac:spMkLst>
            <pc:docMk/>
            <pc:sldMk cId="2413613941" sldId="266"/>
            <ac:spMk id="2" creationId="{BD07CBE5-B3D2-4FDD-A36C-67659B1AB238}"/>
          </ac:spMkLst>
        </pc:spChg>
        <pc:spChg chg="mod">
          <ac:chgData name="Morse, Troy" userId="4614ff7c-95bf-4ba1-8818-79aa5f9d9111" providerId="ADAL" clId="{1C752B4B-A1A9-4AB7-AAF2-FDAA2038FEF0}" dt="2022-06-01T14:04:32.012" v="2977" actId="108"/>
          <ac:spMkLst>
            <pc:docMk/>
            <pc:sldMk cId="2413613941" sldId="266"/>
            <ac:spMk id="3" creationId="{D0218681-299E-45F3-8A43-A9A3197A7967}"/>
          </ac:spMkLst>
        </pc:spChg>
      </pc:sldChg>
      <pc:sldChg chg="del">
        <pc:chgData name="Morse, Troy" userId="4614ff7c-95bf-4ba1-8818-79aa5f9d9111" providerId="ADAL" clId="{1C752B4B-A1A9-4AB7-AAF2-FDAA2038FEF0}" dt="2022-06-01T13:54:14.272" v="1906" actId="47"/>
        <pc:sldMkLst>
          <pc:docMk/>
          <pc:sldMk cId="1132810013" sldId="267"/>
        </pc:sldMkLst>
      </pc:sldChg>
      <pc:sldChg chg="del">
        <pc:chgData name="Morse, Troy" userId="4614ff7c-95bf-4ba1-8818-79aa5f9d9111" providerId="ADAL" clId="{1C752B4B-A1A9-4AB7-AAF2-FDAA2038FEF0}" dt="2022-06-01T13:54:19.850" v="1907" actId="47"/>
        <pc:sldMkLst>
          <pc:docMk/>
          <pc:sldMk cId="2058938409" sldId="268"/>
        </pc:sldMkLst>
      </pc:sldChg>
      <pc:sldChg chg="del">
        <pc:chgData name="Morse, Troy" userId="4614ff7c-95bf-4ba1-8818-79aa5f9d9111" providerId="ADAL" clId="{1C752B4B-A1A9-4AB7-AAF2-FDAA2038FEF0}" dt="2022-06-01T13:54:20.562" v="1908" actId="47"/>
        <pc:sldMkLst>
          <pc:docMk/>
          <pc:sldMk cId="1643565555" sldId="269"/>
        </pc:sldMkLst>
      </pc:sldChg>
      <pc:sldChg chg="del">
        <pc:chgData name="Morse, Troy" userId="4614ff7c-95bf-4ba1-8818-79aa5f9d9111" providerId="ADAL" clId="{1C752B4B-A1A9-4AB7-AAF2-FDAA2038FEF0}" dt="2022-06-01T13:54:21.312" v="1909" actId="47"/>
        <pc:sldMkLst>
          <pc:docMk/>
          <pc:sldMk cId="2485080510" sldId="270"/>
        </pc:sldMkLst>
      </pc:sldChg>
      <pc:sldChg chg="ord">
        <pc:chgData name="Morse, Troy" userId="4614ff7c-95bf-4ba1-8818-79aa5f9d9111" providerId="ADAL" clId="{1C752B4B-A1A9-4AB7-AAF2-FDAA2038FEF0}" dt="2022-06-01T13:54:41.034" v="1911"/>
        <pc:sldMkLst>
          <pc:docMk/>
          <pc:sldMk cId="3610414264" sldId="271"/>
        </pc:sldMkLst>
      </pc:sldChg>
      <pc:sldChg chg="ord">
        <pc:chgData name="Morse, Troy" userId="4614ff7c-95bf-4ba1-8818-79aa5f9d9111" providerId="ADAL" clId="{1C752B4B-A1A9-4AB7-AAF2-FDAA2038FEF0}" dt="2022-06-01T13:54:41.034" v="1911"/>
        <pc:sldMkLst>
          <pc:docMk/>
          <pc:sldMk cId="1227611103" sldId="272"/>
        </pc:sldMkLst>
      </pc:sldChg>
      <pc:sldChg chg="ord">
        <pc:chgData name="Morse, Troy" userId="4614ff7c-95bf-4ba1-8818-79aa5f9d9111" providerId="ADAL" clId="{1C752B4B-A1A9-4AB7-AAF2-FDAA2038FEF0}" dt="2022-06-01T13:54:41.034" v="1911"/>
        <pc:sldMkLst>
          <pc:docMk/>
          <pc:sldMk cId="1464103006" sldId="273"/>
        </pc:sldMkLst>
      </pc:sldChg>
      <pc:sldChg chg="del">
        <pc:chgData name="Morse, Troy" userId="4614ff7c-95bf-4ba1-8818-79aa5f9d9111" providerId="ADAL" clId="{1C752B4B-A1A9-4AB7-AAF2-FDAA2038FEF0}" dt="2022-06-01T13:54:51.514" v="1912" actId="47"/>
        <pc:sldMkLst>
          <pc:docMk/>
          <pc:sldMk cId="1366990078" sldId="274"/>
        </pc:sldMkLst>
      </pc:sldChg>
      <pc:sldChg chg="del">
        <pc:chgData name="Morse, Troy" userId="4614ff7c-95bf-4ba1-8818-79aa5f9d9111" providerId="ADAL" clId="{1C752B4B-A1A9-4AB7-AAF2-FDAA2038FEF0}" dt="2022-06-01T13:54:52.215" v="1913" actId="47"/>
        <pc:sldMkLst>
          <pc:docMk/>
          <pc:sldMk cId="326064737" sldId="275"/>
        </pc:sldMkLst>
      </pc:sldChg>
      <pc:sldChg chg="ord">
        <pc:chgData name="Morse, Troy" userId="4614ff7c-95bf-4ba1-8818-79aa5f9d9111" providerId="ADAL" clId="{1C752B4B-A1A9-4AB7-AAF2-FDAA2038FEF0}" dt="2022-06-01T13:54:59.724" v="1915"/>
        <pc:sldMkLst>
          <pc:docMk/>
          <pc:sldMk cId="591634444" sldId="276"/>
        </pc:sldMkLst>
      </pc:sldChg>
      <pc:sldChg chg="modSp mod ord addCm">
        <pc:chgData name="Morse, Troy" userId="4614ff7c-95bf-4ba1-8818-79aa5f9d9111" providerId="ADAL" clId="{1C752B4B-A1A9-4AB7-AAF2-FDAA2038FEF0}" dt="2022-06-01T13:59:06.980" v="2516"/>
        <pc:sldMkLst>
          <pc:docMk/>
          <pc:sldMk cId="2741693888" sldId="277"/>
        </pc:sldMkLst>
        <pc:spChg chg="mod">
          <ac:chgData name="Morse, Troy" userId="4614ff7c-95bf-4ba1-8818-79aa5f9d9111" providerId="ADAL" clId="{1C752B4B-A1A9-4AB7-AAF2-FDAA2038FEF0}" dt="2022-06-01T13:58:55.544" v="2513" actId="20577"/>
          <ac:spMkLst>
            <pc:docMk/>
            <pc:sldMk cId="2741693888" sldId="277"/>
            <ac:spMk id="3" creationId="{B8132362-2C37-48C2-9CAB-D31032B8B67A}"/>
          </ac:spMkLst>
        </pc:spChg>
      </pc:sldChg>
      <pc:sldChg chg="modSp new mod">
        <pc:chgData name="Morse, Troy" userId="4614ff7c-95bf-4ba1-8818-79aa5f9d9111" providerId="ADAL" clId="{1C752B4B-A1A9-4AB7-AAF2-FDAA2038FEF0}" dt="2022-06-01T13:35:00.155" v="1184" actId="20577"/>
        <pc:sldMkLst>
          <pc:docMk/>
          <pc:sldMk cId="2597830988" sldId="278"/>
        </pc:sldMkLst>
        <pc:spChg chg="mod">
          <ac:chgData name="Morse, Troy" userId="4614ff7c-95bf-4ba1-8818-79aa5f9d9111" providerId="ADAL" clId="{1C752B4B-A1A9-4AB7-AAF2-FDAA2038FEF0}" dt="2022-06-01T13:28:53.840" v="405" actId="20577"/>
          <ac:spMkLst>
            <pc:docMk/>
            <pc:sldMk cId="2597830988" sldId="278"/>
            <ac:spMk id="2" creationId="{D3BA5285-85BB-4633-9989-7DA1601BE544}"/>
          </ac:spMkLst>
        </pc:spChg>
        <pc:spChg chg="mod">
          <ac:chgData name="Morse, Troy" userId="4614ff7c-95bf-4ba1-8818-79aa5f9d9111" providerId="ADAL" clId="{1C752B4B-A1A9-4AB7-AAF2-FDAA2038FEF0}" dt="2022-06-01T13:35:00.155" v="1184" actId="20577"/>
          <ac:spMkLst>
            <pc:docMk/>
            <pc:sldMk cId="2597830988" sldId="278"/>
            <ac:spMk id="3" creationId="{7825C511-1B84-4E4C-A4B6-C9A87D3FCB61}"/>
          </ac:spMkLst>
        </pc:spChg>
      </pc:sldChg>
      <pc:sldChg chg="modSp new mod ord">
        <pc:chgData name="Morse, Troy" userId="4614ff7c-95bf-4ba1-8818-79aa5f9d9111" providerId="ADAL" clId="{1C752B4B-A1A9-4AB7-AAF2-FDAA2038FEF0}" dt="2022-06-01T14:02:09.964" v="2902" actId="1076"/>
        <pc:sldMkLst>
          <pc:docMk/>
          <pc:sldMk cId="2522348775" sldId="279"/>
        </pc:sldMkLst>
        <pc:spChg chg="mod">
          <ac:chgData name="Morse, Troy" userId="4614ff7c-95bf-4ba1-8818-79aa5f9d9111" providerId="ADAL" clId="{1C752B4B-A1A9-4AB7-AAF2-FDAA2038FEF0}" dt="2022-06-01T13:48:23.499" v="1739" actId="20577"/>
          <ac:spMkLst>
            <pc:docMk/>
            <pc:sldMk cId="2522348775" sldId="279"/>
            <ac:spMk id="2" creationId="{77CB554E-E6CA-4452-ACB8-F68DBCE41237}"/>
          </ac:spMkLst>
        </pc:spChg>
        <pc:spChg chg="mod">
          <ac:chgData name="Morse, Troy" userId="4614ff7c-95bf-4ba1-8818-79aa5f9d9111" providerId="ADAL" clId="{1C752B4B-A1A9-4AB7-AAF2-FDAA2038FEF0}" dt="2022-06-01T14:02:09.964" v="2902" actId="1076"/>
          <ac:spMkLst>
            <pc:docMk/>
            <pc:sldMk cId="2522348775" sldId="279"/>
            <ac:spMk id="3" creationId="{8EE81A12-23C6-4ED8-8A44-B37DD9FEF0D3}"/>
          </ac:spMkLst>
        </pc:spChg>
      </pc:sldChg>
      <pc:sldChg chg="addSp delSp modSp new mod ord modClrScheme chgLayout">
        <pc:chgData name="Morse, Troy" userId="4614ff7c-95bf-4ba1-8818-79aa5f9d9111" providerId="ADAL" clId="{1C752B4B-A1A9-4AB7-AAF2-FDAA2038FEF0}" dt="2022-06-01T13:47:27.969" v="1730"/>
        <pc:sldMkLst>
          <pc:docMk/>
          <pc:sldMk cId="3882953266" sldId="280"/>
        </pc:sldMkLst>
        <pc:spChg chg="del">
          <ac:chgData name="Morse, Troy" userId="4614ff7c-95bf-4ba1-8818-79aa5f9d9111" providerId="ADAL" clId="{1C752B4B-A1A9-4AB7-AAF2-FDAA2038FEF0}" dt="2022-06-01T13:43:20.171" v="1722" actId="700"/>
          <ac:spMkLst>
            <pc:docMk/>
            <pc:sldMk cId="3882953266" sldId="280"/>
            <ac:spMk id="2" creationId="{44F16C9E-0E28-491D-A863-69C84205D59F}"/>
          </ac:spMkLst>
        </pc:spChg>
        <pc:spChg chg="del">
          <ac:chgData name="Morse, Troy" userId="4614ff7c-95bf-4ba1-8818-79aa5f9d9111" providerId="ADAL" clId="{1C752B4B-A1A9-4AB7-AAF2-FDAA2038FEF0}" dt="2022-06-01T13:43:20.171" v="1722" actId="700"/>
          <ac:spMkLst>
            <pc:docMk/>
            <pc:sldMk cId="3882953266" sldId="280"/>
            <ac:spMk id="3" creationId="{4CA7BEB9-C599-4A00-BA81-487D14E10D9A}"/>
          </ac:spMkLst>
        </pc:spChg>
        <pc:spChg chg="mod ord">
          <ac:chgData name="Morse, Troy" userId="4614ff7c-95bf-4ba1-8818-79aa5f9d9111" providerId="ADAL" clId="{1C752B4B-A1A9-4AB7-AAF2-FDAA2038FEF0}" dt="2022-06-01T13:43:20.171" v="1722" actId="700"/>
          <ac:spMkLst>
            <pc:docMk/>
            <pc:sldMk cId="3882953266" sldId="280"/>
            <ac:spMk id="4" creationId="{E6C73A8F-569F-47B5-9D27-E2AAACD34820}"/>
          </ac:spMkLst>
        </pc:spChg>
        <pc:picChg chg="add mod">
          <ac:chgData name="Morse, Troy" userId="4614ff7c-95bf-4ba1-8818-79aa5f9d9111" providerId="ADAL" clId="{1C752B4B-A1A9-4AB7-AAF2-FDAA2038FEF0}" dt="2022-06-01T13:47:02.685" v="1728" actId="14100"/>
          <ac:picMkLst>
            <pc:docMk/>
            <pc:sldMk cId="3882953266" sldId="280"/>
            <ac:picMk id="6" creationId="{1F5084BB-3625-4BAD-B77A-4893E7FAE3DD}"/>
          </ac:picMkLst>
        </pc:picChg>
      </pc:sldChg>
      <pc:sldChg chg="modSp new mod">
        <pc:chgData name="Morse, Troy" userId="4614ff7c-95bf-4ba1-8818-79aa5f9d9111" providerId="ADAL" clId="{1C752B4B-A1A9-4AB7-AAF2-FDAA2038FEF0}" dt="2022-06-01T14:01:48.556" v="2901" actId="20577"/>
        <pc:sldMkLst>
          <pc:docMk/>
          <pc:sldMk cId="398075855" sldId="281"/>
        </pc:sldMkLst>
        <pc:spChg chg="mod">
          <ac:chgData name="Morse, Troy" userId="4614ff7c-95bf-4ba1-8818-79aa5f9d9111" providerId="ADAL" clId="{1C752B4B-A1A9-4AB7-AAF2-FDAA2038FEF0}" dt="2022-06-01T13:59:34.314" v="2541" actId="20577"/>
          <ac:spMkLst>
            <pc:docMk/>
            <pc:sldMk cId="398075855" sldId="281"/>
            <ac:spMk id="2" creationId="{1AA35B65-A885-4E0F-885B-A437A7BE2938}"/>
          </ac:spMkLst>
        </pc:spChg>
        <pc:spChg chg="mod">
          <ac:chgData name="Morse, Troy" userId="4614ff7c-95bf-4ba1-8818-79aa5f9d9111" providerId="ADAL" clId="{1C752B4B-A1A9-4AB7-AAF2-FDAA2038FEF0}" dt="2022-06-01T14:01:48.556" v="2901" actId="20577"/>
          <ac:spMkLst>
            <pc:docMk/>
            <pc:sldMk cId="398075855" sldId="281"/>
            <ac:spMk id="3" creationId="{B1B9CCEB-0C46-4654-AB0D-1D98AC6EAE39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1T09:59:02.296" idx="2">
    <p:pos x="1305" y="1738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B06F0F-9AF2-474C-B758-2A794CCB5D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E675DC-4C39-C549-BC27-97902BAD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ampus_fall_9823_duotone_no leav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9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047" y="1431235"/>
            <a:ext cx="6858000" cy="850058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5" y="2438400"/>
            <a:ext cx="6858000" cy="583100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rgbClr val="12294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8905" y="4313006"/>
            <a:ext cx="841513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9CBF2-933D-7F45-AA1C-5DAFB9FD8983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314817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635" y="4313006"/>
            <a:ext cx="20574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5E79E-167E-694E-BC6E-7104C4D7A6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97603" y="2316946"/>
            <a:ext cx="6738732" cy="35927"/>
          </a:xfrm>
          <a:prstGeom prst="line">
            <a:avLst/>
          </a:prstGeom>
          <a:ln w="25400">
            <a:solidFill>
              <a:srgbClr val="1229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586850"/>
            <a:ext cx="9144000" cy="549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948" y="3591339"/>
            <a:ext cx="5062103" cy="339225"/>
          </a:xfrm>
        </p:spPr>
        <p:txBody>
          <a:bodyPr anchor="t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40949" y="236986"/>
            <a:ext cx="5062103" cy="3354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0947" y="3930564"/>
            <a:ext cx="5062104" cy="5884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288-EF90-7447-B9C9-119B8C01213A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78" y="3591339"/>
            <a:ext cx="3352686" cy="339225"/>
          </a:xfrm>
        </p:spPr>
        <p:txBody>
          <a:bodyPr anchor="t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7278" y="236986"/>
            <a:ext cx="3352685" cy="335973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76" y="3930564"/>
            <a:ext cx="3352687" cy="5884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D1C1-5EDE-A348-9AE0-C900D36D9BF6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710373" y="236986"/>
            <a:ext cx="3352685" cy="335973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10370" y="3929659"/>
            <a:ext cx="3352687" cy="5884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10370" y="3596723"/>
            <a:ext cx="3352687" cy="34013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7DAED3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59187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086C-61E9-D44E-AA11-FE7D7CCC0F71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58748"/>
            <a:ext cx="9144000" cy="58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652" y="4858216"/>
            <a:ext cx="841513" cy="273844"/>
          </a:xfrm>
        </p:spPr>
        <p:txBody>
          <a:bodyPr/>
          <a:lstStyle/>
          <a:p>
            <a:fld id="{F73201EE-6767-7747-92C7-25DF718FC9BA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58E-6697-8C4A-A482-106FA72E91D6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333E47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B20C-7814-0C49-A638-036B9F3A43D7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19" y="788505"/>
            <a:ext cx="4385920" cy="3796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739" y="788504"/>
            <a:ext cx="4393924" cy="3796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C26B-EC63-BC49-A2E3-8A9E37F67138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32" y="29043"/>
            <a:ext cx="7886700" cy="7793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31" y="808383"/>
            <a:ext cx="4386107" cy="496956"/>
          </a:xfrm>
        </p:spPr>
        <p:txBody>
          <a:bodyPr anchor="t">
            <a:normAutofit/>
          </a:bodyPr>
          <a:lstStyle>
            <a:lvl1pPr marL="0" indent="0">
              <a:lnSpc>
                <a:spcPct val="65000"/>
              </a:lnSpc>
              <a:spcBef>
                <a:spcPts val="65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31" y="1305339"/>
            <a:ext cx="4386107" cy="32865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39" y="808383"/>
            <a:ext cx="4395116" cy="496956"/>
          </a:xfrm>
        </p:spPr>
        <p:txBody>
          <a:bodyPr anchor="t">
            <a:normAutofit/>
          </a:bodyPr>
          <a:lstStyle>
            <a:lvl1pPr marL="0" indent="0">
              <a:lnSpc>
                <a:spcPct val="65000"/>
              </a:lnSpc>
              <a:spcBef>
                <a:spcPts val="65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39" y="1305339"/>
            <a:ext cx="4395116" cy="32865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3AC-692F-584C-A154-16C4C3DC17A3}" type="datetime1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068-A598-D348-8395-8C0CFF89BB10}" type="datetime1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D76-4518-DC49-9A94-CD0119D101CC}" type="datetime1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" y="53009"/>
            <a:ext cx="7560106" cy="78187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715" y="834887"/>
            <a:ext cx="5843320" cy="36774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537" y="834887"/>
            <a:ext cx="2949178" cy="367747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83CD-3FB7-7240-9E9E-3AD05ADD5060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15" y="5135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5192" y="521908"/>
            <a:ext cx="5062103" cy="39970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015" y="1251502"/>
            <a:ext cx="2949178" cy="32674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0B07-B5E9-4746-A05A-FCB9EF2F0338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819" y="26929"/>
            <a:ext cx="8845216" cy="76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19" y="788505"/>
            <a:ext cx="8845216" cy="380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279" y="4320284"/>
            <a:ext cx="8415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4B9C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8E6265B-0819-0346-99AC-18E2A70501F6}" type="datetime1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32209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B9C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7635" y="432028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B9C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EB5E79E-167E-694E-BC6E-7104C4D7A6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594128"/>
            <a:ext cx="9144000" cy="5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1" r:id="rId12"/>
    <p:sldLayoutId id="214748367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4B9CD4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Helvetica" charset="0"/>
        <a:buChar char="-"/>
        <a:defRPr sz="18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Helvetica" charset="0"/>
        <a:buChar char="-"/>
        <a:defRPr sz="135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nance.unc.edu/wp-content/uploads/sites/298/2021/07/1232-1-1f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10251"/>
            <a:ext cx="6858000" cy="177857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Purchasing Services – Optimizing the Purchasing Process</a:t>
            </a:r>
          </a:p>
        </p:txBody>
      </p:sp>
    </p:spTree>
    <p:extLst>
      <p:ext uri="{BB962C8B-B14F-4D97-AF65-F5344CB8AC3E}">
        <p14:creationId xmlns:p14="http://schemas.microsoft.com/office/powerpoint/2010/main" val="201819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EA46-71F5-45CD-A818-6609BF51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Waiver of Competition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EDEA3-9354-48F5-854F-EA905F3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65" y="788505"/>
            <a:ext cx="8518226" cy="3805623"/>
          </a:xfrm>
        </p:spPr>
        <p:txBody>
          <a:bodyPr>
            <a:normAutofit/>
          </a:bodyPr>
          <a:lstStyle/>
          <a:p>
            <a:r>
              <a:rPr lang="en-US" dirty="0"/>
              <a:t>Section IV – Conflict of Interest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Signature Block</a:t>
            </a:r>
          </a:p>
          <a:p>
            <a:pPr lvl="1"/>
            <a:r>
              <a:rPr lang="en-US" dirty="0"/>
              <a:t>Not Signed, Not Valid.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6DCB3-1804-4204-859B-1F362E1B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93A9-8D53-48B4-AD36-A19A47EFD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68" y="1240269"/>
            <a:ext cx="6057900" cy="1962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888666-1735-4B22-8DB7-2ED83D4C6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40" y="3838610"/>
            <a:ext cx="65436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5CCB-C422-4DEB-AF9C-8D7E2EBF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8109-5883-48FA-8E61-481B6151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signature authority for contracts? – Chances are No!</a:t>
            </a:r>
          </a:p>
          <a:p>
            <a:r>
              <a:rPr lang="en-US" dirty="0"/>
              <a:t>All contracts requiring signature need to be submitted to purchasing via a requisition regardless of $$$.</a:t>
            </a:r>
          </a:p>
          <a:p>
            <a:pPr lvl="1"/>
            <a:r>
              <a:rPr lang="en-US" dirty="0"/>
              <a:t>Contracts &lt; Small Purchasing Threshold will be reviewed, signed, and returned with instructions on proper payment method.</a:t>
            </a:r>
          </a:p>
          <a:p>
            <a:pPr lvl="1"/>
            <a:r>
              <a:rPr lang="en-US" dirty="0"/>
              <a:t>Supplier Name “Contract Review Only” for small dollar contracts so the supplier does not need to be added to the system.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39306-799A-49FB-9CD4-3D8AF1A1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586C-A5FB-43CC-A200-BE0751F6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Misuse of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2362-2C37-48C2-9CAB-D31032B8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Departments do not have the authority to enter into any contractual agreements with vendors.  </a:t>
            </a:r>
          </a:p>
          <a:p>
            <a:r>
              <a:rPr lang="en-US" dirty="0"/>
              <a:t>Contracting for goods or services in excess of $5K is considered a mis-use of funds regardless of the fund source.</a:t>
            </a:r>
          </a:p>
          <a:p>
            <a:r>
              <a:rPr lang="en-US" dirty="0"/>
              <a:t>Departments requesting Purchase Orders for payment of invoices are required to submit a Misuse letter with the requisition and invoice.</a:t>
            </a:r>
          </a:p>
          <a:p>
            <a:pPr lvl="1"/>
            <a:r>
              <a:rPr lang="en-US" dirty="0"/>
              <a:t>Why procedures were not followed?</a:t>
            </a:r>
          </a:p>
          <a:p>
            <a:pPr lvl="1"/>
            <a:r>
              <a:rPr lang="en-US" dirty="0"/>
              <a:t>What mitigating steps are being implemented to prevent future occurrences?</a:t>
            </a:r>
          </a:p>
          <a:p>
            <a:pPr lvl="1"/>
            <a:r>
              <a:rPr lang="en-US" dirty="0"/>
              <a:t>Why is it in the best interest of the state to pay the bill?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A578C-1989-4D97-B33F-117F9A1F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868" y="78939"/>
            <a:ext cx="62802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/>
              <a:t>Change is a coming! July 1st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952500" y="522678"/>
            <a:ext cx="72390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Verdana"/>
                <a:cs typeface="Verdana"/>
              </a:rPr>
              <a:t>The solicitation method is generally determined by the estimated dollar value of the  product or service to be purchased. The following dollar thresholds</a:t>
            </a:r>
            <a:r>
              <a:rPr sz="1200" b="1" spc="10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apply:</a:t>
            </a:r>
            <a:endParaRPr sz="1200" dirty="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67430"/>
              </p:ext>
            </p:extLst>
          </p:nvPr>
        </p:nvGraphicFramePr>
        <p:xfrm>
          <a:off x="1403928" y="896058"/>
          <a:ext cx="6308204" cy="3571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5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175"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ts val="127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Dollar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Range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7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Solicitation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Process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$5000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75"/>
                        </a:lnSpc>
                      </a:pPr>
                      <a:r>
                        <a:rPr lang="en-US" sz="700" dirty="0">
                          <a:latin typeface="Calibri"/>
                          <a:cs typeface="Calibri"/>
                        </a:rPr>
                        <a:t>Small Purchase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/>
                          <a:cs typeface="Calibri"/>
                        </a:rPr>
                        <a:t>Buy Carolina – UNC-CH most preferred option for small purchases.  Gives access to cross catalog shopping and individual supplier punch-out catalogs.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/>
                          <a:cs typeface="Calibri"/>
                        </a:rPr>
                        <a:t>Contracts – existing state, consortium, and university contracts in place to facilitate small purchase.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/>
                          <a:cs typeface="Calibri"/>
                        </a:rPr>
                        <a:t>PCARD – allows for purchase below $5,000 and does not require supplier to be added to the system.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822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endParaRPr lang="en-US" sz="1000" dirty="0">
                        <a:latin typeface="Calibri"/>
                        <a:cs typeface="Calibri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&gt;$5000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endParaRPr lang="en-US" sz="1000" dirty="0">
                        <a:latin typeface="Calibri"/>
                        <a:cs typeface="Calibri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$25,000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+mn-lt"/>
                          <a:cs typeface="Calibri"/>
                        </a:rPr>
                        <a:t>Buy Carolina – UNC-CH most preferred option for small purchases.  Gives access to cross catalog shopping and individual supplier punch-out catalogs.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+mn-lt"/>
                          <a:cs typeface="Calibri"/>
                        </a:rPr>
                        <a:t>Contracts – existing state, consortium, and university contracts in place to facilitate small purchase.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+mn-lt"/>
                          <a:cs typeface="Calibri"/>
                        </a:rPr>
                        <a:t>Requires a requisition to ensure all Capital Assets are identified, tagged and tracked in accordance with State policy.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+mn-lt"/>
                          <a:cs typeface="Calibri"/>
                        </a:rPr>
                        <a:t>No Waiver of Competition or Sole Source Justification required.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+mn-lt"/>
                          <a:cs typeface="Calibri"/>
                        </a:rPr>
                        <a:t>Seeking multiple quotes still highly encouraged.</a:t>
                      </a:r>
                    </a:p>
                    <a:p>
                      <a:pPr marL="74295">
                        <a:lnSpc>
                          <a:spcPts val="1275"/>
                        </a:lnSpc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039169"/>
                  </a:ext>
                </a:extLst>
              </a:tr>
              <a:tr h="389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&gt;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000" dirty="0">
                          <a:latin typeface="Calibri"/>
                          <a:cs typeface="Calibri"/>
                        </a:rPr>
                        <a:t>25,000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000" dirty="0">
                          <a:latin typeface="Calibri"/>
                          <a:cs typeface="Calibri"/>
                        </a:rPr>
                        <a:t>100,000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75"/>
                        </a:lnSpc>
                      </a:pPr>
                      <a:r>
                        <a:rPr lang="en-US" sz="700" dirty="0">
                          <a:latin typeface="Calibri"/>
                          <a:cs typeface="Calibri"/>
                        </a:rPr>
                        <a:t>Informal solicitation requiring at least 3 quotes.  </a:t>
                      </a:r>
                    </a:p>
                    <a:p>
                      <a:pPr marL="245745" indent="-171450">
                        <a:lnSpc>
                          <a:spcPts val="12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/>
                          <a:cs typeface="Calibri"/>
                        </a:rPr>
                        <a:t>&gt; $25K- 100K- Quotes will be solicited via a University Request for Quote (RFQ) which will include University terms as well as EO50 language for North Carolina businesses. (May differ for IT)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&gt; $100,000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+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8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Formal competitive solicitation by </a:t>
                      </a:r>
                      <a:r>
                        <a:rPr lang="en-US" sz="700" spc="-5" dirty="0">
                          <a:latin typeface="Calibri"/>
                          <a:cs typeface="Calibri"/>
                        </a:rPr>
                        <a:t>Purchasing Services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be required.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When the expected</a:t>
                      </a:r>
                      <a:r>
                        <a:rPr sz="7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lang="en-US" sz="700" spc="-5" dirty="0">
                          <a:latin typeface="Calibri"/>
                          <a:cs typeface="Calibri"/>
                        </a:rPr>
                        <a:t> of the total contract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expected to exceed $</a:t>
                      </a:r>
                      <a:r>
                        <a:rPr lang="en-US" sz="700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,000,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departments should consult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lang="en-US" sz="700" spc="-5" dirty="0">
                          <a:latin typeface="Calibri"/>
                          <a:cs typeface="Calibri"/>
                        </a:rPr>
                        <a:t>purchasing services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staff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the most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appropriate procurement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method.</a:t>
                      </a:r>
                      <a:r>
                        <a:rPr lang="en-US" sz="700" dirty="0">
                          <a:latin typeface="Calibri"/>
                          <a:cs typeface="Calibri"/>
                        </a:rPr>
                        <a:t> Solicitation is required to be advertised on the state IPS system.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700" spc="-5" dirty="0">
                          <a:latin typeface="+mn-lt"/>
                          <a:cs typeface="Calibri"/>
                        </a:rPr>
                        <a:t>Waiver of Competition and customer justification </a:t>
                      </a:r>
                      <a:r>
                        <a:rPr lang="en-US" sz="700" dirty="0">
                          <a:latin typeface="+mn-lt"/>
                          <a:cs typeface="Calibri"/>
                        </a:rPr>
                        <a:t>may </a:t>
                      </a:r>
                      <a:r>
                        <a:rPr lang="en-US" sz="700" spc="-5" dirty="0">
                          <a:latin typeface="+mn-lt"/>
                          <a:cs typeface="Calibri"/>
                        </a:rPr>
                        <a:t>be </a:t>
                      </a:r>
                      <a:r>
                        <a:rPr lang="en-US" sz="700" dirty="0">
                          <a:latin typeface="+mn-lt"/>
                          <a:cs typeface="Calibri"/>
                        </a:rPr>
                        <a:t>used </a:t>
                      </a:r>
                      <a:r>
                        <a:rPr lang="en-US" sz="700" spc="-5" dirty="0">
                          <a:latin typeface="+mn-lt"/>
                          <a:cs typeface="Calibri"/>
                        </a:rPr>
                        <a:t>as appropriate if  competitive products </a:t>
                      </a:r>
                      <a:r>
                        <a:rPr lang="en-US" sz="700" dirty="0">
                          <a:latin typeface="+mn-lt"/>
                          <a:cs typeface="Calibri"/>
                        </a:rPr>
                        <a:t>or services </a:t>
                      </a:r>
                      <a:r>
                        <a:rPr lang="en-US" sz="700" spc="-5" dirty="0">
                          <a:latin typeface="+mn-lt"/>
                          <a:cs typeface="Calibri"/>
                        </a:rPr>
                        <a:t>cannot </a:t>
                      </a:r>
                      <a:r>
                        <a:rPr lang="en-US" sz="700" dirty="0">
                          <a:latin typeface="+mn-lt"/>
                          <a:cs typeface="Calibri"/>
                        </a:rPr>
                        <a:t>meet </a:t>
                      </a:r>
                      <a:r>
                        <a:rPr lang="en-US" sz="700" spc="-5" dirty="0">
                          <a:latin typeface="+mn-lt"/>
                          <a:cs typeface="Calibri"/>
                        </a:rPr>
                        <a:t>required</a:t>
                      </a:r>
                      <a:r>
                        <a:rPr lang="en-US" sz="700" spc="-1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700" spc="-5" dirty="0">
                          <a:latin typeface="+mn-lt"/>
                          <a:cs typeface="Calibri"/>
                        </a:rPr>
                        <a:t>specifications.  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5285-85BB-4633-9989-7DA1601B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5C511-1B84-4E4C-A4B6-C9A87D3F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arm of Procurement Services.</a:t>
            </a:r>
          </a:p>
          <a:p>
            <a:r>
              <a:rPr lang="en-US" dirty="0"/>
              <a:t>Commodity Based Agents</a:t>
            </a:r>
          </a:p>
          <a:p>
            <a:pPr lvl="2"/>
            <a:r>
              <a:rPr lang="en-US" dirty="0"/>
              <a:t>Lynn Barello – Scientific Equipment, Furniture and Flooring</a:t>
            </a:r>
          </a:p>
          <a:p>
            <a:pPr lvl="2"/>
            <a:r>
              <a:rPr lang="en-US" dirty="0"/>
              <a:t>Steve Gale – Scientific Supplies and Equipment Maintenance Agreements</a:t>
            </a:r>
          </a:p>
          <a:p>
            <a:pPr lvl="2"/>
            <a:r>
              <a:rPr lang="en-US" dirty="0"/>
              <a:t>Mark Sillman – University Service Contracts</a:t>
            </a:r>
          </a:p>
          <a:p>
            <a:pPr lvl="2"/>
            <a:r>
              <a:rPr lang="en-US" dirty="0"/>
              <a:t>Alicia Waymack – Information Technology Hardware</a:t>
            </a:r>
          </a:p>
          <a:p>
            <a:pPr lvl="2"/>
            <a:r>
              <a:rPr lang="en-US" dirty="0"/>
              <a:t>Danesha Little – Software</a:t>
            </a:r>
          </a:p>
          <a:p>
            <a:pPr lvl="2"/>
            <a:r>
              <a:rPr lang="en-US" dirty="0"/>
              <a:t>Veronica Green – Information Technology Services</a:t>
            </a:r>
          </a:p>
          <a:p>
            <a:pPr lvl="2"/>
            <a:r>
              <a:rPr lang="en-US" dirty="0"/>
              <a:t>Christy Baldridge – Travel, Entertainment, and Printing Services</a:t>
            </a:r>
          </a:p>
          <a:p>
            <a:pPr lvl="2"/>
            <a:r>
              <a:rPr lang="en-US" dirty="0"/>
              <a:t>Joe Eubanks – Material Repair and Operations (MRO) and Vehicles</a:t>
            </a:r>
          </a:p>
          <a:p>
            <a:pPr lvl="2"/>
            <a:r>
              <a:rPr lang="en-US" dirty="0"/>
              <a:t>Ted Bohlin – Contingent Workforce Agreements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A7B7D-C851-4BBF-90CD-8BBB152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5B65-A885-4E0F-885B-A437A7BE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engage my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CCEB-0C46-4654-AB0D-1D98AC6E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and often</a:t>
            </a:r>
          </a:p>
          <a:p>
            <a:pPr lvl="1"/>
            <a:r>
              <a:rPr lang="en-US" dirty="0"/>
              <a:t>RFI or RFP process </a:t>
            </a:r>
          </a:p>
          <a:p>
            <a:pPr lvl="1"/>
            <a:r>
              <a:rPr lang="en-US" dirty="0"/>
              <a:t>Prevention of rework</a:t>
            </a:r>
          </a:p>
          <a:p>
            <a:pPr lvl="1"/>
            <a:r>
              <a:rPr lang="en-US" dirty="0"/>
              <a:t>Identification of other contracting avenues</a:t>
            </a:r>
          </a:p>
          <a:p>
            <a:r>
              <a:rPr lang="en-US" dirty="0"/>
              <a:t>Anytime a supplier is asking for a signature related to purchase of goods or services</a:t>
            </a:r>
          </a:p>
          <a:p>
            <a:r>
              <a:rPr lang="en-US" dirty="0"/>
              <a:t>Guidance on purchasing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C5CC8-292C-4799-9C9A-C26DDD0B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73A8F-569F-47B5-9D27-E2AAACD3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084BB-3625-4BAD-B77A-4893E7FA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4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554E-E6CA-4452-ACB8-F68DBCE4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Purchasing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1A12-23C6-4ED8-8A44-B37DD9FEF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9" y="668938"/>
            <a:ext cx="8845216" cy="38056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all starts with the Requisition</a:t>
            </a:r>
          </a:p>
          <a:p>
            <a:pPr lvl="1"/>
            <a:r>
              <a:rPr lang="en-US" dirty="0"/>
              <a:t>New requirements</a:t>
            </a:r>
          </a:p>
          <a:p>
            <a:pPr lvl="1"/>
            <a:r>
              <a:rPr lang="en-US" dirty="0"/>
              <a:t>Change Orders</a:t>
            </a:r>
          </a:p>
          <a:p>
            <a:pPr lvl="1"/>
            <a:r>
              <a:rPr lang="en-US" dirty="0"/>
              <a:t>CFS Changes</a:t>
            </a:r>
          </a:p>
          <a:p>
            <a:pPr lvl="1"/>
            <a:r>
              <a:rPr lang="en-US" dirty="0"/>
              <a:t>Contract Reviews</a:t>
            </a:r>
          </a:p>
          <a:p>
            <a:r>
              <a:rPr lang="en-US" dirty="0"/>
              <a:t>What are we looking for?</a:t>
            </a:r>
          </a:p>
          <a:p>
            <a:pPr lvl="1"/>
            <a:r>
              <a:rPr lang="en-US" dirty="0"/>
              <a:t>Well defined requirements</a:t>
            </a:r>
          </a:p>
          <a:p>
            <a:pPr lvl="1"/>
            <a:r>
              <a:rPr lang="en-US" dirty="0"/>
              <a:t>Directional comments and POCs</a:t>
            </a:r>
          </a:p>
          <a:p>
            <a:pPr lvl="1"/>
            <a:r>
              <a:rPr lang="en-US" dirty="0"/>
              <a:t>Supporting Documentation</a:t>
            </a:r>
          </a:p>
          <a:p>
            <a:pPr lvl="2"/>
            <a:r>
              <a:rPr lang="en-US" dirty="0"/>
              <a:t>Scope of Work/Product List</a:t>
            </a:r>
          </a:p>
          <a:p>
            <a:pPr lvl="2"/>
            <a:r>
              <a:rPr lang="en-US" dirty="0"/>
              <a:t>Supplier Quotes</a:t>
            </a:r>
          </a:p>
          <a:p>
            <a:pPr lvl="2"/>
            <a:r>
              <a:rPr lang="en-US" dirty="0"/>
              <a:t>Data-Protection Checklists</a:t>
            </a:r>
          </a:p>
          <a:p>
            <a:pPr lvl="2"/>
            <a:r>
              <a:rPr lang="en-US" dirty="0"/>
              <a:t>Waiver of Competition</a:t>
            </a:r>
          </a:p>
          <a:p>
            <a:pPr lvl="2"/>
            <a:r>
              <a:rPr lang="en-US" dirty="0"/>
              <a:t>Trade-In Documents</a:t>
            </a:r>
          </a:p>
          <a:p>
            <a:pPr lvl="2"/>
            <a:r>
              <a:rPr lang="en-US" dirty="0"/>
              <a:t>BAA/CDA/NDA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95393-E671-44A8-8E5D-2ED0EBEC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CBE5-B3D2-4FDD-A36C-67659B1A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18681-299E-45F3-8A43-A9A3197A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9" y="549372"/>
            <a:ext cx="8845216" cy="380562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Purchase of goods or services &lt;=$5K</a:t>
            </a:r>
          </a:p>
          <a:p>
            <a:pPr lvl="1"/>
            <a:r>
              <a:rPr lang="en-US" sz="1400" dirty="0" err="1"/>
              <a:t>BuyCarolina</a:t>
            </a:r>
            <a:r>
              <a:rPr lang="en-US" sz="1400" dirty="0"/>
              <a:t> First – check to see if item is available via one of our catalog vendors</a:t>
            </a:r>
          </a:p>
          <a:p>
            <a:pPr lvl="1"/>
            <a:r>
              <a:rPr lang="en-US" sz="1400" dirty="0"/>
              <a:t>PCARD – purchase any item not on the exception list via PCARD</a:t>
            </a:r>
          </a:p>
          <a:p>
            <a:pPr lvl="2"/>
            <a:r>
              <a:rPr lang="en-US" sz="1200" dirty="0"/>
              <a:t>No need to add vendor to the system</a:t>
            </a:r>
          </a:p>
          <a:p>
            <a:pPr lvl="2"/>
            <a:r>
              <a:rPr lang="en-US" sz="1200" dirty="0"/>
              <a:t>Receipt necessary to reconcile PCARD in </a:t>
            </a:r>
            <a:r>
              <a:rPr lang="en-US" sz="1200" dirty="0" err="1"/>
              <a:t>BoA</a:t>
            </a:r>
            <a:r>
              <a:rPr lang="en-US" sz="1200" dirty="0"/>
              <a:t> Worx</a:t>
            </a:r>
          </a:p>
          <a:p>
            <a:pPr lvl="1"/>
            <a:r>
              <a:rPr lang="en-US" sz="1400" dirty="0"/>
              <a:t>Campus Voucher for necessary invoice payments </a:t>
            </a:r>
          </a:p>
          <a:p>
            <a:r>
              <a:rPr lang="en-US" sz="1800" dirty="0"/>
              <a:t>Purchase of goods or services &gt;$5K</a:t>
            </a:r>
          </a:p>
          <a:p>
            <a:pPr lvl="1"/>
            <a:r>
              <a:rPr lang="en-US" sz="1400" dirty="0"/>
              <a:t>All purchases start with a requisition</a:t>
            </a:r>
          </a:p>
          <a:p>
            <a:pPr lvl="1"/>
            <a:r>
              <a:rPr lang="en-US" sz="1400" dirty="0" err="1"/>
              <a:t>BuyCarolina</a:t>
            </a:r>
            <a:r>
              <a:rPr lang="en-US" sz="1400" dirty="0"/>
              <a:t> First up to $25K</a:t>
            </a:r>
          </a:p>
          <a:p>
            <a:pPr lvl="1"/>
            <a:r>
              <a:rPr lang="en-US" sz="1400" dirty="0"/>
              <a:t>Check STC/UTC/Consortium contracts </a:t>
            </a:r>
          </a:p>
          <a:p>
            <a:pPr lvl="1"/>
            <a:r>
              <a:rPr lang="en-US" sz="1500" dirty="0"/>
              <a:t>Informal Competition $5K &lt; P &lt;= $25K</a:t>
            </a:r>
          </a:p>
          <a:p>
            <a:pPr lvl="2"/>
            <a:r>
              <a:rPr lang="en-US" sz="1200" dirty="0"/>
              <a:t>Requisition will include quotes from three vendors if available</a:t>
            </a:r>
          </a:p>
          <a:p>
            <a:pPr lvl="2"/>
            <a:r>
              <a:rPr lang="en-US" sz="1200" dirty="0"/>
              <a:t>Waiver of Competition/SSJ necessary at this level</a:t>
            </a:r>
          </a:p>
          <a:p>
            <a:pPr lvl="2"/>
            <a:r>
              <a:rPr lang="en-US" sz="1200" dirty="0"/>
              <a:t>RFQs will be sent to the selected vendor to get concurrence on University terms and conditions</a:t>
            </a:r>
          </a:p>
          <a:p>
            <a:pPr lvl="2"/>
            <a:r>
              <a:rPr lang="en-US" sz="1200" dirty="0"/>
              <a:t>RFP/IFB may be used at agent’s discretion if deemed appropriate for complexity or public advertisement</a:t>
            </a:r>
          </a:p>
          <a:p>
            <a:pPr lvl="2"/>
            <a:r>
              <a:rPr lang="en-US" sz="1200" dirty="0"/>
              <a:t>IPS may be used to solicit responses</a:t>
            </a:r>
          </a:p>
          <a:p>
            <a:pPr lvl="2"/>
            <a:endParaRPr lang="en-US" sz="1200" dirty="0"/>
          </a:p>
          <a:p>
            <a:pPr marL="685800" lvl="2" indent="0">
              <a:buNone/>
            </a:pPr>
            <a:endParaRPr lang="en-US" sz="1200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FB297-CB0B-4B13-B73F-2B062353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8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CBE5-B3D2-4FDD-A36C-67659B1A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Buy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18681-299E-45F3-8A43-A9A3197A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9" y="514661"/>
            <a:ext cx="8845216" cy="380562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700" dirty="0"/>
              <a:t>Formal Solicitations &gt; $25K</a:t>
            </a:r>
          </a:p>
          <a:p>
            <a:pPr lvl="1"/>
            <a:r>
              <a:rPr lang="en-US" sz="1400" dirty="0"/>
              <a:t>IFB/RFP documents are mandatory</a:t>
            </a:r>
          </a:p>
          <a:p>
            <a:pPr lvl="1"/>
            <a:r>
              <a:rPr lang="en-US" sz="1400" dirty="0"/>
              <a:t>Bid posting timelines (min 10 days still apply)</a:t>
            </a:r>
          </a:p>
          <a:p>
            <a:pPr lvl="1"/>
            <a:r>
              <a:rPr lang="en-US" sz="1400" dirty="0"/>
              <a:t>For solicitations &gt;$500K where flexibility does not apply</a:t>
            </a:r>
          </a:p>
          <a:p>
            <a:pPr lvl="2"/>
            <a:r>
              <a:rPr lang="en-US" sz="1200" dirty="0"/>
              <a:t>State P&amp;C will need to pre-screen the RFP/IFB document prior to posting </a:t>
            </a:r>
          </a:p>
          <a:p>
            <a:pPr lvl="2"/>
            <a:r>
              <a:rPr lang="en-US" sz="1200" dirty="0"/>
              <a:t>Once bid tabulations are complete and a vendor has been selected, RFP/IFB responses and vendor selection letter will need to be forwarded to P&amp;C for approval prior to award</a:t>
            </a:r>
          </a:p>
          <a:p>
            <a:pPr lvl="1"/>
            <a:r>
              <a:rPr lang="en-US" sz="1400" dirty="0"/>
              <a:t>Notice of high value contracts (&gt; $1M)</a:t>
            </a:r>
          </a:p>
          <a:p>
            <a:pPr marL="342900" lvl="1" indent="0">
              <a:lnSpc>
                <a:spcPct val="70000"/>
              </a:lnSpc>
              <a:buNone/>
            </a:pPr>
            <a:r>
              <a:rPr lang="en-US" sz="1200" dirty="0"/>
              <a:t>                  </a:t>
            </a:r>
            <a:endParaRPr lang="en-US" sz="1700" dirty="0"/>
          </a:p>
          <a:p>
            <a:pPr lvl="2">
              <a:lnSpc>
                <a:spcPct val="70000"/>
              </a:lnSpc>
            </a:pPr>
            <a:endParaRPr lang="en-US" sz="1400" dirty="0"/>
          </a:p>
          <a:p>
            <a:pPr lvl="2">
              <a:lnSpc>
                <a:spcPct val="70000"/>
              </a:lnSpc>
            </a:pPr>
            <a:endParaRPr lang="en-US" sz="1700" dirty="0"/>
          </a:p>
          <a:p>
            <a:pPr marL="685800" lvl="2">
              <a:lnSpc>
                <a:spcPct val="70000"/>
              </a:lnSpc>
              <a:buNone/>
            </a:pPr>
            <a:endParaRPr lang="en-US" sz="1700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FB297-CB0B-4B13-B73F-2B062353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1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EA46-71F5-45CD-A818-6609BF51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Waiver of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EDEA3-9354-48F5-854F-EA905F34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using the latest form? </a:t>
            </a:r>
            <a:r>
              <a:rPr lang="en-US" sz="1000" dirty="0">
                <a:hlinkClick r:id="rId2"/>
              </a:rPr>
              <a:t>https://finance.unc.edu/wp-content/uploads/sites/298/2021/07/1232-1-1f.pdf</a:t>
            </a:r>
            <a:endParaRPr lang="en-US" sz="1000" dirty="0"/>
          </a:p>
          <a:p>
            <a:r>
              <a:rPr lang="en-US" dirty="0"/>
              <a:t>Brand Specific vs Sole Source – What's the difference?</a:t>
            </a:r>
          </a:p>
          <a:p>
            <a:r>
              <a:rPr lang="en-US" dirty="0"/>
              <a:t>Section 1 of the form – Choose your reason(s)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6DCB3-1804-4204-859B-1F362E1B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3E951-313A-4BEE-9F8E-DC7CB6876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55" y="1874609"/>
            <a:ext cx="5008418" cy="28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EA46-71F5-45CD-A818-6609BF51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Waiver of Competition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EDEA3-9354-48F5-854F-EA905F3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65" y="788505"/>
            <a:ext cx="8518226" cy="3805623"/>
          </a:xfrm>
        </p:spPr>
        <p:txBody>
          <a:bodyPr/>
          <a:lstStyle/>
          <a:p>
            <a:r>
              <a:rPr lang="en-US" dirty="0"/>
              <a:t>Section II – What color green are you using?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Section III – Why is this the Only Product or Supplier Capable of meeting your need?</a:t>
            </a:r>
          </a:p>
          <a:p>
            <a:pPr lvl="1"/>
            <a:r>
              <a:rPr lang="en-US" dirty="0"/>
              <a:t>Comments Block has 1000 character limit</a:t>
            </a:r>
          </a:p>
          <a:p>
            <a:pPr lvl="1"/>
            <a:r>
              <a:rPr lang="en-US" dirty="0"/>
              <a:t>If you need more room, just say “See attachment” and attach separate document.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6DCB3-1804-4204-859B-1F362E1B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72B61-0223-40F2-8C7D-BB915DE0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64" y="1453777"/>
            <a:ext cx="64770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C930E-A6F4-4CBA-B4CC-43117120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694015"/>
            <a:ext cx="4956464" cy="12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1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22226</TotalTime>
  <Words>1046</Words>
  <Application>Microsoft Office PowerPoint</Application>
  <PresentationFormat>On-screen Show (16:9)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Times New Roman</vt:lpstr>
      <vt:lpstr>Verdana</vt:lpstr>
      <vt:lpstr>Office Theme</vt:lpstr>
      <vt:lpstr>Purchasing Services – Optimizing the Purchasing Process</vt:lpstr>
      <vt:lpstr>Who are we?</vt:lpstr>
      <vt:lpstr>When to engage my team?</vt:lpstr>
      <vt:lpstr>PowerPoint Presentation</vt:lpstr>
      <vt:lpstr>The Purchasing Process </vt:lpstr>
      <vt:lpstr>How to Buy</vt:lpstr>
      <vt:lpstr>How to Buy (cont)</vt:lpstr>
      <vt:lpstr>Waiver of Competition</vt:lpstr>
      <vt:lpstr>Waiver of Competition (cont)</vt:lpstr>
      <vt:lpstr>Waiver of Competition (cont)</vt:lpstr>
      <vt:lpstr>Contract Reviews</vt:lpstr>
      <vt:lpstr>Misuse of Funds</vt:lpstr>
      <vt:lpstr>Change is a coming! July 1st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Morse, Troy</cp:lastModifiedBy>
  <cp:revision>231</cp:revision>
  <cp:lastPrinted>2018-07-27T13:34:15Z</cp:lastPrinted>
  <dcterms:created xsi:type="dcterms:W3CDTF">2017-03-07T16:02:46Z</dcterms:created>
  <dcterms:modified xsi:type="dcterms:W3CDTF">2022-06-01T14:04:35Z</dcterms:modified>
</cp:coreProperties>
</file>