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20.xml" ContentType="application/vnd.openxmlformats-officedocument.presentationml.tag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tags/tag21.xml" ContentType="application/vnd.openxmlformats-officedocument.presentationml.tags+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8" r:id="rId1"/>
    <p:sldMasterId id="2147483648" r:id="rId2"/>
    <p:sldMasterId id="2147483724" r:id="rId3"/>
  </p:sldMasterIdLst>
  <p:notesMasterIdLst>
    <p:notesMasterId r:id="rId67"/>
  </p:notesMasterIdLst>
  <p:handoutMasterIdLst>
    <p:handoutMasterId r:id="rId68"/>
  </p:handoutMasterIdLst>
  <p:sldIdLst>
    <p:sldId id="284" r:id="rId4"/>
    <p:sldId id="2145706262" r:id="rId5"/>
    <p:sldId id="281" r:id="rId6"/>
    <p:sldId id="286" r:id="rId7"/>
    <p:sldId id="2145706256" r:id="rId8"/>
    <p:sldId id="287" r:id="rId9"/>
    <p:sldId id="295" r:id="rId10"/>
    <p:sldId id="289" r:id="rId11"/>
    <p:sldId id="2145706236" r:id="rId12"/>
    <p:sldId id="2145706237" r:id="rId13"/>
    <p:sldId id="296" r:id="rId14"/>
    <p:sldId id="288" r:id="rId15"/>
    <p:sldId id="293" r:id="rId16"/>
    <p:sldId id="294" r:id="rId17"/>
    <p:sldId id="2145706239" r:id="rId18"/>
    <p:sldId id="290" r:id="rId19"/>
    <p:sldId id="291" r:id="rId20"/>
    <p:sldId id="2145706238" r:id="rId21"/>
    <p:sldId id="273" r:id="rId22"/>
    <p:sldId id="2145706253" r:id="rId23"/>
    <p:sldId id="2145706252" r:id="rId24"/>
    <p:sldId id="2145706251" r:id="rId25"/>
    <p:sldId id="2145706261" r:id="rId26"/>
    <p:sldId id="2145706257" r:id="rId27"/>
    <p:sldId id="2145706248" r:id="rId28"/>
    <p:sldId id="2145706247" r:id="rId29"/>
    <p:sldId id="2145706246" r:id="rId30"/>
    <p:sldId id="2145706245" r:id="rId31"/>
    <p:sldId id="2145706244" r:id="rId32"/>
    <p:sldId id="2145706243" r:id="rId33"/>
    <p:sldId id="2145706242" r:id="rId34"/>
    <p:sldId id="2145706250" r:id="rId35"/>
    <p:sldId id="2145706249" r:id="rId36"/>
    <p:sldId id="2145706241" r:id="rId37"/>
    <p:sldId id="2145706259" r:id="rId38"/>
    <p:sldId id="391" r:id="rId39"/>
    <p:sldId id="382" r:id="rId40"/>
    <p:sldId id="389" r:id="rId41"/>
    <p:sldId id="392" r:id="rId42"/>
    <p:sldId id="390" r:id="rId43"/>
    <p:sldId id="2145706258" r:id="rId44"/>
    <p:sldId id="275" r:id="rId45"/>
    <p:sldId id="2734" r:id="rId46"/>
    <p:sldId id="2724" r:id="rId47"/>
    <p:sldId id="269" r:id="rId48"/>
    <p:sldId id="2735" r:id="rId49"/>
    <p:sldId id="2720" r:id="rId50"/>
    <p:sldId id="2714" r:id="rId51"/>
    <p:sldId id="2145706260" r:id="rId52"/>
    <p:sldId id="464" r:id="rId53"/>
    <p:sldId id="2733" r:id="rId54"/>
    <p:sldId id="476" r:id="rId55"/>
    <p:sldId id="453" r:id="rId56"/>
    <p:sldId id="452" r:id="rId57"/>
    <p:sldId id="466" r:id="rId58"/>
    <p:sldId id="467" r:id="rId59"/>
    <p:sldId id="465" r:id="rId60"/>
    <p:sldId id="474" r:id="rId61"/>
    <p:sldId id="470" r:id="rId62"/>
    <p:sldId id="457" r:id="rId63"/>
    <p:sldId id="477" r:id="rId64"/>
    <p:sldId id="2145706263" r:id="rId65"/>
    <p:sldId id="2145706264"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D2813B0-6FC6-144F-A2F4-FB9C0CD5AB12}">
          <p14:sldIdLst>
            <p14:sldId id="284"/>
            <p14:sldId id="2145706262"/>
            <p14:sldId id="281"/>
            <p14:sldId id="286"/>
            <p14:sldId id="2145706256"/>
            <p14:sldId id="287"/>
            <p14:sldId id="295"/>
            <p14:sldId id="289"/>
            <p14:sldId id="2145706236"/>
            <p14:sldId id="2145706237"/>
            <p14:sldId id="296"/>
            <p14:sldId id="288"/>
            <p14:sldId id="293"/>
            <p14:sldId id="294"/>
            <p14:sldId id="2145706239"/>
            <p14:sldId id="290"/>
            <p14:sldId id="291"/>
            <p14:sldId id="2145706238"/>
            <p14:sldId id="273"/>
            <p14:sldId id="2145706253"/>
            <p14:sldId id="2145706252"/>
            <p14:sldId id="2145706251"/>
            <p14:sldId id="2145706261"/>
            <p14:sldId id="2145706257"/>
            <p14:sldId id="2145706248"/>
            <p14:sldId id="2145706247"/>
            <p14:sldId id="2145706246"/>
            <p14:sldId id="2145706245"/>
            <p14:sldId id="2145706244"/>
            <p14:sldId id="2145706243"/>
            <p14:sldId id="2145706242"/>
            <p14:sldId id="2145706250"/>
            <p14:sldId id="2145706249"/>
            <p14:sldId id="2145706241"/>
            <p14:sldId id="2145706259"/>
            <p14:sldId id="391"/>
            <p14:sldId id="382"/>
            <p14:sldId id="389"/>
            <p14:sldId id="392"/>
            <p14:sldId id="390"/>
            <p14:sldId id="2145706258"/>
            <p14:sldId id="275"/>
            <p14:sldId id="2734"/>
            <p14:sldId id="2724"/>
            <p14:sldId id="269"/>
            <p14:sldId id="2735"/>
            <p14:sldId id="2720"/>
            <p14:sldId id="2714"/>
            <p14:sldId id="2145706260"/>
            <p14:sldId id="464"/>
            <p14:sldId id="2733"/>
            <p14:sldId id="476"/>
            <p14:sldId id="453"/>
            <p14:sldId id="452"/>
            <p14:sldId id="466"/>
            <p14:sldId id="467"/>
            <p14:sldId id="465"/>
            <p14:sldId id="474"/>
            <p14:sldId id="470"/>
            <p14:sldId id="457"/>
            <p14:sldId id="477"/>
            <p14:sldId id="2145706263"/>
            <p14:sldId id="2145706264"/>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01D991-B960-AFDC-BFBB-B8EFAAD1C7DF}" v="6" dt="2023-09-13T19:12:23.968"/>
    <p1510:client id="{8F77A8F6-86B0-438B-A4F2-48F471209976}" v="886" dt="2023-09-14T13:10:09.854"/>
    <p1510:client id="{BB94DDA4-3A71-6F5F-8F49-746F8D24E621}" v="337" dt="2023-09-13T19:19:04.563"/>
    <p1510:client id="{C5FE24AB-1741-2846-8646-DF40BDC8AA56}" v="3" dt="2023-09-13T19:21:27.3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8" d="100"/>
          <a:sy n="68" d="100"/>
        </p:scale>
        <p:origin x="524" y="52"/>
      </p:cViewPr>
      <p:guideLst>
        <p:guide orient="horz" pos="2160"/>
        <p:guide pos="3840"/>
      </p:guideLst>
    </p:cSldViewPr>
  </p:slideViewPr>
  <p:notesTextViewPr>
    <p:cViewPr>
      <p:scale>
        <a:sx n="3" d="2"/>
        <a:sy n="3" d="2"/>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71"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a:t>FY2023 Total Revenue:</a:t>
            </a:r>
            <a:r>
              <a:rPr lang="en-US" sz="2400" baseline="0"/>
              <a:t>  $43 million </a:t>
            </a:r>
            <a:endParaRPr lang="en-US" sz="240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spPr>
            <a:effectLst>
              <a:outerShdw blurRad="50800" dist="38100" dir="2700000" algn="tl" rotWithShape="0">
                <a:prstClr val="black">
                  <a:alpha val="40000"/>
                </a:prstClr>
              </a:outerShdw>
            </a:effectLst>
          </c:spPr>
          <c:dPt>
            <c:idx val="0"/>
            <c:bubble3D val="0"/>
            <c:spPr>
              <a:solidFill>
                <a:schemeClr val="accent1"/>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9537-42B0-8C36-9D9B7624CD3E}"/>
              </c:ext>
            </c:extLst>
          </c:dPt>
          <c:dPt>
            <c:idx val="1"/>
            <c:bubble3D val="0"/>
            <c:spPr>
              <a:solidFill>
                <a:schemeClr val="accent2"/>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9537-42B0-8C36-9D9B7624CD3E}"/>
              </c:ext>
            </c:extLst>
          </c:dPt>
          <c:dLbls>
            <c:dLbl>
              <c:idx val="0"/>
              <c:layout>
                <c:manualLayout>
                  <c:x val="-0.1274643482064742"/>
                  <c:y val="-0.20619264970631565"/>
                </c:manualLayout>
              </c:layout>
              <c:tx>
                <c:rich>
                  <a:bodyPr/>
                  <a:lstStyle/>
                  <a:p>
                    <a:fld id="{E097EF4F-F6F0-4091-B9D5-9D36D079A440}" type="VALUE">
                      <a:rPr lang="en-US"/>
                      <a:pPr/>
                      <a:t>[VALUE]</a:t>
                    </a:fld>
                    <a:r>
                      <a:rPr lang="en-US"/>
                      <a:t>m</a:t>
                    </a:r>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9537-42B0-8C36-9D9B7624CD3E}"/>
                </c:ext>
              </c:extLst>
            </c:dLbl>
            <c:dLbl>
              <c:idx val="1"/>
              <c:layout>
                <c:manualLayout>
                  <c:x val="8.4933727034120735E-2"/>
                  <c:y val="0.17663290356603809"/>
                </c:manualLayout>
              </c:layout>
              <c:tx>
                <c:rich>
                  <a:bodyPr/>
                  <a:lstStyle/>
                  <a:p>
                    <a:fld id="{96B83A50-20C3-4731-B516-00F4B6949F6A}" type="VALUE">
                      <a:rPr lang="en-US"/>
                      <a:pPr/>
                      <a:t>[VALUE]</a:t>
                    </a:fld>
                    <a:r>
                      <a:rPr lang="en-US"/>
                      <a:t>m</a:t>
                    </a:r>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9537-42B0-8C36-9D9B7624CD3E}"/>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Sheet1!$B$6:$B$7</c:f>
              <c:strCache>
                <c:ptCount val="2"/>
                <c:pt idx="0">
                  <c:v>Internal Revenue</c:v>
                </c:pt>
                <c:pt idx="1">
                  <c:v>External Revenue </c:v>
                </c:pt>
              </c:strCache>
              <c:extLst/>
            </c:strRef>
          </c:cat>
          <c:val>
            <c:numRef>
              <c:f>Sheet1!$C$6:$C$7</c:f>
              <c:numCache>
                <c:formatCode>#,##0</c:formatCode>
                <c:ptCount val="2"/>
                <c:pt idx="0">
                  <c:v>35</c:v>
                </c:pt>
                <c:pt idx="1">
                  <c:v>8</c:v>
                </c:pt>
              </c:numCache>
              <c:extLst/>
            </c:numRef>
          </c:val>
          <c:extLst>
            <c:ext xmlns:c16="http://schemas.microsoft.com/office/drawing/2014/chart" uri="{C3380CC4-5D6E-409C-BE32-E72D297353CC}">
              <c16:uniqueId val="{00000004-9537-42B0-8C36-9D9B7624CD3E}"/>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rtl="0">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0.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2.svg"/><Relationship Id="rId7" Type="http://schemas.openxmlformats.org/officeDocument/2006/relationships/image" Target="../media/image59.svg"/><Relationship Id="rId2" Type="http://schemas.openxmlformats.org/officeDocument/2006/relationships/image" Target="../media/image51.png"/><Relationship Id="rId1" Type="http://schemas.openxmlformats.org/officeDocument/2006/relationships/hyperlink" Target="https://research.unc.edu/sponsored-programs/resources/research-core-development/" TargetMode="External"/><Relationship Id="rId6" Type="http://schemas.openxmlformats.org/officeDocument/2006/relationships/image" Target="../media/image58.png"/><Relationship Id="rId11" Type="http://schemas.openxmlformats.org/officeDocument/2006/relationships/image" Target="../media/image39.svg"/><Relationship Id="rId5" Type="http://schemas.openxmlformats.org/officeDocument/2006/relationships/image" Target="../media/image57.svg"/><Relationship Id="rId10" Type="http://schemas.openxmlformats.org/officeDocument/2006/relationships/image" Target="../media/image38.png"/><Relationship Id="rId4" Type="http://schemas.openxmlformats.org/officeDocument/2006/relationships/image" Target="../media/image56.png"/><Relationship Id="rId9" Type="http://schemas.openxmlformats.org/officeDocument/2006/relationships/image" Target="../media/image61.svg"/></Relationships>
</file>

<file path=ppt/diagrams/_rels/data11.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1.png"/><Relationship Id="rId7" Type="http://schemas.openxmlformats.org/officeDocument/2006/relationships/image" Target="../media/image60.png"/><Relationship Id="rId2" Type="http://schemas.openxmlformats.org/officeDocument/2006/relationships/image" Target="../media/image64.svg"/><Relationship Id="rId1" Type="http://schemas.openxmlformats.org/officeDocument/2006/relationships/image" Target="../media/image63.png"/><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2.svg"/></Relationships>
</file>

<file path=ppt/diagrams/_rels/data1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svg"/><Relationship Id="rId1" Type="http://schemas.openxmlformats.org/officeDocument/2006/relationships/image" Target="../media/image112.png"/><Relationship Id="rId4" Type="http://schemas.openxmlformats.org/officeDocument/2006/relationships/image" Target="../media/image115.svg"/></Relationships>
</file>

<file path=ppt/diagrams/_rels/data5.xml.rels><?xml version="1.0" encoding="UTF-8" standalone="yes"?>
<Relationships xmlns="http://schemas.openxmlformats.org/package/2006/relationships"><Relationship Id="rId1" Type="http://schemas.openxmlformats.org/officeDocument/2006/relationships/hyperlink" Target="https://symposium.web.unc.edu/" TargetMode="External"/></Relationships>
</file>

<file path=ppt/diagrams/_rels/data6.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diagrams/_rels/data7.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30.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svg"/><Relationship Id="rId2" Type="http://schemas.openxmlformats.org/officeDocument/2006/relationships/hyperlink" Target="mailto:RCD@unc.edu" TargetMode="External"/><Relationship Id="rId1" Type="http://schemas.openxmlformats.org/officeDocument/2006/relationships/hyperlink" Target="https://tableau.unc.edu/" TargetMode="External"/><Relationship Id="rId6" Type="http://schemas.openxmlformats.org/officeDocument/2006/relationships/image" Target="../media/image37.sv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40.png"/><Relationship Id="rId14" Type="http://schemas.openxmlformats.org/officeDocument/2006/relationships/image" Target="../media/image31.svg"/></Relationships>
</file>

<file path=ppt/diagrams/_rels/data8.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hyperlink" Target="mailto:CoreSupport@med.unc.edu" TargetMode="External"/><Relationship Id="rId5" Type="http://schemas.openxmlformats.org/officeDocument/2006/relationships/image" Target="../media/image50.svg"/><Relationship Id="rId4" Type="http://schemas.openxmlformats.org/officeDocument/2006/relationships/image" Target="../media/image49.png"/></Relationships>
</file>

<file path=ppt/diagrams/_rels/data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54.svg"/></Relationships>
</file>

<file path=ppt/diagrams/_rels/drawing10.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9.svg"/><Relationship Id="rId11" Type="http://schemas.openxmlformats.org/officeDocument/2006/relationships/hyperlink" Target="https://research.unc.edu/sponsored-programs/resources/research-core-development/" TargetMode="External"/><Relationship Id="rId5" Type="http://schemas.openxmlformats.org/officeDocument/2006/relationships/image" Target="../media/image58.png"/><Relationship Id="rId10" Type="http://schemas.openxmlformats.org/officeDocument/2006/relationships/image" Target="../media/image39.svg"/><Relationship Id="rId4" Type="http://schemas.openxmlformats.org/officeDocument/2006/relationships/image" Target="../media/image57.svg"/><Relationship Id="rId9" Type="http://schemas.openxmlformats.org/officeDocument/2006/relationships/image" Target="../media/image38.png"/></Relationships>
</file>

<file path=ppt/diagrams/_rels/drawing11.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1.png"/><Relationship Id="rId7" Type="http://schemas.openxmlformats.org/officeDocument/2006/relationships/image" Target="../media/image60.png"/><Relationship Id="rId2" Type="http://schemas.openxmlformats.org/officeDocument/2006/relationships/image" Target="../media/image64.svg"/><Relationship Id="rId1" Type="http://schemas.openxmlformats.org/officeDocument/2006/relationships/image" Target="../media/image63.png"/><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2.svg"/></Relationships>
</file>

<file path=ppt/diagrams/_rels/drawing1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svg"/><Relationship Id="rId1" Type="http://schemas.openxmlformats.org/officeDocument/2006/relationships/image" Target="../media/image112.png"/><Relationship Id="rId4" Type="http://schemas.openxmlformats.org/officeDocument/2006/relationships/image" Target="../media/image115.svg"/></Relationships>
</file>

<file path=ppt/diagrams/_rels/drawing5.xml.rels><?xml version="1.0" encoding="UTF-8" standalone="yes"?>
<Relationships xmlns="http://schemas.openxmlformats.org/package/2006/relationships"><Relationship Id="rId1" Type="http://schemas.openxmlformats.org/officeDocument/2006/relationships/hyperlink" Target="https://symposium.web.unc.edu/" TargetMode="External"/></Relationships>
</file>

<file path=ppt/diagrams/_rels/drawing6.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diagrams/_rels/drawing7.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30.png"/><Relationship Id="rId3" Type="http://schemas.openxmlformats.org/officeDocument/2006/relationships/image" Target="../media/image36.png"/><Relationship Id="rId7" Type="http://schemas.openxmlformats.org/officeDocument/2006/relationships/hyperlink" Target="https://tableau.unc.edu/" TargetMode="External"/><Relationship Id="rId12" Type="http://schemas.openxmlformats.org/officeDocument/2006/relationships/image" Target="../media/image43.sv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11" Type="http://schemas.openxmlformats.org/officeDocument/2006/relationships/image" Target="../media/image42.png"/><Relationship Id="rId5" Type="http://schemas.openxmlformats.org/officeDocument/2006/relationships/image" Target="../media/image38.png"/><Relationship Id="rId10" Type="http://schemas.openxmlformats.org/officeDocument/2006/relationships/hyperlink" Target="mailto:RCD@unc.edu" TargetMode="External"/><Relationship Id="rId4" Type="http://schemas.openxmlformats.org/officeDocument/2006/relationships/image" Target="../media/image37.svg"/><Relationship Id="rId9" Type="http://schemas.openxmlformats.org/officeDocument/2006/relationships/image" Target="../media/image41.svg"/><Relationship Id="rId14" Type="http://schemas.openxmlformats.org/officeDocument/2006/relationships/image" Target="../media/image31.svg"/></Relationships>
</file>

<file path=ppt/diagrams/_rels/drawing8.xml.rels><?xml version="1.0" encoding="UTF-8" standalone="yes"?>
<Relationships xmlns="http://schemas.openxmlformats.org/package/2006/relationships"><Relationship Id="rId3" Type="http://schemas.openxmlformats.org/officeDocument/2006/relationships/hyperlink" Target="mailto:CoreSupport@med.unc.edu" TargetMode="External"/><Relationship Id="rId2" Type="http://schemas.openxmlformats.org/officeDocument/2006/relationships/image" Target="../media/image48.svg"/><Relationship Id="rId1" Type="http://schemas.openxmlformats.org/officeDocument/2006/relationships/image" Target="../media/image47.png"/><Relationship Id="rId5" Type="http://schemas.openxmlformats.org/officeDocument/2006/relationships/image" Target="../media/image50.svg"/><Relationship Id="rId4" Type="http://schemas.openxmlformats.org/officeDocument/2006/relationships/image" Target="../media/image49.png"/></Relationships>
</file>

<file path=ppt/diagrams/_rels/drawing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54.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5DC052D-32C6-C348-9C6F-CD7F9A03ED11}" type="doc">
      <dgm:prSet loTypeId="urn:microsoft.com/office/officeart/2005/8/layout/default" loCatId="" qsTypeId="urn:microsoft.com/office/officeart/2005/8/quickstyle/simple1" qsCatId="simple" csTypeId="urn:microsoft.com/office/officeart/2005/8/colors/accent1_2" csCatId="accent1" phldr="1"/>
      <dgm:spPr/>
      <dgm:t>
        <a:bodyPr/>
        <a:lstStyle/>
        <a:p>
          <a:endParaRPr lang="en-US"/>
        </a:p>
      </dgm:t>
    </dgm:pt>
    <dgm:pt modelId="{F13FA357-5FAB-844C-9ED4-AE34DE81C28F}">
      <dgm:prSet phldrT="[Text]" custT="1"/>
      <dgm:spPr/>
      <dgm:t>
        <a:bodyPr/>
        <a:lstStyle/>
        <a:p>
          <a:pPr algn="ctr"/>
          <a:r>
            <a:rPr lang="en-US" sz="2100" b="1" u="sng" dirty="0"/>
            <a:t>Research Core Development Team (OSP/VCR)</a:t>
          </a:r>
        </a:p>
        <a:p>
          <a:pPr algn="ctr"/>
          <a:r>
            <a:rPr lang="en-US" sz="1900" dirty="0"/>
            <a:t>BEN WRIGHT – Director RCD</a:t>
          </a:r>
        </a:p>
        <a:p>
          <a:pPr algn="ctr"/>
          <a:r>
            <a:rPr lang="en-US" sz="1900" dirty="0"/>
            <a:t>MEGHAN KRAFT – Interim Director Research </a:t>
          </a:r>
          <a:r>
            <a:rPr lang="en-US" sz="1900"/>
            <a:t>Core Strategy</a:t>
          </a:r>
          <a:endParaRPr lang="en-US" sz="1900" dirty="0"/>
        </a:p>
        <a:p>
          <a:pPr algn="ctr"/>
          <a:r>
            <a:rPr lang="en-US" sz="1900" dirty="0"/>
            <a:t>MICHAEL AKRIDGE – Financial Analyst</a:t>
          </a:r>
        </a:p>
      </dgm:t>
    </dgm:pt>
    <dgm:pt modelId="{43C934AD-DA0F-1A49-84F3-5CB9EF096C6F}" type="parTrans" cxnId="{8622A9A9-6916-334F-8A5F-0785DA552339}">
      <dgm:prSet/>
      <dgm:spPr/>
      <dgm:t>
        <a:bodyPr/>
        <a:lstStyle/>
        <a:p>
          <a:endParaRPr lang="en-US"/>
        </a:p>
      </dgm:t>
    </dgm:pt>
    <dgm:pt modelId="{C63B2AF5-C65F-534B-B508-BF828747C026}" type="sibTrans" cxnId="{8622A9A9-6916-334F-8A5F-0785DA552339}">
      <dgm:prSet/>
      <dgm:spPr/>
      <dgm:t>
        <a:bodyPr/>
        <a:lstStyle/>
        <a:p>
          <a:endParaRPr lang="en-US"/>
        </a:p>
      </dgm:t>
    </dgm:pt>
    <dgm:pt modelId="{51AD7C17-6BA1-4841-ACBF-6B3157C089A0}">
      <dgm:prSet phldrT="[Text]"/>
      <dgm:spPr/>
      <dgm:t>
        <a:bodyPr/>
        <a:lstStyle/>
        <a:p>
          <a:r>
            <a:rPr lang="en-US" b="1" u="sng"/>
            <a:t>Office of Research Technologies (SOM)</a:t>
          </a:r>
        </a:p>
        <a:p>
          <a:r>
            <a:rPr lang="en-US"/>
            <a:t>CHRIS GREGORY – Director</a:t>
          </a:r>
        </a:p>
        <a:p>
          <a:r>
            <a:rPr lang="en-US"/>
            <a:t>KARA CLISSOLD – Assoc. Director</a:t>
          </a:r>
        </a:p>
      </dgm:t>
    </dgm:pt>
    <dgm:pt modelId="{D57A12A1-5445-6B43-9869-A77940770B8F}" type="parTrans" cxnId="{03D1EB7E-E734-5A47-941F-809A4C703274}">
      <dgm:prSet/>
      <dgm:spPr/>
      <dgm:t>
        <a:bodyPr/>
        <a:lstStyle/>
        <a:p>
          <a:endParaRPr lang="en-US"/>
        </a:p>
      </dgm:t>
    </dgm:pt>
    <dgm:pt modelId="{869EE9D6-D91F-DF40-B4BB-4A16DEDDAD02}" type="sibTrans" cxnId="{03D1EB7E-E734-5A47-941F-809A4C703274}">
      <dgm:prSet/>
      <dgm:spPr/>
      <dgm:t>
        <a:bodyPr/>
        <a:lstStyle/>
        <a:p>
          <a:endParaRPr lang="en-US"/>
        </a:p>
      </dgm:t>
    </dgm:pt>
    <dgm:pt modelId="{A5EBB598-85A1-ED4A-BAD0-148DB6096708}">
      <dgm:prSet/>
      <dgm:spPr/>
      <dgm:t>
        <a:bodyPr/>
        <a:lstStyle/>
        <a:p>
          <a:r>
            <a:rPr lang="en-US" b="1" u="sng" err="1"/>
            <a:t>Lineberger</a:t>
          </a:r>
          <a:r>
            <a:rPr lang="en-US" b="1" u="sng"/>
            <a:t> Comprehensive Cancer Center (SOM)</a:t>
          </a:r>
        </a:p>
        <a:p>
          <a:r>
            <a:rPr lang="en-US"/>
            <a:t>HOLLY DRESSMAN – Asst. Dir. of Shared Resources and Operations</a:t>
          </a:r>
        </a:p>
      </dgm:t>
    </dgm:pt>
    <dgm:pt modelId="{BC8EC08F-B679-AF4C-B27F-29CC171FA511}" type="parTrans" cxnId="{63069B6E-A94D-A843-A4F7-28830BFB3707}">
      <dgm:prSet/>
      <dgm:spPr/>
      <dgm:t>
        <a:bodyPr/>
        <a:lstStyle/>
        <a:p>
          <a:endParaRPr lang="en-US"/>
        </a:p>
      </dgm:t>
    </dgm:pt>
    <dgm:pt modelId="{03B46273-C96C-E44A-9EE5-0A32783ACA37}" type="sibTrans" cxnId="{63069B6E-A94D-A843-A4F7-28830BFB3707}">
      <dgm:prSet/>
      <dgm:spPr/>
      <dgm:t>
        <a:bodyPr/>
        <a:lstStyle/>
        <a:p>
          <a:endParaRPr lang="en-US"/>
        </a:p>
      </dgm:t>
    </dgm:pt>
    <dgm:pt modelId="{9DFE3560-26F3-934E-AFB7-B32FEA13D1D4}">
      <dgm:prSet/>
      <dgm:spPr/>
      <dgm:t>
        <a:bodyPr/>
        <a:lstStyle/>
        <a:p>
          <a:r>
            <a:rPr lang="en-US" b="1" u="sng"/>
            <a:t>UNC College of Arts and Sciences</a:t>
          </a:r>
        </a:p>
        <a:p>
          <a:r>
            <a:rPr lang="en-US"/>
            <a:t>JIM CAHOON – Exec. Dir. of Research Core Facilities</a:t>
          </a:r>
        </a:p>
      </dgm:t>
    </dgm:pt>
    <dgm:pt modelId="{99AD41F9-9147-4A46-9F8A-53C19C15CE0C}" type="parTrans" cxnId="{9FD1CB3D-4731-CA44-BB34-293AE446B7FA}">
      <dgm:prSet/>
      <dgm:spPr/>
      <dgm:t>
        <a:bodyPr/>
        <a:lstStyle/>
        <a:p>
          <a:endParaRPr lang="en-US"/>
        </a:p>
      </dgm:t>
    </dgm:pt>
    <dgm:pt modelId="{4E5A6CEE-D337-7345-8D72-11AAF636B872}" type="sibTrans" cxnId="{9FD1CB3D-4731-CA44-BB34-293AE446B7FA}">
      <dgm:prSet/>
      <dgm:spPr/>
      <dgm:t>
        <a:bodyPr/>
        <a:lstStyle/>
        <a:p>
          <a:endParaRPr lang="en-US"/>
        </a:p>
      </dgm:t>
    </dgm:pt>
    <dgm:pt modelId="{DA6B2AD5-2096-8748-A192-7558B15759B1}">
      <dgm:prSet custT="1"/>
      <dgm:spPr/>
      <dgm:t>
        <a:bodyPr/>
        <a:lstStyle/>
        <a:p>
          <a:r>
            <a:rPr lang="en-US" sz="1800" u="sng"/>
            <a:t>OSP Cost Analysis &amp; Compliance</a:t>
          </a:r>
        </a:p>
        <a:p>
          <a:r>
            <a:rPr lang="en-US" sz="1800"/>
            <a:t>BRIAN BERTLSHOFER – Director</a:t>
          </a:r>
        </a:p>
        <a:p>
          <a:r>
            <a:rPr lang="en-US" sz="1800"/>
            <a:t>JR PIKE – Manager</a:t>
          </a:r>
        </a:p>
        <a:p>
          <a:r>
            <a:rPr lang="en-US" sz="1800"/>
            <a:t>LATOIA SMITH – Lead</a:t>
          </a:r>
        </a:p>
        <a:p>
          <a:r>
            <a:rPr lang="en-US" sz="1800"/>
            <a:t>DAVID COYLE – Analyst</a:t>
          </a:r>
        </a:p>
        <a:p>
          <a:r>
            <a:rPr lang="en-US" sz="1800"/>
            <a:t>VALESHIA DOBSON - Analyst</a:t>
          </a:r>
        </a:p>
      </dgm:t>
    </dgm:pt>
    <dgm:pt modelId="{1BFA4027-8008-2B45-A59F-332240D9A5E5}" type="parTrans" cxnId="{DE211A3D-97B1-BD49-B561-85FB07D6F21B}">
      <dgm:prSet/>
      <dgm:spPr/>
      <dgm:t>
        <a:bodyPr/>
        <a:lstStyle/>
        <a:p>
          <a:endParaRPr lang="en-US"/>
        </a:p>
      </dgm:t>
    </dgm:pt>
    <dgm:pt modelId="{BD7CA6E3-95CC-4944-8249-AD0D45103231}" type="sibTrans" cxnId="{DE211A3D-97B1-BD49-B561-85FB07D6F21B}">
      <dgm:prSet/>
      <dgm:spPr/>
      <dgm:t>
        <a:bodyPr/>
        <a:lstStyle/>
        <a:p>
          <a:endParaRPr lang="en-US"/>
        </a:p>
      </dgm:t>
    </dgm:pt>
    <dgm:pt modelId="{3B0C1D3B-22CE-3848-9F76-C0D2806B9D81}" type="pres">
      <dgm:prSet presAssocID="{65DC052D-32C6-C348-9C6F-CD7F9A03ED11}" presName="diagram" presStyleCnt="0">
        <dgm:presLayoutVars>
          <dgm:dir/>
          <dgm:resizeHandles val="exact"/>
        </dgm:presLayoutVars>
      </dgm:prSet>
      <dgm:spPr/>
    </dgm:pt>
    <dgm:pt modelId="{7CE17DF3-0EB2-394D-869D-1873B828684F}" type="pres">
      <dgm:prSet presAssocID="{F13FA357-5FAB-844C-9ED4-AE34DE81C28F}" presName="node" presStyleLbl="node1" presStyleIdx="0" presStyleCnt="5">
        <dgm:presLayoutVars>
          <dgm:bulletEnabled val="1"/>
        </dgm:presLayoutVars>
      </dgm:prSet>
      <dgm:spPr/>
    </dgm:pt>
    <dgm:pt modelId="{ADA9BD70-A24A-DE4E-A552-15A9F957BEAB}" type="pres">
      <dgm:prSet presAssocID="{C63B2AF5-C65F-534B-B508-BF828747C026}" presName="sibTrans" presStyleCnt="0"/>
      <dgm:spPr/>
    </dgm:pt>
    <dgm:pt modelId="{28078848-450C-F44B-9A20-38B55F6C0E6B}" type="pres">
      <dgm:prSet presAssocID="{DA6B2AD5-2096-8748-A192-7558B15759B1}" presName="node" presStyleLbl="node1" presStyleIdx="1" presStyleCnt="5">
        <dgm:presLayoutVars>
          <dgm:bulletEnabled val="1"/>
        </dgm:presLayoutVars>
      </dgm:prSet>
      <dgm:spPr/>
    </dgm:pt>
    <dgm:pt modelId="{6D577EBB-658E-3842-9AB4-6EBD61B6BFF5}" type="pres">
      <dgm:prSet presAssocID="{BD7CA6E3-95CC-4944-8249-AD0D45103231}" presName="sibTrans" presStyleCnt="0"/>
      <dgm:spPr/>
    </dgm:pt>
    <dgm:pt modelId="{356B831F-A0DD-2D4E-BD27-AA130AE0181E}" type="pres">
      <dgm:prSet presAssocID="{51AD7C17-6BA1-4841-ACBF-6B3157C089A0}" presName="node" presStyleLbl="node1" presStyleIdx="2" presStyleCnt="5">
        <dgm:presLayoutVars>
          <dgm:bulletEnabled val="1"/>
        </dgm:presLayoutVars>
      </dgm:prSet>
      <dgm:spPr/>
    </dgm:pt>
    <dgm:pt modelId="{26D27F4E-D9AB-FF4B-BA46-C130C0CC8C6B}" type="pres">
      <dgm:prSet presAssocID="{869EE9D6-D91F-DF40-B4BB-4A16DEDDAD02}" presName="sibTrans" presStyleCnt="0"/>
      <dgm:spPr/>
    </dgm:pt>
    <dgm:pt modelId="{1067A125-2F87-4545-B08D-D152955642D8}" type="pres">
      <dgm:prSet presAssocID="{A5EBB598-85A1-ED4A-BAD0-148DB6096708}" presName="node" presStyleLbl="node1" presStyleIdx="3" presStyleCnt="5">
        <dgm:presLayoutVars>
          <dgm:bulletEnabled val="1"/>
        </dgm:presLayoutVars>
      </dgm:prSet>
      <dgm:spPr/>
    </dgm:pt>
    <dgm:pt modelId="{3C29E6FF-C62B-EF41-8DD7-F88CE7F97782}" type="pres">
      <dgm:prSet presAssocID="{03B46273-C96C-E44A-9EE5-0A32783ACA37}" presName="sibTrans" presStyleCnt="0"/>
      <dgm:spPr/>
    </dgm:pt>
    <dgm:pt modelId="{AB2172A9-4306-1742-B8D3-91D074680B95}" type="pres">
      <dgm:prSet presAssocID="{9DFE3560-26F3-934E-AFB7-B32FEA13D1D4}" presName="node" presStyleLbl="node1" presStyleIdx="4" presStyleCnt="5">
        <dgm:presLayoutVars>
          <dgm:bulletEnabled val="1"/>
        </dgm:presLayoutVars>
      </dgm:prSet>
      <dgm:spPr/>
    </dgm:pt>
  </dgm:ptLst>
  <dgm:cxnLst>
    <dgm:cxn modelId="{56C27827-07B8-534F-9ABC-C00559E50F86}" type="presOf" srcId="{9DFE3560-26F3-934E-AFB7-B32FEA13D1D4}" destId="{AB2172A9-4306-1742-B8D3-91D074680B95}" srcOrd="0" destOrd="0" presId="urn:microsoft.com/office/officeart/2005/8/layout/default"/>
    <dgm:cxn modelId="{DE211A3D-97B1-BD49-B561-85FB07D6F21B}" srcId="{65DC052D-32C6-C348-9C6F-CD7F9A03ED11}" destId="{DA6B2AD5-2096-8748-A192-7558B15759B1}" srcOrd="1" destOrd="0" parTransId="{1BFA4027-8008-2B45-A59F-332240D9A5E5}" sibTransId="{BD7CA6E3-95CC-4944-8249-AD0D45103231}"/>
    <dgm:cxn modelId="{9FD1CB3D-4731-CA44-BB34-293AE446B7FA}" srcId="{65DC052D-32C6-C348-9C6F-CD7F9A03ED11}" destId="{9DFE3560-26F3-934E-AFB7-B32FEA13D1D4}" srcOrd="4" destOrd="0" parTransId="{99AD41F9-9147-4A46-9F8A-53C19C15CE0C}" sibTransId="{4E5A6CEE-D337-7345-8D72-11AAF636B872}"/>
    <dgm:cxn modelId="{21648C64-38CE-C74B-B800-8A6FCD41A0DA}" type="presOf" srcId="{65DC052D-32C6-C348-9C6F-CD7F9A03ED11}" destId="{3B0C1D3B-22CE-3848-9F76-C0D2806B9D81}" srcOrd="0" destOrd="0" presId="urn:microsoft.com/office/officeart/2005/8/layout/default"/>
    <dgm:cxn modelId="{63069B6E-A94D-A843-A4F7-28830BFB3707}" srcId="{65DC052D-32C6-C348-9C6F-CD7F9A03ED11}" destId="{A5EBB598-85A1-ED4A-BAD0-148DB6096708}" srcOrd="3" destOrd="0" parTransId="{BC8EC08F-B679-AF4C-B27F-29CC171FA511}" sibTransId="{03B46273-C96C-E44A-9EE5-0A32783ACA37}"/>
    <dgm:cxn modelId="{A09E2150-58F4-B741-BFFB-A42E95C8D8F9}" type="presOf" srcId="{51AD7C17-6BA1-4841-ACBF-6B3157C089A0}" destId="{356B831F-A0DD-2D4E-BD27-AA130AE0181E}" srcOrd="0" destOrd="0" presId="urn:microsoft.com/office/officeart/2005/8/layout/default"/>
    <dgm:cxn modelId="{3979987A-59E1-C64C-B3C3-90B18D0DE34E}" type="presOf" srcId="{A5EBB598-85A1-ED4A-BAD0-148DB6096708}" destId="{1067A125-2F87-4545-B08D-D152955642D8}" srcOrd="0" destOrd="0" presId="urn:microsoft.com/office/officeart/2005/8/layout/default"/>
    <dgm:cxn modelId="{03D1EB7E-E734-5A47-941F-809A4C703274}" srcId="{65DC052D-32C6-C348-9C6F-CD7F9A03ED11}" destId="{51AD7C17-6BA1-4841-ACBF-6B3157C089A0}" srcOrd="2" destOrd="0" parTransId="{D57A12A1-5445-6B43-9869-A77940770B8F}" sibTransId="{869EE9D6-D91F-DF40-B4BB-4A16DEDDAD02}"/>
    <dgm:cxn modelId="{DD628A9F-FFF5-6740-A886-9BBBDA1A4CF5}" type="presOf" srcId="{DA6B2AD5-2096-8748-A192-7558B15759B1}" destId="{28078848-450C-F44B-9A20-38B55F6C0E6B}" srcOrd="0" destOrd="0" presId="urn:microsoft.com/office/officeart/2005/8/layout/default"/>
    <dgm:cxn modelId="{8622A9A9-6916-334F-8A5F-0785DA552339}" srcId="{65DC052D-32C6-C348-9C6F-CD7F9A03ED11}" destId="{F13FA357-5FAB-844C-9ED4-AE34DE81C28F}" srcOrd="0" destOrd="0" parTransId="{43C934AD-DA0F-1A49-84F3-5CB9EF096C6F}" sibTransId="{C63B2AF5-C65F-534B-B508-BF828747C026}"/>
    <dgm:cxn modelId="{294227EC-D24C-3F4D-BC06-901E44621008}" type="presOf" srcId="{F13FA357-5FAB-844C-9ED4-AE34DE81C28F}" destId="{7CE17DF3-0EB2-394D-869D-1873B828684F}" srcOrd="0" destOrd="0" presId="urn:microsoft.com/office/officeart/2005/8/layout/default"/>
    <dgm:cxn modelId="{930E890D-4B5E-AB4F-82AB-463977A92D4E}" type="presParOf" srcId="{3B0C1D3B-22CE-3848-9F76-C0D2806B9D81}" destId="{7CE17DF3-0EB2-394D-869D-1873B828684F}" srcOrd="0" destOrd="0" presId="urn:microsoft.com/office/officeart/2005/8/layout/default"/>
    <dgm:cxn modelId="{1D329CE7-FCE5-814E-8950-5054E1E37AFF}" type="presParOf" srcId="{3B0C1D3B-22CE-3848-9F76-C0D2806B9D81}" destId="{ADA9BD70-A24A-DE4E-A552-15A9F957BEAB}" srcOrd="1" destOrd="0" presId="urn:microsoft.com/office/officeart/2005/8/layout/default"/>
    <dgm:cxn modelId="{0B01EA43-B714-8740-8052-926B3BEB88BC}" type="presParOf" srcId="{3B0C1D3B-22CE-3848-9F76-C0D2806B9D81}" destId="{28078848-450C-F44B-9A20-38B55F6C0E6B}" srcOrd="2" destOrd="0" presId="urn:microsoft.com/office/officeart/2005/8/layout/default"/>
    <dgm:cxn modelId="{526E54F2-F6B9-CF49-84E5-7DA60FE2BA67}" type="presParOf" srcId="{3B0C1D3B-22CE-3848-9F76-C0D2806B9D81}" destId="{6D577EBB-658E-3842-9AB4-6EBD61B6BFF5}" srcOrd="3" destOrd="0" presId="urn:microsoft.com/office/officeart/2005/8/layout/default"/>
    <dgm:cxn modelId="{431ACD05-F372-3249-89F1-E686D490F8A1}" type="presParOf" srcId="{3B0C1D3B-22CE-3848-9F76-C0D2806B9D81}" destId="{356B831F-A0DD-2D4E-BD27-AA130AE0181E}" srcOrd="4" destOrd="0" presId="urn:microsoft.com/office/officeart/2005/8/layout/default"/>
    <dgm:cxn modelId="{04F6E262-A145-2A45-A46B-B6599657C462}" type="presParOf" srcId="{3B0C1D3B-22CE-3848-9F76-C0D2806B9D81}" destId="{26D27F4E-D9AB-FF4B-BA46-C130C0CC8C6B}" srcOrd="5" destOrd="0" presId="urn:microsoft.com/office/officeart/2005/8/layout/default"/>
    <dgm:cxn modelId="{5FEC439E-01D9-264E-8AFB-A241FF6B8FC2}" type="presParOf" srcId="{3B0C1D3B-22CE-3848-9F76-C0D2806B9D81}" destId="{1067A125-2F87-4545-B08D-D152955642D8}" srcOrd="6" destOrd="0" presId="urn:microsoft.com/office/officeart/2005/8/layout/default"/>
    <dgm:cxn modelId="{6CB088F3-A404-244E-8E9B-201FFCBD7A32}" type="presParOf" srcId="{3B0C1D3B-22CE-3848-9F76-C0D2806B9D81}" destId="{3C29E6FF-C62B-EF41-8DD7-F88CE7F97782}" srcOrd="7" destOrd="0" presId="urn:microsoft.com/office/officeart/2005/8/layout/default"/>
    <dgm:cxn modelId="{E3876BA0-F650-ED40-A3CF-274EB6553E20}" type="presParOf" srcId="{3B0C1D3B-22CE-3848-9F76-C0D2806B9D81}" destId="{AB2172A9-4306-1742-B8D3-91D074680B95}"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2EF1C45-7FEA-4521-AFF1-CC030ADB64C8}"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D093C9EA-05D5-4A5B-A110-E981FCD39826}">
      <dgm:prSet/>
      <dgm:spPr/>
      <dgm:t>
        <a:bodyPr/>
        <a:lstStyle/>
        <a:p>
          <a:pPr>
            <a:lnSpc>
              <a:spcPct val="100000"/>
            </a:lnSpc>
          </a:pPr>
          <a:r>
            <a:rPr lang="en-US" dirty="0"/>
            <a:t>FAQs, rate review document templates, and guidance documents</a:t>
          </a:r>
        </a:p>
      </dgm:t>
    </dgm:pt>
    <dgm:pt modelId="{9436BE74-F9BE-4AD4-A08C-4631E4E8CD27}" type="parTrans" cxnId="{99CDC68C-F302-45CE-8DDE-38BDEA641AB8}">
      <dgm:prSet/>
      <dgm:spPr/>
      <dgm:t>
        <a:bodyPr/>
        <a:lstStyle/>
        <a:p>
          <a:endParaRPr lang="en-US"/>
        </a:p>
      </dgm:t>
    </dgm:pt>
    <dgm:pt modelId="{ABC5567F-8F4F-482E-AF3E-D9AE4DBE8A11}" type="sibTrans" cxnId="{99CDC68C-F302-45CE-8DDE-38BDEA641AB8}">
      <dgm:prSet/>
      <dgm:spPr/>
      <dgm:t>
        <a:bodyPr/>
        <a:lstStyle/>
        <a:p>
          <a:endParaRPr lang="en-US"/>
        </a:p>
      </dgm:t>
    </dgm:pt>
    <dgm:pt modelId="{ACE8C49A-0827-41B0-BE36-958FDD3D0880}">
      <dgm:prSet/>
      <dgm:spPr/>
      <dgm:t>
        <a:bodyPr/>
        <a:lstStyle/>
        <a:p>
          <a:pPr>
            <a:lnSpc>
              <a:spcPct val="100000"/>
            </a:lnSpc>
          </a:pPr>
          <a:r>
            <a:rPr lang="en-US" dirty="0"/>
            <a:t>Financial reporting link, guidance, and training presentation </a:t>
          </a:r>
        </a:p>
      </dgm:t>
    </dgm:pt>
    <dgm:pt modelId="{451CA0AE-50A4-47B0-BBA5-E1A999BFA02C}" type="parTrans" cxnId="{B9A62C6E-B4DF-4662-827F-3625D1263320}">
      <dgm:prSet/>
      <dgm:spPr/>
      <dgm:t>
        <a:bodyPr/>
        <a:lstStyle/>
        <a:p>
          <a:endParaRPr lang="en-US"/>
        </a:p>
      </dgm:t>
    </dgm:pt>
    <dgm:pt modelId="{358FB825-599D-4D61-85A5-D2083B7E7D51}" type="sibTrans" cxnId="{B9A62C6E-B4DF-4662-827F-3625D1263320}">
      <dgm:prSet/>
      <dgm:spPr/>
      <dgm:t>
        <a:bodyPr/>
        <a:lstStyle/>
        <a:p>
          <a:endParaRPr lang="en-US"/>
        </a:p>
      </dgm:t>
    </dgm:pt>
    <dgm:pt modelId="{AA533529-4C01-4453-8280-529DDF034D50}">
      <dgm:prSet/>
      <dgm:spPr/>
      <dgm:t>
        <a:bodyPr/>
        <a:lstStyle/>
        <a:p>
          <a:pPr>
            <a:lnSpc>
              <a:spcPct val="100000"/>
            </a:lnSpc>
          </a:pPr>
          <a:r>
            <a:rPr lang="en-US"/>
            <a:t>Research core agreements </a:t>
          </a:r>
        </a:p>
      </dgm:t>
    </dgm:pt>
    <dgm:pt modelId="{1ECF008E-F160-49A5-A868-2A9D98145AF7}" type="parTrans" cxnId="{AA51A431-2ADA-4FB2-8132-699CBC978859}">
      <dgm:prSet/>
      <dgm:spPr/>
      <dgm:t>
        <a:bodyPr/>
        <a:lstStyle/>
        <a:p>
          <a:endParaRPr lang="en-US"/>
        </a:p>
      </dgm:t>
    </dgm:pt>
    <dgm:pt modelId="{36A054D4-993C-457C-AF39-523C3FAA0A18}" type="sibTrans" cxnId="{AA51A431-2ADA-4FB2-8132-699CBC978859}">
      <dgm:prSet/>
      <dgm:spPr/>
      <dgm:t>
        <a:bodyPr/>
        <a:lstStyle/>
        <a:p>
          <a:endParaRPr lang="en-US"/>
        </a:p>
      </dgm:t>
    </dgm:pt>
    <dgm:pt modelId="{D1436D67-CD52-441A-8121-3839DFBC1317}">
      <dgm:prSet/>
      <dgm:spPr/>
      <dgm:t>
        <a:bodyPr/>
        <a:lstStyle/>
        <a:p>
          <a:pPr>
            <a:lnSpc>
              <a:spcPct val="100000"/>
            </a:lnSpc>
          </a:pPr>
          <a:r>
            <a:rPr lang="en-US"/>
            <a:t>Future enhancements</a:t>
          </a:r>
        </a:p>
      </dgm:t>
    </dgm:pt>
    <dgm:pt modelId="{CD9503CF-8DA6-4677-AA42-7C1E1E7A85F7}" type="parTrans" cxnId="{CF3324CC-A0C7-40D7-A2A2-6AC1ADEAF8F6}">
      <dgm:prSet/>
      <dgm:spPr/>
      <dgm:t>
        <a:bodyPr/>
        <a:lstStyle/>
        <a:p>
          <a:endParaRPr lang="en-US"/>
        </a:p>
      </dgm:t>
    </dgm:pt>
    <dgm:pt modelId="{F2436AEC-5B7C-4FC7-85D5-85324A4ED4CB}" type="sibTrans" cxnId="{CF3324CC-A0C7-40D7-A2A2-6AC1ADEAF8F6}">
      <dgm:prSet/>
      <dgm:spPr/>
      <dgm:t>
        <a:bodyPr/>
        <a:lstStyle/>
        <a:p>
          <a:endParaRPr lang="en-US"/>
        </a:p>
      </dgm:t>
    </dgm:pt>
    <dgm:pt modelId="{BABDA10B-2AF3-48CC-8DDB-B109D331B3BD}">
      <dgm:prSet/>
      <dgm:spPr/>
      <dgm:t>
        <a:bodyPr/>
        <a:lstStyle/>
        <a:p>
          <a:pPr>
            <a:lnSpc>
              <a:spcPct val="100000"/>
            </a:lnSpc>
          </a:pPr>
          <a:r>
            <a:rPr lang="en-US">
              <a:hlinkClick xmlns:r="http://schemas.openxmlformats.org/officeDocument/2006/relationships" r:id="rId1"/>
            </a:rPr>
            <a:t>https://research.unc.edu/sponsored-programs/resources/research-core-development/</a:t>
          </a:r>
          <a:r>
            <a:rPr lang="en-US"/>
            <a:t> </a:t>
          </a:r>
        </a:p>
      </dgm:t>
    </dgm:pt>
    <dgm:pt modelId="{1E931587-63A9-4423-991F-E4A4F37CB72C}" type="parTrans" cxnId="{5C3D8B39-2045-4E33-B337-5A042F19207C}">
      <dgm:prSet/>
      <dgm:spPr/>
      <dgm:t>
        <a:bodyPr/>
        <a:lstStyle/>
        <a:p>
          <a:endParaRPr lang="en-US"/>
        </a:p>
      </dgm:t>
    </dgm:pt>
    <dgm:pt modelId="{80554C68-2D32-416A-929A-E882F64FCC26}" type="sibTrans" cxnId="{5C3D8B39-2045-4E33-B337-5A042F19207C}">
      <dgm:prSet/>
      <dgm:spPr/>
      <dgm:t>
        <a:bodyPr/>
        <a:lstStyle/>
        <a:p>
          <a:endParaRPr lang="en-US"/>
        </a:p>
      </dgm:t>
    </dgm:pt>
    <dgm:pt modelId="{7AC93F1B-0EB9-4260-A131-5BFF2FE28E59}" type="pres">
      <dgm:prSet presAssocID="{22EF1C45-7FEA-4521-AFF1-CC030ADB64C8}" presName="root" presStyleCnt="0">
        <dgm:presLayoutVars>
          <dgm:dir/>
          <dgm:resizeHandles val="exact"/>
        </dgm:presLayoutVars>
      </dgm:prSet>
      <dgm:spPr/>
    </dgm:pt>
    <dgm:pt modelId="{D0A5BFA5-522B-416B-935C-F7F3BC389620}" type="pres">
      <dgm:prSet presAssocID="{D093C9EA-05D5-4A5B-A110-E981FCD39826}" presName="compNode" presStyleCnt="0"/>
      <dgm:spPr/>
    </dgm:pt>
    <dgm:pt modelId="{F8EC2FC6-7526-47FC-98C1-F8A6BC175A21}" type="pres">
      <dgm:prSet presAssocID="{D093C9EA-05D5-4A5B-A110-E981FCD39826}" presName="bgRect" presStyleLbl="bgShp" presStyleIdx="0" presStyleCnt="5"/>
      <dgm:spPr/>
    </dgm:pt>
    <dgm:pt modelId="{687371C6-D3D8-43F9-87CB-EEC6863B8A2A}" type="pres">
      <dgm:prSet presAssocID="{D093C9EA-05D5-4A5B-A110-E981FCD39826}" presName="iconRect" presStyleLbl="node1" presStyleIdx="0" presStyleCnt="5"/>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dgm:spPr>
      <dgm:extLst>
        <a:ext uri="{E40237B7-FDA0-4F09-8148-C483321AD2D9}">
          <dgm14:cNvPr xmlns:dgm14="http://schemas.microsoft.com/office/drawing/2010/diagram" id="0" name="" descr="Document"/>
        </a:ext>
      </dgm:extLst>
    </dgm:pt>
    <dgm:pt modelId="{CF39F0B5-82CB-4F7C-8E93-DDD3130390CB}" type="pres">
      <dgm:prSet presAssocID="{D093C9EA-05D5-4A5B-A110-E981FCD39826}" presName="spaceRect" presStyleCnt="0"/>
      <dgm:spPr/>
    </dgm:pt>
    <dgm:pt modelId="{63E2A2F8-8CCB-49F6-A633-C0229193FE40}" type="pres">
      <dgm:prSet presAssocID="{D093C9EA-05D5-4A5B-A110-E981FCD39826}" presName="parTx" presStyleLbl="revTx" presStyleIdx="0" presStyleCnt="5">
        <dgm:presLayoutVars>
          <dgm:chMax val="0"/>
          <dgm:chPref val="0"/>
        </dgm:presLayoutVars>
      </dgm:prSet>
      <dgm:spPr/>
    </dgm:pt>
    <dgm:pt modelId="{2797EA3F-C428-4B82-A7C6-E85DCB9BB6FF}" type="pres">
      <dgm:prSet presAssocID="{ABC5567F-8F4F-482E-AF3E-D9AE4DBE8A11}" presName="sibTrans" presStyleCnt="0"/>
      <dgm:spPr/>
    </dgm:pt>
    <dgm:pt modelId="{A59FCB28-48A4-4BAC-8EF5-DEFF6D046274}" type="pres">
      <dgm:prSet presAssocID="{ACE8C49A-0827-41B0-BE36-958FDD3D0880}" presName="compNode" presStyleCnt="0"/>
      <dgm:spPr/>
    </dgm:pt>
    <dgm:pt modelId="{0197E292-383E-4E08-9FC7-AAB2161BDF73}" type="pres">
      <dgm:prSet presAssocID="{ACE8C49A-0827-41B0-BE36-958FDD3D0880}" presName="bgRect" presStyleLbl="bgShp" presStyleIdx="1" presStyleCnt="5"/>
      <dgm:spPr/>
    </dgm:pt>
    <dgm:pt modelId="{7CC1B0AC-01E7-4252-A9BD-3B34A51B19E8}" type="pres">
      <dgm:prSet presAssocID="{ACE8C49A-0827-41B0-BE36-958FDD3D0880}" presName="iconRect" presStyleLbl="node1" presStyleIdx="1" presStyleCnt="5"/>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dgm:spPr>
      <dgm:extLst>
        <a:ext uri="{E40237B7-FDA0-4F09-8148-C483321AD2D9}">
          <dgm14:cNvPr xmlns:dgm14="http://schemas.microsoft.com/office/drawing/2010/diagram" id="0" name="" descr="Open Folder"/>
        </a:ext>
      </dgm:extLst>
    </dgm:pt>
    <dgm:pt modelId="{DAF40A3E-9BE4-410A-8BE4-7FDF806B0BA7}" type="pres">
      <dgm:prSet presAssocID="{ACE8C49A-0827-41B0-BE36-958FDD3D0880}" presName="spaceRect" presStyleCnt="0"/>
      <dgm:spPr/>
    </dgm:pt>
    <dgm:pt modelId="{507A3B2E-8583-405D-9E7B-53490FBDF72A}" type="pres">
      <dgm:prSet presAssocID="{ACE8C49A-0827-41B0-BE36-958FDD3D0880}" presName="parTx" presStyleLbl="revTx" presStyleIdx="1" presStyleCnt="5">
        <dgm:presLayoutVars>
          <dgm:chMax val="0"/>
          <dgm:chPref val="0"/>
        </dgm:presLayoutVars>
      </dgm:prSet>
      <dgm:spPr/>
    </dgm:pt>
    <dgm:pt modelId="{477AA1A1-D009-4378-840F-269F37A90975}" type="pres">
      <dgm:prSet presAssocID="{358FB825-599D-4D61-85A5-D2083B7E7D51}" presName="sibTrans" presStyleCnt="0"/>
      <dgm:spPr/>
    </dgm:pt>
    <dgm:pt modelId="{CE027508-85C0-444C-98F7-4A000C294547}" type="pres">
      <dgm:prSet presAssocID="{AA533529-4C01-4453-8280-529DDF034D50}" presName="compNode" presStyleCnt="0"/>
      <dgm:spPr/>
    </dgm:pt>
    <dgm:pt modelId="{FC4CE743-F291-422E-A8B4-8FBD2D92889B}" type="pres">
      <dgm:prSet presAssocID="{AA533529-4C01-4453-8280-529DDF034D50}" presName="bgRect" presStyleLbl="bgShp" presStyleIdx="2" presStyleCnt="5"/>
      <dgm:spPr/>
    </dgm:pt>
    <dgm:pt modelId="{16AA1175-7DCD-4F3C-B17E-DE15D6595F07}" type="pres">
      <dgm:prSet presAssocID="{AA533529-4C01-4453-8280-529DDF034D50}" presName="iconRect" presStyleLbl="node1" presStyleIdx="2" presStyleCnt="5"/>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dgm:spPr>
      <dgm:extLst>
        <a:ext uri="{E40237B7-FDA0-4F09-8148-C483321AD2D9}">
          <dgm14:cNvPr xmlns:dgm14="http://schemas.microsoft.com/office/drawing/2010/diagram" id="0" name="" descr="Handshake"/>
        </a:ext>
      </dgm:extLst>
    </dgm:pt>
    <dgm:pt modelId="{9BD48530-60C1-4479-85F5-23A1C90A510E}" type="pres">
      <dgm:prSet presAssocID="{AA533529-4C01-4453-8280-529DDF034D50}" presName="spaceRect" presStyleCnt="0"/>
      <dgm:spPr/>
    </dgm:pt>
    <dgm:pt modelId="{0EC5C7FE-B036-4621-AF24-4C97C199BF3E}" type="pres">
      <dgm:prSet presAssocID="{AA533529-4C01-4453-8280-529DDF034D50}" presName="parTx" presStyleLbl="revTx" presStyleIdx="2" presStyleCnt="5">
        <dgm:presLayoutVars>
          <dgm:chMax val="0"/>
          <dgm:chPref val="0"/>
        </dgm:presLayoutVars>
      </dgm:prSet>
      <dgm:spPr/>
    </dgm:pt>
    <dgm:pt modelId="{5776E5C4-C1E1-479A-A369-8E74EFE09392}" type="pres">
      <dgm:prSet presAssocID="{36A054D4-993C-457C-AF39-523C3FAA0A18}" presName="sibTrans" presStyleCnt="0"/>
      <dgm:spPr/>
    </dgm:pt>
    <dgm:pt modelId="{0A805CDE-9A1A-4E7E-9F4F-A8998462C029}" type="pres">
      <dgm:prSet presAssocID="{D1436D67-CD52-441A-8121-3839DFBC1317}" presName="compNode" presStyleCnt="0"/>
      <dgm:spPr/>
    </dgm:pt>
    <dgm:pt modelId="{CD88319C-349E-460C-847E-C8E3E5C2C294}" type="pres">
      <dgm:prSet presAssocID="{D1436D67-CD52-441A-8121-3839DFBC1317}" presName="bgRect" presStyleLbl="bgShp" presStyleIdx="3" presStyleCnt="5"/>
      <dgm:spPr/>
    </dgm:pt>
    <dgm:pt modelId="{714B4FFA-F46E-49F7-9019-AA6409B84BC2}" type="pres">
      <dgm:prSet presAssocID="{D1436D67-CD52-441A-8121-3839DFBC1317}" presName="iconRect" presStyleLbl="node1" presStyleIdx="3" presStyleCnt="5"/>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dgm:spPr>
      <dgm:extLst>
        <a:ext uri="{E40237B7-FDA0-4F09-8148-C483321AD2D9}">
          <dgm14:cNvPr xmlns:dgm14="http://schemas.microsoft.com/office/drawing/2010/diagram" id="0" name="" descr="Upward trend"/>
        </a:ext>
      </dgm:extLst>
    </dgm:pt>
    <dgm:pt modelId="{A2931B23-5E1A-4F0E-8207-58CE6E0F9263}" type="pres">
      <dgm:prSet presAssocID="{D1436D67-CD52-441A-8121-3839DFBC1317}" presName="spaceRect" presStyleCnt="0"/>
      <dgm:spPr/>
    </dgm:pt>
    <dgm:pt modelId="{4E784185-3495-4623-828C-03995A99DA0C}" type="pres">
      <dgm:prSet presAssocID="{D1436D67-CD52-441A-8121-3839DFBC1317}" presName="parTx" presStyleLbl="revTx" presStyleIdx="3" presStyleCnt="5">
        <dgm:presLayoutVars>
          <dgm:chMax val="0"/>
          <dgm:chPref val="0"/>
        </dgm:presLayoutVars>
      </dgm:prSet>
      <dgm:spPr/>
    </dgm:pt>
    <dgm:pt modelId="{264D658D-33D4-4505-B2CA-2FDE426F4C6C}" type="pres">
      <dgm:prSet presAssocID="{F2436AEC-5B7C-4FC7-85D5-85324A4ED4CB}" presName="sibTrans" presStyleCnt="0"/>
      <dgm:spPr/>
    </dgm:pt>
    <dgm:pt modelId="{B9BA7A36-D30F-4950-AA8C-E841CC828F69}" type="pres">
      <dgm:prSet presAssocID="{BABDA10B-2AF3-48CC-8DDB-B109D331B3BD}" presName="compNode" presStyleCnt="0"/>
      <dgm:spPr/>
    </dgm:pt>
    <dgm:pt modelId="{680A38B0-2D17-4A63-8117-62572F4B2B38}" type="pres">
      <dgm:prSet presAssocID="{BABDA10B-2AF3-48CC-8DDB-B109D331B3BD}" presName="bgRect" presStyleLbl="bgShp" presStyleIdx="4" presStyleCnt="5"/>
      <dgm:spPr/>
    </dgm:pt>
    <dgm:pt modelId="{6D126DBC-9C79-41D0-B7A8-F4992BD7A779}" type="pres">
      <dgm:prSet presAssocID="{BABDA10B-2AF3-48CC-8DDB-B109D331B3BD}" presName="iconRect" presStyleLbl="node1" presStyleIdx="4" presStyleCnt="5"/>
      <dgm:spPr>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dgm:spPr>
      <dgm:extLst>
        <a:ext uri="{E40237B7-FDA0-4F09-8148-C483321AD2D9}">
          <dgm14:cNvPr xmlns:dgm14="http://schemas.microsoft.com/office/drawing/2010/diagram" id="0" name="" descr="Earth Globe Americas"/>
        </a:ext>
      </dgm:extLst>
    </dgm:pt>
    <dgm:pt modelId="{1DD75604-9209-434B-96EA-5461A493B5C8}" type="pres">
      <dgm:prSet presAssocID="{BABDA10B-2AF3-48CC-8DDB-B109D331B3BD}" presName="spaceRect" presStyleCnt="0"/>
      <dgm:spPr/>
    </dgm:pt>
    <dgm:pt modelId="{80D8DDDE-76D0-46E2-A36A-6F872C6B31C4}" type="pres">
      <dgm:prSet presAssocID="{BABDA10B-2AF3-48CC-8DDB-B109D331B3BD}" presName="parTx" presStyleLbl="revTx" presStyleIdx="4" presStyleCnt="5">
        <dgm:presLayoutVars>
          <dgm:chMax val="0"/>
          <dgm:chPref val="0"/>
        </dgm:presLayoutVars>
      </dgm:prSet>
      <dgm:spPr/>
    </dgm:pt>
  </dgm:ptLst>
  <dgm:cxnLst>
    <dgm:cxn modelId="{AA856200-860B-49D0-87E0-019B599AE334}" type="presOf" srcId="{D093C9EA-05D5-4A5B-A110-E981FCD39826}" destId="{63E2A2F8-8CCB-49F6-A633-C0229193FE40}" srcOrd="0" destOrd="0" presId="urn:microsoft.com/office/officeart/2018/2/layout/IconVerticalSolidList"/>
    <dgm:cxn modelId="{1D4ABD28-AACC-467F-933D-8E2A50F67965}" type="presOf" srcId="{BABDA10B-2AF3-48CC-8DDB-B109D331B3BD}" destId="{80D8DDDE-76D0-46E2-A36A-6F872C6B31C4}" srcOrd="0" destOrd="0" presId="urn:microsoft.com/office/officeart/2018/2/layout/IconVerticalSolidList"/>
    <dgm:cxn modelId="{AA51A431-2ADA-4FB2-8132-699CBC978859}" srcId="{22EF1C45-7FEA-4521-AFF1-CC030ADB64C8}" destId="{AA533529-4C01-4453-8280-529DDF034D50}" srcOrd="2" destOrd="0" parTransId="{1ECF008E-F160-49A5-A868-2A9D98145AF7}" sibTransId="{36A054D4-993C-457C-AF39-523C3FAA0A18}"/>
    <dgm:cxn modelId="{5C3D8B39-2045-4E33-B337-5A042F19207C}" srcId="{22EF1C45-7FEA-4521-AFF1-CC030ADB64C8}" destId="{BABDA10B-2AF3-48CC-8DDB-B109D331B3BD}" srcOrd="4" destOrd="0" parTransId="{1E931587-63A9-4423-991F-E4A4F37CB72C}" sibTransId="{80554C68-2D32-416A-929A-E882F64FCC26}"/>
    <dgm:cxn modelId="{B9A62C6E-B4DF-4662-827F-3625D1263320}" srcId="{22EF1C45-7FEA-4521-AFF1-CC030ADB64C8}" destId="{ACE8C49A-0827-41B0-BE36-958FDD3D0880}" srcOrd="1" destOrd="0" parTransId="{451CA0AE-50A4-47B0-BBA5-E1A999BFA02C}" sibTransId="{358FB825-599D-4D61-85A5-D2083B7E7D51}"/>
    <dgm:cxn modelId="{6C3C9182-A053-4ADC-A560-B3A734615D5D}" type="presOf" srcId="{AA533529-4C01-4453-8280-529DDF034D50}" destId="{0EC5C7FE-B036-4621-AF24-4C97C199BF3E}" srcOrd="0" destOrd="0" presId="urn:microsoft.com/office/officeart/2018/2/layout/IconVerticalSolidList"/>
    <dgm:cxn modelId="{99CDC68C-F302-45CE-8DDE-38BDEA641AB8}" srcId="{22EF1C45-7FEA-4521-AFF1-CC030ADB64C8}" destId="{D093C9EA-05D5-4A5B-A110-E981FCD39826}" srcOrd="0" destOrd="0" parTransId="{9436BE74-F9BE-4AD4-A08C-4631E4E8CD27}" sibTransId="{ABC5567F-8F4F-482E-AF3E-D9AE4DBE8A11}"/>
    <dgm:cxn modelId="{B4A9FFB2-626D-4D8B-B85A-5FD4F3381CEC}" type="presOf" srcId="{ACE8C49A-0827-41B0-BE36-958FDD3D0880}" destId="{507A3B2E-8583-405D-9E7B-53490FBDF72A}" srcOrd="0" destOrd="0" presId="urn:microsoft.com/office/officeart/2018/2/layout/IconVerticalSolidList"/>
    <dgm:cxn modelId="{BD2D6EC7-177B-43A9-A020-CB5DB0360233}" type="presOf" srcId="{D1436D67-CD52-441A-8121-3839DFBC1317}" destId="{4E784185-3495-4623-828C-03995A99DA0C}" srcOrd="0" destOrd="0" presId="urn:microsoft.com/office/officeart/2018/2/layout/IconVerticalSolidList"/>
    <dgm:cxn modelId="{CF3324CC-A0C7-40D7-A2A2-6AC1ADEAF8F6}" srcId="{22EF1C45-7FEA-4521-AFF1-CC030ADB64C8}" destId="{D1436D67-CD52-441A-8121-3839DFBC1317}" srcOrd="3" destOrd="0" parTransId="{CD9503CF-8DA6-4677-AA42-7C1E1E7A85F7}" sibTransId="{F2436AEC-5B7C-4FC7-85D5-85324A4ED4CB}"/>
    <dgm:cxn modelId="{225D09FB-DEEC-4D0A-8331-E690B5567E61}" type="presOf" srcId="{22EF1C45-7FEA-4521-AFF1-CC030ADB64C8}" destId="{7AC93F1B-0EB9-4260-A131-5BFF2FE28E59}" srcOrd="0" destOrd="0" presId="urn:microsoft.com/office/officeart/2018/2/layout/IconVerticalSolidList"/>
    <dgm:cxn modelId="{626CDE9D-6FAF-4782-B148-E4906BD9EFF4}" type="presParOf" srcId="{7AC93F1B-0EB9-4260-A131-5BFF2FE28E59}" destId="{D0A5BFA5-522B-416B-935C-F7F3BC389620}" srcOrd="0" destOrd="0" presId="urn:microsoft.com/office/officeart/2018/2/layout/IconVerticalSolidList"/>
    <dgm:cxn modelId="{49ED8FC8-B4AB-46B4-AABF-7C8668C76B97}" type="presParOf" srcId="{D0A5BFA5-522B-416B-935C-F7F3BC389620}" destId="{F8EC2FC6-7526-47FC-98C1-F8A6BC175A21}" srcOrd="0" destOrd="0" presId="urn:microsoft.com/office/officeart/2018/2/layout/IconVerticalSolidList"/>
    <dgm:cxn modelId="{9DB7CFA0-4342-4CB5-8F28-E5B82D9FA9D6}" type="presParOf" srcId="{D0A5BFA5-522B-416B-935C-F7F3BC389620}" destId="{687371C6-D3D8-43F9-87CB-EEC6863B8A2A}" srcOrd="1" destOrd="0" presId="urn:microsoft.com/office/officeart/2018/2/layout/IconVerticalSolidList"/>
    <dgm:cxn modelId="{BAC616F9-4B15-49FB-BB75-D419ECF85E44}" type="presParOf" srcId="{D0A5BFA5-522B-416B-935C-F7F3BC389620}" destId="{CF39F0B5-82CB-4F7C-8E93-DDD3130390CB}" srcOrd="2" destOrd="0" presId="urn:microsoft.com/office/officeart/2018/2/layout/IconVerticalSolidList"/>
    <dgm:cxn modelId="{FF25776C-6B77-493C-9EEC-5FEB83D64BB5}" type="presParOf" srcId="{D0A5BFA5-522B-416B-935C-F7F3BC389620}" destId="{63E2A2F8-8CCB-49F6-A633-C0229193FE40}" srcOrd="3" destOrd="0" presId="urn:microsoft.com/office/officeart/2018/2/layout/IconVerticalSolidList"/>
    <dgm:cxn modelId="{B12D7271-DD1C-4CCE-AA93-91FDC2592AF0}" type="presParOf" srcId="{7AC93F1B-0EB9-4260-A131-5BFF2FE28E59}" destId="{2797EA3F-C428-4B82-A7C6-E85DCB9BB6FF}" srcOrd="1" destOrd="0" presId="urn:microsoft.com/office/officeart/2018/2/layout/IconVerticalSolidList"/>
    <dgm:cxn modelId="{5E7C82A7-5AE8-49D6-AEC2-839BCEA2C83A}" type="presParOf" srcId="{7AC93F1B-0EB9-4260-A131-5BFF2FE28E59}" destId="{A59FCB28-48A4-4BAC-8EF5-DEFF6D046274}" srcOrd="2" destOrd="0" presId="urn:microsoft.com/office/officeart/2018/2/layout/IconVerticalSolidList"/>
    <dgm:cxn modelId="{47E6B133-7F2F-4588-97EC-DBC71C469D5D}" type="presParOf" srcId="{A59FCB28-48A4-4BAC-8EF5-DEFF6D046274}" destId="{0197E292-383E-4E08-9FC7-AAB2161BDF73}" srcOrd="0" destOrd="0" presId="urn:microsoft.com/office/officeart/2018/2/layout/IconVerticalSolidList"/>
    <dgm:cxn modelId="{859F9A02-A5A3-4C6E-A4D3-2D4E7F301D05}" type="presParOf" srcId="{A59FCB28-48A4-4BAC-8EF5-DEFF6D046274}" destId="{7CC1B0AC-01E7-4252-A9BD-3B34A51B19E8}" srcOrd="1" destOrd="0" presId="urn:microsoft.com/office/officeart/2018/2/layout/IconVerticalSolidList"/>
    <dgm:cxn modelId="{D4E4BB7C-ACDF-4553-B688-28E4A02A7B28}" type="presParOf" srcId="{A59FCB28-48A4-4BAC-8EF5-DEFF6D046274}" destId="{DAF40A3E-9BE4-410A-8BE4-7FDF806B0BA7}" srcOrd="2" destOrd="0" presId="urn:microsoft.com/office/officeart/2018/2/layout/IconVerticalSolidList"/>
    <dgm:cxn modelId="{4CF694F8-43F2-4D97-A744-FA946FCAA488}" type="presParOf" srcId="{A59FCB28-48A4-4BAC-8EF5-DEFF6D046274}" destId="{507A3B2E-8583-405D-9E7B-53490FBDF72A}" srcOrd="3" destOrd="0" presId="urn:microsoft.com/office/officeart/2018/2/layout/IconVerticalSolidList"/>
    <dgm:cxn modelId="{8C4EB965-87F7-4582-805B-0ADEE3A1560A}" type="presParOf" srcId="{7AC93F1B-0EB9-4260-A131-5BFF2FE28E59}" destId="{477AA1A1-D009-4378-840F-269F37A90975}" srcOrd="3" destOrd="0" presId="urn:microsoft.com/office/officeart/2018/2/layout/IconVerticalSolidList"/>
    <dgm:cxn modelId="{93A79F59-F539-4272-9E30-918D5C2A74CB}" type="presParOf" srcId="{7AC93F1B-0EB9-4260-A131-5BFF2FE28E59}" destId="{CE027508-85C0-444C-98F7-4A000C294547}" srcOrd="4" destOrd="0" presId="urn:microsoft.com/office/officeart/2018/2/layout/IconVerticalSolidList"/>
    <dgm:cxn modelId="{5CAD179D-D656-496C-8C9A-F42B7EA8C464}" type="presParOf" srcId="{CE027508-85C0-444C-98F7-4A000C294547}" destId="{FC4CE743-F291-422E-A8B4-8FBD2D92889B}" srcOrd="0" destOrd="0" presId="urn:microsoft.com/office/officeart/2018/2/layout/IconVerticalSolidList"/>
    <dgm:cxn modelId="{A4F62057-DC98-4B2D-A9A4-03F22CA6A5FC}" type="presParOf" srcId="{CE027508-85C0-444C-98F7-4A000C294547}" destId="{16AA1175-7DCD-4F3C-B17E-DE15D6595F07}" srcOrd="1" destOrd="0" presId="urn:microsoft.com/office/officeart/2018/2/layout/IconVerticalSolidList"/>
    <dgm:cxn modelId="{688FD9FB-61CC-424F-A44C-58E2BF2BF0B4}" type="presParOf" srcId="{CE027508-85C0-444C-98F7-4A000C294547}" destId="{9BD48530-60C1-4479-85F5-23A1C90A510E}" srcOrd="2" destOrd="0" presId="urn:microsoft.com/office/officeart/2018/2/layout/IconVerticalSolidList"/>
    <dgm:cxn modelId="{DA8EBB81-69BA-4201-ABAE-D0872C61D4D3}" type="presParOf" srcId="{CE027508-85C0-444C-98F7-4A000C294547}" destId="{0EC5C7FE-B036-4621-AF24-4C97C199BF3E}" srcOrd="3" destOrd="0" presId="urn:microsoft.com/office/officeart/2018/2/layout/IconVerticalSolidList"/>
    <dgm:cxn modelId="{03CC95C1-3065-489A-A75C-436E71E117AD}" type="presParOf" srcId="{7AC93F1B-0EB9-4260-A131-5BFF2FE28E59}" destId="{5776E5C4-C1E1-479A-A369-8E74EFE09392}" srcOrd="5" destOrd="0" presId="urn:microsoft.com/office/officeart/2018/2/layout/IconVerticalSolidList"/>
    <dgm:cxn modelId="{583C70A8-8100-424A-B5EB-17A5509505CA}" type="presParOf" srcId="{7AC93F1B-0EB9-4260-A131-5BFF2FE28E59}" destId="{0A805CDE-9A1A-4E7E-9F4F-A8998462C029}" srcOrd="6" destOrd="0" presId="urn:microsoft.com/office/officeart/2018/2/layout/IconVerticalSolidList"/>
    <dgm:cxn modelId="{9484E3BE-5885-496D-9C39-3EF0FDE7E4E7}" type="presParOf" srcId="{0A805CDE-9A1A-4E7E-9F4F-A8998462C029}" destId="{CD88319C-349E-460C-847E-C8E3E5C2C294}" srcOrd="0" destOrd="0" presId="urn:microsoft.com/office/officeart/2018/2/layout/IconVerticalSolidList"/>
    <dgm:cxn modelId="{38FDDC0A-7785-4D8D-92D0-1DF8F91A7CE1}" type="presParOf" srcId="{0A805CDE-9A1A-4E7E-9F4F-A8998462C029}" destId="{714B4FFA-F46E-49F7-9019-AA6409B84BC2}" srcOrd="1" destOrd="0" presId="urn:microsoft.com/office/officeart/2018/2/layout/IconVerticalSolidList"/>
    <dgm:cxn modelId="{F643E103-B971-4087-9590-9089A2002676}" type="presParOf" srcId="{0A805CDE-9A1A-4E7E-9F4F-A8998462C029}" destId="{A2931B23-5E1A-4F0E-8207-58CE6E0F9263}" srcOrd="2" destOrd="0" presId="urn:microsoft.com/office/officeart/2018/2/layout/IconVerticalSolidList"/>
    <dgm:cxn modelId="{234A0EB6-58A9-458D-85FC-BB5D39206A77}" type="presParOf" srcId="{0A805CDE-9A1A-4E7E-9F4F-A8998462C029}" destId="{4E784185-3495-4623-828C-03995A99DA0C}" srcOrd="3" destOrd="0" presId="urn:microsoft.com/office/officeart/2018/2/layout/IconVerticalSolidList"/>
    <dgm:cxn modelId="{99A6BF69-57E5-4021-BE2D-B920099B2530}" type="presParOf" srcId="{7AC93F1B-0EB9-4260-A131-5BFF2FE28E59}" destId="{264D658D-33D4-4505-B2CA-2FDE426F4C6C}" srcOrd="7" destOrd="0" presId="urn:microsoft.com/office/officeart/2018/2/layout/IconVerticalSolidList"/>
    <dgm:cxn modelId="{6ED935BA-A67F-4AC1-BB69-9F7B8CB4EB73}" type="presParOf" srcId="{7AC93F1B-0EB9-4260-A131-5BFF2FE28E59}" destId="{B9BA7A36-D30F-4950-AA8C-E841CC828F69}" srcOrd="8" destOrd="0" presId="urn:microsoft.com/office/officeart/2018/2/layout/IconVerticalSolidList"/>
    <dgm:cxn modelId="{FDF1597E-2CDD-41DF-9739-7F986D238CA1}" type="presParOf" srcId="{B9BA7A36-D30F-4950-AA8C-E841CC828F69}" destId="{680A38B0-2D17-4A63-8117-62572F4B2B38}" srcOrd="0" destOrd="0" presId="urn:microsoft.com/office/officeart/2018/2/layout/IconVerticalSolidList"/>
    <dgm:cxn modelId="{B0CEEBE0-0ACA-41FB-81BF-C93D921680F5}" type="presParOf" srcId="{B9BA7A36-D30F-4950-AA8C-E841CC828F69}" destId="{6D126DBC-9C79-41D0-B7A8-F4992BD7A779}" srcOrd="1" destOrd="0" presId="urn:microsoft.com/office/officeart/2018/2/layout/IconVerticalSolidList"/>
    <dgm:cxn modelId="{D82751AE-280B-4C63-A8ED-744BE6029868}" type="presParOf" srcId="{B9BA7A36-D30F-4950-AA8C-E841CC828F69}" destId="{1DD75604-9209-434B-96EA-5461A493B5C8}" srcOrd="2" destOrd="0" presId="urn:microsoft.com/office/officeart/2018/2/layout/IconVerticalSolidList"/>
    <dgm:cxn modelId="{03239575-32CB-4586-905C-31ED5B8A6E19}" type="presParOf" srcId="{B9BA7A36-D30F-4950-AA8C-E841CC828F69}" destId="{80D8DDDE-76D0-46E2-A36A-6F872C6B31C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4828258-230E-4969-8402-C3202CB7C04D}"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6B4BECCA-A504-4833-81E0-2F477059BB57}">
      <dgm:prSet/>
      <dgm:spPr/>
      <dgm:t>
        <a:bodyPr/>
        <a:lstStyle/>
        <a:p>
          <a:pPr>
            <a:lnSpc>
              <a:spcPct val="100000"/>
            </a:lnSpc>
          </a:pPr>
          <a:r>
            <a:rPr lang="en-US"/>
            <a:t>RCD currently working with ORIS to create an asset database </a:t>
          </a:r>
        </a:p>
      </dgm:t>
    </dgm:pt>
    <dgm:pt modelId="{B4B87990-4869-421C-807F-45E3716EE3AD}" type="parTrans" cxnId="{E9312E53-5D2C-4D07-A200-1EACD0DDB8F6}">
      <dgm:prSet/>
      <dgm:spPr/>
      <dgm:t>
        <a:bodyPr/>
        <a:lstStyle/>
        <a:p>
          <a:endParaRPr lang="en-US"/>
        </a:p>
      </dgm:t>
    </dgm:pt>
    <dgm:pt modelId="{2E88BAF4-F8B7-44A0-8F29-BD1D7B96C9B2}" type="sibTrans" cxnId="{E9312E53-5D2C-4D07-A200-1EACD0DDB8F6}">
      <dgm:prSet/>
      <dgm:spPr/>
      <dgm:t>
        <a:bodyPr/>
        <a:lstStyle/>
        <a:p>
          <a:endParaRPr lang="en-US"/>
        </a:p>
      </dgm:t>
    </dgm:pt>
    <dgm:pt modelId="{4BDA2816-FCF3-4325-8BD7-22E6401574C0}">
      <dgm:prSet/>
      <dgm:spPr/>
      <dgm:t>
        <a:bodyPr/>
        <a:lstStyle/>
        <a:p>
          <a:pPr>
            <a:lnSpc>
              <a:spcPct val="100000"/>
            </a:lnSpc>
          </a:pPr>
          <a:r>
            <a:rPr lang="en-US"/>
            <a:t>Ability to record and track equipment and service contracts</a:t>
          </a:r>
        </a:p>
      </dgm:t>
    </dgm:pt>
    <dgm:pt modelId="{7601436F-FD1C-43D8-A065-A3DC7637E783}" type="parTrans" cxnId="{B70DFEBC-205D-4572-AB59-40F0FE724F4E}">
      <dgm:prSet/>
      <dgm:spPr/>
      <dgm:t>
        <a:bodyPr/>
        <a:lstStyle/>
        <a:p>
          <a:endParaRPr lang="en-US"/>
        </a:p>
      </dgm:t>
    </dgm:pt>
    <dgm:pt modelId="{34A12CAA-F9F7-48BF-800F-CBE9A3237C9F}" type="sibTrans" cxnId="{B70DFEBC-205D-4572-AB59-40F0FE724F4E}">
      <dgm:prSet/>
      <dgm:spPr/>
      <dgm:t>
        <a:bodyPr/>
        <a:lstStyle/>
        <a:p>
          <a:endParaRPr lang="en-US"/>
        </a:p>
      </dgm:t>
    </dgm:pt>
    <dgm:pt modelId="{30E95A9E-B7A4-4AFB-A5C8-296AE77A11EC}">
      <dgm:prSet/>
      <dgm:spPr/>
      <dgm:t>
        <a:bodyPr/>
        <a:lstStyle/>
        <a:p>
          <a:pPr>
            <a:lnSpc>
              <a:spcPct val="100000"/>
            </a:lnSpc>
          </a:pPr>
          <a:r>
            <a:rPr lang="en-US"/>
            <a:t>Greater discounts on purchases and service contracts</a:t>
          </a:r>
        </a:p>
      </dgm:t>
    </dgm:pt>
    <dgm:pt modelId="{30C2E723-8C5E-477E-A734-21D24EABDF4E}" type="parTrans" cxnId="{4F4BFE4D-8832-4692-A122-02E8D4FDACF9}">
      <dgm:prSet/>
      <dgm:spPr/>
      <dgm:t>
        <a:bodyPr/>
        <a:lstStyle/>
        <a:p>
          <a:endParaRPr lang="en-US"/>
        </a:p>
      </dgm:t>
    </dgm:pt>
    <dgm:pt modelId="{5A057CCB-B356-45D7-848A-359CA19CE280}" type="sibTrans" cxnId="{4F4BFE4D-8832-4692-A122-02E8D4FDACF9}">
      <dgm:prSet/>
      <dgm:spPr/>
      <dgm:t>
        <a:bodyPr/>
        <a:lstStyle/>
        <a:p>
          <a:endParaRPr lang="en-US"/>
        </a:p>
      </dgm:t>
    </dgm:pt>
    <dgm:pt modelId="{940193D4-6A84-4812-8DE0-C39906F25956}">
      <dgm:prSet/>
      <dgm:spPr/>
      <dgm:t>
        <a:bodyPr/>
        <a:lstStyle/>
        <a:p>
          <a:pPr>
            <a:lnSpc>
              <a:spcPct val="100000"/>
            </a:lnSpc>
          </a:pPr>
          <a:r>
            <a:rPr lang="en-US"/>
            <a:t>Ability to forecast useful life and anticipate replacements </a:t>
          </a:r>
        </a:p>
      </dgm:t>
    </dgm:pt>
    <dgm:pt modelId="{B1028789-7CE3-421E-B4F6-2DD345A9F2EB}" type="parTrans" cxnId="{A20C2547-6077-41CB-B013-14BFF2037B6E}">
      <dgm:prSet/>
      <dgm:spPr/>
      <dgm:t>
        <a:bodyPr/>
        <a:lstStyle/>
        <a:p>
          <a:endParaRPr lang="en-US"/>
        </a:p>
      </dgm:t>
    </dgm:pt>
    <dgm:pt modelId="{6B12B98C-5F17-42D3-95F4-23C889DA4EEB}" type="sibTrans" cxnId="{A20C2547-6077-41CB-B013-14BFF2037B6E}">
      <dgm:prSet/>
      <dgm:spPr/>
      <dgm:t>
        <a:bodyPr/>
        <a:lstStyle/>
        <a:p>
          <a:endParaRPr lang="en-US"/>
        </a:p>
      </dgm:t>
    </dgm:pt>
    <dgm:pt modelId="{CAA8673D-1983-48C2-B36E-437151703DD4}" type="pres">
      <dgm:prSet presAssocID="{74828258-230E-4969-8402-C3202CB7C04D}" presName="root" presStyleCnt="0">
        <dgm:presLayoutVars>
          <dgm:dir/>
          <dgm:resizeHandles val="exact"/>
        </dgm:presLayoutVars>
      </dgm:prSet>
      <dgm:spPr/>
    </dgm:pt>
    <dgm:pt modelId="{833BB1F7-3244-4659-B848-F15DE53D3549}" type="pres">
      <dgm:prSet presAssocID="{6B4BECCA-A504-4833-81E0-2F477059BB57}" presName="compNode" presStyleCnt="0"/>
      <dgm:spPr/>
    </dgm:pt>
    <dgm:pt modelId="{BAA0E05C-DB1D-4805-B878-F24E8C5A0A04}" type="pres">
      <dgm:prSet presAssocID="{6B4BECCA-A504-4833-81E0-2F477059BB57}" presName="bgRect" presStyleLbl="bgShp" presStyleIdx="0" presStyleCnt="4"/>
      <dgm:spPr/>
    </dgm:pt>
    <dgm:pt modelId="{D2728E7D-9E35-45D7-A412-044147620095}" type="pres">
      <dgm:prSet presAssocID="{6B4BECCA-A504-4833-81E0-2F477059BB57}"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atabase"/>
        </a:ext>
      </dgm:extLst>
    </dgm:pt>
    <dgm:pt modelId="{96208391-9367-440B-B994-E1B0026F1E8B}" type="pres">
      <dgm:prSet presAssocID="{6B4BECCA-A504-4833-81E0-2F477059BB57}" presName="spaceRect" presStyleCnt="0"/>
      <dgm:spPr/>
    </dgm:pt>
    <dgm:pt modelId="{58D03795-0EAA-46BE-BC33-5CE9C5E14462}" type="pres">
      <dgm:prSet presAssocID="{6B4BECCA-A504-4833-81E0-2F477059BB57}" presName="parTx" presStyleLbl="revTx" presStyleIdx="0" presStyleCnt="4">
        <dgm:presLayoutVars>
          <dgm:chMax val="0"/>
          <dgm:chPref val="0"/>
        </dgm:presLayoutVars>
      </dgm:prSet>
      <dgm:spPr/>
    </dgm:pt>
    <dgm:pt modelId="{B7B2C704-A7EE-4AEA-A108-4B3FD96D0281}" type="pres">
      <dgm:prSet presAssocID="{2E88BAF4-F8B7-44A0-8F29-BD1D7B96C9B2}" presName="sibTrans" presStyleCnt="0"/>
      <dgm:spPr/>
    </dgm:pt>
    <dgm:pt modelId="{449BD0B1-2A05-47A6-A02E-94A49A412BCE}" type="pres">
      <dgm:prSet presAssocID="{4BDA2816-FCF3-4325-8BD7-22E6401574C0}" presName="compNode" presStyleCnt="0"/>
      <dgm:spPr/>
    </dgm:pt>
    <dgm:pt modelId="{77B02A7D-40B5-43CE-9508-5E44A8BFC46C}" type="pres">
      <dgm:prSet presAssocID="{4BDA2816-FCF3-4325-8BD7-22E6401574C0}" presName="bgRect" presStyleLbl="bgShp" presStyleIdx="1" presStyleCnt="4"/>
      <dgm:spPr/>
    </dgm:pt>
    <dgm:pt modelId="{18704C51-7E2B-414E-B6C7-F05FF2C8B6D7}" type="pres">
      <dgm:prSet presAssocID="{4BDA2816-FCF3-4325-8BD7-22E6401574C0}"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ocument"/>
        </a:ext>
      </dgm:extLst>
    </dgm:pt>
    <dgm:pt modelId="{99B66674-3428-4BB8-BEC6-686677380B63}" type="pres">
      <dgm:prSet presAssocID="{4BDA2816-FCF3-4325-8BD7-22E6401574C0}" presName="spaceRect" presStyleCnt="0"/>
      <dgm:spPr/>
    </dgm:pt>
    <dgm:pt modelId="{EE8A8ED8-E933-40D9-9FCA-228DE886DFE5}" type="pres">
      <dgm:prSet presAssocID="{4BDA2816-FCF3-4325-8BD7-22E6401574C0}" presName="parTx" presStyleLbl="revTx" presStyleIdx="1" presStyleCnt="4">
        <dgm:presLayoutVars>
          <dgm:chMax val="0"/>
          <dgm:chPref val="0"/>
        </dgm:presLayoutVars>
      </dgm:prSet>
      <dgm:spPr/>
    </dgm:pt>
    <dgm:pt modelId="{5998E9D7-2B02-448D-B7A2-AB8BC3584404}" type="pres">
      <dgm:prSet presAssocID="{34A12CAA-F9F7-48BF-800F-CBE9A3237C9F}" presName="sibTrans" presStyleCnt="0"/>
      <dgm:spPr/>
    </dgm:pt>
    <dgm:pt modelId="{E8BBF42F-FCD2-4B99-80B9-90168FEAD766}" type="pres">
      <dgm:prSet presAssocID="{30E95A9E-B7A4-4AFB-A5C8-296AE77A11EC}" presName="compNode" presStyleCnt="0"/>
      <dgm:spPr/>
    </dgm:pt>
    <dgm:pt modelId="{E7715A65-2E7A-471E-9B4E-6D6E15996BEF}" type="pres">
      <dgm:prSet presAssocID="{30E95A9E-B7A4-4AFB-A5C8-296AE77A11EC}" presName="bgRect" presStyleLbl="bgShp" presStyleIdx="2" presStyleCnt="4"/>
      <dgm:spPr/>
    </dgm:pt>
    <dgm:pt modelId="{8AF2D1D3-61B1-4032-85E4-AB19A228CDD1}" type="pres">
      <dgm:prSet presAssocID="{30E95A9E-B7A4-4AFB-A5C8-296AE77A11EC}"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Handshake"/>
        </a:ext>
      </dgm:extLst>
    </dgm:pt>
    <dgm:pt modelId="{9AA75C5D-2D2D-4FB4-93BF-A2D127CD92C3}" type="pres">
      <dgm:prSet presAssocID="{30E95A9E-B7A4-4AFB-A5C8-296AE77A11EC}" presName="spaceRect" presStyleCnt="0"/>
      <dgm:spPr/>
    </dgm:pt>
    <dgm:pt modelId="{FEFF7798-D073-410F-958A-9EFAB5C5C5E4}" type="pres">
      <dgm:prSet presAssocID="{30E95A9E-B7A4-4AFB-A5C8-296AE77A11EC}" presName="parTx" presStyleLbl="revTx" presStyleIdx="2" presStyleCnt="4">
        <dgm:presLayoutVars>
          <dgm:chMax val="0"/>
          <dgm:chPref val="0"/>
        </dgm:presLayoutVars>
      </dgm:prSet>
      <dgm:spPr/>
    </dgm:pt>
    <dgm:pt modelId="{79AA6E4F-869D-47EB-A580-6B2F3ED8E195}" type="pres">
      <dgm:prSet presAssocID="{5A057CCB-B356-45D7-848A-359CA19CE280}" presName="sibTrans" presStyleCnt="0"/>
      <dgm:spPr/>
    </dgm:pt>
    <dgm:pt modelId="{DC71D992-92E6-4438-BE14-678868640D46}" type="pres">
      <dgm:prSet presAssocID="{940193D4-6A84-4812-8DE0-C39906F25956}" presName="compNode" presStyleCnt="0"/>
      <dgm:spPr/>
    </dgm:pt>
    <dgm:pt modelId="{C50865B6-BC06-4D81-B1D6-1267C1E215BF}" type="pres">
      <dgm:prSet presAssocID="{940193D4-6A84-4812-8DE0-C39906F25956}" presName="bgRect" presStyleLbl="bgShp" presStyleIdx="3" presStyleCnt="4"/>
      <dgm:spPr/>
    </dgm:pt>
    <dgm:pt modelId="{30498FAD-F3D7-480E-A3B1-AEE15A928CC4}" type="pres">
      <dgm:prSet presAssocID="{940193D4-6A84-4812-8DE0-C39906F25956}"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Upward trend"/>
        </a:ext>
      </dgm:extLst>
    </dgm:pt>
    <dgm:pt modelId="{7711227F-B154-4A3E-87D6-3422878CBB71}" type="pres">
      <dgm:prSet presAssocID="{940193D4-6A84-4812-8DE0-C39906F25956}" presName="spaceRect" presStyleCnt="0"/>
      <dgm:spPr/>
    </dgm:pt>
    <dgm:pt modelId="{054356A7-4415-4929-84D7-F80C1D972A69}" type="pres">
      <dgm:prSet presAssocID="{940193D4-6A84-4812-8DE0-C39906F25956}" presName="parTx" presStyleLbl="revTx" presStyleIdx="3" presStyleCnt="4">
        <dgm:presLayoutVars>
          <dgm:chMax val="0"/>
          <dgm:chPref val="0"/>
        </dgm:presLayoutVars>
      </dgm:prSet>
      <dgm:spPr/>
    </dgm:pt>
  </dgm:ptLst>
  <dgm:cxnLst>
    <dgm:cxn modelId="{0D73860B-6725-4D73-8EE7-0218CBBE97D0}" type="presOf" srcId="{940193D4-6A84-4812-8DE0-C39906F25956}" destId="{054356A7-4415-4929-84D7-F80C1D972A69}" srcOrd="0" destOrd="0" presId="urn:microsoft.com/office/officeart/2018/2/layout/IconVerticalSolidList"/>
    <dgm:cxn modelId="{A20C2547-6077-41CB-B013-14BFF2037B6E}" srcId="{74828258-230E-4969-8402-C3202CB7C04D}" destId="{940193D4-6A84-4812-8DE0-C39906F25956}" srcOrd="3" destOrd="0" parTransId="{B1028789-7CE3-421E-B4F6-2DD345A9F2EB}" sibTransId="{6B12B98C-5F17-42D3-95F4-23C889DA4EEB}"/>
    <dgm:cxn modelId="{7FCC336A-D62F-4718-A367-C8CED8413F89}" type="presOf" srcId="{4BDA2816-FCF3-4325-8BD7-22E6401574C0}" destId="{EE8A8ED8-E933-40D9-9FCA-228DE886DFE5}" srcOrd="0" destOrd="0" presId="urn:microsoft.com/office/officeart/2018/2/layout/IconVerticalSolidList"/>
    <dgm:cxn modelId="{4F4BFE4D-8832-4692-A122-02E8D4FDACF9}" srcId="{74828258-230E-4969-8402-C3202CB7C04D}" destId="{30E95A9E-B7A4-4AFB-A5C8-296AE77A11EC}" srcOrd="2" destOrd="0" parTransId="{30C2E723-8C5E-477E-A734-21D24EABDF4E}" sibTransId="{5A057CCB-B356-45D7-848A-359CA19CE280}"/>
    <dgm:cxn modelId="{E9312E53-5D2C-4D07-A200-1EACD0DDB8F6}" srcId="{74828258-230E-4969-8402-C3202CB7C04D}" destId="{6B4BECCA-A504-4833-81E0-2F477059BB57}" srcOrd="0" destOrd="0" parTransId="{B4B87990-4869-421C-807F-45E3716EE3AD}" sibTransId="{2E88BAF4-F8B7-44A0-8F29-BD1D7B96C9B2}"/>
    <dgm:cxn modelId="{92EEDB91-7E6B-4AFC-A478-52F6BF0DCD4E}" type="presOf" srcId="{74828258-230E-4969-8402-C3202CB7C04D}" destId="{CAA8673D-1983-48C2-B36E-437151703DD4}" srcOrd="0" destOrd="0" presId="urn:microsoft.com/office/officeart/2018/2/layout/IconVerticalSolidList"/>
    <dgm:cxn modelId="{B70DFEBC-205D-4572-AB59-40F0FE724F4E}" srcId="{74828258-230E-4969-8402-C3202CB7C04D}" destId="{4BDA2816-FCF3-4325-8BD7-22E6401574C0}" srcOrd="1" destOrd="0" parTransId="{7601436F-FD1C-43D8-A065-A3DC7637E783}" sibTransId="{34A12CAA-F9F7-48BF-800F-CBE9A3237C9F}"/>
    <dgm:cxn modelId="{95B2BBC3-2A35-42E2-995E-1CC14D788D74}" type="presOf" srcId="{6B4BECCA-A504-4833-81E0-2F477059BB57}" destId="{58D03795-0EAA-46BE-BC33-5CE9C5E14462}" srcOrd="0" destOrd="0" presId="urn:microsoft.com/office/officeart/2018/2/layout/IconVerticalSolidList"/>
    <dgm:cxn modelId="{A5181BD9-F8CA-43F5-8930-41C294616190}" type="presOf" srcId="{30E95A9E-B7A4-4AFB-A5C8-296AE77A11EC}" destId="{FEFF7798-D073-410F-958A-9EFAB5C5C5E4}" srcOrd="0" destOrd="0" presId="urn:microsoft.com/office/officeart/2018/2/layout/IconVerticalSolidList"/>
    <dgm:cxn modelId="{A798F721-365F-42E9-A878-29467175B2B7}" type="presParOf" srcId="{CAA8673D-1983-48C2-B36E-437151703DD4}" destId="{833BB1F7-3244-4659-B848-F15DE53D3549}" srcOrd="0" destOrd="0" presId="urn:microsoft.com/office/officeart/2018/2/layout/IconVerticalSolidList"/>
    <dgm:cxn modelId="{8CE1B993-B740-46B8-B6E0-0DFBB1B15465}" type="presParOf" srcId="{833BB1F7-3244-4659-B848-F15DE53D3549}" destId="{BAA0E05C-DB1D-4805-B878-F24E8C5A0A04}" srcOrd="0" destOrd="0" presId="urn:microsoft.com/office/officeart/2018/2/layout/IconVerticalSolidList"/>
    <dgm:cxn modelId="{84CBB741-EEBE-4E5F-B114-335270C6D738}" type="presParOf" srcId="{833BB1F7-3244-4659-B848-F15DE53D3549}" destId="{D2728E7D-9E35-45D7-A412-044147620095}" srcOrd="1" destOrd="0" presId="urn:microsoft.com/office/officeart/2018/2/layout/IconVerticalSolidList"/>
    <dgm:cxn modelId="{D8911EF1-EC93-46E5-8E1A-F56D1E6AFA57}" type="presParOf" srcId="{833BB1F7-3244-4659-B848-F15DE53D3549}" destId="{96208391-9367-440B-B994-E1B0026F1E8B}" srcOrd="2" destOrd="0" presId="urn:microsoft.com/office/officeart/2018/2/layout/IconVerticalSolidList"/>
    <dgm:cxn modelId="{965CFB77-DBC3-416D-A76B-CA665707EBCB}" type="presParOf" srcId="{833BB1F7-3244-4659-B848-F15DE53D3549}" destId="{58D03795-0EAA-46BE-BC33-5CE9C5E14462}" srcOrd="3" destOrd="0" presId="urn:microsoft.com/office/officeart/2018/2/layout/IconVerticalSolidList"/>
    <dgm:cxn modelId="{4F010B98-AA42-428A-9A48-9F6C726C45B2}" type="presParOf" srcId="{CAA8673D-1983-48C2-B36E-437151703DD4}" destId="{B7B2C704-A7EE-4AEA-A108-4B3FD96D0281}" srcOrd="1" destOrd="0" presId="urn:microsoft.com/office/officeart/2018/2/layout/IconVerticalSolidList"/>
    <dgm:cxn modelId="{2FC26F74-286F-4854-ADC1-4C64FA94C654}" type="presParOf" srcId="{CAA8673D-1983-48C2-B36E-437151703DD4}" destId="{449BD0B1-2A05-47A6-A02E-94A49A412BCE}" srcOrd="2" destOrd="0" presId="urn:microsoft.com/office/officeart/2018/2/layout/IconVerticalSolidList"/>
    <dgm:cxn modelId="{D3061779-0E47-4ACD-8DDA-15FCB28FFFBC}" type="presParOf" srcId="{449BD0B1-2A05-47A6-A02E-94A49A412BCE}" destId="{77B02A7D-40B5-43CE-9508-5E44A8BFC46C}" srcOrd="0" destOrd="0" presId="urn:microsoft.com/office/officeart/2018/2/layout/IconVerticalSolidList"/>
    <dgm:cxn modelId="{7C7C302A-A3F3-4CE5-B048-06FD27CAF7F8}" type="presParOf" srcId="{449BD0B1-2A05-47A6-A02E-94A49A412BCE}" destId="{18704C51-7E2B-414E-B6C7-F05FF2C8B6D7}" srcOrd="1" destOrd="0" presId="urn:microsoft.com/office/officeart/2018/2/layout/IconVerticalSolidList"/>
    <dgm:cxn modelId="{812AFFBD-FDD4-4FED-8787-4A6937989E6C}" type="presParOf" srcId="{449BD0B1-2A05-47A6-A02E-94A49A412BCE}" destId="{99B66674-3428-4BB8-BEC6-686677380B63}" srcOrd="2" destOrd="0" presId="urn:microsoft.com/office/officeart/2018/2/layout/IconVerticalSolidList"/>
    <dgm:cxn modelId="{45893519-A1D5-4413-BC2A-45C050D71D9D}" type="presParOf" srcId="{449BD0B1-2A05-47A6-A02E-94A49A412BCE}" destId="{EE8A8ED8-E933-40D9-9FCA-228DE886DFE5}" srcOrd="3" destOrd="0" presId="urn:microsoft.com/office/officeart/2018/2/layout/IconVerticalSolidList"/>
    <dgm:cxn modelId="{956205C1-1C68-4D41-A468-F6889ADF53F9}" type="presParOf" srcId="{CAA8673D-1983-48C2-B36E-437151703DD4}" destId="{5998E9D7-2B02-448D-B7A2-AB8BC3584404}" srcOrd="3" destOrd="0" presId="urn:microsoft.com/office/officeart/2018/2/layout/IconVerticalSolidList"/>
    <dgm:cxn modelId="{882C237A-0D3C-4A86-BD56-7AD7B79C7166}" type="presParOf" srcId="{CAA8673D-1983-48C2-B36E-437151703DD4}" destId="{E8BBF42F-FCD2-4B99-80B9-90168FEAD766}" srcOrd="4" destOrd="0" presId="urn:microsoft.com/office/officeart/2018/2/layout/IconVerticalSolidList"/>
    <dgm:cxn modelId="{AD4AED00-4BA2-4384-AF5B-C652DFB21753}" type="presParOf" srcId="{E8BBF42F-FCD2-4B99-80B9-90168FEAD766}" destId="{E7715A65-2E7A-471E-9B4E-6D6E15996BEF}" srcOrd="0" destOrd="0" presId="urn:microsoft.com/office/officeart/2018/2/layout/IconVerticalSolidList"/>
    <dgm:cxn modelId="{D551E7EC-A2F5-48D8-9731-6D5BC6497D43}" type="presParOf" srcId="{E8BBF42F-FCD2-4B99-80B9-90168FEAD766}" destId="{8AF2D1D3-61B1-4032-85E4-AB19A228CDD1}" srcOrd="1" destOrd="0" presId="urn:microsoft.com/office/officeart/2018/2/layout/IconVerticalSolidList"/>
    <dgm:cxn modelId="{64ADE0BD-2DF1-49A8-834A-58E0D62B7ABD}" type="presParOf" srcId="{E8BBF42F-FCD2-4B99-80B9-90168FEAD766}" destId="{9AA75C5D-2D2D-4FB4-93BF-A2D127CD92C3}" srcOrd="2" destOrd="0" presId="urn:microsoft.com/office/officeart/2018/2/layout/IconVerticalSolidList"/>
    <dgm:cxn modelId="{E2A55D8E-FC4A-4F4B-8426-6406C372D855}" type="presParOf" srcId="{E8BBF42F-FCD2-4B99-80B9-90168FEAD766}" destId="{FEFF7798-D073-410F-958A-9EFAB5C5C5E4}" srcOrd="3" destOrd="0" presId="urn:microsoft.com/office/officeart/2018/2/layout/IconVerticalSolidList"/>
    <dgm:cxn modelId="{2C8517B2-9C92-4FA0-94F8-867B4DC1FC72}" type="presParOf" srcId="{CAA8673D-1983-48C2-B36E-437151703DD4}" destId="{79AA6E4F-869D-47EB-A580-6B2F3ED8E195}" srcOrd="5" destOrd="0" presId="urn:microsoft.com/office/officeart/2018/2/layout/IconVerticalSolidList"/>
    <dgm:cxn modelId="{E1E14D33-1E77-4295-86E1-0EE9C5CF56C7}" type="presParOf" srcId="{CAA8673D-1983-48C2-B36E-437151703DD4}" destId="{DC71D992-92E6-4438-BE14-678868640D46}" srcOrd="6" destOrd="0" presId="urn:microsoft.com/office/officeart/2018/2/layout/IconVerticalSolidList"/>
    <dgm:cxn modelId="{1B9FD75D-5FDA-440E-A32B-DE1E7D8E81BE}" type="presParOf" srcId="{DC71D992-92E6-4438-BE14-678868640D46}" destId="{C50865B6-BC06-4D81-B1D6-1267C1E215BF}" srcOrd="0" destOrd="0" presId="urn:microsoft.com/office/officeart/2018/2/layout/IconVerticalSolidList"/>
    <dgm:cxn modelId="{EEAA8D0E-2886-4041-BCA0-2EE9D9E77F6C}" type="presParOf" srcId="{DC71D992-92E6-4438-BE14-678868640D46}" destId="{30498FAD-F3D7-480E-A3B1-AEE15A928CC4}" srcOrd="1" destOrd="0" presId="urn:microsoft.com/office/officeart/2018/2/layout/IconVerticalSolidList"/>
    <dgm:cxn modelId="{73D69DB5-0DDB-42EE-AAF7-1F87CE1A812D}" type="presParOf" srcId="{DC71D992-92E6-4438-BE14-678868640D46}" destId="{7711227F-B154-4A3E-87D6-3422878CBB71}" srcOrd="2" destOrd="0" presId="urn:microsoft.com/office/officeart/2018/2/layout/IconVerticalSolidList"/>
    <dgm:cxn modelId="{9F2721DF-EEFC-428A-8C14-AD8DF6FC7030}" type="presParOf" srcId="{DC71D992-92E6-4438-BE14-678868640D46}" destId="{054356A7-4415-4929-84D7-F80C1D972A69}"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4749DDD-9246-44CF-B569-E38CC975F70F}"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8809E6F6-33B1-4635-820C-6435D3D7EA1D}">
      <dgm:prSet/>
      <dgm:spPr/>
      <dgm:t>
        <a:bodyPr/>
        <a:lstStyle/>
        <a:p>
          <a:r>
            <a:rPr lang="en-US" b="1" i="0" u="sng" dirty="0"/>
            <a:t>Standard Channels</a:t>
          </a:r>
          <a:br>
            <a:rPr lang="en-US" b="1" i="0" dirty="0"/>
          </a:br>
          <a:r>
            <a:rPr lang="en-US" b="1" i="0" dirty="0"/>
            <a:t>Agency Announcements</a:t>
          </a:r>
        </a:p>
        <a:p>
          <a:r>
            <a:rPr lang="en-US" b="1" i="0" dirty="0"/>
            <a:t>State Bulletins</a:t>
          </a:r>
        </a:p>
        <a:p>
          <a:r>
            <a:rPr lang="en-US" b="1" i="0" dirty="0"/>
            <a:t>INFO Ed SPIN</a:t>
          </a:r>
        </a:p>
        <a:p>
          <a:endParaRPr lang="en-US" dirty="0"/>
        </a:p>
      </dgm:t>
    </dgm:pt>
    <dgm:pt modelId="{77D8CAC0-8572-40FA-A5A2-A694AFA4D31A}" type="parTrans" cxnId="{9DCA6CD3-AA96-495A-9ED4-C0F8A2093E82}">
      <dgm:prSet/>
      <dgm:spPr/>
      <dgm:t>
        <a:bodyPr/>
        <a:lstStyle/>
        <a:p>
          <a:endParaRPr lang="en-US"/>
        </a:p>
      </dgm:t>
    </dgm:pt>
    <dgm:pt modelId="{CAF23210-F3EF-46F3-A8AC-6139688EC7B0}" type="sibTrans" cxnId="{9DCA6CD3-AA96-495A-9ED4-C0F8A2093E82}">
      <dgm:prSet/>
      <dgm:spPr/>
      <dgm:t>
        <a:bodyPr/>
        <a:lstStyle/>
        <a:p>
          <a:endParaRPr lang="en-US"/>
        </a:p>
      </dgm:t>
    </dgm:pt>
    <dgm:pt modelId="{DA7A97B8-7C7D-4EDC-B39D-9A6EECE9ADA2}">
      <dgm:prSet/>
      <dgm:spPr/>
      <dgm:t>
        <a:bodyPr/>
        <a:lstStyle/>
        <a:p>
          <a:r>
            <a:rPr lang="en-US" u="sng" dirty="0"/>
            <a:t>Targeted Channels</a:t>
          </a:r>
        </a:p>
        <a:p>
          <a:r>
            <a:rPr lang="en-US" dirty="0"/>
            <a:t>NIH Institute &amp; Director Mtgs</a:t>
          </a:r>
        </a:p>
        <a:p>
          <a:r>
            <a:rPr lang="en-US" dirty="0"/>
            <a:t>NSF Webinars &amp; DCLs</a:t>
          </a:r>
        </a:p>
      </dgm:t>
    </dgm:pt>
    <dgm:pt modelId="{A225DB3B-D2D8-4599-8AEA-3F548E86864A}" type="parTrans" cxnId="{3BBBE088-A238-4DB1-AB15-4E25F3946441}">
      <dgm:prSet/>
      <dgm:spPr/>
      <dgm:t>
        <a:bodyPr/>
        <a:lstStyle/>
        <a:p>
          <a:endParaRPr lang="en-US"/>
        </a:p>
      </dgm:t>
    </dgm:pt>
    <dgm:pt modelId="{955EF9A4-53C7-4A0C-B18B-D8BC7EE949DB}" type="sibTrans" cxnId="{3BBBE088-A238-4DB1-AB15-4E25F3946441}">
      <dgm:prSet/>
      <dgm:spPr/>
      <dgm:t>
        <a:bodyPr/>
        <a:lstStyle/>
        <a:p>
          <a:endParaRPr lang="en-US"/>
        </a:p>
      </dgm:t>
    </dgm:pt>
    <dgm:pt modelId="{3C61666F-31F1-42F3-ADA1-66235EDD2C50}" type="pres">
      <dgm:prSet presAssocID="{24749DDD-9246-44CF-B569-E38CC975F70F}" presName="hierChild1" presStyleCnt="0">
        <dgm:presLayoutVars>
          <dgm:chPref val="1"/>
          <dgm:dir/>
          <dgm:animOne val="branch"/>
          <dgm:animLvl val="lvl"/>
          <dgm:resizeHandles/>
        </dgm:presLayoutVars>
      </dgm:prSet>
      <dgm:spPr/>
    </dgm:pt>
    <dgm:pt modelId="{12C28D04-46D0-4155-B872-98F55052757E}" type="pres">
      <dgm:prSet presAssocID="{8809E6F6-33B1-4635-820C-6435D3D7EA1D}" presName="hierRoot1" presStyleCnt="0"/>
      <dgm:spPr/>
    </dgm:pt>
    <dgm:pt modelId="{6DB8566A-AE50-497F-BC26-9C926FD86C16}" type="pres">
      <dgm:prSet presAssocID="{8809E6F6-33B1-4635-820C-6435D3D7EA1D}" presName="composite" presStyleCnt="0"/>
      <dgm:spPr/>
    </dgm:pt>
    <dgm:pt modelId="{25898727-BF02-40FA-9951-1940B159AEC4}" type="pres">
      <dgm:prSet presAssocID="{8809E6F6-33B1-4635-820C-6435D3D7EA1D}" presName="background" presStyleLbl="node0" presStyleIdx="0" presStyleCnt="2"/>
      <dgm:spPr/>
    </dgm:pt>
    <dgm:pt modelId="{DD9808E1-AA6F-4EA9-AAFC-644911334931}" type="pres">
      <dgm:prSet presAssocID="{8809E6F6-33B1-4635-820C-6435D3D7EA1D}" presName="text" presStyleLbl="fgAcc0" presStyleIdx="0" presStyleCnt="2" custLinFactNeighborX="1732">
        <dgm:presLayoutVars>
          <dgm:chPref val="3"/>
        </dgm:presLayoutVars>
      </dgm:prSet>
      <dgm:spPr/>
    </dgm:pt>
    <dgm:pt modelId="{81C6C7AD-523F-4438-8B45-A0432A969F29}" type="pres">
      <dgm:prSet presAssocID="{8809E6F6-33B1-4635-820C-6435D3D7EA1D}" presName="hierChild2" presStyleCnt="0"/>
      <dgm:spPr/>
    </dgm:pt>
    <dgm:pt modelId="{38499F6B-D694-403B-8998-4EE4F865CAB5}" type="pres">
      <dgm:prSet presAssocID="{DA7A97B8-7C7D-4EDC-B39D-9A6EECE9ADA2}" presName="hierRoot1" presStyleCnt="0"/>
      <dgm:spPr/>
    </dgm:pt>
    <dgm:pt modelId="{B42CF070-7D0D-434A-8C01-AB26EA44E86F}" type="pres">
      <dgm:prSet presAssocID="{DA7A97B8-7C7D-4EDC-B39D-9A6EECE9ADA2}" presName="composite" presStyleCnt="0"/>
      <dgm:spPr/>
    </dgm:pt>
    <dgm:pt modelId="{345C15DD-2A30-4985-A762-7756E560B005}" type="pres">
      <dgm:prSet presAssocID="{DA7A97B8-7C7D-4EDC-B39D-9A6EECE9ADA2}" presName="background" presStyleLbl="node0" presStyleIdx="1" presStyleCnt="2"/>
      <dgm:spPr/>
    </dgm:pt>
    <dgm:pt modelId="{E7C44E0C-7BEF-41F8-810A-C20A6BBB30EC}" type="pres">
      <dgm:prSet presAssocID="{DA7A97B8-7C7D-4EDC-B39D-9A6EECE9ADA2}" presName="text" presStyleLbl="fgAcc0" presStyleIdx="1" presStyleCnt="2" custLinFactNeighborX="-866" custLinFactNeighborY="455">
        <dgm:presLayoutVars>
          <dgm:chPref val="3"/>
        </dgm:presLayoutVars>
      </dgm:prSet>
      <dgm:spPr/>
    </dgm:pt>
    <dgm:pt modelId="{BC7A1677-B1DF-4D0E-A973-89CB2D806917}" type="pres">
      <dgm:prSet presAssocID="{DA7A97B8-7C7D-4EDC-B39D-9A6EECE9ADA2}" presName="hierChild2" presStyleCnt="0"/>
      <dgm:spPr/>
    </dgm:pt>
  </dgm:ptLst>
  <dgm:cxnLst>
    <dgm:cxn modelId="{1B834E28-8526-4A43-B4A7-A20A3AA067BF}" type="presOf" srcId="{8809E6F6-33B1-4635-820C-6435D3D7EA1D}" destId="{DD9808E1-AA6F-4EA9-AAFC-644911334931}" srcOrd="0" destOrd="0" presId="urn:microsoft.com/office/officeart/2005/8/layout/hierarchy1"/>
    <dgm:cxn modelId="{5730377B-2244-4FD6-85AF-60B7251A3AE2}" type="presOf" srcId="{24749DDD-9246-44CF-B569-E38CC975F70F}" destId="{3C61666F-31F1-42F3-ADA1-66235EDD2C50}" srcOrd="0" destOrd="0" presId="urn:microsoft.com/office/officeart/2005/8/layout/hierarchy1"/>
    <dgm:cxn modelId="{3BBBE088-A238-4DB1-AB15-4E25F3946441}" srcId="{24749DDD-9246-44CF-B569-E38CC975F70F}" destId="{DA7A97B8-7C7D-4EDC-B39D-9A6EECE9ADA2}" srcOrd="1" destOrd="0" parTransId="{A225DB3B-D2D8-4599-8AEA-3F548E86864A}" sibTransId="{955EF9A4-53C7-4A0C-B18B-D8BC7EE949DB}"/>
    <dgm:cxn modelId="{73AF87B6-5D6F-4B0D-A9C1-103F0D061A7C}" type="presOf" srcId="{DA7A97B8-7C7D-4EDC-B39D-9A6EECE9ADA2}" destId="{E7C44E0C-7BEF-41F8-810A-C20A6BBB30EC}" srcOrd="0" destOrd="0" presId="urn:microsoft.com/office/officeart/2005/8/layout/hierarchy1"/>
    <dgm:cxn modelId="{9DCA6CD3-AA96-495A-9ED4-C0F8A2093E82}" srcId="{24749DDD-9246-44CF-B569-E38CC975F70F}" destId="{8809E6F6-33B1-4635-820C-6435D3D7EA1D}" srcOrd="0" destOrd="0" parTransId="{77D8CAC0-8572-40FA-A5A2-A694AFA4D31A}" sibTransId="{CAF23210-F3EF-46F3-A8AC-6139688EC7B0}"/>
    <dgm:cxn modelId="{B2FB75F6-2728-4130-8946-328A70DA1996}" type="presParOf" srcId="{3C61666F-31F1-42F3-ADA1-66235EDD2C50}" destId="{12C28D04-46D0-4155-B872-98F55052757E}" srcOrd="0" destOrd="0" presId="urn:microsoft.com/office/officeart/2005/8/layout/hierarchy1"/>
    <dgm:cxn modelId="{7B7EB243-3FA9-46B3-8779-964CA8EBF894}" type="presParOf" srcId="{12C28D04-46D0-4155-B872-98F55052757E}" destId="{6DB8566A-AE50-497F-BC26-9C926FD86C16}" srcOrd="0" destOrd="0" presId="urn:microsoft.com/office/officeart/2005/8/layout/hierarchy1"/>
    <dgm:cxn modelId="{427F8D33-C7D5-45F6-B939-D0F3FC338744}" type="presParOf" srcId="{6DB8566A-AE50-497F-BC26-9C926FD86C16}" destId="{25898727-BF02-40FA-9951-1940B159AEC4}" srcOrd="0" destOrd="0" presId="urn:microsoft.com/office/officeart/2005/8/layout/hierarchy1"/>
    <dgm:cxn modelId="{682B7159-60BB-4983-8F29-373EDBABEA73}" type="presParOf" srcId="{6DB8566A-AE50-497F-BC26-9C926FD86C16}" destId="{DD9808E1-AA6F-4EA9-AAFC-644911334931}" srcOrd="1" destOrd="0" presId="urn:microsoft.com/office/officeart/2005/8/layout/hierarchy1"/>
    <dgm:cxn modelId="{A896C561-5091-4267-9165-7A713EDF15C7}" type="presParOf" srcId="{12C28D04-46D0-4155-B872-98F55052757E}" destId="{81C6C7AD-523F-4438-8B45-A0432A969F29}" srcOrd="1" destOrd="0" presId="urn:microsoft.com/office/officeart/2005/8/layout/hierarchy1"/>
    <dgm:cxn modelId="{0B5A1AC3-BC05-40A2-95BE-CC026B53862E}" type="presParOf" srcId="{3C61666F-31F1-42F3-ADA1-66235EDD2C50}" destId="{38499F6B-D694-403B-8998-4EE4F865CAB5}" srcOrd="1" destOrd="0" presId="urn:microsoft.com/office/officeart/2005/8/layout/hierarchy1"/>
    <dgm:cxn modelId="{B5D7E72B-FA8A-424C-B80F-16F9A4206A2B}" type="presParOf" srcId="{38499F6B-D694-403B-8998-4EE4F865CAB5}" destId="{B42CF070-7D0D-434A-8C01-AB26EA44E86F}" srcOrd="0" destOrd="0" presId="urn:microsoft.com/office/officeart/2005/8/layout/hierarchy1"/>
    <dgm:cxn modelId="{ED54EA95-8A3F-4656-B6A5-E2DBE0D76679}" type="presParOf" srcId="{B42CF070-7D0D-434A-8C01-AB26EA44E86F}" destId="{345C15DD-2A30-4985-A762-7756E560B005}" srcOrd="0" destOrd="0" presId="urn:microsoft.com/office/officeart/2005/8/layout/hierarchy1"/>
    <dgm:cxn modelId="{AD9EAADB-E7B4-4701-B945-2DE180016B99}" type="presParOf" srcId="{B42CF070-7D0D-434A-8C01-AB26EA44E86F}" destId="{E7C44E0C-7BEF-41F8-810A-C20A6BBB30EC}" srcOrd="1" destOrd="0" presId="urn:microsoft.com/office/officeart/2005/8/layout/hierarchy1"/>
    <dgm:cxn modelId="{B0468363-D5A3-4512-B54B-EC95D0CFE267}" type="presParOf" srcId="{38499F6B-D694-403B-8998-4EE4F865CAB5}" destId="{BC7A1677-B1DF-4D0E-A973-89CB2D806917}"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24749DDD-9246-44CF-B569-E38CC975F70F}"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8809E6F6-33B1-4635-820C-6435D3D7EA1D}">
      <dgm:prSet/>
      <dgm:spPr/>
      <dgm:t>
        <a:bodyPr/>
        <a:lstStyle/>
        <a:p>
          <a:r>
            <a:rPr lang="en-US" b="1" i="0" u="sng" dirty="0"/>
            <a:t>Broad Platforms</a:t>
          </a:r>
          <a:br>
            <a:rPr lang="en-US" b="1" i="0" dirty="0"/>
          </a:br>
          <a:r>
            <a:rPr lang="en-US" b="1" i="0" dirty="0"/>
            <a:t>Limited Submissions </a:t>
          </a:r>
          <a:r>
            <a:rPr lang="en-US" b="1" i="0" dirty="0" err="1"/>
            <a:t>listserves</a:t>
          </a:r>
          <a:endParaRPr lang="en-US" b="1" i="0" dirty="0"/>
        </a:p>
        <a:p>
          <a:r>
            <a:rPr lang="en-US" b="1" i="0" dirty="0" err="1"/>
            <a:t>FUNDAMentals</a:t>
          </a:r>
          <a:endParaRPr lang="en-US" b="1" i="0" dirty="0"/>
        </a:p>
        <a:p>
          <a:endParaRPr lang="en-US" dirty="0"/>
        </a:p>
      </dgm:t>
    </dgm:pt>
    <dgm:pt modelId="{77D8CAC0-8572-40FA-A5A2-A694AFA4D31A}" type="parTrans" cxnId="{9DCA6CD3-AA96-495A-9ED4-C0F8A2093E82}">
      <dgm:prSet/>
      <dgm:spPr/>
      <dgm:t>
        <a:bodyPr/>
        <a:lstStyle/>
        <a:p>
          <a:endParaRPr lang="en-US"/>
        </a:p>
      </dgm:t>
    </dgm:pt>
    <dgm:pt modelId="{CAF23210-F3EF-46F3-A8AC-6139688EC7B0}" type="sibTrans" cxnId="{9DCA6CD3-AA96-495A-9ED4-C0F8A2093E82}">
      <dgm:prSet/>
      <dgm:spPr/>
      <dgm:t>
        <a:bodyPr/>
        <a:lstStyle/>
        <a:p>
          <a:endParaRPr lang="en-US"/>
        </a:p>
      </dgm:t>
    </dgm:pt>
    <dgm:pt modelId="{DA7A97B8-7C7D-4EDC-B39D-9A6EECE9ADA2}">
      <dgm:prSet/>
      <dgm:spPr/>
      <dgm:t>
        <a:bodyPr/>
        <a:lstStyle/>
        <a:p>
          <a:r>
            <a:rPr lang="en-US" u="sng" dirty="0"/>
            <a:t>Targeted Channels</a:t>
          </a:r>
        </a:p>
        <a:p>
          <a:r>
            <a:rPr lang="en-US" dirty="0"/>
            <a:t>This group </a:t>
          </a:r>
        </a:p>
        <a:p>
          <a:r>
            <a:rPr lang="en-US" dirty="0"/>
            <a:t>Others? </a:t>
          </a:r>
        </a:p>
      </dgm:t>
    </dgm:pt>
    <dgm:pt modelId="{A225DB3B-D2D8-4599-8AEA-3F548E86864A}" type="parTrans" cxnId="{3BBBE088-A238-4DB1-AB15-4E25F3946441}">
      <dgm:prSet/>
      <dgm:spPr/>
      <dgm:t>
        <a:bodyPr/>
        <a:lstStyle/>
        <a:p>
          <a:endParaRPr lang="en-US"/>
        </a:p>
      </dgm:t>
    </dgm:pt>
    <dgm:pt modelId="{955EF9A4-53C7-4A0C-B18B-D8BC7EE949DB}" type="sibTrans" cxnId="{3BBBE088-A238-4DB1-AB15-4E25F3946441}">
      <dgm:prSet/>
      <dgm:spPr/>
      <dgm:t>
        <a:bodyPr/>
        <a:lstStyle/>
        <a:p>
          <a:endParaRPr lang="en-US"/>
        </a:p>
      </dgm:t>
    </dgm:pt>
    <dgm:pt modelId="{3C61666F-31F1-42F3-ADA1-66235EDD2C50}" type="pres">
      <dgm:prSet presAssocID="{24749DDD-9246-44CF-B569-E38CC975F70F}" presName="hierChild1" presStyleCnt="0">
        <dgm:presLayoutVars>
          <dgm:chPref val="1"/>
          <dgm:dir/>
          <dgm:animOne val="branch"/>
          <dgm:animLvl val="lvl"/>
          <dgm:resizeHandles/>
        </dgm:presLayoutVars>
      </dgm:prSet>
      <dgm:spPr/>
    </dgm:pt>
    <dgm:pt modelId="{12C28D04-46D0-4155-B872-98F55052757E}" type="pres">
      <dgm:prSet presAssocID="{8809E6F6-33B1-4635-820C-6435D3D7EA1D}" presName="hierRoot1" presStyleCnt="0"/>
      <dgm:spPr/>
    </dgm:pt>
    <dgm:pt modelId="{6DB8566A-AE50-497F-BC26-9C926FD86C16}" type="pres">
      <dgm:prSet presAssocID="{8809E6F6-33B1-4635-820C-6435D3D7EA1D}" presName="composite" presStyleCnt="0"/>
      <dgm:spPr/>
    </dgm:pt>
    <dgm:pt modelId="{25898727-BF02-40FA-9951-1940B159AEC4}" type="pres">
      <dgm:prSet presAssocID="{8809E6F6-33B1-4635-820C-6435D3D7EA1D}" presName="background" presStyleLbl="node0" presStyleIdx="0" presStyleCnt="2"/>
      <dgm:spPr/>
    </dgm:pt>
    <dgm:pt modelId="{DD9808E1-AA6F-4EA9-AAFC-644911334931}" type="pres">
      <dgm:prSet presAssocID="{8809E6F6-33B1-4635-820C-6435D3D7EA1D}" presName="text" presStyleLbl="fgAcc0" presStyleIdx="0" presStyleCnt="2" custLinFactNeighborY="1364">
        <dgm:presLayoutVars>
          <dgm:chPref val="3"/>
        </dgm:presLayoutVars>
      </dgm:prSet>
      <dgm:spPr/>
    </dgm:pt>
    <dgm:pt modelId="{81C6C7AD-523F-4438-8B45-A0432A969F29}" type="pres">
      <dgm:prSet presAssocID="{8809E6F6-33B1-4635-820C-6435D3D7EA1D}" presName="hierChild2" presStyleCnt="0"/>
      <dgm:spPr/>
    </dgm:pt>
    <dgm:pt modelId="{38499F6B-D694-403B-8998-4EE4F865CAB5}" type="pres">
      <dgm:prSet presAssocID="{DA7A97B8-7C7D-4EDC-B39D-9A6EECE9ADA2}" presName="hierRoot1" presStyleCnt="0"/>
      <dgm:spPr/>
    </dgm:pt>
    <dgm:pt modelId="{B42CF070-7D0D-434A-8C01-AB26EA44E86F}" type="pres">
      <dgm:prSet presAssocID="{DA7A97B8-7C7D-4EDC-B39D-9A6EECE9ADA2}" presName="composite" presStyleCnt="0"/>
      <dgm:spPr/>
    </dgm:pt>
    <dgm:pt modelId="{345C15DD-2A30-4985-A762-7756E560B005}" type="pres">
      <dgm:prSet presAssocID="{DA7A97B8-7C7D-4EDC-B39D-9A6EECE9ADA2}" presName="background" presStyleLbl="node0" presStyleIdx="1" presStyleCnt="2"/>
      <dgm:spPr/>
    </dgm:pt>
    <dgm:pt modelId="{E7C44E0C-7BEF-41F8-810A-C20A6BBB30EC}" type="pres">
      <dgm:prSet presAssocID="{DA7A97B8-7C7D-4EDC-B39D-9A6EECE9ADA2}" presName="text" presStyleLbl="fgAcc0" presStyleIdx="1" presStyleCnt="2" custLinFactNeighborX="-866" custLinFactNeighborY="455">
        <dgm:presLayoutVars>
          <dgm:chPref val="3"/>
        </dgm:presLayoutVars>
      </dgm:prSet>
      <dgm:spPr/>
    </dgm:pt>
    <dgm:pt modelId="{BC7A1677-B1DF-4D0E-A973-89CB2D806917}" type="pres">
      <dgm:prSet presAssocID="{DA7A97B8-7C7D-4EDC-B39D-9A6EECE9ADA2}" presName="hierChild2" presStyleCnt="0"/>
      <dgm:spPr/>
    </dgm:pt>
  </dgm:ptLst>
  <dgm:cxnLst>
    <dgm:cxn modelId="{1B834E28-8526-4A43-B4A7-A20A3AA067BF}" type="presOf" srcId="{8809E6F6-33B1-4635-820C-6435D3D7EA1D}" destId="{DD9808E1-AA6F-4EA9-AAFC-644911334931}" srcOrd="0" destOrd="0" presId="urn:microsoft.com/office/officeart/2005/8/layout/hierarchy1"/>
    <dgm:cxn modelId="{5730377B-2244-4FD6-85AF-60B7251A3AE2}" type="presOf" srcId="{24749DDD-9246-44CF-B569-E38CC975F70F}" destId="{3C61666F-31F1-42F3-ADA1-66235EDD2C50}" srcOrd="0" destOrd="0" presId="urn:microsoft.com/office/officeart/2005/8/layout/hierarchy1"/>
    <dgm:cxn modelId="{3BBBE088-A238-4DB1-AB15-4E25F3946441}" srcId="{24749DDD-9246-44CF-B569-E38CC975F70F}" destId="{DA7A97B8-7C7D-4EDC-B39D-9A6EECE9ADA2}" srcOrd="1" destOrd="0" parTransId="{A225DB3B-D2D8-4599-8AEA-3F548E86864A}" sibTransId="{955EF9A4-53C7-4A0C-B18B-D8BC7EE949DB}"/>
    <dgm:cxn modelId="{73AF87B6-5D6F-4B0D-A9C1-103F0D061A7C}" type="presOf" srcId="{DA7A97B8-7C7D-4EDC-B39D-9A6EECE9ADA2}" destId="{E7C44E0C-7BEF-41F8-810A-C20A6BBB30EC}" srcOrd="0" destOrd="0" presId="urn:microsoft.com/office/officeart/2005/8/layout/hierarchy1"/>
    <dgm:cxn modelId="{9DCA6CD3-AA96-495A-9ED4-C0F8A2093E82}" srcId="{24749DDD-9246-44CF-B569-E38CC975F70F}" destId="{8809E6F6-33B1-4635-820C-6435D3D7EA1D}" srcOrd="0" destOrd="0" parTransId="{77D8CAC0-8572-40FA-A5A2-A694AFA4D31A}" sibTransId="{CAF23210-F3EF-46F3-A8AC-6139688EC7B0}"/>
    <dgm:cxn modelId="{B2FB75F6-2728-4130-8946-328A70DA1996}" type="presParOf" srcId="{3C61666F-31F1-42F3-ADA1-66235EDD2C50}" destId="{12C28D04-46D0-4155-B872-98F55052757E}" srcOrd="0" destOrd="0" presId="urn:microsoft.com/office/officeart/2005/8/layout/hierarchy1"/>
    <dgm:cxn modelId="{7B7EB243-3FA9-46B3-8779-964CA8EBF894}" type="presParOf" srcId="{12C28D04-46D0-4155-B872-98F55052757E}" destId="{6DB8566A-AE50-497F-BC26-9C926FD86C16}" srcOrd="0" destOrd="0" presId="urn:microsoft.com/office/officeart/2005/8/layout/hierarchy1"/>
    <dgm:cxn modelId="{427F8D33-C7D5-45F6-B939-D0F3FC338744}" type="presParOf" srcId="{6DB8566A-AE50-497F-BC26-9C926FD86C16}" destId="{25898727-BF02-40FA-9951-1940B159AEC4}" srcOrd="0" destOrd="0" presId="urn:microsoft.com/office/officeart/2005/8/layout/hierarchy1"/>
    <dgm:cxn modelId="{682B7159-60BB-4983-8F29-373EDBABEA73}" type="presParOf" srcId="{6DB8566A-AE50-497F-BC26-9C926FD86C16}" destId="{DD9808E1-AA6F-4EA9-AAFC-644911334931}" srcOrd="1" destOrd="0" presId="urn:microsoft.com/office/officeart/2005/8/layout/hierarchy1"/>
    <dgm:cxn modelId="{A896C561-5091-4267-9165-7A713EDF15C7}" type="presParOf" srcId="{12C28D04-46D0-4155-B872-98F55052757E}" destId="{81C6C7AD-523F-4438-8B45-A0432A969F29}" srcOrd="1" destOrd="0" presId="urn:microsoft.com/office/officeart/2005/8/layout/hierarchy1"/>
    <dgm:cxn modelId="{0B5A1AC3-BC05-40A2-95BE-CC026B53862E}" type="presParOf" srcId="{3C61666F-31F1-42F3-ADA1-66235EDD2C50}" destId="{38499F6B-D694-403B-8998-4EE4F865CAB5}" srcOrd="1" destOrd="0" presId="urn:microsoft.com/office/officeart/2005/8/layout/hierarchy1"/>
    <dgm:cxn modelId="{B5D7E72B-FA8A-424C-B80F-16F9A4206A2B}" type="presParOf" srcId="{38499F6B-D694-403B-8998-4EE4F865CAB5}" destId="{B42CF070-7D0D-434A-8C01-AB26EA44E86F}" srcOrd="0" destOrd="0" presId="urn:microsoft.com/office/officeart/2005/8/layout/hierarchy1"/>
    <dgm:cxn modelId="{ED54EA95-8A3F-4656-B6A5-E2DBE0D76679}" type="presParOf" srcId="{B42CF070-7D0D-434A-8C01-AB26EA44E86F}" destId="{345C15DD-2A30-4985-A762-7756E560B005}" srcOrd="0" destOrd="0" presId="urn:microsoft.com/office/officeart/2005/8/layout/hierarchy1"/>
    <dgm:cxn modelId="{AD9EAADB-E7B4-4701-B945-2DE180016B99}" type="presParOf" srcId="{B42CF070-7D0D-434A-8C01-AB26EA44E86F}" destId="{E7C44E0C-7BEF-41F8-810A-C20A6BBB30EC}" srcOrd="1" destOrd="0" presId="urn:microsoft.com/office/officeart/2005/8/layout/hierarchy1"/>
    <dgm:cxn modelId="{B0468363-D5A3-4512-B54B-EC95D0CFE267}" type="presParOf" srcId="{38499F6B-D694-403B-8998-4EE4F865CAB5}" destId="{BC7A1677-B1DF-4D0E-A973-89CB2D806917}" srcOrd="1" destOrd="0" presId="urn:microsoft.com/office/officeart/2005/8/layout/hierarchy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1A690DC-347D-654C-BA77-032E754E340B}"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en-US"/>
        </a:p>
      </dgm:t>
    </dgm:pt>
    <dgm:pt modelId="{DB5D6871-23AF-0D4B-8FB7-ECBA82438B49}">
      <dgm:prSet phldrT="[Text]" custT="1"/>
      <dgm:spPr>
        <a:xfrm>
          <a:off x="2098" y="269"/>
          <a:ext cx="5835322" cy="727923"/>
        </a:xfrm>
      </dgm:spPr>
      <dgm:t>
        <a:bodyPr/>
        <a:lstStyle/>
        <a:p>
          <a:pPr>
            <a:buNone/>
          </a:pPr>
          <a:r>
            <a:rPr lang="en-US" sz="1800">
              <a:latin typeface="Gill Sans MT" panose="020B0502020104020203" pitchFamily="34" charset="77"/>
              <a:ea typeface="+mn-ea"/>
              <a:cs typeface="+mn-cs"/>
            </a:rPr>
            <a:t>KICKSTART AWARDS (SINCE 2010)</a:t>
          </a:r>
        </a:p>
      </dgm:t>
    </dgm:pt>
    <dgm:pt modelId="{C94D815A-0FBB-CA4E-BD8F-F26C572F2BE5}" type="parTrans" cxnId="{DFB8F076-A2CE-D041-B8A9-588671F2294E}">
      <dgm:prSet/>
      <dgm:spPr/>
      <dgm:t>
        <a:bodyPr/>
        <a:lstStyle/>
        <a:p>
          <a:endParaRPr lang="en-US"/>
        </a:p>
      </dgm:t>
    </dgm:pt>
    <dgm:pt modelId="{30256A40-2151-A84C-A093-0993C0B62257}" type="sibTrans" cxnId="{DFB8F076-A2CE-D041-B8A9-588671F2294E}">
      <dgm:prSet/>
      <dgm:spPr/>
      <dgm:t>
        <a:bodyPr/>
        <a:lstStyle/>
        <a:p>
          <a:endParaRPr lang="en-US"/>
        </a:p>
      </dgm:t>
    </dgm:pt>
    <dgm:pt modelId="{4336E9AF-8461-9D4B-BB15-B84A84542F75}">
      <dgm:prSet phldrT="[Text]" custT="1"/>
      <dgm:spPr>
        <a:xfrm>
          <a:off x="2098" y="876530"/>
          <a:ext cx="1841957" cy="727923"/>
        </a:xfrm>
      </dgm:spPr>
      <dgm:t>
        <a:bodyPr/>
        <a:lstStyle/>
        <a:p>
          <a:pPr>
            <a:buNone/>
          </a:pPr>
          <a:r>
            <a:rPr lang="en-US" sz="1800">
              <a:latin typeface="Calibri" panose="020F0502020204030204"/>
              <a:ea typeface="+mn-ea"/>
              <a:cs typeface="+mn-cs"/>
            </a:rPr>
            <a:t>$2.8M in KVS awards to 75 UNC IP-based Startups</a:t>
          </a:r>
        </a:p>
      </dgm:t>
    </dgm:pt>
    <dgm:pt modelId="{321875CE-91F8-2042-9D6F-FA5E2BACCD6B}" type="parTrans" cxnId="{D015689D-5815-1E42-8518-198726AC29DF}">
      <dgm:prSet/>
      <dgm:spPr/>
      <dgm:t>
        <a:bodyPr/>
        <a:lstStyle/>
        <a:p>
          <a:endParaRPr lang="en-US"/>
        </a:p>
      </dgm:t>
    </dgm:pt>
    <dgm:pt modelId="{85C48025-5D65-4943-98C9-5F1033D9866A}" type="sibTrans" cxnId="{D015689D-5815-1E42-8518-198726AC29DF}">
      <dgm:prSet/>
      <dgm:spPr/>
      <dgm:t>
        <a:bodyPr/>
        <a:lstStyle/>
        <a:p>
          <a:endParaRPr lang="en-US"/>
        </a:p>
      </dgm:t>
    </dgm:pt>
    <dgm:pt modelId="{557DDD19-1E65-F543-AECC-BA9F2B72D9A1}">
      <dgm:prSet phldrT="[Text]" custT="1"/>
      <dgm:spPr>
        <a:xfrm>
          <a:off x="1998781" y="876530"/>
          <a:ext cx="1841957" cy="727923"/>
        </a:xfrm>
      </dgm:spPr>
      <dgm:t>
        <a:bodyPr/>
        <a:lstStyle/>
        <a:p>
          <a:pPr>
            <a:buFont typeface="Arial" panose="020B0604020202020204" pitchFamily="34" charset="0"/>
            <a:buChar char="•"/>
          </a:pPr>
          <a:r>
            <a:rPr lang="en-US" sz="1800">
              <a:latin typeface="Calibri" panose="020F0502020204030204"/>
              <a:ea typeface="+mn-ea"/>
              <a:cs typeface="+mn-cs"/>
            </a:rPr>
            <a:t>Up to $100K per award </a:t>
          </a:r>
        </a:p>
      </dgm:t>
    </dgm:pt>
    <dgm:pt modelId="{3689611B-1A46-8F4B-8CA6-2401FFF82487}" type="parTrans" cxnId="{3A358070-A21E-F84D-B248-1D4A136989F5}">
      <dgm:prSet/>
      <dgm:spPr/>
      <dgm:t>
        <a:bodyPr/>
        <a:lstStyle/>
        <a:p>
          <a:endParaRPr lang="en-US"/>
        </a:p>
      </dgm:t>
    </dgm:pt>
    <dgm:pt modelId="{7CB4B703-49D2-B645-A271-AE19C1C084A2}" type="sibTrans" cxnId="{3A358070-A21E-F84D-B248-1D4A136989F5}">
      <dgm:prSet/>
      <dgm:spPr/>
      <dgm:t>
        <a:bodyPr/>
        <a:lstStyle/>
        <a:p>
          <a:endParaRPr lang="en-US"/>
        </a:p>
      </dgm:t>
    </dgm:pt>
    <dgm:pt modelId="{5466AC09-B7DD-CD4D-B02F-DB804359954E}">
      <dgm:prSet phldrT="[Text]" custT="1"/>
      <dgm:spPr>
        <a:xfrm>
          <a:off x="3995463" y="876530"/>
          <a:ext cx="1841957" cy="727923"/>
        </a:xfrm>
      </dgm:spPr>
      <dgm:t>
        <a:bodyPr/>
        <a:lstStyle/>
        <a:p>
          <a:pPr>
            <a:buFont typeface="Arial" panose="020B0604020202020204" pitchFamily="34" charset="0"/>
            <a:buChar char="•"/>
          </a:pPr>
          <a:r>
            <a:rPr lang="en-US" sz="1800">
              <a:latin typeface="Calibri" panose="020F0502020204030204"/>
              <a:ea typeface="+mn-ea"/>
              <a:cs typeface="+mn-cs"/>
            </a:rPr>
            <a:t>For technology commercialization /business development</a:t>
          </a:r>
        </a:p>
      </dgm:t>
    </dgm:pt>
    <dgm:pt modelId="{F4FE7E20-FEC6-DE4B-ABD6-3912CCB86945}" type="parTrans" cxnId="{A5231EAF-7656-7B48-8E09-7A0944F5340B}">
      <dgm:prSet/>
      <dgm:spPr/>
      <dgm:t>
        <a:bodyPr/>
        <a:lstStyle/>
        <a:p>
          <a:endParaRPr lang="en-US"/>
        </a:p>
      </dgm:t>
    </dgm:pt>
    <dgm:pt modelId="{B1F43853-CD3B-804B-B695-B56348AB7D61}" type="sibTrans" cxnId="{A5231EAF-7656-7B48-8E09-7A0944F5340B}">
      <dgm:prSet/>
      <dgm:spPr/>
      <dgm:t>
        <a:bodyPr/>
        <a:lstStyle/>
        <a:p>
          <a:endParaRPr lang="en-US"/>
        </a:p>
      </dgm:t>
    </dgm:pt>
    <dgm:pt modelId="{485FA871-7421-614B-9240-E88EB868B839}">
      <dgm:prSet phldrT="[Text]" custT="1"/>
      <dgm:spPr>
        <a:xfrm>
          <a:off x="3995463" y="876530"/>
          <a:ext cx="1841957" cy="727923"/>
        </a:xfrm>
      </dgm:spPr>
      <dgm:t>
        <a:bodyPr/>
        <a:lstStyle/>
        <a:p>
          <a:pPr>
            <a:buNone/>
          </a:pPr>
          <a:r>
            <a:rPr lang="en-US" sz="1800">
              <a:latin typeface="Gill Sans MT" panose="020B0502020104020203" pitchFamily="34" charset="77"/>
              <a:ea typeface="+mn-ea"/>
              <a:cs typeface="+mn-cs"/>
            </a:rPr>
            <a:t>GRANT WRITING SUPPORT SERVICES (SINCE 2017)</a:t>
          </a:r>
        </a:p>
      </dgm:t>
    </dgm:pt>
    <dgm:pt modelId="{D7C4117D-3A7A-2F4F-9C2B-72F39F616F0F}" type="parTrans" cxnId="{916046F4-94F1-8D4C-890C-B03604C0813F}">
      <dgm:prSet/>
      <dgm:spPr/>
      <dgm:t>
        <a:bodyPr/>
        <a:lstStyle/>
        <a:p>
          <a:endParaRPr lang="en-US"/>
        </a:p>
      </dgm:t>
    </dgm:pt>
    <dgm:pt modelId="{10FFB4DE-D09A-1246-A1F9-E2DD1EE4C53B}" type="sibTrans" cxnId="{916046F4-94F1-8D4C-890C-B03604C0813F}">
      <dgm:prSet/>
      <dgm:spPr/>
      <dgm:t>
        <a:bodyPr/>
        <a:lstStyle/>
        <a:p>
          <a:endParaRPr lang="en-US"/>
        </a:p>
      </dgm:t>
    </dgm:pt>
    <dgm:pt modelId="{628A720C-DE06-E34F-8313-71BD4B4E3114}">
      <dgm:prSet phldrT="[Text]" custT="1"/>
      <dgm:spPr>
        <a:xfrm>
          <a:off x="3995463" y="876530"/>
          <a:ext cx="1841957" cy="727923"/>
        </a:xfrm>
      </dgm:spPr>
      <dgm:t>
        <a:bodyPr/>
        <a:lstStyle/>
        <a:p>
          <a:pPr>
            <a:buFont typeface="Arial" panose="020B0604020202020204" pitchFamily="34" charset="0"/>
            <a:buChar char="•"/>
          </a:pPr>
          <a:r>
            <a:rPr lang="en-US" sz="1800" err="1">
              <a:latin typeface="Calibri" panose="020F0502020204030204"/>
              <a:ea typeface="+mn-ea"/>
              <a:cs typeface="+mn-cs"/>
            </a:rPr>
            <a:t>Intelispark</a:t>
          </a:r>
          <a:endParaRPr lang="en-US" sz="1800">
            <a:latin typeface="Calibri" panose="020F0502020204030204"/>
            <a:ea typeface="+mn-ea"/>
            <a:cs typeface="+mn-cs"/>
          </a:endParaRPr>
        </a:p>
      </dgm:t>
    </dgm:pt>
    <dgm:pt modelId="{6CE93FAD-EC20-5647-9779-3AF08CBB2A6A}" type="parTrans" cxnId="{7F4EBAAB-0584-184C-AE02-57A0C5D7EB2B}">
      <dgm:prSet/>
      <dgm:spPr/>
      <dgm:t>
        <a:bodyPr/>
        <a:lstStyle/>
        <a:p>
          <a:endParaRPr lang="en-US"/>
        </a:p>
      </dgm:t>
    </dgm:pt>
    <dgm:pt modelId="{97711421-7A7A-D84A-B052-297B4AE61145}" type="sibTrans" cxnId="{7F4EBAAB-0584-184C-AE02-57A0C5D7EB2B}">
      <dgm:prSet/>
      <dgm:spPr/>
      <dgm:t>
        <a:bodyPr/>
        <a:lstStyle/>
        <a:p>
          <a:endParaRPr lang="en-US"/>
        </a:p>
      </dgm:t>
    </dgm:pt>
    <dgm:pt modelId="{E36C5DF3-AFB6-AC43-AE4E-97FC2A1B33F9}">
      <dgm:prSet phldrT="[Text]" custT="1"/>
      <dgm:spPr>
        <a:xfrm>
          <a:off x="3995463" y="876530"/>
          <a:ext cx="1841957" cy="727923"/>
        </a:xfrm>
      </dgm:spPr>
      <dgm:t>
        <a:bodyPr/>
        <a:lstStyle/>
        <a:p>
          <a:pPr>
            <a:buFont typeface="Arial" panose="020B0604020202020204" pitchFamily="34" charset="0"/>
            <a:buChar char="•"/>
          </a:pPr>
          <a:r>
            <a:rPr lang="en-US" sz="1800">
              <a:latin typeface="Calibri" panose="020F0502020204030204"/>
              <a:ea typeface="+mn-ea"/>
              <a:cs typeface="+mn-cs"/>
            </a:rPr>
            <a:t>Grant Engine</a:t>
          </a:r>
        </a:p>
      </dgm:t>
    </dgm:pt>
    <dgm:pt modelId="{B6E75723-1536-6748-98CF-2E40BD073386}" type="parTrans" cxnId="{4CAC914A-1060-534C-B1BA-071E5C1FA41B}">
      <dgm:prSet/>
      <dgm:spPr/>
      <dgm:t>
        <a:bodyPr/>
        <a:lstStyle/>
        <a:p>
          <a:endParaRPr lang="en-US"/>
        </a:p>
      </dgm:t>
    </dgm:pt>
    <dgm:pt modelId="{E9338743-852B-8E45-9428-F55842100954}" type="sibTrans" cxnId="{4CAC914A-1060-534C-B1BA-071E5C1FA41B}">
      <dgm:prSet/>
      <dgm:spPr/>
      <dgm:t>
        <a:bodyPr/>
        <a:lstStyle/>
        <a:p>
          <a:endParaRPr lang="en-US"/>
        </a:p>
      </dgm:t>
    </dgm:pt>
    <dgm:pt modelId="{A8DDDCA0-F44F-054F-B09F-757262E4935C}">
      <dgm:prSet phldrT="[Text]" custT="1"/>
      <dgm:spPr>
        <a:xfrm>
          <a:off x="3995463" y="876530"/>
          <a:ext cx="1841957" cy="727923"/>
        </a:xfrm>
      </dgm:spPr>
      <dgm:t>
        <a:bodyPr/>
        <a:lstStyle/>
        <a:p>
          <a:pPr>
            <a:buNone/>
          </a:pPr>
          <a:r>
            <a:rPr lang="en-US" sz="1800">
              <a:latin typeface="Calibri" panose="020F0502020204030204"/>
              <a:ea typeface="+mn-ea"/>
              <a:cs typeface="+mn-cs"/>
            </a:rPr>
            <a:t>Support from Grant writing firms:</a:t>
          </a:r>
        </a:p>
      </dgm:t>
    </dgm:pt>
    <dgm:pt modelId="{117F8F45-81A3-984C-87E0-FF3C02C83325}" type="parTrans" cxnId="{212B310B-E41B-5E4E-9FC3-4529F66DAABF}">
      <dgm:prSet/>
      <dgm:spPr/>
      <dgm:t>
        <a:bodyPr/>
        <a:lstStyle/>
        <a:p>
          <a:endParaRPr lang="en-US"/>
        </a:p>
      </dgm:t>
    </dgm:pt>
    <dgm:pt modelId="{3878C2D2-07F7-A646-B837-334567EF173D}" type="sibTrans" cxnId="{212B310B-E41B-5E4E-9FC3-4529F66DAABF}">
      <dgm:prSet/>
      <dgm:spPr/>
      <dgm:t>
        <a:bodyPr/>
        <a:lstStyle/>
        <a:p>
          <a:endParaRPr lang="en-US"/>
        </a:p>
      </dgm:t>
    </dgm:pt>
    <dgm:pt modelId="{37C0981E-71D9-A84B-BFFA-ABF4A1C2BE22}">
      <dgm:prSet phldrT="[Text]" custT="1"/>
      <dgm:spPr>
        <a:xfrm>
          <a:off x="3995463" y="876530"/>
          <a:ext cx="1841957" cy="727923"/>
        </a:xfrm>
      </dgm:spPr>
      <dgm:t>
        <a:bodyPr/>
        <a:lstStyle/>
        <a:p>
          <a:pPr>
            <a:buFont typeface="Arial" panose="020B0604020202020204" pitchFamily="34" charset="0"/>
            <a:buChar char="•"/>
          </a:pPr>
          <a:r>
            <a:rPr lang="en-US" sz="1800">
              <a:latin typeface="Calibri" panose="020F0502020204030204"/>
              <a:ea typeface="+mn-ea"/>
              <a:cs typeface="+mn-cs"/>
            </a:rPr>
            <a:t>Eva Garland Consulting</a:t>
          </a:r>
        </a:p>
      </dgm:t>
    </dgm:pt>
    <dgm:pt modelId="{C6D9A4C7-D4D2-664C-99FE-4D2C29FF0A73}" type="parTrans" cxnId="{98D8B563-0140-8C40-970F-EE188E36B665}">
      <dgm:prSet/>
      <dgm:spPr/>
      <dgm:t>
        <a:bodyPr/>
        <a:lstStyle/>
        <a:p>
          <a:endParaRPr lang="en-US"/>
        </a:p>
      </dgm:t>
    </dgm:pt>
    <dgm:pt modelId="{46E47E63-CBF0-7D46-A3D7-34121EC0AD23}" type="sibTrans" cxnId="{98D8B563-0140-8C40-970F-EE188E36B665}">
      <dgm:prSet/>
      <dgm:spPr/>
      <dgm:t>
        <a:bodyPr/>
        <a:lstStyle/>
        <a:p>
          <a:endParaRPr lang="en-US"/>
        </a:p>
      </dgm:t>
    </dgm:pt>
    <dgm:pt modelId="{986BA125-6FB5-7A4F-B3CB-07C99698CC76}">
      <dgm:prSet phldrT="[Text]" custT="1"/>
      <dgm:spPr>
        <a:xfrm>
          <a:off x="3995463" y="876530"/>
          <a:ext cx="1841957" cy="727923"/>
        </a:xfrm>
      </dgm:spPr>
      <dgm:t>
        <a:bodyPr/>
        <a:lstStyle/>
        <a:p>
          <a:pPr>
            <a:buFont typeface="Arial" panose="020B0604020202020204" pitchFamily="34" charset="0"/>
            <a:buChar char="•"/>
          </a:pPr>
          <a:r>
            <a:rPr lang="en-US" sz="1800">
              <a:latin typeface="Calibri" panose="020F0502020204030204"/>
              <a:ea typeface="+mn-ea"/>
              <a:cs typeface="+mn-cs"/>
            </a:rPr>
            <a:t>Helps de-risk technologies and makes them more competitive for dilutive and non-dilutive funding</a:t>
          </a:r>
        </a:p>
      </dgm:t>
    </dgm:pt>
    <dgm:pt modelId="{09319E32-89FC-6645-B193-9EE775EACA82}" type="parTrans" cxnId="{8837CD72-CC8C-6649-9E22-3519FF88531F}">
      <dgm:prSet/>
      <dgm:spPr/>
      <dgm:t>
        <a:bodyPr/>
        <a:lstStyle/>
        <a:p>
          <a:endParaRPr lang="en-US"/>
        </a:p>
      </dgm:t>
    </dgm:pt>
    <dgm:pt modelId="{D89C665D-DE9B-D547-9712-72D027964896}" type="sibTrans" cxnId="{8837CD72-CC8C-6649-9E22-3519FF88531F}">
      <dgm:prSet/>
      <dgm:spPr/>
      <dgm:t>
        <a:bodyPr/>
        <a:lstStyle/>
        <a:p>
          <a:endParaRPr lang="en-US"/>
        </a:p>
      </dgm:t>
    </dgm:pt>
    <dgm:pt modelId="{9AB4CEC6-C4E6-2743-9E61-CB70ADB65E54}">
      <dgm:prSet phldrT="[Text]" custT="1"/>
      <dgm:spPr>
        <a:xfrm>
          <a:off x="3995463" y="876530"/>
          <a:ext cx="1841957" cy="727923"/>
        </a:xfrm>
      </dgm:spPr>
      <dgm:t>
        <a:bodyPr/>
        <a:lstStyle/>
        <a:p>
          <a:pPr>
            <a:buFont typeface="Arial" panose="020B0604020202020204" pitchFamily="34" charset="0"/>
            <a:buChar char="•"/>
          </a:pPr>
          <a:r>
            <a:rPr lang="en-US" sz="1800" err="1">
              <a:latin typeface="Calibri" panose="020F0502020204030204"/>
              <a:ea typeface="+mn-ea"/>
              <a:cs typeface="+mn-cs"/>
            </a:rPr>
            <a:t>Inspiralia</a:t>
          </a:r>
          <a:endParaRPr lang="en-US" sz="1800">
            <a:latin typeface="Calibri" panose="020F0502020204030204"/>
            <a:ea typeface="+mn-ea"/>
            <a:cs typeface="+mn-cs"/>
          </a:endParaRPr>
        </a:p>
      </dgm:t>
    </dgm:pt>
    <dgm:pt modelId="{E3AC6531-CD70-0445-8BB3-423947E191F9}" type="parTrans" cxnId="{AA26B656-EB38-5447-9440-C9024EC88391}">
      <dgm:prSet/>
      <dgm:spPr/>
      <dgm:t>
        <a:bodyPr/>
        <a:lstStyle/>
        <a:p>
          <a:endParaRPr lang="en-US"/>
        </a:p>
      </dgm:t>
    </dgm:pt>
    <dgm:pt modelId="{6E690E7F-0627-9446-A82F-9FC3CD3BA29C}" type="sibTrans" cxnId="{AA26B656-EB38-5447-9440-C9024EC88391}">
      <dgm:prSet/>
      <dgm:spPr/>
      <dgm:t>
        <a:bodyPr/>
        <a:lstStyle/>
        <a:p>
          <a:endParaRPr lang="en-US"/>
        </a:p>
      </dgm:t>
    </dgm:pt>
    <dgm:pt modelId="{B858A60E-82B2-594B-A96E-2C7F97499B91}">
      <dgm:prSet phldrT="[Text]" custT="1"/>
      <dgm:spPr>
        <a:xfrm>
          <a:off x="3995463" y="876530"/>
          <a:ext cx="1841957" cy="727923"/>
        </a:xfrm>
      </dgm:spPr>
      <dgm:t>
        <a:bodyPr/>
        <a:lstStyle/>
        <a:p>
          <a:pPr>
            <a:buFont typeface="Arial" panose="020B0604020202020204" pitchFamily="34" charset="0"/>
            <a:buChar char="•"/>
          </a:pPr>
          <a:r>
            <a:rPr lang="en-US" sz="1800">
              <a:latin typeface="Calibri" panose="020F0502020204030204"/>
              <a:ea typeface="+mn-ea"/>
              <a:cs typeface="+mn-cs"/>
            </a:rPr>
            <a:t>MICROSTART AWARDS</a:t>
          </a:r>
        </a:p>
      </dgm:t>
    </dgm:pt>
    <dgm:pt modelId="{56AB26EA-3025-2D44-9A99-F9565303AA99}" type="parTrans" cxnId="{254F59F8-21C3-1045-97AC-439D1EA26055}">
      <dgm:prSet/>
      <dgm:spPr/>
      <dgm:t>
        <a:bodyPr/>
        <a:lstStyle/>
        <a:p>
          <a:endParaRPr lang="en-US"/>
        </a:p>
      </dgm:t>
    </dgm:pt>
    <dgm:pt modelId="{20F4F997-8F03-7047-BA4D-9DEB4ACBF1E2}" type="sibTrans" cxnId="{254F59F8-21C3-1045-97AC-439D1EA26055}">
      <dgm:prSet/>
      <dgm:spPr/>
      <dgm:t>
        <a:bodyPr/>
        <a:lstStyle/>
        <a:p>
          <a:endParaRPr lang="en-US"/>
        </a:p>
      </dgm:t>
    </dgm:pt>
    <dgm:pt modelId="{B62BACBB-9A95-0A4F-A69D-C99248632A2C}">
      <dgm:prSet phldrT="[Text]" custT="1"/>
      <dgm:spPr>
        <a:xfrm>
          <a:off x="3995463" y="876530"/>
          <a:ext cx="1841957" cy="727923"/>
        </a:xfrm>
      </dgm:spPr>
      <dgm:t>
        <a:bodyPr/>
        <a:lstStyle/>
        <a:p>
          <a:pPr>
            <a:buFont typeface="Arial" panose="020B0604020202020204" pitchFamily="34" charset="0"/>
            <a:buChar char="•"/>
          </a:pPr>
          <a:r>
            <a:rPr lang="en-US" sz="1800">
              <a:latin typeface="Calibri" panose="020F0502020204030204"/>
              <a:ea typeface="+mn-ea"/>
              <a:cs typeface="+mn-cs"/>
            </a:rPr>
            <a:t>Up to $5k</a:t>
          </a:r>
        </a:p>
      </dgm:t>
    </dgm:pt>
    <dgm:pt modelId="{E427D5BD-FE08-294C-B5F8-A4885951DE01}" type="parTrans" cxnId="{127274E0-2D28-0644-844F-EACD820DDF6E}">
      <dgm:prSet/>
      <dgm:spPr/>
      <dgm:t>
        <a:bodyPr/>
        <a:lstStyle/>
        <a:p>
          <a:endParaRPr lang="en-US"/>
        </a:p>
      </dgm:t>
    </dgm:pt>
    <dgm:pt modelId="{BB43F4BA-4F36-2742-AE0D-CE63A9D7E87F}" type="sibTrans" cxnId="{127274E0-2D28-0644-844F-EACD820DDF6E}">
      <dgm:prSet/>
      <dgm:spPr/>
      <dgm:t>
        <a:bodyPr/>
        <a:lstStyle/>
        <a:p>
          <a:endParaRPr lang="en-US"/>
        </a:p>
      </dgm:t>
    </dgm:pt>
    <dgm:pt modelId="{D863FF4C-3F63-6A48-8830-42C61262953B}">
      <dgm:prSet phldrT="[Text]" custT="1"/>
      <dgm:spPr>
        <a:xfrm>
          <a:off x="3995463" y="876530"/>
          <a:ext cx="1841957" cy="727923"/>
        </a:xfrm>
      </dgm:spPr>
      <dgm:t>
        <a:bodyPr/>
        <a:lstStyle/>
        <a:p>
          <a:pPr>
            <a:buFont typeface="Arial" panose="020B0604020202020204" pitchFamily="34" charset="0"/>
            <a:buChar char="•"/>
          </a:pPr>
          <a:r>
            <a:rPr lang="en-US" sz="1800">
              <a:latin typeface="Calibri" panose="020F0502020204030204"/>
              <a:ea typeface="+mn-ea"/>
              <a:cs typeface="+mn-cs"/>
            </a:rPr>
            <a:t>Work with service providers</a:t>
          </a:r>
        </a:p>
      </dgm:t>
    </dgm:pt>
    <dgm:pt modelId="{C0D71E87-DF4B-0A4D-8E7B-53725D77BD5E}" type="parTrans" cxnId="{FB96E812-86CA-ED48-9545-CF4D9D24F72D}">
      <dgm:prSet/>
      <dgm:spPr/>
      <dgm:t>
        <a:bodyPr/>
        <a:lstStyle/>
        <a:p>
          <a:endParaRPr lang="en-US"/>
        </a:p>
      </dgm:t>
    </dgm:pt>
    <dgm:pt modelId="{76B6E648-CF1B-384A-8CD0-D10430AC7891}" type="sibTrans" cxnId="{FB96E812-86CA-ED48-9545-CF4D9D24F72D}">
      <dgm:prSet/>
      <dgm:spPr/>
      <dgm:t>
        <a:bodyPr/>
        <a:lstStyle/>
        <a:p>
          <a:endParaRPr lang="en-US"/>
        </a:p>
      </dgm:t>
    </dgm:pt>
    <dgm:pt modelId="{85D60DA3-C91C-6543-8255-D85F7B9E3F04}" type="pres">
      <dgm:prSet presAssocID="{91A690DC-347D-654C-BA77-032E754E340B}" presName="linear" presStyleCnt="0">
        <dgm:presLayoutVars>
          <dgm:dir/>
          <dgm:animLvl val="lvl"/>
          <dgm:resizeHandles val="exact"/>
        </dgm:presLayoutVars>
      </dgm:prSet>
      <dgm:spPr/>
    </dgm:pt>
    <dgm:pt modelId="{418A6540-78D1-FF49-A7BF-A49A7F81D40C}" type="pres">
      <dgm:prSet presAssocID="{DB5D6871-23AF-0D4B-8FB7-ECBA82438B49}" presName="parentLin" presStyleCnt="0"/>
      <dgm:spPr/>
    </dgm:pt>
    <dgm:pt modelId="{8DE45E3F-F60A-5B46-B1E0-B9E54D028A21}" type="pres">
      <dgm:prSet presAssocID="{DB5D6871-23AF-0D4B-8FB7-ECBA82438B49}" presName="parentLeftMargin" presStyleLbl="node1" presStyleIdx="0" presStyleCnt="3"/>
      <dgm:spPr>
        <a:prstGeom prst="roundRect">
          <a:avLst>
            <a:gd name="adj" fmla="val 10000"/>
          </a:avLst>
        </a:prstGeom>
      </dgm:spPr>
    </dgm:pt>
    <dgm:pt modelId="{A3B00C73-C558-BD49-BC2E-AE3B07309E5D}" type="pres">
      <dgm:prSet presAssocID="{DB5D6871-23AF-0D4B-8FB7-ECBA82438B49}" presName="parentText" presStyleLbl="node1" presStyleIdx="0" presStyleCnt="3" custScaleX="123077" custScaleY="90042">
        <dgm:presLayoutVars>
          <dgm:chMax val="0"/>
          <dgm:bulletEnabled val="1"/>
        </dgm:presLayoutVars>
      </dgm:prSet>
      <dgm:spPr/>
    </dgm:pt>
    <dgm:pt modelId="{4A341A05-3714-8443-99DC-0EF6DEE39492}" type="pres">
      <dgm:prSet presAssocID="{DB5D6871-23AF-0D4B-8FB7-ECBA82438B49}" presName="negativeSpace" presStyleCnt="0"/>
      <dgm:spPr/>
    </dgm:pt>
    <dgm:pt modelId="{275E3C49-4C94-594A-81C6-CEF29649DD6A}" type="pres">
      <dgm:prSet presAssocID="{DB5D6871-23AF-0D4B-8FB7-ECBA82438B49}" presName="childText" presStyleLbl="conFgAcc1" presStyleIdx="0" presStyleCnt="3">
        <dgm:presLayoutVars>
          <dgm:bulletEnabled val="1"/>
        </dgm:presLayoutVars>
      </dgm:prSet>
      <dgm:spPr>
        <a:prstGeom prst="roundRect">
          <a:avLst>
            <a:gd name="adj" fmla="val 10000"/>
          </a:avLst>
        </a:prstGeom>
      </dgm:spPr>
    </dgm:pt>
    <dgm:pt modelId="{A032B7D2-CD4D-9D44-A194-336E8745272B}" type="pres">
      <dgm:prSet presAssocID="{30256A40-2151-A84C-A093-0993C0B62257}" presName="spaceBetweenRectangles" presStyleCnt="0"/>
      <dgm:spPr/>
    </dgm:pt>
    <dgm:pt modelId="{66477391-61FA-8D44-A248-8EE282C844E2}" type="pres">
      <dgm:prSet presAssocID="{485FA871-7421-614B-9240-E88EB868B839}" presName="parentLin" presStyleCnt="0"/>
      <dgm:spPr/>
    </dgm:pt>
    <dgm:pt modelId="{8E002591-DCBF-924A-8AAD-338E189830C8}" type="pres">
      <dgm:prSet presAssocID="{485FA871-7421-614B-9240-E88EB868B839}" presName="parentLeftMargin" presStyleLbl="node1" presStyleIdx="0" presStyleCnt="3"/>
      <dgm:spPr/>
    </dgm:pt>
    <dgm:pt modelId="{B95C6C6B-5711-4A4D-9C58-B70FFB542951}" type="pres">
      <dgm:prSet presAssocID="{485FA871-7421-614B-9240-E88EB868B839}" presName="parentText" presStyleLbl="node1" presStyleIdx="1" presStyleCnt="3" custScaleX="123077" custScaleY="90042">
        <dgm:presLayoutVars>
          <dgm:chMax val="0"/>
          <dgm:bulletEnabled val="1"/>
        </dgm:presLayoutVars>
      </dgm:prSet>
      <dgm:spPr/>
    </dgm:pt>
    <dgm:pt modelId="{EDB08239-2A74-FB41-BCA8-03F1E35D4736}" type="pres">
      <dgm:prSet presAssocID="{485FA871-7421-614B-9240-E88EB868B839}" presName="negativeSpace" presStyleCnt="0"/>
      <dgm:spPr/>
    </dgm:pt>
    <dgm:pt modelId="{071D7054-6C2C-274B-A929-D1450571026A}" type="pres">
      <dgm:prSet presAssocID="{485FA871-7421-614B-9240-E88EB868B839}" presName="childText" presStyleLbl="conFgAcc1" presStyleIdx="1" presStyleCnt="3">
        <dgm:presLayoutVars>
          <dgm:bulletEnabled val="1"/>
        </dgm:presLayoutVars>
      </dgm:prSet>
      <dgm:spPr/>
    </dgm:pt>
    <dgm:pt modelId="{9B67843E-4D29-A243-9677-18E2A1FDFCA7}" type="pres">
      <dgm:prSet presAssocID="{10FFB4DE-D09A-1246-A1F9-E2DD1EE4C53B}" presName="spaceBetweenRectangles" presStyleCnt="0"/>
      <dgm:spPr/>
    </dgm:pt>
    <dgm:pt modelId="{0D086895-67E3-CD45-890C-CED683B0D725}" type="pres">
      <dgm:prSet presAssocID="{B858A60E-82B2-594B-A96E-2C7F97499B91}" presName="parentLin" presStyleCnt="0"/>
      <dgm:spPr/>
    </dgm:pt>
    <dgm:pt modelId="{0D00674F-310B-FE4B-8AD5-845428D28286}" type="pres">
      <dgm:prSet presAssocID="{B858A60E-82B2-594B-A96E-2C7F97499B91}" presName="parentLeftMargin" presStyleLbl="node1" presStyleIdx="1" presStyleCnt="3"/>
      <dgm:spPr/>
    </dgm:pt>
    <dgm:pt modelId="{78210D8A-8160-0E49-A16E-40CB7BF3EE58}" type="pres">
      <dgm:prSet presAssocID="{B858A60E-82B2-594B-A96E-2C7F97499B91}" presName="parentText" presStyleLbl="node1" presStyleIdx="2" presStyleCnt="3" custScaleX="123077" custScaleY="90042">
        <dgm:presLayoutVars>
          <dgm:chMax val="0"/>
          <dgm:bulletEnabled val="1"/>
        </dgm:presLayoutVars>
      </dgm:prSet>
      <dgm:spPr/>
    </dgm:pt>
    <dgm:pt modelId="{5297B311-EE9E-E949-825E-30CD6C38A394}" type="pres">
      <dgm:prSet presAssocID="{B858A60E-82B2-594B-A96E-2C7F97499B91}" presName="negativeSpace" presStyleCnt="0"/>
      <dgm:spPr/>
    </dgm:pt>
    <dgm:pt modelId="{40940327-AB83-E44A-9C09-9AC1830D5F26}" type="pres">
      <dgm:prSet presAssocID="{B858A60E-82B2-594B-A96E-2C7F97499B91}" presName="childText" presStyleLbl="conFgAcc1" presStyleIdx="2" presStyleCnt="3">
        <dgm:presLayoutVars>
          <dgm:bulletEnabled val="1"/>
        </dgm:presLayoutVars>
      </dgm:prSet>
      <dgm:spPr/>
    </dgm:pt>
  </dgm:ptLst>
  <dgm:cxnLst>
    <dgm:cxn modelId="{4776C700-FADC-FD42-B7E4-84DDC62D876C}" type="presOf" srcId="{5466AC09-B7DD-CD4D-B02F-DB804359954E}" destId="{275E3C49-4C94-594A-81C6-CEF29649DD6A}" srcOrd="0" destOrd="2" presId="urn:microsoft.com/office/officeart/2005/8/layout/list1"/>
    <dgm:cxn modelId="{212B310B-E41B-5E4E-9FC3-4529F66DAABF}" srcId="{485FA871-7421-614B-9240-E88EB868B839}" destId="{A8DDDCA0-F44F-054F-B09F-757262E4935C}" srcOrd="0" destOrd="0" parTransId="{117F8F45-81A3-984C-87E0-FF3C02C83325}" sibTransId="{3878C2D2-07F7-A646-B837-334567EF173D}"/>
    <dgm:cxn modelId="{FB96E812-86CA-ED48-9545-CF4D9D24F72D}" srcId="{B858A60E-82B2-594B-A96E-2C7F97499B91}" destId="{D863FF4C-3F63-6A48-8830-42C61262953B}" srcOrd="1" destOrd="0" parTransId="{C0D71E87-DF4B-0A4D-8E7B-53725D77BD5E}" sibTransId="{76B6E648-CF1B-384A-8CD0-D10430AC7891}"/>
    <dgm:cxn modelId="{750D8A1E-A79A-394E-902D-6F788E962E2C}" type="presOf" srcId="{4336E9AF-8461-9D4B-BB15-B84A84542F75}" destId="{275E3C49-4C94-594A-81C6-CEF29649DD6A}" srcOrd="0" destOrd="0" presId="urn:microsoft.com/office/officeart/2005/8/layout/list1"/>
    <dgm:cxn modelId="{05E0E421-5634-2C4C-BE71-3490AC8B745D}" type="presOf" srcId="{E36C5DF3-AFB6-AC43-AE4E-97FC2A1B33F9}" destId="{071D7054-6C2C-274B-A929-D1450571026A}" srcOrd="0" destOrd="2" presId="urn:microsoft.com/office/officeart/2005/8/layout/list1"/>
    <dgm:cxn modelId="{76806D5E-9F59-5646-ADD4-D134FEC95E41}" type="presOf" srcId="{628A720C-DE06-E34F-8313-71BD4B4E3114}" destId="{071D7054-6C2C-274B-A929-D1450571026A}" srcOrd="0" destOrd="1" presId="urn:microsoft.com/office/officeart/2005/8/layout/list1"/>
    <dgm:cxn modelId="{98D8B563-0140-8C40-970F-EE188E36B665}" srcId="{A8DDDCA0-F44F-054F-B09F-757262E4935C}" destId="{37C0981E-71D9-A84B-BFFA-ABF4A1C2BE22}" srcOrd="2" destOrd="0" parTransId="{C6D9A4C7-D4D2-664C-99FE-4D2C29FF0A73}" sibTransId="{46E47E63-CBF0-7D46-A3D7-34121EC0AD23}"/>
    <dgm:cxn modelId="{D3962E69-0BCE-FE40-9ABD-A4590CE711A1}" type="presOf" srcId="{9AB4CEC6-C4E6-2743-9E61-CB70ADB65E54}" destId="{071D7054-6C2C-274B-A929-D1450571026A}" srcOrd="0" destOrd="4" presId="urn:microsoft.com/office/officeart/2005/8/layout/list1"/>
    <dgm:cxn modelId="{4CAC914A-1060-534C-B1BA-071E5C1FA41B}" srcId="{A8DDDCA0-F44F-054F-B09F-757262E4935C}" destId="{E36C5DF3-AFB6-AC43-AE4E-97FC2A1B33F9}" srcOrd="1" destOrd="0" parTransId="{B6E75723-1536-6748-98CF-2E40BD073386}" sibTransId="{E9338743-852B-8E45-9428-F55842100954}"/>
    <dgm:cxn modelId="{3A358070-A21E-F84D-B248-1D4A136989F5}" srcId="{DB5D6871-23AF-0D4B-8FB7-ECBA82438B49}" destId="{557DDD19-1E65-F543-AECC-BA9F2B72D9A1}" srcOrd="1" destOrd="0" parTransId="{3689611B-1A46-8F4B-8CA6-2401FFF82487}" sibTransId="{7CB4B703-49D2-B645-A271-AE19C1C084A2}"/>
    <dgm:cxn modelId="{8837CD72-CC8C-6649-9E22-3519FF88531F}" srcId="{DB5D6871-23AF-0D4B-8FB7-ECBA82438B49}" destId="{986BA125-6FB5-7A4F-B3CB-07C99698CC76}" srcOrd="3" destOrd="0" parTransId="{09319E32-89FC-6645-B193-9EE775EACA82}" sibTransId="{D89C665D-DE9B-D547-9712-72D027964896}"/>
    <dgm:cxn modelId="{AA26B656-EB38-5447-9440-C9024EC88391}" srcId="{A8DDDCA0-F44F-054F-B09F-757262E4935C}" destId="{9AB4CEC6-C4E6-2743-9E61-CB70ADB65E54}" srcOrd="3" destOrd="0" parTransId="{E3AC6531-CD70-0445-8BB3-423947E191F9}" sibTransId="{6E690E7F-0627-9446-A82F-9FC3CD3BA29C}"/>
    <dgm:cxn modelId="{DFB8F076-A2CE-D041-B8A9-588671F2294E}" srcId="{91A690DC-347D-654C-BA77-032E754E340B}" destId="{DB5D6871-23AF-0D4B-8FB7-ECBA82438B49}" srcOrd="0" destOrd="0" parTransId="{C94D815A-0FBB-CA4E-BD8F-F26C572F2BE5}" sibTransId="{30256A40-2151-A84C-A093-0993C0B62257}"/>
    <dgm:cxn modelId="{D8C7437C-90EB-F046-A627-4CA15B10F87A}" type="presOf" srcId="{485FA871-7421-614B-9240-E88EB868B839}" destId="{B95C6C6B-5711-4A4D-9C58-B70FFB542951}" srcOrd="1" destOrd="0" presId="urn:microsoft.com/office/officeart/2005/8/layout/list1"/>
    <dgm:cxn modelId="{315B428C-99C1-114E-8F57-D2E19DE8906E}" type="presOf" srcId="{DB5D6871-23AF-0D4B-8FB7-ECBA82438B49}" destId="{A3B00C73-C558-BD49-BC2E-AE3B07309E5D}" srcOrd="1" destOrd="0" presId="urn:microsoft.com/office/officeart/2005/8/layout/list1"/>
    <dgm:cxn modelId="{D015689D-5815-1E42-8518-198726AC29DF}" srcId="{DB5D6871-23AF-0D4B-8FB7-ECBA82438B49}" destId="{4336E9AF-8461-9D4B-BB15-B84A84542F75}" srcOrd="0" destOrd="0" parTransId="{321875CE-91F8-2042-9D6F-FA5E2BACCD6B}" sibTransId="{85C48025-5D65-4943-98C9-5F1033D9866A}"/>
    <dgm:cxn modelId="{99BC779D-3E97-5B4E-848C-DE1717B688AC}" type="presOf" srcId="{D863FF4C-3F63-6A48-8830-42C61262953B}" destId="{40940327-AB83-E44A-9C09-9AC1830D5F26}" srcOrd="0" destOrd="1" presId="urn:microsoft.com/office/officeart/2005/8/layout/list1"/>
    <dgm:cxn modelId="{417FC99E-A04C-4A48-B4C4-35597D40E513}" type="presOf" srcId="{B858A60E-82B2-594B-A96E-2C7F97499B91}" destId="{0D00674F-310B-FE4B-8AD5-845428D28286}" srcOrd="0" destOrd="0" presId="urn:microsoft.com/office/officeart/2005/8/layout/list1"/>
    <dgm:cxn modelId="{996807A0-CFE2-1C43-8A65-FF3DFF58C5A5}" type="presOf" srcId="{DB5D6871-23AF-0D4B-8FB7-ECBA82438B49}" destId="{8DE45E3F-F60A-5B46-B1E0-B9E54D028A21}" srcOrd="0" destOrd="0" presId="urn:microsoft.com/office/officeart/2005/8/layout/list1"/>
    <dgm:cxn modelId="{A0B9A4A6-EA17-8F47-9E5C-D2776943B732}" type="presOf" srcId="{37C0981E-71D9-A84B-BFFA-ABF4A1C2BE22}" destId="{071D7054-6C2C-274B-A929-D1450571026A}" srcOrd="0" destOrd="3" presId="urn:microsoft.com/office/officeart/2005/8/layout/list1"/>
    <dgm:cxn modelId="{889653AB-8895-CF47-99F2-43B6F6E59A1D}" type="presOf" srcId="{91A690DC-347D-654C-BA77-032E754E340B}" destId="{85D60DA3-C91C-6543-8255-D85F7B9E3F04}" srcOrd="0" destOrd="0" presId="urn:microsoft.com/office/officeart/2005/8/layout/list1"/>
    <dgm:cxn modelId="{7F4EBAAB-0584-184C-AE02-57A0C5D7EB2B}" srcId="{A8DDDCA0-F44F-054F-B09F-757262E4935C}" destId="{628A720C-DE06-E34F-8313-71BD4B4E3114}" srcOrd="0" destOrd="0" parTransId="{6CE93FAD-EC20-5647-9779-3AF08CBB2A6A}" sibTransId="{97711421-7A7A-D84A-B052-297B4AE61145}"/>
    <dgm:cxn modelId="{A5231EAF-7656-7B48-8E09-7A0944F5340B}" srcId="{DB5D6871-23AF-0D4B-8FB7-ECBA82438B49}" destId="{5466AC09-B7DD-CD4D-B02F-DB804359954E}" srcOrd="2" destOrd="0" parTransId="{F4FE7E20-FEC6-DE4B-ABD6-3912CCB86945}" sibTransId="{B1F43853-CD3B-804B-B695-B56348AB7D61}"/>
    <dgm:cxn modelId="{AD280AB8-160A-DE47-892E-8E4D45ED5EDF}" type="presOf" srcId="{B858A60E-82B2-594B-A96E-2C7F97499B91}" destId="{78210D8A-8160-0E49-A16E-40CB7BF3EE58}" srcOrd="1" destOrd="0" presId="urn:microsoft.com/office/officeart/2005/8/layout/list1"/>
    <dgm:cxn modelId="{38F802C1-5E95-9347-846C-27E868C95C25}" type="presOf" srcId="{557DDD19-1E65-F543-AECC-BA9F2B72D9A1}" destId="{275E3C49-4C94-594A-81C6-CEF29649DD6A}" srcOrd="0" destOrd="1" presId="urn:microsoft.com/office/officeart/2005/8/layout/list1"/>
    <dgm:cxn modelId="{127274E0-2D28-0644-844F-EACD820DDF6E}" srcId="{B858A60E-82B2-594B-A96E-2C7F97499B91}" destId="{B62BACBB-9A95-0A4F-A69D-C99248632A2C}" srcOrd="0" destOrd="0" parTransId="{E427D5BD-FE08-294C-B5F8-A4885951DE01}" sibTransId="{BB43F4BA-4F36-2742-AE0D-CE63A9D7E87F}"/>
    <dgm:cxn modelId="{8F9C0DE3-C733-DA46-A5EB-E5E1888120CA}" type="presOf" srcId="{B62BACBB-9A95-0A4F-A69D-C99248632A2C}" destId="{40940327-AB83-E44A-9C09-9AC1830D5F26}" srcOrd="0" destOrd="0" presId="urn:microsoft.com/office/officeart/2005/8/layout/list1"/>
    <dgm:cxn modelId="{D6E285E5-EB14-9C49-B7AB-48E14FF2B54B}" type="presOf" srcId="{A8DDDCA0-F44F-054F-B09F-757262E4935C}" destId="{071D7054-6C2C-274B-A929-D1450571026A}" srcOrd="0" destOrd="0" presId="urn:microsoft.com/office/officeart/2005/8/layout/list1"/>
    <dgm:cxn modelId="{ADDD02EA-DFE3-3343-8448-24E24A5EA79A}" type="presOf" srcId="{485FA871-7421-614B-9240-E88EB868B839}" destId="{8E002591-DCBF-924A-8AAD-338E189830C8}" srcOrd="0" destOrd="0" presId="urn:microsoft.com/office/officeart/2005/8/layout/list1"/>
    <dgm:cxn modelId="{916046F4-94F1-8D4C-890C-B03604C0813F}" srcId="{91A690DC-347D-654C-BA77-032E754E340B}" destId="{485FA871-7421-614B-9240-E88EB868B839}" srcOrd="1" destOrd="0" parTransId="{D7C4117D-3A7A-2F4F-9C2B-72F39F616F0F}" sibTransId="{10FFB4DE-D09A-1246-A1F9-E2DD1EE4C53B}"/>
    <dgm:cxn modelId="{254F59F8-21C3-1045-97AC-439D1EA26055}" srcId="{91A690DC-347D-654C-BA77-032E754E340B}" destId="{B858A60E-82B2-594B-A96E-2C7F97499B91}" srcOrd="2" destOrd="0" parTransId="{56AB26EA-3025-2D44-9A99-F9565303AA99}" sibTransId="{20F4F997-8F03-7047-BA4D-9DEB4ACBF1E2}"/>
    <dgm:cxn modelId="{F4243FFC-9DCB-3540-B881-F11DEC7D2681}" type="presOf" srcId="{986BA125-6FB5-7A4F-B3CB-07C99698CC76}" destId="{275E3C49-4C94-594A-81C6-CEF29649DD6A}" srcOrd="0" destOrd="3" presId="urn:microsoft.com/office/officeart/2005/8/layout/list1"/>
    <dgm:cxn modelId="{939FDB17-C0F4-CB4B-BB72-4B2A0E6F174C}" type="presParOf" srcId="{85D60DA3-C91C-6543-8255-D85F7B9E3F04}" destId="{418A6540-78D1-FF49-A7BF-A49A7F81D40C}" srcOrd="0" destOrd="0" presId="urn:microsoft.com/office/officeart/2005/8/layout/list1"/>
    <dgm:cxn modelId="{7743ECDF-6A23-F044-AB93-BFCDB912192A}" type="presParOf" srcId="{418A6540-78D1-FF49-A7BF-A49A7F81D40C}" destId="{8DE45E3F-F60A-5B46-B1E0-B9E54D028A21}" srcOrd="0" destOrd="0" presId="urn:microsoft.com/office/officeart/2005/8/layout/list1"/>
    <dgm:cxn modelId="{E086E529-3FE6-E448-B336-5C5E26C261F6}" type="presParOf" srcId="{418A6540-78D1-FF49-A7BF-A49A7F81D40C}" destId="{A3B00C73-C558-BD49-BC2E-AE3B07309E5D}" srcOrd="1" destOrd="0" presId="urn:microsoft.com/office/officeart/2005/8/layout/list1"/>
    <dgm:cxn modelId="{8FBA4687-B454-1B41-87D2-67A9527C911D}" type="presParOf" srcId="{85D60DA3-C91C-6543-8255-D85F7B9E3F04}" destId="{4A341A05-3714-8443-99DC-0EF6DEE39492}" srcOrd="1" destOrd="0" presId="urn:microsoft.com/office/officeart/2005/8/layout/list1"/>
    <dgm:cxn modelId="{E234917F-4C60-F449-B6E2-5BD2D061832A}" type="presParOf" srcId="{85D60DA3-C91C-6543-8255-D85F7B9E3F04}" destId="{275E3C49-4C94-594A-81C6-CEF29649DD6A}" srcOrd="2" destOrd="0" presId="urn:microsoft.com/office/officeart/2005/8/layout/list1"/>
    <dgm:cxn modelId="{BAFEE7AD-5C10-5E48-ABFC-FD94708EECDC}" type="presParOf" srcId="{85D60DA3-C91C-6543-8255-D85F7B9E3F04}" destId="{A032B7D2-CD4D-9D44-A194-336E8745272B}" srcOrd="3" destOrd="0" presId="urn:microsoft.com/office/officeart/2005/8/layout/list1"/>
    <dgm:cxn modelId="{0D1C5A79-07C5-D94D-9827-07F3D7EBB6D8}" type="presParOf" srcId="{85D60DA3-C91C-6543-8255-D85F7B9E3F04}" destId="{66477391-61FA-8D44-A248-8EE282C844E2}" srcOrd="4" destOrd="0" presId="urn:microsoft.com/office/officeart/2005/8/layout/list1"/>
    <dgm:cxn modelId="{4476C22B-5D8A-F047-83E5-3A799CDAC4BE}" type="presParOf" srcId="{66477391-61FA-8D44-A248-8EE282C844E2}" destId="{8E002591-DCBF-924A-8AAD-338E189830C8}" srcOrd="0" destOrd="0" presId="urn:microsoft.com/office/officeart/2005/8/layout/list1"/>
    <dgm:cxn modelId="{10995C07-2F95-8D40-B307-0D4102C284E4}" type="presParOf" srcId="{66477391-61FA-8D44-A248-8EE282C844E2}" destId="{B95C6C6B-5711-4A4D-9C58-B70FFB542951}" srcOrd="1" destOrd="0" presId="urn:microsoft.com/office/officeart/2005/8/layout/list1"/>
    <dgm:cxn modelId="{762049D7-80F0-8144-908A-5E82407EF6EC}" type="presParOf" srcId="{85D60DA3-C91C-6543-8255-D85F7B9E3F04}" destId="{EDB08239-2A74-FB41-BCA8-03F1E35D4736}" srcOrd="5" destOrd="0" presId="urn:microsoft.com/office/officeart/2005/8/layout/list1"/>
    <dgm:cxn modelId="{C41938FC-4E09-2A4D-8F94-0909C9D65637}" type="presParOf" srcId="{85D60DA3-C91C-6543-8255-D85F7B9E3F04}" destId="{071D7054-6C2C-274B-A929-D1450571026A}" srcOrd="6" destOrd="0" presId="urn:microsoft.com/office/officeart/2005/8/layout/list1"/>
    <dgm:cxn modelId="{BBA6CF26-EA90-1F40-95C9-033867465981}" type="presParOf" srcId="{85D60DA3-C91C-6543-8255-D85F7B9E3F04}" destId="{9B67843E-4D29-A243-9677-18E2A1FDFCA7}" srcOrd="7" destOrd="0" presId="urn:microsoft.com/office/officeart/2005/8/layout/list1"/>
    <dgm:cxn modelId="{15FB949B-AE45-2048-A471-E7B3758E2FA7}" type="presParOf" srcId="{85D60DA3-C91C-6543-8255-D85F7B9E3F04}" destId="{0D086895-67E3-CD45-890C-CED683B0D725}" srcOrd="8" destOrd="0" presId="urn:microsoft.com/office/officeart/2005/8/layout/list1"/>
    <dgm:cxn modelId="{49E91B52-ED5B-8241-850E-D69691488405}" type="presParOf" srcId="{0D086895-67E3-CD45-890C-CED683B0D725}" destId="{0D00674F-310B-FE4B-8AD5-845428D28286}" srcOrd="0" destOrd="0" presId="urn:microsoft.com/office/officeart/2005/8/layout/list1"/>
    <dgm:cxn modelId="{75167DD2-92C3-5042-AA15-F47757367F89}" type="presParOf" srcId="{0D086895-67E3-CD45-890C-CED683B0D725}" destId="{78210D8A-8160-0E49-A16E-40CB7BF3EE58}" srcOrd="1" destOrd="0" presId="urn:microsoft.com/office/officeart/2005/8/layout/list1"/>
    <dgm:cxn modelId="{F32C1995-2BEE-4048-B5A5-45EA503CAE34}" type="presParOf" srcId="{85D60DA3-C91C-6543-8255-D85F7B9E3F04}" destId="{5297B311-EE9E-E949-825E-30CD6C38A394}" srcOrd="9" destOrd="0" presId="urn:microsoft.com/office/officeart/2005/8/layout/list1"/>
    <dgm:cxn modelId="{A47FAFF6-6550-A849-832C-C723559AF7D9}" type="presParOf" srcId="{85D60DA3-C91C-6543-8255-D85F7B9E3F04}" destId="{40940327-AB83-E44A-9C09-9AC1830D5F26}"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B605101D-CEED-4674-98F2-5127522FFDCC}" type="doc">
      <dgm:prSet loTypeId="urn:microsoft.com/office/officeart/2018/2/layout/IconLabelDescriptionList" loCatId="icon" qsTypeId="urn:microsoft.com/office/officeart/2005/8/quickstyle/simple4" qsCatId="simple" csTypeId="urn:microsoft.com/office/officeart/2005/8/colors/accent0_3" csCatId="mainScheme" phldr="1"/>
      <dgm:spPr/>
      <dgm:t>
        <a:bodyPr/>
        <a:lstStyle/>
        <a:p>
          <a:endParaRPr lang="en-US"/>
        </a:p>
      </dgm:t>
    </dgm:pt>
    <dgm:pt modelId="{A2798BAD-EAD4-43FB-9243-D1AD5EA6421E}">
      <dgm:prSet/>
      <dgm:spPr/>
      <dgm:t>
        <a:bodyPr/>
        <a:lstStyle/>
        <a:p>
          <a:pPr>
            <a:lnSpc>
              <a:spcPct val="100000"/>
            </a:lnSpc>
            <a:defRPr b="1"/>
          </a:pPr>
          <a:r>
            <a:rPr lang="en-US"/>
            <a:t>Current Companies</a:t>
          </a:r>
        </a:p>
      </dgm:t>
    </dgm:pt>
    <dgm:pt modelId="{C5C2D517-174B-48EC-8299-4E88027070D8}" type="parTrans" cxnId="{A6CB6830-15D1-4499-995E-964A205042D9}">
      <dgm:prSet/>
      <dgm:spPr/>
      <dgm:t>
        <a:bodyPr/>
        <a:lstStyle/>
        <a:p>
          <a:endParaRPr lang="en-US"/>
        </a:p>
      </dgm:t>
    </dgm:pt>
    <dgm:pt modelId="{EE40DCD7-1392-405C-9073-D3E5E1123C4E}" type="sibTrans" cxnId="{A6CB6830-15D1-4499-995E-964A205042D9}">
      <dgm:prSet/>
      <dgm:spPr/>
      <dgm:t>
        <a:bodyPr/>
        <a:lstStyle/>
        <a:p>
          <a:endParaRPr lang="en-US"/>
        </a:p>
      </dgm:t>
    </dgm:pt>
    <dgm:pt modelId="{63E2BF27-AB9F-4494-8317-E7527B85A22B}">
      <dgm:prSet custT="1"/>
      <dgm:spPr/>
      <dgm:t>
        <a:bodyPr/>
        <a:lstStyle/>
        <a:p>
          <a:pPr>
            <a:lnSpc>
              <a:spcPct val="100000"/>
            </a:lnSpc>
          </a:pPr>
          <a:r>
            <a:rPr lang="en-US" sz="2000" kern="1200" err="1">
              <a:solidFill>
                <a:srgbClr val="000000">
                  <a:hueOff val="0"/>
                  <a:satOff val="0"/>
                  <a:lumOff val="0"/>
                  <a:alphaOff val="0"/>
                </a:srgbClr>
              </a:solidFill>
              <a:latin typeface="+mn-lt"/>
              <a:ea typeface="+mn-ea"/>
              <a:cs typeface="+mn-cs"/>
            </a:rPr>
            <a:t>AccuNovo</a:t>
          </a:r>
          <a:r>
            <a:rPr lang="en-US" sz="2000" kern="1200">
              <a:solidFill>
                <a:srgbClr val="000000">
                  <a:hueOff val="0"/>
                  <a:satOff val="0"/>
                  <a:lumOff val="0"/>
                  <a:alphaOff val="0"/>
                </a:srgbClr>
              </a:solidFill>
              <a:latin typeface="+mn-lt"/>
              <a:ea typeface="+mn-ea"/>
              <a:cs typeface="+mn-cs"/>
            </a:rPr>
            <a:t> Biotechnologies Inc.</a:t>
          </a:r>
        </a:p>
      </dgm:t>
    </dgm:pt>
    <dgm:pt modelId="{D09B2D53-DB55-4677-A594-3AABBB266FA3}" type="parTrans" cxnId="{33AD371D-EA0A-4E9D-BB4B-56E212BB8B16}">
      <dgm:prSet/>
      <dgm:spPr/>
      <dgm:t>
        <a:bodyPr/>
        <a:lstStyle/>
        <a:p>
          <a:endParaRPr lang="en-US"/>
        </a:p>
      </dgm:t>
    </dgm:pt>
    <dgm:pt modelId="{B8E216CD-447F-42F5-98F7-7A78A7F5483D}" type="sibTrans" cxnId="{33AD371D-EA0A-4E9D-BB4B-56E212BB8B16}">
      <dgm:prSet/>
      <dgm:spPr/>
      <dgm:t>
        <a:bodyPr/>
        <a:lstStyle/>
        <a:p>
          <a:endParaRPr lang="en-US"/>
        </a:p>
      </dgm:t>
    </dgm:pt>
    <dgm:pt modelId="{2787442D-292F-4264-8B91-04A811A64895}">
      <dgm:prSet custT="1"/>
      <dgm:spPr/>
      <dgm:t>
        <a:bodyPr/>
        <a:lstStyle/>
        <a:p>
          <a:pPr>
            <a:lnSpc>
              <a:spcPct val="100000"/>
            </a:lnSpc>
          </a:pPr>
          <a:r>
            <a:rPr lang="en-US" sz="2000" kern="1200" err="1">
              <a:solidFill>
                <a:srgbClr val="000000">
                  <a:hueOff val="0"/>
                  <a:satOff val="0"/>
                  <a:lumOff val="0"/>
                  <a:alphaOff val="0"/>
                </a:srgbClr>
              </a:solidFill>
              <a:latin typeface="+mn-lt"/>
              <a:ea typeface="+mn-ea"/>
              <a:cs typeface="+mn-cs"/>
            </a:rPr>
            <a:t>AnelleO</a:t>
          </a:r>
          <a:r>
            <a:rPr lang="en-US" sz="2000" kern="1200">
              <a:solidFill>
                <a:srgbClr val="000000">
                  <a:hueOff val="0"/>
                  <a:satOff val="0"/>
                  <a:lumOff val="0"/>
                  <a:alphaOff val="0"/>
                </a:srgbClr>
              </a:solidFill>
              <a:latin typeface="+mn-lt"/>
              <a:ea typeface="+mn-ea"/>
              <a:cs typeface="+mn-cs"/>
            </a:rPr>
            <a:t>, Inc.</a:t>
          </a:r>
        </a:p>
      </dgm:t>
    </dgm:pt>
    <dgm:pt modelId="{C8F6A1B1-FC07-4C23-AD73-EF7327E024CD}" type="parTrans" cxnId="{F5B27149-17D8-423D-8999-4CFE45BE6F4C}">
      <dgm:prSet/>
      <dgm:spPr/>
      <dgm:t>
        <a:bodyPr/>
        <a:lstStyle/>
        <a:p>
          <a:endParaRPr lang="en-US"/>
        </a:p>
      </dgm:t>
    </dgm:pt>
    <dgm:pt modelId="{90585E90-4694-49EF-AD7A-A0469ADA860E}" type="sibTrans" cxnId="{F5B27149-17D8-423D-8999-4CFE45BE6F4C}">
      <dgm:prSet/>
      <dgm:spPr/>
      <dgm:t>
        <a:bodyPr/>
        <a:lstStyle/>
        <a:p>
          <a:endParaRPr lang="en-US"/>
        </a:p>
      </dgm:t>
    </dgm:pt>
    <dgm:pt modelId="{12563599-9A13-40B9-92C9-A30EA5401398}">
      <dgm:prSet custT="1"/>
      <dgm:spPr/>
      <dgm:t>
        <a:bodyPr/>
        <a:lstStyle/>
        <a:p>
          <a:pPr>
            <a:lnSpc>
              <a:spcPct val="100000"/>
            </a:lnSpc>
          </a:pPr>
          <a:r>
            <a:rPr lang="en-US" sz="2000" kern="1200">
              <a:solidFill>
                <a:srgbClr val="000000">
                  <a:hueOff val="0"/>
                  <a:satOff val="0"/>
                  <a:lumOff val="0"/>
                  <a:alphaOff val="0"/>
                </a:srgbClr>
              </a:solidFill>
              <a:latin typeface="+mn-lt"/>
              <a:ea typeface="+mn-ea"/>
              <a:cs typeface="+mn-cs"/>
            </a:rPr>
            <a:t>BlueSky Polymers</a:t>
          </a:r>
        </a:p>
        <a:p>
          <a:pPr>
            <a:lnSpc>
              <a:spcPct val="100000"/>
            </a:lnSpc>
          </a:pPr>
          <a:r>
            <a:rPr lang="en-US" sz="2000" kern="1200" err="1">
              <a:solidFill>
                <a:srgbClr val="000000">
                  <a:hueOff val="0"/>
                  <a:satOff val="0"/>
                  <a:lumOff val="0"/>
                  <a:alphaOff val="0"/>
                </a:srgbClr>
              </a:solidFill>
              <a:latin typeface="+mn-lt"/>
              <a:ea typeface="+mn-ea"/>
              <a:cs typeface="+mn-cs"/>
            </a:rPr>
            <a:t>Delgen</a:t>
          </a:r>
          <a:r>
            <a:rPr lang="en-US" sz="2000" kern="1200">
              <a:solidFill>
                <a:srgbClr val="000000">
                  <a:hueOff val="0"/>
                  <a:satOff val="0"/>
                  <a:lumOff val="0"/>
                  <a:alphaOff val="0"/>
                </a:srgbClr>
              </a:solidFill>
              <a:latin typeface="+mn-lt"/>
              <a:ea typeface="+mn-ea"/>
              <a:cs typeface="+mn-cs"/>
            </a:rPr>
            <a:t> Biosciences</a:t>
          </a:r>
        </a:p>
        <a:p>
          <a:pPr>
            <a:lnSpc>
              <a:spcPct val="100000"/>
            </a:lnSpc>
          </a:pPr>
          <a:r>
            <a:rPr lang="en-US" sz="2000" kern="1200">
              <a:solidFill>
                <a:srgbClr val="000000">
                  <a:hueOff val="0"/>
                  <a:satOff val="0"/>
                  <a:lumOff val="0"/>
                  <a:alphaOff val="0"/>
                </a:srgbClr>
              </a:solidFill>
              <a:latin typeface="+mn-lt"/>
              <a:ea typeface="+mn-ea"/>
              <a:cs typeface="+mn-cs"/>
            </a:rPr>
            <a:t>LED </a:t>
          </a:r>
          <a:r>
            <a:rPr lang="en-US" sz="2000" kern="1200" err="1">
              <a:solidFill>
                <a:srgbClr val="000000">
                  <a:hueOff val="0"/>
                  <a:satOff val="0"/>
                  <a:lumOff val="0"/>
                  <a:alphaOff val="0"/>
                </a:srgbClr>
              </a:solidFill>
              <a:latin typeface="+mn-lt"/>
              <a:ea typeface="+mn-ea"/>
              <a:cs typeface="+mn-cs"/>
            </a:rPr>
            <a:t>RadioFluidics</a:t>
          </a:r>
          <a:endParaRPr lang="en-US" sz="2000" kern="1200">
            <a:solidFill>
              <a:srgbClr val="000000">
                <a:hueOff val="0"/>
                <a:satOff val="0"/>
                <a:lumOff val="0"/>
                <a:alphaOff val="0"/>
              </a:srgbClr>
            </a:solidFill>
            <a:latin typeface="+mn-lt"/>
            <a:ea typeface="+mn-ea"/>
            <a:cs typeface="+mn-cs"/>
          </a:endParaRPr>
        </a:p>
        <a:p>
          <a:pPr>
            <a:lnSpc>
              <a:spcPct val="100000"/>
            </a:lnSpc>
          </a:pPr>
          <a:r>
            <a:rPr lang="en-US" sz="2000" kern="1200" err="1">
              <a:solidFill>
                <a:srgbClr val="000000">
                  <a:hueOff val="0"/>
                  <a:satOff val="0"/>
                  <a:lumOff val="0"/>
                  <a:alphaOff val="0"/>
                </a:srgbClr>
              </a:solidFill>
              <a:latin typeface="+mn-lt"/>
              <a:ea typeface="+mn-ea"/>
              <a:cs typeface="+mn-cs"/>
            </a:rPr>
            <a:t>NeuroGT</a:t>
          </a:r>
          <a:r>
            <a:rPr lang="en-US" sz="2000" kern="1200">
              <a:solidFill>
                <a:srgbClr val="000000">
                  <a:hueOff val="0"/>
                  <a:satOff val="0"/>
                  <a:lumOff val="0"/>
                  <a:alphaOff val="0"/>
                </a:srgbClr>
              </a:solidFill>
              <a:latin typeface="+mn-lt"/>
              <a:ea typeface="+mn-ea"/>
              <a:cs typeface="+mn-cs"/>
            </a:rPr>
            <a:t>, Inc.</a:t>
          </a:r>
        </a:p>
      </dgm:t>
    </dgm:pt>
    <dgm:pt modelId="{B2C52494-C826-41A7-B2D7-43749B6C177F}" type="parTrans" cxnId="{0B8463CF-4F40-42F8-9E06-D340A83D76A3}">
      <dgm:prSet/>
      <dgm:spPr/>
      <dgm:t>
        <a:bodyPr/>
        <a:lstStyle/>
        <a:p>
          <a:endParaRPr lang="en-US"/>
        </a:p>
      </dgm:t>
    </dgm:pt>
    <dgm:pt modelId="{662D5E9D-D46E-49C4-ACF9-9D3ED48300A9}" type="sibTrans" cxnId="{0B8463CF-4F40-42F8-9E06-D340A83D76A3}">
      <dgm:prSet/>
      <dgm:spPr/>
      <dgm:t>
        <a:bodyPr/>
        <a:lstStyle/>
        <a:p>
          <a:endParaRPr lang="en-US"/>
        </a:p>
      </dgm:t>
    </dgm:pt>
    <dgm:pt modelId="{0BBC3149-0004-4EE4-B64C-53C4C4A723B4}">
      <dgm:prSet custT="1"/>
      <dgm:spPr/>
      <dgm:t>
        <a:bodyPr/>
        <a:lstStyle/>
        <a:p>
          <a:pPr>
            <a:lnSpc>
              <a:spcPct val="100000"/>
            </a:lnSpc>
          </a:pPr>
          <a:r>
            <a:rPr lang="en-US" sz="2000" kern="1200" err="1">
              <a:solidFill>
                <a:srgbClr val="000000">
                  <a:hueOff val="0"/>
                  <a:satOff val="0"/>
                  <a:lumOff val="0"/>
                  <a:alphaOff val="0"/>
                </a:srgbClr>
              </a:solidFill>
              <a:latin typeface="+mn-lt"/>
              <a:ea typeface="+mn-ea"/>
              <a:cs typeface="+mn-cs"/>
            </a:rPr>
            <a:t>Perotech</a:t>
          </a:r>
          <a:r>
            <a:rPr lang="en-US" sz="2000" kern="1200">
              <a:solidFill>
                <a:srgbClr val="000000">
                  <a:hueOff val="0"/>
                  <a:satOff val="0"/>
                  <a:lumOff val="0"/>
                  <a:alphaOff val="0"/>
                </a:srgbClr>
              </a:solidFill>
              <a:latin typeface="+mn-lt"/>
              <a:ea typeface="+mn-ea"/>
              <a:cs typeface="+mn-cs"/>
            </a:rPr>
            <a:t> Inc.</a:t>
          </a:r>
        </a:p>
      </dgm:t>
    </dgm:pt>
    <dgm:pt modelId="{E849136E-7054-49CF-9314-71CE2C2EEBEE}" type="parTrans" cxnId="{D45801D1-4F91-488F-91A3-8E24A4BBB1B2}">
      <dgm:prSet/>
      <dgm:spPr/>
      <dgm:t>
        <a:bodyPr/>
        <a:lstStyle/>
        <a:p>
          <a:endParaRPr lang="en-US"/>
        </a:p>
      </dgm:t>
    </dgm:pt>
    <dgm:pt modelId="{CF3109F4-AA7A-4361-A7AE-1770698452CA}" type="sibTrans" cxnId="{D45801D1-4F91-488F-91A3-8E24A4BBB1B2}">
      <dgm:prSet/>
      <dgm:spPr/>
      <dgm:t>
        <a:bodyPr/>
        <a:lstStyle/>
        <a:p>
          <a:endParaRPr lang="en-US"/>
        </a:p>
      </dgm:t>
    </dgm:pt>
    <dgm:pt modelId="{C62D30CD-588C-4170-AA07-A91F5309ACA1}">
      <dgm:prSet custT="1"/>
      <dgm:spPr/>
      <dgm:t>
        <a:bodyPr/>
        <a:lstStyle/>
        <a:p>
          <a:pPr>
            <a:lnSpc>
              <a:spcPct val="100000"/>
            </a:lnSpc>
          </a:pPr>
          <a:r>
            <a:rPr lang="en-US" sz="2000" kern="1200">
              <a:solidFill>
                <a:srgbClr val="000000">
                  <a:hueOff val="0"/>
                  <a:satOff val="0"/>
                  <a:lumOff val="0"/>
                  <a:alphaOff val="0"/>
                </a:srgbClr>
              </a:solidFill>
              <a:latin typeface="+mn-lt"/>
              <a:ea typeface="+mn-ea"/>
              <a:cs typeface="+mn-cs"/>
            </a:rPr>
            <a:t>Syzygy Optics LLC</a:t>
          </a:r>
        </a:p>
      </dgm:t>
    </dgm:pt>
    <dgm:pt modelId="{74D7C02F-786F-4235-8BF7-849D50C97DC3}" type="parTrans" cxnId="{019E7A68-0143-4092-8514-A48FFDE43A27}">
      <dgm:prSet/>
      <dgm:spPr/>
      <dgm:t>
        <a:bodyPr/>
        <a:lstStyle/>
        <a:p>
          <a:endParaRPr lang="en-US"/>
        </a:p>
      </dgm:t>
    </dgm:pt>
    <dgm:pt modelId="{EFB3E244-9CF8-45DF-B3DB-F26556C49EC4}" type="sibTrans" cxnId="{019E7A68-0143-4092-8514-A48FFDE43A27}">
      <dgm:prSet/>
      <dgm:spPr/>
      <dgm:t>
        <a:bodyPr/>
        <a:lstStyle/>
        <a:p>
          <a:endParaRPr lang="en-US"/>
        </a:p>
      </dgm:t>
    </dgm:pt>
    <dgm:pt modelId="{DA238D6A-553C-465C-9E9B-29EE5042A4C0}">
      <dgm:prSet custT="1"/>
      <dgm:spPr/>
      <dgm:t>
        <a:bodyPr/>
        <a:lstStyle/>
        <a:p>
          <a:pPr>
            <a:lnSpc>
              <a:spcPct val="100000"/>
            </a:lnSpc>
          </a:pPr>
          <a:endParaRPr lang="en-US" sz="2100" kern="1200">
            <a:latin typeface="+mn-lt"/>
          </a:endParaRPr>
        </a:p>
      </dgm:t>
    </dgm:pt>
    <dgm:pt modelId="{51E0778F-D125-4145-99F0-127CEECD15D1}" type="parTrans" cxnId="{ADB75029-83DC-4167-82BF-673E19FA6438}">
      <dgm:prSet/>
      <dgm:spPr/>
      <dgm:t>
        <a:bodyPr/>
        <a:lstStyle/>
        <a:p>
          <a:endParaRPr lang="en-US"/>
        </a:p>
      </dgm:t>
    </dgm:pt>
    <dgm:pt modelId="{305AA953-47D4-4FCC-863C-8D5986C1B388}" type="sibTrans" cxnId="{ADB75029-83DC-4167-82BF-673E19FA6438}">
      <dgm:prSet/>
      <dgm:spPr/>
      <dgm:t>
        <a:bodyPr/>
        <a:lstStyle/>
        <a:p>
          <a:endParaRPr lang="en-US"/>
        </a:p>
      </dgm:t>
    </dgm:pt>
    <dgm:pt modelId="{0FD11C51-1DDF-4FC5-881E-D10C30AAAC58}">
      <dgm:prSet custT="1"/>
      <dgm:spPr/>
      <dgm:t>
        <a:bodyPr/>
        <a:lstStyle/>
        <a:p>
          <a:pPr>
            <a:lnSpc>
              <a:spcPct val="100000"/>
            </a:lnSpc>
          </a:pPr>
          <a:endParaRPr lang="en-US" sz="2100" kern="1200">
            <a:latin typeface="+mn-lt"/>
          </a:endParaRPr>
        </a:p>
      </dgm:t>
    </dgm:pt>
    <dgm:pt modelId="{490F40D4-6093-4885-8F26-E965AD921945}" type="parTrans" cxnId="{4CF8368D-B7CD-4C7F-815D-57DCEA2250A0}">
      <dgm:prSet/>
      <dgm:spPr/>
      <dgm:t>
        <a:bodyPr/>
        <a:lstStyle/>
        <a:p>
          <a:endParaRPr lang="en-US"/>
        </a:p>
      </dgm:t>
    </dgm:pt>
    <dgm:pt modelId="{79DFBA50-61E1-4E4F-962E-6632E66F0FF7}" type="sibTrans" cxnId="{4CF8368D-B7CD-4C7F-815D-57DCEA2250A0}">
      <dgm:prSet/>
      <dgm:spPr/>
      <dgm:t>
        <a:bodyPr/>
        <a:lstStyle/>
        <a:p>
          <a:endParaRPr lang="en-US"/>
        </a:p>
      </dgm:t>
    </dgm:pt>
    <dgm:pt modelId="{C45A909E-7C5D-4898-81FB-20FF6E1F3230}">
      <dgm:prSet/>
      <dgm:spPr/>
      <dgm:t>
        <a:bodyPr/>
        <a:lstStyle/>
        <a:p>
          <a:pPr>
            <a:lnSpc>
              <a:spcPct val="100000"/>
            </a:lnSpc>
            <a:defRPr b="1"/>
          </a:pPr>
          <a:r>
            <a:rPr lang="en-US"/>
            <a:t>Accelerator Graduates</a:t>
          </a:r>
        </a:p>
      </dgm:t>
    </dgm:pt>
    <dgm:pt modelId="{498BF6A7-B4C5-4E83-8259-E8A90E91812A}" type="parTrans" cxnId="{45894AC0-7A94-42DE-8D3A-B18644A2D924}">
      <dgm:prSet/>
      <dgm:spPr/>
      <dgm:t>
        <a:bodyPr/>
        <a:lstStyle/>
        <a:p>
          <a:endParaRPr lang="en-US"/>
        </a:p>
      </dgm:t>
    </dgm:pt>
    <dgm:pt modelId="{B685B4FF-0C8B-4599-81A1-8DB1911BED55}" type="sibTrans" cxnId="{45894AC0-7A94-42DE-8D3A-B18644A2D924}">
      <dgm:prSet/>
      <dgm:spPr/>
      <dgm:t>
        <a:bodyPr/>
        <a:lstStyle/>
        <a:p>
          <a:endParaRPr lang="en-US"/>
        </a:p>
      </dgm:t>
    </dgm:pt>
    <dgm:pt modelId="{C759F062-B101-467C-B955-4038EDE9E414}">
      <dgm:prSet custT="1"/>
      <dgm:spPr/>
      <dgm:t>
        <a:bodyPr/>
        <a:lstStyle/>
        <a:p>
          <a:pPr>
            <a:lnSpc>
              <a:spcPct val="100000"/>
            </a:lnSpc>
          </a:pPr>
          <a:r>
            <a:rPr lang="en-US" sz="2000" err="1">
              <a:latin typeface="+mn-lt"/>
            </a:rPr>
            <a:t>Enzerna</a:t>
          </a:r>
          <a:r>
            <a:rPr lang="en-US" sz="2000">
              <a:latin typeface="+mn-lt"/>
            </a:rPr>
            <a:t> Biosciences</a:t>
          </a:r>
        </a:p>
      </dgm:t>
    </dgm:pt>
    <dgm:pt modelId="{2B915D37-73FA-4FCB-BC71-49E74260E597}" type="parTrans" cxnId="{2A2DE7BF-EC84-4BD9-8B4D-D983A5AA2F21}">
      <dgm:prSet/>
      <dgm:spPr/>
      <dgm:t>
        <a:bodyPr/>
        <a:lstStyle/>
        <a:p>
          <a:endParaRPr lang="en-US"/>
        </a:p>
      </dgm:t>
    </dgm:pt>
    <dgm:pt modelId="{7B0C483E-72D3-48C1-8A05-D61717080B8F}" type="sibTrans" cxnId="{2A2DE7BF-EC84-4BD9-8B4D-D983A5AA2F21}">
      <dgm:prSet/>
      <dgm:spPr/>
      <dgm:t>
        <a:bodyPr/>
        <a:lstStyle/>
        <a:p>
          <a:endParaRPr lang="en-US"/>
        </a:p>
      </dgm:t>
    </dgm:pt>
    <dgm:pt modelId="{0BA9234B-70A1-41BE-ADB6-85C9A6F37B23}">
      <dgm:prSet custT="1"/>
      <dgm:spPr/>
      <dgm:t>
        <a:bodyPr/>
        <a:lstStyle/>
        <a:p>
          <a:pPr>
            <a:lnSpc>
              <a:spcPct val="100000"/>
            </a:lnSpc>
          </a:pPr>
          <a:r>
            <a:rPr lang="en-US" sz="2000">
              <a:latin typeface="+mn-lt"/>
            </a:rPr>
            <a:t>Triangle Biotechnology Inc.</a:t>
          </a:r>
        </a:p>
      </dgm:t>
    </dgm:pt>
    <dgm:pt modelId="{35501EB4-9B94-4DFE-AB0B-A2F2CECB6D37}" type="parTrans" cxnId="{67A6E5B0-C66C-4744-BC26-FDF1C8E3937C}">
      <dgm:prSet/>
      <dgm:spPr/>
      <dgm:t>
        <a:bodyPr/>
        <a:lstStyle/>
        <a:p>
          <a:endParaRPr lang="en-US"/>
        </a:p>
      </dgm:t>
    </dgm:pt>
    <dgm:pt modelId="{A3425CA6-5C1E-465D-8BEF-BBA370C02C1A}" type="sibTrans" cxnId="{67A6E5B0-C66C-4744-BC26-FDF1C8E3937C}">
      <dgm:prSet/>
      <dgm:spPr/>
      <dgm:t>
        <a:bodyPr/>
        <a:lstStyle/>
        <a:p>
          <a:endParaRPr lang="en-US"/>
        </a:p>
      </dgm:t>
    </dgm:pt>
    <dgm:pt modelId="{3D2457B6-E8AA-48D2-87F0-9CDFD0C1DB0F}">
      <dgm:prSet custT="1"/>
      <dgm:spPr/>
      <dgm:t>
        <a:bodyPr/>
        <a:lstStyle/>
        <a:p>
          <a:pPr>
            <a:lnSpc>
              <a:spcPct val="100000"/>
            </a:lnSpc>
          </a:pPr>
          <a:r>
            <a:rPr lang="en-US" sz="2000">
              <a:latin typeface="+mn-lt"/>
            </a:rPr>
            <a:t>Vast Therapeutics</a:t>
          </a:r>
        </a:p>
      </dgm:t>
    </dgm:pt>
    <dgm:pt modelId="{CB699037-4845-4980-BBBE-9CC6DFD502BF}" type="parTrans" cxnId="{E193FE0D-0C24-45FD-8551-D262A5521153}">
      <dgm:prSet/>
      <dgm:spPr/>
      <dgm:t>
        <a:bodyPr/>
        <a:lstStyle/>
        <a:p>
          <a:endParaRPr lang="en-US"/>
        </a:p>
      </dgm:t>
    </dgm:pt>
    <dgm:pt modelId="{9229B27E-DB03-4971-8A16-14949A8944D1}" type="sibTrans" cxnId="{E193FE0D-0C24-45FD-8551-D262A5521153}">
      <dgm:prSet/>
      <dgm:spPr/>
      <dgm:t>
        <a:bodyPr/>
        <a:lstStyle/>
        <a:p>
          <a:endParaRPr lang="en-US"/>
        </a:p>
      </dgm:t>
    </dgm:pt>
    <dgm:pt modelId="{ED14A821-E344-49D6-B049-E867D9C113B5}">
      <dgm:prSet custT="1"/>
      <dgm:spPr/>
      <dgm:t>
        <a:bodyPr/>
        <a:lstStyle/>
        <a:p>
          <a:pPr>
            <a:lnSpc>
              <a:spcPct val="100000"/>
            </a:lnSpc>
          </a:pPr>
          <a:r>
            <a:rPr lang="en-US" sz="2000">
              <a:latin typeface="+mn-lt"/>
            </a:rPr>
            <a:t>Codetta Bio Inc.</a:t>
          </a:r>
        </a:p>
      </dgm:t>
    </dgm:pt>
    <dgm:pt modelId="{52B4C4FA-15C4-4586-B659-3A9907A1AC41}" type="parTrans" cxnId="{C6333B5A-52D7-4F9E-A3D6-ACF022C212E8}">
      <dgm:prSet/>
      <dgm:spPr/>
      <dgm:t>
        <a:bodyPr/>
        <a:lstStyle/>
        <a:p>
          <a:endParaRPr lang="en-US"/>
        </a:p>
      </dgm:t>
    </dgm:pt>
    <dgm:pt modelId="{1C043870-BBD8-4E2C-98B7-A0E5DF4F0F78}" type="sibTrans" cxnId="{C6333B5A-52D7-4F9E-A3D6-ACF022C212E8}">
      <dgm:prSet/>
      <dgm:spPr/>
      <dgm:t>
        <a:bodyPr/>
        <a:lstStyle/>
        <a:p>
          <a:endParaRPr lang="en-US"/>
        </a:p>
      </dgm:t>
    </dgm:pt>
    <dgm:pt modelId="{DBC82B2E-4F7B-49CD-92E9-8BB6CC4E97AA}">
      <dgm:prSet custT="1"/>
      <dgm:spPr/>
      <dgm:t>
        <a:bodyPr/>
        <a:lstStyle/>
        <a:p>
          <a:pPr>
            <a:lnSpc>
              <a:spcPct val="100000"/>
            </a:lnSpc>
          </a:pPr>
          <a:r>
            <a:rPr lang="en-US" sz="2000" err="1">
              <a:latin typeface="+mn-lt"/>
            </a:rPr>
            <a:t>Irex</a:t>
          </a:r>
          <a:r>
            <a:rPr lang="en-US" sz="2000">
              <a:latin typeface="+mn-lt"/>
            </a:rPr>
            <a:t> Pharma LLC</a:t>
          </a:r>
        </a:p>
      </dgm:t>
    </dgm:pt>
    <dgm:pt modelId="{A066E9F1-9F9E-4E26-A465-BE0B1F5EF01F}" type="parTrans" cxnId="{199BFBA9-F17F-41A2-8684-B232B3C06920}">
      <dgm:prSet/>
      <dgm:spPr/>
      <dgm:t>
        <a:bodyPr/>
        <a:lstStyle/>
        <a:p>
          <a:endParaRPr lang="en-US"/>
        </a:p>
      </dgm:t>
    </dgm:pt>
    <dgm:pt modelId="{BF69D108-54C4-4185-82C6-92992708F8F2}" type="sibTrans" cxnId="{199BFBA9-F17F-41A2-8684-B232B3C06920}">
      <dgm:prSet/>
      <dgm:spPr/>
      <dgm:t>
        <a:bodyPr/>
        <a:lstStyle/>
        <a:p>
          <a:endParaRPr lang="en-US"/>
        </a:p>
      </dgm:t>
    </dgm:pt>
    <dgm:pt modelId="{2D188370-0609-4446-976E-AA4D7BC79475}">
      <dgm:prSet custT="1"/>
      <dgm:spPr/>
      <dgm:t>
        <a:bodyPr/>
        <a:lstStyle/>
        <a:p>
          <a:pPr>
            <a:lnSpc>
              <a:spcPct val="100000"/>
            </a:lnSpc>
          </a:pPr>
          <a:r>
            <a:rPr lang="en-US" sz="2000" err="1">
              <a:latin typeface="+mn-lt"/>
            </a:rPr>
            <a:t>Enfuego</a:t>
          </a:r>
          <a:r>
            <a:rPr lang="en-US" sz="2000">
              <a:latin typeface="+mn-lt"/>
            </a:rPr>
            <a:t> Therapeutics</a:t>
          </a:r>
        </a:p>
      </dgm:t>
    </dgm:pt>
    <dgm:pt modelId="{755923F6-93AF-4F94-9318-D6655279CD35}" type="parTrans" cxnId="{AD8AC67C-BEAE-41F9-9598-A1930F51A338}">
      <dgm:prSet/>
      <dgm:spPr/>
      <dgm:t>
        <a:bodyPr/>
        <a:lstStyle/>
        <a:p>
          <a:endParaRPr lang="en-US"/>
        </a:p>
      </dgm:t>
    </dgm:pt>
    <dgm:pt modelId="{6946432B-CA62-43EC-9B7C-BC7BE481930A}" type="sibTrans" cxnId="{AD8AC67C-BEAE-41F9-9598-A1930F51A338}">
      <dgm:prSet/>
      <dgm:spPr/>
      <dgm:t>
        <a:bodyPr/>
        <a:lstStyle/>
        <a:p>
          <a:endParaRPr lang="en-US"/>
        </a:p>
      </dgm:t>
    </dgm:pt>
    <dgm:pt modelId="{C9313153-6B52-4385-BE30-C23C6D00C656}">
      <dgm:prSet custT="1"/>
      <dgm:spPr/>
      <dgm:t>
        <a:bodyPr/>
        <a:lstStyle/>
        <a:p>
          <a:pPr>
            <a:lnSpc>
              <a:spcPct val="100000"/>
            </a:lnSpc>
          </a:pPr>
          <a:r>
            <a:rPr lang="en-US" sz="2000" err="1">
              <a:latin typeface="+mn-lt"/>
            </a:rPr>
            <a:t>Epigenos</a:t>
          </a:r>
          <a:r>
            <a:rPr lang="en-US" sz="2000">
              <a:latin typeface="+mn-lt"/>
            </a:rPr>
            <a:t> Biosciences, Inc.</a:t>
          </a:r>
        </a:p>
      </dgm:t>
    </dgm:pt>
    <dgm:pt modelId="{BE8A53BE-8525-4EA7-AB22-22462376460A}" type="parTrans" cxnId="{17A86C93-896B-4465-B528-8A2072753709}">
      <dgm:prSet/>
      <dgm:spPr/>
      <dgm:t>
        <a:bodyPr/>
        <a:lstStyle/>
        <a:p>
          <a:endParaRPr lang="en-US"/>
        </a:p>
      </dgm:t>
    </dgm:pt>
    <dgm:pt modelId="{45685128-12A5-47CC-860E-5803EF15547D}" type="sibTrans" cxnId="{17A86C93-896B-4465-B528-8A2072753709}">
      <dgm:prSet/>
      <dgm:spPr/>
      <dgm:t>
        <a:bodyPr/>
        <a:lstStyle/>
        <a:p>
          <a:endParaRPr lang="en-US"/>
        </a:p>
      </dgm:t>
    </dgm:pt>
    <dgm:pt modelId="{B59D805F-C5C6-4EAA-AEE8-CB486B9BE31F}" type="pres">
      <dgm:prSet presAssocID="{B605101D-CEED-4674-98F2-5127522FFDCC}" presName="root" presStyleCnt="0">
        <dgm:presLayoutVars>
          <dgm:dir/>
          <dgm:resizeHandles val="exact"/>
        </dgm:presLayoutVars>
      </dgm:prSet>
      <dgm:spPr/>
    </dgm:pt>
    <dgm:pt modelId="{D8022158-E12E-414C-A5D4-38995EAC93D7}" type="pres">
      <dgm:prSet presAssocID="{A2798BAD-EAD4-43FB-9243-D1AD5EA6421E}" presName="compNode" presStyleCnt="0"/>
      <dgm:spPr/>
    </dgm:pt>
    <dgm:pt modelId="{92304901-89F7-4567-9F1D-C42C6F8EBD53}" type="pres">
      <dgm:prSet presAssocID="{A2798BAD-EAD4-43FB-9243-D1AD5EA6421E}" presName="iconRect" presStyleLbl="node1" presStyleIdx="0" presStyleCnt="2" custLinFactNeighborX="34786" custLinFactNeighborY="2676"/>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Flask"/>
        </a:ext>
      </dgm:extLst>
    </dgm:pt>
    <dgm:pt modelId="{33B25575-31D0-4212-B559-6A142CCF9672}" type="pres">
      <dgm:prSet presAssocID="{A2798BAD-EAD4-43FB-9243-D1AD5EA6421E}" presName="iconSpace" presStyleCnt="0"/>
      <dgm:spPr/>
    </dgm:pt>
    <dgm:pt modelId="{21605E48-A041-4121-9770-BEA7EFB4973D}" type="pres">
      <dgm:prSet presAssocID="{A2798BAD-EAD4-43FB-9243-D1AD5EA6421E}" presName="parTx" presStyleLbl="revTx" presStyleIdx="0" presStyleCnt="4" custLinFactNeighborX="-15342" custLinFactNeighborY="-13936">
        <dgm:presLayoutVars>
          <dgm:chMax val="0"/>
          <dgm:chPref val="0"/>
        </dgm:presLayoutVars>
      </dgm:prSet>
      <dgm:spPr/>
    </dgm:pt>
    <dgm:pt modelId="{A694148B-A8CE-4A53-86CC-C0D8E14FCEDF}" type="pres">
      <dgm:prSet presAssocID="{A2798BAD-EAD4-43FB-9243-D1AD5EA6421E}" presName="txSpace" presStyleCnt="0"/>
      <dgm:spPr/>
    </dgm:pt>
    <dgm:pt modelId="{09A97601-03EF-44B8-86F8-7A4EEFCE60A5}" type="pres">
      <dgm:prSet presAssocID="{A2798BAD-EAD4-43FB-9243-D1AD5EA6421E}" presName="desTx" presStyleLbl="revTx" presStyleIdx="1" presStyleCnt="4" custScaleX="130549" custLinFactNeighborX="-653" custLinFactNeighborY="10189">
        <dgm:presLayoutVars/>
      </dgm:prSet>
      <dgm:spPr/>
    </dgm:pt>
    <dgm:pt modelId="{EB7BF810-7784-4423-8BA9-34F13B4A06CC}" type="pres">
      <dgm:prSet presAssocID="{EE40DCD7-1392-405C-9073-D3E5E1123C4E}" presName="sibTrans" presStyleCnt="0"/>
      <dgm:spPr/>
    </dgm:pt>
    <dgm:pt modelId="{6E975C74-0A38-47BF-8AB2-C34E3FF36388}" type="pres">
      <dgm:prSet presAssocID="{C45A909E-7C5D-4898-81FB-20FF6E1F3230}" presName="compNode" presStyleCnt="0"/>
      <dgm:spPr/>
    </dgm:pt>
    <dgm:pt modelId="{4C379B7A-13AC-43EC-822B-B8EB01FD5C77}" type="pres">
      <dgm:prSet presAssocID="{C45A909E-7C5D-4898-81FB-20FF6E1F3230}" presName="iconRect" presStyleLbl="node1" presStyleIdx="1" presStyleCnt="2" custLinFactNeighborX="78491" custLinFactNeighborY="624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pt>
    <dgm:pt modelId="{CE6908A7-106A-4592-9A1F-3C54A283B9C5}" type="pres">
      <dgm:prSet presAssocID="{C45A909E-7C5D-4898-81FB-20FF6E1F3230}" presName="iconSpace" presStyleCnt="0"/>
      <dgm:spPr/>
    </dgm:pt>
    <dgm:pt modelId="{090A800C-F748-4705-86C7-26C5C37F9F65}" type="pres">
      <dgm:prSet presAssocID="{C45A909E-7C5D-4898-81FB-20FF6E1F3230}" presName="parTx" presStyleLbl="revTx" presStyleIdx="2" presStyleCnt="4" custLinFactNeighborY="-44460">
        <dgm:presLayoutVars>
          <dgm:chMax val="0"/>
          <dgm:chPref val="0"/>
        </dgm:presLayoutVars>
      </dgm:prSet>
      <dgm:spPr/>
    </dgm:pt>
    <dgm:pt modelId="{2A48FD45-2D86-4728-84B6-CEC194B9078F}" type="pres">
      <dgm:prSet presAssocID="{C45A909E-7C5D-4898-81FB-20FF6E1F3230}" presName="txSpace" presStyleCnt="0"/>
      <dgm:spPr/>
    </dgm:pt>
    <dgm:pt modelId="{37C6875E-2727-4679-9545-DE5901BD67F1}" type="pres">
      <dgm:prSet presAssocID="{C45A909E-7C5D-4898-81FB-20FF6E1F3230}" presName="desTx" presStyleLbl="revTx" presStyleIdx="3" presStyleCnt="4" custLinFactNeighborX="653" custLinFactNeighborY="-9811">
        <dgm:presLayoutVars/>
      </dgm:prSet>
      <dgm:spPr/>
    </dgm:pt>
  </dgm:ptLst>
  <dgm:cxnLst>
    <dgm:cxn modelId="{E193FE0D-0C24-45FD-8551-D262A5521153}" srcId="{C45A909E-7C5D-4898-81FB-20FF6E1F3230}" destId="{3D2457B6-E8AA-48D2-87F0-9CDFD0C1DB0F}" srcOrd="2" destOrd="0" parTransId="{CB699037-4845-4980-BBBE-9CC6DFD502BF}" sibTransId="{9229B27E-DB03-4971-8A16-14949A8944D1}"/>
    <dgm:cxn modelId="{33AD371D-EA0A-4E9D-BB4B-56E212BB8B16}" srcId="{A2798BAD-EAD4-43FB-9243-D1AD5EA6421E}" destId="{63E2BF27-AB9F-4494-8317-E7527B85A22B}" srcOrd="0" destOrd="0" parTransId="{D09B2D53-DB55-4677-A594-3AABBB266FA3}" sibTransId="{B8E216CD-447F-42F5-98F7-7A78A7F5483D}"/>
    <dgm:cxn modelId="{431A8426-7383-C447-AB61-9614C9267CEF}" type="presOf" srcId="{DBC82B2E-4F7B-49CD-92E9-8BB6CC4E97AA}" destId="{37C6875E-2727-4679-9545-DE5901BD67F1}" srcOrd="0" destOrd="4" presId="urn:microsoft.com/office/officeart/2018/2/layout/IconLabelDescriptionList"/>
    <dgm:cxn modelId="{ADB75029-83DC-4167-82BF-673E19FA6438}" srcId="{A2798BAD-EAD4-43FB-9243-D1AD5EA6421E}" destId="{DA238D6A-553C-465C-9E9B-29EE5042A4C0}" srcOrd="5" destOrd="0" parTransId="{51E0778F-D125-4145-99F0-127CEECD15D1}" sibTransId="{305AA953-47D4-4FCC-863C-8D5986C1B388}"/>
    <dgm:cxn modelId="{A6CB6830-15D1-4499-995E-964A205042D9}" srcId="{B605101D-CEED-4674-98F2-5127522FFDCC}" destId="{A2798BAD-EAD4-43FB-9243-D1AD5EA6421E}" srcOrd="0" destOrd="0" parTransId="{C5C2D517-174B-48EC-8299-4E88027070D8}" sibTransId="{EE40DCD7-1392-405C-9073-D3E5E1123C4E}"/>
    <dgm:cxn modelId="{A342DC34-1EFA-864B-9137-1A98BF81EE75}" type="presOf" srcId="{C62D30CD-588C-4170-AA07-A91F5309ACA1}" destId="{09A97601-03EF-44B8-86F8-7A4EEFCE60A5}" srcOrd="0" destOrd="4" presId="urn:microsoft.com/office/officeart/2018/2/layout/IconLabelDescriptionList"/>
    <dgm:cxn modelId="{CE857635-6780-1C4B-97D3-2367D17B3CD9}" type="presOf" srcId="{0BA9234B-70A1-41BE-ADB6-85C9A6F37B23}" destId="{37C6875E-2727-4679-9545-DE5901BD67F1}" srcOrd="0" destOrd="1" presId="urn:microsoft.com/office/officeart/2018/2/layout/IconLabelDescriptionList"/>
    <dgm:cxn modelId="{4D8C4C62-D917-0647-A2B4-64589F014350}" type="presOf" srcId="{C45A909E-7C5D-4898-81FB-20FF6E1F3230}" destId="{090A800C-F748-4705-86C7-26C5C37F9F65}" srcOrd="0" destOrd="0" presId="urn:microsoft.com/office/officeart/2018/2/layout/IconLabelDescriptionList"/>
    <dgm:cxn modelId="{F0930865-05B3-D146-870A-44752762E4C4}" type="presOf" srcId="{2787442D-292F-4264-8B91-04A811A64895}" destId="{09A97601-03EF-44B8-86F8-7A4EEFCE60A5}" srcOrd="0" destOrd="1" presId="urn:microsoft.com/office/officeart/2018/2/layout/IconLabelDescriptionList"/>
    <dgm:cxn modelId="{F99D0A46-D9B3-C640-94A8-76D4576E0FA1}" type="presOf" srcId="{B605101D-CEED-4674-98F2-5127522FFDCC}" destId="{B59D805F-C5C6-4EAA-AEE8-CB486B9BE31F}" srcOrd="0" destOrd="0" presId="urn:microsoft.com/office/officeart/2018/2/layout/IconLabelDescriptionList"/>
    <dgm:cxn modelId="{019E7A68-0143-4092-8514-A48FFDE43A27}" srcId="{A2798BAD-EAD4-43FB-9243-D1AD5EA6421E}" destId="{C62D30CD-588C-4170-AA07-A91F5309ACA1}" srcOrd="4" destOrd="0" parTransId="{74D7C02F-786F-4235-8BF7-849D50C97DC3}" sibTransId="{EFB3E244-9CF8-45DF-B3DB-F26556C49EC4}"/>
    <dgm:cxn modelId="{C3790169-56C3-0F47-8E0F-8951FAF733E5}" type="presOf" srcId="{0BBC3149-0004-4EE4-B64C-53C4C4A723B4}" destId="{09A97601-03EF-44B8-86F8-7A4EEFCE60A5}" srcOrd="0" destOrd="3" presId="urn:microsoft.com/office/officeart/2018/2/layout/IconLabelDescriptionList"/>
    <dgm:cxn modelId="{F5B27149-17D8-423D-8999-4CFE45BE6F4C}" srcId="{A2798BAD-EAD4-43FB-9243-D1AD5EA6421E}" destId="{2787442D-292F-4264-8B91-04A811A64895}" srcOrd="1" destOrd="0" parTransId="{C8F6A1B1-FC07-4C23-AD73-EF7327E024CD}" sibTransId="{90585E90-4694-49EF-AD7A-A0469ADA860E}"/>
    <dgm:cxn modelId="{C6333B5A-52D7-4F9E-A3D6-ACF022C212E8}" srcId="{C45A909E-7C5D-4898-81FB-20FF6E1F3230}" destId="{ED14A821-E344-49D6-B049-E867D9C113B5}" srcOrd="3" destOrd="0" parTransId="{52B4C4FA-15C4-4586-B659-3A9907A1AC41}" sibTransId="{1C043870-BBD8-4E2C-98B7-A0E5DF4F0F78}"/>
    <dgm:cxn modelId="{AD8AC67C-BEAE-41F9-9598-A1930F51A338}" srcId="{C45A909E-7C5D-4898-81FB-20FF6E1F3230}" destId="{2D188370-0609-4446-976E-AA4D7BC79475}" srcOrd="5" destOrd="0" parTransId="{755923F6-93AF-4F94-9318-D6655279CD35}" sibTransId="{6946432B-CA62-43EC-9B7C-BC7BE481930A}"/>
    <dgm:cxn modelId="{F1D69084-3242-7344-8FA4-01C0D14E3B69}" type="presOf" srcId="{C759F062-B101-467C-B955-4038EDE9E414}" destId="{37C6875E-2727-4679-9545-DE5901BD67F1}" srcOrd="0" destOrd="0" presId="urn:microsoft.com/office/officeart/2018/2/layout/IconLabelDescriptionList"/>
    <dgm:cxn modelId="{4CF8368D-B7CD-4C7F-815D-57DCEA2250A0}" srcId="{A2798BAD-EAD4-43FB-9243-D1AD5EA6421E}" destId="{0FD11C51-1DDF-4FC5-881E-D10C30AAAC58}" srcOrd="6" destOrd="0" parTransId="{490F40D4-6093-4885-8F26-E965AD921945}" sibTransId="{79DFBA50-61E1-4E4F-962E-6632E66F0FF7}"/>
    <dgm:cxn modelId="{17A86C93-896B-4465-B528-8A2072753709}" srcId="{C45A909E-7C5D-4898-81FB-20FF6E1F3230}" destId="{C9313153-6B52-4385-BE30-C23C6D00C656}" srcOrd="6" destOrd="0" parTransId="{BE8A53BE-8525-4EA7-AB22-22462376460A}" sibTransId="{45685128-12A5-47CC-860E-5803EF15547D}"/>
    <dgm:cxn modelId="{579BA4A9-AAC2-C54E-A6C2-F13D4137CFD8}" type="presOf" srcId="{63E2BF27-AB9F-4494-8317-E7527B85A22B}" destId="{09A97601-03EF-44B8-86F8-7A4EEFCE60A5}" srcOrd="0" destOrd="0" presId="urn:microsoft.com/office/officeart/2018/2/layout/IconLabelDescriptionList"/>
    <dgm:cxn modelId="{199BFBA9-F17F-41A2-8684-B232B3C06920}" srcId="{C45A909E-7C5D-4898-81FB-20FF6E1F3230}" destId="{DBC82B2E-4F7B-49CD-92E9-8BB6CC4E97AA}" srcOrd="4" destOrd="0" parTransId="{A066E9F1-9F9E-4E26-A465-BE0B1F5EF01F}" sibTransId="{BF69D108-54C4-4185-82C6-92992708F8F2}"/>
    <dgm:cxn modelId="{025B33AF-5E7B-1A48-A342-4A89D356CDCE}" type="presOf" srcId="{ED14A821-E344-49D6-B049-E867D9C113B5}" destId="{37C6875E-2727-4679-9545-DE5901BD67F1}" srcOrd="0" destOrd="3" presId="urn:microsoft.com/office/officeart/2018/2/layout/IconLabelDescriptionList"/>
    <dgm:cxn modelId="{67A6E5B0-C66C-4744-BC26-FDF1C8E3937C}" srcId="{C45A909E-7C5D-4898-81FB-20FF6E1F3230}" destId="{0BA9234B-70A1-41BE-ADB6-85C9A6F37B23}" srcOrd="1" destOrd="0" parTransId="{35501EB4-9B94-4DFE-AB0B-A2F2CECB6D37}" sibTransId="{A3425CA6-5C1E-465D-8BEF-BBA370C02C1A}"/>
    <dgm:cxn modelId="{743B63B2-84F3-AC4C-A825-452CD00A7FE4}" type="presOf" srcId="{DA238D6A-553C-465C-9E9B-29EE5042A4C0}" destId="{09A97601-03EF-44B8-86F8-7A4EEFCE60A5}" srcOrd="0" destOrd="5" presId="urn:microsoft.com/office/officeart/2018/2/layout/IconLabelDescriptionList"/>
    <dgm:cxn modelId="{2A2DE7BF-EC84-4BD9-8B4D-D983A5AA2F21}" srcId="{C45A909E-7C5D-4898-81FB-20FF6E1F3230}" destId="{C759F062-B101-467C-B955-4038EDE9E414}" srcOrd="0" destOrd="0" parTransId="{2B915D37-73FA-4FCB-BC71-49E74260E597}" sibTransId="{7B0C483E-72D3-48C1-8A05-D61717080B8F}"/>
    <dgm:cxn modelId="{45894AC0-7A94-42DE-8D3A-B18644A2D924}" srcId="{B605101D-CEED-4674-98F2-5127522FFDCC}" destId="{C45A909E-7C5D-4898-81FB-20FF6E1F3230}" srcOrd="1" destOrd="0" parTransId="{498BF6A7-B4C5-4E83-8259-E8A90E91812A}" sibTransId="{B685B4FF-0C8B-4599-81A1-8DB1911BED55}"/>
    <dgm:cxn modelId="{C7C5D6C2-3992-6A41-90DD-BFF51A6049F9}" type="presOf" srcId="{A2798BAD-EAD4-43FB-9243-D1AD5EA6421E}" destId="{21605E48-A041-4121-9770-BEA7EFB4973D}" srcOrd="0" destOrd="0" presId="urn:microsoft.com/office/officeart/2018/2/layout/IconLabelDescriptionList"/>
    <dgm:cxn modelId="{EAE23ECF-D34E-C247-A950-F1E085056885}" type="presOf" srcId="{2D188370-0609-4446-976E-AA4D7BC79475}" destId="{37C6875E-2727-4679-9545-DE5901BD67F1}" srcOrd="0" destOrd="5" presId="urn:microsoft.com/office/officeart/2018/2/layout/IconLabelDescriptionList"/>
    <dgm:cxn modelId="{0B8463CF-4F40-42F8-9E06-D340A83D76A3}" srcId="{A2798BAD-EAD4-43FB-9243-D1AD5EA6421E}" destId="{12563599-9A13-40B9-92C9-A30EA5401398}" srcOrd="2" destOrd="0" parTransId="{B2C52494-C826-41A7-B2D7-43749B6C177F}" sibTransId="{662D5E9D-D46E-49C4-ACF9-9D3ED48300A9}"/>
    <dgm:cxn modelId="{D45801D1-4F91-488F-91A3-8E24A4BBB1B2}" srcId="{A2798BAD-EAD4-43FB-9243-D1AD5EA6421E}" destId="{0BBC3149-0004-4EE4-B64C-53C4C4A723B4}" srcOrd="3" destOrd="0" parTransId="{E849136E-7054-49CF-9314-71CE2C2EEBEE}" sibTransId="{CF3109F4-AA7A-4361-A7AE-1770698452CA}"/>
    <dgm:cxn modelId="{BB117DD8-B3CF-3148-A27E-E452B5B3BCBA}" type="presOf" srcId="{3D2457B6-E8AA-48D2-87F0-9CDFD0C1DB0F}" destId="{37C6875E-2727-4679-9545-DE5901BD67F1}" srcOrd="0" destOrd="2" presId="urn:microsoft.com/office/officeart/2018/2/layout/IconLabelDescriptionList"/>
    <dgm:cxn modelId="{AF29DFE2-453F-3746-A2EF-9C7BBECD22E9}" type="presOf" srcId="{C9313153-6B52-4385-BE30-C23C6D00C656}" destId="{37C6875E-2727-4679-9545-DE5901BD67F1}" srcOrd="0" destOrd="6" presId="urn:microsoft.com/office/officeart/2018/2/layout/IconLabelDescriptionList"/>
    <dgm:cxn modelId="{A8DE6BF6-AD84-B645-9C50-170B422B4EBA}" type="presOf" srcId="{0FD11C51-1DDF-4FC5-881E-D10C30AAAC58}" destId="{09A97601-03EF-44B8-86F8-7A4EEFCE60A5}" srcOrd="0" destOrd="6" presId="urn:microsoft.com/office/officeart/2018/2/layout/IconLabelDescriptionList"/>
    <dgm:cxn modelId="{980112FA-39B5-EF4B-AFBD-459BF95E276E}" type="presOf" srcId="{12563599-9A13-40B9-92C9-A30EA5401398}" destId="{09A97601-03EF-44B8-86F8-7A4EEFCE60A5}" srcOrd="0" destOrd="2" presId="urn:microsoft.com/office/officeart/2018/2/layout/IconLabelDescriptionList"/>
    <dgm:cxn modelId="{31AC8CC9-442F-4E48-958D-9E5C465D07CA}" type="presParOf" srcId="{B59D805F-C5C6-4EAA-AEE8-CB486B9BE31F}" destId="{D8022158-E12E-414C-A5D4-38995EAC93D7}" srcOrd="0" destOrd="0" presId="urn:microsoft.com/office/officeart/2018/2/layout/IconLabelDescriptionList"/>
    <dgm:cxn modelId="{16B31020-6427-B241-9E3A-4283A421B6D3}" type="presParOf" srcId="{D8022158-E12E-414C-A5D4-38995EAC93D7}" destId="{92304901-89F7-4567-9F1D-C42C6F8EBD53}" srcOrd="0" destOrd="0" presId="urn:microsoft.com/office/officeart/2018/2/layout/IconLabelDescriptionList"/>
    <dgm:cxn modelId="{C21CC910-1989-C842-874F-65C6EC648BB2}" type="presParOf" srcId="{D8022158-E12E-414C-A5D4-38995EAC93D7}" destId="{33B25575-31D0-4212-B559-6A142CCF9672}" srcOrd="1" destOrd="0" presId="urn:microsoft.com/office/officeart/2018/2/layout/IconLabelDescriptionList"/>
    <dgm:cxn modelId="{E7BCDE28-91A3-154F-B2DA-FD514F7030C7}" type="presParOf" srcId="{D8022158-E12E-414C-A5D4-38995EAC93D7}" destId="{21605E48-A041-4121-9770-BEA7EFB4973D}" srcOrd="2" destOrd="0" presId="urn:microsoft.com/office/officeart/2018/2/layout/IconLabelDescriptionList"/>
    <dgm:cxn modelId="{3030D96F-BA1E-CF4C-8C7D-7AA3E4D7B45F}" type="presParOf" srcId="{D8022158-E12E-414C-A5D4-38995EAC93D7}" destId="{A694148B-A8CE-4A53-86CC-C0D8E14FCEDF}" srcOrd="3" destOrd="0" presId="urn:microsoft.com/office/officeart/2018/2/layout/IconLabelDescriptionList"/>
    <dgm:cxn modelId="{2E502439-CFCF-C14D-8505-52973FA13F41}" type="presParOf" srcId="{D8022158-E12E-414C-A5D4-38995EAC93D7}" destId="{09A97601-03EF-44B8-86F8-7A4EEFCE60A5}" srcOrd="4" destOrd="0" presId="urn:microsoft.com/office/officeart/2018/2/layout/IconLabelDescriptionList"/>
    <dgm:cxn modelId="{07675BBA-9BF8-7D4F-B296-C26009813269}" type="presParOf" srcId="{B59D805F-C5C6-4EAA-AEE8-CB486B9BE31F}" destId="{EB7BF810-7784-4423-8BA9-34F13B4A06CC}" srcOrd="1" destOrd="0" presId="urn:microsoft.com/office/officeart/2018/2/layout/IconLabelDescriptionList"/>
    <dgm:cxn modelId="{BCAE31E4-2C9F-3642-9C3C-787BFD397B88}" type="presParOf" srcId="{B59D805F-C5C6-4EAA-AEE8-CB486B9BE31F}" destId="{6E975C74-0A38-47BF-8AB2-C34E3FF36388}" srcOrd="2" destOrd="0" presId="urn:microsoft.com/office/officeart/2018/2/layout/IconLabelDescriptionList"/>
    <dgm:cxn modelId="{C9FBA6B8-AC8B-A34E-B843-EBA7B05C122C}" type="presParOf" srcId="{6E975C74-0A38-47BF-8AB2-C34E3FF36388}" destId="{4C379B7A-13AC-43EC-822B-B8EB01FD5C77}" srcOrd="0" destOrd="0" presId="urn:microsoft.com/office/officeart/2018/2/layout/IconLabelDescriptionList"/>
    <dgm:cxn modelId="{01659713-F45A-8841-9B31-AA9CDE9E5CD6}" type="presParOf" srcId="{6E975C74-0A38-47BF-8AB2-C34E3FF36388}" destId="{CE6908A7-106A-4592-9A1F-3C54A283B9C5}" srcOrd="1" destOrd="0" presId="urn:microsoft.com/office/officeart/2018/2/layout/IconLabelDescriptionList"/>
    <dgm:cxn modelId="{B023BAC4-34FC-0845-B760-6E88FD11BD9C}" type="presParOf" srcId="{6E975C74-0A38-47BF-8AB2-C34E3FF36388}" destId="{090A800C-F748-4705-86C7-26C5C37F9F65}" srcOrd="2" destOrd="0" presId="urn:microsoft.com/office/officeart/2018/2/layout/IconLabelDescriptionList"/>
    <dgm:cxn modelId="{2042F9E4-CEA4-2D4F-8CED-35A9ECB61B62}" type="presParOf" srcId="{6E975C74-0A38-47BF-8AB2-C34E3FF36388}" destId="{2A48FD45-2D86-4728-84B6-CEC194B9078F}" srcOrd="3" destOrd="0" presId="urn:microsoft.com/office/officeart/2018/2/layout/IconLabelDescriptionList"/>
    <dgm:cxn modelId="{67106D77-EF01-884E-A770-C57259BC130B}" type="presParOf" srcId="{6E975C74-0A38-47BF-8AB2-C34E3FF36388}" destId="{37C6875E-2727-4679-9545-DE5901BD67F1}"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5DC052D-32C6-C348-9C6F-CD7F9A03ED11}" type="doc">
      <dgm:prSet loTypeId="urn:microsoft.com/office/officeart/2005/8/layout/hList1" loCatId="" qsTypeId="urn:microsoft.com/office/officeart/2005/8/quickstyle/simple1" qsCatId="simple" csTypeId="urn:microsoft.com/office/officeart/2005/8/colors/accent1_2" csCatId="accent1" phldr="1"/>
      <dgm:spPr/>
      <dgm:t>
        <a:bodyPr/>
        <a:lstStyle/>
        <a:p>
          <a:endParaRPr lang="en-US"/>
        </a:p>
      </dgm:t>
    </dgm:pt>
    <dgm:pt modelId="{F13FA357-5FAB-844C-9ED4-AE34DE81C28F}">
      <dgm:prSet phldrT="[Text]" custT="1"/>
      <dgm:spPr/>
      <dgm:t>
        <a:bodyPr/>
        <a:lstStyle/>
        <a:p>
          <a:pPr algn="ctr"/>
          <a:r>
            <a:rPr lang="en-US" sz="1400" b="1" u="sng"/>
            <a:t>Research Core Development Team (OSP/VCR)</a:t>
          </a:r>
        </a:p>
      </dgm:t>
    </dgm:pt>
    <dgm:pt modelId="{43C934AD-DA0F-1A49-84F3-5CB9EF096C6F}" type="parTrans" cxnId="{8622A9A9-6916-334F-8A5F-0785DA552339}">
      <dgm:prSet/>
      <dgm:spPr/>
      <dgm:t>
        <a:bodyPr/>
        <a:lstStyle/>
        <a:p>
          <a:endParaRPr lang="en-US" sz="1200"/>
        </a:p>
      </dgm:t>
    </dgm:pt>
    <dgm:pt modelId="{C63B2AF5-C65F-534B-B508-BF828747C026}" type="sibTrans" cxnId="{8622A9A9-6916-334F-8A5F-0785DA552339}">
      <dgm:prSet/>
      <dgm:spPr/>
      <dgm:t>
        <a:bodyPr/>
        <a:lstStyle/>
        <a:p>
          <a:endParaRPr lang="en-US" sz="1200"/>
        </a:p>
      </dgm:t>
    </dgm:pt>
    <dgm:pt modelId="{51AD7C17-6BA1-4841-ACBF-6B3157C089A0}">
      <dgm:prSet phldrT="[Text]" custT="1"/>
      <dgm:spPr/>
      <dgm:t>
        <a:bodyPr/>
        <a:lstStyle/>
        <a:p>
          <a:r>
            <a:rPr lang="en-US" sz="1400" b="1" u="sng"/>
            <a:t>Office of Research Technologies (SOM)</a:t>
          </a:r>
        </a:p>
      </dgm:t>
    </dgm:pt>
    <dgm:pt modelId="{D57A12A1-5445-6B43-9869-A77940770B8F}" type="parTrans" cxnId="{03D1EB7E-E734-5A47-941F-809A4C703274}">
      <dgm:prSet/>
      <dgm:spPr/>
      <dgm:t>
        <a:bodyPr/>
        <a:lstStyle/>
        <a:p>
          <a:endParaRPr lang="en-US" sz="1200"/>
        </a:p>
      </dgm:t>
    </dgm:pt>
    <dgm:pt modelId="{869EE9D6-D91F-DF40-B4BB-4A16DEDDAD02}" type="sibTrans" cxnId="{03D1EB7E-E734-5A47-941F-809A4C703274}">
      <dgm:prSet/>
      <dgm:spPr/>
      <dgm:t>
        <a:bodyPr/>
        <a:lstStyle/>
        <a:p>
          <a:endParaRPr lang="en-US" sz="1200"/>
        </a:p>
      </dgm:t>
    </dgm:pt>
    <dgm:pt modelId="{A5EBB598-85A1-ED4A-BAD0-148DB6096708}">
      <dgm:prSet custT="1"/>
      <dgm:spPr/>
      <dgm:t>
        <a:bodyPr/>
        <a:lstStyle/>
        <a:p>
          <a:r>
            <a:rPr lang="en-US" sz="1400" b="1" u="sng" err="1"/>
            <a:t>Lineberger</a:t>
          </a:r>
          <a:r>
            <a:rPr lang="en-US" sz="1400" b="1" u="sng"/>
            <a:t> Comprehensive Cancer Center (SOM) Asst. Director</a:t>
          </a:r>
        </a:p>
      </dgm:t>
    </dgm:pt>
    <dgm:pt modelId="{BC8EC08F-B679-AF4C-B27F-29CC171FA511}" type="parTrans" cxnId="{63069B6E-A94D-A843-A4F7-28830BFB3707}">
      <dgm:prSet/>
      <dgm:spPr/>
      <dgm:t>
        <a:bodyPr/>
        <a:lstStyle/>
        <a:p>
          <a:endParaRPr lang="en-US" sz="1200"/>
        </a:p>
      </dgm:t>
    </dgm:pt>
    <dgm:pt modelId="{03B46273-C96C-E44A-9EE5-0A32783ACA37}" type="sibTrans" cxnId="{63069B6E-A94D-A843-A4F7-28830BFB3707}">
      <dgm:prSet/>
      <dgm:spPr/>
      <dgm:t>
        <a:bodyPr/>
        <a:lstStyle/>
        <a:p>
          <a:endParaRPr lang="en-US" sz="1200"/>
        </a:p>
      </dgm:t>
    </dgm:pt>
    <dgm:pt modelId="{9DFE3560-26F3-934E-AFB7-B32FEA13D1D4}">
      <dgm:prSet custT="1"/>
      <dgm:spPr/>
      <dgm:t>
        <a:bodyPr/>
        <a:lstStyle/>
        <a:p>
          <a:r>
            <a:rPr lang="en-US" sz="1400" b="1" u="sng"/>
            <a:t>UNC College of Arts and Sciences Exec. Director</a:t>
          </a:r>
        </a:p>
      </dgm:t>
    </dgm:pt>
    <dgm:pt modelId="{99AD41F9-9147-4A46-9F8A-53C19C15CE0C}" type="parTrans" cxnId="{9FD1CB3D-4731-CA44-BB34-293AE446B7FA}">
      <dgm:prSet/>
      <dgm:spPr/>
      <dgm:t>
        <a:bodyPr/>
        <a:lstStyle/>
        <a:p>
          <a:endParaRPr lang="en-US" sz="1200"/>
        </a:p>
      </dgm:t>
    </dgm:pt>
    <dgm:pt modelId="{4E5A6CEE-D337-7345-8D72-11AAF636B872}" type="sibTrans" cxnId="{9FD1CB3D-4731-CA44-BB34-293AE446B7FA}">
      <dgm:prSet/>
      <dgm:spPr/>
      <dgm:t>
        <a:bodyPr/>
        <a:lstStyle/>
        <a:p>
          <a:endParaRPr lang="en-US" sz="1200"/>
        </a:p>
      </dgm:t>
    </dgm:pt>
    <dgm:pt modelId="{DA6B2AD5-2096-8748-A192-7558B15759B1}">
      <dgm:prSet custT="1"/>
      <dgm:spPr/>
      <dgm:t>
        <a:bodyPr/>
        <a:lstStyle/>
        <a:p>
          <a:r>
            <a:rPr lang="en-US" sz="1400" u="sng"/>
            <a:t>OSP Cost Analysis &amp; Compliance Team</a:t>
          </a:r>
        </a:p>
      </dgm:t>
    </dgm:pt>
    <dgm:pt modelId="{1BFA4027-8008-2B45-A59F-332240D9A5E5}" type="parTrans" cxnId="{DE211A3D-97B1-BD49-B561-85FB07D6F21B}">
      <dgm:prSet/>
      <dgm:spPr/>
      <dgm:t>
        <a:bodyPr/>
        <a:lstStyle/>
        <a:p>
          <a:endParaRPr lang="en-US" sz="1200"/>
        </a:p>
      </dgm:t>
    </dgm:pt>
    <dgm:pt modelId="{BD7CA6E3-95CC-4944-8249-AD0D45103231}" type="sibTrans" cxnId="{DE211A3D-97B1-BD49-B561-85FB07D6F21B}">
      <dgm:prSet/>
      <dgm:spPr/>
      <dgm:t>
        <a:bodyPr/>
        <a:lstStyle/>
        <a:p>
          <a:endParaRPr lang="en-US" sz="1200"/>
        </a:p>
      </dgm:t>
    </dgm:pt>
    <dgm:pt modelId="{64C71270-7352-2C4C-A196-41103E4C6AA3}">
      <dgm:prSet/>
      <dgm:spPr/>
      <dgm:t>
        <a:bodyPr/>
        <a:lstStyle/>
        <a:p>
          <a:pPr>
            <a:buFont typeface="Arial" panose="020B0604020202020204" pitchFamily="34" charset="0"/>
            <a:buChar char="•"/>
          </a:pPr>
          <a:r>
            <a:rPr lang="en-US" b="0" i="0" u="none"/>
            <a:t>Partner with departments, schools, and existing recharge centers to develop a campus-wide Core strategy</a:t>
          </a:r>
          <a:endParaRPr lang="en-US"/>
        </a:p>
      </dgm:t>
    </dgm:pt>
    <dgm:pt modelId="{4F869105-0474-1D48-B9D6-5D632A88F8D6}" type="parTrans" cxnId="{6571DA7E-7B93-2D40-B2A6-7B2517162D42}">
      <dgm:prSet/>
      <dgm:spPr/>
    </dgm:pt>
    <dgm:pt modelId="{C068EF66-A171-E040-9234-D715C852C840}" type="sibTrans" cxnId="{6571DA7E-7B93-2D40-B2A6-7B2517162D42}">
      <dgm:prSet/>
      <dgm:spPr/>
    </dgm:pt>
    <dgm:pt modelId="{7EDC4225-2A56-7D44-BF02-69783CCEADEC}">
      <dgm:prSet/>
      <dgm:spPr/>
      <dgm:t>
        <a:bodyPr/>
        <a:lstStyle/>
        <a:p>
          <a:r>
            <a:rPr lang="en-US" b="0" i="0" u="none"/>
            <a:t>Survey equipment and resources to establish a central asset repository</a:t>
          </a:r>
        </a:p>
      </dgm:t>
    </dgm:pt>
    <dgm:pt modelId="{9622B568-4082-5F48-ABE8-F3150ACE3B99}" type="parTrans" cxnId="{29C8F5AA-1B38-5743-A0AF-D79068D813E1}">
      <dgm:prSet/>
      <dgm:spPr/>
      <dgm:t>
        <a:bodyPr/>
        <a:lstStyle/>
        <a:p>
          <a:endParaRPr lang="en-US"/>
        </a:p>
      </dgm:t>
    </dgm:pt>
    <dgm:pt modelId="{1A101A76-C18E-D742-8721-321138575BCB}" type="sibTrans" cxnId="{29C8F5AA-1B38-5743-A0AF-D79068D813E1}">
      <dgm:prSet/>
      <dgm:spPr/>
      <dgm:t>
        <a:bodyPr/>
        <a:lstStyle/>
        <a:p>
          <a:endParaRPr lang="en-US"/>
        </a:p>
      </dgm:t>
    </dgm:pt>
    <dgm:pt modelId="{FD386331-1A8A-7B41-8E6D-8B8513B97A18}">
      <dgm:prSet/>
      <dgm:spPr/>
      <dgm:t>
        <a:bodyPr/>
        <a:lstStyle/>
        <a:p>
          <a:r>
            <a:rPr lang="en-US" b="0" i="0" u="none"/>
            <a:t>Consult on core management, business process improvement and marketing</a:t>
          </a:r>
        </a:p>
      </dgm:t>
    </dgm:pt>
    <dgm:pt modelId="{F8E88F33-5C8D-BF47-899C-0065226C4D79}" type="parTrans" cxnId="{1A424CEC-28FF-894F-99E6-D15DF9E1A015}">
      <dgm:prSet/>
      <dgm:spPr/>
      <dgm:t>
        <a:bodyPr/>
        <a:lstStyle/>
        <a:p>
          <a:endParaRPr lang="en-US"/>
        </a:p>
      </dgm:t>
    </dgm:pt>
    <dgm:pt modelId="{9C577BBE-7C7B-8B46-A155-EEDE2205C970}" type="sibTrans" cxnId="{1A424CEC-28FF-894F-99E6-D15DF9E1A015}">
      <dgm:prSet/>
      <dgm:spPr/>
      <dgm:t>
        <a:bodyPr/>
        <a:lstStyle/>
        <a:p>
          <a:endParaRPr lang="en-US"/>
        </a:p>
      </dgm:t>
    </dgm:pt>
    <dgm:pt modelId="{3D65AD39-C60B-2B4A-B166-3AC5AF2CC316}">
      <dgm:prSet/>
      <dgm:spPr/>
      <dgm:t>
        <a:bodyPr/>
        <a:lstStyle/>
        <a:p>
          <a:r>
            <a:rPr lang="en-US" b="0" i="0" u="none"/>
            <a:t>Manage </a:t>
          </a:r>
          <a:r>
            <a:rPr lang="en-US" b="0" i="0" u="none" err="1"/>
            <a:t>iLab</a:t>
          </a:r>
          <a:r>
            <a:rPr lang="en-US" b="0" i="0" u="none"/>
            <a:t> adoption and training</a:t>
          </a:r>
        </a:p>
      </dgm:t>
    </dgm:pt>
    <dgm:pt modelId="{3CCE122A-464D-2D4F-9183-815683933704}" type="parTrans" cxnId="{C5DDDD0C-D66D-234A-9D00-FDF61C513FC9}">
      <dgm:prSet/>
      <dgm:spPr/>
      <dgm:t>
        <a:bodyPr/>
        <a:lstStyle/>
        <a:p>
          <a:endParaRPr lang="en-US"/>
        </a:p>
      </dgm:t>
    </dgm:pt>
    <dgm:pt modelId="{2AAED7A4-9836-294B-B314-8FAFDA00B769}" type="sibTrans" cxnId="{C5DDDD0C-D66D-234A-9D00-FDF61C513FC9}">
      <dgm:prSet/>
      <dgm:spPr/>
      <dgm:t>
        <a:bodyPr/>
        <a:lstStyle/>
        <a:p>
          <a:endParaRPr lang="en-US"/>
        </a:p>
      </dgm:t>
    </dgm:pt>
    <dgm:pt modelId="{F8C6ECBB-1BBA-8247-B25A-1CD839F6FA87}">
      <dgm:prSet/>
      <dgm:spPr/>
      <dgm:t>
        <a:bodyPr/>
        <a:lstStyle/>
        <a:p>
          <a:r>
            <a:rPr lang="en-US" b="0" i="0" u="none"/>
            <a:t>Supports cores with all operational processes, from starting a new core to rate reviews and developing operating plans</a:t>
          </a:r>
          <a:endParaRPr lang="en-US"/>
        </a:p>
      </dgm:t>
    </dgm:pt>
    <dgm:pt modelId="{843FFFD5-5CD4-5B43-A10A-B154E98F13BB}" type="parTrans" cxnId="{3AE4DB13-0DF9-F842-A526-D871660F8AD1}">
      <dgm:prSet/>
      <dgm:spPr/>
    </dgm:pt>
    <dgm:pt modelId="{90F0A68D-5CC8-EB4E-9883-39BF77CA8B36}" type="sibTrans" cxnId="{3AE4DB13-0DF9-F842-A526-D871660F8AD1}">
      <dgm:prSet/>
      <dgm:spPr/>
    </dgm:pt>
    <dgm:pt modelId="{07B930C4-C31B-EA40-A955-78ADFCBCC712}">
      <dgm:prSet/>
      <dgm:spPr/>
      <dgm:t>
        <a:bodyPr/>
        <a:lstStyle/>
        <a:p>
          <a:r>
            <a:rPr lang="en-US" b="0" i="0" u="none"/>
            <a:t>The Core Facility Advocacy Committee (CFAC) provides funding</a:t>
          </a:r>
          <a:endParaRPr lang="en-US" i="0"/>
        </a:p>
      </dgm:t>
    </dgm:pt>
    <dgm:pt modelId="{AB57D14B-08D1-A64C-A7CB-A360C1FBA375}" type="parTrans" cxnId="{A4EB3862-F994-114E-A55A-1209FC2D69A5}">
      <dgm:prSet/>
      <dgm:spPr/>
      <dgm:t>
        <a:bodyPr/>
        <a:lstStyle/>
        <a:p>
          <a:endParaRPr lang="en-US"/>
        </a:p>
      </dgm:t>
    </dgm:pt>
    <dgm:pt modelId="{CD88E331-FDAA-BA4A-A2DA-BF6E4CC956A8}" type="sibTrans" cxnId="{A4EB3862-F994-114E-A55A-1209FC2D69A5}">
      <dgm:prSet/>
      <dgm:spPr/>
      <dgm:t>
        <a:bodyPr/>
        <a:lstStyle/>
        <a:p>
          <a:endParaRPr lang="en-US"/>
        </a:p>
      </dgm:t>
    </dgm:pt>
    <dgm:pt modelId="{3CF05E54-CB81-3845-ADDB-E00D29AB0F6A}">
      <dgm:prSet/>
      <dgm:spPr/>
      <dgm:t>
        <a:bodyPr/>
        <a:lstStyle/>
        <a:p>
          <a:r>
            <a:rPr lang="en-US" b="0" i="0" u="none"/>
            <a:t>Advocates within the School of Medicine with a commitment to all cores within the UNC Chapel Hill ecosystem</a:t>
          </a:r>
        </a:p>
      </dgm:t>
    </dgm:pt>
    <dgm:pt modelId="{ADA58AFC-0405-2A44-88F6-336C84301F30}" type="parTrans" cxnId="{3F225E9C-9E16-8F4A-BCB5-F4DAA959B2B4}">
      <dgm:prSet/>
      <dgm:spPr/>
      <dgm:t>
        <a:bodyPr/>
        <a:lstStyle/>
        <a:p>
          <a:endParaRPr lang="en-US"/>
        </a:p>
      </dgm:t>
    </dgm:pt>
    <dgm:pt modelId="{5937BFA0-00E5-6743-A562-6D960854CD09}" type="sibTrans" cxnId="{3F225E9C-9E16-8F4A-BCB5-F4DAA959B2B4}">
      <dgm:prSet/>
      <dgm:spPr/>
      <dgm:t>
        <a:bodyPr/>
        <a:lstStyle/>
        <a:p>
          <a:endParaRPr lang="en-US"/>
        </a:p>
      </dgm:t>
    </dgm:pt>
    <dgm:pt modelId="{04929D06-69B8-F945-BC68-78395BF66B1C}">
      <dgm:prSet/>
      <dgm:spPr/>
      <dgm:t>
        <a:bodyPr/>
        <a:lstStyle/>
        <a:p>
          <a:r>
            <a:rPr lang="en-US" b="0" i="0" u="none"/>
            <a:t>Educates core personnel on areas of interest, including providing ABRF membership and supporting grant writing, career development and sustainability initiatives</a:t>
          </a:r>
        </a:p>
      </dgm:t>
    </dgm:pt>
    <dgm:pt modelId="{864C6BC5-31BB-224E-AB3E-FBBD01A3938B}" type="parTrans" cxnId="{980312AB-0891-8F4B-A032-37A4C6A0CCB6}">
      <dgm:prSet/>
      <dgm:spPr/>
      <dgm:t>
        <a:bodyPr/>
        <a:lstStyle/>
        <a:p>
          <a:endParaRPr lang="en-US"/>
        </a:p>
      </dgm:t>
    </dgm:pt>
    <dgm:pt modelId="{4C1BE7B3-8BFF-C04A-AD98-9F2DAEBECF61}" type="sibTrans" cxnId="{980312AB-0891-8F4B-A032-37A4C6A0CCB6}">
      <dgm:prSet/>
      <dgm:spPr/>
      <dgm:t>
        <a:bodyPr/>
        <a:lstStyle/>
        <a:p>
          <a:endParaRPr lang="en-US"/>
        </a:p>
      </dgm:t>
    </dgm:pt>
    <dgm:pt modelId="{1B1046A3-34DA-2946-A91A-233C69E3333F}">
      <dgm:prSet/>
      <dgm:spPr/>
      <dgm:t>
        <a:bodyPr/>
        <a:lstStyle/>
        <a:p>
          <a:pPr>
            <a:buFont typeface="Arial" panose="020B0604020202020204" pitchFamily="34" charset="0"/>
            <a:buChar char="•"/>
          </a:pPr>
          <a:r>
            <a:rPr lang="en-US" b="0" i="0" u="none"/>
            <a:t>Partner with existing recharge centers in LCCC to support operations, finance, funding requests, etc. </a:t>
          </a:r>
          <a:endParaRPr lang="en-US"/>
        </a:p>
      </dgm:t>
    </dgm:pt>
    <dgm:pt modelId="{54AE6F27-7B4E-BB4C-88FD-937C9E59EB6C}" type="parTrans" cxnId="{3C4A2EA3-DEC5-DD41-A13D-75C5FD38F9F4}">
      <dgm:prSet/>
      <dgm:spPr/>
    </dgm:pt>
    <dgm:pt modelId="{D025342D-0BFE-224F-90C7-F5679B7A66F0}" type="sibTrans" cxnId="{3C4A2EA3-DEC5-DD41-A13D-75C5FD38F9F4}">
      <dgm:prSet/>
      <dgm:spPr/>
    </dgm:pt>
    <dgm:pt modelId="{4FB9FEB8-563B-9A46-BCEE-E3D506C63AFF}">
      <dgm:prSet/>
      <dgm:spPr/>
      <dgm:t>
        <a:bodyPr/>
        <a:lstStyle/>
        <a:p>
          <a:r>
            <a:rPr lang="en-US" b="0" i="0" u="none"/>
            <a:t>Consult on core management and business process improvement</a:t>
          </a:r>
        </a:p>
      </dgm:t>
    </dgm:pt>
    <dgm:pt modelId="{AD595A1C-FD5F-C041-95BA-E9F11B241AE1}" type="parTrans" cxnId="{DE4ACEE8-D28E-984C-96AD-F7E2F2EAEA36}">
      <dgm:prSet/>
      <dgm:spPr/>
      <dgm:t>
        <a:bodyPr/>
        <a:lstStyle/>
        <a:p>
          <a:endParaRPr lang="en-US"/>
        </a:p>
      </dgm:t>
    </dgm:pt>
    <dgm:pt modelId="{F5EF420A-3F94-0547-9C5F-C7ADB2F28ECA}" type="sibTrans" cxnId="{DE4ACEE8-D28E-984C-96AD-F7E2F2EAEA36}">
      <dgm:prSet/>
      <dgm:spPr/>
      <dgm:t>
        <a:bodyPr/>
        <a:lstStyle/>
        <a:p>
          <a:endParaRPr lang="en-US"/>
        </a:p>
      </dgm:t>
    </dgm:pt>
    <dgm:pt modelId="{3F930A1F-B101-4B44-9AB9-AFE00D6ADF92}">
      <dgm:prSet/>
      <dgm:spPr/>
      <dgm:t>
        <a:bodyPr/>
        <a:lstStyle/>
        <a:p>
          <a:r>
            <a:rPr lang="en-US" b="0" i="0" u="none"/>
            <a:t>Assist with solutions for marketing core facility services</a:t>
          </a:r>
        </a:p>
      </dgm:t>
    </dgm:pt>
    <dgm:pt modelId="{7C7EC191-4409-4645-AA08-A15161CE8F94}" type="parTrans" cxnId="{8A8B5561-F717-7645-B6D9-F7EC26409AA4}">
      <dgm:prSet/>
      <dgm:spPr/>
      <dgm:t>
        <a:bodyPr/>
        <a:lstStyle/>
        <a:p>
          <a:endParaRPr lang="en-US"/>
        </a:p>
      </dgm:t>
    </dgm:pt>
    <dgm:pt modelId="{54A5D042-3E1D-E14D-A7EB-60ADEB5CF0D4}" type="sibTrans" cxnId="{8A8B5561-F717-7645-B6D9-F7EC26409AA4}">
      <dgm:prSet/>
      <dgm:spPr/>
      <dgm:t>
        <a:bodyPr/>
        <a:lstStyle/>
        <a:p>
          <a:endParaRPr lang="en-US"/>
        </a:p>
      </dgm:t>
    </dgm:pt>
    <dgm:pt modelId="{1CA478CD-BBD5-2B43-BABA-F27B5C6B4640}">
      <dgm:prSet/>
      <dgm:spPr/>
      <dgm:t>
        <a:bodyPr/>
        <a:lstStyle/>
        <a:p>
          <a:pPr>
            <a:buFont typeface="Arial" panose="020B0604020202020204" pitchFamily="34" charset="0"/>
            <a:buChar char="•"/>
          </a:pPr>
          <a:r>
            <a:rPr lang="en-US" b="0" i="0" u="none"/>
            <a:t>Partner with existing recharge centers in CAS to support operations, finance, funding requests, etc. </a:t>
          </a:r>
          <a:endParaRPr lang="en-US"/>
        </a:p>
      </dgm:t>
    </dgm:pt>
    <dgm:pt modelId="{4434AB5F-F688-3D4F-8F76-5BFAB04071BF}" type="parTrans" cxnId="{BB70A0E2-51CC-CD42-9663-7D22F23E1BB2}">
      <dgm:prSet/>
      <dgm:spPr/>
    </dgm:pt>
    <dgm:pt modelId="{78DB4B51-C928-E040-A794-29A5A721EF82}" type="sibTrans" cxnId="{BB70A0E2-51CC-CD42-9663-7D22F23E1BB2}">
      <dgm:prSet/>
      <dgm:spPr/>
    </dgm:pt>
    <dgm:pt modelId="{9AA45CCE-5316-124A-A953-67806DE73B40}">
      <dgm:prSet/>
      <dgm:spPr/>
      <dgm:t>
        <a:bodyPr/>
        <a:lstStyle/>
        <a:p>
          <a:r>
            <a:rPr lang="en-US" b="0" i="0" u="none"/>
            <a:t>Consult on core management and business process improvement</a:t>
          </a:r>
        </a:p>
      </dgm:t>
    </dgm:pt>
    <dgm:pt modelId="{80314DDF-8DD6-A046-B7C3-088A2F4E1827}" type="parTrans" cxnId="{50A77F45-061E-DE4A-BC23-365CF7A267C8}">
      <dgm:prSet/>
      <dgm:spPr/>
      <dgm:t>
        <a:bodyPr/>
        <a:lstStyle/>
        <a:p>
          <a:endParaRPr lang="en-US"/>
        </a:p>
      </dgm:t>
    </dgm:pt>
    <dgm:pt modelId="{250FCFC0-90B4-CE42-90CB-67A6D89F6671}" type="sibTrans" cxnId="{50A77F45-061E-DE4A-BC23-365CF7A267C8}">
      <dgm:prSet/>
      <dgm:spPr/>
      <dgm:t>
        <a:bodyPr/>
        <a:lstStyle/>
        <a:p>
          <a:endParaRPr lang="en-US"/>
        </a:p>
      </dgm:t>
    </dgm:pt>
    <dgm:pt modelId="{41DDB36C-CF02-0D4C-B8C5-36156BD2DE7D}">
      <dgm:prSet/>
      <dgm:spPr/>
      <dgm:t>
        <a:bodyPr/>
        <a:lstStyle/>
        <a:p>
          <a:r>
            <a:rPr lang="en-US" b="0" i="0" u="none"/>
            <a:t>Assist with solutions for marketing core facility services</a:t>
          </a:r>
        </a:p>
      </dgm:t>
    </dgm:pt>
    <dgm:pt modelId="{79173EBA-A28E-BA45-8EBF-3BD4293414D5}" type="parTrans" cxnId="{39502A2E-E968-DF45-AEB7-58F671CFC83D}">
      <dgm:prSet/>
      <dgm:spPr/>
      <dgm:t>
        <a:bodyPr/>
        <a:lstStyle/>
        <a:p>
          <a:endParaRPr lang="en-US"/>
        </a:p>
      </dgm:t>
    </dgm:pt>
    <dgm:pt modelId="{83EDEB91-D247-B843-B278-C6CA2FD252AE}" type="sibTrans" cxnId="{39502A2E-E968-DF45-AEB7-58F671CFC83D}">
      <dgm:prSet/>
      <dgm:spPr/>
      <dgm:t>
        <a:bodyPr/>
        <a:lstStyle/>
        <a:p>
          <a:endParaRPr lang="en-US"/>
        </a:p>
      </dgm:t>
    </dgm:pt>
    <dgm:pt modelId="{BF2CCFD4-D4C9-2F4A-AE30-18352180BDCA}">
      <dgm:prSet/>
      <dgm:spPr/>
      <dgm:t>
        <a:bodyPr/>
        <a:lstStyle/>
        <a:p>
          <a:r>
            <a:rPr lang="en-US" b="0" i="0" u="none"/>
            <a:t>Serve as liaison with Research Core Development Team (OSP/VCR) and ORT (SOM)</a:t>
          </a:r>
        </a:p>
      </dgm:t>
    </dgm:pt>
    <dgm:pt modelId="{D765FE95-35B1-DA4E-A96B-3A900518DD8F}" type="parTrans" cxnId="{26A6D9DA-E269-584F-A4F1-CD8D72AAB256}">
      <dgm:prSet/>
      <dgm:spPr/>
      <dgm:t>
        <a:bodyPr/>
        <a:lstStyle/>
        <a:p>
          <a:endParaRPr lang="en-US"/>
        </a:p>
      </dgm:t>
    </dgm:pt>
    <dgm:pt modelId="{1D63F3D9-5599-EF4A-9790-53E62A96037B}" type="sibTrans" cxnId="{26A6D9DA-E269-584F-A4F1-CD8D72AAB256}">
      <dgm:prSet/>
      <dgm:spPr/>
      <dgm:t>
        <a:bodyPr/>
        <a:lstStyle/>
        <a:p>
          <a:endParaRPr lang="en-US"/>
        </a:p>
      </dgm:t>
    </dgm:pt>
    <dgm:pt modelId="{AC9E6510-2AE2-364B-8C8E-C0C2FB4A3656}">
      <dgm:prSet/>
      <dgm:spPr/>
      <dgm:t>
        <a:bodyPr/>
        <a:lstStyle/>
        <a:p>
          <a:r>
            <a:rPr lang="en-US" b="0" i="0" u="none"/>
            <a:t>Serve as </a:t>
          </a:r>
          <a:r>
            <a:rPr lang="en-US" b="0" i="1" u="none"/>
            <a:t>ad hoc </a:t>
          </a:r>
          <a:r>
            <a:rPr lang="en-US" b="0" i="0" u="none"/>
            <a:t>member of CFAC</a:t>
          </a:r>
        </a:p>
      </dgm:t>
    </dgm:pt>
    <dgm:pt modelId="{EE148D2D-E23B-D44F-A4BF-ADAB472274FD}" type="parTrans" cxnId="{E0BF2C90-98DC-CF41-ADA3-22D257B81275}">
      <dgm:prSet/>
      <dgm:spPr/>
      <dgm:t>
        <a:bodyPr/>
        <a:lstStyle/>
        <a:p>
          <a:endParaRPr lang="en-US"/>
        </a:p>
      </dgm:t>
    </dgm:pt>
    <dgm:pt modelId="{FEBFF601-709B-274B-B7F4-651D31A8A04A}" type="sibTrans" cxnId="{E0BF2C90-98DC-CF41-ADA3-22D257B81275}">
      <dgm:prSet/>
      <dgm:spPr/>
      <dgm:t>
        <a:bodyPr/>
        <a:lstStyle/>
        <a:p>
          <a:endParaRPr lang="en-US"/>
        </a:p>
      </dgm:t>
    </dgm:pt>
    <dgm:pt modelId="{2A6CAD23-24B1-F74A-84DE-BEE802EE6E70}">
      <dgm:prSet/>
      <dgm:spPr/>
      <dgm:t>
        <a:bodyPr/>
        <a:lstStyle/>
        <a:p>
          <a:pPr>
            <a:buFont typeface="Arial" panose="020B0604020202020204" pitchFamily="34" charset="0"/>
            <a:buChar char="•"/>
          </a:pPr>
          <a:r>
            <a:rPr lang="en-US" b="0" i="0" u="none"/>
            <a:t>Initiate rate reviews on biannual basis</a:t>
          </a:r>
          <a:endParaRPr lang="en-US"/>
        </a:p>
      </dgm:t>
    </dgm:pt>
    <dgm:pt modelId="{D4F775F0-2C60-4A4B-8A60-7E61EBF51CC1}" type="parTrans" cxnId="{201DFD44-39E8-9B47-9DC3-2C16BAF126E5}">
      <dgm:prSet/>
      <dgm:spPr/>
    </dgm:pt>
    <dgm:pt modelId="{DC3A951F-91F8-6643-92DD-CE341A4A61D3}" type="sibTrans" cxnId="{201DFD44-39E8-9B47-9DC3-2C16BAF126E5}">
      <dgm:prSet/>
      <dgm:spPr/>
    </dgm:pt>
    <dgm:pt modelId="{B7D4918F-610C-5D49-BE08-34ABA12BDA4A}">
      <dgm:prSet/>
      <dgm:spPr/>
      <dgm:t>
        <a:bodyPr/>
        <a:lstStyle/>
        <a:p>
          <a:r>
            <a:rPr lang="en-US" b="0" i="0" u="none"/>
            <a:t>Approve rates and provide MOAs</a:t>
          </a:r>
        </a:p>
      </dgm:t>
    </dgm:pt>
    <dgm:pt modelId="{9F361E0A-87A3-AB4D-92DD-7F3B3D7BA1BB}" type="parTrans" cxnId="{DB8FD192-85BB-1146-8757-454F36CDBA8A}">
      <dgm:prSet/>
      <dgm:spPr/>
      <dgm:t>
        <a:bodyPr/>
        <a:lstStyle/>
        <a:p>
          <a:endParaRPr lang="en-US"/>
        </a:p>
      </dgm:t>
    </dgm:pt>
    <dgm:pt modelId="{39653AB8-A187-0F47-A68C-04AA721AE33C}" type="sibTrans" cxnId="{DB8FD192-85BB-1146-8757-454F36CDBA8A}">
      <dgm:prSet/>
      <dgm:spPr/>
      <dgm:t>
        <a:bodyPr/>
        <a:lstStyle/>
        <a:p>
          <a:endParaRPr lang="en-US"/>
        </a:p>
      </dgm:t>
    </dgm:pt>
    <dgm:pt modelId="{B5B12386-59DA-4240-A5CE-1BEEF26789DC}">
      <dgm:prSet/>
      <dgm:spPr/>
      <dgm:t>
        <a:bodyPr/>
        <a:lstStyle/>
        <a:p>
          <a:pPr>
            <a:buFont typeface="Arial" panose="020B0604020202020204" pitchFamily="34" charset="0"/>
            <a:buChar char="•"/>
          </a:pPr>
          <a:r>
            <a:rPr lang="en-US" b="0" i="0" u="none"/>
            <a:t>Review operating plans and rate development worksheets</a:t>
          </a:r>
          <a:endParaRPr lang="en-US"/>
        </a:p>
      </dgm:t>
    </dgm:pt>
    <dgm:pt modelId="{5EA9A05B-6D37-A24F-B67C-333E234936CF}" type="parTrans" cxnId="{0E50A963-EE25-D645-B272-9627F2E08E93}">
      <dgm:prSet/>
      <dgm:spPr/>
    </dgm:pt>
    <dgm:pt modelId="{9C0D50A3-C657-3242-9D10-5C5C05E4E62D}" type="sibTrans" cxnId="{0E50A963-EE25-D645-B272-9627F2E08E93}">
      <dgm:prSet/>
      <dgm:spPr/>
    </dgm:pt>
    <dgm:pt modelId="{8AA61DF1-FB42-CB4B-AA82-A4AEEB8C8D7D}">
      <dgm:prSet/>
      <dgm:spPr/>
      <dgm:t>
        <a:bodyPr/>
        <a:lstStyle/>
        <a:p>
          <a:r>
            <a:rPr lang="en-US" b="0" i="0" u="none"/>
            <a:t>Ensure compliance to financial policies for recharge centers</a:t>
          </a:r>
        </a:p>
      </dgm:t>
    </dgm:pt>
    <dgm:pt modelId="{2A8D6F0E-4994-0149-BB6C-ADE17514D36D}" type="parTrans" cxnId="{A42CB46E-8487-EB48-9FB2-753501756A0F}">
      <dgm:prSet/>
      <dgm:spPr/>
    </dgm:pt>
    <dgm:pt modelId="{893FA05C-56E3-2547-B598-6023D9D2A45F}" type="sibTrans" cxnId="{A42CB46E-8487-EB48-9FB2-753501756A0F}">
      <dgm:prSet/>
      <dgm:spPr/>
    </dgm:pt>
    <dgm:pt modelId="{8D1BF87E-53AD-3541-83F7-60D072FF24E2}">
      <dgm:prSet/>
      <dgm:spPr/>
      <dgm:t>
        <a:bodyPr/>
        <a:lstStyle/>
        <a:p>
          <a:r>
            <a:rPr lang="en-US" b="0" i="0" u="none"/>
            <a:t>Serve as </a:t>
          </a:r>
          <a:r>
            <a:rPr lang="en-US" b="0" i="1" u="none"/>
            <a:t>ad hoc </a:t>
          </a:r>
          <a:r>
            <a:rPr lang="en-US" b="0" i="0" u="none"/>
            <a:t>member of CFAC</a:t>
          </a:r>
        </a:p>
      </dgm:t>
    </dgm:pt>
    <dgm:pt modelId="{E3B904A0-8C8A-2047-809E-8AAB102C4FB8}" type="parTrans" cxnId="{7DB8F6E7-FA7B-4349-B3FD-BA38EAC72D3A}">
      <dgm:prSet/>
      <dgm:spPr/>
    </dgm:pt>
    <dgm:pt modelId="{E6A1806D-7D7A-B04C-B2B4-3D47DDA9C522}" type="sibTrans" cxnId="{7DB8F6E7-FA7B-4349-B3FD-BA38EAC72D3A}">
      <dgm:prSet/>
      <dgm:spPr/>
    </dgm:pt>
    <dgm:pt modelId="{C55946E4-6FB9-0243-82E4-4FA85767ABCA}">
      <dgm:prSet/>
      <dgm:spPr/>
      <dgm:t>
        <a:bodyPr/>
        <a:lstStyle/>
        <a:p>
          <a:r>
            <a:rPr lang="en-US" b="0" i="0" u="none"/>
            <a:t>Serve as </a:t>
          </a:r>
          <a:r>
            <a:rPr lang="en-US" b="0" i="1" u="none"/>
            <a:t>ad hoc </a:t>
          </a:r>
          <a:r>
            <a:rPr lang="en-US" b="0" i="0" u="none"/>
            <a:t>members of CFAC</a:t>
          </a:r>
        </a:p>
      </dgm:t>
    </dgm:pt>
    <dgm:pt modelId="{20AFEA2D-A42C-8A4D-9B7A-BC3C168BDCD7}" type="parTrans" cxnId="{26381225-9181-484E-867A-9805364AB5F3}">
      <dgm:prSet/>
      <dgm:spPr/>
    </dgm:pt>
    <dgm:pt modelId="{D29B9D1C-675F-5340-B99F-466585E29CBD}" type="sibTrans" cxnId="{26381225-9181-484E-867A-9805364AB5F3}">
      <dgm:prSet/>
      <dgm:spPr/>
    </dgm:pt>
    <dgm:pt modelId="{90B71152-F491-8640-98A1-86B98986D4F3}">
      <dgm:prSet/>
      <dgm:spPr/>
      <dgm:t>
        <a:bodyPr/>
        <a:lstStyle/>
        <a:p>
          <a:r>
            <a:rPr lang="en-US" b="0" i="0" u="none"/>
            <a:t>Provide options for treatment of volatile rates and assist with more frequent rate reviews</a:t>
          </a:r>
        </a:p>
      </dgm:t>
    </dgm:pt>
    <dgm:pt modelId="{8AF3CD7A-D749-C545-8423-7FAB26DD8F96}" type="parTrans" cxnId="{543FF8EB-C8AC-394D-927D-39E2D466CAF7}">
      <dgm:prSet/>
      <dgm:spPr/>
    </dgm:pt>
    <dgm:pt modelId="{9595263F-CEA2-1A4E-A371-A98DC7409585}" type="sibTrans" cxnId="{543FF8EB-C8AC-394D-927D-39E2D466CAF7}">
      <dgm:prSet/>
      <dgm:spPr/>
    </dgm:pt>
    <dgm:pt modelId="{B6C0672B-B435-1141-9F6C-4E557021DA47}" type="pres">
      <dgm:prSet presAssocID="{65DC052D-32C6-C348-9C6F-CD7F9A03ED11}" presName="Name0" presStyleCnt="0">
        <dgm:presLayoutVars>
          <dgm:dir/>
          <dgm:animLvl val="lvl"/>
          <dgm:resizeHandles val="exact"/>
        </dgm:presLayoutVars>
      </dgm:prSet>
      <dgm:spPr/>
    </dgm:pt>
    <dgm:pt modelId="{DD90C38D-234A-224B-92A1-2F5B0B8120CA}" type="pres">
      <dgm:prSet presAssocID="{F13FA357-5FAB-844C-9ED4-AE34DE81C28F}" presName="composite" presStyleCnt="0"/>
      <dgm:spPr/>
    </dgm:pt>
    <dgm:pt modelId="{5FD3DACC-147B-4643-8662-C0083CDD4E22}" type="pres">
      <dgm:prSet presAssocID="{F13FA357-5FAB-844C-9ED4-AE34DE81C28F}" presName="parTx" presStyleLbl="alignNode1" presStyleIdx="0" presStyleCnt="5">
        <dgm:presLayoutVars>
          <dgm:chMax val="0"/>
          <dgm:chPref val="0"/>
          <dgm:bulletEnabled val="1"/>
        </dgm:presLayoutVars>
      </dgm:prSet>
      <dgm:spPr/>
    </dgm:pt>
    <dgm:pt modelId="{E1B4CED5-993A-2447-8142-E1CF6E4633FF}" type="pres">
      <dgm:prSet presAssocID="{F13FA357-5FAB-844C-9ED4-AE34DE81C28F}" presName="desTx" presStyleLbl="alignAccFollowNode1" presStyleIdx="0" presStyleCnt="5">
        <dgm:presLayoutVars>
          <dgm:bulletEnabled val="1"/>
        </dgm:presLayoutVars>
      </dgm:prSet>
      <dgm:spPr/>
    </dgm:pt>
    <dgm:pt modelId="{869AB26E-7E4A-944A-B954-4390DD2E15C2}" type="pres">
      <dgm:prSet presAssocID="{C63B2AF5-C65F-534B-B508-BF828747C026}" presName="space" presStyleCnt="0"/>
      <dgm:spPr/>
    </dgm:pt>
    <dgm:pt modelId="{60CC8DA0-E9BB-9F4A-8830-3835800C821A}" type="pres">
      <dgm:prSet presAssocID="{DA6B2AD5-2096-8748-A192-7558B15759B1}" presName="composite" presStyleCnt="0"/>
      <dgm:spPr/>
    </dgm:pt>
    <dgm:pt modelId="{53747923-9154-CC47-AE4A-58951DC845C4}" type="pres">
      <dgm:prSet presAssocID="{DA6B2AD5-2096-8748-A192-7558B15759B1}" presName="parTx" presStyleLbl="alignNode1" presStyleIdx="1" presStyleCnt="5">
        <dgm:presLayoutVars>
          <dgm:chMax val="0"/>
          <dgm:chPref val="0"/>
          <dgm:bulletEnabled val="1"/>
        </dgm:presLayoutVars>
      </dgm:prSet>
      <dgm:spPr/>
    </dgm:pt>
    <dgm:pt modelId="{FF7D70CC-D206-E041-A5F4-79CE37A731F5}" type="pres">
      <dgm:prSet presAssocID="{DA6B2AD5-2096-8748-A192-7558B15759B1}" presName="desTx" presStyleLbl="alignAccFollowNode1" presStyleIdx="1" presStyleCnt="5">
        <dgm:presLayoutVars>
          <dgm:bulletEnabled val="1"/>
        </dgm:presLayoutVars>
      </dgm:prSet>
      <dgm:spPr/>
    </dgm:pt>
    <dgm:pt modelId="{8680B877-7835-544A-8D89-EA0283009DA5}" type="pres">
      <dgm:prSet presAssocID="{BD7CA6E3-95CC-4944-8249-AD0D45103231}" presName="space" presStyleCnt="0"/>
      <dgm:spPr/>
    </dgm:pt>
    <dgm:pt modelId="{6CFA45FF-DC44-624F-82A4-DB8A3DE31909}" type="pres">
      <dgm:prSet presAssocID="{51AD7C17-6BA1-4841-ACBF-6B3157C089A0}" presName="composite" presStyleCnt="0"/>
      <dgm:spPr/>
    </dgm:pt>
    <dgm:pt modelId="{D8E0B274-1404-0947-AD77-05A697DCC73A}" type="pres">
      <dgm:prSet presAssocID="{51AD7C17-6BA1-4841-ACBF-6B3157C089A0}" presName="parTx" presStyleLbl="alignNode1" presStyleIdx="2" presStyleCnt="5">
        <dgm:presLayoutVars>
          <dgm:chMax val="0"/>
          <dgm:chPref val="0"/>
          <dgm:bulletEnabled val="1"/>
        </dgm:presLayoutVars>
      </dgm:prSet>
      <dgm:spPr/>
    </dgm:pt>
    <dgm:pt modelId="{225CAA21-F029-8449-AB10-17E6F7367490}" type="pres">
      <dgm:prSet presAssocID="{51AD7C17-6BA1-4841-ACBF-6B3157C089A0}" presName="desTx" presStyleLbl="alignAccFollowNode1" presStyleIdx="2" presStyleCnt="5">
        <dgm:presLayoutVars>
          <dgm:bulletEnabled val="1"/>
        </dgm:presLayoutVars>
      </dgm:prSet>
      <dgm:spPr/>
    </dgm:pt>
    <dgm:pt modelId="{EE3F16B4-189B-7B42-9A85-43FDF90B7ED5}" type="pres">
      <dgm:prSet presAssocID="{869EE9D6-D91F-DF40-B4BB-4A16DEDDAD02}" presName="space" presStyleCnt="0"/>
      <dgm:spPr/>
    </dgm:pt>
    <dgm:pt modelId="{917BB109-038D-3E47-98AB-6A750FD1756E}" type="pres">
      <dgm:prSet presAssocID="{A5EBB598-85A1-ED4A-BAD0-148DB6096708}" presName="composite" presStyleCnt="0"/>
      <dgm:spPr/>
    </dgm:pt>
    <dgm:pt modelId="{BCC8B97B-50FB-B449-93DD-9CF5941024C3}" type="pres">
      <dgm:prSet presAssocID="{A5EBB598-85A1-ED4A-BAD0-148DB6096708}" presName="parTx" presStyleLbl="alignNode1" presStyleIdx="3" presStyleCnt="5">
        <dgm:presLayoutVars>
          <dgm:chMax val="0"/>
          <dgm:chPref val="0"/>
          <dgm:bulletEnabled val="1"/>
        </dgm:presLayoutVars>
      </dgm:prSet>
      <dgm:spPr/>
    </dgm:pt>
    <dgm:pt modelId="{32CBF166-9F33-4945-B86C-39693E6B3A15}" type="pres">
      <dgm:prSet presAssocID="{A5EBB598-85A1-ED4A-BAD0-148DB6096708}" presName="desTx" presStyleLbl="alignAccFollowNode1" presStyleIdx="3" presStyleCnt="5">
        <dgm:presLayoutVars>
          <dgm:bulletEnabled val="1"/>
        </dgm:presLayoutVars>
      </dgm:prSet>
      <dgm:spPr/>
    </dgm:pt>
    <dgm:pt modelId="{C370686B-E6E6-1640-B485-588E98D48507}" type="pres">
      <dgm:prSet presAssocID="{03B46273-C96C-E44A-9EE5-0A32783ACA37}" presName="space" presStyleCnt="0"/>
      <dgm:spPr/>
    </dgm:pt>
    <dgm:pt modelId="{7879325B-B3A0-6146-A43C-0D6A4BBB1414}" type="pres">
      <dgm:prSet presAssocID="{9DFE3560-26F3-934E-AFB7-B32FEA13D1D4}" presName="composite" presStyleCnt="0"/>
      <dgm:spPr/>
    </dgm:pt>
    <dgm:pt modelId="{C6F18529-AE7F-D04C-A4FA-73560941A6B3}" type="pres">
      <dgm:prSet presAssocID="{9DFE3560-26F3-934E-AFB7-B32FEA13D1D4}" presName="parTx" presStyleLbl="alignNode1" presStyleIdx="4" presStyleCnt="5">
        <dgm:presLayoutVars>
          <dgm:chMax val="0"/>
          <dgm:chPref val="0"/>
          <dgm:bulletEnabled val="1"/>
        </dgm:presLayoutVars>
      </dgm:prSet>
      <dgm:spPr/>
    </dgm:pt>
    <dgm:pt modelId="{DA2B51A3-37F8-E348-AD40-18FC7D6FFEC7}" type="pres">
      <dgm:prSet presAssocID="{9DFE3560-26F3-934E-AFB7-B32FEA13D1D4}" presName="desTx" presStyleLbl="alignAccFollowNode1" presStyleIdx="4" presStyleCnt="5">
        <dgm:presLayoutVars>
          <dgm:bulletEnabled val="1"/>
        </dgm:presLayoutVars>
      </dgm:prSet>
      <dgm:spPr/>
    </dgm:pt>
  </dgm:ptLst>
  <dgm:cxnLst>
    <dgm:cxn modelId="{2E7F4B05-D83A-6A47-A722-425754D28C0C}" type="presOf" srcId="{9DFE3560-26F3-934E-AFB7-B32FEA13D1D4}" destId="{C6F18529-AE7F-D04C-A4FA-73560941A6B3}" srcOrd="0" destOrd="0" presId="urn:microsoft.com/office/officeart/2005/8/layout/hList1"/>
    <dgm:cxn modelId="{73F27A0A-BBD0-E448-B80B-E972AFBE9801}" type="presOf" srcId="{AC9E6510-2AE2-364B-8C8E-C0C2FB4A3656}" destId="{DA2B51A3-37F8-E348-AD40-18FC7D6FFEC7}" srcOrd="0" destOrd="4" presId="urn:microsoft.com/office/officeart/2005/8/layout/hList1"/>
    <dgm:cxn modelId="{C5DDDD0C-D66D-234A-9D00-FDF61C513FC9}" srcId="{F13FA357-5FAB-844C-9ED4-AE34DE81C28F}" destId="{3D65AD39-C60B-2B4A-B166-3AC5AF2CC316}" srcOrd="4" destOrd="0" parTransId="{3CCE122A-464D-2D4F-9183-815683933704}" sibTransId="{2AAED7A4-9836-294B-B314-8FAFDA00B769}"/>
    <dgm:cxn modelId="{3AE4DB13-0DF9-F842-A526-D871660F8AD1}" srcId="{51AD7C17-6BA1-4841-ACBF-6B3157C089A0}" destId="{F8C6ECBB-1BBA-8247-B25A-1CD839F6FA87}" srcOrd="0" destOrd="0" parTransId="{843FFFD5-5CD4-5B43-A10A-B154E98F13BB}" sibTransId="{90F0A68D-5CC8-EB4E-9883-39BF77CA8B36}"/>
    <dgm:cxn modelId="{9F8B9B17-A739-D44B-B39E-F462C5CC109D}" type="presOf" srcId="{65DC052D-32C6-C348-9C6F-CD7F9A03ED11}" destId="{B6C0672B-B435-1141-9F6C-4E557021DA47}" srcOrd="0" destOrd="0" presId="urn:microsoft.com/office/officeart/2005/8/layout/hList1"/>
    <dgm:cxn modelId="{C7E92A19-B726-5743-B250-BC152CC2C9BE}" type="presOf" srcId="{B7D4918F-610C-5D49-BE08-34ABA12BDA4A}" destId="{FF7D70CC-D206-E041-A5F4-79CE37A731F5}" srcOrd="0" destOrd="2" presId="urn:microsoft.com/office/officeart/2005/8/layout/hList1"/>
    <dgm:cxn modelId="{26381225-9181-484E-867A-9805364AB5F3}" srcId="{F13FA357-5FAB-844C-9ED4-AE34DE81C28F}" destId="{C55946E4-6FB9-0243-82E4-4FA85767ABCA}" srcOrd="5" destOrd="0" parTransId="{20AFEA2D-A42C-8A4D-9B7A-BC3C168BDCD7}" sibTransId="{D29B9D1C-675F-5340-B99F-466585E29CBD}"/>
    <dgm:cxn modelId="{38EF482B-A77A-5046-B1C9-834DE4E498B7}" type="presOf" srcId="{64C71270-7352-2C4C-A196-41103E4C6AA3}" destId="{E1B4CED5-993A-2447-8142-E1CF6E4633FF}" srcOrd="0" destOrd="0" presId="urn:microsoft.com/office/officeart/2005/8/layout/hList1"/>
    <dgm:cxn modelId="{55B8CF2D-4116-F844-9BE0-A669A3AF117B}" type="presOf" srcId="{90B71152-F491-8640-98A1-86B98986D4F3}" destId="{E1B4CED5-993A-2447-8142-E1CF6E4633FF}" srcOrd="0" destOrd="3" presId="urn:microsoft.com/office/officeart/2005/8/layout/hList1"/>
    <dgm:cxn modelId="{39502A2E-E968-DF45-AEB7-58F671CFC83D}" srcId="{9DFE3560-26F3-934E-AFB7-B32FEA13D1D4}" destId="{41DDB36C-CF02-0D4C-B8C5-36156BD2DE7D}" srcOrd="2" destOrd="0" parTransId="{79173EBA-A28E-BA45-8EBF-3BD4293414D5}" sibTransId="{83EDEB91-D247-B843-B278-C6CA2FD252AE}"/>
    <dgm:cxn modelId="{D180472E-6AA6-6D46-B159-A6F2E3C7C51E}" type="presOf" srcId="{51AD7C17-6BA1-4841-ACBF-6B3157C089A0}" destId="{D8E0B274-1404-0947-AD77-05A697DCC73A}" srcOrd="0" destOrd="0" presId="urn:microsoft.com/office/officeart/2005/8/layout/hList1"/>
    <dgm:cxn modelId="{BD98D934-C87A-D44A-A7D7-67F46E2C5E96}" type="presOf" srcId="{3F930A1F-B101-4B44-9AB9-AFE00D6ADF92}" destId="{32CBF166-9F33-4945-B86C-39693E6B3A15}" srcOrd="0" destOrd="2" presId="urn:microsoft.com/office/officeart/2005/8/layout/hList1"/>
    <dgm:cxn modelId="{53308E36-66D5-4445-92D5-2825D3AC1E5C}" type="presOf" srcId="{C55946E4-6FB9-0243-82E4-4FA85767ABCA}" destId="{E1B4CED5-993A-2447-8142-E1CF6E4633FF}" srcOrd="0" destOrd="5" presId="urn:microsoft.com/office/officeart/2005/8/layout/hList1"/>
    <dgm:cxn modelId="{DE211A3D-97B1-BD49-B561-85FB07D6F21B}" srcId="{65DC052D-32C6-C348-9C6F-CD7F9A03ED11}" destId="{DA6B2AD5-2096-8748-A192-7558B15759B1}" srcOrd="1" destOrd="0" parTransId="{1BFA4027-8008-2B45-A59F-332240D9A5E5}" sibTransId="{BD7CA6E3-95CC-4944-8249-AD0D45103231}"/>
    <dgm:cxn modelId="{9FD1CB3D-4731-CA44-BB34-293AE446B7FA}" srcId="{65DC052D-32C6-C348-9C6F-CD7F9A03ED11}" destId="{9DFE3560-26F3-934E-AFB7-B32FEA13D1D4}" srcOrd="4" destOrd="0" parTransId="{99AD41F9-9147-4A46-9F8A-53C19C15CE0C}" sibTransId="{4E5A6CEE-D337-7345-8D72-11AAF636B872}"/>
    <dgm:cxn modelId="{8A8B5561-F717-7645-B6D9-F7EC26409AA4}" srcId="{A5EBB598-85A1-ED4A-BAD0-148DB6096708}" destId="{3F930A1F-B101-4B44-9AB9-AFE00D6ADF92}" srcOrd="2" destOrd="0" parTransId="{7C7EC191-4409-4645-AA08-A15161CE8F94}" sibTransId="{54A5D042-3E1D-E14D-A7EB-60ADEB5CF0D4}"/>
    <dgm:cxn modelId="{A4EB3862-F994-114E-A55A-1209FC2D69A5}" srcId="{51AD7C17-6BA1-4841-ACBF-6B3157C089A0}" destId="{07B930C4-C31B-EA40-A955-78ADFCBCC712}" srcOrd="1" destOrd="0" parTransId="{AB57D14B-08D1-A64C-A7CB-A360C1FBA375}" sibTransId="{CD88E331-FDAA-BA4A-A2DA-BF6E4CC956A8}"/>
    <dgm:cxn modelId="{0E50A963-EE25-D645-B272-9627F2E08E93}" srcId="{DA6B2AD5-2096-8748-A192-7558B15759B1}" destId="{B5B12386-59DA-4240-A5CE-1BEEF26789DC}" srcOrd="1" destOrd="0" parTransId="{5EA9A05B-6D37-A24F-B67C-333E234936CF}" sibTransId="{9C0D50A3-C657-3242-9D10-5C5C05E4E62D}"/>
    <dgm:cxn modelId="{4D8BC844-B6FF-694D-85C3-6E241826797C}" type="presOf" srcId="{3D65AD39-C60B-2B4A-B166-3AC5AF2CC316}" destId="{E1B4CED5-993A-2447-8142-E1CF6E4633FF}" srcOrd="0" destOrd="4" presId="urn:microsoft.com/office/officeart/2005/8/layout/hList1"/>
    <dgm:cxn modelId="{CDABEE64-D0F8-BD47-A43F-016AF21C6FCD}" type="presOf" srcId="{B5B12386-59DA-4240-A5CE-1BEEF26789DC}" destId="{FF7D70CC-D206-E041-A5F4-79CE37A731F5}" srcOrd="0" destOrd="1" presId="urn:microsoft.com/office/officeart/2005/8/layout/hList1"/>
    <dgm:cxn modelId="{201DFD44-39E8-9B47-9DC3-2C16BAF126E5}" srcId="{DA6B2AD5-2096-8748-A192-7558B15759B1}" destId="{2A6CAD23-24B1-F74A-84DE-BEE802EE6E70}" srcOrd="0" destOrd="0" parTransId="{D4F775F0-2C60-4A4B-8A60-7E61EBF51CC1}" sibTransId="{DC3A951F-91F8-6643-92DD-CE341A4A61D3}"/>
    <dgm:cxn modelId="{50A77F45-061E-DE4A-BC23-365CF7A267C8}" srcId="{9DFE3560-26F3-934E-AFB7-B32FEA13D1D4}" destId="{9AA45CCE-5316-124A-A953-67806DE73B40}" srcOrd="1" destOrd="0" parTransId="{80314DDF-8DD6-A046-B7C3-088A2F4E1827}" sibTransId="{250FCFC0-90B4-CE42-90CB-67A6D89F6671}"/>
    <dgm:cxn modelId="{2F109E6C-180D-A147-8D15-B5D84EE3AF7D}" type="presOf" srcId="{BF2CCFD4-D4C9-2F4A-AE30-18352180BDCA}" destId="{DA2B51A3-37F8-E348-AD40-18FC7D6FFEC7}" srcOrd="0" destOrd="3" presId="urn:microsoft.com/office/officeart/2005/8/layout/hList1"/>
    <dgm:cxn modelId="{63069B6E-A94D-A843-A4F7-28830BFB3707}" srcId="{65DC052D-32C6-C348-9C6F-CD7F9A03ED11}" destId="{A5EBB598-85A1-ED4A-BAD0-148DB6096708}" srcOrd="3" destOrd="0" parTransId="{BC8EC08F-B679-AF4C-B27F-29CC171FA511}" sibTransId="{03B46273-C96C-E44A-9EE5-0A32783ACA37}"/>
    <dgm:cxn modelId="{D148AD4E-E9AE-3D43-98A6-32D78F3D5C47}" type="presOf" srcId="{3CF05E54-CB81-3845-ADDB-E00D29AB0F6A}" destId="{225CAA21-F029-8449-AB10-17E6F7367490}" srcOrd="0" destOrd="2" presId="urn:microsoft.com/office/officeart/2005/8/layout/hList1"/>
    <dgm:cxn modelId="{A42CB46E-8487-EB48-9FB2-753501756A0F}" srcId="{DA6B2AD5-2096-8748-A192-7558B15759B1}" destId="{8AA61DF1-FB42-CB4B-AA82-A4AEEB8C8D7D}" srcOrd="3" destOrd="0" parTransId="{2A8D6F0E-4994-0149-BB6C-ADE17514D36D}" sibTransId="{893FA05C-56E3-2547-B598-6023D9D2A45F}"/>
    <dgm:cxn modelId="{CEE17171-34A8-6B47-95C6-44EC9EE2FB4C}" type="presOf" srcId="{DA6B2AD5-2096-8748-A192-7558B15759B1}" destId="{53747923-9154-CC47-AE4A-58951DC845C4}" srcOrd="0" destOrd="0" presId="urn:microsoft.com/office/officeart/2005/8/layout/hList1"/>
    <dgm:cxn modelId="{1E79BD59-F389-4648-8038-74CB2E765F75}" type="presOf" srcId="{04929D06-69B8-F945-BC68-78395BF66B1C}" destId="{225CAA21-F029-8449-AB10-17E6F7367490}" srcOrd="0" destOrd="3" presId="urn:microsoft.com/office/officeart/2005/8/layout/hList1"/>
    <dgm:cxn modelId="{8B22A77D-48C1-1247-ABC2-18FAC443EDF7}" type="presOf" srcId="{9AA45CCE-5316-124A-A953-67806DE73B40}" destId="{DA2B51A3-37F8-E348-AD40-18FC7D6FFEC7}" srcOrd="0" destOrd="1" presId="urn:microsoft.com/office/officeart/2005/8/layout/hList1"/>
    <dgm:cxn modelId="{6571DA7E-7B93-2D40-B2A6-7B2517162D42}" srcId="{F13FA357-5FAB-844C-9ED4-AE34DE81C28F}" destId="{64C71270-7352-2C4C-A196-41103E4C6AA3}" srcOrd="0" destOrd="0" parTransId="{4F869105-0474-1D48-B9D6-5D632A88F8D6}" sibTransId="{C068EF66-A171-E040-9234-D715C852C840}"/>
    <dgm:cxn modelId="{03D1EB7E-E734-5A47-941F-809A4C703274}" srcId="{65DC052D-32C6-C348-9C6F-CD7F9A03ED11}" destId="{51AD7C17-6BA1-4841-ACBF-6B3157C089A0}" srcOrd="2" destOrd="0" parTransId="{D57A12A1-5445-6B43-9869-A77940770B8F}" sibTransId="{869EE9D6-D91F-DF40-B4BB-4A16DEDDAD02}"/>
    <dgm:cxn modelId="{E0BF2C90-98DC-CF41-ADA3-22D257B81275}" srcId="{9DFE3560-26F3-934E-AFB7-B32FEA13D1D4}" destId="{AC9E6510-2AE2-364B-8C8E-C0C2FB4A3656}" srcOrd="4" destOrd="0" parTransId="{EE148D2D-E23B-D44F-A4BF-ADAB472274FD}" sibTransId="{FEBFF601-709B-274B-B7F4-651D31A8A04A}"/>
    <dgm:cxn modelId="{4D0EEB90-5D98-EB49-9F09-4E61186FE547}" type="presOf" srcId="{7EDC4225-2A56-7D44-BF02-69783CCEADEC}" destId="{E1B4CED5-993A-2447-8142-E1CF6E4633FF}" srcOrd="0" destOrd="1" presId="urn:microsoft.com/office/officeart/2005/8/layout/hList1"/>
    <dgm:cxn modelId="{DB8FD192-85BB-1146-8757-454F36CDBA8A}" srcId="{DA6B2AD5-2096-8748-A192-7558B15759B1}" destId="{B7D4918F-610C-5D49-BE08-34ABA12BDA4A}" srcOrd="2" destOrd="0" parTransId="{9F361E0A-87A3-AB4D-92DD-7F3B3D7BA1BB}" sibTransId="{39653AB8-A187-0F47-A68C-04AA721AE33C}"/>
    <dgm:cxn modelId="{3F225E9C-9E16-8F4A-BCB5-F4DAA959B2B4}" srcId="{51AD7C17-6BA1-4841-ACBF-6B3157C089A0}" destId="{3CF05E54-CB81-3845-ADDB-E00D29AB0F6A}" srcOrd="2" destOrd="0" parTransId="{ADA58AFC-0405-2A44-88F6-336C84301F30}" sibTransId="{5937BFA0-00E5-6743-A562-6D960854CD09}"/>
    <dgm:cxn modelId="{CDB45AA0-6B03-D64C-9947-B2AA06BE9F3B}" type="presOf" srcId="{41DDB36C-CF02-0D4C-B8C5-36156BD2DE7D}" destId="{DA2B51A3-37F8-E348-AD40-18FC7D6FFEC7}" srcOrd="0" destOrd="2" presId="urn:microsoft.com/office/officeart/2005/8/layout/hList1"/>
    <dgm:cxn modelId="{073ABAA0-773D-FD49-9EEE-67395F3ACEB4}" type="presOf" srcId="{F13FA357-5FAB-844C-9ED4-AE34DE81C28F}" destId="{5FD3DACC-147B-4643-8662-C0083CDD4E22}" srcOrd="0" destOrd="0" presId="urn:microsoft.com/office/officeart/2005/8/layout/hList1"/>
    <dgm:cxn modelId="{3C4A2EA3-DEC5-DD41-A13D-75C5FD38F9F4}" srcId="{A5EBB598-85A1-ED4A-BAD0-148DB6096708}" destId="{1B1046A3-34DA-2946-A91A-233C69E3333F}" srcOrd="0" destOrd="0" parTransId="{54AE6F27-7B4E-BB4C-88FD-937C9E59EB6C}" sibTransId="{D025342D-0BFE-224F-90C7-F5679B7A66F0}"/>
    <dgm:cxn modelId="{8622A9A9-6916-334F-8A5F-0785DA552339}" srcId="{65DC052D-32C6-C348-9C6F-CD7F9A03ED11}" destId="{F13FA357-5FAB-844C-9ED4-AE34DE81C28F}" srcOrd="0" destOrd="0" parTransId="{43C934AD-DA0F-1A49-84F3-5CB9EF096C6F}" sibTransId="{C63B2AF5-C65F-534B-B508-BF828747C026}"/>
    <dgm:cxn modelId="{29C8F5AA-1B38-5743-A0AF-D79068D813E1}" srcId="{F13FA357-5FAB-844C-9ED4-AE34DE81C28F}" destId="{7EDC4225-2A56-7D44-BF02-69783CCEADEC}" srcOrd="1" destOrd="0" parTransId="{9622B568-4082-5F48-ABE8-F3150ACE3B99}" sibTransId="{1A101A76-C18E-D742-8721-321138575BCB}"/>
    <dgm:cxn modelId="{980312AB-0891-8F4B-A032-37A4C6A0CCB6}" srcId="{51AD7C17-6BA1-4841-ACBF-6B3157C089A0}" destId="{04929D06-69B8-F945-BC68-78395BF66B1C}" srcOrd="3" destOrd="0" parTransId="{864C6BC5-31BB-224E-AB3E-FBBD01A3938B}" sibTransId="{4C1BE7B3-8BFF-C04A-AD98-9F2DAEBECF61}"/>
    <dgm:cxn modelId="{D6CC7DB9-A598-2849-AEF6-4AA66DF490E0}" type="presOf" srcId="{1CA478CD-BBD5-2B43-BABA-F27B5C6B4640}" destId="{DA2B51A3-37F8-E348-AD40-18FC7D6FFEC7}" srcOrd="0" destOrd="0" presId="urn:microsoft.com/office/officeart/2005/8/layout/hList1"/>
    <dgm:cxn modelId="{81BADCBE-B18A-1B40-A0B7-5C75E92F9EF5}" type="presOf" srcId="{F8C6ECBB-1BBA-8247-B25A-1CD839F6FA87}" destId="{225CAA21-F029-8449-AB10-17E6F7367490}" srcOrd="0" destOrd="0" presId="urn:microsoft.com/office/officeart/2005/8/layout/hList1"/>
    <dgm:cxn modelId="{7450D8C5-38B5-934F-9AD5-8A51494176EF}" type="presOf" srcId="{A5EBB598-85A1-ED4A-BAD0-148DB6096708}" destId="{BCC8B97B-50FB-B449-93DD-9CF5941024C3}" srcOrd="0" destOrd="0" presId="urn:microsoft.com/office/officeart/2005/8/layout/hList1"/>
    <dgm:cxn modelId="{B0C06CC6-5B39-364F-BE93-9CA24FC7F753}" type="presOf" srcId="{1B1046A3-34DA-2946-A91A-233C69E3333F}" destId="{32CBF166-9F33-4945-B86C-39693E6B3A15}" srcOrd="0" destOrd="0" presId="urn:microsoft.com/office/officeart/2005/8/layout/hList1"/>
    <dgm:cxn modelId="{AF9AFFC6-C969-2043-803F-C9FFDAE22628}" type="presOf" srcId="{4FB9FEB8-563B-9A46-BCEE-E3D506C63AFF}" destId="{32CBF166-9F33-4945-B86C-39693E6B3A15}" srcOrd="0" destOrd="1" presId="urn:microsoft.com/office/officeart/2005/8/layout/hList1"/>
    <dgm:cxn modelId="{26A6D9DA-E269-584F-A4F1-CD8D72AAB256}" srcId="{9DFE3560-26F3-934E-AFB7-B32FEA13D1D4}" destId="{BF2CCFD4-D4C9-2F4A-AE30-18352180BDCA}" srcOrd="3" destOrd="0" parTransId="{D765FE95-35B1-DA4E-A96B-3A900518DD8F}" sibTransId="{1D63F3D9-5599-EF4A-9790-53E62A96037B}"/>
    <dgm:cxn modelId="{BB70A0E2-51CC-CD42-9663-7D22F23E1BB2}" srcId="{9DFE3560-26F3-934E-AFB7-B32FEA13D1D4}" destId="{1CA478CD-BBD5-2B43-BABA-F27B5C6B4640}" srcOrd="0" destOrd="0" parTransId="{4434AB5F-F688-3D4F-8F76-5BFAB04071BF}" sibTransId="{78DB4B51-C928-E040-A794-29A5A721EF82}"/>
    <dgm:cxn modelId="{7DB8F6E7-FA7B-4349-B3FD-BA38EAC72D3A}" srcId="{A5EBB598-85A1-ED4A-BAD0-148DB6096708}" destId="{8D1BF87E-53AD-3541-83F7-60D072FF24E2}" srcOrd="3" destOrd="0" parTransId="{E3B904A0-8C8A-2047-809E-8AAB102C4FB8}" sibTransId="{E6A1806D-7D7A-B04C-B2B4-3D47DDA9C522}"/>
    <dgm:cxn modelId="{DE4ACEE8-D28E-984C-96AD-F7E2F2EAEA36}" srcId="{A5EBB598-85A1-ED4A-BAD0-148DB6096708}" destId="{4FB9FEB8-563B-9A46-BCEE-E3D506C63AFF}" srcOrd="1" destOrd="0" parTransId="{AD595A1C-FD5F-C041-95BA-E9F11B241AE1}" sibTransId="{F5EF420A-3F94-0547-9C5F-C7ADB2F28ECA}"/>
    <dgm:cxn modelId="{16037FE9-CB79-3B4D-A568-61040B4A5A32}" type="presOf" srcId="{07B930C4-C31B-EA40-A955-78ADFCBCC712}" destId="{225CAA21-F029-8449-AB10-17E6F7367490}" srcOrd="0" destOrd="1" presId="urn:microsoft.com/office/officeart/2005/8/layout/hList1"/>
    <dgm:cxn modelId="{543FF8EB-C8AC-394D-927D-39E2D466CAF7}" srcId="{F13FA357-5FAB-844C-9ED4-AE34DE81C28F}" destId="{90B71152-F491-8640-98A1-86B98986D4F3}" srcOrd="3" destOrd="0" parTransId="{8AF3CD7A-D749-C545-8423-7FAB26DD8F96}" sibTransId="{9595263F-CEA2-1A4E-A371-A98DC7409585}"/>
    <dgm:cxn modelId="{1A424CEC-28FF-894F-99E6-D15DF9E1A015}" srcId="{F13FA357-5FAB-844C-9ED4-AE34DE81C28F}" destId="{FD386331-1A8A-7B41-8E6D-8B8513B97A18}" srcOrd="2" destOrd="0" parTransId="{F8E88F33-5C8D-BF47-899C-0065226C4D79}" sibTransId="{9C577BBE-7C7B-8B46-A155-EEDE2205C970}"/>
    <dgm:cxn modelId="{C65EEDED-E985-3540-BDCC-20606853BEFD}" type="presOf" srcId="{FD386331-1A8A-7B41-8E6D-8B8513B97A18}" destId="{E1B4CED5-993A-2447-8142-E1CF6E4633FF}" srcOrd="0" destOrd="2" presId="urn:microsoft.com/office/officeart/2005/8/layout/hList1"/>
    <dgm:cxn modelId="{C1C8E5F0-F239-CD44-9F76-69DB681C3C37}" type="presOf" srcId="{2A6CAD23-24B1-F74A-84DE-BEE802EE6E70}" destId="{FF7D70CC-D206-E041-A5F4-79CE37A731F5}" srcOrd="0" destOrd="0" presId="urn:microsoft.com/office/officeart/2005/8/layout/hList1"/>
    <dgm:cxn modelId="{5C5B5BF4-AD39-C34F-A5DC-C8D7744CA765}" type="presOf" srcId="{8AA61DF1-FB42-CB4B-AA82-A4AEEB8C8D7D}" destId="{FF7D70CC-D206-E041-A5F4-79CE37A731F5}" srcOrd="0" destOrd="3" presId="urn:microsoft.com/office/officeart/2005/8/layout/hList1"/>
    <dgm:cxn modelId="{8D6A57F4-B2DF-1642-ABC0-627C70F05408}" type="presOf" srcId="{8D1BF87E-53AD-3541-83F7-60D072FF24E2}" destId="{32CBF166-9F33-4945-B86C-39693E6B3A15}" srcOrd="0" destOrd="3" presId="urn:microsoft.com/office/officeart/2005/8/layout/hList1"/>
    <dgm:cxn modelId="{F59F3182-557C-0143-AD6D-017F557453E3}" type="presParOf" srcId="{B6C0672B-B435-1141-9F6C-4E557021DA47}" destId="{DD90C38D-234A-224B-92A1-2F5B0B8120CA}" srcOrd="0" destOrd="0" presId="urn:microsoft.com/office/officeart/2005/8/layout/hList1"/>
    <dgm:cxn modelId="{4D2494AD-7C17-7849-93ED-E96243925FE4}" type="presParOf" srcId="{DD90C38D-234A-224B-92A1-2F5B0B8120CA}" destId="{5FD3DACC-147B-4643-8662-C0083CDD4E22}" srcOrd="0" destOrd="0" presId="urn:microsoft.com/office/officeart/2005/8/layout/hList1"/>
    <dgm:cxn modelId="{5F451AA3-24A3-9E45-A697-A7F902B9ABC5}" type="presParOf" srcId="{DD90C38D-234A-224B-92A1-2F5B0B8120CA}" destId="{E1B4CED5-993A-2447-8142-E1CF6E4633FF}" srcOrd="1" destOrd="0" presId="urn:microsoft.com/office/officeart/2005/8/layout/hList1"/>
    <dgm:cxn modelId="{23A38E2B-9342-2B47-AC3B-2D6855E577C8}" type="presParOf" srcId="{B6C0672B-B435-1141-9F6C-4E557021DA47}" destId="{869AB26E-7E4A-944A-B954-4390DD2E15C2}" srcOrd="1" destOrd="0" presId="urn:microsoft.com/office/officeart/2005/8/layout/hList1"/>
    <dgm:cxn modelId="{6A35894A-8F01-944D-8003-1F5F7492AE03}" type="presParOf" srcId="{B6C0672B-B435-1141-9F6C-4E557021DA47}" destId="{60CC8DA0-E9BB-9F4A-8830-3835800C821A}" srcOrd="2" destOrd="0" presId="urn:microsoft.com/office/officeart/2005/8/layout/hList1"/>
    <dgm:cxn modelId="{B351A2B9-75CE-254D-B306-809D5F5FEF60}" type="presParOf" srcId="{60CC8DA0-E9BB-9F4A-8830-3835800C821A}" destId="{53747923-9154-CC47-AE4A-58951DC845C4}" srcOrd="0" destOrd="0" presId="urn:microsoft.com/office/officeart/2005/8/layout/hList1"/>
    <dgm:cxn modelId="{BDFE5B3A-D918-8847-9039-F2438207ABA6}" type="presParOf" srcId="{60CC8DA0-E9BB-9F4A-8830-3835800C821A}" destId="{FF7D70CC-D206-E041-A5F4-79CE37A731F5}" srcOrd="1" destOrd="0" presId="urn:microsoft.com/office/officeart/2005/8/layout/hList1"/>
    <dgm:cxn modelId="{F4DEE6D1-EF77-CE40-852F-3ED72C37608C}" type="presParOf" srcId="{B6C0672B-B435-1141-9F6C-4E557021DA47}" destId="{8680B877-7835-544A-8D89-EA0283009DA5}" srcOrd="3" destOrd="0" presId="urn:microsoft.com/office/officeart/2005/8/layout/hList1"/>
    <dgm:cxn modelId="{265F93E6-E1C1-F04F-B205-D76B31B1DC69}" type="presParOf" srcId="{B6C0672B-B435-1141-9F6C-4E557021DA47}" destId="{6CFA45FF-DC44-624F-82A4-DB8A3DE31909}" srcOrd="4" destOrd="0" presId="urn:microsoft.com/office/officeart/2005/8/layout/hList1"/>
    <dgm:cxn modelId="{5A4361B2-661C-604D-9323-730AE1DDFC29}" type="presParOf" srcId="{6CFA45FF-DC44-624F-82A4-DB8A3DE31909}" destId="{D8E0B274-1404-0947-AD77-05A697DCC73A}" srcOrd="0" destOrd="0" presId="urn:microsoft.com/office/officeart/2005/8/layout/hList1"/>
    <dgm:cxn modelId="{1EFFB832-4D6C-354F-858E-33073A48B89C}" type="presParOf" srcId="{6CFA45FF-DC44-624F-82A4-DB8A3DE31909}" destId="{225CAA21-F029-8449-AB10-17E6F7367490}" srcOrd="1" destOrd="0" presId="urn:microsoft.com/office/officeart/2005/8/layout/hList1"/>
    <dgm:cxn modelId="{D0BD50DD-5C4B-7D45-8B96-6712B70B00E9}" type="presParOf" srcId="{B6C0672B-B435-1141-9F6C-4E557021DA47}" destId="{EE3F16B4-189B-7B42-9A85-43FDF90B7ED5}" srcOrd="5" destOrd="0" presId="urn:microsoft.com/office/officeart/2005/8/layout/hList1"/>
    <dgm:cxn modelId="{CE475761-A154-8549-AA2F-BC8E7F060270}" type="presParOf" srcId="{B6C0672B-B435-1141-9F6C-4E557021DA47}" destId="{917BB109-038D-3E47-98AB-6A750FD1756E}" srcOrd="6" destOrd="0" presId="urn:microsoft.com/office/officeart/2005/8/layout/hList1"/>
    <dgm:cxn modelId="{D302B6D2-5D32-CB4E-9769-C066AF6EA548}" type="presParOf" srcId="{917BB109-038D-3E47-98AB-6A750FD1756E}" destId="{BCC8B97B-50FB-B449-93DD-9CF5941024C3}" srcOrd="0" destOrd="0" presId="urn:microsoft.com/office/officeart/2005/8/layout/hList1"/>
    <dgm:cxn modelId="{632447AD-822C-3747-8A4E-0D59E3595304}" type="presParOf" srcId="{917BB109-038D-3E47-98AB-6A750FD1756E}" destId="{32CBF166-9F33-4945-B86C-39693E6B3A15}" srcOrd="1" destOrd="0" presId="urn:microsoft.com/office/officeart/2005/8/layout/hList1"/>
    <dgm:cxn modelId="{E88886C8-559C-154D-B312-D08A9EF29877}" type="presParOf" srcId="{B6C0672B-B435-1141-9F6C-4E557021DA47}" destId="{C370686B-E6E6-1640-B485-588E98D48507}" srcOrd="7" destOrd="0" presId="urn:microsoft.com/office/officeart/2005/8/layout/hList1"/>
    <dgm:cxn modelId="{DC852D14-CE09-7A44-A348-F5DE2278827E}" type="presParOf" srcId="{B6C0672B-B435-1141-9F6C-4E557021DA47}" destId="{7879325B-B3A0-6146-A43C-0D6A4BBB1414}" srcOrd="8" destOrd="0" presId="urn:microsoft.com/office/officeart/2005/8/layout/hList1"/>
    <dgm:cxn modelId="{3F940492-7495-3D48-AE4F-0F901714156C}" type="presParOf" srcId="{7879325B-B3A0-6146-A43C-0D6A4BBB1414}" destId="{C6F18529-AE7F-D04C-A4FA-73560941A6B3}" srcOrd="0" destOrd="0" presId="urn:microsoft.com/office/officeart/2005/8/layout/hList1"/>
    <dgm:cxn modelId="{D68B7292-98F3-9E47-8C5B-05A52FFD0138}" type="presParOf" srcId="{7879325B-B3A0-6146-A43C-0D6A4BBB1414}" destId="{DA2B51A3-37F8-E348-AD40-18FC7D6FFEC7}"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FF6B56D-E896-4E46-924A-CB38CE0ED06D}" type="doc">
      <dgm:prSet loTypeId="urn:microsoft.com/office/officeart/2011/layout/HexagonRadial" loCatId="cycle" qsTypeId="urn:microsoft.com/office/officeart/2005/8/quickstyle/simple1" qsCatId="simple" csTypeId="urn:microsoft.com/office/officeart/2005/8/colors/colorful5" csCatId="colorful" phldr="1"/>
      <dgm:spPr/>
      <dgm:t>
        <a:bodyPr/>
        <a:lstStyle/>
        <a:p>
          <a:endParaRPr lang="en-US"/>
        </a:p>
      </dgm:t>
    </dgm:pt>
    <dgm:pt modelId="{CACA6B69-56EB-4B3A-894A-195BB2388C3C}">
      <dgm:prSet phldrT="[Text]" custT="1"/>
      <dgm:spPr>
        <a:xfrm>
          <a:off x="1975746" y="1418109"/>
          <a:ext cx="1802478" cy="1559217"/>
        </a:xfrm>
        <a:prstGeom prst="hexagon">
          <a:avLst>
            <a:gd name="adj" fmla="val 28570"/>
            <a:gd name="vf" fmla="val 115470"/>
          </a:avLst>
        </a:prstGeom>
        <a:solidFill>
          <a:srgbClr val="015596">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2000" b="1">
              <a:solidFill>
                <a:sysClr val="window" lastClr="FFFFFF"/>
              </a:solidFill>
              <a:latin typeface="Calibri" panose="020F0502020204030204"/>
              <a:ea typeface="+mn-ea"/>
              <a:cs typeface="+mn-cs"/>
            </a:rPr>
            <a:t>Plan Elements</a:t>
          </a:r>
        </a:p>
      </dgm:t>
    </dgm:pt>
    <dgm:pt modelId="{9BAD9CCA-B4F3-4D89-94A2-F2679840DB1C}" type="parTrans" cxnId="{3D029F5C-9AF9-456F-9D56-A6EF027B2706}">
      <dgm:prSet/>
      <dgm:spPr/>
      <dgm:t>
        <a:bodyPr/>
        <a:lstStyle/>
        <a:p>
          <a:endParaRPr lang="en-US" sz="2800" b="1"/>
        </a:p>
      </dgm:t>
    </dgm:pt>
    <dgm:pt modelId="{9B3A1247-ABDB-4AE7-B26E-B197EB270A8D}" type="sibTrans" cxnId="{3D029F5C-9AF9-456F-9D56-A6EF027B2706}">
      <dgm:prSet/>
      <dgm:spPr/>
      <dgm:t>
        <a:bodyPr/>
        <a:lstStyle/>
        <a:p>
          <a:endParaRPr lang="en-US" sz="2800" b="1"/>
        </a:p>
      </dgm:t>
    </dgm:pt>
    <dgm:pt modelId="{2FDF6A47-91BF-42D9-A5A1-C06F72308673}">
      <dgm:prSet phldrT="[Text]" custT="1"/>
      <dgm:spPr>
        <a:xfrm>
          <a:off x="2141781" y="0"/>
          <a:ext cx="1477118" cy="1277881"/>
        </a:xfrm>
        <a:prstGeom prst="hexagon">
          <a:avLst>
            <a:gd name="adj" fmla="val 28570"/>
            <a:gd name="vf" fmla="val 115470"/>
          </a:avLst>
        </a:prstGeom>
        <a:solidFill>
          <a:srgbClr val="014273">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200" b="1">
              <a:solidFill>
                <a:sysClr val="window" lastClr="FFFFFF"/>
              </a:solidFill>
              <a:latin typeface="Calibri" panose="020F0502020204030204"/>
              <a:ea typeface="+mn-ea"/>
              <a:cs typeface="+mn-cs"/>
            </a:rPr>
            <a:t>Data Type</a:t>
          </a:r>
        </a:p>
      </dgm:t>
    </dgm:pt>
    <dgm:pt modelId="{F22E49B4-9BCE-4BB6-BD07-6D28C9495591}" type="parTrans" cxnId="{22B55C53-490F-4FF3-8D25-FEE90C7BBE6B}">
      <dgm:prSet/>
      <dgm:spPr/>
      <dgm:t>
        <a:bodyPr/>
        <a:lstStyle/>
        <a:p>
          <a:endParaRPr lang="en-US" sz="2800" b="1"/>
        </a:p>
      </dgm:t>
    </dgm:pt>
    <dgm:pt modelId="{56DB0BE4-5E3A-475D-9C41-74D804F22710}" type="sibTrans" cxnId="{22B55C53-490F-4FF3-8D25-FEE90C7BBE6B}">
      <dgm:prSet/>
      <dgm:spPr/>
      <dgm:t>
        <a:bodyPr/>
        <a:lstStyle/>
        <a:p>
          <a:endParaRPr lang="en-US" sz="2800" b="1"/>
        </a:p>
      </dgm:t>
    </dgm:pt>
    <dgm:pt modelId="{C153C3CD-940C-4F14-BC3C-ED044D77575B}">
      <dgm:prSet phldrT="[Text]" custT="1"/>
      <dgm:spPr>
        <a:xfrm>
          <a:off x="3496470" y="785982"/>
          <a:ext cx="1477118" cy="1277881"/>
        </a:xfrm>
        <a:prstGeom prst="hexagon">
          <a:avLst>
            <a:gd name="adj" fmla="val 28570"/>
            <a:gd name="vf" fmla="val 115470"/>
          </a:avLst>
        </a:prstGeom>
        <a:solidFill>
          <a:srgbClr val="014273">
            <a:hueOff val="-1369744"/>
            <a:satOff val="-2741"/>
            <a:lumOff val="55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200" b="1">
              <a:solidFill>
                <a:sysClr val="window" lastClr="FFFFFF"/>
              </a:solidFill>
              <a:latin typeface="Calibri" panose="020F0502020204030204"/>
              <a:ea typeface="+mn-ea"/>
              <a:cs typeface="+mn-cs"/>
            </a:rPr>
            <a:t>Related tools, Software and/or Code</a:t>
          </a:r>
        </a:p>
      </dgm:t>
    </dgm:pt>
    <dgm:pt modelId="{FD663FA7-3BB4-42C8-B791-2CA3D22BA615}" type="parTrans" cxnId="{19280168-C573-4D2E-B606-21A53852B408}">
      <dgm:prSet/>
      <dgm:spPr/>
      <dgm:t>
        <a:bodyPr/>
        <a:lstStyle/>
        <a:p>
          <a:endParaRPr lang="en-US" sz="2800" b="1"/>
        </a:p>
      </dgm:t>
    </dgm:pt>
    <dgm:pt modelId="{CD08E9F1-6ED3-4BE2-964C-CC2AF5086FD7}" type="sibTrans" cxnId="{19280168-C573-4D2E-B606-21A53852B408}">
      <dgm:prSet/>
      <dgm:spPr/>
      <dgm:t>
        <a:bodyPr/>
        <a:lstStyle/>
        <a:p>
          <a:endParaRPr lang="en-US" sz="2800" b="1"/>
        </a:p>
      </dgm:t>
    </dgm:pt>
    <dgm:pt modelId="{35CEB746-245A-4FB8-8B62-BD999C66D082}">
      <dgm:prSet phldrT="[Text]" custT="1"/>
      <dgm:spPr>
        <a:xfrm>
          <a:off x="3496470" y="2331133"/>
          <a:ext cx="1477118" cy="1277881"/>
        </a:xfrm>
        <a:prstGeom prst="hexagon">
          <a:avLst>
            <a:gd name="adj" fmla="val 28570"/>
            <a:gd name="vf" fmla="val 115470"/>
          </a:avLst>
        </a:prstGeom>
        <a:solidFill>
          <a:srgbClr val="014273">
            <a:hueOff val="-2739489"/>
            <a:satOff val="-5481"/>
            <a:lumOff val="110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200" b="1">
              <a:solidFill>
                <a:sysClr val="window" lastClr="FFFFFF"/>
              </a:solidFill>
              <a:latin typeface="Calibri" panose="020F0502020204030204"/>
              <a:ea typeface="+mn-ea"/>
              <a:cs typeface="+mn-cs"/>
            </a:rPr>
            <a:t>Standards</a:t>
          </a:r>
        </a:p>
      </dgm:t>
    </dgm:pt>
    <dgm:pt modelId="{7B0AFF97-EFF4-4BC6-9A16-6DC91A3A8888}" type="parTrans" cxnId="{02908F10-9CFF-4971-96C4-D6B88429B4F0}">
      <dgm:prSet/>
      <dgm:spPr/>
      <dgm:t>
        <a:bodyPr/>
        <a:lstStyle/>
        <a:p>
          <a:endParaRPr lang="en-US" sz="2800" b="1"/>
        </a:p>
      </dgm:t>
    </dgm:pt>
    <dgm:pt modelId="{C8D11A6F-6C67-437D-9AF7-19DE3889249A}" type="sibTrans" cxnId="{02908F10-9CFF-4971-96C4-D6B88429B4F0}">
      <dgm:prSet/>
      <dgm:spPr/>
      <dgm:t>
        <a:bodyPr/>
        <a:lstStyle/>
        <a:p>
          <a:endParaRPr lang="en-US" sz="2800" b="1"/>
        </a:p>
      </dgm:t>
    </dgm:pt>
    <dgm:pt modelId="{F00FFE79-90E3-4296-A89E-926B48F99B72}">
      <dgm:prSet phldrT="[Text]" custT="1"/>
      <dgm:spPr>
        <a:xfrm>
          <a:off x="2070953" y="3117994"/>
          <a:ext cx="1618774" cy="1277881"/>
        </a:xfrm>
        <a:prstGeom prst="hexagon">
          <a:avLst>
            <a:gd name="adj" fmla="val 28570"/>
            <a:gd name="vf" fmla="val 115470"/>
          </a:avLst>
        </a:prstGeom>
        <a:solidFill>
          <a:srgbClr val="014273">
            <a:hueOff val="-4109234"/>
            <a:satOff val="-8222"/>
            <a:lumOff val="165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200" b="1">
              <a:solidFill>
                <a:sysClr val="window" lastClr="FFFFFF"/>
              </a:solidFill>
              <a:latin typeface="Calibri" panose="020F0502020204030204"/>
              <a:ea typeface="+mn-ea"/>
              <a:cs typeface="+mn-cs"/>
            </a:rPr>
            <a:t>Data Preservation, Access and Associated Timelines</a:t>
          </a:r>
        </a:p>
      </dgm:t>
    </dgm:pt>
    <dgm:pt modelId="{C90AFF68-1C9E-4E5A-AB8E-0C9583BAFD52}" type="parTrans" cxnId="{5C46600E-71E1-4900-8073-B2BAE108420F}">
      <dgm:prSet/>
      <dgm:spPr/>
      <dgm:t>
        <a:bodyPr/>
        <a:lstStyle/>
        <a:p>
          <a:endParaRPr lang="en-US" sz="2800" b="1"/>
        </a:p>
      </dgm:t>
    </dgm:pt>
    <dgm:pt modelId="{E92031AE-414E-4394-B2A5-6C5004A533B9}" type="sibTrans" cxnId="{5C46600E-71E1-4900-8073-B2BAE108420F}">
      <dgm:prSet/>
      <dgm:spPr/>
      <dgm:t>
        <a:bodyPr/>
        <a:lstStyle/>
        <a:p>
          <a:endParaRPr lang="en-US" sz="2800" b="1"/>
        </a:p>
      </dgm:t>
    </dgm:pt>
    <dgm:pt modelId="{E7BDEB0A-7F81-4A4F-A091-07158F840E07}">
      <dgm:prSet phldrT="[Text]" custT="1"/>
      <dgm:spPr>
        <a:xfrm>
          <a:off x="544855" y="2332012"/>
          <a:ext cx="1708302" cy="1277881"/>
        </a:xfrm>
        <a:prstGeom prst="hexagon">
          <a:avLst>
            <a:gd name="adj" fmla="val 28570"/>
            <a:gd name="vf" fmla="val 115470"/>
          </a:avLst>
        </a:prstGeom>
        <a:solidFill>
          <a:srgbClr val="014273">
            <a:hueOff val="-5478978"/>
            <a:satOff val="-10962"/>
            <a:lumOff val="220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200" b="1">
              <a:solidFill>
                <a:sysClr val="window" lastClr="FFFFFF"/>
              </a:solidFill>
              <a:latin typeface="Calibri" panose="020F0502020204030204"/>
              <a:ea typeface="+mn-ea"/>
              <a:cs typeface="+mn-cs"/>
            </a:rPr>
            <a:t>Access, Distribution, or Reuse Considerations</a:t>
          </a:r>
        </a:p>
      </dgm:t>
    </dgm:pt>
    <dgm:pt modelId="{BE722F28-9641-44CE-AF4E-D311AFB21E83}" type="parTrans" cxnId="{0D6F39F1-873D-4EE2-AAEF-94FF28D506B1}">
      <dgm:prSet/>
      <dgm:spPr/>
      <dgm:t>
        <a:bodyPr/>
        <a:lstStyle/>
        <a:p>
          <a:endParaRPr lang="en-US" sz="2800" b="1"/>
        </a:p>
      </dgm:t>
    </dgm:pt>
    <dgm:pt modelId="{8BD3FF16-B990-43D9-B2F8-2EA662F3134B}" type="sibTrans" cxnId="{0D6F39F1-873D-4EE2-AAEF-94FF28D506B1}">
      <dgm:prSet/>
      <dgm:spPr/>
      <dgm:t>
        <a:bodyPr/>
        <a:lstStyle/>
        <a:p>
          <a:endParaRPr lang="en-US" sz="2800" b="1"/>
        </a:p>
      </dgm:t>
    </dgm:pt>
    <dgm:pt modelId="{7BF64A63-10EB-477C-97E4-62558898A107}">
      <dgm:prSet phldrT="[Text]" custT="1"/>
      <dgm:spPr>
        <a:xfrm>
          <a:off x="780802" y="784224"/>
          <a:ext cx="1477118" cy="1277881"/>
        </a:xfrm>
        <a:prstGeom prst="hexagon">
          <a:avLst>
            <a:gd name="adj" fmla="val 28570"/>
            <a:gd name="vf" fmla="val 115470"/>
          </a:avLst>
        </a:prstGeom>
        <a:solidFill>
          <a:srgbClr val="014273">
            <a:hueOff val="-6848722"/>
            <a:satOff val="-13703"/>
            <a:lumOff val="275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200" b="1">
              <a:solidFill>
                <a:sysClr val="window" lastClr="FFFFFF"/>
              </a:solidFill>
              <a:latin typeface="Calibri" panose="020F0502020204030204"/>
              <a:ea typeface="+mn-ea"/>
              <a:cs typeface="+mn-cs"/>
            </a:rPr>
            <a:t>Oversight of Data Management and Sharing</a:t>
          </a:r>
        </a:p>
      </dgm:t>
    </dgm:pt>
    <dgm:pt modelId="{8CB27227-7B76-400D-B196-1313AB937842}" type="parTrans" cxnId="{99421969-3D96-458F-A7B2-9D562DE32287}">
      <dgm:prSet/>
      <dgm:spPr/>
      <dgm:t>
        <a:bodyPr/>
        <a:lstStyle/>
        <a:p>
          <a:endParaRPr lang="en-US" sz="2800" b="1"/>
        </a:p>
      </dgm:t>
    </dgm:pt>
    <dgm:pt modelId="{BD13C853-7178-4005-ADAA-106A71CFD714}" type="sibTrans" cxnId="{99421969-3D96-458F-A7B2-9D562DE32287}">
      <dgm:prSet/>
      <dgm:spPr/>
      <dgm:t>
        <a:bodyPr/>
        <a:lstStyle/>
        <a:p>
          <a:endParaRPr lang="en-US" sz="2800" b="1"/>
        </a:p>
      </dgm:t>
    </dgm:pt>
    <dgm:pt modelId="{52945470-37AC-4BFC-9C30-0961BFA01851}" type="pres">
      <dgm:prSet presAssocID="{5FF6B56D-E896-4E46-924A-CB38CE0ED06D}" presName="Name0" presStyleCnt="0">
        <dgm:presLayoutVars>
          <dgm:chMax val="1"/>
          <dgm:chPref val="1"/>
          <dgm:dir/>
          <dgm:animOne val="branch"/>
          <dgm:animLvl val="lvl"/>
        </dgm:presLayoutVars>
      </dgm:prSet>
      <dgm:spPr/>
    </dgm:pt>
    <dgm:pt modelId="{8B1F6FA0-9760-45F5-BE04-5DFA6CFBE050}" type="pres">
      <dgm:prSet presAssocID="{CACA6B69-56EB-4B3A-894A-195BB2388C3C}" presName="Parent" presStyleLbl="node0" presStyleIdx="0" presStyleCnt="1">
        <dgm:presLayoutVars>
          <dgm:chMax val="6"/>
          <dgm:chPref val="6"/>
        </dgm:presLayoutVars>
      </dgm:prSet>
      <dgm:spPr/>
    </dgm:pt>
    <dgm:pt modelId="{56B28F1F-F166-4F94-9876-7F2F086DF7B2}" type="pres">
      <dgm:prSet presAssocID="{2FDF6A47-91BF-42D9-A5A1-C06F72308673}" presName="Accent1" presStyleCnt="0"/>
      <dgm:spPr/>
    </dgm:pt>
    <dgm:pt modelId="{08FA640F-1C9A-4D6D-B279-0F2B11FC1A40}" type="pres">
      <dgm:prSet presAssocID="{2FDF6A47-91BF-42D9-A5A1-C06F72308673}" presName="Accent" presStyleLbl="bgShp" presStyleIdx="0" presStyleCnt="6"/>
      <dgm:spPr/>
    </dgm:pt>
    <dgm:pt modelId="{EF26B209-332F-4C47-9FF6-D8B2E7074BFA}" type="pres">
      <dgm:prSet presAssocID="{2FDF6A47-91BF-42D9-A5A1-C06F72308673}" presName="Child1" presStyleLbl="node1" presStyleIdx="0" presStyleCnt="6">
        <dgm:presLayoutVars>
          <dgm:chMax val="0"/>
          <dgm:chPref val="0"/>
          <dgm:bulletEnabled val="1"/>
        </dgm:presLayoutVars>
      </dgm:prSet>
      <dgm:spPr/>
    </dgm:pt>
    <dgm:pt modelId="{BA492CF6-43FB-42EE-A544-B584087AFBBC}" type="pres">
      <dgm:prSet presAssocID="{C153C3CD-940C-4F14-BC3C-ED044D77575B}" presName="Accent2" presStyleCnt="0"/>
      <dgm:spPr/>
    </dgm:pt>
    <dgm:pt modelId="{8D62436C-F898-484A-B83C-7621C8CF60E2}" type="pres">
      <dgm:prSet presAssocID="{C153C3CD-940C-4F14-BC3C-ED044D77575B}" presName="Accent" presStyleLbl="bgShp" presStyleIdx="1" presStyleCnt="6"/>
      <dgm:spPr>
        <a:xfrm>
          <a:off x="3104444" y="672129"/>
          <a:ext cx="680069" cy="585970"/>
        </a:xfrm>
        <a:prstGeom prst="hexagon">
          <a:avLst>
            <a:gd name="adj" fmla="val 28900"/>
            <a:gd name="vf" fmla="val 115470"/>
          </a:avLst>
        </a:prstGeom>
        <a:solidFill>
          <a:srgbClr val="014273">
            <a:tint val="40000"/>
            <a:hueOff val="0"/>
            <a:satOff val="0"/>
            <a:lumOff val="0"/>
            <a:alphaOff val="0"/>
          </a:srgbClr>
        </a:solidFill>
        <a:ln>
          <a:noFill/>
        </a:ln>
        <a:effectLst/>
      </dgm:spPr>
    </dgm:pt>
    <dgm:pt modelId="{0C3B4C52-A752-43D4-89A8-B989C6111639}" type="pres">
      <dgm:prSet presAssocID="{C153C3CD-940C-4F14-BC3C-ED044D77575B}" presName="Child2" presStyleLbl="node1" presStyleIdx="1" presStyleCnt="6">
        <dgm:presLayoutVars>
          <dgm:chMax val="0"/>
          <dgm:chPref val="0"/>
          <dgm:bulletEnabled val="1"/>
        </dgm:presLayoutVars>
      </dgm:prSet>
      <dgm:spPr/>
    </dgm:pt>
    <dgm:pt modelId="{C2F07448-9800-4AF5-AA59-D193C6ECF6DB}" type="pres">
      <dgm:prSet presAssocID="{35CEB746-245A-4FB8-8B62-BD999C66D082}" presName="Accent3" presStyleCnt="0"/>
      <dgm:spPr/>
    </dgm:pt>
    <dgm:pt modelId="{6B3D95AC-D2EA-4884-AFC2-5151D61837EB}" type="pres">
      <dgm:prSet presAssocID="{35CEB746-245A-4FB8-8B62-BD999C66D082}" presName="Accent" presStyleLbl="bgShp" presStyleIdx="2" presStyleCnt="6"/>
      <dgm:spPr>
        <a:xfrm>
          <a:off x="3898139" y="1767581"/>
          <a:ext cx="680069" cy="585970"/>
        </a:xfrm>
        <a:prstGeom prst="hexagon">
          <a:avLst>
            <a:gd name="adj" fmla="val 28900"/>
            <a:gd name="vf" fmla="val 115470"/>
          </a:avLst>
        </a:prstGeom>
        <a:solidFill>
          <a:srgbClr val="014273">
            <a:tint val="40000"/>
            <a:hueOff val="0"/>
            <a:satOff val="0"/>
            <a:lumOff val="0"/>
            <a:alphaOff val="0"/>
          </a:srgbClr>
        </a:solidFill>
        <a:ln>
          <a:noFill/>
        </a:ln>
        <a:effectLst/>
      </dgm:spPr>
    </dgm:pt>
    <dgm:pt modelId="{370269B5-B94A-4081-A40D-9D447F4684C6}" type="pres">
      <dgm:prSet presAssocID="{35CEB746-245A-4FB8-8B62-BD999C66D082}" presName="Child3" presStyleLbl="node1" presStyleIdx="2" presStyleCnt="6">
        <dgm:presLayoutVars>
          <dgm:chMax val="0"/>
          <dgm:chPref val="0"/>
          <dgm:bulletEnabled val="1"/>
        </dgm:presLayoutVars>
      </dgm:prSet>
      <dgm:spPr/>
    </dgm:pt>
    <dgm:pt modelId="{F5390A0B-E3D2-4C93-AAD6-C89650B058ED}" type="pres">
      <dgm:prSet presAssocID="{F00FFE79-90E3-4296-A89E-926B48F99B72}" presName="Accent4" presStyleCnt="0"/>
      <dgm:spPr/>
    </dgm:pt>
    <dgm:pt modelId="{4885D939-1ABA-4464-8ACC-F604BC62A034}" type="pres">
      <dgm:prSet presAssocID="{F00FFE79-90E3-4296-A89E-926B48F99B72}" presName="Accent" presStyleLbl="bgShp" presStyleIdx="3" presStyleCnt="6"/>
      <dgm:spPr>
        <a:xfrm>
          <a:off x="3346788" y="3004141"/>
          <a:ext cx="680069" cy="585970"/>
        </a:xfrm>
        <a:prstGeom prst="hexagon">
          <a:avLst>
            <a:gd name="adj" fmla="val 28900"/>
            <a:gd name="vf" fmla="val 115470"/>
          </a:avLst>
        </a:prstGeom>
        <a:solidFill>
          <a:srgbClr val="014273">
            <a:tint val="40000"/>
            <a:hueOff val="0"/>
            <a:satOff val="0"/>
            <a:lumOff val="0"/>
            <a:alphaOff val="0"/>
          </a:srgbClr>
        </a:solidFill>
        <a:ln>
          <a:noFill/>
        </a:ln>
        <a:effectLst/>
      </dgm:spPr>
    </dgm:pt>
    <dgm:pt modelId="{EAA0D9A6-CD45-4C44-AF5E-13442D586C48}" type="pres">
      <dgm:prSet presAssocID="{F00FFE79-90E3-4296-A89E-926B48F99B72}" presName="Child4" presStyleLbl="node1" presStyleIdx="3" presStyleCnt="6" custScaleX="109590">
        <dgm:presLayoutVars>
          <dgm:chMax val="0"/>
          <dgm:chPref val="0"/>
          <dgm:bulletEnabled val="1"/>
        </dgm:presLayoutVars>
      </dgm:prSet>
      <dgm:spPr/>
    </dgm:pt>
    <dgm:pt modelId="{5AA4E035-B074-408E-AD87-E0C196309726}" type="pres">
      <dgm:prSet presAssocID="{E7BDEB0A-7F81-4A4F-A091-07158F840E07}" presName="Accent5" presStyleCnt="0"/>
      <dgm:spPr/>
    </dgm:pt>
    <dgm:pt modelId="{16643660-2E9A-4EDC-A818-53B9B61CBFC5}" type="pres">
      <dgm:prSet presAssocID="{E7BDEB0A-7F81-4A4F-A091-07158F840E07}" presName="Accent" presStyleLbl="bgShp" presStyleIdx="4" presStyleCnt="6"/>
      <dgm:spPr>
        <a:xfrm>
          <a:off x="1979101" y="3132501"/>
          <a:ext cx="680069" cy="585970"/>
        </a:xfrm>
        <a:prstGeom prst="hexagon">
          <a:avLst>
            <a:gd name="adj" fmla="val 28900"/>
            <a:gd name="vf" fmla="val 115470"/>
          </a:avLst>
        </a:prstGeom>
        <a:solidFill>
          <a:srgbClr val="014273">
            <a:tint val="40000"/>
            <a:hueOff val="0"/>
            <a:satOff val="0"/>
            <a:lumOff val="0"/>
            <a:alphaOff val="0"/>
          </a:srgbClr>
        </a:solidFill>
        <a:ln>
          <a:noFill/>
        </a:ln>
        <a:effectLst/>
      </dgm:spPr>
    </dgm:pt>
    <dgm:pt modelId="{521768B5-C18E-4652-97A9-0D7DC290E4D4}" type="pres">
      <dgm:prSet presAssocID="{E7BDEB0A-7F81-4A4F-A091-07158F840E07}" presName="Child5" presStyleLbl="node1" presStyleIdx="4" presStyleCnt="6" custScaleX="115651" custLinFactNeighborX="-8148">
        <dgm:presLayoutVars>
          <dgm:chMax val="0"/>
          <dgm:chPref val="0"/>
          <dgm:bulletEnabled val="1"/>
        </dgm:presLayoutVars>
      </dgm:prSet>
      <dgm:spPr/>
    </dgm:pt>
    <dgm:pt modelId="{A7B5869B-4FA7-4D84-AAE3-3190B5054665}" type="pres">
      <dgm:prSet presAssocID="{7BF64A63-10EB-477C-97E4-62558898A107}" presName="Accent6" presStyleCnt="0"/>
      <dgm:spPr/>
    </dgm:pt>
    <dgm:pt modelId="{08DC4337-7772-4CE8-B305-72F701F7ADBA}" type="pres">
      <dgm:prSet presAssocID="{7BF64A63-10EB-477C-97E4-62558898A107}" presName="Accent" presStyleLbl="bgShp" presStyleIdx="5" presStyleCnt="6"/>
      <dgm:spPr>
        <a:xfrm>
          <a:off x="1172408" y="2037488"/>
          <a:ext cx="680069" cy="585970"/>
        </a:xfrm>
        <a:prstGeom prst="hexagon">
          <a:avLst>
            <a:gd name="adj" fmla="val 28900"/>
            <a:gd name="vf" fmla="val 115470"/>
          </a:avLst>
        </a:prstGeom>
        <a:solidFill>
          <a:srgbClr val="014273">
            <a:tint val="40000"/>
            <a:hueOff val="0"/>
            <a:satOff val="0"/>
            <a:lumOff val="0"/>
            <a:alphaOff val="0"/>
          </a:srgbClr>
        </a:solidFill>
        <a:ln>
          <a:noFill/>
        </a:ln>
        <a:effectLst/>
      </dgm:spPr>
    </dgm:pt>
    <dgm:pt modelId="{92FDB9F9-32BB-4B10-B506-22B57847621F}" type="pres">
      <dgm:prSet presAssocID="{7BF64A63-10EB-477C-97E4-62558898A107}" presName="Child6" presStyleLbl="node1" presStyleIdx="5" presStyleCnt="6">
        <dgm:presLayoutVars>
          <dgm:chMax val="0"/>
          <dgm:chPref val="0"/>
          <dgm:bulletEnabled val="1"/>
        </dgm:presLayoutVars>
      </dgm:prSet>
      <dgm:spPr/>
    </dgm:pt>
  </dgm:ptLst>
  <dgm:cxnLst>
    <dgm:cxn modelId="{5C46600E-71E1-4900-8073-B2BAE108420F}" srcId="{CACA6B69-56EB-4B3A-894A-195BB2388C3C}" destId="{F00FFE79-90E3-4296-A89E-926B48F99B72}" srcOrd="3" destOrd="0" parTransId="{C90AFF68-1C9E-4E5A-AB8E-0C9583BAFD52}" sibTransId="{E92031AE-414E-4394-B2A5-6C5004A533B9}"/>
    <dgm:cxn modelId="{02908F10-9CFF-4971-96C4-D6B88429B4F0}" srcId="{CACA6B69-56EB-4B3A-894A-195BB2388C3C}" destId="{35CEB746-245A-4FB8-8B62-BD999C66D082}" srcOrd="2" destOrd="0" parTransId="{7B0AFF97-EFF4-4BC6-9A16-6DC91A3A8888}" sibTransId="{C8D11A6F-6C67-437D-9AF7-19DE3889249A}"/>
    <dgm:cxn modelId="{C391FE1D-4CA3-4743-93C8-665910958E88}" type="presOf" srcId="{35CEB746-245A-4FB8-8B62-BD999C66D082}" destId="{370269B5-B94A-4081-A40D-9D447F4684C6}" srcOrd="0" destOrd="0" presId="urn:microsoft.com/office/officeart/2011/layout/HexagonRadial"/>
    <dgm:cxn modelId="{7F3EFA21-89A4-4E47-B25B-12B7A2F3E1E4}" type="presOf" srcId="{E7BDEB0A-7F81-4A4F-A091-07158F840E07}" destId="{521768B5-C18E-4652-97A9-0D7DC290E4D4}" srcOrd="0" destOrd="0" presId="urn:microsoft.com/office/officeart/2011/layout/HexagonRadial"/>
    <dgm:cxn modelId="{D8CD8C31-9259-47B0-B072-D8359A74F23D}" type="presOf" srcId="{F00FFE79-90E3-4296-A89E-926B48F99B72}" destId="{EAA0D9A6-CD45-4C44-AF5E-13442D586C48}" srcOrd="0" destOrd="0" presId="urn:microsoft.com/office/officeart/2011/layout/HexagonRadial"/>
    <dgm:cxn modelId="{3D029F5C-9AF9-456F-9D56-A6EF027B2706}" srcId="{5FF6B56D-E896-4E46-924A-CB38CE0ED06D}" destId="{CACA6B69-56EB-4B3A-894A-195BB2388C3C}" srcOrd="0" destOrd="0" parTransId="{9BAD9CCA-B4F3-4D89-94A2-F2679840DB1C}" sibTransId="{9B3A1247-ABDB-4AE7-B26E-B197EB270A8D}"/>
    <dgm:cxn modelId="{19280168-C573-4D2E-B606-21A53852B408}" srcId="{CACA6B69-56EB-4B3A-894A-195BB2388C3C}" destId="{C153C3CD-940C-4F14-BC3C-ED044D77575B}" srcOrd="1" destOrd="0" parTransId="{FD663FA7-3BB4-42C8-B791-2CA3D22BA615}" sibTransId="{CD08E9F1-6ED3-4BE2-964C-CC2AF5086FD7}"/>
    <dgm:cxn modelId="{99421969-3D96-458F-A7B2-9D562DE32287}" srcId="{CACA6B69-56EB-4B3A-894A-195BB2388C3C}" destId="{7BF64A63-10EB-477C-97E4-62558898A107}" srcOrd="5" destOrd="0" parTransId="{8CB27227-7B76-400D-B196-1313AB937842}" sibTransId="{BD13C853-7178-4005-ADAA-106A71CFD714}"/>
    <dgm:cxn modelId="{22B55C53-490F-4FF3-8D25-FEE90C7BBE6B}" srcId="{CACA6B69-56EB-4B3A-894A-195BB2388C3C}" destId="{2FDF6A47-91BF-42D9-A5A1-C06F72308673}" srcOrd="0" destOrd="0" parTransId="{F22E49B4-9BCE-4BB6-BD07-6D28C9495591}" sibTransId="{56DB0BE4-5E3A-475D-9C41-74D804F22710}"/>
    <dgm:cxn modelId="{AA7B9B78-B0DB-42C3-964D-5F47124CF8D7}" type="presOf" srcId="{CACA6B69-56EB-4B3A-894A-195BB2388C3C}" destId="{8B1F6FA0-9760-45F5-BE04-5DFA6CFBE050}" srcOrd="0" destOrd="0" presId="urn:microsoft.com/office/officeart/2011/layout/HexagonRadial"/>
    <dgm:cxn modelId="{87181A97-F9B9-41C3-A1E1-10856988907C}" type="presOf" srcId="{7BF64A63-10EB-477C-97E4-62558898A107}" destId="{92FDB9F9-32BB-4B10-B506-22B57847621F}" srcOrd="0" destOrd="0" presId="urn:microsoft.com/office/officeart/2011/layout/HexagonRadial"/>
    <dgm:cxn modelId="{6384C49C-7E79-4325-8208-8FD03A2500B1}" type="presOf" srcId="{2FDF6A47-91BF-42D9-A5A1-C06F72308673}" destId="{EF26B209-332F-4C47-9FF6-D8B2E7074BFA}" srcOrd="0" destOrd="0" presId="urn:microsoft.com/office/officeart/2011/layout/HexagonRadial"/>
    <dgm:cxn modelId="{2C59D0BA-B246-42A3-8F84-E75903AFAA60}" type="presOf" srcId="{5FF6B56D-E896-4E46-924A-CB38CE0ED06D}" destId="{52945470-37AC-4BFC-9C30-0961BFA01851}" srcOrd="0" destOrd="0" presId="urn:microsoft.com/office/officeart/2011/layout/HexagonRadial"/>
    <dgm:cxn modelId="{1E874CD4-F273-4DCE-9C4C-EC5BA860A34C}" type="presOf" srcId="{C153C3CD-940C-4F14-BC3C-ED044D77575B}" destId="{0C3B4C52-A752-43D4-89A8-B989C6111639}" srcOrd="0" destOrd="0" presId="urn:microsoft.com/office/officeart/2011/layout/HexagonRadial"/>
    <dgm:cxn modelId="{0D6F39F1-873D-4EE2-AAEF-94FF28D506B1}" srcId="{CACA6B69-56EB-4B3A-894A-195BB2388C3C}" destId="{E7BDEB0A-7F81-4A4F-A091-07158F840E07}" srcOrd="4" destOrd="0" parTransId="{BE722F28-9641-44CE-AF4E-D311AFB21E83}" sibTransId="{8BD3FF16-B990-43D9-B2F8-2EA662F3134B}"/>
    <dgm:cxn modelId="{C3CB985C-4DF4-4229-8185-448682CD9C13}" type="presParOf" srcId="{52945470-37AC-4BFC-9C30-0961BFA01851}" destId="{8B1F6FA0-9760-45F5-BE04-5DFA6CFBE050}" srcOrd="0" destOrd="0" presId="urn:microsoft.com/office/officeart/2011/layout/HexagonRadial"/>
    <dgm:cxn modelId="{78354EB1-C95B-4A95-97C8-A9F2495915AF}" type="presParOf" srcId="{52945470-37AC-4BFC-9C30-0961BFA01851}" destId="{56B28F1F-F166-4F94-9876-7F2F086DF7B2}" srcOrd="1" destOrd="0" presId="urn:microsoft.com/office/officeart/2011/layout/HexagonRadial"/>
    <dgm:cxn modelId="{3BFEEF33-0884-4DD6-AB16-02E4EBF61505}" type="presParOf" srcId="{56B28F1F-F166-4F94-9876-7F2F086DF7B2}" destId="{08FA640F-1C9A-4D6D-B279-0F2B11FC1A40}" srcOrd="0" destOrd="0" presId="urn:microsoft.com/office/officeart/2011/layout/HexagonRadial"/>
    <dgm:cxn modelId="{563376FA-0D5B-418E-849D-C39D17BD1FE7}" type="presParOf" srcId="{52945470-37AC-4BFC-9C30-0961BFA01851}" destId="{EF26B209-332F-4C47-9FF6-D8B2E7074BFA}" srcOrd="2" destOrd="0" presId="urn:microsoft.com/office/officeart/2011/layout/HexagonRadial"/>
    <dgm:cxn modelId="{31197EF5-0A71-42D7-97E3-EEFCEACDD4B0}" type="presParOf" srcId="{52945470-37AC-4BFC-9C30-0961BFA01851}" destId="{BA492CF6-43FB-42EE-A544-B584087AFBBC}" srcOrd="3" destOrd="0" presId="urn:microsoft.com/office/officeart/2011/layout/HexagonRadial"/>
    <dgm:cxn modelId="{8E48417D-51D9-42C3-852E-0AE9110F890E}" type="presParOf" srcId="{BA492CF6-43FB-42EE-A544-B584087AFBBC}" destId="{8D62436C-F898-484A-B83C-7621C8CF60E2}" srcOrd="0" destOrd="0" presId="urn:microsoft.com/office/officeart/2011/layout/HexagonRadial"/>
    <dgm:cxn modelId="{7517DE58-FF99-461F-8D3A-9A66CB5CD023}" type="presParOf" srcId="{52945470-37AC-4BFC-9C30-0961BFA01851}" destId="{0C3B4C52-A752-43D4-89A8-B989C6111639}" srcOrd="4" destOrd="0" presId="urn:microsoft.com/office/officeart/2011/layout/HexagonRadial"/>
    <dgm:cxn modelId="{E0A8097A-C569-4896-900F-252ECB363802}" type="presParOf" srcId="{52945470-37AC-4BFC-9C30-0961BFA01851}" destId="{C2F07448-9800-4AF5-AA59-D193C6ECF6DB}" srcOrd="5" destOrd="0" presId="urn:microsoft.com/office/officeart/2011/layout/HexagonRadial"/>
    <dgm:cxn modelId="{7DA894E9-A4C4-4ABA-B059-A5F3354E0449}" type="presParOf" srcId="{C2F07448-9800-4AF5-AA59-D193C6ECF6DB}" destId="{6B3D95AC-D2EA-4884-AFC2-5151D61837EB}" srcOrd="0" destOrd="0" presId="urn:microsoft.com/office/officeart/2011/layout/HexagonRadial"/>
    <dgm:cxn modelId="{C9BF23D8-0BF5-465E-B1A4-759A537E00E5}" type="presParOf" srcId="{52945470-37AC-4BFC-9C30-0961BFA01851}" destId="{370269B5-B94A-4081-A40D-9D447F4684C6}" srcOrd="6" destOrd="0" presId="urn:microsoft.com/office/officeart/2011/layout/HexagonRadial"/>
    <dgm:cxn modelId="{90A2CF7A-3DAB-49D2-B49A-D9CB864232D5}" type="presParOf" srcId="{52945470-37AC-4BFC-9C30-0961BFA01851}" destId="{F5390A0B-E3D2-4C93-AAD6-C89650B058ED}" srcOrd="7" destOrd="0" presId="urn:microsoft.com/office/officeart/2011/layout/HexagonRadial"/>
    <dgm:cxn modelId="{C6B9E9A8-0021-4BCC-8C0D-56DCB8155027}" type="presParOf" srcId="{F5390A0B-E3D2-4C93-AAD6-C89650B058ED}" destId="{4885D939-1ABA-4464-8ACC-F604BC62A034}" srcOrd="0" destOrd="0" presId="urn:microsoft.com/office/officeart/2011/layout/HexagonRadial"/>
    <dgm:cxn modelId="{64A74D97-6D4B-40BA-93CD-103D45D5355D}" type="presParOf" srcId="{52945470-37AC-4BFC-9C30-0961BFA01851}" destId="{EAA0D9A6-CD45-4C44-AF5E-13442D586C48}" srcOrd="8" destOrd="0" presId="urn:microsoft.com/office/officeart/2011/layout/HexagonRadial"/>
    <dgm:cxn modelId="{A63CCF11-CBA3-4642-973F-CB62119710B1}" type="presParOf" srcId="{52945470-37AC-4BFC-9C30-0961BFA01851}" destId="{5AA4E035-B074-408E-AD87-E0C196309726}" srcOrd="9" destOrd="0" presId="urn:microsoft.com/office/officeart/2011/layout/HexagonRadial"/>
    <dgm:cxn modelId="{D081F04A-2131-4875-9575-069AD202E910}" type="presParOf" srcId="{5AA4E035-B074-408E-AD87-E0C196309726}" destId="{16643660-2E9A-4EDC-A818-53B9B61CBFC5}" srcOrd="0" destOrd="0" presId="urn:microsoft.com/office/officeart/2011/layout/HexagonRadial"/>
    <dgm:cxn modelId="{1A9E863D-FC12-4745-AAAF-A24BC06F033C}" type="presParOf" srcId="{52945470-37AC-4BFC-9C30-0961BFA01851}" destId="{521768B5-C18E-4652-97A9-0D7DC290E4D4}" srcOrd="10" destOrd="0" presId="urn:microsoft.com/office/officeart/2011/layout/HexagonRadial"/>
    <dgm:cxn modelId="{1479BE5F-8E3F-4983-AD42-570EDE36E0D6}" type="presParOf" srcId="{52945470-37AC-4BFC-9C30-0961BFA01851}" destId="{A7B5869B-4FA7-4D84-AAE3-3190B5054665}" srcOrd="11" destOrd="0" presId="urn:microsoft.com/office/officeart/2011/layout/HexagonRadial"/>
    <dgm:cxn modelId="{7578BE4D-00DC-40E4-95A6-57A6771B2002}" type="presParOf" srcId="{A7B5869B-4FA7-4D84-AAE3-3190B5054665}" destId="{08DC4337-7772-4CE8-B305-72F701F7ADBA}" srcOrd="0" destOrd="0" presId="urn:microsoft.com/office/officeart/2011/layout/HexagonRadial"/>
    <dgm:cxn modelId="{8ADE9681-9D7D-48A6-A5C0-065A6F9D138A}" type="presParOf" srcId="{52945470-37AC-4BFC-9C30-0961BFA01851}" destId="{92FDB9F9-32BB-4B10-B506-22B57847621F}"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7F49ADD-D20C-439F-AB5D-375561764B0C}"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491F14C2-6CA9-4090-80F7-14A9DD241323}">
      <dgm:prSet/>
      <dgm:spPr/>
      <dgm:t>
        <a:bodyPr/>
        <a:lstStyle/>
        <a:p>
          <a:r>
            <a:rPr lang="en-US" dirty="0"/>
            <a:t>110 official recharge centers; approx. 125 total research cores​</a:t>
          </a:r>
        </a:p>
      </dgm:t>
    </dgm:pt>
    <dgm:pt modelId="{9B9BEE2C-A105-420B-BE80-D8C1B8C1B14A}" type="parTrans" cxnId="{18CA73B2-BFCE-4947-8372-BEB4B5D5510D}">
      <dgm:prSet/>
      <dgm:spPr/>
      <dgm:t>
        <a:bodyPr/>
        <a:lstStyle/>
        <a:p>
          <a:endParaRPr lang="en-US"/>
        </a:p>
      </dgm:t>
    </dgm:pt>
    <dgm:pt modelId="{C362BB2E-D13C-41F8-B43D-F63912118AAF}" type="sibTrans" cxnId="{18CA73B2-BFCE-4947-8372-BEB4B5D5510D}">
      <dgm:prSet/>
      <dgm:spPr/>
      <dgm:t>
        <a:bodyPr/>
        <a:lstStyle/>
        <a:p>
          <a:endParaRPr lang="en-US"/>
        </a:p>
      </dgm:t>
    </dgm:pt>
    <dgm:pt modelId="{8C5F2DB1-25A0-431D-9489-548B7130E415}">
      <dgm:prSet/>
      <dgm:spPr/>
      <dgm:t>
        <a:bodyPr/>
        <a:lstStyle/>
        <a:p>
          <a:r>
            <a:rPr lang="en-US" dirty="0"/>
            <a:t>Total Revenue Generated: $43 million ($41 million FY2022) ​</a:t>
          </a:r>
        </a:p>
      </dgm:t>
    </dgm:pt>
    <dgm:pt modelId="{44628065-DC1A-41DC-8BDF-EC423A2E4B54}" type="parTrans" cxnId="{AA5E0625-3D68-4437-AFE8-2280526C46D0}">
      <dgm:prSet/>
      <dgm:spPr/>
      <dgm:t>
        <a:bodyPr/>
        <a:lstStyle/>
        <a:p>
          <a:endParaRPr lang="en-US"/>
        </a:p>
      </dgm:t>
    </dgm:pt>
    <dgm:pt modelId="{97DD19F7-65B8-4E30-96F0-A1F679CED0DF}" type="sibTrans" cxnId="{AA5E0625-3D68-4437-AFE8-2280526C46D0}">
      <dgm:prSet/>
      <dgm:spPr/>
      <dgm:t>
        <a:bodyPr/>
        <a:lstStyle/>
        <a:p>
          <a:endParaRPr lang="en-US"/>
        </a:p>
      </dgm:t>
    </dgm:pt>
    <dgm:pt modelId="{6340E443-1786-4FE3-94B6-E37FBC8A706E}">
      <dgm:prSet/>
      <dgm:spPr/>
      <dgm:t>
        <a:bodyPr/>
        <a:lstStyle/>
        <a:p>
          <a:r>
            <a:rPr lang="en-US" dirty="0"/>
            <a:t>Research Supported:​</a:t>
          </a:r>
        </a:p>
      </dgm:t>
    </dgm:pt>
    <dgm:pt modelId="{9E40D26A-FDDA-4361-AE79-A61ED596EFCE}" type="parTrans" cxnId="{FDB7ED4C-DD28-42E1-96BB-B87A1DD8FB6C}">
      <dgm:prSet/>
      <dgm:spPr/>
      <dgm:t>
        <a:bodyPr/>
        <a:lstStyle/>
        <a:p>
          <a:endParaRPr lang="en-US"/>
        </a:p>
      </dgm:t>
    </dgm:pt>
    <dgm:pt modelId="{C6F597CD-7159-4E5F-8881-7E2E64437C15}" type="sibTrans" cxnId="{FDB7ED4C-DD28-42E1-96BB-B87A1DD8FB6C}">
      <dgm:prSet/>
      <dgm:spPr/>
      <dgm:t>
        <a:bodyPr/>
        <a:lstStyle/>
        <a:p>
          <a:endParaRPr lang="en-US"/>
        </a:p>
      </dgm:t>
    </dgm:pt>
    <dgm:pt modelId="{FDEC4685-2811-46C1-B04E-D65CB000AA7F}">
      <dgm:prSet/>
      <dgm:spPr/>
      <dgm:t>
        <a:bodyPr/>
        <a:lstStyle/>
        <a:p>
          <a:r>
            <a:rPr lang="en-US"/>
            <a:t>	700 labs on campus​</a:t>
          </a:r>
        </a:p>
      </dgm:t>
    </dgm:pt>
    <dgm:pt modelId="{233072A0-76D2-4910-8606-90C231C4AB44}" type="parTrans" cxnId="{E7D3A2BB-A98A-4189-B9CC-93D6B67E9EFD}">
      <dgm:prSet/>
      <dgm:spPr/>
      <dgm:t>
        <a:bodyPr/>
        <a:lstStyle/>
        <a:p>
          <a:endParaRPr lang="en-US"/>
        </a:p>
      </dgm:t>
    </dgm:pt>
    <dgm:pt modelId="{FFE72102-04FB-44DF-A982-508355BBC35B}" type="sibTrans" cxnId="{E7D3A2BB-A98A-4189-B9CC-93D6B67E9EFD}">
      <dgm:prSet/>
      <dgm:spPr/>
      <dgm:t>
        <a:bodyPr/>
        <a:lstStyle/>
        <a:p>
          <a:endParaRPr lang="en-US"/>
        </a:p>
      </dgm:t>
    </dgm:pt>
    <dgm:pt modelId="{6389A717-8295-4E7D-A0E3-C8B4FEBC3D22}">
      <dgm:prSet/>
      <dgm:spPr/>
      <dgm:t>
        <a:bodyPr/>
        <a:lstStyle/>
        <a:p>
          <a:r>
            <a:rPr lang="en-US"/>
            <a:t>	40 external universities​</a:t>
          </a:r>
        </a:p>
      </dgm:t>
    </dgm:pt>
    <dgm:pt modelId="{3716BBC7-B2CD-415F-BCB7-5E22262AA579}" type="parTrans" cxnId="{7E502985-420F-41DB-BB5D-FB5DF97FA73A}">
      <dgm:prSet/>
      <dgm:spPr/>
      <dgm:t>
        <a:bodyPr/>
        <a:lstStyle/>
        <a:p>
          <a:endParaRPr lang="en-US"/>
        </a:p>
      </dgm:t>
    </dgm:pt>
    <dgm:pt modelId="{495E9FA8-9F7C-4B35-91F7-BB7659523C32}" type="sibTrans" cxnId="{7E502985-420F-41DB-BB5D-FB5DF97FA73A}">
      <dgm:prSet/>
      <dgm:spPr/>
      <dgm:t>
        <a:bodyPr/>
        <a:lstStyle/>
        <a:p>
          <a:endParaRPr lang="en-US"/>
        </a:p>
      </dgm:t>
    </dgm:pt>
    <dgm:pt modelId="{91DAB9DF-FE14-446A-9F97-4C4249AF7E6E}">
      <dgm:prSet/>
      <dgm:spPr/>
      <dgm:t>
        <a:bodyPr/>
        <a:lstStyle/>
        <a:p>
          <a:r>
            <a:rPr lang="en-US" dirty="0"/>
            <a:t>	40 external businesses​</a:t>
          </a:r>
        </a:p>
      </dgm:t>
    </dgm:pt>
    <dgm:pt modelId="{E24ACA07-0DAA-4BC8-B25B-033A774E385D}" type="parTrans" cxnId="{DBD9B79E-BFAC-41BC-A25B-AA8F7DAE0EFB}">
      <dgm:prSet/>
      <dgm:spPr/>
      <dgm:t>
        <a:bodyPr/>
        <a:lstStyle/>
        <a:p>
          <a:endParaRPr lang="en-US"/>
        </a:p>
      </dgm:t>
    </dgm:pt>
    <dgm:pt modelId="{6EA8E8D6-3CE4-4B66-8296-DBFE38C5D97F}" type="sibTrans" cxnId="{DBD9B79E-BFAC-41BC-A25B-AA8F7DAE0EFB}">
      <dgm:prSet/>
      <dgm:spPr/>
      <dgm:t>
        <a:bodyPr/>
        <a:lstStyle/>
        <a:p>
          <a:endParaRPr lang="en-US"/>
        </a:p>
      </dgm:t>
    </dgm:pt>
    <dgm:pt modelId="{336C5728-9FEA-4995-B453-5D0475934B9B}">
      <dgm:prSet/>
      <dgm:spPr/>
      <dgm:t>
        <a:bodyPr/>
        <a:lstStyle/>
        <a:p>
          <a:endParaRPr lang="en-US" dirty="0"/>
        </a:p>
      </dgm:t>
    </dgm:pt>
    <dgm:pt modelId="{ED01A0DB-35A2-4494-B81E-1D76277971C0}" type="parTrans" cxnId="{4E510D27-20F6-4FFE-ABF4-DD53DFD3B5E3}">
      <dgm:prSet/>
      <dgm:spPr/>
      <dgm:t>
        <a:bodyPr/>
        <a:lstStyle/>
        <a:p>
          <a:endParaRPr lang="en-US"/>
        </a:p>
      </dgm:t>
    </dgm:pt>
    <dgm:pt modelId="{809967BF-DB18-4D29-89E5-DDEDF9B6F31A}" type="sibTrans" cxnId="{4E510D27-20F6-4FFE-ABF4-DD53DFD3B5E3}">
      <dgm:prSet/>
      <dgm:spPr/>
      <dgm:t>
        <a:bodyPr/>
        <a:lstStyle/>
        <a:p>
          <a:endParaRPr lang="en-US"/>
        </a:p>
      </dgm:t>
    </dgm:pt>
    <dgm:pt modelId="{59D43D7F-2290-4DE8-AC78-3108DBC3293B}" type="pres">
      <dgm:prSet presAssocID="{17F49ADD-D20C-439F-AB5D-375561764B0C}" presName="vert0" presStyleCnt="0">
        <dgm:presLayoutVars>
          <dgm:dir/>
          <dgm:animOne val="branch"/>
          <dgm:animLvl val="lvl"/>
        </dgm:presLayoutVars>
      </dgm:prSet>
      <dgm:spPr/>
    </dgm:pt>
    <dgm:pt modelId="{1C902553-6654-44E9-87AC-42897156D604}" type="pres">
      <dgm:prSet presAssocID="{491F14C2-6CA9-4090-80F7-14A9DD241323}" presName="thickLine" presStyleLbl="alignNode1" presStyleIdx="0" presStyleCnt="7"/>
      <dgm:spPr/>
    </dgm:pt>
    <dgm:pt modelId="{085E5F45-BB0F-44DD-B7E4-B51B34017C82}" type="pres">
      <dgm:prSet presAssocID="{491F14C2-6CA9-4090-80F7-14A9DD241323}" presName="horz1" presStyleCnt="0"/>
      <dgm:spPr/>
    </dgm:pt>
    <dgm:pt modelId="{5A205B79-B75D-4E04-8ADE-EF2A01B6FA73}" type="pres">
      <dgm:prSet presAssocID="{491F14C2-6CA9-4090-80F7-14A9DD241323}" presName="tx1" presStyleLbl="revTx" presStyleIdx="0" presStyleCnt="7"/>
      <dgm:spPr/>
    </dgm:pt>
    <dgm:pt modelId="{6957F44B-5CF2-4C0B-802E-EBD750E82E18}" type="pres">
      <dgm:prSet presAssocID="{491F14C2-6CA9-4090-80F7-14A9DD241323}" presName="vert1" presStyleCnt="0"/>
      <dgm:spPr/>
    </dgm:pt>
    <dgm:pt modelId="{11F361CA-3398-4051-94E6-30AE9EABE328}" type="pres">
      <dgm:prSet presAssocID="{8C5F2DB1-25A0-431D-9489-548B7130E415}" presName="thickLine" presStyleLbl="alignNode1" presStyleIdx="1" presStyleCnt="7"/>
      <dgm:spPr/>
    </dgm:pt>
    <dgm:pt modelId="{E3DB5A72-7B5A-4C74-99E5-9BCA70C8EDC0}" type="pres">
      <dgm:prSet presAssocID="{8C5F2DB1-25A0-431D-9489-548B7130E415}" presName="horz1" presStyleCnt="0"/>
      <dgm:spPr/>
    </dgm:pt>
    <dgm:pt modelId="{3C7FA5B0-DB22-46DB-8E05-A8871508B50C}" type="pres">
      <dgm:prSet presAssocID="{8C5F2DB1-25A0-431D-9489-548B7130E415}" presName="tx1" presStyleLbl="revTx" presStyleIdx="1" presStyleCnt="7"/>
      <dgm:spPr/>
    </dgm:pt>
    <dgm:pt modelId="{63CDE560-29E2-4580-B18D-9E708A8B094E}" type="pres">
      <dgm:prSet presAssocID="{8C5F2DB1-25A0-431D-9489-548B7130E415}" presName="vert1" presStyleCnt="0"/>
      <dgm:spPr/>
    </dgm:pt>
    <dgm:pt modelId="{EBD800CF-F788-4A35-9259-1C0ABC0ED65D}" type="pres">
      <dgm:prSet presAssocID="{6340E443-1786-4FE3-94B6-E37FBC8A706E}" presName="thickLine" presStyleLbl="alignNode1" presStyleIdx="2" presStyleCnt="7"/>
      <dgm:spPr/>
    </dgm:pt>
    <dgm:pt modelId="{E6AF72BE-D77A-46BD-9E05-B0444EB7BC1C}" type="pres">
      <dgm:prSet presAssocID="{6340E443-1786-4FE3-94B6-E37FBC8A706E}" presName="horz1" presStyleCnt="0"/>
      <dgm:spPr/>
    </dgm:pt>
    <dgm:pt modelId="{09651428-217A-4F14-BA18-FE800D02D361}" type="pres">
      <dgm:prSet presAssocID="{6340E443-1786-4FE3-94B6-E37FBC8A706E}" presName="tx1" presStyleLbl="revTx" presStyleIdx="2" presStyleCnt="7"/>
      <dgm:spPr/>
    </dgm:pt>
    <dgm:pt modelId="{4462ECB3-FADB-44A2-855F-1A879DF1511B}" type="pres">
      <dgm:prSet presAssocID="{6340E443-1786-4FE3-94B6-E37FBC8A706E}" presName="vert1" presStyleCnt="0"/>
      <dgm:spPr/>
    </dgm:pt>
    <dgm:pt modelId="{C65963A6-FED1-46D6-8653-A94841A91BE7}" type="pres">
      <dgm:prSet presAssocID="{FDEC4685-2811-46C1-B04E-D65CB000AA7F}" presName="thickLine" presStyleLbl="alignNode1" presStyleIdx="3" presStyleCnt="7"/>
      <dgm:spPr/>
    </dgm:pt>
    <dgm:pt modelId="{EA6FB168-CA43-4263-AE63-DE710308D7D0}" type="pres">
      <dgm:prSet presAssocID="{FDEC4685-2811-46C1-B04E-D65CB000AA7F}" presName="horz1" presStyleCnt="0"/>
      <dgm:spPr/>
    </dgm:pt>
    <dgm:pt modelId="{DE931762-B00F-42E4-802F-56E6C4236B00}" type="pres">
      <dgm:prSet presAssocID="{FDEC4685-2811-46C1-B04E-D65CB000AA7F}" presName="tx1" presStyleLbl="revTx" presStyleIdx="3" presStyleCnt="7"/>
      <dgm:spPr/>
    </dgm:pt>
    <dgm:pt modelId="{65388EC3-5070-4C95-8B63-17F02F960B36}" type="pres">
      <dgm:prSet presAssocID="{FDEC4685-2811-46C1-B04E-D65CB000AA7F}" presName="vert1" presStyleCnt="0"/>
      <dgm:spPr/>
    </dgm:pt>
    <dgm:pt modelId="{F99FFE23-94A6-478C-8CF4-F9762EE2A01C}" type="pres">
      <dgm:prSet presAssocID="{6389A717-8295-4E7D-A0E3-C8B4FEBC3D22}" presName="thickLine" presStyleLbl="alignNode1" presStyleIdx="4" presStyleCnt="7"/>
      <dgm:spPr/>
    </dgm:pt>
    <dgm:pt modelId="{7A47EF8F-665E-4844-ABE0-672DA2A3C6FF}" type="pres">
      <dgm:prSet presAssocID="{6389A717-8295-4E7D-A0E3-C8B4FEBC3D22}" presName="horz1" presStyleCnt="0"/>
      <dgm:spPr/>
    </dgm:pt>
    <dgm:pt modelId="{7D1AE1E1-E754-43D9-AAF7-0A6480D11557}" type="pres">
      <dgm:prSet presAssocID="{6389A717-8295-4E7D-A0E3-C8B4FEBC3D22}" presName="tx1" presStyleLbl="revTx" presStyleIdx="4" presStyleCnt="7"/>
      <dgm:spPr/>
    </dgm:pt>
    <dgm:pt modelId="{6BA37722-8FCA-4FA1-BAE7-BBB4E7E1611C}" type="pres">
      <dgm:prSet presAssocID="{6389A717-8295-4E7D-A0E3-C8B4FEBC3D22}" presName="vert1" presStyleCnt="0"/>
      <dgm:spPr/>
    </dgm:pt>
    <dgm:pt modelId="{BF735083-5999-4D29-9F30-85E78697E399}" type="pres">
      <dgm:prSet presAssocID="{91DAB9DF-FE14-446A-9F97-4C4249AF7E6E}" presName="thickLine" presStyleLbl="alignNode1" presStyleIdx="5" presStyleCnt="7"/>
      <dgm:spPr/>
    </dgm:pt>
    <dgm:pt modelId="{57B3E655-8DEF-41BF-A664-324BAFEACA27}" type="pres">
      <dgm:prSet presAssocID="{91DAB9DF-FE14-446A-9F97-4C4249AF7E6E}" presName="horz1" presStyleCnt="0"/>
      <dgm:spPr/>
    </dgm:pt>
    <dgm:pt modelId="{AEE297EB-6F61-4C90-AFC9-6A1738A15949}" type="pres">
      <dgm:prSet presAssocID="{91DAB9DF-FE14-446A-9F97-4C4249AF7E6E}" presName="tx1" presStyleLbl="revTx" presStyleIdx="5" presStyleCnt="7"/>
      <dgm:spPr/>
    </dgm:pt>
    <dgm:pt modelId="{199206D6-E231-4440-9B59-801E563E938E}" type="pres">
      <dgm:prSet presAssocID="{91DAB9DF-FE14-446A-9F97-4C4249AF7E6E}" presName="vert1" presStyleCnt="0"/>
      <dgm:spPr/>
    </dgm:pt>
    <dgm:pt modelId="{57D59485-E926-421F-B669-7B117B9B7F1D}" type="pres">
      <dgm:prSet presAssocID="{336C5728-9FEA-4995-B453-5D0475934B9B}" presName="thickLine" presStyleLbl="alignNode1" presStyleIdx="6" presStyleCnt="7"/>
      <dgm:spPr/>
    </dgm:pt>
    <dgm:pt modelId="{3492D482-9BAC-4DFC-9B50-824810700536}" type="pres">
      <dgm:prSet presAssocID="{336C5728-9FEA-4995-B453-5D0475934B9B}" presName="horz1" presStyleCnt="0"/>
      <dgm:spPr/>
    </dgm:pt>
    <dgm:pt modelId="{94099160-3812-46E6-8090-7A723307D2AF}" type="pres">
      <dgm:prSet presAssocID="{336C5728-9FEA-4995-B453-5D0475934B9B}" presName="tx1" presStyleLbl="revTx" presStyleIdx="6" presStyleCnt="7"/>
      <dgm:spPr/>
    </dgm:pt>
    <dgm:pt modelId="{4D3AC6AD-A5A5-4999-B00C-FD8A4C643F3E}" type="pres">
      <dgm:prSet presAssocID="{336C5728-9FEA-4995-B453-5D0475934B9B}" presName="vert1" presStyleCnt="0"/>
      <dgm:spPr/>
    </dgm:pt>
  </dgm:ptLst>
  <dgm:cxnLst>
    <dgm:cxn modelId="{ACC9FB10-B3DD-4BA0-8152-3FC69C752CD1}" type="presOf" srcId="{6389A717-8295-4E7D-A0E3-C8B4FEBC3D22}" destId="{7D1AE1E1-E754-43D9-AAF7-0A6480D11557}" srcOrd="0" destOrd="0" presId="urn:microsoft.com/office/officeart/2008/layout/LinedList"/>
    <dgm:cxn modelId="{2428EF1C-DDD8-4E84-B4F6-A4CF3440C767}" type="presOf" srcId="{91DAB9DF-FE14-446A-9F97-4C4249AF7E6E}" destId="{AEE297EB-6F61-4C90-AFC9-6A1738A15949}" srcOrd="0" destOrd="0" presId="urn:microsoft.com/office/officeart/2008/layout/LinedList"/>
    <dgm:cxn modelId="{AA5E0625-3D68-4437-AFE8-2280526C46D0}" srcId="{17F49ADD-D20C-439F-AB5D-375561764B0C}" destId="{8C5F2DB1-25A0-431D-9489-548B7130E415}" srcOrd="1" destOrd="0" parTransId="{44628065-DC1A-41DC-8BDF-EC423A2E4B54}" sibTransId="{97DD19F7-65B8-4E30-96F0-A1F679CED0DF}"/>
    <dgm:cxn modelId="{4E510D27-20F6-4FFE-ABF4-DD53DFD3B5E3}" srcId="{17F49ADD-D20C-439F-AB5D-375561764B0C}" destId="{336C5728-9FEA-4995-B453-5D0475934B9B}" srcOrd="6" destOrd="0" parTransId="{ED01A0DB-35A2-4494-B81E-1D76277971C0}" sibTransId="{809967BF-DB18-4D29-89E5-DDEDF9B6F31A}"/>
    <dgm:cxn modelId="{30755B3B-7903-4EB8-876C-D843CFD5D7B0}" type="presOf" srcId="{17F49ADD-D20C-439F-AB5D-375561764B0C}" destId="{59D43D7F-2290-4DE8-AC78-3108DBC3293B}" srcOrd="0" destOrd="0" presId="urn:microsoft.com/office/officeart/2008/layout/LinedList"/>
    <dgm:cxn modelId="{54212743-0198-4701-85DD-D6024AA3CDDC}" type="presOf" srcId="{491F14C2-6CA9-4090-80F7-14A9DD241323}" destId="{5A205B79-B75D-4E04-8ADE-EF2A01B6FA73}" srcOrd="0" destOrd="0" presId="urn:microsoft.com/office/officeart/2008/layout/LinedList"/>
    <dgm:cxn modelId="{18564365-1985-494F-9ABC-169554DEA3D0}" type="presOf" srcId="{8C5F2DB1-25A0-431D-9489-548B7130E415}" destId="{3C7FA5B0-DB22-46DB-8E05-A8871508B50C}" srcOrd="0" destOrd="0" presId="urn:microsoft.com/office/officeart/2008/layout/LinedList"/>
    <dgm:cxn modelId="{FDB7ED4C-DD28-42E1-96BB-B87A1DD8FB6C}" srcId="{17F49ADD-D20C-439F-AB5D-375561764B0C}" destId="{6340E443-1786-4FE3-94B6-E37FBC8A706E}" srcOrd="2" destOrd="0" parTransId="{9E40D26A-FDDA-4361-AE79-A61ED596EFCE}" sibTransId="{C6F597CD-7159-4E5F-8881-7E2E64437C15}"/>
    <dgm:cxn modelId="{30DC2859-EF1A-4E67-9616-8FA0041B62BD}" type="presOf" srcId="{6340E443-1786-4FE3-94B6-E37FBC8A706E}" destId="{09651428-217A-4F14-BA18-FE800D02D361}" srcOrd="0" destOrd="0" presId="urn:microsoft.com/office/officeart/2008/layout/LinedList"/>
    <dgm:cxn modelId="{7E502985-420F-41DB-BB5D-FB5DF97FA73A}" srcId="{17F49ADD-D20C-439F-AB5D-375561764B0C}" destId="{6389A717-8295-4E7D-A0E3-C8B4FEBC3D22}" srcOrd="4" destOrd="0" parTransId="{3716BBC7-B2CD-415F-BCB7-5E22262AA579}" sibTransId="{495E9FA8-9F7C-4B35-91F7-BB7659523C32}"/>
    <dgm:cxn modelId="{DBD9B79E-BFAC-41BC-A25B-AA8F7DAE0EFB}" srcId="{17F49ADD-D20C-439F-AB5D-375561764B0C}" destId="{91DAB9DF-FE14-446A-9F97-4C4249AF7E6E}" srcOrd="5" destOrd="0" parTransId="{E24ACA07-0DAA-4BC8-B25B-033A774E385D}" sibTransId="{6EA8E8D6-3CE4-4B66-8296-DBFE38C5D97F}"/>
    <dgm:cxn modelId="{705679A9-6362-4AA7-8DCF-C39A7E4F778D}" type="presOf" srcId="{336C5728-9FEA-4995-B453-5D0475934B9B}" destId="{94099160-3812-46E6-8090-7A723307D2AF}" srcOrd="0" destOrd="0" presId="urn:microsoft.com/office/officeart/2008/layout/LinedList"/>
    <dgm:cxn modelId="{18CA73B2-BFCE-4947-8372-BEB4B5D5510D}" srcId="{17F49ADD-D20C-439F-AB5D-375561764B0C}" destId="{491F14C2-6CA9-4090-80F7-14A9DD241323}" srcOrd="0" destOrd="0" parTransId="{9B9BEE2C-A105-420B-BE80-D8C1B8C1B14A}" sibTransId="{C362BB2E-D13C-41F8-B43D-F63912118AAF}"/>
    <dgm:cxn modelId="{574897B5-0BD2-4102-B39F-C9675D5DBD38}" type="presOf" srcId="{FDEC4685-2811-46C1-B04E-D65CB000AA7F}" destId="{DE931762-B00F-42E4-802F-56E6C4236B00}" srcOrd="0" destOrd="0" presId="urn:microsoft.com/office/officeart/2008/layout/LinedList"/>
    <dgm:cxn modelId="{E7D3A2BB-A98A-4189-B9CC-93D6B67E9EFD}" srcId="{17F49ADD-D20C-439F-AB5D-375561764B0C}" destId="{FDEC4685-2811-46C1-B04E-D65CB000AA7F}" srcOrd="3" destOrd="0" parTransId="{233072A0-76D2-4910-8606-90C231C4AB44}" sibTransId="{FFE72102-04FB-44DF-A982-508355BBC35B}"/>
    <dgm:cxn modelId="{28F6FA9A-E2AA-4007-8B59-3536A952C665}" type="presParOf" srcId="{59D43D7F-2290-4DE8-AC78-3108DBC3293B}" destId="{1C902553-6654-44E9-87AC-42897156D604}" srcOrd="0" destOrd="0" presId="urn:microsoft.com/office/officeart/2008/layout/LinedList"/>
    <dgm:cxn modelId="{67E5A8C0-8E1A-42BF-B5F7-341461A8CED1}" type="presParOf" srcId="{59D43D7F-2290-4DE8-AC78-3108DBC3293B}" destId="{085E5F45-BB0F-44DD-B7E4-B51B34017C82}" srcOrd="1" destOrd="0" presId="urn:microsoft.com/office/officeart/2008/layout/LinedList"/>
    <dgm:cxn modelId="{6C56A17D-447E-436E-802F-741304631269}" type="presParOf" srcId="{085E5F45-BB0F-44DD-B7E4-B51B34017C82}" destId="{5A205B79-B75D-4E04-8ADE-EF2A01B6FA73}" srcOrd="0" destOrd="0" presId="urn:microsoft.com/office/officeart/2008/layout/LinedList"/>
    <dgm:cxn modelId="{3A20BAB7-D871-4AC2-8D45-AA02822F285B}" type="presParOf" srcId="{085E5F45-BB0F-44DD-B7E4-B51B34017C82}" destId="{6957F44B-5CF2-4C0B-802E-EBD750E82E18}" srcOrd="1" destOrd="0" presId="urn:microsoft.com/office/officeart/2008/layout/LinedList"/>
    <dgm:cxn modelId="{D08283C5-F0A3-4E7B-9221-DE0434B4319A}" type="presParOf" srcId="{59D43D7F-2290-4DE8-AC78-3108DBC3293B}" destId="{11F361CA-3398-4051-94E6-30AE9EABE328}" srcOrd="2" destOrd="0" presId="urn:microsoft.com/office/officeart/2008/layout/LinedList"/>
    <dgm:cxn modelId="{75168E51-735F-48E9-BD0B-9B0EED4BAD8E}" type="presParOf" srcId="{59D43D7F-2290-4DE8-AC78-3108DBC3293B}" destId="{E3DB5A72-7B5A-4C74-99E5-9BCA70C8EDC0}" srcOrd="3" destOrd="0" presId="urn:microsoft.com/office/officeart/2008/layout/LinedList"/>
    <dgm:cxn modelId="{17647F12-62F9-4CE8-8B8A-6025D0F88E06}" type="presParOf" srcId="{E3DB5A72-7B5A-4C74-99E5-9BCA70C8EDC0}" destId="{3C7FA5B0-DB22-46DB-8E05-A8871508B50C}" srcOrd="0" destOrd="0" presId="urn:microsoft.com/office/officeart/2008/layout/LinedList"/>
    <dgm:cxn modelId="{D77A056D-D80D-4F1E-99FA-1D5FE7B909E4}" type="presParOf" srcId="{E3DB5A72-7B5A-4C74-99E5-9BCA70C8EDC0}" destId="{63CDE560-29E2-4580-B18D-9E708A8B094E}" srcOrd="1" destOrd="0" presId="urn:microsoft.com/office/officeart/2008/layout/LinedList"/>
    <dgm:cxn modelId="{07649651-2BBE-49AF-B270-02002295BA34}" type="presParOf" srcId="{59D43D7F-2290-4DE8-AC78-3108DBC3293B}" destId="{EBD800CF-F788-4A35-9259-1C0ABC0ED65D}" srcOrd="4" destOrd="0" presId="urn:microsoft.com/office/officeart/2008/layout/LinedList"/>
    <dgm:cxn modelId="{D337C275-7453-4EE9-ADBE-79D7168EA6EA}" type="presParOf" srcId="{59D43D7F-2290-4DE8-AC78-3108DBC3293B}" destId="{E6AF72BE-D77A-46BD-9E05-B0444EB7BC1C}" srcOrd="5" destOrd="0" presId="urn:microsoft.com/office/officeart/2008/layout/LinedList"/>
    <dgm:cxn modelId="{B2DDC9C9-B054-4FDE-90C3-A31DEB9B96B8}" type="presParOf" srcId="{E6AF72BE-D77A-46BD-9E05-B0444EB7BC1C}" destId="{09651428-217A-4F14-BA18-FE800D02D361}" srcOrd="0" destOrd="0" presId="urn:microsoft.com/office/officeart/2008/layout/LinedList"/>
    <dgm:cxn modelId="{96442FF8-25AF-48B2-9C0C-3E851747C425}" type="presParOf" srcId="{E6AF72BE-D77A-46BD-9E05-B0444EB7BC1C}" destId="{4462ECB3-FADB-44A2-855F-1A879DF1511B}" srcOrd="1" destOrd="0" presId="urn:microsoft.com/office/officeart/2008/layout/LinedList"/>
    <dgm:cxn modelId="{D726834F-3C3D-4828-A4FA-68E0D6ECD4D9}" type="presParOf" srcId="{59D43D7F-2290-4DE8-AC78-3108DBC3293B}" destId="{C65963A6-FED1-46D6-8653-A94841A91BE7}" srcOrd="6" destOrd="0" presId="urn:microsoft.com/office/officeart/2008/layout/LinedList"/>
    <dgm:cxn modelId="{6DDD76D1-2453-43AC-B115-FE1BCAD06E20}" type="presParOf" srcId="{59D43D7F-2290-4DE8-AC78-3108DBC3293B}" destId="{EA6FB168-CA43-4263-AE63-DE710308D7D0}" srcOrd="7" destOrd="0" presId="urn:microsoft.com/office/officeart/2008/layout/LinedList"/>
    <dgm:cxn modelId="{418291E8-9E70-4ED3-BC8E-843DB2F81F91}" type="presParOf" srcId="{EA6FB168-CA43-4263-AE63-DE710308D7D0}" destId="{DE931762-B00F-42E4-802F-56E6C4236B00}" srcOrd="0" destOrd="0" presId="urn:microsoft.com/office/officeart/2008/layout/LinedList"/>
    <dgm:cxn modelId="{C8DF34EA-4B1F-4B1B-9A06-32313A78DFFF}" type="presParOf" srcId="{EA6FB168-CA43-4263-AE63-DE710308D7D0}" destId="{65388EC3-5070-4C95-8B63-17F02F960B36}" srcOrd="1" destOrd="0" presId="urn:microsoft.com/office/officeart/2008/layout/LinedList"/>
    <dgm:cxn modelId="{2FE926C5-05E8-480A-9FBA-20AF4EB8C6D1}" type="presParOf" srcId="{59D43D7F-2290-4DE8-AC78-3108DBC3293B}" destId="{F99FFE23-94A6-478C-8CF4-F9762EE2A01C}" srcOrd="8" destOrd="0" presId="urn:microsoft.com/office/officeart/2008/layout/LinedList"/>
    <dgm:cxn modelId="{8057DD41-BCD0-4871-A4CD-9E12FA5C9BDB}" type="presParOf" srcId="{59D43D7F-2290-4DE8-AC78-3108DBC3293B}" destId="{7A47EF8F-665E-4844-ABE0-672DA2A3C6FF}" srcOrd="9" destOrd="0" presId="urn:microsoft.com/office/officeart/2008/layout/LinedList"/>
    <dgm:cxn modelId="{75F763AA-567D-4A66-BE5B-565699B9FA07}" type="presParOf" srcId="{7A47EF8F-665E-4844-ABE0-672DA2A3C6FF}" destId="{7D1AE1E1-E754-43D9-AAF7-0A6480D11557}" srcOrd="0" destOrd="0" presId="urn:microsoft.com/office/officeart/2008/layout/LinedList"/>
    <dgm:cxn modelId="{70F5D274-04BB-4804-91AD-C32CF4C94016}" type="presParOf" srcId="{7A47EF8F-665E-4844-ABE0-672DA2A3C6FF}" destId="{6BA37722-8FCA-4FA1-BAE7-BBB4E7E1611C}" srcOrd="1" destOrd="0" presId="urn:microsoft.com/office/officeart/2008/layout/LinedList"/>
    <dgm:cxn modelId="{FE756615-4F0C-42DA-94FB-C4B9B796B266}" type="presParOf" srcId="{59D43D7F-2290-4DE8-AC78-3108DBC3293B}" destId="{BF735083-5999-4D29-9F30-85E78697E399}" srcOrd="10" destOrd="0" presId="urn:microsoft.com/office/officeart/2008/layout/LinedList"/>
    <dgm:cxn modelId="{C4713FC6-1A9A-4218-94ED-7F1DB69C5EF7}" type="presParOf" srcId="{59D43D7F-2290-4DE8-AC78-3108DBC3293B}" destId="{57B3E655-8DEF-41BF-A664-324BAFEACA27}" srcOrd="11" destOrd="0" presId="urn:microsoft.com/office/officeart/2008/layout/LinedList"/>
    <dgm:cxn modelId="{D34D7122-4213-4F2D-9EEE-F465CF61F096}" type="presParOf" srcId="{57B3E655-8DEF-41BF-A664-324BAFEACA27}" destId="{AEE297EB-6F61-4C90-AFC9-6A1738A15949}" srcOrd="0" destOrd="0" presId="urn:microsoft.com/office/officeart/2008/layout/LinedList"/>
    <dgm:cxn modelId="{4A161C36-2C2A-4846-8ACB-D3B7DBEEE5A5}" type="presParOf" srcId="{57B3E655-8DEF-41BF-A664-324BAFEACA27}" destId="{199206D6-E231-4440-9B59-801E563E938E}" srcOrd="1" destOrd="0" presId="urn:microsoft.com/office/officeart/2008/layout/LinedList"/>
    <dgm:cxn modelId="{D1A2D3CF-5DE7-430D-BD44-5DD96FEC5737}" type="presParOf" srcId="{59D43D7F-2290-4DE8-AC78-3108DBC3293B}" destId="{57D59485-E926-421F-B669-7B117B9B7F1D}" srcOrd="12" destOrd="0" presId="urn:microsoft.com/office/officeart/2008/layout/LinedList"/>
    <dgm:cxn modelId="{294F0FF2-39A7-4A3D-86B7-8B5D7AAC17FA}" type="presParOf" srcId="{59D43D7F-2290-4DE8-AC78-3108DBC3293B}" destId="{3492D482-9BAC-4DFC-9B50-824810700536}" srcOrd="13" destOrd="0" presId="urn:microsoft.com/office/officeart/2008/layout/LinedList"/>
    <dgm:cxn modelId="{F52FE15A-413E-44CB-9BFE-5BB4756CEF4E}" type="presParOf" srcId="{3492D482-9BAC-4DFC-9B50-824810700536}" destId="{94099160-3812-46E6-8090-7A723307D2AF}" srcOrd="0" destOrd="0" presId="urn:microsoft.com/office/officeart/2008/layout/LinedList"/>
    <dgm:cxn modelId="{12F65C2C-DFD2-43DA-A4A7-65D91F93EAC8}" type="presParOf" srcId="{3492D482-9BAC-4DFC-9B50-824810700536}" destId="{4D3AC6AD-A5A5-4999-B00C-FD8A4C643F3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9D7728D-8765-4AC6-8156-4BA36DD17DBB}"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730F1F39-0F01-4BE8-A9E6-3E37A6DAC3EF}">
      <dgm:prSet/>
      <dgm:spPr/>
      <dgm:t>
        <a:bodyPr/>
        <a:lstStyle/>
        <a:p>
          <a:r>
            <a:rPr lang="en-US"/>
            <a:t>58 core tours CY2023</a:t>
          </a:r>
        </a:p>
      </dgm:t>
    </dgm:pt>
    <dgm:pt modelId="{AB32FA72-3CB1-4AB2-89B1-ADDD4E90F19F}" type="parTrans" cxnId="{6C477C65-6B76-4525-BD47-E501F1BB1D8A}">
      <dgm:prSet/>
      <dgm:spPr/>
      <dgm:t>
        <a:bodyPr/>
        <a:lstStyle/>
        <a:p>
          <a:endParaRPr lang="en-US"/>
        </a:p>
      </dgm:t>
    </dgm:pt>
    <dgm:pt modelId="{0A7FD79D-71DF-4830-A5C3-96DFC016144D}" type="sibTrans" cxnId="{6C477C65-6B76-4525-BD47-E501F1BB1D8A}">
      <dgm:prSet/>
      <dgm:spPr/>
      <dgm:t>
        <a:bodyPr/>
        <a:lstStyle/>
        <a:p>
          <a:endParaRPr lang="en-US"/>
        </a:p>
      </dgm:t>
    </dgm:pt>
    <dgm:pt modelId="{4A08553C-5D5D-404E-8F46-1E7071449AB9}">
      <dgm:prSet/>
      <dgm:spPr/>
      <dgm:t>
        <a:bodyPr/>
        <a:lstStyle/>
        <a:p>
          <a:r>
            <a:rPr lang="en-US" dirty="0"/>
            <a:t>Thank you!</a:t>
          </a:r>
        </a:p>
      </dgm:t>
    </dgm:pt>
    <dgm:pt modelId="{ABB3CBE4-40E5-4078-BCAD-D0203AD7C568}" type="parTrans" cxnId="{6C92D303-53EF-4F45-BA1F-2A399311247C}">
      <dgm:prSet/>
      <dgm:spPr/>
      <dgm:t>
        <a:bodyPr/>
        <a:lstStyle/>
        <a:p>
          <a:endParaRPr lang="en-US"/>
        </a:p>
      </dgm:t>
    </dgm:pt>
    <dgm:pt modelId="{544A3483-3086-4BC7-892C-F64399C27D2B}" type="sibTrans" cxnId="{6C92D303-53EF-4F45-BA1F-2A399311247C}">
      <dgm:prSet/>
      <dgm:spPr/>
      <dgm:t>
        <a:bodyPr/>
        <a:lstStyle/>
        <a:p>
          <a:endParaRPr lang="en-US"/>
        </a:p>
      </dgm:t>
    </dgm:pt>
    <dgm:pt modelId="{0A878D48-FD71-4723-A113-D0EAE20AF225}">
      <dgm:prSet/>
      <dgm:spPr/>
      <dgm:t>
        <a:bodyPr/>
        <a:lstStyle/>
        <a:p>
          <a:r>
            <a:rPr lang="en-US"/>
            <a:t>UNC Symposium for Research Administrators </a:t>
          </a:r>
        </a:p>
      </dgm:t>
    </dgm:pt>
    <dgm:pt modelId="{BA499FE7-060C-4AFC-9A40-2A5ADE6BEA3E}" type="parTrans" cxnId="{2374449E-1926-4BF9-8C81-191DCE664C64}">
      <dgm:prSet/>
      <dgm:spPr/>
      <dgm:t>
        <a:bodyPr/>
        <a:lstStyle/>
        <a:p>
          <a:endParaRPr lang="en-US"/>
        </a:p>
      </dgm:t>
    </dgm:pt>
    <dgm:pt modelId="{A8B019F8-9577-4728-8381-C766CDEDAAF0}" type="sibTrans" cxnId="{2374449E-1926-4BF9-8C81-191DCE664C64}">
      <dgm:prSet/>
      <dgm:spPr/>
      <dgm:t>
        <a:bodyPr/>
        <a:lstStyle/>
        <a:p>
          <a:endParaRPr lang="en-US"/>
        </a:p>
      </dgm:t>
    </dgm:pt>
    <dgm:pt modelId="{2584AACA-1E89-4414-B4F3-60169297742C}">
      <dgm:prSet/>
      <dgm:spPr/>
      <dgm:t>
        <a:bodyPr/>
        <a:lstStyle/>
        <a:p>
          <a:r>
            <a:rPr lang="en-US" dirty="0"/>
            <a:t>Thursday September 27 - Friday September 28 </a:t>
          </a:r>
        </a:p>
      </dgm:t>
    </dgm:pt>
    <dgm:pt modelId="{42E68A57-55E6-4683-8A82-01B21B02727E}" type="parTrans" cxnId="{FDA1D488-80A9-437E-9B96-C433DCAD2955}">
      <dgm:prSet/>
      <dgm:spPr/>
      <dgm:t>
        <a:bodyPr/>
        <a:lstStyle/>
        <a:p>
          <a:endParaRPr lang="en-US"/>
        </a:p>
      </dgm:t>
    </dgm:pt>
    <dgm:pt modelId="{E4B55FB8-7E42-4C56-9F45-F79750ADB888}" type="sibTrans" cxnId="{FDA1D488-80A9-437E-9B96-C433DCAD2955}">
      <dgm:prSet/>
      <dgm:spPr/>
      <dgm:t>
        <a:bodyPr/>
        <a:lstStyle/>
        <a:p>
          <a:endParaRPr lang="en-US"/>
        </a:p>
      </dgm:t>
    </dgm:pt>
    <dgm:pt modelId="{257EE505-7ED0-4D8D-9887-5811BE7C4791}">
      <dgm:prSet/>
      <dgm:spPr/>
      <dgm:t>
        <a:bodyPr/>
        <a:lstStyle/>
        <a:p>
          <a:r>
            <a:rPr lang="en-US" dirty="0">
              <a:hlinkClick xmlns:r="http://schemas.openxmlformats.org/officeDocument/2006/relationships" r:id="rId1"/>
            </a:rPr>
            <a:t>https://symposium.web.unc.edu/</a:t>
          </a:r>
          <a:r>
            <a:rPr lang="en-US" dirty="0"/>
            <a:t>  </a:t>
          </a:r>
        </a:p>
      </dgm:t>
    </dgm:pt>
    <dgm:pt modelId="{D5249411-DE51-4AA7-8BF0-038543CB9860}" type="parTrans" cxnId="{C4C5BD79-7822-440B-9006-1A443AAF73E5}">
      <dgm:prSet/>
      <dgm:spPr/>
      <dgm:t>
        <a:bodyPr/>
        <a:lstStyle/>
        <a:p>
          <a:endParaRPr lang="en-US"/>
        </a:p>
      </dgm:t>
    </dgm:pt>
    <dgm:pt modelId="{40835820-2378-4414-8ACB-98B8CB0EC1AA}" type="sibTrans" cxnId="{C4C5BD79-7822-440B-9006-1A443AAF73E5}">
      <dgm:prSet/>
      <dgm:spPr/>
      <dgm:t>
        <a:bodyPr/>
        <a:lstStyle/>
        <a:p>
          <a:endParaRPr lang="en-US"/>
        </a:p>
      </dgm:t>
    </dgm:pt>
    <dgm:pt modelId="{97F8803E-F8B9-43C9-BEC3-AC18987972C4}">
      <dgm:prSet/>
      <dgm:spPr/>
      <dgm:t>
        <a:bodyPr/>
        <a:lstStyle/>
        <a:p>
          <a:r>
            <a:rPr lang="en-US" dirty="0"/>
            <a:t>RCD Updates and Initiatives</a:t>
          </a:r>
        </a:p>
      </dgm:t>
    </dgm:pt>
    <dgm:pt modelId="{49E984E0-8294-4030-A6E2-1642D1A0B1A2}" type="parTrans" cxnId="{85435018-64E6-4570-8C41-9773FB6F86CF}">
      <dgm:prSet/>
      <dgm:spPr/>
      <dgm:t>
        <a:bodyPr/>
        <a:lstStyle/>
        <a:p>
          <a:endParaRPr lang="en-US"/>
        </a:p>
      </dgm:t>
    </dgm:pt>
    <dgm:pt modelId="{2ED08CB5-9274-459C-9A0C-8CC7B73E0BD6}" type="sibTrans" cxnId="{85435018-64E6-4570-8C41-9773FB6F86CF}">
      <dgm:prSet/>
      <dgm:spPr/>
      <dgm:t>
        <a:bodyPr/>
        <a:lstStyle/>
        <a:p>
          <a:endParaRPr lang="en-US"/>
        </a:p>
      </dgm:t>
    </dgm:pt>
    <dgm:pt modelId="{E4513BB9-F42E-42C3-98F2-ED6A3BC859C8}">
      <dgm:prSet/>
      <dgm:spPr/>
      <dgm:t>
        <a:bodyPr/>
        <a:lstStyle/>
        <a:p>
          <a:r>
            <a:rPr lang="en-US" dirty="0"/>
            <a:t>Rate Reviews (OSP CAC and RCD)</a:t>
          </a:r>
        </a:p>
      </dgm:t>
    </dgm:pt>
    <dgm:pt modelId="{12D3BE09-1975-45AA-A920-F189E00938AD}" type="parTrans" cxnId="{FBDCC6A9-7CF7-4A9E-8F6A-21441A8547D7}">
      <dgm:prSet/>
      <dgm:spPr/>
      <dgm:t>
        <a:bodyPr/>
        <a:lstStyle/>
        <a:p>
          <a:endParaRPr lang="en-US"/>
        </a:p>
      </dgm:t>
    </dgm:pt>
    <dgm:pt modelId="{11315052-97B5-40AF-8B4F-5BBA77CB04A3}" type="sibTrans" cxnId="{FBDCC6A9-7CF7-4A9E-8F6A-21441A8547D7}">
      <dgm:prSet/>
      <dgm:spPr/>
      <dgm:t>
        <a:bodyPr/>
        <a:lstStyle/>
        <a:p>
          <a:endParaRPr lang="en-US"/>
        </a:p>
      </dgm:t>
    </dgm:pt>
    <dgm:pt modelId="{EDC49638-1973-45AA-BE94-6B9627B94AA2}">
      <dgm:prSet/>
      <dgm:spPr/>
      <dgm:t>
        <a:bodyPr/>
        <a:lstStyle/>
        <a:p>
          <a:r>
            <a:rPr lang="en-US" dirty="0"/>
            <a:t>Contracts with External Customers</a:t>
          </a:r>
        </a:p>
      </dgm:t>
    </dgm:pt>
    <dgm:pt modelId="{81F87DA9-29CC-4CA9-8E93-A7F762582D0C}" type="parTrans" cxnId="{521DD392-3205-4006-9A26-3E9C4F924A42}">
      <dgm:prSet/>
      <dgm:spPr/>
      <dgm:t>
        <a:bodyPr/>
        <a:lstStyle/>
        <a:p>
          <a:endParaRPr lang="en-US"/>
        </a:p>
      </dgm:t>
    </dgm:pt>
    <dgm:pt modelId="{82C998DC-385B-4E9E-92F9-11B5D9522F22}" type="sibTrans" cxnId="{521DD392-3205-4006-9A26-3E9C4F924A42}">
      <dgm:prSet/>
      <dgm:spPr/>
      <dgm:t>
        <a:bodyPr/>
        <a:lstStyle/>
        <a:p>
          <a:endParaRPr lang="en-US"/>
        </a:p>
      </dgm:t>
    </dgm:pt>
    <dgm:pt modelId="{4B4FB3F5-92A2-4703-8F0F-6C0DCAC3CABA}">
      <dgm:prSet/>
      <dgm:spPr/>
      <dgm:t>
        <a:bodyPr/>
        <a:lstStyle/>
        <a:p>
          <a:r>
            <a:rPr lang="en-US" dirty="0"/>
            <a:t> iLab:  General Info, Tips, and Tricks </a:t>
          </a:r>
        </a:p>
      </dgm:t>
    </dgm:pt>
    <dgm:pt modelId="{2E121561-5588-42EC-803A-EB4E184D9D5F}" type="parTrans" cxnId="{71BCB485-98C8-40B1-8FC9-D27F1F47F777}">
      <dgm:prSet/>
      <dgm:spPr/>
      <dgm:t>
        <a:bodyPr/>
        <a:lstStyle/>
        <a:p>
          <a:endParaRPr lang="en-US"/>
        </a:p>
      </dgm:t>
    </dgm:pt>
    <dgm:pt modelId="{8A28A166-2CFE-49DD-A280-609AE39D6802}" type="sibTrans" cxnId="{71BCB485-98C8-40B1-8FC9-D27F1F47F777}">
      <dgm:prSet/>
      <dgm:spPr/>
      <dgm:t>
        <a:bodyPr/>
        <a:lstStyle/>
        <a:p>
          <a:endParaRPr lang="en-US"/>
        </a:p>
      </dgm:t>
    </dgm:pt>
    <dgm:pt modelId="{AAE6D128-6E77-42B4-82F6-9489D505D7E1}" type="pres">
      <dgm:prSet presAssocID="{E9D7728D-8765-4AC6-8156-4BA36DD17DBB}" presName="linear" presStyleCnt="0">
        <dgm:presLayoutVars>
          <dgm:dir/>
          <dgm:animLvl val="lvl"/>
          <dgm:resizeHandles val="exact"/>
        </dgm:presLayoutVars>
      </dgm:prSet>
      <dgm:spPr/>
    </dgm:pt>
    <dgm:pt modelId="{F55923B6-2716-4A07-B777-D3E865FCF9EA}" type="pres">
      <dgm:prSet presAssocID="{730F1F39-0F01-4BE8-A9E6-3E37A6DAC3EF}" presName="parentLin" presStyleCnt="0"/>
      <dgm:spPr/>
    </dgm:pt>
    <dgm:pt modelId="{FC3F1822-9BEC-438F-8562-926F61A5DB56}" type="pres">
      <dgm:prSet presAssocID="{730F1F39-0F01-4BE8-A9E6-3E37A6DAC3EF}" presName="parentLeftMargin" presStyleLbl="node1" presStyleIdx="0" presStyleCnt="2"/>
      <dgm:spPr/>
    </dgm:pt>
    <dgm:pt modelId="{3A88F931-AE70-4859-9A1E-10426E3DBB36}" type="pres">
      <dgm:prSet presAssocID="{730F1F39-0F01-4BE8-A9E6-3E37A6DAC3EF}" presName="parentText" presStyleLbl="node1" presStyleIdx="0" presStyleCnt="2">
        <dgm:presLayoutVars>
          <dgm:chMax val="0"/>
          <dgm:bulletEnabled val="1"/>
        </dgm:presLayoutVars>
      </dgm:prSet>
      <dgm:spPr/>
    </dgm:pt>
    <dgm:pt modelId="{32EA446D-C5D7-45C6-B96F-13E87BBEA485}" type="pres">
      <dgm:prSet presAssocID="{730F1F39-0F01-4BE8-A9E6-3E37A6DAC3EF}" presName="negativeSpace" presStyleCnt="0"/>
      <dgm:spPr/>
    </dgm:pt>
    <dgm:pt modelId="{E332A852-0C2A-4BED-92EB-C62266D7B272}" type="pres">
      <dgm:prSet presAssocID="{730F1F39-0F01-4BE8-A9E6-3E37A6DAC3EF}" presName="childText" presStyleLbl="conFgAcc1" presStyleIdx="0" presStyleCnt="2">
        <dgm:presLayoutVars>
          <dgm:bulletEnabled val="1"/>
        </dgm:presLayoutVars>
      </dgm:prSet>
      <dgm:spPr/>
    </dgm:pt>
    <dgm:pt modelId="{BDC0AE04-332F-443D-BFEE-6C177EB25CDD}" type="pres">
      <dgm:prSet presAssocID="{0A7FD79D-71DF-4830-A5C3-96DFC016144D}" presName="spaceBetweenRectangles" presStyleCnt="0"/>
      <dgm:spPr/>
    </dgm:pt>
    <dgm:pt modelId="{2FB54D5C-0261-4FFB-8EA9-03A4FAEAA2BE}" type="pres">
      <dgm:prSet presAssocID="{0A878D48-FD71-4723-A113-D0EAE20AF225}" presName="parentLin" presStyleCnt="0"/>
      <dgm:spPr/>
    </dgm:pt>
    <dgm:pt modelId="{F28F98AE-831D-4050-8FF3-0E701B0D540F}" type="pres">
      <dgm:prSet presAssocID="{0A878D48-FD71-4723-A113-D0EAE20AF225}" presName="parentLeftMargin" presStyleLbl="node1" presStyleIdx="0" presStyleCnt="2"/>
      <dgm:spPr/>
    </dgm:pt>
    <dgm:pt modelId="{C1F0D6FC-F28A-439C-969B-5A8D0806B101}" type="pres">
      <dgm:prSet presAssocID="{0A878D48-FD71-4723-A113-D0EAE20AF225}" presName="parentText" presStyleLbl="node1" presStyleIdx="1" presStyleCnt="2">
        <dgm:presLayoutVars>
          <dgm:chMax val="0"/>
          <dgm:bulletEnabled val="1"/>
        </dgm:presLayoutVars>
      </dgm:prSet>
      <dgm:spPr/>
    </dgm:pt>
    <dgm:pt modelId="{7437C733-DB01-40F1-A093-77C3D21EB30C}" type="pres">
      <dgm:prSet presAssocID="{0A878D48-FD71-4723-A113-D0EAE20AF225}" presName="negativeSpace" presStyleCnt="0"/>
      <dgm:spPr/>
    </dgm:pt>
    <dgm:pt modelId="{EBF96A88-4CF4-4E1B-B544-1929D9FBD5B0}" type="pres">
      <dgm:prSet presAssocID="{0A878D48-FD71-4723-A113-D0EAE20AF225}" presName="childText" presStyleLbl="conFgAcc1" presStyleIdx="1" presStyleCnt="2">
        <dgm:presLayoutVars>
          <dgm:bulletEnabled val="1"/>
        </dgm:presLayoutVars>
      </dgm:prSet>
      <dgm:spPr/>
    </dgm:pt>
  </dgm:ptLst>
  <dgm:cxnLst>
    <dgm:cxn modelId="{6C92D303-53EF-4F45-BA1F-2A399311247C}" srcId="{730F1F39-0F01-4BE8-A9E6-3E37A6DAC3EF}" destId="{4A08553C-5D5D-404E-8F46-1E7071449AB9}" srcOrd="0" destOrd="0" parTransId="{ABB3CBE4-40E5-4078-BCAD-D0203AD7C568}" sibTransId="{544A3483-3086-4BC7-892C-F64399C27D2B}"/>
    <dgm:cxn modelId="{12CE9111-BCD4-4B43-AD1B-D3C897D7561A}" type="presOf" srcId="{730F1F39-0F01-4BE8-A9E6-3E37A6DAC3EF}" destId="{FC3F1822-9BEC-438F-8562-926F61A5DB56}" srcOrd="0" destOrd="0" presId="urn:microsoft.com/office/officeart/2005/8/layout/list1"/>
    <dgm:cxn modelId="{85435018-64E6-4570-8C41-9773FB6F86CF}" srcId="{0A878D48-FD71-4723-A113-D0EAE20AF225}" destId="{97F8803E-F8B9-43C9-BEC3-AC18987972C4}" srcOrd="2" destOrd="0" parTransId="{49E984E0-8294-4030-A6E2-1642D1A0B1A2}" sibTransId="{2ED08CB5-9274-459C-9A0C-8CC7B73E0BD6}"/>
    <dgm:cxn modelId="{C400AB23-C83A-416D-BEF1-C04AC47982CE}" type="presOf" srcId="{257EE505-7ED0-4D8D-9887-5811BE7C4791}" destId="{EBF96A88-4CF4-4E1B-B544-1929D9FBD5B0}" srcOrd="0" destOrd="1" presId="urn:microsoft.com/office/officeart/2005/8/layout/list1"/>
    <dgm:cxn modelId="{31DE3629-10CB-458A-A80D-56EE1AB0A0C2}" type="presOf" srcId="{0A878D48-FD71-4723-A113-D0EAE20AF225}" destId="{C1F0D6FC-F28A-439C-969B-5A8D0806B101}" srcOrd="1" destOrd="0" presId="urn:microsoft.com/office/officeart/2005/8/layout/list1"/>
    <dgm:cxn modelId="{5A878E2B-3C6D-4A78-8EDE-7E554412D238}" type="presOf" srcId="{E4513BB9-F42E-42C3-98F2-ED6A3BC859C8}" destId="{EBF96A88-4CF4-4E1B-B544-1929D9FBD5B0}" srcOrd="0" destOrd="3" presId="urn:microsoft.com/office/officeart/2005/8/layout/list1"/>
    <dgm:cxn modelId="{90B6B443-BDBC-411F-A484-689C6A70D51E}" type="presOf" srcId="{4A08553C-5D5D-404E-8F46-1E7071449AB9}" destId="{E332A852-0C2A-4BED-92EB-C62266D7B272}" srcOrd="0" destOrd="0" presId="urn:microsoft.com/office/officeart/2005/8/layout/list1"/>
    <dgm:cxn modelId="{6C477C65-6B76-4525-BD47-E501F1BB1D8A}" srcId="{E9D7728D-8765-4AC6-8156-4BA36DD17DBB}" destId="{730F1F39-0F01-4BE8-A9E6-3E37A6DAC3EF}" srcOrd="0" destOrd="0" parTransId="{AB32FA72-3CB1-4AB2-89B1-ADDD4E90F19F}" sibTransId="{0A7FD79D-71DF-4830-A5C3-96DFC016144D}"/>
    <dgm:cxn modelId="{E9A31168-94DE-494C-98FB-F2CF6D937C1D}" type="presOf" srcId="{730F1F39-0F01-4BE8-A9E6-3E37A6DAC3EF}" destId="{3A88F931-AE70-4859-9A1E-10426E3DBB36}" srcOrd="1" destOrd="0" presId="urn:microsoft.com/office/officeart/2005/8/layout/list1"/>
    <dgm:cxn modelId="{2C9BD250-8288-49E6-A7AB-991761BD76D9}" type="presOf" srcId="{2584AACA-1E89-4414-B4F3-60169297742C}" destId="{EBF96A88-4CF4-4E1B-B544-1929D9FBD5B0}" srcOrd="0" destOrd="0" presId="urn:microsoft.com/office/officeart/2005/8/layout/list1"/>
    <dgm:cxn modelId="{C4C5BD79-7822-440B-9006-1A443AAF73E5}" srcId="{0A878D48-FD71-4723-A113-D0EAE20AF225}" destId="{257EE505-7ED0-4D8D-9887-5811BE7C4791}" srcOrd="1" destOrd="0" parTransId="{D5249411-DE51-4AA7-8BF0-038543CB9860}" sibTransId="{40835820-2378-4414-8ACB-98B8CB0EC1AA}"/>
    <dgm:cxn modelId="{71BCB485-98C8-40B1-8FC9-D27F1F47F777}" srcId="{0A878D48-FD71-4723-A113-D0EAE20AF225}" destId="{4B4FB3F5-92A2-4703-8F0F-6C0DCAC3CABA}" srcOrd="5" destOrd="0" parTransId="{2E121561-5588-42EC-803A-EB4E184D9D5F}" sibTransId="{8A28A166-2CFE-49DD-A280-609AE39D6802}"/>
    <dgm:cxn modelId="{FDA1D488-80A9-437E-9B96-C433DCAD2955}" srcId="{0A878D48-FD71-4723-A113-D0EAE20AF225}" destId="{2584AACA-1E89-4414-B4F3-60169297742C}" srcOrd="0" destOrd="0" parTransId="{42E68A57-55E6-4683-8A82-01B21B02727E}" sibTransId="{E4B55FB8-7E42-4C56-9F45-F79750ADB888}"/>
    <dgm:cxn modelId="{98F1F08C-BEFB-4AC0-8734-9A07FAF2CC13}" type="presOf" srcId="{0A878D48-FD71-4723-A113-D0EAE20AF225}" destId="{F28F98AE-831D-4050-8FF3-0E701B0D540F}" srcOrd="0" destOrd="0" presId="urn:microsoft.com/office/officeart/2005/8/layout/list1"/>
    <dgm:cxn modelId="{521DD392-3205-4006-9A26-3E9C4F924A42}" srcId="{0A878D48-FD71-4723-A113-D0EAE20AF225}" destId="{EDC49638-1973-45AA-BE94-6B9627B94AA2}" srcOrd="4" destOrd="0" parTransId="{81F87DA9-29CC-4CA9-8E93-A7F762582D0C}" sibTransId="{82C998DC-385B-4E9E-92F9-11B5D9522F22}"/>
    <dgm:cxn modelId="{2374449E-1926-4BF9-8C81-191DCE664C64}" srcId="{E9D7728D-8765-4AC6-8156-4BA36DD17DBB}" destId="{0A878D48-FD71-4723-A113-D0EAE20AF225}" srcOrd="1" destOrd="0" parTransId="{BA499FE7-060C-4AFC-9A40-2A5ADE6BEA3E}" sibTransId="{A8B019F8-9577-4728-8381-C766CDEDAAF0}"/>
    <dgm:cxn modelId="{99F7ACA9-438B-4A40-9E92-1116FFEEF631}" type="presOf" srcId="{97F8803E-F8B9-43C9-BEC3-AC18987972C4}" destId="{EBF96A88-4CF4-4E1B-B544-1929D9FBD5B0}" srcOrd="0" destOrd="2" presId="urn:microsoft.com/office/officeart/2005/8/layout/list1"/>
    <dgm:cxn modelId="{FBDCC6A9-7CF7-4A9E-8F6A-21441A8547D7}" srcId="{0A878D48-FD71-4723-A113-D0EAE20AF225}" destId="{E4513BB9-F42E-42C3-98F2-ED6A3BC859C8}" srcOrd="3" destOrd="0" parTransId="{12D3BE09-1975-45AA-A920-F189E00938AD}" sibTransId="{11315052-97B5-40AF-8B4F-5BBA77CB04A3}"/>
    <dgm:cxn modelId="{EC9317B6-6622-4178-98E6-CC11EE6BB76D}" type="presOf" srcId="{E9D7728D-8765-4AC6-8156-4BA36DD17DBB}" destId="{AAE6D128-6E77-42B4-82F6-9489D505D7E1}" srcOrd="0" destOrd="0" presId="urn:microsoft.com/office/officeart/2005/8/layout/list1"/>
    <dgm:cxn modelId="{3D9AB9F8-FFE1-462D-BCF8-632C5EE8CA3A}" type="presOf" srcId="{4B4FB3F5-92A2-4703-8F0F-6C0DCAC3CABA}" destId="{EBF96A88-4CF4-4E1B-B544-1929D9FBD5B0}" srcOrd="0" destOrd="5" presId="urn:microsoft.com/office/officeart/2005/8/layout/list1"/>
    <dgm:cxn modelId="{097B39FC-861F-4F24-8B48-F2822310D8AC}" type="presOf" srcId="{EDC49638-1973-45AA-BE94-6B9627B94AA2}" destId="{EBF96A88-4CF4-4E1B-B544-1929D9FBD5B0}" srcOrd="0" destOrd="4" presId="urn:microsoft.com/office/officeart/2005/8/layout/list1"/>
    <dgm:cxn modelId="{BE8EC232-1FBC-4A51-A156-BF64FCDBFA8D}" type="presParOf" srcId="{AAE6D128-6E77-42B4-82F6-9489D505D7E1}" destId="{F55923B6-2716-4A07-B777-D3E865FCF9EA}" srcOrd="0" destOrd="0" presId="urn:microsoft.com/office/officeart/2005/8/layout/list1"/>
    <dgm:cxn modelId="{1E52F6DF-277E-4E71-9B94-B030AF1C832A}" type="presParOf" srcId="{F55923B6-2716-4A07-B777-D3E865FCF9EA}" destId="{FC3F1822-9BEC-438F-8562-926F61A5DB56}" srcOrd="0" destOrd="0" presId="urn:microsoft.com/office/officeart/2005/8/layout/list1"/>
    <dgm:cxn modelId="{B8560850-D745-4A10-82EF-791EE11A1AE9}" type="presParOf" srcId="{F55923B6-2716-4A07-B777-D3E865FCF9EA}" destId="{3A88F931-AE70-4859-9A1E-10426E3DBB36}" srcOrd="1" destOrd="0" presId="urn:microsoft.com/office/officeart/2005/8/layout/list1"/>
    <dgm:cxn modelId="{A6B684D0-F1A5-4D26-8111-D6BF22552685}" type="presParOf" srcId="{AAE6D128-6E77-42B4-82F6-9489D505D7E1}" destId="{32EA446D-C5D7-45C6-B96F-13E87BBEA485}" srcOrd="1" destOrd="0" presId="urn:microsoft.com/office/officeart/2005/8/layout/list1"/>
    <dgm:cxn modelId="{481F3258-3BE9-48F2-947F-4753196F946C}" type="presParOf" srcId="{AAE6D128-6E77-42B4-82F6-9489D505D7E1}" destId="{E332A852-0C2A-4BED-92EB-C62266D7B272}" srcOrd="2" destOrd="0" presId="urn:microsoft.com/office/officeart/2005/8/layout/list1"/>
    <dgm:cxn modelId="{F4E175C6-2A9A-4ECA-9E99-6E1ABF0F23CD}" type="presParOf" srcId="{AAE6D128-6E77-42B4-82F6-9489D505D7E1}" destId="{BDC0AE04-332F-443D-BFEE-6C177EB25CDD}" srcOrd="3" destOrd="0" presId="urn:microsoft.com/office/officeart/2005/8/layout/list1"/>
    <dgm:cxn modelId="{FE5F496D-76E2-4B69-84B3-A821CA323F75}" type="presParOf" srcId="{AAE6D128-6E77-42B4-82F6-9489D505D7E1}" destId="{2FB54D5C-0261-4FFB-8EA9-03A4FAEAA2BE}" srcOrd="4" destOrd="0" presId="urn:microsoft.com/office/officeart/2005/8/layout/list1"/>
    <dgm:cxn modelId="{D282E5ED-3FBC-4AAC-8A21-7ED0224E5654}" type="presParOf" srcId="{2FB54D5C-0261-4FFB-8EA9-03A4FAEAA2BE}" destId="{F28F98AE-831D-4050-8FF3-0E701B0D540F}" srcOrd="0" destOrd="0" presId="urn:microsoft.com/office/officeart/2005/8/layout/list1"/>
    <dgm:cxn modelId="{E9CE76F8-653A-41DE-BCEF-2BFF38D2EDD8}" type="presParOf" srcId="{2FB54D5C-0261-4FFB-8EA9-03A4FAEAA2BE}" destId="{C1F0D6FC-F28A-439C-969B-5A8D0806B101}" srcOrd="1" destOrd="0" presId="urn:microsoft.com/office/officeart/2005/8/layout/list1"/>
    <dgm:cxn modelId="{4A2F0F29-C950-4EEF-8852-ED057663A274}" type="presParOf" srcId="{AAE6D128-6E77-42B4-82F6-9489D505D7E1}" destId="{7437C733-DB01-40F1-A093-77C3D21EB30C}" srcOrd="5" destOrd="0" presId="urn:microsoft.com/office/officeart/2005/8/layout/list1"/>
    <dgm:cxn modelId="{8AC7B346-CD20-4C0E-8187-114FE14556CC}" type="presParOf" srcId="{AAE6D128-6E77-42B4-82F6-9489D505D7E1}" destId="{EBF96A88-4CF4-4E1B-B544-1929D9FBD5B0}"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C0E059B-86E7-4E5E-887D-1B698DCF69A8}"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4AE5C7B1-ECA3-4E95-95F6-588AC716CE6A}">
      <dgm:prSet/>
      <dgm:spPr/>
      <dgm:t>
        <a:bodyPr/>
        <a:lstStyle/>
        <a:p>
          <a:pPr>
            <a:lnSpc>
              <a:spcPct val="100000"/>
            </a:lnSpc>
          </a:pPr>
          <a:r>
            <a:rPr lang="en-US"/>
            <a:t>OSP Cost Analysis and Compliance Team performs reviews </a:t>
          </a:r>
        </a:p>
      </dgm:t>
    </dgm:pt>
    <dgm:pt modelId="{8349ED7E-29FD-4EAC-AE26-905073361D43}" type="parTrans" cxnId="{633B15C8-F704-4728-B707-131C3555BD8E}">
      <dgm:prSet/>
      <dgm:spPr/>
      <dgm:t>
        <a:bodyPr/>
        <a:lstStyle/>
        <a:p>
          <a:endParaRPr lang="en-US"/>
        </a:p>
      </dgm:t>
    </dgm:pt>
    <dgm:pt modelId="{4431371C-A609-47A5-85CE-4CEF9F516525}" type="sibTrans" cxnId="{633B15C8-F704-4728-B707-131C3555BD8E}">
      <dgm:prSet/>
      <dgm:spPr/>
      <dgm:t>
        <a:bodyPr/>
        <a:lstStyle/>
        <a:p>
          <a:endParaRPr lang="en-US"/>
        </a:p>
      </dgm:t>
    </dgm:pt>
    <dgm:pt modelId="{064F1395-966E-4228-86FD-19BC488D6638}">
      <dgm:prSet/>
      <dgm:spPr/>
      <dgm:t>
        <a:bodyPr/>
        <a:lstStyle/>
        <a:p>
          <a:pPr>
            <a:lnSpc>
              <a:spcPct val="100000"/>
            </a:lnSpc>
          </a:pPr>
          <a:r>
            <a:rPr lang="en-US" dirty="0"/>
            <a:t>Reviews completed since October 2022:  63</a:t>
          </a:r>
        </a:p>
      </dgm:t>
    </dgm:pt>
    <dgm:pt modelId="{4A144DE6-2E6C-4C28-84D6-753718FF7AD8}" type="parTrans" cxnId="{EAF959BD-B923-4C2C-AF2C-C74CE7470B38}">
      <dgm:prSet/>
      <dgm:spPr/>
      <dgm:t>
        <a:bodyPr/>
        <a:lstStyle/>
        <a:p>
          <a:endParaRPr lang="en-US"/>
        </a:p>
      </dgm:t>
    </dgm:pt>
    <dgm:pt modelId="{684D3F95-4473-411C-991E-161D19F18AEA}" type="sibTrans" cxnId="{EAF959BD-B923-4C2C-AF2C-C74CE7470B38}">
      <dgm:prSet/>
      <dgm:spPr/>
      <dgm:t>
        <a:bodyPr/>
        <a:lstStyle/>
        <a:p>
          <a:endParaRPr lang="en-US"/>
        </a:p>
      </dgm:t>
    </dgm:pt>
    <dgm:pt modelId="{E3E69666-6B22-4D90-9C24-12C48694FB19}">
      <dgm:prSet/>
      <dgm:spPr/>
      <dgm:t>
        <a:bodyPr/>
        <a:lstStyle/>
        <a:p>
          <a:pPr>
            <a:lnSpc>
              <a:spcPct val="100000"/>
            </a:lnSpc>
          </a:pPr>
          <a:r>
            <a:rPr lang="en-US"/>
            <a:t>Median time to complete rate review:  92 days </a:t>
          </a:r>
        </a:p>
      </dgm:t>
    </dgm:pt>
    <dgm:pt modelId="{1E7E0AD5-A657-4AC1-832E-7CBFDE4196F9}" type="parTrans" cxnId="{2ACE6143-D606-42A1-9DA9-41DFA335B044}">
      <dgm:prSet/>
      <dgm:spPr/>
      <dgm:t>
        <a:bodyPr/>
        <a:lstStyle/>
        <a:p>
          <a:endParaRPr lang="en-US"/>
        </a:p>
      </dgm:t>
    </dgm:pt>
    <dgm:pt modelId="{5A6F5651-C85D-4275-8BFD-76C78292FC8E}" type="sibTrans" cxnId="{2ACE6143-D606-42A1-9DA9-41DFA335B044}">
      <dgm:prSet/>
      <dgm:spPr/>
      <dgm:t>
        <a:bodyPr/>
        <a:lstStyle/>
        <a:p>
          <a:endParaRPr lang="en-US"/>
        </a:p>
      </dgm:t>
    </dgm:pt>
    <dgm:pt modelId="{4D3A7AEF-57EB-4C72-86EA-37AFD6CFB8ED}">
      <dgm:prSet/>
      <dgm:spPr/>
      <dgm:t>
        <a:bodyPr/>
        <a:lstStyle/>
        <a:p>
          <a:pPr>
            <a:lnSpc>
              <a:spcPct val="100000"/>
            </a:lnSpc>
          </a:pPr>
          <a:r>
            <a:rPr lang="en-US"/>
            <a:t>Rate review status information available in Tableau "Totals" dashboard</a:t>
          </a:r>
        </a:p>
      </dgm:t>
    </dgm:pt>
    <dgm:pt modelId="{2C9CCD7E-6900-43A5-AADB-0873C42E7D80}" type="parTrans" cxnId="{29C952A2-7BC1-495F-A7BD-124A658397D2}">
      <dgm:prSet/>
      <dgm:spPr/>
      <dgm:t>
        <a:bodyPr/>
        <a:lstStyle/>
        <a:p>
          <a:endParaRPr lang="en-US"/>
        </a:p>
      </dgm:t>
    </dgm:pt>
    <dgm:pt modelId="{D9F822BC-6C78-4228-B8B8-6EA05B0334A7}" type="sibTrans" cxnId="{29C952A2-7BC1-495F-A7BD-124A658397D2}">
      <dgm:prSet/>
      <dgm:spPr/>
      <dgm:t>
        <a:bodyPr/>
        <a:lstStyle/>
        <a:p>
          <a:endParaRPr lang="en-US"/>
        </a:p>
      </dgm:t>
    </dgm:pt>
    <dgm:pt modelId="{6EB7C6C9-035E-4E0C-9906-728BB5556352}">
      <dgm:prSet/>
      <dgm:spPr/>
      <dgm:t>
        <a:bodyPr/>
        <a:lstStyle/>
        <a:p>
          <a:pPr>
            <a:lnSpc>
              <a:spcPct val="100000"/>
            </a:lnSpc>
          </a:pPr>
          <a:r>
            <a:rPr lang="en-US"/>
            <a:t>Templates and FAQs available on RCD webpage </a:t>
          </a:r>
        </a:p>
      </dgm:t>
    </dgm:pt>
    <dgm:pt modelId="{16A049DB-516D-4C8E-AAC8-D0320AB6E10B}" type="parTrans" cxnId="{90452E64-C011-40E5-9FFA-56F27BADC012}">
      <dgm:prSet/>
      <dgm:spPr/>
      <dgm:t>
        <a:bodyPr/>
        <a:lstStyle/>
        <a:p>
          <a:endParaRPr lang="en-US"/>
        </a:p>
      </dgm:t>
    </dgm:pt>
    <dgm:pt modelId="{FEA4DF7F-CB6E-4257-83C1-14B35FF6822F}" type="sibTrans" cxnId="{90452E64-C011-40E5-9FFA-56F27BADC012}">
      <dgm:prSet/>
      <dgm:spPr/>
      <dgm:t>
        <a:bodyPr/>
        <a:lstStyle/>
        <a:p>
          <a:endParaRPr lang="en-US"/>
        </a:p>
      </dgm:t>
    </dgm:pt>
    <dgm:pt modelId="{C42B667A-973A-4990-A13B-4D709EAAA0D1}" type="pres">
      <dgm:prSet presAssocID="{4C0E059B-86E7-4E5E-887D-1B698DCF69A8}" presName="root" presStyleCnt="0">
        <dgm:presLayoutVars>
          <dgm:dir/>
          <dgm:resizeHandles val="exact"/>
        </dgm:presLayoutVars>
      </dgm:prSet>
      <dgm:spPr/>
    </dgm:pt>
    <dgm:pt modelId="{8210F20E-3D02-408B-901C-E133ACC3A431}" type="pres">
      <dgm:prSet presAssocID="{4AE5C7B1-ECA3-4E95-95F6-588AC716CE6A}" presName="compNode" presStyleCnt="0"/>
      <dgm:spPr/>
    </dgm:pt>
    <dgm:pt modelId="{F43DB8A6-0130-439C-97DE-D143FC9FE435}" type="pres">
      <dgm:prSet presAssocID="{4AE5C7B1-ECA3-4E95-95F6-588AC716CE6A}" presName="bgRect" presStyleLbl="bgShp" presStyleIdx="0" presStyleCnt="5"/>
      <dgm:spPr/>
    </dgm:pt>
    <dgm:pt modelId="{C329F591-6733-410E-A6F9-DA777169AA6A}" type="pres">
      <dgm:prSet presAssocID="{4AE5C7B1-ECA3-4E95-95F6-588AC716CE6A}"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Users"/>
        </a:ext>
      </dgm:extLst>
    </dgm:pt>
    <dgm:pt modelId="{05AA7821-BA29-4CC5-A78A-114EBDFA6234}" type="pres">
      <dgm:prSet presAssocID="{4AE5C7B1-ECA3-4E95-95F6-588AC716CE6A}" presName="spaceRect" presStyleCnt="0"/>
      <dgm:spPr/>
    </dgm:pt>
    <dgm:pt modelId="{91FD9B17-F694-400C-9098-2ABAD16AE6E8}" type="pres">
      <dgm:prSet presAssocID="{4AE5C7B1-ECA3-4E95-95F6-588AC716CE6A}" presName="parTx" presStyleLbl="revTx" presStyleIdx="0" presStyleCnt="5">
        <dgm:presLayoutVars>
          <dgm:chMax val="0"/>
          <dgm:chPref val="0"/>
        </dgm:presLayoutVars>
      </dgm:prSet>
      <dgm:spPr/>
    </dgm:pt>
    <dgm:pt modelId="{76D70E72-B792-426A-8D18-27241788A3D2}" type="pres">
      <dgm:prSet presAssocID="{4431371C-A609-47A5-85CE-4CEF9F516525}" presName="sibTrans" presStyleCnt="0"/>
      <dgm:spPr/>
    </dgm:pt>
    <dgm:pt modelId="{886BF888-6D06-4B7D-BDDD-5E9854DEED93}" type="pres">
      <dgm:prSet presAssocID="{064F1395-966E-4228-86FD-19BC488D6638}" presName="compNode" presStyleCnt="0"/>
      <dgm:spPr/>
    </dgm:pt>
    <dgm:pt modelId="{19E2E131-F129-459A-A2B1-FF351502C04A}" type="pres">
      <dgm:prSet presAssocID="{064F1395-966E-4228-86FD-19BC488D6638}" presName="bgRect" presStyleLbl="bgShp" presStyleIdx="1" presStyleCnt="5"/>
      <dgm:spPr/>
    </dgm:pt>
    <dgm:pt modelId="{B49F7ADF-5B21-4415-A8AE-E84B59F308D7}" type="pres">
      <dgm:prSet presAssocID="{064F1395-966E-4228-86FD-19BC488D6638}" presName="iconRect" presStyleLbl="node1" presStyleIdx="1" presStyleCnt="5"/>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Add with solid fill"/>
        </a:ext>
      </dgm:extLst>
    </dgm:pt>
    <dgm:pt modelId="{F23B7573-B391-4D20-95BE-8B3283ADA7BE}" type="pres">
      <dgm:prSet presAssocID="{064F1395-966E-4228-86FD-19BC488D6638}" presName="spaceRect" presStyleCnt="0"/>
      <dgm:spPr/>
    </dgm:pt>
    <dgm:pt modelId="{383D6271-49B6-41A4-A308-0A1BA35CB0C0}" type="pres">
      <dgm:prSet presAssocID="{064F1395-966E-4228-86FD-19BC488D6638}" presName="parTx" presStyleLbl="revTx" presStyleIdx="1" presStyleCnt="5">
        <dgm:presLayoutVars>
          <dgm:chMax val="0"/>
          <dgm:chPref val="0"/>
        </dgm:presLayoutVars>
      </dgm:prSet>
      <dgm:spPr/>
    </dgm:pt>
    <dgm:pt modelId="{EDC234A1-4100-4152-93EE-78010F98854C}" type="pres">
      <dgm:prSet presAssocID="{684D3F95-4473-411C-991E-161D19F18AEA}" presName="sibTrans" presStyleCnt="0"/>
      <dgm:spPr/>
    </dgm:pt>
    <dgm:pt modelId="{E64FB78E-A46B-49CA-8E7B-026A0D1EBF52}" type="pres">
      <dgm:prSet presAssocID="{E3E69666-6B22-4D90-9C24-12C48694FB19}" presName="compNode" presStyleCnt="0"/>
      <dgm:spPr/>
    </dgm:pt>
    <dgm:pt modelId="{E95B995F-1375-4198-85A3-30C1D0500E4E}" type="pres">
      <dgm:prSet presAssocID="{E3E69666-6B22-4D90-9C24-12C48694FB19}" presName="bgRect" presStyleLbl="bgShp" presStyleIdx="2" presStyleCnt="5"/>
      <dgm:spPr/>
    </dgm:pt>
    <dgm:pt modelId="{F9DD3162-BBFA-4382-A737-54C4AADDB74E}" type="pres">
      <dgm:prSet presAssocID="{E3E69666-6B22-4D90-9C24-12C48694FB19}"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topwatch"/>
        </a:ext>
      </dgm:extLst>
    </dgm:pt>
    <dgm:pt modelId="{39914E22-728B-41D2-B2EF-87800A54A943}" type="pres">
      <dgm:prSet presAssocID="{E3E69666-6B22-4D90-9C24-12C48694FB19}" presName="spaceRect" presStyleCnt="0"/>
      <dgm:spPr/>
    </dgm:pt>
    <dgm:pt modelId="{90278A88-4C6D-4104-A093-8E1F9B5042BD}" type="pres">
      <dgm:prSet presAssocID="{E3E69666-6B22-4D90-9C24-12C48694FB19}" presName="parTx" presStyleLbl="revTx" presStyleIdx="2" presStyleCnt="5">
        <dgm:presLayoutVars>
          <dgm:chMax val="0"/>
          <dgm:chPref val="0"/>
        </dgm:presLayoutVars>
      </dgm:prSet>
      <dgm:spPr/>
    </dgm:pt>
    <dgm:pt modelId="{F9D200EB-A6CF-45C0-9BD5-9D223E29C3DE}" type="pres">
      <dgm:prSet presAssocID="{5A6F5651-C85D-4275-8BFD-76C78292FC8E}" presName="sibTrans" presStyleCnt="0"/>
      <dgm:spPr/>
    </dgm:pt>
    <dgm:pt modelId="{340D3C91-C26E-47D1-A9B5-B2FEE72F0143}" type="pres">
      <dgm:prSet presAssocID="{4D3A7AEF-57EB-4C72-86EA-37AFD6CFB8ED}" presName="compNode" presStyleCnt="0"/>
      <dgm:spPr/>
    </dgm:pt>
    <dgm:pt modelId="{B00EAEA6-0C1F-4632-BC77-ECD9B332E5B2}" type="pres">
      <dgm:prSet presAssocID="{4D3A7AEF-57EB-4C72-86EA-37AFD6CFB8ED}" presName="bgRect" presStyleLbl="bgShp" presStyleIdx="3" presStyleCnt="5"/>
      <dgm:spPr/>
    </dgm:pt>
    <dgm:pt modelId="{72B4FFA9-49D9-42A5-BCA4-1DD05C9D2C9E}" type="pres">
      <dgm:prSet presAssocID="{4D3A7AEF-57EB-4C72-86EA-37AFD6CFB8ED}"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Gauge"/>
        </a:ext>
      </dgm:extLst>
    </dgm:pt>
    <dgm:pt modelId="{C23E7BFC-5022-4D7F-A14A-8397D329BD52}" type="pres">
      <dgm:prSet presAssocID="{4D3A7AEF-57EB-4C72-86EA-37AFD6CFB8ED}" presName="spaceRect" presStyleCnt="0"/>
      <dgm:spPr/>
    </dgm:pt>
    <dgm:pt modelId="{5FDA4150-5F0D-4DF8-B0E8-B26ACEEB13C2}" type="pres">
      <dgm:prSet presAssocID="{4D3A7AEF-57EB-4C72-86EA-37AFD6CFB8ED}" presName="parTx" presStyleLbl="revTx" presStyleIdx="3" presStyleCnt="5">
        <dgm:presLayoutVars>
          <dgm:chMax val="0"/>
          <dgm:chPref val="0"/>
        </dgm:presLayoutVars>
      </dgm:prSet>
      <dgm:spPr/>
    </dgm:pt>
    <dgm:pt modelId="{EB6A27DD-010B-4299-8227-DD36ECEAAF92}" type="pres">
      <dgm:prSet presAssocID="{D9F822BC-6C78-4228-B8B8-6EA05B0334A7}" presName="sibTrans" presStyleCnt="0"/>
      <dgm:spPr/>
    </dgm:pt>
    <dgm:pt modelId="{F1CCD295-0D19-481C-B13E-034CB1E5F7B0}" type="pres">
      <dgm:prSet presAssocID="{6EB7C6C9-035E-4E0C-9906-728BB5556352}" presName="compNode" presStyleCnt="0"/>
      <dgm:spPr/>
    </dgm:pt>
    <dgm:pt modelId="{F0A47809-4F52-4E62-8480-04628957E2DC}" type="pres">
      <dgm:prSet presAssocID="{6EB7C6C9-035E-4E0C-9906-728BB5556352}" presName="bgRect" presStyleLbl="bgShp" presStyleIdx="4" presStyleCnt="5"/>
      <dgm:spPr/>
    </dgm:pt>
    <dgm:pt modelId="{8305BF59-FDD4-493D-AB9B-FD5D5C637931}" type="pres">
      <dgm:prSet presAssocID="{6EB7C6C9-035E-4E0C-9906-728BB5556352}"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Monitor"/>
        </a:ext>
      </dgm:extLst>
    </dgm:pt>
    <dgm:pt modelId="{FFE3F325-B0D6-4530-B1BF-C71396C7B045}" type="pres">
      <dgm:prSet presAssocID="{6EB7C6C9-035E-4E0C-9906-728BB5556352}" presName="spaceRect" presStyleCnt="0"/>
      <dgm:spPr/>
    </dgm:pt>
    <dgm:pt modelId="{DF63DA84-A59E-4040-B607-66B695140F95}" type="pres">
      <dgm:prSet presAssocID="{6EB7C6C9-035E-4E0C-9906-728BB5556352}" presName="parTx" presStyleLbl="revTx" presStyleIdx="4" presStyleCnt="5">
        <dgm:presLayoutVars>
          <dgm:chMax val="0"/>
          <dgm:chPref val="0"/>
        </dgm:presLayoutVars>
      </dgm:prSet>
      <dgm:spPr/>
    </dgm:pt>
  </dgm:ptLst>
  <dgm:cxnLst>
    <dgm:cxn modelId="{7B86B305-D5E3-4969-8797-CD025C1CB7B9}" type="presOf" srcId="{4D3A7AEF-57EB-4C72-86EA-37AFD6CFB8ED}" destId="{5FDA4150-5F0D-4DF8-B0E8-B26ACEEB13C2}" srcOrd="0" destOrd="0" presId="urn:microsoft.com/office/officeart/2018/2/layout/IconVerticalSolidList"/>
    <dgm:cxn modelId="{79908508-E271-431E-B308-2FBDE88D1424}" type="presOf" srcId="{4AE5C7B1-ECA3-4E95-95F6-588AC716CE6A}" destId="{91FD9B17-F694-400C-9098-2ABAD16AE6E8}" srcOrd="0" destOrd="0" presId="urn:microsoft.com/office/officeart/2018/2/layout/IconVerticalSolidList"/>
    <dgm:cxn modelId="{08653C3A-5AAF-4D18-8EA1-19CF77BFB37B}" type="presOf" srcId="{6EB7C6C9-035E-4E0C-9906-728BB5556352}" destId="{DF63DA84-A59E-4040-B607-66B695140F95}" srcOrd="0" destOrd="0" presId="urn:microsoft.com/office/officeart/2018/2/layout/IconVerticalSolidList"/>
    <dgm:cxn modelId="{2ACE6143-D606-42A1-9DA9-41DFA335B044}" srcId="{4C0E059B-86E7-4E5E-887D-1B698DCF69A8}" destId="{E3E69666-6B22-4D90-9C24-12C48694FB19}" srcOrd="2" destOrd="0" parTransId="{1E7E0AD5-A657-4AC1-832E-7CBFDE4196F9}" sibTransId="{5A6F5651-C85D-4275-8BFD-76C78292FC8E}"/>
    <dgm:cxn modelId="{90452E64-C011-40E5-9FFA-56F27BADC012}" srcId="{4C0E059B-86E7-4E5E-887D-1B698DCF69A8}" destId="{6EB7C6C9-035E-4E0C-9906-728BB5556352}" srcOrd="4" destOrd="0" parTransId="{16A049DB-516D-4C8E-AAC8-D0320AB6E10B}" sibTransId="{FEA4DF7F-CB6E-4257-83C1-14B35FF6822F}"/>
    <dgm:cxn modelId="{EA238080-307D-4A5C-965D-59E74E2EED8C}" type="presOf" srcId="{E3E69666-6B22-4D90-9C24-12C48694FB19}" destId="{90278A88-4C6D-4104-A093-8E1F9B5042BD}" srcOrd="0" destOrd="0" presId="urn:microsoft.com/office/officeart/2018/2/layout/IconVerticalSolidList"/>
    <dgm:cxn modelId="{820CB082-18FC-49FF-A365-BDC99535FD60}" type="presOf" srcId="{064F1395-966E-4228-86FD-19BC488D6638}" destId="{383D6271-49B6-41A4-A308-0A1BA35CB0C0}" srcOrd="0" destOrd="0" presId="urn:microsoft.com/office/officeart/2018/2/layout/IconVerticalSolidList"/>
    <dgm:cxn modelId="{29C952A2-7BC1-495F-A7BD-124A658397D2}" srcId="{4C0E059B-86E7-4E5E-887D-1B698DCF69A8}" destId="{4D3A7AEF-57EB-4C72-86EA-37AFD6CFB8ED}" srcOrd="3" destOrd="0" parTransId="{2C9CCD7E-6900-43A5-AADB-0873C42E7D80}" sibTransId="{D9F822BC-6C78-4228-B8B8-6EA05B0334A7}"/>
    <dgm:cxn modelId="{EAF959BD-B923-4C2C-AF2C-C74CE7470B38}" srcId="{4C0E059B-86E7-4E5E-887D-1B698DCF69A8}" destId="{064F1395-966E-4228-86FD-19BC488D6638}" srcOrd="1" destOrd="0" parTransId="{4A144DE6-2E6C-4C28-84D6-753718FF7AD8}" sibTransId="{684D3F95-4473-411C-991E-161D19F18AEA}"/>
    <dgm:cxn modelId="{633B15C8-F704-4728-B707-131C3555BD8E}" srcId="{4C0E059B-86E7-4E5E-887D-1B698DCF69A8}" destId="{4AE5C7B1-ECA3-4E95-95F6-588AC716CE6A}" srcOrd="0" destOrd="0" parTransId="{8349ED7E-29FD-4EAC-AE26-905073361D43}" sibTransId="{4431371C-A609-47A5-85CE-4CEF9F516525}"/>
    <dgm:cxn modelId="{E41ABBF3-586F-45C9-8A23-2E70826952DC}" type="presOf" srcId="{4C0E059B-86E7-4E5E-887D-1B698DCF69A8}" destId="{C42B667A-973A-4990-A13B-4D709EAAA0D1}" srcOrd="0" destOrd="0" presId="urn:microsoft.com/office/officeart/2018/2/layout/IconVerticalSolidList"/>
    <dgm:cxn modelId="{0A0FEE75-FF48-4D52-961F-873700C3D9A6}" type="presParOf" srcId="{C42B667A-973A-4990-A13B-4D709EAAA0D1}" destId="{8210F20E-3D02-408B-901C-E133ACC3A431}" srcOrd="0" destOrd="0" presId="urn:microsoft.com/office/officeart/2018/2/layout/IconVerticalSolidList"/>
    <dgm:cxn modelId="{5D661F4A-A5C9-45B4-837B-5E7F2B9145A4}" type="presParOf" srcId="{8210F20E-3D02-408B-901C-E133ACC3A431}" destId="{F43DB8A6-0130-439C-97DE-D143FC9FE435}" srcOrd="0" destOrd="0" presId="urn:microsoft.com/office/officeart/2018/2/layout/IconVerticalSolidList"/>
    <dgm:cxn modelId="{E8BB2D2E-F42D-4012-AB64-480308D162F8}" type="presParOf" srcId="{8210F20E-3D02-408B-901C-E133ACC3A431}" destId="{C329F591-6733-410E-A6F9-DA777169AA6A}" srcOrd="1" destOrd="0" presId="urn:microsoft.com/office/officeart/2018/2/layout/IconVerticalSolidList"/>
    <dgm:cxn modelId="{6E999902-B17F-4524-8DCD-DDB7E9B5F9B4}" type="presParOf" srcId="{8210F20E-3D02-408B-901C-E133ACC3A431}" destId="{05AA7821-BA29-4CC5-A78A-114EBDFA6234}" srcOrd="2" destOrd="0" presId="urn:microsoft.com/office/officeart/2018/2/layout/IconVerticalSolidList"/>
    <dgm:cxn modelId="{4B26C8DE-29E4-4101-969A-B430BF12AB96}" type="presParOf" srcId="{8210F20E-3D02-408B-901C-E133ACC3A431}" destId="{91FD9B17-F694-400C-9098-2ABAD16AE6E8}" srcOrd="3" destOrd="0" presId="urn:microsoft.com/office/officeart/2018/2/layout/IconVerticalSolidList"/>
    <dgm:cxn modelId="{AA51CFBB-3DE2-48BC-9A23-E2CA1C2F0ADA}" type="presParOf" srcId="{C42B667A-973A-4990-A13B-4D709EAAA0D1}" destId="{76D70E72-B792-426A-8D18-27241788A3D2}" srcOrd="1" destOrd="0" presId="urn:microsoft.com/office/officeart/2018/2/layout/IconVerticalSolidList"/>
    <dgm:cxn modelId="{B1BD802F-F3BB-462F-AE46-654CB03BEA80}" type="presParOf" srcId="{C42B667A-973A-4990-A13B-4D709EAAA0D1}" destId="{886BF888-6D06-4B7D-BDDD-5E9854DEED93}" srcOrd="2" destOrd="0" presId="urn:microsoft.com/office/officeart/2018/2/layout/IconVerticalSolidList"/>
    <dgm:cxn modelId="{ACEBD44E-C92A-48B7-BDFD-FED4487B040A}" type="presParOf" srcId="{886BF888-6D06-4B7D-BDDD-5E9854DEED93}" destId="{19E2E131-F129-459A-A2B1-FF351502C04A}" srcOrd="0" destOrd="0" presId="urn:microsoft.com/office/officeart/2018/2/layout/IconVerticalSolidList"/>
    <dgm:cxn modelId="{ECD6D02E-DBAB-4F98-803A-D649CA27DD80}" type="presParOf" srcId="{886BF888-6D06-4B7D-BDDD-5E9854DEED93}" destId="{B49F7ADF-5B21-4415-A8AE-E84B59F308D7}" srcOrd="1" destOrd="0" presId="urn:microsoft.com/office/officeart/2018/2/layout/IconVerticalSolidList"/>
    <dgm:cxn modelId="{E3E4D48E-F446-4D31-BC13-37BCC3C70547}" type="presParOf" srcId="{886BF888-6D06-4B7D-BDDD-5E9854DEED93}" destId="{F23B7573-B391-4D20-95BE-8B3283ADA7BE}" srcOrd="2" destOrd="0" presId="urn:microsoft.com/office/officeart/2018/2/layout/IconVerticalSolidList"/>
    <dgm:cxn modelId="{7C1F1AD2-3BF4-479C-8AC9-C272FA89C76B}" type="presParOf" srcId="{886BF888-6D06-4B7D-BDDD-5E9854DEED93}" destId="{383D6271-49B6-41A4-A308-0A1BA35CB0C0}" srcOrd="3" destOrd="0" presId="urn:microsoft.com/office/officeart/2018/2/layout/IconVerticalSolidList"/>
    <dgm:cxn modelId="{8BFA8869-C02A-4452-8194-4E7D97ED1090}" type="presParOf" srcId="{C42B667A-973A-4990-A13B-4D709EAAA0D1}" destId="{EDC234A1-4100-4152-93EE-78010F98854C}" srcOrd="3" destOrd="0" presId="urn:microsoft.com/office/officeart/2018/2/layout/IconVerticalSolidList"/>
    <dgm:cxn modelId="{48CECDFC-8BA9-49EC-A57C-2B5736E79639}" type="presParOf" srcId="{C42B667A-973A-4990-A13B-4D709EAAA0D1}" destId="{E64FB78E-A46B-49CA-8E7B-026A0D1EBF52}" srcOrd="4" destOrd="0" presId="urn:microsoft.com/office/officeart/2018/2/layout/IconVerticalSolidList"/>
    <dgm:cxn modelId="{3D7475CA-5B9A-4E4B-AEB5-190F45DD8261}" type="presParOf" srcId="{E64FB78E-A46B-49CA-8E7B-026A0D1EBF52}" destId="{E95B995F-1375-4198-85A3-30C1D0500E4E}" srcOrd="0" destOrd="0" presId="urn:microsoft.com/office/officeart/2018/2/layout/IconVerticalSolidList"/>
    <dgm:cxn modelId="{E04B7456-E891-4923-81E1-4AA2AAA4E3D0}" type="presParOf" srcId="{E64FB78E-A46B-49CA-8E7B-026A0D1EBF52}" destId="{F9DD3162-BBFA-4382-A737-54C4AADDB74E}" srcOrd="1" destOrd="0" presId="urn:microsoft.com/office/officeart/2018/2/layout/IconVerticalSolidList"/>
    <dgm:cxn modelId="{A5E121DF-9A5C-4CD1-9EA3-75E0E80E5B24}" type="presParOf" srcId="{E64FB78E-A46B-49CA-8E7B-026A0D1EBF52}" destId="{39914E22-728B-41D2-B2EF-87800A54A943}" srcOrd="2" destOrd="0" presId="urn:microsoft.com/office/officeart/2018/2/layout/IconVerticalSolidList"/>
    <dgm:cxn modelId="{61DF1AE5-25C5-49A2-A952-91652661A3FF}" type="presParOf" srcId="{E64FB78E-A46B-49CA-8E7B-026A0D1EBF52}" destId="{90278A88-4C6D-4104-A093-8E1F9B5042BD}" srcOrd="3" destOrd="0" presId="urn:microsoft.com/office/officeart/2018/2/layout/IconVerticalSolidList"/>
    <dgm:cxn modelId="{DF76492E-3C00-47BB-97C0-D06B523362AB}" type="presParOf" srcId="{C42B667A-973A-4990-A13B-4D709EAAA0D1}" destId="{F9D200EB-A6CF-45C0-9BD5-9D223E29C3DE}" srcOrd="5" destOrd="0" presId="urn:microsoft.com/office/officeart/2018/2/layout/IconVerticalSolidList"/>
    <dgm:cxn modelId="{B03F3EDE-C51D-4506-94D4-AB8B3C518706}" type="presParOf" srcId="{C42B667A-973A-4990-A13B-4D709EAAA0D1}" destId="{340D3C91-C26E-47D1-A9B5-B2FEE72F0143}" srcOrd="6" destOrd="0" presId="urn:microsoft.com/office/officeart/2018/2/layout/IconVerticalSolidList"/>
    <dgm:cxn modelId="{D29D791E-9820-472B-A757-42410142C415}" type="presParOf" srcId="{340D3C91-C26E-47D1-A9B5-B2FEE72F0143}" destId="{B00EAEA6-0C1F-4632-BC77-ECD9B332E5B2}" srcOrd="0" destOrd="0" presId="urn:microsoft.com/office/officeart/2018/2/layout/IconVerticalSolidList"/>
    <dgm:cxn modelId="{3006E82E-5EA7-4BD3-9C14-BFC74D581E99}" type="presParOf" srcId="{340D3C91-C26E-47D1-A9B5-B2FEE72F0143}" destId="{72B4FFA9-49D9-42A5-BCA4-1DD05C9D2C9E}" srcOrd="1" destOrd="0" presId="urn:microsoft.com/office/officeart/2018/2/layout/IconVerticalSolidList"/>
    <dgm:cxn modelId="{E49E32C1-FC36-4A4A-A527-645428F35274}" type="presParOf" srcId="{340D3C91-C26E-47D1-A9B5-B2FEE72F0143}" destId="{C23E7BFC-5022-4D7F-A14A-8397D329BD52}" srcOrd="2" destOrd="0" presId="urn:microsoft.com/office/officeart/2018/2/layout/IconVerticalSolidList"/>
    <dgm:cxn modelId="{2DF4A095-6E5D-4813-9DC4-E5B6E79C65B8}" type="presParOf" srcId="{340D3C91-C26E-47D1-A9B5-B2FEE72F0143}" destId="{5FDA4150-5F0D-4DF8-B0E8-B26ACEEB13C2}" srcOrd="3" destOrd="0" presId="urn:microsoft.com/office/officeart/2018/2/layout/IconVerticalSolidList"/>
    <dgm:cxn modelId="{7BAF519B-7453-4B74-8C15-168133D3A4FC}" type="presParOf" srcId="{C42B667A-973A-4990-A13B-4D709EAAA0D1}" destId="{EB6A27DD-010B-4299-8227-DD36ECEAAF92}" srcOrd="7" destOrd="0" presId="urn:microsoft.com/office/officeart/2018/2/layout/IconVerticalSolidList"/>
    <dgm:cxn modelId="{7B6D1172-0029-449B-A83A-1B9D9B26C2CF}" type="presParOf" srcId="{C42B667A-973A-4990-A13B-4D709EAAA0D1}" destId="{F1CCD295-0D19-481C-B13E-034CB1E5F7B0}" srcOrd="8" destOrd="0" presId="urn:microsoft.com/office/officeart/2018/2/layout/IconVerticalSolidList"/>
    <dgm:cxn modelId="{F4B56CF8-3E20-4C54-9316-87242AFDFC08}" type="presParOf" srcId="{F1CCD295-0D19-481C-B13E-034CB1E5F7B0}" destId="{F0A47809-4F52-4E62-8480-04628957E2DC}" srcOrd="0" destOrd="0" presId="urn:microsoft.com/office/officeart/2018/2/layout/IconVerticalSolidList"/>
    <dgm:cxn modelId="{4D3EF612-8BA5-4DF9-AFA1-01DFA6AE863A}" type="presParOf" srcId="{F1CCD295-0D19-481C-B13E-034CB1E5F7B0}" destId="{8305BF59-FDD4-493D-AB9B-FD5D5C637931}" srcOrd="1" destOrd="0" presId="urn:microsoft.com/office/officeart/2018/2/layout/IconVerticalSolidList"/>
    <dgm:cxn modelId="{F2E11112-0ABE-4800-A488-3BB1BC855F93}" type="presParOf" srcId="{F1CCD295-0D19-481C-B13E-034CB1E5F7B0}" destId="{FFE3F325-B0D6-4530-B1BF-C71396C7B045}" srcOrd="2" destOrd="0" presId="urn:microsoft.com/office/officeart/2018/2/layout/IconVerticalSolidList"/>
    <dgm:cxn modelId="{DDFA0C6A-0253-47BC-BAA2-E282CCD82F13}" type="presParOf" srcId="{F1CCD295-0D19-481C-B13E-034CB1E5F7B0}" destId="{DF63DA84-A59E-4040-B607-66B695140F9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77BF4DC-D50E-4B85-ADC6-B68B2CDB23AF}"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EF594365-30B5-4E35-923A-7AB8F7DD148B}">
      <dgm:prSet/>
      <dgm:spPr/>
      <dgm:t>
        <a:bodyPr/>
        <a:lstStyle/>
        <a:p>
          <a:pPr>
            <a:lnSpc>
              <a:spcPct val="100000"/>
            </a:lnSpc>
          </a:pPr>
          <a:r>
            <a:rPr lang="en-US"/>
            <a:t>Financial reporting tools available via Tableau </a:t>
          </a:r>
        </a:p>
      </dgm:t>
    </dgm:pt>
    <dgm:pt modelId="{4836687B-5158-49D9-94F1-DF6B1F506255}" type="parTrans" cxnId="{B44250ED-F889-4334-8DFB-AAE3C4A1886D}">
      <dgm:prSet/>
      <dgm:spPr/>
      <dgm:t>
        <a:bodyPr/>
        <a:lstStyle/>
        <a:p>
          <a:endParaRPr lang="en-US"/>
        </a:p>
      </dgm:t>
    </dgm:pt>
    <dgm:pt modelId="{5A7F9594-6F79-421F-8C24-CC1E8905F7C1}" type="sibTrans" cxnId="{B44250ED-F889-4334-8DFB-AAE3C4A1886D}">
      <dgm:prSet/>
      <dgm:spPr/>
      <dgm:t>
        <a:bodyPr/>
        <a:lstStyle/>
        <a:p>
          <a:endParaRPr lang="en-US"/>
        </a:p>
      </dgm:t>
    </dgm:pt>
    <dgm:pt modelId="{81DF3D89-C668-489A-9C58-17B8F13D1A82}">
      <dgm:prSet/>
      <dgm:spPr/>
      <dgm:t>
        <a:bodyPr/>
        <a:lstStyle/>
        <a:p>
          <a:pPr>
            <a:lnSpc>
              <a:spcPct val="100000"/>
            </a:lnSpc>
          </a:pPr>
          <a:r>
            <a:rPr lang="en-US"/>
            <a:t>Now available!  Access for over 100 cores and 300 users </a:t>
          </a:r>
        </a:p>
      </dgm:t>
    </dgm:pt>
    <dgm:pt modelId="{A3FE7FC1-A8C6-4FF1-BDBB-F0A4D75044F2}" type="parTrans" cxnId="{92874553-8C52-4FFB-B88C-DE9879E80E2D}">
      <dgm:prSet/>
      <dgm:spPr/>
      <dgm:t>
        <a:bodyPr/>
        <a:lstStyle/>
        <a:p>
          <a:endParaRPr lang="en-US"/>
        </a:p>
      </dgm:t>
    </dgm:pt>
    <dgm:pt modelId="{23CFE159-AA25-4274-A178-5C0E70194F18}" type="sibTrans" cxnId="{92874553-8C52-4FFB-B88C-DE9879E80E2D}">
      <dgm:prSet/>
      <dgm:spPr/>
      <dgm:t>
        <a:bodyPr/>
        <a:lstStyle/>
        <a:p>
          <a:endParaRPr lang="en-US"/>
        </a:p>
      </dgm:t>
    </dgm:pt>
    <dgm:pt modelId="{2BEA4505-E026-4C1F-8302-29BC3884668B}">
      <dgm:prSet/>
      <dgm:spPr/>
      <dgm:t>
        <a:bodyPr/>
        <a:lstStyle/>
        <a:p>
          <a:pPr>
            <a:lnSpc>
              <a:spcPct val="100000"/>
            </a:lnSpc>
          </a:pPr>
          <a:r>
            <a:rPr lang="en-US">
              <a:hlinkClick xmlns:r="http://schemas.openxmlformats.org/officeDocument/2006/relationships" r:id="rId1"/>
            </a:rPr>
            <a:t>https://tableau.unc.edu/#/site/oris/projects/1282</a:t>
          </a:r>
          <a:r>
            <a:rPr lang="en-US"/>
            <a:t> </a:t>
          </a:r>
        </a:p>
      </dgm:t>
    </dgm:pt>
    <dgm:pt modelId="{DCA6CB9A-528A-4150-A6BB-50BD6116FC49}" type="parTrans" cxnId="{44EB2943-C17A-4F17-90BA-B2358FAE57A8}">
      <dgm:prSet/>
      <dgm:spPr/>
      <dgm:t>
        <a:bodyPr/>
        <a:lstStyle/>
        <a:p>
          <a:endParaRPr lang="en-US"/>
        </a:p>
      </dgm:t>
    </dgm:pt>
    <dgm:pt modelId="{08E893B6-DED4-48D8-A31E-C282C5937730}" type="sibTrans" cxnId="{44EB2943-C17A-4F17-90BA-B2358FAE57A8}">
      <dgm:prSet/>
      <dgm:spPr/>
      <dgm:t>
        <a:bodyPr/>
        <a:lstStyle/>
        <a:p>
          <a:endParaRPr lang="en-US"/>
        </a:p>
      </dgm:t>
    </dgm:pt>
    <dgm:pt modelId="{B601DE1B-7D4A-4E44-BA33-26D4E084BD8C}">
      <dgm:prSet/>
      <dgm:spPr/>
      <dgm:t>
        <a:bodyPr/>
        <a:lstStyle/>
        <a:p>
          <a:pPr>
            <a:lnSpc>
              <a:spcPct val="100000"/>
            </a:lnSpc>
          </a:pPr>
          <a:r>
            <a:rPr lang="en-US"/>
            <a:t>For questions, technical issues, or to request access changes, please contact </a:t>
          </a:r>
          <a:r>
            <a:rPr lang="en-US">
              <a:hlinkClick xmlns:r="http://schemas.openxmlformats.org/officeDocument/2006/relationships" r:id="rId2"/>
            </a:rPr>
            <a:t>RCD@unc.edu</a:t>
          </a:r>
          <a:endParaRPr lang="en-US"/>
        </a:p>
      </dgm:t>
    </dgm:pt>
    <dgm:pt modelId="{5F134ED5-E0AE-4E12-8B3A-2F2B1CAF8D37}" type="parTrans" cxnId="{052674A2-AD22-4A47-83CE-22A626F78CB5}">
      <dgm:prSet/>
      <dgm:spPr/>
      <dgm:t>
        <a:bodyPr/>
        <a:lstStyle/>
        <a:p>
          <a:endParaRPr lang="en-US"/>
        </a:p>
      </dgm:t>
    </dgm:pt>
    <dgm:pt modelId="{FB7419C1-05AD-425B-A83B-2822319161DB}" type="sibTrans" cxnId="{052674A2-AD22-4A47-83CE-22A626F78CB5}">
      <dgm:prSet/>
      <dgm:spPr/>
      <dgm:t>
        <a:bodyPr/>
        <a:lstStyle/>
        <a:p>
          <a:endParaRPr lang="en-US"/>
        </a:p>
      </dgm:t>
    </dgm:pt>
    <dgm:pt modelId="{3E6D39D2-84C4-407E-9D00-49569BB24E81}">
      <dgm:prSet/>
      <dgm:spPr/>
      <dgm:t>
        <a:bodyPr/>
        <a:lstStyle/>
        <a:p>
          <a:pPr>
            <a:lnSpc>
              <a:spcPct val="100000"/>
            </a:lnSpc>
          </a:pPr>
          <a:r>
            <a:rPr lang="en-US"/>
            <a:t>Link, training session recording, and FAQ document located on RCD Webpage ​​</a:t>
          </a:r>
        </a:p>
      </dgm:t>
    </dgm:pt>
    <dgm:pt modelId="{7A013D14-74D6-48B4-A2C0-E00EB1A0021A}" type="parTrans" cxnId="{24E353A4-8D73-4A91-808B-CBB2313FBB43}">
      <dgm:prSet/>
      <dgm:spPr/>
      <dgm:t>
        <a:bodyPr/>
        <a:lstStyle/>
        <a:p>
          <a:endParaRPr lang="en-US"/>
        </a:p>
      </dgm:t>
    </dgm:pt>
    <dgm:pt modelId="{0D5184DF-734B-46C9-8153-1D7A094EEECD}" type="sibTrans" cxnId="{24E353A4-8D73-4A91-808B-CBB2313FBB43}">
      <dgm:prSet/>
      <dgm:spPr/>
      <dgm:t>
        <a:bodyPr/>
        <a:lstStyle/>
        <a:p>
          <a:endParaRPr lang="en-US"/>
        </a:p>
      </dgm:t>
    </dgm:pt>
    <dgm:pt modelId="{A576F541-CCC3-4879-A4D3-79770F116D94}">
      <dgm:prSet/>
      <dgm:spPr/>
      <dgm:t>
        <a:bodyPr/>
        <a:lstStyle/>
        <a:p>
          <a:pPr>
            <a:lnSpc>
              <a:spcPct val="100000"/>
            </a:lnSpc>
          </a:pPr>
          <a:r>
            <a:rPr lang="en-US"/>
            <a:t>Rate Review status available via “Cores – Totals” dashboard​</a:t>
          </a:r>
        </a:p>
      </dgm:t>
    </dgm:pt>
    <dgm:pt modelId="{213EC346-4910-4374-995F-FBC8E35A7CE9}" type="parTrans" cxnId="{1A3C7C1B-64DE-4C05-93BA-69B2DA6AF419}">
      <dgm:prSet/>
      <dgm:spPr/>
      <dgm:t>
        <a:bodyPr/>
        <a:lstStyle/>
        <a:p>
          <a:endParaRPr lang="en-US"/>
        </a:p>
      </dgm:t>
    </dgm:pt>
    <dgm:pt modelId="{FBBECC33-C466-4D88-8B53-39042256256A}" type="sibTrans" cxnId="{1A3C7C1B-64DE-4C05-93BA-69B2DA6AF419}">
      <dgm:prSet/>
      <dgm:spPr/>
      <dgm:t>
        <a:bodyPr/>
        <a:lstStyle/>
        <a:p>
          <a:endParaRPr lang="en-US"/>
        </a:p>
      </dgm:t>
    </dgm:pt>
    <dgm:pt modelId="{393B1318-2C5D-49A2-8387-2723F48D4DCF}" type="pres">
      <dgm:prSet presAssocID="{077BF4DC-D50E-4B85-ADC6-B68B2CDB23AF}" presName="root" presStyleCnt="0">
        <dgm:presLayoutVars>
          <dgm:dir/>
          <dgm:resizeHandles val="exact"/>
        </dgm:presLayoutVars>
      </dgm:prSet>
      <dgm:spPr/>
    </dgm:pt>
    <dgm:pt modelId="{CDC9DDAF-3C0F-42E1-A38B-D38DFD7111B6}" type="pres">
      <dgm:prSet presAssocID="{EF594365-30B5-4E35-923A-7AB8F7DD148B}" presName="compNode" presStyleCnt="0"/>
      <dgm:spPr/>
    </dgm:pt>
    <dgm:pt modelId="{D6245900-64BB-47A7-BC80-E06CC8334DE5}" type="pres">
      <dgm:prSet presAssocID="{EF594365-30B5-4E35-923A-7AB8F7DD148B}" presName="bgRect" presStyleLbl="bgShp" presStyleIdx="0" presStyleCnt="6"/>
      <dgm:spPr/>
    </dgm:pt>
    <dgm:pt modelId="{95C5B645-A887-4A94-8488-ADF7FF9E2C97}" type="pres">
      <dgm:prSet presAssocID="{EF594365-30B5-4E35-923A-7AB8F7DD148B}" presName="iconRect" presStyleLbl="node1" presStyleIdx="0"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ar chart"/>
        </a:ext>
      </dgm:extLst>
    </dgm:pt>
    <dgm:pt modelId="{7A25545D-5514-49A5-846C-9B4D8A40D645}" type="pres">
      <dgm:prSet presAssocID="{EF594365-30B5-4E35-923A-7AB8F7DD148B}" presName="spaceRect" presStyleCnt="0"/>
      <dgm:spPr/>
    </dgm:pt>
    <dgm:pt modelId="{3978AE4B-BF61-40F5-8CE1-04A485BAD59E}" type="pres">
      <dgm:prSet presAssocID="{EF594365-30B5-4E35-923A-7AB8F7DD148B}" presName="parTx" presStyleLbl="revTx" presStyleIdx="0" presStyleCnt="6">
        <dgm:presLayoutVars>
          <dgm:chMax val="0"/>
          <dgm:chPref val="0"/>
        </dgm:presLayoutVars>
      </dgm:prSet>
      <dgm:spPr/>
    </dgm:pt>
    <dgm:pt modelId="{6E36BDA7-7C7F-4FA4-952D-26899C35EB77}" type="pres">
      <dgm:prSet presAssocID="{5A7F9594-6F79-421F-8C24-CC1E8905F7C1}" presName="sibTrans" presStyleCnt="0"/>
      <dgm:spPr/>
    </dgm:pt>
    <dgm:pt modelId="{B8A0C727-2963-4493-91F1-0FF71494B1E6}" type="pres">
      <dgm:prSet presAssocID="{81DF3D89-C668-489A-9C58-17B8F13D1A82}" presName="compNode" presStyleCnt="0"/>
      <dgm:spPr/>
    </dgm:pt>
    <dgm:pt modelId="{3F07F9AE-F198-455D-9E24-139DB18B2F2B}" type="pres">
      <dgm:prSet presAssocID="{81DF3D89-C668-489A-9C58-17B8F13D1A82}" presName="bgRect" presStyleLbl="bgShp" presStyleIdx="1" presStyleCnt="6"/>
      <dgm:spPr/>
    </dgm:pt>
    <dgm:pt modelId="{AF27A975-EDB5-4F20-A6D0-F6B59CC9E03C}" type="pres">
      <dgm:prSet presAssocID="{81DF3D89-C668-489A-9C58-17B8F13D1A82}" presName="iconRect" presStyleLbl="node1" presStyleIdx="1"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Laptop"/>
        </a:ext>
      </dgm:extLst>
    </dgm:pt>
    <dgm:pt modelId="{B557AA16-66B4-40F9-8B8B-8CA89CE6E421}" type="pres">
      <dgm:prSet presAssocID="{81DF3D89-C668-489A-9C58-17B8F13D1A82}" presName="spaceRect" presStyleCnt="0"/>
      <dgm:spPr/>
    </dgm:pt>
    <dgm:pt modelId="{87791342-C944-4FB7-9AD7-3EB396E2227E}" type="pres">
      <dgm:prSet presAssocID="{81DF3D89-C668-489A-9C58-17B8F13D1A82}" presName="parTx" presStyleLbl="revTx" presStyleIdx="1" presStyleCnt="6">
        <dgm:presLayoutVars>
          <dgm:chMax val="0"/>
          <dgm:chPref val="0"/>
        </dgm:presLayoutVars>
      </dgm:prSet>
      <dgm:spPr/>
    </dgm:pt>
    <dgm:pt modelId="{10032AA7-294E-4753-AD5F-8C12F36ED4C2}" type="pres">
      <dgm:prSet presAssocID="{23CFE159-AA25-4274-A178-5C0E70194F18}" presName="sibTrans" presStyleCnt="0"/>
      <dgm:spPr/>
    </dgm:pt>
    <dgm:pt modelId="{DD6B6B10-852A-42C8-95C7-CA4D71EAC678}" type="pres">
      <dgm:prSet presAssocID="{2BEA4505-E026-4C1F-8302-29BC3884668B}" presName="compNode" presStyleCnt="0"/>
      <dgm:spPr/>
    </dgm:pt>
    <dgm:pt modelId="{956C4B56-2C43-4307-9F1B-D58E84475A3F}" type="pres">
      <dgm:prSet presAssocID="{2BEA4505-E026-4C1F-8302-29BC3884668B}" presName="bgRect" presStyleLbl="bgShp" presStyleIdx="2" presStyleCnt="6"/>
      <dgm:spPr/>
    </dgm:pt>
    <dgm:pt modelId="{AFDBF0F9-ADEF-4DDD-BA4A-BCDD88A6B44E}" type="pres">
      <dgm:prSet presAssocID="{2BEA4505-E026-4C1F-8302-29BC3884668B}" presName="iconRect" presStyleLbl="node1" presStyleIdx="2"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Earth Globe Americas"/>
        </a:ext>
      </dgm:extLst>
    </dgm:pt>
    <dgm:pt modelId="{C2130DB8-9DCD-4EA2-B738-45E99D04346F}" type="pres">
      <dgm:prSet presAssocID="{2BEA4505-E026-4C1F-8302-29BC3884668B}" presName="spaceRect" presStyleCnt="0"/>
      <dgm:spPr/>
    </dgm:pt>
    <dgm:pt modelId="{118B6E26-4C37-4C7B-B2B8-94F6E8A5C2D8}" type="pres">
      <dgm:prSet presAssocID="{2BEA4505-E026-4C1F-8302-29BC3884668B}" presName="parTx" presStyleLbl="revTx" presStyleIdx="2" presStyleCnt="6">
        <dgm:presLayoutVars>
          <dgm:chMax val="0"/>
          <dgm:chPref val="0"/>
        </dgm:presLayoutVars>
      </dgm:prSet>
      <dgm:spPr/>
    </dgm:pt>
    <dgm:pt modelId="{0AB4A4F1-9B25-4956-8DCF-60B2CD7211C7}" type="pres">
      <dgm:prSet presAssocID="{08E893B6-DED4-48D8-A31E-C282C5937730}" presName="sibTrans" presStyleCnt="0"/>
      <dgm:spPr/>
    </dgm:pt>
    <dgm:pt modelId="{90C9F223-374E-4618-A5F9-126E924A94FE}" type="pres">
      <dgm:prSet presAssocID="{B601DE1B-7D4A-4E44-BA33-26D4E084BD8C}" presName="compNode" presStyleCnt="0"/>
      <dgm:spPr/>
    </dgm:pt>
    <dgm:pt modelId="{ABB883E3-6AF6-4CB9-BFDA-15FBA7191C25}" type="pres">
      <dgm:prSet presAssocID="{B601DE1B-7D4A-4E44-BA33-26D4E084BD8C}" presName="bgRect" presStyleLbl="bgShp" presStyleIdx="3" presStyleCnt="6"/>
      <dgm:spPr/>
    </dgm:pt>
    <dgm:pt modelId="{98B87AD0-6A91-4B9D-988B-8F8F9EDC841B}" type="pres">
      <dgm:prSet presAssocID="{B601DE1B-7D4A-4E44-BA33-26D4E084BD8C}" presName="iconRect" presStyleLbl="node1" presStyleIdx="3"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Email"/>
        </a:ext>
      </dgm:extLst>
    </dgm:pt>
    <dgm:pt modelId="{B8EF7A9D-A12F-40A7-864F-F99EEA4B02F4}" type="pres">
      <dgm:prSet presAssocID="{B601DE1B-7D4A-4E44-BA33-26D4E084BD8C}" presName="spaceRect" presStyleCnt="0"/>
      <dgm:spPr/>
    </dgm:pt>
    <dgm:pt modelId="{88F4988E-B32F-4F88-983F-8A1944939424}" type="pres">
      <dgm:prSet presAssocID="{B601DE1B-7D4A-4E44-BA33-26D4E084BD8C}" presName="parTx" presStyleLbl="revTx" presStyleIdx="3" presStyleCnt="6">
        <dgm:presLayoutVars>
          <dgm:chMax val="0"/>
          <dgm:chPref val="0"/>
        </dgm:presLayoutVars>
      </dgm:prSet>
      <dgm:spPr/>
    </dgm:pt>
    <dgm:pt modelId="{AF56B535-C0C3-4188-AB48-A585C93BE4C7}" type="pres">
      <dgm:prSet presAssocID="{FB7419C1-05AD-425B-A83B-2822319161DB}" presName="sibTrans" presStyleCnt="0"/>
      <dgm:spPr/>
    </dgm:pt>
    <dgm:pt modelId="{DCDCC33D-7FEF-4211-8E91-EF4A649B334D}" type="pres">
      <dgm:prSet presAssocID="{3E6D39D2-84C4-407E-9D00-49569BB24E81}" presName="compNode" presStyleCnt="0"/>
      <dgm:spPr/>
    </dgm:pt>
    <dgm:pt modelId="{BB337232-B156-498E-A127-FCEF522E677E}" type="pres">
      <dgm:prSet presAssocID="{3E6D39D2-84C4-407E-9D00-49569BB24E81}" presName="bgRect" presStyleLbl="bgShp" presStyleIdx="4" presStyleCnt="6"/>
      <dgm:spPr/>
    </dgm:pt>
    <dgm:pt modelId="{7C97AD1F-CD8D-4BCD-A961-7B35AA65AAC5}" type="pres">
      <dgm:prSet presAssocID="{3E6D39D2-84C4-407E-9D00-49569BB24E81}" presName="iconRect" presStyleLbl="node1" presStyleIdx="4"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Link"/>
        </a:ext>
      </dgm:extLst>
    </dgm:pt>
    <dgm:pt modelId="{EB8D1528-FBCB-464B-B44A-B563785882F8}" type="pres">
      <dgm:prSet presAssocID="{3E6D39D2-84C4-407E-9D00-49569BB24E81}" presName="spaceRect" presStyleCnt="0"/>
      <dgm:spPr/>
    </dgm:pt>
    <dgm:pt modelId="{625A0D7E-B880-4B60-BEA4-FD19208BF531}" type="pres">
      <dgm:prSet presAssocID="{3E6D39D2-84C4-407E-9D00-49569BB24E81}" presName="parTx" presStyleLbl="revTx" presStyleIdx="4" presStyleCnt="6">
        <dgm:presLayoutVars>
          <dgm:chMax val="0"/>
          <dgm:chPref val="0"/>
        </dgm:presLayoutVars>
      </dgm:prSet>
      <dgm:spPr/>
    </dgm:pt>
    <dgm:pt modelId="{01085207-7910-4F0E-987C-F0A9AAC8474A}" type="pres">
      <dgm:prSet presAssocID="{0D5184DF-734B-46C9-8153-1D7A094EEECD}" presName="sibTrans" presStyleCnt="0"/>
      <dgm:spPr/>
    </dgm:pt>
    <dgm:pt modelId="{A71289C1-9D3B-4659-ABB0-39375A7DA5C4}" type="pres">
      <dgm:prSet presAssocID="{A576F541-CCC3-4879-A4D3-79770F116D94}" presName="compNode" presStyleCnt="0"/>
      <dgm:spPr/>
    </dgm:pt>
    <dgm:pt modelId="{F30865FC-83AF-4D62-8621-7DAEB8D89281}" type="pres">
      <dgm:prSet presAssocID="{A576F541-CCC3-4879-A4D3-79770F116D94}" presName="bgRect" presStyleLbl="bgShp" presStyleIdx="5" presStyleCnt="6"/>
      <dgm:spPr/>
    </dgm:pt>
    <dgm:pt modelId="{14CFE1C4-2CA2-4E59-82B5-DF2636373D3E}" type="pres">
      <dgm:prSet presAssocID="{A576F541-CCC3-4879-A4D3-79770F116D94}" presName="iconRect" presStyleLbl="node1" presStyleIdx="5" presStyleCnt="6"/>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dgm:spPr>
      <dgm:extLst>
        <a:ext uri="{E40237B7-FDA0-4F09-8148-C483321AD2D9}">
          <dgm14:cNvPr xmlns:dgm14="http://schemas.microsoft.com/office/drawing/2010/diagram" id="0" name="" descr="Gauge"/>
        </a:ext>
      </dgm:extLst>
    </dgm:pt>
    <dgm:pt modelId="{620E6704-D2B8-4E1C-8F0A-5D9C1F3D5F7A}" type="pres">
      <dgm:prSet presAssocID="{A576F541-CCC3-4879-A4D3-79770F116D94}" presName="spaceRect" presStyleCnt="0"/>
      <dgm:spPr/>
    </dgm:pt>
    <dgm:pt modelId="{B9A4D1CA-7497-47F8-BA62-4EBC3803E77E}" type="pres">
      <dgm:prSet presAssocID="{A576F541-CCC3-4879-A4D3-79770F116D94}" presName="parTx" presStyleLbl="revTx" presStyleIdx="5" presStyleCnt="6">
        <dgm:presLayoutVars>
          <dgm:chMax val="0"/>
          <dgm:chPref val="0"/>
        </dgm:presLayoutVars>
      </dgm:prSet>
      <dgm:spPr/>
    </dgm:pt>
  </dgm:ptLst>
  <dgm:cxnLst>
    <dgm:cxn modelId="{1A3C7C1B-64DE-4C05-93BA-69B2DA6AF419}" srcId="{077BF4DC-D50E-4B85-ADC6-B68B2CDB23AF}" destId="{A576F541-CCC3-4879-A4D3-79770F116D94}" srcOrd="5" destOrd="0" parTransId="{213EC346-4910-4374-995F-FBC8E35A7CE9}" sibTransId="{FBBECC33-C466-4D88-8B53-39042256256A}"/>
    <dgm:cxn modelId="{134EAF3E-BABF-426C-A596-C47BAEC85E53}" type="presOf" srcId="{81DF3D89-C668-489A-9C58-17B8F13D1A82}" destId="{87791342-C944-4FB7-9AD7-3EB396E2227E}" srcOrd="0" destOrd="0" presId="urn:microsoft.com/office/officeart/2018/2/layout/IconVerticalSolidList"/>
    <dgm:cxn modelId="{44EB2943-C17A-4F17-90BA-B2358FAE57A8}" srcId="{077BF4DC-D50E-4B85-ADC6-B68B2CDB23AF}" destId="{2BEA4505-E026-4C1F-8302-29BC3884668B}" srcOrd="2" destOrd="0" parTransId="{DCA6CB9A-528A-4150-A6BB-50BD6116FC49}" sibTransId="{08E893B6-DED4-48D8-A31E-C282C5937730}"/>
    <dgm:cxn modelId="{48263263-9FED-47AF-A94C-EFF26CF3E4FA}" type="presOf" srcId="{A576F541-CCC3-4879-A4D3-79770F116D94}" destId="{B9A4D1CA-7497-47F8-BA62-4EBC3803E77E}" srcOrd="0" destOrd="0" presId="urn:microsoft.com/office/officeart/2018/2/layout/IconVerticalSolidList"/>
    <dgm:cxn modelId="{4B0D0A52-7EC9-44A3-96E5-B239779FCEF8}" type="presOf" srcId="{3E6D39D2-84C4-407E-9D00-49569BB24E81}" destId="{625A0D7E-B880-4B60-BEA4-FD19208BF531}" srcOrd="0" destOrd="0" presId="urn:microsoft.com/office/officeart/2018/2/layout/IconVerticalSolidList"/>
    <dgm:cxn modelId="{92874553-8C52-4FFB-B88C-DE9879E80E2D}" srcId="{077BF4DC-D50E-4B85-ADC6-B68B2CDB23AF}" destId="{81DF3D89-C668-489A-9C58-17B8F13D1A82}" srcOrd="1" destOrd="0" parTransId="{A3FE7FC1-A8C6-4FF1-BDBB-F0A4D75044F2}" sibTransId="{23CFE159-AA25-4274-A178-5C0E70194F18}"/>
    <dgm:cxn modelId="{B95E589C-873F-4996-93C8-F7CE95FB8DC0}" type="presOf" srcId="{B601DE1B-7D4A-4E44-BA33-26D4E084BD8C}" destId="{88F4988E-B32F-4F88-983F-8A1944939424}" srcOrd="0" destOrd="0" presId="urn:microsoft.com/office/officeart/2018/2/layout/IconVerticalSolidList"/>
    <dgm:cxn modelId="{052674A2-AD22-4A47-83CE-22A626F78CB5}" srcId="{077BF4DC-D50E-4B85-ADC6-B68B2CDB23AF}" destId="{B601DE1B-7D4A-4E44-BA33-26D4E084BD8C}" srcOrd="3" destOrd="0" parTransId="{5F134ED5-E0AE-4E12-8B3A-2F2B1CAF8D37}" sibTransId="{FB7419C1-05AD-425B-A83B-2822319161DB}"/>
    <dgm:cxn modelId="{658721A3-1146-4C3C-ABAF-287CBBB06E1E}" type="presOf" srcId="{077BF4DC-D50E-4B85-ADC6-B68B2CDB23AF}" destId="{393B1318-2C5D-49A2-8387-2723F48D4DCF}" srcOrd="0" destOrd="0" presId="urn:microsoft.com/office/officeart/2018/2/layout/IconVerticalSolidList"/>
    <dgm:cxn modelId="{24E353A4-8D73-4A91-808B-CBB2313FBB43}" srcId="{077BF4DC-D50E-4B85-ADC6-B68B2CDB23AF}" destId="{3E6D39D2-84C4-407E-9D00-49569BB24E81}" srcOrd="4" destOrd="0" parTransId="{7A013D14-74D6-48B4-A2C0-E00EB1A0021A}" sibTransId="{0D5184DF-734B-46C9-8153-1D7A094EEECD}"/>
    <dgm:cxn modelId="{5043D3E3-F68E-43D8-8431-917A7FA3BF72}" type="presOf" srcId="{2BEA4505-E026-4C1F-8302-29BC3884668B}" destId="{118B6E26-4C37-4C7B-B2B8-94F6E8A5C2D8}" srcOrd="0" destOrd="0" presId="urn:microsoft.com/office/officeart/2018/2/layout/IconVerticalSolidList"/>
    <dgm:cxn modelId="{B44250ED-F889-4334-8DFB-AAE3C4A1886D}" srcId="{077BF4DC-D50E-4B85-ADC6-B68B2CDB23AF}" destId="{EF594365-30B5-4E35-923A-7AB8F7DD148B}" srcOrd="0" destOrd="0" parTransId="{4836687B-5158-49D9-94F1-DF6B1F506255}" sibTransId="{5A7F9594-6F79-421F-8C24-CC1E8905F7C1}"/>
    <dgm:cxn modelId="{3335CEF5-E0DD-4301-918A-E5156F6ABE3B}" type="presOf" srcId="{EF594365-30B5-4E35-923A-7AB8F7DD148B}" destId="{3978AE4B-BF61-40F5-8CE1-04A485BAD59E}" srcOrd="0" destOrd="0" presId="urn:microsoft.com/office/officeart/2018/2/layout/IconVerticalSolidList"/>
    <dgm:cxn modelId="{57E61EF1-77AA-426C-BB97-8BF4BA895D8D}" type="presParOf" srcId="{393B1318-2C5D-49A2-8387-2723F48D4DCF}" destId="{CDC9DDAF-3C0F-42E1-A38B-D38DFD7111B6}" srcOrd="0" destOrd="0" presId="urn:microsoft.com/office/officeart/2018/2/layout/IconVerticalSolidList"/>
    <dgm:cxn modelId="{E26F944F-D380-4955-97A3-EF3C0B878BE6}" type="presParOf" srcId="{CDC9DDAF-3C0F-42E1-A38B-D38DFD7111B6}" destId="{D6245900-64BB-47A7-BC80-E06CC8334DE5}" srcOrd="0" destOrd="0" presId="urn:microsoft.com/office/officeart/2018/2/layout/IconVerticalSolidList"/>
    <dgm:cxn modelId="{7F5361BB-56D2-448A-AD81-BB4093792471}" type="presParOf" srcId="{CDC9DDAF-3C0F-42E1-A38B-D38DFD7111B6}" destId="{95C5B645-A887-4A94-8488-ADF7FF9E2C97}" srcOrd="1" destOrd="0" presId="urn:microsoft.com/office/officeart/2018/2/layout/IconVerticalSolidList"/>
    <dgm:cxn modelId="{3C05A563-8EB9-4659-A11C-479B072AE6D7}" type="presParOf" srcId="{CDC9DDAF-3C0F-42E1-A38B-D38DFD7111B6}" destId="{7A25545D-5514-49A5-846C-9B4D8A40D645}" srcOrd="2" destOrd="0" presId="urn:microsoft.com/office/officeart/2018/2/layout/IconVerticalSolidList"/>
    <dgm:cxn modelId="{A8AEB845-A023-4D30-A33B-077041331C9E}" type="presParOf" srcId="{CDC9DDAF-3C0F-42E1-A38B-D38DFD7111B6}" destId="{3978AE4B-BF61-40F5-8CE1-04A485BAD59E}" srcOrd="3" destOrd="0" presId="urn:microsoft.com/office/officeart/2018/2/layout/IconVerticalSolidList"/>
    <dgm:cxn modelId="{EC0D8A6B-9747-4D44-BB8C-CA3E0809A173}" type="presParOf" srcId="{393B1318-2C5D-49A2-8387-2723F48D4DCF}" destId="{6E36BDA7-7C7F-4FA4-952D-26899C35EB77}" srcOrd="1" destOrd="0" presId="urn:microsoft.com/office/officeart/2018/2/layout/IconVerticalSolidList"/>
    <dgm:cxn modelId="{A0D6D0FE-4AA4-4074-A2B2-F5039C6163FC}" type="presParOf" srcId="{393B1318-2C5D-49A2-8387-2723F48D4DCF}" destId="{B8A0C727-2963-4493-91F1-0FF71494B1E6}" srcOrd="2" destOrd="0" presId="urn:microsoft.com/office/officeart/2018/2/layout/IconVerticalSolidList"/>
    <dgm:cxn modelId="{81FD2215-5DBA-481B-BA27-EEDCA3CC27D3}" type="presParOf" srcId="{B8A0C727-2963-4493-91F1-0FF71494B1E6}" destId="{3F07F9AE-F198-455D-9E24-139DB18B2F2B}" srcOrd="0" destOrd="0" presId="urn:microsoft.com/office/officeart/2018/2/layout/IconVerticalSolidList"/>
    <dgm:cxn modelId="{09100FA7-CEF3-4EA8-8F2D-50F0CBFB0DC3}" type="presParOf" srcId="{B8A0C727-2963-4493-91F1-0FF71494B1E6}" destId="{AF27A975-EDB5-4F20-A6D0-F6B59CC9E03C}" srcOrd="1" destOrd="0" presId="urn:microsoft.com/office/officeart/2018/2/layout/IconVerticalSolidList"/>
    <dgm:cxn modelId="{7C8FD51E-FEB7-4E07-89CC-93AD2EB01BF5}" type="presParOf" srcId="{B8A0C727-2963-4493-91F1-0FF71494B1E6}" destId="{B557AA16-66B4-40F9-8B8B-8CA89CE6E421}" srcOrd="2" destOrd="0" presId="urn:microsoft.com/office/officeart/2018/2/layout/IconVerticalSolidList"/>
    <dgm:cxn modelId="{BAD8207F-9441-48B6-8E57-A2E674CF5AB0}" type="presParOf" srcId="{B8A0C727-2963-4493-91F1-0FF71494B1E6}" destId="{87791342-C944-4FB7-9AD7-3EB396E2227E}" srcOrd="3" destOrd="0" presId="urn:microsoft.com/office/officeart/2018/2/layout/IconVerticalSolidList"/>
    <dgm:cxn modelId="{56420B98-242F-4845-833A-D661FEA514F8}" type="presParOf" srcId="{393B1318-2C5D-49A2-8387-2723F48D4DCF}" destId="{10032AA7-294E-4753-AD5F-8C12F36ED4C2}" srcOrd="3" destOrd="0" presId="urn:microsoft.com/office/officeart/2018/2/layout/IconVerticalSolidList"/>
    <dgm:cxn modelId="{A6A8B38D-A56D-4ED2-89E5-BEEEB57FBB7C}" type="presParOf" srcId="{393B1318-2C5D-49A2-8387-2723F48D4DCF}" destId="{DD6B6B10-852A-42C8-95C7-CA4D71EAC678}" srcOrd="4" destOrd="0" presId="urn:microsoft.com/office/officeart/2018/2/layout/IconVerticalSolidList"/>
    <dgm:cxn modelId="{A0776B63-D44E-4A12-BB66-DFCB38C83678}" type="presParOf" srcId="{DD6B6B10-852A-42C8-95C7-CA4D71EAC678}" destId="{956C4B56-2C43-4307-9F1B-D58E84475A3F}" srcOrd="0" destOrd="0" presId="urn:microsoft.com/office/officeart/2018/2/layout/IconVerticalSolidList"/>
    <dgm:cxn modelId="{B45A1A50-01EC-4AB8-9B96-ABD84D4F8ECB}" type="presParOf" srcId="{DD6B6B10-852A-42C8-95C7-CA4D71EAC678}" destId="{AFDBF0F9-ADEF-4DDD-BA4A-BCDD88A6B44E}" srcOrd="1" destOrd="0" presId="urn:microsoft.com/office/officeart/2018/2/layout/IconVerticalSolidList"/>
    <dgm:cxn modelId="{200FD530-A2A9-4903-95CA-117A16AEA74C}" type="presParOf" srcId="{DD6B6B10-852A-42C8-95C7-CA4D71EAC678}" destId="{C2130DB8-9DCD-4EA2-B738-45E99D04346F}" srcOrd="2" destOrd="0" presId="urn:microsoft.com/office/officeart/2018/2/layout/IconVerticalSolidList"/>
    <dgm:cxn modelId="{0E236591-AEDA-4392-9EBA-4806F5603AF3}" type="presParOf" srcId="{DD6B6B10-852A-42C8-95C7-CA4D71EAC678}" destId="{118B6E26-4C37-4C7B-B2B8-94F6E8A5C2D8}" srcOrd="3" destOrd="0" presId="urn:microsoft.com/office/officeart/2018/2/layout/IconVerticalSolidList"/>
    <dgm:cxn modelId="{90A50BAF-2DDF-4346-8019-D915D47F836A}" type="presParOf" srcId="{393B1318-2C5D-49A2-8387-2723F48D4DCF}" destId="{0AB4A4F1-9B25-4956-8DCF-60B2CD7211C7}" srcOrd="5" destOrd="0" presId="urn:microsoft.com/office/officeart/2018/2/layout/IconVerticalSolidList"/>
    <dgm:cxn modelId="{35792AC9-F075-49E7-A75E-6048CE2C7E7C}" type="presParOf" srcId="{393B1318-2C5D-49A2-8387-2723F48D4DCF}" destId="{90C9F223-374E-4618-A5F9-126E924A94FE}" srcOrd="6" destOrd="0" presId="urn:microsoft.com/office/officeart/2018/2/layout/IconVerticalSolidList"/>
    <dgm:cxn modelId="{AB63AD8A-B7FE-49C0-9ACF-B96DF0911C65}" type="presParOf" srcId="{90C9F223-374E-4618-A5F9-126E924A94FE}" destId="{ABB883E3-6AF6-4CB9-BFDA-15FBA7191C25}" srcOrd="0" destOrd="0" presId="urn:microsoft.com/office/officeart/2018/2/layout/IconVerticalSolidList"/>
    <dgm:cxn modelId="{0255EB40-AE55-455D-B613-002A661388A9}" type="presParOf" srcId="{90C9F223-374E-4618-A5F9-126E924A94FE}" destId="{98B87AD0-6A91-4B9D-988B-8F8F9EDC841B}" srcOrd="1" destOrd="0" presId="urn:microsoft.com/office/officeart/2018/2/layout/IconVerticalSolidList"/>
    <dgm:cxn modelId="{89BA9A8C-742B-43C5-A57E-745C786B3F10}" type="presParOf" srcId="{90C9F223-374E-4618-A5F9-126E924A94FE}" destId="{B8EF7A9D-A12F-40A7-864F-F99EEA4B02F4}" srcOrd="2" destOrd="0" presId="urn:microsoft.com/office/officeart/2018/2/layout/IconVerticalSolidList"/>
    <dgm:cxn modelId="{8958AF3C-5F4A-4FDB-862B-62B8D0043198}" type="presParOf" srcId="{90C9F223-374E-4618-A5F9-126E924A94FE}" destId="{88F4988E-B32F-4F88-983F-8A1944939424}" srcOrd="3" destOrd="0" presId="urn:microsoft.com/office/officeart/2018/2/layout/IconVerticalSolidList"/>
    <dgm:cxn modelId="{FA6B5FCF-DCEF-4C59-8419-B6286C170E35}" type="presParOf" srcId="{393B1318-2C5D-49A2-8387-2723F48D4DCF}" destId="{AF56B535-C0C3-4188-AB48-A585C93BE4C7}" srcOrd="7" destOrd="0" presId="urn:microsoft.com/office/officeart/2018/2/layout/IconVerticalSolidList"/>
    <dgm:cxn modelId="{1A69EEC0-D8CB-4BB2-9351-4C9D086AB3AD}" type="presParOf" srcId="{393B1318-2C5D-49A2-8387-2723F48D4DCF}" destId="{DCDCC33D-7FEF-4211-8E91-EF4A649B334D}" srcOrd="8" destOrd="0" presId="urn:microsoft.com/office/officeart/2018/2/layout/IconVerticalSolidList"/>
    <dgm:cxn modelId="{DA59F260-4FA2-42E8-BD86-9AB17185A824}" type="presParOf" srcId="{DCDCC33D-7FEF-4211-8E91-EF4A649B334D}" destId="{BB337232-B156-498E-A127-FCEF522E677E}" srcOrd="0" destOrd="0" presId="urn:microsoft.com/office/officeart/2018/2/layout/IconVerticalSolidList"/>
    <dgm:cxn modelId="{5B67313E-A60E-4497-B3A3-25FB13651FA4}" type="presParOf" srcId="{DCDCC33D-7FEF-4211-8E91-EF4A649B334D}" destId="{7C97AD1F-CD8D-4BCD-A961-7B35AA65AAC5}" srcOrd="1" destOrd="0" presId="urn:microsoft.com/office/officeart/2018/2/layout/IconVerticalSolidList"/>
    <dgm:cxn modelId="{4AE4CCB1-0109-45A8-9E1C-529457391C11}" type="presParOf" srcId="{DCDCC33D-7FEF-4211-8E91-EF4A649B334D}" destId="{EB8D1528-FBCB-464B-B44A-B563785882F8}" srcOrd="2" destOrd="0" presId="urn:microsoft.com/office/officeart/2018/2/layout/IconVerticalSolidList"/>
    <dgm:cxn modelId="{66B3AA83-5A2E-4BAD-94C3-E2842BFDEC09}" type="presParOf" srcId="{DCDCC33D-7FEF-4211-8E91-EF4A649B334D}" destId="{625A0D7E-B880-4B60-BEA4-FD19208BF531}" srcOrd="3" destOrd="0" presId="urn:microsoft.com/office/officeart/2018/2/layout/IconVerticalSolidList"/>
    <dgm:cxn modelId="{B51EF453-EEEE-450A-918B-4122579A604A}" type="presParOf" srcId="{393B1318-2C5D-49A2-8387-2723F48D4DCF}" destId="{01085207-7910-4F0E-987C-F0A9AAC8474A}" srcOrd="9" destOrd="0" presId="urn:microsoft.com/office/officeart/2018/2/layout/IconVerticalSolidList"/>
    <dgm:cxn modelId="{AD212D61-1209-43DA-8231-F7041DBDF293}" type="presParOf" srcId="{393B1318-2C5D-49A2-8387-2723F48D4DCF}" destId="{A71289C1-9D3B-4659-ABB0-39375A7DA5C4}" srcOrd="10" destOrd="0" presId="urn:microsoft.com/office/officeart/2018/2/layout/IconVerticalSolidList"/>
    <dgm:cxn modelId="{5C894516-62CE-4345-8A04-05E4429F1EDD}" type="presParOf" srcId="{A71289C1-9D3B-4659-ABB0-39375A7DA5C4}" destId="{F30865FC-83AF-4D62-8621-7DAEB8D89281}" srcOrd="0" destOrd="0" presId="urn:microsoft.com/office/officeart/2018/2/layout/IconVerticalSolidList"/>
    <dgm:cxn modelId="{B8954637-0A6E-4EFD-9B3F-9B321458F5C1}" type="presParOf" srcId="{A71289C1-9D3B-4659-ABB0-39375A7DA5C4}" destId="{14CFE1C4-2CA2-4E59-82B5-DF2636373D3E}" srcOrd="1" destOrd="0" presId="urn:microsoft.com/office/officeart/2018/2/layout/IconVerticalSolidList"/>
    <dgm:cxn modelId="{6E9DBC3A-39C3-4916-9C04-594BA427DDC7}" type="presParOf" srcId="{A71289C1-9D3B-4659-ABB0-39375A7DA5C4}" destId="{620E6704-D2B8-4E1C-8F0A-5D9C1F3D5F7A}" srcOrd="2" destOrd="0" presId="urn:microsoft.com/office/officeart/2018/2/layout/IconVerticalSolidList"/>
    <dgm:cxn modelId="{B7E93691-A45E-4C6A-9029-CD05EA681634}" type="presParOf" srcId="{A71289C1-9D3B-4659-ABB0-39375A7DA5C4}" destId="{B9A4D1CA-7497-47F8-BA62-4EBC3803E77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2A267E3-6844-4C85-BE49-CEB738C80578}"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A6310087-FB7D-43A1-9949-9BA200BC0C05}">
      <dgm:prSet/>
      <dgm:spPr/>
      <dgm:t>
        <a:bodyPr/>
        <a:lstStyle/>
        <a:p>
          <a:pPr algn="ctr">
            <a:lnSpc>
              <a:spcPct val="100000"/>
            </a:lnSpc>
          </a:pPr>
          <a:r>
            <a:rPr lang="en-US" b="0" dirty="0">
              <a:hlinkClick xmlns:r="http://schemas.openxmlformats.org/officeDocument/2006/relationships" r:id="rId1"/>
            </a:rPr>
            <a:t>CoreSupport@med.unc.edu</a:t>
          </a:r>
          <a:r>
            <a:rPr lang="en-US" b="0" dirty="0"/>
            <a:t> for iLab support ​</a:t>
          </a:r>
        </a:p>
        <a:p>
          <a:pPr algn="ctr">
            <a:lnSpc>
              <a:spcPct val="100000"/>
            </a:lnSpc>
          </a:pPr>
          <a:r>
            <a:rPr lang="en-US" b="0" dirty="0"/>
            <a:t>Michael Akridge, Financial Analyst, OSP</a:t>
          </a:r>
        </a:p>
      </dgm:t>
    </dgm:pt>
    <dgm:pt modelId="{1C3EBD90-B3D9-4560-BF28-FF3F5D71D76C}" type="parTrans" cxnId="{1235FDCD-0849-4295-8DB6-E6C2F33C6203}">
      <dgm:prSet/>
      <dgm:spPr/>
      <dgm:t>
        <a:bodyPr/>
        <a:lstStyle/>
        <a:p>
          <a:endParaRPr lang="en-US"/>
        </a:p>
      </dgm:t>
    </dgm:pt>
    <dgm:pt modelId="{C6FC9030-D890-4CDF-B45E-C603D07E9ACE}" type="sibTrans" cxnId="{1235FDCD-0849-4295-8DB6-E6C2F33C6203}">
      <dgm:prSet/>
      <dgm:spPr/>
      <dgm:t>
        <a:bodyPr/>
        <a:lstStyle/>
        <a:p>
          <a:endParaRPr lang="en-US"/>
        </a:p>
      </dgm:t>
    </dgm:pt>
    <dgm:pt modelId="{B8744309-41C0-4423-863A-08D98BE9145F}">
      <dgm:prSet/>
      <dgm:spPr/>
      <dgm:t>
        <a:bodyPr/>
        <a:lstStyle/>
        <a:p>
          <a:pPr algn="ctr">
            <a:lnSpc>
              <a:spcPct val="100000"/>
            </a:lnSpc>
          </a:pPr>
          <a:r>
            <a:rPr lang="en-US" b="0" dirty="0"/>
            <a:t>7 cores onboarded during CY2023</a:t>
          </a:r>
        </a:p>
        <a:p>
          <a:pPr algn="ctr">
            <a:lnSpc>
              <a:spcPct val="100000"/>
            </a:lnSpc>
          </a:pPr>
          <a:r>
            <a:rPr lang="en-US" b="0" dirty="0"/>
            <a:t>If interested in more information or a demo, contact us </a:t>
          </a:r>
        </a:p>
      </dgm:t>
    </dgm:pt>
    <dgm:pt modelId="{62726B78-CB7F-48E8-8AAD-A56250FCAF28}" type="parTrans" cxnId="{300CCEDF-B425-4A00-915C-C2147711FE53}">
      <dgm:prSet/>
      <dgm:spPr/>
      <dgm:t>
        <a:bodyPr/>
        <a:lstStyle/>
        <a:p>
          <a:endParaRPr lang="en-US"/>
        </a:p>
      </dgm:t>
    </dgm:pt>
    <dgm:pt modelId="{5D02DAAF-E063-4821-94D7-4A8E84B35A6C}" type="sibTrans" cxnId="{300CCEDF-B425-4A00-915C-C2147711FE53}">
      <dgm:prSet/>
      <dgm:spPr/>
      <dgm:t>
        <a:bodyPr/>
        <a:lstStyle/>
        <a:p>
          <a:endParaRPr lang="en-US"/>
        </a:p>
      </dgm:t>
    </dgm:pt>
    <dgm:pt modelId="{B1AA14B0-99BB-41B4-AF41-7350BE8A0B04}" type="pres">
      <dgm:prSet presAssocID="{F2A267E3-6844-4C85-BE49-CEB738C80578}" presName="root" presStyleCnt="0">
        <dgm:presLayoutVars>
          <dgm:dir/>
          <dgm:resizeHandles val="exact"/>
        </dgm:presLayoutVars>
      </dgm:prSet>
      <dgm:spPr/>
    </dgm:pt>
    <dgm:pt modelId="{9107DA2D-9471-4BA7-BCC9-3F51B4D35F68}" type="pres">
      <dgm:prSet presAssocID="{A6310087-FB7D-43A1-9949-9BA200BC0C05}" presName="compNode" presStyleCnt="0"/>
      <dgm:spPr/>
    </dgm:pt>
    <dgm:pt modelId="{0E5E3F75-4A8E-4EFD-9D63-2826AEFB3E77}" type="pres">
      <dgm:prSet presAssocID="{A6310087-FB7D-43A1-9949-9BA200BC0C05}" presName="bgRect" presStyleLbl="bgShp" presStyleIdx="0" presStyleCnt="2"/>
      <dgm:spPr/>
    </dgm:pt>
    <dgm:pt modelId="{6948A9CF-B65B-4DB2-88ED-DC71DADC7779}" type="pres">
      <dgm:prSet presAssocID="{A6310087-FB7D-43A1-9949-9BA200BC0C05}" presName="iconRect" presStyleLbl="node1" presStyleIdx="0" presStyleCnt="2" custLinFactNeighborX="92804" custLinFactNeighborY="1546"/>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a:effectLst>
          <a:outerShdw blurRad="50800" dist="38100" dir="5400000" algn="t" rotWithShape="0">
            <a:prstClr val="black">
              <a:alpha val="40000"/>
            </a:prstClr>
          </a:outerShdw>
        </a:effectLst>
      </dgm:spPr>
      <dgm:extLst>
        <a:ext uri="{E40237B7-FDA0-4F09-8148-C483321AD2D9}">
          <dgm14:cNvPr xmlns:dgm14="http://schemas.microsoft.com/office/drawing/2010/diagram" id="0" name="" descr="Envelope"/>
        </a:ext>
      </dgm:extLst>
    </dgm:pt>
    <dgm:pt modelId="{5CDA26DC-7893-4B3B-A029-668BF2F9AC9C}" type="pres">
      <dgm:prSet presAssocID="{A6310087-FB7D-43A1-9949-9BA200BC0C05}" presName="spaceRect" presStyleCnt="0"/>
      <dgm:spPr/>
    </dgm:pt>
    <dgm:pt modelId="{D9D07299-4834-4B4D-A2F9-D386AC33652A}" type="pres">
      <dgm:prSet presAssocID="{A6310087-FB7D-43A1-9949-9BA200BC0C05}" presName="parTx" presStyleLbl="revTx" presStyleIdx="0" presStyleCnt="2">
        <dgm:presLayoutVars>
          <dgm:chMax val="0"/>
          <dgm:chPref val="0"/>
        </dgm:presLayoutVars>
      </dgm:prSet>
      <dgm:spPr/>
    </dgm:pt>
    <dgm:pt modelId="{B50B5EC4-A695-4A80-8316-EE6B35C0D76F}" type="pres">
      <dgm:prSet presAssocID="{C6FC9030-D890-4CDF-B45E-C603D07E9ACE}" presName="sibTrans" presStyleCnt="0"/>
      <dgm:spPr/>
    </dgm:pt>
    <dgm:pt modelId="{F854C31E-EA9E-4690-A3DF-B4CE6C8BB0D9}" type="pres">
      <dgm:prSet presAssocID="{B8744309-41C0-4423-863A-08D98BE9145F}" presName="compNode" presStyleCnt="0"/>
      <dgm:spPr/>
    </dgm:pt>
    <dgm:pt modelId="{D859FAC9-CDFC-45AA-A9A9-23A48F5AEECF}" type="pres">
      <dgm:prSet presAssocID="{B8744309-41C0-4423-863A-08D98BE9145F}" presName="bgRect" presStyleLbl="bgShp" presStyleIdx="1" presStyleCnt="2"/>
      <dgm:spPr/>
    </dgm:pt>
    <dgm:pt modelId="{6E2036B9-7500-4CDF-841A-1473463555AB}" type="pres">
      <dgm:prSet presAssocID="{B8744309-41C0-4423-863A-08D98BE9145F}" presName="iconRect" presStyleLbl="node1" presStyleIdx="1" presStyleCnt="2" custLinFactNeighborX="90152" custLinFactNeighborY="2652"/>
      <dgm:spPr>
        <a:blipFill>
          <a:blip xmlns:r="http://schemas.openxmlformats.org/officeDocument/2006/relationships" r:embed="rId4">
            <a:extLst>
              <a:ext uri="{96DAC541-7B7A-43D3-8B79-37D633B846F1}">
                <asvg:svgBlip xmlns:asvg="http://schemas.microsoft.com/office/drawing/2016/SVG/main" r:embed="rId5"/>
              </a:ext>
            </a:extLst>
          </a:blip>
          <a:srcRect/>
          <a:stretch>
            <a:fillRect/>
          </a:stretch>
        </a:blipFill>
        <a:ln>
          <a:noFill/>
        </a:ln>
        <a:effectLst>
          <a:outerShdw blurRad="50800" dist="38100" dir="5400000" algn="t" rotWithShape="0">
            <a:prstClr val="black">
              <a:alpha val="40000"/>
            </a:prstClr>
          </a:outerShdw>
        </a:effectLst>
      </dgm:spPr>
      <dgm:extLst>
        <a:ext uri="{E40237B7-FDA0-4F09-8148-C483321AD2D9}">
          <dgm14:cNvPr xmlns:dgm14="http://schemas.microsoft.com/office/drawing/2010/diagram" id="0" name="" descr="Chevron arrows with solid fill"/>
        </a:ext>
      </dgm:extLst>
    </dgm:pt>
    <dgm:pt modelId="{E5D63D78-F7E3-4588-9B8E-FAA6E35AEF7E}" type="pres">
      <dgm:prSet presAssocID="{B8744309-41C0-4423-863A-08D98BE9145F}" presName="spaceRect" presStyleCnt="0"/>
      <dgm:spPr/>
    </dgm:pt>
    <dgm:pt modelId="{A61F3D23-B535-4A15-8F9D-E5043794EAAC}" type="pres">
      <dgm:prSet presAssocID="{B8744309-41C0-4423-863A-08D98BE9145F}" presName="parTx" presStyleLbl="revTx" presStyleIdx="1" presStyleCnt="2">
        <dgm:presLayoutVars>
          <dgm:chMax val="0"/>
          <dgm:chPref val="0"/>
        </dgm:presLayoutVars>
      </dgm:prSet>
      <dgm:spPr/>
    </dgm:pt>
  </dgm:ptLst>
  <dgm:cxnLst>
    <dgm:cxn modelId="{CB4474B7-76C0-433D-A9F8-92A4A8EA55FB}" type="presOf" srcId="{A6310087-FB7D-43A1-9949-9BA200BC0C05}" destId="{D9D07299-4834-4B4D-A2F9-D386AC33652A}" srcOrd="0" destOrd="0" presId="urn:microsoft.com/office/officeart/2018/2/layout/IconVerticalSolidList"/>
    <dgm:cxn modelId="{1235FDCD-0849-4295-8DB6-E6C2F33C6203}" srcId="{F2A267E3-6844-4C85-BE49-CEB738C80578}" destId="{A6310087-FB7D-43A1-9949-9BA200BC0C05}" srcOrd="0" destOrd="0" parTransId="{1C3EBD90-B3D9-4560-BF28-FF3F5D71D76C}" sibTransId="{C6FC9030-D890-4CDF-B45E-C603D07E9ACE}"/>
    <dgm:cxn modelId="{CF269FD6-4506-414B-85D2-554793E09C1F}" type="presOf" srcId="{F2A267E3-6844-4C85-BE49-CEB738C80578}" destId="{B1AA14B0-99BB-41B4-AF41-7350BE8A0B04}" srcOrd="0" destOrd="0" presId="urn:microsoft.com/office/officeart/2018/2/layout/IconVerticalSolidList"/>
    <dgm:cxn modelId="{300CCEDF-B425-4A00-915C-C2147711FE53}" srcId="{F2A267E3-6844-4C85-BE49-CEB738C80578}" destId="{B8744309-41C0-4423-863A-08D98BE9145F}" srcOrd="1" destOrd="0" parTransId="{62726B78-CB7F-48E8-8AAD-A56250FCAF28}" sibTransId="{5D02DAAF-E063-4821-94D7-4A8E84B35A6C}"/>
    <dgm:cxn modelId="{19EC24E6-F912-4A98-AF79-F707DA3C8A29}" type="presOf" srcId="{B8744309-41C0-4423-863A-08D98BE9145F}" destId="{A61F3D23-B535-4A15-8F9D-E5043794EAAC}" srcOrd="0" destOrd="0" presId="urn:microsoft.com/office/officeart/2018/2/layout/IconVerticalSolidList"/>
    <dgm:cxn modelId="{2D716FBB-9244-4B51-9C1B-F934B3EE307F}" type="presParOf" srcId="{B1AA14B0-99BB-41B4-AF41-7350BE8A0B04}" destId="{9107DA2D-9471-4BA7-BCC9-3F51B4D35F68}" srcOrd="0" destOrd="0" presId="urn:microsoft.com/office/officeart/2018/2/layout/IconVerticalSolidList"/>
    <dgm:cxn modelId="{308E7FC9-A931-4D27-9CCE-DA01D56DC5CB}" type="presParOf" srcId="{9107DA2D-9471-4BA7-BCC9-3F51B4D35F68}" destId="{0E5E3F75-4A8E-4EFD-9D63-2826AEFB3E77}" srcOrd="0" destOrd="0" presId="urn:microsoft.com/office/officeart/2018/2/layout/IconVerticalSolidList"/>
    <dgm:cxn modelId="{350A49BE-388E-45A0-B45C-18917302981A}" type="presParOf" srcId="{9107DA2D-9471-4BA7-BCC9-3F51B4D35F68}" destId="{6948A9CF-B65B-4DB2-88ED-DC71DADC7779}" srcOrd="1" destOrd="0" presId="urn:microsoft.com/office/officeart/2018/2/layout/IconVerticalSolidList"/>
    <dgm:cxn modelId="{056A0D6F-AE4D-49C5-891E-9EDF241966BC}" type="presParOf" srcId="{9107DA2D-9471-4BA7-BCC9-3F51B4D35F68}" destId="{5CDA26DC-7893-4B3B-A029-668BF2F9AC9C}" srcOrd="2" destOrd="0" presId="urn:microsoft.com/office/officeart/2018/2/layout/IconVerticalSolidList"/>
    <dgm:cxn modelId="{F90ADD03-8BD7-4282-8F4C-89C7E80450CA}" type="presParOf" srcId="{9107DA2D-9471-4BA7-BCC9-3F51B4D35F68}" destId="{D9D07299-4834-4B4D-A2F9-D386AC33652A}" srcOrd="3" destOrd="0" presId="urn:microsoft.com/office/officeart/2018/2/layout/IconVerticalSolidList"/>
    <dgm:cxn modelId="{DD564B4F-AAD2-4D9C-9A42-FF2B2F28CEFD}" type="presParOf" srcId="{B1AA14B0-99BB-41B4-AF41-7350BE8A0B04}" destId="{B50B5EC4-A695-4A80-8316-EE6B35C0D76F}" srcOrd="1" destOrd="0" presId="urn:microsoft.com/office/officeart/2018/2/layout/IconVerticalSolidList"/>
    <dgm:cxn modelId="{25284854-9308-475C-959F-DED91282ED63}" type="presParOf" srcId="{B1AA14B0-99BB-41B4-AF41-7350BE8A0B04}" destId="{F854C31E-EA9E-4690-A3DF-B4CE6C8BB0D9}" srcOrd="2" destOrd="0" presId="urn:microsoft.com/office/officeart/2018/2/layout/IconVerticalSolidList"/>
    <dgm:cxn modelId="{58074562-79EB-4FEE-A5A7-5634C3BF0005}" type="presParOf" srcId="{F854C31E-EA9E-4690-A3DF-B4CE6C8BB0D9}" destId="{D859FAC9-CDFC-45AA-A9A9-23A48F5AEECF}" srcOrd="0" destOrd="0" presId="urn:microsoft.com/office/officeart/2018/2/layout/IconVerticalSolidList"/>
    <dgm:cxn modelId="{46B6185D-6B9C-49CB-8D69-12952362DB64}" type="presParOf" srcId="{F854C31E-EA9E-4690-A3DF-B4CE6C8BB0D9}" destId="{6E2036B9-7500-4CDF-841A-1473463555AB}" srcOrd="1" destOrd="0" presId="urn:microsoft.com/office/officeart/2018/2/layout/IconVerticalSolidList"/>
    <dgm:cxn modelId="{721E61CE-457F-49FF-8B56-9F2D1CB8B225}" type="presParOf" srcId="{F854C31E-EA9E-4690-A3DF-B4CE6C8BB0D9}" destId="{E5D63D78-F7E3-4588-9B8E-FAA6E35AEF7E}" srcOrd="2" destOrd="0" presId="urn:microsoft.com/office/officeart/2018/2/layout/IconVerticalSolidList"/>
    <dgm:cxn modelId="{527D2627-B68C-4238-BB2A-77879389957F}" type="presParOf" srcId="{F854C31E-EA9E-4690-A3DF-B4CE6C8BB0D9}" destId="{A61F3D23-B535-4A15-8F9D-E5043794EAA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9D9D524-1C32-42A1-860D-F8BE20F49A75}" type="doc">
      <dgm:prSet loTypeId="urn:microsoft.com/office/officeart/2018/5/layout/CenteredIconLabelDescriptionList" loCatId="icon" qsTypeId="urn:microsoft.com/office/officeart/2005/8/quickstyle/simple1" qsCatId="simple" csTypeId="urn:microsoft.com/office/officeart/2005/8/colors/accent1_2" csCatId="accent1" phldr="1"/>
      <dgm:spPr/>
      <dgm:t>
        <a:bodyPr/>
        <a:lstStyle/>
        <a:p>
          <a:endParaRPr lang="en-US"/>
        </a:p>
      </dgm:t>
    </dgm:pt>
    <dgm:pt modelId="{0AF08F65-1301-4386-9C25-F34476A1856B}">
      <dgm:prSet custT="1"/>
      <dgm:spPr/>
      <dgm:t>
        <a:bodyPr/>
        <a:lstStyle/>
        <a:p>
          <a:pPr>
            <a:lnSpc>
              <a:spcPct val="100000"/>
            </a:lnSpc>
            <a:defRPr b="1"/>
          </a:pPr>
          <a:r>
            <a:rPr lang="en-US" sz="2900" b="0"/>
            <a:t>Training and guidance documents coming soon!​</a:t>
          </a:r>
        </a:p>
      </dgm:t>
    </dgm:pt>
    <dgm:pt modelId="{C793FB50-95BA-4E18-B806-3E0C1F1BB747}" type="parTrans" cxnId="{E5726BAB-A5A2-4DEC-ABDE-1BB6CE8F46FD}">
      <dgm:prSet/>
      <dgm:spPr/>
      <dgm:t>
        <a:bodyPr/>
        <a:lstStyle/>
        <a:p>
          <a:endParaRPr lang="en-US"/>
        </a:p>
      </dgm:t>
    </dgm:pt>
    <dgm:pt modelId="{72842824-3154-4DBA-81C1-BCA2B18A0A16}" type="sibTrans" cxnId="{E5726BAB-A5A2-4DEC-ABDE-1BB6CE8F46FD}">
      <dgm:prSet/>
      <dgm:spPr/>
      <dgm:t>
        <a:bodyPr/>
        <a:lstStyle/>
        <a:p>
          <a:endParaRPr lang="en-US"/>
        </a:p>
      </dgm:t>
    </dgm:pt>
    <dgm:pt modelId="{705B32FB-9C38-4BA4-AB25-22E22E4BBD5A}">
      <dgm:prSet custT="1"/>
      <dgm:spPr/>
      <dgm:t>
        <a:bodyPr/>
        <a:lstStyle/>
        <a:p>
          <a:pPr>
            <a:lnSpc>
              <a:spcPct val="100000"/>
            </a:lnSpc>
          </a:pPr>
          <a:r>
            <a:rPr lang="en-US" sz="2400"/>
            <a:t>Let us know what you need. </a:t>
          </a:r>
          <a:r>
            <a:rPr lang="en-US" sz="1100"/>
            <a:t>​​</a:t>
          </a:r>
        </a:p>
      </dgm:t>
    </dgm:pt>
    <dgm:pt modelId="{C39EC6AE-823F-4770-BB02-6C6A3B61E5A5}" type="parTrans" cxnId="{3B5A6B30-555E-4EA8-A633-DA7DED783A54}">
      <dgm:prSet/>
      <dgm:spPr/>
      <dgm:t>
        <a:bodyPr/>
        <a:lstStyle/>
        <a:p>
          <a:endParaRPr lang="en-US"/>
        </a:p>
      </dgm:t>
    </dgm:pt>
    <dgm:pt modelId="{EDA4C480-61F0-4D2E-969C-EBD66AC72B00}" type="sibTrans" cxnId="{3B5A6B30-555E-4EA8-A633-DA7DED783A54}">
      <dgm:prSet/>
      <dgm:spPr/>
      <dgm:t>
        <a:bodyPr/>
        <a:lstStyle/>
        <a:p>
          <a:endParaRPr lang="en-US"/>
        </a:p>
      </dgm:t>
    </dgm:pt>
    <dgm:pt modelId="{AE22E43D-5E3F-4FD0-8DC5-BF124B8A2B7A}">
      <dgm:prSet/>
      <dgm:spPr/>
      <dgm:t>
        <a:bodyPr/>
        <a:lstStyle/>
        <a:p>
          <a:pPr>
            <a:lnSpc>
              <a:spcPct val="100000"/>
            </a:lnSpc>
            <a:defRPr b="1"/>
          </a:pPr>
          <a:r>
            <a:rPr lang="en-US" b="0"/>
            <a:t>Subsidy Function</a:t>
          </a:r>
          <a:r>
            <a:rPr lang="en-US"/>
            <a:t>​</a:t>
          </a:r>
        </a:p>
      </dgm:t>
    </dgm:pt>
    <dgm:pt modelId="{00E1717C-107A-4679-B040-708CEA762D2E}" type="parTrans" cxnId="{C9BB1CBA-B8FE-4F39-BB6F-5B43B1F761A5}">
      <dgm:prSet/>
      <dgm:spPr/>
      <dgm:t>
        <a:bodyPr/>
        <a:lstStyle/>
        <a:p>
          <a:endParaRPr lang="en-US"/>
        </a:p>
      </dgm:t>
    </dgm:pt>
    <dgm:pt modelId="{57CF54E0-1C63-4E07-ADBB-2C8BDAF20880}" type="sibTrans" cxnId="{C9BB1CBA-B8FE-4F39-BB6F-5B43B1F761A5}">
      <dgm:prSet/>
      <dgm:spPr/>
      <dgm:t>
        <a:bodyPr/>
        <a:lstStyle/>
        <a:p>
          <a:endParaRPr lang="en-US"/>
        </a:p>
      </dgm:t>
    </dgm:pt>
    <dgm:pt modelId="{230E1084-004F-4213-8287-033DB6307A51}">
      <dgm:prSet/>
      <dgm:spPr/>
      <dgm:t>
        <a:bodyPr/>
        <a:lstStyle/>
        <a:p>
          <a:pPr>
            <a:lnSpc>
              <a:spcPct val="100000"/>
            </a:lnSpc>
            <a:defRPr b="1"/>
          </a:pPr>
          <a:r>
            <a:rPr lang="en-US" b="0"/>
            <a:t>Collaborating Cores Function </a:t>
          </a:r>
        </a:p>
      </dgm:t>
    </dgm:pt>
    <dgm:pt modelId="{9DD68311-5092-4232-ADAF-6F28F5FA1D03}" type="parTrans" cxnId="{F4EDC434-303E-4D2D-8973-143545730CBC}">
      <dgm:prSet/>
      <dgm:spPr/>
      <dgm:t>
        <a:bodyPr/>
        <a:lstStyle/>
        <a:p>
          <a:endParaRPr lang="en-US"/>
        </a:p>
      </dgm:t>
    </dgm:pt>
    <dgm:pt modelId="{E453E3F8-763F-4495-B6C6-936CF8F19F6D}" type="sibTrans" cxnId="{F4EDC434-303E-4D2D-8973-143545730CBC}">
      <dgm:prSet/>
      <dgm:spPr/>
      <dgm:t>
        <a:bodyPr/>
        <a:lstStyle/>
        <a:p>
          <a:endParaRPr lang="en-US"/>
        </a:p>
      </dgm:t>
    </dgm:pt>
    <dgm:pt modelId="{43CCFD90-F502-415D-89C2-DB232810CDE8}" type="pres">
      <dgm:prSet presAssocID="{69D9D524-1C32-42A1-860D-F8BE20F49A75}" presName="root" presStyleCnt="0">
        <dgm:presLayoutVars>
          <dgm:dir/>
          <dgm:resizeHandles val="exact"/>
        </dgm:presLayoutVars>
      </dgm:prSet>
      <dgm:spPr/>
    </dgm:pt>
    <dgm:pt modelId="{D15FB5B8-FF2C-4E9B-B216-D5A7735DC59A}" type="pres">
      <dgm:prSet presAssocID="{0AF08F65-1301-4386-9C25-F34476A1856B}" presName="compNode" presStyleCnt="0"/>
      <dgm:spPr/>
    </dgm:pt>
    <dgm:pt modelId="{B977668D-506A-408A-892F-F677DB3533ED}" type="pres">
      <dgm:prSet presAssocID="{0AF08F65-1301-4386-9C25-F34476A1856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ocument"/>
        </a:ext>
      </dgm:extLst>
    </dgm:pt>
    <dgm:pt modelId="{66DCEC88-2F9D-435F-AADB-BD592CB16BFE}" type="pres">
      <dgm:prSet presAssocID="{0AF08F65-1301-4386-9C25-F34476A1856B}" presName="iconSpace" presStyleCnt="0"/>
      <dgm:spPr/>
    </dgm:pt>
    <dgm:pt modelId="{2C4FD3CC-CD5C-42B6-9EF0-6CC8EF88763C}" type="pres">
      <dgm:prSet presAssocID="{0AF08F65-1301-4386-9C25-F34476A1856B}" presName="parTx" presStyleLbl="revTx" presStyleIdx="0" presStyleCnt="6" custScaleX="121299">
        <dgm:presLayoutVars>
          <dgm:chMax val="0"/>
          <dgm:chPref val="0"/>
        </dgm:presLayoutVars>
      </dgm:prSet>
      <dgm:spPr/>
    </dgm:pt>
    <dgm:pt modelId="{3AA63730-4E2C-4928-A358-F44C2E5B25DC}" type="pres">
      <dgm:prSet presAssocID="{0AF08F65-1301-4386-9C25-F34476A1856B}" presName="txSpace" presStyleCnt="0"/>
      <dgm:spPr/>
    </dgm:pt>
    <dgm:pt modelId="{93E03CA0-2462-4F0A-AB9E-371BF0EDD8B9}" type="pres">
      <dgm:prSet presAssocID="{0AF08F65-1301-4386-9C25-F34476A1856B}" presName="desTx" presStyleLbl="revTx" presStyleIdx="1" presStyleCnt="6" custScaleX="118351" custLinFactNeighborY="88685">
        <dgm:presLayoutVars/>
      </dgm:prSet>
      <dgm:spPr/>
    </dgm:pt>
    <dgm:pt modelId="{A6B8C25F-33FC-486F-9ED2-CEA843F553D0}" type="pres">
      <dgm:prSet presAssocID="{72842824-3154-4DBA-81C1-BCA2B18A0A16}" presName="sibTrans" presStyleCnt="0"/>
      <dgm:spPr/>
    </dgm:pt>
    <dgm:pt modelId="{409AAA7B-BEF5-4629-B505-C4BC3029362F}" type="pres">
      <dgm:prSet presAssocID="{AE22E43D-5E3F-4FD0-8DC5-BF124B8A2B7A}" presName="compNode" presStyleCnt="0"/>
      <dgm:spPr/>
    </dgm:pt>
    <dgm:pt modelId="{1E552A90-547B-41A1-B49F-178AA1CE857A}" type="pres">
      <dgm:prSet presAssocID="{AE22E43D-5E3F-4FD0-8DC5-BF124B8A2B7A}"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eckmark"/>
        </a:ext>
      </dgm:extLst>
    </dgm:pt>
    <dgm:pt modelId="{CD21D918-2442-45A8-86E0-F751BCB804CD}" type="pres">
      <dgm:prSet presAssocID="{AE22E43D-5E3F-4FD0-8DC5-BF124B8A2B7A}" presName="iconSpace" presStyleCnt="0"/>
      <dgm:spPr/>
    </dgm:pt>
    <dgm:pt modelId="{E2B2D7FA-F319-4EAA-83AE-E682E104A447}" type="pres">
      <dgm:prSet presAssocID="{AE22E43D-5E3F-4FD0-8DC5-BF124B8A2B7A}" presName="parTx" presStyleLbl="revTx" presStyleIdx="2" presStyleCnt="6">
        <dgm:presLayoutVars>
          <dgm:chMax val="0"/>
          <dgm:chPref val="0"/>
        </dgm:presLayoutVars>
      </dgm:prSet>
      <dgm:spPr/>
    </dgm:pt>
    <dgm:pt modelId="{17B78804-7E1E-458F-ADE6-640295FC5DCA}" type="pres">
      <dgm:prSet presAssocID="{AE22E43D-5E3F-4FD0-8DC5-BF124B8A2B7A}" presName="txSpace" presStyleCnt="0"/>
      <dgm:spPr/>
    </dgm:pt>
    <dgm:pt modelId="{FC69AD11-91F9-49CD-A4A6-F2A6EA5B5487}" type="pres">
      <dgm:prSet presAssocID="{AE22E43D-5E3F-4FD0-8DC5-BF124B8A2B7A}" presName="desTx" presStyleLbl="revTx" presStyleIdx="3" presStyleCnt="6">
        <dgm:presLayoutVars/>
      </dgm:prSet>
      <dgm:spPr/>
    </dgm:pt>
    <dgm:pt modelId="{6A68A335-1DFB-4229-93BC-594A81D7DE35}" type="pres">
      <dgm:prSet presAssocID="{57CF54E0-1C63-4E07-ADBB-2C8BDAF20880}" presName="sibTrans" presStyleCnt="0"/>
      <dgm:spPr/>
    </dgm:pt>
    <dgm:pt modelId="{F4BDC0C4-8354-47C8-9D66-7E2F17DF47BD}" type="pres">
      <dgm:prSet presAssocID="{230E1084-004F-4213-8287-033DB6307A51}" presName="compNode" presStyleCnt="0"/>
      <dgm:spPr/>
    </dgm:pt>
    <dgm:pt modelId="{057A070B-A2C3-4D6E-8014-3020B7BAC022}" type="pres">
      <dgm:prSet presAssocID="{230E1084-004F-4213-8287-033DB6307A51}"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Users"/>
        </a:ext>
      </dgm:extLst>
    </dgm:pt>
    <dgm:pt modelId="{32728088-A5F4-4BCF-9722-08A4167322DC}" type="pres">
      <dgm:prSet presAssocID="{230E1084-004F-4213-8287-033DB6307A51}" presName="iconSpace" presStyleCnt="0"/>
      <dgm:spPr/>
    </dgm:pt>
    <dgm:pt modelId="{4415DF33-F76E-48E1-90A9-C53DF9EB5FA4}" type="pres">
      <dgm:prSet presAssocID="{230E1084-004F-4213-8287-033DB6307A51}" presName="parTx" presStyleLbl="revTx" presStyleIdx="4" presStyleCnt="6">
        <dgm:presLayoutVars>
          <dgm:chMax val="0"/>
          <dgm:chPref val="0"/>
        </dgm:presLayoutVars>
      </dgm:prSet>
      <dgm:spPr/>
    </dgm:pt>
    <dgm:pt modelId="{75680337-79AC-48E9-B718-3451C29DAB4A}" type="pres">
      <dgm:prSet presAssocID="{230E1084-004F-4213-8287-033DB6307A51}" presName="txSpace" presStyleCnt="0"/>
      <dgm:spPr/>
    </dgm:pt>
    <dgm:pt modelId="{354D1E1B-B358-45DB-925C-2349FC75BBC8}" type="pres">
      <dgm:prSet presAssocID="{230E1084-004F-4213-8287-033DB6307A51}" presName="desTx" presStyleLbl="revTx" presStyleIdx="5" presStyleCnt="6">
        <dgm:presLayoutVars/>
      </dgm:prSet>
      <dgm:spPr/>
    </dgm:pt>
  </dgm:ptLst>
  <dgm:cxnLst>
    <dgm:cxn modelId="{57D6C319-2413-47B8-9DB4-98BCC002741A}" type="presOf" srcId="{69D9D524-1C32-42A1-860D-F8BE20F49A75}" destId="{43CCFD90-F502-415D-89C2-DB232810CDE8}" srcOrd="0" destOrd="0" presId="urn:microsoft.com/office/officeart/2018/5/layout/CenteredIconLabelDescriptionList"/>
    <dgm:cxn modelId="{3B5A6B30-555E-4EA8-A633-DA7DED783A54}" srcId="{0AF08F65-1301-4386-9C25-F34476A1856B}" destId="{705B32FB-9C38-4BA4-AB25-22E22E4BBD5A}" srcOrd="0" destOrd="0" parTransId="{C39EC6AE-823F-4770-BB02-6C6A3B61E5A5}" sibTransId="{EDA4C480-61F0-4D2E-969C-EBD66AC72B00}"/>
    <dgm:cxn modelId="{F4EDC434-303E-4D2D-8973-143545730CBC}" srcId="{69D9D524-1C32-42A1-860D-F8BE20F49A75}" destId="{230E1084-004F-4213-8287-033DB6307A51}" srcOrd="2" destOrd="0" parTransId="{9DD68311-5092-4232-ADAF-6F28F5FA1D03}" sibTransId="{E453E3F8-763F-4495-B6C6-936CF8F19F6D}"/>
    <dgm:cxn modelId="{015AE47E-2AED-4242-84AD-8B6E50678178}" type="presOf" srcId="{AE22E43D-5E3F-4FD0-8DC5-BF124B8A2B7A}" destId="{E2B2D7FA-F319-4EAA-83AE-E682E104A447}" srcOrd="0" destOrd="0" presId="urn:microsoft.com/office/officeart/2018/5/layout/CenteredIconLabelDescriptionList"/>
    <dgm:cxn modelId="{663865A3-151A-4DCD-AF28-BEFF588E1043}" type="presOf" srcId="{0AF08F65-1301-4386-9C25-F34476A1856B}" destId="{2C4FD3CC-CD5C-42B6-9EF0-6CC8EF88763C}" srcOrd="0" destOrd="0" presId="urn:microsoft.com/office/officeart/2018/5/layout/CenteredIconLabelDescriptionList"/>
    <dgm:cxn modelId="{E5726BAB-A5A2-4DEC-ABDE-1BB6CE8F46FD}" srcId="{69D9D524-1C32-42A1-860D-F8BE20F49A75}" destId="{0AF08F65-1301-4386-9C25-F34476A1856B}" srcOrd="0" destOrd="0" parTransId="{C793FB50-95BA-4E18-B806-3E0C1F1BB747}" sibTransId="{72842824-3154-4DBA-81C1-BCA2B18A0A16}"/>
    <dgm:cxn modelId="{C9BB1CBA-B8FE-4F39-BB6F-5B43B1F761A5}" srcId="{69D9D524-1C32-42A1-860D-F8BE20F49A75}" destId="{AE22E43D-5E3F-4FD0-8DC5-BF124B8A2B7A}" srcOrd="1" destOrd="0" parTransId="{00E1717C-107A-4679-B040-708CEA762D2E}" sibTransId="{57CF54E0-1C63-4E07-ADBB-2C8BDAF20880}"/>
    <dgm:cxn modelId="{6BCB28C8-0207-47DD-B29F-6F31484CBBD7}" type="presOf" srcId="{230E1084-004F-4213-8287-033DB6307A51}" destId="{4415DF33-F76E-48E1-90A9-C53DF9EB5FA4}" srcOrd="0" destOrd="0" presId="urn:microsoft.com/office/officeart/2018/5/layout/CenteredIconLabelDescriptionList"/>
    <dgm:cxn modelId="{2AA6FCF5-550B-478B-8832-7B81C9C2C8AA}" type="presOf" srcId="{705B32FB-9C38-4BA4-AB25-22E22E4BBD5A}" destId="{93E03CA0-2462-4F0A-AB9E-371BF0EDD8B9}" srcOrd="0" destOrd="0" presId="urn:microsoft.com/office/officeart/2018/5/layout/CenteredIconLabelDescriptionList"/>
    <dgm:cxn modelId="{A8E67F8B-A321-4E0E-9D2F-7248E8690A0D}" type="presParOf" srcId="{43CCFD90-F502-415D-89C2-DB232810CDE8}" destId="{D15FB5B8-FF2C-4E9B-B216-D5A7735DC59A}" srcOrd="0" destOrd="0" presId="urn:microsoft.com/office/officeart/2018/5/layout/CenteredIconLabelDescriptionList"/>
    <dgm:cxn modelId="{0EFCD1FD-B7F9-41F8-9D01-59225A0E2CE0}" type="presParOf" srcId="{D15FB5B8-FF2C-4E9B-B216-D5A7735DC59A}" destId="{B977668D-506A-408A-892F-F677DB3533ED}" srcOrd="0" destOrd="0" presId="urn:microsoft.com/office/officeart/2018/5/layout/CenteredIconLabelDescriptionList"/>
    <dgm:cxn modelId="{5E0C4749-D615-4A81-B960-752FE32935C1}" type="presParOf" srcId="{D15FB5B8-FF2C-4E9B-B216-D5A7735DC59A}" destId="{66DCEC88-2F9D-435F-AADB-BD592CB16BFE}" srcOrd="1" destOrd="0" presId="urn:microsoft.com/office/officeart/2018/5/layout/CenteredIconLabelDescriptionList"/>
    <dgm:cxn modelId="{A5348A34-4C7B-457B-8780-DCC9F11022C7}" type="presParOf" srcId="{D15FB5B8-FF2C-4E9B-B216-D5A7735DC59A}" destId="{2C4FD3CC-CD5C-42B6-9EF0-6CC8EF88763C}" srcOrd="2" destOrd="0" presId="urn:microsoft.com/office/officeart/2018/5/layout/CenteredIconLabelDescriptionList"/>
    <dgm:cxn modelId="{FE78275C-AE28-4449-AE8B-D22C1DFC3157}" type="presParOf" srcId="{D15FB5B8-FF2C-4E9B-B216-D5A7735DC59A}" destId="{3AA63730-4E2C-4928-A358-F44C2E5B25DC}" srcOrd="3" destOrd="0" presId="urn:microsoft.com/office/officeart/2018/5/layout/CenteredIconLabelDescriptionList"/>
    <dgm:cxn modelId="{060F5AD4-1314-487E-9EB1-3B92069FE5FE}" type="presParOf" srcId="{D15FB5B8-FF2C-4E9B-B216-D5A7735DC59A}" destId="{93E03CA0-2462-4F0A-AB9E-371BF0EDD8B9}" srcOrd="4" destOrd="0" presId="urn:microsoft.com/office/officeart/2018/5/layout/CenteredIconLabelDescriptionList"/>
    <dgm:cxn modelId="{D4D6F3CC-EB08-484F-82AE-EEC446D29DEF}" type="presParOf" srcId="{43CCFD90-F502-415D-89C2-DB232810CDE8}" destId="{A6B8C25F-33FC-486F-9ED2-CEA843F553D0}" srcOrd="1" destOrd="0" presId="urn:microsoft.com/office/officeart/2018/5/layout/CenteredIconLabelDescriptionList"/>
    <dgm:cxn modelId="{F8072CD9-A56B-431F-9289-1EB54C0ABF16}" type="presParOf" srcId="{43CCFD90-F502-415D-89C2-DB232810CDE8}" destId="{409AAA7B-BEF5-4629-B505-C4BC3029362F}" srcOrd="2" destOrd="0" presId="urn:microsoft.com/office/officeart/2018/5/layout/CenteredIconLabelDescriptionList"/>
    <dgm:cxn modelId="{57763DE3-B652-459E-ADF4-D00CA6104BE1}" type="presParOf" srcId="{409AAA7B-BEF5-4629-B505-C4BC3029362F}" destId="{1E552A90-547B-41A1-B49F-178AA1CE857A}" srcOrd="0" destOrd="0" presId="urn:microsoft.com/office/officeart/2018/5/layout/CenteredIconLabelDescriptionList"/>
    <dgm:cxn modelId="{725788F5-F12F-402A-94D4-EFB4A522D2B8}" type="presParOf" srcId="{409AAA7B-BEF5-4629-B505-C4BC3029362F}" destId="{CD21D918-2442-45A8-86E0-F751BCB804CD}" srcOrd="1" destOrd="0" presId="urn:microsoft.com/office/officeart/2018/5/layout/CenteredIconLabelDescriptionList"/>
    <dgm:cxn modelId="{B7AAC1FB-F31D-44E1-A4AD-D12B2AF12E71}" type="presParOf" srcId="{409AAA7B-BEF5-4629-B505-C4BC3029362F}" destId="{E2B2D7FA-F319-4EAA-83AE-E682E104A447}" srcOrd="2" destOrd="0" presId="urn:microsoft.com/office/officeart/2018/5/layout/CenteredIconLabelDescriptionList"/>
    <dgm:cxn modelId="{D6619447-5824-44EB-95B5-0A8799AE051F}" type="presParOf" srcId="{409AAA7B-BEF5-4629-B505-C4BC3029362F}" destId="{17B78804-7E1E-458F-ADE6-640295FC5DCA}" srcOrd="3" destOrd="0" presId="urn:microsoft.com/office/officeart/2018/5/layout/CenteredIconLabelDescriptionList"/>
    <dgm:cxn modelId="{D1DBE16C-A855-498C-A51B-ED0469FEE4FE}" type="presParOf" srcId="{409AAA7B-BEF5-4629-B505-C4BC3029362F}" destId="{FC69AD11-91F9-49CD-A4A6-F2A6EA5B5487}" srcOrd="4" destOrd="0" presId="urn:microsoft.com/office/officeart/2018/5/layout/CenteredIconLabelDescriptionList"/>
    <dgm:cxn modelId="{95D0C95B-9D82-4CA2-8D8E-5EA6044F472F}" type="presParOf" srcId="{43CCFD90-F502-415D-89C2-DB232810CDE8}" destId="{6A68A335-1DFB-4229-93BC-594A81D7DE35}" srcOrd="3" destOrd="0" presId="urn:microsoft.com/office/officeart/2018/5/layout/CenteredIconLabelDescriptionList"/>
    <dgm:cxn modelId="{79DB4EF1-148D-4F71-8EDF-AEBB07F1D4E5}" type="presParOf" srcId="{43CCFD90-F502-415D-89C2-DB232810CDE8}" destId="{F4BDC0C4-8354-47C8-9D66-7E2F17DF47BD}" srcOrd="4" destOrd="0" presId="urn:microsoft.com/office/officeart/2018/5/layout/CenteredIconLabelDescriptionList"/>
    <dgm:cxn modelId="{4BC77129-71AC-455F-B2B9-CE1EDA953AC7}" type="presParOf" srcId="{F4BDC0C4-8354-47C8-9D66-7E2F17DF47BD}" destId="{057A070B-A2C3-4D6E-8014-3020B7BAC022}" srcOrd="0" destOrd="0" presId="urn:microsoft.com/office/officeart/2018/5/layout/CenteredIconLabelDescriptionList"/>
    <dgm:cxn modelId="{B757462E-4610-42E4-B936-2BA3315C0C91}" type="presParOf" srcId="{F4BDC0C4-8354-47C8-9D66-7E2F17DF47BD}" destId="{32728088-A5F4-4BCF-9722-08A4167322DC}" srcOrd="1" destOrd="0" presId="urn:microsoft.com/office/officeart/2018/5/layout/CenteredIconLabelDescriptionList"/>
    <dgm:cxn modelId="{7A042E23-BC05-40E8-B112-24508B3BD2E4}" type="presParOf" srcId="{F4BDC0C4-8354-47C8-9D66-7E2F17DF47BD}" destId="{4415DF33-F76E-48E1-90A9-C53DF9EB5FA4}" srcOrd="2" destOrd="0" presId="urn:microsoft.com/office/officeart/2018/5/layout/CenteredIconLabelDescriptionList"/>
    <dgm:cxn modelId="{DC5F803D-8A9B-4FF6-8339-1C13F68BFB1F}" type="presParOf" srcId="{F4BDC0C4-8354-47C8-9D66-7E2F17DF47BD}" destId="{75680337-79AC-48E9-B718-3451C29DAB4A}" srcOrd="3" destOrd="0" presId="urn:microsoft.com/office/officeart/2018/5/layout/CenteredIconLabelDescriptionList"/>
    <dgm:cxn modelId="{3C41A716-1F6C-4B6C-919E-E3A90A7772E8}" type="presParOf" srcId="{F4BDC0C4-8354-47C8-9D66-7E2F17DF47BD}" destId="{354D1E1B-B358-45DB-925C-2349FC75BBC8}"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E17DF3-0EB2-394D-869D-1873B828684F}">
      <dsp:nvSpPr>
        <dsp:cNvPr id="0" name=""/>
        <dsp:cNvSpPr/>
      </dsp:nvSpPr>
      <dsp:spPr>
        <a:xfrm>
          <a:off x="0" y="280166"/>
          <a:ext cx="3495476" cy="209728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u="sng" kern="1200" dirty="0"/>
            <a:t>Research Core Development Team (OSP/VCR)</a:t>
          </a:r>
        </a:p>
        <a:p>
          <a:pPr marL="0" lvl="0" indent="0" algn="ctr" defTabSz="933450">
            <a:lnSpc>
              <a:spcPct val="90000"/>
            </a:lnSpc>
            <a:spcBef>
              <a:spcPct val="0"/>
            </a:spcBef>
            <a:spcAft>
              <a:spcPct val="35000"/>
            </a:spcAft>
            <a:buNone/>
          </a:pPr>
          <a:r>
            <a:rPr lang="en-US" sz="1900" kern="1200" dirty="0"/>
            <a:t>BEN WRIGHT – Director RCD</a:t>
          </a:r>
        </a:p>
        <a:p>
          <a:pPr marL="0" lvl="0" indent="0" algn="ctr" defTabSz="933450">
            <a:lnSpc>
              <a:spcPct val="90000"/>
            </a:lnSpc>
            <a:spcBef>
              <a:spcPct val="0"/>
            </a:spcBef>
            <a:spcAft>
              <a:spcPct val="35000"/>
            </a:spcAft>
            <a:buNone/>
          </a:pPr>
          <a:r>
            <a:rPr lang="en-US" sz="1900" kern="1200" dirty="0"/>
            <a:t>MEGHAN KRAFT – Interim Director Research </a:t>
          </a:r>
          <a:r>
            <a:rPr lang="en-US" sz="1900" kern="1200"/>
            <a:t>Core Strategy</a:t>
          </a:r>
          <a:endParaRPr lang="en-US" sz="1900" kern="1200" dirty="0"/>
        </a:p>
        <a:p>
          <a:pPr marL="0" lvl="0" indent="0" algn="ctr" defTabSz="933450">
            <a:lnSpc>
              <a:spcPct val="90000"/>
            </a:lnSpc>
            <a:spcBef>
              <a:spcPct val="0"/>
            </a:spcBef>
            <a:spcAft>
              <a:spcPct val="35000"/>
            </a:spcAft>
            <a:buNone/>
          </a:pPr>
          <a:r>
            <a:rPr lang="en-US" sz="1900" kern="1200" dirty="0"/>
            <a:t>MICHAEL AKRIDGE – Financial Analyst</a:t>
          </a:r>
        </a:p>
      </dsp:txBody>
      <dsp:txXfrm>
        <a:off x="0" y="280166"/>
        <a:ext cx="3495476" cy="2097285"/>
      </dsp:txXfrm>
    </dsp:sp>
    <dsp:sp modelId="{28078848-450C-F44B-9A20-38B55F6C0E6B}">
      <dsp:nvSpPr>
        <dsp:cNvPr id="0" name=""/>
        <dsp:cNvSpPr/>
      </dsp:nvSpPr>
      <dsp:spPr>
        <a:xfrm>
          <a:off x="3845024" y="280166"/>
          <a:ext cx="3495476" cy="209728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u="sng" kern="1200"/>
            <a:t>OSP Cost Analysis &amp; Compliance</a:t>
          </a:r>
        </a:p>
        <a:p>
          <a:pPr marL="0" lvl="0" indent="0" algn="ctr" defTabSz="800100">
            <a:lnSpc>
              <a:spcPct val="90000"/>
            </a:lnSpc>
            <a:spcBef>
              <a:spcPct val="0"/>
            </a:spcBef>
            <a:spcAft>
              <a:spcPct val="35000"/>
            </a:spcAft>
            <a:buNone/>
          </a:pPr>
          <a:r>
            <a:rPr lang="en-US" sz="1800" kern="1200"/>
            <a:t>BRIAN BERTLSHOFER – Director</a:t>
          </a:r>
        </a:p>
        <a:p>
          <a:pPr marL="0" lvl="0" indent="0" algn="ctr" defTabSz="800100">
            <a:lnSpc>
              <a:spcPct val="90000"/>
            </a:lnSpc>
            <a:spcBef>
              <a:spcPct val="0"/>
            </a:spcBef>
            <a:spcAft>
              <a:spcPct val="35000"/>
            </a:spcAft>
            <a:buNone/>
          </a:pPr>
          <a:r>
            <a:rPr lang="en-US" sz="1800" kern="1200"/>
            <a:t>JR PIKE – Manager</a:t>
          </a:r>
        </a:p>
        <a:p>
          <a:pPr marL="0" lvl="0" indent="0" algn="ctr" defTabSz="800100">
            <a:lnSpc>
              <a:spcPct val="90000"/>
            </a:lnSpc>
            <a:spcBef>
              <a:spcPct val="0"/>
            </a:spcBef>
            <a:spcAft>
              <a:spcPct val="35000"/>
            </a:spcAft>
            <a:buNone/>
          </a:pPr>
          <a:r>
            <a:rPr lang="en-US" sz="1800" kern="1200"/>
            <a:t>LATOIA SMITH – Lead</a:t>
          </a:r>
        </a:p>
        <a:p>
          <a:pPr marL="0" lvl="0" indent="0" algn="ctr" defTabSz="800100">
            <a:lnSpc>
              <a:spcPct val="90000"/>
            </a:lnSpc>
            <a:spcBef>
              <a:spcPct val="0"/>
            </a:spcBef>
            <a:spcAft>
              <a:spcPct val="35000"/>
            </a:spcAft>
            <a:buNone/>
          </a:pPr>
          <a:r>
            <a:rPr lang="en-US" sz="1800" kern="1200"/>
            <a:t>DAVID COYLE – Analyst</a:t>
          </a:r>
        </a:p>
        <a:p>
          <a:pPr marL="0" lvl="0" indent="0" algn="ctr" defTabSz="800100">
            <a:lnSpc>
              <a:spcPct val="90000"/>
            </a:lnSpc>
            <a:spcBef>
              <a:spcPct val="0"/>
            </a:spcBef>
            <a:spcAft>
              <a:spcPct val="35000"/>
            </a:spcAft>
            <a:buNone/>
          </a:pPr>
          <a:r>
            <a:rPr lang="en-US" sz="1800" kern="1200"/>
            <a:t>VALESHIA DOBSON - Analyst</a:t>
          </a:r>
        </a:p>
      </dsp:txBody>
      <dsp:txXfrm>
        <a:off x="3845024" y="280166"/>
        <a:ext cx="3495476" cy="2097285"/>
      </dsp:txXfrm>
    </dsp:sp>
    <dsp:sp modelId="{356B831F-A0DD-2D4E-BD27-AA130AE0181E}">
      <dsp:nvSpPr>
        <dsp:cNvPr id="0" name=""/>
        <dsp:cNvSpPr/>
      </dsp:nvSpPr>
      <dsp:spPr>
        <a:xfrm>
          <a:off x="7690048" y="280166"/>
          <a:ext cx="3495476" cy="209728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u="sng" kern="1200"/>
            <a:t>Office of Research Technologies (SOM)</a:t>
          </a:r>
        </a:p>
        <a:p>
          <a:pPr marL="0" lvl="0" indent="0" algn="ctr" defTabSz="977900">
            <a:lnSpc>
              <a:spcPct val="90000"/>
            </a:lnSpc>
            <a:spcBef>
              <a:spcPct val="0"/>
            </a:spcBef>
            <a:spcAft>
              <a:spcPct val="35000"/>
            </a:spcAft>
            <a:buNone/>
          </a:pPr>
          <a:r>
            <a:rPr lang="en-US" sz="2200" kern="1200"/>
            <a:t>CHRIS GREGORY – Director</a:t>
          </a:r>
        </a:p>
        <a:p>
          <a:pPr marL="0" lvl="0" indent="0" algn="ctr" defTabSz="977900">
            <a:lnSpc>
              <a:spcPct val="90000"/>
            </a:lnSpc>
            <a:spcBef>
              <a:spcPct val="0"/>
            </a:spcBef>
            <a:spcAft>
              <a:spcPct val="35000"/>
            </a:spcAft>
            <a:buNone/>
          </a:pPr>
          <a:r>
            <a:rPr lang="en-US" sz="2200" kern="1200"/>
            <a:t>KARA CLISSOLD – Assoc. Director</a:t>
          </a:r>
        </a:p>
      </dsp:txBody>
      <dsp:txXfrm>
        <a:off x="7690048" y="280166"/>
        <a:ext cx="3495476" cy="2097285"/>
      </dsp:txXfrm>
    </dsp:sp>
    <dsp:sp modelId="{1067A125-2F87-4545-B08D-D152955642D8}">
      <dsp:nvSpPr>
        <dsp:cNvPr id="0" name=""/>
        <dsp:cNvSpPr/>
      </dsp:nvSpPr>
      <dsp:spPr>
        <a:xfrm>
          <a:off x="1922512" y="2727000"/>
          <a:ext cx="3495476" cy="209728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u="sng" kern="1200" err="1"/>
            <a:t>Lineberger</a:t>
          </a:r>
          <a:r>
            <a:rPr lang="en-US" sz="2200" b="1" u="sng" kern="1200"/>
            <a:t> Comprehensive Cancer Center (SOM)</a:t>
          </a:r>
        </a:p>
        <a:p>
          <a:pPr marL="0" lvl="0" indent="0" algn="ctr" defTabSz="977900">
            <a:lnSpc>
              <a:spcPct val="90000"/>
            </a:lnSpc>
            <a:spcBef>
              <a:spcPct val="0"/>
            </a:spcBef>
            <a:spcAft>
              <a:spcPct val="35000"/>
            </a:spcAft>
            <a:buNone/>
          </a:pPr>
          <a:r>
            <a:rPr lang="en-US" sz="2200" kern="1200"/>
            <a:t>HOLLY DRESSMAN – Asst. Dir. of Shared Resources and Operations</a:t>
          </a:r>
        </a:p>
      </dsp:txBody>
      <dsp:txXfrm>
        <a:off x="1922512" y="2727000"/>
        <a:ext cx="3495476" cy="2097285"/>
      </dsp:txXfrm>
    </dsp:sp>
    <dsp:sp modelId="{AB2172A9-4306-1742-B8D3-91D074680B95}">
      <dsp:nvSpPr>
        <dsp:cNvPr id="0" name=""/>
        <dsp:cNvSpPr/>
      </dsp:nvSpPr>
      <dsp:spPr>
        <a:xfrm>
          <a:off x="5767536" y="2727000"/>
          <a:ext cx="3495476" cy="209728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u="sng" kern="1200"/>
            <a:t>UNC College of Arts and Sciences</a:t>
          </a:r>
        </a:p>
        <a:p>
          <a:pPr marL="0" lvl="0" indent="0" algn="ctr" defTabSz="977900">
            <a:lnSpc>
              <a:spcPct val="90000"/>
            </a:lnSpc>
            <a:spcBef>
              <a:spcPct val="0"/>
            </a:spcBef>
            <a:spcAft>
              <a:spcPct val="35000"/>
            </a:spcAft>
            <a:buNone/>
          </a:pPr>
          <a:r>
            <a:rPr lang="en-US" sz="2200" kern="1200"/>
            <a:t>JIM CAHOON – Exec. Dir. of Research Core Facilities</a:t>
          </a:r>
        </a:p>
      </dsp:txBody>
      <dsp:txXfrm>
        <a:off x="5767536" y="2727000"/>
        <a:ext cx="3495476" cy="209728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EC2FC6-7526-47FC-98C1-F8A6BC175A21}">
      <dsp:nvSpPr>
        <dsp:cNvPr id="0" name=""/>
        <dsp:cNvSpPr/>
      </dsp:nvSpPr>
      <dsp:spPr>
        <a:xfrm>
          <a:off x="0" y="3366"/>
          <a:ext cx="10496107" cy="71710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7371C6-D3D8-43F9-87CB-EEC6863B8A2A}">
      <dsp:nvSpPr>
        <dsp:cNvPr id="0" name=""/>
        <dsp:cNvSpPr/>
      </dsp:nvSpPr>
      <dsp:spPr>
        <a:xfrm>
          <a:off x="216924" y="164715"/>
          <a:ext cx="394407" cy="39440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E2A2F8-8CCB-49F6-A633-C0229193FE40}">
      <dsp:nvSpPr>
        <dsp:cNvPr id="0" name=""/>
        <dsp:cNvSpPr/>
      </dsp:nvSpPr>
      <dsp:spPr>
        <a:xfrm>
          <a:off x="828255" y="3366"/>
          <a:ext cx="9667851" cy="7171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5894" tIns="75894" rIns="75894" bIns="75894" numCol="1" spcCol="1270" anchor="ctr" anchorCtr="0">
          <a:noAutofit/>
        </a:bodyPr>
        <a:lstStyle/>
        <a:p>
          <a:pPr marL="0" lvl="0" indent="0" algn="l" defTabSz="844550">
            <a:lnSpc>
              <a:spcPct val="100000"/>
            </a:lnSpc>
            <a:spcBef>
              <a:spcPct val="0"/>
            </a:spcBef>
            <a:spcAft>
              <a:spcPct val="35000"/>
            </a:spcAft>
            <a:buNone/>
          </a:pPr>
          <a:r>
            <a:rPr lang="en-US" sz="1900" kern="1200" dirty="0"/>
            <a:t>FAQs, rate review document templates, and guidance documents</a:t>
          </a:r>
        </a:p>
      </dsp:txBody>
      <dsp:txXfrm>
        <a:off x="828255" y="3366"/>
        <a:ext cx="9667851" cy="717104"/>
      </dsp:txXfrm>
    </dsp:sp>
    <dsp:sp modelId="{0197E292-383E-4E08-9FC7-AAB2161BDF73}">
      <dsp:nvSpPr>
        <dsp:cNvPr id="0" name=""/>
        <dsp:cNvSpPr/>
      </dsp:nvSpPr>
      <dsp:spPr>
        <a:xfrm>
          <a:off x="0" y="899747"/>
          <a:ext cx="10496107" cy="71710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C1B0AC-01E7-4252-A9BD-3B34A51B19E8}">
      <dsp:nvSpPr>
        <dsp:cNvPr id="0" name=""/>
        <dsp:cNvSpPr/>
      </dsp:nvSpPr>
      <dsp:spPr>
        <a:xfrm>
          <a:off x="216924" y="1061095"/>
          <a:ext cx="394407" cy="39440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7A3B2E-8583-405D-9E7B-53490FBDF72A}">
      <dsp:nvSpPr>
        <dsp:cNvPr id="0" name=""/>
        <dsp:cNvSpPr/>
      </dsp:nvSpPr>
      <dsp:spPr>
        <a:xfrm>
          <a:off x="828255" y="899747"/>
          <a:ext cx="9667851" cy="7171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5894" tIns="75894" rIns="75894" bIns="75894" numCol="1" spcCol="1270" anchor="ctr" anchorCtr="0">
          <a:noAutofit/>
        </a:bodyPr>
        <a:lstStyle/>
        <a:p>
          <a:pPr marL="0" lvl="0" indent="0" algn="l" defTabSz="844550">
            <a:lnSpc>
              <a:spcPct val="100000"/>
            </a:lnSpc>
            <a:spcBef>
              <a:spcPct val="0"/>
            </a:spcBef>
            <a:spcAft>
              <a:spcPct val="35000"/>
            </a:spcAft>
            <a:buNone/>
          </a:pPr>
          <a:r>
            <a:rPr lang="en-US" sz="1900" kern="1200" dirty="0"/>
            <a:t>Financial reporting link, guidance, and training presentation </a:t>
          </a:r>
        </a:p>
      </dsp:txBody>
      <dsp:txXfrm>
        <a:off x="828255" y="899747"/>
        <a:ext cx="9667851" cy="717104"/>
      </dsp:txXfrm>
    </dsp:sp>
    <dsp:sp modelId="{FC4CE743-F291-422E-A8B4-8FBD2D92889B}">
      <dsp:nvSpPr>
        <dsp:cNvPr id="0" name=""/>
        <dsp:cNvSpPr/>
      </dsp:nvSpPr>
      <dsp:spPr>
        <a:xfrm>
          <a:off x="0" y="1796128"/>
          <a:ext cx="10496107" cy="71710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6AA1175-7DCD-4F3C-B17E-DE15D6595F07}">
      <dsp:nvSpPr>
        <dsp:cNvPr id="0" name=""/>
        <dsp:cNvSpPr/>
      </dsp:nvSpPr>
      <dsp:spPr>
        <a:xfrm>
          <a:off x="216924" y="1957476"/>
          <a:ext cx="394407" cy="39440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C5C7FE-B036-4621-AF24-4C97C199BF3E}">
      <dsp:nvSpPr>
        <dsp:cNvPr id="0" name=""/>
        <dsp:cNvSpPr/>
      </dsp:nvSpPr>
      <dsp:spPr>
        <a:xfrm>
          <a:off x="828255" y="1796128"/>
          <a:ext cx="9667851" cy="7171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5894" tIns="75894" rIns="75894" bIns="75894" numCol="1" spcCol="1270" anchor="ctr" anchorCtr="0">
          <a:noAutofit/>
        </a:bodyPr>
        <a:lstStyle/>
        <a:p>
          <a:pPr marL="0" lvl="0" indent="0" algn="l" defTabSz="844550">
            <a:lnSpc>
              <a:spcPct val="100000"/>
            </a:lnSpc>
            <a:spcBef>
              <a:spcPct val="0"/>
            </a:spcBef>
            <a:spcAft>
              <a:spcPct val="35000"/>
            </a:spcAft>
            <a:buNone/>
          </a:pPr>
          <a:r>
            <a:rPr lang="en-US" sz="1900" kern="1200"/>
            <a:t>Research core agreements </a:t>
          </a:r>
        </a:p>
      </dsp:txBody>
      <dsp:txXfrm>
        <a:off x="828255" y="1796128"/>
        <a:ext cx="9667851" cy="717104"/>
      </dsp:txXfrm>
    </dsp:sp>
    <dsp:sp modelId="{CD88319C-349E-460C-847E-C8E3E5C2C294}">
      <dsp:nvSpPr>
        <dsp:cNvPr id="0" name=""/>
        <dsp:cNvSpPr/>
      </dsp:nvSpPr>
      <dsp:spPr>
        <a:xfrm>
          <a:off x="0" y="2692508"/>
          <a:ext cx="10496107" cy="71710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14B4FFA-F46E-49F7-9019-AA6409B84BC2}">
      <dsp:nvSpPr>
        <dsp:cNvPr id="0" name=""/>
        <dsp:cNvSpPr/>
      </dsp:nvSpPr>
      <dsp:spPr>
        <a:xfrm>
          <a:off x="216924" y="2853857"/>
          <a:ext cx="394407" cy="39440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E784185-3495-4623-828C-03995A99DA0C}">
      <dsp:nvSpPr>
        <dsp:cNvPr id="0" name=""/>
        <dsp:cNvSpPr/>
      </dsp:nvSpPr>
      <dsp:spPr>
        <a:xfrm>
          <a:off x="828255" y="2692508"/>
          <a:ext cx="9667851" cy="7171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5894" tIns="75894" rIns="75894" bIns="75894" numCol="1" spcCol="1270" anchor="ctr" anchorCtr="0">
          <a:noAutofit/>
        </a:bodyPr>
        <a:lstStyle/>
        <a:p>
          <a:pPr marL="0" lvl="0" indent="0" algn="l" defTabSz="844550">
            <a:lnSpc>
              <a:spcPct val="100000"/>
            </a:lnSpc>
            <a:spcBef>
              <a:spcPct val="0"/>
            </a:spcBef>
            <a:spcAft>
              <a:spcPct val="35000"/>
            </a:spcAft>
            <a:buNone/>
          </a:pPr>
          <a:r>
            <a:rPr lang="en-US" sz="1900" kern="1200"/>
            <a:t>Future enhancements</a:t>
          </a:r>
        </a:p>
      </dsp:txBody>
      <dsp:txXfrm>
        <a:off x="828255" y="2692508"/>
        <a:ext cx="9667851" cy="717104"/>
      </dsp:txXfrm>
    </dsp:sp>
    <dsp:sp modelId="{680A38B0-2D17-4A63-8117-62572F4B2B38}">
      <dsp:nvSpPr>
        <dsp:cNvPr id="0" name=""/>
        <dsp:cNvSpPr/>
      </dsp:nvSpPr>
      <dsp:spPr>
        <a:xfrm>
          <a:off x="0" y="3588889"/>
          <a:ext cx="10496107" cy="71710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D126DBC-9C79-41D0-B7A8-F4992BD7A779}">
      <dsp:nvSpPr>
        <dsp:cNvPr id="0" name=""/>
        <dsp:cNvSpPr/>
      </dsp:nvSpPr>
      <dsp:spPr>
        <a:xfrm>
          <a:off x="216924" y="3750238"/>
          <a:ext cx="394407" cy="39440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0D8DDDE-76D0-46E2-A36A-6F872C6B31C4}">
      <dsp:nvSpPr>
        <dsp:cNvPr id="0" name=""/>
        <dsp:cNvSpPr/>
      </dsp:nvSpPr>
      <dsp:spPr>
        <a:xfrm>
          <a:off x="828255" y="3588889"/>
          <a:ext cx="9667851" cy="7171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5894" tIns="75894" rIns="75894" bIns="75894" numCol="1" spcCol="1270" anchor="ctr" anchorCtr="0">
          <a:noAutofit/>
        </a:bodyPr>
        <a:lstStyle/>
        <a:p>
          <a:pPr marL="0" lvl="0" indent="0" algn="l" defTabSz="844550">
            <a:lnSpc>
              <a:spcPct val="100000"/>
            </a:lnSpc>
            <a:spcBef>
              <a:spcPct val="0"/>
            </a:spcBef>
            <a:spcAft>
              <a:spcPct val="35000"/>
            </a:spcAft>
            <a:buNone/>
          </a:pPr>
          <a:r>
            <a:rPr lang="en-US" sz="1900" kern="1200">
              <a:hlinkClick xmlns:r="http://schemas.openxmlformats.org/officeDocument/2006/relationships" r:id="rId11"/>
            </a:rPr>
            <a:t>https://research.unc.edu/sponsored-programs/resources/research-core-development/</a:t>
          </a:r>
          <a:r>
            <a:rPr lang="en-US" sz="1900" kern="1200"/>
            <a:t> </a:t>
          </a:r>
        </a:p>
      </dsp:txBody>
      <dsp:txXfrm>
        <a:off x="828255" y="3588889"/>
        <a:ext cx="9667851" cy="71710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A0E05C-DB1D-4805-B878-F24E8C5A0A04}">
      <dsp:nvSpPr>
        <dsp:cNvPr id="0" name=""/>
        <dsp:cNvSpPr/>
      </dsp:nvSpPr>
      <dsp:spPr>
        <a:xfrm>
          <a:off x="0" y="1788"/>
          <a:ext cx="10496107" cy="90648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2728E7D-9E35-45D7-A412-044147620095}">
      <dsp:nvSpPr>
        <dsp:cNvPr id="0" name=""/>
        <dsp:cNvSpPr/>
      </dsp:nvSpPr>
      <dsp:spPr>
        <a:xfrm>
          <a:off x="274210" y="205746"/>
          <a:ext cx="498564" cy="49856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D03795-0EAA-46BE-BC33-5CE9C5E14462}">
      <dsp:nvSpPr>
        <dsp:cNvPr id="0" name=""/>
        <dsp:cNvSpPr/>
      </dsp:nvSpPr>
      <dsp:spPr>
        <a:xfrm>
          <a:off x="1046985" y="1788"/>
          <a:ext cx="9449121" cy="906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936" tIns="95936" rIns="95936" bIns="95936" numCol="1" spcCol="1270" anchor="ctr" anchorCtr="0">
          <a:noAutofit/>
        </a:bodyPr>
        <a:lstStyle/>
        <a:p>
          <a:pPr marL="0" lvl="0" indent="0" algn="l" defTabSz="977900">
            <a:lnSpc>
              <a:spcPct val="100000"/>
            </a:lnSpc>
            <a:spcBef>
              <a:spcPct val="0"/>
            </a:spcBef>
            <a:spcAft>
              <a:spcPct val="35000"/>
            </a:spcAft>
            <a:buNone/>
          </a:pPr>
          <a:r>
            <a:rPr lang="en-US" sz="2200" kern="1200"/>
            <a:t>RCD currently working with ORIS to create an asset database </a:t>
          </a:r>
        </a:p>
      </dsp:txBody>
      <dsp:txXfrm>
        <a:off x="1046985" y="1788"/>
        <a:ext cx="9449121" cy="906480"/>
      </dsp:txXfrm>
    </dsp:sp>
    <dsp:sp modelId="{77B02A7D-40B5-43CE-9508-5E44A8BFC46C}">
      <dsp:nvSpPr>
        <dsp:cNvPr id="0" name=""/>
        <dsp:cNvSpPr/>
      </dsp:nvSpPr>
      <dsp:spPr>
        <a:xfrm>
          <a:off x="0" y="1134889"/>
          <a:ext cx="10496107" cy="90648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8704C51-7E2B-414E-B6C7-F05FF2C8B6D7}">
      <dsp:nvSpPr>
        <dsp:cNvPr id="0" name=""/>
        <dsp:cNvSpPr/>
      </dsp:nvSpPr>
      <dsp:spPr>
        <a:xfrm>
          <a:off x="274210" y="1338847"/>
          <a:ext cx="498564" cy="49856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8A8ED8-E933-40D9-9FCA-228DE886DFE5}">
      <dsp:nvSpPr>
        <dsp:cNvPr id="0" name=""/>
        <dsp:cNvSpPr/>
      </dsp:nvSpPr>
      <dsp:spPr>
        <a:xfrm>
          <a:off x="1046985" y="1134889"/>
          <a:ext cx="9449121" cy="906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936" tIns="95936" rIns="95936" bIns="95936" numCol="1" spcCol="1270" anchor="ctr" anchorCtr="0">
          <a:noAutofit/>
        </a:bodyPr>
        <a:lstStyle/>
        <a:p>
          <a:pPr marL="0" lvl="0" indent="0" algn="l" defTabSz="977900">
            <a:lnSpc>
              <a:spcPct val="100000"/>
            </a:lnSpc>
            <a:spcBef>
              <a:spcPct val="0"/>
            </a:spcBef>
            <a:spcAft>
              <a:spcPct val="35000"/>
            </a:spcAft>
            <a:buNone/>
          </a:pPr>
          <a:r>
            <a:rPr lang="en-US" sz="2200" kern="1200"/>
            <a:t>Ability to record and track equipment and service contracts</a:t>
          </a:r>
        </a:p>
      </dsp:txBody>
      <dsp:txXfrm>
        <a:off x="1046985" y="1134889"/>
        <a:ext cx="9449121" cy="906480"/>
      </dsp:txXfrm>
    </dsp:sp>
    <dsp:sp modelId="{E7715A65-2E7A-471E-9B4E-6D6E15996BEF}">
      <dsp:nvSpPr>
        <dsp:cNvPr id="0" name=""/>
        <dsp:cNvSpPr/>
      </dsp:nvSpPr>
      <dsp:spPr>
        <a:xfrm>
          <a:off x="0" y="2267990"/>
          <a:ext cx="10496107" cy="90648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AF2D1D3-61B1-4032-85E4-AB19A228CDD1}">
      <dsp:nvSpPr>
        <dsp:cNvPr id="0" name=""/>
        <dsp:cNvSpPr/>
      </dsp:nvSpPr>
      <dsp:spPr>
        <a:xfrm>
          <a:off x="274210" y="2471948"/>
          <a:ext cx="498564" cy="49856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EFF7798-D073-410F-958A-9EFAB5C5C5E4}">
      <dsp:nvSpPr>
        <dsp:cNvPr id="0" name=""/>
        <dsp:cNvSpPr/>
      </dsp:nvSpPr>
      <dsp:spPr>
        <a:xfrm>
          <a:off x="1046985" y="2267990"/>
          <a:ext cx="9449121" cy="906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936" tIns="95936" rIns="95936" bIns="95936" numCol="1" spcCol="1270" anchor="ctr" anchorCtr="0">
          <a:noAutofit/>
        </a:bodyPr>
        <a:lstStyle/>
        <a:p>
          <a:pPr marL="0" lvl="0" indent="0" algn="l" defTabSz="977900">
            <a:lnSpc>
              <a:spcPct val="100000"/>
            </a:lnSpc>
            <a:spcBef>
              <a:spcPct val="0"/>
            </a:spcBef>
            <a:spcAft>
              <a:spcPct val="35000"/>
            </a:spcAft>
            <a:buNone/>
          </a:pPr>
          <a:r>
            <a:rPr lang="en-US" sz="2200" kern="1200"/>
            <a:t>Greater discounts on purchases and service contracts</a:t>
          </a:r>
        </a:p>
      </dsp:txBody>
      <dsp:txXfrm>
        <a:off x="1046985" y="2267990"/>
        <a:ext cx="9449121" cy="906480"/>
      </dsp:txXfrm>
    </dsp:sp>
    <dsp:sp modelId="{C50865B6-BC06-4D81-B1D6-1267C1E215BF}">
      <dsp:nvSpPr>
        <dsp:cNvPr id="0" name=""/>
        <dsp:cNvSpPr/>
      </dsp:nvSpPr>
      <dsp:spPr>
        <a:xfrm>
          <a:off x="0" y="3401091"/>
          <a:ext cx="10496107" cy="90648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0498FAD-F3D7-480E-A3B1-AEE15A928CC4}">
      <dsp:nvSpPr>
        <dsp:cNvPr id="0" name=""/>
        <dsp:cNvSpPr/>
      </dsp:nvSpPr>
      <dsp:spPr>
        <a:xfrm>
          <a:off x="274210" y="3605049"/>
          <a:ext cx="498564" cy="49856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54356A7-4415-4929-84D7-F80C1D972A69}">
      <dsp:nvSpPr>
        <dsp:cNvPr id="0" name=""/>
        <dsp:cNvSpPr/>
      </dsp:nvSpPr>
      <dsp:spPr>
        <a:xfrm>
          <a:off x="1046985" y="3401091"/>
          <a:ext cx="9449121" cy="906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936" tIns="95936" rIns="95936" bIns="95936" numCol="1" spcCol="1270" anchor="ctr" anchorCtr="0">
          <a:noAutofit/>
        </a:bodyPr>
        <a:lstStyle/>
        <a:p>
          <a:pPr marL="0" lvl="0" indent="0" algn="l" defTabSz="977900">
            <a:lnSpc>
              <a:spcPct val="100000"/>
            </a:lnSpc>
            <a:spcBef>
              <a:spcPct val="0"/>
            </a:spcBef>
            <a:spcAft>
              <a:spcPct val="35000"/>
            </a:spcAft>
            <a:buNone/>
          </a:pPr>
          <a:r>
            <a:rPr lang="en-US" sz="2200" kern="1200"/>
            <a:t>Ability to forecast useful life and anticipate replacements </a:t>
          </a:r>
        </a:p>
      </dsp:txBody>
      <dsp:txXfrm>
        <a:off x="1046985" y="3401091"/>
        <a:ext cx="9449121" cy="90648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898727-BF02-40FA-9951-1940B159AEC4}">
      <dsp:nvSpPr>
        <dsp:cNvPr id="0" name=""/>
        <dsp:cNvSpPr/>
      </dsp:nvSpPr>
      <dsp:spPr>
        <a:xfrm>
          <a:off x="51641" y="67997"/>
          <a:ext cx="2933377" cy="186269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9808E1-AA6F-4EA9-AAFC-644911334931}">
      <dsp:nvSpPr>
        <dsp:cNvPr id="0" name=""/>
        <dsp:cNvSpPr/>
      </dsp:nvSpPr>
      <dsp:spPr>
        <a:xfrm>
          <a:off x="377572" y="377631"/>
          <a:ext cx="2933377" cy="186269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i="0" u="sng" kern="1200" dirty="0"/>
            <a:t>Standard Channels</a:t>
          </a:r>
          <a:br>
            <a:rPr lang="en-US" sz="1800" b="1" i="0" kern="1200" dirty="0"/>
          </a:br>
          <a:r>
            <a:rPr lang="en-US" sz="1800" b="1" i="0" kern="1200" dirty="0"/>
            <a:t>Agency Announcements</a:t>
          </a:r>
        </a:p>
        <a:p>
          <a:pPr marL="0" lvl="0" indent="0" algn="ctr" defTabSz="800100">
            <a:lnSpc>
              <a:spcPct val="90000"/>
            </a:lnSpc>
            <a:spcBef>
              <a:spcPct val="0"/>
            </a:spcBef>
            <a:spcAft>
              <a:spcPct val="35000"/>
            </a:spcAft>
            <a:buNone/>
          </a:pPr>
          <a:r>
            <a:rPr lang="en-US" sz="1800" b="1" i="0" kern="1200" dirty="0"/>
            <a:t>State Bulletins</a:t>
          </a:r>
        </a:p>
        <a:p>
          <a:pPr marL="0" lvl="0" indent="0" algn="ctr" defTabSz="800100">
            <a:lnSpc>
              <a:spcPct val="90000"/>
            </a:lnSpc>
            <a:spcBef>
              <a:spcPct val="0"/>
            </a:spcBef>
            <a:spcAft>
              <a:spcPct val="35000"/>
            </a:spcAft>
            <a:buNone/>
          </a:pPr>
          <a:r>
            <a:rPr lang="en-US" sz="1800" b="1" i="0" kern="1200" dirty="0"/>
            <a:t>INFO Ed SPIN</a:t>
          </a:r>
        </a:p>
        <a:p>
          <a:pPr marL="0" lvl="0" indent="0" algn="ctr" defTabSz="800100">
            <a:lnSpc>
              <a:spcPct val="90000"/>
            </a:lnSpc>
            <a:spcBef>
              <a:spcPct val="0"/>
            </a:spcBef>
            <a:spcAft>
              <a:spcPct val="35000"/>
            </a:spcAft>
            <a:buNone/>
          </a:pPr>
          <a:endParaRPr lang="en-US" sz="1800" kern="1200" dirty="0"/>
        </a:p>
      </dsp:txBody>
      <dsp:txXfrm>
        <a:off x="432128" y="432187"/>
        <a:ext cx="2824265" cy="1753582"/>
      </dsp:txXfrm>
    </dsp:sp>
    <dsp:sp modelId="{345C15DD-2A30-4985-A762-7756E560B005}">
      <dsp:nvSpPr>
        <dsp:cNvPr id="0" name=""/>
        <dsp:cNvSpPr/>
      </dsp:nvSpPr>
      <dsp:spPr>
        <a:xfrm>
          <a:off x="3560671" y="76472"/>
          <a:ext cx="2933377" cy="186269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7C44E0C-7BEF-41F8-810A-C20A6BBB30EC}">
      <dsp:nvSpPr>
        <dsp:cNvPr id="0" name=""/>
        <dsp:cNvSpPr/>
      </dsp:nvSpPr>
      <dsp:spPr>
        <a:xfrm>
          <a:off x="3886602" y="386107"/>
          <a:ext cx="2933377" cy="186269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u="sng" kern="1200" dirty="0"/>
            <a:t>Targeted Channels</a:t>
          </a:r>
        </a:p>
        <a:p>
          <a:pPr marL="0" lvl="0" indent="0" algn="ctr" defTabSz="800100">
            <a:lnSpc>
              <a:spcPct val="90000"/>
            </a:lnSpc>
            <a:spcBef>
              <a:spcPct val="0"/>
            </a:spcBef>
            <a:spcAft>
              <a:spcPct val="35000"/>
            </a:spcAft>
            <a:buNone/>
          </a:pPr>
          <a:r>
            <a:rPr lang="en-US" sz="1800" kern="1200" dirty="0"/>
            <a:t>NIH Institute &amp; Director Mtgs</a:t>
          </a:r>
        </a:p>
        <a:p>
          <a:pPr marL="0" lvl="0" indent="0" algn="ctr" defTabSz="800100">
            <a:lnSpc>
              <a:spcPct val="90000"/>
            </a:lnSpc>
            <a:spcBef>
              <a:spcPct val="0"/>
            </a:spcBef>
            <a:spcAft>
              <a:spcPct val="35000"/>
            </a:spcAft>
            <a:buNone/>
          </a:pPr>
          <a:r>
            <a:rPr lang="en-US" sz="1800" kern="1200" dirty="0"/>
            <a:t>NSF Webinars &amp; DCLs</a:t>
          </a:r>
        </a:p>
      </dsp:txBody>
      <dsp:txXfrm>
        <a:off x="3941158" y="440663"/>
        <a:ext cx="2824265" cy="175358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898727-BF02-40FA-9951-1940B159AEC4}">
      <dsp:nvSpPr>
        <dsp:cNvPr id="0" name=""/>
        <dsp:cNvSpPr/>
      </dsp:nvSpPr>
      <dsp:spPr>
        <a:xfrm>
          <a:off x="835" y="93404"/>
          <a:ext cx="2933377" cy="186269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9808E1-AA6F-4EA9-AAFC-644911334931}">
      <dsp:nvSpPr>
        <dsp:cNvPr id="0" name=""/>
        <dsp:cNvSpPr/>
      </dsp:nvSpPr>
      <dsp:spPr>
        <a:xfrm>
          <a:off x="326766" y="403039"/>
          <a:ext cx="2933377" cy="186269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i="0" u="sng" kern="1200" dirty="0"/>
            <a:t>Broad Platforms</a:t>
          </a:r>
          <a:br>
            <a:rPr lang="en-US" sz="1900" b="1" i="0" kern="1200" dirty="0"/>
          </a:br>
          <a:r>
            <a:rPr lang="en-US" sz="1900" b="1" i="0" kern="1200" dirty="0"/>
            <a:t>Limited Submissions </a:t>
          </a:r>
          <a:r>
            <a:rPr lang="en-US" sz="1900" b="1" i="0" kern="1200" dirty="0" err="1"/>
            <a:t>listserves</a:t>
          </a:r>
          <a:endParaRPr lang="en-US" sz="1900" b="1" i="0" kern="1200" dirty="0"/>
        </a:p>
        <a:p>
          <a:pPr marL="0" lvl="0" indent="0" algn="ctr" defTabSz="844550">
            <a:lnSpc>
              <a:spcPct val="90000"/>
            </a:lnSpc>
            <a:spcBef>
              <a:spcPct val="0"/>
            </a:spcBef>
            <a:spcAft>
              <a:spcPct val="35000"/>
            </a:spcAft>
            <a:buNone/>
          </a:pPr>
          <a:r>
            <a:rPr lang="en-US" sz="1900" b="1" i="0" kern="1200" dirty="0" err="1"/>
            <a:t>FUNDAMentals</a:t>
          </a:r>
          <a:endParaRPr lang="en-US" sz="1900" b="1" i="0" kern="1200" dirty="0"/>
        </a:p>
        <a:p>
          <a:pPr marL="0" lvl="0" indent="0" algn="ctr" defTabSz="844550">
            <a:lnSpc>
              <a:spcPct val="90000"/>
            </a:lnSpc>
            <a:spcBef>
              <a:spcPct val="0"/>
            </a:spcBef>
            <a:spcAft>
              <a:spcPct val="35000"/>
            </a:spcAft>
            <a:buNone/>
          </a:pPr>
          <a:endParaRPr lang="en-US" sz="1900" kern="1200" dirty="0"/>
        </a:p>
      </dsp:txBody>
      <dsp:txXfrm>
        <a:off x="381322" y="457595"/>
        <a:ext cx="2824265" cy="1753582"/>
      </dsp:txXfrm>
    </dsp:sp>
    <dsp:sp modelId="{345C15DD-2A30-4985-A762-7756E560B005}">
      <dsp:nvSpPr>
        <dsp:cNvPr id="0" name=""/>
        <dsp:cNvSpPr/>
      </dsp:nvSpPr>
      <dsp:spPr>
        <a:xfrm>
          <a:off x="3560671" y="76472"/>
          <a:ext cx="2933377" cy="186269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7C44E0C-7BEF-41F8-810A-C20A6BBB30EC}">
      <dsp:nvSpPr>
        <dsp:cNvPr id="0" name=""/>
        <dsp:cNvSpPr/>
      </dsp:nvSpPr>
      <dsp:spPr>
        <a:xfrm>
          <a:off x="3886602" y="386107"/>
          <a:ext cx="2933377" cy="186269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u="sng" kern="1200" dirty="0"/>
            <a:t>Targeted Channels</a:t>
          </a:r>
        </a:p>
        <a:p>
          <a:pPr marL="0" lvl="0" indent="0" algn="ctr" defTabSz="844550">
            <a:lnSpc>
              <a:spcPct val="90000"/>
            </a:lnSpc>
            <a:spcBef>
              <a:spcPct val="0"/>
            </a:spcBef>
            <a:spcAft>
              <a:spcPct val="35000"/>
            </a:spcAft>
            <a:buNone/>
          </a:pPr>
          <a:r>
            <a:rPr lang="en-US" sz="1900" kern="1200" dirty="0"/>
            <a:t>This group </a:t>
          </a:r>
        </a:p>
        <a:p>
          <a:pPr marL="0" lvl="0" indent="0" algn="ctr" defTabSz="844550">
            <a:lnSpc>
              <a:spcPct val="90000"/>
            </a:lnSpc>
            <a:spcBef>
              <a:spcPct val="0"/>
            </a:spcBef>
            <a:spcAft>
              <a:spcPct val="35000"/>
            </a:spcAft>
            <a:buNone/>
          </a:pPr>
          <a:r>
            <a:rPr lang="en-US" sz="1900" kern="1200" dirty="0"/>
            <a:t>Others? </a:t>
          </a:r>
        </a:p>
      </dsp:txBody>
      <dsp:txXfrm>
        <a:off x="3941158" y="440663"/>
        <a:ext cx="2824265" cy="175358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5E3C49-4C94-594A-81C6-CEF29649DD6A}">
      <dsp:nvSpPr>
        <dsp:cNvPr id="0" name=""/>
        <dsp:cNvSpPr/>
      </dsp:nvSpPr>
      <dsp:spPr>
        <a:xfrm>
          <a:off x="0" y="197900"/>
          <a:ext cx="7037387" cy="1940400"/>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46179" tIns="291592" rIns="546179" bIns="128016" numCol="1" spcCol="1270" anchor="t" anchorCtr="0">
          <a:noAutofit/>
        </a:bodyPr>
        <a:lstStyle/>
        <a:p>
          <a:pPr marL="171450" lvl="1" indent="-171450" algn="l" defTabSz="800100">
            <a:lnSpc>
              <a:spcPct val="90000"/>
            </a:lnSpc>
            <a:spcBef>
              <a:spcPct val="0"/>
            </a:spcBef>
            <a:spcAft>
              <a:spcPct val="15000"/>
            </a:spcAft>
            <a:buNone/>
          </a:pPr>
          <a:r>
            <a:rPr lang="en-US" sz="1800" kern="1200">
              <a:latin typeface="Calibri" panose="020F0502020204030204"/>
              <a:ea typeface="+mn-ea"/>
              <a:cs typeface="+mn-cs"/>
            </a:rPr>
            <a:t>$2.8M in KVS awards to 75 UNC IP-based Startups</a:t>
          </a:r>
        </a:p>
        <a:p>
          <a:pPr marL="171450" lvl="1" indent="-171450" algn="l" defTabSz="800100">
            <a:lnSpc>
              <a:spcPct val="90000"/>
            </a:lnSpc>
            <a:spcBef>
              <a:spcPct val="0"/>
            </a:spcBef>
            <a:spcAft>
              <a:spcPct val="15000"/>
            </a:spcAft>
            <a:buFont typeface="Arial" panose="020B0604020202020204" pitchFamily="34" charset="0"/>
            <a:buChar char="•"/>
          </a:pPr>
          <a:r>
            <a:rPr lang="en-US" sz="1800" kern="1200">
              <a:latin typeface="Calibri" panose="020F0502020204030204"/>
              <a:ea typeface="+mn-ea"/>
              <a:cs typeface="+mn-cs"/>
            </a:rPr>
            <a:t>Up to $100K per award </a:t>
          </a:r>
        </a:p>
        <a:p>
          <a:pPr marL="171450" lvl="1" indent="-171450" algn="l" defTabSz="800100">
            <a:lnSpc>
              <a:spcPct val="90000"/>
            </a:lnSpc>
            <a:spcBef>
              <a:spcPct val="0"/>
            </a:spcBef>
            <a:spcAft>
              <a:spcPct val="15000"/>
            </a:spcAft>
            <a:buFont typeface="Arial" panose="020B0604020202020204" pitchFamily="34" charset="0"/>
            <a:buChar char="•"/>
          </a:pPr>
          <a:r>
            <a:rPr lang="en-US" sz="1800" kern="1200">
              <a:latin typeface="Calibri" panose="020F0502020204030204"/>
              <a:ea typeface="+mn-ea"/>
              <a:cs typeface="+mn-cs"/>
            </a:rPr>
            <a:t>For technology commercialization /business development</a:t>
          </a:r>
        </a:p>
        <a:p>
          <a:pPr marL="171450" lvl="1" indent="-171450" algn="l" defTabSz="800100">
            <a:lnSpc>
              <a:spcPct val="90000"/>
            </a:lnSpc>
            <a:spcBef>
              <a:spcPct val="0"/>
            </a:spcBef>
            <a:spcAft>
              <a:spcPct val="15000"/>
            </a:spcAft>
            <a:buFont typeface="Arial" panose="020B0604020202020204" pitchFamily="34" charset="0"/>
            <a:buChar char="•"/>
          </a:pPr>
          <a:r>
            <a:rPr lang="en-US" sz="1800" kern="1200">
              <a:latin typeface="Calibri" panose="020F0502020204030204"/>
              <a:ea typeface="+mn-ea"/>
              <a:cs typeface="+mn-cs"/>
            </a:rPr>
            <a:t>Helps de-risk technologies and makes them more competitive for dilutive and non-dilutive funding</a:t>
          </a:r>
        </a:p>
      </dsp:txBody>
      <dsp:txXfrm>
        <a:off x="56832" y="254732"/>
        <a:ext cx="6923723" cy="1826736"/>
      </dsp:txXfrm>
    </dsp:sp>
    <dsp:sp modelId="{A3B00C73-C558-BD49-BC2E-AE3B07309E5D}">
      <dsp:nvSpPr>
        <dsp:cNvPr id="0" name=""/>
        <dsp:cNvSpPr/>
      </dsp:nvSpPr>
      <dsp:spPr>
        <a:xfrm>
          <a:off x="351869" y="32415"/>
          <a:ext cx="6062983" cy="37212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6198" tIns="0" rIns="186198" bIns="0" numCol="1" spcCol="1270" anchor="ctr" anchorCtr="0">
          <a:noAutofit/>
        </a:bodyPr>
        <a:lstStyle/>
        <a:p>
          <a:pPr marL="0" lvl="0" indent="0" algn="l" defTabSz="800100">
            <a:lnSpc>
              <a:spcPct val="90000"/>
            </a:lnSpc>
            <a:spcBef>
              <a:spcPct val="0"/>
            </a:spcBef>
            <a:spcAft>
              <a:spcPct val="35000"/>
            </a:spcAft>
            <a:buNone/>
          </a:pPr>
          <a:r>
            <a:rPr lang="en-US" sz="1800" kern="1200">
              <a:latin typeface="Gill Sans MT" panose="020B0502020104020203" pitchFamily="34" charset="77"/>
              <a:ea typeface="+mn-ea"/>
              <a:cs typeface="+mn-cs"/>
            </a:rPr>
            <a:t>KICKSTART AWARDS (SINCE 2010)</a:t>
          </a:r>
        </a:p>
      </dsp:txBody>
      <dsp:txXfrm>
        <a:off x="370035" y="50581"/>
        <a:ext cx="6026651" cy="335793"/>
      </dsp:txXfrm>
    </dsp:sp>
    <dsp:sp modelId="{071D7054-6C2C-274B-A929-D1450571026A}">
      <dsp:nvSpPr>
        <dsp:cNvPr id="0" name=""/>
        <dsp:cNvSpPr/>
      </dsp:nvSpPr>
      <dsp:spPr>
        <a:xfrm>
          <a:off x="0" y="2379386"/>
          <a:ext cx="7037387" cy="18522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46179" tIns="291592" rIns="546179" bIns="128016" numCol="1" spcCol="1270" anchor="t" anchorCtr="0">
          <a:noAutofit/>
        </a:bodyPr>
        <a:lstStyle/>
        <a:p>
          <a:pPr marL="171450" lvl="1" indent="-171450" algn="l" defTabSz="800100">
            <a:lnSpc>
              <a:spcPct val="90000"/>
            </a:lnSpc>
            <a:spcBef>
              <a:spcPct val="0"/>
            </a:spcBef>
            <a:spcAft>
              <a:spcPct val="15000"/>
            </a:spcAft>
            <a:buNone/>
          </a:pPr>
          <a:r>
            <a:rPr lang="en-US" sz="1800" kern="1200">
              <a:latin typeface="Calibri" panose="020F0502020204030204"/>
              <a:ea typeface="+mn-ea"/>
              <a:cs typeface="+mn-cs"/>
            </a:rPr>
            <a:t>Support from Grant writing firms:</a:t>
          </a:r>
        </a:p>
        <a:p>
          <a:pPr marL="342900" lvl="2" indent="-171450" algn="l" defTabSz="800100">
            <a:lnSpc>
              <a:spcPct val="90000"/>
            </a:lnSpc>
            <a:spcBef>
              <a:spcPct val="0"/>
            </a:spcBef>
            <a:spcAft>
              <a:spcPct val="15000"/>
            </a:spcAft>
            <a:buFont typeface="Arial" panose="020B0604020202020204" pitchFamily="34" charset="0"/>
            <a:buChar char="•"/>
          </a:pPr>
          <a:r>
            <a:rPr lang="en-US" sz="1800" kern="1200" err="1">
              <a:latin typeface="Calibri" panose="020F0502020204030204"/>
              <a:ea typeface="+mn-ea"/>
              <a:cs typeface="+mn-cs"/>
            </a:rPr>
            <a:t>Intelispark</a:t>
          </a:r>
          <a:endParaRPr lang="en-US" sz="1800" kern="1200">
            <a:latin typeface="Calibri" panose="020F0502020204030204"/>
            <a:ea typeface="+mn-ea"/>
            <a:cs typeface="+mn-cs"/>
          </a:endParaRPr>
        </a:p>
        <a:p>
          <a:pPr marL="342900" lvl="2" indent="-171450" algn="l" defTabSz="800100">
            <a:lnSpc>
              <a:spcPct val="90000"/>
            </a:lnSpc>
            <a:spcBef>
              <a:spcPct val="0"/>
            </a:spcBef>
            <a:spcAft>
              <a:spcPct val="15000"/>
            </a:spcAft>
            <a:buFont typeface="Arial" panose="020B0604020202020204" pitchFamily="34" charset="0"/>
            <a:buChar char="•"/>
          </a:pPr>
          <a:r>
            <a:rPr lang="en-US" sz="1800" kern="1200">
              <a:latin typeface="Calibri" panose="020F0502020204030204"/>
              <a:ea typeface="+mn-ea"/>
              <a:cs typeface="+mn-cs"/>
            </a:rPr>
            <a:t>Grant Engine</a:t>
          </a:r>
        </a:p>
        <a:p>
          <a:pPr marL="342900" lvl="2" indent="-171450" algn="l" defTabSz="800100">
            <a:lnSpc>
              <a:spcPct val="90000"/>
            </a:lnSpc>
            <a:spcBef>
              <a:spcPct val="0"/>
            </a:spcBef>
            <a:spcAft>
              <a:spcPct val="15000"/>
            </a:spcAft>
            <a:buFont typeface="Arial" panose="020B0604020202020204" pitchFamily="34" charset="0"/>
            <a:buChar char="•"/>
          </a:pPr>
          <a:r>
            <a:rPr lang="en-US" sz="1800" kern="1200">
              <a:latin typeface="Calibri" panose="020F0502020204030204"/>
              <a:ea typeface="+mn-ea"/>
              <a:cs typeface="+mn-cs"/>
            </a:rPr>
            <a:t>Eva Garland Consulting</a:t>
          </a:r>
        </a:p>
        <a:p>
          <a:pPr marL="342900" lvl="2" indent="-171450" algn="l" defTabSz="800100">
            <a:lnSpc>
              <a:spcPct val="90000"/>
            </a:lnSpc>
            <a:spcBef>
              <a:spcPct val="0"/>
            </a:spcBef>
            <a:spcAft>
              <a:spcPct val="15000"/>
            </a:spcAft>
            <a:buFont typeface="Arial" panose="020B0604020202020204" pitchFamily="34" charset="0"/>
            <a:buChar char="•"/>
          </a:pPr>
          <a:r>
            <a:rPr lang="en-US" sz="1800" kern="1200" err="1">
              <a:latin typeface="Calibri" panose="020F0502020204030204"/>
              <a:ea typeface="+mn-ea"/>
              <a:cs typeface="+mn-cs"/>
            </a:rPr>
            <a:t>Inspiralia</a:t>
          </a:r>
          <a:endParaRPr lang="en-US" sz="1800" kern="1200">
            <a:latin typeface="Calibri" panose="020F0502020204030204"/>
            <a:ea typeface="+mn-ea"/>
            <a:cs typeface="+mn-cs"/>
          </a:endParaRPr>
        </a:p>
      </dsp:txBody>
      <dsp:txXfrm>
        <a:off x="0" y="2379386"/>
        <a:ext cx="7037387" cy="1852200"/>
      </dsp:txXfrm>
    </dsp:sp>
    <dsp:sp modelId="{B95C6C6B-5711-4A4D-9C58-B70FFB542951}">
      <dsp:nvSpPr>
        <dsp:cNvPr id="0" name=""/>
        <dsp:cNvSpPr/>
      </dsp:nvSpPr>
      <dsp:spPr>
        <a:xfrm>
          <a:off x="351869" y="2213900"/>
          <a:ext cx="6062983" cy="37212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6198" tIns="0" rIns="186198" bIns="0" numCol="1" spcCol="1270" anchor="ctr" anchorCtr="0">
          <a:noAutofit/>
        </a:bodyPr>
        <a:lstStyle/>
        <a:p>
          <a:pPr marL="0" lvl="0" indent="0" algn="l" defTabSz="800100">
            <a:lnSpc>
              <a:spcPct val="90000"/>
            </a:lnSpc>
            <a:spcBef>
              <a:spcPct val="0"/>
            </a:spcBef>
            <a:spcAft>
              <a:spcPct val="35000"/>
            </a:spcAft>
            <a:buNone/>
          </a:pPr>
          <a:r>
            <a:rPr lang="en-US" sz="1800" kern="1200">
              <a:latin typeface="Gill Sans MT" panose="020B0502020104020203" pitchFamily="34" charset="77"/>
              <a:ea typeface="+mn-ea"/>
              <a:cs typeface="+mn-cs"/>
            </a:rPr>
            <a:t>GRANT WRITING SUPPORT SERVICES (SINCE 2017)</a:t>
          </a:r>
        </a:p>
      </dsp:txBody>
      <dsp:txXfrm>
        <a:off x="370035" y="2232066"/>
        <a:ext cx="6026651" cy="335793"/>
      </dsp:txXfrm>
    </dsp:sp>
    <dsp:sp modelId="{40940327-AB83-E44A-9C09-9AC1830D5F26}">
      <dsp:nvSpPr>
        <dsp:cNvPr id="0" name=""/>
        <dsp:cNvSpPr/>
      </dsp:nvSpPr>
      <dsp:spPr>
        <a:xfrm>
          <a:off x="0" y="4472671"/>
          <a:ext cx="7037387" cy="9702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46179" tIns="291592" rIns="546179" bIns="128016" numCol="1" spcCol="1270" anchor="t" anchorCtr="0">
          <a:noAutofit/>
        </a:bodyPr>
        <a:lstStyle/>
        <a:p>
          <a:pPr marL="171450" lvl="1" indent="-171450" algn="l" defTabSz="800100">
            <a:lnSpc>
              <a:spcPct val="90000"/>
            </a:lnSpc>
            <a:spcBef>
              <a:spcPct val="0"/>
            </a:spcBef>
            <a:spcAft>
              <a:spcPct val="15000"/>
            </a:spcAft>
            <a:buFont typeface="Arial" panose="020B0604020202020204" pitchFamily="34" charset="0"/>
            <a:buChar char="•"/>
          </a:pPr>
          <a:r>
            <a:rPr lang="en-US" sz="1800" kern="1200">
              <a:latin typeface="Calibri" panose="020F0502020204030204"/>
              <a:ea typeface="+mn-ea"/>
              <a:cs typeface="+mn-cs"/>
            </a:rPr>
            <a:t>Up to $5k</a:t>
          </a:r>
        </a:p>
        <a:p>
          <a:pPr marL="171450" lvl="1" indent="-171450" algn="l" defTabSz="800100">
            <a:lnSpc>
              <a:spcPct val="90000"/>
            </a:lnSpc>
            <a:spcBef>
              <a:spcPct val="0"/>
            </a:spcBef>
            <a:spcAft>
              <a:spcPct val="15000"/>
            </a:spcAft>
            <a:buFont typeface="Arial" panose="020B0604020202020204" pitchFamily="34" charset="0"/>
            <a:buChar char="•"/>
          </a:pPr>
          <a:r>
            <a:rPr lang="en-US" sz="1800" kern="1200">
              <a:latin typeface="Calibri" panose="020F0502020204030204"/>
              <a:ea typeface="+mn-ea"/>
              <a:cs typeface="+mn-cs"/>
            </a:rPr>
            <a:t>Work with service providers</a:t>
          </a:r>
        </a:p>
      </dsp:txBody>
      <dsp:txXfrm>
        <a:off x="0" y="4472671"/>
        <a:ext cx="7037387" cy="970200"/>
      </dsp:txXfrm>
    </dsp:sp>
    <dsp:sp modelId="{78210D8A-8160-0E49-A16E-40CB7BF3EE58}">
      <dsp:nvSpPr>
        <dsp:cNvPr id="0" name=""/>
        <dsp:cNvSpPr/>
      </dsp:nvSpPr>
      <dsp:spPr>
        <a:xfrm>
          <a:off x="351869" y="4307186"/>
          <a:ext cx="6062983" cy="37212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6198" tIns="0" rIns="186198" bIns="0" numCol="1" spcCol="1270" anchor="ctr" anchorCtr="0">
          <a:noAutofit/>
        </a:bodyPr>
        <a:lstStyle/>
        <a:p>
          <a:pPr marL="0" lvl="0" indent="0" algn="l" defTabSz="800100">
            <a:lnSpc>
              <a:spcPct val="90000"/>
            </a:lnSpc>
            <a:spcBef>
              <a:spcPct val="0"/>
            </a:spcBef>
            <a:spcAft>
              <a:spcPct val="35000"/>
            </a:spcAft>
            <a:buFont typeface="Arial" panose="020B0604020202020204" pitchFamily="34" charset="0"/>
            <a:buNone/>
          </a:pPr>
          <a:r>
            <a:rPr lang="en-US" sz="1800" kern="1200">
              <a:latin typeface="Calibri" panose="020F0502020204030204"/>
              <a:ea typeface="+mn-ea"/>
              <a:cs typeface="+mn-cs"/>
            </a:rPr>
            <a:t>MICROSTART AWARDS</a:t>
          </a:r>
        </a:p>
      </dsp:txBody>
      <dsp:txXfrm>
        <a:off x="370035" y="4325352"/>
        <a:ext cx="6026651" cy="335793"/>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304901-89F7-4567-9F1D-C42C6F8EBD53}">
      <dsp:nvSpPr>
        <dsp:cNvPr id="0" name=""/>
        <dsp:cNvSpPr/>
      </dsp:nvSpPr>
      <dsp:spPr>
        <a:xfrm>
          <a:off x="786346" y="218417"/>
          <a:ext cx="990312" cy="990312"/>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21605E48-A041-4121-9770-BEA7EFB4973D}">
      <dsp:nvSpPr>
        <dsp:cNvPr id="0" name=""/>
        <dsp:cNvSpPr/>
      </dsp:nvSpPr>
      <dsp:spPr>
        <a:xfrm>
          <a:off x="7759" y="1317760"/>
          <a:ext cx="2829465" cy="4244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66800">
            <a:lnSpc>
              <a:spcPct val="100000"/>
            </a:lnSpc>
            <a:spcBef>
              <a:spcPct val="0"/>
            </a:spcBef>
            <a:spcAft>
              <a:spcPct val="35000"/>
            </a:spcAft>
            <a:buNone/>
            <a:defRPr b="1"/>
          </a:pPr>
          <a:r>
            <a:rPr lang="en-US" sz="2400" kern="1200"/>
            <a:t>Current Companies</a:t>
          </a:r>
        </a:p>
      </dsp:txBody>
      <dsp:txXfrm>
        <a:off x="7759" y="1317760"/>
        <a:ext cx="2829465" cy="424419"/>
      </dsp:txXfrm>
    </dsp:sp>
    <dsp:sp modelId="{09A97601-03EF-44B8-86F8-7A4EEFCE60A5}">
      <dsp:nvSpPr>
        <dsp:cNvPr id="0" name=""/>
        <dsp:cNvSpPr/>
      </dsp:nvSpPr>
      <dsp:spPr>
        <a:xfrm>
          <a:off x="0" y="1746757"/>
          <a:ext cx="3693839" cy="35015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pPr>
          <a:r>
            <a:rPr lang="en-US" sz="2000" kern="1200" err="1">
              <a:solidFill>
                <a:srgbClr val="000000">
                  <a:hueOff val="0"/>
                  <a:satOff val="0"/>
                  <a:lumOff val="0"/>
                  <a:alphaOff val="0"/>
                </a:srgbClr>
              </a:solidFill>
              <a:latin typeface="+mn-lt"/>
              <a:ea typeface="+mn-ea"/>
              <a:cs typeface="+mn-cs"/>
            </a:rPr>
            <a:t>AccuNovo</a:t>
          </a:r>
          <a:r>
            <a:rPr lang="en-US" sz="2000" kern="1200">
              <a:solidFill>
                <a:srgbClr val="000000">
                  <a:hueOff val="0"/>
                  <a:satOff val="0"/>
                  <a:lumOff val="0"/>
                  <a:alphaOff val="0"/>
                </a:srgbClr>
              </a:solidFill>
              <a:latin typeface="+mn-lt"/>
              <a:ea typeface="+mn-ea"/>
              <a:cs typeface="+mn-cs"/>
            </a:rPr>
            <a:t> Biotechnologies Inc.</a:t>
          </a:r>
        </a:p>
        <a:p>
          <a:pPr marL="0" lvl="0" indent="0" algn="l" defTabSz="889000">
            <a:lnSpc>
              <a:spcPct val="100000"/>
            </a:lnSpc>
            <a:spcBef>
              <a:spcPct val="0"/>
            </a:spcBef>
            <a:spcAft>
              <a:spcPct val="35000"/>
            </a:spcAft>
            <a:buNone/>
          </a:pPr>
          <a:r>
            <a:rPr lang="en-US" sz="2000" kern="1200" err="1">
              <a:solidFill>
                <a:srgbClr val="000000">
                  <a:hueOff val="0"/>
                  <a:satOff val="0"/>
                  <a:lumOff val="0"/>
                  <a:alphaOff val="0"/>
                </a:srgbClr>
              </a:solidFill>
              <a:latin typeface="+mn-lt"/>
              <a:ea typeface="+mn-ea"/>
              <a:cs typeface="+mn-cs"/>
            </a:rPr>
            <a:t>AnelleO</a:t>
          </a:r>
          <a:r>
            <a:rPr lang="en-US" sz="2000" kern="1200">
              <a:solidFill>
                <a:srgbClr val="000000">
                  <a:hueOff val="0"/>
                  <a:satOff val="0"/>
                  <a:lumOff val="0"/>
                  <a:alphaOff val="0"/>
                </a:srgbClr>
              </a:solidFill>
              <a:latin typeface="+mn-lt"/>
              <a:ea typeface="+mn-ea"/>
              <a:cs typeface="+mn-cs"/>
            </a:rPr>
            <a:t>, Inc.</a:t>
          </a:r>
        </a:p>
        <a:p>
          <a:pPr marL="0" lvl="0" indent="0" algn="l" defTabSz="889000">
            <a:lnSpc>
              <a:spcPct val="100000"/>
            </a:lnSpc>
            <a:spcBef>
              <a:spcPct val="0"/>
            </a:spcBef>
            <a:spcAft>
              <a:spcPct val="35000"/>
            </a:spcAft>
            <a:buNone/>
          </a:pPr>
          <a:r>
            <a:rPr lang="en-US" sz="2000" kern="1200">
              <a:solidFill>
                <a:srgbClr val="000000">
                  <a:hueOff val="0"/>
                  <a:satOff val="0"/>
                  <a:lumOff val="0"/>
                  <a:alphaOff val="0"/>
                </a:srgbClr>
              </a:solidFill>
              <a:latin typeface="+mn-lt"/>
              <a:ea typeface="+mn-ea"/>
              <a:cs typeface="+mn-cs"/>
            </a:rPr>
            <a:t>BlueSky Polymers</a:t>
          </a:r>
        </a:p>
        <a:p>
          <a:pPr marL="0" lvl="0" indent="0" algn="l" defTabSz="889000">
            <a:lnSpc>
              <a:spcPct val="100000"/>
            </a:lnSpc>
            <a:spcBef>
              <a:spcPct val="0"/>
            </a:spcBef>
            <a:spcAft>
              <a:spcPct val="35000"/>
            </a:spcAft>
            <a:buNone/>
          </a:pPr>
          <a:r>
            <a:rPr lang="en-US" sz="2000" kern="1200" err="1">
              <a:solidFill>
                <a:srgbClr val="000000">
                  <a:hueOff val="0"/>
                  <a:satOff val="0"/>
                  <a:lumOff val="0"/>
                  <a:alphaOff val="0"/>
                </a:srgbClr>
              </a:solidFill>
              <a:latin typeface="+mn-lt"/>
              <a:ea typeface="+mn-ea"/>
              <a:cs typeface="+mn-cs"/>
            </a:rPr>
            <a:t>Delgen</a:t>
          </a:r>
          <a:r>
            <a:rPr lang="en-US" sz="2000" kern="1200">
              <a:solidFill>
                <a:srgbClr val="000000">
                  <a:hueOff val="0"/>
                  <a:satOff val="0"/>
                  <a:lumOff val="0"/>
                  <a:alphaOff val="0"/>
                </a:srgbClr>
              </a:solidFill>
              <a:latin typeface="+mn-lt"/>
              <a:ea typeface="+mn-ea"/>
              <a:cs typeface="+mn-cs"/>
            </a:rPr>
            <a:t> Biosciences</a:t>
          </a:r>
        </a:p>
        <a:p>
          <a:pPr marL="0" lvl="0" indent="0" algn="l" defTabSz="889000">
            <a:lnSpc>
              <a:spcPct val="100000"/>
            </a:lnSpc>
            <a:spcBef>
              <a:spcPct val="0"/>
            </a:spcBef>
            <a:spcAft>
              <a:spcPct val="35000"/>
            </a:spcAft>
            <a:buNone/>
          </a:pPr>
          <a:r>
            <a:rPr lang="en-US" sz="2000" kern="1200">
              <a:solidFill>
                <a:srgbClr val="000000">
                  <a:hueOff val="0"/>
                  <a:satOff val="0"/>
                  <a:lumOff val="0"/>
                  <a:alphaOff val="0"/>
                </a:srgbClr>
              </a:solidFill>
              <a:latin typeface="+mn-lt"/>
              <a:ea typeface="+mn-ea"/>
              <a:cs typeface="+mn-cs"/>
            </a:rPr>
            <a:t>LED </a:t>
          </a:r>
          <a:r>
            <a:rPr lang="en-US" sz="2000" kern="1200" err="1">
              <a:solidFill>
                <a:srgbClr val="000000">
                  <a:hueOff val="0"/>
                  <a:satOff val="0"/>
                  <a:lumOff val="0"/>
                  <a:alphaOff val="0"/>
                </a:srgbClr>
              </a:solidFill>
              <a:latin typeface="+mn-lt"/>
              <a:ea typeface="+mn-ea"/>
              <a:cs typeface="+mn-cs"/>
            </a:rPr>
            <a:t>RadioFluidics</a:t>
          </a:r>
          <a:endParaRPr lang="en-US" sz="2000" kern="1200">
            <a:solidFill>
              <a:srgbClr val="000000">
                <a:hueOff val="0"/>
                <a:satOff val="0"/>
                <a:lumOff val="0"/>
                <a:alphaOff val="0"/>
              </a:srgbClr>
            </a:solidFill>
            <a:latin typeface="+mn-lt"/>
            <a:ea typeface="+mn-ea"/>
            <a:cs typeface="+mn-cs"/>
          </a:endParaRPr>
        </a:p>
        <a:p>
          <a:pPr marL="0" lvl="0" indent="0" algn="l" defTabSz="889000">
            <a:lnSpc>
              <a:spcPct val="100000"/>
            </a:lnSpc>
            <a:spcBef>
              <a:spcPct val="0"/>
            </a:spcBef>
            <a:spcAft>
              <a:spcPct val="35000"/>
            </a:spcAft>
            <a:buNone/>
          </a:pPr>
          <a:r>
            <a:rPr lang="en-US" sz="2000" kern="1200" err="1">
              <a:solidFill>
                <a:srgbClr val="000000">
                  <a:hueOff val="0"/>
                  <a:satOff val="0"/>
                  <a:lumOff val="0"/>
                  <a:alphaOff val="0"/>
                </a:srgbClr>
              </a:solidFill>
              <a:latin typeface="+mn-lt"/>
              <a:ea typeface="+mn-ea"/>
              <a:cs typeface="+mn-cs"/>
            </a:rPr>
            <a:t>NeuroGT</a:t>
          </a:r>
          <a:r>
            <a:rPr lang="en-US" sz="2000" kern="1200">
              <a:solidFill>
                <a:srgbClr val="000000">
                  <a:hueOff val="0"/>
                  <a:satOff val="0"/>
                  <a:lumOff val="0"/>
                  <a:alphaOff val="0"/>
                </a:srgbClr>
              </a:solidFill>
              <a:latin typeface="+mn-lt"/>
              <a:ea typeface="+mn-ea"/>
              <a:cs typeface="+mn-cs"/>
            </a:rPr>
            <a:t>, Inc.</a:t>
          </a:r>
        </a:p>
        <a:p>
          <a:pPr marL="0" lvl="0" indent="0" algn="l" defTabSz="889000">
            <a:lnSpc>
              <a:spcPct val="100000"/>
            </a:lnSpc>
            <a:spcBef>
              <a:spcPct val="0"/>
            </a:spcBef>
            <a:spcAft>
              <a:spcPct val="35000"/>
            </a:spcAft>
            <a:buNone/>
          </a:pPr>
          <a:r>
            <a:rPr lang="en-US" sz="2000" kern="1200" err="1">
              <a:solidFill>
                <a:srgbClr val="000000">
                  <a:hueOff val="0"/>
                  <a:satOff val="0"/>
                  <a:lumOff val="0"/>
                  <a:alphaOff val="0"/>
                </a:srgbClr>
              </a:solidFill>
              <a:latin typeface="+mn-lt"/>
              <a:ea typeface="+mn-ea"/>
              <a:cs typeface="+mn-cs"/>
            </a:rPr>
            <a:t>Perotech</a:t>
          </a:r>
          <a:r>
            <a:rPr lang="en-US" sz="2000" kern="1200">
              <a:solidFill>
                <a:srgbClr val="000000">
                  <a:hueOff val="0"/>
                  <a:satOff val="0"/>
                  <a:lumOff val="0"/>
                  <a:alphaOff val="0"/>
                </a:srgbClr>
              </a:solidFill>
              <a:latin typeface="+mn-lt"/>
              <a:ea typeface="+mn-ea"/>
              <a:cs typeface="+mn-cs"/>
            </a:rPr>
            <a:t> Inc.</a:t>
          </a:r>
        </a:p>
        <a:p>
          <a:pPr marL="0" lvl="0" indent="0" algn="l" defTabSz="889000">
            <a:lnSpc>
              <a:spcPct val="100000"/>
            </a:lnSpc>
            <a:spcBef>
              <a:spcPct val="0"/>
            </a:spcBef>
            <a:spcAft>
              <a:spcPct val="35000"/>
            </a:spcAft>
            <a:buNone/>
          </a:pPr>
          <a:r>
            <a:rPr lang="en-US" sz="2000" kern="1200">
              <a:solidFill>
                <a:srgbClr val="000000">
                  <a:hueOff val="0"/>
                  <a:satOff val="0"/>
                  <a:lumOff val="0"/>
                  <a:alphaOff val="0"/>
                </a:srgbClr>
              </a:solidFill>
              <a:latin typeface="+mn-lt"/>
              <a:ea typeface="+mn-ea"/>
              <a:cs typeface="+mn-cs"/>
            </a:rPr>
            <a:t>Syzygy Optics LLC</a:t>
          </a:r>
        </a:p>
        <a:p>
          <a:pPr marL="0" lvl="0" indent="0" algn="l" defTabSz="933450">
            <a:lnSpc>
              <a:spcPct val="100000"/>
            </a:lnSpc>
            <a:spcBef>
              <a:spcPct val="0"/>
            </a:spcBef>
            <a:spcAft>
              <a:spcPct val="35000"/>
            </a:spcAft>
            <a:buNone/>
          </a:pPr>
          <a:endParaRPr lang="en-US" sz="2100" kern="1200">
            <a:latin typeface="+mn-lt"/>
          </a:endParaRPr>
        </a:p>
        <a:p>
          <a:pPr marL="0" lvl="0" indent="0" algn="l" defTabSz="933450">
            <a:lnSpc>
              <a:spcPct val="100000"/>
            </a:lnSpc>
            <a:spcBef>
              <a:spcPct val="0"/>
            </a:spcBef>
            <a:spcAft>
              <a:spcPct val="35000"/>
            </a:spcAft>
            <a:buNone/>
          </a:pPr>
          <a:endParaRPr lang="en-US" sz="2100" kern="1200">
            <a:latin typeface="+mn-lt"/>
          </a:endParaRPr>
        </a:p>
      </dsp:txBody>
      <dsp:txXfrm>
        <a:off x="0" y="1746757"/>
        <a:ext cx="3693839" cy="3501517"/>
      </dsp:txXfrm>
    </dsp:sp>
    <dsp:sp modelId="{4C379B7A-13AC-43EC-822B-B8EB01FD5C77}">
      <dsp:nvSpPr>
        <dsp:cNvPr id="0" name=""/>
        <dsp:cNvSpPr/>
      </dsp:nvSpPr>
      <dsp:spPr>
        <a:xfrm>
          <a:off x="4975971" y="422269"/>
          <a:ext cx="990312" cy="990312"/>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090A800C-F748-4705-86C7-26C5C37F9F65}">
      <dsp:nvSpPr>
        <dsp:cNvPr id="0" name=""/>
        <dsp:cNvSpPr/>
      </dsp:nvSpPr>
      <dsp:spPr>
        <a:xfrm>
          <a:off x="4198664" y="1356728"/>
          <a:ext cx="2829465" cy="4244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66800">
            <a:lnSpc>
              <a:spcPct val="100000"/>
            </a:lnSpc>
            <a:spcBef>
              <a:spcPct val="0"/>
            </a:spcBef>
            <a:spcAft>
              <a:spcPct val="35000"/>
            </a:spcAft>
            <a:buNone/>
            <a:defRPr b="1"/>
          </a:pPr>
          <a:r>
            <a:rPr lang="en-US" sz="2400" kern="1200"/>
            <a:t>Accelerator Graduates</a:t>
          </a:r>
        </a:p>
      </dsp:txBody>
      <dsp:txXfrm>
        <a:off x="4198664" y="1356728"/>
        <a:ext cx="2829465" cy="424419"/>
      </dsp:txXfrm>
    </dsp:sp>
    <dsp:sp modelId="{37C6875E-2727-4679-9545-DE5901BD67F1}">
      <dsp:nvSpPr>
        <dsp:cNvPr id="0" name=""/>
        <dsp:cNvSpPr/>
      </dsp:nvSpPr>
      <dsp:spPr>
        <a:xfrm>
          <a:off x="4208334" y="1782993"/>
          <a:ext cx="2829465" cy="2827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pPr>
          <a:r>
            <a:rPr lang="en-US" sz="2000" kern="1200" err="1">
              <a:latin typeface="+mn-lt"/>
            </a:rPr>
            <a:t>Enzerna</a:t>
          </a:r>
          <a:r>
            <a:rPr lang="en-US" sz="2000" kern="1200">
              <a:latin typeface="+mn-lt"/>
            </a:rPr>
            <a:t> Biosciences</a:t>
          </a:r>
        </a:p>
        <a:p>
          <a:pPr marL="0" lvl="0" indent="0" algn="l" defTabSz="889000">
            <a:lnSpc>
              <a:spcPct val="100000"/>
            </a:lnSpc>
            <a:spcBef>
              <a:spcPct val="0"/>
            </a:spcBef>
            <a:spcAft>
              <a:spcPct val="35000"/>
            </a:spcAft>
            <a:buNone/>
          </a:pPr>
          <a:r>
            <a:rPr lang="en-US" sz="2000" kern="1200">
              <a:latin typeface="+mn-lt"/>
            </a:rPr>
            <a:t>Triangle Biotechnology Inc.</a:t>
          </a:r>
        </a:p>
        <a:p>
          <a:pPr marL="0" lvl="0" indent="0" algn="l" defTabSz="889000">
            <a:lnSpc>
              <a:spcPct val="100000"/>
            </a:lnSpc>
            <a:spcBef>
              <a:spcPct val="0"/>
            </a:spcBef>
            <a:spcAft>
              <a:spcPct val="35000"/>
            </a:spcAft>
            <a:buNone/>
          </a:pPr>
          <a:r>
            <a:rPr lang="en-US" sz="2000" kern="1200">
              <a:latin typeface="+mn-lt"/>
            </a:rPr>
            <a:t>Vast Therapeutics</a:t>
          </a:r>
        </a:p>
        <a:p>
          <a:pPr marL="0" lvl="0" indent="0" algn="l" defTabSz="889000">
            <a:lnSpc>
              <a:spcPct val="100000"/>
            </a:lnSpc>
            <a:spcBef>
              <a:spcPct val="0"/>
            </a:spcBef>
            <a:spcAft>
              <a:spcPct val="35000"/>
            </a:spcAft>
            <a:buNone/>
          </a:pPr>
          <a:r>
            <a:rPr lang="en-US" sz="2000" kern="1200">
              <a:latin typeface="+mn-lt"/>
            </a:rPr>
            <a:t>Codetta Bio Inc.</a:t>
          </a:r>
        </a:p>
        <a:p>
          <a:pPr marL="0" lvl="0" indent="0" algn="l" defTabSz="889000">
            <a:lnSpc>
              <a:spcPct val="100000"/>
            </a:lnSpc>
            <a:spcBef>
              <a:spcPct val="0"/>
            </a:spcBef>
            <a:spcAft>
              <a:spcPct val="35000"/>
            </a:spcAft>
            <a:buNone/>
          </a:pPr>
          <a:r>
            <a:rPr lang="en-US" sz="2000" kern="1200" err="1">
              <a:latin typeface="+mn-lt"/>
            </a:rPr>
            <a:t>Irex</a:t>
          </a:r>
          <a:r>
            <a:rPr lang="en-US" sz="2000" kern="1200">
              <a:latin typeface="+mn-lt"/>
            </a:rPr>
            <a:t> Pharma LLC</a:t>
          </a:r>
        </a:p>
        <a:p>
          <a:pPr marL="0" lvl="0" indent="0" algn="l" defTabSz="889000">
            <a:lnSpc>
              <a:spcPct val="100000"/>
            </a:lnSpc>
            <a:spcBef>
              <a:spcPct val="0"/>
            </a:spcBef>
            <a:spcAft>
              <a:spcPct val="35000"/>
            </a:spcAft>
            <a:buNone/>
          </a:pPr>
          <a:r>
            <a:rPr lang="en-US" sz="2000" kern="1200" err="1">
              <a:latin typeface="+mn-lt"/>
            </a:rPr>
            <a:t>Enfuego</a:t>
          </a:r>
          <a:r>
            <a:rPr lang="en-US" sz="2000" kern="1200">
              <a:latin typeface="+mn-lt"/>
            </a:rPr>
            <a:t> Therapeutics</a:t>
          </a:r>
        </a:p>
        <a:p>
          <a:pPr marL="0" lvl="0" indent="0" algn="l" defTabSz="889000">
            <a:lnSpc>
              <a:spcPct val="100000"/>
            </a:lnSpc>
            <a:spcBef>
              <a:spcPct val="0"/>
            </a:spcBef>
            <a:spcAft>
              <a:spcPct val="35000"/>
            </a:spcAft>
            <a:buNone/>
          </a:pPr>
          <a:r>
            <a:rPr lang="en-US" sz="2000" kern="1200" err="1">
              <a:latin typeface="+mn-lt"/>
            </a:rPr>
            <a:t>Epigenos</a:t>
          </a:r>
          <a:r>
            <a:rPr lang="en-US" sz="2000" kern="1200">
              <a:latin typeface="+mn-lt"/>
            </a:rPr>
            <a:t> Biosciences, Inc.</a:t>
          </a:r>
        </a:p>
      </dsp:txBody>
      <dsp:txXfrm>
        <a:off x="4208334" y="1782993"/>
        <a:ext cx="2829465" cy="28274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D3DACC-147B-4643-8662-C0083CDD4E22}">
      <dsp:nvSpPr>
        <dsp:cNvPr id="0" name=""/>
        <dsp:cNvSpPr/>
      </dsp:nvSpPr>
      <dsp:spPr>
        <a:xfrm>
          <a:off x="5243" y="183320"/>
          <a:ext cx="2009899" cy="66972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b="1" u="sng" kern="1200"/>
            <a:t>Research Core Development Team (OSP/VCR)</a:t>
          </a:r>
        </a:p>
      </dsp:txBody>
      <dsp:txXfrm>
        <a:off x="5243" y="183320"/>
        <a:ext cx="2009899" cy="669722"/>
      </dsp:txXfrm>
    </dsp:sp>
    <dsp:sp modelId="{E1B4CED5-993A-2447-8142-E1CF6E4633FF}">
      <dsp:nvSpPr>
        <dsp:cNvPr id="0" name=""/>
        <dsp:cNvSpPr/>
      </dsp:nvSpPr>
      <dsp:spPr>
        <a:xfrm>
          <a:off x="5243" y="853042"/>
          <a:ext cx="2009899" cy="406808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Font typeface="Arial" panose="020B0604020202020204" pitchFamily="34" charset="0"/>
            <a:buChar char="•"/>
          </a:pPr>
          <a:r>
            <a:rPr lang="en-US" sz="1300" b="0" i="0" u="none" kern="1200"/>
            <a:t>Partner with departments, schools, and existing recharge centers to develop a campus-wide Core strategy</a:t>
          </a:r>
          <a:endParaRPr lang="en-US" sz="1300" kern="1200"/>
        </a:p>
        <a:p>
          <a:pPr marL="114300" lvl="1" indent="-114300" algn="l" defTabSz="577850">
            <a:lnSpc>
              <a:spcPct val="90000"/>
            </a:lnSpc>
            <a:spcBef>
              <a:spcPct val="0"/>
            </a:spcBef>
            <a:spcAft>
              <a:spcPct val="15000"/>
            </a:spcAft>
            <a:buChar char="•"/>
          </a:pPr>
          <a:r>
            <a:rPr lang="en-US" sz="1300" b="0" i="0" u="none" kern="1200"/>
            <a:t>Survey equipment and resources to establish a central asset repository</a:t>
          </a:r>
        </a:p>
        <a:p>
          <a:pPr marL="114300" lvl="1" indent="-114300" algn="l" defTabSz="577850">
            <a:lnSpc>
              <a:spcPct val="90000"/>
            </a:lnSpc>
            <a:spcBef>
              <a:spcPct val="0"/>
            </a:spcBef>
            <a:spcAft>
              <a:spcPct val="15000"/>
            </a:spcAft>
            <a:buChar char="•"/>
          </a:pPr>
          <a:r>
            <a:rPr lang="en-US" sz="1300" b="0" i="0" u="none" kern="1200"/>
            <a:t>Consult on core management, business process improvement and marketing</a:t>
          </a:r>
        </a:p>
        <a:p>
          <a:pPr marL="114300" lvl="1" indent="-114300" algn="l" defTabSz="577850">
            <a:lnSpc>
              <a:spcPct val="90000"/>
            </a:lnSpc>
            <a:spcBef>
              <a:spcPct val="0"/>
            </a:spcBef>
            <a:spcAft>
              <a:spcPct val="15000"/>
            </a:spcAft>
            <a:buChar char="•"/>
          </a:pPr>
          <a:r>
            <a:rPr lang="en-US" sz="1300" b="0" i="0" u="none" kern="1200"/>
            <a:t>Provide options for treatment of volatile rates and assist with more frequent rate reviews</a:t>
          </a:r>
        </a:p>
        <a:p>
          <a:pPr marL="114300" lvl="1" indent="-114300" algn="l" defTabSz="577850">
            <a:lnSpc>
              <a:spcPct val="90000"/>
            </a:lnSpc>
            <a:spcBef>
              <a:spcPct val="0"/>
            </a:spcBef>
            <a:spcAft>
              <a:spcPct val="15000"/>
            </a:spcAft>
            <a:buChar char="•"/>
          </a:pPr>
          <a:r>
            <a:rPr lang="en-US" sz="1300" b="0" i="0" u="none" kern="1200"/>
            <a:t>Manage </a:t>
          </a:r>
          <a:r>
            <a:rPr lang="en-US" sz="1300" b="0" i="0" u="none" kern="1200" err="1"/>
            <a:t>iLab</a:t>
          </a:r>
          <a:r>
            <a:rPr lang="en-US" sz="1300" b="0" i="0" u="none" kern="1200"/>
            <a:t> adoption and training</a:t>
          </a:r>
        </a:p>
        <a:p>
          <a:pPr marL="114300" lvl="1" indent="-114300" algn="l" defTabSz="577850">
            <a:lnSpc>
              <a:spcPct val="90000"/>
            </a:lnSpc>
            <a:spcBef>
              <a:spcPct val="0"/>
            </a:spcBef>
            <a:spcAft>
              <a:spcPct val="15000"/>
            </a:spcAft>
            <a:buChar char="•"/>
          </a:pPr>
          <a:r>
            <a:rPr lang="en-US" sz="1300" b="0" i="0" u="none" kern="1200"/>
            <a:t>Serve as </a:t>
          </a:r>
          <a:r>
            <a:rPr lang="en-US" sz="1300" b="0" i="1" u="none" kern="1200"/>
            <a:t>ad hoc </a:t>
          </a:r>
          <a:r>
            <a:rPr lang="en-US" sz="1300" b="0" i="0" u="none" kern="1200"/>
            <a:t>members of CFAC</a:t>
          </a:r>
        </a:p>
      </dsp:txBody>
      <dsp:txXfrm>
        <a:off x="5243" y="853042"/>
        <a:ext cx="2009899" cy="4068089"/>
      </dsp:txXfrm>
    </dsp:sp>
    <dsp:sp modelId="{53747923-9154-CC47-AE4A-58951DC845C4}">
      <dsp:nvSpPr>
        <dsp:cNvPr id="0" name=""/>
        <dsp:cNvSpPr/>
      </dsp:nvSpPr>
      <dsp:spPr>
        <a:xfrm>
          <a:off x="2296528" y="183320"/>
          <a:ext cx="2009899" cy="66972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u="sng" kern="1200"/>
            <a:t>OSP Cost Analysis &amp; Compliance Team</a:t>
          </a:r>
        </a:p>
      </dsp:txBody>
      <dsp:txXfrm>
        <a:off x="2296528" y="183320"/>
        <a:ext cx="2009899" cy="669722"/>
      </dsp:txXfrm>
    </dsp:sp>
    <dsp:sp modelId="{FF7D70CC-D206-E041-A5F4-79CE37A731F5}">
      <dsp:nvSpPr>
        <dsp:cNvPr id="0" name=""/>
        <dsp:cNvSpPr/>
      </dsp:nvSpPr>
      <dsp:spPr>
        <a:xfrm>
          <a:off x="2296528" y="853042"/>
          <a:ext cx="2009899" cy="406808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Font typeface="Arial" panose="020B0604020202020204" pitchFamily="34" charset="0"/>
            <a:buChar char="•"/>
          </a:pPr>
          <a:r>
            <a:rPr lang="en-US" sz="1300" b="0" i="0" u="none" kern="1200"/>
            <a:t>Initiate rate reviews on biannual basis</a:t>
          </a:r>
          <a:endParaRPr lang="en-US" sz="1300" kern="1200"/>
        </a:p>
        <a:p>
          <a:pPr marL="114300" lvl="1" indent="-114300" algn="l" defTabSz="577850">
            <a:lnSpc>
              <a:spcPct val="90000"/>
            </a:lnSpc>
            <a:spcBef>
              <a:spcPct val="0"/>
            </a:spcBef>
            <a:spcAft>
              <a:spcPct val="15000"/>
            </a:spcAft>
            <a:buFont typeface="Arial" panose="020B0604020202020204" pitchFamily="34" charset="0"/>
            <a:buChar char="•"/>
          </a:pPr>
          <a:r>
            <a:rPr lang="en-US" sz="1300" b="0" i="0" u="none" kern="1200"/>
            <a:t>Review operating plans and rate development worksheets</a:t>
          </a:r>
          <a:endParaRPr lang="en-US" sz="1300" kern="1200"/>
        </a:p>
        <a:p>
          <a:pPr marL="114300" lvl="1" indent="-114300" algn="l" defTabSz="577850">
            <a:lnSpc>
              <a:spcPct val="90000"/>
            </a:lnSpc>
            <a:spcBef>
              <a:spcPct val="0"/>
            </a:spcBef>
            <a:spcAft>
              <a:spcPct val="15000"/>
            </a:spcAft>
            <a:buChar char="•"/>
          </a:pPr>
          <a:r>
            <a:rPr lang="en-US" sz="1300" b="0" i="0" u="none" kern="1200"/>
            <a:t>Approve rates and provide MOAs</a:t>
          </a:r>
        </a:p>
        <a:p>
          <a:pPr marL="114300" lvl="1" indent="-114300" algn="l" defTabSz="577850">
            <a:lnSpc>
              <a:spcPct val="90000"/>
            </a:lnSpc>
            <a:spcBef>
              <a:spcPct val="0"/>
            </a:spcBef>
            <a:spcAft>
              <a:spcPct val="15000"/>
            </a:spcAft>
            <a:buChar char="•"/>
          </a:pPr>
          <a:r>
            <a:rPr lang="en-US" sz="1300" b="0" i="0" u="none" kern="1200"/>
            <a:t>Ensure compliance to financial policies for recharge centers</a:t>
          </a:r>
        </a:p>
      </dsp:txBody>
      <dsp:txXfrm>
        <a:off x="2296528" y="853042"/>
        <a:ext cx="2009899" cy="4068089"/>
      </dsp:txXfrm>
    </dsp:sp>
    <dsp:sp modelId="{D8E0B274-1404-0947-AD77-05A697DCC73A}">
      <dsp:nvSpPr>
        <dsp:cNvPr id="0" name=""/>
        <dsp:cNvSpPr/>
      </dsp:nvSpPr>
      <dsp:spPr>
        <a:xfrm>
          <a:off x="4587812" y="183320"/>
          <a:ext cx="2009899" cy="66972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b="1" u="sng" kern="1200"/>
            <a:t>Office of Research Technologies (SOM)</a:t>
          </a:r>
        </a:p>
      </dsp:txBody>
      <dsp:txXfrm>
        <a:off x="4587812" y="183320"/>
        <a:ext cx="2009899" cy="669722"/>
      </dsp:txXfrm>
    </dsp:sp>
    <dsp:sp modelId="{225CAA21-F029-8449-AB10-17E6F7367490}">
      <dsp:nvSpPr>
        <dsp:cNvPr id="0" name=""/>
        <dsp:cNvSpPr/>
      </dsp:nvSpPr>
      <dsp:spPr>
        <a:xfrm>
          <a:off x="4587812" y="853042"/>
          <a:ext cx="2009899" cy="406808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en-US" sz="1300" b="0" i="0" u="none" kern="1200"/>
            <a:t>Supports cores with all operational processes, from starting a new core to rate reviews and developing operating plans</a:t>
          </a:r>
          <a:endParaRPr lang="en-US" sz="1300" kern="1200"/>
        </a:p>
        <a:p>
          <a:pPr marL="114300" lvl="1" indent="-114300" algn="l" defTabSz="577850">
            <a:lnSpc>
              <a:spcPct val="90000"/>
            </a:lnSpc>
            <a:spcBef>
              <a:spcPct val="0"/>
            </a:spcBef>
            <a:spcAft>
              <a:spcPct val="15000"/>
            </a:spcAft>
            <a:buChar char="•"/>
          </a:pPr>
          <a:r>
            <a:rPr lang="en-US" sz="1300" b="0" i="0" u="none" kern="1200"/>
            <a:t>The Core Facility Advocacy Committee (CFAC) provides funding</a:t>
          </a:r>
          <a:endParaRPr lang="en-US" sz="1300" i="0" kern="1200"/>
        </a:p>
        <a:p>
          <a:pPr marL="114300" lvl="1" indent="-114300" algn="l" defTabSz="577850">
            <a:lnSpc>
              <a:spcPct val="90000"/>
            </a:lnSpc>
            <a:spcBef>
              <a:spcPct val="0"/>
            </a:spcBef>
            <a:spcAft>
              <a:spcPct val="15000"/>
            </a:spcAft>
            <a:buChar char="•"/>
          </a:pPr>
          <a:r>
            <a:rPr lang="en-US" sz="1300" b="0" i="0" u="none" kern="1200"/>
            <a:t>Advocates within the School of Medicine with a commitment to all cores within the UNC Chapel Hill ecosystem</a:t>
          </a:r>
        </a:p>
        <a:p>
          <a:pPr marL="114300" lvl="1" indent="-114300" algn="l" defTabSz="577850">
            <a:lnSpc>
              <a:spcPct val="90000"/>
            </a:lnSpc>
            <a:spcBef>
              <a:spcPct val="0"/>
            </a:spcBef>
            <a:spcAft>
              <a:spcPct val="15000"/>
            </a:spcAft>
            <a:buChar char="•"/>
          </a:pPr>
          <a:r>
            <a:rPr lang="en-US" sz="1300" b="0" i="0" u="none" kern="1200"/>
            <a:t>Educates core personnel on areas of interest, including providing ABRF membership and supporting grant writing, career development and sustainability initiatives</a:t>
          </a:r>
        </a:p>
      </dsp:txBody>
      <dsp:txXfrm>
        <a:off x="4587812" y="853042"/>
        <a:ext cx="2009899" cy="4068089"/>
      </dsp:txXfrm>
    </dsp:sp>
    <dsp:sp modelId="{BCC8B97B-50FB-B449-93DD-9CF5941024C3}">
      <dsp:nvSpPr>
        <dsp:cNvPr id="0" name=""/>
        <dsp:cNvSpPr/>
      </dsp:nvSpPr>
      <dsp:spPr>
        <a:xfrm>
          <a:off x="6879097" y="183320"/>
          <a:ext cx="2009899" cy="66972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b="1" u="sng" kern="1200" err="1"/>
            <a:t>Lineberger</a:t>
          </a:r>
          <a:r>
            <a:rPr lang="en-US" sz="1400" b="1" u="sng" kern="1200"/>
            <a:t> Comprehensive Cancer Center (SOM) Asst. Director</a:t>
          </a:r>
        </a:p>
      </dsp:txBody>
      <dsp:txXfrm>
        <a:off x="6879097" y="183320"/>
        <a:ext cx="2009899" cy="669722"/>
      </dsp:txXfrm>
    </dsp:sp>
    <dsp:sp modelId="{32CBF166-9F33-4945-B86C-39693E6B3A15}">
      <dsp:nvSpPr>
        <dsp:cNvPr id="0" name=""/>
        <dsp:cNvSpPr/>
      </dsp:nvSpPr>
      <dsp:spPr>
        <a:xfrm>
          <a:off x="6879097" y="853042"/>
          <a:ext cx="2009899" cy="406808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Font typeface="Arial" panose="020B0604020202020204" pitchFamily="34" charset="0"/>
            <a:buChar char="•"/>
          </a:pPr>
          <a:r>
            <a:rPr lang="en-US" sz="1300" b="0" i="0" u="none" kern="1200"/>
            <a:t>Partner with existing recharge centers in LCCC to support operations, finance, funding requests, etc. </a:t>
          </a:r>
          <a:endParaRPr lang="en-US" sz="1300" kern="1200"/>
        </a:p>
        <a:p>
          <a:pPr marL="114300" lvl="1" indent="-114300" algn="l" defTabSz="577850">
            <a:lnSpc>
              <a:spcPct val="90000"/>
            </a:lnSpc>
            <a:spcBef>
              <a:spcPct val="0"/>
            </a:spcBef>
            <a:spcAft>
              <a:spcPct val="15000"/>
            </a:spcAft>
            <a:buChar char="•"/>
          </a:pPr>
          <a:r>
            <a:rPr lang="en-US" sz="1300" b="0" i="0" u="none" kern="1200"/>
            <a:t>Consult on core management and business process improvement</a:t>
          </a:r>
        </a:p>
        <a:p>
          <a:pPr marL="114300" lvl="1" indent="-114300" algn="l" defTabSz="577850">
            <a:lnSpc>
              <a:spcPct val="90000"/>
            </a:lnSpc>
            <a:spcBef>
              <a:spcPct val="0"/>
            </a:spcBef>
            <a:spcAft>
              <a:spcPct val="15000"/>
            </a:spcAft>
            <a:buChar char="•"/>
          </a:pPr>
          <a:r>
            <a:rPr lang="en-US" sz="1300" b="0" i="0" u="none" kern="1200"/>
            <a:t>Assist with solutions for marketing core facility services</a:t>
          </a:r>
        </a:p>
        <a:p>
          <a:pPr marL="114300" lvl="1" indent="-114300" algn="l" defTabSz="577850">
            <a:lnSpc>
              <a:spcPct val="90000"/>
            </a:lnSpc>
            <a:spcBef>
              <a:spcPct val="0"/>
            </a:spcBef>
            <a:spcAft>
              <a:spcPct val="15000"/>
            </a:spcAft>
            <a:buChar char="•"/>
          </a:pPr>
          <a:r>
            <a:rPr lang="en-US" sz="1300" b="0" i="0" u="none" kern="1200"/>
            <a:t>Serve as </a:t>
          </a:r>
          <a:r>
            <a:rPr lang="en-US" sz="1300" b="0" i="1" u="none" kern="1200"/>
            <a:t>ad hoc </a:t>
          </a:r>
          <a:r>
            <a:rPr lang="en-US" sz="1300" b="0" i="0" u="none" kern="1200"/>
            <a:t>member of CFAC</a:t>
          </a:r>
        </a:p>
      </dsp:txBody>
      <dsp:txXfrm>
        <a:off x="6879097" y="853042"/>
        <a:ext cx="2009899" cy="4068089"/>
      </dsp:txXfrm>
    </dsp:sp>
    <dsp:sp modelId="{C6F18529-AE7F-D04C-A4FA-73560941A6B3}">
      <dsp:nvSpPr>
        <dsp:cNvPr id="0" name=""/>
        <dsp:cNvSpPr/>
      </dsp:nvSpPr>
      <dsp:spPr>
        <a:xfrm>
          <a:off x="9170382" y="183320"/>
          <a:ext cx="2009899" cy="66972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b="1" u="sng" kern="1200"/>
            <a:t>UNC College of Arts and Sciences Exec. Director</a:t>
          </a:r>
        </a:p>
      </dsp:txBody>
      <dsp:txXfrm>
        <a:off x="9170382" y="183320"/>
        <a:ext cx="2009899" cy="669722"/>
      </dsp:txXfrm>
    </dsp:sp>
    <dsp:sp modelId="{DA2B51A3-37F8-E348-AD40-18FC7D6FFEC7}">
      <dsp:nvSpPr>
        <dsp:cNvPr id="0" name=""/>
        <dsp:cNvSpPr/>
      </dsp:nvSpPr>
      <dsp:spPr>
        <a:xfrm>
          <a:off x="9170382" y="853042"/>
          <a:ext cx="2009899" cy="406808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Font typeface="Arial" panose="020B0604020202020204" pitchFamily="34" charset="0"/>
            <a:buChar char="•"/>
          </a:pPr>
          <a:r>
            <a:rPr lang="en-US" sz="1300" b="0" i="0" u="none" kern="1200"/>
            <a:t>Partner with existing recharge centers in CAS to support operations, finance, funding requests, etc. </a:t>
          </a:r>
          <a:endParaRPr lang="en-US" sz="1300" kern="1200"/>
        </a:p>
        <a:p>
          <a:pPr marL="114300" lvl="1" indent="-114300" algn="l" defTabSz="577850">
            <a:lnSpc>
              <a:spcPct val="90000"/>
            </a:lnSpc>
            <a:spcBef>
              <a:spcPct val="0"/>
            </a:spcBef>
            <a:spcAft>
              <a:spcPct val="15000"/>
            </a:spcAft>
            <a:buChar char="•"/>
          </a:pPr>
          <a:r>
            <a:rPr lang="en-US" sz="1300" b="0" i="0" u="none" kern="1200"/>
            <a:t>Consult on core management and business process improvement</a:t>
          </a:r>
        </a:p>
        <a:p>
          <a:pPr marL="114300" lvl="1" indent="-114300" algn="l" defTabSz="577850">
            <a:lnSpc>
              <a:spcPct val="90000"/>
            </a:lnSpc>
            <a:spcBef>
              <a:spcPct val="0"/>
            </a:spcBef>
            <a:spcAft>
              <a:spcPct val="15000"/>
            </a:spcAft>
            <a:buChar char="•"/>
          </a:pPr>
          <a:r>
            <a:rPr lang="en-US" sz="1300" b="0" i="0" u="none" kern="1200"/>
            <a:t>Assist with solutions for marketing core facility services</a:t>
          </a:r>
        </a:p>
        <a:p>
          <a:pPr marL="114300" lvl="1" indent="-114300" algn="l" defTabSz="577850">
            <a:lnSpc>
              <a:spcPct val="90000"/>
            </a:lnSpc>
            <a:spcBef>
              <a:spcPct val="0"/>
            </a:spcBef>
            <a:spcAft>
              <a:spcPct val="15000"/>
            </a:spcAft>
            <a:buChar char="•"/>
          </a:pPr>
          <a:r>
            <a:rPr lang="en-US" sz="1300" b="0" i="0" u="none" kern="1200"/>
            <a:t>Serve as liaison with Research Core Development Team (OSP/VCR) and ORT (SOM)</a:t>
          </a:r>
        </a:p>
        <a:p>
          <a:pPr marL="114300" lvl="1" indent="-114300" algn="l" defTabSz="577850">
            <a:lnSpc>
              <a:spcPct val="90000"/>
            </a:lnSpc>
            <a:spcBef>
              <a:spcPct val="0"/>
            </a:spcBef>
            <a:spcAft>
              <a:spcPct val="15000"/>
            </a:spcAft>
            <a:buChar char="•"/>
          </a:pPr>
          <a:r>
            <a:rPr lang="en-US" sz="1300" b="0" i="0" u="none" kern="1200"/>
            <a:t>Serve as </a:t>
          </a:r>
          <a:r>
            <a:rPr lang="en-US" sz="1300" b="0" i="1" u="none" kern="1200"/>
            <a:t>ad hoc </a:t>
          </a:r>
          <a:r>
            <a:rPr lang="en-US" sz="1300" b="0" i="0" u="none" kern="1200"/>
            <a:t>member of CFAC</a:t>
          </a:r>
        </a:p>
      </dsp:txBody>
      <dsp:txXfrm>
        <a:off x="9170382" y="853042"/>
        <a:ext cx="2009899" cy="406808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1F6FA0-9760-45F5-BE04-5DFA6CFBE050}">
      <dsp:nvSpPr>
        <dsp:cNvPr id="0" name=""/>
        <dsp:cNvSpPr/>
      </dsp:nvSpPr>
      <dsp:spPr>
        <a:xfrm>
          <a:off x="1975746" y="1418109"/>
          <a:ext cx="1802478" cy="1559217"/>
        </a:xfrm>
        <a:prstGeom prst="hexagon">
          <a:avLst>
            <a:gd name="adj" fmla="val 28570"/>
            <a:gd name="vf" fmla="val 115470"/>
          </a:avLst>
        </a:prstGeom>
        <a:solidFill>
          <a:srgbClr val="015596">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a:solidFill>
                <a:sysClr val="window" lastClr="FFFFFF"/>
              </a:solidFill>
              <a:latin typeface="Calibri" panose="020F0502020204030204"/>
              <a:ea typeface="+mn-ea"/>
              <a:cs typeface="+mn-cs"/>
            </a:rPr>
            <a:t>Plan Elements</a:t>
          </a:r>
        </a:p>
      </dsp:txBody>
      <dsp:txXfrm>
        <a:off x="2274442" y="1676493"/>
        <a:ext cx="1205086" cy="1042449"/>
      </dsp:txXfrm>
    </dsp:sp>
    <dsp:sp modelId="{8D62436C-F898-484A-B83C-7621C8CF60E2}">
      <dsp:nvSpPr>
        <dsp:cNvPr id="0" name=""/>
        <dsp:cNvSpPr/>
      </dsp:nvSpPr>
      <dsp:spPr>
        <a:xfrm>
          <a:off x="3104444" y="672129"/>
          <a:ext cx="680069" cy="585970"/>
        </a:xfrm>
        <a:prstGeom prst="hexagon">
          <a:avLst>
            <a:gd name="adj" fmla="val 28900"/>
            <a:gd name="vf" fmla="val 115470"/>
          </a:avLst>
        </a:prstGeom>
        <a:solidFill>
          <a:srgbClr val="014273">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EF26B209-332F-4C47-9FF6-D8B2E7074BFA}">
      <dsp:nvSpPr>
        <dsp:cNvPr id="0" name=""/>
        <dsp:cNvSpPr/>
      </dsp:nvSpPr>
      <dsp:spPr>
        <a:xfrm>
          <a:off x="2141781" y="0"/>
          <a:ext cx="1477118" cy="1277881"/>
        </a:xfrm>
        <a:prstGeom prst="hexagon">
          <a:avLst>
            <a:gd name="adj" fmla="val 28570"/>
            <a:gd name="vf" fmla="val 115470"/>
          </a:avLst>
        </a:prstGeom>
        <a:solidFill>
          <a:srgbClr val="014273">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a:solidFill>
                <a:sysClr val="window" lastClr="FFFFFF"/>
              </a:solidFill>
              <a:latin typeface="Calibri" panose="020F0502020204030204"/>
              <a:ea typeface="+mn-ea"/>
              <a:cs typeface="+mn-cs"/>
            </a:rPr>
            <a:t>Data Type</a:t>
          </a:r>
        </a:p>
      </dsp:txBody>
      <dsp:txXfrm>
        <a:off x="2386571" y="211772"/>
        <a:ext cx="987538" cy="854337"/>
      </dsp:txXfrm>
    </dsp:sp>
    <dsp:sp modelId="{6B3D95AC-D2EA-4884-AFC2-5151D61837EB}">
      <dsp:nvSpPr>
        <dsp:cNvPr id="0" name=""/>
        <dsp:cNvSpPr/>
      </dsp:nvSpPr>
      <dsp:spPr>
        <a:xfrm>
          <a:off x="3898139" y="1767581"/>
          <a:ext cx="680069" cy="585970"/>
        </a:xfrm>
        <a:prstGeom prst="hexagon">
          <a:avLst>
            <a:gd name="adj" fmla="val 28900"/>
            <a:gd name="vf" fmla="val 115470"/>
          </a:avLst>
        </a:prstGeom>
        <a:solidFill>
          <a:srgbClr val="014273">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0C3B4C52-A752-43D4-89A8-B989C6111639}">
      <dsp:nvSpPr>
        <dsp:cNvPr id="0" name=""/>
        <dsp:cNvSpPr/>
      </dsp:nvSpPr>
      <dsp:spPr>
        <a:xfrm>
          <a:off x="3496470" y="785982"/>
          <a:ext cx="1477118" cy="1277881"/>
        </a:xfrm>
        <a:prstGeom prst="hexagon">
          <a:avLst>
            <a:gd name="adj" fmla="val 28570"/>
            <a:gd name="vf" fmla="val 115470"/>
          </a:avLst>
        </a:prstGeom>
        <a:solidFill>
          <a:srgbClr val="014273">
            <a:hueOff val="-1369744"/>
            <a:satOff val="-2741"/>
            <a:lumOff val="55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a:solidFill>
                <a:sysClr val="window" lastClr="FFFFFF"/>
              </a:solidFill>
              <a:latin typeface="Calibri" panose="020F0502020204030204"/>
              <a:ea typeface="+mn-ea"/>
              <a:cs typeface="+mn-cs"/>
            </a:rPr>
            <a:t>Related tools, Software and/or Code</a:t>
          </a:r>
        </a:p>
      </dsp:txBody>
      <dsp:txXfrm>
        <a:off x="3741260" y="997754"/>
        <a:ext cx="987538" cy="854337"/>
      </dsp:txXfrm>
    </dsp:sp>
    <dsp:sp modelId="{4885D939-1ABA-4464-8ACC-F604BC62A034}">
      <dsp:nvSpPr>
        <dsp:cNvPr id="0" name=""/>
        <dsp:cNvSpPr/>
      </dsp:nvSpPr>
      <dsp:spPr>
        <a:xfrm>
          <a:off x="3346788" y="3004141"/>
          <a:ext cx="680069" cy="585970"/>
        </a:xfrm>
        <a:prstGeom prst="hexagon">
          <a:avLst>
            <a:gd name="adj" fmla="val 28900"/>
            <a:gd name="vf" fmla="val 115470"/>
          </a:avLst>
        </a:prstGeom>
        <a:solidFill>
          <a:srgbClr val="014273">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370269B5-B94A-4081-A40D-9D447F4684C6}">
      <dsp:nvSpPr>
        <dsp:cNvPr id="0" name=""/>
        <dsp:cNvSpPr/>
      </dsp:nvSpPr>
      <dsp:spPr>
        <a:xfrm>
          <a:off x="3496470" y="2331133"/>
          <a:ext cx="1477118" cy="1277881"/>
        </a:xfrm>
        <a:prstGeom prst="hexagon">
          <a:avLst>
            <a:gd name="adj" fmla="val 28570"/>
            <a:gd name="vf" fmla="val 115470"/>
          </a:avLst>
        </a:prstGeom>
        <a:solidFill>
          <a:srgbClr val="014273">
            <a:hueOff val="-2739489"/>
            <a:satOff val="-5481"/>
            <a:lumOff val="110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a:solidFill>
                <a:sysClr val="window" lastClr="FFFFFF"/>
              </a:solidFill>
              <a:latin typeface="Calibri" panose="020F0502020204030204"/>
              <a:ea typeface="+mn-ea"/>
              <a:cs typeface="+mn-cs"/>
            </a:rPr>
            <a:t>Standards</a:t>
          </a:r>
        </a:p>
      </dsp:txBody>
      <dsp:txXfrm>
        <a:off x="3741260" y="2542905"/>
        <a:ext cx="987538" cy="854337"/>
      </dsp:txXfrm>
    </dsp:sp>
    <dsp:sp modelId="{16643660-2E9A-4EDC-A818-53B9B61CBFC5}">
      <dsp:nvSpPr>
        <dsp:cNvPr id="0" name=""/>
        <dsp:cNvSpPr/>
      </dsp:nvSpPr>
      <dsp:spPr>
        <a:xfrm>
          <a:off x="1979101" y="3132501"/>
          <a:ext cx="680069" cy="585970"/>
        </a:xfrm>
        <a:prstGeom prst="hexagon">
          <a:avLst>
            <a:gd name="adj" fmla="val 28900"/>
            <a:gd name="vf" fmla="val 115470"/>
          </a:avLst>
        </a:prstGeom>
        <a:solidFill>
          <a:srgbClr val="014273">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EAA0D9A6-CD45-4C44-AF5E-13442D586C48}">
      <dsp:nvSpPr>
        <dsp:cNvPr id="0" name=""/>
        <dsp:cNvSpPr/>
      </dsp:nvSpPr>
      <dsp:spPr>
        <a:xfrm>
          <a:off x="2070953" y="3117994"/>
          <a:ext cx="1618774" cy="1277881"/>
        </a:xfrm>
        <a:prstGeom prst="hexagon">
          <a:avLst>
            <a:gd name="adj" fmla="val 28570"/>
            <a:gd name="vf" fmla="val 115470"/>
          </a:avLst>
        </a:prstGeom>
        <a:solidFill>
          <a:srgbClr val="014273">
            <a:hueOff val="-4109234"/>
            <a:satOff val="-8222"/>
            <a:lumOff val="165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a:solidFill>
                <a:sysClr val="window" lastClr="FFFFFF"/>
              </a:solidFill>
              <a:latin typeface="Calibri" panose="020F0502020204030204"/>
              <a:ea typeface="+mn-ea"/>
              <a:cs typeface="+mn-cs"/>
            </a:rPr>
            <a:t>Data Preservation, Access and Associated Timelines</a:t>
          </a:r>
        </a:p>
      </dsp:txBody>
      <dsp:txXfrm>
        <a:off x="2327548" y="3320553"/>
        <a:ext cx="1105584" cy="872763"/>
      </dsp:txXfrm>
    </dsp:sp>
    <dsp:sp modelId="{08DC4337-7772-4CE8-B305-72F701F7ADBA}">
      <dsp:nvSpPr>
        <dsp:cNvPr id="0" name=""/>
        <dsp:cNvSpPr/>
      </dsp:nvSpPr>
      <dsp:spPr>
        <a:xfrm>
          <a:off x="1172408" y="2037488"/>
          <a:ext cx="680069" cy="585970"/>
        </a:xfrm>
        <a:prstGeom prst="hexagon">
          <a:avLst>
            <a:gd name="adj" fmla="val 28900"/>
            <a:gd name="vf" fmla="val 115470"/>
          </a:avLst>
        </a:prstGeom>
        <a:solidFill>
          <a:srgbClr val="014273">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521768B5-C18E-4652-97A9-0D7DC290E4D4}">
      <dsp:nvSpPr>
        <dsp:cNvPr id="0" name=""/>
        <dsp:cNvSpPr/>
      </dsp:nvSpPr>
      <dsp:spPr>
        <a:xfrm>
          <a:off x="544855" y="2332012"/>
          <a:ext cx="1708302" cy="1277881"/>
        </a:xfrm>
        <a:prstGeom prst="hexagon">
          <a:avLst>
            <a:gd name="adj" fmla="val 28570"/>
            <a:gd name="vf" fmla="val 115470"/>
          </a:avLst>
        </a:prstGeom>
        <a:solidFill>
          <a:srgbClr val="014273">
            <a:hueOff val="-5478978"/>
            <a:satOff val="-10962"/>
            <a:lumOff val="220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a:solidFill>
                <a:sysClr val="window" lastClr="FFFFFF"/>
              </a:solidFill>
              <a:latin typeface="Calibri" panose="020F0502020204030204"/>
              <a:ea typeface="+mn-ea"/>
              <a:cs typeface="+mn-cs"/>
            </a:rPr>
            <a:t>Access, Distribution, or Reuse Considerations</a:t>
          </a:r>
        </a:p>
      </dsp:txBody>
      <dsp:txXfrm>
        <a:off x="808910" y="2529536"/>
        <a:ext cx="1180192" cy="882833"/>
      </dsp:txXfrm>
    </dsp:sp>
    <dsp:sp modelId="{92FDB9F9-32BB-4B10-B506-22B57847621F}">
      <dsp:nvSpPr>
        <dsp:cNvPr id="0" name=""/>
        <dsp:cNvSpPr/>
      </dsp:nvSpPr>
      <dsp:spPr>
        <a:xfrm>
          <a:off x="780802" y="784224"/>
          <a:ext cx="1477118" cy="1277881"/>
        </a:xfrm>
        <a:prstGeom prst="hexagon">
          <a:avLst>
            <a:gd name="adj" fmla="val 28570"/>
            <a:gd name="vf" fmla="val 115470"/>
          </a:avLst>
        </a:prstGeom>
        <a:solidFill>
          <a:srgbClr val="014273">
            <a:hueOff val="-6848722"/>
            <a:satOff val="-13703"/>
            <a:lumOff val="275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a:solidFill>
                <a:sysClr val="window" lastClr="FFFFFF"/>
              </a:solidFill>
              <a:latin typeface="Calibri" panose="020F0502020204030204"/>
              <a:ea typeface="+mn-ea"/>
              <a:cs typeface="+mn-cs"/>
            </a:rPr>
            <a:t>Oversight of Data Management and Sharing</a:t>
          </a:r>
        </a:p>
      </dsp:txBody>
      <dsp:txXfrm>
        <a:off x="1025592" y="995996"/>
        <a:ext cx="987538" cy="85433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902553-6654-44E9-87AC-42897156D604}">
      <dsp:nvSpPr>
        <dsp:cNvPr id="0" name=""/>
        <dsp:cNvSpPr/>
      </dsp:nvSpPr>
      <dsp:spPr>
        <a:xfrm>
          <a:off x="0" y="526"/>
          <a:ext cx="1049610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205B79-B75D-4E04-8ADE-EF2A01B6FA73}">
      <dsp:nvSpPr>
        <dsp:cNvPr id="0" name=""/>
        <dsp:cNvSpPr/>
      </dsp:nvSpPr>
      <dsp:spPr>
        <a:xfrm>
          <a:off x="0" y="526"/>
          <a:ext cx="10496107" cy="6154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110 official recharge centers; approx. 125 total research cores​</a:t>
          </a:r>
        </a:p>
      </dsp:txBody>
      <dsp:txXfrm>
        <a:off x="0" y="526"/>
        <a:ext cx="10496107" cy="615472"/>
      </dsp:txXfrm>
    </dsp:sp>
    <dsp:sp modelId="{11F361CA-3398-4051-94E6-30AE9EABE328}">
      <dsp:nvSpPr>
        <dsp:cNvPr id="0" name=""/>
        <dsp:cNvSpPr/>
      </dsp:nvSpPr>
      <dsp:spPr>
        <a:xfrm>
          <a:off x="0" y="615998"/>
          <a:ext cx="1049610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7FA5B0-DB22-46DB-8E05-A8871508B50C}">
      <dsp:nvSpPr>
        <dsp:cNvPr id="0" name=""/>
        <dsp:cNvSpPr/>
      </dsp:nvSpPr>
      <dsp:spPr>
        <a:xfrm>
          <a:off x="0" y="615998"/>
          <a:ext cx="10496107" cy="6154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Total Revenue Generated: $43 million ($41 million FY2022) ​</a:t>
          </a:r>
        </a:p>
      </dsp:txBody>
      <dsp:txXfrm>
        <a:off x="0" y="615998"/>
        <a:ext cx="10496107" cy="615472"/>
      </dsp:txXfrm>
    </dsp:sp>
    <dsp:sp modelId="{EBD800CF-F788-4A35-9259-1C0ABC0ED65D}">
      <dsp:nvSpPr>
        <dsp:cNvPr id="0" name=""/>
        <dsp:cNvSpPr/>
      </dsp:nvSpPr>
      <dsp:spPr>
        <a:xfrm>
          <a:off x="0" y="1231471"/>
          <a:ext cx="1049610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651428-217A-4F14-BA18-FE800D02D361}">
      <dsp:nvSpPr>
        <dsp:cNvPr id="0" name=""/>
        <dsp:cNvSpPr/>
      </dsp:nvSpPr>
      <dsp:spPr>
        <a:xfrm>
          <a:off x="0" y="1231471"/>
          <a:ext cx="10496107" cy="6154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Research Supported:​</a:t>
          </a:r>
        </a:p>
      </dsp:txBody>
      <dsp:txXfrm>
        <a:off x="0" y="1231471"/>
        <a:ext cx="10496107" cy="615472"/>
      </dsp:txXfrm>
    </dsp:sp>
    <dsp:sp modelId="{C65963A6-FED1-46D6-8653-A94841A91BE7}">
      <dsp:nvSpPr>
        <dsp:cNvPr id="0" name=""/>
        <dsp:cNvSpPr/>
      </dsp:nvSpPr>
      <dsp:spPr>
        <a:xfrm>
          <a:off x="0" y="1846944"/>
          <a:ext cx="1049610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931762-B00F-42E4-802F-56E6C4236B00}">
      <dsp:nvSpPr>
        <dsp:cNvPr id="0" name=""/>
        <dsp:cNvSpPr/>
      </dsp:nvSpPr>
      <dsp:spPr>
        <a:xfrm>
          <a:off x="0" y="1846944"/>
          <a:ext cx="10496107" cy="6154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	700 labs on campus​</a:t>
          </a:r>
        </a:p>
      </dsp:txBody>
      <dsp:txXfrm>
        <a:off x="0" y="1846944"/>
        <a:ext cx="10496107" cy="615472"/>
      </dsp:txXfrm>
    </dsp:sp>
    <dsp:sp modelId="{F99FFE23-94A6-478C-8CF4-F9762EE2A01C}">
      <dsp:nvSpPr>
        <dsp:cNvPr id="0" name=""/>
        <dsp:cNvSpPr/>
      </dsp:nvSpPr>
      <dsp:spPr>
        <a:xfrm>
          <a:off x="0" y="2462416"/>
          <a:ext cx="1049610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1AE1E1-E754-43D9-AAF7-0A6480D11557}">
      <dsp:nvSpPr>
        <dsp:cNvPr id="0" name=""/>
        <dsp:cNvSpPr/>
      </dsp:nvSpPr>
      <dsp:spPr>
        <a:xfrm>
          <a:off x="0" y="2462416"/>
          <a:ext cx="10496107" cy="6154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	40 external universities​</a:t>
          </a:r>
        </a:p>
      </dsp:txBody>
      <dsp:txXfrm>
        <a:off x="0" y="2462416"/>
        <a:ext cx="10496107" cy="615472"/>
      </dsp:txXfrm>
    </dsp:sp>
    <dsp:sp modelId="{BF735083-5999-4D29-9F30-85E78697E399}">
      <dsp:nvSpPr>
        <dsp:cNvPr id="0" name=""/>
        <dsp:cNvSpPr/>
      </dsp:nvSpPr>
      <dsp:spPr>
        <a:xfrm>
          <a:off x="0" y="3077889"/>
          <a:ext cx="1049610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EE297EB-6F61-4C90-AFC9-6A1738A15949}">
      <dsp:nvSpPr>
        <dsp:cNvPr id="0" name=""/>
        <dsp:cNvSpPr/>
      </dsp:nvSpPr>
      <dsp:spPr>
        <a:xfrm>
          <a:off x="0" y="3077889"/>
          <a:ext cx="10496107" cy="6154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	40 external businesses​</a:t>
          </a:r>
        </a:p>
      </dsp:txBody>
      <dsp:txXfrm>
        <a:off x="0" y="3077889"/>
        <a:ext cx="10496107" cy="615472"/>
      </dsp:txXfrm>
    </dsp:sp>
    <dsp:sp modelId="{57D59485-E926-421F-B669-7B117B9B7F1D}">
      <dsp:nvSpPr>
        <dsp:cNvPr id="0" name=""/>
        <dsp:cNvSpPr/>
      </dsp:nvSpPr>
      <dsp:spPr>
        <a:xfrm>
          <a:off x="0" y="3693362"/>
          <a:ext cx="1049610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099160-3812-46E6-8090-7A723307D2AF}">
      <dsp:nvSpPr>
        <dsp:cNvPr id="0" name=""/>
        <dsp:cNvSpPr/>
      </dsp:nvSpPr>
      <dsp:spPr>
        <a:xfrm>
          <a:off x="0" y="3693362"/>
          <a:ext cx="10496107" cy="6154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endParaRPr lang="en-US" sz="2800" kern="1200" dirty="0"/>
        </a:p>
      </dsp:txBody>
      <dsp:txXfrm>
        <a:off x="0" y="3693362"/>
        <a:ext cx="10496107" cy="61547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32A852-0C2A-4BED-92EB-C62266D7B272}">
      <dsp:nvSpPr>
        <dsp:cNvPr id="0" name=""/>
        <dsp:cNvSpPr/>
      </dsp:nvSpPr>
      <dsp:spPr>
        <a:xfrm>
          <a:off x="0" y="328467"/>
          <a:ext cx="10496107" cy="89302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4615" tIns="437388" rIns="814615"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dirty="0"/>
            <a:t>Thank you!</a:t>
          </a:r>
        </a:p>
      </dsp:txBody>
      <dsp:txXfrm>
        <a:off x="0" y="328467"/>
        <a:ext cx="10496107" cy="893025"/>
      </dsp:txXfrm>
    </dsp:sp>
    <dsp:sp modelId="{3A88F931-AE70-4859-9A1E-10426E3DBB36}">
      <dsp:nvSpPr>
        <dsp:cNvPr id="0" name=""/>
        <dsp:cNvSpPr/>
      </dsp:nvSpPr>
      <dsp:spPr>
        <a:xfrm>
          <a:off x="524805" y="18507"/>
          <a:ext cx="7347274" cy="6199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7709" tIns="0" rIns="277709" bIns="0" numCol="1" spcCol="1270" anchor="ctr" anchorCtr="0">
          <a:noAutofit/>
        </a:bodyPr>
        <a:lstStyle/>
        <a:p>
          <a:pPr marL="0" lvl="0" indent="0" algn="l" defTabSz="933450">
            <a:lnSpc>
              <a:spcPct val="90000"/>
            </a:lnSpc>
            <a:spcBef>
              <a:spcPct val="0"/>
            </a:spcBef>
            <a:spcAft>
              <a:spcPct val="35000"/>
            </a:spcAft>
            <a:buNone/>
          </a:pPr>
          <a:r>
            <a:rPr lang="en-US" sz="2100" kern="1200"/>
            <a:t>58 core tours CY2023</a:t>
          </a:r>
        </a:p>
      </dsp:txBody>
      <dsp:txXfrm>
        <a:off x="555067" y="48769"/>
        <a:ext cx="7286750" cy="559396"/>
      </dsp:txXfrm>
    </dsp:sp>
    <dsp:sp modelId="{EBF96A88-4CF4-4E1B-B544-1929D9FBD5B0}">
      <dsp:nvSpPr>
        <dsp:cNvPr id="0" name=""/>
        <dsp:cNvSpPr/>
      </dsp:nvSpPr>
      <dsp:spPr>
        <a:xfrm>
          <a:off x="0" y="1644853"/>
          <a:ext cx="10496107" cy="2646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4615" tIns="437388" rIns="814615"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dirty="0"/>
            <a:t>Thursday September 27 - Friday September 28 </a:t>
          </a:r>
        </a:p>
        <a:p>
          <a:pPr marL="228600" lvl="1" indent="-228600" algn="l" defTabSz="933450">
            <a:lnSpc>
              <a:spcPct val="90000"/>
            </a:lnSpc>
            <a:spcBef>
              <a:spcPct val="0"/>
            </a:spcBef>
            <a:spcAft>
              <a:spcPct val="15000"/>
            </a:spcAft>
            <a:buChar char="•"/>
          </a:pPr>
          <a:r>
            <a:rPr lang="en-US" sz="2100" kern="1200" dirty="0">
              <a:hlinkClick xmlns:r="http://schemas.openxmlformats.org/officeDocument/2006/relationships" r:id="rId1"/>
            </a:rPr>
            <a:t>https://symposium.web.unc.edu/</a:t>
          </a:r>
          <a:r>
            <a:rPr lang="en-US" sz="2100" kern="1200" dirty="0"/>
            <a:t>  </a:t>
          </a:r>
        </a:p>
        <a:p>
          <a:pPr marL="228600" lvl="1" indent="-228600" algn="l" defTabSz="933450">
            <a:lnSpc>
              <a:spcPct val="90000"/>
            </a:lnSpc>
            <a:spcBef>
              <a:spcPct val="0"/>
            </a:spcBef>
            <a:spcAft>
              <a:spcPct val="15000"/>
            </a:spcAft>
            <a:buChar char="•"/>
          </a:pPr>
          <a:r>
            <a:rPr lang="en-US" sz="2100" kern="1200" dirty="0"/>
            <a:t>RCD Updates and Initiatives</a:t>
          </a:r>
        </a:p>
        <a:p>
          <a:pPr marL="228600" lvl="1" indent="-228600" algn="l" defTabSz="933450">
            <a:lnSpc>
              <a:spcPct val="90000"/>
            </a:lnSpc>
            <a:spcBef>
              <a:spcPct val="0"/>
            </a:spcBef>
            <a:spcAft>
              <a:spcPct val="15000"/>
            </a:spcAft>
            <a:buChar char="•"/>
          </a:pPr>
          <a:r>
            <a:rPr lang="en-US" sz="2100" kern="1200" dirty="0"/>
            <a:t>Rate Reviews (OSP CAC and RCD)</a:t>
          </a:r>
        </a:p>
        <a:p>
          <a:pPr marL="228600" lvl="1" indent="-228600" algn="l" defTabSz="933450">
            <a:lnSpc>
              <a:spcPct val="90000"/>
            </a:lnSpc>
            <a:spcBef>
              <a:spcPct val="0"/>
            </a:spcBef>
            <a:spcAft>
              <a:spcPct val="15000"/>
            </a:spcAft>
            <a:buChar char="•"/>
          </a:pPr>
          <a:r>
            <a:rPr lang="en-US" sz="2100" kern="1200" dirty="0"/>
            <a:t>Contracts with External Customers</a:t>
          </a:r>
        </a:p>
        <a:p>
          <a:pPr marL="228600" lvl="1" indent="-228600" algn="l" defTabSz="933450">
            <a:lnSpc>
              <a:spcPct val="90000"/>
            </a:lnSpc>
            <a:spcBef>
              <a:spcPct val="0"/>
            </a:spcBef>
            <a:spcAft>
              <a:spcPct val="15000"/>
            </a:spcAft>
            <a:buChar char="•"/>
          </a:pPr>
          <a:r>
            <a:rPr lang="en-US" sz="2100" kern="1200" dirty="0"/>
            <a:t> iLab:  General Info, Tips, and Tricks </a:t>
          </a:r>
        </a:p>
      </dsp:txBody>
      <dsp:txXfrm>
        <a:off x="0" y="1644853"/>
        <a:ext cx="10496107" cy="2646000"/>
      </dsp:txXfrm>
    </dsp:sp>
    <dsp:sp modelId="{C1F0D6FC-F28A-439C-969B-5A8D0806B101}">
      <dsp:nvSpPr>
        <dsp:cNvPr id="0" name=""/>
        <dsp:cNvSpPr/>
      </dsp:nvSpPr>
      <dsp:spPr>
        <a:xfrm>
          <a:off x="524805" y="1334893"/>
          <a:ext cx="7347274" cy="6199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7709" tIns="0" rIns="277709" bIns="0" numCol="1" spcCol="1270" anchor="ctr" anchorCtr="0">
          <a:noAutofit/>
        </a:bodyPr>
        <a:lstStyle/>
        <a:p>
          <a:pPr marL="0" lvl="0" indent="0" algn="l" defTabSz="933450">
            <a:lnSpc>
              <a:spcPct val="90000"/>
            </a:lnSpc>
            <a:spcBef>
              <a:spcPct val="0"/>
            </a:spcBef>
            <a:spcAft>
              <a:spcPct val="35000"/>
            </a:spcAft>
            <a:buNone/>
          </a:pPr>
          <a:r>
            <a:rPr lang="en-US" sz="2100" kern="1200"/>
            <a:t>UNC Symposium for Research Administrators </a:t>
          </a:r>
        </a:p>
      </dsp:txBody>
      <dsp:txXfrm>
        <a:off x="555067" y="1365155"/>
        <a:ext cx="7286750" cy="55939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3DB8A6-0130-439C-97DE-D143FC9FE435}">
      <dsp:nvSpPr>
        <dsp:cNvPr id="0" name=""/>
        <dsp:cNvSpPr/>
      </dsp:nvSpPr>
      <dsp:spPr>
        <a:xfrm>
          <a:off x="0" y="3366"/>
          <a:ext cx="10496107" cy="71710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329F591-6733-410E-A6F9-DA777169AA6A}">
      <dsp:nvSpPr>
        <dsp:cNvPr id="0" name=""/>
        <dsp:cNvSpPr/>
      </dsp:nvSpPr>
      <dsp:spPr>
        <a:xfrm>
          <a:off x="216924" y="164715"/>
          <a:ext cx="394407" cy="39440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1FD9B17-F694-400C-9098-2ABAD16AE6E8}">
      <dsp:nvSpPr>
        <dsp:cNvPr id="0" name=""/>
        <dsp:cNvSpPr/>
      </dsp:nvSpPr>
      <dsp:spPr>
        <a:xfrm>
          <a:off x="828255" y="3366"/>
          <a:ext cx="9667851" cy="7171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5894" tIns="75894" rIns="75894" bIns="75894" numCol="1" spcCol="1270" anchor="ctr" anchorCtr="0">
          <a:noAutofit/>
        </a:bodyPr>
        <a:lstStyle/>
        <a:p>
          <a:pPr marL="0" lvl="0" indent="0" algn="l" defTabSz="844550">
            <a:lnSpc>
              <a:spcPct val="100000"/>
            </a:lnSpc>
            <a:spcBef>
              <a:spcPct val="0"/>
            </a:spcBef>
            <a:spcAft>
              <a:spcPct val="35000"/>
            </a:spcAft>
            <a:buNone/>
          </a:pPr>
          <a:r>
            <a:rPr lang="en-US" sz="1900" kern="1200"/>
            <a:t>OSP Cost Analysis and Compliance Team performs reviews </a:t>
          </a:r>
        </a:p>
      </dsp:txBody>
      <dsp:txXfrm>
        <a:off x="828255" y="3366"/>
        <a:ext cx="9667851" cy="717104"/>
      </dsp:txXfrm>
    </dsp:sp>
    <dsp:sp modelId="{19E2E131-F129-459A-A2B1-FF351502C04A}">
      <dsp:nvSpPr>
        <dsp:cNvPr id="0" name=""/>
        <dsp:cNvSpPr/>
      </dsp:nvSpPr>
      <dsp:spPr>
        <a:xfrm>
          <a:off x="0" y="899747"/>
          <a:ext cx="10496107" cy="71710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49F7ADF-5B21-4415-A8AE-E84B59F308D7}">
      <dsp:nvSpPr>
        <dsp:cNvPr id="0" name=""/>
        <dsp:cNvSpPr/>
      </dsp:nvSpPr>
      <dsp:spPr>
        <a:xfrm>
          <a:off x="216924" y="1061095"/>
          <a:ext cx="394407" cy="394407"/>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3D6271-49B6-41A4-A308-0A1BA35CB0C0}">
      <dsp:nvSpPr>
        <dsp:cNvPr id="0" name=""/>
        <dsp:cNvSpPr/>
      </dsp:nvSpPr>
      <dsp:spPr>
        <a:xfrm>
          <a:off x="828255" y="899747"/>
          <a:ext cx="9667851" cy="7171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5894" tIns="75894" rIns="75894" bIns="75894" numCol="1" spcCol="1270" anchor="ctr" anchorCtr="0">
          <a:noAutofit/>
        </a:bodyPr>
        <a:lstStyle/>
        <a:p>
          <a:pPr marL="0" lvl="0" indent="0" algn="l" defTabSz="844550">
            <a:lnSpc>
              <a:spcPct val="100000"/>
            </a:lnSpc>
            <a:spcBef>
              <a:spcPct val="0"/>
            </a:spcBef>
            <a:spcAft>
              <a:spcPct val="35000"/>
            </a:spcAft>
            <a:buNone/>
          </a:pPr>
          <a:r>
            <a:rPr lang="en-US" sz="1900" kern="1200" dirty="0"/>
            <a:t>Reviews completed since October 2022:  63</a:t>
          </a:r>
        </a:p>
      </dsp:txBody>
      <dsp:txXfrm>
        <a:off x="828255" y="899747"/>
        <a:ext cx="9667851" cy="717104"/>
      </dsp:txXfrm>
    </dsp:sp>
    <dsp:sp modelId="{E95B995F-1375-4198-85A3-30C1D0500E4E}">
      <dsp:nvSpPr>
        <dsp:cNvPr id="0" name=""/>
        <dsp:cNvSpPr/>
      </dsp:nvSpPr>
      <dsp:spPr>
        <a:xfrm>
          <a:off x="0" y="1796128"/>
          <a:ext cx="10496107" cy="71710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9DD3162-BBFA-4382-A737-54C4AADDB74E}">
      <dsp:nvSpPr>
        <dsp:cNvPr id="0" name=""/>
        <dsp:cNvSpPr/>
      </dsp:nvSpPr>
      <dsp:spPr>
        <a:xfrm>
          <a:off x="216924" y="1957476"/>
          <a:ext cx="394407" cy="39440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278A88-4C6D-4104-A093-8E1F9B5042BD}">
      <dsp:nvSpPr>
        <dsp:cNvPr id="0" name=""/>
        <dsp:cNvSpPr/>
      </dsp:nvSpPr>
      <dsp:spPr>
        <a:xfrm>
          <a:off x="828255" y="1796128"/>
          <a:ext cx="9667851" cy="7171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5894" tIns="75894" rIns="75894" bIns="75894" numCol="1" spcCol="1270" anchor="ctr" anchorCtr="0">
          <a:noAutofit/>
        </a:bodyPr>
        <a:lstStyle/>
        <a:p>
          <a:pPr marL="0" lvl="0" indent="0" algn="l" defTabSz="844550">
            <a:lnSpc>
              <a:spcPct val="100000"/>
            </a:lnSpc>
            <a:spcBef>
              <a:spcPct val="0"/>
            </a:spcBef>
            <a:spcAft>
              <a:spcPct val="35000"/>
            </a:spcAft>
            <a:buNone/>
          </a:pPr>
          <a:r>
            <a:rPr lang="en-US" sz="1900" kern="1200"/>
            <a:t>Median time to complete rate review:  92 days </a:t>
          </a:r>
        </a:p>
      </dsp:txBody>
      <dsp:txXfrm>
        <a:off x="828255" y="1796128"/>
        <a:ext cx="9667851" cy="717104"/>
      </dsp:txXfrm>
    </dsp:sp>
    <dsp:sp modelId="{B00EAEA6-0C1F-4632-BC77-ECD9B332E5B2}">
      <dsp:nvSpPr>
        <dsp:cNvPr id="0" name=""/>
        <dsp:cNvSpPr/>
      </dsp:nvSpPr>
      <dsp:spPr>
        <a:xfrm>
          <a:off x="0" y="2692508"/>
          <a:ext cx="10496107" cy="71710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2B4FFA9-49D9-42A5-BCA4-1DD05C9D2C9E}">
      <dsp:nvSpPr>
        <dsp:cNvPr id="0" name=""/>
        <dsp:cNvSpPr/>
      </dsp:nvSpPr>
      <dsp:spPr>
        <a:xfrm>
          <a:off x="216924" y="2853857"/>
          <a:ext cx="394407" cy="39440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DA4150-5F0D-4DF8-B0E8-B26ACEEB13C2}">
      <dsp:nvSpPr>
        <dsp:cNvPr id="0" name=""/>
        <dsp:cNvSpPr/>
      </dsp:nvSpPr>
      <dsp:spPr>
        <a:xfrm>
          <a:off x="828255" y="2692508"/>
          <a:ext cx="9667851" cy="7171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5894" tIns="75894" rIns="75894" bIns="75894" numCol="1" spcCol="1270" anchor="ctr" anchorCtr="0">
          <a:noAutofit/>
        </a:bodyPr>
        <a:lstStyle/>
        <a:p>
          <a:pPr marL="0" lvl="0" indent="0" algn="l" defTabSz="844550">
            <a:lnSpc>
              <a:spcPct val="100000"/>
            </a:lnSpc>
            <a:spcBef>
              <a:spcPct val="0"/>
            </a:spcBef>
            <a:spcAft>
              <a:spcPct val="35000"/>
            </a:spcAft>
            <a:buNone/>
          </a:pPr>
          <a:r>
            <a:rPr lang="en-US" sz="1900" kern="1200"/>
            <a:t>Rate review status information available in Tableau "Totals" dashboard</a:t>
          </a:r>
        </a:p>
      </dsp:txBody>
      <dsp:txXfrm>
        <a:off x="828255" y="2692508"/>
        <a:ext cx="9667851" cy="717104"/>
      </dsp:txXfrm>
    </dsp:sp>
    <dsp:sp modelId="{F0A47809-4F52-4E62-8480-04628957E2DC}">
      <dsp:nvSpPr>
        <dsp:cNvPr id="0" name=""/>
        <dsp:cNvSpPr/>
      </dsp:nvSpPr>
      <dsp:spPr>
        <a:xfrm>
          <a:off x="0" y="3588889"/>
          <a:ext cx="10496107" cy="71710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05BF59-FDD4-493D-AB9B-FD5D5C637931}">
      <dsp:nvSpPr>
        <dsp:cNvPr id="0" name=""/>
        <dsp:cNvSpPr/>
      </dsp:nvSpPr>
      <dsp:spPr>
        <a:xfrm>
          <a:off x="216924" y="3750238"/>
          <a:ext cx="394407" cy="39440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F63DA84-A59E-4040-B607-66B695140F95}">
      <dsp:nvSpPr>
        <dsp:cNvPr id="0" name=""/>
        <dsp:cNvSpPr/>
      </dsp:nvSpPr>
      <dsp:spPr>
        <a:xfrm>
          <a:off x="828255" y="3588889"/>
          <a:ext cx="9667851" cy="7171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5894" tIns="75894" rIns="75894" bIns="75894" numCol="1" spcCol="1270" anchor="ctr" anchorCtr="0">
          <a:noAutofit/>
        </a:bodyPr>
        <a:lstStyle/>
        <a:p>
          <a:pPr marL="0" lvl="0" indent="0" algn="l" defTabSz="844550">
            <a:lnSpc>
              <a:spcPct val="100000"/>
            </a:lnSpc>
            <a:spcBef>
              <a:spcPct val="0"/>
            </a:spcBef>
            <a:spcAft>
              <a:spcPct val="35000"/>
            </a:spcAft>
            <a:buNone/>
          </a:pPr>
          <a:r>
            <a:rPr lang="en-US" sz="1900" kern="1200"/>
            <a:t>Templates and FAQs available on RCD webpage </a:t>
          </a:r>
        </a:p>
      </dsp:txBody>
      <dsp:txXfrm>
        <a:off x="828255" y="3588889"/>
        <a:ext cx="9667851" cy="71710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245900-64BB-47A7-BC80-E06CC8334DE5}">
      <dsp:nvSpPr>
        <dsp:cNvPr id="0" name=""/>
        <dsp:cNvSpPr/>
      </dsp:nvSpPr>
      <dsp:spPr>
        <a:xfrm>
          <a:off x="0" y="1394"/>
          <a:ext cx="10496107" cy="5940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C5B645-A887-4A94-8488-ADF7FF9E2C97}">
      <dsp:nvSpPr>
        <dsp:cNvPr id="0" name=""/>
        <dsp:cNvSpPr/>
      </dsp:nvSpPr>
      <dsp:spPr>
        <a:xfrm>
          <a:off x="179688" y="135046"/>
          <a:ext cx="326705" cy="32670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78AE4B-BF61-40F5-8CE1-04A485BAD59E}">
      <dsp:nvSpPr>
        <dsp:cNvPr id="0" name=""/>
        <dsp:cNvSpPr/>
      </dsp:nvSpPr>
      <dsp:spPr>
        <a:xfrm>
          <a:off x="686081" y="1394"/>
          <a:ext cx="9810025" cy="5940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866" tIns="62866" rIns="62866" bIns="62866" numCol="1" spcCol="1270" anchor="ctr" anchorCtr="0">
          <a:noAutofit/>
        </a:bodyPr>
        <a:lstStyle/>
        <a:p>
          <a:pPr marL="0" lvl="0" indent="0" algn="l" defTabSz="844550">
            <a:lnSpc>
              <a:spcPct val="100000"/>
            </a:lnSpc>
            <a:spcBef>
              <a:spcPct val="0"/>
            </a:spcBef>
            <a:spcAft>
              <a:spcPct val="35000"/>
            </a:spcAft>
            <a:buNone/>
          </a:pPr>
          <a:r>
            <a:rPr lang="en-US" sz="1900" kern="1200"/>
            <a:t>Financial reporting tools available via Tableau </a:t>
          </a:r>
        </a:p>
      </dsp:txBody>
      <dsp:txXfrm>
        <a:off x="686081" y="1394"/>
        <a:ext cx="9810025" cy="594010"/>
      </dsp:txXfrm>
    </dsp:sp>
    <dsp:sp modelId="{3F07F9AE-F198-455D-9E24-139DB18B2F2B}">
      <dsp:nvSpPr>
        <dsp:cNvPr id="0" name=""/>
        <dsp:cNvSpPr/>
      </dsp:nvSpPr>
      <dsp:spPr>
        <a:xfrm>
          <a:off x="0" y="743906"/>
          <a:ext cx="10496107" cy="5940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F27A975-EDB5-4F20-A6D0-F6B59CC9E03C}">
      <dsp:nvSpPr>
        <dsp:cNvPr id="0" name=""/>
        <dsp:cNvSpPr/>
      </dsp:nvSpPr>
      <dsp:spPr>
        <a:xfrm>
          <a:off x="179688" y="877558"/>
          <a:ext cx="326705" cy="32670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791342-C944-4FB7-9AD7-3EB396E2227E}">
      <dsp:nvSpPr>
        <dsp:cNvPr id="0" name=""/>
        <dsp:cNvSpPr/>
      </dsp:nvSpPr>
      <dsp:spPr>
        <a:xfrm>
          <a:off x="686081" y="743906"/>
          <a:ext cx="9810025" cy="5940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866" tIns="62866" rIns="62866" bIns="62866" numCol="1" spcCol="1270" anchor="ctr" anchorCtr="0">
          <a:noAutofit/>
        </a:bodyPr>
        <a:lstStyle/>
        <a:p>
          <a:pPr marL="0" lvl="0" indent="0" algn="l" defTabSz="844550">
            <a:lnSpc>
              <a:spcPct val="100000"/>
            </a:lnSpc>
            <a:spcBef>
              <a:spcPct val="0"/>
            </a:spcBef>
            <a:spcAft>
              <a:spcPct val="35000"/>
            </a:spcAft>
            <a:buNone/>
          </a:pPr>
          <a:r>
            <a:rPr lang="en-US" sz="1900" kern="1200"/>
            <a:t>Now available!  Access for over 100 cores and 300 users </a:t>
          </a:r>
        </a:p>
      </dsp:txBody>
      <dsp:txXfrm>
        <a:off x="686081" y="743906"/>
        <a:ext cx="9810025" cy="594010"/>
      </dsp:txXfrm>
    </dsp:sp>
    <dsp:sp modelId="{956C4B56-2C43-4307-9F1B-D58E84475A3F}">
      <dsp:nvSpPr>
        <dsp:cNvPr id="0" name=""/>
        <dsp:cNvSpPr/>
      </dsp:nvSpPr>
      <dsp:spPr>
        <a:xfrm>
          <a:off x="0" y="1486419"/>
          <a:ext cx="10496107" cy="5940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FDBF0F9-ADEF-4DDD-BA4A-BCDD88A6B44E}">
      <dsp:nvSpPr>
        <dsp:cNvPr id="0" name=""/>
        <dsp:cNvSpPr/>
      </dsp:nvSpPr>
      <dsp:spPr>
        <a:xfrm>
          <a:off x="179688" y="1620071"/>
          <a:ext cx="326705" cy="32670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8B6E26-4C37-4C7B-B2B8-94F6E8A5C2D8}">
      <dsp:nvSpPr>
        <dsp:cNvPr id="0" name=""/>
        <dsp:cNvSpPr/>
      </dsp:nvSpPr>
      <dsp:spPr>
        <a:xfrm>
          <a:off x="686081" y="1486419"/>
          <a:ext cx="9810025" cy="5940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866" tIns="62866" rIns="62866" bIns="62866" numCol="1" spcCol="1270" anchor="ctr" anchorCtr="0">
          <a:noAutofit/>
        </a:bodyPr>
        <a:lstStyle/>
        <a:p>
          <a:pPr marL="0" lvl="0" indent="0" algn="l" defTabSz="844550">
            <a:lnSpc>
              <a:spcPct val="100000"/>
            </a:lnSpc>
            <a:spcBef>
              <a:spcPct val="0"/>
            </a:spcBef>
            <a:spcAft>
              <a:spcPct val="35000"/>
            </a:spcAft>
            <a:buNone/>
          </a:pPr>
          <a:r>
            <a:rPr lang="en-US" sz="1900" kern="1200">
              <a:hlinkClick xmlns:r="http://schemas.openxmlformats.org/officeDocument/2006/relationships" r:id="rId7"/>
            </a:rPr>
            <a:t>https://tableau.unc.edu/#/site/oris/projects/1282</a:t>
          </a:r>
          <a:r>
            <a:rPr lang="en-US" sz="1900" kern="1200"/>
            <a:t> </a:t>
          </a:r>
        </a:p>
      </dsp:txBody>
      <dsp:txXfrm>
        <a:off x="686081" y="1486419"/>
        <a:ext cx="9810025" cy="594010"/>
      </dsp:txXfrm>
    </dsp:sp>
    <dsp:sp modelId="{ABB883E3-6AF6-4CB9-BFDA-15FBA7191C25}">
      <dsp:nvSpPr>
        <dsp:cNvPr id="0" name=""/>
        <dsp:cNvSpPr/>
      </dsp:nvSpPr>
      <dsp:spPr>
        <a:xfrm>
          <a:off x="0" y="2228931"/>
          <a:ext cx="10496107" cy="5940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8B87AD0-6A91-4B9D-988B-8F8F9EDC841B}">
      <dsp:nvSpPr>
        <dsp:cNvPr id="0" name=""/>
        <dsp:cNvSpPr/>
      </dsp:nvSpPr>
      <dsp:spPr>
        <a:xfrm>
          <a:off x="179688" y="2362584"/>
          <a:ext cx="326705" cy="326705"/>
        </a:xfrm>
        <a:prstGeom prst="rect">
          <a:avLst/>
        </a:prstGeom>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F4988E-B32F-4F88-983F-8A1944939424}">
      <dsp:nvSpPr>
        <dsp:cNvPr id="0" name=""/>
        <dsp:cNvSpPr/>
      </dsp:nvSpPr>
      <dsp:spPr>
        <a:xfrm>
          <a:off x="686081" y="2228931"/>
          <a:ext cx="9810025" cy="5940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866" tIns="62866" rIns="62866" bIns="62866" numCol="1" spcCol="1270" anchor="ctr" anchorCtr="0">
          <a:noAutofit/>
        </a:bodyPr>
        <a:lstStyle/>
        <a:p>
          <a:pPr marL="0" lvl="0" indent="0" algn="l" defTabSz="844550">
            <a:lnSpc>
              <a:spcPct val="100000"/>
            </a:lnSpc>
            <a:spcBef>
              <a:spcPct val="0"/>
            </a:spcBef>
            <a:spcAft>
              <a:spcPct val="35000"/>
            </a:spcAft>
            <a:buNone/>
          </a:pPr>
          <a:r>
            <a:rPr lang="en-US" sz="1900" kern="1200"/>
            <a:t>For questions, technical issues, or to request access changes, please contact </a:t>
          </a:r>
          <a:r>
            <a:rPr lang="en-US" sz="1900" kern="1200">
              <a:hlinkClick xmlns:r="http://schemas.openxmlformats.org/officeDocument/2006/relationships" r:id="rId10"/>
            </a:rPr>
            <a:t>RCD@unc.edu</a:t>
          </a:r>
          <a:endParaRPr lang="en-US" sz="1900" kern="1200"/>
        </a:p>
      </dsp:txBody>
      <dsp:txXfrm>
        <a:off x="686081" y="2228931"/>
        <a:ext cx="9810025" cy="594010"/>
      </dsp:txXfrm>
    </dsp:sp>
    <dsp:sp modelId="{BB337232-B156-498E-A127-FCEF522E677E}">
      <dsp:nvSpPr>
        <dsp:cNvPr id="0" name=""/>
        <dsp:cNvSpPr/>
      </dsp:nvSpPr>
      <dsp:spPr>
        <a:xfrm>
          <a:off x="0" y="2971444"/>
          <a:ext cx="10496107" cy="5940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97AD1F-CD8D-4BCD-A961-7B35AA65AAC5}">
      <dsp:nvSpPr>
        <dsp:cNvPr id="0" name=""/>
        <dsp:cNvSpPr/>
      </dsp:nvSpPr>
      <dsp:spPr>
        <a:xfrm>
          <a:off x="179688" y="3105096"/>
          <a:ext cx="326705" cy="326705"/>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5A0D7E-B880-4B60-BEA4-FD19208BF531}">
      <dsp:nvSpPr>
        <dsp:cNvPr id="0" name=""/>
        <dsp:cNvSpPr/>
      </dsp:nvSpPr>
      <dsp:spPr>
        <a:xfrm>
          <a:off x="686081" y="2971444"/>
          <a:ext cx="9810025" cy="5940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866" tIns="62866" rIns="62866" bIns="62866" numCol="1" spcCol="1270" anchor="ctr" anchorCtr="0">
          <a:noAutofit/>
        </a:bodyPr>
        <a:lstStyle/>
        <a:p>
          <a:pPr marL="0" lvl="0" indent="0" algn="l" defTabSz="844550">
            <a:lnSpc>
              <a:spcPct val="100000"/>
            </a:lnSpc>
            <a:spcBef>
              <a:spcPct val="0"/>
            </a:spcBef>
            <a:spcAft>
              <a:spcPct val="35000"/>
            </a:spcAft>
            <a:buNone/>
          </a:pPr>
          <a:r>
            <a:rPr lang="en-US" sz="1900" kern="1200"/>
            <a:t>Link, training session recording, and FAQ document located on RCD Webpage ​​</a:t>
          </a:r>
        </a:p>
      </dsp:txBody>
      <dsp:txXfrm>
        <a:off x="686081" y="2971444"/>
        <a:ext cx="9810025" cy="594010"/>
      </dsp:txXfrm>
    </dsp:sp>
    <dsp:sp modelId="{F30865FC-83AF-4D62-8621-7DAEB8D89281}">
      <dsp:nvSpPr>
        <dsp:cNvPr id="0" name=""/>
        <dsp:cNvSpPr/>
      </dsp:nvSpPr>
      <dsp:spPr>
        <a:xfrm>
          <a:off x="0" y="3713956"/>
          <a:ext cx="10496107" cy="5940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CFE1C4-2CA2-4E59-82B5-DF2636373D3E}">
      <dsp:nvSpPr>
        <dsp:cNvPr id="0" name=""/>
        <dsp:cNvSpPr/>
      </dsp:nvSpPr>
      <dsp:spPr>
        <a:xfrm>
          <a:off x="179688" y="3847609"/>
          <a:ext cx="326705" cy="326705"/>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9A4D1CA-7497-47F8-BA62-4EBC3803E77E}">
      <dsp:nvSpPr>
        <dsp:cNvPr id="0" name=""/>
        <dsp:cNvSpPr/>
      </dsp:nvSpPr>
      <dsp:spPr>
        <a:xfrm>
          <a:off x="686081" y="3713956"/>
          <a:ext cx="9810025" cy="5940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866" tIns="62866" rIns="62866" bIns="62866" numCol="1" spcCol="1270" anchor="ctr" anchorCtr="0">
          <a:noAutofit/>
        </a:bodyPr>
        <a:lstStyle/>
        <a:p>
          <a:pPr marL="0" lvl="0" indent="0" algn="l" defTabSz="844550">
            <a:lnSpc>
              <a:spcPct val="100000"/>
            </a:lnSpc>
            <a:spcBef>
              <a:spcPct val="0"/>
            </a:spcBef>
            <a:spcAft>
              <a:spcPct val="35000"/>
            </a:spcAft>
            <a:buNone/>
          </a:pPr>
          <a:r>
            <a:rPr lang="en-US" sz="1900" kern="1200"/>
            <a:t>Rate Review status available via “Cores – Totals” dashboard​</a:t>
          </a:r>
        </a:p>
      </dsp:txBody>
      <dsp:txXfrm>
        <a:off x="686081" y="3713956"/>
        <a:ext cx="9810025" cy="59401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5E3F75-4A8E-4EFD-9D63-2826AEFB3E77}">
      <dsp:nvSpPr>
        <dsp:cNvPr id="0" name=""/>
        <dsp:cNvSpPr/>
      </dsp:nvSpPr>
      <dsp:spPr>
        <a:xfrm>
          <a:off x="0" y="700271"/>
          <a:ext cx="10496107" cy="129280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948A9CF-B65B-4DB2-88ED-DC71DADC7779}">
      <dsp:nvSpPr>
        <dsp:cNvPr id="0" name=""/>
        <dsp:cNvSpPr/>
      </dsp:nvSpPr>
      <dsp:spPr>
        <a:xfrm>
          <a:off x="1050952" y="1002145"/>
          <a:ext cx="711044" cy="71104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D9D07299-4834-4B4D-A2F9-D386AC33652A}">
      <dsp:nvSpPr>
        <dsp:cNvPr id="0" name=""/>
        <dsp:cNvSpPr/>
      </dsp:nvSpPr>
      <dsp:spPr>
        <a:xfrm>
          <a:off x="1493193" y="700271"/>
          <a:ext cx="9002913" cy="12928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822" tIns="136822" rIns="136822" bIns="136822" numCol="1" spcCol="1270" anchor="ctr" anchorCtr="0">
          <a:noAutofit/>
        </a:bodyPr>
        <a:lstStyle/>
        <a:p>
          <a:pPr marL="0" lvl="0" indent="0" algn="ctr" defTabSz="1111250">
            <a:lnSpc>
              <a:spcPct val="100000"/>
            </a:lnSpc>
            <a:spcBef>
              <a:spcPct val="0"/>
            </a:spcBef>
            <a:spcAft>
              <a:spcPct val="35000"/>
            </a:spcAft>
            <a:buNone/>
          </a:pPr>
          <a:r>
            <a:rPr lang="en-US" sz="2500" b="0" kern="1200" dirty="0">
              <a:hlinkClick xmlns:r="http://schemas.openxmlformats.org/officeDocument/2006/relationships" r:id="rId3"/>
            </a:rPr>
            <a:t>CoreSupport@med.unc.edu</a:t>
          </a:r>
          <a:r>
            <a:rPr lang="en-US" sz="2500" b="0" kern="1200" dirty="0"/>
            <a:t> for iLab support ​</a:t>
          </a:r>
        </a:p>
        <a:p>
          <a:pPr marL="0" lvl="0" indent="0" algn="ctr" defTabSz="1111250">
            <a:lnSpc>
              <a:spcPct val="100000"/>
            </a:lnSpc>
            <a:spcBef>
              <a:spcPct val="0"/>
            </a:spcBef>
            <a:spcAft>
              <a:spcPct val="35000"/>
            </a:spcAft>
            <a:buNone/>
          </a:pPr>
          <a:r>
            <a:rPr lang="en-US" sz="2500" b="0" kern="1200" dirty="0"/>
            <a:t>Michael Akridge, Financial Analyst, OSP</a:t>
          </a:r>
        </a:p>
      </dsp:txBody>
      <dsp:txXfrm>
        <a:off x="1493193" y="700271"/>
        <a:ext cx="9002913" cy="1292808"/>
      </dsp:txXfrm>
    </dsp:sp>
    <dsp:sp modelId="{D859FAC9-CDFC-45AA-A9A9-23A48F5AEECF}">
      <dsp:nvSpPr>
        <dsp:cNvPr id="0" name=""/>
        <dsp:cNvSpPr/>
      </dsp:nvSpPr>
      <dsp:spPr>
        <a:xfrm>
          <a:off x="0" y="2316281"/>
          <a:ext cx="10496107" cy="129280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2036B9-7500-4CDF-841A-1473463555AB}">
      <dsp:nvSpPr>
        <dsp:cNvPr id="0" name=""/>
        <dsp:cNvSpPr/>
      </dsp:nvSpPr>
      <dsp:spPr>
        <a:xfrm>
          <a:off x="1032095" y="2626020"/>
          <a:ext cx="711044" cy="711044"/>
        </a:xfrm>
        <a:prstGeom prst="rect">
          <a:avLst/>
        </a:prstGeom>
        <a:blipFill>
          <a:blip xmlns:r="http://schemas.openxmlformats.org/officeDocument/2006/relationships" r:embed="rId4">
            <a:extLst>
              <a:ext uri="{96DAC541-7B7A-43D3-8B79-37D633B846F1}">
                <asvg:svgBlip xmlns:asvg="http://schemas.microsoft.com/office/drawing/2016/SVG/main" r:embed="rId5"/>
              </a:ext>
            </a:extLst>
          </a:blip>
          <a:srcRect/>
          <a:stretch>
            <a:fillRect/>
          </a:stretch>
        </a:blipFill>
        <a:ln w="12700" cap="flat" cmpd="sng" algn="ctr">
          <a:noFill/>
          <a:prstDash val="solid"/>
          <a:miter lim="800000"/>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A61F3D23-B535-4A15-8F9D-E5043794EAAC}">
      <dsp:nvSpPr>
        <dsp:cNvPr id="0" name=""/>
        <dsp:cNvSpPr/>
      </dsp:nvSpPr>
      <dsp:spPr>
        <a:xfrm>
          <a:off x="1493193" y="2316281"/>
          <a:ext cx="9002913" cy="12928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822" tIns="136822" rIns="136822" bIns="136822" numCol="1" spcCol="1270" anchor="ctr" anchorCtr="0">
          <a:noAutofit/>
        </a:bodyPr>
        <a:lstStyle/>
        <a:p>
          <a:pPr marL="0" lvl="0" indent="0" algn="ctr" defTabSz="1111250">
            <a:lnSpc>
              <a:spcPct val="100000"/>
            </a:lnSpc>
            <a:spcBef>
              <a:spcPct val="0"/>
            </a:spcBef>
            <a:spcAft>
              <a:spcPct val="35000"/>
            </a:spcAft>
            <a:buNone/>
          </a:pPr>
          <a:r>
            <a:rPr lang="en-US" sz="2500" b="0" kern="1200" dirty="0"/>
            <a:t>7 cores onboarded during CY2023</a:t>
          </a:r>
        </a:p>
        <a:p>
          <a:pPr marL="0" lvl="0" indent="0" algn="ctr" defTabSz="1111250">
            <a:lnSpc>
              <a:spcPct val="100000"/>
            </a:lnSpc>
            <a:spcBef>
              <a:spcPct val="0"/>
            </a:spcBef>
            <a:spcAft>
              <a:spcPct val="35000"/>
            </a:spcAft>
            <a:buNone/>
          </a:pPr>
          <a:r>
            <a:rPr lang="en-US" sz="2500" b="0" kern="1200" dirty="0"/>
            <a:t>If interested in more information or a demo, contact us </a:t>
          </a:r>
        </a:p>
      </dsp:txBody>
      <dsp:txXfrm>
        <a:off x="1493193" y="2316281"/>
        <a:ext cx="9002913" cy="129280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77668D-506A-408A-892F-F677DB3533ED}">
      <dsp:nvSpPr>
        <dsp:cNvPr id="0" name=""/>
        <dsp:cNvSpPr/>
      </dsp:nvSpPr>
      <dsp:spPr>
        <a:xfrm>
          <a:off x="1272725" y="875742"/>
          <a:ext cx="1030640" cy="103064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4FD3CC-CD5C-42B6-9EF0-6CC8EF88763C}">
      <dsp:nvSpPr>
        <dsp:cNvPr id="0" name=""/>
        <dsp:cNvSpPr/>
      </dsp:nvSpPr>
      <dsp:spPr>
        <a:xfrm>
          <a:off x="2107" y="2015826"/>
          <a:ext cx="3571876" cy="13531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89050">
            <a:lnSpc>
              <a:spcPct val="100000"/>
            </a:lnSpc>
            <a:spcBef>
              <a:spcPct val="0"/>
            </a:spcBef>
            <a:spcAft>
              <a:spcPct val="35000"/>
            </a:spcAft>
            <a:buNone/>
            <a:defRPr b="1"/>
          </a:pPr>
          <a:r>
            <a:rPr lang="en-US" sz="2900" b="0" kern="1200"/>
            <a:t>Training and guidance documents coming soon!​</a:t>
          </a:r>
        </a:p>
      </dsp:txBody>
      <dsp:txXfrm>
        <a:off x="2107" y="2015826"/>
        <a:ext cx="3571876" cy="1353158"/>
      </dsp:txXfrm>
    </dsp:sp>
    <dsp:sp modelId="{93E03CA0-2462-4F0A-AB9E-371BF0EDD8B9}">
      <dsp:nvSpPr>
        <dsp:cNvPr id="0" name=""/>
        <dsp:cNvSpPr/>
      </dsp:nvSpPr>
      <dsp:spPr>
        <a:xfrm>
          <a:off x="45512" y="3430632"/>
          <a:ext cx="3485067" cy="26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kern="1200"/>
            <a:t>Let us know what you need. </a:t>
          </a:r>
          <a:r>
            <a:rPr lang="en-US" sz="1100" kern="1200"/>
            <a:t>​​</a:t>
          </a:r>
        </a:p>
      </dsp:txBody>
      <dsp:txXfrm>
        <a:off x="45512" y="3430632"/>
        <a:ext cx="3485067" cy="26390"/>
      </dsp:txXfrm>
    </dsp:sp>
    <dsp:sp modelId="{1E552A90-547B-41A1-B49F-178AA1CE857A}">
      <dsp:nvSpPr>
        <dsp:cNvPr id="0" name=""/>
        <dsp:cNvSpPr/>
      </dsp:nvSpPr>
      <dsp:spPr>
        <a:xfrm>
          <a:off x="5046327" y="882072"/>
          <a:ext cx="1030640" cy="103064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B2D7FA-F319-4EAA-83AE-E682E104A447}">
      <dsp:nvSpPr>
        <dsp:cNvPr id="0" name=""/>
        <dsp:cNvSpPr/>
      </dsp:nvSpPr>
      <dsp:spPr>
        <a:xfrm>
          <a:off x="4089304" y="2022157"/>
          <a:ext cx="2944687" cy="13531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89050">
            <a:lnSpc>
              <a:spcPct val="100000"/>
            </a:lnSpc>
            <a:spcBef>
              <a:spcPct val="0"/>
            </a:spcBef>
            <a:spcAft>
              <a:spcPct val="35000"/>
            </a:spcAft>
            <a:buNone/>
            <a:defRPr b="1"/>
          </a:pPr>
          <a:r>
            <a:rPr lang="en-US" sz="2900" b="0" kern="1200"/>
            <a:t>Subsidy Function</a:t>
          </a:r>
          <a:r>
            <a:rPr lang="en-US" sz="2900" kern="1200"/>
            <a:t>​</a:t>
          </a:r>
        </a:p>
      </dsp:txBody>
      <dsp:txXfrm>
        <a:off x="4089304" y="2022157"/>
        <a:ext cx="2944687" cy="1353158"/>
      </dsp:txXfrm>
    </dsp:sp>
    <dsp:sp modelId="{FC69AD11-91F9-49CD-A4A6-F2A6EA5B5487}">
      <dsp:nvSpPr>
        <dsp:cNvPr id="0" name=""/>
        <dsp:cNvSpPr/>
      </dsp:nvSpPr>
      <dsp:spPr>
        <a:xfrm>
          <a:off x="4089304" y="3426219"/>
          <a:ext cx="2944687" cy="1068"/>
        </a:xfrm>
        <a:prstGeom prst="rect">
          <a:avLst/>
        </a:prstGeom>
        <a:noFill/>
        <a:ln>
          <a:noFill/>
        </a:ln>
        <a:effectLst/>
      </dsp:spPr>
      <dsp:style>
        <a:lnRef idx="0">
          <a:scrgbClr r="0" g="0" b="0"/>
        </a:lnRef>
        <a:fillRef idx="0">
          <a:scrgbClr r="0" g="0" b="0"/>
        </a:fillRef>
        <a:effectRef idx="0">
          <a:scrgbClr r="0" g="0" b="0"/>
        </a:effectRef>
        <a:fontRef idx="minor"/>
      </dsp:style>
    </dsp:sp>
    <dsp:sp modelId="{057A070B-A2C3-4D6E-8014-3020B7BAC022}">
      <dsp:nvSpPr>
        <dsp:cNvPr id="0" name=""/>
        <dsp:cNvSpPr/>
      </dsp:nvSpPr>
      <dsp:spPr>
        <a:xfrm>
          <a:off x="8506335" y="882072"/>
          <a:ext cx="1030640" cy="103064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415DF33-F76E-48E1-90A9-C53DF9EB5FA4}">
      <dsp:nvSpPr>
        <dsp:cNvPr id="0" name=""/>
        <dsp:cNvSpPr/>
      </dsp:nvSpPr>
      <dsp:spPr>
        <a:xfrm>
          <a:off x="7549312" y="2022157"/>
          <a:ext cx="2944687" cy="13531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89050">
            <a:lnSpc>
              <a:spcPct val="100000"/>
            </a:lnSpc>
            <a:spcBef>
              <a:spcPct val="0"/>
            </a:spcBef>
            <a:spcAft>
              <a:spcPct val="35000"/>
            </a:spcAft>
            <a:buNone/>
            <a:defRPr b="1"/>
          </a:pPr>
          <a:r>
            <a:rPr lang="en-US" sz="2900" b="0" kern="1200"/>
            <a:t>Collaborating Cores Function </a:t>
          </a:r>
        </a:p>
      </dsp:txBody>
      <dsp:txXfrm>
        <a:off x="7549312" y="2022157"/>
        <a:ext cx="2944687" cy="1353158"/>
      </dsp:txXfrm>
    </dsp:sp>
    <dsp:sp modelId="{354D1E1B-B358-45DB-925C-2349FC75BBC8}">
      <dsp:nvSpPr>
        <dsp:cNvPr id="0" name=""/>
        <dsp:cNvSpPr/>
      </dsp:nvSpPr>
      <dsp:spPr>
        <a:xfrm>
          <a:off x="7549312" y="3426219"/>
          <a:ext cx="2944687" cy="1068"/>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40B0330-1ED3-7948-BE66-5EE2B636619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A7DB5CD-826B-FA4D-80C4-DCB0CBF52E4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CDD3BC3-E8A6-2E45-8651-7C07CF151CFD}" type="datetimeFigureOut">
              <a:rPr lang="en-US" smtClean="0"/>
              <a:t>9/13/2023</a:t>
            </a:fld>
            <a:endParaRPr lang="en-US"/>
          </a:p>
        </p:txBody>
      </p:sp>
      <p:sp>
        <p:nvSpPr>
          <p:cNvPr id="4" name="Footer Placeholder 3">
            <a:extLst>
              <a:ext uri="{FF2B5EF4-FFF2-40B4-BE49-F238E27FC236}">
                <a16:creationId xmlns:a16="http://schemas.microsoft.com/office/drawing/2014/main" id="{D3AF2C19-BC63-6B41-9900-8122F4F6717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5794B70-B521-3440-B5CE-BF72FBF84BB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0ECB81D-493A-F042-84FA-880595398D02}" type="slidenum">
              <a:rPr lang="en-US" smtClean="0"/>
              <a:t>‹#›</a:t>
            </a:fld>
            <a:endParaRPr lang="en-US"/>
          </a:p>
        </p:txBody>
      </p:sp>
    </p:spTree>
    <p:extLst>
      <p:ext uri="{BB962C8B-B14F-4D97-AF65-F5344CB8AC3E}">
        <p14:creationId xmlns:p14="http://schemas.microsoft.com/office/powerpoint/2010/main" val="12095184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B8C036-FB7E-0448-9C1D-7CB7BDDF08FD}" type="datetimeFigureOut">
              <a:rPr lang="en-US" smtClean="0"/>
              <a:t>9/13/2023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EF5B6A-C186-D143-91F6-57344693157E}" type="slidenum">
              <a:rPr lang="en-US" smtClean="0"/>
              <a:t>‹#›</a:t>
            </a:fld>
            <a:endParaRPr lang="en-US"/>
          </a:p>
        </p:txBody>
      </p:sp>
    </p:spTree>
    <p:extLst>
      <p:ext uri="{BB962C8B-B14F-4D97-AF65-F5344CB8AC3E}">
        <p14:creationId xmlns:p14="http://schemas.microsoft.com/office/powerpoint/2010/main" val="22502765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sharing.nih.gov/sites/default/files/List-of-Activity-Codes-Applicable-to-DMS-Policy.pdf"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0" lvl="1" indent="-381000" algn="l" rtl="0">
              <a:lnSpc>
                <a:spcPct val="100000"/>
              </a:lnSpc>
              <a:spcBef>
                <a:spcPts val="600"/>
              </a:spcBef>
              <a:spcAft>
                <a:spcPts val="0"/>
              </a:spcAft>
              <a:buSzPts val="2400"/>
              <a:buChar char="–"/>
            </a:pPr>
            <a:r>
              <a:rPr lang="en-US" sz="1200"/>
              <a:t>Expectation to maximize data sharing with caveats​ </a:t>
            </a:r>
          </a:p>
          <a:p>
            <a:pPr marL="914400" lvl="1" indent="-381000" algn="l" rtl="0">
              <a:lnSpc>
                <a:spcPct val="100000"/>
              </a:lnSpc>
              <a:spcBef>
                <a:spcPts val="600"/>
              </a:spcBef>
              <a:spcAft>
                <a:spcPts val="0"/>
              </a:spcAft>
              <a:buSzPts val="2400"/>
              <a:buChar char="–"/>
            </a:pPr>
            <a:r>
              <a:rPr lang="en-US" sz="1200"/>
              <a:t>Expectation that data are of sufficient quality to validate and replicate research finding​</a:t>
            </a:r>
          </a:p>
          <a:p>
            <a:pPr marL="914400" lvl="1" indent="-361950" algn="l" rtl="0">
              <a:lnSpc>
                <a:spcPct val="100000"/>
              </a:lnSpc>
              <a:spcBef>
                <a:spcPts val="600"/>
              </a:spcBef>
              <a:spcAft>
                <a:spcPts val="0"/>
              </a:spcAft>
              <a:buSzPts val="2100"/>
              <a:buChar char="–"/>
            </a:pPr>
            <a:r>
              <a:rPr lang="en-US" sz="1200"/>
              <a:t>Not training grants, fellowships, conferences (</a:t>
            </a:r>
            <a:r>
              <a:rPr lang="en-US" sz="1200" u="sng">
                <a:solidFill>
                  <a:schemeClr val="hlink"/>
                </a:solidFill>
                <a:hlinkClick r:id="rId3"/>
              </a:rPr>
              <a:t>see specific activity codes</a:t>
            </a:r>
            <a:r>
              <a:rPr lang="en-US" sz="1200"/>
              <a:t>)​</a:t>
            </a:r>
            <a:endParaRPr lang="en-US" sz="1200">
              <a:highlight>
                <a:srgbClr val="EDEBE9"/>
              </a:highlight>
              <a:latin typeface="Calibri"/>
              <a:ea typeface="Calibri"/>
              <a:cs typeface="Calibri"/>
              <a:sym typeface="Calibri"/>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EF5B6A-C186-D143-91F6-573446931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2156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3C08EB-0833-4124-9485-E3C7F0B49A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06997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5.jpe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2.xml"/><Relationship Id="rId1" Type="http://schemas.openxmlformats.org/officeDocument/2006/relationships/tags" Target="../tags/tag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0.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1.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2.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2.xml"/><Relationship Id="rId1" Type="http://schemas.openxmlformats.org/officeDocument/2006/relationships/tags" Target="../tags/tag1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2.xml"/><Relationship Id="rId1" Type="http://schemas.openxmlformats.org/officeDocument/2006/relationships/tags" Target="../tags/tag15.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2.xml"/><Relationship Id="rId1" Type="http://schemas.openxmlformats.org/officeDocument/2006/relationships/tags" Target="../tags/tag16.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2.xml"/><Relationship Id="rId1" Type="http://schemas.openxmlformats.org/officeDocument/2006/relationships/tags" Target="../tags/tag17.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Master" Target="../slideMasters/slideMaster2.xml"/><Relationship Id="rId1" Type="http://schemas.openxmlformats.org/officeDocument/2006/relationships/tags" Target="../tags/tag18.xml"/></Relationships>
</file>

<file path=ppt/slideLayouts/_rels/slideLayout42.xml.rels><?xml version="1.0" encoding="UTF-8" standalone="yes"?>
<Relationships xmlns="http://schemas.openxmlformats.org/package/2006/relationships"><Relationship Id="rId8" Type="http://schemas.openxmlformats.org/officeDocument/2006/relationships/hyperlink" Target="mailto:OSPTraining@unc.edu" TargetMode="External"/><Relationship Id="rId3" Type="http://schemas.openxmlformats.org/officeDocument/2006/relationships/hyperlink" Target="mailto:SponsoredPrograms@unc.edu" TargetMode="External"/><Relationship Id="rId7" Type="http://schemas.openxmlformats.org/officeDocument/2006/relationships/hyperlink" Target="mailto:OSPCommunications@unc.edu" TargetMode="External"/><Relationship Id="rId2" Type="http://schemas.openxmlformats.org/officeDocument/2006/relationships/slideMaster" Target="../slideMasters/slideMaster2.xml"/><Relationship Id="rId1" Type="http://schemas.openxmlformats.org/officeDocument/2006/relationships/tags" Target="../tags/tag19.xml"/><Relationship Id="rId6" Type="http://schemas.openxmlformats.org/officeDocument/2006/relationships/hyperlink" Target="mailto:OSPContracting@unc.edu" TargetMode="External"/><Relationship Id="rId5" Type="http://schemas.openxmlformats.org/officeDocument/2006/relationships/hyperlink" Target="mailto:OSPSubs@unc.edu" TargetMode="External"/><Relationship Id="rId4" Type="http://schemas.openxmlformats.org/officeDocument/2006/relationships/hyperlink" Target="mailto:OSPBilling@unc.edu" TargetMode="External"/><Relationship Id="rId9" Type="http://schemas.openxmlformats.org/officeDocument/2006/relationships/image" Target="../media/image16.jpeg"/></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A">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5A8C5EDA-24B5-0741-ACB5-FD2963A79433}"/>
              </a:ext>
            </a:extLst>
          </p:cNvPr>
          <p:cNvSpPr>
            <a:spLocks noGrp="1"/>
          </p:cNvSpPr>
          <p:nvPr>
            <p:ph type="title"/>
          </p:nvPr>
        </p:nvSpPr>
        <p:spPr>
          <a:xfrm>
            <a:off x="495299" y="568036"/>
            <a:ext cx="11229085" cy="2732526"/>
          </a:xfrm>
        </p:spPr>
        <p:txBody>
          <a:bodyPr anchor="b">
            <a:noAutofit/>
          </a:bodyPr>
          <a:lstStyle>
            <a:lvl1pPr>
              <a:defRPr sz="6000">
                <a:solidFill>
                  <a:schemeClr val="tx1"/>
                </a:solidFill>
              </a:defRPr>
            </a:lvl1pPr>
          </a:lstStyle>
          <a:p>
            <a:r>
              <a:rPr lang="en-US"/>
              <a:t>Click to edit Master title style</a:t>
            </a:r>
          </a:p>
        </p:txBody>
      </p:sp>
      <p:sp>
        <p:nvSpPr>
          <p:cNvPr id="6" name="Text Placeholder 2">
            <a:extLst>
              <a:ext uri="{FF2B5EF4-FFF2-40B4-BE49-F238E27FC236}">
                <a16:creationId xmlns:a16="http://schemas.microsoft.com/office/drawing/2014/main" id="{E0E13BC2-FE3D-D741-92C1-85468157E1B2}"/>
              </a:ext>
            </a:extLst>
          </p:cNvPr>
          <p:cNvSpPr>
            <a:spLocks noGrp="1"/>
          </p:cNvSpPr>
          <p:nvPr>
            <p:ph type="body" idx="1"/>
          </p:nvPr>
        </p:nvSpPr>
        <p:spPr>
          <a:xfrm>
            <a:off x="495300" y="3401841"/>
            <a:ext cx="11229084" cy="1239431"/>
          </a:xfrm>
        </p:spPr>
        <p:txBody>
          <a:bodyPr>
            <a:normAutofit/>
          </a:bodyPr>
          <a:lstStyle>
            <a:lvl1pPr marL="0" indent="0" algn="l">
              <a:buNone/>
              <a:defRPr sz="26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Rectangle 8">
            <a:extLst>
              <a:ext uri="{FF2B5EF4-FFF2-40B4-BE49-F238E27FC236}">
                <a16:creationId xmlns:a16="http://schemas.microsoft.com/office/drawing/2014/main" id="{7AE0C547-4417-664E-BCC6-F3A268490154}"/>
              </a:ext>
            </a:extLst>
          </p:cNvPr>
          <p:cNvSpPr/>
          <p:nvPr userDrawn="1"/>
        </p:nvSpPr>
        <p:spPr>
          <a:xfrm>
            <a:off x="-1" y="5167744"/>
            <a:ext cx="12192001" cy="16902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le 6">
            <a:extLst>
              <a:ext uri="{FF2B5EF4-FFF2-40B4-BE49-F238E27FC236}">
                <a16:creationId xmlns:a16="http://schemas.microsoft.com/office/drawing/2014/main" id="{BC55ADDC-EE74-C346-9B58-0A560E3D8490}"/>
              </a:ext>
            </a:extLst>
          </p:cNvPr>
          <p:cNvSpPr/>
          <p:nvPr userDrawn="1"/>
        </p:nvSpPr>
        <p:spPr>
          <a:xfrm>
            <a:off x="-2" y="5093421"/>
            <a:ext cx="12192001" cy="1246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and white logo&#10;&#10;Description automatically generated with low confidence">
            <a:extLst>
              <a:ext uri="{FF2B5EF4-FFF2-40B4-BE49-F238E27FC236}">
                <a16:creationId xmlns:a16="http://schemas.microsoft.com/office/drawing/2014/main" id="{9C377363-5EA7-A743-952C-997D397F1BA7}"/>
              </a:ext>
            </a:extLst>
          </p:cNvPr>
          <p:cNvPicPr>
            <a:picLocks noChangeAspect="1"/>
          </p:cNvPicPr>
          <p:nvPr userDrawn="1"/>
        </p:nvPicPr>
        <p:blipFill>
          <a:blip r:embed="rId2"/>
          <a:stretch>
            <a:fillRect/>
          </a:stretch>
        </p:blipFill>
        <p:spPr>
          <a:xfrm>
            <a:off x="495299" y="5660651"/>
            <a:ext cx="4011388" cy="704439"/>
          </a:xfrm>
          <a:prstGeom prst="rect">
            <a:avLst/>
          </a:prstGeom>
        </p:spPr>
      </p:pic>
    </p:spTree>
    <p:extLst>
      <p:ext uri="{BB962C8B-B14F-4D97-AF65-F5344CB8AC3E}">
        <p14:creationId xmlns:p14="http://schemas.microsoft.com/office/powerpoint/2010/main" val="2338192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0CFA1E-F52C-7347-AF20-A0F900F9E9BD}"/>
              </a:ext>
            </a:extLst>
          </p:cNvPr>
          <p:cNvSpPr/>
          <p:nvPr userDrawn="1"/>
        </p:nvSpPr>
        <p:spPr>
          <a:xfrm>
            <a:off x="0" y="0"/>
            <a:ext cx="11003280" cy="1188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p>
            <a:fld id="{6D6E361B-DFCA-824D-BA63-ADCED3B41986}" type="slidenum">
              <a:rPr lang="en-US" smtClean="0"/>
              <a:pPr/>
              <a:t>‹#›</a:t>
            </a:fld>
            <a:endParaRPr lang="en-US"/>
          </a:p>
        </p:txBody>
      </p:sp>
      <p:grpSp>
        <p:nvGrpSpPr>
          <p:cNvPr id="10" name="Group 9">
            <a:extLst>
              <a:ext uri="{FF2B5EF4-FFF2-40B4-BE49-F238E27FC236}">
                <a16:creationId xmlns:a16="http://schemas.microsoft.com/office/drawing/2014/main" id="{0B82D859-C11F-6742-8CAA-C1FD136F7B15}"/>
              </a:ext>
            </a:extLst>
          </p:cNvPr>
          <p:cNvGrpSpPr>
            <a:grpSpLocks noChangeAspect="1"/>
          </p:cNvGrpSpPr>
          <p:nvPr userDrawn="1"/>
        </p:nvGrpSpPr>
        <p:grpSpPr>
          <a:xfrm>
            <a:off x="11003280" y="0"/>
            <a:ext cx="1188720" cy="1188720"/>
            <a:chOff x="2402304" y="2628900"/>
            <a:chExt cx="1600200" cy="1600200"/>
          </a:xfrm>
        </p:grpSpPr>
        <p:sp>
          <p:nvSpPr>
            <p:cNvPr id="11" name="Rectangle 10">
              <a:extLst>
                <a:ext uri="{FF2B5EF4-FFF2-40B4-BE49-F238E27FC236}">
                  <a16:creationId xmlns:a16="http://schemas.microsoft.com/office/drawing/2014/main" id="{F44F5DC4-F7BE-B843-A846-7A7A649D7D2B}"/>
                </a:ext>
              </a:extLst>
            </p:cNvPr>
            <p:cNvSpPr/>
            <p:nvPr userDrawn="1"/>
          </p:nvSpPr>
          <p:spPr>
            <a:xfrm>
              <a:off x="2402304" y="2628900"/>
              <a:ext cx="16002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6CFB429C-A4CD-8548-A953-15CC4E3591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55627" y="3004800"/>
              <a:ext cx="693553" cy="861646"/>
            </a:xfrm>
            <a:prstGeom prst="rect">
              <a:avLst/>
            </a:prstGeom>
          </p:spPr>
        </p:pic>
      </p:grpSp>
      <p:sp>
        <p:nvSpPr>
          <p:cNvPr id="4" name="Footer Placeholder 3">
            <a:extLst>
              <a:ext uri="{FF2B5EF4-FFF2-40B4-BE49-F238E27FC236}">
                <a16:creationId xmlns:a16="http://schemas.microsoft.com/office/drawing/2014/main" id="{AC464F10-C715-9244-9AC6-2C9BD4B29334}"/>
              </a:ext>
            </a:extLst>
          </p:cNvPr>
          <p:cNvSpPr>
            <a:spLocks noGrp="1"/>
          </p:cNvSpPr>
          <p:nvPr>
            <p:ph type="ftr" sz="quarter" idx="11"/>
          </p:nvPr>
        </p:nvSpPr>
        <p:spPr/>
        <p:txBody>
          <a:bodyPr/>
          <a:lstStyle/>
          <a:p>
            <a:endParaRPr lang="en-US"/>
          </a:p>
        </p:txBody>
      </p:sp>
      <p:sp>
        <p:nvSpPr>
          <p:cNvPr id="13" name="Content Placeholder 6"/>
          <p:cNvSpPr>
            <a:spLocks noGrp="1"/>
          </p:cNvSpPr>
          <p:nvPr>
            <p:ph sz="quarter" idx="12"/>
          </p:nvPr>
        </p:nvSpPr>
        <p:spPr>
          <a:xfrm>
            <a:off x="981484" y="1791487"/>
            <a:ext cx="5341827" cy="3899250"/>
          </a:xfrm>
        </p:spPr>
        <p:txBody>
          <a:bodyPr/>
          <a:lstStyle>
            <a:lvl1pPr marL="0" marR="0" indent="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baseline="0"/>
            </a:lvl1pPr>
            <a:lvl5pPr>
              <a:defRPr/>
            </a:lvl5pPr>
          </a:lstStyle>
          <a:p>
            <a:pPr marL="457200" marR="0" lvl="0" indent="-45720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Char char="•"/>
              <a:tabLst/>
              <a:defRPr/>
            </a:pPr>
            <a:r>
              <a:rPr lang="en-US"/>
              <a:t>Click to edit Master text styles</a:t>
            </a:r>
          </a:p>
          <a:p>
            <a:pPr marL="457200" marR="0" lvl="1" indent="-45720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Char char="•"/>
              <a:tabLst/>
              <a:defRPr/>
            </a:pPr>
            <a:r>
              <a:rPr lang="en-US"/>
              <a:t>Second level</a:t>
            </a:r>
          </a:p>
          <a:p>
            <a:pPr marL="457200" marR="0" lvl="2" indent="-45720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Char char="•"/>
              <a:tabLst/>
              <a:defRPr/>
            </a:pPr>
            <a:r>
              <a:rPr lang="en-US"/>
              <a:t>Third level</a:t>
            </a:r>
          </a:p>
          <a:p>
            <a:pPr marL="457200" marR="0" lvl="3" indent="-45720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Char char="•"/>
              <a:tabLst/>
              <a:defRPr/>
            </a:pPr>
            <a:r>
              <a:rPr lang="en-US"/>
              <a:t>Fourth level</a:t>
            </a:r>
          </a:p>
          <a:p>
            <a:pPr marL="457200" marR="0" lvl="4" indent="-45720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Char char="•"/>
              <a:tabLst/>
              <a:defRPr/>
            </a:pPr>
            <a:r>
              <a:rPr lang="en-US"/>
              <a:t>Fifth level</a:t>
            </a:r>
          </a:p>
        </p:txBody>
      </p:sp>
      <p:grpSp>
        <p:nvGrpSpPr>
          <p:cNvPr id="14" name="Group 13">
            <a:extLst>
              <a:ext uri="{FF2B5EF4-FFF2-40B4-BE49-F238E27FC236}">
                <a16:creationId xmlns:a16="http://schemas.microsoft.com/office/drawing/2014/main" id="{5449D3CE-1A26-D447-A448-536EBC8E98F7}"/>
              </a:ext>
            </a:extLst>
          </p:cNvPr>
          <p:cNvGrpSpPr/>
          <p:nvPr userDrawn="1"/>
        </p:nvGrpSpPr>
        <p:grpSpPr>
          <a:xfrm>
            <a:off x="11003279" y="0"/>
            <a:ext cx="1188720" cy="1188720"/>
            <a:chOff x="5501640" y="0"/>
            <a:chExt cx="1188720" cy="1188720"/>
          </a:xfrm>
        </p:grpSpPr>
        <p:sp>
          <p:nvSpPr>
            <p:cNvPr id="15" name="Rectangle 14">
              <a:extLst>
                <a:ext uri="{FF2B5EF4-FFF2-40B4-BE49-F238E27FC236}">
                  <a16:creationId xmlns:a16="http://schemas.microsoft.com/office/drawing/2014/main" id="{8149D545-3192-AA42-BC57-9698D8D9243B}"/>
                </a:ext>
              </a:extLst>
            </p:cNvPr>
            <p:cNvSpPr/>
            <p:nvPr userDrawn="1"/>
          </p:nvSpPr>
          <p:spPr>
            <a:xfrm>
              <a:off x="5501640" y="0"/>
              <a:ext cx="1188720" cy="11887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Logo&#10;&#10;Description automatically generated with low confidence">
              <a:extLst>
                <a:ext uri="{FF2B5EF4-FFF2-40B4-BE49-F238E27FC236}">
                  <a16:creationId xmlns:a16="http://schemas.microsoft.com/office/drawing/2014/main" id="{F1D66F15-B882-B64C-8A85-A97426F0CB0D}"/>
                </a:ext>
              </a:extLst>
            </p:cNvPr>
            <p:cNvPicPr>
              <a:picLocks noChangeAspect="1"/>
            </p:cNvPicPr>
            <p:nvPr userDrawn="1"/>
          </p:nvPicPr>
          <p:blipFill>
            <a:blip r:embed="rId3"/>
            <a:stretch>
              <a:fillRect/>
            </a:stretch>
          </p:blipFill>
          <p:spPr>
            <a:xfrm>
              <a:off x="5572583" y="254363"/>
              <a:ext cx="1046833" cy="679994"/>
            </a:xfrm>
            <a:prstGeom prst="rect">
              <a:avLst/>
            </a:prstGeom>
          </p:spPr>
        </p:pic>
      </p:grpSp>
      <p:pic>
        <p:nvPicPr>
          <p:cNvPr id="17" name="Picture 16" descr="Text&#10;&#10;Description automatically generated">
            <a:extLst>
              <a:ext uri="{FF2B5EF4-FFF2-40B4-BE49-F238E27FC236}">
                <a16:creationId xmlns:a16="http://schemas.microsoft.com/office/drawing/2014/main" id="{F111BC6F-70D9-B74E-A147-315F8556EEFD}"/>
              </a:ext>
            </a:extLst>
          </p:cNvPr>
          <p:cNvPicPr>
            <a:picLocks noChangeAspect="1"/>
          </p:cNvPicPr>
          <p:nvPr userDrawn="1"/>
        </p:nvPicPr>
        <p:blipFill>
          <a:blip r:embed="rId4"/>
          <a:stretch>
            <a:fillRect/>
          </a:stretch>
        </p:blipFill>
        <p:spPr>
          <a:xfrm>
            <a:off x="10756900" y="-2540"/>
            <a:ext cx="1435100" cy="1193800"/>
          </a:xfrm>
          <a:prstGeom prst="rect">
            <a:avLst/>
          </a:prstGeom>
        </p:spPr>
      </p:pic>
      <p:sp>
        <p:nvSpPr>
          <p:cNvPr id="18" name="Title Placeholder 1">
            <a:extLst>
              <a:ext uri="{FF2B5EF4-FFF2-40B4-BE49-F238E27FC236}">
                <a16:creationId xmlns:a16="http://schemas.microsoft.com/office/drawing/2014/main" id="{BEB2C4BB-C9ED-5742-A100-6B407D413546}"/>
              </a:ext>
            </a:extLst>
          </p:cNvPr>
          <p:cNvSpPr>
            <a:spLocks noGrp="1"/>
          </p:cNvSpPr>
          <p:nvPr>
            <p:ph type="title"/>
          </p:nvPr>
        </p:nvSpPr>
        <p:spPr>
          <a:xfrm>
            <a:off x="502920" y="253701"/>
            <a:ext cx="9769612" cy="620404"/>
          </a:xfrm>
          <a:prstGeom prst="rect">
            <a:avLst/>
          </a:prstGeom>
        </p:spPr>
        <p:txBody>
          <a:bodyPr vert="horz" lIns="91440" tIns="45720" rIns="91440" bIns="45720" rtlCol="0" anchor="ctr">
            <a:noAutofit/>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455987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Know, Share, Do">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0CFA1E-F52C-7347-AF20-A0F900F9E9BD}"/>
              </a:ext>
            </a:extLst>
          </p:cNvPr>
          <p:cNvSpPr/>
          <p:nvPr userDrawn="1"/>
        </p:nvSpPr>
        <p:spPr>
          <a:xfrm>
            <a:off x="0" y="0"/>
            <a:ext cx="11003280" cy="1188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p>
            <a:fld id="{6D6E361B-DFCA-824D-BA63-ADCED3B41986}" type="slidenum">
              <a:rPr lang="en-US" smtClean="0"/>
              <a:pPr/>
              <a:t>‹#›</a:t>
            </a:fld>
            <a:endParaRPr lang="en-US"/>
          </a:p>
        </p:txBody>
      </p:sp>
      <p:grpSp>
        <p:nvGrpSpPr>
          <p:cNvPr id="10" name="Group 9">
            <a:extLst>
              <a:ext uri="{FF2B5EF4-FFF2-40B4-BE49-F238E27FC236}">
                <a16:creationId xmlns:a16="http://schemas.microsoft.com/office/drawing/2014/main" id="{0B82D859-C11F-6742-8CAA-C1FD136F7B15}"/>
              </a:ext>
            </a:extLst>
          </p:cNvPr>
          <p:cNvGrpSpPr>
            <a:grpSpLocks noChangeAspect="1"/>
          </p:cNvGrpSpPr>
          <p:nvPr userDrawn="1"/>
        </p:nvGrpSpPr>
        <p:grpSpPr>
          <a:xfrm>
            <a:off x="11003280" y="0"/>
            <a:ext cx="1188720" cy="1188720"/>
            <a:chOff x="2402304" y="2628900"/>
            <a:chExt cx="1600200" cy="1600200"/>
          </a:xfrm>
        </p:grpSpPr>
        <p:sp>
          <p:nvSpPr>
            <p:cNvPr id="11" name="Rectangle 10">
              <a:extLst>
                <a:ext uri="{FF2B5EF4-FFF2-40B4-BE49-F238E27FC236}">
                  <a16:creationId xmlns:a16="http://schemas.microsoft.com/office/drawing/2014/main" id="{F44F5DC4-F7BE-B843-A846-7A7A649D7D2B}"/>
                </a:ext>
              </a:extLst>
            </p:cNvPr>
            <p:cNvSpPr/>
            <p:nvPr userDrawn="1"/>
          </p:nvSpPr>
          <p:spPr>
            <a:xfrm>
              <a:off x="2402304" y="2628900"/>
              <a:ext cx="16002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6CFB429C-A4CD-8548-A953-15CC4E3591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55627" y="3004800"/>
              <a:ext cx="693553" cy="861646"/>
            </a:xfrm>
            <a:prstGeom prst="rect">
              <a:avLst/>
            </a:prstGeom>
          </p:spPr>
        </p:pic>
      </p:grpSp>
      <p:sp>
        <p:nvSpPr>
          <p:cNvPr id="4" name="Footer Placeholder 3">
            <a:extLst>
              <a:ext uri="{FF2B5EF4-FFF2-40B4-BE49-F238E27FC236}">
                <a16:creationId xmlns:a16="http://schemas.microsoft.com/office/drawing/2014/main" id="{AC464F10-C715-9244-9AC6-2C9BD4B29334}"/>
              </a:ext>
            </a:extLst>
          </p:cNvPr>
          <p:cNvSpPr>
            <a:spLocks noGrp="1"/>
          </p:cNvSpPr>
          <p:nvPr>
            <p:ph type="ftr" sz="quarter" idx="11"/>
          </p:nvPr>
        </p:nvSpPr>
        <p:spPr/>
        <p:txBody>
          <a:bodyPr/>
          <a:lstStyle/>
          <a:p>
            <a:endParaRPr lang="en-US"/>
          </a:p>
        </p:txBody>
      </p:sp>
      <p:sp>
        <p:nvSpPr>
          <p:cNvPr id="13" name="Content Placeholder 6"/>
          <p:cNvSpPr>
            <a:spLocks noGrp="1"/>
          </p:cNvSpPr>
          <p:nvPr>
            <p:ph sz="quarter" idx="12" hasCustomPrompt="1"/>
          </p:nvPr>
        </p:nvSpPr>
        <p:spPr>
          <a:xfrm>
            <a:off x="981484" y="1791487"/>
            <a:ext cx="5341827" cy="3899250"/>
          </a:xfrm>
        </p:spPr>
        <p:txBody>
          <a:bodyPr/>
          <a:lstStyle>
            <a:lvl1pPr>
              <a:defRPr baseline="0"/>
            </a:lvl1pPr>
            <a:lvl5pPr>
              <a:defRPr/>
            </a:lvl5pPr>
          </a:lstStyle>
          <a:p>
            <a:pPr lvl="0"/>
            <a:r>
              <a:rPr lang="en-US"/>
              <a:t>Know</a:t>
            </a:r>
          </a:p>
          <a:p>
            <a:pPr lvl="1"/>
            <a:r>
              <a:rPr lang="en-US"/>
              <a:t>Second level</a:t>
            </a:r>
          </a:p>
          <a:p>
            <a:pPr lvl="2"/>
            <a:r>
              <a:rPr lang="en-US"/>
              <a:t>Third level</a:t>
            </a:r>
          </a:p>
          <a:p>
            <a:pPr lvl="3"/>
            <a:r>
              <a:rPr lang="en-US"/>
              <a:t>Fourth level</a:t>
            </a:r>
          </a:p>
          <a:p>
            <a:pPr lvl="4"/>
            <a:r>
              <a:rPr lang="en-US"/>
              <a:t>Fifth level</a:t>
            </a:r>
          </a:p>
          <a:p>
            <a:pPr lvl="0"/>
            <a:r>
              <a:rPr lang="en-US"/>
              <a:t>Share</a:t>
            </a:r>
          </a:p>
          <a:p>
            <a:pPr lvl="0"/>
            <a:r>
              <a:rPr lang="en-US"/>
              <a:t>Do</a:t>
            </a:r>
          </a:p>
        </p:txBody>
      </p:sp>
      <p:grpSp>
        <p:nvGrpSpPr>
          <p:cNvPr id="14" name="Group 13">
            <a:extLst>
              <a:ext uri="{FF2B5EF4-FFF2-40B4-BE49-F238E27FC236}">
                <a16:creationId xmlns:a16="http://schemas.microsoft.com/office/drawing/2014/main" id="{5449D3CE-1A26-D447-A448-536EBC8E98F7}"/>
              </a:ext>
            </a:extLst>
          </p:cNvPr>
          <p:cNvGrpSpPr/>
          <p:nvPr userDrawn="1"/>
        </p:nvGrpSpPr>
        <p:grpSpPr>
          <a:xfrm>
            <a:off x="11003279" y="0"/>
            <a:ext cx="1188720" cy="1188720"/>
            <a:chOff x="5501640" y="0"/>
            <a:chExt cx="1188720" cy="1188720"/>
          </a:xfrm>
        </p:grpSpPr>
        <p:sp>
          <p:nvSpPr>
            <p:cNvPr id="15" name="Rectangle 14">
              <a:extLst>
                <a:ext uri="{FF2B5EF4-FFF2-40B4-BE49-F238E27FC236}">
                  <a16:creationId xmlns:a16="http://schemas.microsoft.com/office/drawing/2014/main" id="{8149D545-3192-AA42-BC57-9698D8D9243B}"/>
                </a:ext>
              </a:extLst>
            </p:cNvPr>
            <p:cNvSpPr/>
            <p:nvPr userDrawn="1"/>
          </p:nvSpPr>
          <p:spPr>
            <a:xfrm>
              <a:off x="5501640" y="0"/>
              <a:ext cx="1188720" cy="11887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Logo&#10;&#10;Description automatically generated with low confidence">
              <a:extLst>
                <a:ext uri="{FF2B5EF4-FFF2-40B4-BE49-F238E27FC236}">
                  <a16:creationId xmlns:a16="http://schemas.microsoft.com/office/drawing/2014/main" id="{F1D66F15-B882-B64C-8A85-A97426F0CB0D}"/>
                </a:ext>
              </a:extLst>
            </p:cNvPr>
            <p:cNvPicPr>
              <a:picLocks noChangeAspect="1"/>
            </p:cNvPicPr>
            <p:nvPr userDrawn="1"/>
          </p:nvPicPr>
          <p:blipFill>
            <a:blip r:embed="rId3"/>
            <a:stretch>
              <a:fillRect/>
            </a:stretch>
          </p:blipFill>
          <p:spPr>
            <a:xfrm>
              <a:off x="5572583" y="254363"/>
              <a:ext cx="1046833" cy="679994"/>
            </a:xfrm>
            <a:prstGeom prst="rect">
              <a:avLst/>
            </a:prstGeom>
          </p:spPr>
        </p:pic>
      </p:grpSp>
      <p:pic>
        <p:nvPicPr>
          <p:cNvPr id="17" name="Picture 16" descr="Text&#10;&#10;Description automatically generated">
            <a:extLst>
              <a:ext uri="{FF2B5EF4-FFF2-40B4-BE49-F238E27FC236}">
                <a16:creationId xmlns:a16="http://schemas.microsoft.com/office/drawing/2014/main" id="{F111BC6F-70D9-B74E-A147-315F8556EEFD}"/>
              </a:ext>
            </a:extLst>
          </p:cNvPr>
          <p:cNvPicPr>
            <a:picLocks noChangeAspect="1"/>
          </p:cNvPicPr>
          <p:nvPr userDrawn="1"/>
        </p:nvPicPr>
        <p:blipFill>
          <a:blip r:embed="rId4"/>
          <a:stretch>
            <a:fillRect/>
          </a:stretch>
        </p:blipFill>
        <p:spPr>
          <a:xfrm>
            <a:off x="10756900" y="-2540"/>
            <a:ext cx="1435100" cy="1193800"/>
          </a:xfrm>
          <a:prstGeom prst="rect">
            <a:avLst/>
          </a:prstGeom>
        </p:spPr>
      </p:pic>
      <p:sp>
        <p:nvSpPr>
          <p:cNvPr id="18" name="Title Placeholder 1">
            <a:extLst>
              <a:ext uri="{FF2B5EF4-FFF2-40B4-BE49-F238E27FC236}">
                <a16:creationId xmlns:a16="http://schemas.microsoft.com/office/drawing/2014/main" id="{BEB2C4BB-C9ED-5742-A100-6B407D413546}"/>
              </a:ext>
            </a:extLst>
          </p:cNvPr>
          <p:cNvSpPr>
            <a:spLocks noGrp="1"/>
          </p:cNvSpPr>
          <p:nvPr>
            <p:ph type="title" hasCustomPrompt="1"/>
          </p:nvPr>
        </p:nvSpPr>
        <p:spPr>
          <a:xfrm>
            <a:off x="502920" y="253701"/>
            <a:ext cx="9769612" cy="620404"/>
          </a:xfrm>
          <a:prstGeom prst="rect">
            <a:avLst/>
          </a:prstGeom>
        </p:spPr>
        <p:txBody>
          <a:bodyPr vert="horz" lIns="91440" tIns="45720" rIns="91440" bIns="45720" rtlCol="0" anchor="ctr">
            <a:noAutofit/>
          </a:bodyPr>
          <a:lstStyle>
            <a:lvl1pPr>
              <a:defRPr>
                <a:solidFill>
                  <a:schemeClr val="bg1"/>
                </a:solidFill>
              </a:defRPr>
            </a:lvl1pPr>
          </a:lstStyle>
          <a:p>
            <a:r>
              <a:rPr lang="en-US"/>
              <a:t>Know, Share, Do</a:t>
            </a:r>
          </a:p>
        </p:txBody>
      </p:sp>
    </p:spTree>
    <p:extLst>
      <p:ext uri="{BB962C8B-B14F-4D97-AF65-F5344CB8AC3E}">
        <p14:creationId xmlns:p14="http://schemas.microsoft.com/office/powerpoint/2010/main" val="37275658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D6E361B-DFCA-824D-BA63-ADCED3B41986}" type="slidenum">
              <a:rPr lang="en-US" smtClean="0"/>
              <a:pPr/>
              <a:t>‹#›</a:t>
            </a:fld>
            <a:endParaRPr lang="en-US"/>
          </a:p>
        </p:txBody>
      </p:sp>
      <p:sp>
        <p:nvSpPr>
          <p:cNvPr id="14" name="Content Placeholder 6"/>
          <p:cNvSpPr>
            <a:spLocks noGrp="1"/>
          </p:cNvSpPr>
          <p:nvPr>
            <p:ph sz="quarter" idx="12"/>
          </p:nvPr>
        </p:nvSpPr>
        <p:spPr>
          <a:xfrm>
            <a:off x="3703320" y="1714500"/>
            <a:ext cx="7985760" cy="39242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4D60ADF1-B8EF-7642-A4EF-70527152ABF5}"/>
              </a:ext>
            </a:extLst>
          </p:cNvPr>
          <p:cNvSpPr/>
          <p:nvPr userDrawn="1"/>
        </p:nvSpPr>
        <p:spPr>
          <a:xfrm>
            <a:off x="3200400" y="0"/>
            <a:ext cx="7802880" cy="1188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0C0101-9281-C049-BAE7-9D060EEB9363}"/>
              </a:ext>
            </a:extLst>
          </p:cNvPr>
          <p:cNvSpPr>
            <a:spLocks noGrp="1"/>
          </p:cNvSpPr>
          <p:nvPr>
            <p:ph type="title"/>
          </p:nvPr>
        </p:nvSpPr>
        <p:spPr>
          <a:xfrm>
            <a:off x="3703320" y="253701"/>
            <a:ext cx="6569212" cy="620404"/>
          </a:xfrm>
        </p:spPr>
        <p:txBody>
          <a:bodyPr/>
          <a:lstStyle>
            <a:lvl1pPr>
              <a:defRPr>
                <a:solidFill>
                  <a:schemeClr val="bg1"/>
                </a:solidFill>
              </a:defRPr>
            </a:lvl1pPr>
          </a:lstStyle>
          <a:p>
            <a:r>
              <a:rPr lang="en-US"/>
              <a:t>Click to edit Master title style</a:t>
            </a:r>
          </a:p>
        </p:txBody>
      </p:sp>
      <p:grpSp>
        <p:nvGrpSpPr>
          <p:cNvPr id="12" name="Group 11">
            <a:extLst>
              <a:ext uri="{FF2B5EF4-FFF2-40B4-BE49-F238E27FC236}">
                <a16:creationId xmlns:a16="http://schemas.microsoft.com/office/drawing/2014/main" id="{9AC66C60-4659-5A40-B026-87CD18E519D4}"/>
              </a:ext>
            </a:extLst>
          </p:cNvPr>
          <p:cNvGrpSpPr>
            <a:grpSpLocks noChangeAspect="1"/>
          </p:cNvGrpSpPr>
          <p:nvPr userDrawn="1"/>
        </p:nvGrpSpPr>
        <p:grpSpPr>
          <a:xfrm>
            <a:off x="11003280" y="0"/>
            <a:ext cx="1188720" cy="1188720"/>
            <a:chOff x="2402304" y="2628900"/>
            <a:chExt cx="1600200" cy="1600200"/>
          </a:xfrm>
        </p:grpSpPr>
        <p:sp>
          <p:nvSpPr>
            <p:cNvPr id="13" name="Rectangle 12">
              <a:extLst>
                <a:ext uri="{FF2B5EF4-FFF2-40B4-BE49-F238E27FC236}">
                  <a16:creationId xmlns:a16="http://schemas.microsoft.com/office/drawing/2014/main" id="{3891D621-F91C-7D43-99F6-D1B09350066F}"/>
                </a:ext>
              </a:extLst>
            </p:cNvPr>
            <p:cNvSpPr/>
            <p:nvPr userDrawn="1"/>
          </p:nvSpPr>
          <p:spPr>
            <a:xfrm>
              <a:off x="2402304" y="2628900"/>
              <a:ext cx="16002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D7CA7B32-F52F-9544-B7DC-905FB7BE83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55627" y="3004800"/>
              <a:ext cx="693553" cy="861646"/>
            </a:xfrm>
            <a:prstGeom prst="rect">
              <a:avLst/>
            </a:prstGeom>
          </p:spPr>
        </p:pic>
      </p:grpSp>
      <p:pic>
        <p:nvPicPr>
          <p:cNvPr id="4" name="Picture 3"/>
          <p:cNvPicPr>
            <a:picLocks noChangeAspect="1"/>
          </p:cNvPicPr>
          <p:nvPr userDrawn="1"/>
        </p:nvPicPr>
        <p:blipFill rotWithShape="1">
          <a:blip r:embed="rId3">
            <a:extLst>
              <a:ext uri="{28A0092B-C50C-407E-A947-70E740481C1C}">
                <a14:useLocalDpi xmlns:a14="http://schemas.microsoft.com/office/drawing/2010/main" val="0"/>
              </a:ext>
            </a:extLst>
          </a:blip>
          <a:srcRect l="30149" r="38786"/>
          <a:stretch/>
        </p:blipFill>
        <p:spPr>
          <a:xfrm>
            <a:off x="0" y="0"/>
            <a:ext cx="3270422" cy="6858000"/>
          </a:xfrm>
          <a:prstGeom prst="rect">
            <a:avLst/>
          </a:prstGeom>
        </p:spPr>
      </p:pic>
      <p:grpSp>
        <p:nvGrpSpPr>
          <p:cNvPr id="16" name="Group 15">
            <a:extLst>
              <a:ext uri="{FF2B5EF4-FFF2-40B4-BE49-F238E27FC236}">
                <a16:creationId xmlns:a16="http://schemas.microsoft.com/office/drawing/2014/main" id="{6709819D-F6F5-734F-BE5B-DBE09B82A42A}"/>
              </a:ext>
            </a:extLst>
          </p:cNvPr>
          <p:cNvGrpSpPr/>
          <p:nvPr userDrawn="1"/>
        </p:nvGrpSpPr>
        <p:grpSpPr>
          <a:xfrm>
            <a:off x="11003279" y="0"/>
            <a:ext cx="1188720" cy="1188720"/>
            <a:chOff x="5501640" y="0"/>
            <a:chExt cx="1188720" cy="1188720"/>
          </a:xfrm>
        </p:grpSpPr>
        <p:sp>
          <p:nvSpPr>
            <p:cNvPr id="17" name="Rectangle 16">
              <a:extLst>
                <a:ext uri="{FF2B5EF4-FFF2-40B4-BE49-F238E27FC236}">
                  <a16:creationId xmlns:a16="http://schemas.microsoft.com/office/drawing/2014/main" id="{EE96138B-2CC4-7745-A0F6-35D5ECD04B5B}"/>
                </a:ext>
              </a:extLst>
            </p:cNvPr>
            <p:cNvSpPr/>
            <p:nvPr userDrawn="1"/>
          </p:nvSpPr>
          <p:spPr>
            <a:xfrm>
              <a:off x="5501640" y="0"/>
              <a:ext cx="1188720" cy="11887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Logo&#10;&#10;Description automatically generated with low confidence">
              <a:extLst>
                <a:ext uri="{FF2B5EF4-FFF2-40B4-BE49-F238E27FC236}">
                  <a16:creationId xmlns:a16="http://schemas.microsoft.com/office/drawing/2014/main" id="{43628FD9-BEE8-4B4B-BB0E-78C63DB55B54}"/>
                </a:ext>
              </a:extLst>
            </p:cNvPr>
            <p:cNvPicPr>
              <a:picLocks noChangeAspect="1"/>
            </p:cNvPicPr>
            <p:nvPr userDrawn="1"/>
          </p:nvPicPr>
          <p:blipFill>
            <a:blip r:embed="rId4"/>
            <a:stretch>
              <a:fillRect/>
            </a:stretch>
          </p:blipFill>
          <p:spPr>
            <a:xfrm>
              <a:off x="5572583" y="254363"/>
              <a:ext cx="1046833" cy="679994"/>
            </a:xfrm>
            <a:prstGeom prst="rect">
              <a:avLst/>
            </a:prstGeom>
          </p:spPr>
        </p:pic>
      </p:grpSp>
      <p:pic>
        <p:nvPicPr>
          <p:cNvPr id="19" name="Picture 18" descr="Text&#10;&#10;Description automatically generated">
            <a:extLst>
              <a:ext uri="{FF2B5EF4-FFF2-40B4-BE49-F238E27FC236}">
                <a16:creationId xmlns:a16="http://schemas.microsoft.com/office/drawing/2014/main" id="{48EAD53F-E2E0-0747-BE50-497E9438554D}"/>
              </a:ext>
            </a:extLst>
          </p:cNvPr>
          <p:cNvPicPr>
            <a:picLocks noChangeAspect="1"/>
          </p:cNvPicPr>
          <p:nvPr userDrawn="1"/>
        </p:nvPicPr>
        <p:blipFill>
          <a:blip r:embed="rId5"/>
          <a:stretch>
            <a:fillRect/>
          </a:stretch>
        </p:blipFill>
        <p:spPr>
          <a:xfrm>
            <a:off x="10756900" y="-2540"/>
            <a:ext cx="1435100" cy="1193800"/>
          </a:xfrm>
          <a:prstGeom prst="rect">
            <a:avLst/>
          </a:prstGeom>
        </p:spPr>
      </p:pic>
    </p:spTree>
    <p:extLst>
      <p:ext uri="{BB962C8B-B14F-4D97-AF65-F5344CB8AC3E}">
        <p14:creationId xmlns:p14="http://schemas.microsoft.com/office/powerpoint/2010/main" val="17054572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1F36B6A-1D1D-D641-84FD-F34EAE465D73}"/>
              </a:ext>
            </a:extLst>
          </p:cNvPr>
          <p:cNvSpPr/>
          <p:nvPr userDrawn="1"/>
        </p:nvSpPr>
        <p:spPr>
          <a:xfrm>
            <a:off x="0" y="0"/>
            <a:ext cx="8991600" cy="1188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lvl1pPr>
              <a:defRPr>
                <a:solidFill>
                  <a:schemeClr val="bg1"/>
                </a:solidFill>
              </a:defRPr>
            </a:lvl1pPr>
          </a:lstStyle>
          <a:p>
            <a:fld id="{6D6E361B-DFCA-824D-BA63-ADCED3B41986}" type="slidenum">
              <a:rPr lang="en-US" smtClean="0"/>
              <a:pPr/>
              <a:t>‹#›</a:t>
            </a:fld>
            <a:endParaRPr lang="en-US"/>
          </a:p>
        </p:txBody>
      </p:sp>
      <p:sp>
        <p:nvSpPr>
          <p:cNvPr id="14" name="Content Placeholder 6"/>
          <p:cNvSpPr>
            <a:spLocks noGrp="1"/>
          </p:cNvSpPr>
          <p:nvPr>
            <p:ph sz="quarter" idx="12"/>
          </p:nvPr>
        </p:nvSpPr>
        <p:spPr>
          <a:xfrm>
            <a:off x="502920" y="1714500"/>
            <a:ext cx="7985760" cy="39242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E0D8BD74-E0FF-F744-8A12-2845F0468C61}"/>
              </a:ext>
            </a:extLst>
          </p:cNvPr>
          <p:cNvSpPr>
            <a:spLocks noGrp="1"/>
          </p:cNvSpPr>
          <p:nvPr>
            <p:ph type="title"/>
          </p:nvPr>
        </p:nvSpPr>
        <p:spPr>
          <a:xfrm>
            <a:off x="502920" y="253701"/>
            <a:ext cx="7985760" cy="620404"/>
          </a:xfrm>
        </p:spPr>
        <p:txBody>
          <a:bodyPr/>
          <a:lstStyle>
            <a:lvl1pPr>
              <a:defRPr>
                <a:solidFill>
                  <a:schemeClr val="bg1"/>
                </a:solidFill>
              </a:defRPr>
            </a:lvl1pPr>
          </a:lstStyle>
          <a:p>
            <a:r>
              <a:rPr lang="en-US"/>
              <a:t>Click to edit Master title style</a:t>
            </a:r>
          </a:p>
        </p:txBody>
      </p:sp>
      <p:sp>
        <p:nvSpPr>
          <p:cNvPr id="2" name="Footer Placeholder 1">
            <a:extLst>
              <a:ext uri="{FF2B5EF4-FFF2-40B4-BE49-F238E27FC236}">
                <a16:creationId xmlns:a16="http://schemas.microsoft.com/office/drawing/2014/main" id="{1712AA60-D7BD-1B48-A5F0-3315A389CCB2}"/>
              </a:ext>
            </a:extLst>
          </p:cNvPr>
          <p:cNvSpPr>
            <a:spLocks noGrp="1"/>
          </p:cNvSpPr>
          <p:nvPr>
            <p:ph type="ftr" sz="quarter" idx="13"/>
          </p:nvPr>
        </p:nvSpPr>
        <p:spPr/>
        <p:txBody>
          <a:bodyPr/>
          <a:lstStyle/>
          <a:p>
            <a:endParaRPr lang="en-US"/>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30149" r="38786"/>
          <a:stretch/>
        </p:blipFill>
        <p:spPr>
          <a:xfrm>
            <a:off x="8921578" y="0"/>
            <a:ext cx="3270422" cy="6919784"/>
          </a:xfrm>
          <a:prstGeom prst="rect">
            <a:avLst/>
          </a:prstGeom>
        </p:spPr>
      </p:pic>
    </p:spTree>
    <p:extLst>
      <p:ext uri="{BB962C8B-B14F-4D97-AF65-F5344CB8AC3E}">
        <p14:creationId xmlns:p14="http://schemas.microsoft.com/office/powerpoint/2010/main" val="21218924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D6E361B-DFCA-824D-BA63-ADCED3B41986}" type="slidenum">
              <a:rPr lang="en-US" smtClean="0"/>
              <a:pPr/>
              <a:t>‹#›</a:t>
            </a:fld>
            <a:endParaRPr lang="en-US"/>
          </a:p>
        </p:txBody>
      </p:sp>
      <p:sp>
        <p:nvSpPr>
          <p:cNvPr id="4" name="Rectangle 3"/>
          <p:cNvSpPr/>
          <p:nvPr userDrawn="1"/>
        </p:nvSpPr>
        <p:spPr>
          <a:xfrm>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2"/>
          <p:cNvSpPr>
            <a:spLocks noGrp="1"/>
          </p:cNvSpPr>
          <p:nvPr>
            <p:ph type="title"/>
          </p:nvPr>
        </p:nvSpPr>
        <p:spPr>
          <a:xfrm>
            <a:off x="502920" y="633437"/>
            <a:ext cx="5101735" cy="620404"/>
          </a:xfrm>
        </p:spPr>
        <p:txBody>
          <a:bodyPr/>
          <a:lstStyle/>
          <a:p>
            <a:r>
              <a:rPr lang="en-US"/>
              <a:t>Click to edit Master title style</a:t>
            </a:r>
          </a:p>
        </p:txBody>
      </p:sp>
      <p:sp>
        <p:nvSpPr>
          <p:cNvPr id="6" name="Content Placeholder 2"/>
          <p:cNvSpPr>
            <a:spLocks noGrp="1"/>
          </p:cNvSpPr>
          <p:nvPr>
            <p:ph idx="1"/>
          </p:nvPr>
        </p:nvSpPr>
        <p:spPr>
          <a:xfrm>
            <a:off x="502919" y="2199190"/>
            <a:ext cx="5101273" cy="41558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 name="Group 9">
            <a:extLst>
              <a:ext uri="{FF2B5EF4-FFF2-40B4-BE49-F238E27FC236}">
                <a16:creationId xmlns:a16="http://schemas.microsoft.com/office/drawing/2014/main" id="{2C7876E7-1B38-0B44-B134-11D40D46B16B}"/>
              </a:ext>
            </a:extLst>
          </p:cNvPr>
          <p:cNvGrpSpPr>
            <a:grpSpLocks noChangeAspect="1"/>
          </p:cNvGrpSpPr>
          <p:nvPr userDrawn="1"/>
        </p:nvGrpSpPr>
        <p:grpSpPr>
          <a:xfrm>
            <a:off x="11003280" y="0"/>
            <a:ext cx="1188720" cy="1188720"/>
            <a:chOff x="2402304" y="2628900"/>
            <a:chExt cx="1600200" cy="1600200"/>
          </a:xfrm>
        </p:grpSpPr>
        <p:sp>
          <p:nvSpPr>
            <p:cNvPr id="11" name="Rectangle 10">
              <a:extLst>
                <a:ext uri="{FF2B5EF4-FFF2-40B4-BE49-F238E27FC236}">
                  <a16:creationId xmlns:a16="http://schemas.microsoft.com/office/drawing/2014/main" id="{DEE05C40-1377-6045-98D3-1361801A2C02}"/>
                </a:ext>
              </a:extLst>
            </p:cNvPr>
            <p:cNvSpPr/>
            <p:nvPr userDrawn="1"/>
          </p:nvSpPr>
          <p:spPr>
            <a:xfrm>
              <a:off x="2402304" y="2628900"/>
              <a:ext cx="16002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94FF116-3EAE-1D45-A4B8-F9E0F42606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55627" y="3004800"/>
              <a:ext cx="693553" cy="861646"/>
            </a:xfrm>
            <a:prstGeom prst="rect">
              <a:avLst/>
            </a:prstGeom>
          </p:spPr>
        </p:pic>
      </p:grpSp>
      <p:sp>
        <p:nvSpPr>
          <p:cNvPr id="9" name="Content Placeholder 2">
            <a:extLst>
              <a:ext uri="{FF2B5EF4-FFF2-40B4-BE49-F238E27FC236}">
                <a16:creationId xmlns:a16="http://schemas.microsoft.com/office/drawing/2014/main" id="{BBD04562-D0D0-A44D-9397-C966DEA40576}"/>
              </a:ext>
            </a:extLst>
          </p:cNvPr>
          <p:cNvSpPr>
            <a:spLocks noGrp="1"/>
          </p:cNvSpPr>
          <p:nvPr>
            <p:ph idx="11"/>
          </p:nvPr>
        </p:nvSpPr>
        <p:spPr>
          <a:xfrm>
            <a:off x="6593363" y="2199190"/>
            <a:ext cx="5101273" cy="415588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descr="Text&#10;&#10;Description automatically generated">
            <a:extLst>
              <a:ext uri="{FF2B5EF4-FFF2-40B4-BE49-F238E27FC236}">
                <a16:creationId xmlns:a16="http://schemas.microsoft.com/office/drawing/2014/main" id="{A81F219C-1B1B-6F43-AB68-97EE3BC8EFC7}"/>
              </a:ext>
            </a:extLst>
          </p:cNvPr>
          <p:cNvPicPr>
            <a:picLocks noChangeAspect="1"/>
          </p:cNvPicPr>
          <p:nvPr userDrawn="1"/>
        </p:nvPicPr>
        <p:blipFill>
          <a:blip r:embed="rId3"/>
          <a:stretch>
            <a:fillRect/>
          </a:stretch>
        </p:blipFill>
        <p:spPr>
          <a:xfrm>
            <a:off x="10756900" y="-2540"/>
            <a:ext cx="1435100" cy="1193800"/>
          </a:xfrm>
          <a:prstGeom prst="rect">
            <a:avLst/>
          </a:prstGeom>
        </p:spPr>
      </p:pic>
    </p:spTree>
    <p:extLst>
      <p:ext uri="{BB962C8B-B14F-4D97-AF65-F5344CB8AC3E}">
        <p14:creationId xmlns:p14="http://schemas.microsoft.com/office/powerpoint/2010/main" val="13479268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D6E361B-DFCA-824D-BA63-ADCED3B41986}" type="slidenum">
              <a:rPr lang="en-US" smtClean="0"/>
              <a:pPr/>
              <a:t>‹#›</a:t>
            </a:fld>
            <a:endParaRPr lang="en-US"/>
          </a:p>
        </p:txBody>
      </p:sp>
      <p:sp>
        <p:nvSpPr>
          <p:cNvPr id="4" name="Rectangle 3"/>
          <p:cNvSpPr/>
          <p:nvPr userDrawn="1"/>
        </p:nvSpPr>
        <p:spPr>
          <a:xfrm>
            <a:off x="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2">
            <a:extLst>
              <a:ext uri="{FF2B5EF4-FFF2-40B4-BE49-F238E27FC236}">
                <a16:creationId xmlns:a16="http://schemas.microsoft.com/office/drawing/2014/main" id="{2858A64F-42C3-6C49-A31F-68436957A254}"/>
              </a:ext>
            </a:extLst>
          </p:cNvPr>
          <p:cNvSpPr>
            <a:spLocks noGrp="1"/>
          </p:cNvSpPr>
          <p:nvPr>
            <p:ph type="title"/>
          </p:nvPr>
        </p:nvSpPr>
        <p:spPr>
          <a:xfrm>
            <a:off x="502920" y="633437"/>
            <a:ext cx="5101735" cy="620404"/>
          </a:xfrm>
        </p:spPr>
        <p:txBody>
          <a:bodyPr/>
          <a:lstStyle>
            <a:lvl1pPr>
              <a:defRPr>
                <a:solidFill>
                  <a:schemeClr val="bg1"/>
                </a:solidFill>
              </a:defRPr>
            </a:lvl1pPr>
          </a:lstStyle>
          <a:p>
            <a:r>
              <a:rPr lang="en-US"/>
              <a:t>Click to edit Master title style</a:t>
            </a:r>
          </a:p>
        </p:txBody>
      </p:sp>
      <p:sp>
        <p:nvSpPr>
          <p:cNvPr id="16" name="Content Placeholder 2">
            <a:extLst>
              <a:ext uri="{FF2B5EF4-FFF2-40B4-BE49-F238E27FC236}">
                <a16:creationId xmlns:a16="http://schemas.microsoft.com/office/drawing/2014/main" id="{D582D1DF-8379-744D-A710-DB257FC77715}"/>
              </a:ext>
            </a:extLst>
          </p:cNvPr>
          <p:cNvSpPr>
            <a:spLocks noGrp="1"/>
          </p:cNvSpPr>
          <p:nvPr>
            <p:ph idx="1"/>
          </p:nvPr>
        </p:nvSpPr>
        <p:spPr>
          <a:xfrm>
            <a:off x="502919" y="2199190"/>
            <a:ext cx="5101273" cy="415588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1" name="Group 10">
            <a:extLst>
              <a:ext uri="{FF2B5EF4-FFF2-40B4-BE49-F238E27FC236}">
                <a16:creationId xmlns:a16="http://schemas.microsoft.com/office/drawing/2014/main" id="{35FCC09A-2D55-AA4A-8CED-9C2EA5A135CE}"/>
              </a:ext>
            </a:extLst>
          </p:cNvPr>
          <p:cNvGrpSpPr>
            <a:grpSpLocks noChangeAspect="1"/>
          </p:cNvGrpSpPr>
          <p:nvPr userDrawn="1"/>
        </p:nvGrpSpPr>
        <p:grpSpPr>
          <a:xfrm>
            <a:off x="11003280" y="0"/>
            <a:ext cx="1188720" cy="1188720"/>
            <a:chOff x="2402304" y="2628900"/>
            <a:chExt cx="1600200" cy="1600200"/>
          </a:xfrm>
        </p:grpSpPr>
        <p:sp>
          <p:nvSpPr>
            <p:cNvPr id="12" name="Rectangle 11">
              <a:extLst>
                <a:ext uri="{FF2B5EF4-FFF2-40B4-BE49-F238E27FC236}">
                  <a16:creationId xmlns:a16="http://schemas.microsoft.com/office/drawing/2014/main" id="{2F6E5CCC-CC0A-024C-8BC9-490EA9FC1FB7}"/>
                </a:ext>
              </a:extLst>
            </p:cNvPr>
            <p:cNvSpPr/>
            <p:nvPr userDrawn="1"/>
          </p:nvSpPr>
          <p:spPr>
            <a:xfrm>
              <a:off x="2402304" y="2628900"/>
              <a:ext cx="16002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3B7F2877-1544-D74C-9566-1FADCC5345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55627" y="3004800"/>
              <a:ext cx="693553" cy="861646"/>
            </a:xfrm>
            <a:prstGeom prst="rect">
              <a:avLst/>
            </a:prstGeom>
          </p:spPr>
        </p:pic>
      </p:grpSp>
      <p:sp>
        <p:nvSpPr>
          <p:cNvPr id="9" name="Content Placeholder 2">
            <a:extLst>
              <a:ext uri="{FF2B5EF4-FFF2-40B4-BE49-F238E27FC236}">
                <a16:creationId xmlns:a16="http://schemas.microsoft.com/office/drawing/2014/main" id="{2169FB3B-052F-7A41-9C5E-26EE4EF278DA}"/>
              </a:ext>
            </a:extLst>
          </p:cNvPr>
          <p:cNvSpPr>
            <a:spLocks noGrp="1"/>
          </p:cNvSpPr>
          <p:nvPr>
            <p:ph idx="11"/>
          </p:nvPr>
        </p:nvSpPr>
        <p:spPr>
          <a:xfrm>
            <a:off x="6623112" y="2211547"/>
            <a:ext cx="5101273" cy="41558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Text&#10;&#10;Description automatically generated">
            <a:extLst>
              <a:ext uri="{FF2B5EF4-FFF2-40B4-BE49-F238E27FC236}">
                <a16:creationId xmlns:a16="http://schemas.microsoft.com/office/drawing/2014/main" id="{CCBC432E-AEDF-404D-9C65-4C5B80953D20}"/>
              </a:ext>
            </a:extLst>
          </p:cNvPr>
          <p:cNvPicPr>
            <a:picLocks noChangeAspect="1"/>
          </p:cNvPicPr>
          <p:nvPr userDrawn="1"/>
        </p:nvPicPr>
        <p:blipFill>
          <a:blip r:embed="rId3"/>
          <a:stretch>
            <a:fillRect/>
          </a:stretch>
        </p:blipFill>
        <p:spPr>
          <a:xfrm>
            <a:off x="10756900" y="-2540"/>
            <a:ext cx="1435100" cy="1193800"/>
          </a:xfrm>
          <a:prstGeom prst="rect">
            <a:avLst/>
          </a:prstGeom>
        </p:spPr>
      </p:pic>
    </p:spTree>
    <p:extLst>
      <p:ext uri="{BB962C8B-B14F-4D97-AF65-F5344CB8AC3E}">
        <p14:creationId xmlns:p14="http://schemas.microsoft.com/office/powerpoint/2010/main" val="12883786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Title 2"/>
          <p:cNvSpPr>
            <a:spLocks noGrp="1"/>
          </p:cNvSpPr>
          <p:nvPr>
            <p:ph type="title"/>
          </p:nvPr>
        </p:nvSpPr>
        <p:spPr>
          <a:xfrm>
            <a:off x="502920" y="633437"/>
            <a:ext cx="5101735" cy="620404"/>
          </a:xfrm>
        </p:spPr>
        <p:txBody>
          <a:bodyPr/>
          <a:lstStyle/>
          <a:p>
            <a:r>
              <a:rPr lang="en-US"/>
              <a:t>Click to edit Master title style</a:t>
            </a:r>
          </a:p>
        </p:txBody>
      </p:sp>
      <p:sp>
        <p:nvSpPr>
          <p:cNvPr id="9" name="Content Placeholder 2"/>
          <p:cNvSpPr>
            <a:spLocks noGrp="1"/>
          </p:cNvSpPr>
          <p:nvPr>
            <p:ph idx="1"/>
          </p:nvPr>
        </p:nvSpPr>
        <p:spPr>
          <a:xfrm>
            <a:off x="502919" y="2199190"/>
            <a:ext cx="5101273" cy="34059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a:extLst>
              <a:ext uri="{FF2B5EF4-FFF2-40B4-BE49-F238E27FC236}">
                <a16:creationId xmlns:a16="http://schemas.microsoft.com/office/drawing/2014/main" id="{5A4E4B8A-A926-D04F-9D00-C476C71125C4}"/>
              </a:ext>
            </a:extLst>
          </p:cNvPr>
          <p:cNvSpPr>
            <a:spLocks noGrp="1"/>
          </p:cNvSpPr>
          <p:nvPr>
            <p:ph type="sldNum" sz="quarter" idx="11"/>
          </p:nvPr>
        </p:nvSpPr>
        <p:spPr/>
        <p:txBody>
          <a:bodyPr/>
          <a:lstStyle/>
          <a:p>
            <a:fld id="{6D6E361B-DFCA-824D-BA63-ADCED3B41986}" type="slidenum">
              <a:rPr lang="en-US" smtClean="0"/>
              <a:pPr/>
              <a:t>‹#›</a:t>
            </a:fld>
            <a:endParaRPr lang="en-US"/>
          </a:p>
        </p:txBody>
      </p:sp>
      <p:sp>
        <p:nvSpPr>
          <p:cNvPr id="6" name="Footer Placeholder 5">
            <a:extLst>
              <a:ext uri="{FF2B5EF4-FFF2-40B4-BE49-F238E27FC236}">
                <a16:creationId xmlns:a16="http://schemas.microsoft.com/office/drawing/2014/main" id="{54C392EC-5E54-D744-B2A1-08A31D5BA3FD}"/>
              </a:ext>
            </a:extLst>
          </p:cNvPr>
          <p:cNvSpPr>
            <a:spLocks noGrp="1"/>
          </p:cNvSpPr>
          <p:nvPr>
            <p:ph type="ftr" sz="quarter" idx="12"/>
          </p:nvPr>
        </p:nvSpPr>
        <p:spPr/>
        <p:txBody>
          <a:bodyPr/>
          <a:lstStyle/>
          <a:p>
            <a:endParaRPr lang="en-US"/>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l="24171" r="16557"/>
          <a:stretch/>
        </p:blipFill>
        <p:spPr>
          <a:xfrm>
            <a:off x="6093203" y="0"/>
            <a:ext cx="6098797" cy="6858000"/>
          </a:xfrm>
          <a:prstGeom prst="rect">
            <a:avLst/>
          </a:prstGeom>
        </p:spPr>
      </p:pic>
    </p:spTree>
    <p:extLst>
      <p:ext uri="{BB962C8B-B14F-4D97-AF65-F5344CB8AC3E}">
        <p14:creationId xmlns:p14="http://schemas.microsoft.com/office/powerpoint/2010/main" val="17853228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B88689F-8346-BF40-ABBC-76436AE05D5B}"/>
              </a:ext>
            </a:extLst>
          </p:cNvPr>
          <p:cNvSpPr/>
          <p:nvPr userDrawn="1"/>
        </p:nvSpPr>
        <p:spPr>
          <a:xfrm>
            <a:off x="8991600" y="0"/>
            <a:ext cx="32004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a:extLst>
              <a:ext uri="{FF2B5EF4-FFF2-40B4-BE49-F238E27FC236}">
                <a16:creationId xmlns:a16="http://schemas.microsoft.com/office/drawing/2014/main" id="{3DC3B044-024F-2148-BE1D-51CEDA7D8048}"/>
              </a:ext>
            </a:extLst>
          </p:cNvPr>
          <p:cNvSpPr>
            <a:spLocks noGrp="1"/>
          </p:cNvSpPr>
          <p:nvPr>
            <p:ph type="title"/>
          </p:nvPr>
        </p:nvSpPr>
        <p:spPr>
          <a:xfrm>
            <a:off x="502920" y="633437"/>
            <a:ext cx="5101735" cy="620404"/>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EFA0DB62-CB0F-0444-A628-1AE6C0386A0E}"/>
              </a:ext>
            </a:extLst>
          </p:cNvPr>
          <p:cNvSpPr>
            <a:spLocks noGrp="1"/>
          </p:cNvSpPr>
          <p:nvPr>
            <p:ph idx="1"/>
          </p:nvPr>
        </p:nvSpPr>
        <p:spPr>
          <a:xfrm>
            <a:off x="502919" y="2199191"/>
            <a:ext cx="5101273" cy="33947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F55E4175-8B93-1F41-B741-C394B55E9A09}"/>
              </a:ext>
            </a:extLst>
          </p:cNvPr>
          <p:cNvSpPr>
            <a:spLocks noGrp="1"/>
          </p:cNvSpPr>
          <p:nvPr>
            <p:ph type="ftr" sz="quarter" idx="12"/>
          </p:nvPr>
        </p:nvSpPr>
        <p:spPr/>
        <p:txBody>
          <a:bodyPr/>
          <a:lstStyle/>
          <a:p>
            <a:endParaRPr lang="en-US"/>
          </a:p>
        </p:txBody>
      </p:sp>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l="26201" t="4249" r="18053" b="8138"/>
          <a:stretch/>
        </p:blipFill>
        <p:spPr>
          <a:xfrm>
            <a:off x="6186989" y="462636"/>
            <a:ext cx="5607062" cy="5932727"/>
          </a:xfrm>
          <a:prstGeom prst="rect">
            <a:avLst/>
          </a:prstGeom>
        </p:spPr>
      </p:pic>
    </p:spTree>
    <p:extLst>
      <p:ext uri="{BB962C8B-B14F-4D97-AF65-F5344CB8AC3E}">
        <p14:creationId xmlns:p14="http://schemas.microsoft.com/office/powerpoint/2010/main" val="2064760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D6E361B-DFCA-824D-BA63-ADCED3B41986}" type="slidenum">
              <a:rPr lang="en-US" smtClean="0"/>
              <a:pPr/>
              <a:t>‹#›</a:t>
            </a:fld>
            <a:endParaRPr lang="en-US"/>
          </a:p>
        </p:txBody>
      </p:sp>
      <p:sp>
        <p:nvSpPr>
          <p:cNvPr id="8" name="Text Placeholder 6"/>
          <p:cNvSpPr>
            <a:spLocks noGrp="1"/>
          </p:cNvSpPr>
          <p:nvPr>
            <p:ph type="body" sz="quarter" idx="13" hasCustomPrompt="1"/>
          </p:nvPr>
        </p:nvSpPr>
        <p:spPr>
          <a:xfrm>
            <a:off x="502920" y="3931920"/>
            <a:ext cx="11186160" cy="1706880"/>
          </a:xfrm>
        </p:spPr>
        <p:txBody>
          <a:bodyPr anchor="ctr">
            <a:noAutofit/>
          </a:bodyPr>
          <a:lstStyle>
            <a:lvl1pPr marL="0" indent="0" algn="ctr">
              <a:buNone/>
              <a:defRPr sz="3000"/>
            </a:lvl1pPr>
            <a:lvl2pPr marL="457200" indent="0" algn="ctr">
              <a:buNone/>
              <a:defRPr sz="3000"/>
            </a:lvl2pPr>
            <a:lvl3pPr marL="914400" indent="0" algn="ctr">
              <a:buNone/>
              <a:defRPr sz="3000"/>
            </a:lvl3pPr>
            <a:lvl4pPr marL="1371600" indent="0" algn="ctr">
              <a:buNone/>
              <a:defRPr sz="3000"/>
            </a:lvl4pPr>
            <a:lvl5pPr marL="1828800" indent="0" algn="ctr">
              <a:buNone/>
              <a:defRPr sz="3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CFBF3631-0E76-AF4A-BDE9-B48BBD37631E}"/>
              </a:ext>
            </a:extLst>
          </p:cNvPr>
          <p:cNvSpPr>
            <a:spLocks noGrp="1"/>
          </p:cNvSpPr>
          <p:nvPr>
            <p:ph type="ftr" sz="quarter" idx="14"/>
          </p:nvPr>
        </p:nvSpPr>
        <p:spPr/>
        <p:txBody>
          <a:bodyPr/>
          <a:lstStyle/>
          <a:p>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r="10768"/>
          <a:stretch/>
        </p:blipFill>
        <p:spPr>
          <a:xfrm>
            <a:off x="0" y="0"/>
            <a:ext cx="12249665" cy="3463697"/>
          </a:xfrm>
          <a:prstGeom prst="rect">
            <a:avLst/>
          </a:prstGeom>
        </p:spPr>
      </p:pic>
    </p:spTree>
    <p:extLst>
      <p:ext uri="{BB962C8B-B14F-4D97-AF65-F5344CB8AC3E}">
        <p14:creationId xmlns:p14="http://schemas.microsoft.com/office/powerpoint/2010/main" val="42448390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AFE1A23-7010-4545-852D-5927AFED60BD}"/>
              </a:ext>
            </a:extLst>
          </p:cNvPr>
          <p:cNvSpPr/>
          <p:nvPr userDrawn="1"/>
        </p:nvSpPr>
        <p:spPr>
          <a:xfrm rot="16200000">
            <a:off x="4381500" y="-4381500"/>
            <a:ext cx="3429000" cy="1219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b="21461"/>
          <a:stretch/>
        </p:blipFill>
        <p:spPr>
          <a:xfrm>
            <a:off x="486032" y="462887"/>
            <a:ext cx="11252475" cy="5896723"/>
          </a:xfrm>
          <a:prstGeom prst="rect">
            <a:avLst/>
          </a:prstGeom>
        </p:spPr>
      </p:pic>
    </p:spTree>
    <p:extLst>
      <p:ext uri="{BB962C8B-B14F-4D97-AF65-F5344CB8AC3E}">
        <p14:creationId xmlns:p14="http://schemas.microsoft.com/office/powerpoint/2010/main" val="14644679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505BA2C-810F-7B4A-9DD8-3C2291891AA9}"/>
              </a:ext>
            </a:extLst>
          </p:cNvPr>
          <p:cNvSpPr/>
          <p:nvPr userDrawn="1"/>
        </p:nvSpPr>
        <p:spPr>
          <a:xfrm rot="16200000">
            <a:off x="3512127" y="-3512128"/>
            <a:ext cx="5167743" cy="1219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7A6DD89-12F2-0D4E-BAA0-70D0A99AD50F}"/>
              </a:ext>
            </a:extLst>
          </p:cNvPr>
          <p:cNvSpPr/>
          <p:nvPr userDrawn="1"/>
        </p:nvSpPr>
        <p:spPr>
          <a:xfrm>
            <a:off x="-2" y="5093421"/>
            <a:ext cx="12192001" cy="1246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5">
            <a:extLst>
              <a:ext uri="{FF2B5EF4-FFF2-40B4-BE49-F238E27FC236}">
                <a16:creationId xmlns:a16="http://schemas.microsoft.com/office/drawing/2014/main" id="{B972F740-C034-4942-9F67-1C3D8FC51F0B}"/>
              </a:ext>
            </a:extLst>
          </p:cNvPr>
          <p:cNvSpPr>
            <a:spLocks noGrp="1"/>
          </p:cNvSpPr>
          <p:nvPr>
            <p:ph type="title"/>
          </p:nvPr>
        </p:nvSpPr>
        <p:spPr>
          <a:xfrm>
            <a:off x="495299" y="568036"/>
            <a:ext cx="11229085" cy="2732526"/>
          </a:xfrm>
        </p:spPr>
        <p:txBody>
          <a:bodyPr anchor="b">
            <a:noAutofit/>
          </a:bodyPr>
          <a:lstStyle>
            <a:lvl1pPr>
              <a:defRPr sz="6000">
                <a:solidFill>
                  <a:schemeClr val="bg1"/>
                </a:solidFill>
              </a:defRPr>
            </a:lvl1pPr>
          </a:lstStyle>
          <a:p>
            <a:r>
              <a:rPr lang="en-US"/>
              <a:t>Click to edit Master title style</a:t>
            </a:r>
          </a:p>
        </p:txBody>
      </p:sp>
      <p:sp>
        <p:nvSpPr>
          <p:cNvPr id="14" name="Text Placeholder 2">
            <a:extLst>
              <a:ext uri="{FF2B5EF4-FFF2-40B4-BE49-F238E27FC236}">
                <a16:creationId xmlns:a16="http://schemas.microsoft.com/office/drawing/2014/main" id="{ADA69BE4-FC62-A64B-B8FA-EDCF7B6D829A}"/>
              </a:ext>
            </a:extLst>
          </p:cNvPr>
          <p:cNvSpPr>
            <a:spLocks noGrp="1"/>
          </p:cNvSpPr>
          <p:nvPr>
            <p:ph type="body" idx="1"/>
          </p:nvPr>
        </p:nvSpPr>
        <p:spPr>
          <a:xfrm>
            <a:off x="495300" y="3401841"/>
            <a:ext cx="11229084" cy="1239431"/>
          </a:xfrm>
        </p:spPr>
        <p:txBody>
          <a:bodyPr>
            <a:normAutofit/>
          </a:bodyPr>
          <a:lstStyle>
            <a:lvl1pPr marL="0" indent="0" algn="l">
              <a:buNone/>
              <a:defRPr sz="26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3" name="Picture 2" descr="A picture containing text, gauge&#10;&#10;Description automatically generated">
            <a:extLst>
              <a:ext uri="{FF2B5EF4-FFF2-40B4-BE49-F238E27FC236}">
                <a16:creationId xmlns:a16="http://schemas.microsoft.com/office/drawing/2014/main" id="{C654C5F3-6F06-D246-85A4-0A6B35AF0331}"/>
              </a:ext>
            </a:extLst>
          </p:cNvPr>
          <p:cNvPicPr>
            <a:picLocks noChangeAspect="1"/>
          </p:cNvPicPr>
          <p:nvPr userDrawn="1"/>
        </p:nvPicPr>
        <p:blipFill>
          <a:blip r:embed="rId2"/>
          <a:stretch>
            <a:fillRect/>
          </a:stretch>
        </p:blipFill>
        <p:spPr>
          <a:xfrm>
            <a:off x="495299" y="5657199"/>
            <a:ext cx="3997054" cy="701922"/>
          </a:xfrm>
          <a:prstGeom prst="rect">
            <a:avLst/>
          </a:prstGeom>
        </p:spPr>
      </p:pic>
    </p:spTree>
    <p:extLst>
      <p:ext uri="{BB962C8B-B14F-4D97-AF65-F5344CB8AC3E}">
        <p14:creationId xmlns:p14="http://schemas.microsoft.com/office/powerpoint/2010/main" val="22008710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b="15777"/>
          <a:stretch/>
        </p:blipFill>
        <p:spPr>
          <a:xfrm>
            <a:off x="0" y="0"/>
            <a:ext cx="12252676" cy="6919784"/>
          </a:xfrm>
          <a:prstGeom prst="rect">
            <a:avLst/>
          </a:prstGeom>
        </p:spPr>
      </p:pic>
    </p:spTree>
    <p:extLst>
      <p:ext uri="{BB962C8B-B14F-4D97-AF65-F5344CB8AC3E}">
        <p14:creationId xmlns:p14="http://schemas.microsoft.com/office/powerpoint/2010/main" val="10439639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40859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93F9D-2533-2844-8155-13291185DFC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A7AF70C7-1E9E-BA48-A61B-08B14FE61B81}"/>
              </a:ext>
            </a:extLst>
          </p:cNvPr>
          <p:cNvSpPr>
            <a:spLocks noGrp="1"/>
          </p:cNvSpPr>
          <p:nvPr>
            <p:ph type="sldNum" sz="quarter" idx="10"/>
          </p:nvPr>
        </p:nvSpPr>
        <p:spPr/>
        <p:txBody>
          <a:bodyPr/>
          <a:lstStyle/>
          <a:p>
            <a:fld id="{6D6E361B-DFCA-824D-BA63-ADCED3B41986}" type="slidenum">
              <a:rPr lang="en-US" smtClean="0"/>
              <a:pPr/>
              <a:t>‹#›</a:t>
            </a:fld>
            <a:endParaRPr lang="en-US"/>
          </a:p>
        </p:txBody>
      </p:sp>
      <p:sp>
        <p:nvSpPr>
          <p:cNvPr id="4" name="Footer Placeholder 3">
            <a:extLst>
              <a:ext uri="{FF2B5EF4-FFF2-40B4-BE49-F238E27FC236}">
                <a16:creationId xmlns:a16="http://schemas.microsoft.com/office/drawing/2014/main" id="{F496D4CC-DE52-4048-AC50-3030CEEE369E}"/>
              </a:ext>
            </a:extLst>
          </p:cNvPr>
          <p:cNvSpPr>
            <a:spLocks noGrp="1"/>
          </p:cNvSpPr>
          <p:nvPr>
            <p:ph type="ftr" sz="quarter" idx="11"/>
          </p:nvPr>
        </p:nvSpPr>
        <p:spPr/>
        <p:txBody>
          <a:bodyPr/>
          <a:lstStyle/>
          <a:p>
            <a:endParaRPr lang="en-US"/>
          </a:p>
        </p:txBody>
      </p:sp>
      <p:sp>
        <p:nvSpPr>
          <p:cNvPr id="5" name="Content Placeholder 2">
            <a:extLst>
              <a:ext uri="{FF2B5EF4-FFF2-40B4-BE49-F238E27FC236}">
                <a16:creationId xmlns:a16="http://schemas.microsoft.com/office/drawing/2014/main" id="{D2085ADE-B60F-3046-83A0-36760BCFBF8A}"/>
              </a:ext>
            </a:extLst>
          </p:cNvPr>
          <p:cNvSpPr>
            <a:spLocks noGrp="1"/>
          </p:cNvSpPr>
          <p:nvPr>
            <p:ph idx="1"/>
          </p:nvPr>
        </p:nvSpPr>
        <p:spPr>
          <a:xfrm>
            <a:off x="502919" y="1282262"/>
            <a:ext cx="9769612" cy="43229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46755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27EF04-7093-E84D-BADD-06ED74B1EFED}"/>
              </a:ext>
            </a:extLst>
          </p:cNvPr>
          <p:cNvSpPr/>
          <p:nvPr userDrawn="1"/>
        </p:nvSpPr>
        <p:spPr>
          <a:xfrm rot="16200000">
            <a:off x="2667000" y="-2667000"/>
            <a:ext cx="6858000" cy="1219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text&#10;&#10;Description automatically generated">
            <a:extLst>
              <a:ext uri="{FF2B5EF4-FFF2-40B4-BE49-F238E27FC236}">
                <a16:creationId xmlns:a16="http://schemas.microsoft.com/office/drawing/2014/main" id="{3066BC06-2DD0-3247-8458-F7AAE115807C}"/>
              </a:ext>
            </a:extLst>
          </p:cNvPr>
          <p:cNvPicPr>
            <a:picLocks noChangeAspect="1"/>
          </p:cNvPicPr>
          <p:nvPr userDrawn="1"/>
        </p:nvPicPr>
        <p:blipFill>
          <a:blip r:embed="rId2"/>
          <a:stretch>
            <a:fillRect/>
          </a:stretch>
        </p:blipFill>
        <p:spPr>
          <a:xfrm>
            <a:off x="4120980" y="2888392"/>
            <a:ext cx="3950040" cy="1081216"/>
          </a:xfrm>
          <a:prstGeom prst="rect">
            <a:avLst/>
          </a:prstGeom>
        </p:spPr>
      </p:pic>
      <p:pic>
        <p:nvPicPr>
          <p:cNvPr id="3" name="Picture 2"/>
          <p:cNvPicPr>
            <a:picLocks noChangeAspect="1"/>
          </p:cNvPicPr>
          <p:nvPr userDrawn="1"/>
        </p:nvPicPr>
        <p:blipFill>
          <a:blip r:embed="rId3"/>
          <a:stretch>
            <a:fillRect/>
          </a:stretch>
        </p:blipFill>
        <p:spPr>
          <a:xfrm>
            <a:off x="3271837" y="2419350"/>
            <a:ext cx="5648325" cy="2019300"/>
          </a:xfrm>
          <a:prstGeom prst="rect">
            <a:avLst/>
          </a:prstGeom>
        </p:spPr>
      </p:pic>
      <p:pic>
        <p:nvPicPr>
          <p:cNvPr id="5" name="Picture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477420" y="2948382"/>
            <a:ext cx="5442742" cy="961233"/>
          </a:xfrm>
          <a:prstGeom prst="rect">
            <a:avLst/>
          </a:prstGeom>
        </p:spPr>
      </p:pic>
    </p:spTree>
    <p:extLst>
      <p:ext uri="{BB962C8B-B14F-4D97-AF65-F5344CB8AC3E}">
        <p14:creationId xmlns:p14="http://schemas.microsoft.com/office/powerpoint/2010/main" val="25434541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27EF04-7093-E84D-BADD-06ED74B1EFED}"/>
              </a:ext>
            </a:extLst>
          </p:cNvPr>
          <p:cNvSpPr/>
          <p:nvPr userDrawn="1"/>
        </p:nvSpPr>
        <p:spPr>
          <a:xfrm rot="16200000">
            <a:off x="2667000" y="-2667000"/>
            <a:ext cx="6858000" cy="1219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text&#10;&#10;Description automatically generated">
            <a:extLst>
              <a:ext uri="{FF2B5EF4-FFF2-40B4-BE49-F238E27FC236}">
                <a16:creationId xmlns:a16="http://schemas.microsoft.com/office/drawing/2014/main" id="{3066BC06-2DD0-3247-8458-F7AAE115807C}"/>
              </a:ext>
            </a:extLst>
          </p:cNvPr>
          <p:cNvPicPr>
            <a:picLocks noChangeAspect="1"/>
          </p:cNvPicPr>
          <p:nvPr userDrawn="1"/>
        </p:nvPicPr>
        <p:blipFill>
          <a:blip r:embed="rId2"/>
          <a:stretch>
            <a:fillRect/>
          </a:stretch>
        </p:blipFill>
        <p:spPr>
          <a:xfrm>
            <a:off x="4120980" y="2888392"/>
            <a:ext cx="3950040" cy="1081216"/>
          </a:xfrm>
          <a:prstGeom prst="rect">
            <a:avLst/>
          </a:prstGeom>
        </p:spPr>
      </p:pic>
      <p:pic>
        <p:nvPicPr>
          <p:cNvPr id="3" name="Picture 2"/>
          <p:cNvPicPr>
            <a:picLocks noChangeAspect="1"/>
          </p:cNvPicPr>
          <p:nvPr userDrawn="1"/>
        </p:nvPicPr>
        <p:blipFill>
          <a:blip r:embed="rId3"/>
          <a:stretch>
            <a:fillRect/>
          </a:stretch>
        </p:blipFill>
        <p:spPr>
          <a:xfrm>
            <a:off x="3448050" y="2390775"/>
            <a:ext cx="5295900" cy="2076450"/>
          </a:xfrm>
          <a:prstGeom prst="rect">
            <a:avLst/>
          </a:prstGeom>
        </p:spPr>
      </p:pic>
      <p:pic>
        <p:nvPicPr>
          <p:cNvPr id="5" name="Picture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477420" y="2948382"/>
            <a:ext cx="5442742" cy="961233"/>
          </a:xfrm>
          <a:prstGeom prst="rect">
            <a:avLst/>
          </a:prstGeom>
        </p:spPr>
      </p:pic>
    </p:spTree>
    <p:extLst>
      <p:ext uri="{BB962C8B-B14F-4D97-AF65-F5344CB8AC3E}">
        <p14:creationId xmlns:p14="http://schemas.microsoft.com/office/powerpoint/2010/main" val="30689198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FEF32-DF79-877A-8E6E-89A71597438E}"/>
              </a:ext>
            </a:extLst>
          </p:cNvPr>
          <p:cNvSpPr>
            <a:spLocks noGrp="1"/>
          </p:cNvSpPr>
          <p:nvPr>
            <p:ph type="ctrTitle"/>
          </p:nvPr>
        </p:nvSpPr>
        <p:spPr>
          <a:xfrm>
            <a:off x="1523999" y="1776456"/>
            <a:ext cx="9144000" cy="894637"/>
          </a:xfrm>
        </p:spPr>
        <p:txBody>
          <a:bodyPr anchor="t" anchorCtr="0"/>
          <a:lstStyle>
            <a:lvl1pPr algn="ctr">
              <a:defRPr sz="6000">
                <a:solidFill>
                  <a:srgbClr val="4B9CD3"/>
                </a:solidFill>
              </a:defRPr>
            </a:lvl1pPr>
          </a:lstStyle>
          <a:p>
            <a:r>
              <a:rPr lang="en-US"/>
              <a:t>Click to edit Master title style</a:t>
            </a:r>
          </a:p>
        </p:txBody>
      </p:sp>
      <p:sp>
        <p:nvSpPr>
          <p:cNvPr id="3" name="Subtitle 2">
            <a:extLst>
              <a:ext uri="{FF2B5EF4-FFF2-40B4-BE49-F238E27FC236}">
                <a16:creationId xmlns:a16="http://schemas.microsoft.com/office/drawing/2014/main" id="{45D5519B-18A4-817E-BFEE-5859D73F56EF}"/>
              </a:ext>
            </a:extLst>
          </p:cNvPr>
          <p:cNvSpPr>
            <a:spLocks noGrp="1"/>
          </p:cNvSpPr>
          <p:nvPr>
            <p:ph type="subTitle" idx="1" hasCustomPrompt="1"/>
          </p:nvPr>
        </p:nvSpPr>
        <p:spPr>
          <a:xfrm>
            <a:off x="160867" y="186267"/>
            <a:ext cx="4301067" cy="389467"/>
          </a:xfrm>
        </p:spPr>
        <p:txBody>
          <a:bodyPr>
            <a:normAutofit/>
          </a:bodyPr>
          <a:lstStyle>
            <a:lvl1pPr marL="0" indent="0" algn="ctr">
              <a:buNone/>
              <a:defRPr sz="20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Office of Sponsored Programs</a:t>
            </a:r>
          </a:p>
        </p:txBody>
      </p:sp>
      <p:pic>
        <p:nvPicPr>
          <p:cNvPr id="10" name="Picture 9" descr="Background pattern&#10;&#10;Description automatically generated">
            <a:extLst>
              <a:ext uri="{FF2B5EF4-FFF2-40B4-BE49-F238E27FC236}">
                <a16:creationId xmlns:a16="http://schemas.microsoft.com/office/drawing/2014/main" id="{F771C4DF-039D-20D2-EAB5-FAF69D8CD3C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6431" r="42835"/>
          <a:stretch/>
        </p:blipFill>
        <p:spPr>
          <a:xfrm rot="16200000">
            <a:off x="4950222" y="-360363"/>
            <a:ext cx="2291555" cy="12192000"/>
          </a:xfrm>
          <a:prstGeom prst="rect">
            <a:avLst/>
          </a:prstGeom>
        </p:spPr>
      </p:pic>
      <p:sp>
        <p:nvSpPr>
          <p:cNvPr id="16" name="Text Placeholder 15">
            <a:extLst>
              <a:ext uri="{FF2B5EF4-FFF2-40B4-BE49-F238E27FC236}">
                <a16:creationId xmlns:a16="http://schemas.microsoft.com/office/drawing/2014/main" id="{CC510323-9579-6A7F-B9E9-D46EABDAFE08}"/>
              </a:ext>
            </a:extLst>
          </p:cNvPr>
          <p:cNvSpPr>
            <a:spLocks noGrp="1"/>
          </p:cNvSpPr>
          <p:nvPr>
            <p:ph type="body" sz="quarter" idx="10" hasCustomPrompt="1"/>
          </p:nvPr>
        </p:nvSpPr>
        <p:spPr>
          <a:xfrm>
            <a:off x="1524000" y="2816225"/>
            <a:ext cx="9144000" cy="441325"/>
          </a:xfrm>
        </p:spPr>
        <p:txBody>
          <a:bodyPr/>
          <a:lstStyle>
            <a:lvl1pPr marL="0" indent="0" algn="ctr">
              <a:buNone/>
              <a:defRPr/>
            </a:lvl1pPr>
          </a:lstStyle>
          <a:p>
            <a:pPr lvl="0"/>
            <a:r>
              <a:rPr lang="en-US"/>
              <a:t>Presenter, Title</a:t>
            </a:r>
          </a:p>
        </p:txBody>
      </p:sp>
    </p:spTree>
    <p:custDataLst>
      <p:tags r:id="rId1"/>
    </p:custDataLst>
    <p:extLst>
      <p:ext uri="{BB962C8B-B14F-4D97-AF65-F5344CB8AC3E}">
        <p14:creationId xmlns:p14="http://schemas.microsoft.com/office/powerpoint/2010/main" val="21769906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FEF32-DF79-877A-8E6E-89A71597438E}"/>
              </a:ext>
            </a:extLst>
          </p:cNvPr>
          <p:cNvSpPr>
            <a:spLocks noGrp="1"/>
          </p:cNvSpPr>
          <p:nvPr>
            <p:ph type="ctrTitle"/>
          </p:nvPr>
        </p:nvSpPr>
        <p:spPr>
          <a:xfrm>
            <a:off x="1523999" y="1776456"/>
            <a:ext cx="9144000" cy="894637"/>
          </a:xfrm>
        </p:spPr>
        <p:txBody>
          <a:bodyPr anchor="t" anchorCtr="0"/>
          <a:lstStyle>
            <a:lvl1pPr algn="ctr">
              <a:defRPr sz="6000">
                <a:solidFill>
                  <a:srgbClr val="13294B"/>
                </a:solidFill>
              </a:defRPr>
            </a:lvl1pPr>
          </a:lstStyle>
          <a:p>
            <a:r>
              <a:rPr lang="en-US"/>
              <a:t>Click to edit Master title style</a:t>
            </a:r>
          </a:p>
        </p:txBody>
      </p:sp>
      <p:sp>
        <p:nvSpPr>
          <p:cNvPr id="3" name="Subtitle 2">
            <a:extLst>
              <a:ext uri="{FF2B5EF4-FFF2-40B4-BE49-F238E27FC236}">
                <a16:creationId xmlns:a16="http://schemas.microsoft.com/office/drawing/2014/main" id="{45D5519B-18A4-817E-BFEE-5859D73F56EF}"/>
              </a:ext>
            </a:extLst>
          </p:cNvPr>
          <p:cNvSpPr>
            <a:spLocks noGrp="1"/>
          </p:cNvSpPr>
          <p:nvPr>
            <p:ph type="subTitle" idx="1" hasCustomPrompt="1"/>
          </p:nvPr>
        </p:nvSpPr>
        <p:spPr>
          <a:xfrm>
            <a:off x="160867" y="186267"/>
            <a:ext cx="4301067" cy="389467"/>
          </a:xfrm>
        </p:spPr>
        <p:txBody>
          <a:bodyPr>
            <a:normAutofit/>
          </a:bodyPr>
          <a:lstStyle>
            <a:lvl1pPr marL="0" indent="0" algn="ctr">
              <a:buNone/>
              <a:defRPr sz="20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Office of Sponsored Programs</a:t>
            </a:r>
          </a:p>
        </p:txBody>
      </p:sp>
      <p:sp>
        <p:nvSpPr>
          <p:cNvPr id="16" name="Text Placeholder 15">
            <a:extLst>
              <a:ext uri="{FF2B5EF4-FFF2-40B4-BE49-F238E27FC236}">
                <a16:creationId xmlns:a16="http://schemas.microsoft.com/office/drawing/2014/main" id="{CC510323-9579-6A7F-B9E9-D46EABDAFE08}"/>
              </a:ext>
            </a:extLst>
          </p:cNvPr>
          <p:cNvSpPr>
            <a:spLocks noGrp="1"/>
          </p:cNvSpPr>
          <p:nvPr>
            <p:ph type="body" sz="quarter" idx="10" hasCustomPrompt="1"/>
          </p:nvPr>
        </p:nvSpPr>
        <p:spPr>
          <a:xfrm>
            <a:off x="1524000" y="2816225"/>
            <a:ext cx="9144000" cy="441325"/>
          </a:xfrm>
        </p:spPr>
        <p:txBody>
          <a:bodyPr/>
          <a:lstStyle>
            <a:lvl1pPr marL="0" indent="0" algn="ctr">
              <a:buNone/>
              <a:defRPr/>
            </a:lvl1pPr>
          </a:lstStyle>
          <a:p>
            <a:pPr lvl="0"/>
            <a:r>
              <a:rPr lang="en-US"/>
              <a:t>Presenter, Title</a:t>
            </a:r>
          </a:p>
        </p:txBody>
      </p:sp>
      <p:pic>
        <p:nvPicPr>
          <p:cNvPr id="6" name="Picture 5" descr="Background pattern&#10;&#10;Description automatically generated">
            <a:extLst>
              <a:ext uri="{FF2B5EF4-FFF2-40B4-BE49-F238E27FC236}">
                <a16:creationId xmlns:a16="http://schemas.microsoft.com/office/drawing/2014/main" id="{4C60EABE-CDEC-0AA7-329D-8DDCD44DF65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89182"/>
          <a:stretch/>
        </p:blipFill>
        <p:spPr>
          <a:xfrm rot="16200000">
            <a:off x="4958402" y="-389809"/>
            <a:ext cx="2268141" cy="12227477"/>
          </a:xfrm>
          <a:prstGeom prst="rect">
            <a:avLst/>
          </a:prstGeom>
        </p:spPr>
      </p:pic>
    </p:spTree>
    <p:custDataLst>
      <p:tags r:id="rId1"/>
    </p:custDataLst>
    <p:extLst>
      <p:ext uri="{BB962C8B-B14F-4D97-AF65-F5344CB8AC3E}">
        <p14:creationId xmlns:p14="http://schemas.microsoft.com/office/powerpoint/2010/main" val="42471106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628BF-4A6C-92C0-474C-A98ABDEFA376}"/>
              </a:ext>
            </a:extLst>
          </p:cNvPr>
          <p:cNvSpPr>
            <a:spLocks noGrp="1"/>
          </p:cNvSpPr>
          <p:nvPr>
            <p:ph type="title"/>
          </p:nvPr>
        </p:nvSpPr>
        <p:spPr>
          <a:xfrm>
            <a:off x="838199" y="435949"/>
            <a:ext cx="10515600" cy="2852737"/>
          </a:xfrm>
        </p:spPr>
        <p:txBody>
          <a:bodyPr anchor="b">
            <a:normAutofit/>
          </a:bodyPr>
          <a:lstStyle>
            <a:lvl1pPr>
              <a:defRPr sz="5400">
                <a:solidFill>
                  <a:srgbClr val="4B9CD3"/>
                </a:solidFill>
              </a:defRPr>
            </a:lvl1pPr>
          </a:lstStyle>
          <a:p>
            <a:r>
              <a:rPr lang="en-US"/>
              <a:t>Click to edit Master title style</a:t>
            </a:r>
          </a:p>
        </p:txBody>
      </p:sp>
      <p:pic>
        <p:nvPicPr>
          <p:cNvPr id="6" name="Picture 5" descr="A picture containing shape&#10;&#10;Description automatically generated">
            <a:extLst>
              <a:ext uri="{FF2B5EF4-FFF2-40B4-BE49-F238E27FC236}">
                <a16:creationId xmlns:a16="http://schemas.microsoft.com/office/drawing/2014/main" id="{42A5D725-16AD-8163-5C8F-A676175670D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5636707" y="2536350"/>
            <a:ext cx="918584" cy="2423257"/>
          </a:xfrm>
          <a:prstGeom prst="rect">
            <a:avLst/>
          </a:prstGeom>
        </p:spPr>
      </p:pic>
      <p:sp>
        <p:nvSpPr>
          <p:cNvPr id="7" name="Date Placeholder 6">
            <a:extLst>
              <a:ext uri="{FF2B5EF4-FFF2-40B4-BE49-F238E27FC236}">
                <a16:creationId xmlns:a16="http://schemas.microsoft.com/office/drawing/2014/main" id="{F23C1859-94F3-179E-DEDD-EF69FB051493}"/>
              </a:ext>
            </a:extLst>
          </p:cNvPr>
          <p:cNvSpPr>
            <a:spLocks noGrp="1"/>
          </p:cNvSpPr>
          <p:nvPr>
            <p:ph type="dt" sz="half" idx="2"/>
          </p:nvPr>
        </p:nvSpPr>
        <p:spPr>
          <a:xfrm>
            <a:off x="8610600" y="631190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545C08-5ABE-4FFA-9C40-031D53DA5121}" type="datetimeFigureOut">
              <a:rPr lang="en-US" smtClean="0"/>
              <a:pPr/>
              <a:t>9/13/2023</a:t>
            </a:fld>
            <a:endParaRPr lang="en-US"/>
          </a:p>
        </p:txBody>
      </p:sp>
    </p:spTree>
    <p:custDataLst>
      <p:tags r:id="rId1"/>
    </p:custDataLst>
    <p:extLst>
      <p:ext uri="{BB962C8B-B14F-4D97-AF65-F5344CB8AC3E}">
        <p14:creationId xmlns:p14="http://schemas.microsoft.com/office/powerpoint/2010/main" val="32369453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05127B6B-6305-3ED9-3344-4DC4BBF50E7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5636708" y="2536348"/>
            <a:ext cx="918587" cy="2423266"/>
          </a:xfrm>
          <a:prstGeom prst="rect">
            <a:avLst/>
          </a:prstGeom>
        </p:spPr>
      </p:pic>
      <p:sp>
        <p:nvSpPr>
          <p:cNvPr id="2" name="Title 1">
            <a:extLst>
              <a:ext uri="{FF2B5EF4-FFF2-40B4-BE49-F238E27FC236}">
                <a16:creationId xmlns:a16="http://schemas.microsoft.com/office/drawing/2014/main" id="{ED9628BF-4A6C-92C0-474C-A98ABDEFA376}"/>
              </a:ext>
            </a:extLst>
          </p:cNvPr>
          <p:cNvSpPr>
            <a:spLocks noGrp="1"/>
          </p:cNvSpPr>
          <p:nvPr>
            <p:ph type="title"/>
          </p:nvPr>
        </p:nvSpPr>
        <p:spPr>
          <a:xfrm>
            <a:off x="838199" y="435949"/>
            <a:ext cx="10515600" cy="2852737"/>
          </a:xfrm>
        </p:spPr>
        <p:txBody>
          <a:bodyPr anchor="b">
            <a:normAutofit/>
          </a:bodyPr>
          <a:lstStyle>
            <a:lvl1pPr>
              <a:defRPr sz="5400">
                <a:solidFill>
                  <a:srgbClr val="13294B"/>
                </a:solidFill>
              </a:defRPr>
            </a:lvl1pPr>
          </a:lstStyle>
          <a:p>
            <a:r>
              <a:rPr lang="en-US"/>
              <a:t>Click to edit Master title style</a:t>
            </a:r>
          </a:p>
        </p:txBody>
      </p:sp>
      <p:sp>
        <p:nvSpPr>
          <p:cNvPr id="5" name="Date Placeholder 6">
            <a:extLst>
              <a:ext uri="{FF2B5EF4-FFF2-40B4-BE49-F238E27FC236}">
                <a16:creationId xmlns:a16="http://schemas.microsoft.com/office/drawing/2014/main" id="{0E3B6215-6B41-954E-060B-B3A0D1CA788F}"/>
              </a:ext>
            </a:extLst>
          </p:cNvPr>
          <p:cNvSpPr>
            <a:spLocks noGrp="1"/>
          </p:cNvSpPr>
          <p:nvPr>
            <p:ph type="dt" sz="half" idx="2"/>
          </p:nvPr>
        </p:nvSpPr>
        <p:spPr>
          <a:xfrm>
            <a:off x="8610600" y="631190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545C08-5ABE-4FFA-9C40-031D53DA5121}" type="datetimeFigureOut">
              <a:rPr lang="en-US" smtClean="0"/>
              <a:pPr/>
              <a:t>9/13/2023</a:t>
            </a:fld>
            <a:endParaRPr lang="en-US"/>
          </a:p>
        </p:txBody>
      </p:sp>
    </p:spTree>
    <p:custDataLst>
      <p:tags r:id="rId1"/>
    </p:custDataLst>
    <p:extLst>
      <p:ext uri="{BB962C8B-B14F-4D97-AF65-F5344CB8AC3E}">
        <p14:creationId xmlns:p14="http://schemas.microsoft.com/office/powerpoint/2010/main" val="11389673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D0548-DFD2-4F35-2616-19815E3E0088}"/>
              </a:ext>
            </a:extLst>
          </p:cNvPr>
          <p:cNvSpPr>
            <a:spLocks noGrp="1"/>
          </p:cNvSpPr>
          <p:nvPr>
            <p:ph type="title"/>
          </p:nvPr>
        </p:nvSpPr>
        <p:spPr/>
        <p:txBody>
          <a:bodyPr>
            <a:normAutofit/>
          </a:bodyPr>
          <a:lstStyle>
            <a:lvl1pPr>
              <a:defRPr sz="3600">
                <a:solidFill>
                  <a:srgbClr val="4B9CD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6CA8096-4AD9-5964-BBE2-59F35A8064A1}"/>
              </a:ext>
            </a:extLst>
          </p:cNvPr>
          <p:cNvSpPr>
            <a:spLocks noGrp="1"/>
          </p:cNvSpPr>
          <p:nvPr>
            <p:ph idx="1"/>
          </p:nvPr>
        </p:nvSpPr>
        <p:spPr/>
        <p:txBody>
          <a:bodyPr/>
          <a:lstStyle>
            <a:lvl1pPr>
              <a:buClr>
                <a:schemeClr val="accent1"/>
              </a:buClr>
              <a:defRPr sz="2400">
                <a:solidFill>
                  <a:srgbClr val="262626"/>
                </a:solidFill>
              </a:defRPr>
            </a:lvl1pPr>
            <a:lvl2pPr marL="685800" indent="-228600">
              <a:buClr>
                <a:schemeClr val="accent1"/>
              </a:buClr>
              <a:buFont typeface="Courier New" panose="02070309020205020404" pitchFamily="49" charset="0"/>
              <a:buChar char="o"/>
              <a:defRPr sz="2200">
                <a:solidFill>
                  <a:srgbClr val="262626"/>
                </a:solidFill>
              </a:defRPr>
            </a:lvl2pPr>
            <a:lvl3pPr marL="1143000" indent="-228600">
              <a:buClr>
                <a:schemeClr val="accent2"/>
              </a:buClr>
              <a:buFont typeface="Wingdings" panose="05000000000000000000" pitchFamily="2" charset="2"/>
              <a:buChar char="§"/>
              <a:defRPr>
                <a:solidFill>
                  <a:srgbClr val="262626"/>
                </a:solidFill>
              </a:defRPr>
            </a:lvl3pPr>
          </a:lstStyle>
          <a:p>
            <a:pPr lvl="0"/>
            <a:r>
              <a:rPr lang="en-US"/>
              <a:t>Click to edit Master text styles</a:t>
            </a:r>
          </a:p>
          <a:p>
            <a:pPr lvl="1"/>
            <a:r>
              <a:rPr lang="en-US"/>
              <a:t>Second level</a:t>
            </a:r>
          </a:p>
          <a:p>
            <a:pPr lvl="2"/>
            <a:r>
              <a:rPr lang="en-US"/>
              <a:t>Third level</a:t>
            </a:r>
          </a:p>
        </p:txBody>
      </p:sp>
      <p:sp>
        <p:nvSpPr>
          <p:cNvPr id="4" name="Date Placeholder 6">
            <a:extLst>
              <a:ext uri="{FF2B5EF4-FFF2-40B4-BE49-F238E27FC236}">
                <a16:creationId xmlns:a16="http://schemas.microsoft.com/office/drawing/2014/main" id="{2FC6CB0D-6F38-CCC3-0231-625B62F8CD56}"/>
              </a:ext>
            </a:extLst>
          </p:cNvPr>
          <p:cNvSpPr>
            <a:spLocks noGrp="1"/>
          </p:cNvSpPr>
          <p:nvPr>
            <p:ph type="dt" sz="half" idx="2"/>
          </p:nvPr>
        </p:nvSpPr>
        <p:spPr>
          <a:xfrm>
            <a:off x="8610600" y="631190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545C08-5ABE-4FFA-9C40-031D53DA5121}" type="datetimeFigureOut">
              <a:rPr lang="en-US" smtClean="0"/>
              <a:pPr/>
              <a:t>9/13/2023</a:t>
            </a:fld>
            <a:endParaRPr lang="en-US"/>
          </a:p>
        </p:txBody>
      </p:sp>
    </p:spTree>
    <p:custDataLst>
      <p:tags r:id="rId1"/>
    </p:custDataLst>
    <p:extLst>
      <p:ext uri="{BB962C8B-B14F-4D97-AF65-F5344CB8AC3E}">
        <p14:creationId xmlns:p14="http://schemas.microsoft.com/office/powerpoint/2010/main" val="4154049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C">
    <p:spTree>
      <p:nvGrpSpPr>
        <p:cNvPr id="1" name=""/>
        <p:cNvGrpSpPr/>
        <p:nvPr/>
      </p:nvGrpSpPr>
      <p:grpSpPr>
        <a:xfrm>
          <a:off x="0" y="0"/>
          <a:ext cx="0" cy="0"/>
          <a:chOff x="0" y="0"/>
          <a:chExt cx="0" cy="0"/>
        </a:xfrm>
      </p:grpSpPr>
      <p:sp>
        <p:nvSpPr>
          <p:cNvPr id="9" name="Rectangle 8"/>
          <p:cNvSpPr/>
          <p:nvPr userDrawn="1"/>
        </p:nvSpPr>
        <p:spPr>
          <a:xfrm>
            <a:off x="0" y="0"/>
            <a:ext cx="32004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505424" y="2646947"/>
            <a:ext cx="6224308" cy="1576136"/>
          </a:xfrm>
        </p:spPr>
        <p:txBody>
          <a:bodyPr anchor="ctr">
            <a:noAutofit/>
          </a:bodyPr>
          <a:lstStyle>
            <a:lvl1pPr algn="l" fontAlgn="ctr">
              <a:defRPr sz="6000"/>
            </a:lvl1pPr>
          </a:lstStyle>
          <a:p>
            <a:r>
              <a:rPr lang="en-US"/>
              <a:t>Click to edit Master title style</a:t>
            </a:r>
          </a:p>
        </p:txBody>
      </p:sp>
      <p:sp>
        <p:nvSpPr>
          <p:cNvPr id="6" name="Slide Number Placeholder 5"/>
          <p:cNvSpPr>
            <a:spLocks noGrp="1"/>
          </p:cNvSpPr>
          <p:nvPr>
            <p:ph type="sldNum" sz="quarter" idx="12"/>
          </p:nvPr>
        </p:nvSpPr>
        <p:spPr/>
        <p:txBody>
          <a:bodyPr/>
          <a:lstStyle/>
          <a:p>
            <a:fld id="{6D6E361B-DFCA-824D-BA63-ADCED3B41986}" type="slidenum">
              <a:rPr lang="en-US" smtClean="0"/>
              <a:t>‹#›</a:t>
            </a:fld>
            <a:endParaRPr lang="en-US"/>
          </a:p>
        </p:txBody>
      </p:sp>
      <p:sp>
        <p:nvSpPr>
          <p:cNvPr id="4" name="Rectangle 3">
            <a:extLst>
              <a:ext uri="{FF2B5EF4-FFF2-40B4-BE49-F238E27FC236}">
                <a16:creationId xmlns:a16="http://schemas.microsoft.com/office/drawing/2014/main" id="{A7CDC0D6-0DF3-584E-9BD1-628F059B307F}"/>
              </a:ext>
            </a:extLst>
          </p:cNvPr>
          <p:cNvSpPr/>
          <p:nvPr userDrawn="1"/>
        </p:nvSpPr>
        <p:spPr>
          <a:xfrm>
            <a:off x="2400300" y="2646947"/>
            <a:ext cx="1600200" cy="159418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10;&#10;Description automatically generated with low confidence">
            <a:extLst>
              <a:ext uri="{FF2B5EF4-FFF2-40B4-BE49-F238E27FC236}">
                <a16:creationId xmlns:a16="http://schemas.microsoft.com/office/drawing/2014/main" id="{CD894702-783E-CE46-B064-F919EBF37E17}"/>
              </a:ext>
            </a:extLst>
          </p:cNvPr>
          <p:cNvPicPr>
            <a:picLocks noChangeAspect="1"/>
          </p:cNvPicPr>
          <p:nvPr userDrawn="1"/>
        </p:nvPicPr>
        <p:blipFill>
          <a:blip r:embed="rId2"/>
          <a:stretch>
            <a:fillRect/>
          </a:stretch>
        </p:blipFill>
        <p:spPr>
          <a:xfrm>
            <a:off x="2573112" y="3021530"/>
            <a:ext cx="1254576" cy="814939"/>
          </a:xfrm>
          <a:prstGeom prst="rect">
            <a:avLst/>
          </a:prstGeom>
        </p:spPr>
      </p:pic>
      <p:sp>
        <p:nvSpPr>
          <p:cNvPr id="8" name="Text Placeholder 2">
            <a:extLst>
              <a:ext uri="{FF2B5EF4-FFF2-40B4-BE49-F238E27FC236}">
                <a16:creationId xmlns:a16="http://schemas.microsoft.com/office/drawing/2014/main" id="{0914635A-33E2-9649-9F5E-B5E0A3297EA0}"/>
              </a:ext>
            </a:extLst>
          </p:cNvPr>
          <p:cNvSpPr>
            <a:spLocks noGrp="1"/>
          </p:cNvSpPr>
          <p:nvPr>
            <p:ph type="body" idx="1"/>
          </p:nvPr>
        </p:nvSpPr>
        <p:spPr>
          <a:xfrm>
            <a:off x="4505424" y="4549456"/>
            <a:ext cx="6224308" cy="1239431"/>
          </a:xfrm>
        </p:spPr>
        <p:txBody>
          <a:bodyPr>
            <a:normAutofit/>
          </a:bodyPr>
          <a:lstStyle>
            <a:lvl1pPr marL="0" indent="0" algn="l">
              <a:buNone/>
              <a:defRPr sz="26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0253922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D0548-DFD2-4F35-2616-19815E3E0088}"/>
              </a:ext>
            </a:extLst>
          </p:cNvPr>
          <p:cNvSpPr>
            <a:spLocks noGrp="1"/>
          </p:cNvSpPr>
          <p:nvPr>
            <p:ph type="title"/>
          </p:nvPr>
        </p:nvSpPr>
        <p:spPr/>
        <p:txBody>
          <a:bodyPr>
            <a:normAutofit/>
          </a:bodyPr>
          <a:lstStyle>
            <a:lvl1pPr>
              <a:defRPr sz="3600">
                <a:solidFill>
                  <a:srgbClr val="13294B"/>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6CA8096-4AD9-5964-BBE2-59F35A8064A1}"/>
              </a:ext>
            </a:extLst>
          </p:cNvPr>
          <p:cNvSpPr>
            <a:spLocks noGrp="1"/>
          </p:cNvSpPr>
          <p:nvPr>
            <p:ph idx="1"/>
          </p:nvPr>
        </p:nvSpPr>
        <p:spPr/>
        <p:txBody>
          <a:bodyPr/>
          <a:lstStyle>
            <a:lvl1pPr>
              <a:buClr>
                <a:schemeClr val="accent1"/>
              </a:buClr>
              <a:defRPr sz="2400">
                <a:solidFill>
                  <a:srgbClr val="262626"/>
                </a:solidFill>
              </a:defRPr>
            </a:lvl1pPr>
            <a:lvl2pPr marL="685800" indent="-228600">
              <a:buClr>
                <a:schemeClr val="accent1"/>
              </a:buClr>
              <a:buFont typeface="Courier New" panose="02070309020205020404" pitchFamily="49" charset="0"/>
              <a:buChar char="o"/>
              <a:defRPr sz="2200">
                <a:solidFill>
                  <a:srgbClr val="262626"/>
                </a:solidFill>
              </a:defRPr>
            </a:lvl2pPr>
            <a:lvl3pPr marL="1143000" indent="-228600">
              <a:buClr>
                <a:schemeClr val="accent2"/>
              </a:buClr>
              <a:buFont typeface="Wingdings" panose="05000000000000000000" pitchFamily="2" charset="2"/>
              <a:buChar char="§"/>
              <a:defRPr>
                <a:solidFill>
                  <a:srgbClr val="262626"/>
                </a:solidFill>
              </a:defRPr>
            </a:lvl3pPr>
          </a:lstStyle>
          <a:p>
            <a:pPr lvl="0"/>
            <a:r>
              <a:rPr lang="en-US"/>
              <a:t>Click to edit Master text styles</a:t>
            </a:r>
          </a:p>
          <a:p>
            <a:pPr lvl="1"/>
            <a:r>
              <a:rPr lang="en-US"/>
              <a:t>Second level</a:t>
            </a:r>
          </a:p>
          <a:p>
            <a:pPr lvl="2"/>
            <a:r>
              <a:rPr lang="en-US"/>
              <a:t>Third level</a:t>
            </a:r>
          </a:p>
        </p:txBody>
      </p:sp>
      <p:sp>
        <p:nvSpPr>
          <p:cNvPr id="4" name="Date Placeholder 6">
            <a:extLst>
              <a:ext uri="{FF2B5EF4-FFF2-40B4-BE49-F238E27FC236}">
                <a16:creationId xmlns:a16="http://schemas.microsoft.com/office/drawing/2014/main" id="{3F0519E0-B5ED-5289-0EC4-C3B8DBCD3CFC}"/>
              </a:ext>
            </a:extLst>
          </p:cNvPr>
          <p:cNvSpPr>
            <a:spLocks noGrp="1"/>
          </p:cNvSpPr>
          <p:nvPr>
            <p:ph type="dt" sz="half" idx="2"/>
          </p:nvPr>
        </p:nvSpPr>
        <p:spPr>
          <a:xfrm>
            <a:off x="8610600" y="631190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545C08-5ABE-4FFA-9C40-031D53DA5121}" type="datetimeFigureOut">
              <a:rPr lang="en-US" smtClean="0"/>
              <a:pPr/>
              <a:t>9/13/2023</a:t>
            </a:fld>
            <a:endParaRPr lang="en-US"/>
          </a:p>
        </p:txBody>
      </p:sp>
    </p:spTree>
    <p:custDataLst>
      <p:tags r:id="rId1"/>
    </p:custDataLst>
    <p:extLst>
      <p:ext uri="{BB962C8B-B14F-4D97-AF65-F5344CB8AC3E}">
        <p14:creationId xmlns:p14="http://schemas.microsoft.com/office/powerpoint/2010/main" val="28834228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23520-1B2C-69AC-5965-F9028912F6A7}"/>
              </a:ext>
            </a:extLst>
          </p:cNvPr>
          <p:cNvSpPr>
            <a:spLocks noGrp="1"/>
          </p:cNvSpPr>
          <p:nvPr>
            <p:ph type="title"/>
          </p:nvPr>
        </p:nvSpPr>
        <p:spPr/>
        <p:txBody>
          <a:bodyPr/>
          <a:lstStyle>
            <a:lvl1pPr>
              <a:defRPr>
                <a:solidFill>
                  <a:srgbClr val="4B9CD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9E4BBEEB-492B-0A85-20E4-83CC8F9595A6}"/>
              </a:ext>
            </a:extLst>
          </p:cNvPr>
          <p:cNvSpPr>
            <a:spLocks noGrp="1"/>
          </p:cNvSpPr>
          <p:nvPr>
            <p:ph sz="half" idx="1"/>
          </p:nvPr>
        </p:nvSpPr>
        <p:spPr>
          <a:xfrm>
            <a:off x="838200" y="1825625"/>
            <a:ext cx="5181600" cy="4351338"/>
          </a:xfrm>
        </p:spPr>
        <p:txBody>
          <a:bodyPr/>
          <a:lstStyle>
            <a:lvl1pPr>
              <a:defRPr>
                <a:solidFill>
                  <a:srgbClr val="262626"/>
                </a:solidFill>
              </a:defRPr>
            </a:lvl1pPr>
            <a:lvl2pPr>
              <a:defRPr>
                <a:solidFill>
                  <a:srgbClr val="262626"/>
                </a:solidFill>
              </a:defRPr>
            </a:lvl2pPr>
            <a:lvl3pPr>
              <a:defRPr>
                <a:solidFill>
                  <a:srgbClr val="262626"/>
                </a:solidFill>
              </a:defRPr>
            </a:lvl3pPr>
            <a:lvl4pPr>
              <a:defRPr>
                <a:solidFill>
                  <a:srgbClr val="262626"/>
                </a:solidFill>
              </a:defRPr>
            </a:lvl4pPr>
            <a:lvl5pPr>
              <a:defRPr>
                <a:solidFill>
                  <a:srgbClr val="26262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9E5A1B-A616-FC71-E379-1841F538C44A}"/>
              </a:ext>
            </a:extLst>
          </p:cNvPr>
          <p:cNvSpPr>
            <a:spLocks noGrp="1"/>
          </p:cNvSpPr>
          <p:nvPr>
            <p:ph sz="half" idx="2"/>
          </p:nvPr>
        </p:nvSpPr>
        <p:spPr>
          <a:xfrm>
            <a:off x="6172200" y="1825625"/>
            <a:ext cx="5181600" cy="4351338"/>
          </a:xfrm>
        </p:spPr>
        <p:txBody>
          <a:bodyPr/>
          <a:lstStyle>
            <a:lvl1pPr>
              <a:defRPr>
                <a:solidFill>
                  <a:srgbClr val="262626"/>
                </a:solidFill>
              </a:defRPr>
            </a:lvl1pPr>
            <a:lvl2pPr>
              <a:defRPr>
                <a:solidFill>
                  <a:srgbClr val="262626"/>
                </a:solidFill>
              </a:defRPr>
            </a:lvl2pPr>
            <a:lvl3pPr>
              <a:defRPr>
                <a:solidFill>
                  <a:srgbClr val="262626"/>
                </a:solidFill>
              </a:defRPr>
            </a:lvl3pPr>
            <a:lvl4pPr>
              <a:defRPr>
                <a:solidFill>
                  <a:srgbClr val="262626"/>
                </a:solidFill>
              </a:defRPr>
            </a:lvl4pPr>
            <a:lvl5pPr>
              <a:defRPr>
                <a:solidFill>
                  <a:srgbClr val="26262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6">
            <a:extLst>
              <a:ext uri="{FF2B5EF4-FFF2-40B4-BE49-F238E27FC236}">
                <a16:creationId xmlns:a16="http://schemas.microsoft.com/office/drawing/2014/main" id="{7338A565-4CE9-4CE6-5BCA-59C8C9521248}"/>
              </a:ext>
            </a:extLst>
          </p:cNvPr>
          <p:cNvSpPr>
            <a:spLocks noGrp="1"/>
          </p:cNvSpPr>
          <p:nvPr>
            <p:ph type="dt" sz="half" idx="10"/>
          </p:nvPr>
        </p:nvSpPr>
        <p:spPr>
          <a:xfrm>
            <a:off x="8610600" y="631190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545C08-5ABE-4FFA-9C40-031D53DA5121}" type="datetimeFigureOut">
              <a:rPr lang="en-US" smtClean="0"/>
              <a:pPr/>
              <a:t>9/13/2023</a:t>
            </a:fld>
            <a:endParaRPr lang="en-US"/>
          </a:p>
        </p:txBody>
      </p:sp>
    </p:spTree>
    <p:custDataLst>
      <p:tags r:id="rId1"/>
    </p:custDataLst>
    <p:extLst>
      <p:ext uri="{BB962C8B-B14F-4D97-AF65-F5344CB8AC3E}">
        <p14:creationId xmlns:p14="http://schemas.microsoft.com/office/powerpoint/2010/main" val="9019442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23520-1B2C-69AC-5965-F9028912F6A7}"/>
              </a:ext>
            </a:extLst>
          </p:cNvPr>
          <p:cNvSpPr>
            <a:spLocks noGrp="1"/>
          </p:cNvSpPr>
          <p:nvPr>
            <p:ph type="title"/>
          </p:nvPr>
        </p:nvSpPr>
        <p:spPr/>
        <p:txBody>
          <a:bodyPr/>
          <a:lstStyle>
            <a:lvl1pPr>
              <a:defRPr>
                <a:solidFill>
                  <a:srgbClr val="13294B"/>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9E4BBEEB-492B-0A85-20E4-83CC8F9595A6}"/>
              </a:ext>
            </a:extLst>
          </p:cNvPr>
          <p:cNvSpPr>
            <a:spLocks noGrp="1"/>
          </p:cNvSpPr>
          <p:nvPr>
            <p:ph sz="half" idx="1"/>
          </p:nvPr>
        </p:nvSpPr>
        <p:spPr>
          <a:xfrm>
            <a:off x="838200" y="1825625"/>
            <a:ext cx="5181600" cy="4351338"/>
          </a:xfrm>
        </p:spPr>
        <p:txBody>
          <a:bodyPr/>
          <a:lstStyle>
            <a:lvl1pPr>
              <a:defRPr>
                <a:solidFill>
                  <a:srgbClr val="262626"/>
                </a:solidFill>
              </a:defRPr>
            </a:lvl1pPr>
            <a:lvl2pPr>
              <a:defRPr>
                <a:solidFill>
                  <a:srgbClr val="262626"/>
                </a:solidFill>
              </a:defRPr>
            </a:lvl2pPr>
            <a:lvl3pPr>
              <a:defRPr>
                <a:solidFill>
                  <a:srgbClr val="262626"/>
                </a:solidFill>
              </a:defRPr>
            </a:lvl3pPr>
            <a:lvl4pPr>
              <a:defRPr>
                <a:solidFill>
                  <a:srgbClr val="262626"/>
                </a:solidFill>
              </a:defRPr>
            </a:lvl4pPr>
            <a:lvl5pPr>
              <a:defRPr>
                <a:solidFill>
                  <a:srgbClr val="26262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9E5A1B-A616-FC71-E379-1841F538C44A}"/>
              </a:ext>
            </a:extLst>
          </p:cNvPr>
          <p:cNvSpPr>
            <a:spLocks noGrp="1"/>
          </p:cNvSpPr>
          <p:nvPr>
            <p:ph sz="half" idx="2"/>
          </p:nvPr>
        </p:nvSpPr>
        <p:spPr>
          <a:xfrm>
            <a:off x="6172200" y="1825625"/>
            <a:ext cx="5181600" cy="4351338"/>
          </a:xfrm>
        </p:spPr>
        <p:txBody>
          <a:bodyPr/>
          <a:lstStyle>
            <a:lvl1pPr>
              <a:defRPr>
                <a:solidFill>
                  <a:srgbClr val="262626"/>
                </a:solidFill>
              </a:defRPr>
            </a:lvl1pPr>
            <a:lvl2pPr>
              <a:defRPr>
                <a:solidFill>
                  <a:srgbClr val="262626"/>
                </a:solidFill>
              </a:defRPr>
            </a:lvl2pPr>
            <a:lvl3pPr>
              <a:defRPr>
                <a:solidFill>
                  <a:srgbClr val="262626"/>
                </a:solidFill>
              </a:defRPr>
            </a:lvl3pPr>
            <a:lvl4pPr>
              <a:defRPr>
                <a:solidFill>
                  <a:srgbClr val="262626"/>
                </a:solidFill>
              </a:defRPr>
            </a:lvl4pPr>
            <a:lvl5pPr>
              <a:defRPr>
                <a:solidFill>
                  <a:srgbClr val="26262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6">
            <a:extLst>
              <a:ext uri="{FF2B5EF4-FFF2-40B4-BE49-F238E27FC236}">
                <a16:creationId xmlns:a16="http://schemas.microsoft.com/office/drawing/2014/main" id="{78B2BE5C-314C-F983-6134-B4ED1195CAE9}"/>
              </a:ext>
            </a:extLst>
          </p:cNvPr>
          <p:cNvSpPr>
            <a:spLocks noGrp="1"/>
          </p:cNvSpPr>
          <p:nvPr>
            <p:ph type="dt" sz="half" idx="10"/>
          </p:nvPr>
        </p:nvSpPr>
        <p:spPr>
          <a:xfrm>
            <a:off x="8610600" y="631190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545C08-5ABE-4FFA-9C40-031D53DA5121}" type="datetimeFigureOut">
              <a:rPr lang="en-US" smtClean="0"/>
              <a:pPr/>
              <a:t>9/13/2023</a:t>
            </a:fld>
            <a:endParaRPr lang="en-US"/>
          </a:p>
        </p:txBody>
      </p:sp>
    </p:spTree>
    <p:custDataLst>
      <p:tags r:id="rId1"/>
    </p:custDataLst>
    <p:extLst>
      <p:ext uri="{BB962C8B-B14F-4D97-AF65-F5344CB8AC3E}">
        <p14:creationId xmlns:p14="http://schemas.microsoft.com/office/powerpoint/2010/main" val="40354035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67C62-4C36-50F9-1794-889D51D20A79}"/>
              </a:ext>
            </a:extLst>
          </p:cNvPr>
          <p:cNvSpPr>
            <a:spLocks noGrp="1"/>
          </p:cNvSpPr>
          <p:nvPr>
            <p:ph type="title"/>
          </p:nvPr>
        </p:nvSpPr>
        <p:spPr>
          <a:xfrm>
            <a:off x="839788" y="365125"/>
            <a:ext cx="10515600" cy="1325563"/>
          </a:xfrm>
        </p:spPr>
        <p:txBody>
          <a:bodyPr/>
          <a:lstStyle>
            <a:lvl1pPr>
              <a:defRPr>
                <a:solidFill>
                  <a:srgbClr val="4B9CD3"/>
                </a:solidFill>
              </a:defRPr>
            </a:lvl1pPr>
          </a:lstStyle>
          <a:p>
            <a:r>
              <a:rPr lang="en-US"/>
              <a:t>Click to edit Master title style</a:t>
            </a:r>
          </a:p>
        </p:txBody>
      </p:sp>
      <p:sp>
        <p:nvSpPr>
          <p:cNvPr id="3" name="Text Placeholder 2">
            <a:extLst>
              <a:ext uri="{FF2B5EF4-FFF2-40B4-BE49-F238E27FC236}">
                <a16:creationId xmlns:a16="http://schemas.microsoft.com/office/drawing/2014/main" id="{DC43FBCF-D4F6-DEB6-5BB0-87B6BC1EDEF7}"/>
              </a:ext>
            </a:extLst>
          </p:cNvPr>
          <p:cNvSpPr>
            <a:spLocks noGrp="1"/>
          </p:cNvSpPr>
          <p:nvPr>
            <p:ph type="body" idx="1"/>
          </p:nvPr>
        </p:nvSpPr>
        <p:spPr>
          <a:xfrm>
            <a:off x="839788" y="1681163"/>
            <a:ext cx="5157787" cy="823912"/>
          </a:xfrm>
        </p:spPr>
        <p:txBody>
          <a:bodyPr anchor="b"/>
          <a:lstStyle>
            <a:lvl1pPr marL="0" indent="0">
              <a:buNone/>
              <a:defRPr sz="2400" b="1">
                <a:solidFill>
                  <a:srgbClr val="26262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139B313-1FBC-442D-D0CE-A8A82061AA61}"/>
              </a:ext>
            </a:extLst>
          </p:cNvPr>
          <p:cNvSpPr>
            <a:spLocks noGrp="1"/>
          </p:cNvSpPr>
          <p:nvPr>
            <p:ph sz="half" idx="2"/>
          </p:nvPr>
        </p:nvSpPr>
        <p:spPr>
          <a:xfrm>
            <a:off x="839788" y="2505075"/>
            <a:ext cx="5157787" cy="3684588"/>
          </a:xfrm>
        </p:spPr>
        <p:txBody>
          <a:bodyPr/>
          <a:lstStyle>
            <a:lvl1pPr>
              <a:defRPr>
                <a:solidFill>
                  <a:srgbClr val="262626"/>
                </a:solidFill>
              </a:defRPr>
            </a:lvl1pPr>
            <a:lvl2pPr>
              <a:defRPr>
                <a:solidFill>
                  <a:srgbClr val="262626"/>
                </a:solidFill>
              </a:defRPr>
            </a:lvl2pPr>
            <a:lvl3pPr>
              <a:defRPr>
                <a:solidFill>
                  <a:srgbClr val="262626"/>
                </a:solidFill>
              </a:defRPr>
            </a:lvl3pPr>
            <a:lvl4pPr>
              <a:defRPr>
                <a:solidFill>
                  <a:srgbClr val="262626"/>
                </a:solidFill>
              </a:defRPr>
            </a:lvl4pPr>
            <a:lvl5pPr>
              <a:defRPr>
                <a:solidFill>
                  <a:srgbClr val="26262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543B880-1927-6533-4CAF-B7FDE2F0E98C}"/>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26262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59F3241-843A-7BE5-E9FC-BC17F5A15A92}"/>
              </a:ext>
            </a:extLst>
          </p:cNvPr>
          <p:cNvSpPr>
            <a:spLocks noGrp="1"/>
          </p:cNvSpPr>
          <p:nvPr>
            <p:ph sz="quarter" idx="4"/>
          </p:nvPr>
        </p:nvSpPr>
        <p:spPr>
          <a:xfrm>
            <a:off x="6172200" y="2505075"/>
            <a:ext cx="5183188" cy="3684588"/>
          </a:xfrm>
        </p:spPr>
        <p:txBody>
          <a:bodyPr/>
          <a:lstStyle>
            <a:lvl1pPr>
              <a:defRPr>
                <a:solidFill>
                  <a:srgbClr val="262626"/>
                </a:solidFill>
              </a:defRPr>
            </a:lvl1pPr>
            <a:lvl2pPr>
              <a:defRPr>
                <a:solidFill>
                  <a:srgbClr val="262626"/>
                </a:solidFill>
              </a:defRPr>
            </a:lvl2pPr>
            <a:lvl3pPr>
              <a:defRPr>
                <a:solidFill>
                  <a:srgbClr val="262626"/>
                </a:solidFill>
              </a:defRPr>
            </a:lvl3pPr>
            <a:lvl4pPr>
              <a:defRPr>
                <a:solidFill>
                  <a:srgbClr val="262626"/>
                </a:solidFill>
              </a:defRPr>
            </a:lvl4pPr>
            <a:lvl5pPr>
              <a:defRPr>
                <a:solidFill>
                  <a:srgbClr val="26262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5B6F532-49DD-834A-53BA-490DBB745165}"/>
              </a:ext>
            </a:extLst>
          </p:cNvPr>
          <p:cNvSpPr>
            <a:spLocks noGrp="1"/>
          </p:cNvSpPr>
          <p:nvPr>
            <p:ph type="dt" sz="half" idx="10"/>
          </p:nvPr>
        </p:nvSpPr>
        <p:spPr>
          <a:xfrm>
            <a:off x="8610600" y="631190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545C08-5ABE-4FFA-9C40-031D53DA5121}" type="datetimeFigureOut">
              <a:rPr lang="en-US" smtClean="0"/>
              <a:pPr/>
              <a:t>9/13/2023</a:t>
            </a:fld>
            <a:endParaRPr lang="en-US"/>
          </a:p>
        </p:txBody>
      </p:sp>
    </p:spTree>
    <p:custDataLst>
      <p:tags r:id="rId1"/>
    </p:custDataLst>
    <p:extLst>
      <p:ext uri="{BB962C8B-B14F-4D97-AF65-F5344CB8AC3E}">
        <p14:creationId xmlns:p14="http://schemas.microsoft.com/office/powerpoint/2010/main" val="19347484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23520-1B2C-69AC-5965-F9028912F6A7}"/>
              </a:ext>
            </a:extLst>
          </p:cNvPr>
          <p:cNvSpPr>
            <a:spLocks noGrp="1"/>
          </p:cNvSpPr>
          <p:nvPr>
            <p:ph type="title"/>
          </p:nvPr>
        </p:nvSpPr>
        <p:spPr/>
        <p:txBody>
          <a:bodyPr/>
          <a:lstStyle>
            <a:lvl1pPr>
              <a:defRPr>
                <a:solidFill>
                  <a:srgbClr val="13294B"/>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9E4BBEEB-492B-0A85-20E4-83CC8F9595A6}"/>
              </a:ext>
            </a:extLst>
          </p:cNvPr>
          <p:cNvSpPr>
            <a:spLocks noGrp="1"/>
          </p:cNvSpPr>
          <p:nvPr>
            <p:ph sz="half" idx="1"/>
          </p:nvPr>
        </p:nvSpPr>
        <p:spPr>
          <a:xfrm>
            <a:off x="838200" y="1825625"/>
            <a:ext cx="5181600" cy="4351338"/>
          </a:xfrm>
        </p:spPr>
        <p:txBody>
          <a:bodyPr/>
          <a:lstStyle>
            <a:lvl1pPr>
              <a:defRPr>
                <a:solidFill>
                  <a:srgbClr val="262626"/>
                </a:solidFill>
              </a:defRPr>
            </a:lvl1pPr>
            <a:lvl2pPr>
              <a:defRPr>
                <a:solidFill>
                  <a:srgbClr val="262626"/>
                </a:solidFill>
              </a:defRPr>
            </a:lvl2pPr>
            <a:lvl3pPr>
              <a:defRPr>
                <a:solidFill>
                  <a:srgbClr val="262626"/>
                </a:solidFill>
              </a:defRPr>
            </a:lvl3pPr>
            <a:lvl4pPr>
              <a:defRPr>
                <a:solidFill>
                  <a:srgbClr val="262626"/>
                </a:solidFill>
              </a:defRPr>
            </a:lvl4pPr>
            <a:lvl5pPr>
              <a:defRPr>
                <a:solidFill>
                  <a:srgbClr val="26262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9E5A1B-A616-FC71-E379-1841F538C44A}"/>
              </a:ext>
            </a:extLst>
          </p:cNvPr>
          <p:cNvSpPr>
            <a:spLocks noGrp="1"/>
          </p:cNvSpPr>
          <p:nvPr>
            <p:ph sz="half" idx="2"/>
          </p:nvPr>
        </p:nvSpPr>
        <p:spPr>
          <a:xfrm>
            <a:off x="6172200" y="1825625"/>
            <a:ext cx="5181600" cy="4351338"/>
          </a:xfrm>
        </p:spPr>
        <p:txBody>
          <a:bodyPr/>
          <a:lstStyle>
            <a:lvl1pPr>
              <a:defRPr>
                <a:solidFill>
                  <a:srgbClr val="262626"/>
                </a:solidFill>
              </a:defRPr>
            </a:lvl1pPr>
            <a:lvl2pPr>
              <a:defRPr>
                <a:solidFill>
                  <a:srgbClr val="262626"/>
                </a:solidFill>
              </a:defRPr>
            </a:lvl2pPr>
            <a:lvl3pPr>
              <a:defRPr>
                <a:solidFill>
                  <a:srgbClr val="262626"/>
                </a:solidFill>
              </a:defRPr>
            </a:lvl3pPr>
            <a:lvl4pPr>
              <a:defRPr>
                <a:solidFill>
                  <a:srgbClr val="262626"/>
                </a:solidFill>
              </a:defRPr>
            </a:lvl4pPr>
            <a:lvl5pPr>
              <a:defRPr>
                <a:solidFill>
                  <a:srgbClr val="26262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6">
            <a:extLst>
              <a:ext uri="{FF2B5EF4-FFF2-40B4-BE49-F238E27FC236}">
                <a16:creationId xmlns:a16="http://schemas.microsoft.com/office/drawing/2014/main" id="{D2300657-878C-0AF7-4A5F-6275FBE39D49}"/>
              </a:ext>
            </a:extLst>
          </p:cNvPr>
          <p:cNvSpPr>
            <a:spLocks noGrp="1"/>
          </p:cNvSpPr>
          <p:nvPr>
            <p:ph type="dt" sz="half" idx="10"/>
          </p:nvPr>
        </p:nvSpPr>
        <p:spPr>
          <a:xfrm>
            <a:off x="8610600" y="631190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545C08-5ABE-4FFA-9C40-031D53DA5121}" type="datetimeFigureOut">
              <a:rPr lang="en-US" smtClean="0"/>
              <a:pPr/>
              <a:t>9/13/2023</a:t>
            </a:fld>
            <a:endParaRPr lang="en-US"/>
          </a:p>
        </p:txBody>
      </p:sp>
    </p:spTree>
    <p:custDataLst>
      <p:tags r:id="rId1"/>
    </p:custDataLst>
    <p:extLst>
      <p:ext uri="{BB962C8B-B14F-4D97-AF65-F5344CB8AC3E}">
        <p14:creationId xmlns:p14="http://schemas.microsoft.com/office/powerpoint/2010/main" val="41712840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06A16-17F4-82F5-5DAA-3D9258D22280}"/>
              </a:ext>
            </a:extLst>
          </p:cNvPr>
          <p:cNvSpPr>
            <a:spLocks noGrp="1"/>
          </p:cNvSpPr>
          <p:nvPr>
            <p:ph type="title"/>
          </p:nvPr>
        </p:nvSpPr>
        <p:spPr/>
        <p:txBody>
          <a:bodyPr/>
          <a:lstStyle>
            <a:lvl1pPr>
              <a:defRPr>
                <a:solidFill>
                  <a:srgbClr val="4B9CD3"/>
                </a:solidFill>
              </a:defRPr>
            </a:lvl1pPr>
          </a:lstStyle>
          <a:p>
            <a:r>
              <a:rPr lang="en-US"/>
              <a:t>Click to edit Master title style</a:t>
            </a:r>
          </a:p>
        </p:txBody>
      </p:sp>
      <p:sp>
        <p:nvSpPr>
          <p:cNvPr id="3" name="Date Placeholder 6">
            <a:extLst>
              <a:ext uri="{FF2B5EF4-FFF2-40B4-BE49-F238E27FC236}">
                <a16:creationId xmlns:a16="http://schemas.microsoft.com/office/drawing/2014/main" id="{EFB2183D-0D60-3817-925C-2BB4DB851EA1}"/>
              </a:ext>
            </a:extLst>
          </p:cNvPr>
          <p:cNvSpPr>
            <a:spLocks noGrp="1"/>
          </p:cNvSpPr>
          <p:nvPr>
            <p:ph type="dt" sz="half" idx="2"/>
          </p:nvPr>
        </p:nvSpPr>
        <p:spPr>
          <a:xfrm>
            <a:off x="8610600" y="631190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545C08-5ABE-4FFA-9C40-031D53DA5121}" type="datetimeFigureOut">
              <a:rPr lang="en-US" smtClean="0"/>
              <a:pPr/>
              <a:t>9/13/2023</a:t>
            </a:fld>
            <a:endParaRPr lang="en-US"/>
          </a:p>
        </p:txBody>
      </p:sp>
    </p:spTree>
    <p:custDataLst>
      <p:tags r:id="rId1"/>
    </p:custDataLst>
    <p:extLst>
      <p:ext uri="{BB962C8B-B14F-4D97-AF65-F5344CB8AC3E}">
        <p14:creationId xmlns:p14="http://schemas.microsoft.com/office/powerpoint/2010/main" val="29202989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06A16-17F4-82F5-5DAA-3D9258D22280}"/>
              </a:ext>
            </a:extLst>
          </p:cNvPr>
          <p:cNvSpPr>
            <a:spLocks noGrp="1"/>
          </p:cNvSpPr>
          <p:nvPr>
            <p:ph type="title"/>
          </p:nvPr>
        </p:nvSpPr>
        <p:spPr/>
        <p:txBody>
          <a:bodyPr/>
          <a:lstStyle>
            <a:lvl1pPr>
              <a:defRPr>
                <a:solidFill>
                  <a:srgbClr val="13294B"/>
                </a:solidFill>
              </a:defRPr>
            </a:lvl1pPr>
          </a:lstStyle>
          <a:p>
            <a:r>
              <a:rPr lang="en-US"/>
              <a:t>Click to edit Master title style</a:t>
            </a:r>
          </a:p>
        </p:txBody>
      </p:sp>
      <p:sp>
        <p:nvSpPr>
          <p:cNvPr id="3" name="Date Placeholder 6">
            <a:extLst>
              <a:ext uri="{FF2B5EF4-FFF2-40B4-BE49-F238E27FC236}">
                <a16:creationId xmlns:a16="http://schemas.microsoft.com/office/drawing/2014/main" id="{DDF8440E-67D6-04BC-CD9F-A19CEBC6FA9C}"/>
              </a:ext>
            </a:extLst>
          </p:cNvPr>
          <p:cNvSpPr>
            <a:spLocks noGrp="1"/>
          </p:cNvSpPr>
          <p:nvPr>
            <p:ph type="dt" sz="half" idx="2"/>
          </p:nvPr>
        </p:nvSpPr>
        <p:spPr>
          <a:xfrm>
            <a:off x="8610600" y="631190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545C08-5ABE-4FFA-9C40-031D53DA5121}" type="datetimeFigureOut">
              <a:rPr lang="en-US" smtClean="0"/>
              <a:pPr/>
              <a:t>9/13/2023</a:t>
            </a:fld>
            <a:endParaRPr lang="en-US"/>
          </a:p>
        </p:txBody>
      </p:sp>
    </p:spTree>
    <p:custDataLst>
      <p:tags r:id="rId1"/>
    </p:custDataLst>
    <p:extLst>
      <p:ext uri="{BB962C8B-B14F-4D97-AF65-F5344CB8AC3E}">
        <p14:creationId xmlns:p14="http://schemas.microsoft.com/office/powerpoint/2010/main" val="32681711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65F6178-4E86-258C-F2D4-E279D23A42B5}"/>
              </a:ext>
            </a:extLst>
          </p:cNvPr>
          <p:cNvSpPr>
            <a:spLocks noGrp="1"/>
          </p:cNvSpPr>
          <p:nvPr>
            <p:ph type="title"/>
          </p:nvPr>
        </p:nvSpPr>
        <p:spPr>
          <a:xfrm>
            <a:off x="1167809" y="460818"/>
            <a:ext cx="10496107" cy="1336083"/>
          </a:xfrm>
        </p:spPr>
        <p:txBody>
          <a:bodyPr>
            <a:normAutofit/>
          </a:bodyPr>
          <a:lstStyle>
            <a:lvl1pPr>
              <a:defRPr sz="3600">
                <a:solidFill>
                  <a:srgbClr val="4B9CD3"/>
                </a:solidFill>
              </a:defRPr>
            </a:lvl1pPr>
          </a:lstStyle>
          <a:p>
            <a:r>
              <a:rPr lang="en-US"/>
              <a:t>Click to edit Master title style</a:t>
            </a:r>
          </a:p>
        </p:txBody>
      </p:sp>
      <p:sp>
        <p:nvSpPr>
          <p:cNvPr id="11" name="Content Placeholder 2">
            <a:extLst>
              <a:ext uri="{FF2B5EF4-FFF2-40B4-BE49-F238E27FC236}">
                <a16:creationId xmlns:a16="http://schemas.microsoft.com/office/drawing/2014/main" id="{4F8E7318-71F8-7D1D-41A3-211DD58C38FF}"/>
              </a:ext>
            </a:extLst>
          </p:cNvPr>
          <p:cNvSpPr>
            <a:spLocks noGrp="1"/>
          </p:cNvSpPr>
          <p:nvPr>
            <p:ph idx="1"/>
          </p:nvPr>
        </p:nvSpPr>
        <p:spPr>
          <a:xfrm>
            <a:off x="1167809" y="1963848"/>
            <a:ext cx="10496107" cy="4309361"/>
          </a:xfrm>
        </p:spPr>
        <p:txBody>
          <a:bodyPr/>
          <a:lstStyle>
            <a:lvl1pPr>
              <a:buClr>
                <a:schemeClr val="accent1"/>
              </a:buClr>
              <a:defRPr sz="2400">
                <a:solidFill>
                  <a:srgbClr val="262626"/>
                </a:solidFill>
              </a:defRPr>
            </a:lvl1pPr>
            <a:lvl2pPr marL="685800" indent="-228600">
              <a:buClr>
                <a:schemeClr val="accent1"/>
              </a:buClr>
              <a:buFont typeface="Courier New" panose="02070309020205020404" pitchFamily="49" charset="0"/>
              <a:buChar char="o"/>
              <a:defRPr sz="2200">
                <a:solidFill>
                  <a:srgbClr val="262626"/>
                </a:solidFill>
              </a:defRPr>
            </a:lvl2pPr>
            <a:lvl3pPr marL="1143000" indent="-228600">
              <a:buClr>
                <a:schemeClr val="accent2"/>
              </a:buClr>
              <a:buFont typeface="Wingdings" panose="05000000000000000000" pitchFamily="2" charset="2"/>
              <a:buChar char="§"/>
              <a:defRPr>
                <a:solidFill>
                  <a:srgbClr val="262626"/>
                </a:solidFill>
              </a:defRPr>
            </a:lvl3pPr>
          </a:lstStyle>
          <a:p>
            <a:pPr lvl="0"/>
            <a:r>
              <a:rPr lang="en-US"/>
              <a:t>Click to edit Master text styles</a:t>
            </a:r>
          </a:p>
          <a:p>
            <a:pPr lvl="1"/>
            <a:r>
              <a:rPr lang="en-US"/>
              <a:t>Second level</a:t>
            </a:r>
          </a:p>
          <a:p>
            <a:pPr lvl="2"/>
            <a:r>
              <a:rPr lang="en-US"/>
              <a:t>Third level</a:t>
            </a:r>
          </a:p>
        </p:txBody>
      </p:sp>
      <p:grpSp>
        <p:nvGrpSpPr>
          <p:cNvPr id="18" name="Group 17">
            <a:extLst>
              <a:ext uri="{FF2B5EF4-FFF2-40B4-BE49-F238E27FC236}">
                <a16:creationId xmlns:a16="http://schemas.microsoft.com/office/drawing/2014/main" id="{E704B51D-8C49-E6D8-B560-1C4A069E1876}"/>
              </a:ext>
            </a:extLst>
          </p:cNvPr>
          <p:cNvGrpSpPr/>
          <p:nvPr userDrawn="1"/>
        </p:nvGrpSpPr>
        <p:grpSpPr>
          <a:xfrm>
            <a:off x="49958" y="-1"/>
            <a:ext cx="894092" cy="6868635"/>
            <a:chOff x="49958" y="-1"/>
            <a:chExt cx="894092" cy="6868635"/>
          </a:xfrm>
        </p:grpSpPr>
        <p:pic>
          <p:nvPicPr>
            <p:cNvPr id="9" name="Picture 8" descr="A picture containing shape&#10;&#10;Description automatically generated">
              <a:extLst>
                <a:ext uri="{FF2B5EF4-FFF2-40B4-BE49-F238E27FC236}">
                  <a16:creationId xmlns:a16="http://schemas.microsoft.com/office/drawing/2014/main" id="{F444F39C-B4B9-C6B0-A33A-22C9B96021A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591" y="-1"/>
              <a:ext cx="883459" cy="2330597"/>
            </a:xfrm>
            <a:prstGeom prst="rect">
              <a:avLst/>
            </a:prstGeom>
          </p:spPr>
        </p:pic>
        <p:pic>
          <p:nvPicPr>
            <p:cNvPr id="16" name="Picture 15" descr="A picture containing shape&#10;&#10;Description automatically generated">
              <a:extLst>
                <a:ext uri="{FF2B5EF4-FFF2-40B4-BE49-F238E27FC236}">
                  <a16:creationId xmlns:a16="http://schemas.microsoft.com/office/drawing/2014/main" id="{9AA8C0DB-0217-734D-3276-7B1AB7FEBA7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958" y="4538036"/>
              <a:ext cx="883459" cy="2330598"/>
            </a:xfrm>
            <a:prstGeom prst="rect">
              <a:avLst/>
            </a:prstGeom>
          </p:spPr>
        </p:pic>
        <p:pic>
          <p:nvPicPr>
            <p:cNvPr id="17" name="Picture 16" descr="A picture containing shape&#10;&#10;Description automatically generated">
              <a:extLst>
                <a:ext uri="{FF2B5EF4-FFF2-40B4-BE49-F238E27FC236}">
                  <a16:creationId xmlns:a16="http://schemas.microsoft.com/office/drawing/2014/main" id="{C26F321B-D8F9-B0C6-DFCB-2B0FC13B653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737" y="2278243"/>
              <a:ext cx="864680" cy="2281058"/>
            </a:xfrm>
            <a:prstGeom prst="rect">
              <a:avLst/>
            </a:prstGeom>
          </p:spPr>
        </p:pic>
      </p:grpSp>
      <p:sp>
        <p:nvSpPr>
          <p:cNvPr id="19" name="Date Placeholder 6">
            <a:extLst>
              <a:ext uri="{FF2B5EF4-FFF2-40B4-BE49-F238E27FC236}">
                <a16:creationId xmlns:a16="http://schemas.microsoft.com/office/drawing/2014/main" id="{4694AE98-7628-3BAB-5085-F5D28AECCE79}"/>
              </a:ext>
            </a:extLst>
          </p:cNvPr>
          <p:cNvSpPr>
            <a:spLocks noGrp="1"/>
          </p:cNvSpPr>
          <p:nvPr>
            <p:ph type="dt" sz="half" idx="2"/>
          </p:nvPr>
        </p:nvSpPr>
        <p:spPr>
          <a:xfrm>
            <a:off x="8610600" y="631190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545C08-5ABE-4FFA-9C40-031D53DA5121}" type="datetimeFigureOut">
              <a:rPr lang="en-US" smtClean="0"/>
              <a:pPr/>
              <a:t>9/13/2023</a:t>
            </a:fld>
            <a:endParaRPr lang="en-US"/>
          </a:p>
        </p:txBody>
      </p:sp>
    </p:spTree>
    <p:custDataLst>
      <p:tags r:id="rId1"/>
    </p:custDataLst>
    <p:extLst>
      <p:ext uri="{BB962C8B-B14F-4D97-AF65-F5344CB8AC3E}">
        <p14:creationId xmlns:p14="http://schemas.microsoft.com/office/powerpoint/2010/main" val="33707918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65F6178-4E86-258C-F2D4-E279D23A42B5}"/>
              </a:ext>
            </a:extLst>
          </p:cNvPr>
          <p:cNvSpPr>
            <a:spLocks noGrp="1"/>
          </p:cNvSpPr>
          <p:nvPr>
            <p:ph type="title"/>
          </p:nvPr>
        </p:nvSpPr>
        <p:spPr>
          <a:xfrm>
            <a:off x="529853" y="460818"/>
            <a:ext cx="10496107" cy="1336083"/>
          </a:xfrm>
        </p:spPr>
        <p:txBody>
          <a:bodyPr>
            <a:normAutofit/>
          </a:bodyPr>
          <a:lstStyle>
            <a:lvl1pPr>
              <a:defRPr sz="3600">
                <a:solidFill>
                  <a:srgbClr val="4B9CD3"/>
                </a:solidFill>
              </a:defRPr>
            </a:lvl1pPr>
          </a:lstStyle>
          <a:p>
            <a:r>
              <a:rPr lang="en-US"/>
              <a:t>Click to edit Master title style</a:t>
            </a:r>
          </a:p>
        </p:txBody>
      </p:sp>
      <p:sp>
        <p:nvSpPr>
          <p:cNvPr id="11" name="Content Placeholder 2">
            <a:extLst>
              <a:ext uri="{FF2B5EF4-FFF2-40B4-BE49-F238E27FC236}">
                <a16:creationId xmlns:a16="http://schemas.microsoft.com/office/drawing/2014/main" id="{4F8E7318-71F8-7D1D-41A3-211DD58C38FF}"/>
              </a:ext>
            </a:extLst>
          </p:cNvPr>
          <p:cNvSpPr>
            <a:spLocks noGrp="1"/>
          </p:cNvSpPr>
          <p:nvPr>
            <p:ph idx="1"/>
          </p:nvPr>
        </p:nvSpPr>
        <p:spPr>
          <a:xfrm>
            <a:off x="529853" y="1963848"/>
            <a:ext cx="10496107" cy="4309361"/>
          </a:xfrm>
        </p:spPr>
        <p:txBody>
          <a:bodyPr/>
          <a:lstStyle>
            <a:lvl1pPr>
              <a:buClr>
                <a:schemeClr val="accent1"/>
              </a:buClr>
              <a:defRPr sz="2400">
                <a:solidFill>
                  <a:srgbClr val="262626"/>
                </a:solidFill>
              </a:defRPr>
            </a:lvl1pPr>
            <a:lvl2pPr marL="685800" indent="-228600">
              <a:buClr>
                <a:schemeClr val="accent1"/>
              </a:buClr>
              <a:buFont typeface="Courier New" panose="02070309020205020404" pitchFamily="49" charset="0"/>
              <a:buChar char="o"/>
              <a:defRPr sz="2200">
                <a:solidFill>
                  <a:srgbClr val="262626"/>
                </a:solidFill>
              </a:defRPr>
            </a:lvl2pPr>
            <a:lvl3pPr marL="1143000" indent="-228600">
              <a:buClr>
                <a:schemeClr val="accent2"/>
              </a:buClr>
              <a:buFont typeface="Wingdings" panose="05000000000000000000" pitchFamily="2" charset="2"/>
              <a:buChar char="§"/>
              <a:defRPr>
                <a:solidFill>
                  <a:srgbClr val="262626"/>
                </a:solidFill>
              </a:defRPr>
            </a:lvl3pPr>
          </a:lstStyle>
          <a:p>
            <a:pPr lvl="0"/>
            <a:r>
              <a:rPr lang="en-US"/>
              <a:t>Click to edit Master text styles</a:t>
            </a:r>
          </a:p>
          <a:p>
            <a:pPr lvl="1"/>
            <a:r>
              <a:rPr lang="en-US"/>
              <a:t>Second level</a:t>
            </a:r>
          </a:p>
          <a:p>
            <a:pPr lvl="2"/>
            <a:r>
              <a:rPr lang="en-US"/>
              <a:t>Third level</a:t>
            </a:r>
          </a:p>
        </p:txBody>
      </p:sp>
      <p:grpSp>
        <p:nvGrpSpPr>
          <p:cNvPr id="18" name="Group 17">
            <a:extLst>
              <a:ext uri="{FF2B5EF4-FFF2-40B4-BE49-F238E27FC236}">
                <a16:creationId xmlns:a16="http://schemas.microsoft.com/office/drawing/2014/main" id="{E704B51D-8C49-E6D8-B560-1C4A069E1876}"/>
              </a:ext>
            </a:extLst>
          </p:cNvPr>
          <p:cNvGrpSpPr/>
          <p:nvPr userDrawn="1"/>
        </p:nvGrpSpPr>
        <p:grpSpPr>
          <a:xfrm>
            <a:off x="11238136" y="0"/>
            <a:ext cx="894092" cy="6868635"/>
            <a:chOff x="49958" y="-1"/>
            <a:chExt cx="894092" cy="6868635"/>
          </a:xfrm>
        </p:grpSpPr>
        <p:pic>
          <p:nvPicPr>
            <p:cNvPr id="9" name="Picture 8" descr="A picture containing shape&#10;&#10;Description automatically generated">
              <a:extLst>
                <a:ext uri="{FF2B5EF4-FFF2-40B4-BE49-F238E27FC236}">
                  <a16:creationId xmlns:a16="http://schemas.microsoft.com/office/drawing/2014/main" id="{F444F39C-B4B9-C6B0-A33A-22C9B96021A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591" y="-1"/>
              <a:ext cx="883459" cy="2330597"/>
            </a:xfrm>
            <a:prstGeom prst="rect">
              <a:avLst/>
            </a:prstGeom>
          </p:spPr>
        </p:pic>
        <p:pic>
          <p:nvPicPr>
            <p:cNvPr id="16" name="Picture 15" descr="A picture containing shape&#10;&#10;Description automatically generated">
              <a:extLst>
                <a:ext uri="{FF2B5EF4-FFF2-40B4-BE49-F238E27FC236}">
                  <a16:creationId xmlns:a16="http://schemas.microsoft.com/office/drawing/2014/main" id="{9AA8C0DB-0217-734D-3276-7B1AB7FEBA7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958" y="4538036"/>
              <a:ext cx="883459" cy="2330598"/>
            </a:xfrm>
            <a:prstGeom prst="rect">
              <a:avLst/>
            </a:prstGeom>
          </p:spPr>
        </p:pic>
        <p:pic>
          <p:nvPicPr>
            <p:cNvPr id="17" name="Picture 16" descr="A picture containing shape&#10;&#10;Description automatically generated">
              <a:extLst>
                <a:ext uri="{FF2B5EF4-FFF2-40B4-BE49-F238E27FC236}">
                  <a16:creationId xmlns:a16="http://schemas.microsoft.com/office/drawing/2014/main" id="{C26F321B-D8F9-B0C6-DFCB-2B0FC13B653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737" y="2278243"/>
              <a:ext cx="864680" cy="2281058"/>
            </a:xfrm>
            <a:prstGeom prst="rect">
              <a:avLst/>
            </a:prstGeom>
          </p:spPr>
        </p:pic>
      </p:grpSp>
      <p:sp>
        <p:nvSpPr>
          <p:cNvPr id="2" name="Date Placeholder 6">
            <a:extLst>
              <a:ext uri="{FF2B5EF4-FFF2-40B4-BE49-F238E27FC236}">
                <a16:creationId xmlns:a16="http://schemas.microsoft.com/office/drawing/2014/main" id="{3D2175F2-7D43-1654-1223-5941980974D2}"/>
              </a:ext>
            </a:extLst>
          </p:cNvPr>
          <p:cNvSpPr>
            <a:spLocks noGrp="1"/>
          </p:cNvSpPr>
          <p:nvPr>
            <p:ph type="dt" sz="half" idx="2"/>
          </p:nvPr>
        </p:nvSpPr>
        <p:spPr>
          <a:xfrm>
            <a:off x="8610600" y="631190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545C08-5ABE-4FFA-9C40-031D53DA5121}" type="datetimeFigureOut">
              <a:rPr lang="en-US" smtClean="0"/>
              <a:pPr/>
              <a:t>9/13/2023</a:t>
            </a:fld>
            <a:endParaRPr lang="en-US"/>
          </a:p>
        </p:txBody>
      </p:sp>
    </p:spTree>
    <p:custDataLst>
      <p:tags r:id="rId1"/>
    </p:custDataLst>
    <p:extLst>
      <p:ext uri="{BB962C8B-B14F-4D97-AF65-F5344CB8AC3E}">
        <p14:creationId xmlns:p14="http://schemas.microsoft.com/office/powerpoint/2010/main" val="29081736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65F6178-4E86-258C-F2D4-E279D23A42B5}"/>
              </a:ext>
            </a:extLst>
          </p:cNvPr>
          <p:cNvSpPr>
            <a:spLocks noGrp="1"/>
          </p:cNvSpPr>
          <p:nvPr>
            <p:ph type="title"/>
          </p:nvPr>
        </p:nvSpPr>
        <p:spPr>
          <a:xfrm>
            <a:off x="1167809" y="460818"/>
            <a:ext cx="10496107" cy="1336083"/>
          </a:xfrm>
        </p:spPr>
        <p:txBody>
          <a:bodyPr>
            <a:normAutofit/>
          </a:bodyPr>
          <a:lstStyle>
            <a:lvl1pPr>
              <a:defRPr sz="3600">
                <a:solidFill>
                  <a:srgbClr val="13294B"/>
                </a:solidFill>
              </a:defRPr>
            </a:lvl1pPr>
          </a:lstStyle>
          <a:p>
            <a:r>
              <a:rPr lang="en-US"/>
              <a:t>Click to edit Master title style</a:t>
            </a:r>
          </a:p>
        </p:txBody>
      </p:sp>
      <p:sp>
        <p:nvSpPr>
          <p:cNvPr id="11" name="Content Placeholder 2">
            <a:extLst>
              <a:ext uri="{FF2B5EF4-FFF2-40B4-BE49-F238E27FC236}">
                <a16:creationId xmlns:a16="http://schemas.microsoft.com/office/drawing/2014/main" id="{4F8E7318-71F8-7D1D-41A3-211DD58C38FF}"/>
              </a:ext>
            </a:extLst>
          </p:cNvPr>
          <p:cNvSpPr>
            <a:spLocks noGrp="1"/>
          </p:cNvSpPr>
          <p:nvPr>
            <p:ph idx="1"/>
          </p:nvPr>
        </p:nvSpPr>
        <p:spPr>
          <a:xfrm>
            <a:off x="1167809" y="1963848"/>
            <a:ext cx="10496107" cy="4309361"/>
          </a:xfrm>
        </p:spPr>
        <p:txBody>
          <a:bodyPr/>
          <a:lstStyle>
            <a:lvl1pPr>
              <a:buClr>
                <a:schemeClr val="accent1"/>
              </a:buClr>
              <a:defRPr sz="2400">
                <a:solidFill>
                  <a:srgbClr val="262626"/>
                </a:solidFill>
              </a:defRPr>
            </a:lvl1pPr>
            <a:lvl2pPr marL="685800" indent="-228600">
              <a:buClr>
                <a:schemeClr val="accent1"/>
              </a:buClr>
              <a:buFont typeface="Courier New" panose="02070309020205020404" pitchFamily="49" charset="0"/>
              <a:buChar char="o"/>
              <a:defRPr sz="2200">
                <a:solidFill>
                  <a:srgbClr val="262626"/>
                </a:solidFill>
              </a:defRPr>
            </a:lvl2pPr>
            <a:lvl3pPr marL="1143000" indent="-228600">
              <a:buClr>
                <a:schemeClr val="accent2"/>
              </a:buClr>
              <a:buFont typeface="Wingdings" panose="05000000000000000000" pitchFamily="2" charset="2"/>
              <a:buChar char="§"/>
              <a:defRPr>
                <a:solidFill>
                  <a:srgbClr val="262626"/>
                </a:solidFill>
              </a:defRPr>
            </a:lvl3pPr>
          </a:lstStyle>
          <a:p>
            <a:pPr lvl="0"/>
            <a:r>
              <a:rPr lang="en-US"/>
              <a:t>Click to edit Master text styles</a:t>
            </a:r>
          </a:p>
          <a:p>
            <a:pPr lvl="1"/>
            <a:r>
              <a:rPr lang="en-US"/>
              <a:t>Second level</a:t>
            </a:r>
          </a:p>
          <a:p>
            <a:pPr lvl="2"/>
            <a:r>
              <a:rPr lang="en-US"/>
              <a:t>Third level</a:t>
            </a:r>
          </a:p>
        </p:txBody>
      </p:sp>
      <p:grpSp>
        <p:nvGrpSpPr>
          <p:cNvPr id="5" name="Group 4">
            <a:extLst>
              <a:ext uri="{FF2B5EF4-FFF2-40B4-BE49-F238E27FC236}">
                <a16:creationId xmlns:a16="http://schemas.microsoft.com/office/drawing/2014/main" id="{E81A3871-F940-76D1-5FCE-94399873EB6C}"/>
              </a:ext>
            </a:extLst>
          </p:cNvPr>
          <p:cNvGrpSpPr/>
          <p:nvPr userDrawn="1"/>
        </p:nvGrpSpPr>
        <p:grpSpPr>
          <a:xfrm>
            <a:off x="38079" y="0"/>
            <a:ext cx="904727" cy="6879265"/>
            <a:chOff x="38079" y="0"/>
            <a:chExt cx="904727" cy="6879265"/>
          </a:xfrm>
        </p:grpSpPr>
        <p:pic>
          <p:nvPicPr>
            <p:cNvPr id="2" name="Picture 1" descr="A picture containing background pattern&#10;&#10;Description automatically generated">
              <a:extLst>
                <a:ext uri="{FF2B5EF4-FFF2-40B4-BE49-F238E27FC236}">
                  <a16:creationId xmlns:a16="http://schemas.microsoft.com/office/drawing/2014/main" id="{5FE24E7D-4348-E8B9-C15A-E679172829F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347" y="0"/>
              <a:ext cx="883459" cy="2330597"/>
            </a:xfrm>
            <a:prstGeom prst="rect">
              <a:avLst/>
            </a:prstGeom>
          </p:spPr>
        </p:pic>
        <p:pic>
          <p:nvPicPr>
            <p:cNvPr id="3" name="Picture 2" descr="A picture containing background pattern&#10;&#10;Description automatically generated">
              <a:extLst>
                <a:ext uri="{FF2B5EF4-FFF2-40B4-BE49-F238E27FC236}">
                  <a16:creationId xmlns:a16="http://schemas.microsoft.com/office/drawing/2014/main" id="{786CC055-566B-CFEF-192C-83D7A864A39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713" y="2274334"/>
              <a:ext cx="883459" cy="2330597"/>
            </a:xfrm>
            <a:prstGeom prst="rect">
              <a:avLst/>
            </a:prstGeom>
          </p:spPr>
        </p:pic>
        <p:pic>
          <p:nvPicPr>
            <p:cNvPr id="4" name="Picture 3" descr="A picture containing background pattern&#10;&#10;Description automatically generated">
              <a:extLst>
                <a:ext uri="{FF2B5EF4-FFF2-40B4-BE49-F238E27FC236}">
                  <a16:creationId xmlns:a16="http://schemas.microsoft.com/office/drawing/2014/main" id="{DF600F20-A2DA-F9E3-84FE-F8A19CFFAFE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079" y="4548668"/>
              <a:ext cx="883459" cy="2330597"/>
            </a:xfrm>
            <a:prstGeom prst="rect">
              <a:avLst/>
            </a:prstGeom>
          </p:spPr>
        </p:pic>
      </p:grpSp>
      <p:sp>
        <p:nvSpPr>
          <p:cNvPr id="6" name="Date Placeholder 6">
            <a:extLst>
              <a:ext uri="{FF2B5EF4-FFF2-40B4-BE49-F238E27FC236}">
                <a16:creationId xmlns:a16="http://schemas.microsoft.com/office/drawing/2014/main" id="{43417990-3278-CB1F-E9F1-D917EBAB1247}"/>
              </a:ext>
            </a:extLst>
          </p:cNvPr>
          <p:cNvSpPr>
            <a:spLocks noGrp="1"/>
          </p:cNvSpPr>
          <p:nvPr>
            <p:ph type="dt" sz="half" idx="2"/>
          </p:nvPr>
        </p:nvSpPr>
        <p:spPr>
          <a:xfrm>
            <a:off x="8610600" y="631190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545C08-5ABE-4FFA-9C40-031D53DA5121}" type="datetimeFigureOut">
              <a:rPr lang="en-US" smtClean="0"/>
              <a:pPr/>
              <a:t>9/13/2023</a:t>
            </a:fld>
            <a:endParaRPr lang="en-US"/>
          </a:p>
        </p:txBody>
      </p:sp>
    </p:spTree>
    <p:custDataLst>
      <p:tags r:id="rId1"/>
    </p:custDataLst>
    <p:extLst>
      <p:ext uri="{BB962C8B-B14F-4D97-AF65-F5344CB8AC3E}">
        <p14:creationId xmlns:p14="http://schemas.microsoft.com/office/powerpoint/2010/main" val="40228237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A">
    <p:spTree>
      <p:nvGrpSpPr>
        <p:cNvPr id="1" name=""/>
        <p:cNvGrpSpPr/>
        <p:nvPr/>
      </p:nvGrpSpPr>
      <p:grpSpPr>
        <a:xfrm>
          <a:off x="0" y="0"/>
          <a:ext cx="0" cy="0"/>
          <a:chOff x="0" y="0"/>
          <a:chExt cx="0" cy="0"/>
        </a:xfrm>
      </p:grpSpPr>
      <p:sp>
        <p:nvSpPr>
          <p:cNvPr id="9" name="Rectangle 8"/>
          <p:cNvSpPr/>
          <p:nvPr userDrawn="1"/>
        </p:nvSpPr>
        <p:spPr>
          <a:xfrm>
            <a:off x="0" y="0"/>
            <a:ext cx="32004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505424" y="2646947"/>
            <a:ext cx="6224308" cy="1576136"/>
          </a:xfrm>
        </p:spPr>
        <p:txBody>
          <a:bodyPr anchor="ctr">
            <a:noAutofit/>
          </a:bodyPr>
          <a:lstStyle>
            <a:lvl1pPr algn="l" fontAlgn="ctr">
              <a:defRPr sz="6000"/>
            </a:lvl1pPr>
          </a:lstStyle>
          <a:p>
            <a:r>
              <a:rPr lang="en-US"/>
              <a:t>Click to edit Master title style</a:t>
            </a:r>
          </a:p>
        </p:txBody>
      </p:sp>
      <p:sp>
        <p:nvSpPr>
          <p:cNvPr id="6" name="Slide Number Placeholder 5"/>
          <p:cNvSpPr>
            <a:spLocks noGrp="1"/>
          </p:cNvSpPr>
          <p:nvPr>
            <p:ph type="sldNum" sz="quarter" idx="12"/>
          </p:nvPr>
        </p:nvSpPr>
        <p:spPr/>
        <p:txBody>
          <a:bodyPr/>
          <a:lstStyle/>
          <a:p>
            <a:fld id="{6D6E361B-DFCA-824D-BA63-ADCED3B41986}" type="slidenum">
              <a:rPr lang="en-US" smtClean="0"/>
              <a:t>‹#›</a:t>
            </a:fld>
            <a:endParaRPr lang="en-US"/>
          </a:p>
        </p:txBody>
      </p:sp>
      <p:sp>
        <p:nvSpPr>
          <p:cNvPr id="4" name="Rectangle 3">
            <a:extLst>
              <a:ext uri="{FF2B5EF4-FFF2-40B4-BE49-F238E27FC236}">
                <a16:creationId xmlns:a16="http://schemas.microsoft.com/office/drawing/2014/main" id="{A7CDC0D6-0DF3-584E-9BD1-628F059B307F}"/>
              </a:ext>
            </a:extLst>
          </p:cNvPr>
          <p:cNvSpPr/>
          <p:nvPr userDrawn="1"/>
        </p:nvSpPr>
        <p:spPr>
          <a:xfrm>
            <a:off x="2400300" y="2646947"/>
            <a:ext cx="1600200" cy="159418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10;&#10;Description automatically generated with low confidence">
            <a:extLst>
              <a:ext uri="{FF2B5EF4-FFF2-40B4-BE49-F238E27FC236}">
                <a16:creationId xmlns:a16="http://schemas.microsoft.com/office/drawing/2014/main" id="{CD894702-783E-CE46-B064-F919EBF37E17}"/>
              </a:ext>
            </a:extLst>
          </p:cNvPr>
          <p:cNvPicPr>
            <a:picLocks noChangeAspect="1"/>
          </p:cNvPicPr>
          <p:nvPr userDrawn="1"/>
        </p:nvPicPr>
        <p:blipFill>
          <a:blip r:embed="rId2"/>
          <a:stretch>
            <a:fillRect/>
          </a:stretch>
        </p:blipFill>
        <p:spPr>
          <a:xfrm>
            <a:off x="2573112" y="3021530"/>
            <a:ext cx="1254576" cy="814939"/>
          </a:xfrm>
          <a:prstGeom prst="rect">
            <a:avLst/>
          </a:prstGeom>
        </p:spPr>
      </p:pic>
    </p:spTree>
    <p:extLst>
      <p:ext uri="{BB962C8B-B14F-4D97-AF65-F5344CB8AC3E}">
        <p14:creationId xmlns:p14="http://schemas.microsoft.com/office/powerpoint/2010/main" val="18179431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F5D7754-890A-9EDE-2600-EC789041584F}"/>
              </a:ext>
            </a:extLst>
          </p:cNvPr>
          <p:cNvGrpSpPr/>
          <p:nvPr userDrawn="1"/>
        </p:nvGrpSpPr>
        <p:grpSpPr>
          <a:xfrm>
            <a:off x="11236891" y="-10633"/>
            <a:ext cx="904727" cy="6879265"/>
            <a:chOff x="38079" y="0"/>
            <a:chExt cx="904727" cy="6879265"/>
          </a:xfrm>
        </p:grpSpPr>
        <p:pic>
          <p:nvPicPr>
            <p:cNvPr id="3" name="Picture 2" descr="A picture containing background pattern&#10;&#10;Description automatically generated">
              <a:extLst>
                <a:ext uri="{FF2B5EF4-FFF2-40B4-BE49-F238E27FC236}">
                  <a16:creationId xmlns:a16="http://schemas.microsoft.com/office/drawing/2014/main" id="{4899B290-7002-B865-D744-A3A3AD14F67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347" y="0"/>
              <a:ext cx="883459" cy="2330597"/>
            </a:xfrm>
            <a:prstGeom prst="rect">
              <a:avLst/>
            </a:prstGeom>
          </p:spPr>
        </p:pic>
        <p:pic>
          <p:nvPicPr>
            <p:cNvPr id="4" name="Picture 3" descr="A picture containing background pattern&#10;&#10;Description automatically generated">
              <a:extLst>
                <a:ext uri="{FF2B5EF4-FFF2-40B4-BE49-F238E27FC236}">
                  <a16:creationId xmlns:a16="http://schemas.microsoft.com/office/drawing/2014/main" id="{100453B2-A2AC-3261-D5EE-CF548AA51FA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713" y="2274334"/>
              <a:ext cx="883459" cy="2330597"/>
            </a:xfrm>
            <a:prstGeom prst="rect">
              <a:avLst/>
            </a:prstGeom>
          </p:spPr>
        </p:pic>
        <p:pic>
          <p:nvPicPr>
            <p:cNvPr id="5" name="Picture 4" descr="A picture containing background pattern&#10;&#10;Description automatically generated">
              <a:extLst>
                <a:ext uri="{FF2B5EF4-FFF2-40B4-BE49-F238E27FC236}">
                  <a16:creationId xmlns:a16="http://schemas.microsoft.com/office/drawing/2014/main" id="{F9BFC2A4-3206-0C73-CB09-1154774F283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079" y="4548668"/>
              <a:ext cx="883459" cy="2330597"/>
            </a:xfrm>
            <a:prstGeom prst="rect">
              <a:avLst/>
            </a:prstGeom>
          </p:spPr>
        </p:pic>
      </p:grpSp>
      <p:sp>
        <p:nvSpPr>
          <p:cNvPr id="10" name="Title 1">
            <a:extLst>
              <a:ext uri="{FF2B5EF4-FFF2-40B4-BE49-F238E27FC236}">
                <a16:creationId xmlns:a16="http://schemas.microsoft.com/office/drawing/2014/main" id="{565F6178-4E86-258C-F2D4-E279D23A42B5}"/>
              </a:ext>
            </a:extLst>
          </p:cNvPr>
          <p:cNvSpPr>
            <a:spLocks noGrp="1"/>
          </p:cNvSpPr>
          <p:nvPr>
            <p:ph type="title"/>
          </p:nvPr>
        </p:nvSpPr>
        <p:spPr>
          <a:xfrm>
            <a:off x="529853" y="460818"/>
            <a:ext cx="10496107" cy="1336083"/>
          </a:xfrm>
        </p:spPr>
        <p:txBody>
          <a:bodyPr>
            <a:normAutofit/>
          </a:bodyPr>
          <a:lstStyle>
            <a:lvl1pPr>
              <a:defRPr sz="3600">
                <a:solidFill>
                  <a:srgbClr val="13294B"/>
                </a:solidFill>
              </a:defRPr>
            </a:lvl1pPr>
          </a:lstStyle>
          <a:p>
            <a:r>
              <a:rPr lang="en-US"/>
              <a:t>Click to edit Master title style</a:t>
            </a:r>
          </a:p>
        </p:txBody>
      </p:sp>
      <p:sp>
        <p:nvSpPr>
          <p:cNvPr id="11" name="Content Placeholder 2">
            <a:extLst>
              <a:ext uri="{FF2B5EF4-FFF2-40B4-BE49-F238E27FC236}">
                <a16:creationId xmlns:a16="http://schemas.microsoft.com/office/drawing/2014/main" id="{4F8E7318-71F8-7D1D-41A3-211DD58C38FF}"/>
              </a:ext>
            </a:extLst>
          </p:cNvPr>
          <p:cNvSpPr>
            <a:spLocks noGrp="1"/>
          </p:cNvSpPr>
          <p:nvPr>
            <p:ph idx="1"/>
          </p:nvPr>
        </p:nvSpPr>
        <p:spPr>
          <a:xfrm>
            <a:off x="529853" y="1963848"/>
            <a:ext cx="10496107" cy="4309361"/>
          </a:xfrm>
        </p:spPr>
        <p:txBody>
          <a:bodyPr/>
          <a:lstStyle>
            <a:lvl1pPr>
              <a:buClr>
                <a:schemeClr val="accent1"/>
              </a:buClr>
              <a:defRPr sz="2400">
                <a:solidFill>
                  <a:srgbClr val="262626"/>
                </a:solidFill>
              </a:defRPr>
            </a:lvl1pPr>
            <a:lvl2pPr marL="685800" indent="-228600">
              <a:buClr>
                <a:schemeClr val="accent1"/>
              </a:buClr>
              <a:buFont typeface="Courier New" panose="02070309020205020404" pitchFamily="49" charset="0"/>
              <a:buChar char="o"/>
              <a:defRPr sz="2200">
                <a:solidFill>
                  <a:srgbClr val="262626"/>
                </a:solidFill>
              </a:defRPr>
            </a:lvl2pPr>
            <a:lvl3pPr marL="1143000" indent="-228600">
              <a:buClr>
                <a:schemeClr val="accent2"/>
              </a:buClr>
              <a:buFont typeface="Wingdings" panose="05000000000000000000" pitchFamily="2" charset="2"/>
              <a:buChar char="§"/>
              <a:defRPr>
                <a:solidFill>
                  <a:srgbClr val="262626"/>
                </a:solidFill>
              </a:defRPr>
            </a:lvl3pPr>
          </a:lstStyle>
          <a:p>
            <a:pPr lvl="0"/>
            <a:r>
              <a:rPr lang="en-US"/>
              <a:t>Click to edit Master text styles</a:t>
            </a:r>
          </a:p>
          <a:p>
            <a:pPr lvl="1"/>
            <a:r>
              <a:rPr lang="en-US"/>
              <a:t>Second level</a:t>
            </a:r>
          </a:p>
          <a:p>
            <a:pPr lvl="2"/>
            <a:r>
              <a:rPr lang="en-US"/>
              <a:t>Third level</a:t>
            </a:r>
          </a:p>
        </p:txBody>
      </p:sp>
      <p:sp>
        <p:nvSpPr>
          <p:cNvPr id="6" name="Date Placeholder 6">
            <a:extLst>
              <a:ext uri="{FF2B5EF4-FFF2-40B4-BE49-F238E27FC236}">
                <a16:creationId xmlns:a16="http://schemas.microsoft.com/office/drawing/2014/main" id="{4576B0AF-4F80-1B22-F4D0-F1BA84FB4044}"/>
              </a:ext>
            </a:extLst>
          </p:cNvPr>
          <p:cNvSpPr>
            <a:spLocks noGrp="1"/>
          </p:cNvSpPr>
          <p:nvPr>
            <p:ph type="dt" sz="half" idx="2"/>
          </p:nvPr>
        </p:nvSpPr>
        <p:spPr>
          <a:xfrm>
            <a:off x="8610600" y="631190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545C08-5ABE-4FFA-9C40-031D53DA5121}" type="datetimeFigureOut">
              <a:rPr lang="en-US" smtClean="0"/>
              <a:pPr/>
              <a:t>9/13/2023</a:t>
            </a:fld>
            <a:endParaRPr lang="en-US"/>
          </a:p>
        </p:txBody>
      </p:sp>
    </p:spTree>
    <p:custDataLst>
      <p:tags r:id="rId1"/>
    </p:custDataLst>
    <p:extLst>
      <p:ext uri="{BB962C8B-B14F-4D97-AF65-F5344CB8AC3E}">
        <p14:creationId xmlns:p14="http://schemas.microsoft.com/office/powerpoint/2010/main" val="34355178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B7E15B8-B5CA-F7DC-827C-63F3B91E3447}"/>
              </a:ext>
            </a:extLst>
          </p:cNvPr>
          <p:cNvSpPr>
            <a:spLocks noGrp="1"/>
          </p:cNvSpPr>
          <p:nvPr>
            <p:ph type="dt" sz="half" idx="10"/>
          </p:nvPr>
        </p:nvSpPr>
        <p:spPr/>
        <p:txBody>
          <a:bodyPr/>
          <a:lstStyle/>
          <a:p>
            <a:fld id="{1C545C08-5ABE-4FFA-9C40-031D53DA5121}" type="datetimeFigureOut">
              <a:rPr lang="en-US" smtClean="0"/>
              <a:pPr/>
              <a:t>9/13/2023</a:t>
            </a:fld>
            <a:endParaRPr lang="en-US"/>
          </a:p>
        </p:txBody>
      </p:sp>
      <p:pic>
        <p:nvPicPr>
          <p:cNvPr id="4" name="Picture 3" descr="Close-up of question mark on a hardwood floor against a wall">
            <a:extLst>
              <a:ext uri="{FF2B5EF4-FFF2-40B4-BE49-F238E27FC236}">
                <a16:creationId xmlns:a16="http://schemas.microsoft.com/office/drawing/2014/main" id="{09A86FDF-AFD1-43FB-5227-AC92AE5546F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
            <a:ext cx="12177612" cy="6858001"/>
          </a:xfrm>
          <a:prstGeom prst="rect">
            <a:avLst/>
          </a:prstGeom>
        </p:spPr>
      </p:pic>
      <p:sp>
        <p:nvSpPr>
          <p:cNvPr id="5" name="TextBox 4">
            <a:extLst>
              <a:ext uri="{FF2B5EF4-FFF2-40B4-BE49-F238E27FC236}">
                <a16:creationId xmlns:a16="http://schemas.microsoft.com/office/drawing/2014/main" id="{E3252A9C-B5DE-ECCE-CA5F-797A5A32D485}"/>
              </a:ext>
            </a:extLst>
          </p:cNvPr>
          <p:cNvSpPr txBox="1"/>
          <p:nvPr userDrawn="1"/>
        </p:nvSpPr>
        <p:spPr>
          <a:xfrm>
            <a:off x="5381897" y="2187077"/>
            <a:ext cx="4033605" cy="1107996"/>
          </a:xfrm>
          <a:prstGeom prst="rect">
            <a:avLst/>
          </a:prstGeom>
          <a:noFill/>
        </p:spPr>
        <p:txBody>
          <a:bodyPr wrap="none" rtlCol="0">
            <a:spAutoFit/>
          </a:bodyPr>
          <a:lstStyle/>
          <a:p>
            <a:r>
              <a:rPr lang="en-US" sz="6600">
                <a:solidFill>
                  <a:schemeClr val="bg1"/>
                </a:solidFill>
              </a:rPr>
              <a:t>Questions?</a:t>
            </a:r>
          </a:p>
        </p:txBody>
      </p:sp>
    </p:spTree>
    <p:custDataLst>
      <p:tags r:id="rId1"/>
    </p:custDataLst>
    <p:extLst>
      <p:ext uri="{BB962C8B-B14F-4D97-AF65-F5344CB8AC3E}">
        <p14:creationId xmlns:p14="http://schemas.microsoft.com/office/powerpoint/2010/main" val="41275090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9F7E026-E14F-C2FE-0D79-2C7CD60E872A}"/>
              </a:ext>
            </a:extLst>
          </p:cNvPr>
          <p:cNvSpPr>
            <a:spLocks noGrp="1"/>
          </p:cNvSpPr>
          <p:nvPr>
            <p:ph type="dt" sz="half" idx="10"/>
          </p:nvPr>
        </p:nvSpPr>
        <p:spPr/>
        <p:txBody>
          <a:bodyPr/>
          <a:lstStyle/>
          <a:p>
            <a:fld id="{1C545C08-5ABE-4FFA-9C40-031D53DA5121}" type="datetimeFigureOut">
              <a:rPr lang="en-US" smtClean="0"/>
              <a:pPr/>
              <a:t>9/13/2023</a:t>
            </a:fld>
            <a:endParaRPr lang="en-US"/>
          </a:p>
        </p:txBody>
      </p:sp>
      <p:sp>
        <p:nvSpPr>
          <p:cNvPr id="4" name="Title 1">
            <a:extLst>
              <a:ext uri="{FF2B5EF4-FFF2-40B4-BE49-F238E27FC236}">
                <a16:creationId xmlns:a16="http://schemas.microsoft.com/office/drawing/2014/main" id="{9B15643D-F8EA-DD7C-0F74-70C4DB2DE954}"/>
              </a:ext>
            </a:extLst>
          </p:cNvPr>
          <p:cNvSpPr>
            <a:spLocks noGrp="1"/>
          </p:cNvSpPr>
          <p:nvPr>
            <p:ph type="title"/>
          </p:nvPr>
        </p:nvSpPr>
        <p:spPr>
          <a:xfrm>
            <a:off x="838200" y="365125"/>
            <a:ext cx="10515600" cy="1325563"/>
          </a:xfrm>
        </p:spPr>
        <p:txBody>
          <a:bodyPr/>
          <a:lstStyle/>
          <a:p>
            <a:r>
              <a:rPr lang="en-US">
                <a:solidFill>
                  <a:schemeClr val="tx2"/>
                </a:solidFill>
              </a:rPr>
              <a:t>Contact Us!</a:t>
            </a:r>
          </a:p>
        </p:txBody>
      </p:sp>
      <p:sp>
        <p:nvSpPr>
          <p:cNvPr id="5" name="Content Placeholder 5">
            <a:extLst>
              <a:ext uri="{FF2B5EF4-FFF2-40B4-BE49-F238E27FC236}">
                <a16:creationId xmlns:a16="http://schemas.microsoft.com/office/drawing/2014/main" id="{35999AA3-BFF6-D387-0557-13948655BE12}"/>
              </a:ext>
            </a:extLst>
          </p:cNvPr>
          <p:cNvSpPr>
            <a:spLocks noGrp="1"/>
          </p:cNvSpPr>
          <p:nvPr>
            <p:ph sz="half" idx="1"/>
          </p:nvPr>
        </p:nvSpPr>
        <p:spPr>
          <a:xfrm>
            <a:off x="1726474" y="1825625"/>
            <a:ext cx="5109754" cy="4351338"/>
          </a:xfrm>
        </p:spPr>
        <p:txBody>
          <a:bodyPr>
            <a:normAutofit fontScale="92500" lnSpcReduction="20000"/>
          </a:bodyPr>
          <a:lstStyle/>
          <a:p>
            <a:r>
              <a:rPr lang="en-US"/>
              <a:t>Main Inbox: </a:t>
            </a:r>
            <a:r>
              <a:rPr lang="en-US">
                <a:hlinkClick r:id="rId3"/>
              </a:rPr>
              <a:t>SponsoredPrograms@unc.edu</a:t>
            </a:r>
            <a:endParaRPr lang="en-US"/>
          </a:p>
          <a:p>
            <a:r>
              <a:rPr lang="en-US"/>
              <a:t>Billing/Invoicing: </a:t>
            </a:r>
          </a:p>
          <a:p>
            <a:r>
              <a:rPr lang="en-US">
                <a:hlinkClick r:id="rId4"/>
              </a:rPr>
              <a:t>OSPBilling@unc.edu</a:t>
            </a:r>
            <a:endParaRPr lang="en-US"/>
          </a:p>
          <a:p>
            <a:r>
              <a:rPr lang="en-US"/>
              <a:t>Outgoing Subagreements: </a:t>
            </a:r>
            <a:r>
              <a:rPr lang="en-US">
                <a:hlinkClick r:id="rId5"/>
              </a:rPr>
              <a:t>OSPSubs@unc.edu</a:t>
            </a:r>
            <a:endParaRPr lang="en-US"/>
          </a:p>
          <a:p>
            <a:r>
              <a:rPr lang="en-US"/>
              <a:t>Industry Contracting: </a:t>
            </a:r>
            <a:r>
              <a:rPr lang="en-US">
                <a:hlinkClick r:id="rId6"/>
              </a:rPr>
              <a:t>OSPContracting@unc.edu</a:t>
            </a:r>
            <a:endParaRPr lang="en-US"/>
          </a:p>
          <a:p>
            <a:r>
              <a:rPr lang="en-US"/>
              <a:t>Communications Requests: </a:t>
            </a:r>
            <a:r>
              <a:rPr lang="en-US">
                <a:hlinkClick r:id="rId7"/>
              </a:rPr>
              <a:t>OSPCommunications@unc.edu</a:t>
            </a:r>
            <a:endParaRPr lang="en-US"/>
          </a:p>
          <a:p>
            <a:r>
              <a:rPr lang="en-US"/>
              <a:t>Training Requests: </a:t>
            </a:r>
            <a:r>
              <a:rPr lang="en-US">
                <a:hlinkClick r:id="rId8"/>
              </a:rPr>
              <a:t>OSPTraining@unc.edu</a:t>
            </a:r>
            <a:r>
              <a:rPr lang="en-US"/>
              <a:t> </a:t>
            </a:r>
          </a:p>
        </p:txBody>
      </p:sp>
      <p:pic>
        <p:nvPicPr>
          <p:cNvPr id="6" name="Content Placeholder 8" descr="Team of four people using computer in call center">
            <a:extLst>
              <a:ext uri="{FF2B5EF4-FFF2-40B4-BE49-F238E27FC236}">
                <a16:creationId xmlns:a16="http://schemas.microsoft.com/office/drawing/2014/main" id="{A7036959-6194-8F2E-AC49-F45B3B7F8678}"/>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096000" y="2545301"/>
            <a:ext cx="5181600" cy="2911986"/>
          </a:xfrm>
          <a:prstGeom prst="rect">
            <a:avLst/>
          </a:prstGeom>
        </p:spPr>
      </p:pic>
    </p:spTree>
    <p:custDataLst>
      <p:tags r:id="rId1"/>
    </p:custDataLst>
    <p:extLst>
      <p:ext uri="{BB962C8B-B14F-4D97-AF65-F5344CB8AC3E}">
        <p14:creationId xmlns:p14="http://schemas.microsoft.com/office/powerpoint/2010/main" val="29096782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pic>
        <p:nvPicPr>
          <p:cNvPr id="12" name="Picture 6" descr="Artboard 1-100.jpg">
            <a:extLst>
              <a:ext uri="{FF2B5EF4-FFF2-40B4-BE49-F238E27FC236}">
                <a16:creationId xmlns:a16="http://schemas.microsoft.com/office/drawing/2014/main" id="{AF966DE6-509B-4E37-A550-B35D553DF65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0"/>
            <a:ext cx="1218988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22"/>
          <p:cNvSpPr>
            <a:spLocks noGrp="1"/>
          </p:cNvSpPr>
          <p:nvPr>
            <p:ph type="body" sz="quarter" idx="16"/>
          </p:nvPr>
        </p:nvSpPr>
        <p:spPr>
          <a:xfrm>
            <a:off x="4977517" y="5107712"/>
            <a:ext cx="6194195" cy="883365"/>
          </a:xfrm>
        </p:spPr>
        <p:txBody>
          <a:bodyPr>
            <a:noAutofit/>
          </a:bodyPr>
          <a:lstStyle>
            <a:lvl1pPr>
              <a:spcBef>
                <a:spcPts val="168"/>
              </a:spcBef>
              <a:defRPr sz="2000" baseline="0">
                <a:solidFill>
                  <a:srgbClr val="D87900"/>
                </a:solidFill>
              </a:defRPr>
            </a:lvl1pPr>
            <a:lvl2pPr marL="285750" indent="0">
              <a:buNone/>
              <a:defRPr sz="2000">
                <a:solidFill>
                  <a:schemeClr val="bg1"/>
                </a:solidFill>
              </a:defRPr>
            </a:lvl2pPr>
            <a:lvl3pPr>
              <a:defRPr sz="2000">
                <a:solidFill>
                  <a:schemeClr val="accent4"/>
                </a:solidFill>
              </a:defRPr>
            </a:lvl3pPr>
            <a:lvl4pPr>
              <a:defRPr sz="2000">
                <a:solidFill>
                  <a:schemeClr val="accent4"/>
                </a:solidFill>
              </a:defRPr>
            </a:lvl4pPr>
            <a:lvl5pPr>
              <a:defRPr sz="2000">
                <a:solidFill>
                  <a:schemeClr val="accent4"/>
                </a:solidFill>
              </a:defRPr>
            </a:lvl5pPr>
          </a:lstStyle>
          <a:p>
            <a:pPr lvl="0"/>
            <a:r>
              <a:rPr lang="en-US"/>
              <a:t>Click to edit Master text styles</a:t>
            </a:r>
          </a:p>
        </p:txBody>
      </p:sp>
      <p:sp>
        <p:nvSpPr>
          <p:cNvPr id="8" name="Text Placeholder 20"/>
          <p:cNvSpPr>
            <a:spLocks noGrp="1"/>
          </p:cNvSpPr>
          <p:nvPr>
            <p:ph type="body" sz="quarter" idx="15"/>
          </p:nvPr>
        </p:nvSpPr>
        <p:spPr>
          <a:xfrm>
            <a:off x="4977518" y="3979249"/>
            <a:ext cx="4469500" cy="365125"/>
          </a:xfrm>
        </p:spPr>
        <p:txBody>
          <a:bodyPr>
            <a:normAutofit/>
          </a:bodyPr>
          <a:lstStyle>
            <a:lvl1pPr>
              <a:defRPr sz="1500" baseline="0">
                <a:solidFill>
                  <a:srgbClr val="747F81"/>
                </a:solidFill>
              </a:defRPr>
            </a:lvl1pPr>
          </a:lstStyle>
          <a:p>
            <a:pPr lvl="0"/>
            <a:r>
              <a:rPr lang="en-US"/>
              <a:t>Click to edit Master text styles</a:t>
            </a:r>
          </a:p>
        </p:txBody>
      </p:sp>
      <p:sp>
        <p:nvSpPr>
          <p:cNvPr id="9" name="Title 1"/>
          <p:cNvSpPr>
            <a:spLocks noGrp="1"/>
          </p:cNvSpPr>
          <p:nvPr>
            <p:ph type="ctrTitle"/>
          </p:nvPr>
        </p:nvSpPr>
        <p:spPr>
          <a:xfrm>
            <a:off x="4977517" y="388547"/>
            <a:ext cx="6604883" cy="1643454"/>
          </a:xfrm>
        </p:spPr>
        <p:txBody>
          <a:bodyPr anchor="t"/>
          <a:lstStyle>
            <a:lvl1pPr>
              <a:defRPr sz="5000" b="0" i="0" baseline="0">
                <a:solidFill>
                  <a:srgbClr val="4B9CD3"/>
                </a:solidFill>
                <a:latin typeface="Avenir LT Std 95 Black"/>
                <a:cs typeface="Avenir LT Std 95 Black"/>
              </a:defRPr>
            </a:lvl1pPr>
          </a:lstStyle>
          <a:p>
            <a:r>
              <a:rPr lang="en-US"/>
              <a:t>Click to edit Master title</a:t>
            </a:r>
          </a:p>
        </p:txBody>
      </p:sp>
      <p:sp>
        <p:nvSpPr>
          <p:cNvPr id="10" name="Subtitle 2"/>
          <p:cNvSpPr>
            <a:spLocks noGrp="1"/>
          </p:cNvSpPr>
          <p:nvPr>
            <p:ph type="subTitle" idx="1"/>
          </p:nvPr>
        </p:nvSpPr>
        <p:spPr>
          <a:xfrm>
            <a:off x="4977517" y="3109312"/>
            <a:ext cx="6604883" cy="787387"/>
          </a:xfrm>
        </p:spPr>
        <p:txBody>
          <a:bodyPr>
            <a:normAutofit/>
          </a:bodyPr>
          <a:lstStyle>
            <a:lvl1pPr marL="0" marR="0" indent="0" algn="l" defTabSz="457200" rtl="0" eaLnBrk="1" fontAlgn="auto" latinLnBrk="0" hangingPunct="1">
              <a:lnSpc>
                <a:spcPct val="100000"/>
              </a:lnSpc>
              <a:spcBef>
                <a:spcPts val="768"/>
              </a:spcBef>
              <a:spcAft>
                <a:spcPts val="0"/>
              </a:spcAft>
              <a:buClr>
                <a:schemeClr val="accent2"/>
              </a:buClr>
              <a:buSzPct val="70000"/>
              <a:buFont typeface="Wingdings" charset="2"/>
              <a:buNone/>
              <a:tabLst/>
              <a:defRPr sz="22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1" name="Text Placeholder 28"/>
          <p:cNvSpPr>
            <a:spLocks noGrp="1"/>
          </p:cNvSpPr>
          <p:nvPr>
            <p:ph type="body" sz="quarter" idx="17"/>
          </p:nvPr>
        </p:nvSpPr>
        <p:spPr>
          <a:xfrm>
            <a:off x="4977517" y="2296055"/>
            <a:ext cx="6604883" cy="633413"/>
          </a:xfrm>
        </p:spPr>
        <p:txBody>
          <a:bodyPr>
            <a:noAutofit/>
          </a:bodyPr>
          <a:lstStyle>
            <a:lvl1pPr>
              <a:defRPr sz="3600" b="0" i="0">
                <a:solidFill>
                  <a:srgbClr val="747F81"/>
                </a:solidFill>
                <a:latin typeface="Founders Grotesk Medium"/>
                <a:cs typeface="Founders Grotesk Medium"/>
              </a:defRPr>
            </a:lvl1pPr>
          </a:lstStyle>
          <a:p>
            <a:pPr lvl="0"/>
            <a:r>
              <a:rPr lang="en-US"/>
              <a:t>Click to edit Master text</a:t>
            </a:r>
          </a:p>
        </p:txBody>
      </p:sp>
    </p:spTree>
    <p:extLst>
      <p:ext uri="{BB962C8B-B14F-4D97-AF65-F5344CB8AC3E}">
        <p14:creationId xmlns:p14="http://schemas.microsoft.com/office/powerpoint/2010/main" val="5988127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Right-Column 1">
    <p:spTree>
      <p:nvGrpSpPr>
        <p:cNvPr id="1" name=""/>
        <p:cNvGrpSpPr/>
        <p:nvPr/>
      </p:nvGrpSpPr>
      <p:grpSpPr>
        <a:xfrm>
          <a:off x="0" y="0"/>
          <a:ext cx="0" cy="0"/>
          <a:chOff x="0" y="0"/>
          <a:chExt cx="0" cy="0"/>
        </a:xfrm>
      </p:grpSpPr>
      <p:pic>
        <p:nvPicPr>
          <p:cNvPr id="4" name="Picture 3" descr="A close up of a person&#10;&#10;Description automatically generated">
            <a:extLst>
              <a:ext uri="{FF2B5EF4-FFF2-40B4-BE49-F238E27FC236}">
                <a16:creationId xmlns:a16="http://schemas.microsoft.com/office/drawing/2014/main" id="{06142FB4-9DD4-0B43-BDDF-3E075C53499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ext Placeholder 28"/>
          <p:cNvSpPr>
            <a:spLocks noGrp="1"/>
          </p:cNvSpPr>
          <p:nvPr>
            <p:ph type="body" sz="quarter" idx="17" hasCustomPrompt="1"/>
          </p:nvPr>
        </p:nvSpPr>
        <p:spPr>
          <a:xfrm>
            <a:off x="4457700" y="251819"/>
            <a:ext cx="7345659" cy="694949"/>
          </a:xfrm>
        </p:spPr>
        <p:txBody>
          <a:bodyPr>
            <a:noAutofit/>
          </a:bodyPr>
          <a:lstStyle>
            <a:lvl1pPr algn="l">
              <a:defRPr sz="3600" b="1" baseline="0">
                <a:solidFill>
                  <a:srgbClr val="13294B"/>
                </a:solidFill>
                <a:latin typeface="Tahoma"/>
                <a:cs typeface="Tahoma"/>
              </a:defRPr>
            </a:lvl1pPr>
          </a:lstStyle>
          <a:p>
            <a:pPr lvl="0"/>
            <a:r>
              <a:rPr lang="en-US" dirty="0"/>
              <a:t>SLIDE TITLE GOES HERE</a:t>
            </a:r>
          </a:p>
        </p:txBody>
      </p:sp>
      <p:sp>
        <p:nvSpPr>
          <p:cNvPr id="6" name="Content Placeholder 2">
            <a:extLst>
              <a:ext uri="{FF2B5EF4-FFF2-40B4-BE49-F238E27FC236}">
                <a16:creationId xmlns:a16="http://schemas.microsoft.com/office/drawing/2014/main" id="{15F55496-2A75-3F42-9085-8A19AE613429}"/>
              </a:ext>
            </a:extLst>
          </p:cNvPr>
          <p:cNvSpPr>
            <a:spLocks noGrp="1"/>
          </p:cNvSpPr>
          <p:nvPr>
            <p:ph idx="1"/>
          </p:nvPr>
        </p:nvSpPr>
        <p:spPr>
          <a:xfrm>
            <a:off x="4457700" y="1198587"/>
            <a:ext cx="7345659" cy="48947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9315634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_Left-Column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8A417C8-42F8-FA4E-BFBA-0035874618B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ext Placeholder 28">
            <a:extLst>
              <a:ext uri="{FF2B5EF4-FFF2-40B4-BE49-F238E27FC236}">
                <a16:creationId xmlns:a16="http://schemas.microsoft.com/office/drawing/2014/main" id="{B93CDD24-89B9-E849-92FF-EB432C5274BA}"/>
              </a:ext>
            </a:extLst>
          </p:cNvPr>
          <p:cNvSpPr>
            <a:spLocks noGrp="1"/>
          </p:cNvSpPr>
          <p:nvPr>
            <p:ph type="body" sz="quarter" idx="17" hasCustomPrompt="1"/>
          </p:nvPr>
        </p:nvSpPr>
        <p:spPr>
          <a:xfrm>
            <a:off x="322671" y="251819"/>
            <a:ext cx="8691857" cy="694949"/>
          </a:xfrm>
        </p:spPr>
        <p:txBody>
          <a:bodyPr>
            <a:noAutofit/>
          </a:bodyPr>
          <a:lstStyle>
            <a:lvl1pPr algn="l">
              <a:defRPr sz="3600" b="1" baseline="0">
                <a:solidFill>
                  <a:srgbClr val="13294B"/>
                </a:solidFill>
                <a:latin typeface="Tahoma"/>
                <a:cs typeface="Tahoma"/>
              </a:defRPr>
            </a:lvl1pPr>
          </a:lstStyle>
          <a:p>
            <a:pPr lvl="0"/>
            <a:r>
              <a:rPr lang="en-US" dirty="0"/>
              <a:t>SLIDE TITLE GOES HERE</a:t>
            </a:r>
          </a:p>
        </p:txBody>
      </p:sp>
      <p:sp>
        <p:nvSpPr>
          <p:cNvPr id="6" name="Content Placeholder 2">
            <a:extLst>
              <a:ext uri="{FF2B5EF4-FFF2-40B4-BE49-F238E27FC236}">
                <a16:creationId xmlns:a16="http://schemas.microsoft.com/office/drawing/2014/main" id="{6E4F5A88-2127-B348-B65C-16231BE10FC7}"/>
              </a:ext>
            </a:extLst>
          </p:cNvPr>
          <p:cNvSpPr>
            <a:spLocks noGrp="1"/>
          </p:cNvSpPr>
          <p:nvPr>
            <p:ph idx="1"/>
          </p:nvPr>
        </p:nvSpPr>
        <p:spPr>
          <a:xfrm>
            <a:off x="322671" y="1198587"/>
            <a:ext cx="7728905" cy="48947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536118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 Column, Content, Object, Note">
    <p:spTree>
      <p:nvGrpSpPr>
        <p:cNvPr id="1" name=""/>
        <p:cNvGrpSpPr/>
        <p:nvPr/>
      </p:nvGrpSpPr>
      <p:grpSpPr>
        <a:xfrm>
          <a:off x="0" y="0"/>
          <a:ext cx="0" cy="0"/>
          <a:chOff x="0" y="0"/>
          <a:chExt cx="0" cy="0"/>
        </a:xfrm>
      </p:grpSpPr>
      <p:pic>
        <p:nvPicPr>
          <p:cNvPr id="7" name="Picture 7" descr="pattern-background-car-blue-1.png">
            <a:extLst>
              <a:ext uri="{FF2B5EF4-FFF2-40B4-BE49-F238E27FC236}">
                <a16:creationId xmlns:a16="http://schemas.microsoft.com/office/drawing/2014/main" id="{C49E7C04-B2E9-48CE-8111-D91C62D4010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234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descr="line-break-dotted-blue-3.png">
            <a:extLst>
              <a:ext uri="{FF2B5EF4-FFF2-40B4-BE49-F238E27FC236}">
                <a16:creationId xmlns:a16="http://schemas.microsoft.com/office/drawing/2014/main" id="{90313F84-360E-4398-8966-886857BBDC7E}"/>
              </a:ext>
            </a:extLst>
          </p:cNvPr>
          <p:cNvPicPr>
            <a:picLocks noChangeAspect="1"/>
          </p:cNvPicPr>
          <p:nvPr/>
        </p:nvPicPr>
        <p:blipFill>
          <a:blip r:embed="rId3">
            <a:extLst>
              <a:ext uri="{28A0092B-C50C-407E-A947-70E740481C1C}">
                <a14:useLocalDpi xmlns:a14="http://schemas.microsoft.com/office/drawing/2010/main" val="0"/>
              </a:ext>
            </a:extLst>
          </a:blip>
          <a:srcRect l="-17" r="25629"/>
          <a:stretch>
            <a:fillRect/>
          </a:stretch>
        </p:blipFill>
        <p:spPr bwMode="auto">
          <a:xfrm>
            <a:off x="755651" y="1535113"/>
            <a:ext cx="8534400" cy="3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600" y="274638"/>
            <a:ext cx="10972800" cy="1260476"/>
          </a:xfrm>
        </p:spPr>
        <p:txBody>
          <a:bodyPr/>
          <a:lstStyle>
            <a:lvl1pPr>
              <a:defRPr baseline="0"/>
            </a:lvl1pPr>
          </a:lstStyle>
          <a:p>
            <a:r>
              <a:rPr lang="en-US"/>
              <a:t>Click to edit Master title style</a:t>
            </a:r>
          </a:p>
        </p:txBody>
      </p:sp>
      <p:sp>
        <p:nvSpPr>
          <p:cNvPr id="13" name="Content Placeholder 7"/>
          <p:cNvSpPr>
            <a:spLocks noGrp="1"/>
          </p:cNvSpPr>
          <p:nvPr>
            <p:ph sz="quarter" idx="11"/>
          </p:nvPr>
        </p:nvSpPr>
        <p:spPr>
          <a:xfrm>
            <a:off x="6195485" y="1727201"/>
            <a:ext cx="5386916" cy="3776133"/>
          </a:xfrm>
        </p:spPr>
        <p:txBody>
          <a:bodyPr/>
          <a:lstStyle/>
          <a:p>
            <a:pPr lvl="0"/>
            <a:r>
              <a:rPr lang="en-US"/>
              <a:t>Click to edit Master text styles</a:t>
            </a:r>
          </a:p>
        </p:txBody>
      </p:sp>
      <p:sp>
        <p:nvSpPr>
          <p:cNvPr id="14" name="Text Placeholder 13"/>
          <p:cNvSpPr>
            <a:spLocks noGrp="1"/>
          </p:cNvSpPr>
          <p:nvPr>
            <p:ph type="body" sz="quarter" idx="12"/>
          </p:nvPr>
        </p:nvSpPr>
        <p:spPr>
          <a:xfrm>
            <a:off x="6195484" y="5698068"/>
            <a:ext cx="5386917" cy="450979"/>
          </a:xfrm>
        </p:spPr>
        <p:txBody>
          <a:bodyPr>
            <a:normAutofit/>
          </a:bodyPr>
          <a:lstStyle>
            <a:lvl1pPr>
              <a:defRPr sz="1500" i="1" baseline="0">
                <a:solidFill>
                  <a:schemeClr val="bg2"/>
                </a:solidFill>
              </a:defRPr>
            </a:lvl1pPr>
          </a:lstStyle>
          <a:p>
            <a:pPr lvl="0"/>
            <a:r>
              <a:rPr lang="en-US"/>
              <a:t>Click to edit Master text styles</a:t>
            </a:r>
          </a:p>
        </p:txBody>
      </p:sp>
      <p:sp>
        <p:nvSpPr>
          <p:cNvPr id="6" name="Text Placeholder 5"/>
          <p:cNvSpPr>
            <a:spLocks noGrp="1"/>
          </p:cNvSpPr>
          <p:nvPr>
            <p:ph type="body" sz="quarter" idx="14"/>
          </p:nvPr>
        </p:nvSpPr>
        <p:spPr>
          <a:xfrm>
            <a:off x="609601" y="1727201"/>
            <a:ext cx="5386916" cy="4956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82810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C4524-B157-2EEB-2693-B468690EBF5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9085744-98AE-29C4-7B37-05100891AC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860F53B-2EC0-7E9C-995C-6ED6E6511832}"/>
              </a:ext>
            </a:extLst>
          </p:cNvPr>
          <p:cNvSpPr>
            <a:spLocks noGrp="1"/>
          </p:cNvSpPr>
          <p:nvPr>
            <p:ph type="dt" sz="half" idx="10"/>
          </p:nvPr>
        </p:nvSpPr>
        <p:spPr/>
        <p:txBody>
          <a:bodyPr/>
          <a:lstStyle/>
          <a:p>
            <a:fld id="{CC8EEB5E-AB72-4CA4-AC4D-21A7885D6887}" type="datetimeFigureOut">
              <a:rPr lang="en-US" smtClean="0"/>
              <a:t>9/13/2023</a:t>
            </a:fld>
            <a:endParaRPr lang="en-US"/>
          </a:p>
        </p:txBody>
      </p:sp>
      <p:sp>
        <p:nvSpPr>
          <p:cNvPr id="5" name="Footer Placeholder 4">
            <a:extLst>
              <a:ext uri="{FF2B5EF4-FFF2-40B4-BE49-F238E27FC236}">
                <a16:creationId xmlns:a16="http://schemas.microsoft.com/office/drawing/2014/main" id="{435C9DA9-00CB-E49F-22BB-7ACBE32835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8B687E-22CC-F5C5-3FCE-A9707C2553DD}"/>
              </a:ext>
            </a:extLst>
          </p:cNvPr>
          <p:cNvSpPr>
            <a:spLocks noGrp="1"/>
          </p:cNvSpPr>
          <p:nvPr>
            <p:ph type="sldNum" sz="quarter" idx="12"/>
          </p:nvPr>
        </p:nvSpPr>
        <p:spPr/>
        <p:txBody>
          <a:bodyPr/>
          <a:lstStyle/>
          <a:p>
            <a:fld id="{66833C5B-9FD1-496B-9C01-ACE0D393F82F}" type="slidenum">
              <a:rPr lang="en-US" smtClean="0"/>
              <a:t>‹#›</a:t>
            </a:fld>
            <a:endParaRPr lang="en-US"/>
          </a:p>
        </p:txBody>
      </p:sp>
    </p:spTree>
    <p:extLst>
      <p:ext uri="{BB962C8B-B14F-4D97-AF65-F5344CB8AC3E}">
        <p14:creationId xmlns:p14="http://schemas.microsoft.com/office/powerpoint/2010/main" val="36901475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837A6-7BD7-237B-7D2E-CCFA4A2B6E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87930A-074B-EAFE-4230-982B9B86B7B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D1356B-AFA3-2500-92EA-18EF80347A3F}"/>
              </a:ext>
            </a:extLst>
          </p:cNvPr>
          <p:cNvSpPr>
            <a:spLocks noGrp="1"/>
          </p:cNvSpPr>
          <p:nvPr>
            <p:ph type="dt" sz="half" idx="10"/>
          </p:nvPr>
        </p:nvSpPr>
        <p:spPr/>
        <p:txBody>
          <a:bodyPr/>
          <a:lstStyle/>
          <a:p>
            <a:fld id="{CC8EEB5E-AB72-4CA4-AC4D-21A7885D6887}" type="datetimeFigureOut">
              <a:rPr lang="en-US" smtClean="0"/>
              <a:t>9/13/2023</a:t>
            </a:fld>
            <a:endParaRPr lang="en-US"/>
          </a:p>
        </p:txBody>
      </p:sp>
      <p:sp>
        <p:nvSpPr>
          <p:cNvPr id="5" name="Footer Placeholder 4">
            <a:extLst>
              <a:ext uri="{FF2B5EF4-FFF2-40B4-BE49-F238E27FC236}">
                <a16:creationId xmlns:a16="http://schemas.microsoft.com/office/drawing/2014/main" id="{A17842D8-8F68-5B5D-FB7F-A62CC34200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D79798-A9FB-8016-F3A3-2AEED0DC64D6}"/>
              </a:ext>
            </a:extLst>
          </p:cNvPr>
          <p:cNvSpPr>
            <a:spLocks noGrp="1"/>
          </p:cNvSpPr>
          <p:nvPr>
            <p:ph type="sldNum" sz="quarter" idx="12"/>
          </p:nvPr>
        </p:nvSpPr>
        <p:spPr/>
        <p:txBody>
          <a:bodyPr/>
          <a:lstStyle/>
          <a:p>
            <a:fld id="{66833C5B-9FD1-496B-9C01-ACE0D393F82F}" type="slidenum">
              <a:rPr lang="en-US" smtClean="0"/>
              <a:t>‹#›</a:t>
            </a:fld>
            <a:endParaRPr lang="en-US"/>
          </a:p>
        </p:txBody>
      </p:sp>
    </p:spTree>
    <p:extLst>
      <p:ext uri="{BB962C8B-B14F-4D97-AF65-F5344CB8AC3E}">
        <p14:creationId xmlns:p14="http://schemas.microsoft.com/office/powerpoint/2010/main" val="5156365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DDCE6-F2FD-4038-E396-3E2E8257CD9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7C0F12-5296-C2AE-789E-E6B8133CE0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71F463F-0026-BB15-EF96-4D8A0C62160A}"/>
              </a:ext>
            </a:extLst>
          </p:cNvPr>
          <p:cNvSpPr>
            <a:spLocks noGrp="1"/>
          </p:cNvSpPr>
          <p:nvPr>
            <p:ph type="dt" sz="half" idx="10"/>
          </p:nvPr>
        </p:nvSpPr>
        <p:spPr/>
        <p:txBody>
          <a:bodyPr/>
          <a:lstStyle/>
          <a:p>
            <a:fld id="{CC8EEB5E-AB72-4CA4-AC4D-21A7885D6887}" type="datetimeFigureOut">
              <a:rPr lang="en-US" smtClean="0"/>
              <a:t>9/13/2023</a:t>
            </a:fld>
            <a:endParaRPr lang="en-US"/>
          </a:p>
        </p:txBody>
      </p:sp>
      <p:sp>
        <p:nvSpPr>
          <p:cNvPr id="5" name="Footer Placeholder 4">
            <a:extLst>
              <a:ext uri="{FF2B5EF4-FFF2-40B4-BE49-F238E27FC236}">
                <a16:creationId xmlns:a16="http://schemas.microsoft.com/office/drawing/2014/main" id="{ABBEED5D-6476-C260-9363-CEBAAAD736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A3C2EF-B3B6-64CA-D752-583C768B164D}"/>
              </a:ext>
            </a:extLst>
          </p:cNvPr>
          <p:cNvSpPr>
            <a:spLocks noGrp="1"/>
          </p:cNvSpPr>
          <p:nvPr>
            <p:ph type="sldNum" sz="quarter" idx="12"/>
          </p:nvPr>
        </p:nvSpPr>
        <p:spPr/>
        <p:txBody>
          <a:bodyPr/>
          <a:lstStyle/>
          <a:p>
            <a:fld id="{66833C5B-9FD1-496B-9C01-ACE0D393F82F}" type="slidenum">
              <a:rPr lang="en-US" smtClean="0"/>
              <a:t>‹#›</a:t>
            </a:fld>
            <a:endParaRPr lang="en-US"/>
          </a:p>
        </p:txBody>
      </p:sp>
    </p:spTree>
    <p:extLst>
      <p:ext uri="{BB962C8B-B14F-4D97-AF65-F5344CB8AC3E}">
        <p14:creationId xmlns:p14="http://schemas.microsoft.com/office/powerpoint/2010/main" val="1593654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B">
    <p:spTree>
      <p:nvGrpSpPr>
        <p:cNvPr id="1" name=""/>
        <p:cNvGrpSpPr/>
        <p:nvPr/>
      </p:nvGrpSpPr>
      <p:grpSpPr>
        <a:xfrm>
          <a:off x="0" y="0"/>
          <a:ext cx="0" cy="0"/>
          <a:chOff x="0" y="0"/>
          <a:chExt cx="0" cy="0"/>
        </a:xfrm>
      </p:grpSpPr>
      <p:sp>
        <p:nvSpPr>
          <p:cNvPr id="8" name="Rectangle 7"/>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 name="Title 1"/>
          <p:cNvSpPr>
            <a:spLocks noGrp="1"/>
          </p:cNvSpPr>
          <p:nvPr>
            <p:ph type="title"/>
          </p:nvPr>
        </p:nvSpPr>
        <p:spPr>
          <a:xfrm>
            <a:off x="1005840" y="1277895"/>
            <a:ext cx="10180320" cy="2419576"/>
          </a:xfrm>
        </p:spPr>
        <p:txBody>
          <a:bodyPr anchor="b">
            <a:normAutofit/>
          </a:bodyPr>
          <a:lstStyle>
            <a:lvl1pPr algn="ctr">
              <a:defRPr sz="6000">
                <a:solidFill>
                  <a:schemeClr val="bg1"/>
                </a:solidFill>
              </a:defRPr>
            </a:lvl1pPr>
          </a:lstStyle>
          <a:p>
            <a:r>
              <a:rPr lang="en-US"/>
              <a:t>Click to edit Master title style</a:t>
            </a:r>
          </a:p>
        </p:txBody>
      </p:sp>
      <p:sp>
        <p:nvSpPr>
          <p:cNvPr id="9" name="Text Placeholder 2"/>
          <p:cNvSpPr>
            <a:spLocks noGrp="1"/>
          </p:cNvSpPr>
          <p:nvPr>
            <p:ph type="body" idx="1"/>
          </p:nvPr>
        </p:nvSpPr>
        <p:spPr>
          <a:xfrm>
            <a:off x="1005840" y="3809746"/>
            <a:ext cx="10180320" cy="1417368"/>
          </a:xfrm>
        </p:spPr>
        <p:txBody>
          <a:bodyPr>
            <a:normAutofit/>
          </a:bodyPr>
          <a:lstStyle>
            <a:lvl1pPr marL="0" indent="0" algn="ctr">
              <a:buNone/>
              <a:defRPr sz="26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13" name="Group 12">
            <a:extLst>
              <a:ext uri="{FF2B5EF4-FFF2-40B4-BE49-F238E27FC236}">
                <a16:creationId xmlns:a16="http://schemas.microsoft.com/office/drawing/2014/main" id="{893ECAEA-0967-2E4D-ADF5-3D32D4D511AE}"/>
              </a:ext>
            </a:extLst>
          </p:cNvPr>
          <p:cNvGrpSpPr/>
          <p:nvPr userDrawn="1"/>
        </p:nvGrpSpPr>
        <p:grpSpPr>
          <a:xfrm>
            <a:off x="3888377" y="0"/>
            <a:ext cx="4415246" cy="1149531"/>
            <a:chOff x="3888377" y="0"/>
            <a:chExt cx="4415246" cy="1149531"/>
          </a:xfrm>
        </p:grpSpPr>
        <p:sp>
          <p:nvSpPr>
            <p:cNvPr id="12" name="Rectangle 11">
              <a:extLst>
                <a:ext uri="{FF2B5EF4-FFF2-40B4-BE49-F238E27FC236}">
                  <a16:creationId xmlns:a16="http://schemas.microsoft.com/office/drawing/2014/main" id="{CE8C6C45-97F8-B449-A111-801B3B44B89A}"/>
                </a:ext>
              </a:extLst>
            </p:cNvPr>
            <p:cNvSpPr/>
            <p:nvPr userDrawn="1"/>
          </p:nvSpPr>
          <p:spPr>
            <a:xfrm>
              <a:off x="3888377" y="0"/>
              <a:ext cx="4415246" cy="11495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ack and white logo&#10;&#10;Description automatically generated with low confidence">
              <a:extLst>
                <a:ext uri="{FF2B5EF4-FFF2-40B4-BE49-F238E27FC236}">
                  <a16:creationId xmlns:a16="http://schemas.microsoft.com/office/drawing/2014/main" id="{CA56A32D-68C7-A14C-8743-381591F7454A}"/>
                </a:ext>
              </a:extLst>
            </p:cNvPr>
            <p:cNvPicPr>
              <a:picLocks noChangeAspect="1"/>
            </p:cNvPicPr>
            <p:nvPr userDrawn="1"/>
          </p:nvPicPr>
          <p:blipFill>
            <a:blip r:embed="rId2"/>
            <a:stretch>
              <a:fillRect/>
            </a:stretch>
          </p:blipFill>
          <p:spPr>
            <a:xfrm>
              <a:off x="4260759" y="247063"/>
              <a:ext cx="3670481" cy="644572"/>
            </a:xfrm>
            <a:prstGeom prst="rect">
              <a:avLst/>
            </a:prstGeom>
          </p:spPr>
        </p:pic>
      </p:grpSp>
    </p:spTree>
    <p:extLst>
      <p:ext uri="{BB962C8B-B14F-4D97-AF65-F5344CB8AC3E}">
        <p14:creationId xmlns:p14="http://schemas.microsoft.com/office/powerpoint/2010/main" val="113102873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31D64-03AA-9342-5ECA-E3A0C336EF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E9AC51-C03C-423D-098B-C51C7F12998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6BE9A1-8414-A698-A462-D08849690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2437BE4-AB4C-34DD-6FB3-AFDB5E2D7F0C}"/>
              </a:ext>
            </a:extLst>
          </p:cNvPr>
          <p:cNvSpPr>
            <a:spLocks noGrp="1"/>
          </p:cNvSpPr>
          <p:nvPr>
            <p:ph type="dt" sz="half" idx="10"/>
          </p:nvPr>
        </p:nvSpPr>
        <p:spPr/>
        <p:txBody>
          <a:bodyPr/>
          <a:lstStyle/>
          <a:p>
            <a:fld id="{CC8EEB5E-AB72-4CA4-AC4D-21A7885D6887}" type="datetimeFigureOut">
              <a:rPr lang="en-US" smtClean="0"/>
              <a:t>9/13/2023</a:t>
            </a:fld>
            <a:endParaRPr lang="en-US"/>
          </a:p>
        </p:txBody>
      </p:sp>
      <p:sp>
        <p:nvSpPr>
          <p:cNvPr id="6" name="Footer Placeholder 5">
            <a:extLst>
              <a:ext uri="{FF2B5EF4-FFF2-40B4-BE49-F238E27FC236}">
                <a16:creationId xmlns:a16="http://schemas.microsoft.com/office/drawing/2014/main" id="{B9832635-F676-97DA-EF99-C6972B6EEB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8FCED6-FCFC-0F26-DF68-85D693866D95}"/>
              </a:ext>
            </a:extLst>
          </p:cNvPr>
          <p:cNvSpPr>
            <a:spLocks noGrp="1"/>
          </p:cNvSpPr>
          <p:nvPr>
            <p:ph type="sldNum" sz="quarter" idx="12"/>
          </p:nvPr>
        </p:nvSpPr>
        <p:spPr/>
        <p:txBody>
          <a:bodyPr/>
          <a:lstStyle/>
          <a:p>
            <a:fld id="{66833C5B-9FD1-496B-9C01-ACE0D393F82F}" type="slidenum">
              <a:rPr lang="en-US" smtClean="0"/>
              <a:t>‹#›</a:t>
            </a:fld>
            <a:endParaRPr lang="en-US"/>
          </a:p>
        </p:txBody>
      </p:sp>
    </p:spTree>
    <p:extLst>
      <p:ext uri="{BB962C8B-B14F-4D97-AF65-F5344CB8AC3E}">
        <p14:creationId xmlns:p14="http://schemas.microsoft.com/office/powerpoint/2010/main" val="29388144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04E99-6AF9-B14D-8698-D16A3C1398C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DEAEDA2-2BFF-9CB9-0086-266BBF3FD5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76B2B4-ACC0-DE8C-608E-3D3ECE0899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FEB7CF0-41FB-F45E-A50B-CEB382C3D1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9B0AA08-89C1-A2FA-E0BA-77D9A787B05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865935-7BD9-5B0E-2E6C-413C3DF2BC31}"/>
              </a:ext>
            </a:extLst>
          </p:cNvPr>
          <p:cNvSpPr>
            <a:spLocks noGrp="1"/>
          </p:cNvSpPr>
          <p:nvPr>
            <p:ph type="dt" sz="half" idx="10"/>
          </p:nvPr>
        </p:nvSpPr>
        <p:spPr/>
        <p:txBody>
          <a:bodyPr/>
          <a:lstStyle/>
          <a:p>
            <a:fld id="{CC8EEB5E-AB72-4CA4-AC4D-21A7885D6887}" type="datetimeFigureOut">
              <a:rPr lang="en-US" smtClean="0"/>
              <a:t>9/13/2023</a:t>
            </a:fld>
            <a:endParaRPr lang="en-US"/>
          </a:p>
        </p:txBody>
      </p:sp>
      <p:sp>
        <p:nvSpPr>
          <p:cNvPr id="8" name="Footer Placeholder 7">
            <a:extLst>
              <a:ext uri="{FF2B5EF4-FFF2-40B4-BE49-F238E27FC236}">
                <a16:creationId xmlns:a16="http://schemas.microsoft.com/office/drawing/2014/main" id="{C3EC5D92-F8A4-FD47-2DF5-7ECBB7D3794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793585B-EB95-F32F-84DD-F7A0213F9526}"/>
              </a:ext>
            </a:extLst>
          </p:cNvPr>
          <p:cNvSpPr>
            <a:spLocks noGrp="1"/>
          </p:cNvSpPr>
          <p:nvPr>
            <p:ph type="sldNum" sz="quarter" idx="12"/>
          </p:nvPr>
        </p:nvSpPr>
        <p:spPr/>
        <p:txBody>
          <a:bodyPr/>
          <a:lstStyle/>
          <a:p>
            <a:fld id="{66833C5B-9FD1-496B-9C01-ACE0D393F82F}" type="slidenum">
              <a:rPr lang="en-US" smtClean="0"/>
              <a:t>‹#›</a:t>
            </a:fld>
            <a:endParaRPr lang="en-US"/>
          </a:p>
        </p:txBody>
      </p:sp>
    </p:spTree>
    <p:extLst>
      <p:ext uri="{BB962C8B-B14F-4D97-AF65-F5344CB8AC3E}">
        <p14:creationId xmlns:p14="http://schemas.microsoft.com/office/powerpoint/2010/main" val="24229124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63033-3622-D07D-6274-E1D5B1F743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FEEE8A8-31C1-E16B-B901-FA4B6E09FD57}"/>
              </a:ext>
            </a:extLst>
          </p:cNvPr>
          <p:cNvSpPr>
            <a:spLocks noGrp="1"/>
          </p:cNvSpPr>
          <p:nvPr>
            <p:ph type="dt" sz="half" idx="10"/>
          </p:nvPr>
        </p:nvSpPr>
        <p:spPr/>
        <p:txBody>
          <a:bodyPr/>
          <a:lstStyle/>
          <a:p>
            <a:fld id="{CC8EEB5E-AB72-4CA4-AC4D-21A7885D6887}" type="datetimeFigureOut">
              <a:rPr lang="en-US" smtClean="0"/>
              <a:t>9/13/2023</a:t>
            </a:fld>
            <a:endParaRPr lang="en-US"/>
          </a:p>
        </p:txBody>
      </p:sp>
      <p:sp>
        <p:nvSpPr>
          <p:cNvPr id="4" name="Footer Placeholder 3">
            <a:extLst>
              <a:ext uri="{FF2B5EF4-FFF2-40B4-BE49-F238E27FC236}">
                <a16:creationId xmlns:a16="http://schemas.microsoft.com/office/drawing/2014/main" id="{6999B594-126B-AB4C-AFDE-06C3E860837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D47A741-5189-D929-4497-EF58DFD48C51}"/>
              </a:ext>
            </a:extLst>
          </p:cNvPr>
          <p:cNvSpPr>
            <a:spLocks noGrp="1"/>
          </p:cNvSpPr>
          <p:nvPr>
            <p:ph type="sldNum" sz="quarter" idx="12"/>
          </p:nvPr>
        </p:nvSpPr>
        <p:spPr/>
        <p:txBody>
          <a:bodyPr/>
          <a:lstStyle/>
          <a:p>
            <a:fld id="{66833C5B-9FD1-496B-9C01-ACE0D393F82F}" type="slidenum">
              <a:rPr lang="en-US" smtClean="0"/>
              <a:t>‹#›</a:t>
            </a:fld>
            <a:endParaRPr lang="en-US"/>
          </a:p>
        </p:txBody>
      </p:sp>
    </p:spTree>
    <p:extLst>
      <p:ext uri="{BB962C8B-B14F-4D97-AF65-F5344CB8AC3E}">
        <p14:creationId xmlns:p14="http://schemas.microsoft.com/office/powerpoint/2010/main" val="451480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117B82-6673-973E-15E8-E07F2560016A}"/>
              </a:ext>
            </a:extLst>
          </p:cNvPr>
          <p:cNvSpPr>
            <a:spLocks noGrp="1"/>
          </p:cNvSpPr>
          <p:nvPr>
            <p:ph type="dt" sz="half" idx="10"/>
          </p:nvPr>
        </p:nvSpPr>
        <p:spPr/>
        <p:txBody>
          <a:bodyPr/>
          <a:lstStyle/>
          <a:p>
            <a:fld id="{CC8EEB5E-AB72-4CA4-AC4D-21A7885D6887}" type="datetimeFigureOut">
              <a:rPr lang="en-US" smtClean="0"/>
              <a:t>9/13/2023</a:t>
            </a:fld>
            <a:endParaRPr lang="en-US"/>
          </a:p>
        </p:txBody>
      </p:sp>
      <p:sp>
        <p:nvSpPr>
          <p:cNvPr id="3" name="Footer Placeholder 2">
            <a:extLst>
              <a:ext uri="{FF2B5EF4-FFF2-40B4-BE49-F238E27FC236}">
                <a16:creationId xmlns:a16="http://schemas.microsoft.com/office/drawing/2014/main" id="{02B5078A-D758-A9DA-0626-30B5FAFAA96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DB9DA1E-9EDA-33E9-6C75-5DB4F6E3771C}"/>
              </a:ext>
            </a:extLst>
          </p:cNvPr>
          <p:cNvSpPr>
            <a:spLocks noGrp="1"/>
          </p:cNvSpPr>
          <p:nvPr>
            <p:ph type="sldNum" sz="quarter" idx="12"/>
          </p:nvPr>
        </p:nvSpPr>
        <p:spPr/>
        <p:txBody>
          <a:bodyPr/>
          <a:lstStyle/>
          <a:p>
            <a:fld id="{66833C5B-9FD1-496B-9C01-ACE0D393F82F}" type="slidenum">
              <a:rPr lang="en-US" smtClean="0"/>
              <a:t>‹#›</a:t>
            </a:fld>
            <a:endParaRPr lang="en-US"/>
          </a:p>
        </p:txBody>
      </p:sp>
    </p:spTree>
    <p:extLst>
      <p:ext uri="{BB962C8B-B14F-4D97-AF65-F5344CB8AC3E}">
        <p14:creationId xmlns:p14="http://schemas.microsoft.com/office/powerpoint/2010/main" val="30881213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E8A69-6EFF-5DBB-2EBF-9E28EAB3D4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BD6723C-92BE-EB2B-38E2-3DC660C6DC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A8171A-F6E2-8D1E-643B-D5DB2A6EE9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0FADF0-49BC-0AC2-E6C2-94C99A0DC36C}"/>
              </a:ext>
            </a:extLst>
          </p:cNvPr>
          <p:cNvSpPr>
            <a:spLocks noGrp="1"/>
          </p:cNvSpPr>
          <p:nvPr>
            <p:ph type="dt" sz="half" idx="10"/>
          </p:nvPr>
        </p:nvSpPr>
        <p:spPr/>
        <p:txBody>
          <a:bodyPr/>
          <a:lstStyle/>
          <a:p>
            <a:fld id="{CC8EEB5E-AB72-4CA4-AC4D-21A7885D6887}" type="datetimeFigureOut">
              <a:rPr lang="en-US" smtClean="0"/>
              <a:t>9/13/2023</a:t>
            </a:fld>
            <a:endParaRPr lang="en-US"/>
          </a:p>
        </p:txBody>
      </p:sp>
      <p:sp>
        <p:nvSpPr>
          <p:cNvPr id="6" name="Footer Placeholder 5">
            <a:extLst>
              <a:ext uri="{FF2B5EF4-FFF2-40B4-BE49-F238E27FC236}">
                <a16:creationId xmlns:a16="http://schemas.microsoft.com/office/drawing/2014/main" id="{D96527A1-E5C8-6BB8-B871-946275743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9D12E8-8294-10E2-FFF1-4917CE3D99C0}"/>
              </a:ext>
            </a:extLst>
          </p:cNvPr>
          <p:cNvSpPr>
            <a:spLocks noGrp="1"/>
          </p:cNvSpPr>
          <p:nvPr>
            <p:ph type="sldNum" sz="quarter" idx="12"/>
          </p:nvPr>
        </p:nvSpPr>
        <p:spPr/>
        <p:txBody>
          <a:bodyPr/>
          <a:lstStyle/>
          <a:p>
            <a:fld id="{66833C5B-9FD1-496B-9C01-ACE0D393F82F}" type="slidenum">
              <a:rPr lang="en-US" smtClean="0"/>
              <a:t>‹#›</a:t>
            </a:fld>
            <a:endParaRPr lang="en-US"/>
          </a:p>
        </p:txBody>
      </p:sp>
    </p:spTree>
    <p:extLst>
      <p:ext uri="{BB962C8B-B14F-4D97-AF65-F5344CB8AC3E}">
        <p14:creationId xmlns:p14="http://schemas.microsoft.com/office/powerpoint/2010/main" val="14514417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9CBE5-936F-BFBD-0848-BB83778256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B5C355-4D86-8368-B734-F41A05A8CB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136A48-4F4A-6B26-A90C-8889BEE379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C9C62B-0633-72E2-6765-114134153A1E}"/>
              </a:ext>
            </a:extLst>
          </p:cNvPr>
          <p:cNvSpPr>
            <a:spLocks noGrp="1"/>
          </p:cNvSpPr>
          <p:nvPr>
            <p:ph type="dt" sz="half" idx="10"/>
          </p:nvPr>
        </p:nvSpPr>
        <p:spPr/>
        <p:txBody>
          <a:bodyPr/>
          <a:lstStyle/>
          <a:p>
            <a:fld id="{CC8EEB5E-AB72-4CA4-AC4D-21A7885D6887}" type="datetimeFigureOut">
              <a:rPr lang="en-US" smtClean="0"/>
              <a:t>9/13/2023</a:t>
            </a:fld>
            <a:endParaRPr lang="en-US"/>
          </a:p>
        </p:txBody>
      </p:sp>
      <p:sp>
        <p:nvSpPr>
          <p:cNvPr id="6" name="Footer Placeholder 5">
            <a:extLst>
              <a:ext uri="{FF2B5EF4-FFF2-40B4-BE49-F238E27FC236}">
                <a16:creationId xmlns:a16="http://schemas.microsoft.com/office/drawing/2014/main" id="{3A4DC89B-1C1A-79D9-6AA0-50CF3D408C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D6FBB2-61E7-86CD-F436-1A34B9D8A471}"/>
              </a:ext>
            </a:extLst>
          </p:cNvPr>
          <p:cNvSpPr>
            <a:spLocks noGrp="1"/>
          </p:cNvSpPr>
          <p:nvPr>
            <p:ph type="sldNum" sz="quarter" idx="12"/>
          </p:nvPr>
        </p:nvSpPr>
        <p:spPr/>
        <p:txBody>
          <a:bodyPr/>
          <a:lstStyle/>
          <a:p>
            <a:fld id="{66833C5B-9FD1-496B-9C01-ACE0D393F82F}" type="slidenum">
              <a:rPr lang="en-US" smtClean="0"/>
              <a:t>‹#›</a:t>
            </a:fld>
            <a:endParaRPr lang="en-US"/>
          </a:p>
        </p:txBody>
      </p:sp>
    </p:spTree>
    <p:extLst>
      <p:ext uri="{BB962C8B-B14F-4D97-AF65-F5344CB8AC3E}">
        <p14:creationId xmlns:p14="http://schemas.microsoft.com/office/powerpoint/2010/main" val="37985077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ABD09-F65A-1ED3-9294-3D300658AB9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8DC4FBE-D437-FA67-5815-803A2613EA4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F07C5C-D494-486D-E6CE-E35B3DA2A118}"/>
              </a:ext>
            </a:extLst>
          </p:cNvPr>
          <p:cNvSpPr>
            <a:spLocks noGrp="1"/>
          </p:cNvSpPr>
          <p:nvPr>
            <p:ph type="dt" sz="half" idx="10"/>
          </p:nvPr>
        </p:nvSpPr>
        <p:spPr/>
        <p:txBody>
          <a:bodyPr/>
          <a:lstStyle/>
          <a:p>
            <a:fld id="{CC8EEB5E-AB72-4CA4-AC4D-21A7885D6887}" type="datetimeFigureOut">
              <a:rPr lang="en-US" smtClean="0"/>
              <a:t>9/13/2023</a:t>
            </a:fld>
            <a:endParaRPr lang="en-US"/>
          </a:p>
        </p:txBody>
      </p:sp>
      <p:sp>
        <p:nvSpPr>
          <p:cNvPr id="5" name="Footer Placeholder 4">
            <a:extLst>
              <a:ext uri="{FF2B5EF4-FFF2-40B4-BE49-F238E27FC236}">
                <a16:creationId xmlns:a16="http://schemas.microsoft.com/office/drawing/2014/main" id="{F200F8AD-648B-872D-42BA-2CBF4DC3C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5AEE40-33AE-0C85-68EE-56328C3DE3A1}"/>
              </a:ext>
            </a:extLst>
          </p:cNvPr>
          <p:cNvSpPr>
            <a:spLocks noGrp="1"/>
          </p:cNvSpPr>
          <p:nvPr>
            <p:ph type="sldNum" sz="quarter" idx="12"/>
          </p:nvPr>
        </p:nvSpPr>
        <p:spPr/>
        <p:txBody>
          <a:bodyPr/>
          <a:lstStyle/>
          <a:p>
            <a:fld id="{66833C5B-9FD1-496B-9C01-ACE0D393F82F}" type="slidenum">
              <a:rPr lang="en-US" smtClean="0"/>
              <a:t>‹#›</a:t>
            </a:fld>
            <a:endParaRPr lang="en-US"/>
          </a:p>
        </p:txBody>
      </p:sp>
    </p:spTree>
    <p:extLst>
      <p:ext uri="{BB962C8B-B14F-4D97-AF65-F5344CB8AC3E}">
        <p14:creationId xmlns:p14="http://schemas.microsoft.com/office/powerpoint/2010/main" val="14442412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59E93D-8215-176D-31D1-787B3154A91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2D00344-629E-C996-078E-D40B6A4487D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6F2A9A-7D89-F931-64C3-82AE1310EB06}"/>
              </a:ext>
            </a:extLst>
          </p:cNvPr>
          <p:cNvSpPr>
            <a:spLocks noGrp="1"/>
          </p:cNvSpPr>
          <p:nvPr>
            <p:ph type="dt" sz="half" idx="10"/>
          </p:nvPr>
        </p:nvSpPr>
        <p:spPr/>
        <p:txBody>
          <a:bodyPr/>
          <a:lstStyle/>
          <a:p>
            <a:fld id="{CC8EEB5E-AB72-4CA4-AC4D-21A7885D6887}" type="datetimeFigureOut">
              <a:rPr lang="en-US" smtClean="0"/>
              <a:t>9/13/2023</a:t>
            </a:fld>
            <a:endParaRPr lang="en-US"/>
          </a:p>
        </p:txBody>
      </p:sp>
      <p:sp>
        <p:nvSpPr>
          <p:cNvPr id="5" name="Footer Placeholder 4">
            <a:extLst>
              <a:ext uri="{FF2B5EF4-FFF2-40B4-BE49-F238E27FC236}">
                <a16:creationId xmlns:a16="http://schemas.microsoft.com/office/drawing/2014/main" id="{E9C4E346-130A-AF45-F4F9-7E231B0E19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8B3ADB-9DAA-D44E-7B7C-E15B667490DA}"/>
              </a:ext>
            </a:extLst>
          </p:cNvPr>
          <p:cNvSpPr>
            <a:spLocks noGrp="1"/>
          </p:cNvSpPr>
          <p:nvPr>
            <p:ph type="sldNum" sz="quarter" idx="12"/>
          </p:nvPr>
        </p:nvSpPr>
        <p:spPr/>
        <p:txBody>
          <a:bodyPr/>
          <a:lstStyle/>
          <a:p>
            <a:fld id="{66833C5B-9FD1-496B-9C01-ACE0D393F82F}" type="slidenum">
              <a:rPr lang="en-US" smtClean="0"/>
              <a:t>‹#›</a:t>
            </a:fld>
            <a:endParaRPr lang="en-US"/>
          </a:p>
        </p:txBody>
      </p:sp>
    </p:spTree>
    <p:extLst>
      <p:ext uri="{BB962C8B-B14F-4D97-AF65-F5344CB8AC3E}">
        <p14:creationId xmlns:p14="http://schemas.microsoft.com/office/powerpoint/2010/main" val="49807560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Divider D">
    <p:spTree>
      <p:nvGrpSpPr>
        <p:cNvPr id="1" name=""/>
        <p:cNvGrpSpPr/>
        <p:nvPr/>
      </p:nvGrpSpPr>
      <p:grpSpPr>
        <a:xfrm>
          <a:off x="0" y="0"/>
          <a:ext cx="0" cy="0"/>
          <a:chOff x="0" y="0"/>
          <a:chExt cx="0" cy="0"/>
        </a:xfrm>
      </p:grpSpPr>
      <p:sp>
        <p:nvSpPr>
          <p:cNvPr id="5" name="Rectangle 4"/>
          <p:cNvSpPr/>
          <p:nvPr userDrawn="1"/>
        </p:nvSpPr>
        <p:spPr>
          <a:xfrm>
            <a:off x="-412" y="1"/>
            <a:ext cx="7624118"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p>
            <a:fld id="{6D6E361B-DFCA-824D-BA63-ADCED3B41986}" type="slidenum">
              <a:rPr lang="en-US" smtClean="0"/>
              <a:pPr/>
              <a:t>‹#›</a:t>
            </a:fld>
            <a:endParaRPr lang="en-US"/>
          </a:p>
        </p:txBody>
      </p:sp>
      <p:sp>
        <p:nvSpPr>
          <p:cNvPr id="6" name="Title 5"/>
          <p:cNvSpPr>
            <a:spLocks noGrp="1"/>
          </p:cNvSpPr>
          <p:nvPr>
            <p:ph type="title"/>
          </p:nvPr>
        </p:nvSpPr>
        <p:spPr>
          <a:xfrm>
            <a:off x="495300" y="1759602"/>
            <a:ext cx="5097780" cy="2423160"/>
          </a:xfrm>
        </p:spPr>
        <p:txBody>
          <a:bodyPr anchor="b">
            <a:noAutofit/>
          </a:bodyPr>
          <a:lstStyle>
            <a:lvl1pPr>
              <a:defRPr sz="6000">
                <a:solidFill>
                  <a:schemeClr val="bg1"/>
                </a:solidFill>
              </a:defRPr>
            </a:lvl1pPr>
          </a:lstStyle>
          <a:p>
            <a:r>
              <a:rPr lang="en-US"/>
              <a:t>Click to edit Master title style</a:t>
            </a:r>
          </a:p>
        </p:txBody>
      </p:sp>
      <p:sp>
        <p:nvSpPr>
          <p:cNvPr id="8" name="Text Placeholder 2"/>
          <p:cNvSpPr>
            <a:spLocks noGrp="1"/>
          </p:cNvSpPr>
          <p:nvPr>
            <p:ph type="body" idx="1"/>
          </p:nvPr>
        </p:nvSpPr>
        <p:spPr>
          <a:xfrm>
            <a:off x="495300" y="4284041"/>
            <a:ext cx="5097780" cy="1239430"/>
          </a:xfrm>
        </p:spPr>
        <p:txBody>
          <a:bodyPr>
            <a:normAutofit/>
          </a:bodyPr>
          <a:lstStyle>
            <a:lvl1pPr marL="0" indent="0" algn="l">
              <a:buNone/>
              <a:defRPr sz="26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30445" r="25177"/>
          <a:stretch/>
        </p:blipFill>
        <p:spPr>
          <a:xfrm>
            <a:off x="7623706" y="0"/>
            <a:ext cx="4566411" cy="6858001"/>
          </a:xfrm>
          <a:prstGeom prst="rect">
            <a:avLst/>
          </a:prstGeom>
        </p:spPr>
      </p:pic>
      <p:pic>
        <p:nvPicPr>
          <p:cNvPr id="13" name="Picture 12" descr="Text&#10;&#10;Description automatically generated">
            <a:extLst>
              <a:ext uri="{FF2B5EF4-FFF2-40B4-BE49-F238E27FC236}">
                <a16:creationId xmlns:a16="http://schemas.microsoft.com/office/drawing/2014/main" id="{C54A6762-151C-6C48-80A7-AF0C7C6CFC3D}"/>
              </a:ext>
            </a:extLst>
          </p:cNvPr>
          <p:cNvPicPr>
            <a:picLocks noChangeAspect="1"/>
          </p:cNvPicPr>
          <p:nvPr userDrawn="1"/>
        </p:nvPicPr>
        <p:blipFill>
          <a:blip r:embed="rId3"/>
          <a:stretch>
            <a:fillRect/>
          </a:stretch>
        </p:blipFill>
        <p:spPr>
          <a:xfrm>
            <a:off x="495300" y="0"/>
            <a:ext cx="1435100" cy="1193800"/>
          </a:xfrm>
          <a:prstGeom prst="rect">
            <a:avLst/>
          </a:prstGeom>
        </p:spPr>
      </p:pic>
    </p:spTree>
    <p:extLst>
      <p:ext uri="{BB962C8B-B14F-4D97-AF65-F5344CB8AC3E}">
        <p14:creationId xmlns:p14="http://schemas.microsoft.com/office/powerpoint/2010/main" val="11853335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C">
    <p:spTree>
      <p:nvGrpSpPr>
        <p:cNvPr id="1" name=""/>
        <p:cNvGrpSpPr/>
        <p:nvPr/>
      </p:nvGrpSpPr>
      <p:grpSpPr>
        <a:xfrm>
          <a:off x="0" y="0"/>
          <a:ext cx="0" cy="0"/>
          <a:chOff x="0" y="0"/>
          <a:chExt cx="0" cy="0"/>
        </a:xfrm>
      </p:grpSpPr>
      <p:sp>
        <p:nvSpPr>
          <p:cNvPr id="2" name="Title 1"/>
          <p:cNvSpPr>
            <a:spLocks noGrp="1"/>
          </p:cNvSpPr>
          <p:nvPr>
            <p:ph type="title"/>
          </p:nvPr>
        </p:nvSpPr>
        <p:spPr>
          <a:xfrm>
            <a:off x="1005840" y="1277895"/>
            <a:ext cx="10180320" cy="2419576"/>
          </a:xfrm>
        </p:spPr>
        <p:txBody>
          <a:bodyPr anchor="b">
            <a:normAutofit/>
          </a:bodyPr>
          <a:lstStyle>
            <a:lvl1pPr algn="ctr">
              <a:defRPr sz="6000">
                <a:solidFill>
                  <a:schemeClr val="tx1"/>
                </a:solidFill>
              </a:defRPr>
            </a:lvl1pPr>
          </a:lstStyle>
          <a:p>
            <a:r>
              <a:rPr lang="en-US"/>
              <a:t>Click to edit Master title style</a:t>
            </a:r>
          </a:p>
        </p:txBody>
      </p:sp>
      <p:sp>
        <p:nvSpPr>
          <p:cNvPr id="9" name="Text Placeholder 2"/>
          <p:cNvSpPr>
            <a:spLocks noGrp="1"/>
          </p:cNvSpPr>
          <p:nvPr>
            <p:ph type="body" idx="1"/>
          </p:nvPr>
        </p:nvSpPr>
        <p:spPr>
          <a:xfrm>
            <a:off x="1005840" y="3809746"/>
            <a:ext cx="10180320" cy="1417368"/>
          </a:xfrm>
        </p:spPr>
        <p:txBody>
          <a:bodyPr>
            <a:normAutofit/>
          </a:bodyPr>
          <a:lstStyle>
            <a:lvl1pPr marL="0" indent="0" algn="ctr">
              <a:buNone/>
              <a:defRPr sz="26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12" name="Group 11">
            <a:extLst>
              <a:ext uri="{FF2B5EF4-FFF2-40B4-BE49-F238E27FC236}">
                <a16:creationId xmlns:a16="http://schemas.microsoft.com/office/drawing/2014/main" id="{79233ED5-05E2-CD43-9A7D-6F8C4777F1A3}"/>
              </a:ext>
            </a:extLst>
          </p:cNvPr>
          <p:cNvGrpSpPr/>
          <p:nvPr userDrawn="1"/>
        </p:nvGrpSpPr>
        <p:grpSpPr>
          <a:xfrm>
            <a:off x="3888377" y="0"/>
            <a:ext cx="4415246" cy="1149531"/>
            <a:chOff x="3888377" y="0"/>
            <a:chExt cx="4415246" cy="1149531"/>
          </a:xfrm>
        </p:grpSpPr>
        <p:sp>
          <p:nvSpPr>
            <p:cNvPr id="13" name="Rectangle 12">
              <a:extLst>
                <a:ext uri="{FF2B5EF4-FFF2-40B4-BE49-F238E27FC236}">
                  <a16:creationId xmlns:a16="http://schemas.microsoft.com/office/drawing/2014/main" id="{28BCECF9-4935-3740-84A5-EFABC930BFFD}"/>
                </a:ext>
              </a:extLst>
            </p:cNvPr>
            <p:cNvSpPr/>
            <p:nvPr userDrawn="1"/>
          </p:nvSpPr>
          <p:spPr>
            <a:xfrm>
              <a:off x="3888377" y="0"/>
              <a:ext cx="4415246" cy="11495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black and white logo&#10;&#10;Description automatically generated with low confidence">
              <a:extLst>
                <a:ext uri="{FF2B5EF4-FFF2-40B4-BE49-F238E27FC236}">
                  <a16:creationId xmlns:a16="http://schemas.microsoft.com/office/drawing/2014/main" id="{964ED6BF-D575-7842-B7A8-03ACB6103348}"/>
                </a:ext>
              </a:extLst>
            </p:cNvPr>
            <p:cNvPicPr>
              <a:picLocks noChangeAspect="1"/>
            </p:cNvPicPr>
            <p:nvPr userDrawn="1"/>
          </p:nvPicPr>
          <p:blipFill>
            <a:blip r:embed="rId2"/>
            <a:stretch>
              <a:fillRect/>
            </a:stretch>
          </p:blipFill>
          <p:spPr>
            <a:xfrm>
              <a:off x="4260759" y="247063"/>
              <a:ext cx="3670481" cy="644572"/>
            </a:xfrm>
            <a:prstGeom prst="rect">
              <a:avLst/>
            </a:prstGeom>
          </p:spPr>
        </p:pic>
      </p:grpSp>
    </p:spTree>
    <p:extLst>
      <p:ext uri="{BB962C8B-B14F-4D97-AF65-F5344CB8AC3E}">
        <p14:creationId xmlns:p14="http://schemas.microsoft.com/office/powerpoint/2010/main" val="11515351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D">
    <p:spTree>
      <p:nvGrpSpPr>
        <p:cNvPr id="1" name=""/>
        <p:cNvGrpSpPr/>
        <p:nvPr/>
      </p:nvGrpSpPr>
      <p:grpSpPr>
        <a:xfrm>
          <a:off x="0" y="0"/>
          <a:ext cx="0" cy="0"/>
          <a:chOff x="0" y="0"/>
          <a:chExt cx="0" cy="0"/>
        </a:xfrm>
      </p:grpSpPr>
      <p:sp>
        <p:nvSpPr>
          <p:cNvPr id="5" name="Rectangle 4"/>
          <p:cNvSpPr/>
          <p:nvPr userDrawn="1"/>
        </p:nvSpPr>
        <p:spPr>
          <a:xfrm>
            <a:off x="-412" y="1"/>
            <a:ext cx="7624118"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p>
            <a:fld id="{6D6E361B-DFCA-824D-BA63-ADCED3B41986}" type="slidenum">
              <a:rPr lang="en-US" smtClean="0"/>
              <a:pPr/>
              <a:t>‹#›</a:t>
            </a:fld>
            <a:endParaRPr lang="en-US"/>
          </a:p>
        </p:txBody>
      </p:sp>
      <p:sp>
        <p:nvSpPr>
          <p:cNvPr id="6" name="Title 5"/>
          <p:cNvSpPr>
            <a:spLocks noGrp="1"/>
          </p:cNvSpPr>
          <p:nvPr>
            <p:ph type="title"/>
          </p:nvPr>
        </p:nvSpPr>
        <p:spPr>
          <a:xfrm>
            <a:off x="495300" y="1759602"/>
            <a:ext cx="5097780" cy="2423160"/>
          </a:xfrm>
        </p:spPr>
        <p:txBody>
          <a:bodyPr anchor="b">
            <a:noAutofit/>
          </a:bodyPr>
          <a:lstStyle>
            <a:lvl1pPr>
              <a:defRPr sz="6000">
                <a:solidFill>
                  <a:schemeClr val="bg1"/>
                </a:solidFill>
              </a:defRPr>
            </a:lvl1pPr>
          </a:lstStyle>
          <a:p>
            <a:r>
              <a:rPr lang="en-US"/>
              <a:t>Click to edit Master title style</a:t>
            </a:r>
          </a:p>
        </p:txBody>
      </p:sp>
      <p:sp>
        <p:nvSpPr>
          <p:cNvPr id="8" name="Text Placeholder 2"/>
          <p:cNvSpPr>
            <a:spLocks noGrp="1"/>
          </p:cNvSpPr>
          <p:nvPr>
            <p:ph type="body" idx="1"/>
          </p:nvPr>
        </p:nvSpPr>
        <p:spPr>
          <a:xfrm>
            <a:off x="495300" y="4284041"/>
            <a:ext cx="5097780" cy="1239430"/>
          </a:xfrm>
        </p:spPr>
        <p:txBody>
          <a:bodyPr>
            <a:normAutofit/>
          </a:bodyPr>
          <a:lstStyle>
            <a:lvl1pPr marL="0" indent="0" algn="l">
              <a:buNone/>
              <a:defRPr sz="26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30445" r="25177"/>
          <a:stretch/>
        </p:blipFill>
        <p:spPr>
          <a:xfrm>
            <a:off x="7623706" y="0"/>
            <a:ext cx="4566411" cy="6858001"/>
          </a:xfrm>
          <a:prstGeom prst="rect">
            <a:avLst/>
          </a:prstGeom>
        </p:spPr>
      </p:pic>
      <p:pic>
        <p:nvPicPr>
          <p:cNvPr id="13" name="Picture 12" descr="Text&#10;&#10;Description automatically generated">
            <a:extLst>
              <a:ext uri="{FF2B5EF4-FFF2-40B4-BE49-F238E27FC236}">
                <a16:creationId xmlns:a16="http://schemas.microsoft.com/office/drawing/2014/main" id="{C54A6762-151C-6C48-80A7-AF0C7C6CFC3D}"/>
              </a:ext>
            </a:extLst>
          </p:cNvPr>
          <p:cNvPicPr>
            <a:picLocks noChangeAspect="1"/>
          </p:cNvPicPr>
          <p:nvPr userDrawn="1"/>
        </p:nvPicPr>
        <p:blipFill>
          <a:blip r:embed="rId3"/>
          <a:stretch>
            <a:fillRect/>
          </a:stretch>
        </p:blipFill>
        <p:spPr>
          <a:xfrm>
            <a:off x="495300" y="0"/>
            <a:ext cx="1435100" cy="1193800"/>
          </a:xfrm>
          <a:prstGeom prst="rect">
            <a:avLst/>
          </a:prstGeom>
        </p:spPr>
      </p:pic>
    </p:spTree>
    <p:extLst>
      <p:ext uri="{BB962C8B-B14F-4D97-AF65-F5344CB8AC3E}">
        <p14:creationId xmlns:p14="http://schemas.microsoft.com/office/powerpoint/2010/main" val="209965412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D6E361B-DFCA-824D-BA63-ADCED3B41986}" type="slidenum">
              <a:rPr lang="en-US" smtClean="0"/>
              <a:pPr/>
              <a:t>‹#›</a:t>
            </a:fld>
            <a:endParaRPr lang="en-US"/>
          </a:p>
        </p:txBody>
      </p:sp>
      <p:sp>
        <p:nvSpPr>
          <p:cNvPr id="7" name="Content Placeholder 6"/>
          <p:cNvSpPr>
            <a:spLocks noGrp="1"/>
          </p:cNvSpPr>
          <p:nvPr>
            <p:ph sz="quarter" idx="11"/>
          </p:nvPr>
        </p:nvSpPr>
        <p:spPr>
          <a:xfrm>
            <a:off x="502919" y="1714575"/>
            <a:ext cx="5341827" cy="3899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11462" y="686572"/>
            <a:ext cx="441608" cy="548640"/>
          </a:xfrm>
          <a:prstGeom prst="rect">
            <a:avLst/>
          </a:prstGeom>
        </p:spPr>
      </p:pic>
      <p:sp>
        <p:nvSpPr>
          <p:cNvPr id="15" name="Content Placeholder 6">
            <a:extLst>
              <a:ext uri="{FF2B5EF4-FFF2-40B4-BE49-F238E27FC236}">
                <a16:creationId xmlns:a16="http://schemas.microsoft.com/office/drawing/2014/main" id="{B524402D-B165-B142-8D8A-44B028C6B295}"/>
              </a:ext>
            </a:extLst>
          </p:cNvPr>
          <p:cNvSpPr>
            <a:spLocks noGrp="1"/>
          </p:cNvSpPr>
          <p:nvPr>
            <p:ph sz="quarter" idx="12"/>
          </p:nvPr>
        </p:nvSpPr>
        <p:spPr>
          <a:xfrm>
            <a:off x="6310271" y="1714500"/>
            <a:ext cx="5341827" cy="39217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213BE342-3836-3341-81C8-862F68AC2129}"/>
              </a:ext>
            </a:extLst>
          </p:cNvPr>
          <p:cNvSpPr/>
          <p:nvPr userDrawn="1"/>
        </p:nvSpPr>
        <p:spPr>
          <a:xfrm>
            <a:off x="0" y="0"/>
            <a:ext cx="11003280" cy="1188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A3831B93-8F7A-0146-B29B-2866B87DEE1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grpSp>
        <p:nvGrpSpPr>
          <p:cNvPr id="19" name="Group 18">
            <a:extLst>
              <a:ext uri="{FF2B5EF4-FFF2-40B4-BE49-F238E27FC236}">
                <a16:creationId xmlns:a16="http://schemas.microsoft.com/office/drawing/2014/main" id="{78C7FE5F-8FE1-524D-8B1D-EA240D3FFF2B}"/>
              </a:ext>
            </a:extLst>
          </p:cNvPr>
          <p:cNvGrpSpPr>
            <a:grpSpLocks noChangeAspect="1"/>
          </p:cNvGrpSpPr>
          <p:nvPr userDrawn="1"/>
        </p:nvGrpSpPr>
        <p:grpSpPr>
          <a:xfrm>
            <a:off x="11003280" y="0"/>
            <a:ext cx="1188720" cy="1188720"/>
            <a:chOff x="2402304" y="2628900"/>
            <a:chExt cx="1600200" cy="1600200"/>
          </a:xfrm>
        </p:grpSpPr>
        <p:sp>
          <p:nvSpPr>
            <p:cNvPr id="20" name="Rectangle 19">
              <a:extLst>
                <a:ext uri="{FF2B5EF4-FFF2-40B4-BE49-F238E27FC236}">
                  <a16:creationId xmlns:a16="http://schemas.microsoft.com/office/drawing/2014/main" id="{159CFD57-94EB-0742-A60F-A5D3F89ADDC2}"/>
                </a:ext>
              </a:extLst>
            </p:cNvPr>
            <p:cNvSpPr/>
            <p:nvPr userDrawn="1"/>
          </p:nvSpPr>
          <p:spPr>
            <a:xfrm>
              <a:off x="2402304" y="2628900"/>
              <a:ext cx="16002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393F1A31-F1B7-324E-A1C2-C67B713A2E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55627" y="3004800"/>
              <a:ext cx="693553" cy="861646"/>
            </a:xfrm>
            <a:prstGeom prst="rect">
              <a:avLst/>
            </a:prstGeom>
          </p:spPr>
        </p:pic>
      </p:grpSp>
      <p:sp>
        <p:nvSpPr>
          <p:cNvPr id="2" name="Footer Placeholder 1">
            <a:extLst>
              <a:ext uri="{FF2B5EF4-FFF2-40B4-BE49-F238E27FC236}">
                <a16:creationId xmlns:a16="http://schemas.microsoft.com/office/drawing/2014/main" id="{8E868332-B306-E041-98D3-1D604BD40FFA}"/>
              </a:ext>
            </a:extLst>
          </p:cNvPr>
          <p:cNvSpPr>
            <a:spLocks noGrp="1"/>
          </p:cNvSpPr>
          <p:nvPr>
            <p:ph type="ftr" sz="quarter" idx="13"/>
          </p:nvPr>
        </p:nvSpPr>
        <p:spPr/>
        <p:txBody>
          <a:bodyPr/>
          <a:lstStyle/>
          <a:p>
            <a:endParaRPr lang="en-US"/>
          </a:p>
        </p:txBody>
      </p:sp>
      <p:grpSp>
        <p:nvGrpSpPr>
          <p:cNvPr id="12" name="Group 11">
            <a:extLst>
              <a:ext uri="{FF2B5EF4-FFF2-40B4-BE49-F238E27FC236}">
                <a16:creationId xmlns:a16="http://schemas.microsoft.com/office/drawing/2014/main" id="{3D898DA8-D108-B84A-856A-BB1BAD4B4926}"/>
              </a:ext>
            </a:extLst>
          </p:cNvPr>
          <p:cNvGrpSpPr/>
          <p:nvPr userDrawn="1"/>
        </p:nvGrpSpPr>
        <p:grpSpPr>
          <a:xfrm>
            <a:off x="11003279" y="0"/>
            <a:ext cx="1188720" cy="1188720"/>
            <a:chOff x="5501640" y="0"/>
            <a:chExt cx="1188720" cy="1188720"/>
          </a:xfrm>
        </p:grpSpPr>
        <p:sp>
          <p:nvSpPr>
            <p:cNvPr id="13" name="Rectangle 12">
              <a:extLst>
                <a:ext uri="{FF2B5EF4-FFF2-40B4-BE49-F238E27FC236}">
                  <a16:creationId xmlns:a16="http://schemas.microsoft.com/office/drawing/2014/main" id="{231EA477-2E96-B748-993B-C4DF3F503B20}"/>
                </a:ext>
              </a:extLst>
            </p:cNvPr>
            <p:cNvSpPr/>
            <p:nvPr userDrawn="1"/>
          </p:nvSpPr>
          <p:spPr>
            <a:xfrm>
              <a:off x="5501640" y="0"/>
              <a:ext cx="1188720" cy="11887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Logo&#10;&#10;Description automatically generated with low confidence">
              <a:extLst>
                <a:ext uri="{FF2B5EF4-FFF2-40B4-BE49-F238E27FC236}">
                  <a16:creationId xmlns:a16="http://schemas.microsoft.com/office/drawing/2014/main" id="{1E3FA20B-A66D-4142-9BB8-CB64C2D2A0DF}"/>
                </a:ext>
              </a:extLst>
            </p:cNvPr>
            <p:cNvPicPr>
              <a:picLocks noChangeAspect="1"/>
            </p:cNvPicPr>
            <p:nvPr userDrawn="1"/>
          </p:nvPicPr>
          <p:blipFill>
            <a:blip r:embed="rId3"/>
            <a:stretch>
              <a:fillRect/>
            </a:stretch>
          </p:blipFill>
          <p:spPr>
            <a:xfrm>
              <a:off x="5572583" y="254363"/>
              <a:ext cx="1046833" cy="679994"/>
            </a:xfrm>
            <a:prstGeom prst="rect">
              <a:avLst/>
            </a:prstGeom>
          </p:spPr>
        </p:pic>
      </p:grpSp>
      <p:pic>
        <p:nvPicPr>
          <p:cNvPr id="8" name="Picture 7" descr="Text&#10;&#10;Description automatically generated">
            <a:extLst>
              <a:ext uri="{FF2B5EF4-FFF2-40B4-BE49-F238E27FC236}">
                <a16:creationId xmlns:a16="http://schemas.microsoft.com/office/drawing/2014/main" id="{9DFC4A8C-10D5-274F-A607-E0523A79C9AB}"/>
              </a:ext>
            </a:extLst>
          </p:cNvPr>
          <p:cNvPicPr>
            <a:picLocks noChangeAspect="1"/>
          </p:cNvPicPr>
          <p:nvPr userDrawn="1"/>
        </p:nvPicPr>
        <p:blipFill>
          <a:blip r:embed="rId4"/>
          <a:stretch>
            <a:fillRect/>
          </a:stretch>
        </p:blipFill>
        <p:spPr>
          <a:xfrm>
            <a:off x="10756900" y="-2540"/>
            <a:ext cx="1435100" cy="1193800"/>
          </a:xfrm>
          <a:prstGeom prst="rect">
            <a:avLst/>
          </a:prstGeom>
        </p:spPr>
      </p:pic>
    </p:spTree>
    <p:extLst>
      <p:ext uri="{BB962C8B-B14F-4D97-AF65-F5344CB8AC3E}">
        <p14:creationId xmlns:p14="http://schemas.microsoft.com/office/powerpoint/2010/main" val="11534972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146ABCC-A007-8646-9C8E-4F96B5CF566B}"/>
              </a:ext>
            </a:extLst>
          </p:cNvPr>
          <p:cNvSpPr/>
          <p:nvPr userDrawn="1"/>
        </p:nvSpPr>
        <p:spPr>
          <a:xfrm>
            <a:off x="0" y="0"/>
            <a:ext cx="11003280" cy="1188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p>
            <a:fld id="{6D6E361B-DFCA-824D-BA63-ADCED3B41986}" type="slidenum">
              <a:rPr lang="en-US" smtClean="0"/>
              <a:pPr/>
              <a:t>‹#›</a:t>
            </a:fld>
            <a:endParaRPr lang="en-US"/>
          </a:p>
        </p:txBody>
      </p:sp>
      <p:sp>
        <p:nvSpPr>
          <p:cNvPr id="7" name="Content Placeholder 6"/>
          <p:cNvSpPr>
            <a:spLocks noGrp="1"/>
          </p:cNvSpPr>
          <p:nvPr>
            <p:ph sz="quarter" idx="11"/>
          </p:nvPr>
        </p:nvSpPr>
        <p:spPr>
          <a:xfrm>
            <a:off x="502920" y="1714500"/>
            <a:ext cx="11186160" cy="39242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itle 20"/>
          <p:cNvSpPr>
            <a:spLocks noGrp="1"/>
          </p:cNvSpPr>
          <p:nvPr>
            <p:ph type="title"/>
          </p:nvPr>
        </p:nvSpPr>
        <p:spPr/>
        <p:txBody>
          <a:bodyPr/>
          <a:lstStyle>
            <a:lvl1pPr>
              <a:defRPr>
                <a:solidFill>
                  <a:schemeClr val="bg1"/>
                </a:solidFill>
              </a:defRPr>
            </a:lvl1pPr>
          </a:lstStyle>
          <a:p>
            <a:r>
              <a:rPr lang="en-US"/>
              <a:t>Click to edit Master title style</a:t>
            </a:r>
          </a:p>
        </p:txBody>
      </p:sp>
      <p:grpSp>
        <p:nvGrpSpPr>
          <p:cNvPr id="10" name="Group 9">
            <a:extLst>
              <a:ext uri="{FF2B5EF4-FFF2-40B4-BE49-F238E27FC236}">
                <a16:creationId xmlns:a16="http://schemas.microsoft.com/office/drawing/2014/main" id="{BEB269C8-6555-704C-87B8-FF6214A5A22D}"/>
              </a:ext>
            </a:extLst>
          </p:cNvPr>
          <p:cNvGrpSpPr>
            <a:grpSpLocks noChangeAspect="1"/>
          </p:cNvGrpSpPr>
          <p:nvPr userDrawn="1"/>
        </p:nvGrpSpPr>
        <p:grpSpPr>
          <a:xfrm>
            <a:off x="11003280" y="0"/>
            <a:ext cx="1188720" cy="1188720"/>
            <a:chOff x="2402304" y="2628900"/>
            <a:chExt cx="1600200" cy="1600200"/>
          </a:xfrm>
        </p:grpSpPr>
        <p:sp>
          <p:nvSpPr>
            <p:cNvPr id="11" name="Rectangle 10">
              <a:extLst>
                <a:ext uri="{FF2B5EF4-FFF2-40B4-BE49-F238E27FC236}">
                  <a16:creationId xmlns:a16="http://schemas.microsoft.com/office/drawing/2014/main" id="{D16379FD-5881-8248-9DBA-1CB285BC2B85}"/>
                </a:ext>
              </a:extLst>
            </p:cNvPr>
            <p:cNvSpPr/>
            <p:nvPr userDrawn="1"/>
          </p:nvSpPr>
          <p:spPr>
            <a:xfrm>
              <a:off x="2402304" y="2628900"/>
              <a:ext cx="16002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2517F7B6-BB6C-0646-9A21-FFD4F04B0A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55627" y="3004800"/>
              <a:ext cx="693553" cy="861646"/>
            </a:xfrm>
            <a:prstGeom prst="rect">
              <a:avLst/>
            </a:prstGeom>
          </p:spPr>
        </p:pic>
      </p:grpSp>
      <p:sp>
        <p:nvSpPr>
          <p:cNvPr id="2" name="Footer Placeholder 1">
            <a:extLst>
              <a:ext uri="{FF2B5EF4-FFF2-40B4-BE49-F238E27FC236}">
                <a16:creationId xmlns:a16="http://schemas.microsoft.com/office/drawing/2014/main" id="{18F6B42A-EE48-BE4A-B573-3F9B7A816618}"/>
              </a:ext>
            </a:extLst>
          </p:cNvPr>
          <p:cNvSpPr>
            <a:spLocks noGrp="1"/>
          </p:cNvSpPr>
          <p:nvPr>
            <p:ph type="ftr" sz="quarter" idx="12"/>
          </p:nvPr>
        </p:nvSpPr>
        <p:spPr/>
        <p:txBody>
          <a:bodyPr/>
          <a:lstStyle/>
          <a:p>
            <a:endParaRPr lang="en-US"/>
          </a:p>
        </p:txBody>
      </p:sp>
      <p:grpSp>
        <p:nvGrpSpPr>
          <p:cNvPr id="12" name="Group 11">
            <a:extLst>
              <a:ext uri="{FF2B5EF4-FFF2-40B4-BE49-F238E27FC236}">
                <a16:creationId xmlns:a16="http://schemas.microsoft.com/office/drawing/2014/main" id="{CFD4E778-E7B5-364B-86D3-696C53A063C4}"/>
              </a:ext>
            </a:extLst>
          </p:cNvPr>
          <p:cNvGrpSpPr/>
          <p:nvPr userDrawn="1"/>
        </p:nvGrpSpPr>
        <p:grpSpPr>
          <a:xfrm>
            <a:off x="11003279" y="0"/>
            <a:ext cx="1188720" cy="1188720"/>
            <a:chOff x="5501640" y="0"/>
            <a:chExt cx="1188720" cy="1188720"/>
          </a:xfrm>
        </p:grpSpPr>
        <p:sp>
          <p:nvSpPr>
            <p:cNvPr id="15" name="Rectangle 14">
              <a:extLst>
                <a:ext uri="{FF2B5EF4-FFF2-40B4-BE49-F238E27FC236}">
                  <a16:creationId xmlns:a16="http://schemas.microsoft.com/office/drawing/2014/main" id="{48C85170-8E6D-E144-8312-FB0BB4F23314}"/>
                </a:ext>
              </a:extLst>
            </p:cNvPr>
            <p:cNvSpPr/>
            <p:nvPr userDrawn="1"/>
          </p:nvSpPr>
          <p:spPr>
            <a:xfrm>
              <a:off x="5501640" y="0"/>
              <a:ext cx="1188720" cy="11887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Logo&#10;&#10;Description automatically generated with low confidence">
              <a:extLst>
                <a:ext uri="{FF2B5EF4-FFF2-40B4-BE49-F238E27FC236}">
                  <a16:creationId xmlns:a16="http://schemas.microsoft.com/office/drawing/2014/main" id="{D6EC363D-AA0D-9A40-96C8-26035139F8EC}"/>
                </a:ext>
              </a:extLst>
            </p:cNvPr>
            <p:cNvPicPr>
              <a:picLocks noChangeAspect="1"/>
            </p:cNvPicPr>
            <p:nvPr userDrawn="1"/>
          </p:nvPicPr>
          <p:blipFill>
            <a:blip r:embed="rId3"/>
            <a:stretch>
              <a:fillRect/>
            </a:stretch>
          </p:blipFill>
          <p:spPr>
            <a:xfrm>
              <a:off x="5572583" y="254363"/>
              <a:ext cx="1046833" cy="679994"/>
            </a:xfrm>
            <a:prstGeom prst="rect">
              <a:avLst/>
            </a:prstGeom>
          </p:spPr>
        </p:pic>
      </p:grpSp>
      <p:pic>
        <p:nvPicPr>
          <p:cNvPr id="17" name="Picture 16" descr="Text&#10;&#10;Description automatically generated">
            <a:extLst>
              <a:ext uri="{FF2B5EF4-FFF2-40B4-BE49-F238E27FC236}">
                <a16:creationId xmlns:a16="http://schemas.microsoft.com/office/drawing/2014/main" id="{0F06B4F8-66BE-1C47-8C76-2E4D749CBDF7}"/>
              </a:ext>
            </a:extLst>
          </p:cNvPr>
          <p:cNvPicPr>
            <a:picLocks noChangeAspect="1"/>
          </p:cNvPicPr>
          <p:nvPr userDrawn="1"/>
        </p:nvPicPr>
        <p:blipFill>
          <a:blip r:embed="rId4"/>
          <a:stretch>
            <a:fillRect/>
          </a:stretch>
        </p:blipFill>
        <p:spPr>
          <a:xfrm>
            <a:off x="10756900" y="-2540"/>
            <a:ext cx="1435100" cy="1193800"/>
          </a:xfrm>
          <a:prstGeom prst="rect">
            <a:avLst/>
          </a:prstGeom>
        </p:spPr>
      </p:pic>
    </p:spTree>
    <p:extLst>
      <p:ext uri="{BB962C8B-B14F-4D97-AF65-F5344CB8AC3E}">
        <p14:creationId xmlns:p14="http://schemas.microsoft.com/office/powerpoint/2010/main" val="23637676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tags" Target="../tags/tag1.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theme" Target="../theme/theme2.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3.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2920" y="253701"/>
            <a:ext cx="9769612" cy="620404"/>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502920" y="1714500"/>
            <a:ext cx="11186160" cy="389784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981185" y="6115261"/>
            <a:ext cx="2743200" cy="232651"/>
          </a:xfrm>
          <a:prstGeom prst="rect">
            <a:avLst/>
          </a:prstGeom>
        </p:spPr>
        <p:txBody>
          <a:bodyPr vert="horz" lIns="91440" tIns="45720" rIns="91440" bIns="45720" rtlCol="0" anchor="ctr"/>
          <a:lstStyle>
            <a:lvl1pPr algn="r">
              <a:defRPr sz="1400">
                <a:solidFill>
                  <a:schemeClr val="bg1">
                    <a:lumMod val="65000"/>
                  </a:schemeClr>
                </a:solidFill>
              </a:defRPr>
            </a:lvl1pPr>
          </a:lstStyle>
          <a:p>
            <a:fld id="{6D6E361B-DFCA-824D-BA63-ADCED3B41986}" type="slidenum">
              <a:rPr lang="en-US" smtClean="0"/>
              <a:pPr/>
              <a:t>‹#›</a:t>
            </a:fld>
            <a:endParaRPr lang="en-US"/>
          </a:p>
        </p:txBody>
      </p:sp>
      <p:sp>
        <p:nvSpPr>
          <p:cNvPr id="4" name="Footer Placeholder 3">
            <a:extLst>
              <a:ext uri="{FF2B5EF4-FFF2-40B4-BE49-F238E27FC236}">
                <a16:creationId xmlns:a16="http://schemas.microsoft.com/office/drawing/2014/main" id="{ED213DE1-AFF1-EC4C-A399-F187F8B96A9B}"/>
              </a:ext>
            </a:extLst>
          </p:cNvPr>
          <p:cNvSpPr>
            <a:spLocks noGrp="1"/>
          </p:cNvSpPr>
          <p:nvPr>
            <p:ph type="ftr" sz="quarter" idx="3"/>
          </p:nvPr>
        </p:nvSpPr>
        <p:spPr>
          <a:xfrm>
            <a:off x="502920" y="6115261"/>
            <a:ext cx="5102352" cy="232651"/>
          </a:xfrm>
          <a:prstGeom prst="rect">
            <a:avLst/>
          </a:prstGeom>
        </p:spPr>
        <p:txBody>
          <a:bodyPr vert="horz" lIns="91440" tIns="45720" rIns="91440" bIns="45720" rtlCol="0" anchor="ctr"/>
          <a:lstStyle>
            <a:lvl1pPr algn="l">
              <a:defRPr sz="1200">
                <a:solidFill>
                  <a:schemeClr val="bg1">
                    <a:lumMod val="65000"/>
                  </a:schemeClr>
                </a:solidFill>
              </a:defRPr>
            </a:lvl1pPr>
          </a:lstStyle>
          <a:p>
            <a:endParaRPr lang="en-US"/>
          </a:p>
        </p:txBody>
      </p:sp>
    </p:spTree>
    <p:extLst>
      <p:ext uri="{BB962C8B-B14F-4D97-AF65-F5344CB8AC3E}">
        <p14:creationId xmlns:p14="http://schemas.microsoft.com/office/powerpoint/2010/main" val="1622753219"/>
      </p:ext>
    </p:extLst>
  </p:cSld>
  <p:clrMap bg1="lt1" tx1="dk1" bg2="lt2" tx2="dk2" accent1="accent1" accent2="accent2" accent3="accent3" accent4="accent4" accent5="accent5" accent6="accent6" hlink="hlink" folHlink="folHlink"/>
  <p:sldLayoutIdLst>
    <p:sldLayoutId id="2147483708" r:id="rId1"/>
    <p:sldLayoutId id="2147483707" r:id="rId2"/>
    <p:sldLayoutId id="2147483719" r:id="rId3"/>
    <p:sldLayoutId id="2147483715" r:id="rId4"/>
    <p:sldLayoutId id="2147483684" r:id="rId5"/>
    <p:sldLayoutId id="2147483709" r:id="rId6"/>
    <p:sldLayoutId id="2147483687" r:id="rId7"/>
    <p:sldLayoutId id="2147483693" r:id="rId8"/>
    <p:sldLayoutId id="2147483702" r:id="rId9"/>
    <p:sldLayoutId id="2147483699" r:id="rId10"/>
    <p:sldLayoutId id="2147483717" r:id="rId11"/>
    <p:sldLayoutId id="2147483694" r:id="rId12"/>
    <p:sldLayoutId id="2147483704" r:id="rId13"/>
    <p:sldLayoutId id="2147483713" r:id="rId14"/>
    <p:sldLayoutId id="2147483712" r:id="rId15"/>
    <p:sldLayoutId id="2147483690" r:id="rId16"/>
    <p:sldLayoutId id="2147483686" r:id="rId17"/>
    <p:sldLayoutId id="2147483703" r:id="rId18"/>
    <p:sldLayoutId id="2147483685" r:id="rId19"/>
    <p:sldLayoutId id="2147483700" r:id="rId20"/>
    <p:sldLayoutId id="2147483714" r:id="rId21"/>
    <p:sldLayoutId id="2147483716" r:id="rId22"/>
    <p:sldLayoutId id="2147483706" r:id="rId23"/>
    <p:sldLayoutId id="2147483710" r:id="rId24"/>
  </p:sldLayoutIdLst>
  <p:txStyles>
    <p:titleStyle>
      <a:lvl1pPr algn="l" defTabSz="914400" rtl="0" eaLnBrk="1" fontAlgn="base" latinLnBrk="0" hangingPunct="1">
        <a:lnSpc>
          <a:spcPct val="90000"/>
        </a:lnSpc>
        <a:spcBef>
          <a:spcPct val="0"/>
        </a:spcBef>
        <a:buNone/>
        <a:defRPr sz="4200" b="1" kern="1200">
          <a:solidFill>
            <a:schemeClr val="tx1"/>
          </a:solidFill>
          <a:latin typeface="+mj-lt"/>
          <a:ea typeface="+mj-ea"/>
          <a:cs typeface="+mj-cs"/>
        </a:defRPr>
      </a:lvl1pPr>
    </p:titleStyle>
    <p:bodyStyle>
      <a:lvl1pPr marL="457200" indent="-457200" algn="l" defTabSz="914400" rtl="0" eaLnBrk="1" latinLnBrk="0" hangingPunct="1">
        <a:lnSpc>
          <a:spcPct val="90000"/>
        </a:lnSpc>
        <a:spcBef>
          <a:spcPts val="1000"/>
        </a:spcBef>
        <a:buClr>
          <a:schemeClr val="accent1"/>
        </a:buClr>
        <a:buFont typeface="Arial" panose="020B0604020202020204" pitchFamily="34" charset="0"/>
        <a:buChar char="•"/>
        <a:defRPr sz="3000" kern="1200">
          <a:solidFill>
            <a:schemeClr val="tx1"/>
          </a:solidFill>
          <a:latin typeface="+mn-lt"/>
          <a:ea typeface="+mn-ea"/>
          <a:cs typeface="+mn-cs"/>
        </a:defRPr>
      </a:lvl1pPr>
      <a:lvl2pPr marL="914400" indent="-457200" algn="l" defTabSz="914400" rtl="0" eaLnBrk="1" latinLnBrk="0" hangingPunct="1">
        <a:lnSpc>
          <a:spcPct val="90000"/>
        </a:lnSpc>
        <a:spcBef>
          <a:spcPts val="500"/>
        </a:spcBef>
        <a:buClr>
          <a:schemeClr val="accent1"/>
        </a:buClr>
        <a:buFont typeface="Arial" panose="020B0604020202020204" pitchFamily="34" charset="0"/>
        <a:buChar char="•"/>
        <a:defRPr sz="26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Clr>
          <a:schemeClr val="accent1"/>
        </a:buClr>
        <a:buFont typeface="Arial" panose="020B0604020202020204" pitchFamily="34" charset="0"/>
        <a:buChar char="•"/>
        <a:defRPr sz="22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80" userDrawn="1">
          <p15:clr>
            <a:srgbClr val="F26B43"/>
          </p15:clr>
        </p15:guide>
        <p15:guide id="2" pos="31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1C6B2E-6FBF-A794-C86A-AFE69DA50D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F47D53A-8007-D260-123D-46CE45DD59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7" name="Date Placeholder 6">
            <a:extLst>
              <a:ext uri="{FF2B5EF4-FFF2-40B4-BE49-F238E27FC236}">
                <a16:creationId xmlns:a16="http://schemas.microsoft.com/office/drawing/2014/main" id="{F398A0EF-98AF-DE92-71E3-283A70ED6884}"/>
              </a:ext>
            </a:extLst>
          </p:cNvPr>
          <p:cNvSpPr>
            <a:spLocks noGrp="1"/>
          </p:cNvSpPr>
          <p:nvPr>
            <p:ph type="dt" sz="half" idx="2"/>
          </p:nvPr>
        </p:nvSpPr>
        <p:spPr>
          <a:xfrm>
            <a:off x="8610600" y="631190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545C08-5ABE-4FFA-9C40-031D53DA5121}" type="datetimeFigureOut">
              <a:rPr lang="en-US" smtClean="0"/>
              <a:pPr/>
              <a:t>9/13/2023</a:t>
            </a:fld>
            <a:endParaRPr lang="en-US"/>
          </a:p>
        </p:txBody>
      </p:sp>
    </p:spTree>
    <p:custDataLst>
      <p:tags r:id="rId24"/>
    </p:custDataLst>
    <p:extLst>
      <p:ext uri="{BB962C8B-B14F-4D97-AF65-F5344CB8AC3E}">
        <p14:creationId xmlns:p14="http://schemas.microsoft.com/office/powerpoint/2010/main" val="840303492"/>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1" r:id="rId3"/>
    <p:sldLayoutId id="2147483659" r:id="rId4"/>
    <p:sldLayoutId id="2147483650" r:id="rId5"/>
    <p:sldLayoutId id="2147483660" r:id="rId6"/>
    <p:sldLayoutId id="2147483652" r:id="rId7"/>
    <p:sldLayoutId id="2147483661" r:id="rId8"/>
    <p:sldLayoutId id="2147483653" r:id="rId9"/>
    <p:sldLayoutId id="2147483662" r:id="rId10"/>
    <p:sldLayoutId id="2147483654" r:id="rId11"/>
    <p:sldLayoutId id="2147483663" r:id="rId12"/>
    <p:sldLayoutId id="2147483655" r:id="rId13"/>
    <p:sldLayoutId id="2147483664" r:id="rId14"/>
    <p:sldLayoutId id="2147483665" r:id="rId15"/>
    <p:sldLayoutId id="2147483667" r:id="rId16"/>
    <p:sldLayoutId id="2147483668" r:id="rId17"/>
    <p:sldLayoutId id="2147483669" r:id="rId18"/>
    <p:sldLayoutId id="2147483720" r:id="rId19"/>
    <p:sldLayoutId id="2147483721" r:id="rId20"/>
    <p:sldLayoutId id="2147483722" r:id="rId21"/>
    <p:sldLayoutId id="2147483723" r:id="rId22"/>
  </p:sldLayoutIdLst>
  <p:txStyles>
    <p:titleStyle>
      <a:lvl1pPr algn="ctr" defTabSz="914400" rtl="0" eaLnBrk="1" latinLnBrk="0" hangingPunct="1">
        <a:lnSpc>
          <a:spcPct val="90000"/>
        </a:lnSpc>
        <a:spcBef>
          <a:spcPct val="0"/>
        </a:spcBef>
        <a:buNone/>
        <a:defRPr sz="3600" b="1" kern="1200">
          <a:solidFill>
            <a:srgbClr val="4B9CD3"/>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600" kern="1200">
          <a:solidFill>
            <a:srgbClr val="262626"/>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rgbClr val="262626"/>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Courier New" panose="02070309020205020404" pitchFamily="49" charset="0"/>
        <a:buChar char="o"/>
        <a:defRPr sz="2000" kern="1200">
          <a:solidFill>
            <a:srgbClr val="26262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B322A6-8F56-82CF-C3EE-D3EF2160AF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64227F6-E485-456B-6DCC-2A64328D9F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F7F73A-3AD5-C66E-1683-87A5DCA440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8EEB5E-AB72-4CA4-AC4D-21A7885D6887}" type="datetimeFigureOut">
              <a:rPr lang="en-US" smtClean="0"/>
              <a:t>9/13/2023</a:t>
            </a:fld>
            <a:endParaRPr lang="en-US"/>
          </a:p>
        </p:txBody>
      </p:sp>
      <p:sp>
        <p:nvSpPr>
          <p:cNvPr id="5" name="Footer Placeholder 4">
            <a:extLst>
              <a:ext uri="{FF2B5EF4-FFF2-40B4-BE49-F238E27FC236}">
                <a16:creationId xmlns:a16="http://schemas.microsoft.com/office/drawing/2014/main" id="{4C72B485-BEBF-C82B-7F5A-5CBDBE98B9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0204A30-200B-5316-6C55-C8FB62E76E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833C5B-9FD1-496B-9C01-ACE0D393F82F}" type="slidenum">
              <a:rPr lang="en-US" smtClean="0"/>
              <a:t>‹#›</a:t>
            </a:fld>
            <a:endParaRPr lang="en-US"/>
          </a:p>
        </p:txBody>
      </p:sp>
    </p:spTree>
    <p:extLst>
      <p:ext uri="{BB962C8B-B14F-4D97-AF65-F5344CB8AC3E}">
        <p14:creationId xmlns:p14="http://schemas.microsoft.com/office/powerpoint/2010/main" val="1103865852"/>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https://dmptool.org/" TargetMode="External"/><Relationship Id="rId2" Type="http://schemas.openxmlformats.org/officeDocument/2006/relationships/hyperlink" Target="https://cdlib.org/services/uc3/dmptool/" TargetMode="Externa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hyperlink" Target="https://www.med.unc.edu/corefacilities/rrt/" TargetMode="Externa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hyperlink" Target="mailto:kara_clissold@med.unc.edu" TargetMode="Externa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20.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8.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38.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38.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38.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0.xml"/></Relationships>
</file>

<file path=ppt/slides/_rels/slide2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38.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38.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8.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38.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8.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38.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5.xml.rels><?xml version="1.0" encoding="UTF-8" standalone="yes"?>
<Relationships xmlns="http://schemas.openxmlformats.org/package/2006/relationships"><Relationship Id="rId3" Type="http://schemas.openxmlformats.org/officeDocument/2006/relationships/hyperlink" Target="mailto:kraftmeg@unc.edu" TargetMode="External"/><Relationship Id="rId2" Type="http://schemas.openxmlformats.org/officeDocument/2006/relationships/hyperlink" Target="mailto:bwright1@email.unc.edu" TargetMode="External"/><Relationship Id="rId1" Type="http://schemas.openxmlformats.org/officeDocument/2006/relationships/slideLayout" Target="../slideLayouts/slideLayout38.xml"/><Relationship Id="rId5" Type="http://schemas.openxmlformats.org/officeDocument/2006/relationships/hyperlink" Target="mailto:coresupport@med.unc.edu" TargetMode="External"/><Relationship Id="rId4" Type="http://schemas.openxmlformats.org/officeDocument/2006/relationships/hyperlink" Target="mailto:michael_akridge@med.unc.edu"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mailto:nathan_blouin@unc.edu" TargetMode="External"/><Relationship Id="rId2" Type="http://schemas.openxmlformats.org/officeDocument/2006/relationships/slideLayout" Target="../slideLayouts/slideLayout43.xml"/><Relationship Id="rId1" Type="http://schemas.openxmlformats.org/officeDocument/2006/relationships/tags" Target="../tags/tag21.xml"/><Relationship Id="rId5" Type="http://schemas.openxmlformats.org/officeDocument/2006/relationships/image" Target="../media/image65.png"/><Relationship Id="rId4" Type="http://schemas.openxmlformats.org/officeDocument/2006/relationships/hyperlink" Target="mailto:rachedav@unc.edu"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44.xml"/></Relationships>
</file>

<file path=ppt/slides/_rels/slide3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4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45.xml"/></Relationships>
</file>

<file path=ppt/slides/_rels/slide41.xml.rels><?xml version="1.0" encoding="UTF-8" standalone="yes"?>
<Relationships xmlns="http://schemas.openxmlformats.org/package/2006/relationships"><Relationship Id="rId8" Type="http://schemas.openxmlformats.org/officeDocument/2006/relationships/diagramLayout" Target="../diagrams/layout13.xml"/><Relationship Id="rId3" Type="http://schemas.openxmlformats.org/officeDocument/2006/relationships/diagramLayout" Target="../diagrams/layout12.xml"/><Relationship Id="rId7" Type="http://schemas.openxmlformats.org/officeDocument/2006/relationships/diagramData" Target="../diagrams/data13.xml"/><Relationship Id="rId2" Type="http://schemas.openxmlformats.org/officeDocument/2006/relationships/diagramData" Target="../diagrams/data12.xml"/><Relationship Id="rId1" Type="http://schemas.openxmlformats.org/officeDocument/2006/relationships/slideLayout" Target="../slideLayouts/slideLayout35.xml"/><Relationship Id="rId6" Type="http://schemas.microsoft.com/office/2007/relationships/diagramDrawing" Target="../diagrams/drawing12.xml"/><Relationship Id="rId11" Type="http://schemas.microsoft.com/office/2007/relationships/diagramDrawing" Target="../diagrams/drawing13.xml"/><Relationship Id="rId5" Type="http://schemas.openxmlformats.org/officeDocument/2006/relationships/diagramColors" Target="../diagrams/colors12.xml"/><Relationship Id="rId10" Type="http://schemas.openxmlformats.org/officeDocument/2006/relationships/diagramColors" Target="../diagrams/colors13.xml"/><Relationship Id="rId4" Type="http://schemas.openxmlformats.org/officeDocument/2006/relationships/diagramQuickStyle" Target="../diagrams/quickStyle12.xml"/><Relationship Id="rId9" Type="http://schemas.openxmlformats.org/officeDocument/2006/relationships/diagramQuickStyle" Target="../diagrams/quickStyle13.xml"/></Relationships>
</file>

<file path=ppt/slides/_rels/slide42.xml.rels><?xml version="1.0" encoding="UTF-8" standalone="yes"?>
<Relationships xmlns="http://schemas.openxmlformats.org/package/2006/relationships"><Relationship Id="rId3" Type="http://schemas.openxmlformats.org/officeDocument/2006/relationships/hyperlink" Target="mailto:ord@unc.edu" TargetMode="External"/><Relationship Id="rId2" Type="http://schemas.openxmlformats.org/officeDocument/2006/relationships/image" Target="../media/image69.jpeg"/><Relationship Id="rId1" Type="http://schemas.openxmlformats.org/officeDocument/2006/relationships/slideLayout" Target="../slideLayouts/slideLayout46.xml"/><Relationship Id="rId5" Type="http://schemas.openxmlformats.org/officeDocument/2006/relationships/hyperlink" Target="mailto:rachedav@email.unc.edu" TargetMode="External"/><Relationship Id="rId4" Type="http://schemas.openxmlformats.org/officeDocument/2006/relationships/hyperlink" Target="mailto:nathan_blouin@unc.edu"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53.xml"/></Relationships>
</file>

<file path=ppt/slides/_rels/slide4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2.emf"/><Relationship Id="rId1" Type="http://schemas.openxmlformats.org/officeDocument/2006/relationships/slideLayout" Target="../slideLayouts/slideLayout53.xml"/></Relationships>
</file>

<file path=ppt/slides/_rels/slide4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xml"/><Relationship Id="rId1" Type="http://schemas.openxmlformats.org/officeDocument/2006/relationships/slideLayout" Target="../slideLayouts/slideLayout53.xml"/><Relationship Id="rId6" Type="http://schemas.openxmlformats.org/officeDocument/2006/relationships/image" Target="../media/image71.png"/><Relationship Id="rId5" Type="http://schemas.openxmlformats.org/officeDocument/2006/relationships/hyperlink" Target="http://openclipart.org/detail/75565/nota-con-sombra-by-nomade" TargetMode="External"/><Relationship Id="rId4" Type="http://schemas.microsoft.com/office/2007/relationships/hdphoto" Target="../media/hdphoto1.wdp"/></Relationships>
</file>

<file path=ppt/slides/_rels/slide46.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svg"/><Relationship Id="rId18" Type="http://schemas.openxmlformats.org/officeDocument/2006/relationships/image" Target="../media/image90.png"/><Relationship Id="rId3" Type="http://schemas.openxmlformats.org/officeDocument/2006/relationships/image" Target="../media/image75.png"/><Relationship Id="rId21" Type="http://schemas.openxmlformats.org/officeDocument/2006/relationships/image" Target="../media/image93.svg"/><Relationship Id="rId7" Type="http://schemas.openxmlformats.org/officeDocument/2006/relationships/image" Target="../media/image79.svg"/><Relationship Id="rId12" Type="http://schemas.openxmlformats.org/officeDocument/2006/relationships/image" Target="../media/image84.png"/><Relationship Id="rId17" Type="http://schemas.openxmlformats.org/officeDocument/2006/relationships/image" Target="../media/image89.svg"/><Relationship Id="rId2" Type="http://schemas.openxmlformats.org/officeDocument/2006/relationships/image" Target="../media/image74.png"/><Relationship Id="rId16" Type="http://schemas.openxmlformats.org/officeDocument/2006/relationships/image" Target="../media/image88.png"/><Relationship Id="rId20" Type="http://schemas.openxmlformats.org/officeDocument/2006/relationships/image" Target="../media/image92.png"/><Relationship Id="rId1" Type="http://schemas.openxmlformats.org/officeDocument/2006/relationships/slideLayout" Target="../slideLayouts/slideLayout53.xml"/><Relationship Id="rId6" Type="http://schemas.openxmlformats.org/officeDocument/2006/relationships/image" Target="../media/image78.png"/><Relationship Id="rId11" Type="http://schemas.openxmlformats.org/officeDocument/2006/relationships/image" Target="../media/image83.svg"/><Relationship Id="rId24" Type="http://schemas.openxmlformats.org/officeDocument/2006/relationships/image" Target="../media/image71.png"/><Relationship Id="rId5" Type="http://schemas.openxmlformats.org/officeDocument/2006/relationships/image" Target="../media/image77.svg"/><Relationship Id="rId15" Type="http://schemas.openxmlformats.org/officeDocument/2006/relationships/image" Target="../media/image87.svg"/><Relationship Id="rId23" Type="http://schemas.openxmlformats.org/officeDocument/2006/relationships/image" Target="../media/image95.svg"/><Relationship Id="rId10" Type="http://schemas.openxmlformats.org/officeDocument/2006/relationships/image" Target="../media/image82.png"/><Relationship Id="rId19" Type="http://schemas.openxmlformats.org/officeDocument/2006/relationships/image" Target="../media/image91.svg"/><Relationship Id="rId4" Type="http://schemas.openxmlformats.org/officeDocument/2006/relationships/image" Target="../media/image76.png"/><Relationship Id="rId9" Type="http://schemas.openxmlformats.org/officeDocument/2006/relationships/image" Target="../media/image81.svg"/><Relationship Id="rId14" Type="http://schemas.openxmlformats.org/officeDocument/2006/relationships/image" Target="../media/image86.png"/><Relationship Id="rId22" Type="http://schemas.openxmlformats.org/officeDocument/2006/relationships/image" Target="../media/image94.png"/></Relationships>
</file>

<file path=ppt/slides/_rels/slide47.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svg"/><Relationship Id="rId7" Type="http://schemas.openxmlformats.org/officeDocument/2006/relationships/image" Target="../media/image101.svg"/><Relationship Id="rId2" Type="http://schemas.openxmlformats.org/officeDocument/2006/relationships/image" Target="../media/image96.png"/><Relationship Id="rId1" Type="http://schemas.openxmlformats.org/officeDocument/2006/relationships/slideLayout" Target="../slideLayouts/slideLayout53.xml"/><Relationship Id="rId6" Type="http://schemas.openxmlformats.org/officeDocument/2006/relationships/image" Target="../media/image100.png"/><Relationship Id="rId5" Type="http://schemas.openxmlformats.org/officeDocument/2006/relationships/image" Target="../media/image99.svg"/><Relationship Id="rId4" Type="http://schemas.openxmlformats.org/officeDocument/2006/relationships/image" Target="../media/image98.png"/><Relationship Id="rId9" Type="http://schemas.openxmlformats.org/officeDocument/2006/relationships/image" Target="../media/image103.svg"/></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48.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49.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image" Target="../media/image104.emf"/><Relationship Id="rId1" Type="http://schemas.openxmlformats.org/officeDocument/2006/relationships/slideLayout" Target="../slideLayouts/slideLayout53.xml"/><Relationship Id="rId4" Type="http://schemas.openxmlformats.org/officeDocument/2006/relationships/image" Target="../media/image106.emf"/></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tiff"/><Relationship Id="rId1" Type="http://schemas.openxmlformats.org/officeDocument/2006/relationships/slideLayout" Target="../slideLayouts/slideLayout53.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svg"/></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54.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53.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emf"/><Relationship Id="rId1" Type="http://schemas.openxmlformats.org/officeDocument/2006/relationships/slideLayout" Target="../slideLayouts/slideLayout53.xml"/><Relationship Id="rId4" Type="http://schemas.openxmlformats.org/officeDocument/2006/relationships/image" Target="../media/image118.jpeg"/></Relationships>
</file>

<file path=ppt/slides/_rels/slide54.xml.rels><?xml version="1.0" encoding="UTF-8" standalone="yes"?>
<Relationships xmlns="http://schemas.openxmlformats.org/package/2006/relationships"><Relationship Id="rId8" Type="http://schemas.openxmlformats.org/officeDocument/2006/relationships/image" Target="../media/image125.jpeg"/><Relationship Id="rId3" Type="http://schemas.openxmlformats.org/officeDocument/2006/relationships/image" Target="../media/image120.emf"/><Relationship Id="rId7" Type="http://schemas.openxmlformats.org/officeDocument/2006/relationships/image" Target="../media/image124.emf"/><Relationship Id="rId2" Type="http://schemas.openxmlformats.org/officeDocument/2006/relationships/image" Target="../media/image119.emf"/><Relationship Id="rId1" Type="http://schemas.openxmlformats.org/officeDocument/2006/relationships/slideLayout" Target="../slideLayouts/slideLayout53.xml"/><Relationship Id="rId6" Type="http://schemas.openxmlformats.org/officeDocument/2006/relationships/image" Target="../media/image123.jpeg"/><Relationship Id="rId11" Type="http://schemas.openxmlformats.org/officeDocument/2006/relationships/image" Target="../media/image128.png"/><Relationship Id="rId5" Type="http://schemas.openxmlformats.org/officeDocument/2006/relationships/image" Target="../media/image122.jpeg"/><Relationship Id="rId10" Type="http://schemas.openxmlformats.org/officeDocument/2006/relationships/image" Target="../media/image127.jpeg"/><Relationship Id="rId4" Type="http://schemas.openxmlformats.org/officeDocument/2006/relationships/image" Target="../media/image121.emf"/><Relationship Id="rId9" Type="http://schemas.openxmlformats.org/officeDocument/2006/relationships/image" Target="../media/image126.png"/></Relationships>
</file>

<file path=ppt/slides/_rels/slide5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53.xml"/><Relationship Id="rId5" Type="http://schemas.openxmlformats.org/officeDocument/2006/relationships/image" Target="../media/image131.png"/><Relationship Id="rId4" Type="http://schemas.microsoft.com/office/2007/relationships/hdphoto" Target="../media/hdphoto2.wdp"/></Relationships>
</file>

<file path=ppt/slides/_rels/slide56.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53.xml"/><Relationship Id="rId5" Type="http://schemas.openxmlformats.org/officeDocument/2006/relationships/image" Target="../media/image135.png"/><Relationship Id="rId4" Type="http://schemas.openxmlformats.org/officeDocument/2006/relationships/image" Target="../media/image134.jpeg"/></Relationships>
</file>

<file path=ppt/slides/_rels/slide57.xml.rels><?xml version="1.0" encoding="UTF-8" standalone="yes"?>
<Relationships xmlns="http://schemas.openxmlformats.org/package/2006/relationships"><Relationship Id="rId3" Type="http://schemas.openxmlformats.org/officeDocument/2006/relationships/image" Target="../media/image137.jpeg"/><Relationship Id="rId7" Type="http://schemas.openxmlformats.org/officeDocument/2006/relationships/image" Target="../media/image141.png"/><Relationship Id="rId2" Type="http://schemas.openxmlformats.org/officeDocument/2006/relationships/image" Target="../media/image136.jpeg"/><Relationship Id="rId1" Type="http://schemas.openxmlformats.org/officeDocument/2006/relationships/slideLayout" Target="../slideLayouts/slideLayout53.xml"/><Relationship Id="rId6" Type="http://schemas.openxmlformats.org/officeDocument/2006/relationships/image" Target="../media/image140.png"/><Relationship Id="rId5" Type="http://schemas.openxmlformats.org/officeDocument/2006/relationships/image" Target="../media/image139.jpeg"/><Relationship Id="rId4" Type="http://schemas.openxmlformats.org/officeDocument/2006/relationships/image" Target="../media/image138.jpeg"/></Relationships>
</file>

<file path=ppt/slides/_rels/slide58.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53.xml"/></Relationships>
</file>

<file path=ppt/slides/_rels/slide59.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53.xml"/><Relationship Id="rId5" Type="http://schemas.openxmlformats.org/officeDocument/2006/relationships/image" Target="../media/image147.png"/><Relationship Id="rId4" Type="http://schemas.openxmlformats.org/officeDocument/2006/relationships/image" Target="../media/image14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49.png"/><Relationship Id="rId7" Type="http://schemas.openxmlformats.org/officeDocument/2006/relationships/image" Target="../media/image151.png"/><Relationship Id="rId2" Type="http://schemas.openxmlformats.org/officeDocument/2006/relationships/image" Target="../media/image148.png"/><Relationship Id="rId1" Type="http://schemas.openxmlformats.org/officeDocument/2006/relationships/slideLayout" Target="../slideLayouts/slideLayout53.xml"/><Relationship Id="rId6" Type="http://schemas.microsoft.com/office/2007/relationships/hdphoto" Target="../media/hdphoto4.wdp"/><Relationship Id="rId5" Type="http://schemas.openxmlformats.org/officeDocument/2006/relationships/image" Target="../media/image150.png"/><Relationship Id="rId4" Type="http://schemas.microsoft.com/office/2007/relationships/hdphoto" Target="../media/hdphoto3.wdp"/><Relationship Id="rId9" Type="http://schemas.openxmlformats.org/officeDocument/2006/relationships/image" Target="../media/image152.jpeg"/></Relationships>
</file>

<file path=ppt/slides/_rels/slide61.xml.rels><?xml version="1.0" encoding="UTF-8" standalone="yes"?>
<Relationships xmlns="http://schemas.openxmlformats.org/package/2006/relationships"><Relationship Id="rId3" Type="http://schemas.openxmlformats.org/officeDocument/2006/relationships/hyperlink" Target="mailto:rspeakman@unc.edu" TargetMode="External"/><Relationship Id="rId2" Type="http://schemas.openxmlformats.org/officeDocument/2006/relationships/hyperlink" Target="mailto:mireya.mckee@unc.edu" TargetMode="External"/><Relationship Id="rId1" Type="http://schemas.openxmlformats.org/officeDocument/2006/relationships/slideLayout" Target="../slideLayouts/slideLayout53.xml"/><Relationship Id="rId4" Type="http://schemas.openxmlformats.org/officeDocument/2006/relationships/image" Target="../media/image153.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hyperlink" Target="https://grants.nih.gov/grants/guide/notice-files/NOT-OD-21-013.html" TargetMode="Externa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8" Type="http://schemas.openxmlformats.org/officeDocument/2006/relationships/hyperlink" Target="https://sharing.nih.gov/data-management-and-sharing-policy/planning-and-budgeting-DMS/writing-a-data-management-and-sharing-plan#after" TargetMode="External"/><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65B05-3943-3045-81B5-F357A14C70FF}"/>
              </a:ext>
            </a:extLst>
          </p:cNvPr>
          <p:cNvSpPr>
            <a:spLocks noGrp="1"/>
          </p:cNvSpPr>
          <p:nvPr>
            <p:ph type="title"/>
          </p:nvPr>
        </p:nvSpPr>
        <p:spPr/>
        <p:txBody>
          <a:bodyPr/>
          <a:lstStyle/>
          <a:p>
            <a:r>
              <a:rPr lang="en-US"/>
              <a:t>Core Director Meeting</a:t>
            </a:r>
          </a:p>
        </p:txBody>
      </p:sp>
      <p:sp>
        <p:nvSpPr>
          <p:cNvPr id="3" name="Text Placeholder 2">
            <a:extLst>
              <a:ext uri="{FF2B5EF4-FFF2-40B4-BE49-F238E27FC236}">
                <a16:creationId xmlns:a16="http://schemas.microsoft.com/office/drawing/2014/main" id="{9FC099E4-8D02-0D4A-AD9F-29A8B871BCF9}"/>
              </a:ext>
            </a:extLst>
          </p:cNvPr>
          <p:cNvSpPr>
            <a:spLocks noGrp="1"/>
          </p:cNvSpPr>
          <p:nvPr>
            <p:ph type="body" idx="1"/>
          </p:nvPr>
        </p:nvSpPr>
        <p:spPr/>
        <p:txBody>
          <a:bodyPr/>
          <a:lstStyle/>
          <a:p>
            <a:r>
              <a:rPr lang="en-US"/>
              <a:t>September 2023</a:t>
            </a:r>
          </a:p>
        </p:txBody>
      </p:sp>
    </p:spTree>
    <p:extLst>
      <p:ext uri="{BB962C8B-B14F-4D97-AF65-F5344CB8AC3E}">
        <p14:creationId xmlns:p14="http://schemas.microsoft.com/office/powerpoint/2010/main" val="23883277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5DAE68C-D542-08F1-4B46-EFF69C7B1F6E}"/>
              </a:ext>
            </a:extLst>
          </p:cNvPr>
          <p:cNvSpPr>
            <a:spLocks noGrp="1"/>
          </p:cNvSpPr>
          <p:nvPr>
            <p:ph sz="quarter" idx="11"/>
          </p:nvPr>
        </p:nvSpPr>
        <p:spPr/>
        <p:txBody>
          <a:bodyPr>
            <a:normAutofit lnSpcReduction="10000"/>
          </a:bodyPr>
          <a:lstStyle/>
          <a:p>
            <a:pPr algn="l" rtl="0" fontAlgn="base">
              <a:buFont typeface="Arial" panose="020B0604020202020204" pitchFamily="34" charset="0"/>
              <a:buChar char="•"/>
            </a:pPr>
            <a:r>
              <a:rPr lang="en-US" sz="2400" b="0" i="0" u="none" strike="noStrike">
                <a:solidFill>
                  <a:srgbClr val="000000"/>
                </a:solidFill>
                <a:effectLst/>
                <a:latin typeface="Calibri" panose="020F0502020204030204" pitchFamily="34" charset="0"/>
              </a:rPr>
              <a:t>Is a free web-based form managed by the </a:t>
            </a:r>
            <a:r>
              <a:rPr lang="en-US" sz="2400" b="0" i="0" u="sng" strike="noStrike">
                <a:solidFill>
                  <a:srgbClr val="0563C1"/>
                </a:solidFill>
                <a:effectLst/>
                <a:latin typeface="Calibri" panose="020F0502020204030204" pitchFamily="34" charset="0"/>
                <a:hlinkClick r:id="rId2"/>
              </a:rPr>
              <a:t>California Digital Library</a:t>
            </a:r>
            <a:r>
              <a:rPr lang="en-US" sz="2400" b="0" i="0" u="none" strike="noStrike">
                <a:solidFill>
                  <a:srgbClr val="000000"/>
                </a:solidFill>
                <a:effectLst/>
                <a:latin typeface="Calibri" panose="020F0502020204030204" pitchFamily="34" charset="0"/>
              </a:rPr>
              <a:t> ​</a:t>
            </a:r>
            <a:endParaRPr lang="en-US" sz="2400" b="0" i="0" u="none" strike="noStrike">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2400" b="0" i="0" u="none" strike="noStrike">
                <a:solidFill>
                  <a:srgbClr val="000000"/>
                </a:solidFill>
                <a:effectLst/>
                <a:latin typeface="Calibri" panose="020F0502020204030204" pitchFamily="34" charset="0"/>
              </a:rPr>
              <a:t>Used by institutions around the world (82,235 users), updated based on user feedback: view example public plans​</a:t>
            </a:r>
            <a:endParaRPr lang="en-US" sz="2400" b="0" i="0" u="none" strike="noStrike">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2400" b="0" i="0" u="none" strike="noStrike">
                <a:solidFill>
                  <a:srgbClr val="000000"/>
                </a:solidFill>
                <a:effectLst/>
                <a:latin typeface="Calibri" panose="020F0502020204030204" pitchFamily="34" charset="0"/>
              </a:rPr>
              <a:t>Provides guidance from NIH and your institution, suggested answers, and additional resources for each part of the plan​</a:t>
            </a:r>
            <a:endParaRPr lang="en-US" sz="2400" b="0" i="0" u="none" strike="noStrike">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2400" b="0" i="0" u="none" strike="noStrike">
                <a:solidFill>
                  <a:srgbClr val="000000"/>
                </a:solidFill>
                <a:effectLst/>
                <a:latin typeface="Calibri" panose="020F0502020204030204" pitchFamily="34" charset="0"/>
              </a:rPr>
              <a:t>Also has templates for other federal and private funders (i.e. NSF)​</a:t>
            </a:r>
            <a:endParaRPr lang="en-US" sz="2400" b="0" i="0" u="none" strike="noStrike">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2400" b="0" i="0" u="none" strike="noStrike">
                <a:solidFill>
                  <a:srgbClr val="000000"/>
                </a:solidFill>
                <a:effectLst/>
                <a:latin typeface="Calibri" panose="020F0502020204030204" pitchFamily="34" charset="0"/>
              </a:rPr>
              <a:t>Machine actionable DMP  - allows for automated exchange of information about your research by connecting to ORCID </a:t>
            </a:r>
            <a:r>
              <a:rPr lang="en-US" sz="2400" b="0" i="0" u="none" strike="noStrike" err="1">
                <a:solidFill>
                  <a:srgbClr val="000000"/>
                </a:solidFill>
                <a:effectLst/>
                <a:latin typeface="Calibri" panose="020F0502020204030204" pitchFamily="34" charset="0"/>
              </a:rPr>
              <a:t>iD</a:t>
            </a:r>
            <a:r>
              <a:rPr lang="en-US" sz="2400" b="0" i="0" u="none" strike="noStrike">
                <a:solidFill>
                  <a:srgbClr val="000000"/>
                </a:solidFill>
                <a:effectLst/>
                <a:latin typeface="Calibri" panose="020F0502020204030204" pitchFamily="34" charset="0"/>
              </a:rPr>
              <a:t> (useful for funded projects, tracking over time)</a:t>
            </a:r>
          </a:p>
          <a:p>
            <a:pPr algn="l" rtl="0" fontAlgn="base">
              <a:buFont typeface="Arial" panose="020B0604020202020204" pitchFamily="34" charset="0"/>
              <a:buChar char="•"/>
            </a:pPr>
            <a:r>
              <a:rPr lang="en-US" sz="2400" b="0" i="0" u="none" strike="noStrike">
                <a:solidFill>
                  <a:srgbClr val="000000"/>
                </a:solidFill>
                <a:effectLst/>
                <a:latin typeface="Calibri" panose="020F0502020204030204" pitchFamily="34" charset="0"/>
                <a:cs typeface="Calibri" panose="020F0502020204030204" pitchFamily="34" charset="0"/>
                <a:hlinkClick r:id="rId3"/>
              </a:rPr>
              <a:t>https://dmptool.org</a:t>
            </a:r>
            <a:r>
              <a:rPr lang="en-US" sz="2400" b="0" i="0" u="none" strike="noStrike">
                <a:solidFill>
                  <a:srgbClr val="000000"/>
                </a:solidFill>
                <a:effectLst/>
                <a:latin typeface="Calibri" panose="020F0502020204030204" pitchFamily="34" charset="0"/>
                <a:cs typeface="Calibri" panose="020F0502020204030204" pitchFamily="34" charset="0"/>
              </a:rPr>
              <a:t>	Sign in with SSO; UNC has an institutional account</a:t>
            </a:r>
          </a:p>
          <a:p>
            <a:pPr marL="0" indent="0">
              <a:buNone/>
            </a:pPr>
            <a:endParaRPr lang="en-US" sz="2400"/>
          </a:p>
        </p:txBody>
      </p:sp>
      <p:sp>
        <p:nvSpPr>
          <p:cNvPr id="3" name="Title 2">
            <a:extLst>
              <a:ext uri="{FF2B5EF4-FFF2-40B4-BE49-F238E27FC236}">
                <a16:creationId xmlns:a16="http://schemas.microsoft.com/office/drawing/2014/main" id="{ED62C4EF-D519-4B0A-28DF-E447C3C5AE12}"/>
              </a:ext>
            </a:extLst>
          </p:cNvPr>
          <p:cNvSpPr>
            <a:spLocks noGrp="1"/>
          </p:cNvSpPr>
          <p:nvPr>
            <p:ph type="title"/>
          </p:nvPr>
        </p:nvSpPr>
        <p:spPr/>
        <p:txBody>
          <a:bodyPr/>
          <a:lstStyle/>
          <a:p>
            <a:r>
              <a:rPr lang="en-US"/>
              <a:t>DMP Tool</a:t>
            </a:r>
          </a:p>
        </p:txBody>
      </p:sp>
    </p:spTree>
    <p:extLst>
      <p:ext uri="{BB962C8B-B14F-4D97-AF65-F5344CB8AC3E}">
        <p14:creationId xmlns:p14="http://schemas.microsoft.com/office/powerpoint/2010/main" val="36479236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17C1D1D-07CC-50BF-A33C-54096E81EDE3}"/>
              </a:ext>
            </a:extLst>
          </p:cNvPr>
          <p:cNvSpPr>
            <a:spLocks noGrp="1"/>
          </p:cNvSpPr>
          <p:nvPr>
            <p:ph sz="quarter" idx="11"/>
          </p:nvPr>
        </p:nvSpPr>
        <p:spPr>
          <a:xfrm>
            <a:off x="502919" y="1714575"/>
            <a:ext cx="10697913" cy="3899250"/>
          </a:xfrm>
        </p:spPr>
        <p:txBody>
          <a:bodyPr vert="horz" lIns="91440" tIns="45720" rIns="91440" bIns="45720" rtlCol="0" anchor="t">
            <a:normAutofit fontScale="85000" lnSpcReduction="10000"/>
          </a:bodyPr>
          <a:lstStyle/>
          <a:p>
            <a:r>
              <a:rPr lang="en-US"/>
              <a:t>Thank you!</a:t>
            </a:r>
          </a:p>
          <a:p>
            <a:endParaRPr lang="en-US"/>
          </a:p>
          <a:p>
            <a:r>
              <a:rPr lang="en-US"/>
              <a:t>UNC Chapel Hill is the standard for developing rigor and reproducibility statements within the ABRF core community.  The ORT R&amp;R template has been posted on the ABRF website and published in a recent JBT manuscript </a:t>
            </a:r>
          </a:p>
          <a:p>
            <a:endParaRPr lang="en-US"/>
          </a:p>
          <a:p>
            <a:r>
              <a:rPr lang="en-US"/>
              <a:t>If you are a new core director, are updating your website, or need to add a rigor and reproducibility statement to your website, please visit: </a:t>
            </a:r>
            <a:endParaRPr lang="en-US">
              <a:ea typeface="+mn-lt"/>
              <a:cs typeface="+mn-lt"/>
            </a:endParaRPr>
          </a:p>
          <a:p>
            <a:pPr lvl="1"/>
            <a:r>
              <a:rPr lang="en-US">
                <a:ea typeface="+mn-lt"/>
                <a:cs typeface="+mn-lt"/>
                <a:hlinkClick r:id="rId2"/>
              </a:rPr>
              <a:t>https://www.med.unc.edu/corefacilities/rrt/</a:t>
            </a:r>
            <a:endParaRPr lang="en-US">
              <a:ea typeface="+mn-lt"/>
              <a:cs typeface="+mn-lt"/>
            </a:endParaRPr>
          </a:p>
          <a:p>
            <a:pPr marL="457200" lvl="1" indent="0">
              <a:buNone/>
            </a:pPr>
            <a:endParaRPr lang="en-US"/>
          </a:p>
        </p:txBody>
      </p:sp>
      <p:sp>
        <p:nvSpPr>
          <p:cNvPr id="4" name="Title 3">
            <a:extLst>
              <a:ext uri="{FF2B5EF4-FFF2-40B4-BE49-F238E27FC236}">
                <a16:creationId xmlns:a16="http://schemas.microsoft.com/office/drawing/2014/main" id="{4578A167-38D5-CD70-3D77-E7AE1F1D17DF}"/>
              </a:ext>
            </a:extLst>
          </p:cNvPr>
          <p:cNvSpPr>
            <a:spLocks noGrp="1"/>
          </p:cNvSpPr>
          <p:nvPr>
            <p:ph type="title"/>
          </p:nvPr>
        </p:nvSpPr>
        <p:spPr/>
        <p:txBody>
          <a:bodyPr/>
          <a:lstStyle/>
          <a:p>
            <a:r>
              <a:rPr lang="en-US"/>
              <a:t>Rigor and Reproducibility</a:t>
            </a:r>
          </a:p>
        </p:txBody>
      </p:sp>
    </p:spTree>
    <p:extLst>
      <p:ext uri="{BB962C8B-B14F-4D97-AF65-F5344CB8AC3E}">
        <p14:creationId xmlns:p14="http://schemas.microsoft.com/office/powerpoint/2010/main" val="30196760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EDA154C-4D5B-2EB4-66BC-4E4CFA949C25}"/>
              </a:ext>
            </a:extLst>
          </p:cNvPr>
          <p:cNvSpPr>
            <a:spLocks noGrp="1"/>
          </p:cNvSpPr>
          <p:nvPr>
            <p:ph sz="quarter" idx="11"/>
          </p:nvPr>
        </p:nvSpPr>
        <p:spPr/>
        <p:txBody>
          <a:bodyPr/>
          <a:lstStyle/>
          <a:p>
            <a:r>
              <a:rPr lang="en-US"/>
              <a:t>Thank you for all who attended, presented, and assisted in making this meeting successful!</a:t>
            </a:r>
          </a:p>
          <a:p>
            <a:r>
              <a:rPr lang="en-US"/>
              <a:t>If you enjoyed MAD </a:t>
            </a:r>
            <a:r>
              <a:rPr lang="en-US" err="1"/>
              <a:t>SSCi</a:t>
            </a:r>
            <a:r>
              <a:rPr lang="en-US"/>
              <a:t>, please consider attending again next year (Rutgers University, NJ) or attending the national ABRF meeting ( Minneapolis, MN)</a:t>
            </a:r>
          </a:p>
          <a:p>
            <a:pPr lvl="1"/>
            <a:r>
              <a:rPr lang="en-US"/>
              <a:t>Expenses for conferences can be built into your rates, ORT/CFAC can also provide funding for conference attendance.</a:t>
            </a:r>
          </a:p>
          <a:p>
            <a:pPr lvl="1"/>
            <a:r>
              <a:rPr lang="en-US"/>
              <a:t>Have an idea for future sessions? </a:t>
            </a:r>
            <a:r>
              <a:rPr lang="en-US" err="1"/>
              <a:t>oc@maddsci.abrf.org</a:t>
            </a:r>
            <a:endParaRPr lang="en-US"/>
          </a:p>
        </p:txBody>
      </p:sp>
      <p:sp>
        <p:nvSpPr>
          <p:cNvPr id="3" name="Title 2">
            <a:extLst>
              <a:ext uri="{FF2B5EF4-FFF2-40B4-BE49-F238E27FC236}">
                <a16:creationId xmlns:a16="http://schemas.microsoft.com/office/drawing/2014/main" id="{C6C5F66B-4F5D-5082-502A-B29FECC882CF}"/>
              </a:ext>
            </a:extLst>
          </p:cNvPr>
          <p:cNvSpPr>
            <a:spLocks noGrp="1"/>
          </p:cNvSpPr>
          <p:nvPr>
            <p:ph type="title"/>
          </p:nvPr>
        </p:nvSpPr>
        <p:spPr/>
        <p:txBody>
          <a:bodyPr/>
          <a:lstStyle/>
          <a:p>
            <a:r>
              <a:rPr lang="en-US"/>
              <a:t>MAD </a:t>
            </a:r>
            <a:r>
              <a:rPr lang="en-US" err="1"/>
              <a:t>SSCi</a:t>
            </a:r>
            <a:r>
              <a:rPr lang="en-US"/>
              <a:t> </a:t>
            </a:r>
          </a:p>
        </p:txBody>
      </p:sp>
    </p:spTree>
    <p:extLst>
      <p:ext uri="{BB962C8B-B14F-4D97-AF65-F5344CB8AC3E}">
        <p14:creationId xmlns:p14="http://schemas.microsoft.com/office/powerpoint/2010/main" val="10441709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527BEF-1C0D-697F-1B5D-B1ECB356080D}"/>
              </a:ext>
            </a:extLst>
          </p:cNvPr>
          <p:cNvSpPr>
            <a:spLocks noGrp="1"/>
          </p:cNvSpPr>
          <p:nvPr>
            <p:ph sz="quarter" idx="11"/>
          </p:nvPr>
        </p:nvSpPr>
        <p:spPr>
          <a:xfrm>
            <a:off x="502920" y="1714500"/>
            <a:ext cx="11186160" cy="4889799"/>
          </a:xfrm>
        </p:spPr>
        <p:txBody>
          <a:bodyPr vert="horz" lIns="91440" tIns="45720" rIns="91440" bIns="45720" rtlCol="0" anchor="t">
            <a:normAutofit fontScale="92500" lnSpcReduction="20000"/>
          </a:bodyPr>
          <a:lstStyle/>
          <a:p>
            <a:r>
              <a:rPr lang="en-US" i="1"/>
              <a:t>“Knowledge is power”</a:t>
            </a:r>
          </a:p>
          <a:p>
            <a:pPr lvl="1"/>
            <a:r>
              <a:rPr lang="en-US"/>
              <a:t>What is the expected lifecycle of your equipment? Will it need replacement sooner due to heavy usage, pace of technological development, etc.?</a:t>
            </a:r>
          </a:p>
          <a:p>
            <a:r>
              <a:rPr lang="en-US"/>
              <a:t>Develop a plan</a:t>
            </a:r>
          </a:p>
          <a:p>
            <a:pPr lvl="1"/>
            <a:r>
              <a:rPr lang="en-US"/>
              <a:t>CFAC </a:t>
            </a:r>
            <a:r>
              <a:rPr lang="en-US" b="1"/>
              <a:t>Emergency </a:t>
            </a:r>
            <a:r>
              <a:rPr lang="en-US"/>
              <a:t>funds </a:t>
            </a:r>
            <a:r>
              <a:rPr lang="en-US" u="sng"/>
              <a:t>should not be </a:t>
            </a:r>
            <a:r>
              <a:rPr lang="en-US"/>
              <a:t>the planned financial avenue when you know your instrumentation is reaching or has surpassed its end of life.</a:t>
            </a:r>
          </a:p>
          <a:p>
            <a:pPr lvl="1"/>
            <a:r>
              <a:rPr lang="en-US"/>
              <a:t>CFAC Fall/Spring RFAs </a:t>
            </a:r>
            <a:r>
              <a:rPr lang="en-US" u="sng"/>
              <a:t>can be </a:t>
            </a:r>
            <a:r>
              <a:rPr lang="en-US"/>
              <a:t>an avenue to replace aging instrumentation.</a:t>
            </a:r>
          </a:p>
          <a:p>
            <a:pPr lvl="1"/>
            <a:r>
              <a:rPr lang="en-US"/>
              <a:t>Cost-shares, either for grants or with other internal entities, can be submitted alongside RFAs, or submitted at other strategic timepoints to coordinate with cost-share requests that go through the OVCR. </a:t>
            </a:r>
          </a:p>
          <a:p>
            <a:pPr lvl="1"/>
            <a:r>
              <a:rPr lang="en-US"/>
              <a:t>NCBC, NIH S10 or R24, NSF, DoD DURIP, etc.</a:t>
            </a:r>
          </a:p>
          <a:p>
            <a:pPr lvl="1"/>
            <a:r>
              <a:rPr lang="en-US">
                <a:solidFill>
                  <a:schemeClr val="accent4"/>
                </a:solidFill>
              </a:rPr>
              <a:t>NCBC IIG grant deadline is October 3, 2023</a:t>
            </a:r>
          </a:p>
          <a:p>
            <a:r>
              <a:rPr lang="en-US"/>
              <a:t>Communicate early</a:t>
            </a:r>
          </a:p>
          <a:p>
            <a:pPr lvl="1"/>
            <a:r>
              <a:rPr lang="en-US"/>
              <a:t>Let ORT or your CFAC representative know what your needs are or will be if you plan to use a CFAC funding mechanism (even matching funds). </a:t>
            </a:r>
          </a:p>
        </p:txBody>
      </p:sp>
      <p:sp>
        <p:nvSpPr>
          <p:cNvPr id="3" name="Title 2">
            <a:extLst>
              <a:ext uri="{FF2B5EF4-FFF2-40B4-BE49-F238E27FC236}">
                <a16:creationId xmlns:a16="http://schemas.microsoft.com/office/drawing/2014/main" id="{EAF75C40-1B7A-8319-C8D7-445DFEAFA088}"/>
              </a:ext>
            </a:extLst>
          </p:cNvPr>
          <p:cNvSpPr>
            <a:spLocks noGrp="1"/>
          </p:cNvSpPr>
          <p:nvPr>
            <p:ph type="title"/>
          </p:nvPr>
        </p:nvSpPr>
        <p:spPr/>
        <p:txBody>
          <a:bodyPr/>
          <a:lstStyle/>
          <a:p>
            <a:r>
              <a:rPr lang="en-US"/>
              <a:t>Planning for Instrumentation Needs and Lifecycles</a:t>
            </a:r>
          </a:p>
        </p:txBody>
      </p:sp>
    </p:spTree>
    <p:extLst>
      <p:ext uri="{BB962C8B-B14F-4D97-AF65-F5344CB8AC3E}">
        <p14:creationId xmlns:p14="http://schemas.microsoft.com/office/powerpoint/2010/main" val="38824017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F0AF83B-A144-0296-13B5-7E8B7BDEB2F6}"/>
              </a:ext>
            </a:extLst>
          </p:cNvPr>
          <p:cNvSpPr>
            <a:spLocks noGrp="1"/>
          </p:cNvSpPr>
          <p:nvPr>
            <p:ph sz="quarter" idx="11"/>
          </p:nvPr>
        </p:nvSpPr>
        <p:spPr/>
        <p:txBody>
          <a:bodyPr vert="horz" lIns="91440" tIns="45720" rIns="91440" bIns="45720" rtlCol="0" anchor="t">
            <a:noAutofit/>
          </a:bodyPr>
          <a:lstStyle/>
          <a:p>
            <a:pPr marL="0" indent="0">
              <a:buNone/>
            </a:pPr>
            <a:r>
              <a:rPr lang="en-US" sz="2400" b="1"/>
              <a:t>October 12, 2023, 12-1:30pm</a:t>
            </a:r>
            <a:endParaRPr lang="en-US" sz="2400"/>
          </a:p>
          <a:p>
            <a:r>
              <a:rPr lang="en-US" sz="2400">
                <a:ea typeface="+mn-lt"/>
                <a:cs typeface="+mn-lt"/>
              </a:rPr>
              <a:t>Roundtable discussion with your peer core directors who have successfully submitted grant applications as well as a PI who has participated in the NIH S10 study sections. They will present their own grants as case studies and discuss tips and tricks, timelines, how to secure matching funds, and more</a:t>
            </a:r>
          </a:p>
          <a:p>
            <a:pPr lvl="1"/>
            <a:r>
              <a:rPr lang="en-US" sz="2400"/>
              <a:t>Ashutosh Tripathy, Pablo Ariel, Josh Chen, Brandie Ehrmann, Paul Maddox</a:t>
            </a:r>
          </a:p>
          <a:p>
            <a:r>
              <a:rPr lang="en-US" sz="2400"/>
              <a:t>In person meeting - lunch will be provided. Open to core directors and stakeholders across all schools. RSVPs will be required - keep an eye out for a meeting invitation. </a:t>
            </a:r>
          </a:p>
          <a:p>
            <a:r>
              <a:rPr lang="en-US" sz="2400"/>
              <a:t>Please attend if you are planning or considering submitting an instrumentation grant (NCBC, NIH, NSF, DoD)</a:t>
            </a:r>
          </a:p>
          <a:p>
            <a:endParaRPr lang="en-US" sz="2400"/>
          </a:p>
          <a:p>
            <a:endParaRPr lang="en-US" sz="2400"/>
          </a:p>
        </p:txBody>
      </p:sp>
      <p:sp>
        <p:nvSpPr>
          <p:cNvPr id="3" name="Title 2">
            <a:extLst>
              <a:ext uri="{FF2B5EF4-FFF2-40B4-BE49-F238E27FC236}">
                <a16:creationId xmlns:a16="http://schemas.microsoft.com/office/drawing/2014/main" id="{8EF4540E-936E-CFCC-EBD5-AC972FEB074A}"/>
              </a:ext>
            </a:extLst>
          </p:cNvPr>
          <p:cNvSpPr>
            <a:spLocks noGrp="1"/>
          </p:cNvSpPr>
          <p:nvPr>
            <p:ph type="title"/>
          </p:nvPr>
        </p:nvSpPr>
        <p:spPr/>
        <p:txBody>
          <a:bodyPr/>
          <a:lstStyle/>
          <a:p>
            <a:r>
              <a:rPr lang="en-US"/>
              <a:t>Instrumentation Grant Panel</a:t>
            </a:r>
          </a:p>
        </p:txBody>
      </p:sp>
    </p:spTree>
    <p:extLst>
      <p:ext uri="{BB962C8B-B14F-4D97-AF65-F5344CB8AC3E}">
        <p14:creationId xmlns:p14="http://schemas.microsoft.com/office/powerpoint/2010/main" val="31985842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415F7E6-15E1-4BC5-5768-76662D33AB59}"/>
              </a:ext>
            </a:extLst>
          </p:cNvPr>
          <p:cNvSpPr>
            <a:spLocks noGrp="1"/>
          </p:cNvSpPr>
          <p:nvPr>
            <p:ph sz="quarter" idx="11"/>
          </p:nvPr>
        </p:nvSpPr>
        <p:spPr/>
        <p:txBody>
          <a:bodyPr vert="horz" lIns="91440" tIns="45720" rIns="91440" bIns="45720" rtlCol="0" anchor="t">
            <a:normAutofit lnSpcReduction="10000"/>
          </a:bodyPr>
          <a:lstStyle/>
          <a:p>
            <a:r>
              <a:rPr lang="en-US"/>
              <a:t>Several core directors expressed interest in peer mentoring and networking events</a:t>
            </a:r>
          </a:p>
          <a:p>
            <a:endParaRPr lang="en-US"/>
          </a:p>
          <a:p>
            <a:r>
              <a:rPr lang="en-US"/>
              <a:t>We will be hosting a small-group session 11/13/2023 to brainstorm what this would look like. If you would like to participate in the organization and structure of this mentorship opportunity please reach out to Kara Clissold (</a:t>
            </a:r>
            <a:r>
              <a:rPr lang="en-US">
                <a:hlinkClick r:id="rId2"/>
              </a:rPr>
              <a:t>kara_clissold@med.unc.edu</a:t>
            </a:r>
            <a:r>
              <a:rPr lang="en-US"/>
              <a:t>) </a:t>
            </a:r>
          </a:p>
          <a:p>
            <a:r>
              <a:rPr lang="en-US"/>
              <a:t>Aim to begin events in January 2024</a:t>
            </a:r>
          </a:p>
          <a:p>
            <a:endParaRPr lang="en-US"/>
          </a:p>
        </p:txBody>
      </p:sp>
      <p:sp>
        <p:nvSpPr>
          <p:cNvPr id="3" name="Title 2">
            <a:extLst>
              <a:ext uri="{FF2B5EF4-FFF2-40B4-BE49-F238E27FC236}">
                <a16:creationId xmlns:a16="http://schemas.microsoft.com/office/drawing/2014/main" id="{27E3D873-ECD5-5798-B21A-65EE896A505A}"/>
              </a:ext>
            </a:extLst>
          </p:cNvPr>
          <p:cNvSpPr>
            <a:spLocks noGrp="1"/>
          </p:cNvSpPr>
          <p:nvPr>
            <p:ph type="title"/>
          </p:nvPr>
        </p:nvSpPr>
        <p:spPr/>
        <p:txBody>
          <a:bodyPr/>
          <a:lstStyle/>
          <a:p>
            <a:r>
              <a:rPr lang="en-US"/>
              <a:t>Peer Mentoring </a:t>
            </a:r>
          </a:p>
        </p:txBody>
      </p:sp>
    </p:spTree>
    <p:extLst>
      <p:ext uri="{BB962C8B-B14F-4D97-AF65-F5344CB8AC3E}">
        <p14:creationId xmlns:p14="http://schemas.microsoft.com/office/powerpoint/2010/main" val="14144324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BCE12B3-3E21-6249-1E1F-E9B8F0677A25}"/>
              </a:ext>
            </a:extLst>
          </p:cNvPr>
          <p:cNvSpPr>
            <a:spLocks noGrp="1"/>
          </p:cNvSpPr>
          <p:nvPr>
            <p:ph sz="quarter" idx="11"/>
          </p:nvPr>
        </p:nvSpPr>
        <p:spPr/>
        <p:txBody>
          <a:bodyPr vert="horz" lIns="91440" tIns="45720" rIns="91440" bIns="45720" rtlCol="0" anchor="t">
            <a:noAutofit/>
          </a:bodyPr>
          <a:lstStyle/>
          <a:p>
            <a:r>
              <a:rPr lang="en-US" sz="2400"/>
              <a:t>Chris presented a poster outlining our comprehensive search strategy at the 2022 ABRF meeting in Boston</a:t>
            </a:r>
          </a:p>
          <a:p>
            <a:endParaRPr lang="en-US" sz="2400"/>
          </a:p>
          <a:p>
            <a:r>
              <a:rPr lang="en-US" sz="2400"/>
              <a:t>We are working on a sustainable, AI-database driven tool for acknowledgment tracking with a reporting feature that could be used campus-wide. In the meantime, we are continuing to collect historic acknowledgment data for our cores and the search terms we discover will be used to drive the AI software. Thank you to those who have helped us amass this data.</a:t>
            </a:r>
          </a:p>
          <a:p>
            <a:endParaRPr lang="en-US" sz="2400"/>
          </a:p>
          <a:p>
            <a:r>
              <a:rPr lang="en-US" sz="2400"/>
              <a:t>If you need assistance with acknowledgment tracking for grant reporting or other needs please reach out to Kara (kara_clissold@med.unc.edu)</a:t>
            </a:r>
          </a:p>
        </p:txBody>
      </p:sp>
      <p:sp>
        <p:nvSpPr>
          <p:cNvPr id="3" name="Title 2">
            <a:extLst>
              <a:ext uri="{FF2B5EF4-FFF2-40B4-BE49-F238E27FC236}">
                <a16:creationId xmlns:a16="http://schemas.microsoft.com/office/drawing/2014/main" id="{9F456994-DBC5-957E-C993-13FEF74B12CB}"/>
              </a:ext>
            </a:extLst>
          </p:cNvPr>
          <p:cNvSpPr>
            <a:spLocks noGrp="1"/>
          </p:cNvSpPr>
          <p:nvPr>
            <p:ph type="title"/>
          </p:nvPr>
        </p:nvSpPr>
        <p:spPr/>
        <p:txBody>
          <a:bodyPr/>
          <a:lstStyle/>
          <a:p>
            <a:r>
              <a:rPr lang="en-US"/>
              <a:t>Acknowledgment Tracking Update</a:t>
            </a:r>
          </a:p>
        </p:txBody>
      </p:sp>
    </p:spTree>
    <p:extLst>
      <p:ext uri="{BB962C8B-B14F-4D97-AF65-F5344CB8AC3E}">
        <p14:creationId xmlns:p14="http://schemas.microsoft.com/office/powerpoint/2010/main" val="9115642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F0A5A01-315E-00FC-6CCE-AE218040E278}"/>
              </a:ext>
            </a:extLst>
          </p:cNvPr>
          <p:cNvSpPr>
            <a:spLocks noGrp="1"/>
          </p:cNvSpPr>
          <p:nvPr>
            <p:ph sz="quarter" idx="11"/>
          </p:nvPr>
        </p:nvSpPr>
        <p:spPr/>
        <p:txBody>
          <a:bodyPr vert="horz" lIns="91440" tIns="45720" rIns="91440" bIns="45720" rtlCol="0" anchor="t">
            <a:normAutofit/>
          </a:bodyPr>
          <a:lstStyle/>
          <a:p>
            <a:endParaRPr lang="en-US"/>
          </a:p>
          <a:p>
            <a:endParaRPr lang="en-US"/>
          </a:p>
        </p:txBody>
      </p:sp>
      <p:sp>
        <p:nvSpPr>
          <p:cNvPr id="3" name="Title 2">
            <a:extLst>
              <a:ext uri="{FF2B5EF4-FFF2-40B4-BE49-F238E27FC236}">
                <a16:creationId xmlns:a16="http://schemas.microsoft.com/office/drawing/2014/main" id="{9360278B-7D93-0964-3EBB-010805C04C57}"/>
              </a:ext>
            </a:extLst>
          </p:cNvPr>
          <p:cNvSpPr>
            <a:spLocks noGrp="1"/>
          </p:cNvSpPr>
          <p:nvPr>
            <p:ph type="title"/>
          </p:nvPr>
        </p:nvSpPr>
        <p:spPr/>
        <p:txBody>
          <a:bodyPr/>
          <a:lstStyle/>
          <a:p>
            <a:r>
              <a:rPr lang="en-US"/>
              <a:t>Acknowledgment Tracking Data</a:t>
            </a:r>
          </a:p>
        </p:txBody>
      </p:sp>
      <p:pic>
        <p:nvPicPr>
          <p:cNvPr id="5" name="Picture 4" descr="A graph with blue and white bars&#10;&#10;Description automatically generated">
            <a:extLst>
              <a:ext uri="{FF2B5EF4-FFF2-40B4-BE49-F238E27FC236}">
                <a16:creationId xmlns:a16="http://schemas.microsoft.com/office/drawing/2014/main" id="{B82A1C8F-26BE-BDCA-879D-872AF568D4C1}"/>
              </a:ext>
            </a:extLst>
          </p:cNvPr>
          <p:cNvPicPr>
            <a:picLocks noChangeAspect="1"/>
          </p:cNvPicPr>
          <p:nvPr/>
        </p:nvPicPr>
        <p:blipFill>
          <a:blip r:embed="rId2"/>
          <a:stretch>
            <a:fillRect/>
          </a:stretch>
        </p:blipFill>
        <p:spPr>
          <a:xfrm>
            <a:off x="284922" y="2009778"/>
            <a:ext cx="11909286" cy="4174704"/>
          </a:xfrm>
          <a:prstGeom prst="rect">
            <a:avLst/>
          </a:prstGeom>
        </p:spPr>
      </p:pic>
    </p:spTree>
    <p:extLst>
      <p:ext uri="{BB962C8B-B14F-4D97-AF65-F5344CB8AC3E}">
        <p14:creationId xmlns:p14="http://schemas.microsoft.com/office/powerpoint/2010/main" val="245521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map of the world with blue pins&#10;&#10;Description automatically generated">
            <a:extLst>
              <a:ext uri="{FF2B5EF4-FFF2-40B4-BE49-F238E27FC236}">
                <a16:creationId xmlns:a16="http://schemas.microsoft.com/office/drawing/2014/main" id="{E0FC8B1E-6011-E0CD-8B29-98131D60B3B3}"/>
              </a:ext>
            </a:extLst>
          </p:cNvPr>
          <p:cNvPicPr>
            <a:picLocks noGrp="1" noChangeAspect="1"/>
          </p:cNvPicPr>
          <p:nvPr>
            <p:ph sz="quarter" idx="11"/>
          </p:nvPr>
        </p:nvPicPr>
        <p:blipFill>
          <a:blip r:embed="rId2"/>
          <a:stretch>
            <a:fillRect/>
          </a:stretch>
        </p:blipFill>
        <p:spPr>
          <a:xfrm>
            <a:off x="502919" y="1741143"/>
            <a:ext cx="5341827" cy="3846114"/>
          </a:xfrm>
          <a:noFill/>
        </p:spPr>
      </p:pic>
      <p:sp>
        <p:nvSpPr>
          <p:cNvPr id="14" name="Content Placeholder 2">
            <a:extLst>
              <a:ext uri="{FF2B5EF4-FFF2-40B4-BE49-F238E27FC236}">
                <a16:creationId xmlns:a16="http://schemas.microsoft.com/office/drawing/2014/main" id="{34DD68B2-F273-6CFF-00A6-4F01DF246FD7}"/>
              </a:ext>
            </a:extLst>
          </p:cNvPr>
          <p:cNvSpPr>
            <a:spLocks noGrp="1"/>
          </p:cNvSpPr>
          <p:nvPr>
            <p:ph sz="quarter" idx="12"/>
          </p:nvPr>
        </p:nvSpPr>
        <p:spPr>
          <a:xfrm>
            <a:off x="5925572" y="1729296"/>
            <a:ext cx="5726526" cy="3906981"/>
          </a:xfrm>
        </p:spPr>
        <p:txBody>
          <a:bodyPr vert="horz" lIns="91440" tIns="45720" rIns="91440" bIns="45720" rtlCol="0" anchor="t">
            <a:normAutofit/>
          </a:bodyPr>
          <a:lstStyle/>
          <a:p>
            <a:r>
              <a:rPr lang="en-US" sz="3200">
                <a:ea typeface="+mn-lt"/>
                <a:cs typeface="+mn-lt"/>
              </a:rPr>
              <a:t>Google Scholar searches for 64 core facilities yielded 2,453 acknowledgments of those cores in student dissertations and theses at institutions around the world to date.</a:t>
            </a:r>
            <a:endParaRPr lang="en-US" sz="3200"/>
          </a:p>
          <a:p>
            <a:endParaRPr lang="en-US"/>
          </a:p>
        </p:txBody>
      </p:sp>
      <p:sp>
        <p:nvSpPr>
          <p:cNvPr id="3" name="Title 2">
            <a:extLst>
              <a:ext uri="{FF2B5EF4-FFF2-40B4-BE49-F238E27FC236}">
                <a16:creationId xmlns:a16="http://schemas.microsoft.com/office/drawing/2014/main" id="{6C6A33D3-D2C2-2E6C-97A1-EE1C5ADE500F}"/>
              </a:ext>
            </a:extLst>
          </p:cNvPr>
          <p:cNvSpPr>
            <a:spLocks noGrp="1"/>
          </p:cNvSpPr>
          <p:nvPr>
            <p:ph type="title"/>
          </p:nvPr>
        </p:nvSpPr>
        <p:spPr>
          <a:xfrm>
            <a:off x="502920" y="253701"/>
            <a:ext cx="9769612" cy="620404"/>
          </a:xfrm>
        </p:spPr>
        <p:txBody>
          <a:bodyPr anchor="ctr">
            <a:normAutofit/>
          </a:bodyPr>
          <a:lstStyle/>
          <a:p>
            <a:r>
              <a:rPr lang="en-US" sz="3600"/>
              <a:t>Worldwide Impact of Core Facilities</a:t>
            </a:r>
          </a:p>
        </p:txBody>
      </p:sp>
      <p:sp>
        <p:nvSpPr>
          <p:cNvPr id="10" name="TextBox 9">
            <a:extLst>
              <a:ext uri="{FF2B5EF4-FFF2-40B4-BE49-F238E27FC236}">
                <a16:creationId xmlns:a16="http://schemas.microsoft.com/office/drawing/2014/main" id="{06FED625-0925-27DB-9F80-E46B0B5CFE74}"/>
              </a:ext>
            </a:extLst>
          </p:cNvPr>
          <p:cNvSpPr txBox="1"/>
          <p:nvPr/>
        </p:nvSpPr>
        <p:spPr>
          <a:xfrm>
            <a:off x="1794769" y="5863701"/>
            <a:ext cx="796622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a:t>Customized Google Map. 190 pins correspond to a unique institution where a student dissertation or thesis acknowledged a UNC-Chapel Hill core facility. </a:t>
            </a:r>
          </a:p>
        </p:txBody>
      </p:sp>
    </p:spTree>
    <p:extLst>
      <p:ext uri="{BB962C8B-B14F-4D97-AF65-F5344CB8AC3E}">
        <p14:creationId xmlns:p14="http://schemas.microsoft.com/office/powerpoint/2010/main" val="15258762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15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65B05-3943-3045-81B5-F357A14C70FF}"/>
              </a:ext>
            </a:extLst>
          </p:cNvPr>
          <p:cNvSpPr>
            <a:spLocks noGrp="1"/>
          </p:cNvSpPr>
          <p:nvPr>
            <p:ph type="title"/>
          </p:nvPr>
        </p:nvSpPr>
        <p:spPr/>
        <p:txBody>
          <a:bodyPr/>
          <a:lstStyle/>
          <a:p>
            <a:r>
              <a:rPr lang="en-US"/>
              <a:t>Core Director Meeting</a:t>
            </a:r>
          </a:p>
        </p:txBody>
      </p:sp>
      <p:sp>
        <p:nvSpPr>
          <p:cNvPr id="3" name="Text Placeholder 2">
            <a:extLst>
              <a:ext uri="{FF2B5EF4-FFF2-40B4-BE49-F238E27FC236}">
                <a16:creationId xmlns:a16="http://schemas.microsoft.com/office/drawing/2014/main" id="{9FC099E4-8D02-0D4A-AD9F-29A8B871BCF9}"/>
              </a:ext>
            </a:extLst>
          </p:cNvPr>
          <p:cNvSpPr>
            <a:spLocks noGrp="1"/>
          </p:cNvSpPr>
          <p:nvPr>
            <p:ph type="body" idx="1"/>
          </p:nvPr>
        </p:nvSpPr>
        <p:spPr/>
        <p:txBody>
          <a:bodyPr/>
          <a:lstStyle/>
          <a:p>
            <a:r>
              <a:rPr lang="en-US"/>
              <a:t>September 2023</a:t>
            </a:r>
          </a:p>
        </p:txBody>
      </p:sp>
    </p:spTree>
    <p:extLst>
      <p:ext uri="{BB962C8B-B14F-4D97-AF65-F5344CB8AC3E}">
        <p14:creationId xmlns:p14="http://schemas.microsoft.com/office/powerpoint/2010/main" val="26256043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F8708E3-6581-FE95-6050-840FD9CA94F8}"/>
              </a:ext>
            </a:extLst>
          </p:cNvPr>
          <p:cNvSpPr>
            <a:spLocks noGrp="1"/>
          </p:cNvSpPr>
          <p:nvPr>
            <p:ph type="ctrTitle"/>
          </p:nvPr>
        </p:nvSpPr>
        <p:spPr>
          <a:xfrm>
            <a:off x="1524000" y="1356042"/>
            <a:ext cx="9144000" cy="894637"/>
          </a:xfrm>
        </p:spPr>
        <p:txBody>
          <a:bodyPr>
            <a:normAutofit fontScale="90000"/>
          </a:bodyPr>
          <a:lstStyle/>
          <a:p>
            <a:r>
              <a:rPr lang="en-US"/>
              <a:t>Research Core Development </a:t>
            </a:r>
          </a:p>
        </p:txBody>
      </p:sp>
      <p:sp>
        <p:nvSpPr>
          <p:cNvPr id="6" name="Text Placeholder 5">
            <a:extLst>
              <a:ext uri="{FF2B5EF4-FFF2-40B4-BE49-F238E27FC236}">
                <a16:creationId xmlns:a16="http://schemas.microsoft.com/office/drawing/2014/main" id="{85E552CB-9EDC-33B0-85B8-FB94C86FA132}"/>
              </a:ext>
            </a:extLst>
          </p:cNvPr>
          <p:cNvSpPr>
            <a:spLocks noGrp="1"/>
          </p:cNvSpPr>
          <p:nvPr>
            <p:ph type="body" sz="quarter" idx="10"/>
          </p:nvPr>
        </p:nvSpPr>
        <p:spPr>
          <a:xfrm>
            <a:off x="1524000" y="2648058"/>
            <a:ext cx="9144000" cy="1791098"/>
          </a:xfrm>
        </p:spPr>
        <p:txBody>
          <a:bodyPr vert="horz" lIns="91440" tIns="45720" rIns="91440" bIns="45720" rtlCol="0" anchor="t">
            <a:normAutofit/>
          </a:bodyPr>
          <a:lstStyle/>
          <a:p>
            <a:r>
              <a:rPr lang="en-US"/>
              <a:t>Meghan Kraft, Interim Director of Research Core Strategy</a:t>
            </a:r>
          </a:p>
          <a:p>
            <a:endParaRPr lang="en-US"/>
          </a:p>
          <a:p>
            <a:r>
              <a:rPr lang="en-US"/>
              <a:t>Ben Wright, Director of Research Core Development </a:t>
            </a:r>
          </a:p>
        </p:txBody>
      </p:sp>
    </p:spTree>
    <p:custDataLst>
      <p:tags r:id="rId1"/>
    </p:custDataLst>
    <p:extLst>
      <p:ext uri="{BB962C8B-B14F-4D97-AF65-F5344CB8AC3E}">
        <p14:creationId xmlns:p14="http://schemas.microsoft.com/office/powerpoint/2010/main" val="41187297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9EF862F0-780F-D82A-9E0A-DCBE55B1E387}"/>
              </a:ext>
            </a:extLst>
          </p:cNvPr>
          <p:cNvSpPr>
            <a:spLocks noGrp="1"/>
          </p:cNvSpPr>
          <p:nvPr>
            <p:ph type="title"/>
          </p:nvPr>
        </p:nvSpPr>
        <p:spPr/>
        <p:txBody>
          <a:bodyPr/>
          <a:lstStyle/>
          <a:p>
            <a:r>
              <a:rPr lang="en-US"/>
              <a:t>FY2023 Highlights </a:t>
            </a:r>
          </a:p>
        </p:txBody>
      </p:sp>
      <p:graphicFrame>
        <p:nvGraphicFramePr>
          <p:cNvPr id="9" name="Content Placeholder 2">
            <a:extLst>
              <a:ext uri="{FF2B5EF4-FFF2-40B4-BE49-F238E27FC236}">
                <a16:creationId xmlns:a16="http://schemas.microsoft.com/office/drawing/2014/main" id="{6ABA6F23-743C-6357-A23C-CBB785DB84E5}"/>
              </a:ext>
            </a:extLst>
          </p:cNvPr>
          <p:cNvGraphicFramePr>
            <a:graphicFrameLocks noGrp="1"/>
          </p:cNvGraphicFramePr>
          <p:nvPr>
            <p:ph idx="1"/>
            <p:extLst>
              <p:ext uri="{D42A27DB-BD31-4B8C-83A1-F6EECF244321}">
                <p14:modId xmlns:p14="http://schemas.microsoft.com/office/powerpoint/2010/main" val="3970607091"/>
              </p:ext>
            </p:extLst>
          </p:nvPr>
        </p:nvGraphicFramePr>
        <p:xfrm>
          <a:off x="529853" y="1973141"/>
          <a:ext cx="10496107" cy="43093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656172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4DE36-524D-70AA-509E-A7043F4DF7A9}"/>
              </a:ext>
            </a:extLst>
          </p:cNvPr>
          <p:cNvSpPr>
            <a:spLocks noGrp="1"/>
          </p:cNvSpPr>
          <p:nvPr>
            <p:ph type="title"/>
          </p:nvPr>
        </p:nvSpPr>
        <p:spPr/>
        <p:txBody>
          <a:bodyPr/>
          <a:lstStyle/>
          <a:p>
            <a:r>
              <a:rPr lang="en-US"/>
              <a:t>FY2023 Revenue Metrics  </a:t>
            </a:r>
          </a:p>
        </p:txBody>
      </p:sp>
      <p:sp>
        <p:nvSpPr>
          <p:cNvPr id="3" name="Content Placeholder 2">
            <a:extLst>
              <a:ext uri="{FF2B5EF4-FFF2-40B4-BE49-F238E27FC236}">
                <a16:creationId xmlns:a16="http://schemas.microsoft.com/office/drawing/2014/main" id="{CF141AD6-8625-058B-C8E9-CDCF2CE0FA95}"/>
              </a:ext>
            </a:extLst>
          </p:cNvPr>
          <p:cNvSpPr>
            <a:spLocks noGrp="1"/>
          </p:cNvSpPr>
          <p:nvPr>
            <p:ph idx="1"/>
          </p:nvPr>
        </p:nvSpPr>
        <p:spPr>
          <a:xfrm>
            <a:off x="6350523" y="2417200"/>
            <a:ext cx="4517391" cy="2948521"/>
          </a:xfrm>
          <a:solidFill>
            <a:schemeClr val="accent1"/>
          </a:solidFill>
          <a:ln>
            <a:solidFill>
              <a:schemeClr val="bg1"/>
            </a:solidFill>
          </a:ln>
          <a:effectLst>
            <a:outerShdw blurRad="50800" dist="38100" dir="2700000" algn="tl" rotWithShape="0">
              <a:prstClr val="black">
                <a:alpha val="40000"/>
              </a:prstClr>
            </a:outerShdw>
          </a:effectLst>
        </p:spPr>
        <p:txBody>
          <a:bodyPr vert="horz" lIns="91440" tIns="45720" rIns="91440" bIns="45720" rtlCol="0" anchor="t">
            <a:normAutofit/>
          </a:bodyPr>
          <a:lstStyle/>
          <a:p>
            <a:pPr algn="ctr" rtl="0" fontAlgn="base"/>
            <a:r>
              <a:rPr lang="en-US" b="0" i="0" u="sng">
                <a:solidFill>
                  <a:schemeClr val="bg1"/>
                </a:solidFill>
                <a:effectLst/>
                <a:latin typeface="Calibri" panose="020F0502020204030204" pitchFamily="34" charset="0"/>
              </a:rPr>
              <a:t>​Sponsored Research</a:t>
            </a:r>
          </a:p>
          <a:p>
            <a:pPr algn="ctr" rtl="0" fontAlgn="base"/>
            <a:endParaRPr lang="en-US" sz="1000" b="0" i="0" u="sng">
              <a:solidFill>
                <a:schemeClr val="bg1"/>
              </a:solidFill>
              <a:effectLst/>
              <a:latin typeface="Segoe UI" panose="020B0502040204020203" pitchFamily="34" charset="0"/>
            </a:endParaRPr>
          </a:p>
          <a:p>
            <a:pPr algn="l" rtl="0" fontAlgn="base"/>
            <a:r>
              <a:rPr lang="en-US" b="0" i="0" u="none" strike="noStrike">
                <a:solidFill>
                  <a:schemeClr val="bg1"/>
                </a:solidFill>
                <a:effectLst/>
                <a:latin typeface="Calibri" panose="020F0502020204030204" pitchFamily="34" charset="0"/>
              </a:rPr>
              <a:t>$7.6 million generated in F&amp;A</a:t>
            </a:r>
          </a:p>
          <a:p>
            <a:pPr algn="l" rtl="0" fontAlgn="base"/>
            <a:endParaRPr lang="en-US" sz="1000" b="0" i="0">
              <a:solidFill>
                <a:schemeClr val="bg1"/>
              </a:solidFill>
              <a:effectLst/>
              <a:latin typeface="Segoe UI" panose="020B0502040204020203" pitchFamily="34" charset="0"/>
            </a:endParaRPr>
          </a:p>
          <a:p>
            <a:pPr algn="l" rtl="0" fontAlgn="base"/>
            <a:r>
              <a:rPr lang="en-US" b="0" i="0" u="none" strike="noStrike">
                <a:solidFill>
                  <a:schemeClr val="bg1"/>
                </a:solidFill>
                <a:effectLst/>
                <a:latin typeface="Calibri" panose="020F0502020204030204" pitchFamily="34" charset="0"/>
              </a:rPr>
              <a:t>2,152 projects charged </a:t>
            </a:r>
          </a:p>
          <a:p>
            <a:pPr algn="l" rtl="0" fontAlgn="base"/>
            <a:endParaRPr lang="en-US" sz="1000" b="0" i="0" u="none" strike="noStrike">
              <a:solidFill>
                <a:schemeClr val="bg1"/>
              </a:solidFill>
              <a:effectLst/>
              <a:latin typeface="Calibri" panose="020F0502020204030204" pitchFamily="34" charset="0"/>
            </a:endParaRPr>
          </a:p>
          <a:p>
            <a:pPr algn="l" rtl="0" fontAlgn="base"/>
            <a:r>
              <a:rPr lang="en-US" b="0" i="0" u="none" strike="noStrike">
                <a:solidFill>
                  <a:schemeClr val="bg1"/>
                </a:solidFill>
                <a:effectLst/>
                <a:latin typeface="Calibri"/>
                <a:cs typeface="Calibri"/>
              </a:rPr>
              <a:t>Total impact to research: $1.6B</a:t>
            </a:r>
            <a:r>
              <a:rPr lang="en-US" b="0" i="0">
                <a:solidFill>
                  <a:schemeClr val="bg1"/>
                </a:solidFill>
                <a:effectLst/>
                <a:latin typeface="Calibri"/>
                <a:cs typeface="Calibri"/>
              </a:rPr>
              <a:t>​</a:t>
            </a:r>
            <a:r>
              <a:rPr lang="en-US">
                <a:solidFill>
                  <a:schemeClr val="bg1"/>
                </a:solidFill>
                <a:latin typeface="Calibri"/>
                <a:cs typeface="Calibri"/>
              </a:rPr>
              <a:t>*</a:t>
            </a:r>
            <a:endParaRPr lang="en-US" b="0" i="0">
              <a:solidFill>
                <a:schemeClr val="bg1"/>
              </a:solidFill>
              <a:effectLst/>
              <a:latin typeface="Segoe UI" panose="020B0502040204020203" pitchFamily="34" charset="0"/>
            </a:endParaRPr>
          </a:p>
        </p:txBody>
      </p:sp>
      <p:graphicFrame>
        <p:nvGraphicFramePr>
          <p:cNvPr id="4" name="Chart 3">
            <a:extLst>
              <a:ext uri="{FF2B5EF4-FFF2-40B4-BE49-F238E27FC236}">
                <a16:creationId xmlns:a16="http://schemas.microsoft.com/office/drawing/2014/main" id="{B8B971B3-1A24-0B91-B169-59E8363402FE}"/>
              </a:ext>
            </a:extLst>
          </p:cNvPr>
          <p:cNvGraphicFramePr>
            <a:graphicFrameLocks/>
          </p:cNvGraphicFramePr>
          <p:nvPr>
            <p:extLst>
              <p:ext uri="{D42A27DB-BD31-4B8C-83A1-F6EECF244321}">
                <p14:modId xmlns:p14="http://schemas.microsoft.com/office/powerpoint/2010/main" val="761838475"/>
              </p:ext>
            </p:extLst>
          </p:nvPr>
        </p:nvGraphicFramePr>
        <p:xfrm>
          <a:off x="131250" y="1796901"/>
          <a:ext cx="6219273" cy="418912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54373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B0420-C513-0BB5-9DF5-301B11FA36D9}"/>
              </a:ext>
            </a:extLst>
          </p:cNvPr>
          <p:cNvSpPr>
            <a:spLocks noGrp="1"/>
          </p:cNvSpPr>
          <p:nvPr>
            <p:ph type="title"/>
          </p:nvPr>
        </p:nvSpPr>
        <p:spPr/>
        <p:txBody>
          <a:bodyPr/>
          <a:lstStyle/>
          <a:p>
            <a:r>
              <a:rPr lang="en-US" dirty="0"/>
              <a:t>Research Core Development Outreach</a:t>
            </a:r>
          </a:p>
        </p:txBody>
      </p:sp>
      <p:graphicFrame>
        <p:nvGraphicFramePr>
          <p:cNvPr id="10" name="Content Placeholder 2">
            <a:extLst>
              <a:ext uri="{FF2B5EF4-FFF2-40B4-BE49-F238E27FC236}">
                <a16:creationId xmlns:a16="http://schemas.microsoft.com/office/drawing/2014/main" id="{9F76C007-7693-3973-2326-C0181D103A85}"/>
              </a:ext>
            </a:extLst>
          </p:cNvPr>
          <p:cNvGraphicFramePr>
            <a:graphicFrameLocks noGrp="1"/>
          </p:cNvGraphicFramePr>
          <p:nvPr>
            <p:ph idx="1"/>
            <p:extLst>
              <p:ext uri="{D42A27DB-BD31-4B8C-83A1-F6EECF244321}">
                <p14:modId xmlns:p14="http://schemas.microsoft.com/office/powerpoint/2010/main" val="805037134"/>
              </p:ext>
            </p:extLst>
          </p:nvPr>
        </p:nvGraphicFramePr>
        <p:xfrm>
          <a:off x="529853" y="1963848"/>
          <a:ext cx="10496107" cy="43093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245325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FEAC3-3ECF-5213-DFEB-C9D525C18045}"/>
              </a:ext>
            </a:extLst>
          </p:cNvPr>
          <p:cNvSpPr>
            <a:spLocks noGrp="1"/>
          </p:cNvSpPr>
          <p:nvPr>
            <p:ph type="title"/>
          </p:nvPr>
        </p:nvSpPr>
        <p:spPr/>
        <p:txBody>
          <a:bodyPr/>
          <a:lstStyle/>
          <a:p>
            <a:r>
              <a:rPr lang="en-US"/>
              <a:t>Rate Reviews</a:t>
            </a:r>
          </a:p>
        </p:txBody>
      </p:sp>
      <p:graphicFrame>
        <p:nvGraphicFramePr>
          <p:cNvPr id="7" name="Content Placeholder 2">
            <a:extLst>
              <a:ext uri="{FF2B5EF4-FFF2-40B4-BE49-F238E27FC236}">
                <a16:creationId xmlns:a16="http://schemas.microsoft.com/office/drawing/2014/main" id="{948BE52C-3E2C-33D4-6B40-DA89C8146985}"/>
              </a:ext>
            </a:extLst>
          </p:cNvPr>
          <p:cNvGraphicFramePr>
            <a:graphicFrameLocks noGrp="1"/>
          </p:cNvGraphicFramePr>
          <p:nvPr>
            <p:ph idx="1"/>
            <p:extLst>
              <p:ext uri="{D42A27DB-BD31-4B8C-83A1-F6EECF244321}">
                <p14:modId xmlns:p14="http://schemas.microsoft.com/office/powerpoint/2010/main" val="2926601255"/>
              </p:ext>
            </p:extLst>
          </p:nvPr>
        </p:nvGraphicFramePr>
        <p:xfrm>
          <a:off x="529853" y="1963848"/>
          <a:ext cx="10496107" cy="43093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431400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1CDEF-75C7-84BE-FBF4-85602557B341}"/>
              </a:ext>
            </a:extLst>
          </p:cNvPr>
          <p:cNvSpPr>
            <a:spLocks noGrp="1"/>
          </p:cNvSpPr>
          <p:nvPr>
            <p:ph type="title"/>
          </p:nvPr>
        </p:nvSpPr>
        <p:spPr/>
        <p:txBody>
          <a:bodyPr/>
          <a:lstStyle/>
          <a:p>
            <a:r>
              <a:rPr lang="en-US"/>
              <a:t>Financial Reporting </a:t>
            </a:r>
          </a:p>
        </p:txBody>
      </p:sp>
      <p:graphicFrame>
        <p:nvGraphicFramePr>
          <p:cNvPr id="5" name="Content Placeholder 2">
            <a:extLst>
              <a:ext uri="{FF2B5EF4-FFF2-40B4-BE49-F238E27FC236}">
                <a16:creationId xmlns:a16="http://schemas.microsoft.com/office/drawing/2014/main" id="{BD6F4B57-97A1-09EF-E381-B390BC22688C}"/>
              </a:ext>
            </a:extLst>
          </p:cNvPr>
          <p:cNvGraphicFramePr>
            <a:graphicFrameLocks noGrp="1"/>
          </p:cNvGraphicFramePr>
          <p:nvPr>
            <p:ph idx="1"/>
          </p:nvPr>
        </p:nvGraphicFramePr>
        <p:xfrm>
          <a:off x="529853" y="1963848"/>
          <a:ext cx="10496107" cy="43093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126051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92E9D-1840-91D4-AFEA-AE92F156716B}"/>
              </a:ext>
            </a:extLst>
          </p:cNvPr>
          <p:cNvSpPr>
            <a:spLocks noGrp="1"/>
          </p:cNvSpPr>
          <p:nvPr>
            <p:ph type="title"/>
          </p:nvPr>
        </p:nvSpPr>
        <p:spPr>
          <a:xfrm>
            <a:off x="8153400" y="1128094"/>
            <a:ext cx="3434180" cy="1415270"/>
          </a:xfrm>
        </p:spPr>
        <p:txBody>
          <a:bodyPr vert="horz" lIns="91440" tIns="45720" rIns="91440" bIns="45720" rtlCol="0" anchor="t">
            <a:normAutofit/>
          </a:bodyPr>
          <a:lstStyle/>
          <a:p>
            <a:pPr algn="l"/>
            <a:r>
              <a:rPr lang="en-US" sz="3200" kern="1200">
                <a:solidFill>
                  <a:srgbClr val="4B9CD3"/>
                </a:solidFill>
                <a:latin typeface="+mj-lt"/>
                <a:ea typeface="+mj-ea"/>
                <a:cs typeface="+mj-cs"/>
              </a:rPr>
              <a:t>Cores - Totals</a:t>
            </a:r>
          </a:p>
        </p:txBody>
      </p:sp>
      <p:pic>
        <p:nvPicPr>
          <p:cNvPr id="5" name="Content Placeholder 4" descr="A screenshot of a financial report&#10;&#10;Description automatically generated">
            <a:extLst>
              <a:ext uri="{FF2B5EF4-FFF2-40B4-BE49-F238E27FC236}">
                <a16:creationId xmlns:a16="http://schemas.microsoft.com/office/drawing/2014/main" id="{530358B2-4580-D7D9-324F-541D3A5185C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69235" y="741341"/>
            <a:ext cx="6221895" cy="5381939"/>
          </a:xfrm>
          <a:prstGeom prst="rect">
            <a:avLst/>
          </a:prstGeom>
          <a:ln>
            <a:noFill/>
          </a:ln>
          <a:effectLst>
            <a:outerShdw blurRad="190500" algn="tl" rotWithShape="0">
              <a:srgbClr val="000000">
                <a:alpha val="70000"/>
              </a:srgbClr>
            </a:outerShdw>
          </a:effectLst>
        </p:spPr>
      </p:pic>
      <p:sp>
        <p:nvSpPr>
          <p:cNvPr id="8" name="TextBox 7">
            <a:extLst>
              <a:ext uri="{FF2B5EF4-FFF2-40B4-BE49-F238E27FC236}">
                <a16:creationId xmlns:a16="http://schemas.microsoft.com/office/drawing/2014/main" id="{E250E7D3-2935-1EC5-A615-0250F6B3B3D2}"/>
              </a:ext>
            </a:extLst>
          </p:cNvPr>
          <p:cNvSpPr txBox="1"/>
          <p:nvPr/>
        </p:nvSpPr>
        <p:spPr>
          <a:xfrm>
            <a:off x="7745956" y="3821634"/>
            <a:ext cx="3434180" cy="2654579"/>
          </a:xfrm>
          <a:prstGeom prst="rect">
            <a:avLst/>
          </a:prstGeom>
          <a:noFill/>
          <a:ln>
            <a:noFill/>
          </a:ln>
        </p:spPr>
        <p:style>
          <a:lnRef idx="1">
            <a:schemeClr val="accent5"/>
          </a:lnRef>
          <a:fillRef idx="3">
            <a:schemeClr val="accent5"/>
          </a:fillRef>
          <a:effectRef idx="2">
            <a:schemeClr val="accent5"/>
          </a:effectRef>
          <a:fontRef idx="minor">
            <a:schemeClr val="lt1"/>
          </a:fontRef>
        </p:style>
        <p:txBody>
          <a:bodyPr vert="horz" lIns="91440" tIns="45720" rIns="91440" bIns="45720" rtlCol="0" anchor="t">
            <a:normAutofit/>
          </a:bodyPr>
          <a:lstStyle>
            <a:defPPr>
              <a:defRPr lang="en-US"/>
            </a:defPPr>
          </a:lstStyle>
          <a:p>
            <a:pPr>
              <a:lnSpc>
                <a:spcPct val="90000"/>
              </a:lnSpc>
              <a:spcAft>
                <a:spcPts val="600"/>
              </a:spcAft>
            </a:pPr>
            <a:endParaRPr lang="en-US" sz="1400">
              <a:solidFill>
                <a:schemeClr val="tx1"/>
              </a:solidFill>
            </a:endParaRPr>
          </a:p>
          <a:p>
            <a:pPr marL="285750" indent="-228600">
              <a:lnSpc>
                <a:spcPct val="90000"/>
              </a:lnSpc>
              <a:spcAft>
                <a:spcPts val="600"/>
              </a:spcAft>
              <a:buFont typeface="Arial" panose="020B0604020202020204" pitchFamily="34" charset="0"/>
              <a:buChar char="•"/>
            </a:pPr>
            <a:r>
              <a:rPr lang="en-US" sz="1400">
                <a:solidFill>
                  <a:schemeClr val="tx1"/>
                </a:solidFill>
              </a:rPr>
              <a:t>One-stop-shop for all financial data</a:t>
            </a:r>
            <a:endParaRPr lang="en-US" sz="1400">
              <a:solidFill>
                <a:schemeClr val="tx1"/>
              </a:solidFill>
              <a:cs typeface="Calibri"/>
            </a:endParaRPr>
          </a:p>
          <a:p>
            <a:pPr marL="285750" indent="-228600">
              <a:lnSpc>
                <a:spcPct val="90000"/>
              </a:lnSpc>
              <a:spcAft>
                <a:spcPts val="600"/>
              </a:spcAft>
              <a:buFont typeface="Arial" panose="020B0604020202020204" pitchFamily="34" charset="0"/>
              <a:buChar char="•"/>
            </a:pPr>
            <a:r>
              <a:rPr lang="en-US" sz="1400">
                <a:solidFill>
                  <a:schemeClr val="tx1"/>
                </a:solidFill>
              </a:rPr>
              <a:t>Reports expenses and revenue charged to core source – no subsidies or grant funding yet</a:t>
            </a:r>
            <a:endParaRPr lang="en-US" sz="1400">
              <a:solidFill>
                <a:schemeClr val="tx1"/>
              </a:solidFill>
              <a:cs typeface="Calibri"/>
            </a:endParaRPr>
          </a:p>
          <a:p>
            <a:pPr marL="285750" indent="-228600">
              <a:lnSpc>
                <a:spcPct val="90000"/>
              </a:lnSpc>
              <a:spcAft>
                <a:spcPts val="600"/>
              </a:spcAft>
              <a:buFont typeface="Arial" panose="020B0604020202020204" pitchFamily="34" charset="0"/>
              <a:buChar char="•"/>
            </a:pPr>
            <a:r>
              <a:rPr lang="en-US" sz="1400">
                <a:solidFill>
                  <a:schemeClr val="tx1"/>
                </a:solidFill>
              </a:rPr>
              <a:t>Filters at right can be used to refine data shown</a:t>
            </a:r>
            <a:endParaRPr lang="en-US" sz="1400">
              <a:solidFill>
                <a:schemeClr val="tx1"/>
              </a:solidFill>
              <a:cs typeface="Calibri"/>
            </a:endParaRPr>
          </a:p>
          <a:p>
            <a:pPr marL="285750" indent="-228600">
              <a:lnSpc>
                <a:spcPct val="90000"/>
              </a:lnSpc>
              <a:spcAft>
                <a:spcPts val="600"/>
              </a:spcAft>
              <a:buFont typeface="Arial" panose="020B0604020202020204" pitchFamily="34" charset="0"/>
              <a:buChar char="•"/>
            </a:pPr>
            <a:r>
              <a:rPr lang="en-US" sz="1400">
                <a:solidFill>
                  <a:schemeClr val="tx1"/>
                </a:solidFill>
              </a:rPr>
              <a:t>FY filters available for most elements </a:t>
            </a:r>
            <a:endParaRPr lang="en-US" sz="1400">
              <a:solidFill>
                <a:schemeClr val="tx1"/>
              </a:solidFill>
              <a:cs typeface="Calibri"/>
            </a:endParaRPr>
          </a:p>
          <a:p>
            <a:pPr marL="285750" indent="-228600">
              <a:lnSpc>
                <a:spcPct val="90000"/>
              </a:lnSpc>
              <a:spcAft>
                <a:spcPts val="600"/>
              </a:spcAft>
              <a:buFont typeface="Arial" panose="020B0604020202020204" pitchFamily="34" charset="0"/>
              <a:buChar char="•"/>
            </a:pPr>
            <a:r>
              <a:rPr lang="en-US" sz="1400" b="1">
                <a:solidFill>
                  <a:schemeClr val="tx1"/>
                </a:solidFill>
              </a:rPr>
              <a:t>Rate review information at bottom of dashboard</a:t>
            </a:r>
            <a:endParaRPr lang="en-US" sz="1400" b="1">
              <a:solidFill>
                <a:schemeClr val="tx1"/>
              </a:solidFill>
              <a:cs typeface="Calibri"/>
            </a:endParaRPr>
          </a:p>
          <a:p>
            <a:pPr indent="-228600">
              <a:lnSpc>
                <a:spcPct val="90000"/>
              </a:lnSpc>
              <a:spcAft>
                <a:spcPts val="600"/>
              </a:spcAft>
              <a:buFont typeface="Arial" panose="020B0604020202020204" pitchFamily="34" charset="0"/>
              <a:buChar char="•"/>
            </a:pPr>
            <a:endParaRPr lang="en-US" sz="1400">
              <a:solidFill>
                <a:schemeClr val="tx1"/>
              </a:solidFill>
            </a:endParaRPr>
          </a:p>
        </p:txBody>
      </p:sp>
      <p:sp>
        <p:nvSpPr>
          <p:cNvPr id="17" name="TextBox 16">
            <a:extLst>
              <a:ext uri="{FF2B5EF4-FFF2-40B4-BE49-F238E27FC236}">
                <a16:creationId xmlns:a16="http://schemas.microsoft.com/office/drawing/2014/main" id="{3B84F4B2-FAF1-5F8C-1C3E-471328D5293B}"/>
              </a:ext>
            </a:extLst>
          </p:cNvPr>
          <p:cNvSpPr txBox="1"/>
          <p:nvPr/>
        </p:nvSpPr>
        <p:spPr>
          <a:xfrm>
            <a:off x="8207858" y="2175030"/>
            <a:ext cx="2667287" cy="1646605"/>
          </a:xfrm>
          <a:prstGeom prst="rect">
            <a:avLst/>
          </a:prstGeom>
          <a:noFill/>
        </p:spPr>
        <p:txBody>
          <a:bodyPr wrap="square" rtlCol="0">
            <a:spAutoFit/>
          </a:bodyPr>
          <a:lstStyle/>
          <a:p>
            <a:pPr>
              <a:lnSpc>
                <a:spcPct val="90000"/>
              </a:lnSpc>
              <a:spcAft>
                <a:spcPts val="600"/>
              </a:spcAft>
            </a:pPr>
            <a:r>
              <a:rPr lang="en-US" sz="1800">
                <a:solidFill>
                  <a:schemeClr val="tx1"/>
                </a:solidFill>
              </a:rPr>
              <a:t>     Revenues </a:t>
            </a:r>
          </a:p>
          <a:p>
            <a:pPr>
              <a:lnSpc>
                <a:spcPct val="90000"/>
              </a:lnSpc>
              <a:spcAft>
                <a:spcPts val="600"/>
              </a:spcAft>
            </a:pPr>
            <a:r>
              <a:rPr lang="en-US" sz="1800">
                <a:solidFill>
                  <a:schemeClr val="tx1"/>
                </a:solidFill>
              </a:rPr>
              <a:t>-    Expenses </a:t>
            </a:r>
          </a:p>
          <a:p>
            <a:pPr>
              <a:lnSpc>
                <a:spcPct val="90000"/>
              </a:lnSpc>
              <a:spcAft>
                <a:spcPts val="600"/>
              </a:spcAft>
            </a:pPr>
            <a:r>
              <a:rPr lang="en-US" sz="1800">
                <a:solidFill>
                  <a:schemeClr val="tx1"/>
                </a:solidFill>
              </a:rPr>
              <a:t>+   Balance Carryforward</a:t>
            </a:r>
          </a:p>
          <a:p>
            <a:pPr>
              <a:lnSpc>
                <a:spcPct val="90000"/>
              </a:lnSpc>
              <a:spcAft>
                <a:spcPts val="600"/>
              </a:spcAft>
            </a:pPr>
            <a:r>
              <a:rPr lang="en-US" sz="1800" u="sng">
                <a:solidFill>
                  <a:schemeClr val="tx1"/>
                </a:solidFill>
              </a:rPr>
              <a:t>+   Transfers___________</a:t>
            </a:r>
          </a:p>
          <a:p>
            <a:pPr>
              <a:lnSpc>
                <a:spcPct val="90000"/>
              </a:lnSpc>
              <a:spcAft>
                <a:spcPts val="600"/>
              </a:spcAft>
            </a:pPr>
            <a:r>
              <a:rPr lang="en-US" sz="1800">
                <a:solidFill>
                  <a:schemeClr val="tx1"/>
                </a:solidFill>
              </a:rPr>
              <a:t>     Total Balance</a:t>
            </a:r>
            <a:endParaRPr lang="en-US"/>
          </a:p>
        </p:txBody>
      </p:sp>
    </p:spTree>
    <p:extLst>
      <p:ext uri="{BB962C8B-B14F-4D97-AF65-F5344CB8AC3E}">
        <p14:creationId xmlns:p14="http://schemas.microsoft.com/office/powerpoint/2010/main" val="36180838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76A5F-E46B-BFC0-CE3F-91ADE2EA7771}"/>
              </a:ext>
            </a:extLst>
          </p:cNvPr>
          <p:cNvSpPr>
            <a:spLocks noGrp="1"/>
          </p:cNvSpPr>
          <p:nvPr>
            <p:ph type="title"/>
          </p:nvPr>
        </p:nvSpPr>
        <p:spPr>
          <a:xfrm>
            <a:off x="8199390" y="1128094"/>
            <a:ext cx="2658000" cy="1415270"/>
          </a:xfrm>
        </p:spPr>
        <p:txBody>
          <a:bodyPr vert="horz" lIns="91440" tIns="45720" rIns="91440" bIns="45720" rtlCol="0" anchor="t">
            <a:normAutofit/>
          </a:bodyPr>
          <a:lstStyle/>
          <a:p>
            <a:pPr algn="l"/>
            <a:r>
              <a:rPr lang="en-US" sz="3200" kern="1200">
                <a:solidFill>
                  <a:srgbClr val="4B9CD3"/>
                </a:solidFill>
                <a:latin typeface="+mj-lt"/>
                <a:ea typeface="+mj-ea"/>
                <a:cs typeface="+mj-cs"/>
              </a:rPr>
              <a:t>Cores – Financial Data </a:t>
            </a:r>
          </a:p>
        </p:txBody>
      </p:sp>
      <p:pic>
        <p:nvPicPr>
          <p:cNvPr id="5" name="Content Placeholder 4" descr="A screenshot of a computer&#10;&#10;Description automatically generated">
            <a:extLst>
              <a:ext uri="{FF2B5EF4-FFF2-40B4-BE49-F238E27FC236}">
                <a16:creationId xmlns:a16="http://schemas.microsoft.com/office/drawing/2014/main" id="{3C2EDA53-9107-25FB-26BC-5AA639C245D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0252" y="2059620"/>
            <a:ext cx="7135952" cy="3157658"/>
          </a:xfrm>
          <a:prstGeom prst="rect">
            <a:avLst/>
          </a:prstGeom>
          <a:ln>
            <a:noFill/>
          </a:ln>
          <a:effectLst>
            <a:outerShdw blurRad="190500" algn="tl" rotWithShape="0">
              <a:srgbClr val="000000">
                <a:alpha val="70000"/>
              </a:srgbClr>
            </a:outerShdw>
          </a:effectLst>
        </p:spPr>
      </p:pic>
      <p:sp>
        <p:nvSpPr>
          <p:cNvPr id="3" name="Content Placeholder 2">
            <a:extLst>
              <a:ext uri="{FF2B5EF4-FFF2-40B4-BE49-F238E27FC236}">
                <a16:creationId xmlns:a16="http://schemas.microsoft.com/office/drawing/2014/main" id="{53E4CCE5-1916-8306-C28E-A8BDCE2072DC}"/>
              </a:ext>
            </a:extLst>
          </p:cNvPr>
          <p:cNvSpPr>
            <a:spLocks noGrp="1"/>
          </p:cNvSpPr>
          <p:nvPr>
            <p:ph sz="half" idx="4294967295"/>
          </p:nvPr>
        </p:nvSpPr>
        <p:spPr>
          <a:xfrm>
            <a:off x="8046868" y="2795784"/>
            <a:ext cx="3434180" cy="3599019"/>
          </a:xfrm>
          <a:noFill/>
          <a:ln>
            <a:noFill/>
          </a:ln>
        </p:spPr>
        <p:style>
          <a:lnRef idx="1">
            <a:schemeClr val="accent5"/>
          </a:lnRef>
          <a:fillRef idx="3">
            <a:schemeClr val="accent5"/>
          </a:fillRef>
          <a:effectRef idx="2">
            <a:schemeClr val="accent5"/>
          </a:effectRef>
          <a:fontRef idx="minor">
            <a:schemeClr val="lt1"/>
          </a:fontRef>
        </p:style>
        <p:txBody>
          <a:bodyPr vert="horz" lIns="91440" tIns="45720" rIns="91440" bIns="45720" rtlCol="0">
            <a:normAutofit/>
          </a:bodyPr>
          <a:lstStyle/>
          <a:p>
            <a:pPr indent="-228600">
              <a:buFont typeface="Arial" panose="020B0604020202020204" pitchFamily="34" charset="0"/>
              <a:buChar char="•"/>
            </a:pPr>
            <a:r>
              <a:rPr lang="en-US" sz="2000">
                <a:solidFill>
                  <a:schemeClr val="tx1"/>
                </a:solidFill>
              </a:rPr>
              <a:t>Transactional detail for core since 2018</a:t>
            </a:r>
          </a:p>
          <a:p>
            <a:pPr indent="-228600">
              <a:buFont typeface="Arial" panose="020B0604020202020204" pitchFamily="34" charset="0"/>
              <a:buChar char="•"/>
            </a:pPr>
            <a:r>
              <a:rPr lang="en-US" sz="2000">
                <a:solidFill>
                  <a:schemeClr val="tx1"/>
                </a:solidFill>
              </a:rPr>
              <a:t>Filters available at right</a:t>
            </a:r>
          </a:p>
          <a:p>
            <a:pPr indent="-228600">
              <a:buFont typeface="Arial" panose="020B0604020202020204" pitchFamily="34" charset="0"/>
              <a:buChar char="•"/>
            </a:pPr>
            <a:r>
              <a:rPr lang="en-US" sz="2000">
                <a:solidFill>
                  <a:schemeClr val="tx1"/>
                </a:solidFill>
              </a:rPr>
              <a:t>Ability to export to Excel </a:t>
            </a:r>
          </a:p>
          <a:p>
            <a:pPr indent="-228600">
              <a:buFont typeface="Arial" panose="020B0604020202020204" pitchFamily="34" charset="0"/>
              <a:buChar char="•"/>
            </a:pPr>
            <a:r>
              <a:rPr lang="en-US" sz="2000">
                <a:solidFill>
                  <a:schemeClr val="tx1"/>
                </a:solidFill>
              </a:rPr>
              <a:t>Accounting Date and Transaction ID included </a:t>
            </a:r>
          </a:p>
          <a:p>
            <a:pPr indent="-228600">
              <a:buFont typeface="Arial" panose="020B0604020202020204" pitchFamily="34" charset="0"/>
              <a:buChar char="•"/>
            </a:pPr>
            <a:endParaRPr lang="en-US" sz="2000">
              <a:solidFill>
                <a:schemeClr val="tx1"/>
              </a:solidFill>
            </a:endParaRPr>
          </a:p>
        </p:txBody>
      </p:sp>
    </p:spTree>
    <p:extLst>
      <p:ext uri="{BB962C8B-B14F-4D97-AF65-F5344CB8AC3E}">
        <p14:creationId xmlns:p14="http://schemas.microsoft.com/office/powerpoint/2010/main" val="28116028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0F409-89F3-2CB9-2D5A-C6BF8DE5EF86}"/>
              </a:ext>
            </a:extLst>
          </p:cNvPr>
          <p:cNvSpPr>
            <a:spLocks noGrp="1"/>
          </p:cNvSpPr>
          <p:nvPr>
            <p:ph type="title"/>
          </p:nvPr>
        </p:nvSpPr>
        <p:spPr>
          <a:xfrm>
            <a:off x="8153400" y="1128094"/>
            <a:ext cx="3434180" cy="1415270"/>
          </a:xfrm>
        </p:spPr>
        <p:txBody>
          <a:bodyPr vert="horz" lIns="91440" tIns="45720" rIns="91440" bIns="45720" rtlCol="0" anchor="t">
            <a:normAutofit/>
          </a:bodyPr>
          <a:lstStyle/>
          <a:p>
            <a:pPr algn="l"/>
            <a:r>
              <a:rPr lang="en-US" sz="3200" kern="1200">
                <a:solidFill>
                  <a:srgbClr val="4B9CD3"/>
                </a:solidFill>
                <a:latin typeface="+mj-lt"/>
                <a:ea typeface="+mj-ea"/>
                <a:cs typeface="+mj-cs"/>
              </a:rPr>
              <a:t>Core Comparison </a:t>
            </a:r>
          </a:p>
        </p:txBody>
      </p:sp>
      <p:pic>
        <p:nvPicPr>
          <p:cNvPr id="7" name="Content Placeholder 6" descr="A screenshot of a computer&#10;&#10;Description automatically generated">
            <a:extLst>
              <a:ext uri="{FF2B5EF4-FFF2-40B4-BE49-F238E27FC236}">
                <a16:creationId xmlns:a16="http://schemas.microsoft.com/office/drawing/2014/main" id="{5EB5D9BC-A29D-5B4E-8F79-D35A3D09E43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9117" y="1044031"/>
            <a:ext cx="6718222" cy="4769937"/>
          </a:xfrm>
          <a:prstGeom prst="rect">
            <a:avLst/>
          </a:prstGeom>
          <a:ln>
            <a:noFill/>
          </a:ln>
          <a:effectLst>
            <a:outerShdw blurRad="190500" algn="tl" rotWithShape="0">
              <a:srgbClr val="000000">
                <a:alpha val="70000"/>
              </a:srgbClr>
            </a:outerShdw>
          </a:effectLst>
        </p:spPr>
      </p:pic>
      <p:sp>
        <p:nvSpPr>
          <p:cNvPr id="3" name="Content Placeholder 2">
            <a:extLst>
              <a:ext uri="{FF2B5EF4-FFF2-40B4-BE49-F238E27FC236}">
                <a16:creationId xmlns:a16="http://schemas.microsoft.com/office/drawing/2014/main" id="{9887E999-9E1B-FE72-77D6-7C185E2B0AF6}"/>
              </a:ext>
            </a:extLst>
          </p:cNvPr>
          <p:cNvSpPr>
            <a:spLocks noGrp="1"/>
          </p:cNvSpPr>
          <p:nvPr>
            <p:ph sz="half" idx="4294967295"/>
          </p:nvPr>
        </p:nvSpPr>
        <p:spPr>
          <a:xfrm>
            <a:off x="8153400" y="2387835"/>
            <a:ext cx="3130118" cy="3599019"/>
          </a:xfrm>
          <a:noFill/>
          <a:ln>
            <a:noFill/>
          </a:ln>
        </p:spPr>
        <p:style>
          <a:lnRef idx="1">
            <a:schemeClr val="accent5"/>
          </a:lnRef>
          <a:fillRef idx="3">
            <a:schemeClr val="accent5"/>
          </a:fillRef>
          <a:effectRef idx="2">
            <a:schemeClr val="accent5"/>
          </a:effectRef>
          <a:fontRef idx="minor">
            <a:schemeClr val="lt1"/>
          </a:fontRef>
        </p:style>
        <p:txBody>
          <a:bodyPr vert="horz" lIns="91440" tIns="45720" rIns="91440" bIns="45720" rtlCol="0">
            <a:normAutofit/>
          </a:bodyPr>
          <a:lstStyle/>
          <a:p>
            <a:pPr indent="-228600">
              <a:buFont typeface="Arial" panose="020B0604020202020204" pitchFamily="34" charset="0"/>
              <a:buChar char="•"/>
            </a:pPr>
            <a:r>
              <a:rPr lang="en-US" sz="2000">
                <a:solidFill>
                  <a:schemeClr val="tx1"/>
                </a:solidFill>
              </a:rPr>
              <a:t>Information for multiple cores</a:t>
            </a:r>
          </a:p>
          <a:p>
            <a:pPr indent="-228600">
              <a:buFont typeface="Arial" panose="020B0604020202020204" pitchFamily="34" charset="0"/>
              <a:buChar char="•"/>
            </a:pPr>
            <a:r>
              <a:rPr lang="en-US" sz="2000">
                <a:solidFill>
                  <a:schemeClr val="tx1"/>
                </a:solidFill>
              </a:rPr>
              <a:t>Each core presented separately</a:t>
            </a:r>
          </a:p>
          <a:p>
            <a:pPr indent="-228600">
              <a:buFont typeface="Arial" panose="020B0604020202020204" pitchFamily="34" charset="0"/>
              <a:buChar char="•"/>
            </a:pPr>
            <a:r>
              <a:rPr lang="en-US" sz="2000">
                <a:solidFill>
                  <a:schemeClr val="tx1"/>
                </a:solidFill>
              </a:rPr>
              <a:t>Use filters to adjust view as needed</a:t>
            </a:r>
          </a:p>
          <a:p>
            <a:pPr indent="-228600">
              <a:buFont typeface="Arial" panose="020B0604020202020204" pitchFamily="34" charset="0"/>
              <a:buChar char="•"/>
            </a:pPr>
            <a:r>
              <a:rPr lang="en-US" sz="2000">
                <a:solidFill>
                  <a:schemeClr val="tx1"/>
                </a:solidFill>
              </a:rPr>
              <a:t>Cores are limited to user’s access</a:t>
            </a:r>
          </a:p>
          <a:p>
            <a:pPr indent="-228600">
              <a:buFont typeface="Arial" panose="020B0604020202020204" pitchFamily="34" charset="0"/>
              <a:buChar char="•"/>
            </a:pPr>
            <a:endParaRPr lang="en-US" sz="2000">
              <a:solidFill>
                <a:schemeClr val="tx1"/>
              </a:solidFill>
            </a:endParaRPr>
          </a:p>
        </p:txBody>
      </p:sp>
    </p:spTree>
    <p:extLst>
      <p:ext uri="{BB962C8B-B14F-4D97-AF65-F5344CB8AC3E}">
        <p14:creationId xmlns:p14="http://schemas.microsoft.com/office/powerpoint/2010/main" val="39774900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29D9C-4AC6-9AE8-7816-08C9B68FB247}"/>
              </a:ext>
            </a:extLst>
          </p:cNvPr>
          <p:cNvSpPr>
            <a:spLocks noGrp="1"/>
          </p:cNvSpPr>
          <p:nvPr>
            <p:ph type="title"/>
          </p:nvPr>
        </p:nvSpPr>
        <p:spPr/>
        <p:txBody>
          <a:bodyPr/>
          <a:lstStyle/>
          <a:p>
            <a:r>
              <a:rPr lang="en-US"/>
              <a:t>iLab Information and Updates</a:t>
            </a:r>
          </a:p>
        </p:txBody>
      </p:sp>
      <p:graphicFrame>
        <p:nvGraphicFramePr>
          <p:cNvPr id="13" name="Content Placeholder 2">
            <a:extLst>
              <a:ext uri="{FF2B5EF4-FFF2-40B4-BE49-F238E27FC236}">
                <a16:creationId xmlns:a16="http://schemas.microsoft.com/office/drawing/2014/main" id="{FAC07559-E1F1-9EAF-955A-D15243C7167A}"/>
              </a:ext>
            </a:extLst>
          </p:cNvPr>
          <p:cNvGraphicFramePr>
            <a:graphicFrameLocks noGrp="1"/>
          </p:cNvGraphicFramePr>
          <p:nvPr>
            <p:ph idx="1"/>
            <p:extLst>
              <p:ext uri="{D42A27DB-BD31-4B8C-83A1-F6EECF244321}">
                <p14:modId xmlns:p14="http://schemas.microsoft.com/office/powerpoint/2010/main" val="1213259902"/>
              </p:ext>
            </p:extLst>
          </p:nvPr>
        </p:nvGraphicFramePr>
        <p:xfrm>
          <a:off x="529853" y="1583833"/>
          <a:ext cx="10496107" cy="43093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028817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075006B-AC41-A944-A791-1615A01612A2}"/>
              </a:ext>
            </a:extLst>
          </p:cNvPr>
          <p:cNvSpPr>
            <a:spLocks noGrp="1"/>
          </p:cNvSpPr>
          <p:nvPr>
            <p:ph sz="quarter" idx="11"/>
          </p:nvPr>
        </p:nvSpPr>
        <p:spPr>
          <a:xfrm>
            <a:off x="502920" y="1504293"/>
            <a:ext cx="11186160" cy="4436918"/>
          </a:xfrm>
        </p:spPr>
        <p:txBody>
          <a:bodyPr vert="horz" lIns="91440" tIns="45720" rIns="91440" bIns="45720" rtlCol="0" anchor="t">
            <a:noAutofit/>
          </a:bodyPr>
          <a:lstStyle/>
          <a:p>
            <a:r>
              <a:rPr lang="en-US" sz="1800" b="0" i="0">
                <a:effectLst/>
                <a:ea typeface="Open Sans"/>
                <a:cs typeface="Open Sans"/>
              </a:rPr>
              <a:t>Core infrastructure at UNC - organization chart</a:t>
            </a:r>
            <a:r>
              <a:rPr lang="en-US" sz="1800">
                <a:ea typeface="Open Sans"/>
                <a:cs typeface="Open Sans"/>
              </a:rPr>
              <a:t> </a:t>
            </a:r>
            <a:endParaRPr lang="en-US" sz="1800" b="0" i="0">
              <a:effectLst/>
              <a:ea typeface="Open Sans"/>
              <a:cs typeface="Open Sans"/>
            </a:endParaRPr>
          </a:p>
          <a:p>
            <a:r>
              <a:rPr lang="en-US" sz="1800" b="0" i="0">
                <a:effectLst/>
                <a:ea typeface="Open Sans"/>
                <a:cs typeface="Open Sans"/>
              </a:rPr>
              <a:t>Fixed-term faculty promotion advocacy</a:t>
            </a:r>
            <a:r>
              <a:rPr lang="en-US" sz="1800">
                <a:ea typeface="Open Sans"/>
                <a:cs typeface="Open Sans"/>
              </a:rPr>
              <a:t> </a:t>
            </a:r>
            <a:endParaRPr lang="en-US" sz="1800" b="0" i="0">
              <a:effectLst/>
              <a:ea typeface="Open Sans"/>
              <a:cs typeface="Open Sans"/>
            </a:endParaRPr>
          </a:p>
          <a:p>
            <a:pPr algn="l">
              <a:buFont typeface="Arial" panose="020B0604020202020204" pitchFamily="34" charset="0"/>
              <a:buChar char="•"/>
            </a:pPr>
            <a:r>
              <a:rPr lang="en-US" sz="1800" b="0" i="0">
                <a:effectLst/>
                <a:ea typeface="Open Sans"/>
                <a:cs typeface="Calibri"/>
              </a:rPr>
              <a:t>Data Management and Sharing Plans</a:t>
            </a:r>
          </a:p>
          <a:p>
            <a:r>
              <a:rPr lang="en-US" sz="1800">
                <a:solidFill>
                  <a:srgbClr val="13284B"/>
                </a:solidFill>
                <a:ea typeface="Open Sans"/>
                <a:cs typeface="Calibri"/>
              </a:rPr>
              <a:t>Rigor and Reproducibility</a:t>
            </a:r>
          </a:p>
          <a:p>
            <a:r>
              <a:rPr lang="en-US" sz="1800">
                <a:solidFill>
                  <a:srgbClr val="000000"/>
                </a:solidFill>
                <a:ea typeface="Open Sans"/>
                <a:cs typeface="Arial"/>
              </a:rPr>
              <a:t>MAD </a:t>
            </a:r>
            <a:r>
              <a:rPr lang="en-US" sz="1800" err="1">
                <a:solidFill>
                  <a:srgbClr val="000000"/>
                </a:solidFill>
                <a:ea typeface="Open Sans"/>
                <a:cs typeface="Arial"/>
              </a:rPr>
              <a:t>SSCi</a:t>
            </a:r>
            <a:r>
              <a:rPr lang="en-US" sz="1800">
                <a:solidFill>
                  <a:srgbClr val="000000"/>
                </a:solidFill>
                <a:ea typeface="Open Sans"/>
                <a:cs typeface="Arial"/>
              </a:rPr>
              <a:t> wrap up</a:t>
            </a:r>
          </a:p>
          <a:p>
            <a:r>
              <a:rPr lang="en-US" sz="1800">
                <a:solidFill>
                  <a:srgbClr val="13284B"/>
                </a:solidFill>
                <a:ea typeface="Open Sans"/>
                <a:cs typeface="Calibri"/>
              </a:rPr>
              <a:t>Planning for core instrumentation needs</a:t>
            </a:r>
            <a:endParaRPr lang="en-US" sz="1800">
              <a:solidFill>
                <a:srgbClr val="000000"/>
              </a:solidFill>
              <a:ea typeface="Open Sans"/>
              <a:cs typeface="Arial"/>
            </a:endParaRPr>
          </a:p>
          <a:p>
            <a:r>
              <a:rPr lang="en-US" sz="1800">
                <a:solidFill>
                  <a:srgbClr val="13284B"/>
                </a:solidFill>
                <a:ea typeface="Open Sans"/>
                <a:cs typeface="Calibri"/>
              </a:rPr>
              <a:t>Upcoming ORT events</a:t>
            </a:r>
          </a:p>
          <a:p>
            <a:r>
              <a:rPr lang="en-US" sz="1800" b="0" i="0">
                <a:solidFill>
                  <a:srgbClr val="000000"/>
                </a:solidFill>
                <a:effectLst/>
                <a:ea typeface="Open Sans"/>
                <a:cs typeface="Open Sans"/>
              </a:rPr>
              <a:t>Acknowledgment tracking</a:t>
            </a:r>
            <a:r>
              <a:rPr lang="en-US" sz="1800">
                <a:solidFill>
                  <a:srgbClr val="000000"/>
                </a:solidFill>
                <a:ea typeface="Open Sans"/>
                <a:cs typeface="Open Sans"/>
              </a:rPr>
              <a:t> </a:t>
            </a:r>
          </a:p>
          <a:p>
            <a:r>
              <a:rPr lang="en-US" sz="1800">
                <a:solidFill>
                  <a:srgbClr val="000000"/>
                </a:solidFill>
                <a:ea typeface="Open Sans"/>
                <a:cs typeface="Arial"/>
              </a:rPr>
              <a:t>OSP metrics </a:t>
            </a:r>
            <a:endParaRPr lang="en-US" sz="1800" b="0" i="0">
              <a:solidFill>
                <a:srgbClr val="000000"/>
              </a:solidFill>
              <a:effectLst/>
              <a:ea typeface="Open Sans"/>
              <a:cs typeface="Calibri" panose="020F0502020204030204" pitchFamily="34" charset="0"/>
            </a:endParaRPr>
          </a:p>
          <a:p>
            <a:r>
              <a:rPr lang="en-US" sz="1800">
                <a:solidFill>
                  <a:srgbClr val="000000"/>
                </a:solidFill>
                <a:ea typeface="Open Sans"/>
                <a:cs typeface="Arial"/>
              </a:rPr>
              <a:t>iLab website updates and asset tracking updates </a:t>
            </a:r>
          </a:p>
          <a:p>
            <a:r>
              <a:rPr lang="en-US" sz="1800" b="0" i="0">
                <a:solidFill>
                  <a:srgbClr val="000000"/>
                </a:solidFill>
                <a:effectLst/>
                <a:ea typeface="Open Sans"/>
                <a:cs typeface="Open Sans"/>
              </a:rPr>
              <a:t>Financial reporting</a:t>
            </a:r>
            <a:r>
              <a:rPr lang="en-US" sz="1800">
                <a:solidFill>
                  <a:srgbClr val="000000"/>
                </a:solidFill>
                <a:ea typeface="Open Sans"/>
                <a:cs typeface="Open Sans"/>
              </a:rPr>
              <a:t> </a:t>
            </a:r>
            <a:endParaRPr lang="en-US" sz="1800" b="0" i="0">
              <a:solidFill>
                <a:srgbClr val="000000"/>
              </a:solidFill>
              <a:effectLst/>
              <a:ea typeface="Open Sans"/>
              <a:cs typeface="Open Sans"/>
            </a:endParaRPr>
          </a:p>
          <a:p>
            <a:pPr algn="l">
              <a:buFont typeface="Arial" panose="020B0604020202020204" pitchFamily="34" charset="0"/>
              <a:buChar char="•"/>
            </a:pPr>
            <a:r>
              <a:rPr lang="en-US" sz="1800" b="0" i="0">
                <a:solidFill>
                  <a:srgbClr val="000000"/>
                </a:solidFill>
                <a:effectLst/>
                <a:ea typeface="Open Sans"/>
                <a:cs typeface="Open Sans"/>
              </a:rPr>
              <a:t>Resources available for equipment grants (Nate Blouin</a:t>
            </a:r>
            <a:r>
              <a:rPr lang="en-US" sz="1800" b="0" i="0" dirty="0">
                <a:solidFill>
                  <a:srgbClr val="000000"/>
                </a:solidFill>
                <a:effectLst/>
                <a:ea typeface="Open Sans"/>
                <a:cs typeface="Open Sans"/>
              </a:rPr>
              <a:t>)</a:t>
            </a:r>
          </a:p>
          <a:p>
            <a:r>
              <a:rPr lang="en-US" sz="1800" dirty="0">
                <a:solidFill>
                  <a:srgbClr val="000000"/>
                </a:solidFill>
              </a:rPr>
              <a:t>Working with external customers (Kickstarter)</a:t>
            </a:r>
            <a:endParaRPr lang="en-US" sz="1800" dirty="0">
              <a:solidFill>
                <a:srgbClr val="000000"/>
              </a:solidFill>
              <a:ea typeface="Open Sans"/>
              <a:cs typeface="Open Sans"/>
            </a:endParaRPr>
          </a:p>
          <a:p>
            <a:pPr algn="l">
              <a:buFont typeface="Arial" panose="020B0604020202020204" pitchFamily="34" charset="0"/>
              <a:buChar char="•"/>
            </a:pPr>
            <a:endParaRPr lang="en-US" sz="1800" b="0" i="0">
              <a:solidFill>
                <a:srgbClr val="000000"/>
              </a:solidFill>
              <a:effectLst/>
            </a:endParaRPr>
          </a:p>
          <a:p>
            <a:endParaRPr lang="en-US" sz="1800"/>
          </a:p>
        </p:txBody>
      </p:sp>
      <p:sp>
        <p:nvSpPr>
          <p:cNvPr id="3" name="Title 2">
            <a:extLst>
              <a:ext uri="{FF2B5EF4-FFF2-40B4-BE49-F238E27FC236}">
                <a16:creationId xmlns:a16="http://schemas.microsoft.com/office/drawing/2014/main" id="{B050D0E5-1FA2-A64A-BD66-2AD0950EA22B}"/>
              </a:ext>
            </a:extLst>
          </p:cNvPr>
          <p:cNvSpPr>
            <a:spLocks noGrp="1"/>
          </p:cNvSpPr>
          <p:nvPr>
            <p:ph type="title"/>
          </p:nvPr>
        </p:nvSpPr>
        <p:spPr/>
        <p:txBody>
          <a:bodyPr/>
          <a:lstStyle/>
          <a:p>
            <a:r>
              <a:rPr lang="en-US"/>
              <a:t>Agenda</a:t>
            </a:r>
          </a:p>
        </p:txBody>
      </p:sp>
    </p:spTree>
    <p:extLst>
      <p:ext uri="{BB962C8B-B14F-4D97-AF65-F5344CB8AC3E}">
        <p14:creationId xmlns:p14="http://schemas.microsoft.com/office/powerpoint/2010/main" val="28666139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3A959-2515-D012-F1D9-04740828181B}"/>
              </a:ext>
            </a:extLst>
          </p:cNvPr>
          <p:cNvSpPr>
            <a:spLocks noGrp="1"/>
          </p:cNvSpPr>
          <p:nvPr>
            <p:ph type="title"/>
          </p:nvPr>
        </p:nvSpPr>
        <p:spPr/>
        <p:txBody>
          <a:bodyPr/>
          <a:lstStyle/>
          <a:p>
            <a:r>
              <a:rPr lang="en-US"/>
              <a:t>iLab Improvements</a:t>
            </a:r>
          </a:p>
        </p:txBody>
      </p:sp>
      <p:graphicFrame>
        <p:nvGraphicFramePr>
          <p:cNvPr id="5" name="Content Placeholder 2">
            <a:extLst>
              <a:ext uri="{FF2B5EF4-FFF2-40B4-BE49-F238E27FC236}">
                <a16:creationId xmlns:a16="http://schemas.microsoft.com/office/drawing/2014/main" id="{AB0DA3B1-A4DD-D308-61B4-1265763C3819}"/>
              </a:ext>
            </a:extLst>
          </p:cNvPr>
          <p:cNvGraphicFramePr>
            <a:graphicFrameLocks noGrp="1"/>
          </p:cNvGraphicFramePr>
          <p:nvPr>
            <p:ph idx="1"/>
            <p:extLst>
              <p:ext uri="{D42A27DB-BD31-4B8C-83A1-F6EECF244321}">
                <p14:modId xmlns:p14="http://schemas.microsoft.com/office/powerpoint/2010/main" val="7126790"/>
              </p:ext>
            </p:extLst>
          </p:nvPr>
        </p:nvGraphicFramePr>
        <p:xfrm>
          <a:off x="529853" y="1567922"/>
          <a:ext cx="10496107" cy="43093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792868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88D49-0E25-5916-F465-606BEDBE2AAB}"/>
              </a:ext>
            </a:extLst>
          </p:cNvPr>
          <p:cNvSpPr>
            <a:spLocks noGrp="1"/>
          </p:cNvSpPr>
          <p:nvPr>
            <p:ph type="title"/>
          </p:nvPr>
        </p:nvSpPr>
        <p:spPr/>
        <p:txBody>
          <a:bodyPr/>
          <a:lstStyle/>
          <a:p>
            <a:r>
              <a:rPr lang="en-US"/>
              <a:t>iLab Institutional Landing Page</a:t>
            </a:r>
          </a:p>
        </p:txBody>
      </p:sp>
      <p:pic>
        <p:nvPicPr>
          <p:cNvPr id="4" name="Content Placeholder 3" descr="A screenshot of a web page&#10;&#10;Description automatically generated">
            <a:extLst>
              <a:ext uri="{FF2B5EF4-FFF2-40B4-BE49-F238E27FC236}">
                <a16:creationId xmlns:a16="http://schemas.microsoft.com/office/drawing/2014/main" id="{71CA4A2D-7F2F-A670-0C1D-8DFE404C4FAD}"/>
              </a:ext>
            </a:extLst>
          </p:cNvPr>
          <p:cNvPicPr>
            <a:picLocks noGrp="1" noChangeAspect="1"/>
          </p:cNvPicPr>
          <p:nvPr>
            <p:ph idx="1"/>
          </p:nvPr>
        </p:nvPicPr>
        <p:blipFill>
          <a:blip r:embed="rId2"/>
          <a:stretch>
            <a:fillRect/>
          </a:stretch>
        </p:blipFill>
        <p:spPr>
          <a:xfrm>
            <a:off x="2609607" y="1504695"/>
            <a:ext cx="7010674" cy="47685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026785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EFB6A-7BAA-6CEA-C053-6484CD3CB16B}"/>
              </a:ext>
            </a:extLst>
          </p:cNvPr>
          <p:cNvSpPr>
            <a:spLocks noGrp="1"/>
          </p:cNvSpPr>
          <p:nvPr>
            <p:ph type="title"/>
          </p:nvPr>
        </p:nvSpPr>
        <p:spPr/>
        <p:txBody>
          <a:bodyPr/>
          <a:lstStyle/>
          <a:p>
            <a:r>
              <a:rPr lang="en-US"/>
              <a:t>RCD Webpage</a:t>
            </a:r>
          </a:p>
        </p:txBody>
      </p:sp>
      <p:graphicFrame>
        <p:nvGraphicFramePr>
          <p:cNvPr id="6" name="Content Placeholder 2">
            <a:extLst>
              <a:ext uri="{FF2B5EF4-FFF2-40B4-BE49-F238E27FC236}">
                <a16:creationId xmlns:a16="http://schemas.microsoft.com/office/drawing/2014/main" id="{8D95CD13-1E90-766C-351F-A1B6E93151DE}"/>
              </a:ext>
            </a:extLst>
          </p:cNvPr>
          <p:cNvGraphicFramePr>
            <a:graphicFrameLocks noGrp="1"/>
          </p:cNvGraphicFramePr>
          <p:nvPr>
            <p:ph idx="1"/>
            <p:extLst>
              <p:ext uri="{D42A27DB-BD31-4B8C-83A1-F6EECF244321}">
                <p14:modId xmlns:p14="http://schemas.microsoft.com/office/powerpoint/2010/main" val="1077758799"/>
              </p:ext>
            </p:extLst>
          </p:nvPr>
        </p:nvGraphicFramePr>
        <p:xfrm>
          <a:off x="529853" y="1963848"/>
          <a:ext cx="10496107" cy="43093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993107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7177E-E97C-11C1-C4BF-8B75B52E09FC}"/>
              </a:ext>
            </a:extLst>
          </p:cNvPr>
          <p:cNvSpPr>
            <a:spLocks noGrp="1"/>
          </p:cNvSpPr>
          <p:nvPr>
            <p:ph type="title"/>
          </p:nvPr>
        </p:nvSpPr>
        <p:spPr>
          <a:xfrm>
            <a:off x="372197" y="523881"/>
            <a:ext cx="2949071" cy="1336083"/>
          </a:xfrm>
        </p:spPr>
        <p:txBody>
          <a:bodyPr/>
          <a:lstStyle/>
          <a:p>
            <a:pPr algn="l"/>
            <a:r>
              <a:rPr lang="en-US"/>
              <a:t>RCD </a:t>
            </a:r>
            <a:br>
              <a:rPr lang="en-US"/>
            </a:br>
            <a:r>
              <a:rPr lang="en-US"/>
              <a:t>Webpage</a:t>
            </a:r>
          </a:p>
        </p:txBody>
      </p:sp>
      <p:pic>
        <p:nvPicPr>
          <p:cNvPr id="5" name="Content Placeholder 4">
            <a:extLst>
              <a:ext uri="{FF2B5EF4-FFF2-40B4-BE49-F238E27FC236}">
                <a16:creationId xmlns:a16="http://schemas.microsoft.com/office/drawing/2014/main" id="{9E37D612-D6BC-D2DE-A553-107F601841E5}"/>
              </a:ext>
            </a:extLst>
          </p:cNvPr>
          <p:cNvPicPr>
            <a:picLocks noGrp="1" noChangeAspect="1"/>
          </p:cNvPicPr>
          <p:nvPr>
            <p:ph idx="1"/>
          </p:nvPr>
        </p:nvPicPr>
        <p:blipFill>
          <a:blip r:embed="rId2"/>
          <a:stretch>
            <a:fillRect/>
          </a:stretch>
        </p:blipFill>
        <p:spPr>
          <a:xfrm>
            <a:off x="3100551" y="213624"/>
            <a:ext cx="7620001" cy="6430752"/>
          </a:xfrm>
          <a:ln>
            <a:solidFill>
              <a:srgbClr val="4B9CD3"/>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816712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95510-7C23-1BDC-47CA-A6D5A0E4A0D2}"/>
              </a:ext>
            </a:extLst>
          </p:cNvPr>
          <p:cNvSpPr>
            <a:spLocks noGrp="1"/>
          </p:cNvSpPr>
          <p:nvPr>
            <p:ph type="title"/>
          </p:nvPr>
        </p:nvSpPr>
        <p:spPr/>
        <p:txBody>
          <a:bodyPr/>
          <a:lstStyle/>
          <a:p>
            <a:r>
              <a:rPr lang="en-US"/>
              <a:t>Asset &amp; Equipment Database</a:t>
            </a:r>
          </a:p>
        </p:txBody>
      </p:sp>
      <p:graphicFrame>
        <p:nvGraphicFramePr>
          <p:cNvPr id="7" name="Content Placeholder 2">
            <a:extLst>
              <a:ext uri="{FF2B5EF4-FFF2-40B4-BE49-F238E27FC236}">
                <a16:creationId xmlns:a16="http://schemas.microsoft.com/office/drawing/2014/main" id="{0CE463AB-38D5-7466-0432-88311A2117D9}"/>
              </a:ext>
            </a:extLst>
          </p:cNvPr>
          <p:cNvGraphicFramePr>
            <a:graphicFrameLocks noGrp="1"/>
          </p:cNvGraphicFramePr>
          <p:nvPr>
            <p:ph idx="1"/>
          </p:nvPr>
        </p:nvGraphicFramePr>
        <p:xfrm>
          <a:off x="529853" y="1963848"/>
          <a:ext cx="10496107" cy="43093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778644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3F5C0-9E0A-897E-A3F7-5E771B0A51A0}"/>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69606FE6-1130-B217-DA44-5A6C3AEBD43F}"/>
              </a:ext>
            </a:extLst>
          </p:cNvPr>
          <p:cNvSpPr>
            <a:spLocks noGrp="1"/>
          </p:cNvSpPr>
          <p:nvPr>
            <p:ph idx="1"/>
          </p:nvPr>
        </p:nvSpPr>
        <p:spPr>
          <a:xfrm>
            <a:off x="1329953" y="2087821"/>
            <a:ext cx="10496107" cy="4309361"/>
          </a:xfrm>
        </p:spPr>
        <p:txBody>
          <a:bodyPr numCol="2" spcCol="457200">
            <a:normAutofit/>
          </a:bodyPr>
          <a:lstStyle/>
          <a:p>
            <a:r>
              <a:rPr lang="en-US" b="1" dirty="0"/>
              <a:t>Ben Wright </a:t>
            </a:r>
          </a:p>
          <a:p>
            <a:r>
              <a:rPr lang="en-US" dirty="0"/>
              <a:t>Director, Research Core Development</a:t>
            </a:r>
          </a:p>
          <a:p>
            <a:r>
              <a:rPr lang="en-US" dirty="0">
                <a:hlinkClick r:id="rId2"/>
              </a:rPr>
              <a:t>bwright1@email.unc.edu</a:t>
            </a:r>
            <a:endParaRPr lang="en-US" dirty="0"/>
          </a:p>
          <a:p>
            <a:endParaRPr lang="en-US" dirty="0"/>
          </a:p>
          <a:p>
            <a:r>
              <a:rPr lang="en-US" b="1" dirty="0"/>
              <a:t>Meghan Kraft</a:t>
            </a:r>
          </a:p>
          <a:p>
            <a:r>
              <a:rPr lang="en-US" dirty="0"/>
              <a:t>Interim Director, Research Core Strategy</a:t>
            </a:r>
          </a:p>
          <a:p>
            <a:r>
              <a:rPr lang="en-US" dirty="0">
                <a:hlinkClick r:id="rId3"/>
              </a:rPr>
              <a:t>kraftmeg@unc.edu</a:t>
            </a:r>
            <a:r>
              <a:rPr lang="en-US" dirty="0"/>
              <a:t> </a:t>
            </a:r>
          </a:p>
          <a:p>
            <a:endParaRPr lang="en-US" dirty="0"/>
          </a:p>
          <a:p>
            <a:r>
              <a:rPr lang="en-US" b="1" dirty="0"/>
              <a:t>Michael Akridge</a:t>
            </a:r>
          </a:p>
          <a:p>
            <a:r>
              <a:rPr lang="en-US" dirty="0"/>
              <a:t>Financial Analyst</a:t>
            </a:r>
          </a:p>
          <a:p>
            <a:r>
              <a:rPr lang="en-US" dirty="0">
                <a:hlinkClick r:id="rId4"/>
              </a:rPr>
              <a:t>michael_akridge@med.unc.edu</a:t>
            </a:r>
            <a:r>
              <a:rPr lang="en-US" dirty="0"/>
              <a:t> </a:t>
            </a:r>
          </a:p>
          <a:p>
            <a:endParaRPr lang="en-US" dirty="0"/>
          </a:p>
          <a:p>
            <a:r>
              <a:rPr lang="en-US" b="1" dirty="0"/>
              <a:t>iLab Support </a:t>
            </a:r>
          </a:p>
          <a:p>
            <a:r>
              <a:rPr lang="en-US" dirty="0">
                <a:hlinkClick r:id="rId5"/>
              </a:rPr>
              <a:t>coresupport@med.unc.edu</a:t>
            </a:r>
            <a:r>
              <a:rPr lang="en-US" dirty="0"/>
              <a:t> </a:t>
            </a:r>
          </a:p>
        </p:txBody>
      </p:sp>
    </p:spTree>
    <p:extLst>
      <p:ext uri="{BB962C8B-B14F-4D97-AF65-F5344CB8AC3E}">
        <p14:creationId xmlns:p14="http://schemas.microsoft.com/office/powerpoint/2010/main" val="7327997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7">
            <a:extLst>
              <a:ext uri="{FF2B5EF4-FFF2-40B4-BE49-F238E27FC236}">
                <a16:creationId xmlns:a16="http://schemas.microsoft.com/office/drawing/2014/main" id="{57BA22F0-968A-4F44-858F-56A49D4AAFC3}"/>
              </a:ext>
            </a:extLst>
          </p:cNvPr>
          <p:cNvSpPr>
            <a:spLocks noGrp="1"/>
          </p:cNvSpPr>
          <p:nvPr>
            <p:ph type="ctrTitle"/>
          </p:nvPr>
        </p:nvSpPr>
        <p:spPr>
          <a:xfrm>
            <a:off x="5136006" y="1121791"/>
            <a:ext cx="5440179" cy="1624325"/>
          </a:xfrm>
        </p:spPr>
        <p:txBody>
          <a:bodyPr>
            <a:normAutofit fontScale="90000"/>
          </a:bodyPr>
          <a:lstStyle/>
          <a:p>
            <a:pPr eaLnBrk="1" hangingPunct="1"/>
            <a:r>
              <a:rPr lang="en-US" altLang="en-US" sz="4700" dirty="0">
                <a:ea typeface="MS PGothic"/>
                <a:cs typeface="Avenir LT Std 95 Black" pitchFamily="6" charset="0"/>
              </a:rPr>
              <a:t>Core Facilities proposal coordination discussion </a:t>
            </a:r>
            <a:endParaRPr lang="en-US" altLang="en-US" sz="4700" dirty="0">
              <a:latin typeface="Avenir LT Std 95 Black" pitchFamily="6" charset="0"/>
              <a:cs typeface="Avenir LT Std 95 Black" pitchFamily="6" charset="0"/>
            </a:endParaRPr>
          </a:p>
        </p:txBody>
      </p:sp>
      <p:sp>
        <p:nvSpPr>
          <p:cNvPr id="20483" name="Text Placeholder 3">
            <a:extLst>
              <a:ext uri="{FF2B5EF4-FFF2-40B4-BE49-F238E27FC236}">
                <a16:creationId xmlns:a16="http://schemas.microsoft.com/office/drawing/2014/main" id="{827E024E-7198-4B80-947F-A5C292221697}"/>
              </a:ext>
            </a:extLst>
          </p:cNvPr>
          <p:cNvSpPr>
            <a:spLocks noGrp="1"/>
          </p:cNvSpPr>
          <p:nvPr>
            <p:ph type="body" sz="quarter" idx="17"/>
          </p:nvPr>
        </p:nvSpPr>
        <p:spPr>
          <a:xfrm>
            <a:off x="5259674" y="2746116"/>
            <a:ext cx="4953000" cy="1087437"/>
          </a:xfrm>
        </p:spPr>
        <p:txBody>
          <a:bodyPr/>
          <a:lstStyle/>
          <a:p>
            <a:pPr marL="0" indent="0">
              <a:spcBef>
                <a:spcPts val="168"/>
              </a:spcBef>
              <a:buNone/>
            </a:pPr>
            <a:r>
              <a:rPr lang="en-US" sz="1800" b="1" dirty="0">
                <a:solidFill>
                  <a:srgbClr val="D87900"/>
                </a:solidFill>
                <a:ea typeface="MS PGothic"/>
                <a:cs typeface="Founders Grotesk Regular" pitchFamily="6" charset="0"/>
              </a:rPr>
              <a:t>Nathan Blouin, MBA, CRA</a:t>
            </a:r>
            <a:endParaRPr lang="en-US" sz="1800" dirty="0">
              <a:solidFill>
                <a:srgbClr val="D87900"/>
              </a:solidFill>
              <a:ea typeface="MS PGothic"/>
              <a:cs typeface="Founders Grotesk Regular" pitchFamily="6" charset="0"/>
            </a:endParaRPr>
          </a:p>
          <a:p>
            <a:pPr marL="0" indent="0">
              <a:spcBef>
                <a:spcPts val="168"/>
              </a:spcBef>
              <a:buNone/>
            </a:pPr>
            <a:r>
              <a:rPr lang="en-US" sz="1800" i="1" dirty="0">
                <a:solidFill>
                  <a:srgbClr val="D87900"/>
                </a:solidFill>
                <a:ea typeface="MS PGothic"/>
                <a:cs typeface="Founders Grotesk Regular" pitchFamily="6" charset="0"/>
              </a:rPr>
              <a:t>Director</a:t>
            </a:r>
          </a:p>
          <a:p>
            <a:pPr marL="0" indent="0">
              <a:spcBef>
                <a:spcPts val="168"/>
              </a:spcBef>
              <a:buNone/>
            </a:pPr>
            <a:r>
              <a:rPr lang="en-US" sz="1800" dirty="0">
                <a:solidFill>
                  <a:srgbClr val="D87900"/>
                </a:solidFill>
                <a:ea typeface="MS PGothic"/>
                <a:cs typeface="Founders Grotesk Regular" pitchFamily="6" charset="0"/>
                <a:hlinkClick r:id="rId3"/>
              </a:rPr>
              <a:t>nathan_blouin@unc.edu</a:t>
            </a:r>
            <a:r>
              <a:rPr lang="en-US" sz="1800" dirty="0">
                <a:solidFill>
                  <a:srgbClr val="D87900"/>
                </a:solidFill>
                <a:ea typeface="MS PGothic"/>
                <a:cs typeface="Founders Grotesk Regular" pitchFamily="6" charset="0"/>
              </a:rPr>
              <a:t>	</a:t>
            </a:r>
          </a:p>
          <a:p>
            <a:pPr marL="0" indent="0">
              <a:spcBef>
                <a:spcPts val="168"/>
              </a:spcBef>
              <a:buNone/>
            </a:pPr>
            <a:endParaRPr lang="en-US" sz="1800" dirty="0">
              <a:solidFill>
                <a:srgbClr val="D87900"/>
              </a:solidFill>
              <a:ea typeface="MS PGothic"/>
            </a:endParaRPr>
          </a:p>
          <a:p>
            <a:pPr marL="0" indent="0">
              <a:spcBef>
                <a:spcPts val="168"/>
              </a:spcBef>
              <a:buNone/>
            </a:pPr>
            <a:r>
              <a:rPr lang="en-US" sz="1800" b="1" dirty="0">
                <a:solidFill>
                  <a:srgbClr val="D87900"/>
                </a:solidFill>
                <a:ea typeface="MS PGothic"/>
              </a:rPr>
              <a:t>Rachelle Davenport</a:t>
            </a:r>
          </a:p>
          <a:p>
            <a:pPr marL="0" indent="0">
              <a:spcBef>
                <a:spcPts val="168"/>
              </a:spcBef>
              <a:buNone/>
            </a:pPr>
            <a:r>
              <a:rPr lang="en-US" sz="1800" i="1" dirty="0">
                <a:solidFill>
                  <a:srgbClr val="D87900"/>
                </a:solidFill>
                <a:ea typeface="MS PGothic"/>
              </a:rPr>
              <a:t>Limited Submissions and Administrative Coordinator</a:t>
            </a:r>
          </a:p>
          <a:p>
            <a:pPr marL="0" indent="0">
              <a:spcBef>
                <a:spcPts val="168"/>
              </a:spcBef>
              <a:buNone/>
            </a:pPr>
            <a:r>
              <a:rPr lang="en-US" sz="1800" dirty="0">
                <a:solidFill>
                  <a:srgbClr val="D87900"/>
                </a:solidFill>
                <a:ea typeface="MS PGothic"/>
                <a:hlinkClick r:id="rId4"/>
              </a:rPr>
              <a:t>rachedav@unc.edu</a:t>
            </a:r>
            <a:endParaRPr lang="en-US" sz="1800" dirty="0">
              <a:solidFill>
                <a:srgbClr val="D87900"/>
              </a:solidFill>
              <a:ea typeface="MS PGothic"/>
            </a:endParaRPr>
          </a:p>
          <a:p>
            <a:pPr marL="0" indent="0">
              <a:spcBef>
                <a:spcPts val="168"/>
              </a:spcBef>
              <a:buNone/>
            </a:pPr>
            <a:endParaRPr lang="en-US" sz="1800" dirty="0">
              <a:solidFill>
                <a:srgbClr val="D87900"/>
              </a:solidFill>
              <a:ea typeface="MS PGothic"/>
            </a:endParaRPr>
          </a:p>
          <a:p>
            <a:pPr marL="0" indent="0">
              <a:spcBef>
                <a:spcPts val="168"/>
              </a:spcBef>
              <a:buNone/>
            </a:pPr>
            <a:r>
              <a:rPr lang="en-US" sz="1800" b="1" dirty="0">
                <a:solidFill>
                  <a:srgbClr val="D87900"/>
                </a:solidFill>
                <a:ea typeface="MS PGothic"/>
              </a:rPr>
              <a:t>UNC Office of Research Development</a:t>
            </a:r>
          </a:p>
          <a:p>
            <a:pPr marL="0" indent="0">
              <a:spcBef>
                <a:spcPts val="168"/>
              </a:spcBef>
              <a:buNone/>
            </a:pPr>
            <a:r>
              <a:rPr lang="en-US" altLang="en-US" sz="1800" i="1" dirty="0">
                <a:solidFill>
                  <a:srgbClr val="D87900"/>
                </a:solidFill>
                <a:ea typeface="MS PGothic"/>
              </a:rPr>
              <a:t>September 14, 2023</a:t>
            </a:r>
            <a:endParaRPr lang="en-US" sz="1800" dirty="0">
              <a:solidFill>
                <a:srgbClr val="D87900"/>
              </a:solidFill>
            </a:endParaRPr>
          </a:p>
        </p:txBody>
      </p:sp>
      <p:pic>
        <p:nvPicPr>
          <p:cNvPr id="20484" name="Picture 1" descr="Research_logo_2c_rgb_h.png">
            <a:extLst>
              <a:ext uri="{FF2B5EF4-FFF2-40B4-BE49-F238E27FC236}">
                <a16:creationId xmlns:a16="http://schemas.microsoft.com/office/drawing/2014/main" id="{AAB8E91A-9634-4C8D-8467-CB3D02805EF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59674" y="731136"/>
            <a:ext cx="1830388"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370A139-2C78-66FB-DE22-5DFD3BBE7BE7}"/>
              </a:ext>
            </a:extLst>
          </p:cNvPr>
          <p:cNvSpPr txBox="1">
            <a:spLocks/>
          </p:cNvSpPr>
          <p:nvPr/>
        </p:nvSpPr>
        <p:spPr>
          <a:xfrm>
            <a:off x="4463575" y="463156"/>
            <a:ext cx="6773385" cy="540582"/>
          </a:xfrm>
          <a:prstGeom prst="rect">
            <a:avLst/>
          </a:prstGeom>
        </p:spPr>
        <p:txBody>
          <a:bodyPr/>
          <a:lstStyle>
            <a:lvl1pPr algn="l" defTabSz="457200" rtl="0" eaLnBrk="1" latinLnBrk="0" hangingPunct="1">
              <a:spcBef>
                <a:spcPct val="0"/>
              </a:spcBef>
              <a:buNone/>
              <a:defRPr sz="3600" b="1" kern="1200" baseline="0">
                <a:solidFill>
                  <a:schemeClr val="accent1"/>
                </a:solidFill>
                <a:latin typeface="+mj-lt"/>
                <a:ea typeface="+mj-ea"/>
                <a:cs typeface="+mj-cs"/>
              </a:defRPr>
            </a:lvl1pPr>
          </a:lstStyle>
          <a:p>
            <a:r>
              <a:rPr lang="en-US" altLang="en-US" i="1" dirty="0">
                <a:latin typeface="Avenir LT Std 95 Black" pitchFamily="6" charset="0"/>
                <a:cs typeface="Avenir LT Std 95 Black" pitchFamily="6" charset="0"/>
              </a:rPr>
              <a:t>What is Research Development?</a:t>
            </a:r>
          </a:p>
        </p:txBody>
      </p:sp>
      <p:pic>
        <p:nvPicPr>
          <p:cNvPr id="5" name="Picture 4" descr="award-flowchart-2.pdf">
            <a:extLst>
              <a:ext uri="{FF2B5EF4-FFF2-40B4-BE49-F238E27FC236}">
                <a16:creationId xmlns:a16="http://schemas.microsoft.com/office/drawing/2014/main" id="{0CDC53A4-B7E6-772F-8752-79DA3F02805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06665" y="1656726"/>
            <a:ext cx="8385335" cy="3394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02106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62337A-73AA-5647-92DC-4A8DAB5ACD5E}"/>
              </a:ext>
            </a:extLst>
          </p:cNvPr>
          <p:cNvSpPr>
            <a:spLocks noGrp="1"/>
          </p:cNvSpPr>
          <p:nvPr>
            <p:ph type="body" sz="quarter" idx="17"/>
          </p:nvPr>
        </p:nvSpPr>
        <p:spPr/>
        <p:txBody>
          <a:bodyPr/>
          <a:lstStyle/>
          <a:p>
            <a:pPr marL="0" indent="0">
              <a:buNone/>
            </a:pPr>
            <a:r>
              <a:rPr lang="en-US" altLang="en-US" sz="3600" i="1" dirty="0">
                <a:solidFill>
                  <a:srgbClr val="4B9CD3"/>
                </a:solidFill>
                <a:latin typeface="Avenir LT Std 95 Black" pitchFamily="6" charset="0"/>
                <a:cs typeface="Avenir LT Std 95 Black" pitchFamily="6" charset="0"/>
              </a:rPr>
              <a:t>UNC Limited Submissions Process Flow Chart – adapted! </a:t>
            </a:r>
            <a:endParaRPr lang="en-US" i="1" dirty="0">
              <a:solidFill>
                <a:srgbClr val="4B9CD3"/>
              </a:solidFill>
            </a:endParaRPr>
          </a:p>
        </p:txBody>
      </p:sp>
      <p:pic>
        <p:nvPicPr>
          <p:cNvPr id="4" name="Picture 4" descr="limited-flowchart.pdf">
            <a:extLst>
              <a:ext uri="{FF2B5EF4-FFF2-40B4-BE49-F238E27FC236}">
                <a16:creationId xmlns:a16="http://schemas.microsoft.com/office/drawing/2014/main" id="{02FDCF22-48A7-E43D-6CBB-58F408A3115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9791" y="1293350"/>
            <a:ext cx="8778875" cy="542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08849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62337A-73AA-5647-92DC-4A8DAB5ACD5E}"/>
              </a:ext>
            </a:extLst>
          </p:cNvPr>
          <p:cNvSpPr>
            <a:spLocks noGrp="1"/>
          </p:cNvSpPr>
          <p:nvPr>
            <p:ph type="body" sz="quarter" idx="17"/>
          </p:nvPr>
        </p:nvSpPr>
        <p:spPr>
          <a:xfrm>
            <a:off x="483537" y="658219"/>
            <a:ext cx="8691857" cy="694949"/>
          </a:xfrm>
        </p:spPr>
        <p:txBody>
          <a:bodyPr/>
          <a:lstStyle/>
          <a:p>
            <a:pPr marL="0" indent="0">
              <a:buNone/>
            </a:pPr>
            <a:r>
              <a:rPr lang="en-US" altLang="en-US" sz="3600" i="1" dirty="0">
                <a:solidFill>
                  <a:srgbClr val="4B9CD3"/>
                </a:solidFill>
                <a:latin typeface="Avenir LT Std 95 Black" pitchFamily="6" charset="0"/>
                <a:cs typeface="Avenir LT Std 95 Black" pitchFamily="6" charset="0"/>
              </a:rPr>
              <a:t>UNC Limited Submissions Process Flow Chart – adapted! </a:t>
            </a:r>
            <a:endParaRPr lang="en-US" i="1" dirty="0">
              <a:solidFill>
                <a:srgbClr val="4B9CD3"/>
              </a:solidFill>
            </a:endParaRPr>
          </a:p>
        </p:txBody>
      </p:sp>
      <p:sp>
        <p:nvSpPr>
          <p:cNvPr id="5" name="TextBox 4">
            <a:extLst>
              <a:ext uri="{FF2B5EF4-FFF2-40B4-BE49-F238E27FC236}">
                <a16:creationId xmlns:a16="http://schemas.microsoft.com/office/drawing/2014/main" id="{B6AE547E-EDEA-6F19-B131-6DEF27D74236}"/>
              </a:ext>
            </a:extLst>
          </p:cNvPr>
          <p:cNvSpPr txBox="1"/>
          <p:nvPr/>
        </p:nvSpPr>
        <p:spPr>
          <a:xfrm>
            <a:off x="880532" y="2023535"/>
            <a:ext cx="6942667" cy="3139321"/>
          </a:xfrm>
          <a:prstGeom prst="rect">
            <a:avLst/>
          </a:prstGeom>
          <a:noFill/>
        </p:spPr>
        <p:txBody>
          <a:bodyPr wrap="square" rtlCol="0">
            <a:spAutoFit/>
          </a:bodyPr>
          <a:lstStyle/>
          <a:p>
            <a:pPr marL="285750" indent="-285750">
              <a:buFont typeface="Arial" panose="020B0604020202020204" pitchFamily="34" charset="0"/>
              <a:buChar char="•"/>
            </a:pPr>
            <a:r>
              <a:rPr lang="en-US" dirty="0"/>
              <a:t>Long cycle internal competitions on NSF, NIH, DoD/DURIPs etc., to help centralize equipment planning and resource alignment</a:t>
            </a:r>
          </a:p>
          <a:p>
            <a:pPr marL="742950" lvl="1" indent="-285750">
              <a:buFont typeface="Arial" panose="020B0604020202020204" pitchFamily="34" charset="0"/>
              <a:buChar char="•"/>
            </a:pPr>
            <a:r>
              <a:rPr lang="en-US" dirty="0"/>
              <a:t>Purchase &amp; Acquisition timelines</a:t>
            </a:r>
          </a:p>
          <a:p>
            <a:pPr marL="742950" lvl="1" indent="-285750">
              <a:buFont typeface="Arial" panose="020B0604020202020204" pitchFamily="34" charset="0"/>
              <a:buChar char="•"/>
            </a:pPr>
            <a:r>
              <a:rPr lang="en-US" dirty="0"/>
              <a:t>Space upfits &amp; Construction</a:t>
            </a:r>
          </a:p>
          <a:p>
            <a:pPr marL="742950" lvl="1" indent="-285750">
              <a:buFont typeface="Arial" panose="020B0604020202020204" pitchFamily="34" charset="0"/>
              <a:buChar char="•"/>
            </a:pPr>
            <a:r>
              <a:rPr lang="en-US" dirty="0"/>
              <a:t>Installation </a:t>
            </a:r>
          </a:p>
          <a:p>
            <a:pPr marL="742950" lvl="1" indent="-285750">
              <a:buFont typeface="Arial" panose="020B0604020202020204" pitchFamily="34" charset="0"/>
              <a:buChar char="•"/>
            </a:pPr>
            <a:r>
              <a:rPr lang="en-US" dirty="0"/>
              <a:t>Integration with current lifecycles</a:t>
            </a:r>
          </a:p>
          <a:p>
            <a:pPr marL="742950" lvl="1" indent="-285750">
              <a:buFont typeface="Arial" panose="020B0604020202020204" pitchFamily="34" charset="0"/>
              <a:buChar char="•"/>
            </a:pPr>
            <a:r>
              <a:rPr lang="en-US" dirty="0"/>
              <a:t>Cost-share request alignment </a:t>
            </a:r>
          </a:p>
          <a:p>
            <a:pPr marL="285750" indent="-285750">
              <a:buFont typeface="Arial" panose="020B0604020202020204" pitchFamily="34" charset="0"/>
              <a:buChar char="•"/>
            </a:pPr>
            <a:r>
              <a:rPr lang="en-US" dirty="0"/>
              <a:t>Builds flexibility for strategic equipment requests based on leadership need</a:t>
            </a:r>
          </a:p>
          <a:p>
            <a:pPr marL="285750" indent="-285750">
              <a:buFont typeface="Arial" panose="020B0604020202020204" pitchFamily="34" charset="0"/>
              <a:buChar char="•"/>
            </a:pPr>
            <a:r>
              <a:rPr lang="en-US" dirty="0"/>
              <a:t>Neutral-party moderated stakeholder peer-review</a:t>
            </a:r>
          </a:p>
          <a:p>
            <a:endParaRPr lang="en-US" dirty="0"/>
          </a:p>
        </p:txBody>
      </p:sp>
    </p:spTree>
    <p:extLst>
      <p:ext uri="{BB962C8B-B14F-4D97-AF65-F5344CB8AC3E}">
        <p14:creationId xmlns:p14="http://schemas.microsoft.com/office/powerpoint/2010/main" val="3972404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94298C-8684-ECC1-67FF-4DF9C57B9A95}"/>
              </a:ext>
            </a:extLst>
          </p:cNvPr>
          <p:cNvSpPr>
            <a:spLocks noGrp="1"/>
          </p:cNvSpPr>
          <p:nvPr>
            <p:ph type="title"/>
          </p:nvPr>
        </p:nvSpPr>
        <p:spPr/>
        <p:txBody>
          <a:bodyPr/>
          <a:lstStyle/>
          <a:p>
            <a:r>
              <a:rPr lang="en-US"/>
              <a:t>Core Infrastructure at UNC</a:t>
            </a:r>
          </a:p>
        </p:txBody>
      </p:sp>
      <p:graphicFrame>
        <p:nvGraphicFramePr>
          <p:cNvPr id="10" name="Content Placeholder 9">
            <a:extLst>
              <a:ext uri="{FF2B5EF4-FFF2-40B4-BE49-F238E27FC236}">
                <a16:creationId xmlns:a16="http://schemas.microsoft.com/office/drawing/2014/main" id="{EDA53B9C-7D13-5DBA-2E6A-BAC81B80E2E7}"/>
              </a:ext>
            </a:extLst>
          </p:cNvPr>
          <p:cNvGraphicFramePr>
            <a:graphicFrameLocks noGrp="1"/>
          </p:cNvGraphicFramePr>
          <p:nvPr>
            <p:ph sz="quarter" idx="11"/>
            <p:extLst>
              <p:ext uri="{D42A27DB-BD31-4B8C-83A1-F6EECF244321}">
                <p14:modId xmlns:p14="http://schemas.microsoft.com/office/powerpoint/2010/main" val="1277473377"/>
              </p:ext>
            </p:extLst>
          </p:nvPr>
        </p:nvGraphicFramePr>
        <p:xfrm>
          <a:off x="503238" y="1306285"/>
          <a:ext cx="11185525" cy="51044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628889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7C513C3-7F27-1B2E-4450-897B1782E3FA}"/>
              </a:ext>
            </a:extLst>
          </p:cNvPr>
          <p:cNvSpPr txBox="1">
            <a:spLocks/>
          </p:cNvSpPr>
          <p:nvPr/>
        </p:nvSpPr>
        <p:spPr>
          <a:xfrm>
            <a:off x="638881" y="417576"/>
            <a:ext cx="10909640" cy="1249394"/>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baseline="0">
                <a:solidFill>
                  <a:schemeClr val="accent1"/>
                </a:solidFill>
                <a:latin typeface="+mj-lt"/>
                <a:ea typeface="+mj-ea"/>
                <a:cs typeface="+mj-cs"/>
              </a:defRPr>
            </a:lvl1pPr>
          </a:lstStyle>
          <a:p>
            <a:pPr algn="ctr" defTabSz="914400">
              <a:lnSpc>
                <a:spcPct val="90000"/>
              </a:lnSpc>
              <a:spcAft>
                <a:spcPts val="600"/>
              </a:spcAft>
            </a:pPr>
            <a:r>
              <a:rPr lang="en-US" sz="4100" i="1" kern="1200">
                <a:solidFill>
                  <a:schemeClr val="tx1"/>
                </a:solidFill>
                <a:latin typeface="+mj-lt"/>
                <a:ea typeface="+mj-ea"/>
                <a:cs typeface="+mj-cs"/>
              </a:rPr>
              <a:t>Limited Submissions Management System (LAMSeS)</a:t>
            </a:r>
          </a:p>
        </p:txBody>
      </p:sp>
      <p:pic>
        <p:nvPicPr>
          <p:cNvPr id="3" name="Picture 2" descr="A screenshot of a computer&#10;&#10;Description automatically generated">
            <a:extLst>
              <a:ext uri="{FF2B5EF4-FFF2-40B4-BE49-F238E27FC236}">
                <a16:creationId xmlns:a16="http://schemas.microsoft.com/office/drawing/2014/main" id="{AF56AAA1-587B-0234-4425-534E1432DD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040" y="2651009"/>
            <a:ext cx="11548872" cy="3551278"/>
          </a:xfrm>
          <a:prstGeom prst="rect">
            <a:avLst/>
          </a:prstGeom>
        </p:spPr>
      </p:pic>
    </p:spTree>
    <p:extLst>
      <p:ext uri="{BB962C8B-B14F-4D97-AF65-F5344CB8AC3E}">
        <p14:creationId xmlns:p14="http://schemas.microsoft.com/office/powerpoint/2010/main" val="42274348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1862668" y="231646"/>
            <a:ext cx="6535783" cy="665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defTabSz="457200" rtl="0" eaLnBrk="1" fontAlgn="base" hangingPunct="1">
              <a:spcBef>
                <a:spcPct val="0"/>
              </a:spcBef>
              <a:spcAft>
                <a:spcPct val="0"/>
              </a:spcAft>
              <a:defRPr sz="3600" b="1" kern="1200" baseline="0">
                <a:solidFill>
                  <a:schemeClr val="accent1"/>
                </a:solidFill>
                <a:latin typeface="+mj-lt"/>
                <a:ea typeface="MS PGothic" pitchFamily="34" charset="-128"/>
                <a:cs typeface="ＭＳ Ｐゴシック" charset="0"/>
              </a:defRPr>
            </a:lvl1pPr>
            <a:lvl2pPr algn="l" defTabSz="457200" rtl="0" eaLnBrk="1" fontAlgn="base" hangingPunct="1">
              <a:spcBef>
                <a:spcPct val="0"/>
              </a:spcBef>
              <a:spcAft>
                <a:spcPct val="0"/>
              </a:spcAft>
              <a:defRPr sz="3600" b="1">
                <a:solidFill>
                  <a:schemeClr val="accent1"/>
                </a:solidFill>
                <a:latin typeface="Tahoma" charset="0"/>
                <a:ea typeface="MS PGothic" pitchFamily="34" charset="-128"/>
                <a:cs typeface="ＭＳ Ｐゴシック" charset="0"/>
              </a:defRPr>
            </a:lvl2pPr>
            <a:lvl3pPr algn="l" defTabSz="457200" rtl="0" eaLnBrk="1" fontAlgn="base" hangingPunct="1">
              <a:spcBef>
                <a:spcPct val="0"/>
              </a:spcBef>
              <a:spcAft>
                <a:spcPct val="0"/>
              </a:spcAft>
              <a:defRPr sz="3600" b="1">
                <a:solidFill>
                  <a:schemeClr val="accent1"/>
                </a:solidFill>
                <a:latin typeface="Tahoma" charset="0"/>
                <a:ea typeface="MS PGothic" pitchFamily="34" charset="-128"/>
                <a:cs typeface="ＭＳ Ｐゴシック" charset="0"/>
              </a:defRPr>
            </a:lvl3pPr>
            <a:lvl4pPr algn="l" defTabSz="457200" rtl="0" eaLnBrk="1" fontAlgn="base" hangingPunct="1">
              <a:spcBef>
                <a:spcPct val="0"/>
              </a:spcBef>
              <a:spcAft>
                <a:spcPct val="0"/>
              </a:spcAft>
              <a:defRPr sz="3600" b="1">
                <a:solidFill>
                  <a:schemeClr val="accent1"/>
                </a:solidFill>
                <a:latin typeface="Tahoma" charset="0"/>
                <a:ea typeface="MS PGothic" pitchFamily="34" charset="-128"/>
                <a:cs typeface="ＭＳ Ｐゴシック" charset="0"/>
              </a:defRPr>
            </a:lvl4pPr>
            <a:lvl5pPr algn="l" defTabSz="457200" rtl="0" eaLnBrk="1" fontAlgn="base" hangingPunct="1">
              <a:spcBef>
                <a:spcPct val="0"/>
              </a:spcBef>
              <a:spcAft>
                <a:spcPct val="0"/>
              </a:spcAft>
              <a:defRPr sz="3600" b="1">
                <a:solidFill>
                  <a:schemeClr val="accent1"/>
                </a:solidFill>
                <a:latin typeface="Tahoma" charset="0"/>
                <a:ea typeface="MS PGothic" pitchFamily="34" charset="-128"/>
                <a:cs typeface="ＭＳ Ｐゴシック" charset="0"/>
              </a:defRPr>
            </a:lvl5pPr>
            <a:lvl6pPr marL="457200" algn="l" defTabSz="457200" rtl="0" eaLnBrk="1" fontAlgn="base" hangingPunct="1">
              <a:spcBef>
                <a:spcPct val="0"/>
              </a:spcBef>
              <a:spcAft>
                <a:spcPct val="0"/>
              </a:spcAft>
              <a:defRPr sz="3600" b="1">
                <a:solidFill>
                  <a:schemeClr val="accent1"/>
                </a:solidFill>
                <a:latin typeface="Tahoma" charset="0"/>
                <a:ea typeface="ＭＳ Ｐゴシック" charset="0"/>
                <a:cs typeface="ＭＳ Ｐゴシック" charset="0"/>
              </a:defRPr>
            </a:lvl6pPr>
            <a:lvl7pPr marL="914400" algn="l" defTabSz="457200" rtl="0" eaLnBrk="1" fontAlgn="base" hangingPunct="1">
              <a:spcBef>
                <a:spcPct val="0"/>
              </a:spcBef>
              <a:spcAft>
                <a:spcPct val="0"/>
              </a:spcAft>
              <a:defRPr sz="3600" b="1">
                <a:solidFill>
                  <a:schemeClr val="accent1"/>
                </a:solidFill>
                <a:latin typeface="Tahoma" charset="0"/>
                <a:ea typeface="ＭＳ Ｐゴシック" charset="0"/>
                <a:cs typeface="ＭＳ Ｐゴシック" charset="0"/>
              </a:defRPr>
            </a:lvl7pPr>
            <a:lvl8pPr marL="1371600" algn="l" defTabSz="457200" rtl="0" eaLnBrk="1" fontAlgn="base" hangingPunct="1">
              <a:spcBef>
                <a:spcPct val="0"/>
              </a:spcBef>
              <a:spcAft>
                <a:spcPct val="0"/>
              </a:spcAft>
              <a:defRPr sz="3600" b="1">
                <a:solidFill>
                  <a:schemeClr val="accent1"/>
                </a:solidFill>
                <a:latin typeface="Tahoma" charset="0"/>
                <a:ea typeface="ＭＳ Ｐゴシック" charset="0"/>
                <a:cs typeface="ＭＳ Ｐゴシック" charset="0"/>
              </a:defRPr>
            </a:lvl8pPr>
            <a:lvl9pPr marL="1828800" algn="l" defTabSz="457200" rtl="0" eaLnBrk="1" fontAlgn="base" hangingPunct="1">
              <a:spcBef>
                <a:spcPct val="0"/>
              </a:spcBef>
              <a:spcAft>
                <a:spcPct val="0"/>
              </a:spcAft>
              <a:defRPr sz="3600" b="1">
                <a:solidFill>
                  <a:schemeClr val="accent1"/>
                </a:solidFill>
                <a:latin typeface="Tahoma" charset="0"/>
                <a:ea typeface="ＭＳ Ｐゴシック" charset="0"/>
                <a:cs typeface="ＭＳ Ｐゴシック" charset="0"/>
              </a:defRPr>
            </a:lvl9pPr>
          </a:lstStyle>
          <a:p>
            <a:r>
              <a:rPr lang="en-US" dirty="0">
                <a:ea typeface="MS PGothic"/>
              </a:rPr>
              <a:t>Opportunity Intake Plans</a:t>
            </a:r>
            <a:endParaRPr lang="en-US" dirty="0"/>
          </a:p>
        </p:txBody>
      </p:sp>
      <p:graphicFrame>
        <p:nvGraphicFramePr>
          <p:cNvPr id="8" name="TextBox 5">
            <a:extLst>
              <a:ext uri="{FF2B5EF4-FFF2-40B4-BE49-F238E27FC236}">
                <a16:creationId xmlns:a16="http://schemas.microsoft.com/office/drawing/2014/main" id="{00992961-C192-A352-FB27-CBC818269BEE}"/>
              </a:ext>
            </a:extLst>
          </p:cNvPr>
          <p:cNvGraphicFramePr/>
          <p:nvPr/>
        </p:nvGraphicFramePr>
        <p:xfrm>
          <a:off x="1971073" y="977268"/>
          <a:ext cx="6846218" cy="23083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TextBox 5">
            <a:extLst>
              <a:ext uri="{FF2B5EF4-FFF2-40B4-BE49-F238E27FC236}">
                <a16:creationId xmlns:a16="http://schemas.microsoft.com/office/drawing/2014/main" id="{D0EBB022-FF8F-1AF1-C1C7-AF46A7F3A3FB}"/>
              </a:ext>
            </a:extLst>
          </p:cNvPr>
          <p:cNvGraphicFramePr/>
          <p:nvPr/>
        </p:nvGraphicFramePr>
        <p:xfrm>
          <a:off x="2072673" y="4042727"/>
          <a:ext cx="6846218" cy="230832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6" name="Title 1">
            <a:extLst>
              <a:ext uri="{FF2B5EF4-FFF2-40B4-BE49-F238E27FC236}">
                <a16:creationId xmlns:a16="http://schemas.microsoft.com/office/drawing/2014/main" id="{FB5D8E93-5734-FB6C-FE3B-907C0A7A1E87}"/>
              </a:ext>
            </a:extLst>
          </p:cNvPr>
          <p:cNvSpPr txBox="1">
            <a:spLocks/>
          </p:cNvSpPr>
          <p:nvPr/>
        </p:nvSpPr>
        <p:spPr bwMode="auto">
          <a:xfrm>
            <a:off x="1971073" y="3239498"/>
            <a:ext cx="6535783" cy="665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defTabSz="457200" rtl="0" eaLnBrk="1" fontAlgn="base" hangingPunct="1">
              <a:spcBef>
                <a:spcPct val="0"/>
              </a:spcBef>
              <a:spcAft>
                <a:spcPct val="0"/>
              </a:spcAft>
              <a:defRPr sz="3600" b="1" kern="1200" baseline="0">
                <a:solidFill>
                  <a:schemeClr val="accent1"/>
                </a:solidFill>
                <a:latin typeface="+mj-lt"/>
                <a:ea typeface="MS PGothic" pitchFamily="34" charset="-128"/>
                <a:cs typeface="ＭＳ Ｐゴシック" charset="0"/>
              </a:defRPr>
            </a:lvl1pPr>
            <a:lvl2pPr algn="l" defTabSz="457200" rtl="0" eaLnBrk="1" fontAlgn="base" hangingPunct="1">
              <a:spcBef>
                <a:spcPct val="0"/>
              </a:spcBef>
              <a:spcAft>
                <a:spcPct val="0"/>
              </a:spcAft>
              <a:defRPr sz="3600" b="1">
                <a:solidFill>
                  <a:schemeClr val="accent1"/>
                </a:solidFill>
                <a:latin typeface="Tahoma" charset="0"/>
                <a:ea typeface="MS PGothic" pitchFamily="34" charset="-128"/>
                <a:cs typeface="ＭＳ Ｐゴシック" charset="0"/>
              </a:defRPr>
            </a:lvl2pPr>
            <a:lvl3pPr algn="l" defTabSz="457200" rtl="0" eaLnBrk="1" fontAlgn="base" hangingPunct="1">
              <a:spcBef>
                <a:spcPct val="0"/>
              </a:spcBef>
              <a:spcAft>
                <a:spcPct val="0"/>
              </a:spcAft>
              <a:defRPr sz="3600" b="1">
                <a:solidFill>
                  <a:schemeClr val="accent1"/>
                </a:solidFill>
                <a:latin typeface="Tahoma" charset="0"/>
                <a:ea typeface="MS PGothic" pitchFamily="34" charset="-128"/>
                <a:cs typeface="ＭＳ Ｐゴシック" charset="0"/>
              </a:defRPr>
            </a:lvl3pPr>
            <a:lvl4pPr algn="l" defTabSz="457200" rtl="0" eaLnBrk="1" fontAlgn="base" hangingPunct="1">
              <a:spcBef>
                <a:spcPct val="0"/>
              </a:spcBef>
              <a:spcAft>
                <a:spcPct val="0"/>
              </a:spcAft>
              <a:defRPr sz="3600" b="1">
                <a:solidFill>
                  <a:schemeClr val="accent1"/>
                </a:solidFill>
                <a:latin typeface="Tahoma" charset="0"/>
                <a:ea typeface="MS PGothic" pitchFamily="34" charset="-128"/>
                <a:cs typeface="ＭＳ Ｐゴシック" charset="0"/>
              </a:defRPr>
            </a:lvl4pPr>
            <a:lvl5pPr algn="l" defTabSz="457200" rtl="0" eaLnBrk="1" fontAlgn="base" hangingPunct="1">
              <a:spcBef>
                <a:spcPct val="0"/>
              </a:spcBef>
              <a:spcAft>
                <a:spcPct val="0"/>
              </a:spcAft>
              <a:defRPr sz="3600" b="1">
                <a:solidFill>
                  <a:schemeClr val="accent1"/>
                </a:solidFill>
                <a:latin typeface="Tahoma" charset="0"/>
                <a:ea typeface="MS PGothic" pitchFamily="34" charset="-128"/>
                <a:cs typeface="ＭＳ Ｐゴシック" charset="0"/>
              </a:defRPr>
            </a:lvl5pPr>
            <a:lvl6pPr marL="457200" algn="l" defTabSz="457200" rtl="0" eaLnBrk="1" fontAlgn="base" hangingPunct="1">
              <a:spcBef>
                <a:spcPct val="0"/>
              </a:spcBef>
              <a:spcAft>
                <a:spcPct val="0"/>
              </a:spcAft>
              <a:defRPr sz="3600" b="1">
                <a:solidFill>
                  <a:schemeClr val="accent1"/>
                </a:solidFill>
                <a:latin typeface="Tahoma" charset="0"/>
                <a:ea typeface="ＭＳ Ｐゴシック" charset="0"/>
                <a:cs typeface="ＭＳ Ｐゴシック" charset="0"/>
              </a:defRPr>
            </a:lvl6pPr>
            <a:lvl7pPr marL="914400" algn="l" defTabSz="457200" rtl="0" eaLnBrk="1" fontAlgn="base" hangingPunct="1">
              <a:spcBef>
                <a:spcPct val="0"/>
              </a:spcBef>
              <a:spcAft>
                <a:spcPct val="0"/>
              </a:spcAft>
              <a:defRPr sz="3600" b="1">
                <a:solidFill>
                  <a:schemeClr val="accent1"/>
                </a:solidFill>
                <a:latin typeface="Tahoma" charset="0"/>
                <a:ea typeface="ＭＳ Ｐゴシック" charset="0"/>
                <a:cs typeface="ＭＳ Ｐゴシック" charset="0"/>
              </a:defRPr>
            </a:lvl7pPr>
            <a:lvl8pPr marL="1371600" algn="l" defTabSz="457200" rtl="0" eaLnBrk="1" fontAlgn="base" hangingPunct="1">
              <a:spcBef>
                <a:spcPct val="0"/>
              </a:spcBef>
              <a:spcAft>
                <a:spcPct val="0"/>
              </a:spcAft>
              <a:defRPr sz="3600" b="1">
                <a:solidFill>
                  <a:schemeClr val="accent1"/>
                </a:solidFill>
                <a:latin typeface="Tahoma" charset="0"/>
                <a:ea typeface="ＭＳ Ｐゴシック" charset="0"/>
                <a:cs typeface="ＭＳ Ｐゴシック" charset="0"/>
              </a:defRPr>
            </a:lvl8pPr>
            <a:lvl9pPr marL="1828800" algn="l" defTabSz="457200" rtl="0" eaLnBrk="1" fontAlgn="base" hangingPunct="1">
              <a:spcBef>
                <a:spcPct val="0"/>
              </a:spcBef>
              <a:spcAft>
                <a:spcPct val="0"/>
              </a:spcAft>
              <a:defRPr sz="3600" b="1">
                <a:solidFill>
                  <a:schemeClr val="accent1"/>
                </a:solidFill>
                <a:latin typeface="Tahoma" charset="0"/>
                <a:ea typeface="ＭＳ Ｐゴシック" charset="0"/>
                <a:cs typeface="ＭＳ Ｐゴシック" charset="0"/>
              </a:defRPr>
            </a:lvl9pPr>
          </a:lstStyle>
          <a:p>
            <a:r>
              <a:rPr lang="en-US" dirty="0">
                <a:ea typeface="MS PGothic"/>
              </a:rPr>
              <a:t>Distribution Plans</a:t>
            </a:r>
            <a:endParaRPr lang="en-US" dirty="0"/>
          </a:p>
        </p:txBody>
      </p:sp>
    </p:spTree>
    <p:extLst>
      <p:ext uri="{BB962C8B-B14F-4D97-AF65-F5344CB8AC3E}">
        <p14:creationId xmlns:p14="http://schemas.microsoft.com/office/powerpoint/2010/main" val="29400798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a:extLst>
              <a:ext uri="{FF2B5EF4-FFF2-40B4-BE49-F238E27FC236}">
                <a16:creationId xmlns:a16="http://schemas.microsoft.com/office/drawing/2014/main" id="{2C61E840-82BA-4FC4-840B-E3582F41D9C8}"/>
              </a:ext>
            </a:extLst>
          </p:cNvPr>
          <p:cNvSpPr>
            <a:spLocks noGrp="1"/>
          </p:cNvSpPr>
          <p:nvPr>
            <p:ph type="title"/>
          </p:nvPr>
        </p:nvSpPr>
        <p:spPr>
          <a:xfrm>
            <a:off x="745066" y="810153"/>
            <a:ext cx="7772400" cy="722314"/>
          </a:xfrm>
        </p:spPr>
        <p:txBody>
          <a:bodyPr wrap="square" anchor="b">
            <a:normAutofit/>
          </a:bodyPr>
          <a:lstStyle/>
          <a:p>
            <a:r>
              <a:rPr lang="en-US" altLang="en-US"/>
              <a:t>QUESTIONS?</a:t>
            </a:r>
          </a:p>
        </p:txBody>
      </p:sp>
      <p:pic>
        <p:nvPicPr>
          <p:cNvPr id="4" name="Picture 2" descr="A group of people standing in a room&#10;&#10;Description automatically generated">
            <a:extLst>
              <a:ext uri="{FF2B5EF4-FFF2-40B4-BE49-F238E27FC236}">
                <a16:creationId xmlns:a16="http://schemas.microsoft.com/office/drawing/2014/main" id="{0DE8D72B-607A-41C1-BCC6-67337591C32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529" r="-2" b="22371"/>
          <a:stretch/>
        </p:blipFill>
        <p:spPr bwMode="auto">
          <a:xfrm>
            <a:off x="6170614" y="1727201"/>
            <a:ext cx="4040187" cy="377613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2" name="Text Placeholder 3">
            <a:extLst>
              <a:ext uri="{FF2B5EF4-FFF2-40B4-BE49-F238E27FC236}">
                <a16:creationId xmlns:a16="http://schemas.microsoft.com/office/drawing/2014/main" id="{E64E5D6F-5610-4EC2-8AC9-646DC01F5D6D}"/>
              </a:ext>
            </a:extLst>
          </p:cNvPr>
          <p:cNvSpPr>
            <a:spLocks noGrp="1"/>
          </p:cNvSpPr>
          <p:nvPr>
            <p:ph type="body" sz="quarter" idx="12"/>
          </p:nvPr>
        </p:nvSpPr>
        <p:spPr>
          <a:xfrm>
            <a:off x="6170613" y="5698068"/>
            <a:ext cx="4040188" cy="450979"/>
          </a:xfrm>
        </p:spPr>
        <p:txBody>
          <a:bodyPr>
            <a:normAutofit fontScale="92500"/>
          </a:bodyPr>
          <a:lstStyle/>
          <a:p>
            <a:pPr marL="0" indent="0">
              <a:buNone/>
            </a:pPr>
            <a:r>
              <a:rPr lang="en-US" dirty="0">
                <a:solidFill>
                  <a:schemeClr val="accent1">
                    <a:lumMod val="75000"/>
                  </a:schemeClr>
                </a:solidFill>
              </a:rPr>
              <a:t>UNC Alum and Astronaut Candidate, Zena </a:t>
            </a:r>
            <a:r>
              <a:rPr lang="en-US" dirty="0" err="1">
                <a:solidFill>
                  <a:schemeClr val="accent1">
                    <a:lumMod val="75000"/>
                  </a:schemeClr>
                </a:solidFill>
              </a:rPr>
              <a:t>Cardman</a:t>
            </a:r>
            <a:endParaRPr lang="en-US" dirty="0">
              <a:solidFill>
                <a:schemeClr val="accent1">
                  <a:lumMod val="75000"/>
                </a:schemeClr>
              </a:solidFill>
            </a:endParaRPr>
          </a:p>
        </p:txBody>
      </p:sp>
      <p:sp>
        <p:nvSpPr>
          <p:cNvPr id="46083" name="Content Placeholder 2">
            <a:extLst>
              <a:ext uri="{FF2B5EF4-FFF2-40B4-BE49-F238E27FC236}">
                <a16:creationId xmlns:a16="http://schemas.microsoft.com/office/drawing/2014/main" id="{4A882B29-D40F-4BF3-8E0A-B50904B4F961}"/>
              </a:ext>
            </a:extLst>
          </p:cNvPr>
          <p:cNvSpPr>
            <a:spLocks noGrp="1"/>
          </p:cNvSpPr>
          <p:nvPr>
            <p:ph type="body" sz="quarter" idx="14"/>
          </p:nvPr>
        </p:nvSpPr>
        <p:spPr>
          <a:xfrm>
            <a:off x="618067" y="1727202"/>
            <a:ext cx="4751387" cy="3245274"/>
          </a:xfrm>
        </p:spPr>
        <p:txBody>
          <a:bodyPr wrap="square" anchor="t">
            <a:normAutofit lnSpcReduction="10000"/>
          </a:bodyPr>
          <a:lstStyle/>
          <a:p>
            <a:pPr marL="0" indent="0">
              <a:spcBef>
                <a:spcPct val="0"/>
              </a:spcBef>
              <a:spcAft>
                <a:spcPts val="600"/>
              </a:spcAft>
              <a:buNone/>
            </a:pPr>
            <a:r>
              <a:rPr lang="en-US" altLang="en-US" dirty="0"/>
              <a:t>Contact:</a:t>
            </a:r>
          </a:p>
          <a:p>
            <a:pPr marL="0" indent="0">
              <a:spcBef>
                <a:spcPct val="0"/>
              </a:spcBef>
              <a:spcAft>
                <a:spcPts val="600"/>
              </a:spcAft>
              <a:buNone/>
            </a:pPr>
            <a:r>
              <a:rPr lang="en-US" altLang="en-US" dirty="0"/>
              <a:t>research.unc.edu/research-development</a:t>
            </a:r>
          </a:p>
          <a:p>
            <a:pPr marL="0" indent="0">
              <a:spcBef>
                <a:spcPct val="0"/>
              </a:spcBef>
              <a:spcAft>
                <a:spcPts val="600"/>
              </a:spcAft>
              <a:buNone/>
            </a:pPr>
            <a:r>
              <a:rPr lang="en-US" altLang="en-US" dirty="0">
                <a:hlinkClick r:id="rId3"/>
              </a:rPr>
              <a:t>ord@unc.edu</a:t>
            </a:r>
            <a:endParaRPr lang="en-US" altLang="en-US" dirty="0"/>
          </a:p>
          <a:p>
            <a:pPr marL="0" indent="0">
              <a:spcBef>
                <a:spcPct val="0"/>
              </a:spcBef>
              <a:spcAft>
                <a:spcPts val="600"/>
              </a:spcAft>
              <a:buNone/>
            </a:pPr>
            <a:r>
              <a:rPr lang="en-US" altLang="en-US" dirty="0">
                <a:hlinkClick r:id="rId4"/>
              </a:rPr>
              <a:t>nathan_blouin@unc.edu</a:t>
            </a:r>
            <a:endParaRPr lang="en-US" altLang="en-US" dirty="0"/>
          </a:p>
          <a:p>
            <a:pPr marL="0" indent="0">
              <a:spcBef>
                <a:spcPct val="0"/>
              </a:spcBef>
              <a:spcAft>
                <a:spcPts val="600"/>
              </a:spcAft>
              <a:buNone/>
            </a:pPr>
            <a:r>
              <a:rPr lang="en-US" altLang="en-US" dirty="0">
                <a:hlinkClick r:id="rId5"/>
              </a:rPr>
              <a:t>rachedav@email.unc.edu</a:t>
            </a:r>
            <a:endParaRPr lang="en-US" altLang="en-US" dirty="0"/>
          </a:p>
          <a:p>
            <a:pPr marL="0" indent="0">
              <a:spcBef>
                <a:spcPct val="0"/>
              </a:spcBef>
              <a:spcAft>
                <a:spcPts val="600"/>
              </a:spcAft>
              <a:buNone/>
            </a:pPr>
            <a:r>
              <a:rPr lang="en-US" altLang="en-US" dirty="0"/>
              <a:t>limited_submission@unc.edu</a:t>
            </a:r>
          </a:p>
          <a:p>
            <a:pPr marL="0" indent="0">
              <a:spcBef>
                <a:spcPct val="0"/>
              </a:spcBef>
              <a:spcAft>
                <a:spcPts val="600"/>
              </a:spcAft>
              <a:buNone/>
            </a:pPr>
            <a:r>
              <a:rPr lang="en-US" altLang="en-US" dirty="0"/>
              <a:t>919-962-7504</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014CD84-A9EE-E23D-02F1-4000D2C5BC9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39395" y="6263652"/>
            <a:ext cx="5028391" cy="416961"/>
          </a:xfrm>
          <a:prstGeom prst="rect">
            <a:avLst/>
          </a:prstGeom>
        </p:spPr>
      </p:pic>
      <p:sp>
        <p:nvSpPr>
          <p:cNvPr id="7" name="TextBox 6">
            <a:extLst>
              <a:ext uri="{FF2B5EF4-FFF2-40B4-BE49-F238E27FC236}">
                <a16:creationId xmlns:a16="http://schemas.microsoft.com/office/drawing/2014/main" id="{D101B676-0CE1-AB67-56AA-C0C3F0A7A4D3}"/>
              </a:ext>
            </a:extLst>
          </p:cNvPr>
          <p:cNvSpPr txBox="1"/>
          <p:nvPr/>
        </p:nvSpPr>
        <p:spPr>
          <a:xfrm>
            <a:off x="681624" y="3334173"/>
            <a:ext cx="8588995" cy="830997"/>
          </a:xfrm>
          <a:prstGeom prst="rect">
            <a:avLst/>
          </a:prstGeom>
          <a:noFill/>
        </p:spPr>
        <p:txBody>
          <a:bodyPr wrap="square" rtlCol="0">
            <a:spAutoFit/>
          </a:bodyPr>
          <a:lstStyle>
            <a:defPPr>
              <a:defRPr lang="en-US"/>
            </a:defPPr>
            <a:lvl1pPr>
              <a:defRPr sz="3600" b="1">
                <a:solidFill>
                  <a:schemeClr val="bg1"/>
                </a:solidFill>
                <a:latin typeface="Tw Cen MT" panose="020B0602020104020603" pitchFamily="34" charset="77"/>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Tw Cen MT" panose="020B0602020104020603" pitchFamily="34" charset="77"/>
                <a:ea typeface="+mn-ea"/>
                <a:cs typeface="+mn-cs"/>
              </a:rPr>
              <a:t>KickStart Venture Services</a:t>
            </a:r>
          </a:p>
        </p:txBody>
      </p:sp>
      <p:sp>
        <p:nvSpPr>
          <p:cNvPr id="8" name="Footer Placeholder 2">
            <a:extLst>
              <a:ext uri="{FF2B5EF4-FFF2-40B4-BE49-F238E27FC236}">
                <a16:creationId xmlns:a16="http://schemas.microsoft.com/office/drawing/2014/main" id="{D013F784-7323-97EA-8AA5-9DD3B310DE8B}"/>
              </a:ext>
            </a:extLst>
          </p:cNvPr>
          <p:cNvSpPr txBox="1">
            <a:spLocks/>
          </p:cNvSpPr>
          <p:nvPr/>
        </p:nvSpPr>
        <p:spPr>
          <a:xfrm>
            <a:off x="803544" y="3926983"/>
            <a:ext cx="10143701" cy="861775"/>
          </a:xfrm>
          <a:prstGeom prst="rect">
            <a:avLst/>
          </a:prstGeom>
        </p:spPr>
        <p:txBody>
          <a:bodyPr vert="horz" lIns="121920" tIns="60960" rIns="121920" bIns="60960" rtlCol="0" anchor="ctr"/>
          <a:lstStyle>
            <a:defPPr>
              <a:defRPr lang="en-US"/>
            </a:defPPr>
            <a:lvl1pPr marL="0" algn="l" defTabSz="457200" rtl="0" eaLnBrk="1" latinLnBrk="0" hangingPunct="1">
              <a:defRPr sz="1600"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2133" b="0" i="0" u="none" strike="noStrike" kern="1200" cap="none" spc="0" normalizeH="0" baseline="0" noProof="0">
                <a:ln>
                  <a:noFill/>
                </a:ln>
                <a:solidFill>
                  <a:prstClr val="white"/>
                </a:solidFill>
                <a:effectLst/>
                <a:uLnTx/>
                <a:uFillTx/>
                <a:latin typeface="Calibri" panose="020F0502020204030204"/>
                <a:ea typeface="+mn-ea"/>
                <a:cs typeface="+mn-cs"/>
              </a:rPr>
            </a:br>
            <a:br>
              <a:rPr kumimoji="0" lang="en-US" sz="2133" b="0" i="0" u="none" strike="noStrike" kern="1200" cap="none" spc="0" normalizeH="0" baseline="0" noProof="0">
                <a:ln>
                  <a:noFill/>
                </a:ln>
                <a:solidFill>
                  <a:prstClr val="white"/>
                </a:solidFill>
                <a:effectLst/>
                <a:uLnTx/>
                <a:uFillTx/>
                <a:latin typeface="Calibri" panose="020F0502020204030204"/>
                <a:ea typeface="+mn-ea"/>
                <a:cs typeface="+mn-cs"/>
              </a:rPr>
            </a:br>
            <a:endParaRPr kumimoji="0" lang="en-US" sz="2133"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a:ln>
                  <a:noFill/>
                </a:ln>
                <a:solidFill>
                  <a:prstClr val="white"/>
                </a:solidFill>
                <a:effectLst/>
                <a:uLnTx/>
                <a:uFillTx/>
                <a:latin typeface="Calibri" panose="020F0502020204030204"/>
                <a:ea typeface="+mn-ea"/>
                <a:cs typeface="+mn-cs"/>
              </a:rPr>
              <a:t>Jeff Speakman, PhD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prstClr val="white"/>
                </a:solidFill>
                <a:effectLst/>
                <a:uLnTx/>
                <a:uFillTx/>
                <a:latin typeface="Calibri" panose="020F0502020204030204"/>
                <a:ea typeface="+mn-ea"/>
                <a:cs typeface="+mn-cs"/>
              </a:rPr>
              <a:t>KickStart Accelerator</a:t>
            </a:r>
            <a:br>
              <a:rPr kumimoji="0" lang="en-US" sz="2133" b="0" i="0" u="none" strike="noStrike" kern="1200" cap="none" spc="0" normalizeH="0" baseline="0" noProof="0">
                <a:ln>
                  <a:noFill/>
                </a:ln>
                <a:solidFill>
                  <a:prstClr val="white"/>
                </a:solidFill>
                <a:effectLst/>
                <a:uLnTx/>
                <a:uFillTx/>
                <a:latin typeface="Calibri" panose="020F0502020204030204"/>
                <a:ea typeface="+mn-ea"/>
                <a:cs typeface="+mn-cs"/>
              </a:rPr>
            </a:br>
            <a:endParaRPr kumimoji="0" lang="en-US" sz="2133"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Logo&#10;&#10;Description automatically generated with medium confidence">
            <a:extLst>
              <a:ext uri="{FF2B5EF4-FFF2-40B4-BE49-F238E27FC236}">
                <a16:creationId xmlns:a16="http://schemas.microsoft.com/office/drawing/2014/main" id="{BC26ABEA-ABB8-EDA0-11B2-813F4217BA4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772813" y="566419"/>
            <a:ext cx="2946400" cy="1100667"/>
          </a:xfrm>
          <a:prstGeom prst="rect">
            <a:avLst/>
          </a:prstGeom>
        </p:spPr>
      </p:pic>
    </p:spTree>
    <p:extLst>
      <p:ext uri="{BB962C8B-B14F-4D97-AF65-F5344CB8AC3E}">
        <p14:creationId xmlns:p14="http://schemas.microsoft.com/office/powerpoint/2010/main" val="1363897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D508C49-3E74-1AA1-26F4-F3F0C271BE05}"/>
              </a:ext>
            </a:extLst>
          </p:cNvPr>
          <p:cNvSpPr/>
          <p:nvPr/>
        </p:nvSpPr>
        <p:spPr>
          <a:xfrm>
            <a:off x="15717" y="0"/>
            <a:ext cx="12176283" cy="1826056"/>
          </a:xfrm>
          <a:prstGeom prst="rect">
            <a:avLst/>
          </a:prstGeom>
          <a:solidFill>
            <a:schemeClr val="accent2"/>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7">
            <a:extLst>
              <a:ext uri="{FF2B5EF4-FFF2-40B4-BE49-F238E27FC236}">
                <a16:creationId xmlns:a16="http://schemas.microsoft.com/office/drawing/2014/main" id="{71350AEC-0198-60D4-148C-39B48501D690}"/>
              </a:ext>
            </a:extLst>
          </p:cNvPr>
          <p:cNvSpPr txBox="1">
            <a:spLocks/>
          </p:cNvSpPr>
          <p:nvPr/>
        </p:nvSpPr>
        <p:spPr>
          <a:xfrm>
            <a:off x="1600200" y="5717225"/>
            <a:ext cx="8991600" cy="1140775"/>
          </a:xfrm>
          <a:prstGeom prst="roundRect">
            <a:avLst>
              <a:gd name="adj" fmla="val 14141"/>
            </a:avLst>
          </a:prstGeom>
        </p:spPr>
        <p:txBody>
          <a:bodyPr vert="horz" lIns="274320" tIns="182880" rIns="274320" bIns="182880" rtlCol="0" anchor="ctr" anchorCtr="1">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panose="020F0502020204030204"/>
                <a:ea typeface="+mj-ea"/>
                <a:cs typeface="+mj-cs"/>
              </a:rPr>
              <a:t>THE KICKSTART TEAM</a:t>
            </a:r>
          </a:p>
        </p:txBody>
      </p:sp>
      <p:pic>
        <p:nvPicPr>
          <p:cNvPr id="3" name="Picture 2">
            <a:extLst>
              <a:ext uri="{FF2B5EF4-FFF2-40B4-BE49-F238E27FC236}">
                <a16:creationId xmlns:a16="http://schemas.microsoft.com/office/drawing/2014/main" id="{53C99FCF-92E7-F44B-5E66-7A3771D2C056}"/>
              </a:ext>
            </a:extLst>
          </p:cNvPr>
          <p:cNvPicPr>
            <a:picLocks noChangeAspect="1"/>
          </p:cNvPicPr>
          <p:nvPr/>
        </p:nvPicPr>
        <p:blipFill>
          <a:blip r:embed="rId2"/>
          <a:stretch>
            <a:fillRect/>
          </a:stretch>
        </p:blipFill>
        <p:spPr>
          <a:xfrm>
            <a:off x="1600200" y="1986085"/>
            <a:ext cx="8991600" cy="3970548"/>
          </a:xfrm>
          <a:prstGeom prst="rect">
            <a:avLst/>
          </a:prstGeom>
        </p:spPr>
      </p:pic>
      <p:pic>
        <p:nvPicPr>
          <p:cNvPr id="6" name="Picture 5" descr="Logo&#10;&#10;Description automatically generated with medium confidence">
            <a:extLst>
              <a:ext uri="{FF2B5EF4-FFF2-40B4-BE49-F238E27FC236}">
                <a16:creationId xmlns:a16="http://schemas.microsoft.com/office/drawing/2014/main" id="{47F8CD25-E820-FF6E-6AD1-0EDAE414D3A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632613" y="435464"/>
            <a:ext cx="2946400" cy="1100667"/>
          </a:xfrm>
          <a:prstGeom prst="rect">
            <a:avLst/>
          </a:prstGeom>
        </p:spPr>
      </p:pic>
    </p:spTree>
    <p:extLst>
      <p:ext uri="{BB962C8B-B14F-4D97-AF65-F5344CB8AC3E}">
        <p14:creationId xmlns:p14="http://schemas.microsoft.com/office/powerpoint/2010/main" val="34995432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2F06E37-2E4B-2169-66E5-E853FCD9F9A0}"/>
              </a:ext>
            </a:extLst>
          </p:cNvPr>
          <p:cNvSpPr/>
          <p:nvPr/>
        </p:nvSpPr>
        <p:spPr>
          <a:xfrm>
            <a:off x="7858" y="-25176"/>
            <a:ext cx="12176283" cy="1826056"/>
          </a:xfrm>
          <a:prstGeom prst="rect">
            <a:avLst/>
          </a:prstGeom>
          <a:solidFill>
            <a:schemeClr val="accent2"/>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2" name="Group 61">
            <a:extLst>
              <a:ext uri="{FF2B5EF4-FFF2-40B4-BE49-F238E27FC236}">
                <a16:creationId xmlns:a16="http://schemas.microsoft.com/office/drawing/2014/main" id="{60D43F5F-3561-0549-81C3-2E13E4C5234D}"/>
              </a:ext>
            </a:extLst>
          </p:cNvPr>
          <p:cNvGrpSpPr/>
          <p:nvPr/>
        </p:nvGrpSpPr>
        <p:grpSpPr>
          <a:xfrm>
            <a:off x="-297612" y="-653661"/>
            <a:ext cx="4921250" cy="5008541"/>
            <a:chOff x="835144" y="2001375"/>
            <a:chExt cx="4702094" cy="4702094"/>
          </a:xfrm>
        </p:grpSpPr>
        <p:pic>
          <p:nvPicPr>
            <p:cNvPr id="57" name="Picture 56" descr="A picture containing text&#10;&#10;Description automatically generated">
              <a:extLst>
                <a:ext uri="{FF2B5EF4-FFF2-40B4-BE49-F238E27FC236}">
                  <a16:creationId xmlns:a16="http://schemas.microsoft.com/office/drawing/2014/main" id="{8BA53A07-6311-264C-A71D-93D871734DBD}"/>
                </a:ext>
              </a:extLst>
            </p:cNvPr>
            <p:cNvPicPr>
              <a:picLocks noChangeAspect="1"/>
            </p:cNvPicPr>
            <p:nvPr/>
          </p:nvPicPr>
          <p:blipFill>
            <a:blip r:embed="rId3" cstate="print">
              <a:duotone>
                <a:prstClr val="black"/>
                <a:schemeClr val="accent4">
                  <a:tint val="45000"/>
                  <a:satMod val="400000"/>
                </a:schemeClr>
              </a:duotone>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a:xfrm>
              <a:off x="835144" y="2001375"/>
              <a:ext cx="4702094" cy="4702094"/>
            </a:xfrm>
            <a:prstGeom prst="rect">
              <a:avLst/>
            </a:prstGeom>
          </p:spPr>
        </p:pic>
        <p:sp>
          <p:nvSpPr>
            <p:cNvPr id="61" name="Subtitle 16">
              <a:extLst>
                <a:ext uri="{FF2B5EF4-FFF2-40B4-BE49-F238E27FC236}">
                  <a16:creationId xmlns:a16="http://schemas.microsoft.com/office/drawing/2014/main" id="{36E33EBB-A76A-8D4A-BBAB-D7DFB9B8488B}"/>
                </a:ext>
              </a:extLst>
            </p:cNvPr>
            <p:cNvSpPr txBox="1">
              <a:spLocks/>
            </p:cNvSpPr>
            <p:nvPr/>
          </p:nvSpPr>
          <p:spPr>
            <a:xfrm>
              <a:off x="1440423" y="3226103"/>
              <a:ext cx="3239103" cy="3063512"/>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2400" kern="1200">
                  <a:solidFill>
                    <a:schemeClr val="accent6"/>
                  </a:solidFill>
                  <a:latin typeface="Tw Cen MT" panose="020B0602020104020603" pitchFamily="34" charset="77"/>
                  <a:ea typeface="+mn-ea"/>
                  <a:cs typeface="+mn-cs"/>
                </a:defRPr>
              </a:lvl1pPr>
              <a:lvl2pPr marL="457200" indent="0" algn="ctr" defTabSz="457200" rtl="0" eaLnBrk="1" latinLnBrk="0" hangingPunct="1">
                <a:spcBef>
                  <a:spcPct val="20000"/>
                </a:spcBef>
                <a:buFont typeface="Arial"/>
                <a:buNone/>
                <a:defRPr sz="2200" kern="1200">
                  <a:solidFill>
                    <a:schemeClr val="tx1">
                      <a:tint val="75000"/>
                    </a:schemeClr>
                  </a:solidFill>
                  <a:latin typeface="Tw Cen MT" panose="020B0602020104020603" pitchFamily="34" charset="77"/>
                  <a:ea typeface="+mn-ea"/>
                  <a:cs typeface="+mn-cs"/>
                </a:defRPr>
              </a:lvl2pPr>
              <a:lvl3pPr marL="914400" indent="0" algn="ctr" defTabSz="457200" rtl="0" eaLnBrk="1" latinLnBrk="0" hangingPunct="1">
                <a:spcBef>
                  <a:spcPct val="20000"/>
                </a:spcBef>
                <a:buFont typeface="Arial"/>
                <a:buNone/>
                <a:defRPr sz="2000" kern="1200">
                  <a:solidFill>
                    <a:schemeClr val="tx1">
                      <a:tint val="75000"/>
                    </a:schemeClr>
                  </a:solidFill>
                  <a:latin typeface="Tw Cen MT" panose="020B0602020104020603" pitchFamily="34" charset="77"/>
                  <a:ea typeface="+mn-ea"/>
                  <a:cs typeface="+mn-cs"/>
                </a:defRPr>
              </a:lvl3pPr>
              <a:lvl4pPr marL="1371600" indent="0" algn="ctr" defTabSz="457200" rtl="0" eaLnBrk="1" latinLnBrk="0" hangingPunct="1">
                <a:spcBef>
                  <a:spcPct val="20000"/>
                </a:spcBef>
                <a:buFont typeface="Arial"/>
                <a:buNone/>
                <a:defRPr sz="1800" kern="1200">
                  <a:solidFill>
                    <a:schemeClr val="tx1">
                      <a:tint val="75000"/>
                    </a:schemeClr>
                  </a:solidFill>
                  <a:latin typeface="Tw Cen MT" panose="020B0602020104020603" pitchFamily="34" charset="77"/>
                  <a:ea typeface="+mn-ea"/>
                  <a:cs typeface="+mn-cs"/>
                </a:defRPr>
              </a:lvl4pPr>
              <a:lvl5pPr marL="1828800" indent="0" algn="ctr" defTabSz="457200" rtl="0" eaLnBrk="1" latinLnBrk="0" hangingPunct="1">
                <a:spcBef>
                  <a:spcPct val="20000"/>
                </a:spcBef>
                <a:buFont typeface="Arial"/>
                <a:buNone/>
                <a:defRPr sz="1800" kern="1200">
                  <a:solidFill>
                    <a:schemeClr val="tx1">
                      <a:tint val="75000"/>
                    </a:schemeClr>
                  </a:solidFill>
                  <a:latin typeface="Tw Cen MT" panose="020B0602020104020603" pitchFamily="34" charset="77"/>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ctr" defTabSz="457200" rtl="0" eaLnBrk="1" fontAlgn="auto" latinLnBrk="0" hangingPunct="1">
                <a:lnSpc>
                  <a:spcPct val="90000"/>
                </a:lnSpc>
                <a:spcBef>
                  <a:spcPct val="20000"/>
                </a:spcBef>
                <a:spcAft>
                  <a:spcPts val="0"/>
                </a:spcAft>
                <a:buClrTx/>
                <a:buSzTx/>
                <a:buFont typeface="Arial"/>
                <a:buNone/>
                <a:tabLst/>
                <a:defRPr/>
              </a:pPr>
              <a:r>
                <a:rPr kumimoji="0" lang="en-US" sz="2800" b="1" i="0" u="none" strike="noStrike" kern="1200" cap="none" spc="0" normalizeH="0" baseline="0" noProof="0">
                  <a:ln>
                    <a:noFill/>
                  </a:ln>
                  <a:solidFill>
                    <a:srgbClr val="13294B"/>
                  </a:solidFill>
                  <a:effectLst/>
                  <a:uLnTx/>
                  <a:uFillTx/>
                  <a:latin typeface="Calibri Light" panose="020F0302020204030204"/>
                  <a:ea typeface="+mn-ea"/>
                  <a:cs typeface="MV Boli" panose="02000500030200090000" pitchFamily="2" charset="0"/>
                </a:rPr>
                <a:t>MISSION</a:t>
              </a:r>
            </a:p>
            <a:p>
              <a:pPr marL="0" marR="0" lvl="0" indent="0" algn="l" defTabSz="457200" rtl="0" eaLnBrk="1" fontAlgn="auto" latinLnBrk="0" hangingPunct="1">
                <a:lnSpc>
                  <a:spcPct val="90000"/>
                </a:lnSpc>
                <a:spcBef>
                  <a:spcPct val="20000"/>
                </a:spcBef>
                <a:spcAft>
                  <a:spcPts val="0"/>
                </a:spcAft>
                <a:buClrTx/>
                <a:buSzTx/>
                <a:buFont typeface="Arial"/>
                <a:buNone/>
                <a:tabLst/>
                <a:defRPr/>
              </a:pPr>
              <a:r>
                <a:rPr kumimoji="0" lang="en-US" sz="1600" b="0" i="0" u="none" strike="noStrike" kern="1200" cap="none" spc="0" normalizeH="0" baseline="0" noProof="0">
                  <a:ln>
                    <a:noFill/>
                  </a:ln>
                  <a:solidFill>
                    <a:srgbClr val="13294B"/>
                  </a:solidFill>
                  <a:effectLst/>
                  <a:uLnTx/>
                  <a:uFillTx/>
                  <a:latin typeface="MV Boli" panose="02000500030200090000" pitchFamily="2" charset="0"/>
                  <a:ea typeface="+mn-ea"/>
                  <a:cs typeface="MV Boli" panose="02000500030200090000" pitchFamily="2" charset="0"/>
                </a:rPr>
                <a:t>Support​ ​IP-based ​startup​ ​formation,​business​ ​development​ ​&amp; growth​ ​by​:</a:t>
              </a:r>
            </a:p>
            <a:p>
              <a:pPr marL="285750" marR="0" lvl="0" indent="-285750" algn="l" defTabSz="457200" rtl="0" eaLnBrk="1" fontAlgn="auto" latinLnBrk="0" hangingPunct="1">
                <a:lnSpc>
                  <a:spcPct val="90000"/>
                </a:lnSpc>
                <a:spcBef>
                  <a:spcPct val="200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13294B"/>
                  </a:solidFill>
                  <a:effectLst/>
                  <a:uLnTx/>
                  <a:uFillTx/>
                  <a:latin typeface="MV Boli" panose="02000500030200090000" pitchFamily="2" charset="0"/>
                  <a:ea typeface="+mn-ea"/>
                  <a:cs typeface="MV Boli" panose="02000500030200090000" pitchFamily="2" charset="0"/>
                </a:rPr>
                <a:t>Providing​ ​coaching​ ​and​ ​ mentoring,​ ​</a:t>
              </a:r>
            </a:p>
            <a:p>
              <a:pPr marL="285750" marR="0" lvl="0" indent="-285750" algn="l" defTabSz="457200" rtl="0" eaLnBrk="1" fontAlgn="auto" latinLnBrk="0" hangingPunct="1">
                <a:lnSpc>
                  <a:spcPct val="90000"/>
                </a:lnSpc>
                <a:spcBef>
                  <a:spcPct val="200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13294B"/>
                  </a:solidFill>
                  <a:effectLst/>
                  <a:uLnTx/>
                  <a:uFillTx/>
                  <a:latin typeface="MV Boli" panose="02000500030200090000" pitchFamily="2" charset="0"/>
                  <a:ea typeface="+mn-ea"/>
                  <a:cs typeface="MV Boli" panose="02000500030200090000" pitchFamily="2" charset="0"/>
                </a:rPr>
                <a:t>Early-stage​ ​funding,​ ​</a:t>
              </a:r>
            </a:p>
            <a:p>
              <a:pPr marL="285750" marR="0" lvl="0" indent="-285750" algn="l" defTabSz="457200" rtl="0" eaLnBrk="1" fontAlgn="auto" latinLnBrk="0" hangingPunct="0">
                <a:lnSpc>
                  <a:spcPct val="90000"/>
                </a:lnSpc>
                <a:spcBef>
                  <a:spcPct val="200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13294B"/>
                  </a:solidFill>
                  <a:effectLst/>
                  <a:uLnTx/>
                  <a:uFillTx/>
                  <a:latin typeface="MV Boli" panose="02000500030200090000" pitchFamily="2" charset="0"/>
                  <a:ea typeface="+mn-ea"/>
                  <a:cs typeface="MV Boli" panose="02000500030200090000" pitchFamily="2" charset="0"/>
                </a:rPr>
                <a:t>Connection​ ​with​ ​key​ ​service providers,​ ​management,​ ​&amp; investors​ ​and​</a:t>
              </a:r>
            </a:p>
            <a:p>
              <a:pPr marL="285750" marR="0" lvl="0" indent="-285750" algn="l" defTabSz="457200" rtl="0" eaLnBrk="1" fontAlgn="auto" latinLnBrk="0" hangingPunct="1">
                <a:lnSpc>
                  <a:spcPct val="90000"/>
                </a:lnSpc>
                <a:spcBef>
                  <a:spcPct val="200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13294B"/>
                  </a:solidFill>
                  <a:effectLst/>
                  <a:uLnTx/>
                  <a:uFillTx/>
                  <a:latin typeface="MV Boli" panose="02000500030200090000" pitchFamily="2" charset="0"/>
                  <a:ea typeface="+mn-ea"/>
                  <a:cs typeface="MV Boli" panose="02000500030200090000" pitchFamily="2" charset="0"/>
                </a:rPr>
                <a:t>Incubation ​space</a:t>
              </a:r>
            </a:p>
          </p:txBody>
        </p:sp>
      </p:grpSp>
      <p:grpSp>
        <p:nvGrpSpPr>
          <p:cNvPr id="822" name="Group 821">
            <a:extLst>
              <a:ext uri="{FF2B5EF4-FFF2-40B4-BE49-F238E27FC236}">
                <a16:creationId xmlns:a16="http://schemas.microsoft.com/office/drawing/2014/main" id="{1424391D-E72F-914A-9302-33D184F7FEB9}"/>
              </a:ext>
            </a:extLst>
          </p:cNvPr>
          <p:cNvGrpSpPr/>
          <p:nvPr/>
        </p:nvGrpSpPr>
        <p:grpSpPr>
          <a:xfrm>
            <a:off x="6902513" y="4469153"/>
            <a:ext cx="2161225" cy="1799864"/>
            <a:chOff x="4761031" y="2463146"/>
            <a:chExt cx="1883522" cy="1799864"/>
          </a:xfrm>
        </p:grpSpPr>
        <p:grpSp>
          <p:nvGrpSpPr>
            <p:cNvPr id="970" name="Group 969">
              <a:extLst>
                <a:ext uri="{FF2B5EF4-FFF2-40B4-BE49-F238E27FC236}">
                  <a16:creationId xmlns:a16="http://schemas.microsoft.com/office/drawing/2014/main" id="{1D7E4769-BA24-5544-A65E-BECDA0A09AF9}"/>
                </a:ext>
              </a:extLst>
            </p:cNvPr>
            <p:cNvGrpSpPr/>
            <p:nvPr/>
          </p:nvGrpSpPr>
          <p:grpSpPr>
            <a:xfrm>
              <a:off x="4761031" y="2463146"/>
              <a:ext cx="1883522" cy="1799864"/>
              <a:chOff x="9172576" y="2131218"/>
              <a:chExt cx="2444750" cy="3313113"/>
            </a:xfrm>
            <a:solidFill>
              <a:srgbClr val="4B9CD3">
                <a:lumMod val="75000"/>
                <a:lumOff val="25000"/>
              </a:srgbClr>
            </a:solidFill>
          </p:grpSpPr>
          <p:sp>
            <p:nvSpPr>
              <p:cNvPr id="974" name="Freeform 47">
                <a:extLst>
                  <a:ext uri="{FF2B5EF4-FFF2-40B4-BE49-F238E27FC236}">
                    <a16:creationId xmlns:a16="http://schemas.microsoft.com/office/drawing/2014/main" id="{5A277C98-69F6-B14E-9A6B-9E33D7712EAE}"/>
                  </a:ext>
                </a:extLst>
              </p:cNvPr>
              <p:cNvSpPr>
                <a:spLocks/>
              </p:cNvSpPr>
              <p:nvPr/>
            </p:nvSpPr>
            <p:spPr bwMode="auto">
              <a:xfrm>
                <a:off x="9402763" y="2131218"/>
                <a:ext cx="2022475" cy="3232150"/>
              </a:xfrm>
              <a:custGeom>
                <a:avLst/>
                <a:gdLst>
                  <a:gd name="T0" fmla="*/ 674 w 1274"/>
                  <a:gd name="T1" fmla="*/ 784 h 2036"/>
                  <a:gd name="T2" fmla="*/ 739 w 1274"/>
                  <a:gd name="T3" fmla="*/ 740 h 2036"/>
                  <a:gd name="T4" fmla="*/ 846 w 1274"/>
                  <a:gd name="T5" fmla="*/ 679 h 2036"/>
                  <a:gd name="T6" fmla="*/ 965 w 1274"/>
                  <a:gd name="T7" fmla="*/ 626 h 2036"/>
                  <a:gd name="T8" fmla="*/ 1056 w 1274"/>
                  <a:gd name="T9" fmla="*/ 600 h 2036"/>
                  <a:gd name="T10" fmla="*/ 1082 w 1274"/>
                  <a:gd name="T11" fmla="*/ 596 h 2036"/>
                  <a:gd name="T12" fmla="*/ 1084 w 1274"/>
                  <a:gd name="T13" fmla="*/ 600 h 2036"/>
                  <a:gd name="T14" fmla="*/ 1030 w 1274"/>
                  <a:gd name="T15" fmla="*/ 613 h 2036"/>
                  <a:gd name="T16" fmla="*/ 907 w 1274"/>
                  <a:gd name="T17" fmla="*/ 658 h 2036"/>
                  <a:gd name="T18" fmla="*/ 760 w 1274"/>
                  <a:gd name="T19" fmla="*/ 744 h 2036"/>
                  <a:gd name="T20" fmla="*/ 692 w 1274"/>
                  <a:gd name="T21" fmla="*/ 1505 h 2036"/>
                  <a:gd name="T22" fmla="*/ 730 w 1274"/>
                  <a:gd name="T23" fmla="*/ 1485 h 2036"/>
                  <a:gd name="T24" fmla="*/ 824 w 1274"/>
                  <a:gd name="T25" fmla="*/ 1434 h 2036"/>
                  <a:gd name="T26" fmla="*/ 939 w 1274"/>
                  <a:gd name="T27" fmla="*/ 1377 h 2036"/>
                  <a:gd name="T28" fmla="*/ 1050 w 1274"/>
                  <a:gd name="T29" fmla="*/ 1331 h 2036"/>
                  <a:gd name="T30" fmla="*/ 1164 w 1274"/>
                  <a:gd name="T31" fmla="*/ 1279 h 2036"/>
                  <a:gd name="T32" fmla="*/ 1250 w 1274"/>
                  <a:gd name="T33" fmla="*/ 1237 h 2036"/>
                  <a:gd name="T34" fmla="*/ 1272 w 1274"/>
                  <a:gd name="T35" fmla="*/ 1226 h 2036"/>
                  <a:gd name="T36" fmla="*/ 1213 w 1274"/>
                  <a:gd name="T37" fmla="*/ 1265 h 2036"/>
                  <a:gd name="T38" fmla="*/ 1070 w 1274"/>
                  <a:gd name="T39" fmla="*/ 1345 h 2036"/>
                  <a:gd name="T40" fmla="*/ 890 w 1274"/>
                  <a:gd name="T41" fmla="*/ 1432 h 2036"/>
                  <a:gd name="T42" fmla="*/ 758 w 1274"/>
                  <a:gd name="T43" fmla="*/ 1512 h 2036"/>
                  <a:gd name="T44" fmla="*/ 699 w 1274"/>
                  <a:gd name="T45" fmla="*/ 1612 h 2036"/>
                  <a:gd name="T46" fmla="*/ 694 w 1274"/>
                  <a:gd name="T47" fmla="*/ 1735 h 2036"/>
                  <a:gd name="T48" fmla="*/ 697 w 1274"/>
                  <a:gd name="T49" fmla="*/ 1880 h 2036"/>
                  <a:gd name="T50" fmla="*/ 700 w 1274"/>
                  <a:gd name="T51" fmla="*/ 1984 h 2036"/>
                  <a:gd name="T52" fmla="*/ 616 w 1274"/>
                  <a:gd name="T53" fmla="*/ 2036 h 2036"/>
                  <a:gd name="T54" fmla="*/ 611 w 1274"/>
                  <a:gd name="T55" fmla="*/ 1460 h 2036"/>
                  <a:gd name="T56" fmla="*/ 580 w 1274"/>
                  <a:gd name="T57" fmla="*/ 1392 h 2036"/>
                  <a:gd name="T58" fmla="*/ 493 w 1274"/>
                  <a:gd name="T59" fmla="*/ 1292 h 2036"/>
                  <a:gd name="T60" fmla="*/ 325 w 1274"/>
                  <a:gd name="T61" fmla="*/ 1183 h 2036"/>
                  <a:gd name="T62" fmla="*/ 243 w 1274"/>
                  <a:gd name="T63" fmla="*/ 1145 h 2036"/>
                  <a:gd name="T64" fmla="*/ 157 w 1274"/>
                  <a:gd name="T65" fmla="*/ 1102 h 2036"/>
                  <a:gd name="T66" fmla="*/ 57 w 1274"/>
                  <a:gd name="T67" fmla="*/ 1046 h 2036"/>
                  <a:gd name="T68" fmla="*/ 3 w 1274"/>
                  <a:gd name="T69" fmla="*/ 1010 h 2036"/>
                  <a:gd name="T70" fmla="*/ 61 w 1274"/>
                  <a:gd name="T71" fmla="*/ 1038 h 2036"/>
                  <a:gd name="T72" fmla="*/ 171 w 1274"/>
                  <a:gd name="T73" fmla="*/ 1090 h 2036"/>
                  <a:gd name="T74" fmla="*/ 298 w 1274"/>
                  <a:gd name="T75" fmla="*/ 1149 h 2036"/>
                  <a:gd name="T76" fmla="*/ 429 w 1274"/>
                  <a:gd name="T77" fmla="*/ 1209 h 2036"/>
                  <a:gd name="T78" fmla="*/ 537 w 1274"/>
                  <a:gd name="T79" fmla="*/ 1292 h 2036"/>
                  <a:gd name="T80" fmla="*/ 601 w 1274"/>
                  <a:gd name="T81" fmla="*/ 1361 h 2036"/>
                  <a:gd name="T82" fmla="*/ 637 w 1274"/>
                  <a:gd name="T83" fmla="*/ 587 h 2036"/>
                  <a:gd name="T84" fmla="*/ 617 w 1274"/>
                  <a:gd name="T85" fmla="*/ 557 h 2036"/>
                  <a:gd name="T86" fmla="*/ 530 w 1274"/>
                  <a:gd name="T87" fmla="*/ 483 h 2036"/>
                  <a:gd name="T88" fmla="*/ 401 w 1274"/>
                  <a:gd name="T89" fmla="*/ 413 h 2036"/>
                  <a:gd name="T90" fmla="*/ 466 w 1274"/>
                  <a:gd name="T91" fmla="*/ 436 h 2036"/>
                  <a:gd name="T92" fmla="*/ 568 w 1274"/>
                  <a:gd name="T93" fmla="*/ 488 h 2036"/>
                  <a:gd name="T94" fmla="*/ 664 w 1274"/>
                  <a:gd name="T95" fmla="*/ 0 h 20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74" h="2036">
                    <a:moveTo>
                      <a:pt x="664" y="0"/>
                    </a:moveTo>
                    <a:lnTo>
                      <a:pt x="664" y="790"/>
                    </a:lnTo>
                    <a:lnTo>
                      <a:pt x="667" y="789"/>
                    </a:lnTo>
                    <a:lnTo>
                      <a:pt x="674" y="784"/>
                    </a:lnTo>
                    <a:lnTo>
                      <a:pt x="685" y="776"/>
                    </a:lnTo>
                    <a:lnTo>
                      <a:pt x="700" y="766"/>
                    </a:lnTo>
                    <a:lnTo>
                      <a:pt x="719" y="754"/>
                    </a:lnTo>
                    <a:lnTo>
                      <a:pt x="739" y="740"/>
                    </a:lnTo>
                    <a:lnTo>
                      <a:pt x="764" y="725"/>
                    </a:lnTo>
                    <a:lnTo>
                      <a:pt x="789" y="710"/>
                    </a:lnTo>
                    <a:lnTo>
                      <a:pt x="817" y="694"/>
                    </a:lnTo>
                    <a:lnTo>
                      <a:pt x="846" y="679"/>
                    </a:lnTo>
                    <a:lnTo>
                      <a:pt x="875" y="664"/>
                    </a:lnTo>
                    <a:lnTo>
                      <a:pt x="905" y="650"/>
                    </a:lnTo>
                    <a:lnTo>
                      <a:pt x="935" y="638"/>
                    </a:lnTo>
                    <a:lnTo>
                      <a:pt x="965" y="626"/>
                    </a:lnTo>
                    <a:lnTo>
                      <a:pt x="996" y="617"/>
                    </a:lnTo>
                    <a:lnTo>
                      <a:pt x="1021" y="609"/>
                    </a:lnTo>
                    <a:lnTo>
                      <a:pt x="1041" y="603"/>
                    </a:lnTo>
                    <a:lnTo>
                      <a:pt x="1056" y="600"/>
                    </a:lnTo>
                    <a:lnTo>
                      <a:pt x="1067" y="597"/>
                    </a:lnTo>
                    <a:lnTo>
                      <a:pt x="1075" y="596"/>
                    </a:lnTo>
                    <a:lnTo>
                      <a:pt x="1080" y="596"/>
                    </a:lnTo>
                    <a:lnTo>
                      <a:pt x="1082" y="596"/>
                    </a:lnTo>
                    <a:lnTo>
                      <a:pt x="1084" y="597"/>
                    </a:lnTo>
                    <a:lnTo>
                      <a:pt x="1084" y="598"/>
                    </a:lnTo>
                    <a:lnTo>
                      <a:pt x="1084" y="598"/>
                    </a:lnTo>
                    <a:lnTo>
                      <a:pt x="1084" y="600"/>
                    </a:lnTo>
                    <a:lnTo>
                      <a:pt x="1079" y="600"/>
                    </a:lnTo>
                    <a:lnTo>
                      <a:pt x="1069" y="603"/>
                    </a:lnTo>
                    <a:lnTo>
                      <a:pt x="1052" y="607"/>
                    </a:lnTo>
                    <a:lnTo>
                      <a:pt x="1030" y="613"/>
                    </a:lnTo>
                    <a:lnTo>
                      <a:pt x="1005" y="622"/>
                    </a:lnTo>
                    <a:lnTo>
                      <a:pt x="975" y="631"/>
                    </a:lnTo>
                    <a:lnTo>
                      <a:pt x="943" y="643"/>
                    </a:lnTo>
                    <a:lnTo>
                      <a:pt x="907" y="658"/>
                    </a:lnTo>
                    <a:lnTo>
                      <a:pt x="871" y="676"/>
                    </a:lnTo>
                    <a:lnTo>
                      <a:pt x="833" y="695"/>
                    </a:lnTo>
                    <a:lnTo>
                      <a:pt x="796" y="718"/>
                    </a:lnTo>
                    <a:lnTo>
                      <a:pt x="760" y="744"/>
                    </a:lnTo>
                    <a:lnTo>
                      <a:pt x="726" y="773"/>
                    </a:lnTo>
                    <a:lnTo>
                      <a:pt x="693" y="804"/>
                    </a:lnTo>
                    <a:lnTo>
                      <a:pt x="664" y="838"/>
                    </a:lnTo>
                    <a:lnTo>
                      <a:pt x="692" y="1505"/>
                    </a:lnTo>
                    <a:lnTo>
                      <a:pt x="694" y="1504"/>
                    </a:lnTo>
                    <a:lnTo>
                      <a:pt x="702" y="1500"/>
                    </a:lnTo>
                    <a:lnTo>
                      <a:pt x="714" y="1493"/>
                    </a:lnTo>
                    <a:lnTo>
                      <a:pt x="730" y="1485"/>
                    </a:lnTo>
                    <a:lnTo>
                      <a:pt x="750" y="1473"/>
                    </a:lnTo>
                    <a:lnTo>
                      <a:pt x="772" y="1462"/>
                    </a:lnTo>
                    <a:lnTo>
                      <a:pt x="797" y="1448"/>
                    </a:lnTo>
                    <a:lnTo>
                      <a:pt x="824" y="1434"/>
                    </a:lnTo>
                    <a:lnTo>
                      <a:pt x="851" y="1420"/>
                    </a:lnTo>
                    <a:lnTo>
                      <a:pt x="880" y="1405"/>
                    </a:lnTo>
                    <a:lnTo>
                      <a:pt x="910" y="1391"/>
                    </a:lnTo>
                    <a:lnTo>
                      <a:pt x="939" y="1377"/>
                    </a:lnTo>
                    <a:lnTo>
                      <a:pt x="968" y="1366"/>
                    </a:lnTo>
                    <a:lnTo>
                      <a:pt x="995" y="1354"/>
                    </a:lnTo>
                    <a:lnTo>
                      <a:pt x="1022" y="1344"/>
                    </a:lnTo>
                    <a:lnTo>
                      <a:pt x="1050" y="1331"/>
                    </a:lnTo>
                    <a:lnTo>
                      <a:pt x="1079" y="1318"/>
                    </a:lnTo>
                    <a:lnTo>
                      <a:pt x="1108" y="1306"/>
                    </a:lnTo>
                    <a:lnTo>
                      <a:pt x="1137" y="1292"/>
                    </a:lnTo>
                    <a:lnTo>
                      <a:pt x="1164" y="1279"/>
                    </a:lnTo>
                    <a:lnTo>
                      <a:pt x="1190" y="1267"/>
                    </a:lnTo>
                    <a:lnTo>
                      <a:pt x="1213" y="1255"/>
                    </a:lnTo>
                    <a:lnTo>
                      <a:pt x="1234" y="1245"/>
                    </a:lnTo>
                    <a:lnTo>
                      <a:pt x="1250" y="1237"/>
                    </a:lnTo>
                    <a:lnTo>
                      <a:pt x="1264" y="1230"/>
                    </a:lnTo>
                    <a:lnTo>
                      <a:pt x="1272" y="1225"/>
                    </a:lnTo>
                    <a:lnTo>
                      <a:pt x="1274" y="1224"/>
                    </a:lnTo>
                    <a:lnTo>
                      <a:pt x="1272" y="1226"/>
                    </a:lnTo>
                    <a:lnTo>
                      <a:pt x="1265" y="1231"/>
                    </a:lnTo>
                    <a:lnTo>
                      <a:pt x="1252" y="1240"/>
                    </a:lnTo>
                    <a:lnTo>
                      <a:pt x="1235" y="1252"/>
                    </a:lnTo>
                    <a:lnTo>
                      <a:pt x="1213" y="1265"/>
                    </a:lnTo>
                    <a:lnTo>
                      <a:pt x="1185" y="1283"/>
                    </a:lnTo>
                    <a:lnTo>
                      <a:pt x="1152" y="1302"/>
                    </a:lnTo>
                    <a:lnTo>
                      <a:pt x="1114" y="1323"/>
                    </a:lnTo>
                    <a:lnTo>
                      <a:pt x="1070" y="1345"/>
                    </a:lnTo>
                    <a:lnTo>
                      <a:pt x="1021" y="1369"/>
                    </a:lnTo>
                    <a:lnTo>
                      <a:pt x="975" y="1391"/>
                    </a:lnTo>
                    <a:lnTo>
                      <a:pt x="931" y="1412"/>
                    </a:lnTo>
                    <a:lnTo>
                      <a:pt x="890" y="1432"/>
                    </a:lnTo>
                    <a:lnTo>
                      <a:pt x="851" y="1451"/>
                    </a:lnTo>
                    <a:lnTo>
                      <a:pt x="816" y="1472"/>
                    </a:lnTo>
                    <a:lnTo>
                      <a:pt x="784" y="1492"/>
                    </a:lnTo>
                    <a:lnTo>
                      <a:pt x="758" y="1512"/>
                    </a:lnTo>
                    <a:lnTo>
                      <a:pt x="735" y="1535"/>
                    </a:lnTo>
                    <a:lnTo>
                      <a:pt x="717" y="1559"/>
                    </a:lnTo>
                    <a:lnTo>
                      <a:pt x="706" y="1584"/>
                    </a:lnTo>
                    <a:lnTo>
                      <a:pt x="699" y="1612"/>
                    </a:lnTo>
                    <a:lnTo>
                      <a:pt x="697" y="1637"/>
                    </a:lnTo>
                    <a:lnTo>
                      <a:pt x="696" y="1667"/>
                    </a:lnTo>
                    <a:lnTo>
                      <a:pt x="694" y="1700"/>
                    </a:lnTo>
                    <a:lnTo>
                      <a:pt x="694" y="1735"/>
                    </a:lnTo>
                    <a:lnTo>
                      <a:pt x="694" y="1772"/>
                    </a:lnTo>
                    <a:lnTo>
                      <a:pt x="694" y="1809"/>
                    </a:lnTo>
                    <a:lnTo>
                      <a:pt x="696" y="1846"/>
                    </a:lnTo>
                    <a:lnTo>
                      <a:pt x="697" y="1880"/>
                    </a:lnTo>
                    <a:lnTo>
                      <a:pt x="698" y="1913"/>
                    </a:lnTo>
                    <a:lnTo>
                      <a:pt x="698" y="1942"/>
                    </a:lnTo>
                    <a:lnTo>
                      <a:pt x="699" y="1966"/>
                    </a:lnTo>
                    <a:lnTo>
                      <a:pt x="700" y="1984"/>
                    </a:lnTo>
                    <a:lnTo>
                      <a:pt x="700" y="1996"/>
                    </a:lnTo>
                    <a:lnTo>
                      <a:pt x="700" y="2000"/>
                    </a:lnTo>
                    <a:lnTo>
                      <a:pt x="704" y="2036"/>
                    </a:lnTo>
                    <a:lnTo>
                      <a:pt x="616" y="2036"/>
                    </a:lnTo>
                    <a:lnTo>
                      <a:pt x="616" y="1479"/>
                    </a:lnTo>
                    <a:lnTo>
                      <a:pt x="616" y="1477"/>
                    </a:lnTo>
                    <a:lnTo>
                      <a:pt x="615" y="1471"/>
                    </a:lnTo>
                    <a:lnTo>
                      <a:pt x="611" y="1460"/>
                    </a:lnTo>
                    <a:lnTo>
                      <a:pt x="608" y="1448"/>
                    </a:lnTo>
                    <a:lnTo>
                      <a:pt x="601" y="1432"/>
                    </a:lnTo>
                    <a:lnTo>
                      <a:pt x="592" y="1413"/>
                    </a:lnTo>
                    <a:lnTo>
                      <a:pt x="580" y="1392"/>
                    </a:lnTo>
                    <a:lnTo>
                      <a:pt x="564" y="1369"/>
                    </a:lnTo>
                    <a:lnTo>
                      <a:pt x="544" y="1345"/>
                    </a:lnTo>
                    <a:lnTo>
                      <a:pt x="521" y="1318"/>
                    </a:lnTo>
                    <a:lnTo>
                      <a:pt x="493" y="1292"/>
                    </a:lnTo>
                    <a:lnTo>
                      <a:pt x="460" y="1265"/>
                    </a:lnTo>
                    <a:lnTo>
                      <a:pt x="421" y="1238"/>
                    </a:lnTo>
                    <a:lnTo>
                      <a:pt x="376" y="1210"/>
                    </a:lnTo>
                    <a:lnTo>
                      <a:pt x="325" y="1183"/>
                    </a:lnTo>
                    <a:lnTo>
                      <a:pt x="267" y="1157"/>
                    </a:lnTo>
                    <a:lnTo>
                      <a:pt x="264" y="1156"/>
                    </a:lnTo>
                    <a:lnTo>
                      <a:pt x="255" y="1151"/>
                    </a:lnTo>
                    <a:lnTo>
                      <a:pt x="243" y="1145"/>
                    </a:lnTo>
                    <a:lnTo>
                      <a:pt x="225" y="1136"/>
                    </a:lnTo>
                    <a:lnTo>
                      <a:pt x="205" y="1126"/>
                    </a:lnTo>
                    <a:lnTo>
                      <a:pt x="183" y="1114"/>
                    </a:lnTo>
                    <a:lnTo>
                      <a:pt x="157" y="1102"/>
                    </a:lnTo>
                    <a:lnTo>
                      <a:pt x="132" y="1088"/>
                    </a:lnTo>
                    <a:lnTo>
                      <a:pt x="107" y="1074"/>
                    </a:lnTo>
                    <a:lnTo>
                      <a:pt x="81" y="1060"/>
                    </a:lnTo>
                    <a:lnTo>
                      <a:pt x="57" y="1046"/>
                    </a:lnTo>
                    <a:lnTo>
                      <a:pt x="35" y="1032"/>
                    </a:lnTo>
                    <a:lnTo>
                      <a:pt x="15" y="1020"/>
                    </a:lnTo>
                    <a:lnTo>
                      <a:pt x="0" y="1008"/>
                    </a:lnTo>
                    <a:lnTo>
                      <a:pt x="3" y="1010"/>
                    </a:lnTo>
                    <a:lnTo>
                      <a:pt x="11" y="1014"/>
                    </a:lnTo>
                    <a:lnTo>
                      <a:pt x="23" y="1021"/>
                    </a:lnTo>
                    <a:lnTo>
                      <a:pt x="41" y="1029"/>
                    </a:lnTo>
                    <a:lnTo>
                      <a:pt x="61" y="1038"/>
                    </a:lnTo>
                    <a:lnTo>
                      <a:pt x="85" y="1050"/>
                    </a:lnTo>
                    <a:lnTo>
                      <a:pt x="111" y="1062"/>
                    </a:lnTo>
                    <a:lnTo>
                      <a:pt x="140" y="1076"/>
                    </a:lnTo>
                    <a:lnTo>
                      <a:pt x="171" y="1090"/>
                    </a:lnTo>
                    <a:lnTo>
                      <a:pt x="202" y="1105"/>
                    </a:lnTo>
                    <a:lnTo>
                      <a:pt x="235" y="1120"/>
                    </a:lnTo>
                    <a:lnTo>
                      <a:pt x="267" y="1134"/>
                    </a:lnTo>
                    <a:lnTo>
                      <a:pt x="298" y="1149"/>
                    </a:lnTo>
                    <a:lnTo>
                      <a:pt x="329" y="1162"/>
                    </a:lnTo>
                    <a:lnTo>
                      <a:pt x="359" y="1174"/>
                    </a:lnTo>
                    <a:lnTo>
                      <a:pt x="395" y="1190"/>
                    </a:lnTo>
                    <a:lnTo>
                      <a:pt x="429" y="1209"/>
                    </a:lnTo>
                    <a:lnTo>
                      <a:pt x="460" y="1228"/>
                    </a:lnTo>
                    <a:lnTo>
                      <a:pt x="489" y="1250"/>
                    </a:lnTo>
                    <a:lnTo>
                      <a:pt x="515" y="1271"/>
                    </a:lnTo>
                    <a:lnTo>
                      <a:pt x="537" y="1292"/>
                    </a:lnTo>
                    <a:lnTo>
                      <a:pt x="558" y="1313"/>
                    </a:lnTo>
                    <a:lnTo>
                      <a:pt x="575" y="1331"/>
                    </a:lnTo>
                    <a:lnTo>
                      <a:pt x="589" y="1347"/>
                    </a:lnTo>
                    <a:lnTo>
                      <a:pt x="601" y="1361"/>
                    </a:lnTo>
                    <a:lnTo>
                      <a:pt x="609" y="1373"/>
                    </a:lnTo>
                    <a:lnTo>
                      <a:pt x="614" y="1380"/>
                    </a:lnTo>
                    <a:lnTo>
                      <a:pt x="616" y="1382"/>
                    </a:lnTo>
                    <a:lnTo>
                      <a:pt x="637" y="587"/>
                    </a:lnTo>
                    <a:lnTo>
                      <a:pt x="635" y="585"/>
                    </a:lnTo>
                    <a:lnTo>
                      <a:pt x="633" y="579"/>
                    </a:lnTo>
                    <a:lnTo>
                      <a:pt x="626" y="570"/>
                    </a:lnTo>
                    <a:lnTo>
                      <a:pt x="617" y="557"/>
                    </a:lnTo>
                    <a:lnTo>
                      <a:pt x="603" y="542"/>
                    </a:lnTo>
                    <a:lnTo>
                      <a:pt x="585" y="525"/>
                    </a:lnTo>
                    <a:lnTo>
                      <a:pt x="560" y="504"/>
                    </a:lnTo>
                    <a:lnTo>
                      <a:pt x="530" y="483"/>
                    </a:lnTo>
                    <a:lnTo>
                      <a:pt x="493" y="460"/>
                    </a:lnTo>
                    <a:lnTo>
                      <a:pt x="450" y="436"/>
                    </a:lnTo>
                    <a:lnTo>
                      <a:pt x="398" y="411"/>
                    </a:lnTo>
                    <a:lnTo>
                      <a:pt x="401" y="413"/>
                    </a:lnTo>
                    <a:lnTo>
                      <a:pt x="410" y="415"/>
                    </a:lnTo>
                    <a:lnTo>
                      <a:pt x="424" y="421"/>
                    </a:lnTo>
                    <a:lnTo>
                      <a:pt x="444" y="428"/>
                    </a:lnTo>
                    <a:lnTo>
                      <a:pt x="466" y="436"/>
                    </a:lnTo>
                    <a:lnTo>
                      <a:pt x="490" y="446"/>
                    </a:lnTo>
                    <a:lnTo>
                      <a:pt x="515" y="459"/>
                    </a:lnTo>
                    <a:lnTo>
                      <a:pt x="542" y="473"/>
                    </a:lnTo>
                    <a:lnTo>
                      <a:pt x="568" y="488"/>
                    </a:lnTo>
                    <a:lnTo>
                      <a:pt x="594" y="505"/>
                    </a:lnTo>
                    <a:lnTo>
                      <a:pt x="617" y="525"/>
                    </a:lnTo>
                    <a:lnTo>
                      <a:pt x="637" y="544"/>
                    </a:lnTo>
                    <a:lnTo>
                      <a:pt x="664"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sp>
            <p:nvSpPr>
              <p:cNvPr id="975" name="Freeform 48">
                <a:extLst>
                  <a:ext uri="{FF2B5EF4-FFF2-40B4-BE49-F238E27FC236}">
                    <a16:creationId xmlns:a16="http://schemas.microsoft.com/office/drawing/2014/main" id="{9890332C-A8D3-4143-B234-FFC6642AEDEC}"/>
                  </a:ext>
                </a:extLst>
              </p:cNvPr>
              <p:cNvSpPr>
                <a:spLocks/>
              </p:cNvSpPr>
              <p:nvPr/>
            </p:nvSpPr>
            <p:spPr bwMode="auto">
              <a:xfrm>
                <a:off x="9852026" y="2866231"/>
                <a:ext cx="368300" cy="230188"/>
              </a:xfrm>
              <a:custGeom>
                <a:avLst/>
                <a:gdLst>
                  <a:gd name="T0" fmla="*/ 150 w 232"/>
                  <a:gd name="T1" fmla="*/ 0 h 145"/>
                  <a:gd name="T2" fmla="*/ 167 w 232"/>
                  <a:gd name="T3" fmla="*/ 3 h 145"/>
                  <a:gd name="T4" fmla="*/ 183 w 232"/>
                  <a:gd name="T5" fmla="*/ 6 h 145"/>
                  <a:gd name="T6" fmla="*/ 197 w 232"/>
                  <a:gd name="T7" fmla="*/ 11 h 145"/>
                  <a:gd name="T8" fmla="*/ 208 w 232"/>
                  <a:gd name="T9" fmla="*/ 17 h 145"/>
                  <a:gd name="T10" fmla="*/ 217 w 232"/>
                  <a:gd name="T11" fmla="*/ 22 h 145"/>
                  <a:gd name="T12" fmla="*/ 224 w 232"/>
                  <a:gd name="T13" fmla="*/ 27 h 145"/>
                  <a:gd name="T14" fmla="*/ 229 w 232"/>
                  <a:gd name="T15" fmla="*/ 30 h 145"/>
                  <a:gd name="T16" fmla="*/ 231 w 232"/>
                  <a:gd name="T17" fmla="*/ 32 h 145"/>
                  <a:gd name="T18" fmla="*/ 232 w 232"/>
                  <a:gd name="T19" fmla="*/ 57 h 145"/>
                  <a:gd name="T20" fmla="*/ 229 w 232"/>
                  <a:gd name="T21" fmla="*/ 78 h 145"/>
                  <a:gd name="T22" fmla="*/ 222 w 232"/>
                  <a:gd name="T23" fmla="*/ 95 h 145"/>
                  <a:gd name="T24" fmla="*/ 210 w 232"/>
                  <a:gd name="T25" fmla="*/ 110 h 145"/>
                  <a:gd name="T26" fmla="*/ 198 w 232"/>
                  <a:gd name="T27" fmla="*/ 122 h 145"/>
                  <a:gd name="T28" fmla="*/ 182 w 232"/>
                  <a:gd name="T29" fmla="*/ 130 h 145"/>
                  <a:gd name="T30" fmla="*/ 163 w 232"/>
                  <a:gd name="T31" fmla="*/ 137 h 145"/>
                  <a:gd name="T32" fmla="*/ 143 w 232"/>
                  <a:gd name="T33" fmla="*/ 141 h 145"/>
                  <a:gd name="T34" fmla="*/ 124 w 232"/>
                  <a:gd name="T35" fmla="*/ 144 h 145"/>
                  <a:gd name="T36" fmla="*/ 104 w 232"/>
                  <a:gd name="T37" fmla="*/ 145 h 145"/>
                  <a:gd name="T38" fmla="*/ 83 w 232"/>
                  <a:gd name="T39" fmla="*/ 145 h 145"/>
                  <a:gd name="T40" fmla="*/ 65 w 232"/>
                  <a:gd name="T41" fmla="*/ 144 h 145"/>
                  <a:gd name="T42" fmla="*/ 48 w 232"/>
                  <a:gd name="T43" fmla="*/ 142 h 145"/>
                  <a:gd name="T44" fmla="*/ 31 w 232"/>
                  <a:gd name="T45" fmla="*/ 140 h 145"/>
                  <a:gd name="T46" fmla="*/ 19 w 232"/>
                  <a:gd name="T47" fmla="*/ 139 h 145"/>
                  <a:gd name="T48" fmla="*/ 8 w 232"/>
                  <a:gd name="T49" fmla="*/ 137 h 145"/>
                  <a:gd name="T50" fmla="*/ 3 w 232"/>
                  <a:gd name="T51" fmla="*/ 135 h 145"/>
                  <a:gd name="T52" fmla="*/ 0 w 232"/>
                  <a:gd name="T53" fmla="*/ 135 h 145"/>
                  <a:gd name="T54" fmla="*/ 18 w 232"/>
                  <a:gd name="T55" fmla="*/ 97 h 145"/>
                  <a:gd name="T56" fmla="*/ 36 w 232"/>
                  <a:gd name="T57" fmla="*/ 67 h 145"/>
                  <a:gd name="T58" fmla="*/ 56 w 232"/>
                  <a:gd name="T59" fmla="*/ 43 h 145"/>
                  <a:gd name="T60" fmla="*/ 75 w 232"/>
                  <a:gd name="T61" fmla="*/ 26 h 145"/>
                  <a:gd name="T62" fmla="*/ 95 w 232"/>
                  <a:gd name="T63" fmla="*/ 13 h 145"/>
                  <a:gd name="T64" fmla="*/ 113 w 232"/>
                  <a:gd name="T65" fmla="*/ 5 h 145"/>
                  <a:gd name="T66" fmla="*/ 133 w 232"/>
                  <a:gd name="T67" fmla="*/ 2 h 145"/>
                  <a:gd name="T68" fmla="*/ 150 w 232"/>
                  <a:gd name="T69"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2" h="145">
                    <a:moveTo>
                      <a:pt x="150" y="0"/>
                    </a:moveTo>
                    <a:lnTo>
                      <a:pt x="167" y="3"/>
                    </a:lnTo>
                    <a:lnTo>
                      <a:pt x="183" y="6"/>
                    </a:lnTo>
                    <a:lnTo>
                      <a:pt x="197" y="11"/>
                    </a:lnTo>
                    <a:lnTo>
                      <a:pt x="208" y="17"/>
                    </a:lnTo>
                    <a:lnTo>
                      <a:pt x="217" y="22"/>
                    </a:lnTo>
                    <a:lnTo>
                      <a:pt x="224" y="27"/>
                    </a:lnTo>
                    <a:lnTo>
                      <a:pt x="229" y="30"/>
                    </a:lnTo>
                    <a:lnTo>
                      <a:pt x="231" y="32"/>
                    </a:lnTo>
                    <a:lnTo>
                      <a:pt x="232" y="57"/>
                    </a:lnTo>
                    <a:lnTo>
                      <a:pt x="229" y="78"/>
                    </a:lnTo>
                    <a:lnTo>
                      <a:pt x="222" y="95"/>
                    </a:lnTo>
                    <a:lnTo>
                      <a:pt x="210" y="110"/>
                    </a:lnTo>
                    <a:lnTo>
                      <a:pt x="198" y="122"/>
                    </a:lnTo>
                    <a:lnTo>
                      <a:pt x="182" y="130"/>
                    </a:lnTo>
                    <a:lnTo>
                      <a:pt x="163" y="137"/>
                    </a:lnTo>
                    <a:lnTo>
                      <a:pt x="143" y="141"/>
                    </a:lnTo>
                    <a:lnTo>
                      <a:pt x="124" y="144"/>
                    </a:lnTo>
                    <a:lnTo>
                      <a:pt x="104" y="145"/>
                    </a:lnTo>
                    <a:lnTo>
                      <a:pt x="83" y="145"/>
                    </a:lnTo>
                    <a:lnTo>
                      <a:pt x="65" y="144"/>
                    </a:lnTo>
                    <a:lnTo>
                      <a:pt x="48" y="142"/>
                    </a:lnTo>
                    <a:lnTo>
                      <a:pt x="31" y="140"/>
                    </a:lnTo>
                    <a:lnTo>
                      <a:pt x="19" y="139"/>
                    </a:lnTo>
                    <a:lnTo>
                      <a:pt x="8" y="137"/>
                    </a:lnTo>
                    <a:lnTo>
                      <a:pt x="3" y="135"/>
                    </a:lnTo>
                    <a:lnTo>
                      <a:pt x="0" y="135"/>
                    </a:lnTo>
                    <a:lnTo>
                      <a:pt x="18" y="97"/>
                    </a:lnTo>
                    <a:lnTo>
                      <a:pt x="36" y="67"/>
                    </a:lnTo>
                    <a:lnTo>
                      <a:pt x="56" y="43"/>
                    </a:lnTo>
                    <a:lnTo>
                      <a:pt x="75" y="26"/>
                    </a:lnTo>
                    <a:lnTo>
                      <a:pt x="95" y="13"/>
                    </a:lnTo>
                    <a:lnTo>
                      <a:pt x="113" y="5"/>
                    </a:lnTo>
                    <a:lnTo>
                      <a:pt x="133" y="2"/>
                    </a:lnTo>
                    <a:lnTo>
                      <a:pt x="15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sp>
            <p:nvSpPr>
              <p:cNvPr id="976" name="Freeform 49">
                <a:extLst>
                  <a:ext uri="{FF2B5EF4-FFF2-40B4-BE49-F238E27FC236}">
                    <a16:creationId xmlns:a16="http://schemas.microsoft.com/office/drawing/2014/main" id="{CD4A9C0E-7F9F-DB4D-A217-7FEC55EDC0BD}"/>
                  </a:ext>
                </a:extLst>
              </p:cNvPr>
              <p:cNvSpPr>
                <a:spLocks/>
              </p:cNvSpPr>
              <p:nvPr/>
            </p:nvSpPr>
            <p:spPr bwMode="auto">
              <a:xfrm>
                <a:off x="9853613" y="2866231"/>
                <a:ext cx="360363" cy="211138"/>
              </a:xfrm>
              <a:custGeom>
                <a:avLst/>
                <a:gdLst>
                  <a:gd name="T0" fmla="*/ 146 w 227"/>
                  <a:gd name="T1" fmla="*/ 0 h 133"/>
                  <a:gd name="T2" fmla="*/ 162 w 227"/>
                  <a:gd name="T3" fmla="*/ 2 h 133"/>
                  <a:gd name="T4" fmla="*/ 178 w 227"/>
                  <a:gd name="T5" fmla="*/ 5 h 133"/>
                  <a:gd name="T6" fmla="*/ 191 w 227"/>
                  <a:gd name="T7" fmla="*/ 10 h 133"/>
                  <a:gd name="T8" fmla="*/ 204 w 227"/>
                  <a:gd name="T9" fmla="*/ 15 h 133"/>
                  <a:gd name="T10" fmla="*/ 214 w 227"/>
                  <a:gd name="T11" fmla="*/ 21 h 133"/>
                  <a:gd name="T12" fmla="*/ 221 w 227"/>
                  <a:gd name="T13" fmla="*/ 26 h 133"/>
                  <a:gd name="T14" fmla="*/ 227 w 227"/>
                  <a:gd name="T15" fmla="*/ 29 h 133"/>
                  <a:gd name="T16" fmla="*/ 0 w 227"/>
                  <a:gd name="T17" fmla="*/ 133 h 133"/>
                  <a:gd name="T18" fmla="*/ 18 w 227"/>
                  <a:gd name="T19" fmla="*/ 96 h 133"/>
                  <a:gd name="T20" fmla="*/ 36 w 227"/>
                  <a:gd name="T21" fmla="*/ 67 h 133"/>
                  <a:gd name="T22" fmla="*/ 55 w 227"/>
                  <a:gd name="T23" fmla="*/ 44 h 133"/>
                  <a:gd name="T24" fmla="*/ 73 w 227"/>
                  <a:gd name="T25" fmla="*/ 27 h 133"/>
                  <a:gd name="T26" fmla="*/ 92 w 227"/>
                  <a:gd name="T27" fmla="*/ 14 h 133"/>
                  <a:gd name="T28" fmla="*/ 111 w 227"/>
                  <a:gd name="T29" fmla="*/ 6 h 133"/>
                  <a:gd name="T30" fmla="*/ 129 w 227"/>
                  <a:gd name="T31" fmla="*/ 2 h 133"/>
                  <a:gd name="T32" fmla="*/ 146 w 227"/>
                  <a:gd name="T33"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7" h="133">
                    <a:moveTo>
                      <a:pt x="146" y="0"/>
                    </a:moveTo>
                    <a:lnTo>
                      <a:pt x="162" y="2"/>
                    </a:lnTo>
                    <a:lnTo>
                      <a:pt x="178" y="5"/>
                    </a:lnTo>
                    <a:lnTo>
                      <a:pt x="191" y="10"/>
                    </a:lnTo>
                    <a:lnTo>
                      <a:pt x="204" y="15"/>
                    </a:lnTo>
                    <a:lnTo>
                      <a:pt x="214" y="21"/>
                    </a:lnTo>
                    <a:lnTo>
                      <a:pt x="221" y="26"/>
                    </a:lnTo>
                    <a:lnTo>
                      <a:pt x="227" y="29"/>
                    </a:lnTo>
                    <a:lnTo>
                      <a:pt x="0" y="133"/>
                    </a:lnTo>
                    <a:lnTo>
                      <a:pt x="18" y="96"/>
                    </a:lnTo>
                    <a:lnTo>
                      <a:pt x="36" y="67"/>
                    </a:lnTo>
                    <a:lnTo>
                      <a:pt x="55" y="44"/>
                    </a:lnTo>
                    <a:lnTo>
                      <a:pt x="73" y="27"/>
                    </a:lnTo>
                    <a:lnTo>
                      <a:pt x="92" y="14"/>
                    </a:lnTo>
                    <a:lnTo>
                      <a:pt x="111" y="6"/>
                    </a:lnTo>
                    <a:lnTo>
                      <a:pt x="129" y="2"/>
                    </a:lnTo>
                    <a:lnTo>
                      <a:pt x="146"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sp>
            <p:nvSpPr>
              <p:cNvPr id="977" name="Freeform 50">
                <a:extLst>
                  <a:ext uri="{FF2B5EF4-FFF2-40B4-BE49-F238E27FC236}">
                    <a16:creationId xmlns:a16="http://schemas.microsoft.com/office/drawing/2014/main" id="{9DE3D168-E13C-2845-B53F-BACE6B874DC5}"/>
                  </a:ext>
                </a:extLst>
              </p:cNvPr>
              <p:cNvSpPr>
                <a:spLocks/>
              </p:cNvSpPr>
              <p:nvPr/>
            </p:nvSpPr>
            <p:spPr bwMode="auto">
              <a:xfrm>
                <a:off x="9647238" y="2634456"/>
                <a:ext cx="325438" cy="195263"/>
              </a:xfrm>
              <a:custGeom>
                <a:avLst/>
                <a:gdLst>
                  <a:gd name="T0" fmla="*/ 104 w 205"/>
                  <a:gd name="T1" fmla="*/ 0 h 123"/>
                  <a:gd name="T2" fmla="*/ 123 w 205"/>
                  <a:gd name="T3" fmla="*/ 1 h 123"/>
                  <a:gd name="T4" fmla="*/ 140 w 205"/>
                  <a:gd name="T5" fmla="*/ 6 h 123"/>
                  <a:gd name="T6" fmla="*/ 155 w 205"/>
                  <a:gd name="T7" fmla="*/ 11 h 123"/>
                  <a:gd name="T8" fmla="*/ 166 w 205"/>
                  <a:gd name="T9" fmla="*/ 19 h 123"/>
                  <a:gd name="T10" fmla="*/ 177 w 205"/>
                  <a:gd name="T11" fmla="*/ 30 h 123"/>
                  <a:gd name="T12" fmla="*/ 185 w 205"/>
                  <a:gd name="T13" fmla="*/ 39 h 123"/>
                  <a:gd name="T14" fmla="*/ 192 w 205"/>
                  <a:gd name="T15" fmla="*/ 49 h 123"/>
                  <a:gd name="T16" fmla="*/ 197 w 205"/>
                  <a:gd name="T17" fmla="*/ 59 h 123"/>
                  <a:gd name="T18" fmla="*/ 201 w 205"/>
                  <a:gd name="T19" fmla="*/ 68 h 123"/>
                  <a:gd name="T20" fmla="*/ 203 w 205"/>
                  <a:gd name="T21" fmla="*/ 75 h 123"/>
                  <a:gd name="T22" fmla="*/ 204 w 205"/>
                  <a:gd name="T23" fmla="*/ 78 h 123"/>
                  <a:gd name="T24" fmla="*/ 205 w 205"/>
                  <a:gd name="T25" fmla="*/ 81 h 123"/>
                  <a:gd name="T26" fmla="*/ 193 w 205"/>
                  <a:gd name="T27" fmla="*/ 99 h 123"/>
                  <a:gd name="T28" fmla="*/ 178 w 205"/>
                  <a:gd name="T29" fmla="*/ 113 h 123"/>
                  <a:gd name="T30" fmla="*/ 163 w 205"/>
                  <a:gd name="T31" fmla="*/ 121 h 123"/>
                  <a:gd name="T32" fmla="*/ 147 w 205"/>
                  <a:gd name="T33" fmla="*/ 123 h 123"/>
                  <a:gd name="T34" fmla="*/ 129 w 205"/>
                  <a:gd name="T35" fmla="*/ 123 h 123"/>
                  <a:gd name="T36" fmla="*/ 112 w 205"/>
                  <a:gd name="T37" fmla="*/ 119 h 123"/>
                  <a:gd name="T38" fmla="*/ 96 w 205"/>
                  <a:gd name="T39" fmla="*/ 112 h 123"/>
                  <a:gd name="T40" fmla="*/ 78 w 205"/>
                  <a:gd name="T41" fmla="*/ 104 h 123"/>
                  <a:gd name="T42" fmla="*/ 62 w 205"/>
                  <a:gd name="T43" fmla="*/ 93 h 123"/>
                  <a:gd name="T44" fmla="*/ 48 w 205"/>
                  <a:gd name="T45" fmla="*/ 82 h 123"/>
                  <a:gd name="T46" fmla="*/ 35 w 205"/>
                  <a:gd name="T47" fmla="*/ 71 h 123"/>
                  <a:gd name="T48" fmla="*/ 23 w 205"/>
                  <a:gd name="T49" fmla="*/ 60 h 123"/>
                  <a:gd name="T50" fmla="*/ 13 w 205"/>
                  <a:gd name="T51" fmla="*/ 51 h 123"/>
                  <a:gd name="T52" fmla="*/ 6 w 205"/>
                  <a:gd name="T53" fmla="*/ 44 h 123"/>
                  <a:gd name="T54" fmla="*/ 1 w 205"/>
                  <a:gd name="T55" fmla="*/ 39 h 123"/>
                  <a:gd name="T56" fmla="*/ 0 w 205"/>
                  <a:gd name="T57" fmla="*/ 37 h 123"/>
                  <a:gd name="T58" fmla="*/ 30 w 205"/>
                  <a:gd name="T59" fmla="*/ 21 h 123"/>
                  <a:gd name="T60" fmla="*/ 58 w 205"/>
                  <a:gd name="T61" fmla="*/ 9 h 123"/>
                  <a:gd name="T62" fmla="*/ 82 w 205"/>
                  <a:gd name="T63" fmla="*/ 2 h 123"/>
                  <a:gd name="T64" fmla="*/ 104 w 205"/>
                  <a:gd name="T65"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5" h="123">
                    <a:moveTo>
                      <a:pt x="104" y="0"/>
                    </a:moveTo>
                    <a:lnTo>
                      <a:pt x="123" y="1"/>
                    </a:lnTo>
                    <a:lnTo>
                      <a:pt x="140" y="6"/>
                    </a:lnTo>
                    <a:lnTo>
                      <a:pt x="155" y="11"/>
                    </a:lnTo>
                    <a:lnTo>
                      <a:pt x="166" y="19"/>
                    </a:lnTo>
                    <a:lnTo>
                      <a:pt x="177" y="30"/>
                    </a:lnTo>
                    <a:lnTo>
                      <a:pt x="185" y="39"/>
                    </a:lnTo>
                    <a:lnTo>
                      <a:pt x="192" y="49"/>
                    </a:lnTo>
                    <a:lnTo>
                      <a:pt x="197" y="59"/>
                    </a:lnTo>
                    <a:lnTo>
                      <a:pt x="201" y="68"/>
                    </a:lnTo>
                    <a:lnTo>
                      <a:pt x="203" y="75"/>
                    </a:lnTo>
                    <a:lnTo>
                      <a:pt x="204" y="78"/>
                    </a:lnTo>
                    <a:lnTo>
                      <a:pt x="205" y="81"/>
                    </a:lnTo>
                    <a:lnTo>
                      <a:pt x="193" y="99"/>
                    </a:lnTo>
                    <a:lnTo>
                      <a:pt x="178" y="113"/>
                    </a:lnTo>
                    <a:lnTo>
                      <a:pt x="163" y="121"/>
                    </a:lnTo>
                    <a:lnTo>
                      <a:pt x="147" y="123"/>
                    </a:lnTo>
                    <a:lnTo>
                      <a:pt x="129" y="123"/>
                    </a:lnTo>
                    <a:lnTo>
                      <a:pt x="112" y="119"/>
                    </a:lnTo>
                    <a:lnTo>
                      <a:pt x="96" y="112"/>
                    </a:lnTo>
                    <a:lnTo>
                      <a:pt x="78" y="104"/>
                    </a:lnTo>
                    <a:lnTo>
                      <a:pt x="62" y="93"/>
                    </a:lnTo>
                    <a:lnTo>
                      <a:pt x="48" y="82"/>
                    </a:lnTo>
                    <a:lnTo>
                      <a:pt x="35" y="71"/>
                    </a:lnTo>
                    <a:lnTo>
                      <a:pt x="23" y="60"/>
                    </a:lnTo>
                    <a:lnTo>
                      <a:pt x="13" y="51"/>
                    </a:lnTo>
                    <a:lnTo>
                      <a:pt x="6" y="44"/>
                    </a:lnTo>
                    <a:lnTo>
                      <a:pt x="1" y="39"/>
                    </a:lnTo>
                    <a:lnTo>
                      <a:pt x="0" y="37"/>
                    </a:lnTo>
                    <a:lnTo>
                      <a:pt x="30" y="21"/>
                    </a:lnTo>
                    <a:lnTo>
                      <a:pt x="58" y="9"/>
                    </a:lnTo>
                    <a:lnTo>
                      <a:pt x="82" y="2"/>
                    </a:lnTo>
                    <a:lnTo>
                      <a:pt x="104"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sp>
            <p:nvSpPr>
              <p:cNvPr id="978" name="Freeform 51">
                <a:extLst>
                  <a:ext uri="{FF2B5EF4-FFF2-40B4-BE49-F238E27FC236}">
                    <a16:creationId xmlns:a16="http://schemas.microsoft.com/office/drawing/2014/main" id="{46C000EC-0C59-5A47-BAEA-EBBBF70327E7}"/>
                  </a:ext>
                </a:extLst>
              </p:cNvPr>
              <p:cNvSpPr>
                <a:spLocks/>
              </p:cNvSpPr>
              <p:nvPr/>
            </p:nvSpPr>
            <p:spPr bwMode="auto">
              <a:xfrm>
                <a:off x="9648826" y="2634456"/>
                <a:ext cx="322263" cy="122238"/>
              </a:xfrm>
              <a:custGeom>
                <a:avLst/>
                <a:gdLst>
                  <a:gd name="T0" fmla="*/ 102 w 203"/>
                  <a:gd name="T1" fmla="*/ 0 h 77"/>
                  <a:gd name="T2" fmla="*/ 120 w 203"/>
                  <a:gd name="T3" fmla="*/ 1 h 77"/>
                  <a:gd name="T4" fmla="*/ 136 w 203"/>
                  <a:gd name="T5" fmla="*/ 4 h 77"/>
                  <a:gd name="T6" fmla="*/ 151 w 203"/>
                  <a:gd name="T7" fmla="*/ 10 h 77"/>
                  <a:gd name="T8" fmla="*/ 163 w 203"/>
                  <a:gd name="T9" fmla="*/ 18 h 77"/>
                  <a:gd name="T10" fmla="*/ 173 w 203"/>
                  <a:gd name="T11" fmla="*/ 28 h 77"/>
                  <a:gd name="T12" fmla="*/ 182 w 203"/>
                  <a:gd name="T13" fmla="*/ 37 h 77"/>
                  <a:gd name="T14" fmla="*/ 189 w 203"/>
                  <a:gd name="T15" fmla="*/ 47 h 77"/>
                  <a:gd name="T16" fmla="*/ 195 w 203"/>
                  <a:gd name="T17" fmla="*/ 56 h 77"/>
                  <a:gd name="T18" fmla="*/ 199 w 203"/>
                  <a:gd name="T19" fmla="*/ 64 h 77"/>
                  <a:gd name="T20" fmla="*/ 202 w 203"/>
                  <a:gd name="T21" fmla="*/ 73 h 77"/>
                  <a:gd name="T22" fmla="*/ 203 w 203"/>
                  <a:gd name="T23" fmla="*/ 77 h 77"/>
                  <a:gd name="T24" fmla="*/ 0 w 203"/>
                  <a:gd name="T25" fmla="*/ 36 h 77"/>
                  <a:gd name="T26" fmla="*/ 30 w 203"/>
                  <a:gd name="T27" fmla="*/ 19 h 77"/>
                  <a:gd name="T28" fmla="*/ 57 w 203"/>
                  <a:gd name="T29" fmla="*/ 9 h 77"/>
                  <a:gd name="T30" fmla="*/ 80 w 203"/>
                  <a:gd name="T31" fmla="*/ 3 h 77"/>
                  <a:gd name="T32" fmla="*/ 102 w 203"/>
                  <a:gd name="T33"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3" h="77">
                    <a:moveTo>
                      <a:pt x="102" y="0"/>
                    </a:moveTo>
                    <a:lnTo>
                      <a:pt x="120" y="1"/>
                    </a:lnTo>
                    <a:lnTo>
                      <a:pt x="136" y="4"/>
                    </a:lnTo>
                    <a:lnTo>
                      <a:pt x="151" y="10"/>
                    </a:lnTo>
                    <a:lnTo>
                      <a:pt x="163" y="18"/>
                    </a:lnTo>
                    <a:lnTo>
                      <a:pt x="173" y="28"/>
                    </a:lnTo>
                    <a:lnTo>
                      <a:pt x="182" y="37"/>
                    </a:lnTo>
                    <a:lnTo>
                      <a:pt x="189" y="47"/>
                    </a:lnTo>
                    <a:lnTo>
                      <a:pt x="195" y="56"/>
                    </a:lnTo>
                    <a:lnTo>
                      <a:pt x="199" y="64"/>
                    </a:lnTo>
                    <a:lnTo>
                      <a:pt x="202" y="73"/>
                    </a:lnTo>
                    <a:lnTo>
                      <a:pt x="203" y="77"/>
                    </a:lnTo>
                    <a:lnTo>
                      <a:pt x="0" y="36"/>
                    </a:lnTo>
                    <a:lnTo>
                      <a:pt x="30" y="19"/>
                    </a:lnTo>
                    <a:lnTo>
                      <a:pt x="57" y="9"/>
                    </a:lnTo>
                    <a:lnTo>
                      <a:pt x="80" y="3"/>
                    </a:lnTo>
                    <a:lnTo>
                      <a:pt x="102"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sp>
            <p:nvSpPr>
              <p:cNvPr id="979" name="Freeform 56">
                <a:extLst>
                  <a:ext uri="{FF2B5EF4-FFF2-40B4-BE49-F238E27FC236}">
                    <a16:creationId xmlns:a16="http://schemas.microsoft.com/office/drawing/2014/main" id="{0A142468-AC6F-FF4A-8396-51921DD39CCF}"/>
                  </a:ext>
                </a:extLst>
              </p:cNvPr>
              <p:cNvSpPr>
                <a:spLocks/>
              </p:cNvSpPr>
              <p:nvPr/>
            </p:nvSpPr>
            <p:spPr bwMode="auto">
              <a:xfrm>
                <a:off x="11042651" y="2797968"/>
                <a:ext cx="190500" cy="250825"/>
              </a:xfrm>
              <a:custGeom>
                <a:avLst/>
                <a:gdLst>
                  <a:gd name="T0" fmla="*/ 112 w 120"/>
                  <a:gd name="T1" fmla="*/ 0 h 158"/>
                  <a:gd name="T2" fmla="*/ 118 w 120"/>
                  <a:gd name="T3" fmla="*/ 30 h 158"/>
                  <a:gd name="T4" fmla="*/ 120 w 120"/>
                  <a:gd name="T5" fmla="*/ 55 h 158"/>
                  <a:gd name="T6" fmla="*/ 119 w 120"/>
                  <a:gd name="T7" fmla="*/ 77 h 158"/>
                  <a:gd name="T8" fmla="*/ 114 w 120"/>
                  <a:gd name="T9" fmla="*/ 95 h 158"/>
                  <a:gd name="T10" fmla="*/ 108 w 120"/>
                  <a:gd name="T11" fmla="*/ 110 h 158"/>
                  <a:gd name="T12" fmla="*/ 100 w 120"/>
                  <a:gd name="T13" fmla="*/ 123 h 158"/>
                  <a:gd name="T14" fmla="*/ 92 w 120"/>
                  <a:gd name="T15" fmla="*/ 133 h 158"/>
                  <a:gd name="T16" fmla="*/ 82 w 120"/>
                  <a:gd name="T17" fmla="*/ 142 h 158"/>
                  <a:gd name="T18" fmla="*/ 71 w 120"/>
                  <a:gd name="T19" fmla="*/ 147 h 158"/>
                  <a:gd name="T20" fmla="*/ 61 w 120"/>
                  <a:gd name="T21" fmla="*/ 152 h 158"/>
                  <a:gd name="T22" fmla="*/ 51 w 120"/>
                  <a:gd name="T23" fmla="*/ 154 h 158"/>
                  <a:gd name="T24" fmla="*/ 41 w 120"/>
                  <a:gd name="T25" fmla="*/ 157 h 158"/>
                  <a:gd name="T26" fmla="*/ 33 w 120"/>
                  <a:gd name="T27" fmla="*/ 157 h 158"/>
                  <a:gd name="T28" fmla="*/ 27 w 120"/>
                  <a:gd name="T29" fmla="*/ 158 h 158"/>
                  <a:gd name="T30" fmla="*/ 23 w 120"/>
                  <a:gd name="T31" fmla="*/ 158 h 158"/>
                  <a:gd name="T32" fmla="*/ 22 w 120"/>
                  <a:gd name="T33" fmla="*/ 158 h 158"/>
                  <a:gd name="T34" fmla="*/ 8 w 120"/>
                  <a:gd name="T35" fmla="*/ 139 h 158"/>
                  <a:gd name="T36" fmla="*/ 1 w 120"/>
                  <a:gd name="T37" fmla="*/ 122 h 158"/>
                  <a:gd name="T38" fmla="*/ 0 w 120"/>
                  <a:gd name="T39" fmla="*/ 106 h 158"/>
                  <a:gd name="T40" fmla="*/ 4 w 120"/>
                  <a:gd name="T41" fmla="*/ 90 h 158"/>
                  <a:gd name="T42" fmla="*/ 12 w 120"/>
                  <a:gd name="T43" fmla="*/ 75 h 158"/>
                  <a:gd name="T44" fmla="*/ 23 w 120"/>
                  <a:gd name="T45" fmla="*/ 61 h 158"/>
                  <a:gd name="T46" fmla="*/ 37 w 120"/>
                  <a:gd name="T47" fmla="*/ 47 h 158"/>
                  <a:gd name="T48" fmla="*/ 51 w 120"/>
                  <a:gd name="T49" fmla="*/ 35 h 158"/>
                  <a:gd name="T50" fmla="*/ 66 w 120"/>
                  <a:gd name="T51" fmla="*/ 25 h 158"/>
                  <a:gd name="T52" fmla="*/ 79 w 120"/>
                  <a:gd name="T53" fmla="*/ 17 h 158"/>
                  <a:gd name="T54" fmla="*/ 92 w 120"/>
                  <a:gd name="T55" fmla="*/ 9 h 158"/>
                  <a:gd name="T56" fmla="*/ 103 w 120"/>
                  <a:gd name="T57" fmla="*/ 4 h 158"/>
                  <a:gd name="T58" fmla="*/ 109 w 120"/>
                  <a:gd name="T59" fmla="*/ 1 h 158"/>
                  <a:gd name="T60" fmla="*/ 112 w 120"/>
                  <a:gd name="T61"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0" h="158">
                    <a:moveTo>
                      <a:pt x="112" y="0"/>
                    </a:moveTo>
                    <a:lnTo>
                      <a:pt x="118" y="30"/>
                    </a:lnTo>
                    <a:lnTo>
                      <a:pt x="120" y="55"/>
                    </a:lnTo>
                    <a:lnTo>
                      <a:pt x="119" y="77"/>
                    </a:lnTo>
                    <a:lnTo>
                      <a:pt x="114" y="95"/>
                    </a:lnTo>
                    <a:lnTo>
                      <a:pt x="108" y="110"/>
                    </a:lnTo>
                    <a:lnTo>
                      <a:pt x="100" y="123"/>
                    </a:lnTo>
                    <a:lnTo>
                      <a:pt x="92" y="133"/>
                    </a:lnTo>
                    <a:lnTo>
                      <a:pt x="82" y="142"/>
                    </a:lnTo>
                    <a:lnTo>
                      <a:pt x="71" y="147"/>
                    </a:lnTo>
                    <a:lnTo>
                      <a:pt x="61" y="152"/>
                    </a:lnTo>
                    <a:lnTo>
                      <a:pt x="51" y="154"/>
                    </a:lnTo>
                    <a:lnTo>
                      <a:pt x="41" y="157"/>
                    </a:lnTo>
                    <a:lnTo>
                      <a:pt x="33" y="157"/>
                    </a:lnTo>
                    <a:lnTo>
                      <a:pt x="27" y="158"/>
                    </a:lnTo>
                    <a:lnTo>
                      <a:pt x="23" y="158"/>
                    </a:lnTo>
                    <a:lnTo>
                      <a:pt x="22" y="158"/>
                    </a:lnTo>
                    <a:lnTo>
                      <a:pt x="8" y="139"/>
                    </a:lnTo>
                    <a:lnTo>
                      <a:pt x="1" y="122"/>
                    </a:lnTo>
                    <a:lnTo>
                      <a:pt x="0" y="106"/>
                    </a:lnTo>
                    <a:lnTo>
                      <a:pt x="4" y="90"/>
                    </a:lnTo>
                    <a:lnTo>
                      <a:pt x="12" y="75"/>
                    </a:lnTo>
                    <a:lnTo>
                      <a:pt x="23" y="61"/>
                    </a:lnTo>
                    <a:lnTo>
                      <a:pt x="37" y="47"/>
                    </a:lnTo>
                    <a:lnTo>
                      <a:pt x="51" y="35"/>
                    </a:lnTo>
                    <a:lnTo>
                      <a:pt x="66" y="25"/>
                    </a:lnTo>
                    <a:lnTo>
                      <a:pt x="79" y="17"/>
                    </a:lnTo>
                    <a:lnTo>
                      <a:pt x="92" y="9"/>
                    </a:lnTo>
                    <a:lnTo>
                      <a:pt x="103" y="4"/>
                    </a:lnTo>
                    <a:lnTo>
                      <a:pt x="109" y="1"/>
                    </a:lnTo>
                    <a:lnTo>
                      <a:pt x="112"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sp>
            <p:nvSpPr>
              <p:cNvPr id="980" name="Freeform 57">
                <a:extLst>
                  <a:ext uri="{FF2B5EF4-FFF2-40B4-BE49-F238E27FC236}">
                    <a16:creationId xmlns:a16="http://schemas.microsoft.com/office/drawing/2014/main" id="{AB21A952-38EF-B448-AC39-F9BB905A8D01}"/>
                  </a:ext>
                </a:extLst>
              </p:cNvPr>
              <p:cNvSpPr>
                <a:spLocks/>
              </p:cNvSpPr>
              <p:nvPr/>
            </p:nvSpPr>
            <p:spPr bwMode="auto">
              <a:xfrm>
                <a:off x="11080751" y="2801143"/>
                <a:ext cx="152400" cy="247650"/>
              </a:xfrm>
              <a:custGeom>
                <a:avLst/>
                <a:gdLst>
                  <a:gd name="T0" fmla="*/ 89 w 96"/>
                  <a:gd name="T1" fmla="*/ 0 h 156"/>
                  <a:gd name="T2" fmla="*/ 94 w 96"/>
                  <a:gd name="T3" fmla="*/ 30 h 156"/>
                  <a:gd name="T4" fmla="*/ 96 w 96"/>
                  <a:gd name="T5" fmla="*/ 56 h 156"/>
                  <a:gd name="T6" fmla="*/ 94 w 96"/>
                  <a:gd name="T7" fmla="*/ 78 h 156"/>
                  <a:gd name="T8" fmla="*/ 89 w 96"/>
                  <a:gd name="T9" fmla="*/ 97 h 156"/>
                  <a:gd name="T10" fmla="*/ 83 w 96"/>
                  <a:gd name="T11" fmla="*/ 112 h 156"/>
                  <a:gd name="T12" fmla="*/ 74 w 96"/>
                  <a:gd name="T13" fmla="*/ 125 h 156"/>
                  <a:gd name="T14" fmla="*/ 65 w 96"/>
                  <a:gd name="T15" fmla="*/ 134 h 156"/>
                  <a:gd name="T16" fmla="*/ 54 w 96"/>
                  <a:gd name="T17" fmla="*/ 142 h 156"/>
                  <a:gd name="T18" fmla="*/ 43 w 96"/>
                  <a:gd name="T19" fmla="*/ 148 h 156"/>
                  <a:gd name="T20" fmla="*/ 32 w 96"/>
                  <a:gd name="T21" fmla="*/ 151 h 156"/>
                  <a:gd name="T22" fmla="*/ 22 w 96"/>
                  <a:gd name="T23" fmla="*/ 153 h 156"/>
                  <a:gd name="T24" fmla="*/ 13 w 96"/>
                  <a:gd name="T25" fmla="*/ 155 h 156"/>
                  <a:gd name="T26" fmla="*/ 6 w 96"/>
                  <a:gd name="T27" fmla="*/ 156 h 156"/>
                  <a:gd name="T28" fmla="*/ 0 w 96"/>
                  <a:gd name="T29" fmla="*/ 156 h 156"/>
                  <a:gd name="T30" fmla="*/ 89 w 96"/>
                  <a:gd name="T31"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6" h="156">
                    <a:moveTo>
                      <a:pt x="89" y="0"/>
                    </a:moveTo>
                    <a:lnTo>
                      <a:pt x="94" y="30"/>
                    </a:lnTo>
                    <a:lnTo>
                      <a:pt x="96" y="56"/>
                    </a:lnTo>
                    <a:lnTo>
                      <a:pt x="94" y="78"/>
                    </a:lnTo>
                    <a:lnTo>
                      <a:pt x="89" y="97"/>
                    </a:lnTo>
                    <a:lnTo>
                      <a:pt x="83" y="112"/>
                    </a:lnTo>
                    <a:lnTo>
                      <a:pt x="74" y="125"/>
                    </a:lnTo>
                    <a:lnTo>
                      <a:pt x="65" y="134"/>
                    </a:lnTo>
                    <a:lnTo>
                      <a:pt x="54" y="142"/>
                    </a:lnTo>
                    <a:lnTo>
                      <a:pt x="43" y="148"/>
                    </a:lnTo>
                    <a:lnTo>
                      <a:pt x="32" y="151"/>
                    </a:lnTo>
                    <a:lnTo>
                      <a:pt x="22" y="153"/>
                    </a:lnTo>
                    <a:lnTo>
                      <a:pt x="13" y="155"/>
                    </a:lnTo>
                    <a:lnTo>
                      <a:pt x="6" y="156"/>
                    </a:lnTo>
                    <a:lnTo>
                      <a:pt x="0" y="156"/>
                    </a:lnTo>
                    <a:lnTo>
                      <a:pt x="89"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sp>
            <p:nvSpPr>
              <p:cNvPr id="981" name="Freeform 58">
                <a:extLst>
                  <a:ext uri="{FF2B5EF4-FFF2-40B4-BE49-F238E27FC236}">
                    <a16:creationId xmlns:a16="http://schemas.microsoft.com/office/drawing/2014/main" id="{CC15DA99-D827-5646-A886-5B63AFD1D3CC}"/>
                  </a:ext>
                </a:extLst>
              </p:cNvPr>
              <p:cNvSpPr>
                <a:spLocks/>
              </p:cNvSpPr>
              <p:nvPr/>
            </p:nvSpPr>
            <p:spPr bwMode="auto">
              <a:xfrm>
                <a:off x="9710738" y="4104481"/>
                <a:ext cx="352425" cy="395288"/>
              </a:xfrm>
              <a:custGeom>
                <a:avLst/>
                <a:gdLst>
                  <a:gd name="T0" fmla="*/ 162 w 222"/>
                  <a:gd name="T1" fmla="*/ 0 h 249"/>
                  <a:gd name="T2" fmla="*/ 174 w 222"/>
                  <a:gd name="T3" fmla="*/ 0 h 249"/>
                  <a:gd name="T4" fmla="*/ 183 w 222"/>
                  <a:gd name="T5" fmla="*/ 2 h 249"/>
                  <a:gd name="T6" fmla="*/ 190 w 222"/>
                  <a:gd name="T7" fmla="*/ 3 h 249"/>
                  <a:gd name="T8" fmla="*/ 194 w 222"/>
                  <a:gd name="T9" fmla="*/ 3 h 249"/>
                  <a:gd name="T10" fmla="*/ 195 w 222"/>
                  <a:gd name="T11" fmla="*/ 4 h 249"/>
                  <a:gd name="T12" fmla="*/ 210 w 222"/>
                  <a:gd name="T13" fmla="*/ 28 h 249"/>
                  <a:gd name="T14" fmla="*/ 220 w 222"/>
                  <a:gd name="T15" fmla="*/ 52 h 249"/>
                  <a:gd name="T16" fmla="*/ 222 w 222"/>
                  <a:gd name="T17" fmla="*/ 74 h 249"/>
                  <a:gd name="T18" fmla="*/ 220 w 222"/>
                  <a:gd name="T19" fmla="*/ 95 h 249"/>
                  <a:gd name="T20" fmla="*/ 213 w 222"/>
                  <a:gd name="T21" fmla="*/ 115 h 249"/>
                  <a:gd name="T22" fmla="*/ 202 w 222"/>
                  <a:gd name="T23" fmla="*/ 133 h 249"/>
                  <a:gd name="T24" fmla="*/ 189 w 222"/>
                  <a:gd name="T25" fmla="*/ 150 h 249"/>
                  <a:gd name="T26" fmla="*/ 171 w 222"/>
                  <a:gd name="T27" fmla="*/ 167 h 249"/>
                  <a:gd name="T28" fmla="*/ 153 w 222"/>
                  <a:gd name="T29" fmla="*/ 180 h 249"/>
                  <a:gd name="T30" fmla="*/ 133 w 222"/>
                  <a:gd name="T31" fmla="*/ 193 h 249"/>
                  <a:gd name="T32" fmla="*/ 112 w 222"/>
                  <a:gd name="T33" fmla="*/ 205 h 249"/>
                  <a:gd name="T34" fmla="*/ 92 w 222"/>
                  <a:gd name="T35" fmla="*/ 215 h 249"/>
                  <a:gd name="T36" fmla="*/ 72 w 222"/>
                  <a:gd name="T37" fmla="*/ 224 h 249"/>
                  <a:gd name="T38" fmla="*/ 53 w 222"/>
                  <a:gd name="T39" fmla="*/ 231 h 249"/>
                  <a:gd name="T40" fmla="*/ 37 w 222"/>
                  <a:gd name="T41" fmla="*/ 238 h 249"/>
                  <a:gd name="T42" fmla="*/ 22 w 222"/>
                  <a:gd name="T43" fmla="*/ 243 h 249"/>
                  <a:gd name="T44" fmla="*/ 12 w 222"/>
                  <a:gd name="T45" fmla="*/ 246 h 249"/>
                  <a:gd name="T46" fmla="*/ 5 w 222"/>
                  <a:gd name="T47" fmla="*/ 249 h 249"/>
                  <a:gd name="T48" fmla="*/ 3 w 222"/>
                  <a:gd name="T49" fmla="*/ 249 h 249"/>
                  <a:gd name="T50" fmla="*/ 0 w 222"/>
                  <a:gd name="T51" fmla="*/ 207 h 249"/>
                  <a:gd name="T52" fmla="*/ 1 w 222"/>
                  <a:gd name="T53" fmla="*/ 170 h 249"/>
                  <a:gd name="T54" fmla="*/ 6 w 222"/>
                  <a:gd name="T55" fmla="*/ 138 h 249"/>
                  <a:gd name="T56" fmla="*/ 13 w 222"/>
                  <a:gd name="T57" fmla="*/ 110 h 249"/>
                  <a:gd name="T58" fmla="*/ 22 w 222"/>
                  <a:gd name="T59" fmla="*/ 86 h 249"/>
                  <a:gd name="T60" fmla="*/ 34 w 222"/>
                  <a:gd name="T61" fmla="*/ 66 h 249"/>
                  <a:gd name="T62" fmla="*/ 45 w 222"/>
                  <a:gd name="T63" fmla="*/ 49 h 249"/>
                  <a:gd name="T64" fmla="*/ 60 w 222"/>
                  <a:gd name="T65" fmla="*/ 35 h 249"/>
                  <a:gd name="T66" fmla="*/ 74 w 222"/>
                  <a:gd name="T67" fmla="*/ 24 h 249"/>
                  <a:gd name="T68" fmla="*/ 90 w 222"/>
                  <a:gd name="T69" fmla="*/ 15 h 249"/>
                  <a:gd name="T70" fmla="*/ 105 w 222"/>
                  <a:gd name="T71" fmla="*/ 10 h 249"/>
                  <a:gd name="T72" fmla="*/ 120 w 222"/>
                  <a:gd name="T73" fmla="*/ 5 h 249"/>
                  <a:gd name="T74" fmla="*/ 135 w 222"/>
                  <a:gd name="T75" fmla="*/ 3 h 249"/>
                  <a:gd name="T76" fmla="*/ 149 w 222"/>
                  <a:gd name="T77" fmla="*/ 0 h 249"/>
                  <a:gd name="T78" fmla="*/ 162 w 222"/>
                  <a:gd name="T79"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22" h="249">
                    <a:moveTo>
                      <a:pt x="162" y="0"/>
                    </a:moveTo>
                    <a:lnTo>
                      <a:pt x="174" y="0"/>
                    </a:lnTo>
                    <a:lnTo>
                      <a:pt x="183" y="2"/>
                    </a:lnTo>
                    <a:lnTo>
                      <a:pt x="190" y="3"/>
                    </a:lnTo>
                    <a:lnTo>
                      <a:pt x="194" y="3"/>
                    </a:lnTo>
                    <a:lnTo>
                      <a:pt x="195" y="4"/>
                    </a:lnTo>
                    <a:lnTo>
                      <a:pt x="210" y="28"/>
                    </a:lnTo>
                    <a:lnTo>
                      <a:pt x="220" y="52"/>
                    </a:lnTo>
                    <a:lnTo>
                      <a:pt x="222" y="74"/>
                    </a:lnTo>
                    <a:lnTo>
                      <a:pt x="220" y="95"/>
                    </a:lnTo>
                    <a:lnTo>
                      <a:pt x="213" y="115"/>
                    </a:lnTo>
                    <a:lnTo>
                      <a:pt x="202" y="133"/>
                    </a:lnTo>
                    <a:lnTo>
                      <a:pt x="189" y="150"/>
                    </a:lnTo>
                    <a:lnTo>
                      <a:pt x="171" y="167"/>
                    </a:lnTo>
                    <a:lnTo>
                      <a:pt x="153" y="180"/>
                    </a:lnTo>
                    <a:lnTo>
                      <a:pt x="133" y="193"/>
                    </a:lnTo>
                    <a:lnTo>
                      <a:pt x="112" y="205"/>
                    </a:lnTo>
                    <a:lnTo>
                      <a:pt x="92" y="215"/>
                    </a:lnTo>
                    <a:lnTo>
                      <a:pt x="72" y="224"/>
                    </a:lnTo>
                    <a:lnTo>
                      <a:pt x="53" y="231"/>
                    </a:lnTo>
                    <a:lnTo>
                      <a:pt x="37" y="238"/>
                    </a:lnTo>
                    <a:lnTo>
                      <a:pt x="22" y="243"/>
                    </a:lnTo>
                    <a:lnTo>
                      <a:pt x="12" y="246"/>
                    </a:lnTo>
                    <a:lnTo>
                      <a:pt x="5" y="249"/>
                    </a:lnTo>
                    <a:lnTo>
                      <a:pt x="3" y="249"/>
                    </a:lnTo>
                    <a:lnTo>
                      <a:pt x="0" y="207"/>
                    </a:lnTo>
                    <a:lnTo>
                      <a:pt x="1" y="170"/>
                    </a:lnTo>
                    <a:lnTo>
                      <a:pt x="6" y="138"/>
                    </a:lnTo>
                    <a:lnTo>
                      <a:pt x="13" y="110"/>
                    </a:lnTo>
                    <a:lnTo>
                      <a:pt x="22" y="86"/>
                    </a:lnTo>
                    <a:lnTo>
                      <a:pt x="34" y="66"/>
                    </a:lnTo>
                    <a:lnTo>
                      <a:pt x="45" y="49"/>
                    </a:lnTo>
                    <a:lnTo>
                      <a:pt x="60" y="35"/>
                    </a:lnTo>
                    <a:lnTo>
                      <a:pt x="74" y="24"/>
                    </a:lnTo>
                    <a:lnTo>
                      <a:pt x="90" y="15"/>
                    </a:lnTo>
                    <a:lnTo>
                      <a:pt x="105" y="10"/>
                    </a:lnTo>
                    <a:lnTo>
                      <a:pt x="120" y="5"/>
                    </a:lnTo>
                    <a:lnTo>
                      <a:pt x="135" y="3"/>
                    </a:lnTo>
                    <a:lnTo>
                      <a:pt x="149" y="0"/>
                    </a:lnTo>
                    <a:lnTo>
                      <a:pt x="162"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sp>
            <p:nvSpPr>
              <p:cNvPr id="982" name="Freeform 59">
                <a:extLst>
                  <a:ext uri="{FF2B5EF4-FFF2-40B4-BE49-F238E27FC236}">
                    <a16:creationId xmlns:a16="http://schemas.microsoft.com/office/drawing/2014/main" id="{4842A798-7919-2246-88E8-065CBF595B88}"/>
                  </a:ext>
                </a:extLst>
              </p:cNvPr>
              <p:cNvSpPr>
                <a:spLocks/>
              </p:cNvSpPr>
              <p:nvPr/>
            </p:nvSpPr>
            <p:spPr bwMode="auto">
              <a:xfrm>
                <a:off x="9710738" y="4104481"/>
                <a:ext cx="303213" cy="388938"/>
              </a:xfrm>
              <a:custGeom>
                <a:avLst/>
                <a:gdLst>
                  <a:gd name="T0" fmla="*/ 164 w 191"/>
                  <a:gd name="T1" fmla="*/ 0 h 245"/>
                  <a:gd name="T2" fmla="*/ 176 w 191"/>
                  <a:gd name="T3" fmla="*/ 0 h 245"/>
                  <a:gd name="T4" fmla="*/ 185 w 191"/>
                  <a:gd name="T5" fmla="*/ 2 h 245"/>
                  <a:gd name="T6" fmla="*/ 191 w 191"/>
                  <a:gd name="T7" fmla="*/ 3 h 245"/>
                  <a:gd name="T8" fmla="*/ 3 w 191"/>
                  <a:gd name="T9" fmla="*/ 245 h 245"/>
                  <a:gd name="T10" fmla="*/ 0 w 191"/>
                  <a:gd name="T11" fmla="*/ 204 h 245"/>
                  <a:gd name="T12" fmla="*/ 3 w 191"/>
                  <a:gd name="T13" fmla="*/ 167 h 245"/>
                  <a:gd name="T14" fmla="*/ 7 w 191"/>
                  <a:gd name="T15" fmla="*/ 134 h 245"/>
                  <a:gd name="T16" fmla="*/ 14 w 191"/>
                  <a:gd name="T17" fmla="*/ 107 h 245"/>
                  <a:gd name="T18" fmla="*/ 23 w 191"/>
                  <a:gd name="T19" fmla="*/ 84 h 245"/>
                  <a:gd name="T20" fmla="*/ 35 w 191"/>
                  <a:gd name="T21" fmla="*/ 63 h 245"/>
                  <a:gd name="T22" fmla="*/ 48 w 191"/>
                  <a:gd name="T23" fmla="*/ 47 h 245"/>
                  <a:gd name="T24" fmla="*/ 63 w 191"/>
                  <a:gd name="T25" fmla="*/ 33 h 245"/>
                  <a:gd name="T26" fmla="*/ 78 w 191"/>
                  <a:gd name="T27" fmla="*/ 22 h 245"/>
                  <a:gd name="T28" fmla="*/ 93 w 191"/>
                  <a:gd name="T29" fmla="*/ 14 h 245"/>
                  <a:gd name="T30" fmla="*/ 108 w 191"/>
                  <a:gd name="T31" fmla="*/ 9 h 245"/>
                  <a:gd name="T32" fmla="*/ 124 w 191"/>
                  <a:gd name="T33" fmla="*/ 4 h 245"/>
                  <a:gd name="T34" fmla="*/ 139 w 191"/>
                  <a:gd name="T35" fmla="*/ 2 h 245"/>
                  <a:gd name="T36" fmla="*/ 153 w 191"/>
                  <a:gd name="T37" fmla="*/ 0 h 245"/>
                  <a:gd name="T38" fmla="*/ 164 w 191"/>
                  <a:gd name="T39"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1" h="245">
                    <a:moveTo>
                      <a:pt x="164" y="0"/>
                    </a:moveTo>
                    <a:lnTo>
                      <a:pt x="176" y="0"/>
                    </a:lnTo>
                    <a:lnTo>
                      <a:pt x="185" y="2"/>
                    </a:lnTo>
                    <a:lnTo>
                      <a:pt x="191" y="3"/>
                    </a:lnTo>
                    <a:lnTo>
                      <a:pt x="3" y="245"/>
                    </a:lnTo>
                    <a:lnTo>
                      <a:pt x="0" y="204"/>
                    </a:lnTo>
                    <a:lnTo>
                      <a:pt x="3" y="167"/>
                    </a:lnTo>
                    <a:lnTo>
                      <a:pt x="7" y="134"/>
                    </a:lnTo>
                    <a:lnTo>
                      <a:pt x="14" y="107"/>
                    </a:lnTo>
                    <a:lnTo>
                      <a:pt x="23" y="84"/>
                    </a:lnTo>
                    <a:lnTo>
                      <a:pt x="35" y="63"/>
                    </a:lnTo>
                    <a:lnTo>
                      <a:pt x="48" y="47"/>
                    </a:lnTo>
                    <a:lnTo>
                      <a:pt x="63" y="33"/>
                    </a:lnTo>
                    <a:lnTo>
                      <a:pt x="78" y="22"/>
                    </a:lnTo>
                    <a:lnTo>
                      <a:pt x="93" y="14"/>
                    </a:lnTo>
                    <a:lnTo>
                      <a:pt x="108" y="9"/>
                    </a:lnTo>
                    <a:lnTo>
                      <a:pt x="124" y="4"/>
                    </a:lnTo>
                    <a:lnTo>
                      <a:pt x="139" y="2"/>
                    </a:lnTo>
                    <a:lnTo>
                      <a:pt x="153" y="0"/>
                    </a:lnTo>
                    <a:lnTo>
                      <a:pt x="164"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sp>
            <p:nvSpPr>
              <p:cNvPr id="983" name="Freeform 60">
                <a:extLst>
                  <a:ext uri="{FF2B5EF4-FFF2-40B4-BE49-F238E27FC236}">
                    <a16:creationId xmlns:a16="http://schemas.microsoft.com/office/drawing/2014/main" id="{BA520456-57EC-BE4D-B655-D9B0B4C33AF2}"/>
                  </a:ext>
                </a:extLst>
              </p:cNvPr>
              <p:cNvSpPr>
                <a:spLocks/>
              </p:cNvSpPr>
              <p:nvPr/>
            </p:nvSpPr>
            <p:spPr bwMode="auto">
              <a:xfrm>
                <a:off x="9726613" y="3399631"/>
                <a:ext cx="273050" cy="493713"/>
              </a:xfrm>
              <a:custGeom>
                <a:avLst/>
                <a:gdLst>
                  <a:gd name="T0" fmla="*/ 61 w 172"/>
                  <a:gd name="T1" fmla="*/ 0 h 311"/>
                  <a:gd name="T2" fmla="*/ 95 w 172"/>
                  <a:gd name="T3" fmla="*/ 31 h 311"/>
                  <a:gd name="T4" fmla="*/ 122 w 172"/>
                  <a:gd name="T5" fmla="*/ 61 h 311"/>
                  <a:gd name="T6" fmla="*/ 143 w 172"/>
                  <a:gd name="T7" fmla="*/ 90 h 311"/>
                  <a:gd name="T8" fmla="*/ 157 w 172"/>
                  <a:gd name="T9" fmla="*/ 117 h 311"/>
                  <a:gd name="T10" fmla="*/ 167 w 172"/>
                  <a:gd name="T11" fmla="*/ 142 h 311"/>
                  <a:gd name="T12" fmla="*/ 172 w 172"/>
                  <a:gd name="T13" fmla="*/ 166 h 311"/>
                  <a:gd name="T14" fmla="*/ 172 w 172"/>
                  <a:gd name="T15" fmla="*/ 188 h 311"/>
                  <a:gd name="T16" fmla="*/ 169 w 172"/>
                  <a:gd name="T17" fmla="*/ 208 h 311"/>
                  <a:gd name="T18" fmla="*/ 165 w 172"/>
                  <a:gd name="T19" fmla="*/ 228 h 311"/>
                  <a:gd name="T20" fmla="*/ 157 w 172"/>
                  <a:gd name="T21" fmla="*/ 244 h 311"/>
                  <a:gd name="T22" fmla="*/ 149 w 172"/>
                  <a:gd name="T23" fmla="*/ 260 h 311"/>
                  <a:gd name="T24" fmla="*/ 138 w 172"/>
                  <a:gd name="T25" fmla="*/ 273 h 311"/>
                  <a:gd name="T26" fmla="*/ 129 w 172"/>
                  <a:gd name="T27" fmla="*/ 284 h 311"/>
                  <a:gd name="T28" fmla="*/ 120 w 172"/>
                  <a:gd name="T29" fmla="*/ 293 h 311"/>
                  <a:gd name="T30" fmla="*/ 110 w 172"/>
                  <a:gd name="T31" fmla="*/ 300 h 311"/>
                  <a:gd name="T32" fmla="*/ 105 w 172"/>
                  <a:gd name="T33" fmla="*/ 306 h 311"/>
                  <a:gd name="T34" fmla="*/ 100 w 172"/>
                  <a:gd name="T35" fmla="*/ 309 h 311"/>
                  <a:gd name="T36" fmla="*/ 98 w 172"/>
                  <a:gd name="T37" fmla="*/ 311 h 311"/>
                  <a:gd name="T38" fmla="*/ 71 w 172"/>
                  <a:gd name="T39" fmla="*/ 304 h 311"/>
                  <a:gd name="T40" fmla="*/ 49 w 172"/>
                  <a:gd name="T41" fmla="*/ 294 h 311"/>
                  <a:gd name="T42" fmla="*/ 32 w 172"/>
                  <a:gd name="T43" fmla="*/ 282 h 311"/>
                  <a:gd name="T44" fmla="*/ 18 w 172"/>
                  <a:gd name="T45" fmla="*/ 266 h 311"/>
                  <a:gd name="T46" fmla="*/ 9 w 172"/>
                  <a:gd name="T47" fmla="*/ 248 h 311"/>
                  <a:gd name="T48" fmla="*/ 3 w 172"/>
                  <a:gd name="T49" fmla="*/ 230 h 311"/>
                  <a:gd name="T50" fmla="*/ 0 w 172"/>
                  <a:gd name="T51" fmla="*/ 209 h 311"/>
                  <a:gd name="T52" fmla="*/ 0 w 172"/>
                  <a:gd name="T53" fmla="*/ 187 h 311"/>
                  <a:gd name="T54" fmla="*/ 2 w 172"/>
                  <a:gd name="T55" fmla="*/ 165 h 311"/>
                  <a:gd name="T56" fmla="*/ 5 w 172"/>
                  <a:gd name="T57" fmla="*/ 143 h 311"/>
                  <a:gd name="T58" fmla="*/ 11 w 172"/>
                  <a:gd name="T59" fmla="*/ 121 h 311"/>
                  <a:gd name="T60" fmla="*/ 17 w 172"/>
                  <a:gd name="T61" fmla="*/ 101 h 311"/>
                  <a:gd name="T62" fmla="*/ 24 w 172"/>
                  <a:gd name="T63" fmla="*/ 80 h 311"/>
                  <a:gd name="T64" fmla="*/ 32 w 172"/>
                  <a:gd name="T65" fmla="*/ 61 h 311"/>
                  <a:gd name="T66" fmla="*/ 39 w 172"/>
                  <a:gd name="T67" fmla="*/ 44 h 311"/>
                  <a:gd name="T68" fmla="*/ 46 w 172"/>
                  <a:gd name="T69" fmla="*/ 30 h 311"/>
                  <a:gd name="T70" fmla="*/ 51 w 172"/>
                  <a:gd name="T71" fmla="*/ 18 h 311"/>
                  <a:gd name="T72" fmla="*/ 57 w 172"/>
                  <a:gd name="T73" fmla="*/ 8 h 311"/>
                  <a:gd name="T74" fmla="*/ 60 w 172"/>
                  <a:gd name="T75" fmla="*/ 3 h 311"/>
                  <a:gd name="T76" fmla="*/ 61 w 172"/>
                  <a:gd name="T77" fmla="*/ 0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2" h="311">
                    <a:moveTo>
                      <a:pt x="61" y="0"/>
                    </a:moveTo>
                    <a:lnTo>
                      <a:pt x="95" y="31"/>
                    </a:lnTo>
                    <a:lnTo>
                      <a:pt x="122" y="61"/>
                    </a:lnTo>
                    <a:lnTo>
                      <a:pt x="143" y="90"/>
                    </a:lnTo>
                    <a:lnTo>
                      <a:pt x="157" y="117"/>
                    </a:lnTo>
                    <a:lnTo>
                      <a:pt x="167" y="142"/>
                    </a:lnTo>
                    <a:lnTo>
                      <a:pt x="172" y="166"/>
                    </a:lnTo>
                    <a:lnTo>
                      <a:pt x="172" y="188"/>
                    </a:lnTo>
                    <a:lnTo>
                      <a:pt x="169" y="208"/>
                    </a:lnTo>
                    <a:lnTo>
                      <a:pt x="165" y="228"/>
                    </a:lnTo>
                    <a:lnTo>
                      <a:pt x="157" y="244"/>
                    </a:lnTo>
                    <a:lnTo>
                      <a:pt x="149" y="260"/>
                    </a:lnTo>
                    <a:lnTo>
                      <a:pt x="138" y="273"/>
                    </a:lnTo>
                    <a:lnTo>
                      <a:pt x="129" y="284"/>
                    </a:lnTo>
                    <a:lnTo>
                      <a:pt x="120" y="293"/>
                    </a:lnTo>
                    <a:lnTo>
                      <a:pt x="110" y="300"/>
                    </a:lnTo>
                    <a:lnTo>
                      <a:pt x="105" y="306"/>
                    </a:lnTo>
                    <a:lnTo>
                      <a:pt x="100" y="309"/>
                    </a:lnTo>
                    <a:lnTo>
                      <a:pt x="98" y="311"/>
                    </a:lnTo>
                    <a:lnTo>
                      <a:pt x="71" y="304"/>
                    </a:lnTo>
                    <a:lnTo>
                      <a:pt x="49" y="294"/>
                    </a:lnTo>
                    <a:lnTo>
                      <a:pt x="32" y="282"/>
                    </a:lnTo>
                    <a:lnTo>
                      <a:pt x="18" y="266"/>
                    </a:lnTo>
                    <a:lnTo>
                      <a:pt x="9" y="248"/>
                    </a:lnTo>
                    <a:lnTo>
                      <a:pt x="3" y="230"/>
                    </a:lnTo>
                    <a:lnTo>
                      <a:pt x="0" y="209"/>
                    </a:lnTo>
                    <a:lnTo>
                      <a:pt x="0" y="187"/>
                    </a:lnTo>
                    <a:lnTo>
                      <a:pt x="2" y="165"/>
                    </a:lnTo>
                    <a:lnTo>
                      <a:pt x="5" y="143"/>
                    </a:lnTo>
                    <a:lnTo>
                      <a:pt x="11" y="121"/>
                    </a:lnTo>
                    <a:lnTo>
                      <a:pt x="17" y="101"/>
                    </a:lnTo>
                    <a:lnTo>
                      <a:pt x="24" y="80"/>
                    </a:lnTo>
                    <a:lnTo>
                      <a:pt x="32" y="61"/>
                    </a:lnTo>
                    <a:lnTo>
                      <a:pt x="39" y="44"/>
                    </a:lnTo>
                    <a:lnTo>
                      <a:pt x="46" y="30"/>
                    </a:lnTo>
                    <a:lnTo>
                      <a:pt x="51" y="18"/>
                    </a:lnTo>
                    <a:lnTo>
                      <a:pt x="57" y="8"/>
                    </a:lnTo>
                    <a:lnTo>
                      <a:pt x="60" y="3"/>
                    </a:lnTo>
                    <a:lnTo>
                      <a:pt x="61"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sp>
            <p:nvSpPr>
              <p:cNvPr id="984" name="Freeform 61">
                <a:extLst>
                  <a:ext uri="{FF2B5EF4-FFF2-40B4-BE49-F238E27FC236}">
                    <a16:creationId xmlns:a16="http://schemas.microsoft.com/office/drawing/2014/main" id="{409F8C97-5159-6D45-949C-F18D0C2C24E0}"/>
                  </a:ext>
                </a:extLst>
              </p:cNvPr>
              <p:cNvSpPr>
                <a:spLocks/>
              </p:cNvSpPr>
              <p:nvPr/>
            </p:nvSpPr>
            <p:spPr bwMode="auto">
              <a:xfrm>
                <a:off x="9826626" y="3404393"/>
                <a:ext cx="174625" cy="484188"/>
              </a:xfrm>
              <a:custGeom>
                <a:avLst/>
                <a:gdLst>
                  <a:gd name="T0" fmla="*/ 0 w 110"/>
                  <a:gd name="T1" fmla="*/ 0 h 305"/>
                  <a:gd name="T2" fmla="*/ 34 w 110"/>
                  <a:gd name="T3" fmla="*/ 30 h 305"/>
                  <a:gd name="T4" fmla="*/ 59 w 110"/>
                  <a:gd name="T5" fmla="*/ 58 h 305"/>
                  <a:gd name="T6" fmla="*/ 79 w 110"/>
                  <a:gd name="T7" fmla="*/ 86 h 305"/>
                  <a:gd name="T8" fmla="*/ 94 w 110"/>
                  <a:gd name="T9" fmla="*/ 111 h 305"/>
                  <a:gd name="T10" fmla="*/ 103 w 110"/>
                  <a:gd name="T11" fmla="*/ 136 h 305"/>
                  <a:gd name="T12" fmla="*/ 107 w 110"/>
                  <a:gd name="T13" fmla="*/ 159 h 305"/>
                  <a:gd name="T14" fmla="*/ 110 w 110"/>
                  <a:gd name="T15" fmla="*/ 181 h 305"/>
                  <a:gd name="T16" fmla="*/ 107 w 110"/>
                  <a:gd name="T17" fmla="*/ 201 h 305"/>
                  <a:gd name="T18" fmla="*/ 103 w 110"/>
                  <a:gd name="T19" fmla="*/ 220 h 305"/>
                  <a:gd name="T20" fmla="*/ 96 w 110"/>
                  <a:gd name="T21" fmla="*/ 236 h 305"/>
                  <a:gd name="T22" fmla="*/ 89 w 110"/>
                  <a:gd name="T23" fmla="*/ 251 h 305"/>
                  <a:gd name="T24" fmla="*/ 80 w 110"/>
                  <a:gd name="T25" fmla="*/ 265 h 305"/>
                  <a:gd name="T26" fmla="*/ 69 w 110"/>
                  <a:gd name="T27" fmla="*/ 276 h 305"/>
                  <a:gd name="T28" fmla="*/ 60 w 110"/>
                  <a:gd name="T29" fmla="*/ 287 h 305"/>
                  <a:gd name="T30" fmla="*/ 52 w 110"/>
                  <a:gd name="T31" fmla="*/ 295 h 305"/>
                  <a:gd name="T32" fmla="*/ 44 w 110"/>
                  <a:gd name="T33" fmla="*/ 301 h 305"/>
                  <a:gd name="T34" fmla="*/ 39 w 110"/>
                  <a:gd name="T35" fmla="*/ 305 h 305"/>
                  <a:gd name="T36" fmla="*/ 0 w 110"/>
                  <a:gd name="T37"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0" h="305">
                    <a:moveTo>
                      <a:pt x="0" y="0"/>
                    </a:moveTo>
                    <a:lnTo>
                      <a:pt x="34" y="30"/>
                    </a:lnTo>
                    <a:lnTo>
                      <a:pt x="59" y="58"/>
                    </a:lnTo>
                    <a:lnTo>
                      <a:pt x="79" y="86"/>
                    </a:lnTo>
                    <a:lnTo>
                      <a:pt x="94" y="111"/>
                    </a:lnTo>
                    <a:lnTo>
                      <a:pt x="103" y="136"/>
                    </a:lnTo>
                    <a:lnTo>
                      <a:pt x="107" y="159"/>
                    </a:lnTo>
                    <a:lnTo>
                      <a:pt x="110" y="181"/>
                    </a:lnTo>
                    <a:lnTo>
                      <a:pt x="107" y="201"/>
                    </a:lnTo>
                    <a:lnTo>
                      <a:pt x="103" y="220"/>
                    </a:lnTo>
                    <a:lnTo>
                      <a:pt x="96" y="236"/>
                    </a:lnTo>
                    <a:lnTo>
                      <a:pt x="89" y="251"/>
                    </a:lnTo>
                    <a:lnTo>
                      <a:pt x="80" y="265"/>
                    </a:lnTo>
                    <a:lnTo>
                      <a:pt x="69" y="276"/>
                    </a:lnTo>
                    <a:lnTo>
                      <a:pt x="60" y="287"/>
                    </a:lnTo>
                    <a:lnTo>
                      <a:pt x="52" y="295"/>
                    </a:lnTo>
                    <a:lnTo>
                      <a:pt x="44" y="301"/>
                    </a:lnTo>
                    <a:lnTo>
                      <a:pt x="39" y="305"/>
                    </a:lnTo>
                    <a:lnTo>
                      <a:pt x="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sp>
            <p:nvSpPr>
              <p:cNvPr id="985" name="Freeform 64">
                <a:extLst>
                  <a:ext uri="{FF2B5EF4-FFF2-40B4-BE49-F238E27FC236}">
                    <a16:creationId xmlns:a16="http://schemas.microsoft.com/office/drawing/2014/main" id="{A8286C9E-371E-514F-B88C-6D8592F4300C}"/>
                  </a:ext>
                </a:extLst>
              </p:cNvPr>
              <p:cNvSpPr>
                <a:spLocks/>
              </p:cNvSpPr>
              <p:nvPr/>
            </p:nvSpPr>
            <p:spPr bwMode="auto">
              <a:xfrm>
                <a:off x="11322051" y="3825081"/>
                <a:ext cx="160338" cy="231775"/>
              </a:xfrm>
              <a:custGeom>
                <a:avLst/>
                <a:gdLst>
                  <a:gd name="T0" fmla="*/ 94 w 101"/>
                  <a:gd name="T1" fmla="*/ 0 h 146"/>
                  <a:gd name="T2" fmla="*/ 99 w 101"/>
                  <a:gd name="T3" fmla="*/ 31 h 146"/>
                  <a:gd name="T4" fmla="*/ 101 w 101"/>
                  <a:gd name="T5" fmla="*/ 58 h 146"/>
                  <a:gd name="T6" fmla="*/ 101 w 101"/>
                  <a:gd name="T7" fmla="*/ 80 h 146"/>
                  <a:gd name="T8" fmla="*/ 99 w 101"/>
                  <a:gd name="T9" fmla="*/ 98 h 146"/>
                  <a:gd name="T10" fmla="*/ 94 w 101"/>
                  <a:gd name="T11" fmla="*/ 112 h 146"/>
                  <a:gd name="T12" fmla="*/ 88 w 101"/>
                  <a:gd name="T13" fmla="*/ 123 h 146"/>
                  <a:gd name="T14" fmla="*/ 81 w 101"/>
                  <a:gd name="T15" fmla="*/ 133 h 146"/>
                  <a:gd name="T16" fmla="*/ 73 w 101"/>
                  <a:gd name="T17" fmla="*/ 138 h 146"/>
                  <a:gd name="T18" fmla="*/ 65 w 101"/>
                  <a:gd name="T19" fmla="*/ 143 h 146"/>
                  <a:gd name="T20" fmla="*/ 57 w 101"/>
                  <a:gd name="T21" fmla="*/ 145 h 146"/>
                  <a:gd name="T22" fmla="*/ 49 w 101"/>
                  <a:gd name="T23" fmla="*/ 146 h 146"/>
                  <a:gd name="T24" fmla="*/ 41 w 101"/>
                  <a:gd name="T25" fmla="*/ 146 h 146"/>
                  <a:gd name="T26" fmla="*/ 35 w 101"/>
                  <a:gd name="T27" fmla="*/ 145 h 146"/>
                  <a:gd name="T28" fmla="*/ 29 w 101"/>
                  <a:gd name="T29" fmla="*/ 145 h 146"/>
                  <a:gd name="T30" fmla="*/ 26 w 101"/>
                  <a:gd name="T31" fmla="*/ 144 h 146"/>
                  <a:gd name="T32" fmla="*/ 25 w 101"/>
                  <a:gd name="T33" fmla="*/ 144 h 146"/>
                  <a:gd name="T34" fmla="*/ 11 w 101"/>
                  <a:gd name="T35" fmla="*/ 125 h 146"/>
                  <a:gd name="T36" fmla="*/ 3 w 101"/>
                  <a:gd name="T37" fmla="*/ 107 h 146"/>
                  <a:gd name="T38" fmla="*/ 0 w 101"/>
                  <a:gd name="T39" fmla="*/ 91 h 146"/>
                  <a:gd name="T40" fmla="*/ 3 w 101"/>
                  <a:gd name="T41" fmla="*/ 76 h 146"/>
                  <a:gd name="T42" fmla="*/ 9 w 101"/>
                  <a:gd name="T43" fmla="*/ 62 h 146"/>
                  <a:gd name="T44" fmla="*/ 17 w 101"/>
                  <a:gd name="T45" fmla="*/ 50 h 146"/>
                  <a:gd name="T46" fmla="*/ 28 w 101"/>
                  <a:gd name="T47" fmla="*/ 38 h 146"/>
                  <a:gd name="T48" fmla="*/ 41 w 101"/>
                  <a:gd name="T49" fmla="*/ 29 h 146"/>
                  <a:gd name="T50" fmla="*/ 54 w 101"/>
                  <a:gd name="T51" fmla="*/ 20 h 146"/>
                  <a:gd name="T52" fmla="*/ 65 w 101"/>
                  <a:gd name="T53" fmla="*/ 13 h 146"/>
                  <a:gd name="T54" fmla="*/ 77 w 101"/>
                  <a:gd name="T55" fmla="*/ 7 h 146"/>
                  <a:gd name="T56" fmla="*/ 86 w 101"/>
                  <a:gd name="T57" fmla="*/ 3 h 146"/>
                  <a:gd name="T58" fmla="*/ 92 w 101"/>
                  <a:gd name="T59" fmla="*/ 1 h 146"/>
                  <a:gd name="T60" fmla="*/ 94 w 101"/>
                  <a:gd name="T61"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1" h="146">
                    <a:moveTo>
                      <a:pt x="94" y="0"/>
                    </a:moveTo>
                    <a:lnTo>
                      <a:pt x="99" y="31"/>
                    </a:lnTo>
                    <a:lnTo>
                      <a:pt x="101" y="58"/>
                    </a:lnTo>
                    <a:lnTo>
                      <a:pt x="101" y="80"/>
                    </a:lnTo>
                    <a:lnTo>
                      <a:pt x="99" y="98"/>
                    </a:lnTo>
                    <a:lnTo>
                      <a:pt x="94" y="112"/>
                    </a:lnTo>
                    <a:lnTo>
                      <a:pt x="88" y="123"/>
                    </a:lnTo>
                    <a:lnTo>
                      <a:pt x="81" y="133"/>
                    </a:lnTo>
                    <a:lnTo>
                      <a:pt x="73" y="138"/>
                    </a:lnTo>
                    <a:lnTo>
                      <a:pt x="65" y="143"/>
                    </a:lnTo>
                    <a:lnTo>
                      <a:pt x="57" y="145"/>
                    </a:lnTo>
                    <a:lnTo>
                      <a:pt x="49" y="146"/>
                    </a:lnTo>
                    <a:lnTo>
                      <a:pt x="41" y="146"/>
                    </a:lnTo>
                    <a:lnTo>
                      <a:pt x="35" y="145"/>
                    </a:lnTo>
                    <a:lnTo>
                      <a:pt x="29" y="145"/>
                    </a:lnTo>
                    <a:lnTo>
                      <a:pt x="26" y="144"/>
                    </a:lnTo>
                    <a:lnTo>
                      <a:pt x="25" y="144"/>
                    </a:lnTo>
                    <a:lnTo>
                      <a:pt x="11" y="125"/>
                    </a:lnTo>
                    <a:lnTo>
                      <a:pt x="3" y="107"/>
                    </a:lnTo>
                    <a:lnTo>
                      <a:pt x="0" y="91"/>
                    </a:lnTo>
                    <a:lnTo>
                      <a:pt x="3" y="76"/>
                    </a:lnTo>
                    <a:lnTo>
                      <a:pt x="9" y="62"/>
                    </a:lnTo>
                    <a:lnTo>
                      <a:pt x="17" y="50"/>
                    </a:lnTo>
                    <a:lnTo>
                      <a:pt x="28" y="38"/>
                    </a:lnTo>
                    <a:lnTo>
                      <a:pt x="41" y="29"/>
                    </a:lnTo>
                    <a:lnTo>
                      <a:pt x="54" y="20"/>
                    </a:lnTo>
                    <a:lnTo>
                      <a:pt x="65" y="13"/>
                    </a:lnTo>
                    <a:lnTo>
                      <a:pt x="77" y="7"/>
                    </a:lnTo>
                    <a:lnTo>
                      <a:pt x="86" y="3"/>
                    </a:lnTo>
                    <a:lnTo>
                      <a:pt x="92" y="1"/>
                    </a:lnTo>
                    <a:lnTo>
                      <a:pt x="94"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sp>
            <p:nvSpPr>
              <p:cNvPr id="986" name="Freeform 65">
                <a:extLst>
                  <a:ext uri="{FF2B5EF4-FFF2-40B4-BE49-F238E27FC236}">
                    <a16:creationId xmlns:a16="http://schemas.microsoft.com/office/drawing/2014/main" id="{786AA71E-C68F-4343-A0E5-71E8C708CFB9}"/>
                  </a:ext>
                </a:extLst>
              </p:cNvPr>
              <p:cNvSpPr>
                <a:spLocks/>
              </p:cNvSpPr>
              <p:nvPr/>
            </p:nvSpPr>
            <p:spPr bwMode="auto">
              <a:xfrm>
                <a:off x="11366501" y="3828256"/>
                <a:ext cx="117475" cy="227013"/>
              </a:xfrm>
              <a:custGeom>
                <a:avLst/>
                <a:gdLst>
                  <a:gd name="T0" fmla="*/ 66 w 74"/>
                  <a:gd name="T1" fmla="*/ 0 h 143"/>
                  <a:gd name="T2" fmla="*/ 72 w 74"/>
                  <a:gd name="T3" fmla="*/ 31 h 143"/>
                  <a:gd name="T4" fmla="*/ 74 w 74"/>
                  <a:gd name="T5" fmla="*/ 59 h 143"/>
                  <a:gd name="T6" fmla="*/ 73 w 74"/>
                  <a:gd name="T7" fmla="*/ 81 h 143"/>
                  <a:gd name="T8" fmla="*/ 71 w 74"/>
                  <a:gd name="T9" fmla="*/ 98 h 143"/>
                  <a:gd name="T10" fmla="*/ 66 w 74"/>
                  <a:gd name="T11" fmla="*/ 112 h 143"/>
                  <a:gd name="T12" fmla="*/ 60 w 74"/>
                  <a:gd name="T13" fmla="*/ 124 h 143"/>
                  <a:gd name="T14" fmla="*/ 52 w 74"/>
                  <a:gd name="T15" fmla="*/ 132 h 143"/>
                  <a:gd name="T16" fmla="*/ 44 w 74"/>
                  <a:gd name="T17" fmla="*/ 138 h 143"/>
                  <a:gd name="T18" fmla="*/ 36 w 74"/>
                  <a:gd name="T19" fmla="*/ 141 h 143"/>
                  <a:gd name="T20" fmla="*/ 28 w 74"/>
                  <a:gd name="T21" fmla="*/ 142 h 143"/>
                  <a:gd name="T22" fmla="*/ 19 w 74"/>
                  <a:gd name="T23" fmla="*/ 143 h 143"/>
                  <a:gd name="T24" fmla="*/ 12 w 74"/>
                  <a:gd name="T25" fmla="*/ 143 h 143"/>
                  <a:gd name="T26" fmla="*/ 5 w 74"/>
                  <a:gd name="T27" fmla="*/ 142 h 143"/>
                  <a:gd name="T28" fmla="*/ 0 w 74"/>
                  <a:gd name="T29" fmla="*/ 142 h 143"/>
                  <a:gd name="T30" fmla="*/ 66 w 74"/>
                  <a:gd name="T31"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4" h="143">
                    <a:moveTo>
                      <a:pt x="66" y="0"/>
                    </a:moveTo>
                    <a:lnTo>
                      <a:pt x="72" y="31"/>
                    </a:lnTo>
                    <a:lnTo>
                      <a:pt x="74" y="59"/>
                    </a:lnTo>
                    <a:lnTo>
                      <a:pt x="73" y="81"/>
                    </a:lnTo>
                    <a:lnTo>
                      <a:pt x="71" y="98"/>
                    </a:lnTo>
                    <a:lnTo>
                      <a:pt x="66" y="112"/>
                    </a:lnTo>
                    <a:lnTo>
                      <a:pt x="60" y="124"/>
                    </a:lnTo>
                    <a:lnTo>
                      <a:pt x="52" y="132"/>
                    </a:lnTo>
                    <a:lnTo>
                      <a:pt x="44" y="138"/>
                    </a:lnTo>
                    <a:lnTo>
                      <a:pt x="36" y="141"/>
                    </a:lnTo>
                    <a:lnTo>
                      <a:pt x="28" y="142"/>
                    </a:lnTo>
                    <a:lnTo>
                      <a:pt x="19" y="143"/>
                    </a:lnTo>
                    <a:lnTo>
                      <a:pt x="12" y="143"/>
                    </a:lnTo>
                    <a:lnTo>
                      <a:pt x="5" y="142"/>
                    </a:lnTo>
                    <a:lnTo>
                      <a:pt x="0" y="142"/>
                    </a:lnTo>
                    <a:lnTo>
                      <a:pt x="66"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sp>
            <p:nvSpPr>
              <p:cNvPr id="987" name="Freeform 68">
                <a:extLst>
                  <a:ext uri="{FF2B5EF4-FFF2-40B4-BE49-F238E27FC236}">
                    <a16:creationId xmlns:a16="http://schemas.microsoft.com/office/drawing/2014/main" id="{0ED28067-DAEF-754D-94A5-D5CF44589D73}"/>
                  </a:ext>
                </a:extLst>
              </p:cNvPr>
              <p:cNvSpPr>
                <a:spLocks/>
              </p:cNvSpPr>
              <p:nvPr/>
            </p:nvSpPr>
            <p:spPr bwMode="auto">
              <a:xfrm>
                <a:off x="9172576" y="3699668"/>
                <a:ext cx="211138" cy="130175"/>
              </a:xfrm>
              <a:custGeom>
                <a:avLst/>
                <a:gdLst>
                  <a:gd name="T0" fmla="*/ 92 w 133"/>
                  <a:gd name="T1" fmla="*/ 0 h 82"/>
                  <a:gd name="T2" fmla="*/ 103 w 133"/>
                  <a:gd name="T3" fmla="*/ 2 h 82"/>
                  <a:gd name="T4" fmla="*/ 111 w 133"/>
                  <a:gd name="T5" fmla="*/ 6 h 82"/>
                  <a:gd name="T6" fmla="*/ 118 w 133"/>
                  <a:gd name="T7" fmla="*/ 12 h 82"/>
                  <a:gd name="T8" fmla="*/ 123 w 133"/>
                  <a:gd name="T9" fmla="*/ 18 h 82"/>
                  <a:gd name="T10" fmla="*/ 127 w 133"/>
                  <a:gd name="T11" fmla="*/ 25 h 82"/>
                  <a:gd name="T12" fmla="*/ 130 w 133"/>
                  <a:gd name="T13" fmla="*/ 30 h 82"/>
                  <a:gd name="T14" fmla="*/ 131 w 133"/>
                  <a:gd name="T15" fmla="*/ 36 h 82"/>
                  <a:gd name="T16" fmla="*/ 133 w 133"/>
                  <a:gd name="T17" fmla="*/ 40 h 82"/>
                  <a:gd name="T18" fmla="*/ 133 w 133"/>
                  <a:gd name="T19" fmla="*/ 41 h 82"/>
                  <a:gd name="T20" fmla="*/ 122 w 133"/>
                  <a:gd name="T21" fmla="*/ 59 h 82"/>
                  <a:gd name="T22" fmla="*/ 112 w 133"/>
                  <a:gd name="T23" fmla="*/ 72 h 82"/>
                  <a:gd name="T24" fmla="*/ 99 w 133"/>
                  <a:gd name="T25" fmla="*/ 79 h 82"/>
                  <a:gd name="T26" fmla="*/ 85 w 133"/>
                  <a:gd name="T27" fmla="*/ 82 h 82"/>
                  <a:gd name="T28" fmla="*/ 71 w 133"/>
                  <a:gd name="T29" fmla="*/ 82 h 82"/>
                  <a:gd name="T30" fmla="*/ 59 w 133"/>
                  <a:gd name="T31" fmla="*/ 79 h 82"/>
                  <a:gd name="T32" fmla="*/ 45 w 133"/>
                  <a:gd name="T33" fmla="*/ 73 h 82"/>
                  <a:gd name="T34" fmla="*/ 33 w 133"/>
                  <a:gd name="T35" fmla="*/ 66 h 82"/>
                  <a:gd name="T36" fmla="*/ 22 w 133"/>
                  <a:gd name="T37" fmla="*/ 59 h 82"/>
                  <a:gd name="T38" fmla="*/ 12 w 133"/>
                  <a:gd name="T39" fmla="*/ 52 h 82"/>
                  <a:gd name="T40" fmla="*/ 6 w 133"/>
                  <a:gd name="T41" fmla="*/ 47 h 82"/>
                  <a:gd name="T42" fmla="*/ 1 w 133"/>
                  <a:gd name="T43" fmla="*/ 42 h 82"/>
                  <a:gd name="T44" fmla="*/ 0 w 133"/>
                  <a:gd name="T45" fmla="*/ 41 h 82"/>
                  <a:gd name="T46" fmla="*/ 24 w 133"/>
                  <a:gd name="T47" fmla="*/ 24 h 82"/>
                  <a:gd name="T48" fmla="*/ 45 w 133"/>
                  <a:gd name="T49" fmla="*/ 12 h 82"/>
                  <a:gd name="T50" fmla="*/ 63 w 133"/>
                  <a:gd name="T51" fmla="*/ 4 h 82"/>
                  <a:gd name="T52" fmla="*/ 78 w 133"/>
                  <a:gd name="T53" fmla="*/ 0 h 82"/>
                  <a:gd name="T54" fmla="*/ 92 w 133"/>
                  <a:gd name="T5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3" h="82">
                    <a:moveTo>
                      <a:pt x="92" y="0"/>
                    </a:moveTo>
                    <a:lnTo>
                      <a:pt x="103" y="2"/>
                    </a:lnTo>
                    <a:lnTo>
                      <a:pt x="111" y="6"/>
                    </a:lnTo>
                    <a:lnTo>
                      <a:pt x="118" y="12"/>
                    </a:lnTo>
                    <a:lnTo>
                      <a:pt x="123" y="18"/>
                    </a:lnTo>
                    <a:lnTo>
                      <a:pt x="127" y="25"/>
                    </a:lnTo>
                    <a:lnTo>
                      <a:pt x="130" y="30"/>
                    </a:lnTo>
                    <a:lnTo>
                      <a:pt x="131" y="36"/>
                    </a:lnTo>
                    <a:lnTo>
                      <a:pt x="133" y="40"/>
                    </a:lnTo>
                    <a:lnTo>
                      <a:pt x="133" y="41"/>
                    </a:lnTo>
                    <a:lnTo>
                      <a:pt x="122" y="59"/>
                    </a:lnTo>
                    <a:lnTo>
                      <a:pt x="112" y="72"/>
                    </a:lnTo>
                    <a:lnTo>
                      <a:pt x="99" y="79"/>
                    </a:lnTo>
                    <a:lnTo>
                      <a:pt x="85" y="82"/>
                    </a:lnTo>
                    <a:lnTo>
                      <a:pt x="71" y="82"/>
                    </a:lnTo>
                    <a:lnTo>
                      <a:pt x="59" y="79"/>
                    </a:lnTo>
                    <a:lnTo>
                      <a:pt x="45" y="73"/>
                    </a:lnTo>
                    <a:lnTo>
                      <a:pt x="33" y="66"/>
                    </a:lnTo>
                    <a:lnTo>
                      <a:pt x="22" y="59"/>
                    </a:lnTo>
                    <a:lnTo>
                      <a:pt x="12" y="52"/>
                    </a:lnTo>
                    <a:lnTo>
                      <a:pt x="6" y="47"/>
                    </a:lnTo>
                    <a:lnTo>
                      <a:pt x="1" y="42"/>
                    </a:lnTo>
                    <a:lnTo>
                      <a:pt x="0" y="41"/>
                    </a:lnTo>
                    <a:lnTo>
                      <a:pt x="24" y="24"/>
                    </a:lnTo>
                    <a:lnTo>
                      <a:pt x="45" y="12"/>
                    </a:lnTo>
                    <a:lnTo>
                      <a:pt x="63" y="4"/>
                    </a:lnTo>
                    <a:lnTo>
                      <a:pt x="78" y="0"/>
                    </a:lnTo>
                    <a:lnTo>
                      <a:pt x="92"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sp>
            <p:nvSpPr>
              <p:cNvPr id="988" name="Freeform 69">
                <a:extLst>
                  <a:ext uri="{FF2B5EF4-FFF2-40B4-BE49-F238E27FC236}">
                    <a16:creationId xmlns:a16="http://schemas.microsoft.com/office/drawing/2014/main" id="{C09A2E11-2E15-A84D-B633-8876EE75DC89}"/>
                  </a:ext>
                </a:extLst>
              </p:cNvPr>
              <p:cNvSpPr>
                <a:spLocks/>
              </p:cNvSpPr>
              <p:nvPr/>
            </p:nvSpPr>
            <p:spPr bwMode="auto">
              <a:xfrm>
                <a:off x="9174163" y="3698081"/>
                <a:ext cx="206375" cy="65088"/>
              </a:xfrm>
              <a:custGeom>
                <a:avLst/>
                <a:gdLst>
                  <a:gd name="T0" fmla="*/ 89 w 130"/>
                  <a:gd name="T1" fmla="*/ 0 h 41"/>
                  <a:gd name="T2" fmla="*/ 99 w 130"/>
                  <a:gd name="T3" fmla="*/ 1 h 41"/>
                  <a:gd name="T4" fmla="*/ 107 w 130"/>
                  <a:gd name="T5" fmla="*/ 6 h 41"/>
                  <a:gd name="T6" fmla="*/ 114 w 130"/>
                  <a:gd name="T7" fmla="*/ 11 h 41"/>
                  <a:gd name="T8" fmla="*/ 120 w 130"/>
                  <a:gd name="T9" fmla="*/ 16 h 41"/>
                  <a:gd name="T10" fmla="*/ 123 w 130"/>
                  <a:gd name="T11" fmla="*/ 23 h 41"/>
                  <a:gd name="T12" fmla="*/ 127 w 130"/>
                  <a:gd name="T13" fmla="*/ 29 h 41"/>
                  <a:gd name="T14" fmla="*/ 129 w 130"/>
                  <a:gd name="T15" fmla="*/ 35 h 41"/>
                  <a:gd name="T16" fmla="*/ 130 w 130"/>
                  <a:gd name="T17" fmla="*/ 40 h 41"/>
                  <a:gd name="T18" fmla="*/ 0 w 130"/>
                  <a:gd name="T19" fmla="*/ 41 h 41"/>
                  <a:gd name="T20" fmla="*/ 23 w 130"/>
                  <a:gd name="T21" fmla="*/ 25 h 41"/>
                  <a:gd name="T22" fmla="*/ 44 w 130"/>
                  <a:gd name="T23" fmla="*/ 12 h 41"/>
                  <a:gd name="T24" fmla="*/ 61 w 130"/>
                  <a:gd name="T25" fmla="*/ 5 h 41"/>
                  <a:gd name="T26" fmla="*/ 76 w 130"/>
                  <a:gd name="T27" fmla="*/ 1 h 41"/>
                  <a:gd name="T28" fmla="*/ 89 w 130"/>
                  <a:gd name="T29"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 h="41">
                    <a:moveTo>
                      <a:pt x="89" y="0"/>
                    </a:moveTo>
                    <a:lnTo>
                      <a:pt x="99" y="1"/>
                    </a:lnTo>
                    <a:lnTo>
                      <a:pt x="107" y="6"/>
                    </a:lnTo>
                    <a:lnTo>
                      <a:pt x="114" y="11"/>
                    </a:lnTo>
                    <a:lnTo>
                      <a:pt x="120" y="16"/>
                    </a:lnTo>
                    <a:lnTo>
                      <a:pt x="123" y="23"/>
                    </a:lnTo>
                    <a:lnTo>
                      <a:pt x="127" y="29"/>
                    </a:lnTo>
                    <a:lnTo>
                      <a:pt x="129" y="35"/>
                    </a:lnTo>
                    <a:lnTo>
                      <a:pt x="130" y="40"/>
                    </a:lnTo>
                    <a:lnTo>
                      <a:pt x="0" y="41"/>
                    </a:lnTo>
                    <a:lnTo>
                      <a:pt x="23" y="25"/>
                    </a:lnTo>
                    <a:lnTo>
                      <a:pt x="44" y="12"/>
                    </a:lnTo>
                    <a:lnTo>
                      <a:pt x="61" y="5"/>
                    </a:lnTo>
                    <a:lnTo>
                      <a:pt x="76" y="1"/>
                    </a:lnTo>
                    <a:lnTo>
                      <a:pt x="89"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sp>
            <p:nvSpPr>
              <p:cNvPr id="989" name="Freeform 74">
                <a:extLst>
                  <a:ext uri="{FF2B5EF4-FFF2-40B4-BE49-F238E27FC236}">
                    <a16:creationId xmlns:a16="http://schemas.microsoft.com/office/drawing/2014/main" id="{F6FD8C49-35FF-4049-9535-987968355346}"/>
                  </a:ext>
                </a:extLst>
              </p:cNvPr>
              <p:cNvSpPr>
                <a:spLocks/>
              </p:cNvSpPr>
              <p:nvPr/>
            </p:nvSpPr>
            <p:spPr bwMode="auto">
              <a:xfrm>
                <a:off x="10983913" y="3779043"/>
                <a:ext cx="225425" cy="438150"/>
              </a:xfrm>
              <a:custGeom>
                <a:avLst/>
                <a:gdLst>
                  <a:gd name="T0" fmla="*/ 91 w 142"/>
                  <a:gd name="T1" fmla="*/ 0 h 276"/>
                  <a:gd name="T2" fmla="*/ 111 w 142"/>
                  <a:gd name="T3" fmla="*/ 35 h 276"/>
                  <a:gd name="T4" fmla="*/ 125 w 142"/>
                  <a:gd name="T5" fmla="*/ 66 h 276"/>
                  <a:gd name="T6" fmla="*/ 134 w 142"/>
                  <a:gd name="T7" fmla="*/ 95 h 276"/>
                  <a:gd name="T8" fmla="*/ 140 w 142"/>
                  <a:gd name="T9" fmla="*/ 121 h 276"/>
                  <a:gd name="T10" fmla="*/ 142 w 142"/>
                  <a:gd name="T11" fmla="*/ 145 h 276"/>
                  <a:gd name="T12" fmla="*/ 141 w 142"/>
                  <a:gd name="T13" fmla="*/ 166 h 276"/>
                  <a:gd name="T14" fmla="*/ 137 w 142"/>
                  <a:gd name="T15" fmla="*/ 186 h 276"/>
                  <a:gd name="T16" fmla="*/ 130 w 142"/>
                  <a:gd name="T17" fmla="*/ 203 h 276"/>
                  <a:gd name="T18" fmla="*/ 123 w 142"/>
                  <a:gd name="T19" fmla="*/ 218 h 276"/>
                  <a:gd name="T20" fmla="*/ 115 w 142"/>
                  <a:gd name="T21" fmla="*/ 231 h 276"/>
                  <a:gd name="T22" fmla="*/ 105 w 142"/>
                  <a:gd name="T23" fmla="*/ 242 h 276"/>
                  <a:gd name="T24" fmla="*/ 96 w 142"/>
                  <a:gd name="T25" fmla="*/ 252 h 276"/>
                  <a:gd name="T26" fmla="*/ 86 w 142"/>
                  <a:gd name="T27" fmla="*/ 260 h 276"/>
                  <a:gd name="T28" fmla="*/ 77 w 142"/>
                  <a:gd name="T29" fmla="*/ 265 h 276"/>
                  <a:gd name="T30" fmla="*/ 70 w 142"/>
                  <a:gd name="T31" fmla="*/ 270 h 276"/>
                  <a:gd name="T32" fmla="*/ 63 w 142"/>
                  <a:gd name="T33" fmla="*/ 274 h 276"/>
                  <a:gd name="T34" fmla="*/ 60 w 142"/>
                  <a:gd name="T35" fmla="*/ 275 h 276"/>
                  <a:gd name="T36" fmla="*/ 59 w 142"/>
                  <a:gd name="T37" fmla="*/ 276 h 276"/>
                  <a:gd name="T38" fmla="*/ 37 w 142"/>
                  <a:gd name="T39" fmla="*/ 261 h 276"/>
                  <a:gd name="T40" fmla="*/ 19 w 142"/>
                  <a:gd name="T41" fmla="*/ 246 h 276"/>
                  <a:gd name="T42" fmla="*/ 9 w 142"/>
                  <a:gd name="T43" fmla="*/ 227 h 276"/>
                  <a:gd name="T44" fmla="*/ 2 w 142"/>
                  <a:gd name="T45" fmla="*/ 209 h 276"/>
                  <a:gd name="T46" fmla="*/ 0 w 142"/>
                  <a:gd name="T47" fmla="*/ 189 h 276"/>
                  <a:gd name="T48" fmla="*/ 0 w 142"/>
                  <a:gd name="T49" fmla="*/ 169 h 276"/>
                  <a:gd name="T50" fmla="*/ 4 w 142"/>
                  <a:gd name="T51" fmla="*/ 149 h 276"/>
                  <a:gd name="T52" fmla="*/ 10 w 142"/>
                  <a:gd name="T53" fmla="*/ 128 h 276"/>
                  <a:gd name="T54" fmla="*/ 18 w 142"/>
                  <a:gd name="T55" fmla="*/ 109 h 276"/>
                  <a:gd name="T56" fmla="*/ 28 w 142"/>
                  <a:gd name="T57" fmla="*/ 89 h 276"/>
                  <a:gd name="T58" fmla="*/ 38 w 142"/>
                  <a:gd name="T59" fmla="*/ 70 h 276"/>
                  <a:gd name="T60" fmla="*/ 49 w 142"/>
                  <a:gd name="T61" fmla="*/ 54 h 276"/>
                  <a:gd name="T62" fmla="*/ 60 w 142"/>
                  <a:gd name="T63" fmla="*/ 38 h 276"/>
                  <a:gd name="T64" fmla="*/ 70 w 142"/>
                  <a:gd name="T65" fmla="*/ 25 h 276"/>
                  <a:gd name="T66" fmla="*/ 78 w 142"/>
                  <a:gd name="T67" fmla="*/ 15 h 276"/>
                  <a:gd name="T68" fmla="*/ 85 w 142"/>
                  <a:gd name="T69" fmla="*/ 7 h 276"/>
                  <a:gd name="T70" fmla="*/ 90 w 142"/>
                  <a:gd name="T71" fmla="*/ 1 h 276"/>
                  <a:gd name="T72" fmla="*/ 91 w 142"/>
                  <a:gd name="T73" fmla="*/ 0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2" h="276">
                    <a:moveTo>
                      <a:pt x="91" y="0"/>
                    </a:moveTo>
                    <a:lnTo>
                      <a:pt x="111" y="35"/>
                    </a:lnTo>
                    <a:lnTo>
                      <a:pt x="125" y="66"/>
                    </a:lnTo>
                    <a:lnTo>
                      <a:pt x="134" y="95"/>
                    </a:lnTo>
                    <a:lnTo>
                      <a:pt x="140" y="121"/>
                    </a:lnTo>
                    <a:lnTo>
                      <a:pt x="142" y="145"/>
                    </a:lnTo>
                    <a:lnTo>
                      <a:pt x="141" y="166"/>
                    </a:lnTo>
                    <a:lnTo>
                      <a:pt x="137" y="186"/>
                    </a:lnTo>
                    <a:lnTo>
                      <a:pt x="130" y="203"/>
                    </a:lnTo>
                    <a:lnTo>
                      <a:pt x="123" y="218"/>
                    </a:lnTo>
                    <a:lnTo>
                      <a:pt x="115" y="231"/>
                    </a:lnTo>
                    <a:lnTo>
                      <a:pt x="105" y="242"/>
                    </a:lnTo>
                    <a:lnTo>
                      <a:pt x="96" y="252"/>
                    </a:lnTo>
                    <a:lnTo>
                      <a:pt x="86" y="260"/>
                    </a:lnTo>
                    <a:lnTo>
                      <a:pt x="77" y="265"/>
                    </a:lnTo>
                    <a:lnTo>
                      <a:pt x="70" y="270"/>
                    </a:lnTo>
                    <a:lnTo>
                      <a:pt x="63" y="274"/>
                    </a:lnTo>
                    <a:lnTo>
                      <a:pt x="60" y="275"/>
                    </a:lnTo>
                    <a:lnTo>
                      <a:pt x="59" y="276"/>
                    </a:lnTo>
                    <a:lnTo>
                      <a:pt x="37" y="261"/>
                    </a:lnTo>
                    <a:lnTo>
                      <a:pt x="19" y="246"/>
                    </a:lnTo>
                    <a:lnTo>
                      <a:pt x="9" y="227"/>
                    </a:lnTo>
                    <a:lnTo>
                      <a:pt x="2" y="209"/>
                    </a:lnTo>
                    <a:lnTo>
                      <a:pt x="0" y="189"/>
                    </a:lnTo>
                    <a:lnTo>
                      <a:pt x="0" y="169"/>
                    </a:lnTo>
                    <a:lnTo>
                      <a:pt x="4" y="149"/>
                    </a:lnTo>
                    <a:lnTo>
                      <a:pt x="10" y="128"/>
                    </a:lnTo>
                    <a:lnTo>
                      <a:pt x="18" y="109"/>
                    </a:lnTo>
                    <a:lnTo>
                      <a:pt x="28" y="89"/>
                    </a:lnTo>
                    <a:lnTo>
                      <a:pt x="38" y="70"/>
                    </a:lnTo>
                    <a:lnTo>
                      <a:pt x="49" y="54"/>
                    </a:lnTo>
                    <a:lnTo>
                      <a:pt x="60" y="38"/>
                    </a:lnTo>
                    <a:lnTo>
                      <a:pt x="70" y="25"/>
                    </a:lnTo>
                    <a:lnTo>
                      <a:pt x="78" y="15"/>
                    </a:lnTo>
                    <a:lnTo>
                      <a:pt x="85" y="7"/>
                    </a:lnTo>
                    <a:lnTo>
                      <a:pt x="90" y="1"/>
                    </a:lnTo>
                    <a:lnTo>
                      <a:pt x="91"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sp>
            <p:nvSpPr>
              <p:cNvPr id="990" name="Freeform 75">
                <a:extLst>
                  <a:ext uri="{FF2B5EF4-FFF2-40B4-BE49-F238E27FC236}">
                    <a16:creationId xmlns:a16="http://schemas.microsoft.com/office/drawing/2014/main" id="{191A2DFA-23E0-A44A-810D-BBDB8BFC30A8}"/>
                  </a:ext>
                </a:extLst>
              </p:cNvPr>
              <p:cNvSpPr>
                <a:spLocks/>
              </p:cNvSpPr>
              <p:nvPr/>
            </p:nvSpPr>
            <p:spPr bwMode="auto">
              <a:xfrm>
                <a:off x="11082338" y="3782218"/>
                <a:ext cx="127000" cy="433388"/>
              </a:xfrm>
              <a:custGeom>
                <a:avLst/>
                <a:gdLst>
                  <a:gd name="T0" fmla="*/ 30 w 80"/>
                  <a:gd name="T1" fmla="*/ 0 h 273"/>
                  <a:gd name="T2" fmla="*/ 50 w 80"/>
                  <a:gd name="T3" fmla="*/ 35 h 273"/>
                  <a:gd name="T4" fmla="*/ 64 w 80"/>
                  <a:gd name="T5" fmla="*/ 67 h 273"/>
                  <a:gd name="T6" fmla="*/ 73 w 80"/>
                  <a:gd name="T7" fmla="*/ 97 h 273"/>
                  <a:gd name="T8" fmla="*/ 79 w 80"/>
                  <a:gd name="T9" fmla="*/ 124 h 273"/>
                  <a:gd name="T10" fmla="*/ 80 w 80"/>
                  <a:gd name="T11" fmla="*/ 148 h 273"/>
                  <a:gd name="T12" fmla="*/ 79 w 80"/>
                  <a:gd name="T13" fmla="*/ 170 h 273"/>
                  <a:gd name="T14" fmla="*/ 74 w 80"/>
                  <a:gd name="T15" fmla="*/ 190 h 273"/>
                  <a:gd name="T16" fmla="*/ 68 w 80"/>
                  <a:gd name="T17" fmla="*/ 206 h 273"/>
                  <a:gd name="T18" fmla="*/ 60 w 80"/>
                  <a:gd name="T19" fmla="*/ 221 h 273"/>
                  <a:gd name="T20" fmla="*/ 52 w 80"/>
                  <a:gd name="T21" fmla="*/ 235 h 273"/>
                  <a:gd name="T22" fmla="*/ 42 w 80"/>
                  <a:gd name="T23" fmla="*/ 245 h 273"/>
                  <a:gd name="T24" fmla="*/ 32 w 80"/>
                  <a:gd name="T25" fmla="*/ 254 h 273"/>
                  <a:gd name="T26" fmla="*/ 22 w 80"/>
                  <a:gd name="T27" fmla="*/ 261 h 273"/>
                  <a:gd name="T28" fmla="*/ 14 w 80"/>
                  <a:gd name="T29" fmla="*/ 267 h 273"/>
                  <a:gd name="T30" fmla="*/ 6 w 80"/>
                  <a:gd name="T31" fmla="*/ 270 h 273"/>
                  <a:gd name="T32" fmla="*/ 0 w 80"/>
                  <a:gd name="T33" fmla="*/ 273 h 273"/>
                  <a:gd name="T34" fmla="*/ 30 w 80"/>
                  <a:gd name="T35"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273">
                    <a:moveTo>
                      <a:pt x="30" y="0"/>
                    </a:moveTo>
                    <a:lnTo>
                      <a:pt x="50" y="35"/>
                    </a:lnTo>
                    <a:lnTo>
                      <a:pt x="64" y="67"/>
                    </a:lnTo>
                    <a:lnTo>
                      <a:pt x="73" y="97"/>
                    </a:lnTo>
                    <a:lnTo>
                      <a:pt x="79" y="124"/>
                    </a:lnTo>
                    <a:lnTo>
                      <a:pt x="80" y="148"/>
                    </a:lnTo>
                    <a:lnTo>
                      <a:pt x="79" y="170"/>
                    </a:lnTo>
                    <a:lnTo>
                      <a:pt x="74" y="190"/>
                    </a:lnTo>
                    <a:lnTo>
                      <a:pt x="68" y="206"/>
                    </a:lnTo>
                    <a:lnTo>
                      <a:pt x="60" y="221"/>
                    </a:lnTo>
                    <a:lnTo>
                      <a:pt x="52" y="235"/>
                    </a:lnTo>
                    <a:lnTo>
                      <a:pt x="42" y="245"/>
                    </a:lnTo>
                    <a:lnTo>
                      <a:pt x="32" y="254"/>
                    </a:lnTo>
                    <a:lnTo>
                      <a:pt x="22" y="261"/>
                    </a:lnTo>
                    <a:lnTo>
                      <a:pt x="14" y="267"/>
                    </a:lnTo>
                    <a:lnTo>
                      <a:pt x="6" y="270"/>
                    </a:lnTo>
                    <a:lnTo>
                      <a:pt x="0" y="273"/>
                    </a:lnTo>
                    <a:lnTo>
                      <a:pt x="3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sp>
            <p:nvSpPr>
              <p:cNvPr id="991" name="Freeform 76">
                <a:extLst>
                  <a:ext uri="{FF2B5EF4-FFF2-40B4-BE49-F238E27FC236}">
                    <a16:creationId xmlns:a16="http://schemas.microsoft.com/office/drawing/2014/main" id="{3018C596-B8B5-B940-ABAC-ABFB9918611F}"/>
                  </a:ext>
                </a:extLst>
              </p:cNvPr>
              <p:cNvSpPr>
                <a:spLocks/>
              </p:cNvSpPr>
              <p:nvPr/>
            </p:nvSpPr>
            <p:spPr bwMode="auto">
              <a:xfrm>
                <a:off x="10709276" y="2828131"/>
                <a:ext cx="233363" cy="306388"/>
              </a:xfrm>
              <a:custGeom>
                <a:avLst/>
                <a:gdLst>
                  <a:gd name="T0" fmla="*/ 99 w 147"/>
                  <a:gd name="T1" fmla="*/ 0 h 193"/>
                  <a:gd name="T2" fmla="*/ 117 w 147"/>
                  <a:gd name="T3" fmla="*/ 33 h 193"/>
                  <a:gd name="T4" fmla="*/ 130 w 147"/>
                  <a:gd name="T5" fmla="*/ 61 h 193"/>
                  <a:gd name="T6" fmla="*/ 139 w 147"/>
                  <a:gd name="T7" fmla="*/ 86 h 193"/>
                  <a:gd name="T8" fmla="*/ 145 w 147"/>
                  <a:gd name="T9" fmla="*/ 108 h 193"/>
                  <a:gd name="T10" fmla="*/ 147 w 147"/>
                  <a:gd name="T11" fmla="*/ 126 h 193"/>
                  <a:gd name="T12" fmla="*/ 146 w 147"/>
                  <a:gd name="T13" fmla="*/ 141 h 193"/>
                  <a:gd name="T14" fmla="*/ 143 w 147"/>
                  <a:gd name="T15" fmla="*/ 154 h 193"/>
                  <a:gd name="T16" fmla="*/ 137 w 147"/>
                  <a:gd name="T17" fmla="*/ 165 h 193"/>
                  <a:gd name="T18" fmla="*/ 130 w 147"/>
                  <a:gd name="T19" fmla="*/ 173 h 193"/>
                  <a:gd name="T20" fmla="*/ 122 w 147"/>
                  <a:gd name="T21" fmla="*/ 180 h 193"/>
                  <a:gd name="T22" fmla="*/ 112 w 147"/>
                  <a:gd name="T23" fmla="*/ 185 h 193"/>
                  <a:gd name="T24" fmla="*/ 102 w 147"/>
                  <a:gd name="T25" fmla="*/ 188 h 193"/>
                  <a:gd name="T26" fmla="*/ 92 w 147"/>
                  <a:gd name="T27" fmla="*/ 191 h 193"/>
                  <a:gd name="T28" fmla="*/ 83 w 147"/>
                  <a:gd name="T29" fmla="*/ 193 h 193"/>
                  <a:gd name="T30" fmla="*/ 75 w 147"/>
                  <a:gd name="T31" fmla="*/ 193 h 193"/>
                  <a:gd name="T32" fmla="*/ 67 w 147"/>
                  <a:gd name="T33" fmla="*/ 193 h 193"/>
                  <a:gd name="T34" fmla="*/ 61 w 147"/>
                  <a:gd name="T35" fmla="*/ 193 h 193"/>
                  <a:gd name="T36" fmla="*/ 57 w 147"/>
                  <a:gd name="T37" fmla="*/ 193 h 193"/>
                  <a:gd name="T38" fmla="*/ 56 w 147"/>
                  <a:gd name="T39" fmla="*/ 193 h 193"/>
                  <a:gd name="T40" fmla="*/ 32 w 147"/>
                  <a:gd name="T41" fmla="*/ 177 h 193"/>
                  <a:gd name="T42" fmla="*/ 15 w 147"/>
                  <a:gd name="T43" fmla="*/ 162 h 193"/>
                  <a:gd name="T44" fmla="*/ 4 w 147"/>
                  <a:gd name="T45" fmla="*/ 146 h 193"/>
                  <a:gd name="T46" fmla="*/ 0 w 147"/>
                  <a:gd name="T47" fmla="*/ 129 h 193"/>
                  <a:gd name="T48" fmla="*/ 0 w 147"/>
                  <a:gd name="T49" fmla="*/ 113 h 193"/>
                  <a:gd name="T50" fmla="*/ 3 w 147"/>
                  <a:gd name="T51" fmla="*/ 97 h 193"/>
                  <a:gd name="T52" fmla="*/ 11 w 147"/>
                  <a:gd name="T53" fmla="*/ 82 h 193"/>
                  <a:gd name="T54" fmla="*/ 20 w 147"/>
                  <a:gd name="T55" fmla="*/ 67 h 193"/>
                  <a:gd name="T56" fmla="*/ 33 w 147"/>
                  <a:gd name="T57" fmla="*/ 53 h 193"/>
                  <a:gd name="T58" fmla="*/ 46 w 147"/>
                  <a:gd name="T59" fmla="*/ 41 h 193"/>
                  <a:gd name="T60" fmla="*/ 58 w 147"/>
                  <a:gd name="T61" fmla="*/ 29 h 193"/>
                  <a:gd name="T62" fmla="*/ 71 w 147"/>
                  <a:gd name="T63" fmla="*/ 20 h 193"/>
                  <a:gd name="T64" fmla="*/ 82 w 147"/>
                  <a:gd name="T65" fmla="*/ 12 h 193"/>
                  <a:gd name="T66" fmla="*/ 91 w 147"/>
                  <a:gd name="T67" fmla="*/ 6 h 193"/>
                  <a:gd name="T68" fmla="*/ 97 w 147"/>
                  <a:gd name="T69" fmla="*/ 3 h 193"/>
                  <a:gd name="T70" fmla="*/ 99 w 147"/>
                  <a:gd name="T71"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7" h="193">
                    <a:moveTo>
                      <a:pt x="99" y="0"/>
                    </a:moveTo>
                    <a:lnTo>
                      <a:pt x="117" y="33"/>
                    </a:lnTo>
                    <a:lnTo>
                      <a:pt x="130" y="61"/>
                    </a:lnTo>
                    <a:lnTo>
                      <a:pt x="139" y="86"/>
                    </a:lnTo>
                    <a:lnTo>
                      <a:pt x="145" y="108"/>
                    </a:lnTo>
                    <a:lnTo>
                      <a:pt x="147" y="126"/>
                    </a:lnTo>
                    <a:lnTo>
                      <a:pt x="146" y="141"/>
                    </a:lnTo>
                    <a:lnTo>
                      <a:pt x="143" y="154"/>
                    </a:lnTo>
                    <a:lnTo>
                      <a:pt x="137" y="165"/>
                    </a:lnTo>
                    <a:lnTo>
                      <a:pt x="130" y="173"/>
                    </a:lnTo>
                    <a:lnTo>
                      <a:pt x="122" y="180"/>
                    </a:lnTo>
                    <a:lnTo>
                      <a:pt x="112" y="185"/>
                    </a:lnTo>
                    <a:lnTo>
                      <a:pt x="102" y="188"/>
                    </a:lnTo>
                    <a:lnTo>
                      <a:pt x="92" y="191"/>
                    </a:lnTo>
                    <a:lnTo>
                      <a:pt x="83" y="193"/>
                    </a:lnTo>
                    <a:lnTo>
                      <a:pt x="75" y="193"/>
                    </a:lnTo>
                    <a:lnTo>
                      <a:pt x="67" y="193"/>
                    </a:lnTo>
                    <a:lnTo>
                      <a:pt x="61" y="193"/>
                    </a:lnTo>
                    <a:lnTo>
                      <a:pt x="57" y="193"/>
                    </a:lnTo>
                    <a:lnTo>
                      <a:pt x="56" y="193"/>
                    </a:lnTo>
                    <a:lnTo>
                      <a:pt x="32" y="177"/>
                    </a:lnTo>
                    <a:lnTo>
                      <a:pt x="15" y="162"/>
                    </a:lnTo>
                    <a:lnTo>
                      <a:pt x="4" y="146"/>
                    </a:lnTo>
                    <a:lnTo>
                      <a:pt x="0" y="129"/>
                    </a:lnTo>
                    <a:lnTo>
                      <a:pt x="0" y="113"/>
                    </a:lnTo>
                    <a:lnTo>
                      <a:pt x="3" y="97"/>
                    </a:lnTo>
                    <a:lnTo>
                      <a:pt x="11" y="82"/>
                    </a:lnTo>
                    <a:lnTo>
                      <a:pt x="20" y="67"/>
                    </a:lnTo>
                    <a:lnTo>
                      <a:pt x="33" y="53"/>
                    </a:lnTo>
                    <a:lnTo>
                      <a:pt x="46" y="41"/>
                    </a:lnTo>
                    <a:lnTo>
                      <a:pt x="58" y="29"/>
                    </a:lnTo>
                    <a:lnTo>
                      <a:pt x="71" y="20"/>
                    </a:lnTo>
                    <a:lnTo>
                      <a:pt x="82" y="12"/>
                    </a:lnTo>
                    <a:lnTo>
                      <a:pt x="91" y="6"/>
                    </a:lnTo>
                    <a:lnTo>
                      <a:pt x="97" y="3"/>
                    </a:lnTo>
                    <a:lnTo>
                      <a:pt x="99"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sp>
            <p:nvSpPr>
              <p:cNvPr id="992" name="Freeform 77">
                <a:extLst>
                  <a:ext uri="{FF2B5EF4-FFF2-40B4-BE49-F238E27FC236}">
                    <a16:creationId xmlns:a16="http://schemas.microsoft.com/office/drawing/2014/main" id="{0D1BBDCD-A7BB-D54E-B9DD-35AD7D4A08EB}"/>
                  </a:ext>
                </a:extLst>
              </p:cNvPr>
              <p:cNvSpPr>
                <a:spLocks/>
              </p:cNvSpPr>
              <p:nvPr/>
            </p:nvSpPr>
            <p:spPr bwMode="auto">
              <a:xfrm>
                <a:off x="10804526" y="2834481"/>
                <a:ext cx="138113" cy="298450"/>
              </a:xfrm>
              <a:custGeom>
                <a:avLst/>
                <a:gdLst>
                  <a:gd name="T0" fmla="*/ 40 w 87"/>
                  <a:gd name="T1" fmla="*/ 0 h 188"/>
                  <a:gd name="T2" fmla="*/ 57 w 87"/>
                  <a:gd name="T3" fmla="*/ 30 h 188"/>
                  <a:gd name="T4" fmla="*/ 70 w 87"/>
                  <a:gd name="T5" fmla="*/ 56 h 188"/>
                  <a:gd name="T6" fmla="*/ 79 w 87"/>
                  <a:gd name="T7" fmla="*/ 80 h 188"/>
                  <a:gd name="T8" fmla="*/ 85 w 87"/>
                  <a:gd name="T9" fmla="*/ 100 h 188"/>
                  <a:gd name="T10" fmla="*/ 87 w 87"/>
                  <a:gd name="T11" fmla="*/ 117 h 188"/>
                  <a:gd name="T12" fmla="*/ 87 w 87"/>
                  <a:gd name="T13" fmla="*/ 132 h 188"/>
                  <a:gd name="T14" fmla="*/ 84 w 87"/>
                  <a:gd name="T15" fmla="*/ 145 h 188"/>
                  <a:gd name="T16" fmla="*/ 79 w 87"/>
                  <a:gd name="T17" fmla="*/ 155 h 188"/>
                  <a:gd name="T18" fmla="*/ 72 w 87"/>
                  <a:gd name="T19" fmla="*/ 164 h 188"/>
                  <a:gd name="T20" fmla="*/ 65 w 87"/>
                  <a:gd name="T21" fmla="*/ 169 h 188"/>
                  <a:gd name="T22" fmla="*/ 56 w 87"/>
                  <a:gd name="T23" fmla="*/ 174 h 188"/>
                  <a:gd name="T24" fmla="*/ 47 w 87"/>
                  <a:gd name="T25" fmla="*/ 179 h 188"/>
                  <a:gd name="T26" fmla="*/ 38 w 87"/>
                  <a:gd name="T27" fmla="*/ 181 h 188"/>
                  <a:gd name="T28" fmla="*/ 28 w 87"/>
                  <a:gd name="T29" fmla="*/ 183 h 188"/>
                  <a:gd name="T30" fmla="*/ 19 w 87"/>
                  <a:gd name="T31" fmla="*/ 184 h 188"/>
                  <a:gd name="T32" fmla="*/ 11 w 87"/>
                  <a:gd name="T33" fmla="*/ 185 h 188"/>
                  <a:gd name="T34" fmla="*/ 4 w 87"/>
                  <a:gd name="T35" fmla="*/ 187 h 188"/>
                  <a:gd name="T36" fmla="*/ 0 w 87"/>
                  <a:gd name="T37" fmla="*/ 188 h 188"/>
                  <a:gd name="T38" fmla="*/ 40 w 87"/>
                  <a:gd name="T39" fmla="*/ 0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7" h="188">
                    <a:moveTo>
                      <a:pt x="40" y="0"/>
                    </a:moveTo>
                    <a:lnTo>
                      <a:pt x="57" y="30"/>
                    </a:lnTo>
                    <a:lnTo>
                      <a:pt x="70" y="56"/>
                    </a:lnTo>
                    <a:lnTo>
                      <a:pt x="79" y="80"/>
                    </a:lnTo>
                    <a:lnTo>
                      <a:pt x="85" y="100"/>
                    </a:lnTo>
                    <a:lnTo>
                      <a:pt x="87" y="117"/>
                    </a:lnTo>
                    <a:lnTo>
                      <a:pt x="87" y="132"/>
                    </a:lnTo>
                    <a:lnTo>
                      <a:pt x="84" y="145"/>
                    </a:lnTo>
                    <a:lnTo>
                      <a:pt x="79" y="155"/>
                    </a:lnTo>
                    <a:lnTo>
                      <a:pt x="72" y="164"/>
                    </a:lnTo>
                    <a:lnTo>
                      <a:pt x="65" y="169"/>
                    </a:lnTo>
                    <a:lnTo>
                      <a:pt x="56" y="174"/>
                    </a:lnTo>
                    <a:lnTo>
                      <a:pt x="47" y="179"/>
                    </a:lnTo>
                    <a:lnTo>
                      <a:pt x="38" y="181"/>
                    </a:lnTo>
                    <a:lnTo>
                      <a:pt x="28" y="183"/>
                    </a:lnTo>
                    <a:lnTo>
                      <a:pt x="19" y="184"/>
                    </a:lnTo>
                    <a:lnTo>
                      <a:pt x="11" y="185"/>
                    </a:lnTo>
                    <a:lnTo>
                      <a:pt x="4" y="187"/>
                    </a:lnTo>
                    <a:lnTo>
                      <a:pt x="0" y="188"/>
                    </a:lnTo>
                    <a:lnTo>
                      <a:pt x="4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sp>
            <p:nvSpPr>
              <p:cNvPr id="993" name="Freeform 78">
                <a:extLst>
                  <a:ext uri="{FF2B5EF4-FFF2-40B4-BE49-F238E27FC236}">
                    <a16:creationId xmlns:a16="http://schemas.microsoft.com/office/drawing/2014/main" id="{FD350DD9-7AD8-0A4E-9CE3-180E21B49F36}"/>
                  </a:ext>
                </a:extLst>
              </p:cNvPr>
              <p:cNvSpPr>
                <a:spLocks/>
              </p:cNvSpPr>
              <p:nvPr/>
            </p:nvSpPr>
            <p:spPr bwMode="auto">
              <a:xfrm>
                <a:off x="11229976" y="4182268"/>
                <a:ext cx="387350" cy="201613"/>
              </a:xfrm>
              <a:custGeom>
                <a:avLst/>
                <a:gdLst>
                  <a:gd name="T0" fmla="*/ 83 w 244"/>
                  <a:gd name="T1" fmla="*/ 0 h 127"/>
                  <a:gd name="T2" fmla="*/ 102 w 244"/>
                  <a:gd name="T3" fmla="*/ 2 h 127"/>
                  <a:gd name="T4" fmla="*/ 122 w 244"/>
                  <a:gd name="T5" fmla="*/ 8 h 127"/>
                  <a:gd name="T6" fmla="*/ 140 w 244"/>
                  <a:gd name="T7" fmla="*/ 15 h 127"/>
                  <a:gd name="T8" fmla="*/ 159 w 244"/>
                  <a:gd name="T9" fmla="*/ 24 h 127"/>
                  <a:gd name="T10" fmla="*/ 176 w 244"/>
                  <a:gd name="T11" fmla="*/ 33 h 127"/>
                  <a:gd name="T12" fmla="*/ 192 w 244"/>
                  <a:gd name="T13" fmla="*/ 45 h 127"/>
                  <a:gd name="T14" fmla="*/ 206 w 244"/>
                  <a:gd name="T15" fmla="*/ 55 h 127"/>
                  <a:gd name="T16" fmla="*/ 219 w 244"/>
                  <a:gd name="T17" fmla="*/ 65 h 127"/>
                  <a:gd name="T18" fmla="*/ 229 w 244"/>
                  <a:gd name="T19" fmla="*/ 74 h 127"/>
                  <a:gd name="T20" fmla="*/ 237 w 244"/>
                  <a:gd name="T21" fmla="*/ 81 h 127"/>
                  <a:gd name="T22" fmla="*/ 242 w 244"/>
                  <a:gd name="T23" fmla="*/ 85 h 127"/>
                  <a:gd name="T24" fmla="*/ 244 w 244"/>
                  <a:gd name="T25" fmla="*/ 86 h 127"/>
                  <a:gd name="T26" fmla="*/ 211 w 244"/>
                  <a:gd name="T27" fmla="*/ 104 h 127"/>
                  <a:gd name="T28" fmla="*/ 181 w 244"/>
                  <a:gd name="T29" fmla="*/ 115 h 127"/>
                  <a:gd name="T30" fmla="*/ 154 w 244"/>
                  <a:gd name="T31" fmla="*/ 123 h 127"/>
                  <a:gd name="T32" fmla="*/ 129 w 244"/>
                  <a:gd name="T33" fmla="*/ 127 h 127"/>
                  <a:gd name="T34" fmla="*/ 107 w 244"/>
                  <a:gd name="T35" fmla="*/ 127 h 127"/>
                  <a:gd name="T36" fmla="*/ 87 w 244"/>
                  <a:gd name="T37" fmla="*/ 125 h 127"/>
                  <a:gd name="T38" fmla="*/ 70 w 244"/>
                  <a:gd name="T39" fmla="*/ 120 h 127"/>
                  <a:gd name="T40" fmla="*/ 55 w 244"/>
                  <a:gd name="T41" fmla="*/ 113 h 127"/>
                  <a:gd name="T42" fmla="*/ 42 w 244"/>
                  <a:gd name="T43" fmla="*/ 105 h 127"/>
                  <a:gd name="T44" fmla="*/ 32 w 244"/>
                  <a:gd name="T45" fmla="*/ 97 h 127"/>
                  <a:gd name="T46" fmla="*/ 23 w 244"/>
                  <a:gd name="T47" fmla="*/ 88 h 127"/>
                  <a:gd name="T48" fmla="*/ 15 w 244"/>
                  <a:gd name="T49" fmla="*/ 78 h 127"/>
                  <a:gd name="T50" fmla="*/ 9 w 244"/>
                  <a:gd name="T51" fmla="*/ 69 h 127"/>
                  <a:gd name="T52" fmla="*/ 4 w 244"/>
                  <a:gd name="T53" fmla="*/ 61 h 127"/>
                  <a:gd name="T54" fmla="*/ 2 w 244"/>
                  <a:gd name="T55" fmla="*/ 55 h 127"/>
                  <a:gd name="T56" fmla="*/ 0 w 244"/>
                  <a:gd name="T57" fmla="*/ 52 h 127"/>
                  <a:gd name="T58" fmla="*/ 0 w 244"/>
                  <a:gd name="T59" fmla="*/ 50 h 127"/>
                  <a:gd name="T60" fmla="*/ 13 w 244"/>
                  <a:gd name="T61" fmla="*/ 30 h 127"/>
                  <a:gd name="T62" fmla="*/ 30 w 244"/>
                  <a:gd name="T63" fmla="*/ 15 h 127"/>
                  <a:gd name="T64" fmla="*/ 46 w 244"/>
                  <a:gd name="T65" fmla="*/ 6 h 127"/>
                  <a:gd name="T66" fmla="*/ 64 w 244"/>
                  <a:gd name="T67" fmla="*/ 1 h 127"/>
                  <a:gd name="T68" fmla="*/ 83 w 244"/>
                  <a:gd name="T69"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4" h="127">
                    <a:moveTo>
                      <a:pt x="83" y="0"/>
                    </a:moveTo>
                    <a:lnTo>
                      <a:pt x="102" y="2"/>
                    </a:lnTo>
                    <a:lnTo>
                      <a:pt x="122" y="8"/>
                    </a:lnTo>
                    <a:lnTo>
                      <a:pt x="140" y="15"/>
                    </a:lnTo>
                    <a:lnTo>
                      <a:pt x="159" y="24"/>
                    </a:lnTo>
                    <a:lnTo>
                      <a:pt x="176" y="33"/>
                    </a:lnTo>
                    <a:lnTo>
                      <a:pt x="192" y="45"/>
                    </a:lnTo>
                    <a:lnTo>
                      <a:pt x="206" y="55"/>
                    </a:lnTo>
                    <a:lnTo>
                      <a:pt x="219" y="65"/>
                    </a:lnTo>
                    <a:lnTo>
                      <a:pt x="229" y="74"/>
                    </a:lnTo>
                    <a:lnTo>
                      <a:pt x="237" y="81"/>
                    </a:lnTo>
                    <a:lnTo>
                      <a:pt x="242" y="85"/>
                    </a:lnTo>
                    <a:lnTo>
                      <a:pt x="244" y="86"/>
                    </a:lnTo>
                    <a:lnTo>
                      <a:pt x="211" y="104"/>
                    </a:lnTo>
                    <a:lnTo>
                      <a:pt x="181" y="115"/>
                    </a:lnTo>
                    <a:lnTo>
                      <a:pt x="154" y="123"/>
                    </a:lnTo>
                    <a:lnTo>
                      <a:pt x="129" y="127"/>
                    </a:lnTo>
                    <a:lnTo>
                      <a:pt x="107" y="127"/>
                    </a:lnTo>
                    <a:lnTo>
                      <a:pt x="87" y="125"/>
                    </a:lnTo>
                    <a:lnTo>
                      <a:pt x="70" y="120"/>
                    </a:lnTo>
                    <a:lnTo>
                      <a:pt x="55" y="113"/>
                    </a:lnTo>
                    <a:lnTo>
                      <a:pt x="42" y="105"/>
                    </a:lnTo>
                    <a:lnTo>
                      <a:pt x="32" y="97"/>
                    </a:lnTo>
                    <a:lnTo>
                      <a:pt x="23" y="88"/>
                    </a:lnTo>
                    <a:lnTo>
                      <a:pt x="15" y="78"/>
                    </a:lnTo>
                    <a:lnTo>
                      <a:pt x="9" y="69"/>
                    </a:lnTo>
                    <a:lnTo>
                      <a:pt x="4" y="61"/>
                    </a:lnTo>
                    <a:lnTo>
                      <a:pt x="2" y="55"/>
                    </a:lnTo>
                    <a:lnTo>
                      <a:pt x="0" y="52"/>
                    </a:lnTo>
                    <a:lnTo>
                      <a:pt x="0" y="50"/>
                    </a:lnTo>
                    <a:lnTo>
                      <a:pt x="13" y="30"/>
                    </a:lnTo>
                    <a:lnTo>
                      <a:pt x="30" y="15"/>
                    </a:lnTo>
                    <a:lnTo>
                      <a:pt x="46" y="6"/>
                    </a:lnTo>
                    <a:lnTo>
                      <a:pt x="64" y="1"/>
                    </a:lnTo>
                    <a:lnTo>
                      <a:pt x="83"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sp>
            <p:nvSpPr>
              <p:cNvPr id="994" name="Freeform 79">
                <a:extLst>
                  <a:ext uri="{FF2B5EF4-FFF2-40B4-BE49-F238E27FC236}">
                    <a16:creationId xmlns:a16="http://schemas.microsoft.com/office/drawing/2014/main" id="{85EBAC2D-F6DF-5B49-B31D-8C97050C3FE4}"/>
                  </a:ext>
                </a:extLst>
              </p:cNvPr>
              <p:cNvSpPr>
                <a:spLocks/>
              </p:cNvSpPr>
              <p:nvPr/>
            </p:nvSpPr>
            <p:spPr bwMode="auto">
              <a:xfrm>
                <a:off x="11229976" y="4267993"/>
                <a:ext cx="384175" cy="117475"/>
              </a:xfrm>
              <a:custGeom>
                <a:avLst/>
                <a:gdLst>
                  <a:gd name="T0" fmla="*/ 0 w 242"/>
                  <a:gd name="T1" fmla="*/ 0 h 74"/>
                  <a:gd name="T2" fmla="*/ 242 w 242"/>
                  <a:gd name="T3" fmla="*/ 34 h 74"/>
                  <a:gd name="T4" fmla="*/ 209 w 242"/>
                  <a:gd name="T5" fmla="*/ 51 h 74"/>
                  <a:gd name="T6" fmla="*/ 177 w 242"/>
                  <a:gd name="T7" fmla="*/ 62 h 74"/>
                  <a:gd name="T8" fmla="*/ 150 w 242"/>
                  <a:gd name="T9" fmla="*/ 71 h 74"/>
                  <a:gd name="T10" fmla="*/ 124 w 242"/>
                  <a:gd name="T11" fmla="*/ 74 h 74"/>
                  <a:gd name="T12" fmla="*/ 102 w 242"/>
                  <a:gd name="T13" fmla="*/ 74 h 74"/>
                  <a:gd name="T14" fmla="*/ 83 w 242"/>
                  <a:gd name="T15" fmla="*/ 71 h 74"/>
                  <a:gd name="T16" fmla="*/ 65 w 242"/>
                  <a:gd name="T17" fmla="*/ 66 h 74"/>
                  <a:gd name="T18" fmla="*/ 50 w 242"/>
                  <a:gd name="T19" fmla="*/ 58 h 74"/>
                  <a:gd name="T20" fmla="*/ 38 w 242"/>
                  <a:gd name="T21" fmla="*/ 50 h 74"/>
                  <a:gd name="T22" fmla="*/ 26 w 242"/>
                  <a:gd name="T23" fmla="*/ 41 h 74"/>
                  <a:gd name="T24" fmla="*/ 18 w 242"/>
                  <a:gd name="T25" fmla="*/ 31 h 74"/>
                  <a:gd name="T26" fmla="*/ 11 w 242"/>
                  <a:gd name="T27" fmla="*/ 21 h 74"/>
                  <a:gd name="T28" fmla="*/ 5 w 242"/>
                  <a:gd name="T29" fmla="*/ 13 h 74"/>
                  <a:gd name="T30" fmla="*/ 2 w 242"/>
                  <a:gd name="T31" fmla="*/ 5 h 74"/>
                  <a:gd name="T32" fmla="*/ 0 w 242"/>
                  <a:gd name="T33"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2" h="74">
                    <a:moveTo>
                      <a:pt x="0" y="0"/>
                    </a:moveTo>
                    <a:lnTo>
                      <a:pt x="242" y="34"/>
                    </a:lnTo>
                    <a:lnTo>
                      <a:pt x="209" y="51"/>
                    </a:lnTo>
                    <a:lnTo>
                      <a:pt x="177" y="62"/>
                    </a:lnTo>
                    <a:lnTo>
                      <a:pt x="150" y="71"/>
                    </a:lnTo>
                    <a:lnTo>
                      <a:pt x="124" y="74"/>
                    </a:lnTo>
                    <a:lnTo>
                      <a:pt x="102" y="74"/>
                    </a:lnTo>
                    <a:lnTo>
                      <a:pt x="83" y="71"/>
                    </a:lnTo>
                    <a:lnTo>
                      <a:pt x="65" y="66"/>
                    </a:lnTo>
                    <a:lnTo>
                      <a:pt x="50" y="58"/>
                    </a:lnTo>
                    <a:lnTo>
                      <a:pt x="38" y="50"/>
                    </a:lnTo>
                    <a:lnTo>
                      <a:pt x="26" y="41"/>
                    </a:lnTo>
                    <a:lnTo>
                      <a:pt x="18" y="31"/>
                    </a:lnTo>
                    <a:lnTo>
                      <a:pt x="11" y="21"/>
                    </a:lnTo>
                    <a:lnTo>
                      <a:pt x="5" y="13"/>
                    </a:lnTo>
                    <a:lnTo>
                      <a:pt x="2" y="5"/>
                    </a:lnTo>
                    <a:lnTo>
                      <a:pt x="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sp>
            <p:nvSpPr>
              <p:cNvPr id="995" name="Freeform 82">
                <a:extLst>
                  <a:ext uri="{FF2B5EF4-FFF2-40B4-BE49-F238E27FC236}">
                    <a16:creationId xmlns:a16="http://schemas.microsoft.com/office/drawing/2014/main" id="{F85EE91A-40BF-BA4B-9227-2A91B616A61F}"/>
                  </a:ext>
                </a:extLst>
              </p:cNvPr>
              <p:cNvSpPr>
                <a:spLocks/>
              </p:cNvSpPr>
              <p:nvPr/>
            </p:nvSpPr>
            <p:spPr bwMode="auto">
              <a:xfrm>
                <a:off x="10877551" y="4369593"/>
                <a:ext cx="444500" cy="304800"/>
              </a:xfrm>
              <a:custGeom>
                <a:avLst/>
                <a:gdLst>
                  <a:gd name="T0" fmla="*/ 76 w 280"/>
                  <a:gd name="T1" fmla="*/ 0 h 192"/>
                  <a:gd name="T2" fmla="*/ 100 w 280"/>
                  <a:gd name="T3" fmla="*/ 1 h 192"/>
                  <a:gd name="T4" fmla="*/ 122 w 280"/>
                  <a:gd name="T5" fmla="*/ 7 h 192"/>
                  <a:gd name="T6" fmla="*/ 144 w 280"/>
                  <a:gd name="T7" fmla="*/ 16 h 192"/>
                  <a:gd name="T8" fmla="*/ 164 w 280"/>
                  <a:gd name="T9" fmla="*/ 28 h 192"/>
                  <a:gd name="T10" fmla="*/ 183 w 280"/>
                  <a:gd name="T11" fmla="*/ 45 h 192"/>
                  <a:gd name="T12" fmla="*/ 201 w 280"/>
                  <a:gd name="T13" fmla="*/ 62 h 192"/>
                  <a:gd name="T14" fmla="*/ 217 w 280"/>
                  <a:gd name="T15" fmla="*/ 80 h 192"/>
                  <a:gd name="T16" fmla="*/ 231 w 280"/>
                  <a:gd name="T17" fmla="*/ 99 h 192"/>
                  <a:gd name="T18" fmla="*/ 243 w 280"/>
                  <a:gd name="T19" fmla="*/ 118 h 192"/>
                  <a:gd name="T20" fmla="*/ 254 w 280"/>
                  <a:gd name="T21" fmla="*/ 136 h 192"/>
                  <a:gd name="T22" fmla="*/ 263 w 280"/>
                  <a:gd name="T23" fmla="*/ 152 h 192"/>
                  <a:gd name="T24" fmla="*/ 270 w 280"/>
                  <a:gd name="T25" fmla="*/ 166 h 192"/>
                  <a:gd name="T26" fmla="*/ 276 w 280"/>
                  <a:gd name="T27" fmla="*/ 176 h 192"/>
                  <a:gd name="T28" fmla="*/ 279 w 280"/>
                  <a:gd name="T29" fmla="*/ 183 h 192"/>
                  <a:gd name="T30" fmla="*/ 280 w 280"/>
                  <a:gd name="T31" fmla="*/ 185 h 192"/>
                  <a:gd name="T32" fmla="*/ 238 w 280"/>
                  <a:gd name="T33" fmla="*/ 191 h 192"/>
                  <a:gd name="T34" fmla="*/ 200 w 280"/>
                  <a:gd name="T35" fmla="*/ 192 h 192"/>
                  <a:gd name="T36" fmla="*/ 166 w 280"/>
                  <a:gd name="T37" fmla="*/ 191 h 192"/>
                  <a:gd name="T38" fmla="*/ 137 w 280"/>
                  <a:gd name="T39" fmla="*/ 188 h 192"/>
                  <a:gd name="T40" fmla="*/ 111 w 280"/>
                  <a:gd name="T41" fmla="*/ 182 h 192"/>
                  <a:gd name="T42" fmla="*/ 89 w 280"/>
                  <a:gd name="T43" fmla="*/ 174 h 192"/>
                  <a:gd name="T44" fmla="*/ 69 w 280"/>
                  <a:gd name="T45" fmla="*/ 164 h 192"/>
                  <a:gd name="T46" fmla="*/ 53 w 280"/>
                  <a:gd name="T47" fmla="*/ 152 h 192"/>
                  <a:gd name="T48" fmla="*/ 39 w 280"/>
                  <a:gd name="T49" fmla="*/ 140 h 192"/>
                  <a:gd name="T50" fmla="*/ 29 w 280"/>
                  <a:gd name="T51" fmla="*/ 127 h 192"/>
                  <a:gd name="T52" fmla="*/ 19 w 280"/>
                  <a:gd name="T53" fmla="*/ 114 h 192"/>
                  <a:gd name="T54" fmla="*/ 13 w 280"/>
                  <a:gd name="T55" fmla="*/ 100 h 192"/>
                  <a:gd name="T56" fmla="*/ 8 w 280"/>
                  <a:gd name="T57" fmla="*/ 87 h 192"/>
                  <a:gd name="T58" fmla="*/ 4 w 280"/>
                  <a:gd name="T59" fmla="*/ 75 h 192"/>
                  <a:gd name="T60" fmla="*/ 2 w 280"/>
                  <a:gd name="T61" fmla="*/ 63 h 192"/>
                  <a:gd name="T62" fmla="*/ 0 w 280"/>
                  <a:gd name="T63" fmla="*/ 53 h 192"/>
                  <a:gd name="T64" fmla="*/ 0 w 280"/>
                  <a:gd name="T65" fmla="*/ 45 h 192"/>
                  <a:gd name="T66" fmla="*/ 0 w 280"/>
                  <a:gd name="T67" fmla="*/ 39 h 192"/>
                  <a:gd name="T68" fmla="*/ 0 w 280"/>
                  <a:gd name="T69" fmla="*/ 34 h 192"/>
                  <a:gd name="T70" fmla="*/ 0 w 280"/>
                  <a:gd name="T71" fmla="*/ 33 h 192"/>
                  <a:gd name="T72" fmla="*/ 26 w 280"/>
                  <a:gd name="T73" fmla="*/ 16 h 192"/>
                  <a:gd name="T74" fmla="*/ 52 w 280"/>
                  <a:gd name="T75" fmla="*/ 4 h 192"/>
                  <a:gd name="T76" fmla="*/ 76 w 280"/>
                  <a:gd name="T77"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80" h="192">
                    <a:moveTo>
                      <a:pt x="76" y="0"/>
                    </a:moveTo>
                    <a:lnTo>
                      <a:pt x="100" y="1"/>
                    </a:lnTo>
                    <a:lnTo>
                      <a:pt x="122" y="7"/>
                    </a:lnTo>
                    <a:lnTo>
                      <a:pt x="144" y="16"/>
                    </a:lnTo>
                    <a:lnTo>
                      <a:pt x="164" y="28"/>
                    </a:lnTo>
                    <a:lnTo>
                      <a:pt x="183" y="45"/>
                    </a:lnTo>
                    <a:lnTo>
                      <a:pt x="201" y="62"/>
                    </a:lnTo>
                    <a:lnTo>
                      <a:pt x="217" y="80"/>
                    </a:lnTo>
                    <a:lnTo>
                      <a:pt x="231" y="99"/>
                    </a:lnTo>
                    <a:lnTo>
                      <a:pt x="243" y="118"/>
                    </a:lnTo>
                    <a:lnTo>
                      <a:pt x="254" y="136"/>
                    </a:lnTo>
                    <a:lnTo>
                      <a:pt x="263" y="152"/>
                    </a:lnTo>
                    <a:lnTo>
                      <a:pt x="270" y="166"/>
                    </a:lnTo>
                    <a:lnTo>
                      <a:pt x="276" y="176"/>
                    </a:lnTo>
                    <a:lnTo>
                      <a:pt x="279" y="183"/>
                    </a:lnTo>
                    <a:lnTo>
                      <a:pt x="280" y="185"/>
                    </a:lnTo>
                    <a:lnTo>
                      <a:pt x="238" y="191"/>
                    </a:lnTo>
                    <a:lnTo>
                      <a:pt x="200" y="192"/>
                    </a:lnTo>
                    <a:lnTo>
                      <a:pt x="166" y="191"/>
                    </a:lnTo>
                    <a:lnTo>
                      <a:pt x="137" y="188"/>
                    </a:lnTo>
                    <a:lnTo>
                      <a:pt x="111" y="182"/>
                    </a:lnTo>
                    <a:lnTo>
                      <a:pt x="89" y="174"/>
                    </a:lnTo>
                    <a:lnTo>
                      <a:pt x="69" y="164"/>
                    </a:lnTo>
                    <a:lnTo>
                      <a:pt x="53" y="152"/>
                    </a:lnTo>
                    <a:lnTo>
                      <a:pt x="39" y="140"/>
                    </a:lnTo>
                    <a:lnTo>
                      <a:pt x="29" y="127"/>
                    </a:lnTo>
                    <a:lnTo>
                      <a:pt x="19" y="114"/>
                    </a:lnTo>
                    <a:lnTo>
                      <a:pt x="13" y="100"/>
                    </a:lnTo>
                    <a:lnTo>
                      <a:pt x="8" y="87"/>
                    </a:lnTo>
                    <a:lnTo>
                      <a:pt x="4" y="75"/>
                    </a:lnTo>
                    <a:lnTo>
                      <a:pt x="2" y="63"/>
                    </a:lnTo>
                    <a:lnTo>
                      <a:pt x="0" y="53"/>
                    </a:lnTo>
                    <a:lnTo>
                      <a:pt x="0" y="45"/>
                    </a:lnTo>
                    <a:lnTo>
                      <a:pt x="0" y="39"/>
                    </a:lnTo>
                    <a:lnTo>
                      <a:pt x="0" y="34"/>
                    </a:lnTo>
                    <a:lnTo>
                      <a:pt x="0" y="33"/>
                    </a:lnTo>
                    <a:lnTo>
                      <a:pt x="26" y="16"/>
                    </a:lnTo>
                    <a:lnTo>
                      <a:pt x="52" y="4"/>
                    </a:lnTo>
                    <a:lnTo>
                      <a:pt x="76"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sp>
            <p:nvSpPr>
              <p:cNvPr id="996" name="Freeform 83">
                <a:extLst>
                  <a:ext uri="{FF2B5EF4-FFF2-40B4-BE49-F238E27FC236}">
                    <a16:creationId xmlns:a16="http://schemas.microsoft.com/office/drawing/2014/main" id="{7A15A097-521D-7446-A0F3-8B6BCCADD3C3}"/>
                  </a:ext>
                </a:extLst>
              </p:cNvPr>
              <p:cNvSpPr>
                <a:spLocks/>
              </p:cNvSpPr>
              <p:nvPr/>
            </p:nvSpPr>
            <p:spPr bwMode="auto">
              <a:xfrm>
                <a:off x="10875963" y="4429918"/>
                <a:ext cx="441325" cy="244475"/>
              </a:xfrm>
              <a:custGeom>
                <a:avLst/>
                <a:gdLst>
                  <a:gd name="T0" fmla="*/ 0 w 278"/>
                  <a:gd name="T1" fmla="*/ 0 h 154"/>
                  <a:gd name="T2" fmla="*/ 278 w 278"/>
                  <a:gd name="T3" fmla="*/ 149 h 154"/>
                  <a:gd name="T4" fmla="*/ 235 w 278"/>
                  <a:gd name="T5" fmla="*/ 153 h 154"/>
                  <a:gd name="T6" fmla="*/ 197 w 278"/>
                  <a:gd name="T7" fmla="*/ 154 h 154"/>
                  <a:gd name="T8" fmla="*/ 164 w 278"/>
                  <a:gd name="T9" fmla="*/ 153 h 154"/>
                  <a:gd name="T10" fmla="*/ 134 w 278"/>
                  <a:gd name="T11" fmla="*/ 150 h 154"/>
                  <a:gd name="T12" fmla="*/ 108 w 278"/>
                  <a:gd name="T13" fmla="*/ 143 h 154"/>
                  <a:gd name="T14" fmla="*/ 85 w 278"/>
                  <a:gd name="T15" fmla="*/ 135 h 154"/>
                  <a:gd name="T16" fmla="*/ 67 w 278"/>
                  <a:gd name="T17" fmla="*/ 124 h 154"/>
                  <a:gd name="T18" fmla="*/ 50 w 278"/>
                  <a:gd name="T19" fmla="*/ 113 h 154"/>
                  <a:gd name="T20" fmla="*/ 37 w 278"/>
                  <a:gd name="T21" fmla="*/ 100 h 154"/>
                  <a:gd name="T22" fmla="*/ 26 w 278"/>
                  <a:gd name="T23" fmla="*/ 87 h 154"/>
                  <a:gd name="T24" fmla="*/ 17 w 278"/>
                  <a:gd name="T25" fmla="*/ 75 h 154"/>
                  <a:gd name="T26" fmla="*/ 10 w 278"/>
                  <a:gd name="T27" fmla="*/ 61 h 154"/>
                  <a:gd name="T28" fmla="*/ 5 w 278"/>
                  <a:gd name="T29" fmla="*/ 48 h 154"/>
                  <a:gd name="T30" fmla="*/ 2 w 278"/>
                  <a:gd name="T31" fmla="*/ 35 h 154"/>
                  <a:gd name="T32" fmla="*/ 1 w 278"/>
                  <a:gd name="T33" fmla="*/ 24 h 154"/>
                  <a:gd name="T34" fmla="*/ 0 w 278"/>
                  <a:gd name="T35" fmla="*/ 14 h 154"/>
                  <a:gd name="T36" fmla="*/ 0 w 278"/>
                  <a:gd name="T37" fmla="*/ 5 h 154"/>
                  <a:gd name="T38" fmla="*/ 0 w 278"/>
                  <a:gd name="T39"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8" h="154">
                    <a:moveTo>
                      <a:pt x="0" y="0"/>
                    </a:moveTo>
                    <a:lnTo>
                      <a:pt x="278" y="149"/>
                    </a:lnTo>
                    <a:lnTo>
                      <a:pt x="235" y="153"/>
                    </a:lnTo>
                    <a:lnTo>
                      <a:pt x="197" y="154"/>
                    </a:lnTo>
                    <a:lnTo>
                      <a:pt x="164" y="153"/>
                    </a:lnTo>
                    <a:lnTo>
                      <a:pt x="134" y="150"/>
                    </a:lnTo>
                    <a:lnTo>
                      <a:pt x="108" y="143"/>
                    </a:lnTo>
                    <a:lnTo>
                      <a:pt x="85" y="135"/>
                    </a:lnTo>
                    <a:lnTo>
                      <a:pt x="67" y="124"/>
                    </a:lnTo>
                    <a:lnTo>
                      <a:pt x="50" y="113"/>
                    </a:lnTo>
                    <a:lnTo>
                      <a:pt x="37" y="100"/>
                    </a:lnTo>
                    <a:lnTo>
                      <a:pt x="26" y="87"/>
                    </a:lnTo>
                    <a:lnTo>
                      <a:pt x="17" y="75"/>
                    </a:lnTo>
                    <a:lnTo>
                      <a:pt x="10" y="61"/>
                    </a:lnTo>
                    <a:lnTo>
                      <a:pt x="5" y="48"/>
                    </a:lnTo>
                    <a:lnTo>
                      <a:pt x="2" y="35"/>
                    </a:lnTo>
                    <a:lnTo>
                      <a:pt x="1" y="24"/>
                    </a:lnTo>
                    <a:lnTo>
                      <a:pt x="0" y="14"/>
                    </a:lnTo>
                    <a:lnTo>
                      <a:pt x="0" y="5"/>
                    </a:lnTo>
                    <a:lnTo>
                      <a:pt x="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sp>
            <p:nvSpPr>
              <p:cNvPr id="997" name="Freeform 84">
                <a:extLst>
                  <a:ext uri="{FF2B5EF4-FFF2-40B4-BE49-F238E27FC236}">
                    <a16:creationId xmlns:a16="http://schemas.microsoft.com/office/drawing/2014/main" id="{8A67BCD8-87CB-0745-A5A7-7F95E0FCC0EE}"/>
                  </a:ext>
                </a:extLst>
              </p:cNvPr>
              <p:cNvSpPr>
                <a:spLocks/>
              </p:cNvSpPr>
              <p:nvPr/>
            </p:nvSpPr>
            <p:spPr bwMode="auto">
              <a:xfrm>
                <a:off x="10669588" y="3240881"/>
                <a:ext cx="293688" cy="274638"/>
              </a:xfrm>
              <a:custGeom>
                <a:avLst/>
                <a:gdLst>
                  <a:gd name="T0" fmla="*/ 117 w 185"/>
                  <a:gd name="T1" fmla="*/ 0 h 173"/>
                  <a:gd name="T2" fmla="*/ 131 w 185"/>
                  <a:gd name="T3" fmla="*/ 2 h 173"/>
                  <a:gd name="T4" fmla="*/ 142 w 185"/>
                  <a:gd name="T5" fmla="*/ 8 h 173"/>
                  <a:gd name="T6" fmla="*/ 153 w 185"/>
                  <a:gd name="T7" fmla="*/ 16 h 173"/>
                  <a:gd name="T8" fmla="*/ 161 w 185"/>
                  <a:gd name="T9" fmla="*/ 26 h 173"/>
                  <a:gd name="T10" fmla="*/ 168 w 185"/>
                  <a:gd name="T11" fmla="*/ 39 h 173"/>
                  <a:gd name="T12" fmla="*/ 172 w 185"/>
                  <a:gd name="T13" fmla="*/ 53 h 173"/>
                  <a:gd name="T14" fmla="*/ 177 w 185"/>
                  <a:gd name="T15" fmla="*/ 68 h 173"/>
                  <a:gd name="T16" fmla="*/ 180 w 185"/>
                  <a:gd name="T17" fmla="*/ 83 h 173"/>
                  <a:gd name="T18" fmla="*/ 183 w 185"/>
                  <a:gd name="T19" fmla="*/ 99 h 173"/>
                  <a:gd name="T20" fmla="*/ 184 w 185"/>
                  <a:gd name="T21" fmla="*/ 114 h 173"/>
                  <a:gd name="T22" fmla="*/ 185 w 185"/>
                  <a:gd name="T23" fmla="*/ 128 h 173"/>
                  <a:gd name="T24" fmla="*/ 185 w 185"/>
                  <a:gd name="T25" fmla="*/ 141 h 173"/>
                  <a:gd name="T26" fmla="*/ 185 w 185"/>
                  <a:gd name="T27" fmla="*/ 151 h 173"/>
                  <a:gd name="T28" fmla="*/ 185 w 185"/>
                  <a:gd name="T29" fmla="*/ 159 h 173"/>
                  <a:gd name="T30" fmla="*/ 185 w 185"/>
                  <a:gd name="T31" fmla="*/ 164 h 173"/>
                  <a:gd name="T32" fmla="*/ 185 w 185"/>
                  <a:gd name="T33" fmla="*/ 166 h 173"/>
                  <a:gd name="T34" fmla="*/ 145 w 185"/>
                  <a:gd name="T35" fmla="*/ 171 h 173"/>
                  <a:gd name="T36" fmla="*/ 111 w 185"/>
                  <a:gd name="T37" fmla="*/ 173 h 173"/>
                  <a:gd name="T38" fmla="*/ 83 w 185"/>
                  <a:gd name="T39" fmla="*/ 173 h 173"/>
                  <a:gd name="T40" fmla="*/ 59 w 185"/>
                  <a:gd name="T41" fmla="*/ 171 h 173"/>
                  <a:gd name="T42" fmla="*/ 41 w 185"/>
                  <a:gd name="T43" fmla="*/ 167 h 173"/>
                  <a:gd name="T44" fmla="*/ 26 w 185"/>
                  <a:gd name="T45" fmla="*/ 160 h 173"/>
                  <a:gd name="T46" fmla="*/ 15 w 185"/>
                  <a:gd name="T47" fmla="*/ 153 h 173"/>
                  <a:gd name="T48" fmla="*/ 7 w 185"/>
                  <a:gd name="T49" fmla="*/ 144 h 173"/>
                  <a:gd name="T50" fmla="*/ 3 w 185"/>
                  <a:gd name="T51" fmla="*/ 134 h 173"/>
                  <a:gd name="T52" fmla="*/ 0 w 185"/>
                  <a:gd name="T53" fmla="*/ 123 h 173"/>
                  <a:gd name="T54" fmla="*/ 1 w 185"/>
                  <a:gd name="T55" fmla="*/ 113 h 173"/>
                  <a:gd name="T56" fmla="*/ 4 w 185"/>
                  <a:gd name="T57" fmla="*/ 101 h 173"/>
                  <a:gd name="T58" fmla="*/ 7 w 185"/>
                  <a:gd name="T59" fmla="*/ 90 h 173"/>
                  <a:gd name="T60" fmla="*/ 12 w 185"/>
                  <a:gd name="T61" fmla="*/ 79 h 173"/>
                  <a:gd name="T62" fmla="*/ 16 w 185"/>
                  <a:gd name="T63" fmla="*/ 69 h 173"/>
                  <a:gd name="T64" fmla="*/ 22 w 185"/>
                  <a:gd name="T65" fmla="*/ 60 h 173"/>
                  <a:gd name="T66" fmla="*/ 28 w 185"/>
                  <a:gd name="T67" fmla="*/ 52 h 173"/>
                  <a:gd name="T68" fmla="*/ 33 w 185"/>
                  <a:gd name="T69" fmla="*/ 45 h 173"/>
                  <a:gd name="T70" fmla="*/ 36 w 185"/>
                  <a:gd name="T71" fmla="*/ 40 h 173"/>
                  <a:gd name="T72" fmla="*/ 38 w 185"/>
                  <a:gd name="T73" fmla="*/ 37 h 173"/>
                  <a:gd name="T74" fmla="*/ 40 w 185"/>
                  <a:gd name="T75" fmla="*/ 36 h 173"/>
                  <a:gd name="T76" fmla="*/ 63 w 185"/>
                  <a:gd name="T77" fmla="*/ 19 h 173"/>
                  <a:gd name="T78" fmla="*/ 83 w 185"/>
                  <a:gd name="T79" fmla="*/ 8 h 173"/>
                  <a:gd name="T80" fmla="*/ 101 w 185"/>
                  <a:gd name="T81" fmla="*/ 2 h 173"/>
                  <a:gd name="T82" fmla="*/ 117 w 185"/>
                  <a:gd name="T83"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5" h="173">
                    <a:moveTo>
                      <a:pt x="117" y="0"/>
                    </a:moveTo>
                    <a:lnTo>
                      <a:pt x="131" y="2"/>
                    </a:lnTo>
                    <a:lnTo>
                      <a:pt x="142" y="8"/>
                    </a:lnTo>
                    <a:lnTo>
                      <a:pt x="153" y="16"/>
                    </a:lnTo>
                    <a:lnTo>
                      <a:pt x="161" y="26"/>
                    </a:lnTo>
                    <a:lnTo>
                      <a:pt x="168" y="39"/>
                    </a:lnTo>
                    <a:lnTo>
                      <a:pt x="172" y="53"/>
                    </a:lnTo>
                    <a:lnTo>
                      <a:pt x="177" y="68"/>
                    </a:lnTo>
                    <a:lnTo>
                      <a:pt x="180" y="83"/>
                    </a:lnTo>
                    <a:lnTo>
                      <a:pt x="183" y="99"/>
                    </a:lnTo>
                    <a:lnTo>
                      <a:pt x="184" y="114"/>
                    </a:lnTo>
                    <a:lnTo>
                      <a:pt x="185" y="128"/>
                    </a:lnTo>
                    <a:lnTo>
                      <a:pt x="185" y="141"/>
                    </a:lnTo>
                    <a:lnTo>
                      <a:pt x="185" y="151"/>
                    </a:lnTo>
                    <a:lnTo>
                      <a:pt x="185" y="159"/>
                    </a:lnTo>
                    <a:lnTo>
                      <a:pt x="185" y="164"/>
                    </a:lnTo>
                    <a:lnTo>
                      <a:pt x="185" y="166"/>
                    </a:lnTo>
                    <a:lnTo>
                      <a:pt x="145" y="171"/>
                    </a:lnTo>
                    <a:lnTo>
                      <a:pt x="111" y="173"/>
                    </a:lnTo>
                    <a:lnTo>
                      <a:pt x="83" y="173"/>
                    </a:lnTo>
                    <a:lnTo>
                      <a:pt x="59" y="171"/>
                    </a:lnTo>
                    <a:lnTo>
                      <a:pt x="41" y="167"/>
                    </a:lnTo>
                    <a:lnTo>
                      <a:pt x="26" y="160"/>
                    </a:lnTo>
                    <a:lnTo>
                      <a:pt x="15" y="153"/>
                    </a:lnTo>
                    <a:lnTo>
                      <a:pt x="7" y="144"/>
                    </a:lnTo>
                    <a:lnTo>
                      <a:pt x="3" y="134"/>
                    </a:lnTo>
                    <a:lnTo>
                      <a:pt x="0" y="123"/>
                    </a:lnTo>
                    <a:lnTo>
                      <a:pt x="1" y="113"/>
                    </a:lnTo>
                    <a:lnTo>
                      <a:pt x="4" y="101"/>
                    </a:lnTo>
                    <a:lnTo>
                      <a:pt x="7" y="90"/>
                    </a:lnTo>
                    <a:lnTo>
                      <a:pt x="12" y="79"/>
                    </a:lnTo>
                    <a:lnTo>
                      <a:pt x="16" y="69"/>
                    </a:lnTo>
                    <a:lnTo>
                      <a:pt x="22" y="60"/>
                    </a:lnTo>
                    <a:lnTo>
                      <a:pt x="28" y="52"/>
                    </a:lnTo>
                    <a:lnTo>
                      <a:pt x="33" y="45"/>
                    </a:lnTo>
                    <a:lnTo>
                      <a:pt x="36" y="40"/>
                    </a:lnTo>
                    <a:lnTo>
                      <a:pt x="38" y="37"/>
                    </a:lnTo>
                    <a:lnTo>
                      <a:pt x="40" y="36"/>
                    </a:lnTo>
                    <a:lnTo>
                      <a:pt x="63" y="19"/>
                    </a:lnTo>
                    <a:lnTo>
                      <a:pt x="83" y="8"/>
                    </a:lnTo>
                    <a:lnTo>
                      <a:pt x="101" y="2"/>
                    </a:lnTo>
                    <a:lnTo>
                      <a:pt x="117"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sp>
            <p:nvSpPr>
              <p:cNvPr id="998" name="Freeform 85">
                <a:extLst>
                  <a:ext uri="{FF2B5EF4-FFF2-40B4-BE49-F238E27FC236}">
                    <a16:creationId xmlns:a16="http://schemas.microsoft.com/office/drawing/2014/main" id="{B63FEA2C-30B4-9048-AF1C-7E130B0C6F41}"/>
                  </a:ext>
                </a:extLst>
              </p:cNvPr>
              <p:cNvSpPr>
                <a:spLocks/>
              </p:cNvSpPr>
              <p:nvPr/>
            </p:nvSpPr>
            <p:spPr bwMode="auto">
              <a:xfrm>
                <a:off x="10682288" y="3304381"/>
                <a:ext cx="276225" cy="212725"/>
              </a:xfrm>
              <a:custGeom>
                <a:avLst/>
                <a:gdLst>
                  <a:gd name="T0" fmla="*/ 32 w 174"/>
                  <a:gd name="T1" fmla="*/ 0 h 134"/>
                  <a:gd name="T2" fmla="*/ 174 w 174"/>
                  <a:gd name="T3" fmla="*/ 126 h 134"/>
                  <a:gd name="T4" fmla="*/ 136 w 174"/>
                  <a:gd name="T5" fmla="*/ 131 h 134"/>
                  <a:gd name="T6" fmla="*/ 104 w 174"/>
                  <a:gd name="T7" fmla="*/ 133 h 134"/>
                  <a:gd name="T8" fmla="*/ 78 w 174"/>
                  <a:gd name="T9" fmla="*/ 134 h 134"/>
                  <a:gd name="T10" fmla="*/ 55 w 174"/>
                  <a:gd name="T11" fmla="*/ 132 h 134"/>
                  <a:gd name="T12" fmla="*/ 37 w 174"/>
                  <a:gd name="T13" fmla="*/ 128 h 134"/>
                  <a:gd name="T14" fmla="*/ 23 w 174"/>
                  <a:gd name="T15" fmla="*/ 123 h 134"/>
                  <a:gd name="T16" fmla="*/ 13 w 174"/>
                  <a:gd name="T17" fmla="*/ 116 h 134"/>
                  <a:gd name="T18" fmla="*/ 6 w 174"/>
                  <a:gd name="T19" fmla="*/ 109 h 134"/>
                  <a:gd name="T20" fmla="*/ 2 w 174"/>
                  <a:gd name="T21" fmla="*/ 99 h 134"/>
                  <a:gd name="T22" fmla="*/ 0 w 174"/>
                  <a:gd name="T23" fmla="*/ 90 h 134"/>
                  <a:gd name="T24" fmla="*/ 0 w 174"/>
                  <a:gd name="T25" fmla="*/ 80 h 134"/>
                  <a:gd name="T26" fmla="*/ 2 w 174"/>
                  <a:gd name="T27" fmla="*/ 69 h 134"/>
                  <a:gd name="T28" fmla="*/ 5 w 174"/>
                  <a:gd name="T29" fmla="*/ 59 h 134"/>
                  <a:gd name="T30" fmla="*/ 10 w 174"/>
                  <a:gd name="T31" fmla="*/ 49 h 134"/>
                  <a:gd name="T32" fmla="*/ 14 w 174"/>
                  <a:gd name="T33" fmla="*/ 38 h 134"/>
                  <a:gd name="T34" fmla="*/ 19 w 174"/>
                  <a:gd name="T35" fmla="*/ 29 h 134"/>
                  <a:gd name="T36" fmla="*/ 22 w 174"/>
                  <a:gd name="T37" fmla="*/ 20 h 134"/>
                  <a:gd name="T38" fmla="*/ 27 w 174"/>
                  <a:gd name="T39" fmla="*/ 12 h 134"/>
                  <a:gd name="T40" fmla="*/ 29 w 174"/>
                  <a:gd name="T41" fmla="*/ 5 h 134"/>
                  <a:gd name="T42" fmla="*/ 32 w 174"/>
                  <a:gd name="T43"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4" h="134">
                    <a:moveTo>
                      <a:pt x="32" y="0"/>
                    </a:moveTo>
                    <a:lnTo>
                      <a:pt x="174" y="126"/>
                    </a:lnTo>
                    <a:lnTo>
                      <a:pt x="136" y="131"/>
                    </a:lnTo>
                    <a:lnTo>
                      <a:pt x="104" y="133"/>
                    </a:lnTo>
                    <a:lnTo>
                      <a:pt x="78" y="134"/>
                    </a:lnTo>
                    <a:lnTo>
                      <a:pt x="55" y="132"/>
                    </a:lnTo>
                    <a:lnTo>
                      <a:pt x="37" y="128"/>
                    </a:lnTo>
                    <a:lnTo>
                      <a:pt x="23" y="123"/>
                    </a:lnTo>
                    <a:lnTo>
                      <a:pt x="13" y="116"/>
                    </a:lnTo>
                    <a:lnTo>
                      <a:pt x="6" y="109"/>
                    </a:lnTo>
                    <a:lnTo>
                      <a:pt x="2" y="99"/>
                    </a:lnTo>
                    <a:lnTo>
                      <a:pt x="0" y="90"/>
                    </a:lnTo>
                    <a:lnTo>
                      <a:pt x="0" y="80"/>
                    </a:lnTo>
                    <a:lnTo>
                      <a:pt x="2" y="69"/>
                    </a:lnTo>
                    <a:lnTo>
                      <a:pt x="5" y="59"/>
                    </a:lnTo>
                    <a:lnTo>
                      <a:pt x="10" y="49"/>
                    </a:lnTo>
                    <a:lnTo>
                      <a:pt x="14" y="38"/>
                    </a:lnTo>
                    <a:lnTo>
                      <a:pt x="19" y="29"/>
                    </a:lnTo>
                    <a:lnTo>
                      <a:pt x="22" y="20"/>
                    </a:lnTo>
                    <a:lnTo>
                      <a:pt x="27" y="12"/>
                    </a:lnTo>
                    <a:lnTo>
                      <a:pt x="29" y="5"/>
                    </a:lnTo>
                    <a:lnTo>
                      <a:pt x="32"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sp>
            <p:nvSpPr>
              <p:cNvPr id="999" name="Freeform 86">
                <a:extLst>
                  <a:ext uri="{FF2B5EF4-FFF2-40B4-BE49-F238E27FC236}">
                    <a16:creationId xmlns:a16="http://schemas.microsoft.com/office/drawing/2014/main" id="{F714FADA-F2B9-C84C-BBFD-06F9331ACDF1}"/>
                  </a:ext>
                </a:extLst>
              </p:cNvPr>
              <p:cNvSpPr>
                <a:spLocks/>
              </p:cNvSpPr>
              <p:nvPr/>
            </p:nvSpPr>
            <p:spPr bwMode="auto">
              <a:xfrm>
                <a:off x="10174288" y="2186781"/>
                <a:ext cx="233363" cy="279400"/>
              </a:xfrm>
              <a:custGeom>
                <a:avLst/>
                <a:gdLst>
                  <a:gd name="T0" fmla="*/ 3 w 147"/>
                  <a:gd name="T1" fmla="*/ 0 h 176"/>
                  <a:gd name="T2" fmla="*/ 40 w 147"/>
                  <a:gd name="T3" fmla="*/ 21 h 176"/>
                  <a:gd name="T4" fmla="*/ 71 w 147"/>
                  <a:gd name="T5" fmla="*/ 41 h 176"/>
                  <a:gd name="T6" fmla="*/ 96 w 147"/>
                  <a:gd name="T7" fmla="*/ 59 h 176"/>
                  <a:gd name="T8" fmla="*/ 115 w 147"/>
                  <a:gd name="T9" fmla="*/ 78 h 176"/>
                  <a:gd name="T10" fmla="*/ 129 w 147"/>
                  <a:gd name="T11" fmla="*/ 94 h 176"/>
                  <a:gd name="T12" fmla="*/ 138 w 147"/>
                  <a:gd name="T13" fmla="*/ 109 h 176"/>
                  <a:gd name="T14" fmla="*/ 144 w 147"/>
                  <a:gd name="T15" fmla="*/ 121 h 176"/>
                  <a:gd name="T16" fmla="*/ 147 w 147"/>
                  <a:gd name="T17" fmla="*/ 134 h 176"/>
                  <a:gd name="T18" fmla="*/ 147 w 147"/>
                  <a:gd name="T19" fmla="*/ 145 h 176"/>
                  <a:gd name="T20" fmla="*/ 145 w 147"/>
                  <a:gd name="T21" fmla="*/ 154 h 176"/>
                  <a:gd name="T22" fmla="*/ 143 w 147"/>
                  <a:gd name="T23" fmla="*/ 162 h 176"/>
                  <a:gd name="T24" fmla="*/ 139 w 147"/>
                  <a:gd name="T25" fmla="*/ 168 h 176"/>
                  <a:gd name="T26" fmla="*/ 136 w 147"/>
                  <a:gd name="T27" fmla="*/ 172 h 176"/>
                  <a:gd name="T28" fmla="*/ 133 w 147"/>
                  <a:gd name="T29" fmla="*/ 175 h 176"/>
                  <a:gd name="T30" fmla="*/ 133 w 147"/>
                  <a:gd name="T31" fmla="*/ 176 h 176"/>
                  <a:gd name="T32" fmla="*/ 106 w 147"/>
                  <a:gd name="T33" fmla="*/ 176 h 176"/>
                  <a:gd name="T34" fmla="*/ 81 w 147"/>
                  <a:gd name="T35" fmla="*/ 171 h 176"/>
                  <a:gd name="T36" fmla="*/ 62 w 147"/>
                  <a:gd name="T37" fmla="*/ 163 h 176"/>
                  <a:gd name="T38" fmla="*/ 46 w 147"/>
                  <a:gd name="T39" fmla="*/ 153 h 176"/>
                  <a:gd name="T40" fmla="*/ 33 w 147"/>
                  <a:gd name="T41" fmla="*/ 140 h 176"/>
                  <a:gd name="T42" fmla="*/ 22 w 147"/>
                  <a:gd name="T43" fmla="*/ 125 h 176"/>
                  <a:gd name="T44" fmla="*/ 14 w 147"/>
                  <a:gd name="T45" fmla="*/ 109 h 176"/>
                  <a:gd name="T46" fmla="*/ 9 w 147"/>
                  <a:gd name="T47" fmla="*/ 91 h 176"/>
                  <a:gd name="T48" fmla="*/ 4 w 147"/>
                  <a:gd name="T49" fmla="*/ 75 h 176"/>
                  <a:gd name="T50" fmla="*/ 2 w 147"/>
                  <a:gd name="T51" fmla="*/ 58 h 176"/>
                  <a:gd name="T52" fmla="*/ 0 w 147"/>
                  <a:gd name="T53" fmla="*/ 43 h 176"/>
                  <a:gd name="T54" fmla="*/ 0 w 147"/>
                  <a:gd name="T55" fmla="*/ 29 h 176"/>
                  <a:gd name="T56" fmla="*/ 0 w 147"/>
                  <a:gd name="T57" fmla="*/ 18 h 176"/>
                  <a:gd name="T58" fmla="*/ 2 w 147"/>
                  <a:gd name="T59" fmla="*/ 8 h 176"/>
                  <a:gd name="T60" fmla="*/ 2 w 147"/>
                  <a:gd name="T61" fmla="*/ 3 h 176"/>
                  <a:gd name="T62" fmla="*/ 3 w 147"/>
                  <a:gd name="T63"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7" h="176">
                    <a:moveTo>
                      <a:pt x="3" y="0"/>
                    </a:moveTo>
                    <a:lnTo>
                      <a:pt x="40" y="21"/>
                    </a:lnTo>
                    <a:lnTo>
                      <a:pt x="71" y="41"/>
                    </a:lnTo>
                    <a:lnTo>
                      <a:pt x="96" y="59"/>
                    </a:lnTo>
                    <a:lnTo>
                      <a:pt x="115" y="78"/>
                    </a:lnTo>
                    <a:lnTo>
                      <a:pt x="129" y="94"/>
                    </a:lnTo>
                    <a:lnTo>
                      <a:pt x="138" y="109"/>
                    </a:lnTo>
                    <a:lnTo>
                      <a:pt x="144" y="121"/>
                    </a:lnTo>
                    <a:lnTo>
                      <a:pt x="147" y="134"/>
                    </a:lnTo>
                    <a:lnTo>
                      <a:pt x="147" y="145"/>
                    </a:lnTo>
                    <a:lnTo>
                      <a:pt x="145" y="154"/>
                    </a:lnTo>
                    <a:lnTo>
                      <a:pt x="143" y="162"/>
                    </a:lnTo>
                    <a:lnTo>
                      <a:pt x="139" y="168"/>
                    </a:lnTo>
                    <a:lnTo>
                      <a:pt x="136" y="172"/>
                    </a:lnTo>
                    <a:lnTo>
                      <a:pt x="133" y="175"/>
                    </a:lnTo>
                    <a:lnTo>
                      <a:pt x="133" y="176"/>
                    </a:lnTo>
                    <a:lnTo>
                      <a:pt x="106" y="176"/>
                    </a:lnTo>
                    <a:lnTo>
                      <a:pt x="81" y="171"/>
                    </a:lnTo>
                    <a:lnTo>
                      <a:pt x="62" y="163"/>
                    </a:lnTo>
                    <a:lnTo>
                      <a:pt x="46" y="153"/>
                    </a:lnTo>
                    <a:lnTo>
                      <a:pt x="33" y="140"/>
                    </a:lnTo>
                    <a:lnTo>
                      <a:pt x="22" y="125"/>
                    </a:lnTo>
                    <a:lnTo>
                      <a:pt x="14" y="109"/>
                    </a:lnTo>
                    <a:lnTo>
                      <a:pt x="9" y="91"/>
                    </a:lnTo>
                    <a:lnTo>
                      <a:pt x="4" y="75"/>
                    </a:lnTo>
                    <a:lnTo>
                      <a:pt x="2" y="58"/>
                    </a:lnTo>
                    <a:lnTo>
                      <a:pt x="0" y="43"/>
                    </a:lnTo>
                    <a:lnTo>
                      <a:pt x="0" y="29"/>
                    </a:lnTo>
                    <a:lnTo>
                      <a:pt x="0" y="18"/>
                    </a:lnTo>
                    <a:lnTo>
                      <a:pt x="2" y="8"/>
                    </a:lnTo>
                    <a:lnTo>
                      <a:pt x="2" y="3"/>
                    </a:lnTo>
                    <a:lnTo>
                      <a:pt x="3"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sp>
            <p:nvSpPr>
              <p:cNvPr id="1000" name="Freeform 87">
                <a:extLst>
                  <a:ext uri="{FF2B5EF4-FFF2-40B4-BE49-F238E27FC236}">
                    <a16:creationId xmlns:a16="http://schemas.microsoft.com/office/drawing/2014/main" id="{0849BDE7-2712-4C4E-9C81-CBB11590EFBC}"/>
                  </a:ext>
                </a:extLst>
              </p:cNvPr>
              <p:cNvSpPr>
                <a:spLocks/>
              </p:cNvSpPr>
              <p:nvPr/>
            </p:nvSpPr>
            <p:spPr bwMode="auto">
              <a:xfrm>
                <a:off x="10182226" y="2188368"/>
                <a:ext cx="231775" cy="273050"/>
              </a:xfrm>
              <a:custGeom>
                <a:avLst/>
                <a:gdLst>
                  <a:gd name="T0" fmla="*/ 0 w 146"/>
                  <a:gd name="T1" fmla="*/ 0 h 172"/>
                  <a:gd name="T2" fmla="*/ 36 w 146"/>
                  <a:gd name="T3" fmla="*/ 21 h 172"/>
                  <a:gd name="T4" fmla="*/ 67 w 146"/>
                  <a:gd name="T5" fmla="*/ 40 h 172"/>
                  <a:gd name="T6" fmla="*/ 91 w 146"/>
                  <a:gd name="T7" fmla="*/ 57 h 172"/>
                  <a:gd name="T8" fmla="*/ 110 w 146"/>
                  <a:gd name="T9" fmla="*/ 74 h 172"/>
                  <a:gd name="T10" fmla="*/ 125 w 146"/>
                  <a:gd name="T11" fmla="*/ 89 h 172"/>
                  <a:gd name="T12" fmla="*/ 135 w 146"/>
                  <a:gd name="T13" fmla="*/ 103 h 172"/>
                  <a:gd name="T14" fmla="*/ 141 w 146"/>
                  <a:gd name="T15" fmla="*/ 116 h 172"/>
                  <a:gd name="T16" fmla="*/ 144 w 146"/>
                  <a:gd name="T17" fmla="*/ 127 h 172"/>
                  <a:gd name="T18" fmla="*/ 146 w 146"/>
                  <a:gd name="T19" fmla="*/ 138 h 172"/>
                  <a:gd name="T20" fmla="*/ 144 w 146"/>
                  <a:gd name="T21" fmla="*/ 147 h 172"/>
                  <a:gd name="T22" fmla="*/ 142 w 146"/>
                  <a:gd name="T23" fmla="*/ 155 h 172"/>
                  <a:gd name="T24" fmla="*/ 138 w 146"/>
                  <a:gd name="T25" fmla="*/ 162 h 172"/>
                  <a:gd name="T26" fmla="*/ 134 w 146"/>
                  <a:gd name="T27" fmla="*/ 168 h 172"/>
                  <a:gd name="T28" fmla="*/ 131 w 146"/>
                  <a:gd name="T29" fmla="*/ 172 h 172"/>
                  <a:gd name="T30" fmla="*/ 0 w 146"/>
                  <a:gd name="T31"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6" h="172">
                    <a:moveTo>
                      <a:pt x="0" y="0"/>
                    </a:moveTo>
                    <a:lnTo>
                      <a:pt x="36" y="21"/>
                    </a:lnTo>
                    <a:lnTo>
                      <a:pt x="67" y="40"/>
                    </a:lnTo>
                    <a:lnTo>
                      <a:pt x="91" y="57"/>
                    </a:lnTo>
                    <a:lnTo>
                      <a:pt x="110" y="74"/>
                    </a:lnTo>
                    <a:lnTo>
                      <a:pt x="125" y="89"/>
                    </a:lnTo>
                    <a:lnTo>
                      <a:pt x="135" y="103"/>
                    </a:lnTo>
                    <a:lnTo>
                      <a:pt x="141" y="116"/>
                    </a:lnTo>
                    <a:lnTo>
                      <a:pt x="144" y="127"/>
                    </a:lnTo>
                    <a:lnTo>
                      <a:pt x="146" y="138"/>
                    </a:lnTo>
                    <a:lnTo>
                      <a:pt x="144" y="147"/>
                    </a:lnTo>
                    <a:lnTo>
                      <a:pt x="142" y="155"/>
                    </a:lnTo>
                    <a:lnTo>
                      <a:pt x="138" y="162"/>
                    </a:lnTo>
                    <a:lnTo>
                      <a:pt x="134" y="168"/>
                    </a:lnTo>
                    <a:lnTo>
                      <a:pt x="131" y="172"/>
                    </a:lnTo>
                    <a:lnTo>
                      <a:pt x="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sp>
            <p:nvSpPr>
              <p:cNvPr id="1001" name="Freeform 88">
                <a:extLst>
                  <a:ext uri="{FF2B5EF4-FFF2-40B4-BE49-F238E27FC236}">
                    <a16:creationId xmlns:a16="http://schemas.microsoft.com/office/drawing/2014/main" id="{01EB2E89-C0BD-3444-8C19-2E99994804DF}"/>
                  </a:ext>
                </a:extLst>
              </p:cNvPr>
              <p:cNvSpPr>
                <a:spLocks/>
              </p:cNvSpPr>
              <p:nvPr/>
            </p:nvSpPr>
            <p:spPr bwMode="auto">
              <a:xfrm>
                <a:off x="10206038" y="5285581"/>
                <a:ext cx="317500" cy="158750"/>
              </a:xfrm>
              <a:custGeom>
                <a:avLst/>
                <a:gdLst>
                  <a:gd name="T0" fmla="*/ 99 w 200"/>
                  <a:gd name="T1" fmla="*/ 0 h 100"/>
                  <a:gd name="T2" fmla="*/ 126 w 200"/>
                  <a:gd name="T3" fmla="*/ 3 h 100"/>
                  <a:gd name="T4" fmla="*/ 150 w 200"/>
                  <a:gd name="T5" fmla="*/ 13 h 100"/>
                  <a:gd name="T6" fmla="*/ 171 w 200"/>
                  <a:gd name="T7" fmla="*/ 28 h 100"/>
                  <a:gd name="T8" fmla="*/ 186 w 200"/>
                  <a:gd name="T9" fmla="*/ 49 h 100"/>
                  <a:gd name="T10" fmla="*/ 196 w 200"/>
                  <a:gd name="T11" fmla="*/ 73 h 100"/>
                  <a:gd name="T12" fmla="*/ 200 w 200"/>
                  <a:gd name="T13" fmla="*/ 100 h 100"/>
                  <a:gd name="T14" fmla="*/ 0 w 200"/>
                  <a:gd name="T15" fmla="*/ 100 h 100"/>
                  <a:gd name="T16" fmla="*/ 4 w 200"/>
                  <a:gd name="T17" fmla="*/ 73 h 100"/>
                  <a:gd name="T18" fmla="*/ 14 w 200"/>
                  <a:gd name="T19" fmla="*/ 49 h 100"/>
                  <a:gd name="T20" fmla="*/ 29 w 200"/>
                  <a:gd name="T21" fmla="*/ 28 h 100"/>
                  <a:gd name="T22" fmla="*/ 50 w 200"/>
                  <a:gd name="T23" fmla="*/ 13 h 100"/>
                  <a:gd name="T24" fmla="*/ 73 w 200"/>
                  <a:gd name="T25" fmla="*/ 3 h 100"/>
                  <a:gd name="T26" fmla="*/ 99 w 200"/>
                  <a:gd name="T27"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0" h="100">
                    <a:moveTo>
                      <a:pt x="99" y="0"/>
                    </a:moveTo>
                    <a:lnTo>
                      <a:pt x="126" y="3"/>
                    </a:lnTo>
                    <a:lnTo>
                      <a:pt x="150" y="13"/>
                    </a:lnTo>
                    <a:lnTo>
                      <a:pt x="171" y="28"/>
                    </a:lnTo>
                    <a:lnTo>
                      <a:pt x="186" y="49"/>
                    </a:lnTo>
                    <a:lnTo>
                      <a:pt x="196" y="73"/>
                    </a:lnTo>
                    <a:lnTo>
                      <a:pt x="200" y="100"/>
                    </a:lnTo>
                    <a:lnTo>
                      <a:pt x="0" y="100"/>
                    </a:lnTo>
                    <a:lnTo>
                      <a:pt x="4" y="73"/>
                    </a:lnTo>
                    <a:lnTo>
                      <a:pt x="14" y="49"/>
                    </a:lnTo>
                    <a:lnTo>
                      <a:pt x="29" y="28"/>
                    </a:lnTo>
                    <a:lnTo>
                      <a:pt x="50" y="13"/>
                    </a:lnTo>
                    <a:lnTo>
                      <a:pt x="73" y="3"/>
                    </a:lnTo>
                    <a:lnTo>
                      <a:pt x="99"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sp>
            <p:nvSpPr>
              <p:cNvPr id="1002" name="Freeform 89">
                <a:extLst>
                  <a:ext uri="{FF2B5EF4-FFF2-40B4-BE49-F238E27FC236}">
                    <a16:creationId xmlns:a16="http://schemas.microsoft.com/office/drawing/2014/main" id="{B0FD0EDB-6568-A845-8852-815276108CB3}"/>
                  </a:ext>
                </a:extLst>
              </p:cNvPr>
              <p:cNvSpPr>
                <a:spLocks/>
              </p:cNvSpPr>
              <p:nvPr/>
            </p:nvSpPr>
            <p:spPr bwMode="auto">
              <a:xfrm>
                <a:off x="10086976" y="5350668"/>
                <a:ext cx="185738" cy="93663"/>
              </a:xfrm>
              <a:custGeom>
                <a:avLst/>
                <a:gdLst>
                  <a:gd name="T0" fmla="*/ 59 w 117"/>
                  <a:gd name="T1" fmla="*/ 0 h 59"/>
                  <a:gd name="T2" fmla="*/ 77 w 117"/>
                  <a:gd name="T3" fmla="*/ 4 h 59"/>
                  <a:gd name="T4" fmla="*/ 92 w 117"/>
                  <a:gd name="T5" fmla="*/ 12 h 59"/>
                  <a:gd name="T6" fmla="*/ 105 w 117"/>
                  <a:gd name="T7" fmla="*/ 24 h 59"/>
                  <a:gd name="T8" fmla="*/ 114 w 117"/>
                  <a:gd name="T9" fmla="*/ 41 h 59"/>
                  <a:gd name="T10" fmla="*/ 117 w 117"/>
                  <a:gd name="T11" fmla="*/ 59 h 59"/>
                  <a:gd name="T12" fmla="*/ 0 w 117"/>
                  <a:gd name="T13" fmla="*/ 59 h 59"/>
                  <a:gd name="T14" fmla="*/ 4 w 117"/>
                  <a:gd name="T15" fmla="*/ 41 h 59"/>
                  <a:gd name="T16" fmla="*/ 12 w 117"/>
                  <a:gd name="T17" fmla="*/ 24 h 59"/>
                  <a:gd name="T18" fmla="*/ 24 w 117"/>
                  <a:gd name="T19" fmla="*/ 12 h 59"/>
                  <a:gd name="T20" fmla="*/ 40 w 117"/>
                  <a:gd name="T21" fmla="*/ 4 h 59"/>
                  <a:gd name="T22" fmla="*/ 59 w 117"/>
                  <a:gd name="T23"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7" h="59">
                    <a:moveTo>
                      <a:pt x="59" y="0"/>
                    </a:moveTo>
                    <a:lnTo>
                      <a:pt x="77" y="4"/>
                    </a:lnTo>
                    <a:lnTo>
                      <a:pt x="92" y="12"/>
                    </a:lnTo>
                    <a:lnTo>
                      <a:pt x="105" y="24"/>
                    </a:lnTo>
                    <a:lnTo>
                      <a:pt x="114" y="41"/>
                    </a:lnTo>
                    <a:lnTo>
                      <a:pt x="117" y="59"/>
                    </a:lnTo>
                    <a:lnTo>
                      <a:pt x="0" y="59"/>
                    </a:lnTo>
                    <a:lnTo>
                      <a:pt x="4" y="41"/>
                    </a:lnTo>
                    <a:lnTo>
                      <a:pt x="12" y="24"/>
                    </a:lnTo>
                    <a:lnTo>
                      <a:pt x="24" y="12"/>
                    </a:lnTo>
                    <a:lnTo>
                      <a:pt x="40" y="4"/>
                    </a:lnTo>
                    <a:lnTo>
                      <a:pt x="59"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sp>
            <p:nvSpPr>
              <p:cNvPr id="1003" name="Freeform 90">
                <a:extLst>
                  <a:ext uri="{FF2B5EF4-FFF2-40B4-BE49-F238E27FC236}">
                    <a16:creationId xmlns:a16="http://schemas.microsoft.com/office/drawing/2014/main" id="{C2817E88-4049-414E-A064-44331B900FD4}"/>
                  </a:ext>
                </a:extLst>
              </p:cNvPr>
              <p:cNvSpPr>
                <a:spLocks/>
              </p:cNvSpPr>
              <p:nvPr/>
            </p:nvSpPr>
            <p:spPr bwMode="auto">
              <a:xfrm>
                <a:off x="10715626" y="5395118"/>
                <a:ext cx="95250" cy="49213"/>
              </a:xfrm>
              <a:custGeom>
                <a:avLst/>
                <a:gdLst>
                  <a:gd name="T0" fmla="*/ 30 w 60"/>
                  <a:gd name="T1" fmla="*/ 0 h 31"/>
                  <a:gd name="T2" fmla="*/ 42 w 60"/>
                  <a:gd name="T3" fmla="*/ 3 h 31"/>
                  <a:gd name="T4" fmla="*/ 51 w 60"/>
                  <a:gd name="T5" fmla="*/ 9 h 31"/>
                  <a:gd name="T6" fmla="*/ 58 w 60"/>
                  <a:gd name="T7" fmla="*/ 18 h 31"/>
                  <a:gd name="T8" fmla="*/ 60 w 60"/>
                  <a:gd name="T9" fmla="*/ 31 h 31"/>
                  <a:gd name="T10" fmla="*/ 0 w 60"/>
                  <a:gd name="T11" fmla="*/ 31 h 31"/>
                  <a:gd name="T12" fmla="*/ 2 w 60"/>
                  <a:gd name="T13" fmla="*/ 18 h 31"/>
                  <a:gd name="T14" fmla="*/ 8 w 60"/>
                  <a:gd name="T15" fmla="*/ 9 h 31"/>
                  <a:gd name="T16" fmla="*/ 19 w 60"/>
                  <a:gd name="T17" fmla="*/ 3 h 31"/>
                  <a:gd name="T18" fmla="*/ 30 w 60"/>
                  <a:gd name="T1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31">
                    <a:moveTo>
                      <a:pt x="30" y="0"/>
                    </a:moveTo>
                    <a:lnTo>
                      <a:pt x="42" y="3"/>
                    </a:lnTo>
                    <a:lnTo>
                      <a:pt x="51" y="9"/>
                    </a:lnTo>
                    <a:lnTo>
                      <a:pt x="58" y="18"/>
                    </a:lnTo>
                    <a:lnTo>
                      <a:pt x="60" y="31"/>
                    </a:lnTo>
                    <a:lnTo>
                      <a:pt x="0" y="31"/>
                    </a:lnTo>
                    <a:lnTo>
                      <a:pt x="2" y="18"/>
                    </a:lnTo>
                    <a:lnTo>
                      <a:pt x="8" y="9"/>
                    </a:lnTo>
                    <a:lnTo>
                      <a:pt x="19" y="3"/>
                    </a:lnTo>
                    <a:lnTo>
                      <a:pt x="3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sp>
            <p:nvSpPr>
              <p:cNvPr id="1004" name="Freeform 91">
                <a:extLst>
                  <a:ext uri="{FF2B5EF4-FFF2-40B4-BE49-F238E27FC236}">
                    <a16:creationId xmlns:a16="http://schemas.microsoft.com/office/drawing/2014/main" id="{3FD7998F-E059-6E44-98AC-D2ED5192FD39}"/>
                  </a:ext>
                </a:extLst>
              </p:cNvPr>
              <p:cNvSpPr>
                <a:spLocks/>
              </p:cNvSpPr>
              <p:nvPr/>
            </p:nvSpPr>
            <p:spPr bwMode="auto">
              <a:xfrm>
                <a:off x="10410826" y="5285581"/>
                <a:ext cx="317500" cy="158750"/>
              </a:xfrm>
              <a:custGeom>
                <a:avLst/>
                <a:gdLst>
                  <a:gd name="T0" fmla="*/ 101 w 200"/>
                  <a:gd name="T1" fmla="*/ 0 h 100"/>
                  <a:gd name="T2" fmla="*/ 127 w 200"/>
                  <a:gd name="T3" fmla="*/ 3 h 100"/>
                  <a:gd name="T4" fmla="*/ 152 w 200"/>
                  <a:gd name="T5" fmla="*/ 13 h 100"/>
                  <a:gd name="T6" fmla="*/ 171 w 200"/>
                  <a:gd name="T7" fmla="*/ 28 h 100"/>
                  <a:gd name="T8" fmla="*/ 188 w 200"/>
                  <a:gd name="T9" fmla="*/ 49 h 100"/>
                  <a:gd name="T10" fmla="*/ 197 w 200"/>
                  <a:gd name="T11" fmla="*/ 73 h 100"/>
                  <a:gd name="T12" fmla="*/ 200 w 200"/>
                  <a:gd name="T13" fmla="*/ 100 h 100"/>
                  <a:gd name="T14" fmla="*/ 0 w 200"/>
                  <a:gd name="T15" fmla="*/ 100 h 100"/>
                  <a:gd name="T16" fmla="*/ 5 w 200"/>
                  <a:gd name="T17" fmla="*/ 73 h 100"/>
                  <a:gd name="T18" fmla="*/ 14 w 200"/>
                  <a:gd name="T19" fmla="*/ 49 h 100"/>
                  <a:gd name="T20" fmla="*/ 30 w 200"/>
                  <a:gd name="T21" fmla="*/ 28 h 100"/>
                  <a:gd name="T22" fmla="*/ 50 w 200"/>
                  <a:gd name="T23" fmla="*/ 13 h 100"/>
                  <a:gd name="T24" fmla="*/ 74 w 200"/>
                  <a:gd name="T25" fmla="*/ 3 h 100"/>
                  <a:gd name="T26" fmla="*/ 101 w 200"/>
                  <a:gd name="T27"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0" h="100">
                    <a:moveTo>
                      <a:pt x="101" y="0"/>
                    </a:moveTo>
                    <a:lnTo>
                      <a:pt x="127" y="3"/>
                    </a:lnTo>
                    <a:lnTo>
                      <a:pt x="152" y="13"/>
                    </a:lnTo>
                    <a:lnTo>
                      <a:pt x="171" y="28"/>
                    </a:lnTo>
                    <a:lnTo>
                      <a:pt x="188" y="49"/>
                    </a:lnTo>
                    <a:lnTo>
                      <a:pt x="197" y="73"/>
                    </a:lnTo>
                    <a:lnTo>
                      <a:pt x="200" y="100"/>
                    </a:lnTo>
                    <a:lnTo>
                      <a:pt x="0" y="100"/>
                    </a:lnTo>
                    <a:lnTo>
                      <a:pt x="5" y="73"/>
                    </a:lnTo>
                    <a:lnTo>
                      <a:pt x="14" y="49"/>
                    </a:lnTo>
                    <a:lnTo>
                      <a:pt x="30" y="28"/>
                    </a:lnTo>
                    <a:lnTo>
                      <a:pt x="50" y="13"/>
                    </a:lnTo>
                    <a:lnTo>
                      <a:pt x="74" y="3"/>
                    </a:lnTo>
                    <a:lnTo>
                      <a:pt x="101"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sp>
            <p:nvSpPr>
              <p:cNvPr id="1005" name="Freeform 92">
                <a:extLst>
                  <a:ext uri="{FF2B5EF4-FFF2-40B4-BE49-F238E27FC236}">
                    <a16:creationId xmlns:a16="http://schemas.microsoft.com/office/drawing/2014/main" id="{4675EE42-5F0C-6848-A5D6-EA5FA954F6A8}"/>
                  </a:ext>
                </a:extLst>
              </p:cNvPr>
              <p:cNvSpPr>
                <a:spLocks/>
              </p:cNvSpPr>
              <p:nvPr/>
            </p:nvSpPr>
            <p:spPr bwMode="auto">
              <a:xfrm>
                <a:off x="10288588" y="5237956"/>
                <a:ext cx="317500" cy="158750"/>
              </a:xfrm>
              <a:custGeom>
                <a:avLst/>
                <a:gdLst>
                  <a:gd name="T0" fmla="*/ 99 w 200"/>
                  <a:gd name="T1" fmla="*/ 0 h 100"/>
                  <a:gd name="T2" fmla="*/ 126 w 200"/>
                  <a:gd name="T3" fmla="*/ 3 h 100"/>
                  <a:gd name="T4" fmla="*/ 150 w 200"/>
                  <a:gd name="T5" fmla="*/ 13 h 100"/>
                  <a:gd name="T6" fmla="*/ 170 w 200"/>
                  <a:gd name="T7" fmla="*/ 28 h 100"/>
                  <a:gd name="T8" fmla="*/ 186 w 200"/>
                  <a:gd name="T9" fmla="*/ 49 h 100"/>
                  <a:gd name="T10" fmla="*/ 196 w 200"/>
                  <a:gd name="T11" fmla="*/ 73 h 100"/>
                  <a:gd name="T12" fmla="*/ 200 w 200"/>
                  <a:gd name="T13" fmla="*/ 100 h 100"/>
                  <a:gd name="T14" fmla="*/ 0 w 200"/>
                  <a:gd name="T15" fmla="*/ 100 h 100"/>
                  <a:gd name="T16" fmla="*/ 4 w 200"/>
                  <a:gd name="T17" fmla="*/ 73 h 100"/>
                  <a:gd name="T18" fmla="*/ 14 w 200"/>
                  <a:gd name="T19" fmla="*/ 49 h 100"/>
                  <a:gd name="T20" fmla="*/ 29 w 200"/>
                  <a:gd name="T21" fmla="*/ 28 h 100"/>
                  <a:gd name="T22" fmla="*/ 50 w 200"/>
                  <a:gd name="T23" fmla="*/ 13 h 100"/>
                  <a:gd name="T24" fmla="*/ 73 w 200"/>
                  <a:gd name="T25" fmla="*/ 3 h 100"/>
                  <a:gd name="T26" fmla="*/ 99 w 200"/>
                  <a:gd name="T27"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0" h="100">
                    <a:moveTo>
                      <a:pt x="99" y="0"/>
                    </a:moveTo>
                    <a:lnTo>
                      <a:pt x="126" y="3"/>
                    </a:lnTo>
                    <a:lnTo>
                      <a:pt x="150" y="13"/>
                    </a:lnTo>
                    <a:lnTo>
                      <a:pt x="170" y="28"/>
                    </a:lnTo>
                    <a:lnTo>
                      <a:pt x="186" y="49"/>
                    </a:lnTo>
                    <a:lnTo>
                      <a:pt x="196" y="73"/>
                    </a:lnTo>
                    <a:lnTo>
                      <a:pt x="200" y="100"/>
                    </a:lnTo>
                    <a:lnTo>
                      <a:pt x="0" y="100"/>
                    </a:lnTo>
                    <a:lnTo>
                      <a:pt x="4" y="73"/>
                    </a:lnTo>
                    <a:lnTo>
                      <a:pt x="14" y="49"/>
                    </a:lnTo>
                    <a:lnTo>
                      <a:pt x="29" y="28"/>
                    </a:lnTo>
                    <a:lnTo>
                      <a:pt x="50" y="13"/>
                    </a:lnTo>
                    <a:lnTo>
                      <a:pt x="73" y="3"/>
                    </a:lnTo>
                    <a:lnTo>
                      <a:pt x="99"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grpSp>
        <p:grpSp>
          <p:nvGrpSpPr>
            <p:cNvPr id="971" name="Group 970">
              <a:extLst>
                <a:ext uri="{FF2B5EF4-FFF2-40B4-BE49-F238E27FC236}">
                  <a16:creationId xmlns:a16="http://schemas.microsoft.com/office/drawing/2014/main" id="{502C22CE-2070-6D4A-8C60-D68F7B3550F8}"/>
                </a:ext>
              </a:extLst>
            </p:cNvPr>
            <p:cNvGrpSpPr/>
            <p:nvPr/>
          </p:nvGrpSpPr>
          <p:grpSpPr>
            <a:xfrm>
              <a:off x="5518528" y="2942301"/>
              <a:ext cx="219736" cy="135057"/>
              <a:chOff x="5024807" y="2548738"/>
              <a:chExt cx="593725" cy="517530"/>
            </a:xfrm>
          </p:grpSpPr>
          <p:sp>
            <p:nvSpPr>
              <p:cNvPr id="972" name="Freeform 36">
                <a:extLst>
                  <a:ext uri="{FF2B5EF4-FFF2-40B4-BE49-F238E27FC236}">
                    <a16:creationId xmlns:a16="http://schemas.microsoft.com/office/drawing/2014/main" id="{51FB6DCB-BD49-D243-A606-9D99AFBA09BB}"/>
                  </a:ext>
                </a:extLst>
              </p:cNvPr>
              <p:cNvSpPr>
                <a:spLocks/>
              </p:cNvSpPr>
              <p:nvPr/>
            </p:nvSpPr>
            <p:spPr bwMode="auto">
              <a:xfrm>
                <a:off x="5024807" y="2548738"/>
                <a:ext cx="593725" cy="515938"/>
              </a:xfrm>
              <a:custGeom>
                <a:avLst/>
                <a:gdLst>
                  <a:gd name="T0" fmla="*/ 228 w 747"/>
                  <a:gd name="T1" fmla="*/ 1 h 650"/>
                  <a:gd name="T2" fmla="*/ 284 w 747"/>
                  <a:gd name="T3" fmla="*/ 8 h 650"/>
                  <a:gd name="T4" fmla="*/ 343 w 747"/>
                  <a:gd name="T5" fmla="*/ 16 h 650"/>
                  <a:gd name="T6" fmla="*/ 407 w 747"/>
                  <a:gd name="T7" fmla="*/ 16 h 650"/>
                  <a:gd name="T8" fmla="*/ 467 w 747"/>
                  <a:gd name="T9" fmla="*/ 10 h 650"/>
                  <a:gd name="T10" fmla="*/ 526 w 747"/>
                  <a:gd name="T11" fmla="*/ 2 h 650"/>
                  <a:gd name="T12" fmla="*/ 579 w 747"/>
                  <a:gd name="T13" fmla="*/ 5 h 650"/>
                  <a:gd name="T14" fmla="*/ 626 w 747"/>
                  <a:gd name="T15" fmla="*/ 25 h 650"/>
                  <a:gd name="T16" fmla="*/ 676 w 747"/>
                  <a:gd name="T17" fmla="*/ 78 h 650"/>
                  <a:gd name="T18" fmla="*/ 720 w 747"/>
                  <a:gd name="T19" fmla="*/ 158 h 650"/>
                  <a:gd name="T20" fmla="*/ 745 w 747"/>
                  <a:gd name="T21" fmla="*/ 250 h 650"/>
                  <a:gd name="T22" fmla="*/ 745 w 747"/>
                  <a:gd name="T23" fmla="*/ 348 h 650"/>
                  <a:gd name="T24" fmla="*/ 720 w 747"/>
                  <a:gd name="T25" fmla="*/ 440 h 650"/>
                  <a:gd name="T26" fmla="*/ 675 w 747"/>
                  <a:gd name="T27" fmla="*/ 521 h 650"/>
                  <a:gd name="T28" fmla="*/ 610 w 747"/>
                  <a:gd name="T29" fmla="*/ 588 h 650"/>
                  <a:gd name="T30" fmla="*/ 532 w 747"/>
                  <a:gd name="T31" fmla="*/ 638 h 650"/>
                  <a:gd name="T32" fmla="*/ 493 w 747"/>
                  <a:gd name="T33" fmla="*/ 646 h 650"/>
                  <a:gd name="T34" fmla="*/ 453 w 747"/>
                  <a:gd name="T35" fmla="*/ 638 h 650"/>
                  <a:gd name="T36" fmla="*/ 410 w 747"/>
                  <a:gd name="T37" fmla="*/ 629 h 650"/>
                  <a:gd name="T38" fmla="*/ 366 w 747"/>
                  <a:gd name="T39" fmla="*/ 629 h 650"/>
                  <a:gd name="T40" fmla="*/ 319 w 747"/>
                  <a:gd name="T41" fmla="*/ 641 h 650"/>
                  <a:gd name="T42" fmla="*/ 275 w 747"/>
                  <a:gd name="T43" fmla="*/ 650 h 650"/>
                  <a:gd name="T44" fmla="*/ 234 w 747"/>
                  <a:gd name="T45" fmla="*/ 646 h 650"/>
                  <a:gd name="T46" fmla="*/ 150 w 747"/>
                  <a:gd name="T47" fmla="*/ 598 h 650"/>
                  <a:gd name="T48" fmla="*/ 80 w 747"/>
                  <a:gd name="T49" fmla="*/ 530 h 650"/>
                  <a:gd name="T50" fmla="*/ 31 w 747"/>
                  <a:gd name="T51" fmla="*/ 447 h 650"/>
                  <a:gd name="T52" fmla="*/ 4 w 747"/>
                  <a:gd name="T53" fmla="*/ 350 h 650"/>
                  <a:gd name="T54" fmla="*/ 4 w 747"/>
                  <a:gd name="T55" fmla="*/ 248 h 650"/>
                  <a:gd name="T56" fmla="*/ 29 w 747"/>
                  <a:gd name="T57" fmla="*/ 153 h 650"/>
                  <a:gd name="T58" fmla="*/ 77 w 747"/>
                  <a:gd name="T59" fmla="*/ 71 h 650"/>
                  <a:gd name="T60" fmla="*/ 129 w 747"/>
                  <a:gd name="T61" fmla="*/ 17 h 650"/>
                  <a:gd name="T62" fmla="*/ 176 w 747"/>
                  <a:gd name="T63" fmla="*/ 1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47" h="650">
                    <a:moveTo>
                      <a:pt x="202" y="0"/>
                    </a:moveTo>
                    <a:lnTo>
                      <a:pt x="228" y="1"/>
                    </a:lnTo>
                    <a:lnTo>
                      <a:pt x="255" y="3"/>
                    </a:lnTo>
                    <a:lnTo>
                      <a:pt x="284" y="8"/>
                    </a:lnTo>
                    <a:lnTo>
                      <a:pt x="313" y="12"/>
                    </a:lnTo>
                    <a:lnTo>
                      <a:pt x="343" y="16"/>
                    </a:lnTo>
                    <a:lnTo>
                      <a:pt x="374" y="17"/>
                    </a:lnTo>
                    <a:lnTo>
                      <a:pt x="407" y="16"/>
                    </a:lnTo>
                    <a:lnTo>
                      <a:pt x="437" y="14"/>
                    </a:lnTo>
                    <a:lnTo>
                      <a:pt x="467" y="10"/>
                    </a:lnTo>
                    <a:lnTo>
                      <a:pt x="498" y="6"/>
                    </a:lnTo>
                    <a:lnTo>
                      <a:pt x="526" y="2"/>
                    </a:lnTo>
                    <a:lnTo>
                      <a:pt x="552" y="2"/>
                    </a:lnTo>
                    <a:lnTo>
                      <a:pt x="579" y="5"/>
                    </a:lnTo>
                    <a:lnTo>
                      <a:pt x="603" y="12"/>
                    </a:lnTo>
                    <a:lnTo>
                      <a:pt x="626" y="25"/>
                    </a:lnTo>
                    <a:lnTo>
                      <a:pt x="647" y="43"/>
                    </a:lnTo>
                    <a:lnTo>
                      <a:pt x="676" y="78"/>
                    </a:lnTo>
                    <a:lnTo>
                      <a:pt x="700" y="118"/>
                    </a:lnTo>
                    <a:lnTo>
                      <a:pt x="720" y="158"/>
                    </a:lnTo>
                    <a:lnTo>
                      <a:pt x="736" y="203"/>
                    </a:lnTo>
                    <a:lnTo>
                      <a:pt x="745" y="250"/>
                    </a:lnTo>
                    <a:lnTo>
                      <a:pt x="747" y="298"/>
                    </a:lnTo>
                    <a:lnTo>
                      <a:pt x="745" y="348"/>
                    </a:lnTo>
                    <a:lnTo>
                      <a:pt x="734" y="395"/>
                    </a:lnTo>
                    <a:lnTo>
                      <a:pt x="720" y="440"/>
                    </a:lnTo>
                    <a:lnTo>
                      <a:pt x="699" y="482"/>
                    </a:lnTo>
                    <a:lnTo>
                      <a:pt x="675" y="521"/>
                    </a:lnTo>
                    <a:lnTo>
                      <a:pt x="645" y="557"/>
                    </a:lnTo>
                    <a:lnTo>
                      <a:pt x="610" y="588"/>
                    </a:lnTo>
                    <a:lnTo>
                      <a:pt x="574" y="615"/>
                    </a:lnTo>
                    <a:lnTo>
                      <a:pt x="532" y="638"/>
                    </a:lnTo>
                    <a:lnTo>
                      <a:pt x="513" y="645"/>
                    </a:lnTo>
                    <a:lnTo>
                      <a:pt x="493" y="646"/>
                    </a:lnTo>
                    <a:lnTo>
                      <a:pt x="472" y="643"/>
                    </a:lnTo>
                    <a:lnTo>
                      <a:pt x="453" y="638"/>
                    </a:lnTo>
                    <a:lnTo>
                      <a:pt x="432" y="633"/>
                    </a:lnTo>
                    <a:lnTo>
                      <a:pt x="410" y="629"/>
                    </a:lnTo>
                    <a:lnTo>
                      <a:pt x="388" y="628"/>
                    </a:lnTo>
                    <a:lnTo>
                      <a:pt x="366" y="629"/>
                    </a:lnTo>
                    <a:lnTo>
                      <a:pt x="343" y="634"/>
                    </a:lnTo>
                    <a:lnTo>
                      <a:pt x="319" y="641"/>
                    </a:lnTo>
                    <a:lnTo>
                      <a:pt x="296" y="646"/>
                    </a:lnTo>
                    <a:lnTo>
                      <a:pt x="275" y="650"/>
                    </a:lnTo>
                    <a:lnTo>
                      <a:pt x="253" y="650"/>
                    </a:lnTo>
                    <a:lnTo>
                      <a:pt x="234" y="646"/>
                    </a:lnTo>
                    <a:lnTo>
                      <a:pt x="190" y="624"/>
                    </a:lnTo>
                    <a:lnTo>
                      <a:pt x="150" y="598"/>
                    </a:lnTo>
                    <a:lnTo>
                      <a:pt x="113" y="566"/>
                    </a:lnTo>
                    <a:lnTo>
                      <a:pt x="80" y="530"/>
                    </a:lnTo>
                    <a:lnTo>
                      <a:pt x="52" y="490"/>
                    </a:lnTo>
                    <a:lnTo>
                      <a:pt x="31" y="447"/>
                    </a:lnTo>
                    <a:lnTo>
                      <a:pt x="14" y="400"/>
                    </a:lnTo>
                    <a:lnTo>
                      <a:pt x="4" y="350"/>
                    </a:lnTo>
                    <a:lnTo>
                      <a:pt x="0" y="298"/>
                    </a:lnTo>
                    <a:lnTo>
                      <a:pt x="4" y="248"/>
                    </a:lnTo>
                    <a:lnTo>
                      <a:pt x="14" y="199"/>
                    </a:lnTo>
                    <a:lnTo>
                      <a:pt x="29" y="153"/>
                    </a:lnTo>
                    <a:lnTo>
                      <a:pt x="51" y="110"/>
                    </a:lnTo>
                    <a:lnTo>
                      <a:pt x="77" y="71"/>
                    </a:lnTo>
                    <a:lnTo>
                      <a:pt x="109" y="35"/>
                    </a:lnTo>
                    <a:lnTo>
                      <a:pt x="129" y="17"/>
                    </a:lnTo>
                    <a:lnTo>
                      <a:pt x="152" y="7"/>
                    </a:lnTo>
                    <a:lnTo>
                      <a:pt x="176" y="1"/>
                    </a:lnTo>
                    <a:lnTo>
                      <a:pt x="202" y="0"/>
                    </a:lnTo>
                    <a:close/>
                  </a:path>
                </a:pathLst>
              </a:custGeom>
              <a:solidFill>
                <a:srgbClr val="4E8F00"/>
              </a:solid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sp>
            <p:nvSpPr>
              <p:cNvPr id="973" name="Freeform 37">
                <a:extLst>
                  <a:ext uri="{FF2B5EF4-FFF2-40B4-BE49-F238E27FC236}">
                    <a16:creationId xmlns:a16="http://schemas.microsoft.com/office/drawing/2014/main" id="{B1F107C1-3AA6-0D47-B285-48481B73220F}"/>
                  </a:ext>
                </a:extLst>
              </p:cNvPr>
              <p:cNvSpPr>
                <a:spLocks/>
              </p:cNvSpPr>
              <p:nvPr/>
            </p:nvSpPr>
            <p:spPr bwMode="auto">
              <a:xfrm>
                <a:off x="5024807" y="2548743"/>
                <a:ext cx="296864" cy="517525"/>
              </a:xfrm>
              <a:custGeom>
                <a:avLst/>
                <a:gdLst>
                  <a:gd name="T0" fmla="*/ 202 w 374"/>
                  <a:gd name="T1" fmla="*/ 0 h 651"/>
                  <a:gd name="T2" fmla="*/ 228 w 374"/>
                  <a:gd name="T3" fmla="*/ 1 h 651"/>
                  <a:gd name="T4" fmla="*/ 255 w 374"/>
                  <a:gd name="T5" fmla="*/ 3 h 651"/>
                  <a:gd name="T6" fmla="*/ 284 w 374"/>
                  <a:gd name="T7" fmla="*/ 8 h 651"/>
                  <a:gd name="T8" fmla="*/ 313 w 374"/>
                  <a:gd name="T9" fmla="*/ 12 h 651"/>
                  <a:gd name="T10" fmla="*/ 343 w 374"/>
                  <a:gd name="T11" fmla="*/ 16 h 651"/>
                  <a:gd name="T12" fmla="*/ 374 w 374"/>
                  <a:gd name="T13" fmla="*/ 17 h 651"/>
                  <a:gd name="T14" fmla="*/ 374 w 374"/>
                  <a:gd name="T15" fmla="*/ 628 h 651"/>
                  <a:gd name="T16" fmla="*/ 350 w 374"/>
                  <a:gd name="T17" fmla="*/ 632 h 651"/>
                  <a:gd name="T18" fmla="*/ 326 w 374"/>
                  <a:gd name="T19" fmla="*/ 638 h 651"/>
                  <a:gd name="T20" fmla="*/ 302 w 374"/>
                  <a:gd name="T21" fmla="*/ 645 h 651"/>
                  <a:gd name="T22" fmla="*/ 277 w 374"/>
                  <a:gd name="T23" fmla="*/ 650 h 651"/>
                  <a:gd name="T24" fmla="*/ 255 w 374"/>
                  <a:gd name="T25" fmla="*/ 651 h 651"/>
                  <a:gd name="T26" fmla="*/ 234 w 374"/>
                  <a:gd name="T27" fmla="*/ 646 h 651"/>
                  <a:gd name="T28" fmla="*/ 190 w 374"/>
                  <a:gd name="T29" fmla="*/ 624 h 651"/>
                  <a:gd name="T30" fmla="*/ 150 w 374"/>
                  <a:gd name="T31" fmla="*/ 598 h 651"/>
                  <a:gd name="T32" fmla="*/ 113 w 374"/>
                  <a:gd name="T33" fmla="*/ 566 h 651"/>
                  <a:gd name="T34" fmla="*/ 80 w 374"/>
                  <a:gd name="T35" fmla="*/ 530 h 651"/>
                  <a:gd name="T36" fmla="*/ 52 w 374"/>
                  <a:gd name="T37" fmla="*/ 490 h 651"/>
                  <a:gd name="T38" fmla="*/ 31 w 374"/>
                  <a:gd name="T39" fmla="*/ 447 h 651"/>
                  <a:gd name="T40" fmla="*/ 14 w 374"/>
                  <a:gd name="T41" fmla="*/ 400 h 651"/>
                  <a:gd name="T42" fmla="*/ 4 w 374"/>
                  <a:gd name="T43" fmla="*/ 350 h 651"/>
                  <a:gd name="T44" fmla="*/ 0 w 374"/>
                  <a:gd name="T45" fmla="*/ 298 h 651"/>
                  <a:gd name="T46" fmla="*/ 4 w 374"/>
                  <a:gd name="T47" fmla="*/ 248 h 651"/>
                  <a:gd name="T48" fmla="*/ 14 w 374"/>
                  <a:gd name="T49" fmla="*/ 199 h 651"/>
                  <a:gd name="T50" fmla="*/ 29 w 374"/>
                  <a:gd name="T51" fmla="*/ 153 h 651"/>
                  <a:gd name="T52" fmla="*/ 51 w 374"/>
                  <a:gd name="T53" fmla="*/ 110 h 651"/>
                  <a:gd name="T54" fmla="*/ 77 w 374"/>
                  <a:gd name="T55" fmla="*/ 71 h 651"/>
                  <a:gd name="T56" fmla="*/ 109 w 374"/>
                  <a:gd name="T57" fmla="*/ 35 h 651"/>
                  <a:gd name="T58" fmla="*/ 129 w 374"/>
                  <a:gd name="T59" fmla="*/ 17 h 651"/>
                  <a:gd name="T60" fmla="*/ 152 w 374"/>
                  <a:gd name="T61" fmla="*/ 7 h 651"/>
                  <a:gd name="T62" fmla="*/ 176 w 374"/>
                  <a:gd name="T63" fmla="*/ 1 h 651"/>
                  <a:gd name="T64" fmla="*/ 202 w 374"/>
                  <a:gd name="T65" fmla="*/ 0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74" h="651">
                    <a:moveTo>
                      <a:pt x="202" y="0"/>
                    </a:moveTo>
                    <a:lnTo>
                      <a:pt x="228" y="1"/>
                    </a:lnTo>
                    <a:lnTo>
                      <a:pt x="255" y="3"/>
                    </a:lnTo>
                    <a:lnTo>
                      <a:pt x="284" y="8"/>
                    </a:lnTo>
                    <a:lnTo>
                      <a:pt x="313" y="12"/>
                    </a:lnTo>
                    <a:lnTo>
                      <a:pt x="343" y="16"/>
                    </a:lnTo>
                    <a:lnTo>
                      <a:pt x="374" y="17"/>
                    </a:lnTo>
                    <a:lnTo>
                      <a:pt x="374" y="628"/>
                    </a:lnTo>
                    <a:lnTo>
                      <a:pt x="350" y="632"/>
                    </a:lnTo>
                    <a:lnTo>
                      <a:pt x="326" y="638"/>
                    </a:lnTo>
                    <a:lnTo>
                      <a:pt x="302" y="645"/>
                    </a:lnTo>
                    <a:lnTo>
                      <a:pt x="277" y="650"/>
                    </a:lnTo>
                    <a:lnTo>
                      <a:pt x="255" y="651"/>
                    </a:lnTo>
                    <a:lnTo>
                      <a:pt x="234" y="646"/>
                    </a:lnTo>
                    <a:lnTo>
                      <a:pt x="190" y="624"/>
                    </a:lnTo>
                    <a:lnTo>
                      <a:pt x="150" y="598"/>
                    </a:lnTo>
                    <a:lnTo>
                      <a:pt x="113" y="566"/>
                    </a:lnTo>
                    <a:lnTo>
                      <a:pt x="80" y="530"/>
                    </a:lnTo>
                    <a:lnTo>
                      <a:pt x="52" y="490"/>
                    </a:lnTo>
                    <a:lnTo>
                      <a:pt x="31" y="447"/>
                    </a:lnTo>
                    <a:lnTo>
                      <a:pt x="14" y="400"/>
                    </a:lnTo>
                    <a:lnTo>
                      <a:pt x="4" y="350"/>
                    </a:lnTo>
                    <a:lnTo>
                      <a:pt x="0" y="298"/>
                    </a:lnTo>
                    <a:lnTo>
                      <a:pt x="4" y="248"/>
                    </a:lnTo>
                    <a:lnTo>
                      <a:pt x="14" y="199"/>
                    </a:lnTo>
                    <a:lnTo>
                      <a:pt x="29" y="153"/>
                    </a:lnTo>
                    <a:lnTo>
                      <a:pt x="51" y="110"/>
                    </a:lnTo>
                    <a:lnTo>
                      <a:pt x="77" y="71"/>
                    </a:lnTo>
                    <a:lnTo>
                      <a:pt x="109" y="35"/>
                    </a:lnTo>
                    <a:lnTo>
                      <a:pt x="129" y="17"/>
                    </a:lnTo>
                    <a:lnTo>
                      <a:pt x="152" y="7"/>
                    </a:lnTo>
                    <a:lnTo>
                      <a:pt x="176" y="1"/>
                    </a:lnTo>
                    <a:lnTo>
                      <a:pt x="202" y="0"/>
                    </a:lnTo>
                    <a:close/>
                  </a:path>
                </a:pathLst>
              </a:custGeom>
              <a:solidFill>
                <a:srgbClr val="929000"/>
              </a:solid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grpSp>
      </p:grpSp>
      <p:grpSp>
        <p:nvGrpSpPr>
          <p:cNvPr id="823" name="Group 822">
            <a:extLst>
              <a:ext uri="{FF2B5EF4-FFF2-40B4-BE49-F238E27FC236}">
                <a16:creationId xmlns:a16="http://schemas.microsoft.com/office/drawing/2014/main" id="{8BEAB4C5-9483-A24C-812B-0C2C76478813}"/>
              </a:ext>
            </a:extLst>
          </p:cNvPr>
          <p:cNvGrpSpPr/>
          <p:nvPr/>
        </p:nvGrpSpPr>
        <p:grpSpPr>
          <a:xfrm>
            <a:off x="2568327" y="5909258"/>
            <a:ext cx="626023" cy="569734"/>
            <a:chOff x="2011116" y="4034561"/>
            <a:chExt cx="545583" cy="569734"/>
          </a:xfrm>
        </p:grpSpPr>
        <p:sp>
          <p:nvSpPr>
            <p:cNvPr id="959" name="Freeform 6">
              <a:extLst>
                <a:ext uri="{FF2B5EF4-FFF2-40B4-BE49-F238E27FC236}">
                  <a16:creationId xmlns:a16="http://schemas.microsoft.com/office/drawing/2014/main" id="{D9B95FC3-7DEF-2148-8B4F-1B1B7EB6ADEC}"/>
                </a:ext>
              </a:extLst>
            </p:cNvPr>
            <p:cNvSpPr>
              <a:spLocks/>
            </p:cNvSpPr>
            <p:nvPr/>
          </p:nvSpPr>
          <p:spPr bwMode="auto">
            <a:xfrm>
              <a:off x="2242818" y="4034561"/>
              <a:ext cx="46797" cy="561697"/>
            </a:xfrm>
            <a:custGeom>
              <a:avLst/>
              <a:gdLst>
                <a:gd name="T0" fmla="*/ 41 w 41"/>
                <a:gd name="T1" fmla="*/ 0 h 629"/>
                <a:gd name="T2" fmla="*/ 41 w 41"/>
                <a:gd name="T3" fmla="*/ 629 h 629"/>
                <a:gd name="T4" fmla="*/ 0 w 41"/>
                <a:gd name="T5" fmla="*/ 629 h 629"/>
                <a:gd name="T6" fmla="*/ 41 w 41"/>
                <a:gd name="T7" fmla="*/ 0 h 629"/>
              </a:gdLst>
              <a:ahLst/>
              <a:cxnLst>
                <a:cxn ang="0">
                  <a:pos x="T0" y="T1"/>
                </a:cxn>
                <a:cxn ang="0">
                  <a:pos x="T2" y="T3"/>
                </a:cxn>
                <a:cxn ang="0">
                  <a:pos x="T4" y="T5"/>
                </a:cxn>
                <a:cxn ang="0">
                  <a:pos x="T6" y="T7"/>
                </a:cxn>
              </a:cxnLst>
              <a:rect l="0" t="0" r="r" b="b"/>
              <a:pathLst>
                <a:path w="41" h="629">
                  <a:moveTo>
                    <a:pt x="41" y="0"/>
                  </a:moveTo>
                  <a:lnTo>
                    <a:pt x="41" y="629"/>
                  </a:lnTo>
                  <a:lnTo>
                    <a:pt x="0" y="629"/>
                  </a:lnTo>
                  <a:lnTo>
                    <a:pt x="41" y="0"/>
                  </a:lnTo>
                  <a:close/>
                </a:path>
              </a:pathLst>
            </a:custGeom>
            <a:solidFill>
              <a:srgbClr val="4B9CD3">
                <a:lumMod val="75000"/>
                <a:lumOff val="25000"/>
              </a:srgbClr>
            </a:solid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sp>
          <p:nvSpPr>
            <p:cNvPr id="960" name="Freeform 7">
              <a:extLst>
                <a:ext uri="{FF2B5EF4-FFF2-40B4-BE49-F238E27FC236}">
                  <a16:creationId xmlns:a16="http://schemas.microsoft.com/office/drawing/2014/main" id="{01ADBE27-A361-A74F-B250-0987C2D7984B}"/>
                </a:ext>
              </a:extLst>
            </p:cNvPr>
            <p:cNvSpPr>
              <a:spLocks/>
            </p:cNvSpPr>
            <p:nvPr/>
          </p:nvSpPr>
          <p:spPr bwMode="auto">
            <a:xfrm>
              <a:off x="2011116" y="4164939"/>
              <a:ext cx="237408" cy="165205"/>
            </a:xfrm>
            <a:custGeom>
              <a:avLst/>
              <a:gdLst>
                <a:gd name="T0" fmla="*/ 38 w 208"/>
                <a:gd name="T1" fmla="*/ 0 h 185"/>
                <a:gd name="T2" fmla="*/ 71 w 208"/>
                <a:gd name="T3" fmla="*/ 3 h 185"/>
                <a:gd name="T4" fmla="*/ 100 w 208"/>
                <a:gd name="T5" fmla="*/ 7 h 185"/>
                <a:gd name="T6" fmla="*/ 126 w 208"/>
                <a:gd name="T7" fmla="*/ 14 h 185"/>
                <a:gd name="T8" fmla="*/ 147 w 208"/>
                <a:gd name="T9" fmla="*/ 24 h 185"/>
                <a:gd name="T10" fmla="*/ 163 w 208"/>
                <a:gd name="T11" fmla="*/ 35 h 185"/>
                <a:gd name="T12" fmla="*/ 177 w 208"/>
                <a:gd name="T13" fmla="*/ 47 h 185"/>
                <a:gd name="T14" fmla="*/ 187 w 208"/>
                <a:gd name="T15" fmla="*/ 60 h 185"/>
                <a:gd name="T16" fmla="*/ 195 w 208"/>
                <a:gd name="T17" fmla="*/ 74 h 185"/>
                <a:gd name="T18" fmla="*/ 201 w 208"/>
                <a:gd name="T19" fmla="*/ 89 h 185"/>
                <a:gd name="T20" fmla="*/ 205 w 208"/>
                <a:gd name="T21" fmla="*/ 103 h 185"/>
                <a:gd name="T22" fmla="*/ 208 w 208"/>
                <a:gd name="T23" fmla="*/ 117 h 185"/>
                <a:gd name="T24" fmla="*/ 208 w 208"/>
                <a:gd name="T25" fmla="*/ 130 h 185"/>
                <a:gd name="T26" fmla="*/ 208 w 208"/>
                <a:gd name="T27" fmla="*/ 140 h 185"/>
                <a:gd name="T28" fmla="*/ 208 w 208"/>
                <a:gd name="T29" fmla="*/ 150 h 185"/>
                <a:gd name="T30" fmla="*/ 207 w 208"/>
                <a:gd name="T31" fmla="*/ 157 h 185"/>
                <a:gd name="T32" fmla="*/ 207 w 208"/>
                <a:gd name="T33" fmla="*/ 162 h 185"/>
                <a:gd name="T34" fmla="*/ 205 w 208"/>
                <a:gd name="T35" fmla="*/ 163 h 185"/>
                <a:gd name="T36" fmla="*/ 182 w 208"/>
                <a:gd name="T37" fmla="*/ 177 h 185"/>
                <a:gd name="T38" fmla="*/ 160 w 208"/>
                <a:gd name="T39" fmla="*/ 184 h 185"/>
                <a:gd name="T40" fmla="*/ 140 w 208"/>
                <a:gd name="T41" fmla="*/ 185 h 185"/>
                <a:gd name="T42" fmla="*/ 121 w 208"/>
                <a:gd name="T43" fmla="*/ 182 h 185"/>
                <a:gd name="T44" fmla="*/ 103 w 208"/>
                <a:gd name="T45" fmla="*/ 174 h 185"/>
                <a:gd name="T46" fmla="*/ 86 w 208"/>
                <a:gd name="T47" fmla="*/ 161 h 185"/>
                <a:gd name="T48" fmla="*/ 71 w 208"/>
                <a:gd name="T49" fmla="*/ 146 h 185"/>
                <a:gd name="T50" fmla="*/ 58 w 208"/>
                <a:gd name="T51" fmla="*/ 129 h 185"/>
                <a:gd name="T52" fmla="*/ 46 w 208"/>
                <a:gd name="T53" fmla="*/ 110 h 185"/>
                <a:gd name="T54" fmla="*/ 36 w 208"/>
                <a:gd name="T55" fmla="*/ 92 h 185"/>
                <a:gd name="T56" fmla="*/ 25 w 208"/>
                <a:gd name="T57" fmla="*/ 72 h 185"/>
                <a:gd name="T58" fmla="*/ 18 w 208"/>
                <a:gd name="T59" fmla="*/ 55 h 185"/>
                <a:gd name="T60" fmla="*/ 11 w 208"/>
                <a:gd name="T61" fmla="*/ 37 h 185"/>
                <a:gd name="T62" fmla="*/ 6 w 208"/>
                <a:gd name="T63" fmla="*/ 24 h 185"/>
                <a:gd name="T64" fmla="*/ 2 w 208"/>
                <a:gd name="T65" fmla="*/ 12 h 185"/>
                <a:gd name="T66" fmla="*/ 0 w 208"/>
                <a:gd name="T67" fmla="*/ 5 h 185"/>
                <a:gd name="T68" fmla="*/ 0 w 208"/>
                <a:gd name="T69" fmla="*/ 3 h 185"/>
                <a:gd name="T70" fmla="*/ 38 w 208"/>
                <a:gd name="T71"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8" h="185">
                  <a:moveTo>
                    <a:pt x="38" y="0"/>
                  </a:moveTo>
                  <a:lnTo>
                    <a:pt x="71" y="3"/>
                  </a:lnTo>
                  <a:lnTo>
                    <a:pt x="100" y="7"/>
                  </a:lnTo>
                  <a:lnTo>
                    <a:pt x="126" y="14"/>
                  </a:lnTo>
                  <a:lnTo>
                    <a:pt x="147" y="24"/>
                  </a:lnTo>
                  <a:lnTo>
                    <a:pt x="163" y="35"/>
                  </a:lnTo>
                  <a:lnTo>
                    <a:pt x="177" y="47"/>
                  </a:lnTo>
                  <a:lnTo>
                    <a:pt x="187" y="60"/>
                  </a:lnTo>
                  <a:lnTo>
                    <a:pt x="195" y="74"/>
                  </a:lnTo>
                  <a:lnTo>
                    <a:pt x="201" y="89"/>
                  </a:lnTo>
                  <a:lnTo>
                    <a:pt x="205" y="103"/>
                  </a:lnTo>
                  <a:lnTo>
                    <a:pt x="208" y="117"/>
                  </a:lnTo>
                  <a:lnTo>
                    <a:pt x="208" y="130"/>
                  </a:lnTo>
                  <a:lnTo>
                    <a:pt x="208" y="140"/>
                  </a:lnTo>
                  <a:lnTo>
                    <a:pt x="208" y="150"/>
                  </a:lnTo>
                  <a:lnTo>
                    <a:pt x="207" y="157"/>
                  </a:lnTo>
                  <a:lnTo>
                    <a:pt x="207" y="162"/>
                  </a:lnTo>
                  <a:lnTo>
                    <a:pt x="205" y="163"/>
                  </a:lnTo>
                  <a:lnTo>
                    <a:pt x="182" y="177"/>
                  </a:lnTo>
                  <a:lnTo>
                    <a:pt x="160" y="184"/>
                  </a:lnTo>
                  <a:lnTo>
                    <a:pt x="140" y="185"/>
                  </a:lnTo>
                  <a:lnTo>
                    <a:pt x="121" y="182"/>
                  </a:lnTo>
                  <a:lnTo>
                    <a:pt x="103" y="174"/>
                  </a:lnTo>
                  <a:lnTo>
                    <a:pt x="86" y="161"/>
                  </a:lnTo>
                  <a:lnTo>
                    <a:pt x="71" y="146"/>
                  </a:lnTo>
                  <a:lnTo>
                    <a:pt x="58" y="129"/>
                  </a:lnTo>
                  <a:lnTo>
                    <a:pt x="46" y="110"/>
                  </a:lnTo>
                  <a:lnTo>
                    <a:pt x="36" y="92"/>
                  </a:lnTo>
                  <a:lnTo>
                    <a:pt x="25" y="72"/>
                  </a:lnTo>
                  <a:lnTo>
                    <a:pt x="18" y="55"/>
                  </a:lnTo>
                  <a:lnTo>
                    <a:pt x="11" y="37"/>
                  </a:lnTo>
                  <a:lnTo>
                    <a:pt x="6" y="24"/>
                  </a:lnTo>
                  <a:lnTo>
                    <a:pt x="2" y="12"/>
                  </a:lnTo>
                  <a:lnTo>
                    <a:pt x="0" y="5"/>
                  </a:lnTo>
                  <a:lnTo>
                    <a:pt x="0" y="3"/>
                  </a:lnTo>
                  <a:lnTo>
                    <a:pt x="38" y="0"/>
                  </a:lnTo>
                  <a:close/>
                </a:path>
              </a:pathLst>
            </a:custGeom>
            <a:solidFill>
              <a:srgbClr val="4B9CD3">
                <a:lumMod val="75000"/>
                <a:lumOff val="25000"/>
              </a:srgbClr>
            </a:solid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sp>
          <p:nvSpPr>
            <p:cNvPr id="961" name="Freeform 8">
              <a:extLst>
                <a:ext uri="{FF2B5EF4-FFF2-40B4-BE49-F238E27FC236}">
                  <a16:creationId xmlns:a16="http://schemas.microsoft.com/office/drawing/2014/main" id="{327573A2-0656-E543-9698-AECE59256738}"/>
                </a:ext>
              </a:extLst>
            </p:cNvPr>
            <p:cNvSpPr>
              <a:spLocks/>
            </p:cNvSpPr>
            <p:nvPr/>
          </p:nvSpPr>
          <p:spPr bwMode="auto">
            <a:xfrm>
              <a:off x="2013399" y="4164939"/>
              <a:ext cx="236267" cy="142880"/>
            </a:xfrm>
            <a:custGeom>
              <a:avLst/>
              <a:gdLst>
                <a:gd name="T0" fmla="*/ 37 w 207"/>
                <a:gd name="T1" fmla="*/ 0 h 160"/>
                <a:gd name="T2" fmla="*/ 69 w 207"/>
                <a:gd name="T3" fmla="*/ 3 h 160"/>
                <a:gd name="T4" fmla="*/ 97 w 207"/>
                <a:gd name="T5" fmla="*/ 6 h 160"/>
                <a:gd name="T6" fmla="*/ 121 w 207"/>
                <a:gd name="T7" fmla="*/ 13 h 160"/>
                <a:gd name="T8" fmla="*/ 142 w 207"/>
                <a:gd name="T9" fmla="*/ 22 h 160"/>
                <a:gd name="T10" fmla="*/ 158 w 207"/>
                <a:gd name="T11" fmla="*/ 33 h 160"/>
                <a:gd name="T12" fmla="*/ 172 w 207"/>
                <a:gd name="T13" fmla="*/ 44 h 160"/>
                <a:gd name="T14" fmla="*/ 183 w 207"/>
                <a:gd name="T15" fmla="*/ 57 h 160"/>
                <a:gd name="T16" fmla="*/ 192 w 207"/>
                <a:gd name="T17" fmla="*/ 71 h 160"/>
                <a:gd name="T18" fmla="*/ 198 w 207"/>
                <a:gd name="T19" fmla="*/ 85 h 160"/>
                <a:gd name="T20" fmla="*/ 202 w 207"/>
                <a:gd name="T21" fmla="*/ 99 h 160"/>
                <a:gd name="T22" fmla="*/ 205 w 207"/>
                <a:gd name="T23" fmla="*/ 112 h 160"/>
                <a:gd name="T24" fmla="*/ 206 w 207"/>
                <a:gd name="T25" fmla="*/ 124 h 160"/>
                <a:gd name="T26" fmla="*/ 207 w 207"/>
                <a:gd name="T27" fmla="*/ 135 h 160"/>
                <a:gd name="T28" fmla="*/ 206 w 207"/>
                <a:gd name="T29" fmla="*/ 146 h 160"/>
                <a:gd name="T30" fmla="*/ 206 w 207"/>
                <a:gd name="T31" fmla="*/ 154 h 160"/>
                <a:gd name="T32" fmla="*/ 205 w 207"/>
                <a:gd name="T33" fmla="*/ 160 h 160"/>
                <a:gd name="T34" fmla="*/ 0 w 207"/>
                <a:gd name="T35" fmla="*/ 3 h 160"/>
                <a:gd name="T36" fmla="*/ 37 w 207"/>
                <a:gd name="T37"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7" h="160">
                  <a:moveTo>
                    <a:pt x="37" y="0"/>
                  </a:moveTo>
                  <a:lnTo>
                    <a:pt x="69" y="3"/>
                  </a:lnTo>
                  <a:lnTo>
                    <a:pt x="97" y="6"/>
                  </a:lnTo>
                  <a:lnTo>
                    <a:pt x="121" y="13"/>
                  </a:lnTo>
                  <a:lnTo>
                    <a:pt x="142" y="22"/>
                  </a:lnTo>
                  <a:lnTo>
                    <a:pt x="158" y="33"/>
                  </a:lnTo>
                  <a:lnTo>
                    <a:pt x="172" y="44"/>
                  </a:lnTo>
                  <a:lnTo>
                    <a:pt x="183" y="57"/>
                  </a:lnTo>
                  <a:lnTo>
                    <a:pt x="192" y="71"/>
                  </a:lnTo>
                  <a:lnTo>
                    <a:pt x="198" y="85"/>
                  </a:lnTo>
                  <a:lnTo>
                    <a:pt x="202" y="99"/>
                  </a:lnTo>
                  <a:lnTo>
                    <a:pt x="205" y="112"/>
                  </a:lnTo>
                  <a:lnTo>
                    <a:pt x="206" y="124"/>
                  </a:lnTo>
                  <a:lnTo>
                    <a:pt x="207" y="135"/>
                  </a:lnTo>
                  <a:lnTo>
                    <a:pt x="206" y="146"/>
                  </a:lnTo>
                  <a:lnTo>
                    <a:pt x="206" y="154"/>
                  </a:lnTo>
                  <a:lnTo>
                    <a:pt x="205" y="160"/>
                  </a:lnTo>
                  <a:lnTo>
                    <a:pt x="0" y="3"/>
                  </a:lnTo>
                  <a:lnTo>
                    <a:pt x="37" y="0"/>
                  </a:lnTo>
                  <a:close/>
                </a:path>
              </a:pathLst>
            </a:custGeom>
            <a:solidFill>
              <a:srgbClr val="4B9CD3">
                <a:lumMod val="75000"/>
                <a:lumOff val="25000"/>
              </a:srgbClr>
            </a:solid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sp>
          <p:nvSpPr>
            <p:cNvPr id="962" name="Freeform 9">
              <a:extLst>
                <a:ext uri="{FF2B5EF4-FFF2-40B4-BE49-F238E27FC236}">
                  <a16:creationId xmlns:a16="http://schemas.microsoft.com/office/drawing/2014/main" id="{65ECA60D-20A6-D341-BA25-F6199BFE8354}"/>
                </a:ext>
              </a:extLst>
            </p:cNvPr>
            <p:cNvSpPr>
              <a:spLocks/>
            </p:cNvSpPr>
            <p:nvPr/>
          </p:nvSpPr>
          <p:spPr bwMode="auto">
            <a:xfrm>
              <a:off x="2312442" y="4051528"/>
              <a:ext cx="142674" cy="109839"/>
            </a:xfrm>
            <a:custGeom>
              <a:avLst/>
              <a:gdLst>
                <a:gd name="T0" fmla="*/ 123 w 125"/>
                <a:gd name="T1" fmla="*/ 0 h 123"/>
                <a:gd name="T2" fmla="*/ 125 w 125"/>
                <a:gd name="T3" fmla="*/ 2 h 123"/>
                <a:gd name="T4" fmla="*/ 118 w 125"/>
                <a:gd name="T5" fmla="*/ 34 h 123"/>
                <a:gd name="T6" fmla="*/ 110 w 125"/>
                <a:gd name="T7" fmla="*/ 60 h 123"/>
                <a:gd name="T8" fmla="*/ 101 w 125"/>
                <a:gd name="T9" fmla="*/ 81 h 123"/>
                <a:gd name="T10" fmla="*/ 90 w 125"/>
                <a:gd name="T11" fmla="*/ 97 h 123"/>
                <a:gd name="T12" fmla="*/ 81 w 125"/>
                <a:gd name="T13" fmla="*/ 109 h 123"/>
                <a:gd name="T14" fmla="*/ 71 w 125"/>
                <a:gd name="T15" fmla="*/ 116 h 123"/>
                <a:gd name="T16" fmla="*/ 59 w 125"/>
                <a:gd name="T17" fmla="*/ 121 h 123"/>
                <a:gd name="T18" fmla="*/ 50 w 125"/>
                <a:gd name="T19" fmla="*/ 123 h 123"/>
                <a:gd name="T20" fmla="*/ 40 w 125"/>
                <a:gd name="T21" fmla="*/ 123 h 123"/>
                <a:gd name="T22" fmla="*/ 32 w 125"/>
                <a:gd name="T23" fmla="*/ 121 h 123"/>
                <a:gd name="T24" fmla="*/ 23 w 125"/>
                <a:gd name="T25" fmla="*/ 118 h 123"/>
                <a:gd name="T26" fmla="*/ 18 w 125"/>
                <a:gd name="T27" fmla="*/ 115 h 123"/>
                <a:gd name="T28" fmla="*/ 12 w 125"/>
                <a:gd name="T29" fmla="*/ 112 h 123"/>
                <a:gd name="T30" fmla="*/ 10 w 125"/>
                <a:gd name="T31" fmla="*/ 110 h 123"/>
                <a:gd name="T32" fmla="*/ 8 w 125"/>
                <a:gd name="T33" fmla="*/ 109 h 123"/>
                <a:gd name="T34" fmla="*/ 1 w 125"/>
                <a:gd name="T35" fmla="*/ 88 h 123"/>
                <a:gd name="T36" fmla="*/ 0 w 125"/>
                <a:gd name="T37" fmla="*/ 70 h 123"/>
                <a:gd name="T38" fmla="*/ 4 w 125"/>
                <a:gd name="T39" fmla="*/ 54 h 123"/>
                <a:gd name="T40" fmla="*/ 10 w 125"/>
                <a:gd name="T41" fmla="*/ 41 h 123"/>
                <a:gd name="T42" fmla="*/ 19 w 125"/>
                <a:gd name="T43" fmla="*/ 30 h 123"/>
                <a:gd name="T44" fmla="*/ 30 w 125"/>
                <a:gd name="T45" fmla="*/ 21 h 123"/>
                <a:gd name="T46" fmla="*/ 43 w 125"/>
                <a:gd name="T47" fmla="*/ 14 h 123"/>
                <a:gd name="T48" fmla="*/ 57 w 125"/>
                <a:gd name="T49" fmla="*/ 10 h 123"/>
                <a:gd name="T50" fmla="*/ 71 w 125"/>
                <a:gd name="T51" fmla="*/ 6 h 123"/>
                <a:gd name="T52" fmla="*/ 85 w 125"/>
                <a:gd name="T53" fmla="*/ 4 h 123"/>
                <a:gd name="T54" fmla="*/ 97 w 125"/>
                <a:gd name="T55" fmla="*/ 2 h 123"/>
                <a:gd name="T56" fmla="*/ 109 w 125"/>
                <a:gd name="T57" fmla="*/ 2 h 123"/>
                <a:gd name="T58" fmla="*/ 117 w 125"/>
                <a:gd name="T59" fmla="*/ 0 h 123"/>
                <a:gd name="T60" fmla="*/ 123 w 125"/>
                <a:gd name="T6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5" h="123">
                  <a:moveTo>
                    <a:pt x="123" y="0"/>
                  </a:moveTo>
                  <a:lnTo>
                    <a:pt x="125" y="2"/>
                  </a:lnTo>
                  <a:lnTo>
                    <a:pt x="118" y="34"/>
                  </a:lnTo>
                  <a:lnTo>
                    <a:pt x="110" y="60"/>
                  </a:lnTo>
                  <a:lnTo>
                    <a:pt x="101" y="81"/>
                  </a:lnTo>
                  <a:lnTo>
                    <a:pt x="90" y="97"/>
                  </a:lnTo>
                  <a:lnTo>
                    <a:pt x="81" y="109"/>
                  </a:lnTo>
                  <a:lnTo>
                    <a:pt x="71" y="116"/>
                  </a:lnTo>
                  <a:lnTo>
                    <a:pt x="59" y="121"/>
                  </a:lnTo>
                  <a:lnTo>
                    <a:pt x="50" y="123"/>
                  </a:lnTo>
                  <a:lnTo>
                    <a:pt x="40" y="123"/>
                  </a:lnTo>
                  <a:lnTo>
                    <a:pt x="32" y="121"/>
                  </a:lnTo>
                  <a:lnTo>
                    <a:pt x="23" y="118"/>
                  </a:lnTo>
                  <a:lnTo>
                    <a:pt x="18" y="115"/>
                  </a:lnTo>
                  <a:lnTo>
                    <a:pt x="12" y="112"/>
                  </a:lnTo>
                  <a:lnTo>
                    <a:pt x="10" y="110"/>
                  </a:lnTo>
                  <a:lnTo>
                    <a:pt x="8" y="109"/>
                  </a:lnTo>
                  <a:lnTo>
                    <a:pt x="1" y="88"/>
                  </a:lnTo>
                  <a:lnTo>
                    <a:pt x="0" y="70"/>
                  </a:lnTo>
                  <a:lnTo>
                    <a:pt x="4" y="54"/>
                  </a:lnTo>
                  <a:lnTo>
                    <a:pt x="10" y="41"/>
                  </a:lnTo>
                  <a:lnTo>
                    <a:pt x="19" y="30"/>
                  </a:lnTo>
                  <a:lnTo>
                    <a:pt x="30" y="21"/>
                  </a:lnTo>
                  <a:lnTo>
                    <a:pt x="43" y="14"/>
                  </a:lnTo>
                  <a:lnTo>
                    <a:pt x="57" y="10"/>
                  </a:lnTo>
                  <a:lnTo>
                    <a:pt x="71" y="6"/>
                  </a:lnTo>
                  <a:lnTo>
                    <a:pt x="85" y="4"/>
                  </a:lnTo>
                  <a:lnTo>
                    <a:pt x="97" y="2"/>
                  </a:lnTo>
                  <a:lnTo>
                    <a:pt x="109" y="2"/>
                  </a:lnTo>
                  <a:lnTo>
                    <a:pt x="117" y="0"/>
                  </a:lnTo>
                  <a:lnTo>
                    <a:pt x="123" y="0"/>
                  </a:lnTo>
                  <a:close/>
                </a:path>
              </a:pathLst>
            </a:custGeom>
            <a:solidFill>
              <a:srgbClr val="4B9CD3">
                <a:lumMod val="75000"/>
                <a:lumOff val="25000"/>
              </a:srgbClr>
            </a:solid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sp>
          <p:nvSpPr>
            <p:cNvPr id="963" name="Freeform 10">
              <a:extLst>
                <a:ext uri="{FF2B5EF4-FFF2-40B4-BE49-F238E27FC236}">
                  <a16:creationId xmlns:a16="http://schemas.microsoft.com/office/drawing/2014/main" id="{990F458F-1CBA-5043-BEA4-832C94CE1E76}"/>
                </a:ext>
              </a:extLst>
            </p:cNvPr>
            <p:cNvSpPr>
              <a:spLocks/>
            </p:cNvSpPr>
            <p:nvPr/>
          </p:nvSpPr>
          <p:spPr bwMode="auto">
            <a:xfrm>
              <a:off x="2324997" y="4054207"/>
              <a:ext cx="130118" cy="107160"/>
            </a:xfrm>
            <a:custGeom>
              <a:avLst/>
              <a:gdLst>
                <a:gd name="T0" fmla="*/ 114 w 114"/>
                <a:gd name="T1" fmla="*/ 0 h 120"/>
                <a:gd name="T2" fmla="*/ 106 w 114"/>
                <a:gd name="T3" fmla="*/ 33 h 120"/>
                <a:gd name="T4" fmla="*/ 98 w 114"/>
                <a:gd name="T5" fmla="*/ 61 h 120"/>
                <a:gd name="T6" fmla="*/ 89 w 114"/>
                <a:gd name="T7" fmla="*/ 82 h 120"/>
                <a:gd name="T8" fmla="*/ 78 w 114"/>
                <a:gd name="T9" fmla="*/ 97 h 120"/>
                <a:gd name="T10" fmla="*/ 68 w 114"/>
                <a:gd name="T11" fmla="*/ 108 h 120"/>
                <a:gd name="T12" fmla="*/ 57 w 114"/>
                <a:gd name="T13" fmla="*/ 115 h 120"/>
                <a:gd name="T14" fmla="*/ 47 w 114"/>
                <a:gd name="T15" fmla="*/ 119 h 120"/>
                <a:gd name="T16" fmla="*/ 37 w 114"/>
                <a:gd name="T17" fmla="*/ 120 h 120"/>
                <a:gd name="T18" fmla="*/ 27 w 114"/>
                <a:gd name="T19" fmla="*/ 119 h 120"/>
                <a:gd name="T20" fmla="*/ 18 w 114"/>
                <a:gd name="T21" fmla="*/ 116 h 120"/>
                <a:gd name="T22" fmla="*/ 11 w 114"/>
                <a:gd name="T23" fmla="*/ 113 h 120"/>
                <a:gd name="T24" fmla="*/ 4 w 114"/>
                <a:gd name="T25" fmla="*/ 109 h 120"/>
                <a:gd name="T26" fmla="*/ 0 w 114"/>
                <a:gd name="T27" fmla="*/ 107 h 120"/>
                <a:gd name="T28" fmla="*/ 114 w 114"/>
                <a:gd name="T29"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4" h="120">
                  <a:moveTo>
                    <a:pt x="114" y="0"/>
                  </a:moveTo>
                  <a:lnTo>
                    <a:pt x="106" y="33"/>
                  </a:lnTo>
                  <a:lnTo>
                    <a:pt x="98" y="61"/>
                  </a:lnTo>
                  <a:lnTo>
                    <a:pt x="89" y="82"/>
                  </a:lnTo>
                  <a:lnTo>
                    <a:pt x="78" y="97"/>
                  </a:lnTo>
                  <a:lnTo>
                    <a:pt x="68" y="108"/>
                  </a:lnTo>
                  <a:lnTo>
                    <a:pt x="57" y="115"/>
                  </a:lnTo>
                  <a:lnTo>
                    <a:pt x="47" y="119"/>
                  </a:lnTo>
                  <a:lnTo>
                    <a:pt x="37" y="120"/>
                  </a:lnTo>
                  <a:lnTo>
                    <a:pt x="27" y="119"/>
                  </a:lnTo>
                  <a:lnTo>
                    <a:pt x="18" y="116"/>
                  </a:lnTo>
                  <a:lnTo>
                    <a:pt x="11" y="113"/>
                  </a:lnTo>
                  <a:lnTo>
                    <a:pt x="4" y="109"/>
                  </a:lnTo>
                  <a:lnTo>
                    <a:pt x="0" y="107"/>
                  </a:lnTo>
                  <a:lnTo>
                    <a:pt x="114" y="0"/>
                  </a:lnTo>
                  <a:close/>
                </a:path>
              </a:pathLst>
            </a:custGeom>
            <a:solidFill>
              <a:srgbClr val="4B9CD3">
                <a:lumMod val="75000"/>
                <a:lumOff val="25000"/>
              </a:srgbClr>
            </a:solid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sp>
          <p:nvSpPr>
            <p:cNvPr id="964" name="Freeform 11">
              <a:extLst>
                <a:ext uri="{FF2B5EF4-FFF2-40B4-BE49-F238E27FC236}">
                  <a16:creationId xmlns:a16="http://schemas.microsoft.com/office/drawing/2014/main" id="{F9DF74C2-4362-C340-B844-DDE3DA692342}"/>
                </a:ext>
              </a:extLst>
            </p:cNvPr>
            <p:cNvSpPr>
              <a:spLocks/>
            </p:cNvSpPr>
            <p:nvPr/>
          </p:nvSpPr>
          <p:spPr bwMode="auto">
            <a:xfrm>
              <a:off x="2310159" y="4228342"/>
              <a:ext cx="246539" cy="170563"/>
            </a:xfrm>
            <a:custGeom>
              <a:avLst/>
              <a:gdLst>
                <a:gd name="T0" fmla="*/ 216 w 216"/>
                <a:gd name="T1" fmla="*/ 0 h 191"/>
                <a:gd name="T2" fmla="*/ 207 w 216"/>
                <a:gd name="T3" fmla="*/ 40 h 191"/>
                <a:gd name="T4" fmla="*/ 196 w 216"/>
                <a:gd name="T5" fmla="*/ 75 h 191"/>
                <a:gd name="T6" fmla="*/ 183 w 216"/>
                <a:gd name="T7" fmla="*/ 104 h 191"/>
                <a:gd name="T8" fmla="*/ 169 w 216"/>
                <a:gd name="T9" fmla="*/ 128 h 191"/>
                <a:gd name="T10" fmla="*/ 154 w 216"/>
                <a:gd name="T11" fmla="*/ 148 h 191"/>
                <a:gd name="T12" fmla="*/ 137 w 216"/>
                <a:gd name="T13" fmla="*/ 163 h 191"/>
                <a:gd name="T14" fmla="*/ 120 w 216"/>
                <a:gd name="T15" fmla="*/ 174 h 191"/>
                <a:gd name="T16" fmla="*/ 104 w 216"/>
                <a:gd name="T17" fmla="*/ 182 h 191"/>
                <a:gd name="T18" fmla="*/ 88 w 216"/>
                <a:gd name="T19" fmla="*/ 188 h 191"/>
                <a:gd name="T20" fmla="*/ 72 w 216"/>
                <a:gd name="T21" fmla="*/ 190 h 191"/>
                <a:gd name="T22" fmla="*/ 58 w 216"/>
                <a:gd name="T23" fmla="*/ 191 h 191"/>
                <a:gd name="T24" fmla="*/ 44 w 216"/>
                <a:gd name="T25" fmla="*/ 191 h 191"/>
                <a:gd name="T26" fmla="*/ 32 w 216"/>
                <a:gd name="T27" fmla="*/ 190 h 191"/>
                <a:gd name="T28" fmla="*/ 23 w 216"/>
                <a:gd name="T29" fmla="*/ 189 h 191"/>
                <a:gd name="T30" fmla="*/ 15 w 216"/>
                <a:gd name="T31" fmla="*/ 187 h 191"/>
                <a:gd name="T32" fmla="*/ 10 w 216"/>
                <a:gd name="T33" fmla="*/ 186 h 191"/>
                <a:gd name="T34" fmla="*/ 9 w 216"/>
                <a:gd name="T35" fmla="*/ 184 h 191"/>
                <a:gd name="T36" fmla="*/ 2 w 216"/>
                <a:gd name="T37" fmla="*/ 160 h 191"/>
                <a:gd name="T38" fmla="*/ 0 w 216"/>
                <a:gd name="T39" fmla="*/ 137 h 191"/>
                <a:gd name="T40" fmla="*/ 3 w 216"/>
                <a:gd name="T41" fmla="*/ 116 h 191"/>
                <a:gd name="T42" fmla="*/ 10 w 216"/>
                <a:gd name="T43" fmla="*/ 98 h 191"/>
                <a:gd name="T44" fmla="*/ 22 w 216"/>
                <a:gd name="T45" fmla="*/ 82 h 191"/>
                <a:gd name="T46" fmla="*/ 36 w 216"/>
                <a:gd name="T47" fmla="*/ 67 h 191"/>
                <a:gd name="T48" fmla="*/ 52 w 216"/>
                <a:gd name="T49" fmla="*/ 54 h 191"/>
                <a:gd name="T50" fmla="*/ 70 w 216"/>
                <a:gd name="T51" fmla="*/ 43 h 191"/>
                <a:gd name="T52" fmla="*/ 90 w 216"/>
                <a:gd name="T53" fmla="*/ 33 h 191"/>
                <a:gd name="T54" fmla="*/ 110 w 216"/>
                <a:gd name="T55" fmla="*/ 25 h 191"/>
                <a:gd name="T56" fmla="*/ 129 w 216"/>
                <a:gd name="T57" fmla="*/ 18 h 191"/>
                <a:gd name="T58" fmla="*/ 149 w 216"/>
                <a:gd name="T59" fmla="*/ 13 h 191"/>
                <a:gd name="T60" fmla="*/ 167 w 216"/>
                <a:gd name="T61" fmla="*/ 8 h 191"/>
                <a:gd name="T62" fmla="*/ 183 w 216"/>
                <a:gd name="T63" fmla="*/ 6 h 191"/>
                <a:gd name="T64" fmla="*/ 196 w 216"/>
                <a:gd name="T65" fmla="*/ 2 h 191"/>
                <a:gd name="T66" fmla="*/ 207 w 216"/>
                <a:gd name="T67" fmla="*/ 1 h 191"/>
                <a:gd name="T68" fmla="*/ 214 w 216"/>
                <a:gd name="T69" fmla="*/ 0 h 191"/>
                <a:gd name="T70" fmla="*/ 216 w 216"/>
                <a:gd name="T71" fmla="*/ 0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6" h="191">
                  <a:moveTo>
                    <a:pt x="216" y="0"/>
                  </a:moveTo>
                  <a:lnTo>
                    <a:pt x="207" y="40"/>
                  </a:lnTo>
                  <a:lnTo>
                    <a:pt x="196" y="75"/>
                  </a:lnTo>
                  <a:lnTo>
                    <a:pt x="183" y="104"/>
                  </a:lnTo>
                  <a:lnTo>
                    <a:pt x="169" y="128"/>
                  </a:lnTo>
                  <a:lnTo>
                    <a:pt x="154" y="148"/>
                  </a:lnTo>
                  <a:lnTo>
                    <a:pt x="137" y="163"/>
                  </a:lnTo>
                  <a:lnTo>
                    <a:pt x="120" y="174"/>
                  </a:lnTo>
                  <a:lnTo>
                    <a:pt x="104" y="182"/>
                  </a:lnTo>
                  <a:lnTo>
                    <a:pt x="88" y="188"/>
                  </a:lnTo>
                  <a:lnTo>
                    <a:pt x="72" y="190"/>
                  </a:lnTo>
                  <a:lnTo>
                    <a:pt x="58" y="191"/>
                  </a:lnTo>
                  <a:lnTo>
                    <a:pt x="44" y="191"/>
                  </a:lnTo>
                  <a:lnTo>
                    <a:pt x="32" y="190"/>
                  </a:lnTo>
                  <a:lnTo>
                    <a:pt x="23" y="189"/>
                  </a:lnTo>
                  <a:lnTo>
                    <a:pt x="15" y="187"/>
                  </a:lnTo>
                  <a:lnTo>
                    <a:pt x="10" y="186"/>
                  </a:lnTo>
                  <a:lnTo>
                    <a:pt x="9" y="184"/>
                  </a:lnTo>
                  <a:lnTo>
                    <a:pt x="2" y="160"/>
                  </a:lnTo>
                  <a:lnTo>
                    <a:pt x="0" y="137"/>
                  </a:lnTo>
                  <a:lnTo>
                    <a:pt x="3" y="116"/>
                  </a:lnTo>
                  <a:lnTo>
                    <a:pt x="10" y="98"/>
                  </a:lnTo>
                  <a:lnTo>
                    <a:pt x="22" y="82"/>
                  </a:lnTo>
                  <a:lnTo>
                    <a:pt x="36" y="67"/>
                  </a:lnTo>
                  <a:lnTo>
                    <a:pt x="52" y="54"/>
                  </a:lnTo>
                  <a:lnTo>
                    <a:pt x="70" y="43"/>
                  </a:lnTo>
                  <a:lnTo>
                    <a:pt x="90" y="33"/>
                  </a:lnTo>
                  <a:lnTo>
                    <a:pt x="110" y="25"/>
                  </a:lnTo>
                  <a:lnTo>
                    <a:pt x="129" y="18"/>
                  </a:lnTo>
                  <a:lnTo>
                    <a:pt x="149" y="13"/>
                  </a:lnTo>
                  <a:lnTo>
                    <a:pt x="167" y="8"/>
                  </a:lnTo>
                  <a:lnTo>
                    <a:pt x="183" y="6"/>
                  </a:lnTo>
                  <a:lnTo>
                    <a:pt x="196" y="2"/>
                  </a:lnTo>
                  <a:lnTo>
                    <a:pt x="207" y="1"/>
                  </a:lnTo>
                  <a:lnTo>
                    <a:pt x="214" y="0"/>
                  </a:lnTo>
                  <a:lnTo>
                    <a:pt x="216" y="0"/>
                  </a:lnTo>
                  <a:close/>
                </a:path>
              </a:pathLst>
            </a:custGeom>
            <a:solidFill>
              <a:srgbClr val="4B9CD3">
                <a:lumMod val="75000"/>
                <a:lumOff val="25000"/>
              </a:srgbClr>
            </a:solid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sp>
          <p:nvSpPr>
            <p:cNvPr id="965" name="Freeform 12">
              <a:extLst>
                <a:ext uri="{FF2B5EF4-FFF2-40B4-BE49-F238E27FC236}">
                  <a16:creationId xmlns:a16="http://schemas.microsoft.com/office/drawing/2014/main" id="{1C445792-209B-1D40-A81C-224EB88DE090}"/>
                </a:ext>
              </a:extLst>
            </p:cNvPr>
            <p:cNvSpPr>
              <a:spLocks/>
            </p:cNvSpPr>
            <p:nvPr/>
          </p:nvSpPr>
          <p:spPr bwMode="auto">
            <a:xfrm>
              <a:off x="2324997" y="4230128"/>
              <a:ext cx="231702" cy="171456"/>
            </a:xfrm>
            <a:custGeom>
              <a:avLst/>
              <a:gdLst>
                <a:gd name="T0" fmla="*/ 203 w 203"/>
                <a:gd name="T1" fmla="*/ 0 h 192"/>
                <a:gd name="T2" fmla="*/ 193 w 203"/>
                <a:gd name="T3" fmla="*/ 42 h 192"/>
                <a:gd name="T4" fmla="*/ 181 w 203"/>
                <a:gd name="T5" fmla="*/ 77 h 192"/>
                <a:gd name="T6" fmla="*/ 168 w 203"/>
                <a:gd name="T7" fmla="*/ 106 h 192"/>
                <a:gd name="T8" fmla="*/ 153 w 203"/>
                <a:gd name="T9" fmla="*/ 131 h 192"/>
                <a:gd name="T10" fmla="*/ 137 w 203"/>
                <a:gd name="T11" fmla="*/ 150 h 192"/>
                <a:gd name="T12" fmla="*/ 120 w 203"/>
                <a:gd name="T13" fmla="*/ 165 h 192"/>
                <a:gd name="T14" fmla="*/ 104 w 203"/>
                <a:gd name="T15" fmla="*/ 176 h 192"/>
                <a:gd name="T16" fmla="*/ 86 w 203"/>
                <a:gd name="T17" fmla="*/ 184 h 192"/>
                <a:gd name="T18" fmla="*/ 70 w 203"/>
                <a:gd name="T19" fmla="*/ 188 h 192"/>
                <a:gd name="T20" fmla="*/ 54 w 203"/>
                <a:gd name="T21" fmla="*/ 192 h 192"/>
                <a:gd name="T22" fmla="*/ 39 w 203"/>
                <a:gd name="T23" fmla="*/ 192 h 192"/>
                <a:gd name="T24" fmla="*/ 26 w 203"/>
                <a:gd name="T25" fmla="*/ 192 h 192"/>
                <a:gd name="T26" fmla="*/ 15 w 203"/>
                <a:gd name="T27" fmla="*/ 189 h 192"/>
                <a:gd name="T28" fmla="*/ 6 w 203"/>
                <a:gd name="T29" fmla="*/ 187 h 192"/>
                <a:gd name="T30" fmla="*/ 0 w 203"/>
                <a:gd name="T31" fmla="*/ 185 h 192"/>
                <a:gd name="T32" fmla="*/ 203 w 203"/>
                <a:gd name="T33"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3" h="192">
                  <a:moveTo>
                    <a:pt x="203" y="0"/>
                  </a:moveTo>
                  <a:lnTo>
                    <a:pt x="193" y="42"/>
                  </a:lnTo>
                  <a:lnTo>
                    <a:pt x="181" y="77"/>
                  </a:lnTo>
                  <a:lnTo>
                    <a:pt x="168" y="106"/>
                  </a:lnTo>
                  <a:lnTo>
                    <a:pt x="153" y="131"/>
                  </a:lnTo>
                  <a:lnTo>
                    <a:pt x="137" y="150"/>
                  </a:lnTo>
                  <a:lnTo>
                    <a:pt x="120" y="165"/>
                  </a:lnTo>
                  <a:lnTo>
                    <a:pt x="104" y="176"/>
                  </a:lnTo>
                  <a:lnTo>
                    <a:pt x="86" y="184"/>
                  </a:lnTo>
                  <a:lnTo>
                    <a:pt x="70" y="188"/>
                  </a:lnTo>
                  <a:lnTo>
                    <a:pt x="54" y="192"/>
                  </a:lnTo>
                  <a:lnTo>
                    <a:pt x="39" y="192"/>
                  </a:lnTo>
                  <a:lnTo>
                    <a:pt x="26" y="192"/>
                  </a:lnTo>
                  <a:lnTo>
                    <a:pt x="15" y="189"/>
                  </a:lnTo>
                  <a:lnTo>
                    <a:pt x="6" y="187"/>
                  </a:lnTo>
                  <a:lnTo>
                    <a:pt x="0" y="185"/>
                  </a:lnTo>
                  <a:lnTo>
                    <a:pt x="203" y="0"/>
                  </a:lnTo>
                  <a:close/>
                </a:path>
              </a:pathLst>
            </a:custGeom>
            <a:solidFill>
              <a:srgbClr val="4B9CD3">
                <a:lumMod val="75000"/>
                <a:lumOff val="25000"/>
              </a:srgbClr>
            </a:solid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sp>
          <p:nvSpPr>
            <p:cNvPr id="966" name="Freeform 13">
              <a:extLst>
                <a:ext uri="{FF2B5EF4-FFF2-40B4-BE49-F238E27FC236}">
                  <a16:creationId xmlns:a16="http://schemas.microsoft.com/office/drawing/2014/main" id="{464D7E33-261B-D745-80C7-9DEDE0DAA8DF}"/>
                </a:ext>
              </a:extLst>
            </p:cNvPr>
            <p:cNvSpPr>
              <a:spLocks/>
            </p:cNvSpPr>
            <p:nvPr/>
          </p:nvSpPr>
          <p:spPr bwMode="auto">
            <a:xfrm>
              <a:off x="2176617" y="4564110"/>
              <a:ext cx="102725" cy="40185"/>
            </a:xfrm>
            <a:custGeom>
              <a:avLst/>
              <a:gdLst>
                <a:gd name="T0" fmla="*/ 45 w 90"/>
                <a:gd name="T1" fmla="*/ 0 h 45"/>
                <a:gd name="T2" fmla="*/ 59 w 90"/>
                <a:gd name="T3" fmla="*/ 2 h 45"/>
                <a:gd name="T4" fmla="*/ 72 w 90"/>
                <a:gd name="T5" fmla="*/ 8 h 45"/>
                <a:gd name="T6" fmla="*/ 81 w 90"/>
                <a:gd name="T7" fmla="*/ 18 h 45"/>
                <a:gd name="T8" fmla="*/ 88 w 90"/>
                <a:gd name="T9" fmla="*/ 30 h 45"/>
                <a:gd name="T10" fmla="*/ 90 w 90"/>
                <a:gd name="T11" fmla="*/ 45 h 45"/>
                <a:gd name="T12" fmla="*/ 0 w 90"/>
                <a:gd name="T13" fmla="*/ 45 h 45"/>
                <a:gd name="T14" fmla="*/ 3 w 90"/>
                <a:gd name="T15" fmla="*/ 30 h 45"/>
                <a:gd name="T16" fmla="*/ 8 w 90"/>
                <a:gd name="T17" fmla="*/ 18 h 45"/>
                <a:gd name="T18" fmla="*/ 19 w 90"/>
                <a:gd name="T19" fmla="*/ 8 h 45"/>
                <a:gd name="T20" fmla="*/ 32 w 90"/>
                <a:gd name="T21" fmla="*/ 2 h 45"/>
                <a:gd name="T22" fmla="*/ 45 w 90"/>
                <a:gd name="T23"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0" h="45">
                  <a:moveTo>
                    <a:pt x="45" y="0"/>
                  </a:moveTo>
                  <a:lnTo>
                    <a:pt x="59" y="2"/>
                  </a:lnTo>
                  <a:lnTo>
                    <a:pt x="72" y="8"/>
                  </a:lnTo>
                  <a:lnTo>
                    <a:pt x="81" y="18"/>
                  </a:lnTo>
                  <a:lnTo>
                    <a:pt x="88" y="30"/>
                  </a:lnTo>
                  <a:lnTo>
                    <a:pt x="90" y="45"/>
                  </a:lnTo>
                  <a:lnTo>
                    <a:pt x="0" y="45"/>
                  </a:lnTo>
                  <a:lnTo>
                    <a:pt x="3" y="30"/>
                  </a:lnTo>
                  <a:lnTo>
                    <a:pt x="8" y="18"/>
                  </a:lnTo>
                  <a:lnTo>
                    <a:pt x="19" y="8"/>
                  </a:lnTo>
                  <a:lnTo>
                    <a:pt x="32" y="2"/>
                  </a:lnTo>
                  <a:lnTo>
                    <a:pt x="45" y="0"/>
                  </a:lnTo>
                  <a:close/>
                </a:path>
              </a:pathLst>
            </a:custGeom>
            <a:solidFill>
              <a:srgbClr val="4B9CD3">
                <a:lumMod val="75000"/>
                <a:lumOff val="25000"/>
              </a:srgbClr>
            </a:solid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sp>
          <p:nvSpPr>
            <p:cNvPr id="967" name="Freeform 14">
              <a:extLst>
                <a:ext uri="{FF2B5EF4-FFF2-40B4-BE49-F238E27FC236}">
                  <a16:creationId xmlns:a16="http://schemas.microsoft.com/office/drawing/2014/main" id="{0900033B-B174-DE45-B0AF-A7FF5E6F8712}"/>
                </a:ext>
              </a:extLst>
            </p:cNvPr>
            <p:cNvSpPr>
              <a:spLocks/>
            </p:cNvSpPr>
            <p:nvPr/>
          </p:nvSpPr>
          <p:spPr bwMode="auto">
            <a:xfrm>
              <a:off x="2234828" y="4553394"/>
              <a:ext cx="128977" cy="50901"/>
            </a:xfrm>
            <a:custGeom>
              <a:avLst/>
              <a:gdLst>
                <a:gd name="T0" fmla="*/ 57 w 113"/>
                <a:gd name="T1" fmla="*/ 0 h 57"/>
                <a:gd name="T2" fmla="*/ 74 w 113"/>
                <a:gd name="T3" fmla="*/ 3 h 57"/>
                <a:gd name="T4" fmla="*/ 90 w 113"/>
                <a:gd name="T5" fmla="*/ 11 h 57"/>
                <a:gd name="T6" fmla="*/ 102 w 113"/>
                <a:gd name="T7" fmla="*/ 24 h 57"/>
                <a:gd name="T8" fmla="*/ 110 w 113"/>
                <a:gd name="T9" fmla="*/ 39 h 57"/>
                <a:gd name="T10" fmla="*/ 113 w 113"/>
                <a:gd name="T11" fmla="*/ 57 h 57"/>
                <a:gd name="T12" fmla="*/ 0 w 113"/>
                <a:gd name="T13" fmla="*/ 57 h 57"/>
                <a:gd name="T14" fmla="*/ 3 w 113"/>
                <a:gd name="T15" fmla="*/ 39 h 57"/>
                <a:gd name="T16" fmla="*/ 11 w 113"/>
                <a:gd name="T17" fmla="*/ 24 h 57"/>
                <a:gd name="T18" fmla="*/ 23 w 113"/>
                <a:gd name="T19" fmla="*/ 11 h 57"/>
                <a:gd name="T20" fmla="*/ 38 w 113"/>
                <a:gd name="T21" fmla="*/ 3 h 57"/>
                <a:gd name="T22" fmla="*/ 57 w 113"/>
                <a:gd name="T23"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3" h="57">
                  <a:moveTo>
                    <a:pt x="57" y="0"/>
                  </a:moveTo>
                  <a:lnTo>
                    <a:pt x="74" y="3"/>
                  </a:lnTo>
                  <a:lnTo>
                    <a:pt x="90" y="11"/>
                  </a:lnTo>
                  <a:lnTo>
                    <a:pt x="102" y="24"/>
                  </a:lnTo>
                  <a:lnTo>
                    <a:pt x="110" y="39"/>
                  </a:lnTo>
                  <a:lnTo>
                    <a:pt x="113" y="57"/>
                  </a:lnTo>
                  <a:lnTo>
                    <a:pt x="0" y="57"/>
                  </a:lnTo>
                  <a:lnTo>
                    <a:pt x="3" y="39"/>
                  </a:lnTo>
                  <a:lnTo>
                    <a:pt x="11" y="24"/>
                  </a:lnTo>
                  <a:lnTo>
                    <a:pt x="23" y="11"/>
                  </a:lnTo>
                  <a:lnTo>
                    <a:pt x="38" y="3"/>
                  </a:lnTo>
                  <a:lnTo>
                    <a:pt x="57" y="0"/>
                  </a:lnTo>
                  <a:close/>
                </a:path>
              </a:pathLst>
            </a:custGeom>
            <a:solidFill>
              <a:srgbClr val="4B9CD3">
                <a:lumMod val="75000"/>
                <a:lumOff val="25000"/>
              </a:srgbClr>
            </a:solid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sp>
          <p:nvSpPr>
            <p:cNvPr id="968" name="Freeform 15">
              <a:extLst>
                <a:ext uri="{FF2B5EF4-FFF2-40B4-BE49-F238E27FC236}">
                  <a16:creationId xmlns:a16="http://schemas.microsoft.com/office/drawing/2014/main" id="{03133C88-E63D-8546-B080-14327D445934}"/>
                </a:ext>
              </a:extLst>
            </p:cNvPr>
            <p:cNvSpPr>
              <a:spLocks/>
            </p:cNvSpPr>
            <p:nvPr/>
          </p:nvSpPr>
          <p:spPr bwMode="auto">
            <a:xfrm>
              <a:off x="2312442" y="4579291"/>
              <a:ext cx="62777" cy="25004"/>
            </a:xfrm>
            <a:custGeom>
              <a:avLst/>
              <a:gdLst>
                <a:gd name="T0" fmla="*/ 28 w 55"/>
                <a:gd name="T1" fmla="*/ 0 h 28"/>
                <a:gd name="T2" fmla="*/ 38 w 55"/>
                <a:gd name="T3" fmla="*/ 3 h 28"/>
                <a:gd name="T4" fmla="*/ 48 w 55"/>
                <a:gd name="T5" fmla="*/ 8 h 28"/>
                <a:gd name="T6" fmla="*/ 53 w 55"/>
                <a:gd name="T7" fmla="*/ 16 h 28"/>
                <a:gd name="T8" fmla="*/ 55 w 55"/>
                <a:gd name="T9" fmla="*/ 28 h 28"/>
                <a:gd name="T10" fmla="*/ 0 w 55"/>
                <a:gd name="T11" fmla="*/ 28 h 28"/>
                <a:gd name="T12" fmla="*/ 3 w 55"/>
                <a:gd name="T13" fmla="*/ 16 h 28"/>
                <a:gd name="T14" fmla="*/ 8 w 55"/>
                <a:gd name="T15" fmla="*/ 8 h 28"/>
                <a:gd name="T16" fmla="*/ 18 w 55"/>
                <a:gd name="T17" fmla="*/ 3 h 28"/>
                <a:gd name="T18" fmla="*/ 28 w 55"/>
                <a:gd name="T1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28">
                  <a:moveTo>
                    <a:pt x="28" y="0"/>
                  </a:moveTo>
                  <a:lnTo>
                    <a:pt x="38" y="3"/>
                  </a:lnTo>
                  <a:lnTo>
                    <a:pt x="48" y="8"/>
                  </a:lnTo>
                  <a:lnTo>
                    <a:pt x="53" y="16"/>
                  </a:lnTo>
                  <a:lnTo>
                    <a:pt x="55" y="28"/>
                  </a:lnTo>
                  <a:lnTo>
                    <a:pt x="0" y="28"/>
                  </a:lnTo>
                  <a:lnTo>
                    <a:pt x="3" y="16"/>
                  </a:lnTo>
                  <a:lnTo>
                    <a:pt x="8" y="8"/>
                  </a:lnTo>
                  <a:lnTo>
                    <a:pt x="18" y="3"/>
                  </a:lnTo>
                  <a:lnTo>
                    <a:pt x="28" y="0"/>
                  </a:lnTo>
                  <a:close/>
                </a:path>
              </a:pathLst>
            </a:custGeom>
            <a:solidFill>
              <a:srgbClr val="4B9CD3">
                <a:lumMod val="75000"/>
                <a:lumOff val="25000"/>
              </a:srgbClr>
            </a:solid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sp>
          <p:nvSpPr>
            <p:cNvPr id="969" name="Freeform 16">
              <a:extLst>
                <a:ext uri="{FF2B5EF4-FFF2-40B4-BE49-F238E27FC236}">
                  <a16:creationId xmlns:a16="http://schemas.microsoft.com/office/drawing/2014/main" id="{CF91A35A-00ED-0445-91DD-37CA45EE7DC6}"/>
                </a:ext>
              </a:extLst>
            </p:cNvPr>
            <p:cNvSpPr>
              <a:spLocks/>
            </p:cNvSpPr>
            <p:nvPr/>
          </p:nvSpPr>
          <p:spPr bwMode="auto">
            <a:xfrm>
              <a:off x="2213142" y="4549822"/>
              <a:ext cx="99301" cy="39292"/>
            </a:xfrm>
            <a:custGeom>
              <a:avLst/>
              <a:gdLst>
                <a:gd name="T0" fmla="*/ 43 w 87"/>
                <a:gd name="T1" fmla="*/ 0 h 44"/>
                <a:gd name="T2" fmla="*/ 61 w 87"/>
                <a:gd name="T3" fmla="*/ 3 h 44"/>
                <a:gd name="T4" fmla="*/ 75 w 87"/>
                <a:gd name="T5" fmla="*/ 13 h 44"/>
                <a:gd name="T6" fmla="*/ 84 w 87"/>
                <a:gd name="T7" fmla="*/ 26 h 44"/>
                <a:gd name="T8" fmla="*/ 87 w 87"/>
                <a:gd name="T9" fmla="*/ 44 h 44"/>
                <a:gd name="T10" fmla="*/ 0 w 87"/>
                <a:gd name="T11" fmla="*/ 44 h 44"/>
                <a:gd name="T12" fmla="*/ 3 w 87"/>
                <a:gd name="T13" fmla="*/ 26 h 44"/>
                <a:gd name="T14" fmla="*/ 12 w 87"/>
                <a:gd name="T15" fmla="*/ 13 h 44"/>
                <a:gd name="T16" fmla="*/ 26 w 87"/>
                <a:gd name="T17" fmla="*/ 3 h 44"/>
                <a:gd name="T18" fmla="*/ 43 w 87"/>
                <a:gd name="T1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7" h="44">
                  <a:moveTo>
                    <a:pt x="43" y="0"/>
                  </a:moveTo>
                  <a:lnTo>
                    <a:pt x="61" y="3"/>
                  </a:lnTo>
                  <a:lnTo>
                    <a:pt x="75" y="13"/>
                  </a:lnTo>
                  <a:lnTo>
                    <a:pt x="84" y="26"/>
                  </a:lnTo>
                  <a:lnTo>
                    <a:pt x="87" y="44"/>
                  </a:lnTo>
                  <a:lnTo>
                    <a:pt x="0" y="44"/>
                  </a:lnTo>
                  <a:lnTo>
                    <a:pt x="3" y="26"/>
                  </a:lnTo>
                  <a:lnTo>
                    <a:pt x="12" y="13"/>
                  </a:lnTo>
                  <a:lnTo>
                    <a:pt x="26" y="3"/>
                  </a:lnTo>
                  <a:lnTo>
                    <a:pt x="43" y="0"/>
                  </a:lnTo>
                  <a:close/>
                </a:path>
              </a:pathLst>
            </a:custGeom>
            <a:solidFill>
              <a:srgbClr val="4B9CD3">
                <a:lumMod val="75000"/>
                <a:lumOff val="25000"/>
              </a:srgbClr>
            </a:solid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grpSp>
      <p:grpSp>
        <p:nvGrpSpPr>
          <p:cNvPr id="824" name="Group 823">
            <a:extLst>
              <a:ext uri="{FF2B5EF4-FFF2-40B4-BE49-F238E27FC236}">
                <a16:creationId xmlns:a16="http://schemas.microsoft.com/office/drawing/2014/main" id="{55694824-AAC9-B24F-B91A-5751FA62FF76}"/>
              </a:ext>
            </a:extLst>
          </p:cNvPr>
          <p:cNvGrpSpPr/>
          <p:nvPr/>
        </p:nvGrpSpPr>
        <p:grpSpPr>
          <a:xfrm>
            <a:off x="521220" y="6250346"/>
            <a:ext cx="214787" cy="301834"/>
            <a:chOff x="568419" y="4459623"/>
            <a:chExt cx="187188" cy="301834"/>
          </a:xfrm>
        </p:grpSpPr>
        <p:sp>
          <p:nvSpPr>
            <p:cNvPr id="951" name="Freeform 17">
              <a:extLst>
                <a:ext uri="{FF2B5EF4-FFF2-40B4-BE49-F238E27FC236}">
                  <a16:creationId xmlns:a16="http://schemas.microsoft.com/office/drawing/2014/main" id="{605E984A-612C-7847-993D-0F32018B6ECD}"/>
                </a:ext>
              </a:extLst>
            </p:cNvPr>
            <p:cNvSpPr>
              <a:spLocks/>
            </p:cNvSpPr>
            <p:nvPr/>
          </p:nvSpPr>
          <p:spPr bwMode="auto">
            <a:xfrm>
              <a:off x="664296" y="4459623"/>
              <a:ext cx="25111" cy="297369"/>
            </a:xfrm>
            <a:custGeom>
              <a:avLst/>
              <a:gdLst>
                <a:gd name="T0" fmla="*/ 22 w 22"/>
                <a:gd name="T1" fmla="*/ 0 h 333"/>
                <a:gd name="T2" fmla="*/ 22 w 22"/>
                <a:gd name="T3" fmla="*/ 333 h 333"/>
                <a:gd name="T4" fmla="*/ 0 w 22"/>
                <a:gd name="T5" fmla="*/ 333 h 333"/>
                <a:gd name="T6" fmla="*/ 22 w 22"/>
                <a:gd name="T7" fmla="*/ 0 h 333"/>
              </a:gdLst>
              <a:ahLst/>
              <a:cxnLst>
                <a:cxn ang="0">
                  <a:pos x="T0" y="T1"/>
                </a:cxn>
                <a:cxn ang="0">
                  <a:pos x="T2" y="T3"/>
                </a:cxn>
                <a:cxn ang="0">
                  <a:pos x="T4" y="T5"/>
                </a:cxn>
                <a:cxn ang="0">
                  <a:pos x="T6" y="T7"/>
                </a:cxn>
              </a:cxnLst>
              <a:rect l="0" t="0" r="r" b="b"/>
              <a:pathLst>
                <a:path w="22" h="333">
                  <a:moveTo>
                    <a:pt x="22" y="0"/>
                  </a:moveTo>
                  <a:lnTo>
                    <a:pt x="22" y="333"/>
                  </a:lnTo>
                  <a:lnTo>
                    <a:pt x="0" y="333"/>
                  </a:lnTo>
                  <a:lnTo>
                    <a:pt x="22" y="0"/>
                  </a:lnTo>
                  <a:close/>
                </a:path>
              </a:pathLst>
            </a:custGeom>
            <a:solidFill>
              <a:srgbClr val="4B9CD3">
                <a:lumMod val="75000"/>
                <a:lumOff val="25000"/>
              </a:srgbClr>
            </a:solid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sp>
          <p:nvSpPr>
            <p:cNvPr id="952" name="Freeform 18">
              <a:extLst>
                <a:ext uri="{FF2B5EF4-FFF2-40B4-BE49-F238E27FC236}">
                  <a16:creationId xmlns:a16="http://schemas.microsoft.com/office/drawing/2014/main" id="{1D878B98-42E1-3C48-9C53-B5A6991A499F}"/>
                </a:ext>
              </a:extLst>
            </p:cNvPr>
            <p:cNvSpPr>
              <a:spLocks/>
            </p:cNvSpPr>
            <p:nvPr/>
          </p:nvSpPr>
          <p:spPr bwMode="auto">
            <a:xfrm>
              <a:off x="568419" y="4536421"/>
              <a:ext cx="102725" cy="71440"/>
            </a:xfrm>
            <a:custGeom>
              <a:avLst/>
              <a:gdLst>
                <a:gd name="T0" fmla="*/ 24 w 90"/>
                <a:gd name="T1" fmla="*/ 0 h 80"/>
                <a:gd name="T2" fmla="*/ 44 w 90"/>
                <a:gd name="T3" fmla="*/ 3 h 80"/>
                <a:gd name="T4" fmla="*/ 59 w 90"/>
                <a:gd name="T5" fmla="*/ 7 h 80"/>
                <a:gd name="T6" fmla="*/ 70 w 90"/>
                <a:gd name="T7" fmla="*/ 14 h 80"/>
                <a:gd name="T8" fmla="*/ 80 w 90"/>
                <a:gd name="T9" fmla="*/ 22 h 80"/>
                <a:gd name="T10" fmla="*/ 85 w 90"/>
                <a:gd name="T11" fmla="*/ 32 h 80"/>
                <a:gd name="T12" fmla="*/ 89 w 90"/>
                <a:gd name="T13" fmla="*/ 41 h 80"/>
                <a:gd name="T14" fmla="*/ 90 w 90"/>
                <a:gd name="T15" fmla="*/ 50 h 80"/>
                <a:gd name="T16" fmla="*/ 90 w 90"/>
                <a:gd name="T17" fmla="*/ 58 h 80"/>
                <a:gd name="T18" fmla="*/ 90 w 90"/>
                <a:gd name="T19" fmla="*/ 65 h 80"/>
                <a:gd name="T20" fmla="*/ 90 w 90"/>
                <a:gd name="T21" fmla="*/ 69 h 80"/>
                <a:gd name="T22" fmla="*/ 89 w 90"/>
                <a:gd name="T23" fmla="*/ 71 h 80"/>
                <a:gd name="T24" fmla="*/ 74 w 90"/>
                <a:gd name="T25" fmla="*/ 79 h 80"/>
                <a:gd name="T26" fmla="*/ 60 w 90"/>
                <a:gd name="T27" fmla="*/ 80 h 80"/>
                <a:gd name="T28" fmla="*/ 47 w 90"/>
                <a:gd name="T29" fmla="*/ 77 h 80"/>
                <a:gd name="T30" fmla="*/ 37 w 90"/>
                <a:gd name="T31" fmla="*/ 69 h 80"/>
                <a:gd name="T32" fmla="*/ 27 w 90"/>
                <a:gd name="T33" fmla="*/ 58 h 80"/>
                <a:gd name="T34" fmla="*/ 18 w 90"/>
                <a:gd name="T35" fmla="*/ 45 h 80"/>
                <a:gd name="T36" fmla="*/ 12 w 90"/>
                <a:gd name="T37" fmla="*/ 33 h 80"/>
                <a:gd name="T38" fmla="*/ 7 w 90"/>
                <a:gd name="T39" fmla="*/ 20 h 80"/>
                <a:gd name="T40" fmla="*/ 3 w 90"/>
                <a:gd name="T41" fmla="*/ 10 h 80"/>
                <a:gd name="T42" fmla="*/ 1 w 90"/>
                <a:gd name="T43" fmla="*/ 3 h 80"/>
                <a:gd name="T44" fmla="*/ 0 w 90"/>
                <a:gd name="T45" fmla="*/ 0 h 80"/>
                <a:gd name="T46" fmla="*/ 24 w 90"/>
                <a:gd name="T4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0" h="80">
                  <a:moveTo>
                    <a:pt x="24" y="0"/>
                  </a:moveTo>
                  <a:lnTo>
                    <a:pt x="44" y="3"/>
                  </a:lnTo>
                  <a:lnTo>
                    <a:pt x="59" y="7"/>
                  </a:lnTo>
                  <a:lnTo>
                    <a:pt x="70" y="14"/>
                  </a:lnTo>
                  <a:lnTo>
                    <a:pt x="80" y="22"/>
                  </a:lnTo>
                  <a:lnTo>
                    <a:pt x="85" y="32"/>
                  </a:lnTo>
                  <a:lnTo>
                    <a:pt x="89" y="41"/>
                  </a:lnTo>
                  <a:lnTo>
                    <a:pt x="90" y="50"/>
                  </a:lnTo>
                  <a:lnTo>
                    <a:pt x="90" y="58"/>
                  </a:lnTo>
                  <a:lnTo>
                    <a:pt x="90" y="65"/>
                  </a:lnTo>
                  <a:lnTo>
                    <a:pt x="90" y="69"/>
                  </a:lnTo>
                  <a:lnTo>
                    <a:pt x="89" y="71"/>
                  </a:lnTo>
                  <a:lnTo>
                    <a:pt x="74" y="79"/>
                  </a:lnTo>
                  <a:lnTo>
                    <a:pt x="60" y="80"/>
                  </a:lnTo>
                  <a:lnTo>
                    <a:pt x="47" y="77"/>
                  </a:lnTo>
                  <a:lnTo>
                    <a:pt x="37" y="69"/>
                  </a:lnTo>
                  <a:lnTo>
                    <a:pt x="27" y="58"/>
                  </a:lnTo>
                  <a:lnTo>
                    <a:pt x="18" y="45"/>
                  </a:lnTo>
                  <a:lnTo>
                    <a:pt x="12" y="33"/>
                  </a:lnTo>
                  <a:lnTo>
                    <a:pt x="7" y="20"/>
                  </a:lnTo>
                  <a:lnTo>
                    <a:pt x="3" y="10"/>
                  </a:lnTo>
                  <a:lnTo>
                    <a:pt x="1" y="3"/>
                  </a:lnTo>
                  <a:lnTo>
                    <a:pt x="0" y="0"/>
                  </a:lnTo>
                  <a:lnTo>
                    <a:pt x="24" y="0"/>
                  </a:lnTo>
                  <a:close/>
                </a:path>
              </a:pathLst>
            </a:custGeom>
            <a:solidFill>
              <a:srgbClr val="4B9CD3">
                <a:lumMod val="75000"/>
                <a:lumOff val="25000"/>
              </a:srgbClr>
            </a:solid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sp>
          <p:nvSpPr>
            <p:cNvPr id="953" name="Freeform 19">
              <a:extLst>
                <a:ext uri="{FF2B5EF4-FFF2-40B4-BE49-F238E27FC236}">
                  <a16:creationId xmlns:a16="http://schemas.microsoft.com/office/drawing/2014/main" id="{739725E7-8B57-9143-AC3A-24AFF5D1B600}"/>
                </a:ext>
              </a:extLst>
            </p:cNvPr>
            <p:cNvSpPr>
              <a:spLocks/>
            </p:cNvSpPr>
            <p:nvPr/>
          </p:nvSpPr>
          <p:spPr bwMode="auto">
            <a:xfrm>
              <a:off x="569561" y="4536421"/>
              <a:ext cx="101584" cy="61617"/>
            </a:xfrm>
            <a:custGeom>
              <a:avLst/>
              <a:gdLst>
                <a:gd name="T0" fmla="*/ 24 w 89"/>
                <a:gd name="T1" fmla="*/ 0 h 69"/>
                <a:gd name="T2" fmla="*/ 43 w 89"/>
                <a:gd name="T3" fmla="*/ 3 h 69"/>
                <a:gd name="T4" fmla="*/ 59 w 89"/>
                <a:gd name="T5" fmla="*/ 7 h 69"/>
                <a:gd name="T6" fmla="*/ 69 w 89"/>
                <a:gd name="T7" fmla="*/ 14 h 69"/>
                <a:gd name="T8" fmla="*/ 79 w 89"/>
                <a:gd name="T9" fmla="*/ 24 h 69"/>
                <a:gd name="T10" fmla="*/ 84 w 89"/>
                <a:gd name="T11" fmla="*/ 32 h 69"/>
                <a:gd name="T12" fmla="*/ 87 w 89"/>
                <a:gd name="T13" fmla="*/ 41 h 69"/>
                <a:gd name="T14" fmla="*/ 89 w 89"/>
                <a:gd name="T15" fmla="*/ 50 h 69"/>
                <a:gd name="T16" fmla="*/ 89 w 89"/>
                <a:gd name="T17" fmla="*/ 58 h 69"/>
                <a:gd name="T18" fmla="*/ 89 w 89"/>
                <a:gd name="T19" fmla="*/ 64 h 69"/>
                <a:gd name="T20" fmla="*/ 89 w 89"/>
                <a:gd name="T21" fmla="*/ 69 h 69"/>
                <a:gd name="T22" fmla="*/ 0 w 89"/>
                <a:gd name="T23" fmla="*/ 0 h 69"/>
                <a:gd name="T24" fmla="*/ 24 w 89"/>
                <a:gd name="T25"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69">
                  <a:moveTo>
                    <a:pt x="24" y="0"/>
                  </a:moveTo>
                  <a:lnTo>
                    <a:pt x="43" y="3"/>
                  </a:lnTo>
                  <a:lnTo>
                    <a:pt x="59" y="7"/>
                  </a:lnTo>
                  <a:lnTo>
                    <a:pt x="69" y="14"/>
                  </a:lnTo>
                  <a:lnTo>
                    <a:pt x="79" y="24"/>
                  </a:lnTo>
                  <a:lnTo>
                    <a:pt x="84" y="32"/>
                  </a:lnTo>
                  <a:lnTo>
                    <a:pt x="87" y="41"/>
                  </a:lnTo>
                  <a:lnTo>
                    <a:pt x="89" y="50"/>
                  </a:lnTo>
                  <a:lnTo>
                    <a:pt x="89" y="58"/>
                  </a:lnTo>
                  <a:lnTo>
                    <a:pt x="89" y="64"/>
                  </a:lnTo>
                  <a:lnTo>
                    <a:pt x="89" y="69"/>
                  </a:lnTo>
                  <a:lnTo>
                    <a:pt x="0" y="0"/>
                  </a:lnTo>
                  <a:lnTo>
                    <a:pt x="24" y="0"/>
                  </a:lnTo>
                  <a:close/>
                </a:path>
              </a:pathLst>
            </a:custGeom>
            <a:solidFill>
              <a:srgbClr val="4B9CD3">
                <a:lumMod val="75000"/>
                <a:lumOff val="25000"/>
              </a:srgbClr>
            </a:solid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sp>
          <p:nvSpPr>
            <p:cNvPr id="954" name="Freeform 20">
              <a:extLst>
                <a:ext uri="{FF2B5EF4-FFF2-40B4-BE49-F238E27FC236}">
                  <a16:creationId xmlns:a16="http://schemas.microsoft.com/office/drawing/2014/main" id="{606CFB76-F3CE-664E-A153-CCAE02DEDE36}"/>
                </a:ext>
              </a:extLst>
            </p:cNvPr>
            <p:cNvSpPr>
              <a:spLocks/>
            </p:cNvSpPr>
            <p:nvPr/>
          </p:nvSpPr>
          <p:spPr bwMode="auto">
            <a:xfrm>
              <a:off x="701962" y="4479269"/>
              <a:ext cx="33101" cy="25897"/>
            </a:xfrm>
            <a:custGeom>
              <a:avLst/>
              <a:gdLst>
                <a:gd name="T0" fmla="*/ 27 w 29"/>
                <a:gd name="T1" fmla="*/ 0 h 29"/>
                <a:gd name="T2" fmla="*/ 29 w 29"/>
                <a:gd name="T3" fmla="*/ 0 h 29"/>
                <a:gd name="T4" fmla="*/ 25 w 29"/>
                <a:gd name="T5" fmla="*/ 15 h 29"/>
                <a:gd name="T6" fmla="*/ 20 w 29"/>
                <a:gd name="T7" fmla="*/ 24 h 29"/>
                <a:gd name="T8" fmla="*/ 15 w 29"/>
                <a:gd name="T9" fmla="*/ 29 h 29"/>
                <a:gd name="T10" fmla="*/ 10 w 29"/>
                <a:gd name="T11" fmla="*/ 29 h 29"/>
                <a:gd name="T12" fmla="*/ 5 w 29"/>
                <a:gd name="T13" fmla="*/ 29 h 29"/>
                <a:gd name="T14" fmla="*/ 2 w 29"/>
                <a:gd name="T15" fmla="*/ 26 h 29"/>
                <a:gd name="T16" fmla="*/ 1 w 29"/>
                <a:gd name="T17" fmla="*/ 26 h 29"/>
                <a:gd name="T18" fmla="*/ 0 w 29"/>
                <a:gd name="T19" fmla="*/ 17 h 29"/>
                <a:gd name="T20" fmla="*/ 1 w 29"/>
                <a:gd name="T21" fmla="*/ 10 h 29"/>
                <a:gd name="T22" fmla="*/ 5 w 29"/>
                <a:gd name="T23" fmla="*/ 6 h 29"/>
                <a:gd name="T24" fmla="*/ 11 w 29"/>
                <a:gd name="T25" fmla="*/ 3 h 29"/>
                <a:gd name="T26" fmla="*/ 17 w 29"/>
                <a:gd name="T27" fmla="*/ 1 h 29"/>
                <a:gd name="T28" fmla="*/ 23 w 29"/>
                <a:gd name="T29" fmla="*/ 0 h 29"/>
                <a:gd name="T30" fmla="*/ 27 w 29"/>
                <a:gd name="T3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29">
                  <a:moveTo>
                    <a:pt x="27" y="0"/>
                  </a:moveTo>
                  <a:lnTo>
                    <a:pt x="29" y="0"/>
                  </a:lnTo>
                  <a:lnTo>
                    <a:pt x="25" y="15"/>
                  </a:lnTo>
                  <a:lnTo>
                    <a:pt x="20" y="24"/>
                  </a:lnTo>
                  <a:lnTo>
                    <a:pt x="15" y="29"/>
                  </a:lnTo>
                  <a:lnTo>
                    <a:pt x="10" y="29"/>
                  </a:lnTo>
                  <a:lnTo>
                    <a:pt x="5" y="29"/>
                  </a:lnTo>
                  <a:lnTo>
                    <a:pt x="2" y="26"/>
                  </a:lnTo>
                  <a:lnTo>
                    <a:pt x="1" y="26"/>
                  </a:lnTo>
                  <a:lnTo>
                    <a:pt x="0" y="17"/>
                  </a:lnTo>
                  <a:lnTo>
                    <a:pt x="1" y="10"/>
                  </a:lnTo>
                  <a:lnTo>
                    <a:pt x="5" y="6"/>
                  </a:lnTo>
                  <a:lnTo>
                    <a:pt x="11" y="3"/>
                  </a:lnTo>
                  <a:lnTo>
                    <a:pt x="17" y="1"/>
                  </a:lnTo>
                  <a:lnTo>
                    <a:pt x="23" y="0"/>
                  </a:lnTo>
                  <a:lnTo>
                    <a:pt x="27" y="0"/>
                  </a:lnTo>
                  <a:close/>
                </a:path>
              </a:pathLst>
            </a:custGeom>
            <a:solidFill>
              <a:srgbClr val="4B9CD3">
                <a:lumMod val="75000"/>
                <a:lumOff val="25000"/>
              </a:srgbClr>
            </a:solid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sp>
          <p:nvSpPr>
            <p:cNvPr id="955" name="Freeform 21">
              <a:extLst>
                <a:ext uri="{FF2B5EF4-FFF2-40B4-BE49-F238E27FC236}">
                  <a16:creationId xmlns:a16="http://schemas.microsoft.com/office/drawing/2014/main" id="{A8AF0DC4-6019-DD48-846D-F97A04111A7E}"/>
                </a:ext>
              </a:extLst>
            </p:cNvPr>
            <p:cNvSpPr>
              <a:spLocks/>
            </p:cNvSpPr>
            <p:nvPr/>
          </p:nvSpPr>
          <p:spPr bwMode="auto">
            <a:xfrm>
              <a:off x="704245" y="4480162"/>
              <a:ext cx="30818" cy="25004"/>
            </a:xfrm>
            <a:custGeom>
              <a:avLst/>
              <a:gdLst>
                <a:gd name="T0" fmla="*/ 27 w 27"/>
                <a:gd name="T1" fmla="*/ 0 h 28"/>
                <a:gd name="T2" fmla="*/ 23 w 27"/>
                <a:gd name="T3" fmla="*/ 13 h 28"/>
                <a:gd name="T4" fmla="*/ 20 w 27"/>
                <a:gd name="T5" fmla="*/ 22 h 28"/>
                <a:gd name="T6" fmla="*/ 15 w 27"/>
                <a:gd name="T7" fmla="*/ 27 h 28"/>
                <a:gd name="T8" fmla="*/ 10 w 27"/>
                <a:gd name="T9" fmla="*/ 28 h 28"/>
                <a:gd name="T10" fmla="*/ 6 w 27"/>
                <a:gd name="T11" fmla="*/ 28 h 28"/>
                <a:gd name="T12" fmla="*/ 2 w 27"/>
                <a:gd name="T13" fmla="*/ 27 h 28"/>
                <a:gd name="T14" fmla="*/ 0 w 27"/>
                <a:gd name="T15" fmla="*/ 25 h 28"/>
                <a:gd name="T16" fmla="*/ 27 w 27"/>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28">
                  <a:moveTo>
                    <a:pt x="27" y="0"/>
                  </a:moveTo>
                  <a:lnTo>
                    <a:pt x="23" y="13"/>
                  </a:lnTo>
                  <a:lnTo>
                    <a:pt x="20" y="22"/>
                  </a:lnTo>
                  <a:lnTo>
                    <a:pt x="15" y="27"/>
                  </a:lnTo>
                  <a:lnTo>
                    <a:pt x="10" y="28"/>
                  </a:lnTo>
                  <a:lnTo>
                    <a:pt x="6" y="28"/>
                  </a:lnTo>
                  <a:lnTo>
                    <a:pt x="2" y="27"/>
                  </a:lnTo>
                  <a:lnTo>
                    <a:pt x="0" y="25"/>
                  </a:lnTo>
                  <a:lnTo>
                    <a:pt x="27" y="0"/>
                  </a:lnTo>
                  <a:close/>
                </a:path>
              </a:pathLst>
            </a:custGeom>
            <a:solidFill>
              <a:srgbClr val="4B9CD3">
                <a:lumMod val="75000"/>
                <a:lumOff val="25000"/>
              </a:srgbClr>
            </a:solid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sp>
          <p:nvSpPr>
            <p:cNvPr id="956" name="Freeform 22">
              <a:extLst>
                <a:ext uri="{FF2B5EF4-FFF2-40B4-BE49-F238E27FC236}">
                  <a16:creationId xmlns:a16="http://schemas.microsoft.com/office/drawing/2014/main" id="{592048B4-D669-B441-9AE0-85B1F2315D3E}"/>
                </a:ext>
              </a:extLst>
            </p:cNvPr>
            <p:cNvSpPr>
              <a:spLocks/>
            </p:cNvSpPr>
            <p:nvPr/>
          </p:nvSpPr>
          <p:spPr bwMode="auto">
            <a:xfrm>
              <a:off x="609509" y="4721272"/>
              <a:ext cx="102725" cy="40185"/>
            </a:xfrm>
            <a:custGeom>
              <a:avLst/>
              <a:gdLst>
                <a:gd name="T0" fmla="*/ 45 w 90"/>
                <a:gd name="T1" fmla="*/ 0 h 45"/>
                <a:gd name="T2" fmla="*/ 59 w 90"/>
                <a:gd name="T3" fmla="*/ 2 h 45"/>
                <a:gd name="T4" fmla="*/ 71 w 90"/>
                <a:gd name="T5" fmla="*/ 8 h 45"/>
                <a:gd name="T6" fmla="*/ 81 w 90"/>
                <a:gd name="T7" fmla="*/ 18 h 45"/>
                <a:gd name="T8" fmla="*/ 88 w 90"/>
                <a:gd name="T9" fmla="*/ 30 h 45"/>
                <a:gd name="T10" fmla="*/ 90 w 90"/>
                <a:gd name="T11" fmla="*/ 45 h 45"/>
                <a:gd name="T12" fmla="*/ 0 w 90"/>
                <a:gd name="T13" fmla="*/ 45 h 45"/>
                <a:gd name="T14" fmla="*/ 2 w 90"/>
                <a:gd name="T15" fmla="*/ 30 h 45"/>
                <a:gd name="T16" fmla="*/ 8 w 90"/>
                <a:gd name="T17" fmla="*/ 18 h 45"/>
                <a:gd name="T18" fmla="*/ 18 w 90"/>
                <a:gd name="T19" fmla="*/ 8 h 45"/>
                <a:gd name="T20" fmla="*/ 30 w 90"/>
                <a:gd name="T21" fmla="*/ 2 h 45"/>
                <a:gd name="T22" fmla="*/ 45 w 90"/>
                <a:gd name="T23"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0" h="45">
                  <a:moveTo>
                    <a:pt x="45" y="0"/>
                  </a:moveTo>
                  <a:lnTo>
                    <a:pt x="59" y="2"/>
                  </a:lnTo>
                  <a:lnTo>
                    <a:pt x="71" y="8"/>
                  </a:lnTo>
                  <a:lnTo>
                    <a:pt x="81" y="18"/>
                  </a:lnTo>
                  <a:lnTo>
                    <a:pt x="88" y="30"/>
                  </a:lnTo>
                  <a:lnTo>
                    <a:pt x="90" y="45"/>
                  </a:lnTo>
                  <a:lnTo>
                    <a:pt x="0" y="45"/>
                  </a:lnTo>
                  <a:lnTo>
                    <a:pt x="2" y="30"/>
                  </a:lnTo>
                  <a:lnTo>
                    <a:pt x="8" y="18"/>
                  </a:lnTo>
                  <a:lnTo>
                    <a:pt x="18" y="8"/>
                  </a:lnTo>
                  <a:lnTo>
                    <a:pt x="30" y="2"/>
                  </a:lnTo>
                  <a:lnTo>
                    <a:pt x="45" y="0"/>
                  </a:lnTo>
                  <a:close/>
                </a:path>
              </a:pathLst>
            </a:custGeom>
            <a:solidFill>
              <a:srgbClr val="4B9CD3">
                <a:lumMod val="75000"/>
                <a:lumOff val="25000"/>
              </a:srgbClr>
            </a:solid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sp>
          <p:nvSpPr>
            <p:cNvPr id="957" name="Freeform 23">
              <a:extLst>
                <a:ext uri="{FF2B5EF4-FFF2-40B4-BE49-F238E27FC236}">
                  <a16:creationId xmlns:a16="http://schemas.microsoft.com/office/drawing/2014/main" id="{AD042C5B-AF91-2845-AFF5-220828570F9D}"/>
                </a:ext>
              </a:extLst>
            </p:cNvPr>
            <p:cNvSpPr>
              <a:spLocks/>
            </p:cNvSpPr>
            <p:nvPr/>
          </p:nvSpPr>
          <p:spPr bwMode="auto">
            <a:xfrm>
              <a:off x="693972" y="4736453"/>
              <a:ext cx="61635" cy="25004"/>
            </a:xfrm>
            <a:custGeom>
              <a:avLst/>
              <a:gdLst>
                <a:gd name="T0" fmla="*/ 27 w 54"/>
                <a:gd name="T1" fmla="*/ 0 h 28"/>
                <a:gd name="T2" fmla="*/ 38 w 54"/>
                <a:gd name="T3" fmla="*/ 3 h 28"/>
                <a:gd name="T4" fmla="*/ 46 w 54"/>
                <a:gd name="T5" fmla="*/ 8 h 28"/>
                <a:gd name="T6" fmla="*/ 52 w 54"/>
                <a:gd name="T7" fmla="*/ 16 h 28"/>
                <a:gd name="T8" fmla="*/ 54 w 54"/>
                <a:gd name="T9" fmla="*/ 28 h 28"/>
                <a:gd name="T10" fmla="*/ 0 w 54"/>
                <a:gd name="T11" fmla="*/ 28 h 28"/>
                <a:gd name="T12" fmla="*/ 2 w 54"/>
                <a:gd name="T13" fmla="*/ 16 h 28"/>
                <a:gd name="T14" fmla="*/ 8 w 54"/>
                <a:gd name="T15" fmla="*/ 8 h 28"/>
                <a:gd name="T16" fmla="*/ 16 w 54"/>
                <a:gd name="T17" fmla="*/ 3 h 28"/>
                <a:gd name="T18" fmla="*/ 27 w 54"/>
                <a:gd name="T1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28">
                  <a:moveTo>
                    <a:pt x="27" y="0"/>
                  </a:moveTo>
                  <a:lnTo>
                    <a:pt x="38" y="3"/>
                  </a:lnTo>
                  <a:lnTo>
                    <a:pt x="46" y="8"/>
                  </a:lnTo>
                  <a:lnTo>
                    <a:pt x="52" y="16"/>
                  </a:lnTo>
                  <a:lnTo>
                    <a:pt x="54" y="28"/>
                  </a:lnTo>
                  <a:lnTo>
                    <a:pt x="0" y="28"/>
                  </a:lnTo>
                  <a:lnTo>
                    <a:pt x="2" y="16"/>
                  </a:lnTo>
                  <a:lnTo>
                    <a:pt x="8" y="8"/>
                  </a:lnTo>
                  <a:lnTo>
                    <a:pt x="16" y="3"/>
                  </a:lnTo>
                  <a:lnTo>
                    <a:pt x="27" y="0"/>
                  </a:lnTo>
                  <a:close/>
                </a:path>
              </a:pathLst>
            </a:custGeom>
            <a:solidFill>
              <a:srgbClr val="4B9CD3">
                <a:lumMod val="75000"/>
                <a:lumOff val="25000"/>
              </a:srgbClr>
            </a:solid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sp>
          <p:nvSpPr>
            <p:cNvPr id="958" name="Freeform 24">
              <a:extLst>
                <a:ext uri="{FF2B5EF4-FFF2-40B4-BE49-F238E27FC236}">
                  <a16:creationId xmlns:a16="http://schemas.microsoft.com/office/drawing/2014/main" id="{BE10BA16-57FA-234D-987A-9C83B1B0195A}"/>
                </a:ext>
              </a:extLst>
            </p:cNvPr>
            <p:cNvSpPr>
              <a:spLocks/>
            </p:cNvSpPr>
            <p:nvPr/>
          </p:nvSpPr>
          <p:spPr bwMode="auto">
            <a:xfrm>
              <a:off x="634620" y="4722165"/>
              <a:ext cx="100442" cy="39292"/>
            </a:xfrm>
            <a:custGeom>
              <a:avLst/>
              <a:gdLst>
                <a:gd name="T0" fmla="*/ 44 w 88"/>
                <a:gd name="T1" fmla="*/ 0 h 44"/>
                <a:gd name="T2" fmla="*/ 61 w 88"/>
                <a:gd name="T3" fmla="*/ 4 h 44"/>
                <a:gd name="T4" fmla="*/ 75 w 88"/>
                <a:gd name="T5" fmla="*/ 13 h 44"/>
                <a:gd name="T6" fmla="*/ 84 w 88"/>
                <a:gd name="T7" fmla="*/ 27 h 44"/>
                <a:gd name="T8" fmla="*/ 88 w 88"/>
                <a:gd name="T9" fmla="*/ 44 h 44"/>
                <a:gd name="T10" fmla="*/ 0 w 88"/>
                <a:gd name="T11" fmla="*/ 44 h 44"/>
                <a:gd name="T12" fmla="*/ 3 w 88"/>
                <a:gd name="T13" fmla="*/ 27 h 44"/>
                <a:gd name="T14" fmla="*/ 12 w 88"/>
                <a:gd name="T15" fmla="*/ 13 h 44"/>
                <a:gd name="T16" fmla="*/ 26 w 88"/>
                <a:gd name="T17" fmla="*/ 4 h 44"/>
                <a:gd name="T18" fmla="*/ 44 w 88"/>
                <a:gd name="T1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 h="44">
                  <a:moveTo>
                    <a:pt x="44" y="0"/>
                  </a:moveTo>
                  <a:lnTo>
                    <a:pt x="61" y="4"/>
                  </a:lnTo>
                  <a:lnTo>
                    <a:pt x="75" y="13"/>
                  </a:lnTo>
                  <a:lnTo>
                    <a:pt x="84" y="27"/>
                  </a:lnTo>
                  <a:lnTo>
                    <a:pt x="88" y="44"/>
                  </a:lnTo>
                  <a:lnTo>
                    <a:pt x="0" y="44"/>
                  </a:lnTo>
                  <a:lnTo>
                    <a:pt x="3" y="27"/>
                  </a:lnTo>
                  <a:lnTo>
                    <a:pt x="12" y="13"/>
                  </a:lnTo>
                  <a:lnTo>
                    <a:pt x="26" y="4"/>
                  </a:lnTo>
                  <a:lnTo>
                    <a:pt x="44" y="0"/>
                  </a:lnTo>
                  <a:close/>
                </a:path>
              </a:pathLst>
            </a:custGeom>
            <a:solidFill>
              <a:srgbClr val="4B9CD3">
                <a:lumMod val="75000"/>
                <a:lumOff val="25000"/>
              </a:srgbClr>
            </a:solid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grpSp>
      <p:grpSp>
        <p:nvGrpSpPr>
          <p:cNvPr id="825" name="Group 824">
            <a:extLst>
              <a:ext uri="{FF2B5EF4-FFF2-40B4-BE49-F238E27FC236}">
                <a16:creationId xmlns:a16="http://schemas.microsoft.com/office/drawing/2014/main" id="{E31FE548-83AB-B045-A887-F834D7B4D50C}"/>
              </a:ext>
            </a:extLst>
          </p:cNvPr>
          <p:cNvGrpSpPr/>
          <p:nvPr/>
        </p:nvGrpSpPr>
        <p:grpSpPr>
          <a:xfrm>
            <a:off x="4434221" y="4851326"/>
            <a:ext cx="1557840" cy="1514643"/>
            <a:chOff x="3122038" y="2940779"/>
            <a:chExt cx="1357668" cy="1514643"/>
          </a:xfrm>
        </p:grpSpPr>
        <p:sp>
          <p:nvSpPr>
            <p:cNvPr id="929" name="Freeform 25">
              <a:extLst>
                <a:ext uri="{FF2B5EF4-FFF2-40B4-BE49-F238E27FC236}">
                  <a16:creationId xmlns:a16="http://schemas.microsoft.com/office/drawing/2014/main" id="{4B26C87E-CD5A-2A4A-A440-EAC1BFE56A06}"/>
                </a:ext>
              </a:extLst>
            </p:cNvPr>
            <p:cNvSpPr>
              <a:spLocks/>
            </p:cNvSpPr>
            <p:nvPr/>
          </p:nvSpPr>
          <p:spPr bwMode="auto">
            <a:xfrm>
              <a:off x="3414479" y="2940779"/>
              <a:ext cx="684127" cy="1500149"/>
            </a:xfrm>
            <a:custGeom>
              <a:avLst/>
              <a:gdLst>
                <a:gd name="T0" fmla="*/ 268 w 517"/>
                <a:gd name="T1" fmla="*/ 219 h 1449"/>
                <a:gd name="T2" fmla="*/ 272 w 517"/>
                <a:gd name="T3" fmla="*/ 216 h 1449"/>
                <a:gd name="T4" fmla="*/ 279 w 517"/>
                <a:gd name="T5" fmla="*/ 205 h 1449"/>
                <a:gd name="T6" fmla="*/ 289 w 517"/>
                <a:gd name="T7" fmla="*/ 191 h 1449"/>
                <a:gd name="T8" fmla="*/ 301 w 517"/>
                <a:gd name="T9" fmla="*/ 178 h 1449"/>
                <a:gd name="T10" fmla="*/ 311 w 517"/>
                <a:gd name="T11" fmla="*/ 167 h 1449"/>
                <a:gd name="T12" fmla="*/ 317 w 517"/>
                <a:gd name="T13" fmla="*/ 161 h 1449"/>
                <a:gd name="T14" fmla="*/ 318 w 517"/>
                <a:gd name="T15" fmla="*/ 164 h 1449"/>
                <a:gd name="T16" fmla="*/ 311 w 517"/>
                <a:gd name="T17" fmla="*/ 178 h 1449"/>
                <a:gd name="T18" fmla="*/ 294 w 517"/>
                <a:gd name="T19" fmla="*/ 206 h 1449"/>
                <a:gd name="T20" fmla="*/ 266 w 517"/>
                <a:gd name="T21" fmla="*/ 251 h 1449"/>
                <a:gd name="T22" fmla="*/ 282 w 517"/>
                <a:gd name="T23" fmla="*/ 915 h 1449"/>
                <a:gd name="T24" fmla="*/ 300 w 517"/>
                <a:gd name="T25" fmla="*/ 900 h 1449"/>
                <a:gd name="T26" fmla="*/ 331 w 517"/>
                <a:gd name="T27" fmla="*/ 874 h 1449"/>
                <a:gd name="T28" fmla="*/ 375 w 517"/>
                <a:gd name="T29" fmla="*/ 843 h 1449"/>
                <a:gd name="T30" fmla="*/ 427 w 517"/>
                <a:gd name="T31" fmla="*/ 811 h 1449"/>
                <a:gd name="T32" fmla="*/ 484 w 517"/>
                <a:gd name="T33" fmla="*/ 782 h 1449"/>
                <a:gd name="T34" fmla="*/ 517 w 517"/>
                <a:gd name="T35" fmla="*/ 773 h 1449"/>
                <a:gd name="T36" fmla="*/ 502 w 517"/>
                <a:gd name="T37" fmla="*/ 782 h 1449"/>
                <a:gd name="T38" fmla="*/ 469 w 517"/>
                <a:gd name="T39" fmla="*/ 798 h 1449"/>
                <a:gd name="T40" fmla="*/ 427 w 517"/>
                <a:gd name="T41" fmla="*/ 821 h 1449"/>
                <a:gd name="T42" fmla="*/ 378 w 517"/>
                <a:gd name="T43" fmla="*/ 856 h 1449"/>
                <a:gd name="T44" fmla="*/ 332 w 517"/>
                <a:gd name="T45" fmla="*/ 898 h 1449"/>
                <a:gd name="T46" fmla="*/ 295 w 517"/>
                <a:gd name="T47" fmla="*/ 947 h 1449"/>
                <a:gd name="T48" fmla="*/ 278 w 517"/>
                <a:gd name="T49" fmla="*/ 1003 h 1449"/>
                <a:gd name="T50" fmla="*/ 275 w 517"/>
                <a:gd name="T51" fmla="*/ 1055 h 1449"/>
                <a:gd name="T52" fmla="*/ 276 w 517"/>
                <a:gd name="T53" fmla="*/ 1120 h 1449"/>
                <a:gd name="T54" fmla="*/ 280 w 517"/>
                <a:gd name="T55" fmla="*/ 1193 h 1449"/>
                <a:gd name="T56" fmla="*/ 285 w 517"/>
                <a:gd name="T57" fmla="*/ 1265 h 1449"/>
                <a:gd name="T58" fmla="*/ 289 w 517"/>
                <a:gd name="T59" fmla="*/ 1329 h 1449"/>
                <a:gd name="T60" fmla="*/ 294 w 517"/>
                <a:gd name="T61" fmla="*/ 1380 h 1449"/>
                <a:gd name="T62" fmla="*/ 296 w 517"/>
                <a:gd name="T63" fmla="*/ 1409 h 1449"/>
                <a:gd name="T64" fmla="*/ 300 w 517"/>
                <a:gd name="T65" fmla="*/ 1449 h 1449"/>
                <a:gd name="T66" fmla="*/ 238 w 517"/>
                <a:gd name="T67" fmla="*/ 821 h 1449"/>
                <a:gd name="T68" fmla="*/ 229 w 517"/>
                <a:gd name="T69" fmla="*/ 812 h 1449"/>
                <a:gd name="T70" fmla="*/ 207 w 517"/>
                <a:gd name="T71" fmla="*/ 790 h 1449"/>
                <a:gd name="T72" fmla="*/ 175 w 517"/>
                <a:gd name="T73" fmla="*/ 758 h 1449"/>
                <a:gd name="T74" fmla="*/ 137 w 517"/>
                <a:gd name="T75" fmla="*/ 720 h 1449"/>
                <a:gd name="T76" fmla="*/ 96 w 517"/>
                <a:gd name="T77" fmla="*/ 681 h 1449"/>
                <a:gd name="T78" fmla="*/ 59 w 517"/>
                <a:gd name="T79" fmla="*/ 645 h 1449"/>
                <a:gd name="T80" fmla="*/ 29 w 517"/>
                <a:gd name="T81" fmla="*/ 615 h 1449"/>
                <a:gd name="T82" fmla="*/ 9 w 517"/>
                <a:gd name="T83" fmla="*/ 593 h 1449"/>
                <a:gd name="T84" fmla="*/ 0 w 517"/>
                <a:gd name="T85" fmla="*/ 584 h 1449"/>
                <a:gd name="T86" fmla="*/ 6 w 517"/>
                <a:gd name="T87" fmla="*/ 588 h 1449"/>
                <a:gd name="T88" fmla="*/ 25 w 517"/>
                <a:gd name="T89" fmla="*/ 603 h 1449"/>
                <a:gd name="T90" fmla="*/ 51 w 517"/>
                <a:gd name="T91" fmla="*/ 628 h 1449"/>
                <a:gd name="T92" fmla="*/ 84 w 517"/>
                <a:gd name="T93" fmla="*/ 655 h 1449"/>
                <a:gd name="T94" fmla="*/ 119 w 517"/>
                <a:gd name="T95" fmla="*/ 688 h 1449"/>
                <a:gd name="T96" fmla="*/ 155 w 517"/>
                <a:gd name="T97" fmla="*/ 719 h 1449"/>
                <a:gd name="T98" fmla="*/ 188 w 517"/>
                <a:gd name="T99" fmla="*/ 749 h 1449"/>
                <a:gd name="T100" fmla="*/ 214 w 517"/>
                <a:gd name="T101" fmla="*/ 773 h 1449"/>
                <a:gd name="T102" fmla="*/ 233 w 517"/>
                <a:gd name="T103" fmla="*/ 789 h 1449"/>
                <a:gd name="T104" fmla="*/ 240 w 517"/>
                <a:gd name="T105" fmla="*/ 795 h 1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17" h="1449">
                  <a:moveTo>
                    <a:pt x="260" y="0"/>
                  </a:moveTo>
                  <a:lnTo>
                    <a:pt x="268" y="219"/>
                  </a:lnTo>
                  <a:lnTo>
                    <a:pt x="270" y="218"/>
                  </a:lnTo>
                  <a:lnTo>
                    <a:pt x="272" y="216"/>
                  </a:lnTo>
                  <a:lnTo>
                    <a:pt x="275" y="211"/>
                  </a:lnTo>
                  <a:lnTo>
                    <a:pt x="279" y="205"/>
                  </a:lnTo>
                  <a:lnTo>
                    <a:pt x="285" y="198"/>
                  </a:lnTo>
                  <a:lnTo>
                    <a:pt x="289" y="191"/>
                  </a:lnTo>
                  <a:lnTo>
                    <a:pt x="295" y="184"/>
                  </a:lnTo>
                  <a:lnTo>
                    <a:pt x="301" y="178"/>
                  </a:lnTo>
                  <a:lnTo>
                    <a:pt x="307" y="172"/>
                  </a:lnTo>
                  <a:lnTo>
                    <a:pt x="311" y="167"/>
                  </a:lnTo>
                  <a:lnTo>
                    <a:pt x="315" y="164"/>
                  </a:lnTo>
                  <a:lnTo>
                    <a:pt x="317" y="161"/>
                  </a:lnTo>
                  <a:lnTo>
                    <a:pt x="318" y="161"/>
                  </a:lnTo>
                  <a:lnTo>
                    <a:pt x="318" y="164"/>
                  </a:lnTo>
                  <a:lnTo>
                    <a:pt x="316" y="169"/>
                  </a:lnTo>
                  <a:lnTo>
                    <a:pt x="311" y="178"/>
                  </a:lnTo>
                  <a:lnTo>
                    <a:pt x="304" y="190"/>
                  </a:lnTo>
                  <a:lnTo>
                    <a:pt x="294" y="206"/>
                  </a:lnTo>
                  <a:lnTo>
                    <a:pt x="281" y="226"/>
                  </a:lnTo>
                  <a:lnTo>
                    <a:pt x="266" y="251"/>
                  </a:lnTo>
                  <a:lnTo>
                    <a:pt x="280" y="916"/>
                  </a:lnTo>
                  <a:lnTo>
                    <a:pt x="282" y="915"/>
                  </a:lnTo>
                  <a:lnTo>
                    <a:pt x="289" y="909"/>
                  </a:lnTo>
                  <a:lnTo>
                    <a:pt x="300" y="900"/>
                  </a:lnTo>
                  <a:lnTo>
                    <a:pt x="313" y="888"/>
                  </a:lnTo>
                  <a:lnTo>
                    <a:pt x="331" y="874"/>
                  </a:lnTo>
                  <a:lnTo>
                    <a:pt x="352" y="859"/>
                  </a:lnTo>
                  <a:lnTo>
                    <a:pt x="375" y="843"/>
                  </a:lnTo>
                  <a:lnTo>
                    <a:pt x="399" y="827"/>
                  </a:lnTo>
                  <a:lnTo>
                    <a:pt x="427" y="811"/>
                  </a:lnTo>
                  <a:lnTo>
                    <a:pt x="454" y="796"/>
                  </a:lnTo>
                  <a:lnTo>
                    <a:pt x="484" y="782"/>
                  </a:lnTo>
                  <a:lnTo>
                    <a:pt x="516" y="771"/>
                  </a:lnTo>
                  <a:lnTo>
                    <a:pt x="517" y="773"/>
                  </a:lnTo>
                  <a:lnTo>
                    <a:pt x="517" y="775"/>
                  </a:lnTo>
                  <a:lnTo>
                    <a:pt x="502" y="782"/>
                  </a:lnTo>
                  <a:lnTo>
                    <a:pt x="486" y="790"/>
                  </a:lnTo>
                  <a:lnTo>
                    <a:pt x="469" y="798"/>
                  </a:lnTo>
                  <a:lnTo>
                    <a:pt x="450" y="809"/>
                  </a:lnTo>
                  <a:lnTo>
                    <a:pt x="427" y="821"/>
                  </a:lnTo>
                  <a:lnTo>
                    <a:pt x="404" y="838"/>
                  </a:lnTo>
                  <a:lnTo>
                    <a:pt x="378" y="856"/>
                  </a:lnTo>
                  <a:lnTo>
                    <a:pt x="354" y="876"/>
                  </a:lnTo>
                  <a:lnTo>
                    <a:pt x="332" y="898"/>
                  </a:lnTo>
                  <a:lnTo>
                    <a:pt x="311" y="922"/>
                  </a:lnTo>
                  <a:lnTo>
                    <a:pt x="295" y="947"/>
                  </a:lnTo>
                  <a:lnTo>
                    <a:pt x="283" y="975"/>
                  </a:lnTo>
                  <a:lnTo>
                    <a:pt x="278" y="1003"/>
                  </a:lnTo>
                  <a:lnTo>
                    <a:pt x="275" y="1027"/>
                  </a:lnTo>
                  <a:lnTo>
                    <a:pt x="275" y="1055"/>
                  </a:lnTo>
                  <a:lnTo>
                    <a:pt x="275" y="1087"/>
                  </a:lnTo>
                  <a:lnTo>
                    <a:pt x="276" y="1120"/>
                  </a:lnTo>
                  <a:lnTo>
                    <a:pt x="278" y="1156"/>
                  </a:lnTo>
                  <a:lnTo>
                    <a:pt x="280" y="1193"/>
                  </a:lnTo>
                  <a:lnTo>
                    <a:pt x="282" y="1230"/>
                  </a:lnTo>
                  <a:lnTo>
                    <a:pt x="285" y="1265"/>
                  </a:lnTo>
                  <a:lnTo>
                    <a:pt x="287" y="1299"/>
                  </a:lnTo>
                  <a:lnTo>
                    <a:pt x="289" y="1329"/>
                  </a:lnTo>
                  <a:lnTo>
                    <a:pt x="291" y="1357"/>
                  </a:lnTo>
                  <a:lnTo>
                    <a:pt x="294" y="1380"/>
                  </a:lnTo>
                  <a:lnTo>
                    <a:pt x="295" y="1397"/>
                  </a:lnTo>
                  <a:lnTo>
                    <a:pt x="296" y="1409"/>
                  </a:lnTo>
                  <a:lnTo>
                    <a:pt x="297" y="1412"/>
                  </a:lnTo>
                  <a:lnTo>
                    <a:pt x="300" y="1449"/>
                  </a:lnTo>
                  <a:lnTo>
                    <a:pt x="225" y="1449"/>
                  </a:lnTo>
                  <a:lnTo>
                    <a:pt x="238" y="821"/>
                  </a:lnTo>
                  <a:lnTo>
                    <a:pt x="236" y="819"/>
                  </a:lnTo>
                  <a:lnTo>
                    <a:pt x="229" y="812"/>
                  </a:lnTo>
                  <a:lnTo>
                    <a:pt x="220" y="803"/>
                  </a:lnTo>
                  <a:lnTo>
                    <a:pt x="207" y="790"/>
                  </a:lnTo>
                  <a:lnTo>
                    <a:pt x="192" y="775"/>
                  </a:lnTo>
                  <a:lnTo>
                    <a:pt x="175" y="758"/>
                  </a:lnTo>
                  <a:lnTo>
                    <a:pt x="156" y="739"/>
                  </a:lnTo>
                  <a:lnTo>
                    <a:pt x="137" y="720"/>
                  </a:lnTo>
                  <a:lnTo>
                    <a:pt x="116" y="700"/>
                  </a:lnTo>
                  <a:lnTo>
                    <a:pt x="96" y="681"/>
                  </a:lnTo>
                  <a:lnTo>
                    <a:pt x="78" y="662"/>
                  </a:lnTo>
                  <a:lnTo>
                    <a:pt x="59" y="645"/>
                  </a:lnTo>
                  <a:lnTo>
                    <a:pt x="43" y="629"/>
                  </a:lnTo>
                  <a:lnTo>
                    <a:pt x="29" y="615"/>
                  </a:lnTo>
                  <a:lnTo>
                    <a:pt x="18" y="603"/>
                  </a:lnTo>
                  <a:lnTo>
                    <a:pt x="9" y="593"/>
                  </a:lnTo>
                  <a:lnTo>
                    <a:pt x="2" y="587"/>
                  </a:lnTo>
                  <a:lnTo>
                    <a:pt x="0" y="584"/>
                  </a:lnTo>
                  <a:lnTo>
                    <a:pt x="2" y="585"/>
                  </a:lnTo>
                  <a:lnTo>
                    <a:pt x="6" y="588"/>
                  </a:lnTo>
                  <a:lnTo>
                    <a:pt x="14" y="595"/>
                  </a:lnTo>
                  <a:lnTo>
                    <a:pt x="25" y="603"/>
                  </a:lnTo>
                  <a:lnTo>
                    <a:pt x="37" y="615"/>
                  </a:lnTo>
                  <a:lnTo>
                    <a:pt x="51" y="628"/>
                  </a:lnTo>
                  <a:lnTo>
                    <a:pt x="67" y="641"/>
                  </a:lnTo>
                  <a:lnTo>
                    <a:pt x="84" y="655"/>
                  </a:lnTo>
                  <a:lnTo>
                    <a:pt x="101" y="671"/>
                  </a:lnTo>
                  <a:lnTo>
                    <a:pt x="119" y="688"/>
                  </a:lnTo>
                  <a:lnTo>
                    <a:pt x="138" y="704"/>
                  </a:lnTo>
                  <a:lnTo>
                    <a:pt x="155" y="719"/>
                  </a:lnTo>
                  <a:lnTo>
                    <a:pt x="171" y="734"/>
                  </a:lnTo>
                  <a:lnTo>
                    <a:pt x="188" y="749"/>
                  </a:lnTo>
                  <a:lnTo>
                    <a:pt x="201" y="761"/>
                  </a:lnTo>
                  <a:lnTo>
                    <a:pt x="214" y="773"/>
                  </a:lnTo>
                  <a:lnTo>
                    <a:pt x="225" y="782"/>
                  </a:lnTo>
                  <a:lnTo>
                    <a:pt x="233" y="789"/>
                  </a:lnTo>
                  <a:lnTo>
                    <a:pt x="237" y="794"/>
                  </a:lnTo>
                  <a:lnTo>
                    <a:pt x="240" y="795"/>
                  </a:lnTo>
                  <a:lnTo>
                    <a:pt x="260" y="0"/>
                  </a:lnTo>
                  <a:close/>
                </a:path>
              </a:pathLst>
            </a:custGeom>
            <a:solidFill>
              <a:srgbClr val="4B9CD3">
                <a:lumMod val="75000"/>
                <a:lumOff val="25000"/>
              </a:srgbClr>
            </a:solid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sp>
          <p:nvSpPr>
            <p:cNvPr id="930" name="Freeform 26">
              <a:extLst>
                <a:ext uri="{FF2B5EF4-FFF2-40B4-BE49-F238E27FC236}">
                  <a16:creationId xmlns:a16="http://schemas.microsoft.com/office/drawing/2014/main" id="{7A0F5316-9354-6643-A9CB-C19EB2131FE3}"/>
                </a:ext>
              </a:extLst>
            </p:cNvPr>
            <p:cNvSpPr>
              <a:spLocks/>
            </p:cNvSpPr>
            <p:nvPr/>
          </p:nvSpPr>
          <p:spPr bwMode="auto">
            <a:xfrm>
              <a:off x="3234515" y="3663418"/>
              <a:ext cx="381100" cy="185319"/>
            </a:xfrm>
            <a:custGeom>
              <a:avLst/>
              <a:gdLst>
                <a:gd name="T0" fmla="*/ 186 w 288"/>
                <a:gd name="T1" fmla="*/ 0 h 179"/>
                <a:gd name="T2" fmla="*/ 205 w 288"/>
                <a:gd name="T3" fmla="*/ 2 h 179"/>
                <a:gd name="T4" fmla="*/ 222 w 288"/>
                <a:gd name="T5" fmla="*/ 6 h 179"/>
                <a:gd name="T6" fmla="*/ 238 w 288"/>
                <a:gd name="T7" fmla="*/ 11 h 179"/>
                <a:gd name="T8" fmla="*/ 252 w 288"/>
                <a:gd name="T9" fmla="*/ 17 h 179"/>
                <a:gd name="T10" fmla="*/ 264 w 288"/>
                <a:gd name="T11" fmla="*/ 23 h 179"/>
                <a:gd name="T12" fmla="*/ 273 w 288"/>
                <a:gd name="T13" fmla="*/ 30 h 179"/>
                <a:gd name="T14" fmla="*/ 280 w 288"/>
                <a:gd name="T15" fmla="*/ 35 h 179"/>
                <a:gd name="T16" fmla="*/ 284 w 288"/>
                <a:gd name="T17" fmla="*/ 38 h 179"/>
                <a:gd name="T18" fmla="*/ 285 w 288"/>
                <a:gd name="T19" fmla="*/ 39 h 179"/>
                <a:gd name="T20" fmla="*/ 288 w 288"/>
                <a:gd name="T21" fmla="*/ 67 h 179"/>
                <a:gd name="T22" fmla="*/ 284 w 288"/>
                <a:gd name="T23" fmla="*/ 91 h 179"/>
                <a:gd name="T24" fmla="*/ 277 w 288"/>
                <a:gd name="T25" fmla="*/ 111 h 179"/>
                <a:gd name="T26" fmla="*/ 267 w 288"/>
                <a:gd name="T27" fmla="*/ 128 h 179"/>
                <a:gd name="T28" fmla="*/ 253 w 288"/>
                <a:gd name="T29" fmla="*/ 142 h 179"/>
                <a:gd name="T30" fmla="*/ 237 w 288"/>
                <a:gd name="T31" fmla="*/ 153 h 179"/>
                <a:gd name="T32" fmla="*/ 218 w 288"/>
                <a:gd name="T33" fmla="*/ 163 h 179"/>
                <a:gd name="T34" fmla="*/ 198 w 288"/>
                <a:gd name="T35" fmla="*/ 170 h 179"/>
                <a:gd name="T36" fmla="*/ 176 w 288"/>
                <a:gd name="T37" fmla="*/ 174 h 179"/>
                <a:gd name="T38" fmla="*/ 154 w 288"/>
                <a:gd name="T39" fmla="*/ 176 h 179"/>
                <a:gd name="T40" fmla="*/ 132 w 288"/>
                <a:gd name="T41" fmla="*/ 179 h 179"/>
                <a:gd name="T42" fmla="*/ 109 w 288"/>
                <a:gd name="T43" fmla="*/ 179 h 179"/>
                <a:gd name="T44" fmla="*/ 88 w 288"/>
                <a:gd name="T45" fmla="*/ 178 h 179"/>
                <a:gd name="T46" fmla="*/ 67 w 288"/>
                <a:gd name="T47" fmla="*/ 176 h 179"/>
                <a:gd name="T48" fmla="*/ 49 w 288"/>
                <a:gd name="T49" fmla="*/ 174 h 179"/>
                <a:gd name="T50" fmla="*/ 33 w 288"/>
                <a:gd name="T51" fmla="*/ 172 h 179"/>
                <a:gd name="T52" fmla="*/ 20 w 288"/>
                <a:gd name="T53" fmla="*/ 170 h 179"/>
                <a:gd name="T54" fmla="*/ 9 w 288"/>
                <a:gd name="T55" fmla="*/ 168 h 179"/>
                <a:gd name="T56" fmla="*/ 2 w 288"/>
                <a:gd name="T57" fmla="*/ 167 h 179"/>
                <a:gd name="T58" fmla="*/ 0 w 288"/>
                <a:gd name="T59" fmla="*/ 166 h 179"/>
                <a:gd name="T60" fmla="*/ 20 w 288"/>
                <a:gd name="T61" fmla="*/ 125 h 179"/>
                <a:gd name="T62" fmla="*/ 41 w 288"/>
                <a:gd name="T63" fmla="*/ 90 h 179"/>
                <a:gd name="T64" fmla="*/ 61 w 288"/>
                <a:gd name="T65" fmla="*/ 62 h 179"/>
                <a:gd name="T66" fmla="*/ 83 w 288"/>
                <a:gd name="T67" fmla="*/ 40 h 179"/>
                <a:gd name="T68" fmla="*/ 104 w 288"/>
                <a:gd name="T69" fmla="*/ 24 h 179"/>
                <a:gd name="T70" fmla="*/ 126 w 288"/>
                <a:gd name="T71" fmla="*/ 11 h 179"/>
                <a:gd name="T72" fmla="*/ 147 w 288"/>
                <a:gd name="T73" fmla="*/ 5 h 179"/>
                <a:gd name="T74" fmla="*/ 168 w 288"/>
                <a:gd name="T75" fmla="*/ 1 h 179"/>
                <a:gd name="T76" fmla="*/ 186 w 288"/>
                <a:gd name="T7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88" h="179">
                  <a:moveTo>
                    <a:pt x="186" y="0"/>
                  </a:moveTo>
                  <a:lnTo>
                    <a:pt x="205" y="2"/>
                  </a:lnTo>
                  <a:lnTo>
                    <a:pt x="222" y="6"/>
                  </a:lnTo>
                  <a:lnTo>
                    <a:pt x="238" y="11"/>
                  </a:lnTo>
                  <a:lnTo>
                    <a:pt x="252" y="17"/>
                  </a:lnTo>
                  <a:lnTo>
                    <a:pt x="264" y="23"/>
                  </a:lnTo>
                  <a:lnTo>
                    <a:pt x="273" y="30"/>
                  </a:lnTo>
                  <a:lnTo>
                    <a:pt x="280" y="35"/>
                  </a:lnTo>
                  <a:lnTo>
                    <a:pt x="284" y="38"/>
                  </a:lnTo>
                  <a:lnTo>
                    <a:pt x="285" y="39"/>
                  </a:lnTo>
                  <a:lnTo>
                    <a:pt x="288" y="67"/>
                  </a:lnTo>
                  <a:lnTo>
                    <a:pt x="284" y="91"/>
                  </a:lnTo>
                  <a:lnTo>
                    <a:pt x="277" y="111"/>
                  </a:lnTo>
                  <a:lnTo>
                    <a:pt x="267" y="128"/>
                  </a:lnTo>
                  <a:lnTo>
                    <a:pt x="253" y="142"/>
                  </a:lnTo>
                  <a:lnTo>
                    <a:pt x="237" y="153"/>
                  </a:lnTo>
                  <a:lnTo>
                    <a:pt x="218" y="163"/>
                  </a:lnTo>
                  <a:lnTo>
                    <a:pt x="198" y="170"/>
                  </a:lnTo>
                  <a:lnTo>
                    <a:pt x="176" y="174"/>
                  </a:lnTo>
                  <a:lnTo>
                    <a:pt x="154" y="176"/>
                  </a:lnTo>
                  <a:lnTo>
                    <a:pt x="132" y="179"/>
                  </a:lnTo>
                  <a:lnTo>
                    <a:pt x="109" y="179"/>
                  </a:lnTo>
                  <a:lnTo>
                    <a:pt x="88" y="178"/>
                  </a:lnTo>
                  <a:lnTo>
                    <a:pt x="67" y="176"/>
                  </a:lnTo>
                  <a:lnTo>
                    <a:pt x="49" y="174"/>
                  </a:lnTo>
                  <a:lnTo>
                    <a:pt x="33" y="172"/>
                  </a:lnTo>
                  <a:lnTo>
                    <a:pt x="20" y="170"/>
                  </a:lnTo>
                  <a:lnTo>
                    <a:pt x="9" y="168"/>
                  </a:lnTo>
                  <a:lnTo>
                    <a:pt x="2" y="167"/>
                  </a:lnTo>
                  <a:lnTo>
                    <a:pt x="0" y="166"/>
                  </a:lnTo>
                  <a:lnTo>
                    <a:pt x="20" y="125"/>
                  </a:lnTo>
                  <a:lnTo>
                    <a:pt x="41" y="90"/>
                  </a:lnTo>
                  <a:lnTo>
                    <a:pt x="61" y="62"/>
                  </a:lnTo>
                  <a:lnTo>
                    <a:pt x="83" y="40"/>
                  </a:lnTo>
                  <a:lnTo>
                    <a:pt x="104" y="24"/>
                  </a:lnTo>
                  <a:lnTo>
                    <a:pt x="126" y="11"/>
                  </a:lnTo>
                  <a:lnTo>
                    <a:pt x="147" y="5"/>
                  </a:lnTo>
                  <a:lnTo>
                    <a:pt x="168" y="1"/>
                  </a:lnTo>
                  <a:lnTo>
                    <a:pt x="186" y="0"/>
                  </a:lnTo>
                  <a:close/>
                </a:path>
              </a:pathLst>
            </a:custGeom>
            <a:solidFill>
              <a:srgbClr val="4B9CD3">
                <a:lumMod val="75000"/>
                <a:lumOff val="25000"/>
              </a:srgbClr>
            </a:solid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sp>
          <p:nvSpPr>
            <p:cNvPr id="931" name="Freeform 27">
              <a:extLst>
                <a:ext uri="{FF2B5EF4-FFF2-40B4-BE49-F238E27FC236}">
                  <a16:creationId xmlns:a16="http://schemas.microsoft.com/office/drawing/2014/main" id="{789446BB-2FFA-104B-94BB-0CEE675EAAFA}"/>
                </a:ext>
              </a:extLst>
            </p:cNvPr>
            <p:cNvSpPr>
              <a:spLocks/>
            </p:cNvSpPr>
            <p:nvPr/>
          </p:nvSpPr>
          <p:spPr bwMode="auto">
            <a:xfrm>
              <a:off x="3237161" y="3663418"/>
              <a:ext cx="370514" cy="169789"/>
            </a:xfrm>
            <a:custGeom>
              <a:avLst/>
              <a:gdLst>
                <a:gd name="T0" fmla="*/ 170 w 280"/>
                <a:gd name="T1" fmla="*/ 0 h 164"/>
                <a:gd name="T2" fmla="*/ 190 w 280"/>
                <a:gd name="T3" fmla="*/ 1 h 164"/>
                <a:gd name="T4" fmla="*/ 208 w 280"/>
                <a:gd name="T5" fmla="*/ 3 h 164"/>
                <a:gd name="T6" fmla="*/ 226 w 280"/>
                <a:gd name="T7" fmla="*/ 8 h 164"/>
                <a:gd name="T8" fmla="*/ 241 w 280"/>
                <a:gd name="T9" fmla="*/ 14 h 164"/>
                <a:gd name="T10" fmla="*/ 253 w 280"/>
                <a:gd name="T11" fmla="*/ 20 h 164"/>
                <a:gd name="T12" fmla="*/ 265 w 280"/>
                <a:gd name="T13" fmla="*/ 26 h 164"/>
                <a:gd name="T14" fmla="*/ 274 w 280"/>
                <a:gd name="T15" fmla="*/ 31 h 164"/>
                <a:gd name="T16" fmla="*/ 280 w 280"/>
                <a:gd name="T17" fmla="*/ 36 h 164"/>
                <a:gd name="T18" fmla="*/ 0 w 280"/>
                <a:gd name="T19" fmla="*/ 164 h 164"/>
                <a:gd name="T20" fmla="*/ 20 w 280"/>
                <a:gd name="T21" fmla="*/ 121 h 164"/>
                <a:gd name="T22" fmla="*/ 41 w 280"/>
                <a:gd name="T23" fmla="*/ 86 h 164"/>
                <a:gd name="T24" fmla="*/ 63 w 280"/>
                <a:gd name="T25" fmla="*/ 59 h 164"/>
                <a:gd name="T26" fmla="*/ 85 w 280"/>
                <a:gd name="T27" fmla="*/ 37 h 164"/>
                <a:gd name="T28" fmla="*/ 107 w 280"/>
                <a:gd name="T29" fmla="*/ 21 h 164"/>
                <a:gd name="T30" fmla="*/ 129 w 280"/>
                <a:gd name="T31" fmla="*/ 10 h 164"/>
                <a:gd name="T32" fmla="*/ 149 w 280"/>
                <a:gd name="T33" fmla="*/ 3 h 164"/>
                <a:gd name="T34" fmla="*/ 170 w 280"/>
                <a:gd name="T35"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0" h="164">
                  <a:moveTo>
                    <a:pt x="170" y="0"/>
                  </a:moveTo>
                  <a:lnTo>
                    <a:pt x="190" y="1"/>
                  </a:lnTo>
                  <a:lnTo>
                    <a:pt x="208" y="3"/>
                  </a:lnTo>
                  <a:lnTo>
                    <a:pt x="226" y="8"/>
                  </a:lnTo>
                  <a:lnTo>
                    <a:pt x="241" y="14"/>
                  </a:lnTo>
                  <a:lnTo>
                    <a:pt x="253" y="20"/>
                  </a:lnTo>
                  <a:lnTo>
                    <a:pt x="265" y="26"/>
                  </a:lnTo>
                  <a:lnTo>
                    <a:pt x="274" y="31"/>
                  </a:lnTo>
                  <a:lnTo>
                    <a:pt x="280" y="36"/>
                  </a:lnTo>
                  <a:lnTo>
                    <a:pt x="0" y="164"/>
                  </a:lnTo>
                  <a:lnTo>
                    <a:pt x="20" y="121"/>
                  </a:lnTo>
                  <a:lnTo>
                    <a:pt x="41" y="86"/>
                  </a:lnTo>
                  <a:lnTo>
                    <a:pt x="63" y="59"/>
                  </a:lnTo>
                  <a:lnTo>
                    <a:pt x="85" y="37"/>
                  </a:lnTo>
                  <a:lnTo>
                    <a:pt x="107" y="21"/>
                  </a:lnTo>
                  <a:lnTo>
                    <a:pt x="129" y="10"/>
                  </a:lnTo>
                  <a:lnTo>
                    <a:pt x="149" y="3"/>
                  </a:lnTo>
                  <a:lnTo>
                    <a:pt x="170" y="0"/>
                  </a:lnTo>
                  <a:close/>
                </a:path>
              </a:pathLst>
            </a:custGeom>
            <a:solidFill>
              <a:srgbClr val="4B9CD3">
                <a:lumMod val="75000"/>
                <a:lumOff val="25000"/>
              </a:srgbClr>
            </a:solid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sp>
          <p:nvSpPr>
            <p:cNvPr id="932" name="Freeform 28">
              <a:extLst>
                <a:ext uri="{FF2B5EF4-FFF2-40B4-BE49-F238E27FC236}">
                  <a16:creationId xmlns:a16="http://schemas.microsoft.com/office/drawing/2014/main" id="{453ED2F0-72D4-E24A-B56D-E6C88DBA192C}"/>
                </a:ext>
              </a:extLst>
            </p:cNvPr>
            <p:cNvSpPr>
              <a:spLocks/>
            </p:cNvSpPr>
            <p:nvPr/>
          </p:nvSpPr>
          <p:spPr bwMode="auto">
            <a:xfrm>
              <a:off x="3122038" y="3491558"/>
              <a:ext cx="271269" cy="127342"/>
            </a:xfrm>
            <a:custGeom>
              <a:avLst/>
              <a:gdLst>
                <a:gd name="T0" fmla="*/ 104 w 205"/>
                <a:gd name="T1" fmla="*/ 0 h 123"/>
                <a:gd name="T2" fmla="*/ 122 w 205"/>
                <a:gd name="T3" fmla="*/ 0 h 123"/>
                <a:gd name="T4" fmla="*/ 139 w 205"/>
                <a:gd name="T5" fmla="*/ 4 h 123"/>
                <a:gd name="T6" fmla="*/ 153 w 205"/>
                <a:gd name="T7" fmla="*/ 11 h 123"/>
                <a:gd name="T8" fmla="*/ 166 w 205"/>
                <a:gd name="T9" fmla="*/ 19 h 123"/>
                <a:gd name="T10" fmla="*/ 176 w 205"/>
                <a:gd name="T11" fmla="*/ 29 h 123"/>
                <a:gd name="T12" fmla="*/ 185 w 205"/>
                <a:gd name="T13" fmla="*/ 39 h 123"/>
                <a:gd name="T14" fmla="*/ 191 w 205"/>
                <a:gd name="T15" fmla="*/ 48 h 123"/>
                <a:gd name="T16" fmla="*/ 197 w 205"/>
                <a:gd name="T17" fmla="*/ 59 h 123"/>
                <a:gd name="T18" fmla="*/ 201 w 205"/>
                <a:gd name="T19" fmla="*/ 67 h 123"/>
                <a:gd name="T20" fmla="*/ 203 w 205"/>
                <a:gd name="T21" fmla="*/ 74 h 123"/>
                <a:gd name="T22" fmla="*/ 204 w 205"/>
                <a:gd name="T23" fmla="*/ 78 h 123"/>
                <a:gd name="T24" fmla="*/ 205 w 205"/>
                <a:gd name="T25" fmla="*/ 79 h 123"/>
                <a:gd name="T26" fmla="*/ 193 w 205"/>
                <a:gd name="T27" fmla="*/ 99 h 123"/>
                <a:gd name="T28" fmla="*/ 178 w 205"/>
                <a:gd name="T29" fmla="*/ 112 h 123"/>
                <a:gd name="T30" fmla="*/ 163 w 205"/>
                <a:gd name="T31" fmla="*/ 120 h 123"/>
                <a:gd name="T32" fmla="*/ 146 w 205"/>
                <a:gd name="T33" fmla="*/ 123 h 123"/>
                <a:gd name="T34" fmla="*/ 129 w 205"/>
                <a:gd name="T35" fmla="*/ 122 h 123"/>
                <a:gd name="T36" fmla="*/ 112 w 205"/>
                <a:gd name="T37" fmla="*/ 117 h 123"/>
                <a:gd name="T38" fmla="*/ 96 w 205"/>
                <a:gd name="T39" fmla="*/ 111 h 123"/>
                <a:gd name="T40" fmla="*/ 78 w 205"/>
                <a:gd name="T41" fmla="*/ 102 h 123"/>
                <a:gd name="T42" fmla="*/ 62 w 205"/>
                <a:gd name="T43" fmla="*/ 92 h 123"/>
                <a:gd name="T44" fmla="*/ 47 w 205"/>
                <a:gd name="T45" fmla="*/ 81 h 123"/>
                <a:gd name="T46" fmla="*/ 34 w 205"/>
                <a:gd name="T47" fmla="*/ 70 h 123"/>
                <a:gd name="T48" fmla="*/ 23 w 205"/>
                <a:gd name="T49" fmla="*/ 60 h 123"/>
                <a:gd name="T50" fmla="*/ 12 w 205"/>
                <a:gd name="T51" fmla="*/ 51 h 123"/>
                <a:gd name="T52" fmla="*/ 5 w 205"/>
                <a:gd name="T53" fmla="*/ 42 h 123"/>
                <a:gd name="T54" fmla="*/ 1 w 205"/>
                <a:gd name="T55" fmla="*/ 38 h 123"/>
                <a:gd name="T56" fmla="*/ 0 w 205"/>
                <a:gd name="T57" fmla="*/ 36 h 123"/>
                <a:gd name="T58" fmla="*/ 30 w 205"/>
                <a:gd name="T59" fmla="*/ 19 h 123"/>
                <a:gd name="T60" fmla="*/ 57 w 205"/>
                <a:gd name="T61" fmla="*/ 8 h 123"/>
                <a:gd name="T62" fmla="*/ 82 w 205"/>
                <a:gd name="T63" fmla="*/ 2 h 123"/>
                <a:gd name="T64" fmla="*/ 104 w 205"/>
                <a:gd name="T65"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5" h="123">
                  <a:moveTo>
                    <a:pt x="104" y="0"/>
                  </a:moveTo>
                  <a:lnTo>
                    <a:pt x="122" y="0"/>
                  </a:lnTo>
                  <a:lnTo>
                    <a:pt x="139" y="4"/>
                  </a:lnTo>
                  <a:lnTo>
                    <a:pt x="153" y="11"/>
                  </a:lnTo>
                  <a:lnTo>
                    <a:pt x="166" y="19"/>
                  </a:lnTo>
                  <a:lnTo>
                    <a:pt x="176" y="29"/>
                  </a:lnTo>
                  <a:lnTo>
                    <a:pt x="185" y="39"/>
                  </a:lnTo>
                  <a:lnTo>
                    <a:pt x="191" y="48"/>
                  </a:lnTo>
                  <a:lnTo>
                    <a:pt x="197" y="59"/>
                  </a:lnTo>
                  <a:lnTo>
                    <a:pt x="201" y="67"/>
                  </a:lnTo>
                  <a:lnTo>
                    <a:pt x="203" y="74"/>
                  </a:lnTo>
                  <a:lnTo>
                    <a:pt x="204" y="78"/>
                  </a:lnTo>
                  <a:lnTo>
                    <a:pt x="205" y="79"/>
                  </a:lnTo>
                  <a:lnTo>
                    <a:pt x="193" y="99"/>
                  </a:lnTo>
                  <a:lnTo>
                    <a:pt x="178" y="112"/>
                  </a:lnTo>
                  <a:lnTo>
                    <a:pt x="163" y="120"/>
                  </a:lnTo>
                  <a:lnTo>
                    <a:pt x="146" y="123"/>
                  </a:lnTo>
                  <a:lnTo>
                    <a:pt x="129" y="122"/>
                  </a:lnTo>
                  <a:lnTo>
                    <a:pt x="112" y="117"/>
                  </a:lnTo>
                  <a:lnTo>
                    <a:pt x="96" y="111"/>
                  </a:lnTo>
                  <a:lnTo>
                    <a:pt x="78" y="102"/>
                  </a:lnTo>
                  <a:lnTo>
                    <a:pt x="62" y="92"/>
                  </a:lnTo>
                  <a:lnTo>
                    <a:pt x="47" y="81"/>
                  </a:lnTo>
                  <a:lnTo>
                    <a:pt x="34" y="70"/>
                  </a:lnTo>
                  <a:lnTo>
                    <a:pt x="23" y="60"/>
                  </a:lnTo>
                  <a:lnTo>
                    <a:pt x="12" y="51"/>
                  </a:lnTo>
                  <a:lnTo>
                    <a:pt x="5" y="42"/>
                  </a:lnTo>
                  <a:lnTo>
                    <a:pt x="1" y="38"/>
                  </a:lnTo>
                  <a:lnTo>
                    <a:pt x="0" y="36"/>
                  </a:lnTo>
                  <a:lnTo>
                    <a:pt x="30" y="19"/>
                  </a:lnTo>
                  <a:lnTo>
                    <a:pt x="57" y="8"/>
                  </a:lnTo>
                  <a:lnTo>
                    <a:pt x="82" y="2"/>
                  </a:lnTo>
                  <a:lnTo>
                    <a:pt x="104" y="0"/>
                  </a:lnTo>
                  <a:close/>
                </a:path>
              </a:pathLst>
            </a:custGeom>
            <a:solidFill>
              <a:srgbClr val="4B9CD3">
                <a:lumMod val="75000"/>
                <a:lumOff val="25000"/>
              </a:srgbClr>
            </a:solid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sp>
          <p:nvSpPr>
            <p:cNvPr id="933" name="Freeform 29">
              <a:extLst>
                <a:ext uri="{FF2B5EF4-FFF2-40B4-BE49-F238E27FC236}">
                  <a16:creationId xmlns:a16="http://schemas.microsoft.com/office/drawing/2014/main" id="{2D00F574-1F27-6246-8729-EFDEC8A7B275}"/>
                </a:ext>
              </a:extLst>
            </p:cNvPr>
            <p:cNvSpPr>
              <a:spLocks/>
            </p:cNvSpPr>
            <p:nvPr/>
          </p:nvSpPr>
          <p:spPr bwMode="auto">
            <a:xfrm>
              <a:off x="3123361" y="3491558"/>
              <a:ext cx="268623" cy="78683"/>
            </a:xfrm>
            <a:custGeom>
              <a:avLst/>
              <a:gdLst>
                <a:gd name="T0" fmla="*/ 102 w 203"/>
                <a:gd name="T1" fmla="*/ 0 h 76"/>
                <a:gd name="T2" fmla="*/ 120 w 203"/>
                <a:gd name="T3" fmla="*/ 0 h 76"/>
                <a:gd name="T4" fmla="*/ 136 w 203"/>
                <a:gd name="T5" fmla="*/ 4 h 76"/>
                <a:gd name="T6" fmla="*/ 151 w 203"/>
                <a:gd name="T7" fmla="*/ 10 h 76"/>
                <a:gd name="T8" fmla="*/ 163 w 203"/>
                <a:gd name="T9" fmla="*/ 17 h 76"/>
                <a:gd name="T10" fmla="*/ 173 w 203"/>
                <a:gd name="T11" fmla="*/ 26 h 76"/>
                <a:gd name="T12" fmla="*/ 182 w 203"/>
                <a:gd name="T13" fmla="*/ 36 h 76"/>
                <a:gd name="T14" fmla="*/ 189 w 203"/>
                <a:gd name="T15" fmla="*/ 46 h 76"/>
                <a:gd name="T16" fmla="*/ 194 w 203"/>
                <a:gd name="T17" fmla="*/ 55 h 76"/>
                <a:gd name="T18" fmla="*/ 199 w 203"/>
                <a:gd name="T19" fmla="*/ 64 h 76"/>
                <a:gd name="T20" fmla="*/ 201 w 203"/>
                <a:gd name="T21" fmla="*/ 71 h 76"/>
                <a:gd name="T22" fmla="*/ 203 w 203"/>
                <a:gd name="T23" fmla="*/ 76 h 76"/>
                <a:gd name="T24" fmla="*/ 0 w 203"/>
                <a:gd name="T25" fmla="*/ 34 h 76"/>
                <a:gd name="T26" fmla="*/ 30 w 203"/>
                <a:gd name="T27" fmla="*/ 19 h 76"/>
                <a:gd name="T28" fmla="*/ 56 w 203"/>
                <a:gd name="T29" fmla="*/ 8 h 76"/>
                <a:gd name="T30" fmla="*/ 80 w 203"/>
                <a:gd name="T31" fmla="*/ 2 h 76"/>
                <a:gd name="T32" fmla="*/ 102 w 203"/>
                <a:gd name="T33"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3" h="76">
                  <a:moveTo>
                    <a:pt x="102" y="0"/>
                  </a:moveTo>
                  <a:lnTo>
                    <a:pt x="120" y="0"/>
                  </a:lnTo>
                  <a:lnTo>
                    <a:pt x="136" y="4"/>
                  </a:lnTo>
                  <a:lnTo>
                    <a:pt x="151" y="10"/>
                  </a:lnTo>
                  <a:lnTo>
                    <a:pt x="163" y="17"/>
                  </a:lnTo>
                  <a:lnTo>
                    <a:pt x="173" y="26"/>
                  </a:lnTo>
                  <a:lnTo>
                    <a:pt x="182" y="36"/>
                  </a:lnTo>
                  <a:lnTo>
                    <a:pt x="189" y="46"/>
                  </a:lnTo>
                  <a:lnTo>
                    <a:pt x="194" y="55"/>
                  </a:lnTo>
                  <a:lnTo>
                    <a:pt x="199" y="64"/>
                  </a:lnTo>
                  <a:lnTo>
                    <a:pt x="201" y="71"/>
                  </a:lnTo>
                  <a:lnTo>
                    <a:pt x="203" y="76"/>
                  </a:lnTo>
                  <a:lnTo>
                    <a:pt x="0" y="34"/>
                  </a:lnTo>
                  <a:lnTo>
                    <a:pt x="30" y="19"/>
                  </a:lnTo>
                  <a:lnTo>
                    <a:pt x="56" y="8"/>
                  </a:lnTo>
                  <a:lnTo>
                    <a:pt x="80" y="2"/>
                  </a:lnTo>
                  <a:lnTo>
                    <a:pt x="102" y="0"/>
                  </a:lnTo>
                  <a:close/>
                </a:path>
              </a:pathLst>
            </a:custGeom>
            <a:solidFill>
              <a:srgbClr val="4B9CD3">
                <a:lumMod val="75000"/>
                <a:lumOff val="25000"/>
              </a:srgbClr>
            </a:solid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sp>
          <p:nvSpPr>
            <p:cNvPr id="934" name="Freeform 30">
              <a:extLst>
                <a:ext uri="{FF2B5EF4-FFF2-40B4-BE49-F238E27FC236}">
                  <a16:creationId xmlns:a16="http://schemas.microsoft.com/office/drawing/2014/main" id="{49CE05B6-7892-EF4C-B0C2-AA100613D9CC}"/>
                </a:ext>
              </a:extLst>
            </p:cNvPr>
            <p:cNvSpPr>
              <a:spLocks/>
            </p:cNvSpPr>
            <p:nvPr/>
          </p:nvSpPr>
          <p:spPr bwMode="auto">
            <a:xfrm>
              <a:off x="3393307" y="3302099"/>
              <a:ext cx="213046" cy="264002"/>
            </a:xfrm>
            <a:custGeom>
              <a:avLst/>
              <a:gdLst>
                <a:gd name="T0" fmla="*/ 115 w 161"/>
                <a:gd name="T1" fmla="*/ 0 h 255"/>
                <a:gd name="T2" fmla="*/ 131 w 161"/>
                <a:gd name="T3" fmla="*/ 39 h 255"/>
                <a:gd name="T4" fmla="*/ 145 w 161"/>
                <a:gd name="T5" fmla="*/ 72 h 255"/>
                <a:gd name="T6" fmla="*/ 153 w 161"/>
                <a:gd name="T7" fmla="*/ 103 h 255"/>
                <a:gd name="T8" fmla="*/ 159 w 161"/>
                <a:gd name="T9" fmla="*/ 130 h 255"/>
                <a:gd name="T10" fmla="*/ 161 w 161"/>
                <a:gd name="T11" fmla="*/ 153 h 255"/>
                <a:gd name="T12" fmla="*/ 161 w 161"/>
                <a:gd name="T13" fmla="*/ 174 h 255"/>
                <a:gd name="T14" fmla="*/ 157 w 161"/>
                <a:gd name="T15" fmla="*/ 191 h 255"/>
                <a:gd name="T16" fmla="*/ 153 w 161"/>
                <a:gd name="T17" fmla="*/ 206 h 255"/>
                <a:gd name="T18" fmla="*/ 146 w 161"/>
                <a:gd name="T19" fmla="*/ 217 h 255"/>
                <a:gd name="T20" fmla="*/ 138 w 161"/>
                <a:gd name="T21" fmla="*/ 228 h 255"/>
                <a:gd name="T22" fmla="*/ 128 w 161"/>
                <a:gd name="T23" fmla="*/ 236 h 255"/>
                <a:gd name="T24" fmla="*/ 118 w 161"/>
                <a:gd name="T25" fmla="*/ 243 h 255"/>
                <a:gd name="T26" fmla="*/ 109 w 161"/>
                <a:gd name="T27" fmla="*/ 247 h 255"/>
                <a:gd name="T28" fmla="*/ 98 w 161"/>
                <a:gd name="T29" fmla="*/ 251 h 255"/>
                <a:gd name="T30" fmla="*/ 89 w 161"/>
                <a:gd name="T31" fmla="*/ 253 h 255"/>
                <a:gd name="T32" fmla="*/ 81 w 161"/>
                <a:gd name="T33" fmla="*/ 254 h 255"/>
                <a:gd name="T34" fmla="*/ 74 w 161"/>
                <a:gd name="T35" fmla="*/ 255 h 255"/>
                <a:gd name="T36" fmla="*/ 68 w 161"/>
                <a:gd name="T37" fmla="*/ 255 h 255"/>
                <a:gd name="T38" fmla="*/ 65 w 161"/>
                <a:gd name="T39" fmla="*/ 255 h 255"/>
                <a:gd name="T40" fmla="*/ 64 w 161"/>
                <a:gd name="T41" fmla="*/ 255 h 255"/>
                <a:gd name="T42" fmla="*/ 37 w 161"/>
                <a:gd name="T43" fmla="*/ 236 h 255"/>
                <a:gd name="T44" fmla="*/ 19 w 161"/>
                <a:gd name="T45" fmla="*/ 216 h 255"/>
                <a:gd name="T46" fmla="*/ 7 w 161"/>
                <a:gd name="T47" fmla="*/ 195 h 255"/>
                <a:gd name="T48" fmla="*/ 1 w 161"/>
                <a:gd name="T49" fmla="*/ 175 h 255"/>
                <a:gd name="T50" fmla="*/ 0 w 161"/>
                <a:gd name="T51" fmla="*/ 154 h 255"/>
                <a:gd name="T52" fmla="*/ 4 w 161"/>
                <a:gd name="T53" fmla="*/ 134 h 255"/>
                <a:gd name="T54" fmla="*/ 11 w 161"/>
                <a:gd name="T55" fmla="*/ 115 h 255"/>
                <a:gd name="T56" fmla="*/ 20 w 161"/>
                <a:gd name="T57" fmla="*/ 96 h 255"/>
                <a:gd name="T58" fmla="*/ 31 w 161"/>
                <a:gd name="T59" fmla="*/ 79 h 255"/>
                <a:gd name="T60" fmla="*/ 45 w 161"/>
                <a:gd name="T61" fmla="*/ 62 h 255"/>
                <a:gd name="T62" fmla="*/ 59 w 161"/>
                <a:gd name="T63" fmla="*/ 47 h 255"/>
                <a:gd name="T64" fmla="*/ 73 w 161"/>
                <a:gd name="T65" fmla="*/ 34 h 255"/>
                <a:gd name="T66" fmla="*/ 86 w 161"/>
                <a:gd name="T67" fmla="*/ 22 h 255"/>
                <a:gd name="T68" fmla="*/ 97 w 161"/>
                <a:gd name="T69" fmla="*/ 13 h 255"/>
                <a:gd name="T70" fmla="*/ 107 w 161"/>
                <a:gd name="T71" fmla="*/ 6 h 255"/>
                <a:gd name="T72" fmla="*/ 112 w 161"/>
                <a:gd name="T73" fmla="*/ 2 h 255"/>
                <a:gd name="T74" fmla="*/ 115 w 161"/>
                <a:gd name="T75"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1" h="255">
                  <a:moveTo>
                    <a:pt x="115" y="0"/>
                  </a:moveTo>
                  <a:lnTo>
                    <a:pt x="131" y="39"/>
                  </a:lnTo>
                  <a:lnTo>
                    <a:pt x="145" y="72"/>
                  </a:lnTo>
                  <a:lnTo>
                    <a:pt x="153" y="103"/>
                  </a:lnTo>
                  <a:lnTo>
                    <a:pt x="159" y="130"/>
                  </a:lnTo>
                  <a:lnTo>
                    <a:pt x="161" y="153"/>
                  </a:lnTo>
                  <a:lnTo>
                    <a:pt x="161" y="174"/>
                  </a:lnTo>
                  <a:lnTo>
                    <a:pt x="157" y="191"/>
                  </a:lnTo>
                  <a:lnTo>
                    <a:pt x="153" y="206"/>
                  </a:lnTo>
                  <a:lnTo>
                    <a:pt x="146" y="217"/>
                  </a:lnTo>
                  <a:lnTo>
                    <a:pt x="138" y="228"/>
                  </a:lnTo>
                  <a:lnTo>
                    <a:pt x="128" y="236"/>
                  </a:lnTo>
                  <a:lnTo>
                    <a:pt x="118" y="243"/>
                  </a:lnTo>
                  <a:lnTo>
                    <a:pt x="109" y="247"/>
                  </a:lnTo>
                  <a:lnTo>
                    <a:pt x="98" y="251"/>
                  </a:lnTo>
                  <a:lnTo>
                    <a:pt x="89" y="253"/>
                  </a:lnTo>
                  <a:lnTo>
                    <a:pt x="81" y="254"/>
                  </a:lnTo>
                  <a:lnTo>
                    <a:pt x="74" y="255"/>
                  </a:lnTo>
                  <a:lnTo>
                    <a:pt x="68" y="255"/>
                  </a:lnTo>
                  <a:lnTo>
                    <a:pt x="65" y="255"/>
                  </a:lnTo>
                  <a:lnTo>
                    <a:pt x="64" y="255"/>
                  </a:lnTo>
                  <a:lnTo>
                    <a:pt x="37" y="236"/>
                  </a:lnTo>
                  <a:lnTo>
                    <a:pt x="19" y="216"/>
                  </a:lnTo>
                  <a:lnTo>
                    <a:pt x="7" y="195"/>
                  </a:lnTo>
                  <a:lnTo>
                    <a:pt x="1" y="175"/>
                  </a:lnTo>
                  <a:lnTo>
                    <a:pt x="0" y="154"/>
                  </a:lnTo>
                  <a:lnTo>
                    <a:pt x="4" y="134"/>
                  </a:lnTo>
                  <a:lnTo>
                    <a:pt x="11" y="115"/>
                  </a:lnTo>
                  <a:lnTo>
                    <a:pt x="20" y="96"/>
                  </a:lnTo>
                  <a:lnTo>
                    <a:pt x="31" y="79"/>
                  </a:lnTo>
                  <a:lnTo>
                    <a:pt x="45" y="62"/>
                  </a:lnTo>
                  <a:lnTo>
                    <a:pt x="59" y="47"/>
                  </a:lnTo>
                  <a:lnTo>
                    <a:pt x="73" y="34"/>
                  </a:lnTo>
                  <a:lnTo>
                    <a:pt x="86" y="22"/>
                  </a:lnTo>
                  <a:lnTo>
                    <a:pt x="97" y="13"/>
                  </a:lnTo>
                  <a:lnTo>
                    <a:pt x="107" y="6"/>
                  </a:lnTo>
                  <a:lnTo>
                    <a:pt x="112" y="2"/>
                  </a:lnTo>
                  <a:lnTo>
                    <a:pt x="115" y="0"/>
                  </a:lnTo>
                  <a:close/>
                </a:path>
              </a:pathLst>
            </a:custGeom>
            <a:solidFill>
              <a:srgbClr val="4B9CD3">
                <a:lumMod val="75000"/>
                <a:lumOff val="25000"/>
              </a:srgbClr>
            </a:solid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sp>
          <p:nvSpPr>
            <p:cNvPr id="935" name="Freeform 31">
              <a:extLst>
                <a:ext uri="{FF2B5EF4-FFF2-40B4-BE49-F238E27FC236}">
                  <a16:creationId xmlns:a16="http://schemas.microsoft.com/office/drawing/2014/main" id="{22BEF427-4A15-3E48-BFB7-760CA9399321}"/>
                </a:ext>
              </a:extLst>
            </p:cNvPr>
            <p:cNvSpPr>
              <a:spLocks/>
            </p:cNvSpPr>
            <p:nvPr/>
          </p:nvSpPr>
          <p:spPr bwMode="auto">
            <a:xfrm>
              <a:off x="3483288" y="3305204"/>
              <a:ext cx="124387" cy="259860"/>
            </a:xfrm>
            <a:custGeom>
              <a:avLst/>
              <a:gdLst>
                <a:gd name="T0" fmla="*/ 48 w 94"/>
                <a:gd name="T1" fmla="*/ 0 h 251"/>
                <a:gd name="T2" fmla="*/ 65 w 94"/>
                <a:gd name="T3" fmla="*/ 39 h 251"/>
                <a:gd name="T4" fmla="*/ 78 w 94"/>
                <a:gd name="T5" fmla="*/ 72 h 251"/>
                <a:gd name="T6" fmla="*/ 86 w 94"/>
                <a:gd name="T7" fmla="*/ 102 h 251"/>
                <a:gd name="T8" fmla="*/ 92 w 94"/>
                <a:gd name="T9" fmla="*/ 129 h 251"/>
                <a:gd name="T10" fmla="*/ 94 w 94"/>
                <a:gd name="T11" fmla="*/ 151 h 251"/>
                <a:gd name="T12" fmla="*/ 94 w 94"/>
                <a:gd name="T13" fmla="*/ 172 h 251"/>
                <a:gd name="T14" fmla="*/ 91 w 94"/>
                <a:gd name="T15" fmla="*/ 188 h 251"/>
                <a:gd name="T16" fmla="*/ 86 w 94"/>
                <a:gd name="T17" fmla="*/ 202 h 251"/>
                <a:gd name="T18" fmla="*/ 79 w 94"/>
                <a:gd name="T19" fmla="*/ 214 h 251"/>
                <a:gd name="T20" fmla="*/ 71 w 94"/>
                <a:gd name="T21" fmla="*/ 224 h 251"/>
                <a:gd name="T22" fmla="*/ 62 w 94"/>
                <a:gd name="T23" fmla="*/ 231 h 251"/>
                <a:gd name="T24" fmla="*/ 52 w 94"/>
                <a:gd name="T25" fmla="*/ 237 h 251"/>
                <a:gd name="T26" fmla="*/ 42 w 94"/>
                <a:gd name="T27" fmla="*/ 242 h 251"/>
                <a:gd name="T28" fmla="*/ 32 w 94"/>
                <a:gd name="T29" fmla="*/ 244 h 251"/>
                <a:gd name="T30" fmla="*/ 22 w 94"/>
                <a:gd name="T31" fmla="*/ 248 h 251"/>
                <a:gd name="T32" fmla="*/ 13 w 94"/>
                <a:gd name="T33" fmla="*/ 249 h 251"/>
                <a:gd name="T34" fmla="*/ 6 w 94"/>
                <a:gd name="T35" fmla="*/ 250 h 251"/>
                <a:gd name="T36" fmla="*/ 0 w 94"/>
                <a:gd name="T37" fmla="*/ 251 h 251"/>
                <a:gd name="T38" fmla="*/ 48 w 94"/>
                <a:gd name="T39" fmla="*/ 0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4" h="251">
                  <a:moveTo>
                    <a:pt x="48" y="0"/>
                  </a:moveTo>
                  <a:lnTo>
                    <a:pt x="65" y="39"/>
                  </a:lnTo>
                  <a:lnTo>
                    <a:pt x="78" y="72"/>
                  </a:lnTo>
                  <a:lnTo>
                    <a:pt x="86" y="102"/>
                  </a:lnTo>
                  <a:lnTo>
                    <a:pt x="92" y="129"/>
                  </a:lnTo>
                  <a:lnTo>
                    <a:pt x="94" y="151"/>
                  </a:lnTo>
                  <a:lnTo>
                    <a:pt x="94" y="172"/>
                  </a:lnTo>
                  <a:lnTo>
                    <a:pt x="91" y="188"/>
                  </a:lnTo>
                  <a:lnTo>
                    <a:pt x="86" y="202"/>
                  </a:lnTo>
                  <a:lnTo>
                    <a:pt x="79" y="214"/>
                  </a:lnTo>
                  <a:lnTo>
                    <a:pt x="71" y="224"/>
                  </a:lnTo>
                  <a:lnTo>
                    <a:pt x="62" y="231"/>
                  </a:lnTo>
                  <a:lnTo>
                    <a:pt x="52" y="237"/>
                  </a:lnTo>
                  <a:lnTo>
                    <a:pt x="42" y="242"/>
                  </a:lnTo>
                  <a:lnTo>
                    <a:pt x="32" y="244"/>
                  </a:lnTo>
                  <a:lnTo>
                    <a:pt x="22" y="248"/>
                  </a:lnTo>
                  <a:lnTo>
                    <a:pt x="13" y="249"/>
                  </a:lnTo>
                  <a:lnTo>
                    <a:pt x="6" y="250"/>
                  </a:lnTo>
                  <a:lnTo>
                    <a:pt x="0" y="251"/>
                  </a:lnTo>
                  <a:lnTo>
                    <a:pt x="48" y="0"/>
                  </a:lnTo>
                  <a:close/>
                </a:path>
              </a:pathLst>
            </a:custGeom>
            <a:solidFill>
              <a:srgbClr val="4B9CD3">
                <a:lumMod val="75000"/>
                <a:lumOff val="25000"/>
              </a:srgbClr>
            </a:solid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sp>
          <p:nvSpPr>
            <p:cNvPr id="936" name="Freeform 32">
              <a:extLst>
                <a:ext uri="{FF2B5EF4-FFF2-40B4-BE49-F238E27FC236}">
                  <a16:creationId xmlns:a16="http://schemas.microsoft.com/office/drawing/2014/main" id="{48F6FC78-5079-FC44-9B07-C3ECDFE9DE7D}"/>
                </a:ext>
              </a:extLst>
            </p:cNvPr>
            <p:cNvSpPr>
              <a:spLocks/>
            </p:cNvSpPr>
            <p:nvPr/>
          </p:nvSpPr>
          <p:spPr bwMode="auto">
            <a:xfrm>
              <a:off x="3855126" y="3057768"/>
              <a:ext cx="156145" cy="92142"/>
            </a:xfrm>
            <a:custGeom>
              <a:avLst/>
              <a:gdLst>
                <a:gd name="T0" fmla="*/ 68 w 118"/>
                <a:gd name="T1" fmla="*/ 0 h 89"/>
                <a:gd name="T2" fmla="*/ 81 w 118"/>
                <a:gd name="T3" fmla="*/ 0 h 89"/>
                <a:gd name="T4" fmla="*/ 94 w 118"/>
                <a:gd name="T5" fmla="*/ 2 h 89"/>
                <a:gd name="T6" fmla="*/ 103 w 118"/>
                <a:gd name="T7" fmla="*/ 3 h 89"/>
                <a:gd name="T8" fmla="*/ 111 w 118"/>
                <a:gd name="T9" fmla="*/ 6 h 89"/>
                <a:gd name="T10" fmla="*/ 117 w 118"/>
                <a:gd name="T11" fmla="*/ 7 h 89"/>
                <a:gd name="T12" fmla="*/ 118 w 118"/>
                <a:gd name="T13" fmla="*/ 8 h 89"/>
                <a:gd name="T14" fmla="*/ 103 w 118"/>
                <a:gd name="T15" fmla="*/ 36 h 89"/>
                <a:gd name="T16" fmla="*/ 89 w 118"/>
                <a:gd name="T17" fmla="*/ 56 h 89"/>
                <a:gd name="T18" fmla="*/ 75 w 118"/>
                <a:gd name="T19" fmla="*/ 71 h 89"/>
                <a:gd name="T20" fmla="*/ 62 w 118"/>
                <a:gd name="T21" fmla="*/ 82 h 89"/>
                <a:gd name="T22" fmla="*/ 50 w 118"/>
                <a:gd name="T23" fmla="*/ 88 h 89"/>
                <a:gd name="T24" fmla="*/ 39 w 118"/>
                <a:gd name="T25" fmla="*/ 89 h 89"/>
                <a:gd name="T26" fmla="*/ 29 w 118"/>
                <a:gd name="T27" fmla="*/ 88 h 89"/>
                <a:gd name="T28" fmla="*/ 21 w 118"/>
                <a:gd name="T29" fmla="*/ 85 h 89"/>
                <a:gd name="T30" fmla="*/ 14 w 118"/>
                <a:gd name="T31" fmla="*/ 81 h 89"/>
                <a:gd name="T32" fmla="*/ 8 w 118"/>
                <a:gd name="T33" fmla="*/ 76 h 89"/>
                <a:gd name="T34" fmla="*/ 4 w 118"/>
                <a:gd name="T35" fmla="*/ 73 h 89"/>
                <a:gd name="T36" fmla="*/ 0 w 118"/>
                <a:gd name="T37" fmla="*/ 69 h 89"/>
                <a:gd name="T38" fmla="*/ 0 w 118"/>
                <a:gd name="T39" fmla="*/ 68 h 89"/>
                <a:gd name="T40" fmla="*/ 0 w 118"/>
                <a:gd name="T41" fmla="*/ 48 h 89"/>
                <a:gd name="T42" fmla="*/ 4 w 118"/>
                <a:gd name="T43" fmla="*/ 32 h 89"/>
                <a:gd name="T44" fmla="*/ 10 w 118"/>
                <a:gd name="T45" fmla="*/ 21 h 89"/>
                <a:gd name="T46" fmla="*/ 20 w 118"/>
                <a:gd name="T47" fmla="*/ 11 h 89"/>
                <a:gd name="T48" fmla="*/ 30 w 118"/>
                <a:gd name="T49" fmla="*/ 6 h 89"/>
                <a:gd name="T50" fmla="*/ 43 w 118"/>
                <a:gd name="T51" fmla="*/ 1 h 89"/>
                <a:gd name="T52" fmla="*/ 56 w 118"/>
                <a:gd name="T53" fmla="*/ 0 h 89"/>
                <a:gd name="T54" fmla="*/ 68 w 118"/>
                <a:gd name="T55"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8" h="89">
                  <a:moveTo>
                    <a:pt x="68" y="0"/>
                  </a:moveTo>
                  <a:lnTo>
                    <a:pt x="81" y="0"/>
                  </a:lnTo>
                  <a:lnTo>
                    <a:pt x="94" y="2"/>
                  </a:lnTo>
                  <a:lnTo>
                    <a:pt x="103" y="3"/>
                  </a:lnTo>
                  <a:lnTo>
                    <a:pt x="111" y="6"/>
                  </a:lnTo>
                  <a:lnTo>
                    <a:pt x="117" y="7"/>
                  </a:lnTo>
                  <a:lnTo>
                    <a:pt x="118" y="8"/>
                  </a:lnTo>
                  <a:lnTo>
                    <a:pt x="103" y="36"/>
                  </a:lnTo>
                  <a:lnTo>
                    <a:pt x="89" y="56"/>
                  </a:lnTo>
                  <a:lnTo>
                    <a:pt x="75" y="71"/>
                  </a:lnTo>
                  <a:lnTo>
                    <a:pt x="62" y="82"/>
                  </a:lnTo>
                  <a:lnTo>
                    <a:pt x="50" y="88"/>
                  </a:lnTo>
                  <a:lnTo>
                    <a:pt x="39" y="89"/>
                  </a:lnTo>
                  <a:lnTo>
                    <a:pt x="29" y="88"/>
                  </a:lnTo>
                  <a:lnTo>
                    <a:pt x="21" y="85"/>
                  </a:lnTo>
                  <a:lnTo>
                    <a:pt x="14" y="81"/>
                  </a:lnTo>
                  <a:lnTo>
                    <a:pt x="8" y="76"/>
                  </a:lnTo>
                  <a:lnTo>
                    <a:pt x="4" y="73"/>
                  </a:lnTo>
                  <a:lnTo>
                    <a:pt x="0" y="69"/>
                  </a:lnTo>
                  <a:lnTo>
                    <a:pt x="0" y="68"/>
                  </a:lnTo>
                  <a:lnTo>
                    <a:pt x="0" y="48"/>
                  </a:lnTo>
                  <a:lnTo>
                    <a:pt x="4" y="32"/>
                  </a:lnTo>
                  <a:lnTo>
                    <a:pt x="10" y="21"/>
                  </a:lnTo>
                  <a:lnTo>
                    <a:pt x="20" y="11"/>
                  </a:lnTo>
                  <a:lnTo>
                    <a:pt x="30" y="6"/>
                  </a:lnTo>
                  <a:lnTo>
                    <a:pt x="43" y="1"/>
                  </a:lnTo>
                  <a:lnTo>
                    <a:pt x="56" y="0"/>
                  </a:lnTo>
                  <a:lnTo>
                    <a:pt x="68" y="0"/>
                  </a:lnTo>
                  <a:close/>
                </a:path>
              </a:pathLst>
            </a:custGeom>
            <a:solidFill>
              <a:srgbClr val="4B9CD3">
                <a:lumMod val="75000"/>
                <a:lumOff val="25000"/>
              </a:srgbClr>
            </a:solid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sp>
          <p:nvSpPr>
            <p:cNvPr id="937" name="Freeform 33">
              <a:extLst>
                <a:ext uri="{FF2B5EF4-FFF2-40B4-BE49-F238E27FC236}">
                  <a16:creationId xmlns:a16="http://schemas.microsoft.com/office/drawing/2014/main" id="{EB26043E-9FBE-FF44-BF46-26B9AFDDA26E}"/>
                </a:ext>
              </a:extLst>
            </p:cNvPr>
            <p:cNvSpPr>
              <a:spLocks/>
            </p:cNvSpPr>
            <p:nvPr/>
          </p:nvSpPr>
          <p:spPr bwMode="auto">
            <a:xfrm>
              <a:off x="3856449" y="3067085"/>
              <a:ext cx="154822" cy="82824"/>
            </a:xfrm>
            <a:custGeom>
              <a:avLst/>
              <a:gdLst>
                <a:gd name="T0" fmla="*/ 117 w 117"/>
                <a:gd name="T1" fmla="*/ 0 h 80"/>
                <a:gd name="T2" fmla="*/ 102 w 117"/>
                <a:gd name="T3" fmla="*/ 28 h 80"/>
                <a:gd name="T4" fmla="*/ 88 w 117"/>
                <a:gd name="T5" fmla="*/ 47 h 80"/>
                <a:gd name="T6" fmla="*/ 74 w 117"/>
                <a:gd name="T7" fmla="*/ 62 h 80"/>
                <a:gd name="T8" fmla="*/ 63 w 117"/>
                <a:gd name="T9" fmla="*/ 73 h 80"/>
                <a:gd name="T10" fmla="*/ 51 w 117"/>
                <a:gd name="T11" fmla="*/ 79 h 80"/>
                <a:gd name="T12" fmla="*/ 41 w 117"/>
                <a:gd name="T13" fmla="*/ 80 h 80"/>
                <a:gd name="T14" fmla="*/ 31 w 117"/>
                <a:gd name="T15" fmla="*/ 80 h 80"/>
                <a:gd name="T16" fmla="*/ 22 w 117"/>
                <a:gd name="T17" fmla="*/ 76 h 80"/>
                <a:gd name="T18" fmla="*/ 15 w 117"/>
                <a:gd name="T19" fmla="*/ 73 h 80"/>
                <a:gd name="T20" fmla="*/ 9 w 117"/>
                <a:gd name="T21" fmla="*/ 68 h 80"/>
                <a:gd name="T22" fmla="*/ 4 w 117"/>
                <a:gd name="T23" fmla="*/ 64 h 80"/>
                <a:gd name="T24" fmla="*/ 0 w 117"/>
                <a:gd name="T25" fmla="*/ 60 h 80"/>
                <a:gd name="T26" fmla="*/ 117 w 117"/>
                <a:gd name="T2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7" h="80">
                  <a:moveTo>
                    <a:pt x="117" y="0"/>
                  </a:moveTo>
                  <a:lnTo>
                    <a:pt x="102" y="28"/>
                  </a:lnTo>
                  <a:lnTo>
                    <a:pt x="88" y="47"/>
                  </a:lnTo>
                  <a:lnTo>
                    <a:pt x="74" y="62"/>
                  </a:lnTo>
                  <a:lnTo>
                    <a:pt x="63" y="73"/>
                  </a:lnTo>
                  <a:lnTo>
                    <a:pt x="51" y="79"/>
                  </a:lnTo>
                  <a:lnTo>
                    <a:pt x="41" y="80"/>
                  </a:lnTo>
                  <a:lnTo>
                    <a:pt x="31" y="80"/>
                  </a:lnTo>
                  <a:lnTo>
                    <a:pt x="22" y="76"/>
                  </a:lnTo>
                  <a:lnTo>
                    <a:pt x="15" y="73"/>
                  </a:lnTo>
                  <a:lnTo>
                    <a:pt x="9" y="68"/>
                  </a:lnTo>
                  <a:lnTo>
                    <a:pt x="4" y="64"/>
                  </a:lnTo>
                  <a:lnTo>
                    <a:pt x="0" y="60"/>
                  </a:lnTo>
                  <a:lnTo>
                    <a:pt x="117" y="0"/>
                  </a:lnTo>
                  <a:close/>
                </a:path>
              </a:pathLst>
            </a:custGeom>
            <a:solidFill>
              <a:srgbClr val="4B9CD3">
                <a:lumMod val="75000"/>
                <a:lumOff val="25000"/>
              </a:srgbClr>
            </a:solid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sp>
          <p:nvSpPr>
            <p:cNvPr id="938" name="Freeform 34">
              <a:extLst>
                <a:ext uri="{FF2B5EF4-FFF2-40B4-BE49-F238E27FC236}">
                  <a16:creationId xmlns:a16="http://schemas.microsoft.com/office/drawing/2014/main" id="{42A7D104-4B21-1945-8C2F-678DBFE0D53F}"/>
                </a:ext>
              </a:extLst>
            </p:cNvPr>
            <p:cNvSpPr>
              <a:spLocks/>
            </p:cNvSpPr>
            <p:nvPr/>
          </p:nvSpPr>
          <p:spPr bwMode="auto">
            <a:xfrm>
              <a:off x="3935844" y="3808360"/>
              <a:ext cx="238187" cy="165648"/>
            </a:xfrm>
            <a:custGeom>
              <a:avLst/>
              <a:gdLst>
                <a:gd name="T0" fmla="*/ 81 w 180"/>
                <a:gd name="T1" fmla="*/ 0 h 160"/>
                <a:gd name="T2" fmla="*/ 98 w 180"/>
                <a:gd name="T3" fmla="*/ 4 h 160"/>
                <a:gd name="T4" fmla="*/ 115 w 180"/>
                <a:gd name="T5" fmla="*/ 11 h 160"/>
                <a:gd name="T6" fmla="*/ 127 w 180"/>
                <a:gd name="T7" fmla="*/ 23 h 160"/>
                <a:gd name="T8" fmla="*/ 139 w 180"/>
                <a:gd name="T9" fmla="*/ 35 h 160"/>
                <a:gd name="T10" fmla="*/ 149 w 180"/>
                <a:gd name="T11" fmla="*/ 50 h 160"/>
                <a:gd name="T12" fmla="*/ 157 w 180"/>
                <a:gd name="T13" fmla="*/ 66 h 160"/>
                <a:gd name="T14" fmla="*/ 163 w 180"/>
                <a:gd name="T15" fmla="*/ 83 h 160"/>
                <a:gd name="T16" fmla="*/ 169 w 180"/>
                <a:gd name="T17" fmla="*/ 100 h 160"/>
                <a:gd name="T18" fmla="*/ 172 w 180"/>
                <a:gd name="T19" fmla="*/ 115 h 160"/>
                <a:gd name="T20" fmla="*/ 176 w 180"/>
                <a:gd name="T21" fmla="*/ 130 h 160"/>
                <a:gd name="T22" fmla="*/ 178 w 180"/>
                <a:gd name="T23" fmla="*/ 142 h 160"/>
                <a:gd name="T24" fmla="*/ 179 w 180"/>
                <a:gd name="T25" fmla="*/ 151 h 160"/>
                <a:gd name="T26" fmla="*/ 179 w 180"/>
                <a:gd name="T27" fmla="*/ 158 h 160"/>
                <a:gd name="T28" fmla="*/ 180 w 180"/>
                <a:gd name="T29" fmla="*/ 160 h 160"/>
                <a:gd name="T30" fmla="*/ 141 w 180"/>
                <a:gd name="T31" fmla="*/ 157 h 160"/>
                <a:gd name="T32" fmla="*/ 108 w 180"/>
                <a:gd name="T33" fmla="*/ 151 h 160"/>
                <a:gd name="T34" fmla="*/ 81 w 180"/>
                <a:gd name="T35" fmla="*/ 144 h 160"/>
                <a:gd name="T36" fmla="*/ 58 w 180"/>
                <a:gd name="T37" fmla="*/ 136 h 160"/>
                <a:gd name="T38" fmla="*/ 40 w 180"/>
                <a:gd name="T39" fmla="*/ 125 h 160"/>
                <a:gd name="T40" fmla="*/ 26 w 180"/>
                <a:gd name="T41" fmla="*/ 115 h 160"/>
                <a:gd name="T42" fmla="*/ 15 w 180"/>
                <a:gd name="T43" fmla="*/ 105 h 160"/>
                <a:gd name="T44" fmla="*/ 7 w 180"/>
                <a:gd name="T45" fmla="*/ 93 h 160"/>
                <a:gd name="T46" fmla="*/ 3 w 180"/>
                <a:gd name="T47" fmla="*/ 82 h 160"/>
                <a:gd name="T48" fmla="*/ 0 w 180"/>
                <a:gd name="T49" fmla="*/ 71 h 160"/>
                <a:gd name="T50" fmla="*/ 0 w 180"/>
                <a:gd name="T51" fmla="*/ 60 h 160"/>
                <a:gd name="T52" fmla="*/ 1 w 180"/>
                <a:gd name="T53" fmla="*/ 49 h 160"/>
                <a:gd name="T54" fmla="*/ 3 w 180"/>
                <a:gd name="T55" fmla="*/ 40 h 160"/>
                <a:gd name="T56" fmla="*/ 6 w 180"/>
                <a:gd name="T57" fmla="*/ 32 h 160"/>
                <a:gd name="T58" fmla="*/ 8 w 180"/>
                <a:gd name="T59" fmla="*/ 25 h 160"/>
                <a:gd name="T60" fmla="*/ 11 w 180"/>
                <a:gd name="T61" fmla="*/ 20 h 160"/>
                <a:gd name="T62" fmla="*/ 13 w 180"/>
                <a:gd name="T63" fmla="*/ 17 h 160"/>
                <a:gd name="T64" fmla="*/ 13 w 180"/>
                <a:gd name="T65" fmla="*/ 16 h 160"/>
                <a:gd name="T66" fmla="*/ 38 w 180"/>
                <a:gd name="T67" fmla="*/ 5 h 160"/>
                <a:gd name="T68" fmla="*/ 61 w 180"/>
                <a:gd name="T69" fmla="*/ 0 h 160"/>
                <a:gd name="T70" fmla="*/ 81 w 180"/>
                <a:gd name="T7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0" h="160">
                  <a:moveTo>
                    <a:pt x="81" y="0"/>
                  </a:moveTo>
                  <a:lnTo>
                    <a:pt x="98" y="4"/>
                  </a:lnTo>
                  <a:lnTo>
                    <a:pt x="115" y="11"/>
                  </a:lnTo>
                  <a:lnTo>
                    <a:pt x="127" y="23"/>
                  </a:lnTo>
                  <a:lnTo>
                    <a:pt x="139" y="35"/>
                  </a:lnTo>
                  <a:lnTo>
                    <a:pt x="149" y="50"/>
                  </a:lnTo>
                  <a:lnTo>
                    <a:pt x="157" y="66"/>
                  </a:lnTo>
                  <a:lnTo>
                    <a:pt x="163" y="83"/>
                  </a:lnTo>
                  <a:lnTo>
                    <a:pt x="169" y="100"/>
                  </a:lnTo>
                  <a:lnTo>
                    <a:pt x="172" y="115"/>
                  </a:lnTo>
                  <a:lnTo>
                    <a:pt x="176" y="130"/>
                  </a:lnTo>
                  <a:lnTo>
                    <a:pt x="178" y="142"/>
                  </a:lnTo>
                  <a:lnTo>
                    <a:pt x="179" y="151"/>
                  </a:lnTo>
                  <a:lnTo>
                    <a:pt x="179" y="158"/>
                  </a:lnTo>
                  <a:lnTo>
                    <a:pt x="180" y="160"/>
                  </a:lnTo>
                  <a:lnTo>
                    <a:pt x="141" y="157"/>
                  </a:lnTo>
                  <a:lnTo>
                    <a:pt x="108" y="151"/>
                  </a:lnTo>
                  <a:lnTo>
                    <a:pt x="81" y="144"/>
                  </a:lnTo>
                  <a:lnTo>
                    <a:pt x="58" y="136"/>
                  </a:lnTo>
                  <a:lnTo>
                    <a:pt x="40" y="125"/>
                  </a:lnTo>
                  <a:lnTo>
                    <a:pt x="26" y="115"/>
                  </a:lnTo>
                  <a:lnTo>
                    <a:pt x="15" y="105"/>
                  </a:lnTo>
                  <a:lnTo>
                    <a:pt x="7" y="93"/>
                  </a:lnTo>
                  <a:lnTo>
                    <a:pt x="3" y="82"/>
                  </a:lnTo>
                  <a:lnTo>
                    <a:pt x="0" y="71"/>
                  </a:lnTo>
                  <a:lnTo>
                    <a:pt x="0" y="60"/>
                  </a:lnTo>
                  <a:lnTo>
                    <a:pt x="1" y="49"/>
                  </a:lnTo>
                  <a:lnTo>
                    <a:pt x="3" y="40"/>
                  </a:lnTo>
                  <a:lnTo>
                    <a:pt x="6" y="32"/>
                  </a:lnTo>
                  <a:lnTo>
                    <a:pt x="8" y="25"/>
                  </a:lnTo>
                  <a:lnTo>
                    <a:pt x="11" y="20"/>
                  </a:lnTo>
                  <a:lnTo>
                    <a:pt x="13" y="17"/>
                  </a:lnTo>
                  <a:lnTo>
                    <a:pt x="13" y="16"/>
                  </a:lnTo>
                  <a:lnTo>
                    <a:pt x="38" y="5"/>
                  </a:lnTo>
                  <a:lnTo>
                    <a:pt x="61" y="0"/>
                  </a:lnTo>
                  <a:lnTo>
                    <a:pt x="81" y="0"/>
                  </a:lnTo>
                  <a:close/>
                </a:path>
              </a:pathLst>
            </a:custGeom>
            <a:solidFill>
              <a:srgbClr val="4B9CD3">
                <a:lumMod val="75000"/>
                <a:lumOff val="25000"/>
              </a:srgbClr>
            </a:solid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sp>
          <p:nvSpPr>
            <p:cNvPr id="939" name="Freeform 35">
              <a:extLst>
                <a:ext uri="{FF2B5EF4-FFF2-40B4-BE49-F238E27FC236}">
                  <a16:creationId xmlns:a16="http://schemas.microsoft.com/office/drawing/2014/main" id="{83234971-8DE6-2045-9F13-5FD16B70BAA6}"/>
                </a:ext>
              </a:extLst>
            </p:cNvPr>
            <p:cNvSpPr>
              <a:spLocks/>
            </p:cNvSpPr>
            <p:nvPr/>
          </p:nvSpPr>
          <p:spPr bwMode="auto">
            <a:xfrm>
              <a:off x="3937168" y="3828031"/>
              <a:ext cx="232894" cy="144942"/>
            </a:xfrm>
            <a:custGeom>
              <a:avLst/>
              <a:gdLst>
                <a:gd name="T0" fmla="*/ 11 w 176"/>
                <a:gd name="T1" fmla="*/ 0 h 140"/>
                <a:gd name="T2" fmla="*/ 176 w 176"/>
                <a:gd name="T3" fmla="*/ 140 h 140"/>
                <a:gd name="T4" fmla="*/ 137 w 176"/>
                <a:gd name="T5" fmla="*/ 136 h 140"/>
                <a:gd name="T6" fmla="*/ 104 w 176"/>
                <a:gd name="T7" fmla="*/ 131 h 140"/>
                <a:gd name="T8" fmla="*/ 77 w 176"/>
                <a:gd name="T9" fmla="*/ 124 h 140"/>
                <a:gd name="T10" fmla="*/ 54 w 176"/>
                <a:gd name="T11" fmla="*/ 116 h 140"/>
                <a:gd name="T12" fmla="*/ 36 w 176"/>
                <a:gd name="T13" fmla="*/ 106 h 140"/>
                <a:gd name="T14" fmla="*/ 22 w 176"/>
                <a:gd name="T15" fmla="*/ 96 h 140"/>
                <a:gd name="T16" fmla="*/ 13 w 176"/>
                <a:gd name="T17" fmla="*/ 86 h 140"/>
                <a:gd name="T18" fmla="*/ 6 w 176"/>
                <a:gd name="T19" fmla="*/ 74 h 140"/>
                <a:gd name="T20" fmla="*/ 2 w 176"/>
                <a:gd name="T21" fmla="*/ 64 h 140"/>
                <a:gd name="T22" fmla="*/ 0 w 176"/>
                <a:gd name="T23" fmla="*/ 52 h 140"/>
                <a:gd name="T24" fmla="*/ 0 w 176"/>
                <a:gd name="T25" fmla="*/ 42 h 140"/>
                <a:gd name="T26" fmla="*/ 2 w 176"/>
                <a:gd name="T27" fmla="*/ 31 h 140"/>
                <a:gd name="T28" fmla="*/ 4 w 176"/>
                <a:gd name="T29" fmla="*/ 22 h 140"/>
                <a:gd name="T30" fmla="*/ 6 w 176"/>
                <a:gd name="T31" fmla="*/ 13 h 140"/>
                <a:gd name="T32" fmla="*/ 9 w 176"/>
                <a:gd name="T33" fmla="*/ 6 h 140"/>
                <a:gd name="T34" fmla="*/ 11 w 176"/>
                <a:gd name="T35"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6" h="140">
                  <a:moveTo>
                    <a:pt x="11" y="0"/>
                  </a:moveTo>
                  <a:lnTo>
                    <a:pt x="176" y="140"/>
                  </a:lnTo>
                  <a:lnTo>
                    <a:pt x="137" y="136"/>
                  </a:lnTo>
                  <a:lnTo>
                    <a:pt x="104" y="131"/>
                  </a:lnTo>
                  <a:lnTo>
                    <a:pt x="77" y="124"/>
                  </a:lnTo>
                  <a:lnTo>
                    <a:pt x="54" y="116"/>
                  </a:lnTo>
                  <a:lnTo>
                    <a:pt x="36" y="106"/>
                  </a:lnTo>
                  <a:lnTo>
                    <a:pt x="22" y="96"/>
                  </a:lnTo>
                  <a:lnTo>
                    <a:pt x="13" y="86"/>
                  </a:lnTo>
                  <a:lnTo>
                    <a:pt x="6" y="74"/>
                  </a:lnTo>
                  <a:lnTo>
                    <a:pt x="2" y="64"/>
                  </a:lnTo>
                  <a:lnTo>
                    <a:pt x="0" y="52"/>
                  </a:lnTo>
                  <a:lnTo>
                    <a:pt x="0" y="42"/>
                  </a:lnTo>
                  <a:lnTo>
                    <a:pt x="2" y="31"/>
                  </a:lnTo>
                  <a:lnTo>
                    <a:pt x="4" y="22"/>
                  </a:lnTo>
                  <a:lnTo>
                    <a:pt x="6" y="13"/>
                  </a:lnTo>
                  <a:lnTo>
                    <a:pt x="9" y="6"/>
                  </a:lnTo>
                  <a:lnTo>
                    <a:pt x="11" y="0"/>
                  </a:lnTo>
                  <a:close/>
                </a:path>
              </a:pathLst>
            </a:custGeom>
            <a:solidFill>
              <a:srgbClr val="4B9CD3">
                <a:lumMod val="75000"/>
                <a:lumOff val="25000"/>
              </a:srgbClr>
            </a:solid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sp>
          <p:nvSpPr>
            <p:cNvPr id="940" name="Freeform 36">
              <a:extLst>
                <a:ext uri="{FF2B5EF4-FFF2-40B4-BE49-F238E27FC236}">
                  <a16:creationId xmlns:a16="http://schemas.microsoft.com/office/drawing/2014/main" id="{39261512-441B-0C48-9FC3-006A80A28689}"/>
                </a:ext>
              </a:extLst>
            </p:cNvPr>
            <p:cNvSpPr>
              <a:spLocks/>
            </p:cNvSpPr>
            <p:nvPr/>
          </p:nvSpPr>
          <p:spPr bwMode="auto">
            <a:xfrm>
              <a:off x="4114485" y="3673771"/>
              <a:ext cx="365221" cy="142871"/>
            </a:xfrm>
            <a:custGeom>
              <a:avLst/>
              <a:gdLst>
                <a:gd name="T0" fmla="*/ 112 w 276"/>
                <a:gd name="T1" fmla="*/ 0 h 138"/>
                <a:gd name="T2" fmla="*/ 133 w 276"/>
                <a:gd name="T3" fmla="*/ 3 h 138"/>
                <a:gd name="T4" fmla="*/ 155 w 276"/>
                <a:gd name="T5" fmla="*/ 6 h 138"/>
                <a:gd name="T6" fmla="*/ 176 w 276"/>
                <a:gd name="T7" fmla="*/ 11 h 138"/>
                <a:gd name="T8" fmla="*/ 196 w 276"/>
                <a:gd name="T9" fmla="*/ 18 h 138"/>
                <a:gd name="T10" fmla="*/ 215 w 276"/>
                <a:gd name="T11" fmla="*/ 25 h 138"/>
                <a:gd name="T12" fmla="*/ 231 w 276"/>
                <a:gd name="T13" fmla="*/ 31 h 138"/>
                <a:gd name="T14" fmla="*/ 246 w 276"/>
                <a:gd name="T15" fmla="*/ 38 h 138"/>
                <a:gd name="T16" fmla="*/ 259 w 276"/>
                <a:gd name="T17" fmla="*/ 44 h 138"/>
                <a:gd name="T18" fmla="*/ 268 w 276"/>
                <a:gd name="T19" fmla="*/ 49 h 138"/>
                <a:gd name="T20" fmla="*/ 274 w 276"/>
                <a:gd name="T21" fmla="*/ 52 h 138"/>
                <a:gd name="T22" fmla="*/ 276 w 276"/>
                <a:gd name="T23" fmla="*/ 53 h 138"/>
                <a:gd name="T24" fmla="*/ 245 w 276"/>
                <a:gd name="T25" fmla="*/ 81 h 138"/>
                <a:gd name="T26" fmla="*/ 216 w 276"/>
                <a:gd name="T27" fmla="*/ 102 h 138"/>
                <a:gd name="T28" fmla="*/ 189 w 276"/>
                <a:gd name="T29" fmla="*/ 118 h 138"/>
                <a:gd name="T30" fmla="*/ 162 w 276"/>
                <a:gd name="T31" fmla="*/ 128 h 138"/>
                <a:gd name="T32" fmla="*/ 139 w 276"/>
                <a:gd name="T33" fmla="*/ 135 h 138"/>
                <a:gd name="T34" fmla="*/ 117 w 276"/>
                <a:gd name="T35" fmla="*/ 138 h 138"/>
                <a:gd name="T36" fmla="*/ 96 w 276"/>
                <a:gd name="T37" fmla="*/ 138 h 138"/>
                <a:gd name="T38" fmla="*/ 79 w 276"/>
                <a:gd name="T39" fmla="*/ 134 h 138"/>
                <a:gd name="T40" fmla="*/ 62 w 276"/>
                <a:gd name="T41" fmla="*/ 130 h 138"/>
                <a:gd name="T42" fmla="*/ 48 w 276"/>
                <a:gd name="T43" fmla="*/ 123 h 138"/>
                <a:gd name="T44" fmla="*/ 35 w 276"/>
                <a:gd name="T45" fmla="*/ 115 h 138"/>
                <a:gd name="T46" fmla="*/ 25 w 276"/>
                <a:gd name="T47" fmla="*/ 106 h 138"/>
                <a:gd name="T48" fmla="*/ 15 w 276"/>
                <a:gd name="T49" fmla="*/ 98 h 138"/>
                <a:gd name="T50" fmla="*/ 8 w 276"/>
                <a:gd name="T51" fmla="*/ 91 h 138"/>
                <a:gd name="T52" fmla="*/ 4 w 276"/>
                <a:gd name="T53" fmla="*/ 86 h 138"/>
                <a:gd name="T54" fmla="*/ 0 w 276"/>
                <a:gd name="T55" fmla="*/ 82 h 138"/>
                <a:gd name="T56" fmla="*/ 0 w 276"/>
                <a:gd name="T57" fmla="*/ 81 h 138"/>
                <a:gd name="T58" fmla="*/ 8 w 276"/>
                <a:gd name="T59" fmla="*/ 56 h 138"/>
                <a:gd name="T60" fmla="*/ 21 w 276"/>
                <a:gd name="T61" fmla="*/ 37 h 138"/>
                <a:gd name="T62" fmla="*/ 36 w 276"/>
                <a:gd name="T63" fmla="*/ 22 h 138"/>
                <a:gd name="T64" fmla="*/ 52 w 276"/>
                <a:gd name="T65" fmla="*/ 12 h 138"/>
                <a:gd name="T66" fmla="*/ 72 w 276"/>
                <a:gd name="T67" fmla="*/ 5 h 138"/>
                <a:gd name="T68" fmla="*/ 92 w 276"/>
                <a:gd name="T69" fmla="*/ 1 h 138"/>
                <a:gd name="T70" fmla="*/ 112 w 276"/>
                <a:gd name="T7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76" h="138">
                  <a:moveTo>
                    <a:pt x="112" y="0"/>
                  </a:moveTo>
                  <a:lnTo>
                    <a:pt x="133" y="3"/>
                  </a:lnTo>
                  <a:lnTo>
                    <a:pt x="155" y="6"/>
                  </a:lnTo>
                  <a:lnTo>
                    <a:pt x="176" y="11"/>
                  </a:lnTo>
                  <a:lnTo>
                    <a:pt x="196" y="18"/>
                  </a:lnTo>
                  <a:lnTo>
                    <a:pt x="215" y="25"/>
                  </a:lnTo>
                  <a:lnTo>
                    <a:pt x="231" y="31"/>
                  </a:lnTo>
                  <a:lnTo>
                    <a:pt x="246" y="38"/>
                  </a:lnTo>
                  <a:lnTo>
                    <a:pt x="259" y="44"/>
                  </a:lnTo>
                  <a:lnTo>
                    <a:pt x="268" y="49"/>
                  </a:lnTo>
                  <a:lnTo>
                    <a:pt x="274" y="52"/>
                  </a:lnTo>
                  <a:lnTo>
                    <a:pt x="276" y="53"/>
                  </a:lnTo>
                  <a:lnTo>
                    <a:pt x="245" y="81"/>
                  </a:lnTo>
                  <a:lnTo>
                    <a:pt x="216" y="102"/>
                  </a:lnTo>
                  <a:lnTo>
                    <a:pt x="189" y="118"/>
                  </a:lnTo>
                  <a:lnTo>
                    <a:pt x="162" y="128"/>
                  </a:lnTo>
                  <a:lnTo>
                    <a:pt x="139" y="135"/>
                  </a:lnTo>
                  <a:lnTo>
                    <a:pt x="117" y="138"/>
                  </a:lnTo>
                  <a:lnTo>
                    <a:pt x="96" y="138"/>
                  </a:lnTo>
                  <a:lnTo>
                    <a:pt x="79" y="134"/>
                  </a:lnTo>
                  <a:lnTo>
                    <a:pt x="62" y="130"/>
                  </a:lnTo>
                  <a:lnTo>
                    <a:pt x="48" y="123"/>
                  </a:lnTo>
                  <a:lnTo>
                    <a:pt x="35" y="115"/>
                  </a:lnTo>
                  <a:lnTo>
                    <a:pt x="25" y="106"/>
                  </a:lnTo>
                  <a:lnTo>
                    <a:pt x="15" y="98"/>
                  </a:lnTo>
                  <a:lnTo>
                    <a:pt x="8" y="91"/>
                  </a:lnTo>
                  <a:lnTo>
                    <a:pt x="4" y="86"/>
                  </a:lnTo>
                  <a:lnTo>
                    <a:pt x="0" y="82"/>
                  </a:lnTo>
                  <a:lnTo>
                    <a:pt x="0" y="81"/>
                  </a:lnTo>
                  <a:lnTo>
                    <a:pt x="8" y="56"/>
                  </a:lnTo>
                  <a:lnTo>
                    <a:pt x="21" y="37"/>
                  </a:lnTo>
                  <a:lnTo>
                    <a:pt x="36" y="22"/>
                  </a:lnTo>
                  <a:lnTo>
                    <a:pt x="52" y="12"/>
                  </a:lnTo>
                  <a:lnTo>
                    <a:pt x="72" y="5"/>
                  </a:lnTo>
                  <a:lnTo>
                    <a:pt x="92" y="1"/>
                  </a:lnTo>
                  <a:lnTo>
                    <a:pt x="112" y="0"/>
                  </a:lnTo>
                  <a:close/>
                </a:path>
              </a:pathLst>
            </a:custGeom>
            <a:solidFill>
              <a:srgbClr val="4B9CD3">
                <a:lumMod val="75000"/>
                <a:lumOff val="25000"/>
              </a:srgbClr>
            </a:solid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sp>
          <p:nvSpPr>
            <p:cNvPr id="941" name="Freeform 37">
              <a:extLst>
                <a:ext uri="{FF2B5EF4-FFF2-40B4-BE49-F238E27FC236}">
                  <a16:creationId xmlns:a16="http://schemas.microsoft.com/office/drawing/2014/main" id="{A3E79330-B60B-3B49-BE22-12E2695C22B5}"/>
                </a:ext>
              </a:extLst>
            </p:cNvPr>
            <p:cNvSpPr>
              <a:spLocks/>
            </p:cNvSpPr>
            <p:nvPr/>
          </p:nvSpPr>
          <p:spPr bwMode="auto">
            <a:xfrm>
              <a:off x="4117132" y="3731748"/>
              <a:ext cx="359928" cy="85930"/>
            </a:xfrm>
            <a:custGeom>
              <a:avLst/>
              <a:gdLst>
                <a:gd name="T0" fmla="*/ 272 w 272"/>
                <a:gd name="T1" fmla="*/ 0 h 83"/>
                <a:gd name="T2" fmla="*/ 240 w 272"/>
                <a:gd name="T3" fmla="*/ 27 h 83"/>
                <a:gd name="T4" fmla="*/ 210 w 272"/>
                <a:gd name="T5" fmla="*/ 48 h 83"/>
                <a:gd name="T6" fmla="*/ 182 w 272"/>
                <a:gd name="T7" fmla="*/ 64 h 83"/>
                <a:gd name="T8" fmla="*/ 155 w 272"/>
                <a:gd name="T9" fmla="*/ 75 h 83"/>
                <a:gd name="T10" fmla="*/ 131 w 272"/>
                <a:gd name="T11" fmla="*/ 80 h 83"/>
                <a:gd name="T12" fmla="*/ 109 w 272"/>
                <a:gd name="T13" fmla="*/ 83 h 83"/>
                <a:gd name="T14" fmla="*/ 88 w 272"/>
                <a:gd name="T15" fmla="*/ 83 h 83"/>
                <a:gd name="T16" fmla="*/ 70 w 272"/>
                <a:gd name="T17" fmla="*/ 78 h 83"/>
                <a:gd name="T18" fmla="*/ 54 w 272"/>
                <a:gd name="T19" fmla="*/ 72 h 83"/>
                <a:gd name="T20" fmla="*/ 40 w 272"/>
                <a:gd name="T21" fmla="*/ 65 h 83"/>
                <a:gd name="T22" fmla="*/ 27 w 272"/>
                <a:gd name="T23" fmla="*/ 57 h 83"/>
                <a:gd name="T24" fmla="*/ 17 w 272"/>
                <a:gd name="T25" fmla="*/ 49 h 83"/>
                <a:gd name="T26" fmla="*/ 10 w 272"/>
                <a:gd name="T27" fmla="*/ 41 h 83"/>
                <a:gd name="T28" fmla="*/ 3 w 272"/>
                <a:gd name="T29" fmla="*/ 34 h 83"/>
                <a:gd name="T30" fmla="*/ 0 w 272"/>
                <a:gd name="T31" fmla="*/ 29 h 83"/>
                <a:gd name="T32" fmla="*/ 272 w 272"/>
                <a:gd name="T33"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2" h="83">
                  <a:moveTo>
                    <a:pt x="272" y="0"/>
                  </a:moveTo>
                  <a:lnTo>
                    <a:pt x="240" y="27"/>
                  </a:lnTo>
                  <a:lnTo>
                    <a:pt x="210" y="48"/>
                  </a:lnTo>
                  <a:lnTo>
                    <a:pt x="182" y="64"/>
                  </a:lnTo>
                  <a:lnTo>
                    <a:pt x="155" y="75"/>
                  </a:lnTo>
                  <a:lnTo>
                    <a:pt x="131" y="80"/>
                  </a:lnTo>
                  <a:lnTo>
                    <a:pt x="109" y="83"/>
                  </a:lnTo>
                  <a:lnTo>
                    <a:pt x="88" y="83"/>
                  </a:lnTo>
                  <a:lnTo>
                    <a:pt x="70" y="78"/>
                  </a:lnTo>
                  <a:lnTo>
                    <a:pt x="54" y="72"/>
                  </a:lnTo>
                  <a:lnTo>
                    <a:pt x="40" y="65"/>
                  </a:lnTo>
                  <a:lnTo>
                    <a:pt x="27" y="57"/>
                  </a:lnTo>
                  <a:lnTo>
                    <a:pt x="17" y="49"/>
                  </a:lnTo>
                  <a:lnTo>
                    <a:pt x="10" y="41"/>
                  </a:lnTo>
                  <a:lnTo>
                    <a:pt x="3" y="34"/>
                  </a:lnTo>
                  <a:lnTo>
                    <a:pt x="0" y="29"/>
                  </a:lnTo>
                  <a:lnTo>
                    <a:pt x="272" y="0"/>
                  </a:lnTo>
                  <a:close/>
                </a:path>
              </a:pathLst>
            </a:custGeom>
            <a:solidFill>
              <a:srgbClr val="4B9CD3">
                <a:lumMod val="75000"/>
                <a:lumOff val="25000"/>
              </a:srgbClr>
            </a:solid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sp>
          <p:nvSpPr>
            <p:cNvPr id="942" name="Freeform 38">
              <a:extLst>
                <a:ext uri="{FF2B5EF4-FFF2-40B4-BE49-F238E27FC236}">
                  <a16:creationId xmlns:a16="http://schemas.microsoft.com/office/drawing/2014/main" id="{76F5A602-AA4A-4341-B679-94B9A9AF2A4F}"/>
                </a:ext>
              </a:extLst>
            </p:cNvPr>
            <p:cNvSpPr>
              <a:spLocks/>
            </p:cNvSpPr>
            <p:nvPr/>
          </p:nvSpPr>
          <p:spPr bwMode="auto">
            <a:xfrm>
              <a:off x="3915996" y="3623041"/>
              <a:ext cx="153499" cy="134589"/>
            </a:xfrm>
            <a:custGeom>
              <a:avLst/>
              <a:gdLst>
                <a:gd name="T0" fmla="*/ 63 w 116"/>
                <a:gd name="T1" fmla="*/ 0 h 130"/>
                <a:gd name="T2" fmla="*/ 85 w 116"/>
                <a:gd name="T3" fmla="*/ 20 h 130"/>
                <a:gd name="T4" fmla="*/ 100 w 116"/>
                <a:gd name="T5" fmla="*/ 38 h 130"/>
                <a:gd name="T6" fmla="*/ 109 w 116"/>
                <a:gd name="T7" fmla="*/ 54 h 130"/>
                <a:gd name="T8" fmla="*/ 115 w 116"/>
                <a:gd name="T9" fmla="*/ 68 h 130"/>
                <a:gd name="T10" fmla="*/ 116 w 116"/>
                <a:gd name="T11" fmla="*/ 79 h 130"/>
                <a:gd name="T12" fmla="*/ 115 w 116"/>
                <a:gd name="T13" fmla="*/ 91 h 130"/>
                <a:gd name="T14" fmla="*/ 110 w 116"/>
                <a:gd name="T15" fmla="*/ 99 h 130"/>
                <a:gd name="T16" fmla="*/ 103 w 116"/>
                <a:gd name="T17" fmla="*/ 107 h 130"/>
                <a:gd name="T18" fmla="*/ 94 w 116"/>
                <a:gd name="T19" fmla="*/ 113 h 130"/>
                <a:gd name="T20" fmla="*/ 85 w 116"/>
                <a:gd name="T21" fmla="*/ 119 h 130"/>
                <a:gd name="T22" fmla="*/ 75 w 116"/>
                <a:gd name="T23" fmla="*/ 122 h 130"/>
                <a:gd name="T24" fmla="*/ 66 w 116"/>
                <a:gd name="T25" fmla="*/ 125 h 130"/>
                <a:gd name="T26" fmla="*/ 58 w 116"/>
                <a:gd name="T27" fmla="*/ 128 h 130"/>
                <a:gd name="T28" fmla="*/ 52 w 116"/>
                <a:gd name="T29" fmla="*/ 129 h 130"/>
                <a:gd name="T30" fmla="*/ 48 w 116"/>
                <a:gd name="T31" fmla="*/ 130 h 130"/>
                <a:gd name="T32" fmla="*/ 45 w 116"/>
                <a:gd name="T33" fmla="*/ 130 h 130"/>
                <a:gd name="T34" fmla="*/ 27 w 116"/>
                <a:gd name="T35" fmla="*/ 124 h 130"/>
                <a:gd name="T36" fmla="*/ 13 w 116"/>
                <a:gd name="T37" fmla="*/ 117 h 130"/>
                <a:gd name="T38" fmla="*/ 4 w 116"/>
                <a:gd name="T39" fmla="*/ 108 h 130"/>
                <a:gd name="T40" fmla="*/ 0 w 116"/>
                <a:gd name="T41" fmla="*/ 99 h 130"/>
                <a:gd name="T42" fmla="*/ 0 w 116"/>
                <a:gd name="T43" fmla="*/ 87 h 130"/>
                <a:gd name="T44" fmla="*/ 3 w 116"/>
                <a:gd name="T45" fmla="*/ 76 h 130"/>
                <a:gd name="T46" fmla="*/ 8 w 116"/>
                <a:gd name="T47" fmla="*/ 63 h 130"/>
                <a:gd name="T48" fmla="*/ 16 w 116"/>
                <a:gd name="T49" fmla="*/ 52 h 130"/>
                <a:gd name="T50" fmla="*/ 25 w 116"/>
                <a:gd name="T51" fmla="*/ 40 h 130"/>
                <a:gd name="T52" fmla="*/ 34 w 116"/>
                <a:gd name="T53" fmla="*/ 30 h 130"/>
                <a:gd name="T54" fmla="*/ 43 w 116"/>
                <a:gd name="T55" fmla="*/ 19 h 130"/>
                <a:gd name="T56" fmla="*/ 51 w 116"/>
                <a:gd name="T57" fmla="*/ 11 h 130"/>
                <a:gd name="T58" fmla="*/ 57 w 116"/>
                <a:gd name="T59" fmla="*/ 5 h 130"/>
                <a:gd name="T60" fmla="*/ 61 w 116"/>
                <a:gd name="T61" fmla="*/ 2 h 130"/>
                <a:gd name="T62" fmla="*/ 63 w 116"/>
                <a:gd name="T6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6" h="130">
                  <a:moveTo>
                    <a:pt x="63" y="0"/>
                  </a:moveTo>
                  <a:lnTo>
                    <a:pt x="85" y="20"/>
                  </a:lnTo>
                  <a:lnTo>
                    <a:pt x="100" y="38"/>
                  </a:lnTo>
                  <a:lnTo>
                    <a:pt x="109" y="54"/>
                  </a:lnTo>
                  <a:lnTo>
                    <a:pt x="115" y="68"/>
                  </a:lnTo>
                  <a:lnTo>
                    <a:pt x="116" y="79"/>
                  </a:lnTo>
                  <a:lnTo>
                    <a:pt x="115" y="91"/>
                  </a:lnTo>
                  <a:lnTo>
                    <a:pt x="110" y="99"/>
                  </a:lnTo>
                  <a:lnTo>
                    <a:pt x="103" y="107"/>
                  </a:lnTo>
                  <a:lnTo>
                    <a:pt x="94" y="113"/>
                  </a:lnTo>
                  <a:lnTo>
                    <a:pt x="85" y="119"/>
                  </a:lnTo>
                  <a:lnTo>
                    <a:pt x="75" y="122"/>
                  </a:lnTo>
                  <a:lnTo>
                    <a:pt x="66" y="125"/>
                  </a:lnTo>
                  <a:lnTo>
                    <a:pt x="58" y="128"/>
                  </a:lnTo>
                  <a:lnTo>
                    <a:pt x="52" y="129"/>
                  </a:lnTo>
                  <a:lnTo>
                    <a:pt x="48" y="130"/>
                  </a:lnTo>
                  <a:lnTo>
                    <a:pt x="45" y="130"/>
                  </a:lnTo>
                  <a:lnTo>
                    <a:pt x="27" y="124"/>
                  </a:lnTo>
                  <a:lnTo>
                    <a:pt x="13" y="117"/>
                  </a:lnTo>
                  <a:lnTo>
                    <a:pt x="4" y="108"/>
                  </a:lnTo>
                  <a:lnTo>
                    <a:pt x="0" y="99"/>
                  </a:lnTo>
                  <a:lnTo>
                    <a:pt x="0" y="87"/>
                  </a:lnTo>
                  <a:lnTo>
                    <a:pt x="3" y="76"/>
                  </a:lnTo>
                  <a:lnTo>
                    <a:pt x="8" y="63"/>
                  </a:lnTo>
                  <a:lnTo>
                    <a:pt x="16" y="52"/>
                  </a:lnTo>
                  <a:lnTo>
                    <a:pt x="25" y="40"/>
                  </a:lnTo>
                  <a:lnTo>
                    <a:pt x="34" y="30"/>
                  </a:lnTo>
                  <a:lnTo>
                    <a:pt x="43" y="19"/>
                  </a:lnTo>
                  <a:lnTo>
                    <a:pt x="51" y="11"/>
                  </a:lnTo>
                  <a:lnTo>
                    <a:pt x="57" y="5"/>
                  </a:lnTo>
                  <a:lnTo>
                    <a:pt x="61" y="2"/>
                  </a:lnTo>
                  <a:lnTo>
                    <a:pt x="63" y="0"/>
                  </a:lnTo>
                  <a:close/>
                </a:path>
              </a:pathLst>
            </a:custGeom>
            <a:solidFill>
              <a:srgbClr val="4B9CD3">
                <a:lumMod val="75000"/>
                <a:lumOff val="25000"/>
              </a:srgbClr>
            </a:solid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sp>
          <p:nvSpPr>
            <p:cNvPr id="943" name="Freeform 39">
              <a:extLst>
                <a:ext uri="{FF2B5EF4-FFF2-40B4-BE49-F238E27FC236}">
                  <a16:creationId xmlns:a16="http://schemas.microsoft.com/office/drawing/2014/main" id="{A20EC58A-7454-AB4E-9562-13B48D721468}"/>
                </a:ext>
              </a:extLst>
            </p:cNvPr>
            <p:cNvSpPr>
              <a:spLocks/>
            </p:cNvSpPr>
            <p:nvPr/>
          </p:nvSpPr>
          <p:spPr bwMode="auto">
            <a:xfrm>
              <a:off x="3979513" y="3625112"/>
              <a:ext cx="88659" cy="130448"/>
            </a:xfrm>
            <a:custGeom>
              <a:avLst/>
              <a:gdLst>
                <a:gd name="T0" fmla="*/ 17 w 67"/>
                <a:gd name="T1" fmla="*/ 0 h 126"/>
                <a:gd name="T2" fmla="*/ 37 w 67"/>
                <a:gd name="T3" fmla="*/ 18 h 126"/>
                <a:gd name="T4" fmla="*/ 52 w 67"/>
                <a:gd name="T5" fmla="*/ 36 h 126"/>
                <a:gd name="T6" fmla="*/ 61 w 67"/>
                <a:gd name="T7" fmla="*/ 51 h 126"/>
                <a:gd name="T8" fmla="*/ 65 w 67"/>
                <a:gd name="T9" fmla="*/ 63 h 126"/>
                <a:gd name="T10" fmla="*/ 67 w 67"/>
                <a:gd name="T11" fmla="*/ 75 h 126"/>
                <a:gd name="T12" fmla="*/ 64 w 67"/>
                <a:gd name="T13" fmla="*/ 85 h 126"/>
                <a:gd name="T14" fmla="*/ 60 w 67"/>
                <a:gd name="T15" fmla="*/ 93 h 126"/>
                <a:gd name="T16" fmla="*/ 54 w 67"/>
                <a:gd name="T17" fmla="*/ 100 h 126"/>
                <a:gd name="T18" fmla="*/ 46 w 67"/>
                <a:gd name="T19" fmla="*/ 106 h 126"/>
                <a:gd name="T20" fmla="*/ 37 w 67"/>
                <a:gd name="T21" fmla="*/ 111 h 126"/>
                <a:gd name="T22" fmla="*/ 27 w 67"/>
                <a:gd name="T23" fmla="*/ 115 h 126"/>
                <a:gd name="T24" fmla="*/ 18 w 67"/>
                <a:gd name="T25" fmla="*/ 119 h 126"/>
                <a:gd name="T26" fmla="*/ 11 w 67"/>
                <a:gd name="T27" fmla="*/ 121 h 126"/>
                <a:gd name="T28" fmla="*/ 4 w 67"/>
                <a:gd name="T29" fmla="*/ 125 h 126"/>
                <a:gd name="T30" fmla="*/ 0 w 67"/>
                <a:gd name="T31" fmla="*/ 126 h 126"/>
                <a:gd name="T32" fmla="*/ 17 w 67"/>
                <a:gd name="T33"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7" h="126">
                  <a:moveTo>
                    <a:pt x="17" y="0"/>
                  </a:moveTo>
                  <a:lnTo>
                    <a:pt x="37" y="18"/>
                  </a:lnTo>
                  <a:lnTo>
                    <a:pt x="52" y="36"/>
                  </a:lnTo>
                  <a:lnTo>
                    <a:pt x="61" y="51"/>
                  </a:lnTo>
                  <a:lnTo>
                    <a:pt x="65" y="63"/>
                  </a:lnTo>
                  <a:lnTo>
                    <a:pt x="67" y="75"/>
                  </a:lnTo>
                  <a:lnTo>
                    <a:pt x="64" y="85"/>
                  </a:lnTo>
                  <a:lnTo>
                    <a:pt x="60" y="93"/>
                  </a:lnTo>
                  <a:lnTo>
                    <a:pt x="54" y="100"/>
                  </a:lnTo>
                  <a:lnTo>
                    <a:pt x="46" y="106"/>
                  </a:lnTo>
                  <a:lnTo>
                    <a:pt x="37" y="111"/>
                  </a:lnTo>
                  <a:lnTo>
                    <a:pt x="27" y="115"/>
                  </a:lnTo>
                  <a:lnTo>
                    <a:pt x="18" y="119"/>
                  </a:lnTo>
                  <a:lnTo>
                    <a:pt x="11" y="121"/>
                  </a:lnTo>
                  <a:lnTo>
                    <a:pt x="4" y="125"/>
                  </a:lnTo>
                  <a:lnTo>
                    <a:pt x="0" y="126"/>
                  </a:lnTo>
                  <a:lnTo>
                    <a:pt x="17" y="0"/>
                  </a:lnTo>
                  <a:close/>
                </a:path>
              </a:pathLst>
            </a:custGeom>
            <a:solidFill>
              <a:srgbClr val="4B9CD3">
                <a:lumMod val="75000"/>
                <a:lumOff val="25000"/>
              </a:srgbClr>
            </a:solid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sp>
          <p:nvSpPr>
            <p:cNvPr id="944" name="Freeform 40">
              <a:extLst>
                <a:ext uri="{FF2B5EF4-FFF2-40B4-BE49-F238E27FC236}">
                  <a16:creationId xmlns:a16="http://schemas.microsoft.com/office/drawing/2014/main" id="{4CE5B810-1A70-B84D-82F6-A586E302EEBC}"/>
                </a:ext>
              </a:extLst>
            </p:cNvPr>
            <p:cNvSpPr>
              <a:spLocks/>
            </p:cNvSpPr>
            <p:nvPr/>
          </p:nvSpPr>
          <p:spPr bwMode="auto">
            <a:xfrm>
              <a:off x="3479319" y="3121957"/>
              <a:ext cx="238187" cy="148048"/>
            </a:xfrm>
            <a:custGeom>
              <a:avLst/>
              <a:gdLst>
                <a:gd name="T0" fmla="*/ 0 w 180"/>
                <a:gd name="T1" fmla="*/ 0 h 143"/>
                <a:gd name="T2" fmla="*/ 43 w 180"/>
                <a:gd name="T3" fmla="*/ 11 h 143"/>
                <a:gd name="T4" fmla="*/ 79 w 180"/>
                <a:gd name="T5" fmla="*/ 21 h 143"/>
                <a:gd name="T6" fmla="*/ 106 w 180"/>
                <a:gd name="T7" fmla="*/ 33 h 143"/>
                <a:gd name="T8" fmla="*/ 129 w 180"/>
                <a:gd name="T9" fmla="*/ 44 h 143"/>
                <a:gd name="T10" fmla="*/ 148 w 180"/>
                <a:gd name="T11" fmla="*/ 56 h 143"/>
                <a:gd name="T12" fmla="*/ 160 w 180"/>
                <a:gd name="T13" fmla="*/ 68 h 143"/>
                <a:gd name="T14" fmla="*/ 170 w 180"/>
                <a:gd name="T15" fmla="*/ 80 h 143"/>
                <a:gd name="T16" fmla="*/ 176 w 180"/>
                <a:gd name="T17" fmla="*/ 90 h 143"/>
                <a:gd name="T18" fmla="*/ 179 w 180"/>
                <a:gd name="T19" fmla="*/ 101 h 143"/>
                <a:gd name="T20" fmla="*/ 180 w 180"/>
                <a:gd name="T21" fmla="*/ 110 h 143"/>
                <a:gd name="T22" fmla="*/ 179 w 180"/>
                <a:gd name="T23" fmla="*/ 118 h 143"/>
                <a:gd name="T24" fmla="*/ 178 w 180"/>
                <a:gd name="T25" fmla="*/ 125 h 143"/>
                <a:gd name="T26" fmla="*/ 176 w 180"/>
                <a:gd name="T27" fmla="*/ 129 h 143"/>
                <a:gd name="T28" fmla="*/ 174 w 180"/>
                <a:gd name="T29" fmla="*/ 133 h 143"/>
                <a:gd name="T30" fmla="*/ 173 w 180"/>
                <a:gd name="T31" fmla="*/ 134 h 143"/>
                <a:gd name="T32" fmla="*/ 147 w 180"/>
                <a:gd name="T33" fmla="*/ 141 h 143"/>
                <a:gd name="T34" fmla="*/ 124 w 180"/>
                <a:gd name="T35" fmla="*/ 143 h 143"/>
                <a:gd name="T36" fmla="*/ 102 w 180"/>
                <a:gd name="T37" fmla="*/ 141 h 143"/>
                <a:gd name="T38" fmla="*/ 83 w 180"/>
                <a:gd name="T39" fmla="*/ 135 h 143"/>
                <a:gd name="T40" fmla="*/ 67 w 180"/>
                <a:gd name="T41" fmla="*/ 126 h 143"/>
                <a:gd name="T42" fmla="*/ 53 w 180"/>
                <a:gd name="T43" fmla="*/ 114 h 143"/>
                <a:gd name="T44" fmla="*/ 42 w 180"/>
                <a:gd name="T45" fmla="*/ 102 h 143"/>
                <a:gd name="T46" fmla="*/ 31 w 180"/>
                <a:gd name="T47" fmla="*/ 87 h 143"/>
                <a:gd name="T48" fmla="*/ 23 w 180"/>
                <a:gd name="T49" fmla="*/ 72 h 143"/>
                <a:gd name="T50" fmla="*/ 16 w 180"/>
                <a:gd name="T51" fmla="*/ 57 h 143"/>
                <a:gd name="T52" fmla="*/ 10 w 180"/>
                <a:gd name="T53" fmla="*/ 42 h 143"/>
                <a:gd name="T54" fmla="*/ 7 w 180"/>
                <a:gd name="T55" fmla="*/ 29 h 143"/>
                <a:gd name="T56" fmla="*/ 3 w 180"/>
                <a:gd name="T57" fmla="*/ 18 h 143"/>
                <a:gd name="T58" fmla="*/ 2 w 180"/>
                <a:gd name="T59" fmla="*/ 8 h 143"/>
                <a:gd name="T60" fmla="*/ 1 w 180"/>
                <a:gd name="T61" fmla="*/ 3 h 143"/>
                <a:gd name="T62" fmla="*/ 0 w 180"/>
                <a:gd name="T63"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0" h="143">
                  <a:moveTo>
                    <a:pt x="0" y="0"/>
                  </a:moveTo>
                  <a:lnTo>
                    <a:pt x="43" y="11"/>
                  </a:lnTo>
                  <a:lnTo>
                    <a:pt x="79" y="21"/>
                  </a:lnTo>
                  <a:lnTo>
                    <a:pt x="106" y="33"/>
                  </a:lnTo>
                  <a:lnTo>
                    <a:pt x="129" y="44"/>
                  </a:lnTo>
                  <a:lnTo>
                    <a:pt x="148" y="56"/>
                  </a:lnTo>
                  <a:lnTo>
                    <a:pt x="160" y="68"/>
                  </a:lnTo>
                  <a:lnTo>
                    <a:pt x="170" y="80"/>
                  </a:lnTo>
                  <a:lnTo>
                    <a:pt x="176" y="90"/>
                  </a:lnTo>
                  <a:lnTo>
                    <a:pt x="179" y="101"/>
                  </a:lnTo>
                  <a:lnTo>
                    <a:pt x="180" y="110"/>
                  </a:lnTo>
                  <a:lnTo>
                    <a:pt x="179" y="118"/>
                  </a:lnTo>
                  <a:lnTo>
                    <a:pt x="178" y="125"/>
                  </a:lnTo>
                  <a:lnTo>
                    <a:pt x="176" y="129"/>
                  </a:lnTo>
                  <a:lnTo>
                    <a:pt x="174" y="133"/>
                  </a:lnTo>
                  <a:lnTo>
                    <a:pt x="173" y="134"/>
                  </a:lnTo>
                  <a:lnTo>
                    <a:pt x="147" y="141"/>
                  </a:lnTo>
                  <a:lnTo>
                    <a:pt x="124" y="143"/>
                  </a:lnTo>
                  <a:lnTo>
                    <a:pt x="102" y="141"/>
                  </a:lnTo>
                  <a:lnTo>
                    <a:pt x="83" y="135"/>
                  </a:lnTo>
                  <a:lnTo>
                    <a:pt x="67" y="126"/>
                  </a:lnTo>
                  <a:lnTo>
                    <a:pt x="53" y="114"/>
                  </a:lnTo>
                  <a:lnTo>
                    <a:pt x="42" y="102"/>
                  </a:lnTo>
                  <a:lnTo>
                    <a:pt x="31" y="87"/>
                  </a:lnTo>
                  <a:lnTo>
                    <a:pt x="23" y="72"/>
                  </a:lnTo>
                  <a:lnTo>
                    <a:pt x="16" y="57"/>
                  </a:lnTo>
                  <a:lnTo>
                    <a:pt x="10" y="42"/>
                  </a:lnTo>
                  <a:lnTo>
                    <a:pt x="7" y="29"/>
                  </a:lnTo>
                  <a:lnTo>
                    <a:pt x="3" y="18"/>
                  </a:lnTo>
                  <a:lnTo>
                    <a:pt x="2" y="8"/>
                  </a:lnTo>
                  <a:lnTo>
                    <a:pt x="1" y="3"/>
                  </a:lnTo>
                  <a:lnTo>
                    <a:pt x="0" y="0"/>
                  </a:lnTo>
                  <a:close/>
                </a:path>
              </a:pathLst>
            </a:custGeom>
            <a:solidFill>
              <a:srgbClr val="4B9CD3">
                <a:lumMod val="75000"/>
                <a:lumOff val="25000"/>
              </a:srgbClr>
            </a:solid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sp>
          <p:nvSpPr>
            <p:cNvPr id="945" name="Freeform 41">
              <a:extLst>
                <a:ext uri="{FF2B5EF4-FFF2-40B4-BE49-F238E27FC236}">
                  <a16:creationId xmlns:a16="http://schemas.microsoft.com/office/drawing/2014/main" id="{5541CA01-2D6B-A24F-9AE4-B76A1774173E}"/>
                </a:ext>
              </a:extLst>
            </p:cNvPr>
            <p:cNvSpPr>
              <a:spLocks/>
            </p:cNvSpPr>
            <p:nvPr/>
          </p:nvSpPr>
          <p:spPr bwMode="auto">
            <a:xfrm>
              <a:off x="3483288" y="3122992"/>
              <a:ext cx="236865" cy="134589"/>
            </a:xfrm>
            <a:custGeom>
              <a:avLst/>
              <a:gdLst>
                <a:gd name="T0" fmla="*/ 0 w 179"/>
                <a:gd name="T1" fmla="*/ 0 h 130"/>
                <a:gd name="T2" fmla="*/ 44 w 179"/>
                <a:gd name="T3" fmla="*/ 11 h 130"/>
                <a:gd name="T4" fmla="*/ 80 w 179"/>
                <a:gd name="T5" fmla="*/ 21 h 130"/>
                <a:gd name="T6" fmla="*/ 109 w 179"/>
                <a:gd name="T7" fmla="*/ 33 h 130"/>
                <a:gd name="T8" fmla="*/ 132 w 179"/>
                <a:gd name="T9" fmla="*/ 44 h 130"/>
                <a:gd name="T10" fmla="*/ 151 w 179"/>
                <a:gd name="T11" fmla="*/ 56 h 130"/>
                <a:gd name="T12" fmla="*/ 163 w 179"/>
                <a:gd name="T13" fmla="*/ 67 h 130"/>
                <a:gd name="T14" fmla="*/ 171 w 179"/>
                <a:gd name="T15" fmla="*/ 79 h 130"/>
                <a:gd name="T16" fmla="*/ 177 w 179"/>
                <a:gd name="T17" fmla="*/ 89 h 130"/>
                <a:gd name="T18" fmla="*/ 179 w 179"/>
                <a:gd name="T19" fmla="*/ 100 h 130"/>
                <a:gd name="T20" fmla="*/ 179 w 179"/>
                <a:gd name="T21" fmla="*/ 109 h 130"/>
                <a:gd name="T22" fmla="*/ 177 w 179"/>
                <a:gd name="T23" fmla="*/ 117 h 130"/>
                <a:gd name="T24" fmla="*/ 175 w 179"/>
                <a:gd name="T25" fmla="*/ 124 h 130"/>
                <a:gd name="T26" fmla="*/ 173 w 179"/>
                <a:gd name="T27" fmla="*/ 130 h 130"/>
                <a:gd name="T28" fmla="*/ 0 w 179"/>
                <a:gd name="T29"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9" h="130">
                  <a:moveTo>
                    <a:pt x="0" y="0"/>
                  </a:moveTo>
                  <a:lnTo>
                    <a:pt x="44" y="11"/>
                  </a:lnTo>
                  <a:lnTo>
                    <a:pt x="80" y="21"/>
                  </a:lnTo>
                  <a:lnTo>
                    <a:pt x="109" y="33"/>
                  </a:lnTo>
                  <a:lnTo>
                    <a:pt x="132" y="44"/>
                  </a:lnTo>
                  <a:lnTo>
                    <a:pt x="151" y="56"/>
                  </a:lnTo>
                  <a:lnTo>
                    <a:pt x="163" y="67"/>
                  </a:lnTo>
                  <a:lnTo>
                    <a:pt x="171" y="79"/>
                  </a:lnTo>
                  <a:lnTo>
                    <a:pt x="177" y="89"/>
                  </a:lnTo>
                  <a:lnTo>
                    <a:pt x="179" y="100"/>
                  </a:lnTo>
                  <a:lnTo>
                    <a:pt x="179" y="109"/>
                  </a:lnTo>
                  <a:lnTo>
                    <a:pt x="177" y="117"/>
                  </a:lnTo>
                  <a:lnTo>
                    <a:pt x="175" y="124"/>
                  </a:lnTo>
                  <a:lnTo>
                    <a:pt x="173" y="130"/>
                  </a:lnTo>
                  <a:lnTo>
                    <a:pt x="0" y="0"/>
                  </a:lnTo>
                  <a:close/>
                </a:path>
              </a:pathLst>
            </a:custGeom>
            <a:solidFill>
              <a:srgbClr val="4B9CD3">
                <a:lumMod val="75000"/>
                <a:lumOff val="25000"/>
              </a:srgbClr>
            </a:solid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sp>
          <p:nvSpPr>
            <p:cNvPr id="946" name="Freeform 42">
              <a:extLst>
                <a:ext uri="{FF2B5EF4-FFF2-40B4-BE49-F238E27FC236}">
                  <a16:creationId xmlns:a16="http://schemas.microsoft.com/office/drawing/2014/main" id="{4C0D2A61-49D9-AD41-BE6E-151BF9FCAAB5}"/>
                </a:ext>
              </a:extLst>
            </p:cNvPr>
            <p:cNvSpPr>
              <a:spLocks/>
            </p:cNvSpPr>
            <p:nvPr/>
          </p:nvSpPr>
          <p:spPr bwMode="auto">
            <a:xfrm>
              <a:off x="3619585" y="4383986"/>
              <a:ext cx="182610" cy="71436"/>
            </a:xfrm>
            <a:custGeom>
              <a:avLst/>
              <a:gdLst>
                <a:gd name="T0" fmla="*/ 70 w 138"/>
                <a:gd name="T1" fmla="*/ 0 h 69"/>
                <a:gd name="T2" fmla="*/ 91 w 138"/>
                <a:gd name="T3" fmla="*/ 3 h 69"/>
                <a:gd name="T4" fmla="*/ 110 w 138"/>
                <a:gd name="T5" fmla="*/ 14 h 69"/>
                <a:gd name="T6" fmla="*/ 125 w 138"/>
                <a:gd name="T7" fmla="*/ 27 h 69"/>
                <a:gd name="T8" fmla="*/ 134 w 138"/>
                <a:gd name="T9" fmla="*/ 47 h 69"/>
                <a:gd name="T10" fmla="*/ 138 w 138"/>
                <a:gd name="T11" fmla="*/ 69 h 69"/>
                <a:gd name="T12" fmla="*/ 0 w 138"/>
                <a:gd name="T13" fmla="*/ 69 h 69"/>
                <a:gd name="T14" fmla="*/ 4 w 138"/>
                <a:gd name="T15" fmla="*/ 47 h 69"/>
                <a:gd name="T16" fmla="*/ 14 w 138"/>
                <a:gd name="T17" fmla="*/ 27 h 69"/>
                <a:gd name="T18" fmla="*/ 29 w 138"/>
                <a:gd name="T19" fmla="*/ 14 h 69"/>
                <a:gd name="T20" fmla="*/ 48 w 138"/>
                <a:gd name="T21" fmla="*/ 3 h 69"/>
                <a:gd name="T22" fmla="*/ 70 w 138"/>
                <a:gd name="T2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8" h="69">
                  <a:moveTo>
                    <a:pt x="70" y="0"/>
                  </a:moveTo>
                  <a:lnTo>
                    <a:pt x="91" y="3"/>
                  </a:lnTo>
                  <a:lnTo>
                    <a:pt x="110" y="14"/>
                  </a:lnTo>
                  <a:lnTo>
                    <a:pt x="125" y="27"/>
                  </a:lnTo>
                  <a:lnTo>
                    <a:pt x="134" y="47"/>
                  </a:lnTo>
                  <a:lnTo>
                    <a:pt x="138" y="69"/>
                  </a:lnTo>
                  <a:lnTo>
                    <a:pt x="0" y="69"/>
                  </a:lnTo>
                  <a:lnTo>
                    <a:pt x="4" y="47"/>
                  </a:lnTo>
                  <a:lnTo>
                    <a:pt x="14" y="27"/>
                  </a:lnTo>
                  <a:lnTo>
                    <a:pt x="29" y="14"/>
                  </a:lnTo>
                  <a:lnTo>
                    <a:pt x="48" y="3"/>
                  </a:lnTo>
                  <a:lnTo>
                    <a:pt x="70" y="0"/>
                  </a:lnTo>
                  <a:close/>
                </a:path>
              </a:pathLst>
            </a:custGeom>
            <a:solidFill>
              <a:srgbClr val="4B9CD3">
                <a:lumMod val="75000"/>
                <a:lumOff val="25000"/>
              </a:srgbClr>
            </a:solid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sp>
          <p:nvSpPr>
            <p:cNvPr id="947" name="Freeform 43">
              <a:extLst>
                <a:ext uri="{FF2B5EF4-FFF2-40B4-BE49-F238E27FC236}">
                  <a16:creationId xmlns:a16="http://schemas.microsoft.com/office/drawing/2014/main" id="{7002248F-CC70-E44E-AFC6-F16FB34CB760}"/>
                </a:ext>
              </a:extLst>
            </p:cNvPr>
            <p:cNvSpPr>
              <a:spLocks/>
            </p:cNvSpPr>
            <p:nvPr/>
          </p:nvSpPr>
          <p:spPr bwMode="auto">
            <a:xfrm>
              <a:off x="3567977" y="4415045"/>
              <a:ext cx="103215" cy="40377"/>
            </a:xfrm>
            <a:custGeom>
              <a:avLst/>
              <a:gdLst>
                <a:gd name="T0" fmla="*/ 39 w 78"/>
                <a:gd name="T1" fmla="*/ 0 h 39"/>
                <a:gd name="T2" fmla="*/ 54 w 78"/>
                <a:gd name="T3" fmla="*/ 3 h 39"/>
                <a:gd name="T4" fmla="*/ 67 w 78"/>
                <a:gd name="T5" fmla="*/ 11 h 39"/>
                <a:gd name="T6" fmla="*/ 75 w 78"/>
                <a:gd name="T7" fmla="*/ 24 h 39"/>
                <a:gd name="T8" fmla="*/ 78 w 78"/>
                <a:gd name="T9" fmla="*/ 39 h 39"/>
                <a:gd name="T10" fmla="*/ 0 w 78"/>
                <a:gd name="T11" fmla="*/ 39 h 39"/>
                <a:gd name="T12" fmla="*/ 3 w 78"/>
                <a:gd name="T13" fmla="*/ 24 h 39"/>
                <a:gd name="T14" fmla="*/ 12 w 78"/>
                <a:gd name="T15" fmla="*/ 11 h 39"/>
                <a:gd name="T16" fmla="*/ 24 w 78"/>
                <a:gd name="T17" fmla="*/ 3 h 39"/>
                <a:gd name="T18" fmla="*/ 39 w 78"/>
                <a:gd name="T1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39">
                  <a:moveTo>
                    <a:pt x="39" y="0"/>
                  </a:moveTo>
                  <a:lnTo>
                    <a:pt x="54" y="3"/>
                  </a:lnTo>
                  <a:lnTo>
                    <a:pt x="67" y="11"/>
                  </a:lnTo>
                  <a:lnTo>
                    <a:pt x="75" y="24"/>
                  </a:lnTo>
                  <a:lnTo>
                    <a:pt x="78" y="39"/>
                  </a:lnTo>
                  <a:lnTo>
                    <a:pt x="0" y="39"/>
                  </a:lnTo>
                  <a:lnTo>
                    <a:pt x="3" y="24"/>
                  </a:lnTo>
                  <a:lnTo>
                    <a:pt x="12" y="11"/>
                  </a:lnTo>
                  <a:lnTo>
                    <a:pt x="24" y="3"/>
                  </a:lnTo>
                  <a:lnTo>
                    <a:pt x="39" y="0"/>
                  </a:lnTo>
                  <a:close/>
                </a:path>
              </a:pathLst>
            </a:custGeom>
            <a:solidFill>
              <a:srgbClr val="4B9CD3">
                <a:lumMod val="75000"/>
                <a:lumOff val="25000"/>
              </a:srgbClr>
            </a:solid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sp>
          <p:nvSpPr>
            <p:cNvPr id="948" name="Freeform 44">
              <a:extLst>
                <a:ext uri="{FF2B5EF4-FFF2-40B4-BE49-F238E27FC236}">
                  <a16:creationId xmlns:a16="http://schemas.microsoft.com/office/drawing/2014/main" id="{47E30435-1062-EA4F-BA36-64C5BC2C3652}"/>
                </a:ext>
              </a:extLst>
            </p:cNvPr>
            <p:cNvSpPr>
              <a:spLocks/>
            </p:cNvSpPr>
            <p:nvPr/>
          </p:nvSpPr>
          <p:spPr bwMode="auto">
            <a:xfrm>
              <a:off x="3841893" y="4415045"/>
              <a:ext cx="101892" cy="40377"/>
            </a:xfrm>
            <a:custGeom>
              <a:avLst/>
              <a:gdLst>
                <a:gd name="T0" fmla="*/ 39 w 77"/>
                <a:gd name="T1" fmla="*/ 0 h 39"/>
                <a:gd name="T2" fmla="*/ 54 w 77"/>
                <a:gd name="T3" fmla="*/ 3 h 39"/>
                <a:gd name="T4" fmla="*/ 67 w 77"/>
                <a:gd name="T5" fmla="*/ 11 h 39"/>
                <a:gd name="T6" fmla="*/ 75 w 77"/>
                <a:gd name="T7" fmla="*/ 24 h 39"/>
                <a:gd name="T8" fmla="*/ 77 w 77"/>
                <a:gd name="T9" fmla="*/ 39 h 39"/>
                <a:gd name="T10" fmla="*/ 0 w 77"/>
                <a:gd name="T11" fmla="*/ 39 h 39"/>
                <a:gd name="T12" fmla="*/ 3 w 77"/>
                <a:gd name="T13" fmla="*/ 24 h 39"/>
                <a:gd name="T14" fmla="*/ 11 w 77"/>
                <a:gd name="T15" fmla="*/ 11 h 39"/>
                <a:gd name="T16" fmla="*/ 24 w 77"/>
                <a:gd name="T17" fmla="*/ 3 h 39"/>
                <a:gd name="T18" fmla="*/ 39 w 77"/>
                <a:gd name="T1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7" h="39">
                  <a:moveTo>
                    <a:pt x="39" y="0"/>
                  </a:moveTo>
                  <a:lnTo>
                    <a:pt x="54" y="3"/>
                  </a:lnTo>
                  <a:lnTo>
                    <a:pt x="67" y="11"/>
                  </a:lnTo>
                  <a:lnTo>
                    <a:pt x="75" y="24"/>
                  </a:lnTo>
                  <a:lnTo>
                    <a:pt x="77" y="39"/>
                  </a:lnTo>
                  <a:lnTo>
                    <a:pt x="0" y="39"/>
                  </a:lnTo>
                  <a:lnTo>
                    <a:pt x="3" y="24"/>
                  </a:lnTo>
                  <a:lnTo>
                    <a:pt x="11" y="11"/>
                  </a:lnTo>
                  <a:lnTo>
                    <a:pt x="24" y="3"/>
                  </a:lnTo>
                  <a:lnTo>
                    <a:pt x="39" y="0"/>
                  </a:lnTo>
                  <a:close/>
                </a:path>
              </a:pathLst>
            </a:custGeom>
            <a:solidFill>
              <a:srgbClr val="4B9CD3">
                <a:lumMod val="75000"/>
                <a:lumOff val="25000"/>
              </a:srgbClr>
            </a:solid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sp>
          <p:nvSpPr>
            <p:cNvPr id="949" name="Freeform 45">
              <a:extLst>
                <a:ext uri="{FF2B5EF4-FFF2-40B4-BE49-F238E27FC236}">
                  <a16:creationId xmlns:a16="http://schemas.microsoft.com/office/drawing/2014/main" id="{E932B79E-FFFF-AD43-9EBA-D62B7FB26EB9}"/>
                </a:ext>
              </a:extLst>
            </p:cNvPr>
            <p:cNvSpPr>
              <a:spLocks/>
            </p:cNvSpPr>
            <p:nvPr/>
          </p:nvSpPr>
          <p:spPr bwMode="auto">
            <a:xfrm>
              <a:off x="3738679" y="4383986"/>
              <a:ext cx="182610" cy="71436"/>
            </a:xfrm>
            <a:custGeom>
              <a:avLst/>
              <a:gdLst>
                <a:gd name="T0" fmla="*/ 68 w 138"/>
                <a:gd name="T1" fmla="*/ 0 h 69"/>
                <a:gd name="T2" fmla="*/ 90 w 138"/>
                <a:gd name="T3" fmla="*/ 3 h 69"/>
                <a:gd name="T4" fmla="*/ 109 w 138"/>
                <a:gd name="T5" fmla="*/ 14 h 69"/>
                <a:gd name="T6" fmla="*/ 124 w 138"/>
                <a:gd name="T7" fmla="*/ 27 h 69"/>
                <a:gd name="T8" fmla="*/ 134 w 138"/>
                <a:gd name="T9" fmla="*/ 47 h 69"/>
                <a:gd name="T10" fmla="*/ 138 w 138"/>
                <a:gd name="T11" fmla="*/ 69 h 69"/>
                <a:gd name="T12" fmla="*/ 0 w 138"/>
                <a:gd name="T13" fmla="*/ 69 h 69"/>
                <a:gd name="T14" fmla="*/ 4 w 138"/>
                <a:gd name="T15" fmla="*/ 47 h 69"/>
                <a:gd name="T16" fmla="*/ 13 w 138"/>
                <a:gd name="T17" fmla="*/ 27 h 69"/>
                <a:gd name="T18" fmla="*/ 28 w 138"/>
                <a:gd name="T19" fmla="*/ 14 h 69"/>
                <a:gd name="T20" fmla="*/ 46 w 138"/>
                <a:gd name="T21" fmla="*/ 3 h 69"/>
                <a:gd name="T22" fmla="*/ 68 w 138"/>
                <a:gd name="T2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8" h="69">
                  <a:moveTo>
                    <a:pt x="68" y="0"/>
                  </a:moveTo>
                  <a:lnTo>
                    <a:pt x="90" y="3"/>
                  </a:lnTo>
                  <a:lnTo>
                    <a:pt x="109" y="14"/>
                  </a:lnTo>
                  <a:lnTo>
                    <a:pt x="124" y="27"/>
                  </a:lnTo>
                  <a:lnTo>
                    <a:pt x="134" y="47"/>
                  </a:lnTo>
                  <a:lnTo>
                    <a:pt x="138" y="69"/>
                  </a:lnTo>
                  <a:lnTo>
                    <a:pt x="0" y="69"/>
                  </a:lnTo>
                  <a:lnTo>
                    <a:pt x="4" y="47"/>
                  </a:lnTo>
                  <a:lnTo>
                    <a:pt x="13" y="27"/>
                  </a:lnTo>
                  <a:lnTo>
                    <a:pt x="28" y="14"/>
                  </a:lnTo>
                  <a:lnTo>
                    <a:pt x="46" y="3"/>
                  </a:lnTo>
                  <a:lnTo>
                    <a:pt x="68" y="0"/>
                  </a:lnTo>
                  <a:close/>
                </a:path>
              </a:pathLst>
            </a:custGeom>
            <a:solidFill>
              <a:srgbClr val="4B9CD3">
                <a:lumMod val="75000"/>
                <a:lumOff val="25000"/>
              </a:srgbClr>
            </a:solid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sp>
          <p:nvSpPr>
            <p:cNvPr id="950" name="Freeform 46">
              <a:extLst>
                <a:ext uri="{FF2B5EF4-FFF2-40B4-BE49-F238E27FC236}">
                  <a16:creationId xmlns:a16="http://schemas.microsoft.com/office/drawing/2014/main" id="{081863A1-AC35-5149-BEB9-9882B68FB2B8}"/>
                </a:ext>
              </a:extLst>
            </p:cNvPr>
            <p:cNvSpPr>
              <a:spLocks/>
            </p:cNvSpPr>
            <p:nvPr/>
          </p:nvSpPr>
          <p:spPr bwMode="auto">
            <a:xfrm>
              <a:off x="3667222" y="4362245"/>
              <a:ext cx="181287" cy="71436"/>
            </a:xfrm>
            <a:custGeom>
              <a:avLst/>
              <a:gdLst>
                <a:gd name="T0" fmla="*/ 69 w 137"/>
                <a:gd name="T1" fmla="*/ 0 h 69"/>
                <a:gd name="T2" fmla="*/ 90 w 137"/>
                <a:gd name="T3" fmla="*/ 3 h 69"/>
                <a:gd name="T4" fmla="*/ 110 w 137"/>
                <a:gd name="T5" fmla="*/ 14 h 69"/>
                <a:gd name="T6" fmla="*/ 125 w 137"/>
                <a:gd name="T7" fmla="*/ 29 h 69"/>
                <a:gd name="T8" fmla="*/ 134 w 137"/>
                <a:gd name="T9" fmla="*/ 47 h 69"/>
                <a:gd name="T10" fmla="*/ 137 w 137"/>
                <a:gd name="T11" fmla="*/ 69 h 69"/>
                <a:gd name="T12" fmla="*/ 0 w 137"/>
                <a:gd name="T13" fmla="*/ 69 h 69"/>
                <a:gd name="T14" fmla="*/ 3 w 137"/>
                <a:gd name="T15" fmla="*/ 47 h 69"/>
                <a:gd name="T16" fmla="*/ 13 w 137"/>
                <a:gd name="T17" fmla="*/ 29 h 69"/>
                <a:gd name="T18" fmla="*/ 28 w 137"/>
                <a:gd name="T19" fmla="*/ 14 h 69"/>
                <a:gd name="T20" fmla="*/ 47 w 137"/>
                <a:gd name="T21" fmla="*/ 3 h 69"/>
                <a:gd name="T22" fmla="*/ 69 w 137"/>
                <a:gd name="T2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7" h="69">
                  <a:moveTo>
                    <a:pt x="69" y="0"/>
                  </a:moveTo>
                  <a:lnTo>
                    <a:pt x="90" y="3"/>
                  </a:lnTo>
                  <a:lnTo>
                    <a:pt x="110" y="14"/>
                  </a:lnTo>
                  <a:lnTo>
                    <a:pt x="125" y="29"/>
                  </a:lnTo>
                  <a:lnTo>
                    <a:pt x="134" y="47"/>
                  </a:lnTo>
                  <a:lnTo>
                    <a:pt x="137" y="69"/>
                  </a:lnTo>
                  <a:lnTo>
                    <a:pt x="0" y="69"/>
                  </a:lnTo>
                  <a:lnTo>
                    <a:pt x="3" y="47"/>
                  </a:lnTo>
                  <a:lnTo>
                    <a:pt x="13" y="29"/>
                  </a:lnTo>
                  <a:lnTo>
                    <a:pt x="28" y="14"/>
                  </a:lnTo>
                  <a:lnTo>
                    <a:pt x="47" y="3"/>
                  </a:lnTo>
                  <a:lnTo>
                    <a:pt x="69" y="0"/>
                  </a:lnTo>
                  <a:close/>
                </a:path>
              </a:pathLst>
            </a:custGeom>
            <a:solidFill>
              <a:srgbClr val="4B9CD3">
                <a:lumMod val="75000"/>
                <a:lumOff val="25000"/>
              </a:srgbClr>
            </a:solid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grpSp>
      <p:sp>
        <p:nvSpPr>
          <p:cNvPr id="925" name="Rectangle 924">
            <a:extLst>
              <a:ext uri="{FF2B5EF4-FFF2-40B4-BE49-F238E27FC236}">
                <a16:creationId xmlns:a16="http://schemas.microsoft.com/office/drawing/2014/main" id="{9AD97EB7-CAC9-8B43-B5D3-F8D261BC27BD}"/>
              </a:ext>
            </a:extLst>
          </p:cNvPr>
          <p:cNvSpPr/>
          <p:nvPr/>
        </p:nvSpPr>
        <p:spPr>
          <a:xfrm>
            <a:off x="0" y="6566461"/>
            <a:ext cx="2631762" cy="250347"/>
          </a:xfrm>
          <a:prstGeom prst="rect">
            <a:avLst/>
          </a:prstGeom>
          <a:solidFill>
            <a:schemeClr val="bg2">
              <a:alpha val="53725"/>
            </a:schemeClr>
          </a:solidFill>
          <a:ln w="25400" cap="flat" cmpd="sng" algn="ctr">
            <a:noFill/>
            <a:prstDash val="solid"/>
          </a:ln>
          <a:effectLst/>
        </p:spPr>
        <p:txBody>
          <a:bodyPr rtlCol="0" anchor="ctr"/>
          <a:lstStyle/>
          <a:p>
            <a:pPr marL="0" marR="0" lvl="0" indent="0" algn="ctr"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Calibri"/>
              <a:ea typeface="+mn-ea"/>
              <a:cs typeface="+mn-cs"/>
            </a:endParaRPr>
          </a:p>
        </p:txBody>
      </p:sp>
      <p:sp>
        <p:nvSpPr>
          <p:cNvPr id="926" name="Rectangle 925">
            <a:extLst>
              <a:ext uri="{FF2B5EF4-FFF2-40B4-BE49-F238E27FC236}">
                <a16:creationId xmlns:a16="http://schemas.microsoft.com/office/drawing/2014/main" id="{B2AFF39F-2DE1-B64C-9E8F-B425BDFBFB27}"/>
              </a:ext>
            </a:extLst>
          </p:cNvPr>
          <p:cNvSpPr/>
          <p:nvPr/>
        </p:nvSpPr>
        <p:spPr>
          <a:xfrm>
            <a:off x="1760723" y="6466964"/>
            <a:ext cx="3252284" cy="352849"/>
          </a:xfrm>
          <a:prstGeom prst="rect">
            <a:avLst/>
          </a:prstGeom>
          <a:solidFill>
            <a:sysClr val="window" lastClr="FFFFFF">
              <a:lumMod val="85000"/>
            </a:sysClr>
          </a:solidFill>
          <a:ln w="25400" cap="flat" cmpd="sng" algn="ctr">
            <a:noFill/>
            <a:prstDash val="solid"/>
          </a:ln>
          <a:effectLst/>
        </p:spPr>
        <p:txBody>
          <a:bodyPr rtlCol="0" anchor="ctr"/>
          <a:lstStyle/>
          <a:p>
            <a:pPr marL="0" marR="0" lvl="0" indent="0" algn="ctr"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Calibri"/>
              <a:ea typeface="+mn-ea"/>
              <a:cs typeface="+mn-cs"/>
            </a:endParaRPr>
          </a:p>
        </p:txBody>
      </p:sp>
      <p:sp>
        <p:nvSpPr>
          <p:cNvPr id="927" name="Rectangle 926">
            <a:extLst>
              <a:ext uri="{FF2B5EF4-FFF2-40B4-BE49-F238E27FC236}">
                <a16:creationId xmlns:a16="http://schemas.microsoft.com/office/drawing/2014/main" id="{147DE0F9-51FE-6841-AC21-68AA1104802E}"/>
              </a:ext>
            </a:extLst>
          </p:cNvPr>
          <p:cNvSpPr/>
          <p:nvPr/>
        </p:nvSpPr>
        <p:spPr>
          <a:xfrm>
            <a:off x="3900772" y="6368973"/>
            <a:ext cx="4333274" cy="447836"/>
          </a:xfrm>
          <a:prstGeom prst="rect">
            <a:avLst/>
          </a:prstGeom>
          <a:solidFill>
            <a:sysClr val="window" lastClr="FFFFFF">
              <a:lumMod val="75000"/>
            </a:sysClr>
          </a:solidFill>
          <a:ln w="25400" cap="flat" cmpd="sng" algn="ctr">
            <a:noFill/>
            <a:prstDash val="solid"/>
          </a:ln>
          <a:effectLst/>
        </p:spPr>
        <p:txBody>
          <a:bodyPr rtlCol="0" anchor="ctr"/>
          <a:lstStyle/>
          <a:p>
            <a:pPr marL="0" marR="0" lvl="0" indent="0" algn="ctr"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Calibri"/>
              <a:ea typeface="+mn-ea"/>
              <a:cs typeface="+mn-cs"/>
            </a:endParaRPr>
          </a:p>
        </p:txBody>
      </p:sp>
      <p:sp>
        <p:nvSpPr>
          <p:cNvPr id="928" name="Rectangle 927">
            <a:extLst>
              <a:ext uri="{FF2B5EF4-FFF2-40B4-BE49-F238E27FC236}">
                <a16:creationId xmlns:a16="http://schemas.microsoft.com/office/drawing/2014/main" id="{BD07607D-34CC-B44B-8E21-B6932C918DC3}"/>
              </a:ext>
            </a:extLst>
          </p:cNvPr>
          <p:cNvSpPr/>
          <p:nvPr/>
        </p:nvSpPr>
        <p:spPr>
          <a:xfrm>
            <a:off x="6823782" y="6253484"/>
            <a:ext cx="4084978" cy="563324"/>
          </a:xfrm>
          <a:prstGeom prst="rect">
            <a:avLst/>
          </a:prstGeom>
          <a:solidFill>
            <a:sysClr val="window" lastClr="FFFFFF">
              <a:lumMod val="65000"/>
            </a:sysClr>
          </a:solidFill>
          <a:ln w="25400" cap="flat" cmpd="sng" algn="ctr">
            <a:noFill/>
            <a:prstDash val="solid"/>
          </a:ln>
          <a:effectLst/>
        </p:spPr>
        <p:txBody>
          <a:bodyPr rtlCol="0" anchor="ctr"/>
          <a:lstStyle/>
          <a:p>
            <a:pPr marL="0" marR="0" lvl="0" indent="0" algn="ctr"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Calibri"/>
              <a:ea typeface="+mn-ea"/>
              <a:cs typeface="+mn-cs"/>
            </a:endParaRPr>
          </a:p>
        </p:txBody>
      </p:sp>
      <p:grpSp>
        <p:nvGrpSpPr>
          <p:cNvPr id="827" name="Group 826">
            <a:extLst>
              <a:ext uri="{FF2B5EF4-FFF2-40B4-BE49-F238E27FC236}">
                <a16:creationId xmlns:a16="http://schemas.microsoft.com/office/drawing/2014/main" id="{ECBE6141-5AA5-0242-BF67-61C6E76F1F16}"/>
              </a:ext>
            </a:extLst>
          </p:cNvPr>
          <p:cNvGrpSpPr/>
          <p:nvPr/>
        </p:nvGrpSpPr>
        <p:grpSpPr>
          <a:xfrm>
            <a:off x="-133599" y="4478114"/>
            <a:ext cx="2543981" cy="1771234"/>
            <a:chOff x="-200758" y="2722965"/>
            <a:chExt cx="2217096" cy="1771234"/>
          </a:xfrm>
        </p:grpSpPr>
        <p:sp>
          <p:nvSpPr>
            <p:cNvPr id="921" name="Rounded Rectangle 920">
              <a:extLst>
                <a:ext uri="{FF2B5EF4-FFF2-40B4-BE49-F238E27FC236}">
                  <a16:creationId xmlns:a16="http://schemas.microsoft.com/office/drawing/2014/main" id="{7DC3CEC3-4B64-4440-BC97-10B98B2F687F}"/>
                </a:ext>
              </a:extLst>
            </p:cNvPr>
            <p:cNvSpPr/>
            <p:nvPr/>
          </p:nvSpPr>
          <p:spPr>
            <a:xfrm>
              <a:off x="312447" y="2722965"/>
              <a:ext cx="514350" cy="593676"/>
            </a:xfrm>
            <a:prstGeom prst="roundRect">
              <a:avLst/>
            </a:prstGeom>
            <a:solidFill>
              <a:srgbClr val="13294B"/>
            </a:solidFill>
            <a:ln w="25400" cap="flat" cmpd="sng" algn="ctr">
              <a:noFill/>
              <a:prstDash val="solid"/>
            </a:ln>
            <a:effectLst/>
          </p:spPr>
          <p:txBody>
            <a:bodyPr rtlCol="0" anchor="ctr"/>
            <a:lstStyle/>
            <a:p>
              <a:pPr marL="0" marR="0" lvl="0" indent="0" algn="ctr" defTabSz="914240" rtl="0" eaLnBrk="1" fontAlgn="auto" latinLnBrk="0" hangingPunct="1">
                <a:lnSpc>
                  <a:spcPct val="100000"/>
                </a:lnSpc>
                <a:spcBef>
                  <a:spcPts val="0"/>
                </a:spcBef>
                <a:spcAft>
                  <a:spcPts val="0"/>
                </a:spcAft>
                <a:buClrTx/>
                <a:buSzTx/>
                <a:buFontTx/>
                <a:buNone/>
                <a:tabLst/>
                <a:defRPr/>
              </a:pPr>
              <a:r>
                <a:rPr kumimoji="0" lang="en-IN" sz="1800" b="1"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01</a:t>
              </a:r>
            </a:p>
          </p:txBody>
        </p:sp>
        <p:grpSp>
          <p:nvGrpSpPr>
            <p:cNvPr id="922" name="Group 921">
              <a:extLst>
                <a:ext uri="{FF2B5EF4-FFF2-40B4-BE49-F238E27FC236}">
                  <a16:creationId xmlns:a16="http://schemas.microsoft.com/office/drawing/2014/main" id="{B7A9C208-2AE1-1C4B-A62B-4AB1FB3B2221}"/>
                </a:ext>
              </a:extLst>
            </p:cNvPr>
            <p:cNvGrpSpPr/>
            <p:nvPr/>
          </p:nvGrpSpPr>
          <p:grpSpPr>
            <a:xfrm>
              <a:off x="-200758" y="3358167"/>
              <a:ext cx="2217096" cy="1136032"/>
              <a:chOff x="-166812" y="4835858"/>
              <a:chExt cx="2956130" cy="1514709"/>
            </a:xfrm>
          </p:grpSpPr>
          <p:sp>
            <p:nvSpPr>
              <p:cNvPr id="923" name="TextBox 922">
                <a:extLst>
                  <a:ext uri="{FF2B5EF4-FFF2-40B4-BE49-F238E27FC236}">
                    <a16:creationId xmlns:a16="http://schemas.microsoft.com/office/drawing/2014/main" id="{BCFD9C76-A401-AF46-860E-35CB0EC46AC5}"/>
                  </a:ext>
                </a:extLst>
              </p:cNvPr>
              <p:cNvSpPr txBox="1"/>
              <p:nvPr/>
            </p:nvSpPr>
            <p:spPr>
              <a:xfrm>
                <a:off x="6695" y="5242571"/>
                <a:ext cx="2782623" cy="1107996"/>
              </a:xfrm>
              <a:prstGeom prst="rect">
                <a:avLst/>
              </a:prstGeom>
              <a:noFill/>
            </p:spPr>
            <p:txBody>
              <a:bodyPr wrap="square" rtlCol="0">
                <a:spAutoFit/>
              </a:bodyPr>
              <a:lstStyle/>
              <a:p>
                <a:pPr marL="171450" marR="0" lvl="0" indent="-171450" algn="l" defTabSz="91424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a:ln>
                      <a:noFill/>
                    </a:ln>
                    <a:solidFill>
                      <a:prstClr val="black">
                        <a:lumMod val="75000"/>
                        <a:lumOff val="25000"/>
                      </a:prstClr>
                    </a:solidFill>
                    <a:effectLst/>
                    <a:uLnTx/>
                    <a:uFillTx/>
                    <a:latin typeface="Arial" pitchFamily="34" charset="0"/>
                    <a:ea typeface="+mn-ea"/>
                    <a:cs typeface="Arial" pitchFamily="34" charset="0"/>
                  </a:rPr>
                  <a:t>KickStart Workshops</a:t>
                </a:r>
              </a:p>
              <a:p>
                <a:pPr marL="171450" marR="0" lvl="0" indent="-171450" algn="l" defTabSz="91424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a:ln>
                      <a:noFill/>
                    </a:ln>
                    <a:solidFill>
                      <a:prstClr val="black">
                        <a:lumMod val="75000"/>
                        <a:lumOff val="25000"/>
                      </a:prstClr>
                    </a:solidFill>
                    <a:effectLst/>
                    <a:uLnTx/>
                    <a:uFillTx/>
                    <a:latin typeface="Arial" pitchFamily="34" charset="0"/>
                    <a:ea typeface="+mn-ea"/>
                    <a:cs typeface="Arial" pitchFamily="34" charset="0"/>
                  </a:rPr>
                  <a:t>Customer Discovery &amp; SBIR/STTR workshops</a:t>
                </a:r>
              </a:p>
              <a:p>
                <a:pPr marL="171450" marR="0" lvl="0" indent="-171450" algn="l" defTabSz="91424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a:ln>
                      <a:noFill/>
                    </a:ln>
                    <a:solidFill>
                      <a:prstClr val="black">
                        <a:lumMod val="75000"/>
                        <a:lumOff val="25000"/>
                      </a:prstClr>
                    </a:solidFill>
                    <a:effectLst/>
                    <a:uLnTx/>
                    <a:uFillTx/>
                    <a:latin typeface="Arial" pitchFamily="34" charset="0"/>
                    <a:ea typeface="+mn-ea"/>
                    <a:cs typeface="Arial" pitchFamily="34" charset="0"/>
                  </a:rPr>
                  <a:t>1:1 Meetings with researchers</a:t>
                </a:r>
                <a:endParaRPr kumimoji="0" lang="en-US" sz="1200" b="0" i="0" u="none" strike="noStrike" kern="0" cap="none" spc="0" normalizeH="0" baseline="0" noProof="0">
                  <a:ln>
                    <a:noFill/>
                  </a:ln>
                  <a:solidFill>
                    <a:prstClr val="black">
                      <a:lumMod val="75000"/>
                      <a:lumOff val="25000"/>
                    </a:prstClr>
                  </a:solidFill>
                  <a:effectLst/>
                  <a:uLnTx/>
                  <a:uFillTx/>
                  <a:latin typeface="Calibri"/>
                  <a:ea typeface="+mn-ea"/>
                  <a:cs typeface="+mn-cs"/>
                </a:endParaRPr>
              </a:p>
            </p:txBody>
          </p:sp>
          <p:sp>
            <p:nvSpPr>
              <p:cNvPr id="924" name="TextBox 923">
                <a:extLst>
                  <a:ext uri="{FF2B5EF4-FFF2-40B4-BE49-F238E27FC236}">
                    <a16:creationId xmlns:a16="http://schemas.microsoft.com/office/drawing/2014/main" id="{FABDC788-64E1-A249-88C2-E21758A19E57}"/>
                  </a:ext>
                </a:extLst>
              </p:cNvPr>
              <p:cNvSpPr txBox="1"/>
              <p:nvPr/>
            </p:nvSpPr>
            <p:spPr>
              <a:xfrm>
                <a:off x="-166812" y="4835858"/>
                <a:ext cx="2227099" cy="451405"/>
              </a:xfrm>
              <a:prstGeom prst="rect">
                <a:avLst/>
              </a:prstGeom>
              <a:noFill/>
            </p:spPr>
            <p:txBody>
              <a:bodyPr wrap="square" rtlCol="0">
                <a:spAutoFit/>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kumimoji="0" lang="en-IN" sz="1600" b="1" i="0" u="none" strike="noStrike" kern="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Educate</a:t>
                </a:r>
              </a:p>
            </p:txBody>
          </p:sp>
        </p:grpSp>
      </p:grpSp>
      <p:grpSp>
        <p:nvGrpSpPr>
          <p:cNvPr id="828" name="Group 827">
            <a:extLst>
              <a:ext uri="{FF2B5EF4-FFF2-40B4-BE49-F238E27FC236}">
                <a16:creationId xmlns:a16="http://schemas.microsoft.com/office/drawing/2014/main" id="{92265C84-94BA-2349-B983-81B18A2B4CA0}"/>
              </a:ext>
            </a:extLst>
          </p:cNvPr>
          <p:cNvGrpSpPr/>
          <p:nvPr/>
        </p:nvGrpSpPr>
        <p:grpSpPr>
          <a:xfrm>
            <a:off x="1687663" y="3894299"/>
            <a:ext cx="2729856" cy="2236019"/>
            <a:chOff x="1254861" y="1948186"/>
            <a:chExt cx="2379087" cy="2236019"/>
          </a:xfrm>
        </p:grpSpPr>
        <p:sp>
          <p:nvSpPr>
            <p:cNvPr id="917" name="Rounded Rectangle 916">
              <a:extLst>
                <a:ext uri="{FF2B5EF4-FFF2-40B4-BE49-F238E27FC236}">
                  <a16:creationId xmlns:a16="http://schemas.microsoft.com/office/drawing/2014/main" id="{507618B4-C86C-864C-8530-030D6C8FB09D}"/>
                </a:ext>
              </a:extLst>
            </p:cNvPr>
            <p:cNvSpPr/>
            <p:nvPr/>
          </p:nvSpPr>
          <p:spPr>
            <a:xfrm>
              <a:off x="1926433" y="1948186"/>
              <a:ext cx="514350" cy="593675"/>
            </a:xfrm>
            <a:prstGeom prst="roundRect">
              <a:avLst/>
            </a:prstGeom>
            <a:solidFill>
              <a:sysClr val="window" lastClr="FFFFFF">
                <a:lumMod val="50000"/>
              </a:sysClr>
            </a:solidFill>
            <a:ln w="25400" cap="flat" cmpd="sng" algn="ctr">
              <a:noFill/>
              <a:prstDash val="solid"/>
            </a:ln>
            <a:effectLst/>
          </p:spPr>
          <p:txBody>
            <a:bodyPr rtlCol="0" anchor="ctr"/>
            <a:lstStyle/>
            <a:p>
              <a:pPr marL="0" marR="0" lvl="0" indent="0" algn="ctr" defTabSz="914240" rtl="0" eaLnBrk="1" fontAlgn="auto" latinLnBrk="0" hangingPunct="1">
                <a:lnSpc>
                  <a:spcPct val="100000"/>
                </a:lnSpc>
                <a:spcBef>
                  <a:spcPts val="0"/>
                </a:spcBef>
                <a:spcAft>
                  <a:spcPts val="0"/>
                </a:spcAft>
                <a:buClrTx/>
                <a:buSzTx/>
                <a:buFontTx/>
                <a:buNone/>
                <a:tabLst/>
                <a:defRPr/>
              </a:pPr>
              <a:r>
                <a:rPr kumimoji="0" lang="en-IN" sz="1800" b="1"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02</a:t>
              </a:r>
            </a:p>
          </p:txBody>
        </p:sp>
        <p:grpSp>
          <p:nvGrpSpPr>
            <p:cNvPr id="918" name="Group 917">
              <a:extLst>
                <a:ext uri="{FF2B5EF4-FFF2-40B4-BE49-F238E27FC236}">
                  <a16:creationId xmlns:a16="http://schemas.microsoft.com/office/drawing/2014/main" id="{509F257A-1A42-504B-83E4-79F884F4F173}"/>
                </a:ext>
              </a:extLst>
            </p:cNvPr>
            <p:cNvGrpSpPr/>
            <p:nvPr/>
          </p:nvGrpSpPr>
          <p:grpSpPr>
            <a:xfrm>
              <a:off x="1254861" y="2532306"/>
              <a:ext cx="2379087" cy="1651899"/>
              <a:chOff x="-54051" y="4374221"/>
              <a:chExt cx="3172117" cy="2202538"/>
            </a:xfrm>
          </p:grpSpPr>
          <p:sp>
            <p:nvSpPr>
              <p:cNvPr id="919" name="TextBox 918">
                <a:extLst>
                  <a:ext uri="{FF2B5EF4-FFF2-40B4-BE49-F238E27FC236}">
                    <a16:creationId xmlns:a16="http://schemas.microsoft.com/office/drawing/2014/main" id="{98187067-7A63-414C-893E-212DE50AA2FA}"/>
                  </a:ext>
                </a:extLst>
              </p:cNvPr>
              <p:cNvSpPr txBox="1"/>
              <p:nvPr/>
            </p:nvSpPr>
            <p:spPr>
              <a:xfrm>
                <a:off x="500709" y="4730094"/>
                <a:ext cx="2617357" cy="1846665"/>
              </a:xfrm>
              <a:prstGeom prst="rect">
                <a:avLst/>
              </a:prstGeom>
              <a:noFill/>
            </p:spPr>
            <p:txBody>
              <a:bodyPr wrap="square" rtlCol="0">
                <a:spAutoFit/>
              </a:bodyPr>
              <a:lstStyle/>
              <a:p>
                <a:pPr marL="171450" marR="0" lvl="0" indent="-171450" algn="l" defTabSz="91424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a:ln>
                      <a:noFill/>
                    </a:ln>
                    <a:solidFill>
                      <a:prstClr val="black">
                        <a:lumMod val="75000"/>
                        <a:lumOff val="25000"/>
                      </a:prstClr>
                    </a:solidFill>
                    <a:effectLst/>
                    <a:uLnTx/>
                    <a:uFillTx/>
                    <a:latin typeface="Arial" pitchFamily="34" charset="0"/>
                    <a:ea typeface="+mn-ea"/>
                    <a:cs typeface="Arial" pitchFamily="34" charset="0"/>
                  </a:rPr>
                  <a:t>Business case support</a:t>
                </a:r>
              </a:p>
              <a:p>
                <a:pPr marL="171450" marR="0" lvl="0" indent="-171450" algn="l" defTabSz="91424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a:ln>
                      <a:noFill/>
                    </a:ln>
                    <a:solidFill>
                      <a:prstClr val="black">
                        <a:lumMod val="75000"/>
                        <a:lumOff val="25000"/>
                      </a:prstClr>
                    </a:solidFill>
                    <a:effectLst/>
                    <a:uLnTx/>
                    <a:uFillTx/>
                    <a:latin typeface="Arial" pitchFamily="34" charset="0"/>
                    <a:ea typeface="+mn-ea"/>
                    <a:cs typeface="Arial" pitchFamily="34" charset="0"/>
                  </a:rPr>
                  <a:t>Entrepreneurs-in-Residence</a:t>
                </a:r>
              </a:p>
              <a:p>
                <a:pPr marL="171450" marR="0" lvl="0" indent="-171450" algn="l" defTabSz="91424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a:ln>
                      <a:noFill/>
                    </a:ln>
                    <a:solidFill>
                      <a:prstClr val="black">
                        <a:lumMod val="75000"/>
                        <a:lumOff val="25000"/>
                      </a:prstClr>
                    </a:solidFill>
                    <a:effectLst/>
                    <a:uLnTx/>
                    <a:uFillTx/>
                    <a:latin typeface="Arial" pitchFamily="34" charset="0"/>
                    <a:ea typeface="+mn-ea"/>
                    <a:cs typeface="Arial" pitchFamily="34" charset="0"/>
                  </a:rPr>
                  <a:t>Advisory panels</a:t>
                </a:r>
              </a:p>
              <a:p>
                <a:pPr marL="171450" marR="0" lvl="0" indent="-171450" algn="l" defTabSz="91424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a:ln>
                      <a:noFill/>
                    </a:ln>
                    <a:solidFill>
                      <a:prstClr val="black">
                        <a:lumMod val="75000"/>
                        <a:lumOff val="25000"/>
                      </a:prstClr>
                    </a:solidFill>
                    <a:effectLst/>
                    <a:uLnTx/>
                    <a:uFillTx/>
                    <a:latin typeface="Arial" pitchFamily="34" charset="0"/>
                    <a:ea typeface="+mn-ea"/>
                    <a:cs typeface="Arial" pitchFamily="34" charset="0"/>
                  </a:rPr>
                  <a:t>IP and Market Landscape services</a:t>
                </a:r>
              </a:p>
              <a:p>
                <a:pPr marL="171450" marR="0" lvl="0" indent="-171450" algn="l" defTabSz="91424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a:ln>
                      <a:noFill/>
                    </a:ln>
                    <a:solidFill>
                      <a:prstClr val="black">
                        <a:lumMod val="75000"/>
                        <a:lumOff val="25000"/>
                      </a:prstClr>
                    </a:solidFill>
                    <a:effectLst/>
                    <a:uLnTx/>
                    <a:uFillTx/>
                    <a:latin typeface="Arial" pitchFamily="34" charset="0"/>
                    <a:ea typeface="+mn-ea"/>
                    <a:cs typeface="Arial" pitchFamily="34" charset="0"/>
                  </a:rPr>
                  <a:t>I-Corps Program</a:t>
                </a:r>
              </a:p>
              <a:p>
                <a:pPr marL="171450" marR="0" lvl="0" indent="-171450" algn="l" defTabSz="91424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0" cap="none" spc="0" normalizeH="0" baseline="0" noProof="0">
                  <a:ln>
                    <a:noFill/>
                  </a:ln>
                  <a:solidFill>
                    <a:prstClr val="black">
                      <a:lumMod val="75000"/>
                      <a:lumOff val="25000"/>
                    </a:prstClr>
                  </a:solidFill>
                  <a:effectLst/>
                  <a:uLnTx/>
                  <a:uFillTx/>
                  <a:latin typeface="Calibri"/>
                  <a:ea typeface="+mn-ea"/>
                  <a:cs typeface="+mn-cs"/>
                </a:endParaRPr>
              </a:p>
            </p:txBody>
          </p:sp>
          <p:sp>
            <p:nvSpPr>
              <p:cNvPr id="920" name="TextBox 919">
                <a:extLst>
                  <a:ext uri="{FF2B5EF4-FFF2-40B4-BE49-F238E27FC236}">
                    <a16:creationId xmlns:a16="http://schemas.microsoft.com/office/drawing/2014/main" id="{68B9ABFA-A05A-9E45-ADF9-0D3F8ECB3284}"/>
                  </a:ext>
                </a:extLst>
              </p:cNvPr>
              <p:cNvSpPr txBox="1"/>
              <p:nvPr/>
            </p:nvSpPr>
            <p:spPr>
              <a:xfrm>
                <a:off x="-54051" y="4374221"/>
                <a:ext cx="2454533" cy="451406"/>
              </a:xfrm>
              <a:prstGeom prst="rect">
                <a:avLst/>
              </a:prstGeom>
              <a:noFill/>
            </p:spPr>
            <p:txBody>
              <a:bodyPr wrap="square" rtlCol="0">
                <a:spAutoFit/>
              </a:bodyPr>
              <a:lstStyle/>
              <a:p>
                <a:pPr marL="0" marR="0" lvl="0" indent="0" algn="ctr" defTabSz="914240" rtl="0" eaLnBrk="1" fontAlgn="auto" latinLnBrk="0" hangingPunct="1">
                  <a:lnSpc>
                    <a:spcPct val="100000"/>
                  </a:lnSpc>
                  <a:spcBef>
                    <a:spcPts val="0"/>
                  </a:spcBef>
                  <a:spcAft>
                    <a:spcPts val="0"/>
                  </a:spcAft>
                  <a:buClrTx/>
                  <a:buSzTx/>
                  <a:buFontTx/>
                  <a:buNone/>
                  <a:tabLst/>
                  <a:defRPr/>
                </a:pPr>
                <a:r>
                  <a:rPr kumimoji="0" lang="en-IN" sz="1600" b="1" i="0" u="none" strike="noStrike" kern="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Assess </a:t>
                </a:r>
              </a:p>
            </p:txBody>
          </p:sp>
        </p:grpSp>
      </p:grpSp>
      <p:grpSp>
        <p:nvGrpSpPr>
          <p:cNvPr id="829" name="Group 828">
            <a:extLst>
              <a:ext uri="{FF2B5EF4-FFF2-40B4-BE49-F238E27FC236}">
                <a16:creationId xmlns:a16="http://schemas.microsoft.com/office/drawing/2014/main" id="{1D95BE30-49D6-7B49-B268-EEB0FD172FEF}"/>
              </a:ext>
            </a:extLst>
          </p:cNvPr>
          <p:cNvGrpSpPr/>
          <p:nvPr/>
        </p:nvGrpSpPr>
        <p:grpSpPr>
          <a:xfrm>
            <a:off x="4416297" y="3109768"/>
            <a:ext cx="2657834" cy="2111392"/>
            <a:chOff x="3260452" y="1215487"/>
            <a:chExt cx="2316319" cy="2111392"/>
          </a:xfrm>
        </p:grpSpPr>
        <p:sp>
          <p:nvSpPr>
            <p:cNvPr id="913" name="Rounded Rectangle 912">
              <a:extLst>
                <a:ext uri="{FF2B5EF4-FFF2-40B4-BE49-F238E27FC236}">
                  <a16:creationId xmlns:a16="http://schemas.microsoft.com/office/drawing/2014/main" id="{FA5CCEAB-4C16-4F4E-8EA3-F16EF21EF510}"/>
                </a:ext>
              </a:extLst>
            </p:cNvPr>
            <p:cNvSpPr/>
            <p:nvPr/>
          </p:nvSpPr>
          <p:spPr>
            <a:xfrm>
              <a:off x="3536586" y="1215487"/>
              <a:ext cx="514350" cy="593675"/>
            </a:xfrm>
            <a:prstGeom prst="roundRect">
              <a:avLst/>
            </a:prstGeom>
            <a:solidFill>
              <a:srgbClr val="007FA2"/>
            </a:solidFill>
            <a:ln w="25400" cap="flat" cmpd="sng" algn="ctr">
              <a:noFill/>
              <a:prstDash val="solid"/>
            </a:ln>
            <a:effectLst/>
          </p:spPr>
          <p:txBody>
            <a:bodyPr rtlCol="0" anchor="ctr"/>
            <a:lstStyle/>
            <a:p>
              <a:pPr marL="0" marR="0" lvl="0" indent="0" algn="ctr" defTabSz="914240" rtl="0" eaLnBrk="1" fontAlgn="auto" latinLnBrk="0" hangingPunct="1">
                <a:lnSpc>
                  <a:spcPct val="100000"/>
                </a:lnSpc>
                <a:spcBef>
                  <a:spcPts val="0"/>
                </a:spcBef>
                <a:spcAft>
                  <a:spcPts val="0"/>
                </a:spcAft>
                <a:buClrTx/>
                <a:buSzTx/>
                <a:buFontTx/>
                <a:buNone/>
                <a:tabLst/>
                <a:defRPr/>
              </a:pPr>
              <a:r>
                <a:rPr kumimoji="0" lang="en-IN" sz="1800" b="1"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03</a:t>
              </a:r>
            </a:p>
          </p:txBody>
        </p:sp>
        <p:grpSp>
          <p:nvGrpSpPr>
            <p:cNvPr id="914" name="Group 913">
              <a:extLst>
                <a:ext uri="{FF2B5EF4-FFF2-40B4-BE49-F238E27FC236}">
                  <a16:creationId xmlns:a16="http://schemas.microsoft.com/office/drawing/2014/main" id="{98D0C4B0-402D-EA4D-9F07-584780D1577F}"/>
                </a:ext>
              </a:extLst>
            </p:cNvPr>
            <p:cNvGrpSpPr/>
            <p:nvPr/>
          </p:nvGrpSpPr>
          <p:grpSpPr>
            <a:xfrm>
              <a:off x="3260452" y="1811123"/>
              <a:ext cx="2316319" cy="1515756"/>
              <a:chOff x="283494" y="4525322"/>
              <a:chExt cx="3088424" cy="2021011"/>
            </a:xfrm>
          </p:grpSpPr>
          <p:sp>
            <p:nvSpPr>
              <p:cNvPr id="915" name="TextBox 914">
                <a:extLst>
                  <a:ext uri="{FF2B5EF4-FFF2-40B4-BE49-F238E27FC236}">
                    <a16:creationId xmlns:a16="http://schemas.microsoft.com/office/drawing/2014/main" id="{E1F951BE-CC69-4F4A-ACFD-4B585A00100B}"/>
                  </a:ext>
                </a:extLst>
              </p:cNvPr>
              <p:cNvSpPr txBox="1"/>
              <p:nvPr/>
            </p:nvSpPr>
            <p:spPr>
              <a:xfrm>
                <a:off x="283494" y="4945892"/>
                <a:ext cx="3088424" cy="1600441"/>
              </a:xfrm>
              <a:prstGeom prst="rect">
                <a:avLst/>
              </a:prstGeom>
              <a:noFill/>
            </p:spPr>
            <p:txBody>
              <a:bodyPr wrap="square" rtlCol="0">
                <a:spAutoFit/>
              </a:bodyPr>
              <a:lstStyle/>
              <a:p>
                <a:pPr marL="171450" marR="0" lvl="0" indent="-171450" algn="l" defTabSz="91424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a:ln>
                      <a:noFill/>
                    </a:ln>
                    <a:solidFill>
                      <a:prstClr val="black">
                        <a:lumMod val="75000"/>
                        <a:lumOff val="25000"/>
                      </a:prstClr>
                    </a:solidFill>
                    <a:effectLst/>
                    <a:uLnTx/>
                    <a:uFillTx/>
                    <a:latin typeface="Arial" pitchFamily="34" charset="0"/>
                    <a:ea typeface="+mn-ea"/>
                    <a:cs typeface="Arial" pitchFamily="34" charset="0"/>
                  </a:rPr>
                  <a:t>Streamlined incorporation</a:t>
                </a:r>
              </a:p>
              <a:p>
                <a:pPr marL="171450" marR="0" lvl="0" indent="-171450" algn="l" defTabSz="91424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a:ln>
                      <a:noFill/>
                    </a:ln>
                    <a:solidFill>
                      <a:prstClr val="black">
                        <a:lumMod val="75000"/>
                        <a:lumOff val="25000"/>
                      </a:prstClr>
                    </a:solidFill>
                    <a:effectLst/>
                    <a:uLnTx/>
                    <a:uFillTx/>
                    <a:latin typeface="Arial" pitchFamily="34" charset="0"/>
                    <a:ea typeface="+mn-ea"/>
                    <a:cs typeface="Arial" pitchFamily="34" charset="0"/>
                  </a:rPr>
                  <a:t>Connection to service providers</a:t>
                </a:r>
              </a:p>
              <a:p>
                <a:pPr marL="171450" marR="0" lvl="0" indent="-171450" algn="l" defTabSz="91424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a:ln>
                      <a:noFill/>
                    </a:ln>
                    <a:solidFill>
                      <a:prstClr val="black">
                        <a:lumMod val="75000"/>
                        <a:lumOff val="25000"/>
                      </a:prstClr>
                    </a:solidFill>
                    <a:effectLst/>
                    <a:uLnTx/>
                    <a:uFillTx/>
                    <a:latin typeface="Arial" pitchFamily="34" charset="0"/>
                    <a:ea typeface="+mn-ea"/>
                    <a:cs typeface="Arial" pitchFamily="34" charset="0"/>
                  </a:rPr>
                  <a:t>Venture Catalyst Fellows program (MBAs and PhD students) </a:t>
                </a:r>
              </a:p>
              <a:p>
                <a:pPr marL="171450" marR="0" lvl="0" indent="-171450" algn="l" defTabSz="91424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a:ln>
                      <a:noFill/>
                    </a:ln>
                    <a:solidFill>
                      <a:prstClr val="black">
                        <a:lumMod val="75000"/>
                        <a:lumOff val="25000"/>
                      </a:prstClr>
                    </a:solidFill>
                    <a:effectLst/>
                    <a:uLnTx/>
                    <a:uFillTx/>
                    <a:latin typeface="Arial" pitchFamily="34" charset="0"/>
                    <a:ea typeface="+mn-ea"/>
                    <a:cs typeface="Arial" pitchFamily="34" charset="0"/>
                  </a:rPr>
                  <a:t>KVS PoC Awards</a:t>
                </a:r>
              </a:p>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lumMod val="75000"/>
                      <a:lumOff val="25000"/>
                    </a:prstClr>
                  </a:solidFill>
                  <a:effectLst/>
                  <a:uLnTx/>
                  <a:uFillTx/>
                  <a:latin typeface="Calibri"/>
                  <a:ea typeface="+mn-ea"/>
                  <a:cs typeface="+mn-cs"/>
                </a:endParaRPr>
              </a:p>
            </p:txBody>
          </p:sp>
          <p:sp>
            <p:nvSpPr>
              <p:cNvPr id="916" name="TextBox 915">
                <a:extLst>
                  <a:ext uri="{FF2B5EF4-FFF2-40B4-BE49-F238E27FC236}">
                    <a16:creationId xmlns:a16="http://schemas.microsoft.com/office/drawing/2014/main" id="{9DFB56E6-3FAE-3041-B10D-D10947AC8FCE}"/>
                  </a:ext>
                </a:extLst>
              </p:cNvPr>
              <p:cNvSpPr txBox="1"/>
              <p:nvPr/>
            </p:nvSpPr>
            <p:spPr>
              <a:xfrm>
                <a:off x="561470" y="4525322"/>
                <a:ext cx="2280435" cy="451406"/>
              </a:xfrm>
              <a:prstGeom prst="rect">
                <a:avLst/>
              </a:prstGeom>
              <a:noFill/>
            </p:spPr>
            <p:txBody>
              <a:bodyPr wrap="square" rtlCol="0">
                <a:spAutoFit/>
              </a:bodyPr>
              <a:lstStyle/>
              <a:p>
                <a:pPr marL="0" marR="0" lvl="0" indent="0" algn="l" defTabSz="914240" rtl="0" eaLnBrk="1" fontAlgn="auto" latinLnBrk="0" hangingPunct="1">
                  <a:lnSpc>
                    <a:spcPct val="100000"/>
                  </a:lnSpc>
                  <a:spcBef>
                    <a:spcPts val="0"/>
                  </a:spcBef>
                  <a:spcAft>
                    <a:spcPts val="0"/>
                  </a:spcAft>
                  <a:buClrTx/>
                  <a:buSzTx/>
                  <a:buFontTx/>
                  <a:buNone/>
                  <a:tabLst/>
                  <a:defRPr/>
                </a:pPr>
                <a:r>
                  <a:rPr kumimoji="0" lang="en-IN" sz="1600" b="1" i="0" u="none" strike="noStrike" kern="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Launch</a:t>
                </a:r>
              </a:p>
            </p:txBody>
          </p:sp>
        </p:grpSp>
      </p:grpSp>
      <p:grpSp>
        <p:nvGrpSpPr>
          <p:cNvPr id="830" name="Group 829">
            <a:extLst>
              <a:ext uri="{FF2B5EF4-FFF2-40B4-BE49-F238E27FC236}">
                <a16:creationId xmlns:a16="http://schemas.microsoft.com/office/drawing/2014/main" id="{38E48C5D-DF86-1447-A21E-594A1A712675}"/>
              </a:ext>
            </a:extLst>
          </p:cNvPr>
          <p:cNvGrpSpPr/>
          <p:nvPr/>
        </p:nvGrpSpPr>
        <p:grpSpPr>
          <a:xfrm>
            <a:off x="6986944" y="2594837"/>
            <a:ext cx="2913194" cy="1839580"/>
            <a:chOff x="5006249" y="785363"/>
            <a:chExt cx="2538868" cy="1839580"/>
          </a:xfrm>
        </p:grpSpPr>
        <p:sp>
          <p:nvSpPr>
            <p:cNvPr id="909" name="Rounded Rectangle 908">
              <a:extLst>
                <a:ext uri="{FF2B5EF4-FFF2-40B4-BE49-F238E27FC236}">
                  <a16:creationId xmlns:a16="http://schemas.microsoft.com/office/drawing/2014/main" id="{7AD24245-CCC7-7F4A-91C4-92B09618C368}"/>
                </a:ext>
              </a:extLst>
            </p:cNvPr>
            <p:cNvSpPr/>
            <p:nvPr/>
          </p:nvSpPr>
          <p:spPr>
            <a:xfrm>
              <a:off x="5644257" y="785363"/>
              <a:ext cx="514350" cy="593677"/>
            </a:xfrm>
            <a:prstGeom prst="roundRect">
              <a:avLst/>
            </a:prstGeom>
            <a:solidFill>
              <a:srgbClr val="007FA2">
                <a:lumMod val="75000"/>
              </a:srgbClr>
            </a:solidFill>
            <a:ln w="25400" cap="flat" cmpd="sng" algn="ctr">
              <a:noFill/>
              <a:prstDash val="solid"/>
            </a:ln>
            <a:effectLst/>
          </p:spPr>
          <p:txBody>
            <a:bodyPr rtlCol="0" anchor="ctr"/>
            <a:lstStyle/>
            <a:p>
              <a:pPr marL="0" marR="0" lvl="0" indent="0" algn="ctr" defTabSz="914240" rtl="0" eaLnBrk="1" fontAlgn="auto" latinLnBrk="0" hangingPunct="1">
                <a:lnSpc>
                  <a:spcPct val="100000"/>
                </a:lnSpc>
                <a:spcBef>
                  <a:spcPts val="0"/>
                </a:spcBef>
                <a:spcAft>
                  <a:spcPts val="0"/>
                </a:spcAft>
                <a:buClrTx/>
                <a:buSzTx/>
                <a:buFontTx/>
                <a:buNone/>
                <a:tabLst/>
                <a:defRPr/>
              </a:pPr>
              <a:r>
                <a:rPr kumimoji="0" lang="en-IN" sz="1800" b="1"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04</a:t>
              </a:r>
            </a:p>
          </p:txBody>
        </p:sp>
        <p:grpSp>
          <p:nvGrpSpPr>
            <p:cNvPr id="910" name="Group 909">
              <a:extLst>
                <a:ext uri="{FF2B5EF4-FFF2-40B4-BE49-F238E27FC236}">
                  <a16:creationId xmlns:a16="http://schemas.microsoft.com/office/drawing/2014/main" id="{0B14CDBA-8734-AE4B-A41D-6B393ED8A1BC}"/>
                </a:ext>
              </a:extLst>
            </p:cNvPr>
            <p:cNvGrpSpPr/>
            <p:nvPr/>
          </p:nvGrpSpPr>
          <p:grpSpPr>
            <a:xfrm>
              <a:off x="5006249" y="1379039"/>
              <a:ext cx="2538868" cy="1245904"/>
              <a:chOff x="191889" y="4657068"/>
              <a:chExt cx="3385156" cy="1661205"/>
            </a:xfrm>
          </p:grpSpPr>
          <p:sp>
            <p:nvSpPr>
              <p:cNvPr id="911" name="TextBox 910">
                <a:extLst>
                  <a:ext uri="{FF2B5EF4-FFF2-40B4-BE49-F238E27FC236}">
                    <a16:creationId xmlns:a16="http://schemas.microsoft.com/office/drawing/2014/main" id="{BE1FC0E9-6128-764D-9685-CF2AD6C149A6}"/>
                  </a:ext>
                </a:extLst>
              </p:cNvPr>
              <p:cNvSpPr txBox="1"/>
              <p:nvPr/>
            </p:nvSpPr>
            <p:spPr>
              <a:xfrm>
                <a:off x="191889" y="4964056"/>
                <a:ext cx="3385156" cy="1354217"/>
              </a:xfrm>
              <a:prstGeom prst="rect">
                <a:avLst/>
              </a:prstGeom>
              <a:noFill/>
            </p:spPr>
            <p:txBody>
              <a:bodyPr wrap="square" rtlCol="0">
                <a:spAutoFit/>
              </a:bodyPr>
              <a:lstStyle/>
              <a:p>
                <a:pPr marL="171450" marR="0" lvl="0" indent="-171450" algn="l" defTabSz="91424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a:ln>
                      <a:noFill/>
                    </a:ln>
                    <a:solidFill>
                      <a:prstClr val="black">
                        <a:lumMod val="75000"/>
                        <a:lumOff val="25000"/>
                      </a:prstClr>
                    </a:solidFill>
                    <a:effectLst/>
                    <a:uLnTx/>
                    <a:uFillTx/>
                    <a:latin typeface="Arial" pitchFamily="34" charset="0"/>
                    <a:ea typeface="+mn-ea"/>
                    <a:cs typeface="Arial" pitchFamily="34" charset="0"/>
                  </a:rPr>
                  <a:t>Intros to potential management</a:t>
                </a:r>
              </a:p>
              <a:p>
                <a:pPr marL="171450" marR="0" lvl="0" indent="-171450" algn="l" defTabSz="91424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a:ln>
                      <a:noFill/>
                    </a:ln>
                    <a:solidFill>
                      <a:prstClr val="black">
                        <a:lumMod val="75000"/>
                        <a:lumOff val="25000"/>
                      </a:prstClr>
                    </a:solidFill>
                    <a:effectLst/>
                    <a:uLnTx/>
                    <a:uFillTx/>
                    <a:latin typeface="Arial" pitchFamily="34" charset="0"/>
                    <a:ea typeface="+mn-ea"/>
                    <a:cs typeface="Arial" pitchFamily="34" charset="0"/>
                  </a:rPr>
                  <a:t>SBIR Grant application support</a:t>
                </a:r>
              </a:p>
              <a:p>
                <a:pPr marL="171450" marR="0" lvl="0" indent="-171450" algn="l" defTabSz="91424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a:ln>
                      <a:noFill/>
                    </a:ln>
                    <a:solidFill>
                      <a:prstClr val="black">
                        <a:lumMod val="75000"/>
                        <a:lumOff val="25000"/>
                      </a:prstClr>
                    </a:solidFill>
                    <a:effectLst/>
                    <a:uLnTx/>
                    <a:uFillTx/>
                    <a:latin typeface="Arial" pitchFamily="34" charset="0"/>
                    <a:ea typeface="+mn-ea"/>
                    <a:cs typeface="Arial" pitchFamily="34" charset="0"/>
                  </a:rPr>
                  <a:t>7,500 SF Wet-lab space</a:t>
                </a:r>
              </a:p>
              <a:p>
                <a:pPr marL="171450" marR="0" lvl="0" indent="-171450" algn="l" defTabSz="91424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a:ln>
                      <a:noFill/>
                    </a:ln>
                    <a:solidFill>
                      <a:prstClr val="black">
                        <a:lumMod val="75000"/>
                        <a:lumOff val="25000"/>
                      </a:prstClr>
                    </a:solidFill>
                    <a:effectLst/>
                    <a:uLnTx/>
                    <a:uFillTx/>
                    <a:latin typeface="Arial" pitchFamily="34" charset="0"/>
                    <a:ea typeface="+mn-ea"/>
                    <a:cs typeface="Arial" pitchFamily="34" charset="0"/>
                  </a:rPr>
                  <a:t>Showcase &amp; networking events</a:t>
                </a:r>
              </a:p>
              <a:p>
                <a:pPr marL="171450" marR="0" lvl="0" indent="-171450" algn="l" defTabSz="91424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a:ln>
                      <a:noFill/>
                    </a:ln>
                    <a:solidFill>
                      <a:prstClr val="black">
                        <a:lumMod val="75000"/>
                        <a:lumOff val="25000"/>
                      </a:prstClr>
                    </a:solidFill>
                    <a:effectLst/>
                    <a:uLnTx/>
                    <a:uFillTx/>
                    <a:latin typeface="Arial" pitchFamily="34" charset="0"/>
                    <a:ea typeface="+mn-ea"/>
                    <a:cs typeface="Arial" pitchFamily="34" charset="0"/>
                  </a:rPr>
                  <a:t>Board set-up advice &amp; connections </a:t>
                </a:r>
                <a:endParaRPr kumimoji="0" lang="en-US" sz="1200" b="0" i="0" u="none" strike="noStrike" kern="0" cap="none" spc="0" normalizeH="0" baseline="0" noProof="0">
                  <a:ln>
                    <a:noFill/>
                  </a:ln>
                  <a:solidFill>
                    <a:prstClr val="black">
                      <a:lumMod val="75000"/>
                      <a:lumOff val="25000"/>
                    </a:prstClr>
                  </a:solidFill>
                  <a:effectLst/>
                  <a:uLnTx/>
                  <a:uFillTx/>
                  <a:latin typeface="Calibri"/>
                  <a:ea typeface="+mn-ea"/>
                  <a:cs typeface="+mn-cs"/>
                </a:endParaRPr>
              </a:p>
            </p:txBody>
          </p:sp>
          <p:sp>
            <p:nvSpPr>
              <p:cNvPr id="912" name="TextBox 911">
                <a:extLst>
                  <a:ext uri="{FF2B5EF4-FFF2-40B4-BE49-F238E27FC236}">
                    <a16:creationId xmlns:a16="http://schemas.microsoft.com/office/drawing/2014/main" id="{04D11AB8-2B7C-8F4D-88AB-272F99A94B9E}"/>
                  </a:ext>
                </a:extLst>
              </p:cNvPr>
              <p:cNvSpPr txBox="1"/>
              <p:nvPr/>
            </p:nvSpPr>
            <p:spPr>
              <a:xfrm>
                <a:off x="916800" y="4657068"/>
                <a:ext cx="2280435" cy="451405"/>
              </a:xfrm>
              <a:prstGeom prst="rect">
                <a:avLst/>
              </a:prstGeom>
              <a:noFill/>
            </p:spPr>
            <p:txBody>
              <a:bodyPr wrap="square" rtlCol="0">
                <a:spAutoFit/>
              </a:bodyPr>
              <a:lstStyle/>
              <a:p>
                <a:pPr marL="0" marR="0" lvl="0" indent="0" algn="l" defTabSz="914240" rtl="0" eaLnBrk="1" fontAlgn="auto" latinLnBrk="0" hangingPunct="1">
                  <a:lnSpc>
                    <a:spcPct val="100000"/>
                  </a:lnSpc>
                  <a:spcBef>
                    <a:spcPts val="0"/>
                  </a:spcBef>
                  <a:spcAft>
                    <a:spcPts val="0"/>
                  </a:spcAft>
                  <a:buClrTx/>
                  <a:buSzTx/>
                  <a:buFontTx/>
                  <a:buNone/>
                  <a:tabLst/>
                  <a:defRPr/>
                </a:pPr>
                <a:r>
                  <a:rPr kumimoji="0" lang="en-IN" sz="1600" b="1" i="0" u="none" strike="noStrike" kern="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Grow</a:t>
                </a:r>
              </a:p>
            </p:txBody>
          </p:sp>
        </p:grpSp>
      </p:grpSp>
      <p:grpSp>
        <p:nvGrpSpPr>
          <p:cNvPr id="831" name="Group 830">
            <a:extLst>
              <a:ext uri="{FF2B5EF4-FFF2-40B4-BE49-F238E27FC236}">
                <a16:creationId xmlns:a16="http://schemas.microsoft.com/office/drawing/2014/main" id="{7B26AFA8-67A7-054D-A6A0-A2D6B1577147}"/>
              </a:ext>
            </a:extLst>
          </p:cNvPr>
          <p:cNvGrpSpPr/>
          <p:nvPr/>
        </p:nvGrpSpPr>
        <p:grpSpPr>
          <a:xfrm>
            <a:off x="9622682" y="3927024"/>
            <a:ext cx="2264085" cy="2221427"/>
            <a:chOff x="6915518" y="1788927"/>
            <a:chExt cx="1973165" cy="2221427"/>
          </a:xfrm>
        </p:grpSpPr>
        <p:grpSp>
          <p:nvGrpSpPr>
            <p:cNvPr id="838" name="Group 837">
              <a:extLst>
                <a:ext uri="{FF2B5EF4-FFF2-40B4-BE49-F238E27FC236}">
                  <a16:creationId xmlns:a16="http://schemas.microsoft.com/office/drawing/2014/main" id="{FE8F62A9-5D94-C640-AAE2-1876781901E2}"/>
                </a:ext>
              </a:extLst>
            </p:cNvPr>
            <p:cNvGrpSpPr/>
            <p:nvPr/>
          </p:nvGrpSpPr>
          <p:grpSpPr>
            <a:xfrm>
              <a:off x="6915518" y="1788927"/>
              <a:ext cx="1973165" cy="2221427"/>
              <a:chOff x="9172576" y="1926431"/>
              <a:chExt cx="2444750" cy="3517900"/>
            </a:xfrm>
            <a:solidFill>
              <a:srgbClr val="4B9CD3">
                <a:lumMod val="75000"/>
                <a:lumOff val="25000"/>
              </a:srgbClr>
            </a:solidFill>
          </p:grpSpPr>
          <p:sp>
            <p:nvSpPr>
              <p:cNvPr id="863" name="Freeform 47">
                <a:extLst>
                  <a:ext uri="{FF2B5EF4-FFF2-40B4-BE49-F238E27FC236}">
                    <a16:creationId xmlns:a16="http://schemas.microsoft.com/office/drawing/2014/main" id="{69FAC94B-5069-6B45-8B1D-63E8D2FA0959}"/>
                  </a:ext>
                </a:extLst>
              </p:cNvPr>
              <p:cNvSpPr>
                <a:spLocks/>
              </p:cNvSpPr>
              <p:nvPr/>
            </p:nvSpPr>
            <p:spPr bwMode="auto">
              <a:xfrm>
                <a:off x="9402763" y="2131218"/>
                <a:ext cx="2022475" cy="3232150"/>
              </a:xfrm>
              <a:custGeom>
                <a:avLst/>
                <a:gdLst>
                  <a:gd name="T0" fmla="*/ 674 w 1274"/>
                  <a:gd name="T1" fmla="*/ 784 h 2036"/>
                  <a:gd name="T2" fmla="*/ 739 w 1274"/>
                  <a:gd name="T3" fmla="*/ 740 h 2036"/>
                  <a:gd name="T4" fmla="*/ 846 w 1274"/>
                  <a:gd name="T5" fmla="*/ 679 h 2036"/>
                  <a:gd name="T6" fmla="*/ 965 w 1274"/>
                  <a:gd name="T7" fmla="*/ 626 h 2036"/>
                  <a:gd name="T8" fmla="*/ 1056 w 1274"/>
                  <a:gd name="T9" fmla="*/ 600 h 2036"/>
                  <a:gd name="T10" fmla="*/ 1082 w 1274"/>
                  <a:gd name="T11" fmla="*/ 596 h 2036"/>
                  <a:gd name="T12" fmla="*/ 1084 w 1274"/>
                  <a:gd name="T13" fmla="*/ 600 h 2036"/>
                  <a:gd name="T14" fmla="*/ 1030 w 1274"/>
                  <a:gd name="T15" fmla="*/ 613 h 2036"/>
                  <a:gd name="T16" fmla="*/ 907 w 1274"/>
                  <a:gd name="T17" fmla="*/ 658 h 2036"/>
                  <a:gd name="T18" fmla="*/ 760 w 1274"/>
                  <a:gd name="T19" fmla="*/ 744 h 2036"/>
                  <a:gd name="T20" fmla="*/ 692 w 1274"/>
                  <a:gd name="T21" fmla="*/ 1505 h 2036"/>
                  <a:gd name="T22" fmla="*/ 730 w 1274"/>
                  <a:gd name="T23" fmla="*/ 1485 h 2036"/>
                  <a:gd name="T24" fmla="*/ 824 w 1274"/>
                  <a:gd name="T25" fmla="*/ 1434 h 2036"/>
                  <a:gd name="T26" fmla="*/ 939 w 1274"/>
                  <a:gd name="T27" fmla="*/ 1377 h 2036"/>
                  <a:gd name="T28" fmla="*/ 1050 w 1274"/>
                  <a:gd name="T29" fmla="*/ 1331 h 2036"/>
                  <a:gd name="T30" fmla="*/ 1164 w 1274"/>
                  <a:gd name="T31" fmla="*/ 1279 h 2036"/>
                  <a:gd name="T32" fmla="*/ 1250 w 1274"/>
                  <a:gd name="T33" fmla="*/ 1237 h 2036"/>
                  <a:gd name="T34" fmla="*/ 1272 w 1274"/>
                  <a:gd name="T35" fmla="*/ 1226 h 2036"/>
                  <a:gd name="T36" fmla="*/ 1213 w 1274"/>
                  <a:gd name="T37" fmla="*/ 1265 h 2036"/>
                  <a:gd name="T38" fmla="*/ 1070 w 1274"/>
                  <a:gd name="T39" fmla="*/ 1345 h 2036"/>
                  <a:gd name="T40" fmla="*/ 890 w 1274"/>
                  <a:gd name="T41" fmla="*/ 1432 h 2036"/>
                  <a:gd name="T42" fmla="*/ 758 w 1274"/>
                  <a:gd name="T43" fmla="*/ 1512 h 2036"/>
                  <a:gd name="T44" fmla="*/ 699 w 1274"/>
                  <a:gd name="T45" fmla="*/ 1612 h 2036"/>
                  <a:gd name="T46" fmla="*/ 694 w 1274"/>
                  <a:gd name="T47" fmla="*/ 1735 h 2036"/>
                  <a:gd name="T48" fmla="*/ 697 w 1274"/>
                  <a:gd name="T49" fmla="*/ 1880 h 2036"/>
                  <a:gd name="T50" fmla="*/ 700 w 1274"/>
                  <a:gd name="T51" fmla="*/ 1984 h 2036"/>
                  <a:gd name="T52" fmla="*/ 616 w 1274"/>
                  <a:gd name="T53" fmla="*/ 2036 h 2036"/>
                  <a:gd name="T54" fmla="*/ 611 w 1274"/>
                  <a:gd name="T55" fmla="*/ 1460 h 2036"/>
                  <a:gd name="T56" fmla="*/ 580 w 1274"/>
                  <a:gd name="T57" fmla="*/ 1392 h 2036"/>
                  <a:gd name="T58" fmla="*/ 493 w 1274"/>
                  <a:gd name="T59" fmla="*/ 1292 h 2036"/>
                  <a:gd name="T60" fmla="*/ 325 w 1274"/>
                  <a:gd name="T61" fmla="*/ 1183 h 2036"/>
                  <a:gd name="T62" fmla="*/ 243 w 1274"/>
                  <a:gd name="T63" fmla="*/ 1145 h 2036"/>
                  <a:gd name="T64" fmla="*/ 157 w 1274"/>
                  <a:gd name="T65" fmla="*/ 1102 h 2036"/>
                  <a:gd name="T66" fmla="*/ 57 w 1274"/>
                  <a:gd name="T67" fmla="*/ 1046 h 2036"/>
                  <a:gd name="T68" fmla="*/ 3 w 1274"/>
                  <a:gd name="T69" fmla="*/ 1010 h 2036"/>
                  <a:gd name="T70" fmla="*/ 61 w 1274"/>
                  <a:gd name="T71" fmla="*/ 1038 h 2036"/>
                  <a:gd name="T72" fmla="*/ 171 w 1274"/>
                  <a:gd name="T73" fmla="*/ 1090 h 2036"/>
                  <a:gd name="T74" fmla="*/ 298 w 1274"/>
                  <a:gd name="T75" fmla="*/ 1149 h 2036"/>
                  <a:gd name="T76" fmla="*/ 429 w 1274"/>
                  <a:gd name="T77" fmla="*/ 1209 h 2036"/>
                  <a:gd name="T78" fmla="*/ 537 w 1274"/>
                  <a:gd name="T79" fmla="*/ 1292 h 2036"/>
                  <a:gd name="T80" fmla="*/ 601 w 1274"/>
                  <a:gd name="T81" fmla="*/ 1361 h 2036"/>
                  <a:gd name="T82" fmla="*/ 637 w 1274"/>
                  <a:gd name="T83" fmla="*/ 587 h 2036"/>
                  <a:gd name="T84" fmla="*/ 617 w 1274"/>
                  <a:gd name="T85" fmla="*/ 557 h 2036"/>
                  <a:gd name="T86" fmla="*/ 530 w 1274"/>
                  <a:gd name="T87" fmla="*/ 483 h 2036"/>
                  <a:gd name="T88" fmla="*/ 401 w 1274"/>
                  <a:gd name="T89" fmla="*/ 413 h 2036"/>
                  <a:gd name="T90" fmla="*/ 466 w 1274"/>
                  <a:gd name="T91" fmla="*/ 436 h 2036"/>
                  <a:gd name="T92" fmla="*/ 568 w 1274"/>
                  <a:gd name="T93" fmla="*/ 488 h 2036"/>
                  <a:gd name="T94" fmla="*/ 664 w 1274"/>
                  <a:gd name="T95" fmla="*/ 0 h 20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74" h="2036">
                    <a:moveTo>
                      <a:pt x="664" y="0"/>
                    </a:moveTo>
                    <a:lnTo>
                      <a:pt x="664" y="790"/>
                    </a:lnTo>
                    <a:lnTo>
                      <a:pt x="667" y="789"/>
                    </a:lnTo>
                    <a:lnTo>
                      <a:pt x="674" y="784"/>
                    </a:lnTo>
                    <a:lnTo>
                      <a:pt x="685" y="776"/>
                    </a:lnTo>
                    <a:lnTo>
                      <a:pt x="700" y="766"/>
                    </a:lnTo>
                    <a:lnTo>
                      <a:pt x="719" y="754"/>
                    </a:lnTo>
                    <a:lnTo>
                      <a:pt x="739" y="740"/>
                    </a:lnTo>
                    <a:lnTo>
                      <a:pt x="764" y="725"/>
                    </a:lnTo>
                    <a:lnTo>
                      <a:pt x="789" y="710"/>
                    </a:lnTo>
                    <a:lnTo>
                      <a:pt x="817" y="694"/>
                    </a:lnTo>
                    <a:lnTo>
                      <a:pt x="846" y="679"/>
                    </a:lnTo>
                    <a:lnTo>
                      <a:pt x="875" y="664"/>
                    </a:lnTo>
                    <a:lnTo>
                      <a:pt x="905" y="650"/>
                    </a:lnTo>
                    <a:lnTo>
                      <a:pt x="935" y="638"/>
                    </a:lnTo>
                    <a:lnTo>
                      <a:pt x="965" y="626"/>
                    </a:lnTo>
                    <a:lnTo>
                      <a:pt x="996" y="617"/>
                    </a:lnTo>
                    <a:lnTo>
                      <a:pt x="1021" y="609"/>
                    </a:lnTo>
                    <a:lnTo>
                      <a:pt x="1041" y="603"/>
                    </a:lnTo>
                    <a:lnTo>
                      <a:pt x="1056" y="600"/>
                    </a:lnTo>
                    <a:lnTo>
                      <a:pt x="1067" y="597"/>
                    </a:lnTo>
                    <a:lnTo>
                      <a:pt x="1075" y="596"/>
                    </a:lnTo>
                    <a:lnTo>
                      <a:pt x="1080" y="596"/>
                    </a:lnTo>
                    <a:lnTo>
                      <a:pt x="1082" y="596"/>
                    </a:lnTo>
                    <a:lnTo>
                      <a:pt x="1084" y="597"/>
                    </a:lnTo>
                    <a:lnTo>
                      <a:pt x="1084" y="598"/>
                    </a:lnTo>
                    <a:lnTo>
                      <a:pt x="1084" y="598"/>
                    </a:lnTo>
                    <a:lnTo>
                      <a:pt x="1084" y="600"/>
                    </a:lnTo>
                    <a:lnTo>
                      <a:pt x="1079" y="600"/>
                    </a:lnTo>
                    <a:lnTo>
                      <a:pt x="1069" y="603"/>
                    </a:lnTo>
                    <a:lnTo>
                      <a:pt x="1052" y="607"/>
                    </a:lnTo>
                    <a:lnTo>
                      <a:pt x="1030" y="613"/>
                    </a:lnTo>
                    <a:lnTo>
                      <a:pt x="1005" y="622"/>
                    </a:lnTo>
                    <a:lnTo>
                      <a:pt x="975" y="631"/>
                    </a:lnTo>
                    <a:lnTo>
                      <a:pt x="943" y="643"/>
                    </a:lnTo>
                    <a:lnTo>
                      <a:pt x="907" y="658"/>
                    </a:lnTo>
                    <a:lnTo>
                      <a:pt x="871" y="676"/>
                    </a:lnTo>
                    <a:lnTo>
                      <a:pt x="833" y="695"/>
                    </a:lnTo>
                    <a:lnTo>
                      <a:pt x="796" y="718"/>
                    </a:lnTo>
                    <a:lnTo>
                      <a:pt x="760" y="744"/>
                    </a:lnTo>
                    <a:lnTo>
                      <a:pt x="726" y="773"/>
                    </a:lnTo>
                    <a:lnTo>
                      <a:pt x="693" y="804"/>
                    </a:lnTo>
                    <a:lnTo>
                      <a:pt x="664" y="838"/>
                    </a:lnTo>
                    <a:lnTo>
                      <a:pt x="692" y="1505"/>
                    </a:lnTo>
                    <a:lnTo>
                      <a:pt x="694" y="1504"/>
                    </a:lnTo>
                    <a:lnTo>
                      <a:pt x="702" y="1500"/>
                    </a:lnTo>
                    <a:lnTo>
                      <a:pt x="714" y="1493"/>
                    </a:lnTo>
                    <a:lnTo>
                      <a:pt x="730" y="1485"/>
                    </a:lnTo>
                    <a:lnTo>
                      <a:pt x="750" y="1473"/>
                    </a:lnTo>
                    <a:lnTo>
                      <a:pt x="772" y="1462"/>
                    </a:lnTo>
                    <a:lnTo>
                      <a:pt x="797" y="1448"/>
                    </a:lnTo>
                    <a:lnTo>
                      <a:pt x="824" y="1434"/>
                    </a:lnTo>
                    <a:lnTo>
                      <a:pt x="851" y="1420"/>
                    </a:lnTo>
                    <a:lnTo>
                      <a:pt x="880" y="1405"/>
                    </a:lnTo>
                    <a:lnTo>
                      <a:pt x="910" y="1391"/>
                    </a:lnTo>
                    <a:lnTo>
                      <a:pt x="939" y="1377"/>
                    </a:lnTo>
                    <a:lnTo>
                      <a:pt x="968" y="1366"/>
                    </a:lnTo>
                    <a:lnTo>
                      <a:pt x="995" y="1354"/>
                    </a:lnTo>
                    <a:lnTo>
                      <a:pt x="1022" y="1344"/>
                    </a:lnTo>
                    <a:lnTo>
                      <a:pt x="1050" y="1331"/>
                    </a:lnTo>
                    <a:lnTo>
                      <a:pt x="1079" y="1318"/>
                    </a:lnTo>
                    <a:lnTo>
                      <a:pt x="1108" y="1306"/>
                    </a:lnTo>
                    <a:lnTo>
                      <a:pt x="1137" y="1292"/>
                    </a:lnTo>
                    <a:lnTo>
                      <a:pt x="1164" y="1279"/>
                    </a:lnTo>
                    <a:lnTo>
                      <a:pt x="1190" y="1267"/>
                    </a:lnTo>
                    <a:lnTo>
                      <a:pt x="1213" y="1255"/>
                    </a:lnTo>
                    <a:lnTo>
                      <a:pt x="1234" y="1245"/>
                    </a:lnTo>
                    <a:lnTo>
                      <a:pt x="1250" y="1237"/>
                    </a:lnTo>
                    <a:lnTo>
                      <a:pt x="1264" y="1230"/>
                    </a:lnTo>
                    <a:lnTo>
                      <a:pt x="1272" y="1225"/>
                    </a:lnTo>
                    <a:lnTo>
                      <a:pt x="1274" y="1224"/>
                    </a:lnTo>
                    <a:lnTo>
                      <a:pt x="1272" y="1226"/>
                    </a:lnTo>
                    <a:lnTo>
                      <a:pt x="1265" y="1231"/>
                    </a:lnTo>
                    <a:lnTo>
                      <a:pt x="1252" y="1240"/>
                    </a:lnTo>
                    <a:lnTo>
                      <a:pt x="1235" y="1252"/>
                    </a:lnTo>
                    <a:lnTo>
                      <a:pt x="1213" y="1265"/>
                    </a:lnTo>
                    <a:lnTo>
                      <a:pt x="1185" y="1283"/>
                    </a:lnTo>
                    <a:lnTo>
                      <a:pt x="1152" y="1302"/>
                    </a:lnTo>
                    <a:lnTo>
                      <a:pt x="1114" y="1323"/>
                    </a:lnTo>
                    <a:lnTo>
                      <a:pt x="1070" y="1345"/>
                    </a:lnTo>
                    <a:lnTo>
                      <a:pt x="1021" y="1369"/>
                    </a:lnTo>
                    <a:lnTo>
                      <a:pt x="975" y="1391"/>
                    </a:lnTo>
                    <a:lnTo>
                      <a:pt x="931" y="1412"/>
                    </a:lnTo>
                    <a:lnTo>
                      <a:pt x="890" y="1432"/>
                    </a:lnTo>
                    <a:lnTo>
                      <a:pt x="851" y="1451"/>
                    </a:lnTo>
                    <a:lnTo>
                      <a:pt x="816" y="1472"/>
                    </a:lnTo>
                    <a:lnTo>
                      <a:pt x="784" y="1492"/>
                    </a:lnTo>
                    <a:lnTo>
                      <a:pt x="758" y="1512"/>
                    </a:lnTo>
                    <a:lnTo>
                      <a:pt x="735" y="1535"/>
                    </a:lnTo>
                    <a:lnTo>
                      <a:pt x="717" y="1559"/>
                    </a:lnTo>
                    <a:lnTo>
                      <a:pt x="706" y="1584"/>
                    </a:lnTo>
                    <a:lnTo>
                      <a:pt x="699" y="1612"/>
                    </a:lnTo>
                    <a:lnTo>
                      <a:pt x="697" y="1637"/>
                    </a:lnTo>
                    <a:lnTo>
                      <a:pt x="696" y="1667"/>
                    </a:lnTo>
                    <a:lnTo>
                      <a:pt x="694" y="1700"/>
                    </a:lnTo>
                    <a:lnTo>
                      <a:pt x="694" y="1735"/>
                    </a:lnTo>
                    <a:lnTo>
                      <a:pt x="694" y="1772"/>
                    </a:lnTo>
                    <a:lnTo>
                      <a:pt x="694" y="1809"/>
                    </a:lnTo>
                    <a:lnTo>
                      <a:pt x="696" y="1846"/>
                    </a:lnTo>
                    <a:lnTo>
                      <a:pt x="697" y="1880"/>
                    </a:lnTo>
                    <a:lnTo>
                      <a:pt x="698" y="1913"/>
                    </a:lnTo>
                    <a:lnTo>
                      <a:pt x="698" y="1942"/>
                    </a:lnTo>
                    <a:lnTo>
                      <a:pt x="699" y="1966"/>
                    </a:lnTo>
                    <a:lnTo>
                      <a:pt x="700" y="1984"/>
                    </a:lnTo>
                    <a:lnTo>
                      <a:pt x="700" y="1996"/>
                    </a:lnTo>
                    <a:lnTo>
                      <a:pt x="700" y="2000"/>
                    </a:lnTo>
                    <a:lnTo>
                      <a:pt x="704" y="2036"/>
                    </a:lnTo>
                    <a:lnTo>
                      <a:pt x="616" y="2036"/>
                    </a:lnTo>
                    <a:lnTo>
                      <a:pt x="616" y="1479"/>
                    </a:lnTo>
                    <a:lnTo>
                      <a:pt x="616" y="1477"/>
                    </a:lnTo>
                    <a:lnTo>
                      <a:pt x="615" y="1471"/>
                    </a:lnTo>
                    <a:lnTo>
                      <a:pt x="611" y="1460"/>
                    </a:lnTo>
                    <a:lnTo>
                      <a:pt x="608" y="1448"/>
                    </a:lnTo>
                    <a:lnTo>
                      <a:pt x="601" y="1432"/>
                    </a:lnTo>
                    <a:lnTo>
                      <a:pt x="592" y="1413"/>
                    </a:lnTo>
                    <a:lnTo>
                      <a:pt x="580" y="1392"/>
                    </a:lnTo>
                    <a:lnTo>
                      <a:pt x="564" y="1369"/>
                    </a:lnTo>
                    <a:lnTo>
                      <a:pt x="544" y="1345"/>
                    </a:lnTo>
                    <a:lnTo>
                      <a:pt x="521" y="1318"/>
                    </a:lnTo>
                    <a:lnTo>
                      <a:pt x="493" y="1292"/>
                    </a:lnTo>
                    <a:lnTo>
                      <a:pt x="460" y="1265"/>
                    </a:lnTo>
                    <a:lnTo>
                      <a:pt x="421" y="1238"/>
                    </a:lnTo>
                    <a:lnTo>
                      <a:pt x="376" y="1210"/>
                    </a:lnTo>
                    <a:lnTo>
                      <a:pt x="325" y="1183"/>
                    </a:lnTo>
                    <a:lnTo>
                      <a:pt x="267" y="1157"/>
                    </a:lnTo>
                    <a:lnTo>
                      <a:pt x="264" y="1156"/>
                    </a:lnTo>
                    <a:lnTo>
                      <a:pt x="255" y="1151"/>
                    </a:lnTo>
                    <a:lnTo>
                      <a:pt x="243" y="1145"/>
                    </a:lnTo>
                    <a:lnTo>
                      <a:pt x="225" y="1136"/>
                    </a:lnTo>
                    <a:lnTo>
                      <a:pt x="205" y="1126"/>
                    </a:lnTo>
                    <a:lnTo>
                      <a:pt x="183" y="1114"/>
                    </a:lnTo>
                    <a:lnTo>
                      <a:pt x="157" y="1102"/>
                    </a:lnTo>
                    <a:lnTo>
                      <a:pt x="132" y="1088"/>
                    </a:lnTo>
                    <a:lnTo>
                      <a:pt x="107" y="1074"/>
                    </a:lnTo>
                    <a:lnTo>
                      <a:pt x="81" y="1060"/>
                    </a:lnTo>
                    <a:lnTo>
                      <a:pt x="57" y="1046"/>
                    </a:lnTo>
                    <a:lnTo>
                      <a:pt x="35" y="1032"/>
                    </a:lnTo>
                    <a:lnTo>
                      <a:pt x="15" y="1020"/>
                    </a:lnTo>
                    <a:lnTo>
                      <a:pt x="0" y="1008"/>
                    </a:lnTo>
                    <a:lnTo>
                      <a:pt x="3" y="1010"/>
                    </a:lnTo>
                    <a:lnTo>
                      <a:pt x="11" y="1014"/>
                    </a:lnTo>
                    <a:lnTo>
                      <a:pt x="23" y="1021"/>
                    </a:lnTo>
                    <a:lnTo>
                      <a:pt x="41" y="1029"/>
                    </a:lnTo>
                    <a:lnTo>
                      <a:pt x="61" y="1038"/>
                    </a:lnTo>
                    <a:lnTo>
                      <a:pt x="85" y="1050"/>
                    </a:lnTo>
                    <a:lnTo>
                      <a:pt x="111" y="1062"/>
                    </a:lnTo>
                    <a:lnTo>
                      <a:pt x="140" y="1076"/>
                    </a:lnTo>
                    <a:lnTo>
                      <a:pt x="171" y="1090"/>
                    </a:lnTo>
                    <a:lnTo>
                      <a:pt x="202" y="1105"/>
                    </a:lnTo>
                    <a:lnTo>
                      <a:pt x="235" y="1120"/>
                    </a:lnTo>
                    <a:lnTo>
                      <a:pt x="267" y="1134"/>
                    </a:lnTo>
                    <a:lnTo>
                      <a:pt x="298" y="1149"/>
                    </a:lnTo>
                    <a:lnTo>
                      <a:pt x="329" y="1162"/>
                    </a:lnTo>
                    <a:lnTo>
                      <a:pt x="359" y="1174"/>
                    </a:lnTo>
                    <a:lnTo>
                      <a:pt x="395" y="1190"/>
                    </a:lnTo>
                    <a:lnTo>
                      <a:pt x="429" y="1209"/>
                    </a:lnTo>
                    <a:lnTo>
                      <a:pt x="460" y="1228"/>
                    </a:lnTo>
                    <a:lnTo>
                      <a:pt x="489" y="1250"/>
                    </a:lnTo>
                    <a:lnTo>
                      <a:pt x="515" y="1271"/>
                    </a:lnTo>
                    <a:lnTo>
                      <a:pt x="537" y="1292"/>
                    </a:lnTo>
                    <a:lnTo>
                      <a:pt x="558" y="1313"/>
                    </a:lnTo>
                    <a:lnTo>
                      <a:pt x="575" y="1331"/>
                    </a:lnTo>
                    <a:lnTo>
                      <a:pt x="589" y="1347"/>
                    </a:lnTo>
                    <a:lnTo>
                      <a:pt x="601" y="1361"/>
                    </a:lnTo>
                    <a:lnTo>
                      <a:pt x="609" y="1373"/>
                    </a:lnTo>
                    <a:lnTo>
                      <a:pt x="614" y="1380"/>
                    </a:lnTo>
                    <a:lnTo>
                      <a:pt x="616" y="1382"/>
                    </a:lnTo>
                    <a:lnTo>
                      <a:pt x="637" y="587"/>
                    </a:lnTo>
                    <a:lnTo>
                      <a:pt x="635" y="585"/>
                    </a:lnTo>
                    <a:lnTo>
                      <a:pt x="633" y="579"/>
                    </a:lnTo>
                    <a:lnTo>
                      <a:pt x="626" y="570"/>
                    </a:lnTo>
                    <a:lnTo>
                      <a:pt x="617" y="557"/>
                    </a:lnTo>
                    <a:lnTo>
                      <a:pt x="603" y="542"/>
                    </a:lnTo>
                    <a:lnTo>
                      <a:pt x="585" y="525"/>
                    </a:lnTo>
                    <a:lnTo>
                      <a:pt x="560" y="504"/>
                    </a:lnTo>
                    <a:lnTo>
                      <a:pt x="530" y="483"/>
                    </a:lnTo>
                    <a:lnTo>
                      <a:pt x="493" y="460"/>
                    </a:lnTo>
                    <a:lnTo>
                      <a:pt x="450" y="436"/>
                    </a:lnTo>
                    <a:lnTo>
                      <a:pt x="398" y="411"/>
                    </a:lnTo>
                    <a:lnTo>
                      <a:pt x="401" y="413"/>
                    </a:lnTo>
                    <a:lnTo>
                      <a:pt x="410" y="415"/>
                    </a:lnTo>
                    <a:lnTo>
                      <a:pt x="424" y="421"/>
                    </a:lnTo>
                    <a:lnTo>
                      <a:pt x="444" y="428"/>
                    </a:lnTo>
                    <a:lnTo>
                      <a:pt x="466" y="436"/>
                    </a:lnTo>
                    <a:lnTo>
                      <a:pt x="490" y="446"/>
                    </a:lnTo>
                    <a:lnTo>
                      <a:pt x="515" y="459"/>
                    </a:lnTo>
                    <a:lnTo>
                      <a:pt x="542" y="473"/>
                    </a:lnTo>
                    <a:lnTo>
                      <a:pt x="568" y="488"/>
                    </a:lnTo>
                    <a:lnTo>
                      <a:pt x="594" y="505"/>
                    </a:lnTo>
                    <a:lnTo>
                      <a:pt x="617" y="525"/>
                    </a:lnTo>
                    <a:lnTo>
                      <a:pt x="637" y="544"/>
                    </a:lnTo>
                    <a:lnTo>
                      <a:pt x="664"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sp>
            <p:nvSpPr>
              <p:cNvPr id="864" name="Freeform 48">
                <a:extLst>
                  <a:ext uri="{FF2B5EF4-FFF2-40B4-BE49-F238E27FC236}">
                    <a16:creationId xmlns:a16="http://schemas.microsoft.com/office/drawing/2014/main" id="{DC0C5BB9-67E4-834B-86D5-CACE725D6D75}"/>
                  </a:ext>
                </a:extLst>
              </p:cNvPr>
              <p:cNvSpPr>
                <a:spLocks/>
              </p:cNvSpPr>
              <p:nvPr/>
            </p:nvSpPr>
            <p:spPr bwMode="auto">
              <a:xfrm>
                <a:off x="9852026" y="2866231"/>
                <a:ext cx="368300" cy="230188"/>
              </a:xfrm>
              <a:custGeom>
                <a:avLst/>
                <a:gdLst>
                  <a:gd name="T0" fmla="*/ 150 w 232"/>
                  <a:gd name="T1" fmla="*/ 0 h 145"/>
                  <a:gd name="T2" fmla="*/ 167 w 232"/>
                  <a:gd name="T3" fmla="*/ 3 h 145"/>
                  <a:gd name="T4" fmla="*/ 183 w 232"/>
                  <a:gd name="T5" fmla="*/ 6 h 145"/>
                  <a:gd name="T6" fmla="*/ 197 w 232"/>
                  <a:gd name="T7" fmla="*/ 11 h 145"/>
                  <a:gd name="T8" fmla="*/ 208 w 232"/>
                  <a:gd name="T9" fmla="*/ 17 h 145"/>
                  <a:gd name="T10" fmla="*/ 217 w 232"/>
                  <a:gd name="T11" fmla="*/ 22 h 145"/>
                  <a:gd name="T12" fmla="*/ 224 w 232"/>
                  <a:gd name="T13" fmla="*/ 27 h 145"/>
                  <a:gd name="T14" fmla="*/ 229 w 232"/>
                  <a:gd name="T15" fmla="*/ 30 h 145"/>
                  <a:gd name="T16" fmla="*/ 231 w 232"/>
                  <a:gd name="T17" fmla="*/ 32 h 145"/>
                  <a:gd name="T18" fmla="*/ 232 w 232"/>
                  <a:gd name="T19" fmla="*/ 57 h 145"/>
                  <a:gd name="T20" fmla="*/ 229 w 232"/>
                  <a:gd name="T21" fmla="*/ 78 h 145"/>
                  <a:gd name="T22" fmla="*/ 222 w 232"/>
                  <a:gd name="T23" fmla="*/ 95 h 145"/>
                  <a:gd name="T24" fmla="*/ 210 w 232"/>
                  <a:gd name="T25" fmla="*/ 110 h 145"/>
                  <a:gd name="T26" fmla="*/ 198 w 232"/>
                  <a:gd name="T27" fmla="*/ 122 h 145"/>
                  <a:gd name="T28" fmla="*/ 182 w 232"/>
                  <a:gd name="T29" fmla="*/ 130 h 145"/>
                  <a:gd name="T30" fmla="*/ 163 w 232"/>
                  <a:gd name="T31" fmla="*/ 137 h 145"/>
                  <a:gd name="T32" fmla="*/ 143 w 232"/>
                  <a:gd name="T33" fmla="*/ 141 h 145"/>
                  <a:gd name="T34" fmla="*/ 124 w 232"/>
                  <a:gd name="T35" fmla="*/ 144 h 145"/>
                  <a:gd name="T36" fmla="*/ 104 w 232"/>
                  <a:gd name="T37" fmla="*/ 145 h 145"/>
                  <a:gd name="T38" fmla="*/ 83 w 232"/>
                  <a:gd name="T39" fmla="*/ 145 h 145"/>
                  <a:gd name="T40" fmla="*/ 65 w 232"/>
                  <a:gd name="T41" fmla="*/ 144 h 145"/>
                  <a:gd name="T42" fmla="*/ 48 w 232"/>
                  <a:gd name="T43" fmla="*/ 142 h 145"/>
                  <a:gd name="T44" fmla="*/ 31 w 232"/>
                  <a:gd name="T45" fmla="*/ 140 h 145"/>
                  <a:gd name="T46" fmla="*/ 19 w 232"/>
                  <a:gd name="T47" fmla="*/ 139 h 145"/>
                  <a:gd name="T48" fmla="*/ 8 w 232"/>
                  <a:gd name="T49" fmla="*/ 137 h 145"/>
                  <a:gd name="T50" fmla="*/ 3 w 232"/>
                  <a:gd name="T51" fmla="*/ 135 h 145"/>
                  <a:gd name="T52" fmla="*/ 0 w 232"/>
                  <a:gd name="T53" fmla="*/ 135 h 145"/>
                  <a:gd name="T54" fmla="*/ 18 w 232"/>
                  <a:gd name="T55" fmla="*/ 97 h 145"/>
                  <a:gd name="T56" fmla="*/ 36 w 232"/>
                  <a:gd name="T57" fmla="*/ 67 h 145"/>
                  <a:gd name="T58" fmla="*/ 56 w 232"/>
                  <a:gd name="T59" fmla="*/ 43 h 145"/>
                  <a:gd name="T60" fmla="*/ 75 w 232"/>
                  <a:gd name="T61" fmla="*/ 26 h 145"/>
                  <a:gd name="T62" fmla="*/ 95 w 232"/>
                  <a:gd name="T63" fmla="*/ 13 h 145"/>
                  <a:gd name="T64" fmla="*/ 113 w 232"/>
                  <a:gd name="T65" fmla="*/ 5 h 145"/>
                  <a:gd name="T66" fmla="*/ 133 w 232"/>
                  <a:gd name="T67" fmla="*/ 2 h 145"/>
                  <a:gd name="T68" fmla="*/ 150 w 232"/>
                  <a:gd name="T69"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2" h="145">
                    <a:moveTo>
                      <a:pt x="150" y="0"/>
                    </a:moveTo>
                    <a:lnTo>
                      <a:pt x="167" y="3"/>
                    </a:lnTo>
                    <a:lnTo>
                      <a:pt x="183" y="6"/>
                    </a:lnTo>
                    <a:lnTo>
                      <a:pt x="197" y="11"/>
                    </a:lnTo>
                    <a:lnTo>
                      <a:pt x="208" y="17"/>
                    </a:lnTo>
                    <a:lnTo>
                      <a:pt x="217" y="22"/>
                    </a:lnTo>
                    <a:lnTo>
                      <a:pt x="224" y="27"/>
                    </a:lnTo>
                    <a:lnTo>
                      <a:pt x="229" y="30"/>
                    </a:lnTo>
                    <a:lnTo>
                      <a:pt x="231" y="32"/>
                    </a:lnTo>
                    <a:lnTo>
                      <a:pt x="232" y="57"/>
                    </a:lnTo>
                    <a:lnTo>
                      <a:pt x="229" y="78"/>
                    </a:lnTo>
                    <a:lnTo>
                      <a:pt x="222" y="95"/>
                    </a:lnTo>
                    <a:lnTo>
                      <a:pt x="210" y="110"/>
                    </a:lnTo>
                    <a:lnTo>
                      <a:pt x="198" y="122"/>
                    </a:lnTo>
                    <a:lnTo>
                      <a:pt x="182" y="130"/>
                    </a:lnTo>
                    <a:lnTo>
                      <a:pt x="163" y="137"/>
                    </a:lnTo>
                    <a:lnTo>
                      <a:pt x="143" y="141"/>
                    </a:lnTo>
                    <a:lnTo>
                      <a:pt x="124" y="144"/>
                    </a:lnTo>
                    <a:lnTo>
                      <a:pt x="104" y="145"/>
                    </a:lnTo>
                    <a:lnTo>
                      <a:pt x="83" y="145"/>
                    </a:lnTo>
                    <a:lnTo>
                      <a:pt x="65" y="144"/>
                    </a:lnTo>
                    <a:lnTo>
                      <a:pt x="48" y="142"/>
                    </a:lnTo>
                    <a:lnTo>
                      <a:pt x="31" y="140"/>
                    </a:lnTo>
                    <a:lnTo>
                      <a:pt x="19" y="139"/>
                    </a:lnTo>
                    <a:lnTo>
                      <a:pt x="8" y="137"/>
                    </a:lnTo>
                    <a:lnTo>
                      <a:pt x="3" y="135"/>
                    </a:lnTo>
                    <a:lnTo>
                      <a:pt x="0" y="135"/>
                    </a:lnTo>
                    <a:lnTo>
                      <a:pt x="18" y="97"/>
                    </a:lnTo>
                    <a:lnTo>
                      <a:pt x="36" y="67"/>
                    </a:lnTo>
                    <a:lnTo>
                      <a:pt x="56" y="43"/>
                    </a:lnTo>
                    <a:lnTo>
                      <a:pt x="75" y="26"/>
                    </a:lnTo>
                    <a:lnTo>
                      <a:pt x="95" y="13"/>
                    </a:lnTo>
                    <a:lnTo>
                      <a:pt x="113" y="5"/>
                    </a:lnTo>
                    <a:lnTo>
                      <a:pt x="133" y="2"/>
                    </a:lnTo>
                    <a:lnTo>
                      <a:pt x="15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sp>
            <p:nvSpPr>
              <p:cNvPr id="865" name="Freeform 49">
                <a:extLst>
                  <a:ext uri="{FF2B5EF4-FFF2-40B4-BE49-F238E27FC236}">
                    <a16:creationId xmlns:a16="http://schemas.microsoft.com/office/drawing/2014/main" id="{D81F6451-E80B-D645-A89B-4973F150D622}"/>
                  </a:ext>
                </a:extLst>
              </p:cNvPr>
              <p:cNvSpPr>
                <a:spLocks/>
              </p:cNvSpPr>
              <p:nvPr/>
            </p:nvSpPr>
            <p:spPr bwMode="auto">
              <a:xfrm>
                <a:off x="9853613" y="2866231"/>
                <a:ext cx="360363" cy="211138"/>
              </a:xfrm>
              <a:custGeom>
                <a:avLst/>
                <a:gdLst>
                  <a:gd name="T0" fmla="*/ 146 w 227"/>
                  <a:gd name="T1" fmla="*/ 0 h 133"/>
                  <a:gd name="T2" fmla="*/ 162 w 227"/>
                  <a:gd name="T3" fmla="*/ 2 h 133"/>
                  <a:gd name="T4" fmla="*/ 178 w 227"/>
                  <a:gd name="T5" fmla="*/ 5 h 133"/>
                  <a:gd name="T6" fmla="*/ 191 w 227"/>
                  <a:gd name="T7" fmla="*/ 10 h 133"/>
                  <a:gd name="T8" fmla="*/ 204 w 227"/>
                  <a:gd name="T9" fmla="*/ 15 h 133"/>
                  <a:gd name="T10" fmla="*/ 214 w 227"/>
                  <a:gd name="T11" fmla="*/ 21 h 133"/>
                  <a:gd name="T12" fmla="*/ 221 w 227"/>
                  <a:gd name="T13" fmla="*/ 26 h 133"/>
                  <a:gd name="T14" fmla="*/ 227 w 227"/>
                  <a:gd name="T15" fmla="*/ 29 h 133"/>
                  <a:gd name="T16" fmla="*/ 0 w 227"/>
                  <a:gd name="T17" fmla="*/ 133 h 133"/>
                  <a:gd name="T18" fmla="*/ 18 w 227"/>
                  <a:gd name="T19" fmla="*/ 96 h 133"/>
                  <a:gd name="T20" fmla="*/ 36 w 227"/>
                  <a:gd name="T21" fmla="*/ 67 h 133"/>
                  <a:gd name="T22" fmla="*/ 55 w 227"/>
                  <a:gd name="T23" fmla="*/ 44 h 133"/>
                  <a:gd name="T24" fmla="*/ 73 w 227"/>
                  <a:gd name="T25" fmla="*/ 27 h 133"/>
                  <a:gd name="T26" fmla="*/ 92 w 227"/>
                  <a:gd name="T27" fmla="*/ 14 h 133"/>
                  <a:gd name="T28" fmla="*/ 111 w 227"/>
                  <a:gd name="T29" fmla="*/ 6 h 133"/>
                  <a:gd name="T30" fmla="*/ 129 w 227"/>
                  <a:gd name="T31" fmla="*/ 2 h 133"/>
                  <a:gd name="T32" fmla="*/ 146 w 227"/>
                  <a:gd name="T33"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7" h="133">
                    <a:moveTo>
                      <a:pt x="146" y="0"/>
                    </a:moveTo>
                    <a:lnTo>
                      <a:pt x="162" y="2"/>
                    </a:lnTo>
                    <a:lnTo>
                      <a:pt x="178" y="5"/>
                    </a:lnTo>
                    <a:lnTo>
                      <a:pt x="191" y="10"/>
                    </a:lnTo>
                    <a:lnTo>
                      <a:pt x="204" y="15"/>
                    </a:lnTo>
                    <a:lnTo>
                      <a:pt x="214" y="21"/>
                    </a:lnTo>
                    <a:lnTo>
                      <a:pt x="221" y="26"/>
                    </a:lnTo>
                    <a:lnTo>
                      <a:pt x="227" y="29"/>
                    </a:lnTo>
                    <a:lnTo>
                      <a:pt x="0" y="133"/>
                    </a:lnTo>
                    <a:lnTo>
                      <a:pt x="18" y="96"/>
                    </a:lnTo>
                    <a:lnTo>
                      <a:pt x="36" y="67"/>
                    </a:lnTo>
                    <a:lnTo>
                      <a:pt x="55" y="44"/>
                    </a:lnTo>
                    <a:lnTo>
                      <a:pt x="73" y="27"/>
                    </a:lnTo>
                    <a:lnTo>
                      <a:pt x="92" y="14"/>
                    </a:lnTo>
                    <a:lnTo>
                      <a:pt x="111" y="6"/>
                    </a:lnTo>
                    <a:lnTo>
                      <a:pt x="129" y="2"/>
                    </a:lnTo>
                    <a:lnTo>
                      <a:pt x="146"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sp>
            <p:nvSpPr>
              <p:cNvPr id="866" name="Freeform 50">
                <a:extLst>
                  <a:ext uri="{FF2B5EF4-FFF2-40B4-BE49-F238E27FC236}">
                    <a16:creationId xmlns:a16="http://schemas.microsoft.com/office/drawing/2014/main" id="{6D71EA69-FEDB-E241-B8F6-88C9B33C2321}"/>
                  </a:ext>
                </a:extLst>
              </p:cNvPr>
              <p:cNvSpPr>
                <a:spLocks/>
              </p:cNvSpPr>
              <p:nvPr/>
            </p:nvSpPr>
            <p:spPr bwMode="auto">
              <a:xfrm>
                <a:off x="9647238" y="2634456"/>
                <a:ext cx="325438" cy="195263"/>
              </a:xfrm>
              <a:custGeom>
                <a:avLst/>
                <a:gdLst>
                  <a:gd name="T0" fmla="*/ 104 w 205"/>
                  <a:gd name="T1" fmla="*/ 0 h 123"/>
                  <a:gd name="T2" fmla="*/ 123 w 205"/>
                  <a:gd name="T3" fmla="*/ 1 h 123"/>
                  <a:gd name="T4" fmla="*/ 140 w 205"/>
                  <a:gd name="T5" fmla="*/ 6 h 123"/>
                  <a:gd name="T6" fmla="*/ 155 w 205"/>
                  <a:gd name="T7" fmla="*/ 11 h 123"/>
                  <a:gd name="T8" fmla="*/ 166 w 205"/>
                  <a:gd name="T9" fmla="*/ 19 h 123"/>
                  <a:gd name="T10" fmla="*/ 177 w 205"/>
                  <a:gd name="T11" fmla="*/ 30 h 123"/>
                  <a:gd name="T12" fmla="*/ 185 w 205"/>
                  <a:gd name="T13" fmla="*/ 39 h 123"/>
                  <a:gd name="T14" fmla="*/ 192 w 205"/>
                  <a:gd name="T15" fmla="*/ 49 h 123"/>
                  <a:gd name="T16" fmla="*/ 197 w 205"/>
                  <a:gd name="T17" fmla="*/ 59 h 123"/>
                  <a:gd name="T18" fmla="*/ 201 w 205"/>
                  <a:gd name="T19" fmla="*/ 68 h 123"/>
                  <a:gd name="T20" fmla="*/ 203 w 205"/>
                  <a:gd name="T21" fmla="*/ 75 h 123"/>
                  <a:gd name="T22" fmla="*/ 204 w 205"/>
                  <a:gd name="T23" fmla="*/ 78 h 123"/>
                  <a:gd name="T24" fmla="*/ 205 w 205"/>
                  <a:gd name="T25" fmla="*/ 81 h 123"/>
                  <a:gd name="T26" fmla="*/ 193 w 205"/>
                  <a:gd name="T27" fmla="*/ 99 h 123"/>
                  <a:gd name="T28" fmla="*/ 178 w 205"/>
                  <a:gd name="T29" fmla="*/ 113 h 123"/>
                  <a:gd name="T30" fmla="*/ 163 w 205"/>
                  <a:gd name="T31" fmla="*/ 121 h 123"/>
                  <a:gd name="T32" fmla="*/ 147 w 205"/>
                  <a:gd name="T33" fmla="*/ 123 h 123"/>
                  <a:gd name="T34" fmla="*/ 129 w 205"/>
                  <a:gd name="T35" fmla="*/ 123 h 123"/>
                  <a:gd name="T36" fmla="*/ 112 w 205"/>
                  <a:gd name="T37" fmla="*/ 119 h 123"/>
                  <a:gd name="T38" fmla="*/ 96 w 205"/>
                  <a:gd name="T39" fmla="*/ 112 h 123"/>
                  <a:gd name="T40" fmla="*/ 78 w 205"/>
                  <a:gd name="T41" fmla="*/ 104 h 123"/>
                  <a:gd name="T42" fmla="*/ 62 w 205"/>
                  <a:gd name="T43" fmla="*/ 93 h 123"/>
                  <a:gd name="T44" fmla="*/ 48 w 205"/>
                  <a:gd name="T45" fmla="*/ 82 h 123"/>
                  <a:gd name="T46" fmla="*/ 35 w 205"/>
                  <a:gd name="T47" fmla="*/ 71 h 123"/>
                  <a:gd name="T48" fmla="*/ 23 w 205"/>
                  <a:gd name="T49" fmla="*/ 60 h 123"/>
                  <a:gd name="T50" fmla="*/ 13 w 205"/>
                  <a:gd name="T51" fmla="*/ 51 h 123"/>
                  <a:gd name="T52" fmla="*/ 6 w 205"/>
                  <a:gd name="T53" fmla="*/ 44 h 123"/>
                  <a:gd name="T54" fmla="*/ 1 w 205"/>
                  <a:gd name="T55" fmla="*/ 39 h 123"/>
                  <a:gd name="T56" fmla="*/ 0 w 205"/>
                  <a:gd name="T57" fmla="*/ 37 h 123"/>
                  <a:gd name="T58" fmla="*/ 30 w 205"/>
                  <a:gd name="T59" fmla="*/ 21 h 123"/>
                  <a:gd name="T60" fmla="*/ 58 w 205"/>
                  <a:gd name="T61" fmla="*/ 9 h 123"/>
                  <a:gd name="T62" fmla="*/ 82 w 205"/>
                  <a:gd name="T63" fmla="*/ 2 h 123"/>
                  <a:gd name="T64" fmla="*/ 104 w 205"/>
                  <a:gd name="T65"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5" h="123">
                    <a:moveTo>
                      <a:pt x="104" y="0"/>
                    </a:moveTo>
                    <a:lnTo>
                      <a:pt x="123" y="1"/>
                    </a:lnTo>
                    <a:lnTo>
                      <a:pt x="140" y="6"/>
                    </a:lnTo>
                    <a:lnTo>
                      <a:pt x="155" y="11"/>
                    </a:lnTo>
                    <a:lnTo>
                      <a:pt x="166" y="19"/>
                    </a:lnTo>
                    <a:lnTo>
                      <a:pt x="177" y="30"/>
                    </a:lnTo>
                    <a:lnTo>
                      <a:pt x="185" y="39"/>
                    </a:lnTo>
                    <a:lnTo>
                      <a:pt x="192" y="49"/>
                    </a:lnTo>
                    <a:lnTo>
                      <a:pt x="197" y="59"/>
                    </a:lnTo>
                    <a:lnTo>
                      <a:pt x="201" y="68"/>
                    </a:lnTo>
                    <a:lnTo>
                      <a:pt x="203" y="75"/>
                    </a:lnTo>
                    <a:lnTo>
                      <a:pt x="204" y="78"/>
                    </a:lnTo>
                    <a:lnTo>
                      <a:pt x="205" y="81"/>
                    </a:lnTo>
                    <a:lnTo>
                      <a:pt x="193" y="99"/>
                    </a:lnTo>
                    <a:lnTo>
                      <a:pt x="178" y="113"/>
                    </a:lnTo>
                    <a:lnTo>
                      <a:pt x="163" y="121"/>
                    </a:lnTo>
                    <a:lnTo>
                      <a:pt x="147" y="123"/>
                    </a:lnTo>
                    <a:lnTo>
                      <a:pt x="129" y="123"/>
                    </a:lnTo>
                    <a:lnTo>
                      <a:pt x="112" y="119"/>
                    </a:lnTo>
                    <a:lnTo>
                      <a:pt x="96" y="112"/>
                    </a:lnTo>
                    <a:lnTo>
                      <a:pt x="78" y="104"/>
                    </a:lnTo>
                    <a:lnTo>
                      <a:pt x="62" y="93"/>
                    </a:lnTo>
                    <a:lnTo>
                      <a:pt x="48" y="82"/>
                    </a:lnTo>
                    <a:lnTo>
                      <a:pt x="35" y="71"/>
                    </a:lnTo>
                    <a:lnTo>
                      <a:pt x="23" y="60"/>
                    </a:lnTo>
                    <a:lnTo>
                      <a:pt x="13" y="51"/>
                    </a:lnTo>
                    <a:lnTo>
                      <a:pt x="6" y="44"/>
                    </a:lnTo>
                    <a:lnTo>
                      <a:pt x="1" y="39"/>
                    </a:lnTo>
                    <a:lnTo>
                      <a:pt x="0" y="37"/>
                    </a:lnTo>
                    <a:lnTo>
                      <a:pt x="30" y="21"/>
                    </a:lnTo>
                    <a:lnTo>
                      <a:pt x="58" y="9"/>
                    </a:lnTo>
                    <a:lnTo>
                      <a:pt x="82" y="2"/>
                    </a:lnTo>
                    <a:lnTo>
                      <a:pt x="104"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sp>
            <p:nvSpPr>
              <p:cNvPr id="867" name="Freeform 51">
                <a:extLst>
                  <a:ext uri="{FF2B5EF4-FFF2-40B4-BE49-F238E27FC236}">
                    <a16:creationId xmlns:a16="http://schemas.microsoft.com/office/drawing/2014/main" id="{2A214411-BE6E-C144-A7DB-FEA8DA4FFA44}"/>
                  </a:ext>
                </a:extLst>
              </p:cNvPr>
              <p:cNvSpPr>
                <a:spLocks/>
              </p:cNvSpPr>
              <p:nvPr/>
            </p:nvSpPr>
            <p:spPr bwMode="auto">
              <a:xfrm>
                <a:off x="9648826" y="2634456"/>
                <a:ext cx="322263" cy="122238"/>
              </a:xfrm>
              <a:custGeom>
                <a:avLst/>
                <a:gdLst>
                  <a:gd name="T0" fmla="*/ 102 w 203"/>
                  <a:gd name="T1" fmla="*/ 0 h 77"/>
                  <a:gd name="T2" fmla="*/ 120 w 203"/>
                  <a:gd name="T3" fmla="*/ 1 h 77"/>
                  <a:gd name="T4" fmla="*/ 136 w 203"/>
                  <a:gd name="T5" fmla="*/ 4 h 77"/>
                  <a:gd name="T6" fmla="*/ 151 w 203"/>
                  <a:gd name="T7" fmla="*/ 10 h 77"/>
                  <a:gd name="T8" fmla="*/ 163 w 203"/>
                  <a:gd name="T9" fmla="*/ 18 h 77"/>
                  <a:gd name="T10" fmla="*/ 173 w 203"/>
                  <a:gd name="T11" fmla="*/ 28 h 77"/>
                  <a:gd name="T12" fmla="*/ 182 w 203"/>
                  <a:gd name="T13" fmla="*/ 37 h 77"/>
                  <a:gd name="T14" fmla="*/ 189 w 203"/>
                  <a:gd name="T15" fmla="*/ 47 h 77"/>
                  <a:gd name="T16" fmla="*/ 195 w 203"/>
                  <a:gd name="T17" fmla="*/ 56 h 77"/>
                  <a:gd name="T18" fmla="*/ 199 w 203"/>
                  <a:gd name="T19" fmla="*/ 64 h 77"/>
                  <a:gd name="T20" fmla="*/ 202 w 203"/>
                  <a:gd name="T21" fmla="*/ 73 h 77"/>
                  <a:gd name="T22" fmla="*/ 203 w 203"/>
                  <a:gd name="T23" fmla="*/ 77 h 77"/>
                  <a:gd name="T24" fmla="*/ 0 w 203"/>
                  <a:gd name="T25" fmla="*/ 36 h 77"/>
                  <a:gd name="T26" fmla="*/ 30 w 203"/>
                  <a:gd name="T27" fmla="*/ 19 h 77"/>
                  <a:gd name="T28" fmla="*/ 57 w 203"/>
                  <a:gd name="T29" fmla="*/ 9 h 77"/>
                  <a:gd name="T30" fmla="*/ 80 w 203"/>
                  <a:gd name="T31" fmla="*/ 3 h 77"/>
                  <a:gd name="T32" fmla="*/ 102 w 203"/>
                  <a:gd name="T33"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3" h="77">
                    <a:moveTo>
                      <a:pt x="102" y="0"/>
                    </a:moveTo>
                    <a:lnTo>
                      <a:pt x="120" y="1"/>
                    </a:lnTo>
                    <a:lnTo>
                      <a:pt x="136" y="4"/>
                    </a:lnTo>
                    <a:lnTo>
                      <a:pt x="151" y="10"/>
                    </a:lnTo>
                    <a:lnTo>
                      <a:pt x="163" y="18"/>
                    </a:lnTo>
                    <a:lnTo>
                      <a:pt x="173" y="28"/>
                    </a:lnTo>
                    <a:lnTo>
                      <a:pt x="182" y="37"/>
                    </a:lnTo>
                    <a:lnTo>
                      <a:pt x="189" y="47"/>
                    </a:lnTo>
                    <a:lnTo>
                      <a:pt x="195" y="56"/>
                    </a:lnTo>
                    <a:lnTo>
                      <a:pt x="199" y="64"/>
                    </a:lnTo>
                    <a:lnTo>
                      <a:pt x="202" y="73"/>
                    </a:lnTo>
                    <a:lnTo>
                      <a:pt x="203" y="77"/>
                    </a:lnTo>
                    <a:lnTo>
                      <a:pt x="0" y="36"/>
                    </a:lnTo>
                    <a:lnTo>
                      <a:pt x="30" y="19"/>
                    </a:lnTo>
                    <a:lnTo>
                      <a:pt x="57" y="9"/>
                    </a:lnTo>
                    <a:lnTo>
                      <a:pt x="80" y="3"/>
                    </a:lnTo>
                    <a:lnTo>
                      <a:pt x="102"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sp>
            <p:nvSpPr>
              <p:cNvPr id="868" name="Freeform 52">
                <a:extLst>
                  <a:ext uri="{FF2B5EF4-FFF2-40B4-BE49-F238E27FC236}">
                    <a16:creationId xmlns:a16="http://schemas.microsoft.com/office/drawing/2014/main" id="{E4A63245-4FC7-5645-A62B-6E924AC3DA31}"/>
                  </a:ext>
                </a:extLst>
              </p:cNvPr>
              <p:cNvSpPr>
                <a:spLocks/>
              </p:cNvSpPr>
              <p:nvPr/>
            </p:nvSpPr>
            <p:spPr bwMode="auto">
              <a:xfrm>
                <a:off x="9231313" y="3893343"/>
                <a:ext cx="369888" cy="228600"/>
              </a:xfrm>
              <a:custGeom>
                <a:avLst/>
                <a:gdLst>
                  <a:gd name="T0" fmla="*/ 151 w 233"/>
                  <a:gd name="T1" fmla="*/ 0 h 144"/>
                  <a:gd name="T2" fmla="*/ 167 w 233"/>
                  <a:gd name="T3" fmla="*/ 2 h 144"/>
                  <a:gd name="T4" fmla="*/ 183 w 233"/>
                  <a:gd name="T5" fmla="*/ 5 h 144"/>
                  <a:gd name="T6" fmla="*/ 196 w 233"/>
                  <a:gd name="T7" fmla="*/ 10 h 144"/>
                  <a:gd name="T8" fmla="*/ 209 w 233"/>
                  <a:gd name="T9" fmla="*/ 16 h 144"/>
                  <a:gd name="T10" fmla="*/ 218 w 233"/>
                  <a:gd name="T11" fmla="*/ 22 h 144"/>
                  <a:gd name="T12" fmla="*/ 225 w 233"/>
                  <a:gd name="T13" fmla="*/ 26 h 144"/>
                  <a:gd name="T14" fmla="*/ 230 w 233"/>
                  <a:gd name="T15" fmla="*/ 30 h 144"/>
                  <a:gd name="T16" fmla="*/ 232 w 233"/>
                  <a:gd name="T17" fmla="*/ 31 h 144"/>
                  <a:gd name="T18" fmla="*/ 233 w 233"/>
                  <a:gd name="T19" fmla="*/ 56 h 144"/>
                  <a:gd name="T20" fmla="*/ 230 w 233"/>
                  <a:gd name="T21" fmla="*/ 77 h 144"/>
                  <a:gd name="T22" fmla="*/ 223 w 233"/>
                  <a:gd name="T23" fmla="*/ 94 h 144"/>
                  <a:gd name="T24" fmla="*/ 211 w 233"/>
                  <a:gd name="T25" fmla="*/ 109 h 144"/>
                  <a:gd name="T26" fmla="*/ 197 w 233"/>
                  <a:gd name="T27" fmla="*/ 121 h 144"/>
                  <a:gd name="T28" fmla="*/ 182 w 233"/>
                  <a:gd name="T29" fmla="*/ 129 h 144"/>
                  <a:gd name="T30" fmla="*/ 164 w 233"/>
                  <a:gd name="T31" fmla="*/ 136 h 144"/>
                  <a:gd name="T32" fmla="*/ 144 w 233"/>
                  <a:gd name="T33" fmla="*/ 140 h 144"/>
                  <a:gd name="T34" fmla="*/ 124 w 233"/>
                  <a:gd name="T35" fmla="*/ 143 h 144"/>
                  <a:gd name="T36" fmla="*/ 104 w 233"/>
                  <a:gd name="T37" fmla="*/ 144 h 144"/>
                  <a:gd name="T38" fmla="*/ 84 w 233"/>
                  <a:gd name="T39" fmla="*/ 144 h 144"/>
                  <a:gd name="T40" fmla="*/ 66 w 233"/>
                  <a:gd name="T41" fmla="*/ 143 h 144"/>
                  <a:gd name="T42" fmla="*/ 47 w 233"/>
                  <a:gd name="T43" fmla="*/ 142 h 144"/>
                  <a:gd name="T44" fmla="*/ 32 w 233"/>
                  <a:gd name="T45" fmla="*/ 139 h 144"/>
                  <a:gd name="T46" fmla="*/ 19 w 233"/>
                  <a:gd name="T47" fmla="*/ 138 h 144"/>
                  <a:gd name="T48" fmla="*/ 9 w 233"/>
                  <a:gd name="T49" fmla="*/ 136 h 144"/>
                  <a:gd name="T50" fmla="*/ 2 w 233"/>
                  <a:gd name="T51" fmla="*/ 135 h 144"/>
                  <a:gd name="T52" fmla="*/ 0 w 233"/>
                  <a:gd name="T53" fmla="*/ 135 h 144"/>
                  <a:gd name="T54" fmla="*/ 18 w 233"/>
                  <a:gd name="T55" fmla="*/ 97 h 144"/>
                  <a:gd name="T56" fmla="*/ 37 w 233"/>
                  <a:gd name="T57" fmla="*/ 67 h 144"/>
                  <a:gd name="T58" fmla="*/ 56 w 233"/>
                  <a:gd name="T59" fmla="*/ 42 h 144"/>
                  <a:gd name="T60" fmla="*/ 76 w 233"/>
                  <a:gd name="T61" fmla="*/ 25 h 144"/>
                  <a:gd name="T62" fmla="*/ 96 w 233"/>
                  <a:gd name="T63" fmla="*/ 12 h 144"/>
                  <a:gd name="T64" fmla="*/ 114 w 233"/>
                  <a:gd name="T65" fmla="*/ 4 h 144"/>
                  <a:gd name="T66" fmla="*/ 133 w 233"/>
                  <a:gd name="T67" fmla="*/ 1 h 144"/>
                  <a:gd name="T68" fmla="*/ 151 w 233"/>
                  <a:gd name="T69"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3" h="144">
                    <a:moveTo>
                      <a:pt x="151" y="0"/>
                    </a:moveTo>
                    <a:lnTo>
                      <a:pt x="167" y="2"/>
                    </a:lnTo>
                    <a:lnTo>
                      <a:pt x="183" y="5"/>
                    </a:lnTo>
                    <a:lnTo>
                      <a:pt x="196" y="10"/>
                    </a:lnTo>
                    <a:lnTo>
                      <a:pt x="209" y="16"/>
                    </a:lnTo>
                    <a:lnTo>
                      <a:pt x="218" y="22"/>
                    </a:lnTo>
                    <a:lnTo>
                      <a:pt x="225" y="26"/>
                    </a:lnTo>
                    <a:lnTo>
                      <a:pt x="230" y="30"/>
                    </a:lnTo>
                    <a:lnTo>
                      <a:pt x="232" y="31"/>
                    </a:lnTo>
                    <a:lnTo>
                      <a:pt x="233" y="56"/>
                    </a:lnTo>
                    <a:lnTo>
                      <a:pt x="230" y="77"/>
                    </a:lnTo>
                    <a:lnTo>
                      <a:pt x="223" y="94"/>
                    </a:lnTo>
                    <a:lnTo>
                      <a:pt x="211" y="109"/>
                    </a:lnTo>
                    <a:lnTo>
                      <a:pt x="197" y="121"/>
                    </a:lnTo>
                    <a:lnTo>
                      <a:pt x="182" y="129"/>
                    </a:lnTo>
                    <a:lnTo>
                      <a:pt x="164" y="136"/>
                    </a:lnTo>
                    <a:lnTo>
                      <a:pt x="144" y="140"/>
                    </a:lnTo>
                    <a:lnTo>
                      <a:pt x="124" y="143"/>
                    </a:lnTo>
                    <a:lnTo>
                      <a:pt x="104" y="144"/>
                    </a:lnTo>
                    <a:lnTo>
                      <a:pt x="84" y="144"/>
                    </a:lnTo>
                    <a:lnTo>
                      <a:pt x="66" y="143"/>
                    </a:lnTo>
                    <a:lnTo>
                      <a:pt x="47" y="142"/>
                    </a:lnTo>
                    <a:lnTo>
                      <a:pt x="32" y="139"/>
                    </a:lnTo>
                    <a:lnTo>
                      <a:pt x="19" y="138"/>
                    </a:lnTo>
                    <a:lnTo>
                      <a:pt x="9" y="136"/>
                    </a:lnTo>
                    <a:lnTo>
                      <a:pt x="2" y="135"/>
                    </a:lnTo>
                    <a:lnTo>
                      <a:pt x="0" y="135"/>
                    </a:lnTo>
                    <a:lnTo>
                      <a:pt x="18" y="97"/>
                    </a:lnTo>
                    <a:lnTo>
                      <a:pt x="37" y="67"/>
                    </a:lnTo>
                    <a:lnTo>
                      <a:pt x="56" y="42"/>
                    </a:lnTo>
                    <a:lnTo>
                      <a:pt x="76" y="25"/>
                    </a:lnTo>
                    <a:lnTo>
                      <a:pt x="96" y="12"/>
                    </a:lnTo>
                    <a:lnTo>
                      <a:pt x="114" y="4"/>
                    </a:lnTo>
                    <a:lnTo>
                      <a:pt x="133" y="1"/>
                    </a:lnTo>
                    <a:lnTo>
                      <a:pt x="151"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sp>
            <p:nvSpPr>
              <p:cNvPr id="869" name="Freeform 53">
                <a:extLst>
                  <a:ext uri="{FF2B5EF4-FFF2-40B4-BE49-F238E27FC236}">
                    <a16:creationId xmlns:a16="http://schemas.microsoft.com/office/drawing/2014/main" id="{C2EEBFD4-D856-7A46-A596-2E259A8776D2}"/>
                  </a:ext>
                </a:extLst>
              </p:cNvPr>
              <p:cNvSpPr>
                <a:spLocks/>
              </p:cNvSpPr>
              <p:nvPr/>
            </p:nvSpPr>
            <p:spPr bwMode="auto">
              <a:xfrm>
                <a:off x="9232901" y="3893343"/>
                <a:ext cx="360363" cy="209550"/>
              </a:xfrm>
              <a:custGeom>
                <a:avLst/>
                <a:gdLst>
                  <a:gd name="T0" fmla="*/ 147 w 227"/>
                  <a:gd name="T1" fmla="*/ 0 h 132"/>
                  <a:gd name="T2" fmla="*/ 163 w 227"/>
                  <a:gd name="T3" fmla="*/ 1 h 132"/>
                  <a:gd name="T4" fmla="*/ 179 w 227"/>
                  <a:gd name="T5" fmla="*/ 4 h 132"/>
                  <a:gd name="T6" fmla="*/ 192 w 227"/>
                  <a:gd name="T7" fmla="*/ 9 h 132"/>
                  <a:gd name="T8" fmla="*/ 204 w 227"/>
                  <a:gd name="T9" fmla="*/ 15 h 132"/>
                  <a:gd name="T10" fmla="*/ 214 w 227"/>
                  <a:gd name="T11" fmla="*/ 20 h 132"/>
                  <a:gd name="T12" fmla="*/ 222 w 227"/>
                  <a:gd name="T13" fmla="*/ 25 h 132"/>
                  <a:gd name="T14" fmla="*/ 227 w 227"/>
                  <a:gd name="T15" fmla="*/ 28 h 132"/>
                  <a:gd name="T16" fmla="*/ 0 w 227"/>
                  <a:gd name="T17" fmla="*/ 132 h 132"/>
                  <a:gd name="T18" fmla="*/ 17 w 227"/>
                  <a:gd name="T19" fmla="*/ 95 h 132"/>
                  <a:gd name="T20" fmla="*/ 36 w 227"/>
                  <a:gd name="T21" fmla="*/ 67 h 132"/>
                  <a:gd name="T22" fmla="*/ 54 w 227"/>
                  <a:gd name="T23" fmla="*/ 43 h 132"/>
                  <a:gd name="T24" fmla="*/ 74 w 227"/>
                  <a:gd name="T25" fmla="*/ 26 h 132"/>
                  <a:gd name="T26" fmla="*/ 92 w 227"/>
                  <a:gd name="T27" fmla="*/ 13 h 132"/>
                  <a:gd name="T28" fmla="*/ 111 w 227"/>
                  <a:gd name="T29" fmla="*/ 5 h 132"/>
                  <a:gd name="T30" fmla="*/ 129 w 227"/>
                  <a:gd name="T31" fmla="*/ 1 h 132"/>
                  <a:gd name="T32" fmla="*/ 147 w 227"/>
                  <a:gd name="T3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7" h="132">
                    <a:moveTo>
                      <a:pt x="147" y="0"/>
                    </a:moveTo>
                    <a:lnTo>
                      <a:pt x="163" y="1"/>
                    </a:lnTo>
                    <a:lnTo>
                      <a:pt x="179" y="4"/>
                    </a:lnTo>
                    <a:lnTo>
                      <a:pt x="192" y="9"/>
                    </a:lnTo>
                    <a:lnTo>
                      <a:pt x="204" y="15"/>
                    </a:lnTo>
                    <a:lnTo>
                      <a:pt x="214" y="20"/>
                    </a:lnTo>
                    <a:lnTo>
                      <a:pt x="222" y="25"/>
                    </a:lnTo>
                    <a:lnTo>
                      <a:pt x="227" y="28"/>
                    </a:lnTo>
                    <a:lnTo>
                      <a:pt x="0" y="132"/>
                    </a:lnTo>
                    <a:lnTo>
                      <a:pt x="17" y="95"/>
                    </a:lnTo>
                    <a:lnTo>
                      <a:pt x="36" y="67"/>
                    </a:lnTo>
                    <a:lnTo>
                      <a:pt x="54" y="43"/>
                    </a:lnTo>
                    <a:lnTo>
                      <a:pt x="74" y="26"/>
                    </a:lnTo>
                    <a:lnTo>
                      <a:pt x="92" y="13"/>
                    </a:lnTo>
                    <a:lnTo>
                      <a:pt x="111" y="5"/>
                    </a:lnTo>
                    <a:lnTo>
                      <a:pt x="129" y="1"/>
                    </a:lnTo>
                    <a:lnTo>
                      <a:pt x="147"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sp>
            <p:nvSpPr>
              <p:cNvPr id="870" name="Freeform 54">
                <a:extLst>
                  <a:ext uri="{FF2B5EF4-FFF2-40B4-BE49-F238E27FC236}">
                    <a16:creationId xmlns:a16="http://schemas.microsoft.com/office/drawing/2014/main" id="{79CEA2E3-1E9F-BC4C-8351-889BBF51B9D1}"/>
                  </a:ext>
                </a:extLst>
              </p:cNvPr>
              <p:cNvSpPr>
                <a:spLocks/>
              </p:cNvSpPr>
              <p:nvPr/>
            </p:nvSpPr>
            <p:spPr bwMode="auto">
              <a:xfrm>
                <a:off x="9415463" y="3440906"/>
                <a:ext cx="201613" cy="328613"/>
              </a:xfrm>
              <a:custGeom>
                <a:avLst/>
                <a:gdLst>
                  <a:gd name="T0" fmla="*/ 12 w 127"/>
                  <a:gd name="T1" fmla="*/ 0 h 207"/>
                  <a:gd name="T2" fmla="*/ 47 w 127"/>
                  <a:gd name="T3" fmla="*/ 18 h 207"/>
                  <a:gd name="T4" fmla="*/ 74 w 127"/>
                  <a:gd name="T5" fmla="*/ 37 h 207"/>
                  <a:gd name="T6" fmla="*/ 95 w 127"/>
                  <a:gd name="T7" fmla="*/ 55 h 207"/>
                  <a:gd name="T8" fmla="*/ 110 w 127"/>
                  <a:gd name="T9" fmla="*/ 75 h 207"/>
                  <a:gd name="T10" fmla="*/ 119 w 127"/>
                  <a:gd name="T11" fmla="*/ 93 h 207"/>
                  <a:gd name="T12" fmla="*/ 125 w 127"/>
                  <a:gd name="T13" fmla="*/ 112 h 207"/>
                  <a:gd name="T14" fmla="*/ 127 w 127"/>
                  <a:gd name="T15" fmla="*/ 129 h 207"/>
                  <a:gd name="T16" fmla="*/ 126 w 127"/>
                  <a:gd name="T17" fmla="*/ 145 h 207"/>
                  <a:gd name="T18" fmla="*/ 123 w 127"/>
                  <a:gd name="T19" fmla="*/ 159 h 207"/>
                  <a:gd name="T20" fmla="*/ 117 w 127"/>
                  <a:gd name="T21" fmla="*/ 173 h 207"/>
                  <a:gd name="T22" fmla="*/ 112 w 127"/>
                  <a:gd name="T23" fmla="*/ 184 h 207"/>
                  <a:gd name="T24" fmla="*/ 107 w 127"/>
                  <a:gd name="T25" fmla="*/ 193 h 207"/>
                  <a:gd name="T26" fmla="*/ 101 w 127"/>
                  <a:gd name="T27" fmla="*/ 200 h 207"/>
                  <a:gd name="T28" fmla="*/ 97 w 127"/>
                  <a:gd name="T29" fmla="*/ 205 h 207"/>
                  <a:gd name="T30" fmla="*/ 96 w 127"/>
                  <a:gd name="T31" fmla="*/ 206 h 207"/>
                  <a:gd name="T32" fmla="*/ 73 w 127"/>
                  <a:gd name="T33" fmla="*/ 207 h 207"/>
                  <a:gd name="T34" fmla="*/ 55 w 127"/>
                  <a:gd name="T35" fmla="*/ 203 h 207"/>
                  <a:gd name="T36" fmla="*/ 38 w 127"/>
                  <a:gd name="T37" fmla="*/ 195 h 207"/>
                  <a:gd name="T38" fmla="*/ 26 w 127"/>
                  <a:gd name="T39" fmla="*/ 184 h 207"/>
                  <a:gd name="T40" fmla="*/ 17 w 127"/>
                  <a:gd name="T41" fmla="*/ 170 h 207"/>
                  <a:gd name="T42" fmla="*/ 10 w 127"/>
                  <a:gd name="T43" fmla="*/ 154 h 207"/>
                  <a:gd name="T44" fmla="*/ 5 w 127"/>
                  <a:gd name="T45" fmla="*/ 137 h 207"/>
                  <a:gd name="T46" fmla="*/ 2 w 127"/>
                  <a:gd name="T47" fmla="*/ 118 h 207"/>
                  <a:gd name="T48" fmla="*/ 0 w 127"/>
                  <a:gd name="T49" fmla="*/ 100 h 207"/>
                  <a:gd name="T50" fmla="*/ 0 w 127"/>
                  <a:gd name="T51" fmla="*/ 80 h 207"/>
                  <a:gd name="T52" fmla="*/ 2 w 127"/>
                  <a:gd name="T53" fmla="*/ 63 h 207"/>
                  <a:gd name="T54" fmla="*/ 4 w 127"/>
                  <a:gd name="T55" fmla="*/ 46 h 207"/>
                  <a:gd name="T56" fmla="*/ 6 w 127"/>
                  <a:gd name="T57" fmla="*/ 31 h 207"/>
                  <a:gd name="T58" fmla="*/ 8 w 127"/>
                  <a:gd name="T59" fmla="*/ 18 h 207"/>
                  <a:gd name="T60" fmla="*/ 11 w 127"/>
                  <a:gd name="T61" fmla="*/ 8 h 207"/>
                  <a:gd name="T62" fmla="*/ 12 w 127"/>
                  <a:gd name="T63" fmla="*/ 2 h 207"/>
                  <a:gd name="T64" fmla="*/ 12 w 127"/>
                  <a:gd name="T65"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7" h="207">
                    <a:moveTo>
                      <a:pt x="12" y="0"/>
                    </a:moveTo>
                    <a:lnTo>
                      <a:pt x="47" y="18"/>
                    </a:lnTo>
                    <a:lnTo>
                      <a:pt x="74" y="37"/>
                    </a:lnTo>
                    <a:lnTo>
                      <a:pt x="95" y="55"/>
                    </a:lnTo>
                    <a:lnTo>
                      <a:pt x="110" y="75"/>
                    </a:lnTo>
                    <a:lnTo>
                      <a:pt x="119" y="93"/>
                    </a:lnTo>
                    <a:lnTo>
                      <a:pt x="125" y="112"/>
                    </a:lnTo>
                    <a:lnTo>
                      <a:pt x="127" y="129"/>
                    </a:lnTo>
                    <a:lnTo>
                      <a:pt x="126" y="145"/>
                    </a:lnTo>
                    <a:lnTo>
                      <a:pt x="123" y="159"/>
                    </a:lnTo>
                    <a:lnTo>
                      <a:pt x="117" y="173"/>
                    </a:lnTo>
                    <a:lnTo>
                      <a:pt x="112" y="184"/>
                    </a:lnTo>
                    <a:lnTo>
                      <a:pt x="107" y="193"/>
                    </a:lnTo>
                    <a:lnTo>
                      <a:pt x="101" y="200"/>
                    </a:lnTo>
                    <a:lnTo>
                      <a:pt x="97" y="205"/>
                    </a:lnTo>
                    <a:lnTo>
                      <a:pt x="96" y="206"/>
                    </a:lnTo>
                    <a:lnTo>
                      <a:pt x="73" y="207"/>
                    </a:lnTo>
                    <a:lnTo>
                      <a:pt x="55" y="203"/>
                    </a:lnTo>
                    <a:lnTo>
                      <a:pt x="38" y="195"/>
                    </a:lnTo>
                    <a:lnTo>
                      <a:pt x="26" y="184"/>
                    </a:lnTo>
                    <a:lnTo>
                      <a:pt x="17" y="170"/>
                    </a:lnTo>
                    <a:lnTo>
                      <a:pt x="10" y="154"/>
                    </a:lnTo>
                    <a:lnTo>
                      <a:pt x="5" y="137"/>
                    </a:lnTo>
                    <a:lnTo>
                      <a:pt x="2" y="118"/>
                    </a:lnTo>
                    <a:lnTo>
                      <a:pt x="0" y="100"/>
                    </a:lnTo>
                    <a:lnTo>
                      <a:pt x="0" y="80"/>
                    </a:lnTo>
                    <a:lnTo>
                      <a:pt x="2" y="63"/>
                    </a:lnTo>
                    <a:lnTo>
                      <a:pt x="4" y="46"/>
                    </a:lnTo>
                    <a:lnTo>
                      <a:pt x="6" y="31"/>
                    </a:lnTo>
                    <a:lnTo>
                      <a:pt x="8" y="18"/>
                    </a:lnTo>
                    <a:lnTo>
                      <a:pt x="11" y="8"/>
                    </a:lnTo>
                    <a:lnTo>
                      <a:pt x="12" y="2"/>
                    </a:lnTo>
                    <a:lnTo>
                      <a:pt x="12"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sp>
            <p:nvSpPr>
              <p:cNvPr id="871" name="Freeform 55">
                <a:extLst>
                  <a:ext uri="{FF2B5EF4-FFF2-40B4-BE49-F238E27FC236}">
                    <a16:creationId xmlns:a16="http://schemas.microsoft.com/office/drawing/2014/main" id="{8DDBA610-137C-9B46-A217-952BF17EDFE4}"/>
                  </a:ext>
                </a:extLst>
              </p:cNvPr>
              <p:cNvSpPr>
                <a:spLocks/>
              </p:cNvSpPr>
              <p:nvPr/>
            </p:nvSpPr>
            <p:spPr bwMode="auto">
              <a:xfrm>
                <a:off x="9437688" y="3442493"/>
                <a:ext cx="177800" cy="322263"/>
              </a:xfrm>
              <a:custGeom>
                <a:avLst/>
                <a:gdLst>
                  <a:gd name="T0" fmla="*/ 0 w 112"/>
                  <a:gd name="T1" fmla="*/ 0 h 203"/>
                  <a:gd name="T2" fmla="*/ 34 w 112"/>
                  <a:gd name="T3" fmla="*/ 17 h 203"/>
                  <a:gd name="T4" fmla="*/ 60 w 112"/>
                  <a:gd name="T5" fmla="*/ 36 h 203"/>
                  <a:gd name="T6" fmla="*/ 81 w 112"/>
                  <a:gd name="T7" fmla="*/ 54 h 203"/>
                  <a:gd name="T8" fmla="*/ 95 w 112"/>
                  <a:gd name="T9" fmla="*/ 72 h 203"/>
                  <a:gd name="T10" fmla="*/ 105 w 112"/>
                  <a:gd name="T11" fmla="*/ 91 h 203"/>
                  <a:gd name="T12" fmla="*/ 111 w 112"/>
                  <a:gd name="T13" fmla="*/ 108 h 203"/>
                  <a:gd name="T14" fmla="*/ 112 w 112"/>
                  <a:gd name="T15" fmla="*/ 126 h 203"/>
                  <a:gd name="T16" fmla="*/ 112 w 112"/>
                  <a:gd name="T17" fmla="*/ 142 h 203"/>
                  <a:gd name="T18" fmla="*/ 109 w 112"/>
                  <a:gd name="T19" fmla="*/ 156 h 203"/>
                  <a:gd name="T20" fmla="*/ 104 w 112"/>
                  <a:gd name="T21" fmla="*/ 169 h 203"/>
                  <a:gd name="T22" fmla="*/ 100 w 112"/>
                  <a:gd name="T23" fmla="*/ 181 h 203"/>
                  <a:gd name="T24" fmla="*/ 94 w 112"/>
                  <a:gd name="T25" fmla="*/ 190 h 203"/>
                  <a:gd name="T26" fmla="*/ 88 w 112"/>
                  <a:gd name="T27" fmla="*/ 198 h 203"/>
                  <a:gd name="T28" fmla="*/ 85 w 112"/>
                  <a:gd name="T29" fmla="*/ 203 h 203"/>
                  <a:gd name="T30" fmla="*/ 0 w 112"/>
                  <a:gd name="T31"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2" h="203">
                    <a:moveTo>
                      <a:pt x="0" y="0"/>
                    </a:moveTo>
                    <a:lnTo>
                      <a:pt x="34" y="17"/>
                    </a:lnTo>
                    <a:lnTo>
                      <a:pt x="60" y="36"/>
                    </a:lnTo>
                    <a:lnTo>
                      <a:pt x="81" y="54"/>
                    </a:lnTo>
                    <a:lnTo>
                      <a:pt x="95" y="72"/>
                    </a:lnTo>
                    <a:lnTo>
                      <a:pt x="105" y="91"/>
                    </a:lnTo>
                    <a:lnTo>
                      <a:pt x="111" y="108"/>
                    </a:lnTo>
                    <a:lnTo>
                      <a:pt x="112" y="126"/>
                    </a:lnTo>
                    <a:lnTo>
                      <a:pt x="112" y="142"/>
                    </a:lnTo>
                    <a:lnTo>
                      <a:pt x="109" y="156"/>
                    </a:lnTo>
                    <a:lnTo>
                      <a:pt x="104" y="169"/>
                    </a:lnTo>
                    <a:lnTo>
                      <a:pt x="100" y="181"/>
                    </a:lnTo>
                    <a:lnTo>
                      <a:pt x="94" y="190"/>
                    </a:lnTo>
                    <a:lnTo>
                      <a:pt x="88" y="198"/>
                    </a:lnTo>
                    <a:lnTo>
                      <a:pt x="85" y="203"/>
                    </a:lnTo>
                    <a:lnTo>
                      <a:pt x="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sp>
            <p:nvSpPr>
              <p:cNvPr id="872" name="Freeform 56">
                <a:extLst>
                  <a:ext uri="{FF2B5EF4-FFF2-40B4-BE49-F238E27FC236}">
                    <a16:creationId xmlns:a16="http://schemas.microsoft.com/office/drawing/2014/main" id="{50A42115-472C-F049-98F1-57E72D0880EA}"/>
                  </a:ext>
                </a:extLst>
              </p:cNvPr>
              <p:cNvSpPr>
                <a:spLocks/>
              </p:cNvSpPr>
              <p:nvPr/>
            </p:nvSpPr>
            <p:spPr bwMode="auto">
              <a:xfrm>
                <a:off x="11042651" y="2797968"/>
                <a:ext cx="190500" cy="250825"/>
              </a:xfrm>
              <a:custGeom>
                <a:avLst/>
                <a:gdLst>
                  <a:gd name="T0" fmla="*/ 112 w 120"/>
                  <a:gd name="T1" fmla="*/ 0 h 158"/>
                  <a:gd name="T2" fmla="*/ 118 w 120"/>
                  <a:gd name="T3" fmla="*/ 30 h 158"/>
                  <a:gd name="T4" fmla="*/ 120 w 120"/>
                  <a:gd name="T5" fmla="*/ 55 h 158"/>
                  <a:gd name="T6" fmla="*/ 119 w 120"/>
                  <a:gd name="T7" fmla="*/ 77 h 158"/>
                  <a:gd name="T8" fmla="*/ 114 w 120"/>
                  <a:gd name="T9" fmla="*/ 95 h 158"/>
                  <a:gd name="T10" fmla="*/ 108 w 120"/>
                  <a:gd name="T11" fmla="*/ 110 h 158"/>
                  <a:gd name="T12" fmla="*/ 100 w 120"/>
                  <a:gd name="T13" fmla="*/ 123 h 158"/>
                  <a:gd name="T14" fmla="*/ 92 w 120"/>
                  <a:gd name="T15" fmla="*/ 133 h 158"/>
                  <a:gd name="T16" fmla="*/ 82 w 120"/>
                  <a:gd name="T17" fmla="*/ 142 h 158"/>
                  <a:gd name="T18" fmla="*/ 71 w 120"/>
                  <a:gd name="T19" fmla="*/ 147 h 158"/>
                  <a:gd name="T20" fmla="*/ 61 w 120"/>
                  <a:gd name="T21" fmla="*/ 152 h 158"/>
                  <a:gd name="T22" fmla="*/ 51 w 120"/>
                  <a:gd name="T23" fmla="*/ 154 h 158"/>
                  <a:gd name="T24" fmla="*/ 41 w 120"/>
                  <a:gd name="T25" fmla="*/ 157 h 158"/>
                  <a:gd name="T26" fmla="*/ 33 w 120"/>
                  <a:gd name="T27" fmla="*/ 157 h 158"/>
                  <a:gd name="T28" fmla="*/ 27 w 120"/>
                  <a:gd name="T29" fmla="*/ 158 h 158"/>
                  <a:gd name="T30" fmla="*/ 23 w 120"/>
                  <a:gd name="T31" fmla="*/ 158 h 158"/>
                  <a:gd name="T32" fmla="*/ 22 w 120"/>
                  <a:gd name="T33" fmla="*/ 158 h 158"/>
                  <a:gd name="T34" fmla="*/ 8 w 120"/>
                  <a:gd name="T35" fmla="*/ 139 h 158"/>
                  <a:gd name="T36" fmla="*/ 1 w 120"/>
                  <a:gd name="T37" fmla="*/ 122 h 158"/>
                  <a:gd name="T38" fmla="*/ 0 w 120"/>
                  <a:gd name="T39" fmla="*/ 106 h 158"/>
                  <a:gd name="T40" fmla="*/ 4 w 120"/>
                  <a:gd name="T41" fmla="*/ 90 h 158"/>
                  <a:gd name="T42" fmla="*/ 12 w 120"/>
                  <a:gd name="T43" fmla="*/ 75 h 158"/>
                  <a:gd name="T44" fmla="*/ 23 w 120"/>
                  <a:gd name="T45" fmla="*/ 61 h 158"/>
                  <a:gd name="T46" fmla="*/ 37 w 120"/>
                  <a:gd name="T47" fmla="*/ 47 h 158"/>
                  <a:gd name="T48" fmla="*/ 51 w 120"/>
                  <a:gd name="T49" fmla="*/ 35 h 158"/>
                  <a:gd name="T50" fmla="*/ 66 w 120"/>
                  <a:gd name="T51" fmla="*/ 25 h 158"/>
                  <a:gd name="T52" fmla="*/ 79 w 120"/>
                  <a:gd name="T53" fmla="*/ 17 h 158"/>
                  <a:gd name="T54" fmla="*/ 92 w 120"/>
                  <a:gd name="T55" fmla="*/ 9 h 158"/>
                  <a:gd name="T56" fmla="*/ 103 w 120"/>
                  <a:gd name="T57" fmla="*/ 4 h 158"/>
                  <a:gd name="T58" fmla="*/ 109 w 120"/>
                  <a:gd name="T59" fmla="*/ 1 h 158"/>
                  <a:gd name="T60" fmla="*/ 112 w 120"/>
                  <a:gd name="T61"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0" h="158">
                    <a:moveTo>
                      <a:pt x="112" y="0"/>
                    </a:moveTo>
                    <a:lnTo>
                      <a:pt x="118" y="30"/>
                    </a:lnTo>
                    <a:lnTo>
                      <a:pt x="120" y="55"/>
                    </a:lnTo>
                    <a:lnTo>
                      <a:pt x="119" y="77"/>
                    </a:lnTo>
                    <a:lnTo>
                      <a:pt x="114" y="95"/>
                    </a:lnTo>
                    <a:lnTo>
                      <a:pt x="108" y="110"/>
                    </a:lnTo>
                    <a:lnTo>
                      <a:pt x="100" y="123"/>
                    </a:lnTo>
                    <a:lnTo>
                      <a:pt x="92" y="133"/>
                    </a:lnTo>
                    <a:lnTo>
                      <a:pt x="82" y="142"/>
                    </a:lnTo>
                    <a:lnTo>
                      <a:pt x="71" y="147"/>
                    </a:lnTo>
                    <a:lnTo>
                      <a:pt x="61" y="152"/>
                    </a:lnTo>
                    <a:lnTo>
                      <a:pt x="51" y="154"/>
                    </a:lnTo>
                    <a:lnTo>
                      <a:pt x="41" y="157"/>
                    </a:lnTo>
                    <a:lnTo>
                      <a:pt x="33" y="157"/>
                    </a:lnTo>
                    <a:lnTo>
                      <a:pt x="27" y="158"/>
                    </a:lnTo>
                    <a:lnTo>
                      <a:pt x="23" y="158"/>
                    </a:lnTo>
                    <a:lnTo>
                      <a:pt x="22" y="158"/>
                    </a:lnTo>
                    <a:lnTo>
                      <a:pt x="8" y="139"/>
                    </a:lnTo>
                    <a:lnTo>
                      <a:pt x="1" y="122"/>
                    </a:lnTo>
                    <a:lnTo>
                      <a:pt x="0" y="106"/>
                    </a:lnTo>
                    <a:lnTo>
                      <a:pt x="4" y="90"/>
                    </a:lnTo>
                    <a:lnTo>
                      <a:pt x="12" y="75"/>
                    </a:lnTo>
                    <a:lnTo>
                      <a:pt x="23" y="61"/>
                    </a:lnTo>
                    <a:lnTo>
                      <a:pt x="37" y="47"/>
                    </a:lnTo>
                    <a:lnTo>
                      <a:pt x="51" y="35"/>
                    </a:lnTo>
                    <a:lnTo>
                      <a:pt x="66" y="25"/>
                    </a:lnTo>
                    <a:lnTo>
                      <a:pt x="79" y="17"/>
                    </a:lnTo>
                    <a:lnTo>
                      <a:pt x="92" y="9"/>
                    </a:lnTo>
                    <a:lnTo>
                      <a:pt x="103" y="4"/>
                    </a:lnTo>
                    <a:lnTo>
                      <a:pt x="109" y="1"/>
                    </a:lnTo>
                    <a:lnTo>
                      <a:pt x="112"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sp>
            <p:nvSpPr>
              <p:cNvPr id="873" name="Freeform 57">
                <a:extLst>
                  <a:ext uri="{FF2B5EF4-FFF2-40B4-BE49-F238E27FC236}">
                    <a16:creationId xmlns:a16="http://schemas.microsoft.com/office/drawing/2014/main" id="{5F37DD79-2904-7143-BCEC-038FFC6117E1}"/>
                  </a:ext>
                </a:extLst>
              </p:cNvPr>
              <p:cNvSpPr>
                <a:spLocks/>
              </p:cNvSpPr>
              <p:nvPr/>
            </p:nvSpPr>
            <p:spPr bwMode="auto">
              <a:xfrm>
                <a:off x="11080751" y="2801143"/>
                <a:ext cx="152400" cy="247650"/>
              </a:xfrm>
              <a:custGeom>
                <a:avLst/>
                <a:gdLst>
                  <a:gd name="T0" fmla="*/ 89 w 96"/>
                  <a:gd name="T1" fmla="*/ 0 h 156"/>
                  <a:gd name="T2" fmla="*/ 94 w 96"/>
                  <a:gd name="T3" fmla="*/ 30 h 156"/>
                  <a:gd name="T4" fmla="*/ 96 w 96"/>
                  <a:gd name="T5" fmla="*/ 56 h 156"/>
                  <a:gd name="T6" fmla="*/ 94 w 96"/>
                  <a:gd name="T7" fmla="*/ 78 h 156"/>
                  <a:gd name="T8" fmla="*/ 89 w 96"/>
                  <a:gd name="T9" fmla="*/ 97 h 156"/>
                  <a:gd name="T10" fmla="*/ 83 w 96"/>
                  <a:gd name="T11" fmla="*/ 112 h 156"/>
                  <a:gd name="T12" fmla="*/ 74 w 96"/>
                  <a:gd name="T13" fmla="*/ 125 h 156"/>
                  <a:gd name="T14" fmla="*/ 65 w 96"/>
                  <a:gd name="T15" fmla="*/ 134 h 156"/>
                  <a:gd name="T16" fmla="*/ 54 w 96"/>
                  <a:gd name="T17" fmla="*/ 142 h 156"/>
                  <a:gd name="T18" fmla="*/ 43 w 96"/>
                  <a:gd name="T19" fmla="*/ 148 h 156"/>
                  <a:gd name="T20" fmla="*/ 32 w 96"/>
                  <a:gd name="T21" fmla="*/ 151 h 156"/>
                  <a:gd name="T22" fmla="*/ 22 w 96"/>
                  <a:gd name="T23" fmla="*/ 153 h 156"/>
                  <a:gd name="T24" fmla="*/ 13 w 96"/>
                  <a:gd name="T25" fmla="*/ 155 h 156"/>
                  <a:gd name="T26" fmla="*/ 6 w 96"/>
                  <a:gd name="T27" fmla="*/ 156 h 156"/>
                  <a:gd name="T28" fmla="*/ 0 w 96"/>
                  <a:gd name="T29" fmla="*/ 156 h 156"/>
                  <a:gd name="T30" fmla="*/ 89 w 96"/>
                  <a:gd name="T31"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6" h="156">
                    <a:moveTo>
                      <a:pt x="89" y="0"/>
                    </a:moveTo>
                    <a:lnTo>
                      <a:pt x="94" y="30"/>
                    </a:lnTo>
                    <a:lnTo>
                      <a:pt x="96" y="56"/>
                    </a:lnTo>
                    <a:lnTo>
                      <a:pt x="94" y="78"/>
                    </a:lnTo>
                    <a:lnTo>
                      <a:pt x="89" y="97"/>
                    </a:lnTo>
                    <a:lnTo>
                      <a:pt x="83" y="112"/>
                    </a:lnTo>
                    <a:lnTo>
                      <a:pt x="74" y="125"/>
                    </a:lnTo>
                    <a:lnTo>
                      <a:pt x="65" y="134"/>
                    </a:lnTo>
                    <a:lnTo>
                      <a:pt x="54" y="142"/>
                    </a:lnTo>
                    <a:lnTo>
                      <a:pt x="43" y="148"/>
                    </a:lnTo>
                    <a:lnTo>
                      <a:pt x="32" y="151"/>
                    </a:lnTo>
                    <a:lnTo>
                      <a:pt x="22" y="153"/>
                    </a:lnTo>
                    <a:lnTo>
                      <a:pt x="13" y="155"/>
                    </a:lnTo>
                    <a:lnTo>
                      <a:pt x="6" y="156"/>
                    </a:lnTo>
                    <a:lnTo>
                      <a:pt x="0" y="156"/>
                    </a:lnTo>
                    <a:lnTo>
                      <a:pt x="89"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sp>
            <p:nvSpPr>
              <p:cNvPr id="874" name="Freeform 58">
                <a:extLst>
                  <a:ext uri="{FF2B5EF4-FFF2-40B4-BE49-F238E27FC236}">
                    <a16:creationId xmlns:a16="http://schemas.microsoft.com/office/drawing/2014/main" id="{B515395A-9FE4-1A4C-9F35-122EC8083D9B}"/>
                  </a:ext>
                </a:extLst>
              </p:cNvPr>
              <p:cNvSpPr>
                <a:spLocks/>
              </p:cNvSpPr>
              <p:nvPr/>
            </p:nvSpPr>
            <p:spPr bwMode="auto">
              <a:xfrm>
                <a:off x="9710738" y="4104481"/>
                <a:ext cx="352425" cy="395288"/>
              </a:xfrm>
              <a:custGeom>
                <a:avLst/>
                <a:gdLst>
                  <a:gd name="T0" fmla="*/ 162 w 222"/>
                  <a:gd name="T1" fmla="*/ 0 h 249"/>
                  <a:gd name="T2" fmla="*/ 174 w 222"/>
                  <a:gd name="T3" fmla="*/ 0 h 249"/>
                  <a:gd name="T4" fmla="*/ 183 w 222"/>
                  <a:gd name="T5" fmla="*/ 2 h 249"/>
                  <a:gd name="T6" fmla="*/ 190 w 222"/>
                  <a:gd name="T7" fmla="*/ 3 h 249"/>
                  <a:gd name="T8" fmla="*/ 194 w 222"/>
                  <a:gd name="T9" fmla="*/ 3 h 249"/>
                  <a:gd name="T10" fmla="*/ 195 w 222"/>
                  <a:gd name="T11" fmla="*/ 4 h 249"/>
                  <a:gd name="T12" fmla="*/ 210 w 222"/>
                  <a:gd name="T13" fmla="*/ 28 h 249"/>
                  <a:gd name="T14" fmla="*/ 220 w 222"/>
                  <a:gd name="T15" fmla="*/ 52 h 249"/>
                  <a:gd name="T16" fmla="*/ 222 w 222"/>
                  <a:gd name="T17" fmla="*/ 74 h 249"/>
                  <a:gd name="T18" fmla="*/ 220 w 222"/>
                  <a:gd name="T19" fmla="*/ 95 h 249"/>
                  <a:gd name="T20" fmla="*/ 213 w 222"/>
                  <a:gd name="T21" fmla="*/ 115 h 249"/>
                  <a:gd name="T22" fmla="*/ 202 w 222"/>
                  <a:gd name="T23" fmla="*/ 133 h 249"/>
                  <a:gd name="T24" fmla="*/ 189 w 222"/>
                  <a:gd name="T25" fmla="*/ 150 h 249"/>
                  <a:gd name="T26" fmla="*/ 171 w 222"/>
                  <a:gd name="T27" fmla="*/ 167 h 249"/>
                  <a:gd name="T28" fmla="*/ 153 w 222"/>
                  <a:gd name="T29" fmla="*/ 180 h 249"/>
                  <a:gd name="T30" fmla="*/ 133 w 222"/>
                  <a:gd name="T31" fmla="*/ 193 h 249"/>
                  <a:gd name="T32" fmla="*/ 112 w 222"/>
                  <a:gd name="T33" fmla="*/ 205 h 249"/>
                  <a:gd name="T34" fmla="*/ 92 w 222"/>
                  <a:gd name="T35" fmla="*/ 215 h 249"/>
                  <a:gd name="T36" fmla="*/ 72 w 222"/>
                  <a:gd name="T37" fmla="*/ 224 h 249"/>
                  <a:gd name="T38" fmla="*/ 53 w 222"/>
                  <a:gd name="T39" fmla="*/ 231 h 249"/>
                  <a:gd name="T40" fmla="*/ 37 w 222"/>
                  <a:gd name="T41" fmla="*/ 238 h 249"/>
                  <a:gd name="T42" fmla="*/ 22 w 222"/>
                  <a:gd name="T43" fmla="*/ 243 h 249"/>
                  <a:gd name="T44" fmla="*/ 12 w 222"/>
                  <a:gd name="T45" fmla="*/ 246 h 249"/>
                  <a:gd name="T46" fmla="*/ 5 w 222"/>
                  <a:gd name="T47" fmla="*/ 249 h 249"/>
                  <a:gd name="T48" fmla="*/ 3 w 222"/>
                  <a:gd name="T49" fmla="*/ 249 h 249"/>
                  <a:gd name="T50" fmla="*/ 0 w 222"/>
                  <a:gd name="T51" fmla="*/ 207 h 249"/>
                  <a:gd name="T52" fmla="*/ 1 w 222"/>
                  <a:gd name="T53" fmla="*/ 170 h 249"/>
                  <a:gd name="T54" fmla="*/ 6 w 222"/>
                  <a:gd name="T55" fmla="*/ 138 h 249"/>
                  <a:gd name="T56" fmla="*/ 13 w 222"/>
                  <a:gd name="T57" fmla="*/ 110 h 249"/>
                  <a:gd name="T58" fmla="*/ 22 w 222"/>
                  <a:gd name="T59" fmla="*/ 86 h 249"/>
                  <a:gd name="T60" fmla="*/ 34 w 222"/>
                  <a:gd name="T61" fmla="*/ 66 h 249"/>
                  <a:gd name="T62" fmla="*/ 45 w 222"/>
                  <a:gd name="T63" fmla="*/ 49 h 249"/>
                  <a:gd name="T64" fmla="*/ 60 w 222"/>
                  <a:gd name="T65" fmla="*/ 35 h 249"/>
                  <a:gd name="T66" fmla="*/ 74 w 222"/>
                  <a:gd name="T67" fmla="*/ 24 h 249"/>
                  <a:gd name="T68" fmla="*/ 90 w 222"/>
                  <a:gd name="T69" fmla="*/ 15 h 249"/>
                  <a:gd name="T70" fmla="*/ 105 w 222"/>
                  <a:gd name="T71" fmla="*/ 10 h 249"/>
                  <a:gd name="T72" fmla="*/ 120 w 222"/>
                  <a:gd name="T73" fmla="*/ 5 h 249"/>
                  <a:gd name="T74" fmla="*/ 135 w 222"/>
                  <a:gd name="T75" fmla="*/ 3 h 249"/>
                  <a:gd name="T76" fmla="*/ 149 w 222"/>
                  <a:gd name="T77" fmla="*/ 0 h 249"/>
                  <a:gd name="T78" fmla="*/ 162 w 222"/>
                  <a:gd name="T79"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22" h="249">
                    <a:moveTo>
                      <a:pt x="162" y="0"/>
                    </a:moveTo>
                    <a:lnTo>
                      <a:pt x="174" y="0"/>
                    </a:lnTo>
                    <a:lnTo>
                      <a:pt x="183" y="2"/>
                    </a:lnTo>
                    <a:lnTo>
                      <a:pt x="190" y="3"/>
                    </a:lnTo>
                    <a:lnTo>
                      <a:pt x="194" y="3"/>
                    </a:lnTo>
                    <a:lnTo>
                      <a:pt x="195" y="4"/>
                    </a:lnTo>
                    <a:lnTo>
                      <a:pt x="210" y="28"/>
                    </a:lnTo>
                    <a:lnTo>
                      <a:pt x="220" y="52"/>
                    </a:lnTo>
                    <a:lnTo>
                      <a:pt x="222" y="74"/>
                    </a:lnTo>
                    <a:lnTo>
                      <a:pt x="220" y="95"/>
                    </a:lnTo>
                    <a:lnTo>
                      <a:pt x="213" y="115"/>
                    </a:lnTo>
                    <a:lnTo>
                      <a:pt x="202" y="133"/>
                    </a:lnTo>
                    <a:lnTo>
                      <a:pt x="189" y="150"/>
                    </a:lnTo>
                    <a:lnTo>
                      <a:pt x="171" y="167"/>
                    </a:lnTo>
                    <a:lnTo>
                      <a:pt x="153" y="180"/>
                    </a:lnTo>
                    <a:lnTo>
                      <a:pt x="133" y="193"/>
                    </a:lnTo>
                    <a:lnTo>
                      <a:pt x="112" y="205"/>
                    </a:lnTo>
                    <a:lnTo>
                      <a:pt x="92" y="215"/>
                    </a:lnTo>
                    <a:lnTo>
                      <a:pt x="72" y="224"/>
                    </a:lnTo>
                    <a:lnTo>
                      <a:pt x="53" y="231"/>
                    </a:lnTo>
                    <a:lnTo>
                      <a:pt x="37" y="238"/>
                    </a:lnTo>
                    <a:lnTo>
                      <a:pt x="22" y="243"/>
                    </a:lnTo>
                    <a:lnTo>
                      <a:pt x="12" y="246"/>
                    </a:lnTo>
                    <a:lnTo>
                      <a:pt x="5" y="249"/>
                    </a:lnTo>
                    <a:lnTo>
                      <a:pt x="3" y="249"/>
                    </a:lnTo>
                    <a:lnTo>
                      <a:pt x="0" y="207"/>
                    </a:lnTo>
                    <a:lnTo>
                      <a:pt x="1" y="170"/>
                    </a:lnTo>
                    <a:lnTo>
                      <a:pt x="6" y="138"/>
                    </a:lnTo>
                    <a:lnTo>
                      <a:pt x="13" y="110"/>
                    </a:lnTo>
                    <a:lnTo>
                      <a:pt x="22" y="86"/>
                    </a:lnTo>
                    <a:lnTo>
                      <a:pt x="34" y="66"/>
                    </a:lnTo>
                    <a:lnTo>
                      <a:pt x="45" y="49"/>
                    </a:lnTo>
                    <a:lnTo>
                      <a:pt x="60" y="35"/>
                    </a:lnTo>
                    <a:lnTo>
                      <a:pt x="74" y="24"/>
                    </a:lnTo>
                    <a:lnTo>
                      <a:pt x="90" y="15"/>
                    </a:lnTo>
                    <a:lnTo>
                      <a:pt x="105" y="10"/>
                    </a:lnTo>
                    <a:lnTo>
                      <a:pt x="120" y="5"/>
                    </a:lnTo>
                    <a:lnTo>
                      <a:pt x="135" y="3"/>
                    </a:lnTo>
                    <a:lnTo>
                      <a:pt x="149" y="0"/>
                    </a:lnTo>
                    <a:lnTo>
                      <a:pt x="162"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sp>
            <p:nvSpPr>
              <p:cNvPr id="875" name="Freeform 59">
                <a:extLst>
                  <a:ext uri="{FF2B5EF4-FFF2-40B4-BE49-F238E27FC236}">
                    <a16:creationId xmlns:a16="http://schemas.microsoft.com/office/drawing/2014/main" id="{8E7D311B-66A7-B54D-8038-0B655DC34FDA}"/>
                  </a:ext>
                </a:extLst>
              </p:cNvPr>
              <p:cNvSpPr>
                <a:spLocks/>
              </p:cNvSpPr>
              <p:nvPr/>
            </p:nvSpPr>
            <p:spPr bwMode="auto">
              <a:xfrm>
                <a:off x="9710738" y="4104481"/>
                <a:ext cx="303213" cy="388938"/>
              </a:xfrm>
              <a:custGeom>
                <a:avLst/>
                <a:gdLst>
                  <a:gd name="T0" fmla="*/ 164 w 191"/>
                  <a:gd name="T1" fmla="*/ 0 h 245"/>
                  <a:gd name="T2" fmla="*/ 176 w 191"/>
                  <a:gd name="T3" fmla="*/ 0 h 245"/>
                  <a:gd name="T4" fmla="*/ 185 w 191"/>
                  <a:gd name="T5" fmla="*/ 2 h 245"/>
                  <a:gd name="T6" fmla="*/ 191 w 191"/>
                  <a:gd name="T7" fmla="*/ 3 h 245"/>
                  <a:gd name="T8" fmla="*/ 3 w 191"/>
                  <a:gd name="T9" fmla="*/ 245 h 245"/>
                  <a:gd name="T10" fmla="*/ 0 w 191"/>
                  <a:gd name="T11" fmla="*/ 204 h 245"/>
                  <a:gd name="T12" fmla="*/ 3 w 191"/>
                  <a:gd name="T13" fmla="*/ 167 h 245"/>
                  <a:gd name="T14" fmla="*/ 7 w 191"/>
                  <a:gd name="T15" fmla="*/ 134 h 245"/>
                  <a:gd name="T16" fmla="*/ 14 w 191"/>
                  <a:gd name="T17" fmla="*/ 107 h 245"/>
                  <a:gd name="T18" fmla="*/ 23 w 191"/>
                  <a:gd name="T19" fmla="*/ 84 h 245"/>
                  <a:gd name="T20" fmla="*/ 35 w 191"/>
                  <a:gd name="T21" fmla="*/ 63 h 245"/>
                  <a:gd name="T22" fmla="*/ 48 w 191"/>
                  <a:gd name="T23" fmla="*/ 47 h 245"/>
                  <a:gd name="T24" fmla="*/ 63 w 191"/>
                  <a:gd name="T25" fmla="*/ 33 h 245"/>
                  <a:gd name="T26" fmla="*/ 78 w 191"/>
                  <a:gd name="T27" fmla="*/ 22 h 245"/>
                  <a:gd name="T28" fmla="*/ 93 w 191"/>
                  <a:gd name="T29" fmla="*/ 14 h 245"/>
                  <a:gd name="T30" fmla="*/ 108 w 191"/>
                  <a:gd name="T31" fmla="*/ 9 h 245"/>
                  <a:gd name="T32" fmla="*/ 124 w 191"/>
                  <a:gd name="T33" fmla="*/ 4 h 245"/>
                  <a:gd name="T34" fmla="*/ 139 w 191"/>
                  <a:gd name="T35" fmla="*/ 2 h 245"/>
                  <a:gd name="T36" fmla="*/ 153 w 191"/>
                  <a:gd name="T37" fmla="*/ 0 h 245"/>
                  <a:gd name="T38" fmla="*/ 164 w 191"/>
                  <a:gd name="T39"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1" h="245">
                    <a:moveTo>
                      <a:pt x="164" y="0"/>
                    </a:moveTo>
                    <a:lnTo>
                      <a:pt x="176" y="0"/>
                    </a:lnTo>
                    <a:lnTo>
                      <a:pt x="185" y="2"/>
                    </a:lnTo>
                    <a:lnTo>
                      <a:pt x="191" y="3"/>
                    </a:lnTo>
                    <a:lnTo>
                      <a:pt x="3" y="245"/>
                    </a:lnTo>
                    <a:lnTo>
                      <a:pt x="0" y="204"/>
                    </a:lnTo>
                    <a:lnTo>
                      <a:pt x="3" y="167"/>
                    </a:lnTo>
                    <a:lnTo>
                      <a:pt x="7" y="134"/>
                    </a:lnTo>
                    <a:lnTo>
                      <a:pt x="14" y="107"/>
                    </a:lnTo>
                    <a:lnTo>
                      <a:pt x="23" y="84"/>
                    </a:lnTo>
                    <a:lnTo>
                      <a:pt x="35" y="63"/>
                    </a:lnTo>
                    <a:lnTo>
                      <a:pt x="48" y="47"/>
                    </a:lnTo>
                    <a:lnTo>
                      <a:pt x="63" y="33"/>
                    </a:lnTo>
                    <a:lnTo>
                      <a:pt x="78" y="22"/>
                    </a:lnTo>
                    <a:lnTo>
                      <a:pt x="93" y="14"/>
                    </a:lnTo>
                    <a:lnTo>
                      <a:pt x="108" y="9"/>
                    </a:lnTo>
                    <a:lnTo>
                      <a:pt x="124" y="4"/>
                    </a:lnTo>
                    <a:lnTo>
                      <a:pt x="139" y="2"/>
                    </a:lnTo>
                    <a:lnTo>
                      <a:pt x="153" y="0"/>
                    </a:lnTo>
                    <a:lnTo>
                      <a:pt x="164"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sp>
            <p:nvSpPr>
              <p:cNvPr id="876" name="Freeform 60">
                <a:extLst>
                  <a:ext uri="{FF2B5EF4-FFF2-40B4-BE49-F238E27FC236}">
                    <a16:creationId xmlns:a16="http://schemas.microsoft.com/office/drawing/2014/main" id="{76947DEF-865E-9F47-B4D6-50A3C598AF80}"/>
                  </a:ext>
                </a:extLst>
              </p:cNvPr>
              <p:cNvSpPr>
                <a:spLocks/>
              </p:cNvSpPr>
              <p:nvPr/>
            </p:nvSpPr>
            <p:spPr bwMode="auto">
              <a:xfrm>
                <a:off x="9726613" y="3399631"/>
                <a:ext cx="273050" cy="493713"/>
              </a:xfrm>
              <a:custGeom>
                <a:avLst/>
                <a:gdLst>
                  <a:gd name="T0" fmla="*/ 61 w 172"/>
                  <a:gd name="T1" fmla="*/ 0 h 311"/>
                  <a:gd name="T2" fmla="*/ 95 w 172"/>
                  <a:gd name="T3" fmla="*/ 31 h 311"/>
                  <a:gd name="T4" fmla="*/ 122 w 172"/>
                  <a:gd name="T5" fmla="*/ 61 h 311"/>
                  <a:gd name="T6" fmla="*/ 143 w 172"/>
                  <a:gd name="T7" fmla="*/ 90 h 311"/>
                  <a:gd name="T8" fmla="*/ 157 w 172"/>
                  <a:gd name="T9" fmla="*/ 117 h 311"/>
                  <a:gd name="T10" fmla="*/ 167 w 172"/>
                  <a:gd name="T11" fmla="*/ 142 h 311"/>
                  <a:gd name="T12" fmla="*/ 172 w 172"/>
                  <a:gd name="T13" fmla="*/ 166 h 311"/>
                  <a:gd name="T14" fmla="*/ 172 w 172"/>
                  <a:gd name="T15" fmla="*/ 188 h 311"/>
                  <a:gd name="T16" fmla="*/ 169 w 172"/>
                  <a:gd name="T17" fmla="*/ 208 h 311"/>
                  <a:gd name="T18" fmla="*/ 165 w 172"/>
                  <a:gd name="T19" fmla="*/ 228 h 311"/>
                  <a:gd name="T20" fmla="*/ 157 w 172"/>
                  <a:gd name="T21" fmla="*/ 244 h 311"/>
                  <a:gd name="T22" fmla="*/ 149 w 172"/>
                  <a:gd name="T23" fmla="*/ 260 h 311"/>
                  <a:gd name="T24" fmla="*/ 138 w 172"/>
                  <a:gd name="T25" fmla="*/ 273 h 311"/>
                  <a:gd name="T26" fmla="*/ 129 w 172"/>
                  <a:gd name="T27" fmla="*/ 284 h 311"/>
                  <a:gd name="T28" fmla="*/ 120 w 172"/>
                  <a:gd name="T29" fmla="*/ 293 h 311"/>
                  <a:gd name="T30" fmla="*/ 110 w 172"/>
                  <a:gd name="T31" fmla="*/ 300 h 311"/>
                  <a:gd name="T32" fmla="*/ 105 w 172"/>
                  <a:gd name="T33" fmla="*/ 306 h 311"/>
                  <a:gd name="T34" fmla="*/ 100 w 172"/>
                  <a:gd name="T35" fmla="*/ 309 h 311"/>
                  <a:gd name="T36" fmla="*/ 98 w 172"/>
                  <a:gd name="T37" fmla="*/ 311 h 311"/>
                  <a:gd name="T38" fmla="*/ 71 w 172"/>
                  <a:gd name="T39" fmla="*/ 304 h 311"/>
                  <a:gd name="T40" fmla="*/ 49 w 172"/>
                  <a:gd name="T41" fmla="*/ 294 h 311"/>
                  <a:gd name="T42" fmla="*/ 32 w 172"/>
                  <a:gd name="T43" fmla="*/ 282 h 311"/>
                  <a:gd name="T44" fmla="*/ 18 w 172"/>
                  <a:gd name="T45" fmla="*/ 266 h 311"/>
                  <a:gd name="T46" fmla="*/ 9 w 172"/>
                  <a:gd name="T47" fmla="*/ 248 h 311"/>
                  <a:gd name="T48" fmla="*/ 3 w 172"/>
                  <a:gd name="T49" fmla="*/ 230 h 311"/>
                  <a:gd name="T50" fmla="*/ 0 w 172"/>
                  <a:gd name="T51" fmla="*/ 209 h 311"/>
                  <a:gd name="T52" fmla="*/ 0 w 172"/>
                  <a:gd name="T53" fmla="*/ 187 h 311"/>
                  <a:gd name="T54" fmla="*/ 2 w 172"/>
                  <a:gd name="T55" fmla="*/ 165 h 311"/>
                  <a:gd name="T56" fmla="*/ 5 w 172"/>
                  <a:gd name="T57" fmla="*/ 143 h 311"/>
                  <a:gd name="T58" fmla="*/ 11 w 172"/>
                  <a:gd name="T59" fmla="*/ 121 h 311"/>
                  <a:gd name="T60" fmla="*/ 17 w 172"/>
                  <a:gd name="T61" fmla="*/ 101 h 311"/>
                  <a:gd name="T62" fmla="*/ 24 w 172"/>
                  <a:gd name="T63" fmla="*/ 80 h 311"/>
                  <a:gd name="T64" fmla="*/ 32 w 172"/>
                  <a:gd name="T65" fmla="*/ 61 h 311"/>
                  <a:gd name="T66" fmla="*/ 39 w 172"/>
                  <a:gd name="T67" fmla="*/ 44 h 311"/>
                  <a:gd name="T68" fmla="*/ 46 w 172"/>
                  <a:gd name="T69" fmla="*/ 30 h 311"/>
                  <a:gd name="T70" fmla="*/ 51 w 172"/>
                  <a:gd name="T71" fmla="*/ 18 h 311"/>
                  <a:gd name="T72" fmla="*/ 57 w 172"/>
                  <a:gd name="T73" fmla="*/ 8 h 311"/>
                  <a:gd name="T74" fmla="*/ 60 w 172"/>
                  <a:gd name="T75" fmla="*/ 3 h 311"/>
                  <a:gd name="T76" fmla="*/ 61 w 172"/>
                  <a:gd name="T77" fmla="*/ 0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2" h="311">
                    <a:moveTo>
                      <a:pt x="61" y="0"/>
                    </a:moveTo>
                    <a:lnTo>
                      <a:pt x="95" y="31"/>
                    </a:lnTo>
                    <a:lnTo>
                      <a:pt x="122" y="61"/>
                    </a:lnTo>
                    <a:lnTo>
                      <a:pt x="143" y="90"/>
                    </a:lnTo>
                    <a:lnTo>
                      <a:pt x="157" y="117"/>
                    </a:lnTo>
                    <a:lnTo>
                      <a:pt x="167" y="142"/>
                    </a:lnTo>
                    <a:lnTo>
                      <a:pt x="172" y="166"/>
                    </a:lnTo>
                    <a:lnTo>
                      <a:pt x="172" y="188"/>
                    </a:lnTo>
                    <a:lnTo>
                      <a:pt x="169" y="208"/>
                    </a:lnTo>
                    <a:lnTo>
                      <a:pt x="165" y="228"/>
                    </a:lnTo>
                    <a:lnTo>
                      <a:pt x="157" y="244"/>
                    </a:lnTo>
                    <a:lnTo>
                      <a:pt x="149" y="260"/>
                    </a:lnTo>
                    <a:lnTo>
                      <a:pt x="138" y="273"/>
                    </a:lnTo>
                    <a:lnTo>
                      <a:pt x="129" y="284"/>
                    </a:lnTo>
                    <a:lnTo>
                      <a:pt x="120" y="293"/>
                    </a:lnTo>
                    <a:lnTo>
                      <a:pt x="110" y="300"/>
                    </a:lnTo>
                    <a:lnTo>
                      <a:pt x="105" y="306"/>
                    </a:lnTo>
                    <a:lnTo>
                      <a:pt x="100" y="309"/>
                    </a:lnTo>
                    <a:lnTo>
                      <a:pt x="98" y="311"/>
                    </a:lnTo>
                    <a:lnTo>
                      <a:pt x="71" y="304"/>
                    </a:lnTo>
                    <a:lnTo>
                      <a:pt x="49" y="294"/>
                    </a:lnTo>
                    <a:lnTo>
                      <a:pt x="32" y="282"/>
                    </a:lnTo>
                    <a:lnTo>
                      <a:pt x="18" y="266"/>
                    </a:lnTo>
                    <a:lnTo>
                      <a:pt x="9" y="248"/>
                    </a:lnTo>
                    <a:lnTo>
                      <a:pt x="3" y="230"/>
                    </a:lnTo>
                    <a:lnTo>
                      <a:pt x="0" y="209"/>
                    </a:lnTo>
                    <a:lnTo>
                      <a:pt x="0" y="187"/>
                    </a:lnTo>
                    <a:lnTo>
                      <a:pt x="2" y="165"/>
                    </a:lnTo>
                    <a:lnTo>
                      <a:pt x="5" y="143"/>
                    </a:lnTo>
                    <a:lnTo>
                      <a:pt x="11" y="121"/>
                    </a:lnTo>
                    <a:lnTo>
                      <a:pt x="17" y="101"/>
                    </a:lnTo>
                    <a:lnTo>
                      <a:pt x="24" y="80"/>
                    </a:lnTo>
                    <a:lnTo>
                      <a:pt x="32" y="61"/>
                    </a:lnTo>
                    <a:lnTo>
                      <a:pt x="39" y="44"/>
                    </a:lnTo>
                    <a:lnTo>
                      <a:pt x="46" y="30"/>
                    </a:lnTo>
                    <a:lnTo>
                      <a:pt x="51" y="18"/>
                    </a:lnTo>
                    <a:lnTo>
                      <a:pt x="57" y="8"/>
                    </a:lnTo>
                    <a:lnTo>
                      <a:pt x="60" y="3"/>
                    </a:lnTo>
                    <a:lnTo>
                      <a:pt x="61"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sp>
            <p:nvSpPr>
              <p:cNvPr id="877" name="Freeform 61">
                <a:extLst>
                  <a:ext uri="{FF2B5EF4-FFF2-40B4-BE49-F238E27FC236}">
                    <a16:creationId xmlns:a16="http://schemas.microsoft.com/office/drawing/2014/main" id="{676F63F3-E7EB-F44D-8D26-473124954616}"/>
                  </a:ext>
                </a:extLst>
              </p:cNvPr>
              <p:cNvSpPr>
                <a:spLocks/>
              </p:cNvSpPr>
              <p:nvPr/>
            </p:nvSpPr>
            <p:spPr bwMode="auto">
              <a:xfrm>
                <a:off x="9826626" y="3404393"/>
                <a:ext cx="174625" cy="484188"/>
              </a:xfrm>
              <a:custGeom>
                <a:avLst/>
                <a:gdLst>
                  <a:gd name="T0" fmla="*/ 0 w 110"/>
                  <a:gd name="T1" fmla="*/ 0 h 305"/>
                  <a:gd name="T2" fmla="*/ 34 w 110"/>
                  <a:gd name="T3" fmla="*/ 30 h 305"/>
                  <a:gd name="T4" fmla="*/ 59 w 110"/>
                  <a:gd name="T5" fmla="*/ 58 h 305"/>
                  <a:gd name="T6" fmla="*/ 79 w 110"/>
                  <a:gd name="T7" fmla="*/ 86 h 305"/>
                  <a:gd name="T8" fmla="*/ 94 w 110"/>
                  <a:gd name="T9" fmla="*/ 111 h 305"/>
                  <a:gd name="T10" fmla="*/ 103 w 110"/>
                  <a:gd name="T11" fmla="*/ 136 h 305"/>
                  <a:gd name="T12" fmla="*/ 107 w 110"/>
                  <a:gd name="T13" fmla="*/ 159 h 305"/>
                  <a:gd name="T14" fmla="*/ 110 w 110"/>
                  <a:gd name="T15" fmla="*/ 181 h 305"/>
                  <a:gd name="T16" fmla="*/ 107 w 110"/>
                  <a:gd name="T17" fmla="*/ 201 h 305"/>
                  <a:gd name="T18" fmla="*/ 103 w 110"/>
                  <a:gd name="T19" fmla="*/ 220 h 305"/>
                  <a:gd name="T20" fmla="*/ 96 w 110"/>
                  <a:gd name="T21" fmla="*/ 236 h 305"/>
                  <a:gd name="T22" fmla="*/ 89 w 110"/>
                  <a:gd name="T23" fmla="*/ 251 h 305"/>
                  <a:gd name="T24" fmla="*/ 80 w 110"/>
                  <a:gd name="T25" fmla="*/ 265 h 305"/>
                  <a:gd name="T26" fmla="*/ 69 w 110"/>
                  <a:gd name="T27" fmla="*/ 276 h 305"/>
                  <a:gd name="T28" fmla="*/ 60 w 110"/>
                  <a:gd name="T29" fmla="*/ 287 h 305"/>
                  <a:gd name="T30" fmla="*/ 52 w 110"/>
                  <a:gd name="T31" fmla="*/ 295 h 305"/>
                  <a:gd name="T32" fmla="*/ 44 w 110"/>
                  <a:gd name="T33" fmla="*/ 301 h 305"/>
                  <a:gd name="T34" fmla="*/ 39 w 110"/>
                  <a:gd name="T35" fmla="*/ 305 h 305"/>
                  <a:gd name="T36" fmla="*/ 0 w 110"/>
                  <a:gd name="T37"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0" h="305">
                    <a:moveTo>
                      <a:pt x="0" y="0"/>
                    </a:moveTo>
                    <a:lnTo>
                      <a:pt x="34" y="30"/>
                    </a:lnTo>
                    <a:lnTo>
                      <a:pt x="59" y="58"/>
                    </a:lnTo>
                    <a:lnTo>
                      <a:pt x="79" y="86"/>
                    </a:lnTo>
                    <a:lnTo>
                      <a:pt x="94" y="111"/>
                    </a:lnTo>
                    <a:lnTo>
                      <a:pt x="103" y="136"/>
                    </a:lnTo>
                    <a:lnTo>
                      <a:pt x="107" y="159"/>
                    </a:lnTo>
                    <a:lnTo>
                      <a:pt x="110" y="181"/>
                    </a:lnTo>
                    <a:lnTo>
                      <a:pt x="107" y="201"/>
                    </a:lnTo>
                    <a:lnTo>
                      <a:pt x="103" y="220"/>
                    </a:lnTo>
                    <a:lnTo>
                      <a:pt x="96" y="236"/>
                    </a:lnTo>
                    <a:lnTo>
                      <a:pt x="89" y="251"/>
                    </a:lnTo>
                    <a:lnTo>
                      <a:pt x="80" y="265"/>
                    </a:lnTo>
                    <a:lnTo>
                      <a:pt x="69" y="276"/>
                    </a:lnTo>
                    <a:lnTo>
                      <a:pt x="60" y="287"/>
                    </a:lnTo>
                    <a:lnTo>
                      <a:pt x="52" y="295"/>
                    </a:lnTo>
                    <a:lnTo>
                      <a:pt x="44" y="301"/>
                    </a:lnTo>
                    <a:lnTo>
                      <a:pt x="39" y="305"/>
                    </a:lnTo>
                    <a:lnTo>
                      <a:pt x="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sp>
            <p:nvSpPr>
              <p:cNvPr id="878" name="Freeform 62">
                <a:extLst>
                  <a:ext uri="{FF2B5EF4-FFF2-40B4-BE49-F238E27FC236}">
                    <a16:creationId xmlns:a16="http://schemas.microsoft.com/office/drawing/2014/main" id="{DE2BA556-F722-7B42-BE5E-C6532A2E10DC}"/>
                  </a:ext>
                </a:extLst>
              </p:cNvPr>
              <p:cNvSpPr>
                <a:spLocks/>
              </p:cNvSpPr>
              <p:nvPr/>
            </p:nvSpPr>
            <p:spPr bwMode="auto">
              <a:xfrm>
                <a:off x="10013951" y="2416968"/>
                <a:ext cx="223838" cy="371475"/>
              </a:xfrm>
              <a:custGeom>
                <a:avLst/>
                <a:gdLst>
                  <a:gd name="T0" fmla="*/ 17 w 141"/>
                  <a:gd name="T1" fmla="*/ 0 h 234"/>
                  <a:gd name="T2" fmla="*/ 53 w 141"/>
                  <a:gd name="T3" fmla="*/ 20 h 234"/>
                  <a:gd name="T4" fmla="*/ 82 w 141"/>
                  <a:gd name="T5" fmla="*/ 40 h 234"/>
                  <a:gd name="T6" fmla="*/ 104 w 141"/>
                  <a:gd name="T7" fmla="*/ 61 h 234"/>
                  <a:gd name="T8" fmla="*/ 120 w 141"/>
                  <a:gd name="T9" fmla="*/ 81 h 234"/>
                  <a:gd name="T10" fmla="*/ 132 w 141"/>
                  <a:gd name="T11" fmla="*/ 101 h 234"/>
                  <a:gd name="T12" fmla="*/ 137 w 141"/>
                  <a:gd name="T13" fmla="*/ 121 h 234"/>
                  <a:gd name="T14" fmla="*/ 141 w 141"/>
                  <a:gd name="T15" fmla="*/ 139 h 234"/>
                  <a:gd name="T16" fmla="*/ 140 w 141"/>
                  <a:gd name="T17" fmla="*/ 156 h 234"/>
                  <a:gd name="T18" fmla="*/ 137 w 141"/>
                  <a:gd name="T19" fmla="*/ 173 h 234"/>
                  <a:gd name="T20" fmla="*/ 133 w 141"/>
                  <a:gd name="T21" fmla="*/ 188 h 234"/>
                  <a:gd name="T22" fmla="*/ 126 w 141"/>
                  <a:gd name="T23" fmla="*/ 201 h 234"/>
                  <a:gd name="T24" fmla="*/ 120 w 141"/>
                  <a:gd name="T25" fmla="*/ 212 h 234"/>
                  <a:gd name="T26" fmla="*/ 114 w 141"/>
                  <a:gd name="T27" fmla="*/ 221 h 234"/>
                  <a:gd name="T28" fmla="*/ 108 w 141"/>
                  <a:gd name="T29" fmla="*/ 228 h 234"/>
                  <a:gd name="T30" fmla="*/ 105 w 141"/>
                  <a:gd name="T31" fmla="*/ 233 h 234"/>
                  <a:gd name="T32" fmla="*/ 104 w 141"/>
                  <a:gd name="T33" fmla="*/ 234 h 234"/>
                  <a:gd name="T34" fmla="*/ 80 w 141"/>
                  <a:gd name="T35" fmla="*/ 234 h 234"/>
                  <a:gd name="T36" fmla="*/ 59 w 141"/>
                  <a:gd name="T37" fmla="*/ 229 h 234"/>
                  <a:gd name="T38" fmla="*/ 41 w 141"/>
                  <a:gd name="T39" fmla="*/ 221 h 234"/>
                  <a:gd name="T40" fmla="*/ 29 w 141"/>
                  <a:gd name="T41" fmla="*/ 210 h 234"/>
                  <a:gd name="T42" fmla="*/ 18 w 141"/>
                  <a:gd name="T43" fmla="*/ 195 h 234"/>
                  <a:gd name="T44" fmla="*/ 10 w 141"/>
                  <a:gd name="T45" fmla="*/ 178 h 234"/>
                  <a:gd name="T46" fmla="*/ 4 w 141"/>
                  <a:gd name="T47" fmla="*/ 161 h 234"/>
                  <a:gd name="T48" fmla="*/ 2 w 141"/>
                  <a:gd name="T49" fmla="*/ 141 h 234"/>
                  <a:gd name="T50" fmla="*/ 0 w 141"/>
                  <a:gd name="T51" fmla="*/ 122 h 234"/>
                  <a:gd name="T52" fmla="*/ 1 w 141"/>
                  <a:gd name="T53" fmla="*/ 101 h 234"/>
                  <a:gd name="T54" fmla="*/ 2 w 141"/>
                  <a:gd name="T55" fmla="*/ 81 h 234"/>
                  <a:gd name="T56" fmla="*/ 4 w 141"/>
                  <a:gd name="T57" fmla="*/ 63 h 234"/>
                  <a:gd name="T58" fmla="*/ 7 w 141"/>
                  <a:gd name="T59" fmla="*/ 46 h 234"/>
                  <a:gd name="T60" fmla="*/ 9 w 141"/>
                  <a:gd name="T61" fmla="*/ 31 h 234"/>
                  <a:gd name="T62" fmla="*/ 13 w 141"/>
                  <a:gd name="T63" fmla="*/ 18 h 234"/>
                  <a:gd name="T64" fmla="*/ 15 w 141"/>
                  <a:gd name="T65" fmla="*/ 8 h 234"/>
                  <a:gd name="T66" fmla="*/ 16 w 141"/>
                  <a:gd name="T67" fmla="*/ 2 h 234"/>
                  <a:gd name="T68" fmla="*/ 17 w 141"/>
                  <a:gd name="T69" fmla="*/ 0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1" h="234">
                    <a:moveTo>
                      <a:pt x="17" y="0"/>
                    </a:moveTo>
                    <a:lnTo>
                      <a:pt x="53" y="20"/>
                    </a:lnTo>
                    <a:lnTo>
                      <a:pt x="82" y="40"/>
                    </a:lnTo>
                    <a:lnTo>
                      <a:pt x="104" y="61"/>
                    </a:lnTo>
                    <a:lnTo>
                      <a:pt x="120" y="81"/>
                    </a:lnTo>
                    <a:lnTo>
                      <a:pt x="132" y="101"/>
                    </a:lnTo>
                    <a:lnTo>
                      <a:pt x="137" y="121"/>
                    </a:lnTo>
                    <a:lnTo>
                      <a:pt x="141" y="139"/>
                    </a:lnTo>
                    <a:lnTo>
                      <a:pt x="140" y="156"/>
                    </a:lnTo>
                    <a:lnTo>
                      <a:pt x="137" y="173"/>
                    </a:lnTo>
                    <a:lnTo>
                      <a:pt x="133" y="188"/>
                    </a:lnTo>
                    <a:lnTo>
                      <a:pt x="126" y="201"/>
                    </a:lnTo>
                    <a:lnTo>
                      <a:pt x="120" y="212"/>
                    </a:lnTo>
                    <a:lnTo>
                      <a:pt x="114" y="221"/>
                    </a:lnTo>
                    <a:lnTo>
                      <a:pt x="108" y="228"/>
                    </a:lnTo>
                    <a:lnTo>
                      <a:pt x="105" y="233"/>
                    </a:lnTo>
                    <a:lnTo>
                      <a:pt x="104" y="234"/>
                    </a:lnTo>
                    <a:lnTo>
                      <a:pt x="80" y="234"/>
                    </a:lnTo>
                    <a:lnTo>
                      <a:pt x="59" y="229"/>
                    </a:lnTo>
                    <a:lnTo>
                      <a:pt x="41" y="221"/>
                    </a:lnTo>
                    <a:lnTo>
                      <a:pt x="29" y="210"/>
                    </a:lnTo>
                    <a:lnTo>
                      <a:pt x="18" y="195"/>
                    </a:lnTo>
                    <a:lnTo>
                      <a:pt x="10" y="178"/>
                    </a:lnTo>
                    <a:lnTo>
                      <a:pt x="4" y="161"/>
                    </a:lnTo>
                    <a:lnTo>
                      <a:pt x="2" y="141"/>
                    </a:lnTo>
                    <a:lnTo>
                      <a:pt x="0" y="122"/>
                    </a:lnTo>
                    <a:lnTo>
                      <a:pt x="1" y="101"/>
                    </a:lnTo>
                    <a:lnTo>
                      <a:pt x="2" y="81"/>
                    </a:lnTo>
                    <a:lnTo>
                      <a:pt x="4" y="63"/>
                    </a:lnTo>
                    <a:lnTo>
                      <a:pt x="7" y="46"/>
                    </a:lnTo>
                    <a:lnTo>
                      <a:pt x="9" y="31"/>
                    </a:lnTo>
                    <a:lnTo>
                      <a:pt x="13" y="18"/>
                    </a:lnTo>
                    <a:lnTo>
                      <a:pt x="15" y="8"/>
                    </a:lnTo>
                    <a:lnTo>
                      <a:pt x="16" y="2"/>
                    </a:lnTo>
                    <a:lnTo>
                      <a:pt x="17"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sp>
            <p:nvSpPr>
              <p:cNvPr id="879" name="Freeform 63">
                <a:extLst>
                  <a:ext uri="{FF2B5EF4-FFF2-40B4-BE49-F238E27FC236}">
                    <a16:creationId xmlns:a16="http://schemas.microsoft.com/office/drawing/2014/main" id="{0DA0F530-6C95-DC42-8B85-9E9BC6E2E7F4}"/>
                  </a:ext>
                </a:extLst>
              </p:cNvPr>
              <p:cNvSpPr>
                <a:spLocks/>
              </p:cNvSpPr>
              <p:nvPr/>
            </p:nvSpPr>
            <p:spPr bwMode="auto">
              <a:xfrm>
                <a:off x="10044113" y="2418556"/>
                <a:ext cx="193675" cy="365125"/>
              </a:xfrm>
              <a:custGeom>
                <a:avLst/>
                <a:gdLst>
                  <a:gd name="T0" fmla="*/ 0 w 122"/>
                  <a:gd name="T1" fmla="*/ 0 h 230"/>
                  <a:gd name="T2" fmla="*/ 37 w 122"/>
                  <a:gd name="T3" fmla="*/ 20 h 230"/>
                  <a:gd name="T4" fmla="*/ 66 w 122"/>
                  <a:gd name="T5" fmla="*/ 42 h 230"/>
                  <a:gd name="T6" fmla="*/ 88 w 122"/>
                  <a:gd name="T7" fmla="*/ 63 h 230"/>
                  <a:gd name="T8" fmla="*/ 103 w 122"/>
                  <a:gd name="T9" fmla="*/ 85 h 230"/>
                  <a:gd name="T10" fmla="*/ 114 w 122"/>
                  <a:gd name="T11" fmla="*/ 105 h 230"/>
                  <a:gd name="T12" fmla="*/ 119 w 122"/>
                  <a:gd name="T13" fmla="*/ 125 h 230"/>
                  <a:gd name="T14" fmla="*/ 122 w 122"/>
                  <a:gd name="T15" fmla="*/ 144 h 230"/>
                  <a:gd name="T16" fmla="*/ 119 w 122"/>
                  <a:gd name="T17" fmla="*/ 162 h 230"/>
                  <a:gd name="T18" fmla="*/ 116 w 122"/>
                  <a:gd name="T19" fmla="*/ 179 h 230"/>
                  <a:gd name="T20" fmla="*/ 110 w 122"/>
                  <a:gd name="T21" fmla="*/ 194 h 230"/>
                  <a:gd name="T22" fmla="*/ 104 w 122"/>
                  <a:gd name="T23" fmla="*/ 206 h 230"/>
                  <a:gd name="T24" fmla="*/ 97 w 122"/>
                  <a:gd name="T25" fmla="*/ 217 h 230"/>
                  <a:gd name="T26" fmla="*/ 92 w 122"/>
                  <a:gd name="T27" fmla="*/ 225 h 230"/>
                  <a:gd name="T28" fmla="*/ 87 w 122"/>
                  <a:gd name="T29" fmla="*/ 230 h 230"/>
                  <a:gd name="T30" fmla="*/ 0 w 122"/>
                  <a:gd name="T31" fmla="*/ 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2" h="230">
                    <a:moveTo>
                      <a:pt x="0" y="0"/>
                    </a:moveTo>
                    <a:lnTo>
                      <a:pt x="37" y="20"/>
                    </a:lnTo>
                    <a:lnTo>
                      <a:pt x="66" y="42"/>
                    </a:lnTo>
                    <a:lnTo>
                      <a:pt x="88" y="63"/>
                    </a:lnTo>
                    <a:lnTo>
                      <a:pt x="103" y="85"/>
                    </a:lnTo>
                    <a:lnTo>
                      <a:pt x="114" y="105"/>
                    </a:lnTo>
                    <a:lnTo>
                      <a:pt x="119" y="125"/>
                    </a:lnTo>
                    <a:lnTo>
                      <a:pt x="122" y="144"/>
                    </a:lnTo>
                    <a:lnTo>
                      <a:pt x="119" y="162"/>
                    </a:lnTo>
                    <a:lnTo>
                      <a:pt x="116" y="179"/>
                    </a:lnTo>
                    <a:lnTo>
                      <a:pt x="110" y="194"/>
                    </a:lnTo>
                    <a:lnTo>
                      <a:pt x="104" y="206"/>
                    </a:lnTo>
                    <a:lnTo>
                      <a:pt x="97" y="217"/>
                    </a:lnTo>
                    <a:lnTo>
                      <a:pt x="92" y="225"/>
                    </a:lnTo>
                    <a:lnTo>
                      <a:pt x="87" y="230"/>
                    </a:lnTo>
                    <a:lnTo>
                      <a:pt x="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sp>
            <p:nvSpPr>
              <p:cNvPr id="880" name="Freeform 64">
                <a:extLst>
                  <a:ext uri="{FF2B5EF4-FFF2-40B4-BE49-F238E27FC236}">
                    <a16:creationId xmlns:a16="http://schemas.microsoft.com/office/drawing/2014/main" id="{C35A9F65-C391-0440-B408-E5DD05B4B280}"/>
                  </a:ext>
                </a:extLst>
              </p:cNvPr>
              <p:cNvSpPr>
                <a:spLocks/>
              </p:cNvSpPr>
              <p:nvPr/>
            </p:nvSpPr>
            <p:spPr bwMode="auto">
              <a:xfrm>
                <a:off x="11322051" y="3825081"/>
                <a:ext cx="160338" cy="231775"/>
              </a:xfrm>
              <a:custGeom>
                <a:avLst/>
                <a:gdLst>
                  <a:gd name="T0" fmla="*/ 94 w 101"/>
                  <a:gd name="T1" fmla="*/ 0 h 146"/>
                  <a:gd name="T2" fmla="*/ 99 w 101"/>
                  <a:gd name="T3" fmla="*/ 31 h 146"/>
                  <a:gd name="T4" fmla="*/ 101 w 101"/>
                  <a:gd name="T5" fmla="*/ 58 h 146"/>
                  <a:gd name="T6" fmla="*/ 101 w 101"/>
                  <a:gd name="T7" fmla="*/ 80 h 146"/>
                  <a:gd name="T8" fmla="*/ 99 w 101"/>
                  <a:gd name="T9" fmla="*/ 98 h 146"/>
                  <a:gd name="T10" fmla="*/ 94 w 101"/>
                  <a:gd name="T11" fmla="*/ 112 h 146"/>
                  <a:gd name="T12" fmla="*/ 88 w 101"/>
                  <a:gd name="T13" fmla="*/ 123 h 146"/>
                  <a:gd name="T14" fmla="*/ 81 w 101"/>
                  <a:gd name="T15" fmla="*/ 133 h 146"/>
                  <a:gd name="T16" fmla="*/ 73 w 101"/>
                  <a:gd name="T17" fmla="*/ 138 h 146"/>
                  <a:gd name="T18" fmla="*/ 65 w 101"/>
                  <a:gd name="T19" fmla="*/ 143 h 146"/>
                  <a:gd name="T20" fmla="*/ 57 w 101"/>
                  <a:gd name="T21" fmla="*/ 145 h 146"/>
                  <a:gd name="T22" fmla="*/ 49 w 101"/>
                  <a:gd name="T23" fmla="*/ 146 h 146"/>
                  <a:gd name="T24" fmla="*/ 41 w 101"/>
                  <a:gd name="T25" fmla="*/ 146 h 146"/>
                  <a:gd name="T26" fmla="*/ 35 w 101"/>
                  <a:gd name="T27" fmla="*/ 145 h 146"/>
                  <a:gd name="T28" fmla="*/ 29 w 101"/>
                  <a:gd name="T29" fmla="*/ 145 h 146"/>
                  <a:gd name="T30" fmla="*/ 26 w 101"/>
                  <a:gd name="T31" fmla="*/ 144 h 146"/>
                  <a:gd name="T32" fmla="*/ 25 w 101"/>
                  <a:gd name="T33" fmla="*/ 144 h 146"/>
                  <a:gd name="T34" fmla="*/ 11 w 101"/>
                  <a:gd name="T35" fmla="*/ 125 h 146"/>
                  <a:gd name="T36" fmla="*/ 3 w 101"/>
                  <a:gd name="T37" fmla="*/ 107 h 146"/>
                  <a:gd name="T38" fmla="*/ 0 w 101"/>
                  <a:gd name="T39" fmla="*/ 91 h 146"/>
                  <a:gd name="T40" fmla="*/ 3 w 101"/>
                  <a:gd name="T41" fmla="*/ 76 h 146"/>
                  <a:gd name="T42" fmla="*/ 9 w 101"/>
                  <a:gd name="T43" fmla="*/ 62 h 146"/>
                  <a:gd name="T44" fmla="*/ 17 w 101"/>
                  <a:gd name="T45" fmla="*/ 50 h 146"/>
                  <a:gd name="T46" fmla="*/ 28 w 101"/>
                  <a:gd name="T47" fmla="*/ 38 h 146"/>
                  <a:gd name="T48" fmla="*/ 41 w 101"/>
                  <a:gd name="T49" fmla="*/ 29 h 146"/>
                  <a:gd name="T50" fmla="*/ 54 w 101"/>
                  <a:gd name="T51" fmla="*/ 20 h 146"/>
                  <a:gd name="T52" fmla="*/ 65 w 101"/>
                  <a:gd name="T53" fmla="*/ 13 h 146"/>
                  <a:gd name="T54" fmla="*/ 77 w 101"/>
                  <a:gd name="T55" fmla="*/ 7 h 146"/>
                  <a:gd name="T56" fmla="*/ 86 w 101"/>
                  <a:gd name="T57" fmla="*/ 3 h 146"/>
                  <a:gd name="T58" fmla="*/ 92 w 101"/>
                  <a:gd name="T59" fmla="*/ 1 h 146"/>
                  <a:gd name="T60" fmla="*/ 94 w 101"/>
                  <a:gd name="T61"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1" h="146">
                    <a:moveTo>
                      <a:pt x="94" y="0"/>
                    </a:moveTo>
                    <a:lnTo>
                      <a:pt x="99" y="31"/>
                    </a:lnTo>
                    <a:lnTo>
                      <a:pt x="101" y="58"/>
                    </a:lnTo>
                    <a:lnTo>
                      <a:pt x="101" y="80"/>
                    </a:lnTo>
                    <a:lnTo>
                      <a:pt x="99" y="98"/>
                    </a:lnTo>
                    <a:lnTo>
                      <a:pt x="94" y="112"/>
                    </a:lnTo>
                    <a:lnTo>
                      <a:pt x="88" y="123"/>
                    </a:lnTo>
                    <a:lnTo>
                      <a:pt x="81" y="133"/>
                    </a:lnTo>
                    <a:lnTo>
                      <a:pt x="73" y="138"/>
                    </a:lnTo>
                    <a:lnTo>
                      <a:pt x="65" y="143"/>
                    </a:lnTo>
                    <a:lnTo>
                      <a:pt x="57" y="145"/>
                    </a:lnTo>
                    <a:lnTo>
                      <a:pt x="49" y="146"/>
                    </a:lnTo>
                    <a:lnTo>
                      <a:pt x="41" y="146"/>
                    </a:lnTo>
                    <a:lnTo>
                      <a:pt x="35" y="145"/>
                    </a:lnTo>
                    <a:lnTo>
                      <a:pt x="29" y="145"/>
                    </a:lnTo>
                    <a:lnTo>
                      <a:pt x="26" y="144"/>
                    </a:lnTo>
                    <a:lnTo>
                      <a:pt x="25" y="144"/>
                    </a:lnTo>
                    <a:lnTo>
                      <a:pt x="11" y="125"/>
                    </a:lnTo>
                    <a:lnTo>
                      <a:pt x="3" y="107"/>
                    </a:lnTo>
                    <a:lnTo>
                      <a:pt x="0" y="91"/>
                    </a:lnTo>
                    <a:lnTo>
                      <a:pt x="3" y="76"/>
                    </a:lnTo>
                    <a:lnTo>
                      <a:pt x="9" y="62"/>
                    </a:lnTo>
                    <a:lnTo>
                      <a:pt x="17" y="50"/>
                    </a:lnTo>
                    <a:lnTo>
                      <a:pt x="28" y="38"/>
                    </a:lnTo>
                    <a:lnTo>
                      <a:pt x="41" y="29"/>
                    </a:lnTo>
                    <a:lnTo>
                      <a:pt x="54" y="20"/>
                    </a:lnTo>
                    <a:lnTo>
                      <a:pt x="65" y="13"/>
                    </a:lnTo>
                    <a:lnTo>
                      <a:pt x="77" y="7"/>
                    </a:lnTo>
                    <a:lnTo>
                      <a:pt x="86" y="3"/>
                    </a:lnTo>
                    <a:lnTo>
                      <a:pt x="92" y="1"/>
                    </a:lnTo>
                    <a:lnTo>
                      <a:pt x="94"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sp>
            <p:nvSpPr>
              <p:cNvPr id="881" name="Freeform 65">
                <a:extLst>
                  <a:ext uri="{FF2B5EF4-FFF2-40B4-BE49-F238E27FC236}">
                    <a16:creationId xmlns:a16="http://schemas.microsoft.com/office/drawing/2014/main" id="{5B88FE0F-4A99-FA4D-BD60-A46253780D7B}"/>
                  </a:ext>
                </a:extLst>
              </p:cNvPr>
              <p:cNvSpPr>
                <a:spLocks/>
              </p:cNvSpPr>
              <p:nvPr/>
            </p:nvSpPr>
            <p:spPr bwMode="auto">
              <a:xfrm>
                <a:off x="11366501" y="3828256"/>
                <a:ext cx="117475" cy="227013"/>
              </a:xfrm>
              <a:custGeom>
                <a:avLst/>
                <a:gdLst>
                  <a:gd name="T0" fmla="*/ 66 w 74"/>
                  <a:gd name="T1" fmla="*/ 0 h 143"/>
                  <a:gd name="T2" fmla="*/ 72 w 74"/>
                  <a:gd name="T3" fmla="*/ 31 h 143"/>
                  <a:gd name="T4" fmla="*/ 74 w 74"/>
                  <a:gd name="T5" fmla="*/ 59 h 143"/>
                  <a:gd name="T6" fmla="*/ 73 w 74"/>
                  <a:gd name="T7" fmla="*/ 81 h 143"/>
                  <a:gd name="T8" fmla="*/ 71 w 74"/>
                  <a:gd name="T9" fmla="*/ 98 h 143"/>
                  <a:gd name="T10" fmla="*/ 66 w 74"/>
                  <a:gd name="T11" fmla="*/ 112 h 143"/>
                  <a:gd name="T12" fmla="*/ 60 w 74"/>
                  <a:gd name="T13" fmla="*/ 124 h 143"/>
                  <a:gd name="T14" fmla="*/ 52 w 74"/>
                  <a:gd name="T15" fmla="*/ 132 h 143"/>
                  <a:gd name="T16" fmla="*/ 44 w 74"/>
                  <a:gd name="T17" fmla="*/ 138 h 143"/>
                  <a:gd name="T18" fmla="*/ 36 w 74"/>
                  <a:gd name="T19" fmla="*/ 141 h 143"/>
                  <a:gd name="T20" fmla="*/ 28 w 74"/>
                  <a:gd name="T21" fmla="*/ 142 h 143"/>
                  <a:gd name="T22" fmla="*/ 19 w 74"/>
                  <a:gd name="T23" fmla="*/ 143 h 143"/>
                  <a:gd name="T24" fmla="*/ 12 w 74"/>
                  <a:gd name="T25" fmla="*/ 143 h 143"/>
                  <a:gd name="T26" fmla="*/ 5 w 74"/>
                  <a:gd name="T27" fmla="*/ 142 h 143"/>
                  <a:gd name="T28" fmla="*/ 0 w 74"/>
                  <a:gd name="T29" fmla="*/ 142 h 143"/>
                  <a:gd name="T30" fmla="*/ 66 w 74"/>
                  <a:gd name="T31"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4" h="143">
                    <a:moveTo>
                      <a:pt x="66" y="0"/>
                    </a:moveTo>
                    <a:lnTo>
                      <a:pt x="72" y="31"/>
                    </a:lnTo>
                    <a:lnTo>
                      <a:pt x="74" y="59"/>
                    </a:lnTo>
                    <a:lnTo>
                      <a:pt x="73" y="81"/>
                    </a:lnTo>
                    <a:lnTo>
                      <a:pt x="71" y="98"/>
                    </a:lnTo>
                    <a:lnTo>
                      <a:pt x="66" y="112"/>
                    </a:lnTo>
                    <a:lnTo>
                      <a:pt x="60" y="124"/>
                    </a:lnTo>
                    <a:lnTo>
                      <a:pt x="52" y="132"/>
                    </a:lnTo>
                    <a:lnTo>
                      <a:pt x="44" y="138"/>
                    </a:lnTo>
                    <a:lnTo>
                      <a:pt x="36" y="141"/>
                    </a:lnTo>
                    <a:lnTo>
                      <a:pt x="28" y="142"/>
                    </a:lnTo>
                    <a:lnTo>
                      <a:pt x="19" y="143"/>
                    </a:lnTo>
                    <a:lnTo>
                      <a:pt x="12" y="143"/>
                    </a:lnTo>
                    <a:lnTo>
                      <a:pt x="5" y="142"/>
                    </a:lnTo>
                    <a:lnTo>
                      <a:pt x="0" y="142"/>
                    </a:lnTo>
                    <a:lnTo>
                      <a:pt x="66"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sp>
            <p:nvSpPr>
              <p:cNvPr id="882" name="Freeform 66">
                <a:extLst>
                  <a:ext uri="{FF2B5EF4-FFF2-40B4-BE49-F238E27FC236}">
                    <a16:creationId xmlns:a16="http://schemas.microsoft.com/office/drawing/2014/main" id="{508D8B02-8CD1-FA44-9E61-4DCE44DE3314}"/>
                  </a:ext>
                </a:extLst>
              </p:cNvPr>
              <p:cNvSpPr>
                <a:spLocks/>
              </p:cNvSpPr>
              <p:nvPr/>
            </p:nvSpPr>
            <p:spPr bwMode="auto">
              <a:xfrm>
                <a:off x="10398126" y="1926431"/>
                <a:ext cx="200025" cy="312738"/>
              </a:xfrm>
              <a:custGeom>
                <a:avLst/>
                <a:gdLst>
                  <a:gd name="T0" fmla="*/ 97 w 126"/>
                  <a:gd name="T1" fmla="*/ 0 h 197"/>
                  <a:gd name="T2" fmla="*/ 110 w 126"/>
                  <a:gd name="T3" fmla="*/ 34 h 197"/>
                  <a:gd name="T4" fmla="*/ 119 w 126"/>
                  <a:gd name="T5" fmla="*/ 63 h 197"/>
                  <a:gd name="T6" fmla="*/ 124 w 126"/>
                  <a:gd name="T7" fmla="*/ 89 h 197"/>
                  <a:gd name="T8" fmla="*/ 126 w 126"/>
                  <a:gd name="T9" fmla="*/ 111 h 197"/>
                  <a:gd name="T10" fmla="*/ 126 w 126"/>
                  <a:gd name="T11" fmla="*/ 130 h 197"/>
                  <a:gd name="T12" fmla="*/ 124 w 126"/>
                  <a:gd name="T13" fmla="*/ 146 h 197"/>
                  <a:gd name="T14" fmla="*/ 118 w 126"/>
                  <a:gd name="T15" fmla="*/ 160 h 197"/>
                  <a:gd name="T16" fmla="*/ 112 w 126"/>
                  <a:gd name="T17" fmla="*/ 170 h 197"/>
                  <a:gd name="T18" fmla="*/ 104 w 126"/>
                  <a:gd name="T19" fmla="*/ 178 h 197"/>
                  <a:gd name="T20" fmla="*/ 96 w 126"/>
                  <a:gd name="T21" fmla="*/ 185 h 197"/>
                  <a:gd name="T22" fmla="*/ 87 w 126"/>
                  <a:gd name="T23" fmla="*/ 190 h 197"/>
                  <a:gd name="T24" fmla="*/ 79 w 126"/>
                  <a:gd name="T25" fmla="*/ 193 h 197"/>
                  <a:gd name="T26" fmla="*/ 70 w 126"/>
                  <a:gd name="T27" fmla="*/ 195 h 197"/>
                  <a:gd name="T28" fmla="*/ 63 w 126"/>
                  <a:gd name="T29" fmla="*/ 197 h 197"/>
                  <a:gd name="T30" fmla="*/ 56 w 126"/>
                  <a:gd name="T31" fmla="*/ 197 h 197"/>
                  <a:gd name="T32" fmla="*/ 50 w 126"/>
                  <a:gd name="T33" fmla="*/ 197 h 197"/>
                  <a:gd name="T34" fmla="*/ 47 w 126"/>
                  <a:gd name="T35" fmla="*/ 197 h 197"/>
                  <a:gd name="T36" fmla="*/ 45 w 126"/>
                  <a:gd name="T37" fmla="*/ 197 h 197"/>
                  <a:gd name="T38" fmla="*/ 25 w 126"/>
                  <a:gd name="T39" fmla="*/ 178 h 197"/>
                  <a:gd name="T40" fmla="*/ 10 w 126"/>
                  <a:gd name="T41" fmla="*/ 159 h 197"/>
                  <a:gd name="T42" fmla="*/ 3 w 126"/>
                  <a:gd name="T43" fmla="*/ 140 h 197"/>
                  <a:gd name="T44" fmla="*/ 0 w 126"/>
                  <a:gd name="T45" fmla="*/ 122 h 197"/>
                  <a:gd name="T46" fmla="*/ 3 w 126"/>
                  <a:gd name="T47" fmla="*/ 104 h 197"/>
                  <a:gd name="T48" fmla="*/ 10 w 126"/>
                  <a:gd name="T49" fmla="*/ 87 h 197"/>
                  <a:gd name="T50" fmla="*/ 19 w 126"/>
                  <a:gd name="T51" fmla="*/ 71 h 197"/>
                  <a:gd name="T52" fmla="*/ 30 w 126"/>
                  <a:gd name="T53" fmla="*/ 56 h 197"/>
                  <a:gd name="T54" fmla="*/ 43 w 126"/>
                  <a:gd name="T55" fmla="*/ 42 h 197"/>
                  <a:gd name="T56" fmla="*/ 56 w 126"/>
                  <a:gd name="T57" fmla="*/ 30 h 197"/>
                  <a:gd name="T58" fmla="*/ 69 w 126"/>
                  <a:gd name="T59" fmla="*/ 20 h 197"/>
                  <a:gd name="T60" fmla="*/ 80 w 126"/>
                  <a:gd name="T61" fmla="*/ 12 h 197"/>
                  <a:gd name="T62" fmla="*/ 89 w 126"/>
                  <a:gd name="T63" fmla="*/ 5 h 197"/>
                  <a:gd name="T64" fmla="*/ 95 w 126"/>
                  <a:gd name="T65" fmla="*/ 2 h 197"/>
                  <a:gd name="T66" fmla="*/ 97 w 126"/>
                  <a:gd name="T67" fmla="*/ 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6" h="197">
                    <a:moveTo>
                      <a:pt x="97" y="0"/>
                    </a:moveTo>
                    <a:lnTo>
                      <a:pt x="110" y="34"/>
                    </a:lnTo>
                    <a:lnTo>
                      <a:pt x="119" y="63"/>
                    </a:lnTo>
                    <a:lnTo>
                      <a:pt x="124" y="89"/>
                    </a:lnTo>
                    <a:lnTo>
                      <a:pt x="126" y="111"/>
                    </a:lnTo>
                    <a:lnTo>
                      <a:pt x="126" y="130"/>
                    </a:lnTo>
                    <a:lnTo>
                      <a:pt x="124" y="146"/>
                    </a:lnTo>
                    <a:lnTo>
                      <a:pt x="118" y="160"/>
                    </a:lnTo>
                    <a:lnTo>
                      <a:pt x="112" y="170"/>
                    </a:lnTo>
                    <a:lnTo>
                      <a:pt x="104" y="178"/>
                    </a:lnTo>
                    <a:lnTo>
                      <a:pt x="96" y="185"/>
                    </a:lnTo>
                    <a:lnTo>
                      <a:pt x="87" y="190"/>
                    </a:lnTo>
                    <a:lnTo>
                      <a:pt x="79" y="193"/>
                    </a:lnTo>
                    <a:lnTo>
                      <a:pt x="70" y="195"/>
                    </a:lnTo>
                    <a:lnTo>
                      <a:pt x="63" y="197"/>
                    </a:lnTo>
                    <a:lnTo>
                      <a:pt x="56" y="197"/>
                    </a:lnTo>
                    <a:lnTo>
                      <a:pt x="50" y="197"/>
                    </a:lnTo>
                    <a:lnTo>
                      <a:pt x="47" y="197"/>
                    </a:lnTo>
                    <a:lnTo>
                      <a:pt x="45" y="197"/>
                    </a:lnTo>
                    <a:lnTo>
                      <a:pt x="25" y="178"/>
                    </a:lnTo>
                    <a:lnTo>
                      <a:pt x="10" y="159"/>
                    </a:lnTo>
                    <a:lnTo>
                      <a:pt x="3" y="140"/>
                    </a:lnTo>
                    <a:lnTo>
                      <a:pt x="0" y="122"/>
                    </a:lnTo>
                    <a:lnTo>
                      <a:pt x="3" y="104"/>
                    </a:lnTo>
                    <a:lnTo>
                      <a:pt x="10" y="87"/>
                    </a:lnTo>
                    <a:lnTo>
                      <a:pt x="19" y="71"/>
                    </a:lnTo>
                    <a:lnTo>
                      <a:pt x="30" y="56"/>
                    </a:lnTo>
                    <a:lnTo>
                      <a:pt x="43" y="42"/>
                    </a:lnTo>
                    <a:lnTo>
                      <a:pt x="56" y="30"/>
                    </a:lnTo>
                    <a:lnTo>
                      <a:pt x="69" y="20"/>
                    </a:lnTo>
                    <a:lnTo>
                      <a:pt x="80" y="12"/>
                    </a:lnTo>
                    <a:lnTo>
                      <a:pt x="89" y="5"/>
                    </a:lnTo>
                    <a:lnTo>
                      <a:pt x="95" y="2"/>
                    </a:lnTo>
                    <a:lnTo>
                      <a:pt x="97"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sp>
            <p:nvSpPr>
              <p:cNvPr id="883" name="Freeform 67">
                <a:extLst>
                  <a:ext uri="{FF2B5EF4-FFF2-40B4-BE49-F238E27FC236}">
                    <a16:creationId xmlns:a16="http://schemas.microsoft.com/office/drawing/2014/main" id="{16AEB086-13F7-F549-99BF-C0D08656DCDA}"/>
                  </a:ext>
                </a:extLst>
              </p:cNvPr>
              <p:cNvSpPr>
                <a:spLocks/>
              </p:cNvSpPr>
              <p:nvPr/>
            </p:nvSpPr>
            <p:spPr bwMode="auto">
              <a:xfrm>
                <a:off x="10475913" y="1931193"/>
                <a:ext cx="123825" cy="304800"/>
              </a:xfrm>
              <a:custGeom>
                <a:avLst/>
                <a:gdLst>
                  <a:gd name="T0" fmla="*/ 50 w 78"/>
                  <a:gd name="T1" fmla="*/ 0 h 192"/>
                  <a:gd name="T2" fmla="*/ 62 w 78"/>
                  <a:gd name="T3" fmla="*/ 33 h 192"/>
                  <a:gd name="T4" fmla="*/ 71 w 78"/>
                  <a:gd name="T5" fmla="*/ 63 h 192"/>
                  <a:gd name="T6" fmla="*/ 76 w 78"/>
                  <a:gd name="T7" fmla="*/ 89 h 192"/>
                  <a:gd name="T8" fmla="*/ 78 w 78"/>
                  <a:gd name="T9" fmla="*/ 111 h 192"/>
                  <a:gd name="T10" fmla="*/ 78 w 78"/>
                  <a:gd name="T11" fmla="*/ 129 h 192"/>
                  <a:gd name="T12" fmla="*/ 75 w 78"/>
                  <a:gd name="T13" fmla="*/ 145 h 192"/>
                  <a:gd name="T14" fmla="*/ 70 w 78"/>
                  <a:gd name="T15" fmla="*/ 158 h 192"/>
                  <a:gd name="T16" fmla="*/ 63 w 78"/>
                  <a:gd name="T17" fmla="*/ 167 h 192"/>
                  <a:gd name="T18" fmla="*/ 55 w 78"/>
                  <a:gd name="T19" fmla="*/ 175 h 192"/>
                  <a:gd name="T20" fmla="*/ 47 w 78"/>
                  <a:gd name="T21" fmla="*/ 181 h 192"/>
                  <a:gd name="T22" fmla="*/ 38 w 78"/>
                  <a:gd name="T23" fmla="*/ 186 h 192"/>
                  <a:gd name="T24" fmla="*/ 29 w 78"/>
                  <a:gd name="T25" fmla="*/ 189 h 192"/>
                  <a:gd name="T26" fmla="*/ 21 w 78"/>
                  <a:gd name="T27" fmla="*/ 190 h 192"/>
                  <a:gd name="T28" fmla="*/ 13 w 78"/>
                  <a:gd name="T29" fmla="*/ 191 h 192"/>
                  <a:gd name="T30" fmla="*/ 6 w 78"/>
                  <a:gd name="T31" fmla="*/ 192 h 192"/>
                  <a:gd name="T32" fmla="*/ 0 w 78"/>
                  <a:gd name="T33" fmla="*/ 192 h 192"/>
                  <a:gd name="T34" fmla="*/ 50 w 78"/>
                  <a:gd name="T35"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92">
                    <a:moveTo>
                      <a:pt x="50" y="0"/>
                    </a:moveTo>
                    <a:lnTo>
                      <a:pt x="62" y="33"/>
                    </a:lnTo>
                    <a:lnTo>
                      <a:pt x="71" y="63"/>
                    </a:lnTo>
                    <a:lnTo>
                      <a:pt x="76" y="89"/>
                    </a:lnTo>
                    <a:lnTo>
                      <a:pt x="78" y="111"/>
                    </a:lnTo>
                    <a:lnTo>
                      <a:pt x="78" y="129"/>
                    </a:lnTo>
                    <a:lnTo>
                      <a:pt x="75" y="145"/>
                    </a:lnTo>
                    <a:lnTo>
                      <a:pt x="70" y="158"/>
                    </a:lnTo>
                    <a:lnTo>
                      <a:pt x="63" y="167"/>
                    </a:lnTo>
                    <a:lnTo>
                      <a:pt x="55" y="175"/>
                    </a:lnTo>
                    <a:lnTo>
                      <a:pt x="47" y="181"/>
                    </a:lnTo>
                    <a:lnTo>
                      <a:pt x="38" y="186"/>
                    </a:lnTo>
                    <a:lnTo>
                      <a:pt x="29" y="189"/>
                    </a:lnTo>
                    <a:lnTo>
                      <a:pt x="21" y="190"/>
                    </a:lnTo>
                    <a:lnTo>
                      <a:pt x="13" y="191"/>
                    </a:lnTo>
                    <a:lnTo>
                      <a:pt x="6" y="192"/>
                    </a:lnTo>
                    <a:lnTo>
                      <a:pt x="0" y="192"/>
                    </a:lnTo>
                    <a:lnTo>
                      <a:pt x="5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sp>
            <p:nvSpPr>
              <p:cNvPr id="884" name="Freeform 68">
                <a:extLst>
                  <a:ext uri="{FF2B5EF4-FFF2-40B4-BE49-F238E27FC236}">
                    <a16:creationId xmlns:a16="http://schemas.microsoft.com/office/drawing/2014/main" id="{C13DF9D6-C31D-2E40-A88A-BA7F4597F087}"/>
                  </a:ext>
                </a:extLst>
              </p:cNvPr>
              <p:cNvSpPr>
                <a:spLocks/>
              </p:cNvSpPr>
              <p:nvPr/>
            </p:nvSpPr>
            <p:spPr bwMode="auto">
              <a:xfrm>
                <a:off x="9172576" y="3699668"/>
                <a:ext cx="211138" cy="130175"/>
              </a:xfrm>
              <a:custGeom>
                <a:avLst/>
                <a:gdLst>
                  <a:gd name="T0" fmla="*/ 92 w 133"/>
                  <a:gd name="T1" fmla="*/ 0 h 82"/>
                  <a:gd name="T2" fmla="*/ 103 w 133"/>
                  <a:gd name="T3" fmla="*/ 2 h 82"/>
                  <a:gd name="T4" fmla="*/ 111 w 133"/>
                  <a:gd name="T5" fmla="*/ 6 h 82"/>
                  <a:gd name="T6" fmla="*/ 118 w 133"/>
                  <a:gd name="T7" fmla="*/ 12 h 82"/>
                  <a:gd name="T8" fmla="*/ 123 w 133"/>
                  <a:gd name="T9" fmla="*/ 18 h 82"/>
                  <a:gd name="T10" fmla="*/ 127 w 133"/>
                  <a:gd name="T11" fmla="*/ 25 h 82"/>
                  <a:gd name="T12" fmla="*/ 130 w 133"/>
                  <a:gd name="T13" fmla="*/ 30 h 82"/>
                  <a:gd name="T14" fmla="*/ 131 w 133"/>
                  <a:gd name="T15" fmla="*/ 36 h 82"/>
                  <a:gd name="T16" fmla="*/ 133 w 133"/>
                  <a:gd name="T17" fmla="*/ 40 h 82"/>
                  <a:gd name="T18" fmla="*/ 133 w 133"/>
                  <a:gd name="T19" fmla="*/ 41 h 82"/>
                  <a:gd name="T20" fmla="*/ 122 w 133"/>
                  <a:gd name="T21" fmla="*/ 59 h 82"/>
                  <a:gd name="T22" fmla="*/ 112 w 133"/>
                  <a:gd name="T23" fmla="*/ 72 h 82"/>
                  <a:gd name="T24" fmla="*/ 99 w 133"/>
                  <a:gd name="T25" fmla="*/ 79 h 82"/>
                  <a:gd name="T26" fmla="*/ 85 w 133"/>
                  <a:gd name="T27" fmla="*/ 82 h 82"/>
                  <a:gd name="T28" fmla="*/ 71 w 133"/>
                  <a:gd name="T29" fmla="*/ 82 h 82"/>
                  <a:gd name="T30" fmla="*/ 59 w 133"/>
                  <a:gd name="T31" fmla="*/ 79 h 82"/>
                  <a:gd name="T32" fmla="*/ 45 w 133"/>
                  <a:gd name="T33" fmla="*/ 73 h 82"/>
                  <a:gd name="T34" fmla="*/ 33 w 133"/>
                  <a:gd name="T35" fmla="*/ 66 h 82"/>
                  <a:gd name="T36" fmla="*/ 22 w 133"/>
                  <a:gd name="T37" fmla="*/ 59 h 82"/>
                  <a:gd name="T38" fmla="*/ 12 w 133"/>
                  <a:gd name="T39" fmla="*/ 52 h 82"/>
                  <a:gd name="T40" fmla="*/ 6 w 133"/>
                  <a:gd name="T41" fmla="*/ 47 h 82"/>
                  <a:gd name="T42" fmla="*/ 1 w 133"/>
                  <a:gd name="T43" fmla="*/ 42 h 82"/>
                  <a:gd name="T44" fmla="*/ 0 w 133"/>
                  <a:gd name="T45" fmla="*/ 41 h 82"/>
                  <a:gd name="T46" fmla="*/ 24 w 133"/>
                  <a:gd name="T47" fmla="*/ 24 h 82"/>
                  <a:gd name="T48" fmla="*/ 45 w 133"/>
                  <a:gd name="T49" fmla="*/ 12 h 82"/>
                  <a:gd name="T50" fmla="*/ 63 w 133"/>
                  <a:gd name="T51" fmla="*/ 4 h 82"/>
                  <a:gd name="T52" fmla="*/ 78 w 133"/>
                  <a:gd name="T53" fmla="*/ 0 h 82"/>
                  <a:gd name="T54" fmla="*/ 92 w 133"/>
                  <a:gd name="T5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3" h="82">
                    <a:moveTo>
                      <a:pt x="92" y="0"/>
                    </a:moveTo>
                    <a:lnTo>
                      <a:pt x="103" y="2"/>
                    </a:lnTo>
                    <a:lnTo>
                      <a:pt x="111" y="6"/>
                    </a:lnTo>
                    <a:lnTo>
                      <a:pt x="118" y="12"/>
                    </a:lnTo>
                    <a:lnTo>
                      <a:pt x="123" y="18"/>
                    </a:lnTo>
                    <a:lnTo>
                      <a:pt x="127" y="25"/>
                    </a:lnTo>
                    <a:lnTo>
                      <a:pt x="130" y="30"/>
                    </a:lnTo>
                    <a:lnTo>
                      <a:pt x="131" y="36"/>
                    </a:lnTo>
                    <a:lnTo>
                      <a:pt x="133" y="40"/>
                    </a:lnTo>
                    <a:lnTo>
                      <a:pt x="133" y="41"/>
                    </a:lnTo>
                    <a:lnTo>
                      <a:pt x="122" y="59"/>
                    </a:lnTo>
                    <a:lnTo>
                      <a:pt x="112" y="72"/>
                    </a:lnTo>
                    <a:lnTo>
                      <a:pt x="99" y="79"/>
                    </a:lnTo>
                    <a:lnTo>
                      <a:pt x="85" y="82"/>
                    </a:lnTo>
                    <a:lnTo>
                      <a:pt x="71" y="82"/>
                    </a:lnTo>
                    <a:lnTo>
                      <a:pt x="59" y="79"/>
                    </a:lnTo>
                    <a:lnTo>
                      <a:pt x="45" y="73"/>
                    </a:lnTo>
                    <a:lnTo>
                      <a:pt x="33" y="66"/>
                    </a:lnTo>
                    <a:lnTo>
                      <a:pt x="22" y="59"/>
                    </a:lnTo>
                    <a:lnTo>
                      <a:pt x="12" y="52"/>
                    </a:lnTo>
                    <a:lnTo>
                      <a:pt x="6" y="47"/>
                    </a:lnTo>
                    <a:lnTo>
                      <a:pt x="1" y="42"/>
                    </a:lnTo>
                    <a:lnTo>
                      <a:pt x="0" y="41"/>
                    </a:lnTo>
                    <a:lnTo>
                      <a:pt x="24" y="24"/>
                    </a:lnTo>
                    <a:lnTo>
                      <a:pt x="45" y="12"/>
                    </a:lnTo>
                    <a:lnTo>
                      <a:pt x="63" y="4"/>
                    </a:lnTo>
                    <a:lnTo>
                      <a:pt x="78" y="0"/>
                    </a:lnTo>
                    <a:lnTo>
                      <a:pt x="92"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sp>
            <p:nvSpPr>
              <p:cNvPr id="885" name="Freeform 69">
                <a:extLst>
                  <a:ext uri="{FF2B5EF4-FFF2-40B4-BE49-F238E27FC236}">
                    <a16:creationId xmlns:a16="http://schemas.microsoft.com/office/drawing/2014/main" id="{6E2E4205-8E02-CD4A-B0F7-8BF712362105}"/>
                  </a:ext>
                </a:extLst>
              </p:cNvPr>
              <p:cNvSpPr>
                <a:spLocks/>
              </p:cNvSpPr>
              <p:nvPr/>
            </p:nvSpPr>
            <p:spPr bwMode="auto">
              <a:xfrm>
                <a:off x="9174163" y="3698081"/>
                <a:ext cx="206375" cy="65088"/>
              </a:xfrm>
              <a:custGeom>
                <a:avLst/>
                <a:gdLst>
                  <a:gd name="T0" fmla="*/ 89 w 130"/>
                  <a:gd name="T1" fmla="*/ 0 h 41"/>
                  <a:gd name="T2" fmla="*/ 99 w 130"/>
                  <a:gd name="T3" fmla="*/ 1 h 41"/>
                  <a:gd name="T4" fmla="*/ 107 w 130"/>
                  <a:gd name="T5" fmla="*/ 6 h 41"/>
                  <a:gd name="T6" fmla="*/ 114 w 130"/>
                  <a:gd name="T7" fmla="*/ 11 h 41"/>
                  <a:gd name="T8" fmla="*/ 120 w 130"/>
                  <a:gd name="T9" fmla="*/ 16 h 41"/>
                  <a:gd name="T10" fmla="*/ 123 w 130"/>
                  <a:gd name="T11" fmla="*/ 23 h 41"/>
                  <a:gd name="T12" fmla="*/ 127 w 130"/>
                  <a:gd name="T13" fmla="*/ 29 h 41"/>
                  <a:gd name="T14" fmla="*/ 129 w 130"/>
                  <a:gd name="T15" fmla="*/ 35 h 41"/>
                  <a:gd name="T16" fmla="*/ 130 w 130"/>
                  <a:gd name="T17" fmla="*/ 40 h 41"/>
                  <a:gd name="T18" fmla="*/ 0 w 130"/>
                  <a:gd name="T19" fmla="*/ 41 h 41"/>
                  <a:gd name="T20" fmla="*/ 23 w 130"/>
                  <a:gd name="T21" fmla="*/ 25 h 41"/>
                  <a:gd name="T22" fmla="*/ 44 w 130"/>
                  <a:gd name="T23" fmla="*/ 12 h 41"/>
                  <a:gd name="T24" fmla="*/ 61 w 130"/>
                  <a:gd name="T25" fmla="*/ 5 h 41"/>
                  <a:gd name="T26" fmla="*/ 76 w 130"/>
                  <a:gd name="T27" fmla="*/ 1 h 41"/>
                  <a:gd name="T28" fmla="*/ 89 w 130"/>
                  <a:gd name="T29"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 h="41">
                    <a:moveTo>
                      <a:pt x="89" y="0"/>
                    </a:moveTo>
                    <a:lnTo>
                      <a:pt x="99" y="1"/>
                    </a:lnTo>
                    <a:lnTo>
                      <a:pt x="107" y="6"/>
                    </a:lnTo>
                    <a:lnTo>
                      <a:pt x="114" y="11"/>
                    </a:lnTo>
                    <a:lnTo>
                      <a:pt x="120" y="16"/>
                    </a:lnTo>
                    <a:lnTo>
                      <a:pt x="123" y="23"/>
                    </a:lnTo>
                    <a:lnTo>
                      <a:pt x="127" y="29"/>
                    </a:lnTo>
                    <a:lnTo>
                      <a:pt x="129" y="35"/>
                    </a:lnTo>
                    <a:lnTo>
                      <a:pt x="130" y="40"/>
                    </a:lnTo>
                    <a:lnTo>
                      <a:pt x="0" y="41"/>
                    </a:lnTo>
                    <a:lnTo>
                      <a:pt x="23" y="25"/>
                    </a:lnTo>
                    <a:lnTo>
                      <a:pt x="44" y="12"/>
                    </a:lnTo>
                    <a:lnTo>
                      <a:pt x="61" y="5"/>
                    </a:lnTo>
                    <a:lnTo>
                      <a:pt x="76" y="1"/>
                    </a:lnTo>
                    <a:lnTo>
                      <a:pt x="89"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sp>
            <p:nvSpPr>
              <p:cNvPr id="886" name="Freeform 70">
                <a:extLst>
                  <a:ext uri="{FF2B5EF4-FFF2-40B4-BE49-F238E27FC236}">
                    <a16:creationId xmlns:a16="http://schemas.microsoft.com/office/drawing/2014/main" id="{DBD84395-9764-534A-B26E-E2E5A1E0D691}"/>
                  </a:ext>
                </a:extLst>
              </p:cNvPr>
              <p:cNvSpPr>
                <a:spLocks/>
              </p:cNvSpPr>
              <p:nvPr/>
            </p:nvSpPr>
            <p:spPr bwMode="auto">
              <a:xfrm>
                <a:off x="11207751" y="3029743"/>
                <a:ext cx="203200" cy="131763"/>
              </a:xfrm>
              <a:custGeom>
                <a:avLst/>
                <a:gdLst>
                  <a:gd name="T0" fmla="*/ 46 w 128"/>
                  <a:gd name="T1" fmla="*/ 0 h 83"/>
                  <a:gd name="T2" fmla="*/ 61 w 128"/>
                  <a:gd name="T3" fmla="*/ 2 h 83"/>
                  <a:gd name="T4" fmla="*/ 75 w 128"/>
                  <a:gd name="T5" fmla="*/ 8 h 83"/>
                  <a:gd name="T6" fmla="*/ 87 w 128"/>
                  <a:gd name="T7" fmla="*/ 16 h 83"/>
                  <a:gd name="T8" fmla="*/ 98 w 128"/>
                  <a:gd name="T9" fmla="*/ 27 h 83"/>
                  <a:gd name="T10" fmla="*/ 108 w 128"/>
                  <a:gd name="T11" fmla="*/ 37 h 83"/>
                  <a:gd name="T12" fmla="*/ 116 w 128"/>
                  <a:gd name="T13" fmla="*/ 47 h 83"/>
                  <a:gd name="T14" fmla="*/ 122 w 128"/>
                  <a:gd name="T15" fmla="*/ 57 h 83"/>
                  <a:gd name="T16" fmla="*/ 127 w 128"/>
                  <a:gd name="T17" fmla="*/ 62 h 83"/>
                  <a:gd name="T18" fmla="*/ 128 w 128"/>
                  <a:gd name="T19" fmla="*/ 65 h 83"/>
                  <a:gd name="T20" fmla="*/ 100 w 128"/>
                  <a:gd name="T21" fmla="*/ 75 h 83"/>
                  <a:gd name="T22" fmla="*/ 76 w 128"/>
                  <a:gd name="T23" fmla="*/ 81 h 83"/>
                  <a:gd name="T24" fmla="*/ 57 w 128"/>
                  <a:gd name="T25" fmla="*/ 83 h 83"/>
                  <a:gd name="T26" fmla="*/ 41 w 128"/>
                  <a:gd name="T27" fmla="*/ 82 h 83"/>
                  <a:gd name="T28" fmla="*/ 29 w 128"/>
                  <a:gd name="T29" fmla="*/ 80 h 83"/>
                  <a:gd name="T30" fmla="*/ 18 w 128"/>
                  <a:gd name="T31" fmla="*/ 74 h 83"/>
                  <a:gd name="T32" fmla="*/ 11 w 128"/>
                  <a:gd name="T33" fmla="*/ 68 h 83"/>
                  <a:gd name="T34" fmla="*/ 5 w 128"/>
                  <a:gd name="T35" fmla="*/ 61 h 83"/>
                  <a:gd name="T36" fmla="*/ 2 w 128"/>
                  <a:gd name="T37" fmla="*/ 53 h 83"/>
                  <a:gd name="T38" fmla="*/ 1 w 128"/>
                  <a:gd name="T39" fmla="*/ 46 h 83"/>
                  <a:gd name="T40" fmla="*/ 0 w 128"/>
                  <a:gd name="T41" fmla="*/ 39 h 83"/>
                  <a:gd name="T42" fmla="*/ 0 w 128"/>
                  <a:gd name="T43" fmla="*/ 35 h 83"/>
                  <a:gd name="T44" fmla="*/ 0 w 128"/>
                  <a:gd name="T45" fmla="*/ 31 h 83"/>
                  <a:gd name="T46" fmla="*/ 0 w 128"/>
                  <a:gd name="T47" fmla="*/ 29 h 83"/>
                  <a:gd name="T48" fmla="*/ 15 w 128"/>
                  <a:gd name="T49" fmla="*/ 13 h 83"/>
                  <a:gd name="T50" fmla="*/ 31 w 128"/>
                  <a:gd name="T51" fmla="*/ 4 h 83"/>
                  <a:gd name="T52" fmla="*/ 46 w 128"/>
                  <a:gd name="T53"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8" h="83">
                    <a:moveTo>
                      <a:pt x="46" y="0"/>
                    </a:moveTo>
                    <a:lnTo>
                      <a:pt x="61" y="2"/>
                    </a:lnTo>
                    <a:lnTo>
                      <a:pt x="75" y="8"/>
                    </a:lnTo>
                    <a:lnTo>
                      <a:pt x="87" y="16"/>
                    </a:lnTo>
                    <a:lnTo>
                      <a:pt x="98" y="27"/>
                    </a:lnTo>
                    <a:lnTo>
                      <a:pt x="108" y="37"/>
                    </a:lnTo>
                    <a:lnTo>
                      <a:pt x="116" y="47"/>
                    </a:lnTo>
                    <a:lnTo>
                      <a:pt x="122" y="57"/>
                    </a:lnTo>
                    <a:lnTo>
                      <a:pt x="127" y="62"/>
                    </a:lnTo>
                    <a:lnTo>
                      <a:pt x="128" y="65"/>
                    </a:lnTo>
                    <a:lnTo>
                      <a:pt x="100" y="75"/>
                    </a:lnTo>
                    <a:lnTo>
                      <a:pt x="76" y="81"/>
                    </a:lnTo>
                    <a:lnTo>
                      <a:pt x="57" y="83"/>
                    </a:lnTo>
                    <a:lnTo>
                      <a:pt x="41" y="82"/>
                    </a:lnTo>
                    <a:lnTo>
                      <a:pt x="29" y="80"/>
                    </a:lnTo>
                    <a:lnTo>
                      <a:pt x="18" y="74"/>
                    </a:lnTo>
                    <a:lnTo>
                      <a:pt x="11" y="68"/>
                    </a:lnTo>
                    <a:lnTo>
                      <a:pt x="5" y="61"/>
                    </a:lnTo>
                    <a:lnTo>
                      <a:pt x="2" y="53"/>
                    </a:lnTo>
                    <a:lnTo>
                      <a:pt x="1" y="46"/>
                    </a:lnTo>
                    <a:lnTo>
                      <a:pt x="0" y="39"/>
                    </a:lnTo>
                    <a:lnTo>
                      <a:pt x="0" y="35"/>
                    </a:lnTo>
                    <a:lnTo>
                      <a:pt x="0" y="31"/>
                    </a:lnTo>
                    <a:lnTo>
                      <a:pt x="0" y="29"/>
                    </a:lnTo>
                    <a:lnTo>
                      <a:pt x="15" y="13"/>
                    </a:lnTo>
                    <a:lnTo>
                      <a:pt x="31" y="4"/>
                    </a:lnTo>
                    <a:lnTo>
                      <a:pt x="46"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sp>
            <p:nvSpPr>
              <p:cNvPr id="887" name="Freeform 71">
                <a:extLst>
                  <a:ext uri="{FF2B5EF4-FFF2-40B4-BE49-F238E27FC236}">
                    <a16:creationId xmlns:a16="http://schemas.microsoft.com/office/drawing/2014/main" id="{6D883AA8-D04E-E24C-8EBF-A33C84F2D96F}"/>
                  </a:ext>
                </a:extLst>
              </p:cNvPr>
              <p:cNvSpPr>
                <a:spLocks/>
              </p:cNvSpPr>
              <p:nvPr/>
            </p:nvSpPr>
            <p:spPr bwMode="auto">
              <a:xfrm>
                <a:off x="11207751" y="3080543"/>
                <a:ext cx="201613" cy="80963"/>
              </a:xfrm>
              <a:custGeom>
                <a:avLst/>
                <a:gdLst>
                  <a:gd name="T0" fmla="*/ 0 w 127"/>
                  <a:gd name="T1" fmla="*/ 0 h 51"/>
                  <a:gd name="T2" fmla="*/ 127 w 127"/>
                  <a:gd name="T3" fmla="*/ 33 h 51"/>
                  <a:gd name="T4" fmla="*/ 99 w 127"/>
                  <a:gd name="T5" fmla="*/ 43 h 51"/>
                  <a:gd name="T6" fmla="*/ 76 w 127"/>
                  <a:gd name="T7" fmla="*/ 49 h 51"/>
                  <a:gd name="T8" fmla="*/ 57 w 127"/>
                  <a:gd name="T9" fmla="*/ 51 h 51"/>
                  <a:gd name="T10" fmla="*/ 42 w 127"/>
                  <a:gd name="T11" fmla="*/ 51 h 51"/>
                  <a:gd name="T12" fmla="*/ 30 w 127"/>
                  <a:gd name="T13" fmla="*/ 49 h 51"/>
                  <a:gd name="T14" fmla="*/ 20 w 127"/>
                  <a:gd name="T15" fmla="*/ 44 h 51"/>
                  <a:gd name="T16" fmla="*/ 14 w 127"/>
                  <a:gd name="T17" fmla="*/ 39 h 51"/>
                  <a:gd name="T18" fmla="*/ 8 w 127"/>
                  <a:gd name="T19" fmla="*/ 32 h 51"/>
                  <a:gd name="T20" fmla="*/ 4 w 127"/>
                  <a:gd name="T21" fmla="*/ 25 h 51"/>
                  <a:gd name="T22" fmla="*/ 2 w 127"/>
                  <a:gd name="T23" fmla="*/ 17 h 51"/>
                  <a:gd name="T24" fmla="*/ 1 w 127"/>
                  <a:gd name="T25" fmla="*/ 11 h 51"/>
                  <a:gd name="T26" fmla="*/ 1 w 127"/>
                  <a:gd name="T27" fmla="*/ 4 h 51"/>
                  <a:gd name="T28" fmla="*/ 0 w 127"/>
                  <a:gd name="T29"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7" h="51">
                    <a:moveTo>
                      <a:pt x="0" y="0"/>
                    </a:moveTo>
                    <a:lnTo>
                      <a:pt x="127" y="33"/>
                    </a:lnTo>
                    <a:lnTo>
                      <a:pt x="99" y="43"/>
                    </a:lnTo>
                    <a:lnTo>
                      <a:pt x="76" y="49"/>
                    </a:lnTo>
                    <a:lnTo>
                      <a:pt x="57" y="51"/>
                    </a:lnTo>
                    <a:lnTo>
                      <a:pt x="42" y="51"/>
                    </a:lnTo>
                    <a:lnTo>
                      <a:pt x="30" y="49"/>
                    </a:lnTo>
                    <a:lnTo>
                      <a:pt x="20" y="44"/>
                    </a:lnTo>
                    <a:lnTo>
                      <a:pt x="14" y="39"/>
                    </a:lnTo>
                    <a:lnTo>
                      <a:pt x="8" y="32"/>
                    </a:lnTo>
                    <a:lnTo>
                      <a:pt x="4" y="25"/>
                    </a:lnTo>
                    <a:lnTo>
                      <a:pt x="2" y="17"/>
                    </a:lnTo>
                    <a:lnTo>
                      <a:pt x="1" y="11"/>
                    </a:lnTo>
                    <a:lnTo>
                      <a:pt x="1" y="4"/>
                    </a:lnTo>
                    <a:lnTo>
                      <a:pt x="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sp>
            <p:nvSpPr>
              <p:cNvPr id="888" name="Freeform 72">
                <a:extLst>
                  <a:ext uri="{FF2B5EF4-FFF2-40B4-BE49-F238E27FC236}">
                    <a16:creationId xmlns:a16="http://schemas.microsoft.com/office/drawing/2014/main" id="{2AA06B47-BB71-3D43-BA2D-1EF0E2B720C4}"/>
                  </a:ext>
                </a:extLst>
              </p:cNvPr>
              <p:cNvSpPr>
                <a:spLocks/>
              </p:cNvSpPr>
              <p:nvPr/>
            </p:nvSpPr>
            <p:spPr bwMode="auto">
              <a:xfrm>
                <a:off x="10488613" y="2307431"/>
                <a:ext cx="330200" cy="319088"/>
              </a:xfrm>
              <a:custGeom>
                <a:avLst/>
                <a:gdLst>
                  <a:gd name="T0" fmla="*/ 208 w 208"/>
                  <a:gd name="T1" fmla="*/ 0 h 201"/>
                  <a:gd name="T2" fmla="*/ 201 w 208"/>
                  <a:gd name="T3" fmla="*/ 42 h 201"/>
                  <a:gd name="T4" fmla="*/ 192 w 208"/>
                  <a:gd name="T5" fmla="*/ 77 h 201"/>
                  <a:gd name="T6" fmla="*/ 180 w 208"/>
                  <a:gd name="T7" fmla="*/ 107 h 201"/>
                  <a:gd name="T8" fmla="*/ 167 w 208"/>
                  <a:gd name="T9" fmla="*/ 131 h 201"/>
                  <a:gd name="T10" fmla="*/ 152 w 208"/>
                  <a:gd name="T11" fmla="*/ 150 h 201"/>
                  <a:gd name="T12" fmla="*/ 137 w 208"/>
                  <a:gd name="T13" fmla="*/ 167 h 201"/>
                  <a:gd name="T14" fmla="*/ 121 w 208"/>
                  <a:gd name="T15" fmla="*/ 179 h 201"/>
                  <a:gd name="T16" fmla="*/ 105 w 208"/>
                  <a:gd name="T17" fmla="*/ 189 h 201"/>
                  <a:gd name="T18" fmla="*/ 90 w 208"/>
                  <a:gd name="T19" fmla="*/ 195 h 201"/>
                  <a:gd name="T20" fmla="*/ 74 w 208"/>
                  <a:gd name="T21" fmla="*/ 199 h 201"/>
                  <a:gd name="T22" fmla="*/ 60 w 208"/>
                  <a:gd name="T23" fmla="*/ 201 h 201"/>
                  <a:gd name="T24" fmla="*/ 46 w 208"/>
                  <a:gd name="T25" fmla="*/ 201 h 201"/>
                  <a:gd name="T26" fmla="*/ 35 w 208"/>
                  <a:gd name="T27" fmla="*/ 201 h 201"/>
                  <a:gd name="T28" fmla="*/ 24 w 208"/>
                  <a:gd name="T29" fmla="*/ 200 h 201"/>
                  <a:gd name="T30" fmla="*/ 17 w 208"/>
                  <a:gd name="T31" fmla="*/ 199 h 201"/>
                  <a:gd name="T32" fmla="*/ 13 w 208"/>
                  <a:gd name="T33" fmla="*/ 198 h 201"/>
                  <a:gd name="T34" fmla="*/ 10 w 208"/>
                  <a:gd name="T35" fmla="*/ 197 h 201"/>
                  <a:gd name="T36" fmla="*/ 2 w 208"/>
                  <a:gd name="T37" fmla="*/ 172 h 201"/>
                  <a:gd name="T38" fmla="*/ 0 w 208"/>
                  <a:gd name="T39" fmla="*/ 149 h 201"/>
                  <a:gd name="T40" fmla="*/ 1 w 208"/>
                  <a:gd name="T41" fmla="*/ 129 h 201"/>
                  <a:gd name="T42" fmla="*/ 8 w 208"/>
                  <a:gd name="T43" fmla="*/ 110 h 201"/>
                  <a:gd name="T44" fmla="*/ 18 w 208"/>
                  <a:gd name="T45" fmla="*/ 93 h 201"/>
                  <a:gd name="T46" fmla="*/ 31 w 208"/>
                  <a:gd name="T47" fmla="*/ 77 h 201"/>
                  <a:gd name="T48" fmla="*/ 47 w 208"/>
                  <a:gd name="T49" fmla="*/ 64 h 201"/>
                  <a:gd name="T50" fmla="*/ 65 w 208"/>
                  <a:gd name="T51" fmla="*/ 51 h 201"/>
                  <a:gd name="T52" fmla="*/ 83 w 208"/>
                  <a:gd name="T53" fmla="*/ 41 h 201"/>
                  <a:gd name="T54" fmla="*/ 103 w 208"/>
                  <a:gd name="T55" fmla="*/ 32 h 201"/>
                  <a:gd name="T56" fmla="*/ 122 w 208"/>
                  <a:gd name="T57" fmla="*/ 24 h 201"/>
                  <a:gd name="T58" fmla="*/ 141 w 208"/>
                  <a:gd name="T59" fmla="*/ 17 h 201"/>
                  <a:gd name="T60" fmla="*/ 158 w 208"/>
                  <a:gd name="T61" fmla="*/ 12 h 201"/>
                  <a:gd name="T62" fmla="*/ 174 w 208"/>
                  <a:gd name="T63" fmla="*/ 7 h 201"/>
                  <a:gd name="T64" fmla="*/ 188 w 208"/>
                  <a:gd name="T65" fmla="*/ 4 h 201"/>
                  <a:gd name="T66" fmla="*/ 199 w 208"/>
                  <a:gd name="T67" fmla="*/ 3 h 201"/>
                  <a:gd name="T68" fmla="*/ 206 w 208"/>
                  <a:gd name="T69" fmla="*/ 0 h 201"/>
                  <a:gd name="T70" fmla="*/ 208 w 208"/>
                  <a:gd name="T71" fmla="*/ 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8" h="201">
                    <a:moveTo>
                      <a:pt x="208" y="0"/>
                    </a:moveTo>
                    <a:lnTo>
                      <a:pt x="201" y="42"/>
                    </a:lnTo>
                    <a:lnTo>
                      <a:pt x="192" y="77"/>
                    </a:lnTo>
                    <a:lnTo>
                      <a:pt x="180" y="107"/>
                    </a:lnTo>
                    <a:lnTo>
                      <a:pt x="167" y="131"/>
                    </a:lnTo>
                    <a:lnTo>
                      <a:pt x="152" y="150"/>
                    </a:lnTo>
                    <a:lnTo>
                      <a:pt x="137" y="167"/>
                    </a:lnTo>
                    <a:lnTo>
                      <a:pt x="121" y="179"/>
                    </a:lnTo>
                    <a:lnTo>
                      <a:pt x="105" y="189"/>
                    </a:lnTo>
                    <a:lnTo>
                      <a:pt x="90" y="195"/>
                    </a:lnTo>
                    <a:lnTo>
                      <a:pt x="74" y="199"/>
                    </a:lnTo>
                    <a:lnTo>
                      <a:pt x="60" y="201"/>
                    </a:lnTo>
                    <a:lnTo>
                      <a:pt x="46" y="201"/>
                    </a:lnTo>
                    <a:lnTo>
                      <a:pt x="35" y="201"/>
                    </a:lnTo>
                    <a:lnTo>
                      <a:pt x="24" y="200"/>
                    </a:lnTo>
                    <a:lnTo>
                      <a:pt x="17" y="199"/>
                    </a:lnTo>
                    <a:lnTo>
                      <a:pt x="13" y="198"/>
                    </a:lnTo>
                    <a:lnTo>
                      <a:pt x="10" y="197"/>
                    </a:lnTo>
                    <a:lnTo>
                      <a:pt x="2" y="172"/>
                    </a:lnTo>
                    <a:lnTo>
                      <a:pt x="0" y="149"/>
                    </a:lnTo>
                    <a:lnTo>
                      <a:pt x="1" y="129"/>
                    </a:lnTo>
                    <a:lnTo>
                      <a:pt x="8" y="110"/>
                    </a:lnTo>
                    <a:lnTo>
                      <a:pt x="18" y="93"/>
                    </a:lnTo>
                    <a:lnTo>
                      <a:pt x="31" y="77"/>
                    </a:lnTo>
                    <a:lnTo>
                      <a:pt x="47" y="64"/>
                    </a:lnTo>
                    <a:lnTo>
                      <a:pt x="65" y="51"/>
                    </a:lnTo>
                    <a:lnTo>
                      <a:pt x="83" y="41"/>
                    </a:lnTo>
                    <a:lnTo>
                      <a:pt x="103" y="32"/>
                    </a:lnTo>
                    <a:lnTo>
                      <a:pt x="122" y="24"/>
                    </a:lnTo>
                    <a:lnTo>
                      <a:pt x="141" y="17"/>
                    </a:lnTo>
                    <a:lnTo>
                      <a:pt x="158" y="12"/>
                    </a:lnTo>
                    <a:lnTo>
                      <a:pt x="174" y="7"/>
                    </a:lnTo>
                    <a:lnTo>
                      <a:pt x="188" y="4"/>
                    </a:lnTo>
                    <a:lnTo>
                      <a:pt x="199" y="3"/>
                    </a:lnTo>
                    <a:lnTo>
                      <a:pt x="206" y="0"/>
                    </a:lnTo>
                    <a:lnTo>
                      <a:pt x="208"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sp>
            <p:nvSpPr>
              <p:cNvPr id="889" name="Freeform 73">
                <a:extLst>
                  <a:ext uri="{FF2B5EF4-FFF2-40B4-BE49-F238E27FC236}">
                    <a16:creationId xmlns:a16="http://schemas.microsoft.com/office/drawing/2014/main" id="{ABCD3A8A-2E73-C84C-89B7-51CB4B784139}"/>
                  </a:ext>
                </a:extLst>
              </p:cNvPr>
              <p:cNvSpPr>
                <a:spLocks/>
              </p:cNvSpPr>
              <p:nvPr/>
            </p:nvSpPr>
            <p:spPr bwMode="auto">
              <a:xfrm>
                <a:off x="10512426" y="2313781"/>
                <a:ext cx="304800" cy="317500"/>
              </a:xfrm>
              <a:custGeom>
                <a:avLst/>
                <a:gdLst>
                  <a:gd name="T0" fmla="*/ 192 w 192"/>
                  <a:gd name="T1" fmla="*/ 0 h 200"/>
                  <a:gd name="T2" fmla="*/ 185 w 192"/>
                  <a:gd name="T3" fmla="*/ 39 h 200"/>
                  <a:gd name="T4" fmla="*/ 177 w 192"/>
                  <a:gd name="T5" fmla="*/ 73 h 200"/>
                  <a:gd name="T6" fmla="*/ 165 w 192"/>
                  <a:gd name="T7" fmla="*/ 101 h 200"/>
                  <a:gd name="T8" fmla="*/ 154 w 192"/>
                  <a:gd name="T9" fmla="*/ 126 h 200"/>
                  <a:gd name="T10" fmla="*/ 140 w 192"/>
                  <a:gd name="T11" fmla="*/ 146 h 200"/>
                  <a:gd name="T12" fmla="*/ 125 w 192"/>
                  <a:gd name="T13" fmla="*/ 163 h 200"/>
                  <a:gd name="T14" fmla="*/ 110 w 192"/>
                  <a:gd name="T15" fmla="*/ 175 h 200"/>
                  <a:gd name="T16" fmla="*/ 95 w 192"/>
                  <a:gd name="T17" fmla="*/ 185 h 200"/>
                  <a:gd name="T18" fmla="*/ 79 w 192"/>
                  <a:gd name="T19" fmla="*/ 191 h 200"/>
                  <a:gd name="T20" fmla="*/ 63 w 192"/>
                  <a:gd name="T21" fmla="*/ 196 h 200"/>
                  <a:gd name="T22" fmla="*/ 50 w 192"/>
                  <a:gd name="T23" fmla="*/ 198 h 200"/>
                  <a:gd name="T24" fmla="*/ 36 w 192"/>
                  <a:gd name="T25" fmla="*/ 200 h 200"/>
                  <a:gd name="T26" fmla="*/ 24 w 192"/>
                  <a:gd name="T27" fmla="*/ 200 h 200"/>
                  <a:gd name="T28" fmla="*/ 14 w 192"/>
                  <a:gd name="T29" fmla="*/ 198 h 200"/>
                  <a:gd name="T30" fmla="*/ 6 w 192"/>
                  <a:gd name="T31" fmla="*/ 196 h 200"/>
                  <a:gd name="T32" fmla="*/ 0 w 192"/>
                  <a:gd name="T33" fmla="*/ 195 h 200"/>
                  <a:gd name="T34" fmla="*/ 192 w 192"/>
                  <a:gd name="T35"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2" h="200">
                    <a:moveTo>
                      <a:pt x="192" y="0"/>
                    </a:moveTo>
                    <a:lnTo>
                      <a:pt x="185" y="39"/>
                    </a:lnTo>
                    <a:lnTo>
                      <a:pt x="177" y="73"/>
                    </a:lnTo>
                    <a:lnTo>
                      <a:pt x="165" y="101"/>
                    </a:lnTo>
                    <a:lnTo>
                      <a:pt x="154" y="126"/>
                    </a:lnTo>
                    <a:lnTo>
                      <a:pt x="140" y="146"/>
                    </a:lnTo>
                    <a:lnTo>
                      <a:pt x="125" y="163"/>
                    </a:lnTo>
                    <a:lnTo>
                      <a:pt x="110" y="175"/>
                    </a:lnTo>
                    <a:lnTo>
                      <a:pt x="95" y="185"/>
                    </a:lnTo>
                    <a:lnTo>
                      <a:pt x="79" y="191"/>
                    </a:lnTo>
                    <a:lnTo>
                      <a:pt x="63" y="196"/>
                    </a:lnTo>
                    <a:lnTo>
                      <a:pt x="50" y="198"/>
                    </a:lnTo>
                    <a:lnTo>
                      <a:pt x="36" y="200"/>
                    </a:lnTo>
                    <a:lnTo>
                      <a:pt x="24" y="200"/>
                    </a:lnTo>
                    <a:lnTo>
                      <a:pt x="14" y="198"/>
                    </a:lnTo>
                    <a:lnTo>
                      <a:pt x="6" y="196"/>
                    </a:lnTo>
                    <a:lnTo>
                      <a:pt x="0" y="195"/>
                    </a:lnTo>
                    <a:lnTo>
                      <a:pt x="192"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sp>
            <p:nvSpPr>
              <p:cNvPr id="890" name="Freeform 74">
                <a:extLst>
                  <a:ext uri="{FF2B5EF4-FFF2-40B4-BE49-F238E27FC236}">
                    <a16:creationId xmlns:a16="http://schemas.microsoft.com/office/drawing/2014/main" id="{E3B67D00-B5A5-0249-9E48-028940AC469A}"/>
                  </a:ext>
                </a:extLst>
              </p:cNvPr>
              <p:cNvSpPr>
                <a:spLocks/>
              </p:cNvSpPr>
              <p:nvPr/>
            </p:nvSpPr>
            <p:spPr bwMode="auto">
              <a:xfrm>
                <a:off x="10983913" y="3779043"/>
                <a:ext cx="225425" cy="438150"/>
              </a:xfrm>
              <a:custGeom>
                <a:avLst/>
                <a:gdLst>
                  <a:gd name="T0" fmla="*/ 91 w 142"/>
                  <a:gd name="T1" fmla="*/ 0 h 276"/>
                  <a:gd name="T2" fmla="*/ 111 w 142"/>
                  <a:gd name="T3" fmla="*/ 35 h 276"/>
                  <a:gd name="T4" fmla="*/ 125 w 142"/>
                  <a:gd name="T5" fmla="*/ 66 h 276"/>
                  <a:gd name="T6" fmla="*/ 134 w 142"/>
                  <a:gd name="T7" fmla="*/ 95 h 276"/>
                  <a:gd name="T8" fmla="*/ 140 w 142"/>
                  <a:gd name="T9" fmla="*/ 121 h 276"/>
                  <a:gd name="T10" fmla="*/ 142 w 142"/>
                  <a:gd name="T11" fmla="*/ 145 h 276"/>
                  <a:gd name="T12" fmla="*/ 141 w 142"/>
                  <a:gd name="T13" fmla="*/ 166 h 276"/>
                  <a:gd name="T14" fmla="*/ 137 w 142"/>
                  <a:gd name="T15" fmla="*/ 186 h 276"/>
                  <a:gd name="T16" fmla="*/ 130 w 142"/>
                  <a:gd name="T17" fmla="*/ 203 h 276"/>
                  <a:gd name="T18" fmla="*/ 123 w 142"/>
                  <a:gd name="T19" fmla="*/ 218 h 276"/>
                  <a:gd name="T20" fmla="*/ 115 w 142"/>
                  <a:gd name="T21" fmla="*/ 231 h 276"/>
                  <a:gd name="T22" fmla="*/ 105 w 142"/>
                  <a:gd name="T23" fmla="*/ 242 h 276"/>
                  <a:gd name="T24" fmla="*/ 96 w 142"/>
                  <a:gd name="T25" fmla="*/ 252 h 276"/>
                  <a:gd name="T26" fmla="*/ 86 w 142"/>
                  <a:gd name="T27" fmla="*/ 260 h 276"/>
                  <a:gd name="T28" fmla="*/ 77 w 142"/>
                  <a:gd name="T29" fmla="*/ 265 h 276"/>
                  <a:gd name="T30" fmla="*/ 70 w 142"/>
                  <a:gd name="T31" fmla="*/ 270 h 276"/>
                  <a:gd name="T32" fmla="*/ 63 w 142"/>
                  <a:gd name="T33" fmla="*/ 274 h 276"/>
                  <a:gd name="T34" fmla="*/ 60 w 142"/>
                  <a:gd name="T35" fmla="*/ 275 h 276"/>
                  <a:gd name="T36" fmla="*/ 59 w 142"/>
                  <a:gd name="T37" fmla="*/ 276 h 276"/>
                  <a:gd name="T38" fmla="*/ 37 w 142"/>
                  <a:gd name="T39" fmla="*/ 261 h 276"/>
                  <a:gd name="T40" fmla="*/ 19 w 142"/>
                  <a:gd name="T41" fmla="*/ 246 h 276"/>
                  <a:gd name="T42" fmla="*/ 9 w 142"/>
                  <a:gd name="T43" fmla="*/ 227 h 276"/>
                  <a:gd name="T44" fmla="*/ 2 w 142"/>
                  <a:gd name="T45" fmla="*/ 209 h 276"/>
                  <a:gd name="T46" fmla="*/ 0 w 142"/>
                  <a:gd name="T47" fmla="*/ 189 h 276"/>
                  <a:gd name="T48" fmla="*/ 0 w 142"/>
                  <a:gd name="T49" fmla="*/ 169 h 276"/>
                  <a:gd name="T50" fmla="*/ 4 w 142"/>
                  <a:gd name="T51" fmla="*/ 149 h 276"/>
                  <a:gd name="T52" fmla="*/ 10 w 142"/>
                  <a:gd name="T53" fmla="*/ 128 h 276"/>
                  <a:gd name="T54" fmla="*/ 18 w 142"/>
                  <a:gd name="T55" fmla="*/ 109 h 276"/>
                  <a:gd name="T56" fmla="*/ 28 w 142"/>
                  <a:gd name="T57" fmla="*/ 89 h 276"/>
                  <a:gd name="T58" fmla="*/ 38 w 142"/>
                  <a:gd name="T59" fmla="*/ 70 h 276"/>
                  <a:gd name="T60" fmla="*/ 49 w 142"/>
                  <a:gd name="T61" fmla="*/ 54 h 276"/>
                  <a:gd name="T62" fmla="*/ 60 w 142"/>
                  <a:gd name="T63" fmla="*/ 38 h 276"/>
                  <a:gd name="T64" fmla="*/ 70 w 142"/>
                  <a:gd name="T65" fmla="*/ 25 h 276"/>
                  <a:gd name="T66" fmla="*/ 78 w 142"/>
                  <a:gd name="T67" fmla="*/ 15 h 276"/>
                  <a:gd name="T68" fmla="*/ 85 w 142"/>
                  <a:gd name="T69" fmla="*/ 7 h 276"/>
                  <a:gd name="T70" fmla="*/ 90 w 142"/>
                  <a:gd name="T71" fmla="*/ 1 h 276"/>
                  <a:gd name="T72" fmla="*/ 91 w 142"/>
                  <a:gd name="T73" fmla="*/ 0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2" h="276">
                    <a:moveTo>
                      <a:pt x="91" y="0"/>
                    </a:moveTo>
                    <a:lnTo>
                      <a:pt x="111" y="35"/>
                    </a:lnTo>
                    <a:lnTo>
                      <a:pt x="125" y="66"/>
                    </a:lnTo>
                    <a:lnTo>
                      <a:pt x="134" y="95"/>
                    </a:lnTo>
                    <a:lnTo>
                      <a:pt x="140" y="121"/>
                    </a:lnTo>
                    <a:lnTo>
                      <a:pt x="142" y="145"/>
                    </a:lnTo>
                    <a:lnTo>
                      <a:pt x="141" y="166"/>
                    </a:lnTo>
                    <a:lnTo>
                      <a:pt x="137" y="186"/>
                    </a:lnTo>
                    <a:lnTo>
                      <a:pt x="130" y="203"/>
                    </a:lnTo>
                    <a:lnTo>
                      <a:pt x="123" y="218"/>
                    </a:lnTo>
                    <a:lnTo>
                      <a:pt x="115" y="231"/>
                    </a:lnTo>
                    <a:lnTo>
                      <a:pt x="105" y="242"/>
                    </a:lnTo>
                    <a:lnTo>
                      <a:pt x="96" y="252"/>
                    </a:lnTo>
                    <a:lnTo>
                      <a:pt x="86" y="260"/>
                    </a:lnTo>
                    <a:lnTo>
                      <a:pt x="77" y="265"/>
                    </a:lnTo>
                    <a:lnTo>
                      <a:pt x="70" y="270"/>
                    </a:lnTo>
                    <a:lnTo>
                      <a:pt x="63" y="274"/>
                    </a:lnTo>
                    <a:lnTo>
                      <a:pt x="60" y="275"/>
                    </a:lnTo>
                    <a:lnTo>
                      <a:pt x="59" y="276"/>
                    </a:lnTo>
                    <a:lnTo>
                      <a:pt x="37" y="261"/>
                    </a:lnTo>
                    <a:lnTo>
                      <a:pt x="19" y="246"/>
                    </a:lnTo>
                    <a:lnTo>
                      <a:pt x="9" y="227"/>
                    </a:lnTo>
                    <a:lnTo>
                      <a:pt x="2" y="209"/>
                    </a:lnTo>
                    <a:lnTo>
                      <a:pt x="0" y="189"/>
                    </a:lnTo>
                    <a:lnTo>
                      <a:pt x="0" y="169"/>
                    </a:lnTo>
                    <a:lnTo>
                      <a:pt x="4" y="149"/>
                    </a:lnTo>
                    <a:lnTo>
                      <a:pt x="10" y="128"/>
                    </a:lnTo>
                    <a:lnTo>
                      <a:pt x="18" y="109"/>
                    </a:lnTo>
                    <a:lnTo>
                      <a:pt x="28" y="89"/>
                    </a:lnTo>
                    <a:lnTo>
                      <a:pt x="38" y="70"/>
                    </a:lnTo>
                    <a:lnTo>
                      <a:pt x="49" y="54"/>
                    </a:lnTo>
                    <a:lnTo>
                      <a:pt x="60" y="38"/>
                    </a:lnTo>
                    <a:lnTo>
                      <a:pt x="70" y="25"/>
                    </a:lnTo>
                    <a:lnTo>
                      <a:pt x="78" y="15"/>
                    </a:lnTo>
                    <a:lnTo>
                      <a:pt x="85" y="7"/>
                    </a:lnTo>
                    <a:lnTo>
                      <a:pt x="90" y="1"/>
                    </a:lnTo>
                    <a:lnTo>
                      <a:pt x="91"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sp>
            <p:nvSpPr>
              <p:cNvPr id="891" name="Freeform 75">
                <a:extLst>
                  <a:ext uri="{FF2B5EF4-FFF2-40B4-BE49-F238E27FC236}">
                    <a16:creationId xmlns:a16="http://schemas.microsoft.com/office/drawing/2014/main" id="{9FCDC497-D38E-3643-BF46-428171E0F6BA}"/>
                  </a:ext>
                </a:extLst>
              </p:cNvPr>
              <p:cNvSpPr>
                <a:spLocks/>
              </p:cNvSpPr>
              <p:nvPr/>
            </p:nvSpPr>
            <p:spPr bwMode="auto">
              <a:xfrm>
                <a:off x="11082338" y="3782218"/>
                <a:ext cx="127000" cy="433388"/>
              </a:xfrm>
              <a:custGeom>
                <a:avLst/>
                <a:gdLst>
                  <a:gd name="T0" fmla="*/ 30 w 80"/>
                  <a:gd name="T1" fmla="*/ 0 h 273"/>
                  <a:gd name="T2" fmla="*/ 50 w 80"/>
                  <a:gd name="T3" fmla="*/ 35 h 273"/>
                  <a:gd name="T4" fmla="*/ 64 w 80"/>
                  <a:gd name="T5" fmla="*/ 67 h 273"/>
                  <a:gd name="T6" fmla="*/ 73 w 80"/>
                  <a:gd name="T7" fmla="*/ 97 h 273"/>
                  <a:gd name="T8" fmla="*/ 79 w 80"/>
                  <a:gd name="T9" fmla="*/ 124 h 273"/>
                  <a:gd name="T10" fmla="*/ 80 w 80"/>
                  <a:gd name="T11" fmla="*/ 148 h 273"/>
                  <a:gd name="T12" fmla="*/ 79 w 80"/>
                  <a:gd name="T13" fmla="*/ 170 h 273"/>
                  <a:gd name="T14" fmla="*/ 74 w 80"/>
                  <a:gd name="T15" fmla="*/ 190 h 273"/>
                  <a:gd name="T16" fmla="*/ 68 w 80"/>
                  <a:gd name="T17" fmla="*/ 206 h 273"/>
                  <a:gd name="T18" fmla="*/ 60 w 80"/>
                  <a:gd name="T19" fmla="*/ 221 h 273"/>
                  <a:gd name="T20" fmla="*/ 52 w 80"/>
                  <a:gd name="T21" fmla="*/ 235 h 273"/>
                  <a:gd name="T22" fmla="*/ 42 w 80"/>
                  <a:gd name="T23" fmla="*/ 245 h 273"/>
                  <a:gd name="T24" fmla="*/ 32 w 80"/>
                  <a:gd name="T25" fmla="*/ 254 h 273"/>
                  <a:gd name="T26" fmla="*/ 22 w 80"/>
                  <a:gd name="T27" fmla="*/ 261 h 273"/>
                  <a:gd name="T28" fmla="*/ 14 w 80"/>
                  <a:gd name="T29" fmla="*/ 267 h 273"/>
                  <a:gd name="T30" fmla="*/ 6 w 80"/>
                  <a:gd name="T31" fmla="*/ 270 h 273"/>
                  <a:gd name="T32" fmla="*/ 0 w 80"/>
                  <a:gd name="T33" fmla="*/ 273 h 273"/>
                  <a:gd name="T34" fmla="*/ 30 w 80"/>
                  <a:gd name="T35"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273">
                    <a:moveTo>
                      <a:pt x="30" y="0"/>
                    </a:moveTo>
                    <a:lnTo>
                      <a:pt x="50" y="35"/>
                    </a:lnTo>
                    <a:lnTo>
                      <a:pt x="64" y="67"/>
                    </a:lnTo>
                    <a:lnTo>
                      <a:pt x="73" y="97"/>
                    </a:lnTo>
                    <a:lnTo>
                      <a:pt x="79" y="124"/>
                    </a:lnTo>
                    <a:lnTo>
                      <a:pt x="80" y="148"/>
                    </a:lnTo>
                    <a:lnTo>
                      <a:pt x="79" y="170"/>
                    </a:lnTo>
                    <a:lnTo>
                      <a:pt x="74" y="190"/>
                    </a:lnTo>
                    <a:lnTo>
                      <a:pt x="68" y="206"/>
                    </a:lnTo>
                    <a:lnTo>
                      <a:pt x="60" y="221"/>
                    </a:lnTo>
                    <a:lnTo>
                      <a:pt x="52" y="235"/>
                    </a:lnTo>
                    <a:lnTo>
                      <a:pt x="42" y="245"/>
                    </a:lnTo>
                    <a:lnTo>
                      <a:pt x="32" y="254"/>
                    </a:lnTo>
                    <a:lnTo>
                      <a:pt x="22" y="261"/>
                    </a:lnTo>
                    <a:lnTo>
                      <a:pt x="14" y="267"/>
                    </a:lnTo>
                    <a:lnTo>
                      <a:pt x="6" y="270"/>
                    </a:lnTo>
                    <a:lnTo>
                      <a:pt x="0" y="273"/>
                    </a:lnTo>
                    <a:lnTo>
                      <a:pt x="3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sp>
            <p:nvSpPr>
              <p:cNvPr id="892" name="Freeform 76">
                <a:extLst>
                  <a:ext uri="{FF2B5EF4-FFF2-40B4-BE49-F238E27FC236}">
                    <a16:creationId xmlns:a16="http://schemas.microsoft.com/office/drawing/2014/main" id="{FA32F0FF-BDBF-BE45-9F95-E337ABAB7E9E}"/>
                  </a:ext>
                </a:extLst>
              </p:cNvPr>
              <p:cNvSpPr>
                <a:spLocks/>
              </p:cNvSpPr>
              <p:nvPr/>
            </p:nvSpPr>
            <p:spPr bwMode="auto">
              <a:xfrm>
                <a:off x="10709276" y="2828131"/>
                <a:ext cx="233363" cy="306388"/>
              </a:xfrm>
              <a:custGeom>
                <a:avLst/>
                <a:gdLst>
                  <a:gd name="T0" fmla="*/ 99 w 147"/>
                  <a:gd name="T1" fmla="*/ 0 h 193"/>
                  <a:gd name="T2" fmla="*/ 117 w 147"/>
                  <a:gd name="T3" fmla="*/ 33 h 193"/>
                  <a:gd name="T4" fmla="*/ 130 w 147"/>
                  <a:gd name="T5" fmla="*/ 61 h 193"/>
                  <a:gd name="T6" fmla="*/ 139 w 147"/>
                  <a:gd name="T7" fmla="*/ 86 h 193"/>
                  <a:gd name="T8" fmla="*/ 145 w 147"/>
                  <a:gd name="T9" fmla="*/ 108 h 193"/>
                  <a:gd name="T10" fmla="*/ 147 w 147"/>
                  <a:gd name="T11" fmla="*/ 126 h 193"/>
                  <a:gd name="T12" fmla="*/ 146 w 147"/>
                  <a:gd name="T13" fmla="*/ 141 h 193"/>
                  <a:gd name="T14" fmla="*/ 143 w 147"/>
                  <a:gd name="T15" fmla="*/ 154 h 193"/>
                  <a:gd name="T16" fmla="*/ 137 w 147"/>
                  <a:gd name="T17" fmla="*/ 165 h 193"/>
                  <a:gd name="T18" fmla="*/ 130 w 147"/>
                  <a:gd name="T19" fmla="*/ 173 h 193"/>
                  <a:gd name="T20" fmla="*/ 122 w 147"/>
                  <a:gd name="T21" fmla="*/ 180 h 193"/>
                  <a:gd name="T22" fmla="*/ 112 w 147"/>
                  <a:gd name="T23" fmla="*/ 185 h 193"/>
                  <a:gd name="T24" fmla="*/ 102 w 147"/>
                  <a:gd name="T25" fmla="*/ 188 h 193"/>
                  <a:gd name="T26" fmla="*/ 92 w 147"/>
                  <a:gd name="T27" fmla="*/ 191 h 193"/>
                  <a:gd name="T28" fmla="*/ 83 w 147"/>
                  <a:gd name="T29" fmla="*/ 193 h 193"/>
                  <a:gd name="T30" fmla="*/ 75 w 147"/>
                  <a:gd name="T31" fmla="*/ 193 h 193"/>
                  <a:gd name="T32" fmla="*/ 67 w 147"/>
                  <a:gd name="T33" fmla="*/ 193 h 193"/>
                  <a:gd name="T34" fmla="*/ 61 w 147"/>
                  <a:gd name="T35" fmla="*/ 193 h 193"/>
                  <a:gd name="T36" fmla="*/ 57 w 147"/>
                  <a:gd name="T37" fmla="*/ 193 h 193"/>
                  <a:gd name="T38" fmla="*/ 56 w 147"/>
                  <a:gd name="T39" fmla="*/ 193 h 193"/>
                  <a:gd name="T40" fmla="*/ 32 w 147"/>
                  <a:gd name="T41" fmla="*/ 177 h 193"/>
                  <a:gd name="T42" fmla="*/ 15 w 147"/>
                  <a:gd name="T43" fmla="*/ 162 h 193"/>
                  <a:gd name="T44" fmla="*/ 4 w 147"/>
                  <a:gd name="T45" fmla="*/ 146 h 193"/>
                  <a:gd name="T46" fmla="*/ 0 w 147"/>
                  <a:gd name="T47" fmla="*/ 129 h 193"/>
                  <a:gd name="T48" fmla="*/ 0 w 147"/>
                  <a:gd name="T49" fmla="*/ 113 h 193"/>
                  <a:gd name="T50" fmla="*/ 3 w 147"/>
                  <a:gd name="T51" fmla="*/ 97 h 193"/>
                  <a:gd name="T52" fmla="*/ 11 w 147"/>
                  <a:gd name="T53" fmla="*/ 82 h 193"/>
                  <a:gd name="T54" fmla="*/ 20 w 147"/>
                  <a:gd name="T55" fmla="*/ 67 h 193"/>
                  <a:gd name="T56" fmla="*/ 33 w 147"/>
                  <a:gd name="T57" fmla="*/ 53 h 193"/>
                  <a:gd name="T58" fmla="*/ 46 w 147"/>
                  <a:gd name="T59" fmla="*/ 41 h 193"/>
                  <a:gd name="T60" fmla="*/ 58 w 147"/>
                  <a:gd name="T61" fmla="*/ 29 h 193"/>
                  <a:gd name="T62" fmla="*/ 71 w 147"/>
                  <a:gd name="T63" fmla="*/ 20 h 193"/>
                  <a:gd name="T64" fmla="*/ 82 w 147"/>
                  <a:gd name="T65" fmla="*/ 12 h 193"/>
                  <a:gd name="T66" fmla="*/ 91 w 147"/>
                  <a:gd name="T67" fmla="*/ 6 h 193"/>
                  <a:gd name="T68" fmla="*/ 97 w 147"/>
                  <a:gd name="T69" fmla="*/ 3 h 193"/>
                  <a:gd name="T70" fmla="*/ 99 w 147"/>
                  <a:gd name="T71"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7" h="193">
                    <a:moveTo>
                      <a:pt x="99" y="0"/>
                    </a:moveTo>
                    <a:lnTo>
                      <a:pt x="117" y="33"/>
                    </a:lnTo>
                    <a:lnTo>
                      <a:pt x="130" y="61"/>
                    </a:lnTo>
                    <a:lnTo>
                      <a:pt x="139" y="86"/>
                    </a:lnTo>
                    <a:lnTo>
                      <a:pt x="145" y="108"/>
                    </a:lnTo>
                    <a:lnTo>
                      <a:pt x="147" y="126"/>
                    </a:lnTo>
                    <a:lnTo>
                      <a:pt x="146" y="141"/>
                    </a:lnTo>
                    <a:lnTo>
                      <a:pt x="143" y="154"/>
                    </a:lnTo>
                    <a:lnTo>
                      <a:pt x="137" y="165"/>
                    </a:lnTo>
                    <a:lnTo>
                      <a:pt x="130" y="173"/>
                    </a:lnTo>
                    <a:lnTo>
                      <a:pt x="122" y="180"/>
                    </a:lnTo>
                    <a:lnTo>
                      <a:pt x="112" y="185"/>
                    </a:lnTo>
                    <a:lnTo>
                      <a:pt x="102" y="188"/>
                    </a:lnTo>
                    <a:lnTo>
                      <a:pt x="92" y="191"/>
                    </a:lnTo>
                    <a:lnTo>
                      <a:pt x="83" y="193"/>
                    </a:lnTo>
                    <a:lnTo>
                      <a:pt x="75" y="193"/>
                    </a:lnTo>
                    <a:lnTo>
                      <a:pt x="67" y="193"/>
                    </a:lnTo>
                    <a:lnTo>
                      <a:pt x="61" y="193"/>
                    </a:lnTo>
                    <a:lnTo>
                      <a:pt x="57" y="193"/>
                    </a:lnTo>
                    <a:lnTo>
                      <a:pt x="56" y="193"/>
                    </a:lnTo>
                    <a:lnTo>
                      <a:pt x="32" y="177"/>
                    </a:lnTo>
                    <a:lnTo>
                      <a:pt x="15" y="162"/>
                    </a:lnTo>
                    <a:lnTo>
                      <a:pt x="4" y="146"/>
                    </a:lnTo>
                    <a:lnTo>
                      <a:pt x="0" y="129"/>
                    </a:lnTo>
                    <a:lnTo>
                      <a:pt x="0" y="113"/>
                    </a:lnTo>
                    <a:lnTo>
                      <a:pt x="3" y="97"/>
                    </a:lnTo>
                    <a:lnTo>
                      <a:pt x="11" y="82"/>
                    </a:lnTo>
                    <a:lnTo>
                      <a:pt x="20" y="67"/>
                    </a:lnTo>
                    <a:lnTo>
                      <a:pt x="33" y="53"/>
                    </a:lnTo>
                    <a:lnTo>
                      <a:pt x="46" y="41"/>
                    </a:lnTo>
                    <a:lnTo>
                      <a:pt x="58" y="29"/>
                    </a:lnTo>
                    <a:lnTo>
                      <a:pt x="71" y="20"/>
                    </a:lnTo>
                    <a:lnTo>
                      <a:pt x="82" y="12"/>
                    </a:lnTo>
                    <a:lnTo>
                      <a:pt x="91" y="6"/>
                    </a:lnTo>
                    <a:lnTo>
                      <a:pt x="97" y="3"/>
                    </a:lnTo>
                    <a:lnTo>
                      <a:pt x="99"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sp>
            <p:nvSpPr>
              <p:cNvPr id="893" name="Freeform 77">
                <a:extLst>
                  <a:ext uri="{FF2B5EF4-FFF2-40B4-BE49-F238E27FC236}">
                    <a16:creationId xmlns:a16="http://schemas.microsoft.com/office/drawing/2014/main" id="{8D64B292-C466-CF43-892B-5992104F0D41}"/>
                  </a:ext>
                </a:extLst>
              </p:cNvPr>
              <p:cNvSpPr>
                <a:spLocks/>
              </p:cNvSpPr>
              <p:nvPr/>
            </p:nvSpPr>
            <p:spPr bwMode="auto">
              <a:xfrm>
                <a:off x="10804526" y="2834481"/>
                <a:ext cx="138113" cy="298450"/>
              </a:xfrm>
              <a:custGeom>
                <a:avLst/>
                <a:gdLst>
                  <a:gd name="T0" fmla="*/ 40 w 87"/>
                  <a:gd name="T1" fmla="*/ 0 h 188"/>
                  <a:gd name="T2" fmla="*/ 57 w 87"/>
                  <a:gd name="T3" fmla="*/ 30 h 188"/>
                  <a:gd name="T4" fmla="*/ 70 w 87"/>
                  <a:gd name="T5" fmla="*/ 56 h 188"/>
                  <a:gd name="T6" fmla="*/ 79 w 87"/>
                  <a:gd name="T7" fmla="*/ 80 h 188"/>
                  <a:gd name="T8" fmla="*/ 85 w 87"/>
                  <a:gd name="T9" fmla="*/ 100 h 188"/>
                  <a:gd name="T10" fmla="*/ 87 w 87"/>
                  <a:gd name="T11" fmla="*/ 117 h 188"/>
                  <a:gd name="T12" fmla="*/ 87 w 87"/>
                  <a:gd name="T13" fmla="*/ 132 h 188"/>
                  <a:gd name="T14" fmla="*/ 84 w 87"/>
                  <a:gd name="T15" fmla="*/ 145 h 188"/>
                  <a:gd name="T16" fmla="*/ 79 w 87"/>
                  <a:gd name="T17" fmla="*/ 155 h 188"/>
                  <a:gd name="T18" fmla="*/ 72 w 87"/>
                  <a:gd name="T19" fmla="*/ 164 h 188"/>
                  <a:gd name="T20" fmla="*/ 65 w 87"/>
                  <a:gd name="T21" fmla="*/ 169 h 188"/>
                  <a:gd name="T22" fmla="*/ 56 w 87"/>
                  <a:gd name="T23" fmla="*/ 174 h 188"/>
                  <a:gd name="T24" fmla="*/ 47 w 87"/>
                  <a:gd name="T25" fmla="*/ 179 h 188"/>
                  <a:gd name="T26" fmla="*/ 38 w 87"/>
                  <a:gd name="T27" fmla="*/ 181 h 188"/>
                  <a:gd name="T28" fmla="*/ 28 w 87"/>
                  <a:gd name="T29" fmla="*/ 183 h 188"/>
                  <a:gd name="T30" fmla="*/ 19 w 87"/>
                  <a:gd name="T31" fmla="*/ 184 h 188"/>
                  <a:gd name="T32" fmla="*/ 11 w 87"/>
                  <a:gd name="T33" fmla="*/ 185 h 188"/>
                  <a:gd name="T34" fmla="*/ 4 w 87"/>
                  <a:gd name="T35" fmla="*/ 187 h 188"/>
                  <a:gd name="T36" fmla="*/ 0 w 87"/>
                  <a:gd name="T37" fmla="*/ 188 h 188"/>
                  <a:gd name="T38" fmla="*/ 40 w 87"/>
                  <a:gd name="T39" fmla="*/ 0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7" h="188">
                    <a:moveTo>
                      <a:pt x="40" y="0"/>
                    </a:moveTo>
                    <a:lnTo>
                      <a:pt x="57" y="30"/>
                    </a:lnTo>
                    <a:lnTo>
                      <a:pt x="70" y="56"/>
                    </a:lnTo>
                    <a:lnTo>
                      <a:pt x="79" y="80"/>
                    </a:lnTo>
                    <a:lnTo>
                      <a:pt x="85" y="100"/>
                    </a:lnTo>
                    <a:lnTo>
                      <a:pt x="87" y="117"/>
                    </a:lnTo>
                    <a:lnTo>
                      <a:pt x="87" y="132"/>
                    </a:lnTo>
                    <a:lnTo>
                      <a:pt x="84" y="145"/>
                    </a:lnTo>
                    <a:lnTo>
                      <a:pt x="79" y="155"/>
                    </a:lnTo>
                    <a:lnTo>
                      <a:pt x="72" y="164"/>
                    </a:lnTo>
                    <a:lnTo>
                      <a:pt x="65" y="169"/>
                    </a:lnTo>
                    <a:lnTo>
                      <a:pt x="56" y="174"/>
                    </a:lnTo>
                    <a:lnTo>
                      <a:pt x="47" y="179"/>
                    </a:lnTo>
                    <a:lnTo>
                      <a:pt x="38" y="181"/>
                    </a:lnTo>
                    <a:lnTo>
                      <a:pt x="28" y="183"/>
                    </a:lnTo>
                    <a:lnTo>
                      <a:pt x="19" y="184"/>
                    </a:lnTo>
                    <a:lnTo>
                      <a:pt x="11" y="185"/>
                    </a:lnTo>
                    <a:lnTo>
                      <a:pt x="4" y="187"/>
                    </a:lnTo>
                    <a:lnTo>
                      <a:pt x="0" y="188"/>
                    </a:lnTo>
                    <a:lnTo>
                      <a:pt x="4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sp>
            <p:nvSpPr>
              <p:cNvPr id="894" name="Freeform 78">
                <a:extLst>
                  <a:ext uri="{FF2B5EF4-FFF2-40B4-BE49-F238E27FC236}">
                    <a16:creationId xmlns:a16="http://schemas.microsoft.com/office/drawing/2014/main" id="{8799B4D3-D450-9041-92EC-EC66555921BC}"/>
                  </a:ext>
                </a:extLst>
              </p:cNvPr>
              <p:cNvSpPr>
                <a:spLocks/>
              </p:cNvSpPr>
              <p:nvPr/>
            </p:nvSpPr>
            <p:spPr bwMode="auto">
              <a:xfrm>
                <a:off x="11229976" y="4182268"/>
                <a:ext cx="387350" cy="201613"/>
              </a:xfrm>
              <a:custGeom>
                <a:avLst/>
                <a:gdLst>
                  <a:gd name="T0" fmla="*/ 83 w 244"/>
                  <a:gd name="T1" fmla="*/ 0 h 127"/>
                  <a:gd name="T2" fmla="*/ 102 w 244"/>
                  <a:gd name="T3" fmla="*/ 2 h 127"/>
                  <a:gd name="T4" fmla="*/ 122 w 244"/>
                  <a:gd name="T5" fmla="*/ 8 h 127"/>
                  <a:gd name="T6" fmla="*/ 140 w 244"/>
                  <a:gd name="T7" fmla="*/ 15 h 127"/>
                  <a:gd name="T8" fmla="*/ 159 w 244"/>
                  <a:gd name="T9" fmla="*/ 24 h 127"/>
                  <a:gd name="T10" fmla="*/ 176 w 244"/>
                  <a:gd name="T11" fmla="*/ 33 h 127"/>
                  <a:gd name="T12" fmla="*/ 192 w 244"/>
                  <a:gd name="T13" fmla="*/ 45 h 127"/>
                  <a:gd name="T14" fmla="*/ 206 w 244"/>
                  <a:gd name="T15" fmla="*/ 55 h 127"/>
                  <a:gd name="T16" fmla="*/ 219 w 244"/>
                  <a:gd name="T17" fmla="*/ 65 h 127"/>
                  <a:gd name="T18" fmla="*/ 229 w 244"/>
                  <a:gd name="T19" fmla="*/ 74 h 127"/>
                  <a:gd name="T20" fmla="*/ 237 w 244"/>
                  <a:gd name="T21" fmla="*/ 81 h 127"/>
                  <a:gd name="T22" fmla="*/ 242 w 244"/>
                  <a:gd name="T23" fmla="*/ 85 h 127"/>
                  <a:gd name="T24" fmla="*/ 244 w 244"/>
                  <a:gd name="T25" fmla="*/ 86 h 127"/>
                  <a:gd name="T26" fmla="*/ 211 w 244"/>
                  <a:gd name="T27" fmla="*/ 104 h 127"/>
                  <a:gd name="T28" fmla="*/ 181 w 244"/>
                  <a:gd name="T29" fmla="*/ 115 h 127"/>
                  <a:gd name="T30" fmla="*/ 154 w 244"/>
                  <a:gd name="T31" fmla="*/ 123 h 127"/>
                  <a:gd name="T32" fmla="*/ 129 w 244"/>
                  <a:gd name="T33" fmla="*/ 127 h 127"/>
                  <a:gd name="T34" fmla="*/ 107 w 244"/>
                  <a:gd name="T35" fmla="*/ 127 h 127"/>
                  <a:gd name="T36" fmla="*/ 87 w 244"/>
                  <a:gd name="T37" fmla="*/ 125 h 127"/>
                  <a:gd name="T38" fmla="*/ 70 w 244"/>
                  <a:gd name="T39" fmla="*/ 120 h 127"/>
                  <a:gd name="T40" fmla="*/ 55 w 244"/>
                  <a:gd name="T41" fmla="*/ 113 h 127"/>
                  <a:gd name="T42" fmla="*/ 42 w 244"/>
                  <a:gd name="T43" fmla="*/ 105 h 127"/>
                  <a:gd name="T44" fmla="*/ 32 w 244"/>
                  <a:gd name="T45" fmla="*/ 97 h 127"/>
                  <a:gd name="T46" fmla="*/ 23 w 244"/>
                  <a:gd name="T47" fmla="*/ 88 h 127"/>
                  <a:gd name="T48" fmla="*/ 15 w 244"/>
                  <a:gd name="T49" fmla="*/ 78 h 127"/>
                  <a:gd name="T50" fmla="*/ 9 w 244"/>
                  <a:gd name="T51" fmla="*/ 69 h 127"/>
                  <a:gd name="T52" fmla="*/ 4 w 244"/>
                  <a:gd name="T53" fmla="*/ 61 h 127"/>
                  <a:gd name="T54" fmla="*/ 2 w 244"/>
                  <a:gd name="T55" fmla="*/ 55 h 127"/>
                  <a:gd name="T56" fmla="*/ 0 w 244"/>
                  <a:gd name="T57" fmla="*/ 52 h 127"/>
                  <a:gd name="T58" fmla="*/ 0 w 244"/>
                  <a:gd name="T59" fmla="*/ 50 h 127"/>
                  <a:gd name="T60" fmla="*/ 13 w 244"/>
                  <a:gd name="T61" fmla="*/ 30 h 127"/>
                  <a:gd name="T62" fmla="*/ 30 w 244"/>
                  <a:gd name="T63" fmla="*/ 15 h 127"/>
                  <a:gd name="T64" fmla="*/ 46 w 244"/>
                  <a:gd name="T65" fmla="*/ 6 h 127"/>
                  <a:gd name="T66" fmla="*/ 64 w 244"/>
                  <a:gd name="T67" fmla="*/ 1 h 127"/>
                  <a:gd name="T68" fmla="*/ 83 w 244"/>
                  <a:gd name="T69"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4" h="127">
                    <a:moveTo>
                      <a:pt x="83" y="0"/>
                    </a:moveTo>
                    <a:lnTo>
                      <a:pt x="102" y="2"/>
                    </a:lnTo>
                    <a:lnTo>
                      <a:pt x="122" y="8"/>
                    </a:lnTo>
                    <a:lnTo>
                      <a:pt x="140" y="15"/>
                    </a:lnTo>
                    <a:lnTo>
                      <a:pt x="159" y="24"/>
                    </a:lnTo>
                    <a:lnTo>
                      <a:pt x="176" y="33"/>
                    </a:lnTo>
                    <a:lnTo>
                      <a:pt x="192" y="45"/>
                    </a:lnTo>
                    <a:lnTo>
                      <a:pt x="206" y="55"/>
                    </a:lnTo>
                    <a:lnTo>
                      <a:pt x="219" y="65"/>
                    </a:lnTo>
                    <a:lnTo>
                      <a:pt x="229" y="74"/>
                    </a:lnTo>
                    <a:lnTo>
                      <a:pt x="237" y="81"/>
                    </a:lnTo>
                    <a:lnTo>
                      <a:pt x="242" y="85"/>
                    </a:lnTo>
                    <a:lnTo>
                      <a:pt x="244" y="86"/>
                    </a:lnTo>
                    <a:lnTo>
                      <a:pt x="211" y="104"/>
                    </a:lnTo>
                    <a:lnTo>
                      <a:pt x="181" y="115"/>
                    </a:lnTo>
                    <a:lnTo>
                      <a:pt x="154" y="123"/>
                    </a:lnTo>
                    <a:lnTo>
                      <a:pt x="129" y="127"/>
                    </a:lnTo>
                    <a:lnTo>
                      <a:pt x="107" y="127"/>
                    </a:lnTo>
                    <a:lnTo>
                      <a:pt x="87" y="125"/>
                    </a:lnTo>
                    <a:lnTo>
                      <a:pt x="70" y="120"/>
                    </a:lnTo>
                    <a:lnTo>
                      <a:pt x="55" y="113"/>
                    </a:lnTo>
                    <a:lnTo>
                      <a:pt x="42" y="105"/>
                    </a:lnTo>
                    <a:lnTo>
                      <a:pt x="32" y="97"/>
                    </a:lnTo>
                    <a:lnTo>
                      <a:pt x="23" y="88"/>
                    </a:lnTo>
                    <a:lnTo>
                      <a:pt x="15" y="78"/>
                    </a:lnTo>
                    <a:lnTo>
                      <a:pt x="9" y="69"/>
                    </a:lnTo>
                    <a:lnTo>
                      <a:pt x="4" y="61"/>
                    </a:lnTo>
                    <a:lnTo>
                      <a:pt x="2" y="55"/>
                    </a:lnTo>
                    <a:lnTo>
                      <a:pt x="0" y="52"/>
                    </a:lnTo>
                    <a:lnTo>
                      <a:pt x="0" y="50"/>
                    </a:lnTo>
                    <a:lnTo>
                      <a:pt x="13" y="30"/>
                    </a:lnTo>
                    <a:lnTo>
                      <a:pt x="30" y="15"/>
                    </a:lnTo>
                    <a:lnTo>
                      <a:pt x="46" y="6"/>
                    </a:lnTo>
                    <a:lnTo>
                      <a:pt x="64" y="1"/>
                    </a:lnTo>
                    <a:lnTo>
                      <a:pt x="83"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sp>
            <p:nvSpPr>
              <p:cNvPr id="895" name="Freeform 79">
                <a:extLst>
                  <a:ext uri="{FF2B5EF4-FFF2-40B4-BE49-F238E27FC236}">
                    <a16:creationId xmlns:a16="http://schemas.microsoft.com/office/drawing/2014/main" id="{D51826E4-ECED-7A42-91EF-F4BD8B67FD5F}"/>
                  </a:ext>
                </a:extLst>
              </p:cNvPr>
              <p:cNvSpPr>
                <a:spLocks/>
              </p:cNvSpPr>
              <p:nvPr/>
            </p:nvSpPr>
            <p:spPr bwMode="auto">
              <a:xfrm>
                <a:off x="11229976" y="4267993"/>
                <a:ext cx="384175" cy="117475"/>
              </a:xfrm>
              <a:custGeom>
                <a:avLst/>
                <a:gdLst>
                  <a:gd name="T0" fmla="*/ 0 w 242"/>
                  <a:gd name="T1" fmla="*/ 0 h 74"/>
                  <a:gd name="T2" fmla="*/ 242 w 242"/>
                  <a:gd name="T3" fmla="*/ 34 h 74"/>
                  <a:gd name="T4" fmla="*/ 209 w 242"/>
                  <a:gd name="T5" fmla="*/ 51 h 74"/>
                  <a:gd name="T6" fmla="*/ 177 w 242"/>
                  <a:gd name="T7" fmla="*/ 62 h 74"/>
                  <a:gd name="T8" fmla="*/ 150 w 242"/>
                  <a:gd name="T9" fmla="*/ 71 h 74"/>
                  <a:gd name="T10" fmla="*/ 124 w 242"/>
                  <a:gd name="T11" fmla="*/ 74 h 74"/>
                  <a:gd name="T12" fmla="*/ 102 w 242"/>
                  <a:gd name="T13" fmla="*/ 74 h 74"/>
                  <a:gd name="T14" fmla="*/ 83 w 242"/>
                  <a:gd name="T15" fmla="*/ 71 h 74"/>
                  <a:gd name="T16" fmla="*/ 65 w 242"/>
                  <a:gd name="T17" fmla="*/ 66 h 74"/>
                  <a:gd name="T18" fmla="*/ 50 w 242"/>
                  <a:gd name="T19" fmla="*/ 58 h 74"/>
                  <a:gd name="T20" fmla="*/ 38 w 242"/>
                  <a:gd name="T21" fmla="*/ 50 h 74"/>
                  <a:gd name="T22" fmla="*/ 26 w 242"/>
                  <a:gd name="T23" fmla="*/ 41 h 74"/>
                  <a:gd name="T24" fmla="*/ 18 w 242"/>
                  <a:gd name="T25" fmla="*/ 31 h 74"/>
                  <a:gd name="T26" fmla="*/ 11 w 242"/>
                  <a:gd name="T27" fmla="*/ 21 h 74"/>
                  <a:gd name="T28" fmla="*/ 5 w 242"/>
                  <a:gd name="T29" fmla="*/ 13 h 74"/>
                  <a:gd name="T30" fmla="*/ 2 w 242"/>
                  <a:gd name="T31" fmla="*/ 5 h 74"/>
                  <a:gd name="T32" fmla="*/ 0 w 242"/>
                  <a:gd name="T33"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2" h="74">
                    <a:moveTo>
                      <a:pt x="0" y="0"/>
                    </a:moveTo>
                    <a:lnTo>
                      <a:pt x="242" y="34"/>
                    </a:lnTo>
                    <a:lnTo>
                      <a:pt x="209" y="51"/>
                    </a:lnTo>
                    <a:lnTo>
                      <a:pt x="177" y="62"/>
                    </a:lnTo>
                    <a:lnTo>
                      <a:pt x="150" y="71"/>
                    </a:lnTo>
                    <a:lnTo>
                      <a:pt x="124" y="74"/>
                    </a:lnTo>
                    <a:lnTo>
                      <a:pt x="102" y="74"/>
                    </a:lnTo>
                    <a:lnTo>
                      <a:pt x="83" y="71"/>
                    </a:lnTo>
                    <a:lnTo>
                      <a:pt x="65" y="66"/>
                    </a:lnTo>
                    <a:lnTo>
                      <a:pt x="50" y="58"/>
                    </a:lnTo>
                    <a:lnTo>
                      <a:pt x="38" y="50"/>
                    </a:lnTo>
                    <a:lnTo>
                      <a:pt x="26" y="41"/>
                    </a:lnTo>
                    <a:lnTo>
                      <a:pt x="18" y="31"/>
                    </a:lnTo>
                    <a:lnTo>
                      <a:pt x="11" y="21"/>
                    </a:lnTo>
                    <a:lnTo>
                      <a:pt x="5" y="13"/>
                    </a:lnTo>
                    <a:lnTo>
                      <a:pt x="2" y="5"/>
                    </a:lnTo>
                    <a:lnTo>
                      <a:pt x="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sp>
            <p:nvSpPr>
              <p:cNvPr id="896" name="Freeform 80">
                <a:extLst>
                  <a:ext uri="{FF2B5EF4-FFF2-40B4-BE49-F238E27FC236}">
                    <a16:creationId xmlns:a16="http://schemas.microsoft.com/office/drawing/2014/main" id="{E044E8D5-19B0-7548-A914-C2ABB993ACD8}"/>
                  </a:ext>
                </a:extLst>
              </p:cNvPr>
              <p:cNvSpPr>
                <a:spLocks/>
              </p:cNvSpPr>
              <p:nvPr/>
            </p:nvSpPr>
            <p:spPr bwMode="auto">
              <a:xfrm>
                <a:off x="10979151" y="3118643"/>
                <a:ext cx="334963" cy="246063"/>
              </a:xfrm>
              <a:custGeom>
                <a:avLst/>
                <a:gdLst>
                  <a:gd name="T0" fmla="*/ 70 w 211"/>
                  <a:gd name="T1" fmla="*/ 0 h 155"/>
                  <a:gd name="T2" fmla="*/ 91 w 211"/>
                  <a:gd name="T3" fmla="*/ 5 h 155"/>
                  <a:gd name="T4" fmla="*/ 109 w 211"/>
                  <a:gd name="T5" fmla="*/ 15 h 155"/>
                  <a:gd name="T6" fmla="*/ 128 w 211"/>
                  <a:gd name="T7" fmla="*/ 28 h 155"/>
                  <a:gd name="T8" fmla="*/ 144 w 211"/>
                  <a:gd name="T9" fmla="*/ 45 h 155"/>
                  <a:gd name="T10" fmla="*/ 159 w 211"/>
                  <a:gd name="T11" fmla="*/ 62 h 155"/>
                  <a:gd name="T12" fmla="*/ 171 w 211"/>
                  <a:gd name="T13" fmla="*/ 80 h 155"/>
                  <a:gd name="T14" fmla="*/ 183 w 211"/>
                  <a:gd name="T15" fmla="*/ 99 h 155"/>
                  <a:gd name="T16" fmla="*/ 192 w 211"/>
                  <a:gd name="T17" fmla="*/ 116 h 155"/>
                  <a:gd name="T18" fmla="*/ 200 w 211"/>
                  <a:gd name="T19" fmla="*/ 131 h 155"/>
                  <a:gd name="T20" fmla="*/ 206 w 211"/>
                  <a:gd name="T21" fmla="*/ 143 h 155"/>
                  <a:gd name="T22" fmla="*/ 210 w 211"/>
                  <a:gd name="T23" fmla="*/ 151 h 155"/>
                  <a:gd name="T24" fmla="*/ 211 w 211"/>
                  <a:gd name="T25" fmla="*/ 153 h 155"/>
                  <a:gd name="T26" fmla="*/ 174 w 211"/>
                  <a:gd name="T27" fmla="*/ 155 h 155"/>
                  <a:gd name="T28" fmla="*/ 141 w 211"/>
                  <a:gd name="T29" fmla="*/ 154 h 155"/>
                  <a:gd name="T30" fmla="*/ 113 w 211"/>
                  <a:gd name="T31" fmla="*/ 150 h 155"/>
                  <a:gd name="T32" fmla="*/ 89 w 211"/>
                  <a:gd name="T33" fmla="*/ 144 h 155"/>
                  <a:gd name="T34" fmla="*/ 69 w 211"/>
                  <a:gd name="T35" fmla="*/ 135 h 155"/>
                  <a:gd name="T36" fmla="*/ 51 w 211"/>
                  <a:gd name="T37" fmla="*/ 125 h 155"/>
                  <a:gd name="T38" fmla="*/ 37 w 211"/>
                  <a:gd name="T39" fmla="*/ 114 h 155"/>
                  <a:gd name="T40" fmla="*/ 27 w 211"/>
                  <a:gd name="T41" fmla="*/ 101 h 155"/>
                  <a:gd name="T42" fmla="*/ 18 w 211"/>
                  <a:gd name="T43" fmla="*/ 88 h 155"/>
                  <a:gd name="T44" fmla="*/ 12 w 211"/>
                  <a:gd name="T45" fmla="*/ 76 h 155"/>
                  <a:gd name="T46" fmla="*/ 7 w 211"/>
                  <a:gd name="T47" fmla="*/ 64 h 155"/>
                  <a:gd name="T48" fmla="*/ 4 w 211"/>
                  <a:gd name="T49" fmla="*/ 53 h 155"/>
                  <a:gd name="T50" fmla="*/ 2 w 211"/>
                  <a:gd name="T51" fmla="*/ 42 h 155"/>
                  <a:gd name="T52" fmla="*/ 2 w 211"/>
                  <a:gd name="T53" fmla="*/ 33 h 155"/>
                  <a:gd name="T54" fmla="*/ 0 w 211"/>
                  <a:gd name="T55" fmla="*/ 26 h 155"/>
                  <a:gd name="T56" fmla="*/ 0 w 211"/>
                  <a:gd name="T57" fmla="*/ 23 h 155"/>
                  <a:gd name="T58" fmla="*/ 2 w 211"/>
                  <a:gd name="T59" fmla="*/ 20 h 155"/>
                  <a:gd name="T60" fmla="*/ 25 w 211"/>
                  <a:gd name="T61" fmla="*/ 6 h 155"/>
                  <a:gd name="T62" fmla="*/ 48 w 211"/>
                  <a:gd name="T63" fmla="*/ 0 h 155"/>
                  <a:gd name="T64" fmla="*/ 70 w 211"/>
                  <a:gd name="T65"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1" h="155">
                    <a:moveTo>
                      <a:pt x="70" y="0"/>
                    </a:moveTo>
                    <a:lnTo>
                      <a:pt x="91" y="5"/>
                    </a:lnTo>
                    <a:lnTo>
                      <a:pt x="109" y="15"/>
                    </a:lnTo>
                    <a:lnTo>
                      <a:pt x="128" y="28"/>
                    </a:lnTo>
                    <a:lnTo>
                      <a:pt x="144" y="45"/>
                    </a:lnTo>
                    <a:lnTo>
                      <a:pt x="159" y="62"/>
                    </a:lnTo>
                    <a:lnTo>
                      <a:pt x="171" y="80"/>
                    </a:lnTo>
                    <a:lnTo>
                      <a:pt x="183" y="99"/>
                    </a:lnTo>
                    <a:lnTo>
                      <a:pt x="192" y="116"/>
                    </a:lnTo>
                    <a:lnTo>
                      <a:pt x="200" y="131"/>
                    </a:lnTo>
                    <a:lnTo>
                      <a:pt x="206" y="143"/>
                    </a:lnTo>
                    <a:lnTo>
                      <a:pt x="210" y="151"/>
                    </a:lnTo>
                    <a:lnTo>
                      <a:pt x="211" y="153"/>
                    </a:lnTo>
                    <a:lnTo>
                      <a:pt x="174" y="155"/>
                    </a:lnTo>
                    <a:lnTo>
                      <a:pt x="141" y="154"/>
                    </a:lnTo>
                    <a:lnTo>
                      <a:pt x="113" y="150"/>
                    </a:lnTo>
                    <a:lnTo>
                      <a:pt x="89" y="144"/>
                    </a:lnTo>
                    <a:lnTo>
                      <a:pt x="69" y="135"/>
                    </a:lnTo>
                    <a:lnTo>
                      <a:pt x="51" y="125"/>
                    </a:lnTo>
                    <a:lnTo>
                      <a:pt x="37" y="114"/>
                    </a:lnTo>
                    <a:lnTo>
                      <a:pt x="27" y="101"/>
                    </a:lnTo>
                    <a:lnTo>
                      <a:pt x="18" y="88"/>
                    </a:lnTo>
                    <a:lnTo>
                      <a:pt x="12" y="76"/>
                    </a:lnTo>
                    <a:lnTo>
                      <a:pt x="7" y="64"/>
                    </a:lnTo>
                    <a:lnTo>
                      <a:pt x="4" y="53"/>
                    </a:lnTo>
                    <a:lnTo>
                      <a:pt x="2" y="42"/>
                    </a:lnTo>
                    <a:lnTo>
                      <a:pt x="2" y="33"/>
                    </a:lnTo>
                    <a:lnTo>
                      <a:pt x="0" y="26"/>
                    </a:lnTo>
                    <a:lnTo>
                      <a:pt x="0" y="23"/>
                    </a:lnTo>
                    <a:lnTo>
                      <a:pt x="2" y="20"/>
                    </a:lnTo>
                    <a:lnTo>
                      <a:pt x="25" y="6"/>
                    </a:lnTo>
                    <a:lnTo>
                      <a:pt x="48" y="0"/>
                    </a:lnTo>
                    <a:lnTo>
                      <a:pt x="7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sp>
            <p:nvSpPr>
              <p:cNvPr id="897" name="Freeform 81">
                <a:extLst>
                  <a:ext uri="{FF2B5EF4-FFF2-40B4-BE49-F238E27FC236}">
                    <a16:creationId xmlns:a16="http://schemas.microsoft.com/office/drawing/2014/main" id="{869676B8-E848-254B-AC77-C44B6A1C67AB}"/>
                  </a:ext>
                </a:extLst>
              </p:cNvPr>
              <p:cNvSpPr>
                <a:spLocks/>
              </p:cNvSpPr>
              <p:nvPr/>
            </p:nvSpPr>
            <p:spPr bwMode="auto">
              <a:xfrm>
                <a:off x="10979151" y="3156743"/>
                <a:ext cx="328613" cy="207963"/>
              </a:xfrm>
              <a:custGeom>
                <a:avLst/>
                <a:gdLst>
                  <a:gd name="T0" fmla="*/ 0 w 207"/>
                  <a:gd name="T1" fmla="*/ 0 h 131"/>
                  <a:gd name="T2" fmla="*/ 207 w 207"/>
                  <a:gd name="T3" fmla="*/ 129 h 131"/>
                  <a:gd name="T4" fmla="*/ 170 w 207"/>
                  <a:gd name="T5" fmla="*/ 131 h 131"/>
                  <a:gd name="T6" fmla="*/ 137 w 207"/>
                  <a:gd name="T7" fmla="*/ 130 h 131"/>
                  <a:gd name="T8" fmla="*/ 109 w 207"/>
                  <a:gd name="T9" fmla="*/ 126 h 131"/>
                  <a:gd name="T10" fmla="*/ 85 w 207"/>
                  <a:gd name="T11" fmla="*/ 119 h 131"/>
                  <a:gd name="T12" fmla="*/ 64 w 207"/>
                  <a:gd name="T13" fmla="*/ 109 h 131"/>
                  <a:gd name="T14" fmla="*/ 47 w 207"/>
                  <a:gd name="T15" fmla="*/ 99 h 131"/>
                  <a:gd name="T16" fmla="*/ 33 w 207"/>
                  <a:gd name="T17" fmla="*/ 86 h 131"/>
                  <a:gd name="T18" fmla="*/ 22 w 207"/>
                  <a:gd name="T19" fmla="*/ 74 h 131"/>
                  <a:gd name="T20" fmla="*/ 14 w 207"/>
                  <a:gd name="T21" fmla="*/ 61 h 131"/>
                  <a:gd name="T22" fmla="*/ 9 w 207"/>
                  <a:gd name="T23" fmla="*/ 48 h 131"/>
                  <a:gd name="T24" fmla="*/ 4 w 207"/>
                  <a:gd name="T25" fmla="*/ 36 h 131"/>
                  <a:gd name="T26" fmla="*/ 2 w 207"/>
                  <a:gd name="T27" fmla="*/ 24 h 131"/>
                  <a:gd name="T28" fmla="*/ 0 w 207"/>
                  <a:gd name="T29" fmla="*/ 15 h 131"/>
                  <a:gd name="T30" fmla="*/ 0 w 207"/>
                  <a:gd name="T31" fmla="*/ 7 h 131"/>
                  <a:gd name="T32" fmla="*/ 0 w 207"/>
                  <a:gd name="T33"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7" h="131">
                    <a:moveTo>
                      <a:pt x="0" y="0"/>
                    </a:moveTo>
                    <a:lnTo>
                      <a:pt x="207" y="129"/>
                    </a:lnTo>
                    <a:lnTo>
                      <a:pt x="170" y="131"/>
                    </a:lnTo>
                    <a:lnTo>
                      <a:pt x="137" y="130"/>
                    </a:lnTo>
                    <a:lnTo>
                      <a:pt x="109" y="126"/>
                    </a:lnTo>
                    <a:lnTo>
                      <a:pt x="85" y="119"/>
                    </a:lnTo>
                    <a:lnTo>
                      <a:pt x="64" y="109"/>
                    </a:lnTo>
                    <a:lnTo>
                      <a:pt x="47" y="99"/>
                    </a:lnTo>
                    <a:lnTo>
                      <a:pt x="33" y="86"/>
                    </a:lnTo>
                    <a:lnTo>
                      <a:pt x="22" y="74"/>
                    </a:lnTo>
                    <a:lnTo>
                      <a:pt x="14" y="61"/>
                    </a:lnTo>
                    <a:lnTo>
                      <a:pt x="9" y="48"/>
                    </a:lnTo>
                    <a:lnTo>
                      <a:pt x="4" y="36"/>
                    </a:lnTo>
                    <a:lnTo>
                      <a:pt x="2" y="24"/>
                    </a:lnTo>
                    <a:lnTo>
                      <a:pt x="0" y="15"/>
                    </a:lnTo>
                    <a:lnTo>
                      <a:pt x="0" y="7"/>
                    </a:lnTo>
                    <a:lnTo>
                      <a:pt x="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sp>
            <p:nvSpPr>
              <p:cNvPr id="898" name="Freeform 82">
                <a:extLst>
                  <a:ext uri="{FF2B5EF4-FFF2-40B4-BE49-F238E27FC236}">
                    <a16:creationId xmlns:a16="http://schemas.microsoft.com/office/drawing/2014/main" id="{FD4275C9-B998-ED48-A92D-D5AE0F9AD47F}"/>
                  </a:ext>
                </a:extLst>
              </p:cNvPr>
              <p:cNvSpPr>
                <a:spLocks/>
              </p:cNvSpPr>
              <p:nvPr/>
            </p:nvSpPr>
            <p:spPr bwMode="auto">
              <a:xfrm>
                <a:off x="10877551" y="4369593"/>
                <a:ext cx="444500" cy="304800"/>
              </a:xfrm>
              <a:custGeom>
                <a:avLst/>
                <a:gdLst>
                  <a:gd name="T0" fmla="*/ 76 w 280"/>
                  <a:gd name="T1" fmla="*/ 0 h 192"/>
                  <a:gd name="T2" fmla="*/ 100 w 280"/>
                  <a:gd name="T3" fmla="*/ 1 h 192"/>
                  <a:gd name="T4" fmla="*/ 122 w 280"/>
                  <a:gd name="T5" fmla="*/ 7 h 192"/>
                  <a:gd name="T6" fmla="*/ 144 w 280"/>
                  <a:gd name="T7" fmla="*/ 16 h 192"/>
                  <a:gd name="T8" fmla="*/ 164 w 280"/>
                  <a:gd name="T9" fmla="*/ 28 h 192"/>
                  <a:gd name="T10" fmla="*/ 183 w 280"/>
                  <a:gd name="T11" fmla="*/ 45 h 192"/>
                  <a:gd name="T12" fmla="*/ 201 w 280"/>
                  <a:gd name="T13" fmla="*/ 62 h 192"/>
                  <a:gd name="T14" fmla="*/ 217 w 280"/>
                  <a:gd name="T15" fmla="*/ 80 h 192"/>
                  <a:gd name="T16" fmla="*/ 231 w 280"/>
                  <a:gd name="T17" fmla="*/ 99 h 192"/>
                  <a:gd name="T18" fmla="*/ 243 w 280"/>
                  <a:gd name="T19" fmla="*/ 118 h 192"/>
                  <a:gd name="T20" fmla="*/ 254 w 280"/>
                  <a:gd name="T21" fmla="*/ 136 h 192"/>
                  <a:gd name="T22" fmla="*/ 263 w 280"/>
                  <a:gd name="T23" fmla="*/ 152 h 192"/>
                  <a:gd name="T24" fmla="*/ 270 w 280"/>
                  <a:gd name="T25" fmla="*/ 166 h 192"/>
                  <a:gd name="T26" fmla="*/ 276 w 280"/>
                  <a:gd name="T27" fmla="*/ 176 h 192"/>
                  <a:gd name="T28" fmla="*/ 279 w 280"/>
                  <a:gd name="T29" fmla="*/ 183 h 192"/>
                  <a:gd name="T30" fmla="*/ 280 w 280"/>
                  <a:gd name="T31" fmla="*/ 185 h 192"/>
                  <a:gd name="T32" fmla="*/ 238 w 280"/>
                  <a:gd name="T33" fmla="*/ 191 h 192"/>
                  <a:gd name="T34" fmla="*/ 200 w 280"/>
                  <a:gd name="T35" fmla="*/ 192 h 192"/>
                  <a:gd name="T36" fmla="*/ 166 w 280"/>
                  <a:gd name="T37" fmla="*/ 191 h 192"/>
                  <a:gd name="T38" fmla="*/ 137 w 280"/>
                  <a:gd name="T39" fmla="*/ 188 h 192"/>
                  <a:gd name="T40" fmla="*/ 111 w 280"/>
                  <a:gd name="T41" fmla="*/ 182 h 192"/>
                  <a:gd name="T42" fmla="*/ 89 w 280"/>
                  <a:gd name="T43" fmla="*/ 174 h 192"/>
                  <a:gd name="T44" fmla="*/ 69 w 280"/>
                  <a:gd name="T45" fmla="*/ 164 h 192"/>
                  <a:gd name="T46" fmla="*/ 53 w 280"/>
                  <a:gd name="T47" fmla="*/ 152 h 192"/>
                  <a:gd name="T48" fmla="*/ 39 w 280"/>
                  <a:gd name="T49" fmla="*/ 140 h 192"/>
                  <a:gd name="T50" fmla="*/ 29 w 280"/>
                  <a:gd name="T51" fmla="*/ 127 h 192"/>
                  <a:gd name="T52" fmla="*/ 19 w 280"/>
                  <a:gd name="T53" fmla="*/ 114 h 192"/>
                  <a:gd name="T54" fmla="*/ 13 w 280"/>
                  <a:gd name="T55" fmla="*/ 100 h 192"/>
                  <a:gd name="T56" fmla="*/ 8 w 280"/>
                  <a:gd name="T57" fmla="*/ 87 h 192"/>
                  <a:gd name="T58" fmla="*/ 4 w 280"/>
                  <a:gd name="T59" fmla="*/ 75 h 192"/>
                  <a:gd name="T60" fmla="*/ 2 w 280"/>
                  <a:gd name="T61" fmla="*/ 63 h 192"/>
                  <a:gd name="T62" fmla="*/ 0 w 280"/>
                  <a:gd name="T63" fmla="*/ 53 h 192"/>
                  <a:gd name="T64" fmla="*/ 0 w 280"/>
                  <a:gd name="T65" fmla="*/ 45 h 192"/>
                  <a:gd name="T66" fmla="*/ 0 w 280"/>
                  <a:gd name="T67" fmla="*/ 39 h 192"/>
                  <a:gd name="T68" fmla="*/ 0 w 280"/>
                  <a:gd name="T69" fmla="*/ 34 h 192"/>
                  <a:gd name="T70" fmla="*/ 0 w 280"/>
                  <a:gd name="T71" fmla="*/ 33 h 192"/>
                  <a:gd name="T72" fmla="*/ 26 w 280"/>
                  <a:gd name="T73" fmla="*/ 16 h 192"/>
                  <a:gd name="T74" fmla="*/ 52 w 280"/>
                  <a:gd name="T75" fmla="*/ 4 h 192"/>
                  <a:gd name="T76" fmla="*/ 76 w 280"/>
                  <a:gd name="T77"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80" h="192">
                    <a:moveTo>
                      <a:pt x="76" y="0"/>
                    </a:moveTo>
                    <a:lnTo>
                      <a:pt x="100" y="1"/>
                    </a:lnTo>
                    <a:lnTo>
                      <a:pt x="122" y="7"/>
                    </a:lnTo>
                    <a:lnTo>
                      <a:pt x="144" y="16"/>
                    </a:lnTo>
                    <a:lnTo>
                      <a:pt x="164" y="28"/>
                    </a:lnTo>
                    <a:lnTo>
                      <a:pt x="183" y="45"/>
                    </a:lnTo>
                    <a:lnTo>
                      <a:pt x="201" y="62"/>
                    </a:lnTo>
                    <a:lnTo>
                      <a:pt x="217" y="80"/>
                    </a:lnTo>
                    <a:lnTo>
                      <a:pt x="231" y="99"/>
                    </a:lnTo>
                    <a:lnTo>
                      <a:pt x="243" y="118"/>
                    </a:lnTo>
                    <a:lnTo>
                      <a:pt x="254" y="136"/>
                    </a:lnTo>
                    <a:lnTo>
                      <a:pt x="263" y="152"/>
                    </a:lnTo>
                    <a:lnTo>
                      <a:pt x="270" y="166"/>
                    </a:lnTo>
                    <a:lnTo>
                      <a:pt x="276" y="176"/>
                    </a:lnTo>
                    <a:lnTo>
                      <a:pt x="279" y="183"/>
                    </a:lnTo>
                    <a:lnTo>
                      <a:pt x="280" y="185"/>
                    </a:lnTo>
                    <a:lnTo>
                      <a:pt x="238" y="191"/>
                    </a:lnTo>
                    <a:lnTo>
                      <a:pt x="200" y="192"/>
                    </a:lnTo>
                    <a:lnTo>
                      <a:pt x="166" y="191"/>
                    </a:lnTo>
                    <a:lnTo>
                      <a:pt x="137" y="188"/>
                    </a:lnTo>
                    <a:lnTo>
                      <a:pt x="111" y="182"/>
                    </a:lnTo>
                    <a:lnTo>
                      <a:pt x="89" y="174"/>
                    </a:lnTo>
                    <a:lnTo>
                      <a:pt x="69" y="164"/>
                    </a:lnTo>
                    <a:lnTo>
                      <a:pt x="53" y="152"/>
                    </a:lnTo>
                    <a:lnTo>
                      <a:pt x="39" y="140"/>
                    </a:lnTo>
                    <a:lnTo>
                      <a:pt x="29" y="127"/>
                    </a:lnTo>
                    <a:lnTo>
                      <a:pt x="19" y="114"/>
                    </a:lnTo>
                    <a:lnTo>
                      <a:pt x="13" y="100"/>
                    </a:lnTo>
                    <a:lnTo>
                      <a:pt x="8" y="87"/>
                    </a:lnTo>
                    <a:lnTo>
                      <a:pt x="4" y="75"/>
                    </a:lnTo>
                    <a:lnTo>
                      <a:pt x="2" y="63"/>
                    </a:lnTo>
                    <a:lnTo>
                      <a:pt x="0" y="53"/>
                    </a:lnTo>
                    <a:lnTo>
                      <a:pt x="0" y="45"/>
                    </a:lnTo>
                    <a:lnTo>
                      <a:pt x="0" y="39"/>
                    </a:lnTo>
                    <a:lnTo>
                      <a:pt x="0" y="34"/>
                    </a:lnTo>
                    <a:lnTo>
                      <a:pt x="0" y="33"/>
                    </a:lnTo>
                    <a:lnTo>
                      <a:pt x="26" y="16"/>
                    </a:lnTo>
                    <a:lnTo>
                      <a:pt x="52" y="4"/>
                    </a:lnTo>
                    <a:lnTo>
                      <a:pt x="76"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sp>
            <p:nvSpPr>
              <p:cNvPr id="899" name="Freeform 83">
                <a:extLst>
                  <a:ext uri="{FF2B5EF4-FFF2-40B4-BE49-F238E27FC236}">
                    <a16:creationId xmlns:a16="http://schemas.microsoft.com/office/drawing/2014/main" id="{5943383E-9B73-0A42-8C40-8656998F5C4B}"/>
                  </a:ext>
                </a:extLst>
              </p:cNvPr>
              <p:cNvSpPr>
                <a:spLocks/>
              </p:cNvSpPr>
              <p:nvPr/>
            </p:nvSpPr>
            <p:spPr bwMode="auto">
              <a:xfrm>
                <a:off x="10875963" y="4429918"/>
                <a:ext cx="441325" cy="244475"/>
              </a:xfrm>
              <a:custGeom>
                <a:avLst/>
                <a:gdLst>
                  <a:gd name="T0" fmla="*/ 0 w 278"/>
                  <a:gd name="T1" fmla="*/ 0 h 154"/>
                  <a:gd name="T2" fmla="*/ 278 w 278"/>
                  <a:gd name="T3" fmla="*/ 149 h 154"/>
                  <a:gd name="T4" fmla="*/ 235 w 278"/>
                  <a:gd name="T5" fmla="*/ 153 h 154"/>
                  <a:gd name="T6" fmla="*/ 197 w 278"/>
                  <a:gd name="T7" fmla="*/ 154 h 154"/>
                  <a:gd name="T8" fmla="*/ 164 w 278"/>
                  <a:gd name="T9" fmla="*/ 153 h 154"/>
                  <a:gd name="T10" fmla="*/ 134 w 278"/>
                  <a:gd name="T11" fmla="*/ 150 h 154"/>
                  <a:gd name="T12" fmla="*/ 108 w 278"/>
                  <a:gd name="T13" fmla="*/ 143 h 154"/>
                  <a:gd name="T14" fmla="*/ 85 w 278"/>
                  <a:gd name="T15" fmla="*/ 135 h 154"/>
                  <a:gd name="T16" fmla="*/ 67 w 278"/>
                  <a:gd name="T17" fmla="*/ 124 h 154"/>
                  <a:gd name="T18" fmla="*/ 50 w 278"/>
                  <a:gd name="T19" fmla="*/ 113 h 154"/>
                  <a:gd name="T20" fmla="*/ 37 w 278"/>
                  <a:gd name="T21" fmla="*/ 100 h 154"/>
                  <a:gd name="T22" fmla="*/ 26 w 278"/>
                  <a:gd name="T23" fmla="*/ 87 h 154"/>
                  <a:gd name="T24" fmla="*/ 17 w 278"/>
                  <a:gd name="T25" fmla="*/ 75 h 154"/>
                  <a:gd name="T26" fmla="*/ 10 w 278"/>
                  <a:gd name="T27" fmla="*/ 61 h 154"/>
                  <a:gd name="T28" fmla="*/ 5 w 278"/>
                  <a:gd name="T29" fmla="*/ 48 h 154"/>
                  <a:gd name="T30" fmla="*/ 2 w 278"/>
                  <a:gd name="T31" fmla="*/ 35 h 154"/>
                  <a:gd name="T32" fmla="*/ 1 w 278"/>
                  <a:gd name="T33" fmla="*/ 24 h 154"/>
                  <a:gd name="T34" fmla="*/ 0 w 278"/>
                  <a:gd name="T35" fmla="*/ 14 h 154"/>
                  <a:gd name="T36" fmla="*/ 0 w 278"/>
                  <a:gd name="T37" fmla="*/ 5 h 154"/>
                  <a:gd name="T38" fmla="*/ 0 w 278"/>
                  <a:gd name="T39"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8" h="154">
                    <a:moveTo>
                      <a:pt x="0" y="0"/>
                    </a:moveTo>
                    <a:lnTo>
                      <a:pt x="278" y="149"/>
                    </a:lnTo>
                    <a:lnTo>
                      <a:pt x="235" y="153"/>
                    </a:lnTo>
                    <a:lnTo>
                      <a:pt x="197" y="154"/>
                    </a:lnTo>
                    <a:lnTo>
                      <a:pt x="164" y="153"/>
                    </a:lnTo>
                    <a:lnTo>
                      <a:pt x="134" y="150"/>
                    </a:lnTo>
                    <a:lnTo>
                      <a:pt x="108" y="143"/>
                    </a:lnTo>
                    <a:lnTo>
                      <a:pt x="85" y="135"/>
                    </a:lnTo>
                    <a:lnTo>
                      <a:pt x="67" y="124"/>
                    </a:lnTo>
                    <a:lnTo>
                      <a:pt x="50" y="113"/>
                    </a:lnTo>
                    <a:lnTo>
                      <a:pt x="37" y="100"/>
                    </a:lnTo>
                    <a:lnTo>
                      <a:pt x="26" y="87"/>
                    </a:lnTo>
                    <a:lnTo>
                      <a:pt x="17" y="75"/>
                    </a:lnTo>
                    <a:lnTo>
                      <a:pt x="10" y="61"/>
                    </a:lnTo>
                    <a:lnTo>
                      <a:pt x="5" y="48"/>
                    </a:lnTo>
                    <a:lnTo>
                      <a:pt x="2" y="35"/>
                    </a:lnTo>
                    <a:lnTo>
                      <a:pt x="1" y="24"/>
                    </a:lnTo>
                    <a:lnTo>
                      <a:pt x="0" y="14"/>
                    </a:lnTo>
                    <a:lnTo>
                      <a:pt x="0" y="5"/>
                    </a:lnTo>
                    <a:lnTo>
                      <a:pt x="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sp>
            <p:nvSpPr>
              <p:cNvPr id="900" name="Freeform 84">
                <a:extLst>
                  <a:ext uri="{FF2B5EF4-FFF2-40B4-BE49-F238E27FC236}">
                    <a16:creationId xmlns:a16="http://schemas.microsoft.com/office/drawing/2014/main" id="{6A46A375-F5C9-714A-A561-D77CC2329B08}"/>
                  </a:ext>
                </a:extLst>
              </p:cNvPr>
              <p:cNvSpPr>
                <a:spLocks/>
              </p:cNvSpPr>
              <p:nvPr/>
            </p:nvSpPr>
            <p:spPr bwMode="auto">
              <a:xfrm>
                <a:off x="10669588" y="3240881"/>
                <a:ext cx="293688" cy="274638"/>
              </a:xfrm>
              <a:custGeom>
                <a:avLst/>
                <a:gdLst>
                  <a:gd name="T0" fmla="*/ 117 w 185"/>
                  <a:gd name="T1" fmla="*/ 0 h 173"/>
                  <a:gd name="T2" fmla="*/ 131 w 185"/>
                  <a:gd name="T3" fmla="*/ 2 h 173"/>
                  <a:gd name="T4" fmla="*/ 142 w 185"/>
                  <a:gd name="T5" fmla="*/ 8 h 173"/>
                  <a:gd name="T6" fmla="*/ 153 w 185"/>
                  <a:gd name="T7" fmla="*/ 16 h 173"/>
                  <a:gd name="T8" fmla="*/ 161 w 185"/>
                  <a:gd name="T9" fmla="*/ 26 h 173"/>
                  <a:gd name="T10" fmla="*/ 168 w 185"/>
                  <a:gd name="T11" fmla="*/ 39 h 173"/>
                  <a:gd name="T12" fmla="*/ 172 w 185"/>
                  <a:gd name="T13" fmla="*/ 53 h 173"/>
                  <a:gd name="T14" fmla="*/ 177 w 185"/>
                  <a:gd name="T15" fmla="*/ 68 h 173"/>
                  <a:gd name="T16" fmla="*/ 180 w 185"/>
                  <a:gd name="T17" fmla="*/ 83 h 173"/>
                  <a:gd name="T18" fmla="*/ 183 w 185"/>
                  <a:gd name="T19" fmla="*/ 99 h 173"/>
                  <a:gd name="T20" fmla="*/ 184 w 185"/>
                  <a:gd name="T21" fmla="*/ 114 h 173"/>
                  <a:gd name="T22" fmla="*/ 185 w 185"/>
                  <a:gd name="T23" fmla="*/ 128 h 173"/>
                  <a:gd name="T24" fmla="*/ 185 w 185"/>
                  <a:gd name="T25" fmla="*/ 141 h 173"/>
                  <a:gd name="T26" fmla="*/ 185 w 185"/>
                  <a:gd name="T27" fmla="*/ 151 h 173"/>
                  <a:gd name="T28" fmla="*/ 185 w 185"/>
                  <a:gd name="T29" fmla="*/ 159 h 173"/>
                  <a:gd name="T30" fmla="*/ 185 w 185"/>
                  <a:gd name="T31" fmla="*/ 164 h 173"/>
                  <a:gd name="T32" fmla="*/ 185 w 185"/>
                  <a:gd name="T33" fmla="*/ 166 h 173"/>
                  <a:gd name="T34" fmla="*/ 145 w 185"/>
                  <a:gd name="T35" fmla="*/ 171 h 173"/>
                  <a:gd name="T36" fmla="*/ 111 w 185"/>
                  <a:gd name="T37" fmla="*/ 173 h 173"/>
                  <a:gd name="T38" fmla="*/ 83 w 185"/>
                  <a:gd name="T39" fmla="*/ 173 h 173"/>
                  <a:gd name="T40" fmla="*/ 59 w 185"/>
                  <a:gd name="T41" fmla="*/ 171 h 173"/>
                  <a:gd name="T42" fmla="*/ 41 w 185"/>
                  <a:gd name="T43" fmla="*/ 167 h 173"/>
                  <a:gd name="T44" fmla="*/ 26 w 185"/>
                  <a:gd name="T45" fmla="*/ 160 h 173"/>
                  <a:gd name="T46" fmla="*/ 15 w 185"/>
                  <a:gd name="T47" fmla="*/ 153 h 173"/>
                  <a:gd name="T48" fmla="*/ 7 w 185"/>
                  <a:gd name="T49" fmla="*/ 144 h 173"/>
                  <a:gd name="T50" fmla="*/ 3 w 185"/>
                  <a:gd name="T51" fmla="*/ 134 h 173"/>
                  <a:gd name="T52" fmla="*/ 0 w 185"/>
                  <a:gd name="T53" fmla="*/ 123 h 173"/>
                  <a:gd name="T54" fmla="*/ 1 w 185"/>
                  <a:gd name="T55" fmla="*/ 113 h 173"/>
                  <a:gd name="T56" fmla="*/ 4 w 185"/>
                  <a:gd name="T57" fmla="*/ 101 h 173"/>
                  <a:gd name="T58" fmla="*/ 7 w 185"/>
                  <a:gd name="T59" fmla="*/ 90 h 173"/>
                  <a:gd name="T60" fmla="*/ 12 w 185"/>
                  <a:gd name="T61" fmla="*/ 79 h 173"/>
                  <a:gd name="T62" fmla="*/ 16 w 185"/>
                  <a:gd name="T63" fmla="*/ 69 h 173"/>
                  <a:gd name="T64" fmla="*/ 22 w 185"/>
                  <a:gd name="T65" fmla="*/ 60 h 173"/>
                  <a:gd name="T66" fmla="*/ 28 w 185"/>
                  <a:gd name="T67" fmla="*/ 52 h 173"/>
                  <a:gd name="T68" fmla="*/ 33 w 185"/>
                  <a:gd name="T69" fmla="*/ 45 h 173"/>
                  <a:gd name="T70" fmla="*/ 36 w 185"/>
                  <a:gd name="T71" fmla="*/ 40 h 173"/>
                  <a:gd name="T72" fmla="*/ 38 w 185"/>
                  <a:gd name="T73" fmla="*/ 37 h 173"/>
                  <a:gd name="T74" fmla="*/ 40 w 185"/>
                  <a:gd name="T75" fmla="*/ 36 h 173"/>
                  <a:gd name="T76" fmla="*/ 63 w 185"/>
                  <a:gd name="T77" fmla="*/ 19 h 173"/>
                  <a:gd name="T78" fmla="*/ 83 w 185"/>
                  <a:gd name="T79" fmla="*/ 8 h 173"/>
                  <a:gd name="T80" fmla="*/ 101 w 185"/>
                  <a:gd name="T81" fmla="*/ 2 h 173"/>
                  <a:gd name="T82" fmla="*/ 117 w 185"/>
                  <a:gd name="T83"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5" h="173">
                    <a:moveTo>
                      <a:pt x="117" y="0"/>
                    </a:moveTo>
                    <a:lnTo>
                      <a:pt x="131" y="2"/>
                    </a:lnTo>
                    <a:lnTo>
                      <a:pt x="142" y="8"/>
                    </a:lnTo>
                    <a:lnTo>
                      <a:pt x="153" y="16"/>
                    </a:lnTo>
                    <a:lnTo>
                      <a:pt x="161" y="26"/>
                    </a:lnTo>
                    <a:lnTo>
                      <a:pt x="168" y="39"/>
                    </a:lnTo>
                    <a:lnTo>
                      <a:pt x="172" y="53"/>
                    </a:lnTo>
                    <a:lnTo>
                      <a:pt x="177" y="68"/>
                    </a:lnTo>
                    <a:lnTo>
                      <a:pt x="180" y="83"/>
                    </a:lnTo>
                    <a:lnTo>
                      <a:pt x="183" y="99"/>
                    </a:lnTo>
                    <a:lnTo>
                      <a:pt x="184" y="114"/>
                    </a:lnTo>
                    <a:lnTo>
                      <a:pt x="185" y="128"/>
                    </a:lnTo>
                    <a:lnTo>
                      <a:pt x="185" y="141"/>
                    </a:lnTo>
                    <a:lnTo>
                      <a:pt x="185" y="151"/>
                    </a:lnTo>
                    <a:lnTo>
                      <a:pt x="185" y="159"/>
                    </a:lnTo>
                    <a:lnTo>
                      <a:pt x="185" y="164"/>
                    </a:lnTo>
                    <a:lnTo>
                      <a:pt x="185" y="166"/>
                    </a:lnTo>
                    <a:lnTo>
                      <a:pt x="145" y="171"/>
                    </a:lnTo>
                    <a:lnTo>
                      <a:pt x="111" y="173"/>
                    </a:lnTo>
                    <a:lnTo>
                      <a:pt x="83" y="173"/>
                    </a:lnTo>
                    <a:lnTo>
                      <a:pt x="59" y="171"/>
                    </a:lnTo>
                    <a:lnTo>
                      <a:pt x="41" y="167"/>
                    </a:lnTo>
                    <a:lnTo>
                      <a:pt x="26" y="160"/>
                    </a:lnTo>
                    <a:lnTo>
                      <a:pt x="15" y="153"/>
                    </a:lnTo>
                    <a:lnTo>
                      <a:pt x="7" y="144"/>
                    </a:lnTo>
                    <a:lnTo>
                      <a:pt x="3" y="134"/>
                    </a:lnTo>
                    <a:lnTo>
                      <a:pt x="0" y="123"/>
                    </a:lnTo>
                    <a:lnTo>
                      <a:pt x="1" y="113"/>
                    </a:lnTo>
                    <a:lnTo>
                      <a:pt x="4" y="101"/>
                    </a:lnTo>
                    <a:lnTo>
                      <a:pt x="7" y="90"/>
                    </a:lnTo>
                    <a:lnTo>
                      <a:pt x="12" y="79"/>
                    </a:lnTo>
                    <a:lnTo>
                      <a:pt x="16" y="69"/>
                    </a:lnTo>
                    <a:lnTo>
                      <a:pt x="22" y="60"/>
                    </a:lnTo>
                    <a:lnTo>
                      <a:pt x="28" y="52"/>
                    </a:lnTo>
                    <a:lnTo>
                      <a:pt x="33" y="45"/>
                    </a:lnTo>
                    <a:lnTo>
                      <a:pt x="36" y="40"/>
                    </a:lnTo>
                    <a:lnTo>
                      <a:pt x="38" y="37"/>
                    </a:lnTo>
                    <a:lnTo>
                      <a:pt x="40" y="36"/>
                    </a:lnTo>
                    <a:lnTo>
                      <a:pt x="63" y="19"/>
                    </a:lnTo>
                    <a:lnTo>
                      <a:pt x="83" y="8"/>
                    </a:lnTo>
                    <a:lnTo>
                      <a:pt x="101" y="2"/>
                    </a:lnTo>
                    <a:lnTo>
                      <a:pt x="117"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sp>
            <p:nvSpPr>
              <p:cNvPr id="901" name="Freeform 85">
                <a:extLst>
                  <a:ext uri="{FF2B5EF4-FFF2-40B4-BE49-F238E27FC236}">
                    <a16:creationId xmlns:a16="http://schemas.microsoft.com/office/drawing/2014/main" id="{B949207F-655D-7049-AC0A-5DC086A62440}"/>
                  </a:ext>
                </a:extLst>
              </p:cNvPr>
              <p:cNvSpPr>
                <a:spLocks/>
              </p:cNvSpPr>
              <p:nvPr/>
            </p:nvSpPr>
            <p:spPr bwMode="auto">
              <a:xfrm>
                <a:off x="10682288" y="3304381"/>
                <a:ext cx="276225" cy="212725"/>
              </a:xfrm>
              <a:custGeom>
                <a:avLst/>
                <a:gdLst>
                  <a:gd name="T0" fmla="*/ 32 w 174"/>
                  <a:gd name="T1" fmla="*/ 0 h 134"/>
                  <a:gd name="T2" fmla="*/ 174 w 174"/>
                  <a:gd name="T3" fmla="*/ 126 h 134"/>
                  <a:gd name="T4" fmla="*/ 136 w 174"/>
                  <a:gd name="T5" fmla="*/ 131 h 134"/>
                  <a:gd name="T6" fmla="*/ 104 w 174"/>
                  <a:gd name="T7" fmla="*/ 133 h 134"/>
                  <a:gd name="T8" fmla="*/ 78 w 174"/>
                  <a:gd name="T9" fmla="*/ 134 h 134"/>
                  <a:gd name="T10" fmla="*/ 55 w 174"/>
                  <a:gd name="T11" fmla="*/ 132 h 134"/>
                  <a:gd name="T12" fmla="*/ 37 w 174"/>
                  <a:gd name="T13" fmla="*/ 128 h 134"/>
                  <a:gd name="T14" fmla="*/ 23 w 174"/>
                  <a:gd name="T15" fmla="*/ 123 h 134"/>
                  <a:gd name="T16" fmla="*/ 13 w 174"/>
                  <a:gd name="T17" fmla="*/ 116 h 134"/>
                  <a:gd name="T18" fmla="*/ 6 w 174"/>
                  <a:gd name="T19" fmla="*/ 109 h 134"/>
                  <a:gd name="T20" fmla="*/ 2 w 174"/>
                  <a:gd name="T21" fmla="*/ 99 h 134"/>
                  <a:gd name="T22" fmla="*/ 0 w 174"/>
                  <a:gd name="T23" fmla="*/ 90 h 134"/>
                  <a:gd name="T24" fmla="*/ 0 w 174"/>
                  <a:gd name="T25" fmla="*/ 80 h 134"/>
                  <a:gd name="T26" fmla="*/ 2 w 174"/>
                  <a:gd name="T27" fmla="*/ 69 h 134"/>
                  <a:gd name="T28" fmla="*/ 5 w 174"/>
                  <a:gd name="T29" fmla="*/ 59 h 134"/>
                  <a:gd name="T30" fmla="*/ 10 w 174"/>
                  <a:gd name="T31" fmla="*/ 49 h 134"/>
                  <a:gd name="T32" fmla="*/ 14 w 174"/>
                  <a:gd name="T33" fmla="*/ 38 h 134"/>
                  <a:gd name="T34" fmla="*/ 19 w 174"/>
                  <a:gd name="T35" fmla="*/ 29 h 134"/>
                  <a:gd name="T36" fmla="*/ 22 w 174"/>
                  <a:gd name="T37" fmla="*/ 20 h 134"/>
                  <a:gd name="T38" fmla="*/ 27 w 174"/>
                  <a:gd name="T39" fmla="*/ 12 h 134"/>
                  <a:gd name="T40" fmla="*/ 29 w 174"/>
                  <a:gd name="T41" fmla="*/ 5 h 134"/>
                  <a:gd name="T42" fmla="*/ 32 w 174"/>
                  <a:gd name="T43"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4" h="134">
                    <a:moveTo>
                      <a:pt x="32" y="0"/>
                    </a:moveTo>
                    <a:lnTo>
                      <a:pt x="174" y="126"/>
                    </a:lnTo>
                    <a:lnTo>
                      <a:pt x="136" y="131"/>
                    </a:lnTo>
                    <a:lnTo>
                      <a:pt x="104" y="133"/>
                    </a:lnTo>
                    <a:lnTo>
                      <a:pt x="78" y="134"/>
                    </a:lnTo>
                    <a:lnTo>
                      <a:pt x="55" y="132"/>
                    </a:lnTo>
                    <a:lnTo>
                      <a:pt x="37" y="128"/>
                    </a:lnTo>
                    <a:lnTo>
                      <a:pt x="23" y="123"/>
                    </a:lnTo>
                    <a:lnTo>
                      <a:pt x="13" y="116"/>
                    </a:lnTo>
                    <a:lnTo>
                      <a:pt x="6" y="109"/>
                    </a:lnTo>
                    <a:lnTo>
                      <a:pt x="2" y="99"/>
                    </a:lnTo>
                    <a:lnTo>
                      <a:pt x="0" y="90"/>
                    </a:lnTo>
                    <a:lnTo>
                      <a:pt x="0" y="80"/>
                    </a:lnTo>
                    <a:lnTo>
                      <a:pt x="2" y="69"/>
                    </a:lnTo>
                    <a:lnTo>
                      <a:pt x="5" y="59"/>
                    </a:lnTo>
                    <a:lnTo>
                      <a:pt x="10" y="49"/>
                    </a:lnTo>
                    <a:lnTo>
                      <a:pt x="14" y="38"/>
                    </a:lnTo>
                    <a:lnTo>
                      <a:pt x="19" y="29"/>
                    </a:lnTo>
                    <a:lnTo>
                      <a:pt x="22" y="20"/>
                    </a:lnTo>
                    <a:lnTo>
                      <a:pt x="27" y="12"/>
                    </a:lnTo>
                    <a:lnTo>
                      <a:pt x="29" y="5"/>
                    </a:lnTo>
                    <a:lnTo>
                      <a:pt x="32"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sp>
            <p:nvSpPr>
              <p:cNvPr id="902" name="Freeform 86">
                <a:extLst>
                  <a:ext uri="{FF2B5EF4-FFF2-40B4-BE49-F238E27FC236}">
                    <a16:creationId xmlns:a16="http://schemas.microsoft.com/office/drawing/2014/main" id="{C900900B-F71C-724D-9389-1E9FC72B6EFB}"/>
                  </a:ext>
                </a:extLst>
              </p:cNvPr>
              <p:cNvSpPr>
                <a:spLocks/>
              </p:cNvSpPr>
              <p:nvPr/>
            </p:nvSpPr>
            <p:spPr bwMode="auto">
              <a:xfrm>
                <a:off x="10174288" y="2186781"/>
                <a:ext cx="233363" cy="279400"/>
              </a:xfrm>
              <a:custGeom>
                <a:avLst/>
                <a:gdLst>
                  <a:gd name="T0" fmla="*/ 3 w 147"/>
                  <a:gd name="T1" fmla="*/ 0 h 176"/>
                  <a:gd name="T2" fmla="*/ 40 w 147"/>
                  <a:gd name="T3" fmla="*/ 21 h 176"/>
                  <a:gd name="T4" fmla="*/ 71 w 147"/>
                  <a:gd name="T5" fmla="*/ 41 h 176"/>
                  <a:gd name="T6" fmla="*/ 96 w 147"/>
                  <a:gd name="T7" fmla="*/ 59 h 176"/>
                  <a:gd name="T8" fmla="*/ 115 w 147"/>
                  <a:gd name="T9" fmla="*/ 78 h 176"/>
                  <a:gd name="T10" fmla="*/ 129 w 147"/>
                  <a:gd name="T11" fmla="*/ 94 h 176"/>
                  <a:gd name="T12" fmla="*/ 138 w 147"/>
                  <a:gd name="T13" fmla="*/ 109 h 176"/>
                  <a:gd name="T14" fmla="*/ 144 w 147"/>
                  <a:gd name="T15" fmla="*/ 121 h 176"/>
                  <a:gd name="T16" fmla="*/ 147 w 147"/>
                  <a:gd name="T17" fmla="*/ 134 h 176"/>
                  <a:gd name="T18" fmla="*/ 147 w 147"/>
                  <a:gd name="T19" fmla="*/ 145 h 176"/>
                  <a:gd name="T20" fmla="*/ 145 w 147"/>
                  <a:gd name="T21" fmla="*/ 154 h 176"/>
                  <a:gd name="T22" fmla="*/ 143 w 147"/>
                  <a:gd name="T23" fmla="*/ 162 h 176"/>
                  <a:gd name="T24" fmla="*/ 139 w 147"/>
                  <a:gd name="T25" fmla="*/ 168 h 176"/>
                  <a:gd name="T26" fmla="*/ 136 w 147"/>
                  <a:gd name="T27" fmla="*/ 172 h 176"/>
                  <a:gd name="T28" fmla="*/ 133 w 147"/>
                  <a:gd name="T29" fmla="*/ 175 h 176"/>
                  <a:gd name="T30" fmla="*/ 133 w 147"/>
                  <a:gd name="T31" fmla="*/ 176 h 176"/>
                  <a:gd name="T32" fmla="*/ 106 w 147"/>
                  <a:gd name="T33" fmla="*/ 176 h 176"/>
                  <a:gd name="T34" fmla="*/ 81 w 147"/>
                  <a:gd name="T35" fmla="*/ 171 h 176"/>
                  <a:gd name="T36" fmla="*/ 62 w 147"/>
                  <a:gd name="T37" fmla="*/ 163 h 176"/>
                  <a:gd name="T38" fmla="*/ 46 w 147"/>
                  <a:gd name="T39" fmla="*/ 153 h 176"/>
                  <a:gd name="T40" fmla="*/ 33 w 147"/>
                  <a:gd name="T41" fmla="*/ 140 h 176"/>
                  <a:gd name="T42" fmla="*/ 22 w 147"/>
                  <a:gd name="T43" fmla="*/ 125 h 176"/>
                  <a:gd name="T44" fmla="*/ 14 w 147"/>
                  <a:gd name="T45" fmla="*/ 109 h 176"/>
                  <a:gd name="T46" fmla="*/ 9 w 147"/>
                  <a:gd name="T47" fmla="*/ 91 h 176"/>
                  <a:gd name="T48" fmla="*/ 4 w 147"/>
                  <a:gd name="T49" fmla="*/ 75 h 176"/>
                  <a:gd name="T50" fmla="*/ 2 w 147"/>
                  <a:gd name="T51" fmla="*/ 58 h 176"/>
                  <a:gd name="T52" fmla="*/ 0 w 147"/>
                  <a:gd name="T53" fmla="*/ 43 h 176"/>
                  <a:gd name="T54" fmla="*/ 0 w 147"/>
                  <a:gd name="T55" fmla="*/ 29 h 176"/>
                  <a:gd name="T56" fmla="*/ 0 w 147"/>
                  <a:gd name="T57" fmla="*/ 18 h 176"/>
                  <a:gd name="T58" fmla="*/ 2 w 147"/>
                  <a:gd name="T59" fmla="*/ 8 h 176"/>
                  <a:gd name="T60" fmla="*/ 2 w 147"/>
                  <a:gd name="T61" fmla="*/ 3 h 176"/>
                  <a:gd name="T62" fmla="*/ 3 w 147"/>
                  <a:gd name="T63"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7" h="176">
                    <a:moveTo>
                      <a:pt x="3" y="0"/>
                    </a:moveTo>
                    <a:lnTo>
                      <a:pt x="40" y="21"/>
                    </a:lnTo>
                    <a:lnTo>
                      <a:pt x="71" y="41"/>
                    </a:lnTo>
                    <a:lnTo>
                      <a:pt x="96" y="59"/>
                    </a:lnTo>
                    <a:lnTo>
                      <a:pt x="115" y="78"/>
                    </a:lnTo>
                    <a:lnTo>
                      <a:pt x="129" y="94"/>
                    </a:lnTo>
                    <a:lnTo>
                      <a:pt x="138" y="109"/>
                    </a:lnTo>
                    <a:lnTo>
                      <a:pt x="144" y="121"/>
                    </a:lnTo>
                    <a:lnTo>
                      <a:pt x="147" y="134"/>
                    </a:lnTo>
                    <a:lnTo>
                      <a:pt x="147" y="145"/>
                    </a:lnTo>
                    <a:lnTo>
                      <a:pt x="145" y="154"/>
                    </a:lnTo>
                    <a:lnTo>
                      <a:pt x="143" y="162"/>
                    </a:lnTo>
                    <a:lnTo>
                      <a:pt x="139" y="168"/>
                    </a:lnTo>
                    <a:lnTo>
                      <a:pt x="136" y="172"/>
                    </a:lnTo>
                    <a:lnTo>
                      <a:pt x="133" y="175"/>
                    </a:lnTo>
                    <a:lnTo>
                      <a:pt x="133" y="176"/>
                    </a:lnTo>
                    <a:lnTo>
                      <a:pt x="106" y="176"/>
                    </a:lnTo>
                    <a:lnTo>
                      <a:pt x="81" y="171"/>
                    </a:lnTo>
                    <a:lnTo>
                      <a:pt x="62" y="163"/>
                    </a:lnTo>
                    <a:lnTo>
                      <a:pt x="46" y="153"/>
                    </a:lnTo>
                    <a:lnTo>
                      <a:pt x="33" y="140"/>
                    </a:lnTo>
                    <a:lnTo>
                      <a:pt x="22" y="125"/>
                    </a:lnTo>
                    <a:lnTo>
                      <a:pt x="14" y="109"/>
                    </a:lnTo>
                    <a:lnTo>
                      <a:pt x="9" y="91"/>
                    </a:lnTo>
                    <a:lnTo>
                      <a:pt x="4" y="75"/>
                    </a:lnTo>
                    <a:lnTo>
                      <a:pt x="2" y="58"/>
                    </a:lnTo>
                    <a:lnTo>
                      <a:pt x="0" y="43"/>
                    </a:lnTo>
                    <a:lnTo>
                      <a:pt x="0" y="29"/>
                    </a:lnTo>
                    <a:lnTo>
                      <a:pt x="0" y="18"/>
                    </a:lnTo>
                    <a:lnTo>
                      <a:pt x="2" y="8"/>
                    </a:lnTo>
                    <a:lnTo>
                      <a:pt x="2" y="3"/>
                    </a:lnTo>
                    <a:lnTo>
                      <a:pt x="3"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sp>
            <p:nvSpPr>
              <p:cNvPr id="903" name="Freeform 87">
                <a:extLst>
                  <a:ext uri="{FF2B5EF4-FFF2-40B4-BE49-F238E27FC236}">
                    <a16:creationId xmlns:a16="http://schemas.microsoft.com/office/drawing/2014/main" id="{4B295985-84CE-714E-B136-B3CF064B3DB0}"/>
                  </a:ext>
                </a:extLst>
              </p:cNvPr>
              <p:cNvSpPr>
                <a:spLocks/>
              </p:cNvSpPr>
              <p:nvPr/>
            </p:nvSpPr>
            <p:spPr bwMode="auto">
              <a:xfrm>
                <a:off x="10182226" y="2188368"/>
                <a:ext cx="231775" cy="273050"/>
              </a:xfrm>
              <a:custGeom>
                <a:avLst/>
                <a:gdLst>
                  <a:gd name="T0" fmla="*/ 0 w 146"/>
                  <a:gd name="T1" fmla="*/ 0 h 172"/>
                  <a:gd name="T2" fmla="*/ 36 w 146"/>
                  <a:gd name="T3" fmla="*/ 21 h 172"/>
                  <a:gd name="T4" fmla="*/ 67 w 146"/>
                  <a:gd name="T5" fmla="*/ 40 h 172"/>
                  <a:gd name="T6" fmla="*/ 91 w 146"/>
                  <a:gd name="T7" fmla="*/ 57 h 172"/>
                  <a:gd name="T8" fmla="*/ 110 w 146"/>
                  <a:gd name="T9" fmla="*/ 74 h 172"/>
                  <a:gd name="T10" fmla="*/ 125 w 146"/>
                  <a:gd name="T11" fmla="*/ 89 h 172"/>
                  <a:gd name="T12" fmla="*/ 135 w 146"/>
                  <a:gd name="T13" fmla="*/ 103 h 172"/>
                  <a:gd name="T14" fmla="*/ 141 w 146"/>
                  <a:gd name="T15" fmla="*/ 116 h 172"/>
                  <a:gd name="T16" fmla="*/ 144 w 146"/>
                  <a:gd name="T17" fmla="*/ 127 h 172"/>
                  <a:gd name="T18" fmla="*/ 146 w 146"/>
                  <a:gd name="T19" fmla="*/ 138 h 172"/>
                  <a:gd name="T20" fmla="*/ 144 w 146"/>
                  <a:gd name="T21" fmla="*/ 147 h 172"/>
                  <a:gd name="T22" fmla="*/ 142 w 146"/>
                  <a:gd name="T23" fmla="*/ 155 h 172"/>
                  <a:gd name="T24" fmla="*/ 138 w 146"/>
                  <a:gd name="T25" fmla="*/ 162 h 172"/>
                  <a:gd name="T26" fmla="*/ 134 w 146"/>
                  <a:gd name="T27" fmla="*/ 168 h 172"/>
                  <a:gd name="T28" fmla="*/ 131 w 146"/>
                  <a:gd name="T29" fmla="*/ 172 h 172"/>
                  <a:gd name="T30" fmla="*/ 0 w 146"/>
                  <a:gd name="T31"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6" h="172">
                    <a:moveTo>
                      <a:pt x="0" y="0"/>
                    </a:moveTo>
                    <a:lnTo>
                      <a:pt x="36" y="21"/>
                    </a:lnTo>
                    <a:lnTo>
                      <a:pt x="67" y="40"/>
                    </a:lnTo>
                    <a:lnTo>
                      <a:pt x="91" y="57"/>
                    </a:lnTo>
                    <a:lnTo>
                      <a:pt x="110" y="74"/>
                    </a:lnTo>
                    <a:lnTo>
                      <a:pt x="125" y="89"/>
                    </a:lnTo>
                    <a:lnTo>
                      <a:pt x="135" y="103"/>
                    </a:lnTo>
                    <a:lnTo>
                      <a:pt x="141" y="116"/>
                    </a:lnTo>
                    <a:lnTo>
                      <a:pt x="144" y="127"/>
                    </a:lnTo>
                    <a:lnTo>
                      <a:pt x="146" y="138"/>
                    </a:lnTo>
                    <a:lnTo>
                      <a:pt x="144" y="147"/>
                    </a:lnTo>
                    <a:lnTo>
                      <a:pt x="142" y="155"/>
                    </a:lnTo>
                    <a:lnTo>
                      <a:pt x="138" y="162"/>
                    </a:lnTo>
                    <a:lnTo>
                      <a:pt x="134" y="168"/>
                    </a:lnTo>
                    <a:lnTo>
                      <a:pt x="131" y="172"/>
                    </a:lnTo>
                    <a:lnTo>
                      <a:pt x="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sp>
            <p:nvSpPr>
              <p:cNvPr id="904" name="Freeform 88">
                <a:extLst>
                  <a:ext uri="{FF2B5EF4-FFF2-40B4-BE49-F238E27FC236}">
                    <a16:creationId xmlns:a16="http://schemas.microsoft.com/office/drawing/2014/main" id="{35205834-B7D3-7342-A9C9-E2886343BBE3}"/>
                  </a:ext>
                </a:extLst>
              </p:cNvPr>
              <p:cNvSpPr>
                <a:spLocks/>
              </p:cNvSpPr>
              <p:nvPr/>
            </p:nvSpPr>
            <p:spPr bwMode="auto">
              <a:xfrm>
                <a:off x="10206038" y="5285581"/>
                <a:ext cx="317500" cy="158750"/>
              </a:xfrm>
              <a:custGeom>
                <a:avLst/>
                <a:gdLst>
                  <a:gd name="T0" fmla="*/ 99 w 200"/>
                  <a:gd name="T1" fmla="*/ 0 h 100"/>
                  <a:gd name="T2" fmla="*/ 126 w 200"/>
                  <a:gd name="T3" fmla="*/ 3 h 100"/>
                  <a:gd name="T4" fmla="*/ 150 w 200"/>
                  <a:gd name="T5" fmla="*/ 13 h 100"/>
                  <a:gd name="T6" fmla="*/ 171 w 200"/>
                  <a:gd name="T7" fmla="*/ 28 h 100"/>
                  <a:gd name="T8" fmla="*/ 186 w 200"/>
                  <a:gd name="T9" fmla="*/ 49 h 100"/>
                  <a:gd name="T10" fmla="*/ 196 w 200"/>
                  <a:gd name="T11" fmla="*/ 73 h 100"/>
                  <a:gd name="T12" fmla="*/ 200 w 200"/>
                  <a:gd name="T13" fmla="*/ 100 h 100"/>
                  <a:gd name="T14" fmla="*/ 0 w 200"/>
                  <a:gd name="T15" fmla="*/ 100 h 100"/>
                  <a:gd name="T16" fmla="*/ 4 w 200"/>
                  <a:gd name="T17" fmla="*/ 73 h 100"/>
                  <a:gd name="T18" fmla="*/ 14 w 200"/>
                  <a:gd name="T19" fmla="*/ 49 h 100"/>
                  <a:gd name="T20" fmla="*/ 29 w 200"/>
                  <a:gd name="T21" fmla="*/ 28 h 100"/>
                  <a:gd name="T22" fmla="*/ 50 w 200"/>
                  <a:gd name="T23" fmla="*/ 13 h 100"/>
                  <a:gd name="T24" fmla="*/ 73 w 200"/>
                  <a:gd name="T25" fmla="*/ 3 h 100"/>
                  <a:gd name="T26" fmla="*/ 99 w 200"/>
                  <a:gd name="T27"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0" h="100">
                    <a:moveTo>
                      <a:pt x="99" y="0"/>
                    </a:moveTo>
                    <a:lnTo>
                      <a:pt x="126" y="3"/>
                    </a:lnTo>
                    <a:lnTo>
                      <a:pt x="150" y="13"/>
                    </a:lnTo>
                    <a:lnTo>
                      <a:pt x="171" y="28"/>
                    </a:lnTo>
                    <a:lnTo>
                      <a:pt x="186" y="49"/>
                    </a:lnTo>
                    <a:lnTo>
                      <a:pt x="196" y="73"/>
                    </a:lnTo>
                    <a:lnTo>
                      <a:pt x="200" y="100"/>
                    </a:lnTo>
                    <a:lnTo>
                      <a:pt x="0" y="100"/>
                    </a:lnTo>
                    <a:lnTo>
                      <a:pt x="4" y="73"/>
                    </a:lnTo>
                    <a:lnTo>
                      <a:pt x="14" y="49"/>
                    </a:lnTo>
                    <a:lnTo>
                      <a:pt x="29" y="28"/>
                    </a:lnTo>
                    <a:lnTo>
                      <a:pt x="50" y="13"/>
                    </a:lnTo>
                    <a:lnTo>
                      <a:pt x="73" y="3"/>
                    </a:lnTo>
                    <a:lnTo>
                      <a:pt x="99"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sp>
            <p:nvSpPr>
              <p:cNvPr id="905" name="Freeform 89">
                <a:extLst>
                  <a:ext uri="{FF2B5EF4-FFF2-40B4-BE49-F238E27FC236}">
                    <a16:creationId xmlns:a16="http://schemas.microsoft.com/office/drawing/2014/main" id="{E7C5F53B-590F-474E-AE04-304DD58A6598}"/>
                  </a:ext>
                </a:extLst>
              </p:cNvPr>
              <p:cNvSpPr>
                <a:spLocks/>
              </p:cNvSpPr>
              <p:nvPr/>
            </p:nvSpPr>
            <p:spPr bwMode="auto">
              <a:xfrm>
                <a:off x="10086976" y="5350668"/>
                <a:ext cx="185738" cy="93663"/>
              </a:xfrm>
              <a:custGeom>
                <a:avLst/>
                <a:gdLst>
                  <a:gd name="T0" fmla="*/ 59 w 117"/>
                  <a:gd name="T1" fmla="*/ 0 h 59"/>
                  <a:gd name="T2" fmla="*/ 77 w 117"/>
                  <a:gd name="T3" fmla="*/ 4 h 59"/>
                  <a:gd name="T4" fmla="*/ 92 w 117"/>
                  <a:gd name="T5" fmla="*/ 12 h 59"/>
                  <a:gd name="T6" fmla="*/ 105 w 117"/>
                  <a:gd name="T7" fmla="*/ 24 h 59"/>
                  <a:gd name="T8" fmla="*/ 114 w 117"/>
                  <a:gd name="T9" fmla="*/ 41 h 59"/>
                  <a:gd name="T10" fmla="*/ 117 w 117"/>
                  <a:gd name="T11" fmla="*/ 59 h 59"/>
                  <a:gd name="T12" fmla="*/ 0 w 117"/>
                  <a:gd name="T13" fmla="*/ 59 h 59"/>
                  <a:gd name="T14" fmla="*/ 4 w 117"/>
                  <a:gd name="T15" fmla="*/ 41 h 59"/>
                  <a:gd name="T16" fmla="*/ 12 w 117"/>
                  <a:gd name="T17" fmla="*/ 24 h 59"/>
                  <a:gd name="T18" fmla="*/ 24 w 117"/>
                  <a:gd name="T19" fmla="*/ 12 h 59"/>
                  <a:gd name="T20" fmla="*/ 40 w 117"/>
                  <a:gd name="T21" fmla="*/ 4 h 59"/>
                  <a:gd name="T22" fmla="*/ 59 w 117"/>
                  <a:gd name="T23"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7" h="59">
                    <a:moveTo>
                      <a:pt x="59" y="0"/>
                    </a:moveTo>
                    <a:lnTo>
                      <a:pt x="77" y="4"/>
                    </a:lnTo>
                    <a:lnTo>
                      <a:pt x="92" y="12"/>
                    </a:lnTo>
                    <a:lnTo>
                      <a:pt x="105" y="24"/>
                    </a:lnTo>
                    <a:lnTo>
                      <a:pt x="114" y="41"/>
                    </a:lnTo>
                    <a:lnTo>
                      <a:pt x="117" y="59"/>
                    </a:lnTo>
                    <a:lnTo>
                      <a:pt x="0" y="59"/>
                    </a:lnTo>
                    <a:lnTo>
                      <a:pt x="4" y="41"/>
                    </a:lnTo>
                    <a:lnTo>
                      <a:pt x="12" y="24"/>
                    </a:lnTo>
                    <a:lnTo>
                      <a:pt x="24" y="12"/>
                    </a:lnTo>
                    <a:lnTo>
                      <a:pt x="40" y="4"/>
                    </a:lnTo>
                    <a:lnTo>
                      <a:pt x="59"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sp>
            <p:nvSpPr>
              <p:cNvPr id="906" name="Freeform 90">
                <a:extLst>
                  <a:ext uri="{FF2B5EF4-FFF2-40B4-BE49-F238E27FC236}">
                    <a16:creationId xmlns:a16="http://schemas.microsoft.com/office/drawing/2014/main" id="{189324C5-E218-2D46-B548-3DA835A6A86C}"/>
                  </a:ext>
                </a:extLst>
              </p:cNvPr>
              <p:cNvSpPr>
                <a:spLocks/>
              </p:cNvSpPr>
              <p:nvPr/>
            </p:nvSpPr>
            <p:spPr bwMode="auto">
              <a:xfrm>
                <a:off x="10715626" y="5395118"/>
                <a:ext cx="95250" cy="49213"/>
              </a:xfrm>
              <a:custGeom>
                <a:avLst/>
                <a:gdLst>
                  <a:gd name="T0" fmla="*/ 30 w 60"/>
                  <a:gd name="T1" fmla="*/ 0 h 31"/>
                  <a:gd name="T2" fmla="*/ 42 w 60"/>
                  <a:gd name="T3" fmla="*/ 3 h 31"/>
                  <a:gd name="T4" fmla="*/ 51 w 60"/>
                  <a:gd name="T5" fmla="*/ 9 h 31"/>
                  <a:gd name="T6" fmla="*/ 58 w 60"/>
                  <a:gd name="T7" fmla="*/ 18 h 31"/>
                  <a:gd name="T8" fmla="*/ 60 w 60"/>
                  <a:gd name="T9" fmla="*/ 31 h 31"/>
                  <a:gd name="T10" fmla="*/ 0 w 60"/>
                  <a:gd name="T11" fmla="*/ 31 h 31"/>
                  <a:gd name="T12" fmla="*/ 2 w 60"/>
                  <a:gd name="T13" fmla="*/ 18 h 31"/>
                  <a:gd name="T14" fmla="*/ 8 w 60"/>
                  <a:gd name="T15" fmla="*/ 9 h 31"/>
                  <a:gd name="T16" fmla="*/ 19 w 60"/>
                  <a:gd name="T17" fmla="*/ 3 h 31"/>
                  <a:gd name="T18" fmla="*/ 30 w 60"/>
                  <a:gd name="T1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31">
                    <a:moveTo>
                      <a:pt x="30" y="0"/>
                    </a:moveTo>
                    <a:lnTo>
                      <a:pt x="42" y="3"/>
                    </a:lnTo>
                    <a:lnTo>
                      <a:pt x="51" y="9"/>
                    </a:lnTo>
                    <a:lnTo>
                      <a:pt x="58" y="18"/>
                    </a:lnTo>
                    <a:lnTo>
                      <a:pt x="60" y="31"/>
                    </a:lnTo>
                    <a:lnTo>
                      <a:pt x="0" y="31"/>
                    </a:lnTo>
                    <a:lnTo>
                      <a:pt x="2" y="18"/>
                    </a:lnTo>
                    <a:lnTo>
                      <a:pt x="8" y="9"/>
                    </a:lnTo>
                    <a:lnTo>
                      <a:pt x="19" y="3"/>
                    </a:lnTo>
                    <a:lnTo>
                      <a:pt x="3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sp>
            <p:nvSpPr>
              <p:cNvPr id="907" name="Freeform 91">
                <a:extLst>
                  <a:ext uri="{FF2B5EF4-FFF2-40B4-BE49-F238E27FC236}">
                    <a16:creationId xmlns:a16="http://schemas.microsoft.com/office/drawing/2014/main" id="{149427ED-CDCE-0E46-BA16-BB84D8510147}"/>
                  </a:ext>
                </a:extLst>
              </p:cNvPr>
              <p:cNvSpPr>
                <a:spLocks/>
              </p:cNvSpPr>
              <p:nvPr/>
            </p:nvSpPr>
            <p:spPr bwMode="auto">
              <a:xfrm>
                <a:off x="10410826" y="5285581"/>
                <a:ext cx="317500" cy="158750"/>
              </a:xfrm>
              <a:custGeom>
                <a:avLst/>
                <a:gdLst>
                  <a:gd name="T0" fmla="*/ 101 w 200"/>
                  <a:gd name="T1" fmla="*/ 0 h 100"/>
                  <a:gd name="T2" fmla="*/ 127 w 200"/>
                  <a:gd name="T3" fmla="*/ 3 h 100"/>
                  <a:gd name="T4" fmla="*/ 152 w 200"/>
                  <a:gd name="T5" fmla="*/ 13 h 100"/>
                  <a:gd name="T6" fmla="*/ 171 w 200"/>
                  <a:gd name="T7" fmla="*/ 28 h 100"/>
                  <a:gd name="T8" fmla="*/ 188 w 200"/>
                  <a:gd name="T9" fmla="*/ 49 h 100"/>
                  <a:gd name="T10" fmla="*/ 197 w 200"/>
                  <a:gd name="T11" fmla="*/ 73 h 100"/>
                  <a:gd name="T12" fmla="*/ 200 w 200"/>
                  <a:gd name="T13" fmla="*/ 100 h 100"/>
                  <a:gd name="T14" fmla="*/ 0 w 200"/>
                  <a:gd name="T15" fmla="*/ 100 h 100"/>
                  <a:gd name="T16" fmla="*/ 5 w 200"/>
                  <a:gd name="T17" fmla="*/ 73 h 100"/>
                  <a:gd name="T18" fmla="*/ 14 w 200"/>
                  <a:gd name="T19" fmla="*/ 49 h 100"/>
                  <a:gd name="T20" fmla="*/ 30 w 200"/>
                  <a:gd name="T21" fmla="*/ 28 h 100"/>
                  <a:gd name="T22" fmla="*/ 50 w 200"/>
                  <a:gd name="T23" fmla="*/ 13 h 100"/>
                  <a:gd name="T24" fmla="*/ 74 w 200"/>
                  <a:gd name="T25" fmla="*/ 3 h 100"/>
                  <a:gd name="T26" fmla="*/ 101 w 200"/>
                  <a:gd name="T27"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0" h="100">
                    <a:moveTo>
                      <a:pt x="101" y="0"/>
                    </a:moveTo>
                    <a:lnTo>
                      <a:pt x="127" y="3"/>
                    </a:lnTo>
                    <a:lnTo>
                      <a:pt x="152" y="13"/>
                    </a:lnTo>
                    <a:lnTo>
                      <a:pt x="171" y="28"/>
                    </a:lnTo>
                    <a:lnTo>
                      <a:pt x="188" y="49"/>
                    </a:lnTo>
                    <a:lnTo>
                      <a:pt x="197" y="73"/>
                    </a:lnTo>
                    <a:lnTo>
                      <a:pt x="200" y="100"/>
                    </a:lnTo>
                    <a:lnTo>
                      <a:pt x="0" y="100"/>
                    </a:lnTo>
                    <a:lnTo>
                      <a:pt x="5" y="73"/>
                    </a:lnTo>
                    <a:lnTo>
                      <a:pt x="14" y="49"/>
                    </a:lnTo>
                    <a:lnTo>
                      <a:pt x="30" y="28"/>
                    </a:lnTo>
                    <a:lnTo>
                      <a:pt x="50" y="13"/>
                    </a:lnTo>
                    <a:lnTo>
                      <a:pt x="74" y="3"/>
                    </a:lnTo>
                    <a:lnTo>
                      <a:pt x="101"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sp>
            <p:nvSpPr>
              <p:cNvPr id="908" name="Freeform 92">
                <a:extLst>
                  <a:ext uri="{FF2B5EF4-FFF2-40B4-BE49-F238E27FC236}">
                    <a16:creationId xmlns:a16="http://schemas.microsoft.com/office/drawing/2014/main" id="{C3CFE8FB-8DDD-CF4C-AD91-2D53EA174270}"/>
                  </a:ext>
                </a:extLst>
              </p:cNvPr>
              <p:cNvSpPr>
                <a:spLocks/>
              </p:cNvSpPr>
              <p:nvPr/>
            </p:nvSpPr>
            <p:spPr bwMode="auto">
              <a:xfrm>
                <a:off x="10288588" y="5237956"/>
                <a:ext cx="317500" cy="158750"/>
              </a:xfrm>
              <a:custGeom>
                <a:avLst/>
                <a:gdLst>
                  <a:gd name="T0" fmla="*/ 99 w 200"/>
                  <a:gd name="T1" fmla="*/ 0 h 100"/>
                  <a:gd name="T2" fmla="*/ 126 w 200"/>
                  <a:gd name="T3" fmla="*/ 3 h 100"/>
                  <a:gd name="T4" fmla="*/ 150 w 200"/>
                  <a:gd name="T5" fmla="*/ 13 h 100"/>
                  <a:gd name="T6" fmla="*/ 170 w 200"/>
                  <a:gd name="T7" fmla="*/ 28 h 100"/>
                  <a:gd name="T8" fmla="*/ 186 w 200"/>
                  <a:gd name="T9" fmla="*/ 49 h 100"/>
                  <a:gd name="T10" fmla="*/ 196 w 200"/>
                  <a:gd name="T11" fmla="*/ 73 h 100"/>
                  <a:gd name="T12" fmla="*/ 200 w 200"/>
                  <a:gd name="T13" fmla="*/ 100 h 100"/>
                  <a:gd name="T14" fmla="*/ 0 w 200"/>
                  <a:gd name="T15" fmla="*/ 100 h 100"/>
                  <a:gd name="T16" fmla="*/ 4 w 200"/>
                  <a:gd name="T17" fmla="*/ 73 h 100"/>
                  <a:gd name="T18" fmla="*/ 14 w 200"/>
                  <a:gd name="T19" fmla="*/ 49 h 100"/>
                  <a:gd name="T20" fmla="*/ 29 w 200"/>
                  <a:gd name="T21" fmla="*/ 28 h 100"/>
                  <a:gd name="T22" fmla="*/ 50 w 200"/>
                  <a:gd name="T23" fmla="*/ 13 h 100"/>
                  <a:gd name="T24" fmla="*/ 73 w 200"/>
                  <a:gd name="T25" fmla="*/ 3 h 100"/>
                  <a:gd name="T26" fmla="*/ 99 w 200"/>
                  <a:gd name="T27"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0" h="100">
                    <a:moveTo>
                      <a:pt x="99" y="0"/>
                    </a:moveTo>
                    <a:lnTo>
                      <a:pt x="126" y="3"/>
                    </a:lnTo>
                    <a:lnTo>
                      <a:pt x="150" y="13"/>
                    </a:lnTo>
                    <a:lnTo>
                      <a:pt x="170" y="28"/>
                    </a:lnTo>
                    <a:lnTo>
                      <a:pt x="186" y="49"/>
                    </a:lnTo>
                    <a:lnTo>
                      <a:pt x="196" y="73"/>
                    </a:lnTo>
                    <a:lnTo>
                      <a:pt x="200" y="100"/>
                    </a:lnTo>
                    <a:lnTo>
                      <a:pt x="0" y="100"/>
                    </a:lnTo>
                    <a:lnTo>
                      <a:pt x="4" y="73"/>
                    </a:lnTo>
                    <a:lnTo>
                      <a:pt x="14" y="49"/>
                    </a:lnTo>
                    <a:lnTo>
                      <a:pt x="29" y="28"/>
                    </a:lnTo>
                    <a:lnTo>
                      <a:pt x="50" y="13"/>
                    </a:lnTo>
                    <a:lnTo>
                      <a:pt x="73" y="3"/>
                    </a:lnTo>
                    <a:lnTo>
                      <a:pt x="99"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grpSp>
        <p:grpSp>
          <p:nvGrpSpPr>
            <p:cNvPr id="839" name="Group 838">
              <a:extLst>
                <a:ext uri="{FF2B5EF4-FFF2-40B4-BE49-F238E27FC236}">
                  <a16:creationId xmlns:a16="http://schemas.microsoft.com/office/drawing/2014/main" id="{6EC4496E-A140-2347-968D-1B2AB5E7C022}"/>
                </a:ext>
              </a:extLst>
            </p:cNvPr>
            <p:cNvGrpSpPr/>
            <p:nvPr/>
          </p:nvGrpSpPr>
          <p:grpSpPr>
            <a:xfrm>
              <a:off x="8147358" y="2548682"/>
              <a:ext cx="230194" cy="156985"/>
              <a:chOff x="5024807" y="2548738"/>
              <a:chExt cx="593725" cy="517525"/>
            </a:xfrm>
          </p:grpSpPr>
          <p:sp>
            <p:nvSpPr>
              <p:cNvPr id="861" name="Freeform 36">
                <a:extLst>
                  <a:ext uri="{FF2B5EF4-FFF2-40B4-BE49-F238E27FC236}">
                    <a16:creationId xmlns:a16="http://schemas.microsoft.com/office/drawing/2014/main" id="{5FC04F14-D512-CA44-A841-C5EC29424A92}"/>
                  </a:ext>
                </a:extLst>
              </p:cNvPr>
              <p:cNvSpPr>
                <a:spLocks/>
              </p:cNvSpPr>
              <p:nvPr/>
            </p:nvSpPr>
            <p:spPr bwMode="auto">
              <a:xfrm>
                <a:off x="5024807" y="2548738"/>
                <a:ext cx="593725" cy="515938"/>
              </a:xfrm>
              <a:custGeom>
                <a:avLst/>
                <a:gdLst>
                  <a:gd name="T0" fmla="*/ 228 w 747"/>
                  <a:gd name="T1" fmla="*/ 1 h 650"/>
                  <a:gd name="T2" fmla="*/ 284 w 747"/>
                  <a:gd name="T3" fmla="*/ 8 h 650"/>
                  <a:gd name="T4" fmla="*/ 343 w 747"/>
                  <a:gd name="T5" fmla="*/ 16 h 650"/>
                  <a:gd name="T6" fmla="*/ 407 w 747"/>
                  <a:gd name="T7" fmla="*/ 16 h 650"/>
                  <a:gd name="T8" fmla="*/ 467 w 747"/>
                  <a:gd name="T9" fmla="*/ 10 h 650"/>
                  <a:gd name="T10" fmla="*/ 526 w 747"/>
                  <a:gd name="T11" fmla="*/ 2 h 650"/>
                  <a:gd name="T12" fmla="*/ 579 w 747"/>
                  <a:gd name="T13" fmla="*/ 5 h 650"/>
                  <a:gd name="T14" fmla="*/ 626 w 747"/>
                  <a:gd name="T15" fmla="*/ 25 h 650"/>
                  <a:gd name="T16" fmla="*/ 676 w 747"/>
                  <a:gd name="T17" fmla="*/ 78 h 650"/>
                  <a:gd name="T18" fmla="*/ 720 w 747"/>
                  <a:gd name="T19" fmla="*/ 158 h 650"/>
                  <a:gd name="T20" fmla="*/ 745 w 747"/>
                  <a:gd name="T21" fmla="*/ 250 h 650"/>
                  <a:gd name="T22" fmla="*/ 745 w 747"/>
                  <a:gd name="T23" fmla="*/ 348 h 650"/>
                  <a:gd name="T24" fmla="*/ 720 w 747"/>
                  <a:gd name="T25" fmla="*/ 440 h 650"/>
                  <a:gd name="T26" fmla="*/ 675 w 747"/>
                  <a:gd name="T27" fmla="*/ 521 h 650"/>
                  <a:gd name="T28" fmla="*/ 610 w 747"/>
                  <a:gd name="T29" fmla="*/ 588 h 650"/>
                  <a:gd name="T30" fmla="*/ 532 w 747"/>
                  <a:gd name="T31" fmla="*/ 638 h 650"/>
                  <a:gd name="T32" fmla="*/ 493 w 747"/>
                  <a:gd name="T33" fmla="*/ 646 h 650"/>
                  <a:gd name="T34" fmla="*/ 453 w 747"/>
                  <a:gd name="T35" fmla="*/ 638 h 650"/>
                  <a:gd name="T36" fmla="*/ 410 w 747"/>
                  <a:gd name="T37" fmla="*/ 629 h 650"/>
                  <a:gd name="T38" fmla="*/ 366 w 747"/>
                  <a:gd name="T39" fmla="*/ 629 h 650"/>
                  <a:gd name="T40" fmla="*/ 319 w 747"/>
                  <a:gd name="T41" fmla="*/ 641 h 650"/>
                  <a:gd name="T42" fmla="*/ 275 w 747"/>
                  <a:gd name="T43" fmla="*/ 650 h 650"/>
                  <a:gd name="T44" fmla="*/ 234 w 747"/>
                  <a:gd name="T45" fmla="*/ 646 h 650"/>
                  <a:gd name="T46" fmla="*/ 150 w 747"/>
                  <a:gd name="T47" fmla="*/ 598 h 650"/>
                  <a:gd name="T48" fmla="*/ 80 w 747"/>
                  <a:gd name="T49" fmla="*/ 530 h 650"/>
                  <a:gd name="T50" fmla="*/ 31 w 747"/>
                  <a:gd name="T51" fmla="*/ 447 h 650"/>
                  <a:gd name="T52" fmla="*/ 4 w 747"/>
                  <a:gd name="T53" fmla="*/ 350 h 650"/>
                  <a:gd name="T54" fmla="*/ 4 w 747"/>
                  <a:gd name="T55" fmla="*/ 248 h 650"/>
                  <a:gd name="T56" fmla="*/ 29 w 747"/>
                  <a:gd name="T57" fmla="*/ 153 h 650"/>
                  <a:gd name="T58" fmla="*/ 77 w 747"/>
                  <a:gd name="T59" fmla="*/ 71 h 650"/>
                  <a:gd name="T60" fmla="*/ 129 w 747"/>
                  <a:gd name="T61" fmla="*/ 17 h 650"/>
                  <a:gd name="T62" fmla="*/ 176 w 747"/>
                  <a:gd name="T63" fmla="*/ 1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47" h="650">
                    <a:moveTo>
                      <a:pt x="202" y="0"/>
                    </a:moveTo>
                    <a:lnTo>
                      <a:pt x="228" y="1"/>
                    </a:lnTo>
                    <a:lnTo>
                      <a:pt x="255" y="3"/>
                    </a:lnTo>
                    <a:lnTo>
                      <a:pt x="284" y="8"/>
                    </a:lnTo>
                    <a:lnTo>
                      <a:pt x="313" y="12"/>
                    </a:lnTo>
                    <a:lnTo>
                      <a:pt x="343" y="16"/>
                    </a:lnTo>
                    <a:lnTo>
                      <a:pt x="374" y="17"/>
                    </a:lnTo>
                    <a:lnTo>
                      <a:pt x="407" y="16"/>
                    </a:lnTo>
                    <a:lnTo>
                      <a:pt x="437" y="14"/>
                    </a:lnTo>
                    <a:lnTo>
                      <a:pt x="467" y="10"/>
                    </a:lnTo>
                    <a:lnTo>
                      <a:pt x="498" y="6"/>
                    </a:lnTo>
                    <a:lnTo>
                      <a:pt x="526" y="2"/>
                    </a:lnTo>
                    <a:lnTo>
                      <a:pt x="552" y="2"/>
                    </a:lnTo>
                    <a:lnTo>
                      <a:pt x="579" y="5"/>
                    </a:lnTo>
                    <a:lnTo>
                      <a:pt x="603" y="12"/>
                    </a:lnTo>
                    <a:lnTo>
                      <a:pt x="626" y="25"/>
                    </a:lnTo>
                    <a:lnTo>
                      <a:pt x="647" y="43"/>
                    </a:lnTo>
                    <a:lnTo>
                      <a:pt x="676" y="78"/>
                    </a:lnTo>
                    <a:lnTo>
                      <a:pt x="700" y="118"/>
                    </a:lnTo>
                    <a:lnTo>
                      <a:pt x="720" y="158"/>
                    </a:lnTo>
                    <a:lnTo>
                      <a:pt x="736" y="203"/>
                    </a:lnTo>
                    <a:lnTo>
                      <a:pt x="745" y="250"/>
                    </a:lnTo>
                    <a:lnTo>
                      <a:pt x="747" y="298"/>
                    </a:lnTo>
                    <a:lnTo>
                      <a:pt x="745" y="348"/>
                    </a:lnTo>
                    <a:lnTo>
                      <a:pt x="734" y="395"/>
                    </a:lnTo>
                    <a:lnTo>
                      <a:pt x="720" y="440"/>
                    </a:lnTo>
                    <a:lnTo>
                      <a:pt x="699" y="482"/>
                    </a:lnTo>
                    <a:lnTo>
                      <a:pt x="675" y="521"/>
                    </a:lnTo>
                    <a:lnTo>
                      <a:pt x="645" y="557"/>
                    </a:lnTo>
                    <a:lnTo>
                      <a:pt x="610" y="588"/>
                    </a:lnTo>
                    <a:lnTo>
                      <a:pt x="574" y="615"/>
                    </a:lnTo>
                    <a:lnTo>
                      <a:pt x="532" y="638"/>
                    </a:lnTo>
                    <a:lnTo>
                      <a:pt x="513" y="645"/>
                    </a:lnTo>
                    <a:lnTo>
                      <a:pt x="493" y="646"/>
                    </a:lnTo>
                    <a:lnTo>
                      <a:pt x="472" y="643"/>
                    </a:lnTo>
                    <a:lnTo>
                      <a:pt x="453" y="638"/>
                    </a:lnTo>
                    <a:lnTo>
                      <a:pt x="432" y="633"/>
                    </a:lnTo>
                    <a:lnTo>
                      <a:pt x="410" y="629"/>
                    </a:lnTo>
                    <a:lnTo>
                      <a:pt x="388" y="628"/>
                    </a:lnTo>
                    <a:lnTo>
                      <a:pt x="366" y="629"/>
                    </a:lnTo>
                    <a:lnTo>
                      <a:pt x="343" y="634"/>
                    </a:lnTo>
                    <a:lnTo>
                      <a:pt x="319" y="641"/>
                    </a:lnTo>
                    <a:lnTo>
                      <a:pt x="296" y="646"/>
                    </a:lnTo>
                    <a:lnTo>
                      <a:pt x="275" y="650"/>
                    </a:lnTo>
                    <a:lnTo>
                      <a:pt x="253" y="650"/>
                    </a:lnTo>
                    <a:lnTo>
                      <a:pt x="234" y="646"/>
                    </a:lnTo>
                    <a:lnTo>
                      <a:pt x="190" y="624"/>
                    </a:lnTo>
                    <a:lnTo>
                      <a:pt x="150" y="598"/>
                    </a:lnTo>
                    <a:lnTo>
                      <a:pt x="113" y="566"/>
                    </a:lnTo>
                    <a:lnTo>
                      <a:pt x="80" y="530"/>
                    </a:lnTo>
                    <a:lnTo>
                      <a:pt x="52" y="490"/>
                    </a:lnTo>
                    <a:lnTo>
                      <a:pt x="31" y="447"/>
                    </a:lnTo>
                    <a:lnTo>
                      <a:pt x="14" y="400"/>
                    </a:lnTo>
                    <a:lnTo>
                      <a:pt x="4" y="350"/>
                    </a:lnTo>
                    <a:lnTo>
                      <a:pt x="0" y="298"/>
                    </a:lnTo>
                    <a:lnTo>
                      <a:pt x="4" y="248"/>
                    </a:lnTo>
                    <a:lnTo>
                      <a:pt x="14" y="199"/>
                    </a:lnTo>
                    <a:lnTo>
                      <a:pt x="29" y="153"/>
                    </a:lnTo>
                    <a:lnTo>
                      <a:pt x="51" y="110"/>
                    </a:lnTo>
                    <a:lnTo>
                      <a:pt x="77" y="71"/>
                    </a:lnTo>
                    <a:lnTo>
                      <a:pt x="109" y="35"/>
                    </a:lnTo>
                    <a:lnTo>
                      <a:pt x="129" y="17"/>
                    </a:lnTo>
                    <a:lnTo>
                      <a:pt x="152" y="7"/>
                    </a:lnTo>
                    <a:lnTo>
                      <a:pt x="176" y="1"/>
                    </a:lnTo>
                    <a:lnTo>
                      <a:pt x="202" y="0"/>
                    </a:lnTo>
                    <a:close/>
                  </a:path>
                </a:pathLst>
              </a:custGeom>
              <a:solidFill>
                <a:srgbClr val="FF0000"/>
              </a:solid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sp>
            <p:nvSpPr>
              <p:cNvPr id="862" name="Freeform 37">
                <a:extLst>
                  <a:ext uri="{FF2B5EF4-FFF2-40B4-BE49-F238E27FC236}">
                    <a16:creationId xmlns:a16="http://schemas.microsoft.com/office/drawing/2014/main" id="{84B8181F-DE40-214F-933B-D6AF9A52CFB8}"/>
                  </a:ext>
                </a:extLst>
              </p:cNvPr>
              <p:cNvSpPr>
                <a:spLocks/>
              </p:cNvSpPr>
              <p:nvPr/>
            </p:nvSpPr>
            <p:spPr bwMode="auto">
              <a:xfrm>
                <a:off x="5024807" y="2548738"/>
                <a:ext cx="296863" cy="517525"/>
              </a:xfrm>
              <a:custGeom>
                <a:avLst/>
                <a:gdLst>
                  <a:gd name="T0" fmla="*/ 202 w 374"/>
                  <a:gd name="T1" fmla="*/ 0 h 651"/>
                  <a:gd name="T2" fmla="*/ 228 w 374"/>
                  <a:gd name="T3" fmla="*/ 1 h 651"/>
                  <a:gd name="T4" fmla="*/ 255 w 374"/>
                  <a:gd name="T5" fmla="*/ 3 h 651"/>
                  <a:gd name="T6" fmla="*/ 284 w 374"/>
                  <a:gd name="T7" fmla="*/ 8 h 651"/>
                  <a:gd name="T8" fmla="*/ 313 w 374"/>
                  <a:gd name="T9" fmla="*/ 12 h 651"/>
                  <a:gd name="T10" fmla="*/ 343 w 374"/>
                  <a:gd name="T11" fmla="*/ 16 h 651"/>
                  <a:gd name="T12" fmla="*/ 374 w 374"/>
                  <a:gd name="T13" fmla="*/ 17 h 651"/>
                  <a:gd name="T14" fmla="*/ 374 w 374"/>
                  <a:gd name="T15" fmla="*/ 628 h 651"/>
                  <a:gd name="T16" fmla="*/ 350 w 374"/>
                  <a:gd name="T17" fmla="*/ 632 h 651"/>
                  <a:gd name="T18" fmla="*/ 326 w 374"/>
                  <a:gd name="T19" fmla="*/ 638 h 651"/>
                  <a:gd name="T20" fmla="*/ 302 w 374"/>
                  <a:gd name="T21" fmla="*/ 645 h 651"/>
                  <a:gd name="T22" fmla="*/ 277 w 374"/>
                  <a:gd name="T23" fmla="*/ 650 h 651"/>
                  <a:gd name="T24" fmla="*/ 255 w 374"/>
                  <a:gd name="T25" fmla="*/ 651 h 651"/>
                  <a:gd name="T26" fmla="*/ 234 w 374"/>
                  <a:gd name="T27" fmla="*/ 646 h 651"/>
                  <a:gd name="T28" fmla="*/ 190 w 374"/>
                  <a:gd name="T29" fmla="*/ 624 h 651"/>
                  <a:gd name="T30" fmla="*/ 150 w 374"/>
                  <a:gd name="T31" fmla="*/ 598 h 651"/>
                  <a:gd name="T32" fmla="*/ 113 w 374"/>
                  <a:gd name="T33" fmla="*/ 566 h 651"/>
                  <a:gd name="T34" fmla="*/ 80 w 374"/>
                  <a:gd name="T35" fmla="*/ 530 h 651"/>
                  <a:gd name="T36" fmla="*/ 52 w 374"/>
                  <a:gd name="T37" fmla="*/ 490 h 651"/>
                  <a:gd name="T38" fmla="*/ 31 w 374"/>
                  <a:gd name="T39" fmla="*/ 447 h 651"/>
                  <a:gd name="T40" fmla="*/ 14 w 374"/>
                  <a:gd name="T41" fmla="*/ 400 h 651"/>
                  <a:gd name="T42" fmla="*/ 4 w 374"/>
                  <a:gd name="T43" fmla="*/ 350 h 651"/>
                  <a:gd name="T44" fmla="*/ 0 w 374"/>
                  <a:gd name="T45" fmla="*/ 298 h 651"/>
                  <a:gd name="T46" fmla="*/ 4 w 374"/>
                  <a:gd name="T47" fmla="*/ 248 h 651"/>
                  <a:gd name="T48" fmla="*/ 14 w 374"/>
                  <a:gd name="T49" fmla="*/ 199 h 651"/>
                  <a:gd name="T50" fmla="*/ 29 w 374"/>
                  <a:gd name="T51" fmla="*/ 153 h 651"/>
                  <a:gd name="T52" fmla="*/ 51 w 374"/>
                  <a:gd name="T53" fmla="*/ 110 h 651"/>
                  <a:gd name="T54" fmla="*/ 77 w 374"/>
                  <a:gd name="T55" fmla="*/ 71 h 651"/>
                  <a:gd name="T56" fmla="*/ 109 w 374"/>
                  <a:gd name="T57" fmla="*/ 35 h 651"/>
                  <a:gd name="T58" fmla="*/ 129 w 374"/>
                  <a:gd name="T59" fmla="*/ 17 h 651"/>
                  <a:gd name="T60" fmla="*/ 152 w 374"/>
                  <a:gd name="T61" fmla="*/ 7 h 651"/>
                  <a:gd name="T62" fmla="*/ 176 w 374"/>
                  <a:gd name="T63" fmla="*/ 1 h 651"/>
                  <a:gd name="T64" fmla="*/ 202 w 374"/>
                  <a:gd name="T65" fmla="*/ 0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74" h="651">
                    <a:moveTo>
                      <a:pt x="202" y="0"/>
                    </a:moveTo>
                    <a:lnTo>
                      <a:pt x="228" y="1"/>
                    </a:lnTo>
                    <a:lnTo>
                      <a:pt x="255" y="3"/>
                    </a:lnTo>
                    <a:lnTo>
                      <a:pt x="284" y="8"/>
                    </a:lnTo>
                    <a:lnTo>
                      <a:pt x="313" y="12"/>
                    </a:lnTo>
                    <a:lnTo>
                      <a:pt x="343" y="16"/>
                    </a:lnTo>
                    <a:lnTo>
                      <a:pt x="374" y="17"/>
                    </a:lnTo>
                    <a:lnTo>
                      <a:pt x="374" y="628"/>
                    </a:lnTo>
                    <a:lnTo>
                      <a:pt x="350" y="632"/>
                    </a:lnTo>
                    <a:lnTo>
                      <a:pt x="326" y="638"/>
                    </a:lnTo>
                    <a:lnTo>
                      <a:pt x="302" y="645"/>
                    </a:lnTo>
                    <a:lnTo>
                      <a:pt x="277" y="650"/>
                    </a:lnTo>
                    <a:lnTo>
                      <a:pt x="255" y="651"/>
                    </a:lnTo>
                    <a:lnTo>
                      <a:pt x="234" y="646"/>
                    </a:lnTo>
                    <a:lnTo>
                      <a:pt x="190" y="624"/>
                    </a:lnTo>
                    <a:lnTo>
                      <a:pt x="150" y="598"/>
                    </a:lnTo>
                    <a:lnTo>
                      <a:pt x="113" y="566"/>
                    </a:lnTo>
                    <a:lnTo>
                      <a:pt x="80" y="530"/>
                    </a:lnTo>
                    <a:lnTo>
                      <a:pt x="52" y="490"/>
                    </a:lnTo>
                    <a:lnTo>
                      <a:pt x="31" y="447"/>
                    </a:lnTo>
                    <a:lnTo>
                      <a:pt x="14" y="400"/>
                    </a:lnTo>
                    <a:lnTo>
                      <a:pt x="4" y="350"/>
                    </a:lnTo>
                    <a:lnTo>
                      <a:pt x="0" y="298"/>
                    </a:lnTo>
                    <a:lnTo>
                      <a:pt x="4" y="248"/>
                    </a:lnTo>
                    <a:lnTo>
                      <a:pt x="14" y="199"/>
                    </a:lnTo>
                    <a:lnTo>
                      <a:pt x="29" y="153"/>
                    </a:lnTo>
                    <a:lnTo>
                      <a:pt x="51" y="110"/>
                    </a:lnTo>
                    <a:lnTo>
                      <a:pt x="77" y="71"/>
                    </a:lnTo>
                    <a:lnTo>
                      <a:pt x="109" y="35"/>
                    </a:lnTo>
                    <a:lnTo>
                      <a:pt x="129" y="17"/>
                    </a:lnTo>
                    <a:lnTo>
                      <a:pt x="152" y="7"/>
                    </a:lnTo>
                    <a:lnTo>
                      <a:pt x="176" y="1"/>
                    </a:lnTo>
                    <a:lnTo>
                      <a:pt x="202" y="0"/>
                    </a:lnTo>
                    <a:close/>
                  </a:path>
                </a:pathLst>
              </a:custGeom>
              <a:solidFill>
                <a:srgbClr val="C00000"/>
              </a:solid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grpSp>
        <p:grpSp>
          <p:nvGrpSpPr>
            <p:cNvPr id="840" name="Group 839">
              <a:extLst>
                <a:ext uri="{FF2B5EF4-FFF2-40B4-BE49-F238E27FC236}">
                  <a16:creationId xmlns:a16="http://schemas.microsoft.com/office/drawing/2014/main" id="{A506CC33-A2C6-1945-9AC2-E1C9AA42C63F}"/>
                </a:ext>
              </a:extLst>
            </p:cNvPr>
            <p:cNvGrpSpPr/>
            <p:nvPr/>
          </p:nvGrpSpPr>
          <p:grpSpPr>
            <a:xfrm>
              <a:off x="7709067" y="2475200"/>
              <a:ext cx="230194" cy="156985"/>
              <a:chOff x="5024807" y="2548738"/>
              <a:chExt cx="593725" cy="517525"/>
            </a:xfrm>
          </p:grpSpPr>
          <p:sp>
            <p:nvSpPr>
              <p:cNvPr id="859" name="Freeform 36">
                <a:extLst>
                  <a:ext uri="{FF2B5EF4-FFF2-40B4-BE49-F238E27FC236}">
                    <a16:creationId xmlns:a16="http://schemas.microsoft.com/office/drawing/2014/main" id="{C4918951-5BE5-B442-B126-6D50A0584E37}"/>
                  </a:ext>
                </a:extLst>
              </p:cNvPr>
              <p:cNvSpPr>
                <a:spLocks/>
              </p:cNvSpPr>
              <p:nvPr/>
            </p:nvSpPr>
            <p:spPr bwMode="auto">
              <a:xfrm>
                <a:off x="5024807" y="2548738"/>
                <a:ext cx="593725" cy="515938"/>
              </a:xfrm>
              <a:custGeom>
                <a:avLst/>
                <a:gdLst>
                  <a:gd name="T0" fmla="*/ 228 w 747"/>
                  <a:gd name="T1" fmla="*/ 1 h 650"/>
                  <a:gd name="T2" fmla="*/ 284 w 747"/>
                  <a:gd name="T3" fmla="*/ 8 h 650"/>
                  <a:gd name="T4" fmla="*/ 343 w 747"/>
                  <a:gd name="T5" fmla="*/ 16 h 650"/>
                  <a:gd name="T6" fmla="*/ 407 w 747"/>
                  <a:gd name="T7" fmla="*/ 16 h 650"/>
                  <a:gd name="T8" fmla="*/ 467 w 747"/>
                  <a:gd name="T9" fmla="*/ 10 h 650"/>
                  <a:gd name="T10" fmla="*/ 526 w 747"/>
                  <a:gd name="T11" fmla="*/ 2 h 650"/>
                  <a:gd name="T12" fmla="*/ 579 w 747"/>
                  <a:gd name="T13" fmla="*/ 5 h 650"/>
                  <a:gd name="T14" fmla="*/ 626 w 747"/>
                  <a:gd name="T15" fmla="*/ 25 h 650"/>
                  <a:gd name="T16" fmla="*/ 676 w 747"/>
                  <a:gd name="T17" fmla="*/ 78 h 650"/>
                  <a:gd name="T18" fmla="*/ 720 w 747"/>
                  <a:gd name="T19" fmla="*/ 158 h 650"/>
                  <a:gd name="T20" fmla="*/ 745 w 747"/>
                  <a:gd name="T21" fmla="*/ 250 h 650"/>
                  <a:gd name="T22" fmla="*/ 745 w 747"/>
                  <a:gd name="T23" fmla="*/ 348 h 650"/>
                  <a:gd name="T24" fmla="*/ 720 w 747"/>
                  <a:gd name="T25" fmla="*/ 440 h 650"/>
                  <a:gd name="T26" fmla="*/ 675 w 747"/>
                  <a:gd name="T27" fmla="*/ 521 h 650"/>
                  <a:gd name="T28" fmla="*/ 610 w 747"/>
                  <a:gd name="T29" fmla="*/ 588 h 650"/>
                  <a:gd name="T30" fmla="*/ 532 w 747"/>
                  <a:gd name="T31" fmla="*/ 638 h 650"/>
                  <a:gd name="T32" fmla="*/ 493 w 747"/>
                  <a:gd name="T33" fmla="*/ 646 h 650"/>
                  <a:gd name="T34" fmla="*/ 453 w 747"/>
                  <a:gd name="T35" fmla="*/ 638 h 650"/>
                  <a:gd name="T36" fmla="*/ 410 w 747"/>
                  <a:gd name="T37" fmla="*/ 629 h 650"/>
                  <a:gd name="T38" fmla="*/ 366 w 747"/>
                  <a:gd name="T39" fmla="*/ 629 h 650"/>
                  <a:gd name="T40" fmla="*/ 319 w 747"/>
                  <a:gd name="T41" fmla="*/ 641 h 650"/>
                  <a:gd name="T42" fmla="*/ 275 w 747"/>
                  <a:gd name="T43" fmla="*/ 650 h 650"/>
                  <a:gd name="T44" fmla="*/ 234 w 747"/>
                  <a:gd name="T45" fmla="*/ 646 h 650"/>
                  <a:gd name="T46" fmla="*/ 150 w 747"/>
                  <a:gd name="T47" fmla="*/ 598 h 650"/>
                  <a:gd name="T48" fmla="*/ 80 w 747"/>
                  <a:gd name="T49" fmla="*/ 530 h 650"/>
                  <a:gd name="T50" fmla="*/ 31 w 747"/>
                  <a:gd name="T51" fmla="*/ 447 h 650"/>
                  <a:gd name="T52" fmla="*/ 4 w 747"/>
                  <a:gd name="T53" fmla="*/ 350 h 650"/>
                  <a:gd name="T54" fmla="*/ 4 w 747"/>
                  <a:gd name="T55" fmla="*/ 248 h 650"/>
                  <a:gd name="T56" fmla="*/ 29 w 747"/>
                  <a:gd name="T57" fmla="*/ 153 h 650"/>
                  <a:gd name="T58" fmla="*/ 77 w 747"/>
                  <a:gd name="T59" fmla="*/ 71 h 650"/>
                  <a:gd name="T60" fmla="*/ 129 w 747"/>
                  <a:gd name="T61" fmla="*/ 17 h 650"/>
                  <a:gd name="T62" fmla="*/ 176 w 747"/>
                  <a:gd name="T63" fmla="*/ 1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47" h="650">
                    <a:moveTo>
                      <a:pt x="202" y="0"/>
                    </a:moveTo>
                    <a:lnTo>
                      <a:pt x="228" y="1"/>
                    </a:lnTo>
                    <a:lnTo>
                      <a:pt x="255" y="3"/>
                    </a:lnTo>
                    <a:lnTo>
                      <a:pt x="284" y="8"/>
                    </a:lnTo>
                    <a:lnTo>
                      <a:pt x="313" y="12"/>
                    </a:lnTo>
                    <a:lnTo>
                      <a:pt x="343" y="16"/>
                    </a:lnTo>
                    <a:lnTo>
                      <a:pt x="374" y="17"/>
                    </a:lnTo>
                    <a:lnTo>
                      <a:pt x="407" y="16"/>
                    </a:lnTo>
                    <a:lnTo>
                      <a:pt x="437" y="14"/>
                    </a:lnTo>
                    <a:lnTo>
                      <a:pt x="467" y="10"/>
                    </a:lnTo>
                    <a:lnTo>
                      <a:pt x="498" y="6"/>
                    </a:lnTo>
                    <a:lnTo>
                      <a:pt x="526" y="2"/>
                    </a:lnTo>
                    <a:lnTo>
                      <a:pt x="552" y="2"/>
                    </a:lnTo>
                    <a:lnTo>
                      <a:pt x="579" y="5"/>
                    </a:lnTo>
                    <a:lnTo>
                      <a:pt x="603" y="12"/>
                    </a:lnTo>
                    <a:lnTo>
                      <a:pt x="626" y="25"/>
                    </a:lnTo>
                    <a:lnTo>
                      <a:pt x="647" y="43"/>
                    </a:lnTo>
                    <a:lnTo>
                      <a:pt x="676" y="78"/>
                    </a:lnTo>
                    <a:lnTo>
                      <a:pt x="700" y="118"/>
                    </a:lnTo>
                    <a:lnTo>
                      <a:pt x="720" y="158"/>
                    </a:lnTo>
                    <a:lnTo>
                      <a:pt x="736" y="203"/>
                    </a:lnTo>
                    <a:lnTo>
                      <a:pt x="745" y="250"/>
                    </a:lnTo>
                    <a:lnTo>
                      <a:pt x="747" y="298"/>
                    </a:lnTo>
                    <a:lnTo>
                      <a:pt x="745" y="348"/>
                    </a:lnTo>
                    <a:lnTo>
                      <a:pt x="734" y="395"/>
                    </a:lnTo>
                    <a:lnTo>
                      <a:pt x="720" y="440"/>
                    </a:lnTo>
                    <a:lnTo>
                      <a:pt x="699" y="482"/>
                    </a:lnTo>
                    <a:lnTo>
                      <a:pt x="675" y="521"/>
                    </a:lnTo>
                    <a:lnTo>
                      <a:pt x="645" y="557"/>
                    </a:lnTo>
                    <a:lnTo>
                      <a:pt x="610" y="588"/>
                    </a:lnTo>
                    <a:lnTo>
                      <a:pt x="574" y="615"/>
                    </a:lnTo>
                    <a:lnTo>
                      <a:pt x="532" y="638"/>
                    </a:lnTo>
                    <a:lnTo>
                      <a:pt x="513" y="645"/>
                    </a:lnTo>
                    <a:lnTo>
                      <a:pt x="493" y="646"/>
                    </a:lnTo>
                    <a:lnTo>
                      <a:pt x="472" y="643"/>
                    </a:lnTo>
                    <a:lnTo>
                      <a:pt x="453" y="638"/>
                    </a:lnTo>
                    <a:lnTo>
                      <a:pt x="432" y="633"/>
                    </a:lnTo>
                    <a:lnTo>
                      <a:pt x="410" y="629"/>
                    </a:lnTo>
                    <a:lnTo>
                      <a:pt x="388" y="628"/>
                    </a:lnTo>
                    <a:lnTo>
                      <a:pt x="366" y="629"/>
                    </a:lnTo>
                    <a:lnTo>
                      <a:pt x="343" y="634"/>
                    </a:lnTo>
                    <a:lnTo>
                      <a:pt x="319" y="641"/>
                    </a:lnTo>
                    <a:lnTo>
                      <a:pt x="296" y="646"/>
                    </a:lnTo>
                    <a:lnTo>
                      <a:pt x="275" y="650"/>
                    </a:lnTo>
                    <a:lnTo>
                      <a:pt x="253" y="650"/>
                    </a:lnTo>
                    <a:lnTo>
                      <a:pt x="234" y="646"/>
                    </a:lnTo>
                    <a:lnTo>
                      <a:pt x="190" y="624"/>
                    </a:lnTo>
                    <a:lnTo>
                      <a:pt x="150" y="598"/>
                    </a:lnTo>
                    <a:lnTo>
                      <a:pt x="113" y="566"/>
                    </a:lnTo>
                    <a:lnTo>
                      <a:pt x="80" y="530"/>
                    </a:lnTo>
                    <a:lnTo>
                      <a:pt x="52" y="490"/>
                    </a:lnTo>
                    <a:lnTo>
                      <a:pt x="31" y="447"/>
                    </a:lnTo>
                    <a:lnTo>
                      <a:pt x="14" y="400"/>
                    </a:lnTo>
                    <a:lnTo>
                      <a:pt x="4" y="350"/>
                    </a:lnTo>
                    <a:lnTo>
                      <a:pt x="0" y="298"/>
                    </a:lnTo>
                    <a:lnTo>
                      <a:pt x="4" y="248"/>
                    </a:lnTo>
                    <a:lnTo>
                      <a:pt x="14" y="199"/>
                    </a:lnTo>
                    <a:lnTo>
                      <a:pt x="29" y="153"/>
                    </a:lnTo>
                    <a:lnTo>
                      <a:pt x="51" y="110"/>
                    </a:lnTo>
                    <a:lnTo>
                      <a:pt x="77" y="71"/>
                    </a:lnTo>
                    <a:lnTo>
                      <a:pt x="109" y="35"/>
                    </a:lnTo>
                    <a:lnTo>
                      <a:pt x="129" y="17"/>
                    </a:lnTo>
                    <a:lnTo>
                      <a:pt x="152" y="7"/>
                    </a:lnTo>
                    <a:lnTo>
                      <a:pt x="176" y="1"/>
                    </a:lnTo>
                    <a:lnTo>
                      <a:pt x="202" y="0"/>
                    </a:lnTo>
                    <a:close/>
                  </a:path>
                </a:pathLst>
              </a:custGeom>
              <a:solidFill>
                <a:srgbClr val="FF0000"/>
              </a:solid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sp>
            <p:nvSpPr>
              <p:cNvPr id="860" name="Freeform 37">
                <a:extLst>
                  <a:ext uri="{FF2B5EF4-FFF2-40B4-BE49-F238E27FC236}">
                    <a16:creationId xmlns:a16="http://schemas.microsoft.com/office/drawing/2014/main" id="{A3E1EB10-361A-9A48-9AFF-BA389F572D28}"/>
                  </a:ext>
                </a:extLst>
              </p:cNvPr>
              <p:cNvSpPr>
                <a:spLocks/>
              </p:cNvSpPr>
              <p:nvPr/>
            </p:nvSpPr>
            <p:spPr bwMode="auto">
              <a:xfrm>
                <a:off x="5024807" y="2548738"/>
                <a:ext cx="296863" cy="517525"/>
              </a:xfrm>
              <a:custGeom>
                <a:avLst/>
                <a:gdLst>
                  <a:gd name="T0" fmla="*/ 202 w 374"/>
                  <a:gd name="T1" fmla="*/ 0 h 651"/>
                  <a:gd name="T2" fmla="*/ 228 w 374"/>
                  <a:gd name="T3" fmla="*/ 1 h 651"/>
                  <a:gd name="T4" fmla="*/ 255 w 374"/>
                  <a:gd name="T5" fmla="*/ 3 h 651"/>
                  <a:gd name="T6" fmla="*/ 284 w 374"/>
                  <a:gd name="T7" fmla="*/ 8 h 651"/>
                  <a:gd name="T8" fmla="*/ 313 w 374"/>
                  <a:gd name="T9" fmla="*/ 12 h 651"/>
                  <a:gd name="T10" fmla="*/ 343 w 374"/>
                  <a:gd name="T11" fmla="*/ 16 h 651"/>
                  <a:gd name="T12" fmla="*/ 374 w 374"/>
                  <a:gd name="T13" fmla="*/ 17 h 651"/>
                  <a:gd name="T14" fmla="*/ 374 w 374"/>
                  <a:gd name="T15" fmla="*/ 628 h 651"/>
                  <a:gd name="T16" fmla="*/ 350 w 374"/>
                  <a:gd name="T17" fmla="*/ 632 h 651"/>
                  <a:gd name="T18" fmla="*/ 326 w 374"/>
                  <a:gd name="T19" fmla="*/ 638 h 651"/>
                  <a:gd name="T20" fmla="*/ 302 w 374"/>
                  <a:gd name="T21" fmla="*/ 645 h 651"/>
                  <a:gd name="T22" fmla="*/ 277 w 374"/>
                  <a:gd name="T23" fmla="*/ 650 h 651"/>
                  <a:gd name="T24" fmla="*/ 255 w 374"/>
                  <a:gd name="T25" fmla="*/ 651 h 651"/>
                  <a:gd name="T26" fmla="*/ 234 w 374"/>
                  <a:gd name="T27" fmla="*/ 646 h 651"/>
                  <a:gd name="T28" fmla="*/ 190 w 374"/>
                  <a:gd name="T29" fmla="*/ 624 h 651"/>
                  <a:gd name="T30" fmla="*/ 150 w 374"/>
                  <a:gd name="T31" fmla="*/ 598 h 651"/>
                  <a:gd name="T32" fmla="*/ 113 w 374"/>
                  <a:gd name="T33" fmla="*/ 566 h 651"/>
                  <a:gd name="T34" fmla="*/ 80 w 374"/>
                  <a:gd name="T35" fmla="*/ 530 h 651"/>
                  <a:gd name="T36" fmla="*/ 52 w 374"/>
                  <a:gd name="T37" fmla="*/ 490 h 651"/>
                  <a:gd name="T38" fmla="*/ 31 w 374"/>
                  <a:gd name="T39" fmla="*/ 447 h 651"/>
                  <a:gd name="T40" fmla="*/ 14 w 374"/>
                  <a:gd name="T41" fmla="*/ 400 h 651"/>
                  <a:gd name="T42" fmla="*/ 4 w 374"/>
                  <a:gd name="T43" fmla="*/ 350 h 651"/>
                  <a:gd name="T44" fmla="*/ 0 w 374"/>
                  <a:gd name="T45" fmla="*/ 298 h 651"/>
                  <a:gd name="T46" fmla="*/ 4 w 374"/>
                  <a:gd name="T47" fmla="*/ 248 h 651"/>
                  <a:gd name="T48" fmla="*/ 14 w 374"/>
                  <a:gd name="T49" fmla="*/ 199 h 651"/>
                  <a:gd name="T50" fmla="*/ 29 w 374"/>
                  <a:gd name="T51" fmla="*/ 153 h 651"/>
                  <a:gd name="T52" fmla="*/ 51 w 374"/>
                  <a:gd name="T53" fmla="*/ 110 h 651"/>
                  <a:gd name="T54" fmla="*/ 77 w 374"/>
                  <a:gd name="T55" fmla="*/ 71 h 651"/>
                  <a:gd name="T56" fmla="*/ 109 w 374"/>
                  <a:gd name="T57" fmla="*/ 35 h 651"/>
                  <a:gd name="T58" fmla="*/ 129 w 374"/>
                  <a:gd name="T59" fmla="*/ 17 h 651"/>
                  <a:gd name="T60" fmla="*/ 152 w 374"/>
                  <a:gd name="T61" fmla="*/ 7 h 651"/>
                  <a:gd name="T62" fmla="*/ 176 w 374"/>
                  <a:gd name="T63" fmla="*/ 1 h 651"/>
                  <a:gd name="T64" fmla="*/ 202 w 374"/>
                  <a:gd name="T65" fmla="*/ 0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74" h="651">
                    <a:moveTo>
                      <a:pt x="202" y="0"/>
                    </a:moveTo>
                    <a:lnTo>
                      <a:pt x="228" y="1"/>
                    </a:lnTo>
                    <a:lnTo>
                      <a:pt x="255" y="3"/>
                    </a:lnTo>
                    <a:lnTo>
                      <a:pt x="284" y="8"/>
                    </a:lnTo>
                    <a:lnTo>
                      <a:pt x="313" y="12"/>
                    </a:lnTo>
                    <a:lnTo>
                      <a:pt x="343" y="16"/>
                    </a:lnTo>
                    <a:lnTo>
                      <a:pt x="374" y="17"/>
                    </a:lnTo>
                    <a:lnTo>
                      <a:pt x="374" y="628"/>
                    </a:lnTo>
                    <a:lnTo>
                      <a:pt x="350" y="632"/>
                    </a:lnTo>
                    <a:lnTo>
                      <a:pt x="326" y="638"/>
                    </a:lnTo>
                    <a:lnTo>
                      <a:pt x="302" y="645"/>
                    </a:lnTo>
                    <a:lnTo>
                      <a:pt x="277" y="650"/>
                    </a:lnTo>
                    <a:lnTo>
                      <a:pt x="255" y="651"/>
                    </a:lnTo>
                    <a:lnTo>
                      <a:pt x="234" y="646"/>
                    </a:lnTo>
                    <a:lnTo>
                      <a:pt x="190" y="624"/>
                    </a:lnTo>
                    <a:lnTo>
                      <a:pt x="150" y="598"/>
                    </a:lnTo>
                    <a:lnTo>
                      <a:pt x="113" y="566"/>
                    </a:lnTo>
                    <a:lnTo>
                      <a:pt x="80" y="530"/>
                    </a:lnTo>
                    <a:lnTo>
                      <a:pt x="52" y="490"/>
                    </a:lnTo>
                    <a:lnTo>
                      <a:pt x="31" y="447"/>
                    </a:lnTo>
                    <a:lnTo>
                      <a:pt x="14" y="400"/>
                    </a:lnTo>
                    <a:lnTo>
                      <a:pt x="4" y="350"/>
                    </a:lnTo>
                    <a:lnTo>
                      <a:pt x="0" y="298"/>
                    </a:lnTo>
                    <a:lnTo>
                      <a:pt x="4" y="248"/>
                    </a:lnTo>
                    <a:lnTo>
                      <a:pt x="14" y="199"/>
                    </a:lnTo>
                    <a:lnTo>
                      <a:pt x="29" y="153"/>
                    </a:lnTo>
                    <a:lnTo>
                      <a:pt x="51" y="110"/>
                    </a:lnTo>
                    <a:lnTo>
                      <a:pt x="77" y="71"/>
                    </a:lnTo>
                    <a:lnTo>
                      <a:pt x="109" y="35"/>
                    </a:lnTo>
                    <a:lnTo>
                      <a:pt x="129" y="17"/>
                    </a:lnTo>
                    <a:lnTo>
                      <a:pt x="152" y="7"/>
                    </a:lnTo>
                    <a:lnTo>
                      <a:pt x="176" y="1"/>
                    </a:lnTo>
                    <a:lnTo>
                      <a:pt x="202" y="0"/>
                    </a:lnTo>
                    <a:close/>
                  </a:path>
                </a:pathLst>
              </a:custGeom>
              <a:solidFill>
                <a:srgbClr val="C00000"/>
              </a:solid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grpSp>
        <p:grpSp>
          <p:nvGrpSpPr>
            <p:cNvPr id="841" name="Group 840">
              <a:extLst>
                <a:ext uri="{FF2B5EF4-FFF2-40B4-BE49-F238E27FC236}">
                  <a16:creationId xmlns:a16="http://schemas.microsoft.com/office/drawing/2014/main" id="{DBD3D790-BF54-964A-AAD9-9F56EF327F74}"/>
                </a:ext>
              </a:extLst>
            </p:cNvPr>
            <p:cNvGrpSpPr/>
            <p:nvPr/>
          </p:nvGrpSpPr>
          <p:grpSpPr>
            <a:xfrm>
              <a:off x="7907342" y="2736467"/>
              <a:ext cx="230194" cy="156985"/>
              <a:chOff x="5024807" y="2548738"/>
              <a:chExt cx="593725" cy="517525"/>
            </a:xfrm>
          </p:grpSpPr>
          <p:sp>
            <p:nvSpPr>
              <p:cNvPr id="857" name="Freeform 36">
                <a:extLst>
                  <a:ext uri="{FF2B5EF4-FFF2-40B4-BE49-F238E27FC236}">
                    <a16:creationId xmlns:a16="http://schemas.microsoft.com/office/drawing/2014/main" id="{8D5E2818-5A96-9F41-944E-980F9A60623B}"/>
                  </a:ext>
                </a:extLst>
              </p:cNvPr>
              <p:cNvSpPr>
                <a:spLocks/>
              </p:cNvSpPr>
              <p:nvPr/>
            </p:nvSpPr>
            <p:spPr bwMode="auto">
              <a:xfrm>
                <a:off x="5024807" y="2548738"/>
                <a:ext cx="593725" cy="515938"/>
              </a:xfrm>
              <a:custGeom>
                <a:avLst/>
                <a:gdLst>
                  <a:gd name="T0" fmla="*/ 228 w 747"/>
                  <a:gd name="T1" fmla="*/ 1 h 650"/>
                  <a:gd name="T2" fmla="*/ 284 w 747"/>
                  <a:gd name="T3" fmla="*/ 8 h 650"/>
                  <a:gd name="T4" fmla="*/ 343 w 747"/>
                  <a:gd name="T5" fmla="*/ 16 h 650"/>
                  <a:gd name="T6" fmla="*/ 407 w 747"/>
                  <a:gd name="T7" fmla="*/ 16 h 650"/>
                  <a:gd name="T8" fmla="*/ 467 w 747"/>
                  <a:gd name="T9" fmla="*/ 10 h 650"/>
                  <a:gd name="T10" fmla="*/ 526 w 747"/>
                  <a:gd name="T11" fmla="*/ 2 h 650"/>
                  <a:gd name="T12" fmla="*/ 579 w 747"/>
                  <a:gd name="T13" fmla="*/ 5 h 650"/>
                  <a:gd name="T14" fmla="*/ 626 w 747"/>
                  <a:gd name="T15" fmla="*/ 25 h 650"/>
                  <a:gd name="T16" fmla="*/ 676 w 747"/>
                  <a:gd name="T17" fmla="*/ 78 h 650"/>
                  <a:gd name="T18" fmla="*/ 720 w 747"/>
                  <a:gd name="T19" fmla="*/ 158 h 650"/>
                  <a:gd name="T20" fmla="*/ 745 w 747"/>
                  <a:gd name="T21" fmla="*/ 250 h 650"/>
                  <a:gd name="T22" fmla="*/ 745 w 747"/>
                  <a:gd name="T23" fmla="*/ 348 h 650"/>
                  <a:gd name="T24" fmla="*/ 720 w 747"/>
                  <a:gd name="T25" fmla="*/ 440 h 650"/>
                  <a:gd name="T26" fmla="*/ 675 w 747"/>
                  <a:gd name="T27" fmla="*/ 521 h 650"/>
                  <a:gd name="T28" fmla="*/ 610 w 747"/>
                  <a:gd name="T29" fmla="*/ 588 h 650"/>
                  <a:gd name="T30" fmla="*/ 532 w 747"/>
                  <a:gd name="T31" fmla="*/ 638 h 650"/>
                  <a:gd name="T32" fmla="*/ 493 w 747"/>
                  <a:gd name="T33" fmla="*/ 646 h 650"/>
                  <a:gd name="T34" fmla="*/ 453 w 747"/>
                  <a:gd name="T35" fmla="*/ 638 h 650"/>
                  <a:gd name="T36" fmla="*/ 410 w 747"/>
                  <a:gd name="T37" fmla="*/ 629 h 650"/>
                  <a:gd name="T38" fmla="*/ 366 w 747"/>
                  <a:gd name="T39" fmla="*/ 629 h 650"/>
                  <a:gd name="T40" fmla="*/ 319 w 747"/>
                  <a:gd name="T41" fmla="*/ 641 h 650"/>
                  <a:gd name="T42" fmla="*/ 275 w 747"/>
                  <a:gd name="T43" fmla="*/ 650 h 650"/>
                  <a:gd name="T44" fmla="*/ 234 w 747"/>
                  <a:gd name="T45" fmla="*/ 646 h 650"/>
                  <a:gd name="T46" fmla="*/ 150 w 747"/>
                  <a:gd name="T47" fmla="*/ 598 h 650"/>
                  <a:gd name="T48" fmla="*/ 80 w 747"/>
                  <a:gd name="T49" fmla="*/ 530 h 650"/>
                  <a:gd name="T50" fmla="*/ 31 w 747"/>
                  <a:gd name="T51" fmla="*/ 447 h 650"/>
                  <a:gd name="T52" fmla="*/ 4 w 747"/>
                  <a:gd name="T53" fmla="*/ 350 h 650"/>
                  <a:gd name="T54" fmla="*/ 4 w 747"/>
                  <a:gd name="T55" fmla="*/ 248 h 650"/>
                  <a:gd name="T56" fmla="*/ 29 w 747"/>
                  <a:gd name="T57" fmla="*/ 153 h 650"/>
                  <a:gd name="T58" fmla="*/ 77 w 747"/>
                  <a:gd name="T59" fmla="*/ 71 h 650"/>
                  <a:gd name="T60" fmla="*/ 129 w 747"/>
                  <a:gd name="T61" fmla="*/ 17 h 650"/>
                  <a:gd name="T62" fmla="*/ 176 w 747"/>
                  <a:gd name="T63" fmla="*/ 1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47" h="650">
                    <a:moveTo>
                      <a:pt x="202" y="0"/>
                    </a:moveTo>
                    <a:lnTo>
                      <a:pt x="228" y="1"/>
                    </a:lnTo>
                    <a:lnTo>
                      <a:pt x="255" y="3"/>
                    </a:lnTo>
                    <a:lnTo>
                      <a:pt x="284" y="8"/>
                    </a:lnTo>
                    <a:lnTo>
                      <a:pt x="313" y="12"/>
                    </a:lnTo>
                    <a:lnTo>
                      <a:pt x="343" y="16"/>
                    </a:lnTo>
                    <a:lnTo>
                      <a:pt x="374" y="17"/>
                    </a:lnTo>
                    <a:lnTo>
                      <a:pt x="407" y="16"/>
                    </a:lnTo>
                    <a:lnTo>
                      <a:pt x="437" y="14"/>
                    </a:lnTo>
                    <a:lnTo>
                      <a:pt x="467" y="10"/>
                    </a:lnTo>
                    <a:lnTo>
                      <a:pt x="498" y="6"/>
                    </a:lnTo>
                    <a:lnTo>
                      <a:pt x="526" y="2"/>
                    </a:lnTo>
                    <a:lnTo>
                      <a:pt x="552" y="2"/>
                    </a:lnTo>
                    <a:lnTo>
                      <a:pt x="579" y="5"/>
                    </a:lnTo>
                    <a:lnTo>
                      <a:pt x="603" y="12"/>
                    </a:lnTo>
                    <a:lnTo>
                      <a:pt x="626" y="25"/>
                    </a:lnTo>
                    <a:lnTo>
                      <a:pt x="647" y="43"/>
                    </a:lnTo>
                    <a:lnTo>
                      <a:pt x="676" y="78"/>
                    </a:lnTo>
                    <a:lnTo>
                      <a:pt x="700" y="118"/>
                    </a:lnTo>
                    <a:lnTo>
                      <a:pt x="720" y="158"/>
                    </a:lnTo>
                    <a:lnTo>
                      <a:pt x="736" y="203"/>
                    </a:lnTo>
                    <a:lnTo>
                      <a:pt x="745" y="250"/>
                    </a:lnTo>
                    <a:lnTo>
                      <a:pt x="747" y="298"/>
                    </a:lnTo>
                    <a:lnTo>
                      <a:pt x="745" y="348"/>
                    </a:lnTo>
                    <a:lnTo>
                      <a:pt x="734" y="395"/>
                    </a:lnTo>
                    <a:lnTo>
                      <a:pt x="720" y="440"/>
                    </a:lnTo>
                    <a:lnTo>
                      <a:pt x="699" y="482"/>
                    </a:lnTo>
                    <a:lnTo>
                      <a:pt x="675" y="521"/>
                    </a:lnTo>
                    <a:lnTo>
                      <a:pt x="645" y="557"/>
                    </a:lnTo>
                    <a:lnTo>
                      <a:pt x="610" y="588"/>
                    </a:lnTo>
                    <a:lnTo>
                      <a:pt x="574" y="615"/>
                    </a:lnTo>
                    <a:lnTo>
                      <a:pt x="532" y="638"/>
                    </a:lnTo>
                    <a:lnTo>
                      <a:pt x="513" y="645"/>
                    </a:lnTo>
                    <a:lnTo>
                      <a:pt x="493" y="646"/>
                    </a:lnTo>
                    <a:lnTo>
                      <a:pt x="472" y="643"/>
                    </a:lnTo>
                    <a:lnTo>
                      <a:pt x="453" y="638"/>
                    </a:lnTo>
                    <a:lnTo>
                      <a:pt x="432" y="633"/>
                    </a:lnTo>
                    <a:lnTo>
                      <a:pt x="410" y="629"/>
                    </a:lnTo>
                    <a:lnTo>
                      <a:pt x="388" y="628"/>
                    </a:lnTo>
                    <a:lnTo>
                      <a:pt x="366" y="629"/>
                    </a:lnTo>
                    <a:lnTo>
                      <a:pt x="343" y="634"/>
                    </a:lnTo>
                    <a:lnTo>
                      <a:pt x="319" y="641"/>
                    </a:lnTo>
                    <a:lnTo>
                      <a:pt x="296" y="646"/>
                    </a:lnTo>
                    <a:lnTo>
                      <a:pt x="275" y="650"/>
                    </a:lnTo>
                    <a:lnTo>
                      <a:pt x="253" y="650"/>
                    </a:lnTo>
                    <a:lnTo>
                      <a:pt x="234" y="646"/>
                    </a:lnTo>
                    <a:lnTo>
                      <a:pt x="190" y="624"/>
                    </a:lnTo>
                    <a:lnTo>
                      <a:pt x="150" y="598"/>
                    </a:lnTo>
                    <a:lnTo>
                      <a:pt x="113" y="566"/>
                    </a:lnTo>
                    <a:lnTo>
                      <a:pt x="80" y="530"/>
                    </a:lnTo>
                    <a:lnTo>
                      <a:pt x="52" y="490"/>
                    </a:lnTo>
                    <a:lnTo>
                      <a:pt x="31" y="447"/>
                    </a:lnTo>
                    <a:lnTo>
                      <a:pt x="14" y="400"/>
                    </a:lnTo>
                    <a:lnTo>
                      <a:pt x="4" y="350"/>
                    </a:lnTo>
                    <a:lnTo>
                      <a:pt x="0" y="298"/>
                    </a:lnTo>
                    <a:lnTo>
                      <a:pt x="4" y="248"/>
                    </a:lnTo>
                    <a:lnTo>
                      <a:pt x="14" y="199"/>
                    </a:lnTo>
                    <a:lnTo>
                      <a:pt x="29" y="153"/>
                    </a:lnTo>
                    <a:lnTo>
                      <a:pt x="51" y="110"/>
                    </a:lnTo>
                    <a:lnTo>
                      <a:pt x="77" y="71"/>
                    </a:lnTo>
                    <a:lnTo>
                      <a:pt x="109" y="35"/>
                    </a:lnTo>
                    <a:lnTo>
                      <a:pt x="129" y="17"/>
                    </a:lnTo>
                    <a:lnTo>
                      <a:pt x="152" y="7"/>
                    </a:lnTo>
                    <a:lnTo>
                      <a:pt x="176" y="1"/>
                    </a:lnTo>
                    <a:lnTo>
                      <a:pt x="202" y="0"/>
                    </a:lnTo>
                    <a:close/>
                  </a:path>
                </a:pathLst>
              </a:custGeom>
              <a:solidFill>
                <a:srgbClr val="FF0000"/>
              </a:solid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sp>
            <p:nvSpPr>
              <p:cNvPr id="858" name="Freeform 37">
                <a:extLst>
                  <a:ext uri="{FF2B5EF4-FFF2-40B4-BE49-F238E27FC236}">
                    <a16:creationId xmlns:a16="http://schemas.microsoft.com/office/drawing/2014/main" id="{76183CD2-4FCC-2845-8372-1DA547E8166D}"/>
                  </a:ext>
                </a:extLst>
              </p:cNvPr>
              <p:cNvSpPr>
                <a:spLocks/>
              </p:cNvSpPr>
              <p:nvPr/>
            </p:nvSpPr>
            <p:spPr bwMode="auto">
              <a:xfrm>
                <a:off x="5024807" y="2548738"/>
                <a:ext cx="296863" cy="517525"/>
              </a:xfrm>
              <a:custGeom>
                <a:avLst/>
                <a:gdLst>
                  <a:gd name="T0" fmla="*/ 202 w 374"/>
                  <a:gd name="T1" fmla="*/ 0 h 651"/>
                  <a:gd name="T2" fmla="*/ 228 w 374"/>
                  <a:gd name="T3" fmla="*/ 1 h 651"/>
                  <a:gd name="T4" fmla="*/ 255 w 374"/>
                  <a:gd name="T5" fmla="*/ 3 h 651"/>
                  <a:gd name="T6" fmla="*/ 284 w 374"/>
                  <a:gd name="T7" fmla="*/ 8 h 651"/>
                  <a:gd name="T8" fmla="*/ 313 w 374"/>
                  <a:gd name="T9" fmla="*/ 12 h 651"/>
                  <a:gd name="T10" fmla="*/ 343 w 374"/>
                  <a:gd name="T11" fmla="*/ 16 h 651"/>
                  <a:gd name="T12" fmla="*/ 374 w 374"/>
                  <a:gd name="T13" fmla="*/ 17 h 651"/>
                  <a:gd name="T14" fmla="*/ 374 w 374"/>
                  <a:gd name="T15" fmla="*/ 628 h 651"/>
                  <a:gd name="T16" fmla="*/ 350 w 374"/>
                  <a:gd name="T17" fmla="*/ 632 h 651"/>
                  <a:gd name="T18" fmla="*/ 326 w 374"/>
                  <a:gd name="T19" fmla="*/ 638 h 651"/>
                  <a:gd name="T20" fmla="*/ 302 w 374"/>
                  <a:gd name="T21" fmla="*/ 645 h 651"/>
                  <a:gd name="T22" fmla="*/ 277 w 374"/>
                  <a:gd name="T23" fmla="*/ 650 h 651"/>
                  <a:gd name="T24" fmla="*/ 255 w 374"/>
                  <a:gd name="T25" fmla="*/ 651 h 651"/>
                  <a:gd name="T26" fmla="*/ 234 w 374"/>
                  <a:gd name="T27" fmla="*/ 646 h 651"/>
                  <a:gd name="T28" fmla="*/ 190 w 374"/>
                  <a:gd name="T29" fmla="*/ 624 h 651"/>
                  <a:gd name="T30" fmla="*/ 150 w 374"/>
                  <a:gd name="T31" fmla="*/ 598 h 651"/>
                  <a:gd name="T32" fmla="*/ 113 w 374"/>
                  <a:gd name="T33" fmla="*/ 566 h 651"/>
                  <a:gd name="T34" fmla="*/ 80 w 374"/>
                  <a:gd name="T35" fmla="*/ 530 h 651"/>
                  <a:gd name="T36" fmla="*/ 52 w 374"/>
                  <a:gd name="T37" fmla="*/ 490 h 651"/>
                  <a:gd name="T38" fmla="*/ 31 w 374"/>
                  <a:gd name="T39" fmla="*/ 447 h 651"/>
                  <a:gd name="T40" fmla="*/ 14 w 374"/>
                  <a:gd name="T41" fmla="*/ 400 h 651"/>
                  <a:gd name="T42" fmla="*/ 4 w 374"/>
                  <a:gd name="T43" fmla="*/ 350 h 651"/>
                  <a:gd name="T44" fmla="*/ 0 w 374"/>
                  <a:gd name="T45" fmla="*/ 298 h 651"/>
                  <a:gd name="T46" fmla="*/ 4 w 374"/>
                  <a:gd name="T47" fmla="*/ 248 h 651"/>
                  <a:gd name="T48" fmla="*/ 14 w 374"/>
                  <a:gd name="T49" fmla="*/ 199 h 651"/>
                  <a:gd name="T50" fmla="*/ 29 w 374"/>
                  <a:gd name="T51" fmla="*/ 153 h 651"/>
                  <a:gd name="T52" fmla="*/ 51 w 374"/>
                  <a:gd name="T53" fmla="*/ 110 h 651"/>
                  <a:gd name="T54" fmla="*/ 77 w 374"/>
                  <a:gd name="T55" fmla="*/ 71 h 651"/>
                  <a:gd name="T56" fmla="*/ 109 w 374"/>
                  <a:gd name="T57" fmla="*/ 35 h 651"/>
                  <a:gd name="T58" fmla="*/ 129 w 374"/>
                  <a:gd name="T59" fmla="*/ 17 h 651"/>
                  <a:gd name="T60" fmla="*/ 152 w 374"/>
                  <a:gd name="T61" fmla="*/ 7 h 651"/>
                  <a:gd name="T62" fmla="*/ 176 w 374"/>
                  <a:gd name="T63" fmla="*/ 1 h 651"/>
                  <a:gd name="T64" fmla="*/ 202 w 374"/>
                  <a:gd name="T65" fmla="*/ 0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74" h="651">
                    <a:moveTo>
                      <a:pt x="202" y="0"/>
                    </a:moveTo>
                    <a:lnTo>
                      <a:pt x="228" y="1"/>
                    </a:lnTo>
                    <a:lnTo>
                      <a:pt x="255" y="3"/>
                    </a:lnTo>
                    <a:lnTo>
                      <a:pt x="284" y="8"/>
                    </a:lnTo>
                    <a:lnTo>
                      <a:pt x="313" y="12"/>
                    </a:lnTo>
                    <a:lnTo>
                      <a:pt x="343" y="16"/>
                    </a:lnTo>
                    <a:lnTo>
                      <a:pt x="374" y="17"/>
                    </a:lnTo>
                    <a:lnTo>
                      <a:pt x="374" y="628"/>
                    </a:lnTo>
                    <a:lnTo>
                      <a:pt x="350" y="632"/>
                    </a:lnTo>
                    <a:lnTo>
                      <a:pt x="326" y="638"/>
                    </a:lnTo>
                    <a:lnTo>
                      <a:pt x="302" y="645"/>
                    </a:lnTo>
                    <a:lnTo>
                      <a:pt x="277" y="650"/>
                    </a:lnTo>
                    <a:lnTo>
                      <a:pt x="255" y="651"/>
                    </a:lnTo>
                    <a:lnTo>
                      <a:pt x="234" y="646"/>
                    </a:lnTo>
                    <a:lnTo>
                      <a:pt x="190" y="624"/>
                    </a:lnTo>
                    <a:lnTo>
                      <a:pt x="150" y="598"/>
                    </a:lnTo>
                    <a:lnTo>
                      <a:pt x="113" y="566"/>
                    </a:lnTo>
                    <a:lnTo>
                      <a:pt x="80" y="530"/>
                    </a:lnTo>
                    <a:lnTo>
                      <a:pt x="52" y="490"/>
                    </a:lnTo>
                    <a:lnTo>
                      <a:pt x="31" y="447"/>
                    </a:lnTo>
                    <a:lnTo>
                      <a:pt x="14" y="400"/>
                    </a:lnTo>
                    <a:lnTo>
                      <a:pt x="4" y="350"/>
                    </a:lnTo>
                    <a:lnTo>
                      <a:pt x="0" y="298"/>
                    </a:lnTo>
                    <a:lnTo>
                      <a:pt x="4" y="248"/>
                    </a:lnTo>
                    <a:lnTo>
                      <a:pt x="14" y="199"/>
                    </a:lnTo>
                    <a:lnTo>
                      <a:pt x="29" y="153"/>
                    </a:lnTo>
                    <a:lnTo>
                      <a:pt x="51" y="110"/>
                    </a:lnTo>
                    <a:lnTo>
                      <a:pt x="77" y="71"/>
                    </a:lnTo>
                    <a:lnTo>
                      <a:pt x="109" y="35"/>
                    </a:lnTo>
                    <a:lnTo>
                      <a:pt x="129" y="17"/>
                    </a:lnTo>
                    <a:lnTo>
                      <a:pt x="152" y="7"/>
                    </a:lnTo>
                    <a:lnTo>
                      <a:pt x="176" y="1"/>
                    </a:lnTo>
                    <a:lnTo>
                      <a:pt x="202" y="0"/>
                    </a:lnTo>
                    <a:close/>
                  </a:path>
                </a:pathLst>
              </a:custGeom>
              <a:solidFill>
                <a:srgbClr val="C00000"/>
              </a:solid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grpSp>
        <p:grpSp>
          <p:nvGrpSpPr>
            <p:cNvPr id="842" name="Group 841">
              <a:extLst>
                <a:ext uri="{FF2B5EF4-FFF2-40B4-BE49-F238E27FC236}">
                  <a16:creationId xmlns:a16="http://schemas.microsoft.com/office/drawing/2014/main" id="{6ED59C42-71E8-4045-9715-15FC098D75C5}"/>
                </a:ext>
              </a:extLst>
            </p:cNvPr>
            <p:cNvGrpSpPr/>
            <p:nvPr/>
          </p:nvGrpSpPr>
          <p:grpSpPr>
            <a:xfrm>
              <a:off x="7427308" y="3063050"/>
              <a:ext cx="230194" cy="156985"/>
              <a:chOff x="5024807" y="2548738"/>
              <a:chExt cx="593725" cy="517525"/>
            </a:xfrm>
          </p:grpSpPr>
          <p:sp>
            <p:nvSpPr>
              <p:cNvPr id="855" name="Freeform 36">
                <a:extLst>
                  <a:ext uri="{FF2B5EF4-FFF2-40B4-BE49-F238E27FC236}">
                    <a16:creationId xmlns:a16="http://schemas.microsoft.com/office/drawing/2014/main" id="{823F442F-94D4-FA41-9A6E-8155DCA5924B}"/>
                  </a:ext>
                </a:extLst>
              </p:cNvPr>
              <p:cNvSpPr>
                <a:spLocks/>
              </p:cNvSpPr>
              <p:nvPr/>
            </p:nvSpPr>
            <p:spPr bwMode="auto">
              <a:xfrm>
                <a:off x="5024807" y="2548738"/>
                <a:ext cx="593725" cy="515938"/>
              </a:xfrm>
              <a:custGeom>
                <a:avLst/>
                <a:gdLst>
                  <a:gd name="T0" fmla="*/ 228 w 747"/>
                  <a:gd name="T1" fmla="*/ 1 h 650"/>
                  <a:gd name="T2" fmla="*/ 284 w 747"/>
                  <a:gd name="T3" fmla="*/ 8 h 650"/>
                  <a:gd name="T4" fmla="*/ 343 w 747"/>
                  <a:gd name="T5" fmla="*/ 16 h 650"/>
                  <a:gd name="T6" fmla="*/ 407 w 747"/>
                  <a:gd name="T7" fmla="*/ 16 h 650"/>
                  <a:gd name="T8" fmla="*/ 467 w 747"/>
                  <a:gd name="T9" fmla="*/ 10 h 650"/>
                  <a:gd name="T10" fmla="*/ 526 w 747"/>
                  <a:gd name="T11" fmla="*/ 2 h 650"/>
                  <a:gd name="T12" fmla="*/ 579 w 747"/>
                  <a:gd name="T13" fmla="*/ 5 h 650"/>
                  <a:gd name="T14" fmla="*/ 626 w 747"/>
                  <a:gd name="T15" fmla="*/ 25 h 650"/>
                  <a:gd name="T16" fmla="*/ 676 w 747"/>
                  <a:gd name="T17" fmla="*/ 78 h 650"/>
                  <a:gd name="T18" fmla="*/ 720 w 747"/>
                  <a:gd name="T19" fmla="*/ 158 h 650"/>
                  <a:gd name="T20" fmla="*/ 745 w 747"/>
                  <a:gd name="T21" fmla="*/ 250 h 650"/>
                  <a:gd name="T22" fmla="*/ 745 w 747"/>
                  <a:gd name="T23" fmla="*/ 348 h 650"/>
                  <a:gd name="T24" fmla="*/ 720 w 747"/>
                  <a:gd name="T25" fmla="*/ 440 h 650"/>
                  <a:gd name="T26" fmla="*/ 675 w 747"/>
                  <a:gd name="T27" fmla="*/ 521 h 650"/>
                  <a:gd name="T28" fmla="*/ 610 w 747"/>
                  <a:gd name="T29" fmla="*/ 588 h 650"/>
                  <a:gd name="T30" fmla="*/ 532 w 747"/>
                  <a:gd name="T31" fmla="*/ 638 h 650"/>
                  <a:gd name="T32" fmla="*/ 493 w 747"/>
                  <a:gd name="T33" fmla="*/ 646 h 650"/>
                  <a:gd name="T34" fmla="*/ 453 w 747"/>
                  <a:gd name="T35" fmla="*/ 638 h 650"/>
                  <a:gd name="T36" fmla="*/ 410 w 747"/>
                  <a:gd name="T37" fmla="*/ 629 h 650"/>
                  <a:gd name="T38" fmla="*/ 366 w 747"/>
                  <a:gd name="T39" fmla="*/ 629 h 650"/>
                  <a:gd name="T40" fmla="*/ 319 w 747"/>
                  <a:gd name="T41" fmla="*/ 641 h 650"/>
                  <a:gd name="T42" fmla="*/ 275 w 747"/>
                  <a:gd name="T43" fmla="*/ 650 h 650"/>
                  <a:gd name="T44" fmla="*/ 234 w 747"/>
                  <a:gd name="T45" fmla="*/ 646 h 650"/>
                  <a:gd name="T46" fmla="*/ 150 w 747"/>
                  <a:gd name="T47" fmla="*/ 598 h 650"/>
                  <a:gd name="T48" fmla="*/ 80 w 747"/>
                  <a:gd name="T49" fmla="*/ 530 h 650"/>
                  <a:gd name="T50" fmla="*/ 31 w 747"/>
                  <a:gd name="T51" fmla="*/ 447 h 650"/>
                  <a:gd name="T52" fmla="*/ 4 w 747"/>
                  <a:gd name="T53" fmla="*/ 350 h 650"/>
                  <a:gd name="T54" fmla="*/ 4 w 747"/>
                  <a:gd name="T55" fmla="*/ 248 h 650"/>
                  <a:gd name="T56" fmla="*/ 29 w 747"/>
                  <a:gd name="T57" fmla="*/ 153 h 650"/>
                  <a:gd name="T58" fmla="*/ 77 w 747"/>
                  <a:gd name="T59" fmla="*/ 71 h 650"/>
                  <a:gd name="T60" fmla="*/ 129 w 747"/>
                  <a:gd name="T61" fmla="*/ 17 h 650"/>
                  <a:gd name="T62" fmla="*/ 176 w 747"/>
                  <a:gd name="T63" fmla="*/ 1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47" h="650">
                    <a:moveTo>
                      <a:pt x="202" y="0"/>
                    </a:moveTo>
                    <a:lnTo>
                      <a:pt x="228" y="1"/>
                    </a:lnTo>
                    <a:lnTo>
                      <a:pt x="255" y="3"/>
                    </a:lnTo>
                    <a:lnTo>
                      <a:pt x="284" y="8"/>
                    </a:lnTo>
                    <a:lnTo>
                      <a:pt x="313" y="12"/>
                    </a:lnTo>
                    <a:lnTo>
                      <a:pt x="343" y="16"/>
                    </a:lnTo>
                    <a:lnTo>
                      <a:pt x="374" y="17"/>
                    </a:lnTo>
                    <a:lnTo>
                      <a:pt x="407" y="16"/>
                    </a:lnTo>
                    <a:lnTo>
                      <a:pt x="437" y="14"/>
                    </a:lnTo>
                    <a:lnTo>
                      <a:pt x="467" y="10"/>
                    </a:lnTo>
                    <a:lnTo>
                      <a:pt x="498" y="6"/>
                    </a:lnTo>
                    <a:lnTo>
                      <a:pt x="526" y="2"/>
                    </a:lnTo>
                    <a:lnTo>
                      <a:pt x="552" y="2"/>
                    </a:lnTo>
                    <a:lnTo>
                      <a:pt x="579" y="5"/>
                    </a:lnTo>
                    <a:lnTo>
                      <a:pt x="603" y="12"/>
                    </a:lnTo>
                    <a:lnTo>
                      <a:pt x="626" y="25"/>
                    </a:lnTo>
                    <a:lnTo>
                      <a:pt x="647" y="43"/>
                    </a:lnTo>
                    <a:lnTo>
                      <a:pt x="676" y="78"/>
                    </a:lnTo>
                    <a:lnTo>
                      <a:pt x="700" y="118"/>
                    </a:lnTo>
                    <a:lnTo>
                      <a:pt x="720" y="158"/>
                    </a:lnTo>
                    <a:lnTo>
                      <a:pt x="736" y="203"/>
                    </a:lnTo>
                    <a:lnTo>
                      <a:pt x="745" y="250"/>
                    </a:lnTo>
                    <a:lnTo>
                      <a:pt x="747" y="298"/>
                    </a:lnTo>
                    <a:lnTo>
                      <a:pt x="745" y="348"/>
                    </a:lnTo>
                    <a:lnTo>
                      <a:pt x="734" y="395"/>
                    </a:lnTo>
                    <a:lnTo>
                      <a:pt x="720" y="440"/>
                    </a:lnTo>
                    <a:lnTo>
                      <a:pt x="699" y="482"/>
                    </a:lnTo>
                    <a:lnTo>
                      <a:pt x="675" y="521"/>
                    </a:lnTo>
                    <a:lnTo>
                      <a:pt x="645" y="557"/>
                    </a:lnTo>
                    <a:lnTo>
                      <a:pt x="610" y="588"/>
                    </a:lnTo>
                    <a:lnTo>
                      <a:pt x="574" y="615"/>
                    </a:lnTo>
                    <a:lnTo>
                      <a:pt x="532" y="638"/>
                    </a:lnTo>
                    <a:lnTo>
                      <a:pt x="513" y="645"/>
                    </a:lnTo>
                    <a:lnTo>
                      <a:pt x="493" y="646"/>
                    </a:lnTo>
                    <a:lnTo>
                      <a:pt x="472" y="643"/>
                    </a:lnTo>
                    <a:lnTo>
                      <a:pt x="453" y="638"/>
                    </a:lnTo>
                    <a:lnTo>
                      <a:pt x="432" y="633"/>
                    </a:lnTo>
                    <a:lnTo>
                      <a:pt x="410" y="629"/>
                    </a:lnTo>
                    <a:lnTo>
                      <a:pt x="388" y="628"/>
                    </a:lnTo>
                    <a:lnTo>
                      <a:pt x="366" y="629"/>
                    </a:lnTo>
                    <a:lnTo>
                      <a:pt x="343" y="634"/>
                    </a:lnTo>
                    <a:lnTo>
                      <a:pt x="319" y="641"/>
                    </a:lnTo>
                    <a:lnTo>
                      <a:pt x="296" y="646"/>
                    </a:lnTo>
                    <a:lnTo>
                      <a:pt x="275" y="650"/>
                    </a:lnTo>
                    <a:lnTo>
                      <a:pt x="253" y="650"/>
                    </a:lnTo>
                    <a:lnTo>
                      <a:pt x="234" y="646"/>
                    </a:lnTo>
                    <a:lnTo>
                      <a:pt x="190" y="624"/>
                    </a:lnTo>
                    <a:lnTo>
                      <a:pt x="150" y="598"/>
                    </a:lnTo>
                    <a:lnTo>
                      <a:pt x="113" y="566"/>
                    </a:lnTo>
                    <a:lnTo>
                      <a:pt x="80" y="530"/>
                    </a:lnTo>
                    <a:lnTo>
                      <a:pt x="52" y="490"/>
                    </a:lnTo>
                    <a:lnTo>
                      <a:pt x="31" y="447"/>
                    </a:lnTo>
                    <a:lnTo>
                      <a:pt x="14" y="400"/>
                    </a:lnTo>
                    <a:lnTo>
                      <a:pt x="4" y="350"/>
                    </a:lnTo>
                    <a:lnTo>
                      <a:pt x="0" y="298"/>
                    </a:lnTo>
                    <a:lnTo>
                      <a:pt x="4" y="248"/>
                    </a:lnTo>
                    <a:lnTo>
                      <a:pt x="14" y="199"/>
                    </a:lnTo>
                    <a:lnTo>
                      <a:pt x="29" y="153"/>
                    </a:lnTo>
                    <a:lnTo>
                      <a:pt x="51" y="110"/>
                    </a:lnTo>
                    <a:lnTo>
                      <a:pt x="77" y="71"/>
                    </a:lnTo>
                    <a:lnTo>
                      <a:pt x="109" y="35"/>
                    </a:lnTo>
                    <a:lnTo>
                      <a:pt x="129" y="17"/>
                    </a:lnTo>
                    <a:lnTo>
                      <a:pt x="152" y="7"/>
                    </a:lnTo>
                    <a:lnTo>
                      <a:pt x="176" y="1"/>
                    </a:lnTo>
                    <a:lnTo>
                      <a:pt x="202" y="0"/>
                    </a:lnTo>
                    <a:close/>
                  </a:path>
                </a:pathLst>
              </a:custGeom>
              <a:solidFill>
                <a:srgbClr val="FF0000"/>
              </a:solid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sp>
            <p:nvSpPr>
              <p:cNvPr id="856" name="Freeform 37">
                <a:extLst>
                  <a:ext uri="{FF2B5EF4-FFF2-40B4-BE49-F238E27FC236}">
                    <a16:creationId xmlns:a16="http://schemas.microsoft.com/office/drawing/2014/main" id="{37343343-6547-BC4B-BEBB-A7F4492F8075}"/>
                  </a:ext>
                </a:extLst>
              </p:cNvPr>
              <p:cNvSpPr>
                <a:spLocks/>
              </p:cNvSpPr>
              <p:nvPr/>
            </p:nvSpPr>
            <p:spPr bwMode="auto">
              <a:xfrm>
                <a:off x="5024807" y="2548738"/>
                <a:ext cx="296863" cy="517525"/>
              </a:xfrm>
              <a:custGeom>
                <a:avLst/>
                <a:gdLst>
                  <a:gd name="T0" fmla="*/ 202 w 374"/>
                  <a:gd name="T1" fmla="*/ 0 h 651"/>
                  <a:gd name="T2" fmla="*/ 228 w 374"/>
                  <a:gd name="T3" fmla="*/ 1 h 651"/>
                  <a:gd name="T4" fmla="*/ 255 w 374"/>
                  <a:gd name="T5" fmla="*/ 3 h 651"/>
                  <a:gd name="T6" fmla="*/ 284 w 374"/>
                  <a:gd name="T7" fmla="*/ 8 h 651"/>
                  <a:gd name="T8" fmla="*/ 313 w 374"/>
                  <a:gd name="T9" fmla="*/ 12 h 651"/>
                  <a:gd name="T10" fmla="*/ 343 w 374"/>
                  <a:gd name="T11" fmla="*/ 16 h 651"/>
                  <a:gd name="T12" fmla="*/ 374 w 374"/>
                  <a:gd name="T13" fmla="*/ 17 h 651"/>
                  <a:gd name="T14" fmla="*/ 374 w 374"/>
                  <a:gd name="T15" fmla="*/ 628 h 651"/>
                  <a:gd name="T16" fmla="*/ 350 w 374"/>
                  <a:gd name="T17" fmla="*/ 632 h 651"/>
                  <a:gd name="T18" fmla="*/ 326 w 374"/>
                  <a:gd name="T19" fmla="*/ 638 h 651"/>
                  <a:gd name="T20" fmla="*/ 302 w 374"/>
                  <a:gd name="T21" fmla="*/ 645 h 651"/>
                  <a:gd name="T22" fmla="*/ 277 w 374"/>
                  <a:gd name="T23" fmla="*/ 650 h 651"/>
                  <a:gd name="T24" fmla="*/ 255 w 374"/>
                  <a:gd name="T25" fmla="*/ 651 h 651"/>
                  <a:gd name="T26" fmla="*/ 234 w 374"/>
                  <a:gd name="T27" fmla="*/ 646 h 651"/>
                  <a:gd name="T28" fmla="*/ 190 w 374"/>
                  <a:gd name="T29" fmla="*/ 624 h 651"/>
                  <a:gd name="T30" fmla="*/ 150 w 374"/>
                  <a:gd name="T31" fmla="*/ 598 h 651"/>
                  <a:gd name="T32" fmla="*/ 113 w 374"/>
                  <a:gd name="T33" fmla="*/ 566 h 651"/>
                  <a:gd name="T34" fmla="*/ 80 w 374"/>
                  <a:gd name="T35" fmla="*/ 530 h 651"/>
                  <a:gd name="T36" fmla="*/ 52 w 374"/>
                  <a:gd name="T37" fmla="*/ 490 h 651"/>
                  <a:gd name="T38" fmla="*/ 31 w 374"/>
                  <a:gd name="T39" fmla="*/ 447 h 651"/>
                  <a:gd name="T40" fmla="*/ 14 w 374"/>
                  <a:gd name="T41" fmla="*/ 400 h 651"/>
                  <a:gd name="T42" fmla="*/ 4 w 374"/>
                  <a:gd name="T43" fmla="*/ 350 h 651"/>
                  <a:gd name="T44" fmla="*/ 0 w 374"/>
                  <a:gd name="T45" fmla="*/ 298 h 651"/>
                  <a:gd name="T46" fmla="*/ 4 w 374"/>
                  <a:gd name="T47" fmla="*/ 248 h 651"/>
                  <a:gd name="T48" fmla="*/ 14 w 374"/>
                  <a:gd name="T49" fmla="*/ 199 h 651"/>
                  <a:gd name="T50" fmla="*/ 29 w 374"/>
                  <a:gd name="T51" fmla="*/ 153 h 651"/>
                  <a:gd name="T52" fmla="*/ 51 w 374"/>
                  <a:gd name="T53" fmla="*/ 110 h 651"/>
                  <a:gd name="T54" fmla="*/ 77 w 374"/>
                  <a:gd name="T55" fmla="*/ 71 h 651"/>
                  <a:gd name="T56" fmla="*/ 109 w 374"/>
                  <a:gd name="T57" fmla="*/ 35 h 651"/>
                  <a:gd name="T58" fmla="*/ 129 w 374"/>
                  <a:gd name="T59" fmla="*/ 17 h 651"/>
                  <a:gd name="T60" fmla="*/ 152 w 374"/>
                  <a:gd name="T61" fmla="*/ 7 h 651"/>
                  <a:gd name="T62" fmla="*/ 176 w 374"/>
                  <a:gd name="T63" fmla="*/ 1 h 651"/>
                  <a:gd name="T64" fmla="*/ 202 w 374"/>
                  <a:gd name="T65" fmla="*/ 0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74" h="651">
                    <a:moveTo>
                      <a:pt x="202" y="0"/>
                    </a:moveTo>
                    <a:lnTo>
                      <a:pt x="228" y="1"/>
                    </a:lnTo>
                    <a:lnTo>
                      <a:pt x="255" y="3"/>
                    </a:lnTo>
                    <a:lnTo>
                      <a:pt x="284" y="8"/>
                    </a:lnTo>
                    <a:lnTo>
                      <a:pt x="313" y="12"/>
                    </a:lnTo>
                    <a:lnTo>
                      <a:pt x="343" y="16"/>
                    </a:lnTo>
                    <a:lnTo>
                      <a:pt x="374" y="17"/>
                    </a:lnTo>
                    <a:lnTo>
                      <a:pt x="374" y="628"/>
                    </a:lnTo>
                    <a:lnTo>
                      <a:pt x="350" y="632"/>
                    </a:lnTo>
                    <a:lnTo>
                      <a:pt x="326" y="638"/>
                    </a:lnTo>
                    <a:lnTo>
                      <a:pt x="302" y="645"/>
                    </a:lnTo>
                    <a:lnTo>
                      <a:pt x="277" y="650"/>
                    </a:lnTo>
                    <a:lnTo>
                      <a:pt x="255" y="651"/>
                    </a:lnTo>
                    <a:lnTo>
                      <a:pt x="234" y="646"/>
                    </a:lnTo>
                    <a:lnTo>
                      <a:pt x="190" y="624"/>
                    </a:lnTo>
                    <a:lnTo>
                      <a:pt x="150" y="598"/>
                    </a:lnTo>
                    <a:lnTo>
                      <a:pt x="113" y="566"/>
                    </a:lnTo>
                    <a:lnTo>
                      <a:pt x="80" y="530"/>
                    </a:lnTo>
                    <a:lnTo>
                      <a:pt x="52" y="490"/>
                    </a:lnTo>
                    <a:lnTo>
                      <a:pt x="31" y="447"/>
                    </a:lnTo>
                    <a:lnTo>
                      <a:pt x="14" y="400"/>
                    </a:lnTo>
                    <a:lnTo>
                      <a:pt x="4" y="350"/>
                    </a:lnTo>
                    <a:lnTo>
                      <a:pt x="0" y="298"/>
                    </a:lnTo>
                    <a:lnTo>
                      <a:pt x="4" y="248"/>
                    </a:lnTo>
                    <a:lnTo>
                      <a:pt x="14" y="199"/>
                    </a:lnTo>
                    <a:lnTo>
                      <a:pt x="29" y="153"/>
                    </a:lnTo>
                    <a:lnTo>
                      <a:pt x="51" y="110"/>
                    </a:lnTo>
                    <a:lnTo>
                      <a:pt x="77" y="71"/>
                    </a:lnTo>
                    <a:lnTo>
                      <a:pt x="109" y="35"/>
                    </a:lnTo>
                    <a:lnTo>
                      <a:pt x="129" y="17"/>
                    </a:lnTo>
                    <a:lnTo>
                      <a:pt x="152" y="7"/>
                    </a:lnTo>
                    <a:lnTo>
                      <a:pt x="176" y="1"/>
                    </a:lnTo>
                    <a:lnTo>
                      <a:pt x="202" y="0"/>
                    </a:lnTo>
                    <a:close/>
                  </a:path>
                </a:pathLst>
              </a:custGeom>
              <a:solidFill>
                <a:srgbClr val="C00000"/>
              </a:solid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grpSp>
        <p:grpSp>
          <p:nvGrpSpPr>
            <p:cNvPr id="843" name="Group 842">
              <a:extLst>
                <a:ext uri="{FF2B5EF4-FFF2-40B4-BE49-F238E27FC236}">
                  <a16:creationId xmlns:a16="http://schemas.microsoft.com/office/drawing/2014/main" id="{83122B1D-6C25-B442-8512-7B4F0A0C5324}"/>
                </a:ext>
              </a:extLst>
            </p:cNvPr>
            <p:cNvGrpSpPr/>
            <p:nvPr/>
          </p:nvGrpSpPr>
          <p:grpSpPr>
            <a:xfrm>
              <a:off x="7166420" y="2981404"/>
              <a:ext cx="230194" cy="156985"/>
              <a:chOff x="5024807" y="2548738"/>
              <a:chExt cx="593725" cy="517525"/>
            </a:xfrm>
          </p:grpSpPr>
          <p:sp>
            <p:nvSpPr>
              <p:cNvPr id="853" name="Freeform 36">
                <a:extLst>
                  <a:ext uri="{FF2B5EF4-FFF2-40B4-BE49-F238E27FC236}">
                    <a16:creationId xmlns:a16="http://schemas.microsoft.com/office/drawing/2014/main" id="{465702AE-CB8D-7547-A06F-B8573542179B}"/>
                  </a:ext>
                </a:extLst>
              </p:cNvPr>
              <p:cNvSpPr>
                <a:spLocks/>
              </p:cNvSpPr>
              <p:nvPr/>
            </p:nvSpPr>
            <p:spPr bwMode="auto">
              <a:xfrm>
                <a:off x="5024807" y="2548738"/>
                <a:ext cx="593725" cy="515938"/>
              </a:xfrm>
              <a:custGeom>
                <a:avLst/>
                <a:gdLst>
                  <a:gd name="T0" fmla="*/ 228 w 747"/>
                  <a:gd name="T1" fmla="*/ 1 h 650"/>
                  <a:gd name="T2" fmla="*/ 284 w 747"/>
                  <a:gd name="T3" fmla="*/ 8 h 650"/>
                  <a:gd name="T4" fmla="*/ 343 w 747"/>
                  <a:gd name="T5" fmla="*/ 16 h 650"/>
                  <a:gd name="T6" fmla="*/ 407 w 747"/>
                  <a:gd name="T7" fmla="*/ 16 h 650"/>
                  <a:gd name="T8" fmla="*/ 467 w 747"/>
                  <a:gd name="T9" fmla="*/ 10 h 650"/>
                  <a:gd name="T10" fmla="*/ 526 w 747"/>
                  <a:gd name="T11" fmla="*/ 2 h 650"/>
                  <a:gd name="T12" fmla="*/ 579 w 747"/>
                  <a:gd name="T13" fmla="*/ 5 h 650"/>
                  <a:gd name="T14" fmla="*/ 626 w 747"/>
                  <a:gd name="T15" fmla="*/ 25 h 650"/>
                  <a:gd name="T16" fmla="*/ 676 w 747"/>
                  <a:gd name="T17" fmla="*/ 78 h 650"/>
                  <a:gd name="T18" fmla="*/ 720 w 747"/>
                  <a:gd name="T19" fmla="*/ 158 h 650"/>
                  <a:gd name="T20" fmla="*/ 745 w 747"/>
                  <a:gd name="T21" fmla="*/ 250 h 650"/>
                  <a:gd name="T22" fmla="*/ 745 w 747"/>
                  <a:gd name="T23" fmla="*/ 348 h 650"/>
                  <a:gd name="T24" fmla="*/ 720 w 747"/>
                  <a:gd name="T25" fmla="*/ 440 h 650"/>
                  <a:gd name="T26" fmla="*/ 675 w 747"/>
                  <a:gd name="T27" fmla="*/ 521 h 650"/>
                  <a:gd name="T28" fmla="*/ 610 w 747"/>
                  <a:gd name="T29" fmla="*/ 588 h 650"/>
                  <a:gd name="T30" fmla="*/ 532 w 747"/>
                  <a:gd name="T31" fmla="*/ 638 h 650"/>
                  <a:gd name="T32" fmla="*/ 493 w 747"/>
                  <a:gd name="T33" fmla="*/ 646 h 650"/>
                  <a:gd name="T34" fmla="*/ 453 w 747"/>
                  <a:gd name="T35" fmla="*/ 638 h 650"/>
                  <a:gd name="T36" fmla="*/ 410 w 747"/>
                  <a:gd name="T37" fmla="*/ 629 h 650"/>
                  <a:gd name="T38" fmla="*/ 366 w 747"/>
                  <a:gd name="T39" fmla="*/ 629 h 650"/>
                  <a:gd name="T40" fmla="*/ 319 w 747"/>
                  <a:gd name="T41" fmla="*/ 641 h 650"/>
                  <a:gd name="T42" fmla="*/ 275 w 747"/>
                  <a:gd name="T43" fmla="*/ 650 h 650"/>
                  <a:gd name="T44" fmla="*/ 234 w 747"/>
                  <a:gd name="T45" fmla="*/ 646 h 650"/>
                  <a:gd name="T46" fmla="*/ 150 w 747"/>
                  <a:gd name="T47" fmla="*/ 598 h 650"/>
                  <a:gd name="T48" fmla="*/ 80 w 747"/>
                  <a:gd name="T49" fmla="*/ 530 h 650"/>
                  <a:gd name="T50" fmla="*/ 31 w 747"/>
                  <a:gd name="T51" fmla="*/ 447 h 650"/>
                  <a:gd name="T52" fmla="*/ 4 w 747"/>
                  <a:gd name="T53" fmla="*/ 350 h 650"/>
                  <a:gd name="T54" fmla="*/ 4 w 747"/>
                  <a:gd name="T55" fmla="*/ 248 h 650"/>
                  <a:gd name="T56" fmla="*/ 29 w 747"/>
                  <a:gd name="T57" fmla="*/ 153 h 650"/>
                  <a:gd name="T58" fmla="*/ 77 w 747"/>
                  <a:gd name="T59" fmla="*/ 71 h 650"/>
                  <a:gd name="T60" fmla="*/ 129 w 747"/>
                  <a:gd name="T61" fmla="*/ 17 h 650"/>
                  <a:gd name="T62" fmla="*/ 176 w 747"/>
                  <a:gd name="T63" fmla="*/ 1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47" h="650">
                    <a:moveTo>
                      <a:pt x="202" y="0"/>
                    </a:moveTo>
                    <a:lnTo>
                      <a:pt x="228" y="1"/>
                    </a:lnTo>
                    <a:lnTo>
                      <a:pt x="255" y="3"/>
                    </a:lnTo>
                    <a:lnTo>
                      <a:pt x="284" y="8"/>
                    </a:lnTo>
                    <a:lnTo>
                      <a:pt x="313" y="12"/>
                    </a:lnTo>
                    <a:lnTo>
                      <a:pt x="343" y="16"/>
                    </a:lnTo>
                    <a:lnTo>
                      <a:pt x="374" y="17"/>
                    </a:lnTo>
                    <a:lnTo>
                      <a:pt x="407" y="16"/>
                    </a:lnTo>
                    <a:lnTo>
                      <a:pt x="437" y="14"/>
                    </a:lnTo>
                    <a:lnTo>
                      <a:pt x="467" y="10"/>
                    </a:lnTo>
                    <a:lnTo>
                      <a:pt x="498" y="6"/>
                    </a:lnTo>
                    <a:lnTo>
                      <a:pt x="526" y="2"/>
                    </a:lnTo>
                    <a:lnTo>
                      <a:pt x="552" y="2"/>
                    </a:lnTo>
                    <a:lnTo>
                      <a:pt x="579" y="5"/>
                    </a:lnTo>
                    <a:lnTo>
                      <a:pt x="603" y="12"/>
                    </a:lnTo>
                    <a:lnTo>
                      <a:pt x="626" y="25"/>
                    </a:lnTo>
                    <a:lnTo>
                      <a:pt x="647" y="43"/>
                    </a:lnTo>
                    <a:lnTo>
                      <a:pt x="676" y="78"/>
                    </a:lnTo>
                    <a:lnTo>
                      <a:pt x="700" y="118"/>
                    </a:lnTo>
                    <a:lnTo>
                      <a:pt x="720" y="158"/>
                    </a:lnTo>
                    <a:lnTo>
                      <a:pt x="736" y="203"/>
                    </a:lnTo>
                    <a:lnTo>
                      <a:pt x="745" y="250"/>
                    </a:lnTo>
                    <a:lnTo>
                      <a:pt x="747" y="298"/>
                    </a:lnTo>
                    <a:lnTo>
                      <a:pt x="745" y="348"/>
                    </a:lnTo>
                    <a:lnTo>
                      <a:pt x="734" y="395"/>
                    </a:lnTo>
                    <a:lnTo>
                      <a:pt x="720" y="440"/>
                    </a:lnTo>
                    <a:lnTo>
                      <a:pt x="699" y="482"/>
                    </a:lnTo>
                    <a:lnTo>
                      <a:pt x="675" y="521"/>
                    </a:lnTo>
                    <a:lnTo>
                      <a:pt x="645" y="557"/>
                    </a:lnTo>
                    <a:lnTo>
                      <a:pt x="610" y="588"/>
                    </a:lnTo>
                    <a:lnTo>
                      <a:pt x="574" y="615"/>
                    </a:lnTo>
                    <a:lnTo>
                      <a:pt x="532" y="638"/>
                    </a:lnTo>
                    <a:lnTo>
                      <a:pt x="513" y="645"/>
                    </a:lnTo>
                    <a:lnTo>
                      <a:pt x="493" y="646"/>
                    </a:lnTo>
                    <a:lnTo>
                      <a:pt x="472" y="643"/>
                    </a:lnTo>
                    <a:lnTo>
                      <a:pt x="453" y="638"/>
                    </a:lnTo>
                    <a:lnTo>
                      <a:pt x="432" y="633"/>
                    </a:lnTo>
                    <a:lnTo>
                      <a:pt x="410" y="629"/>
                    </a:lnTo>
                    <a:lnTo>
                      <a:pt x="388" y="628"/>
                    </a:lnTo>
                    <a:lnTo>
                      <a:pt x="366" y="629"/>
                    </a:lnTo>
                    <a:lnTo>
                      <a:pt x="343" y="634"/>
                    </a:lnTo>
                    <a:lnTo>
                      <a:pt x="319" y="641"/>
                    </a:lnTo>
                    <a:lnTo>
                      <a:pt x="296" y="646"/>
                    </a:lnTo>
                    <a:lnTo>
                      <a:pt x="275" y="650"/>
                    </a:lnTo>
                    <a:lnTo>
                      <a:pt x="253" y="650"/>
                    </a:lnTo>
                    <a:lnTo>
                      <a:pt x="234" y="646"/>
                    </a:lnTo>
                    <a:lnTo>
                      <a:pt x="190" y="624"/>
                    </a:lnTo>
                    <a:lnTo>
                      <a:pt x="150" y="598"/>
                    </a:lnTo>
                    <a:lnTo>
                      <a:pt x="113" y="566"/>
                    </a:lnTo>
                    <a:lnTo>
                      <a:pt x="80" y="530"/>
                    </a:lnTo>
                    <a:lnTo>
                      <a:pt x="52" y="490"/>
                    </a:lnTo>
                    <a:lnTo>
                      <a:pt x="31" y="447"/>
                    </a:lnTo>
                    <a:lnTo>
                      <a:pt x="14" y="400"/>
                    </a:lnTo>
                    <a:lnTo>
                      <a:pt x="4" y="350"/>
                    </a:lnTo>
                    <a:lnTo>
                      <a:pt x="0" y="298"/>
                    </a:lnTo>
                    <a:lnTo>
                      <a:pt x="4" y="248"/>
                    </a:lnTo>
                    <a:lnTo>
                      <a:pt x="14" y="199"/>
                    </a:lnTo>
                    <a:lnTo>
                      <a:pt x="29" y="153"/>
                    </a:lnTo>
                    <a:lnTo>
                      <a:pt x="51" y="110"/>
                    </a:lnTo>
                    <a:lnTo>
                      <a:pt x="77" y="71"/>
                    </a:lnTo>
                    <a:lnTo>
                      <a:pt x="109" y="35"/>
                    </a:lnTo>
                    <a:lnTo>
                      <a:pt x="129" y="17"/>
                    </a:lnTo>
                    <a:lnTo>
                      <a:pt x="152" y="7"/>
                    </a:lnTo>
                    <a:lnTo>
                      <a:pt x="176" y="1"/>
                    </a:lnTo>
                    <a:lnTo>
                      <a:pt x="202" y="0"/>
                    </a:lnTo>
                    <a:close/>
                  </a:path>
                </a:pathLst>
              </a:custGeom>
              <a:solidFill>
                <a:srgbClr val="FF0000"/>
              </a:solid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sp>
            <p:nvSpPr>
              <p:cNvPr id="854" name="Freeform 37">
                <a:extLst>
                  <a:ext uri="{FF2B5EF4-FFF2-40B4-BE49-F238E27FC236}">
                    <a16:creationId xmlns:a16="http://schemas.microsoft.com/office/drawing/2014/main" id="{585C97DC-6732-B142-B07B-4EF104E7DC0E}"/>
                  </a:ext>
                </a:extLst>
              </p:cNvPr>
              <p:cNvSpPr>
                <a:spLocks/>
              </p:cNvSpPr>
              <p:nvPr/>
            </p:nvSpPr>
            <p:spPr bwMode="auto">
              <a:xfrm>
                <a:off x="5024807" y="2548738"/>
                <a:ext cx="296863" cy="517525"/>
              </a:xfrm>
              <a:custGeom>
                <a:avLst/>
                <a:gdLst>
                  <a:gd name="T0" fmla="*/ 202 w 374"/>
                  <a:gd name="T1" fmla="*/ 0 h 651"/>
                  <a:gd name="T2" fmla="*/ 228 w 374"/>
                  <a:gd name="T3" fmla="*/ 1 h 651"/>
                  <a:gd name="T4" fmla="*/ 255 w 374"/>
                  <a:gd name="T5" fmla="*/ 3 h 651"/>
                  <a:gd name="T6" fmla="*/ 284 w 374"/>
                  <a:gd name="T7" fmla="*/ 8 h 651"/>
                  <a:gd name="T8" fmla="*/ 313 w 374"/>
                  <a:gd name="T9" fmla="*/ 12 h 651"/>
                  <a:gd name="T10" fmla="*/ 343 w 374"/>
                  <a:gd name="T11" fmla="*/ 16 h 651"/>
                  <a:gd name="T12" fmla="*/ 374 w 374"/>
                  <a:gd name="T13" fmla="*/ 17 h 651"/>
                  <a:gd name="T14" fmla="*/ 374 w 374"/>
                  <a:gd name="T15" fmla="*/ 628 h 651"/>
                  <a:gd name="T16" fmla="*/ 350 w 374"/>
                  <a:gd name="T17" fmla="*/ 632 h 651"/>
                  <a:gd name="T18" fmla="*/ 326 w 374"/>
                  <a:gd name="T19" fmla="*/ 638 h 651"/>
                  <a:gd name="T20" fmla="*/ 302 w 374"/>
                  <a:gd name="T21" fmla="*/ 645 h 651"/>
                  <a:gd name="T22" fmla="*/ 277 w 374"/>
                  <a:gd name="T23" fmla="*/ 650 h 651"/>
                  <a:gd name="T24" fmla="*/ 255 w 374"/>
                  <a:gd name="T25" fmla="*/ 651 h 651"/>
                  <a:gd name="T26" fmla="*/ 234 w 374"/>
                  <a:gd name="T27" fmla="*/ 646 h 651"/>
                  <a:gd name="T28" fmla="*/ 190 w 374"/>
                  <a:gd name="T29" fmla="*/ 624 h 651"/>
                  <a:gd name="T30" fmla="*/ 150 w 374"/>
                  <a:gd name="T31" fmla="*/ 598 h 651"/>
                  <a:gd name="T32" fmla="*/ 113 w 374"/>
                  <a:gd name="T33" fmla="*/ 566 h 651"/>
                  <a:gd name="T34" fmla="*/ 80 w 374"/>
                  <a:gd name="T35" fmla="*/ 530 h 651"/>
                  <a:gd name="T36" fmla="*/ 52 w 374"/>
                  <a:gd name="T37" fmla="*/ 490 h 651"/>
                  <a:gd name="T38" fmla="*/ 31 w 374"/>
                  <a:gd name="T39" fmla="*/ 447 h 651"/>
                  <a:gd name="T40" fmla="*/ 14 w 374"/>
                  <a:gd name="T41" fmla="*/ 400 h 651"/>
                  <a:gd name="T42" fmla="*/ 4 w 374"/>
                  <a:gd name="T43" fmla="*/ 350 h 651"/>
                  <a:gd name="T44" fmla="*/ 0 w 374"/>
                  <a:gd name="T45" fmla="*/ 298 h 651"/>
                  <a:gd name="T46" fmla="*/ 4 w 374"/>
                  <a:gd name="T47" fmla="*/ 248 h 651"/>
                  <a:gd name="T48" fmla="*/ 14 w 374"/>
                  <a:gd name="T49" fmla="*/ 199 h 651"/>
                  <a:gd name="T50" fmla="*/ 29 w 374"/>
                  <a:gd name="T51" fmla="*/ 153 h 651"/>
                  <a:gd name="T52" fmla="*/ 51 w 374"/>
                  <a:gd name="T53" fmla="*/ 110 h 651"/>
                  <a:gd name="T54" fmla="*/ 77 w 374"/>
                  <a:gd name="T55" fmla="*/ 71 h 651"/>
                  <a:gd name="T56" fmla="*/ 109 w 374"/>
                  <a:gd name="T57" fmla="*/ 35 h 651"/>
                  <a:gd name="T58" fmla="*/ 129 w 374"/>
                  <a:gd name="T59" fmla="*/ 17 h 651"/>
                  <a:gd name="T60" fmla="*/ 152 w 374"/>
                  <a:gd name="T61" fmla="*/ 7 h 651"/>
                  <a:gd name="T62" fmla="*/ 176 w 374"/>
                  <a:gd name="T63" fmla="*/ 1 h 651"/>
                  <a:gd name="T64" fmla="*/ 202 w 374"/>
                  <a:gd name="T65" fmla="*/ 0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74" h="651">
                    <a:moveTo>
                      <a:pt x="202" y="0"/>
                    </a:moveTo>
                    <a:lnTo>
                      <a:pt x="228" y="1"/>
                    </a:lnTo>
                    <a:lnTo>
                      <a:pt x="255" y="3"/>
                    </a:lnTo>
                    <a:lnTo>
                      <a:pt x="284" y="8"/>
                    </a:lnTo>
                    <a:lnTo>
                      <a:pt x="313" y="12"/>
                    </a:lnTo>
                    <a:lnTo>
                      <a:pt x="343" y="16"/>
                    </a:lnTo>
                    <a:lnTo>
                      <a:pt x="374" y="17"/>
                    </a:lnTo>
                    <a:lnTo>
                      <a:pt x="374" y="628"/>
                    </a:lnTo>
                    <a:lnTo>
                      <a:pt x="350" y="632"/>
                    </a:lnTo>
                    <a:lnTo>
                      <a:pt x="326" y="638"/>
                    </a:lnTo>
                    <a:lnTo>
                      <a:pt x="302" y="645"/>
                    </a:lnTo>
                    <a:lnTo>
                      <a:pt x="277" y="650"/>
                    </a:lnTo>
                    <a:lnTo>
                      <a:pt x="255" y="651"/>
                    </a:lnTo>
                    <a:lnTo>
                      <a:pt x="234" y="646"/>
                    </a:lnTo>
                    <a:lnTo>
                      <a:pt x="190" y="624"/>
                    </a:lnTo>
                    <a:lnTo>
                      <a:pt x="150" y="598"/>
                    </a:lnTo>
                    <a:lnTo>
                      <a:pt x="113" y="566"/>
                    </a:lnTo>
                    <a:lnTo>
                      <a:pt x="80" y="530"/>
                    </a:lnTo>
                    <a:lnTo>
                      <a:pt x="52" y="490"/>
                    </a:lnTo>
                    <a:lnTo>
                      <a:pt x="31" y="447"/>
                    </a:lnTo>
                    <a:lnTo>
                      <a:pt x="14" y="400"/>
                    </a:lnTo>
                    <a:lnTo>
                      <a:pt x="4" y="350"/>
                    </a:lnTo>
                    <a:lnTo>
                      <a:pt x="0" y="298"/>
                    </a:lnTo>
                    <a:lnTo>
                      <a:pt x="4" y="248"/>
                    </a:lnTo>
                    <a:lnTo>
                      <a:pt x="14" y="199"/>
                    </a:lnTo>
                    <a:lnTo>
                      <a:pt x="29" y="153"/>
                    </a:lnTo>
                    <a:lnTo>
                      <a:pt x="51" y="110"/>
                    </a:lnTo>
                    <a:lnTo>
                      <a:pt x="77" y="71"/>
                    </a:lnTo>
                    <a:lnTo>
                      <a:pt x="109" y="35"/>
                    </a:lnTo>
                    <a:lnTo>
                      <a:pt x="129" y="17"/>
                    </a:lnTo>
                    <a:lnTo>
                      <a:pt x="152" y="7"/>
                    </a:lnTo>
                    <a:lnTo>
                      <a:pt x="176" y="1"/>
                    </a:lnTo>
                    <a:lnTo>
                      <a:pt x="202" y="0"/>
                    </a:lnTo>
                    <a:close/>
                  </a:path>
                </a:pathLst>
              </a:custGeom>
              <a:solidFill>
                <a:srgbClr val="C00000"/>
              </a:solid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grpSp>
        <p:grpSp>
          <p:nvGrpSpPr>
            <p:cNvPr id="844" name="Group 843">
              <a:extLst>
                <a:ext uri="{FF2B5EF4-FFF2-40B4-BE49-F238E27FC236}">
                  <a16:creationId xmlns:a16="http://schemas.microsoft.com/office/drawing/2014/main" id="{EB2E394F-8358-3C46-8FC4-B60F25CE8B52}"/>
                </a:ext>
              </a:extLst>
            </p:cNvPr>
            <p:cNvGrpSpPr/>
            <p:nvPr/>
          </p:nvGrpSpPr>
          <p:grpSpPr>
            <a:xfrm>
              <a:off x="8126487" y="3307987"/>
              <a:ext cx="230194" cy="156985"/>
              <a:chOff x="5024807" y="2548738"/>
              <a:chExt cx="593725" cy="517525"/>
            </a:xfrm>
          </p:grpSpPr>
          <p:sp>
            <p:nvSpPr>
              <p:cNvPr id="851" name="Freeform 36">
                <a:extLst>
                  <a:ext uri="{FF2B5EF4-FFF2-40B4-BE49-F238E27FC236}">
                    <a16:creationId xmlns:a16="http://schemas.microsoft.com/office/drawing/2014/main" id="{52FC4639-D68E-1C4C-B475-831AA2C0C455}"/>
                  </a:ext>
                </a:extLst>
              </p:cNvPr>
              <p:cNvSpPr>
                <a:spLocks/>
              </p:cNvSpPr>
              <p:nvPr/>
            </p:nvSpPr>
            <p:spPr bwMode="auto">
              <a:xfrm>
                <a:off x="5024807" y="2548738"/>
                <a:ext cx="593725" cy="515938"/>
              </a:xfrm>
              <a:custGeom>
                <a:avLst/>
                <a:gdLst>
                  <a:gd name="T0" fmla="*/ 228 w 747"/>
                  <a:gd name="T1" fmla="*/ 1 h 650"/>
                  <a:gd name="T2" fmla="*/ 284 w 747"/>
                  <a:gd name="T3" fmla="*/ 8 h 650"/>
                  <a:gd name="T4" fmla="*/ 343 w 747"/>
                  <a:gd name="T5" fmla="*/ 16 h 650"/>
                  <a:gd name="T6" fmla="*/ 407 w 747"/>
                  <a:gd name="T7" fmla="*/ 16 h 650"/>
                  <a:gd name="T8" fmla="*/ 467 w 747"/>
                  <a:gd name="T9" fmla="*/ 10 h 650"/>
                  <a:gd name="T10" fmla="*/ 526 w 747"/>
                  <a:gd name="T11" fmla="*/ 2 h 650"/>
                  <a:gd name="T12" fmla="*/ 579 w 747"/>
                  <a:gd name="T13" fmla="*/ 5 h 650"/>
                  <a:gd name="T14" fmla="*/ 626 w 747"/>
                  <a:gd name="T15" fmla="*/ 25 h 650"/>
                  <a:gd name="T16" fmla="*/ 676 w 747"/>
                  <a:gd name="T17" fmla="*/ 78 h 650"/>
                  <a:gd name="T18" fmla="*/ 720 w 747"/>
                  <a:gd name="T19" fmla="*/ 158 h 650"/>
                  <a:gd name="T20" fmla="*/ 745 w 747"/>
                  <a:gd name="T21" fmla="*/ 250 h 650"/>
                  <a:gd name="T22" fmla="*/ 745 w 747"/>
                  <a:gd name="T23" fmla="*/ 348 h 650"/>
                  <a:gd name="T24" fmla="*/ 720 w 747"/>
                  <a:gd name="T25" fmla="*/ 440 h 650"/>
                  <a:gd name="T26" fmla="*/ 675 w 747"/>
                  <a:gd name="T27" fmla="*/ 521 h 650"/>
                  <a:gd name="T28" fmla="*/ 610 w 747"/>
                  <a:gd name="T29" fmla="*/ 588 h 650"/>
                  <a:gd name="T30" fmla="*/ 532 w 747"/>
                  <a:gd name="T31" fmla="*/ 638 h 650"/>
                  <a:gd name="T32" fmla="*/ 493 w 747"/>
                  <a:gd name="T33" fmla="*/ 646 h 650"/>
                  <a:gd name="T34" fmla="*/ 453 w 747"/>
                  <a:gd name="T35" fmla="*/ 638 h 650"/>
                  <a:gd name="T36" fmla="*/ 410 w 747"/>
                  <a:gd name="T37" fmla="*/ 629 h 650"/>
                  <a:gd name="T38" fmla="*/ 366 w 747"/>
                  <a:gd name="T39" fmla="*/ 629 h 650"/>
                  <a:gd name="T40" fmla="*/ 319 w 747"/>
                  <a:gd name="T41" fmla="*/ 641 h 650"/>
                  <a:gd name="T42" fmla="*/ 275 w 747"/>
                  <a:gd name="T43" fmla="*/ 650 h 650"/>
                  <a:gd name="T44" fmla="*/ 234 w 747"/>
                  <a:gd name="T45" fmla="*/ 646 h 650"/>
                  <a:gd name="T46" fmla="*/ 150 w 747"/>
                  <a:gd name="T47" fmla="*/ 598 h 650"/>
                  <a:gd name="T48" fmla="*/ 80 w 747"/>
                  <a:gd name="T49" fmla="*/ 530 h 650"/>
                  <a:gd name="T50" fmla="*/ 31 w 747"/>
                  <a:gd name="T51" fmla="*/ 447 h 650"/>
                  <a:gd name="T52" fmla="*/ 4 w 747"/>
                  <a:gd name="T53" fmla="*/ 350 h 650"/>
                  <a:gd name="T54" fmla="*/ 4 w 747"/>
                  <a:gd name="T55" fmla="*/ 248 h 650"/>
                  <a:gd name="T56" fmla="*/ 29 w 747"/>
                  <a:gd name="T57" fmla="*/ 153 h 650"/>
                  <a:gd name="T58" fmla="*/ 77 w 747"/>
                  <a:gd name="T59" fmla="*/ 71 h 650"/>
                  <a:gd name="T60" fmla="*/ 129 w 747"/>
                  <a:gd name="T61" fmla="*/ 17 h 650"/>
                  <a:gd name="T62" fmla="*/ 176 w 747"/>
                  <a:gd name="T63" fmla="*/ 1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47" h="650">
                    <a:moveTo>
                      <a:pt x="202" y="0"/>
                    </a:moveTo>
                    <a:lnTo>
                      <a:pt x="228" y="1"/>
                    </a:lnTo>
                    <a:lnTo>
                      <a:pt x="255" y="3"/>
                    </a:lnTo>
                    <a:lnTo>
                      <a:pt x="284" y="8"/>
                    </a:lnTo>
                    <a:lnTo>
                      <a:pt x="313" y="12"/>
                    </a:lnTo>
                    <a:lnTo>
                      <a:pt x="343" y="16"/>
                    </a:lnTo>
                    <a:lnTo>
                      <a:pt x="374" y="17"/>
                    </a:lnTo>
                    <a:lnTo>
                      <a:pt x="407" y="16"/>
                    </a:lnTo>
                    <a:lnTo>
                      <a:pt x="437" y="14"/>
                    </a:lnTo>
                    <a:lnTo>
                      <a:pt x="467" y="10"/>
                    </a:lnTo>
                    <a:lnTo>
                      <a:pt x="498" y="6"/>
                    </a:lnTo>
                    <a:lnTo>
                      <a:pt x="526" y="2"/>
                    </a:lnTo>
                    <a:lnTo>
                      <a:pt x="552" y="2"/>
                    </a:lnTo>
                    <a:lnTo>
                      <a:pt x="579" y="5"/>
                    </a:lnTo>
                    <a:lnTo>
                      <a:pt x="603" y="12"/>
                    </a:lnTo>
                    <a:lnTo>
                      <a:pt x="626" y="25"/>
                    </a:lnTo>
                    <a:lnTo>
                      <a:pt x="647" y="43"/>
                    </a:lnTo>
                    <a:lnTo>
                      <a:pt x="676" y="78"/>
                    </a:lnTo>
                    <a:lnTo>
                      <a:pt x="700" y="118"/>
                    </a:lnTo>
                    <a:lnTo>
                      <a:pt x="720" y="158"/>
                    </a:lnTo>
                    <a:lnTo>
                      <a:pt x="736" y="203"/>
                    </a:lnTo>
                    <a:lnTo>
                      <a:pt x="745" y="250"/>
                    </a:lnTo>
                    <a:lnTo>
                      <a:pt x="747" y="298"/>
                    </a:lnTo>
                    <a:lnTo>
                      <a:pt x="745" y="348"/>
                    </a:lnTo>
                    <a:lnTo>
                      <a:pt x="734" y="395"/>
                    </a:lnTo>
                    <a:lnTo>
                      <a:pt x="720" y="440"/>
                    </a:lnTo>
                    <a:lnTo>
                      <a:pt x="699" y="482"/>
                    </a:lnTo>
                    <a:lnTo>
                      <a:pt x="675" y="521"/>
                    </a:lnTo>
                    <a:lnTo>
                      <a:pt x="645" y="557"/>
                    </a:lnTo>
                    <a:lnTo>
                      <a:pt x="610" y="588"/>
                    </a:lnTo>
                    <a:lnTo>
                      <a:pt x="574" y="615"/>
                    </a:lnTo>
                    <a:lnTo>
                      <a:pt x="532" y="638"/>
                    </a:lnTo>
                    <a:lnTo>
                      <a:pt x="513" y="645"/>
                    </a:lnTo>
                    <a:lnTo>
                      <a:pt x="493" y="646"/>
                    </a:lnTo>
                    <a:lnTo>
                      <a:pt x="472" y="643"/>
                    </a:lnTo>
                    <a:lnTo>
                      <a:pt x="453" y="638"/>
                    </a:lnTo>
                    <a:lnTo>
                      <a:pt x="432" y="633"/>
                    </a:lnTo>
                    <a:lnTo>
                      <a:pt x="410" y="629"/>
                    </a:lnTo>
                    <a:lnTo>
                      <a:pt x="388" y="628"/>
                    </a:lnTo>
                    <a:lnTo>
                      <a:pt x="366" y="629"/>
                    </a:lnTo>
                    <a:lnTo>
                      <a:pt x="343" y="634"/>
                    </a:lnTo>
                    <a:lnTo>
                      <a:pt x="319" y="641"/>
                    </a:lnTo>
                    <a:lnTo>
                      <a:pt x="296" y="646"/>
                    </a:lnTo>
                    <a:lnTo>
                      <a:pt x="275" y="650"/>
                    </a:lnTo>
                    <a:lnTo>
                      <a:pt x="253" y="650"/>
                    </a:lnTo>
                    <a:lnTo>
                      <a:pt x="234" y="646"/>
                    </a:lnTo>
                    <a:lnTo>
                      <a:pt x="190" y="624"/>
                    </a:lnTo>
                    <a:lnTo>
                      <a:pt x="150" y="598"/>
                    </a:lnTo>
                    <a:lnTo>
                      <a:pt x="113" y="566"/>
                    </a:lnTo>
                    <a:lnTo>
                      <a:pt x="80" y="530"/>
                    </a:lnTo>
                    <a:lnTo>
                      <a:pt x="52" y="490"/>
                    </a:lnTo>
                    <a:lnTo>
                      <a:pt x="31" y="447"/>
                    </a:lnTo>
                    <a:lnTo>
                      <a:pt x="14" y="400"/>
                    </a:lnTo>
                    <a:lnTo>
                      <a:pt x="4" y="350"/>
                    </a:lnTo>
                    <a:lnTo>
                      <a:pt x="0" y="298"/>
                    </a:lnTo>
                    <a:lnTo>
                      <a:pt x="4" y="248"/>
                    </a:lnTo>
                    <a:lnTo>
                      <a:pt x="14" y="199"/>
                    </a:lnTo>
                    <a:lnTo>
                      <a:pt x="29" y="153"/>
                    </a:lnTo>
                    <a:lnTo>
                      <a:pt x="51" y="110"/>
                    </a:lnTo>
                    <a:lnTo>
                      <a:pt x="77" y="71"/>
                    </a:lnTo>
                    <a:lnTo>
                      <a:pt x="109" y="35"/>
                    </a:lnTo>
                    <a:lnTo>
                      <a:pt x="129" y="17"/>
                    </a:lnTo>
                    <a:lnTo>
                      <a:pt x="152" y="7"/>
                    </a:lnTo>
                    <a:lnTo>
                      <a:pt x="176" y="1"/>
                    </a:lnTo>
                    <a:lnTo>
                      <a:pt x="202" y="0"/>
                    </a:lnTo>
                    <a:close/>
                  </a:path>
                </a:pathLst>
              </a:custGeom>
              <a:solidFill>
                <a:srgbClr val="FF0000"/>
              </a:solid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sp>
            <p:nvSpPr>
              <p:cNvPr id="852" name="Freeform 37">
                <a:extLst>
                  <a:ext uri="{FF2B5EF4-FFF2-40B4-BE49-F238E27FC236}">
                    <a16:creationId xmlns:a16="http://schemas.microsoft.com/office/drawing/2014/main" id="{E1571B69-E0A3-7E49-B3F2-D532DF47A496}"/>
                  </a:ext>
                </a:extLst>
              </p:cNvPr>
              <p:cNvSpPr>
                <a:spLocks/>
              </p:cNvSpPr>
              <p:nvPr/>
            </p:nvSpPr>
            <p:spPr bwMode="auto">
              <a:xfrm>
                <a:off x="5024807" y="2548738"/>
                <a:ext cx="296863" cy="517525"/>
              </a:xfrm>
              <a:custGeom>
                <a:avLst/>
                <a:gdLst>
                  <a:gd name="T0" fmla="*/ 202 w 374"/>
                  <a:gd name="T1" fmla="*/ 0 h 651"/>
                  <a:gd name="T2" fmla="*/ 228 w 374"/>
                  <a:gd name="T3" fmla="*/ 1 h 651"/>
                  <a:gd name="T4" fmla="*/ 255 w 374"/>
                  <a:gd name="T5" fmla="*/ 3 h 651"/>
                  <a:gd name="T6" fmla="*/ 284 w 374"/>
                  <a:gd name="T7" fmla="*/ 8 h 651"/>
                  <a:gd name="T8" fmla="*/ 313 w 374"/>
                  <a:gd name="T9" fmla="*/ 12 h 651"/>
                  <a:gd name="T10" fmla="*/ 343 w 374"/>
                  <a:gd name="T11" fmla="*/ 16 h 651"/>
                  <a:gd name="T12" fmla="*/ 374 w 374"/>
                  <a:gd name="T13" fmla="*/ 17 h 651"/>
                  <a:gd name="T14" fmla="*/ 374 w 374"/>
                  <a:gd name="T15" fmla="*/ 628 h 651"/>
                  <a:gd name="T16" fmla="*/ 350 w 374"/>
                  <a:gd name="T17" fmla="*/ 632 h 651"/>
                  <a:gd name="T18" fmla="*/ 326 w 374"/>
                  <a:gd name="T19" fmla="*/ 638 h 651"/>
                  <a:gd name="T20" fmla="*/ 302 w 374"/>
                  <a:gd name="T21" fmla="*/ 645 h 651"/>
                  <a:gd name="T22" fmla="*/ 277 w 374"/>
                  <a:gd name="T23" fmla="*/ 650 h 651"/>
                  <a:gd name="T24" fmla="*/ 255 w 374"/>
                  <a:gd name="T25" fmla="*/ 651 h 651"/>
                  <a:gd name="T26" fmla="*/ 234 w 374"/>
                  <a:gd name="T27" fmla="*/ 646 h 651"/>
                  <a:gd name="T28" fmla="*/ 190 w 374"/>
                  <a:gd name="T29" fmla="*/ 624 h 651"/>
                  <a:gd name="T30" fmla="*/ 150 w 374"/>
                  <a:gd name="T31" fmla="*/ 598 h 651"/>
                  <a:gd name="T32" fmla="*/ 113 w 374"/>
                  <a:gd name="T33" fmla="*/ 566 h 651"/>
                  <a:gd name="T34" fmla="*/ 80 w 374"/>
                  <a:gd name="T35" fmla="*/ 530 h 651"/>
                  <a:gd name="T36" fmla="*/ 52 w 374"/>
                  <a:gd name="T37" fmla="*/ 490 h 651"/>
                  <a:gd name="T38" fmla="*/ 31 w 374"/>
                  <a:gd name="T39" fmla="*/ 447 h 651"/>
                  <a:gd name="T40" fmla="*/ 14 w 374"/>
                  <a:gd name="T41" fmla="*/ 400 h 651"/>
                  <a:gd name="T42" fmla="*/ 4 w 374"/>
                  <a:gd name="T43" fmla="*/ 350 h 651"/>
                  <a:gd name="T44" fmla="*/ 0 w 374"/>
                  <a:gd name="T45" fmla="*/ 298 h 651"/>
                  <a:gd name="T46" fmla="*/ 4 w 374"/>
                  <a:gd name="T47" fmla="*/ 248 h 651"/>
                  <a:gd name="T48" fmla="*/ 14 w 374"/>
                  <a:gd name="T49" fmla="*/ 199 h 651"/>
                  <a:gd name="T50" fmla="*/ 29 w 374"/>
                  <a:gd name="T51" fmla="*/ 153 h 651"/>
                  <a:gd name="T52" fmla="*/ 51 w 374"/>
                  <a:gd name="T53" fmla="*/ 110 h 651"/>
                  <a:gd name="T54" fmla="*/ 77 w 374"/>
                  <a:gd name="T55" fmla="*/ 71 h 651"/>
                  <a:gd name="T56" fmla="*/ 109 w 374"/>
                  <a:gd name="T57" fmla="*/ 35 h 651"/>
                  <a:gd name="T58" fmla="*/ 129 w 374"/>
                  <a:gd name="T59" fmla="*/ 17 h 651"/>
                  <a:gd name="T60" fmla="*/ 152 w 374"/>
                  <a:gd name="T61" fmla="*/ 7 h 651"/>
                  <a:gd name="T62" fmla="*/ 176 w 374"/>
                  <a:gd name="T63" fmla="*/ 1 h 651"/>
                  <a:gd name="T64" fmla="*/ 202 w 374"/>
                  <a:gd name="T65" fmla="*/ 0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74" h="651">
                    <a:moveTo>
                      <a:pt x="202" y="0"/>
                    </a:moveTo>
                    <a:lnTo>
                      <a:pt x="228" y="1"/>
                    </a:lnTo>
                    <a:lnTo>
                      <a:pt x="255" y="3"/>
                    </a:lnTo>
                    <a:lnTo>
                      <a:pt x="284" y="8"/>
                    </a:lnTo>
                    <a:lnTo>
                      <a:pt x="313" y="12"/>
                    </a:lnTo>
                    <a:lnTo>
                      <a:pt x="343" y="16"/>
                    </a:lnTo>
                    <a:lnTo>
                      <a:pt x="374" y="17"/>
                    </a:lnTo>
                    <a:lnTo>
                      <a:pt x="374" y="628"/>
                    </a:lnTo>
                    <a:lnTo>
                      <a:pt x="350" y="632"/>
                    </a:lnTo>
                    <a:lnTo>
                      <a:pt x="326" y="638"/>
                    </a:lnTo>
                    <a:lnTo>
                      <a:pt x="302" y="645"/>
                    </a:lnTo>
                    <a:lnTo>
                      <a:pt x="277" y="650"/>
                    </a:lnTo>
                    <a:lnTo>
                      <a:pt x="255" y="651"/>
                    </a:lnTo>
                    <a:lnTo>
                      <a:pt x="234" y="646"/>
                    </a:lnTo>
                    <a:lnTo>
                      <a:pt x="190" y="624"/>
                    </a:lnTo>
                    <a:lnTo>
                      <a:pt x="150" y="598"/>
                    </a:lnTo>
                    <a:lnTo>
                      <a:pt x="113" y="566"/>
                    </a:lnTo>
                    <a:lnTo>
                      <a:pt x="80" y="530"/>
                    </a:lnTo>
                    <a:lnTo>
                      <a:pt x="52" y="490"/>
                    </a:lnTo>
                    <a:lnTo>
                      <a:pt x="31" y="447"/>
                    </a:lnTo>
                    <a:lnTo>
                      <a:pt x="14" y="400"/>
                    </a:lnTo>
                    <a:lnTo>
                      <a:pt x="4" y="350"/>
                    </a:lnTo>
                    <a:lnTo>
                      <a:pt x="0" y="298"/>
                    </a:lnTo>
                    <a:lnTo>
                      <a:pt x="4" y="248"/>
                    </a:lnTo>
                    <a:lnTo>
                      <a:pt x="14" y="199"/>
                    </a:lnTo>
                    <a:lnTo>
                      <a:pt x="29" y="153"/>
                    </a:lnTo>
                    <a:lnTo>
                      <a:pt x="51" y="110"/>
                    </a:lnTo>
                    <a:lnTo>
                      <a:pt x="77" y="71"/>
                    </a:lnTo>
                    <a:lnTo>
                      <a:pt x="109" y="35"/>
                    </a:lnTo>
                    <a:lnTo>
                      <a:pt x="129" y="17"/>
                    </a:lnTo>
                    <a:lnTo>
                      <a:pt x="152" y="7"/>
                    </a:lnTo>
                    <a:lnTo>
                      <a:pt x="176" y="1"/>
                    </a:lnTo>
                    <a:lnTo>
                      <a:pt x="202" y="0"/>
                    </a:lnTo>
                    <a:close/>
                  </a:path>
                </a:pathLst>
              </a:custGeom>
              <a:solidFill>
                <a:srgbClr val="C00000"/>
              </a:solid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grpSp>
        <p:grpSp>
          <p:nvGrpSpPr>
            <p:cNvPr id="845" name="Group 844">
              <a:extLst>
                <a:ext uri="{FF2B5EF4-FFF2-40B4-BE49-F238E27FC236}">
                  <a16:creationId xmlns:a16="http://schemas.microsoft.com/office/drawing/2014/main" id="{0E357ED0-375D-D54A-87AD-665F439CFF2B}"/>
                </a:ext>
              </a:extLst>
            </p:cNvPr>
            <p:cNvGrpSpPr/>
            <p:nvPr/>
          </p:nvGrpSpPr>
          <p:grpSpPr>
            <a:xfrm>
              <a:off x="8418681" y="3226342"/>
              <a:ext cx="230194" cy="156985"/>
              <a:chOff x="5024807" y="2548738"/>
              <a:chExt cx="593725" cy="517525"/>
            </a:xfrm>
          </p:grpSpPr>
          <p:sp>
            <p:nvSpPr>
              <p:cNvPr id="849" name="Freeform 36">
                <a:extLst>
                  <a:ext uri="{FF2B5EF4-FFF2-40B4-BE49-F238E27FC236}">
                    <a16:creationId xmlns:a16="http://schemas.microsoft.com/office/drawing/2014/main" id="{0B69A38B-8A04-F346-98C4-B422853E7A0C}"/>
                  </a:ext>
                </a:extLst>
              </p:cNvPr>
              <p:cNvSpPr>
                <a:spLocks/>
              </p:cNvSpPr>
              <p:nvPr/>
            </p:nvSpPr>
            <p:spPr bwMode="auto">
              <a:xfrm>
                <a:off x="5024807" y="2548738"/>
                <a:ext cx="593725" cy="515938"/>
              </a:xfrm>
              <a:custGeom>
                <a:avLst/>
                <a:gdLst>
                  <a:gd name="T0" fmla="*/ 228 w 747"/>
                  <a:gd name="T1" fmla="*/ 1 h 650"/>
                  <a:gd name="T2" fmla="*/ 284 w 747"/>
                  <a:gd name="T3" fmla="*/ 8 h 650"/>
                  <a:gd name="T4" fmla="*/ 343 w 747"/>
                  <a:gd name="T5" fmla="*/ 16 h 650"/>
                  <a:gd name="T6" fmla="*/ 407 w 747"/>
                  <a:gd name="T7" fmla="*/ 16 h 650"/>
                  <a:gd name="T8" fmla="*/ 467 w 747"/>
                  <a:gd name="T9" fmla="*/ 10 h 650"/>
                  <a:gd name="T10" fmla="*/ 526 w 747"/>
                  <a:gd name="T11" fmla="*/ 2 h 650"/>
                  <a:gd name="T12" fmla="*/ 579 w 747"/>
                  <a:gd name="T13" fmla="*/ 5 h 650"/>
                  <a:gd name="T14" fmla="*/ 626 w 747"/>
                  <a:gd name="T15" fmla="*/ 25 h 650"/>
                  <a:gd name="T16" fmla="*/ 676 w 747"/>
                  <a:gd name="T17" fmla="*/ 78 h 650"/>
                  <a:gd name="T18" fmla="*/ 720 w 747"/>
                  <a:gd name="T19" fmla="*/ 158 h 650"/>
                  <a:gd name="T20" fmla="*/ 745 w 747"/>
                  <a:gd name="T21" fmla="*/ 250 h 650"/>
                  <a:gd name="T22" fmla="*/ 745 w 747"/>
                  <a:gd name="T23" fmla="*/ 348 h 650"/>
                  <a:gd name="T24" fmla="*/ 720 w 747"/>
                  <a:gd name="T25" fmla="*/ 440 h 650"/>
                  <a:gd name="T26" fmla="*/ 675 w 747"/>
                  <a:gd name="T27" fmla="*/ 521 h 650"/>
                  <a:gd name="T28" fmla="*/ 610 w 747"/>
                  <a:gd name="T29" fmla="*/ 588 h 650"/>
                  <a:gd name="T30" fmla="*/ 532 w 747"/>
                  <a:gd name="T31" fmla="*/ 638 h 650"/>
                  <a:gd name="T32" fmla="*/ 493 w 747"/>
                  <a:gd name="T33" fmla="*/ 646 h 650"/>
                  <a:gd name="T34" fmla="*/ 453 w 747"/>
                  <a:gd name="T35" fmla="*/ 638 h 650"/>
                  <a:gd name="T36" fmla="*/ 410 w 747"/>
                  <a:gd name="T37" fmla="*/ 629 h 650"/>
                  <a:gd name="T38" fmla="*/ 366 w 747"/>
                  <a:gd name="T39" fmla="*/ 629 h 650"/>
                  <a:gd name="T40" fmla="*/ 319 w 747"/>
                  <a:gd name="T41" fmla="*/ 641 h 650"/>
                  <a:gd name="T42" fmla="*/ 275 w 747"/>
                  <a:gd name="T43" fmla="*/ 650 h 650"/>
                  <a:gd name="T44" fmla="*/ 234 w 747"/>
                  <a:gd name="T45" fmla="*/ 646 h 650"/>
                  <a:gd name="T46" fmla="*/ 150 w 747"/>
                  <a:gd name="T47" fmla="*/ 598 h 650"/>
                  <a:gd name="T48" fmla="*/ 80 w 747"/>
                  <a:gd name="T49" fmla="*/ 530 h 650"/>
                  <a:gd name="T50" fmla="*/ 31 w 747"/>
                  <a:gd name="T51" fmla="*/ 447 h 650"/>
                  <a:gd name="T52" fmla="*/ 4 w 747"/>
                  <a:gd name="T53" fmla="*/ 350 h 650"/>
                  <a:gd name="T54" fmla="*/ 4 w 747"/>
                  <a:gd name="T55" fmla="*/ 248 h 650"/>
                  <a:gd name="T56" fmla="*/ 29 w 747"/>
                  <a:gd name="T57" fmla="*/ 153 h 650"/>
                  <a:gd name="T58" fmla="*/ 77 w 747"/>
                  <a:gd name="T59" fmla="*/ 71 h 650"/>
                  <a:gd name="T60" fmla="*/ 129 w 747"/>
                  <a:gd name="T61" fmla="*/ 17 h 650"/>
                  <a:gd name="T62" fmla="*/ 176 w 747"/>
                  <a:gd name="T63" fmla="*/ 1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47" h="650">
                    <a:moveTo>
                      <a:pt x="202" y="0"/>
                    </a:moveTo>
                    <a:lnTo>
                      <a:pt x="228" y="1"/>
                    </a:lnTo>
                    <a:lnTo>
                      <a:pt x="255" y="3"/>
                    </a:lnTo>
                    <a:lnTo>
                      <a:pt x="284" y="8"/>
                    </a:lnTo>
                    <a:lnTo>
                      <a:pt x="313" y="12"/>
                    </a:lnTo>
                    <a:lnTo>
                      <a:pt x="343" y="16"/>
                    </a:lnTo>
                    <a:lnTo>
                      <a:pt x="374" y="17"/>
                    </a:lnTo>
                    <a:lnTo>
                      <a:pt x="407" y="16"/>
                    </a:lnTo>
                    <a:lnTo>
                      <a:pt x="437" y="14"/>
                    </a:lnTo>
                    <a:lnTo>
                      <a:pt x="467" y="10"/>
                    </a:lnTo>
                    <a:lnTo>
                      <a:pt x="498" y="6"/>
                    </a:lnTo>
                    <a:lnTo>
                      <a:pt x="526" y="2"/>
                    </a:lnTo>
                    <a:lnTo>
                      <a:pt x="552" y="2"/>
                    </a:lnTo>
                    <a:lnTo>
                      <a:pt x="579" y="5"/>
                    </a:lnTo>
                    <a:lnTo>
                      <a:pt x="603" y="12"/>
                    </a:lnTo>
                    <a:lnTo>
                      <a:pt x="626" y="25"/>
                    </a:lnTo>
                    <a:lnTo>
                      <a:pt x="647" y="43"/>
                    </a:lnTo>
                    <a:lnTo>
                      <a:pt x="676" y="78"/>
                    </a:lnTo>
                    <a:lnTo>
                      <a:pt x="700" y="118"/>
                    </a:lnTo>
                    <a:lnTo>
                      <a:pt x="720" y="158"/>
                    </a:lnTo>
                    <a:lnTo>
                      <a:pt x="736" y="203"/>
                    </a:lnTo>
                    <a:lnTo>
                      <a:pt x="745" y="250"/>
                    </a:lnTo>
                    <a:lnTo>
                      <a:pt x="747" y="298"/>
                    </a:lnTo>
                    <a:lnTo>
                      <a:pt x="745" y="348"/>
                    </a:lnTo>
                    <a:lnTo>
                      <a:pt x="734" y="395"/>
                    </a:lnTo>
                    <a:lnTo>
                      <a:pt x="720" y="440"/>
                    </a:lnTo>
                    <a:lnTo>
                      <a:pt x="699" y="482"/>
                    </a:lnTo>
                    <a:lnTo>
                      <a:pt x="675" y="521"/>
                    </a:lnTo>
                    <a:lnTo>
                      <a:pt x="645" y="557"/>
                    </a:lnTo>
                    <a:lnTo>
                      <a:pt x="610" y="588"/>
                    </a:lnTo>
                    <a:lnTo>
                      <a:pt x="574" y="615"/>
                    </a:lnTo>
                    <a:lnTo>
                      <a:pt x="532" y="638"/>
                    </a:lnTo>
                    <a:lnTo>
                      <a:pt x="513" y="645"/>
                    </a:lnTo>
                    <a:lnTo>
                      <a:pt x="493" y="646"/>
                    </a:lnTo>
                    <a:lnTo>
                      <a:pt x="472" y="643"/>
                    </a:lnTo>
                    <a:lnTo>
                      <a:pt x="453" y="638"/>
                    </a:lnTo>
                    <a:lnTo>
                      <a:pt x="432" y="633"/>
                    </a:lnTo>
                    <a:lnTo>
                      <a:pt x="410" y="629"/>
                    </a:lnTo>
                    <a:lnTo>
                      <a:pt x="388" y="628"/>
                    </a:lnTo>
                    <a:lnTo>
                      <a:pt x="366" y="629"/>
                    </a:lnTo>
                    <a:lnTo>
                      <a:pt x="343" y="634"/>
                    </a:lnTo>
                    <a:lnTo>
                      <a:pt x="319" y="641"/>
                    </a:lnTo>
                    <a:lnTo>
                      <a:pt x="296" y="646"/>
                    </a:lnTo>
                    <a:lnTo>
                      <a:pt x="275" y="650"/>
                    </a:lnTo>
                    <a:lnTo>
                      <a:pt x="253" y="650"/>
                    </a:lnTo>
                    <a:lnTo>
                      <a:pt x="234" y="646"/>
                    </a:lnTo>
                    <a:lnTo>
                      <a:pt x="190" y="624"/>
                    </a:lnTo>
                    <a:lnTo>
                      <a:pt x="150" y="598"/>
                    </a:lnTo>
                    <a:lnTo>
                      <a:pt x="113" y="566"/>
                    </a:lnTo>
                    <a:lnTo>
                      <a:pt x="80" y="530"/>
                    </a:lnTo>
                    <a:lnTo>
                      <a:pt x="52" y="490"/>
                    </a:lnTo>
                    <a:lnTo>
                      <a:pt x="31" y="447"/>
                    </a:lnTo>
                    <a:lnTo>
                      <a:pt x="14" y="400"/>
                    </a:lnTo>
                    <a:lnTo>
                      <a:pt x="4" y="350"/>
                    </a:lnTo>
                    <a:lnTo>
                      <a:pt x="0" y="298"/>
                    </a:lnTo>
                    <a:lnTo>
                      <a:pt x="4" y="248"/>
                    </a:lnTo>
                    <a:lnTo>
                      <a:pt x="14" y="199"/>
                    </a:lnTo>
                    <a:lnTo>
                      <a:pt x="29" y="153"/>
                    </a:lnTo>
                    <a:lnTo>
                      <a:pt x="51" y="110"/>
                    </a:lnTo>
                    <a:lnTo>
                      <a:pt x="77" y="71"/>
                    </a:lnTo>
                    <a:lnTo>
                      <a:pt x="109" y="35"/>
                    </a:lnTo>
                    <a:lnTo>
                      <a:pt x="129" y="17"/>
                    </a:lnTo>
                    <a:lnTo>
                      <a:pt x="152" y="7"/>
                    </a:lnTo>
                    <a:lnTo>
                      <a:pt x="176" y="1"/>
                    </a:lnTo>
                    <a:lnTo>
                      <a:pt x="202" y="0"/>
                    </a:lnTo>
                    <a:close/>
                  </a:path>
                </a:pathLst>
              </a:custGeom>
              <a:solidFill>
                <a:srgbClr val="FF0000"/>
              </a:solid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sp>
            <p:nvSpPr>
              <p:cNvPr id="850" name="Freeform 37">
                <a:extLst>
                  <a:ext uri="{FF2B5EF4-FFF2-40B4-BE49-F238E27FC236}">
                    <a16:creationId xmlns:a16="http://schemas.microsoft.com/office/drawing/2014/main" id="{6A0DF10F-D2AE-F140-920B-E0B8813DA414}"/>
                  </a:ext>
                </a:extLst>
              </p:cNvPr>
              <p:cNvSpPr>
                <a:spLocks/>
              </p:cNvSpPr>
              <p:nvPr/>
            </p:nvSpPr>
            <p:spPr bwMode="auto">
              <a:xfrm>
                <a:off x="5024807" y="2548738"/>
                <a:ext cx="296863" cy="517525"/>
              </a:xfrm>
              <a:custGeom>
                <a:avLst/>
                <a:gdLst>
                  <a:gd name="T0" fmla="*/ 202 w 374"/>
                  <a:gd name="T1" fmla="*/ 0 h 651"/>
                  <a:gd name="T2" fmla="*/ 228 w 374"/>
                  <a:gd name="T3" fmla="*/ 1 h 651"/>
                  <a:gd name="T4" fmla="*/ 255 w 374"/>
                  <a:gd name="T5" fmla="*/ 3 h 651"/>
                  <a:gd name="T6" fmla="*/ 284 w 374"/>
                  <a:gd name="T7" fmla="*/ 8 h 651"/>
                  <a:gd name="T8" fmla="*/ 313 w 374"/>
                  <a:gd name="T9" fmla="*/ 12 h 651"/>
                  <a:gd name="T10" fmla="*/ 343 w 374"/>
                  <a:gd name="T11" fmla="*/ 16 h 651"/>
                  <a:gd name="T12" fmla="*/ 374 w 374"/>
                  <a:gd name="T13" fmla="*/ 17 h 651"/>
                  <a:gd name="T14" fmla="*/ 374 w 374"/>
                  <a:gd name="T15" fmla="*/ 628 h 651"/>
                  <a:gd name="T16" fmla="*/ 350 w 374"/>
                  <a:gd name="T17" fmla="*/ 632 h 651"/>
                  <a:gd name="T18" fmla="*/ 326 w 374"/>
                  <a:gd name="T19" fmla="*/ 638 h 651"/>
                  <a:gd name="T20" fmla="*/ 302 w 374"/>
                  <a:gd name="T21" fmla="*/ 645 h 651"/>
                  <a:gd name="T22" fmla="*/ 277 w 374"/>
                  <a:gd name="T23" fmla="*/ 650 h 651"/>
                  <a:gd name="T24" fmla="*/ 255 w 374"/>
                  <a:gd name="T25" fmla="*/ 651 h 651"/>
                  <a:gd name="T26" fmla="*/ 234 w 374"/>
                  <a:gd name="T27" fmla="*/ 646 h 651"/>
                  <a:gd name="T28" fmla="*/ 190 w 374"/>
                  <a:gd name="T29" fmla="*/ 624 h 651"/>
                  <a:gd name="T30" fmla="*/ 150 w 374"/>
                  <a:gd name="T31" fmla="*/ 598 h 651"/>
                  <a:gd name="T32" fmla="*/ 113 w 374"/>
                  <a:gd name="T33" fmla="*/ 566 h 651"/>
                  <a:gd name="T34" fmla="*/ 80 w 374"/>
                  <a:gd name="T35" fmla="*/ 530 h 651"/>
                  <a:gd name="T36" fmla="*/ 52 w 374"/>
                  <a:gd name="T37" fmla="*/ 490 h 651"/>
                  <a:gd name="T38" fmla="*/ 31 w 374"/>
                  <a:gd name="T39" fmla="*/ 447 h 651"/>
                  <a:gd name="T40" fmla="*/ 14 w 374"/>
                  <a:gd name="T41" fmla="*/ 400 h 651"/>
                  <a:gd name="T42" fmla="*/ 4 w 374"/>
                  <a:gd name="T43" fmla="*/ 350 h 651"/>
                  <a:gd name="T44" fmla="*/ 0 w 374"/>
                  <a:gd name="T45" fmla="*/ 298 h 651"/>
                  <a:gd name="T46" fmla="*/ 4 w 374"/>
                  <a:gd name="T47" fmla="*/ 248 h 651"/>
                  <a:gd name="T48" fmla="*/ 14 w 374"/>
                  <a:gd name="T49" fmla="*/ 199 h 651"/>
                  <a:gd name="T50" fmla="*/ 29 w 374"/>
                  <a:gd name="T51" fmla="*/ 153 h 651"/>
                  <a:gd name="T52" fmla="*/ 51 w 374"/>
                  <a:gd name="T53" fmla="*/ 110 h 651"/>
                  <a:gd name="T54" fmla="*/ 77 w 374"/>
                  <a:gd name="T55" fmla="*/ 71 h 651"/>
                  <a:gd name="T56" fmla="*/ 109 w 374"/>
                  <a:gd name="T57" fmla="*/ 35 h 651"/>
                  <a:gd name="T58" fmla="*/ 129 w 374"/>
                  <a:gd name="T59" fmla="*/ 17 h 651"/>
                  <a:gd name="T60" fmla="*/ 152 w 374"/>
                  <a:gd name="T61" fmla="*/ 7 h 651"/>
                  <a:gd name="T62" fmla="*/ 176 w 374"/>
                  <a:gd name="T63" fmla="*/ 1 h 651"/>
                  <a:gd name="T64" fmla="*/ 202 w 374"/>
                  <a:gd name="T65" fmla="*/ 0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74" h="651">
                    <a:moveTo>
                      <a:pt x="202" y="0"/>
                    </a:moveTo>
                    <a:lnTo>
                      <a:pt x="228" y="1"/>
                    </a:lnTo>
                    <a:lnTo>
                      <a:pt x="255" y="3"/>
                    </a:lnTo>
                    <a:lnTo>
                      <a:pt x="284" y="8"/>
                    </a:lnTo>
                    <a:lnTo>
                      <a:pt x="313" y="12"/>
                    </a:lnTo>
                    <a:lnTo>
                      <a:pt x="343" y="16"/>
                    </a:lnTo>
                    <a:lnTo>
                      <a:pt x="374" y="17"/>
                    </a:lnTo>
                    <a:lnTo>
                      <a:pt x="374" y="628"/>
                    </a:lnTo>
                    <a:lnTo>
                      <a:pt x="350" y="632"/>
                    </a:lnTo>
                    <a:lnTo>
                      <a:pt x="326" y="638"/>
                    </a:lnTo>
                    <a:lnTo>
                      <a:pt x="302" y="645"/>
                    </a:lnTo>
                    <a:lnTo>
                      <a:pt x="277" y="650"/>
                    </a:lnTo>
                    <a:lnTo>
                      <a:pt x="255" y="651"/>
                    </a:lnTo>
                    <a:lnTo>
                      <a:pt x="234" y="646"/>
                    </a:lnTo>
                    <a:lnTo>
                      <a:pt x="190" y="624"/>
                    </a:lnTo>
                    <a:lnTo>
                      <a:pt x="150" y="598"/>
                    </a:lnTo>
                    <a:lnTo>
                      <a:pt x="113" y="566"/>
                    </a:lnTo>
                    <a:lnTo>
                      <a:pt x="80" y="530"/>
                    </a:lnTo>
                    <a:lnTo>
                      <a:pt x="52" y="490"/>
                    </a:lnTo>
                    <a:lnTo>
                      <a:pt x="31" y="447"/>
                    </a:lnTo>
                    <a:lnTo>
                      <a:pt x="14" y="400"/>
                    </a:lnTo>
                    <a:lnTo>
                      <a:pt x="4" y="350"/>
                    </a:lnTo>
                    <a:lnTo>
                      <a:pt x="0" y="298"/>
                    </a:lnTo>
                    <a:lnTo>
                      <a:pt x="4" y="248"/>
                    </a:lnTo>
                    <a:lnTo>
                      <a:pt x="14" y="199"/>
                    </a:lnTo>
                    <a:lnTo>
                      <a:pt x="29" y="153"/>
                    </a:lnTo>
                    <a:lnTo>
                      <a:pt x="51" y="110"/>
                    </a:lnTo>
                    <a:lnTo>
                      <a:pt x="77" y="71"/>
                    </a:lnTo>
                    <a:lnTo>
                      <a:pt x="109" y="35"/>
                    </a:lnTo>
                    <a:lnTo>
                      <a:pt x="129" y="17"/>
                    </a:lnTo>
                    <a:lnTo>
                      <a:pt x="152" y="7"/>
                    </a:lnTo>
                    <a:lnTo>
                      <a:pt x="176" y="1"/>
                    </a:lnTo>
                    <a:lnTo>
                      <a:pt x="202" y="0"/>
                    </a:lnTo>
                    <a:close/>
                  </a:path>
                </a:pathLst>
              </a:custGeom>
              <a:solidFill>
                <a:srgbClr val="C00000"/>
              </a:solid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grpSp>
        <p:grpSp>
          <p:nvGrpSpPr>
            <p:cNvPr id="846" name="Group 845">
              <a:extLst>
                <a:ext uri="{FF2B5EF4-FFF2-40B4-BE49-F238E27FC236}">
                  <a16:creationId xmlns:a16="http://schemas.microsoft.com/office/drawing/2014/main" id="{BB4F8A6C-58BB-2840-9522-AACA2B298606}"/>
                </a:ext>
              </a:extLst>
            </p:cNvPr>
            <p:cNvGrpSpPr/>
            <p:nvPr/>
          </p:nvGrpSpPr>
          <p:grpSpPr>
            <a:xfrm>
              <a:off x="7823857" y="2238428"/>
              <a:ext cx="230194" cy="156985"/>
              <a:chOff x="5024807" y="2548738"/>
              <a:chExt cx="593725" cy="517525"/>
            </a:xfrm>
          </p:grpSpPr>
          <p:sp>
            <p:nvSpPr>
              <p:cNvPr id="847" name="Freeform 36">
                <a:extLst>
                  <a:ext uri="{FF2B5EF4-FFF2-40B4-BE49-F238E27FC236}">
                    <a16:creationId xmlns:a16="http://schemas.microsoft.com/office/drawing/2014/main" id="{4775DDC1-675D-2942-9D34-60A5FD3D5AF9}"/>
                  </a:ext>
                </a:extLst>
              </p:cNvPr>
              <p:cNvSpPr>
                <a:spLocks/>
              </p:cNvSpPr>
              <p:nvPr/>
            </p:nvSpPr>
            <p:spPr bwMode="auto">
              <a:xfrm>
                <a:off x="5024807" y="2548738"/>
                <a:ext cx="593725" cy="515938"/>
              </a:xfrm>
              <a:custGeom>
                <a:avLst/>
                <a:gdLst>
                  <a:gd name="T0" fmla="*/ 228 w 747"/>
                  <a:gd name="T1" fmla="*/ 1 h 650"/>
                  <a:gd name="T2" fmla="*/ 284 w 747"/>
                  <a:gd name="T3" fmla="*/ 8 h 650"/>
                  <a:gd name="T4" fmla="*/ 343 w 747"/>
                  <a:gd name="T5" fmla="*/ 16 h 650"/>
                  <a:gd name="T6" fmla="*/ 407 w 747"/>
                  <a:gd name="T7" fmla="*/ 16 h 650"/>
                  <a:gd name="T8" fmla="*/ 467 w 747"/>
                  <a:gd name="T9" fmla="*/ 10 h 650"/>
                  <a:gd name="T10" fmla="*/ 526 w 747"/>
                  <a:gd name="T11" fmla="*/ 2 h 650"/>
                  <a:gd name="T12" fmla="*/ 579 w 747"/>
                  <a:gd name="T13" fmla="*/ 5 h 650"/>
                  <a:gd name="T14" fmla="*/ 626 w 747"/>
                  <a:gd name="T15" fmla="*/ 25 h 650"/>
                  <a:gd name="T16" fmla="*/ 676 w 747"/>
                  <a:gd name="T17" fmla="*/ 78 h 650"/>
                  <a:gd name="T18" fmla="*/ 720 w 747"/>
                  <a:gd name="T19" fmla="*/ 158 h 650"/>
                  <a:gd name="T20" fmla="*/ 745 w 747"/>
                  <a:gd name="T21" fmla="*/ 250 h 650"/>
                  <a:gd name="T22" fmla="*/ 745 w 747"/>
                  <a:gd name="T23" fmla="*/ 348 h 650"/>
                  <a:gd name="T24" fmla="*/ 720 w 747"/>
                  <a:gd name="T25" fmla="*/ 440 h 650"/>
                  <a:gd name="T26" fmla="*/ 675 w 747"/>
                  <a:gd name="T27" fmla="*/ 521 h 650"/>
                  <a:gd name="T28" fmla="*/ 610 w 747"/>
                  <a:gd name="T29" fmla="*/ 588 h 650"/>
                  <a:gd name="T30" fmla="*/ 532 w 747"/>
                  <a:gd name="T31" fmla="*/ 638 h 650"/>
                  <a:gd name="T32" fmla="*/ 493 w 747"/>
                  <a:gd name="T33" fmla="*/ 646 h 650"/>
                  <a:gd name="T34" fmla="*/ 453 w 747"/>
                  <a:gd name="T35" fmla="*/ 638 h 650"/>
                  <a:gd name="T36" fmla="*/ 410 w 747"/>
                  <a:gd name="T37" fmla="*/ 629 h 650"/>
                  <a:gd name="T38" fmla="*/ 366 w 747"/>
                  <a:gd name="T39" fmla="*/ 629 h 650"/>
                  <a:gd name="T40" fmla="*/ 319 w 747"/>
                  <a:gd name="T41" fmla="*/ 641 h 650"/>
                  <a:gd name="T42" fmla="*/ 275 w 747"/>
                  <a:gd name="T43" fmla="*/ 650 h 650"/>
                  <a:gd name="T44" fmla="*/ 234 w 747"/>
                  <a:gd name="T45" fmla="*/ 646 h 650"/>
                  <a:gd name="T46" fmla="*/ 150 w 747"/>
                  <a:gd name="T47" fmla="*/ 598 h 650"/>
                  <a:gd name="T48" fmla="*/ 80 w 747"/>
                  <a:gd name="T49" fmla="*/ 530 h 650"/>
                  <a:gd name="T50" fmla="*/ 31 w 747"/>
                  <a:gd name="T51" fmla="*/ 447 h 650"/>
                  <a:gd name="T52" fmla="*/ 4 w 747"/>
                  <a:gd name="T53" fmla="*/ 350 h 650"/>
                  <a:gd name="T54" fmla="*/ 4 w 747"/>
                  <a:gd name="T55" fmla="*/ 248 h 650"/>
                  <a:gd name="T56" fmla="*/ 29 w 747"/>
                  <a:gd name="T57" fmla="*/ 153 h 650"/>
                  <a:gd name="T58" fmla="*/ 77 w 747"/>
                  <a:gd name="T59" fmla="*/ 71 h 650"/>
                  <a:gd name="T60" fmla="*/ 129 w 747"/>
                  <a:gd name="T61" fmla="*/ 17 h 650"/>
                  <a:gd name="T62" fmla="*/ 176 w 747"/>
                  <a:gd name="T63" fmla="*/ 1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47" h="650">
                    <a:moveTo>
                      <a:pt x="202" y="0"/>
                    </a:moveTo>
                    <a:lnTo>
                      <a:pt x="228" y="1"/>
                    </a:lnTo>
                    <a:lnTo>
                      <a:pt x="255" y="3"/>
                    </a:lnTo>
                    <a:lnTo>
                      <a:pt x="284" y="8"/>
                    </a:lnTo>
                    <a:lnTo>
                      <a:pt x="313" y="12"/>
                    </a:lnTo>
                    <a:lnTo>
                      <a:pt x="343" y="16"/>
                    </a:lnTo>
                    <a:lnTo>
                      <a:pt x="374" y="17"/>
                    </a:lnTo>
                    <a:lnTo>
                      <a:pt x="407" y="16"/>
                    </a:lnTo>
                    <a:lnTo>
                      <a:pt x="437" y="14"/>
                    </a:lnTo>
                    <a:lnTo>
                      <a:pt x="467" y="10"/>
                    </a:lnTo>
                    <a:lnTo>
                      <a:pt x="498" y="6"/>
                    </a:lnTo>
                    <a:lnTo>
                      <a:pt x="526" y="2"/>
                    </a:lnTo>
                    <a:lnTo>
                      <a:pt x="552" y="2"/>
                    </a:lnTo>
                    <a:lnTo>
                      <a:pt x="579" y="5"/>
                    </a:lnTo>
                    <a:lnTo>
                      <a:pt x="603" y="12"/>
                    </a:lnTo>
                    <a:lnTo>
                      <a:pt x="626" y="25"/>
                    </a:lnTo>
                    <a:lnTo>
                      <a:pt x="647" y="43"/>
                    </a:lnTo>
                    <a:lnTo>
                      <a:pt x="676" y="78"/>
                    </a:lnTo>
                    <a:lnTo>
                      <a:pt x="700" y="118"/>
                    </a:lnTo>
                    <a:lnTo>
                      <a:pt x="720" y="158"/>
                    </a:lnTo>
                    <a:lnTo>
                      <a:pt x="736" y="203"/>
                    </a:lnTo>
                    <a:lnTo>
                      <a:pt x="745" y="250"/>
                    </a:lnTo>
                    <a:lnTo>
                      <a:pt x="747" y="298"/>
                    </a:lnTo>
                    <a:lnTo>
                      <a:pt x="745" y="348"/>
                    </a:lnTo>
                    <a:lnTo>
                      <a:pt x="734" y="395"/>
                    </a:lnTo>
                    <a:lnTo>
                      <a:pt x="720" y="440"/>
                    </a:lnTo>
                    <a:lnTo>
                      <a:pt x="699" y="482"/>
                    </a:lnTo>
                    <a:lnTo>
                      <a:pt x="675" y="521"/>
                    </a:lnTo>
                    <a:lnTo>
                      <a:pt x="645" y="557"/>
                    </a:lnTo>
                    <a:lnTo>
                      <a:pt x="610" y="588"/>
                    </a:lnTo>
                    <a:lnTo>
                      <a:pt x="574" y="615"/>
                    </a:lnTo>
                    <a:lnTo>
                      <a:pt x="532" y="638"/>
                    </a:lnTo>
                    <a:lnTo>
                      <a:pt x="513" y="645"/>
                    </a:lnTo>
                    <a:lnTo>
                      <a:pt x="493" y="646"/>
                    </a:lnTo>
                    <a:lnTo>
                      <a:pt x="472" y="643"/>
                    </a:lnTo>
                    <a:lnTo>
                      <a:pt x="453" y="638"/>
                    </a:lnTo>
                    <a:lnTo>
                      <a:pt x="432" y="633"/>
                    </a:lnTo>
                    <a:lnTo>
                      <a:pt x="410" y="629"/>
                    </a:lnTo>
                    <a:lnTo>
                      <a:pt x="388" y="628"/>
                    </a:lnTo>
                    <a:lnTo>
                      <a:pt x="366" y="629"/>
                    </a:lnTo>
                    <a:lnTo>
                      <a:pt x="343" y="634"/>
                    </a:lnTo>
                    <a:lnTo>
                      <a:pt x="319" y="641"/>
                    </a:lnTo>
                    <a:lnTo>
                      <a:pt x="296" y="646"/>
                    </a:lnTo>
                    <a:lnTo>
                      <a:pt x="275" y="650"/>
                    </a:lnTo>
                    <a:lnTo>
                      <a:pt x="253" y="650"/>
                    </a:lnTo>
                    <a:lnTo>
                      <a:pt x="234" y="646"/>
                    </a:lnTo>
                    <a:lnTo>
                      <a:pt x="190" y="624"/>
                    </a:lnTo>
                    <a:lnTo>
                      <a:pt x="150" y="598"/>
                    </a:lnTo>
                    <a:lnTo>
                      <a:pt x="113" y="566"/>
                    </a:lnTo>
                    <a:lnTo>
                      <a:pt x="80" y="530"/>
                    </a:lnTo>
                    <a:lnTo>
                      <a:pt x="52" y="490"/>
                    </a:lnTo>
                    <a:lnTo>
                      <a:pt x="31" y="447"/>
                    </a:lnTo>
                    <a:lnTo>
                      <a:pt x="14" y="400"/>
                    </a:lnTo>
                    <a:lnTo>
                      <a:pt x="4" y="350"/>
                    </a:lnTo>
                    <a:lnTo>
                      <a:pt x="0" y="298"/>
                    </a:lnTo>
                    <a:lnTo>
                      <a:pt x="4" y="248"/>
                    </a:lnTo>
                    <a:lnTo>
                      <a:pt x="14" y="199"/>
                    </a:lnTo>
                    <a:lnTo>
                      <a:pt x="29" y="153"/>
                    </a:lnTo>
                    <a:lnTo>
                      <a:pt x="51" y="110"/>
                    </a:lnTo>
                    <a:lnTo>
                      <a:pt x="77" y="71"/>
                    </a:lnTo>
                    <a:lnTo>
                      <a:pt x="109" y="35"/>
                    </a:lnTo>
                    <a:lnTo>
                      <a:pt x="129" y="17"/>
                    </a:lnTo>
                    <a:lnTo>
                      <a:pt x="152" y="7"/>
                    </a:lnTo>
                    <a:lnTo>
                      <a:pt x="176" y="1"/>
                    </a:lnTo>
                    <a:lnTo>
                      <a:pt x="202" y="0"/>
                    </a:lnTo>
                    <a:close/>
                  </a:path>
                </a:pathLst>
              </a:custGeom>
              <a:solidFill>
                <a:srgbClr val="FF0000"/>
              </a:solid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sp>
            <p:nvSpPr>
              <p:cNvPr id="848" name="Freeform 37">
                <a:extLst>
                  <a:ext uri="{FF2B5EF4-FFF2-40B4-BE49-F238E27FC236}">
                    <a16:creationId xmlns:a16="http://schemas.microsoft.com/office/drawing/2014/main" id="{0A31E73F-5D91-4E49-9180-2641FCDA3623}"/>
                  </a:ext>
                </a:extLst>
              </p:cNvPr>
              <p:cNvSpPr>
                <a:spLocks/>
              </p:cNvSpPr>
              <p:nvPr/>
            </p:nvSpPr>
            <p:spPr bwMode="auto">
              <a:xfrm>
                <a:off x="5024807" y="2548738"/>
                <a:ext cx="296863" cy="517525"/>
              </a:xfrm>
              <a:custGeom>
                <a:avLst/>
                <a:gdLst>
                  <a:gd name="T0" fmla="*/ 202 w 374"/>
                  <a:gd name="T1" fmla="*/ 0 h 651"/>
                  <a:gd name="T2" fmla="*/ 228 w 374"/>
                  <a:gd name="T3" fmla="*/ 1 h 651"/>
                  <a:gd name="T4" fmla="*/ 255 w 374"/>
                  <a:gd name="T5" fmla="*/ 3 h 651"/>
                  <a:gd name="T6" fmla="*/ 284 w 374"/>
                  <a:gd name="T7" fmla="*/ 8 h 651"/>
                  <a:gd name="T8" fmla="*/ 313 w 374"/>
                  <a:gd name="T9" fmla="*/ 12 h 651"/>
                  <a:gd name="T10" fmla="*/ 343 w 374"/>
                  <a:gd name="T11" fmla="*/ 16 h 651"/>
                  <a:gd name="T12" fmla="*/ 374 w 374"/>
                  <a:gd name="T13" fmla="*/ 17 h 651"/>
                  <a:gd name="T14" fmla="*/ 374 w 374"/>
                  <a:gd name="T15" fmla="*/ 628 h 651"/>
                  <a:gd name="T16" fmla="*/ 350 w 374"/>
                  <a:gd name="T17" fmla="*/ 632 h 651"/>
                  <a:gd name="T18" fmla="*/ 326 w 374"/>
                  <a:gd name="T19" fmla="*/ 638 h 651"/>
                  <a:gd name="T20" fmla="*/ 302 w 374"/>
                  <a:gd name="T21" fmla="*/ 645 h 651"/>
                  <a:gd name="T22" fmla="*/ 277 w 374"/>
                  <a:gd name="T23" fmla="*/ 650 h 651"/>
                  <a:gd name="T24" fmla="*/ 255 w 374"/>
                  <a:gd name="T25" fmla="*/ 651 h 651"/>
                  <a:gd name="T26" fmla="*/ 234 w 374"/>
                  <a:gd name="T27" fmla="*/ 646 h 651"/>
                  <a:gd name="T28" fmla="*/ 190 w 374"/>
                  <a:gd name="T29" fmla="*/ 624 h 651"/>
                  <a:gd name="T30" fmla="*/ 150 w 374"/>
                  <a:gd name="T31" fmla="*/ 598 h 651"/>
                  <a:gd name="T32" fmla="*/ 113 w 374"/>
                  <a:gd name="T33" fmla="*/ 566 h 651"/>
                  <a:gd name="T34" fmla="*/ 80 w 374"/>
                  <a:gd name="T35" fmla="*/ 530 h 651"/>
                  <a:gd name="T36" fmla="*/ 52 w 374"/>
                  <a:gd name="T37" fmla="*/ 490 h 651"/>
                  <a:gd name="T38" fmla="*/ 31 w 374"/>
                  <a:gd name="T39" fmla="*/ 447 h 651"/>
                  <a:gd name="T40" fmla="*/ 14 w 374"/>
                  <a:gd name="T41" fmla="*/ 400 h 651"/>
                  <a:gd name="T42" fmla="*/ 4 w 374"/>
                  <a:gd name="T43" fmla="*/ 350 h 651"/>
                  <a:gd name="T44" fmla="*/ 0 w 374"/>
                  <a:gd name="T45" fmla="*/ 298 h 651"/>
                  <a:gd name="T46" fmla="*/ 4 w 374"/>
                  <a:gd name="T47" fmla="*/ 248 h 651"/>
                  <a:gd name="T48" fmla="*/ 14 w 374"/>
                  <a:gd name="T49" fmla="*/ 199 h 651"/>
                  <a:gd name="T50" fmla="*/ 29 w 374"/>
                  <a:gd name="T51" fmla="*/ 153 h 651"/>
                  <a:gd name="T52" fmla="*/ 51 w 374"/>
                  <a:gd name="T53" fmla="*/ 110 h 651"/>
                  <a:gd name="T54" fmla="*/ 77 w 374"/>
                  <a:gd name="T55" fmla="*/ 71 h 651"/>
                  <a:gd name="T56" fmla="*/ 109 w 374"/>
                  <a:gd name="T57" fmla="*/ 35 h 651"/>
                  <a:gd name="T58" fmla="*/ 129 w 374"/>
                  <a:gd name="T59" fmla="*/ 17 h 651"/>
                  <a:gd name="T60" fmla="*/ 152 w 374"/>
                  <a:gd name="T61" fmla="*/ 7 h 651"/>
                  <a:gd name="T62" fmla="*/ 176 w 374"/>
                  <a:gd name="T63" fmla="*/ 1 h 651"/>
                  <a:gd name="T64" fmla="*/ 202 w 374"/>
                  <a:gd name="T65" fmla="*/ 0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74" h="651">
                    <a:moveTo>
                      <a:pt x="202" y="0"/>
                    </a:moveTo>
                    <a:lnTo>
                      <a:pt x="228" y="1"/>
                    </a:lnTo>
                    <a:lnTo>
                      <a:pt x="255" y="3"/>
                    </a:lnTo>
                    <a:lnTo>
                      <a:pt x="284" y="8"/>
                    </a:lnTo>
                    <a:lnTo>
                      <a:pt x="313" y="12"/>
                    </a:lnTo>
                    <a:lnTo>
                      <a:pt x="343" y="16"/>
                    </a:lnTo>
                    <a:lnTo>
                      <a:pt x="374" y="17"/>
                    </a:lnTo>
                    <a:lnTo>
                      <a:pt x="374" y="628"/>
                    </a:lnTo>
                    <a:lnTo>
                      <a:pt x="350" y="632"/>
                    </a:lnTo>
                    <a:lnTo>
                      <a:pt x="326" y="638"/>
                    </a:lnTo>
                    <a:lnTo>
                      <a:pt x="302" y="645"/>
                    </a:lnTo>
                    <a:lnTo>
                      <a:pt x="277" y="650"/>
                    </a:lnTo>
                    <a:lnTo>
                      <a:pt x="255" y="651"/>
                    </a:lnTo>
                    <a:lnTo>
                      <a:pt x="234" y="646"/>
                    </a:lnTo>
                    <a:lnTo>
                      <a:pt x="190" y="624"/>
                    </a:lnTo>
                    <a:lnTo>
                      <a:pt x="150" y="598"/>
                    </a:lnTo>
                    <a:lnTo>
                      <a:pt x="113" y="566"/>
                    </a:lnTo>
                    <a:lnTo>
                      <a:pt x="80" y="530"/>
                    </a:lnTo>
                    <a:lnTo>
                      <a:pt x="52" y="490"/>
                    </a:lnTo>
                    <a:lnTo>
                      <a:pt x="31" y="447"/>
                    </a:lnTo>
                    <a:lnTo>
                      <a:pt x="14" y="400"/>
                    </a:lnTo>
                    <a:lnTo>
                      <a:pt x="4" y="350"/>
                    </a:lnTo>
                    <a:lnTo>
                      <a:pt x="0" y="298"/>
                    </a:lnTo>
                    <a:lnTo>
                      <a:pt x="4" y="248"/>
                    </a:lnTo>
                    <a:lnTo>
                      <a:pt x="14" y="199"/>
                    </a:lnTo>
                    <a:lnTo>
                      <a:pt x="29" y="153"/>
                    </a:lnTo>
                    <a:lnTo>
                      <a:pt x="51" y="110"/>
                    </a:lnTo>
                    <a:lnTo>
                      <a:pt x="77" y="71"/>
                    </a:lnTo>
                    <a:lnTo>
                      <a:pt x="109" y="35"/>
                    </a:lnTo>
                    <a:lnTo>
                      <a:pt x="129" y="17"/>
                    </a:lnTo>
                    <a:lnTo>
                      <a:pt x="152" y="7"/>
                    </a:lnTo>
                    <a:lnTo>
                      <a:pt x="176" y="1"/>
                    </a:lnTo>
                    <a:lnTo>
                      <a:pt x="202" y="0"/>
                    </a:lnTo>
                    <a:close/>
                  </a:path>
                </a:pathLst>
              </a:custGeom>
              <a:solidFill>
                <a:srgbClr val="C00000"/>
              </a:solid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latin typeface="Calibri"/>
                  <a:ea typeface="+mn-ea"/>
                  <a:cs typeface="+mn-cs"/>
                </a:endParaRPr>
              </a:p>
            </p:txBody>
          </p:sp>
        </p:grpSp>
      </p:grpSp>
      <p:sp>
        <p:nvSpPr>
          <p:cNvPr id="832" name="Rectangle 831">
            <a:extLst>
              <a:ext uri="{FF2B5EF4-FFF2-40B4-BE49-F238E27FC236}">
                <a16:creationId xmlns:a16="http://schemas.microsoft.com/office/drawing/2014/main" id="{F9FBA5AF-328A-0F4A-9288-A4D8899F5C30}"/>
              </a:ext>
            </a:extLst>
          </p:cNvPr>
          <p:cNvSpPr/>
          <p:nvPr/>
        </p:nvSpPr>
        <p:spPr>
          <a:xfrm>
            <a:off x="9498497" y="6141177"/>
            <a:ext cx="2693503" cy="675631"/>
          </a:xfrm>
          <a:prstGeom prst="rect">
            <a:avLst/>
          </a:prstGeom>
          <a:solidFill>
            <a:sysClr val="window" lastClr="FFFFFF">
              <a:lumMod val="50000"/>
            </a:sysClr>
          </a:solidFill>
          <a:ln w="25400" cap="flat" cmpd="sng" algn="ctr">
            <a:noFill/>
            <a:prstDash val="solid"/>
          </a:ln>
          <a:effectLst/>
        </p:spPr>
        <p:txBody>
          <a:bodyPr rtlCol="0" anchor="ctr"/>
          <a:lstStyle/>
          <a:p>
            <a:pPr marL="0" marR="0" lvl="0" indent="0" algn="ctr" defTabSz="91424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Calibri"/>
              <a:ea typeface="+mn-ea"/>
              <a:cs typeface="+mn-cs"/>
            </a:endParaRPr>
          </a:p>
        </p:txBody>
      </p:sp>
      <p:grpSp>
        <p:nvGrpSpPr>
          <p:cNvPr id="833" name="Group 832">
            <a:extLst>
              <a:ext uri="{FF2B5EF4-FFF2-40B4-BE49-F238E27FC236}">
                <a16:creationId xmlns:a16="http://schemas.microsoft.com/office/drawing/2014/main" id="{CB6143F0-AE16-4741-9AE2-11B82BB5D1F0}"/>
              </a:ext>
            </a:extLst>
          </p:cNvPr>
          <p:cNvGrpSpPr/>
          <p:nvPr/>
        </p:nvGrpSpPr>
        <p:grpSpPr>
          <a:xfrm>
            <a:off x="9847384" y="2297999"/>
            <a:ext cx="2057399" cy="1546915"/>
            <a:chOff x="7006500" y="295236"/>
            <a:chExt cx="1914098" cy="1546915"/>
          </a:xfrm>
        </p:grpSpPr>
        <p:sp>
          <p:nvSpPr>
            <p:cNvPr id="834" name="Rounded Rectangle 833">
              <a:extLst>
                <a:ext uri="{FF2B5EF4-FFF2-40B4-BE49-F238E27FC236}">
                  <a16:creationId xmlns:a16="http://schemas.microsoft.com/office/drawing/2014/main" id="{E6FEF78A-7AFA-AD4E-8B2E-BA16320F60DC}"/>
                </a:ext>
              </a:extLst>
            </p:cNvPr>
            <p:cNvSpPr/>
            <p:nvPr/>
          </p:nvSpPr>
          <p:spPr>
            <a:xfrm>
              <a:off x="7296809" y="295236"/>
              <a:ext cx="514350" cy="593677"/>
            </a:xfrm>
            <a:prstGeom prst="roundRect">
              <a:avLst/>
            </a:prstGeom>
            <a:solidFill>
              <a:srgbClr val="007FA2">
                <a:lumMod val="50000"/>
              </a:srgbClr>
            </a:solidFill>
            <a:ln w="25400" cap="flat" cmpd="sng" algn="ctr">
              <a:noFill/>
              <a:prstDash val="solid"/>
            </a:ln>
            <a:effectLst/>
          </p:spPr>
          <p:txBody>
            <a:bodyPr rtlCol="0" anchor="ctr"/>
            <a:lstStyle/>
            <a:p>
              <a:pPr marL="0" marR="0" lvl="0" indent="0" algn="ctr" defTabSz="914240" rtl="0" eaLnBrk="1" fontAlgn="auto" latinLnBrk="0" hangingPunct="1">
                <a:lnSpc>
                  <a:spcPct val="100000"/>
                </a:lnSpc>
                <a:spcBef>
                  <a:spcPts val="0"/>
                </a:spcBef>
                <a:spcAft>
                  <a:spcPts val="0"/>
                </a:spcAft>
                <a:buClrTx/>
                <a:buSzTx/>
                <a:buFontTx/>
                <a:buNone/>
                <a:tabLst/>
                <a:defRPr/>
              </a:pPr>
              <a:r>
                <a:rPr kumimoji="0" lang="en-IN" sz="1800" b="1"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05</a:t>
              </a:r>
            </a:p>
          </p:txBody>
        </p:sp>
        <p:grpSp>
          <p:nvGrpSpPr>
            <p:cNvPr id="835" name="Group 834">
              <a:extLst>
                <a:ext uri="{FF2B5EF4-FFF2-40B4-BE49-F238E27FC236}">
                  <a16:creationId xmlns:a16="http://schemas.microsoft.com/office/drawing/2014/main" id="{457A0761-9808-9040-A356-01873C5E5D0C}"/>
                </a:ext>
              </a:extLst>
            </p:cNvPr>
            <p:cNvGrpSpPr/>
            <p:nvPr/>
          </p:nvGrpSpPr>
          <p:grpSpPr>
            <a:xfrm>
              <a:off x="7006500" y="937729"/>
              <a:ext cx="1914098" cy="904422"/>
              <a:chOff x="264595" y="4681584"/>
              <a:chExt cx="2552129" cy="1205893"/>
            </a:xfrm>
          </p:grpSpPr>
          <p:sp>
            <p:nvSpPr>
              <p:cNvPr id="836" name="TextBox 835">
                <a:extLst>
                  <a:ext uri="{FF2B5EF4-FFF2-40B4-BE49-F238E27FC236}">
                    <a16:creationId xmlns:a16="http://schemas.microsoft.com/office/drawing/2014/main" id="{6A8EAF1D-718C-8145-BEBD-8CD93F7799E0}"/>
                  </a:ext>
                </a:extLst>
              </p:cNvPr>
              <p:cNvSpPr txBox="1"/>
              <p:nvPr/>
            </p:nvSpPr>
            <p:spPr>
              <a:xfrm>
                <a:off x="264595" y="5025704"/>
                <a:ext cx="2552129" cy="861773"/>
              </a:xfrm>
              <a:prstGeom prst="rect">
                <a:avLst/>
              </a:prstGeom>
              <a:noFill/>
            </p:spPr>
            <p:txBody>
              <a:bodyPr wrap="square" rtlCol="0">
                <a:spAutoFit/>
              </a:bodyPr>
              <a:lstStyle/>
              <a:p>
                <a:pPr marL="171450" marR="0" lvl="0" indent="-171450" algn="l" defTabSz="91424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a:ln>
                      <a:noFill/>
                    </a:ln>
                    <a:solidFill>
                      <a:prstClr val="black">
                        <a:lumMod val="75000"/>
                        <a:lumOff val="25000"/>
                      </a:prstClr>
                    </a:solidFill>
                    <a:effectLst/>
                    <a:uLnTx/>
                    <a:uFillTx/>
                    <a:latin typeface="Arial" pitchFamily="34" charset="0"/>
                    <a:ea typeface="+mn-ea"/>
                    <a:cs typeface="Arial" pitchFamily="34" charset="0"/>
                  </a:rPr>
                  <a:t>VC funding</a:t>
                </a:r>
              </a:p>
              <a:p>
                <a:pPr marL="171450" marR="0" lvl="0" indent="-171450" algn="l" defTabSz="91424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a:ln>
                      <a:noFill/>
                    </a:ln>
                    <a:solidFill>
                      <a:prstClr val="black">
                        <a:lumMod val="75000"/>
                        <a:lumOff val="25000"/>
                      </a:prstClr>
                    </a:solidFill>
                    <a:effectLst/>
                    <a:uLnTx/>
                    <a:uFillTx/>
                    <a:latin typeface="Arial" pitchFamily="34" charset="0"/>
                    <a:ea typeface="+mn-ea"/>
                    <a:cs typeface="Arial" pitchFamily="34" charset="0"/>
                  </a:rPr>
                  <a:t>Partnerships</a:t>
                </a:r>
              </a:p>
              <a:p>
                <a:pPr marL="171450" marR="0" lvl="0" indent="-171450" algn="l" defTabSz="91424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a:ln>
                      <a:noFill/>
                    </a:ln>
                    <a:solidFill>
                      <a:prstClr val="black">
                        <a:lumMod val="75000"/>
                        <a:lumOff val="25000"/>
                      </a:prstClr>
                    </a:solidFill>
                    <a:effectLst/>
                    <a:uLnTx/>
                    <a:uFillTx/>
                    <a:latin typeface="Arial" pitchFamily="34" charset="0"/>
                    <a:ea typeface="+mn-ea"/>
                    <a:cs typeface="Arial" pitchFamily="34" charset="0"/>
                  </a:rPr>
                  <a:t>IPO</a:t>
                </a:r>
                <a:endParaRPr kumimoji="0" lang="en-US" sz="1200" b="0" i="0" u="none" strike="noStrike" kern="0" cap="none" spc="0" normalizeH="0" baseline="0" noProof="0">
                  <a:ln>
                    <a:noFill/>
                  </a:ln>
                  <a:solidFill>
                    <a:prstClr val="black">
                      <a:lumMod val="75000"/>
                      <a:lumOff val="25000"/>
                    </a:prstClr>
                  </a:solidFill>
                  <a:effectLst/>
                  <a:uLnTx/>
                  <a:uFillTx/>
                  <a:latin typeface="Calibri"/>
                  <a:ea typeface="+mn-ea"/>
                  <a:cs typeface="+mn-cs"/>
                </a:endParaRPr>
              </a:p>
            </p:txBody>
          </p:sp>
          <p:sp>
            <p:nvSpPr>
              <p:cNvPr id="837" name="TextBox 836">
                <a:extLst>
                  <a:ext uri="{FF2B5EF4-FFF2-40B4-BE49-F238E27FC236}">
                    <a16:creationId xmlns:a16="http://schemas.microsoft.com/office/drawing/2014/main" id="{43F41E40-F665-294C-B313-F5D59BBDC750}"/>
                  </a:ext>
                </a:extLst>
              </p:cNvPr>
              <p:cNvSpPr txBox="1"/>
              <p:nvPr/>
            </p:nvSpPr>
            <p:spPr>
              <a:xfrm>
                <a:off x="420846" y="4681584"/>
                <a:ext cx="2280436" cy="451404"/>
              </a:xfrm>
              <a:prstGeom prst="rect">
                <a:avLst/>
              </a:prstGeom>
              <a:noFill/>
            </p:spPr>
            <p:txBody>
              <a:bodyPr wrap="square" rtlCol="0">
                <a:spAutoFit/>
              </a:bodyPr>
              <a:lstStyle/>
              <a:p>
                <a:pPr marL="0" marR="0" lvl="0" indent="0" algn="l" defTabSz="914240" rtl="0" eaLnBrk="1" fontAlgn="auto" latinLnBrk="0" hangingPunct="1">
                  <a:lnSpc>
                    <a:spcPct val="100000"/>
                  </a:lnSpc>
                  <a:spcBef>
                    <a:spcPts val="0"/>
                  </a:spcBef>
                  <a:spcAft>
                    <a:spcPts val="0"/>
                  </a:spcAft>
                  <a:buClrTx/>
                  <a:buSzTx/>
                  <a:buFontTx/>
                  <a:buNone/>
                  <a:tabLst/>
                  <a:defRPr/>
                </a:pPr>
                <a:r>
                  <a:rPr kumimoji="0" lang="en-IN" sz="1600" b="1" i="0" u="none" strike="noStrike" kern="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Graduate</a:t>
                </a:r>
              </a:p>
            </p:txBody>
          </p:sp>
        </p:grpSp>
      </p:grpSp>
      <p:pic>
        <p:nvPicPr>
          <p:cNvPr id="4" name="Picture 3" descr="Logo&#10;&#10;Description automatically generated with medium confidence">
            <a:extLst>
              <a:ext uri="{FF2B5EF4-FFF2-40B4-BE49-F238E27FC236}">
                <a16:creationId xmlns:a16="http://schemas.microsoft.com/office/drawing/2014/main" id="{A4B1DB63-CE8F-07D3-835A-54492585F76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637638" y="324188"/>
            <a:ext cx="2946400" cy="1100667"/>
          </a:xfrm>
          <a:prstGeom prst="rect">
            <a:avLst/>
          </a:prstGeom>
        </p:spPr>
      </p:pic>
    </p:spTree>
    <p:extLst>
      <p:ext uri="{BB962C8B-B14F-4D97-AF65-F5344CB8AC3E}">
        <p14:creationId xmlns:p14="http://schemas.microsoft.com/office/powerpoint/2010/main" val="34660060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Freeform 8">
            <a:extLst>
              <a:ext uri="{FF2B5EF4-FFF2-40B4-BE49-F238E27FC236}">
                <a16:creationId xmlns:a16="http://schemas.microsoft.com/office/drawing/2014/main" id="{711E1F73-442E-899B-3CCC-174878BCAA4D}"/>
              </a:ext>
            </a:extLst>
          </p:cNvPr>
          <p:cNvSpPr>
            <a:spLocks/>
          </p:cNvSpPr>
          <p:nvPr/>
        </p:nvSpPr>
        <p:spPr bwMode="auto">
          <a:xfrm>
            <a:off x="3208992" y="5004248"/>
            <a:ext cx="2303373" cy="1266825"/>
          </a:xfrm>
          <a:custGeom>
            <a:avLst/>
            <a:gdLst/>
            <a:ahLst/>
            <a:cxnLst>
              <a:cxn ang="0">
                <a:pos x="1363" y="0"/>
              </a:cxn>
              <a:cxn ang="0">
                <a:pos x="2008" y="0"/>
              </a:cxn>
              <a:cxn ang="0">
                <a:pos x="2008" y="32"/>
              </a:cxn>
              <a:cxn ang="0">
                <a:pos x="1363" y="32"/>
              </a:cxn>
              <a:cxn ang="0">
                <a:pos x="1339" y="37"/>
              </a:cxn>
              <a:cxn ang="0">
                <a:pos x="1317" y="48"/>
              </a:cxn>
              <a:cxn ang="0">
                <a:pos x="1299" y="66"/>
              </a:cxn>
              <a:cxn ang="0">
                <a:pos x="1288" y="88"/>
              </a:cxn>
              <a:cxn ang="0">
                <a:pos x="1283" y="113"/>
              </a:cxn>
              <a:cxn ang="0">
                <a:pos x="1283" y="686"/>
              </a:cxn>
              <a:cxn ang="0">
                <a:pos x="1279" y="715"/>
              </a:cxn>
              <a:cxn ang="0">
                <a:pos x="1267" y="743"/>
              </a:cxn>
              <a:cxn ang="0">
                <a:pos x="1250" y="765"/>
              </a:cxn>
              <a:cxn ang="0">
                <a:pos x="1228" y="782"/>
              </a:cxn>
              <a:cxn ang="0">
                <a:pos x="1200" y="794"/>
              </a:cxn>
              <a:cxn ang="0">
                <a:pos x="1171" y="798"/>
              </a:cxn>
              <a:cxn ang="0">
                <a:pos x="0" y="798"/>
              </a:cxn>
              <a:cxn ang="0">
                <a:pos x="0" y="766"/>
              </a:cxn>
              <a:cxn ang="0">
                <a:pos x="1171" y="766"/>
              </a:cxn>
              <a:cxn ang="0">
                <a:pos x="1196" y="762"/>
              </a:cxn>
              <a:cxn ang="0">
                <a:pos x="1218" y="750"/>
              </a:cxn>
              <a:cxn ang="0">
                <a:pos x="1235" y="732"/>
              </a:cxn>
              <a:cxn ang="0">
                <a:pos x="1247" y="711"/>
              </a:cxn>
              <a:cxn ang="0">
                <a:pos x="1251" y="686"/>
              </a:cxn>
              <a:cxn ang="0">
                <a:pos x="1251" y="113"/>
              </a:cxn>
              <a:cxn ang="0">
                <a:pos x="1255" y="84"/>
              </a:cxn>
              <a:cxn ang="0">
                <a:pos x="1267" y="56"/>
              </a:cxn>
              <a:cxn ang="0">
                <a:pos x="1285" y="34"/>
              </a:cxn>
              <a:cxn ang="0">
                <a:pos x="1307" y="16"/>
              </a:cxn>
              <a:cxn ang="0">
                <a:pos x="1334" y="5"/>
              </a:cxn>
              <a:cxn ang="0">
                <a:pos x="1363" y="0"/>
              </a:cxn>
            </a:cxnLst>
            <a:rect l="0" t="0" r="r" b="b"/>
            <a:pathLst>
              <a:path w="2008" h="798">
                <a:moveTo>
                  <a:pt x="1363" y="0"/>
                </a:moveTo>
                <a:lnTo>
                  <a:pt x="2008" y="0"/>
                </a:lnTo>
                <a:lnTo>
                  <a:pt x="2008" y="32"/>
                </a:lnTo>
                <a:lnTo>
                  <a:pt x="1363" y="32"/>
                </a:lnTo>
                <a:lnTo>
                  <a:pt x="1339" y="37"/>
                </a:lnTo>
                <a:lnTo>
                  <a:pt x="1317" y="48"/>
                </a:lnTo>
                <a:lnTo>
                  <a:pt x="1299" y="66"/>
                </a:lnTo>
                <a:lnTo>
                  <a:pt x="1288" y="88"/>
                </a:lnTo>
                <a:lnTo>
                  <a:pt x="1283" y="113"/>
                </a:lnTo>
                <a:lnTo>
                  <a:pt x="1283" y="686"/>
                </a:lnTo>
                <a:lnTo>
                  <a:pt x="1279" y="715"/>
                </a:lnTo>
                <a:lnTo>
                  <a:pt x="1267" y="743"/>
                </a:lnTo>
                <a:lnTo>
                  <a:pt x="1250" y="765"/>
                </a:lnTo>
                <a:lnTo>
                  <a:pt x="1228" y="782"/>
                </a:lnTo>
                <a:lnTo>
                  <a:pt x="1200" y="794"/>
                </a:lnTo>
                <a:lnTo>
                  <a:pt x="1171" y="798"/>
                </a:lnTo>
                <a:lnTo>
                  <a:pt x="0" y="798"/>
                </a:lnTo>
                <a:lnTo>
                  <a:pt x="0" y="766"/>
                </a:lnTo>
                <a:lnTo>
                  <a:pt x="1171" y="766"/>
                </a:lnTo>
                <a:lnTo>
                  <a:pt x="1196" y="762"/>
                </a:lnTo>
                <a:lnTo>
                  <a:pt x="1218" y="750"/>
                </a:lnTo>
                <a:lnTo>
                  <a:pt x="1235" y="732"/>
                </a:lnTo>
                <a:lnTo>
                  <a:pt x="1247" y="711"/>
                </a:lnTo>
                <a:lnTo>
                  <a:pt x="1251" y="686"/>
                </a:lnTo>
                <a:lnTo>
                  <a:pt x="1251" y="113"/>
                </a:lnTo>
                <a:lnTo>
                  <a:pt x="1255" y="84"/>
                </a:lnTo>
                <a:lnTo>
                  <a:pt x="1267" y="56"/>
                </a:lnTo>
                <a:lnTo>
                  <a:pt x="1285" y="34"/>
                </a:lnTo>
                <a:lnTo>
                  <a:pt x="1307" y="16"/>
                </a:lnTo>
                <a:lnTo>
                  <a:pt x="1334" y="5"/>
                </a:lnTo>
                <a:lnTo>
                  <a:pt x="1363" y="0"/>
                </a:lnTo>
                <a:close/>
              </a:path>
            </a:pathLst>
          </a:custGeom>
          <a:solidFill>
            <a:schemeClr val="bg1"/>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reeform 10">
            <a:extLst>
              <a:ext uri="{FF2B5EF4-FFF2-40B4-BE49-F238E27FC236}">
                <a16:creationId xmlns:a16="http://schemas.microsoft.com/office/drawing/2014/main" id="{334E36E8-91D6-3870-6795-180D8D1CF983}"/>
              </a:ext>
            </a:extLst>
          </p:cNvPr>
          <p:cNvSpPr>
            <a:spLocks/>
          </p:cNvSpPr>
          <p:nvPr/>
        </p:nvSpPr>
        <p:spPr bwMode="auto">
          <a:xfrm flipH="1" flipV="1">
            <a:off x="1469447" y="3645193"/>
            <a:ext cx="4624387" cy="427039"/>
          </a:xfrm>
          <a:custGeom>
            <a:avLst/>
            <a:gdLst/>
            <a:ahLst/>
            <a:cxnLst>
              <a:cxn ang="0">
                <a:pos x="1465" y="0"/>
              </a:cxn>
              <a:cxn ang="0">
                <a:pos x="2913" y="0"/>
              </a:cxn>
              <a:cxn ang="0">
                <a:pos x="2913" y="32"/>
              </a:cxn>
              <a:cxn ang="0">
                <a:pos x="1465" y="32"/>
              </a:cxn>
              <a:cxn ang="0">
                <a:pos x="1441" y="37"/>
              </a:cxn>
              <a:cxn ang="0">
                <a:pos x="1419" y="47"/>
              </a:cxn>
              <a:cxn ang="0">
                <a:pos x="1401" y="64"/>
              </a:cxn>
              <a:cxn ang="0">
                <a:pos x="1390" y="86"/>
              </a:cxn>
              <a:cxn ang="0">
                <a:pos x="1385" y="113"/>
              </a:cxn>
              <a:cxn ang="0">
                <a:pos x="1385" y="157"/>
              </a:cxn>
              <a:cxn ang="0">
                <a:pos x="1381" y="187"/>
              </a:cxn>
              <a:cxn ang="0">
                <a:pos x="1371" y="214"/>
              </a:cxn>
              <a:cxn ang="0">
                <a:pos x="1353" y="237"/>
              </a:cxn>
              <a:cxn ang="0">
                <a:pos x="1330" y="254"/>
              </a:cxn>
              <a:cxn ang="0">
                <a:pos x="1304" y="265"/>
              </a:cxn>
              <a:cxn ang="0">
                <a:pos x="1273" y="269"/>
              </a:cxn>
              <a:cxn ang="0">
                <a:pos x="0" y="269"/>
              </a:cxn>
              <a:cxn ang="0">
                <a:pos x="0" y="237"/>
              </a:cxn>
              <a:cxn ang="0">
                <a:pos x="1273" y="237"/>
              </a:cxn>
              <a:cxn ang="0">
                <a:pos x="1299" y="233"/>
              </a:cxn>
              <a:cxn ang="0">
                <a:pos x="1321" y="222"/>
              </a:cxn>
              <a:cxn ang="0">
                <a:pos x="1339" y="205"/>
              </a:cxn>
              <a:cxn ang="0">
                <a:pos x="1349" y="183"/>
              </a:cxn>
              <a:cxn ang="0">
                <a:pos x="1353" y="157"/>
              </a:cxn>
              <a:cxn ang="0">
                <a:pos x="1353" y="113"/>
              </a:cxn>
              <a:cxn ang="0">
                <a:pos x="1358" y="82"/>
              </a:cxn>
              <a:cxn ang="0">
                <a:pos x="1369" y="56"/>
              </a:cxn>
              <a:cxn ang="0">
                <a:pos x="1387" y="32"/>
              </a:cxn>
              <a:cxn ang="0">
                <a:pos x="1409" y="15"/>
              </a:cxn>
              <a:cxn ang="0">
                <a:pos x="1436" y="5"/>
              </a:cxn>
              <a:cxn ang="0">
                <a:pos x="1465" y="0"/>
              </a:cxn>
            </a:cxnLst>
            <a:rect l="0" t="0" r="r" b="b"/>
            <a:pathLst>
              <a:path w="2913" h="269">
                <a:moveTo>
                  <a:pt x="1465" y="0"/>
                </a:moveTo>
                <a:lnTo>
                  <a:pt x="2913" y="0"/>
                </a:lnTo>
                <a:lnTo>
                  <a:pt x="2913" y="32"/>
                </a:lnTo>
                <a:lnTo>
                  <a:pt x="1465" y="32"/>
                </a:lnTo>
                <a:lnTo>
                  <a:pt x="1441" y="37"/>
                </a:lnTo>
                <a:lnTo>
                  <a:pt x="1419" y="47"/>
                </a:lnTo>
                <a:lnTo>
                  <a:pt x="1401" y="64"/>
                </a:lnTo>
                <a:lnTo>
                  <a:pt x="1390" y="86"/>
                </a:lnTo>
                <a:lnTo>
                  <a:pt x="1385" y="113"/>
                </a:lnTo>
                <a:lnTo>
                  <a:pt x="1385" y="157"/>
                </a:lnTo>
                <a:lnTo>
                  <a:pt x="1381" y="187"/>
                </a:lnTo>
                <a:lnTo>
                  <a:pt x="1371" y="214"/>
                </a:lnTo>
                <a:lnTo>
                  <a:pt x="1353" y="237"/>
                </a:lnTo>
                <a:lnTo>
                  <a:pt x="1330" y="254"/>
                </a:lnTo>
                <a:lnTo>
                  <a:pt x="1304" y="265"/>
                </a:lnTo>
                <a:lnTo>
                  <a:pt x="1273" y="269"/>
                </a:lnTo>
                <a:lnTo>
                  <a:pt x="0" y="269"/>
                </a:lnTo>
                <a:lnTo>
                  <a:pt x="0" y="237"/>
                </a:lnTo>
                <a:lnTo>
                  <a:pt x="1273" y="237"/>
                </a:lnTo>
                <a:lnTo>
                  <a:pt x="1299" y="233"/>
                </a:lnTo>
                <a:lnTo>
                  <a:pt x="1321" y="222"/>
                </a:lnTo>
                <a:lnTo>
                  <a:pt x="1339" y="205"/>
                </a:lnTo>
                <a:lnTo>
                  <a:pt x="1349" y="183"/>
                </a:lnTo>
                <a:lnTo>
                  <a:pt x="1353" y="157"/>
                </a:lnTo>
                <a:lnTo>
                  <a:pt x="1353" y="113"/>
                </a:lnTo>
                <a:lnTo>
                  <a:pt x="1358" y="82"/>
                </a:lnTo>
                <a:lnTo>
                  <a:pt x="1369" y="56"/>
                </a:lnTo>
                <a:lnTo>
                  <a:pt x="1387" y="32"/>
                </a:lnTo>
                <a:lnTo>
                  <a:pt x="1409" y="15"/>
                </a:lnTo>
                <a:lnTo>
                  <a:pt x="1436" y="5"/>
                </a:lnTo>
                <a:lnTo>
                  <a:pt x="1465" y="0"/>
                </a:lnTo>
                <a:close/>
              </a:path>
            </a:pathLst>
          </a:custGeom>
          <a:solidFill>
            <a:schemeClr val="bg1"/>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8">
            <a:extLst>
              <a:ext uri="{FF2B5EF4-FFF2-40B4-BE49-F238E27FC236}">
                <a16:creationId xmlns:a16="http://schemas.microsoft.com/office/drawing/2014/main" id="{D6F5DD27-0E14-BDD9-D68D-39DDD0DB5C42}"/>
              </a:ext>
            </a:extLst>
          </p:cNvPr>
          <p:cNvSpPr>
            <a:spLocks/>
          </p:cNvSpPr>
          <p:nvPr/>
        </p:nvSpPr>
        <p:spPr bwMode="auto">
          <a:xfrm rot="10800000" flipH="1">
            <a:off x="1338828" y="2113438"/>
            <a:ext cx="5857505" cy="1061423"/>
          </a:xfrm>
          <a:custGeom>
            <a:avLst/>
            <a:gdLst/>
            <a:ahLst/>
            <a:cxnLst>
              <a:cxn ang="0">
                <a:pos x="1363" y="0"/>
              </a:cxn>
              <a:cxn ang="0">
                <a:pos x="2008" y="0"/>
              </a:cxn>
              <a:cxn ang="0">
                <a:pos x="2008" y="32"/>
              </a:cxn>
              <a:cxn ang="0">
                <a:pos x="1363" y="32"/>
              </a:cxn>
              <a:cxn ang="0">
                <a:pos x="1339" y="37"/>
              </a:cxn>
              <a:cxn ang="0">
                <a:pos x="1317" y="48"/>
              </a:cxn>
              <a:cxn ang="0">
                <a:pos x="1299" y="66"/>
              </a:cxn>
              <a:cxn ang="0">
                <a:pos x="1288" y="88"/>
              </a:cxn>
              <a:cxn ang="0">
                <a:pos x="1283" y="113"/>
              </a:cxn>
              <a:cxn ang="0">
                <a:pos x="1283" y="686"/>
              </a:cxn>
              <a:cxn ang="0">
                <a:pos x="1279" y="715"/>
              </a:cxn>
              <a:cxn ang="0">
                <a:pos x="1267" y="743"/>
              </a:cxn>
              <a:cxn ang="0">
                <a:pos x="1250" y="765"/>
              </a:cxn>
              <a:cxn ang="0">
                <a:pos x="1228" y="782"/>
              </a:cxn>
              <a:cxn ang="0">
                <a:pos x="1200" y="794"/>
              </a:cxn>
              <a:cxn ang="0">
                <a:pos x="1171" y="798"/>
              </a:cxn>
              <a:cxn ang="0">
                <a:pos x="0" y="798"/>
              </a:cxn>
              <a:cxn ang="0">
                <a:pos x="0" y="766"/>
              </a:cxn>
              <a:cxn ang="0">
                <a:pos x="1171" y="766"/>
              </a:cxn>
              <a:cxn ang="0">
                <a:pos x="1196" y="762"/>
              </a:cxn>
              <a:cxn ang="0">
                <a:pos x="1218" y="750"/>
              </a:cxn>
              <a:cxn ang="0">
                <a:pos x="1235" y="732"/>
              </a:cxn>
              <a:cxn ang="0">
                <a:pos x="1247" y="711"/>
              </a:cxn>
              <a:cxn ang="0">
                <a:pos x="1251" y="686"/>
              </a:cxn>
              <a:cxn ang="0">
                <a:pos x="1251" y="113"/>
              </a:cxn>
              <a:cxn ang="0">
                <a:pos x="1255" y="84"/>
              </a:cxn>
              <a:cxn ang="0">
                <a:pos x="1267" y="56"/>
              </a:cxn>
              <a:cxn ang="0">
                <a:pos x="1285" y="34"/>
              </a:cxn>
              <a:cxn ang="0">
                <a:pos x="1307" y="16"/>
              </a:cxn>
              <a:cxn ang="0">
                <a:pos x="1334" y="5"/>
              </a:cxn>
              <a:cxn ang="0">
                <a:pos x="1363" y="0"/>
              </a:cxn>
            </a:cxnLst>
            <a:rect l="0" t="0" r="r" b="b"/>
            <a:pathLst>
              <a:path w="2008" h="798">
                <a:moveTo>
                  <a:pt x="1363" y="0"/>
                </a:moveTo>
                <a:lnTo>
                  <a:pt x="2008" y="0"/>
                </a:lnTo>
                <a:lnTo>
                  <a:pt x="2008" y="32"/>
                </a:lnTo>
                <a:lnTo>
                  <a:pt x="1363" y="32"/>
                </a:lnTo>
                <a:lnTo>
                  <a:pt x="1339" y="37"/>
                </a:lnTo>
                <a:lnTo>
                  <a:pt x="1317" y="48"/>
                </a:lnTo>
                <a:lnTo>
                  <a:pt x="1299" y="66"/>
                </a:lnTo>
                <a:lnTo>
                  <a:pt x="1288" y="88"/>
                </a:lnTo>
                <a:lnTo>
                  <a:pt x="1283" y="113"/>
                </a:lnTo>
                <a:lnTo>
                  <a:pt x="1283" y="686"/>
                </a:lnTo>
                <a:lnTo>
                  <a:pt x="1279" y="715"/>
                </a:lnTo>
                <a:lnTo>
                  <a:pt x="1267" y="743"/>
                </a:lnTo>
                <a:lnTo>
                  <a:pt x="1250" y="765"/>
                </a:lnTo>
                <a:lnTo>
                  <a:pt x="1228" y="782"/>
                </a:lnTo>
                <a:lnTo>
                  <a:pt x="1200" y="794"/>
                </a:lnTo>
                <a:lnTo>
                  <a:pt x="1171" y="798"/>
                </a:lnTo>
                <a:lnTo>
                  <a:pt x="0" y="798"/>
                </a:lnTo>
                <a:lnTo>
                  <a:pt x="0" y="766"/>
                </a:lnTo>
                <a:lnTo>
                  <a:pt x="1171" y="766"/>
                </a:lnTo>
                <a:lnTo>
                  <a:pt x="1196" y="762"/>
                </a:lnTo>
                <a:lnTo>
                  <a:pt x="1218" y="750"/>
                </a:lnTo>
                <a:lnTo>
                  <a:pt x="1235" y="732"/>
                </a:lnTo>
                <a:lnTo>
                  <a:pt x="1247" y="711"/>
                </a:lnTo>
                <a:lnTo>
                  <a:pt x="1251" y="686"/>
                </a:lnTo>
                <a:lnTo>
                  <a:pt x="1251" y="113"/>
                </a:lnTo>
                <a:lnTo>
                  <a:pt x="1255" y="84"/>
                </a:lnTo>
                <a:lnTo>
                  <a:pt x="1267" y="56"/>
                </a:lnTo>
                <a:lnTo>
                  <a:pt x="1285" y="34"/>
                </a:lnTo>
                <a:lnTo>
                  <a:pt x="1307" y="16"/>
                </a:lnTo>
                <a:lnTo>
                  <a:pt x="1334" y="5"/>
                </a:lnTo>
                <a:lnTo>
                  <a:pt x="1363" y="0"/>
                </a:lnTo>
                <a:close/>
              </a:path>
            </a:pathLst>
          </a:custGeom>
          <a:solidFill>
            <a:schemeClr val="bg1"/>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3D7CA55D-E2FE-9037-6CF0-288EB27A37C7}"/>
              </a:ext>
            </a:extLst>
          </p:cNvPr>
          <p:cNvGrpSpPr/>
          <p:nvPr/>
        </p:nvGrpSpPr>
        <p:grpSpPr>
          <a:xfrm>
            <a:off x="1187727" y="1537891"/>
            <a:ext cx="1079051" cy="1677188"/>
            <a:chOff x="4201445" y="1371600"/>
            <a:chExt cx="1079050" cy="1677187"/>
          </a:xfrm>
        </p:grpSpPr>
        <p:sp>
          <p:nvSpPr>
            <p:cNvPr id="10" name="Rectangle 9">
              <a:extLst>
                <a:ext uri="{FF2B5EF4-FFF2-40B4-BE49-F238E27FC236}">
                  <a16:creationId xmlns:a16="http://schemas.microsoft.com/office/drawing/2014/main" id="{ECF6A25D-7BE4-B3EF-815C-3D42156F3942}"/>
                </a:ext>
              </a:extLst>
            </p:cNvPr>
            <p:cNvSpPr/>
            <p:nvPr/>
          </p:nvSpPr>
          <p:spPr>
            <a:xfrm>
              <a:off x="4201445" y="1901610"/>
              <a:ext cx="1076407" cy="1147177"/>
            </a:xfrm>
            <a:prstGeom prst="rect">
              <a:avLst/>
            </a:prstGeom>
            <a:gradFill flip="none" rotWithShape="1">
              <a:gsLst>
                <a:gs pos="1000">
                  <a:schemeClr val="tx1">
                    <a:alpha val="17000"/>
                  </a:schemeClr>
                </a:gs>
                <a:gs pos="100000">
                  <a:schemeClr val="tx2">
                    <a:shade val="100000"/>
                    <a:satMod val="11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D211C23C-1326-6811-622B-25D7B89B126D}"/>
                </a:ext>
              </a:extLst>
            </p:cNvPr>
            <p:cNvSpPr/>
            <p:nvPr/>
          </p:nvSpPr>
          <p:spPr>
            <a:xfrm>
              <a:off x="4201971" y="1371600"/>
              <a:ext cx="1078524" cy="10785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 name="Freeform 9">
            <a:extLst>
              <a:ext uri="{FF2B5EF4-FFF2-40B4-BE49-F238E27FC236}">
                <a16:creationId xmlns:a16="http://schemas.microsoft.com/office/drawing/2014/main" id="{AD80DA4B-BB0B-C3A9-D031-E576CEE9506B}"/>
              </a:ext>
            </a:extLst>
          </p:cNvPr>
          <p:cNvSpPr>
            <a:spLocks/>
          </p:cNvSpPr>
          <p:nvPr/>
        </p:nvSpPr>
        <p:spPr bwMode="auto">
          <a:xfrm>
            <a:off x="637274" y="2748486"/>
            <a:ext cx="5407025" cy="582121"/>
          </a:xfrm>
          <a:custGeom>
            <a:avLst/>
            <a:gdLst/>
            <a:ahLst/>
            <a:cxnLst>
              <a:cxn ang="0">
                <a:pos x="0" y="0"/>
              </a:cxn>
              <a:cxn ang="0">
                <a:pos x="1305" y="0"/>
              </a:cxn>
              <a:cxn ang="0">
                <a:pos x="1336" y="5"/>
              </a:cxn>
              <a:cxn ang="0">
                <a:pos x="1362" y="15"/>
              </a:cxn>
              <a:cxn ang="0">
                <a:pos x="1385" y="32"/>
              </a:cxn>
              <a:cxn ang="0">
                <a:pos x="1403" y="56"/>
              </a:cxn>
              <a:cxn ang="0">
                <a:pos x="1413" y="82"/>
              </a:cxn>
              <a:cxn ang="0">
                <a:pos x="1417" y="113"/>
              </a:cxn>
              <a:cxn ang="0">
                <a:pos x="1417" y="389"/>
              </a:cxn>
              <a:cxn ang="0">
                <a:pos x="1422" y="414"/>
              </a:cxn>
              <a:cxn ang="0">
                <a:pos x="1433" y="436"/>
              </a:cxn>
              <a:cxn ang="0">
                <a:pos x="1451" y="453"/>
              </a:cxn>
              <a:cxn ang="0">
                <a:pos x="1473" y="465"/>
              </a:cxn>
              <a:cxn ang="0">
                <a:pos x="1498" y="469"/>
              </a:cxn>
              <a:cxn ang="0">
                <a:pos x="3406" y="469"/>
              </a:cxn>
              <a:cxn ang="0">
                <a:pos x="3406" y="502"/>
              </a:cxn>
              <a:cxn ang="0">
                <a:pos x="1498" y="502"/>
              </a:cxn>
              <a:cxn ang="0">
                <a:pos x="1468" y="497"/>
              </a:cxn>
              <a:cxn ang="0">
                <a:pos x="1441" y="485"/>
              </a:cxn>
              <a:cxn ang="0">
                <a:pos x="1419" y="468"/>
              </a:cxn>
              <a:cxn ang="0">
                <a:pos x="1401" y="446"/>
              </a:cxn>
              <a:cxn ang="0">
                <a:pos x="1390" y="418"/>
              </a:cxn>
              <a:cxn ang="0">
                <a:pos x="1385" y="389"/>
              </a:cxn>
              <a:cxn ang="0">
                <a:pos x="1385" y="113"/>
              </a:cxn>
              <a:cxn ang="0">
                <a:pos x="1381" y="87"/>
              </a:cxn>
              <a:cxn ang="0">
                <a:pos x="1371" y="65"/>
              </a:cxn>
              <a:cxn ang="0">
                <a:pos x="1353" y="47"/>
              </a:cxn>
              <a:cxn ang="0">
                <a:pos x="1331" y="37"/>
              </a:cxn>
              <a:cxn ang="0">
                <a:pos x="1305" y="32"/>
              </a:cxn>
              <a:cxn ang="0">
                <a:pos x="0" y="32"/>
              </a:cxn>
              <a:cxn ang="0">
                <a:pos x="0" y="0"/>
              </a:cxn>
            </a:cxnLst>
            <a:rect l="0" t="0" r="r" b="b"/>
            <a:pathLst>
              <a:path w="3406" h="502">
                <a:moveTo>
                  <a:pt x="0" y="0"/>
                </a:moveTo>
                <a:lnTo>
                  <a:pt x="1305" y="0"/>
                </a:lnTo>
                <a:lnTo>
                  <a:pt x="1336" y="5"/>
                </a:lnTo>
                <a:lnTo>
                  <a:pt x="1362" y="15"/>
                </a:lnTo>
                <a:lnTo>
                  <a:pt x="1385" y="32"/>
                </a:lnTo>
                <a:lnTo>
                  <a:pt x="1403" y="56"/>
                </a:lnTo>
                <a:lnTo>
                  <a:pt x="1413" y="82"/>
                </a:lnTo>
                <a:lnTo>
                  <a:pt x="1417" y="113"/>
                </a:lnTo>
                <a:lnTo>
                  <a:pt x="1417" y="389"/>
                </a:lnTo>
                <a:lnTo>
                  <a:pt x="1422" y="414"/>
                </a:lnTo>
                <a:lnTo>
                  <a:pt x="1433" y="436"/>
                </a:lnTo>
                <a:lnTo>
                  <a:pt x="1451" y="453"/>
                </a:lnTo>
                <a:lnTo>
                  <a:pt x="1473" y="465"/>
                </a:lnTo>
                <a:lnTo>
                  <a:pt x="1498" y="469"/>
                </a:lnTo>
                <a:lnTo>
                  <a:pt x="3406" y="469"/>
                </a:lnTo>
                <a:lnTo>
                  <a:pt x="3406" y="502"/>
                </a:lnTo>
                <a:lnTo>
                  <a:pt x="1498" y="502"/>
                </a:lnTo>
                <a:lnTo>
                  <a:pt x="1468" y="497"/>
                </a:lnTo>
                <a:lnTo>
                  <a:pt x="1441" y="485"/>
                </a:lnTo>
                <a:lnTo>
                  <a:pt x="1419" y="468"/>
                </a:lnTo>
                <a:lnTo>
                  <a:pt x="1401" y="446"/>
                </a:lnTo>
                <a:lnTo>
                  <a:pt x="1390" y="418"/>
                </a:lnTo>
                <a:lnTo>
                  <a:pt x="1385" y="389"/>
                </a:lnTo>
                <a:lnTo>
                  <a:pt x="1385" y="113"/>
                </a:lnTo>
                <a:lnTo>
                  <a:pt x="1381" y="87"/>
                </a:lnTo>
                <a:lnTo>
                  <a:pt x="1371" y="65"/>
                </a:lnTo>
                <a:lnTo>
                  <a:pt x="1353" y="47"/>
                </a:lnTo>
                <a:lnTo>
                  <a:pt x="1331" y="37"/>
                </a:lnTo>
                <a:lnTo>
                  <a:pt x="1305" y="32"/>
                </a:lnTo>
                <a:lnTo>
                  <a:pt x="0" y="32"/>
                </a:lnTo>
                <a:lnTo>
                  <a:pt x="0" y="0"/>
                </a:lnTo>
                <a:close/>
              </a:path>
            </a:pathLst>
          </a:custGeom>
          <a:solidFill>
            <a:schemeClr val="bg1"/>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E0B6448E-B348-FB20-4BD3-4B128131CE0E}"/>
              </a:ext>
            </a:extLst>
          </p:cNvPr>
          <p:cNvGrpSpPr/>
          <p:nvPr/>
        </p:nvGrpSpPr>
        <p:grpSpPr>
          <a:xfrm>
            <a:off x="846179" y="3365402"/>
            <a:ext cx="1078524" cy="1702217"/>
            <a:chOff x="2720590" y="2176741"/>
            <a:chExt cx="1078524" cy="1702217"/>
          </a:xfrm>
        </p:grpSpPr>
        <p:sp>
          <p:nvSpPr>
            <p:cNvPr id="14" name="Rectangle 13">
              <a:extLst>
                <a:ext uri="{FF2B5EF4-FFF2-40B4-BE49-F238E27FC236}">
                  <a16:creationId xmlns:a16="http://schemas.microsoft.com/office/drawing/2014/main" id="{9F87DBF0-AEF5-136B-1A6E-E6B0A92C55C9}"/>
                </a:ext>
              </a:extLst>
            </p:cNvPr>
            <p:cNvSpPr/>
            <p:nvPr/>
          </p:nvSpPr>
          <p:spPr>
            <a:xfrm>
              <a:off x="2721561" y="2731781"/>
              <a:ext cx="1076407" cy="1147177"/>
            </a:xfrm>
            <a:prstGeom prst="rect">
              <a:avLst/>
            </a:prstGeom>
            <a:gradFill flip="none" rotWithShape="1">
              <a:gsLst>
                <a:gs pos="1000">
                  <a:schemeClr val="tx1">
                    <a:alpha val="17000"/>
                  </a:schemeClr>
                </a:gs>
                <a:gs pos="100000">
                  <a:schemeClr val="tx2">
                    <a:shade val="100000"/>
                    <a:satMod val="11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0B032EA3-FBAB-99C2-59F2-81199B0CC14E}"/>
                </a:ext>
              </a:extLst>
            </p:cNvPr>
            <p:cNvSpPr/>
            <p:nvPr/>
          </p:nvSpPr>
          <p:spPr>
            <a:xfrm>
              <a:off x="2720590" y="2176741"/>
              <a:ext cx="1078524" cy="10785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6" name="TextBox 15">
            <a:extLst>
              <a:ext uri="{FF2B5EF4-FFF2-40B4-BE49-F238E27FC236}">
                <a16:creationId xmlns:a16="http://schemas.microsoft.com/office/drawing/2014/main" id="{4307DED5-8C26-1F4A-0D3D-C3770978E08A}"/>
              </a:ext>
            </a:extLst>
          </p:cNvPr>
          <p:cNvSpPr txBox="1"/>
          <p:nvPr/>
        </p:nvSpPr>
        <p:spPr>
          <a:xfrm>
            <a:off x="1926838" y="3612638"/>
            <a:ext cx="259395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Calibri" panose="020F0502020204030204"/>
                <a:ea typeface="+mn-ea"/>
                <a:cs typeface="Arial" pitchFamily="34" charset="0"/>
              </a:rPr>
              <a:t>Fellows and Interns </a:t>
            </a: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10">
            <a:extLst>
              <a:ext uri="{FF2B5EF4-FFF2-40B4-BE49-F238E27FC236}">
                <a16:creationId xmlns:a16="http://schemas.microsoft.com/office/drawing/2014/main" id="{ED03D490-294D-0762-009F-00FD8FC2E3B4}"/>
              </a:ext>
            </a:extLst>
          </p:cNvPr>
          <p:cNvSpPr>
            <a:spLocks/>
          </p:cNvSpPr>
          <p:nvPr/>
        </p:nvSpPr>
        <p:spPr bwMode="auto">
          <a:xfrm>
            <a:off x="1302815" y="4321452"/>
            <a:ext cx="5669991" cy="651473"/>
          </a:xfrm>
          <a:custGeom>
            <a:avLst/>
            <a:gdLst/>
            <a:ahLst/>
            <a:cxnLst>
              <a:cxn ang="0">
                <a:pos x="1465" y="0"/>
              </a:cxn>
              <a:cxn ang="0">
                <a:pos x="2913" y="0"/>
              </a:cxn>
              <a:cxn ang="0">
                <a:pos x="2913" y="32"/>
              </a:cxn>
              <a:cxn ang="0">
                <a:pos x="1465" y="32"/>
              </a:cxn>
              <a:cxn ang="0">
                <a:pos x="1441" y="37"/>
              </a:cxn>
              <a:cxn ang="0">
                <a:pos x="1419" y="47"/>
              </a:cxn>
              <a:cxn ang="0">
                <a:pos x="1401" y="64"/>
              </a:cxn>
              <a:cxn ang="0">
                <a:pos x="1390" y="86"/>
              </a:cxn>
              <a:cxn ang="0">
                <a:pos x="1385" y="113"/>
              </a:cxn>
              <a:cxn ang="0">
                <a:pos x="1385" y="157"/>
              </a:cxn>
              <a:cxn ang="0">
                <a:pos x="1381" y="187"/>
              </a:cxn>
              <a:cxn ang="0">
                <a:pos x="1371" y="214"/>
              </a:cxn>
              <a:cxn ang="0">
                <a:pos x="1353" y="237"/>
              </a:cxn>
              <a:cxn ang="0">
                <a:pos x="1330" y="254"/>
              </a:cxn>
              <a:cxn ang="0">
                <a:pos x="1304" y="265"/>
              </a:cxn>
              <a:cxn ang="0">
                <a:pos x="1273" y="269"/>
              </a:cxn>
              <a:cxn ang="0">
                <a:pos x="0" y="269"/>
              </a:cxn>
              <a:cxn ang="0">
                <a:pos x="0" y="237"/>
              </a:cxn>
              <a:cxn ang="0">
                <a:pos x="1273" y="237"/>
              </a:cxn>
              <a:cxn ang="0">
                <a:pos x="1299" y="233"/>
              </a:cxn>
              <a:cxn ang="0">
                <a:pos x="1321" y="222"/>
              </a:cxn>
              <a:cxn ang="0">
                <a:pos x="1339" y="205"/>
              </a:cxn>
              <a:cxn ang="0">
                <a:pos x="1349" y="183"/>
              </a:cxn>
              <a:cxn ang="0">
                <a:pos x="1353" y="157"/>
              </a:cxn>
              <a:cxn ang="0">
                <a:pos x="1353" y="113"/>
              </a:cxn>
              <a:cxn ang="0">
                <a:pos x="1358" y="82"/>
              </a:cxn>
              <a:cxn ang="0">
                <a:pos x="1369" y="56"/>
              </a:cxn>
              <a:cxn ang="0">
                <a:pos x="1387" y="32"/>
              </a:cxn>
              <a:cxn ang="0">
                <a:pos x="1409" y="15"/>
              </a:cxn>
              <a:cxn ang="0">
                <a:pos x="1436" y="5"/>
              </a:cxn>
              <a:cxn ang="0">
                <a:pos x="1465" y="0"/>
              </a:cxn>
            </a:cxnLst>
            <a:rect l="0" t="0" r="r" b="b"/>
            <a:pathLst>
              <a:path w="2913" h="269">
                <a:moveTo>
                  <a:pt x="1465" y="0"/>
                </a:moveTo>
                <a:lnTo>
                  <a:pt x="2913" y="0"/>
                </a:lnTo>
                <a:lnTo>
                  <a:pt x="2913" y="32"/>
                </a:lnTo>
                <a:lnTo>
                  <a:pt x="1465" y="32"/>
                </a:lnTo>
                <a:lnTo>
                  <a:pt x="1441" y="37"/>
                </a:lnTo>
                <a:lnTo>
                  <a:pt x="1419" y="47"/>
                </a:lnTo>
                <a:lnTo>
                  <a:pt x="1401" y="64"/>
                </a:lnTo>
                <a:lnTo>
                  <a:pt x="1390" y="86"/>
                </a:lnTo>
                <a:lnTo>
                  <a:pt x="1385" y="113"/>
                </a:lnTo>
                <a:lnTo>
                  <a:pt x="1385" y="157"/>
                </a:lnTo>
                <a:lnTo>
                  <a:pt x="1381" y="187"/>
                </a:lnTo>
                <a:lnTo>
                  <a:pt x="1371" y="214"/>
                </a:lnTo>
                <a:lnTo>
                  <a:pt x="1353" y="237"/>
                </a:lnTo>
                <a:lnTo>
                  <a:pt x="1330" y="254"/>
                </a:lnTo>
                <a:lnTo>
                  <a:pt x="1304" y="265"/>
                </a:lnTo>
                <a:lnTo>
                  <a:pt x="1273" y="269"/>
                </a:lnTo>
                <a:lnTo>
                  <a:pt x="0" y="269"/>
                </a:lnTo>
                <a:lnTo>
                  <a:pt x="0" y="237"/>
                </a:lnTo>
                <a:lnTo>
                  <a:pt x="1273" y="237"/>
                </a:lnTo>
                <a:lnTo>
                  <a:pt x="1299" y="233"/>
                </a:lnTo>
                <a:lnTo>
                  <a:pt x="1321" y="222"/>
                </a:lnTo>
                <a:lnTo>
                  <a:pt x="1339" y="205"/>
                </a:lnTo>
                <a:lnTo>
                  <a:pt x="1349" y="183"/>
                </a:lnTo>
                <a:lnTo>
                  <a:pt x="1353" y="157"/>
                </a:lnTo>
                <a:lnTo>
                  <a:pt x="1353" y="113"/>
                </a:lnTo>
                <a:lnTo>
                  <a:pt x="1358" y="82"/>
                </a:lnTo>
                <a:lnTo>
                  <a:pt x="1369" y="56"/>
                </a:lnTo>
                <a:lnTo>
                  <a:pt x="1387" y="32"/>
                </a:lnTo>
                <a:lnTo>
                  <a:pt x="1409" y="15"/>
                </a:lnTo>
                <a:lnTo>
                  <a:pt x="1436" y="5"/>
                </a:lnTo>
                <a:lnTo>
                  <a:pt x="1465" y="0"/>
                </a:lnTo>
                <a:close/>
              </a:path>
            </a:pathLst>
          </a:custGeom>
          <a:solidFill>
            <a:schemeClr val="bg1"/>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9133F267-C8AF-4B42-48D7-AF1744B5BC9A}"/>
              </a:ext>
            </a:extLst>
          </p:cNvPr>
          <p:cNvSpPr/>
          <p:nvPr/>
        </p:nvSpPr>
        <p:spPr>
          <a:xfrm>
            <a:off x="887146" y="4953449"/>
            <a:ext cx="1084996" cy="1147177"/>
          </a:xfrm>
          <a:prstGeom prst="rect">
            <a:avLst/>
          </a:prstGeom>
          <a:gradFill flip="none" rotWithShape="1">
            <a:gsLst>
              <a:gs pos="1000">
                <a:schemeClr val="tx1">
                  <a:alpha val="17000"/>
                </a:schemeClr>
              </a:gs>
              <a:gs pos="100000">
                <a:schemeClr val="tx2">
                  <a:shade val="100000"/>
                  <a:satMod val="11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1F9F81BC-CF73-69AC-9F7F-B0080F9CB64B}"/>
              </a:ext>
            </a:extLst>
          </p:cNvPr>
          <p:cNvSpPr/>
          <p:nvPr/>
        </p:nvSpPr>
        <p:spPr>
          <a:xfrm>
            <a:off x="273832" y="4406515"/>
            <a:ext cx="1087129" cy="10785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8">
            <a:extLst>
              <a:ext uri="{FF2B5EF4-FFF2-40B4-BE49-F238E27FC236}">
                <a16:creationId xmlns:a16="http://schemas.microsoft.com/office/drawing/2014/main" id="{2DC1AC5C-1134-1807-EC11-F59F3B042D7C}"/>
              </a:ext>
            </a:extLst>
          </p:cNvPr>
          <p:cNvSpPr>
            <a:spLocks/>
          </p:cNvSpPr>
          <p:nvPr/>
        </p:nvSpPr>
        <p:spPr bwMode="auto">
          <a:xfrm>
            <a:off x="2230487" y="4851806"/>
            <a:ext cx="3187700" cy="649820"/>
          </a:xfrm>
          <a:custGeom>
            <a:avLst/>
            <a:gdLst/>
            <a:ahLst/>
            <a:cxnLst>
              <a:cxn ang="0">
                <a:pos x="1363" y="0"/>
              </a:cxn>
              <a:cxn ang="0">
                <a:pos x="2008" y="0"/>
              </a:cxn>
              <a:cxn ang="0">
                <a:pos x="2008" y="32"/>
              </a:cxn>
              <a:cxn ang="0">
                <a:pos x="1363" y="32"/>
              </a:cxn>
              <a:cxn ang="0">
                <a:pos x="1339" y="37"/>
              </a:cxn>
              <a:cxn ang="0">
                <a:pos x="1317" y="48"/>
              </a:cxn>
              <a:cxn ang="0">
                <a:pos x="1299" y="66"/>
              </a:cxn>
              <a:cxn ang="0">
                <a:pos x="1288" y="88"/>
              </a:cxn>
              <a:cxn ang="0">
                <a:pos x="1283" y="113"/>
              </a:cxn>
              <a:cxn ang="0">
                <a:pos x="1283" y="686"/>
              </a:cxn>
              <a:cxn ang="0">
                <a:pos x="1279" y="715"/>
              </a:cxn>
              <a:cxn ang="0">
                <a:pos x="1267" y="743"/>
              </a:cxn>
              <a:cxn ang="0">
                <a:pos x="1250" y="765"/>
              </a:cxn>
              <a:cxn ang="0">
                <a:pos x="1228" y="782"/>
              </a:cxn>
              <a:cxn ang="0">
                <a:pos x="1200" y="794"/>
              </a:cxn>
              <a:cxn ang="0">
                <a:pos x="1171" y="798"/>
              </a:cxn>
              <a:cxn ang="0">
                <a:pos x="0" y="798"/>
              </a:cxn>
              <a:cxn ang="0">
                <a:pos x="0" y="766"/>
              </a:cxn>
              <a:cxn ang="0">
                <a:pos x="1171" y="766"/>
              </a:cxn>
              <a:cxn ang="0">
                <a:pos x="1196" y="762"/>
              </a:cxn>
              <a:cxn ang="0">
                <a:pos x="1218" y="750"/>
              </a:cxn>
              <a:cxn ang="0">
                <a:pos x="1235" y="732"/>
              </a:cxn>
              <a:cxn ang="0">
                <a:pos x="1247" y="711"/>
              </a:cxn>
              <a:cxn ang="0">
                <a:pos x="1251" y="686"/>
              </a:cxn>
              <a:cxn ang="0">
                <a:pos x="1251" y="113"/>
              </a:cxn>
              <a:cxn ang="0">
                <a:pos x="1255" y="84"/>
              </a:cxn>
              <a:cxn ang="0">
                <a:pos x="1267" y="56"/>
              </a:cxn>
              <a:cxn ang="0">
                <a:pos x="1285" y="34"/>
              </a:cxn>
              <a:cxn ang="0">
                <a:pos x="1307" y="16"/>
              </a:cxn>
              <a:cxn ang="0">
                <a:pos x="1334" y="5"/>
              </a:cxn>
              <a:cxn ang="0">
                <a:pos x="1363" y="0"/>
              </a:cxn>
            </a:cxnLst>
            <a:rect l="0" t="0" r="r" b="b"/>
            <a:pathLst>
              <a:path w="2008" h="798">
                <a:moveTo>
                  <a:pt x="1363" y="0"/>
                </a:moveTo>
                <a:lnTo>
                  <a:pt x="2008" y="0"/>
                </a:lnTo>
                <a:lnTo>
                  <a:pt x="2008" y="32"/>
                </a:lnTo>
                <a:lnTo>
                  <a:pt x="1363" y="32"/>
                </a:lnTo>
                <a:lnTo>
                  <a:pt x="1339" y="37"/>
                </a:lnTo>
                <a:lnTo>
                  <a:pt x="1317" y="48"/>
                </a:lnTo>
                <a:lnTo>
                  <a:pt x="1299" y="66"/>
                </a:lnTo>
                <a:lnTo>
                  <a:pt x="1288" y="88"/>
                </a:lnTo>
                <a:lnTo>
                  <a:pt x="1283" y="113"/>
                </a:lnTo>
                <a:lnTo>
                  <a:pt x="1283" y="686"/>
                </a:lnTo>
                <a:lnTo>
                  <a:pt x="1279" y="715"/>
                </a:lnTo>
                <a:lnTo>
                  <a:pt x="1267" y="743"/>
                </a:lnTo>
                <a:lnTo>
                  <a:pt x="1250" y="765"/>
                </a:lnTo>
                <a:lnTo>
                  <a:pt x="1228" y="782"/>
                </a:lnTo>
                <a:lnTo>
                  <a:pt x="1200" y="794"/>
                </a:lnTo>
                <a:lnTo>
                  <a:pt x="1171" y="798"/>
                </a:lnTo>
                <a:lnTo>
                  <a:pt x="0" y="798"/>
                </a:lnTo>
                <a:lnTo>
                  <a:pt x="0" y="766"/>
                </a:lnTo>
                <a:lnTo>
                  <a:pt x="1171" y="766"/>
                </a:lnTo>
                <a:lnTo>
                  <a:pt x="1196" y="762"/>
                </a:lnTo>
                <a:lnTo>
                  <a:pt x="1218" y="750"/>
                </a:lnTo>
                <a:lnTo>
                  <a:pt x="1235" y="732"/>
                </a:lnTo>
                <a:lnTo>
                  <a:pt x="1247" y="711"/>
                </a:lnTo>
                <a:lnTo>
                  <a:pt x="1251" y="686"/>
                </a:lnTo>
                <a:lnTo>
                  <a:pt x="1251" y="113"/>
                </a:lnTo>
                <a:lnTo>
                  <a:pt x="1255" y="84"/>
                </a:lnTo>
                <a:lnTo>
                  <a:pt x="1267" y="56"/>
                </a:lnTo>
                <a:lnTo>
                  <a:pt x="1285" y="34"/>
                </a:lnTo>
                <a:lnTo>
                  <a:pt x="1307" y="16"/>
                </a:lnTo>
                <a:lnTo>
                  <a:pt x="1334" y="5"/>
                </a:lnTo>
                <a:lnTo>
                  <a:pt x="1363" y="0"/>
                </a:lnTo>
                <a:close/>
              </a:path>
            </a:pathLst>
          </a:custGeom>
          <a:solidFill>
            <a:schemeClr val="bg1"/>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1" name="Group 20">
            <a:extLst>
              <a:ext uri="{FF2B5EF4-FFF2-40B4-BE49-F238E27FC236}">
                <a16:creationId xmlns:a16="http://schemas.microsoft.com/office/drawing/2014/main" id="{DA6997DF-5349-2A43-F02C-A21A1E1F4BCA}"/>
              </a:ext>
            </a:extLst>
          </p:cNvPr>
          <p:cNvGrpSpPr/>
          <p:nvPr/>
        </p:nvGrpSpPr>
        <p:grpSpPr>
          <a:xfrm>
            <a:off x="1194594" y="5125917"/>
            <a:ext cx="1078524" cy="1680851"/>
            <a:chOff x="4647951" y="4840224"/>
            <a:chExt cx="1078524" cy="1680850"/>
          </a:xfrm>
        </p:grpSpPr>
        <p:sp>
          <p:nvSpPr>
            <p:cNvPr id="22" name="Rectangle 21">
              <a:extLst>
                <a:ext uri="{FF2B5EF4-FFF2-40B4-BE49-F238E27FC236}">
                  <a16:creationId xmlns:a16="http://schemas.microsoft.com/office/drawing/2014/main" id="{291F2F17-C0D6-6AC0-47CD-E4794710369C}"/>
                </a:ext>
              </a:extLst>
            </p:cNvPr>
            <p:cNvSpPr/>
            <p:nvPr/>
          </p:nvSpPr>
          <p:spPr>
            <a:xfrm>
              <a:off x="4648644" y="5373897"/>
              <a:ext cx="1076407" cy="1147177"/>
            </a:xfrm>
            <a:prstGeom prst="rect">
              <a:avLst/>
            </a:prstGeom>
            <a:gradFill flip="none" rotWithShape="1">
              <a:gsLst>
                <a:gs pos="1000">
                  <a:schemeClr val="tx1">
                    <a:alpha val="17000"/>
                  </a:schemeClr>
                </a:gs>
                <a:gs pos="100000">
                  <a:schemeClr val="tx2">
                    <a:shade val="100000"/>
                    <a:satMod val="11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37B05903-E02C-6855-039C-D52BF6324D8A}"/>
                </a:ext>
              </a:extLst>
            </p:cNvPr>
            <p:cNvSpPr/>
            <p:nvPr/>
          </p:nvSpPr>
          <p:spPr>
            <a:xfrm>
              <a:off x="4647951" y="4840224"/>
              <a:ext cx="1078524" cy="10785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4" name="TextBox 23">
            <a:extLst>
              <a:ext uri="{FF2B5EF4-FFF2-40B4-BE49-F238E27FC236}">
                <a16:creationId xmlns:a16="http://schemas.microsoft.com/office/drawing/2014/main" id="{890068D3-172A-0D9F-1AC4-1B799A906923}"/>
              </a:ext>
            </a:extLst>
          </p:cNvPr>
          <p:cNvSpPr txBox="1"/>
          <p:nvPr/>
        </p:nvSpPr>
        <p:spPr>
          <a:xfrm>
            <a:off x="1537928" y="4514793"/>
            <a:ext cx="257960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Calibri" panose="020F0502020204030204"/>
                <a:ea typeface="+mn-ea"/>
                <a:cs typeface="Arial" pitchFamily="34" charset="0"/>
              </a:rPr>
              <a:t>Commercialization Advice</a:t>
            </a: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C8CC9CBD-FF4F-E5A8-0AD6-BBAB1CC1FB12}"/>
              </a:ext>
            </a:extLst>
          </p:cNvPr>
          <p:cNvSpPr txBox="1"/>
          <p:nvPr/>
        </p:nvSpPr>
        <p:spPr>
          <a:xfrm>
            <a:off x="2348238" y="5104921"/>
            <a:ext cx="234998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Calibri" panose="020F0502020204030204"/>
                <a:ea typeface="+mn-ea"/>
                <a:cs typeface="Arial" pitchFamily="34" charset="0"/>
              </a:rPr>
              <a:t>University Partners</a:t>
            </a: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10">
            <a:extLst>
              <a:ext uri="{FF2B5EF4-FFF2-40B4-BE49-F238E27FC236}">
                <a16:creationId xmlns:a16="http://schemas.microsoft.com/office/drawing/2014/main" id="{03F2FFF0-19A2-8BB0-9850-7FF57121C877}"/>
              </a:ext>
            </a:extLst>
          </p:cNvPr>
          <p:cNvSpPr>
            <a:spLocks/>
          </p:cNvSpPr>
          <p:nvPr/>
        </p:nvSpPr>
        <p:spPr bwMode="auto">
          <a:xfrm flipH="1">
            <a:off x="4893052" y="4938081"/>
            <a:ext cx="4624387" cy="427039"/>
          </a:xfrm>
          <a:custGeom>
            <a:avLst/>
            <a:gdLst/>
            <a:ahLst/>
            <a:cxnLst>
              <a:cxn ang="0">
                <a:pos x="1465" y="0"/>
              </a:cxn>
              <a:cxn ang="0">
                <a:pos x="2913" y="0"/>
              </a:cxn>
              <a:cxn ang="0">
                <a:pos x="2913" y="32"/>
              </a:cxn>
              <a:cxn ang="0">
                <a:pos x="1465" y="32"/>
              </a:cxn>
              <a:cxn ang="0">
                <a:pos x="1441" y="37"/>
              </a:cxn>
              <a:cxn ang="0">
                <a:pos x="1419" y="47"/>
              </a:cxn>
              <a:cxn ang="0">
                <a:pos x="1401" y="64"/>
              </a:cxn>
              <a:cxn ang="0">
                <a:pos x="1390" y="86"/>
              </a:cxn>
              <a:cxn ang="0">
                <a:pos x="1385" y="113"/>
              </a:cxn>
              <a:cxn ang="0">
                <a:pos x="1385" y="157"/>
              </a:cxn>
              <a:cxn ang="0">
                <a:pos x="1381" y="187"/>
              </a:cxn>
              <a:cxn ang="0">
                <a:pos x="1371" y="214"/>
              </a:cxn>
              <a:cxn ang="0">
                <a:pos x="1353" y="237"/>
              </a:cxn>
              <a:cxn ang="0">
                <a:pos x="1330" y="254"/>
              </a:cxn>
              <a:cxn ang="0">
                <a:pos x="1304" y="265"/>
              </a:cxn>
              <a:cxn ang="0">
                <a:pos x="1273" y="269"/>
              </a:cxn>
              <a:cxn ang="0">
                <a:pos x="0" y="269"/>
              </a:cxn>
              <a:cxn ang="0">
                <a:pos x="0" y="237"/>
              </a:cxn>
              <a:cxn ang="0">
                <a:pos x="1273" y="237"/>
              </a:cxn>
              <a:cxn ang="0">
                <a:pos x="1299" y="233"/>
              </a:cxn>
              <a:cxn ang="0">
                <a:pos x="1321" y="222"/>
              </a:cxn>
              <a:cxn ang="0">
                <a:pos x="1339" y="205"/>
              </a:cxn>
              <a:cxn ang="0">
                <a:pos x="1349" y="183"/>
              </a:cxn>
              <a:cxn ang="0">
                <a:pos x="1353" y="157"/>
              </a:cxn>
              <a:cxn ang="0">
                <a:pos x="1353" y="113"/>
              </a:cxn>
              <a:cxn ang="0">
                <a:pos x="1358" y="82"/>
              </a:cxn>
              <a:cxn ang="0">
                <a:pos x="1369" y="56"/>
              </a:cxn>
              <a:cxn ang="0">
                <a:pos x="1387" y="32"/>
              </a:cxn>
              <a:cxn ang="0">
                <a:pos x="1409" y="15"/>
              </a:cxn>
              <a:cxn ang="0">
                <a:pos x="1436" y="5"/>
              </a:cxn>
              <a:cxn ang="0">
                <a:pos x="1465" y="0"/>
              </a:cxn>
            </a:cxnLst>
            <a:rect l="0" t="0" r="r" b="b"/>
            <a:pathLst>
              <a:path w="2913" h="269">
                <a:moveTo>
                  <a:pt x="1465" y="0"/>
                </a:moveTo>
                <a:lnTo>
                  <a:pt x="2913" y="0"/>
                </a:lnTo>
                <a:lnTo>
                  <a:pt x="2913" y="32"/>
                </a:lnTo>
                <a:lnTo>
                  <a:pt x="1465" y="32"/>
                </a:lnTo>
                <a:lnTo>
                  <a:pt x="1441" y="37"/>
                </a:lnTo>
                <a:lnTo>
                  <a:pt x="1419" y="47"/>
                </a:lnTo>
                <a:lnTo>
                  <a:pt x="1401" y="64"/>
                </a:lnTo>
                <a:lnTo>
                  <a:pt x="1390" y="86"/>
                </a:lnTo>
                <a:lnTo>
                  <a:pt x="1385" y="113"/>
                </a:lnTo>
                <a:lnTo>
                  <a:pt x="1385" y="157"/>
                </a:lnTo>
                <a:lnTo>
                  <a:pt x="1381" y="187"/>
                </a:lnTo>
                <a:lnTo>
                  <a:pt x="1371" y="214"/>
                </a:lnTo>
                <a:lnTo>
                  <a:pt x="1353" y="237"/>
                </a:lnTo>
                <a:lnTo>
                  <a:pt x="1330" y="254"/>
                </a:lnTo>
                <a:lnTo>
                  <a:pt x="1304" y="265"/>
                </a:lnTo>
                <a:lnTo>
                  <a:pt x="1273" y="269"/>
                </a:lnTo>
                <a:lnTo>
                  <a:pt x="0" y="269"/>
                </a:lnTo>
                <a:lnTo>
                  <a:pt x="0" y="237"/>
                </a:lnTo>
                <a:lnTo>
                  <a:pt x="1273" y="237"/>
                </a:lnTo>
                <a:lnTo>
                  <a:pt x="1299" y="233"/>
                </a:lnTo>
                <a:lnTo>
                  <a:pt x="1321" y="222"/>
                </a:lnTo>
                <a:lnTo>
                  <a:pt x="1339" y="205"/>
                </a:lnTo>
                <a:lnTo>
                  <a:pt x="1349" y="183"/>
                </a:lnTo>
                <a:lnTo>
                  <a:pt x="1353" y="157"/>
                </a:lnTo>
                <a:lnTo>
                  <a:pt x="1353" y="113"/>
                </a:lnTo>
                <a:lnTo>
                  <a:pt x="1358" y="82"/>
                </a:lnTo>
                <a:lnTo>
                  <a:pt x="1369" y="56"/>
                </a:lnTo>
                <a:lnTo>
                  <a:pt x="1387" y="32"/>
                </a:lnTo>
                <a:lnTo>
                  <a:pt x="1409" y="15"/>
                </a:lnTo>
                <a:lnTo>
                  <a:pt x="1436" y="5"/>
                </a:lnTo>
                <a:lnTo>
                  <a:pt x="1465" y="0"/>
                </a:lnTo>
                <a:close/>
              </a:path>
            </a:pathLst>
          </a:custGeom>
          <a:solidFill>
            <a:schemeClr val="bg1"/>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9">
            <a:extLst>
              <a:ext uri="{FF2B5EF4-FFF2-40B4-BE49-F238E27FC236}">
                <a16:creationId xmlns:a16="http://schemas.microsoft.com/office/drawing/2014/main" id="{84EC9889-1040-0384-4C32-4F8C5E8F89F4}"/>
              </a:ext>
            </a:extLst>
          </p:cNvPr>
          <p:cNvSpPr>
            <a:spLocks/>
          </p:cNvSpPr>
          <p:nvPr/>
        </p:nvSpPr>
        <p:spPr bwMode="auto">
          <a:xfrm flipH="1">
            <a:off x="5013696" y="3348845"/>
            <a:ext cx="5861909" cy="643860"/>
          </a:xfrm>
          <a:custGeom>
            <a:avLst/>
            <a:gdLst/>
            <a:ahLst/>
            <a:cxnLst>
              <a:cxn ang="0">
                <a:pos x="0" y="0"/>
              </a:cxn>
              <a:cxn ang="0">
                <a:pos x="1305" y="0"/>
              </a:cxn>
              <a:cxn ang="0">
                <a:pos x="1336" y="5"/>
              </a:cxn>
              <a:cxn ang="0">
                <a:pos x="1362" y="15"/>
              </a:cxn>
              <a:cxn ang="0">
                <a:pos x="1385" y="32"/>
              </a:cxn>
              <a:cxn ang="0">
                <a:pos x="1403" y="56"/>
              </a:cxn>
              <a:cxn ang="0">
                <a:pos x="1413" y="82"/>
              </a:cxn>
              <a:cxn ang="0">
                <a:pos x="1417" y="113"/>
              </a:cxn>
              <a:cxn ang="0">
                <a:pos x="1417" y="389"/>
              </a:cxn>
              <a:cxn ang="0">
                <a:pos x="1422" y="414"/>
              </a:cxn>
              <a:cxn ang="0">
                <a:pos x="1433" y="436"/>
              </a:cxn>
              <a:cxn ang="0">
                <a:pos x="1451" y="453"/>
              </a:cxn>
              <a:cxn ang="0">
                <a:pos x="1473" y="465"/>
              </a:cxn>
              <a:cxn ang="0">
                <a:pos x="1498" y="469"/>
              </a:cxn>
              <a:cxn ang="0">
                <a:pos x="3406" y="469"/>
              </a:cxn>
              <a:cxn ang="0">
                <a:pos x="3406" y="502"/>
              </a:cxn>
              <a:cxn ang="0">
                <a:pos x="1498" y="502"/>
              </a:cxn>
              <a:cxn ang="0">
                <a:pos x="1468" y="497"/>
              </a:cxn>
              <a:cxn ang="0">
                <a:pos x="1441" y="485"/>
              </a:cxn>
              <a:cxn ang="0">
                <a:pos x="1419" y="468"/>
              </a:cxn>
              <a:cxn ang="0">
                <a:pos x="1401" y="446"/>
              </a:cxn>
              <a:cxn ang="0">
                <a:pos x="1390" y="418"/>
              </a:cxn>
              <a:cxn ang="0">
                <a:pos x="1385" y="389"/>
              </a:cxn>
              <a:cxn ang="0">
                <a:pos x="1385" y="113"/>
              </a:cxn>
              <a:cxn ang="0">
                <a:pos x="1381" y="87"/>
              </a:cxn>
              <a:cxn ang="0">
                <a:pos x="1371" y="65"/>
              </a:cxn>
              <a:cxn ang="0">
                <a:pos x="1353" y="47"/>
              </a:cxn>
              <a:cxn ang="0">
                <a:pos x="1331" y="37"/>
              </a:cxn>
              <a:cxn ang="0">
                <a:pos x="1305" y="32"/>
              </a:cxn>
              <a:cxn ang="0">
                <a:pos x="0" y="32"/>
              </a:cxn>
              <a:cxn ang="0">
                <a:pos x="0" y="0"/>
              </a:cxn>
            </a:cxnLst>
            <a:rect l="0" t="0" r="r" b="b"/>
            <a:pathLst>
              <a:path w="3406" h="502">
                <a:moveTo>
                  <a:pt x="0" y="0"/>
                </a:moveTo>
                <a:lnTo>
                  <a:pt x="1305" y="0"/>
                </a:lnTo>
                <a:lnTo>
                  <a:pt x="1336" y="5"/>
                </a:lnTo>
                <a:lnTo>
                  <a:pt x="1362" y="15"/>
                </a:lnTo>
                <a:lnTo>
                  <a:pt x="1385" y="32"/>
                </a:lnTo>
                <a:lnTo>
                  <a:pt x="1403" y="56"/>
                </a:lnTo>
                <a:lnTo>
                  <a:pt x="1413" y="82"/>
                </a:lnTo>
                <a:lnTo>
                  <a:pt x="1417" y="113"/>
                </a:lnTo>
                <a:lnTo>
                  <a:pt x="1417" y="389"/>
                </a:lnTo>
                <a:lnTo>
                  <a:pt x="1422" y="414"/>
                </a:lnTo>
                <a:lnTo>
                  <a:pt x="1433" y="436"/>
                </a:lnTo>
                <a:lnTo>
                  <a:pt x="1451" y="453"/>
                </a:lnTo>
                <a:lnTo>
                  <a:pt x="1473" y="465"/>
                </a:lnTo>
                <a:lnTo>
                  <a:pt x="1498" y="469"/>
                </a:lnTo>
                <a:lnTo>
                  <a:pt x="3406" y="469"/>
                </a:lnTo>
                <a:lnTo>
                  <a:pt x="3406" y="502"/>
                </a:lnTo>
                <a:lnTo>
                  <a:pt x="1498" y="502"/>
                </a:lnTo>
                <a:lnTo>
                  <a:pt x="1468" y="497"/>
                </a:lnTo>
                <a:lnTo>
                  <a:pt x="1441" y="485"/>
                </a:lnTo>
                <a:lnTo>
                  <a:pt x="1419" y="468"/>
                </a:lnTo>
                <a:lnTo>
                  <a:pt x="1401" y="446"/>
                </a:lnTo>
                <a:lnTo>
                  <a:pt x="1390" y="418"/>
                </a:lnTo>
                <a:lnTo>
                  <a:pt x="1385" y="389"/>
                </a:lnTo>
                <a:lnTo>
                  <a:pt x="1385" y="113"/>
                </a:lnTo>
                <a:lnTo>
                  <a:pt x="1381" y="87"/>
                </a:lnTo>
                <a:lnTo>
                  <a:pt x="1371" y="65"/>
                </a:lnTo>
                <a:lnTo>
                  <a:pt x="1353" y="47"/>
                </a:lnTo>
                <a:lnTo>
                  <a:pt x="1331" y="37"/>
                </a:lnTo>
                <a:lnTo>
                  <a:pt x="1305" y="32"/>
                </a:lnTo>
                <a:lnTo>
                  <a:pt x="0" y="32"/>
                </a:lnTo>
                <a:lnTo>
                  <a:pt x="0" y="0"/>
                </a:lnTo>
                <a:close/>
              </a:path>
            </a:pathLst>
          </a:custGeom>
          <a:solidFill>
            <a:schemeClr val="bg1"/>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8" name="Group 27">
            <a:extLst>
              <a:ext uri="{FF2B5EF4-FFF2-40B4-BE49-F238E27FC236}">
                <a16:creationId xmlns:a16="http://schemas.microsoft.com/office/drawing/2014/main" id="{98059351-E99B-0067-AE55-0EB671DFB621}"/>
              </a:ext>
            </a:extLst>
          </p:cNvPr>
          <p:cNvGrpSpPr/>
          <p:nvPr/>
        </p:nvGrpSpPr>
        <p:grpSpPr>
          <a:xfrm flipH="1">
            <a:off x="10773159" y="3041103"/>
            <a:ext cx="1166964" cy="1387805"/>
            <a:chOff x="2721561" y="2491153"/>
            <a:chExt cx="1076407" cy="1387805"/>
          </a:xfrm>
        </p:grpSpPr>
        <p:sp>
          <p:nvSpPr>
            <p:cNvPr id="29" name="Rectangle 28">
              <a:extLst>
                <a:ext uri="{FF2B5EF4-FFF2-40B4-BE49-F238E27FC236}">
                  <a16:creationId xmlns:a16="http://schemas.microsoft.com/office/drawing/2014/main" id="{E8CBCFB9-97F2-8FA7-D409-68AC36DE524F}"/>
                </a:ext>
              </a:extLst>
            </p:cNvPr>
            <p:cNvSpPr/>
            <p:nvPr/>
          </p:nvSpPr>
          <p:spPr>
            <a:xfrm>
              <a:off x="2721561" y="2731781"/>
              <a:ext cx="1076407" cy="1147177"/>
            </a:xfrm>
            <a:prstGeom prst="rect">
              <a:avLst/>
            </a:prstGeom>
            <a:gradFill flip="none" rotWithShape="1">
              <a:gsLst>
                <a:gs pos="1000">
                  <a:schemeClr val="tx1">
                    <a:alpha val="17000"/>
                  </a:schemeClr>
                </a:gs>
                <a:gs pos="100000">
                  <a:schemeClr val="tx2">
                    <a:shade val="100000"/>
                    <a:satMod val="11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0" name="Group 29">
              <a:extLst>
                <a:ext uri="{FF2B5EF4-FFF2-40B4-BE49-F238E27FC236}">
                  <a16:creationId xmlns:a16="http://schemas.microsoft.com/office/drawing/2014/main" id="{1AB61A0F-BE32-F297-DC5A-CA61ABA1D48A}"/>
                </a:ext>
              </a:extLst>
            </p:cNvPr>
            <p:cNvGrpSpPr/>
            <p:nvPr/>
          </p:nvGrpSpPr>
          <p:grpSpPr>
            <a:xfrm>
              <a:off x="3027744" y="2491153"/>
              <a:ext cx="473627" cy="469234"/>
              <a:chOff x="8804276" y="1876425"/>
              <a:chExt cx="1198563" cy="1187451"/>
            </a:xfrm>
            <a:solidFill>
              <a:schemeClr val="tx1">
                <a:lumMod val="75000"/>
                <a:lumOff val="25000"/>
              </a:schemeClr>
            </a:solidFill>
          </p:grpSpPr>
          <p:sp>
            <p:nvSpPr>
              <p:cNvPr id="31" name="Freeform 6">
                <a:extLst>
                  <a:ext uri="{FF2B5EF4-FFF2-40B4-BE49-F238E27FC236}">
                    <a16:creationId xmlns:a16="http://schemas.microsoft.com/office/drawing/2014/main" id="{2B7FB866-9DDE-E1B9-D345-1916128089A3}"/>
                  </a:ext>
                </a:extLst>
              </p:cNvPr>
              <p:cNvSpPr>
                <a:spLocks/>
              </p:cNvSpPr>
              <p:nvPr/>
            </p:nvSpPr>
            <p:spPr bwMode="auto">
              <a:xfrm>
                <a:off x="9588501" y="1876425"/>
                <a:ext cx="414338" cy="414338"/>
              </a:xfrm>
              <a:custGeom>
                <a:avLst/>
                <a:gdLst/>
                <a:ahLst/>
                <a:cxnLst>
                  <a:cxn ang="0">
                    <a:pos x="130" y="0"/>
                  </a:cxn>
                  <a:cxn ang="0">
                    <a:pos x="147" y="3"/>
                  </a:cxn>
                  <a:cxn ang="0">
                    <a:pos x="162" y="13"/>
                  </a:cxn>
                  <a:cxn ang="0">
                    <a:pos x="247" y="98"/>
                  </a:cxn>
                  <a:cxn ang="0">
                    <a:pos x="258" y="113"/>
                  </a:cxn>
                  <a:cxn ang="0">
                    <a:pos x="261" y="131"/>
                  </a:cxn>
                  <a:cxn ang="0">
                    <a:pos x="258" y="149"/>
                  </a:cxn>
                  <a:cxn ang="0">
                    <a:pos x="247" y="164"/>
                  </a:cxn>
                  <a:cxn ang="0">
                    <a:pos x="150" y="261"/>
                  </a:cxn>
                  <a:cxn ang="0">
                    <a:pos x="0" y="110"/>
                  </a:cxn>
                  <a:cxn ang="0">
                    <a:pos x="97" y="13"/>
                  </a:cxn>
                  <a:cxn ang="0">
                    <a:pos x="112" y="3"/>
                  </a:cxn>
                  <a:cxn ang="0">
                    <a:pos x="130" y="0"/>
                  </a:cxn>
                </a:cxnLst>
                <a:rect l="0" t="0" r="r" b="b"/>
                <a:pathLst>
                  <a:path w="261" h="261">
                    <a:moveTo>
                      <a:pt x="130" y="0"/>
                    </a:moveTo>
                    <a:lnTo>
                      <a:pt x="147" y="3"/>
                    </a:lnTo>
                    <a:lnTo>
                      <a:pt x="162" y="13"/>
                    </a:lnTo>
                    <a:lnTo>
                      <a:pt x="247" y="98"/>
                    </a:lnTo>
                    <a:lnTo>
                      <a:pt x="258" y="113"/>
                    </a:lnTo>
                    <a:lnTo>
                      <a:pt x="261" y="131"/>
                    </a:lnTo>
                    <a:lnTo>
                      <a:pt x="258" y="149"/>
                    </a:lnTo>
                    <a:lnTo>
                      <a:pt x="247" y="164"/>
                    </a:lnTo>
                    <a:lnTo>
                      <a:pt x="150" y="261"/>
                    </a:lnTo>
                    <a:lnTo>
                      <a:pt x="0" y="110"/>
                    </a:lnTo>
                    <a:lnTo>
                      <a:pt x="97" y="13"/>
                    </a:lnTo>
                    <a:lnTo>
                      <a:pt x="112" y="3"/>
                    </a:lnTo>
                    <a:lnTo>
                      <a:pt x="1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7">
                <a:extLst>
                  <a:ext uri="{FF2B5EF4-FFF2-40B4-BE49-F238E27FC236}">
                    <a16:creationId xmlns:a16="http://schemas.microsoft.com/office/drawing/2014/main" id="{20817831-2A12-80EB-9E4D-069E3513F03E}"/>
                  </a:ext>
                </a:extLst>
              </p:cNvPr>
              <p:cNvSpPr>
                <a:spLocks/>
              </p:cNvSpPr>
              <p:nvPr/>
            </p:nvSpPr>
            <p:spPr bwMode="auto">
              <a:xfrm>
                <a:off x="8964613" y="2093913"/>
                <a:ext cx="815975" cy="815975"/>
              </a:xfrm>
              <a:custGeom>
                <a:avLst/>
                <a:gdLst/>
                <a:ahLst/>
                <a:cxnLst>
                  <a:cxn ang="0">
                    <a:pos x="363" y="0"/>
                  </a:cxn>
                  <a:cxn ang="0">
                    <a:pos x="514" y="149"/>
                  </a:cxn>
                  <a:cxn ang="0">
                    <a:pos x="149" y="514"/>
                  </a:cxn>
                  <a:cxn ang="0">
                    <a:pos x="0" y="363"/>
                  </a:cxn>
                  <a:cxn ang="0">
                    <a:pos x="363" y="0"/>
                  </a:cxn>
                </a:cxnLst>
                <a:rect l="0" t="0" r="r" b="b"/>
                <a:pathLst>
                  <a:path w="514" h="514">
                    <a:moveTo>
                      <a:pt x="363" y="0"/>
                    </a:moveTo>
                    <a:lnTo>
                      <a:pt x="514" y="149"/>
                    </a:lnTo>
                    <a:lnTo>
                      <a:pt x="149" y="514"/>
                    </a:lnTo>
                    <a:lnTo>
                      <a:pt x="0" y="363"/>
                    </a:lnTo>
                    <a:lnTo>
                      <a:pt x="36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8">
                <a:extLst>
                  <a:ext uri="{FF2B5EF4-FFF2-40B4-BE49-F238E27FC236}">
                    <a16:creationId xmlns:a16="http://schemas.microsoft.com/office/drawing/2014/main" id="{D4E2995B-66E8-D8DC-7EC3-14876AA9F9B8}"/>
                  </a:ext>
                </a:extLst>
              </p:cNvPr>
              <p:cNvSpPr>
                <a:spLocks/>
              </p:cNvSpPr>
              <p:nvPr/>
            </p:nvSpPr>
            <p:spPr bwMode="auto">
              <a:xfrm>
                <a:off x="8858251" y="2713038"/>
                <a:ext cx="303213" cy="288925"/>
              </a:xfrm>
              <a:custGeom>
                <a:avLst/>
                <a:gdLst/>
                <a:ahLst/>
                <a:cxnLst>
                  <a:cxn ang="0">
                    <a:pos x="48" y="0"/>
                  </a:cxn>
                  <a:cxn ang="0">
                    <a:pos x="191" y="139"/>
                  </a:cxn>
                  <a:cxn ang="0">
                    <a:pos x="64" y="182"/>
                  </a:cxn>
                  <a:cxn ang="0">
                    <a:pos x="0" y="118"/>
                  </a:cxn>
                  <a:cxn ang="0">
                    <a:pos x="48" y="0"/>
                  </a:cxn>
                </a:cxnLst>
                <a:rect l="0" t="0" r="r" b="b"/>
                <a:pathLst>
                  <a:path w="191" h="182">
                    <a:moveTo>
                      <a:pt x="48" y="0"/>
                    </a:moveTo>
                    <a:lnTo>
                      <a:pt x="191" y="139"/>
                    </a:lnTo>
                    <a:lnTo>
                      <a:pt x="64" y="182"/>
                    </a:lnTo>
                    <a:lnTo>
                      <a:pt x="0" y="118"/>
                    </a:lnTo>
                    <a:lnTo>
                      <a:pt x="4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9">
                <a:extLst>
                  <a:ext uri="{FF2B5EF4-FFF2-40B4-BE49-F238E27FC236}">
                    <a16:creationId xmlns:a16="http://schemas.microsoft.com/office/drawing/2014/main" id="{69BEE8DA-1CAF-8EF0-2660-F9ED041907DA}"/>
                  </a:ext>
                </a:extLst>
              </p:cNvPr>
              <p:cNvSpPr>
                <a:spLocks/>
              </p:cNvSpPr>
              <p:nvPr/>
            </p:nvSpPr>
            <p:spPr bwMode="auto">
              <a:xfrm>
                <a:off x="8804276" y="2954338"/>
                <a:ext cx="107950" cy="109538"/>
              </a:xfrm>
              <a:custGeom>
                <a:avLst/>
                <a:gdLst/>
                <a:ahLst/>
                <a:cxnLst>
                  <a:cxn ang="0">
                    <a:pos x="25" y="0"/>
                  </a:cxn>
                  <a:cxn ang="0">
                    <a:pos x="68" y="42"/>
                  </a:cxn>
                  <a:cxn ang="0">
                    <a:pos x="0" y="69"/>
                  </a:cxn>
                  <a:cxn ang="0">
                    <a:pos x="25" y="0"/>
                  </a:cxn>
                </a:cxnLst>
                <a:rect l="0" t="0" r="r" b="b"/>
                <a:pathLst>
                  <a:path w="68" h="69">
                    <a:moveTo>
                      <a:pt x="25" y="0"/>
                    </a:moveTo>
                    <a:lnTo>
                      <a:pt x="68" y="42"/>
                    </a:lnTo>
                    <a:lnTo>
                      <a:pt x="0" y="69"/>
                    </a:lnTo>
                    <a:lnTo>
                      <a:pt x="2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35" name="TextBox 34">
            <a:extLst>
              <a:ext uri="{FF2B5EF4-FFF2-40B4-BE49-F238E27FC236}">
                <a16:creationId xmlns:a16="http://schemas.microsoft.com/office/drawing/2014/main" id="{2D5CDCAD-E420-DE0C-C8D3-D781DE1596F3}"/>
              </a:ext>
            </a:extLst>
          </p:cNvPr>
          <p:cNvSpPr txBox="1"/>
          <p:nvPr/>
        </p:nvSpPr>
        <p:spPr>
          <a:xfrm flipH="1">
            <a:off x="8483038" y="3354571"/>
            <a:ext cx="356424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Calibri" panose="020F0502020204030204"/>
                <a:ea typeface="+mn-ea"/>
                <a:cs typeface="Arial" pitchFamily="34" charset="0"/>
              </a:rPr>
              <a:t>Incubator Facilities</a:t>
            </a: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reeform 8">
            <a:extLst>
              <a:ext uri="{FF2B5EF4-FFF2-40B4-BE49-F238E27FC236}">
                <a16:creationId xmlns:a16="http://schemas.microsoft.com/office/drawing/2014/main" id="{903E1443-C035-27DF-2DCC-54FC907926E6}"/>
              </a:ext>
            </a:extLst>
          </p:cNvPr>
          <p:cNvSpPr>
            <a:spLocks/>
          </p:cNvSpPr>
          <p:nvPr/>
        </p:nvSpPr>
        <p:spPr bwMode="auto">
          <a:xfrm rot="10800000">
            <a:off x="4685019" y="1849028"/>
            <a:ext cx="6299488" cy="1199123"/>
          </a:xfrm>
          <a:custGeom>
            <a:avLst/>
            <a:gdLst/>
            <a:ahLst/>
            <a:cxnLst>
              <a:cxn ang="0">
                <a:pos x="1363" y="0"/>
              </a:cxn>
              <a:cxn ang="0">
                <a:pos x="2008" y="0"/>
              </a:cxn>
              <a:cxn ang="0">
                <a:pos x="2008" y="32"/>
              </a:cxn>
              <a:cxn ang="0">
                <a:pos x="1363" y="32"/>
              </a:cxn>
              <a:cxn ang="0">
                <a:pos x="1339" y="37"/>
              </a:cxn>
              <a:cxn ang="0">
                <a:pos x="1317" y="48"/>
              </a:cxn>
              <a:cxn ang="0">
                <a:pos x="1299" y="66"/>
              </a:cxn>
              <a:cxn ang="0">
                <a:pos x="1288" y="88"/>
              </a:cxn>
              <a:cxn ang="0">
                <a:pos x="1283" y="113"/>
              </a:cxn>
              <a:cxn ang="0">
                <a:pos x="1283" y="686"/>
              </a:cxn>
              <a:cxn ang="0">
                <a:pos x="1279" y="715"/>
              </a:cxn>
              <a:cxn ang="0">
                <a:pos x="1267" y="743"/>
              </a:cxn>
              <a:cxn ang="0">
                <a:pos x="1250" y="765"/>
              </a:cxn>
              <a:cxn ang="0">
                <a:pos x="1228" y="782"/>
              </a:cxn>
              <a:cxn ang="0">
                <a:pos x="1200" y="794"/>
              </a:cxn>
              <a:cxn ang="0">
                <a:pos x="1171" y="798"/>
              </a:cxn>
              <a:cxn ang="0">
                <a:pos x="0" y="798"/>
              </a:cxn>
              <a:cxn ang="0">
                <a:pos x="0" y="766"/>
              </a:cxn>
              <a:cxn ang="0">
                <a:pos x="1171" y="766"/>
              </a:cxn>
              <a:cxn ang="0">
                <a:pos x="1196" y="762"/>
              </a:cxn>
              <a:cxn ang="0">
                <a:pos x="1218" y="750"/>
              </a:cxn>
              <a:cxn ang="0">
                <a:pos x="1235" y="732"/>
              </a:cxn>
              <a:cxn ang="0">
                <a:pos x="1247" y="711"/>
              </a:cxn>
              <a:cxn ang="0">
                <a:pos x="1251" y="686"/>
              </a:cxn>
              <a:cxn ang="0">
                <a:pos x="1251" y="113"/>
              </a:cxn>
              <a:cxn ang="0">
                <a:pos x="1255" y="84"/>
              </a:cxn>
              <a:cxn ang="0">
                <a:pos x="1267" y="56"/>
              </a:cxn>
              <a:cxn ang="0">
                <a:pos x="1285" y="34"/>
              </a:cxn>
              <a:cxn ang="0">
                <a:pos x="1307" y="16"/>
              </a:cxn>
              <a:cxn ang="0">
                <a:pos x="1334" y="5"/>
              </a:cxn>
              <a:cxn ang="0">
                <a:pos x="1363" y="0"/>
              </a:cxn>
            </a:cxnLst>
            <a:rect l="0" t="0" r="r" b="b"/>
            <a:pathLst>
              <a:path w="2008" h="798">
                <a:moveTo>
                  <a:pt x="1363" y="0"/>
                </a:moveTo>
                <a:lnTo>
                  <a:pt x="2008" y="0"/>
                </a:lnTo>
                <a:lnTo>
                  <a:pt x="2008" y="32"/>
                </a:lnTo>
                <a:lnTo>
                  <a:pt x="1363" y="32"/>
                </a:lnTo>
                <a:lnTo>
                  <a:pt x="1339" y="37"/>
                </a:lnTo>
                <a:lnTo>
                  <a:pt x="1317" y="48"/>
                </a:lnTo>
                <a:lnTo>
                  <a:pt x="1299" y="66"/>
                </a:lnTo>
                <a:lnTo>
                  <a:pt x="1288" y="88"/>
                </a:lnTo>
                <a:lnTo>
                  <a:pt x="1283" y="113"/>
                </a:lnTo>
                <a:lnTo>
                  <a:pt x="1283" y="686"/>
                </a:lnTo>
                <a:lnTo>
                  <a:pt x="1279" y="715"/>
                </a:lnTo>
                <a:lnTo>
                  <a:pt x="1267" y="743"/>
                </a:lnTo>
                <a:lnTo>
                  <a:pt x="1250" y="765"/>
                </a:lnTo>
                <a:lnTo>
                  <a:pt x="1228" y="782"/>
                </a:lnTo>
                <a:lnTo>
                  <a:pt x="1200" y="794"/>
                </a:lnTo>
                <a:lnTo>
                  <a:pt x="1171" y="798"/>
                </a:lnTo>
                <a:lnTo>
                  <a:pt x="0" y="798"/>
                </a:lnTo>
                <a:lnTo>
                  <a:pt x="0" y="766"/>
                </a:lnTo>
                <a:lnTo>
                  <a:pt x="1171" y="766"/>
                </a:lnTo>
                <a:lnTo>
                  <a:pt x="1196" y="762"/>
                </a:lnTo>
                <a:lnTo>
                  <a:pt x="1218" y="750"/>
                </a:lnTo>
                <a:lnTo>
                  <a:pt x="1235" y="732"/>
                </a:lnTo>
                <a:lnTo>
                  <a:pt x="1247" y="711"/>
                </a:lnTo>
                <a:lnTo>
                  <a:pt x="1251" y="686"/>
                </a:lnTo>
                <a:lnTo>
                  <a:pt x="1251" y="113"/>
                </a:lnTo>
                <a:lnTo>
                  <a:pt x="1255" y="84"/>
                </a:lnTo>
                <a:lnTo>
                  <a:pt x="1267" y="56"/>
                </a:lnTo>
                <a:lnTo>
                  <a:pt x="1285" y="34"/>
                </a:lnTo>
                <a:lnTo>
                  <a:pt x="1307" y="16"/>
                </a:lnTo>
                <a:lnTo>
                  <a:pt x="1334" y="5"/>
                </a:lnTo>
                <a:lnTo>
                  <a:pt x="1363" y="0"/>
                </a:lnTo>
                <a:close/>
              </a:path>
            </a:pathLst>
          </a:custGeom>
          <a:solidFill>
            <a:schemeClr val="bg1"/>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EE17861B-B0BF-CB2A-C872-831766A56694}"/>
              </a:ext>
            </a:extLst>
          </p:cNvPr>
          <p:cNvSpPr txBox="1"/>
          <p:nvPr/>
        </p:nvSpPr>
        <p:spPr>
          <a:xfrm flipH="1">
            <a:off x="7132496" y="1478666"/>
            <a:ext cx="385201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Calibri" panose="020F0502020204030204"/>
                <a:ea typeface="+mn-ea"/>
                <a:cs typeface="Arial" pitchFamily="34" charset="0"/>
              </a:rPr>
              <a:t>Service provider &amp; Management network</a:t>
            </a: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8" name="Group 37">
            <a:extLst>
              <a:ext uri="{FF2B5EF4-FFF2-40B4-BE49-F238E27FC236}">
                <a16:creationId xmlns:a16="http://schemas.microsoft.com/office/drawing/2014/main" id="{474EF017-29B4-ACC2-F810-D8D8A2DCBC31}"/>
              </a:ext>
            </a:extLst>
          </p:cNvPr>
          <p:cNvGrpSpPr/>
          <p:nvPr/>
        </p:nvGrpSpPr>
        <p:grpSpPr>
          <a:xfrm flipH="1">
            <a:off x="9092361" y="4798617"/>
            <a:ext cx="1078524" cy="1677232"/>
            <a:chOff x="3655623" y="3537556"/>
            <a:chExt cx="1078524" cy="1677232"/>
          </a:xfrm>
        </p:grpSpPr>
        <p:sp>
          <p:nvSpPr>
            <p:cNvPr id="39" name="Rectangle 38">
              <a:extLst>
                <a:ext uri="{FF2B5EF4-FFF2-40B4-BE49-F238E27FC236}">
                  <a16:creationId xmlns:a16="http://schemas.microsoft.com/office/drawing/2014/main" id="{9FE19E19-635C-C9DF-4670-F329B8FCAB2E}"/>
                </a:ext>
              </a:extLst>
            </p:cNvPr>
            <p:cNvSpPr/>
            <p:nvPr/>
          </p:nvSpPr>
          <p:spPr>
            <a:xfrm>
              <a:off x="3656455" y="4067611"/>
              <a:ext cx="1076407" cy="1147177"/>
            </a:xfrm>
            <a:prstGeom prst="rect">
              <a:avLst/>
            </a:prstGeom>
            <a:gradFill flip="none" rotWithShape="1">
              <a:gsLst>
                <a:gs pos="1000">
                  <a:schemeClr val="tx1">
                    <a:alpha val="17000"/>
                  </a:schemeClr>
                </a:gs>
                <a:gs pos="100000">
                  <a:schemeClr val="tx2">
                    <a:shade val="100000"/>
                    <a:satMod val="11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Oval 39">
              <a:extLst>
                <a:ext uri="{FF2B5EF4-FFF2-40B4-BE49-F238E27FC236}">
                  <a16:creationId xmlns:a16="http://schemas.microsoft.com/office/drawing/2014/main" id="{1952B486-3D7B-4081-9A0A-0DEFA90530D0}"/>
                </a:ext>
              </a:extLst>
            </p:cNvPr>
            <p:cNvSpPr/>
            <p:nvPr/>
          </p:nvSpPr>
          <p:spPr>
            <a:xfrm>
              <a:off x="3655623" y="3537556"/>
              <a:ext cx="1078524" cy="10785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1" name="TextBox 40">
            <a:extLst>
              <a:ext uri="{FF2B5EF4-FFF2-40B4-BE49-F238E27FC236}">
                <a16:creationId xmlns:a16="http://schemas.microsoft.com/office/drawing/2014/main" id="{FB8C01A7-B845-44D0-6391-0402DA7D0FCD}"/>
              </a:ext>
            </a:extLst>
          </p:cNvPr>
          <p:cNvSpPr txBox="1"/>
          <p:nvPr/>
        </p:nvSpPr>
        <p:spPr>
          <a:xfrm flipH="1">
            <a:off x="8191355" y="4281398"/>
            <a:ext cx="2614445" cy="330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51" b="0" i="0" u="none" strike="noStrike" kern="0" cap="none" spc="0" normalizeH="0" baseline="0" noProof="0">
                <a:ln>
                  <a:noFill/>
                </a:ln>
                <a:solidFill>
                  <a:prstClr val="white"/>
                </a:solidFill>
                <a:effectLst/>
                <a:uLnTx/>
                <a:uFillTx/>
                <a:latin typeface="Calibri" panose="020F0502020204030204"/>
                <a:ea typeface="+mn-ea"/>
                <a:cs typeface="Arial" pitchFamily="34" charset="0"/>
              </a:rPr>
              <a:t>PoC Awards </a:t>
            </a:r>
            <a:endParaRPr kumimoji="0" lang="en-US" sz="15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Freeform 7">
            <a:extLst>
              <a:ext uri="{FF2B5EF4-FFF2-40B4-BE49-F238E27FC236}">
                <a16:creationId xmlns:a16="http://schemas.microsoft.com/office/drawing/2014/main" id="{20D33E30-0176-98A0-3035-466DD9B9C05B}"/>
              </a:ext>
            </a:extLst>
          </p:cNvPr>
          <p:cNvSpPr>
            <a:spLocks/>
          </p:cNvSpPr>
          <p:nvPr/>
        </p:nvSpPr>
        <p:spPr bwMode="auto">
          <a:xfrm flipH="1">
            <a:off x="5078288" y="2512961"/>
            <a:ext cx="4889416" cy="770264"/>
          </a:xfrm>
          <a:custGeom>
            <a:avLst/>
            <a:gdLst/>
            <a:ahLst/>
            <a:cxnLst>
              <a:cxn ang="0">
                <a:pos x="0" y="0"/>
              </a:cxn>
              <a:cxn ang="0">
                <a:pos x="1075" y="0"/>
              </a:cxn>
              <a:cxn ang="0">
                <a:pos x="1104" y="4"/>
              </a:cxn>
              <a:cxn ang="0">
                <a:pos x="1131" y="16"/>
              </a:cxn>
              <a:cxn ang="0">
                <a:pos x="1153" y="33"/>
              </a:cxn>
              <a:cxn ang="0">
                <a:pos x="1171" y="55"/>
              </a:cxn>
              <a:cxn ang="0">
                <a:pos x="1182" y="83"/>
              </a:cxn>
              <a:cxn ang="0">
                <a:pos x="1187" y="112"/>
              </a:cxn>
              <a:cxn ang="0">
                <a:pos x="1187" y="736"/>
              </a:cxn>
              <a:cxn ang="0">
                <a:pos x="1191" y="761"/>
              </a:cxn>
              <a:cxn ang="0">
                <a:pos x="1203" y="783"/>
              </a:cxn>
              <a:cxn ang="0">
                <a:pos x="1220" y="800"/>
              </a:cxn>
              <a:cxn ang="0">
                <a:pos x="1242" y="812"/>
              </a:cxn>
              <a:cxn ang="0">
                <a:pos x="1267" y="817"/>
              </a:cxn>
              <a:cxn ang="0">
                <a:pos x="2464" y="817"/>
              </a:cxn>
              <a:cxn ang="0">
                <a:pos x="2464" y="849"/>
              </a:cxn>
              <a:cxn ang="0">
                <a:pos x="1267" y="849"/>
              </a:cxn>
              <a:cxn ang="0">
                <a:pos x="1238" y="844"/>
              </a:cxn>
              <a:cxn ang="0">
                <a:pos x="1210" y="833"/>
              </a:cxn>
              <a:cxn ang="0">
                <a:pos x="1188" y="815"/>
              </a:cxn>
              <a:cxn ang="0">
                <a:pos x="1171" y="793"/>
              </a:cxn>
              <a:cxn ang="0">
                <a:pos x="1159" y="765"/>
              </a:cxn>
              <a:cxn ang="0">
                <a:pos x="1155" y="736"/>
              </a:cxn>
              <a:cxn ang="0">
                <a:pos x="1155" y="112"/>
              </a:cxn>
              <a:cxn ang="0">
                <a:pos x="1150" y="87"/>
              </a:cxn>
              <a:cxn ang="0">
                <a:pos x="1139" y="65"/>
              </a:cxn>
              <a:cxn ang="0">
                <a:pos x="1121" y="48"/>
              </a:cxn>
              <a:cxn ang="0">
                <a:pos x="1099" y="36"/>
              </a:cxn>
              <a:cxn ang="0">
                <a:pos x="1075" y="32"/>
              </a:cxn>
              <a:cxn ang="0">
                <a:pos x="0" y="32"/>
              </a:cxn>
              <a:cxn ang="0">
                <a:pos x="0" y="0"/>
              </a:cxn>
            </a:cxnLst>
            <a:rect l="0" t="0" r="r" b="b"/>
            <a:pathLst>
              <a:path w="2464" h="849">
                <a:moveTo>
                  <a:pt x="0" y="0"/>
                </a:moveTo>
                <a:lnTo>
                  <a:pt x="1075" y="0"/>
                </a:lnTo>
                <a:lnTo>
                  <a:pt x="1104" y="4"/>
                </a:lnTo>
                <a:lnTo>
                  <a:pt x="1131" y="16"/>
                </a:lnTo>
                <a:lnTo>
                  <a:pt x="1153" y="33"/>
                </a:lnTo>
                <a:lnTo>
                  <a:pt x="1171" y="55"/>
                </a:lnTo>
                <a:lnTo>
                  <a:pt x="1182" y="83"/>
                </a:lnTo>
                <a:lnTo>
                  <a:pt x="1187" y="112"/>
                </a:lnTo>
                <a:lnTo>
                  <a:pt x="1187" y="736"/>
                </a:lnTo>
                <a:lnTo>
                  <a:pt x="1191" y="761"/>
                </a:lnTo>
                <a:lnTo>
                  <a:pt x="1203" y="783"/>
                </a:lnTo>
                <a:lnTo>
                  <a:pt x="1220" y="800"/>
                </a:lnTo>
                <a:lnTo>
                  <a:pt x="1242" y="812"/>
                </a:lnTo>
                <a:lnTo>
                  <a:pt x="1267" y="817"/>
                </a:lnTo>
                <a:lnTo>
                  <a:pt x="2464" y="817"/>
                </a:lnTo>
                <a:lnTo>
                  <a:pt x="2464" y="849"/>
                </a:lnTo>
                <a:lnTo>
                  <a:pt x="1267" y="849"/>
                </a:lnTo>
                <a:lnTo>
                  <a:pt x="1238" y="844"/>
                </a:lnTo>
                <a:lnTo>
                  <a:pt x="1210" y="833"/>
                </a:lnTo>
                <a:lnTo>
                  <a:pt x="1188" y="815"/>
                </a:lnTo>
                <a:lnTo>
                  <a:pt x="1171" y="793"/>
                </a:lnTo>
                <a:lnTo>
                  <a:pt x="1159" y="765"/>
                </a:lnTo>
                <a:lnTo>
                  <a:pt x="1155" y="736"/>
                </a:lnTo>
                <a:lnTo>
                  <a:pt x="1155" y="112"/>
                </a:lnTo>
                <a:lnTo>
                  <a:pt x="1150" y="87"/>
                </a:lnTo>
                <a:lnTo>
                  <a:pt x="1139" y="65"/>
                </a:lnTo>
                <a:lnTo>
                  <a:pt x="1121" y="48"/>
                </a:lnTo>
                <a:lnTo>
                  <a:pt x="1099" y="36"/>
                </a:lnTo>
                <a:lnTo>
                  <a:pt x="1075" y="32"/>
                </a:lnTo>
                <a:lnTo>
                  <a:pt x="0" y="32"/>
                </a:lnTo>
                <a:lnTo>
                  <a:pt x="0" y="0"/>
                </a:lnTo>
                <a:close/>
              </a:path>
            </a:pathLst>
          </a:custGeom>
          <a:solidFill>
            <a:schemeClr val="bg1"/>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Oval 42">
            <a:extLst>
              <a:ext uri="{FF2B5EF4-FFF2-40B4-BE49-F238E27FC236}">
                <a16:creationId xmlns:a16="http://schemas.microsoft.com/office/drawing/2014/main" id="{7B2BA59E-EA8C-D3D3-EC82-943E7562A948}"/>
              </a:ext>
            </a:extLst>
          </p:cNvPr>
          <p:cNvSpPr/>
          <p:nvPr/>
        </p:nvSpPr>
        <p:spPr>
          <a:xfrm flipH="1">
            <a:off x="9424987" y="2098382"/>
            <a:ext cx="1078524" cy="10785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0F478BA3-5FB1-BF8B-00BC-FAF83DB44AAB}"/>
              </a:ext>
            </a:extLst>
          </p:cNvPr>
          <p:cNvSpPr txBox="1"/>
          <p:nvPr/>
        </p:nvSpPr>
        <p:spPr>
          <a:xfrm flipH="1">
            <a:off x="7726723" y="2575535"/>
            <a:ext cx="2762677" cy="330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51" b="0" i="0" u="none" strike="noStrike" kern="0" cap="none" spc="0" normalizeH="0" baseline="0" noProof="0">
                <a:ln>
                  <a:noFill/>
                </a:ln>
                <a:solidFill>
                  <a:prstClr val="white"/>
                </a:solidFill>
                <a:effectLst/>
                <a:uLnTx/>
                <a:uFillTx/>
                <a:latin typeface="Calibri" panose="020F0502020204030204"/>
                <a:ea typeface="+mn-ea"/>
                <a:cs typeface="Arial" pitchFamily="34" charset="0"/>
              </a:rPr>
              <a:t>Startup Guidance</a:t>
            </a:r>
            <a:endParaRPr kumimoji="0" lang="en-US" sz="15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Freeform 10">
            <a:extLst>
              <a:ext uri="{FF2B5EF4-FFF2-40B4-BE49-F238E27FC236}">
                <a16:creationId xmlns:a16="http://schemas.microsoft.com/office/drawing/2014/main" id="{65AD8D9D-7672-9561-A0CC-65F7978BE597}"/>
              </a:ext>
            </a:extLst>
          </p:cNvPr>
          <p:cNvSpPr>
            <a:spLocks/>
          </p:cNvSpPr>
          <p:nvPr/>
        </p:nvSpPr>
        <p:spPr bwMode="auto">
          <a:xfrm flipH="1">
            <a:off x="5107530" y="4250215"/>
            <a:ext cx="5559420" cy="427039"/>
          </a:xfrm>
          <a:custGeom>
            <a:avLst/>
            <a:gdLst/>
            <a:ahLst/>
            <a:cxnLst>
              <a:cxn ang="0">
                <a:pos x="1465" y="0"/>
              </a:cxn>
              <a:cxn ang="0">
                <a:pos x="2913" y="0"/>
              </a:cxn>
              <a:cxn ang="0">
                <a:pos x="2913" y="32"/>
              </a:cxn>
              <a:cxn ang="0">
                <a:pos x="1465" y="32"/>
              </a:cxn>
              <a:cxn ang="0">
                <a:pos x="1441" y="37"/>
              </a:cxn>
              <a:cxn ang="0">
                <a:pos x="1419" y="47"/>
              </a:cxn>
              <a:cxn ang="0">
                <a:pos x="1401" y="64"/>
              </a:cxn>
              <a:cxn ang="0">
                <a:pos x="1390" y="86"/>
              </a:cxn>
              <a:cxn ang="0">
                <a:pos x="1385" y="113"/>
              </a:cxn>
              <a:cxn ang="0">
                <a:pos x="1385" y="157"/>
              </a:cxn>
              <a:cxn ang="0">
                <a:pos x="1381" y="187"/>
              </a:cxn>
              <a:cxn ang="0">
                <a:pos x="1371" y="214"/>
              </a:cxn>
              <a:cxn ang="0">
                <a:pos x="1353" y="237"/>
              </a:cxn>
              <a:cxn ang="0">
                <a:pos x="1330" y="254"/>
              </a:cxn>
              <a:cxn ang="0">
                <a:pos x="1304" y="265"/>
              </a:cxn>
              <a:cxn ang="0">
                <a:pos x="1273" y="269"/>
              </a:cxn>
              <a:cxn ang="0">
                <a:pos x="0" y="269"/>
              </a:cxn>
              <a:cxn ang="0">
                <a:pos x="0" y="237"/>
              </a:cxn>
              <a:cxn ang="0">
                <a:pos x="1273" y="237"/>
              </a:cxn>
              <a:cxn ang="0">
                <a:pos x="1299" y="233"/>
              </a:cxn>
              <a:cxn ang="0">
                <a:pos x="1321" y="222"/>
              </a:cxn>
              <a:cxn ang="0">
                <a:pos x="1339" y="205"/>
              </a:cxn>
              <a:cxn ang="0">
                <a:pos x="1349" y="183"/>
              </a:cxn>
              <a:cxn ang="0">
                <a:pos x="1353" y="157"/>
              </a:cxn>
              <a:cxn ang="0">
                <a:pos x="1353" y="113"/>
              </a:cxn>
              <a:cxn ang="0">
                <a:pos x="1358" y="82"/>
              </a:cxn>
              <a:cxn ang="0">
                <a:pos x="1369" y="56"/>
              </a:cxn>
              <a:cxn ang="0">
                <a:pos x="1387" y="32"/>
              </a:cxn>
              <a:cxn ang="0">
                <a:pos x="1409" y="15"/>
              </a:cxn>
              <a:cxn ang="0">
                <a:pos x="1436" y="5"/>
              </a:cxn>
              <a:cxn ang="0">
                <a:pos x="1465" y="0"/>
              </a:cxn>
            </a:cxnLst>
            <a:rect l="0" t="0" r="r" b="b"/>
            <a:pathLst>
              <a:path w="2913" h="269">
                <a:moveTo>
                  <a:pt x="1465" y="0"/>
                </a:moveTo>
                <a:lnTo>
                  <a:pt x="2913" y="0"/>
                </a:lnTo>
                <a:lnTo>
                  <a:pt x="2913" y="32"/>
                </a:lnTo>
                <a:lnTo>
                  <a:pt x="1465" y="32"/>
                </a:lnTo>
                <a:lnTo>
                  <a:pt x="1441" y="37"/>
                </a:lnTo>
                <a:lnTo>
                  <a:pt x="1419" y="47"/>
                </a:lnTo>
                <a:lnTo>
                  <a:pt x="1401" y="64"/>
                </a:lnTo>
                <a:lnTo>
                  <a:pt x="1390" y="86"/>
                </a:lnTo>
                <a:lnTo>
                  <a:pt x="1385" y="113"/>
                </a:lnTo>
                <a:lnTo>
                  <a:pt x="1385" y="157"/>
                </a:lnTo>
                <a:lnTo>
                  <a:pt x="1381" y="187"/>
                </a:lnTo>
                <a:lnTo>
                  <a:pt x="1371" y="214"/>
                </a:lnTo>
                <a:lnTo>
                  <a:pt x="1353" y="237"/>
                </a:lnTo>
                <a:lnTo>
                  <a:pt x="1330" y="254"/>
                </a:lnTo>
                <a:lnTo>
                  <a:pt x="1304" y="265"/>
                </a:lnTo>
                <a:lnTo>
                  <a:pt x="1273" y="269"/>
                </a:lnTo>
                <a:lnTo>
                  <a:pt x="0" y="269"/>
                </a:lnTo>
                <a:lnTo>
                  <a:pt x="0" y="237"/>
                </a:lnTo>
                <a:lnTo>
                  <a:pt x="1273" y="237"/>
                </a:lnTo>
                <a:lnTo>
                  <a:pt x="1299" y="233"/>
                </a:lnTo>
                <a:lnTo>
                  <a:pt x="1321" y="222"/>
                </a:lnTo>
                <a:lnTo>
                  <a:pt x="1339" y="205"/>
                </a:lnTo>
                <a:lnTo>
                  <a:pt x="1349" y="183"/>
                </a:lnTo>
                <a:lnTo>
                  <a:pt x="1353" y="157"/>
                </a:lnTo>
                <a:lnTo>
                  <a:pt x="1353" y="113"/>
                </a:lnTo>
                <a:lnTo>
                  <a:pt x="1358" y="82"/>
                </a:lnTo>
                <a:lnTo>
                  <a:pt x="1369" y="56"/>
                </a:lnTo>
                <a:lnTo>
                  <a:pt x="1387" y="32"/>
                </a:lnTo>
                <a:lnTo>
                  <a:pt x="1409" y="15"/>
                </a:lnTo>
                <a:lnTo>
                  <a:pt x="1436" y="5"/>
                </a:lnTo>
                <a:lnTo>
                  <a:pt x="1465" y="0"/>
                </a:lnTo>
                <a:close/>
              </a:path>
            </a:pathLst>
          </a:custGeom>
          <a:solidFill>
            <a:schemeClr val="bg1"/>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D6322FC1-AFD4-9EFD-2092-D2CD31BE74BC}"/>
              </a:ext>
            </a:extLst>
          </p:cNvPr>
          <p:cNvSpPr/>
          <p:nvPr/>
        </p:nvSpPr>
        <p:spPr>
          <a:xfrm flipH="1">
            <a:off x="10526935" y="4640809"/>
            <a:ext cx="1076407" cy="1147177"/>
          </a:xfrm>
          <a:prstGeom prst="rect">
            <a:avLst/>
          </a:prstGeom>
          <a:gradFill flip="none" rotWithShape="1">
            <a:gsLst>
              <a:gs pos="1000">
                <a:schemeClr val="tx1">
                  <a:alpha val="17000"/>
                </a:schemeClr>
              </a:gs>
              <a:gs pos="100000">
                <a:schemeClr val="tx2">
                  <a:shade val="100000"/>
                  <a:satMod val="11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Oval 46">
            <a:extLst>
              <a:ext uri="{FF2B5EF4-FFF2-40B4-BE49-F238E27FC236}">
                <a16:creationId xmlns:a16="http://schemas.microsoft.com/office/drawing/2014/main" id="{AC56CE56-2304-7322-9229-62F09E57B7B5}"/>
              </a:ext>
            </a:extLst>
          </p:cNvPr>
          <p:cNvSpPr/>
          <p:nvPr/>
        </p:nvSpPr>
        <p:spPr>
          <a:xfrm flipH="1">
            <a:off x="10525650" y="4110754"/>
            <a:ext cx="1078524" cy="10785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TextBox 47">
            <a:extLst>
              <a:ext uri="{FF2B5EF4-FFF2-40B4-BE49-F238E27FC236}">
                <a16:creationId xmlns:a16="http://schemas.microsoft.com/office/drawing/2014/main" id="{80DC1925-6288-7DD1-27E0-4DD7F64BF3AD}"/>
              </a:ext>
            </a:extLst>
          </p:cNvPr>
          <p:cNvSpPr txBox="1"/>
          <p:nvPr/>
        </p:nvSpPr>
        <p:spPr>
          <a:xfrm flipH="1">
            <a:off x="7558593" y="4757623"/>
            <a:ext cx="1524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Calibri" panose="020F0502020204030204"/>
                <a:ea typeface="+mn-ea"/>
                <a:cs typeface="Arial" pitchFamily="34" charset="0"/>
              </a:rPr>
              <a:t>STTR/SBIR Grant Writing</a:t>
            </a: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Freeform 8">
            <a:extLst>
              <a:ext uri="{FF2B5EF4-FFF2-40B4-BE49-F238E27FC236}">
                <a16:creationId xmlns:a16="http://schemas.microsoft.com/office/drawing/2014/main" id="{F5C06AA6-39B5-7571-6C9F-5D2D7451BFFE}"/>
              </a:ext>
            </a:extLst>
          </p:cNvPr>
          <p:cNvSpPr>
            <a:spLocks/>
          </p:cNvSpPr>
          <p:nvPr/>
        </p:nvSpPr>
        <p:spPr bwMode="auto">
          <a:xfrm flipH="1">
            <a:off x="5813342" y="4894706"/>
            <a:ext cx="2303373" cy="1266825"/>
          </a:xfrm>
          <a:custGeom>
            <a:avLst/>
            <a:gdLst/>
            <a:ahLst/>
            <a:cxnLst>
              <a:cxn ang="0">
                <a:pos x="1363" y="0"/>
              </a:cxn>
              <a:cxn ang="0">
                <a:pos x="2008" y="0"/>
              </a:cxn>
              <a:cxn ang="0">
                <a:pos x="2008" y="32"/>
              </a:cxn>
              <a:cxn ang="0">
                <a:pos x="1363" y="32"/>
              </a:cxn>
              <a:cxn ang="0">
                <a:pos x="1339" y="37"/>
              </a:cxn>
              <a:cxn ang="0">
                <a:pos x="1317" y="48"/>
              </a:cxn>
              <a:cxn ang="0">
                <a:pos x="1299" y="66"/>
              </a:cxn>
              <a:cxn ang="0">
                <a:pos x="1288" y="88"/>
              </a:cxn>
              <a:cxn ang="0">
                <a:pos x="1283" y="113"/>
              </a:cxn>
              <a:cxn ang="0">
                <a:pos x="1283" y="686"/>
              </a:cxn>
              <a:cxn ang="0">
                <a:pos x="1279" y="715"/>
              </a:cxn>
              <a:cxn ang="0">
                <a:pos x="1267" y="743"/>
              </a:cxn>
              <a:cxn ang="0">
                <a:pos x="1250" y="765"/>
              </a:cxn>
              <a:cxn ang="0">
                <a:pos x="1228" y="782"/>
              </a:cxn>
              <a:cxn ang="0">
                <a:pos x="1200" y="794"/>
              </a:cxn>
              <a:cxn ang="0">
                <a:pos x="1171" y="798"/>
              </a:cxn>
              <a:cxn ang="0">
                <a:pos x="0" y="798"/>
              </a:cxn>
              <a:cxn ang="0">
                <a:pos x="0" y="766"/>
              </a:cxn>
              <a:cxn ang="0">
                <a:pos x="1171" y="766"/>
              </a:cxn>
              <a:cxn ang="0">
                <a:pos x="1196" y="762"/>
              </a:cxn>
              <a:cxn ang="0">
                <a:pos x="1218" y="750"/>
              </a:cxn>
              <a:cxn ang="0">
                <a:pos x="1235" y="732"/>
              </a:cxn>
              <a:cxn ang="0">
                <a:pos x="1247" y="711"/>
              </a:cxn>
              <a:cxn ang="0">
                <a:pos x="1251" y="686"/>
              </a:cxn>
              <a:cxn ang="0">
                <a:pos x="1251" y="113"/>
              </a:cxn>
              <a:cxn ang="0">
                <a:pos x="1255" y="84"/>
              </a:cxn>
              <a:cxn ang="0">
                <a:pos x="1267" y="56"/>
              </a:cxn>
              <a:cxn ang="0">
                <a:pos x="1285" y="34"/>
              </a:cxn>
              <a:cxn ang="0">
                <a:pos x="1307" y="16"/>
              </a:cxn>
              <a:cxn ang="0">
                <a:pos x="1334" y="5"/>
              </a:cxn>
              <a:cxn ang="0">
                <a:pos x="1363" y="0"/>
              </a:cxn>
            </a:cxnLst>
            <a:rect l="0" t="0" r="r" b="b"/>
            <a:pathLst>
              <a:path w="2008" h="798">
                <a:moveTo>
                  <a:pt x="1363" y="0"/>
                </a:moveTo>
                <a:lnTo>
                  <a:pt x="2008" y="0"/>
                </a:lnTo>
                <a:lnTo>
                  <a:pt x="2008" y="32"/>
                </a:lnTo>
                <a:lnTo>
                  <a:pt x="1363" y="32"/>
                </a:lnTo>
                <a:lnTo>
                  <a:pt x="1339" y="37"/>
                </a:lnTo>
                <a:lnTo>
                  <a:pt x="1317" y="48"/>
                </a:lnTo>
                <a:lnTo>
                  <a:pt x="1299" y="66"/>
                </a:lnTo>
                <a:lnTo>
                  <a:pt x="1288" y="88"/>
                </a:lnTo>
                <a:lnTo>
                  <a:pt x="1283" y="113"/>
                </a:lnTo>
                <a:lnTo>
                  <a:pt x="1283" y="686"/>
                </a:lnTo>
                <a:lnTo>
                  <a:pt x="1279" y="715"/>
                </a:lnTo>
                <a:lnTo>
                  <a:pt x="1267" y="743"/>
                </a:lnTo>
                <a:lnTo>
                  <a:pt x="1250" y="765"/>
                </a:lnTo>
                <a:lnTo>
                  <a:pt x="1228" y="782"/>
                </a:lnTo>
                <a:lnTo>
                  <a:pt x="1200" y="794"/>
                </a:lnTo>
                <a:lnTo>
                  <a:pt x="1171" y="798"/>
                </a:lnTo>
                <a:lnTo>
                  <a:pt x="0" y="798"/>
                </a:lnTo>
                <a:lnTo>
                  <a:pt x="0" y="766"/>
                </a:lnTo>
                <a:lnTo>
                  <a:pt x="1171" y="766"/>
                </a:lnTo>
                <a:lnTo>
                  <a:pt x="1196" y="762"/>
                </a:lnTo>
                <a:lnTo>
                  <a:pt x="1218" y="750"/>
                </a:lnTo>
                <a:lnTo>
                  <a:pt x="1235" y="732"/>
                </a:lnTo>
                <a:lnTo>
                  <a:pt x="1247" y="711"/>
                </a:lnTo>
                <a:lnTo>
                  <a:pt x="1251" y="686"/>
                </a:lnTo>
                <a:lnTo>
                  <a:pt x="1251" y="113"/>
                </a:lnTo>
                <a:lnTo>
                  <a:pt x="1255" y="84"/>
                </a:lnTo>
                <a:lnTo>
                  <a:pt x="1267" y="56"/>
                </a:lnTo>
                <a:lnTo>
                  <a:pt x="1285" y="34"/>
                </a:lnTo>
                <a:lnTo>
                  <a:pt x="1307" y="16"/>
                </a:lnTo>
                <a:lnTo>
                  <a:pt x="1334" y="5"/>
                </a:lnTo>
                <a:lnTo>
                  <a:pt x="1363" y="0"/>
                </a:lnTo>
                <a:close/>
              </a:path>
            </a:pathLst>
          </a:custGeom>
          <a:solidFill>
            <a:schemeClr val="bg1"/>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Oval 49">
            <a:extLst>
              <a:ext uri="{FF2B5EF4-FFF2-40B4-BE49-F238E27FC236}">
                <a16:creationId xmlns:a16="http://schemas.microsoft.com/office/drawing/2014/main" id="{0DE0A30B-B460-F3A8-9FE7-11755FAA22F2}"/>
              </a:ext>
            </a:extLst>
          </p:cNvPr>
          <p:cNvSpPr/>
          <p:nvPr/>
        </p:nvSpPr>
        <p:spPr>
          <a:xfrm flipH="1">
            <a:off x="8049235" y="5600643"/>
            <a:ext cx="1078524" cy="10785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Oval 50">
            <a:extLst>
              <a:ext uri="{FF2B5EF4-FFF2-40B4-BE49-F238E27FC236}">
                <a16:creationId xmlns:a16="http://schemas.microsoft.com/office/drawing/2014/main" id="{21078A72-FBB4-EE67-A0CD-5CAC469AD3A1}"/>
              </a:ext>
            </a:extLst>
          </p:cNvPr>
          <p:cNvSpPr/>
          <p:nvPr/>
        </p:nvSpPr>
        <p:spPr>
          <a:xfrm flipH="1">
            <a:off x="10850561" y="1419591"/>
            <a:ext cx="1078524" cy="10785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TextBox 51">
            <a:extLst>
              <a:ext uri="{FF2B5EF4-FFF2-40B4-BE49-F238E27FC236}">
                <a16:creationId xmlns:a16="http://schemas.microsoft.com/office/drawing/2014/main" id="{8DB679AB-4658-3CE4-102A-85D3EBFFF6CE}"/>
              </a:ext>
            </a:extLst>
          </p:cNvPr>
          <p:cNvSpPr txBox="1"/>
          <p:nvPr/>
        </p:nvSpPr>
        <p:spPr>
          <a:xfrm flipH="1">
            <a:off x="6718280" y="5490561"/>
            <a:ext cx="1524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Calibri" panose="020F0502020204030204"/>
                <a:ea typeface="+mn-ea"/>
                <a:cs typeface="Arial" pitchFamily="34" charset="0"/>
              </a:rPr>
              <a:t>Investor connections</a:t>
            </a: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Oval 52">
            <a:extLst>
              <a:ext uri="{FF2B5EF4-FFF2-40B4-BE49-F238E27FC236}">
                <a16:creationId xmlns:a16="http://schemas.microsoft.com/office/drawing/2014/main" id="{18AA909B-1222-2AF5-55F3-9F51BB302DFD}"/>
              </a:ext>
            </a:extLst>
          </p:cNvPr>
          <p:cNvSpPr/>
          <p:nvPr/>
        </p:nvSpPr>
        <p:spPr>
          <a:xfrm flipH="1">
            <a:off x="10715565" y="2990974"/>
            <a:ext cx="1078524" cy="10785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4" name="Picture 53">
            <a:extLst>
              <a:ext uri="{FF2B5EF4-FFF2-40B4-BE49-F238E27FC236}">
                <a16:creationId xmlns:a16="http://schemas.microsoft.com/office/drawing/2014/main" id="{6E16BE4D-8570-DAC0-DB60-60FC32FDC60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677486" y="2400305"/>
            <a:ext cx="521201" cy="521201"/>
          </a:xfrm>
          <a:prstGeom prst="rect">
            <a:avLst/>
          </a:prstGeom>
        </p:spPr>
      </p:pic>
      <p:pic>
        <p:nvPicPr>
          <p:cNvPr id="55" name="Picture 54">
            <a:extLst>
              <a:ext uri="{FF2B5EF4-FFF2-40B4-BE49-F238E27FC236}">
                <a16:creationId xmlns:a16="http://schemas.microsoft.com/office/drawing/2014/main" id="{A5503403-8016-E3EA-8C07-3EABC50112C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754358" y="4342160"/>
            <a:ext cx="637229" cy="637229"/>
          </a:xfrm>
          <a:prstGeom prst="rect">
            <a:avLst/>
          </a:prstGeom>
        </p:spPr>
      </p:pic>
      <p:sp>
        <p:nvSpPr>
          <p:cNvPr id="56" name="TextBox 55">
            <a:extLst>
              <a:ext uri="{FF2B5EF4-FFF2-40B4-BE49-F238E27FC236}">
                <a16:creationId xmlns:a16="http://schemas.microsoft.com/office/drawing/2014/main" id="{D3917D24-894F-5EBE-BA45-BF2E99FB145F}"/>
              </a:ext>
            </a:extLst>
          </p:cNvPr>
          <p:cNvSpPr txBox="1"/>
          <p:nvPr/>
        </p:nvSpPr>
        <p:spPr>
          <a:xfrm>
            <a:off x="2264135" y="1775014"/>
            <a:ext cx="258996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Calibri" panose="020F0502020204030204"/>
                <a:ea typeface="+mn-ea"/>
                <a:cs typeface="Arial" pitchFamily="34" charset="0"/>
              </a:rPr>
              <a:t>Educational Resources</a:t>
            </a: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7" name="Graphic 56" descr="Classroom with solid fill">
            <a:extLst>
              <a:ext uri="{FF2B5EF4-FFF2-40B4-BE49-F238E27FC236}">
                <a16:creationId xmlns:a16="http://schemas.microsoft.com/office/drawing/2014/main" id="{B3EE74B3-2A2A-6968-FEF8-FB224EB3F4C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30821" y="1713351"/>
            <a:ext cx="732355" cy="732355"/>
          </a:xfrm>
          <a:prstGeom prst="rect">
            <a:avLst/>
          </a:prstGeom>
        </p:spPr>
      </p:pic>
      <p:sp>
        <p:nvSpPr>
          <p:cNvPr id="58" name="Oval 57">
            <a:extLst>
              <a:ext uri="{FF2B5EF4-FFF2-40B4-BE49-F238E27FC236}">
                <a16:creationId xmlns:a16="http://schemas.microsoft.com/office/drawing/2014/main" id="{523C969E-FDC5-FC42-AD3C-1755DC739680}"/>
              </a:ext>
            </a:extLst>
          </p:cNvPr>
          <p:cNvSpPr/>
          <p:nvPr/>
        </p:nvSpPr>
        <p:spPr>
          <a:xfrm>
            <a:off x="4371065" y="2368430"/>
            <a:ext cx="3133196" cy="3133196"/>
          </a:xfrm>
          <a:prstGeom prst="ellipse">
            <a:avLst/>
          </a:prstGeom>
          <a:solidFill>
            <a:schemeClr val="accent2"/>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9" name="Group 58">
            <a:extLst>
              <a:ext uri="{FF2B5EF4-FFF2-40B4-BE49-F238E27FC236}">
                <a16:creationId xmlns:a16="http://schemas.microsoft.com/office/drawing/2014/main" id="{DF7CF8C4-E2B5-002A-30FC-A16877F8C1BF}"/>
              </a:ext>
            </a:extLst>
          </p:cNvPr>
          <p:cNvGrpSpPr/>
          <p:nvPr/>
        </p:nvGrpSpPr>
        <p:grpSpPr>
          <a:xfrm flipH="1">
            <a:off x="256486" y="2247125"/>
            <a:ext cx="1078524" cy="1677232"/>
            <a:chOff x="3655623" y="3537556"/>
            <a:chExt cx="1078524" cy="1677232"/>
          </a:xfrm>
        </p:grpSpPr>
        <p:sp>
          <p:nvSpPr>
            <p:cNvPr id="60" name="Rectangle 59">
              <a:extLst>
                <a:ext uri="{FF2B5EF4-FFF2-40B4-BE49-F238E27FC236}">
                  <a16:creationId xmlns:a16="http://schemas.microsoft.com/office/drawing/2014/main" id="{765F600C-E847-951C-AF94-25CD829E4E52}"/>
                </a:ext>
              </a:extLst>
            </p:cNvPr>
            <p:cNvSpPr/>
            <p:nvPr/>
          </p:nvSpPr>
          <p:spPr>
            <a:xfrm>
              <a:off x="3656455" y="4067611"/>
              <a:ext cx="1076407" cy="1147177"/>
            </a:xfrm>
            <a:prstGeom prst="rect">
              <a:avLst/>
            </a:prstGeom>
            <a:gradFill flip="none" rotWithShape="1">
              <a:gsLst>
                <a:gs pos="1000">
                  <a:schemeClr val="tx1">
                    <a:alpha val="17000"/>
                  </a:schemeClr>
                </a:gs>
                <a:gs pos="100000">
                  <a:schemeClr val="tx2">
                    <a:shade val="100000"/>
                    <a:satMod val="11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Oval 60">
              <a:extLst>
                <a:ext uri="{FF2B5EF4-FFF2-40B4-BE49-F238E27FC236}">
                  <a16:creationId xmlns:a16="http://schemas.microsoft.com/office/drawing/2014/main" id="{CD4091E2-5A02-1CB9-CC30-ED7D9EFD0C74}"/>
                </a:ext>
              </a:extLst>
            </p:cNvPr>
            <p:cNvSpPr/>
            <p:nvPr/>
          </p:nvSpPr>
          <p:spPr>
            <a:xfrm>
              <a:off x="3655623" y="3537556"/>
              <a:ext cx="1078524" cy="10785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2" name="TextBox 61">
            <a:extLst>
              <a:ext uri="{FF2B5EF4-FFF2-40B4-BE49-F238E27FC236}">
                <a16:creationId xmlns:a16="http://schemas.microsoft.com/office/drawing/2014/main" id="{031070F4-D0BD-98D3-CE26-1792FEB78C86}"/>
              </a:ext>
            </a:extLst>
          </p:cNvPr>
          <p:cNvSpPr txBox="1"/>
          <p:nvPr/>
        </p:nvSpPr>
        <p:spPr>
          <a:xfrm flipH="1">
            <a:off x="2932000" y="2689255"/>
            <a:ext cx="1524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Calibri" panose="020F0502020204030204"/>
                <a:ea typeface="+mn-ea"/>
                <a:cs typeface="Arial" pitchFamily="34" charset="0"/>
              </a:rPr>
              <a:t>IP &amp; Market Research</a:t>
            </a: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3" name="Graphic 62" descr="Target Audience with solid fill">
            <a:extLst>
              <a:ext uri="{FF2B5EF4-FFF2-40B4-BE49-F238E27FC236}">
                <a16:creationId xmlns:a16="http://schemas.microsoft.com/office/drawing/2014/main" id="{61EA1206-D319-BAB8-9368-B5ACDD459EF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57923" y="2406909"/>
            <a:ext cx="828724" cy="828724"/>
          </a:xfrm>
          <a:prstGeom prst="rect">
            <a:avLst/>
          </a:prstGeom>
        </p:spPr>
      </p:pic>
      <p:pic>
        <p:nvPicPr>
          <p:cNvPr id="64" name="Graphic 63" descr="Social network with solid fill">
            <a:extLst>
              <a:ext uri="{FF2B5EF4-FFF2-40B4-BE49-F238E27FC236}">
                <a16:creationId xmlns:a16="http://schemas.microsoft.com/office/drawing/2014/main" id="{0CF14496-C84D-BB70-8B1E-8444E50F604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922685" y="1458552"/>
            <a:ext cx="934273" cy="934273"/>
          </a:xfrm>
          <a:prstGeom prst="rect">
            <a:avLst/>
          </a:prstGeom>
        </p:spPr>
      </p:pic>
      <p:pic>
        <p:nvPicPr>
          <p:cNvPr id="65" name="Graphic 64" descr="Signature with solid fill">
            <a:extLst>
              <a:ext uri="{FF2B5EF4-FFF2-40B4-BE49-F238E27FC236}">
                <a16:creationId xmlns:a16="http://schemas.microsoft.com/office/drawing/2014/main" id="{379DBFED-C76C-007A-3613-DCF60D0B632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253324" y="4990747"/>
            <a:ext cx="734877" cy="734877"/>
          </a:xfrm>
          <a:prstGeom prst="rect">
            <a:avLst/>
          </a:prstGeom>
        </p:spPr>
      </p:pic>
      <p:pic>
        <p:nvPicPr>
          <p:cNvPr id="66" name="Graphic 65" descr="Office worker male with solid fill">
            <a:extLst>
              <a:ext uri="{FF2B5EF4-FFF2-40B4-BE49-F238E27FC236}">
                <a16:creationId xmlns:a16="http://schemas.microsoft.com/office/drawing/2014/main" id="{0838ED72-1E3C-FCF0-C569-5072F47CABD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86299" y="4434403"/>
            <a:ext cx="888656" cy="888656"/>
          </a:xfrm>
          <a:prstGeom prst="rect">
            <a:avLst/>
          </a:prstGeom>
        </p:spPr>
      </p:pic>
      <p:pic>
        <p:nvPicPr>
          <p:cNvPr id="67" name="Graphic 66" descr="Programmer female with solid fill">
            <a:extLst>
              <a:ext uri="{FF2B5EF4-FFF2-40B4-BE49-F238E27FC236}">
                <a16:creationId xmlns:a16="http://schemas.microsoft.com/office/drawing/2014/main" id="{E69B2663-9FE3-D7BC-48AA-D7FD2674D51B}"/>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37173" y="3377101"/>
            <a:ext cx="926560" cy="807268"/>
          </a:xfrm>
          <a:prstGeom prst="rect">
            <a:avLst/>
          </a:prstGeom>
        </p:spPr>
      </p:pic>
      <p:pic>
        <p:nvPicPr>
          <p:cNvPr id="68" name="Graphic 67" descr="Test tubes with solid fill">
            <a:extLst>
              <a:ext uri="{FF2B5EF4-FFF2-40B4-BE49-F238E27FC236}">
                <a16:creationId xmlns:a16="http://schemas.microsoft.com/office/drawing/2014/main" id="{5CAC931C-29DA-7297-EE2C-D81B57FE2038}"/>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0853637" y="3246709"/>
            <a:ext cx="802377" cy="617135"/>
          </a:xfrm>
          <a:prstGeom prst="rect">
            <a:avLst/>
          </a:prstGeom>
        </p:spPr>
      </p:pic>
      <p:pic>
        <p:nvPicPr>
          <p:cNvPr id="69" name="Graphic 68" descr="Money with solid fill">
            <a:extLst>
              <a:ext uri="{FF2B5EF4-FFF2-40B4-BE49-F238E27FC236}">
                <a16:creationId xmlns:a16="http://schemas.microsoft.com/office/drawing/2014/main" id="{F9BF2D71-E1A9-1ED8-4217-4BE62800CAB1}"/>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219478" y="5749079"/>
            <a:ext cx="747317" cy="747317"/>
          </a:xfrm>
          <a:prstGeom prst="rect">
            <a:avLst/>
          </a:prstGeom>
        </p:spPr>
      </p:pic>
      <p:grpSp>
        <p:nvGrpSpPr>
          <p:cNvPr id="70" name="Group 69">
            <a:extLst>
              <a:ext uri="{FF2B5EF4-FFF2-40B4-BE49-F238E27FC236}">
                <a16:creationId xmlns:a16="http://schemas.microsoft.com/office/drawing/2014/main" id="{915FFC50-1B54-BE8F-3B74-734BA6B2E25C}"/>
              </a:ext>
            </a:extLst>
          </p:cNvPr>
          <p:cNvGrpSpPr/>
          <p:nvPr/>
        </p:nvGrpSpPr>
        <p:grpSpPr>
          <a:xfrm>
            <a:off x="2457857" y="5637659"/>
            <a:ext cx="1078524" cy="1680851"/>
            <a:chOff x="4647951" y="4840224"/>
            <a:chExt cx="1078524" cy="1680850"/>
          </a:xfrm>
        </p:grpSpPr>
        <p:sp>
          <p:nvSpPr>
            <p:cNvPr id="71" name="Rectangle 70">
              <a:extLst>
                <a:ext uri="{FF2B5EF4-FFF2-40B4-BE49-F238E27FC236}">
                  <a16:creationId xmlns:a16="http://schemas.microsoft.com/office/drawing/2014/main" id="{EF7A5FEA-EA88-DF06-AA60-9ECA5F504BA9}"/>
                </a:ext>
              </a:extLst>
            </p:cNvPr>
            <p:cNvSpPr/>
            <p:nvPr/>
          </p:nvSpPr>
          <p:spPr>
            <a:xfrm>
              <a:off x="4648644" y="5373897"/>
              <a:ext cx="1076407" cy="1147177"/>
            </a:xfrm>
            <a:prstGeom prst="rect">
              <a:avLst/>
            </a:prstGeom>
            <a:gradFill flip="none" rotWithShape="1">
              <a:gsLst>
                <a:gs pos="1000">
                  <a:schemeClr val="tx1">
                    <a:alpha val="17000"/>
                  </a:schemeClr>
                </a:gs>
                <a:gs pos="100000">
                  <a:schemeClr val="tx2">
                    <a:shade val="100000"/>
                    <a:satMod val="11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Oval 71">
              <a:extLst>
                <a:ext uri="{FF2B5EF4-FFF2-40B4-BE49-F238E27FC236}">
                  <a16:creationId xmlns:a16="http://schemas.microsoft.com/office/drawing/2014/main" id="{CF907513-1413-55CF-970F-32AEE6F85597}"/>
                </a:ext>
              </a:extLst>
            </p:cNvPr>
            <p:cNvSpPr/>
            <p:nvPr/>
          </p:nvSpPr>
          <p:spPr>
            <a:xfrm>
              <a:off x="4647951" y="4840224"/>
              <a:ext cx="1078524" cy="10785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73" name="Graphic 72" descr="Run with solid fill">
            <a:extLst>
              <a:ext uri="{FF2B5EF4-FFF2-40B4-BE49-F238E27FC236}">
                <a16:creationId xmlns:a16="http://schemas.microsoft.com/office/drawing/2014/main" id="{A82BCE15-1999-C5D6-5A7A-2CF8428869A0}"/>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2627621" y="5871927"/>
            <a:ext cx="665028" cy="665028"/>
          </a:xfrm>
          <a:prstGeom prst="rect">
            <a:avLst/>
          </a:prstGeom>
        </p:spPr>
      </p:pic>
      <p:sp>
        <p:nvSpPr>
          <p:cNvPr id="74" name="TextBox 73">
            <a:extLst>
              <a:ext uri="{FF2B5EF4-FFF2-40B4-BE49-F238E27FC236}">
                <a16:creationId xmlns:a16="http://schemas.microsoft.com/office/drawing/2014/main" id="{AC883152-9C53-3453-6F98-FD414F505E8C}"/>
              </a:ext>
            </a:extLst>
          </p:cNvPr>
          <p:cNvSpPr txBox="1"/>
          <p:nvPr/>
        </p:nvSpPr>
        <p:spPr>
          <a:xfrm>
            <a:off x="3726541" y="5863847"/>
            <a:ext cx="17501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white"/>
                </a:solidFill>
                <a:effectLst/>
                <a:uLnTx/>
                <a:uFillTx/>
                <a:latin typeface="Calibri" panose="020F0502020204030204"/>
                <a:ea typeface="+mn-ea"/>
                <a:cs typeface="Arial" pitchFamily="34" charset="0"/>
              </a:rPr>
              <a:t>I-Corps</a:t>
            </a: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5" name="Graphic 74" descr="Handshake with solid fill">
            <a:extLst>
              <a:ext uri="{FF2B5EF4-FFF2-40B4-BE49-F238E27FC236}">
                <a16:creationId xmlns:a16="http://schemas.microsoft.com/office/drawing/2014/main" id="{1C59D587-BE24-A9E3-5BA3-93D5F60E369E}"/>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1274955" y="5304441"/>
            <a:ext cx="842367" cy="842367"/>
          </a:xfrm>
          <a:prstGeom prst="rect">
            <a:avLst/>
          </a:prstGeom>
        </p:spPr>
      </p:pic>
      <p:pic>
        <p:nvPicPr>
          <p:cNvPr id="76" name="Picture 75" descr="Logo&#10;&#10;Description automatically generated with medium confidence">
            <a:extLst>
              <a:ext uri="{FF2B5EF4-FFF2-40B4-BE49-F238E27FC236}">
                <a16:creationId xmlns:a16="http://schemas.microsoft.com/office/drawing/2014/main" id="{D28D351E-B893-493F-B787-5EBAC240FD5A}"/>
              </a:ext>
            </a:extLst>
          </p:cNvPr>
          <p:cNvPicPr>
            <a:picLocks noChangeAspect="1"/>
          </p:cNvPicPr>
          <p:nvPr/>
        </p:nvPicPr>
        <p:blipFill>
          <a:blip r:embed="rId24" cstate="print">
            <a:extLst>
              <a:ext uri="{28A0092B-C50C-407E-A947-70E740481C1C}">
                <a14:useLocalDpi xmlns:a14="http://schemas.microsoft.com/office/drawing/2010/main"/>
              </a:ext>
            </a:extLst>
          </a:blip>
          <a:stretch>
            <a:fillRect/>
          </a:stretch>
        </p:blipFill>
        <p:spPr>
          <a:xfrm>
            <a:off x="4615246" y="3349532"/>
            <a:ext cx="2673924" cy="998880"/>
          </a:xfrm>
          <a:prstGeom prst="rect">
            <a:avLst/>
          </a:prstGeom>
        </p:spPr>
      </p:pic>
      <p:sp>
        <p:nvSpPr>
          <p:cNvPr id="77" name="Title 1">
            <a:extLst>
              <a:ext uri="{FF2B5EF4-FFF2-40B4-BE49-F238E27FC236}">
                <a16:creationId xmlns:a16="http://schemas.microsoft.com/office/drawing/2014/main" id="{5F16AA5A-A9BA-157E-F1AB-8B8B16F717DA}"/>
              </a:ext>
            </a:extLst>
          </p:cNvPr>
          <p:cNvSpPr txBox="1">
            <a:spLocks/>
          </p:cNvSpPr>
          <p:nvPr/>
        </p:nvSpPr>
        <p:spPr bwMode="black">
          <a:xfrm>
            <a:off x="297584" y="326023"/>
            <a:ext cx="4757210" cy="901140"/>
          </a:xfrm>
          <a:prstGeom prst="rect">
            <a:avLst/>
          </a:prstGeom>
          <a:noFill/>
          <a:ln w="31750" cap="sq">
            <a:noFill/>
            <a:miter lim="800000"/>
          </a:ln>
        </p:spPr>
        <p:txBody>
          <a:bodyPr vert="horz" lIns="182880" tIns="182880" rIns="182880" bIns="182880" rtlCol="0" anchor="b" anchorCtr="0">
            <a:noAutofit/>
          </a:bodyPr>
          <a:lstStyle>
            <a:lvl1pPr algn="ctr" defTabSz="914400" rtl="0" eaLnBrk="1" latinLnBrk="0" hangingPunct="1">
              <a:lnSpc>
                <a:spcPct val="90000"/>
              </a:lnSpc>
              <a:spcBef>
                <a:spcPct val="0"/>
              </a:spcBef>
              <a:buNone/>
              <a:defRPr sz="6400" b="0" i="0" kern="1200" cap="all" spc="200" baseline="0">
                <a:solidFill>
                  <a:schemeClr val="bg1"/>
                </a:solidFill>
                <a:latin typeface="Tw Cen MT" panose="020B0602020104020603" pitchFamily="34" charset="77"/>
                <a:ea typeface="+mj-ea"/>
                <a:cs typeface="+mj-cs"/>
              </a:defRPr>
            </a:lvl1pPr>
          </a:lstStyle>
          <a:p>
            <a:pPr marL="0" marR="0" lvl="0" indent="0" algn="ctr" defTabSz="914400" rtl="0" eaLnBrk="1" fontAlgn="auto" latinLnBrk="0" hangingPunct="1">
              <a:lnSpc>
                <a:spcPct val="120000"/>
              </a:lnSpc>
              <a:spcBef>
                <a:spcPts val="600"/>
              </a:spcBef>
              <a:spcAft>
                <a:spcPts val="0"/>
              </a:spcAft>
              <a:buClrTx/>
              <a:buSzTx/>
              <a:buFontTx/>
              <a:buNone/>
              <a:tabLst/>
              <a:defRPr/>
            </a:pPr>
            <a:r>
              <a:rPr kumimoji="0" lang="en-US" sz="2400" b="1" i="0" u="none" strike="noStrike" kern="1200" cap="all" spc="200" normalizeH="0" baseline="0" noProof="0">
                <a:ln>
                  <a:noFill/>
                </a:ln>
                <a:solidFill>
                  <a:prstClr val="white"/>
                </a:solidFill>
                <a:effectLst/>
                <a:uLnTx/>
                <a:uFillTx/>
                <a:latin typeface="Calibri" panose="020F0502020204030204"/>
                <a:ea typeface="+mj-ea"/>
                <a:cs typeface="+mj-cs"/>
              </a:rPr>
              <a:t>TRANSLATIONAL RESEARCH SUPPORT</a:t>
            </a:r>
          </a:p>
        </p:txBody>
      </p:sp>
      <p:sp>
        <p:nvSpPr>
          <p:cNvPr id="78" name="Title 1">
            <a:extLst>
              <a:ext uri="{FF2B5EF4-FFF2-40B4-BE49-F238E27FC236}">
                <a16:creationId xmlns:a16="http://schemas.microsoft.com/office/drawing/2014/main" id="{9407F1F8-1E20-DEC7-08EF-E1F2D7CC48DE}"/>
              </a:ext>
            </a:extLst>
          </p:cNvPr>
          <p:cNvSpPr txBox="1">
            <a:spLocks/>
          </p:cNvSpPr>
          <p:nvPr/>
        </p:nvSpPr>
        <p:spPr bwMode="black">
          <a:xfrm>
            <a:off x="6729456" y="173304"/>
            <a:ext cx="4757210" cy="633830"/>
          </a:xfrm>
          <a:prstGeom prst="rect">
            <a:avLst/>
          </a:prstGeom>
          <a:noFill/>
          <a:ln w="31750" cap="sq">
            <a:noFill/>
            <a:miter lim="800000"/>
          </a:ln>
        </p:spPr>
        <p:txBody>
          <a:bodyPr vert="horz" lIns="182880" tIns="182880" rIns="182880" bIns="182880" rtlCol="0" anchor="b" anchorCtr="0">
            <a:noAutofit/>
          </a:bodyPr>
          <a:lstStyle>
            <a:defPPr>
              <a:defRPr lang="en-US"/>
            </a:defPPr>
            <a:lvl1pPr algn="ctr">
              <a:lnSpc>
                <a:spcPct val="120000"/>
              </a:lnSpc>
              <a:spcBef>
                <a:spcPts val="600"/>
              </a:spcBef>
              <a:buNone/>
              <a:defRPr sz="2400" b="1" i="0" cap="all" spc="200" baseline="0">
                <a:solidFill>
                  <a:schemeClr val="bg1"/>
                </a:solidFill>
                <a:ea typeface="+mj-ea"/>
                <a:cs typeface="+mj-cs"/>
              </a:defRPr>
            </a:lvl1pPr>
          </a:lstStyle>
          <a:p>
            <a:pPr marL="0" marR="0" lvl="0" indent="0" algn="ctr" defTabSz="914400" rtl="0" eaLnBrk="1" fontAlgn="auto" latinLnBrk="0" hangingPunct="1">
              <a:lnSpc>
                <a:spcPct val="120000"/>
              </a:lnSpc>
              <a:spcBef>
                <a:spcPts val="600"/>
              </a:spcBef>
              <a:spcAft>
                <a:spcPts val="0"/>
              </a:spcAft>
              <a:buClrTx/>
              <a:buSzTx/>
              <a:buFontTx/>
              <a:buNone/>
              <a:tabLst/>
              <a:defRPr/>
            </a:pPr>
            <a:endParaRPr kumimoji="0" lang="en-US" sz="2400" b="1" i="0" u="none" strike="noStrike" kern="1200" cap="all" spc="200" normalizeH="0" baseline="0" noProof="0">
              <a:ln>
                <a:noFill/>
              </a:ln>
              <a:solidFill>
                <a:prstClr val="white"/>
              </a:solidFill>
              <a:effectLst/>
              <a:uLnTx/>
              <a:uFillTx/>
              <a:latin typeface="Calibri" panose="020F0502020204030204"/>
              <a:ea typeface="+mj-ea"/>
              <a:cs typeface="+mj-cs"/>
            </a:endParaRPr>
          </a:p>
          <a:p>
            <a:pPr marL="0" marR="0" lvl="0" indent="0" algn="ctr" defTabSz="914400" rtl="0" eaLnBrk="1" fontAlgn="auto" latinLnBrk="0" hangingPunct="1">
              <a:lnSpc>
                <a:spcPct val="120000"/>
              </a:lnSpc>
              <a:spcBef>
                <a:spcPts val="600"/>
              </a:spcBef>
              <a:spcAft>
                <a:spcPts val="0"/>
              </a:spcAft>
              <a:buClrTx/>
              <a:buSzTx/>
              <a:buFontTx/>
              <a:buNone/>
              <a:tabLst/>
              <a:defRPr/>
            </a:pPr>
            <a:endParaRPr kumimoji="0" lang="en-US" sz="2400" b="1" i="0" u="none" strike="noStrike" kern="1200" cap="all" spc="200" normalizeH="0" baseline="0" noProof="0">
              <a:ln>
                <a:noFill/>
              </a:ln>
              <a:solidFill>
                <a:prstClr val="white"/>
              </a:solidFill>
              <a:effectLst/>
              <a:uLnTx/>
              <a:uFillTx/>
              <a:latin typeface="Calibri" panose="020F0502020204030204"/>
              <a:ea typeface="+mj-ea"/>
              <a:cs typeface="+mj-cs"/>
            </a:endParaRPr>
          </a:p>
          <a:p>
            <a:pPr marL="0" marR="0" lvl="0" indent="0" algn="ctr" defTabSz="914400" rtl="0" eaLnBrk="1" fontAlgn="auto" latinLnBrk="0" hangingPunct="1">
              <a:lnSpc>
                <a:spcPct val="120000"/>
              </a:lnSpc>
              <a:spcBef>
                <a:spcPts val="600"/>
              </a:spcBef>
              <a:spcAft>
                <a:spcPts val="0"/>
              </a:spcAft>
              <a:buClrTx/>
              <a:buSzTx/>
              <a:buFontTx/>
              <a:buNone/>
              <a:tabLst/>
              <a:defRPr/>
            </a:pPr>
            <a:r>
              <a:rPr kumimoji="0" lang="en-US" sz="2400" b="1" i="0" u="none" strike="noStrike" kern="1200" cap="all" spc="200" normalizeH="0" baseline="0" noProof="0">
                <a:ln>
                  <a:noFill/>
                </a:ln>
                <a:solidFill>
                  <a:prstClr val="white"/>
                </a:solidFill>
                <a:effectLst/>
                <a:uLnTx/>
                <a:uFillTx/>
                <a:latin typeface="Calibri" panose="020F0502020204030204"/>
                <a:ea typeface="+mj-ea"/>
                <a:cs typeface="+mj-cs"/>
              </a:rPr>
              <a:t>Startup SUPPORT</a:t>
            </a:r>
          </a:p>
        </p:txBody>
      </p:sp>
    </p:spTree>
    <p:extLst>
      <p:ext uri="{BB962C8B-B14F-4D97-AF65-F5344CB8AC3E}">
        <p14:creationId xmlns:p14="http://schemas.microsoft.com/office/powerpoint/2010/main" val="41791815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0323CD3-FAF3-A2DE-EB76-0F648F9A74CE}"/>
              </a:ext>
            </a:extLst>
          </p:cNvPr>
          <p:cNvSpPr/>
          <p:nvPr/>
        </p:nvSpPr>
        <p:spPr>
          <a:xfrm>
            <a:off x="299077" y="527114"/>
            <a:ext cx="3839553" cy="2278371"/>
          </a:xfrm>
          <a:prstGeom prst="rect">
            <a:avLst/>
          </a:prstGeom>
          <a:solidFill>
            <a:schemeClr val="accent2"/>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Calibri" panose="020F0502020204030204"/>
                <a:ea typeface="+mn-ea"/>
                <a:cs typeface="+mn-cs"/>
              </a:rPr>
              <a:t>KICKSTART METRICS</a:t>
            </a:r>
          </a:p>
        </p:txBody>
      </p:sp>
      <p:sp>
        <p:nvSpPr>
          <p:cNvPr id="5" name="Rectangle 4">
            <a:extLst>
              <a:ext uri="{FF2B5EF4-FFF2-40B4-BE49-F238E27FC236}">
                <a16:creationId xmlns:a16="http://schemas.microsoft.com/office/drawing/2014/main" id="{FE6483AD-26B6-78DE-2D5C-E5C49A983E71}"/>
              </a:ext>
            </a:extLst>
          </p:cNvPr>
          <p:cNvSpPr/>
          <p:nvPr/>
        </p:nvSpPr>
        <p:spPr>
          <a:xfrm>
            <a:off x="4992371" y="0"/>
            <a:ext cx="3533839" cy="685621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3809A0C2-8533-E6D2-475B-FB1BD0E74651}"/>
              </a:ext>
            </a:extLst>
          </p:cNvPr>
          <p:cNvGrpSpPr/>
          <p:nvPr/>
        </p:nvGrpSpPr>
        <p:grpSpPr>
          <a:xfrm>
            <a:off x="4801921" y="552305"/>
            <a:ext cx="2190179" cy="1256973"/>
            <a:chOff x="1619250" y="609600"/>
            <a:chExt cx="2190750" cy="1257300"/>
          </a:xfrm>
        </p:grpSpPr>
        <p:sp>
          <p:nvSpPr>
            <p:cNvPr id="7" name="Right Triangle 6">
              <a:extLst>
                <a:ext uri="{FF2B5EF4-FFF2-40B4-BE49-F238E27FC236}">
                  <a16:creationId xmlns:a16="http://schemas.microsoft.com/office/drawing/2014/main" id="{C66AE5FB-0B5E-ED44-3487-7177F4B0338B}"/>
                </a:ext>
              </a:extLst>
            </p:cNvPr>
            <p:cNvSpPr/>
            <p:nvPr/>
          </p:nvSpPr>
          <p:spPr>
            <a:xfrm flipH="1" flipV="1">
              <a:off x="1619250" y="1638300"/>
              <a:ext cx="190500" cy="228600"/>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ight Arrow 7">
              <a:extLst>
                <a:ext uri="{FF2B5EF4-FFF2-40B4-BE49-F238E27FC236}">
                  <a16:creationId xmlns:a16="http://schemas.microsoft.com/office/drawing/2014/main" id="{A0E6C5DA-7104-FC94-DF43-7F5E7B877305}"/>
                </a:ext>
              </a:extLst>
            </p:cNvPr>
            <p:cNvSpPr/>
            <p:nvPr/>
          </p:nvSpPr>
          <p:spPr>
            <a:xfrm>
              <a:off x="1619250" y="609600"/>
              <a:ext cx="2190750" cy="1257300"/>
            </a:xfrm>
            <a:prstGeom prst="rightArrow">
              <a:avLst>
                <a:gd name="adj1" fmla="val 65152"/>
                <a:gd name="adj2"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1092" marR="0" lvl="0" indent="0" algn="l" defTabSz="914126"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Portfolio Companies</a:t>
              </a:r>
            </a:p>
          </p:txBody>
        </p:sp>
      </p:grpSp>
      <p:grpSp>
        <p:nvGrpSpPr>
          <p:cNvPr id="9" name="Group 8">
            <a:extLst>
              <a:ext uri="{FF2B5EF4-FFF2-40B4-BE49-F238E27FC236}">
                <a16:creationId xmlns:a16="http://schemas.microsoft.com/office/drawing/2014/main" id="{E72445C8-5CA7-9BC5-1250-AEB8F9F970EB}"/>
              </a:ext>
            </a:extLst>
          </p:cNvPr>
          <p:cNvGrpSpPr/>
          <p:nvPr/>
        </p:nvGrpSpPr>
        <p:grpSpPr>
          <a:xfrm>
            <a:off x="4801921" y="2050516"/>
            <a:ext cx="2190179" cy="1256973"/>
            <a:chOff x="1619250" y="609600"/>
            <a:chExt cx="2190750" cy="1257300"/>
          </a:xfrm>
          <a:solidFill>
            <a:schemeClr val="accent4"/>
          </a:solidFill>
        </p:grpSpPr>
        <p:sp>
          <p:nvSpPr>
            <p:cNvPr id="10" name="Right Triangle 9">
              <a:extLst>
                <a:ext uri="{FF2B5EF4-FFF2-40B4-BE49-F238E27FC236}">
                  <a16:creationId xmlns:a16="http://schemas.microsoft.com/office/drawing/2014/main" id="{C46E87C2-08C2-71D2-1711-5E5EC478269D}"/>
                </a:ext>
              </a:extLst>
            </p:cNvPr>
            <p:cNvSpPr/>
            <p:nvPr/>
          </p:nvSpPr>
          <p:spPr>
            <a:xfrm flipH="1" flipV="1">
              <a:off x="1619250" y="1638300"/>
              <a:ext cx="190500" cy="22860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ight Arrow 10">
              <a:extLst>
                <a:ext uri="{FF2B5EF4-FFF2-40B4-BE49-F238E27FC236}">
                  <a16:creationId xmlns:a16="http://schemas.microsoft.com/office/drawing/2014/main" id="{D7028D25-013A-7F35-BB08-01B1A036B017}"/>
                </a:ext>
              </a:extLst>
            </p:cNvPr>
            <p:cNvSpPr/>
            <p:nvPr/>
          </p:nvSpPr>
          <p:spPr>
            <a:xfrm>
              <a:off x="1619250" y="609600"/>
              <a:ext cx="2190750" cy="1257300"/>
            </a:xfrm>
            <a:prstGeom prst="rightArrow">
              <a:avLst>
                <a:gd name="adj1" fmla="val 65152"/>
                <a:gd name="adj2"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1092" marR="0" lvl="0" indent="0" algn="l" defTabSz="914126"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Startups Incorporated </a:t>
              </a:r>
            </a:p>
          </p:txBody>
        </p:sp>
      </p:grpSp>
      <p:grpSp>
        <p:nvGrpSpPr>
          <p:cNvPr id="12" name="Group 11">
            <a:extLst>
              <a:ext uri="{FF2B5EF4-FFF2-40B4-BE49-F238E27FC236}">
                <a16:creationId xmlns:a16="http://schemas.microsoft.com/office/drawing/2014/main" id="{639ED0D9-E37D-EE03-6204-A112BBD195FF}"/>
              </a:ext>
            </a:extLst>
          </p:cNvPr>
          <p:cNvGrpSpPr/>
          <p:nvPr/>
        </p:nvGrpSpPr>
        <p:grpSpPr>
          <a:xfrm>
            <a:off x="4801921" y="3548726"/>
            <a:ext cx="2190179" cy="1256973"/>
            <a:chOff x="1619250" y="609600"/>
            <a:chExt cx="2190750" cy="1257300"/>
          </a:xfrm>
          <a:solidFill>
            <a:schemeClr val="accent3">
              <a:lumMod val="90000"/>
            </a:schemeClr>
          </a:solidFill>
        </p:grpSpPr>
        <p:sp>
          <p:nvSpPr>
            <p:cNvPr id="13" name="Right Triangle 12">
              <a:extLst>
                <a:ext uri="{FF2B5EF4-FFF2-40B4-BE49-F238E27FC236}">
                  <a16:creationId xmlns:a16="http://schemas.microsoft.com/office/drawing/2014/main" id="{562B4878-43C2-76A1-91C3-6D72DFF0B5DF}"/>
                </a:ext>
              </a:extLst>
            </p:cNvPr>
            <p:cNvSpPr/>
            <p:nvPr/>
          </p:nvSpPr>
          <p:spPr>
            <a:xfrm flipH="1" flipV="1">
              <a:off x="1619250" y="1638300"/>
              <a:ext cx="190500" cy="22860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ight Arrow 13">
              <a:extLst>
                <a:ext uri="{FF2B5EF4-FFF2-40B4-BE49-F238E27FC236}">
                  <a16:creationId xmlns:a16="http://schemas.microsoft.com/office/drawing/2014/main" id="{0668EB2C-14B9-27AE-0E1E-110649DB6AD2}"/>
                </a:ext>
              </a:extLst>
            </p:cNvPr>
            <p:cNvSpPr/>
            <p:nvPr/>
          </p:nvSpPr>
          <p:spPr>
            <a:xfrm>
              <a:off x="1619250" y="609600"/>
              <a:ext cx="2190750" cy="1257300"/>
            </a:xfrm>
            <a:prstGeom prst="rightArrow">
              <a:avLst>
                <a:gd name="adj1" fmla="val 65152"/>
                <a:gd name="adj2"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1092" marR="0" lvl="0" indent="0" algn="l" defTabSz="914126"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Funding Raised</a:t>
              </a:r>
            </a:p>
          </p:txBody>
        </p:sp>
      </p:grpSp>
      <p:grpSp>
        <p:nvGrpSpPr>
          <p:cNvPr id="15" name="Group 14">
            <a:extLst>
              <a:ext uri="{FF2B5EF4-FFF2-40B4-BE49-F238E27FC236}">
                <a16:creationId xmlns:a16="http://schemas.microsoft.com/office/drawing/2014/main" id="{17F24076-7A34-480B-A11B-62C5358267B0}"/>
              </a:ext>
            </a:extLst>
          </p:cNvPr>
          <p:cNvGrpSpPr/>
          <p:nvPr/>
        </p:nvGrpSpPr>
        <p:grpSpPr>
          <a:xfrm>
            <a:off x="4801921" y="5046936"/>
            <a:ext cx="2190179" cy="1256973"/>
            <a:chOff x="1619250" y="609600"/>
            <a:chExt cx="2190750" cy="1257300"/>
          </a:xfrm>
        </p:grpSpPr>
        <p:sp>
          <p:nvSpPr>
            <p:cNvPr id="16" name="Right Triangle 15">
              <a:extLst>
                <a:ext uri="{FF2B5EF4-FFF2-40B4-BE49-F238E27FC236}">
                  <a16:creationId xmlns:a16="http://schemas.microsoft.com/office/drawing/2014/main" id="{C594E7A8-12B9-8A35-2B45-918C167A5E06}"/>
                </a:ext>
              </a:extLst>
            </p:cNvPr>
            <p:cNvSpPr/>
            <p:nvPr/>
          </p:nvSpPr>
          <p:spPr>
            <a:xfrm flipH="1" flipV="1">
              <a:off x="1619250" y="1638300"/>
              <a:ext cx="190500" cy="228600"/>
            </a:xfrm>
            <a:prstGeom prst="r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ight Arrow 16">
              <a:extLst>
                <a:ext uri="{FF2B5EF4-FFF2-40B4-BE49-F238E27FC236}">
                  <a16:creationId xmlns:a16="http://schemas.microsoft.com/office/drawing/2014/main" id="{0C3B1F94-93EE-8F1A-0C22-66D01B6A289A}"/>
                </a:ext>
              </a:extLst>
            </p:cNvPr>
            <p:cNvSpPr/>
            <p:nvPr/>
          </p:nvSpPr>
          <p:spPr>
            <a:xfrm>
              <a:off x="1619250" y="609600"/>
              <a:ext cx="2190750" cy="1257300"/>
            </a:xfrm>
            <a:prstGeom prst="rightArrow">
              <a:avLst>
                <a:gd name="adj1" fmla="val 65152"/>
                <a:gd name="adj2"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1092" marR="0" lvl="0" indent="0" algn="l" defTabSz="914126"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Revenues &amp; employees</a:t>
              </a:r>
            </a:p>
          </p:txBody>
        </p:sp>
      </p:grpSp>
      <p:grpSp>
        <p:nvGrpSpPr>
          <p:cNvPr id="18" name="Group 17">
            <a:extLst>
              <a:ext uri="{FF2B5EF4-FFF2-40B4-BE49-F238E27FC236}">
                <a16:creationId xmlns:a16="http://schemas.microsoft.com/office/drawing/2014/main" id="{4FE431C7-822E-95A7-1AD5-89EABC30FBA4}"/>
              </a:ext>
            </a:extLst>
          </p:cNvPr>
          <p:cNvGrpSpPr/>
          <p:nvPr/>
        </p:nvGrpSpPr>
        <p:grpSpPr>
          <a:xfrm>
            <a:off x="8691128" y="813082"/>
            <a:ext cx="3747728" cy="996196"/>
            <a:chOff x="5628950" y="1016876"/>
            <a:chExt cx="4760528" cy="996455"/>
          </a:xfrm>
        </p:grpSpPr>
        <p:sp>
          <p:nvSpPr>
            <p:cNvPr id="19" name="Rectangle 18">
              <a:extLst>
                <a:ext uri="{FF2B5EF4-FFF2-40B4-BE49-F238E27FC236}">
                  <a16:creationId xmlns:a16="http://schemas.microsoft.com/office/drawing/2014/main" id="{D7880A91-47BB-3528-8452-9F1A7B7D6C59}"/>
                </a:ext>
              </a:extLst>
            </p:cNvPr>
            <p:cNvSpPr/>
            <p:nvPr/>
          </p:nvSpPr>
          <p:spPr>
            <a:xfrm>
              <a:off x="5628950" y="1016876"/>
              <a:ext cx="156997" cy="7928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8D4865D0-159C-3E24-0B55-962CBBA301C7}"/>
                </a:ext>
              </a:extLst>
            </p:cNvPr>
            <p:cNvSpPr txBox="1"/>
            <p:nvPr/>
          </p:nvSpPr>
          <p:spPr>
            <a:xfrm>
              <a:off x="5976448" y="1090146"/>
              <a:ext cx="4413030" cy="923185"/>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158 Companies</a:t>
              </a:r>
            </a:p>
            <a:p>
              <a:pPr marL="285750" marR="0" lvl="0" indent="-285750" algn="l" defTabSz="91412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99"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122 Active </a:t>
              </a:r>
            </a:p>
            <a:p>
              <a:pPr marL="285750" marR="0" lvl="0" indent="-285750" algn="l" defTabSz="91412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99"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36 Inactive</a:t>
              </a:r>
            </a:p>
          </p:txBody>
        </p:sp>
      </p:grpSp>
      <p:grpSp>
        <p:nvGrpSpPr>
          <p:cNvPr id="21" name="Group 20">
            <a:extLst>
              <a:ext uri="{FF2B5EF4-FFF2-40B4-BE49-F238E27FC236}">
                <a16:creationId xmlns:a16="http://schemas.microsoft.com/office/drawing/2014/main" id="{2A4EF159-60E2-84DE-A6F3-778726AAAFD5}"/>
              </a:ext>
            </a:extLst>
          </p:cNvPr>
          <p:cNvGrpSpPr/>
          <p:nvPr/>
        </p:nvGrpSpPr>
        <p:grpSpPr>
          <a:xfrm>
            <a:off x="8691129" y="2306613"/>
            <a:ext cx="3474160" cy="792667"/>
            <a:chOff x="5628949" y="2515477"/>
            <a:chExt cx="4760527" cy="792873"/>
          </a:xfrm>
        </p:grpSpPr>
        <p:sp>
          <p:nvSpPr>
            <p:cNvPr id="22" name="Rectangle 21">
              <a:extLst>
                <a:ext uri="{FF2B5EF4-FFF2-40B4-BE49-F238E27FC236}">
                  <a16:creationId xmlns:a16="http://schemas.microsoft.com/office/drawing/2014/main" id="{DBFF87D9-5594-B74F-2800-9853B8157506}"/>
                </a:ext>
              </a:extLst>
            </p:cNvPr>
            <p:cNvSpPr/>
            <p:nvPr/>
          </p:nvSpPr>
          <p:spPr>
            <a:xfrm>
              <a:off x="5628949" y="2515477"/>
              <a:ext cx="156997" cy="79287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AAF47CDD-8CD7-69AD-0709-4931A4A826E0}"/>
                </a:ext>
              </a:extLst>
            </p:cNvPr>
            <p:cNvSpPr txBox="1"/>
            <p:nvPr/>
          </p:nvSpPr>
          <p:spPr>
            <a:xfrm>
              <a:off x="5976446" y="2588747"/>
              <a:ext cx="4413030" cy="646242"/>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CY18-CY22: 46</a:t>
              </a:r>
            </a:p>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CY13-CY17: 57</a:t>
              </a:r>
            </a:p>
          </p:txBody>
        </p:sp>
      </p:grpSp>
      <p:grpSp>
        <p:nvGrpSpPr>
          <p:cNvPr id="24" name="Group 23">
            <a:extLst>
              <a:ext uri="{FF2B5EF4-FFF2-40B4-BE49-F238E27FC236}">
                <a16:creationId xmlns:a16="http://schemas.microsoft.com/office/drawing/2014/main" id="{415563C7-7E5F-95A2-1ADC-3DA2A871D9AE}"/>
              </a:ext>
            </a:extLst>
          </p:cNvPr>
          <p:cNvGrpSpPr/>
          <p:nvPr/>
        </p:nvGrpSpPr>
        <p:grpSpPr>
          <a:xfrm>
            <a:off x="8707176" y="3805896"/>
            <a:ext cx="3872755" cy="792668"/>
            <a:chOff x="5670431" y="4014078"/>
            <a:chExt cx="5806704" cy="792873"/>
          </a:xfrm>
        </p:grpSpPr>
        <p:sp>
          <p:nvSpPr>
            <p:cNvPr id="25" name="Rectangle 24">
              <a:extLst>
                <a:ext uri="{FF2B5EF4-FFF2-40B4-BE49-F238E27FC236}">
                  <a16:creationId xmlns:a16="http://schemas.microsoft.com/office/drawing/2014/main" id="{73A03806-3AAC-A9CA-CA13-E7FCE372D5D1}"/>
                </a:ext>
              </a:extLst>
            </p:cNvPr>
            <p:cNvSpPr/>
            <p:nvPr/>
          </p:nvSpPr>
          <p:spPr>
            <a:xfrm flipH="1">
              <a:off x="5670431" y="4014078"/>
              <a:ext cx="185318" cy="792873"/>
            </a:xfrm>
            <a:prstGeom prst="rect">
              <a:avLst/>
            </a:prstGeom>
            <a:solidFill>
              <a:schemeClr val="accent3">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5485EEA0-F73A-A46D-3402-1268C9C6C217}"/>
                </a:ext>
              </a:extLst>
            </p:cNvPr>
            <p:cNvSpPr txBox="1"/>
            <p:nvPr/>
          </p:nvSpPr>
          <p:spPr>
            <a:xfrm>
              <a:off x="5976441" y="4050291"/>
              <a:ext cx="5500694" cy="646241"/>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Funding Raised: $7.6B </a:t>
              </a:r>
            </a:p>
            <a:p>
              <a:pPr marL="285750" marR="0" lvl="0" indent="-285750" algn="l" defTabSz="91412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99"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SBIR/STTR Grants: $244M</a:t>
              </a:r>
            </a:p>
          </p:txBody>
        </p:sp>
      </p:grpSp>
      <p:grpSp>
        <p:nvGrpSpPr>
          <p:cNvPr id="27" name="Group 26">
            <a:extLst>
              <a:ext uri="{FF2B5EF4-FFF2-40B4-BE49-F238E27FC236}">
                <a16:creationId xmlns:a16="http://schemas.microsoft.com/office/drawing/2014/main" id="{30F0FD5C-3DC3-9EF7-B896-0DEC6BEF05DA}"/>
              </a:ext>
            </a:extLst>
          </p:cNvPr>
          <p:cNvGrpSpPr/>
          <p:nvPr/>
        </p:nvGrpSpPr>
        <p:grpSpPr>
          <a:xfrm>
            <a:off x="8691128" y="5363062"/>
            <a:ext cx="3500872" cy="792667"/>
            <a:chOff x="5628948" y="5512679"/>
            <a:chExt cx="4760524" cy="792873"/>
          </a:xfrm>
        </p:grpSpPr>
        <p:sp>
          <p:nvSpPr>
            <p:cNvPr id="28" name="Rectangle 27">
              <a:extLst>
                <a:ext uri="{FF2B5EF4-FFF2-40B4-BE49-F238E27FC236}">
                  <a16:creationId xmlns:a16="http://schemas.microsoft.com/office/drawing/2014/main" id="{79EEBDBA-F383-84E6-8A5F-7E65FEF6D929}"/>
                </a:ext>
              </a:extLst>
            </p:cNvPr>
            <p:cNvSpPr/>
            <p:nvPr/>
          </p:nvSpPr>
          <p:spPr>
            <a:xfrm>
              <a:off x="5628948" y="5512679"/>
              <a:ext cx="156997" cy="79287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5FC73479-55A9-5A3E-C8DE-D1ACC97C8C08}"/>
                </a:ext>
              </a:extLst>
            </p:cNvPr>
            <p:cNvSpPr txBox="1"/>
            <p:nvPr/>
          </p:nvSpPr>
          <p:spPr>
            <a:xfrm>
              <a:off x="5976442" y="5585949"/>
              <a:ext cx="4413030" cy="646242"/>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2022 Employees: 2,171</a:t>
              </a:r>
            </a:p>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2022 Revenues: $277M</a:t>
              </a:r>
            </a:p>
          </p:txBody>
        </p:sp>
      </p:grpSp>
      <p:sp>
        <p:nvSpPr>
          <p:cNvPr id="30" name="Oval 29">
            <a:extLst>
              <a:ext uri="{FF2B5EF4-FFF2-40B4-BE49-F238E27FC236}">
                <a16:creationId xmlns:a16="http://schemas.microsoft.com/office/drawing/2014/main" id="{A39006BA-8D72-66B6-C7B0-044C9774F0B8}"/>
              </a:ext>
            </a:extLst>
          </p:cNvPr>
          <p:cNvSpPr/>
          <p:nvPr/>
        </p:nvSpPr>
        <p:spPr>
          <a:xfrm>
            <a:off x="7182550" y="723710"/>
            <a:ext cx="914162" cy="914162"/>
          </a:xfrm>
          <a:prstGeom prst="ellipse">
            <a:avLst/>
          </a:prstGeom>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a:extLst>
              <a:ext uri="{FF2B5EF4-FFF2-40B4-BE49-F238E27FC236}">
                <a16:creationId xmlns:a16="http://schemas.microsoft.com/office/drawing/2014/main" id="{E8B4A047-E68E-4731-EC49-8A7CE85D0C3F}"/>
              </a:ext>
            </a:extLst>
          </p:cNvPr>
          <p:cNvSpPr/>
          <p:nvPr/>
        </p:nvSpPr>
        <p:spPr>
          <a:xfrm>
            <a:off x="7182550" y="2221921"/>
            <a:ext cx="914162" cy="914162"/>
          </a:xfrm>
          <a:prstGeom prst="ellipse">
            <a:avLst/>
          </a:prstGeom>
          <a:solidFill>
            <a:schemeClr val="accent4"/>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Oval 31">
            <a:extLst>
              <a:ext uri="{FF2B5EF4-FFF2-40B4-BE49-F238E27FC236}">
                <a16:creationId xmlns:a16="http://schemas.microsoft.com/office/drawing/2014/main" id="{B53C6D9C-970A-8A9C-7C87-1A399BB8EA8E}"/>
              </a:ext>
            </a:extLst>
          </p:cNvPr>
          <p:cNvSpPr/>
          <p:nvPr/>
        </p:nvSpPr>
        <p:spPr>
          <a:xfrm>
            <a:off x="7182550" y="3720132"/>
            <a:ext cx="914162" cy="914162"/>
          </a:xfrm>
          <a:prstGeom prst="ellipse">
            <a:avLst/>
          </a:prstGeom>
          <a:solidFill>
            <a:schemeClr val="accent3">
              <a:lumMod val="90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32">
            <a:extLst>
              <a:ext uri="{FF2B5EF4-FFF2-40B4-BE49-F238E27FC236}">
                <a16:creationId xmlns:a16="http://schemas.microsoft.com/office/drawing/2014/main" id="{82EC8B0B-218F-7DF6-1D6D-74B71CBC1A45}"/>
              </a:ext>
            </a:extLst>
          </p:cNvPr>
          <p:cNvSpPr/>
          <p:nvPr/>
        </p:nvSpPr>
        <p:spPr>
          <a:xfrm>
            <a:off x="7182550" y="5218342"/>
            <a:ext cx="914162" cy="914162"/>
          </a:xfrm>
          <a:prstGeom prst="ellipse">
            <a:avLst/>
          </a:prstGeom>
          <a:solidFill>
            <a:schemeClr val="accent6"/>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7" name="Graphic 56" descr="Factory with solid fill">
            <a:extLst>
              <a:ext uri="{FF2B5EF4-FFF2-40B4-BE49-F238E27FC236}">
                <a16:creationId xmlns:a16="http://schemas.microsoft.com/office/drawing/2014/main" id="{CB22F69E-3414-152B-75B8-3438B76D72F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345033" y="887826"/>
            <a:ext cx="585930" cy="585930"/>
          </a:xfrm>
          <a:prstGeom prst="rect">
            <a:avLst/>
          </a:prstGeom>
        </p:spPr>
      </p:pic>
      <p:pic>
        <p:nvPicPr>
          <p:cNvPr id="59" name="Graphic 58" descr="Open hand with plant with solid fill">
            <a:extLst>
              <a:ext uri="{FF2B5EF4-FFF2-40B4-BE49-F238E27FC236}">
                <a16:creationId xmlns:a16="http://schemas.microsoft.com/office/drawing/2014/main" id="{C0862344-1574-E459-E33A-F5FB411F263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366035" y="2389646"/>
            <a:ext cx="578711" cy="578711"/>
          </a:xfrm>
          <a:prstGeom prst="rect">
            <a:avLst/>
          </a:prstGeom>
        </p:spPr>
      </p:pic>
      <p:pic>
        <p:nvPicPr>
          <p:cNvPr id="61" name="Graphic 60" descr="Money with solid fill">
            <a:extLst>
              <a:ext uri="{FF2B5EF4-FFF2-40B4-BE49-F238E27FC236}">
                <a16:creationId xmlns:a16="http://schemas.microsoft.com/office/drawing/2014/main" id="{F72D85CB-DA2F-CB39-7DD2-47A166AA0AF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381880" y="3921094"/>
            <a:ext cx="512236" cy="512236"/>
          </a:xfrm>
          <a:prstGeom prst="rect">
            <a:avLst/>
          </a:prstGeom>
        </p:spPr>
      </p:pic>
      <p:pic>
        <p:nvPicPr>
          <p:cNvPr id="63" name="Graphic 62" descr="Group with solid fill">
            <a:extLst>
              <a:ext uri="{FF2B5EF4-FFF2-40B4-BE49-F238E27FC236}">
                <a16:creationId xmlns:a16="http://schemas.microsoft.com/office/drawing/2014/main" id="{E7A54D9E-3690-A432-6280-636FB75C6E1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345033" y="5391463"/>
            <a:ext cx="578711" cy="578711"/>
          </a:xfrm>
          <a:prstGeom prst="rect">
            <a:avLst/>
          </a:prstGeom>
        </p:spPr>
      </p:pic>
      <p:sp>
        <p:nvSpPr>
          <p:cNvPr id="64" name="TextBox 63">
            <a:extLst>
              <a:ext uri="{FF2B5EF4-FFF2-40B4-BE49-F238E27FC236}">
                <a16:creationId xmlns:a16="http://schemas.microsoft.com/office/drawing/2014/main" id="{E12D82F1-E2CF-38E4-07D5-8B9813996AED}"/>
              </a:ext>
            </a:extLst>
          </p:cNvPr>
          <p:cNvSpPr txBox="1"/>
          <p:nvPr/>
        </p:nvSpPr>
        <p:spPr>
          <a:xfrm>
            <a:off x="9844406" y="6514473"/>
            <a:ext cx="216867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lumMod val="50000"/>
                    <a:lumOff val="50000"/>
                  </a:srgbClr>
                </a:solidFill>
                <a:effectLst/>
                <a:uLnTx/>
                <a:uFillTx/>
                <a:latin typeface="Gill Sans MT" panose="020B0502020104020203"/>
                <a:ea typeface="+mn-ea"/>
                <a:cs typeface="+mn-cs"/>
              </a:rPr>
              <a:t>Innovate Carolina data Jan 2023</a:t>
            </a:r>
          </a:p>
        </p:txBody>
      </p:sp>
    </p:spTree>
    <p:extLst>
      <p:ext uri="{BB962C8B-B14F-4D97-AF65-F5344CB8AC3E}">
        <p14:creationId xmlns:p14="http://schemas.microsoft.com/office/powerpoint/2010/main" val="37229352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Diagram 14">
            <a:extLst>
              <a:ext uri="{FF2B5EF4-FFF2-40B4-BE49-F238E27FC236}">
                <a16:creationId xmlns:a16="http://schemas.microsoft.com/office/drawing/2014/main" id="{C5C7502C-FD8B-987D-9BAC-33796E9FC089}"/>
              </a:ext>
            </a:extLst>
          </p:cNvPr>
          <p:cNvGraphicFramePr/>
          <p:nvPr/>
        </p:nvGraphicFramePr>
        <p:xfrm>
          <a:off x="4379913" y="687388"/>
          <a:ext cx="7037387" cy="54752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a:extLst>
              <a:ext uri="{FF2B5EF4-FFF2-40B4-BE49-F238E27FC236}">
                <a16:creationId xmlns:a16="http://schemas.microsoft.com/office/drawing/2014/main" id="{2B06E8A0-D15C-7107-A63E-EEF3A93D817D}"/>
              </a:ext>
            </a:extLst>
          </p:cNvPr>
          <p:cNvSpPr/>
          <p:nvPr/>
        </p:nvSpPr>
        <p:spPr>
          <a:xfrm>
            <a:off x="209682" y="1311564"/>
            <a:ext cx="3521810" cy="2410957"/>
          </a:xfrm>
          <a:prstGeom prst="rect">
            <a:avLst/>
          </a:prstGeom>
          <a:solidFill>
            <a:schemeClr val="accent2"/>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Gill Sans MT" panose="020B0502020104020203" pitchFamily="34" charset="77"/>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Calibri" panose="020F0502020204030204"/>
                <a:ea typeface="+mn-ea"/>
                <a:cs typeface="+mn-cs"/>
              </a:rPr>
              <a:t>KICKSTART FUNDING FOR STARTUPS</a:t>
            </a:r>
            <a:br>
              <a:rPr kumimoji="0" lang="en-US" sz="3600" b="1" i="0" u="none" strike="noStrike" kern="1200" cap="none" spc="0" normalizeH="0" baseline="0" noProof="0">
                <a:ln>
                  <a:noFill/>
                </a:ln>
                <a:solidFill>
                  <a:srgbClr val="FFFFFF"/>
                </a:solidFill>
                <a:effectLst/>
                <a:uLnTx/>
                <a:uFillTx/>
                <a:latin typeface="Calibri" panose="020F0502020204030204"/>
                <a:ea typeface="+mn-ea"/>
                <a:cs typeface="+mn-cs"/>
              </a:rPr>
            </a:br>
            <a:endParaRPr kumimoji="0" lang="en-US" sz="36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8463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D3D25509-ECE3-24A8-BDD6-B4EC6C794A96}"/>
              </a:ext>
            </a:extLst>
          </p:cNvPr>
          <p:cNvCxnSpPr>
            <a:cxnSpLocks/>
          </p:cNvCxnSpPr>
          <p:nvPr/>
        </p:nvCxnSpPr>
        <p:spPr>
          <a:xfrm>
            <a:off x="3990109" y="1828806"/>
            <a:ext cx="0" cy="453043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3AC6C67-AE60-777C-022F-CD3C5AB6AA67}"/>
              </a:ext>
            </a:extLst>
          </p:cNvPr>
          <p:cNvCxnSpPr>
            <a:cxnSpLocks/>
          </p:cNvCxnSpPr>
          <p:nvPr/>
        </p:nvCxnSpPr>
        <p:spPr>
          <a:xfrm>
            <a:off x="8382001" y="1828806"/>
            <a:ext cx="0" cy="453043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C11721B-AE44-C2EC-A093-A4F72C2B5936}"/>
              </a:ext>
            </a:extLst>
          </p:cNvPr>
          <p:cNvSpPr txBox="1"/>
          <p:nvPr/>
        </p:nvSpPr>
        <p:spPr>
          <a:xfrm>
            <a:off x="239944" y="5273379"/>
            <a:ext cx="3435922"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Gill Sans MT" panose="020B0502020104020203" pitchFamily="34" charset="77"/>
                <a:ea typeface="+mn-ea"/>
                <a:cs typeface="+mn-cs"/>
              </a:rPr>
              <a:t>Our startups have received over </a:t>
            </a:r>
            <a:r>
              <a:rPr kumimoji="0" lang="en-US" sz="1800" b="1" i="0" u="none" strike="noStrike" kern="1200" cap="none" spc="0" normalizeH="0" baseline="0" noProof="0">
                <a:ln>
                  <a:noFill/>
                </a:ln>
                <a:solidFill>
                  <a:srgbClr val="FF9500"/>
                </a:solidFill>
                <a:effectLst/>
                <a:uLnTx/>
                <a:uFillTx/>
                <a:latin typeface="Gill Sans MT" panose="020B0502020104020203" pitchFamily="34" charset="77"/>
                <a:ea typeface="+mn-ea"/>
                <a:cs typeface="+mn-cs"/>
              </a:rPr>
              <a:t>&gt;$140M</a:t>
            </a:r>
            <a:r>
              <a:rPr kumimoji="0" lang="en-US" sz="1800" b="0" i="0" u="none" strike="noStrike" kern="1200" cap="none" spc="0" normalizeH="0" baseline="0" noProof="0">
                <a:ln>
                  <a:noFill/>
                </a:ln>
                <a:solidFill>
                  <a:srgbClr val="000000"/>
                </a:solidFill>
                <a:effectLst/>
                <a:uLnTx/>
                <a:uFillTx/>
                <a:latin typeface="Gill Sans MT" panose="020B0502020104020203" pitchFamily="34" charset="77"/>
                <a:ea typeface="+mn-ea"/>
                <a:cs typeface="+mn-cs"/>
              </a:rPr>
              <a:t> STTR/SBIR funding since KickStart programmatic support was established in 2009</a:t>
            </a:r>
            <a:endParaRPr kumimoji="0" lang="en-US"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18" name="TextBox 17">
            <a:extLst>
              <a:ext uri="{FF2B5EF4-FFF2-40B4-BE49-F238E27FC236}">
                <a16:creationId xmlns:a16="http://schemas.microsoft.com/office/drawing/2014/main" id="{DCA083C5-F1B3-67B1-CF03-206E74B52A19}"/>
              </a:ext>
            </a:extLst>
          </p:cNvPr>
          <p:cNvSpPr txBox="1"/>
          <p:nvPr/>
        </p:nvSpPr>
        <p:spPr>
          <a:xfrm>
            <a:off x="641727" y="2034519"/>
            <a:ext cx="228210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4472C4">
                    <a:lumMod val="75000"/>
                  </a:srgbClr>
                </a:solidFill>
                <a:effectLst/>
                <a:uLnTx/>
                <a:uFillTx/>
                <a:latin typeface="Gill Sans MT" panose="020B0502020104020203"/>
                <a:ea typeface="+mn-ea"/>
                <a:cs typeface="+mn-cs"/>
              </a:rPr>
              <a:t>STTR/SBIR Growth</a:t>
            </a:r>
          </a:p>
        </p:txBody>
      </p:sp>
      <p:sp>
        <p:nvSpPr>
          <p:cNvPr id="19" name="TextBox 18">
            <a:extLst>
              <a:ext uri="{FF2B5EF4-FFF2-40B4-BE49-F238E27FC236}">
                <a16:creationId xmlns:a16="http://schemas.microsoft.com/office/drawing/2014/main" id="{67FC0C2E-E10D-BCA9-28BA-9651128BAD9C}"/>
              </a:ext>
            </a:extLst>
          </p:cNvPr>
          <p:cNvSpPr txBox="1"/>
          <p:nvPr/>
        </p:nvSpPr>
        <p:spPr>
          <a:xfrm>
            <a:off x="5013362" y="2027034"/>
            <a:ext cx="234538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4472C4">
                    <a:lumMod val="75000"/>
                  </a:srgbClr>
                </a:solidFill>
                <a:effectLst/>
                <a:uLnTx/>
                <a:uFillTx/>
                <a:latin typeface="Gill Sans MT" panose="020B0502020104020203"/>
                <a:ea typeface="+mn-ea"/>
                <a:cs typeface="+mn-cs"/>
              </a:rPr>
              <a:t>KVS Award Leverage</a:t>
            </a:r>
          </a:p>
        </p:txBody>
      </p:sp>
      <p:sp>
        <p:nvSpPr>
          <p:cNvPr id="20" name="TextBox 19">
            <a:extLst>
              <a:ext uri="{FF2B5EF4-FFF2-40B4-BE49-F238E27FC236}">
                <a16:creationId xmlns:a16="http://schemas.microsoft.com/office/drawing/2014/main" id="{3D3A2DCA-F4B3-41BC-9585-C8984FB6F605}"/>
              </a:ext>
            </a:extLst>
          </p:cNvPr>
          <p:cNvSpPr txBox="1"/>
          <p:nvPr/>
        </p:nvSpPr>
        <p:spPr>
          <a:xfrm>
            <a:off x="4209270" y="5273379"/>
            <a:ext cx="4048042"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Gill Sans MT" panose="020B0502020104020203" pitchFamily="34" charset="77"/>
                <a:ea typeface="+mn-ea"/>
                <a:cs typeface="+mn-cs"/>
              </a:rPr>
              <a:t>Up to $100K Award (since 2009)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Gill Sans MT" panose="020B0502020104020203" pitchFamily="34" charset="77"/>
                <a:ea typeface="+mn-ea"/>
                <a:cs typeface="+mn-cs"/>
              </a:rPr>
              <a:t>69 companies supported (75 awards)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9500"/>
                </a:solidFill>
                <a:effectLst/>
                <a:uLnTx/>
                <a:uFillTx/>
                <a:latin typeface="Gill Sans MT" panose="020B0502020104020203" pitchFamily="34" charset="77"/>
                <a:ea typeface="+mn-ea"/>
                <a:cs typeface="+mn-cs"/>
              </a:rPr>
              <a:t>43X </a:t>
            </a:r>
            <a:r>
              <a:rPr kumimoji="0" lang="en-US" sz="1800" b="0" i="0" u="none" strike="noStrike" kern="1200" cap="none" spc="0" normalizeH="0" baseline="0" noProof="0">
                <a:ln>
                  <a:noFill/>
                </a:ln>
                <a:solidFill>
                  <a:srgbClr val="000000"/>
                </a:solidFill>
                <a:effectLst/>
                <a:uLnTx/>
                <a:uFillTx/>
                <a:latin typeface="Gill Sans MT" panose="020B0502020104020203" pitchFamily="34" charset="77"/>
                <a:ea typeface="+mn-ea"/>
                <a:cs typeface="+mn-cs"/>
              </a:rPr>
              <a:t>leverage non-dilutive funding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9500"/>
                </a:solidFill>
                <a:effectLst/>
                <a:uLnTx/>
                <a:uFillTx/>
                <a:latin typeface="Gill Sans MT" panose="020B0502020104020203" pitchFamily="34" charset="77"/>
                <a:ea typeface="+mn-ea"/>
                <a:cs typeface="+mn-cs"/>
              </a:rPr>
              <a:t>274X </a:t>
            </a:r>
            <a:r>
              <a:rPr kumimoji="0" lang="en-US" sz="1800" b="0" i="0" u="none" strike="noStrike" kern="1200" cap="none" spc="0" normalizeH="0" baseline="0" noProof="0">
                <a:ln>
                  <a:noFill/>
                </a:ln>
                <a:solidFill>
                  <a:srgbClr val="000000"/>
                </a:solidFill>
                <a:effectLst/>
                <a:uLnTx/>
                <a:uFillTx/>
                <a:latin typeface="Gill Sans MT" panose="020B0502020104020203" pitchFamily="34" charset="77"/>
                <a:ea typeface="+mn-ea"/>
                <a:cs typeface="+mn-cs"/>
              </a:rPr>
              <a:t>leverage dilutive funding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ill Sans MT" panose="020B0502020104020203" pitchFamily="34" charset="77"/>
              <a:ea typeface="+mn-ea"/>
              <a:cs typeface="+mn-cs"/>
            </a:endParaRPr>
          </a:p>
        </p:txBody>
      </p:sp>
      <p:sp>
        <p:nvSpPr>
          <p:cNvPr id="21" name="TextBox 20">
            <a:extLst>
              <a:ext uri="{FF2B5EF4-FFF2-40B4-BE49-F238E27FC236}">
                <a16:creationId xmlns:a16="http://schemas.microsoft.com/office/drawing/2014/main" id="{160A31B8-34E4-971E-3C6A-74E426176C8D}"/>
              </a:ext>
            </a:extLst>
          </p:cNvPr>
          <p:cNvSpPr txBox="1"/>
          <p:nvPr/>
        </p:nvSpPr>
        <p:spPr>
          <a:xfrm>
            <a:off x="8641799" y="2034519"/>
            <a:ext cx="323229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4472C4">
                    <a:lumMod val="75000"/>
                  </a:srgbClr>
                </a:solidFill>
                <a:effectLst/>
                <a:uLnTx/>
                <a:uFillTx/>
                <a:latin typeface="Gill Sans MT" panose="020B0502020104020203"/>
                <a:ea typeface="+mn-ea"/>
                <a:cs typeface="+mn-cs"/>
              </a:rPr>
              <a:t>Grant writing support impact</a:t>
            </a:r>
          </a:p>
        </p:txBody>
      </p:sp>
      <p:sp>
        <p:nvSpPr>
          <p:cNvPr id="22" name="TextBox 21">
            <a:extLst>
              <a:ext uri="{FF2B5EF4-FFF2-40B4-BE49-F238E27FC236}">
                <a16:creationId xmlns:a16="http://schemas.microsoft.com/office/drawing/2014/main" id="{5469E2DA-290E-656C-7B36-CBB496833F7B}"/>
              </a:ext>
            </a:extLst>
          </p:cNvPr>
          <p:cNvSpPr txBox="1"/>
          <p:nvPr/>
        </p:nvSpPr>
        <p:spPr>
          <a:xfrm>
            <a:off x="15717" y="6593361"/>
            <a:ext cx="225055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lumMod val="50000"/>
                    <a:lumOff val="50000"/>
                  </a:srgbClr>
                </a:solidFill>
                <a:effectLst/>
                <a:uLnTx/>
                <a:uFillTx/>
                <a:latin typeface="Gill Sans MT" panose="020B0502020104020203"/>
                <a:ea typeface="+mn-ea"/>
                <a:cs typeface="+mn-cs"/>
              </a:rPr>
              <a:t>Innovate Carolina data June 2023</a:t>
            </a:r>
          </a:p>
        </p:txBody>
      </p:sp>
      <p:sp>
        <p:nvSpPr>
          <p:cNvPr id="26" name="TextBox 25">
            <a:extLst>
              <a:ext uri="{FF2B5EF4-FFF2-40B4-BE49-F238E27FC236}">
                <a16:creationId xmlns:a16="http://schemas.microsoft.com/office/drawing/2014/main" id="{915EEE9B-0116-17CC-B5D5-A70671E110D3}"/>
              </a:ext>
            </a:extLst>
          </p:cNvPr>
          <p:cNvSpPr txBox="1"/>
          <p:nvPr/>
        </p:nvSpPr>
        <p:spPr>
          <a:xfrm>
            <a:off x="8600233" y="5305332"/>
            <a:ext cx="3564057"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9500"/>
                </a:solidFill>
                <a:effectLst/>
                <a:uLnTx/>
                <a:uFillTx/>
                <a:latin typeface="Gill Sans MT" panose="020B0502020104020203" pitchFamily="34" charset="77"/>
                <a:ea typeface="+mn-ea"/>
                <a:cs typeface="+mn-cs"/>
              </a:rPr>
              <a:t>$8.9M </a:t>
            </a:r>
            <a:r>
              <a:rPr kumimoji="0" lang="en-US" sz="1800" b="0" i="0" u="none" strike="noStrike" kern="1200" cap="none" spc="0" normalizeH="0" baseline="0" noProof="0">
                <a:ln>
                  <a:noFill/>
                </a:ln>
                <a:solidFill>
                  <a:srgbClr val="000000"/>
                </a:solidFill>
                <a:effectLst/>
                <a:uLnTx/>
                <a:uFillTx/>
                <a:latin typeface="Gill Sans MT" panose="020B0502020104020203" pitchFamily="34" charset="77"/>
                <a:ea typeface="+mn-ea"/>
                <a:cs typeface="+mn-cs"/>
              </a:rPr>
              <a:t>funded proposals since 2018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9500"/>
                </a:solidFill>
                <a:effectLst/>
                <a:uLnTx/>
                <a:uFillTx/>
                <a:latin typeface="Gill Sans MT" panose="020B0502020104020203" pitchFamily="34" charset="77"/>
                <a:ea typeface="+mn-ea"/>
                <a:cs typeface="+mn-cs"/>
              </a:rPr>
              <a:t>$21.6M </a:t>
            </a:r>
            <a:r>
              <a:rPr kumimoji="0" lang="en-US" sz="1800" b="0" i="0" u="none" strike="noStrike" kern="1200" cap="none" spc="0" normalizeH="0" baseline="0" noProof="0">
                <a:ln>
                  <a:noFill/>
                </a:ln>
                <a:solidFill>
                  <a:srgbClr val="000000"/>
                </a:solidFill>
                <a:effectLst/>
                <a:uLnTx/>
                <a:uFillTx/>
                <a:latin typeface="Gill Sans MT" panose="020B0502020104020203" pitchFamily="34" charset="77"/>
                <a:ea typeface="+mn-ea"/>
                <a:cs typeface="+mn-cs"/>
              </a:rPr>
              <a:t>additional SBIR/STTR raised by companies receiving grant writing support from KickStart.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ill Sans MT" panose="020B0502020104020203" pitchFamily="34" charset="77"/>
              <a:ea typeface="+mn-ea"/>
              <a:cs typeface="+mn-cs"/>
            </a:endParaRPr>
          </a:p>
        </p:txBody>
      </p:sp>
      <p:pic>
        <p:nvPicPr>
          <p:cNvPr id="28" name="Picture 27">
            <a:extLst>
              <a:ext uri="{FF2B5EF4-FFF2-40B4-BE49-F238E27FC236}">
                <a16:creationId xmlns:a16="http://schemas.microsoft.com/office/drawing/2014/main" id="{471DA8E8-D534-B22F-3780-13854E417431}"/>
              </a:ext>
            </a:extLst>
          </p:cNvPr>
          <p:cNvPicPr>
            <a:picLocks noChangeAspect="1"/>
          </p:cNvPicPr>
          <p:nvPr/>
        </p:nvPicPr>
        <p:blipFill>
          <a:blip r:embed="rId2"/>
          <a:stretch>
            <a:fillRect/>
          </a:stretch>
        </p:blipFill>
        <p:spPr>
          <a:xfrm>
            <a:off x="8641798" y="2584623"/>
            <a:ext cx="3232296" cy="2485244"/>
          </a:xfrm>
          <a:prstGeom prst="rect">
            <a:avLst/>
          </a:prstGeom>
        </p:spPr>
      </p:pic>
      <p:sp>
        <p:nvSpPr>
          <p:cNvPr id="27" name="TextBox 26">
            <a:extLst>
              <a:ext uri="{FF2B5EF4-FFF2-40B4-BE49-F238E27FC236}">
                <a16:creationId xmlns:a16="http://schemas.microsoft.com/office/drawing/2014/main" id="{96CCB26E-CA66-89FD-EDF1-35E9F504AE39}"/>
              </a:ext>
            </a:extLst>
          </p:cNvPr>
          <p:cNvSpPr txBox="1"/>
          <p:nvPr/>
        </p:nvSpPr>
        <p:spPr>
          <a:xfrm>
            <a:off x="9284136" y="3315470"/>
            <a:ext cx="1205779"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Gill Sans MT" panose="020B0502020104020203"/>
                <a:ea typeface="+mn-ea"/>
                <a:cs typeface="+mn-cs"/>
              </a:rPr>
              <a:t>22 wins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Gill Sans MT" panose="020B0502020104020203"/>
                <a:ea typeface="+mn-ea"/>
                <a:cs typeface="+mn-cs"/>
              </a:rPr>
              <a:t>18 not funded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Gill Sans MT" panose="020B0502020104020203"/>
                <a:ea typeface="+mn-ea"/>
                <a:cs typeface="+mn-cs"/>
              </a:rPr>
              <a:t>5 pending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9" name="TextBox 28">
            <a:extLst>
              <a:ext uri="{FF2B5EF4-FFF2-40B4-BE49-F238E27FC236}">
                <a16:creationId xmlns:a16="http://schemas.microsoft.com/office/drawing/2014/main" id="{537A103E-EA67-1EDA-5335-8404E49F91CD}"/>
              </a:ext>
            </a:extLst>
          </p:cNvPr>
          <p:cNvSpPr txBox="1"/>
          <p:nvPr/>
        </p:nvSpPr>
        <p:spPr>
          <a:xfrm>
            <a:off x="10625182" y="3607400"/>
            <a:ext cx="1205779"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Gill Sans MT" panose="020B0502020104020203"/>
                <a:ea typeface="+mn-ea"/>
                <a:cs typeface="+mn-cs"/>
              </a:rPr>
              <a:t>3 wins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Gill Sans MT" panose="020B0502020104020203"/>
                <a:ea typeface="+mn-ea"/>
                <a:cs typeface="+mn-cs"/>
              </a:rPr>
              <a:t>24 not funded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pic>
        <p:nvPicPr>
          <p:cNvPr id="3" name="Picture 2">
            <a:extLst>
              <a:ext uri="{FF2B5EF4-FFF2-40B4-BE49-F238E27FC236}">
                <a16:creationId xmlns:a16="http://schemas.microsoft.com/office/drawing/2014/main" id="{9C9C447A-C1DE-C7CF-165C-3108C1538E9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06140" y="2611669"/>
            <a:ext cx="3550972" cy="2473287"/>
          </a:xfrm>
          <a:prstGeom prst="rect">
            <a:avLst/>
          </a:prstGeom>
        </p:spPr>
      </p:pic>
      <p:pic>
        <p:nvPicPr>
          <p:cNvPr id="5" name="Picture 4">
            <a:extLst>
              <a:ext uri="{FF2B5EF4-FFF2-40B4-BE49-F238E27FC236}">
                <a16:creationId xmlns:a16="http://schemas.microsoft.com/office/drawing/2014/main" id="{F05F2DAB-47BE-4618-7928-F55C4B0DEB24}"/>
              </a:ext>
            </a:extLst>
          </p:cNvPr>
          <p:cNvPicPr>
            <a:picLocks noChangeAspect="1"/>
          </p:cNvPicPr>
          <p:nvPr/>
        </p:nvPicPr>
        <p:blipFill>
          <a:blip r:embed="rId4"/>
          <a:stretch>
            <a:fillRect/>
          </a:stretch>
        </p:blipFill>
        <p:spPr>
          <a:xfrm>
            <a:off x="4243406" y="2573734"/>
            <a:ext cx="3958486" cy="2525136"/>
          </a:xfrm>
          <a:prstGeom prst="rect">
            <a:avLst/>
          </a:prstGeom>
        </p:spPr>
      </p:pic>
      <p:sp>
        <p:nvSpPr>
          <p:cNvPr id="6" name="Rectangle 5">
            <a:extLst>
              <a:ext uri="{FF2B5EF4-FFF2-40B4-BE49-F238E27FC236}">
                <a16:creationId xmlns:a16="http://schemas.microsoft.com/office/drawing/2014/main" id="{BDE806E6-FEA7-0253-FC63-82AC5B70E644}"/>
              </a:ext>
            </a:extLst>
          </p:cNvPr>
          <p:cNvSpPr/>
          <p:nvPr/>
        </p:nvSpPr>
        <p:spPr>
          <a:xfrm>
            <a:off x="-11993" y="-1993"/>
            <a:ext cx="12176283" cy="1663953"/>
          </a:xfrm>
          <a:prstGeom prst="rect">
            <a:avLst/>
          </a:prstGeom>
          <a:solidFill>
            <a:schemeClr val="accent2"/>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itle 1">
            <a:extLst>
              <a:ext uri="{FF2B5EF4-FFF2-40B4-BE49-F238E27FC236}">
                <a16:creationId xmlns:a16="http://schemas.microsoft.com/office/drawing/2014/main" id="{41D4D42B-0CF4-AF53-8A52-71709A67AB84}"/>
              </a:ext>
            </a:extLst>
          </p:cNvPr>
          <p:cNvSpPr txBox="1">
            <a:spLocks/>
          </p:cNvSpPr>
          <p:nvPr/>
        </p:nvSpPr>
        <p:spPr>
          <a:xfrm>
            <a:off x="2211284" y="232522"/>
            <a:ext cx="7729728" cy="1188720"/>
          </a:xfrm>
          <a:prstGeom prst="rect">
            <a:avLst/>
          </a:prstGeom>
          <a:ln>
            <a:noFill/>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all" spc="200" normalizeH="0" baseline="0" noProof="0">
                <a:ln>
                  <a:noFill/>
                </a:ln>
                <a:solidFill>
                  <a:prstClr val="white"/>
                </a:solidFill>
                <a:effectLst/>
                <a:uLnTx/>
                <a:uFillTx/>
                <a:latin typeface="Calibri" panose="020F0502020204030204"/>
                <a:ea typeface="+mj-ea"/>
                <a:cs typeface="+mj-cs"/>
              </a:rPr>
              <a:t>PROGRAM IMPACT</a:t>
            </a:r>
          </a:p>
        </p:txBody>
      </p:sp>
    </p:spTree>
    <p:extLst>
      <p:ext uri="{BB962C8B-B14F-4D97-AF65-F5344CB8AC3E}">
        <p14:creationId xmlns:p14="http://schemas.microsoft.com/office/powerpoint/2010/main" val="14601376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94298C-8684-ECC1-67FF-4DF9C57B9A95}"/>
              </a:ext>
            </a:extLst>
          </p:cNvPr>
          <p:cNvSpPr>
            <a:spLocks noGrp="1"/>
          </p:cNvSpPr>
          <p:nvPr>
            <p:ph type="title"/>
          </p:nvPr>
        </p:nvSpPr>
        <p:spPr/>
        <p:txBody>
          <a:bodyPr/>
          <a:lstStyle/>
          <a:p>
            <a:r>
              <a:rPr lang="en-US"/>
              <a:t>Core Infrastructure at UNC</a:t>
            </a:r>
          </a:p>
        </p:txBody>
      </p:sp>
      <p:graphicFrame>
        <p:nvGraphicFramePr>
          <p:cNvPr id="10" name="Content Placeholder 9">
            <a:extLst>
              <a:ext uri="{FF2B5EF4-FFF2-40B4-BE49-F238E27FC236}">
                <a16:creationId xmlns:a16="http://schemas.microsoft.com/office/drawing/2014/main" id="{EDA53B9C-7D13-5DBA-2E6A-BAC81B80E2E7}"/>
              </a:ext>
            </a:extLst>
          </p:cNvPr>
          <p:cNvGraphicFramePr>
            <a:graphicFrameLocks noGrp="1"/>
          </p:cNvGraphicFramePr>
          <p:nvPr>
            <p:ph sz="quarter" idx="11"/>
            <p:extLst>
              <p:ext uri="{D42A27DB-BD31-4B8C-83A1-F6EECF244321}">
                <p14:modId xmlns:p14="http://schemas.microsoft.com/office/powerpoint/2010/main" val="144974628"/>
              </p:ext>
            </p:extLst>
          </p:nvPr>
        </p:nvGraphicFramePr>
        <p:xfrm>
          <a:off x="503238" y="1306285"/>
          <a:ext cx="11185525" cy="51044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839778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DF704D8-1298-4119-B1A5-E4AE08D1D5A4}"/>
              </a:ext>
            </a:extLst>
          </p:cNvPr>
          <p:cNvSpPr/>
          <p:nvPr/>
        </p:nvSpPr>
        <p:spPr>
          <a:xfrm>
            <a:off x="11121466" y="9226111"/>
            <a:ext cx="2053333" cy="19986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77941EB1-BFFB-4C4B-B70C-C13037713334}"/>
              </a:ext>
            </a:extLst>
          </p:cNvPr>
          <p:cNvSpPr/>
          <p:nvPr/>
        </p:nvSpPr>
        <p:spPr>
          <a:xfrm>
            <a:off x="351744" y="749249"/>
            <a:ext cx="3611915" cy="218521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Located in the Genome Sciences Building: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a:ln w="0"/>
                <a:solidFill>
                  <a:prstClr val="black"/>
                </a:solidFill>
                <a:effectLst/>
                <a:uLnTx/>
                <a:uFillTx/>
                <a:latin typeface="Calibri" panose="020F0502020204030204"/>
                <a:ea typeface="+mn-ea"/>
                <a:cs typeface="+mn-cs"/>
              </a:rPr>
              <a:t>Key location with proximity to UNC research &amp; core labs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ED7D31">
                  <a:lumMod val="75000"/>
                </a:srgbClr>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F6E3EFB4-4DB7-4A86-937B-46DE7B23352B}"/>
              </a:ext>
            </a:extLst>
          </p:cNvPr>
          <p:cNvGrpSpPr/>
          <p:nvPr/>
        </p:nvGrpSpPr>
        <p:grpSpPr>
          <a:xfrm>
            <a:off x="119047" y="2911267"/>
            <a:ext cx="4077311" cy="3883712"/>
            <a:chOff x="240770" y="2814200"/>
            <a:chExt cx="4077311" cy="3883712"/>
          </a:xfrm>
        </p:grpSpPr>
        <p:pic>
          <p:nvPicPr>
            <p:cNvPr id="23" name="Picture 22">
              <a:extLst>
                <a:ext uri="{FF2B5EF4-FFF2-40B4-BE49-F238E27FC236}">
                  <a16:creationId xmlns:a16="http://schemas.microsoft.com/office/drawing/2014/main" id="{7968AF08-2E46-42C7-B039-8049CBADD32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40770" y="2814200"/>
              <a:ext cx="4077311" cy="3883712"/>
            </a:xfrm>
            <a:prstGeom prst="rect">
              <a:avLst/>
            </a:prstGeom>
            <a:ln>
              <a:noFill/>
            </a:ln>
            <a:effectLst>
              <a:softEdge rad="112500"/>
            </a:effectLst>
          </p:spPr>
        </p:pic>
        <p:pic>
          <p:nvPicPr>
            <p:cNvPr id="24" name="Graphic 23" descr="Marker with solid fill">
              <a:extLst>
                <a:ext uri="{FF2B5EF4-FFF2-40B4-BE49-F238E27FC236}">
                  <a16:creationId xmlns:a16="http://schemas.microsoft.com/office/drawing/2014/main" id="{B30B02C8-1BB7-4818-9557-35C4593A5C8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97193" y="3637988"/>
              <a:ext cx="1088705" cy="1088705"/>
            </a:xfrm>
            <a:prstGeom prst="rect">
              <a:avLst/>
            </a:prstGeom>
          </p:spPr>
        </p:pic>
      </p:grpSp>
      <p:pic>
        <p:nvPicPr>
          <p:cNvPr id="20" name="Picture 19">
            <a:extLst>
              <a:ext uri="{FF2B5EF4-FFF2-40B4-BE49-F238E27FC236}">
                <a16:creationId xmlns:a16="http://schemas.microsoft.com/office/drawing/2014/main" id="{4C9213B8-9556-41A1-B92C-090AD1F86C1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448713" y="72525"/>
            <a:ext cx="7624240" cy="4934056"/>
          </a:xfrm>
          <a:prstGeom prst="rect">
            <a:avLst/>
          </a:prstGeom>
          <a:ln>
            <a:noFill/>
          </a:ln>
          <a:effectLst>
            <a:softEdge rad="112500"/>
          </a:effectLst>
        </p:spPr>
      </p:pic>
      <p:pic>
        <p:nvPicPr>
          <p:cNvPr id="4" name="Picture 3" descr="A glass window on a building&#10;&#10;Description automatically generated">
            <a:extLst>
              <a:ext uri="{FF2B5EF4-FFF2-40B4-BE49-F238E27FC236}">
                <a16:creationId xmlns:a16="http://schemas.microsoft.com/office/drawing/2014/main" id="{803140F2-44E9-6ED0-0097-E9F58E692962}"/>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t="-3191"/>
          <a:stretch/>
        </p:blipFill>
        <p:spPr>
          <a:xfrm>
            <a:off x="10741136" y="5015442"/>
            <a:ext cx="1164052" cy="1779537"/>
          </a:xfrm>
          <a:prstGeom prst="rect">
            <a:avLst/>
          </a:prstGeom>
          <a:ln>
            <a:noFill/>
          </a:ln>
          <a:effectLst>
            <a:softEdge rad="112500"/>
          </a:effectLst>
        </p:spPr>
      </p:pic>
      <p:sp>
        <p:nvSpPr>
          <p:cNvPr id="3" name="Title 1">
            <a:extLst>
              <a:ext uri="{FF2B5EF4-FFF2-40B4-BE49-F238E27FC236}">
                <a16:creationId xmlns:a16="http://schemas.microsoft.com/office/drawing/2014/main" id="{CFAC4970-7C4F-53F9-7C54-5CBD3040958C}"/>
              </a:ext>
            </a:extLst>
          </p:cNvPr>
          <p:cNvSpPr txBox="1">
            <a:spLocks/>
          </p:cNvSpPr>
          <p:nvPr/>
        </p:nvSpPr>
        <p:spPr>
          <a:xfrm>
            <a:off x="4776324" y="5079106"/>
            <a:ext cx="5487798" cy="1778893"/>
          </a:xfrm>
          <a:prstGeom prst="rect">
            <a:avLst/>
          </a:prstGeom>
          <a:no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Gill Sans MT" panose="020B0502020104020203" pitchFamily="34" charset="77"/>
                <a:ea typeface="+mj-ea"/>
                <a:cs typeface="+mj-cs"/>
              </a:rPr>
              <a:t>KICKSTART ACCELERATOR: A FLEXIBLE SPACE FOR EARLY-STAGE STARTUPS </a:t>
            </a:r>
            <a:br>
              <a:rPr kumimoji="0" lang="en-US" sz="2400" b="0" i="0" u="none" strike="noStrike" kern="1200" cap="none" spc="0" normalizeH="0" baseline="0" noProof="0">
                <a:ln>
                  <a:noFill/>
                </a:ln>
                <a:solidFill>
                  <a:prstClr val="black"/>
                </a:solidFill>
                <a:effectLst/>
                <a:uLnTx/>
                <a:uFillTx/>
                <a:latin typeface="Gill Sans MT" panose="020B0502020104020203" pitchFamily="34" charset="77"/>
                <a:ea typeface="+mj-ea"/>
                <a:cs typeface="+mj-cs"/>
              </a:rPr>
            </a:br>
            <a:r>
              <a:rPr kumimoji="0" lang="en-US" sz="1800" b="0" i="0" u="none" strike="noStrike" kern="1200" cap="none" spc="0" normalizeH="0" baseline="0" noProof="0">
                <a:ln>
                  <a:noFill/>
                </a:ln>
                <a:solidFill>
                  <a:prstClr val="black"/>
                </a:solidFill>
                <a:effectLst/>
                <a:uLnTx/>
                <a:uFillTx/>
                <a:latin typeface="Gill Sans MT" panose="020B0502020104020203" pitchFamily="34" charset="77"/>
                <a:ea typeface="+mj-ea"/>
                <a:cs typeface="+mj-cs"/>
              </a:rPr>
              <a:t>(well suited for P1 STTR/SBIRs)</a:t>
            </a:r>
          </a:p>
        </p:txBody>
      </p:sp>
    </p:spTree>
    <p:extLst>
      <p:ext uri="{BB962C8B-B14F-4D97-AF65-F5344CB8AC3E}">
        <p14:creationId xmlns:p14="http://schemas.microsoft.com/office/powerpoint/2010/main" val="31944228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E839B1-CBD0-89FB-E477-552D9BAEA7B0}"/>
              </a:ext>
            </a:extLst>
          </p:cNvPr>
          <p:cNvSpPr/>
          <p:nvPr/>
        </p:nvSpPr>
        <p:spPr>
          <a:xfrm>
            <a:off x="7804726" y="0"/>
            <a:ext cx="4387273"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tle 9">
            <a:extLst>
              <a:ext uri="{FF2B5EF4-FFF2-40B4-BE49-F238E27FC236}">
                <a16:creationId xmlns:a16="http://schemas.microsoft.com/office/drawing/2014/main" id="{CC97BE3B-0C24-71BB-DF1C-538997BA11AA}"/>
              </a:ext>
            </a:extLst>
          </p:cNvPr>
          <p:cNvSpPr>
            <a:spLocks noGrp="1"/>
          </p:cNvSpPr>
          <p:nvPr>
            <p:ph type="title"/>
          </p:nvPr>
        </p:nvSpPr>
        <p:spPr>
          <a:xfrm>
            <a:off x="8316375" y="2681103"/>
            <a:ext cx="3363974" cy="1495794"/>
          </a:xfrm>
          <a:noFill/>
          <a:ln>
            <a:noFill/>
          </a:ln>
        </p:spPr>
        <p:txBody>
          <a:bodyPr vert="horz" wrap="square" lIns="182880" tIns="182880" rIns="182880" bIns="182880" rtlCol="0" anchor="ctr">
            <a:noAutofit/>
          </a:bodyPr>
          <a:lstStyle/>
          <a:p>
            <a:r>
              <a:rPr lang="en-US" sz="4000" b="1">
                <a:solidFill>
                  <a:schemeClr val="bg1"/>
                </a:solidFill>
                <a:latin typeface="+mn-lt"/>
              </a:rPr>
              <a:t>KICKSTART ACCELERATOR COMPANIES</a:t>
            </a:r>
          </a:p>
        </p:txBody>
      </p:sp>
      <p:graphicFrame>
        <p:nvGraphicFramePr>
          <p:cNvPr id="16" name="Content Placeholder 2">
            <a:extLst>
              <a:ext uri="{FF2B5EF4-FFF2-40B4-BE49-F238E27FC236}">
                <a16:creationId xmlns:a16="http://schemas.microsoft.com/office/drawing/2014/main" id="{B8B11B94-641B-3D07-711B-9F5528C3995C}"/>
              </a:ext>
            </a:extLst>
          </p:cNvPr>
          <p:cNvGraphicFramePr>
            <a:graphicFrameLocks noGrp="1"/>
          </p:cNvGraphicFramePr>
          <p:nvPr>
            <p:ph idx="1"/>
          </p:nvPr>
        </p:nvGraphicFramePr>
        <p:xfrm>
          <a:off x="323582" y="1234260"/>
          <a:ext cx="7037800" cy="52482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087679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6">
            <a:extLst>
              <a:ext uri="{FF2B5EF4-FFF2-40B4-BE49-F238E27FC236}">
                <a16:creationId xmlns:a16="http://schemas.microsoft.com/office/drawing/2014/main" id="{B65EEE25-E3A6-43BC-A3ED-C3FF0B4BF070}"/>
              </a:ext>
            </a:extLst>
          </p:cNvPr>
          <p:cNvSpPr txBox="1">
            <a:spLocks/>
          </p:cNvSpPr>
          <p:nvPr/>
        </p:nvSpPr>
        <p:spPr>
          <a:xfrm>
            <a:off x="408016" y="501067"/>
            <a:ext cx="10411326" cy="91191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kumimoji="0" lang="en-US" sz="3200" b="1" i="0" u="none" strike="noStrike" kern="1200" cap="none" spc="0" normalizeH="0" baseline="0" noProof="0">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Accelerator Lab Overview</a:t>
            </a:r>
            <a:endParaRPr kumimoji="0" lang="en-US" sz="2800" b="0" i="0" u="none" strike="noStrike" kern="1200" cap="none" spc="0" normalizeH="0" baseline="0" noProof="0">
              <a:ln>
                <a:noFill/>
              </a:ln>
              <a:solidFill>
                <a:srgbClr val="ED7D31">
                  <a:lumMod val="75000"/>
                </a:srgbClr>
              </a:solidFill>
              <a:effectLst/>
              <a:uLnTx/>
              <a:uFillTx/>
              <a:latin typeface="Calibri" panose="020F0502020204030204" pitchFamily="34" charset="0"/>
              <a:ea typeface="Calibri" panose="020F0502020204030204" pitchFamily="34" charset="0"/>
              <a:cs typeface="+mj-cs"/>
            </a:endParaRPr>
          </a:p>
        </p:txBody>
      </p:sp>
      <p:sp>
        <p:nvSpPr>
          <p:cNvPr id="14" name="TextBox 13">
            <a:extLst>
              <a:ext uri="{FF2B5EF4-FFF2-40B4-BE49-F238E27FC236}">
                <a16:creationId xmlns:a16="http://schemas.microsoft.com/office/drawing/2014/main" id="{D5162231-63DB-4D01-A1C7-D57F6A15F98B}"/>
              </a:ext>
            </a:extLst>
          </p:cNvPr>
          <p:cNvSpPr txBox="1"/>
          <p:nvPr/>
        </p:nvSpPr>
        <p:spPr>
          <a:xfrm>
            <a:off x="408017" y="1303626"/>
            <a:ext cx="11583785" cy="4862870"/>
          </a:xfrm>
          <a:prstGeom prst="rect">
            <a:avLst/>
          </a:prstGeom>
          <a:noFill/>
        </p:spPr>
        <p:txBody>
          <a:bodyPr wrap="square">
            <a:spAutoFit/>
          </a:bodyPr>
          <a:lstStyle/>
          <a:p>
            <a:pPr marL="742950" marR="0" lvl="1" indent="-285750" algn="l" defTabSz="914400" rtl="0" eaLnBrk="1" fontAlgn="auto" latinLnBrk="0" hangingPunct="1">
              <a:lnSpc>
                <a:spcPct val="100000"/>
              </a:lnSpc>
              <a:spcBef>
                <a:spcPts val="0"/>
              </a:spcBef>
              <a:spcAft>
                <a:spcPts val="1200"/>
              </a:spcAft>
              <a:buClrTx/>
              <a:buSzTx/>
              <a:buFont typeface="Courier New" panose="02070309020205020404" pitchFamily="49" charset="0"/>
              <a:buChar char="o"/>
              <a:tabLst/>
              <a:defRPr/>
            </a:pP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7,500 square-foot facility in UNC’s Genome Science Building.</a:t>
            </a:r>
          </a:p>
          <a:p>
            <a:pPr marL="742950" marR="0" lvl="1" indent="-285750" algn="l" defTabSz="914400" rtl="0" eaLnBrk="1" fontAlgn="auto" latinLnBrk="0" hangingPunct="1">
              <a:lnSpc>
                <a:spcPct val="100000"/>
              </a:lnSpc>
              <a:spcBef>
                <a:spcPts val="0"/>
              </a:spcBef>
              <a:spcAft>
                <a:spcPts val="1200"/>
              </a:spcAft>
              <a:buClrTx/>
              <a:buSzTx/>
              <a:buFont typeface="Courier New" panose="02070309020205020404" pitchFamily="49" charset="0"/>
              <a:buChar char="o"/>
              <a:tabLst/>
              <a:defRPr/>
            </a:pP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The lab opened in late 2019. </a:t>
            </a:r>
            <a:endParaRPr kumimoji="0" lang="en-US" sz="2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endParaRPr>
          </a:p>
          <a:p>
            <a:pPr marL="742950" marR="0" lvl="1" indent="-285750" algn="l" defTabSz="914400" rtl="0" eaLnBrk="1" fontAlgn="auto" latinLnBrk="0" hangingPunct="1">
              <a:lnSpc>
                <a:spcPct val="100000"/>
              </a:lnSpc>
              <a:spcBef>
                <a:spcPts val="0"/>
              </a:spcBef>
              <a:spcAft>
                <a:spcPts val="1200"/>
              </a:spcAft>
              <a:buClrTx/>
              <a:buSzTx/>
              <a:buFont typeface="Courier New" panose="02070309020205020404" pitchFamily="49" charset="0"/>
              <a:buChar char="o"/>
              <a:tabLst/>
              <a:defRPr/>
            </a:pP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8 companies currently occupy accelerator space.</a:t>
            </a:r>
          </a:p>
          <a:p>
            <a:pPr marL="742950" marR="0" lvl="1" indent="-285750" algn="l" defTabSz="914400" rtl="0" eaLnBrk="1" fontAlgn="auto" latinLnBrk="0" hangingPunct="1">
              <a:lnSpc>
                <a:spcPct val="100000"/>
              </a:lnSpc>
              <a:spcBef>
                <a:spcPts val="0"/>
              </a:spcBef>
              <a:spcAft>
                <a:spcPts val="1200"/>
              </a:spcAft>
              <a:buClrTx/>
              <a:buSzTx/>
              <a:buFont typeface="Courier New" panose="02070309020205020404" pitchFamily="49" charset="0"/>
              <a:buChar char="o"/>
              <a:tabLst/>
              <a:defRPr/>
            </a:pP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7 companies have successfully graduated to larger lab space in the RTP area. </a:t>
            </a:r>
            <a:endParaRPr kumimoji="0" lang="en-US" sz="2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endParaRPr>
          </a:p>
          <a:p>
            <a:pPr marL="742950" marR="0" lvl="1" indent="-285750" algn="l" defTabSz="914400" rtl="0" eaLnBrk="1" fontAlgn="auto" latinLnBrk="0" hangingPunct="1">
              <a:lnSpc>
                <a:spcPct val="100000"/>
              </a:lnSpc>
              <a:spcBef>
                <a:spcPts val="0"/>
              </a:spcBef>
              <a:spcAft>
                <a:spcPts val="1200"/>
              </a:spcAft>
              <a:buClrTx/>
              <a:buSzTx/>
              <a:buFont typeface="Courier New" panose="02070309020205020404" pitchFamily="49" charset="0"/>
              <a:buChar char="o"/>
              <a:tabLst/>
              <a:defRPr/>
            </a:pP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4–5 additional UNC faculty led startups have expressed interest and are in process of applying for lab space.</a:t>
            </a:r>
            <a:endParaRPr kumimoji="0" lang="en-US" sz="2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endParaRPr>
          </a:p>
          <a:p>
            <a:pPr marL="742950" marR="0" lvl="1" indent="-285750" algn="l" defTabSz="914400" rtl="0" eaLnBrk="1" fontAlgn="auto" latinLnBrk="0" hangingPunct="1">
              <a:lnSpc>
                <a:spcPct val="100000"/>
              </a:lnSpc>
              <a:spcBef>
                <a:spcPts val="0"/>
              </a:spcBef>
              <a:spcAft>
                <a:spcPts val="1200"/>
              </a:spcAft>
              <a:buClrTx/>
              <a:buSzTx/>
              <a:buFont typeface="Courier New" panose="02070309020205020404" pitchFamily="49" charset="0"/>
              <a:buChar char="o"/>
              <a:tabLst/>
              <a:defRPr/>
            </a:pP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9 full (21’) or 18 half (10.5’) benches available for UNC IP-based startups (2 full benches currently rented).</a:t>
            </a:r>
            <a:endParaRPr kumimoji="0" lang="en-US" sz="2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endParaRPr>
          </a:p>
          <a:p>
            <a:pPr marL="742950" marR="0" lvl="1" indent="-285750" algn="l" defTabSz="914400" rtl="0" eaLnBrk="1" fontAlgn="auto" latinLnBrk="0" hangingPunct="1">
              <a:lnSpc>
                <a:spcPct val="100000"/>
              </a:lnSpc>
              <a:spcBef>
                <a:spcPts val="0"/>
              </a:spcBef>
              <a:spcAft>
                <a:spcPts val="1200"/>
              </a:spcAft>
              <a:buClrTx/>
              <a:buSzTx/>
              <a:buFont typeface="Courier New" panose="02070309020205020404" pitchFamily="49" charset="0"/>
              <a:buChar char="o"/>
              <a:tabLst/>
              <a:defRPr/>
            </a:pP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6 private lab spaces available for lease (2 currently rented).</a:t>
            </a:r>
            <a:endParaRPr kumimoji="0" lang="en-US" sz="2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endParaRPr>
          </a:p>
          <a:p>
            <a:pPr marL="742950" marR="0" lvl="1" indent="-285750" algn="l" defTabSz="914400" rtl="0" eaLnBrk="1" fontAlgn="auto" latinLnBrk="0" hangingPunct="1">
              <a:lnSpc>
                <a:spcPct val="100000"/>
              </a:lnSpc>
              <a:spcBef>
                <a:spcPts val="0"/>
              </a:spcBef>
              <a:spcAft>
                <a:spcPts val="1200"/>
              </a:spcAft>
              <a:buClrTx/>
              <a:buSzTx/>
              <a:buFont typeface="Courier New" panose="02070309020205020404" pitchFamily="49" charset="0"/>
              <a:buChar char="o"/>
              <a:tabLst/>
              <a:defRPr/>
            </a:pPr>
            <a:r>
              <a:rPr kumimoji="0" lang="en-US" sz="24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Currently at ca. 35% occupancy and expect to be at ca. 70% occupancy in Q1 2023.</a:t>
            </a:r>
            <a:endParaRPr kumimoji="0" lang="en-US" sz="2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endParaRPr>
          </a:p>
        </p:txBody>
      </p:sp>
    </p:spTree>
    <p:extLst>
      <p:ext uri="{BB962C8B-B14F-4D97-AF65-F5344CB8AC3E}">
        <p14:creationId xmlns:p14="http://schemas.microsoft.com/office/powerpoint/2010/main" val="36041694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B45DAB-E467-483A-AB67-BB2B7281F29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636" t="8707" r="2874" b="590"/>
          <a:stretch/>
        </p:blipFill>
        <p:spPr>
          <a:xfrm>
            <a:off x="4892309" y="164893"/>
            <a:ext cx="7091743" cy="6693107"/>
          </a:xfrm>
          <a:prstGeom prst="rect">
            <a:avLst/>
          </a:prstGeom>
        </p:spPr>
      </p:pic>
      <p:sp>
        <p:nvSpPr>
          <p:cNvPr id="4" name="Rectangle 3">
            <a:extLst>
              <a:ext uri="{FF2B5EF4-FFF2-40B4-BE49-F238E27FC236}">
                <a16:creationId xmlns:a16="http://schemas.microsoft.com/office/drawing/2014/main" id="{E4C7BD66-204F-423D-A203-57686C9AF84E}"/>
              </a:ext>
            </a:extLst>
          </p:cNvPr>
          <p:cNvSpPr/>
          <p:nvPr/>
        </p:nvSpPr>
        <p:spPr>
          <a:xfrm>
            <a:off x="8819127" y="3608697"/>
            <a:ext cx="707747" cy="1483929"/>
          </a:xfrm>
          <a:prstGeom prst="rect">
            <a:avLst/>
          </a:prstGeom>
          <a:solidFill>
            <a:srgbClr val="0070C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a:ln>
                  <a:noFill/>
                </a:ln>
                <a:solidFill>
                  <a:srgbClr val="5B9BD5">
                    <a:lumMod val="10000"/>
                  </a:srgbClr>
                </a:solidFill>
                <a:effectLst/>
                <a:highlight>
                  <a:srgbClr val="C0C0C0"/>
                </a:highlight>
                <a:uLnTx/>
                <a:uFillTx/>
                <a:latin typeface="Arial" panose="020B0604020202020204" pitchFamily="34" charset="0"/>
                <a:ea typeface="+mn-ea"/>
                <a:cs typeface="Arial" panose="020B0604020202020204" pitchFamily="34" charset="0"/>
              </a:rPr>
              <a:t>2251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a:ln>
                  <a:noFill/>
                </a:ln>
                <a:solidFill>
                  <a:srgbClr val="5B9BD5">
                    <a:lumMod val="10000"/>
                  </a:srgbClr>
                </a:solidFill>
                <a:effectLst/>
                <a:highlight>
                  <a:srgbClr val="C0C0C0"/>
                </a:highlight>
                <a:uLnTx/>
                <a:uFillTx/>
                <a:latin typeface="Arial" panose="020B0604020202020204" pitchFamily="34" charset="0"/>
                <a:ea typeface="+mn-ea"/>
                <a:cs typeface="Arial" panose="020B0604020202020204" pitchFamily="34" charset="0"/>
              </a:rPr>
              <a:t>Tissue Culture</a:t>
            </a:r>
          </a:p>
        </p:txBody>
      </p:sp>
      <p:sp>
        <p:nvSpPr>
          <p:cNvPr id="5" name="Rectangle 4">
            <a:extLst>
              <a:ext uri="{FF2B5EF4-FFF2-40B4-BE49-F238E27FC236}">
                <a16:creationId xmlns:a16="http://schemas.microsoft.com/office/drawing/2014/main" id="{01DCC442-C41D-4367-B936-E5C8902C6EF9}"/>
              </a:ext>
            </a:extLst>
          </p:cNvPr>
          <p:cNvSpPr/>
          <p:nvPr/>
        </p:nvSpPr>
        <p:spPr>
          <a:xfrm>
            <a:off x="6573527" y="5103925"/>
            <a:ext cx="1440515" cy="1446135"/>
          </a:xfrm>
          <a:prstGeom prst="rect">
            <a:avLst/>
          </a:prstGeom>
          <a:solidFill>
            <a:srgbClr val="0070C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a:ln>
                  <a:noFill/>
                </a:ln>
                <a:solidFill>
                  <a:prstClr val="black"/>
                </a:solidFill>
                <a:effectLst/>
                <a:highlight>
                  <a:srgbClr val="C0C0C0"/>
                </a:highlight>
                <a:uLnTx/>
                <a:uFillTx/>
                <a:latin typeface="Arial" panose="020B0604020202020204" pitchFamily="34" charset="0"/>
                <a:ea typeface="+mn-ea"/>
                <a:cs typeface="Arial" panose="020B0604020202020204" pitchFamily="34" charset="0"/>
              </a:rPr>
              <a:t>2238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a:ln>
                  <a:noFill/>
                </a:ln>
                <a:solidFill>
                  <a:prstClr val="black"/>
                </a:solidFill>
                <a:effectLst/>
                <a:highlight>
                  <a:srgbClr val="C0C0C0"/>
                </a:highlight>
                <a:uLnTx/>
                <a:uFillTx/>
                <a:latin typeface="Arial" panose="020B0604020202020204" pitchFamily="34" charset="0"/>
                <a:ea typeface="+mn-ea"/>
                <a:cs typeface="Arial" panose="020B0604020202020204" pitchFamily="34" charset="0"/>
              </a:rPr>
              <a:t>Autoclaves</a:t>
            </a:r>
          </a:p>
        </p:txBody>
      </p:sp>
      <p:sp>
        <p:nvSpPr>
          <p:cNvPr id="6" name="Rectangle 5">
            <a:extLst>
              <a:ext uri="{FF2B5EF4-FFF2-40B4-BE49-F238E27FC236}">
                <a16:creationId xmlns:a16="http://schemas.microsoft.com/office/drawing/2014/main" id="{747A99FA-0317-4672-99CF-9FC0375DDA0C}"/>
              </a:ext>
            </a:extLst>
          </p:cNvPr>
          <p:cNvSpPr/>
          <p:nvPr/>
        </p:nvSpPr>
        <p:spPr>
          <a:xfrm>
            <a:off x="8026206" y="3608696"/>
            <a:ext cx="772679" cy="2941363"/>
          </a:xfrm>
          <a:prstGeom prst="rect">
            <a:avLst/>
          </a:prstGeom>
          <a:solidFill>
            <a:srgbClr val="008F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5720" rIns="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5B9BD5">
                    <a:lumMod val="10000"/>
                  </a:srgbClr>
                </a:solidFill>
                <a:effectLst/>
                <a:highlight>
                  <a:srgbClr val="C0C0C0"/>
                </a:highlight>
                <a:uLnTx/>
                <a:uFillTx/>
                <a:latin typeface="Arial"/>
                <a:ea typeface="+mn-ea"/>
                <a:cs typeface="Arial"/>
              </a:rPr>
              <a:t>2236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5B9BD5">
                    <a:lumMod val="10000"/>
                  </a:srgbClr>
                </a:solidFill>
                <a:effectLst/>
                <a:highlight>
                  <a:srgbClr val="C0C0C0"/>
                </a:highlight>
                <a:uLnTx/>
                <a:uFillTx/>
                <a:latin typeface="Arial"/>
                <a:ea typeface="+mn-ea"/>
                <a:cs typeface="Arial"/>
              </a:rPr>
              <a:t>Private Lab</a:t>
            </a:r>
          </a:p>
        </p:txBody>
      </p:sp>
      <p:sp>
        <p:nvSpPr>
          <p:cNvPr id="7" name="Rectangle 6">
            <a:extLst>
              <a:ext uri="{FF2B5EF4-FFF2-40B4-BE49-F238E27FC236}">
                <a16:creationId xmlns:a16="http://schemas.microsoft.com/office/drawing/2014/main" id="{76B76C40-7CB4-4149-B0C2-AC3A297D7D47}"/>
              </a:ext>
            </a:extLst>
          </p:cNvPr>
          <p:cNvSpPr/>
          <p:nvPr/>
        </p:nvSpPr>
        <p:spPr>
          <a:xfrm>
            <a:off x="5841159" y="3613245"/>
            <a:ext cx="734367" cy="774681"/>
          </a:xfrm>
          <a:prstGeom prst="rect">
            <a:avLst/>
          </a:prstGeom>
          <a:solidFill>
            <a:srgbClr val="0070C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a:ln>
                  <a:noFill/>
                </a:ln>
                <a:solidFill>
                  <a:srgbClr val="5B9BD5">
                    <a:lumMod val="10000"/>
                  </a:srgbClr>
                </a:solidFill>
                <a:effectLst/>
                <a:highlight>
                  <a:srgbClr val="C0C0C0"/>
                </a:highlight>
                <a:uLnTx/>
                <a:uFillTx/>
                <a:latin typeface="Arial" panose="020B0604020202020204" pitchFamily="34" charset="0"/>
                <a:ea typeface="+mn-ea"/>
                <a:cs typeface="Arial" panose="020B0604020202020204" pitchFamily="34" charset="0"/>
              </a:rPr>
              <a:t>2246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a:ln>
                  <a:noFill/>
                </a:ln>
                <a:solidFill>
                  <a:srgbClr val="5B9BD5">
                    <a:lumMod val="10000"/>
                  </a:srgbClr>
                </a:solidFill>
                <a:effectLst/>
                <a:highlight>
                  <a:srgbClr val="C0C0C0"/>
                </a:highlight>
                <a:uLnTx/>
                <a:uFillTx/>
                <a:latin typeface="Arial" panose="020B0604020202020204" pitchFamily="34" charset="0"/>
                <a:ea typeface="+mn-ea"/>
                <a:cs typeface="Arial" panose="020B0604020202020204" pitchFamily="34" charset="0"/>
              </a:rPr>
              <a:t>Walk-in Hood</a:t>
            </a:r>
          </a:p>
        </p:txBody>
      </p:sp>
      <p:sp>
        <p:nvSpPr>
          <p:cNvPr id="8" name="Rectangle 7">
            <a:extLst>
              <a:ext uri="{FF2B5EF4-FFF2-40B4-BE49-F238E27FC236}">
                <a16:creationId xmlns:a16="http://schemas.microsoft.com/office/drawing/2014/main" id="{E2A6E4A3-89F3-483D-99AC-CB8781560FD8}"/>
              </a:ext>
            </a:extLst>
          </p:cNvPr>
          <p:cNvSpPr/>
          <p:nvPr/>
        </p:nvSpPr>
        <p:spPr>
          <a:xfrm>
            <a:off x="5835366" y="4436211"/>
            <a:ext cx="724923" cy="607444"/>
          </a:xfrm>
          <a:prstGeom prst="rect">
            <a:avLst/>
          </a:prstGeom>
          <a:solidFill>
            <a:srgbClr val="0070C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a:ln>
                  <a:noFill/>
                </a:ln>
                <a:solidFill>
                  <a:srgbClr val="5B9BD5">
                    <a:lumMod val="10000"/>
                  </a:srgbClr>
                </a:solidFill>
                <a:effectLst/>
                <a:highlight>
                  <a:srgbClr val="C0C0C0"/>
                </a:highlight>
                <a:uLnTx/>
                <a:uFillTx/>
                <a:latin typeface="Arial" panose="020B0604020202020204" pitchFamily="34" charset="0"/>
                <a:ea typeface="+mn-ea"/>
                <a:cs typeface="Arial" panose="020B0604020202020204" pitchFamily="34" charset="0"/>
              </a:rPr>
              <a:t>2245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a:ln>
                  <a:noFill/>
                </a:ln>
                <a:solidFill>
                  <a:srgbClr val="5B9BD5">
                    <a:lumMod val="10000"/>
                  </a:srgbClr>
                </a:solidFill>
                <a:effectLst/>
                <a:highlight>
                  <a:srgbClr val="C0C0C0"/>
                </a:highlight>
                <a:uLnTx/>
                <a:uFillTx/>
                <a:latin typeface="Arial" panose="020B0604020202020204" pitchFamily="34" charset="0"/>
                <a:ea typeface="+mn-ea"/>
                <a:cs typeface="Arial" panose="020B0604020202020204" pitchFamily="34" charset="0"/>
              </a:rPr>
              <a:t>Cold Room </a:t>
            </a:r>
          </a:p>
        </p:txBody>
      </p:sp>
      <p:sp>
        <p:nvSpPr>
          <p:cNvPr id="9" name="Rectangle 8">
            <a:extLst>
              <a:ext uri="{FF2B5EF4-FFF2-40B4-BE49-F238E27FC236}">
                <a16:creationId xmlns:a16="http://schemas.microsoft.com/office/drawing/2014/main" id="{0ED609D6-9823-4049-B049-553624746F53}"/>
              </a:ext>
            </a:extLst>
          </p:cNvPr>
          <p:cNvSpPr/>
          <p:nvPr/>
        </p:nvSpPr>
        <p:spPr>
          <a:xfrm>
            <a:off x="8802523" y="5115576"/>
            <a:ext cx="709117" cy="1434483"/>
          </a:xfrm>
          <a:prstGeom prst="rect">
            <a:avLst/>
          </a:prstGeom>
          <a:solidFill>
            <a:srgbClr val="008F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a:ln>
                  <a:noFill/>
                </a:ln>
                <a:solidFill>
                  <a:srgbClr val="5B9BD5">
                    <a:lumMod val="10000"/>
                  </a:srgbClr>
                </a:solidFill>
                <a:effectLst/>
                <a:highlight>
                  <a:srgbClr val="C0C0C0"/>
                </a:highlight>
                <a:uLnTx/>
                <a:uFillTx/>
                <a:latin typeface="Arial" panose="020B0604020202020204" pitchFamily="34" charset="0"/>
                <a:ea typeface="+mn-ea"/>
                <a:cs typeface="Arial" panose="020B0604020202020204" pitchFamily="34" charset="0"/>
              </a:rPr>
              <a:t>2234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a:ln>
                  <a:noFill/>
                </a:ln>
                <a:solidFill>
                  <a:srgbClr val="5B9BD5">
                    <a:lumMod val="10000"/>
                  </a:srgbClr>
                </a:solidFill>
                <a:effectLst/>
                <a:highlight>
                  <a:srgbClr val="C0C0C0"/>
                </a:highlight>
                <a:uLnTx/>
                <a:uFillTx/>
                <a:latin typeface="Arial" panose="020B0604020202020204" pitchFamily="34" charset="0"/>
                <a:ea typeface="+mn-ea"/>
                <a:cs typeface="Arial" panose="020B0604020202020204" pitchFamily="34" charset="0"/>
              </a:rPr>
              <a:t>Private lab</a:t>
            </a:r>
          </a:p>
        </p:txBody>
      </p:sp>
      <p:sp>
        <p:nvSpPr>
          <p:cNvPr id="10" name="Rectangle 9">
            <a:extLst>
              <a:ext uri="{FF2B5EF4-FFF2-40B4-BE49-F238E27FC236}">
                <a16:creationId xmlns:a16="http://schemas.microsoft.com/office/drawing/2014/main" id="{BF484118-EB0F-410B-B12D-C7D70D71B7A9}"/>
              </a:ext>
            </a:extLst>
          </p:cNvPr>
          <p:cNvSpPr/>
          <p:nvPr/>
        </p:nvSpPr>
        <p:spPr>
          <a:xfrm>
            <a:off x="9554598" y="5112450"/>
            <a:ext cx="720845" cy="1437609"/>
          </a:xfrm>
          <a:prstGeom prst="rect">
            <a:avLst/>
          </a:prstGeom>
          <a:solidFill>
            <a:srgbClr val="008F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a:ln>
                  <a:noFill/>
                </a:ln>
                <a:solidFill>
                  <a:srgbClr val="5B9BD5">
                    <a:lumMod val="10000"/>
                  </a:srgbClr>
                </a:solidFill>
                <a:effectLst/>
                <a:highlight>
                  <a:srgbClr val="C0C0C0"/>
                </a:highlight>
                <a:uLnTx/>
                <a:uFillTx/>
                <a:latin typeface="Arial" panose="020B0604020202020204" pitchFamily="34" charset="0"/>
                <a:ea typeface="+mn-ea"/>
                <a:cs typeface="Arial" panose="020B0604020202020204" pitchFamily="34" charset="0"/>
              </a:rPr>
              <a:t>2232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a:ln>
                  <a:noFill/>
                </a:ln>
                <a:solidFill>
                  <a:srgbClr val="5B9BD5">
                    <a:lumMod val="10000"/>
                  </a:srgbClr>
                </a:solidFill>
                <a:effectLst/>
                <a:highlight>
                  <a:srgbClr val="C0C0C0"/>
                </a:highlight>
                <a:uLnTx/>
                <a:uFillTx/>
                <a:latin typeface="Arial" panose="020B0604020202020204" pitchFamily="34" charset="0"/>
                <a:ea typeface="+mn-ea"/>
                <a:cs typeface="Arial" panose="020B0604020202020204" pitchFamily="34" charset="0"/>
              </a:rPr>
              <a:t>Private lab</a:t>
            </a:r>
          </a:p>
        </p:txBody>
      </p:sp>
      <p:sp>
        <p:nvSpPr>
          <p:cNvPr id="11" name="Rectangle 10">
            <a:extLst>
              <a:ext uri="{FF2B5EF4-FFF2-40B4-BE49-F238E27FC236}">
                <a16:creationId xmlns:a16="http://schemas.microsoft.com/office/drawing/2014/main" id="{EDA0D35D-A30C-4BE8-80D2-AA513BE125D9}"/>
              </a:ext>
            </a:extLst>
          </p:cNvPr>
          <p:cNvSpPr/>
          <p:nvPr/>
        </p:nvSpPr>
        <p:spPr>
          <a:xfrm>
            <a:off x="6598082" y="3609119"/>
            <a:ext cx="711853" cy="1480381"/>
          </a:xfrm>
          <a:prstGeom prst="rect">
            <a:avLst/>
          </a:prstGeom>
          <a:solidFill>
            <a:srgbClr val="0070C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a:ln>
                  <a:noFill/>
                </a:ln>
                <a:solidFill>
                  <a:srgbClr val="5B9BD5">
                    <a:lumMod val="10000"/>
                  </a:srgbClr>
                </a:solidFill>
                <a:effectLst/>
                <a:highlight>
                  <a:srgbClr val="C0C0C0"/>
                </a:highlight>
                <a:uLnTx/>
                <a:uFillTx/>
                <a:latin typeface="Arial" panose="020B0604020202020204" pitchFamily="34" charset="0"/>
                <a:ea typeface="+mn-ea"/>
                <a:cs typeface="Arial" panose="020B0604020202020204" pitchFamily="34" charset="0"/>
              </a:rPr>
              <a:t>2248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a:ln>
                  <a:noFill/>
                </a:ln>
                <a:solidFill>
                  <a:srgbClr val="5B9BD5">
                    <a:lumMod val="10000"/>
                  </a:srgbClr>
                </a:solidFill>
                <a:effectLst/>
                <a:highlight>
                  <a:srgbClr val="C0C0C0"/>
                </a:highlight>
                <a:uLnTx/>
                <a:uFillTx/>
                <a:latin typeface="Arial" panose="020B0604020202020204" pitchFamily="34" charset="0"/>
                <a:ea typeface="+mn-ea"/>
                <a:cs typeface="Arial" panose="020B0604020202020204" pitchFamily="34" charset="0"/>
              </a:rPr>
              <a:t>Molecular biology </a:t>
            </a:r>
          </a:p>
        </p:txBody>
      </p:sp>
      <p:sp>
        <p:nvSpPr>
          <p:cNvPr id="12" name="Rectangle 11">
            <a:extLst>
              <a:ext uri="{FF2B5EF4-FFF2-40B4-BE49-F238E27FC236}">
                <a16:creationId xmlns:a16="http://schemas.microsoft.com/office/drawing/2014/main" id="{A0A593EB-1DFF-427A-9573-AD82BC1EAF8F}"/>
              </a:ext>
            </a:extLst>
          </p:cNvPr>
          <p:cNvSpPr/>
          <p:nvPr/>
        </p:nvSpPr>
        <p:spPr>
          <a:xfrm>
            <a:off x="7308913" y="3609119"/>
            <a:ext cx="730966" cy="1480381"/>
          </a:xfrm>
          <a:prstGeom prst="rect">
            <a:avLst/>
          </a:prstGeom>
          <a:solidFill>
            <a:srgbClr val="008F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a:ln>
                  <a:noFill/>
                </a:ln>
                <a:solidFill>
                  <a:srgbClr val="5B9BD5">
                    <a:lumMod val="10000"/>
                  </a:srgbClr>
                </a:solidFill>
                <a:effectLst/>
                <a:highlight>
                  <a:srgbClr val="C0C0C0"/>
                </a:highlight>
                <a:uLnTx/>
                <a:uFillTx/>
                <a:latin typeface="Arial" panose="020B0604020202020204" pitchFamily="34" charset="0"/>
                <a:ea typeface="+mn-ea"/>
                <a:cs typeface="Arial" panose="020B0604020202020204" pitchFamily="34" charset="0"/>
              </a:rPr>
              <a:t>2238A Private lab </a:t>
            </a:r>
          </a:p>
        </p:txBody>
      </p:sp>
      <p:sp>
        <p:nvSpPr>
          <p:cNvPr id="13" name="Rectangle 12">
            <a:extLst>
              <a:ext uri="{FF2B5EF4-FFF2-40B4-BE49-F238E27FC236}">
                <a16:creationId xmlns:a16="http://schemas.microsoft.com/office/drawing/2014/main" id="{949F6A5C-F73D-4A72-8B66-7E491745172B}"/>
              </a:ext>
            </a:extLst>
          </p:cNvPr>
          <p:cNvSpPr/>
          <p:nvPr/>
        </p:nvSpPr>
        <p:spPr>
          <a:xfrm>
            <a:off x="9540146" y="3600171"/>
            <a:ext cx="744078" cy="778543"/>
          </a:xfrm>
          <a:prstGeom prst="rect">
            <a:avLst/>
          </a:prstGeom>
          <a:solidFill>
            <a:schemeClr val="bg1">
              <a:lumMod val="65000"/>
              <a:alpha val="4588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a:ln>
                  <a:noFill/>
                </a:ln>
                <a:solidFill>
                  <a:srgbClr val="5B9BD5">
                    <a:lumMod val="10000"/>
                  </a:srgbClr>
                </a:solidFill>
                <a:effectLst/>
                <a:highlight>
                  <a:srgbClr val="C0C0C0"/>
                </a:highlight>
                <a:uLnTx/>
                <a:uFillTx/>
                <a:latin typeface="Arial" panose="020B0604020202020204" pitchFamily="34" charset="0"/>
                <a:ea typeface="+mn-ea"/>
                <a:cs typeface="Arial" panose="020B0604020202020204" pitchFamily="34" charset="0"/>
              </a:rPr>
              <a:t>2255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a:ln>
                  <a:noFill/>
                </a:ln>
                <a:solidFill>
                  <a:srgbClr val="5B9BD5">
                    <a:lumMod val="10000"/>
                  </a:srgbClr>
                </a:solidFill>
                <a:effectLst/>
                <a:highlight>
                  <a:srgbClr val="C0C0C0"/>
                </a:highlight>
                <a:uLnTx/>
                <a:uFillTx/>
                <a:latin typeface="Arial" panose="020B0604020202020204" pitchFamily="34" charset="0"/>
                <a:ea typeface="+mn-ea"/>
                <a:cs typeface="Arial" panose="020B0604020202020204" pitchFamily="34" charset="0"/>
              </a:rPr>
              <a:t>Storage</a:t>
            </a:r>
          </a:p>
        </p:txBody>
      </p:sp>
      <p:sp>
        <p:nvSpPr>
          <p:cNvPr id="14" name="Rectangle 13">
            <a:extLst>
              <a:ext uri="{FF2B5EF4-FFF2-40B4-BE49-F238E27FC236}">
                <a16:creationId xmlns:a16="http://schemas.microsoft.com/office/drawing/2014/main" id="{6E38B44F-7C1D-49CA-A438-35910F241C2F}"/>
              </a:ext>
            </a:extLst>
          </p:cNvPr>
          <p:cNvSpPr/>
          <p:nvPr/>
        </p:nvSpPr>
        <p:spPr>
          <a:xfrm>
            <a:off x="9526874" y="4436210"/>
            <a:ext cx="734557" cy="653289"/>
          </a:xfrm>
          <a:prstGeom prst="rect">
            <a:avLst/>
          </a:prstGeom>
          <a:solidFill>
            <a:srgbClr val="008F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a:ln>
                  <a:noFill/>
                </a:ln>
                <a:solidFill>
                  <a:srgbClr val="5B9BD5">
                    <a:lumMod val="10000"/>
                  </a:srgbClr>
                </a:solidFill>
                <a:effectLst/>
                <a:highlight>
                  <a:srgbClr val="C0C0C0"/>
                </a:highlight>
                <a:uLnTx/>
                <a:uFillTx/>
                <a:latin typeface="Arial" panose="020B0604020202020204" pitchFamily="34" charset="0"/>
                <a:ea typeface="+mn-ea"/>
                <a:cs typeface="Arial" panose="020B0604020202020204" pitchFamily="34" charset="0"/>
              </a:rPr>
              <a:t>2253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a:ln>
                  <a:noFill/>
                </a:ln>
                <a:solidFill>
                  <a:srgbClr val="5B9BD5">
                    <a:lumMod val="10000"/>
                  </a:srgbClr>
                </a:solidFill>
                <a:effectLst/>
                <a:highlight>
                  <a:srgbClr val="C0C0C0"/>
                </a:highlight>
                <a:uLnTx/>
                <a:uFillTx/>
                <a:latin typeface="Arial" panose="020B0604020202020204" pitchFamily="34" charset="0"/>
                <a:ea typeface="+mn-ea"/>
                <a:cs typeface="Arial" panose="020B0604020202020204" pitchFamily="34" charset="0"/>
              </a:rPr>
              <a:t>Private Lab </a:t>
            </a:r>
          </a:p>
        </p:txBody>
      </p:sp>
      <p:sp>
        <p:nvSpPr>
          <p:cNvPr id="15" name="Rectangle 14">
            <a:extLst>
              <a:ext uri="{FF2B5EF4-FFF2-40B4-BE49-F238E27FC236}">
                <a16:creationId xmlns:a16="http://schemas.microsoft.com/office/drawing/2014/main" id="{7EB31839-36FD-4AC9-B4CC-26B44A26D6A9}"/>
              </a:ext>
            </a:extLst>
          </p:cNvPr>
          <p:cNvSpPr/>
          <p:nvPr/>
        </p:nvSpPr>
        <p:spPr>
          <a:xfrm>
            <a:off x="5830609" y="5103927"/>
            <a:ext cx="730596" cy="706261"/>
          </a:xfrm>
          <a:prstGeom prst="rect">
            <a:avLst/>
          </a:prstGeom>
          <a:solidFill>
            <a:srgbClr val="008F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a:ln>
                  <a:noFill/>
                </a:ln>
                <a:solidFill>
                  <a:srgbClr val="5B9BD5">
                    <a:lumMod val="10000"/>
                  </a:srgbClr>
                </a:solidFill>
                <a:effectLst/>
                <a:highlight>
                  <a:srgbClr val="C0C0C0"/>
                </a:highlight>
                <a:uLnTx/>
                <a:uFillTx/>
                <a:latin typeface="Arial" panose="020B0604020202020204" pitchFamily="34" charset="0"/>
                <a:ea typeface="+mn-ea"/>
                <a:cs typeface="Arial" panose="020B0604020202020204" pitchFamily="34" charset="0"/>
              </a:rPr>
              <a:t>2247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a:ln>
                  <a:noFill/>
                </a:ln>
                <a:solidFill>
                  <a:srgbClr val="5B9BD5">
                    <a:lumMod val="10000"/>
                  </a:srgbClr>
                </a:solidFill>
                <a:effectLst/>
                <a:highlight>
                  <a:srgbClr val="C0C0C0"/>
                </a:highlight>
                <a:uLnTx/>
                <a:uFillTx/>
                <a:latin typeface="Arial" panose="020B0604020202020204" pitchFamily="34" charset="0"/>
                <a:ea typeface="+mn-ea"/>
                <a:cs typeface="Arial" panose="020B0604020202020204" pitchFamily="34" charset="0"/>
              </a:rPr>
              <a:t>Private lab </a:t>
            </a:r>
          </a:p>
        </p:txBody>
      </p:sp>
      <p:sp>
        <p:nvSpPr>
          <p:cNvPr id="16" name="Rectangle 15">
            <a:extLst>
              <a:ext uri="{FF2B5EF4-FFF2-40B4-BE49-F238E27FC236}">
                <a16:creationId xmlns:a16="http://schemas.microsoft.com/office/drawing/2014/main" id="{88433CE8-C802-402A-B425-925812126DE5}"/>
              </a:ext>
            </a:extLst>
          </p:cNvPr>
          <p:cNvSpPr/>
          <p:nvPr/>
        </p:nvSpPr>
        <p:spPr>
          <a:xfrm>
            <a:off x="11046859" y="5703796"/>
            <a:ext cx="814856" cy="845857"/>
          </a:xfrm>
          <a:prstGeom prst="rect">
            <a:avLst/>
          </a:prstGeom>
          <a:solidFill>
            <a:schemeClr val="bg1">
              <a:lumMod val="65000"/>
              <a:alpha val="4588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a:ln>
                  <a:noFill/>
                </a:ln>
                <a:solidFill>
                  <a:srgbClr val="5B9BD5">
                    <a:lumMod val="10000"/>
                  </a:srgbClr>
                </a:solidFill>
                <a:effectLst/>
                <a:highlight>
                  <a:srgbClr val="C0C0C0"/>
                </a:highlight>
                <a:uLnTx/>
                <a:uFillTx/>
                <a:latin typeface="Arial" panose="020B0604020202020204" pitchFamily="34" charset="0"/>
                <a:ea typeface="+mn-ea"/>
                <a:cs typeface="Arial" panose="020B0604020202020204" pitchFamily="34" charset="0"/>
              </a:rPr>
              <a:t>2260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a:ln>
                  <a:noFill/>
                </a:ln>
                <a:solidFill>
                  <a:srgbClr val="5B9BD5">
                    <a:lumMod val="10000"/>
                  </a:srgbClr>
                </a:solidFill>
                <a:effectLst/>
                <a:highlight>
                  <a:srgbClr val="C0C0C0"/>
                </a:highlight>
                <a:uLnTx/>
                <a:uFillTx/>
                <a:latin typeface="Arial" panose="020B0604020202020204" pitchFamily="34" charset="0"/>
                <a:ea typeface="+mn-ea"/>
                <a:cs typeface="Arial" panose="020B0604020202020204" pitchFamily="34" charset="0"/>
              </a:rPr>
              <a:t>Office</a:t>
            </a:r>
          </a:p>
        </p:txBody>
      </p:sp>
      <p:sp>
        <p:nvSpPr>
          <p:cNvPr id="17" name="Rectangle 16">
            <a:extLst>
              <a:ext uri="{FF2B5EF4-FFF2-40B4-BE49-F238E27FC236}">
                <a16:creationId xmlns:a16="http://schemas.microsoft.com/office/drawing/2014/main" id="{6F4A942F-409C-4C04-982E-FB92C01E2A44}"/>
              </a:ext>
            </a:extLst>
          </p:cNvPr>
          <p:cNvSpPr/>
          <p:nvPr/>
        </p:nvSpPr>
        <p:spPr>
          <a:xfrm>
            <a:off x="5223983" y="3585745"/>
            <a:ext cx="600323" cy="2964315"/>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srgbClr val="5B9BD5">
                  <a:lumMod val="10000"/>
                </a:srgbClr>
              </a:solidFill>
              <a:effectLst/>
              <a:highlight>
                <a:srgbClr val="C0C0C0"/>
              </a:highlight>
              <a:uLnTx/>
              <a:uFillTx/>
              <a:latin typeface="Arial" panose="020B0604020202020204" pitchFamily="34" charset="0"/>
              <a:ea typeface="+mn-ea"/>
              <a:cs typeface="Arial" panose="020B0604020202020204" pitchFamily="34" charset="0"/>
            </a:endParaRPr>
          </a:p>
        </p:txBody>
      </p:sp>
      <p:sp>
        <p:nvSpPr>
          <p:cNvPr id="18" name="Rectangle 17">
            <a:extLst>
              <a:ext uri="{FF2B5EF4-FFF2-40B4-BE49-F238E27FC236}">
                <a16:creationId xmlns:a16="http://schemas.microsoft.com/office/drawing/2014/main" id="{8E0BC979-4CA0-46E0-9F05-83B263331FCC}"/>
              </a:ext>
            </a:extLst>
          </p:cNvPr>
          <p:cNvSpPr/>
          <p:nvPr/>
        </p:nvSpPr>
        <p:spPr>
          <a:xfrm>
            <a:off x="10262850" y="3585745"/>
            <a:ext cx="787306" cy="2964316"/>
          </a:xfrm>
          <a:prstGeom prst="rect">
            <a:avLst/>
          </a:prstGeom>
          <a:solidFill>
            <a:schemeClr val="bg1">
              <a:lumMod val="65000"/>
              <a:alpha val="4588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18288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a:ln>
                  <a:noFill/>
                </a:ln>
                <a:solidFill>
                  <a:srgbClr val="5B9BD5">
                    <a:lumMod val="10000"/>
                  </a:srgbClr>
                </a:solidFill>
                <a:effectLst/>
                <a:highlight>
                  <a:srgbClr val="C0C0C0"/>
                </a:highligh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1" i="0" u="none" strike="noStrike" kern="1200" cap="none" spc="0" normalizeH="0" baseline="0" noProof="0">
              <a:ln>
                <a:noFill/>
              </a:ln>
              <a:solidFill>
                <a:srgbClr val="5B9BD5">
                  <a:lumMod val="10000"/>
                </a:srgbClr>
              </a:solidFill>
              <a:effectLst/>
              <a:highlight>
                <a:srgbClr val="C0C0C0"/>
              </a:highlight>
              <a:uLnTx/>
              <a:uFillTx/>
              <a:latin typeface="Arial" panose="020B0604020202020204" pitchFamily="34" charset="0"/>
              <a:ea typeface="+mn-ea"/>
              <a:cs typeface="Arial" panose="020B0604020202020204" pitchFamily="34" charset="0"/>
            </a:endParaRPr>
          </a:p>
        </p:txBody>
      </p:sp>
      <p:sp>
        <p:nvSpPr>
          <p:cNvPr id="19" name="Rectangle 18">
            <a:extLst>
              <a:ext uri="{FF2B5EF4-FFF2-40B4-BE49-F238E27FC236}">
                <a16:creationId xmlns:a16="http://schemas.microsoft.com/office/drawing/2014/main" id="{3DBA9E4B-92BB-41D0-B8F8-BC40C72E98B1}"/>
              </a:ext>
            </a:extLst>
          </p:cNvPr>
          <p:cNvSpPr/>
          <p:nvPr/>
        </p:nvSpPr>
        <p:spPr>
          <a:xfrm>
            <a:off x="11046859" y="4754781"/>
            <a:ext cx="814856" cy="887883"/>
          </a:xfrm>
          <a:prstGeom prst="rect">
            <a:avLst/>
          </a:prstGeom>
          <a:solidFill>
            <a:schemeClr val="bg1">
              <a:lumMod val="65000"/>
              <a:alpha val="4588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a:ln>
                  <a:noFill/>
                </a:ln>
                <a:solidFill>
                  <a:srgbClr val="5B9BD5">
                    <a:lumMod val="10000"/>
                  </a:srgbClr>
                </a:solidFill>
                <a:effectLst/>
                <a:highlight>
                  <a:srgbClr val="C0C0C0"/>
                </a:highlight>
                <a:uLnTx/>
                <a:uFillTx/>
                <a:latin typeface="Arial" panose="020B0604020202020204" pitchFamily="34" charset="0"/>
                <a:ea typeface="+mn-ea"/>
                <a:cs typeface="Arial" panose="020B0604020202020204" pitchFamily="34" charset="0"/>
              </a:rPr>
              <a:t>2258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a:ln>
                  <a:noFill/>
                </a:ln>
                <a:solidFill>
                  <a:srgbClr val="5B9BD5">
                    <a:lumMod val="10000"/>
                  </a:srgbClr>
                </a:solidFill>
                <a:effectLst/>
                <a:highlight>
                  <a:srgbClr val="C0C0C0"/>
                </a:highlight>
                <a:uLnTx/>
                <a:uFillTx/>
                <a:latin typeface="Arial" panose="020B0604020202020204" pitchFamily="34" charset="0"/>
                <a:ea typeface="+mn-ea"/>
                <a:cs typeface="Arial" panose="020B0604020202020204" pitchFamily="34" charset="0"/>
              </a:rPr>
              <a:t>Office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5B9BD5">
                  <a:lumMod val="10000"/>
                </a:srgbClr>
              </a:solidFill>
              <a:effectLst/>
              <a:uLnTx/>
              <a:uFillTx/>
              <a:latin typeface="Arial" panose="020B0604020202020204" pitchFamily="34" charset="0"/>
              <a:ea typeface="+mn-ea"/>
              <a:cs typeface="Arial" panose="020B0604020202020204" pitchFamily="34" charset="0"/>
            </a:endParaRPr>
          </a:p>
        </p:txBody>
      </p:sp>
      <p:sp>
        <p:nvSpPr>
          <p:cNvPr id="20" name="Rectangle 19">
            <a:extLst>
              <a:ext uri="{FF2B5EF4-FFF2-40B4-BE49-F238E27FC236}">
                <a16:creationId xmlns:a16="http://schemas.microsoft.com/office/drawing/2014/main" id="{931EC8CF-AB54-4A3E-978B-E9016E45C56B}"/>
              </a:ext>
            </a:extLst>
          </p:cNvPr>
          <p:cNvSpPr/>
          <p:nvPr/>
        </p:nvSpPr>
        <p:spPr>
          <a:xfrm>
            <a:off x="11046859" y="3808944"/>
            <a:ext cx="814856" cy="903448"/>
          </a:xfrm>
          <a:prstGeom prst="rect">
            <a:avLst/>
          </a:prstGeom>
          <a:solidFill>
            <a:schemeClr val="bg1">
              <a:lumMod val="65000"/>
              <a:alpha val="4588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a:ln>
                  <a:noFill/>
                </a:ln>
                <a:solidFill>
                  <a:srgbClr val="5B9BD5">
                    <a:lumMod val="10000"/>
                  </a:srgbClr>
                </a:solidFill>
                <a:effectLst/>
                <a:highlight>
                  <a:srgbClr val="C0C0C0"/>
                </a:highlight>
                <a:uLnTx/>
                <a:uFillTx/>
                <a:latin typeface="Arial" panose="020B0604020202020204" pitchFamily="34" charset="0"/>
                <a:ea typeface="+mn-ea"/>
                <a:cs typeface="Arial" panose="020B0604020202020204" pitchFamily="34" charset="0"/>
              </a:rPr>
              <a:t>2256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a:ln>
                  <a:noFill/>
                </a:ln>
                <a:solidFill>
                  <a:srgbClr val="5B9BD5">
                    <a:lumMod val="10000"/>
                  </a:srgbClr>
                </a:solidFill>
                <a:effectLst/>
                <a:highlight>
                  <a:srgbClr val="C0C0C0"/>
                </a:highlight>
                <a:uLnTx/>
                <a:uFillTx/>
                <a:latin typeface="Arial" panose="020B0604020202020204" pitchFamily="34" charset="0"/>
                <a:ea typeface="+mn-ea"/>
                <a:cs typeface="Arial" panose="020B0604020202020204" pitchFamily="34" charset="0"/>
              </a:rPr>
              <a:t>Office</a:t>
            </a:r>
          </a:p>
        </p:txBody>
      </p:sp>
      <p:sp>
        <p:nvSpPr>
          <p:cNvPr id="21" name="Rectangle 20">
            <a:extLst>
              <a:ext uri="{FF2B5EF4-FFF2-40B4-BE49-F238E27FC236}">
                <a16:creationId xmlns:a16="http://schemas.microsoft.com/office/drawing/2014/main" id="{045B38EF-3CA8-44E7-B4DD-DA1B2D16A9A4}"/>
              </a:ext>
            </a:extLst>
          </p:cNvPr>
          <p:cNvSpPr/>
          <p:nvPr/>
        </p:nvSpPr>
        <p:spPr>
          <a:xfrm>
            <a:off x="11028145" y="2853600"/>
            <a:ext cx="814856" cy="903448"/>
          </a:xfrm>
          <a:prstGeom prst="rect">
            <a:avLst/>
          </a:prstGeom>
          <a:solidFill>
            <a:schemeClr val="bg1">
              <a:lumMod val="65000"/>
              <a:alpha val="4588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a:ln>
                  <a:noFill/>
                </a:ln>
                <a:solidFill>
                  <a:srgbClr val="5B9BD5">
                    <a:lumMod val="10000"/>
                  </a:srgbClr>
                </a:solidFill>
                <a:effectLst/>
                <a:highlight>
                  <a:srgbClr val="C0C0C0"/>
                </a:highlight>
                <a:uLnTx/>
                <a:uFillTx/>
                <a:latin typeface="Arial" panose="020B0604020202020204" pitchFamily="34" charset="0"/>
                <a:ea typeface="+mn-ea"/>
                <a:cs typeface="Arial" panose="020B0604020202020204" pitchFamily="34" charset="0"/>
              </a:rPr>
              <a:t>2254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a:ln>
                  <a:noFill/>
                </a:ln>
                <a:solidFill>
                  <a:srgbClr val="5B9BD5">
                    <a:lumMod val="10000"/>
                  </a:srgbClr>
                </a:solidFill>
                <a:effectLst/>
                <a:highlight>
                  <a:srgbClr val="C0C0C0"/>
                </a:highlight>
                <a:uLnTx/>
                <a:uFillTx/>
                <a:latin typeface="Arial" panose="020B0604020202020204" pitchFamily="34" charset="0"/>
                <a:ea typeface="+mn-ea"/>
                <a:cs typeface="Arial" panose="020B0604020202020204" pitchFamily="34" charset="0"/>
              </a:rPr>
              <a:t>Office</a:t>
            </a:r>
          </a:p>
        </p:txBody>
      </p:sp>
      <p:sp>
        <p:nvSpPr>
          <p:cNvPr id="22" name="Rectangle 21">
            <a:extLst>
              <a:ext uri="{FF2B5EF4-FFF2-40B4-BE49-F238E27FC236}">
                <a16:creationId xmlns:a16="http://schemas.microsoft.com/office/drawing/2014/main" id="{158F20A8-350D-4A89-BDE0-3736BAC207F5}"/>
              </a:ext>
            </a:extLst>
          </p:cNvPr>
          <p:cNvSpPr/>
          <p:nvPr/>
        </p:nvSpPr>
        <p:spPr>
          <a:xfrm>
            <a:off x="11027537" y="1907799"/>
            <a:ext cx="814856" cy="887883"/>
          </a:xfrm>
          <a:prstGeom prst="rect">
            <a:avLst/>
          </a:prstGeom>
          <a:solidFill>
            <a:srgbClr val="FFFF00">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a:ln>
                  <a:noFill/>
                </a:ln>
                <a:solidFill>
                  <a:srgbClr val="5B9BD5">
                    <a:lumMod val="10000"/>
                  </a:srgbClr>
                </a:solidFill>
                <a:effectLst/>
                <a:highlight>
                  <a:srgbClr val="C0C0C0"/>
                </a:highlight>
                <a:uLnTx/>
                <a:uFillTx/>
                <a:latin typeface="Arial" panose="020B0604020202020204" pitchFamily="34" charset="0"/>
                <a:ea typeface="+mn-ea"/>
                <a:cs typeface="Arial" panose="020B0604020202020204" pitchFamily="34" charset="0"/>
              </a:rPr>
              <a:t>2252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5B9BD5">
                    <a:lumMod val="10000"/>
                  </a:srgbClr>
                </a:solidFill>
                <a:effectLst/>
                <a:highlight>
                  <a:srgbClr val="C0C0C0"/>
                </a:highlight>
                <a:uLnTx/>
                <a:uFillTx/>
                <a:latin typeface="Arial" panose="020B0604020202020204" pitchFamily="34" charset="0"/>
                <a:ea typeface="+mn-ea"/>
                <a:cs typeface="Arial" panose="020B0604020202020204" pitchFamily="34" charset="0"/>
              </a:rPr>
              <a:t>Conference Room 2</a:t>
            </a:r>
          </a:p>
        </p:txBody>
      </p:sp>
      <p:sp>
        <p:nvSpPr>
          <p:cNvPr id="23" name="Rectangle 22">
            <a:extLst>
              <a:ext uri="{FF2B5EF4-FFF2-40B4-BE49-F238E27FC236}">
                <a16:creationId xmlns:a16="http://schemas.microsoft.com/office/drawing/2014/main" id="{A224AF7C-2F7A-473F-94DE-9C4E5AA0293F}"/>
              </a:ext>
            </a:extLst>
          </p:cNvPr>
          <p:cNvSpPr/>
          <p:nvPr/>
        </p:nvSpPr>
        <p:spPr>
          <a:xfrm>
            <a:off x="11028145" y="959112"/>
            <a:ext cx="814856" cy="887883"/>
          </a:xfrm>
          <a:prstGeom prst="rect">
            <a:avLst/>
          </a:prstGeom>
          <a:solidFill>
            <a:srgbClr val="FFFF00">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5B9BD5">
                    <a:lumMod val="10000"/>
                  </a:srgbClr>
                </a:solidFill>
                <a:effectLst/>
                <a:highlight>
                  <a:srgbClr val="C0C0C0"/>
                </a:highlight>
                <a:uLnTx/>
                <a:uFillTx/>
                <a:latin typeface="Arial" panose="020B0604020202020204" pitchFamily="34" charset="0"/>
                <a:ea typeface="+mn-ea"/>
                <a:cs typeface="Arial" panose="020B0604020202020204" pitchFamily="34" charset="0"/>
              </a:rPr>
              <a:t>2250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5B9BD5">
                    <a:lumMod val="10000"/>
                  </a:srgbClr>
                </a:solidFill>
                <a:effectLst/>
                <a:highlight>
                  <a:srgbClr val="C0C0C0"/>
                </a:highlight>
                <a:uLnTx/>
                <a:uFillTx/>
                <a:latin typeface="Arial" panose="020B0604020202020204" pitchFamily="34" charset="0"/>
                <a:ea typeface="+mn-ea"/>
                <a:cs typeface="Arial" panose="020B0604020202020204" pitchFamily="34" charset="0"/>
              </a:rPr>
              <a:t>Conference Room 1</a:t>
            </a:r>
          </a:p>
        </p:txBody>
      </p:sp>
      <p:sp>
        <p:nvSpPr>
          <p:cNvPr id="24" name="Rectangle 23">
            <a:extLst>
              <a:ext uri="{FF2B5EF4-FFF2-40B4-BE49-F238E27FC236}">
                <a16:creationId xmlns:a16="http://schemas.microsoft.com/office/drawing/2014/main" id="{4336DB2C-95A9-46D8-AB86-F2D3FB16F755}"/>
              </a:ext>
            </a:extLst>
          </p:cNvPr>
          <p:cNvSpPr/>
          <p:nvPr/>
        </p:nvSpPr>
        <p:spPr>
          <a:xfrm>
            <a:off x="5223983" y="631681"/>
            <a:ext cx="3987413" cy="295406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5B9BD5">
                    <a:lumMod val="10000"/>
                  </a:srgbClr>
                </a:solidFill>
                <a:effectLst/>
                <a:highlight>
                  <a:srgbClr val="C0C0C0"/>
                </a:highlight>
                <a:uLnTx/>
                <a:uFillTx/>
                <a:latin typeface="Arial" panose="020B0604020202020204" pitchFamily="34" charset="0"/>
                <a:ea typeface="+mn-ea"/>
                <a:cs typeface="Arial" panose="020B0604020202020204" pitchFamily="34" charset="0"/>
              </a:rPr>
              <a:t>2244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5B9BD5">
                    <a:lumMod val="10000"/>
                  </a:srgbClr>
                </a:solidFill>
                <a:effectLst/>
                <a:highlight>
                  <a:srgbClr val="C0C0C0"/>
                </a:highlight>
                <a:uLnTx/>
                <a:uFillTx/>
                <a:latin typeface="Arial" panose="020B0604020202020204" pitchFamily="34" charset="0"/>
                <a:ea typeface="+mn-ea"/>
                <a:cs typeface="Arial" panose="020B0604020202020204" pitchFamily="34" charset="0"/>
              </a:rPr>
              <a:t>Wet Lab Space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7DDFA947-E1FD-43C8-9008-98E45BF1A743}"/>
              </a:ext>
            </a:extLst>
          </p:cNvPr>
          <p:cNvSpPr/>
          <p:nvPr/>
        </p:nvSpPr>
        <p:spPr>
          <a:xfrm>
            <a:off x="9563773" y="631681"/>
            <a:ext cx="1462953" cy="2931113"/>
          </a:xfrm>
          <a:prstGeom prst="rect">
            <a:avLst/>
          </a:prstGeom>
          <a:solidFill>
            <a:srgbClr val="FF2F92">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1" i="0" u="none" strike="noStrike" kern="1200" cap="none" spc="0" normalizeH="0" baseline="0" noProof="0">
              <a:ln>
                <a:noFill/>
              </a:ln>
              <a:solidFill>
                <a:srgbClr val="5B9BD5">
                  <a:lumMod val="10000"/>
                </a:srgbClr>
              </a:solidFill>
              <a:effectLst/>
              <a:highlight>
                <a:srgbClr val="C0C0C0"/>
              </a:highligh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1" i="0" u="none" strike="noStrike" kern="1200" cap="none" spc="0" normalizeH="0" baseline="0" noProof="0">
              <a:ln>
                <a:noFill/>
              </a:ln>
              <a:solidFill>
                <a:srgbClr val="5B9BD5">
                  <a:lumMod val="10000"/>
                </a:srgbClr>
              </a:solidFill>
              <a:effectLst/>
              <a:highlight>
                <a:srgbClr val="C0C0C0"/>
              </a:highligh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1" i="0" u="none" strike="noStrike" kern="1200" cap="none" spc="0" normalizeH="0" baseline="0" noProof="0">
              <a:ln>
                <a:noFill/>
              </a:ln>
              <a:solidFill>
                <a:srgbClr val="5B9BD5">
                  <a:lumMod val="10000"/>
                </a:srgbClr>
              </a:solidFill>
              <a:effectLst/>
              <a:highlight>
                <a:srgbClr val="C0C0C0"/>
              </a:highligh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1" i="0" u="none" strike="noStrike" kern="1200" cap="none" spc="0" normalizeH="0" baseline="0" noProof="0">
              <a:ln>
                <a:noFill/>
              </a:ln>
              <a:solidFill>
                <a:srgbClr val="5B9BD5">
                  <a:lumMod val="10000"/>
                </a:srgbClr>
              </a:solidFill>
              <a:effectLst/>
              <a:highlight>
                <a:srgbClr val="C0C0C0"/>
              </a:highligh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1" i="0" u="none" strike="noStrike" kern="1200" cap="none" spc="0" normalizeH="0" baseline="0" noProof="0">
              <a:ln>
                <a:noFill/>
              </a:ln>
              <a:solidFill>
                <a:srgbClr val="5B9BD5">
                  <a:lumMod val="10000"/>
                </a:srgbClr>
              </a:solidFill>
              <a:effectLst/>
              <a:highlight>
                <a:srgbClr val="C0C0C0"/>
              </a:highligh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1" i="0" u="none" strike="noStrike" kern="1200" cap="none" spc="0" normalizeH="0" baseline="0" noProof="0">
              <a:ln>
                <a:noFill/>
              </a:ln>
              <a:solidFill>
                <a:srgbClr val="5B9BD5">
                  <a:lumMod val="10000"/>
                </a:srgbClr>
              </a:solidFill>
              <a:effectLst/>
              <a:highlight>
                <a:srgbClr val="C0C0C0"/>
              </a:highligh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1" i="0" u="none" strike="noStrike" kern="1200" cap="none" spc="0" normalizeH="0" baseline="0" noProof="0">
              <a:ln>
                <a:noFill/>
              </a:ln>
              <a:solidFill>
                <a:srgbClr val="5B9BD5">
                  <a:lumMod val="10000"/>
                </a:srgbClr>
              </a:solidFill>
              <a:effectLst/>
              <a:highlight>
                <a:srgbClr val="C0C0C0"/>
              </a:highligh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1" i="0" u="none" strike="noStrike" kern="1200" cap="none" spc="0" normalizeH="0" baseline="0" noProof="0">
              <a:ln>
                <a:noFill/>
              </a:ln>
              <a:solidFill>
                <a:srgbClr val="5B9BD5">
                  <a:lumMod val="10000"/>
                </a:srgbClr>
              </a:solidFill>
              <a:effectLst/>
              <a:highlight>
                <a:srgbClr val="C0C0C0"/>
              </a:highligh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1" i="0" u="none" strike="noStrike" kern="1200" cap="none" spc="0" normalizeH="0" baseline="0" noProof="0">
              <a:ln>
                <a:noFill/>
              </a:ln>
              <a:solidFill>
                <a:srgbClr val="5B9BD5">
                  <a:lumMod val="10000"/>
                </a:srgbClr>
              </a:solidFill>
              <a:effectLst/>
              <a:highlight>
                <a:srgbClr val="C0C0C0"/>
              </a:highligh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1" i="0" u="none" strike="noStrike" kern="1200" cap="none" spc="0" normalizeH="0" baseline="0" noProof="0">
              <a:ln>
                <a:noFill/>
              </a:ln>
              <a:solidFill>
                <a:srgbClr val="5B9BD5">
                  <a:lumMod val="10000"/>
                </a:srgbClr>
              </a:solidFill>
              <a:effectLst/>
              <a:highlight>
                <a:srgbClr val="C0C0C0"/>
              </a:highligh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a:ln>
                  <a:noFill/>
                </a:ln>
                <a:solidFill>
                  <a:srgbClr val="5B9BD5">
                    <a:lumMod val="10000"/>
                  </a:srgbClr>
                </a:solidFill>
                <a:effectLst/>
                <a:highlight>
                  <a:srgbClr val="C0C0C0"/>
                </a:highlight>
                <a:uLnTx/>
                <a:uFillTx/>
                <a:latin typeface="Arial" panose="020B0604020202020204" pitchFamily="34" charset="0"/>
                <a:ea typeface="+mn-ea"/>
                <a:cs typeface="Arial" panose="020B0604020202020204" pitchFamily="34" charset="0"/>
              </a:rPr>
              <a:t>2242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a:ln>
                  <a:noFill/>
                </a:ln>
                <a:solidFill>
                  <a:srgbClr val="5B9BD5">
                    <a:lumMod val="10000"/>
                  </a:srgbClr>
                </a:solidFill>
                <a:effectLst/>
                <a:highlight>
                  <a:srgbClr val="C0C0C0"/>
                </a:highlight>
                <a:uLnTx/>
                <a:uFillTx/>
                <a:latin typeface="Arial" panose="020B0604020202020204" pitchFamily="34" charset="0"/>
                <a:ea typeface="+mn-ea"/>
                <a:cs typeface="Arial" panose="020B0604020202020204" pitchFamily="34" charset="0"/>
              </a:rPr>
              <a:t>Office Cubicles</a:t>
            </a:r>
          </a:p>
        </p:txBody>
      </p:sp>
      <p:sp>
        <p:nvSpPr>
          <p:cNvPr id="26" name="Rectangle 25">
            <a:extLst>
              <a:ext uri="{FF2B5EF4-FFF2-40B4-BE49-F238E27FC236}">
                <a16:creationId xmlns:a16="http://schemas.microsoft.com/office/drawing/2014/main" id="{439FA0C3-4733-43B6-8F32-DE158EE16431}"/>
              </a:ext>
            </a:extLst>
          </p:cNvPr>
          <p:cNvSpPr/>
          <p:nvPr/>
        </p:nvSpPr>
        <p:spPr>
          <a:xfrm>
            <a:off x="8566898" y="2917086"/>
            <a:ext cx="368771" cy="156220"/>
          </a:xfrm>
          <a:prstGeom prst="rect">
            <a:avLst/>
          </a:prstGeom>
          <a:solidFill>
            <a:srgbClr val="0070C0">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1" i="0" u="none" strike="noStrike" kern="1200" cap="none" spc="0" normalizeH="0" baseline="0" noProof="0">
              <a:ln>
                <a:noFill/>
              </a:ln>
              <a:solidFill>
                <a:srgbClr val="5B9BD5">
                  <a:lumMod val="10000"/>
                </a:srgbClr>
              </a:solidFill>
              <a:effectLst/>
              <a:highlight>
                <a:srgbClr val="C0C0C0"/>
              </a:highlight>
              <a:uLnTx/>
              <a:uFillTx/>
              <a:latin typeface="Arial" panose="020B0604020202020204" pitchFamily="34" charset="0"/>
              <a:ea typeface="+mn-ea"/>
              <a:cs typeface="Arial" panose="020B0604020202020204" pitchFamily="34" charset="0"/>
            </a:endParaRPr>
          </a:p>
        </p:txBody>
      </p:sp>
      <p:sp>
        <p:nvSpPr>
          <p:cNvPr id="27" name="Rectangle 26">
            <a:extLst>
              <a:ext uri="{FF2B5EF4-FFF2-40B4-BE49-F238E27FC236}">
                <a16:creationId xmlns:a16="http://schemas.microsoft.com/office/drawing/2014/main" id="{81D54A5C-EEB5-4330-B471-C9D7D9185301}"/>
              </a:ext>
            </a:extLst>
          </p:cNvPr>
          <p:cNvSpPr/>
          <p:nvPr/>
        </p:nvSpPr>
        <p:spPr>
          <a:xfrm>
            <a:off x="9211396" y="578361"/>
            <a:ext cx="350958" cy="532810"/>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8" name="Rectangle 27">
            <a:extLst>
              <a:ext uri="{FF2B5EF4-FFF2-40B4-BE49-F238E27FC236}">
                <a16:creationId xmlns:a16="http://schemas.microsoft.com/office/drawing/2014/main" id="{5FC83E5E-9BFD-4DEB-A78A-CB5AB5743371}"/>
              </a:ext>
            </a:extLst>
          </p:cNvPr>
          <p:cNvSpPr/>
          <p:nvPr/>
        </p:nvSpPr>
        <p:spPr>
          <a:xfrm>
            <a:off x="9212190" y="3098121"/>
            <a:ext cx="336058" cy="532810"/>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9" name="TextBox 28">
            <a:extLst>
              <a:ext uri="{FF2B5EF4-FFF2-40B4-BE49-F238E27FC236}">
                <a16:creationId xmlns:a16="http://schemas.microsoft.com/office/drawing/2014/main" id="{00AB1C74-6CA5-431F-B809-3C441FCF9A59}"/>
              </a:ext>
            </a:extLst>
          </p:cNvPr>
          <p:cNvSpPr txBox="1"/>
          <p:nvPr/>
        </p:nvSpPr>
        <p:spPr>
          <a:xfrm rot="16200000">
            <a:off x="9842804" y="5985403"/>
            <a:ext cx="1032592" cy="261610"/>
          </a:xfrm>
          <a:prstGeom prst="rect">
            <a:avLst/>
          </a:prstGeom>
          <a:noFill/>
        </p:spPr>
        <p:txBody>
          <a:bodyPr wrap="square" rtlCol="0">
            <a:spAutoFit/>
          </a:bodyPr>
          <a:lstStyle>
            <a:defPPr>
              <a:defRPr lang="en-US"/>
            </a:defPPr>
            <a:lvl1pPr>
              <a:defRPr sz="1050" b="1">
                <a:highlight>
                  <a:srgbClr val="C0C0C0"/>
                </a:highlight>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highlight>
                  <a:srgbClr val="C0C0C0"/>
                </a:highlight>
                <a:uLnTx/>
                <a:uFillTx/>
                <a:latin typeface="Arial" panose="020B0604020202020204" pitchFamily="34" charset="0"/>
                <a:ea typeface="+mn-ea"/>
                <a:cs typeface="Arial" panose="020B0604020202020204" pitchFamily="34" charset="0"/>
              </a:rPr>
              <a:t>Packages</a:t>
            </a:r>
          </a:p>
        </p:txBody>
      </p:sp>
      <p:pic>
        <p:nvPicPr>
          <p:cNvPr id="30" name="Picture 29" descr="A picture containing text&#10;&#10;Description automatically generated">
            <a:extLst>
              <a:ext uri="{FF2B5EF4-FFF2-40B4-BE49-F238E27FC236}">
                <a16:creationId xmlns:a16="http://schemas.microsoft.com/office/drawing/2014/main" id="{B5D10467-73C7-424D-8B3E-019E0EAE663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73284" y="6226319"/>
            <a:ext cx="332070" cy="365760"/>
          </a:xfrm>
          <a:prstGeom prst="rect">
            <a:avLst/>
          </a:prstGeom>
          <a:ln w="19050">
            <a:solidFill>
              <a:srgbClr val="FF0000"/>
            </a:solidFill>
          </a:ln>
        </p:spPr>
      </p:pic>
      <p:pic>
        <p:nvPicPr>
          <p:cNvPr id="31" name="Picture 30" descr="A picture containing text&#10;&#10;Description automatically generated">
            <a:extLst>
              <a:ext uri="{FF2B5EF4-FFF2-40B4-BE49-F238E27FC236}">
                <a16:creationId xmlns:a16="http://schemas.microsoft.com/office/drawing/2014/main" id="{ECA362A1-2A60-49F6-AA24-3B650C8215B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222528" y="3168476"/>
            <a:ext cx="332070" cy="365760"/>
          </a:xfrm>
          <a:prstGeom prst="rect">
            <a:avLst/>
          </a:prstGeom>
          <a:ln w="19050">
            <a:solidFill>
              <a:srgbClr val="FF0000"/>
            </a:solidFill>
          </a:ln>
        </p:spPr>
      </p:pic>
      <p:grpSp>
        <p:nvGrpSpPr>
          <p:cNvPr id="32" name="Group 31">
            <a:extLst>
              <a:ext uri="{FF2B5EF4-FFF2-40B4-BE49-F238E27FC236}">
                <a16:creationId xmlns:a16="http://schemas.microsoft.com/office/drawing/2014/main" id="{B97DDDDE-F11F-4D0C-B342-8C7E30E37F2E}"/>
              </a:ext>
            </a:extLst>
          </p:cNvPr>
          <p:cNvGrpSpPr/>
          <p:nvPr/>
        </p:nvGrpSpPr>
        <p:grpSpPr>
          <a:xfrm>
            <a:off x="282659" y="1859055"/>
            <a:ext cx="4485503" cy="4755921"/>
            <a:chOff x="1236628" y="1681545"/>
            <a:chExt cx="4485503" cy="4755921"/>
          </a:xfrm>
        </p:grpSpPr>
        <p:sp>
          <p:nvSpPr>
            <p:cNvPr id="33" name="TextBox 32">
              <a:extLst>
                <a:ext uri="{FF2B5EF4-FFF2-40B4-BE49-F238E27FC236}">
                  <a16:creationId xmlns:a16="http://schemas.microsoft.com/office/drawing/2014/main" id="{F3EB75F4-81FB-4A48-8A61-FEF2ACD7A550}"/>
                </a:ext>
              </a:extLst>
            </p:cNvPr>
            <p:cNvSpPr txBox="1"/>
            <p:nvPr/>
          </p:nvSpPr>
          <p:spPr>
            <a:xfrm>
              <a:off x="1643936" y="3139361"/>
              <a:ext cx="393457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Open Wet Lab Space (ca. 2800 sf)</a:t>
              </a:r>
            </a:p>
          </p:txBody>
        </p:sp>
        <p:grpSp>
          <p:nvGrpSpPr>
            <p:cNvPr id="34" name="Group 33">
              <a:extLst>
                <a:ext uri="{FF2B5EF4-FFF2-40B4-BE49-F238E27FC236}">
                  <a16:creationId xmlns:a16="http://schemas.microsoft.com/office/drawing/2014/main" id="{81EDAF67-B5B4-4736-84BB-3483A0E778AA}"/>
                </a:ext>
              </a:extLst>
            </p:cNvPr>
            <p:cNvGrpSpPr/>
            <p:nvPr/>
          </p:nvGrpSpPr>
          <p:grpSpPr>
            <a:xfrm>
              <a:off x="1236628" y="1681545"/>
              <a:ext cx="4485503" cy="4755921"/>
              <a:chOff x="1236628" y="1681545"/>
              <a:chExt cx="4485503" cy="4755921"/>
            </a:xfrm>
          </p:grpSpPr>
          <p:sp>
            <p:nvSpPr>
              <p:cNvPr id="35" name="Rectangle 34">
                <a:extLst>
                  <a:ext uri="{FF2B5EF4-FFF2-40B4-BE49-F238E27FC236}">
                    <a16:creationId xmlns:a16="http://schemas.microsoft.com/office/drawing/2014/main" id="{7341A25B-78F0-44F9-A925-90E1E0E94D7E}"/>
                  </a:ext>
                </a:extLst>
              </p:cNvPr>
              <p:cNvSpPr/>
              <p:nvPr/>
            </p:nvSpPr>
            <p:spPr>
              <a:xfrm>
                <a:off x="1283613" y="1739991"/>
                <a:ext cx="326957" cy="264320"/>
              </a:xfrm>
              <a:prstGeom prst="rect">
                <a:avLst/>
              </a:prstGeom>
              <a:solidFill>
                <a:srgbClr val="0070C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797D6278-9501-440A-8DEF-4C1E95FF68B4}"/>
                  </a:ext>
                </a:extLst>
              </p:cNvPr>
              <p:cNvSpPr txBox="1"/>
              <p:nvPr/>
            </p:nvSpPr>
            <p:spPr>
              <a:xfrm>
                <a:off x="1621328" y="1681545"/>
                <a:ext cx="410080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Shared lab space/equipment (ca. 1600 sf)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22828976-8A87-419B-816C-6A602970BB6C}"/>
                  </a:ext>
                </a:extLst>
              </p:cNvPr>
              <p:cNvSpPr/>
              <p:nvPr/>
            </p:nvSpPr>
            <p:spPr>
              <a:xfrm>
                <a:off x="1280429" y="2476474"/>
                <a:ext cx="326957" cy="264320"/>
              </a:xfrm>
              <a:prstGeom prst="rect">
                <a:avLst/>
              </a:prstGeom>
              <a:solidFill>
                <a:srgbClr val="008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33" b="0" i="0" u="none" strike="noStrike" kern="1200" cap="none" spc="0" normalizeH="0" baseline="0" noProof="0">
                  <a:ln>
                    <a:solidFill>
                      <a:sysClr val="windowText" lastClr="000000"/>
                    </a:solidFill>
                  </a:ln>
                  <a:solidFill>
                    <a:srgbClr val="5B9BD5">
                      <a:lumMod val="10000"/>
                    </a:srgbClr>
                  </a:solidFill>
                  <a:effectLst/>
                  <a:uLnTx/>
                  <a:uFillTx/>
                  <a:latin typeface="Arial" panose="020B0604020202020204" pitchFamily="34" charset="0"/>
                  <a:ea typeface="+mn-ea"/>
                  <a:cs typeface="Arial" panose="020B0604020202020204" pitchFamily="34" charset="0"/>
                </a:endParaRPr>
              </a:p>
            </p:txBody>
          </p:sp>
          <p:sp>
            <p:nvSpPr>
              <p:cNvPr id="38" name="TextBox 37">
                <a:extLst>
                  <a:ext uri="{FF2B5EF4-FFF2-40B4-BE49-F238E27FC236}">
                    <a16:creationId xmlns:a16="http://schemas.microsoft.com/office/drawing/2014/main" id="{2715B7B5-37FF-4FE5-8D9B-912CFA0669D4}"/>
                  </a:ext>
                </a:extLst>
              </p:cNvPr>
              <p:cNvSpPr txBox="1"/>
              <p:nvPr/>
            </p:nvSpPr>
            <p:spPr>
              <a:xfrm>
                <a:off x="1621328" y="2396183"/>
                <a:ext cx="295561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Private lab space (ca. 1000 sf)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D4291A96-1D20-4F23-940A-80C92CF7D596}"/>
                  </a:ext>
                </a:extLst>
              </p:cNvPr>
              <p:cNvSpPr/>
              <p:nvPr/>
            </p:nvSpPr>
            <p:spPr>
              <a:xfrm>
                <a:off x="1280429" y="3212957"/>
                <a:ext cx="326957" cy="264320"/>
              </a:xfrm>
              <a:prstGeom prst="rect">
                <a:avLst/>
              </a:prstGeom>
              <a:solidFill>
                <a:schemeClr val="accent4">
                  <a:alpha val="3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2D9F263E-AAF7-42DF-8337-ABA68475A641}"/>
                  </a:ext>
                </a:extLst>
              </p:cNvPr>
              <p:cNvSpPr/>
              <p:nvPr/>
            </p:nvSpPr>
            <p:spPr>
              <a:xfrm>
                <a:off x="1280429" y="3949440"/>
                <a:ext cx="326957" cy="264320"/>
              </a:xfrm>
              <a:prstGeom prst="rect">
                <a:avLst/>
              </a:prstGeom>
              <a:solidFill>
                <a:srgbClr val="FF2F9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EA9AC8E3-A534-4AEE-A0DC-02B1E1140F0D}"/>
                  </a:ext>
                </a:extLst>
              </p:cNvPr>
              <p:cNvSpPr txBox="1"/>
              <p:nvPr/>
            </p:nvSpPr>
            <p:spPr>
              <a:xfrm>
                <a:off x="1649933" y="5360326"/>
                <a:ext cx="365978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Shared conference rooms (ca. 300 sf)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C9571CAF-90B7-4EE2-8590-41E3D28591AF}"/>
                  </a:ext>
                </a:extLst>
              </p:cNvPr>
              <p:cNvSpPr/>
              <p:nvPr/>
            </p:nvSpPr>
            <p:spPr>
              <a:xfrm>
                <a:off x="1280429" y="4685923"/>
                <a:ext cx="326957" cy="264320"/>
              </a:xfrm>
              <a:prstGeom prst="rect">
                <a:avLst/>
              </a:prstGeom>
              <a:solidFill>
                <a:schemeClr val="bg1">
                  <a:lumMod val="6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79CD700A-CC9C-448E-8489-CC2764E8E1D6}"/>
                  </a:ext>
                </a:extLst>
              </p:cNvPr>
              <p:cNvSpPr txBox="1"/>
              <p:nvPr/>
            </p:nvSpPr>
            <p:spPr>
              <a:xfrm>
                <a:off x="1628462" y="4616297"/>
                <a:ext cx="3592202" cy="6669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a:ln>
                      <a:noFill/>
                    </a:ln>
                    <a:solidFill>
                      <a:prstClr val="black"/>
                    </a:solidFill>
                    <a:effectLst/>
                    <a:uLnTx/>
                    <a:uFillTx/>
                    <a:latin typeface="Calibri" panose="020F0502020204030204"/>
                    <a:ea typeface="+mn-ea"/>
                    <a:cs typeface="+mn-cs"/>
                  </a:rPr>
                  <a:t>KickStart Admin Space (ca. 1100 sf)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2CF582DD-D82B-461F-A35E-FC08B9C39671}"/>
                  </a:ext>
                </a:extLst>
              </p:cNvPr>
              <p:cNvSpPr/>
              <p:nvPr/>
            </p:nvSpPr>
            <p:spPr>
              <a:xfrm>
                <a:off x="1280429" y="5422404"/>
                <a:ext cx="326957" cy="264320"/>
              </a:xfrm>
              <a:prstGeom prst="rect">
                <a:avLst/>
              </a:prstGeom>
              <a:solidFill>
                <a:srgbClr val="FFFF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TextBox 44">
                <a:extLst>
                  <a:ext uri="{FF2B5EF4-FFF2-40B4-BE49-F238E27FC236}">
                    <a16:creationId xmlns:a16="http://schemas.microsoft.com/office/drawing/2014/main" id="{83107213-B44F-4472-B06A-84490D55460A}"/>
                  </a:ext>
                </a:extLst>
              </p:cNvPr>
              <p:cNvSpPr txBox="1"/>
              <p:nvPr/>
            </p:nvSpPr>
            <p:spPr>
              <a:xfrm>
                <a:off x="1607386" y="3892034"/>
                <a:ext cx="411474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Cubicle Space / Hot Desks (ca. 850 sf)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6" name="Picture 45" descr="A picture containing text&#10;&#10;Description automatically generated">
                <a:extLst>
                  <a:ext uri="{FF2B5EF4-FFF2-40B4-BE49-F238E27FC236}">
                    <a16:creationId xmlns:a16="http://schemas.microsoft.com/office/drawing/2014/main" id="{31A98570-7758-4C00-AC24-94FB9A61C49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36628" y="6015171"/>
                <a:ext cx="383397" cy="422295"/>
              </a:xfrm>
              <a:prstGeom prst="rect">
                <a:avLst/>
              </a:prstGeom>
              <a:solidFill>
                <a:srgbClr val="FFFF00">
                  <a:alpha val="59000"/>
                </a:srgbClr>
              </a:solidFill>
              <a:ln>
                <a:noFill/>
              </a:ln>
            </p:spPr>
          </p:pic>
          <p:sp>
            <p:nvSpPr>
              <p:cNvPr id="47" name="TextBox 46">
                <a:extLst>
                  <a:ext uri="{FF2B5EF4-FFF2-40B4-BE49-F238E27FC236}">
                    <a16:creationId xmlns:a16="http://schemas.microsoft.com/office/drawing/2014/main" id="{8671AC7A-284F-4FBD-9E7C-E26BA264CC79}"/>
                  </a:ext>
                </a:extLst>
              </p:cNvPr>
              <p:cNvSpPr txBox="1"/>
              <p:nvPr/>
            </p:nvSpPr>
            <p:spPr>
              <a:xfrm>
                <a:off x="1643936" y="6001072"/>
                <a:ext cx="270234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Keycard Access</a:t>
                </a:r>
              </a:p>
            </p:txBody>
          </p:sp>
        </p:grpSp>
      </p:grpSp>
      <p:sp>
        <p:nvSpPr>
          <p:cNvPr id="48" name="Rectangle 47">
            <a:extLst>
              <a:ext uri="{FF2B5EF4-FFF2-40B4-BE49-F238E27FC236}">
                <a16:creationId xmlns:a16="http://schemas.microsoft.com/office/drawing/2014/main" id="{C6638B5E-A477-42B7-B6EB-FFA6196EE5A2}"/>
              </a:ext>
            </a:extLst>
          </p:cNvPr>
          <p:cNvSpPr/>
          <p:nvPr/>
        </p:nvSpPr>
        <p:spPr>
          <a:xfrm>
            <a:off x="5825659" y="5804504"/>
            <a:ext cx="724923" cy="506355"/>
          </a:xfrm>
          <a:prstGeom prst="rect">
            <a:avLst/>
          </a:prstGeom>
          <a:solidFill>
            <a:schemeClr val="bg1">
              <a:alpha val="3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5B9BD5">
                    <a:lumMod val="10000"/>
                  </a:srgbClr>
                </a:solidFill>
                <a:effectLst/>
                <a:highlight>
                  <a:srgbClr val="C0C0C0"/>
                </a:highlight>
                <a:uLnTx/>
                <a:uFillTx/>
                <a:latin typeface="Arial" panose="020B0604020202020204" pitchFamily="34" charset="0"/>
                <a:ea typeface="+mn-ea"/>
                <a:cs typeface="Arial" panose="020B0604020202020204" pitchFamily="34" charset="0"/>
              </a:rPr>
              <a:t> </a:t>
            </a:r>
            <a:endParaRPr kumimoji="0" lang="en-US" sz="900" b="1" i="0" u="none" strike="noStrike" kern="1200" cap="none" spc="0" normalizeH="0" baseline="0" noProof="0">
              <a:ln>
                <a:noFill/>
              </a:ln>
              <a:solidFill>
                <a:srgbClr val="5B9BD5">
                  <a:lumMod val="10000"/>
                </a:srgbClr>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5B9BD5">
                    <a:lumMod val="10000"/>
                  </a:srgbClr>
                </a:solidFill>
                <a:effectLst/>
                <a:highlight>
                  <a:srgbClr val="C0C0C0"/>
                </a:highlight>
                <a:uLnTx/>
                <a:uFillTx/>
                <a:latin typeface="Arial" panose="020B0604020202020204" pitchFamily="34" charset="0"/>
                <a:ea typeface="+mn-ea"/>
                <a:cs typeface="Arial" panose="020B0604020202020204" pitchFamily="34" charset="0"/>
              </a:rPr>
              <a:t>Condenser Room </a:t>
            </a:r>
          </a:p>
        </p:txBody>
      </p:sp>
      <p:sp>
        <p:nvSpPr>
          <p:cNvPr id="49" name="Rectangle 48">
            <a:extLst>
              <a:ext uri="{FF2B5EF4-FFF2-40B4-BE49-F238E27FC236}">
                <a16:creationId xmlns:a16="http://schemas.microsoft.com/office/drawing/2014/main" id="{58B5FFA7-53D2-489F-9CC4-EAF0C10E6677}"/>
              </a:ext>
            </a:extLst>
          </p:cNvPr>
          <p:cNvSpPr/>
          <p:nvPr/>
        </p:nvSpPr>
        <p:spPr>
          <a:xfrm>
            <a:off x="8755575" y="879362"/>
            <a:ext cx="761353" cy="2163860"/>
          </a:xfrm>
          <a:prstGeom prst="rect">
            <a:avLst/>
          </a:prstGeom>
          <a:solidFill>
            <a:srgbClr val="0070C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1" i="0" u="none" strike="noStrike" kern="1200" cap="none" spc="0" normalizeH="0" baseline="0" noProof="0">
              <a:ln>
                <a:noFill/>
              </a:ln>
              <a:solidFill>
                <a:srgbClr val="5B9BD5">
                  <a:lumMod val="10000"/>
                </a:srgbClr>
              </a:solidFill>
              <a:effectLst/>
              <a:highlight>
                <a:srgbClr val="C0C0C0"/>
              </a:highlight>
              <a:uLnTx/>
              <a:uFillTx/>
              <a:latin typeface="Arial" panose="020B0604020202020204" pitchFamily="34" charset="0"/>
              <a:ea typeface="+mn-ea"/>
              <a:cs typeface="Arial" panose="020B0604020202020204" pitchFamily="34" charset="0"/>
            </a:endParaRPr>
          </a:p>
        </p:txBody>
      </p:sp>
      <p:sp>
        <p:nvSpPr>
          <p:cNvPr id="50" name="Rectangle 49">
            <a:extLst>
              <a:ext uri="{FF2B5EF4-FFF2-40B4-BE49-F238E27FC236}">
                <a16:creationId xmlns:a16="http://schemas.microsoft.com/office/drawing/2014/main" id="{D912AE71-B82B-41C1-B865-DBA0E33E4E97}"/>
              </a:ext>
            </a:extLst>
          </p:cNvPr>
          <p:cNvSpPr/>
          <p:nvPr/>
        </p:nvSpPr>
        <p:spPr>
          <a:xfrm>
            <a:off x="7850279" y="2917086"/>
            <a:ext cx="368771" cy="156220"/>
          </a:xfrm>
          <a:prstGeom prst="rect">
            <a:avLst/>
          </a:prstGeom>
          <a:solidFill>
            <a:srgbClr val="0070C0">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1" i="0" u="none" strike="noStrike" kern="1200" cap="none" spc="0" normalizeH="0" baseline="0" noProof="0">
              <a:ln>
                <a:noFill/>
              </a:ln>
              <a:solidFill>
                <a:srgbClr val="5B9BD5">
                  <a:lumMod val="10000"/>
                </a:srgbClr>
              </a:solidFill>
              <a:effectLst/>
              <a:highlight>
                <a:srgbClr val="C0C0C0"/>
              </a:highlight>
              <a:uLnTx/>
              <a:uFillTx/>
              <a:latin typeface="Arial" panose="020B0604020202020204" pitchFamily="34" charset="0"/>
              <a:ea typeface="+mn-ea"/>
              <a:cs typeface="Arial" panose="020B0604020202020204" pitchFamily="34" charset="0"/>
            </a:endParaRPr>
          </a:p>
        </p:txBody>
      </p:sp>
      <p:sp>
        <p:nvSpPr>
          <p:cNvPr id="51" name="Rectangle 50">
            <a:extLst>
              <a:ext uri="{FF2B5EF4-FFF2-40B4-BE49-F238E27FC236}">
                <a16:creationId xmlns:a16="http://schemas.microsoft.com/office/drawing/2014/main" id="{CFFB3A62-FE43-466B-93AD-419D92F02545}"/>
              </a:ext>
            </a:extLst>
          </p:cNvPr>
          <p:cNvSpPr/>
          <p:nvPr/>
        </p:nvSpPr>
        <p:spPr>
          <a:xfrm>
            <a:off x="7089866" y="2916313"/>
            <a:ext cx="368771" cy="156220"/>
          </a:xfrm>
          <a:prstGeom prst="rect">
            <a:avLst/>
          </a:prstGeom>
          <a:solidFill>
            <a:srgbClr val="0070C0">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1" i="0" u="none" strike="noStrike" kern="1200" cap="none" spc="0" normalizeH="0" baseline="0" noProof="0">
              <a:ln>
                <a:noFill/>
              </a:ln>
              <a:solidFill>
                <a:srgbClr val="5B9BD5">
                  <a:lumMod val="10000"/>
                </a:srgbClr>
              </a:solidFill>
              <a:effectLst/>
              <a:highlight>
                <a:srgbClr val="C0C0C0"/>
              </a:highlight>
              <a:uLnTx/>
              <a:uFillTx/>
              <a:latin typeface="Arial" panose="020B0604020202020204" pitchFamily="34" charset="0"/>
              <a:ea typeface="+mn-ea"/>
              <a:cs typeface="Arial" panose="020B0604020202020204" pitchFamily="34" charset="0"/>
            </a:endParaRPr>
          </a:p>
        </p:txBody>
      </p:sp>
      <p:sp>
        <p:nvSpPr>
          <p:cNvPr id="52" name="Rectangle 51">
            <a:extLst>
              <a:ext uri="{FF2B5EF4-FFF2-40B4-BE49-F238E27FC236}">
                <a16:creationId xmlns:a16="http://schemas.microsoft.com/office/drawing/2014/main" id="{5AB520E3-A897-4851-9F05-01E4A64799BC}"/>
              </a:ext>
            </a:extLst>
          </p:cNvPr>
          <p:cNvSpPr/>
          <p:nvPr/>
        </p:nvSpPr>
        <p:spPr>
          <a:xfrm>
            <a:off x="6369907" y="2914088"/>
            <a:ext cx="368771" cy="156220"/>
          </a:xfrm>
          <a:prstGeom prst="rect">
            <a:avLst/>
          </a:prstGeom>
          <a:solidFill>
            <a:srgbClr val="0070C0">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1" i="0" u="none" strike="noStrike" kern="1200" cap="none" spc="0" normalizeH="0" baseline="0" noProof="0">
              <a:ln>
                <a:noFill/>
              </a:ln>
              <a:solidFill>
                <a:srgbClr val="5B9BD5">
                  <a:lumMod val="10000"/>
                </a:srgbClr>
              </a:solidFill>
              <a:effectLst/>
              <a:highlight>
                <a:srgbClr val="C0C0C0"/>
              </a:highlight>
              <a:uLnTx/>
              <a:uFillTx/>
              <a:latin typeface="Arial" panose="020B0604020202020204" pitchFamily="34" charset="0"/>
              <a:ea typeface="+mn-ea"/>
              <a:cs typeface="Arial" panose="020B0604020202020204" pitchFamily="34" charset="0"/>
            </a:endParaRPr>
          </a:p>
        </p:txBody>
      </p:sp>
      <p:sp>
        <p:nvSpPr>
          <p:cNvPr id="54" name="Rectangle 53">
            <a:extLst>
              <a:ext uri="{FF2B5EF4-FFF2-40B4-BE49-F238E27FC236}">
                <a16:creationId xmlns:a16="http://schemas.microsoft.com/office/drawing/2014/main" id="{842E194C-9BB5-4D14-967D-27C6239BDB66}"/>
              </a:ext>
            </a:extLst>
          </p:cNvPr>
          <p:cNvSpPr/>
          <p:nvPr/>
        </p:nvSpPr>
        <p:spPr>
          <a:xfrm>
            <a:off x="7851471" y="3420429"/>
            <a:ext cx="368771" cy="156220"/>
          </a:xfrm>
          <a:prstGeom prst="rect">
            <a:avLst/>
          </a:prstGeom>
          <a:solidFill>
            <a:srgbClr val="0070C0">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1" i="0" u="none" strike="noStrike" kern="1200" cap="none" spc="0" normalizeH="0" baseline="0" noProof="0">
              <a:ln>
                <a:noFill/>
              </a:ln>
              <a:solidFill>
                <a:srgbClr val="5B9BD5">
                  <a:lumMod val="10000"/>
                </a:srgbClr>
              </a:solidFill>
              <a:effectLst/>
              <a:highlight>
                <a:srgbClr val="C0C0C0"/>
              </a:highlight>
              <a:uLnTx/>
              <a:uFillTx/>
              <a:latin typeface="Arial" panose="020B0604020202020204" pitchFamily="34" charset="0"/>
              <a:ea typeface="+mn-ea"/>
              <a:cs typeface="Arial" panose="020B0604020202020204" pitchFamily="34" charset="0"/>
            </a:endParaRPr>
          </a:p>
        </p:txBody>
      </p:sp>
      <p:sp>
        <p:nvSpPr>
          <p:cNvPr id="55" name="Rectangle 54">
            <a:extLst>
              <a:ext uri="{FF2B5EF4-FFF2-40B4-BE49-F238E27FC236}">
                <a16:creationId xmlns:a16="http://schemas.microsoft.com/office/drawing/2014/main" id="{A6F742DA-5574-4023-A943-A67A75BEB2B8}"/>
              </a:ext>
            </a:extLst>
          </p:cNvPr>
          <p:cNvSpPr/>
          <p:nvPr/>
        </p:nvSpPr>
        <p:spPr>
          <a:xfrm>
            <a:off x="6381651" y="3438474"/>
            <a:ext cx="368771" cy="156220"/>
          </a:xfrm>
          <a:prstGeom prst="rect">
            <a:avLst/>
          </a:prstGeom>
          <a:solidFill>
            <a:srgbClr val="0070C0">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1" i="0" u="none" strike="noStrike" kern="1200" cap="none" spc="0" normalizeH="0" baseline="0" noProof="0">
              <a:ln>
                <a:noFill/>
              </a:ln>
              <a:solidFill>
                <a:srgbClr val="5B9BD5">
                  <a:lumMod val="10000"/>
                </a:srgbClr>
              </a:solidFill>
              <a:effectLst/>
              <a:highlight>
                <a:srgbClr val="C0C0C0"/>
              </a:highlight>
              <a:uLnTx/>
              <a:uFillTx/>
              <a:latin typeface="Arial" panose="020B0604020202020204" pitchFamily="34" charset="0"/>
              <a:ea typeface="+mn-ea"/>
              <a:cs typeface="Arial" panose="020B0604020202020204" pitchFamily="34" charset="0"/>
            </a:endParaRPr>
          </a:p>
        </p:txBody>
      </p:sp>
      <p:sp>
        <p:nvSpPr>
          <p:cNvPr id="56" name="TextBox 55">
            <a:extLst>
              <a:ext uri="{FF2B5EF4-FFF2-40B4-BE49-F238E27FC236}">
                <a16:creationId xmlns:a16="http://schemas.microsoft.com/office/drawing/2014/main" id="{D117D034-AC35-40FA-BE52-071634C23F1F}"/>
              </a:ext>
            </a:extLst>
          </p:cNvPr>
          <p:cNvSpPr txBox="1"/>
          <p:nvPr/>
        </p:nvSpPr>
        <p:spPr>
          <a:xfrm>
            <a:off x="0" y="247431"/>
            <a:ext cx="5038307"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ED7D31">
                    <a:lumMod val="75000"/>
                  </a:srgbClr>
                </a:solidFill>
                <a:effectLst/>
                <a:uLnTx/>
                <a:uFillTx/>
                <a:latin typeface="Calibri" panose="020F0502020204030204"/>
                <a:ea typeface="+mn-ea"/>
                <a:cs typeface="+mn-cs"/>
              </a:rPr>
              <a:t>7,500 SF lab space for UNC IP-based startups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ED7D31">
                  <a:lumMod val="75000"/>
                </a:srgb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ED7D31">
                    <a:lumMod val="75000"/>
                  </a:srgbClr>
                </a:solidFill>
                <a:effectLst/>
                <a:uLnTx/>
                <a:uFillTx/>
                <a:latin typeface="Calibri" panose="020F0502020204030204"/>
                <a:ea typeface="+mn-ea"/>
                <a:cs typeface="+mn-cs"/>
              </a:rPr>
              <a:t>Powered by Innovate Carolina</a:t>
            </a:r>
          </a:p>
        </p:txBody>
      </p:sp>
      <p:sp>
        <p:nvSpPr>
          <p:cNvPr id="59" name="TextBox 58">
            <a:extLst>
              <a:ext uri="{FF2B5EF4-FFF2-40B4-BE49-F238E27FC236}">
                <a16:creationId xmlns:a16="http://schemas.microsoft.com/office/drawing/2014/main" id="{5AF21C43-1836-4FF0-AE3A-877C263D76DB}"/>
              </a:ext>
            </a:extLst>
          </p:cNvPr>
          <p:cNvSpPr txBox="1"/>
          <p:nvPr/>
        </p:nvSpPr>
        <p:spPr>
          <a:xfrm>
            <a:off x="9465093" y="3319487"/>
            <a:ext cx="1294771" cy="2565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a:ln>
                  <a:noFill/>
                </a:ln>
                <a:solidFill>
                  <a:srgbClr val="5B9BD5">
                    <a:lumMod val="10000"/>
                  </a:srgbClr>
                </a:solidFill>
                <a:effectLst/>
                <a:highlight>
                  <a:srgbClr val="C0C0C0"/>
                </a:highlight>
                <a:uLnTx/>
                <a:uFillTx/>
                <a:latin typeface="Arial" panose="020B0604020202020204" pitchFamily="34" charset="0"/>
                <a:ea typeface="+mn-ea"/>
                <a:cs typeface="Arial" panose="020B0604020202020204" pitchFamily="34" charset="0"/>
              </a:rPr>
              <a:t>Coffee/Snacks</a:t>
            </a:r>
          </a:p>
        </p:txBody>
      </p:sp>
      <p:sp>
        <p:nvSpPr>
          <p:cNvPr id="57" name="TextBox 56">
            <a:extLst>
              <a:ext uri="{FF2B5EF4-FFF2-40B4-BE49-F238E27FC236}">
                <a16:creationId xmlns:a16="http://schemas.microsoft.com/office/drawing/2014/main" id="{D8EDC64D-6FF1-4593-980C-6A818003E88C}"/>
              </a:ext>
            </a:extLst>
          </p:cNvPr>
          <p:cNvSpPr txBox="1"/>
          <p:nvPr/>
        </p:nvSpPr>
        <p:spPr>
          <a:xfrm rot="5400000">
            <a:off x="5050285" y="4208414"/>
            <a:ext cx="1306205" cy="198952"/>
          </a:xfrm>
          <a:prstGeom prst="rect">
            <a:avLst/>
          </a:prstGeom>
          <a:solidFill>
            <a:srgbClr val="0070C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algn="ctr">
              <a:defRPr sz="1067" b="1">
                <a:solidFill>
                  <a:schemeClr val="accent5">
                    <a:lumMod val="10000"/>
                  </a:schemeClr>
                </a:solidFill>
                <a:highlight>
                  <a:srgbClr val="C0C0C0"/>
                </a:highlight>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5B9BD5">
                    <a:lumMod val="10000"/>
                  </a:srgbClr>
                </a:solidFill>
                <a:effectLst/>
                <a:highlight>
                  <a:srgbClr val="C0C0C0"/>
                </a:highlight>
                <a:uLnTx/>
                <a:uFillTx/>
                <a:latin typeface="Arial" panose="020B0604020202020204" pitchFamily="34" charset="0"/>
                <a:ea typeface="+mn-ea"/>
                <a:cs typeface="Arial" panose="020B0604020202020204" pitchFamily="34" charset="0"/>
              </a:rPr>
              <a:t>Refrigeration</a:t>
            </a:r>
          </a:p>
        </p:txBody>
      </p:sp>
      <p:sp>
        <p:nvSpPr>
          <p:cNvPr id="58" name="TextBox 57">
            <a:extLst>
              <a:ext uri="{FF2B5EF4-FFF2-40B4-BE49-F238E27FC236}">
                <a16:creationId xmlns:a16="http://schemas.microsoft.com/office/drawing/2014/main" id="{8BA420A9-C27C-4737-93F4-5C73AA1400F2}"/>
              </a:ext>
            </a:extLst>
          </p:cNvPr>
          <p:cNvSpPr txBox="1"/>
          <p:nvPr/>
        </p:nvSpPr>
        <p:spPr>
          <a:xfrm rot="5400000">
            <a:off x="8448565" y="2123686"/>
            <a:ext cx="1306205" cy="198952"/>
          </a:xfrm>
          <a:prstGeom prst="rect">
            <a:avLst/>
          </a:prstGeom>
          <a:solidFill>
            <a:srgbClr val="0070C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algn="ctr">
              <a:defRPr sz="1067" b="1">
                <a:solidFill>
                  <a:schemeClr val="accent5">
                    <a:lumMod val="10000"/>
                  </a:schemeClr>
                </a:solidFill>
                <a:highlight>
                  <a:srgbClr val="C0C0C0"/>
                </a:highlight>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5B9BD5">
                    <a:lumMod val="10000"/>
                  </a:srgbClr>
                </a:solidFill>
                <a:effectLst/>
                <a:highlight>
                  <a:srgbClr val="C0C0C0"/>
                </a:highlight>
                <a:uLnTx/>
                <a:uFillTx/>
                <a:latin typeface="Arial" panose="020B0604020202020204" pitchFamily="34" charset="0"/>
                <a:ea typeface="+mn-ea"/>
                <a:cs typeface="Arial" panose="020B0604020202020204" pitchFamily="34" charset="0"/>
              </a:rPr>
              <a:t>Shared Equipment</a:t>
            </a:r>
          </a:p>
        </p:txBody>
      </p:sp>
      <p:pic>
        <p:nvPicPr>
          <p:cNvPr id="60" name="Picture 59" descr="A picture containing text&#10;&#10;Description automatically generated">
            <a:extLst>
              <a:ext uri="{FF2B5EF4-FFF2-40B4-BE49-F238E27FC236}">
                <a16:creationId xmlns:a16="http://schemas.microsoft.com/office/drawing/2014/main" id="{63F11927-D0D6-4180-806B-4B7935D89D3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50580" y="6449627"/>
            <a:ext cx="332070" cy="365760"/>
          </a:xfrm>
          <a:prstGeom prst="rect">
            <a:avLst/>
          </a:prstGeom>
          <a:ln w="19050">
            <a:solidFill>
              <a:srgbClr val="FF0000"/>
            </a:solidFill>
          </a:ln>
        </p:spPr>
      </p:pic>
      <p:sp>
        <p:nvSpPr>
          <p:cNvPr id="3" name="TextBox 2">
            <a:extLst>
              <a:ext uri="{FF2B5EF4-FFF2-40B4-BE49-F238E27FC236}">
                <a16:creationId xmlns:a16="http://schemas.microsoft.com/office/drawing/2014/main" id="{5B9C0E03-82BD-31BE-5ED6-C62AE67B525C}"/>
              </a:ext>
            </a:extLst>
          </p:cNvPr>
          <p:cNvSpPr txBox="1"/>
          <p:nvPr/>
        </p:nvSpPr>
        <p:spPr>
          <a:xfrm rot="16200000">
            <a:off x="9770384" y="5186328"/>
            <a:ext cx="1153390"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highlight>
                  <a:srgbClr val="C0C0C0"/>
                </a:highlight>
                <a:uLnTx/>
                <a:uFillTx/>
                <a:latin typeface="Arial" panose="020B0604020202020204" pitchFamily="34" charset="0"/>
                <a:ea typeface="+mn-ea"/>
                <a:cs typeface="Arial" panose="020B0604020202020204" pitchFamily="34" charset="0"/>
              </a:rPr>
              <a:t>Phone Booths</a:t>
            </a:r>
          </a:p>
        </p:txBody>
      </p:sp>
      <p:sp>
        <p:nvSpPr>
          <p:cNvPr id="53" name="TextBox 52">
            <a:extLst>
              <a:ext uri="{FF2B5EF4-FFF2-40B4-BE49-F238E27FC236}">
                <a16:creationId xmlns:a16="http://schemas.microsoft.com/office/drawing/2014/main" id="{BC651CB2-35D7-96FC-13AD-85ABE9DA2C56}"/>
              </a:ext>
            </a:extLst>
          </p:cNvPr>
          <p:cNvSpPr txBox="1"/>
          <p:nvPr/>
        </p:nvSpPr>
        <p:spPr>
          <a:xfrm>
            <a:off x="9784697" y="1776994"/>
            <a:ext cx="1032592"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highlight>
                  <a:srgbClr val="C0C0C0"/>
                </a:highlight>
                <a:uLnTx/>
                <a:uFillTx/>
                <a:latin typeface="Arial" panose="020B0604020202020204" pitchFamily="34" charset="0"/>
                <a:ea typeface="+mn-ea"/>
                <a:cs typeface="Arial" panose="020B0604020202020204" pitchFamily="34" charset="0"/>
              </a:rPr>
              <a:t>Lockers</a:t>
            </a:r>
          </a:p>
        </p:txBody>
      </p:sp>
    </p:spTree>
    <p:extLst>
      <p:ext uri="{BB962C8B-B14F-4D97-AF65-F5344CB8AC3E}">
        <p14:creationId xmlns:p14="http://schemas.microsoft.com/office/powerpoint/2010/main" val="11150928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E5D037E-EECC-4DEC-8521-24BB5C918D88}"/>
              </a:ext>
            </a:extLst>
          </p:cNvPr>
          <p:cNvPicPr>
            <a:picLocks noChangeAspect="1"/>
          </p:cNvPicPr>
          <p:nvPr/>
        </p:nvPicPr>
        <p:blipFill>
          <a:blip r:embed="rId2"/>
          <a:stretch>
            <a:fillRect/>
          </a:stretch>
        </p:blipFill>
        <p:spPr>
          <a:xfrm>
            <a:off x="163407" y="1190263"/>
            <a:ext cx="1553311" cy="1525736"/>
          </a:xfrm>
          <a:prstGeom prst="rect">
            <a:avLst/>
          </a:prstGeom>
        </p:spPr>
      </p:pic>
      <p:pic>
        <p:nvPicPr>
          <p:cNvPr id="19" name="Picture 18">
            <a:extLst>
              <a:ext uri="{FF2B5EF4-FFF2-40B4-BE49-F238E27FC236}">
                <a16:creationId xmlns:a16="http://schemas.microsoft.com/office/drawing/2014/main" id="{6EB7194B-19A2-45C2-8697-2C4FD4CE5D8A}"/>
              </a:ext>
            </a:extLst>
          </p:cNvPr>
          <p:cNvPicPr>
            <a:picLocks noChangeAspect="1"/>
          </p:cNvPicPr>
          <p:nvPr/>
        </p:nvPicPr>
        <p:blipFill>
          <a:blip r:embed="rId3"/>
          <a:stretch>
            <a:fillRect/>
          </a:stretch>
        </p:blipFill>
        <p:spPr>
          <a:xfrm>
            <a:off x="11305092" y="4496884"/>
            <a:ext cx="686711" cy="2107876"/>
          </a:xfrm>
          <a:prstGeom prst="rect">
            <a:avLst/>
          </a:prstGeom>
        </p:spPr>
      </p:pic>
      <p:sp>
        <p:nvSpPr>
          <p:cNvPr id="25" name="TextBox 24">
            <a:extLst>
              <a:ext uri="{FF2B5EF4-FFF2-40B4-BE49-F238E27FC236}">
                <a16:creationId xmlns:a16="http://schemas.microsoft.com/office/drawing/2014/main" id="{14C0B3BB-C3DC-4CC8-9096-B12F40A548B7}"/>
              </a:ext>
            </a:extLst>
          </p:cNvPr>
          <p:cNvSpPr txBox="1"/>
          <p:nvPr/>
        </p:nvSpPr>
        <p:spPr>
          <a:xfrm>
            <a:off x="259154" y="190852"/>
            <a:ext cx="3962490"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ED7D31">
                    <a:lumMod val="75000"/>
                  </a:srgbClr>
                </a:solidFill>
                <a:effectLst/>
                <a:uLnTx/>
                <a:uFillTx/>
                <a:latin typeface="Calibri" panose="020F0502020204030204"/>
                <a:ea typeface="+mn-ea"/>
                <a:cs typeface="+mn-cs"/>
              </a:rPr>
              <a:t>KickStart Accelerator Shared Equipment</a:t>
            </a:r>
          </a:p>
        </p:txBody>
      </p:sp>
      <p:pic>
        <p:nvPicPr>
          <p:cNvPr id="27" name="Picture 26">
            <a:extLst>
              <a:ext uri="{FF2B5EF4-FFF2-40B4-BE49-F238E27FC236}">
                <a16:creationId xmlns:a16="http://schemas.microsoft.com/office/drawing/2014/main" id="{70882DEC-1183-4C21-ADFA-686AD2BA7C8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30162" y="2422533"/>
            <a:ext cx="1013552" cy="1082130"/>
          </a:xfrm>
          <a:prstGeom prst="rect">
            <a:avLst/>
          </a:prstGeom>
        </p:spPr>
      </p:pic>
      <p:pic>
        <p:nvPicPr>
          <p:cNvPr id="3" name="Picture 2" descr="A picture containing text, floor, indoor&#10;&#10;Description automatically generated">
            <a:extLst>
              <a:ext uri="{FF2B5EF4-FFF2-40B4-BE49-F238E27FC236}">
                <a16:creationId xmlns:a16="http://schemas.microsoft.com/office/drawing/2014/main" id="{077A2825-66A5-4AD6-B076-CD012B1DD9F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6753" y="4922096"/>
            <a:ext cx="2462700" cy="1847024"/>
          </a:xfrm>
          <a:prstGeom prst="rect">
            <a:avLst/>
          </a:prstGeom>
          <a:ln>
            <a:noFill/>
          </a:ln>
          <a:effectLst>
            <a:softEdge rad="112500"/>
          </a:effectLst>
        </p:spPr>
      </p:pic>
      <p:pic>
        <p:nvPicPr>
          <p:cNvPr id="6" name="Picture 5" descr="A picture containing wall, indoor&#10;&#10;Description automatically generated">
            <a:extLst>
              <a:ext uri="{FF2B5EF4-FFF2-40B4-BE49-F238E27FC236}">
                <a16:creationId xmlns:a16="http://schemas.microsoft.com/office/drawing/2014/main" id="{A00A0AC3-56FF-4EDA-A493-DD9C9DC408F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5400000">
            <a:off x="3942176" y="826532"/>
            <a:ext cx="2108309" cy="1398090"/>
          </a:xfrm>
          <a:prstGeom prst="rect">
            <a:avLst/>
          </a:prstGeom>
          <a:ln>
            <a:noFill/>
          </a:ln>
          <a:effectLst>
            <a:softEdge rad="112500"/>
          </a:effectLst>
        </p:spPr>
      </p:pic>
      <p:pic>
        <p:nvPicPr>
          <p:cNvPr id="2" name="Picture 1">
            <a:extLst>
              <a:ext uri="{FF2B5EF4-FFF2-40B4-BE49-F238E27FC236}">
                <a16:creationId xmlns:a16="http://schemas.microsoft.com/office/drawing/2014/main" id="{3A48D485-DF3B-821F-C64C-C8609750CF9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r="17710"/>
          <a:stretch/>
        </p:blipFill>
        <p:spPr>
          <a:xfrm>
            <a:off x="6104985" y="138021"/>
            <a:ext cx="4484869" cy="6594363"/>
          </a:xfrm>
          <a:prstGeom prst="rect">
            <a:avLst/>
          </a:prstGeom>
        </p:spPr>
      </p:pic>
      <p:pic>
        <p:nvPicPr>
          <p:cNvPr id="5" name="Picture 4">
            <a:extLst>
              <a:ext uri="{FF2B5EF4-FFF2-40B4-BE49-F238E27FC236}">
                <a16:creationId xmlns:a16="http://schemas.microsoft.com/office/drawing/2014/main" id="{A88FA2D7-57FD-7750-3A18-28BEA19DCAD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855228" y="1079999"/>
            <a:ext cx="1941874" cy="1897063"/>
          </a:xfrm>
          <a:prstGeom prst="rect">
            <a:avLst/>
          </a:prstGeom>
        </p:spPr>
      </p:pic>
      <p:pic>
        <p:nvPicPr>
          <p:cNvPr id="10" name="Picture 9">
            <a:extLst>
              <a:ext uri="{FF2B5EF4-FFF2-40B4-BE49-F238E27FC236}">
                <a16:creationId xmlns:a16="http://schemas.microsoft.com/office/drawing/2014/main" id="{92A17239-2170-3906-BAC9-33D725B65A3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264473" y="4624074"/>
            <a:ext cx="2284003" cy="2108310"/>
          </a:xfrm>
          <a:prstGeom prst="rect">
            <a:avLst/>
          </a:prstGeom>
        </p:spPr>
      </p:pic>
      <p:pic>
        <p:nvPicPr>
          <p:cNvPr id="16" name="Picture 15">
            <a:extLst>
              <a:ext uri="{FF2B5EF4-FFF2-40B4-BE49-F238E27FC236}">
                <a16:creationId xmlns:a16="http://schemas.microsoft.com/office/drawing/2014/main" id="{3D21DC69-AD75-6404-3611-3AA3CFD4D4C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12806" y="3142495"/>
            <a:ext cx="1979492" cy="1354389"/>
          </a:xfrm>
          <a:prstGeom prst="rect">
            <a:avLst/>
          </a:prstGeom>
        </p:spPr>
      </p:pic>
      <p:pic>
        <p:nvPicPr>
          <p:cNvPr id="18" name="Picture 17">
            <a:extLst>
              <a:ext uri="{FF2B5EF4-FFF2-40B4-BE49-F238E27FC236}">
                <a16:creationId xmlns:a16="http://schemas.microsoft.com/office/drawing/2014/main" id="{D8C08C7E-2651-94A8-C19A-EC5CC00AC4A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464946" y="2753254"/>
            <a:ext cx="2000943" cy="1847024"/>
          </a:xfrm>
          <a:prstGeom prst="rect">
            <a:avLst/>
          </a:prstGeom>
        </p:spPr>
      </p:pic>
    </p:spTree>
    <p:extLst>
      <p:ext uri="{BB962C8B-B14F-4D97-AF65-F5344CB8AC3E}">
        <p14:creationId xmlns:p14="http://schemas.microsoft.com/office/powerpoint/2010/main" val="8199336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47C6A16C-A4B2-4400-BF4A-B56735304D09}"/>
              </a:ext>
            </a:extLst>
          </p:cNvPr>
          <p:cNvSpPr txBox="1"/>
          <p:nvPr/>
        </p:nvSpPr>
        <p:spPr>
          <a:xfrm>
            <a:off x="992493" y="5738706"/>
            <a:ext cx="462121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ED7D31">
                    <a:lumMod val="75000"/>
                  </a:srgbClr>
                </a:solidFill>
                <a:effectLst/>
                <a:uLnTx/>
                <a:uFillTx/>
                <a:latin typeface="Calibri" panose="020F0502020204030204"/>
                <a:ea typeface="+mn-ea"/>
                <a:cs typeface="+mn-cs"/>
              </a:rPr>
              <a:t>Main Lab &amp; Shared Equipment Corridor</a:t>
            </a:r>
          </a:p>
        </p:txBody>
      </p:sp>
      <p:pic>
        <p:nvPicPr>
          <p:cNvPr id="5" name="Picture 4" descr="A picture containing text, indoor&#10;&#10;Description automatically generated">
            <a:extLst>
              <a:ext uri="{FF2B5EF4-FFF2-40B4-BE49-F238E27FC236}">
                <a16:creationId xmlns:a16="http://schemas.microsoft.com/office/drawing/2014/main" id="{AA1E6D5C-BD00-468B-9193-C3B9C904B7F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47966" y="704779"/>
            <a:ext cx="5257092" cy="4354269"/>
          </a:xfrm>
          <a:prstGeom prst="rect">
            <a:avLst/>
          </a:prstGeom>
          <a:ln>
            <a:noFill/>
          </a:ln>
          <a:effectLst>
            <a:softEdge rad="112500"/>
          </a:effectLst>
        </p:spPr>
      </p:pic>
      <p:pic>
        <p:nvPicPr>
          <p:cNvPr id="4" name="Picture 3" descr="A room with a lot of computers and shelves&#10;&#10;Description automatically generated">
            <a:extLst>
              <a:ext uri="{FF2B5EF4-FFF2-40B4-BE49-F238E27FC236}">
                <a16:creationId xmlns:a16="http://schemas.microsoft.com/office/drawing/2014/main" id="{11DCB9F4-7247-466F-10D3-19978685AA89}"/>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rcRect/>
          <a:stretch/>
        </p:blipFill>
        <p:spPr>
          <a:xfrm>
            <a:off x="6373761" y="4664718"/>
            <a:ext cx="4621211" cy="2147977"/>
          </a:xfrm>
          <a:prstGeom prst="rect">
            <a:avLst/>
          </a:prstGeom>
          <a:ln>
            <a:noFill/>
          </a:ln>
          <a:effectLst>
            <a:softEdge rad="112500"/>
          </a:effectLst>
        </p:spPr>
      </p:pic>
      <p:grpSp>
        <p:nvGrpSpPr>
          <p:cNvPr id="6" name="Group 5">
            <a:extLst>
              <a:ext uri="{FF2B5EF4-FFF2-40B4-BE49-F238E27FC236}">
                <a16:creationId xmlns:a16="http://schemas.microsoft.com/office/drawing/2014/main" id="{EC1643E2-F8CA-B2F8-9004-CDB7E093BE85}"/>
              </a:ext>
            </a:extLst>
          </p:cNvPr>
          <p:cNvGrpSpPr/>
          <p:nvPr/>
        </p:nvGrpSpPr>
        <p:grpSpPr>
          <a:xfrm>
            <a:off x="5482431" y="84979"/>
            <a:ext cx="5512541" cy="4434001"/>
            <a:chOff x="5482431" y="84979"/>
            <a:chExt cx="5512541" cy="4434001"/>
          </a:xfrm>
        </p:grpSpPr>
        <p:pic>
          <p:nvPicPr>
            <p:cNvPr id="3" name="Picture 2" descr="Chart&#10;&#10;Description automatically generated">
              <a:extLst>
                <a:ext uri="{FF2B5EF4-FFF2-40B4-BE49-F238E27FC236}">
                  <a16:creationId xmlns:a16="http://schemas.microsoft.com/office/drawing/2014/main" id="{AD292504-D513-41BF-9578-E721DF08C7D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82431" y="84979"/>
              <a:ext cx="5512541" cy="4434001"/>
            </a:xfrm>
            <a:prstGeom prst="rect">
              <a:avLst/>
            </a:prstGeom>
          </p:spPr>
        </p:pic>
        <p:sp>
          <p:nvSpPr>
            <p:cNvPr id="2" name="Rectangle 1">
              <a:extLst>
                <a:ext uri="{FF2B5EF4-FFF2-40B4-BE49-F238E27FC236}">
                  <a16:creationId xmlns:a16="http://schemas.microsoft.com/office/drawing/2014/main" id="{6EA25B5B-C098-DD5A-16CC-006B562F461E}"/>
                </a:ext>
              </a:extLst>
            </p:cNvPr>
            <p:cNvSpPr/>
            <p:nvPr/>
          </p:nvSpPr>
          <p:spPr>
            <a:xfrm>
              <a:off x="6083837" y="707103"/>
              <a:ext cx="146649" cy="3795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0918061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green chair in a room&#10;&#10;Description automatically generated with low confidence">
            <a:extLst>
              <a:ext uri="{FF2B5EF4-FFF2-40B4-BE49-F238E27FC236}">
                <a16:creationId xmlns:a16="http://schemas.microsoft.com/office/drawing/2014/main" id="{25AF0252-2330-4859-8026-4147A296CCA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8935" y="207060"/>
            <a:ext cx="3688155" cy="5647641"/>
          </a:xfrm>
          <a:prstGeom prst="rect">
            <a:avLst/>
          </a:prstGeom>
          <a:ln>
            <a:noFill/>
          </a:ln>
          <a:effectLst>
            <a:softEdge rad="112500"/>
          </a:effectLst>
        </p:spPr>
      </p:pic>
      <p:pic>
        <p:nvPicPr>
          <p:cNvPr id="16" name="Picture 15" descr="A picture containing wall, indoor, floor&#10;&#10;Description automatically generated">
            <a:extLst>
              <a:ext uri="{FF2B5EF4-FFF2-40B4-BE49-F238E27FC236}">
                <a16:creationId xmlns:a16="http://schemas.microsoft.com/office/drawing/2014/main" id="{24815FE9-98E8-4499-B000-625143A0D2B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214950" y="3446600"/>
            <a:ext cx="3595204" cy="3153277"/>
          </a:xfrm>
          <a:prstGeom prst="rect">
            <a:avLst/>
          </a:prstGeom>
          <a:ln>
            <a:noFill/>
          </a:ln>
          <a:effectLst>
            <a:softEdge rad="112500"/>
          </a:effectLst>
        </p:spPr>
      </p:pic>
      <p:sp>
        <p:nvSpPr>
          <p:cNvPr id="19" name="TextBox 18">
            <a:extLst>
              <a:ext uri="{FF2B5EF4-FFF2-40B4-BE49-F238E27FC236}">
                <a16:creationId xmlns:a16="http://schemas.microsoft.com/office/drawing/2014/main" id="{7EE88033-F402-4638-83B9-BB6BA05597E7}"/>
              </a:ext>
            </a:extLst>
          </p:cNvPr>
          <p:cNvSpPr txBox="1"/>
          <p:nvPr/>
        </p:nvSpPr>
        <p:spPr>
          <a:xfrm>
            <a:off x="0" y="6183516"/>
            <a:ext cx="439466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ED7D31">
                    <a:lumMod val="75000"/>
                  </a:srgbClr>
                </a:solidFill>
                <a:effectLst/>
                <a:uLnTx/>
                <a:uFillTx/>
                <a:latin typeface="Calibri" panose="020F0502020204030204"/>
                <a:ea typeface="+mn-ea"/>
                <a:cs typeface="+mn-cs"/>
              </a:rPr>
              <a:t>BSL-2 Lab</a:t>
            </a:r>
          </a:p>
        </p:txBody>
      </p:sp>
      <p:pic>
        <p:nvPicPr>
          <p:cNvPr id="3" name="Picture 2" descr="A picture containing person, indoor&#10;&#10;Description automatically generated">
            <a:extLst>
              <a:ext uri="{FF2B5EF4-FFF2-40B4-BE49-F238E27FC236}">
                <a16:creationId xmlns:a16="http://schemas.microsoft.com/office/drawing/2014/main" id="{EFF852A3-56E0-4F3F-A651-A0718DD4D07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214950" y="584459"/>
            <a:ext cx="3492010" cy="2446421"/>
          </a:xfrm>
          <a:prstGeom prst="rect">
            <a:avLst/>
          </a:prstGeom>
          <a:ln>
            <a:noFill/>
          </a:ln>
          <a:effectLst>
            <a:softEdge rad="112500"/>
          </a:effectLst>
        </p:spPr>
      </p:pic>
      <p:pic>
        <p:nvPicPr>
          <p:cNvPr id="4" name="Picture 3" descr="Chart&#10;&#10;Description automatically generated">
            <a:extLst>
              <a:ext uri="{FF2B5EF4-FFF2-40B4-BE49-F238E27FC236}">
                <a16:creationId xmlns:a16="http://schemas.microsoft.com/office/drawing/2014/main" id="{A29B13CB-8FA6-4B3C-B793-4870497F5A7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47090" y="707103"/>
            <a:ext cx="4326887" cy="5647641"/>
          </a:xfrm>
          <a:prstGeom prst="rect">
            <a:avLst/>
          </a:prstGeom>
        </p:spPr>
      </p:pic>
    </p:spTree>
    <p:extLst>
      <p:ext uri="{BB962C8B-B14F-4D97-AF65-F5344CB8AC3E}">
        <p14:creationId xmlns:p14="http://schemas.microsoft.com/office/powerpoint/2010/main" val="240221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icture containing text, indoor, green, worktable&#10;&#10;Description automatically generated">
            <a:extLst>
              <a:ext uri="{FF2B5EF4-FFF2-40B4-BE49-F238E27FC236}">
                <a16:creationId xmlns:a16="http://schemas.microsoft.com/office/drawing/2014/main" id="{4987B6CE-AF70-4DA6-B783-5CDB9EC7F27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7716" y="381280"/>
            <a:ext cx="3875824" cy="2618023"/>
          </a:xfrm>
          <a:prstGeom prst="rect">
            <a:avLst/>
          </a:prstGeom>
          <a:ln>
            <a:noFill/>
          </a:ln>
          <a:effectLst>
            <a:softEdge rad="112500"/>
          </a:effectLst>
        </p:spPr>
      </p:pic>
      <p:pic>
        <p:nvPicPr>
          <p:cNvPr id="19" name="Picture 18" descr="A picture containing indoor, microscope, floor&#10;&#10;Description automatically generated">
            <a:extLst>
              <a:ext uri="{FF2B5EF4-FFF2-40B4-BE49-F238E27FC236}">
                <a16:creationId xmlns:a16="http://schemas.microsoft.com/office/drawing/2014/main" id="{C8E30F83-67E4-44C9-AB07-34FCFCB2F4B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186562" y="3664435"/>
            <a:ext cx="3725206" cy="2856896"/>
          </a:xfrm>
          <a:prstGeom prst="rect">
            <a:avLst/>
          </a:prstGeom>
          <a:ln>
            <a:noFill/>
          </a:ln>
          <a:effectLst>
            <a:softEdge rad="112500"/>
          </a:effectLst>
        </p:spPr>
      </p:pic>
      <p:pic>
        <p:nvPicPr>
          <p:cNvPr id="18" name="Picture 17" descr="A kitchen with white cabinets&#10;&#10;Description automatically generated with low confidence">
            <a:extLst>
              <a:ext uri="{FF2B5EF4-FFF2-40B4-BE49-F238E27FC236}">
                <a16:creationId xmlns:a16="http://schemas.microsoft.com/office/drawing/2014/main" id="{8EBF8A5A-BADD-4722-AE7C-0C1D93052D7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4"/>
          <a:stretch/>
        </p:blipFill>
        <p:spPr>
          <a:xfrm>
            <a:off x="8170837" y="252460"/>
            <a:ext cx="3826711" cy="3176540"/>
          </a:xfrm>
          <a:prstGeom prst="rect">
            <a:avLst/>
          </a:prstGeom>
          <a:ln>
            <a:noFill/>
          </a:ln>
          <a:effectLst>
            <a:softEdge rad="112500"/>
          </a:effectLst>
        </p:spPr>
      </p:pic>
      <p:pic>
        <p:nvPicPr>
          <p:cNvPr id="20" name="Picture 19" descr="A picture containing indoor, wall, toilet, dirty&#10;&#10;Description automatically generated">
            <a:extLst>
              <a:ext uri="{FF2B5EF4-FFF2-40B4-BE49-F238E27FC236}">
                <a16:creationId xmlns:a16="http://schemas.microsoft.com/office/drawing/2014/main" id="{3E444166-0801-4B46-9FC9-2B9F7FCA7AF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5400000">
            <a:off x="451550" y="3209265"/>
            <a:ext cx="3382569" cy="3725205"/>
          </a:xfrm>
          <a:prstGeom prst="rect">
            <a:avLst/>
          </a:prstGeom>
          <a:ln>
            <a:noFill/>
          </a:ln>
          <a:effectLst>
            <a:softEdge rad="112500"/>
          </a:effectLst>
        </p:spPr>
      </p:pic>
      <p:cxnSp>
        <p:nvCxnSpPr>
          <p:cNvPr id="22" name="Straight Arrow Connector 21">
            <a:extLst>
              <a:ext uri="{FF2B5EF4-FFF2-40B4-BE49-F238E27FC236}">
                <a16:creationId xmlns:a16="http://schemas.microsoft.com/office/drawing/2014/main" id="{23DEF71B-D9ED-470D-940C-1A982F4F1F15}"/>
              </a:ext>
            </a:extLst>
          </p:cNvPr>
          <p:cNvCxnSpPr>
            <a:cxnSpLocks/>
          </p:cNvCxnSpPr>
          <p:nvPr/>
        </p:nvCxnSpPr>
        <p:spPr>
          <a:xfrm flipH="1">
            <a:off x="4069238" y="5416308"/>
            <a:ext cx="654083" cy="0"/>
          </a:xfrm>
          <a:prstGeom prst="straightConnector1">
            <a:avLst/>
          </a:prstGeom>
          <a:ln w="412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348A88C0-DB9D-4B69-B8F8-47F8DF1BFBD0}"/>
              </a:ext>
            </a:extLst>
          </p:cNvPr>
          <p:cNvCxnSpPr>
            <a:cxnSpLocks/>
          </p:cNvCxnSpPr>
          <p:nvPr/>
        </p:nvCxnSpPr>
        <p:spPr>
          <a:xfrm flipV="1">
            <a:off x="5988996" y="2062821"/>
            <a:ext cx="627420" cy="378363"/>
          </a:xfrm>
          <a:prstGeom prst="straightConnector1">
            <a:avLst/>
          </a:prstGeom>
          <a:ln w="412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3" name="Picture 2" descr="A picture containing chart&#10;&#10;Description automatically generated">
            <a:extLst>
              <a:ext uri="{FF2B5EF4-FFF2-40B4-BE49-F238E27FC236}">
                <a16:creationId xmlns:a16="http://schemas.microsoft.com/office/drawing/2014/main" id="{A09603C8-6BFE-4F51-9803-920098631DB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865499" y="4298310"/>
            <a:ext cx="2006355" cy="2752368"/>
          </a:xfrm>
          <a:prstGeom prst="rect">
            <a:avLst/>
          </a:prstGeom>
        </p:spPr>
      </p:pic>
      <p:pic>
        <p:nvPicPr>
          <p:cNvPr id="5" name="Picture 4" descr="Chart&#10;&#10;Description automatically generated">
            <a:extLst>
              <a:ext uri="{FF2B5EF4-FFF2-40B4-BE49-F238E27FC236}">
                <a16:creationId xmlns:a16="http://schemas.microsoft.com/office/drawing/2014/main" id="{A61F955E-B641-4165-8F32-9F2A7C38292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069238" y="87439"/>
            <a:ext cx="3585707" cy="4029423"/>
          </a:xfrm>
          <a:prstGeom prst="rect">
            <a:avLst/>
          </a:prstGeom>
        </p:spPr>
      </p:pic>
      <p:cxnSp>
        <p:nvCxnSpPr>
          <p:cNvPr id="23" name="Straight Arrow Connector 22">
            <a:extLst>
              <a:ext uri="{FF2B5EF4-FFF2-40B4-BE49-F238E27FC236}">
                <a16:creationId xmlns:a16="http://schemas.microsoft.com/office/drawing/2014/main" id="{DE1F47C4-F50F-42D3-A4DA-B6D953C517E3}"/>
              </a:ext>
            </a:extLst>
          </p:cNvPr>
          <p:cNvCxnSpPr>
            <a:cxnSpLocks/>
          </p:cNvCxnSpPr>
          <p:nvPr/>
        </p:nvCxnSpPr>
        <p:spPr>
          <a:xfrm flipH="1" flipV="1">
            <a:off x="4005440" y="2798668"/>
            <a:ext cx="603051" cy="403018"/>
          </a:xfrm>
          <a:prstGeom prst="straightConnector1">
            <a:avLst/>
          </a:prstGeom>
          <a:ln w="412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A37DD593-E71A-41B8-9099-09216B821363}"/>
              </a:ext>
            </a:extLst>
          </p:cNvPr>
          <p:cNvCxnSpPr>
            <a:cxnSpLocks/>
          </p:cNvCxnSpPr>
          <p:nvPr/>
        </p:nvCxnSpPr>
        <p:spPr>
          <a:xfrm>
            <a:off x="6988703" y="1422287"/>
            <a:ext cx="1182134" cy="63303"/>
          </a:xfrm>
          <a:prstGeom prst="straightConnector1">
            <a:avLst/>
          </a:prstGeom>
          <a:ln w="412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3053684F-A1BA-47DF-8481-AE68BEDA7DBA}"/>
              </a:ext>
            </a:extLst>
          </p:cNvPr>
          <p:cNvCxnSpPr>
            <a:cxnSpLocks/>
          </p:cNvCxnSpPr>
          <p:nvPr/>
        </p:nvCxnSpPr>
        <p:spPr>
          <a:xfrm>
            <a:off x="6988703" y="3664435"/>
            <a:ext cx="1197859" cy="250434"/>
          </a:xfrm>
          <a:prstGeom prst="straightConnector1">
            <a:avLst/>
          </a:prstGeom>
          <a:ln w="412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30453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a:extLst>
              <a:ext uri="{FF2B5EF4-FFF2-40B4-BE49-F238E27FC236}">
                <a16:creationId xmlns:a16="http://schemas.microsoft.com/office/drawing/2014/main" id="{94BCEC43-ED26-48B9-B507-6383A0CF3491}"/>
              </a:ext>
            </a:extLst>
          </p:cNvPr>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Rectangle 5">
            <a:extLst>
              <a:ext uri="{FF2B5EF4-FFF2-40B4-BE49-F238E27FC236}">
                <a16:creationId xmlns:a16="http://schemas.microsoft.com/office/drawing/2014/main" id="{27EF968F-AACD-4E87-B529-93B1EF526241}"/>
              </a:ext>
            </a:extLst>
          </p:cNvPr>
          <p:cNvSpPr>
            <a:spLocks noChangeArrowheads="1"/>
          </p:cNvSpPr>
          <p:nvPr/>
        </p:nvSpPr>
        <p:spPr bwMode="auto">
          <a:xfrm>
            <a:off x="0" y="6366302"/>
            <a:ext cx="18473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1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mn-cs"/>
              </a:rPr>
            </a:br>
            <a:br>
              <a:rPr kumimoji="0" lang="en-US" altLang="en-US" sz="11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mn-cs"/>
              </a:rPr>
            </a:br>
            <a:endParaRPr kumimoji="0" lang="en-US" altLang="en-US" sz="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Rectangle 6">
            <a:extLst>
              <a:ext uri="{FF2B5EF4-FFF2-40B4-BE49-F238E27FC236}">
                <a16:creationId xmlns:a16="http://schemas.microsoft.com/office/drawing/2014/main" id="{9BD10444-C170-45FD-B864-643359829EE0}"/>
              </a:ext>
            </a:extLst>
          </p:cNvPr>
          <p:cNvSpPr>
            <a:spLocks noChangeArrowheads="1"/>
          </p:cNvSpPr>
          <p:nvPr/>
        </p:nvSpPr>
        <p:spPr bwMode="auto">
          <a:xfrm>
            <a:off x="0" y="12919502"/>
            <a:ext cx="18473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1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mn-cs"/>
              </a:rPr>
            </a:br>
            <a:br>
              <a:rPr kumimoji="0" lang="en-US" altLang="en-US" sz="11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mn-cs"/>
              </a:rPr>
            </a:br>
            <a:endParaRPr kumimoji="0" lang="en-US" altLang="en-US" sz="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8" name="Picture 17" descr="A picture containing wall, indoor, orange&#10;&#10;Description automatically generated">
            <a:extLst>
              <a:ext uri="{FF2B5EF4-FFF2-40B4-BE49-F238E27FC236}">
                <a16:creationId xmlns:a16="http://schemas.microsoft.com/office/drawing/2014/main" id="{8C33C0FE-557D-4AE1-A217-0093B4C3542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6842" y="956744"/>
            <a:ext cx="2684547" cy="3579396"/>
          </a:xfrm>
          <a:prstGeom prst="rect">
            <a:avLst/>
          </a:prstGeom>
          <a:ln>
            <a:noFill/>
          </a:ln>
          <a:effectLst>
            <a:softEdge rad="112500"/>
          </a:effectLst>
        </p:spPr>
      </p:pic>
      <p:pic>
        <p:nvPicPr>
          <p:cNvPr id="3" name="Picture 2" descr="A picture containing indoor, wall, kitchen, toilet&#10;&#10;Description automatically generated">
            <a:extLst>
              <a:ext uri="{FF2B5EF4-FFF2-40B4-BE49-F238E27FC236}">
                <a16:creationId xmlns:a16="http://schemas.microsoft.com/office/drawing/2014/main" id="{EBBB2918-5E67-4A96-ADC5-4AD53FA1AB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63269" y="1289293"/>
            <a:ext cx="8239694" cy="5176810"/>
          </a:xfrm>
          <a:prstGeom prst="rect">
            <a:avLst/>
          </a:prstGeom>
          <a:ln>
            <a:noFill/>
          </a:ln>
          <a:effectLst>
            <a:softEdge rad="112500"/>
          </a:effectLst>
        </p:spPr>
      </p:pic>
      <p:sp>
        <p:nvSpPr>
          <p:cNvPr id="21" name="TextBox 20">
            <a:extLst>
              <a:ext uri="{FF2B5EF4-FFF2-40B4-BE49-F238E27FC236}">
                <a16:creationId xmlns:a16="http://schemas.microsoft.com/office/drawing/2014/main" id="{A47369E9-67DF-44AA-AE17-35B6B9287BC5}"/>
              </a:ext>
            </a:extLst>
          </p:cNvPr>
          <p:cNvSpPr txBox="1"/>
          <p:nvPr/>
        </p:nvSpPr>
        <p:spPr>
          <a:xfrm>
            <a:off x="0" y="5669171"/>
            <a:ext cx="389823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ED7D31">
                    <a:lumMod val="75000"/>
                  </a:srgbClr>
                </a:solidFill>
                <a:effectLst/>
                <a:uLnTx/>
                <a:uFillTx/>
                <a:latin typeface="Calibri" panose="020F0502020204030204"/>
                <a:ea typeface="+mn-ea"/>
                <a:cs typeface="+mn-cs"/>
              </a:rPr>
              <a:t>Cold Room</a:t>
            </a:r>
          </a:p>
        </p:txBody>
      </p:sp>
    </p:spTree>
    <p:extLst>
      <p:ext uri="{BB962C8B-B14F-4D97-AF65-F5344CB8AC3E}">
        <p14:creationId xmlns:p14="http://schemas.microsoft.com/office/powerpoint/2010/main" val="8975491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A picture containing floor, indoor, ceiling, several&#10;&#10;Description automatically generated">
            <a:extLst>
              <a:ext uri="{FF2B5EF4-FFF2-40B4-BE49-F238E27FC236}">
                <a16:creationId xmlns:a16="http://schemas.microsoft.com/office/drawing/2014/main" id="{74917BBA-ED85-4BFC-9AEE-84473A6C0DA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66484" y="470648"/>
            <a:ext cx="3937845" cy="5250460"/>
          </a:xfrm>
          <a:prstGeom prst="rect">
            <a:avLst/>
          </a:prstGeom>
          <a:ln>
            <a:noFill/>
          </a:ln>
          <a:effectLst>
            <a:softEdge rad="112500"/>
          </a:effectLst>
        </p:spPr>
      </p:pic>
      <p:pic>
        <p:nvPicPr>
          <p:cNvPr id="29" name="Picture 28" descr="A picture containing text, indoor&#10;&#10;Description automatically generated">
            <a:extLst>
              <a:ext uri="{FF2B5EF4-FFF2-40B4-BE49-F238E27FC236}">
                <a16:creationId xmlns:a16="http://schemas.microsoft.com/office/drawing/2014/main" id="{F15DC524-4D41-463D-9677-881D58A6BC0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27404" r="-717" b="-21250"/>
          <a:stretch/>
        </p:blipFill>
        <p:spPr>
          <a:xfrm rot="5400000">
            <a:off x="125354" y="3247646"/>
            <a:ext cx="3390064" cy="3752772"/>
          </a:xfrm>
          <a:prstGeom prst="rect">
            <a:avLst/>
          </a:prstGeom>
          <a:ln>
            <a:noFill/>
          </a:ln>
          <a:effectLst>
            <a:softEdge rad="112500"/>
          </a:effectLst>
        </p:spPr>
      </p:pic>
      <p:sp>
        <p:nvSpPr>
          <p:cNvPr id="30" name="TextBox 29">
            <a:extLst>
              <a:ext uri="{FF2B5EF4-FFF2-40B4-BE49-F238E27FC236}">
                <a16:creationId xmlns:a16="http://schemas.microsoft.com/office/drawing/2014/main" id="{F4805E65-60CF-453E-A51F-8E311F850E54}"/>
              </a:ext>
            </a:extLst>
          </p:cNvPr>
          <p:cNvSpPr txBox="1"/>
          <p:nvPr/>
        </p:nvSpPr>
        <p:spPr>
          <a:xfrm>
            <a:off x="7406097" y="5940508"/>
            <a:ext cx="389823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ED7D31"/>
                </a:solidFill>
                <a:effectLst/>
                <a:uLnTx/>
                <a:uFillTx/>
                <a:latin typeface="Calibri" panose="020F0502020204030204"/>
                <a:ea typeface="+mn-ea"/>
                <a:cs typeface="+mn-cs"/>
              </a:rPr>
              <a:t>6 Private Lab Spaces</a:t>
            </a:r>
          </a:p>
        </p:txBody>
      </p:sp>
      <p:pic>
        <p:nvPicPr>
          <p:cNvPr id="1026" name="Picture 2">
            <a:extLst>
              <a:ext uri="{FF2B5EF4-FFF2-40B4-BE49-F238E27FC236}">
                <a16:creationId xmlns:a16="http://schemas.microsoft.com/office/drawing/2014/main" id="{A83042F4-D405-4BD7-A768-0685B7CE3237}"/>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572225" y="3537358"/>
            <a:ext cx="3200400" cy="316021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715F97D7-0910-8784-AF58-34B47824C39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125307" y="93437"/>
            <a:ext cx="4960188" cy="3175131"/>
          </a:xfrm>
          <a:prstGeom prst="rect">
            <a:avLst/>
          </a:prstGeom>
          <a:ln>
            <a:noFill/>
          </a:ln>
          <a:effectLst>
            <a:softEdge rad="112500"/>
          </a:effectLst>
        </p:spPr>
      </p:pic>
      <p:cxnSp>
        <p:nvCxnSpPr>
          <p:cNvPr id="7" name="Straight Arrow Connector 6">
            <a:extLst>
              <a:ext uri="{FF2B5EF4-FFF2-40B4-BE49-F238E27FC236}">
                <a16:creationId xmlns:a16="http://schemas.microsoft.com/office/drawing/2014/main" id="{1AA8A101-439B-8005-BD89-2BF42E5FB2F6}"/>
              </a:ext>
            </a:extLst>
          </p:cNvPr>
          <p:cNvCxnSpPr>
            <a:cxnSpLocks/>
          </p:cNvCxnSpPr>
          <p:nvPr/>
        </p:nvCxnSpPr>
        <p:spPr>
          <a:xfrm>
            <a:off x="3942272" y="1431985"/>
            <a:ext cx="4873924" cy="543464"/>
          </a:xfrm>
          <a:prstGeom prst="straightConnector1">
            <a:avLst/>
          </a:prstGeom>
          <a:ln>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8" name="Straight Arrow Connector 7">
            <a:extLst>
              <a:ext uri="{FF2B5EF4-FFF2-40B4-BE49-F238E27FC236}">
                <a16:creationId xmlns:a16="http://schemas.microsoft.com/office/drawing/2014/main" id="{D74E439B-D915-45C2-76FB-DA8BD362A313}"/>
              </a:ext>
            </a:extLst>
          </p:cNvPr>
          <p:cNvCxnSpPr>
            <a:cxnSpLocks/>
          </p:cNvCxnSpPr>
          <p:nvPr/>
        </p:nvCxnSpPr>
        <p:spPr>
          <a:xfrm>
            <a:off x="4806253" y="2936786"/>
            <a:ext cx="145309" cy="1523071"/>
          </a:xfrm>
          <a:prstGeom prst="straightConnector1">
            <a:avLst/>
          </a:prstGeom>
          <a:ln>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24" name="Straight Arrow Connector 23">
            <a:extLst>
              <a:ext uri="{FF2B5EF4-FFF2-40B4-BE49-F238E27FC236}">
                <a16:creationId xmlns:a16="http://schemas.microsoft.com/office/drawing/2014/main" id="{24E83330-5E6E-F866-9DE4-ACF61BBC57A3}"/>
              </a:ext>
            </a:extLst>
          </p:cNvPr>
          <p:cNvCxnSpPr>
            <a:cxnSpLocks/>
          </p:cNvCxnSpPr>
          <p:nvPr/>
        </p:nvCxnSpPr>
        <p:spPr>
          <a:xfrm flipH="1">
            <a:off x="2291236" y="1319842"/>
            <a:ext cx="911405" cy="2790478"/>
          </a:xfrm>
          <a:prstGeom prst="straightConnector1">
            <a:avLst/>
          </a:prstGeom>
          <a:ln>
            <a:solidFill>
              <a:srgbClr val="FF0000"/>
            </a:solidFill>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416745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452B41E-963F-A021-9D85-579EEFD394D1}"/>
              </a:ext>
            </a:extLst>
          </p:cNvPr>
          <p:cNvSpPr>
            <a:spLocks noGrp="1"/>
          </p:cNvSpPr>
          <p:nvPr>
            <p:ph sz="quarter" idx="11"/>
          </p:nvPr>
        </p:nvSpPr>
        <p:spPr>
          <a:xfrm>
            <a:off x="502920" y="1272209"/>
            <a:ext cx="11186160" cy="4740965"/>
          </a:xfrm>
        </p:spPr>
        <p:txBody>
          <a:bodyPr>
            <a:normAutofit fontScale="92500" lnSpcReduction="10000"/>
          </a:bodyPr>
          <a:lstStyle/>
          <a:p>
            <a:r>
              <a:rPr lang="en-US" sz="2400"/>
              <a:t>Core directors who are fixed-term faculty are eligible for promotion in rank.  Departments must initiate the promotion process (chair, ACA, HR) but you may need to advocate for yourself</a:t>
            </a:r>
          </a:p>
          <a:p>
            <a:r>
              <a:rPr lang="en-US" sz="2400"/>
              <a:t>Administration, Clinical, Community Professional Service, Education and Research</a:t>
            </a:r>
          </a:p>
          <a:p>
            <a:r>
              <a:rPr lang="en-US" sz="2400"/>
              <a:t>“Meet the mark” criteria are included in the SOM APT Guidelines (see next slide).  While other schools may not have these criteria, the documentation required is the same</a:t>
            </a:r>
          </a:p>
          <a:p>
            <a:r>
              <a:rPr lang="en-US" sz="2400"/>
              <a:t>Documentation required:  CV in SOM format; reference letters from outside of home department (2 required, no more than 4); evidence of teaching/mentoring/training (with student surveys/letters and a peer evaluation letter); chair’s letter recommending the promotion, chair’s checklist</a:t>
            </a:r>
          </a:p>
          <a:p>
            <a:r>
              <a:rPr lang="en-US" sz="2400"/>
              <a:t>Committee approvals required after submission by HR – Fixed-Term Promotions Committee and Dean’s Advisory Committee (both meet monthly)</a:t>
            </a:r>
          </a:p>
          <a:p>
            <a:r>
              <a:rPr lang="en-US" sz="2400"/>
              <a:t>Timeframe for completion of process - ~ 6 months.  Collecting reference letters is the bottleneck</a:t>
            </a:r>
          </a:p>
          <a:p>
            <a:pPr marL="0" indent="0">
              <a:buNone/>
            </a:pPr>
            <a:endParaRPr lang="en-US"/>
          </a:p>
        </p:txBody>
      </p:sp>
      <p:sp>
        <p:nvSpPr>
          <p:cNvPr id="3" name="Title 2">
            <a:extLst>
              <a:ext uri="{FF2B5EF4-FFF2-40B4-BE49-F238E27FC236}">
                <a16:creationId xmlns:a16="http://schemas.microsoft.com/office/drawing/2014/main" id="{63208E19-318B-46D9-2794-44C4AF14666C}"/>
              </a:ext>
            </a:extLst>
          </p:cNvPr>
          <p:cNvSpPr>
            <a:spLocks noGrp="1"/>
          </p:cNvSpPr>
          <p:nvPr>
            <p:ph type="title"/>
          </p:nvPr>
        </p:nvSpPr>
        <p:spPr/>
        <p:txBody>
          <a:bodyPr/>
          <a:lstStyle/>
          <a:p>
            <a:r>
              <a:rPr lang="en-US" sz="3200"/>
              <a:t>Fixed-Term Faculty Promotion for Core Directors</a:t>
            </a:r>
          </a:p>
        </p:txBody>
      </p:sp>
    </p:spTree>
    <p:extLst>
      <p:ext uri="{BB962C8B-B14F-4D97-AF65-F5344CB8AC3E}">
        <p14:creationId xmlns:p14="http://schemas.microsoft.com/office/powerpoint/2010/main" val="1264258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0484BAE9-A373-4F75-8942-B76D5AE4B47B}"/>
              </a:ext>
            </a:extLst>
          </p:cNvPr>
          <p:cNvGrpSpPr/>
          <p:nvPr/>
        </p:nvGrpSpPr>
        <p:grpSpPr>
          <a:xfrm>
            <a:off x="5485751" y="4022418"/>
            <a:ext cx="2395144" cy="2397250"/>
            <a:chOff x="8313683" y="3241041"/>
            <a:chExt cx="3447394" cy="3450426"/>
          </a:xfrm>
        </p:grpSpPr>
        <p:pic>
          <p:nvPicPr>
            <p:cNvPr id="4" name="Picture 3">
              <a:extLst>
                <a:ext uri="{FF2B5EF4-FFF2-40B4-BE49-F238E27FC236}">
                  <a16:creationId xmlns:a16="http://schemas.microsoft.com/office/drawing/2014/main" id="{DEBB7B67-1A0B-4D72-985F-5C82225CFFE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5254"/>
            <a:stretch/>
          </p:blipFill>
          <p:spPr>
            <a:xfrm>
              <a:off x="8313683" y="3241041"/>
              <a:ext cx="3447394" cy="3450426"/>
            </a:xfrm>
            <a:prstGeom prst="rect">
              <a:avLst/>
            </a:prstGeom>
            <a:ln>
              <a:noFill/>
            </a:ln>
            <a:effectLst>
              <a:softEdge rad="112500"/>
            </a:effectLst>
          </p:spPr>
        </p:pic>
        <p:sp>
          <p:nvSpPr>
            <p:cNvPr id="11" name="Rectangle 10">
              <a:extLst>
                <a:ext uri="{FF2B5EF4-FFF2-40B4-BE49-F238E27FC236}">
                  <a16:creationId xmlns:a16="http://schemas.microsoft.com/office/drawing/2014/main" id="{F4CEEADB-053F-44C3-96E0-423EEF50029B}"/>
                </a:ext>
              </a:extLst>
            </p:cNvPr>
            <p:cNvSpPr/>
            <p:nvPr/>
          </p:nvSpPr>
          <p:spPr>
            <a:xfrm>
              <a:off x="10320458" y="5713368"/>
              <a:ext cx="1156139" cy="9780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 name="Picture 2" descr="A kitchen with white cabinets and appliances&#10;&#10;Description automatically generated">
            <a:extLst>
              <a:ext uri="{FF2B5EF4-FFF2-40B4-BE49-F238E27FC236}">
                <a16:creationId xmlns:a16="http://schemas.microsoft.com/office/drawing/2014/main" id="{100A8EAE-AE9E-FA66-ADAD-B554E03C1C4E}"/>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rcRect/>
          <a:stretch/>
        </p:blipFill>
        <p:spPr>
          <a:xfrm>
            <a:off x="1396850" y="1026480"/>
            <a:ext cx="5530789" cy="2234242"/>
          </a:xfrm>
          <a:prstGeom prst="rect">
            <a:avLst/>
          </a:prstGeom>
          <a:ln>
            <a:noFill/>
          </a:ln>
          <a:effectLst>
            <a:softEdge rad="112500"/>
          </a:effectLst>
        </p:spPr>
      </p:pic>
      <p:sp>
        <p:nvSpPr>
          <p:cNvPr id="13" name="TextBox 12">
            <a:extLst>
              <a:ext uri="{FF2B5EF4-FFF2-40B4-BE49-F238E27FC236}">
                <a16:creationId xmlns:a16="http://schemas.microsoft.com/office/drawing/2014/main" id="{D68A43EE-0ED8-1520-193B-261D09A17351}"/>
              </a:ext>
            </a:extLst>
          </p:cNvPr>
          <p:cNvSpPr txBox="1"/>
          <p:nvPr/>
        </p:nvSpPr>
        <p:spPr>
          <a:xfrm>
            <a:off x="278202" y="306910"/>
            <a:ext cx="6094562"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D7D31">
                    <a:lumMod val="75000"/>
                  </a:srgbClr>
                </a:solidFill>
                <a:effectLst/>
                <a:uLnTx/>
                <a:uFillTx/>
                <a:latin typeface="Calibri" panose="020F0502020204030204"/>
                <a:ea typeface="+mn-ea"/>
                <a:cs typeface="+mn-cs"/>
              </a:rPr>
              <a:t>KickStart Accelerator Amenities</a:t>
            </a:r>
          </a:p>
        </p:txBody>
      </p:sp>
      <p:pic>
        <p:nvPicPr>
          <p:cNvPr id="15" name="Picture 14" descr="A room with a yellow chair and lockers&#10;&#10;Description automatically generated">
            <a:extLst>
              <a:ext uri="{FF2B5EF4-FFF2-40B4-BE49-F238E27FC236}">
                <a16:creationId xmlns:a16="http://schemas.microsoft.com/office/drawing/2014/main" id="{0021CA89-FB27-3C41-C18B-B4A074C36F80}"/>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a:ext>
            </a:extLst>
          </a:blip>
          <a:srcRect/>
          <a:stretch/>
        </p:blipFill>
        <p:spPr>
          <a:xfrm>
            <a:off x="8182226" y="4022418"/>
            <a:ext cx="3523577" cy="2186039"/>
          </a:xfrm>
          <a:prstGeom prst="rect">
            <a:avLst/>
          </a:prstGeom>
          <a:ln>
            <a:noFill/>
          </a:ln>
          <a:effectLst>
            <a:softEdge rad="112500"/>
          </a:effectLst>
        </p:spPr>
      </p:pic>
      <p:pic>
        <p:nvPicPr>
          <p:cNvPr id="18" name="Picture 17" descr="A room with white desks and computers&#10;&#10;Description automatically generated">
            <a:extLst>
              <a:ext uri="{FF2B5EF4-FFF2-40B4-BE49-F238E27FC236}">
                <a16:creationId xmlns:a16="http://schemas.microsoft.com/office/drawing/2014/main" id="{319C815F-EE27-23A9-3217-E1B34FEF3737}"/>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sharpenSoften amount="25000"/>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7768090" y="392700"/>
            <a:ext cx="3937713" cy="3237018"/>
          </a:xfrm>
          <a:prstGeom prst="rect">
            <a:avLst/>
          </a:prstGeom>
          <a:ln>
            <a:noFill/>
          </a:ln>
          <a:effectLst>
            <a:softEdge rad="112500"/>
          </a:effectLst>
        </p:spPr>
      </p:pic>
      <p:pic>
        <p:nvPicPr>
          <p:cNvPr id="20" name="Picture 19" descr="A room with a table and chairs&#10;&#10;Description automatically generated">
            <a:extLst>
              <a:ext uri="{FF2B5EF4-FFF2-40B4-BE49-F238E27FC236}">
                <a16:creationId xmlns:a16="http://schemas.microsoft.com/office/drawing/2014/main" id="{2DC5B728-CD22-932F-4991-0A776ED4C95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82715" y="3405172"/>
            <a:ext cx="4301705" cy="3226279"/>
          </a:xfrm>
          <a:prstGeom prst="rect">
            <a:avLst/>
          </a:prstGeom>
          <a:ln>
            <a:noFill/>
          </a:ln>
          <a:effectLst>
            <a:softEdge rad="112500"/>
          </a:effectLst>
        </p:spPr>
      </p:pic>
    </p:spTree>
    <p:extLst>
      <p:ext uri="{BB962C8B-B14F-4D97-AF65-F5344CB8AC3E}">
        <p14:creationId xmlns:p14="http://schemas.microsoft.com/office/powerpoint/2010/main" val="262326414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47790577-44F4-4EB5-B156-83EF09255252}"/>
              </a:ext>
            </a:extLst>
          </p:cNvPr>
          <p:cNvSpPr txBox="1"/>
          <p:nvPr/>
        </p:nvSpPr>
        <p:spPr>
          <a:xfrm>
            <a:off x="351870" y="643611"/>
            <a:ext cx="11294698" cy="45243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For Additional Information about KickStart Venture Services Contact: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panose="020F0502020204030204"/>
                <a:ea typeface="+mn-ea"/>
                <a:cs typeface="+mn-cs"/>
              </a:rPr>
              <a:t>Mireya McKee </a:t>
            </a:r>
            <a:r>
              <a:rPr kumimoji="0" lang="en-US" sz="3200" b="1" i="0" u="none" strike="noStrike" kern="1200" cap="none" spc="0" normalizeH="0" baseline="0" noProof="0">
                <a:ln>
                  <a:noFill/>
                </a:ln>
                <a:solidFill>
                  <a:prstClr val="black"/>
                </a:solidFill>
                <a:effectLst/>
                <a:uLnTx/>
                <a:uFillTx/>
                <a:latin typeface="Calibri" panose="020F0502020204030204"/>
                <a:ea typeface="+mn-ea"/>
                <a:cs typeface="+mn-cs"/>
                <a:hlinkClick r:id="rId2"/>
              </a:rPr>
              <a:t>mireya.mckee@unc.edu</a:t>
            </a:r>
            <a:endParaRPr kumimoji="0" lang="en-US" sz="32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To Schedule a Tour of the Accelerator Lab Contact: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panose="020F0502020204030204"/>
                <a:ea typeface="+mn-ea"/>
                <a:cs typeface="+mn-cs"/>
              </a:rPr>
              <a:t>Jeff Speakman </a:t>
            </a:r>
            <a:r>
              <a:rPr kumimoji="0" lang="en-US" sz="3200" b="1" i="0" u="none" strike="noStrike" kern="1200" cap="none" spc="0" normalizeH="0" baseline="0" noProof="0">
                <a:ln>
                  <a:noFill/>
                </a:ln>
                <a:solidFill>
                  <a:prstClr val="black"/>
                </a:solidFill>
                <a:effectLst/>
                <a:uLnTx/>
                <a:uFillTx/>
                <a:latin typeface="Calibri" panose="020F0502020204030204"/>
                <a:ea typeface="+mn-ea"/>
                <a:cs typeface="+mn-cs"/>
                <a:hlinkClick r:id="rId3"/>
              </a:rPr>
              <a:t>rspeakman@unc.edu</a:t>
            </a:r>
            <a:endParaRPr kumimoji="0" lang="en-US" sz="32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descr="A logo with red letters&#10;&#10;Description automatically generated">
            <a:extLst>
              <a:ext uri="{FF2B5EF4-FFF2-40B4-BE49-F238E27FC236}">
                <a16:creationId xmlns:a16="http://schemas.microsoft.com/office/drawing/2014/main" id="{5CF2683A-E647-42B9-F1DD-CF6A36C0374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703811" y="5167926"/>
            <a:ext cx="2743583" cy="1470763"/>
          </a:xfrm>
          <a:prstGeom prst="rect">
            <a:avLst/>
          </a:prstGeom>
        </p:spPr>
      </p:pic>
    </p:spTree>
    <p:extLst>
      <p:ext uri="{BB962C8B-B14F-4D97-AF65-F5344CB8AC3E}">
        <p14:creationId xmlns:p14="http://schemas.microsoft.com/office/powerpoint/2010/main" val="158016751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65B05-3943-3045-81B5-F357A14C70FF}"/>
              </a:ext>
            </a:extLst>
          </p:cNvPr>
          <p:cNvSpPr>
            <a:spLocks noGrp="1"/>
          </p:cNvSpPr>
          <p:nvPr>
            <p:ph type="title"/>
          </p:nvPr>
        </p:nvSpPr>
        <p:spPr/>
        <p:txBody>
          <a:bodyPr/>
          <a:lstStyle/>
          <a:p>
            <a:r>
              <a:rPr lang="en-US"/>
              <a:t>Core Director Meeting</a:t>
            </a:r>
          </a:p>
        </p:txBody>
      </p:sp>
      <p:sp>
        <p:nvSpPr>
          <p:cNvPr id="3" name="Text Placeholder 2">
            <a:extLst>
              <a:ext uri="{FF2B5EF4-FFF2-40B4-BE49-F238E27FC236}">
                <a16:creationId xmlns:a16="http://schemas.microsoft.com/office/drawing/2014/main" id="{9FC099E4-8D02-0D4A-AD9F-29A8B871BCF9}"/>
              </a:ext>
            </a:extLst>
          </p:cNvPr>
          <p:cNvSpPr>
            <a:spLocks noGrp="1"/>
          </p:cNvSpPr>
          <p:nvPr>
            <p:ph type="body" idx="1"/>
          </p:nvPr>
        </p:nvSpPr>
        <p:spPr/>
        <p:txBody>
          <a:bodyPr/>
          <a:lstStyle/>
          <a:p>
            <a:r>
              <a:rPr lang="en-US"/>
              <a:t>September 2023</a:t>
            </a:r>
          </a:p>
        </p:txBody>
      </p:sp>
    </p:spTree>
    <p:extLst>
      <p:ext uri="{BB962C8B-B14F-4D97-AF65-F5344CB8AC3E}">
        <p14:creationId xmlns:p14="http://schemas.microsoft.com/office/powerpoint/2010/main" val="26721101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65B05-3943-3045-81B5-F357A14C70FF}"/>
              </a:ext>
            </a:extLst>
          </p:cNvPr>
          <p:cNvSpPr>
            <a:spLocks noGrp="1"/>
          </p:cNvSpPr>
          <p:nvPr>
            <p:ph type="title"/>
          </p:nvPr>
        </p:nvSpPr>
        <p:spPr/>
        <p:txBody>
          <a:bodyPr/>
          <a:lstStyle/>
          <a:p>
            <a:r>
              <a:rPr lang="en-US"/>
              <a:t>Core Director Meeting</a:t>
            </a:r>
          </a:p>
        </p:txBody>
      </p:sp>
      <p:sp>
        <p:nvSpPr>
          <p:cNvPr id="3" name="Text Placeholder 2">
            <a:extLst>
              <a:ext uri="{FF2B5EF4-FFF2-40B4-BE49-F238E27FC236}">
                <a16:creationId xmlns:a16="http://schemas.microsoft.com/office/drawing/2014/main" id="{9FC099E4-8D02-0D4A-AD9F-29A8B871BCF9}"/>
              </a:ext>
            </a:extLst>
          </p:cNvPr>
          <p:cNvSpPr>
            <a:spLocks noGrp="1"/>
          </p:cNvSpPr>
          <p:nvPr>
            <p:ph type="body" idx="1"/>
          </p:nvPr>
        </p:nvSpPr>
        <p:spPr/>
        <p:txBody>
          <a:bodyPr/>
          <a:lstStyle/>
          <a:p>
            <a:r>
              <a:rPr lang="en-US"/>
              <a:t>September 2023</a:t>
            </a:r>
          </a:p>
        </p:txBody>
      </p:sp>
    </p:spTree>
    <p:extLst>
      <p:ext uri="{BB962C8B-B14F-4D97-AF65-F5344CB8AC3E}">
        <p14:creationId xmlns:p14="http://schemas.microsoft.com/office/powerpoint/2010/main" val="27306325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658D949-B57C-99BD-5684-BF6EF8276E74}"/>
              </a:ext>
            </a:extLst>
          </p:cNvPr>
          <p:cNvSpPr>
            <a:spLocks noGrp="1"/>
          </p:cNvSpPr>
          <p:nvPr>
            <p:ph type="title"/>
          </p:nvPr>
        </p:nvSpPr>
        <p:spPr/>
        <p:txBody>
          <a:bodyPr/>
          <a:lstStyle/>
          <a:p>
            <a:r>
              <a:rPr lang="en-US"/>
              <a:t>“Meet the Mark” Criteria for Research</a:t>
            </a:r>
          </a:p>
        </p:txBody>
      </p:sp>
      <p:sp>
        <p:nvSpPr>
          <p:cNvPr id="9" name="Content Placeholder 8">
            <a:extLst>
              <a:ext uri="{FF2B5EF4-FFF2-40B4-BE49-F238E27FC236}">
                <a16:creationId xmlns:a16="http://schemas.microsoft.com/office/drawing/2014/main" id="{FC0E2178-59C8-AD25-1E90-7581FD33420D}"/>
              </a:ext>
            </a:extLst>
          </p:cNvPr>
          <p:cNvSpPr>
            <a:spLocks noGrp="1"/>
          </p:cNvSpPr>
          <p:nvPr>
            <p:ph sz="quarter" idx="11"/>
          </p:nvPr>
        </p:nvSpPr>
        <p:spPr>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u="sng"/>
              <a:t>Assistant to Associate Professor</a:t>
            </a:r>
          </a:p>
          <a:p>
            <a:pPr algn="ctr"/>
            <a:r>
              <a:rPr lang="en-US" sz="1800" b="1" u="sng"/>
              <a:t>(Research Track)</a:t>
            </a:r>
          </a:p>
          <a:p>
            <a:pPr algn="ctr"/>
            <a:r>
              <a:rPr lang="en-US" sz="1250"/>
              <a:t>Documentation of substantial research activity and productivity</a:t>
            </a:r>
          </a:p>
          <a:p>
            <a:pPr algn="ctr"/>
            <a:r>
              <a:rPr lang="en-US" sz="1250"/>
              <a:t>Excellent local reputation as a researcher documented in letters of reference external to the department</a:t>
            </a:r>
          </a:p>
          <a:p>
            <a:pPr algn="ctr"/>
            <a:r>
              <a:rPr lang="en-US" sz="1250"/>
              <a:t>Scholarship – minimum of five examples of scholarship (progressive and enduring)</a:t>
            </a:r>
          </a:p>
          <a:p>
            <a:pPr algn="ctr"/>
            <a:r>
              <a:rPr lang="en-US" sz="1250"/>
              <a:t>One of the following demonstrating progressive achievement</a:t>
            </a:r>
          </a:p>
          <a:p>
            <a:pPr algn="ctr"/>
            <a:r>
              <a:rPr lang="en-US" sz="1250"/>
              <a:t>-Successful operation of a core facility</a:t>
            </a:r>
          </a:p>
          <a:p>
            <a:pPr algn="ctr"/>
            <a:r>
              <a:rPr lang="en-US" sz="1250"/>
              <a:t>-External funding</a:t>
            </a:r>
          </a:p>
          <a:p>
            <a:pPr algn="ctr"/>
            <a:r>
              <a:rPr lang="en-US" sz="1250"/>
              <a:t>-Key role in facilitating research activity for dept or center</a:t>
            </a:r>
          </a:p>
        </p:txBody>
      </p:sp>
      <p:sp>
        <p:nvSpPr>
          <p:cNvPr id="10" name="Content Placeholder 9">
            <a:extLst>
              <a:ext uri="{FF2B5EF4-FFF2-40B4-BE49-F238E27FC236}">
                <a16:creationId xmlns:a16="http://schemas.microsoft.com/office/drawing/2014/main" id="{5C82A39E-78C5-53AF-7CAB-B7FB8EC1F4CB}"/>
              </a:ext>
            </a:extLst>
          </p:cNvPr>
          <p:cNvSpPr>
            <a:spLocks noGrp="1"/>
          </p:cNvSpPr>
          <p:nvPr>
            <p:ph sz="quarter" idx="12"/>
          </p:nvPr>
        </p:nvSpPr>
        <p:spPr>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u="sng"/>
              <a:t>Associate to Full Professor</a:t>
            </a:r>
          </a:p>
          <a:p>
            <a:pPr algn="ctr"/>
            <a:r>
              <a:rPr lang="en-US" sz="1800" b="1" u="sng"/>
              <a:t>(Research Track)</a:t>
            </a:r>
          </a:p>
          <a:p>
            <a:pPr algn="ctr"/>
            <a:r>
              <a:rPr lang="en-US" sz="1250"/>
              <a:t>Documentation of substantial research activity and productivity</a:t>
            </a:r>
          </a:p>
          <a:p>
            <a:pPr algn="ctr"/>
            <a:r>
              <a:rPr lang="en-US" sz="1250"/>
              <a:t>Excellent regional or truly exceptional local reputation as a researcher documented in letters of reference external to the department</a:t>
            </a:r>
          </a:p>
          <a:p>
            <a:pPr algn="ctr"/>
            <a:r>
              <a:rPr lang="en-US" sz="1250"/>
              <a:t>Scholarship – minimum of five examples of scholarship (progressive and enduring)</a:t>
            </a:r>
          </a:p>
          <a:p>
            <a:pPr algn="ctr"/>
            <a:r>
              <a:rPr lang="en-US" sz="1250"/>
              <a:t>One of the following demonstrating progressive achievement</a:t>
            </a:r>
          </a:p>
          <a:p>
            <a:pPr algn="ctr"/>
            <a:r>
              <a:rPr lang="en-US" sz="1250"/>
              <a:t>-Successful operation of a core facility</a:t>
            </a:r>
          </a:p>
          <a:p>
            <a:pPr algn="ctr"/>
            <a:r>
              <a:rPr lang="en-US" sz="1250"/>
              <a:t>-External funding</a:t>
            </a:r>
          </a:p>
          <a:p>
            <a:pPr algn="ctr"/>
            <a:r>
              <a:rPr lang="en-US" sz="1250"/>
              <a:t>-Key role in facilitating research activity for dept or center</a:t>
            </a:r>
          </a:p>
        </p:txBody>
      </p:sp>
    </p:spTree>
    <p:extLst>
      <p:ext uri="{BB962C8B-B14F-4D97-AF65-F5344CB8AC3E}">
        <p14:creationId xmlns:p14="http://schemas.microsoft.com/office/powerpoint/2010/main" val="12811575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AD6E66E-2448-D0FD-B37A-8539C45C9F45}"/>
              </a:ext>
            </a:extLst>
          </p:cNvPr>
          <p:cNvSpPr>
            <a:spLocks noGrp="1"/>
          </p:cNvSpPr>
          <p:nvPr>
            <p:ph sz="quarter" idx="11"/>
          </p:nvPr>
        </p:nvSpPr>
        <p:spPr>
          <a:xfrm>
            <a:off x="502920" y="1413164"/>
            <a:ext cx="11186160" cy="5047013"/>
          </a:xfrm>
        </p:spPr>
        <p:txBody>
          <a:bodyPr vert="horz" lIns="91440" tIns="45720" rIns="91440" bIns="45720" rtlCol="0" anchor="t">
            <a:normAutofit fontScale="92500"/>
          </a:bodyPr>
          <a:lstStyle/>
          <a:p>
            <a:pPr algn="l" rtl="0" fontAlgn="base">
              <a:buFont typeface="Arial" panose="020B0604020202020204" pitchFamily="34" charset="0"/>
              <a:buChar char="•"/>
            </a:pPr>
            <a:r>
              <a:rPr lang="en-US" sz="2400" b="0" i="0" u="sng" strike="noStrike">
                <a:solidFill>
                  <a:srgbClr val="007FAE"/>
                </a:solidFill>
                <a:effectLst/>
                <a:latin typeface="Franklin Gothic Book" panose="020B0503020102020204" pitchFamily="34" charset="0"/>
                <a:hlinkClick r:id="rId2"/>
              </a:rPr>
              <a:t>NOT-OD-21-013: </a:t>
            </a:r>
            <a:r>
              <a:rPr lang="en-US" sz="2400" b="0" i="0" u="none" strike="noStrike">
                <a:solidFill>
                  <a:srgbClr val="13284B"/>
                </a:solidFill>
                <a:effectLst/>
                <a:latin typeface="Franklin Gothic Book" panose="020B0503020102020204" pitchFamily="34" charset="0"/>
              </a:rPr>
              <a:t>Final NIH Policy for Data Management &amp; Sharing​</a:t>
            </a:r>
            <a:endParaRPr lang="en-US" sz="2400" b="0" i="0" u="none" strike="noStrike">
              <a:solidFill>
                <a:srgbClr val="13284B"/>
              </a:solidFill>
              <a:effectLst/>
              <a:latin typeface="Arial" panose="020B0604020202020204" pitchFamily="34" charset="0"/>
            </a:endParaRPr>
          </a:p>
          <a:p>
            <a:pPr algn="l" rtl="0" fontAlgn="base">
              <a:buFont typeface="Arial" panose="020B0604020202020204" pitchFamily="34" charset="0"/>
              <a:buChar char="•"/>
            </a:pPr>
            <a:r>
              <a:rPr lang="en-US" sz="2400" b="1">
                <a:solidFill>
                  <a:srgbClr val="13284B"/>
                </a:solidFill>
                <a:latin typeface="Franklin Gothic Book" panose="020B0503020102020204" pitchFamily="34" charset="0"/>
              </a:rPr>
              <a:t>Went</a:t>
            </a:r>
            <a:r>
              <a:rPr lang="en-US" sz="2400" b="1" i="0" u="none" strike="noStrike">
                <a:solidFill>
                  <a:srgbClr val="13284B"/>
                </a:solidFill>
                <a:effectLst/>
                <a:latin typeface="Franklin Gothic Book" panose="020B0503020102020204" pitchFamily="34" charset="0"/>
              </a:rPr>
              <a:t> into effect on January 25, 2023</a:t>
            </a:r>
            <a:r>
              <a:rPr lang="en-US" sz="2400" b="0" i="0" u="none" strike="noStrike">
                <a:solidFill>
                  <a:srgbClr val="13284B"/>
                </a:solidFill>
                <a:effectLst/>
                <a:latin typeface="Franklin Gothic Book" panose="020B0503020102020204" pitchFamily="34" charset="0"/>
              </a:rPr>
              <a:t>​</a:t>
            </a:r>
            <a:endParaRPr lang="en-US" sz="2400" b="0" i="0" u="none" strike="noStrike">
              <a:solidFill>
                <a:srgbClr val="13284B"/>
              </a:solidFill>
              <a:effectLst/>
              <a:latin typeface="Arial" panose="020B0604020202020204" pitchFamily="34" charset="0"/>
            </a:endParaRPr>
          </a:p>
          <a:p>
            <a:pPr algn="l" rtl="0" fontAlgn="base">
              <a:buFont typeface="Arial" panose="020B0604020202020204" pitchFamily="34" charset="0"/>
              <a:buChar char="•"/>
            </a:pPr>
            <a:r>
              <a:rPr lang="en-US" sz="2400" b="0" i="0" u="none" strike="noStrike">
                <a:solidFill>
                  <a:srgbClr val="13284B"/>
                </a:solidFill>
                <a:effectLst/>
                <a:latin typeface="Franklin Gothic Book" panose="020B0503020102020204" pitchFamily="34" charset="0"/>
              </a:rPr>
              <a:t>Applies to all research, funded or conducted in whole or in part by NIH, that results in the generation of scientific data.​</a:t>
            </a:r>
            <a:endParaRPr lang="en-US" sz="2400" b="0" i="0" u="none" strike="noStrike">
              <a:solidFill>
                <a:srgbClr val="13284B"/>
              </a:solidFill>
              <a:effectLst/>
              <a:latin typeface="Arial" panose="020B0604020202020204" pitchFamily="34" charset="0"/>
            </a:endParaRPr>
          </a:p>
          <a:p>
            <a:pPr algn="l" rtl="0" fontAlgn="base">
              <a:buFont typeface="Arial" panose="020B0604020202020204" pitchFamily="34" charset="0"/>
              <a:buChar char="•"/>
            </a:pPr>
            <a:r>
              <a:rPr lang="en-US" sz="2400" b="0" i="0" u="none" strike="noStrike">
                <a:solidFill>
                  <a:srgbClr val="13284B"/>
                </a:solidFill>
                <a:effectLst/>
                <a:latin typeface="Franklin Gothic Book" panose="020B0503020102020204" pitchFamily="34" charset="0"/>
              </a:rPr>
              <a:t>"</a:t>
            </a:r>
            <a:r>
              <a:rPr lang="en-US" sz="2400" b="1" i="0" u="none" strike="noStrike">
                <a:solidFill>
                  <a:srgbClr val="13284B"/>
                </a:solidFill>
                <a:effectLst/>
                <a:latin typeface="Franklin Gothic Book" panose="020B0503020102020204" pitchFamily="34" charset="0"/>
              </a:rPr>
              <a:t>Scientific data</a:t>
            </a:r>
            <a:r>
              <a:rPr lang="en-US" sz="2400" b="0" i="0" u="none" strike="noStrike">
                <a:solidFill>
                  <a:srgbClr val="13284B"/>
                </a:solidFill>
                <a:effectLst/>
                <a:latin typeface="Franklin Gothic Book" panose="020B0503020102020204" pitchFamily="34" charset="0"/>
              </a:rPr>
              <a:t>" is defined as: ​</a:t>
            </a:r>
            <a:endParaRPr lang="en-US" sz="2400" b="0" i="0" u="none" strike="noStrike">
              <a:solidFill>
                <a:srgbClr val="13284B"/>
              </a:solidFill>
              <a:effectLst/>
              <a:latin typeface="Arial" panose="020B0604020202020204" pitchFamily="34" charset="0"/>
            </a:endParaRPr>
          </a:p>
          <a:p>
            <a:pPr lvl="1" fontAlgn="base"/>
            <a:r>
              <a:rPr lang="en-US" sz="2400" b="0" i="0" u="none" strike="noStrike">
                <a:solidFill>
                  <a:srgbClr val="13284B"/>
                </a:solidFill>
                <a:effectLst/>
                <a:latin typeface="Franklin Gothic Book" panose="020B0503020102020204" pitchFamily="34" charset="0"/>
              </a:rPr>
              <a:t>“data commonly accepted in the scientific community as of sufficient quality to validate and replicate research findings, regardless of whether the data are used to support scholarly publications.”​</a:t>
            </a:r>
            <a:endParaRPr lang="en-US" sz="2400" b="0" i="0" u="none" strike="noStrike">
              <a:solidFill>
                <a:srgbClr val="13284B"/>
              </a:solidFill>
              <a:effectLst/>
              <a:latin typeface="Arial" panose="020B0604020202020204" pitchFamily="34" charset="0"/>
            </a:endParaRPr>
          </a:p>
          <a:p>
            <a:pPr lvl="1" fontAlgn="base"/>
            <a:r>
              <a:rPr lang="en-US" sz="2400" b="1" i="0" u="none" strike="noStrike">
                <a:solidFill>
                  <a:srgbClr val="13284B"/>
                </a:solidFill>
                <a:effectLst/>
                <a:latin typeface="Franklin Gothic Book" panose="020B0503020102020204" pitchFamily="34" charset="0"/>
              </a:rPr>
              <a:t>Includes</a:t>
            </a:r>
            <a:r>
              <a:rPr lang="en-US" sz="2400" b="0" i="0" u="none" strike="noStrike">
                <a:solidFill>
                  <a:srgbClr val="13284B"/>
                </a:solidFill>
                <a:effectLst/>
                <a:latin typeface="Franklin Gothic Book" panose="020B0503020102020204" pitchFamily="34" charset="0"/>
              </a:rPr>
              <a:t> any data needed to validate and replicate research findings​</a:t>
            </a:r>
            <a:endParaRPr lang="en-US" sz="2400" b="0" i="0" u="none" strike="noStrike">
              <a:solidFill>
                <a:srgbClr val="13284B"/>
              </a:solidFill>
              <a:effectLst/>
              <a:latin typeface="Arial" panose="020B0604020202020204" pitchFamily="34" charset="0"/>
            </a:endParaRPr>
          </a:p>
          <a:p>
            <a:pPr lvl="1" fontAlgn="base"/>
            <a:r>
              <a:rPr lang="en-US" sz="2400" b="1" i="0" u="none" strike="noStrike">
                <a:solidFill>
                  <a:srgbClr val="13284B"/>
                </a:solidFill>
                <a:effectLst/>
                <a:latin typeface="Franklin Gothic Book" panose="020B0503020102020204" pitchFamily="34" charset="0"/>
              </a:rPr>
              <a:t>Excludes</a:t>
            </a:r>
            <a:r>
              <a:rPr lang="en-US" sz="2400" b="0" i="0" u="none" strike="noStrike">
                <a:solidFill>
                  <a:srgbClr val="13284B"/>
                </a:solidFill>
                <a:effectLst/>
                <a:latin typeface="Franklin Gothic Book" panose="020B0503020102020204" pitchFamily="34" charset="0"/>
              </a:rPr>
              <a:t> lab notebooks, preliminary analyses, completed case report forms, drafts of scientific papers, plans for future research, peer reviews, communications with colleagues, or physical objects such as lab specimens</a:t>
            </a:r>
          </a:p>
          <a:p>
            <a:pPr fontAlgn="base"/>
            <a:r>
              <a:rPr lang="en-US" sz="2400">
                <a:solidFill>
                  <a:srgbClr val="13284B"/>
                </a:solidFill>
              </a:rPr>
              <a:t>If your core will be generating scientific data for a grant, you should build a DMSP to be included in the application</a:t>
            </a:r>
            <a:endParaRPr lang="en-US" sz="2400" b="0" i="0" u="none" strike="noStrike">
              <a:solidFill>
                <a:srgbClr val="13284B"/>
              </a:solidFill>
              <a:effectLst/>
            </a:endParaRPr>
          </a:p>
          <a:p>
            <a:endParaRPr lang="en-US" sz="2400"/>
          </a:p>
        </p:txBody>
      </p:sp>
      <p:sp>
        <p:nvSpPr>
          <p:cNvPr id="3" name="Title 2">
            <a:extLst>
              <a:ext uri="{FF2B5EF4-FFF2-40B4-BE49-F238E27FC236}">
                <a16:creationId xmlns:a16="http://schemas.microsoft.com/office/drawing/2014/main" id="{4AD259B4-7AF3-2EDA-AE6D-1AB8A6555D37}"/>
              </a:ext>
            </a:extLst>
          </p:cNvPr>
          <p:cNvSpPr>
            <a:spLocks noGrp="1"/>
          </p:cNvSpPr>
          <p:nvPr>
            <p:ph type="title"/>
          </p:nvPr>
        </p:nvSpPr>
        <p:spPr/>
        <p:txBody>
          <a:bodyPr/>
          <a:lstStyle/>
          <a:p>
            <a:r>
              <a:rPr lang="en-US"/>
              <a:t>Core Survey: Data Management and Sharing Plans</a:t>
            </a:r>
          </a:p>
        </p:txBody>
      </p:sp>
    </p:spTree>
    <p:extLst>
      <p:ext uri="{BB962C8B-B14F-4D97-AF65-F5344CB8AC3E}">
        <p14:creationId xmlns:p14="http://schemas.microsoft.com/office/powerpoint/2010/main" val="16566034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DCF337-8496-CCF8-E1B7-65EA706BA662}"/>
              </a:ext>
            </a:extLst>
          </p:cNvPr>
          <p:cNvSpPr>
            <a:spLocks noGrp="1"/>
          </p:cNvSpPr>
          <p:nvPr>
            <p:ph type="title"/>
          </p:nvPr>
        </p:nvSpPr>
        <p:spPr>
          <a:xfrm>
            <a:off x="339213" y="253700"/>
            <a:ext cx="10176387" cy="955667"/>
          </a:xfrm>
        </p:spPr>
        <p:txBody>
          <a:bodyPr/>
          <a:lstStyle/>
          <a:p>
            <a:r>
              <a:rPr lang="en-US"/>
              <a:t>Six Elements of a DMS Plan</a:t>
            </a:r>
          </a:p>
        </p:txBody>
      </p:sp>
      <p:graphicFrame>
        <p:nvGraphicFramePr>
          <p:cNvPr id="9" name="Diagram 8">
            <a:extLst>
              <a:ext uri="{FF2B5EF4-FFF2-40B4-BE49-F238E27FC236}">
                <a16:creationId xmlns:a16="http://schemas.microsoft.com/office/drawing/2014/main" id="{E1410E85-CEF6-03D6-82B0-964532663164}"/>
              </a:ext>
              <a:ext uri="{C183D7F6-B498-43B3-948B-1728B52AA6E4}">
                <adec:decorative xmlns:adec="http://schemas.microsoft.com/office/drawing/2017/decorative" val="1"/>
              </a:ext>
            </a:extLst>
          </p:cNvPr>
          <p:cNvGraphicFramePr/>
          <p:nvPr/>
        </p:nvGraphicFramePr>
        <p:xfrm>
          <a:off x="0" y="1336427"/>
          <a:ext cx="5638800" cy="43958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Content Placeholder 3">
            <a:extLst>
              <a:ext uri="{FF2B5EF4-FFF2-40B4-BE49-F238E27FC236}">
                <a16:creationId xmlns:a16="http://schemas.microsoft.com/office/drawing/2014/main" id="{6965B7AE-AAA4-32EA-6753-945EE9B9C497}"/>
              </a:ext>
            </a:extLst>
          </p:cNvPr>
          <p:cNvSpPr txBox="1">
            <a:spLocks/>
          </p:cNvSpPr>
          <p:nvPr/>
        </p:nvSpPr>
        <p:spPr>
          <a:xfrm>
            <a:off x="5412280" y="1540136"/>
            <a:ext cx="6656194" cy="4395876"/>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Clr>
                <a:srgbClr val="0F7FC9"/>
              </a:buClr>
              <a:buFont typeface="Arial" panose="020B0604020202020204" pitchFamily="34" charset="0"/>
              <a:buChar char="•"/>
              <a:defRPr sz="2800" b="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Clr>
                <a:srgbClr val="0F7FC9"/>
              </a:buClr>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Clr>
                <a:srgbClr val="0F7FC9"/>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Clr>
                <a:srgbClr val="0F7FC9"/>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Clr>
                <a:srgbClr val="0F7FC9"/>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0F7FC9"/>
              </a:buClr>
              <a:buSzTx/>
              <a:buFont typeface="Arial" panose="020B0604020202020204" pitchFamily="34" charset="0"/>
              <a:buChar char="•"/>
              <a:tabLst/>
              <a:defRPr/>
            </a:pPr>
            <a:r>
              <a:rPr kumimoji="0" lang="en-US" sz="2800" b="1" i="0" u="none" strike="noStrike" kern="1200" cap="none" spc="0" normalizeH="0" baseline="0" noProof="0">
                <a:ln>
                  <a:noFill/>
                </a:ln>
                <a:solidFill>
                  <a:sysClr val="windowText" lastClr="000000"/>
                </a:solidFill>
                <a:effectLst/>
                <a:uLnTx/>
                <a:uFillTx/>
                <a:latin typeface="Open Sans" panose="020B0606030504020204" pitchFamily="34" charset="0"/>
                <a:ea typeface="Open Sans" panose="020B0606030504020204" pitchFamily="34" charset="0"/>
                <a:cs typeface="Open Sans" panose="020B0606030504020204" pitchFamily="34" charset="0"/>
              </a:rPr>
              <a:t>Data type</a:t>
            </a:r>
          </a:p>
          <a:p>
            <a:pPr marL="685800" marR="0" lvl="1" indent="-228600" algn="l" defTabSz="914400" rtl="0" eaLnBrk="1" fontAlgn="auto" latinLnBrk="0" hangingPunct="1">
              <a:lnSpc>
                <a:spcPct val="90000"/>
              </a:lnSpc>
              <a:spcBef>
                <a:spcPts val="500"/>
              </a:spcBef>
              <a:spcAft>
                <a:spcPts val="0"/>
              </a:spcAft>
              <a:buClr>
                <a:srgbClr val="0F7FC9"/>
              </a:buClr>
              <a:buSzTx/>
              <a:buFont typeface="Arial" panose="020B0604020202020204" pitchFamily="34" charset="0"/>
              <a:buChar char="•"/>
              <a:tabLst/>
              <a:defRPr/>
            </a:pPr>
            <a:r>
              <a:rPr kumimoji="0" lang="en-US" sz="2400" b="0" i="0" u="none" strike="noStrike" kern="1200" cap="none" spc="0" normalizeH="0" baseline="0" noProof="0">
                <a:ln>
                  <a:noFill/>
                </a:ln>
                <a:solidFill>
                  <a:sysClr val="windowText" lastClr="000000"/>
                </a:solidFill>
                <a:effectLst/>
                <a:uLnTx/>
                <a:uFillTx/>
                <a:latin typeface="Open Sans" panose="020B0606030504020204" pitchFamily="34" charset="0"/>
                <a:ea typeface="Open Sans" panose="020B0606030504020204" pitchFamily="34" charset="0"/>
                <a:cs typeface="Open Sans" panose="020B0606030504020204" pitchFamily="34" charset="0"/>
              </a:rPr>
              <a:t>Identifying data to be preserved and shared</a:t>
            </a:r>
          </a:p>
          <a:p>
            <a:pPr marL="228600" marR="0" lvl="0" indent="-228600" algn="l" defTabSz="914400" rtl="0" eaLnBrk="1" fontAlgn="auto" latinLnBrk="0" hangingPunct="1">
              <a:lnSpc>
                <a:spcPct val="90000"/>
              </a:lnSpc>
              <a:spcBef>
                <a:spcPts val="1000"/>
              </a:spcBef>
              <a:spcAft>
                <a:spcPts val="0"/>
              </a:spcAft>
              <a:buClr>
                <a:srgbClr val="0F7FC9"/>
              </a:buClr>
              <a:buSzTx/>
              <a:buFont typeface="Arial" panose="020B0604020202020204" pitchFamily="34" charset="0"/>
              <a:buChar char="•"/>
              <a:tabLst/>
              <a:defRPr/>
            </a:pPr>
            <a:r>
              <a:rPr kumimoji="0" lang="en-US" sz="2800" b="1" i="0" u="none" strike="noStrike" kern="1200" cap="none" spc="0" normalizeH="0" baseline="0" noProof="0">
                <a:ln>
                  <a:noFill/>
                </a:ln>
                <a:solidFill>
                  <a:sysClr val="windowText" lastClr="000000"/>
                </a:solidFill>
                <a:effectLst/>
                <a:uLnTx/>
                <a:uFillTx/>
                <a:latin typeface="Open Sans" panose="020B0606030504020204" pitchFamily="34" charset="0"/>
                <a:ea typeface="Open Sans" panose="020B0606030504020204" pitchFamily="34" charset="0"/>
                <a:cs typeface="Open Sans" panose="020B0606030504020204" pitchFamily="34" charset="0"/>
              </a:rPr>
              <a:t>Related tools, software, code </a:t>
            </a:r>
          </a:p>
          <a:p>
            <a:pPr marL="685800" marR="0" lvl="1" indent="-228600" algn="l" defTabSz="914400" rtl="0" eaLnBrk="1" fontAlgn="auto" latinLnBrk="0" hangingPunct="1">
              <a:lnSpc>
                <a:spcPct val="90000"/>
              </a:lnSpc>
              <a:spcBef>
                <a:spcPts val="500"/>
              </a:spcBef>
              <a:spcAft>
                <a:spcPts val="0"/>
              </a:spcAft>
              <a:buClr>
                <a:srgbClr val="0F7FC9"/>
              </a:buClr>
              <a:buSzTx/>
              <a:buFont typeface="Arial" panose="020B0604020202020204" pitchFamily="34" charset="0"/>
              <a:buChar char="•"/>
              <a:tabLst/>
              <a:defRPr/>
            </a:pPr>
            <a:r>
              <a:rPr kumimoji="0" lang="en-US" sz="2400" b="0" i="0" u="none" strike="noStrike" kern="1200" cap="none" spc="0" normalizeH="0" baseline="0" noProof="0">
                <a:ln>
                  <a:noFill/>
                </a:ln>
                <a:solidFill>
                  <a:sysClr val="windowText" lastClr="000000"/>
                </a:solidFill>
                <a:effectLst/>
                <a:uLnTx/>
                <a:uFillTx/>
                <a:latin typeface="Open Sans" panose="020B0606030504020204" pitchFamily="34" charset="0"/>
                <a:ea typeface="Open Sans" panose="020B0606030504020204" pitchFamily="34" charset="0"/>
                <a:cs typeface="Open Sans" panose="020B0606030504020204" pitchFamily="34" charset="0"/>
              </a:rPr>
              <a:t>Tools and software needed to access and manipulate data</a:t>
            </a:r>
          </a:p>
          <a:p>
            <a:pPr marL="228600" marR="0" lvl="0" indent="-228600" algn="l" defTabSz="914400" rtl="0" eaLnBrk="1" fontAlgn="auto" latinLnBrk="0" hangingPunct="1">
              <a:lnSpc>
                <a:spcPct val="90000"/>
              </a:lnSpc>
              <a:spcBef>
                <a:spcPts val="1000"/>
              </a:spcBef>
              <a:spcAft>
                <a:spcPts val="0"/>
              </a:spcAft>
              <a:buClr>
                <a:srgbClr val="0F7FC9"/>
              </a:buClr>
              <a:buSzTx/>
              <a:buFont typeface="Arial" panose="020B0604020202020204" pitchFamily="34" charset="0"/>
              <a:buChar char="•"/>
              <a:tabLst/>
              <a:defRPr/>
            </a:pPr>
            <a:r>
              <a:rPr kumimoji="0" lang="en-US" sz="2800" b="1" i="0" u="none" strike="noStrike" kern="1200" cap="none" spc="0" normalizeH="0" baseline="0" noProof="0">
                <a:ln>
                  <a:noFill/>
                </a:ln>
                <a:solidFill>
                  <a:sysClr val="windowText" lastClr="000000"/>
                </a:solidFill>
                <a:effectLst/>
                <a:uLnTx/>
                <a:uFillTx/>
                <a:latin typeface="Open Sans" panose="020B0606030504020204" pitchFamily="34" charset="0"/>
                <a:ea typeface="Open Sans" panose="020B0606030504020204" pitchFamily="34" charset="0"/>
                <a:cs typeface="Open Sans" panose="020B0606030504020204" pitchFamily="34" charset="0"/>
              </a:rPr>
              <a:t>Standards </a:t>
            </a:r>
          </a:p>
          <a:p>
            <a:pPr marL="685800" marR="0" lvl="1" indent="-228600" algn="l" defTabSz="914400" rtl="0" eaLnBrk="1" fontAlgn="auto" latinLnBrk="0" hangingPunct="1">
              <a:lnSpc>
                <a:spcPct val="90000"/>
              </a:lnSpc>
              <a:spcBef>
                <a:spcPts val="500"/>
              </a:spcBef>
              <a:spcAft>
                <a:spcPts val="0"/>
              </a:spcAft>
              <a:buClr>
                <a:srgbClr val="0F7FC9"/>
              </a:buClr>
              <a:buSzTx/>
              <a:buFont typeface="Arial" panose="020B0604020202020204" pitchFamily="34" charset="0"/>
              <a:buChar char="•"/>
              <a:tabLst/>
              <a:defRPr/>
            </a:pPr>
            <a:r>
              <a:rPr kumimoji="0" lang="en-US" sz="2400" b="0" i="0" u="none" strike="noStrike" kern="1200" cap="none" spc="0" normalizeH="0" baseline="0" noProof="0">
                <a:ln>
                  <a:noFill/>
                </a:ln>
                <a:solidFill>
                  <a:sysClr val="windowText" lastClr="000000"/>
                </a:solidFill>
                <a:effectLst/>
                <a:uLnTx/>
                <a:uFillTx/>
                <a:latin typeface="Open Sans" panose="020B0606030504020204" pitchFamily="34" charset="0"/>
                <a:ea typeface="Open Sans" panose="020B0606030504020204" pitchFamily="34" charset="0"/>
                <a:cs typeface="Open Sans" panose="020B0606030504020204" pitchFamily="34" charset="0"/>
              </a:rPr>
              <a:t>Standards to be applied to scientific data and metadata</a:t>
            </a:r>
          </a:p>
          <a:p>
            <a:pPr marL="228600" marR="0" lvl="0" indent="-228600" algn="l" defTabSz="914400" rtl="0" eaLnBrk="1" fontAlgn="auto" latinLnBrk="0" hangingPunct="1">
              <a:lnSpc>
                <a:spcPct val="90000"/>
              </a:lnSpc>
              <a:spcBef>
                <a:spcPts val="1000"/>
              </a:spcBef>
              <a:spcAft>
                <a:spcPts val="0"/>
              </a:spcAft>
              <a:buClr>
                <a:srgbClr val="0F7FC9"/>
              </a:buClr>
              <a:buSzTx/>
              <a:buFont typeface="Arial" panose="020B0604020202020204" pitchFamily="34" charset="0"/>
              <a:buChar char="•"/>
              <a:tabLst/>
              <a:defRPr/>
            </a:pPr>
            <a:r>
              <a:rPr kumimoji="0" lang="en-US" sz="2800" b="1" i="0" u="none" strike="noStrike" kern="1200" cap="none" spc="0" normalizeH="0" baseline="0" noProof="0">
                <a:ln>
                  <a:noFill/>
                </a:ln>
                <a:solidFill>
                  <a:sysClr val="windowText" lastClr="000000"/>
                </a:solidFill>
                <a:effectLst/>
                <a:uLnTx/>
                <a:uFillTx/>
                <a:latin typeface="Open Sans" panose="020B0606030504020204" pitchFamily="34" charset="0"/>
                <a:ea typeface="Open Sans" panose="020B0606030504020204" pitchFamily="34" charset="0"/>
                <a:cs typeface="Open Sans" panose="020B0606030504020204" pitchFamily="34" charset="0"/>
              </a:rPr>
              <a:t>Data preservation, access, timelines </a:t>
            </a:r>
          </a:p>
          <a:p>
            <a:pPr marL="685800" marR="0" lvl="1" indent="-228600" algn="l" defTabSz="914400" rtl="0" eaLnBrk="1" fontAlgn="auto" latinLnBrk="0" hangingPunct="1">
              <a:lnSpc>
                <a:spcPct val="90000"/>
              </a:lnSpc>
              <a:spcBef>
                <a:spcPts val="500"/>
              </a:spcBef>
              <a:spcAft>
                <a:spcPts val="0"/>
              </a:spcAft>
              <a:buClr>
                <a:srgbClr val="0F7FC9"/>
              </a:buClr>
              <a:buSzTx/>
              <a:buFont typeface="Arial" panose="020B0604020202020204" pitchFamily="34" charset="0"/>
              <a:buChar char="•"/>
              <a:tabLst/>
              <a:defRPr/>
            </a:pPr>
            <a:r>
              <a:rPr kumimoji="0" lang="en-US" sz="2400" b="0" i="0" u="none" strike="noStrike" kern="1200" cap="none" spc="0" normalizeH="0" baseline="0" noProof="0">
                <a:ln>
                  <a:noFill/>
                </a:ln>
                <a:solidFill>
                  <a:sysClr val="windowText" lastClr="000000"/>
                </a:solidFill>
                <a:effectLst/>
                <a:uLnTx/>
                <a:uFillTx/>
                <a:latin typeface="Open Sans" panose="020B0606030504020204" pitchFamily="34" charset="0"/>
                <a:ea typeface="Open Sans" panose="020B0606030504020204" pitchFamily="34" charset="0"/>
                <a:cs typeface="Open Sans" panose="020B0606030504020204" pitchFamily="34" charset="0"/>
              </a:rPr>
              <a:t>Repository to be used, persistent unique identifier, and when/ how long data will be available</a:t>
            </a:r>
          </a:p>
          <a:p>
            <a:pPr marL="228600" marR="0" lvl="0" indent="-228600" algn="l" defTabSz="914400" rtl="0" eaLnBrk="1" fontAlgn="auto" latinLnBrk="0" hangingPunct="1">
              <a:lnSpc>
                <a:spcPct val="90000"/>
              </a:lnSpc>
              <a:spcBef>
                <a:spcPts val="1000"/>
              </a:spcBef>
              <a:spcAft>
                <a:spcPts val="0"/>
              </a:spcAft>
              <a:buClr>
                <a:srgbClr val="0F7FC9"/>
              </a:buClr>
              <a:buSzTx/>
              <a:buFont typeface="Arial" panose="020B0604020202020204" pitchFamily="34" charset="0"/>
              <a:buChar char="•"/>
              <a:tabLst/>
              <a:defRPr/>
            </a:pPr>
            <a:r>
              <a:rPr kumimoji="0" lang="en-US" sz="2800" b="1" i="0" u="none" strike="noStrike" kern="1200" cap="none" spc="0" normalizeH="0" baseline="0" noProof="0">
                <a:ln>
                  <a:noFill/>
                </a:ln>
                <a:solidFill>
                  <a:sysClr val="windowText" lastClr="000000"/>
                </a:solidFill>
                <a:effectLst/>
                <a:uLnTx/>
                <a:uFillTx/>
                <a:latin typeface="Open Sans" panose="020B0606030504020204" pitchFamily="34" charset="0"/>
                <a:ea typeface="Open Sans" panose="020B0606030504020204" pitchFamily="34" charset="0"/>
                <a:cs typeface="Open Sans" panose="020B0606030504020204" pitchFamily="34" charset="0"/>
              </a:rPr>
              <a:t>Access, distribution, reuse considerations </a:t>
            </a:r>
          </a:p>
          <a:p>
            <a:pPr marL="685800" marR="0" lvl="1" indent="-228600" algn="l" defTabSz="914400" rtl="0" eaLnBrk="1" fontAlgn="auto" latinLnBrk="0" hangingPunct="1">
              <a:lnSpc>
                <a:spcPct val="90000"/>
              </a:lnSpc>
              <a:spcBef>
                <a:spcPts val="500"/>
              </a:spcBef>
              <a:spcAft>
                <a:spcPts val="0"/>
              </a:spcAft>
              <a:buClr>
                <a:srgbClr val="0F7FC9"/>
              </a:buClr>
              <a:buSzTx/>
              <a:buFont typeface="Arial" panose="020B0604020202020204" pitchFamily="34" charset="0"/>
              <a:buChar char="•"/>
              <a:tabLst/>
              <a:defRPr/>
            </a:pPr>
            <a:r>
              <a:rPr kumimoji="0" lang="en-US" sz="2400" b="0" i="0" u="none" strike="noStrike" kern="1200" cap="none" spc="0" normalizeH="0" baseline="0" noProof="0">
                <a:ln>
                  <a:noFill/>
                </a:ln>
                <a:solidFill>
                  <a:sysClr val="windowText" lastClr="000000"/>
                </a:solidFill>
                <a:effectLst/>
                <a:uLnTx/>
                <a:uFillTx/>
                <a:latin typeface="Open Sans" panose="020B0606030504020204" pitchFamily="34" charset="0"/>
                <a:ea typeface="Open Sans" panose="020B0606030504020204" pitchFamily="34" charset="0"/>
                <a:cs typeface="Open Sans" panose="020B0606030504020204" pitchFamily="34" charset="0"/>
              </a:rPr>
              <a:t>Description of factors for data access, distribution, or reuse</a:t>
            </a:r>
          </a:p>
          <a:p>
            <a:pPr marL="228600" marR="0" lvl="0" indent="-228600" algn="l" defTabSz="914400" rtl="0" eaLnBrk="1" fontAlgn="auto" latinLnBrk="0" hangingPunct="1">
              <a:lnSpc>
                <a:spcPct val="90000"/>
              </a:lnSpc>
              <a:spcBef>
                <a:spcPts val="1000"/>
              </a:spcBef>
              <a:spcAft>
                <a:spcPts val="0"/>
              </a:spcAft>
              <a:buClr>
                <a:srgbClr val="0F7FC9"/>
              </a:buClr>
              <a:buSzTx/>
              <a:buFont typeface="Arial" panose="020B0604020202020204" pitchFamily="34" charset="0"/>
              <a:buChar char="•"/>
              <a:tabLst/>
              <a:defRPr/>
            </a:pPr>
            <a:r>
              <a:rPr kumimoji="0" lang="en-US" sz="2800" b="1" i="0" u="none" strike="noStrike" kern="1200" cap="none" spc="0" normalizeH="0" baseline="0" noProof="0">
                <a:ln>
                  <a:noFill/>
                </a:ln>
                <a:solidFill>
                  <a:sysClr val="windowText" lastClr="000000"/>
                </a:solidFill>
                <a:effectLst/>
                <a:uLnTx/>
                <a:uFillTx/>
                <a:latin typeface="Open Sans" panose="020B0606030504020204" pitchFamily="34" charset="0"/>
                <a:ea typeface="Open Sans" panose="020B0606030504020204" pitchFamily="34" charset="0"/>
                <a:cs typeface="Open Sans" panose="020B0606030504020204" pitchFamily="34" charset="0"/>
              </a:rPr>
              <a:t>Oversight of data management and sharing </a:t>
            </a:r>
          </a:p>
          <a:p>
            <a:pPr marL="685800" marR="0" lvl="1" indent="-228600" algn="l" defTabSz="914400" rtl="0" eaLnBrk="1" fontAlgn="auto" latinLnBrk="0" hangingPunct="1">
              <a:lnSpc>
                <a:spcPct val="90000"/>
              </a:lnSpc>
              <a:spcBef>
                <a:spcPts val="500"/>
              </a:spcBef>
              <a:spcAft>
                <a:spcPts val="0"/>
              </a:spcAft>
              <a:buClr>
                <a:srgbClr val="0F7FC9"/>
              </a:buClr>
              <a:buSzTx/>
              <a:buFont typeface="Arial" panose="020B0604020202020204" pitchFamily="34" charset="0"/>
              <a:buChar char="•"/>
              <a:tabLst/>
              <a:defRPr/>
            </a:pPr>
            <a:r>
              <a:rPr kumimoji="0" lang="en-US" sz="2400" b="0" i="0" u="none" strike="noStrike" kern="1200" cap="none" spc="0" normalizeH="0" baseline="0" noProof="0">
                <a:ln>
                  <a:noFill/>
                </a:ln>
                <a:solidFill>
                  <a:sysClr val="windowText" lastClr="000000"/>
                </a:solidFill>
                <a:effectLst/>
                <a:uLnTx/>
                <a:uFillTx/>
                <a:latin typeface="Open Sans" panose="020B0606030504020204" pitchFamily="34" charset="0"/>
                <a:ea typeface="Open Sans" panose="020B0606030504020204" pitchFamily="34" charset="0"/>
                <a:cs typeface="Open Sans" panose="020B0606030504020204" pitchFamily="34" charset="0"/>
              </a:rPr>
              <a:t>Plan compliance will be monitored/ managed and by whom</a:t>
            </a:r>
          </a:p>
        </p:txBody>
      </p:sp>
      <p:sp>
        <p:nvSpPr>
          <p:cNvPr id="11" name="TextBox 10">
            <a:extLst>
              <a:ext uri="{FF2B5EF4-FFF2-40B4-BE49-F238E27FC236}">
                <a16:creationId xmlns:a16="http://schemas.microsoft.com/office/drawing/2014/main" id="{2E38C880-8368-1CFD-4CC5-FDD0C9ECAD36}"/>
              </a:ext>
            </a:extLst>
          </p:cNvPr>
          <p:cNvSpPr txBox="1"/>
          <p:nvPr/>
        </p:nvSpPr>
        <p:spPr>
          <a:xfrm>
            <a:off x="6096000" y="6073139"/>
            <a:ext cx="5876214" cy="615553"/>
          </a:xfrm>
          <a:prstGeom prst="rect">
            <a:avLst/>
          </a:prstGeom>
          <a:solidFill>
            <a:srgbClr val="C9E6FB"/>
          </a:solidFill>
        </p:spPr>
        <p:txBody>
          <a:bodyPr wrap="square" tIns="182880" bIns="182880" rtlCol="0">
            <a:spAutoFit/>
          </a:bodyPr>
          <a:lstStyle/>
          <a:p>
            <a:pPr algn="ctr">
              <a:defRPr/>
            </a:pPr>
            <a:r>
              <a:rPr lang="en-US" sz="1600">
                <a:solidFill>
                  <a:prstClr val="black"/>
                </a:solidFill>
                <a:latin typeface="Calibri" panose="020F0502020204030204"/>
              </a:rPr>
              <a:t>See </a:t>
            </a:r>
            <a:r>
              <a:rPr lang="en-US" sz="1600">
                <a:solidFill>
                  <a:prstClr val="black"/>
                </a:solidFill>
                <a:latin typeface="Calibri" panose="020F0502020204030204"/>
                <a:hlinkClick r:id="rId8"/>
              </a:rPr>
              <a:t>Writing a Data Management &amp; Sharing Plan </a:t>
            </a:r>
            <a:r>
              <a:rPr lang="en-US" sz="1600">
                <a:solidFill>
                  <a:prstClr val="black"/>
                </a:solidFill>
                <a:latin typeface="Calibri" panose="020F0502020204030204"/>
              </a:rPr>
              <a:t>for details</a:t>
            </a:r>
          </a:p>
        </p:txBody>
      </p:sp>
      <p:sp>
        <p:nvSpPr>
          <p:cNvPr id="13" name="TextBox 12">
            <a:extLst>
              <a:ext uri="{FF2B5EF4-FFF2-40B4-BE49-F238E27FC236}">
                <a16:creationId xmlns:a16="http://schemas.microsoft.com/office/drawing/2014/main" id="{D70F8D70-ABDE-DD40-747E-DA227011B7EE}"/>
              </a:ext>
            </a:extLst>
          </p:cNvPr>
          <p:cNvSpPr txBox="1"/>
          <p:nvPr/>
        </p:nvSpPr>
        <p:spPr>
          <a:xfrm>
            <a:off x="175023" y="5859364"/>
            <a:ext cx="5288754" cy="702885"/>
          </a:xfrm>
          <a:prstGeom prst="rect">
            <a:avLst/>
          </a:prstGeom>
          <a:noFill/>
        </p:spPr>
        <p:txBody>
          <a:bodyPr wrap="square">
            <a:spAutoFit/>
          </a:bodyPr>
          <a:lstStyle/>
          <a:p>
            <a:pPr lvl="0" algn="l" rtl="0">
              <a:lnSpc>
                <a:spcPct val="115000"/>
              </a:lnSpc>
              <a:spcBef>
                <a:spcPts val="1300"/>
              </a:spcBef>
              <a:spcAft>
                <a:spcPts val="0"/>
              </a:spcAft>
              <a:buSzPts val="2400"/>
            </a:pPr>
            <a:r>
              <a:rPr lang="en-US" b="1">
                <a:solidFill>
                  <a:schemeClr val="accent3"/>
                </a:solidFill>
              </a:rPr>
              <a:t>NIH Program staff will assess DMS Plans, but not part of overall impact score</a:t>
            </a:r>
          </a:p>
        </p:txBody>
      </p:sp>
    </p:spTree>
    <p:extLst>
      <p:ext uri="{BB962C8B-B14F-4D97-AF65-F5344CB8AC3E}">
        <p14:creationId xmlns:p14="http://schemas.microsoft.com/office/powerpoint/2010/main" val="26587531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ustom Design">
  <a:themeElements>
    <a:clrScheme name="UNC Expanded">
      <a:dk1>
        <a:srgbClr val="13284B"/>
      </a:dk1>
      <a:lt1>
        <a:srgbClr val="FFFFFF"/>
      </a:lt1>
      <a:dk2>
        <a:srgbClr val="000000"/>
      </a:dk2>
      <a:lt2>
        <a:srgbClr val="E1E1E1"/>
      </a:lt2>
      <a:accent1>
        <a:srgbClr val="4B9CD3"/>
      </a:accent1>
      <a:accent2>
        <a:srgbClr val="13294B"/>
      </a:accent2>
      <a:accent3>
        <a:srgbClr val="5958CA"/>
      </a:accent3>
      <a:accent4>
        <a:srgbClr val="E52820"/>
      </a:accent4>
      <a:accent5>
        <a:srgbClr val="FFD200"/>
      </a:accent5>
      <a:accent6>
        <a:srgbClr val="46A549"/>
      </a:accent6>
      <a:hlink>
        <a:srgbClr val="007FAE"/>
      </a:hlink>
      <a:folHlink>
        <a:srgbClr val="007FAE"/>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NC_SOM_Template-2021" id="{8A1991A2-CD4A-3440-8060-D33704AE7576}" vid="{315E6FDC-C202-354E-968B-DE433204001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Custom Design</Template>
  <TotalTime>1081</TotalTime>
  <Words>3630</Words>
  <Application>Microsoft Office PowerPoint</Application>
  <PresentationFormat>Widescreen</PresentationFormat>
  <Paragraphs>550</Paragraphs>
  <Slides>63</Slides>
  <Notes>2</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63</vt:i4>
      </vt:variant>
    </vt:vector>
  </HeadingPairs>
  <TitlesOfParts>
    <vt:vector size="81" baseType="lpstr">
      <vt:lpstr>Arial</vt:lpstr>
      <vt:lpstr>Avenir LT Std 95 Black</vt:lpstr>
      <vt:lpstr>Calibri</vt:lpstr>
      <vt:lpstr>Calibri Light</vt:lpstr>
      <vt:lpstr>Courier New</vt:lpstr>
      <vt:lpstr>Founders Grotesk Medium</vt:lpstr>
      <vt:lpstr>Franklin Gothic Book</vt:lpstr>
      <vt:lpstr>Franklin Gothic Medium</vt:lpstr>
      <vt:lpstr>Gill Sans MT</vt:lpstr>
      <vt:lpstr>MV Boli</vt:lpstr>
      <vt:lpstr>Open Sans</vt:lpstr>
      <vt:lpstr>Segoe UI</vt:lpstr>
      <vt:lpstr>Tahoma</vt:lpstr>
      <vt:lpstr>Tw Cen MT</vt:lpstr>
      <vt:lpstr>Wingdings</vt:lpstr>
      <vt:lpstr>Custom Design</vt:lpstr>
      <vt:lpstr>Office Theme</vt:lpstr>
      <vt:lpstr>1_Office Theme</vt:lpstr>
      <vt:lpstr>Core Director Meeting</vt:lpstr>
      <vt:lpstr>Core Director Meeting</vt:lpstr>
      <vt:lpstr>Agenda</vt:lpstr>
      <vt:lpstr>Core Infrastructure at UNC</vt:lpstr>
      <vt:lpstr>Core Infrastructure at UNC</vt:lpstr>
      <vt:lpstr>Fixed-Term Faculty Promotion for Core Directors</vt:lpstr>
      <vt:lpstr>“Meet the Mark” Criteria for Research</vt:lpstr>
      <vt:lpstr>Core Survey: Data Management and Sharing Plans</vt:lpstr>
      <vt:lpstr>Six Elements of a DMS Plan</vt:lpstr>
      <vt:lpstr>DMP Tool</vt:lpstr>
      <vt:lpstr>Rigor and Reproducibility</vt:lpstr>
      <vt:lpstr>MAD SSCi </vt:lpstr>
      <vt:lpstr>Planning for Instrumentation Needs and Lifecycles</vt:lpstr>
      <vt:lpstr>Instrumentation Grant Panel</vt:lpstr>
      <vt:lpstr>Peer Mentoring </vt:lpstr>
      <vt:lpstr>Acknowledgment Tracking Update</vt:lpstr>
      <vt:lpstr>Acknowledgment Tracking Data</vt:lpstr>
      <vt:lpstr>Worldwide Impact of Core Facilities</vt:lpstr>
      <vt:lpstr>PowerPoint Presentation</vt:lpstr>
      <vt:lpstr>Research Core Development </vt:lpstr>
      <vt:lpstr>FY2023 Highlights </vt:lpstr>
      <vt:lpstr>FY2023 Revenue Metrics  </vt:lpstr>
      <vt:lpstr>Research Core Development Outreach</vt:lpstr>
      <vt:lpstr>Rate Reviews</vt:lpstr>
      <vt:lpstr>Financial Reporting </vt:lpstr>
      <vt:lpstr>Cores - Totals</vt:lpstr>
      <vt:lpstr>Cores – Financial Data </vt:lpstr>
      <vt:lpstr>Core Comparison </vt:lpstr>
      <vt:lpstr>iLab Information and Updates</vt:lpstr>
      <vt:lpstr>iLab Improvements</vt:lpstr>
      <vt:lpstr>iLab Institutional Landing Page</vt:lpstr>
      <vt:lpstr>RCD Webpage</vt:lpstr>
      <vt:lpstr>RCD  Webpage</vt:lpstr>
      <vt:lpstr>Asset &amp; Equipment Database</vt:lpstr>
      <vt:lpstr>Questions?</vt:lpstr>
      <vt:lpstr>Core Facilities proposal coordination discussion </vt:lpstr>
      <vt:lpstr>PowerPoint Presentation</vt:lpstr>
      <vt:lpstr>PowerPoint Presentation</vt:lpstr>
      <vt:lpstr>PowerPoint Presentation</vt:lpstr>
      <vt:lpstr>PowerPoint Presentation</vt:lpstr>
      <vt:lpstr>PowerPoint Presentation</vt:lpstr>
      <vt:lpstr>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KICKSTART ACCELERATOR COMPANIES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Core Director Meeting</vt:lpstr>
      <vt:lpstr>Core Director Meeting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Core Director Meeting</dc:title>
  <dc:creator>Clissold, Kara Allison</dc:creator>
  <cp:lastModifiedBy>Wright, Ben</cp:lastModifiedBy>
  <cp:revision>2</cp:revision>
  <cp:lastPrinted>2021-04-13T16:37:07Z</cp:lastPrinted>
  <dcterms:created xsi:type="dcterms:W3CDTF">2023-08-14T16:55:38Z</dcterms:created>
  <dcterms:modified xsi:type="dcterms:W3CDTF">2023-09-14T13:10:56Z</dcterms:modified>
</cp:coreProperties>
</file>