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11.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8" r:id="rId2"/>
    <p:sldMasterId id="2147483730" r:id="rId3"/>
    <p:sldMasterId id="2147483742" r:id="rId4"/>
  </p:sldMasterIdLst>
  <p:notesMasterIdLst>
    <p:notesMasterId r:id="rId46"/>
  </p:notesMasterIdLst>
  <p:handoutMasterIdLst>
    <p:handoutMasterId r:id="rId47"/>
  </p:handoutMasterIdLst>
  <p:sldIdLst>
    <p:sldId id="284" r:id="rId5"/>
    <p:sldId id="276" r:id="rId6"/>
    <p:sldId id="257" r:id="rId7"/>
    <p:sldId id="258" r:id="rId8"/>
    <p:sldId id="293" r:id="rId9"/>
    <p:sldId id="300" r:id="rId10"/>
    <p:sldId id="301" r:id="rId11"/>
    <p:sldId id="302" r:id="rId12"/>
    <p:sldId id="269" r:id="rId13"/>
    <p:sldId id="303" r:id="rId14"/>
    <p:sldId id="271" r:id="rId15"/>
    <p:sldId id="295" r:id="rId16"/>
    <p:sldId id="296" r:id="rId17"/>
    <p:sldId id="297" r:id="rId18"/>
    <p:sldId id="298" r:id="rId19"/>
    <p:sldId id="299" r:id="rId20"/>
    <p:sldId id="304" r:id="rId21"/>
    <p:sldId id="305" r:id="rId22"/>
    <p:sldId id="277" r:id="rId23"/>
    <p:sldId id="2145706266" r:id="rId24"/>
    <p:sldId id="278" r:id="rId25"/>
    <p:sldId id="281" r:id="rId26"/>
    <p:sldId id="286" r:id="rId27"/>
    <p:sldId id="287" r:id="rId28"/>
    <p:sldId id="290" r:id="rId29"/>
    <p:sldId id="288" r:id="rId30"/>
    <p:sldId id="289" r:id="rId31"/>
    <p:sldId id="291" r:id="rId32"/>
    <p:sldId id="292" r:id="rId33"/>
    <p:sldId id="2145706265" r:id="rId34"/>
    <p:sldId id="2145706254" r:id="rId35"/>
    <p:sldId id="2145706260" r:id="rId36"/>
    <p:sldId id="2145706262" r:id="rId37"/>
    <p:sldId id="2145706263" r:id="rId38"/>
    <p:sldId id="2145706255" r:id="rId39"/>
    <p:sldId id="2145706256" r:id="rId40"/>
    <p:sldId id="2145706257" r:id="rId41"/>
    <p:sldId id="2145706258" r:id="rId42"/>
    <p:sldId id="2145706261" r:id="rId43"/>
    <p:sldId id="2145706264" r:id="rId44"/>
    <p:sldId id="27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813B0-6FC6-144F-A2F4-FB9C0CD5AB12}">
          <p14:sldIdLst>
            <p14:sldId id="284"/>
            <p14:sldId id="276"/>
            <p14:sldId id="257"/>
            <p14:sldId id="258"/>
            <p14:sldId id="293"/>
            <p14:sldId id="300"/>
            <p14:sldId id="301"/>
            <p14:sldId id="302"/>
            <p14:sldId id="269"/>
            <p14:sldId id="303"/>
            <p14:sldId id="271"/>
            <p14:sldId id="295"/>
            <p14:sldId id="296"/>
            <p14:sldId id="297"/>
            <p14:sldId id="298"/>
            <p14:sldId id="299"/>
            <p14:sldId id="304"/>
            <p14:sldId id="305"/>
            <p14:sldId id="277"/>
            <p14:sldId id="2145706266"/>
            <p14:sldId id="278"/>
            <p14:sldId id="281"/>
            <p14:sldId id="286"/>
            <p14:sldId id="287"/>
            <p14:sldId id="290"/>
            <p14:sldId id="288"/>
            <p14:sldId id="289"/>
            <p14:sldId id="291"/>
            <p14:sldId id="292"/>
            <p14:sldId id="2145706265"/>
          </p14:sldIdLst>
        </p14:section>
        <p14:section name="Default Section" id="{CD0EE9D8-2D01-DE4A-A20B-B7A2635547AC}">
          <p14:sldIdLst>
            <p14:sldId id="2145706254"/>
            <p14:sldId id="2145706260"/>
            <p14:sldId id="2145706262"/>
            <p14:sldId id="2145706263"/>
            <p14:sldId id="2145706255"/>
            <p14:sldId id="2145706256"/>
            <p14:sldId id="2145706257"/>
            <p14:sldId id="2145706258"/>
            <p14:sldId id="2145706261"/>
            <p14:sldId id="2145706264"/>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94"/>
    <p:restoredTop sz="94696"/>
  </p:normalViewPr>
  <p:slideViewPr>
    <p:cSldViewPr snapToGrid="0" snapToObjects="1">
      <p:cViewPr varScale="1">
        <p:scale>
          <a:sx n="105" d="100"/>
          <a:sy n="105" d="100"/>
        </p:scale>
        <p:origin x="200" y="5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31" d="100"/>
          <a:sy n="131" d="100"/>
        </p:scale>
        <p:origin x="232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B0330-1ED3-7948-BE66-5EE2B63661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7DB5CD-826B-FA4D-80C4-DCB0CBF52E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DD3BC3-E8A6-2E45-8651-7C07CF151CFD}" type="datetimeFigureOut">
              <a:rPr lang="en-US" smtClean="0"/>
              <a:t>1/16/24</a:t>
            </a:fld>
            <a:endParaRPr lang="en-US"/>
          </a:p>
        </p:txBody>
      </p:sp>
      <p:sp>
        <p:nvSpPr>
          <p:cNvPr id="4" name="Footer Placeholder 3">
            <a:extLst>
              <a:ext uri="{FF2B5EF4-FFF2-40B4-BE49-F238E27FC236}">
                <a16:creationId xmlns:a16="http://schemas.microsoft.com/office/drawing/2014/main" id="{D3AF2C19-BC63-6B41-9900-8122F4F671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794B70-B521-3440-B5CE-BF72FBF84B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ECB81D-493A-F042-84FA-880595398D02}" type="slidenum">
              <a:rPr lang="en-US" smtClean="0"/>
              <a:t>‹#›</a:t>
            </a:fld>
            <a:endParaRPr lang="en-US"/>
          </a:p>
        </p:txBody>
      </p:sp>
    </p:spTree>
    <p:extLst>
      <p:ext uri="{BB962C8B-B14F-4D97-AF65-F5344CB8AC3E}">
        <p14:creationId xmlns:p14="http://schemas.microsoft.com/office/powerpoint/2010/main" val="12095184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36:10.892"/>
    </inkml:context>
    <inkml:brush xml:id="br0">
      <inkml:brushProperty name="width" value="0.1" units="cm"/>
      <inkml:brushProperty name="height" value="0.1" units="cm"/>
    </inkml:brush>
  </inkml:definitions>
  <inkml:trace contextRef="#ctx0" brushRef="#br0">14489 4482 0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6:53.653"/>
    </inkml:context>
    <inkml:brush xml:id="br0">
      <inkml:brushProperty name="width" value="0.1" units="cm"/>
      <inkml:brushProperty name="height" value="0.1" units="cm"/>
    </inkml:brush>
  </inkml:definitions>
  <inkml:trace contextRef="#ctx0" brushRef="#br0">5133 7165 0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14.753"/>
    </inkml:context>
    <inkml:brush xml:id="br0">
      <inkml:brushProperty name="width" value="0.1" units="cm"/>
      <inkml:brushProperty name="height" value="0.1" units="cm"/>
    </inkml:brush>
  </inkml:definitions>
  <inkml:trace contextRef="#ctx0" brushRef="#br0">12160 6641 0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14.754"/>
    </inkml:context>
    <inkml:brush xml:id="br0">
      <inkml:brushProperty name="width" value="0.1" units="cm"/>
      <inkml:brushProperty name="height" value="0.1" units="cm"/>
    </inkml:brush>
  </inkml:definitions>
  <inkml:trace contextRef="#ctx0" brushRef="#br0">11800 7572 0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6:53.653"/>
    </inkml:context>
    <inkml:brush xml:id="br0">
      <inkml:brushProperty name="width" value="0.1" units="cm"/>
      <inkml:brushProperty name="height" value="0.1" units="cm"/>
    </inkml:brush>
  </inkml:definitions>
  <inkml:trace contextRef="#ctx0" brushRef="#br0">5133 7165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25.206"/>
    </inkml:context>
    <inkml:brush xml:id="br0">
      <inkml:brushProperty name="width" value="0.1" units="cm"/>
      <inkml:brushProperty name="height" value="0.1" units="cm"/>
    </inkml:brush>
  </inkml:definitions>
  <inkml:trace contextRef="#ctx0" brushRef="#br0">15505 4503 0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28.878"/>
    </inkml:context>
    <inkml:brush xml:id="br0">
      <inkml:brushProperty name="width" value="0.1" units="cm"/>
      <inkml:brushProperty name="height" value="0.1" units="cm"/>
    </inkml:brush>
  </inkml:definitions>
  <inkml:trace contextRef="#ctx0" brushRef="#br0">20352 2641 0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39.067"/>
    </inkml:context>
    <inkml:brush xml:id="br0">
      <inkml:brushProperty name="width" value="0.1" units="cm"/>
      <inkml:brushProperty name="height" value="0.1" units="cm"/>
    </inkml:brush>
  </inkml:definitions>
  <inkml:trace contextRef="#ctx0" brushRef="#br0">20563 5308 0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14.753"/>
    </inkml:context>
    <inkml:brush xml:id="br0">
      <inkml:brushProperty name="width" value="0.1" units="cm"/>
      <inkml:brushProperty name="height" value="0.1" units="cm"/>
    </inkml:brush>
  </inkml:definitions>
  <inkml:trace contextRef="#ctx0" brushRef="#br0">12160 6641 0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14.754"/>
    </inkml:context>
    <inkml:brush xml:id="br0">
      <inkml:brushProperty name="width" value="0.1" units="cm"/>
      <inkml:brushProperty name="height" value="0.1" units="cm"/>
    </inkml:brush>
  </inkml:definitions>
  <inkml:trace contextRef="#ctx0" brushRef="#br0">11800 7572 0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6:53.653"/>
    </inkml:context>
    <inkml:brush xml:id="br0">
      <inkml:brushProperty name="width" value="0.1" units="cm"/>
      <inkml:brushProperty name="height" value="0.1" units="cm"/>
    </inkml:brush>
  </inkml:definitions>
  <inkml:trace contextRef="#ctx0" brushRef="#br0">6404 7165 0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14.753"/>
    </inkml:context>
    <inkml:brush xml:id="br0">
      <inkml:brushProperty name="width" value="0.1" units="cm"/>
      <inkml:brushProperty name="height" value="0.1" units="cm"/>
    </inkml:brush>
  </inkml:definitions>
  <inkml:trace contextRef="#ctx0" brushRef="#br0">12160 6641 0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6T15:41:14.754"/>
    </inkml:context>
    <inkml:brush xml:id="br0">
      <inkml:brushProperty name="width" value="0.1" units="cm"/>
      <inkml:brushProperty name="height" value="0.1" units="cm"/>
    </inkml:brush>
  </inkml:definitions>
  <inkml:trace contextRef="#ctx0" brushRef="#br0">11800 7572 0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8C036-FB7E-0448-9C1D-7CB7BDDF08FD}" type="datetimeFigureOut">
              <a:rPr lang="en-US" smtClean="0"/>
              <a:t>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F5B6A-C186-D143-91F6-57344693157E}" type="slidenum">
              <a:rPr lang="en-US" smtClean="0"/>
              <a:t>‹#›</a:t>
            </a:fld>
            <a:endParaRPr lang="en-US"/>
          </a:p>
        </p:txBody>
      </p:sp>
    </p:spTree>
    <p:extLst>
      <p:ext uri="{BB962C8B-B14F-4D97-AF65-F5344CB8AC3E}">
        <p14:creationId xmlns:p14="http://schemas.microsoft.com/office/powerpoint/2010/main" val="225027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b48862b73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b48862b73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48862b73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48862b73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extLst>
      <p:ext uri="{BB962C8B-B14F-4D97-AF65-F5344CB8AC3E}">
        <p14:creationId xmlns:p14="http://schemas.microsoft.com/office/powerpoint/2010/main" val="405916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48862b73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48862b73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extLst>
      <p:ext uri="{BB962C8B-B14F-4D97-AF65-F5344CB8AC3E}">
        <p14:creationId xmlns:p14="http://schemas.microsoft.com/office/powerpoint/2010/main" val="324134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48862b73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48862b73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extLst>
      <p:ext uri="{BB962C8B-B14F-4D97-AF65-F5344CB8AC3E}">
        <p14:creationId xmlns:p14="http://schemas.microsoft.com/office/powerpoint/2010/main" val="180144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48862b73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48862b73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extLst>
      <p:ext uri="{BB962C8B-B14F-4D97-AF65-F5344CB8AC3E}">
        <p14:creationId xmlns:p14="http://schemas.microsoft.com/office/powerpoint/2010/main" val="165318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48862b73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48862b73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extLst>
      <p:ext uri="{BB962C8B-B14F-4D97-AF65-F5344CB8AC3E}">
        <p14:creationId xmlns:p14="http://schemas.microsoft.com/office/powerpoint/2010/main" val="362370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b48862b73b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b48862b73b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48862b73b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48862b73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Groups</a:t>
            </a:r>
            <a:endParaRPr/>
          </a:p>
        </p:txBody>
      </p:sp>
    </p:spTree>
    <p:extLst>
      <p:ext uri="{BB962C8B-B14F-4D97-AF65-F5344CB8AC3E}">
        <p14:creationId xmlns:p14="http://schemas.microsoft.com/office/powerpoint/2010/main" val="260379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48862b73b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48862b73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Groups</a:t>
            </a:r>
            <a:endParaRPr/>
          </a:p>
        </p:txBody>
      </p:sp>
    </p:spTree>
    <p:extLst>
      <p:ext uri="{BB962C8B-B14F-4D97-AF65-F5344CB8AC3E}">
        <p14:creationId xmlns:p14="http://schemas.microsoft.com/office/powerpoint/2010/main" val="269468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48862b73b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48862b73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Groups</a:t>
            </a:r>
            <a:endParaRPr/>
          </a:p>
        </p:txBody>
      </p:sp>
    </p:spTree>
    <p:extLst>
      <p:ext uri="{BB962C8B-B14F-4D97-AF65-F5344CB8AC3E}">
        <p14:creationId xmlns:p14="http://schemas.microsoft.com/office/powerpoint/2010/main" val="778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48862b73b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48862b73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Groups</a:t>
            </a:r>
            <a:endParaRPr/>
          </a:p>
        </p:txBody>
      </p:sp>
    </p:spTree>
    <p:extLst>
      <p:ext uri="{BB962C8B-B14F-4D97-AF65-F5344CB8AC3E}">
        <p14:creationId xmlns:p14="http://schemas.microsoft.com/office/powerpoint/2010/main" val="255086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b48862b73b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b48862b73b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Groups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b48862b73b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b48862b73b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extLst>
      <p:ext uri="{BB962C8B-B14F-4D97-AF65-F5344CB8AC3E}">
        <p14:creationId xmlns:p14="http://schemas.microsoft.com/office/powerpoint/2010/main" val="6079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48862b73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48862b73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64.xml.rels><?xml version="1.0" encoding="UTF-8" standalone="yes"?>
<Relationships xmlns="http://schemas.openxmlformats.org/package/2006/relationships"><Relationship Id="rId8" Type="http://schemas.openxmlformats.org/officeDocument/2006/relationships/hyperlink" Target="mailto:OSPTraining@unc.edu" TargetMode="External"/><Relationship Id="rId3" Type="http://schemas.openxmlformats.org/officeDocument/2006/relationships/hyperlink" Target="mailto:SponsoredPrograms@unc.edu" TargetMode="External"/><Relationship Id="rId7" Type="http://schemas.openxmlformats.org/officeDocument/2006/relationships/hyperlink" Target="mailto:OSPCommunications@unc.edu" TargetMode="External"/><Relationship Id="rId2" Type="http://schemas.openxmlformats.org/officeDocument/2006/relationships/slideMaster" Target="../slideMasters/slideMaster4.xml"/><Relationship Id="rId1" Type="http://schemas.openxmlformats.org/officeDocument/2006/relationships/tags" Target="../tags/tag19.xml"/><Relationship Id="rId6" Type="http://schemas.openxmlformats.org/officeDocument/2006/relationships/hyperlink" Target="mailto:OSPContracting@unc.edu" TargetMode="External"/><Relationship Id="rId5" Type="http://schemas.openxmlformats.org/officeDocument/2006/relationships/hyperlink" Target="mailto:OSPSubs@unc.edu" TargetMode="External"/><Relationship Id="rId4" Type="http://schemas.openxmlformats.org/officeDocument/2006/relationships/hyperlink" Target="mailto:OSPBilling@unc.edu" TargetMode="External"/><Relationship Id="rId9" Type="http://schemas.openxmlformats.org/officeDocument/2006/relationships/image" Target="../media/image1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8C5EDA-24B5-0741-ACB5-FD2963A79433}"/>
              </a:ext>
            </a:extLst>
          </p:cNvPr>
          <p:cNvSpPr>
            <a:spLocks noGrp="1"/>
          </p:cNvSpPr>
          <p:nvPr>
            <p:ph type="title"/>
          </p:nvPr>
        </p:nvSpPr>
        <p:spPr>
          <a:xfrm>
            <a:off x="495299" y="568036"/>
            <a:ext cx="11229085" cy="273252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0E13BC2-FE3D-D741-92C1-85468157E1B2}"/>
              </a:ext>
            </a:extLst>
          </p:cNvPr>
          <p:cNvSpPr>
            <a:spLocks noGrp="1"/>
          </p:cNvSpPr>
          <p:nvPr>
            <p:ph type="body" idx="1"/>
          </p:nvPr>
        </p:nvSpPr>
        <p:spPr>
          <a:xfrm>
            <a:off x="495300" y="3401841"/>
            <a:ext cx="11229084" cy="1239431"/>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7AE0C547-4417-664E-BCC6-F3A268490154}"/>
              </a:ext>
            </a:extLst>
          </p:cNvPr>
          <p:cNvSpPr/>
          <p:nvPr userDrawn="1"/>
        </p:nvSpPr>
        <p:spPr>
          <a:xfrm>
            <a:off x="-1" y="5167744"/>
            <a:ext cx="12192001" cy="1690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BC55ADDC-EE74-C346-9B58-0A560E3D8490}"/>
              </a:ext>
            </a:extLst>
          </p:cNvPr>
          <p:cNvSpPr/>
          <p:nvPr userDrawn="1"/>
        </p:nvSpPr>
        <p:spPr>
          <a:xfrm>
            <a:off x="-2" y="5093421"/>
            <a:ext cx="12192001" cy="1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logo&#10;&#10;Description automatically generated with low confidence">
            <a:extLst>
              <a:ext uri="{FF2B5EF4-FFF2-40B4-BE49-F238E27FC236}">
                <a16:creationId xmlns:a16="http://schemas.microsoft.com/office/drawing/2014/main" id="{9C377363-5EA7-A743-952C-997D397F1BA7}"/>
              </a:ext>
            </a:extLst>
          </p:cNvPr>
          <p:cNvPicPr>
            <a:picLocks noChangeAspect="1"/>
          </p:cNvPicPr>
          <p:nvPr userDrawn="1"/>
        </p:nvPicPr>
        <p:blipFill>
          <a:blip r:embed="rId2"/>
          <a:stretch>
            <a:fillRect/>
          </a:stretch>
        </p:blipFill>
        <p:spPr>
          <a:xfrm>
            <a:off x="495299" y="5660651"/>
            <a:ext cx="4011388" cy="704439"/>
          </a:xfrm>
          <a:prstGeom prst="rect">
            <a:avLst/>
          </a:prstGeom>
        </p:spPr>
      </p:pic>
    </p:spTree>
    <p:extLst>
      <p:ext uri="{BB962C8B-B14F-4D97-AF65-F5344CB8AC3E}">
        <p14:creationId xmlns:p14="http://schemas.microsoft.com/office/powerpoint/2010/main" val="233819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CFA1E-F52C-7347-AF20-A0F900F9E9BD}"/>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grpSp>
        <p:nvGrpSpPr>
          <p:cNvPr id="10" name="Group 9">
            <a:extLst>
              <a:ext uri="{FF2B5EF4-FFF2-40B4-BE49-F238E27FC236}">
                <a16:creationId xmlns:a16="http://schemas.microsoft.com/office/drawing/2014/main" id="{0B82D859-C11F-6742-8CAA-C1FD136F7B15}"/>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F44F5DC4-F7BE-B843-A846-7A7A649D7D2B}"/>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FB429C-A4CD-8548-A953-15CC4E359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4" name="Footer Placeholder 3">
            <a:extLst>
              <a:ext uri="{FF2B5EF4-FFF2-40B4-BE49-F238E27FC236}">
                <a16:creationId xmlns:a16="http://schemas.microsoft.com/office/drawing/2014/main" id="{AC464F10-C715-9244-9AC6-2C9BD4B29334}"/>
              </a:ext>
            </a:extLst>
          </p:cNvPr>
          <p:cNvSpPr>
            <a:spLocks noGrp="1"/>
          </p:cNvSpPr>
          <p:nvPr>
            <p:ph type="ftr" sz="quarter" idx="11"/>
          </p:nvPr>
        </p:nvSpPr>
        <p:spPr/>
        <p:txBody>
          <a:bodyPr/>
          <a:lstStyle/>
          <a:p>
            <a:endParaRPr lang="en-US" dirty="0"/>
          </a:p>
        </p:txBody>
      </p:sp>
      <p:sp>
        <p:nvSpPr>
          <p:cNvPr id="13" name="Content Placeholder 6"/>
          <p:cNvSpPr>
            <a:spLocks noGrp="1"/>
          </p:cNvSpPr>
          <p:nvPr>
            <p:ph sz="quarter" idx="12"/>
          </p:nvPr>
        </p:nvSpPr>
        <p:spPr>
          <a:xfrm>
            <a:off x="981484" y="1791487"/>
            <a:ext cx="5341827" cy="389925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baseline="0"/>
            </a:lvl1pPr>
            <a:lvl5pPr>
              <a:defRPr/>
            </a:lvl5pPr>
          </a:lstStyle>
          <a:p>
            <a:pPr marL="457200" marR="0" lvl="0"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a:t>Click to edit Master text styles</a:t>
            </a:r>
          </a:p>
          <a:p>
            <a:pPr marL="457200" marR="0" lvl="1"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a:t>Second level</a:t>
            </a:r>
          </a:p>
          <a:p>
            <a:pPr marL="457200" marR="0" lvl="2"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a:t>Third level</a:t>
            </a:r>
          </a:p>
          <a:p>
            <a:pPr marL="457200" marR="0" lvl="3"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a:t>Fourth level</a:t>
            </a:r>
          </a:p>
          <a:p>
            <a:pPr marL="457200" marR="0" lvl="4"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a:t>Fifth level</a:t>
            </a:r>
            <a:endParaRPr lang="en-US" dirty="0"/>
          </a:p>
        </p:txBody>
      </p:sp>
      <p:grpSp>
        <p:nvGrpSpPr>
          <p:cNvPr id="14" name="Group 13">
            <a:extLst>
              <a:ext uri="{FF2B5EF4-FFF2-40B4-BE49-F238E27FC236}">
                <a16:creationId xmlns:a16="http://schemas.microsoft.com/office/drawing/2014/main" id="{5449D3CE-1A26-D447-A448-536EBC8E98F7}"/>
              </a:ext>
            </a:extLst>
          </p:cNvPr>
          <p:cNvGrpSpPr/>
          <p:nvPr userDrawn="1"/>
        </p:nvGrpSpPr>
        <p:grpSpPr>
          <a:xfrm>
            <a:off x="11003279" y="0"/>
            <a:ext cx="1188720" cy="1188720"/>
            <a:chOff x="5501640" y="0"/>
            <a:chExt cx="1188720" cy="1188720"/>
          </a:xfrm>
        </p:grpSpPr>
        <p:sp>
          <p:nvSpPr>
            <p:cNvPr id="15" name="Rectangle 14">
              <a:extLst>
                <a:ext uri="{FF2B5EF4-FFF2-40B4-BE49-F238E27FC236}">
                  <a16:creationId xmlns:a16="http://schemas.microsoft.com/office/drawing/2014/main" id="{8149D545-3192-AA42-BC57-9698D8D9243B}"/>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low confidence">
              <a:extLst>
                <a:ext uri="{FF2B5EF4-FFF2-40B4-BE49-F238E27FC236}">
                  <a16:creationId xmlns:a16="http://schemas.microsoft.com/office/drawing/2014/main" id="{F1D66F15-B882-B64C-8A85-A97426F0CB0D}"/>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17" name="Picture 16" descr="Text&#10;&#10;Description automatically generated">
            <a:extLst>
              <a:ext uri="{FF2B5EF4-FFF2-40B4-BE49-F238E27FC236}">
                <a16:creationId xmlns:a16="http://schemas.microsoft.com/office/drawing/2014/main" id="{F111BC6F-70D9-B74E-A147-315F8556EEFD}"/>
              </a:ext>
            </a:extLst>
          </p:cNvPr>
          <p:cNvPicPr>
            <a:picLocks noChangeAspect="1"/>
          </p:cNvPicPr>
          <p:nvPr userDrawn="1"/>
        </p:nvPicPr>
        <p:blipFill>
          <a:blip r:embed="rId4"/>
          <a:stretch>
            <a:fillRect/>
          </a:stretch>
        </p:blipFill>
        <p:spPr>
          <a:xfrm>
            <a:off x="10756900" y="-2540"/>
            <a:ext cx="1435100" cy="1193800"/>
          </a:xfrm>
          <a:prstGeom prst="rect">
            <a:avLst/>
          </a:prstGeom>
        </p:spPr>
      </p:pic>
      <p:sp>
        <p:nvSpPr>
          <p:cNvPr id="18" name="Title Placeholder 1">
            <a:extLst>
              <a:ext uri="{FF2B5EF4-FFF2-40B4-BE49-F238E27FC236}">
                <a16:creationId xmlns:a16="http://schemas.microsoft.com/office/drawing/2014/main" id="{BEB2C4BB-C9ED-5742-A100-6B407D413546}"/>
              </a:ext>
            </a:extLst>
          </p:cNvPr>
          <p:cNvSpPr>
            <a:spLocks noGrp="1"/>
          </p:cNvSpPr>
          <p:nvPr>
            <p:ph type="title"/>
          </p:nvPr>
        </p:nvSpPr>
        <p:spPr>
          <a:xfrm>
            <a:off x="502920" y="253701"/>
            <a:ext cx="9769612" cy="620404"/>
          </a:xfrm>
          <a:prstGeom prst="rect">
            <a:avLst/>
          </a:prstGeom>
        </p:spPr>
        <p:txBody>
          <a:bodyPr vert="horz" lIns="91440" tIns="45720" rIns="91440" bIns="45720" rtlCol="0" anchor="ct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559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now, Share, D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CFA1E-F52C-7347-AF20-A0F900F9E9BD}"/>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grpSp>
        <p:nvGrpSpPr>
          <p:cNvPr id="10" name="Group 9">
            <a:extLst>
              <a:ext uri="{FF2B5EF4-FFF2-40B4-BE49-F238E27FC236}">
                <a16:creationId xmlns:a16="http://schemas.microsoft.com/office/drawing/2014/main" id="{0B82D859-C11F-6742-8CAA-C1FD136F7B15}"/>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F44F5DC4-F7BE-B843-A846-7A7A649D7D2B}"/>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FB429C-A4CD-8548-A953-15CC4E359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4" name="Footer Placeholder 3">
            <a:extLst>
              <a:ext uri="{FF2B5EF4-FFF2-40B4-BE49-F238E27FC236}">
                <a16:creationId xmlns:a16="http://schemas.microsoft.com/office/drawing/2014/main" id="{AC464F10-C715-9244-9AC6-2C9BD4B29334}"/>
              </a:ext>
            </a:extLst>
          </p:cNvPr>
          <p:cNvSpPr>
            <a:spLocks noGrp="1"/>
          </p:cNvSpPr>
          <p:nvPr>
            <p:ph type="ftr" sz="quarter" idx="11"/>
          </p:nvPr>
        </p:nvSpPr>
        <p:spPr/>
        <p:txBody>
          <a:bodyPr/>
          <a:lstStyle/>
          <a:p>
            <a:endParaRPr lang="en-US" dirty="0"/>
          </a:p>
        </p:txBody>
      </p:sp>
      <p:sp>
        <p:nvSpPr>
          <p:cNvPr id="13" name="Content Placeholder 6"/>
          <p:cNvSpPr>
            <a:spLocks noGrp="1"/>
          </p:cNvSpPr>
          <p:nvPr>
            <p:ph sz="quarter" idx="12" hasCustomPrompt="1"/>
          </p:nvPr>
        </p:nvSpPr>
        <p:spPr>
          <a:xfrm>
            <a:off x="981484" y="1791487"/>
            <a:ext cx="5341827" cy="3899250"/>
          </a:xfrm>
        </p:spPr>
        <p:txBody>
          <a:bodyPr/>
          <a:lstStyle>
            <a:lvl1pPr>
              <a:defRPr baseline="0"/>
            </a:lvl1pPr>
            <a:lvl5pPr>
              <a:defRPr/>
            </a:lvl5pPr>
          </a:lstStyle>
          <a:p>
            <a:pPr lvl="0"/>
            <a:r>
              <a:rPr lang="en-US" dirty="0"/>
              <a:t>Know</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Share</a:t>
            </a:r>
          </a:p>
          <a:p>
            <a:pPr lvl="0"/>
            <a:r>
              <a:rPr lang="en-US" dirty="0"/>
              <a:t>Do</a:t>
            </a:r>
          </a:p>
        </p:txBody>
      </p:sp>
      <p:grpSp>
        <p:nvGrpSpPr>
          <p:cNvPr id="14" name="Group 13">
            <a:extLst>
              <a:ext uri="{FF2B5EF4-FFF2-40B4-BE49-F238E27FC236}">
                <a16:creationId xmlns:a16="http://schemas.microsoft.com/office/drawing/2014/main" id="{5449D3CE-1A26-D447-A448-536EBC8E98F7}"/>
              </a:ext>
            </a:extLst>
          </p:cNvPr>
          <p:cNvGrpSpPr/>
          <p:nvPr userDrawn="1"/>
        </p:nvGrpSpPr>
        <p:grpSpPr>
          <a:xfrm>
            <a:off x="11003279" y="0"/>
            <a:ext cx="1188720" cy="1188720"/>
            <a:chOff x="5501640" y="0"/>
            <a:chExt cx="1188720" cy="1188720"/>
          </a:xfrm>
        </p:grpSpPr>
        <p:sp>
          <p:nvSpPr>
            <p:cNvPr id="15" name="Rectangle 14">
              <a:extLst>
                <a:ext uri="{FF2B5EF4-FFF2-40B4-BE49-F238E27FC236}">
                  <a16:creationId xmlns:a16="http://schemas.microsoft.com/office/drawing/2014/main" id="{8149D545-3192-AA42-BC57-9698D8D9243B}"/>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low confidence">
              <a:extLst>
                <a:ext uri="{FF2B5EF4-FFF2-40B4-BE49-F238E27FC236}">
                  <a16:creationId xmlns:a16="http://schemas.microsoft.com/office/drawing/2014/main" id="{F1D66F15-B882-B64C-8A85-A97426F0CB0D}"/>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17" name="Picture 16" descr="Text&#10;&#10;Description automatically generated">
            <a:extLst>
              <a:ext uri="{FF2B5EF4-FFF2-40B4-BE49-F238E27FC236}">
                <a16:creationId xmlns:a16="http://schemas.microsoft.com/office/drawing/2014/main" id="{F111BC6F-70D9-B74E-A147-315F8556EEFD}"/>
              </a:ext>
            </a:extLst>
          </p:cNvPr>
          <p:cNvPicPr>
            <a:picLocks noChangeAspect="1"/>
          </p:cNvPicPr>
          <p:nvPr userDrawn="1"/>
        </p:nvPicPr>
        <p:blipFill>
          <a:blip r:embed="rId4"/>
          <a:stretch>
            <a:fillRect/>
          </a:stretch>
        </p:blipFill>
        <p:spPr>
          <a:xfrm>
            <a:off x="10756900" y="-2540"/>
            <a:ext cx="1435100" cy="1193800"/>
          </a:xfrm>
          <a:prstGeom prst="rect">
            <a:avLst/>
          </a:prstGeom>
        </p:spPr>
      </p:pic>
      <p:sp>
        <p:nvSpPr>
          <p:cNvPr id="18" name="Title Placeholder 1">
            <a:extLst>
              <a:ext uri="{FF2B5EF4-FFF2-40B4-BE49-F238E27FC236}">
                <a16:creationId xmlns:a16="http://schemas.microsoft.com/office/drawing/2014/main" id="{BEB2C4BB-C9ED-5742-A100-6B407D413546}"/>
              </a:ext>
            </a:extLst>
          </p:cNvPr>
          <p:cNvSpPr>
            <a:spLocks noGrp="1"/>
          </p:cNvSpPr>
          <p:nvPr>
            <p:ph type="title" hasCustomPrompt="1"/>
          </p:nvPr>
        </p:nvSpPr>
        <p:spPr>
          <a:xfrm>
            <a:off x="502920" y="253701"/>
            <a:ext cx="9769612" cy="620404"/>
          </a:xfrm>
          <a:prstGeom prst="rect">
            <a:avLst/>
          </a:prstGeom>
        </p:spPr>
        <p:txBody>
          <a:bodyPr vert="horz" lIns="91440" tIns="45720" rIns="91440" bIns="45720" rtlCol="0" anchor="ctr">
            <a:noAutofit/>
          </a:bodyPr>
          <a:lstStyle>
            <a:lvl1pPr>
              <a:defRPr>
                <a:solidFill>
                  <a:schemeClr val="bg1"/>
                </a:solidFill>
              </a:defRPr>
            </a:lvl1pPr>
          </a:lstStyle>
          <a:p>
            <a:r>
              <a:rPr lang="en-US" dirty="0"/>
              <a:t>Know, Share, Do</a:t>
            </a:r>
          </a:p>
        </p:txBody>
      </p:sp>
    </p:spTree>
    <p:extLst>
      <p:ext uri="{BB962C8B-B14F-4D97-AF65-F5344CB8AC3E}">
        <p14:creationId xmlns:p14="http://schemas.microsoft.com/office/powerpoint/2010/main" val="372756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14" name="Content Placeholder 6"/>
          <p:cNvSpPr>
            <a:spLocks noGrp="1"/>
          </p:cNvSpPr>
          <p:nvPr>
            <p:ph sz="quarter" idx="12"/>
          </p:nvPr>
        </p:nvSpPr>
        <p:spPr>
          <a:xfrm>
            <a:off x="3703320" y="1714500"/>
            <a:ext cx="7985760" cy="392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4D60ADF1-B8EF-7642-A4EF-70527152ABF5}"/>
              </a:ext>
            </a:extLst>
          </p:cNvPr>
          <p:cNvSpPr/>
          <p:nvPr userDrawn="1"/>
        </p:nvSpPr>
        <p:spPr>
          <a:xfrm>
            <a:off x="3200400" y="0"/>
            <a:ext cx="78028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C0101-9281-C049-BAE7-9D060EEB9363}"/>
              </a:ext>
            </a:extLst>
          </p:cNvPr>
          <p:cNvSpPr>
            <a:spLocks noGrp="1"/>
          </p:cNvSpPr>
          <p:nvPr>
            <p:ph type="title"/>
          </p:nvPr>
        </p:nvSpPr>
        <p:spPr>
          <a:xfrm>
            <a:off x="3703320" y="253701"/>
            <a:ext cx="6569212" cy="620404"/>
          </a:xfrm>
        </p:spPr>
        <p:txBody>
          <a:bodyPr/>
          <a:lstStyle>
            <a:lvl1pPr>
              <a:defRPr>
                <a:solidFill>
                  <a:schemeClr val="bg1"/>
                </a:solidFill>
              </a:defRPr>
            </a:lvl1pPr>
          </a:lstStyle>
          <a:p>
            <a:r>
              <a:rPr lang="en-US"/>
              <a:t>Click to edit Master title style</a:t>
            </a:r>
            <a:endParaRPr lang="en-US" dirty="0"/>
          </a:p>
        </p:txBody>
      </p:sp>
      <p:grpSp>
        <p:nvGrpSpPr>
          <p:cNvPr id="12" name="Group 11">
            <a:extLst>
              <a:ext uri="{FF2B5EF4-FFF2-40B4-BE49-F238E27FC236}">
                <a16:creationId xmlns:a16="http://schemas.microsoft.com/office/drawing/2014/main" id="{9AC66C60-4659-5A40-B026-87CD18E519D4}"/>
              </a:ext>
            </a:extLst>
          </p:cNvPr>
          <p:cNvGrpSpPr>
            <a:grpSpLocks noChangeAspect="1"/>
          </p:cNvGrpSpPr>
          <p:nvPr userDrawn="1"/>
        </p:nvGrpSpPr>
        <p:grpSpPr>
          <a:xfrm>
            <a:off x="11003280" y="0"/>
            <a:ext cx="1188720" cy="1188720"/>
            <a:chOff x="2402304" y="2628900"/>
            <a:chExt cx="1600200" cy="1600200"/>
          </a:xfrm>
        </p:grpSpPr>
        <p:sp>
          <p:nvSpPr>
            <p:cNvPr id="13" name="Rectangle 12">
              <a:extLst>
                <a:ext uri="{FF2B5EF4-FFF2-40B4-BE49-F238E27FC236}">
                  <a16:creationId xmlns:a16="http://schemas.microsoft.com/office/drawing/2014/main" id="{3891D621-F91C-7D43-99F6-D1B09350066F}"/>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7CA7B32-F52F-9544-B7DC-905FB7BE8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30149" r="38786"/>
          <a:stretch/>
        </p:blipFill>
        <p:spPr>
          <a:xfrm>
            <a:off x="0" y="0"/>
            <a:ext cx="3270422" cy="6858000"/>
          </a:xfrm>
          <a:prstGeom prst="rect">
            <a:avLst/>
          </a:prstGeom>
        </p:spPr>
      </p:pic>
      <p:grpSp>
        <p:nvGrpSpPr>
          <p:cNvPr id="16" name="Group 15">
            <a:extLst>
              <a:ext uri="{FF2B5EF4-FFF2-40B4-BE49-F238E27FC236}">
                <a16:creationId xmlns:a16="http://schemas.microsoft.com/office/drawing/2014/main" id="{6709819D-F6F5-734F-BE5B-DBE09B82A42A}"/>
              </a:ext>
            </a:extLst>
          </p:cNvPr>
          <p:cNvGrpSpPr/>
          <p:nvPr userDrawn="1"/>
        </p:nvGrpSpPr>
        <p:grpSpPr>
          <a:xfrm>
            <a:off x="11003279" y="0"/>
            <a:ext cx="1188720" cy="1188720"/>
            <a:chOff x="5501640" y="0"/>
            <a:chExt cx="1188720" cy="1188720"/>
          </a:xfrm>
        </p:grpSpPr>
        <p:sp>
          <p:nvSpPr>
            <p:cNvPr id="17" name="Rectangle 16">
              <a:extLst>
                <a:ext uri="{FF2B5EF4-FFF2-40B4-BE49-F238E27FC236}">
                  <a16:creationId xmlns:a16="http://schemas.microsoft.com/office/drawing/2014/main" id="{EE96138B-2CC4-7745-A0F6-35D5ECD04B5B}"/>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with low confidence">
              <a:extLst>
                <a:ext uri="{FF2B5EF4-FFF2-40B4-BE49-F238E27FC236}">
                  <a16:creationId xmlns:a16="http://schemas.microsoft.com/office/drawing/2014/main" id="{43628FD9-BEE8-4B4B-BB0E-78C63DB55B54}"/>
                </a:ext>
              </a:extLst>
            </p:cNvPr>
            <p:cNvPicPr>
              <a:picLocks noChangeAspect="1"/>
            </p:cNvPicPr>
            <p:nvPr userDrawn="1"/>
          </p:nvPicPr>
          <p:blipFill>
            <a:blip r:embed="rId4"/>
            <a:stretch>
              <a:fillRect/>
            </a:stretch>
          </p:blipFill>
          <p:spPr>
            <a:xfrm>
              <a:off x="5572583" y="254363"/>
              <a:ext cx="1046833" cy="679994"/>
            </a:xfrm>
            <a:prstGeom prst="rect">
              <a:avLst/>
            </a:prstGeom>
          </p:spPr>
        </p:pic>
      </p:grpSp>
      <p:pic>
        <p:nvPicPr>
          <p:cNvPr id="19" name="Picture 18" descr="Text&#10;&#10;Description automatically generated">
            <a:extLst>
              <a:ext uri="{FF2B5EF4-FFF2-40B4-BE49-F238E27FC236}">
                <a16:creationId xmlns:a16="http://schemas.microsoft.com/office/drawing/2014/main" id="{48EAD53F-E2E0-0747-BE50-497E9438554D}"/>
              </a:ext>
            </a:extLst>
          </p:cNvPr>
          <p:cNvPicPr>
            <a:picLocks noChangeAspect="1"/>
          </p:cNvPicPr>
          <p:nvPr userDrawn="1"/>
        </p:nvPicPr>
        <p:blipFill>
          <a:blip r:embed="rId5"/>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70545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F36B6A-1D1D-D641-84FD-F34EAE465D73}"/>
              </a:ext>
            </a:extLst>
          </p:cNvPr>
          <p:cNvSpPr/>
          <p:nvPr userDrawn="1"/>
        </p:nvSpPr>
        <p:spPr>
          <a:xfrm>
            <a:off x="0" y="0"/>
            <a:ext cx="899160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6D6E361B-DFCA-824D-BA63-ADCED3B41986}" type="slidenum">
              <a:rPr lang="en-US" smtClean="0"/>
              <a:pPr/>
              <a:t>‹#›</a:t>
            </a:fld>
            <a:endParaRPr lang="en-US" dirty="0"/>
          </a:p>
        </p:txBody>
      </p:sp>
      <p:sp>
        <p:nvSpPr>
          <p:cNvPr id="14" name="Content Placeholder 6"/>
          <p:cNvSpPr>
            <a:spLocks noGrp="1"/>
          </p:cNvSpPr>
          <p:nvPr>
            <p:ph sz="quarter" idx="12"/>
          </p:nvPr>
        </p:nvSpPr>
        <p:spPr>
          <a:xfrm>
            <a:off x="502920" y="1714500"/>
            <a:ext cx="7985760" cy="392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E0D8BD74-E0FF-F744-8A12-2845F0468C61}"/>
              </a:ext>
            </a:extLst>
          </p:cNvPr>
          <p:cNvSpPr>
            <a:spLocks noGrp="1"/>
          </p:cNvSpPr>
          <p:nvPr>
            <p:ph type="title"/>
          </p:nvPr>
        </p:nvSpPr>
        <p:spPr>
          <a:xfrm>
            <a:off x="502920" y="253701"/>
            <a:ext cx="7985760" cy="620404"/>
          </a:xfrm>
        </p:spPr>
        <p:txBody>
          <a:bodyPr/>
          <a:lstStyle>
            <a:lvl1pPr>
              <a:defRPr>
                <a:solidFill>
                  <a:schemeClr val="bg1"/>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1712AA60-D7BD-1B48-A5F0-3315A389CCB2}"/>
              </a:ext>
            </a:extLst>
          </p:cNvPr>
          <p:cNvSpPr>
            <a:spLocks noGrp="1"/>
          </p:cNvSpPr>
          <p:nvPr>
            <p:ph type="ftr" sz="quarter" idx="13"/>
          </p:nvPr>
        </p:nvSpPr>
        <p:spPr/>
        <p:txBody>
          <a:bodyPr/>
          <a:lstStyle/>
          <a:p>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149" r="38786"/>
          <a:stretch/>
        </p:blipFill>
        <p:spPr>
          <a:xfrm>
            <a:off x="8921578" y="0"/>
            <a:ext cx="3270422" cy="6919784"/>
          </a:xfrm>
          <a:prstGeom prst="rect">
            <a:avLst/>
          </a:prstGeom>
        </p:spPr>
      </p:pic>
    </p:spTree>
    <p:extLst>
      <p:ext uri="{BB962C8B-B14F-4D97-AF65-F5344CB8AC3E}">
        <p14:creationId xmlns:p14="http://schemas.microsoft.com/office/powerpoint/2010/main" val="212189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4" name="Rectangle 3"/>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a:spLocks noGrp="1"/>
          </p:cNvSpPr>
          <p:nvPr>
            <p:ph type="title"/>
          </p:nvPr>
        </p:nvSpPr>
        <p:spPr>
          <a:xfrm>
            <a:off x="502920" y="633437"/>
            <a:ext cx="5101735" cy="620404"/>
          </a:xfrm>
        </p:spPr>
        <p:txBody>
          <a:bodyPr/>
          <a:lstStyle/>
          <a:p>
            <a:r>
              <a:rPr lang="en-US"/>
              <a:t>Click to edit Master title style</a:t>
            </a:r>
            <a:endParaRPr lang="en-US" dirty="0"/>
          </a:p>
        </p:txBody>
      </p:sp>
      <p:sp>
        <p:nvSpPr>
          <p:cNvPr id="6" name="Content Placeholder 2"/>
          <p:cNvSpPr>
            <a:spLocks noGrp="1"/>
          </p:cNvSpPr>
          <p:nvPr>
            <p:ph idx="1"/>
          </p:nvPr>
        </p:nvSpPr>
        <p:spPr>
          <a:xfrm>
            <a:off x="502919" y="2199190"/>
            <a:ext cx="5101273" cy="4155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2C7876E7-1B38-0B44-B134-11D40D46B16B}"/>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DEE05C40-1377-6045-98D3-1361801A2C02}"/>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94FF116-3EAE-1D45-A4B8-F9E0F4260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9" name="Content Placeholder 2">
            <a:extLst>
              <a:ext uri="{FF2B5EF4-FFF2-40B4-BE49-F238E27FC236}">
                <a16:creationId xmlns:a16="http://schemas.microsoft.com/office/drawing/2014/main" id="{BBD04562-D0D0-A44D-9397-C966DEA40576}"/>
              </a:ext>
            </a:extLst>
          </p:cNvPr>
          <p:cNvSpPr>
            <a:spLocks noGrp="1"/>
          </p:cNvSpPr>
          <p:nvPr>
            <p:ph idx="11"/>
          </p:nvPr>
        </p:nvSpPr>
        <p:spPr>
          <a:xfrm>
            <a:off x="6593363" y="2199190"/>
            <a:ext cx="5101273" cy="41558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Text&#10;&#10;Description automatically generated">
            <a:extLst>
              <a:ext uri="{FF2B5EF4-FFF2-40B4-BE49-F238E27FC236}">
                <a16:creationId xmlns:a16="http://schemas.microsoft.com/office/drawing/2014/main" id="{A81F219C-1B1B-6F43-AB68-97EE3BC8EFC7}"/>
              </a:ext>
            </a:extLst>
          </p:cNvPr>
          <p:cNvPicPr>
            <a:picLocks noChangeAspect="1"/>
          </p:cNvPicPr>
          <p:nvPr userDrawn="1"/>
        </p:nvPicPr>
        <p:blipFill>
          <a:blip r:embed="rId3"/>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34792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4" name="Rectangle 3"/>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2858A64F-42C3-6C49-A31F-68436957A254}"/>
              </a:ext>
            </a:extLst>
          </p:cNvPr>
          <p:cNvSpPr>
            <a:spLocks noGrp="1"/>
          </p:cNvSpPr>
          <p:nvPr>
            <p:ph type="title"/>
          </p:nvPr>
        </p:nvSpPr>
        <p:spPr>
          <a:xfrm>
            <a:off x="502920" y="633437"/>
            <a:ext cx="5101735" cy="620404"/>
          </a:xfrm>
        </p:spPr>
        <p:txBody>
          <a:bodyPr/>
          <a:lstStyle>
            <a:lvl1pPr>
              <a:defRPr>
                <a:solidFill>
                  <a:schemeClr val="bg1"/>
                </a:solidFill>
              </a:defRPr>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D582D1DF-8379-744D-A710-DB257FC77715}"/>
              </a:ext>
            </a:extLst>
          </p:cNvPr>
          <p:cNvSpPr>
            <a:spLocks noGrp="1"/>
          </p:cNvSpPr>
          <p:nvPr>
            <p:ph idx="1"/>
          </p:nvPr>
        </p:nvSpPr>
        <p:spPr>
          <a:xfrm>
            <a:off x="502919" y="2199190"/>
            <a:ext cx="5101273" cy="41558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5FCC09A-2D55-AA4A-8CED-9C2EA5A135CE}"/>
              </a:ext>
            </a:extLst>
          </p:cNvPr>
          <p:cNvGrpSpPr>
            <a:grpSpLocks noChangeAspect="1"/>
          </p:cNvGrpSpPr>
          <p:nvPr userDrawn="1"/>
        </p:nvGrpSpPr>
        <p:grpSpPr>
          <a:xfrm>
            <a:off x="11003280" y="0"/>
            <a:ext cx="1188720" cy="1188720"/>
            <a:chOff x="2402304" y="2628900"/>
            <a:chExt cx="1600200" cy="1600200"/>
          </a:xfrm>
        </p:grpSpPr>
        <p:sp>
          <p:nvSpPr>
            <p:cNvPr id="12" name="Rectangle 11">
              <a:extLst>
                <a:ext uri="{FF2B5EF4-FFF2-40B4-BE49-F238E27FC236}">
                  <a16:creationId xmlns:a16="http://schemas.microsoft.com/office/drawing/2014/main" id="{2F6E5CCC-CC0A-024C-8BC9-490EA9FC1FB7}"/>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B7F2877-1544-D74C-9566-1FADCC534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9" name="Content Placeholder 2">
            <a:extLst>
              <a:ext uri="{FF2B5EF4-FFF2-40B4-BE49-F238E27FC236}">
                <a16:creationId xmlns:a16="http://schemas.microsoft.com/office/drawing/2014/main" id="{2169FB3B-052F-7A41-9C5E-26EE4EF278DA}"/>
              </a:ext>
            </a:extLst>
          </p:cNvPr>
          <p:cNvSpPr>
            <a:spLocks noGrp="1"/>
          </p:cNvSpPr>
          <p:nvPr>
            <p:ph idx="11"/>
          </p:nvPr>
        </p:nvSpPr>
        <p:spPr>
          <a:xfrm>
            <a:off x="6623112" y="2211547"/>
            <a:ext cx="5101273" cy="4155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Text&#10;&#10;Description automatically generated">
            <a:extLst>
              <a:ext uri="{FF2B5EF4-FFF2-40B4-BE49-F238E27FC236}">
                <a16:creationId xmlns:a16="http://schemas.microsoft.com/office/drawing/2014/main" id="{CCBC432E-AEDF-404D-9C65-4C5B80953D20}"/>
              </a:ext>
            </a:extLst>
          </p:cNvPr>
          <p:cNvPicPr>
            <a:picLocks noChangeAspect="1"/>
          </p:cNvPicPr>
          <p:nvPr userDrawn="1"/>
        </p:nvPicPr>
        <p:blipFill>
          <a:blip r:embed="rId3"/>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28837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502920" y="633437"/>
            <a:ext cx="5101735" cy="620404"/>
          </a:xfrm>
        </p:spPr>
        <p:txBody>
          <a:bodyPr/>
          <a:lstStyle/>
          <a:p>
            <a:r>
              <a:rPr lang="en-US"/>
              <a:t>Click to edit Master title style</a:t>
            </a:r>
            <a:endParaRPr lang="en-US" dirty="0"/>
          </a:p>
        </p:txBody>
      </p:sp>
      <p:sp>
        <p:nvSpPr>
          <p:cNvPr id="9" name="Content Placeholder 2"/>
          <p:cNvSpPr>
            <a:spLocks noGrp="1"/>
          </p:cNvSpPr>
          <p:nvPr>
            <p:ph idx="1"/>
          </p:nvPr>
        </p:nvSpPr>
        <p:spPr>
          <a:xfrm>
            <a:off x="502919" y="2199190"/>
            <a:ext cx="5101273" cy="3405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5A4E4B8A-A926-D04F-9D00-C476C71125C4}"/>
              </a:ext>
            </a:extLst>
          </p:cNvPr>
          <p:cNvSpPr>
            <a:spLocks noGrp="1"/>
          </p:cNvSpPr>
          <p:nvPr>
            <p:ph type="sldNum" sz="quarter" idx="11"/>
          </p:nvPr>
        </p:nvSpPr>
        <p:spPr/>
        <p:txBody>
          <a:bodyPr/>
          <a:lstStyle/>
          <a:p>
            <a:fld id="{6D6E361B-DFCA-824D-BA63-ADCED3B41986}" type="slidenum">
              <a:rPr lang="en-US" smtClean="0"/>
              <a:pPr/>
              <a:t>‹#›</a:t>
            </a:fld>
            <a:endParaRPr lang="en-US" dirty="0"/>
          </a:p>
        </p:txBody>
      </p:sp>
      <p:sp>
        <p:nvSpPr>
          <p:cNvPr id="6" name="Footer Placeholder 5">
            <a:extLst>
              <a:ext uri="{FF2B5EF4-FFF2-40B4-BE49-F238E27FC236}">
                <a16:creationId xmlns:a16="http://schemas.microsoft.com/office/drawing/2014/main" id="{54C392EC-5E54-D744-B2A1-08A31D5BA3FD}"/>
              </a:ext>
            </a:extLst>
          </p:cNvPr>
          <p:cNvSpPr>
            <a:spLocks noGrp="1"/>
          </p:cNvSpPr>
          <p:nvPr>
            <p:ph type="ftr" sz="quarter" idx="12"/>
          </p:nvPr>
        </p:nvSpPr>
        <p:spPr/>
        <p:txBody>
          <a:bodyPr/>
          <a:lstStyle/>
          <a:p>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4171" r="16557"/>
          <a:stretch/>
        </p:blipFill>
        <p:spPr>
          <a:xfrm>
            <a:off x="6093203" y="0"/>
            <a:ext cx="6098797" cy="6858000"/>
          </a:xfrm>
          <a:prstGeom prst="rect">
            <a:avLst/>
          </a:prstGeom>
        </p:spPr>
      </p:pic>
    </p:spTree>
    <p:extLst>
      <p:ext uri="{BB962C8B-B14F-4D97-AF65-F5344CB8AC3E}">
        <p14:creationId xmlns:p14="http://schemas.microsoft.com/office/powerpoint/2010/main" val="178532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8689F-8346-BF40-ABBC-76436AE05D5B}"/>
              </a:ext>
            </a:extLst>
          </p:cNvPr>
          <p:cNvSpPr/>
          <p:nvPr userDrawn="1"/>
        </p:nvSpPr>
        <p:spPr>
          <a:xfrm>
            <a:off x="899160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3DC3B044-024F-2148-BE1D-51CEDA7D8048}"/>
              </a:ext>
            </a:extLst>
          </p:cNvPr>
          <p:cNvSpPr>
            <a:spLocks noGrp="1"/>
          </p:cNvSpPr>
          <p:nvPr>
            <p:ph type="title"/>
          </p:nvPr>
        </p:nvSpPr>
        <p:spPr>
          <a:xfrm>
            <a:off x="502920" y="633437"/>
            <a:ext cx="5101735" cy="620404"/>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EFA0DB62-CB0F-0444-A628-1AE6C0386A0E}"/>
              </a:ext>
            </a:extLst>
          </p:cNvPr>
          <p:cNvSpPr>
            <a:spLocks noGrp="1"/>
          </p:cNvSpPr>
          <p:nvPr>
            <p:ph idx="1"/>
          </p:nvPr>
        </p:nvSpPr>
        <p:spPr>
          <a:xfrm>
            <a:off x="502919" y="2199191"/>
            <a:ext cx="5101273" cy="3394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55E4175-8B93-1F41-B741-C394B55E9A09}"/>
              </a:ext>
            </a:extLst>
          </p:cNvPr>
          <p:cNvSpPr>
            <a:spLocks noGrp="1"/>
          </p:cNvSpPr>
          <p:nvPr>
            <p:ph type="ftr" sz="quarter" idx="12"/>
          </p:nvPr>
        </p:nvSpPr>
        <p:spPr/>
        <p:txBody>
          <a:bodyPr/>
          <a:lstStyle/>
          <a:p>
            <a:endParaRPr lang="en-US"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6201" t="4249" r="18053" b="8138"/>
          <a:stretch/>
        </p:blipFill>
        <p:spPr>
          <a:xfrm>
            <a:off x="6186989" y="462636"/>
            <a:ext cx="5607062" cy="5932727"/>
          </a:xfrm>
          <a:prstGeom prst="rect">
            <a:avLst/>
          </a:prstGeom>
        </p:spPr>
      </p:pic>
    </p:spTree>
    <p:extLst>
      <p:ext uri="{BB962C8B-B14F-4D97-AF65-F5344CB8AC3E}">
        <p14:creationId xmlns:p14="http://schemas.microsoft.com/office/powerpoint/2010/main" val="20647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8" name="Text Placeholder 6"/>
          <p:cNvSpPr>
            <a:spLocks noGrp="1"/>
          </p:cNvSpPr>
          <p:nvPr>
            <p:ph type="body" sz="quarter" idx="13" hasCustomPrompt="1"/>
          </p:nvPr>
        </p:nvSpPr>
        <p:spPr>
          <a:xfrm>
            <a:off x="502920" y="3931920"/>
            <a:ext cx="11186160" cy="1706880"/>
          </a:xfrm>
        </p:spPr>
        <p:txBody>
          <a:bodyPr anchor="ctr">
            <a:noAutofit/>
          </a:bodyPr>
          <a:lstStyle>
            <a:lvl1pPr marL="0" indent="0" algn="ctr">
              <a:buNone/>
              <a:defRPr sz="3000"/>
            </a:lvl1pPr>
            <a:lvl2pPr marL="457200" indent="0" algn="ctr">
              <a:buNone/>
              <a:defRPr sz="3000"/>
            </a:lvl2pPr>
            <a:lvl3pPr marL="914400" indent="0" algn="ctr">
              <a:buNone/>
              <a:defRPr sz="3000"/>
            </a:lvl3pPr>
            <a:lvl4pPr marL="1371600" indent="0" algn="ctr">
              <a:buNone/>
              <a:defRPr sz="3000"/>
            </a:lvl4pPr>
            <a:lvl5pPr marL="1828800" indent="0" algn="ctr">
              <a:buNone/>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FBF3631-0E76-AF4A-BDE9-B48BBD37631E}"/>
              </a:ext>
            </a:extLst>
          </p:cNvPr>
          <p:cNvSpPr>
            <a:spLocks noGrp="1"/>
          </p:cNvSpPr>
          <p:nvPr>
            <p:ph type="ftr" sz="quarter" idx="14"/>
          </p:nvPr>
        </p:nvSpPr>
        <p:spPr/>
        <p:txBody>
          <a:bodyPr/>
          <a:lstStyle/>
          <a:p>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768"/>
          <a:stretch/>
        </p:blipFill>
        <p:spPr>
          <a:xfrm>
            <a:off x="0" y="0"/>
            <a:ext cx="12249665" cy="3463697"/>
          </a:xfrm>
          <a:prstGeom prst="rect">
            <a:avLst/>
          </a:prstGeom>
        </p:spPr>
      </p:pic>
    </p:spTree>
    <p:extLst>
      <p:ext uri="{BB962C8B-B14F-4D97-AF65-F5344CB8AC3E}">
        <p14:creationId xmlns:p14="http://schemas.microsoft.com/office/powerpoint/2010/main" val="424483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FE1A23-7010-4545-852D-5927AFED60BD}"/>
              </a:ext>
            </a:extLst>
          </p:cNvPr>
          <p:cNvSpPr/>
          <p:nvPr userDrawn="1"/>
        </p:nvSpPr>
        <p:spPr>
          <a:xfrm rot="16200000">
            <a:off x="4381500" y="-4381500"/>
            <a:ext cx="3429000" cy="121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21461"/>
          <a:stretch/>
        </p:blipFill>
        <p:spPr>
          <a:xfrm>
            <a:off x="486032" y="462887"/>
            <a:ext cx="11252475" cy="5896723"/>
          </a:xfrm>
          <a:prstGeom prst="rect">
            <a:avLst/>
          </a:prstGeom>
        </p:spPr>
      </p:pic>
    </p:spTree>
    <p:extLst>
      <p:ext uri="{BB962C8B-B14F-4D97-AF65-F5344CB8AC3E}">
        <p14:creationId xmlns:p14="http://schemas.microsoft.com/office/powerpoint/2010/main" val="146446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05BA2C-810F-7B4A-9DD8-3C2291891AA9}"/>
              </a:ext>
            </a:extLst>
          </p:cNvPr>
          <p:cNvSpPr/>
          <p:nvPr userDrawn="1"/>
        </p:nvSpPr>
        <p:spPr>
          <a:xfrm rot="16200000">
            <a:off x="3512127" y="-3512128"/>
            <a:ext cx="5167743" cy="121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A6DD89-12F2-0D4E-BAA0-70D0A99AD50F}"/>
              </a:ext>
            </a:extLst>
          </p:cNvPr>
          <p:cNvSpPr/>
          <p:nvPr userDrawn="1"/>
        </p:nvSpPr>
        <p:spPr>
          <a:xfrm>
            <a:off x="-2" y="5093421"/>
            <a:ext cx="12192001" cy="1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5">
            <a:extLst>
              <a:ext uri="{FF2B5EF4-FFF2-40B4-BE49-F238E27FC236}">
                <a16:creationId xmlns:a16="http://schemas.microsoft.com/office/drawing/2014/main" id="{B972F740-C034-4942-9F67-1C3D8FC51F0B}"/>
              </a:ext>
            </a:extLst>
          </p:cNvPr>
          <p:cNvSpPr>
            <a:spLocks noGrp="1"/>
          </p:cNvSpPr>
          <p:nvPr>
            <p:ph type="title"/>
          </p:nvPr>
        </p:nvSpPr>
        <p:spPr>
          <a:xfrm>
            <a:off x="495299" y="568036"/>
            <a:ext cx="11229085" cy="2732526"/>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ADA69BE4-FC62-A64B-B8FA-EDCF7B6D829A}"/>
              </a:ext>
            </a:extLst>
          </p:cNvPr>
          <p:cNvSpPr>
            <a:spLocks noGrp="1"/>
          </p:cNvSpPr>
          <p:nvPr>
            <p:ph type="body" idx="1"/>
          </p:nvPr>
        </p:nvSpPr>
        <p:spPr>
          <a:xfrm>
            <a:off x="495300" y="3401841"/>
            <a:ext cx="11229084" cy="1239431"/>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descr="A picture containing text, gauge&#10;&#10;Description automatically generated">
            <a:extLst>
              <a:ext uri="{FF2B5EF4-FFF2-40B4-BE49-F238E27FC236}">
                <a16:creationId xmlns:a16="http://schemas.microsoft.com/office/drawing/2014/main" id="{C654C5F3-6F06-D246-85A4-0A6B35AF0331}"/>
              </a:ext>
            </a:extLst>
          </p:cNvPr>
          <p:cNvPicPr>
            <a:picLocks noChangeAspect="1"/>
          </p:cNvPicPr>
          <p:nvPr userDrawn="1"/>
        </p:nvPicPr>
        <p:blipFill>
          <a:blip r:embed="rId2"/>
          <a:stretch>
            <a:fillRect/>
          </a:stretch>
        </p:blipFill>
        <p:spPr>
          <a:xfrm>
            <a:off x="495299" y="5657199"/>
            <a:ext cx="3997054" cy="701922"/>
          </a:xfrm>
          <a:prstGeom prst="rect">
            <a:avLst/>
          </a:prstGeom>
        </p:spPr>
      </p:pic>
    </p:spTree>
    <p:extLst>
      <p:ext uri="{BB962C8B-B14F-4D97-AF65-F5344CB8AC3E}">
        <p14:creationId xmlns:p14="http://schemas.microsoft.com/office/powerpoint/2010/main" val="220087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5777"/>
          <a:stretch/>
        </p:blipFill>
        <p:spPr>
          <a:xfrm>
            <a:off x="0" y="0"/>
            <a:ext cx="12252676" cy="6919784"/>
          </a:xfrm>
          <a:prstGeom prst="rect">
            <a:avLst/>
          </a:prstGeom>
        </p:spPr>
      </p:pic>
    </p:spTree>
    <p:extLst>
      <p:ext uri="{BB962C8B-B14F-4D97-AF65-F5344CB8AC3E}">
        <p14:creationId xmlns:p14="http://schemas.microsoft.com/office/powerpoint/2010/main" val="104396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8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3F9D-2533-2844-8155-13291185DFC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7AF70C7-1E9E-BA48-A61B-08B14FE61B81}"/>
              </a:ext>
            </a:extLst>
          </p:cNvPr>
          <p:cNvSpPr>
            <a:spLocks noGrp="1"/>
          </p:cNvSpPr>
          <p:nvPr>
            <p:ph type="sldNum" sz="quarter" idx="10"/>
          </p:nvPr>
        </p:nvSpPr>
        <p:spPr/>
        <p:txBody>
          <a:bodyPr/>
          <a:lstStyle/>
          <a:p>
            <a:fld id="{6D6E361B-DFCA-824D-BA63-ADCED3B41986}" type="slidenum">
              <a:rPr lang="en-US" smtClean="0"/>
              <a:pPr/>
              <a:t>‹#›</a:t>
            </a:fld>
            <a:endParaRPr lang="en-US" dirty="0"/>
          </a:p>
        </p:txBody>
      </p:sp>
      <p:sp>
        <p:nvSpPr>
          <p:cNvPr id="4" name="Footer Placeholder 3">
            <a:extLst>
              <a:ext uri="{FF2B5EF4-FFF2-40B4-BE49-F238E27FC236}">
                <a16:creationId xmlns:a16="http://schemas.microsoft.com/office/drawing/2014/main" id="{F496D4CC-DE52-4048-AC50-3030CEEE369E}"/>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D2085ADE-B60F-3046-83A0-36760BCFBF8A}"/>
              </a:ext>
            </a:extLst>
          </p:cNvPr>
          <p:cNvSpPr>
            <a:spLocks noGrp="1"/>
          </p:cNvSpPr>
          <p:nvPr>
            <p:ph idx="1"/>
          </p:nvPr>
        </p:nvSpPr>
        <p:spPr>
          <a:xfrm>
            <a:off x="502919" y="1282262"/>
            <a:ext cx="9769612" cy="432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67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7EF04-7093-E84D-BADD-06ED74B1EFED}"/>
              </a:ext>
            </a:extLst>
          </p:cNvPr>
          <p:cNvSpPr/>
          <p:nvPr userDrawn="1"/>
        </p:nvSpPr>
        <p:spPr>
          <a:xfrm rot="16200000">
            <a:off x="2667000" y="-2667000"/>
            <a:ext cx="6858000" cy="121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3066BC06-2DD0-3247-8458-F7AAE115807C}"/>
              </a:ext>
            </a:extLst>
          </p:cNvPr>
          <p:cNvPicPr>
            <a:picLocks noChangeAspect="1"/>
          </p:cNvPicPr>
          <p:nvPr userDrawn="1"/>
        </p:nvPicPr>
        <p:blipFill>
          <a:blip r:embed="rId2"/>
          <a:stretch>
            <a:fillRect/>
          </a:stretch>
        </p:blipFill>
        <p:spPr>
          <a:xfrm>
            <a:off x="4120980" y="2888392"/>
            <a:ext cx="3950040" cy="1081216"/>
          </a:xfrm>
          <a:prstGeom prst="rect">
            <a:avLst/>
          </a:prstGeom>
        </p:spPr>
      </p:pic>
      <p:pic>
        <p:nvPicPr>
          <p:cNvPr id="3" name="Picture 2"/>
          <p:cNvPicPr>
            <a:picLocks noChangeAspect="1"/>
          </p:cNvPicPr>
          <p:nvPr userDrawn="1"/>
        </p:nvPicPr>
        <p:blipFill>
          <a:blip r:embed="rId3"/>
          <a:stretch>
            <a:fillRect/>
          </a:stretch>
        </p:blipFill>
        <p:spPr>
          <a:xfrm>
            <a:off x="3271837" y="2419350"/>
            <a:ext cx="5648325" cy="20193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7420" y="2948382"/>
            <a:ext cx="5442742" cy="961233"/>
          </a:xfrm>
          <a:prstGeom prst="rect">
            <a:avLst/>
          </a:prstGeom>
        </p:spPr>
      </p:pic>
    </p:spTree>
    <p:extLst>
      <p:ext uri="{BB962C8B-B14F-4D97-AF65-F5344CB8AC3E}">
        <p14:creationId xmlns:p14="http://schemas.microsoft.com/office/powerpoint/2010/main" val="2543454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7EF04-7093-E84D-BADD-06ED74B1EFED}"/>
              </a:ext>
            </a:extLst>
          </p:cNvPr>
          <p:cNvSpPr/>
          <p:nvPr userDrawn="1"/>
        </p:nvSpPr>
        <p:spPr>
          <a:xfrm rot="16200000">
            <a:off x="2667000" y="-2667000"/>
            <a:ext cx="6858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3066BC06-2DD0-3247-8458-F7AAE115807C}"/>
              </a:ext>
            </a:extLst>
          </p:cNvPr>
          <p:cNvPicPr>
            <a:picLocks noChangeAspect="1"/>
          </p:cNvPicPr>
          <p:nvPr userDrawn="1"/>
        </p:nvPicPr>
        <p:blipFill>
          <a:blip r:embed="rId2"/>
          <a:stretch>
            <a:fillRect/>
          </a:stretch>
        </p:blipFill>
        <p:spPr>
          <a:xfrm>
            <a:off x="4120980" y="2888392"/>
            <a:ext cx="3950040" cy="1081216"/>
          </a:xfrm>
          <a:prstGeom prst="rect">
            <a:avLst/>
          </a:prstGeom>
        </p:spPr>
      </p:pic>
      <p:pic>
        <p:nvPicPr>
          <p:cNvPr id="3" name="Picture 2"/>
          <p:cNvPicPr>
            <a:picLocks noChangeAspect="1"/>
          </p:cNvPicPr>
          <p:nvPr userDrawn="1"/>
        </p:nvPicPr>
        <p:blipFill>
          <a:blip r:embed="rId3"/>
          <a:stretch>
            <a:fillRect/>
          </a:stretch>
        </p:blipFill>
        <p:spPr>
          <a:xfrm>
            <a:off x="3448050" y="2390775"/>
            <a:ext cx="5295900" cy="207645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7420" y="2948382"/>
            <a:ext cx="5442742" cy="961233"/>
          </a:xfrm>
          <a:prstGeom prst="rect">
            <a:avLst/>
          </a:prstGeom>
        </p:spPr>
      </p:pic>
    </p:spTree>
    <p:extLst>
      <p:ext uri="{BB962C8B-B14F-4D97-AF65-F5344CB8AC3E}">
        <p14:creationId xmlns:p14="http://schemas.microsoft.com/office/powerpoint/2010/main" val="306891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BF24-FCCF-3E95-156C-295B72396012}"/>
              </a:ext>
            </a:extLst>
          </p:cNvPr>
          <p:cNvSpPr>
            <a:spLocks noGrp="1"/>
          </p:cNvSpPr>
          <p:nvPr>
            <p:ph type="ctrTitle"/>
          </p:nvPr>
        </p:nvSpPr>
        <p:spPr>
          <a:xfrm>
            <a:off x="2311880" y="1122363"/>
            <a:ext cx="904192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7A8C9A-A002-8DA3-62FB-F7E9B340B9CF}"/>
              </a:ext>
            </a:extLst>
          </p:cNvPr>
          <p:cNvSpPr>
            <a:spLocks noGrp="1"/>
          </p:cNvSpPr>
          <p:nvPr>
            <p:ph type="subTitle" idx="1"/>
          </p:nvPr>
        </p:nvSpPr>
        <p:spPr>
          <a:xfrm>
            <a:off x="2311879" y="3602037"/>
            <a:ext cx="904192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822D98B-14FB-062B-14D8-FB5A8511A9D3}"/>
              </a:ext>
            </a:extLst>
          </p:cNvPr>
          <p:cNvSpPr>
            <a:spLocks noGrp="1"/>
          </p:cNvSpPr>
          <p:nvPr>
            <p:ph type="sldNum" sz="quarter" idx="12"/>
          </p:nvPr>
        </p:nvSpPr>
        <p:spPr/>
        <p:txBody>
          <a:bodyPr/>
          <a:lstStyle>
            <a:lvl1pPr algn="ctr">
              <a:defRPr/>
            </a:lvl1pPr>
          </a:lstStyle>
          <a:p>
            <a:fld id="{451C04E1-D248-4232-AE18-B85D94B0AE2F}" type="slidenum">
              <a:rPr lang="en-US" smtClean="0"/>
              <a:pPr/>
              <a:t>‹#›</a:t>
            </a:fld>
            <a:endParaRPr lang="en-US"/>
          </a:p>
        </p:txBody>
      </p:sp>
    </p:spTree>
    <p:extLst>
      <p:ext uri="{BB962C8B-B14F-4D97-AF65-F5344CB8AC3E}">
        <p14:creationId xmlns:p14="http://schemas.microsoft.com/office/powerpoint/2010/main" val="4258551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C800-0350-4D10-7BC5-BBA1A3E0A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8C4F90-3249-80FE-5C89-5E38AEEBA6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0620C7C-1C91-C35E-C8A2-E95E04F7564E}"/>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1161325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4044-E955-82AB-7025-9F7E20173115}"/>
              </a:ext>
            </a:extLst>
          </p:cNvPr>
          <p:cNvSpPr>
            <a:spLocks noGrp="1"/>
          </p:cNvSpPr>
          <p:nvPr>
            <p:ph type="title"/>
          </p:nvPr>
        </p:nvSpPr>
        <p:spPr>
          <a:xfrm>
            <a:off x="2294625" y="907485"/>
            <a:ext cx="905282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5FE19-337E-6B79-CC85-231E9D5819E0}"/>
              </a:ext>
            </a:extLst>
          </p:cNvPr>
          <p:cNvSpPr>
            <a:spLocks noGrp="1"/>
          </p:cNvSpPr>
          <p:nvPr>
            <p:ph type="body" idx="1"/>
          </p:nvPr>
        </p:nvSpPr>
        <p:spPr>
          <a:xfrm>
            <a:off x="2294625" y="3787209"/>
            <a:ext cx="9052825"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6A7E40EE-F4E7-863C-F1CF-085F2248A9B7}"/>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2232449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333C-5922-25A5-B5F7-B653E9E79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1480A-79AD-D669-E1DA-9D85869E7A0A}"/>
              </a:ext>
            </a:extLst>
          </p:cNvPr>
          <p:cNvSpPr>
            <a:spLocks noGrp="1"/>
          </p:cNvSpPr>
          <p:nvPr>
            <p:ph sz="half" idx="1"/>
          </p:nvPr>
        </p:nvSpPr>
        <p:spPr>
          <a:xfrm>
            <a:off x="2268747" y="1825626"/>
            <a:ext cx="4425352" cy="4023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5B370-8BCC-CCDF-F2DC-05057F4BF737}"/>
              </a:ext>
            </a:extLst>
          </p:cNvPr>
          <p:cNvSpPr>
            <a:spLocks noGrp="1"/>
          </p:cNvSpPr>
          <p:nvPr>
            <p:ph sz="half" idx="2"/>
          </p:nvPr>
        </p:nvSpPr>
        <p:spPr>
          <a:xfrm>
            <a:off x="6814869" y="1825626"/>
            <a:ext cx="4538932" cy="4023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7D5B058-24F8-B02A-2C36-83600A438717}"/>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1173587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D02-C80E-0BBB-C9AD-7D95B6D38449}"/>
              </a:ext>
            </a:extLst>
          </p:cNvPr>
          <p:cNvSpPr>
            <a:spLocks noGrp="1"/>
          </p:cNvSpPr>
          <p:nvPr>
            <p:ph type="title"/>
          </p:nvPr>
        </p:nvSpPr>
        <p:spPr>
          <a:xfrm>
            <a:off x="2260121" y="365125"/>
            <a:ext cx="909526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9CE62-38C2-7479-7EA4-D347F2634754}"/>
              </a:ext>
            </a:extLst>
          </p:cNvPr>
          <p:cNvSpPr>
            <a:spLocks noGrp="1"/>
          </p:cNvSpPr>
          <p:nvPr>
            <p:ph type="body" idx="1"/>
          </p:nvPr>
        </p:nvSpPr>
        <p:spPr>
          <a:xfrm>
            <a:off x="2260121" y="1681163"/>
            <a:ext cx="448573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FBC2-14ED-CF38-F97D-92E0E8CFCC0B}"/>
              </a:ext>
            </a:extLst>
          </p:cNvPr>
          <p:cNvSpPr>
            <a:spLocks noGrp="1"/>
          </p:cNvSpPr>
          <p:nvPr>
            <p:ph sz="half" idx="2"/>
          </p:nvPr>
        </p:nvSpPr>
        <p:spPr>
          <a:xfrm>
            <a:off x="2260121" y="2505077"/>
            <a:ext cx="4485736" cy="3386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068E1-6F10-8471-9A49-5FF6D018E2B8}"/>
              </a:ext>
            </a:extLst>
          </p:cNvPr>
          <p:cNvSpPr>
            <a:spLocks noGrp="1"/>
          </p:cNvSpPr>
          <p:nvPr>
            <p:ph type="body" sz="quarter" idx="3"/>
          </p:nvPr>
        </p:nvSpPr>
        <p:spPr>
          <a:xfrm>
            <a:off x="6869652" y="1681163"/>
            <a:ext cx="448573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5EDD4-AEF0-1808-C5B8-FE8E851D936A}"/>
              </a:ext>
            </a:extLst>
          </p:cNvPr>
          <p:cNvSpPr>
            <a:spLocks noGrp="1"/>
          </p:cNvSpPr>
          <p:nvPr>
            <p:ph sz="quarter" idx="4"/>
          </p:nvPr>
        </p:nvSpPr>
        <p:spPr>
          <a:xfrm>
            <a:off x="6869652" y="2505077"/>
            <a:ext cx="4485736" cy="3386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875D732-D921-322E-E914-8887D59DA024}"/>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28850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p:spTree>
      <p:nvGrpSpPr>
        <p:cNvPr id="1" name=""/>
        <p:cNvGrpSpPr/>
        <p:nvPr/>
      </p:nvGrpSpPr>
      <p:grpSpPr>
        <a:xfrm>
          <a:off x="0" y="0"/>
          <a:ext cx="0" cy="0"/>
          <a:chOff x="0" y="0"/>
          <a:chExt cx="0" cy="0"/>
        </a:xfrm>
      </p:grpSpPr>
      <p:sp>
        <p:nvSpPr>
          <p:cNvPr id="9" name="Rectangle 8"/>
          <p:cNvSpPr/>
          <p:nvPr userDrawn="1"/>
        </p:nvSpPr>
        <p:spPr>
          <a:xfrm>
            <a:off x="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05424" y="2646947"/>
            <a:ext cx="6224308" cy="1576136"/>
          </a:xfrm>
        </p:spPr>
        <p:txBody>
          <a:bodyPr anchor="ctr">
            <a:noAutofit/>
          </a:bodyPr>
          <a:lstStyle>
            <a:lvl1pPr algn="l" fontAlgn="ctr">
              <a:defRPr sz="60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6D6E361B-DFCA-824D-BA63-ADCED3B41986}" type="slidenum">
              <a:rPr lang="en-US" smtClean="0"/>
              <a:t>‹#›</a:t>
            </a:fld>
            <a:endParaRPr lang="en-US" dirty="0"/>
          </a:p>
        </p:txBody>
      </p:sp>
      <p:sp>
        <p:nvSpPr>
          <p:cNvPr id="4" name="Rectangle 3">
            <a:extLst>
              <a:ext uri="{FF2B5EF4-FFF2-40B4-BE49-F238E27FC236}">
                <a16:creationId xmlns:a16="http://schemas.microsoft.com/office/drawing/2014/main" id="{A7CDC0D6-0DF3-584E-9BD1-628F059B307F}"/>
              </a:ext>
            </a:extLst>
          </p:cNvPr>
          <p:cNvSpPr/>
          <p:nvPr userDrawn="1"/>
        </p:nvSpPr>
        <p:spPr>
          <a:xfrm>
            <a:off x="2400300" y="2646947"/>
            <a:ext cx="1600200" cy="1594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with low confidence">
            <a:extLst>
              <a:ext uri="{FF2B5EF4-FFF2-40B4-BE49-F238E27FC236}">
                <a16:creationId xmlns:a16="http://schemas.microsoft.com/office/drawing/2014/main" id="{CD894702-783E-CE46-B064-F919EBF37E17}"/>
              </a:ext>
            </a:extLst>
          </p:cNvPr>
          <p:cNvPicPr>
            <a:picLocks noChangeAspect="1"/>
          </p:cNvPicPr>
          <p:nvPr userDrawn="1"/>
        </p:nvPicPr>
        <p:blipFill>
          <a:blip r:embed="rId2"/>
          <a:stretch>
            <a:fillRect/>
          </a:stretch>
        </p:blipFill>
        <p:spPr>
          <a:xfrm>
            <a:off x="2573112" y="3021530"/>
            <a:ext cx="1254576" cy="814939"/>
          </a:xfrm>
          <a:prstGeom prst="rect">
            <a:avLst/>
          </a:prstGeom>
        </p:spPr>
      </p:pic>
      <p:sp>
        <p:nvSpPr>
          <p:cNvPr id="8" name="Text Placeholder 2">
            <a:extLst>
              <a:ext uri="{FF2B5EF4-FFF2-40B4-BE49-F238E27FC236}">
                <a16:creationId xmlns:a16="http://schemas.microsoft.com/office/drawing/2014/main" id="{0914635A-33E2-9649-9F5E-B5E0A3297EA0}"/>
              </a:ext>
            </a:extLst>
          </p:cNvPr>
          <p:cNvSpPr>
            <a:spLocks noGrp="1"/>
          </p:cNvSpPr>
          <p:nvPr>
            <p:ph type="body" idx="1"/>
          </p:nvPr>
        </p:nvSpPr>
        <p:spPr>
          <a:xfrm>
            <a:off x="4505424" y="4549456"/>
            <a:ext cx="6224308" cy="1239431"/>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5392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0A7F-46E9-24C6-16E1-B73FDD157AC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B7F6862-32FF-FF68-EFEF-06AC5C548CEA}"/>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2260511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C1214A-CC81-9DEC-9D19-40FA7E4C733C}"/>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2366233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03B1-CC50-4293-F913-31ACB84F30B0}"/>
              </a:ext>
            </a:extLst>
          </p:cNvPr>
          <p:cNvSpPr>
            <a:spLocks noGrp="1"/>
          </p:cNvSpPr>
          <p:nvPr>
            <p:ph type="title"/>
          </p:nvPr>
        </p:nvSpPr>
        <p:spPr>
          <a:xfrm>
            <a:off x="2254511"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80C7F7-070A-C009-DDE2-6A6E1189FD1C}"/>
              </a:ext>
            </a:extLst>
          </p:cNvPr>
          <p:cNvSpPr>
            <a:spLocks noGrp="1"/>
          </p:cNvSpPr>
          <p:nvPr>
            <p:ph idx="1"/>
          </p:nvPr>
        </p:nvSpPr>
        <p:spPr>
          <a:xfrm>
            <a:off x="6262777" y="987426"/>
            <a:ext cx="5092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1BA0F-1BCB-45BE-7F28-DCE5C33D9809}"/>
              </a:ext>
            </a:extLst>
          </p:cNvPr>
          <p:cNvSpPr>
            <a:spLocks noGrp="1"/>
          </p:cNvSpPr>
          <p:nvPr>
            <p:ph type="body" sz="half" idx="2"/>
          </p:nvPr>
        </p:nvSpPr>
        <p:spPr>
          <a:xfrm>
            <a:off x="2254511"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71803AA-0F34-EDF4-1B3C-FEED0644DF4C}"/>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1421638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F507-8CE3-E7B8-27AF-8E92E375F4FC}"/>
              </a:ext>
            </a:extLst>
          </p:cNvPr>
          <p:cNvSpPr>
            <a:spLocks noGrp="1"/>
          </p:cNvSpPr>
          <p:nvPr>
            <p:ph type="title"/>
          </p:nvPr>
        </p:nvSpPr>
        <p:spPr>
          <a:xfrm>
            <a:off x="2271771"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C275D3-1A75-3AD5-4621-C77707AFE21E}"/>
              </a:ext>
            </a:extLst>
          </p:cNvPr>
          <p:cNvSpPr>
            <a:spLocks noGrp="1"/>
          </p:cNvSpPr>
          <p:nvPr>
            <p:ph type="pic" idx="1"/>
          </p:nvPr>
        </p:nvSpPr>
        <p:spPr>
          <a:xfrm>
            <a:off x="6357670" y="987426"/>
            <a:ext cx="4997719"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11636E4-B951-0A12-39C7-8FABECE0EEF0}"/>
              </a:ext>
            </a:extLst>
          </p:cNvPr>
          <p:cNvSpPr>
            <a:spLocks noGrp="1"/>
          </p:cNvSpPr>
          <p:nvPr>
            <p:ph type="body" sz="half" idx="2"/>
          </p:nvPr>
        </p:nvSpPr>
        <p:spPr>
          <a:xfrm>
            <a:off x="2271771"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33CBA-A967-51B9-7AFF-7CC9603D9F5E}"/>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257492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B7B0-0078-E47E-E24E-46953EF694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9C501-DBBF-53B2-F8C2-5DAE71E590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BDE06A-0817-592D-D120-5A4DF507ABA6}"/>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908401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74B69-FC17-CAF1-E614-A2CB7E3A58BC}"/>
              </a:ext>
            </a:extLst>
          </p:cNvPr>
          <p:cNvSpPr>
            <a:spLocks noGrp="1"/>
          </p:cNvSpPr>
          <p:nvPr>
            <p:ph type="title" orient="vert"/>
          </p:nvPr>
        </p:nvSpPr>
        <p:spPr>
          <a:xfrm>
            <a:off x="8724901" y="365126"/>
            <a:ext cx="2628900" cy="553577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C1ECF4-3F34-CCC2-49E7-0BF55799E3F8}"/>
              </a:ext>
            </a:extLst>
          </p:cNvPr>
          <p:cNvSpPr>
            <a:spLocks noGrp="1"/>
          </p:cNvSpPr>
          <p:nvPr>
            <p:ph type="body" orient="vert" idx="1"/>
          </p:nvPr>
        </p:nvSpPr>
        <p:spPr>
          <a:xfrm>
            <a:off x="2286001" y="365126"/>
            <a:ext cx="6286500" cy="5535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761A795-DDCE-9E33-16F2-57CEEADA56A2}"/>
              </a:ext>
            </a:extLst>
          </p:cNvPr>
          <p:cNvSpPr>
            <a:spLocks noGrp="1"/>
          </p:cNvSpPr>
          <p:nvPr>
            <p:ph type="sldNum" sz="quarter" idx="12"/>
          </p:nvPr>
        </p:nvSpPr>
        <p:spPr/>
        <p:txBody>
          <a:bodyPr/>
          <a:lstStyle/>
          <a:p>
            <a:fld id="{451C04E1-D248-4232-AE18-B85D94B0AE2F}" type="slidenum">
              <a:rPr lang="en-US" smtClean="0"/>
              <a:t>‹#›</a:t>
            </a:fld>
            <a:endParaRPr lang="en-US"/>
          </a:p>
        </p:txBody>
      </p:sp>
    </p:spTree>
    <p:extLst>
      <p:ext uri="{BB962C8B-B14F-4D97-AF65-F5344CB8AC3E}">
        <p14:creationId xmlns:p14="http://schemas.microsoft.com/office/powerpoint/2010/main" val="3400869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018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6214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8443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106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sp>
        <p:nvSpPr>
          <p:cNvPr id="9" name="Rectangle 8"/>
          <p:cNvSpPr/>
          <p:nvPr userDrawn="1"/>
        </p:nvSpPr>
        <p:spPr>
          <a:xfrm>
            <a:off x="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05424" y="2646947"/>
            <a:ext cx="6224308" cy="1576136"/>
          </a:xfrm>
        </p:spPr>
        <p:txBody>
          <a:bodyPr anchor="ctr">
            <a:noAutofit/>
          </a:bodyPr>
          <a:lstStyle>
            <a:lvl1pPr algn="l" fontAlgn="ctr">
              <a:defRPr sz="60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6D6E361B-DFCA-824D-BA63-ADCED3B41986}" type="slidenum">
              <a:rPr lang="en-US" smtClean="0"/>
              <a:t>‹#›</a:t>
            </a:fld>
            <a:endParaRPr lang="en-US" dirty="0"/>
          </a:p>
        </p:txBody>
      </p:sp>
      <p:sp>
        <p:nvSpPr>
          <p:cNvPr id="4" name="Rectangle 3">
            <a:extLst>
              <a:ext uri="{FF2B5EF4-FFF2-40B4-BE49-F238E27FC236}">
                <a16:creationId xmlns:a16="http://schemas.microsoft.com/office/drawing/2014/main" id="{A7CDC0D6-0DF3-584E-9BD1-628F059B307F}"/>
              </a:ext>
            </a:extLst>
          </p:cNvPr>
          <p:cNvSpPr/>
          <p:nvPr userDrawn="1"/>
        </p:nvSpPr>
        <p:spPr>
          <a:xfrm>
            <a:off x="2400300" y="2646947"/>
            <a:ext cx="1600200" cy="1594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with low confidence">
            <a:extLst>
              <a:ext uri="{FF2B5EF4-FFF2-40B4-BE49-F238E27FC236}">
                <a16:creationId xmlns:a16="http://schemas.microsoft.com/office/drawing/2014/main" id="{CD894702-783E-CE46-B064-F919EBF37E17}"/>
              </a:ext>
            </a:extLst>
          </p:cNvPr>
          <p:cNvPicPr>
            <a:picLocks noChangeAspect="1"/>
          </p:cNvPicPr>
          <p:nvPr userDrawn="1"/>
        </p:nvPicPr>
        <p:blipFill>
          <a:blip r:embed="rId2"/>
          <a:stretch>
            <a:fillRect/>
          </a:stretch>
        </p:blipFill>
        <p:spPr>
          <a:xfrm>
            <a:off x="2573112" y="3021530"/>
            <a:ext cx="1254576" cy="814939"/>
          </a:xfrm>
          <a:prstGeom prst="rect">
            <a:avLst/>
          </a:prstGeom>
        </p:spPr>
      </p:pic>
    </p:spTree>
    <p:extLst>
      <p:ext uri="{BB962C8B-B14F-4D97-AF65-F5344CB8AC3E}">
        <p14:creationId xmlns:p14="http://schemas.microsoft.com/office/powerpoint/2010/main" val="1817943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2188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6196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4188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3644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9841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0783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6907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EF32-DF79-877A-8E6E-89A71597438E}"/>
              </a:ext>
            </a:extLst>
          </p:cNvPr>
          <p:cNvSpPr>
            <a:spLocks noGrp="1"/>
          </p:cNvSpPr>
          <p:nvPr>
            <p:ph type="ctrTitle"/>
          </p:nvPr>
        </p:nvSpPr>
        <p:spPr>
          <a:xfrm>
            <a:off x="1523999" y="1776456"/>
            <a:ext cx="9144000" cy="894637"/>
          </a:xfrm>
        </p:spPr>
        <p:txBody>
          <a:bodyPr anchor="t" anchorCtr="0"/>
          <a:lstStyle>
            <a:lvl1pPr algn="ctr">
              <a:defRPr sz="6000">
                <a:solidFill>
                  <a:srgbClr val="4B9CD3"/>
                </a:solidFill>
              </a:defRPr>
            </a:lvl1pPr>
          </a:lstStyle>
          <a:p>
            <a:r>
              <a:rPr lang="en-US"/>
              <a:t>Click to edit Master title style</a:t>
            </a:r>
          </a:p>
        </p:txBody>
      </p:sp>
      <p:sp>
        <p:nvSpPr>
          <p:cNvPr id="3" name="Subtitle 2">
            <a:extLst>
              <a:ext uri="{FF2B5EF4-FFF2-40B4-BE49-F238E27FC236}">
                <a16:creationId xmlns:a16="http://schemas.microsoft.com/office/drawing/2014/main" id="{45D5519B-18A4-817E-BFEE-5859D73F56EF}"/>
              </a:ext>
            </a:extLst>
          </p:cNvPr>
          <p:cNvSpPr>
            <a:spLocks noGrp="1"/>
          </p:cNvSpPr>
          <p:nvPr>
            <p:ph type="subTitle" idx="1" hasCustomPrompt="1"/>
          </p:nvPr>
        </p:nvSpPr>
        <p:spPr>
          <a:xfrm>
            <a:off x="160867" y="186267"/>
            <a:ext cx="4301067" cy="389467"/>
          </a:xfrm>
        </p:spPr>
        <p:txBody>
          <a:bodyPr>
            <a:normAutofit/>
          </a:bodyPr>
          <a:lstStyle>
            <a:lvl1pPr marL="0" indent="0" algn="ctr">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Office of Sponsored Programs</a:t>
            </a:r>
          </a:p>
        </p:txBody>
      </p:sp>
      <p:pic>
        <p:nvPicPr>
          <p:cNvPr id="10" name="Picture 9" descr="Background pattern&#10;&#10;Description automatically generated">
            <a:extLst>
              <a:ext uri="{FF2B5EF4-FFF2-40B4-BE49-F238E27FC236}">
                <a16:creationId xmlns:a16="http://schemas.microsoft.com/office/drawing/2014/main" id="{F771C4DF-039D-20D2-EAB5-FAF69D8CD3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431" r="42835"/>
          <a:stretch/>
        </p:blipFill>
        <p:spPr>
          <a:xfrm rot="16200000">
            <a:off x="4950222" y="-360363"/>
            <a:ext cx="2291555" cy="12192000"/>
          </a:xfrm>
          <a:prstGeom prst="rect">
            <a:avLst/>
          </a:prstGeom>
        </p:spPr>
      </p:pic>
      <p:sp>
        <p:nvSpPr>
          <p:cNvPr id="16" name="Text Placeholder 15">
            <a:extLst>
              <a:ext uri="{FF2B5EF4-FFF2-40B4-BE49-F238E27FC236}">
                <a16:creationId xmlns:a16="http://schemas.microsoft.com/office/drawing/2014/main" id="{CC510323-9579-6A7F-B9E9-D46EABDAFE08}"/>
              </a:ext>
            </a:extLst>
          </p:cNvPr>
          <p:cNvSpPr>
            <a:spLocks noGrp="1"/>
          </p:cNvSpPr>
          <p:nvPr>
            <p:ph type="body" sz="quarter" idx="10" hasCustomPrompt="1"/>
          </p:nvPr>
        </p:nvSpPr>
        <p:spPr>
          <a:xfrm>
            <a:off x="1524000" y="2816225"/>
            <a:ext cx="9144000" cy="441325"/>
          </a:xfrm>
        </p:spPr>
        <p:txBody>
          <a:bodyPr/>
          <a:lstStyle>
            <a:lvl1pPr marL="0" indent="0" algn="ctr">
              <a:buNone/>
              <a:defRPr/>
            </a:lvl1pPr>
          </a:lstStyle>
          <a:p>
            <a:pPr lvl="0"/>
            <a:r>
              <a:rPr lang="en-US"/>
              <a:t>Presenter, Title</a:t>
            </a:r>
          </a:p>
        </p:txBody>
      </p:sp>
    </p:spTree>
    <p:custDataLst>
      <p:tags r:id="rId1"/>
    </p:custDataLst>
    <p:extLst>
      <p:ext uri="{BB962C8B-B14F-4D97-AF65-F5344CB8AC3E}">
        <p14:creationId xmlns:p14="http://schemas.microsoft.com/office/powerpoint/2010/main" val="2907136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EF32-DF79-877A-8E6E-89A71597438E}"/>
              </a:ext>
            </a:extLst>
          </p:cNvPr>
          <p:cNvSpPr>
            <a:spLocks noGrp="1"/>
          </p:cNvSpPr>
          <p:nvPr>
            <p:ph type="ctrTitle"/>
          </p:nvPr>
        </p:nvSpPr>
        <p:spPr>
          <a:xfrm>
            <a:off x="1523999" y="1776456"/>
            <a:ext cx="9144000" cy="894637"/>
          </a:xfrm>
        </p:spPr>
        <p:txBody>
          <a:bodyPr anchor="t" anchorCtr="0"/>
          <a:lstStyle>
            <a:lvl1pPr algn="ctr">
              <a:defRPr sz="6000">
                <a:solidFill>
                  <a:srgbClr val="13294B"/>
                </a:solidFill>
              </a:defRPr>
            </a:lvl1pPr>
          </a:lstStyle>
          <a:p>
            <a:r>
              <a:rPr lang="en-US"/>
              <a:t>Click to edit Master title style</a:t>
            </a:r>
          </a:p>
        </p:txBody>
      </p:sp>
      <p:sp>
        <p:nvSpPr>
          <p:cNvPr id="3" name="Subtitle 2">
            <a:extLst>
              <a:ext uri="{FF2B5EF4-FFF2-40B4-BE49-F238E27FC236}">
                <a16:creationId xmlns:a16="http://schemas.microsoft.com/office/drawing/2014/main" id="{45D5519B-18A4-817E-BFEE-5859D73F56EF}"/>
              </a:ext>
            </a:extLst>
          </p:cNvPr>
          <p:cNvSpPr>
            <a:spLocks noGrp="1"/>
          </p:cNvSpPr>
          <p:nvPr>
            <p:ph type="subTitle" idx="1" hasCustomPrompt="1"/>
          </p:nvPr>
        </p:nvSpPr>
        <p:spPr>
          <a:xfrm>
            <a:off x="160867" y="186267"/>
            <a:ext cx="4301067" cy="389467"/>
          </a:xfrm>
        </p:spPr>
        <p:txBody>
          <a:bodyPr>
            <a:normAutofit/>
          </a:bodyPr>
          <a:lstStyle>
            <a:lvl1pPr marL="0" indent="0" algn="ctr">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Office of Sponsored Programs</a:t>
            </a:r>
          </a:p>
        </p:txBody>
      </p:sp>
      <p:sp>
        <p:nvSpPr>
          <p:cNvPr id="16" name="Text Placeholder 15">
            <a:extLst>
              <a:ext uri="{FF2B5EF4-FFF2-40B4-BE49-F238E27FC236}">
                <a16:creationId xmlns:a16="http://schemas.microsoft.com/office/drawing/2014/main" id="{CC510323-9579-6A7F-B9E9-D46EABDAFE08}"/>
              </a:ext>
            </a:extLst>
          </p:cNvPr>
          <p:cNvSpPr>
            <a:spLocks noGrp="1"/>
          </p:cNvSpPr>
          <p:nvPr>
            <p:ph type="body" sz="quarter" idx="10" hasCustomPrompt="1"/>
          </p:nvPr>
        </p:nvSpPr>
        <p:spPr>
          <a:xfrm>
            <a:off x="1524000" y="2816225"/>
            <a:ext cx="9144000" cy="441325"/>
          </a:xfrm>
        </p:spPr>
        <p:txBody>
          <a:bodyPr/>
          <a:lstStyle>
            <a:lvl1pPr marL="0" indent="0" algn="ctr">
              <a:buNone/>
              <a:defRPr/>
            </a:lvl1pPr>
          </a:lstStyle>
          <a:p>
            <a:pPr lvl="0"/>
            <a:r>
              <a:rPr lang="en-US"/>
              <a:t>Presenter, Title</a:t>
            </a:r>
          </a:p>
        </p:txBody>
      </p:sp>
      <p:pic>
        <p:nvPicPr>
          <p:cNvPr id="6" name="Picture 5" descr="Background pattern&#10;&#10;Description automatically generated">
            <a:extLst>
              <a:ext uri="{FF2B5EF4-FFF2-40B4-BE49-F238E27FC236}">
                <a16:creationId xmlns:a16="http://schemas.microsoft.com/office/drawing/2014/main" id="{4C60EABE-CDEC-0AA7-329D-8DDCD44DF6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9182"/>
          <a:stretch/>
        </p:blipFill>
        <p:spPr>
          <a:xfrm rot="16200000">
            <a:off x="4958402" y="-389809"/>
            <a:ext cx="2268141" cy="12227477"/>
          </a:xfrm>
          <a:prstGeom prst="rect">
            <a:avLst/>
          </a:prstGeom>
        </p:spPr>
      </p:pic>
    </p:spTree>
    <p:custDataLst>
      <p:tags r:id="rId1"/>
    </p:custDataLst>
    <p:extLst>
      <p:ext uri="{BB962C8B-B14F-4D97-AF65-F5344CB8AC3E}">
        <p14:creationId xmlns:p14="http://schemas.microsoft.com/office/powerpoint/2010/main" val="1400813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28BF-4A6C-92C0-474C-A98ABDEFA376}"/>
              </a:ext>
            </a:extLst>
          </p:cNvPr>
          <p:cNvSpPr>
            <a:spLocks noGrp="1"/>
          </p:cNvSpPr>
          <p:nvPr>
            <p:ph type="title"/>
          </p:nvPr>
        </p:nvSpPr>
        <p:spPr>
          <a:xfrm>
            <a:off x="838199" y="435949"/>
            <a:ext cx="10515600" cy="2852737"/>
          </a:xfrm>
        </p:spPr>
        <p:txBody>
          <a:bodyPr anchor="b">
            <a:normAutofit/>
          </a:bodyPr>
          <a:lstStyle>
            <a:lvl1pPr>
              <a:defRPr sz="5400">
                <a:solidFill>
                  <a:srgbClr val="4B9CD3"/>
                </a:solidFill>
              </a:defRPr>
            </a:lvl1pPr>
          </a:lstStyle>
          <a:p>
            <a:r>
              <a:rPr lang="en-US"/>
              <a:t>Click to edit Master title style</a:t>
            </a:r>
          </a:p>
        </p:txBody>
      </p:sp>
      <p:pic>
        <p:nvPicPr>
          <p:cNvPr id="6" name="Picture 5" descr="A picture containing shape&#10;&#10;Description automatically generated">
            <a:extLst>
              <a:ext uri="{FF2B5EF4-FFF2-40B4-BE49-F238E27FC236}">
                <a16:creationId xmlns:a16="http://schemas.microsoft.com/office/drawing/2014/main" id="{42A5D725-16AD-8163-5C8F-A67617567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636707" y="2536350"/>
            <a:ext cx="918584" cy="2423257"/>
          </a:xfrm>
          <a:prstGeom prst="rect">
            <a:avLst/>
          </a:prstGeom>
        </p:spPr>
      </p:pic>
      <p:sp>
        <p:nvSpPr>
          <p:cNvPr id="7" name="Date Placeholder 6">
            <a:extLst>
              <a:ext uri="{FF2B5EF4-FFF2-40B4-BE49-F238E27FC236}">
                <a16:creationId xmlns:a16="http://schemas.microsoft.com/office/drawing/2014/main" id="{F23C1859-94F3-179E-DEDD-EF69FB051493}"/>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76081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1005840" y="1277895"/>
            <a:ext cx="10180320" cy="2419576"/>
          </a:xfrm>
        </p:spPr>
        <p:txBody>
          <a:bodyPr anchor="b">
            <a:normAutofit/>
          </a:bodyPr>
          <a:lstStyle>
            <a:lvl1pPr algn="ctr">
              <a:defRPr sz="6000">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1005840" y="3809746"/>
            <a:ext cx="10180320" cy="1417368"/>
          </a:xfrm>
        </p:spPr>
        <p:txBody>
          <a:bodyPr>
            <a:normAutofit/>
          </a:bodyPr>
          <a:lstStyle>
            <a:lvl1pPr marL="0" indent="0" algn="ctr">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3" name="Group 12">
            <a:extLst>
              <a:ext uri="{FF2B5EF4-FFF2-40B4-BE49-F238E27FC236}">
                <a16:creationId xmlns:a16="http://schemas.microsoft.com/office/drawing/2014/main" id="{893ECAEA-0967-2E4D-ADF5-3D32D4D511AE}"/>
              </a:ext>
            </a:extLst>
          </p:cNvPr>
          <p:cNvGrpSpPr/>
          <p:nvPr userDrawn="1"/>
        </p:nvGrpSpPr>
        <p:grpSpPr>
          <a:xfrm>
            <a:off x="3888377" y="0"/>
            <a:ext cx="4415246" cy="1149531"/>
            <a:chOff x="3888377" y="0"/>
            <a:chExt cx="4415246" cy="1149531"/>
          </a:xfrm>
        </p:grpSpPr>
        <p:sp>
          <p:nvSpPr>
            <p:cNvPr id="12" name="Rectangle 11">
              <a:extLst>
                <a:ext uri="{FF2B5EF4-FFF2-40B4-BE49-F238E27FC236}">
                  <a16:creationId xmlns:a16="http://schemas.microsoft.com/office/drawing/2014/main" id="{CE8C6C45-97F8-B449-A111-801B3B44B89A}"/>
                </a:ext>
              </a:extLst>
            </p:cNvPr>
            <p:cNvSpPr/>
            <p:nvPr userDrawn="1"/>
          </p:nvSpPr>
          <p:spPr>
            <a:xfrm>
              <a:off x="3888377" y="0"/>
              <a:ext cx="4415246" cy="1149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with low confidence">
              <a:extLst>
                <a:ext uri="{FF2B5EF4-FFF2-40B4-BE49-F238E27FC236}">
                  <a16:creationId xmlns:a16="http://schemas.microsoft.com/office/drawing/2014/main" id="{CA56A32D-68C7-A14C-8743-381591F7454A}"/>
                </a:ext>
              </a:extLst>
            </p:cNvPr>
            <p:cNvPicPr>
              <a:picLocks noChangeAspect="1"/>
            </p:cNvPicPr>
            <p:nvPr userDrawn="1"/>
          </p:nvPicPr>
          <p:blipFill>
            <a:blip r:embed="rId2"/>
            <a:stretch>
              <a:fillRect/>
            </a:stretch>
          </p:blipFill>
          <p:spPr>
            <a:xfrm>
              <a:off x="4260759" y="247063"/>
              <a:ext cx="3670481" cy="644572"/>
            </a:xfrm>
            <a:prstGeom prst="rect">
              <a:avLst/>
            </a:prstGeom>
          </p:spPr>
        </p:pic>
      </p:grpSp>
    </p:spTree>
    <p:extLst>
      <p:ext uri="{BB962C8B-B14F-4D97-AF65-F5344CB8AC3E}">
        <p14:creationId xmlns:p14="http://schemas.microsoft.com/office/powerpoint/2010/main" val="1131028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5127B6B-6305-3ED9-3344-4DC4BBF50E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636708" y="2536348"/>
            <a:ext cx="918587" cy="2423266"/>
          </a:xfrm>
          <a:prstGeom prst="rect">
            <a:avLst/>
          </a:prstGeom>
        </p:spPr>
      </p:pic>
      <p:sp>
        <p:nvSpPr>
          <p:cNvPr id="2" name="Title 1">
            <a:extLst>
              <a:ext uri="{FF2B5EF4-FFF2-40B4-BE49-F238E27FC236}">
                <a16:creationId xmlns:a16="http://schemas.microsoft.com/office/drawing/2014/main" id="{ED9628BF-4A6C-92C0-474C-A98ABDEFA376}"/>
              </a:ext>
            </a:extLst>
          </p:cNvPr>
          <p:cNvSpPr>
            <a:spLocks noGrp="1"/>
          </p:cNvSpPr>
          <p:nvPr>
            <p:ph type="title"/>
          </p:nvPr>
        </p:nvSpPr>
        <p:spPr>
          <a:xfrm>
            <a:off x="838199" y="435949"/>
            <a:ext cx="10515600" cy="2852737"/>
          </a:xfrm>
        </p:spPr>
        <p:txBody>
          <a:bodyPr anchor="b">
            <a:normAutofit/>
          </a:bodyPr>
          <a:lstStyle>
            <a:lvl1pPr>
              <a:defRPr sz="5400">
                <a:solidFill>
                  <a:srgbClr val="13294B"/>
                </a:solidFill>
              </a:defRPr>
            </a:lvl1pPr>
          </a:lstStyle>
          <a:p>
            <a:r>
              <a:rPr lang="en-US"/>
              <a:t>Click to edit Master title style</a:t>
            </a:r>
          </a:p>
        </p:txBody>
      </p:sp>
      <p:sp>
        <p:nvSpPr>
          <p:cNvPr id="5" name="Date Placeholder 6">
            <a:extLst>
              <a:ext uri="{FF2B5EF4-FFF2-40B4-BE49-F238E27FC236}">
                <a16:creationId xmlns:a16="http://schemas.microsoft.com/office/drawing/2014/main" id="{0E3B6215-6B41-954E-060B-B3A0D1CA788F}"/>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1929499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0548-DFD2-4F35-2616-19815E3E0088}"/>
              </a:ext>
            </a:extLst>
          </p:cNvPr>
          <p:cNvSpPr>
            <a:spLocks noGrp="1"/>
          </p:cNvSpPr>
          <p:nvPr>
            <p:ph type="title"/>
          </p:nvPr>
        </p:nvSpPr>
        <p:spPr/>
        <p:txBody>
          <a:bodyPr>
            <a:normAutofit/>
          </a:bodyPr>
          <a:lstStyle>
            <a:lvl1pPr>
              <a:defRPr sz="3600">
                <a:solidFill>
                  <a:srgbClr val="4B9CD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CA8096-4AD9-5964-BBE2-59F35A8064A1}"/>
              </a:ext>
            </a:extLst>
          </p:cNvPr>
          <p:cNvSpPr>
            <a:spLocks noGrp="1"/>
          </p:cNvSpPr>
          <p:nvPr>
            <p:ph idx="1"/>
          </p:nvPr>
        </p:nvSpPr>
        <p:spPr/>
        <p:txBody>
          <a:bodyPr/>
          <a:lstStyle>
            <a:lvl1pPr>
              <a:buClr>
                <a:schemeClr val="accent1"/>
              </a:buClr>
              <a:defRPr sz="2400">
                <a:solidFill>
                  <a:srgbClr val="262626"/>
                </a:solidFill>
              </a:defRPr>
            </a:lvl1pPr>
            <a:lvl2pPr marL="685800" indent="-228600">
              <a:buClr>
                <a:schemeClr val="accent1"/>
              </a:buClr>
              <a:buFont typeface="Courier New" panose="02070309020205020404" pitchFamily="49" charset="0"/>
              <a:buChar char="o"/>
              <a:defRPr sz="2200">
                <a:solidFill>
                  <a:srgbClr val="262626"/>
                </a:solidFill>
              </a:defRPr>
            </a:lvl2pPr>
            <a:lvl3pPr marL="1143000" indent="-228600">
              <a:buClr>
                <a:schemeClr val="accent2"/>
              </a:buClr>
              <a:buFont typeface="Wingdings" panose="05000000000000000000" pitchFamily="2" charset="2"/>
              <a:buChar char="§"/>
              <a:defRPr>
                <a:solidFill>
                  <a:srgbClr val="262626"/>
                </a:solidFill>
              </a:defRPr>
            </a:lvl3pPr>
          </a:lstStyle>
          <a:p>
            <a:pPr lvl="0"/>
            <a:r>
              <a:rPr lang="en-US"/>
              <a:t>Click to edit Master text styles</a:t>
            </a:r>
          </a:p>
          <a:p>
            <a:pPr lvl="1"/>
            <a:r>
              <a:rPr lang="en-US"/>
              <a:t>Second level</a:t>
            </a:r>
          </a:p>
          <a:p>
            <a:pPr lvl="2"/>
            <a:r>
              <a:rPr lang="en-US"/>
              <a:t>Third level</a:t>
            </a:r>
          </a:p>
        </p:txBody>
      </p:sp>
      <p:sp>
        <p:nvSpPr>
          <p:cNvPr id="4" name="Date Placeholder 6">
            <a:extLst>
              <a:ext uri="{FF2B5EF4-FFF2-40B4-BE49-F238E27FC236}">
                <a16:creationId xmlns:a16="http://schemas.microsoft.com/office/drawing/2014/main" id="{2FC6CB0D-6F38-CCC3-0231-625B62F8CD56}"/>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3933412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0548-DFD2-4F35-2616-19815E3E0088}"/>
              </a:ext>
            </a:extLst>
          </p:cNvPr>
          <p:cNvSpPr>
            <a:spLocks noGrp="1"/>
          </p:cNvSpPr>
          <p:nvPr>
            <p:ph type="title"/>
          </p:nvPr>
        </p:nvSpPr>
        <p:spPr/>
        <p:txBody>
          <a:bodyPr>
            <a:normAutofit/>
          </a:bodyPr>
          <a:lstStyle>
            <a:lvl1pPr>
              <a:defRPr sz="3600">
                <a:solidFill>
                  <a:srgbClr val="13294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CA8096-4AD9-5964-BBE2-59F35A8064A1}"/>
              </a:ext>
            </a:extLst>
          </p:cNvPr>
          <p:cNvSpPr>
            <a:spLocks noGrp="1"/>
          </p:cNvSpPr>
          <p:nvPr>
            <p:ph idx="1"/>
          </p:nvPr>
        </p:nvSpPr>
        <p:spPr/>
        <p:txBody>
          <a:bodyPr/>
          <a:lstStyle>
            <a:lvl1pPr>
              <a:buClr>
                <a:schemeClr val="accent1"/>
              </a:buClr>
              <a:defRPr sz="2400">
                <a:solidFill>
                  <a:srgbClr val="262626"/>
                </a:solidFill>
              </a:defRPr>
            </a:lvl1pPr>
            <a:lvl2pPr marL="685800" indent="-228600">
              <a:buClr>
                <a:schemeClr val="accent1"/>
              </a:buClr>
              <a:buFont typeface="Courier New" panose="02070309020205020404" pitchFamily="49" charset="0"/>
              <a:buChar char="o"/>
              <a:defRPr sz="2200">
                <a:solidFill>
                  <a:srgbClr val="262626"/>
                </a:solidFill>
              </a:defRPr>
            </a:lvl2pPr>
            <a:lvl3pPr marL="1143000" indent="-228600">
              <a:buClr>
                <a:schemeClr val="accent2"/>
              </a:buClr>
              <a:buFont typeface="Wingdings" panose="05000000000000000000" pitchFamily="2" charset="2"/>
              <a:buChar char="§"/>
              <a:defRPr>
                <a:solidFill>
                  <a:srgbClr val="262626"/>
                </a:solidFill>
              </a:defRPr>
            </a:lvl3pPr>
          </a:lstStyle>
          <a:p>
            <a:pPr lvl="0"/>
            <a:r>
              <a:rPr lang="en-US"/>
              <a:t>Click to edit Master text styles</a:t>
            </a:r>
          </a:p>
          <a:p>
            <a:pPr lvl="1"/>
            <a:r>
              <a:rPr lang="en-US"/>
              <a:t>Second level</a:t>
            </a:r>
          </a:p>
          <a:p>
            <a:pPr lvl="2"/>
            <a:r>
              <a:rPr lang="en-US"/>
              <a:t>Third level</a:t>
            </a:r>
          </a:p>
        </p:txBody>
      </p:sp>
      <p:sp>
        <p:nvSpPr>
          <p:cNvPr id="4" name="Date Placeholder 6">
            <a:extLst>
              <a:ext uri="{FF2B5EF4-FFF2-40B4-BE49-F238E27FC236}">
                <a16:creationId xmlns:a16="http://schemas.microsoft.com/office/drawing/2014/main" id="{3F0519E0-B5ED-5289-0EC4-C3B8DBCD3CFC}"/>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3396480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3520-1B2C-69AC-5965-F9028912F6A7}"/>
              </a:ext>
            </a:extLst>
          </p:cNvPr>
          <p:cNvSpPr>
            <a:spLocks noGrp="1"/>
          </p:cNvSpPr>
          <p:nvPr>
            <p:ph type="title"/>
          </p:nvPr>
        </p:nvSpPr>
        <p:spPr/>
        <p:txBody>
          <a:bodyPr/>
          <a:lstStyle>
            <a:lvl1pPr>
              <a:defRPr>
                <a:solidFill>
                  <a:srgbClr val="4B9CD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E4BBEEB-492B-0A85-20E4-83CC8F9595A6}"/>
              </a:ext>
            </a:extLst>
          </p:cNvPr>
          <p:cNvSpPr>
            <a:spLocks noGrp="1"/>
          </p:cNvSpPr>
          <p:nvPr>
            <p:ph sz="half" idx="1"/>
          </p:nvPr>
        </p:nvSpPr>
        <p:spPr>
          <a:xfrm>
            <a:off x="838200" y="1825625"/>
            <a:ext cx="5181600" cy="435133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E5A1B-A616-FC71-E379-1841F538C44A}"/>
              </a:ext>
            </a:extLst>
          </p:cNvPr>
          <p:cNvSpPr>
            <a:spLocks noGrp="1"/>
          </p:cNvSpPr>
          <p:nvPr>
            <p:ph sz="half" idx="2"/>
          </p:nvPr>
        </p:nvSpPr>
        <p:spPr>
          <a:xfrm>
            <a:off x="6172200" y="1825625"/>
            <a:ext cx="5181600" cy="435133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7338A565-4CE9-4CE6-5BCA-59C8C9521248}"/>
              </a:ext>
            </a:extLst>
          </p:cNvPr>
          <p:cNvSpPr>
            <a:spLocks noGrp="1"/>
          </p:cNvSpPr>
          <p:nvPr>
            <p:ph type="dt" sz="half" idx="10"/>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1731095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3520-1B2C-69AC-5965-F9028912F6A7}"/>
              </a:ext>
            </a:extLst>
          </p:cNvPr>
          <p:cNvSpPr>
            <a:spLocks noGrp="1"/>
          </p:cNvSpPr>
          <p:nvPr>
            <p:ph type="title"/>
          </p:nvPr>
        </p:nvSpPr>
        <p:spPr/>
        <p:txBody>
          <a:bodyPr/>
          <a:lstStyle>
            <a:lvl1pPr>
              <a:defRPr>
                <a:solidFill>
                  <a:srgbClr val="13294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E4BBEEB-492B-0A85-20E4-83CC8F9595A6}"/>
              </a:ext>
            </a:extLst>
          </p:cNvPr>
          <p:cNvSpPr>
            <a:spLocks noGrp="1"/>
          </p:cNvSpPr>
          <p:nvPr>
            <p:ph sz="half" idx="1"/>
          </p:nvPr>
        </p:nvSpPr>
        <p:spPr>
          <a:xfrm>
            <a:off x="838200" y="1825625"/>
            <a:ext cx="5181600" cy="435133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E5A1B-A616-FC71-E379-1841F538C44A}"/>
              </a:ext>
            </a:extLst>
          </p:cNvPr>
          <p:cNvSpPr>
            <a:spLocks noGrp="1"/>
          </p:cNvSpPr>
          <p:nvPr>
            <p:ph sz="half" idx="2"/>
          </p:nvPr>
        </p:nvSpPr>
        <p:spPr>
          <a:xfrm>
            <a:off x="6172200" y="1825625"/>
            <a:ext cx="5181600" cy="435133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78B2BE5C-314C-F983-6134-B4ED1195CAE9}"/>
              </a:ext>
            </a:extLst>
          </p:cNvPr>
          <p:cNvSpPr>
            <a:spLocks noGrp="1"/>
          </p:cNvSpPr>
          <p:nvPr>
            <p:ph type="dt" sz="half" idx="10"/>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991314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7C62-4C36-50F9-1794-889D51D20A79}"/>
              </a:ext>
            </a:extLst>
          </p:cNvPr>
          <p:cNvSpPr>
            <a:spLocks noGrp="1"/>
          </p:cNvSpPr>
          <p:nvPr>
            <p:ph type="title"/>
          </p:nvPr>
        </p:nvSpPr>
        <p:spPr>
          <a:xfrm>
            <a:off x="839788" y="365125"/>
            <a:ext cx="10515600" cy="1325563"/>
          </a:xfrm>
        </p:spPr>
        <p:txBody>
          <a:bodyPr/>
          <a:lstStyle>
            <a:lvl1pPr>
              <a:defRPr>
                <a:solidFill>
                  <a:srgbClr val="4B9CD3"/>
                </a:solidFill>
              </a:defRPr>
            </a:lvl1pPr>
          </a:lstStyle>
          <a:p>
            <a:r>
              <a:rPr lang="en-US"/>
              <a:t>Click to edit Master title style</a:t>
            </a:r>
          </a:p>
        </p:txBody>
      </p:sp>
      <p:sp>
        <p:nvSpPr>
          <p:cNvPr id="3" name="Text Placeholder 2">
            <a:extLst>
              <a:ext uri="{FF2B5EF4-FFF2-40B4-BE49-F238E27FC236}">
                <a16:creationId xmlns:a16="http://schemas.microsoft.com/office/drawing/2014/main" id="{DC43FBCF-D4F6-DEB6-5BB0-87B6BC1EDEF7}"/>
              </a:ext>
            </a:extLst>
          </p:cNvPr>
          <p:cNvSpPr>
            <a:spLocks noGrp="1"/>
          </p:cNvSpPr>
          <p:nvPr>
            <p:ph type="body" idx="1"/>
          </p:nvPr>
        </p:nvSpPr>
        <p:spPr>
          <a:xfrm>
            <a:off x="839788" y="1681163"/>
            <a:ext cx="5157787" cy="823912"/>
          </a:xfrm>
        </p:spPr>
        <p:txBody>
          <a:bodyPr anchor="b"/>
          <a:lstStyle>
            <a:lvl1pPr marL="0" indent="0">
              <a:buNone/>
              <a:defRPr sz="2400" b="1">
                <a:solidFill>
                  <a:srgbClr val="2626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9B313-1FBC-442D-D0CE-A8A82061AA61}"/>
              </a:ext>
            </a:extLst>
          </p:cNvPr>
          <p:cNvSpPr>
            <a:spLocks noGrp="1"/>
          </p:cNvSpPr>
          <p:nvPr>
            <p:ph sz="half" idx="2"/>
          </p:nvPr>
        </p:nvSpPr>
        <p:spPr>
          <a:xfrm>
            <a:off x="839788" y="2505075"/>
            <a:ext cx="5157787" cy="368458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3B880-1927-6533-4CAF-B7FDE2F0E98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626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F3241-843A-7BE5-E9FC-BC17F5A15A92}"/>
              </a:ext>
            </a:extLst>
          </p:cNvPr>
          <p:cNvSpPr>
            <a:spLocks noGrp="1"/>
          </p:cNvSpPr>
          <p:nvPr>
            <p:ph sz="quarter" idx="4"/>
          </p:nvPr>
        </p:nvSpPr>
        <p:spPr>
          <a:xfrm>
            <a:off x="6172200" y="2505075"/>
            <a:ext cx="5183188" cy="368458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6F532-49DD-834A-53BA-490DBB745165}"/>
              </a:ext>
            </a:extLst>
          </p:cNvPr>
          <p:cNvSpPr>
            <a:spLocks noGrp="1"/>
          </p:cNvSpPr>
          <p:nvPr>
            <p:ph type="dt" sz="half" idx="10"/>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477209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3520-1B2C-69AC-5965-F9028912F6A7}"/>
              </a:ext>
            </a:extLst>
          </p:cNvPr>
          <p:cNvSpPr>
            <a:spLocks noGrp="1"/>
          </p:cNvSpPr>
          <p:nvPr>
            <p:ph type="title"/>
          </p:nvPr>
        </p:nvSpPr>
        <p:spPr/>
        <p:txBody>
          <a:bodyPr/>
          <a:lstStyle>
            <a:lvl1pPr>
              <a:defRPr>
                <a:solidFill>
                  <a:srgbClr val="13294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E4BBEEB-492B-0A85-20E4-83CC8F9595A6}"/>
              </a:ext>
            </a:extLst>
          </p:cNvPr>
          <p:cNvSpPr>
            <a:spLocks noGrp="1"/>
          </p:cNvSpPr>
          <p:nvPr>
            <p:ph sz="half" idx="1"/>
          </p:nvPr>
        </p:nvSpPr>
        <p:spPr>
          <a:xfrm>
            <a:off x="838200" y="1825625"/>
            <a:ext cx="5181600" cy="435133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E5A1B-A616-FC71-E379-1841F538C44A}"/>
              </a:ext>
            </a:extLst>
          </p:cNvPr>
          <p:cNvSpPr>
            <a:spLocks noGrp="1"/>
          </p:cNvSpPr>
          <p:nvPr>
            <p:ph sz="half" idx="2"/>
          </p:nvPr>
        </p:nvSpPr>
        <p:spPr>
          <a:xfrm>
            <a:off x="6172200" y="1825625"/>
            <a:ext cx="5181600" cy="4351338"/>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D2300657-878C-0AF7-4A5F-6275FBE39D49}"/>
              </a:ext>
            </a:extLst>
          </p:cNvPr>
          <p:cNvSpPr>
            <a:spLocks noGrp="1"/>
          </p:cNvSpPr>
          <p:nvPr>
            <p:ph type="dt" sz="half" idx="10"/>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2885977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6A16-17F4-82F5-5DAA-3D9258D22280}"/>
              </a:ext>
            </a:extLst>
          </p:cNvPr>
          <p:cNvSpPr>
            <a:spLocks noGrp="1"/>
          </p:cNvSpPr>
          <p:nvPr>
            <p:ph type="title"/>
          </p:nvPr>
        </p:nvSpPr>
        <p:spPr/>
        <p:txBody>
          <a:bodyPr/>
          <a:lstStyle>
            <a:lvl1pPr>
              <a:defRPr>
                <a:solidFill>
                  <a:srgbClr val="4B9CD3"/>
                </a:solidFill>
              </a:defRPr>
            </a:lvl1pPr>
          </a:lstStyle>
          <a:p>
            <a:r>
              <a:rPr lang="en-US"/>
              <a:t>Click to edit Master title style</a:t>
            </a:r>
          </a:p>
        </p:txBody>
      </p:sp>
      <p:sp>
        <p:nvSpPr>
          <p:cNvPr id="3" name="Date Placeholder 6">
            <a:extLst>
              <a:ext uri="{FF2B5EF4-FFF2-40B4-BE49-F238E27FC236}">
                <a16:creationId xmlns:a16="http://schemas.microsoft.com/office/drawing/2014/main" id="{EFB2183D-0D60-3817-925C-2BB4DB851EA1}"/>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226568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6A16-17F4-82F5-5DAA-3D9258D22280}"/>
              </a:ext>
            </a:extLst>
          </p:cNvPr>
          <p:cNvSpPr>
            <a:spLocks noGrp="1"/>
          </p:cNvSpPr>
          <p:nvPr>
            <p:ph type="title"/>
          </p:nvPr>
        </p:nvSpPr>
        <p:spPr/>
        <p:txBody>
          <a:bodyPr/>
          <a:lstStyle>
            <a:lvl1pPr>
              <a:defRPr>
                <a:solidFill>
                  <a:srgbClr val="13294B"/>
                </a:solidFill>
              </a:defRPr>
            </a:lvl1pPr>
          </a:lstStyle>
          <a:p>
            <a:r>
              <a:rPr lang="en-US"/>
              <a:t>Click to edit Master title style</a:t>
            </a:r>
          </a:p>
        </p:txBody>
      </p:sp>
      <p:sp>
        <p:nvSpPr>
          <p:cNvPr id="3" name="Date Placeholder 6">
            <a:extLst>
              <a:ext uri="{FF2B5EF4-FFF2-40B4-BE49-F238E27FC236}">
                <a16:creationId xmlns:a16="http://schemas.microsoft.com/office/drawing/2014/main" id="{DDF8440E-67D6-04BC-CD9F-A19CEBC6FA9C}"/>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308842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65F6178-4E86-258C-F2D4-E279D23A42B5}"/>
              </a:ext>
            </a:extLst>
          </p:cNvPr>
          <p:cNvSpPr>
            <a:spLocks noGrp="1"/>
          </p:cNvSpPr>
          <p:nvPr>
            <p:ph type="title"/>
          </p:nvPr>
        </p:nvSpPr>
        <p:spPr>
          <a:xfrm>
            <a:off x="1167809" y="460818"/>
            <a:ext cx="10496107" cy="1336083"/>
          </a:xfrm>
        </p:spPr>
        <p:txBody>
          <a:bodyPr>
            <a:normAutofit/>
          </a:bodyPr>
          <a:lstStyle>
            <a:lvl1pPr>
              <a:defRPr sz="3600">
                <a:solidFill>
                  <a:srgbClr val="4B9CD3"/>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F8E7318-71F8-7D1D-41A3-211DD58C38FF}"/>
              </a:ext>
            </a:extLst>
          </p:cNvPr>
          <p:cNvSpPr>
            <a:spLocks noGrp="1"/>
          </p:cNvSpPr>
          <p:nvPr>
            <p:ph idx="1"/>
          </p:nvPr>
        </p:nvSpPr>
        <p:spPr>
          <a:xfrm>
            <a:off x="1167809" y="1963848"/>
            <a:ext cx="10496107" cy="4309361"/>
          </a:xfrm>
        </p:spPr>
        <p:txBody>
          <a:bodyPr/>
          <a:lstStyle>
            <a:lvl1pPr>
              <a:buClr>
                <a:schemeClr val="accent1"/>
              </a:buClr>
              <a:defRPr sz="2400">
                <a:solidFill>
                  <a:srgbClr val="262626"/>
                </a:solidFill>
              </a:defRPr>
            </a:lvl1pPr>
            <a:lvl2pPr marL="685800" indent="-228600">
              <a:buClr>
                <a:schemeClr val="accent1"/>
              </a:buClr>
              <a:buFont typeface="Courier New" panose="02070309020205020404" pitchFamily="49" charset="0"/>
              <a:buChar char="o"/>
              <a:defRPr sz="2200">
                <a:solidFill>
                  <a:srgbClr val="262626"/>
                </a:solidFill>
              </a:defRPr>
            </a:lvl2pPr>
            <a:lvl3pPr marL="1143000" indent="-228600">
              <a:buClr>
                <a:schemeClr val="accent2"/>
              </a:buClr>
              <a:buFont typeface="Wingdings" panose="05000000000000000000" pitchFamily="2" charset="2"/>
              <a:buChar char="§"/>
              <a:defRPr>
                <a:solidFill>
                  <a:srgbClr val="262626"/>
                </a:solidFill>
              </a:defRPr>
            </a:lvl3p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E704B51D-8C49-E6D8-B560-1C4A069E1876}"/>
              </a:ext>
            </a:extLst>
          </p:cNvPr>
          <p:cNvGrpSpPr/>
          <p:nvPr userDrawn="1"/>
        </p:nvGrpSpPr>
        <p:grpSpPr>
          <a:xfrm>
            <a:off x="49958" y="-1"/>
            <a:ext cx="894092" cy="6868635"/>
            <a:chOff x="49958" y="-1"/>
            <a:chExt cx="894092" cy="6868635"/>
          </a:xfrm>
        </p:grpSpPr>
        <p:pic>
          <p:nvPicPr>
            <p:cNvPr id="9" name="Picture 8" descr="A picture containing shape&#10;&#10;Description automatically generated">
              <a:extLst>
                <a:ext uri="{FF2B5EF4-FFF2-40B4-BE49-F238E27FC236}">
                  <a16:creationId xmlns:a16="http://schemas.microsoft.com/office/drawing/2014/main" id="{F444F39C-B4B9-C6B0-A33A-22C9B9602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91" y="-1"/>
              <a:ext cx="883459" cy="2330597"/>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9AA8C0DB-0217-734D-3276-7B1AB7FEBA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58" y="4538036"/>
              <a:ext cx="883459" cy="2330598"/>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C26F321B-D8F9-B0C6-DFCB-2B0FC13B65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37" y="2278243"/>
              <a:ext cx="864680" cy="2281058"/>
            </a:xfrm>
            <a:prstGeom prst="rect">
              <a:avLst/>
            </a:prstGeom>
          </p:spPr>
        </p:pic>
      </p:grpSp>
      <p:sp>
        <p:nvSpPr>
          <p:cNvPr id="19" name="Date Placeholder 6">
            <a:extLst>
              <a:ext uri="{FF2B5EF4-FFF2-40B4-BE49-F238E27FC236}">
                <a16:creationId xmlns:a16="http://schemas.microsoft.com/office/drawing/2014/main" id="{4694AE98-7628-3BAB-5085-F5D28AECCE79}"/>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123511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C">
    <p:spTree>
      <p:nvGrpSpPr>
        <p:cNvPr id="1" name=""/>
        <p:cNvGrpSpPr/>
        <p:nvPr/>
      </p:nvGrpSpPr>
      <p:grpSpPr>
        <a:xfrm>
          <a:off x="0" y="0"/>
          <a:ext cx="0" cy="0"/>
          <a:chOff x="0" y="0"/>
          <a:chExt cx="0" cy="0"/>
        </a:xfrm>
      </p:grpSpPr>
      <p:sp>
        <p:nvSpPr>
          <p:cNvPr id="2" name="Title 1"/>
          <p:cNvSpPr>
            <a:spLocks noGrp="1"/>
          </p:cNvSpPr>
          <p:nvPr>
            <p:ph type="title"/>
          </p:nvPr>
        </p:nvSpPr>
        <p:spPr>
          <a:xfrm>
            <a:off x="1005840" y="1277895"/>
            <a:ext cx="10180320" cy="2419576"/>
          </a:xfrm>
        </p:spPr>
        <p:txBody>
          <a:bodyPr anchor="b">
            <a:normAutofit/>
          </a:bodyPr>
          <a:lstStyle>
            <a:lvl1pPr algn="ctr">
              <a:defRPr sz="6000">
                <a:solidFill>
                  <a:schemeClr val="tx1"/>
                </a:solidFill>
              </a:defRPr>
            </a:lvl1pPr>
          </a:lstStyle>
          <a:p>
            <a:r>
              <a:rPr lang="en-US"/>
              <a:t>Click to edit Master title style</a:t>
            </a:r>
            <a:endParaRPr lang="en-US" dirty="0"/>
          </a:p>
        </p:txBody>
      </p:sp>
      <p:sp>
        <p:nvSpPr>
          <p:cNvPr id="9" name="Text Placeholder 2"/>
          <p:cNvSpPr>
            <a:spLocks noGrp="1"/>
          </p:cNvSpPr>
          <p:nvPr>
            <p:ph type="body" idx="1"/>
          </p:nvPr>
        </p:nvSpPr>
        <p:spPr>
          <a:xfrm>
            <a:off x="1005840" y="3809746"/>
            <a:ext cx="10180320" cy="1417368"/>
          </a:xfrm>
        </p:spPr>
        <p:txBody>
          <a:bodyPr>
            <a:normAutofit/>
          </a:bodyPr>
          <a:lstStyle>
            <a:lvl1pPr marL="0" indent="0" algn="ctr">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79233ED5-05E2-CD43-9A7D-6F8C4777F1A3}"/>
              </a:ext>
            </a:extLst>
          </p:cNvPr>
          <p:cNvGrpSpPr/>
          <p:nvPr userDrawn="1"/>
        </p:nvGrpSpPr>
        <p:grpSpPr>
          <a:xfrm>
            <a:off x="3888377" y="0"/>
            <a:ext cx="4415246" cy="1149531"/>
            <a:chOff x="3888377" y="0"/>
            <a:chExt cx="4415246" cy="1149531"/>
          </a:xfrm>
        </p:grpSpPr>
        <p:sp>
          <p:nvSpPr>
            <p:cNvPr id="13" name="Rectangle 12">
              <a:extLst>
                <a:ext uri="{FF2B5EF4-FFF2-40B4-BE49-F238E27FC236}">
                  <a16:creationId xmlns:a16="http://schemas.microsoft.com/office/drawing/2014/main" id="{28BCECF9-4935-3740-84A5-EFABC930BFFD}"/>
                </a:ext>
              </a:extLst>
            </p:cNvPr>
            <p:cNvSpPr/>
            <p:nvPr userDrawn="1"/>
          </p:nvSpPr>
          <p:spPr>
            <a:xfrm>
              <a:off x="3888377" y="0"/>
              <a:ext cx="4415246" cy="1149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964ED6BF-D575-7842-B7A8-03ACB6103348}"/>
                </a:ext>
              </a:extLst>
            </p:cNvPr>
            <p:cNvPicPr>
              <a:picLocks noChangeAspect="1"/>
            </p:cNvPicPr>
            <p:nvPr userDrawn="1"/>
          </p:nvPicPr>
          <p:blipFill>
            <a:blip r:embed="rId2"/>
            <a:stretch>
              <a:fillRect/>
            </a:stretch>
          </p:blipFill>
          <p:spPr>
            <a:xfrm>
              <a:off x="4260759" y="247063"/>
              <a:ext cx="3670481" cy="644572"/>
            </a:xfrm>
            <a:prstGeom prst="rect">
              <a:avLst/>
            </a:prstGeom>
          </p:spPr>
        </p:pic>
      </p:grpSp>
    </p:spTree>
    <p:extLst>
      <p:ext uri="{BB962C8B-B14F-4D97-AF65-F5344CB8AC3E}">
        <p14:creationId xmlns:p14="http://schemas.microsoft.com/office/powerpoint/2010/main" val="11515351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65F6178-4E86-258C-F2D4-E279D23A42B5}"/>
              </a:ext>
            </a:extLst>
          </p:cNvPr>
          <p:cNvSpPr>
            <a:spLocks noGrp="1"/>
          </p:cNvSpPr>
          <p:nvPr>
            <p:ph type="title"/>
          </p:nvPr>
        </p:nvSpPr>
        <p:spPr>
          <a:xfrm>
            <a:off x="529853" y="460818"/>
            <a:ext cx="10496107" cy="1336083"/>
          </a:xfrm>
        </p:spPr>
        <p:txBody>
          <a:bodyPr>
            <a:normAutofit/>
          </a:bodyPr>
          <a:lstStyle>
            <a:lvl1pPr>
              <a:defRPr sz="3600">
                <a:solidFill>
                  <a:srgbClr val="4B9CD3"/>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F8E7318-71F8-7D1D-41A3-211DD58C38FF}"/>
              </a:ext>
            </a:extLst>
          </p:cNvPr>
          <p:cNvSpPr>
            <a:spLocks noGrp="1"/>
          </p:cNvSpPr>
          <p:nvPr>
            <p:ph idx="1"/>
          </p:nvPr>
        </p:nvSpPr>
        <p:spPr>
          <a:xfrm>
            <a:off x="529853" y="1963848"/>
            <a:ext cx="10496107" cy="4309361"/>
          </a:xfrm>
        </p:spPr>
        <p:txBody>
          <a:bodyPr/>
          <a:lstStyle>
            <a:lvl1pPr>
              <a:buClr>
                <a:schemeClr val="accent1"/>
              </a:buClr>
              <a:defRPr sz="2400">
                <a:solidFill>
                  <a:srgbClr val="262626"/>
                </a:solidFill>
              </a:defRPr>
            </a:lvl1pPr>
            <a:lvl2pPr marL="685800" indent="-228600">
              <a:buClr>
                <a:schemeClr val="accent1"/>
              </a:buClr>
              <a:buFont typeface="Courier New" panose="02070309020205020404" pitchFamily="49" charset="0"/>
              <a:buChar char="o"/>
              <a:defRPr sz="2200">
                <a:solidFill>
                  <a:srgbClr val="262626"/>
                </a:solidFill>
              </a:defRPr>
            </a:lvl2pPr>
            <a:lvl3pPr marL="1143000" indent="-228600">
              <a:buClr>
                <a:schemeClr val="accent2"/>
              </a:buClr>
              <a:buFont typeface="Wingdings" panose="05000000000000000000" pitchFamily="2" charset="2"/>
              <a:buChar char="§"/>
              <a:defRPr>
                <a:solidFill>
                  <a:srgbClr val="262626"/>
                </a:solidFill>
              </a:defRPr>
            </a:lvl3p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E704B51D-8C49-E6D8-B560-1C4A069E1876}"/>
              </a:ext>
            </a:extLst>
          </p:cNvPr>
          <p:cNvGrpSpPr/>
          <p:nvPr userDrawn="1"/>
        </p:nvGrpSpPr>
        <p:grpSpPr>
          <a:xfrm>
            <a:off x="11238136" y="0"/>
            <a:ext cx="894092" cy="6868635"/>
            <a:chOff x="49958" y="-1"/>
            <a:chExt cx="894092" cy="6868635"/>
          </a:xfrm>
        </p:grpSpPr>
        <p:pic>
          <p:nvPicPr>
            <p:cNvPr id="9" name="Picture 8" descr="A picture containing shape&#10;&#10;Description automatically generated">
              <a:extLst>
                <a:ext uri="{FF2B5EF4-FFF2-40B4-BE49-F238E27FC236}">
                  <a16:creationId xmlns:a16="http://schemas.microsoft.com/office/drawing/2014/main" id="{F444F39C-B4B9-C6B0-A33A-22C9B9602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91" y="-1"/>
              <a:ext cx="883459" cy="2330597"/>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9AA8C0DB-0217-734D-3276-7B1AB7FEBA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58" y="4538036"/>
              <a:ext cx="883459" cy="2330598"/>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C26F321B-D8F9-B0C6-DFCB-2B0FC13B65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37" y="2278243"/>
              <a:ext cx="864680" cy="2281058"/>
            </a:xfrm>
            <a:prstGeom prst="rect">
              <a:avLst/>
            </a:prstGeom>
          </p:spPr>
        </p:pic>
      </p:grpSp>
      <p:sp>
        <p:nvSpPr>
          <p:cNvPr id="2" name="Date Placeholder 6">
            <a:extLst>
              <a:ext uri="{FF2B5EF4-FFF2-40B4-BE49-F238E27FC236}">
                <a16:creationId xmlns:a16="http://schemas.microsoft.com/office/drawing/2014/main" id="{3D2175F2-7D43-1654-1223-5941980974D2}"/>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3359405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65F6178-4E86-258C-F2D4-E279D23A42B5}"/>
              </a:ext>
            </a:extLst>
          </p:cNvPr>
          <p:cNvSpPr>
            <a:spLocks noGrp="1"/>
          </p:cNvSpPr>
          <p:nvPr>
            <p:ph type="title"/>
          </p:nvPr>
        </p:nvSpPr>
        <p:spPr>
          <a:xfrm>
            <a:off x="1167809" y="460818"/>
            <a:ext cx="10496107" cy="1336083"/>
          </a:xfrm>
        </p:spPr>
        <p:txBody>
          <a:bodyPr>
            <a:normAutofit/>
          </a:bodyPr>
          <a:lstStyle>
            <a:lvl1pPr>
              <a:defRPr sz="3600">
                <a:solidFill>
                  <a:srgbClr val="13294B"/>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F8E7318-71F8-7D1D-41A3-211DD58C38FF}"/>
              </a:ext>
            </a:extLst>
          </p:cNvPr>
          <p:cNvSpPr>
            <a:spLocks noGrp="1"/>
          </p:cNvSpPr>
          <p:nvPr>
            <p:ph idx="1"/>
          </p:nvPr>
        </p:nvSpPr>
        <p:spPr>
          <a:xfrm>
            <a:off x="1167809" y="1963848"/>
            <a:ext cx="10496107" cy="4309361"/>
          </a:xfrm>
        </p:spPr>
        <p:txBody>
          <a:bodyPr/>
          <a:lstStyle>
            <a:lvl1pPr>
              <a:buClr>
                <a:schemeClr val="accent1"/>
              </a:buClr>
              <a:defRPr sz="2400">
                <a:solidFill>
                  <a:srgbClr val="262626"/>
                </a:solidFill>
              </a:defRPr>
            </a:lvl1pPr>
            <a:lvl2pPr marL="685800" indent="-228600">
              <a:buClr>
                <a:schemeClr val="accent1"/>
              </a:buClr>
              <a:buFont typeface="Courier New" panose="02070309020205020404" pitchFamily="49" charset="0"/>
              <a:buChar char="o"/>
              <a:defRPr sz="2200">
                <a:solidFill>
                  <a:srgbClr val="262626"/>
                </a:solidFill>
              </a:defRPr>
            </a:lvl2pPr>
            <a:lvl3pPr marL="1143000" indent="-228600">
              <a:buClr>
                <a:schemeClr val="accent2"/>
              </a:buClr>
              <a:buFont typeface="Wingdings" panose="05000000000000000000" pitchFamily="2" charset="2"/>
              <a:buChar char="§"/>
              <a:defRPr>
                <a:solidFill>
                  <a:srgbClr val="262626"/>
                </a:solidFill>
              </a:defRPr>
            </a:lvl3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E81A3871-F940-76D1-5FCE-94399873EB6C}"/>
              </a:ext>
            </a:extLst>
          </p:cNvPr>
          <p:cNvGrpSpPr/>
          <p:nvPr userDrawn="1"/>
        </p:nvGrpSpPr>
        <p:grpSpPr>
          <a:xfrm>
            <a:off x="38079" y="0"/>
            <a:ext cx="904727" cy="6879265"/>
            <a:chOff x="38079" y="0"/>
            <a:chExt cx="904727" cy="6879265"/>
          </a:xfrm>
        </p:grpSpPr>
        <p:pic>
          <p:nvPicPr>
            <p:cNvPr id="2" name="Picture 1" descr="A picture containing background pattern&#10;&#10;Description automatically generated">
              <a:extLst>
                <a:ext uri="{FF2B5EF4-FFF2-40B4-BE49-F238E27FC236}">
                  <a16:creationId xmlns:a16="http://schemas.microsoft.com/office/drawing/2014/main" id="{5FE24E7D-4348-E8B9-C15A-E679172829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47" y="0"/>
              <a:ext cx="883459" cy="2330597"/>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786CC055-566B-CFEF-192C-83D7A864A3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13" y="2274334"/>
              <a:ext cx="883459" cy="2330597"/>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DF600F20-A2DA-F9E3-84FE-F8A19CFFAF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079" y="4548668"/>
              <a:ext cx="883459" cy="2330597"/>
            </a:xfrm>
            <a:prstGeom prst="rect">
              <a:avLst/>
            </a:prstGeom>
          </p:spPr>
        </p:pic>
      </p:grpSp>
      <p:sp>
        <p:nvSpPr>
          <p:cNvPr id="6" name="Date Placeholder 6">
            <a:extLst>
              <a:ext uri="{FF2B5EF4-FFF2-40B4-BE49-F238E27FC236}">
                <a16:creationId xmlns:a16="http://schemas.microsoft.com/office/drawing/2014/main" id="{43417990-3278-CB1F-E9F1-D917EBAB1247}"/>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463520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5D7754-890A-9EDE-2600-EC789041584F}"/>
              </a:ext>
            </a:extLst>
          </p:cNvPr>
          <p:cNvGrpSpPr/>
          <p:nvPr userDrawn="1"/>
        </p:nvGrpSpPr>
        <p:grpSpPr>
          <a:xfrm>
            <a:off x="11236891" y="-10633"/>
            <a:ext cx="904727" cy="6879265"/>
            <a:chOff x="38079" y="0"/>
            <a:chExt cx="904727" cy="6879265"/>
          </a:xfrm>
        </p:grpSpPr>
        <p:pic>
          <p:nvPicPr>
            <p:cNvPr id="3" name="Picture 2" descr="A picture containing background pattern&#10;&#10;Description automatically generated">
              <a:extLst>
                <a:ext uri="{FF2B5EF4-FFF2-40B4-BE49-F238E27FC236}">
                  <a16:creationId xmlns:a16="http://schemas.microsoft.com/office/drawing/2014/main" id="{4899B290-7002-B865-D744-A3A3AD14F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47" y="0"/>
              <a:ext cx="883459" cy="2330597"/>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100453B2-A2AC-3261-D5EE-CF548AA51F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13" y="2274334"/>
              <a:ext cx="883459" cy="2330597"/>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F9BFC2A4-3206-0C73-CB09-1154774F2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079" y="4548668"/>
              <a:ext cx="883459" cy="2330597"/>
            </a:xfrm>
            <a:prstGeom prst="rect">
              <a:avLst/>
            </a:prstGeom>
          </p:spPr>
        </p:pic>
      </p:grpSp>
      <p:sp>
        <p:nvSpPr>
          <p:cNvPr id="10" name="Title 1">
            <a:extLst>
              <a:ext uri="{FF2B5EF4-FFF2-40B4-BE49-F238E27FC236}">
                <a16:creationId xmlns:a16="http://schemas.microsoft.com/office/drawing/2014/main" id="{565F6178-4E86-258C-F2D4-E279D23A42B5}"/>
              </a:ext>
            </a:extLst>
          </p:cNvPr>
          <p:cNvSpPr>
            <a:spLocks noGrp="1"/>
          </p:cNvSpPr>
          <p:nvPr>
            <p:ph type="title"/>
          </p:nvPr>
        </p:nvSpPr>
        <p:spPr>
          <a:xfrm>
            <a:off x="529853" y="460818"/>
            <a:ext cx="10496107" cy="1336083"/>
          </a:xfrm>
        </p:spPr>
        <p:txBody>
          <a:bodyPr>
            <a:normAutofit/>
          </a:bodyPr>
          <a:lstStyle>
            <a:lvl1pPr>
              <a:defRPr sz="3600">
                <a:solidFill>
                  <a:srgbClr val="13294B"/>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F8E7318-71F8-7D1D-41A3-211DD58C38FF}"/>
              </a:ext>
            </a:extLst>
          </p:cNvPr>
          <p:cNvSpPr>
            <a:spLocks noGrp="1"/>
          </p:cNvSpPr>
          <p:nvPr>
            <p:ph idx="1"/>
          </p:nvPr>
        </p:nvSpPr>
        <p:spPr>
          <a:xfrm>
            <a:off x="529853" y="1963848"/>
            <a:ext cx="10496107" cy="4309361"/>
          </a:xfrm>
        </p:spPr>
        <p:txBody>
          <a:bodyPr/>
          <a:lstStyle>
            <a:lvl1pPr>
              <a:buClr>
                <a:schemeClr val="accent1"/>
              </a:buClr>
              <a:defRPr sz="2400">
                <a:solidFill>
                  <a:srgbClr val="262626"/>
                </a:solidFill>
              </a:defRPr>
            </a:lvl1pPr>
            <a:lvl2pPr marL="685800" indent="-228600">
              <a:buClr>
                <a:schemeClr val="accent1"/>
              </a:buClr>
              <a:buFont typeface="Courier New" panose="02070309020205020404" pitchFamily="49" charset="0"/>
              <a:buChar char="o"/>
              <a:defRPr sz="2200">
                <a:solidFill>
                  <a:srgbClr val="262626"/>
                </a:solidFill>
              </a:defRPr>
            </a:lvl2pPr>
            <a:lvl3pPr marL="1143000" indent="-228600">
              <a:buClr>
                <a:schemeClr val="accent2"/>
              </a:buClr>
              <a:buFont typeface="Wingdings" panose="05000000000000000000" pitchFamily="2" charset="2"/>
              <a:buChar char="§"/>
              <a:defRPr>
                <a:solidFill>
                  <a:srgbClr val="262626"/>
                </a:solidFill>
              </a:defRPr>
            </a:lvl3pPr>
          </a:lstStyle>
          <a:p>
            <a:pPr lvl="0"/>
            <a:r>
              <a:rPr lang="en-US"/>
              <a:t>Click to edit Master text styles</a:t>
            </a:r>
          </a:p>
          <a:p>
            <a:pPr lvl="1"/>
            <a:r>
              <a:rPr lang="en-US"/>
              <a:t>Second level</a:t>
            </a:r>
          </a:p>
          <a:p>
            <a:pPr lvl="2"/>
            <a:r>
              <a:rPr lang="en-US"/>
              <a:t>Third level</a:t>
            </a:r>
          </a:p>
        </p:txBody>
      </p:sp>
      <p:sp>
        <p:nvSpPr>
          <p:cNvPr id="6" name="Date Placeholder 6">
            <a:extLst>
              <a:ext uri="{FF2B5EF4-FFF2-40B4-BE49-F238E27FC236}">
                <a16:creationId xmlns:a16="http://schemas.microsoft.com/office/drawing/2014/main" id="{4576B0AF-4F80-1B22-F4D0-F1BA84FB4044}"/>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1"/>
    </p:custDataLst>
    <p:extLst>
      <p:ext uri="{BB962C8B-B14F-4D97-AF65-F5344CB8AC3E}">
        <p14:creationId xmlns:p14="http://schemas.microsoft.com/office/powerpoint/2010/main" val="1414042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7E15B8-B5CA-F7DC-827C-63F3B91E3447}"/>
              </a:ext>
            </a:extLst>
          </p:cNvPr>
          <p:cNvSpPr>
            <a:spLocks noGrp="1"/>
          </p:cNvSpPr>
          <p:nvPr>
            <p:ph type="dt" sz="half" idx="10"/>
          </p:nvPr>
        </p:nvSpPr>
        <p:spPr/>
        <p:txBody>
          <a:bodyPr/>
          <a:lstStyle/>
          <a:p>
            <a:fld id="{1C545C08-5ABE-4FFA-9C40-031D53DA5121}" type="datetimeFigureOut">
              <a:rPr lang="en-US" smtClean="0"/>
              <a:pPr/>
              <a:t>1/16/24</a:t>
            </a:fld>
            <a:endParaRPr lang="en-US"/>
          </a:p>
        </p:txBody>
      </p:sp>
      <p:pic>
        <p:nvPicPr>
          <p:cNvPr id="4" name="Picture 3" descr="Close-up of question mark on a hardwood floor against a wall">
            <a:extLst>
              <a:ext uri="{FF2B5EF4-FFF2-40B4-BE49-F238E27FC236}">
                <a16:creationId xmlns:a16="http://schemas.microsoft.com/office/drawing/2014/main" id="{09A86FDF-AFD1-43FB-5227-AC92AE5546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77612" cy="6858001"/>
          </a:xfrm>
          <a:prstGeom prst="rect">
            <a:avLst/>
          </a:prstGeom>
        </p:spPr>
      </p:pic>
      <p:sp>
        <p:nvSpPr>
          <p:cNvPr id="5" name="TextBox 4">
            <a:extLst>
              <a:ext uri="{FF2B5EF4-FFF2-40B4-BE49-F238E27FC236}">
                <a16:creationId xmlns:a16="http://schemas.microsoft.com/office/drawing/2014/main" id="{E3252A9C-B5DE-ECCE-CA5F-797A5A32D485}"/>
              </a:ext>
            </a:extLst>
          </p:cNvPr>
          <p:cNvSpPr txBox="1"/>
          <p:nvPr userDrawn="1"/>
        </p:nvSpPr>
        <p:spPr>
          <a:xfrm>
            <a:off x="5381897" y="2187077"/>
            <a:ext cx="4033605" cy="1107996"/>
          </a:xfrm>
          <a:prstGeom prst="rect">
            <a:avLst/>
          </a:prstGeom>
          <a:noFill/>
        </p:spPr>
        <p:txBody>
          <a:bodyPr wrap="none" rtlCol="0">
            <a:spAutoFit/>
          </a:bodyPr>
          <a:lstStyle/>
          <a:p>
            <a:r>
              <a:rPr lang="en-US" sz="6600">
                <a:solidFill>
                  <a:schemeClr val="bg1"/>
                </a:solidFill>
              </a:rPr>
              <a:t>Questions?</a:t>
            </a:r>
          </a:p>
        </p:txBody>
      </p:sp>
    </p:spTree>
    <p:custDataLst>
      <p:tags r:id="rId1"/>
    </p:custDataLst>
    <p:extLst>
      <p:ext uri="{BB962C8B-B14F-4D97-AF65-F5344CB8AC3E}">
        <p14:creationId xmlns:p14="http://schemas.microsoft.com/office/powerpoint/2010/main" val="1248428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F7E026-E14F-C2FE-0D79-2C7CD60E872A}"/>
              </a:ext>
            </a:extLst>
          </p:cNvPr>
          <p:cNvSpPr>
            <a:spLocks noGrp="1"/>
          </p:cNvSpPr>
          <p:nvPr>
            <p:ph type="dt" sz="half" idx="10"/>
          </p:nvPr>
        </p:nvSpPr>
        <p:spPr/>
        <p:txBody>
          <a:bodyPr/>
          <a:lstStyle/>
          <a:p>
            <a:fld id="{1C545C08-5ABE-4FFA-9C40-031D53DA5121}" type="datetimeFigureOut">
              <a:rPr lang="en-US" smtClean="0"/>
              <a:pPr/>
              <a:t>1/16/24</a:t>
            </a:fld>
            <a:endParaRPr lang="en-US"/>
          </a:p>
        </p:txBody>
      </p:sp>
      <p:sp>
        <p:nvSpPr>
          <p:cNvPr id="4" name="Title 1">
            <a:extLst>
              <a:ext uri="{FF2B5EF4-FFF2-40B4-BE49-F238E27FC236}">
                <a16:creationId xmlns:a16="http://schemas.microsoft.com/office/drawing/2014/main" id="{9B15643D-F8EA-DD7C-0F74-70C4DB2DE954}"/>
              </a:ext>
            </a:extLst>
          </p:cNvPr>
          <p:cNvSpPr>
            <a:spLocks noGrp="1"/>
          </p:cNvSpPr>
          <p:nvPr>
            <p:ph type="title"/>
          </p:nvPr>
        </p:nvSpPr>
        <p:spPr>
          <a:xfrm>
            <a:off x="838200" y="365125"/>
            <a:ext cx="10515600" cy="1325563"/>
          </a:xfrm>
        </p:spPr>
        <p:txBody>
          <a:bodyPr/>
          <a:lstStyle/>
          <a:p>
            <a:r>
              <a:rPr lang="en-US">
                <a:solidFill>
                  <a:schemeClr val="tx2"/>
                </a:solidFill>
              </a:rPr>
              <a:t>Contact Us!</a:t>
            </a:r>
          </a:p>
        </p:txBody>
      </p:sp>
      <p:sp>
        <p:nvSpPr>
          <p:cNvPr id="5" name="Content Placeholder 5">
            <a:extLst>
              <a:ext uri="{FF2B5EF4-FFF2-40B4-BE49-F238E27FC236}">
                <a16:creationId xmlns:a16="http://schemas.microsoft.com/office/drawing/2014/main" id="{35999AA3-BFF6-D387-0557-13948655BE12}"/>
              </a:ext>
            </a:extLst>
          </p:cNvPr>
          <p:cNvSpPr>
            <a:spLocks noGrp="1"/>
          </p:cNvSpPr>
          <p:nvPr>
            <p:ph sz="half" idx="1"/>
          </p:nvPr>
        </p:nvSpPr>
        <p:spPr>
          <a:xfrm>
            <a:off x="1726474" y="1825625"/>
            <a:ext cx="5109754" cy="4351338"/>
          </a:xfrm>
        </p:spPr>
        <p:txBody>
          <a:bodyPr>
            <a:normAutofit fontScale="92500" lnSpcReduction="20000"/>
          </a:bodyPr>
          <a:lstStyle/>
          <a:p>
            <a:r>
              <a:rPr lang="en-US"/>
              <a:t>Main Inbox: </a:t>
            </a:r>
            <a:r>
              <a:rPr lang="en-US">
                <a:hlinkClick r:id="rId3"/>
              </a:rPr>
              <a:t>SponsoredPrograms@unc.edu</a:t>
            </a:r>
            <a:endParaRPr lang="en-US"/>
          </a:p>
          <a:p>
            <a:r>
              <a:rPr lang="en-US"/>
              <a:t>Billing/Invoicing: </a:t>
            </a:r>
          </a:p>
          <a:p>
            <a:r>
              <a:rPr lang="en-US">
                <a:hlinkClick r:id="rId4"/>
              </a:rPr>
              <a:t>OSPBilling@unc.edu</a:t>
            </a:r>
            <a:endParaRPr lang="en-US"/>
          </a:p>
          <a:p>
            <a:r>
              <a:rPr lang="en-US"/>
              <a:t>Outgoing Subagreements: </a:t>
            </a:r>
            <a:r>
              <a:rPr lang="en-US">
                <a:hlinkClick r:id="rId5"/>
              </a:rPr>
              <a:t>OSPSubs@unc.edu</a:t>
            </a:r>
            <a:endParaRPr lang="en-US"/>
          </a:p>
          <a:p>
            <a:r>
              <a:rPr lang="en-US"/>
              <a:t>Industry Contracting: </a:t>
            </a:r>
            <a:r>
              <a:rPr lang="en-US">
                <a:hlinkClick r:id="rId6"/>
              </a:rPr>
              <a:t>OSPContracting@unc.edu</a:t>
            </a:r>
            <a:endParaRPr lang="en-US"/>
          </a:p>
          <a:p>
            <a:r>
              <a:rPr lang="en-US"/>
              <a:t>Communications Requests: </a:t>
            </a:r>
            <a:r>
              <a:rPr lang="en-US">
                <a:hlinkClick r:id="rId7"/>
              </a:rPr>
              <a:t>OSPCommunications@unc.edu</a:t>
            </a:r>
            <a:endParaRPr lang="en-US"/>
          </a:p>
          <a:p>
            <a:r>
              <a:rPr lang="en-US"/>
              <a:t>Training Requests: </a:t>
            </a:r>
            <a:r>
              <a:rPr lang="en-US">
                <a:hlinkClick r:id="rId8"/>
              </a:rPr>
              <a:t>OSPTraining@unc.edu</a:t>
            </a:r>
            <a:r>
              <a:rPr lang="en-US"/>
              <a:t> </a:t>
            </a:r>
          </a:p>
        </p:txBody>
      </p:sp>
      <p:pic>
        <p:nvPicPr>
          <p:cNvPr id="6" name="Content Placeholder 8" descr="Team of four people using computer in call center">
            <a:extLst>
              <a:ext uri="{FF2B5EF4-FFF2-40B4-BE49-F238E27FC236}">
                <a16:creationId xmlns:a16="http://schemas.microsoft.com/office/drawing/2014/main" id="{A7036959-6194-8F2E-AC49-F45B3B7F867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96000" y="2545301"/>
            <a:ext cx="5181600" cy="2911986"/>
          </a:xfrm>
          <a:prstGeom prst="rect">
            <a:avLst/>
          </a:prstGeom>
        </p:spPr>
      </p:pic>
    </p:spTree>
    <p:custDataLst>
      <p:tags r:id="rId1"/>
    </p:custDataLst>
    <p:extLst>
      <p:ext uri="{BB962C8B-B14F-4D97-AF65-F5344CB8AC3E}">
        <p14:creationId xmlns:p14="http://schemas.microsoft.com/office/powerpoint/2010/main" val="9901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D">
    <p:spTree>
      <p:nvGrpSpPr>
        <p:cNvPr id="1" name=""/>
        <p:cNvGrpSpPr/>
        <p:nvPr/>
      </p:nvGrpSpPr>
      <p:grpSpPr>
        <a:xfrm>
          <a:off x="0" y="0"/>
          <a:ext cx="0" cy="0"/>
          <a:chOff x="0" y="0"/>
          <a:chExt cx="0" cy="0"/>
        </a:xfrm>
      </p:grpSpPr>
      <p:sp>
        <p:nvSpPr>
          <p:cNvPr id="5" name="Rectangle 4"/>
          <p:cNvSpPr/>
          <p:nvPr userDrawn="1"/>
        </p:nvSpPr>
        <p:spPr>
          <a:xfrm>
            <a:off x="-412" y="1"/>
            <a:ext cx="762411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6" name="Title 5"/>
          <p:cNvSpPr>
            <a:spLocks noGrp="1"/>
          </p:cNvSpPr>
          <p:nvPr>
            <p:ph type="title"/>
          </p:nvPr>
        </p:nvSpPr>
        <p:spPr>
          <a:xfrm>
            <a:off x="495300" y="1759602"/>
            <a:ext cx="5097780" cy="2423160"/>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495300" y="4284041"/>
            <a:ext cx="5097780" cy="1239430"/>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0445" r="25177"/>
          <a:stretch/>
        </p:blipFill>
        <p:spPr>
          <a:xfrm>
            <a:off x="7623706" y="0"/>
            <a:ext cx="4566411" cy="6858001"/>
          </a:xfrm>
          <a:prstGeom prst="rect">
            <a:avLst/>
          </a:prstGeom>
        </p:spPr>
      </p:pic>
      <p:pic>
        <p:nvPicPr>
          <p:cNvPr id="13" name="Picture 12" descr="Text&#10;&#10;Description automatically generated">
            <a:extLst>
              <a:ext uri="{FF2B5EF4-FFF2-40B4-BE49-F238E27FC236}">
                <a16:creationId xmlns:a16="http://schemas.microsoft.com/office/drawing/2014/main" id="{C54A6762-151C-6C48-80A7-AF0C7C6CFC3D}"/>
              </a:ext>
            </a:extLst>
          </p:cNvPr>
          <p:cNvPicPr>
            <a:picLocks noChangeAspect="1"/>
          </p:cNvPicPr>
          <p:nvPr userDrawn="1"/>
        </p:nvPicPr>
        <p:blipFill>
          <a:blip r:embed="rId3"/>
          <a:stretch>
            <a:fillRect/>
          </a:stretch>
        </p:blipFill>
        <p:spPr>
          <a:xfrm>
            <a:off x="495300" y="0"/>
            <a:ext cx="1435100" cy="1193800"/>
          </a:xfrm>
          <a:prstGeom prst="rect">
            <a:avLst/>
          </a:prstGeom>
        </p:spPr>
      </p:pic>
    </p:spTree>
    <p:extLst>
      <p:ext uri="{BB962C8B-B14F-4D97-AF65-F5344CB8AC3E}">
        <p14:creationId xmlns:p14="http://schemas.microsoft.com/office/powerpoint/2010/main" val="20996541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7" name="Content Placeholder 6"/>
          <p:cNvSpPr>
            <a:spLocks noGrp="1"/>
          </p:cNvSpPr>
          <p:nvPr>
            <p:ph sz="quarter" idx="11"/>
          </p:nvPr>
        </p:nvSpPr>
        <p:spPr>
          <a:xfrm>
            <a:off x="502919" y="1714575"/>
            <a:ext cx="5341827" cy="389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462" y="686572"/>
            <a:ext cx="441608" cy="548640"/>
          </a:xfrm>
          <a:prstGeom prst="rect">
            <a:avLst/>
          </a:prstGeom>
        </p:spPr>
      </p:pic>
      <p:sp>
        <p:nvSpPr>
          <p:cNvPr id="15" name="Content Placeholder 6">
            <a:extLst>
              <a:ext uri="{FF2B5EF4-FFF2-40B4-BE49-F238E27FC236}">
                <a16:creationId xmlns:a16="http://schemas.microsoft.com/office/drawing/2014/main" id="{B524402D-B165-B142-8D8A-44B028C6B295}"/>
              </a:ext>
            </a:extLst>
          </p:cNvPr>
          <p:cNvSpPr>
            <a:spLocks noGrp="1"/>
          </p:cNvSpPr>
          <p:nvPr>
            <p:ph sz="quarter" idx="12"/>
          </p:nvPr>
        </p:nvSpPr>
        <p:spPr>
          <a:xfrm>
            <a:off x="6310271" y="1714500"/>
            <a:ext cx="5341827" cy="3921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213BE342-3836-3341-81C8-862F68AC2129}"/>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3831B93-8F7A-0146-B29B-2866B87DEE1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grpSp>
        <p:nvGrpSpPr>
          <p:cNvPr id="19" name="Group 18">
            <a:extLst>
              <a:ext uri="{FF2B5EF4-FFF2-40B4-BE49-F238E27FC236}">
                <a16:creationId xmlns:a16="http://schemas.microsoft.com/office/drawing/2014/main" id="{78C7FE5F-8FE1-524D-8B1D-EA240D3FFF2B}"/>
              </a:ext>
            </a:extLst>
          </p:cNvPr>
          <p:cNvGrpSpPr>
            <a:grpSpLocks noChangeAspect="1"/>
          </p:cNvGrpSpPr>
          <p:nvPr userDrawn="1"/>
        </p:nvGrpSpPr>
        <p:grpSpPr>
          <a:xfrm>
            <a:off x="11003280" y="0"/>
            <a:ext cx="1188720" cy="1188720"/>
            <a:chOff x="2402304" y="2628900"/>
            <a:chExt cx="1600200" cy="1600200"/>
          </a:xfrm>
        </p:grpSpPr>
        <p:sp>
          <p:nvSpPr>
            <p:cNvPr id="20" name="Rectangle 19">
              <a:extLst>
                <a:ext uri="{FF2B5EF4-FFF2-40B4-BE49-F238E27FC236}">
                  <a16:creationId xmlns:a16="http://schemas.microsoft.com/office/drawing/2014/main" id="{159CFD57-94EB-0742-A60F-A5D3F89ADDC2}"/>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393F1A31-F1B7-324E-A1C2-C67B713A2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2" name="Footer Placeholder 1">
            <a:extLst>
              <a:ext uri="{FF2B5EF4-FFF2-40B4-BE49-F238E27FC236}">
                <a16:creationId xmlns:a16="http://schemas.microsoft.com/office/drawing/2014/main" id="{8E868332-B306-E041-98D3-1D604BD40FFA}"/>
              </a:ext>
            </a:extLst>
          </p:cNvPr>
          <p:cNvSpPr>
            <a:spLocks noGrp="1"/>
          </p:cNvSpPr>
          <p:nvPr>
            <p:ph type="ftr" sz="quarter" idx="13"/>
          </p:nvPr>
        </p:nvSpPr>
        <p:spPr/>
        <p:txBody>
          <a:bodyPr/>
          <a:lstStyle/>
          <a:p>
            <a:endParaRPr lang="en-US" dirty="0"/>
          </a:p>
        </p:txBody>
      </p:sp>
      <p:grpSp>
        <p:nvGrpSpPr>
          <p:cNvPr id="12" name="Group 11">
            <a:extLst>
              <a:ext uri="{FF2B5EF4-FFF2-40B4-BE49-F238E27FC236}">
                <a16:creationId xmlns:a16="http://schemas.microsoft.com/office/drawing/2014/main" id="{3D898DA8-D108-B84A-856A-BB1BAD4B4926}"/>
              </a:ext>
            </a:extLst>
          </p:cNvPr>
          <p:cNvGrpSpPr/>
          <p:nvPr userDrawn="1"/>
        </p:nvGrpSpPr>
        <p:grpSpPr>
          <a:xfrm>
            <a:off x="11003279" y="0"/>
            <a:ext cx="1188720" cy="1188720"/>
            <a:chOff x="5501640" y="0"/>
            <a:chExt cx="1188720" cy="1188720"/>
          </a:xfrm>
        </p:grpSpPr>
        <p:sp>
          <p:nvSpPr>
            <p:cNvPr id="13" name="Rectangle 12">
              <a:extLst>
                <a:ext uri="{FF2B5EF4-FFF2-40B4-BE49-F238E27FC236}">
                  <a16:creationId xmlns:a16="http://schemas.microsoft.com/office/drawing/2014/main" id="{231EA477-2E96-B748-993B-C4DF3F503B20}"/>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with low confidence">
              <a:extLst>
                <a:ext uri="{FF2B5EF4-FFF2-40B4-BE49-F238E27FC236}">
                  <a16:creationId xmlns:a16="http://schemas.microsoft.com/office/drawing/2014/main" id="{1E3FA20B-A66D-4142-9BB8-CB64C2D2A0DF}"/>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8" name="Picture 7" descr="Text&#10;&#10;Description automatically generated">
            <a:extLst>
              <a:ext uri="{FF2B5EF4-FFF2-40B4-BE49-F238E27FC236}">
                <a16:creationId xmlns:a16="http://schemas.microsoft.com/office/drawing/2014/main" id="{9DFC4A8C-10D5-274F-A607-E0523A79C9AB}"/>
              </a:ext>
            </a:extLst>
          </p:cNvPr>
          <p:cNvPicPr>
            <a:picLocks noChangeAspect="1"/>
          </p:cNvPicPr>
          <p:nvPr userDrawn="1"/>
        </p:nvPicPr>
        <p:blipFill>
          <a:blip r:embed="rId4"/>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15349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46ABCC-A007-8646-9C8E-4F96B5CF566B}"/>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7" name="Content Placeholder 6"/>
          <p:cNvSpPr>
            <a:spLocks noGrp="1"/>
          </p:cNvSpPr>
          <p:nvPr>
            <p:ph sz="quarter" idx="11"/>
          </p:nvPr>
        </p:nvSpPr>
        <p:spPr>
          <a:xfrm>
            <a:off x="502920" y="1714500"/>
            <a:ext cx="11186160" cy="392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20"/>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EB269C8-6555-704C-87B8-FF6214A5A22D}"/>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D16379FD-5881-8248-9DBA-1CB285BC2B85}"/>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517F7B6-BB6C-0646-9A21-FFD4F04B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2" name="Footer Placeholder 1">
            <a:extLst>
              <a:ext uri="{FF2B5EF4-FFF2-40B4-BE49-F238E27FC236}">
                <a16:creationId xmlns:a16="http://schemas.microsoft.com/office/drawing/2014/main" id="{18F6B42A-EE48-BE4A-B573-3F9B7A816618}"/>
              </a:ext>
            </a:extLst>
          </p:cNvPr>
          <p:cNvSpPr>
            <a:spLocks noGrp="1"/>
          </p:cNvSpPr>
          <p:nvPr>
            <p:ph type="ftr" sz="quarter" idx="12"/>
          </p:nvPr>
        </p:nvSpPr>
        <p:spPr/>
        <p:txBody>
          <a:bodyPr/>
          <a:lstStyle/>
          <a:p>
            <a:endParaRPr lang="en-US" dirty="0"/>
          </a:p>
        </p:txBody>
      </p:sp>
      <p:grpSp>
        <p:nvGrpSpPr>
          <p:cNvPr id="12" name="Group 11">
            <a:extLst>
              <a:ext uri="{FF2B5EF4-FFF2-40B4-BE49-F238E27FC236}">
                <a16:creationId xmlns:a16="http://schemas.microsoft.com/office/drawing/2014/main" id="{CFD4E778-E7B5-364B-86D3-696C53A063C4}"/>
              </a:ext>
            </a:extLst>
          </p:cNvPr>
          <p:cNvGrpSpPr/>
          <p:nvPr userDrawn="1"/>
        </p:nvGrpSpPr>
        <p:grpSpPr>
          <a:xfrm>
            <a:off x="11003279" y="0"/>
            <a:ext cx="1188720" cy="1188720"/>
            <a:chOff x="5501640" y="0"/>
            <a:chExt cx="1188720" cy="1188720"/>
          </a:xfrm>
        </p:grpSpPr>
        <p:sp>
          <p:nvSpPr>
            <p:cNvPr id="15" name="Rectangle 14">
              <a:extLst>
                <a:ext uri="{FF2B5EF4-FFF2-40B4-BE49-F238E27FC236}">
                  <a16:creationId xmlns:a16="http://schemas.microsoft.com/office/drawing/2014/main" id="{48C85170-8E6D-E144-8312-FB0BB4F23314}"/>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low confidence">
              <a:extLst>
                <a:ext uri="{FF2B5EF4-FFF2-40B4-BE49-F238E27FC236}">
                  <a16:creationId xmlns:a16="http://schemas.microsoft.com/office/drawing/2014/main" id="{D6EC363D-AA0D-9A40-96C8-26035139F8EC}"/>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17" name="Picture 16" descr="Text&#10;&#10;Description automatically generated">
            <a:extLst>
              <a:ext uri="{FF2B5EF4-FFF2-40B4-BE49-F238E27FC236}">
                <a16:creationId xmlns:a16="http://schemas.microsoft.com/office/drawing/2014/main" id="{0F06B4F8-66BE-1C47-8C76-2E4D749CBDF7}"/>
              </a:ext>
            </a:extLst>
          </p:cNvPr>
          <p:cNvPicPr>
            <a:picLocks noChangeAspect="1"/>
          </p:cNvPicPr>
          <p:nvPr userDrawn="1"/>
        </p:nvPicPr>
        <p:blipFill>
          <a:blip r:embed="rId4"/>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236376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ags" Target="../tags/tag1.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53701"/>
            <a:ext cx="9769612" cy="62040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2920" y="1714500"/>
            <a:ext cx="11186160" cy="3897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81185" y="6115261"/>
            <a:ext cx="2743200" cy="232651"/>
          </a:xfrm>
          <a:prstGeom prst="rect">
            <a:avLst/>
          </a:prstGeom>
        </p:spPr>
        <p:txBody>
          <a:bodyPr vert="horz" lIns="91440" tIns="45720" rIns="91440" bIns="45720" rtlCol="0" anchor="ctr"/>
          <a:lstStyle>
            <a:lvl1pPr algn="r">
              <a:defRPr sz="1400">
                <a:solidFill>
                  <a:schemeClr val="bg1">
                    <a:lumMod val="65000"/>
                  </a:schemeClr>
                </a:solidFill>
              </a:defRPr>
            </a:lvl1pPr>
          </a:lstStyle>
          <a:p>
            <a:fld id="{6D6E361B-DFCA-824D-BA63-ADCED3B41986}" type="slidenum">
              <a:rPr lang="en-US" smtClean="0"/>
              <a:pPr/>
              <a:t>‹#›</a:t>
            </a:fld>
            <a:endParaRPr lang="en-US" dirty="0"/>
          </a:p>
        </p:txBody>
      </p:sp>
      <p:sp>
        <p:nvSpPr>
          <p:cNvPr id="4" name="Footer Placeholder 3">
            <a:extLst>
              <a:ext uri="{FF2B5EF4-FFF2-40B4-BE49-F238E27FC236}">
                <a16:creationId xmlns:a16="http://schemas.microsoft.com/office/drawing/2014/main" id="{ED213DE1-AFF1-EC4C-A399-F187F8B96A9B}"/>
              </a:ext>
            </a:extLst>
          </p:cNvPr>
          <p:cNvSpPr>
            <a:spLocks noGrp="1"/>
          </p:cNvSpPr>
          <p:nvPr>
            <p:ph type="ftr" sz="quarter" idx="3"/>
          </p:nvPr>
        </p:nvSpPr>
        <p:spPr>
          <a:xfrm>
            <a:off x="502920" y="6115261"/>
            <a:ext cx="5102352" cy="232651"/>
          </a:xfrm>
          <a:prstGeom prst="rect">
            <a:avLst/>
          </a:prstGeom>
        </p:spPr>
        <p:txBody>
          <a:bodyPr vert="horz" lIns="91440" tIns="45720" rIns="91440" bIns="45720" rtlCol="0" anchor="ctr"/>
          <a:lstStyle>
            <a:lvl1pPr algn="l">
              <a:defRPr sz="1200">
                <a:solidFill>
                  <a:schemeClr val="bg1">
                    <a:lumMod val="65000"/>
                  </a:schemeClr>
                </a:solidFill>
              </a:defRPr>
            </a:lvl1pPr>
          </a:lstStyle>
          <a:p>
            <a:endParaRPr lang="en-US" dirty="0"/>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661" r:id="rId3"/>
    <p:sldLayoutId id="2147483715" r:id="rId4"/>
    <p:sldLayoutId id="2147483684" r:id="rId5"/>
    <p:sldLayoutId id="2147483709" r:id="rId6"/>
    <p:sldLayoutId id="2147483687" r:id="rId7"/>
    <p:sldLayoutId id="2147483693" r:id="rId8"/>
    <p:sldLayoutId id="2147483702" r:id="rId9"/>
    <p:sldLayoutId id="2147483699" r:id="rId10"/>
    <p:sldLayoutId id="2147483717" r:id="rId11"/>
    <p:sldLayoutId id="2147483694" r:id="rId12"/>
    <p:sldLayoutId id="2147483704" r:id="rId13"/>
    <p:sldLayoutId id="2147483713" r:id="rId14"/>
    <p:sldLayoutId id="2147483712" r:id="rId15"/>
    <p:sldLayoutId id="2147483690" r:id="rId16"/>
    <p:sldLayoutId id="2147483686" r:id="rId17"/>
    <p:sldLayoutId id="2147483703" r:id="rId18"/>
    <p:sldLayoutId id="2147483685" r:id="rId19"/>
    <p:sldLayoutId id="2147483700" r:id="rId20"/>
    <p:sldLayoutId id="2147483714" r:id="rId21"/>
    <p:sldLayoutId id="2147483716" r:id="rId22"/>
    <p:sldLayoutId id="2147483706" r:id="rId23"/>
    <p:sldLayoutId id="2147483710" r:id="rId24"/>
  </p:sldLayoutIdLst>
  <p:txStyles>
    <p:titleStyle>
      <a:lvl1pPr algn="l" defTabSz="914400" rtl="0" eaLnBrk="1" fontAlgn="base" latinLnBrk="0" hangingPunct="1">
        <a:lnSpc>
          <a:spcPct val="90000"/>
        </a:lnSpc>
        <a:spcBef>
          <a:spcPct val="0"/>
        </a:spcBef>
        <a:buNone/>
        <a:defRPr sz="42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pos="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B295A5F8-ACD0-71C5-DEF6-EF1CCEE665AF}"/>
              </a:ext>
            </a:extLst>
          </p:cNvPr>
          <p:cNvSpPr/>
          <p:nvPr userDrawn="1"/>
        </p:nvSpPr>
        <p:spPr>
          <a:xfrm rot="5400000">
            <a:off x="2416339" y="-2431712"/>
            <a:ext cx="6858000" cy="11721416"/>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ectangle: Top Corners Rounded 14">
            <a:extLst>
              <a:ext uri="{FF2B5EF4-FFF2-40B4-BE49-F238E27FC236}">
                <a16:creationId xmlns:a16="http://schemas.microsoft.com/office/drawing/2014/main" id="{6CA028F1-B460-EA2E-B9EA-91F5050B6603}"/>
              </a:ext>
            </a:extLst>
          </p:cNvPr>
          <p:cNvSpPr/>
          <p:nvPr userDrawn="1"/>
        </p:nvSpPr>
        <p:spPr>
          <a:xfrm rot="5400000">
            <a:off x="2841693" y="-1910035"/>
            <a:ext cx="6858000" cy="10678067"/>
          </a:xfrm>
          <a:prstGeom prst="round2Same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Top Corners Rounded 7">
            <a:extLst>
              <a:ext uri="{FF2B5EF4-FFF2-40B4-BE49-F238E27FC236}">
                <a16:creationId xmlns:a16="http://schemas.microsoft.com/office/drawing/2014/main" id="{305C5186-7FC8-01C9-9762-BE2991619C58}"/>
              </a:ext>
            </a:extLst>
          </p:cNvPr>
          <p:cNvSpPr/>
          <p:nvPr userDrawn="1"/>
        </p:nvSpPr>
        <p:spPr>
          <a:xfrm rot="5400000">
            <a:off x="2748233" y="-1910034"/>
            <a:ext cx="6858000" cy="10678067"/>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Top Corners Rounded 6">
            <a:extLst>
              <a:ext uri="{FF2B5EF4-FFF2-40B4-BE49-F238E27FC236}">
                <a16:creationId xmlns:a16="http://schemas.microsoft.com/office/drawing/2014/main" id="{7CD42CC3-E6A7-E37B-91C5-886C4DF8C35B}"/>
              </a:ext>
            </a:extLst>
          </p:cNvPr>
          <p:cNvSpPr/>
          <p:nvPr userDrawn="1"/>
        </p:nvSpPr>
        <p:spPr>
          <a:xfrm rot="5400000">
            <a:off x="-2359325" y="2359326"/>
            <a:ext cx="6858000" cy="2139349"/>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Placeholder 1">
            <a:extLst>
              <a:ext uri="{FF2B5EF4-FFF2-40B4-BE49-F238E27FC236}">
                <a16:creationId xmlns:a16="http://schemas.microsoft.com/office/drawing/2014/main" id="{1C66E052-CB18-7774-6F25-63AEE23CC9EB}"/>
              </a:ext>
            </a:extLst>
          </p:cNvPr>
          <p:cNvSpPr>
            <a:spLocks noGrp="1"/>
          </p:cNvSpPr>
          <p:nvPr>
            <p:ph type="title"/>
          </p:nvPr>
        </p:nvSpPr>
        <p:spPr>
          <a:xfrm>
            <a:off x="2268746" y="365125"/>
            <a:ext cx="908505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80ACC-770A-0D4D-18C9-B8FB5E1B8264}"/>
              </a:ext>
            </a:extLst>
          </p:cNvPr>
          <p:cNvSpPr>
            <a:spLocks noGrp="1"/>
          </p:cNvSpPr>
          <p:nvPr>
            <p:ph type="body" idx="1"/>
          </p:nvPr>
        </p:nvSpPr>
        <p:spPr>
          <a:xfrm>
            <a:off x="2268747" y="1825625"/>
            <a:ext cx="9085053" cy="4078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3170B5D-8CC8-A78D-1C33-11C1657CB24B}"/>
              </a:ext>
            </a:extLst>
          </p:cNvPr>
          <p:cNvSpPr>
            <a:spLocks noGrp="1"/>
          </p:cNvSpPr>
          <p:nvPr>
            <p:ph type="sldNum" sz="quarter" idx="4"/>
          </p:nvPr>
        </p:nvSpPr>
        <p:spPr>
          <a:xfrm>
            <a:off x="11535684" y="6355015"/>
            <a:ext cx="527649"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fld id="{451C04E1-D248-4232-AE18-B85D94B0AE2F}" type="slidenum">
              <a:rPr lang="en-US" smtClean="0"/>
              <a:pPr/>
              <a:t>‹#›</a:t>
            </a:fld>
            <a:endParaRPr lang="en-US"/>
          </a:p>
        </p:txBody>
      </p:sp>
      <p:pic>
        <p:nvPicPr>
          <p:cNvPr id="13" name="Picture 12">
            <a:extLst>
              <a:ext uri="{FF2B5EF4-FFF2-40B4-BE49-F238E27FC236}">
                <a16:creationId xmlns:a16="http://schemas.microsoft.com/office/drawing/2014/main" id="{005E745B-FA77-D143-0668-E3F10E19484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9361" y="6040579"/>
            <a:ext cx="2040631" cy="560429"/>
          </a:xfrm>
          <a:prstGeom prst="rect">
            <a:avLst/>
          </a:prstGeom>
        </p:spPr>
      </p:pic>
      <p:pic>
        <p:nvPicPr>
          <p:cNvPr id="5" name="Picture 4">
            <a:extLst>
              <a:ext uri="{FF2B5EF4-FFF2-40B4-BE49-F238E27FC236}">
                <a16:creationId xmlns:a16="http://schemas.microsoft.com/office/drawing/2014/main" id="{756A6D87-854D-53D8-CE0B-1099BDC493D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847703" y="6117923"/>
            <a:ext cx="3583380" cy="483084"/>
          </a:xfrm>
          <a:prstGeom prst="rect">
            <a:avLst/>
          </a:prstGeom>
        </p:spPr>
      </p:pic>
    </p:spTree>
    <p:extLst>
      <p:ext uri="{BB962C8B-B14F-4D97-AF65-F5344CB8AC3E}">
        <p14:creationId xmlns:p14="http://schemas.microsoft.com/office/powerpoint/2010/main" val="14970986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377" rtl="0" eaLnBrk="1" latinLnBrk="0" hangingPunct="1">
        <a:lnSpc>
          <a:spcPct val="90000"/>
        </a:lnSpc>
        <a:spcBef>
          <a:spcPct val="0"/>
        </a:spcBef>
        <a:buNone/>
        <a:defRPr sz="4400" kern="1200">
          <a:solidFill>
            <a:schemeClr val="accent5"/>
          </a:solidFill>
          <a:latin typeface="Montserrat SemiBold" panose="00000700000000000000" pitchFamily="2" charset="0"/>
          <a:ea typeface="Open Sans" panose="020B0606030504020204" pitchFamily="34" charset="0"/>
          <a:cs typeface="Open Sans" panose="020B0606030504020204" pitchFamily="34" charset="0"/>
        </a:defRPr>
      </a:lvl1pPr>
    </p:titleStyle>
    <p:body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8359135"/>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C6B2E-6FBF-A794-C86A-AFE69DA50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47D53A-8007-D260-123D-46CE45DD5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F398A0EF-98AF-DE92-71E3-283A70ED6884}"/>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45C08-5ABE-4FFA-9C40-031D53DA5121}" type="datetimeFigureOut">
              <a:rPr lang="en-US" smtClean="0"/>
              <a:pPr/>
              <a:t>1/16/24</a:t>
            </a:fld>
            <a:endParaRPr lang="en-US"/>
          </a:p>
        </p:txBody>
      </p:sp>
    </p:spTree>
    <p:custDataLst>
      <p:tags r:id="rId20"/>
    </p:custDataLst>
    <p:extLst>
      <p:ext uri="{BB962C8B-B14F-4D97-AF65-F5344CB8AC3E}">
        <p14:creationId xmlns:p14="http://schemas.microsoft.com/office/powerpoint/2010/main" val="26320791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ctr" defTabSz="914400" rtl="0" eaLnBrk="1" latinLnBrk="0" hangingPunct="1">
        <a:lnSpc>
          <a:spcPct val="90000"/>
        </a:lnSpc>
        <a:spcBef>
          <a:spcPct val="0"/>
        </a:spcBef>
        <a:buNone/>
        <a:defRPr sz="3600" b="1" kern="1200">
          <a:solidFill>
            <a:srgbClr val="4B9CD3"/>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262626"/>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Courier New" panose="02070309020205020404" pitchFamily="49" charset="0"/>
        <a:buChar char="o"/>
        <a:defRPr sz="2000" kern="1200">
          <a:solidFill>
            <a:srgbClr val="26262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2.png"/><Relationship Id="rId7" Type="http://schemas.openxmlformats.org/officeDocument/2006/relationships/customXml" Target="../ink/ink6.xml"/><Relationship Id="rId12"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customXml" Target="../ink/ink5.xml"/><Relationship Id="rId10" Type="http://schemas.openxmlformats.org/officeDocument/2006/relationships/image" Target="../media/image25.svg"/><Relationship Id="rId4" Type="http://schemas.openxmlformats.org/officeDocument/2006/relationships/image" Target="../media/image23.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customXml" Target="../ink/ink9.xml"/><Relationship Id="rId5" Type="http://schemas.openxmlformats.org/officeDocument/2006/relationships/image" Target="../media/image18.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customXml" Target="../ink/ink11.xm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customXml" Target="../ink/ink13.xml"/><Relationship Id="rId5" Type="http://schemas.openxmlformats.org/officeDocument/2006/relationships/customXml" Target="../ink/ink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xml"/><Relationship Id="rId1" Type="http://schemas.openxmlformats.org/officeDocument/2006/relationships/slideLayout" Target="../slideLayouts/slideLayout25.xml"/><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customXml" Target="../ink/ink4.xml"/><Relationship Id="rId5" Type="http://schemas.openxmlformats.org/officeDocument/2006/relationships/image" Target="../media/image18.png"/><Relationship Id="rId4" Type="http://schemas.openxmlformats.org/officeDocument/2006/relationships/customXml" Target="../ink/ink3.xml"/></Relationships>
</file>

<file path=ppt/slides/_rels/slide30.xml.rels><?xml version="1.0" encoding="UTF-8" standalone="yes"?>
<Relationships xmlns="http://schemas.openxmlformats.org/package/2006/relationships"><Relationship Id="rId3" Type="http://schemas.openxmlformats.org/officeDocument/2006/relationships/hyperlink" Target="mailto:kara_Clissold@med.unc.edu" TargetMode="External"/><Relationship Id="rId2" Type="http://schemas.openxmlformats.org/officeDocument/2006/relationships/hyperlink" Target="mailto:christopher_gregory@med.unc.edu" TargetMode="External"/><Relationship Id="rId1" Type="http://schemas.openxmlformats.org/officeDocument/2006/relationships/slideLayout" Target="../slideLayouts/slideLayout9.xml"/><Relationship Id="rId4" Type="http://schemas.openxmlformats.org/officeDocument/2006/relationships/hyperlink" Target="mailto:corefacilities@med.unc.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hyperlink" Target="https://research.unc.edu/researchers/programs-projects-services/" TargetMode="Externa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hyperlink" Target="mailto:kraftmeg@unc.edu" TargetMode="Externa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osp.unc.edu/core-facilities/" TargetMode="Externa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hyperlink" Target="mailto:CoreSupport@med.unc.edu" TargetMode="Externa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hyperlink" Target="mailto:KraftMeg@med.unc.edu" TargetMode="External"/><Relationship Id="rId2" Type="http://schemas.openxmlformats.org/officeDocument/2006/relationships/hyperlink" Target="mailto:RCD@unc.edu" TargetMode="External"/><Relationship Id="rId1" Type="http://schemas.openxmlformats.org/officeDocument/2006/relationships/slideLayout" Target="../slideLayouts/slideLayout62.xml"/><Relationship Id="rId6" Type="http://schemas.openxmlformats.org/officeDocument/2006/relationships/hyperlink" Target="mailto:CoreSupport@med.unc.edu" TargetMode="External"/><Relationship Id="rId5" Type="http://schemas.openxmlformats.org/officeDocument/2006/relationships/hyperlink" Target="mailto:Michael_Akridge@med.unc.edu" TargetMode="External"/><Relationship Id="rId4" Type="http://schemas.openxmlformats.org/officeDocument/2006/relationships/hyperlink" Target="mailto:BWright1@email.unc.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5B05-3943-3045-81B5-F357A14C70FF}"/>
              </a:ext>
            </a:extLst>
          </p:cNvPr>
          <p:cNvSpPr>
            <a:spLocks noGrp="1"/>
          </p:cNvSpPr>
          <p:nvPr>
            <p:ph type="title"/>
          </p:nvPr>
        </p:nvSpPr>
        <p:spPr/>
        <p:txBody>
          <a:bodyPr/>
          <a:lstStyle/>
          <a:p>
            <a:r>
              <a:rPr lang="en-US" dirty="0"/>
              <a:t>Core Director’s Meeting</a:t>
            </a:r>
          </a:p>
        </p:txBody>
      </p:sp>
      <p:sp>
        <p:nvSpPr>
          <p:cNvPr id="3" name="Text Placeholder 2">
            <a:extLst>
              <a:ext uri="{FF2B5EF4-FFF2-40B4-BE49-F238E27FC236}">
                <a16:creationId xmlns:a16="http://schemas.microsoft.com/office/drawing/2014/main" id="{9FC099E4-8D02-0D4A-AD9F-29A8B871BCF9}"/>
              </a:ext>
            </a:extLst>
          </p:cNvPr>
          <p:cNvSpPr>
            <a:spLocks noGrp="1"/>
          </p:cNvSpPr>
          <p:nvPr>
            <p:ph type="body" idx="1"/>
          </p:nvPr>
        </p:nvSpPr>
        <p:spPr/>
        <p:txBody>
          <a:bodyPr/>
          <a:lstStyle/>
          <a:p>
            <a:r>
              <a:rPr lang="en-US" dirty="0"/>
              <a:t>January 2024</a:t>
            </a:r>
          </a:p>
        </p:txBody>
      </p:sp>
    </p:spTree>
    <p:extLst>
      <p:ext uri="{BB962C8B-B14F-4D97-AF65-F5344CB8AC3E}">
        <p14:creationId xmlns:p14="http://schemas.microsoft.com/office/powerpoint/2010/main" val="238832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US" sz="3467" b="1">
                <a:solidFill>
                  <a:srgbClr val="000000"/>
                </a:solidFill>
                <a:latin typeface="Nunito Sans"/>
                <a:ea typeface="Nunito Sans"/>
                <a:cs typeface="Nunito Sans"/>
                <a:sym typeface="Nunito Sans"/>
              </a:rPr>
              <a:t>UNC Research Data Management Core</a:t>
            </a:r>
            <a:endParaRPr sz="3467" b="1">
              <a:solidFill>
                <a:srgbClr val="000000"/>
              </a:solidFill>
              <a:latin typeface="Nunito Sans"/>
              <a:ea typeface="Nunito Sans"/>
              <a:cs typeface="Nunito Sans"/>
              <a:sym typeface="Nunito Sans"/>
            </a:endParaRPr>
          </a:p>
          <a:p>
            <a:pPr>
              <a:buSzPts val="990"/>
            </a:pPr>
            <a:endParaRPr sz="3467" b="1">
              <a:solidFill>
                <a:srgbClr val="000000"/>
              </a:solidFill>
              <a:latin typeface="Nunito Sans"/>
              <a:ea typeface="Nunito Sans"/>
              <a:cs typeface="Nunito Sans"/>
              <a:sym typeface="Nunito Sans"/>
            </a:endParaRPr>
          </a:p>
          <a:p>
            <a:pPr>
              <a:buSzPts val="990"/>
            </a:pPr>
            <a:endParaRPr sz="4133">
              <a:latin typeface="Nunito Sans SemiBold"/>
              <a:ea typeface="Nunito Sans SemiBold"/>
              <a:cs typeface="Nunito Sans SemiBold"/>
              <a:sym typeface="Nunito Sans SemiBold"/>
            </a:endParaRPr>
          </a:p>
        </p:txBody>
      </p:sp>
      <p:cxnSp>
        <p:nvCxnSpPr>
          <p:cNvPr id="217" name="Google Shape;217;p27"/>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24" name="Google Shape;224;p27"/>
          <p:cNvSpPr txBox="1"/>
          <p:nvPr/>
        </p:nvSpPr>
        <p:spPr>
          <a:xfrm>
            <a:off x="437800" y="1357067"/>
            <a:ext cx="11316400" cy="69752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933" kern="0">
                <a:solidFill>
                  <a:srgbClr val="000000"/>
                </a:solidFill>
                <a:latin typeface="Nunito Sans SemiBold"/>
                <a:ea typeface="Nunito Sans SemiBold"/>
                <a:cs typeface="Nunito Sans SemiBold"/>
                <a:sym typeface="Nunito Sans SemiBold"/>
              </a:rPr>
              <a:t>Factors Informing the RDMC Strategy </a:t>
            </a:r>
            <a:endParaRPr sz="2933" kern="0">
              <a:solidFill>
                <a:srgbClr val="000000"/>
              </a:solidFill>
              <a:latin typeface="Nunito Sans SemiBold"/>
              <a:ea typeface="Nunito Sans SemiBold"/>
              <a:cs typeface="Nunito Sans SemiBold"/>
              <a:sym typeface="Nunito Sans SemiBold"/>
            </a:endParaRPr>
          </a:p>
        </p:txBody>
      </p:sp>
      <p:sp>
        <p:nvSpPr>
          <p:cNvPr id="2" name="Content Placeholder 2">
            <a:extLst>
              <a:ext uri="{FF2B5EF4-FFF2-40B4-BE49-F238E27FC236}">
                <a16:creationId xmlns:a16="http://schemas.microsoft.com/office/drawing/2014/main" id="{001A568E-50D9-F8AA-57AD-A2CABCEE67BF}"/>
              </a:ext>
            </a:extLst>
          </p:cNvPr>
          <p:cNvSpPr txBox="1">
            <a:spLocks/>
          </p:cNvSpPr>
          <p:nvPr/>
        </p:nvSpPr>
        <p:spPr>
          <a:xfrm>
            <a:off x="415601" y="2184441"/>
            <a:ext cx="11316399" cy="4078072"/>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defTabSz="1219170">
              <a:spcBef>
                <a:spcPts val="1600"/>
              </a:spcBef>
              <a:buFont typeface="Wingdings" panose="05000000000000000000" pitchFamily="2" charset="2"/>
              <a:buChar char="§"/>
            </a:pPr>
            <a:r>
              <a:rPr lang="en-US" sz="2667" kern="0" dirty="0">
                <a:latin typeface="Nunito Sans"/>
              </a:rPr>
              <a:t>Data stewardship</a:t>
            </a:r>
            <a:endParaRPr lang="en-US" sz="1867" kern="0" dirty="0"/>
          </a:p>
          <a:p>
            <a:pPr marL="380990" indent="-380990" defTabSz="1219170">
              <a:spcBef>
                <a:spcPts val="1600"/>
              </a:spcBef>
              <a:buFont typeface="Wingdings" panose="05000000000000000000" pitchFamily="2" charset="2"/>
              <a:buChar char="§"/>
            </a:pPr>
            <a:r>
              <a:rPr lang="en-US" sz="2667" kern="0" dirty="0">
                <a:latin typeface="Nunito Sans"/>
              </a:rPr>
              <a:t>Research lifecycle approach to data management support</a:t>
            </a:r>
          </a:p>
          <a:p>
            <a:pPr marL="380990" indent="-380990" defTabSz="1219170">
              <a:spcBef>
                <a:spcPts val="1600"/>
              </a:spcBef>
              <a:buFont typeface="Wingdings" panose="05000000000000000000" pitchFamily="2" charset="2"/>
              <a:buChar char="§"/>
            </a:pPr>
            <a:r>
              <a:rPr lang="en-US" sz="2667" kern="0" dirty="0">
                <a:latin typeface="Nunito Sans"/>
              </a:rPr>
              <a:t>Federated IT approach by linking and integrating systems</a:t>
            </a:r>
            <a:endParaRPr lang="en-US" sz="1867" kern="0" dirty="0">
              <a:latin typeface="Nunito Sans"/>
            </a:endParaRPr>
          </a:p>
          <a:p>
            <a:pPr marL="380990" indent="-380990" defTabSz="1219170">
              <a:spcBef>
                <a:spcPts val="1600"/>
              </a:spcBef>
              <a:buFont typeface="Wingdings" panose="05000000000000000000" pitchFamily="2" charset="2"/>
              <a:buChar char="§"/>
            </a:pPr>
            <a:r>
              <a:rPr lang="en-US" sz="2667" kern="0" dirty="0">
                <a:latin typeface="Nunito Sans"/>
              </a:rPr>
              <a:t>Accelerate availability of new technologies that fill identified gaps</a:t>
            </a:r>
          </a:p>
          <a:p>
            <a:pPr marL="380990" indent="-380990" defTabSz="1219170">
              <a:spcBef>
                <a:spcPts val="1600"/>
              </a:spcBef>
              <a:buFont typeface="Wingdings" panose="05000000000000000000" pitchFamily="2" charset="2"/>
              <a:buChar char="§"/>
            </a:pPr>
            <a:r>
              <a:rPr lang="en-US" sz="2667" kern="0" dirty="0">
                <a:latin typeface="Nunito Sans"/>
              </a:rPr>
              <a:t>Policies and support that empower researchers to adopt data management and sharing best practices</a:t>
            </a:r>
          </a:p>
          <a:p>
            <a:pPr marL="380990" indent="-380990" defTabSz="1219170">
              <a:spcBef>
                <a:spcPts val="1600"/>
              </a:spcBef>
              <a:buFont typeface="Wingdings" panose="05000000000000000000" pitchFamily="2" charset="2"/>
              <a:buChar char="§"/>
            </a:pPr>
            <a:r>
              <a:rPr lang="en-US" sz="2667" kern="0" dirty="0">
                <a:latin typeface="Nunito Sans"/>
              </a:rPr>
              <a:t>Need for tracking systems to enable automated compliance reporting </a:t>
            </a:r>
            <a:endParaRPr lang="en-US" sz="2667" kern="0" dirty="0">
              <a:latin typeface="Nunito Sans" pitchFamily="2" charset="0"/>
            </a:endParaRPr>
          </a:p>
          <a:p>
            <a:pPr defTabSz="1219170">
              <a:spcBef>
                <a:spcPts val="1600"/>
              </a:spcBef>
            </a:pPr>
            <a:endParaRPr lang="en-US" sz="2667" kern="0" dirty="0">
              <a:latin typeface="Nunito Sans" pitchFamily="2" charset="0"/>
            </a:endParaRPr>
          </a:p>
        </p:txBody>
      </p:sp>
    </p:spTree>
    <p:extLst>
      <p:ext uri="{BB962C8B-B14F-4D97-AF65-F5344CB8AC3E}">
        <p14:creationId xmlns:p14="http://schemas.microsoft.com/office/powerpoint/2010/main" val="215564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30" name="Google Shape;230;p28"/>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32" name="Google Shape;232;p28"/>
          <p:cNvSpPr txBox="1"/>
          <p:nvPr/>
        </p:nvSpPr>
        <p:spPr>
          <a:xfrm>
            <a:off x="1314785" y="3179605"/>
            <a:ext cx="10623275"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Consultation</a:t>
            </a:r>
            <a:r>
              <a:rPr lang="en" sz="2267" kern="0">
                <a:solidFill>
                  <a:srgbClr val="000000"/>
                </a:solidFill>
                <a:latin typeface="Nunito Sans"/>
                <a:ea typeface="Nunito Sans"/>
                <a:cs typeface="Nunito Sans"/>
                <a:sym typeface="Nunito Sans"/>
              </a:rPr>
              <a:t>. RDMC staff will provide guidance on appropriate strategies for research data management and sharing.</a:t>
            </a:r>
            <a:endParaRPr lang="en-US" sz="2267" kern="0">
              <a:solidFill>
                <a:srgbClr val="000000"/>
              </a:solidFill>
              <a:latin typeface="Nunito Sans"/>
              <a:ea typeface="Nunito Sans"/>
              <a:cs typeface="Nunito Sans"/>
              <a:sym typeface="Arial"/>
            </a:endParaRPr>
          </a:p>
        </p:txBody>
      </p:sp>
      <p:sp>
        <p:nvSpPr>
          <p:cNvPr id="233" name="Google Shape;233;p28"/>
          <p:cNvSpPr txBox="1"/>
          <p:nvPr/>
        </p:nvSpPr>
        <p:spPr>
          <a:xfrm>
            <a:off x="1314787" y="4282234"/>
            <a:ext cx="10623275"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Policy compliance. </a:t>
            </a:r>
            <a:r>
              <a:rPr lang="en" sz="2267" kern="0">
                <a:solidFill>
                  <a:srgbClr val="000000"/>
                </a:solidFill>
                <a:latin typeface="Nunito Sans"/>
                <a:ea typeface="Nunito Sans"/>
                <a:cs typeface="Nunito Sans"/>
                <a:sym typeface="Nunito Sans"/>
              </a:rPr>
              <a:t>RDMC staff will review and audit DMS plans to ensure policy compliance and grant competitiveness</a:t>
            </a:r>
            <a:endParaRPr lang="en" sz="2267" kern="0">
              <a:solidFill>
                <a:srgbClr val="000000"/>
              </a:solidFill>
              <a:latin typeface="Nunito Sans"/>
              <a:ea typeface="Nunito Sans"/>
              <a:cs typeface="Nunito Sans"/>
              <a:sym typeface="Arial"/>
            </a:endParaRPr>
          </a:p>
        </p:txBody>
      </p:sp>
      <p:sp>
        <p:nvSpPr>
          <p:cNvPr id="234" name="Google Shape;234;p28"/>
          <p:cNvSpPr txBox="1"/>
          <p:nvPr/>
        </p:nvSpPr>
        <p:spPr>
          <a:xfrm>
            <a:off x="1314621" y="2113257"/>
            <a:ext cx="10623273"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2267" b="1" kern="0">
                <a:solidFill>
                  <a:srgbClr val="000000"/>
                </a:solidFill>
                <a:latin typeface="Nunito Sans"/>
                <a:ea typeface="Nunito Sans"/>
                <a:cs typeface="Nunito Sans"/>
                <a:sym typeface="Nunito Sans"/>
              </a:rPr>
              <a:t>Education and training</a:t>
            </a:r>
            <a:r>
              <a:rPr lang="en-US" sz="2267" kern="0">
                <a:solidFill>
                  <a:srgbClr val="000000"/>
                </a:solidFill>
                <a:latin typeface="Nunito Sans"/>
                <a:ea typeface="Nunito Sans"/>
                <a:cs typeface="Nunito Sans"/>
                <a:sym typeface="Nunito Sans"/>
              </a:rPr>
              <a:t>. RDMC will offer workshops and guidance materials on DMS policy requirements, writing a DMS plan, and DMS best practices.</a:t>
            </a:r>
          </a:p>
        </p:txBody>
      </p:sp>
      <p:pic>
        <p:nvPicPr>
          <p:cNvPr id="235" name="Google Shape;235;p28"/>
          <p:cNvPicPr preferRelativeResize="0"/>
          <p:nvPr/>
        </p:nvPicPr>
        <p:blipFill>
          <a:blip r:embed="rId3">
            <a:alphaModFix/>
          </a:blip>
          <a:stretch>
            <a:fillRect/>
          </a:stretch>
        </p:blipFill>
        <p:spPr>
          <a:xfrm>
            <a:off x="373986" y="2049182"/>
            <a:ext cx="974553" cy="974553"/>
          </a:xfrm>
          <a:prstGeom prst="rect">
            <a:avLst/>
          </a:prstGeom>
          <a:noFill/>
          <a:ln>
            <a:noFill/>
          </a:ln>
        </p:spPr>
      </p:pic>
      <p:pic>
        <p:nvPicPr>
          <p:cNvPr id="237" name="Google Shape;237;p28"/>
          <p:cNvPicPr preferRelativeResize="0"/>
          <p:nvPr/>
        </p:nvPicPr>
        <p:blipFill>
          <a:blip r:embed="rId4">
            <a:alphaModFix/>
          </a:blip>
          <a:stretch>
            <a:fillRect/>
          </a:stretch>
        </p:blipFill>
        <p:spPr>
          <a:xfrm>
            <a:off x="373986" y="4245721"/>
            <a:ext cx="974553" cy="974553"/>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FB438C0-1C9A-9982-C3E1-EF5C50F8A8E1}"/>
                  </a:ext>
                </a:extLst>
              </p14:cNvPr>
              <p14:cNvContentPartPr/>
              <p14:nvPr/>
            </p14:nvContentPartPr>
            <p14:xfrm>
              <a:off x="3526810" y="2710961"/>
              <a:ext cx="72687" cy="12211"/>
            </p14:xfrm>
          </p:contentPart>
        </mc:Choice>
        <mc:Fallback>
          <p:pic>
            <p:nvPicPr>
              <p:cNvPr id="2" name="Ink 1">
                <a:extLst>
                  <a:ext uri="{FF2B5EF4-FFF2-40B4-BE49-F238E27FC236}">
                    <a16:creationId xmlns:a16="http://schemas.microsoft.com/office/drawing/2014/main" id="{3FB438C0-1C9A-9982-C3E1-EF5C50F8A8E1}"/>
                  </a:ext>
                </a:extLst>
              </p:cNvPr>
              <p:cNvPicPr/>
              <p:nvPr/>
            </p:nvPicPr>
            <p:blipFill>
              <a:blip r:embed="rId6"/>
              <a:stretch>
                <a:fillRect/>
              </a:stretch>
            </p:blipFill>
            <p:spPr>
              <a:xfrm>
                <a:off x="-107540" y="2100411"/>
                <a:ext cx="7268700" cy="12211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A582670-94C8-460C-3503-20BDB20087FE}"/>
                  </a:ext>
                </a:extLst>
              </p14:cNvPr>
              <p14:cNvContentPartPr/>
              <p14:nvPr/>
            </p14:nvContentPartPr>
            <p14:xfrm>
              <a:off x="3360733" y="3140809"/>
              <a:ext cx="72687" cy="72687"/>
            </p14:xfrm>
          </p:contentPart>
        </mc:Choice>
        <mc:Fallback>
          <p:pic>
            <p:nvPicPr>
              <p:cNvPr id="3" name="Ink 2">
                <a:extLst>
                  <a:ext uri="{FF2B5EF4-FFF2-40B4-BE49-F238E27FC236}">
                    <a16:creationId xmlns:a16="http://schemas.microsoft.com/office/drawing/2014/main" id="{5A582670-94C8-460C-3503-20BDB20087FE}"/>
                  </a:ext>
                </a:extLst>
              </p:cNvPr>
              <p:cNvPicPr/>
              <p:nvPr/>
            </p:nvPicPr>
            <p:blipFill>
              <a:blip r:embed="rId6"/>
              <a:stretch>
                <a:fillRect/>
              </a:stretch>
            </p:blipFill>
            <p:spPr>
              <a:xfrm>
                <a:off x="-273617" y="-493541"/>
                <a:ext cx="7268700" cy="7268700"/>
              </a:xfrm>
              <a:prstGeom prst="rect">
                <a:avLst/>
              </a:prstGeom>
            </p:spPr>
          </p:pic>
        </mc:Fallback>
      </mc:AlternateContent>
      <p:sp>
        <p:nvSpPr>
          <p:cNvPr id="5" name="Google Shape;216;p27">
            <a:extLst>
              <a:ext uri="{FF2B5EF4-FFF2-40B4-BE49-F238E27FC236}">
                <a16:creationId xmlns:a16="http://schemas.microsoft.com/office/drawing/2014/main" id="{E8666037-104E-8BB8-B2CE-232D52FEFE3E}"/>
              </a:ext>
            </a:extLst>
          </p:cNvPr>
          <p:cNvSpPr txBox="1">
            <a:spLocks/>
          </p:cNvSpPr>
          <p:nvPr/>
        </p:nvSpPr>
        <p:spPr>
          <a:xfrm>
            <a:off x="415600" y="26773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buSzPts val="990"/>
            </a:pPr>
            <a:r>
              <a:rPr lang="en-US" sz="3467" b="1" kern="0">
                <a:solidFill>
                  <a:srgbClr val="000000"/>
                </a:solidFill>
                <a:latin typeface="Nunito Sans"/>
                <a:ea typeface="Nunito Sans"/>
                <a:cs typeface="Nunito Sans"/>
                <a:sym typeface="Nunito Sans"/>
              </a:rPr>
              <a:t>UNC Research Data Management Core</a:t>
            </a:r>
          </a:p>
          <a:p>
            <a:pPr defTabSz="1219170">
              <a:buClr>
                <a:srgbClr val="000000"/>
              </a:buClr>
              <a:buSzPts val="990"/>
            </a:pPr>
            <a:endParaRPr lang="en-US" sz="3467" b="1" kern="0">
              <a:solidFill>
                <a:srgbClr val="000000"/>
              </a:solidFill>
              <a:latin typeface="Nunito Sans"/>
              <a:ea typeface="Nunito Sans"/>
              <a:cs typeface="Nunito Sans"/>
              <a:sym typeface="Nunito Sans"/>
            </a:endParaRPr>
          </a:p>
          <a:p>
            <a:pPr algn="ctr" defTabSz="1219170">
              <a:buClr>
                <a:srgbClr val="000000"/>
              </a:buClr>
              <a:buSzPts val="990"/>
            </a:pPr>
            <a:r>
              <a:rPr lang="en-US" sz="3200" kern="0">
                <a:solidFill>
                  <a:srgbClr val="000000"/>
                </a:solidFill>
                <a:latin typeface="Nunito Sans SemiBold"/>
                <a:ea typeface="Nunito Sans SemiBold"/>
                <a:cs typeface="Nunito Sans SemiBold"/>
              </a:rPr>
              <a:t>RDMC Services and Activities</a:t>
            </a:r>
          </a:p>
        </p:txBody>
      </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4B1E629-6C5E-0D53-8335-4656DE015C7B}"/>
                  </a:ext>
                </a:extLst>
              </p14:cNvPr>
              <p14:cNvContentPartPr/>
              <p14:nvPr/>
            </p14:nvContentPartPr>
            <p14:xfrm>
              <a:off x="4711486" y="3066436"/>
              <a:ext cx="79105" cy="30725"/>
            </p14:xfrm>
          </p:contentPart>
        </mc:Choice>
        <mc:Fallback>
          <p:pic>
            <p:nvPicPr>
              <p:cNvPr id="4" name="Ink 3">
                <a:extLst>
                  <a:ext uri="{FF2B5EF4-FFF2-40B4-BE49-F238E27FC236}">
                    <a16:creationId xmlns:a16="http://schemas.microsoft.com/office/drawing/2014/main" id="{A4B1E629-6C5E-0D53-8335-4656DE015C7B}"/>
                  </a:ext>
                </a:extLst>
              </p:cNvPr>
              <p:cNvPicPr/>
              <p:nvPr/>
            </p:nvPicPr>
            <p:blipFill>
              <a:blip r:embed="rId6"/>
              <a:stretch>
                <a:fillRect/>
              </a:stretch>
            </p:blipFill>
            <p:spPr>
              <a:xfrm>
                <a:off x="756236" y="1560911"/>
                <a:ext cx="7910500" cy="3072500"/>
              </a:xfrm>
              <a:prstGeom prst="rect">
                <a:avLst/>
              </a:prstGeom>
            </p:spPr>
          </p:pic>
        </mc:Fallback>
      </mc:AlternateContent>
      <p:pic>
        <p:nvPicPr>
          <p:cNvPr id="6" name="Graphic 5" descr="Blueprint with solid fill">
            <a:extLst>
              <a:ext uri="{FF2B5EF4-FFF2-40B4-BE49-F238E27FC236}">
                <a16:creationId xmlns:a16="http://schemas.microsoft.com/office/drawing/2014/main" id="{5699EE21-687D-608B-D928-819245807A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019" y="5347304"/>
            <a:ext cx="977296" cy="977296"/>
          </a:xfrm>
          <a:prstGeom prst="rect">
            <a:avLst/>
          </a:prstGeom>
        </p:spPr>
      </p:pic>
      <p:pic>
        <p:nvPicPr>
          <p:cNvPr id="7" name="Graphic 6" descr="Social distancing with solid fill">
            <a:extLst>
              <a:ext uri="{FF2B5EF4-FFF2-40B4-BE49-F238E27FC236}">
                <a16:creationId xmlns:a16="http://schemas.microsoft.com/office/drawing/2014/main" id="{78C10933-1858-F223-753D-84D8E226D8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0113" y="3145972"/>
            <a:ext cx="977296" cy="977296"/>
          </a:xfrm>
          <a:prstGeom prst="rect">
            <a:avLst/>
          </a:prstGeom>
        </p:spPr>
      </p:pic>
      <p:sp>
        <p:nvSpPr>
          <p:cNvPr id="10" name="Google Shape;233;p28">
            <a:extLst>
              <a:ext uri="{FF2B5EF4-FFF2-40B4-BE49-F238E27FC236}">
                <a16:creationId xmlns:a16="http://schemas.microsoft.com/office/drawing/2014/main" id="{5855BA77-951E-BBAC-AD70-5F9550D20510}"/>
              </a:ext>
            </a:extLst>
          </p:cNvPr>
          <p:cNvSpPr txBox="1"/>
          <p:nvPr/>
        </p:nvSpPr>
        <p:spPr>
          <a:xfrm>
            <a:off x="1314786" y="5382898"/>
            <a:ext cx="10695847"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Infrastructure. </a:t>
            </a:r>
            <a:r>
              <a:rPr lang="en" sz="2267" kern="0">
                <a:solidFill>
                  <a:srgbClr val="000000"/>
                </a:solidFill>
                <a:latin typeface="Nunito Sans"/>
                <a:ea typeface="Nunito Sans"/>
                <a:cs typeface="Nunito Sans"/>
                <a:sym typeface="Nunito Sans"/>
              </a:rPr>
              <a:t>RDMC will coordinate, build, and maintain infrastructure to support research data management and sharing across the research lifecycle.</a:t>
            </a:r>
            <a:endParaRPr lang="en" sz="2267" kern="0">
              <a:solidFill>
                <a:srgbClr val="000000"/>
              </a:solidFill>
              <a:latin typeface="Nunito Sans"/>
              <a:ea typeface="Nunito Sans"/>
              <a:cs typeface="Nunito Sans"/>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30" name="Google Shape;230;p28"/>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34" name="Google Shape;234;p28"/>
          <p:cNvSpPr txBox="1"/>
          <p:nvPr/>
        </p:nvSpPr>
        <p:spPr>
          <a:xfrm>
            <a:off x="1314618" y="2113257"/>
            <a:ext cx="10671653"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Education and training</a:t>
            </a:r>
            <a:r>
              <a:rPr lang="en" sz="2267" kern="0">
                <a:solidFill>
                  <a:srgbClr val="000000"/>
                </a:solidFill>
                <a:latin typeface="Nunito Sans"/>
                <a:ea typeface="Nunito Sans"/>
                <a:cs typeface="Nunito Sans"/>
                <a:sym typeface="Nunito Sans"/>
              </a:rPr>
              <a:t>. RDMC will offer workshops and guidance materials on DMS policy requirements, writing a DMS plan, and DMS best practices.</a:t>
            </a:r>
            <a:endParaRPr sz="2267" kern="0">
              <a:solidFill>
                <a:srgbClr val="000000"/>
              </a:solidFill>
              <a:latin typeface="Nunito Sans"/>
              <a:ea typeface="Nunito Sans"/>
              <a:cs typeface="Nunito Sans"/>
              <a:sym typeface="Nunito Sans"/>
            </a:endParaRPr>
          </a:p>
        </p:txBody>
      </p:sp>
      <p:pic>
        <p:nvPicPr>
          <p:cNvPr id="235" name="Google Shape;235;p28"/>
          <p:cNvPicPr preferRelativeResize="0"/>
          <p:nvPr/>
        </p:nvPicPr>
        <p:blipFill>
          <a:blip r:embed="rId3">
            <a:alphaModFix/>
          </a:blip>
          <a:stretch>
            <a:fillRect/>
          </a:stretch>
        </p:blipFill>
        <p:spPr>
          <a:xfrm>
            <a:off x="373986" y="2049182"/>
            <a:ext cx="974553" cy="974553"/>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FB438C0-1C9A-9982-C3E1-EF5C50F8A8E1}"/>
                  </a:ext>
                </a:extLst>
              </p14:cNvPr>
              <p14:cNvContentPartPr/>
              <p14:nvPr/>
            </p14:nvContentPartPr>
            <p14:xfrm>
              <a:off x="3732428" y="2710961"/>
              <a:ext cx="12211" cy="12211"/>
            </p14:xfrm>
          </p:contentPart>
        </mc:Choice>
        <mc:Fallback>
          <p:pic>
            <p:nvPicPr>
              <p:cNvPr id="2" name="Ink 1">
                <a:extLst>
                  <a:ext uri="{FF2B5EF4-FFF2-40B4-BE49-F238E27FC236}">
                    <a16:creationId xmlns:a16="http://schemas.microsoft.com/office/drawing/2014/main" id="{3FB438C0-1C9A-9982-C3E1-EF5C50F8A8E1}"/>
                  </a:ext>
                </a:extLst>
              </p:cNvPr>
              <p:cNvPicPr/>
              <p:nvPr/>
            </p:nvPicPr>
            <p:blipFill>
              <a:blip r:embed="rId5"/>
              <a:stretch>
                <a:fillRect/>
              </a:stretch>
            </p:blipFill>
            <p:spPr>
              <a:xfrm>
                <a:off x="3121878" y="2100411"/>
                <a:ext cx="1221100" cy="12211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A582670-94C8-460C-3503-20BDB20087FE}"/>
                  </a:ext>
                </a:extLst>
              </p14:cNvPr>
              <p14:cNvContentPartPr/>
              <p14:nvPr/>
            </p14:nvContentPartPr>
            <p14:xfrm>
              <a:off x="3566351" y="3140809"/>
              <a:ext cx="72687" cy="72687"/>
            </p14:xfrm>
          </p:contentPart>
        </mc:Choice>
        <mc:Fallback>
          <p:pic>
            <p:nvPicPr>
              <p:cNvPr id="3" name="Ink 2">
                <a:extLst>
                  <a:ext uri="{FF2B5EF4-FFF2-40B4-BE49-F238E27FC236}">
                    <a16:creationId xmlns:a16="http://schemas.microsoft.com/office/drawing/2014/main" id="{5A582670-94C8-460C-3503-20BDB20087FE}"/>
                  </a:ext>
                </a:extLst>
              </p:cNvPr>
              <p:cNvPicPr/>
              <p:nvPr/>
            </p:nvPicPr>
            <p:blipFill>
              <a:blip r:embed="rId5"/>
              <a:stretch>
                <a:fillRect/>
              </a:stretch>
            </p:blipFill>
            <p:spPr>
              <a:xfrm>
                <a:off x="-67999" y="-493541"/>
                <a:ext cx="7268700" cy="7268700"/>
              </a:xfrm>
              <a:prstGeom prst="rect">
                <a:avLst/>
              </a:prstGeom>
            </p:spPr>
          </p:pic>
        </mc:Fallback>
      </mc:AlternateContent>
      <p:sp>
        <p:nvSpPr>
          <p:cNvPr id="5" name="Google Shape;216;p27">
            <a:extLst>
              <a:ext uri="{FF2B5EF4-FFF2-40B4-BE49-F238E27FC236}">
                <a16:creationId xmlns:a16="http://schemas.microsoft.com/office/drawing/2014/main" id="{E8666037-104E-8BB8-B2CE-232D52FEFE3E}"/>
              </a:ext>
            </a:extLst>
          </p:cNvPr>
          <p:cNvSpPr txBox="1">
            <a:spLocks/>
          </p:cNvSpPr>
          <p:nvPr/>
        </p:nvSpPr>
        <p:spPr>
          <a:xfrm>
            <a:off x="415600" y="26773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buSzPts val="990"/>
            </a:pPr>
            <a:r>
              <a:rPr lang="en-US" sz="3467" b="1" kern="0">
                <a:solidFill>
                  <a:srgbClr val="000000"/>
                </a:solidFill>
                <a:latin typeface="Nunito Sans"/>
                <a:ea typeface="Nunito Sans"/>
                <a:cs typeface="Nunito Sans"/>
                <a:sym typeface="Nunito Sans"/>
              </a:rPr>
              <a:t>UNC Research Data Management Core</a:t>
            </a:r>
          </a:p>
          <a:p>
            <a:pPr defTabSz="1219170">
              <a:buClr>
                <a:srgbClr val="000000"/>
              </a:buClr>
              <a:buSzPts val="990"/>
            </a:pPr>
            <a:endParaRPr lang="en-US" sz="3467" b="1" kern="0">
              <a:solidFill>
                <a:srgbClr val="000000"/>
              </a:solidFill>
              <a:latin typeface="Nunito Sans"/>
              <a:ea typeface="Nunito Sans"/>
              <a:cs typeface="Nunito Sans"/>
              <a:sym typeface="Nunito Sans"/>
            </a:endParaRPr>
          </a:p>
          <a:p>
            <a:pPr algn="ctr" defTabSz="1219170">
              <a:buClr>
                <a:srgbClr val="000000"/>
              </a:buClr>
              <a:buSzPts val="990"/>
            </a:pPr>
            <a:r>
              <a:rPr lang="en-US" sz="3200" kern="0">
                <a:solidFill>
                  <a:srgbClr val="000000"/>
                </a:solidFill>
                <a:latin typeface="Nunito Sans SemiBold"/>
                <a:ea typeface="Nunito Sans SemiBold"/>
                <a:cs typeface="Nunito Sans SemiBold"/>
              </a:rPr>
              <a:t>RDMC Services and Activities</a:t>
            </a:r>
          </a:p>
        </p:txBody>
      </p:sp>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A4B1E629-6C5E-0D53-8335-4656DE015C7B}"/>
                  </a:ext>
                </a:extLst>
              </p14:cNvPr>
              <p14:cNvContentPartPr/>
              <p14:nvPr/>
            </p14:nvContentPartPr>
            <p14:xfrm>
              <a:off x="4917104" y="3066436"/>
              <a:ext cx="30725" cy="30725"/>
            </p14:xfrm>
          </p:contentPart>
        </mc:Choice>
        <mc:Fallback>
          <p:pic>
            <p:nvPicPr>
              <p:cNvPr id="4" name="Ink 3">
                <a:extLst>
                  <a:ext uri="{FF2B5EF4-FFF2-40B4-BE49-F238E27FC236}">
                    <a16:creationId xmlns:a16="http://schemas.microsoft.com/office/drawing/2014/main" id="{A4B1E629-6C5E-0D53-8335-4656DE015C7B}"/>
                  </a:ext>
                </a:extLst>
              </p:cNvPr>
              <p:cNvPicPr/>
              <p:nvPr/>
            </p:nvPicPr>
            <p:blipFill>
              <a:blip r:embed="rId5"/>
              <a:stretch>
                <a:fillRect/>
              </a:stretch>
            </p:blipFill>
            <p:spPr>
              <a:xfrm>
                <a:off x="3380854" y="1560911"/>
                <a:ext cx="3072500" cy="3072500"/>
              </a:xfrm>
              <a:prstGeom prst="rect">
                <a:avLst/>
              </a:prstGeom>
            </p:spPr>
          </p:pic>
        </mc:Fallback>
      </mc:AlternateContent>
      <p:sp>
        <p:nvSpPr>
          <p:cNvPr id="9" name="Google Shape;232;p28">
            <a:extLst>
              <a:ext uri="{FF2B5EF4-FFF2-40B4-BE49-F238E27FC236}">
                <a16:creationId xmlns:a16="http://schemas.microsoft.com/office/drawing/2014/main" id="{C5BA108E-68B0-0C08-7E6C-89162BDDD35C}"/>
              </a:ext>
            </a:extLst>
          </p:cNvPr>
          <p:cNvSpPr txBox="1"/>
          <p:nvPr/>
        </p:nvSpPr>
        <p:spPr>
          <a:xfrm>
            <a:off x="419737" y="3034462"/>
            <a:ext cx="11300608" cy="3631723"/>
          </a:xfrm>
          <a:prstGeom prst="rect">
            <a:avLst/>
          </a:prstGeom>
          <a:noFill/>
          <a:ln>
            <a:noFill/>
          </a:ln>
        </p:spPr>
        <p:txBody>
          <a:bodyPr spcFirstLastPara="1" wrap="square" lIns="121900" tIns="121900" rIns="121900" bIns="121900" anchor="t" anchorCtr="0">
            <a:spAutoFit/>
          </a:bodyPr>
          <a:lstStyle/>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Nunito Sans"/>
              </a:rPr>
              <a:t>Data curation training for project teams and investigators</a:t>
            </a:r>
            <a:endParaRPr lang="en-US" sz="2000" kern="0">
              <a:solidFill>
                <a:srgbClr val="000000"/>
              </a:solidFill>
              <a:latin typeface="Nunito Sans"/>
              <a:cs typeface="Arial"/>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Nunito Sans"/>
              </a:rPr>
              <a:t>Training for data management and sharing policy requirements</a:t>
            </a:r>
            <a:endParaRPr lang="en-US" sz="2000" kern="0">
              <a:solidFill>
                <a:srgbClr val="000000"/>
              </a:solidFill>
              <a:latin typeface="Nunito Sans"/>
              <a:ea typeface="Nunito Sans"/>
              <a:cs typeface="Calibri"/>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Nunito Sans"/>
              </a:rPr>
              <a:t>Training for existing campus research data platforms and systems</a:t>
            </a:r>
            <a:endParaRPr lang="en-US" sz="2000" kern="0">
              <a:solidFill>
                <a:srgbClr val="000000"/>
              </a:solidFill>
              <a:latin typeface="Nunito Sans"/>
              <a:ea typeface="Nunito Sans"/>
              <a:cs typeface="Calibri"/>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Nunito Sans"/>
              </a:rPr>
              <a:t>Open, continuing education program for data management and sharing best practices based on existing and emerging standards</a:t>
            </a:r>
            <a:endParaRPr lang="en-US" sz="2000" kern="0">
              <a:solidFill>
                <a:srgbClr val="000000"/>
              </a:solidFill>
              <a:latin typeface="Nunito Sans"/>
              <a:ea typeface="Nunito Sans"/>
              <a:cs typeface="Calibri"/>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Nunito Sans"/>
              </a:rPr>
              <a:t>Training and continuing education program for unit-embedded data stewards and domain experts across campus</a:t>
            </a:r>
            <a:endParaRPr lang="en-US" sz="2000" kern="0">
              <a:solidFill>
                <a:srgbClr val="000000"/>
              </a:solidFill>
              <a:latin typeface="Nunito Sans"/>
              <a:ea typeface="Nunito Sans"/>
              <a:cs typeface="Calibri"/>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Arial"/>
              </a:rPr>
              <a:t>Campus-wide data management curriculum development program for integration into graduate and undergraduate training</a:t>
            </a:r>
          </a:p>
        </p:txBody>
      </p:sp>
    </p:spTree>
    <p:extLst>
      <p:ext uri="{BB962C8B-B14F-4D97-AF65-F5344CB8AC3E}">
        <p14:creationId xmlns:p14="http://schemas.microsoft.com/office/powerpoint/2010/main" val="423646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30" name="Google Shape;230;p28"/>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32" name="Google Shape;232;p28"/>
          <p:cNvSpPr txBox="1"/>
          <p:nvPr/>
        </p:nvSpPr>
        <p:spPr>
          <a:xfrm>
            <a:off x="1447833" y="2078938"/>
            <a:ext cx="10139465"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Consultation</a:t>
            </a:r>
            <a:r>
              <a:rPr lang="en" sz="2267" kern="0">
                <a:solidFill>
                  <a:srgbClr val="000000"/>
                </a:solidFill>
                <a:latin typeface="Nunito Sans"/>
                <a:ea typeface="Nunito Sans"/>
                <a:cs typeface="Nunito Sans"/>
                <a:sym typeface="Nunito Sans"/>
              </a:rPr>
              <a:t>. RDMC staff will provide guidance on appropriate strategies for research data management and sharing.</a:t>
            </a:r>
            <a:endParaRPr lang="en-US" sz="2267" kern="0">
              <a:solidFill>
                <a:srgbClr val="000000"/>
              </a:solidFill>
              <a:latin typeface="Nunito Sans"/>
              <a:ea typeface="Nunito Sans"/>
              <a:cs typeface="Nunito Sans"/>
              <a:sym typeface="Arial"/>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FB438C0-1C9A-9982-C3E1-EF5C50F8A8E1}"/>
                  </a:ext>
                </a:extLst>
              </p14:cNvPr>
              <p14:cNvContentPartPr/>
              <p14:nvPr/>
            </p14:nvContentPartPr>
            <p14:xfrm>
              <a:off x="3792904" y="2710961"/>
              <a:ext cx="12211" cy="12211"/>
            </p14:xfrm>
          </p:contentPart>
        </mc:Choice>
        <mc:Fallback>
          <p:pic>
            <p:nvPicPr>
              <p:cNvPr id="2" name="Ink 1">
                <a:extLst>
                  <a:ext uri="{FF2B5EF4-FFF2-40B4-BE49-F238E27FC236}">
                    <a16:creationId xmlns:a16="http://schemas.microsoft.com/office/drawing/2014/main" id="{3FB438C0-1C9A-9982-C3E1-EF5C50F8A8E1}"/>
                  </a:ext>
                </a:extLst>
              </p:cNvPr>
              <p:cNvPicPr/>
              <p:nvPr/>
            </p:nvPicPr>
            <p:blipFill>
              <a:blip r:embed="rId4"/>
              <a:stretch>
                <a:fillRect/>
              </a:stretch>
            </p:blipFill>
            <p:spPr>
              <a:xfrm>
                <a:off x="3182354" y="2100411"/>
                <a:ext cx="1221100" cy="12211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A582670-94C8-460C-3503-20BDB20087FE}"/>
                  </a:ext>
                </a:extLst>
              </p14:cNvPr>
              <p14:cNvContentPartPr/>
              <p14:nvPr/>
            </p14:nvContentPartPr>
            <p14:xfrm>
              <a:off x="3638922" y="2148999"/>
              <a:ext cx="72687" cy="72687"/>
            </p14:xfrm>
          </p:contentPart>
        </mc:Choice>
        <mc:Fallback>
          <p:pic>
            <p:nvPicPr>
              <p:cNvPr id="3" name="Ink 2">
                <a:extLst>
                  <a:ext uri="{FF2B5EF4-FFF2-40B4-BE49-F238E27FC236}">
                    <a16:creationId xmlns:a16="http://schemas.microsoft.com/office/drawing/2014/main" id="{5A582670-94C8-460C-3503-20BDB20087FE}"/>
                  </a:ext>
                </a:extLst>
              </p:cNvPr>
              <p:cNvPicPr/>
              <p:nvPr/>
            </p:nvPicPr>
            <p:blipFill>
              <a:blip r:embed="rId4"/>
              <a:stretch>
                <a:fillRect/>
              </a:stretch>
            </p:blipFill>
            <p:spPr>
              <a:xfrm>
                <a:off x="4572" y="-1485351"/>
                <a:ext cx="7268700" cy="7268700"/>
              </a:xfrm>
              <a:prstGeom prst="rect">
                <a:avLst/>
              </a:prstGeom>
            </p:spPr>
          </p:pic>
        </mc:Fallback>
      </mc:AlternateContent>
      <p:sp>
        <p:nvSpPr>
          <p:cNvPr id="5" name="Google Shape;216;p27">
            <a:extLst>
              <a:ext uri="{FF2B5EF4-FFF2-40B4-BE49-F238E27FC236}">
                <a16:creationId xmlns:a16="http://schemas.microsoft.com/office/drawing/2014/main" id="{E8666037-104E-8BB8-B2CE-232D52FEFE3E}"/>
              </a:ext>
            </a:extLst>
          </p:cNvPr>
          <p:cNvSpPr txBox="1">
            <a:spLocks/>
          </p:cNvSpPr>
          <p:nvPr/>
        </p:nvSpPr>
        <p:spPr>
          <a:xfrm>
            <a:off x="415600" y="26773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buSzPts val="990"/>
            </a:pPr>
            <a:r>
              <a:rPr lang="en-US" sz="3467" b="1" kern="0">
                <a:solidFill>
                  <a:srgbClr val="000000"/>
                </a:solidFill>
                <a:latin typeface="Nunito Sans"/>
                <a:ea typeface="Nunito Sans"/>
                <a:cs typeface="Nunito Sans"/>
                <a:sym typeface="Nunito Sans"/>
              </a:rPr>
              <a:t>UNC Research Data Management Core</a:t>
            </a:r>
          </a:p>
          <a:p>
            <a:pPr defTabSz="1219170">
              <a:buClr>
                <a:srgbClr val="000000"/>
              </a:buClr>
              <a:buSzPts val="990"/>
            </a:pPr>
            <a:endParaRPr lang="en-US" sz="3467" b="1" kern="0">
              <a:solidFill>
                <a:srgbClr val="000000"/>
              </a:solidFill>
              <a:latin typeface="Nunito Sans"/>
              <a:ea typeface="Nunito Sans"/>
              <a:cs typeface="Nunito Sans"/>
              <a:sym typeface="Nunito Sans"/>
            </a:endParaRPr>
          </a:p>
          <a:p>
            <a:pPr algn="ctr" defTabSz="1219170">
              <a:buClr>
                <a:srgbClr val="000000"/>
              </a:buClr>
              <a:buSzPts val="990"/>
            </a:pPr>
            <a:r>
              <a:rPr lang="en-US" sz="3200" kern="0">
                <a:solidFill>
                  <a:srgbClr val="000000"/>
                </a:solidFill>
                <a:latin typeface="Nunito Sans SemiBold"/>
                <a:ea typeface="Nunito Sans SemiBold"/>
                <a:cs typeface="Nunito Sans SemiBold"/>
              </a:rPr>
              <a:t>RDMC Services and Activities</a:t>
            </a:r>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4B1E629-6C5E-0D53-8335-4656DE015C7B}"/>
                  </a:ext>
                </a:extLst>
              </p14:cNvPr>
              <p14:cNvContentPartPr/>
              <p14:nvPr/>
            </p14:nvContentPartPr>
            <p14:xfrm>
              <a:off x="4989675" y="2074627"/>
              <a:ext cx="30725" cy="30725"/>
            </p14:xfrm>
          </p:contentPart>
        </mc:Choice>
        <mc:Fallback>
          <p:pic>
            <p:nvPicPr>
              <p:cNvPr id="4" name="Ink 3">
                <a:extLst>
                  <a:ext uri="{FF2B5EF4-FFF2-40B4-BE49-F238E27FC236}">
                    <a16:creationId xmlns:a16="http://schemas.microsoft.com/office/drawing/2014/main" id="{A4B1E629-6C5E-0D53-8335-4656DE015C7B}"/>
                  </a:ext>
                </a:extLst>
              </p:cNvPr>
              <p:cNvPicPr/>
              <p:nvPr/>
            </p:nvPicPr>
            <p:blipFill>
              <a:blip r:embed="rId4"/>
              <a:stretch>
                <a:fillRect/>
              </a:stretch>
            </p:blipFill>
            <p:spPr>
              <a:xfrm>
                <a:off x="3453425" y="569102"/>
                <a:ext cx="3072500" cy="3072500"/>
              </a:xfrm>
              <a:prstGeom prst="rect">
                <a:avLst/>
              </a:prstGeom>
            </p:spPr>
          </p:pic>
        </mc:Fallback>
      </mc:AlternateContent>
      <p:pic>
        <p:nvPicPr>
          <p:cNvPr id="7" name="Graphic 6" descr="Social distancing with solid fill">
            <a:extLst>
              <a:ext uri="{FF2B5EF4-FFF2-40B4-BE49-F238E27FC236}">
                <a16:creationId xmlns:a16="http://schemas.microsoft.com/office/drawing/2014/main" id="{78C10933-1858-F223-753D-84D8E226D8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971" y="2033211"/>
            <a:ext cx="977296" cy="977296"/>
          </a:xfrm>
          <a:prstGeom prst="rect">
            <a:avLst/>
          </a:prstGeom>
        </p:spPr>
      </p:pic>
      <p:sp>
        <p:nvSpPr>
          <p:cNvPr id="12" name="Google Shape;232;p28">
            <a:extLst>
              <a:ext uri="{FF2B5EF4-FFF2-40B4-BE49-F238E27FC236}">
                <a16:creationId xmlns:a16="http://schemas.microsoft.com/office/drawing/2014/main" id="{0D729833-50B5-5517-775C-08597F9E07AF}"/>
              </a:ext>
            </a:extLst>
          </p:cNvPr>
          <p:cNvSpPr txBox="1"/>
          <p:nvPr/>
        </p:nvSpPr>
        <p:spPr>
          <a:xfrm>
            <a:off x="407643" y="3131224"/>
            <a:ext cx="11300608" cy="3836907"/>
          </a:xfrm>
          <a:prstGeom prst="rect">
            <a:avLst/>
          </a:prstGeom>
          <a:noFill/>
          <a:ln>
            <a:noFill/>
          </a:ln>
        </p:spPr>
        <p:txBody>
          <a:bodyPr spcFirstLastPara="1" wrap="square" lIns="121900" tIns="121900" rIns="121900" bIns="121900" anchor="t" anchorCtr="0">
            <a:spAutoFit/>
          </a:bodyPr>
          <a:lstStyle/>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Nunito Sans"/>
              </a:rPr>
              <a:t>On-demand support for DMS plan development and implementation using the </a:t>
            </a:r>
            <a:r>
              <a:rPr lang="en-US" sz="2000" kern="0" err="1">
                <a:solidFill>
                  <a:srgbClr val="000000"/>
                </a:solidFill>
                <a:latin typeface="Nunito Sans"/>
                <a:ea typeface="Nunito Sans"/>
                <a:cs typeface="Calibri"/>
                <a:sym typeface="Nunito Sans"/>
              </a:rPr>
              <a:t>DMPTool</a:t>
            </a:r>
            <a:endParaRPr lang="en-US" sz="2000" kern="0" err="1">
              <a:solidFill>
                <a:srgbClr val="000000"/>
              </a:solidFill>
              <a:latin typeface="Nunito Sans"/>
              <a:ea typeface="Nunito Sans"/>
              <a:cs typeface="Calibri"/>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Arial"/>
              </a:rPr>
              <a:t>Assistance with identifying appropriate data repositories that meet funder requirements for long-term data management and sharing</a:t>
            </a:r>
          </a:p>
          <a:p>
            <a:pPr marL="304792" indent="-304792" defTabSz="1219170">
              <a:spcBef>
                <a:spcPts val="800"/>
              </a:spcBef>
              <a:buClr>
                <a:srgbClr val="000000"/>
              </a:buClr>
              <a:buFont typeface="Wingdings"/>
              <a:buChar char="§"/>
            </a:pPr>
            <a:r>
              <a:rPr lang="en-US" sz="2000" kern="0">
                <a:solidFill>
                  <a:srgbClr val="000000"/>
                </a:solidFill>
                <a:latin typeface="Nunito Sans"/>
                <a:cs typeface="Calibri"/>
                <a:sym typeface="Arial"/>
              </a:rPr>
              <a:t>Access to critical tools and infrastructure to support data management across the research lifecycle</a:t>
            </a:r>
            <a:endParaRPr lang="en-US" sz="1867" kern="0">
              <a:solidFill>
                <a:srgbClr val="000000"/>
              </a:solidFill>
              <a:latin typeface="Nunito Sans"/>
              <a:cs typeface="Arial"/>
              <a:sym typeface="Arial"/>
            </a:endParaRPr>
          </a:p>
          <a:p>
            <a:pPr marL="304792" indent="-304792" defTabSz="1219170">
              <a:spcBef>
                <a:spcPts val="800"/>
              </a:spcBef>
              <a:buClr>
                <a:srgbClr val="000000"/>
              </a:buClr>
              <a:buFont typeface="Wingdings"/>
              <a:buChar char="§"/>
            </a:pPr>
            <a:r>
              <a:rPr lang="en-US" sz="2000" kern="0">
                <a:solidFill>
                  <a:srgbClr val="000000"/>
                </a:solidFill>
                <a:latin typeface="Nunito Sans"/>
                <a:cs typeface="Calibri"/>
                <a:sym typeface="Arial"/>
              </a:rPr>
              <a:t>Referral and coordination of research data support units and experts across campus to maximize value of existing resources and minimize costly redundancies</a:t>
            </a:r>
          </a:p>
          <a:p>
            <a:pPr marL="304792" indent="-304792" defTabSz="1219170">
              <a:spcBef>
                <a:spcPts val="800"/>
              </a:spcBef>
              <a:buClr>
                <a:srgbClr val="000000"/>
              </a:buClr>
              <a:buFont typeface="Wingdings"/>
              <a:buChar char="§"/>
            </a:pPr>
            <a:r>
              <a:rPr lang="en-US" sz="2000" kern="0">
                <a:solidFill>
                  <a:srgbClr val="000000"/>
                </a:solidFill>
                <a:latin typeface="Nunito Sans"/>
                <a:ea typeface="Nunito Sans"/>
                <a:cs typeface="Calibri"/>
                <a:sym typeface="Arial"/>
              </a:rPr>
              <a:t>Identification of data management challenges and working to design collaborative, intra-institutional solutions to address these challenges</a:t>
            </a:r>
          </a:p>
          <a:p>
            <a:pPr defTabSz="1219170">
              <a:buClr>
                <a:srgbClr val="000000"/>
              </a:buClr>
            </a:pPr>
            <a:endParaRPr lang="en" sz="2000" kern="0">
              <a:solidFill>
                <a:srgbClr val="000000"/>
              </a:solidFill>
              <a:latin typeface="Nunito Sans"/>
              <a:ea typeface="Nunito Sans"/>
              <a:cs typeface="Nunito Sans"/>
              <a:sym typeface="Arial"/>
            </a:endParaRPr>
          </a:p>
        </p:txBody>
      </p:sp>
    </p:spTree>
    <p:extLst>
      <p:ext uri="{BB962C8B-B14F-4D97-AF65-F5344CB8AC3E}">
        <p14:creationId xmlns:p14="http://schemas.microsoft.com/office/powerpoint/2010/main" val="411318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30" name="Google Shape;230;p28"/>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33" name="Google Shape;233;p28"/>
          <p:cNvSpPr txBox="1"/>
          <p:nvPr/>
        </p:nvSpPr>
        <p:spPr>
          <a:xfrm>
            <a:off x="1266405" y="2080901"/>
            <a:ext cx="10623275"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Policy compliance. </a:t>
            </a:r>
            <a:r>
              <a:rPr lang="en" sz="2267" kern="0">
                <a:solidFill>
                  <a:srgbClr val="000000"/>
                </a:solidFill>
                <a:latin typeface="Nunito Sans"/>
                <a:ea typeface="Nunito Sans"/>
                <a:cs typeface="Nunito Sans"/>
                <a:sym typeface="Nunito Sans"/>
              </a:rPr>
              <a:t>RDMC staff will review and audit data management and sharing (DMS) plans to ensure policy compliance and grant competitiveness</a:t>
            </a:r>
            <a:endParaRPr lang="en" sz="2267" kern="0">
              <a:solidFill>
                <a:srgbClr val="000000"/>
              </a:solidFill>
              <a:latin typeface="Nunito Sans"/>
              <a:ea typeface="Nunito Sans"/>
              <a:cs typeface="Nunito Sans"/>
              <a:sym typeface="Arial"/>
            </a:endParaRPr>
          </a:p>
        </p:txBody>
      </p:sp>
      <p:pic>
        <p:nvPicPr>
          <p:cNvPr id="237" name="Google Shape;237;p28"/>
          <p:cNvPicPr preferRelativeResize="0"/>
          <p:nvPr/>
        </p:nvPicPr>
        <p:blipFill>
          <a:blip r:embed="rId3">
            <a:alphaModFix/>
          </a:blip>
          <a:stretch>
            <a:fillRect/>
          </a:stretch>
        </p:blipFill>
        <p:spPr>
          <a:xfrm>
            <a:off x="434462" y="2020197"/>
            <a:ext cx="974553" cy="974553"/>
          </a:xfrm>
          <a:prstGeom prst="rect">
            <a:avLst/>
          </a:prstGeom>
          <a:noFill/>
          <a:ln>
            <a:noFill/>
          </a:ln>
        </p:spPr>
      </p:pic>
      <p:sp>
        <p:nvSpPr>
          <p:cNvPr id="5" name="Google Shape;216;p27">
            <a:extLst>
              <a:ext uri="{FF2B5EF4-FFF2-40B4-BE49-F238E27FC236}">
                <a16:creationId xmlns:a16="http://schemas.microsoft.com/office/drawing/2014/main" id="{E8666037-104E-8BB8-B2CE-232D52FEFE3E}"/>
              </a:ext>
            </a:extLst>
          </p:cNvPr>
          <p:cNvSpPr txBox="1">
            <a:spLocks/>
          </p:cNvSpPr>
          <p:nvPr/>
        </p:nvSpPr>
        <p:spPr>
          <a:xfrm>
            <a:off x="415600" y="26773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buSzPts val="990"/>
            </a:pPr>
            <a:r>
              <a:rPr lang="en-US" sz="3467" b="1" kern="0">
                <a:solidFill>
                  <a:srgbClr val="000000"/>
                </a:solidFill>
                <a:latin typeface="Nunito Sans"/>
                <a:ea typeface="Nunito Sans"/>
                <a:cs typeface="Nunito Sans"/>
                <a:sym typeface="Nunito Sans"/>
              </a:rPr>
              <a:t>UNC Research Data Management Core</a:t>
            </a:r>
          </a:p>
          <a:p>
            <a:pPr defTabSz="1219170">
              <a:buClr>
                <a:srgbClr val="000000"/>
              </a:buClr>
              <a:buSzPts val="990"/>
            </a:pPr>
            <a:endParaRPr lang="en-US" sz="3467" b="1" kern="0">
              <a:solidFill>
                <a:srgbClr val="000000"/>
              </a:solidFill>
              <a:latin typeface="Nunito Sans"/>
              <a:ea typeface="Nunito Sans"/>
              <a:cs typeface="Nunito Sans"/>
              <a:sym typeface="Nunito Sans"/>
            </a:endParaRPr>
          </a:p>
          <a:p>
            <a:pPr algn="ctr" defTabSz="1219170">
              <a:buClr>
                <a:srgbClr val="000000"/>
              </a:buClr>
              <a:buSzPts val="990"/>
            </a:pPr>
            <a:r>
              <a:rPr lang="en-US" sz="3200" kern="0">
                <a:solidFill>
                  <a:srgbClr val="000000"/>
                </a:solidFill>
                <a:latin typeface="Nunito Sans SemiBold"/>
                <a:ea typeface="Nunito Sans SemiBold"/>
                <a:cs typeface="Nunito Sans SemiBold"/>
              </a:rPr>
              <a:t>RDMC Services and Activities</a:t>
            </a:r>
          </a:p>
        </p:txBody>
      </p:sp>
      <p:sp>
        <p:nvSpPr>
          <p:cNvPr id="9" name="Google Shape;232;p28">
            <a:extLst>
              <a:ext uri="{FF2B5EF4-FFF2-40B4-BE49-F238E27FC236}">
                <a16:creationId xmlns:a16="http://schemas.microsoft.com/office/drawing/2014/main" id="{6A053C54-BF68-8288-9129-B4A9902830C4}"/>
              </a:ext>
            </a:extLst>
          </p:cNvPr>
          <p:cNvSpPr txBox="1"/>
          <p:nvPr/>
        </p:nvSpPr>
        <p:spPr>
          <a:xfrm>
            <a:off x="419737" y="3058652"/>
            <a:ext cx="11300608" cy="3221354"/>
          </a:xfrm>
          <a:prstGeom prst="rect">
            <a:avLst/>
          </a:prstGeom>
          <a:noFill/>
          <a:ln>
            <a:noFill/>
          </a:ln>
        </p:spPr>
        <p:txBody>
          <a:bodyPr spcFirstLastPara="1" wrap="square" lIns="121900" tIns="121900" rIns="121900" bIns="121900" anchor="t" anchorCtr="0">
            <a:spAutoFit/>
          </a:bodyPr>
          <a:lstStyle/>
          <a:p>
            <a:pPr marL="304792" indent="-304792" defTabSz="1219170">
              <a:spcBef>
                <a:spcPts val="800"/>
              </a:spcBef>
              <a:buClr>
                <a:srgbClr val="000000"/>
              </a:buClr>
              <a:buFont typeface="Wingdings,Sans-Serif"/>
              <a:buChar char="§"/>
            </a:pPr>
            <a:r>
              <a:rPr lang="en-US" sz="2000" kern="0">
                <a:solidFill>
                  <a:srgbClr val="000000"/>
                </a:solidFill>
                <a:latin typeface="Nunito Sans"/>
                <a:ea typeface="Nunito Sans"/>
                <a:cs typeface="Calibri"/>
                <a:sym typeface="Nunito Sans"/>
              </a:rPr>
              <a:t>D</a:t>
            </a:r>
            <a:r>
              <a:rPr lang="en-US" sz="2000" kern="0">
                <a:solidFill>
                  <a:srgbClr val="000000"/>
                </a:solidFill>
                <a:latin typeface="Nunito Sans"/>
                <a:ea typeface="Nunito Sans"/>
                <a:cs typeface="Arial"/>
                <a:sym typeface="Nunito Sans"/>
              </a:rPr>
              <a:t>evelopment</a:t>
            </a:r>
            <a:r>
              <a:rPr lang="en-US" sz="2000" kern="0">
                <a:solidFill>
                  <a:srgbClr val="000000"/>
                </a:solidFill>
                <a:latin typeface="Nunito Sans"/>
                <a:ea typeface="Nunito Sans"/>
                <a:cs typeface="Arial"/>
                <a:sym typeface="Arial"/>
              </a:rPr>
              <a:t> of pipeline </a:t>
            </a:r>
            <a:r>
              <a:rPr lang="en-US" sz="2000" kern="0">
                <a:solidFill>
                  <a:srgbClr val="000000"/>
                </a:solidFill>
                <a:latin typeface="Nunito Sans"/>
                <a:ea typeface="Nunito Sans"/>
                <a:cs typeface="Arial"/>
                <a:sym typeface="Nunito Sans"/>
              </a:rPr>
              <a:t>for data management and sharing plan review, implementation and audit</a:t>
            </a:r>
            <a:endParaRPr lang="en-US" sz="2000" kern="0">
              <a:solidFill>
                <a:srgbClr val="000000"/>
              </a:solidFill>
              <a:latin typeface="Nunito Sans"/>
              <a:ea typeface="Nunito Sans"/>
              <a:cs typeface="Arial"/>
              <a:sym typeface="Arial"/>
            </a:endParaRPr>
          </a:p>
          <a:p>
            <a:pPr marL="304792" indent="-304792" defTabSz="1219170">
              <a:spcBef>
                <a:spcPts val="800"/>
              </a:spcBef>
              <a:buClr>
                <a:srgbClr val="000000"/>
              </a:buClr>
              <a:buFont typeface="Wingdings,Sans-Serif"/>
              <a:buChar char="§"/>
            </a:pPr>
            <a:r>
              <a:rPr lang="en-US" sz="2000" kern="0">
                <a:solidFill>
                  <a:srgbClr val="000000"/>
                </a:solidFill>
                <a:latin typeface="Nunito Sans"/>
                <a:cs typeface="Arial"/>
                <a:sym typeface="Arial"/>
              </a:rPr>
              <a:t>Establishment of ongoing tracking and audit mechanism for data management and sharing plan implementation </a:t>
            </a:r>
          </a:p>
          <a:p>
            <a:pPr marL="304792" indent="-304792" defTabSz="1219170">
              <a:spcBef>
                <a:spcPts val="800"/>
              </a:spcBef>
              <a:buClr>
                <a:srgbClr val="000000"/>
              </a:buClr>
              <a:buFont typeface="Wingdings,Sans-Serif"/>
              <a:buChar char="§"/>
            </a:pPr>
            <a:r>
              <a:rPr lang="en-US" sz="2000" kern="0">
                <a:solidFill>
                  <a:srgbClr val="000000"/>
                </a:solidFill>
                <a:latin typeface="Nunito Sans"/>
                <a:ea typeface="Nunito Sans"/>
                <a:cs typeface="Arial"/>
                <a:sym typeface="Arial"/>
              </a:rPr>
              <a:t>Pre-review of DMS plans to be submitted as part of grant funding applications</a:t>
            </a:r>
          </a:p>
          <a:p>
            <a:pPr marL="304792" indent="-304792" defTabSz="1219170">
              <a:spcBef>
                <a:spcPts val="800"/>
              </a:spcBef>
              <a:buClr>
                <a:srgbClr val="000000"/>
              </a:buClr>
              <a:buFont typeface="Wingdings,Sans-Serif"/>
              <a:buChar char="§"/>
            </a:pPr>
            <a:r>
              <a:rPr lang="en-US" sz="2000" kern="0">
                <a:solidFill>
                  <a:srgbClr val="000000"/>
                </a:solidFill>
                <a:latin typeface="Nunito Sans"/>
                <a:cs typeface="Arial"/>
                <a:sym typeface="Arial"/>
              </a:rPr>
              <a:t>Ongoing monitoring and auditing of DMS plan implementation to ensure compliance with funder policies</a:t>
            </a:r>
            <a:endParaRPr lang="en-US" sz="1867" kern="0">
              <a:solidFill>
                <a:srgbClr val="000000"/>
              </a:solidFill>
              <a:latin typeface="Arial"/>
              <a:cs typeface="Arial"/>
              <a:sym typeface="Arial"/>
            </a:endParaRPr>
          </a:p>
          <a:p>
            <a:pPr defTabSz="1219170">
              <a:spcBef>
                <a:spcPts val="800"/>
              </a:spcBef>
              <a:buClr>
                <a:srgbClr val="000000"/>
              </a:buClr>
            </a:pPr>
            <a:endParaRPr lang="en-US" sz="2000" kern="0">
              <a:solidFill>
                <a:srgbClr val="000000"/>
              </a:solidFill>
              <a:latin typeface="Nunito Sans"/>
              <a:ea typeface="Nunito Sans"/>
              <a:cs typeface="Arial"/>
              <a:sym typeface="Arial"/>
            </a:endParaRPr>
          </a:p>
        </p:txBody>
      </p:sp>
    </p:spTree>
    <p:extLst>
      <p:ext uri="{BB962C8B-B14F-4D97-AF65-F5344CB8AC3E}">
        <p14:creationId xmlns:p14="http://schemas.microsoft.com/office/powerpoint/2010/main" val="381985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30" name="Google Shape;230;p28"/>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5" name="Google Shape;216;p27">
            <a:extLst>
              <a:ext uri="{FF2B5EF4-FFF2-40B4-BE49-F238E27FC236}">
                <a16:creationId xmlns:a16="http://schemas.microsoft.com/office/drawing/2014/main" id="{E8666037-104E-8BB8-B2CE-232D52FEFE3E}"/>
              </a:ext>
            </a:extLst>
          </p:cNvPr>
          <p:cNvSpPr txBox="1">
            <a:spLocks/>
          </p:cNvSpPr>
          <p:nvPr/>
        </p:nvSpPr>
        <p:spPr>
          <a:xfrm>
            <a:off x="415600" y="26773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buSzPts val="990"/>
            </a:pPr>
            <a:r>
              <a:rPr lang="en-US" sz="3467" b="1" kern="0">
                <a:solidFill>
                  <a:srgbClr val="000000"/>
                </a:solidFill>
                <a:latin typeface="Nunito Sans"/>
                <a:ea typeface="Nunito Sans"/>
                <a:cs typeface="Nunito Sans"/>
                <a:sym typeface="Nunito Sans"/>
              </a:rPr>
              <a:t>UNC Research Data Management Core</a:t>
            </a:r>
          </a:p>
          <a:p>
            <a:pPr defTabSz="1219170">
              <a:buClr>
                <a:srgbClr val="000000"/>
              </a:buClr>
              <a:buSzPts val="990"/>
            </a:pPr>
            <a:endParaRPr lang="en-US" sz="3467" b="1" kern="0">
              <a:solidFill>
                <a:srgbClr val="000000"/>
              </a:solidFill>
              <a:latin typeface="Nunito Sans"/>
              <a:ea typeface="Nunito Sans"/>
              <a:cs typeface="Nunito Sans"/>
              <a:sym typeface="Nunito Sans"/>
            </a:endParaRPr>
          </a:p>
          <a:p>
            <a:pPr algn="ctr" defTabSz="1219170">
              <a:buClr>
                <a:srgbClr val="000000"/>
              </a:buClr>
              <a:buSzPts val="990"/>
            </a:pPr>
            <a:r>
              <a:rPr lang="en-US" sz="3200" kern="0">
                <a:solidFill>
                  <a:srgbClr val="000000"/>
                </a:solidFill>
                <a:latin typeface="Nunito Sans SemiBold"/>
                <a:ea typeface="Nunito Sans SemiBold"/>
                <a:cs typeface="Nunito Sans SemiBold"/>
              </a:rPr>
              <a:t>RDMC Services and Activities</a:t>
            </a:r>
          </a:p>
        </p:txBody>
      </p:sp>
      <p:pic>
        <p:nvPicPr>
          <p:cNvPr id="6" name="Graphic 5" descr="Blueprint with solid fill">
            <a:extLst>
              <a:ext uri="{FF2B5EF4-FFF2-40B4-BE49-F238E27FC236}">
                <a16:creationId xmlns:a16="http://schemas.microsoft.com/office/drawing/2014/main" id="{5699EE21-687D-608B-D928-819245807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303" y="1972732"/>
            <a:ext cx="977296" cy="977296"/>
          </a:xfrm>
          <a:prstGeom prst="rect">
            <a:avLst/>
          </a:prstGeom>
        </p:spPr>
      </p:pic>
      <p:sp>
        <p:nvSpPr>
          <p:cNvPr id="10" name="Google Shape;233;p28">
            <a:extLst>
              <a:ext uri="{FF2B5EF4-FFF2-40B4-BE49-F238E27FC236}">
                <a16:creationId xmlns:a16="http://schemas.microsoft.com/office/drawing/2014/main" id="{5855BA77-951E-BBAC-AD70-5F9550D20510}"/>
              </a:ext>
            </a:extLst>
          </p:cNvPr>
          <p:cNvSpPr txBox="1"/>
          <p:nvPr/>
        </p:nvSpPr>
        <p:spPr>
          <a:xfrm>
            <a:off x="1314782" y="2068802"/>
            <a:ext cx="10199943"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b="1" kern="0">
                <a:solidFill>
                  <a:srgbClr val="000000"/>
                </a:solidFill>
                <a:latin typeface="Nunito Sans"/>
                <a:ea typeface="Nunito Sans"/>
                <a:cs typeface="Nunito Sans"/>
                <a:sym typeface="Nunito Sans"/>
              </a:rPr>
              <a:t>Infrastructure. </a:t>
            </a:r>
            <a:r>
              <a:rPr lang="en" sz="2267" kern="0">
                <a:solidFill>
                  <a:srgbClr val="000000"/>
                </a:solidFill>
                <a:latin typeface="Nunito Sans"/>
                <a:ea typeface="Nunito Sans"/>
                <a:cs typeface="Nunito Sans"/>
                <a:sym typeface="Nunito Sans"/>
              </a:rPr>
              <a:t>RDMC will coordinate, build, and maintain infrastructure to support research data management and sharing across the research lifecycle.</a:t>
            </a:r>
            <a:endParaRPr lang="en" sz="2267" kern="0">
              <a:solidFill>
                <a:srgbClr val="000000"/>
              </a:solidFill>
              <a:latin typeface="Nunito Sans"/>
              <a:ea typeface="Nunito Sans"/>
              <a:cs typeface="Nunito Sans"/>
              <a:sym typeface="Arial"/>
            </a:endParaRPr>
          </a:p>
        </p:txBody>
      </p:sp>
      <p:sp>
        <p:nvSpPr>
          <p:cNvPr id="9" name="Google Shape;232;p28">
            <a:extLst>
              <a:ext uri="{FF2B5EF4-FFF2-40B4-BE49-F238E27FC236}">
                <a16:creationId xmlns:a16="http://schemas.microsoft.com/office/drawing/2014/main" id="{B0CFD41E-148E-35FB-5459-B112C49F4B49}"/>
              </a:ext>
            </a:extLst>
          </p:cNvPr>
          <p:cNvSpPr txBox="1"/>
          <p:nvPr/>
        </p:nvSpPr>
        <p:spPr>
          <a:xfrm>
            <a:off x="395547" y="2949795"/>
            <a:ext cx="11590892" cy="4022279"/>
          </a:xfrm>
          <a:prstGeom prst="rect">
            <a:avLst/>
          </a:prstGeom>
          <a:noFill/>
          <a:ln>
            <a:noFill/>
          </a:ln>
        </p:spPr>
        <p:txBody>
          <a:bodyPr spcFirstLastPara="1" wrap="square" lIns="121900" tIns="121900" rIns="121900" bIns="121900" anchor="t" anchorCtr="0">
            <a:spAutoFit/>
          </a:bodyPr>
          <a:lstStyle/>
          <a:p>
            <a:pPr marL="304792" indent="-304792" defTabSz="1219170">
              <a:spcAft>
                <a:spcPts val="800"/>
              </a:spcAft>
              <a:buClr>
                <a:srgbClr val="000000"/>
              </a:buClr>
              <a:buFont typeface="Wingdings"/>
              <a:buChar char="§"/>
            </a:pPr>
            <a:r>
              <a:rPr lang="en-US" sz="1867" kern="0" dirty="0">
                <a:solidFill>
                  <a:srgbClr val="000000"/>
                </a:solidFill>
                <a:latin typeface="Nunito Sans"/>
                <a:ea typeface="Nunito Sans"/>
                <a:cs typeface="Calibri"/>
                <a:sym typeface="Nunito Sans"/>
              </a:rPr>
              <a:t>Planning, scoping, and implementation of a campus-wide research data management ecosystem that includes integrations among campus data sources, stores, and tools</a:t>
            </a:r>
          </a:p>
          <a:p>
            <a:pPr marL="304792" indent="-304792" defTabSz="1219170">
              <a:spcAft>
                <a:spcPts val="800"/>
              </a:spcAft>
              <a:buClr>
                <a:srgbClr val="000000"/>
              </a:buClr>
              <a:buFont typeface="Wingdings"/>
              <a:buChar char="§"/>
            </a:pPr>
            <a:r>
              <a:rPr lang="en-US" sz="1867" kern="0" dirty="0">
                <a:solidFill>
                  <a:srgbClr val="000000"/>
                </a:solidFill>
                <a:latin typeface="Nunito Sans"/>
                <a:ea typeface="Nunito Sans"/>
                <a:cs typeface="Calibri"/>
                <a:sym typeface="Nunito Sans"/>
              </a:rPr>
              <a:t>Development of the RDM web portal that provides a single access point to RDM resources, including a repository/storage finder </a:t>
            </a:r>
          </a:p>
          <a:p>
            <a:pPr marL="304792" indent="-304792" defTabSz="1219170">
              <a:spcAft>
                <a:spcPts val="800"/>
              </a:spcAft>
              <a:buClr>
                <a:srgbClr val="000000"/>
              </a:buClr>
              <a:buFont typeface="Wingdings"/>
              <a:buChar char="§"/>
            </a:pPr>
            <a:r>
              <a:rPr lang="en-US" sz="1867" kern="0" dirty="0">
                <a:solidFill>
                  <a:srgbClr val="000000"/>
                </a:solidFill>
                <a:latin typeface="Nunito Sans"/>
                <a:ea typeface="Nunito Sans"/>
                <a:cs typeface="Calibri"/>
                <a:sym typeface="Nunito Sans"/>
              </a:rPr>
              <a:t>Support and maintenance for UNC </a:t>
            </a:r>
            <a:r>
              <a:rPr lang="en-US" sz="1867" kern="0" dirty="0" err="1">
                <a:solidFill>
                  <a:srgbClr val="000000"/>
                </a:solidFill>
                <a:latin typeface="Nunito Sans"/>
                <a:ea typeface="Nunito Sans"/>
                <a:cs typeface="Calibri"/>
                <a:sym typeface="Nunito Sans"/>
              </a:rPr>
              <a:t>Dataverse</a:t>
            </a:r>
            <a:r>
              <a:rPr lang="en-US" sz="1867" kern="0" dirty="0">
                <a:solidFill>
                  <a:srgbClr val="000000"/>
                </a:solidFill>
                <a:latin typeface="Nunito Sans"/>
                <a:ea typeface="Nunito Sans"/>
                <a:cs typeface="Calibri"/>
                <a:sym typeface="Nunito Sans"/>
              </a:rPr>
              <a:t>, which features the NIH-defined desirable characteristics for data repositories</a:t>
            </a:r>
          </a:p>
          <a:p>
            <a:pPr marL="304792" indent="-304792" defTabSz="1219170">
              <a:spcAft>
                <a:spcPts val="800"/>
              </a:spcAft>
              <a:buClr>
                <a:srgbClr val="000000"/>
              </a:buClr>
              <a:buFont typeface="Wingdings"/>
              <a:buChar char="§"/>
            </a:pPr>
            <a:r>
              <a:rPr lang="en-US" sz="1867" kern="0" dirty="0">
                <a:solidFill>
                  <a:srgbClr val="000000"/>
                </a:solidFill>
                <a:latin typeface="Nunito Sans"/>
                <a:ea typeface="Nunito Sans"/>
                <a:cs typeface="Calibri"/>
                <a:sym typeface="Nunito Sans"/>
              </a:rPr>
              <a:t>Archival storage of up to 2TB of data per research project </a:t>
            </a:r>
            <a:endParaRPr lang="en-US" sz="1867" kern="0" dirty="0">
              <a:solidFill>
                <a:srgbClr val="000000"/>
              </a:solidFill>
              <a:latin typeface="Nunito Sans"/>
              <a:ea typeface="Nunito Sans"/>
              <a:cs typeface="Calibri"/>
              <a:sym typeface="Arial"/>
            </a:endParaRPr>
          </a:p>
          <a:p>
            <a:pPr marL="304792" indent="-304792" defTabSz="1219170">
              <a:spcAft>
                <a:spcPts val="800"/>
              </a:spcAft>
              <a:buClr>
                <a:srgbClr val="000000"/>
              </a:buClr>
              <a:buFont typeface="Wingdings"/>
              <a:buChar char="§"/>
            </a:pPr>
            <a:r>
              <a:rPr lang="en-US" sz="1867" kern="0" dirty="0">
                <a:solidFill>
                  <a:srgbClr val="000000"/>
                </a:solidFill>
                <a:latin typeface="Nunito Sans"/>
                <a:ea typeface="Nunito Sans"/>
                <a:cs typeface="Calibri"/>
                <a:sym typeface="Nunito Sans"/>
              </a:rPr>
              <a:t>Support and maintenance for validated secure clinical data repository platform including workflows for ingest and retrieval of data subject to 21 CFR part 11</a:t>
            </a:r>
            <a:endParaRPr lang="en-US" sz="1867" kern="0" dirty="0">
              <a:solidFill>
                <a:srgbClr val="000000"/>
              </a:solidFill>
              <a:latin typeface="Nunito Sans"/>
              <a:ea typeface="Nunito Sans"/>
              <a:cs typeface="Calibri"/>
              <a:sym typeface="Arial"/>
            </a:endParaRPr>
          </a:p>
          <a:p>
            <a:pPr marL="304792" indent="-304792" defTabSz="1219170">
              <a:spcAft>
                <a:spcPts val="800"/>
              </a:spcAft>
              <a:buClr>
                <a:srgbClr val="000000"/>
              </a:buClr>
              <a:buFont typeface="Wingdings"/>
              <a:buChar char="§"/>
            </a:pPr>
            <a:r>
              <a:rPr lang="en-US" sz="1867" kern="0" dirty="0">
                <a:solidFill>
                  <a:srgbClr val="000000"/>
                </a:solidFill>
                <a:latin typeface="Nunito Sans"/>
                <a:ea typeface="Nunito Sans"/>
                <a:cs typeface="Calibri"/>
                <a:sym typeface="Nunito Sans"/>
              </a:rPr>
              <a:t>Management and customization of </a:t>
            </a:r>
            <a:r>
              <a:rPr lang="en-US" sz="1867" kern="0" dirty="0" err="1">
                <a:solidFill>
                  <a:srgbClr val="000000"/>
                </a:solidFill>
                <a:latin typeface="Nunito Sans"/>
                <a:ea typeface="Nunito Sans"/>
                <a:cs typeface="Calibri"/>
                <a:sym typeface="Nunito Sans"/>
              </a:rPr>
              <a:t>DMPTool</a:t>
            </a:r>
            <a:r>
              <a:rPr lang="en-US" sz="1867" kern="0" dirty="0">
                <a:solidFill>
                  <a:srgbClr val="000000"/>
                </a:solidFill>
                <a:latin typeface="Nunito Sans"/>
                <a:ea typeface="Nunito Sans"/>
                <a:cs typeface="Calibri"/>
                <a:sym typeface="Nunito Sans"/>
              </a:rPr>
              <a:t> to ease the burden of writing DMS plans that meet funder policy requirements</a:t>
            </a:r>
            <a:endParaRPr lang="en-US" sz="1867" kern="0" dirty="0">
              <a:solidFill>
                <a:srgbClr val="000000"/>
              </a:solidFill>
              <a:latin typeface="Nunito Sans"/>
              <a:ea typeface="Nunito Sans"/>
              <a:cs typeface="Calibri"/>
              <a:sym typeface="Arial"/>
            </a:endParaRPr>
          </a:p>
        </p:txBody>
      </p:sp>
    </p:spTree>
    <p:extLst>
      <p:ext uri="{BB962C8B-B14F-4D97-AF65-F5344CB8AC3E}">
        <p14:creationId xmlns:p14="http://schemas.microsoft.com/office/powerpoint/2010/main" val="115891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30" name="Google Shape;230;p28"/>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5" name="Google Shape;216;p27">
            <a:extLst>
              <a:ext uri="{FF2B5EF4-FFF2-40B4-BE49-F238E27FC236}">
                <a16:creationId xmlns:a16="http://schemas.microsoft.com/office/drawing/2014/main" id="{E8666037-104E-8BB8-B2CE-232D52FEFE3E}"/>
              </a:ext>
            </a:extLst>
          </p:cNvPr>
          <p:cNvSpPr txBox="1">
            <a:spLocks/>
          </p:cNvSpPr>
          <p:nvPr/>
        </p:nvSpPr>
        <p:spPr>
          <a:xfrm>
            <a:off x="415600" y="26773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buSzPts val="990"/>
            </a:pPr>
            <a:r>
              <a:rPr lang="en-US" sz="3467" b="1" kern="0">
                <a:solidFill>
                  <a:srgbClr val="000000"/>
                </a:solidFill>
                <a:latin typeface="Nunito Sans"/>
                <a:ea typeface="Nunito Sans"/>
                <a:cs typeface="Nunito Sans"/>
                <a:sym typeface="Nunito Sans"/>
              </a:rPr>
              <a:t>UNC Research Data Management Core</a:t>
            </a:r>
          </a:p>
          <a:p>
            <a:pPr defTabSz="1219170">
              <a:buClr>
                <a:srgbClr val="000000"/>
              </a:buClr>
              <a:buSzPts val="990"/>
            </a:pPr>
            <a:endParaRPr lang="en-US" sz="3467" b="1" kern="0">
              <a:solidFill>
                <a:srgbClr val="000000"/>
              </a:solidFill>
              <a:latin typeface="Nunito Sans"/>
              <a:ea typeface="Nunito Sans"/>
              <a:cs typeface="Nunito Sans"/>
              <a:sym typeface="Nunito Sans"/>
            </a:endParaRPr>
          </a:p>
          <a:p>
            <a:pPr algn="ctr" defTabSz="1219170">
              <a:buClr>
                <a:srgbClr val="000000"/>
              </a:buClr>
            </a:pPr>
            <a:r>
              <a:rPr lang="en-US" sz="3200" kern="0">
                <a:solidFill>
                  <a:srgbClr val="000000"/>
                </a:solidFill>
                <a:latin typeface="Nunito Sans SemiBold"/>
              </a:rPr>
              <a:t>Broader Impacts</a:t>
            </a:r>
          </a:p>
        </p:txBody>
      </p:sp>
      <p:sp>
        <p:nvSpPr>
          <p:cNvPr id="2" name="TextBox 1">
            <a:extLst>
              <a:ext uri="{FF2B5EF4-FFF2-40B4-BE49-F238E27FC236}">
                <a16:creationId xmlns:a16="http://schemas.microsoft.com/office/drawing/2014/main" id="{4943D45C-4BB7-2D3B-123B-9CA99F6A0103}"/>
              </a:ext>
            </a:extLst>
          </p:cNvPr>
          <p:cNvSpPr txBox="1"/>
          <p:nvPr/>
        </p:nvSpPr>
        <p:spPr>
          <a:xfrm>
            <a:off x="433011" y="2120297"/>
            <a:ext cx="11374360" cy="438132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04792" indent="-304792" defTabSz="1219170">
              <a:spcAft>
                <a:spcPts val="1467"/>
              </a:spcAft>
              <a:buClr>
                <a:srgbClr val="000000"/>
              </a:buClr>
              <a:buFont typeface="Wingdings"/>
              <a:buChar char="§"/>
            </a:pPr>
            <a:r>
              <a:rPr lang="en-US" sz="2267" b="1" kern="0">
                <a:solidFill>
                  <a:srgbClr val="000000"/>
                </a:solidFill>
                <a:latin typeface="Nunito Sans"/>
                <a:cs typeface="Arial"/>
                <a:sym typeface="Arial"/>
              </a:rPr>
              <a:t>Establish a high standard for faculty excellence</a:t>
            </a:r>
            <a:r>
              <a:rPr lang="en-US" sz="2267" kern="0">
                <a:solidFill>
                  <a:srgbClr val="000000"/>
                </a:solidFill>
                <a:latin typeface="Nunito Sans"/>
                <a:cs typeface="Arial"/>
                <a:sym typeface="Arial"/>
              </a:rPr>
              <a:t> in research data management and sharing practices</a:t>
            </a:r>
            <a:endParaRPr lang="en-US" sz="2267" kern="0">
              <a:solidFill>
                <a:srgbClr val="000000"/>
              </a:solidFill>
              <a:latin typeface="Arial"/>
              <a:cs typeface="Arial"/>
              <a:sym typeface="Arial"/>
            </a:endParaRPr>
          </a:p>
          <a:p>
            <a:pPr marL="304792" indent="-304792" defTabSz="1219170">
              <a:spcAft>
                <a:spcPts val="1467"/>
              </a:spcAft>
              <a:buClr>
                <a:srgbClr val="000000"/>
              </a:buClr>
              <a:buFont typeface="Wingdings"/>
              <a:buChar char="§"/>
            </a:pPr>
            <a:r>
              <a:rPr lang="en-US" sz="2267" b="1" kern="0">
                <a:solidFill>
                  <a:srgbClr val="000000"/>
                </a:solidFill>
                <a:latin typeface="Nunito Sans"/>
                <a:cs typeface="Arial"/>
                <a:sym typeface="Arial"/>
              </a:rPr>
              <a:t>Prepare the next generation of researchers</a:t>
            </a:r>
            <a:r>
              <a:rPr lang="en-US" sz="2267" kern="0">
                <a:solidFill>
                  <a:srgbClr val="000000"/>
                </a:solidFill>
                <a:latin typeface="Nunito Sans"/>
                <a:cs typeface="Arial"/>
                <a:sym typeface="Arial"/>
              </a:rPr>
              <a:t> through research data management training as part of graduate and undergraduate curriculum development</a:t>
            </a:r>
          </a:p>
          <a:p>
            <a:pPr marL="304792" indent="-304792" defTabSz="1219170">
              <a:spcAft>
                <a:spcPts val="1467"/>
              </a:spcAft>
              <a:buClr>
                <a:srgbClr val="000000"/>
              </a:buClr>
              <a:buFont typeface="Wingdings"/>
              <a:buChar char="§"/>
            </a:pPr>
            <a:r>
              <a:rPr lang="en-US" sz="2267" b="1" kern="0">
                <a:solidFill>
                  <a:srgbClr val="000000"/>
                </a:solidFill>
                <a:latin typeface="Nunito Sans"/>
                <a:cs typeface="Arial"/>
                <a:sym typeface="Arial"/>
              </a:rPr>
              <a:t>Enhance and sustain the value of UNC research data assets</a:t>
            </a:r>
            <a:r>
              <a:rPr lang="en-US" sz="2267" kern="0">
                <a:solidFill>
                  <a:srgbClr val="000000"/>
                </a:solidFill>
                <a:latin typeface="Nunito Sans"/>
                <a:cs typeface="Arial"/>
                <a:sym typeface="Arial"/>
              </a:rPr>
              <a:t> by applying FAIR standards to scientific outputs</a:t>
            </a:r>
            <a:endParaRPr lang="en-US" sz="2267" kern="0">
              <a:solidFill>
                <a:srgbClr val="000000"/>
              </a:solidFill>
              <a:latin typeface="Arial"/>
              <a:cs typeface="Arial"/>
              <a:sym typeface="Arial"/>
            </a:endParaRPr>
          </a:p>
          <a:p>
            <a:pPr marL="304792" indent="-304792" defTabSz="1219170">
              <a:spcAft>
                <a:spcPts val="1467"/>
              </a:spcAft>
              <a:buClr>
                <a:srgbClr val="000000"/>
              </a:buClr>
              <a:buFont typeface="Wingdings"/>
              <a:buChar char="§"/>
            </a:pPr>
            <a:r>
              <a:rPr lang="en-US" sz="2267" b="1" kern="0">
                <a:solidFill>
                  <a:srgbClr val="000000"/>
                </a:solidFill>
                <a:latin typeface="Nunito Sans"/>
                <a:cs typeface="Arial"/>
                <a:sym typeface="Arial"/>
              </a:rPr>
              <a:t>Ensure access to a campus-wide research data ecosystem</a:t>
            </a:r>
            <a:r>
              <a:rPr lang="en-US" sz="2267" kern="0">
                <a:solidFill>
                  <a:srgbClr val="000000"/>
                </a:solidFill>
                <a:latin typeface="Nunito Sans"/>
                <a:cs typeface="Arial"/>
                <a:sym typeface="Arial"/>
              </a:rPr>
              <a:t> to support research data management and access across the research lifecycle</a:t>
            </a:r>
          </a:p>
          <a:p>
            <a:pPr marL="304792" indent="-304792" defTabSz="1219170">
              <a:spcAft>
                <a:spcPts val="1467"/>
              </a:spcAft>
              <a:buClr>
                <a:srgbClr val="000000"/>
              </a:buClr>
              <a:buFont typeface="Wingdings"/>
              <a:buChar char="§"/>
            </a:pPr>
            <a:r>
              <a:rPr lang="en-US" sz="2267" b="1" kern="0">
                <a:solidFill>
                  <a:srgbClr val="000000"/>
                </a:solidFill>
                <a:latin typeface="Nunito Sans"/>
                <a:cs typeface="Arial"/>
                <a:sym typeface="Arial"/>
              </a:rPr>
              <a:t>Promote the competitiveness of UNC's $1 billion enterprise</a:t>
            </a:r>
            <a:r>
              <a:rPr lang="en-US" sz="2267" kern="0">
                <a:solidFill>
                  <a:srgbClr val="000000"/>
                </a:solidFill>
                <a:latin typeface="Nunito Sans"/>
                <a:cs typeface="Arial"/>
                <a:sym typeface="Arial"/>
              </a:rPr>
              <a:t> by increasing the likelihood of success of sponsored programs</a:t>
            </a:r>
          </a:p>
        </p:txBody>
      </p:sp>
    </p:spTree>
    <p:extLst>
      <p:ext uri="{BB962C8B-B14F-4D97-AF65-F5344CB8AC3E}">
        <p14:creationId xmlns:p14="http://schemas.microsoft.com/office/powerpoint/2010/main" val="184351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96C8-B034-0231-9143-A1F72E529AE6}"/>
              </a:ext>
            </a:extLst>
          </p:cNvPr>
          <p:cNvSpPr>
            <a:spLocks noGrp="1"/>
          </p:cNvSpPr>
          <p:nvPr>
            <p:ph type="title"/>
          </p:nvPr>
        </p:nvSpPr>
        <p:spPr/>
        <p:txBody>
          <a:bodyPr>
            <a:normAutofit/>
          </a:bodyPr>
          <a:lstStyle/>
          <a:p>
            <a:r>
              <a:rPr lang="en-US" dirty="0"/>
              <a:t>Impact on existing UNC Cores</a:t>
            </a:r>
          </a:p>
        </p:txBody>
      </p:sp>
      <p:sp>
        <p:nvSpPr>
          <p:cNvPr id="3" name="Text Placeholder 2">
            <a:extLst>
              <a:ext uri="{FF2B5EF4-FFF2-40B4-BE49-F238E27FC236}">
                <a16:creationId xmlns:a16="http://schemas.microsoft.com/office/drawing/2014/main" id="{10F9DCED-05DF-DA9C-51BF-293F2095A971}"/>
              </a:ext>
            </a:extLst>
          </p:cNvPr>
          <p:cNvSpPr>
            <a:spLocks noGrp="1"/>
          </p:cNvSpPr>
          <p:nvPr>
            <p:ph type="body" idx="1"/>
          </p:nvPr>
        </p:nvSpPr>
        <p:spPr/>
        <p:txBody>
          <a:bodyPr/>
          <a:lstStyle/>
          <a:p>
            <a:r>
              <a:rPr lang="en-US" dirty="0"/>
              <a:t>RDMC is not designed to replace any existing services.</a:t>
            </a:r>
          </a:p>
          <a:p>
            <a:r>
              <a:rPr lang="en-US" dirty="0"/>
              <a:t>RDMC is a coordinating and facilitating effort designed to enhance the research process and promote compliance.</a:t>
            </a:r>
          </a:p>
          <a:p>
            <a:r>
              <a:rPr lang="en-US" dirty="0"/>
              <a:t>RDMC interested in understanding the gaps in the research data workflows.</a:t>
            </a:r>
          </a:p>
          <a:p>
            <a:r>
              <a:rPr lang="en-US" dirty="0"/>
              <a:t>RDMC seeks to promote data sharing and archiving not only for compliance's sake but also to ensure access to UNC valuable data. </a:t>
            </a:r>
          </a:p>
        </p:txBody>
      </p:sp>
    </p:spTree>
    <p:extLst>
      <p:ext uri="{BB962C8B-B14F-4D97-AF65-F5344CB8AC3E}">
        <p14:creationId xmlns:p14="http://schemas.microsoft.com/office/powerpoint/2010/main" val="233572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8DD8-EDF9-D63E-D05D-7BCB8F07826F}"/>
              </a:ext>
            </a:extLst>
          </p:cNvPr>
          <p:cNvSpPr>
            <a:spLocks noGrp="1"/>
          </p:cNvSpPr>
          <p:nvPr>
            <p:ph type="title"/>
          </p:nvPr>
        </p:nvSpPr>
        <p:spPr/>
        <p:txBody>
          <a:bodyPr>
            <a:normAutofit/>
          </a:bodyPr>
          <a:lstStyle/>
          <a:p>
            <a:r>
              <a:rPr lang="en-US" dirty="0"/>
              <a:t>How can RDMC help your groups?</a:t>
            </a:r>
          </a:p>
        </p:txBody>
      </p:sp>
      <p:sp>
        <p:nvSpPr>
          <p:cNvPr id="3" name="Text Placeholder 2">
            <a:extLst>
              <a:ext uri="{FF2B5EF4-FFF2-40B4-BE49-F238E27FC236}">
                <a16:creationId xmlns:a16="http://schemas.microsoft.com/office/drawing/2014/main" id="{0F3CF5B4-D3A6-868D-E2B9-FE0F0CB66490}"/>
              </a:ext>
            </a:extLst>
          </p:cNvPr>
          <p:cNvSpPr>
            <a:spLocks noGrp="1"/>
          </p:cNvSpPr>
          <p:nvPr>
            <p:ph type="body" idx="1"/>
          </p:nvPr>
        </p:nvSpPr>
        <p:spPr/>
        <p:txBody>
          <a:bodyPr/>
          <a:lstStyle/>
          <a:p>
            <a:r>
              <a:rPr lang="en-US" dirty="0"/>
              <a:t>Where are your pain points with the emerging policies?</a:t>
            </a:r>
          </a:p>
          <a:p>
            <a:r>
              <a:rPr lang="en-US" dirty="0"/>
              <a:t>Where are resources needed?</a:t>
            </a:r>
          </a:p>
          <a:p>
            <a:r>
              <a:rPr lang="en-US" dirty="0"/>
              <a:t>??</a:t>
            </a:r>
          </a:p>
          <a:p>
            <a:pPr marL="152396" indent="0">
              <a:buNone/>
            </a:pPr>
            <a:endParaRPr lang="en-US" dirty="0"/>
          </a:p>
        </p:txBody>
      </p:sp>
    </p:spTree>
    <p:extLst>
      <p:ext uri="{BB962C8B-B14F-4D97-AF65-F5344CB8AC3E}">
        <p14:creationId xmlns:p14="http://schemas.microsoft.com/office/powerpoint/2010/main" val="139266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CCBB-44C2-A621-3972-A4D6F42F6700}"/>
              </a:ext>
            </a:extLst>
          </p:cNvPr>
          <p:cNvSpPr>
            <a:spLocks noGrp="1"/>
          </p:cNvSpPr>
          <p:nvPr>
            <p:ph type="title"/>
          </p:nvPr>
        </p:nvSpPr>
        <p:spPr>
          <a:xfrm>
            <a:off x="1990555" y="425601"/>
            <a:ext cx="8214199" cy="1325563"/>
          </a:xfrm>
        </p:spPr>
        <p:txBody>
          <a:bodyPr/>
          <a:lstStyle/>
          <a:p>
            <a:pPr algn="ctr"/>
            <a:r>
              <a:rPr lang="en-US">
                <a:latin typeface="Nunito Sans ExtraBold"/>
                <a:ea typeface="Open Sans"/>
                <a:cs typeface="Open Sans"/>
              </a:rPr>
              <a:t> Thank You</a:t>
            </a:r>
          </a:p>
        </p:txBody>
      </p:sp>
      <p:sp>
        <p:nvSpPr>
          <p:cNvPr id="6" name="TextBox 5">
            <a:extLst>
              <a:ext uri="{FF2B5EF4-FFF2-40B4-BE49-F238E27FC236}">
                <a16:creationId xmlns:a16="http://schemas.microsoft.com/office/drawing/2014/main" id="{456FF8D8-BE7F-0C5B-C366-E31E386BECFE}"/>
              </a:ext>
            </a:extLst>
          </p:cNvPr>
          <p:cNvSpPr txBox="1"/>
          <p:nvPr/>
        </p:nvSpPr>
        <p:spPr>
          <a:xfrm>
            <a:off x="2058620" y="4620077"/>
            <a:ext cx="4153965" cy="410433"/>
          </a:xfrm>
          <a:prstGeom prst="rect">
            <a:avLst/>
          </a:prstGeom>
          <a:noFill/>
        </p:spPr>
        <p:txBody>
          <a:bodyPr wrap="square" lIns="121920" tIns="60960" rIns="121920" bIns="60960" anchor="t">
            <a:spAutoFit/>
          </a:bodyPr>
          <a:lstStyle/>
          <a:p>
            <a:pPr algn="ctr" defTabSz="1219170">
              <a:buClr>
                <a:srgbClr val="000000"/>
              </a:buClr>
            </a:pPr>
            <a:r>
              <a:rPr lang="en-US" sz="1867" kern="0" dirty="0">
                <a:solidFill>
                  <a:srgbClr val="000000"/>
                </a:solidFill>
                <a:latin typeface="Nunito Sans SemiBold"/>
                <a:cs typeface="Arial"/>
                <a:sym typeface="Arial"/>
              </a:rPr>
              <a:t>https://</a:t>
            </a:r>
            <a:r>
              <a:rPr lang="en-US" sz="1867" kern="0" dirty="0" err="1">
                <a:solidFill>
                  <a:srgbClr val="000000"/>
                </a:solidFill>
                <a:latin typeface="Nunito Sans SemiBold"/>
                <a:cs typeface="Arial"/>
                <a:sym typeface="Arial"/>
              </a:rPr>
              <a:t>researchdata.unc.edu</a:t>
            </a:r>
            <a:endParaRPr lang="en-US" sz="1867" kern="0" dirty="0">
              <a:solidFill>
                <a:srgbClr val="000000"/>
              </a:solidFill>
              <a:latin typeface="Nunito Sans SemiBold"/>
              <a:cs typeface="Arial"/>
              <a:sym typeface="Arial"/>
            </a:endParaRPr>
          </a:p>
        </p:txBody>
      </p:sp>
      <p:pic>
        <p:nvPicPr>
          <p:cNvPr id="10" name="Picture 9" descr="A black and blue text with blue text&#10;&#10;Description automatically generated">
            <a:extLst>
              <a:ext uri="{FF2B5EF4-FFF2-40B4-BE49-F238E27FC236}">
                <a16:creationId xmlns:a16="http://schemas.microsoft.com/office/drawing/2014/main" id="{D09A6A85-18A1-4FDB-B0D3-DDC4985354C2}"/>
              </a:ext>
            </a:extLst>
          </p:cNvPr>
          <p:cNvPicPr>
            <a:picLocks noChangeAspect="1"/>
          </p:cNvPicPr>
          <p:nvPr/>
        </p:nvPicPr>
        <p:blipFill>
          <a:blip r:embed="rId2"/>
          <a:stretch>
            <a:fillRect/>
          </a:stretch>
        </p:blipFill>
        <p:spPr>
          <a:xfrm>
            <a:off x="5088467" y="2037814"/>
            <a:ext cx="2015067" cy="1591733"/>
          </a:xfrm>
          <a:prstGeom prst="rect">
            <a:avLst/>
          </a:prstGeom>
        </p:spPr>
      </p:pic>
      <p:pic>
        <p:nvPicPr>
          <p:cNvPr id="11" name="Google Shape;270;p31">
            <a:extLst>
              <a:ext uri="{FF2B5EF4-FFF2-40B4-BE49-F238E27FC236}">
                <a16:creationId xmlns:a16="http://schemas.microsoft.com/office/drawing/2014/main" id="{68698659-D07A-DA51-6F11-333B1C2858EB}"/>
              </a:ext>
            </a:extLst>
          </p:cNvPr>
          <p:cNvPicPr preferRelativeResize="0"/>
          <p:nvPr/>
        </p:nvPicPr>
        <p:blipFill>
          <a:blip r:embed="rId3">
            <a:alphaModFix/>
          </a:blip>
          <a:stretch>
            <a:fillRect/>
          </a:stretch>
        </p:blipFill>
        <p:spPr>
          <a:xfrm>
            <a:off x="3727762" y="3800062"/>
            <a:ext cx="832417" cy="707596"/>
          </a:xfrm>
          <a:prstGeom prst="rect">
            <a:avLst/>
          </a:prstGeom>
          <a:noFill/>
          <a:ln>
            <a:noFill/>
          </a:ln>
        </p:spPr>
      </p:pic>
      <p:pic>
        <p:nvPicPr>
          <p:cNvPr id="14" name="Google Shape;266;p31">
            <a:extLst>
              <a:ext uri="{FF2B5EF4-FFF2-40B4-BE49-F238E27FC236}">
                <a16:creationId xmlns:a16="http://schemas.microsoft.com/office/drawing/2014/main" id="{EABCB8C3-6893-5A3C-AB27-FDAC8786BB1F}"/>
              </a:ext>
            </a:extLst>
          </p:cNvPr>
          <p:cNvPicPr preferRelativeResize="0"/>
          <p:nvPr/>
        </p:nvPicPr>
        <p:blipFill>
          <a:blip r:embed="rId4">
            <a:alphaModFix/>
          </a:blip>
          <a:stretch>
            <a:fillRect/>
          </a:stretch>
        </p:blipFill>
        <p:spPr>
          <a:xfrm>
            <a:off x="8193996" y="3800062"/>
            <a:ext cx="643955" cy="707601"/>
          </a:xfrm>
          <a:prstGeom prst="rect">
            <a:avLst/>
          </a:prstGeom>
          <a:noFill/>
          <a:ln>
            <a:noFill/>
          </a:ln>
        </p:spPr>
      </p:pic>
      <p:sp>
        <p:nvSpPr>
          <p:cNvPr id="15" name="TextBox 14">
            <a:extLst>
              <a:ext uri="{FF2B5EF4-FFF2-40B4-BE49-F238E27FC236}">
                <a16:creationId xmlns:a16="http://schemas.microsoft.com/office/drawing/2014/main" id="{03031766-BCD4-AD50-255E-32CFE34EC7BC}"/>
              </a:ext>
            </a:extLst>
          </p:cNvPr>
          <p:cNvSpPr txBox="1"/>
          <p:nvPr/>
        </p:nvSpPr>
        <p:spPr>
          <a:xfrm>
            <a:off x="6277429" y="4225801"/>
            <a:ext cx="4476583" cy="779765"/>
          </a:xfrm>
          <a:prstGeom prst="rect">
            <a:avLst/>
          </a:prstGeom>
          <a:noFill/>
        </p:spPr>
        <p:txBody>
          <a:bodyPr wrap="square" lIns="121920" tIns="60960" rIns="121920" bIns="60960" anchor="t">
            <a:spAutoFit/>
          </a:bodyPr>
          <a:lstStyle/>
          <a:p>
            <a:pPr algn="ctr" defTabSz="1219170">
              <a:buClr>
                <a:srgbClr val="000000"/>
              </a:buClr>
            </a:pPr>
            <a:br>
              <a:rPr lang="en-US" sz="2400" kern="0">
                <a:solidFill>
                  <a:srgbClr val="000000"/>
                </a:solidFill>
                <a:latin typeface="Nunito Sans SemiBold"/>
                <a:ea typeface="Nunito Sans SemiBold"/>
                <a:cs typeface="Nunito Sans SemiBold"/>
                <a:sym typeface="Arial"/>
              </a:rPr>
            </a:br>
            <a:r>
              <a:rPr lang="en-US" sz="1867" kern="0">
                <a:solidFill>
                  <a:prstClr val="black"/>
                </a:solidFill>
                <a:latin typeface="Nunito Sans SemiBold"/>
                <a:ea typeface="Nunito Sans SemiBold"/>
                <a:cs typeface="Nunito Sans SemiBold"/>
                <a:sym typeface="Nunito Sans"/>
              </a:rPr>
              <a:t>J</a:t>
            </a:r>
            <a:r>
              <a:rPr lang="en-US" sz="1867" kern="0">
                <a:solidFill>
                  <a:prstClr val="black"/>
                </a:solidFill>
                <a:latin typeface="Nunito Sans SemiBold"/>
                <a:ea typeface="Nunito Sans"/>
                <a:cs typeface="Nunito Sans"/>
                <a:sym typeface="Nunito Sans"/>
              </a:rPr>
              <a:t>onathan_Crabtree@unc.edu</a:t>
            </a:r>
            <a:endParaRPr lang="en-US" sz="1867" kern="0">
              <a:solidFill>
                <a:prstClr val="black"/>
              </a:solidFill>
              <a:latin typeface="Nunito Sans SemiBold"/>
              <a:ea typeface="Nunito Sans"/>
              <a:cs typeface="Nunito Sans"/>
              <a:sym typeface="Arial"/>
            </a:endParaRPr>
          </a:p>
        </p:txBody>
      </p:sp>
    </p:spTree>
    <p:extLst>
      <p:ext uri="{BB962C8B-B14F-4D97-AF65-F5344CB8AC3E}">
        <p14:creationId xmlns:p14="http://schemas.microsoft.com/office/powerpoint/2010/main" val="413346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B9AD-BDCB-D7E3-DE70-96B7D900C53B}"/>
              </a:ext>
            </a:extLst>
          </p:cNvPr>
          <p:cNvSpPr>
            <a:spLocks noGrp="1"/>
          </p:cNvSpPr>
          <p:nvPr>
            <p:ph type="ctrTitle"/>
          </p:nvPr>
        </p:nvSpPr>
        <p:spPr>
          <a:xfrm>
            <a:off x="2168442" y="868363"/>
            <a:ext cx="9041921" cy="2387600"/>
          </a:xfrm>
        </p:spPr>
        <p:txBody>
          <a:bodyPr>
            <a:normAutofit/>
          </a:bodyPr>
          <a:lstStyle/>
          <a:p>
            <a:r>
              <a:rPr lang="en-US">
                <a:latin typeface="Nunito Sans ExtraBold"/>
                <a:ea typeface="Open Sans"/>
                <a:cs typeface="Open Sans"/>
              </a:rPr>
              <a:t>UNC Research Data Management Core</a:t>
            </a:r>
            <a:endParaRPr lang="en-US">
              <a:latin typeface="Nunito Sans ExtraBold"/>
            </a:endParaRPr>
          </a:p>
        </p:txBody>
      </p:sp>
      <p:sp>
        <p:nvSpPr>
          <p:cNvPr id="3" name="Subtitle 2">
            <a:extLst>
              <a:ext uri="{FF2B5EF4-FFF2-40B4-BE49-F238E27FC236}">
                <a16:creationId xmlns:a16="http://schemas.microsoft.com/office/drawing/2014/main" id="{63EAA42D-906C-2806-BE6E-BF0A3757BE45}"/>
              </a:ext>
            </a:extLst>
          </p:cNvPr>
          <p:cNvSpPr>
            <a:spLocks noGrp="1"/>
          </p:cNvSpPr>
          <p:nvPr>
            <p:ph type="subTitle" idx="1"/>
          </p:nvPr>
        </p:nvSpPr>
        <p:spPr>
          <a:xfrm>
            <a:off x="2168441" y="3602037"/>
            <a:ext cx="9041920" cy="1655763"/>
          </a:xfrm>
        </p:spPr>
        <p:txBody>
          <a:bodyPr vert="horz" lIns="121920" tIns="60960" rIns="121920" bIns="60960" rtlCol="0" anchor="t">
            <a:normAutofit/>
          </a:bodyPr>
          <a:lstStyle/>
          <a:p>
            <a:r>
              <a:rPr lang="en-US" sz="3733">
                <a:latin typeface="Nunito Sans ExtraBold"/>
                <a:ea typeface="Open Sans"/>
                <a:cs typeface="Open Sans"/>
              </a:rPr>
              <a:t>Jonathan Crabtree, Ph.D.</a:t>
            </a:r>
          </a:p>
          <a:p>
            <a:r>
              <a:rPr lang="en-US" sz="2667">
                <a:latin typeface="Nunito Sans SemiBold"/>
                <a:ea typeface="Open Sans"/>
                <a:cs typeface="Open Sans"/>
              </a:rPr>
              <a:t>RDMC Director</a:t>
            </a:r>
            <a:endParaRPr lang="en-US" sz="2667">
              <a:latin typeface="Nunito Sans SemiBold"/>
            </a:endParaRPr>
          </a:p>
          <a:p>
            <a:endParaRPr lang="en-US" sz="3200">
              <a:latin typeface="Nunito Sans SemiBold" pitchFamily="2"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49C6D01-31AB-5F9C-042E-AC5EFEB2D9F6}"/>
                  </a:ext>
                </a:extLst>
              </p14:cNvPr>
              <p14:cNvContentPartPr/>
              <p14:nvPr/>
            </p14:nvContentPartPr>
            <p14:xfrm>
              <a:off x="5199845" y="1870119"/>
              <a:ext cx="13415" cy="13415"/>
            </p14:xfrm>
          </p:contentPart>
        </mc:Choice>
        <mc:Fallback>
          <p:pic>
            <p:nvPicPr>
              <p:cNvPr id="4" name="Ink 3">
                <a:extLst>
                  <a:ext uri="{FF2B5EF4-FFF2-40B4-BE49-F238E27FC236}">
                    <a16:creationId xmlns:a16="http://schemas.microsoft.com/office/drawing/2014/main" id="{849C6D01-31AB-5F9C-042E-AC5EFEB2D9F6}"/>
                  </a:ext>
                </a:extLst>
              </p:cNvPr>
              <p:cNvPicPr/>
              <p:nvPr/>
            </p:nvPicPr>
            <p:blipFill>
              <a:blip r:embed="rId3"/>
              <a:stretch>
                <a:fillRect/>
              </a:stretch>
            </p:blipFill>
            <p:spPr>
              <a:xfrm>
                <a:off x="4529095" y="1199369"/>
                <a:ext cx="1341500" cy="13415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51AF5EFF-FA37-2254-0EC9-9CABB8946991}"/>
                  </a:ext>
                </a:extLst>
              </p14:cNvPr>
              <p14:cNvContentPartPr/>
              <p14:nvPr/>
            </p14:nvContentPartPr>
            <p14:xfrm>
              <a:off x="5336443" y="1724269"/>
              <a:ext cx="12211" cy="12211"/>
            </p14:xfrm>
          </p:contentPart>
        </mc:Choice>
        <mc:Fallback>
          <p:pic>
            <p:nvPicPr>
              <p:cNvPr id="5" name="Ink 4">
                <a:extLst>
                  <a:ext uri="{FF2B5EF4-FFF2-40B4-BE49-F238E27FC236}">
                    <a16:creationId xmlns:a16="http://schemas.microsoft.com/office/drawing/2014/main" id="{51AF5EFF-FA37-2254-0EC9-9CABB8946991}"/>
                  </a:ext>
                </a:extLst>
              </p:cNvPr>
              <p:cNvPicPr/>
              <p:nvPr/>
            </p:nvPicPr>
            <p:blipFill>
              <a:blip r:embed="rId3"/>
              <a:stretch>
                <a:fillRect/>
              </a:stretch>
            </p:blipFill>
            <p:spPr>
              <a:xfrm>
                <a:off x="4738104" y="1113719"/>
                <a:ext cx="1221100" cy="1221100"/>
              </a:xfrm>
              <a:prstGeom prst="rect">
                <a:avLst/>
              </a:prstGeom>
            </p:spPr>
          </p:pic>
        </mc:Fallback>
      </mc:AlternateContent>
    </p:spTree>
    <p:extLst>
      <p:ext uri="{BB962C8B-B14F-4D97-AF65-F5344CB8AC3E}">
        <p14:creationId xmlns:p14="http://schemas.microsoft.com/office/powerpoint/2010/main" val="144079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22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CBCD-AA7D-4740-9184-20AF230AA53E}"/>
              </a:ext>
            </a:extLst>
          </p:cNvPr>
          <p:cNvSpPr>
            <a:spLocks noGrp="1"/>
          </p:cNvSpPr>
          <p:nvPr>
            <p:ph type="title"/>
          </p:nvPr>
        </p:nvSpPr>
        <p:spPr>
          <a:xfrm>
            <a:off x="475488" y="1277894"/>
            <a:ext cx="11265408" cy="3025881"/>
          </a:xfrm>
        </p:spPr>
        <p:txBody>
          <a:bodyPr/>
          <a:lstStyle/>
          <a:p>
            <a:r>
              <a:rPr lang="en-US" dirty="0"/>
              <a:t>Office of Research Technologies</a:t>
            </a:r>
          </a:p>
        </p:txBody>
      </p:sp>
      <p:sp>
        <p:nvSpPr>
          <p:cNvPr id="3" name="Text Placeholder 2">
            <a:extLst>
              <a:ext uri="{FF2B5EF4-FFF2-40B4-BE49-F238E27FC236}">
                <a16:creationId xmlns:a16="http://schemas.microsoft.com/office/drawing/2014/main" id="{AAEBF173-E5AB-894F-9808-EFEFD6BB4EE6}"/>
              </a:ext>
            </a:extLst>
          </p:cNvPr>
          <p:cNvSpPr>
            <a:spLocks noGrp="1"/>
          </p:cNvSpPr>
          <p:nvPr>
            <p:ph type="body" idx="1"/>
          </p:nvPr>
        </p:nvSpPr>
        <p:spPr>
          <a:xfrm>
            <a:off x="1005840" y="4407154"/>
            <a:ext cx="10180320" cy="1417368"/>
          </a:xfrm>
        </p:spPr>
        <p:txBody>
          <a:bodyPr/>
          <a:lstStyle/>
          <a:p>
            <a:r>
              <a:rPr lang="en-US" dirty="0"/>
              <a:t>Updates for Core Directors</a:t>
            </a:r>
          </a:p>
        </p:txBody>
      </p:sp>
    </p:spTree>
    <p:extLst>
      <p:ext uri="{BB962C8B-B14F-4D97-AF65-F5344CB8AC3E}">
        <p14:creationId xmlns:p14="http://schemas.microsoft.com/office/powerpoint/2010/main" val="120138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75006B-AC41-A944-A791-1615A01612A2}"/>
              </a:ext>
            </a:extLst>
          </p:cNvPr>
          <p:cNvSpPr>
            <a:spLocks noGrp="1"/>
          </p:cNvSpPr>
          <p:nvPr>
            <p:ph sz="quarter" idx="11"/>
          </p:nvPr>
        </p:nvSpPr>
        <p:spPr>
          <a:xfrm>
            <a:off x="502920" y="1714500"/>
            <a:ext cx="11186160" cy="4613148"/>
          </a:xfrm>
        </p:spPr>
        <p:txBody>
          <a:bodyPr>
            <a:normAutofit lnSpcReduction="10000"/>
          </a:bodyPr>
          <a:lstStyle/>
          <a:p>
            <a:pPr marL="0" indent="0">
              <a:buNone/>
            </a:pPr>
            <a:r>
              <a:rPr lang="en-US" dirty="0"/>
              <a:t>Registration is open!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Let Chris or Kara know if you are attending. </a:t>
            </a:r>
          </a:p>
          <a:p>
            <a:endParaRPr lang="en-US" dirty="0"/>
          </a:p>
        </p:txBody>
      </p:sp>
      <p:sp>
        <p:nvSpPr>
          <p:cNvPr id="3" name="Title 2">
            <a:extLst>
              <a:ext uri="{FF2B5EF4-FFF2-40B4-BE49-F238E27FC236}">
                <a16:creationId xmlns:a16="http://schemas.microsoft.com/office/drawing/2014/main" id="{B050D0E5-1FA2-A64A-BD66-2AD0950EA22B}"/>
              </a:ext>
            </a:extLst>
          </p:cNvPr>
          <p:cNvSpPr>
            <a:spLocks noGrp="1"/>
          </p:cNvSpPr>
          <p:nvPr>
            <p:ph type="title"/>
          </p:nvPr>
        </p:nvSpPr>
        <p:spPr/>
        <p:txBody>
          <a:bodyPr/>
          <a:lstStyle/>
          <a:p>
            <a:r>
              <a:rPr lang="en-US" dirty="0"/>
              <a:t>ABRF Annual Meeting 2024</a:t>
            </a:r>
          </a:p>
        </p:txBody>
      </p:sp>
      <p:pic>
        <p:nvPicPr>
          <p:cNvPr id="1026" name="Picture 2">
            <a:extLst>
              <a:ext uri="{FF2B5EF4-FFF2-40B4-BE49-F238E27FC236}">
                <a16:creationId xmlns:a16="http://schemas.microsoft.com/office/drawing/2014/main" id="{25E1A023-32F6-C245-D53D-D9D76312E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367643"/>
            <a:ext cx="9525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1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61C841-8A49-DCEB-061E-F2BB2B97FDF4}"/>
              </a:ext>
            </a:extLst>
          </p:cNvPr>
          <p:cNvSpPr>
            <a:spLocks noGrp="1"/>
          </p:cNvSpPr>
          <p:nvPr>
            <p:ph sz="quarter" idx="11"/>
          </p:nvPr>
        </p:nvSpPr>
        <p:spPr/>
        <p:txBody>
          <a:bodyPr>
            <a:normAutofit fontScale="92500" lnSpcReduction="10000"/>
          </a:bodyPr>
          <a:lstStyle/>
          <a:p>
            <a:r>
              <a:rPr lang="en-US" dirty="0"/>
              <a:t>ABRF Committee on Core Rigor and Reproducibility (</a:t>
            </a:r>
            <a:r>
              <a:rPr lang="en-US" dirty="0" err="1"/>
              <a:t>CCoRRe</a:t>
            </a:r>
            <a:r>
              <a:rPr lang="en-US" dirty="0"/>
              <a:t>) has initiated an agreement with AACR journals to provide technical reviewers.  Core directors and staff are encouraged to volunteer.  Genomics expertise is the initial focus</a:t>
            </a:r>
          </a:p>
          <a:p>
            <a:pPr lvl="1"/>
            <a:r>
              <a:rPr lang="en-US" dirty="0"/>
              <a:t>Improves rigor and reproducibility </a:t>
            </a:r>
          </a:p>
          <a:p>
            <a:pPr lvl="1"/>
            <a:r>
              <a:rPr lang="en-US" dirty="0"/>
              <a:t>Provides career development opportunity</a:t>
            </a:r>
          </a:p>
          <a:p>
            <a:pPr lvl="1"/>
            <a:r>
              <a:rPr lang="en-US" dirty="0"/>
              <a:t>Provides an advance look at new technologies</a:t>
            </a:r>
          </a:p>
          <a:p>
            <a:r>
              <a:rPr lang="en-US" dirty="0"/>
              <a:t>There will be a session at the ABRF Annual Meeting discussing this initiative</a:t>
            </a:r>
          </a:p>
          <a:p>
            <a:r>
              <a:rPr lang="en-US" dirty="0"/>
              <a:t>If you are interested in volunteering, please let Chris know</a:t>
            </a:r>
          </a:p>
        </p:txBody>
      </p:sp>
      <p:sp>
        <p:nvSpPr>
          <p:cNvPr id="3" name="Title 2">
            <a:extLst>
              <a:ext uri="{FF2B5EF4-FFF2-40B4-BE49-F238E27FC236}">
                <a16:creationId xmlns:a16="http://schemas.microsoft.com/office/drawing/2014/main" id="{4F98561C-B234-57AA-3BFB-C7E4B519F1B8}"/>
              </a:ext>
            </a:extLst>
          </p:cNvPr>
          <p:cNvSpPr>
            <a:spLocks noGrp="1"/>
          </p:cNvSpPr>
          <p:nvPr>
            <p:ph type="title"/>
          </p:nvPr>
        </p:nvSpPr>
        <p:spPr/>
        <p:txBody>
          <a:bodyPr/>
          <a:lstStyle/>
          <a:p>
            <a:r>
              <a:rPr lang="en-US" dirty="0"/>
              <a:t>ABRF: Technical Reviewers </a:t>
            </a:r>
          </a:p>
        </p:txBody>
      </p:sp>
    </p:spTree>
    <p:extLst>
      <p:ext uri="{BB962C8B-B14F-4D97-AF65-F5344CB8AC3E}">
        <p14:creationId xmlns:p14="http://schemas.microsoft.com/office/powerpoint/2010/main" val="348666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289B3-D37A-D5F2-5B25-7770ADC18326}"/>
              </a:ext>
            </a:extLst>
          </p:cNvPr>
          <p:cNvSpPr>
            <a:spLocks noGrp="1"/>
          </p:cNvSpPr>
          <p:nvPr>
            <p:ph sz="quarter" idx="11"/>
          </p:nvPr>
        </p:nvSpPr>
        <p:spPr>
          <a:xfrm>
            <a:off x="502920" y="1714500"/>
            <a:ext cx="11186160" cy="4120243"/>
          </a:xfrm>
        </p:spPr>
        <p:txBody>
          <a:bodyPr>
            <a:normAutofit fontScale="92500" lnSpcReduction="10000"/>
          </a:bodyPr>
          <a:lstStyle/>
          <a:p>
            <a:r>
              <a:rPr lang="en-US" dirty="0"/>
              <a:t>ORT has facilitated two meetings focused on a spatial ‘omics strategy for UNC Chapel Hill</a:t>
            </a:r>
          </a:p>
          <a:p>
            <a:endParaRPr lang="en-US" dirty="0"/>
          </a:p>
          <a:p>
            <a:r>
              <a:rPr lang="en-US" dirty="0"/>
              <a:t>November 2023 - met with core directors and super-users to discuss current state of spatial biology on campus and conducted a gap analysis</a:t>
            </a:r>
          </a:p>
          <a:p>
            <a:r>
              <a:rPr lang="en-US" dirty="0"/>
              <a:t>December 2023 - met with a small group of core directors to discuss specific, targeted action items</a:t>
            </a:r>
          </a:p>
          <a:p>
            <a:r>
              <a:rPr lang="en-US" dirty="0"/>
              <a:t>There will be additional follow up and likely an open forum inviting anyone interested in spatial biology </a:t>
            </a:r>
          </a:p>
        </p:txBody>
      </p:sp>
      <p:sp>
        <p:nvSpPr>
          <p:cNvPr id="3" name="Title 2">
            <a:extLst>
              <a:ext uri="{FF2B5EF4-FFF2-40B4-BE49-F238E27FC236}">
                <a16:creationId xmlns:a16="http://schemas.microsoft.com/office/drawing/2014/main" id="{FEAC0EF2-5164-9F79-BB44-F3E77AF5F408}"/>
              </a:ext>
            </a:extLst>
          </p:cNvPr>
          <p:cNvSpPr>
            <a:spLocks noGrp="1"/>
          </p:cNvSpPr>
          <p:nvPr>
            <p:ph type="title"/>
          </p:nvPr>
        </p:nvSpPr>
        <p:spPr/>
        <p:txBody>
          <a:bodyPr/>
          <a:lstStyle/>
          <a:p>
            <a:r>
              <a:rPr lang="en-US" dirty="0"/>
              <a:t>Spatial Technology Discussions</a:t>
            </a:r>
          </a:p>
        </p:txBody>
      </p:sp>
    </p:spTree>
    <p:extLst>
      <p:ext uri="{BB962C8B-B14F-4D97-AF65-F5344CB8AC3E}">
        <p14:creationId xmlns:p14="http://schemas.microsoft.com/office/powerpoint/2010/main" val="73973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83691-B13E-F070-52BC-B33DDFBC5653}"/>
              </a:ext>
            </a:extLst>
          </p:cNvPr>
          <p:cNvSpPr>
            <a:spLocks noGrp="1"/>
          </p:cNvSpPr>
          <p:nvPr>
            <p:ph sz="quarter" idx="11"/>
          </p:nvPr>
        </p:nvSpPr>
        <p:spPr/>
        <p:txBody>
          <a:bodyPr>
            <a:normAutofit fontScale="92500" lnSpcReduction="10000"/>
          </a:bodyPr>
          <a:lstStyle/>
          <a:p>
            <a:r>
              <a:rPr lang="en-US" dirty="0"/>
              <a:t>Thank you to the core directors who met with customers developing applications for the voucher program </a:t>
            </a:r>
          </a:p>
          <a:p>
            <a:r>
              <a:rPr lang="en-US" dirty="0"/>
              <a:t>$282,303 was allocated to 30 vouchers (out of 82 submitted) for use in 26 SOM core facilities</a:t>
            </a:r>
          </a:p>
          <a:p>
            <a:r>
              <a:rPr lang="en-US" dirty="0"/>
              <a:t>Funds should be spent by June 30, 2024</a:t>
            </a:r>
          </a:p>
          <a:p>
            <a:r>
              <a:rPr lang="en-US" dirty="0"/>
              <a:t>Awardees will be asked to provide outcomes of the projects (grants, papers, theses, etc.) after 12 months</a:t>
            </a:r>
          </a:p>
          <a:p>
            <a:endParaRPr lang="en-US" dirty="0"/>
          </a:p>
          <a:p>
            <a:r>
              <a:rPr lang="en-US" dirty="0"/>
              <a:t>CFAC intends to run this program again in Fall FY25 </a:t>
            </a:r>
          </a:p>
        </p:txBody>
      </p:sp>
      <p:sp>
        <p:nvSpPr>
          <p:cNvPr id="3" name="Title 2">
            <a:extLst>
              <a:ext uri="{FF2B5EF4-FFF2-40B4-BE49-F238E27FC236}">
                <a16:creationId xmlns:a16="http://schemas.microsoft.com/office/drawing/2014/main" id="{8A1F49A7-667A-3BF9-47BC-09FF4F29795C}"/>
              </a:ext>
            </a:extLst>
          </p:cNvPr>
          <p:cNvSpPr>
            <a:spLocks noGrp="1"/>
          </p:cNvSpPr>
          <p:nvPr>
            <p:ph type="title"/>
          </p:nvPr>
        </p:nvSpPr>
        <p:spPr/>
        <p:txBody>
          <a:bodyPr/>
          <a:lstStyle/>
          <a:p>
            <a:r>
              <a:rPr lang="en-US" dirty="0"/>
              <a:t>SOM Voucher Program Update</a:t>
            </a:r>
          </a:p>
        </p:txBody>
      </p:sp>
    </p:spTree>
    <p:extLst>
      <p:ext uri="{BB962C8B-B14F-4D97-AF65-F5344CB8AC3E}">
        <p14:creationId xmlns:p14="http://schemas.microsoft.com/office/powerpoint/2010/main" val="59846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DA73F-FF19-D080-3144-91B8CC241545}"/>
              </a:ext>
            </a:extLst>
          </p:cNvPr>
          <p:cNvSpPr>
            <a:spLocks noGrp="1"/>
          </p:cNvSpPr>
          <p:nvPr>
            <p:ph sz="quarter" idx="11"/>
          </p:nvPr>
        </p:nvSpPr>
        <p:spPr/>
        <p:txBody>
          <a:bodyPr>
            <a:normAutofit lnSpcReduction="10000"/>
          </a:bodyPr>
          <a:lstStyle/>
          <a:p>
            <a:r>
              <a:rPr lang="en-US" dirty="0"/>
              <a:t>Opened this week and closes February 16, 2024.  Awards will be decided mid-March</a:t>
            </a:r>
          </a:p>
          <a:p>
            <a:r>
              <a:rPr lang="en-US" dirty="0"/>
              <a:t>Applications should be for method development, equipment or general core needs</a:t>
            </a:r>
          </a:p>
          <a:p>
            <a:r>
              <a:rPr lang="en-US" dirty="0"/>
              <a:t>Funds must be spent by June 30, 2024 – please plan accordingly</a:t>
            </a:r>
          </a:p>
          <a:p>
            <a:endParaRPr lang="en-US" dirty="0"/>
          </a:p>
          <a:p>
            <a:r>
              <a:rPr lang="en-US" i="1" dirty="0"/>
              <a:t>Requests focused on “Spatial ‘Omics” technologies encouraged, especially multi-core proposals or method development benefitting a broad customer base. </a:t>
            </a:r>
          </a:p>
          <a:p>
            <a:pPr marL="0" indent="0">
              <a:buNone/>
            </a:pPr>
            <a:endParaRPr lang="en-US" dirty="0"/>
          </a:p>
        </p:txBody>
      </p:sp>
      <p:sp>
        <p:nvSpPr>
          <p:cNvPr id="3" name="Title 2">
            <a:extLst>
              <a:ext uri="{FF2B5EF4-FFF2-40B4-BE49-F238E27FC236}">
                <a16:creationId xmlns:a16="http://schemas.microsoft.com/office/drawing/2014/main" id="{A1B828EA-84A5-6F7D-BCBC-1AC8A2EE749F}"/>
              </a:ext>
            </a:extLst>
          </p:cNvPr>
          <p:cNvSpPr>
            <a:spLocks noGrp="1"/>
          </p:cNvSpPr>
          <p:nvPr>
            <p:ph type="title"/>
          </p:nvPr>
        </p:nvSpPr>
        <p:spPr/>
        <p:txBody>
          <a:bodyPr/>
          <a:lstStyle/>
          <a:p>
            <a:r>
              <a:rPr lang="en-US" dirty="0"/>
              <a:t>CFAC Spring RFA</a:t>
            </a:r>
          </a:p>
        </p:txBody>
      </p:sp>
    </p:spTree>
    <p:extLst>
      <p:ext uri="{BB962C8B-B14F-4D97-AF65-F5344CB8AC3E}">
        <p14:creationId xmlns:p14="http://schemas.microsoft.com/office/powerpoint/2010/main" val="204741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E4A624-7CF4-A80A-210D-66A84FD56DBD}"/>
              </a:ext>
            </a:extLst>
          </p:cNvPr>
          <p:cNvSpPr>
            <a:spLocks noGrp="1"/>
          </p:cNvSpPr>
          <p:nvPr>
            <p:ph sz="quarter" idx="11"/>
          </p:nvPr>
        </p:nvSpPr>
        <p:spPr/>
        <p:txBody>
          <a:bodyPr/>
          <a:lstStyle/>
          <a:p>
            <a:r>
              <a:rPr lang="en-US" dirty="0"/>
              <a:t>CFAC is funding two sets of travel awards this calendar year for cores who are </a:t>
            </a:r>
            <a:r>
              <a:rPr lang="en-US" b="1" dirty="0"/>
              <a:t>open recharge core facilities (OSP-driven rate development)</a:t>
            </a:r>
            <a:endParaRPr lang="en-US" dirty="0"/>
          </a:p>
          <a:p>
            <a:r>
              <a:rPr lang="en-US" dirty="0"/>
              <a:t>First round of funding applications due </a:t>
            </a:r>
            <a:r>
              <a:rPr lang="en-US" b="1" dirty="0"/>
              <a:t>1/31/24</a:t>
            </a:r>
            <a:r>
              <a:rPr lang="en-US" dirty="0"/>
              <a:t>. Second round will be open for submission during July 2024.</a:t>
            </a:r>
          </a:p>
          <a:p>
            <a:r>
              <a:rPr lang="en-US" dirty="0"/>
              <a:t>Up to 5 awards of up to $1,000 each available for funding in each cycle</a:t>
            </a:r>
          </a:p>
        </p:txBody>
      </p:sp>
      <p:sp>
        <p:nvSpPr>
          <p:cNvPr id="3" name="Title 2">
            <a:extLst>
              <a:ext uri="{FF2B5EF4-FFF2-40B4-BE49-F238E27FC236}">
                <a16:creationId xmlns:a16="http://schemas.microsoft.com/office/drawing/2014/main" id="{A32F282F-FA2C-F02D-BFEA-2DBC09FD4A2F}"/>
              </a:ext>
            </a:extLst>
          </p:cNvPr>
          <p:cNvSpPr>
            <a:spLocks noGrp="1"/>
          </p:cNvSpPr>
          <p:nvPr>
            <p:ph type="title"/>
          </p:nvPr>
        </p:nvSpPr>
        <p:spPr/>
        <p:txBody>
          <a:bodyPr/>
          <a:lstStyle/>
          <a:p>
            <a:r>
              <a:rPr lang="en-US" dirty="0"/>
              <a:t>Travel Awards</a:t>
            </a:r>
          </a:p>
        </p:txBody>
      </p:sp>
    </p:spTree>
    <p:extLst>
      <p:ext uri="{BB962C8B-B14F-4D97-AF65-F5344CB8AC3E}">
        <p14:creationId xmlns:p14="http://schemas.microsoft.com/office/powerpoint/2010/main" val="2816567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900C2-1F16-2CA1-B430-96DFF461E8D6}"/>
              </a:ext>
            </a:extLst>
          </p:cNvPr>
          <p:cNvSpPr>
            <a:spLocks noGrp="1"/>
          </p:cNvSpPr>
          <p:nvPr>
            <p:ph sz="quarter" idx="11"/>
          </p:nvPr>
        </p:nvSpPr>
        <p:spPr>
          <a:xfrm>
            <a:off x="502920" y="1714500"/>
            <a:ext cx="11213592" cy="4649724"/>
          </a:xfrm>
        </p:spPr>
        <p:txBody>
          <a:bodyPr>
            <a:normAutofit fontScale="92500" lnSpcReduction="20000"/>
          </a:bodyPr>
          <a:lstStyle/>
          <a:p>
            <a:r>
              <a:rPr lang="en-US" dirty="0"/>
              <a:t>Accounts Receivable – money owed by customers for your core services, classified as an asset, considered delinquent after 60 days</a:t>
            </a:r>
          </a:p>
          <a:p>
            <a:endParaRPr lang="en-US" dirty="0"/>
          </a:p>
          <a:p>
            <a:r>
              <a:rPr lang="en-US" dirty="0"/>
              <a:t>Ben Wright and Kara Clissold are currently reviewing A/R for all </a:t>
            </a:r>
            <a:r>
              <a:rPr lang="en-US" i="1" dirty="0"/>
              <a:t>cores that utilize </a:t>
            </a:r>
            <a:r>
              <a:rPr lang="en-US" i="1" dirty="0" err="1"/>
              <a:t>iLab</a:t>
            </a:r>
            <a:r>
              <a:rPr lang="en-US" i="1" dirty="0"/>
              <a:t> </a:t>
            </a:r>
            <a:r>
              <a:rPr lang="en-US" dirty="0"/>
              <a:t>for billing and may reach out to you (if we haven’t already) to discuss any outstanding A/R you may have</a:t>
            </a:r>
          </a:p>
          <a:p>
            <a:pPr lvl="1"/>
            <a:r>
              <a:rPr lang="en-US" dirty="0"/>
              <a:t>A/R for cores who bill through </a:t>
            </a:r>
            <a:r>
              <a:rPr lang="en-US" dirty="0" err="1"/>
              <a:t>Infoporte</a:t>
            </a:r>
            <a:r>
              <a:rPr lang="en-US" dirty="0"/>
              <a:t> will be reviewed this spring but if you have questions now, please reach out. </a:t>
            </a:r>
          </a:p>
          <a:p>
            <a:endParaRPr lang="en-US" dirty="0"/>
          </a:p>
          <a:p>
            <a:r>
              <a:rPr lang="en-US" dirty="0"/>
              <a:t>Please mark invoices as paid in </a:t>
            </a:r>
            <a:r>
              <a:rPr lang="en-US" dirty="0" err="1"/>
              <a:t>iLab</a:t>
            </a:r>
            <a:r>
              <a:rPr lang="en-US" dirty="0"/>
              <a:t> once payment is received. If you are unsure how to do this, contact Kara, Ben, or Michael </a:t>
            </a:r>
            <a:r>
              <a:rPr lang="en-US" dirty="0" err="1"/>
              <a:t>Akridge</a:t>
            </a:r>
            <a:r>
              <a:rPr lang="en-US" dirty="0"/>
              <a:t> to assist you with the process. It is a straightforward process and ensures accuracy in our A/R data. </a:t>
            </a:r>
          </a:p>
        </p:txBody>
      </p:sp>
      <p:sp>
        <p:nvSpPr>
          <p:cNvPr id="3" name="Title 2">
            <a:extLst>
              <a:ext uri="{FF2B5EF4-FFF2-40B4-BE49-F238E27FC236}">
                <a16:creationId xmlns:a16="http://schemas.microsoft.com/office/drawing/2014/main" id="{4210EB5B-E3F9-7E2C-5C3B-9D814193F5D7}"/>
              </a:ext>
            </a:extLst>
          </p:cNvPr>
          <p:cNvSpPr>
            <a:spLocks noGrp="1"/>
          </p:cNvSpPr>
          <p:nvPr>
            <p:ph type="title"/>
          </p:nvPr>
        </p:nvSpPr>
        <p:spPr/>
        <p:txBody>
          <a:bodyPr/>
          <a:lstStyle/>
          <a:p>
            <a:r>
              <a:rPr lang="en-US" dirty="0"/>
              <a:t>Accounts Receivable (A/R) Reports: </a:t>
            </a:r>
          </a:p>
        </p:txBody>
      </p:sp>
    </p:spTree>
    <p:extLst>
      <p:ext uri="{BB962C8B-B14F-4D97-AF65-F5344CB8AC3E}">
        <p14:creationId xmlns:p14="http://schemas.microsoft.com/office/powerpoint/2010/main" val="47504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21CA09-951C-6239-CE32-AFFA35F6C415}"/>
              </a:ext>
            </a:extLst>
          </p:cNvPr>
          <p:cNvSpPr>
            <a:spLocks noGrp="1"/>
          </p:cNvSpPr>
          <p:nvPr>
            <p:ph sz="quarter" idx="11"/>
          </p:nvPr>
        </p:nvSpPr>
        <p:spPr/>
        <p:txBody>
          <a:bodyPr>
            <a:normAutofit fontScale="92500" lnSpcReduction="20000"/>
          </a:bodyPr>
          <a:lstStyle/>
          <a:p>
            <a:r>
              <a:rPr lang="en-US" dirty="0"/>
              <a:t>If you have customers who say payment was remitted and you suspect payment may have ended up at a different unit on campus:</a:t>
            </a:r>
          </a:p>
          <a:p>
            <a:pPr lvl="1"/>
            <a:r>
              <a:rPr lang="en-US" dirty="0"/>
              <a:t>Request the billing address, check number, total dollar amount, and any other identifying information from the customer</a:t>
            </a:r>
          </a:p>
          <a:p>
            <a:pPr lvl="1"/>
            <a:r>
              <a:rPr lang="en-US" dirty="0"/>
              <a:t>Ben and Kara can both assist in inquiring with different units if the payment appeared there</a:t>
            </a:r>
          </a:p>
          <a:p>
            <a:pPr marL="457200" lvl="1" indent="0">
              <a:buNone/>
            </a:pPr>
            <a:endParaRPr lang="en-US" dirty="0"/>
          </a:p>
          <a:p>
            <a:r>
              <a:rPr lang="en-US" dirty="0"/>
              <a:t>If you have a customer who has not paid within 90 days of invoicing:</a:t>
            </a:r>
          </a:p>
          <a:p>
            <a:pPr lvl="1"/>
            <a:r>
              <a:rPr lang="en-US" dirty="0"/>
              <a:t>We encourage you to stop working on any other projects, beginning new projects, or providing final data until previous invoices are paid</a:t>
            </a:r>
          </a:p>
          <a:p>
            <a:pPr lvl="1"/>
            <a:r>
              <a:rPr lang="en-US" dirty="0"/>
              <a:t>Kara and Ben can assist in identifying the best way to escalate either within the customer’s organization or at UNC Chapel Hill </a:t>
            </a:r>
          </a:p>
          <a:p>
            <a:endParaRPr lang="en-US" dirty="0"/>
          </a:p>
        </p:txBody>
      </p:sp>
      <p:sp>
        <p:nvSpPr>
          <p:cNvPr id="3" name="Title 2">
            <a:extLst>
              <a:ext uri="{FF2B5EF4-FFF2-40B4-BE49-F238E27FC236}">
                <a16:creationId xmlns:a16="http://schemas.microsoft.com/office/drawing/2014/main" id="{5CBC170F-1DE1-92DD-BBE6-57AEF50F2ED1}"/>
              </a:ext>
            </a:extLst>
          </p:cNvPr>
          <p:cNvSpPr>
            <a:spLocks noGrp="1"/>
          </p:cNvSpPr>
          <p:nvPr>
            <p:ph type="title"/>
          </p:nvPr>
        </p:nvSpPr>
        <p:spPr>
          <a:xfrm>
            <a:off x="502920" y="253701"/>
            <a:ext cx="10177272" cy="620404"/>
          </a:xfrm>
        </p:spPr>
        <p:txBody>
          <a:bodyPr/>
          <a:lstStyle/>
          <a:p>
            <a:r>
              <a:rPr lang="en-US" dirty="0"/>
              <a:t>Accounts Receivable: Resolving Payments</a:t>
            </a:r>
          </a:p>
        </p:txBody>
      </p:sp>
    </p:spTree>
    <p:extLst>
      <p:ext uri="{BB962C8B-B14F-4D97-AF65-F5344CB8AC3E}">
        <p14:creationId xmlns:p14="http://schemas.microsoft.com/office/powerpoint/2010/main" val="162642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415600" y="1242500"/>
            <a:ext cx="11360800" cy="2705600"/>
          </a:xfrm>
          <a:prstGeom prst="rect">
            <a:avLst/>
          </a:prstGeom>
        </p:spPr>
        <p:txBody>
          <a:bodyPr spcFirstLastPara="1" wrap="square" lIns="121900" tIns="121900" rIns="121900" bIns="121900" anchor="t" anchorCtr="0">
            <a:noAutofit/>
          </a:bodyPr>
          <a:lstStyle/>
          <a:p>
            <a:pPr>
              <a:lnSpc>
                <a:spcPct val="115000"/>
              </a:lnSpc>
              <a:buSzPts val="990"/>
            </a:pPr>
            <a:r>
              <a:rPr lang="en" sz="2933">
                <a:latin typeface="Nunito Sans"/>
                <a:ea typeface="Nunito Sans"/>
                <a:cs typeface="Nunito Sans"/>
                <a:sym typeface="Nunito Sans"/>
              </a:rPr>
              <a:t>NIH has issued the Data Management and Sharing (DMS) Policy to </a:t>
            </a:r>
            <a:r>
              <a:rPr lang="en" sz="2933" b="1">
                <a:latin typeface="Nunito Sans"/>
                <a:ea typeface="Nunito Sans"/>
                <a:cs typeface="Nunito Sans"/>
                <a:sym typeface="Nunito Sans"/>
              </a:rPr>
              <a:t>promote the sharing of scientific data</a:t>
            </a:r>
            <a:r>
              <a:rPr lang="en" sz="2933">
                <a:latin typeface="Nunito Sans"/>
                <a:ea typeface="Nunito Sans"/>
                <a:cs typeface="Nunito Sans"/>
                <a:sym typeface="Nunito Sans"/>
              </a:rPr>
              <a:t>. Sharing scientific data accelerates biomedical research discovery, in part, by enabling validation of research results, providing accessibility to high-value datasets, and promoting data reuse for future research studies.</a:t>
            </a:r>
            <a:endParaRPr sz="2933">
              <a:latin typeface="Nunito Sans"/>
              <a:ea typeface="Nunito Sans"/>
              <a:cs typeface="Nunito Sans"/>
              <a:sym typeface="Nunito Sans"/>
            </a:endParaRPr>
          </a:p>
        </p:txBody>
      </p:sp>
      <p:sp>
        <p:nvSpPr>
          <p:cNvPr id="62" name="Google Shape;62;p14"/>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a:latin typeface="Nunito Sans"/>
                <a:ea typeface="Nunito Sans"/>
                <a:cs typeface="Nunito Sans"/>
                <a:sym typeface="Nunito Sans"/>
              </a:rPr>
              <a:t>NIH Data Management and Sharing Policy </a:t>
            </a:r>
            <a:endParaRPr sz="3467" b="1">
              <a:latin typeface="Nunito Sans"/>
              <a:ea typeface="Nunito Sans"/>
              <a:cs typeface="Nunito Sans"/>
              <a:sym typeface="Nunito Sans"/>
            </a:endParaRPr>
          </a:p>
        </p:txBody>
      </p:sp>
      <p:cxnSp>
        <p:nvCxnSpPr>
          <p:cNvPr id="63" name="Google Shape;63;p14"/>
          <p:cNvCxnSpPr/>
          <p:nvPr/>
        </p:nvCxnSpPr>
        <p:spPr>
          <a:xfrm>
            <a:off x="437800" y="1118433"/>
            <a:ext cx="11777200" cy="0"/>
          </a:xfrm>
          <a:prstGeom prst="straightConnector1">
            <a:avLst/>
          </a:prstGeom>
          <a:noFill/>
          <a:ln w="19050" cap="flat" cmpd="sng">
            <a:solidFill>
              <a:srgbClr val="EF964A"/>
            </a:solidFill>
            <a:prstDash val="solid"/>
            <a:round/>
            <a:headEnd type="none" w="med" len="med"/>
            <a:tailEnd type="none" w="med" len="med"/>
          </a:ln>
        </p:spPr>
      </p:cxnSp>
      <p:grpSp>
        <p:nvGrpSpPr>
          <p:cNvPr id="2" name="Group 1">
            <a:extLst>
              <a:ext uri="{FF2B5EF4-FFF2-40B4-BE49-F238E27FC236}">
                <a16:creationId xmlns:a16="http://schemas.microsoft.com/office/drawing/2014/main" id="{8AB28708-0BB1-F415-F7AA-7519BFF80BA4}"/>
              </a:ext>
            </a:extLst>
          </p:cNvPr>
          <p:cNvGrpSpPr/>
          <p:nvPr/>
        </p:nvGrpSpPr>
        <p:grpSpPr>
          <a:xfrm>
            <a:off x="-40433" y="4064100"/>
            <a:ext cx="11614000" cy="2568128"/>
            <a:chOff x="-30325" y="3048075"/>
            <a:chExt cx="8710500" cy="1926096"/>
          </a:xfrm>
        </p:grpSpPr>
        <p:cxnSp>
          <p:nvCxnSpPr>
            <p:cNvPr id="61" name="Google Shape;61;p14"/>
            <p:cNvCxnSpPr/>
            <p:nvPr/>
          </p:nvCxnSpPr>
          <p:spPr>
            <a:xfrm>
              <a:off x="-30325" y="4409000"/>
              <a:ext cx="8710500" cy="0"/>
            </a:xfrm>
            <a:prstGeom prst="straightConnector1">
              <a:avLst/>
            </a:prstGeom>
            <a:noFill/>
            <a:ln w="28575" cap="flat" cmpd="sng">
              <a:solidFill>
                <a:schemeClr val="dk2"/>
              </a:solidFill>
              <a:prstDash val="solid"/>
              <a:round/>
              <a:headEnd type="none" w="med" len="med"/>
              <a:tailEnd type="triangle" w="med" len="med"/>
            </a:ln>
          </p:spPr>
        </p:cxnSp>
        <p:grpSp>
          <p:nvGrpSpPr>
            <p:cNvPr id="64" name="Google Shape;64;p14"/>
            <p:cNvGrpSpPr/>
            <p:nvPr/>
          </p:nvGrpSpPr>
          <p:grpSpPr>
            <a:xfrm>
              <a:off x="5766030" y="3054133"/>
              <a:ext cx="2587347" cy="1920038"/>
              <a:chOff x="3168180" y="3054108"/>
              <a:chExt cx="2587347" cy="1920038"/>
            </a:xfrm>
          </p:grpSpPr>
          <p:sp>
            <p:nvSpPr>
              <p:cNvPr id="65" name="Google Shape;65;p14"/>
              <p:cNvSpPr/>
              <p:nvPr/>
            </p:nvSpPr>
            <p:spPr>
              <a:xfrm>
                <a:off x="3673600" y="3900550"/>
                <a:ext cx="1576500" cy="9498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6" name="Google Shape;66;p14"/>
              <p:cNvPicPr preferRelativeResize="0"/>
              <p:nvPr/>
            </p:nvPicPr>
            <p:blipFill rotWithShape="1">
              <a:blip r:embed="rId3">
                <a:alphaModFix/>
              </a:blip>
              <a:srcRect t="12629" b="13164"/>
              <a:stretch/>
            </p:blipFill>
            <p:spPr>
              <a:xfrm>
                <a:off x="3168180" y="3054108"/>
                <a:ext cx="2587347" cy="1920038"/>
              </a:xfrm>
              <a:prstGeom prst="rect">
                <a:avLst/>
              </a:prstGeom>
              <a:noFill/>
              <a:ln>
                <a:noFill/>
              </a:ln>
            </p:spPr>
          </p:pic>
          <p:sp>
            <p:nvSpPr>
              <p:cNvPr id="67" name="Google Shape;67;p14"/>
              <p:cNvSpPr txBox="1"/>
              <p:nvPr/>
            </p:nvSpPr>
            <p:spPr>
              <a:xfrm>
                <a:off x="3558589" y="3878503"/>
                <a:ext cx="1806600" cy="1034099"/>
              </a:xfrm>
              <a:prstGeom prst="rect">
                <a:avLst/>
              </a:prstGeom>
              <a:noFill/>
              <a:ln>
                <a:noFill/>
              </a:ln>
            </p:spPr>
            <p:txBody>
              <a:bodyPr spcFirstLastPara="1" wrap="square" lIns="121900" tIns="121900" rIns="121900" bIns="121900" anchor="t" anchorCtr="0">
                <a:spAutoFit/>
              </a:bodyPr>
              <a:lstStyle/>
              <a:p>
                <a:pPr algn="ctr" defTabSz="1219170">
                  <a:lnSpc>
                    <a:spcPct val="80000"/>
                  </a:lnSpc>
                  <a:buClr>
                    <a:srgbClr val="000000"/>
                  </a:buClr>
                </a:pPr>
                <a:r>
                  <a:rPr lang="en" sz="3733" kern="0">
                    <a:solidFill>
                      <a:srgbClr val="1B3A63"/>
                    </a:solidFill>
                    <a:latin typeface="Nunito Sans ExtraBold"/>
                    <a:ea typeface="Nunito Sans ExtraBold"/>
                    <a:cs typeface="Nunito Sans ExtraBold"/>
                    <a:sym typeface="Nunito Sans ExtraBold"/>
                  </a:rPr>
                  <a:t>JAN 25</a:t>
                </a:r>
                <a:endParaRPr sz="3733" kern="0">
                  <a:solidFill>
                    <a:srgbClr val="1B3A63"/>
                  </a:solidFill>
                  <a:latin typeface="Nunito Sans ExtraBold"/>
                  <a:ea typeface="Nunito Sans ExtraBold"/>
                  <a:cs typeface="Nunito Sans ExtraBold"/>
                  <a:sym typeface="Nunito Sans ExtraBold"/>
                </a:endParaRPr>
              </a:p>
              <a:p>
                <a:pPr algn="ctr" defTabSz="1219170">
                  <a:lnSpc>
                    <a:spcPct val="80000"/>
                  </a:lnSpc>
                  <a:buClr>
                    <a:srgbClr val="000000"/>
                  </a:buClr>
                </a:pPr>
                <a:r>
                  <a:rPr lang="en" sz="5467" kern="0">
                    <a:solidFill>
                      <a:srgbClr val="1B3A63"/>
                    </a:solidFill>
                    <a:latin typeface="Nunito Sans ExtraBold"/>
                    <a:ea typeface="Nunito Sans ExtraBold"/>
                    <a:cs typeface="Nunito Sans ExtraBold"/>
                    <a:sym typeface="Nunito Sans ExtraBold"/>
                  </a:rPr>
                  <a:t>2023</a:t>
                </a:r>
                <a:endParaRPr sz="5467" kern="0">
                  <a:solidFill>
                    <a:srgbClr val="1B3A63"/>
                  </a:solidFill>
                  <a:latin typeface="Nunito Sans ExtraBold"/>
                  <a:ea typeface="Nunito Sans ExtraBold"/>
                  <a:cs typeface="Nunito Sans ExtraBold"/>
                  <a:sym typeface="Nunito Sans ExtraBold"/>
                </a:endParaRPr>
              </a:p>
            </p:txBody>
          </p:sp>
        </p:grpSp>
        <p:sp>
          <p:nvSpPr>
            <p:cNvPr id="68" name="Google Shape;68;p14"/>
            <p:cNvSpPr/>
            <p:nvPr/>
          </p:nvSpPr>
          <p:spPr>
            <a:xfrm>
              <a:off x="770100" y="4344650"/>
              <a:ext cx="128700" cy="128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69;p14"/>
            <p:cNvSpPr txBox="1"/>
            <p:nvPr/>
          </p:nvSpPr>
          <p:spPr>
            <a:xfrm>
              <a:off x="89550" y="3729025"/>
              <a:ext cx="1489800" cy="61561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kern="0">
                  <a:solidFill>
                    <a:srgbClr val="595959"/>
                  </a:solidFill>
                  <a:latin typeface="Nunito Sans SemiBold"/>
                  <a:ea typeface="Nunito Sans SemiBold"/>
                  <a:cs typeface="Nunito Sans SemiBold"/>
                  <a:sym typeface="Nunito Sans SemiBold"/>
                </a:rPr>
                <a:t>NIH Data Sharing Policy</a:t>
              </a:r>
              <a:endParaRPr sz="1867" kern="0">
                <a:solidFill>
                  <a:srgbClr val="595959"/>
                </a:solidFill>
                <a:latin typeface="Nunito Sans SemiBold"/>
                <a:ea typeface="Nunito Sans SemiBold"/>
                <a:cs typeface="Nunito Sans SemiBold"/>
                <a:sym typeface="Nunito Sans SemiBold"/>
              </a:endParaRPr>
            </a:p>
          </p:txBody>
        </p:sp>
        <p:sp>
          <p:nvSpPr>
            <p:cNvPr id="70" name="Google Shape;70;p14"/>
            <p:cNvSpPr txBox="1"/>
            <p:nvPr/>
          </p:nvSpPr>
          <p:spPr>
            <a:xfrm>
              <a:off x="485850" y="4473375"/>
              <a:ext cx="697200" cy="43080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133" b="1" kern="0">
                  <a:solidFill>
                    <a:srgbClr val="595959"/>
                  </a:solidFill>
                  <a:latin typeface="Nunito Sans"/>
                  <a:ea typeface="Nunito Sans"/>
                  <a:cs typeface="Nunito Sans"/>
                  <a:sym typeface="Nunito Sans"/>
                </a:rPr>
                <a:t>2003</a:t>
              </a:r>
              <a:endParaRPr sz="2133" b="1" kern="0">
                <a:solidFill>
                  <a:srgbClr val="595959"/>
                </a:solidFill>
                <a:latin typeface="Nunito Sans"/>
                <a:ea typeface="Nunito Sans"/>
                <a:cs typeface="Nunito Sans"/>
                <a:sym typeface="Nunito Sans"/>
              </a:endParaRPr>
            </a:p>
          </p:txBody>
        </p:sp>
        <p:sp>
          <p:nvSpPr>
            <p:cNvPr id="71" name="Google Shape;71;p14"/>
            <p:cNvSpPr txBox="1"/>
            <p:nvPr/>
          </p:nvSpPr>
          <p:spPr>
            <a:xfrm>
              <a:off x="4157275" y="3263475"/>
              <a:ext cx="1638600" cy="10466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kern="0">
                  <a:solidFill>
                    <a:srgbClr val="595959"/>
                  </a:solidFill>
                  <a:latin typeface="Nunito Sans SemiBold"/>
                  <a:ea typeface="Nunito Sans SemiBold"/>
                  <a:cs typeface="Nunito Sans SemiBold"/>
                  <a:sym typeface="Nunito Sans SemiBold"/>
                </a:rPr>
                <a:t>Request for Comments on the DRAFT NIH DMS Policy</a:t>
              </a:r>
              <a:endParaRPr sz="1867" kern="0">
                <a:solidFill>
                  <a:srgbClr val="595959"/>
                </a:solidFill>
                <a:latin typeface="Nunito Sans SemiBold"/>
                <a:ea typeface="Nunito Sans SemiBold"/>
                <a:cs typeface="Nunito Sans SemiBold"/>
                <a:sym typeface="Nunito Sans SemiBold"/>
              </a:endParaRPr>
            </a:p>
          </p:txBody>
        </p:sp>
        <p:sp>
          <p:nvSpPr>
            <p:cNvPr id="72" name="Google Shape;72;p14"/>
            <p:cNvSpPr/>
            <p:nvPr/>
          </p:nvSpPr>
          <p:spPr>
            <a:xfrm>
              <a:off x="4912213" y="4344675"/>
              <a:ext cx="128700" cy="128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73;p14"/>
            <p:cNvSpPr txBox="1"/>
            <p:nvPr/>
          </p:nvSpPr>
          <p:spPr>
            <a:xfrm>
              <a:off x="4294525" y="4473325"/>
              <a:ext cx="1364100" cy="43080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133" b="1" kern="0">
                  <a:solidFill>
                    <a:srgbClr val="595959"/>
                  </a:solidFill>
                  <a:latin typeface="Nunito Sans"/>
                  <a:ea typeface="Nunito Sans"/>
                  <a:cs typeface="Nunito Sans"/>
                  <a:sym typeface="Nunito Sans"/>
                </a:rPr>
                <a:t>2019</a:t>
              </a:r>
              <a:endParaRPr sz="2133" b="1" kern="0">
                <a:solidFill>
                  <a:srgbClr val="595959"/>
                </a:solidFill>
                <a:latin typeface="Nunito Sans"/>
                <a:ea typeface="Nunito Sans"/>
                <a:cs typeface="Nunito Sans"/>
                <a:sym typeface="Nunito Sans"/>
              </a:endParaRPr>
            </a:p>
          </p:txBody>
        </p:sp>
        <p:sp>
          <p:nvSpPr>
            <p:cNvPr id="74" name="Google Shape;74;p14"/>
            <p:cNvSpPr/>
            <p:nvPr/>
          </p:nvSpPr>
          <p:spPr>
            <a:xfrm>
              <a:off x="3053713" y="4344675"/>
              <a:ext cx="128700" cy="128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75;p14"/>
            <p:cNvSpPr txBox="1"/>
            <p:nvPr/>
          </p:nvSpPr>
          <p:spPr>
            <a:xfrm>
              <a:off x="2769475" y="4473375"/>
              <a:ext cx="697200" cy="430809"/>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133" b="1" kern="0">
                  <a:solidFill>
                    <a:srgbClr val="595959"/>
                  </a:solidFill>
                  <a:latin typeface="Nunito Sans"/>
                  <a:ea typeface="Nunito Sans"/>
                  <a:cs typeface="Nunito Sans"/>
                  <a:sym typeface="Nunito Sans"/>
                </a:rPr>
                <a:t>2013</a:t>
              </a:r>
              <a:endParaRPr sz="2133" b="1" kern="0">
                <a:solidFill>
                  <a:srgbClr val="595959"/>
                </a:solidFill>
                <a:latin typeface="Nunito Sans"/>
                <a:ea typeface="Nunito Sans"/>
                <a:cs typeface="Nunito Sans"/>
                <a:sym typeface="Nunito Sans"/>
              </a:endParaRPr>
            </a:p>
          </p:txBody>
        </p:sp>
        <p:sp>
          <p:nvSpPr>
            <p:cNvPr id="76" name="Google Shape;76;p14"/>
            <p:cNvSpPr txBox="1"/>
            <p:nvPr/>
          </p:nvSpPr>
          <p:spPr>
            <a:xfrm>
              <a:off x="2078875" y="3048075"/>
              <a:ext cx="2078400" cy="126209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kern="0">
                  <a:solidFill>
                    <a:srgbClr val="595959"/>
                  </a:solidFill>
                  <a:latin typeface="Nunito Sans SemiBold"/>
                  <a:ea typeface="Nunito Sans SemiBold"/>
                  <a:cs typeface="Nunito Sans SemiBold"/>
                  <a:sym typeface="Nunito Sans SemiBold"/>
                </a:rPr>
                <a:t>OSTP Memo: Increasing Access to the Results of Federally Funded Scientific Research</a:t>
              </a:r>
              <a:endParaRPr sz="1867" kern="0">
                <a:solidFill>
                  <a:srgbClr val="595959"/>
                </a:solidFill>
                <a:latin typeface="Nunito Sans SemiBold"/>
                <a:ea typeface="Nunito Sans SemiBold"/>
                <a:cs typeface="Nunito Sans SemiBold"/>
                <a:sym typeface="Nunito Sans SemiBold"/>
              </a:endParaRPr>
            </a:p>
          </p:txBody>
        </p:sp>
      </p:gr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4E7F9CD-9752-A387-2D79-2C38841E376F}"/>
                  </a:ext>
                </a:extLst>
              </p14:cNvPr>
              <p14:cNvContentPartPr/>
              <p14:nvPr/>
            </p14:nvContentPartPr>
            <p14:xfrm>
              <a:off x="7573596" y="864577"/>
              <a:ext cx="12211" cy="12211"/>
            </p14:xfrm>
          </p:contentPart>
        </mc:Choice>
        <mc:Fallback>
          <p:pic>
            <p:nvPicPr>
              <p:cNvPr id="3" name="Ink 2">
                <a:extLst>
                  <a:ext uri="{FF2B5EF4-FFF2-40B4-BE49-F238E27FC236}">
                    <a16:creationId xmlns:a16="http://schemas.microsoft.com/office/drawing/2014/main" id="{84E7F9CD-9752-A387-2D79-2C38841E376F}"/>
                  </a:ext>
                </a:extLst>
              </p:cNvPr>
              <p:cNvPicPr/>
              <p:nvPr/>
            </p:nvPicPr>
            <p:blipFill>
              <a:blip r:embed="rId5"/>
              <a:stretch>
                <a:fillRect/>
              </a:stretch>
            </p:blipFill>
            <p:spPr>
              <a:xfrm>
                <a:off x="6963046" y="254027"/>
                <a:ext cx="1221100" cy="12211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EBE3BD0-A635-BEE4-CBF5-A6C14DC86D7E}"/>
                  </a:ext>
                </a:extLst>
              </p14:cNvPr>
              <p14:cNvContentPartPr/>
              <p14:nvPr/>
            </p14:nvContentPartPr>
            <p14:xfrm>
              <a:off x="7671289" y="2095500"/>
              <a:ext cx="12211" cy="12211"/>
            </p14:xfrm>
          </p:contentPart>
        </mc:Choice>
        <mc:Fallback>
          <p:pic>
            <p:nvPicPr>
              <p:cNvPr id="4" name="Ink 3">
                <a:extLst>
                  <a:ext uri="{FF2B5EF4-FFF2-40B4-BE49-F238E27FC236}">
                    <a16:creationId xmlns:a16="http://schemas.microsoft.com/office/drawing/2014/main" id="{2EBE3BD0-A635-BEE4-CBF5-A6C14DC86D7E}"/>
                  </a:ext>
                </a:extLst>
              </p:cNvPr>
              <p:cNvPicPr/>
              <p:nvPr/>
            </p:nvPicPr>
            <p:blipFill>
              <a:blip r:embed="rId5"/>
              <a:stretch>
                <a:fillRect/>
              </a:stretch>
            </p:blipFill>
            <p:spPr>
              <a:xfrm>
                <a:off x="7060739" y="1484950"/>
                <a:ext cx="1221100" cy="122110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F8EBC0-D309-DD32-6539-2EA2EB86E772}"/>
              </a:ext>
            </a:extLst>
          </p:cNvPr>
          <p:cNvSpPr>
            <a:spLocks noGrp="1"/>
          </p:cNvSpPr>
          <p:nvPr>
            <p:ph sz="quarter" idx="11"/>
          </p:nvPr>
        </p:nvSpPr>
        <p:spPr/>
        <p:txBody>
          <a:bodyPr/>
          <a:lstStyle/>
          <a:p>
            <a:r>
              <a:rPr lang="en-US" dirty="0"/>
              <a:t>Chris Gregory: </a:t>
            </a:r>
            <a:r>
              <a:rPr lang="en-US" dirty="0">
                <a:hlinkClick r:id="rId2"/>
              </a:rPr>
              <a:t>christopher_gregory@med.unc.edu</a:t>
            </a:r>
            <a:endParaRPr lang="en-US" dirty="0"/>
          </a:p>
          <a:p>
            <a:r>
              <a:rPr lang="en-US" dirty="0"/>
              <a:t>Kara Clissold: </a:t>
            </a:r>
            <a:r>
              <a:rPr lang="en-US" dirty="0">
                <a:hlinkClick r:id="rId3"/>
              </a:rPr>
              <a:t>kara_Clissold@med.unc.edu</a:t>
            </a:r>
            <a:endParaRPr lang="en-US" dirty="0"/>
          </a:p>
          <a:p>
            <a:endParaRPr lang="en-US" dirty="0"/>
          </a:p>
          <a:p>
            <a:r>
              <a:rPr lang="en-US" dirty="0"/>
              <a:t>ORT/CFAC: </a:t>
            </a:r>
            <a:r>
              <a:rPr lang="en-US" dirty="0">
                <a:hlinkClick r:id="rId4"/>
              </a:rPr>
              <a:t>corefacilities@med.unc.edu</a:t>
            </a:r>
            <a:endParaRPr lang="en-US" dirty="0"/>
          </a:p>
          <a:p>
            <a:endParaRPr lang="en-US" dirty="0"/>
          </a:p>
        </p:txBody>
      </p:sp>
      <p:sp>
        <p:nvSpPr>
          <p:cNvPr id="3" name="Title 2">
            <a:extLst>
              <a:ext uri="{FF2B5EF4-FFF2-40B4-BE49-F238E27FC236}">
                <a16:creationId xmlns:a16="http://schemas.microsoft.com/office/drawing/2014/main" id="{BAFCADDA-E4A5-82FF-0F8F-CDEA9233AD7C}"/>
              </a:ext>
            </a:extLst>
          </p:cNvPr>
          <p:cNvSpPr>
            <a:spLocks noGrp="1"/>
          </p:cNvSpPr>
          <p:nvPr>
            <p:ph type="title"/>
          </p:nvPr>
        </p:nvSpPr>
        <p:spPr/>
        <p:txBody>
          <a:bodyPr/>
          <a:lstStyle/>
          <a:p>
            <a:r>
              <a:rPr lang="en-US" dirty="0"/>
              <a:t>Contact Us</a:t>
            </a:r>
          </a:p>
        </p:txBody>
      </p:sp>
    </p:spTree>
    <p:extLst>
      <p:ext uri="{BB962C8B-B14F-4D97-AF65-F5344CB8AC3E}">
        <p14:creationId xmlns:p14="http://schemas.microsoft.com/office/powerpoint/2010/main" val="388340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4F46-A1F9-EE6B-F713-1AA786293974}"/>
              </a:ext>
            </a:extLst>
          </p:cNvPr>
          <p:cNvSpPr>
            <a:spLocks noGrp="1"/>
          </p:cNvSpPr>
          <p:nvPr>
            <p:ph type="ctrTitle"/>
          </p:nvPr>
        </p:nvSpPr>
        <p:spPr>
          <a:xfrm>
            <a:off x="1524000" y="1503078"/>
            <a:ext cx="9144000" cy="894637"/>
          </a:xfrm>
        </p:spPr>
        <p:txBody>
          <a:bodyPr>
            <a:normAutofit fontScale="90000"/>
          </a:bodyPr>
          <a:lstStyle/>
          <a:p>
            <a:r>
              <a:rPr lang="en-US" dirty="0"/>
              <a:t>Research Core Development</a:t>
            </a:r>
          </a:p>
        </p:txBody>
      </p:sp>
      <p:sp>
        <p:nvSpPr>
          <p:cNvPr id="4" name="Text Placeholder 3">
            <a:extLst>
              <a:ext uri="{FF2B5EF4-FFF2-40B4-BE49-F238E27FC236}">
                <a16:creationId xmlns:a16="http://schemas.microsoft.com/office/drawing/2014/main" id="{E096290B-7E0F-B55B-EC74-41BC439B2187}"/>
              </a:ext>
            </a:extLst>
          </p:cNvPr>
          <p:cNvSpPr>
            <a:spLocks noGrp="1"/>
          </p:cNvSpPr>
          <p:nvPr>
            <p:ph type="body" sz="quarter" idx="10"/>
          </p:nvPr>
        </p:nvSpPr>
        <p:spPr>
          <a:xfrm>
            <a:off x="1524000" y="3106353"/>
            <a:ext cx="9144000" cy="1209020"/>
          </a:xfrm>
        </p:spPr>
        <p:txBody>
          <a:bodyPr>
            <a:normAutofit/>
          </a:bodyPr>
          <a:lstStyle/>
          <a:p>
            <a:r>
              <a:rPr lang="en-US" dirty="0"/>
              <a:t>Meghan Kraft, Interim Director of Research Core Strategy</a:t>
            </a:r>
          </a:p>
          <a:p>
            <a:r>
              <a:rPr lang="en-US" dirty="0"/>
              <a:t>Ben Wright, Director of Research Core Development </a:t>
            </a:r>
          </a:p>
          <a:p>
            <a:endParaRPr lang="en-US" dirty="0"/>
          </a:p>
        </p:txBody>
      </p:sp>
      <p:sp>
        <p:nvSpPr>
          <p:cNvPr id="6" name="Subtitle 5">
            <a:extLst>
              <a:ext uri="{FF2B5EF4-FFF2-40B4-BE49-F238E27FC236}">
                <a16:creationId xmlns:a16="http://schemas.microsoft.com/office/drawing/2014/main" id="{C0F938FE-4A9F-B3FA-FADA-0AB7E6844C49}"/>
              </a:ext>
            </a:extLst>
          </p:cNvPr>
          <p:cNvSpPr>
            <a:spLocks noGrp="1"/>
          </p:cNvSpPr>
          <p:nvPr>
            <p:ph type="subTitle" idx="1"/>
          </p:nvPr>
        </p:nvSpPr>
        <p:spPr/>
        <p:txBody>
          <a:bodyPr>
            <a:normAutofit fontScale="92500"/>
          </a:bodyPr>
          <a:lstStyle/>
          <a:p>
            <a:r>
              <a:rPr lang="en-US" dirty="0"/>
              <a:t>Office of the Vice Chancellor for Research</a:t>
            </a:r>
          </a:p>
        </p:txBody>
      </p:sp>
    </p:spTree>
    <p:extLst>
      <p:ext uri="{BB962C8B-B14F-4D97-AF65-F5344CB8AC3E}">
        <p14:creationId xmlns:p14="http://schemas.microsoft.com/office/powerpoint/2010/main" val="318354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DBCA-8025-62FF-5A99-E6CB122BEB69}"/>
              </a:ext>
            </a:extLst>
          </p:cNvPr>
          <p:cNvSpPr>
            <a:spLocks noGrp="1"/>
          </p:cNvSpPr>
          <p:nvPr>
            <p:ph type="title"/>
          </p:nvPr>
        </p:nvSpPr>
        <p:spPr/>
        <p:txBody>
          <a:bodyPr/>
          <a:lstStyle/>
          <a:p>
            <a:r>
              <a:rPr lang="en-US" dirty="0"/>
              <a:t>OVCR Cost Sharing Program</a:t>
            </a:r>
          </a:p>
        </p:txBody>
      </p:sp>
      <p:sp>
        <p:nvSpPr>
          <p:cNvPr id="3" name="Content Placeholder 2">
            <a:extLst>
              <a:ext uri="{FF2B5EF4-FFF2-40B4-BE49-F238E27FC236}">
                <a16:creationId xmlns:a16="http://schemas.microsoft.com/office/drawing/2014/main" id="{93C00985-2908-C64B-CD4E-98FF3FF93628}"/>
              </a:ext>
            </a:extLst>
          </p:cNvPr>
          <p:cNvSpPr>
            <a:spLocks noGrp="1"/>
          </p:cNvSpPr>
          <p:nvPr>
            <p:ph idx="1"/>
          </p:nvPr>
        </p:nvSpPr>
        <p:spPr/>
        <p:txBody>
          <a:bodyPr/>
          <a:lstStyle/>
          <a:p>
            <a:pPr algn="l"/>
            <a:r>
              <a:rPr lang="en-US" b="0" i="0" dirty="0">
                <a:solidFill>
                  <a:srgbClr val="4F4F4F"/>
                </a:solidFill>
                <a:effectLst/>
                <a:latin typeface="FoundersGroteskWeb-Regular"/>
              </a:rPr>
              <a:t>The Office of the Vice Chancellor for Research (OVCR) contributes matching funds, or cost-share, for costs related to enhancing research at UNC. The OVCR will consider cost-share funding requests for the following:</a:t>
            </a:r>
          </a:p>
          <a:p>
            <a:pPr algn="l">
              <a:buFont typeface="+mj-lt"/>
              <a:buAutoNum type="arabicPeriod"/>
            </a:pPr>
            <a:r>
              <a:rPr lang="en-US" b="0" i="0" dirty="0">
                <a:solidFill>
                  <a:srgbClr val="4F4F4F"/>
                </a:solidFill>
                <a:effectLst/>
                <a:latin typeface="FoundersGroteskWeb-Regular"/>
              </a:rPr>
              <a:t>Extramural grant proposals that require matching funds</a:t>
            </a:r>
          </a:p>
          <a:p>
            <a:pPr algn="l">
              <a:buFont typeface="+mj-lt"/>
              <a:buAutoNum type="arabicPeriod"/>
            </a:pPr>
            <a:r>
              <a:rPr lang="en-US" b="0" i="0" dirty="0">
                <a:solidFill>
                  <a:srgbClr val="4F4F4F"/>
                </a:solidFill>
                <a:effectLst/>
                <a:latin typeface="FoundersGroteskWeb-Regular"/>
              </a:rPr>
              <a:t>New technologies that facilitate the advancement of research at the university</a:t>
            </a:r>
          </a:p>
          <a:p>
            <a:pPr algn="l">
              <a:buFont typeface="+mj-lt"/>
              <a:buAutoNum type="arabicPeriod"/>
            </a:pPr>
            <a:r>
              <a:rPr lang="en-US" b="0" i="0" dirty="0">
                <a:solidFill>
                  <a:srgbClr val="4F4F4F"/>
                </a:solidFill>
                <a:effectLst/>
                <a:latin typeface="FoundersGroteskWeb-Regular"/>
              </a:rPr>
              <a:t>Other specific needs that are of strategic importance to research for the university</a:t>
            </a:r>
          </a:p>
          <a:p>
            <a:endParaRPr lang="en-US" dirty="0"/>
          </a:p>
          <a:p>
            <a:r>
              <a:rPr lang="en-US" dirty="0"/>
              <a:t>More info here:  </a:t>
            </a:r>
            <a:r>
              <a:rPr lang="en-US" dirty="0">
                <a:hlinkClick r:id="rId2"/>
              </a:rPr>
              <a:t>https://research.unc.edu/researchers/programs-projects-services/</a:t>
            </a:r>
            <a:r>
              <a:rPr lang="en-US" dirty="0"/>
              <a:t> </a:t>
            </a:r>
          </a:p>
        </p:txBody>
      </p:sp>
    </p:spTree>
    <p:extLst>
      <p:ext uri="{BB962C8B-B14F-4D97-AF65-F5344CB8AC3E}">
        <p14:creationId xmlns:p14="http://schemas.microsoft.com/office/powerpoint/2010/main" val="365934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B0FB-64CC-7FDB-1A3E-ABD4B4470C0C}"/>
              </a:ext>
            </a:extLst>
          </p:cNvPr>
          <p:cNvSpPr>
            <a:spLocks noGrp="1"/>
          </p:cNvSpPr>
          <p:nvPr>
            <p:ph type="title"/>
          </p:nvPr>
        </p:nvSpPr>
        <p:spPr/>
        <p:txBody>
          <a:bodyPr/>
          <a:lstStyle/>
          <a:p>
            <a:r>
              <a:rPr lang="en-US" dirty="0"/>
              <a:t>OVCR Cost Sharing Program</a:t>
            </a:r>
          </a:p>
        </p:txBody>
      </p:sp>
      <p:graphicFrame>
        <p:nvGraphicFramePr>
          <p:cNvPr id="4" name="Content Placeholder 3">
            <a:extLst>
              <a:ext uri="{FF2B5EF4-FFF2-40B4-BE49-F238E27FC236}">
                <a16:creationId xmlns:a16="http://schemas.microsoft.com/office/drawing/2014/main" id="{63D06BE7-3348-D713-A4B5-72779CC75FEA}"/>
              </a:ext>
            </a:extLst>
          </p:cNvPr>
          <p:cNvGraphicFramePr>
            <a:graphicFrameLocks noGrp="1"/>
          </p:cNvGraphicFramePr>
          <p:nvPr>
            <p:ph idx="1"/>
          </p:nvPr>
        </p:nvGraphicFramePr>
        <p:xfrm>
          <a:off x="2793067" y="2183220"/>
          <a:ext cx="6605865" cy="2638192"/>
        </p:xfrm>
        <a:graphic>
          <a:graphicData uri="http://schemas.openxmlformats.org/drawingml/2006/table">
            <a:tbl>
              <a:tblPr/>
              <a:tblGrid>
                <a:gridCol w="1637031">
                  <a:extLst>
                    <a:ext uri="{9D8B030D-6E8A-4147-A177-3AD203B41FA5}">
                      <a16:colId xmlns:a16="http://schemas.microsoft.com/office/drawing/2014/main" val="2959788271"/>
                    </a:ext>
                  </a:extLst>
                </a:gridCol>
                <a:gridCol w="2642187">
                  <a:extLst>
                    <a:ext uri="{9D8B030D-6E8A-4147-A177-3AD203B41FA5}">
                      <a16:colId xmlns:a16="http://schemas.microsoft.com/office/drawing/2014/main" val="882853133"/>
                    </a:ext>
                  </a:extLst>
                </a:gridCol>
                <a:gridCol w="2326647">
                  <a:extLst>
                    <a:ext uri="{9D8B030D-6E8A-4147-A177-3AD203B41FA5}">
                      <a16:colId xmlns:a16="http://schemas.microsoft.com/office/drawing/2014/main" val="2339866594"/>
                    </a:ext>
                  </a:extLst>
                </a:gridCol>
              </a:tblGrid>
              <a:tr h="610939">
                <a:tc>
                  <a:txBody>
                    <a:bodyPr/>
                    <a:lstStyle/>
                    <a:p>
                      <a:pPr algn="l"/>
                      <a:r>
                        <a:rPr lang="en-US" sz="1800" dirty="0">
                          <a:effectLst/>
                        </a:rPr>
                        <a:t>CYCLE</a:t>
                      </a:r>
                    </a:p>
                  </a:txBody>
                  <a:tcPr marL="31688" marR="31688" marT="31688" marB="31688" anchor="ctr">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a:r>
                        <a:rPr lang="en-US" sz="1800">
                          <a:effectLst/>
                        </a:rPr>
                        <a:t>COST SHARE REQUEST</a:t>
                      </a:r>
                      <a:br>
                        <a:rPr lang="en-US" sz="1800">
                          <a:effectLst/>
                        </a:rPr>
                      </a:br>
                      <a:r>
                        <a:rPr lang="en-US" sz="1800">
                          <a:effectLst/>
                        </a:rPr>
                        <a:t>SUBMISSION DEADLINE</a:t>
                      </a:r>
                    </a:p>
                  </a:txBody>
                  <a:tcPr marL="31688" marR="31688" marT="31688" marB="31688" anchor="ctr">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a:r>
                        <a:rPr lang="en-US" sz="1800" dirty="0">
                          <a:effectLst/>
                        </a:rPr>
                        <a:t>NOTIFICATION OF</a:t>
                      </a:r>
                      <a:br>
                        <a:rPr lang="en-US" sz="1800" dirty="0">
                          <a:effectLst/>
                        </a:rPr>
                      </a:br>
                      <a:r>
                        <a:rPr lang="en-US" sz="1800" dirty="0">
                          <a:effectLst/>
                        </a:rPr>
                        <a:t>FUNDING DECISION</a:t>
                      </a:r>
                    </a:p>
                  </a:txBody>
                  <a:tcPr marL="31688" marR="31688" marT="31688" marB="31688" anchor="ctr">
                    <a:lnL>
                      <a:noFill/>
                    </a:lnL>
                    <a:lnR>
                      <a:noFill/>
                    </a:lnR>
                    <a:lnT>
                      <a:noFill/>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99324961"/>
                  </a:ext>
                </a:extLst>
              </a:tr>
              <a:tr h="337157">
                <a:tc>
                  <a:txBody>
                    <a:bodyPr/>
                    <a:lstStyle/>
                    <a:p>
                      <a:r>
                        <a:rPr lang="en-US" sz="1800">
                          <a:effectLst/>
                        </a:rPr>
                        <a:t>CYCLE 1</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October 31</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Mid November</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03055584"/>
                  </a:ext>
                </a:extLst>
              </a:tr>
              <a:tr h="337157">
                <a:tc>
                  <a:txBody>
                    <a:bodyPr/>
                    <a:lstStyle/>
                    <a:p>
                      <a:r>
                        <a:rPr lang="en-US" sz="1800">
                          <a:effectLst/>
                        </a:rPr>
                        <a:t>CYCLE 2</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January 2</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Mid January</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33764085"/>
                  </a:ext>
                </a:extLst>
              </a:tr>
              <a:tr h="337157">
                <a:tc>
                  <a:txBody>
                    <a:bodyPr/>
                    <a:lstStyle/>
                    <a:p>
                      <a:r>
                        <a:rPr lang="en-US" sz="1800">
                          <a:effectLst/>
                        </a:rPr>
                        <a:t>CYCLE 3</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dirty="0">
                          <a:effectLst/>
                        </a:rPr>
                        <a:t>February 28</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Mid March</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35724778"/>
                  </a:ext>
                </a:extLst>
              </a:tr>
              <a:tr h="337157">
                <a:tc>
                  <a:txBody>
                    <a:bodyPr/>
                    <a:lstStyle/>
                    <a:p>
                      <a:r>
                        <a:rPr lang="en-US" sz="1800">
                          <a:effectLst/>
                        </a:rPr>
                        <a:t>CYCLE 4</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April 30</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Mid May</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27809710"/>
                  </a:ext>
                </a:extLst>
              </a:tr>
              <a:tr h="337157">
                <a:tc>
                  <a:txBody>
                    <a:bodyPr/>
                    <a:lstStyle/>
                    <a:p>
                      <a:r>
                        <a:rPr lang="en-US" sz="1800">
                          <a:effectLst/>
                        </a:rPr>
                        <a:t>CYCLE 5</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June 30</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Mid July</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45605666"/>
                  </a:ext>
                </a:extLst>
              </a:tr>
              <a:tr h="337157">
                <a:tc>
                  <a:txBody>
                    <a:bodyPr/>
                    <a:lstStyle/>
                    <a:p>
                      <a:r>
                        <a:rPr lang="en-US" sz="1800">
                          <a:effectLst/>
                        </a:rPr>
                        <a:t>CYCLE 6</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a:effectLst/>
                        </a:rPr>
                        <a:t>August 31</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r>
                        <a:rPr lang="en-US" sz="1800" dirty="0">
                          <a:effectLst/>
                        </a:rPr>
                        <a:t>Mid September</a:t>
                      </a:r>
                    </a:p>
                  </a:txBody>
                  <a:tcPr marL="31688" marR="31688" marT="31688" marB="3168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37311605"/>
                  </a:ext>
                </a:extLst>
              </a:tr>
            </a:tbl>
          </a:graphicData>
        </a:graphic>
      </p:graphicFrame>
      <p:sp>
        <p:nvSpPr>
          <p:cNvPr id="5" name="Rectangle 1">
            <a:extLst>
              <a:ext uri="{FF2B5EF4-FFF2-40B4-BE49-F238E27FC236}">
                <a16:creationId xmlns:a16="http://schemas.microsoft.com/office/drawing/2014/main" id="{27A82B3C-2DC8-C6D5-B882-A69186B3B3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B3362257-FCB0-A4BD-BA35-F81D1F5BADEF}"/>
              </a:ext>
            </a:extLst>
          </p:cNvPr>
          <p:cNvSpPr txBox="1"/>
          <p:nvPr/>
        </p:nvSpPr>
        <p:spPr>
          <a:xfrm>
            <a:off x="820132" y="1796901"/>
            <a:ext cx="32145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Submission deadlines:</a:t>
            </a:r>
          </a:p>
        </p:txBody>
      </p:sp>
      <p:sp>
        <p:nvSpPr>
          <p:cNvPr id="7" name="TextBox 6">
            <a:extLst>
              <a:ext uri="{FF2B5EF4-FFF2-40B4-BE49-F238E27FC236}">
                <a16:creationId xmlns:a16="http://schemas.microsoft.com/office/drawing/2014/main" id="{698EC5FE-E7F0-55DB-A704-52F465613DFA}"/>
              </a:ext>
            </a:extLst>
          </p:cNvPr>
          <p:cNvSpPr txBox="1"/>
          <p:nvPr/>
        </p:nvSpPr>
        <p:spPr>
          <a:xfrm>
            <a:off x="820132" y="5231876"/>
            <a:ext cx="102058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F4F4F"/>
                </a:solidFill>
                <a:effectLst/>
                <a:uLnTx/>
                <a:uFillTx/>
                <a:latin typeface="FoundersGroteskWeb-Regular"/>
                <a:ea typeface="+mn-ea"/>
                <a:cs typeface="+mn-cs"/>
              </a:rPr>
              <a:t>Matching commitments need to be obtained from department chair(s) and dean(s) and other relevant units with the appropriate approvals by the submission deadline.</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65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935C-5B62-EB3D-5656-00FBC4D15BC3}"/>
              </a:ext>
            </a:extLst>
          </p:cNvPr>
          <p:cNvSpPr>
            <a:spLocks noGrp="1"/>
          </p:cNvSpPr>
          <p:nvPr>
            <p:ph type="title"/>
          </p:nvPr>
        </p:nvSpPr>
        <p:spPr/>
        <p:txBody>
          <a:bodyPr/>
          <a:lstStyle/>
          <a:p>
            <a:r>
              <a:rPr lang="en-US" dirty="0"/>
              <a:t>OVCR Cost Sharing Program</a:t>
            </a:r>
          </a:p>
        </p:txBody>
      </p:sp>
      <p:sp>
        <p:nvSpPr>
          <p:cNvPr id="3" name="Content Placeholder 2">
            <a:extLst>
              <a:ext uri="{FF2B5EF4-FFF2-40B4-BE49-F238E27FC236}">
                <a16:creationId xmlns:a16="http://schemas.microsoft.com/office/drawing/2014/main" id="{0D40893B-B8D2-EE84-B805-FCCB23D55F41}"/>
              </a:ext>
            </a:extLst>
          </p:cNvPr>
          <p:cNvSpPr>
            <a:spLocks noGrp="1"/>
          </p:cNvSpPr>
          <p:nvPr>
            <p:ph idx="1"/>
          </p:nvPr>
        </p:nvSpPr>
        <p:spPr/>
        <p:txBody>
          <a:bodyPr>
            <a:normAutofit fontScale="92500" lnSpcReduction="20000"/>
          </a:bodyPr>
          <a:lstStyle/>
          <a:p>
            <a:pPr marL="457200" indent="-457200">
              <a:buAutoNum type="arabicPeriod"/>
            </a:pPr>
            <a:r>
              <a:rPr lang="en-US" dirty="0"/>
              <a:t>Financial Requests- make sure Meghan Kraft is aware (</a:t>
            </a:r>
            <a:r>
              <a:rPr lang="en-US" dirty="0">
                <a:hlinkClick r:id="rId2"/>
              </a:rPr>
              <a:t>kraftmeg@unc.edu</a:t>
            </a:r>
            <a:r>
              <a:rPr lang="en-US" dirty="0"/>
              <a:t>) </a:t>
            </a:r>
          </a:p>
          <a:p>
            <a:pPr marL="457200" indent="-457200">
              <a:buAutoNum type="arabicPeriod"/>
            </a:pPr>
            <a:r>
              <a:rPr lang="en-US" dirty="0"/>
              <a:t>1/3 rule – funding from sources 1/3 1/3 1/3</a:t>
            </a:r>
          </a:p>
          <a:p>
            <a:pPr marL="457200" indent="-457200">
              <a:buAutoNum type="arabicPeriod"/>
            </a:pPr>
            <a:r>
              <a:rPr lang="en-US" dirty="0"/>
              <a:t>Timing is key!</a:t>
            </a:r>
          </a:p>
          <a:p>
            <a:pPr marL="457200" indent="-457200">
              <a:buAutoNum type="arabicPeriod"/>
            </a:pPr>
            <a:endParaRPr lang="en-US" dirty="0"/>
          </a:p>
          <a:p>
            <a:pPr algn="l"/>
            <a:r>
              <a:rPr lang="en-US" b="0" i="0" dirty="0">
                <a:solidFill>
                  <a:srgbClr val="4F4F4F"/>
                </a:solidFill>
                <a:effectLst/>
                <a:latin typeface="FoundersGroteskWeb-Regular"/>
              </a:rPr>
              <a:t>Criteria for funding of cost-share requests:</a:t>
            </a:r>
          </a:p>
          <a:p>
            <a:pPr algn="l">
              <a:buFont typeface="Arial" panose="020B0604020202020204" pitchFamily="34" charset="0"/>
              <a:buChar char="•"/>
            </a:pPr>
            <a:r>
              <a:rPr lang="en-US" b="0" i="0" dirty="0">
                <a:solidFill>
                  <a:srgbClr val="4F4F4F"/>
                </a:solidFill>
                <a:effectLst/>
                <a:latin typeface="FoundersGroteskWeb-Regular"/>
              </a:rPr>
              <a:t>Leverages external funds</a:t>
            </a:r>
          </a:p>
          <a:p>
            <a:pPr algn="l">
              <a:buFont typeface="Arial" panose="020B0604020202020204" pitchFamily="34" charset="0"/>
              <a:buChar char="•"/>
            </a:pPr>
            <a:r>
              <a:rPr lang="en-US" b="0" i="0" dirty="0">
                <a:solidFill>
                  <a:srgbClr val="4F4F4F"/>
                </a:solidFill>
                <a:effectLst/>
                <a:latin typeface="FoundersGroteskWeb-Regular"/>
              </a:rPr>
              <a:t>Benefits multiple departments and schools</a:t>
            </a:r>
          </a:p>
          <a:p>
            <a:pPr algn="l">
              <a:buFont typeface="Arial" panose="020B0604020202020204" pitchFamily="34" charset="0"/>
              <a:buChar char="•"/>
            </a:pPr>
            <a:r>
              <a:rPr lang="en-US" b="0" i="0" dirty="0">
                <a:solidFill>
                  <a:srgbClr val="4F4F4F"/>
                </a:solidFill>
                <a:effectLst/>
                <a:latin typeface="FoundersGroteskWeb-Regular"/>
              </a:rPr>
              <a:t>Avoids unnecessary duplication of resources</a:t>
            </a:r>
          </a:p>
          <a:p>
            <a:pPr algn="l">
              <a:buFont typeface="Arial" panose="020B0604020202020204" pitchFamily="34" charset="0"/>
              <a:buChar char="•"/>
            </a:pPr>
            <a:r>
              <a:rPr lang="en-US" b="0" i="0" dirty="0">
                <a:solidFill>
                  <a:srgbClr val="4F4F4F"/>
                </a:solidFill>
                <a:effectLst/>
                <a:latin typeface="FoundersGroteskWeb-Regular"/>
              </a:rPr>
              <a:t>Matching funds are provided by participating units (e.g. departments and schools, center/institutes, offices)</a:t>
            </a:r>
          </a:p>
          <a:p>
            <a:pPr algn="l">
              <a:buFont typeface="Arial" panose="020B0604020202020204" pitchFamily="34" charset="0"/>
              <a:buChar char="•"/>
            </a:pPr>
            <a:r>
              <a:rPr lang="en-US" b="0" i="0" dirty="0">
                <a:solidFill>
                  <a:srgbClr val="4F4F4F"/>
                </a:solidFill>
                <a:effectLst/>
                <a:latin typeface="FoundersGroteskWeb-Regular"/>
              </a:rPr>
              <a:t>Responsive to current university strategic priorities</a:t>
            </a:r>
          </a:p>
          <a:p>
            <a:pPr algn="l">
              <a:buFont typeface="Arial" panose="020B0604020202020204" pitchFamily="34" charset="0"/>
              <a:buChar char="•"/>
            </a:pPr>
            <a:r>
              <a:rPr lang="en-US" b="0" i="0" dirty="0">
                <a:solidFill>
                  <a:srgbClr val="4F4F4F"/>
                </a:solidFill>
                <a:effectLst/>
                <a:latin typeface="FoundersGroteskWeb-Regular"/>
              </a:rPr>
              <a:t>Availability of funding</a:t>
            </a:r>
          </a:p>
          <a:p>
            <a:endParaRPr lang="en-US" dirty="0"/>
          </a:p>
        </p:txBody>
      </p:sp>
    </p:spTree>
    <p:extLst>
      <p:ext uri="{BB962C8B-B14F-4D97-AF65-F5344CB8AC3E}">
        <p14:creationId xmlns:p14="http://schemas.microsoft.com/office/powerpoint/2010/main" val="3618262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1525-BABB-6EFD-B5B4-24F35364A992}"/>
              </a:ext>
            </a:extLst>
          </p:cNvPr>
          <p:cNvSpPr>
            <a:spLocks noGrp="1"/>
          </p:cNvSpPr>
          <p:nvPr>
            <p:ph type="title"/>
          </p:nvPr>
        </p:nvSpPr>
        <p:spPr/>
        <p:txBody>
          <a:bodyPr/>
          <a:lstStyle/>
          <a:p>
            <a:r>
              <a:rPr lang="en-US" dirty="0"/>
              <a:t>FY2024 (1</a:t>
            </a:r>
            <a:r>
              <a:rPr lang="en-US" baseline="30000" dirty="0"/>
              <a:t>st</a:t>
            </a:r>
            <a:r>
              <a:rPr lang="en-US" dirty="0"/>
              <a:t> Half) Highlights </a:t>
            </a:r>
          </a:p>
        </p:txBody>
      </p:sp>
      <p:sp>
        <p:nvSpPr>
          <p:cNvPr id="3" name="Content Placeholder 2">
            <a:extLst>
              <a:ext uri="{FF2B5EF4-FFF2-40B4-BE49-F238E27FC236}">
                <a16:creationId xmlns:a16="http://schemas.microsoft.com/office/drawing/2014/main" id="{1CD92795-1C88-96EC-F4C6-1A34D6D846E6}"/>
              </a:ext>
            </a:extLst>
          </p:cNvPr>
          <p:cNvSpPr>
            <a:spLocks noGrp="1"/>
          </p:cNvSpPr>
          <p:nvPr>
            <p:ph idx="1"/>
          </p:nvPr>
        </p:nvSpPr>
        <p:spPr/>
        <p:txBody>
          <a:bodyPr/>
          <a:lstStyle/>
          <a:p>
            <a:r>
              <a:rPr lang="en-US" dirty="0"/>
              <a:t>Through 12/31/2023</a:t>
            </a:r>
          </a:p>
          <a:p>
            <a:r>
              <a:rPr lang="en-US" dirty="0"/>
              <a:t>$14.7 million internal revenue</a:t>
            </a:r>
          </a:p>
          <a:p>
            <a:r>
              <a:rPr lang="en-US" dirty="0"/>
              <a:t>$4.0 million external revenue</a:t>
            </a:r>
          </a:p>
          <a:p>
            <a:r>
              <a:rPr lang="en-US" dirty="0"/>
              <a:t>Over 1,500 unique project IDs</a:t>
            </a:r>
          </a:p>
          <a:p>
            <a:r>
              <a:rPr lang="en-US" dirty="0"/>
              <a:t>$3.4 million in F&amp;A generated</a:t>
            </a:r>
          </a:p>
          <a:p>
            <a:r>
              <a:rPr lang="en-US" dirty="0"/>
              <a:t># labs</a:t>
            </a:r>
          </a:p>
          <a:p>
            <a:r>
              <a:rPr lang="en-US" dirty="0"/>
              <a:t># external customers</a:t>
            </a:r>
          </a:p>
          <a:p>
            <a:r>
              <a:rPr lang="en-US" dirty="0"/>
              <a:t># of depts using core services  </a:t>
            </a:r>
          </a:p>
          <a:p>
            <a:r>
              <a:rPr lang="en-US" dirty="0"/>
              <a:t> </a:t>
            </a:r>
          </a:p>
        </p:txBody>
      </p:sp>
    </p:spTree>
    <p:extLst>
      <p:ext uri="{BB962C8B-B14F-4D97-AF65-F5344CB8AC3E}">
        <p14:creationId xmlns:p14="http://schemas.microsoft.com/office/powerpoint/2010/main" val="39757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F1B0-DDA7-4B7F-771C-8EE3023699E1}"/>
              </a:ext>
            </a:extLst>
          </p:cNvPr>
          <p:cNvSpPr>
            <a:spLocks noGrp="1"/>
          </p:cNvSpPr>
          <p:nvPr>
            <p:ph type="title"/>
          </p:nvPr>
        </p:nvSpPr>
        <p:spPr/>
        <p:txBody>
          <a:bodyPr/>
          <a:lstStyle/>
          <a:p>
            <a:r>
              <a:rPr lang="en-US" dirty="0"/>
              <a:t>New RCD Webpage </a:t>
            </a:r>
          </a:p>
        </p:txBody>
      </p:sp>
      <p:sp>
        <p:nvSpPr>
          <p:cNvPr id="3" name="Content Placeholder 2">
            <a:extLst>
              <a:ext uri="{FF2B5EF4-FFF2-40B4-BE49-F238E27FC236}">
                <a16:creationId xmlns:a16="http://schemas.microsoft.com/office/drawing/2014/main" id="{A7167360-54ED-7367-1626-98A432E6EBC5}"/>
              </a:ext>
            </a:extLst>
          </p:cNvPr>
          <p:cNvSpPr>
            <a:spLocks noGrp="1"/>
          </p:cNvSpPr>
          <p:nvPr>
            <p:ph idx="1"/>
          </p:nvPr>
        </p:nvSpPr>
        <p:spPr>
          <a:xfrm>
            <a:off x="529854" y="1963848"/>
            <a:ext cx="5776678" cy="4309361"/>
          </a:xfrm>
        </p:spPr>
        <p:txBody>
          <a:bodyPr/>
          <a:lstStyle/>
          <a:p>
            <a:pPr marL="342900" indent="-342900">
              <a:buFont typeface="Arial" panose="020B0604020202020204" pitchFamily="34" charset="0"/>
              <a:buChar char="•"/>
            </a:pPr>
            <a:r>
              <a:rPr lang="en-US" dirty="0"/>
              <a:t>Core Facilities List</a:t>
            </a:r>
          </a:p>
          <a:p>
            <a:pPr marL="1028700" lvl="1" indent="-342900">
              <a:buFont typeface="Arial" panose="020B0604020202020204" pitchFamily="34" charset="0"/>
              <a:buChar char="•"/>
            </a:pPr>
            <a:r>
              <a:rPr lang="en-US" dirty="0"/>
              <a:t>Contact RCD for changes/updates </a:t>
            </a:r>
          </a:p>
          <a:p>
            <a:pPr marL="342900" indent="-342900">
              <a:buFont typeface="Arial" panose="020B0604020202020204" pitchFamily="34" charset="0"/>
              <a:buChar char="•"/>
            </a:pPr>
            <a:r>
              <a:rPr lang="en-US" dirty="0"/>
              <a:t>iLab training videos</a:t>
            </a:r>
          </a:p>
          <a:p>
            <a:pPr marL="342900" indent="-342900">
              <a:buFont typeface="Arial" panose="020B0604020202020204" pitchFamily="34" charset="0"/>
              <a:buChar char="•"/>
            </a:pPr>
            <a:r>
              <a:rPr lang="en-US" dirty="0"/>
              <a:t>“Core Facility Forms” for RDW templates</a:t>
            </a:r>
            <a:endParaRPr lang="en-US" dirty="0">
              <a:hlinkClick r:id="rId2">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dirty="0">
                <a:hlinkClick r:id="rId2"/>
              </a:rPr>
              <a:t>https://osp.unc.edu/core-facilities/</a:t>
            </a:r>
            <a:r>
              <a:rPr lang="en-US" dirty="0"/>
              <a:t> </a:t>
            </a:r>
          </a:p>
        </p:txBody>
      </p:sp>
      <p:pic>
        <p:nvPicPr>
          <p:cNvPr id="5" name="Picture 4">
            <a:extLst>
              <a:ext uri="{FF2B5EF4-FFF2-40B4-BE49-F238E27FC236}">
                <a16:creationId xmlns:a16="http://schemas.microsoft.com/office/drawing/2014/main" id="{D5BDBA23-5420-0F2C-7B4D-DC733DE61A7D}"/>
              </a:ext>
            </a:extLst>
          </p:cNvPr>
          <p:cNvPicPr>
            <a:picLocks noChangeAspect="1"/>
          </p:cNvPicPr>
          <p:nvPr/>
        </p:nvPicPr>
        <p:blipFill>
          <a:blip r:embed="rId3"/>
          <a:stretch>
            <a:fillRect/>
          </a:stretch>
        </p:blipFill>
        <p:spPr>
          <a:xfrm>
            <a:off x="6407703" y="3429000"/>
            <a:ext cx="4791341" cy="3197817"/>
          </a:xfrm>
          <a:prstGeom prst="rect">
            <a:avLst/>
          </a:prstGeom>
        </p:spPr>
      </p:pic>
    </p:spTree>
    <p:extLst>
      <p:ext uri="{BB962C8B-B14F-4D97-AF65-F5344CB8AC3E}">
        <p14:creationId xmlns:p14="http://schemas.microsoft.com/office/powerpoint/2010/main" val="3227486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538D-AAAD-9B78-6059-FDE1C9E278C5}"/>
              </a:ext>
            </a:extLst>
          </p:cNvPr>
          <p:cNvSpPr>
            <a:spLocks noGrp="1"/>
          </p:cNvSpPr>
          <p:nvPr>
            <p:ph type="title"/>
          </p:nvPr>
        </p:nvSpPr>
        <p:spPr/>
        <p:txBody>
          <a:bodyPr/>
          <a:lstStyle/>
          <a:p>
            <a:r>
              <a:rPr lang="en-US" dirty="0"/>
              <a:t>iLab</a:t>
            </a:r>
          </a:p>
        </p:txBody>
      </p:sp>
      <p:sp>
        <p:nvSpPr>
          <p:cNvPr id="3" name="Content Placeholder 2">
            <a:extLst>
              <a:ext uri="{FF2B5EF4-FFF2-40B4-BE49-F238E27FC236}">
                <a16:creationId xmlns:a16="http://schemas.microsoft.com/office/drawing/2014/main" id="{19ACB1EE-C1A9-77B1-B1FF-8FB3327F2F5A}"/>
              </a:ext>
            </a:extLst>
          </p:cNvPr>
          <p:cNvSpPr>
            <a:spLocks noGrp="1"/>
          </p:cNvSpPr>
          <p:nvPr>
            <p:ph idx="1"/>
          </p:nvPr>
        </p:nvSpPr>
        <p:spPr/>
        <p:txBody>
          <a:bodyPr/>
          <a:lstStyle/>
          <a:p>
            <a:pPr marL="342900" indent="-342900">
              <a:buFont typeface="Arial" panose="020B0604020202020204" pitchFamily="34" charset="0"/>
              <a:buChar char="•"/>
            </a:pPr>
            <a:r>
              <a:rPr lang="en-US" dirty="0"/>
              <a:t>As of February, expanded UNC license to 60 seats</a:t>
            </a:r>
          </a:p>
          <a:p>
            <a:pPr marL="1028700" lvl="1" indent="-342900">
              <a:buFont typeface="Arial" panose="020B0604020202020204" pitchFamily="34" charset="0"/>
              <a:buChar char="•"/>
            </a:pPr>
            <a:r>
              <a:rPr lang="en-US" dirty="0"/>
              <a:t>3 cores onboarding in March/April; 7 seats left for CY2024</a:t>
            </a:r>
          </a:p>
          <a:p>
            <a:pPr marL="342900" indent="-342900">
              <a:buFont typeface="Arial" panose="020B0604020202020204" pitchFamily="34" charset="0"/>
              <a:buChar char="•"/>
            </a:pPr>
            <a:r>
              <a:rPr lang="en-US" dirty="0"/>
              <a:t>Institutional Landing Page now live</a:t>
            </a:r>
          </a:p>
          <a:p>
            <a:pPr marL="1028700" lvl="1" indent="-342900">
              <a:buFont typeface="Arial" panose="020B0604020202020204" pitchFamily="34" charset="0"/>
              <a:buChar char="•"/>
            </a:pPr>
            <a:r>
              <a:rPr lang="en-US" dirty="0"/>
              <a:t>First page for anyone not yet logged in</a:t>
            </a:r>
          </a:p>
          <a:p>
            <a:pPr marL="1028700" lvl="1" indent="-342900">
              <a:buFont typeface="Arial" panose="020B0604020202020204" pitchFamily="34" charset="0"/>
              <a:buChar char="•"/>
            </a:pPr>
            <a:r>
              <a:rPr lang="en-US" dirty="0"/>
              <a:t>Core list, description, and contact information </a:t>
            </a:r>
          </a:p>
          <a:p>
            <a:pPr marL="1028700" lvl="1" indent="-342900">
              <a:buFont typeface="Arial" panose="020B0604020202020204" pitchFamily="34" charset="0"/>
              <a:buChar char="•"/>
            </a:pPr>
            <a:r>
              <a:rPr lang="en-US" dirty="0"/>
              <a:t>Contact RCD for changes/updates</a:t>
            </a:r>
          </a:p>
          <a:p>
            <a:pPr marL="342900" indent="-342900">
              <a:buFont typeface="Arial" panose="020B0604020202020204" pitchFamily="34" charset="0"/>
              <a:buChar char="•"/>
            </a:pPr>
            <a:r>
              <a:rPr lang="en-US" dirty="0"/>
              <a:t>iLab training resources available on RCD webpage</a:t>
            </a:r>
          </a:p>
          <a:p>
            <a:pPr marL="342900" indent="-342900">
              <a:buFont typeface="Arial" panose="020B0604020202020204" pitchFamily="34" charset="0"/>
              <a:buChar char="•"/>
            </a:pPr>
            <a:r>
              <a:rPr lang="en-US" dirty="0">
                <a:hlinkClick r:id="rId2"/>
              </a:rPr>
              <a:t>CoreSupport@med.unc.edu</a:t>
            </a:r>
            <a:r>
              <a:rPr lang="en-US"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51492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B719-5194-CBDE-8A69-AEA0F5F2F679}"/>
              </a:ext>
            </a:extLst>
          </p:cNvPr>
          <p:cNvSpPr>
            <a:spLocks noGrp="1"/>
          </p:cNvSpPr>
          <p:nvPr>
            <p:ph type="title"/>
          </p:nvPr>
        </p:nvSpPr>
        <p:spPr/>
        <p:txBody>
          <a:bodyPr/>
          <a:lstStyle/>
          <a:p>
            <a:r>
              <a:rPr lang="en-US" dirty="0"/>
              <a:t>Advance Payments</a:t>
            </a:r>
          </a:p>
        </p:txBody>
      </p:sp>
      <p:sp>
        <p:nvSpPr>
          <p:cNvPr id="3" name="Content Placeholder 2">
            <a:extLst>
              <a:ext uri="{FF2B5EF4-FFF2-40B4-BE49-F238E27FC236}">
                <a16:creationId xmlns:a16="http://schemas.microsoft.com/office/drawing/2014/main" id="{6A946DF2-53AB-0BEF-2E4E-285C79DEE3E5}"/>
              </a:ext>
            </a:extLst>
          </p:cNvPr>
          <p:cNvSpPr>
            <a:spLocks noGrp="1"/>
          </p:cNvSpPr>
          <p:nvPr>
            <p:ph idx="1"/>
          </p:nvPr>
        </p:nvSpPr>
        <p:spPr/>
        <p:txBody>
          <a:bodyPr/>
          <a:lstStyle/>
          <a:p>
            <a:r>
              <a:rPr lang="en-US" dirty="0"/>
              <a:t>Customers might ask if they can pre-pay for services not yet rendered </a:t>
            </a:r>
          </a:p>
          <a:p>
            <a:r>
              <a:rPr lang="en-US" dirty="0"/>
              <a:t>Not allowable</a:t>
            </a:r>
          </a:p>
          <a:p>
            <a:r>
              <a:rPr lang="en-US" dirty="0"/>
              <a:t>If PI requests, feel free to reach out to us</a:t>
            </a:r>
          </a:p>
          <a:p>
            <a:r>
              <a:rPr lang="en-US" dirty="0"/>
              <a:t>Memo going out to campus soon </a:t>
            </a:r>
          </a:p>
        </p:txBody>
      </p:sp>
    </p:spTree>
    <p:extLst>
      <p:ext uri="{BB962C8B-B14F-4D97-AF65-F5344CB8AC3E}">
        <p14:creationId xmlns:p14="http://schemas.microsoft.com/office/powerpoint/2010/main" val="34125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8E88-9CFA-DB37-E47D-DC46ACA2D81B}"/>
              </a:ext>
            </a:extLst>
          </p:cNvPr>
          <p:cNvSpPr>
            <a:spLocks noGrp="1"/>
          </p:cNvSpPr>
          <p:nvPr>
            <p:ph type="title"/>
          </p:nvPr>
        </p:nvSpPr>
        <p:spPr/>
        <p:txBody>
          <a:bodyPr/>
          <a:lstStyle/>
          <a:p>
            <a:r>
              <a:rPr lang="en-US" dirty="0"/>
              <a:t>External Accounts Receivable - iLab</a:t>
            </a:r>
          </a:p>
        </p:txBody>
      </p:sp>
      <p:sp>
        <p:nvSpPr>
          <p:cNvPr id="3" name="Content Placeholder 2">
            <a:extLst>
              <a:ext uri="{FF2B5EF4-FFF2-40B4-BE49-F238E27FC236}">
                <a16:creationId xmlns:a16="http://schemas.microsoft.com/office/drawing/2014/main" id="{1E9D4D19-27A4-2213-4522-E1C5CCA141E1}"/>
              </a:ext>
            </a:extLst>
          </p:cNvPr>
          <p:cNvSpPr>
            <a:spLocks noGrp="1"/>
          </p:cNvSpPr>
          <p:nvPr>
            <p:ph idx="1"/>
          </p:nvPr>
        </p:nvSpPr>
        <p:spPr/>
        <p:txBody>
          <a:bodyPr/>
          <a:lstStyle/>
          <a:p>
            <a:r>
              <a:rPr lang="en-US" dirty="0"/>
              <a:t>ORT and RCD currently reviewing external A/R in iLab to clean up</a:t>
            </a:r>
          </a:p>
          <a:p>
            <a:r>
              <a:rPr lang="en-US" dirty="0"/>
              <a:t>If you or your business staff are not marking invoices as “Paid” in iLab, let us know</a:t>
            </a:r>
          </a:p>
          <a:p>
            <a:endParaRPr lang="en-US" dirty="0"/>
          </a:p>
          <a:p>
            <a:r>
              <a:rPr lang="en-US" dirty="0"/>
              <a:t>Tableau A/R Report for iLab coming soon </a:t>
            </a:r>
          </a:p>
          <a:p>
            <a:r>
              <a:rPr lang="en-US" dirty="0"/>
              <a:t>Cores can use this information in rate reviews on the operating plan and fund balance</a:t>
            </a:r>
          </a:p>
          <a:p>
            <a:endParaRPr lang="en-US" dirty="0"/>
          </a:p>
          <a:p>
            <a:r>
              <a:rPr lang="en-US" dirty="0"/>
              <a:t>Tableau A/R for Infoporte coming later this year </a:t>
            </a:r>
          </a:p>
        </p:txBody>
      </p:sp>
    </p:spTree>
    <p:extLst>
      <p:ext uri="{BB962C8B-B14F-4D97-AF65-F5344CB8AC3E}">
        <p14:creationId xmlns:p14="http://schemas.microsoft.com/office/powerpoint/2010/main" val="206145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a:latin typeface="Nunito Sans"/>
                <a:ea typeface="Nunito Sans"/>
                <a:cs typeface="Nunito Sans"/>
                <a:sym typeface="Nunito Sans"/>
              </a:rPr>
              <a:t>NIH Data Management and Sharing Policy… </a:t>
            </a:r>
            <a:endParaRPr sz="3467" b="1">
              <a:latin typeface="Nunito Sans"/>
              <a:ea typeface="Nunito Sans"/>
              <a:cs typeface="Nunito Sans"/>
              <a:sym typeface="Nunito Sans"/>
            </a:endParaRPr>
          </a:p>
        </p:txBody>
      </p:sp>
      <p:cxnSp>
        <p:nvCxnSpPr>
          <p:cNvPr id="82" name="Google Shape;82;p15"/>
          <p:cNvCxnSpPr/>
          <p:nvPr/>
        </p:nvCxnSpPr>
        <p:spPr>
          <a:xfrm>
            <a:off x="437800" y="1118433"/>
            <a:ext cx="11777200" cy="0"/>
          </a:xfrm>
          <a:prstGeom prst="straightConnector1">
            <a:avLst/>
          </a:prstGeom>
          <a:noFill/>
          <a:ln w="19050" cap="flat" cmpd="sng">
            <a:solidFill>
              <a:srgbClr val="EF964A"/>
            </a:solidFill>
            <a:prstDash val="solid"/>
            <a:round/>
            <a:headEnd type="none" w="med" len="med"/>
            <a:tailEnd type="none" w="med" len="med"/>
          </a:ln>
        </p:spPr>
      </p:cxnSp>
      <p:pic>
        <p:nvPicPr>
          <p:cNvPr id="83" name="Google Shape;83;p15"/>
          <p:cNvPicPr preferRelativeResize="0"/>
          <p:nvPr/>
        </p:nvPicPr>
        <p:blipFill>
          <a:blip r:embed="rId3">
            <a:alphaModFix/>
          </a:blip>
          <a:stretch>
            <a:fillRect/>
          </a:stretch>
        </p:blipFill>
        <p:spPr>
          <a:xfrm>
            <a:off x="437801" y="1437734"/>
            <a:ext cx="4819404" cy="5420265"/>
          </a:xfrm>
          <a:prstGeom prst="rect">
            <a:avLst/>
          </a:prstGeom>
          <a:noFill/>
          <a:ln w="9525" cap="flat" cmpd="sng">
            <a:solidFill>
              <a:srgbClr val="D9D9D9"/>
            </a:solidFill>
            <a:prstDash val="solid"/>
            <a:round/>
            <a:headEnd type="none" w="sm" len="sm"/>
            <a:tailEnd type="none" w="sm" len="sm"/>
          </a:ln>
        </p:spPr>
      </p:pic>
      <p:sp>
        <p:nvSpPr>
          <p:cNvPr id="84" name="Google Shape;84;p15"/>
          <p:cNvSpPr txBox="1"/>
          <p:nvPr/>
        </p:nvSpPr>
        <p:spPr>
          <a:xfrm>
            <a:off x="5016167" y="1636633"/>
            <a:ext cx="6546800" cy="4022086"/>
          </a:xfrm>
          <a:prstGeom prst="rect">
            <a:avLst/>
          </a:prstGeom>
          <a:solidFill>
            <a:srgbClr val="D9D9D9"/>
          </a:solidFill>
          <a:ln>
            <a:noFill/>
          </a:ln>
        </p:spPr>
        <p:txBody>
          <a:bodyPr spcFirstLastPara="1" wrap="square" lIns="121900" tIns="121900" rIns="121900" bIns="121900" anchor="t" anchorCtr="0">
            <a:spAutoFit/>
          </a:bodyPr>
          <a:lstStyle/>
          <a:p>
            <a:pPr defTabSz="1219170">
              <a:lnSpc>
                <a:spcPct val="115000"/>
              </a:lnSpc>
              <a:buClr>
                <a:srgbClr val="000000"/>
              </a:buClr>
            </a:pPr>
            <a:r>
              <a:rPr lang="en" sz="2667" kern="0">
                <a:solidFill>
                  <a:srgbClr val="000000"/>
                </a:solidFill>
                <a:latin typeface="Nunito Sans SemiBold"/>
                <a:ea typeface="Nunito Sans SemiBold"/>
                <a:cs typeface="Nunito Sans SemiBold"/>
                <a:sym typeface="Nunito Sans SemiBold"/>
              </a:rPr>
              <a:t>…OSTP recommends that federal agencies…update their public access policies as soon as possible, and no later than December 31st, 2025, to </a:t>
            </a:r>
            <a:r>
              <a:rPr lang="en" sz="2667" u="sng" kern="0">
                <a:solidFill>
                  <a:srgbClr val="000000"/>
                </a:solidFill>
                <a:latin typeface="Nunito Sans SemiBold"/>
                <a:ea typeface="Nunito Sans SemiBold"/>
                <a:cs typeface="Nunito Sans SemiBold"/>
                <a:sym typeface="Nunito Sans SemiBold"/>
              </a:rPr>
              <a:t>make publications and their supporting data resulting from federally funded research publicly accessible without an embargo on their free and public release</a:t>
            </a:r>
            <a:r>
              <a:rPr lang="en" sz="2667" kern="0">
                <a:solidFill>
                  <a:srgbClr val="000000"/>
                </a:solidFill>
                <a:latin typeface="Nunito Sans SemiBold"/>
                <a:ea typeface="Nunito Sans SemiBold"/>
                <a:cs typeface="Nunito Sans SemiBold"/>
                <a:sym typeface="Nunito Sans SemiBold"/>
              </a:rPr>
              <a:t>…</a:t>
            </a:r>
            <a:endParaRPr sz="2667" kern="0">
              <a:solidFill>
                <a:srgbClr val="000000"/>
              </a:solidFill>
              <a:latin typeface="Nunito Sans SemiBold"/>
              <a:ea typeface="Nunito Sans SemiBold"/>
              <a:cs typeface="Nunito Sans SemiBold"/>
              <a:sym typeface="Nunito Sans SemiBold"/>
            </a:endParaRPr>
          </a:p>
        </p:txBody>
      </p:sp>
      <p:pic>
        <p:nvPicPr>
          <p:cNvPr id="85" name="Google Shape;85;p15"/>
          <p:cNvPicPr preferRelativeResize="0"/>
          <p:nvPr/>
        </p:nvPicPr>
        <p:blipFill>
          <a:blip r:embed="rId4">
            <a:alphaModFix/>
          </a:blip>
          <a:stretch>
            <a:fillRect/>
          </a:stretch>
        </p:blipFill>
        <p:spPr>
          <a:xfrm flipH="1">
            <a:off x="5398400" y="5910615"/>
            <a:ext cx="697600" cy="697600"/>
          </a:xfrm>
          <a:prstGeom prst="rect">
            <a:avLst/>
          </a:prstGeom>
          <a:noFill/>
          <a:ln>
            <a:noFill/>
          </a:ln>
        </p:spPr>
      </p:pic>
      <p:sp>
        <p:nvSpPr>
          <p:cNvPr id="86" name="Google Shape;86;p15"/>
          <p:cNvSpPr txBox="1"/>
          <p:nvPr/>
        </p:nvSpPr>
        <p:spPr>
          <a:xfrm>
            <a:off x="6034000" y="5849001"/>
            <a:ext cx="5688800" cy="11081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Nunito Sans"/>
                <a:ea typeface="Nunito Sans"/>
                <a:cs typeface="Nunito Sans"/>
                <a:sym typeface="Nunito Sans"/>
              </a:rPr>
              <a:t>https://www.whitehouse.gov/wp-content/uploads/2022/08/08-2022-OSTP-Public-Access-Memo.pdf</a:t>
            </a:r>
            <a:endParaRPr sz="1867" kern="0">
              <a:solidFill>
                <a:srgbClr val="000000"/>
              </a:solidFill>
              <a:latin typeface="Nunito Sans"/>
              <a:ea typeface="Nunito Sans"/>
              <a:cs typeface="Nunito Sans"/>
              <a:sym typeface="Nuni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AED3-7DD4-5FBF-DFD5-5BF379FF739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E55A6AD-26F7-01BD-DCDC-B02CEEB225CD}"/>
              </a:ext>
            </a:extLst>
          </p:cNvPr>
          <p:cNvSpPr>
            <a:spLocks noGrp="1"/>
          </p:cNvSpPr>
          <p:nvPr>
            <p:ph idx="1"/>
          </p:nvPr>
        </p:nvSpPr>
        <p:spPr/>
        <p:txBody>
          <a:bodyPr/>
          <a:lstStyle/>
          <a:p>
            <a:r>
              <a:rPr lang="en-US" dirty="0"/>
              <a:t>Research Core Development Team Inbox:  </a:t>
            </a:r>
            <a:r>
              <a:rPr lang="en-US" dirty="0">
                <a:hlinkClick r:id="rId2"/>
              </a:rPr>
              <a:t>RCD@unc.edu</a:t>
            </a:r>
            <a:r>
              <a:rPr lang="en-US" dirty="0"/>
              <a:t> </a:t>
            </a:r>
          </a:p>
          <a:p>
            <a:r>
              <a:rPr lang="en-US" dirty="0"/>
              <a:t>Meghan Kraft:  </a:t>
            </a:r>
            <a:r>
              <a:rPr lang="en-US" dirty="0">
                <a:hlinkClick r:id="rId3"/>
              </a:rPr>
              <a:t>KraftMeg@med.unc.edu</a:t>
            </a:r>
            <a:r>
              <a:rPr lang="en-US" dirty="0"/>
              <a:t>   </a:t>
            </a:r>
          </a:p>
          <a:p>
            <a:r>
              <a:rPr lang="en-US" dirty="0"/>
              <a:t>Ben Wright:  </a:t>
            </a:r>
            <a:r>
              <a:rPr lang="en-US" dirty="0">
                <a:hlinkClick r:id="rId4"/>
              </a:rPr>
              <a:t>BWright1@email.unc.edu</a:t>
            </a:r>
            <a:r>
              <a:rPr lang="en-US" dirty="0"/>
              <a:t> </a:t>
            </a:r>
          </a:p>
          <a:p>
            <a:r>
              <a:rPr lang="en-US" dirty="0"/>
              <a:t>Michael Akridge:  </a:t>
            </a:r>
            <a:r>
              <a:rPr lang="en-US" dirty="0">
                <a:hlinkClick r:id="rId5"/>
              </a:rPr>
              <a:t>Michael_Akridge@med.unc.edu</a:t>
            </a:r>
            <a:r>
              <a:rPr lang="en-US" dirty="0"/>
              <a:t>   </a:t>
            </a:r>
          </a:p>
          <a:p>
            <a:r>
              <a:rPr lang="en-US" dirty="0"/>
              <a:t>iLab Support:  </a:t>
            </a:r>
            <a:r>
              <a:rPr lang="en-US" dirty="0">
                <a:hlinkClick r:id="rId6"/>
              </a:rPr>
              <a:t>CoreSupport@med.unc.edu</a:t>
            </a:r>
            <a:r>
              <a:rPr lang="en-US" dirty="0"/>
              <a:t> </a:t>
            </a:r>
          </a:p>
        </p:txBody>
      </p:sp>
    </p:spTree>
    <p:extLst>
      <p:ext uri="{BB962C8B-B14F-4D97-AF65-F5344CB8AC3E}">
        <p14:creationId xmlns:p14="http://schemas.microsoft.com/office/powerpoint/2010/main" val="621983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56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3" name="Google Shape;143;p21"/>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a:latin typeface="Nunito Sans"/>
                <a:ea typeface="Nunito Sans SemiBold"/>
                <a:cs typeface="Nunito Sans SemiBold"/>
              </a:rPr>
              <a:t>Establishing a New DMS Support Unit at UNC</a:t>
            </a:r>
          </a:p>
        </p:txBody>
      </p:sp>
      <p:cxnSp>
        <p:nvCxnSpPr>
          <p:cNvPr id="144" name="Google Shape;144;p21"/>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 name="Google Shape;139;p21">
            <a:extLst>
              <a:ext uri="{FF2B5EF4-FFF2-40B4-BE49-F238E27FC236}">
                <a16:creationId xmlns:a16="http://schemas.microsoft.com/office/drawing/2014/main" id="{789AD525-48E9-E61B-EE3F-4E1FCD8F7F34}"/>
              </a:ext>
            </a:extLst>
          </p:cNvPr>
          <p:cNvSpPr txBox="1"/>
          <p:nvPr/>
        </p:nvSpPr>
        <p:spPr>
          <a:xfrm>
            <a:off x="407779" y="1420358"/>
            <a:ext cx="11360799" cy="3573054"/>
          </a:xfrm>
          <a:prstGeom prst="rect">
            <a:avLst/>
          </a:prstGeom>
          <a:noFill/>
          <a:ln>
            <a:noFill/>
          </a:ln>
        </p:spPr>
        <p:txBody>
          <a:bodyPr spcFirstLastPara="1" wrap="square" lIns="121900" tIns="121900" rIns="121900" bIns="121900" anchor="t" anchorCtr="0">
            <a:spAutoFit/>
          </a:bodyPr>
          <a:lstStyle/>
          <a:p>
            <a:pPr marL="152396" algn="ctr" defTabSz="1219170">
              <a:spcBef>
                <a:spcPts val="1333"/>
              </a:spcBef>
              <a:buClr>
                <a:srgbClr val="000000"/>
              </a:buClr>
              <a:buSzPts val="1800"/>
            </a:pPr>
            <a:r>
              <a:rPr lang="en-US" sz="3200" kern="0" dirty="0">
                <a:solidFill>
                  <a:srgbClr val="000000"/>
                </a:solidFill>
                <a:latin typeface="Nunito Sans SemiBold"/>
                <a:ea typeface="Open Sans"/>
                <a:cs typeface="Open Sans"/>
                <a:sym typeface="Arial"/>
              </a:rPr>
              <a:t>UNC Research Data Management Core (RDMC)</a:t>
            </a:r>
            <a:endParaRPr lang="en-US" sz="1867" kern="0" dirty="0">
              <a:solidFill>
                <a:srgbClr val="000000"/>
              </a:solidFill>
              <a:latin typeface="Nunito Sans SemiBold"/>
              <a:cs typeface="Arial"/>
              <a:sym typeface="Arial"/>
            </a:endParaRP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Funded and supported by the OVCR and new RDMC Fee</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Tasked with coordinating campus data management infrastructure, training, policy, and compliance</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Focused on collaborative approaches that include alignment, integration, and coordination</a:t>
            </a:r>
            <a:endParaRPr lang="en-US" sz="2667" kern="0" dirty="0">
              <a:solidFill>
                <a:srgbClr val="000000"/>
              </a:solidFill>
              <a:latin typeface="Nunito Sans"/>
              <a:cs typeface="Arial"/>
              <a:sym typeface="Arial"/>
            </a:endParaRPr>
          </a:p>
        </p:txBody>
      </p:sp>
    </p:spTree>
    <p:extLst>
      <p:ext uri="{BB962C8B-B14F-4D97-AF65-F5344CB8AC3E}">
        <p14:creationId xmlns:p14="http://schemas.microsoft.com/office/powerpoint/2010/main" val="88496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3" name="Google Shape;143;p21"/>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dirty="0">
                <a:latin typeface="Nunito Sans"/>
                <a:ea typeface="Nunito Sans SemiBold"/>
                <a:cs typeface="Nunito Sans SemiBold"/>
              </a:rPr>
              <a:t>Funding Research Data Management</a:t>
            </a:r>
          </a:p>
        </p:txBody>
      </p:sp>
      <p:cxnSp>
        <p:nvCxnSpPr>
          <p:cNvPr id="144" name="Google Shape;144;p21"/>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 name="Google Shape;139;p21">
            <a:extLst>
              <a:ext uri="{FF2B5EF4-FFF2-40B4-BE49-F238E27FC236}">
                <a16:creationId xmlns:a16="http://schemas.microsoft.com/office/drawing/2014/main" id="{789AD525-48E9-E61B-EE3F-4E1FCD8F7F34}"/>
              </a:ext>
            </a:extLst>
          </p:cNvPr>
          <p:cNvSpPr txBox="1"/>
          <p:nvPr/>
        </p:nvSpPr>
        <p:spPr>
          <a:xfrm>
            <a:off x="407779" y="1420358"/>
            <a:ext cx="11360799" cy="3939949"/>
          </a:xfrm>
          <a:prstGeom prst="rect">
            <a:avLst/>
          </a:prstGeom>
          <a:noFill/>
          <a:ln>
            <a:noFill/>
          </a:ln>
        </p:spPr>
        <p:txBody>
          <a:bodyPr spcFirstLastPara="1" wrap="square" lIns="121900" tIns="121900" rIns="121900" bIns="121900" anchor="t" anchorCtr="0">
            <a:spAutoFit/>
          </a:bodyPr>
          <a:lstStyle/>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New RDMC Fee implemented in November 2023</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Applies to most sponsored </a:t>
            </a:r>
            <a:r>
              <a:rPr lang="en-US" sz="2667" u="sng" kern="0" dirty="0">
                <a:solidFill>
                  <a:srgbClr val="000000"/>
                </a:solidFill>
                <a:latin typeface="Nunito Sans"/>
                <a:ea typeface="Open Sans"/>
                <a:cs typeface="Open Sans"/>
                <a:sym typeface="Arial"/>
              </a:rPr>
              <a:t>research</a:t>
            </a:r>
            <a:r>
              <a:rPr lang="en-US" sz="2667" kern="0" dirty="0">
                <a:solidFill>
                  <a:srgbClr val="000000"/>
                </a:solidFill>
                <a:latin typeface="Nunito Sans"/>
                <a:ea typeface="Open Sans"/>
                <a:cs typeface="Open Sans"/>
                <a:sym typeface="Arial"/>
              </a:rPr>
              <a:t> projects (excludes technical assistance, training, </a:t>
            </a:r>
            <a:r>
              <a:rPr lang="en-US" sz="2667" kern="0" dirty="0" err="1">
                <a:solidFill>
                  <a:srgbClr val="000000"/>
                </a:solidFill>
                <a:latin typeface="Nunito Sans"/>
                <a:ea typeface="Open Sans"/>
                <a:cs typeface="Open Sans"/>
                <a:sym typeface="Arial"/>
              </a:rPr>
              <a:t>etc</a:t>
            </a:r>
            <a:r>
              <a:rPr lang="en-US" sz="2667" kern="0" dirty="0">
                <a:solidFill>
                  <a:srgbClr val="000000"/>
                </a:solidFill>
                <a:latin typeface="Nunito Sans"/>
                <a:ea typeface="Open Sans"/>
                <a:cs typeface="Open Sans"/>
                <a:sym typeface="Arial"/>
              </a:rPr>
              <a:t>)</a:t>
            </a:r>
          </a:p>
          <a:p>
            <a:pPr marL="457189" lvl="4"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0.38% of Modified Total Direct Cost (MTDC) expenditures for that month</a:t>
            </a:r>
          </a:p>
          <a:p>
            <a:pPr marL="457189" lvl="4"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The MTDC is not included in the MTDC calculation, so fee is not circular</a:t>
            </a:r>
          </a:p>
        </p:txBody>
      </p:sp>
    </p:spTree>
    <p:extLst>
      <p:ext uri="{BB962C8B-B14F-4D97-AF65-F5344CB8AC3E}">
        <p14:creationId xmlns:p14="http://schemas.microsoft.com/office/powerpoint/2010/main" val="317753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3" name="Google Shape;143;p21"/>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dirty="0">
                <a:latin typeface="Nunito Sans"/>
                <a:ea typeface="Nunito Sans SemiBold"/>
                <a:cs typeface="Nunito Sans SemiBold"/>
              </a:rPr>
              <a:t>Funding Research Data Management</a:t>
            </a:r>
          </a:p>
        </p:txBody>
      </p:sp>
      <p:cxnSp>
        <p:nvCxnSpPr>
          <p:cNvPr id="144" name="Google Shape;144;p21"/>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 name="Google Shape;139;p21">
            <a:extLst>
              <a:ext uri="{FF2B5EF4-FFF2-40B4-BE49-F238E27FC236}">
                <a16:creationId xmlns:a16="http://schemas.microsoft.com/office/drawing/2014/main" id="{789AD525-48E9-E61B-EE3F-4E1FCD8F7F34}"/>
              </a:ext>
            </a:extLst>
          </p:cNvPr>
          <p:cNvSpPr txBox="1"/>
          <p:nvPr/>
        </p:nvSpPr>
        <p:spPr>
          <a:xfrm>
            <a:off x="407779" y="1420357"/>
            <a:ext cx="11360799" cy="4145133"/>
          </a:xfrm>
          <a:prstGeom prst="rect">
            <a:avLst/>
          </a:prstGeom>
          <a:noFill/>
          <a:ln>
            <a:noFill/>
          </a:ln>
        </p:spPr>
        <p:txBody>
          <a:bodyPr spcFirstLastPara="1" wrap="square" lIns="121900" tIns="121900" rIns="121900" bIns="121900" anchor="t" anchorCtr="0">
            <a:spAutoFit/>
          </a:bodyPr>
          <a:lstStyle/>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Why not fund this from F&amp;A?</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NIH does not have any ability to affect changes to the F&amp;A model</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The current F&amp;A model was created in 1991 by Congress; Only Congress can revise the model</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Supports </a:t>
            </a:r>
            <a:r>
              <a:rPr lang="en-US" sz="2667" u="sng" kern="0" dirty="0">
                <a:solidFill>
                  <a:srgbClr val="000000"/>
                </a:solidFill>
                <a:latin typeface="Nunito Sans"/>
                <a:ea typeface="Open Sans"/>
                <a:cs typeface="Open Sans"/>
                <a:sym typeface="Arial"/>
              </a:rPr>
              <a:t>Facilities</a:t>
            </a:r>
            <a:r>
              <a:rPr lang="en-US" sz="2667" kern="0" dirty="0">
                <a:solidFill>
                  <a:srgbClr val="000000"/>
                </a:solidFill>
                <a:latin typeface="Nunito Sans"/>
                <a:ea typeface="Open Sans"/>
                <a:cs typeface="Open Sans"/>
                <a:sym typeface="Arial"/>
              </a:rPr>
              <a:t> &amp; </a:t>
            </a:r>
            <a:r>
              <a:rPr lang="en-US" sz="2667" u="sng" kern="0" dirty="0">
                <a:solidFill>
                  <a:srgbClr val="000000"/>
                </a:solidFill>
                <a:latin typeface="Nunito Sans"/>
                <a:ea typeface="Open Sans"/>
                <a:cs typeface="Open Sans"/>
                <a:sym typeface="Arial"/>
              </a:rPr>
              <a:t>Administrative</a:t>
            </a:r>
            <a:r>
              <a:rPr lang="en-US" sz="2667" kern="0" dirty="0">
                <a:solidFill>
                  <a:srgbClr val="000000"/>
                </a:solidFill>
                <a:latin typeface="Nunito Sans"/>
                <a:ea typeface="Open Sans"/>
                <a:cs typeface="Open Sans"/>
                <a:sym typeface="Arial"/>
              </a:rPr>
              <a:t> Costs</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No matter a university’s rate, only 26 points of the total can be recovered for Administrative Costs</a:t>
            </a:r>
          </a:p>
        </p:txBody>
      </p:sp>
    </p:spTree>
    <p:extLst>
      <p:ext uri="{BB962C8B-B14F-4D97-AF65-F5344CB8AC3E}">
        <p14:creationId xmlns:p14="http://schemas.microsoft.com/office/powerpoint/2010/main" val="192754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3" name="Google Shape;143;p21"/>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dirty="0">
                <a:latin typeface="Nunito Sans"/>
                <a:ea typeface="Nunito Sans SemiBold"/>
                <a:cs typeface="Nunito Sans SemiBold"/>
              </a:rPr>
              <a:t>Funding Research Data Management</a:t>
            </a:r>
          </a:p>
        </p:txBody>
      </p:sp>
      <p:cxnSp>
        <p:nvCxnSpPr>
          <p:cNvPr id="144" name="Google Shape;144;p21"/>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
        <p:nvSpPr>
          <p:cNvPr id="2" name="Google Shape;139;p21">
            <a:extLst>
              <a:ext uri="{FF2B5EF4-FFF2-40B4-BE49-F238E27FC236}">
                <a16:creationId xmlns:a16="http://schemas.microsoft.com/office/drawing/2014/main" id="{789AD525-48E9-E61B-EE3F-4E1FCD8F7F34}"/>
              </a:ext>
            </a:extLst>
          </p:cNvPr>
          <p:cNvSpPr txBox="1"/>
          <p:nvPr/>
        </p:nvSpPr>
        <p:spPr>
          <a:xfrm>
            <a:off x="407779" y="1335548"/>
            <a:ext cx="11360799" cy="5581552"/>
          </a:xfrm>
          <a:prstGeom prst="rect">
            <a:avLst/>
          </a:prstGeom>
          <a:noFill/>
          <a:ln>
            <a:noFill/>
          </a:ln>
        </p:spPr>
        <p:txBody>
          <a:bodyPr spcFirstLastPara="1" wrap="square" lIns="121900" tIns="121900" rIns="121900" bIns="121900" anchor="t" anchorCtr="0">
            <a:spAutoFit/>
          </a:bodyPr>
          <a:lstStyle/>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What has changed since 1991? A Lot!</a:t>
            </a:r>
            <a:br>
              <a:rPr lang="en-US" sz="2667" kern="0" dirty="0">
                <a:solidFill>
                  <a:srgbClr val="000000"/>
                </a:solidFill>
                <a:latin typeface="Nunito Sans"/>
                <a:ea typeface="Open Sans"/>
                <a:cs typeface="Open Sans"/>
                <a:sym typeface="Arial"/>
              </a:rPr>
            </a:br>
            <a:endParaRPr lang="en-US" sz="2667" kern="0" dirty="0">
              <a:solidFill>
                <a:srgbClr val="000000"/>
              </a:solidFill>
              <a:latin typeface="Nunito Sans"/>
              <a:ea typeface="Open Sans"/>
              <a:cs typeface="Open Sans"/>
              <a:sym typeface="Arial"/>
            </a:endParaRPr>
          </a:p>
          <a:p>
            <a:pPr marL="457189" indent="-306486" defTabSz="1219170">
              <a:spcBef>
                <a:spcPts val="1600"/>
              </a:spcBef>
              <a:buFont typeface="Wingdings"/>
              <a:buChar char="§"/>
            </a:pPr>
            <a:endParaRPr lang="en-US" sz="2667" kern="0" dirty="0">
              <a:solidFill>
                <a:srgbClr val="000000"/>
              </a:solidFill>
              <a:latin typeface="Nunito Sans"/>
              <a:ea typeface="Open Sans"/>
              <a:cs typeface="Open Sans"/>
              <a:sym typeface="Arial"/>
            </a:endParaRPr>
          </a:p>
          <a:p>
            <a:pPr marL="457189" indent="-306486" defTabSz="1219170">
              <a:spcBef>
                <a:spcPts val="1600"/>
              </a:spcBef>
              <a:buFont typeface="Wingdings"/>
              <a:buChar char="§"/>
            </a:pPr>
            <a:endParaRPr lang="en-US" sz="2667" kern="0" dirty="0">
              <a:solidFill>
                <a:srgbClr val="000000"/>
              </a:solidFill>
              <a:latin typeface="Nunito Sans"/>
              <a:ea typeface="Open Sans"/>
              <a:cs typeface="Open Sans"/>
              <a:sym typeface="Arial"/>
            </a:endParaRPr>
          </a:p>
          <a:p>
            <a:pPr marL="457189" indent="-306486" defTabSz="1219170">
              <a:spcBef>
                <a:spcPts val="1600"/>
              </a:spcBef>
              <a:buFont typeface="Wingdings"/>
              <a:buChar char="§"/>
            </a:pPr>
            <a:endParaRPr lang="en-US" sz="2667" kern="0" dirty="0">
              <a:solidFill>
                <a:srgbClr val="000000"/>
              </a:solidFill>
              <a:latin typeface="Nunito Sans"/>
              <a:ea typeface="Open Sans"/>
              <a:cs typeface="Open Sans"/>
              <a:sym typeface="Arial"/>
            </a:endParaRP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Most of these represented unfunded mandates</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NIH knew that it could not force another unfunded mandate</a:t>
            </a:r>
          </a:p>
          <a:p>
            <a:pPr marL="457189" indent="-306486" defTabSz="1219170">
              <a:spcBef>
                <a:spcPts val="1600"/>
              </a:spcBef>
              <a:buFont typeface="Wingdings"/>
              <a:buChar char="§"/>
            </a:pPr>
            <a:r>
              <a:rPr lang="en-US" sz="2667" kern="0" dirty="0">
                <a:solidFill>
                  <a:srgbClr val="000000"/>
                </a:solidFill>
                <a:latin typeface="Nunito Sans"/>
                <a:ea typeface="Open Sans"/>
                <a:cs typeface="Open Sans"/>
                <a:sym typeface="Arial"/>
              </a:rPr>
              <a:t>Specifically permitted to charge direct costs for data management</a:t>
            </a:r>
          </a:p>
          <a:p>
            <a:pPr marL="457189" indent="-306486" defTabSz="1219170">
              <a:spcBef>
                <a:spcPts val="1600"/>
              </a:spcBef>
              <a:buFont typeface="Wingdings"/>
              <a:buChar char="§"/>
            </a:pPr>
            <a:endParaRPr lang="en-US" sz="2667" kern="0" dirty="0">
              <a:solidFill>
                <a:srgbClr val="000000"/>
              </a:solidFill>
              <a:latin typeface="Nunito Sans"/>
              <a:ea typeface="Open Sans"/>
              <a:cs typeface="Open Sans"/>
              <a:sym typeface="Arial"/>
            </a:endParaRPr>
          </a:p>
        </p:txBody>
      </p:sp>
      <p:sp>
        <p:nvSpPr>
          <p:cNvPr id="3" name="TextBox 2">
            <a:extLst>
              <a:ext uri="{FF2B5EF4-FFF2-40B4-BE49-F238E27FC236}">
                <a16:creationId xmlns:a16="http://schemas.microsoft.com/office/drawing/2014/main" id="{AE6B1D6A-1104-738A-0ADE-CAF553CFDF87}"/>
              </a:ext>
            </a:extLst>
          </p:cNvPr>
          <p:cNvSpPr txBox="1"/>
          <p:nvPr/>
        </p:nvSpPr>
        <p:spPr>
          <a:xfrm>
            <a:off x="1240403" y="2003737"/>
            <a:ext cx="6064195" cy="2103589"/>
          </a:xfrm>
          <a:prstGeom prst="rect">
            <a:avLst/>
          </a:prstGeom>
          <a:noFill/>
        </p:spPr>
        <p:txBody>
          <a:bodyPr wrap="square" rtlCol="0">
            <a:spAutoFit/>
          </a:bodyPr>
          <a:lstStyle/>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Conflict of Interest</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Export Compliance</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Securing Materials / Select Agents</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Ethics &amp; Transparency Requirement</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Sub Recipient Monitoring</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Science &amp; Security / Global Program Restrictions</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Data Management</a:t>
            </a:r>
          </a:p>
        </p:txBody>
      </p:sp>
    </p:spTree>
    <p:extLst>
      <p:ext uri="{BB962C8B-B14F-4D97-AF65-F5344CB8AC3E}">
        <p14:creationId xmlns:p14="http://schemas.microsoft.com/office/powerpoint/2010/main" val="40635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p:nvPr/>
        </p:nvSpPr>
        <p:spPr>
          <a:xfrm>
            <a:off x="437800" y="1357067"/>
            <a:ext cx="11316400" cy="69752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933" kern="0">
                <a:solidFill>
                  <a:srgbClr val="000000"/>
                </a:solidFill>
                <a:latin typeface="Nunito Sans SemiBold"/>
                <a:ea typeface="Nunito Sans SemiBold"/>
                <a:cs typeface="Nunito Sans SemiBold"/>
                <a:sym typeface="Nunito Sans SemiBold"/>
              </a:rPr>
              <a:t>Data Management and Sharing Policy Compliance Strategy</a:t>
            </a:r>
            <a:endParaRPr sz="2933" kern="0">
              <a:solidFill>
                <a:srgbClr val="000000"/>
              </a:solidFill>
              <a:latin typeface="Nunito Sans SemiBold"/>
              <a:ea typeface="Nunito Sans SemiBold"/>
              <a:cs typeface="Nunito Sans SemiBold"/>
              <a:sym typeface="Nunito Sans SemiBold"/>
            </a:endParaRPr>
          </a:p>
        </p:txBody>
      </p:sp>
      <p:grpSp>
        <p:nvGrpSpPr>
          <p:cNvPr id="192" name="Google Shape;192;p26"/>
          <p:cNvGrpSpPr/>
          <p:nvPr/>
        </p:nvGrpSpPr>
        <p:grpSpPr>
          <a:xfrm>
            <a:off x="3403064" y="2168460"/>
            <a:ext cx="5385873" cy="4071315"/>
            <a:chOff x="1866142" y="1424601"/>
            <a:chExt cx="4222207" cy="3126430"/>
          </a:xfrm>
        </p:grpSpPr>
        <p:sp>
          <p:nvSpPr>
            <p:cNvPr id="193" name="Google Shape;193;p26"/>
            <p:cNvSpPr/>
            <p:nvPr/>
          </p:nvSpPr>
          <p:spPr>
            <a:xfrm flipH="1">
              <a:off x="4044768" y="3667935"/>
              <a:ext cx="1233600" cy="363600"/>
            </a:xfrm>
            <a:prstGeom prst="bentUpArrow">
              <a:avLst>
                <a:gd name="adj1" fmla="val 20605"/>
                <a:gd name="adj2" fmla="val 20926"/>
                <a:gd name="adj3" fmla="val 37868"/>
              </a:avLst>
            </a:prstGeom>
            <a:solidFill>
              <a:srgbClr val="6A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194" name="Google Shape;194;p26"/>
            <p:cNvSpPr/>
            <p:nvPr/>
          </p:nvSpPr>
          <p:spPr>
            <a:xfrm>
              <a:off x="2695540" y="3667935"/>
              <a:ext cx="1233600" cy="363600"/>
            </a:xfrm>
            <a:prstGeom prst="bentUpArrow">
              <a:avLst>
                <a:gd name="adj1" fmla="val 20605"/>
                <a:gd name="adj2" fmla="val 20926"/>
                <a:gd name="adj3" fmla="val 37868"/>
              </a:avLst>
            </a:prstGeom>
            <a:solidFill>
              <a:srgbClr val="4B9C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195" name="Google Shape;195;p26"/>
            <p:cNvSpPr/>
            <p:nvPr/>
          </p:nvSpPr>
          <p:spPr>
            <a:xfrm>
              <a:off x="4527561" y="2518594"/>
              <a:ext cx="1094100" cy="363600"/>
            </a:xfrm>
            <a:prstGeom prst="bentUpArrow">
              <a:avLst>
                <a:gd name="adj1" fmla="val 20605"/>
                <a:gd name="adj2" fmla="val 20926"/>
                <a:gd name="adj3" fmla="val 37868"/>
              </a:avLst>
            </a:prstGeom>
            <a:solidFill>
              <a:srgbClr val="A61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196" name="Google Shape;196;p26"/>
            <p:cNvSpPr/>
            <p:nvPr/>
          </p:nvSpPr>
          <p:spPr>
            <a:xfrm flipH="1">
              <a:off x="2332587" y="2518594"/>
              <a:ext cx="1094100" cy="363600"/>
            </a:xfrm>
            <a:prstGeom prst="bentUpArrow">
              <a:avLst>
                <a:gd name="adj1" fmla="val 20605"/>
                <a:gd name="adj2" fmla="val 20926"/>
                <a:gd name="adj3" fmla="val 37868"/>
              </a:avLst>
            </a:prstGeom>
            <a:solidFill>
              <a:srgbClr val="1B3A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197" name="Google Shape;197;p26"/>
            <p:cNvSpPr/>
            <p:nvPr/>
          </p:nvSpPr>
          <p:spPr>
            <a:xfrm rot="10800000" flipH="1">
              <a:off x="4527561" y="3093322"/>
              <a:ext cx="1093500" cy="363600"/>
            </a:xfrm>
            <a:prstGeom prst="bentUpArrow">
              <a:avLst>
                <a:gd name="adj1" fmla="val 20605"/>
                <a:gd name="adj2" fmla="val 20926"/>
                <a:gd name="adj3" fmla="val 37868"/>
              </a:avLst>
            </a:prstGeom>
            <a:solidFill>
              <a:srgbClr val="6A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198" name="Google Shape;198;p26"/>
            <p:cNvSpPr/>
            <p:nvPr/>
          </p:nvSpPr>
          <p:spPr>
            <a:xfrm rot="10800000">
              <a:off x="2334687" y="3093322"/>
              <a:ext cx="1092000" cy="363600"/>
            </a:xfrm>
            <a:prstGeom prst="bentUpArrow">
              <a:avLst>
                <a:gd name="adj1" fmla="val 20605"/>
                <a:gd name="adj2" fmla="val 20926"/>
                <a:gd name="adj3" fmla="val 37868"/>
              </a:avLst>
            </a:prstGeom>
            <a:solidFill>
              <a:srgbClr val="4B9C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199" name="Google Shape;199;p26"/>
            <p:cNvSpPr/>
            <p:nvPr/>
          </p:nvSpPr>
          <p:spPr>
            <a:xfrm rot="10800000" flipH="1">
              <a:off x="2695541" y="1910787"/>
              <a:ext cx="1233600" cy="363600"/>
            </a:xfrm>
            <a:prstGeom prst="bentUpArrow">
              <a:avLst>
                <a:gd name="adj1" fmla="val 20605"/>
                <a:gd name="adj2" fmla="val 20926"/>
                <a:gd name="adj3" fmla="val 37868"/>
              </a:avLst>
            </a:prstGeom>
            <a:solidFill>
              <a:srgbClr val="1B3A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200" name="Google Shape;200;p26"/>
            <p:cNvSpPr/>
            <p:nvPr/>
          </p:nvSpPr>
          <p:spPr>
            <a:xfrm rot="10800000">
              <a:off x="4044769" y="1910780"/>
              <a:ext cx="1233600" cy="363600"/>
            </a:xfrm>
            <a:prstGeom prst="bentUpArrow">
              <a:avLst>
                <a:gd name="adj1" fmla="val 20605"/>
                <a:gd name="adj2" fmla="val 20926"/>
                <a:gd name="adj3" fmla="val 37868"/>
              </a:avLst>
            </a:prstGeom>
            <a:solidFill>
              <a:srgbClr val="A61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201" name="Google Shape;201;p26"/>
            <p:cNvSpPr/>
            <p:nvPr/>
          </p:nvSpPr>
          <p:spPr>
            <a:xfrm>
              <a:off x="3247126" y="2288614"/>
              <a:ext cx="1458536" cy="1394509"/>
            </a:xfrm>
            <a:prstGeom prst="ellipse">
              <a:avLst/>
            </a:prstGeom>
            <a:solidFill>
              <a:srgbClr val="EF964A"/>
            </a:solidFill>
            <a:ln>
              <a:noFill/>
            </a:ln>
          </p:spPr>
          <p:txBody>
            <a:bodyPr spcFirstLastPara="1" wrap="square" lIns="121900" tIns="121900" rIns="121900" bIns="121900" anchor="ctr" anchorCtr="0">
              <a:noAutofit/>
            </a:bodyPr>
            <a:lstStyle/>
            <a:p>
              <a:pPr algn="ctr" defTabSz="1219170">
                <a:buClr>
                  <a:srgbClr val="000000"/>
                </a:buClr>
              </a:pPr>
              <a:r>
                <a:rPr lang="en" sz="1467" kern="0">
                  <a:solidFill>
                    <a:srgbClr val="FFFFFF"/>
                  </a:solidFill>
                  <a:latin typeface="Nunito Sans SemiBold"/>
                  <a:ea typeface="Nunito Sans SemiBold"/>
                  <a:cs typeface="Nunito Sans SemiBold"/>
                  <a:sym typeface="Nunito Sans SemiBold"/>
                </a:rPr>
                <a:t>Research Data Policy Compliance</a:t>
              </a:r>
              <a:endParaRPr lang="en-US" sz="1467" kern="0">
                <a:solidFill>
                  <a:srgbClr val="FFFFFF"/>
                </a:solidFill>
                <a:latin typeface="Nunito Sans SemiBold"/>
                <a:ea typeface="Nunito Sans SemiBold"/>
                <a:cs typeface="Nunito Sans SemiBold"/>
                <a:sym typeface="Arial"/>
              </a:endParaRPr>
            </a:p>
          </p:txBody>
        </p:sp>
        <p:sp>
          <p:nvSpPr>
            <p:cNvPr id="202" name="Google Shape;202;p26"/>
            <p:cNvSpPr/>
            <p:nvPr/>
          </p:nvSpPr>
          <p:spPr>
            <a:xfrm>
              <a:off x="1866149" y="1424601"/>
              <a:ext cx="1094100" cy="1094100"/>
            </a:xfrm>
            <a:prstGeom prst="rect">
              <a:avLst/>
            </a:prstGeom>
            <a:solidFill>
              <a:srgbClr val="1B3A63"/>
            </a:solidFill>
            <a:ln>
              <a:noFill/>
            </a:ln>
          </p:spPr>
          <p:txBody>
            <a:bodyPr spcFirstLastPara="1" wrap="square" lIns="121900" tIns="121900" rIns="121900" bIns="121900" anchor="ctr" anchorCtr="0">
              <a:noAutofit/>
            </a:bodyPr>
            <a:lstStyle/>
            <a:p>
              <a:pPr algn="ctr" defTabSz="1219170">
                <a:buClr>
                  <a:srgbClr val="000000"/>
                </a:buClr>
              </a:pPr>
              <a:r>
                <a:rPr lang="en" sz="1467" kern="0">
                  <a:solidFill>
                    <a:srgbClr val="FFFFFF"/>
                  </a:solidFill>
                  <a:latin typeface="Nunito Sans"/>
                  <a:ea typeface="Nunito Sans"/>
                  <a:cs typeface="Nunito Sans"/>
                  <a:sym typeface="Nunito Sans"/>
                </a:rPr>
                <a:t>Research Data Stewardship</a:t>
              </a:r>
              <a:endParaRPr lang="en-US" sz="1467" kern="0">
                <a:solidFill>
                  <a:srgbClr val="FFFFFF"/>
                </a:solidFill>
                <a:latin typeface="Nunito Sans"/>
                <a:ea typeface="Nunito Sans"/>
                <a:cs typeface="Nunito Sans"/>
                <a:sym typeface="Arial"/>
              </a:endParaRPr>
            </a:p>
          </p:txBody>
        </p:sp>
        <p:sp>
          <p:nvSpPr>
            <p:cNvPr id="203" name="Google Shape;203;p26"/>
            <p:cNvSpPr/>
            <p:nvPr/>
          </p:nvSpPr>
          <p:spPr>
            <a:xfrm>
              <a:off x="1866142" y="3456931"/>
              <a:ext cx="1094100" cy="1094100"/>
            </a:xfrm>
            <a:prstGeom prst="rect">
              <a:avLst/>
            </a:prstGeom>
            <a:solidFill>
              <a:srgbClr val="4B9CD3"/>
            </a:solidFill>
            <a:ln>
              <a:noFill/>
            </a:ln>
          </p:spPr>
          <p:txBody>
            <a:bodyPr spcFirstLastPara="1" wrap="square" lIns="121900" tIns="121900" rIns="121900" bIns="121900" anchor="ctr" anchorCtr="0">
              <a:noAutofit/>
            </a:bodyPr>
            <a:lstStyle/>
            <a:p>
              <a:pPr algn="ctr" defTabSz="1219170">
                <a:buClr>
                  <a:srgbClr val="000000"/>
                </a:buClr>
              </a:pPr>
              <a:r>
                <a:rPr lang="en" sz="1467" kern="0">
                  <a:solidFill>
                    <a:srgbClr val="FFFFFF"/>
                  </a:solidFill>
                  <a:latin typeface="Nunito Sans"/>
                  <a:ea typeface="Nunito Sans"/>
                  <a:cs typeface="Nunito Sans"/>
                  <a:sym typeface="Nunito Sans"/>
                </a:rPr>
                <a:t>Domain Expertise</a:t>
              </a:r>
              <a:endParaRPr lang="en-US" sz="1467" kern="0">
                <a:solidFill>
                  <a:srgbClr val="FFFFFF"/>
                </a:solidFill>
                <a:latin typeface="Nunito Sans"/>
                <a:ea typeface="Nunito Sans"/>
                <a:cs typeface="Nunito Sans"/>
                <a:sym typeface="Arial"/>
              </a:endParaRPr>
            </a:p>
          </p:txBody>
        </p:sp>
        <p:sp>
          <p:nvSpPr>
            <p:cNvPr id="204" name="Google Shape;204;p26"/>
            <p:cNvSpPr/>
            <p:nvPr/>
          </p:nvSpPr>
          <p:spPr>
            <a:xfrm>
              <a:off x="4987177" y="3456931"/>
              <a:ext cx="1101172" cy="1094100"/>
            </a:xfrm>
            <a:prstGeom prst="rect">
              <a:avLst/>
            </a:prstGeom>
            <a:solidFill>
              <a:srgbClr val="6AA84F"/>
            </a:solidFill>
            <a:ln>
              <a:noFill/>
            </a:ln>
          </p:spPr>
          <p:txBody>
            <a:bodyPr spcFirstLastPara="1" wrap="square" lIns="121900" tIns="121900" rIns="121900" bIns="121900" anchor="ctr" anchorCtr="0">
              <a:noAutofit/>
            </a:bodyPr>
            <a:lstStyle/>
            <a:p>
              <a:pPr algn="ctr" defTabSz="1219170">
                <a:buClr>
                  <a:srgbClr val="000000"/>
                </a:buClr>
              </a:pPr>
              <a:r>
                <a:rPr lang="en" sz="1333" kern="0">
                  <a:solidFill>
                    <a:srgbClr val="FFFFFF"/>
                  </a:solidFill>
                  <a:latin typeface="Nunito Sans"/>
                  <a:ea typeface="Nunito Sans"/>
                  <a:cs typeface="Nunito Sans"/>
                  <a:sym typeface="Nunito Sans"/>
                </a:rPr>
                <a:t>Administration &amp; Operations</a:t>
              </a:r>
              <a:endParaRPr lang="en-US" sz="1333" kern="0">
                <a:solidFill>
                  <a:srgbClr val="FFFFFF"/>
                </a:solidFill>
                <a:latin typeface="Nunito Sans"/>
                <a:ea typeface="Nunito Sans"/>
                <a:cs typeface="Nunito Sans"/>
                <a:sym typeface="Arial"/>
              </a:endParaRPr>
            </a:p>
          </p:txBody>
        </p:sp>
        <p:sp>
          <p:nvSpPr>
            <p:cNvPr id="205" name="Google Shape;205;p26"/>
            <p:cNvSpPr/>
            <p:nvPr/>
          </p:nvSpPr>
          <p:spPr>
            <a:xfrm>
              <a:off x="4987184" y="1424601"/>
              <a:ext cx="1094100" cy="1094100"/>
            </a:xfrm>
            <a:prstGeom prst="rect">
              <a:avLst/>
            </a:prstGeom>
            <a:solidFill>
              <a:srgbClr val="A61C00"/>
            </a:solidFill>
            <a:ln>
              <a:noFill/>
            </a:ln>
          </p:spPr>
          <p:txBody>
            <a:bodyPr spcFirstLastPara="1" wrap="square" lIns="121900" tIns="121900" rIns="121900" bIns="121900" anchor="ctr" anchorCtr="0">
              <a:noAutofit/>
            </a:bodyPr>
            <a:lstStyle/>
            <a:p>
              <a:pPr algn="ctr" defTabSz="1219170">
                <a:buClr>
                  <a:srgbClr val="000000"/>
                </a:buClr>
              </a:pPr>
              <a:r>
                <a:rPr lang="en" sz="1467" kern="0">
                  <a:solidFill>
                    <a:srgbClr val="FFFFFF"/>
                  </a:solidFill>
                  <a:latin typeface="Nunito Sans"/>
                  <a:ea typeface="Nunito Sans"/>
                  <a:cs typeface="Nunito Sans"/>
                  <a:sym typeface="Nunito Sans"/>
                </a:rPr>
                <a:t>Research </a:t>
              </a:r>
              <a:endParaRPr lang="en-US" sz="1467" kern="0">
                <a:solidFill>
                  <a:srgbClr val="FFFFFF"/>
                </a:solidFill>
                <a:latin typeface="Nunito Sans"/>
                <a:ea typeface="Nunito Sans"/>
                <a:cs typeface="Nunito Sans"/>
                <a:sym typeface="Arial"/>
              </a:endParaRPr>
            </a:p>
            <a:p>
              <a:pPr algn="ctr" defTabSz="1219170">
                <a:buClr>
                  <a:srgbClr val="000000"/>
                </a:buClr>
              </a:pPr>
              <a:r>
                <a:rPr lang="en" sz="1467" kern="0">
                  <a:solidFill>
                    <a:srgbClr val="FFFFFF"/>
                  </a:solidFill>
                  <a:latin typeface="Nunito Sans"/>
                  <a:ea typeface="Nunito Sans"/>
                  <a:cs typeface="Nunito Sans"/>
                  <a:sym typeface="Nunito Sans"/>
                </a:rPr>
                <a:t>Data Infrastructure</a:t>
              </a:r>
              <a:endParaRPr sz="1467" kern="0">
                <a:solidFill>
                  <a:srgbClr val="FFFFFF"/>
                </a:solidFill>
                <a:latin typeface="Nunito Sans"/>
                <a:ea typeface="Nunito Sans"/>
                <a:cs typeface="Nunito Sans"/>
                <a:sym typeface="Arial"/>
              </a:endParaRPr>
            </a:p>
          </p:txBody>
        </p:sp>
      </p:grpSp>
      <p:sp>
        <p:nvSpPr>
          <p:cNvPr id="206" name="Google Shape;206;p26"/>
          <p:cNvSpPr txBox="1"/>
          <p:nvPr/>
        </p:nvSpPr>
        <p:spPr>
          <a:xfrm>
            <a:off x="708631" y="2057168"/>
            <a:ext cx="2849200" cy="168279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1867" kern="0">
                <a:solidFill>
                  <a:srgbClr val="000000"/>
                </a:solidFill>
                <a:latin typeface="Nunito Sans"/>
                <a:ea typeface="Nunito Sans"/>
                <a:cs typeface="Nunito Sans"/>
                <a:sym typeface="Nunito Sans"/>
              </a:rPr>
              <a:t>Support and promote standards and best practices for research data management and sharing</a:t>
            </a:r>
          </a:p>
        </p:txBody>
      </p:sp>
      <p:sp>
        <p:nvSpPr>
          <p:cNvPr id="207" name="Google Shape;207;p26"/>
          <p:cNvSpPr txBox="1"/>
          <p:nvPr/>
        </p:nvSpPr>
        <p:spPr>
          <a:xfrm>
            <a:off x="667864" y="4624065"/>
            <a:ext cx="2837105" cy="168279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1867" kern="0">
                <a:solidFill>
                  <a:srgbClr val="000000"/>
                </a:solidFill>
                <a:latin typeface="Nunito Sans"/>
                <a:ea typeface="Nunito Sans"/>
                <a:cs typeface="Nunito Sans"/>
                <a:sym typeface="Nunito Sans"/>
              </a:rPr>
              <a:t>Align research data management and sharing strategies with disciplinary standards and norms</a:t>
            </a:r>
          </a:p>
        </p:txBody>
      </p:sp>
      <p:sp>
        <p:nvSpPr>
          <p:cNvPr id="208" name="Google Shape;208;p26"/>
          <p:cNvSpPr txBox="1"/>
          <p:nvPr/>
        </p:nvSpPr>
        <p:spPr>
          <a:xfrm>
            <a:off x="8797537" y="2008787"/>
            <a:ext cx="3169600" cy="168279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1867" kern="0">
                <a:solidFill>
                  <a:srgbClr val="000000"/>
                </a:solidFill>
                <a:latin typeface="Nunito Sans"/>
                <a:ea typeface="Nunito Sans"/>
                <a:cs typeface="Nunito Sans"/>
                <a:sym typeface="Nunito Sans"/>
              </a:rPr>
              <a:t>Coordinate across IT service providers to develop, maintain, and validate research data information systems</a:t>
            </a:r>
          </a:p>
        </p:txBody>
      </p:sp>
      <p:sp>
        <p:nvSpPr>
          <p:cNvPr id="209" name="Google Shape;209;p26"/>
          <p:cNvSpPr txBox="1"/>
          <p:nvPr/>
        </p:nvSpPr>
        <p:spPr>
          <a:xfrm>
            <a:off x="8800669" y="4841780"/>
            <a:ext cx="3169600" cy="13954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US" sz="1867" kern="0">
                <a:solidFill>
                  <a:srgbClr val="000000"/>
                </a:solidFill>
                <a:latin typeface="Nunito Sans"/>
                <a:ea typeface="Nunito Sans"/>
                <a:cs typeface="Nunito Sans"/>
                <a:sym typeface="Nunito Sans"/>
              </a:rPr>
              <a:t>Perform administrative functions that support research data management strategies and initiatives</a:t>
            </a:r>
          </a:p>
        </p:txBody>
      </p:sp>
      <p:sp>
        <p:nvSpPr>
          <p:cNvPr id="210" name="Google Shape;210;p26"/>
          <p:cNvSpPr txBox="1">
            <a:spLocks noGrp="1"/>
          </p:cNvSpPr>
          <p:nvPr>
            <p:ph type="title" idx="4294967295"/>
          </p:nvPr>
        </p:nvSpPr>
        <p:spPr>
          <a:xfrm>
            <a:off x="415600" y="267733"/>
            <a:ext cx="11360800" cy="763600"/>
          </a:xfrm>
          <a:prstGeom prst="rect">
            <a:avLst/>
          </a:prstGeom>
        </p:spPr>
        <p:txBody>
          <a:bodyPr spcFirstLastPara="1" wrap="square" lIns="121900" tIns="121900" rIns="121900" bIns="121900" anchor="t" anchorCtr="0">
            <a:noAutofit/>
          </a:bodyPr>
          <a:lstStyle/>
          <a:p>
            <a:pPr>
              <a:buSzPts val="990"/>
            </a:pPr>
            <a:r>
              <a:rPr lang="en" sz="3467" b="1">
                <a:solidFill>
                  <a:srgbClr val="000000"/>
                </a:solidFill>
                <a:latin typeface="Nunito Sans"/>
                <a:ea typeface="Nunito Sans"/>
                <a:cs typeface="Nunito Sans"/>
                <a:sym typeface="Nunito Sans"/>
              </a:rPr>
              <a:t>UNC Research Data Management Core</a:t>
            </a:r>
            <a:endParaRPr sz="4133">
              <a:latin typeface="Nunito Sans SemiBold"/>
              <a:ea typeface="Nunito Sans SemiBold"/>
              <a:cs typeface="Nunito Sans SemiBold"/>
              <a:sym typeface="Nunito Sans SemiBold"/>
            </a:endParaRPr>
          </a:p>
        </p:txBody>
      </p:sp>
      <p:cxnSp>
        <p:nvCxnSpPr>
          <p:cNvPr id="211" name="Google Shape;211;p26"/>
          <p:cNvCxnSpPr/>
          <p:nvPr/>
        </p:nvCxnSpPr>
        <p:spPr>
          <a:xfrm>
            <a:off x="437800" y="1118433"/>
            <a:ext cx="11788400" cy="0"/>
          </a:xfrm>
          <a:prstGeom prst="straightConnector1">
            <a:avLst/>
          </a:prstGeom>
          <a:noFill/>
          <a:ln w="19050" cap="flat" cmpd="sng">
            <a:solidFill>
              <a:srgbClr val="4B9CD3"/>
            </a:solidFill>
            <a:prstDash val="solid"/>
            <a:round/>
            <a:headEnd type="none" w="med" len="med"/>
            <a:tailEnd type="none" w="med" len="med"/>
          </a:ln>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UNC Expanded">
      <a:dk1>
        <a:srgbClr val="13284B"/>
      </a:dk1>
      <a:lt1>
        <a:srgbClr val="FFFFFF"/>
      </a:lt1>
      <a:dk2>
        <a:srgbClr val="000000"/>
      </a:dk2>
      <a:lt2>
        <a:srgbClr val="E1E1E1"/>
      </a:lt2>
      <a:accent1>
        <a:srgbClr val="4B9CD3"/>
      </a:accent1>
      <a:accent2>
        <a:srgbClr val="13294B"/>
      </a:accent2>
      <a:accent3>
        <a:srgbClr val="5958CA"/>
      </a:accent3>
      <a:accent4>
        <a:srgbClr val="E52820"/>
      </a:accent4>
      <a:accent5>
        <a:srgbClr val="FFD200"/>
      </a:accent5>
      <a:accent6>
        <a:srgbClr val="46A549"/>
      </a:accent6>
      <a:hlink>
        <a:srgbClr val="007FAE"/>
      </a:hlink>
      <a:folHlink>
        <a:srgbClr val="007FA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_SOM_Template-2021" id="{8A1991A2-CD4A-3440-8060-D33704AE7576}" vid="{315E6FDC-C202-354E-968B-DE433204001F}"/>
    </a:ext>
  </a:extLst>
</a:theme>
</file>

<file path=ppt/theme/theme2.xml><?xml version="1.0" encoding="utf-8"?>
<a:theme xmlns:a="http://schemas.openxmlformats.org/drawingml/2006/main" name="Office Theme">
  <a:themeElements>
    <a:clrScheme name="RDMC 1">
      <a:dk1>
        <a:sysClr val="windowText" lastClr="000000"/>
      </a:dk1>
      <a:lt1>
        <a:sysClr val="window" lastClr="FFFFFF"/>
      </a:lt1>
      <a:dk2>
        <a:srgbClr val="3F3F3F"/>
      </a:dk2>
      <a:lt2>
        <a:srgbClr val="D8D8D8"/>
      </a:lt2>
      <a:accent1>
        <a:srgbClr val="4B9CD3"/>
      </a:accent1>
      <a:accent2>
        <a:srgbClr val="3B3838"/>
      </a:accent2>
      <a:accent3>
        <a:srgbClr val="BFBFBF"/>
      </a:accent3>
      <a:accent4>
        <a:srgbClr val="767676"/>
      </a:accent4>
      <a:accent5>
        <a:srgbClr val="13294B"/>
      </a:accent5>
      <a:accent6>
        <a:srgbClr val="BFBFBF"/>
      </a:accent6>
      <a:hlink>
        <a:srgbClr val="4B9CD3"/>
      </a:hlink>
      <a:folHlink>
        <a:srgbClr val="4B9C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389</TotalTime>
  <Words>2617</Words>
  <Application>Microsoft Macintosh PowerPoint</Application>
  <PresentationFormat>Widescreen</PresentationFormat>
  <Paragraphs>299</Paragraphs>
  <Slides>41</Slides>
  <Notes>14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41</vt:i4>
      </vt:variant>
    </vt:vector>
  </HeadingPairs>
  <TitlesOfParts>
    <vt:vector size="60" baseType="lpstr">
      <vt:lpstr>Arial</vt:lpstr>
      <vt:lpstr>Calibri</vt:lpstr>
      <vt:lpstr>Calibri Light</vt:lpstr>
      <vt:lpstr>Courier New</vt:lpstr>
      <vt:lpstr>FoundersGroteskWeb-Regular</vt:lpstr>
      <vt:lpstr>Franklin Gothic Book</vt:lpstr>
      <vt:lpstr>Franklin Gothic Medium</vt:lpstr>
      <vt:lpstr>Montserrat</vt:lpstr>
      <vt:lpstr>Montserrat SemiBold</vt:lpstr>
      <vt:lpstr>Nunito Sans</vt:lpstr>
      <vt:lpstr>Nunito Sans ExtraBold</vt:lpstr>
      <vt:lpstr>Nunito Sans SemiBold</vt:lpstr>
      <vt:lpstr>Open Sans</vt:lpstr>
      <vt:lpstr>Wingdings</vt:lpstr>
      <vt:lpstr>Wingdings,Sans-Serif</vt:lpstr>
      <vt:lpstr>Custom Design</vt:lpstr>
      <vt:lpstr>Office Theme</vt:lpstr>
      <vt:lpstr>Simple Light</vt:lpstr>
      <vt:lpstr>1_Office Theme</vt:lpstr>
      <vt:lpstr>Core Director’s Meeting</vt:lpstr>
      <vt:lpstr>UNC Research Data Management Core</vt:lpstr>
      <vt:lpstr>NIH has issued the Data Management and Sharing (DMS) Policy to promote the sharing of scientific data. Sharing scientific data accelerates biomedical research discovery, in part, by enabling validation of research results, providing accessibility to high-value datasets, and promoting data reuse for future research studies.</vt:lpstr>
      <vt:lpstr>NIH Data Management and Sharing Policy… </vt:lpstr>
      <vt:lpstr>Establishing a New DMS Support Unit at UNC</vt:lpstr>
      <vt:lpstr>Funding Research Data Management</vt:lpstr>
      <vt:lpstr>Funding Research Data Management</vt:lpstr>
      <vt:lpstr>Funding Research Data Management</vt:lpstr>
      <vt:lpstr>UNC Research Data Management Core</vt:lpstr>
      <vt:lpstr>UNC Research Data Management Core  </vt:lpstr>
      <vt:lpstr>PowerPoint Presentation</vt:lpstr>
      <vt:lpstr>PowerPoint Presentation</vt:lpstr>
      <vt:lpstr>PowerPoint Presentation</vt:lpstr>
      <vt:lpstr>PowerPoint Presentation</vt:lpstr>
      <vt:lpstr>PowerPoint Presentation</vt:lpstr>
      <vt:lpstr>PowerPoint Presentation</vt:lpstr>
      <vt:lpstr>Impact on existing UNC Cores</vt:lpstr>
      <vt:lpstr>How can RDMC help your groups?</vt:lpstr>
      <vt:lpstr> Thank You</vt:lpstr>
      <vt:lpstr>PowerPoint Presentation</vt:lpstr>
      <vt:lpstr>Office of Research Technologies</vt:lpstr>
      <vt:lpstr>ABRF Annual Meeting 2024</vt:lpstr>
      <vt:lpstr>ABRF: Technical Reviewers </vt:lpstr>
      <vt:lpstr>Spatial Technology Discussions</vt:lpstr>
      <vt:lpstr>SOM Voucher Program Update</vt:lpstr>
      <vt:lpstr>CFAC Spring RFA</vt:lpstr>
      <vt:lpstr>Travel Awards</vt:lpstr>
      <vt:lpstr>Accounts Receivable (A/R) Reports: </vt:lpstr>
      <vt:lpstr>Accounts Receivable: Resolving Payments</vt:lpstr>
      <vt:lpstr>Contact Us</vt:lpstr>
      <vt:lpstr>Research Core Development</vt:lpstr>
      <vt:lpstr>OVCR Cost Sharing Program</vt:lpstr>
      <vt:lpstr>OVCR Cost Sharing Program</vt:lpstr>
      <vt:lpstr>OVCR Cost Sharing Program</vt:lpstr>
      <vt:lpstr>FY2024 (1st Half) Highlights </vt:lpstr>
      <vt:lpstr>New RCD Webpage </vt:lpstr>
      <vt:lpstr>iLab</vt:lpstr>
      <vt:lpstr>Advance Payments</vt:lpstr>
      <vt:lpstr>External Accounts Receivable - iLab</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Director’s Meeting</dc:title>
  <dc:creator>Clissold, Kara Allison</dc:creator>
  <cp:lastModifiedBy>Clissold, Kara Allison</cp:lastModifiedBy>
  <cp:revision>4</cp:revision>
  <cp:lastPrinted>2021-04-13T16:37:07Z</cp:lastPrinted>
  <dcterms:created xsi:type="dcterms:W3CDTF">2024-01-11T16:32:58Z</dcterms:created>
  <dcterms:modified xsi:type="dcterms:W3CDTF">2024-01-17T02:18:01Z</dcterms:modified>
</cp:coreProperties>
</file>