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21" r:id="rId5"/>
    <p:sldMasterId id="2147483729" r:id="rId6"/>
  </p:sldMasterIdLst>
  <p:notesMasterIdLst>
    <p:notesMasterId r:id="rId28"/>
  </p:notesMasterIdLst>
  <p:handoutMasterIdLst>
    <p:handoutMasterId r:id="rId29"/>
  </p:handoutMasterIdLst>
  <p:sldIdLst>
    <p:sldId id="284" r:id="rId7"/>
    <p:sldId id="303" r:id="rId8"/>
    <p:sldId id="281" r:id="rId9"/>
    <p:sldId id="294" r:id="rId10"/>
    <p:sldId id="295" r:id="rId11"/>
    <p:sldId id="296" r:id="rId12"/>
    <p:sldId id="297" r:id="rId13"/>
    <p:sldId id="298" r:id="rId14"/>
    <p:sldId id="300" r:id="rId15"/>
    <p:sldId id="299" r:id="rId16"/>
    <p:sldId id="272" r:id="rId17"/>
    <p:sldId id="2145706320" r:id="rId18"/>
    <p:sldId id="2145706331" r:id="rId19"/>
    <p:sldId id="2145706324" r:id="rId20"/>
    <p:sldId id="2145706329" r:id="rId21"/>
    <p:sldId id="2145706330" r:id="rId22"/>
    <p:sldId id="2145706332" r:id="rId23"/>
    <p:sldId id="2145706333" r:id="rId24"/>
    <p:sldId id="2145706334" r:id="rId25"/>
    <p:sldId id="2145706325" r:id="rId26"/>
    <p:sldId id="214570631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813B0-6FC6-144F-A2F4-FB9C0CD5AB12}">
          <p14:sldIdLst>
            <p14:sldId id="284"/>
            <p14:sldId id="303"/>
            <p14:sldId id="281"/>
            <p14:sldId id="294"/>
            <p14:sldId id="295"/>
            <p14:sldId id="296"/>
            <p14:sldId id="297"/>
            <p14:sldId id="298"/>
            <p14:sldId id="300"/>
            <p14:sldId id="299"/>
            <p14:sldId id="272"/>
          </p14:sldIdLst>
        </p14:section>
        <p14:section name="Default Section" id="{AF32567B-26D4-43A6-AEF6-9024E0A3C690}">
          <p14:sldIdLst>
            <p14:sldId id="2145706320"/>
            <p14:sldId id="2145706331"/>
            <p14:sldId id="2145706324"/>
            <p14:sldId id="2145706329"/>
            <p14:sldId id="2145706330"/>
            <p14:sldId id="2145706332"/>
            <p14:sldId id="2145706333"/>
            <p14:sldId id="2145706334"/>
            <p14:sldId id="2145706325"/>
            <p14:sldId id="21457063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200B0-B182-4164-8CED-DAE5206872AB}" v="3" dt="2025-12-03T19:18:53.749"/>
    <p1510:client id="{33A78FA5-C558-F850-29CA-B2409A1CD0E1}" v="42" dt="2025-12-03T16:55:48.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341641-90A4-4284-9509-C91E668C83BD}" type="doc">
      <dgm:prSet loTypeId="urn:microsoft.com/office/officeart/2005/8/layout/hierarchy4" loCatId="relationship" qsTypeId="urn:microsoft.com/office/officeart/2005/8/quickstyle/simple4" qsCatId="simple" csTypeId="urn:microsoft.com/office/officeart/2005/8/colors/colorful3" csCatId="colorful" phldr="1"/>
      <dgm:spPr/>
      <dgm:t>
        <a:bodyPr/>
        <a:lstStyle/>
        <a:p>
          <a:endParaRPr lang="en-US"/>
        </a:p>
      </dgm:t>
    </dgm:pt>
    <dgm:pt modelId="{E494DB5A-8043-4106-B464-AB4D1A357204}">
      <dgm:prSet phldrT="[Text]" phldr="0" custT="1"/>
      <dgm:spPr/>
      <dgm:t>
        <a:bodyPr/>
        <a:lstStyle/>
        <a:p>
          <a:r>
            <a:rPr lang="en-US" sz="2000" b="1" i="0"/>
            <a:t>Pricing</a:t>
          </a:r>
        </a:p>
      </dgm:t>
    </dgm:pt>
    <dgm:pt modelId="{6349D702-95E0-4245-BA4F-CEB9DD1EAF3F}" type="parTrans" cxnId="{F3A03D57-643B-41E2-B400-8DC80F54BA49}">
      <dgm:prSet/>
      <dgm:spPr/>
      <dgm:t>
        <a:bodyPr/>
        <a:lstStyle/>
        <a:p>
          <a:endParaRPr lang="en-US" sz="2000"/>
        </a:p>
      </dgm:t>
    </dgm:pt>
    <dgm:pt modelId="{6CA3E01E-2166-42DD-A2E0-8B1A30CD3525}" type="sibTrans" cxnId="{F3A03D57-643B-41E2-B400-8DC80F54BA49}">
      <dgm:prSet/>
      <dgm:spPr/>
      <dgm:t>
        <a:bodyPr/>
        <a:lstStyle/>
        <a:p>
          <a:endParaRPr lang="en-US" sz="2000"/>
        </a:p>
      </dgm:t>
    </dgm:pt>
    <dgm:pt modelId="{5801DC14-8AD0-47C3-A1F4-817299E35EDC}">
      <dgm:prSet custT="1"/>
      <dgm:spPr/>
      <dgm:t>
        <a:bodyPr/>
        <a:lstStyle/>
        <a:p>
          <a:r>
            <a:rPr lang="en-US" sz="2000"/>
            <a:t>Year 1 + Installation: $166</a:t>
          </a:r>
        </a:p>
      </dgm:t>
    </dgm:pt>
    <dgm:pt modelId="{B11DC6DC-7DFC-47AB-9B01-0776EF586535}" type="parTrans" cxnId="{3350522B-8EB9-4684-B716-D6C982791EF1}">
      <dgm:prSet/>
      <dgm:spPr/>
      <dgm:t>
        <a:bodyPr/>
        <a:lstStyle/>
        <a:p>
          <a:endParaRPr lang="en-US" sz="2000"/>
        </a:p>
      </dgm:t>
    </dgm:pt>
    <dgm:pt modelId="{20579E3D-613F-45C0-A6BC-E3CC13ABC84C}" type="sibTrans" cxnId="{3350522B-8EB9-4684-B716-D6C982791EF1}">
      <dgm:prSet/>
      <dgm:spPr/>
      <dgm:t>
        <a:bodyPr/>
        <a:lstStyle/>
        <a:p>
          <a:endParaRPr lang="en-US" sz="2000"/>
        </a:p>
      </dgm:t>
    </dgm:pt>
    <dgm:pt modelId="{44AABCFD-79D0-42BD-8F17-0ED3EF0CDF36}">
      <dgm:prSet custT="1"/>
      <dgm:spPr/>
      <dgm:t>
        <a:bodyPr/>
        <a:lstStyle/>
        <a:p>
          <a:r>
            <a:rPr lang="en-US" sz="2000"/>
            <a:t>Annual Monitoring: $65</a:t>
          </a:r>
        </a:p>
      </dgm:t>
    </dgm:pt>
    <dgm:pt modelId="{402CFCF5-87F6-4A74-99BA-AC57BEFC91EE}" type="parTrans" cxnId="{EB0CE9F8-4529-495A-86C3-6F8B5D02E92D}">
      <dgm:prSet/>
      <dgm:spPr/>
      <dgm:t>
        <a:bodyPr/>
        <a:lstStyle/>
        <a:p>
          <a:endParaRPr lang="en-US" sz="2000"/>
        </a:p>
      </dgm:t>
    </dgm:pt>
    <dgm:pt modelId="{4B5A5D46-BD8C-4377-853B-BABD44630562}" type="sibTrans" cxnId="{EB0CE9F8-4529-495A-86C3-6F8B5D02E92D}">
      <dgm:prSet/>
      <dgm:spPr/>
      <dgm:t>
        <a:bodyPr/>
        <a:lstStyle/>
        <a:p>
          <a:endParaRPr lang="en-US" sz="2000"/>
        </a:p>
      </dgm:t>
    </dgm:pt>
    <dgm:pt modelId="{734A11C8-5159-40C8-BCBA-9DA5DCF2D4E2}" type="pres">
      <dgm:prSet presAssocID="{CA341641-90A4-4284-9509-C91E668C83BD}" presName="Name0" presStyleCnt="0">
        <dgm:presLayoutVars>
          <dgm:chPref val="1"/>
          <dgm:dir/>
          <dgm:animOne val="branch"/>
          <dgm:animLvl val="lvl"/>
          <dgm:resizeHandles/>
        </dgm:presLayoutVars>
      </dgm:prSet>
      <dgm:spPr/>
    </dgm:pt>
    <dgm:pt modelId="{DB1D4AFB-243A-4AC7-9016-3D4933105D5C}" type="pres">
      <dgm:prSet presAssocID="{E494DB5A-8043-4106-B464-AB4D1A357204}" presName="vertOne" presStyleCnt="0"/>
      <dgm:spPr/>
    </dgm:pt>
    <dgm:pt modelId="{0430EEEE-4658-4800-931F-43959A3BC5A6}" type="pres">
      <dgm:prSet presAssocID="{E494DB5A-8043-4106-B464-AB4D1A357204}" presName="txOne" presStyleLbl="node0" presStyleIdx="0" presStyleCnt="1">
        <dgm:presLayoutVars>
          <dgm:chPref val="3"/>
        </dgm:presLayoutVars>
      </dgm:prSet>
      <dgm:spPr/>
    </dgm:pt>
    <dgm:pt modelId="{2EFCF184-0914-4B7A-9905-06BE02746BFC}" type="pres">
      <dgm:prSet presAssocID="{E494DB5A-8043-4106-B464-AB4D1A357204}" presName="parTransOne" presStyleCnt="0"/>
      <dgm:spPr/>
    </dgm:pt>
    <dgm:pt modelId="{E806F840-5A8D-4F22-B24A-92408CAF2863}" type="pres">
      <dgm:prSet presAssocID="{E494DB5A-8043-4106-B464-AB4D1A357204}" presName="horzOne" presStyleCnt="0"/>
      <dgm:spPr/>
    </dgm:pt>
    <dgm:pt modelId="{CB9D2FE2-7149-4D36-85DB-D185DDF9E0BE}" type="pres">
      <dgm:prSet presAssocID="{5801DC14-8AD0-47C3-A1F4-817299E35EDC}" presName="vertTwo" presStyleCnt="0"/>
      <dgm:spPr/>
    </dgm:pt>
    <dgm:pt modelId="{F01732E6-7EE8-4709-B0C1-31E18C770A27}" type="pres">
      <dgm:prSet presAssocID="{5801DC14-8AD0-47C3-A1F4-817299E35EDC}" presName="txTwo" presStyleLbl="node2" presStyleIdx="0" presStyleCnt="2">
        <dgm:presLayoutVars>
          <dgm:chPref val="3"/>
        </dgm:presLayoutVars>
      </dgm:prSet>
      <dgm:spPr/>
    </dgm:pt>
    <dgm:pt modelId="{3CB903DE-3C83-42FE-A6B8-47B6A6B9EC99}" type="pres">
      <dgm:prSet presAssocID="{5801DC14-8AD0-47C3-A1F4-817299E35EDC}" presName="horzTwo" presStyleCnt="0"/>
      <dgm:spPr/>
    </dgm:pt>
    <dgm:pt modelId="{07F9607A-FC26-477E-8378-BF25849A44D8}" type="pres">
      <dgm:prSet presAssocID="{20579E3D-613F-45C0-A6BC-E3CC13ABC84C}" presName="sibSpaceTwo" presStyleCnt="0"/>
      <dgm:spPr/>
    </dgm:pt>
    <dgm:pt modelId="{BF947577-1170-4FAD-9D14-BACFC307BC7E}" type="pres">
      <dgm:prSet presAssocID="{44AABCFD-79D0-42BD-8F17-0ED3EF0CDF36}" presName="vertTwo" presStyleCnt="0"/>
      <dgm:spPr/>
    </dgm:pt>
    <dgm:pt modelId="{77999629-442E-4F0D-81F9-0A674494214D}" type="pres">
      <dgm:prSet presAssocID="{44AABCFD-79D0-42BD-8F17-0ED3EF0CDF36}" presName="txTwo" presStyleLbl="node2" presStyleIdx="1" presStyleCnt="2">
        <dgm:presLayoutVars>
          <dgm:chPref val="3"/>
        </dgm:presLayoutVars>
      </dgm:prSet>
      <dgm:spPr/>
    </dgm:pt>
    <dgm:pt modelId="{9E80FDA1-0A9E-48E8-B798-7CAD48B6703D}" type="pres">
      <dgm:prSet presAssocID="{44AABCFD-79D0-42BD-8F17-0ED3EF0CDF36}" presName="horzTwo" presStyleCnt="0"/>
      <dgm:spPr/>
    </dgm:pt>
  </dgm:ptLst>
  <dgm:cxnLst>
    <dgm:cxn modelId="{3350522B-8EB9-4684-B716-D6C982791EF1}" srcId="{E494DB5A-8043-4106-B464-AB4D1A357204}" destId="{5801DC14-8AD0-47C3-A1F4-817299E35EDC}" srcOrd="0" destOrd="0" parTransId="{B11DC6DC-7DFC-47AB-9B01-0776EF586535}" sibTransId="{20579E3D-613F-45C0-A6BC-E3CC13ABC84C}"/>
    <dgm:cxn modelId="{9CD9E134-9877-4D5A-8A56-930EA18DF27D}" type="presOf" srcId="{44AABCFD-79D0-42BD-8F17-0ED3EF0CDF36}" destId="{77999629-442E-4F0D-81F9-0A674494214D}" srcOrd="0" destOrd="0" presId="urn:microsoft.com/office/officeart/2005/8/layout/hierarchy4"/>
    <dgm:cxn modelId="{D18A2456-6A96-4B1C-8253-72EEC3EB11B4}" type="presOf" srcId="{5801DC14-8AD0-47C3-A1F4-817299E35EDC}" destId="{F01732E6-7EE8-4709-B0C1-31E18C770A27}" srcOrd="0" destOrd="0" presId="urn:microsoft.com/office/officeart/2005/8/layout/hierarchy4"/>
    <dgm:cxn modelId="{F3A03D57-643B-41E2-B400-8DC80F54BA49}" srcId="{CA341641-90A4-4284-9509-C91E668C83BD}" destId="{E494DB5A-8043-4106-B464-AB4D1A357204}" srcOrd="0" destOrd="0" parTransId="{6349D702-95E0-4245-BA4F-CEB9DD1EAF3F}" sibTransId="{6CA3E01E-2166-42DD-A2E0-8B1A30CD3525}"/>
    <dgm:cxn modelId="{0746B47B-E779-478E-A607-5CE81C424941}" type="presOf" srcId="{E494DB5A-8043-4106-B464-AB4D1A357204}" destId="{0430EEEE-4658-4800-931F-43959A3BC5A6}" srcOrd="0" destOrd="0" presId="urn:microsoft.com/office/officeart/2005/8/layout/hierarchy4"/>
    <dgm:cxn modelId="{B9A1EC91-C94E-4A2D-9877-D258E5802A6E}" type="presOf" srcId="{CA341641-90A4-4284-9509-C91E668C83BD}" destId="{734A11C8-5159-40C8-BCBA-9DA5DCF2D4E2}" srcOrd="0" destOrd="0" presId="urn:microsoft.com/office/officeart/2005/8/layout/hierarchy4"/>
    <dgm:cxn modelId="{EB0CE9F8-4529-495A-86C3-6F8B5D02E92D}" srcId="{E494DB5A-8043-4106-B464-AB4D1A357204}" destId="{44AABCFD-79D0-42BD-8F17-0ED3EF0CDF36}" srcOrd="1" destOrd="0" parTransId="{402CFCF5-87F6-4A74-99BA-AC57BEFC91EE}" sibTransId="{4B5A5D46-BD8C-4377-853B-BABD44630562}"/>
    <dgm:cxn modelId="{F18D2E0E-66BC-44C8-8ACD-4095947F8433}" type="presParOf" srcId="{734A11C8-5159-40C8-BCBA-9DA5DCF2D4E2}" destId="{DB1D4AFB-243A-4AC7-9016-3D4933105D5C}" srcOrd="0" destOrd="0" presId="urn:microsoft.com/office/officeart/2005/8/layout/hierarchy4"/>
    <dgm:cxn modelId="{FFDD489F-BD44-4CEF-AF65-38156143DC83}" type="presParOf" srcId="{DB1D4AFB-243A-4AC7-9016-3D4933105D5C}" destId="{0430EEEE-4658-4800-931F-43959A3BC5A6}" srcOrd="0" destOrd="0" presId="urn:microsoft.com/office/officeart/2005/8/layout/hierarchy4"/>
    <dgm:cxn modelId="{D7648F42-F766-4B9E-B1DE-511626EF8E84}" type="presParOf" srcId="{DB1D4AFB-243A-4AC7-9016-3D4933105D5C}" destId="{2EFCF184-0914-4B7A-9905-06BE02746BFC}" srcOrd="1" destOrd="0" presId="urn:microsoft.com/office/officeart/2005/8/layout/hierarchy4"/>
    <dgm:cxn modelId="{701E6D6E-0677-421C-AAA9-046483DEE5BE}" type="presParOf" srcId="{DB1D4AFB-243A-4AC7-9016-3D4933105D5C}" destId="{E806F840-5A8D-4F22-B24A-92408CAF2863}" srcOrd="2" destOrd="0" presId="urn:microsoft.com/office/officeart/2005/8/layout/hierarchy4"/>
    <dgm:cxn modelId="{ACDCF88C-0BED-436B-B0D3-230959C47CCE}" type="presParOf" srcId="{E806F840-5A8D-4F22-B24A-92408CAF2863}" destId="{CB9D2FE2-7149-4D36-85DB-D185DDF9E0BE}" srcOrd="0" destOrd="0" presId="urn:microsoft.com/office/officeart/2005/8/layout/hierarchy4"/>
    <dgm:cxn modelId="{23469795-DCFC-4C19-971C-FFAA408505D3}" type="presParOf" srcId="{CB9D2FE2-7149-4D36-85DB-D185DDF9E0BE}" destId="{F01732E6-7EE8-4709-B0C1-31E18C770A27}" srcOrd="0" destOrd="0" presId="urn:microsoft.com/office/officeart/2005/8/layout/hierarchy4"/>
    <dgm:cxn modelId="{4B4974C8-F7B9-4CF5-9836-5B730A7540E9}" type="presParOf" srcId="{CB9D2FE2-7149-4D36-85DB-D185DDF9E0BE}" destId="{3CB903DE-3C83-42FE-A6B8-47B6A6B9EC99}" srcOrd="1" destOrd="0" presId="urn:microsoft.com/office/officeart/2005/8/layout/hierarchy4"/>
    <dgm:cxn modelId="{8EAEA8A2-84E4-48B0-87E4-848C3A533A2E}" type="presParOf" srcId="{E806F840-5A8D-4F22-B24A-92408CAF2863}" destId="{07F9607A-FC26-477E-8378-BF25849A44D8}" srcOrd="1" destOrd="0" presId="urn:microsoft.com/office/officeart/2005/8/layout/hierarchy4"/>
    <dgm:cxn modelId="{7D7AD429-5EEF-4C26-BDFE-C7334FFB04C1}" type="presParOf" srcId="{E806F840-5A8D-4F22-B24A-92408CAF2863}" destId="{BF947577-1170-4FAD-9D14-BACFC307BC7E}" srcOrd="2" destOrd="0" presId="urn:microsoft.com/office/officeart/2005/8/layout/hierarchy4"/>
    <dgm:cxn modelId="{493119E0-0966-4DD4-A374-419CB53F1AF6}" type="presParOf" srcId="{BF947577-1170-4FAD-9D14-BACFC307BC7E}" destId="{77999629-442E-4F0D-81F9-0A674494214D}" srcOrd="0" destOrd="0" presId="urn:microsoft.com/office/officeart/2005/8/layout/hierarchy4"/>
    <dgm:cxn modelId="{EC84DA70-DE05-4106-A59C-30AC153F3568}" type="presParOf" srcId="{BF947577-1170-4FAD-9D14-BACFC307BC7E}" destId="{9E80FDA1-0A9E-48E8-B798-7CAD48B6703D}"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0EEEE-4658-4800-931F-43959A3BC5A6}">
      <dsp:nvSpPr>
        <dsp:cNvPr id="0" name=""/>
        <dsp:cNvSpPr/>
      </dsp:nvSpPr>
      <dsp:spPr>
        <a:xfrm>
          <a:off x="3394" y="187"/>
          <a:ext cx="9188442" cy="47548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a:t>Pricing</a:t>
          </a:r>
        </a:p>
      </dsp:txBody>
      <dsp:txXfrm>
        <a:off x="17321" y="14114"/>
        <a:ext cx="9160588" cy="447633"/>
      </dsp:txXfrm>
    </dsp:sp>
    <dsp:sp modelId="{F01732E6-7EE8-4709-B0C1-31E18C770A27}">
      <dsp:nvSpPr>
        <dsp:cNvPr id="0" name=""/>
        <dsp:cNvSpPr/>
      </dsp:nvSpPr>
      <dsp:spPr>
        <a:xfrm>
          <a:off x="3394" y="686375"/>
          <a:ext cx="4409041" cy="47548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Year 1 + Installation: $166</a:t>
          </a:r>
        </a:p>
      </dsp:txBody>
      <dsp:txXfrm>
        <a:off x="17321" y="700302"/>
        <a:ext cx="4381187" cy="447633"/>
      </dsp:txXfrm>
    </dsp:sp>
    <dsp:sp modelId="{77999629-442E-4F0D-81F9-0A674494214D}">
      <dsp:nvSpPr>
        <dsp:cNvPr id="0" name=""/>
        <dsp:cNvSpPr/>
      </dsp:nvSpPr>
      <dsp:spPr>
        <a:xfrm>
          <a:off x="4782795" y="686375"/>
          <a:ext cx="4409041" cy="47548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Annual Monitoring: $65</a:t>
          </a:r>
        </a:p>
      </dsp:txBody>
      <dsp:txXfrm>
        <a:off x="4796722" y="700302"/>
        <a:ext cx="4381187" cy="4476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0330-1ED3-7948-BE66-5EE2B6366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7DB5CD-826B-FA4D-80C4-DCB0CBF52E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DD3BC3-E8A6-2E45-8651-7C07CF151CFD}" type="datetimeFigureOut">
              <a:rPr lang="en-US" smtClean="0"/>
              <a:t>12/3/2025</a:t>
            </a:fld>
            <a:endParaRPr lang="en-US"/>
          </a:p>
        </p:txBody>
      </p:sp>
      <p:sp>
        <p:nvSpPr>
          <p:cNvPr id="4" name="Footer Placeholder 3">
            <a:extLst>
              <a:ext uri="{FF2B5EF4-FFF2-40B4-BE49-F238E27FC236}">
                <a16:creationId xmlns:a16="http://schemas.microsoft.com/office/drawing/2014/main" id="{D3AF2C19-BC63-6B41-9900-8122F4F671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794B70-B521-3440-B5CE-BF72FBF84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ECB81D-493A-F042-84FA-880595398D02}" type="slidenum">
              <a:rPr lang="en-US" smtClean="0"/>
              <a:t>‹#›</a:t>
            </a:fld>
            <a:endParaRPr lang="en-US"/>
          </a:p>
        </p:txBody>
      </p:sp>
    </p:spTree>
    <p:extLst>
      <p:ext uri="{BB962C8B-B14F-4D97-AF65-F5344CB8AC3E}">
        <p14:creationId xmlns:p14="http://schemas.microsoft.com/office/powerpoint/2010/main" val="120951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8C036-FB7E-0448-9C1D-7CB7BDDF08FD}"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F5B6A-C186-D143-91F6-57344693157E}" type="slidenum">
              <a:rPr lang="en-US" smtClean="0"/>
              <a:t>‹#›</a:t>
            </a:fld>
            <a:endParaRPr lang="en-US"/>
          </a:p>
        </p:txBody>
      </p:sp>
    </p:spTree>
    <p:extLst>
      <p:ext uri="{BB962C8B-B14F-4D97-AF65-F5344CB8AC3E}">
        <p14:creationId xmlns:p14="http://schemas.microsoft.com/office/powerpoint/2010/main" val="225027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9C377363-5EA7-A743-952C-997D397F1BA7}"/>
              </a:ext>
            </a:extLst>
          </p:cNvPr>
          <p:cNvPicPr>
            <a:picLocks noChangeAspect="1"/>
          </p:cNvPicPr>
          <p:nvPr userDrawn="1"/>
        </p:nvPicPr>
        <p:blipFill>
          <a:blip r:embed="rId2"/>
          <a:stretch>
            <a:fillRect/>
          </a:stretch>
        </p:blipFill>
        <p:spPr>
          <a:xfrm>
            <a:off x="495299" y="5660651"/>
            <a:ext cx="4011388" cy="704439"/>
          </a:xfrm>
          <a:prstGeom prst="rect">
            <a:avLst/>
          </a:prstGeom>
        </p:spPr>
      </p:pic>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0"/>
            <a:ext cx="111861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36376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p:nvPr>
        </p:nvSpPr>
        <p:spPr>
          <a:xfrm>
            <a:off x="981484" y="1791487"/>
            <a:ext cx="5341827" cy="38992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lvl1pPr>
            <a:lvl5pPr>
              <a:defRPr/>
            </a:lvl5pPr>
          </a:lstStyle>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Click to edit Master text styles</a:t>
            </a:r>
          </a:p>
          <a:p>
            <a:pPr marL="457200" marR="0" lvl="1"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Second level</a:t>
            </a:r>
          </a:p>
          <a:p>
            <a:pPr marL="457200" marR="0" lvl="2"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Third level</a:t>
            </a:r>
          </a:p>
          <a:p>
            <a:pPr marL="457200" marR="0" lvl="3"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Fourth level</a:t>
            </a:r>
          </a:p>
          <a:p>
            <a:pPr marL="457200" marR="0" lvl="4"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Fifth level</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559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now, Share, D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hasCustomPrompt="1"/>
          </p:nvPr>
        </p:nvSpPr>
        <p:spPr>
          <a:xfrm>
            <a:off x="981484" y="1791487"/>
            <a:ext cx="5341827" cy="3899250"/>
          </a:xfrm>
        </p:spPr>
        <p:txBody>
          <a:bodyPr/>
          <a:lstStyle>
            <a:lvl1pPr>
              <a:defRPr baseline="0"/>
            </a:lvl1pPr>
            <a:lvl5pPr>
              <a:defRPr/>
            </a:lvl5pPr>
          </a:lstStyle>
          <a:p>
            <a:pPr lvl="0"/>
            <a:r>
              <a:rPr lang="en-US"/>
              <a:t>Know</a:t>
            </a:r>
          </a:p>
          <a:p>
            <a:pPr lvl="1"/>
            <a:r>
              <a:rPr lang="en-US"/>
              <a:t>Second level</a:t>
            </a:r>
          </a:p>
          <a:p>
            <a:pPr lvl="2"/>
            <a:r>
              <a:rPr lang="en-US"/>
              <a:t>Third level</a:t>
            </a:r>
          </a:p>
          <a:p>
            <a:pPr lvl="3"/>
            <a:r>
              <a:rPr lang="en-US"/>
              <a:t>Fourth level</a:t>
            </a:r>
          </a:p>
          <a:p>
            <a:pPr lvl="4"/>
            <a:r>
              <a:rPr lang="en-US"/>
              <a:t>Fifth level</a:t>
            </a:r>
          </a:p>
          <a:p>
            <a:pPr lvl="0"/>
            <a:r>
              <a:rPr lang="en-US"/>
              <a:t>Share</a:t>
            </a:r>
          </a:p>
          <a:p>
            <a:pPr lvl="0"/>
            <a:r>
              <a:rPr lang="en-US"/>
              <a:t>Do</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hasCustomPrompt="1"/>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Know, Share, Do</a:t>
            </a:r>
          </a:p>
        </p:txBody>
      </p:sp>
    </p:spTree>
    <p:extLst>
      <p:ext uri="{BB962C8B-B14F-4D97-AF65-F5344CB8AC3E}">
        <p14:creationId xmlns:p14="http://schemas.microsoft.com/office/powerpoint/2010/main" val="3727565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pic>
        <p:nvPicPr>
          <p:cNvPr id="6" name="Picture 5" descr="A building with many windows&#10;&#10;Description automatically generated">
            <a:extLst>
              <a:ext uri="{FF2B5EF4-FFF2-40B4-BE49-F238E27FC236}">
                <a16:creationId xmlns:a16="http://schemas.microsoft.com/office/drawing/2014/main" id="{20EC2224-D834-AEB0-8EDE-989D597F7450}"/>
              </a:ext>
            </a:extLst>
          </p:cNvPr>
          <p:cNvPicPr>
            <a:picLocks noChangeAspect="1"/>
          </p:cNvPicPr>
          <p:nvPr userDrawn="1"/>
        </p:nvPicPr>
        <p:blipFill rotWithShape="1">
          <a:blip r:embed="rId6"/>
          <a:srcRect l="5925" r="27005"/>
          <a:stretch/>
        </p:blipFill>
        <p:spPr>
          <a:xfrm>
            <a:off x="0" y="0"/>
            <a:ext cx="3270422" cy="6858000"/>
          </a:xfrm>
          <a:prstGeom prst="rect">
            <a:avLst/>
          </a:prstGeom>
        </p:spPr>
      </p:pic>
    </p:spTree>
    <p:extLst>
      <p:ext uri="{BB962C8B-B14F-4D97-AF65-F5344CB8AC3E}">
        <p14:creationId xmlns:p14="http://schemas.microsoft.com/office/powerpoint/2010/main" val="170545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4" name="Picture 3" descr="A building with many windows&#10;&#10;Description automatically generated">
            <a:extLst>
              <a:ext uri="{FF2B5EF4-FFF2-40B4-BE49-F238E27FC236}">
                <a16:creationId xmlns:a16="http://schemas.microsoft.com/office/drawing/2014/main" id="{FC2163A7-FBFE-23F8-8D33-CE0BF0B13C0D}"/>
              </a:ext>
            </a:extLst>
          </p:cNvPr>
          <p:cNvPicPr>
            <a:picLocks noChangeAspect="1"/>
          </p:cNvPicPr>
          <p:nvPr userDrawn="1"/>
        </p:nvPicPr>
        <p:blipFill rotWithShape="1">
          <a:blip r:embed="rId2"/>
          <a:srcRect l="5925" r="27005"/>
          <a:stretch/>
        </p:blipFill>
        <p:spPr>
          <a:xfrm>
            <a:off x="8921578" y="3460"/>
            <a:ext cx="3270422" cy="6858000"/>
          </a:xfrm>
          <a:prstGeom prst="rect">
            <a:avLst/>
          </a:prstGeom>
        </p:spPr>
      </p:pic>
    </p:spTree>
    <p:extLst>
      <p:ext uri="{BB962C8B-B14F-4D97-AF65-F5344CB8AC3E}">
        <p14:creationId xmlns:p14="http://schemas.microsoft.com/office/powerpoint/2010/main" val="2121892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pic>
        <p:nvPicPr>
          <p:cNvPr id="6" name="Picture 5" descr="A building with many windows&#10;&#10;Description automatically generated">
            <a:extLst>
              <a:ext uri="{FF2B5EF4-FFF2-40B4-BE49-F238E27FC236}">
                <a16:creationId xmlns:a16="http://schemas.microsoft.com/office/drawing/2014/main" id="{20EC2224-D834-AEB0-8EDE-989D597F7450}"/>
              </a:ext>
            </a:extLst>
          </p:cNvPr>
          <p:cNvPicPr>
            <a:picLocks noChangeAspect="1"/>
          </p:cNvPicPr>
          <p:nvPr userDrawn="1"/>
        </p:nvPicPr>
        <p:blipFill rotWithShape="1">
          <a:blip r:embed="rId6"/>
          <a:srcRect l="5925" r="27005"/>
          <a:stretch/>
        </p:blipFill>
        <p:spPr>
          <a:xfrm>
            <a:off x="0" y="0"/>
            <a:ext cx="3270422" cy="6858000"/>
          </a:xfrm>
          <a:prstGeom prst="rect">
            <a:avLst/>
          </a:prstGeom>
        </p:spPr>
      </p:pic>
      <p:pic>
        <p:nvPicPr>
          <p:cNvPr id="7" name="Picture 6" descr="A building with glass windows&#10;&#10;Description automatically generated">
            <a:extLst>
              <a:ext uri="{FF2B5EF4-FFF2-40B4-BE49-F238E27FC236}">
                <a16:creationId xmlns:a16="http://schemas.microsoft.com/office/drawing/2014/main" id="{E0CC5944-66FD-335B-1F8C-18BD15D388C2}"/>
              </a:ext>
            </a:extLst>
          </p:cNvPr>
          <p:cNvPicPr>
            <a:picLocks noChangeAspect="1"/>
          </p:cNvPicPr>
          <p:nvPr userDrawn="1"/>
        </p:nvPicPr>
        <p:blipFill rotWithShape="1">
          <a:blip r:embed="rId7"/>
          <a:srcRect l="9382" t="2928" r="21357"/>
          <a:stretch/>
        </p:blipFill>
        <p:spPr>
          <a:xfrm>
            <a:off x="3732" y="4887"/>
            <a:ext cx="3266690" cy="6853113"/>
          </a:xfrm>
          <a:prstGeom prst="rect">
            <a:avLst/>
          </a:prstGeom>
        </p:spPr>
      </p:pic>
    </p:spTree>
    <p:extLst>
      <p:ext uri="{BB962C8B-B14F-4D97-AF65-F5344CB8AC3E}">
        <p14:creationId xmlns:p14="http://schemas.microsoft.com/office/powerpoint/2010/main" val="119229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5" name="Picture 4" descr="A building with glass windows&#10;&#10;Description automatically generated">
            <a:extLst>
              <a:ext uri="{FF2B5EF4-FFF2-40B4-BE49-F238E27FC236}">
                <a16:creationId xmlns:a16="http://schemas.microsoft.com/office/drawing/2014/main" id="{BF38302B-F1B4-CBA5-DAE8-E06FF0F6AFF3}"/>
              </a:ext>
            </a:extLst>
          </p:cNvPr>
          <p:cNvPicPr>
            <a:picLocks noChangeAspect="1"/>
          </p:cNvPicPr>
          <p:nvPr userDrawn="1"/>
        </p:nvPicPr>
        <p:blipFill rotWithShape="1">
          <a:blip r:embed="rId2"/>
          <a:srcRect l="9382" t="2928" r="21357"/>
          <a:stretch/>
        </p:blipFill>
        <p:spPr>
          <a:xfrm>
            <a:off x="8929102" y="2164"/>
            <a:ext cx="3266690" cy="6853113"/>
          </a:xfrm>
          <a:prstGeom prst="rect">
            <a:avLst/>
          </a:prstGeom>
        </p:spPr>
      </p:pic>
    </p:spTree>
    <p:extLst>
      <p:ext uri="{BB962C8B-B14F-4D97-AF65-F5344CB8AC3E}">
        <p14:creationId xmlns:p14="http://schemas.microsoft.com/office/powerpoint/2010/main" val="2056975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BBD04562-D0D0-A44D-9397-C966DEA40576}"/>
              </a:ext>
            </a:extLst>
          </p:cNvPr>
          <p:cNvSpPr>
            <a:spLocks noGrp="1"/>
          </p:cNvSpPr>
          <p:nvPr>
            <p:ph idx="11"/>
          </p:nvPr>
        </p:nvSpPr>
        <p:spPr>
          <a:xfrm>
            <a:off x="6593363"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ext&#10;&#10;Description automatically generated">
            <a:extLst>
              <a:ext uri="{FF2B5EF4-FFF2-40B4-BE49-F238E27FC236}">
                <a16:creationId xmlns:a16="http://schemas.microsoft.com/office/drawing/2014/main" id="{A81F219C-1B1B-6F43-AB68-97EE3BC8EFC7}"/>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347926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2169FB3B-052F-7A41-9C5E-26EE4EF278DA}"/>
              </a:ext>
            </a:extLst>
          </p:cNvPr>
          <p:cNvSpPr>
            <a:spLocks noGrp="1"/>
          </p:cNvSpPr>
          <p:nvPr>
            <p:ph idx="11"/>
          </p:nvPr>
        </p:nvSpPr>
        <p:spPr>
          <a:xfrm>
            <a:off x="6623112" y="2211547"/>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CBC432E-AEDF-404D-9C65-4C5B80953D20}"/>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288378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6201" t="4249" r="18053" b="8138"/>
          <a:stretch/>
        </p:blipFill>
        <p:spPr>
          <a:xfrm>
            <a:off x="6186989" y="462636"/>
            <a:ext cx="5607062" cy="5932727"/>
          </a:xfrm>
          <a:prstGeom prst="rect">
            <a:avLst/>
          </a:prstGeom>
        </p:spPr>
      </p:pic>
      <p:pic>
        <p:nvPicPr>
          <p:cNvPr id="5" name="Picture 4">
            <a:extLst>
              <a:ext uri="{FF2B5EF4-FFF2-40B4-BE49-F238E27FC236}">
                <a16:creationId xmlns:a16="http://schemas.microsoft.com/office/drawing/2014/main" id="{12A6E125-E107-F79F-038A-478CC794B14A}"/>
              </a:ext>
            </a:extLst>
          </p:cNvPr>
          <p:cNvPicPr>
            <a:picLocks noChangeAspect="1"/>
          </p:cNvPicPr>
          <p:nvPr userDrawn="1"/>
        </p:nvPicPr>
        <p:blipFill rotWithShape="1">
          <a:blip r:embed="rId3"/>
          <a:srcRect t="15613" b="9156"/>
          <a:stretch/>
        </p:blipFill>
        <p:spPr>
          <a:xfrm>
            <a:off x="6186990" y="462636"/>
            <a:ext cx="5607061" cy="5932726"/>
          </a:xfrm>
          <a:prstGeom prst="rect">
            <a:avLst/>
          </a:prstGeom>
        </p:spPr>
      </p:pic>
    </p:spTree>
    <p:extLst>
      <p:ext uri="{BB962C8B-B14F-4D97-AF65-F5344CB8AC3E}">
        <p14:creationId xmlns:p14="http://schemas.microsoft.com/office/powerpoint/2010/main" val="20647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descr="A picture containing text, gauge&#10;&#10;Description automatically generated">
            <a:extLst>
              <a:ext uri="{FF2B5EF4-FFF2-40B4-BE49-F238E27FC236}">
                <a16:creationId xmlns:a16="http://schemas.microsoft.com/office/drawing/2014/main" id="{C654C5F3-6F06-D246-85A4-0A6B35AF0331}"/>
              </a:ext>
            </a:extLst>
          </p:cNvPr>
          <p:cNvPicPr>
            <a:picLocks noChangeAspect="1"/>
          </p:cNvPicPr>
          <p:nvPr userDrawn="1"/>
        </p:nvPicPr>
        <p:blipFill>
          <a:blip r:embed="rId2"/>
          <a:stretch>
            <a:fillRect/>
          </a:stretch>
        </p:blipFill>
        <p:spPr>
          <a:xfrm>
            <a:off x="495299" y="5657199"/>
            <a:ext cx="3997054" cy="701922"/>
          </a:xfrm>
          <a:prstGeom prst="rect">
            <a:avLst/>
          </a:prstGeom>
        </p:spPr>
      </p:pic>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0768"/>
          <a:stretch/>
        </p:blipFill>
        <p:spPr>
          <a:xfrm>
            <a:off x="0" y="0"/>
            <a:ext cx="12249665" cy="3463697"/>
          </a:xfrm>
          <a:prstGeom prst="rect">
            <a:avLst/>
          </a:prstGeom>
        </p:spPr>
      </p:pic>
    </p:spTree>
    <p:extLst>
      <p:ext uri="{BB962C8B-B14F-4D97-AF65-F5344CB8AC3E}">
        <p14:creationId xmlns:p14="http://schemas.microsoft.com/office/powerpoint/2010/main" val="4244839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21461"/>
          <a:stretch/>
        </p:blipFill>
        <p:spPr>
          <a:xfrm>
            <a:off x="486032" y="462887"/>
            <a:ext cx="11252475" cy="5896723"/>
          </a:xfrm>
          <a:prstGeom prst="rect">
            <a:avLst/>
          </a:prstGeom>
        </p:spPr>
      </p:pic>
      <p:pic>
        <p:nvPicPr>
          <p:cNvPr id="7" name="Picture 6" descr="A high angle view of a building&#10;&#10;Description automatically generated">
            <a:extLst>
              <a:ext uri="{FF2B5EF4-FFF2-40B4-BE49-F238E27FC236}">
                <a16:creationId xmlns:a16="http://schemas.microsoft.com/office/drawing/2014/main" id="{9AF125FE-6320-9B7B-BA17-FE3368D4AB8C}"/>
              </a:ext>
            </a:extLst>
          </p:cNvPr>
          <p:cNvPicPr>
            <a:picLocks noChangeAspect="1"/>
          </p:cNvPicPr>
          <p:nvPr userDrawn="1"/>
        </p:nvPicPr>
        <p:blipFill rotWithShape="1">
          <a:blip r:embed="rId3"/>
          <a:srcRect t="17374" b="12799"/>
          <a:stretch/>
        </p:blipFill>
        <p:spPr>
          <a:xfrm>
            <a:off x="486032" y="462887"/>
            <a:ext cx="11285014" cy="5896723"/>
          </a:xfrm>
          <a:prstGeom prst="rect">
            <a:avLst/>
          </a:prstGeom>
        </p:spPr>
      </p:pic>
    </p:spTree>
    <p:extLst>
      <p:ext uri="{BB962C8B-B14F-4D97-AF65-F5344CB8AC3E}">
        <p14:creationId xmlns:p14="http://schemas.microsoft.com/office/powerpoint/2010/main" val="1464467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high angle view of a building&#10;&#10;Description automatically generated">
            <a:extLst>
              <a:ext uri="{FF2B5EF4-FFF2-40B4-BE49-F238E27FC236}">
                <a16:creationId xmlns:a16="http://schemas.microsoft.com/office/drawing/2014/main" id="{3D575B07-F151-B591-65F2-BF7828DB510A}"/>
              </a:ext>
            </a:extLst>
          </p:cNvPr>
          <p:cNvPicPr>
            <a:picLocks noChangeAspect="1"/>
          </p:cNvPicPr>
          <p:nvPr userDrawn="1"/>
        </p:nvPicPr>
        <p:blipFill rotWithShape="1">
          <a:blip r:embed="rId2"/>
          <a:srcRect l="600" t="12719" r="1090" b="13384"/>
          <a:stretch/>
        </p:blipFill>
        <p:spPr>
          <a:xfrm>
            <a:off x="0" y="1"/>
            <a:ext cx="12192000" cy="6858000"/>
          </a:xfrm>
          <a:prstGeom prst="rect">
            <a:avLst/>
          </a:prstGeom>
        </p:spPr>
      </p:pic>
    </p:spTree>
    <p:extLst>
      <p:ext uri="{BB962C8B-B14F-4D97-AF65-F5344CB8AC3E}">
        <p14:creationId xmlns:p14="http://schemas.microsoft.com/office/powerpoint/2010/main" val="1043963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5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F9D-2533-2844-8155-13291185DFC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AF70C7-1E9E-BA48-A61B-08B14FE61B81}"/>
              </a:ext>
            </a:extLst>
          </p:cNvPr>
          <p:cNvSpPr>
            <a:spLocks noGrp="1"/>
          </p:cNvSpPr>
          <p:nvPr>
            <p:ph type="sldNum" sz="quarter" idx="10"/>
          </p:nvPr>
        </p:nvSpPr>
        <p:spPr/>
        <p:txBody>
          <a:body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F496D4CC-DE52-4048-AC50-3030CEEE369E}"/>
              </a:ext>
            </a:extLst>
          </p:cNvPr>
          <p:cNvSpPr>
            <a:spLocks noGrp="1"/>
          </p:cNvSpPr>
          <p:nvPr>
            <p:ph type="ftr" sz="quarter" idx="11"/>
          </p:nvPr>
        </p:nvSpPr>
        <p:spPr/>
        <p:txBody>
          <a:bodyPr/>
          <a:lstStyle/>
          <a:p>
            <a:endParaRPr lang="en-US"/>
          </a:p>
        </p:txBody>
      </p:sp>
      <p:sp>
        <p:nvSpPr>
          <p:cNvPr id="5" name="Content Placeholder 2">
            <a:extLst>
              <a:ext uri="{FF2B5EF4-FFF2-40B4-BE49-F238E27FC236}">
                <a16:creationId xmlns:a16="http://schemas.microsoft.com/office/drawing/2014/main" id="{D2085ADE-B60F-3046-83A0-36760BCFBF8A}"/>
              </a:ext>
            </a:extLst>
          </p:cNvPr>
          <p:cNvSpPr>
            <a:spLocks noGrp="1"/>
          </p:cNvSpPr>
          <p:nvPr>
            <p:ph idx="1"/>
          </p:nvPr>
        </p:nvSpPr>
        <p:spPr>
          <a:xfrm>
            <a:off x="502919" y="1282262"/>
            <a:ext cx="9769612" cy="4322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675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271837" y="2419350"/>
            <a:ext cx="5648325" cy="20193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448050" y="2390775"/>
            <a:ext cx="5295900" cy="20764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407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111F15-5685-CE6C-E5F3-71A6EB6BD8B3}"/>
              </a:ext>
            </a:extLst>
          </p:cNvPr>
          <p:cNvGrpSpPr/>
          <p:nvPr userDrawn="1"/>
        </p:nvGrpSpPr>
        <p:grpSpPr>
          <a:xfrm>
            <a:off x="914401" y="878496"/>
            <a:ext cx="10404155" cy="5101008"/>
            <a:chOff x="1371600" y="1317744"/>
            <a:chExt cx="15606233" cy="7651512"/>
          </a:xfrm>
        </p:grpSpPr>
        <p:grpSp>
          <p:nvGrpSpPr>
            <p:cNvPr id="5" name="Group 3">
              <a:extLst>
                <a:ext uri="{FF2B5EF4-FFF2-40B4-BE49-F238E27FC236}">
                  <a16:creationId xmlns:a16="http://schemas.microsoft.com/office/drawing/2014/main" id="{C4C43D59-49ED-0338-A384-001BC38E0265}"/>
                </a:ext>
              </a:extLst>
            </p:cNvPr>
            <p:cNvGrpSpPr/>
            <p:nvPr userDrawn="1"/>
          </p:nvGrpSpPr>
          <p:grpSpPr>
            <a:xfrm rot="-10800000">
              <a:off x="1371600" y="1317744"/>
              <a:ext cx="15606233" cy="7651512"/>
              <a:chOff x="0" y="0"/>
              <a:chExt cx="4274726" cy="2095837"/>
            </a:xfrm>
          </p:grpSpPr>
          <p:sp>
            <p:nvSpPr>
              <p:cNvPr id="6" name="Freeform 4">
                <a:extLst>
                  <a:ext uri="{FF2B5EF4-FFF2-40B4-BE49-F238E27FC236}">
                    <a16:creationId xmlns:a16="http://schemas.microsoft.com/office/drawing/2014/main" id="{DD4A775B-EFDA-1FE6-FF59-B784399CDFCF}"/>
                  </a:ext>
                </a:extLst>
              </p:cNvPr>
              <p:cNvSpPr/>
              <p:nvPr/>
            </p:nvSpPr>
            <p:spPr>
              <a:xfrm>
                <a:off x="0" y="0"/>
                <a:ext cx="4274726" cy="2095837"/>
              </a:xfrm>
              <a:custGeom>
                <a:avLst/>
                <a:gdLst/>
                <a:ahLst/>
                <a:cxnLst/>
                <a:rect l="l" t="t" r="r" b="b"/>
                <a:pathLst>
                  <a:path w="4274726" h="2095837">
                    <a:moveTo>
                      <a:pt x="0" y="0"/>
                    </a:moveTo>
                    <a:lnTo>
                      <a:pt x="4274726" y="0"/>
                    </a:lnTo>
                    <a:lnTo>
                      <a:pt x="4274726" y="2095837"/>
                    </a:lnTo>
                    <a:lnTo>
                      <a:pt x="0" y="2095837"/>
                    </a:lnTo>
                    <a:close/>
                  </a:path>
                </a:pathLst>
              </a:custGeom>
              <a:solidFill>
                <a:srgbClr val="FFFFFF">
                  <a:alpha val="90239"/>
                </a:srgbClr>
              </a:solidFill>
            </p:spPr>
            <p:txBody>
              <a:bodyPr/>
              <a:lstStyle/>
              <a:p>
                <a:pPr>
                  <a:spcBef>
                    <a:spcPts val="267"/>
                  </a:spcBef>
                </a:pPr>
                <a:endParaRPr lang="en-US" sz="1200"/>
              </a:p>
            </p:txBody>
          </p:sp>
          <p:sp>
            <p:nvSpPr>
              <p:cNvPr id="7" name="TextBox 5">
                <a:extLst>
                  <a:ext uri="{FF2B5EF4-FFF2-40B4-BE49-F238E27FC236}">
                    <a16:creationId xmlns:a16="http://schemas.microsoft.com/office/drawing/2014/main" id="{923A44AE-7BE1-F69A-64C3-4FF607C33FEF}"/>
                  </a:ext>
                </a:extLst>
              </p:cNvPr>
              <p:cNvSpPr txBox="1"/>
              <p:nvPr/>
            </p:nvSpPr>
            <p:spPr>
              <a:xfrm>
                <a:off x="0" y="-47625"/>
                <a:ext cx="4274726" cy="2143462"/>
              </a:xfrm>
              <a:prstGeom prst="rect">
                <a:avLst/>
              </a:prstGeom>
            </p:spPr>
            <p:txBody>
              <a:bodyPr lIns="50800" tIns="50800" rIns="50800" bIns="50800" rtlCol="0" anchor="ctr"/>
              <a:lstStyle/>
              <a:p>
                <a:pPr algn="ctr">
                  <a:lnSpc>
                    <a:spcPts val="1867"/>
                  </a:lnSpc>
                </a:pPr>
                <a:endParaRPr sz="1200"/>
              </a:p>
            </p:txBody>
          </p:sp>
        </p:grpSp>
        <p:sp>
          <p:nvSpPr>
            <p:cNvPr id="8" name="TextBox 14">
              <a:extLst>
                <a:ext uri="{FF2B5EF4-FFF2-40B4-BE49-F238E27FC236}">
                  <a16:creationId xmlns:a16="http://schemas.microsoft.com/office/drawing/2014/main" id="{F2794CF4-2C63-1B09-36C1-6B4E2BA4F78C}"/>
                </a:ext>
              </a:extLst>
            </p:cNvPr>
            <p:cNvSpPr txBox="1"/>
            <p:nvPr userDrawn="1"/>
          </p:nvSpPr>
          <p:spPr>
            <a:xfrm>
              <a:off x="4293959" y="1632461"/>
              <a:ext cx="9560985" cy="1436933"/>
            </a:xfrm>
            <a:prstGeom prst="rect">
              <a:avLst/>
            </a:prstGeom>
          </p:spPr>
          <p:txBody>
            <a:bodyPr lIns="0" tIns="0" rIns="0" bIns="0" rtlCol="0" anchor="t">
              <a:spAutoFit/>
            </a:bodyPr>
            <a:lstStyle/>
            <a:p>
              <a:pPr algn="ctr">
                <a:lnSpc>
                  <a:spcPts val="8213"/>
                </a:lnSpc>
                <a:spcBef>
                  <a:spcPct val="0"/>
                </a:spcBef>
              </a:pPr>
              <a:r>
                <a:rPr lang="en-US" sz="5000" b="1">
                  <a:solidFill>
                    <a:schemeClr val="tx1">
                      <a:lumMod val="95000"/>
                      <a:lumOff val="5000"/>
                    </a:schemeClr>
                  </a:solidFill>
                  <a:latin typeface="Avenir Black" panose="02000503020000020003" pitchFamily="2" charset="0"/>
                </a:rPr>
                <a:t>AGENDA</a:t>
              </a:r>
            </a:p>
          </p:txBody>
        </p:sp>
        <p:sp>
          <p:nvSpPr>
            <p:cNvPr id="9" name="AutoShape 15">
              <a:extLst>
                <a:ext uri="{FF2B5EF4-FFF2-40B4-BE49-F238E27FC236}">
                  <a16:creationId xmlns:a16="http://schemas.microsoft.com/office/drawing/2014/main" id="{B858BA4E-B742-9B59-2D2A-D226C7BA3BDC}"/>
                </a:ext>
              </a:extLst>
            </p:cNvPr>
            <p:cNvSpPr/>
            <p:nvPr userDrawn="1"/>
          </p:nvSpPr>
          <p:spPr>
            <a:xfrm flipV="1">
              <a:off x="1985224" y="3474589"/>
              <a:ext cx="14378986" cy="0"/>
            </a:xfrm>
            <a:prstGeom prst="line">
              <a:avLst/>
            </a:prstGeom>
            <a:ln w="104775" cap="flat">
              <a:solidFill>
                <a:srgbClr val="443357"/>
              </a:solidFill>
              <a:prstDash val="solid"/>
              <a:headEnd type="none" w="sm" len="sm"/>
              <a:tailEnd type="none" w="sm" len="sm"/>
            </a:ln>
          </p:spPr>
          <p:txBody>
            <a:bodyPr/>
            <a:lstStyle/>
            <a:p>
              <a:endParaRPr lang="en-US" sz="1200"/>
            </a:p>
          </p:txBody>
        </p:sp>
      </p:grpSp>
      <p:sp>
        <p:nvSpPr>
          <p:cNvPr id="11" name="Text Placeholder 2">
            <a:extLst>
              <a:ext uri="{FF2B5EF4-FFF2-40B4-BE49-F238E27FC236}">
                <a16:creationId xmlns:a16="http://schemas.microsoft.com/office/drawing/2014/main" id="{B214E79C-8501-4710-EC96-50CCFD2EC2D4}"/>
              </a:ext>
            </a:extLst>
          </p:cNvPr>
          <p:cNvSpPr>
            <a:spLocks noGrp="1"/>
          </p:cNvSpPr>
          <p:nvPr>
            <p:ph idx="1" hasCustomPrompt="1"/>
          </p:nvPr>
        </p:nvSpPr>
        <p:spPr>
          <a:xfrm>
            <a:off x="1323483" y="2624379"/>
            <a:ext cx="9585991" cy="2924013"/>
          </a:xfrm>
          <a:prstGeom prst="rect">
            <a:avLst/>
          </a:prstGeom>
        </p:spPr>
        <p:txBody>
          <a:bodyPr vert="horz" lIns="91440" tIns="45720" rIns="91440" bIns="45720" numCol="2" rtlCol="0">
            <a:normAutofit/>
          </a:bodyPr>
          <a:lstStyle>
            <a:lvl1pPr marL="0" indent="0">
              <a:lnSpc>
                <a:spcPct val="150000"/>
              </a:lnSpc>
              <a:spcBef>
                <a:spcPts val="267"/>
              </a:spcBef>
              <a:buClr>
                <a:schemeClr val="accent2"/>
              </a:buClr>
              <a:buSzPct val="105000"/>
              <a:buFontTx/>
              <a:buNone/>
              <a:defRPr sz="2200" b="1">
                <a:solidFill>
                  <a:schemeClr val="accent3">
                    <a:lumMod val="50000"/>
                  </a:schemeClr>
                </a:solidFill>
              </a:defRPr>
            </a:lvl1pPr>
          </a:lstStyle>
          <a:p>
            <a:pPr lvl="0"/>
            <a:r>
              <a:rPr lang="en-US"/>
              <a:t>Click to edit Master text styles</a:t>
            </a:r>
          </a:p>
          <a:p>
            <a:pPr lvl="0"/>
            <a:r>
              <a:rPr lang="en-US"/>
              <a:t>X</a:t>
            </a:r>
          </a:p>
          <a:p>
            <a:pPr lvl="0"/>
            <a:r>
              <a:rPr lang="en-US"/>
              <a:t>X</a:t>
            </a:r>
          </a:p>
          <a:p>
            <a:pPr lvl="0"/>
            <a:r>
              <a:rPr lang="en-US"/>
              <a:t>X</a:t>
            </a:r>
          </a:p>
          <a:p>
            <a:pPr lvl="0"/>
            <a:r>
              <a:rPr lang="en-US"/>
              <a:t>X</a:t>
            </a:r>
          </a:p>
          <a:p>
            <a:pPr lvl="0"/>
            <a:endParaRPr lang="en-US"/>
          </a:p>
          <a:p>
            <a:pPr lvl="0"/>
            <a:r>
              <a:rPr lang="en-US"/>
              <a:t>X</a:t>
            </a:r>
          </a:p>
          <a:p>
            <a:pPr lvl="0"/>
            <a:r>
              <a:rPr lang="en-US"/>
              <a:t>X</a:t>
            </a:r>
          </a:p>
          <a:p>
            <a:pPr lvl="0"/>
            <a:r>
              <a:rPr lang="en-US"/>
              <a:t>X</a:t>
            </a:r>
          </a:p>
          <a:p>
            <a:pPr lvl="0"/>
            <a:r>
              <a:rPr lang="en-US"/>
              <a:t>X</a:t>
            </a:r>
          </a:p>
          <a:p>
            <a:pPr lvl="0"/>
            <a:r>
              <a:rPr lang="en-US"/>
              <a:t>X</a:t>
            </a:r>
          </a:p>
          <a:p>
            <a:pPr lvl="0"/>
            <a:endParaRPr lang="en-US"/>
          </a:p>
        </p:txBody>
      </p:sp>
    </p:spTree>
    <p:extLst>
      <p:ext uri="{BB962C8B-B14F-4D97-AF65-F5344CB8AC3E}">
        <p14:creationId xmlns:p14="http://schemas.microsoft.com/office/powerpoint/2010/main" val="79043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lumMod val="20000"/>
            <a:lumOff val="80000"/>
            <a:alpha val="27730"/>
          </a:schemeClr>
        </a:soli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D06762BA-B8D4-5D23-80F9-C03B0C8865E5}"/>
              </a:ext>
            </a:extLst>
          </p:cNvPr>
          <p:cNvSpPr/>
          <p:nvPr userDrawn="1"/>
        </p:nvSpPr>
        <p:spPr>
          <a:xfrm rot="-10800000">
            <a:off x="-3982" y="394244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5">
            <a:extLst>
              <a:ext uri="{FF2B5EF4-FFF2-40B4-BE49-F238E27FC236}">
                <a16:creationId xmlns:a16="http://schemas.microsoft.com/office/drawing/2014/main" id="{16152DE1-F0B0-7E48-EE28-771D9A5D56A9}"/>
              </a:ext>
            </a:extLst>
          </p:cNvPr>
          <p:cNvSpPr/>
          <p:nvPr userDrawn="1"/>
        </p:nvSpPr>
        <p:spPr>
          <a:xfrm>
            <a:off x="712208" y="396149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Freeform 6">
            <a:extLst>
              <a:ext uri="{FF2B5EF4-FFF2-40B4-BE49-F238E27FC236}">
                <a16:creationId xmlns:a16="http://schemas.microsoft.com/office/drawing/2014/main" id="{7389C7F2-6ADC-C667-158F-BD27A4C1058B}"/>
              </a:ext>
            </a:extLst>
          </p:cNvPr>
          <p:cNvSpPr/>
          <p:nvPr userDrawn="1"/>
        </p:nvSpPr>
        <p:spPr>
          <a:xfrm>
            <a:off x="-10332" y="468403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7">
            <a:extLst>
              <a:ext uri="{FF2B5EF4-FFF2-40B4-BE49-F238E27FC236}">
                <a16:creationId xmlns:a16="http://schemas.microsoft.com/office/drawing/2014/main" id="{8D956273-54D1-24C9-1926-21BC11E1B234}"/>
              </a:ext>
            </a:extLst>
          </p:cNvPr>
          <p:cNvSpPr/>
          <p:nvPr userDrawn="1"/>
        </p:nvSpPr>
        <p:spPr>
          <a:xfrm rot="-10800000">
            <a:off x="-10332"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2" name="Freeform 8">
            <a:extLst>
              <a:ext uri="{FF2B5EF4-FFF2-40B4-BE49-F238E27FC236}">
                <a16:creationId xmlns:a16="http://schemas.microsoft.com/office/drawing/2014/main" id="{22BFE04C-BDC7-09AC-E29B-60312AFEDB6F}"/>
              </a:ext>
            </a:extLst>
          </p:cNvPr>
          <p:cNvSpPr/>
          <p:nvPr userDrawn="1"/>
        </p:nvSpPr>
        <p:spPr>
          <a:xfrm rot="-5400000">
            <a:off x="712208"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3" name="Freeform 9">
            <a:extLst>
              <a:ext uri="{FF2B5EF4-FFF2-40B4-BE49-F238E27FC236}">
                <a16:creationId xmlns:a16="http://schemas.microsoft.com/office/drawing/2014/main" id="{EBDEECFF-A6B7-0D9D-C141-B4E8710DCDED}"/>
              </a:ext>
            </a:extLst>
          </p:cNvPr>
          <p:cNvSpPr/>
          <p:nvPr userDrawn="1"/>
        </p:nvSpPr>
        <p:spPr>
          <a:xfrm rot="-10800000">
            <a:off x="712208"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4" name="Freeform 10">
            <a:extLst>
              <a:ext uri="{FF2B5EF4-FFF2-40B4-BE49-F238E27FC236}">
                <a16:creationId xmlns:a16="http://schemas.microsoft.com/office/drawing/2014/main" id="{C5B1B15E-F0D0-AA99-2849-8AAD819866D6}"/>
              </a:ext>
            </a:extLst>
          </p:cNvPr>
          <p:cNvSpPr/>
          <p:nvPr userDrawn="1"/>
        </p:nvSpPr>
        <p:spPr>
          <a:xfrm rot="-10800000">
            <a:off x="2204169"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5" name="Freeform 11">
            <a:extLst>
              <a:ext uri="{FF2B5EF4-FFF2-40B4-BE49-F238E27FC236}">
                <a16:creationId xmlns:a16="http://schemas.microsoft.com/office/drawing/2014/main" id="{83FEBD2A-4578-7AE5-CA40-00B2616864BA}"/>
              </a:ext>
            </a:extLst>
          </p:cNvPr>
          <p:cNvSpPr/>
          <p:nvPr userDrawn="1"/>
        </p:nvSpPr>
        <p:spPr>
          <a:xfrm>
            <a:off x="2204169" y="469038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6" name="Freeform 12">
            <a:extLst>
              <a:ext uri="{FF2B5EF4-FFF2-40B4-BE49-F238E27FC236}">
                <a16:creationId xmlns:a16="http://schemas.microsoft.com/office/drawing/2014/main" id="{2E50A061-0B34-5300-154E-045243D75373}"/>
              </a:ext>
            </a:extLst>
          </p:cNvPr>
          <p:cNvSpPr/>
          <p:nvPr userDrawn="1"/>
        </p:nvSpPr>
        <p:spPr>
          <a:xfrm rot="5400000">
            <a:off x="2926708"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7" name="Freeform 13">
            <a:extLst>
              <a:ext uri="{FF2B5EF4-FFF2-40B4-BE49-F238E27FC236}">
                <a16:creationId xmlns:a16="http://schemas.microsoft.com/office/drawing/2014/main" id="{BD9033DB-5D4F-291A-507D-642DC21B71A6}"/>
              </a:ext>
            </a:extLst>
          </p:cNvPr>
          <p:cNvSpPr/>
          <p:nvPr userDrawn="1"/>
        </p:nvSpPr>
        <p:spPr>
          <a:xfrm>
            <a:off x="1481629"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8" name="Freeform 14">
            <a:extLst>
              <a:ext uri="{FF2B5EF4-FFF2-40B4-BE49-F238E27FC236}">
                <a16:creationId xmlns:a16="http://schemas.microsoft.com/office/drawing/2014/main" id="{7C11E3F6-C8CE-B4A4-8FB1-2519C4E2D182}"/>
              </a:ext>
            </a:extLst>
          </p:cNvPr>
          <p:cNvSpPr/>
          <p:nvPr userDrawn="1"/>
        </p:nvSpPr>
        <p:spPr>
          <a:xfrm>
            <a:off x="2204169"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9" name="Freeform 15">
            <a:extLst>
              <a:ext uri="{FF2B5EF4-FFF2-40B4-BE49-F238E27FC236}">
                <a16:creationId xmlns:a16="http://schemas.microsoft.com/office/drawing/2014/main" id="{01137FB6-80A3-D2A5-424A-B9396B7579C1}"/>
              </a:ext>
            </a:extLst>
          </p:cNvPr>
          <p:cNvSpPr/>
          <p:nvPr userDrawn="1"/>
        </p:nvSpPr>
        <p:spPr>
          <a:xfrm rot="5400000">
            <a:off x="-10332" y="612911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0" name="Freeform 3">
            <a:extLst>
              <a:ext uri="{FF2B5EF4-FFF2-40B4-BE49-F238E27FC236}">
                <a16:creationId xmlns:a16="http://schemas.microsoft.com/office/drawing/2014/main" id="{F0B0A003-940B-B0AA-A82C-7AF7E1C38D51}"/>
              </a:ext>
            </a:extLst>
          </p:cNvPr>
          <p:cNvSpPr/>
          <p:nvPr userDrawn="1"/>
        </p:nvSpPr>
        <p:spPr>
          <a:xfrm>
            <a:off x="11469461" y="458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1" name="Freeform 4">
            <a:extLst>
              <a:ext uri="{FF2B5EF4-FFF2-40B4-BE49-F238E27FC236}">
                <a16:creationId xmlns:a16="http://schemas.microsoft.com/office/drawing/2014/main" id="{4AB49FC5-CC54-1436-F96C-8F45B33ECBD6}"/>
              </a:ext>
            </a:extLst>
          </p:cNvPr>
          <p:cNvSpPr/>
          <p:nvPr userDrawn="1"/>
        </p:nvSpPr>
        <p:spPr>
          <a:xfrm>
            <a:off x="11469461" y="72712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2" name="Freeform 5">
            <a:extLst>
              <a:ext uri="{FF2B5EF4-FFF2-40B4-BE49-F238E27FC236}">
                <a16:creationId xmlns:a16="http://schemas.microsoft.com/office/drawing/2014/main" id="{5BBC220A-F859-7584-1FBF-F4DC2C2C765C}"/>
              </a:ext>
            </a:extLst>
          </p:cNvPr>
          <p:cNvSpPr/>
          <p:nvPr userDrawn="1"/>
        </p:nvSpPr>
        <p:spPr>
          <a:xfrm rot="5400000" flipH="1" flipV="1">
            <a:off x="11469461" y="1449668"/>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3" name="Freeform 6">
            <a:extLst>
              <a:ext uri="{FF2B5EF4-FFF2-40B4-BE49-F238E27FC236}">
                <a16:creationId xmlns:a16="http://schemas.microsoft.com/office/drawing/2014/main" id="{17633815-C14C-42AE-82A8-2CDAD049C0E5}"/>
              </a:ext>
            </a:extLst>
          </p:cNvPr>
          <p:cNvSpPr/>
          <p:nvPr userDrawn="1"/>
        </p:nvSpPr>
        <p:spPr>
          <a:xfrm>
            <a:off x="10746922" y="458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4" name="Freeform 7">
            <a:extLst>
              <a:ext uri="{FF2B5EF4-FFF2-40B4-BE49-F238E27FC236}">
                <a16:creationId xmlns:a16="http://schemas.microsoft.com/office/drawing/2014/main" id="{B4B889A9-0E6F-E37F-DD29-92FE795B4B22}"/>
              </a:ext>
            </a:extLst>
          </p:cNvPr>
          <p:cNvSpPr/>
          <p:nvPr userDrawn="1"/>
        </p:nvSpPr>
        <p:spPr>
          <a:xfrm rot="16200000">
            <a:off x="10024383" y="72712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5" name="Freeform 8">
            <a:extLst>
              <a:ext uri="{FF2B5EF4-FFF2-40B4-BE49-F238E27FC236}">
                <a16:creationId xmlns:a16="http://schemas.microsoft.com/office/drawing/2014/main" id="{52F2CF5C-C335-E868-7B41-0C5E7DAAC5E0}"/>
              </a:ext>
            </a:extLst>
          </p:cNvPr>
          <p:cNvSpPr/>
          <p:nvPr userDrawn="1"/>
        </p:nvSpPr>
        <p:spPr>
          <a:xfrm rot="-10800000">
            <a:off x="10746922" y="1449668"/>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6" name="Freeform 9">
            <a:extLst>
              <a:ext uri="{FF2B5EF4-FFF2-40B4-BE49-F238E27FC236}">
                <a16:creationId xmlns:a16="http://schemas.microsoft.com/office/drawing/2014/main" id="{865F7029-6401-6C37-6434-5F4B9645655B}"/>
              </a:ext>
            </a:extLst>
          </p:cNvPr>
          <p:cNvSpPr/>
          <p:nvPr userDrawn="1"/>
        </p:nvSpPr>
        <p:spPr>
          <a:xfrm rot="-10800000" flipH="1" flipV="1">
            <a:off x="10024383" y="1449668"/>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7" name="Freeform 10">
            <a:extLst>
              <a:ext uri="{FF2B5EF4-FFF2-40B4-BE49-F238E27FC236}">
                <a16:creationId xmlns:a16="http://schemas.microsoft.com/office/drawing/2014/main" id="{C64967B1-69F5-9912-7F32-E5688D516166}"/>
              </a:ext>
            </a:extLst>
          </p:cNvPr>
          <p:cNvSpPr/>
          <p:nvPr userDrawn="1"/>
        </p:nvSpPr>
        <p:spPr>
          <a:xfrm rot="5400000" flipH="1" flipV="1">
            <a:off x="9309381" y="4589"/>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8" name="Freeform 11">
            <a:extLst>
              <a:ext uri="{FF2B5EF4-FFF2-40B4-BE49-F238E27FC236}">
                <a16:creationId xmlns:a16="http://schemas.microsoft.com/office/drawing/2014/main" id="{EE6C37F1-C608-C6C9-DE5B-DA5028530FCF}"/>
              </a:ext>
            </a:extLst>
          </p:cNvPr>
          <p:cNvSpPr/>
          <p:nvPr userDrawn="1"/>
        </p:nvSpPr>
        <p:spPr>
          <a:xfrm rot="-10800000" flipH="1" flipV="1">
            <a:off x="9309381" y="727129"/>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7" name="Title 4">
            <a:extLst>
              <a:ext uri="{FF2B5EF4-FFF2-40B4-BE49-F238E27FC236}">
                <a16:creationId xmlns:a16="http://schemas.microsoft.com/office/drawing/2014/main" id="{031381B3-F2BD-7270-2552-2E49619E2572}"/>
              </a:ext>
            </a:extLst>
          </p:cNvPr>
          <p:cNvSpPr>
            <a:spLocks noGrp="1"/>
          </p:cNvSpPr>
          <p:nvPr>
            <p:ph type="title"/>
          </p:nvPr>
        </p:nvSpPr>
        <p:spPr>
          <a:xfrm>
            <a:off x="305231" y="3157939"/>
            <a:ext cx="11581539" cy="542123"/>
          </a:xfrm>
        </p:spPr>
        <p:txBody>
          <a:bodyPr>
            <a:noAutofit/>
          </a:bodyPr>
          <a:lstStyle>
            <a:lvl1pPr>
              <a:defRPr sz="4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4221500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
        <p:nvSpPr>
          <p:cNvPr id="8" name="Text Placeholder 2">
            <a:extLst>
              <a:ext uri="{FF2B5EF4-FFF2-40B4-BE49-F238E27FC236}">
                <a16:creationId xmlns:a16="http://schemas.microsoft.com/office/drawing/2014/main" id="{0914635A-33E2-9649-9F5E-B5E0A3297EA0}"/>
              </a:ext>
            </a:extLst>
          </p:cNvPr>
          <p:cNvSpPr>
            <a:spLocks noGrp="1"/>
          </p:cNvSpPr>
          <p:nvPr>
            <p:ph type="body" idx="1"/>
          </p:nvPr>
        </p:nvSpPr>
        <p:spPr>
          <a:xfrm>
            <a:off x="4505424" y="4549456"/>
            <a:ext cx="6224308"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5392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29FC-2400-856E-79BC-4119E663CCB8}"/>
              </a:ext>
            </a:extLst>
          </p:cNvPr>
          <p:cNvSpPr>
            <a:spLocks noGrp="1"/>
          </p:cNvSpPr>
          <p:nvPr>
            <p:ph type="title"/>
          </p:nvPr>
        </p:nvSpPr>
        <p:spPr>
          <a:xfrm>
            <a:off x="350937" y="418636"/>
            <a:ext cx="11501285" cy="490767"/>
          </a:xfrm>
        </p:spPr>
        <p:txBody>
          <a:bodyPr>
            <a:noAutofit/>
          </a:bodyPr>
          <a:lstStyle>
            <a:lvl1pPr algn="ctr">
              <a:defRPr sz="3600"/>
            </a:lvl1pPr>
          </a:lstStyle>
          <a:p>
            <a:r>
              <a:rPr lang="en-US"/>
              <a:t>Click to edit Master title style</a:t>
            </a:r>
          </a:p>
        </p:txBody>
      </p:sp>
      <p:grpSp>
        <p:nvGrpSpPr>
          <p:cNvPr id="5" name="Group 18">
            <a:extLst>
              <a:ext uri="{FF2B5EF4-FFF2-40B4-BE49-F238E27FC236}">
                <a16:creationId xmlns:a16="http://schemas.microsoft.com/office/drawing/2014/main" id="{D58203B9-0477-25BE-0866-6AC8B96F9FC9}"/>
              </a:ext>
            </a:extLst>
          </p:cNvPr>
          <p:cNvGrpSpPr/>
          <p:nvPr userDrawn="1"/>
        </p:nvGrpSpPr>
        <p:grpSpPr>
          <a:xfrm rot="5616070">
            <a:off x="-1782297" y="4892139"/>
            <a:ext cx="5898341" cy="5903784"/>
            <a:chOff x="0" y="0"/>
            <a:chExt cx="11796681" cy="11807568"/>
          </a:xfrm>
        </p:grpSpPr>
        <p:grpSp>
          <p:nvGrpSpPr>
            <p:cNvPr id="6" name="Group 19">
              <a:extLst>
                <a:ext uri="{FF2B5EF4-FFF2-40B4-BE49-F238E27FC236}">
                  <a16:creationId xmlns:a16="http://schemas.microsoft.com/office/drawing/2014/main" id="{C87CE389-895F-A042-8721-F90D416D1C8E}"/>
                </a:ext>
              </a:extLst>
            </p:cNvPr>
            <p:cNvGrpSpPr/>
            <p:nvPr/>
          </p:nvGrpSpPr>
          <p:grpSpPr>
            <a:xfrm rot="2700000">
              <a:off x="1676828" y="2799524"/>
              <a:ext cx="9887197" cy="4753460"/>
              <a:chOff x="0" y="0"/>
              <a:chExt cx="660400" cy="317500"/>
            </a:xfrm>
          </p:grpSpPr>
          <p:sp>
            <p:nvSpPr>
              <p:cNvPr id="16" name="Freeform 20">
                <a:extLst>
                  <a:ext uri="{FF2B5EF4-FFF2-40B4-BE49-F238E27FC236}">
                    <a16:creationId xmlns:a16="http://schemas.microsoft.com/office/drawing/2014/main" id="{8A3DAC88-0421-9A7A-FC5E-56014DA5A8D0}"/>
                  </a:ext>
                </a:extLst>
              </p:cNvPr>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chemeClr val="bg1">
                  <a:lumMod val="85000"/>
                  <a:alpha val="0"/>
                </a:schemeClr>
              </a:solidFill>
              <a:ln w="28575" cap="sq">
                <a:solidFill>
                  <a:srgbClr val="8CA9AD"/>
                </a:solidFill>
                <a:prstDash val="solid"/>
                <a:miter/>
              </a:ln>
            </p:spPr>
            <p:txBody>
              <a:bodyPr/>
              <a:lstStyle/>
              <a:p>
                <a:endParaRPr lang="en-US" sz="1200"/>
              </a:p>
            </p:txBody>
          </p:sp>
          <p:sp>
            <p:nvSpPr>
              <p:cNvPr id="17" name="TextBox 21">
                <a:extLst>
                  <a:ext uri="{FF2B5EF4-FFF2-40B4-BE49-F238E27FC236}">
                    <a16:creationId xmlns:a16="http://schemas.microsoft.com/office/drawing/2014/main" id="{57F3E834-31A5-F3BA-4E12-582585AD05B9}"/>
                  </a:ext>
                </a:extLst>
              </p:cNvPr>
              <p:cNvSpPr txBox="1"/>
              <p:nvPr/>
            </p:nvSpPr>
            <p:spPr>
              <a:xfrm>
                <a:off x="0" y="146050"/>
                <a:ext cx="660400" cy="171450"/>
              </a:xfrm>
              <a:prstGeom prst="rect">
                <a:avLst/>
              </a:prstGeom>
            </p:spPr>
            <p:txBody>
              <a:bodyPr lIns="50800" tIns="50800" rIns="50800" bIns="50800" rtlCol="0" anchor="ctr"/>
              <a:lstStyle/>
              <a:p>
                <a:pPr algn="ctr">
                  <a:lnSpc>
                    <a:spcPts val="1702"/>
                  </a:lnSpc>
                </a:pPr>
                <a:endParaRPr sz="1200"/>
              </a:p>
            </p:txBody>
          </p:sp>
        </p:grpSp>
        <p:sp>
          <p:nvSpPr>
            <p:cNvPr id="7" name="AutoShape 22">
              <a:extLst>
                <a:ext uri="{FF2B5EF4-FFF2-40B4-BE49-F238E27FC236}">
                  <a16:creationId xmlns:a16="http://schemas.microsoft.com/office/drawing/2014/main" id="{F6967B16-D65F-A222-8435-3685350608E3}"/>
                </a:ext>
              </a:extLst>
            </p:cNvPr>
            <p:cNvSpPr/>
            <p:nvPr/>
          </p:nvSpPr>
          <p:spPr>
            <a:xfrm>
              <a:off x="1060010" y="3892256"/>
              <a:ext cx="6913622" cy="6843603"/>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8" name="AutoShape 23">
              <a:extLst>
                <a:ext uri="{FF2B5EF4-FFF2-40B4-BE49-F238E27FC236}">
                  <a16:creationId xmlns:a16="http://schemas.microsoft.com/office/drawing/2014/main" id="{B2F0689E-B64E-6A5C-BC66-9032ACF28602}"/>
                </a:ext>
              </a:extLst>
            </p:cNvPr>
            <p:cNvSpPr/>
            <p:nvPr/>
          </p:nvSpPr>
          <p:spPr>
            <a:xfrm>
              <a:off x="774748" y="4309159"/>
              <a:ext cx="6718471" cy="6718471"/>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9" name="AutoShape 24">
              <a:extLst>
                <a:ext uri="{FF2B5EF4-FFF2-40B4-BE49-F238E27FC236}">
                  <a16:creationId xmlns:a16="http://schemas.microsoft.com/office/drawing/2014/main" id="{D58B554A-886D-6448-E190-48D6CD31D4DB}"/>
                </a:ext>
              </a:extLst>
            </p:cNvPr>
            <p:cNvSpPr/>
            <p:nvPr/>
          </p:nvSpPr>
          <p:spPr>
            <a:xfrm>
              <a:off x="535279" y="4787119"/>
              <a:ext cx="6489522" cy="6489522"/>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0" name="AutoShape 25">
              <a:extLst>
                <a:ext uri="{FF2B5EF4-FFF2-40B4-BE49-F238E27FC236}">
                  <a16:creationId xmlns:a16="http://schemas.microsoft.com/office/drawing/2014/main" id="{5570FBAC-6E0A-A1C2-8FE4-8D8516AD6062}"/>
                </a:ext>
              </a:extLst>
            </p:cNvPr>
            <p:cNvSpPr/>
            <p:nvPr/>
          </p:nvSpPr>
          <p:spPr>
            <a:xfrm>
              <a:off x="366406" y="5302142"/>
              <a:ext cx="6254021" cy="6254021"/>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1" name="AutoShape 26">
              <a:extLst>
                <a:ext uri="{FF2B5EF4-FFF2-40B4-BE49-F238E27FC236}">
                  <a16:creationId xmlns:a16="http://schemas.microsoft.com/office/drawing/2014/main" id="{42CF5925-A3C1-E03A-D920-5F87BACD3D2C}"/>
                </a:ext>
              </a:extLst>
            </p:cNvPr>
            <p:cNvSpPr/>
            <p:nvPr/>
          </p:nvSpPr>
          <p:spPr>
            <a:xfrm>
              <a:off x="174601" y="5888378"/>
              <a:ext cx="5796899" cy="5796899"/>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2" name="AutoShape 27">
              <a:extLst>
                <a:ext uri="{FF2B5EF4-FFF2-40B4-BE49-F238E27FC236}">
                  <a16:creationId xmlns:a16="http://schemas.microsoft.com/office/drawing/2014/main" id="{9EE7172C-A477-C328-B38E-1A7DC1660688}"/>
                </a:ext>
              </a:extLst>
            </p:cNvPr>
            <p:cNvSpPr/>
            <p:nvPr/>
          </p:nvSpPr>
          <p:spPr>
            <a:xfrm>
              <a:off x="13508" y="6480010"/>
              <a:ext cx="5284799" cy="5314125"/>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3" name="AutoShape 28">
              <a:extLst>
                <a:ext uri="{FF2B5EF4-FFF2-40B4-BE49-F238E27FC236}">
                  <a16:creationId xmlns:a16="http://schemas.microsoft.com/office/drawing/2014/main" id="{2BD73E99-8AD5-3301-EB82-304A29AACFF7}"/>
                </a:ext>
              </a:extLst>
            </p:cNvPr>
            <p:cNvSpPr/>
            <p:nvPr/>
          </p:nvSpPr>
          <p:spPr>
            <a:xfrm>
              <a:off x="47865" y="7228854"/>
              <a:ext cx="4503313" cy="4480077"/>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4" name="AutoShape 29">
              <a:extLst>
                <a:ext uri="{FF2B5EF4-FFF2-40B4-BE49-F238E27FC236}">
                  <a16:creationId xmlns:a16="http://schemas.microsoft.com/office/drawing/2014/main" id="{61CEC077-9773-E917-A6A1-5E30938A6391}"/>
                </a:ext>
              </a:extLst>
            </p:cNvPr>
            <p:cNvSpPr/>
            <p:nvPr/>
          </p:nvSpPr>
          <p:spPr>
            <a:xfrm>
              <a:off x="165620" y="8131631"/>
              <a:ext cx="3504797" cy="3562626"/>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5" name="AutoShape 30">
              <a:extLst>
                <a:ext uri="{FF2B5EF4-FFF2-40B4-BE49-F238E27FC236}">
                  <a16:creationId xmlns:a16="http://schemas.microsoft.com/office/drawing/2014/main" id="{EF8AD851-78AD-8AB7-7AFA-4815E1A4EE67}"/>
                </a:ext>
              </a:extLst>
            </p:cNvPr>
            <p:cNvSpPr/>
            <p:nvPr/>
          </p:nvSpPr>
          <p:spPr>
            <a:xfrm>
              <a:off x="676661" y="9346264"/>
              <a:ext cx="1790115" cy="1790115"/>
            </a:xfrm>
            <a:prstGeom prst="line">
              <a:avLst/>
            </a:prstGeom>
            <a:ln w="38100" cap="flat">
              <a:solidFill>
                <a:srgbClr val="8CA9AD"/>
              </a:solidFill>
              <a:prstDash val="solid"/>
              <a:headEnd type="none" w="sm" len="sm"/>
              <a:tailEnd type="none" w="sm" len="sm"/>
            </a:ln>
          </p:spPr>
          <p:txBody>
            <a:bodyPr/>
            <a:lstStyle/>
            <a:p>
              <a:endParaRPr lang="en-US" sz="1200"/>
            </a:p>
          </p:txBody>
        </p:sp>
      </p:grpSp>
      <p:sp>
        <p:nvSpPr>
          <p:cNvPr id="36" name="Freeform 6">
            <a:extLst>
              <a:ext uri="{FF2B5EF4-FFF2-40B4-BE49-F238E27FC236}">
                <a16:creationId xmlns:a16="http://schemas.microsoft.com/office/drawing/2014/main" id="{A34CDA12-9DBD-EF84-474B-0405B1D4A48C}"/>
              </a:ext>
            </a:extLst>
          </p:cNvPr>
          <p:cNvSpPr/>
          <p:nvPr userDrawn="1"/>
        </p:nvSpPr>
        <p:spPr>
          <a:xfrm rot="10800000" flipV="1">
            <a:off x="11469461" y="468403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7" name="Freeform 7">
            <a:extLst>
              <a:ext uri="{FF2B5EF4-FFF2-40B4-BE49-F238E27FC236}">
                <a16:creationId xmlns:a16="http://schemas.microsoft.com/office/drawing/2014/main" id="{CCA6CBCF-2707-0AAD-D26E-FF779D785E77}"/>
              </a:ext>
            </a:extLst>
          </p:cNvPr>
          <p:cNvSpPr/>
          <p:nvPr userDrawn="1"/>
        </p:nvSpPr>
        <p:spPr>
          <a:xfrm flipV="1">
            <a:off x="11469461"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8" name="Freeform 8">
            <a:extLst>
              <a:ext uri="{FF2B5EF4-FFF2-40B4-BE49-F238E27FC236}">
                <a16:creationId xmlns:a16="http://schemas.microsoft.com/office/drawing/2014/main" id="{0E9E6B8D-2789-EADC-CF2D-D483638AE3AA}"/>
              </a:ext>
            </a:extLst>
          </p:cNvPr>
          <p:cNvSpPr/>
          <p:nvPr userDrawn="1"/>
        </p:nvSpPr>
        <p:spPr>
          <a:xfrm rot="16200000" flipV="1">
            <a:off x="10746922"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9">
            <a:extLst>
              <a:ext uri="{FF2B5EF4-FFF2-40B4-BE49-F238E27FC236}">
                <a16:creationId xmlns:a16="http://schemas.microsoft.com/office/drawing/2014/main" id="{176A4D24-A07D-45B4-BD8F-81275987203C}"/>
              </a:ext>
            </a:extLst>
          </p:cNvPr>
          <p:cNvSpPr/>
          <p:nvPr userDrawn="1"/>
        </p:nvSpPr>
        <p:spPr>
          <a:xfrm flipV="1">
            <a:off x="10746922"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0" name="Freeform 10">
            <a:extLst>
              <a:ext uri="{FF2B5EF4-FFF2-40B4-BE49-F238E27FC236}">
                <a16:creationId xmlns:a16="http://schemas.microsoft.com/office/drawing/2014/main" id="{A8747C55-64B1-FA9F-6047-44B1DE54E9A0}"/>
              </a:ext>
            </a:extLst>
          </p:cNvPr>
          <p:cNvSpPr/>
          <p:nvPr userDrawn="1"/>
        </p:nvSpPr>
        <p:spPr>
          <a:xfrm flipV="1">
            <a:off x="9254961"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2" name="Freeform 12">
            <a:extLst>
              <a:ext uri="{FF2B5EF4-FFF2-40B4-BE49-F238E27FC236}">
                <a16:creationId xmlns:a16="http://schemas.microsoft.com/office/drawing/2014/main" id="{0A761495-06D2-D2D3-CB8E-DA971036C4F7}"/>
              </a:ext>
            </a:extLst>
          </p:cNvPr>
          <p:cNvSpPr/>
          <p:nvPr userDrawn="1"/>
        </p:nvSpPr>
        <p:spPr>
          <a:xfrm rot="5400000" flipV="1">
            <a:off x="8532422"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3" name="Freeform 13">
            <a:extLst>
              <a:ext uri="{FF2B5EF4-FFF2-40B4-BE49-F238E27FC236}">
                <a16:creationId xmlns:a16="http://schemas.microsoft.com/office/drawing/2014/main" id="{F3740F36-10B6-B837-4744-42B33D958E21}"/>
              </a:ext>
            </a:extLst>
          </p:cNvPr>
          <p:cNvSpPr/>
          <p:nvPr userDrawn="1"/>
        </p:nvSpPr>
        <p:spPr>
          <a:xfrm rot="10800000" flipV="1">
            <a:off x="9977501"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4" name="Freeform 14">
            <a:extLst>
              <a:ext uri="{FF2B5EF4-FFF2-40B4-BE49-F238E27FC236}">
                <a16:creationId xmlns:a16="http://schemas.microsoft.com/office/drawing/2014/main" id="{F1972787-D1E5-D52A-386C-0B07ACE76CE3}"/>
              </a:ext>
            </a:extLst>
          </p:cNvPr>
          <p:cNvSpPr/>
          <p:nvPr userDrawn="1"/>
        </p:nvSpPr>
        <p:spPr>
          <a:xfrm rot="10800000" flipV="1">
            <a:off x="9254961"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5" name="Freeform 15">
            <a:extLst>
              <a:ext uri="{FF2B5EF4-FFF2-40B4-BE49-F238E27FC236}">
                <a16:creationId xmlns:a16="http://schemas.microsoft.com/office/drawing/2014/main" id="{68F541B2-74B5-FEC2-A91F-34EAE5DB3B30}"/>
              </a:ext>
            </a:extLst>
          </p:cNvPr>
          <p:cNvSpPr/>
          <p:nvPr userDrawn="1"/>
        </p:nvSpPr>
        <p:spPr>
          <a:xfrm rot="5400000" flipV="1">
            <a:off x="11469461" y="612911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1" name="SmartArt Placeholder 50">
            <a:extLst>
              <a:ext uri="{FF2B5EF4-FFF2-40B4-BE49-F238E27FC236}">
                <a16:creationId xmlns:a16="http://schemas.microsoft.com/office/drawing/2014/main" id="{4EF23AC7-29A0-3338-28D4-AFC2AF9544F8}"/>
              </a:ext>
            </a:extLst>
          </p:cNvPr>
          <p:cNvSpPr>
            <a:spLocks noGrp="1"/>
          </p:cNvSpPr>
          <p:nvPr>
            <p:ph type="dgm" sz="quarter" idx="11"/>
          </p:nvPr>
        </p:nvSpPr>
        <p:spPr>
          <a:xfrm>
            <a:off x="506516" y="1479955"/>
            <a:ext cx="2596527" cy="2804075"/>
          </a:xfrm>
        </p:spPr>
        <p:txBody>
          <a:bodyPr/>
          <a:lstStyle>
            <a:lvl1pPr marL="0" indent="0">
              <a:buFontTx/>
              <a:buNone/>
              <a:defRPr/>
            </a:lvl1pPr>
          </a:lstStyle>
          <a:p>
            <a:endParaRPr lang="en-US"/>
          </a:p>
        </p:txBody>
      </p:sp>
      <p:sp>
        <p:nvSpPr>
          <p:cNvPr id="52" name="Text Placeholder 2">
            <a:extLst>
              <a:ext uri="{FF2B5EF4-FFF2-40B4-BE49-F238E27FC236}">
                <a16:creationId xmlns:a16="http://schemas.microsoft.com/office/drawing/2014/main" id="{05FD4F8D-4106-0008-C726-4D2DC812D915}"/>
              </a:ext>
            </a:extLst>
          </p:cNvPr>
          <p:cNvSpPr>
            <a:spLocks noGrp="1"/>
          </p:cNvSpPr>
          <p:nvPr>
            <p:ph idx="1"/>
          </p:nvPr>
        </p:nvSpPr>
        <p:spPr>
          <a:xfrm>
            <a:off x="3424270" y="1481812"/>
            <a:ext cx="8427953" cy="39184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8901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86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8D2D8879-3D95-FE49-0023-D304D238E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0" b="51166"/>
          <a:stretch/>
        </p:blipFill>
        <p:spPr>
          <a:xfrm>
            <a:off x="1" y="6724468"/>
            <a:ext cx="12191999" cy="133533"/>
          </a:xfrm>
          <a:prstGeom prst="rect">
            <a:avLst/>
          </a:prstGeom>
        </p:spPr>
      </p:pic>
      <p:sp>
        <p:nvSpPr>
          <p:cNvPr id="6" name="Text Placeholder 2">
            <a:extLst>
              <a:ext uri="{FF2B5EF4-FFF2-40B4-BE49-F238E27FC236}">
                <a16:creationId xmlns:a16="http://schemas.microsoft.com/office/drawing/2014/main" id="{D84E4B1F-6EE1-EB92-8531-96517B7862CA}"/>
              </a:ext>
            </a:extLst>
          </p:cNvPr>
          <p:cNvSpPr>
            <a:spLocks noGrp="1"/>
          </p:cNvSpPr>
          <p:nvPr>
            <p:ph idx="1"/>
          </p:nvPr>
        </p:nvSpPr>
        <p:spPr>
          <a:xfrm>
            <a:off x="304800" y="1292773"/>
            <a:ext cx="11581539" cy="5150907"/>
          </a:xfrm>
          <a:prstGeom prst="rect">
            <a:avLst/>
          </a:prstGeom>
        </p:spPr>
        <p:txBody>
          <a:bodyPr vert="horz" lIns="91440" tIns="45720" rIns="91440" bIns="45720" rtlCol="0">
            <a:normAutofit/>
          </a:bodyPr>
          <a:lstStyle>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233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1"/>
            <a:ext cx="111861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205638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6"/>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6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4"/>
            <a:ext cx="7766936" cy="1096899"/>
          </a:xfrm>
        </p:spPr>
        <p:txBody>
          <a:bodyPr anchor="t"/>
          <a:lstStyle>
            <a:lvl1pPr marL="0" indent="0" algn="r">
              <a:buNone/>
              <a:defRPr>
                <a:solidFill>
                  <a:schemeClr val="tx1">
                    <a:lumMod val="50000"/>
                    <a:lumOff val="50000"/>
                  </a:schemeClr>
                </a:solidFill>
              </a:defRPr>
            </a:lvl1pPr>
            <a:lvl2pPr marL="541900" indent="0" algn="ctr">
              <a:buNone/>
              <a:defRPr>
                <a:solidFill>
                  <a:schemeClr val="tx1">
                    <a:tint val="75000"/>
                  </a:schemeClr>
                </a:solidFill>
              </a:defRPr>
            </a:lvl2pPr>
            <a:lvl3pPr marL="1083801" indent="0" algn="ctr">
              <a:buNone/>
              <a:defRPr>
                <a:solidFill>
                  <a:schemeClr val="tx1">
                    <a:tint val="75000"/>
                  </a:schemeClr>
                </a:solidFill>
              </a:defRPr>
            </a:lvl3pPr>
            <a:lvl4pPr marL="1625701" indent="0" algn="ctr">
              <a:buNone/>
              <a:defRPr>
                <a:solidFill>
                  <a:schemeClr val="tx1">
                    <a:tint val="75000"/>
                  </a:schemeClr>
                </a:solidFill>
              </a:defRPr>
            </a:lvl4pPr>
            <a:lvl5pPr marL="2167602" indent="0" algn="ctr">
              <a:buNone/>
              <a:defRPr>
                <a:solidFill>
                  <a:schemeClr val="tx1">
                    <a:tint val="75000"/>
                  </a:schemeClr>
                </a:solidFill>
              </a:defRPr>
            </a:lvl5pPr>
            <a:lvl6pPr marL="2709503" indent="0" algn="ctr">
              <a:buNone/>
              <a:defRPr>
                <a:solidFill>
                  <a:schemeClr val="tx1">
                    <a:tint val="75000"/>
                  </a:schemeClr>
                </a:solidFill>
              </a:defRPr>
            </a:lvl6pPr>
            <a:lvl7pPr marL="3251403" indent="0" algn="ctr">
              <a:buNone/>
              <a:defRPr>
                <a:solidFill>
                  <a:schemeClr val="tx1">
                    <a:tint val="75000"/>
                  </a:schemeClr>
                </a:solidFill>
              </a:defRPr>
            </a:lvl7pPr>
            <a:lvl8pPr marL="3793304" indent="0" algn="ctr">
              <a:buNone/>
              <a:defRPr>
                <a:solidFill>
                  <a:schemeClr val="tx1">
                    <a:tint val="75000"/>
                  </a:schemeClr>
                </a:solidFill>
              </a:defRPr>
            </a:lvl8pPr>
            <a:lvl9pPr marL="43352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12898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3742053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741"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371">
                <a:solidFill>
                  <a:schemeClr val="tx1">
                    <a:lumMod val="50000"/>
                    <a:lumOff val="50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18323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90"/>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1716584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6" y="2160984"/>
            <a:ext cx="4185623" cy="576262"/>
          </a:xfrm>
        </p:spPr>
        <p:txBody>
          <a:bodyPr anchor="b">
            <a:noAutofit/>
          </a:bodyPr>
          <a:lstStyle>
            <a:lvl1pPr marL="0" indent="0">
              <a:buNone/>
              <a:defRPr sz="2845" b="0"/>
            </a:lvl1pPr>
            <a:lvl2pPr marL="541900" indent="0">
              <a:buNone/>
              <a:defRPr sz="2371" b="1"/>
            </a:lvl2pPr>
            <a:lvl3pPr marL="1083801" indent="0">
              <a:buNone/>
              <a:defRPr sz="2133" b="1"/>
            </a:lvl3pPr>
            <a:lvl4pPr marL="1625701" indent="0">
              <a:buNone/>
              <a:defRPr sz="1896" b="1"/>
            </a:lvl4pPr>
            <a:lvl5pPr marL="2167602" indent="0">
              <a:buNone/>
              <a:defRPr sz="1896" b="1"/>
            </a:lvl5pPr>
            <a:lvl6pPr marL="2709503" indent="0">
              <a:buNone/>
              <a:defRPr sz="1896" b="1"/>
            </a:lvl6pPr>
            <a:lvl7pPr marL="3251403" indent="0">
              <a:buNone/>
              <a:defRPr sz="1896" b="1"/>
            </a:lvl7pPr>
            <a:lvl8pPr marL="3793304" indent="0">
              <a:buNone/>
              <a:defRPr sz="1896" b="1"/>
            </a:lvl8pPr>
            <a:lvl9pPr marL="4335204" indent="0">
              <a:buNone/>
              <a:defRPr sz="1896"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4" y="2160984"/>
            <a:ext cx="4185618" cy="576262"/>
          </a:xfrm>
        </p:spPr>
        <p:txBody>
          <a:bodyPr anchor="b">
            <a:noAutofit/>
          </a:bodyPr>
          <a:lstStyle>
            <a:lvl1pPr marL="0" indent="0">
              <a:buNone/>
              <a:defRPr sz="2845" b="0"/>
            </a:lvl1pPr>
            <a:lvl2pPr marL="541900" indent="0">
              <a:buNone/>
              <a:defRPr sz="2371" b="1"/>
            </a:lvl2pPr>
            <a:lvl3pPr marL="1083801" indent="0">
              <a:buNone/>
              <a:defRPr sz="2133" b="1"/>
            </a:lvl3pPr>
            <a:lvl4pPr marL="1625701" indent="0">
              <a:buNone/>
              <a:defRPr sz="1896" b="1"/>
            </a:lvl4pPr>
            <a:lvl5pPr marL="2167602" indent="0">
              <a:buNone/>
              <a:defRPr sz="1896" b="1"/>
            </a:lvl5pPr>
            <a:lvl6pPr marL="2709503" indent="0">
              <a:buNone/>
              <a:defRPr sz="1896" b="1"/>
            </a:lvl6pPr>
            <a:lvl7pPr marL="3251403" indent="0">
              <a:buNone/>
              <a:defRPr sz="1896" b="1"/>
            </a:lvl7pPr>
            <a:lvl8pPr marL="3793304" indent="0">
              <a:buNone/>
              <a:defRPr sz="1896" b="1"/>
            </a:lvl8pPr>
            <a:lvl9pPr marL="4335204" indent="0">
              <a:buNone/>
              <a:defRPr sz="1896"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03810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4018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Tree>
    <p:extLst>
      <p:ext uri="{BB962C8B-B14F-4D97-AF65-F5344CB8AC3E}">
        <p14:creationId xmlns:p14="http://schemas.microsoft.com/office/powerpoint/2010/main" val="1817943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51850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371"/>
            </a:lvl1pPr>
          </a:lstStyle>
          <a:p>
            <a:r>
              <a:rPr lang="en-US"/>
              <a:t>Click to edit Master title style</a:t>
            </a:r>
          </a:p>
        </p:txBody>
      </p:sp>
      <p:sp>
        <p:nvSpPr>
          <p:cNvPr id="3" name="Content Placeholder 2"/>
          <p:cNvSpPr>
            <a:spLocks noGrp="1"/>
          </p:cNvSpPr>
          <p:nvPr>
            <p:ph idx="1"/>
          </p:nvPr>
        </p:nvSpPr>
        <p:spPr>
          <a:xfrm>
            <a:off x="4760462" y="514925"/>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659"/>
            </a:lvl1pPr>
            <a:lvl2pPr marL="541738" indent="0">
              <a:buNone/>
              <a:defRPr sz="1659"/>
            </a:lvl2pPr>
            <a:lvl3pPr marL="1083476" indent="0">
              <a:buNone/>
              <a:defRPr sz="1422"/>
            </a:lvl3pPr>
            <a:lvl4pPr marL="1625215" indent="0">
              <a:buNone/>
              <a:defRPr sz="1185"/>
            </a:lvl4pPr>
            <a:lvl5pPr marL="2166952" indent="0">
              <a:buNone/>
              <a:defRPr sz="1185"/>
            </a:lvl5pPr>
            <a:lvl6pPr marL="2708689" indent="0">
              <a:buNone/>
              <a:defRPr sz="1185"/>
            </a:lvl6pPr>
            <a:lvl7pPr marL="3250428" indent="0">
              <a:buNone/>
              <a:defRPr sz="1185"/>
            </a:lvl7pPr>
            <a:lvl8pPr marL="3792166" indent="0">
              <a:buNone/>
              <a:defRPr sz="1185"/>
            </a:lvl8pPr>
            <a:lvl9pPr marL="4333904" indent="0">
              <a:buNone/>
              <a:defRPr sz="1185"/>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837388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2845"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896"/>
            </a:lvl1pPr>
            <a:lvl2pPr marL="541900" indent="0">
              <a:buNone/>
              <a:defRPr sz="1896"/>
            </a:lvl2pPr>
            <a:lvl3pPr marL="1083801" indent="0">
              <a:buNone/>
              <a:defRPr sz="1896"/>
            </a:lvl3pPr>
            <a:lvl4pPr marL="1625701" indent="0">
              <a:buNone/>
              <a:defRPr sz="1896"/>
            </a:lvl4pPr>
            <a:lvl5pPr marL="2167602" indent="0">
              <a:buNone/>
              <a:defRPr sz="1896"/>
            </a:lvl5pPr>
            <a:lvl6pPr marL="2709503" indent="0">
              <a:buNone/>
              <a:defRPr sz="1896"/>
            </a:lvl6pPr>
            <a:lvl7pPr marL="3251403" indent="0">
              <a:buNone/>
              <a:defRPr sz="1896"/>
            </a:lvl7pPr>
            <a:lvl8pPr marL="3793304" indent="0">
              <a:buNone/>
              <a:defRPr sz="1896"/>
            </a:lvl8pPr>
            <a:lvl9pPr marL="4335204" indent="0">
              <a:buNone/>
              <a:defRPr sz="1896"/>
            </a:lvl9pPr>
          </a:lstStyle>
          <a:p>
            <a:endParaRPr lang="en-US"/>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422"/>
            </a:lvl1pPr>
            <a:lvl2pPr marL="541900" indent="0">
              <a:buNone/>
              <a:defRPr sz="1422"/>
            </a:lvl2pPr>
            <a:lvl3pPr marL="1083801" indent="0">
              <a:buNone/>
              <a:defRPr sz="1185"/>
            </a:lvl3pPr>
            <a:lvl4pPr marL="1625701" indent="0">
              <a:buNone/>
              <a:defRPr sz="1067"/>
            </a:lvl4pPr>
            <a:lvl5pPr marL="2167602" indent="0">
              <a:buNone/>
              <a:defRPr sz="1067"/>
            </a:lvl5pPr>
            <a:lvl6pPr marL="2709503" indent="0">
              <a:buNone/>
              <a:defRPr sz="1067"/>
            </a:lvl6pPr>
            <a:lvl7pPr marL="3251403" indent="0">
              <a:buNone/>
              <a:defRPr sz="1067"/>
            </a:lvl7pPr>
            <a:lvl8pPr marL="3793304" indent="0">
              <a:buNone/>
              <a:defRPr sz="1067"/>
            </a:lvl8pPr>
            <a:lvl9pPr marL="4335204" indent="0">
              <a:buNone/>
              <a:defRPr sz="1067"/>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12/3/2025</a:t>
            </a:fld>
            <a:endParaRPr lang="en-US"/>
          </a:p>
        </p:txBody>
      </p:sp>
    </p:spTree>
    <p:extLst>
      <p:ext uri="{BB962C8B-B14F-4D97-AF65-F5344CB8AC3E}">
        <p14:creationId xmlns:p14="http://schemas.microsoft.com/office/powerpoint/2010/main" val="993805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5215"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2133">
                <a:solidFill>
                  <a:schemeClr val="tx1">
                    <a:lumMod val="75000"/>
                    <a:lumOff val="25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5554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5215"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896">
                <a:solidFill>
                  <a:schemeClr val="tx1">
                    <a:lumMod val="50000"/>
                    <a:lumOff val="50000"/>
                  </a:schemeClr>
                </a:solidFill>
              </a:defRPr>
            </a:lvl1pPr>
            <a:lvl2pPr marL="541900" indent="0">
              <a:buFontTx/>
              <a:buNone/>
              <a:defRPr/>
            </a:lvl2pPr>
            <a:lvl3pPr marL="1083801" indent="0">
              <a:buFontTx/>
              <a:buNone/>
              <a:defRPr/>
            </a:lvl3pPr>
            <a:lvl4pPr marL="1625701" indent="0">
              <a:buFontTx/>
              <a:buNone/>
              <a:defRPr/>
            </a:lvl4pPr>
            <a:lvl5pPr marL="2167602"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2133">
                <a:solidFill>
                  <a:schemeClr val="tx1">
                    <a:lumMod val="75000"/>
                    <a:lumOff val="25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6284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5215"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133">
                <a:solidFill>
                  <a:schemeClr val="tx1">
                    <a:lumMod val="75000"/>
                    <a:lumOff val="25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52163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5215" b="0" cap="none"/>
            </a:lvl1pPr>
          </a:lstStyle>
          <a:p>
            <a:r>
              <a:rPr lang="en-US"/>
              <a:t>Click to edit Master title style</a:t>
            </a:r>
          </a:p>
        </p:txBody>
      </p:sp>
      <p:sp>
        <p:nvSpPr>
          <p:cNvPr id="23" name="Text Placeholder 9"/>
          <p:cNvSpPr>
            <a:spLocks noGrp="1"/>
          </p:cNvSpPr>
          <p:nvPr>
            <p:ph type="body" sz="quarter" idx="13"/>
          </p:nvPr>
        </p:nvSpPr>
        <p:spPr>
          <a:xfrm>
            <a:off x="677333" y="4013200"/>
            <a:ext cx="8596669" cy="514248"/>
          </a:xfrm>
        </p:spPr>
        <p:txBody>
          <a:bodyPr anchor="b">
            <a:noAutofit/>
          </a:bodyPr>
          <a:lstStyle>
            <a:lvl1pPr marL="0" indent="0">
              <a:buFontTx/>
              <a:buNone/>
              <a:defRPr sz="2845">
                <a:solidFill>
                  <a:schemeClr val="tx1">
                    <a:lumMod val="75000"/>
                    <a:lumOff val="25000"/>
                  </a:schemeClr>
                </a:solidFill>
              </a:defRPr>
            </a:lvl1pPr>
            <a:lvl2pPr marL="541900" indent="0">
              <a:buFontTx/>
              <a:buNone/>
              <a:defRPr/>
            </a:lvl2pPr>
            <a:lvl3pPr marL="1083801" indent="0">
              <a:buFontTx/>
              <a:buNone/>
              <a:defRPr/>
            </a:lvl3pPr>
            <a:lvl4pPr marL="1625701" indent="0">
              <a:buFontTx/>
              <a:buNone/>
              <a:defRPr/>
            </a:lvl4pPr>
            <a:lvl5pPr marL="2167602"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133">
                <a:solidFill>
                  <a:schemeClr val="tx1">
                    <a:lumMod val="50000"/>
                    <a:lumOff val="50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0447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5215" b="0" cap="none"/>
            </a:lvl1pPr>
          </a:lstStyle>
          <a:p>
            <a:r>
              <a:rPr lang="en-US"/>
              <a:t>Click to edit Master title style</a:t>
            </a:r>
          </a:p>
        </p:txBody>
      </p:sp>
      <p:sp>
        <p:nvSpPr>
          <p:cNvPr id="23" name="Text Placeholder 9"/>
          <p:cNvSpPr>
            <a:spLocks noGrp="1"/>
          </p:cNvSpPr>
          <p:nvPr>
            <p:ph type="body" sz="quarter" idx="13"/>
          </p:nvPr>
        </p:nvSpPr>
        <p:spPr>
          <a:xfrm>
            <a:off x="677333" y="4013200"/>
            <a:ext cx="8596669" cy="514248"/>
          </a:xfrm>
        </p:spPr>
        <p:txBody>
          <a:bodyPr anchor="b">
            <a:noAutofit/>
          </a:bodyPr>
          <a:lstStyle>
            <a:lvl1pPr marL="0" indent="0">
              <a:buFontTx/>
              <a:buNone/>
              <a:defRPr sz="2845">
                <a:solidFill>
                  <a:schemeClr val="accent1"/>
                </a:solidFill>
              </a:defRPr>
            </a:lvl1pPr>
            <a:lvl2pPr marL="541900" indent="0">
              <a:buFontTx/>
              <a:buNone/>
              <a:defRPr/>
            </a:lvl2pPr>
            <a:lvl3pPr marL="1083801" indent="0">
              <a:buFontTx/>
              <a:buNone/>
              <a:defRPr/>
            </a:lvl3pPr>
            <a:lvl4pPr marL="1625701" indent="0">
              <a:buFontTx/>
              <a:buNone/>
              <a:defRPr/>
            </a:lvl4pPr>
            <a:lvl5pPr marL="2167602"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133">
                <a:solidFill>
                  <a:schemeClr val="tx1">
                    <a:lumMod val="50000"/>
                    <a:lumOff val="50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7699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1705876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6"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7998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3" name="Group 12">
            <a:extLst>
              <a:ext uri="{FF2B5EF4-FFF2-40B4-BE49-F238E27FC236}">
                <a16:creationId xmlns:a16="http://schemas.microsoft.com/office/drawing/2014/main" id="{893ECAEA-0967-2E4D-ADF5-3D32D4D511AE}"/>
              </a:ext>
            </a:extLst>
          </p:cNvPr>
          <p:cNvGrpSpPr/>
          <p:nvPr userDrawn="1"/>
        </p:nvGrpSpPr>
        <p:grpSpPr>
          <a:xfrm>
            <a:off x="3888377" y="0"/>
            <a:ext cx="4415246" cy="1149531"/>
            <a:chOff x="3888377" y="0"/>
            <a:chExt cx="4415246" cy="1149531"/>
          </a:xfrm>
        </p:grpSpPr>
        <p:sp>
          <p:nvSpPr>
            <p:cNvPr id="12" name="Rectangle 11">
              <a:extLst>
                <a:ext uri="{FF2B5EF4-FFF2-40B4-BE49-F238E27FC236}">
                  <a16:creationId xmlns:a16="http://schemas.microsoft.com/office/drawing/2014/main" id="{CE8C6C45-97F8-B449-A111-801B3B44B89A}"/>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CA56A32D-68C7-A14C-8743-381591F7454A}"/>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8D2D8879-3D95-FE49-0023-D304D238E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0" b="51166"/>
          <a:stretch/>
        </p:blipFill>
        <p:spPr>
          <a:xfrm>
            <a:off x="1" y="6724468"/>
            <a:ext cx="12191999" cy="133533"/>
          </a:xfrm>
          <a:prstGeom prst="rect">
            <a:avLst/>
          </a:prstGeom>
        </p:spPr>
      </p:pic>
      <p:sp>
        <p:nvSpPr>
          <p:cNvPr id="6" name="Text Placeholder 2">
            <a:extLst>
              <a:ext uri="{FF2B5EF4-FFF2-40B4-BE49-F238E27FC236}">
                <a16:creationId xmlns:a16="http://schemas.microsoft.com/office/drawing/2014/main" id="{D84E4B1F-6EE1-EB92-8531-96517B7862CA}"/>
              </a:ext>
            </a:extLst>
          </p:cNvPr>
          <p:cNvSpPr>
            <a:spLocks noGrp="1"/>
          </p:cNvSpPr>
          <p:nvPr>
            <p:ph idx="1"/>
          </p:nvPr>
        </p:nvSpPr>
        <p:spPr>
          <a:xfrm>
            <a:off x="304800" y="1292773"/>
            <a:ext cx="11581539" cy="5150907"/>
          </a:xfrm>
          <a:prstGeom prst="rect">
            <a:avLst/>
          </a:prstGeom>
        </p:spPr>
        <p:txBody>
          <a:bodyPr vert="horz" lIns="91440" tIns="45720" rIns="91440" bIns="45720" rtlCol="0">
            <a:normAutofit/>
          </a:bodyPr>
          <a:lstStyle>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646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6" y="2426610"/>
            <a:ext cx="2378075" cy="1111250"/>
          </a:xfrm>
        </p:spPr>
        <p:txBody>
          <a:bodyPr>
            <a:noAutofit/>
          </a:bodyPr>
          <a:lstStyle>
            <a:lvl1pPr marL="0" indent="0">
              <a:lnSpc>
                <a:spcPct val="90000"/>
              </a:lnSpc>
              <a:buNone/>
              <a:defRPr sz="8800">
                <a:solidFill>
                  <a:schemeClr val="bg1"/>
                </a:solidFill>
              </a:defRPr>
            </a:lvl1pPr>
          </a:lstStyle>
          <a:p>
            <a:pPr lvl="0"/>
            <a:r>
              <a:rPr lang="en-US"/>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6"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990570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8" y="3862388"/>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1" y="3854451"/>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6"/>
            <a:ext cx="3924300" cy="4391025"/>
          </a:xfrm>
        </p:spPr>
        <p:txBody>
          <a:bodyPr>
            <a:normAutofit/>
          </a:bodyPr>
          <a:lstStyle>
            <a:lvl1pPr marL="0" indent="0">
              <a:lnSpc>
                <a:spcPct val="150000"/>
              </a:lnSpc>
              <a:buNone/>
              <a:defRPr sz="1600">
                <a:solidFill>
                  <a:schemeClr val="accent2">
                    <a:lumMod val="50000"/>
                  </a:schemeClr>
                </a:solidFill>
              </a:defRPr>
            </a:lvl1pPr>
            <a:lvl2pPr marL="457223" indent="0">
              <a:buNone/>
              <a:defRPr sz="2000">
                <a:solidFill>
                  <a:schemeClr val="tx2">
                    <a:lumMod val="50000"/>
                  </a:schemeClr>
                </a:solidFill>
              </a:defRPr>
            </a:lvl2pPr>
            <a:lvl3pPr marL="914446" indent="0">
              <a:buNone/>
              <a:defRPr sz="1800">
                <a:solidFill>
                  <a:schemeClr val="tx2">
                    <a:lumMod val="50000"/>
                  </a:schemeClr>
                </a:solidFill>
              </a:defRPr>
            </a:lvl3pPr>
            <a:lvl4pPr marL="1371669" indent="0">
              <a:buNone/>
              <a:defRPr sz="1600">
                <a:solidFill>
                  <a:schemeClr val="tx2">
                    <a:lumMod val="50000"/>
                  </a:schemeClr>
                </a:solidFill>
              </a:defRPr>
            </a:lvl4pPr>
            <a:lvl5pPr marL="1828891"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12/3/2025</a:t>
            </a:fld>
            <a:endParaRPr lang="en-US"/>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3"/>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1" y="465138"/>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a:t>Title</a:t>
            </a:r>
          </a:p>
        </p:txBody>
      </p:sp>
    </p:spTree>
    <p:extLst>
      <p:ext uri="{BB962C8B-B14F-4D97-AF65-F5344CB8AC3E}">
        <p14:creationId xmlns:p14="http://schemas.microsoft.com/office/powerpoint/2010/main" val="883141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0051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8D2D8879-3D95-FE49-0023-D304D238E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0" b="51166"/>
          <a:stretch/>
        </p:blipFill>
        <p:spPr>
          <a:xfrm>
            <a:off x="1" y="6724468"/>
            <a:ext cx="12191999" cy="133533"/>
          </a:xfrm>
          <a:prstGeom prst="rect">
            <a:avLst/>
          </a:prstGeom>
        </p:spPr>
      </p:pic>
      <p:sp>
        <p:nvSpPr>
          <p:cNvPr id="6" name="Text Placeholder 2">
            <a:extLst>
              <a:ext uri="{FF2B5EF4-FFF2-40B4-BE49-F238E27FC236}">
                <a16:creationId xmlns:a16="http://schemas.microsoft.com/office/drawing/2014/main" id="{D84E4B1F-6EE1-EB92-8531-96517B7862CA}"/>
              </a:ext>
            </a:extLst>
          </p:cNvPr>
          <p:cNvSpPr>
            <a:spLocks noGrp="1"/>
          </p:cNvSpPr>
          <p:nvPr>
            <p:ph idx="1"/>
          </p:nvPr>
        </p:nvSpPr>
        <p:spPr>
          <a:xfrm>
            <a:off x="304800" y="1292773"/>
            <a:ext cx="11581539" cy="5150907"/>
          </a:xfrm>
          <a:prstGeom prst="rect">
            <a:avLst/>
          </a:prstGeom>
        </p:spPr>
        <p:txBody>
          <a:bodyPr vert="horz" lIns="91440" tIns="45720" rIns="91440" bIns="45720" rtlCol="0">
            <a:normAutofit/>
          </a:bodyPr>
          <a:lstStyle>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410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Break">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6" y="2426610"/>
            <a:ext cx="2378075" cy="1111250"/>
          </a:xfrm>
        </p:spPr>
        <p:txBody>
          <a:bodyPr>
            <a:noAutofit/>
          </a:bodyPr>
          <a:lstStyle>
            <a:lvl1pPr marL="0" indent="0">
              <a:lnSpc>
                <a:spcPct val="90000"/>
              </a:lnSpc>
              <a:buNone/>
              <a:defRPr sz="8800">
                <a:solidFill>
                  <a:schemeClr val="bg1"/>
                </a:solidFill>
              </a:defRPr>
            </a:lvl1pPr>
          </a:lstStyle>
          <a:p>
            <a:pPr lvl="0"/>
            <a:r>
              <a:rPr lang="en-US"/>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6"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62024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8" y="3862388"/>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1" y="3854451"/>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6"/>
            <a:ext cx="3924300" cy="4391025"/>
          </a:xfrm>
        </p:spPr>
        <p:txBody>
          <a:bodyPr>
            <a:normAutofit/>
          </a:bodyPr>
          <a:lstStyle>
            <a:lvl1pPr marL="0" indent="0">
              <a:lnSpc>
                <a:spcPct val="150000"/>
              </a:lnSpc>
              <a:buNone/>
              <a:defRPr sz="1600">
                <a:solidFill>
                  <a:schemeClr val="accent2">
                    <a:lumMod val="50000"/>
                  </a:schemeClr>
                </a:solidFill>
              </a:defRPr>
            </a:lvl1pPr>
            <a:lvl2pPr marL="457223" indent="0">
              <a:buNone/>
              <a:defRPr sz="2000">
                <a:solidFill>
                  <a:schemeClr val="tx2">
                    <a:lumMod val="50000"/>
                  </a:schemeClr>
                </a:solidFill>
              </a:defRPr>
            </a:lvl2pPr>
            <a:lvl3pPr marL="914446" indent="0">
              <a:buNone/>
              <a:defRPr sz="1800">
                <a:solidFill>
                  <a:schemeClr val="tx2">
                    <a:lumMod val="50000"/>
                  </a:schemeClr>
                </a:solidFill>
              </a:defRPr>
            </a:lvl3pPr>
            <a:lvl4pPr marL="1371669" indent="0">
              <a:buNone/>
              <a:defRPr sz="1600">
                <a:solidFill>
                  <a:schemeClr val="tx2">
                    <a:lumMod val="50000"/>
                  </a:schemeClr>
                </a:solidFill>
              </a:defRPr>
            </a:lvl4pPr>
            <a:lvl5pPr marL="1828891"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12/3/2025</a:t>
            </a:fld>
            <a:endParaRPr lang="en-US"/>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3"/>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1" y="465138"/>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a:t>Title</a:t>
            </a:r>
          </a:p>
        </p:txBody>
      </p:sp>
    </p:spTree>
    <p:extLst>
      <p:ext uri="{BB962C8B-B14F-4D97-AF65-F5344CB8AC3E}">
        <p14:creationId xmlns:p14="http://schemas.microsoft.com/office/powerpoint/2010/main" val="3286541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2"/>
          <a:stretch>
            <a:fillRect/>
          </a:stretch>
        </p:blipFill>
        <p:spPr>
          <a:xfrm>
            <a:off x="495300" y="0"/>
            <a:ext cx="1435100" cy="1193800"/>
          </a:xfrm>
          <a:prstGeom prst="rect">
            <a:avLst/>
          </a:prstGeom>
        </p:spPr>
      </p:pic>
      <p:pic>
        <p:nvPicPr>
          <p:cNvPr id="7" name="Picture 6" descr="Roper Hall">
            <a:extLst>
              <a:ext uri="{FF2B5EF4-FFF2-40B4-BE49-F238E27FC236}">
                <a16:creationId xmlns:a16="http://schemas.microsoft.com/office/drawing/2014/main" id="{70A2EF51-65EF-BBBD-5B61-0576A583AFCD}"/>
              </a:ext>
            </a:extLst>
          </p:cNvPr>
          <p:cNvPicPr>
            <a:picLocks noChangeAspect="1"/>
          </p:cNvPicPr>
          <p:nvPr userDrawn="1"/>
        </p:nvPicPr>
        <p:blipFill rotWithShape="1">
          <a:blip r:embed="rId3"/>
          <a:srcRect b="192"/>
          <a:stretch/>
        </p:blipFill>
        <p:spPr>
          <a:xfrm>
            <a:off x="7305368" y="-2"/>
            <a:ext cx="4885508" cy="6857999"/>
          </a:xfrm>
          <a:prstGeom prst="rect">
            <a:avLst/>
          </a:prstGeom>
        </p:spPr>
      </p:pic>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D_2">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2"/>
          <a:stretch>
            <a:fillRect/>
          </a:stretch>
        </p:blipFill>
        <p:spPr>
          <a:xfrm>
            <a:off x="495300" y="0"/>
            <a:ext cx="1435100" cy="1193800"/>
          </a:xfrm>
          <a:prstGeom prst="rect">
            <a:avLst/>
          </a:prstGeom>
        </p:spPr>
      </p:pic>
      <p:pic>
        <p:nvPicPr>
          <p:cNvPr id="4" name="Picture 3" descr="Roper Hall">
            <a:extLst>
              <a:ext uri="{FF2B5EF4-FFF2-40B4-BE49-F238E27FC236}">
                <a16:creationId xmlns:a16="http://schemas.microsoft.com/office/drawing/2014/main" id="{48A9EAD7-807E-E93C-1185-3981E03EE6F5}"/>
              </a:ext>
            </a:extLst>
          </p:cNvPr>
          <p:cNvPicPr>
            <a:picLocks noChangeAspect="1"/>
          </p:cNvPicPr>
          <p:nvPr userDrawn="1"/>
        </p:nvPicPr>
        <p:blipFill rotWithShape="1">
          <a:blip r:embed="rId3"/>
          <a:srcRect t="1662" b="1456"/>
          <a:stretch/>
        </p:blipFill>
        <p:spPr>
          <a:xfrm>
            <a:off x="7461613" y="0"/>
            <a:ext cx="4729307" cy="6858000"/>
          </a:xfrm>
          <a:prstGeom prst="rect">
            <a:avLst/>
          </a:prstGeom>
        </p:spPr>
      </p:pic>
    </p:spTree>
    <p:extLst>
      <p:ext uri="{BB962C8B-B14F-4D97-AF65-F5344CB8AC3E}">
        <p14:creationId xmlns:p14="http://schemas.microsoft.com/office/powerpoint/2010/main" val="2575266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19" y="1714575"/>
            <a:ext cx="5341827" cy="389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a:p>
        </p:txBody>
      </p:sp>
      <p:grpSp>
        <p:nvGrpSpPr>
          <p:cNvPr id="12" name="Group 11">
            <a:extLst>
              <a:ext uri="{FF2B5EF4-FFF2-40B4-BE49-F238E27FC236}">
                <a16:creationId xmlns:a16="http://schemas.microsoft.com/office/drawing/2014/main" id="{3D898DA8-D108-B84A-856A-BB1BAD4B4926}"/>
              </a:ext>
            </a:extLst>
          </p:cNvPr>
          <p:cNvGrpSpPr/>
          <p:nvPr userDrawn="1"/>
        </p:nvGrpSpPr>
        <p:grpSpPr>
          <a:xfrm>
            <a:off x="11003279" y="0"/>
            <a:ext cx="1188720" cy="1188720"/>
            <a:chOff x="5501640" y="0"/>
            <a:chExt cx="1188720" cy="1188720"/>
          </a:xfrm>
        </p:grpSpPr>
        <p:sp>
          <p:nvSpPr>
            <p:cNvPr id="13" name="Rectangle 12">
              <a:extLst>
                <a:ext uri="{FF2B5EF4-FFF2-40B4-BE49-F238E27FC236}">
                  <a16:creationId xmlns:a16="http://schemas.microsoft.com/office/drawing/2014/main" id="{231EA477-2E96-B748-993B-C4DF3F503B20}"/>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1E3FA20B-A66D-4142-9BB8-CB64C2D2A0DF}"/>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8" name="Picture 7" descr="Text&#10;&#10;Description automatically generated">
            <a:extLst>
              <a:ext uri="{FF2B5EF4-FFF2-40B4-BE49-F238E27FC236}">
                <a16:creationId xmlns:a16="http://schemas.microsoft.com/office/drawing/2014/main" id="{9DFC4A8C-10D5-274F-A607-E0523A79C9AB}"/>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15349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61" r:id="rId3"/>
    <p:sldLayoutId id="2147483715" r:id="rId4"/>
    <p:sldLayoutId id="2147483684" r:id="rId5"/>
    <p:sldLayoutId id="2147483709" r:id="rId6"/>
    <p:sldLayoutId id="2147483687" r:id="rId7"/>
    <p:sldLayoutId id="2147483718" r:id="rId8"/>
    <p:sldLayoutId id="2147483693" r:id="rId9"/>
    <p:sldLayoutId id="2147483702" r:id="rId10"/>
    <p:sldLayoutId id="2147483699" r:id="rId11"/>
    <p:sldLayoutId id="2147483717" r:id="rId12"/>
    <p:sldLayoutId id="2147483694" r:id="rId13"/>
    <p:sldLayoutId id="2147483704" r:id="rId14"/>
    <p:sldLayoutId id="2147483719" r:id="rId15"/>
    <p:sldLayoutId id="2147483720" r:id="rId16"/>
    <p:sldLayoutId id="2147483713" r:id="rId17"/>
    <p:sldLayoutId id="2147483712" r:id="rId18"/>
    <p:sldLayoutId id="2147483686" r:id="rId19"/>
    <p:sldLayoutId id="2147483703" r:id="rId20"/>
    <p:sldLayoutId id="2147483685" r:id="rId21"/>
    <p:sldLayoutId id="2147483700" r:id="rId22"/>
    <p:sldLayoutId id="2147483714" r:id="rId23"/>
    <p:sldLayoutId id="2147483716" r:id="rId24"/>
    <p:sldLayoutId id="2147483706" r:id="rId25"/>
    <p:sldLayoutId id="2147483710" r:id="rId26"/>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14319"/>
            <a:ext cx="11581539" cy="54212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04800" y="1292773"/>
            <a:ext cx="11581539" cy="46963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305661" y="6422451"/>
            <a:ext cx="1319939" cy="25245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12/3/2025</a:t>
            </a:fld>
            <a:endParaRPr lang="en-US"/>
          </a:p>
        </p:txBody>
      </p:sp>
      <p:sp>
        <p:nvSpPr>
          <p:cNvPr id="6" name="Slide Number Placeholder 5"/>
          <p:cNvSpPr>
            <a:spLocks noGrp="1"/>
          </p:cNvSpPr>
          <p:nvPr>
            <p:ph type="sldNum" sz="quarter" idx="4"/>
          </p:nvPr>
        </p:nvSpPr>
        <p:spPr>
          <a:xfrm>
            <a:off x="10566400" y="6422451"/>
            <a:ext cx="1319939" cy="25245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769754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txStyles>
    <p:titleStyle>
      <a:lvl1pPr algn="ctr" defTabSz="609630" rtl="0" eaLnBrk="1" latinLnBrk="0" hangingPunct="1">
        <a:spcBef>
          <a:spcPct val="0"/>
        </a:spcBef>
        <a:buNone/>
        <a:defRPr sz="3600" b="1" kern="1200" spc="133" baseline="0">
          <a:solidFill>
            <a:schemeClr val="accent2"/>
          </a:solidFill>
          <a:latin typeface="+mj-lt"/>
          <a:ea typeface="+mj-ea"/>
          <a:cs typeface="+mj-cs"/>
        </a:defRPr>
      </a:lvl1pPr>
    </p:titleStyle>
    <p:bodyStyle>
      <a:lvl1pPr marL="345034" indent="-345034" algn="l" defTabSz="609630" rtl="0" eaLnBrk="1" latinLnBrk="0" hangingPunct="1">
        <a:spcBef>
          <a:spcPct val="20000"/>
        </a:spcBef>
        <a:buClr>
          <a:schemeClr val="accent5">
            <a:lumMod val="75000"/>
          </a:schemeClr>
        </a:buClr>
        <a:buFont typeface="Wingdings" pitchFamily="2" charset="2"/>
        <a:buChar char="v"/>
        <a:tabLst/>
        <a:defRPr sz="2133" kern="1200">
          <a:solidFill>
            <a:schemeClr val="accent2">
              <a:lumMod val="50000"/>
            </a:schemeClr>
          </a:solidFill>
          <a:latin typeface="+mn-lt"/>
          <a:ea typeface="+mn-ea"/>
          <a:cs typeface="+mn-cs"/>
        </a:defRPr>
      </a:lvl1pPr>
      <a:lvl2pPr marL="655141" indent="-274122" algn="l" defTabSz="609630" rtl="0" eaLnBrk="1" latinLnBrk="0" hangingPunct="1">
        <a:spcBef>
          <a:spcPct val="20000"/>
        </a:spcBef>
        <a:buFont typeface="Wingdings" pitchFamily="2" charset="2"/>
        <a:buChar char="§"/>
        <a:tabLst/>
        <a:defRPr sz="1867" i="0" kern="1200">
          <a:solidFill>
            <a:schemeClr val="tx1"/>
          </a:solidFill>
          <a:latin typeface="+mn-lt"/>
          <a:ea typeface="+mn-ea"/>
          <a:cs typeface="+mn-cs"/>
        </a:defRPr>
      </a:lvl2pPr>
      <a:lvl3pPr marL="953606" indent="-262480" algn="l" defTabSz="609630" rtl="0" eaLnBrk="1" latinLnBrk="0" hangingPunct="1">
        <a:spcBef>
          <a:spcPct val="20000"/>
        </a:spcBef>
        <a:buFont typeface="Courier New" panose="02070309020205020404" pitchFamily="49" charset="0"/>
        <a:buChar char="o"/>
        <a:tabLst/>
        <a:defRPr sz="1600" i="1" kern="1200">
          <a:solidFill>
            <a:schemeClr val="tx1"/>
          </a:solidFill>
          <a:latin typeface="+mn-lt"/>
          <a:ea typeface="+mn-ea"/>
          <a:cs typeface="+mn-cs"/>
        </a:defRPr>
      </a:lvl3pPr>
      <a:lvl4pPr marL="1191743" indent="-238137" algn="l" defTabSz="609630" rtl="0" eaLnBrk="1" latinLnBrk="0" hangingPunct="1">
        <a:spcBef>
          <a:spcPct val="20000"/>
        </a:spcBef>
        <a:buFont typeface="Arial" pitchFamily="34" charset="0"/>
        <a:buChar char="–"/>
        <a:tabLst/>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 name="Group 43"/>
          <p:cNvGrpSpPr/>
          <p:nvPr userDrawn="1"/>
        </p:nvGrpSpPr>
        <p:grpSpPr>
          <a:xfrm>
            <a:off x="0" y="-8466"/>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4" y="6041363"/>
            <a:ext cx="911939"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B61BEF0D-F0BB-DE4B-95CE-6DB70DBA9567}" type="datetimeFigureOut">
              <a:rPr lang="en-US" dirty="0"/>
              <a:pPr/>
              <a:t>12/3/2025</a:t>
            </a:fld>
            <a:endParaRPr lang="en-US"/>
          </a:p>
        </p:txBody>
      </p:sp>
      <p:sp>
        <p:nvSpPr>
          <p:cNvPr id="5" name="Footer Placeholder 4"/>
          <p:cNvSpPr>
            <a:spLocks noGrp="1"/>
          </p:cNvSpPr>
          <p:nvPr>
            <p:ph type="ftr" sz="quarter" idx="3"/>
          </p:nvPr>
        </p:nvSpPr>
        <p:spPr>
          <a:xfrm>
            <a:off x="677334" y="6041363"/>
            <a:ext cx="6297612"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1067">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0347739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p:txStyles>
    <p:titleStyle>
      <a:lvl1pPr algn="l" defTabSz="304815" rtl="0" eaLnBrk="1" latinLnBrk="0" hangingPunct="1">
        <a:spcBef>
          <a:spcPct val="0"/>
        </a:spcBef>
        <a:buNone/>
        <a:defRPr sz="2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11" indent="-228611" algn="l" defTabSz="304815" rtl="0" eaLnBrk="1" latinLnBrk="0" hangingPunct="1">
        <a:spcBef>
          <a:spcPts val="667"/>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1pPr>
      <a:lvl2pPr marL="495325" indent="-190510" algn="l" defTabSz="304815" rtl="0" eaLnBrk="1" latinLnBrk="0" hangingPunct="1">
        <a:spcBef>
          <a:spcPts val="667"/>
        </a:spcBef>
        <a:spcAft>
          <a:spcPts val="0"/>
        </a:spcAft>
        <a:buClr>
          <a:schemeClr val="accent1"/>
        </a:buClr>
        <a:buSzPct val="80000"/>
        <a:buFont typeface="Wingdings 3" charset="2"/>
        <a:buChar char=""/>
        <a:defRPr sz="1067" kern="1200">
          <a:solidFill>
            <a:schemeClr val="tx1">
              <a:lumMod val="75000"/>
              <a:lumOff val="25000"/>
            </a:schemeClr>
          </a:solidFill>
          <a:latin typeface="+mn-lt"/>
          <a:ea typeface="+mn-ea"/>
          <a:cs typeface="+mn-cs"/>
        </a:defRPr>
      </a:lvl2pPr>
      <a:lvl3pPr marL="762038" indent="-152408" algn="l" defTabSz="304815" rtl="0" eaLnBrk="1" latinLnBrk="0" hangingPunct="1">
        <a:spcBef>
          <a:spcPts val="667"/>
        </a:spcBef>
        <a:spcAft>
          <a:spcPts val="0"/>
        </a:spcAft>
        <a:buClr>
          <a:schemeClr val="accent1"/>
        </a:buClr>
        <a:buSzPct val="80000"/>
        <a:buFont typeface="Wingdings 3" charset="2"/>
        <a:buChar char=""/>
        <a:defRPr sz="933" kern="1200">
          <a:solidFill>
            <a:schemeClr val="tx1">
              <a:lumMod val="75000"/>
              <a:lumOff val="25000"/>
            </a:schemeClr>
          </a:solidFill>
          <a:latin typeface="+mn-lt"/>
          <a:ea typeface="+mn-ea"/>
          <a:cs typeface="+mn-cs"/>
        </a:defRPr>
      </a:lvl3pPr>
      <a:lvl4pPr marL="1066853"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4pPr>
      <a:lvl5pPr marL="1371669"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5pPr>
      <a:lvl6pPr marL="1676484"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6pPr>
      <a:lvl7pPr marL="1981299"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7pPr>
      <a:lvl8pPr marL="2286114"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8pPr>
      <a:lvl9pPr marL="2590930"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9pPr>
    </p:bodyStyle>
    <p:otherStyle>
      <a:defPPr>
        <a:defRPr lang="en-US"/>
      </a:defPPr>
      <a:lvl1pPr marL="0" algn="l" defTabSz="304815" rtl="0" eaLnBrk="1" latinLnBrk="0" hangingPunct="1">
        <a:defRPr sz="1200" kern="1200">
          <a:solidFill>
            <a:schemeClr val="tx1"/>
          </a:solidFill>
          <a:latin typeface="+mn-lt"/>
          <a:ea typeface="+mn-ea"/>
          <a:cs typeface="+mn-cs"/>
        </a:defRPr>
      </a:lvl1pPr>
      <a:lvl2pPr marL="304815" algn="l" defTabSz="304815" rtl="0" eaLnBrk="1" latinLnBrk="0" hangingPunct="1">
        <a:defRPr sz="1200" kern="1200">
          <a:solidFill>
            <a:schemeClr val="tx1"/>
          </a:solidFill>
          <a:latin typeface="+mn-lt"/>
          <a:ea typeface="+mn-ea"/>
          <a:cs typeface="+mn-cs"/>
        </a:defRPr>
      </a:lvl2pPr>
      <a:lvl3pPr marL="609630" algn="l" defTabSz="304815" rtl="0" eaLnBrk="1" latinLnBrk="0" hangingPunct="1">
        <a:defRPr sz="1200" kern="1200">
          <a:solidFill>
            <a:schemeClr val="tx1"/>
          </a:solidFill>
          <a:latin typeface="+mn-lt"/>
          <a:ea typeface="+mn-ea"/>
          <a:cs typeface="+mn-cs"/>
        </a:defRPr>
      </a:lvl3pPr>
      <a:lvl4pPr marL="914446" algn="l" defTabSz="304815" rtl="0" eaLnBrk="1" latinLnBrk="0" hangingPunct="1">
        <a:defRPr sz="1200" kern="1200">
          <a:solidFill>
            <a:schemeClr val="tx1"/>
          </a:solidFill>
          <a:latin typeface="+mn-lt"/>
          <a:ea typeface="+mn-ea"/>
          <a:cs typeface="+mn-cs"/>
        </a:defRPr>
      </a:lvl4pPr>
      <a:lvl5pPr marL="1219261" algn="l" defTabSz="304815" rtl="0" eaLnBrk="1" latinLnBrk="0" hangingPunct="1">
        <a:defRPr sz="1200" kern="1200">
          <a:solidFill>
            <a:schemeClr val="tx1"/>
          </a:solidFill>
          <a:latin typeface="+mn-lt"/>
          <a:ea typeface="+mn-ea"/>
          <a:cs typeface="+mn-cs"/>
        </a:defRPr>
      </a:lvl5pPr>
      <a:lvl6pPr marL="1524076" algn="l" defTabSz="304815" rtl="0" eaLnBrk="1" latinLnBrk="0" hangingPunct="1">
        <a:defRPr sz="1200" kern="1200">
          <a:solidFill>
            <a:schemeClr val="tx1"/>
          </a:solidFill>
          <a:latin typeface="+mn-lt"/>
          <a:ea typeface="+mn-ea"/>
          <a:cs typeface="+mn-cs"/>
        </a:defRPr>
      </a:lvl6pPr>
      <a:lvl7pPr marL="1828891" algn="l" defTabSz="304815" rtl="0" eaLnBrk="1" latinLnBrk="0" hangingPunct="1">
        <a:defRPr sz="1200" kern="1200">
          <a:solidFill>
            <a:schemeClr val="tx1"/>
          </a:solidFill>
          <a:latin typeface="+mn-lt"/>
          <a:ea typeface="+mn-ea"/>
          <a:cs typeface="+mn-cs"/>
        </a:defRPr>
      </a:lvl7pPr>
      <a:lvl8pPr marL="2133707" algn="l" defTabSz="304815" rtl="0" eaLnBrk="1" latinLnBrk="0" hangingPunct="1">
        <a:defRPr sz="1200" kern="1200">
          <a:solidFill>
            <a:schemeClr val="tx1"/>
          </a:solidFill>
          <a:latin typeface="+mn-lt"/>
          <a:ea typeface="+mn-ea"/>
          <a:cs typeface="+mn-cs"/>
        </a:defRPr>
      </a:lvl8pPr>
      <a:lvl9pPr marL="2438522" algn="l" defTabSz="3048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mailto:RCD_Assets@unc.edu" TargetMode="External"/><Relationship Id="rId2" Type="http://schemas.openxmlformats.org/officeDocument/2006/relationships/hyperlink" Target="https://apps2.research.unc.edu/asset_management/index.cfm?event=general.login" TargetMode="Externa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hyperlink" Target="mailto:KraftMeg@unc.edu"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png"/><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8" Type="http://schemas.openxmlformats.org/officeDocument/2006/relationships/hyperlink" Target="mailto:CoreSUpport@med.unc.edu" TargetMode="External"/><Relationship Id="rId3" Type="http://schemas.openxmlformats.org/officeDocument/2006/relationships/hyperlink" Target="mailto:bwright1@email.unc.edu" TargetMode="External"/><Relationship Id="rId7" Type="http://schemas.openxmlformats.org/officeDocument/2006/relationships/hyperlink" Target="mailto:RCD_Assets@unc.edu" TargetMode="External"/><Relationship Id="rId2" Type="http://schemas.openxmlformats.org/officeDocument/2006/relationships/hyperlink" Target="mailto:kraftmeg@med.unc.edu" TargetMode="External"/><Relationship Id="rId1" Type="http://schemas.openxmlformats.org/officeDocument/2006/relationships/slideLayout" Target="../slideLayouts/slideLayout50.xml"/><Relationship Id="rId6" Type="http://schemas.openxmlformats.org/officeDocument/2006/relationships/hyperlink" Target="mailto:RCD@unc.edu" TargetMode="External"/><Relationship Id="rId5" Type="http://schemas.openxmlformats.org/officeDocument/2006/relationships/image" Target="../media/image30.png"/><Relationship Id="rId4" Type="http://schemas.openxmlformats.org/officeDocument/2006/relationships/hyperlink" Target="mailto:michael_akridge@med.unc.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p:txBody>
          <a:bodyPr/>
          <a:lstStyle/>
          <a:p>
            <a:r>
              <a:rPr lang="en-US"/>
              <a:t>Core Director Meeting</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p:txBody>
          <a:bodyPr/>
          <a:lstStyle/>
          <a:p>
            <a:r>
              <a:rPr lang="en-US"/>
              <a:t>Office of Research Technologies</a:t>
            </a:r>
          </a:p>
          <a:p>
            <a:r>
              <a:rPr lang="en-US"/>
              <a:t>December 3</a:t>
            </a:r>
            <a:r>
              <a:rPr lang="en-US" baseline="30000"/>
              <a:t>rd</a:t>
            </a:r>
            <a:r>
              <a:rPr lang="en-US"/>
              <a:t>, 2025</a:t>
            </a:r>
          </a:p>
        </p:txBody>
      </p:sp>
    </p:spTree>
    <p:extLst>
      <p:ext uri="{BB962C8B-B14F-4D97-AF65-F5344CB8AC3E}">
        <p14:creationId xmlns:p14="http://schemas.microsoft.com/office/powerpoint/2010/main" val="238832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FEAC-2858-C4BD-0315-6F03293C7C74}"/>
              </a:ext>
            </a:extLst>
          </p:cNvPr>
          <p:cNvSpPr>
            <a:spLocks noGrp="1"/>
          </p:cNvSpPr>
          <p:nvPr>
            <p:ph type="title"/>
          </p:nvPr>
        </p:nvSpPr>
        <p:spPr/>
        <p:txBody>
          <a:bodyPr/>
          <a:lstStyle/>
          <a:p>
            <a:pPr algn="ctr"/>
            <a:r>
              <a:rPr lang="en-US" sz="2800"/>
              <a:t>NSF Major Research Instrumentation (MRI) Grants</a:t>
            </a:r>
          </a:p>
        </p:txBody>
      </p:sp>
      <p:sp>
        <p:nvSpPr>
          <p:cNvPr id="3" name="Content Placeholder 2">
            <a:extLst>
              <a:ext uri="{FF2B5EF4-FFF2-40B4-BE49-F238E27FC236}">
                <a16:creationId xmlns:a16="http://schemas.microsoft.com/office/drawing/2014/main" id="{4077C9D7-BF4D-C171-6D37-64B9BDC957FE}"/>
              </a:ext>
            </a:extLst>
          </p:cNvPr>
          <p:cNvSpPr>
            <a:spLocks noGrp="1"/>
          </p:cNvSpPr>
          <p:nvPr>
            <p:ph idx="1"/>
          </p:nvPr>
        </p:nvSpPr>
        <p:spPr/>
        <p:txBody>
          <a:bodyPr vert="horz" lIns="91440" tIns="45720" rIns="91440" bIns="45720" rtlCol="0" anchor="t">
            <a:normAutofit/>
          </a:bodyPr>
          <a:lstStyle/>
          <a:p>
            <a:r>
              <a:rPr lang="en-US" dirty="0"/>
              <a:t>NSF MRI is forecasted to be back for 2026 with a submission window of October 15– November 16</a:t>
            </a:r>
          </a:p>
          <a:p>
            <a:r>
              <a:rPr lang="en-US" dirty="0"/>
              <a:t>Anticipate $75M in awards</a:t>
            </a:r>
          </a:p>
          <a:p>
            <a:endParaRPr lang="en-US"/>
          </a:p>
          <a:p>
            <a:endParaRPr lang="en-US"/>
          </a:p>
          <a:p>
            <a:endParaRPr lang="en-US"/>
          </a:p>
        </p:txBody>
      </p:sp>
      <p:sp>
        <p:nvSpPr>
          <p:cNvPr id="4" name="Content Placeholder 3">
            <a:extLst>
              <a:ext uri="{FF2B5EF4-FFF2-40B4-BE49-F238E27FC236}">
                <a16:creationId xmlns:a16="http://schemas.microsoft.com/office/drawing/2014/main" id="{A25051BC-1232-AF63-432A-B1874A00357B}"/>
              </a:ext>
            </a:extLst>
          </p:cNvPr>
          <p:cNvSpPr>
            <a:spLocks noGrp="1"/>
          </p:cNvSpPr>
          <p:nvPr>
            <p:ph idx="11"/>
          </p:nvPr>
        </p:nvSpPr>
        <p:spPr>
          <a:xfrm>
            <a:off x="6587808" y="1351055"/>
            <a:ext cx="5101273" cy="4155889"/>
          </a:xfrm>
        </p:spPr>
        <p:txBody>
          <a:bodyPr vert="horz" lIns="91440" tIns="45720" rIns="91440" bIns="45720" rtlCol="0" anchor="t">
            <a:normAutofit fontScale="62500" lnSpcReduction="20000"/>
          </a:bodyPr>
          <a:lstStyle/>
          <a:p>
            <a:endParaRPr lang="en-US"/>
          </a:p>
          <a:p>
            <a:r>
              <a:rPr lang="en-US" dirty="0"/>
              <a:t>Track 1 MRI proposals are those that request funds from NSF greater than or equal to $100,000</a:t>
            </a:r>
            <a:r>
              <a:rPr lang="en-US" baseline="30000" dirty="0"/>
              <a:t>[1]</a:t>
            </a:r>
            <a:r>
              <a:rPr lang="en-US" dirty="0"/>
              <a:t> and less than $1,400,000 (limit of 2 per institution).</a:t>
            </a:r>
          </a:p>
          <a:p>
            <a:r>
              <a:rPr lang="en-US" dirty="0"/>
              <a:t>Track 2 MRI proposals are those that request funds from NSF greater than or equal to $1,400,000 up to and including $4,000,000 (limit of 1).</a:t>
            </a:r>
          </a:p>
          <a:p>
            <a:r>
              <a:rPr lang="en-US" dirty="0"/>
              <a:t>Track 3 MRI proposals are those that request funds from NSF greater than or equal to $100,000</a:t>
            </a:r>
            <a:r>
              <a:rPr lang="en-US" baseline="30000" dirty="0"/>
              <a:t>[1]</a:t>
            </a:r>
            <a:r>
              <a:rPr lang="en-US" dirty="0"/>
              <a:t> and less than or equal to $4,000,000 for the purchase, installation, operation, and maintenance of equipment and instrumentation to reduce consumption of helium (limit of 1).</a:t>
            </a:r>
            <a:br>
              <a:rPr lang="en-US" dirty="0"/>
            </a:br>
            <a:endParaRPr lang="en-US"/>
          </a:p>
        </p:txBody>
      </p:sp>
    </p:spTree>
    <p:extLst>
      <p:ext uri="{BB962C8B-B14F-4D97-AF65-F5344CB8AC3E}">
        <p14:creationId xmlns:p14="http://schemas.microsoft.com/office/powerpoint/2010/main" val="1192193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56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2773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34B0-3134-6948-039E-277B2D80551F}"/>
              </a:ext>
            </a:extLst>
          </p:cNvPr>
          <p:cNvSpPr>
            <a:spLocks noGrp="1"/>
          </p:cNvSpPr>
          <p:nvPr>
            <p:ph type="title"/>
          </p:nvPr>
        </p:nvSpPr>
        <p:spPr>
          <a:xfrm>
            <a:off x="0" y="1973649"/>
            <a:ext cx="9303434" cy="542123"/>
          </a:xfrm>
        </p:spPr>
        <p:txBody>
          <a:bodyPr/>
          <a:lstStyle/>
          <a:p>
            <a:r>
              <a:rPr lang="en-US" sz="4400"/>
              <a:t>Research Core Development </a:t>
            </a:r>
          </a:p>
        </p:txBody>
      </p:sp>
      <p:sp>
        <p:nvSpPr>
          <p:cNvPr id="3" name="Subtitle 2">
            <a:extLst>
              <a:ext uri="{FF2B5EF4-FFF2-40B4-BE49-F238E27FC236}">
                <a16:creationId xmlns:a16="http://schemas.microsoft.com/office/drawing/2014/main" id="{16ACEBAA-E5CE-CB73-41AF-3EA74342DB54}"/>
              </a:ext>
            </a:extLst>
          </p:cNvPr>
          <p:cNvSpPr txBox="1">
            <a:spLocks/>
          </p:cNvSpPr>
          <p:nvPr/>
        </p:nvSpPr>
        <p:spPr>
          <a:xfrm>
            <a:off x="3351960" y="3689863"/>
            <a:ext cx="8600049" cy="1266091"/>
          </a:xfrm>
          <a:prstGeom prst="rect">
            <a:avLst/>
          </a:prstGeom>
        </p:spPr>
        <p:txBody>
          <a:bodyPr>
            <a:normAutofit lnSpcReduction="10000"/>
          </a:bodyPr>
          <a:lstStyle>
            <a:lvl1pPr marL="517525" indent="-517525" algn="l" defTabSz="914400" rtl="0" eaLnBrk="1" latinLnBrk="0" hangingPunct="1">
              <a:spcBef>
                <a:spcPct val="20000"/>
              </a:spcBef>
              <a:buClr>
                <a:schemeClr val="accent5">
                  <a:lumMod val="75000"/>
                </a:schemeClr>
              </a:buClr>
              <a:buFont typeface="Wingdings" pitchFamily="2" charset="2"/>
              <a:buChar char="v"/>
              <a:tabLst/>
              <a:defRPr sz="3200" kern="1200">
                <a:solidFill>
                  <a:schemeClr val="accent2">
                    <a:lumMod val="50000"/>
                  </a:schemeClr>
                </a:solidFill>
                <a:latin typeface="+mn-lt"/>
                <a:ea typeface="+mn-ea"/>
                <a:cs typeface="+mn-cs"/>
              </a:defRPr>
            </a:lvl1pPr>
            <a:lvl2pPr marL="982663" indent="-411163" algn="l" defTabSz="914400" rtl="0" eaLnBrk="1" latinLnBrk="0" hangingPunct="1">
              <a:spcBef>
                <a:spcPct val="20000"/>
              </a:spcBef>
              <a:buFont typeface="Wingdings" pitchFamily="2" charset="2"/>
              <a:buChar char="§"/>
              <a:tabLst/>
              <a:defRPr sz="2800" i="0" kern="1200">
                <a:solidFill>
                  <a:schemeClr val="tx1"/>
                </a:solidFill>
                <a:latin typeface="+mn-lt"/>
                <a:ea typeface="+mn-ea"/>
                <a:cs typeface="+mn-cs"/>
              </a:defRPr>
            </a:lvl2pPr>
            <a:lvl3pPr marL="1430338" indent="-393700" algn="l" defTabSz="914400" rtl="0" eaLnBrk="1" latinLnBrk="0" hangingPunct="1">
              <a:spcBef>
                <a:spcPct val="20000"/>
              </a:spcBef>
              <a:buFont typeface="Courier New" panose="02070309020205020404" pitchFamily="49" charset="0"/>
              <a:buChar char="o"/>
              <a:tabLst/>
              <a:defRPr sz="2400" i="1" kern="1200">
                <a:solidFill>
                  <a:schemeClr val="tx1"/>
                </a:solidFill>
                <a:latin typeface="+mn-lt"/>
                <a:ea typeface="+mn-ea"/>
                <a:cs typeface="+mn-cs"/>
              </a:defRPr>
            </a:lvl3pPr>
            <a:lvl4pPr marL="1787525" indent="-357188" algn="l" defTabSz="914400" rtl="0" eaLnBrk="1" latinLnBrk="0" hangingPunct="1">
              <a:spcBef>
                <a:spcPct val="20000"/>
              </a:spcBef>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ct val="20000"/>
              </a:spcBef>
              <a:spcAft>
                <a:spcPts val="0"/>
              </a:spcAft>
              <a:buClr>
                <a:srgbClr val="5AA2AE">
                  <a:lumMod val="75000"/>
                </a:srgbClr>
              </a:buClr>
              <a:buSzTx/>
              <a:buFont typeface="Wingdings" pitchFamily="2" charset="2"/>
              <a:buNone/>
              <a:tabLst/>
              <a:defRPr/>
            </a:pPr>
            <a:r>
              <a:rPr kumimoji="0" lang="en-US" sz="2400" b="1" i="0" u="none" strike="noStrike" kern="1200" cap="none" spc="0" normalizeH="0" baseline="0" noProof="0">
                <a:ln>
                  <a:noFill/>
                </a:ln>
                <a:solidFill>
                  <a:srgbClr val="629DD1">
                    <a:lumMod val="50000"/>
                  </a:srgbClr>
                </a:solidFill>
                <a:effectLst/>
                <a:uLnTx/>
                <a:uFillTx/>
                <a:latin typeface="Aptos" panose="02110004020202020204"/>
                <a:ea typeface="+mn-ea"/>
                <a:cs typeface="+mn-cs"/>
              </a:rPr>
              <a:t>Meghan Kraft </a:t>
            </a: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 Director, Research Core Facilities, OVCR</a:t>
            </a:r>
          </a:p>
          <a:p>
            <a:pPr marL="0" marR="0" lvl="0" indent="0" algn="ctr" defTabSz="609630" rtl="0" eaLnBrk="1" fontAlgn="auto" latinLnBrk="0" hangingPunct="1">
              <a:lnSpc>
                <a:spcPct val="100000"/>
              </a:lnSpc>
              <a:spcBef>
                <a:spcPct val="20000"/>
              </a:spcBef>
              <a:spcAft>
                <a:spcPts val="0"/>
              </a:spcAft>
              <a:buClr>
                <a:srgbClr val="5AA2AE">
                  <a:lumMod val="75000"/>
                </a:srgbClr>
              </a:buClr>
              <a:buSzTx/>
              <a:buFont typeface="Wingdings" pitchFamily="2" charset="2"/>
              <a:buNone/>
              <a:tabLst/>
              <a:defRPr/>
            </a:pPr>
            <a:r>
              <a:rPr kumimoji="0" lang="en-US" sz="2400" b="1" i="0" u="none" strike="noStrike" kern="1200" cap="none" spc="0" normalizeH="0" baseline="0" noProof="0">
                <a:ln>
                  <a:noFill/>
                </a:ln>
                <a:solidFill>
                  <a:srgbClr val="629DD1">
                    <a:lumMod val="50000"/>
                  </a:srgbClr>
                </a:solidFill>
                <a:effectLst/>
                <a:uLnTx/>
                <a:uFillTx/>
                <a:latin typeface="Aptos" panose="02110004020202020204"/>
                <a:ea typeface="+mn-ea"/>
                <a:cs typeface="+mn-cs"/>
              </a:rPr>
              <a:t>Ben Wright </a:t>
            </a: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 Director, Research Core Development, OSP</a:t>
            </a:r>
          </a:p>
          <a:p>
            <a:pPr marL="0" marR="0" lvl="0" indent="0" algn="ctr" defTabSz="609630" rtl="0" eaLnBrk="1" fontAlgn="auto" latinLnBrk="0" hangingPunct="1">
              <a:lnSpc>
                <a:spcPct val="100000"/>
              </a:lnSpc>
              <a:spcBef>
                <a:spcPct val="20000"/>
              </a:spcBef>
              <a:spcAft>
                <a:spcPts val="0"/>
              </a:spcAft>
              <a:buClr>
                <a:srgbClr val="5AA2AE">
                  <a:lumMod val="75000"/>
                </a:srgbClr>
              </a:buClr>
              <a:buSzTx/>
              <a:buFont typeface="Wingdings" pitchFamily="2" charset="2"/>
              <a:buNone/>
              <a:tabLst/>
              <a:defRPr/>
            </a:pPr>
            <a:r>
              <a:rPr kumimoji="0" lang="en-US" sz="2400" b="1" i="0" u="none" strike="noStrike" kern="1200" cap="none" spc="0" normalizeH="0" baseline="0" noProof="0">
                <a:ln>
                  <a:noFill/>
                </a:ln>
                <a:solidFill>
                  <a:srgbClr val="629DD1">
                    <a:lumMod val="50000"/>
                  </a:srgbClr>
                </a:solidFill>
                <a:effectLst/>
                <a:uLnTx/>
                <a:uFillTx/>
                <a:latin typeface="Aptos" panose="02110004020202020204"/>
                <a:ea typeface="+mn-ea"/>
                <a:cs typeface="+mn-cs"/>
              </a:rPr>
              <a:t>Michael Akridge </a:t>
            </a: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 Financial Analyst, OSP</a:t>
            </a:r>
          </a:p>
        </p:txBody>
      </p:sp>
      <p:pic>
        <p:nvPicPr>
          <p:cNvPr id="4" name="Picture 2">
            <a:extLst>
              <a:ext uri="{FF2B5EF4-FFF2-40B4-BE49-F238E27FC236}">
                <a16:creationId xmlns:a16="http://schemas.microsoft.com/office/drawing/2014/main" id="{DF33327A-1C36-FF58-71B4-C39502783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51" y="188833"/>
            <a:ext cx="3361016" cy="610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white background&#10;&#10;AI-generated content may be incorrect.">
            <a:extLst>
              <a:ext uri="{FF2B5EF4-FFF2-40B4-BE49-F238E27FC236}">
                <a16:creationId xmlns:a16="http://schemas.microsoft.com/office/drawing/2014/main" id="{707E7804-26F9-4572-7420-359976006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8960" y="5517722"/>
            <a:ext cx="1223049" cy="1223049"/>
          </a:xfrm>
          <a:prstGeom prst="rect">
            <a:avLst/>
          </a:prstGeom>
        </p:spPr>
      </p:pic>
    </p:spTree>
    <p:extLst>
      <p:ext uri="{BB962C8B-B14F-4D97-AF65-F5344CB8AC3E}">
        <p14:creationId xmlns:p14="http://schemas.microsoft.com/office/powerpoint/2010/main" val="81722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7C65-1782-FF72-BDD3-41DD1FBC068A}"/>
              </a:ext>
            </a:extLst>
          </p:cNvPr>
          <p:cNvSpPr>
            <a:spLocks noGrp="1"/>
          </p:cNvSpPr>
          <p:nvPr>
            <p:ph type="title"/>
          </p:nvPr>
        </p:nvSpPr>
        <p:spPr/>
        <p:txBody>
          <a:bodyPr/>
          <a:lstStyle/>
          <a:p>
            <a:r>
              <a:rPr lang="en-US"/>
              <a:t>Infoporte Cores and iLab</a:t>
            </a:r>
          </a:p>
        </p:txBody>
      </p:sp>
      <p:sp>
        <p:nvSpPr>
          <p:cNvPr id="6" name="Content Placeholder 5">
            <a:extLst>
              <a:ext uri="{FF2B5EF4-FFF2-40B4-BE49-F238E27FC236}">
                <a16:creationId xmlns:a16="http://schemas.microsoft.com/office/drawing/2014/main" id="{684F3473-E1E2-5AC3-B991-1B8F888A311C}"/>
              </a:ext>
            </a:extLst>
          </p:cNvPr>
          <p:cNvSpPr>
            <a:spLocks noGrp="1"/>
          </p:cNvSpPr>
          <p:nvPr>
            <p:ph idx="1"/>
          </p:nvPr>
        </p:nvSpPr>
        <p:spPr>
          <a:xfrm>
            <a:off x="304799" y="1621368"/>
            <a:ext cx="11581539" cy="5150907"/>
          </a:xfrm>
        </p:spPr>
        <p:txBody>
          <a:bodyPr/>
          <a:lstStyle/>
          <a:p>
            <a:pPr lvl="0">
              <a:buFont typeface="Wingdings" panose="05000000000000000000" pitchFamily="2" charset="2"/>
              <a:buChar char="§"/>
            </a:pPr>
            <a:r>
              <a:rPr lang="en-US" sz="2400"/>
              <a:t>UNC ITS is decommissioning Infoporte Cores at end of CY2026</a:t>
            </a:r>
          </a:p>
          <a:p>
            <a:pPr lvl="0">
              <a:buFont typeface="Wingdings" panose="05000000000000000000" pitchFamily="2" charset="2"/>
              <a:buChar char="§"/>
            </a:pPr>
            <a:endParaRPr lang="en-US" sz="2400"/>
          </a:p>
          <a:p>
            <a:pPr lvl="0">
              <a:buFont typeface="Wingdings" panose="05000000000000000000" pitchFamily="2" charset="2"/>
              <a:buChar char="§"/>
            </a:pPr>
            <a:r>
              <a:rPr lang="en-US" sz="2400"/>
              <a:t>Cores currently utilizing Infoporte Cores will transition to iLab during CY2026</a:t>
            </a:r>
          </a:p>
          <a:p>
            <a:pPr lvl="0">
              <a:buFont typeface="Wingdings" panose="05000000000000000000" pitchFamily="2" charset="2"/>
              <a:buChar char="§"/>
            </a:pPr>
            <a:endParaRPr lang="en-US" sz="2400"/>
          </a:p>
          <a:p>
            <a:pPr lvl="0">
              <a:buFont typeface="Wingdings" panose="05000000000000000000" pitchFamily="2" charset="2"/>
              <a:buChar char="§"/>
            </a:pPr>
            <a:r>
              <a:rPr lang="en-US" sz="2400"/>
              <a:t>RCD will be developing an onboarding schedule for CY2026 </a:t>
            </a:r>
          </a:p>
          <a:p>
            <a:pPr lvl="1"/>
            <a:r>
              <a:rPr lang="en-US" sz="2134"/>
              <a:t>Communication to applicable cores coming soon </a:t>
            </a:r>
          </a:p>
          <a:p>
            <a:pPr lvl="0">
              <a:buFont typeface="Wingdings" panose="05000000000000000000" pitchFamily="2" charset="2"/>
              <a:buChar char="§"/>
            </a:pPr>
            <a:endParaRPr lang="en-US" sz="2400"/>
          </a:p>
          <a:p>
            <a:pPr lvl="0">
              <a:buFont typeface="Wingdings" panose="05000000000000000000" pitchFamily="2" charset="2"/>
              <a:buChar char="§"/>
            </a:pPr>
            <a:r>
              <a:rPr lang="en-US" sz="2400"/>
              <a:t>If you’d like to be first to onboard into iLab, let us know</a:t>
            </a:r>
          </a:p>
          <a:p>
            <a:pPr lvl="0">
              <a:buFont typeface="Wingdings" panose="05000000000000000000" pitchFamily="2" charset="2"/>
              <a:buChar char="§"/>
            </a:pPr>
            <a:endParaRPr lang="en-US" sz="2400"/>
          </a:p>
          <a:p>
            <a:pPr lvl="0">
              <a:buFont typeface="Wingdings" panose="05000000000000000000" pitchFamily="2" charset="2"/>
              <a:buChar char="§"/>
            </a:pPr>
            <a:r>
              <a:rPr lang="en-US" sz="2400"/>
              <a:t>iLab Training Manual coming soon </a:t>
            </a:r>
          </a:p>
          <a:p>
            <a:endParaRPr lang="en-US"/>
          </a:p>
        </p:txBody>
      </p:sp>
    </p:spTree>
    <p:extLst>
      <p:ext uri="{BB962C8B-B14F-4D97-AF65-F5344CB8AC3E}">
        <p14:creationId xmlns:p14="http://schemas.microsoft.com/office/powerpoint/2010/main" val="345776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3BE7FF-22A2-090D-242E-B4D36751D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0E5E9-D465-0227-8C87-7BBB8CA32D64}"/>
              </a:ext>
            </a:extLst>
          </p:cNvPr>
          <p:cNvSpPr>
            <a:spLocks noGrp="1"/>
          </p:cNvSpPr>
          <p:nvPr>
            <p:ph type="title"/>
          </p:nvPr>
        </p:nvSpPr>
        <p:spPr/>
        <p:txBody>
          <a:bodyPr/>
          <a:lstStyle/>
          <a:p>
            <a:r>
              <a:rPr lang="en-US"/>
              <a:t>Core Facility Asset Database</a:t>
            </a:r>
          </a:p>
        </p:txBody>
      </p:sp>
      <p:sp>
        <p:nvSpPr>
          <p:cNvPr id="3" name="Content Placeholder 2">
            <a:extLst>
              <a:ext uri="{FF2B5EF4-FFF2-40B4-BE49-F238E27FC236}">
                <a16:creationId xmlns:a16="http://schemas.microsoft.com/office/drawing/2014/main" id="{EF767BCC-AC79-DC37-BF8E-5334A907E099}"/>
              </a:ext>
            </a:extLst>
          </p:cNvPr>
          <p:cNvSpPr>
            <a:spLocks noGrp="1"/>
          </p:cNvSpPr>
          <p:nvPr>
            <p:ph idx="1"/>
          </p:nvPr>
        </p:nvSpPr>
        <p:spPr>
          <a:xfrm>
            <a:off x="304800" y="1459932"/>
            <a:ext cx="11581539" cy="5150907"/>
          </a:xfrm>
        </p:spPr>
        <p:txBody>
          <a:bodyPr>
            <a:normAutofit/>
          </a:bodyPr>
          <a:lstStyle/>
          <a:p>
            <a:pPr>
              <a:buFont typeface="Wingdings" panose="05000000000000000000" pitchFamily="2" charset="2"/>
              <a:buChar char="§"/>
            </a:pPr>
            <a:r>
              <a:rPr lang="en-US" sz="2400"/>
              <a:t>You now have access!      </a:t>
            </a:r>
            <a:r>
              <a:rPr lang="en-US" sz="2400">
                <a:hlinkClick r:id="rId2"/>
              </a:rPr>
              <a:t>Asset Management</a:t>
            </a:r>
            <a:endParaRPr lang="en-US" sz="2400"/>
          </a:p>
          <a:p>
            <a:pPr marL="0" indent="0">
              <a:buNone/>
            </a:pPr>
            <a:r>
              <a:rPr lang="en-US" sz="2400"/>
              <a:t> </a:t>
            </a:r>
          </a:p>
          <a:p>
            <a:pPr>
              <a:buFont typeface="Wingdings" panose="05000000000000000000" pitchFamily="2" charset="2"/>
              <a:buChar char="§"/>
            </a:pPr>
            <a:r>
              <a:rPr lang="en-US" sz="2400"/>
              <a:t>Email sent to cores Thursday November 20</a:t>
            </a:r>
            <a:r>
              <a:rPr lang="en-US" sz="2400" baseline="30000"/>
              <a:t>th</a:t>
            </a:r>
            <a:r>
              <a:rPr lang="en-US" sz="2400"/>
              <a:t> </a:t>
            </a:r>
          </a:p>
          <a:p>
            <a:pPr>
              <a:buFont typeface="Wingdings" panose="05000000000000000000" pitchFamily="2" charset="2"/>
              <a:buChar char="§"/>
            </a:pPr>
            <a:r>
              <a:rPr lang="en-US" sz="2400"/>
              <a:t>Campus access is currently read-only</a:t>
            </a:r>
          </a:p>
          <a:p>
            <a:pPr>
              <a:buFont typeface="Wingdings" panose="05000000000000000000" pitchFamily="2" charset="2"/>
              <a:buChar char="§"/>
            </a:pPr>
            <a:r>
              <a:rPr lang="en-US" sz="2400"/>
              <a:t>Access is based on the core facilities the individual is associated with</a:t>
            </a:r>
          </a:p>
          <a:p>
            <a:pPr>
              <a:buFont typeface="Wingdings" panose="05000000000000000000" pitchFamily="2" charset="2"/>
              <a:buChar char="§"/>
            </a:pPr>
            <a:endParaRPr lang="en-US" sz="2400"/>
          </a:p>
          <a:p>
            <a:pPr>
              <a:buFont typeface="Wingdings" panose="05000000000000000000" pitchFamily="2" charset="2"/>
              <a:buChar char="§"/>
            </a:pPr>
            <a:r>
              <a:rPr lang="en-US" sz="2400"/>
              <a:t>Guidance document available via email and on RCD webpage soon</a:t>
            </a:r>
          </a:p>
          <a:p>
            <a:pPr>
              <a:buFont typeface="Wingdings" panose="05000000000000000000" pitchFamily="2" charset="2"/>
              <a:buChar char="§"/>
            </a:pPr>
            <a:r>
              <a:rPr lang="en-US" sz="2400"/>
              <a:t>If any information needs to be added/changed, contact </a:t>
            </a:r>
            <a:r>
              <a:rPr lang="en-US" sz="2400">
                <a:hlinkClick r:id="rId3"/>
              </a:rPr>
              <a:t>RCD_Assets@unc.edu</a:t>
            </a:r>
            <a:r>
              <a:rPr lang="en-US" sz="2400"/>
              <a:t> </a:t>
            </a:r>
          </a:p>
          <a:p>
            <a:pPr>
              <a:buFont typeface="Wingdings" panose="05000000000000000000" pitchFamily="2" charset="2"/>
              <a:buChar char="§"/>
            </a:pPr>
            <a:r>
              <a:rPr lang="en-US" sz="2400"/>
              <a:t>For access requests, contact </a:t>
            </a:r>
            <a:r>
              <a:rPr lang="en-US" sz="2400">
                <a:hlinkClick r:id="rId3"/>
              </a:rPr>
              <a:t>RCD_Assets@unc.edu</a:t>
            </a:r>
            <a:endParaRPr lang="en-US" sz="2400"/>
          </a:p>
          <a:p>
            <a:pPr>
              <a:buFont typeface="Wingdings" panose="05000000000000000000" pitchFamily="2" charset="2"/>
              <a:buChar char="§"/>
            </a:pPr>
            <a:endParaRPr lang="en-US" sz="2133"/>
          </a:p>
          <a:p>
            <a:endParaRPr lang="en-US"/>
          </a:p>
        </p:txBody>
      </p:sp>
      <p:pic>
        <p:nvPicPr>
          <p:cNvPr id="6" name="Picture 5" descr="A qr code with a white background&#10;&#10;AI-generated content may be incorrect.">
            <a:extLst>
              <a:ext uri="{FF2B5EF4-FFF2-40B4-BE49-F238E27FC236}">
                <a16:creationId xmlns:a16="http://schemas.microsoft.com/office/drawing/2014/main" id="{8FE84752-63D6-138D-670D-4D419ED8E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1180" y="5308209"/>
            <a:ext cx="1265115" cy="1265115"/>
          </a:xfrm>
          <a:prstGeom prst="rect">
            <a:avLst/>
          </a:prstGeom>
        </p:spPr>
      </p:pic>
    </p:spTree>
    <p:extLst>
      <p:ext uri="{BB962C8B-B14F-4D97-AF65-F5344CB8AC3E}">
        <p14:creationId xmlns:p14="http://schemas.microsoft.com/office/powerpoint/2010/main" val="36768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BA27-B7B3-6C21-1E56-C8E7EB0A6BB8}"/>
              </a:ext>
            </a:extLst>
          </p:cNvPr>
          <p:cNvSpPr>
            <a:spLocks noGrp="1"/>
          </p:cNvSpPr>
          <p:nvPr>
            <p:ph type="title"/>
          </p:nvPr>
        </p:nvSpPr>
        <p:spPr/>
        <p:txBody>
          <a:bodyPr/>
          <a:lstStyle/>
          <a:p>
            <a:r>
              <a:rPr lang="en-US"/>
              <a:t>Talosys Contract for Freezer Monitoring</a:t>
            </a:r>
          </a:p>
        </p:txBody>
      </p:sp>
      <p:pic>
        <p:nvPicPr>
          <p:cNvPr id="5" name="Picture 4">
            <a:extLst>
              <a:ext uri="{FF2B5EF4-FFF2-40B4-BE49-F238E27FC236}">
                <a16:creationId xmlns:a16="http://schemas.microsoft.com/office/drawing/2014/main" id="{B4E6B71D-28B9-32F0-CD90-DFB16FEC59DD}"/>
              </a:ext>
            </a:extLst>
          </p:cNvPr>
          <p:cNvPicPr>
            <a:picLocks noChangeAspect="1"/>
          </p:cNvPicPr>
          <p:nvPr/>
        </p:nvPicPr>
        <p:blipFill>
          <a:blip r:embed="rId2"/>
          <a:stretch>
            <a:fillRect/>
          </a:stretch>
        </p:blipFill>
        <p:spPr>
          <a:xfrm>
            <a:off x="2675388" y="4381209"/>
            <a:ext cx="6840354" cy="2173412"/>
          </a:xfrm>
          <a:prstGeom prst="rect">
            <a:avLst/>
          </a:prstGeom>
          <a:solidFill>
            <a:srgbClr val="FFFFFF">
              <a:shade val="85000"/>
            </a:srgbClr>
          </a:solidFill>
          <a:ln w="127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0507D6F3-1B23-3722-364C-D09DE5F93B28}"/>
              </a:ext>
            </a:extLst>
          </p:cNvPr>
          <p:cNvSpPr>
            <a:spLocks noGrp="1"/>
          </p:cNvSpPr>
          <p:nvPr>
            <p:ph idx="1"/>
          </p:nvPr>
        </p:nvSpPr>
        <p:spPr>
          <a:xfrm>
            <a:off x="1262058" y="1453541"/>
            <a:ext cx="9667014" cy="465163"/>
          </a:xfrm>
          <a:prstGeom prst="round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ormAutofit/>
          </a:bodyPr>
          <a:lstStyle/>
          <a:p>
            <a:pPr marL="0" indent="0" algn="ctr">
              <a:buNone/>
            </a:pPr>
            <a:r>
              <a:rPr lang="en-US" b="1"/>
              <a:t>Talosys Wireless Ultra-Low Temperature Monitoring System </a:t>
            </a:r>
          </a:p>
          <a:p>
            <a:pPr marL="0" indent="0">
              <a:buNone/>
            </a:pPr>
            <a:endParaRPr lang="en-US"/>
          </a:p>
        </p:txBody>
      </p:sp>
      <p:graphicFrame>
        <p:nvGraphicFramePr>
          <p:cNvPr id="8" name="Diagram 7">
            <a:extLst>
              <a:ext uri="{FF2B5EF4-FFF2-40B4-BE49-F238E27FC236}">
                <a16:creationId xmlns:a16="http://schemas.microsoft.com/office/drawing/2014/main" id="{0AE87905-C63D-A1A4-5E36-15E1A796D114}"/>
              </a:ext>
            </a:extLst>
          </p:cNvPr>
          <p:cNvGraphicFramePr/>
          <p:nvPr/>
        </p:nvGraphicFramePr>
        <p:xfrm>
          <a:off x="1497949" y="3077166"/>
          <a:ext cx="9195231" cy="1162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AB1E7D8D-A662-1142-D031-D0F649EA015E}"/>
              </a:ext>
            </a:extLst>
          </p:cNvPr>
          <p:cNvSpPr txBox="1"/>
          <p:nvPr/>
        </p:nvSpPr>
        <p:spPr>
          <a:xfrm>
            <a:off x="1271148" y="2011844"/>
            <a:ext cx="979170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Continuously monitors and logs temperatures in the range of  -328°F (-200°C) to 325°F (162°C).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Sends automatic text/email alerts if a preset temperature condition is breached.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If interested, contact Meghan Kraft at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8"/>
              </a:rPr>
              <a:t>KraftMeg@unc.edu</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229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C3F4-EF8D-899D-EBE6-57E0163774FF}"/>
              </a:ext>
            </a:extLst>
          </p:cNvPr>
          <p:cNvSpPr>
            <a:spLocks noGrp="1"/>
          </p:cNvSpPr>
          <p:nvPr>
            <p:ph type="title"/>
          </p:nvPr>
        </p:nvSpPr>
        <p:spPr/>
        <p:txBody>
          <a:bodyPr/>
          <a:lstStyle/>
          <a:p>
            <a:r>
              <a:rPr lang="en-US"/>
              <a:t>Subsidy Policy</a:t>
            </a:r>
          </a:p>
        </p:txBody>
      </p:sp>
      <p:sp>
        <p:nvSpPr>
          <p:cNvPr id="5" name="TextBox 4">
            <a:extLst>
              <a:ext uri="{FF2B5EF4-FFF2-40B4-BE49-F238E27FC236}">
                <a16:creationId xmlns:a16="http://schemas.microsoft.com/office/drawing/2014/main" id="{AF92D1A8-86F1-7540-AFC1-8B90A1253992}"/>
              </a:ext>
            </a:extLst>
          </p:cNvPr>
          <p:cNvSpPr txBox="1"/>
          <p:nvPr/>
        </p:nvSpPr>
        <p:spPr>
          <a:xfrm>
            <a:off x="1080656" y="3086100"/>
            <a:ext cx="10277475" cy="28315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Will help prevent discrepancies in subsidy committed vs. subsidy provided</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An MOU will be required to be signed by the subsidizing unit as part of the rate review</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Changes must be communicated to core director proactively </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629DD1">
                    <a:lumMod val="50000"/>
                  </a:srgbClr>
                </a:solidFill>
                <a:effectLst/>
                <a:uLnTx/>
                <a:uFillTx/>
                <a:latin typeface="Aptos" panose="02110004020202020204"/>
                <a:ea typeface="+mn-ea"/>
                <a:cs typeface="+mn-cs"/>
              </a:rPr>
              <a:t>Policy document, MOU, and FAQ document coming soon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9F88D9F-1050-1E38-6348-1C7180DAD957}"/>
              </a:ext>
            </a:extLst>
          </p:cNvPr>
          <p:cNvSpPr txBox="1"/>
          <p:nvPr/>
        </p:nvSpPr>
        <p:spPr>
          <a:xfrm>
            <a:off x="1114861" y="1442984"/>
            <a:ext cx="10086539" cy="1328023"/>
          </a:xfrm>
          <a:prstGeom prst="round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During the annual core rate review process, departments will be required to review and sign off on all committed subsidy allocations, including the designated source of funds</a:t>
            </a:r>
          </a:p>
        </p:txBody>
      </p:sp>
    </p:spTree>
    <p:extLst>
      <p:ext uri="{BB962C8B-B14F-4D97-AF65-F5344CB8AC3E}">
        <p14:creationId xmlns:p14="http://schemas.microsoft.com/office/powerpoint/2010/main" val="2907864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C822-7FAB-7415-54C2-09B2783839D2}"/>
              </a:ext>
            </a:extLst>
          </p:cNvPr>
          <p:cNvSpPr>
            <a:spLocks noGrp="1"/>
          </p:cNvSpPr>
          <p:nvPr>
            <p:ph type="title"/>
          </p:nvPr>
        </p:nvSpPr>
        <p:spPr/>
        <p:txBody>
          <a:bodyPr/>
          <a:lstStyle/>
          <a:p>
            <a:r>
              <a:rPr lang="en-US"/>
              <a:t>Fiscal Year-End Balance Policy</a:t>
            </a:r>
          </a:p>
        </p:txBody>
      </p:sp>
      <p:sp>
        <p:nvSpPr>
          <p:cNvPr id="3" name="Content Placeholder 2">
            <a:extLst>
              <a:ext uri="{FF2B5EF4-FFF2-40B4-BE49-F238E27FC236}">
                <a16:creationId xmlns:a16="http://schemas.microsoft.com/office/drawing/2014/main" id="{7CAFA725-BB8E-A2B4-AEF7-4306DBFCC864}"/>
              </a:ext>
            </a:extLst>
          </p:cNvPr>
          <p:cNvSpPr>
            <a:spLocks noGrp="1"/>
          </p:cNvSpPr>
          <p:nvPr>
            <p:ph idx="1"/>
          </p:nvPr>
        </p:nvSpPr>
        <p:spPr/>
        <p:txBody>
          <a:bodyPr/>
          <a:lstStyle/>
          <a:p>
            <a:r>
              <a:rPr lang="en-US" b="1"/>
              <a:t>The core’s year-end deficit does not exceed 10% of its annual expenses (this is the maximum allowable negative carryforward)</a:t>
            </a:r>
          </a:p>
          <a:p>
            <a:endParaRPr lang="en-US"/>
          </a:p>
          <a:p>
            <a:r>
              <a:rPr lang="en-US" b="1"/>
              <a:t>If the current negative balance is greater than this allowable threshold, it may still be reduced based on the following qualifying factors:</a:t>
            </a:r>
          </a:p>
          <a:p>
            <a:pPr lvl="1"/>
            <a:r>
              <a:rPr lang="en-US" i="1"/>
              <a:t>The core has accounts receivable (AR) that sufficiently reduce the negative balance. All AR must be less than 6 months old.</a:t>
            </a:r>
            <a:endParaRPr lang="en-US"/>
          </a:p>
          <a:p>
            <a:pPr lvl="1"/>
            <a:r>
              <a:rPr lang="en-US" i="1"/>
              <a:t>The core has unbilled supply costs that are project specific that will reduce the negative balance to within the allowable 10%.</a:t>
            </a:r>
            <a:endParaRPr lang="en-US"/>
          </a:p>
          <a:p>
            <a:pPr lvl="1"/>
            <a:r>
              <a:rPr lang="en-US" i="1"/>
              <a:t>Revised recharge rates were submitted and approved within the last 6 months to account for the deficit.</a:t>
            </a:r>
            <a:endParaRPr lang="en-US"/>
          </a:p>
          <a:p>
            <a:pPr lvl="1"/>
            <a:r>
              <a:rPr lang="en-US" i="1"/>
              <a:t>A large, one-time expense posted within 6 months of the deficit date, with proper justification, can be used to reduce the deficit.</a:t>
            </a:r>
            <a:endParaRPr lang="en-US"/>
          </a:p>
          <a:p>
            <a:endParaRPr lang="en-US"/>
          </a:p>
          <a:p>
            <a:endParaRPr lang="en-US"/>
          </a:p>
        </p:txBody>
      </p:sp>
    </p:spTree>
    <p:extLst>
      <p:ext uri="{BB962C8B-B14F-4D97-AF65-F5344CB8AC3E}">
        <p14:creationId xmlns:p14="http://schemas.microsoft.com/office/powerpoint/2010/main" val="3123225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928B-9EB5-CC64-4666-8DC35F70393E}"/>
              </a:ext>
            </a:extLst>
          </p:cNvPr>
          <p:cNvSpPr>
            <a:spLocks noGrp="1"/>
          </p:cNvSpPr>
          <p:nvPr>
            <p:ph type="title"/>
          </p:nvPr>
        </p:nvSpPr>
        <p:spPr/>
        <p:txBody>
          <a:bodyPr/>
          <a:lstStyle/>
          <a:p>
            <a:r>
              <a:rPr lang="en-US"/>
              <a:t>Tariff Guidance</a:t>
            </a:r>
          </a:p>
        </p:txBody>
      </p:sp>
      <p:sp>
        <p:nvSpPr>
          <p:cNvPr id="3" name="Content Placeholder 2">
            <a:extLst>
              <a:ext uri="{FF2B5EF4-FFF2-40B4-BE49-F238E27FC236}">
                <a16:creationId xmlns:a16="http://schemas.microsoft.com/office/drawing/2014/main" id="{D59275E0-3217-02A3-4F33-7BD321F47CD0}"/>
              </a:ext>
            </a:extLst>
          </p:cNvPr>
          <p:cNvSpPr>
            <a:spLocks noGrp="1"/>
          </p:cNvSpPr>
          <p:nvPr>
            <p:ph idx="1"/>
          </p:nvPr>
        </p:nvSpPr>
        <p:spPr/>
        <p:txBody>
          <a:bodyPr/>
          <a:lstStyle/>
          <a:p>
            <a:r>
              <a:rPr lang="en-US"/>
              <a:t>All purchases—regardless of funding source—must comply with State procurement regulations and UNC Purchasing Office procedures. Departments and vendors are not authorized to independently negotiate or accept tariff surcharges without institutional approval.</a:t>
            </a:r>
          </a:p>
          <a:p>
            <a:r>
              <a:rPr lang="en-US"/>
              <a:t>Prior Approval Required for Any Tariff or Surcharge</a:t>
            </a:r>
          </a:p>
          <a:p>
            <a:pPr lvl="1"/>
            <a:r>
              <a:rPr lang="en-US"/>
              <a:t>Any vendor requesting to apply a tariff must meet directly with Purchasing to discuss justification, documentation, and compliance requirements.</a:t>
            </a:r>
          </a:p>
          <a:p>
            <a:pPr lvl="1"/>
            <a:r>
              <a:rPr lang="en-US"/>
              <a:t>Approved tariffs will be added through a formal amendment to the existing purchase order (PO) contract, and a change order requisition to the PO, before payment is issued.</a:t>
            </a:r>
          </a:p>
          <a:p>
            <a:r>
              <a:rPr lang="en-US"/>
              <a:t> Requirements for New Purchase Orders</a:t>
            </a:r>
          </a:p>
          <a:p>
            <a:pPr lvl="1"/>
            <a:r>
              <a:rPr lang="en-US"/>
              <a:t>All new PO requests must include tariff information upfront. </a:t>
            </a:r>
          </a:p>
          <a:p>
            <a:r>
              <a:rPr lang="en-US"/>
              <a:t>All new PO requests must include tariff information upfront. </a:t>
            </a:r>
          </a:p>
          <a:p>
            <a:pPr lvl="1"/>
            <a:r>
              <a:rPr lang="en-US"/>
              <a:t>If a vendor seeks to add a tariff to an existing PO, contact Connie Dragicevich for supply POs or Lynn Barello for equipment POs, in Purchasing before the vendor issues an invoice.</a:t>
            </a:r>
          </a:p>
          <a:p>
            <a:endParaRPr lang="en-US"/>
          </a:p>
        </p:txBody>
      </p:sp>
    </p:spTree>
    <p:extLst>
      <p:ext uri="{BB962C8B-B14F-4D97-AF65-F5344CB8AC3E}">
        <p14:creationId xmlns:p14="http://schemas.microsoft.com/office/powerpoint/2010/main" val="253596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E705-5FBF-A50D-8661-44059280954F}"/>
              </a:ext>
            </a:extLst>
          </p:cNvPr>
          <p:cNvSpPr>
            <a:spLocks noGrp="1"/>
          </p:cNvSpPr>
          <p:nvPr>
            <p:ph type="title"/>
          </p:nvPr>
        </p:nvSpPr>
        <p:spPr/>
        <p:txBody>
          <a:bodyPr/>
          <a:lstStyle/>
          <a:p>
            <a:r>
              <a:rPr lang="en-US"/>
              <a:t>RCD Survey Results</a:t>
            </a:r>
          </a:p>
        </p:txBody>
      </p:sp>
      <p:sp>
        <p:nvSpPr>
          <p:cNvPr id="3" name="Content Placeholder 2">
            <a:extLst>
              <a:ext uri="{FF2B5EF4-FFF2-40B4-BE49-F238E27FC236}">
                <a16:creationId xmlns:a16="http://schemas.microsoft.com/office/drawing/2014/main" id="{E25D84CF-76C4-D826-5ABE-25AF41414911}"/>
              </a:ext>
            </a:extLst>
          </p:cNvPr>
          <p:cNvSpPr>
            <a:spLocks noGrp="1"/>
          </p:cNvSpPr>
          <p:nvPr>
            <p:ph idx="1"/>
          </p:nvPr>
        </p:nvSpPr>
        <p:spPr>
          <a:xfrm>
            <a:off x="304800" y="1875168"/>
            <a:ext cx="11581539" cy="3630281"/>
          </a:xfrm>
        </p:spPr>
        <p:txBody>
          <a:bodyPr numCol="2">
            <a:normAutofit/>
          </a:bodyPr>
          <a:lstStyle/>
          <a:p>
            <a:pPr lvl="1"/>
            <a:r>
              <a:rPr lang="en-US" sz="2200"/>
              <a:t>Need for more robust financial reporting</a:t>
            </a:r>
          </a:p>
          <a:p>
            <a:pPr lvl="1"/>
            <a:r>
              <a:rPr lang="en-US" sz="2200"/>
              <a:t>Need for stronger accounting and administrative support from departments</a:t>
            </a:r>
          </a:p>
          <a:p>
            <a:pPr lvl="1"/>
            <a:r>
              <a:rPr lang="en-US" sz="2200"/>
              <a:t>Access to key metrics – publications and contracts/grants funding supported</a:t>
            </a:r>
          </a:p>
          <a:p>
            <a:pPr lvl="1"/>
            <a:r>
              <a:rPr lang="en-US" sz="2200"/>
              <a:t>Website support </a:t>
            </a:r>
          </a:p>
          <a:p>
            <a:pPr lvl="1"/>
            <a:endParaRPr lang="en-US" sz="2200"/>
          </a:p>
          <a:p>
            <a:pPr marL="381019" lvl="1" indent="0">
              <a:buNone/>
            </a:pPr>
            <a:endParaRPr lang="en-US" sz="2200"/>
          </a:p>
          <a:p>
            <a:pPr marL="381019" lvl="1" indent="0">
              <a:buNone/>
            </a:pPr>
            <a:endParaRPr lang="en-US" sz="2200"/>
          </a:p>
          <a:p>
            <a:pPr lvl="1"/>
            <a:r>
              <a:rPr lang="en-US" sz="2200"/>
              <a:t>Increased need for marketing</a:t>
            </a:r>
          </a:p>
          <a:p>
            <a:pPr lvl="2"/>
            <a:r>
              <a:rPr lang="en-US" sz="2200"/>
              <a:t>To both internal and external customers </a:t>
            </a:r>
          </a:p>
          <a:p>
            <a:pPr lvl="1"/>
            <a:r>
              <a:rPr lang="en-US" sz="2200"/>
              <a:t>iLab improvements </a:t>
            </a:r>
          </a:p>
          <a:p>
            <a:pPr lvl="2"/>
            <a:r>
              <a:rPr lang="en-US" sz="2200"/>
              <a:t>Accounts Receivable tracking</a:t>
            </a:r>
          </a:p>
          <a:p>
            <a:pPr lvl="2"/>
            <a:r>
              <a:rPr lang="en-US" sz="2200"/>
              <a:t>Training</a:t>
            </a:r>
          </a:p>
          <a:p>
            <a:pPr lvl="2"/>
            <a:r>
              <a:rPr lang="en-US" sz="2200"/>
              <a:t>Administrative burden </a:t>
            </a:r>
          </a:p>
          <a:p>
            <a:pPr lvl="1"/>
            <a:endParaRPr lang="en-US" sz="1800"/>
          </a:p>
          <a:p>
            <a:pPr marL="381019" lvl="1" indent="0">
              <a:buNone/>
            </a:pPr>
            <a:endParaRPr lang="en-US" sz="1800"/>
          </a:p>
        </p:txBody>
      </p:sp>
      <p:sp>
        <p:nvSpPr>
          <p:cNvPr id="4" name="TextBox 3">
            <a:extLst>
              <a:ext uri="{FF2B5EF4-FFF2-40B4-BE49-F238E27FC236}">
                <a16:creationId xmlns:a16="http://schemas.microsoft.com/office/drawing/2014/main" id="{F7F0C835-0E1D-48F1-757B-5DC9079877F0}"/>
              </a:ext>
            </a:extLst>
          </p:cNvPr>
          <p:cNvSpPr txBox="1"/>
          <p:nvPr/>
        </p:nvSpPr>
        <p:spPr>
          <a:xfrm>
            <a:off x="-431" y="5248274"/>
            <a:ext cx="121919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297FD5">
                    <a:lumMod val="75000"/>
                  </a:srgbClr>
                </a:solidFill>
                <a:effectLst/>
                <a:uLnTx/>
                <a:uFillTx/>
                <a:latin typeface="Aptos" panose="02110004020202020204"/>
                <a:ea typeface="+mn-ea"/>
                <a:cs typeface="+mn-cs"/>
              </a:rPr>
              <a:t>Thank you for completing the survey!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rgbClr val="297FD5">
                  <a:lumMod val="7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190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1A7912-E6CA-E364-C907-759AD46F53F3}"/>
              </a:ext>
            </a:extLst>
          </p:cNvPr>
          <p:cNvSpPr>
            <a:spLocks noGrp="1"/>
          </p:cNvSpPr>
          <p:nvPr>
            <p:ph sz="quarter" idx="11"/>
          </p:nvPr>
        </p:nvSpPr>
        <p:spPr/>
        <p:txBody>
          <a:bodyPr/>
          <a:lstStyle/>
          <a:p>
            <a:r>
              <a:rPr lang="en-US"/>
              <a:t>Core Marketing</a:t>
            </a:r>
          </a:p>
        </p:txBody>
      </p:sp>
      <p:sp>
        <p:nvSpPr>
          <p:cNvPr id="3" name="Title 2">
            <a:extLst>
              <a:ext uri="{FF2B5EF4-FFF2-40B4-BE49-F238E27FC236}">
                <a16:creationId xmlns:a16="http://schemas.microsoft.com/office/drawing/2014/main" id="{8055BE01-A2F7-BB98-E547-401C20FA7D38}"/>
              </a:ext>
            </a:extLst>
          </p:cNvPr>
          <p:cNvSpPr>
            <a:spLocks noGrp="1"/>
          </p:cNvSpPr>
          <p:nvPr>
            <p:ph type="title"/>
          </p:nvPr>
        </p:nvSpPr>
        <p:spPr/>
        <p:txBody>
          <a:bodyPr/>
          <a:lstStyle/>
          <a:p>
            <a:r>
              <a:rPr lang="en-US"/>
              <a:t>Guest Speakers from Singularity</a:t>
            </a:r>
          </a:p>
        </p:txBody>
      </p:sp>
    </p:spTree>
    <p:extLst>
      <p:ext uri="{BB962C8B-B14F-4D97-AF65-F5344CB8AC3E}">
        <p14:creationId xmlns:p14="http://schemas.microsoft.com/office/powerpoint/2010/main" val="4159454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ED2D3F-01D5-9138-2861-EA9E02D3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D3C12-449F-C7FC-B30C-A1859EA86579}"/>
              </a:ext>
            </a:extLst>
          </p:cNvPr>
          <p:cNvSpPr>
            <a:spLocks noGrp="1"/>
          </p:cNvSpPr>
          <p:nvPr>
            <p:ph type="title"/>
          </p:nvPr>
        </p:nvSpPr>
        <p:spPr/>
        <p:txBody>
          <a:bodyPr/>
          <a:lstStyle/>
          <a:p>
            <a:r>
              <a:rPr lang="en-US"/>
              <a:t>New Equipment Review</a:t>
            </a:r>
          </a:p>
        </p:txBody>
      </p:sp>
      <p:sp>
        <p:nvSpPr>
          <p:cNvPr id="3" name="Content Placeholder 2">
            <a:extLst>
              <a:ext uri="{FF2B5EF4-FFF2-40B4-BE49-F238E27FC236}">
                <a16:creationId xmlns:a16="http://schemas.microsoft.com/office/drawing/2014/main" id="{64E04BD3-706A-1FCF-BF8C-977945ED41AD}"/>
              </a:ext>
            </a:extLst>
          </p:cNvPr>
          <p:cNvSpPr>
            <a:spLocks noGrp="1"/>
          </p:cNvSpPr>
          <p:nvPr>
            <p:ph idx="1"/>
          </p:nvPr>
        </p:nvSpPr>
        <p:spPr>
          <a:xfrm>
            <a:off x="304800" y="1360091"/>
            <a:ext cx="11581539" cy="5150907"/>
          </a:xfrm>
        </p:spPr>
        <p:txBody>
          <a:bodyPr vert="horz" lIns="60960" tIns="30480" rIns="60960" bIns="30480" rtlCol="0" anchor="t">
            <a:normAutofit/>
          </a:bodyPr>
          <a:lstStyle/>
          <a:p>
            <a:pPr>
              <a:buFont typeface="Wingdings" panose="05000000000000000000" pitchFamily="2" charset="2"/>
              <a:buChar char="§"/>
            </a:pPr>
            <a:r>
              <a:rPr lang="en-US"/>
              <a:t>When faculty or departments want to purchase equipment outside of a core that performs similar services, the goal is to ensure the decision is well-justified, coordinated, and not harmful to institutional sustainability.</a:t>
            </a:r>
          </a:p>
          <a:p>
            <a:pPr marL="0" indent="0">
              <a:buNone/>
            </a:pPr>
            <a:endParaRPr lang="en-US"/>
          </a:p>
          <a:p>
            <a:pPr>
              <a:buClr>
                <a:srgbClr val="417B85"/>
              </a:buClr>
              <a:buFont typeface="Wingdings" panose="05000000000000000000" pitchFamily="2" charset="2"/>
              <a:buChar char="§"/>
            </a:pPr>
            <a:r>
              <a:rPr lang="en-US"/>
              <a:t>The threshold for this process is </a:t>
            </a:r>
            <a:r>
              <a:rPr lang="en-US" b="1"/>
              <a:t>$100,000</a:t>
            </a:r>
            <a:r>
              <a:rPr lang="en-US"/>
              <a:t>.</a:t>
            </a:r>
          </a:p>
          <a:p>
            <a:pPr marL="0" indent="0">
              <a:buClr>
                <a:srgbClr val="417B85"/>
              </a:buClr>
              <a:buNone/>
            </a:pPr>
            <a:endParaRPr lang="en-US"/>
          </a:p>
          <a:p>
            <a:pPr>
              <a:buClr>
                <a:srgbClr val="417B85"/>
              </a:buClr>
              <a:buFont typeface="Wingdings" panose="05000000000000000000" pitchFamily="2" charset="2"/>
              <a:buChar char="§"/>
            </a:pPr>
            <a:r>
              <a:rPr lang="en-US" b="1"/>
              <a:t>If a similar service or instrument exists in a core facility</a:t>
            </a:r>
            <a:r>
              <a:rPr lang="en-US"/>
              <a:t> the purchasing unit must provide:</a:t>
            </a:r>
          </a:p>
          <a:p>
            <a:pPr marL="654929" lvl="1" indent="-273910">
              <a:buFont typeface="Courier New" panose="05000000000000000000" pitchFamily="2" charset="2"/>
              <a:buChar char="o"/>
            </a:pPr>
            <a:r>
              <a:rPr lang="en-US"/>
              <a:t>Justification for need outside of a core facility</a:t>
            </a:r>
          </a:p>
          <a:p>
            <a:pPr marL="654929" lvl="1" indent="-273910">
              <a:buFont typeface="Courier New" panose="05000000000000000000" pitchFamily="2" charset="2"/>
              <a:buChar char="o"/>
            </a:pPr>
            <a:r>
              <a:rPr lang="en-US"/>
              <a:t>Projected usage</a:t>
            </a:r>
          </a:p>
          <a:p>
            <a:pPr marL="654929" lvl="1" indent="-273910">
              <a:buFont typeface="Courier New" panose="05000000000000000000" pitchFamily="2" charset="2"/>
              <a:buChar char="o"/>
            </a:pPr>
            <a:r>
              <a:rPr lang="en-US"/>
              <a:t>Funding information</a:t>
            </a:r>
          </a:p>
          <a:p>
            <a:pPr marL="654929" lvl="1" indent="-273910">
              <a:buFont typeface="Courier New" panose="05000000000000000000" pitchFamily="2" charset="2"/>
              <a:buChar char="o"/>
            </a:pPr>
            <a:r>
              <a:rPr lang="en-US"/>
              <a:t>Life cycle replacement/new equipment</a:t>
            </a:r>
          </a:p>
          <a:p>
            <a:pPr marL="654929" lvl="1" indent="-273910">
              <a:buFont typeface="Courier New" panose="05000000000000000000" pitchFamily="2" charset="2"/>
              <a:buChar char="o"/>
            </a:pPr>
            <a:r>
              <a:rPr lang="en-US"/>
              <a:t>Interest in shared access</a:t>
            </a:r>
          </a:p>
        </p:txBody>
      </p:sp>
      <p:pic>
        <p:nvPicPr>
          <p:cNvPr id="4" name="Picture 3" descr="A qr code with a white background&#10;&#10;AI-generated content may be incorrect.">
            <a:extLst>
              <a:ext uri="{FF2B5EF4-FFF2-40B4-BE49-F238E27FC236}">
                <a16:creationId xmlns:a16="http://schemas.microsoft.com/office/drawing/2014/main" id="{54BD4331-7296-2862-7165-E16E0B12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770" y="5147799"/>
            <a:ext cx="1425525" cy="1425525"/>
          </a:xfrm>
          <a:prstGeom prst="rect">
            <a:avLst/>
          </a:prstGeom>
        </p:spPr>
      </p:pic>
    </p:spTree>
    <p:extLst>
      <p:ext uri="{BB962C8B-B14F-4D97-AF65-F5344CB8AC3E}">
        <p14:creationId xmlns:p14="http://schemas.microsoft.com/office/powerpoint/2010/main" val="2138543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BEE07A-33A8-6483-72AD-CFF3DADC8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02EBF-1E27-7232-BC96-5C87FA7C5972}"/>
              </a:ext>
            </a:extLst>
          </p:cNvPr>
          <p:cNvSpPr>
            <a:spLocks noGrp="1"/>
          </p:cNvSpPr>
          <p:nvPr>
            <p:ph type="title"/>
          </p:nvPr>
        </p:nvSpPr>
        <p:spPr>
          <a:xfrm>
            <a:off x="305231" y="599987"/>
            <a:ext cx="11581539" cy="909639"/>
          </a:xfrm>
        </p:spPr>
        <p:txBody>
          <a:bodyPr/>
          <a:lstStyle/>
          <a:p>
            <a:r>
              <a:rPr lang="en-US" sz="2933" b="1" spc="133">
                <a:solidFill>
                  <a:srgbClr val="629DD1"/>
                </a:solidFill>
                <a:latin typeface="Aptos Display" panose="02110004020202020204"/>
              </a:rPr>
              <a:t>Research Core Development Contact Information</a:t>
            </a:r>
          </a:p>
        </p:txBody>
      </p:sp>
      <p:sp>
        <p:nvSpPr>
          <p:cNvPr id="8" name="Content Placeholder 7">
            <a:extLst>
              <a:ext uri="{FF2B5EF4-FFF2-40B4-BE49-F238E27FC236}">
                <a16:creationId xmlns:a16="http://schemas.microsoft.com/office/drawing/2014/main" id="{E54392AA-7E15-AB8F-1E37-2B4842D322F5}"/>
              </a:ext>
            </a:extLst>
          </p:cNvPr>
          <p:cNvSpPr>
            <a:spLocks noGrp="1"/>
          </p:cNvSpPr>
          <p:nvPr>
            <p:ph idx="1"/>
          </p:nvPr>
        </p:nvSpPr>
        <p:spPr>
          <a:xfrm>
            <a:off x="1566202" y="1724159"/>
            <a:ext cx="5092505" cy="4772043"/>
          </a:xfrm>
        </p:spPr>
        <p:txBody>
          <a:bodyPr vert="horz" lIns="60960" tIns="30480" rIns="60960" bIns="30480" numCol="1" rtlCol="0" anchor="t">
            <a:normAutofit/>
          </a:bodyPr>
          <a:lstStyle/>
          <a:p>
            <a:pPr marL="0" indent="0">
              <a:spcBef>
                <a:spcPts val="0"/>
              </a:spcBef>
              <a:buNone/>
            </a:pPr>
            <a:r>
              <a:rPr lang="en-US" sz="1733" b="1"/>
              <a:t>Meghan Kraft    </a:t>
            </a:r>
          </a:p>
          <a:p>
            <a:pPr marL="0" indent="0">
              <a:spcBef>
                <a:spcPts val="0"/>
              </a:spcBef>
              <a:buNone/>
            </a:pPr>
            <a:r>
              <a:rPr lang="en-US" sz="1733"/>
              <a:t>Director, Research Core Facilities </a:t>
            </a:r>
          </a:p>
          <a:p>
            <a:pPr marL="0" indent="0">
              <a:spcBef>
                <a:spcPts val="0"/>
              </a:spcBef>
              <a:buNone/>
            </a:pPr>
            <a:r>
              <a:rPr lang="en-US" sz="1733"/>
              <a:t>Office of the Vice Chancellor for Research </a:t>
            </a:r>
          </a:p>
          <a:p>
            <a:pPr marL="0" indent="0">
              <a:spcBef>
                <a:spcPts val="0"/>
              </a:spcBef>
              <a:buNone/>
            </a:pPr>
            <a:r>
              <a:rPr lang="en-US" sz="1733">
                <a:solidFill>
                  <a:srgbClr val="0070C0"/>
                </a:solidFill>
                <a:hlinkClick r:id="rId2">
                  <a:extLst>
                    <a:ext uri="{A12FA001-AC4F-418D-AE19-62706E023703}">
                      <ahyp:hlinkClr xmlns:ahyp="http://schemas.microsoft.com/office/drawing/2018/hyperlinkcolor" val="tx"/>
                    </a:ext>
                  </a:extLst>
                </a:hlinkClick>
              </a:rPr>
              <a:t>kraftmeg@unc.edu</a:t>
            </a:r>
            <a:r>
              <a:rPr lang="en-US" sz="1733">
                <a:solidFill>
                  <a:srgbClr val="0070C0"/>
                </a:solidFill>
              </a:rPr>
              <a:t> </a:t>
            </a:r>
          </a:p>
          <a:p>
            <a:pPr marL="0" indent="0">
              <a:spcBef>
                <a:spcPts val="0"/>
              </a:spcBef>
              <a:buNone/>
            </a:pPr>
            <a:endParaRPr lang="en-US" sz="1733"/>
          </a:p>
          <a:p>
            <a:pPr marL="0" indent="0">
              <a:spcBef>
                <a:spcPts val="0"/>
              </a:spcBef>
              <a:buNone/>
            </a:pPr>
            <a:r>
              <a:rPr lang="en-US" sz="1733" b="1"/>
              <a:t>Ben Wright    </a:t>
            </a:r>
          </a:p>
          <a:p>
            <a:pPr marL="0" indent="0">
              <a:spcBef>
                <a:spcPts val="0"/>
              </a:spcBef>
              <a:buNone/>
            </a:pPr>
            <a:r>
              <a:rPr lang="en-US" sz="1733"/>
              <a:t>Director, Research Core Development </a:t>
            </a:r>
          </a:p>
          <a:p>
            <a:pPr marL="0" indent="0">
              <a:spcBef>
                <a:spcPts val="0"/>
              </a:spcBef>
              <a:buNone/>
            </a:pPr>
            <a:r>
              <a:rPr lang="en-US" sz="1733"/>
              <a:t>Office of Sponsored Programs</a:t>
            </a:r>
          </a:p>
          <a:p>
            <a:pPr marL="0" indent="0">
              <a:spcBef>
                <a:spcPts val="0"/>
              </a:spcBef>
              <a:buNone/>
            </a:pPr>
            <a:r>
              <a:rPr lang="en-US" sz="1733">
                <a:solidFill>
                  <a:srgbClr val="0070C0"/>
                </a:solidFill>
                <a:hlinkClick r:id="rId3">
                  <a:extLst>
                    <a:ext uri="{A12FA001-AC4F-418D-AE19-62706E023703}">
                      <ahyp:hlinkClr xmlns:ahyp="http://schemas.microsoft.com/office/drawing/2018/hyperlinkcolor" val="tx"/>
                    </a:ext>
                  </a:extLst>
                </a:hlinkClick>
              </a:rPr>
              <a:t>bwright1@email.unc.edu</a:t>
            </a:r>
            <a:r>
              <a:rPr lang="en-US" sz="1733">
                <a:solidFill>
                  <a:srgbClr val="0070C0"/>
                </a:solidFill>
              </a:rPr>
              <a:t> </a:t>
            </a:r>
          </a:p>
          <a:p>
            <a:pPr marL="0" indent="0">
              <a:spcBef>
                <a:spcPts val="0"/>
              </a:spcBef>
              <a:buNone/>
            </a:pPr>
            <a:endParaRPr lang="en-US" sz="1733"/>
          </a:p>
          <a:p>
            <a:pPr marL="0" indent="0">
              <a:spcBef>
                <a:spcPts val="0"/>
              </a:spcBef>
              <a:buNone/>
            </a:pPr>
            <a:r>
              <a:rPr lang="en-US" sz="1733" b="1"/>
              <a:t>Michael Akridge</a:t>
            </a:r>
            <a:endParaRPr lang="en-US" sz="1733" b="1">
              <a:ea typeface="+mn-lt"/>
              <a:cs typeface="+mn-lt"/>
            </a:endParaRPr>
          </a:p>
          <a:p>
            <a:pPr marL="0" indent="0">
              <a:spcBef>
                <a:spcPts val="0"/>
              </a:spcBef>
              <a:buNone/>
            </a:pPr>
            <a:r>
              <a:rPr lang="en-US" sz="1733"/>
              <a:t>RCD Financial Analyst</a:t>
            </a:r>
          </a:p>
          <a:p>
            <a:pPr marL="0" indent="0">
              <a:spcBef>
                <a:spcPts val="0"/>
              </a:spcBef>
              <a:buNone/>
            </a:pPr>
            <a:r>
              <a:rPr lang="en-US" sz="1733"/>
              <a:t>Office of Sponsored Programs </a:t>
            </a:r>
          </a:p>
          <a:p>
            <a:pPr marL="0" indent="0">
              <a:spcBef>
                <a:spcPts val="0"/>
              </a:spcBef>
              <a:buNone/>
            </a:pPr>
            <a:r>
              <a:rPr lang="en-US" sz="1733">
                <a:solidFill>
                  <a:srgbClr val="0070C0"/>
                </a:solidFill>
                <a:ea typeface="+mn-lt"/>
                <a:cs typeface="+mn-lt"/>
                <a:hlinkClick r:id="rId4">
                  <a:extLst>
                    <a:ext uri="{A12FA001-AC4F-418D-AE19-62706E023703}">
                      <ahyp:hlinkClr xmlns:ahyp="http://schemas.microsoft.com/office/drawing/2018/hyperlinkcolor" val="tx"/>
                    </a:ext>
                  </a:extLst>
                </a:hlinkClick>
              </a:rPr>
              <a:t>michael_akridge@med.unc.edu</a:t>
            </a:r>
            <a:endParaRPr lang="en-US" sz="1733">
              <a:solidFill>
                <a:srgbClr val="0070C0"/>
              </a:solidFill>
              <a:ea typeface="+mn-lt"/>
              <a:cs typeface="+mn-lt"/>
            </a:endParaRPr>
          </a:p>
          <a:p>
            <a:pPr marL="0" indent="0">
              <a:spcBef>
                <a:spcPts val="0"/>
              </a:spcBef>
              <a:buNone/>
            </a:pPr>
            <a:endParaRPr lang="en-US" sz="1733">
              <a:ea typeface="+mn-lt"/>
              <a:cs typeface="+mn-lt"/>
            </a:endParaRPr>
          </a:p>
        </p:txBody>
      </p:sp>
      <p:pic>
        <p:nvPicPr>
          <p:cNvPr id="3" name="Picture 2" descr="A qr code with a white background&#10;&#10;AI-generated content may be incorrect.">
            <a:extLst>
              <a:ext uri="{FF2B5EF4-FFF2-40B4-BE49-F238E27FC236}">
                <a16:creationId xmlns:a16="http://schemas.microsoft.com/office/drawing/2014/main" id="{E540E121-7583-A19E-E7FA-641B0C900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253" y="2317653"/>
            <a:ext cx="1491175" cy="1491175"/>
          </a:xfrm>
          <a:prstGeom prst="rect">
            <a:avLst/>
          </a:prstGeom>
        </p:spPr>
      </p:pic>
      <p:sp>
        <p:nvSpPr>
          <p:cNvPr id="4" name="TextBox 3">
            <a:extLst>
              <a:ext uri="{FF2B5EF4-FFF2-40B4-BE49-F238E27FC236}">
                <a16:creationId xmlns:a16="http://schemas.microsoft.com/office/drawing/2014/main" id="{0AEC6C97-90C6-6947-BB15-02F05355F13D}"/>
              </a:ext>
            </a:extLst>
          </p:cNvPr>
          <p:cNvSpPr txBox="1"/>
          <p:nvPr/>
        </p:nvSpPr>
        <p:spPr>
          <a:xfrm>
            <a:off x="6363287" y="4023360"/>
            <a:ext cx="3001107" cy="1610377"/>
          </a:xfrm>
          <a:prstGeom prst="rect">
            <a:avLst/>
          </a:prstGeom>
          <a:no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
                <a:srgbClr val="5FCBEF"/>
              </a:buClr>
              <a:buSzPct val="80000"/>
              <a:buFontTx/>
              <a:buNone/>
              <a:tabLst/>
              <a:defRPr/>
            </a:pPr>
            <a:r>
              <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hlinkClick r:id="rId6">
                  <a:extLst>
                    <a:ext uri="{A12FA001-AC4F-418D-AE19-62706E023703}">
                      <ahyp:hlinkClr xmlns:ahyp="http://schemas.microsoft.com/office/drawing/2018/hyperlinkcolor" val="tx"/>
                    </a:ext>
                  </a:extLst>
                </a:hlinkClick>
              </a:rPr>
              <a:t>RCD@unc.edu</a:t>
            </a:r>
            <a:endPar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endParaRPr>
          </a:p>
          <a:p>
            <a:pPr marL="0" marR="0" lvl="0" indent="0" algn="ctr" defTabSz="304815" rtl="0" eaLnBrk="1" fontAlgn="auto" latinLnBrk="0" hangingPunct="1">
              <a:lnSpc>
                <a:spcPct val="100000"/>
              </a:lnSpc>
              <a:spcBef>
                <a:spcPts val="0"/>
              </a:spcBef>
              <a:spcAft>
                <a:spcPts val="0"/>
              </a:spcAft>
              <a:buClr>
                <a:srgbClr val="5FCBEF"/>
              </a:buClr>
              <a:buSzPct val="80000"/>
              <a:buFontTx/>
              <a:buNone/>
              <a:tabLst/>
              <a:defRPr/>
            </a:pPr>
            <a:endPar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endParaRPr>
          </a:p>
          <a:p>
            <a:pPr marL="0" marR="0" lvl="0" indent="0" algn="ctr" defTabSz="304815" rtl="0" eaLnBrk="1" fontAlgn="auto" latinLnBrk="0" hangingPunct="1">
              <a:lnSpc>
                <a:spcPct val="100000"/>
              </a:lnSpc>
              <a:spcBef>
                <a:spcPts val="0"/>
              </a:spcBef>
              <a:spcAft>
                <a:spcPts val="0"/>
              </a:spcAft>
              <a:buClr>
                <a:srgbClr val="5FCBEF"/>
              </a:buClr>
              <a:buSzPct val="80000"/>
              <a:buFontTx/>
              <a:buNone/>
              <a:tabLst/>
              <a:defRPr/>
            </a:pPr>
            <a:r>
              <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hlinkClick r:id="rId7">
                  <a:extLst>
                    <a:ext uri="{A12FA001-AC4F-418D-AE19-62706E023703}">
                      <ahyp:hlinkClr xmlns:ahyp="http://schemas.microsoft.com/office/drawing/2018/hyperlinkcolor" val="tx"/>
                    </a:ext>
                  </a:extLst>
                </a:hlinkClick>
              </a:rPr>
              <a:t>RCD_Assets@unc.edu</a:t>
            </a:r>
            <a:r>
              <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rPr>
              <a:t> </a:t>
            </a:r>
          </a:p>
          <a:p>
            <a:pPr marL="0" marR="0" lvl="0" indent="0" algn="ctr" defTabSz="304815" rtl="0" eaLnBrk="1" fontAlgn="auto" latinLnBrk="0" hangingPunct="1">
              <a:lnSpc>
                <a:spcPct val="100000"/>
              </a:lnSpc>
              <a:spcBef>
                <a:spcPts val="0"/>
              </a:spcBef>
              <a:spcAft>
                <a:spcPts val="0"/>
              </a:spcAft>
              <a:buClr>
                <a:srgbClr val="5FCBEF"/>
              </a:buClr>
              <a:buSzPct val="80000"/>
              <a:buFontTx/>
              <a:buNone/>
              <a:tabLst/>
              <a:defRPr/>
            </a:pPr>
            <a:r>
              <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rPr>
              <a:t> </a:t>
            </a:r>
          </a:p>
          <a:p>
            <a:pPr marL="0" marR="0" lvl="0" indent="0" algn="ctr" defTabSz="304815" rtl="0" eaLnBrk="1" fontAlgn="auto" latinLnBrk="0" hangingPunct="1">
              <a:lnSpc>
                <a:spcPct val="100000"/>
              </a:lnSpc>
              <a:spcBef>
                <a:spcPts val="0"/>
              </a:spcBef>
              <a:spcAft>
                <a:spcPts val="0"/>
              </a:spcAft>
              <a:buClr>
                <a:srgbClr val="5FCBEF"/>
              </a:buClr>
              <a:buSzPct val="80000"/>
              <a:buFontTx/>
              <a:buNone/>
              <a:tabLst/>
              <a:defRPr/>
            </a:pPr>
            <a:r>
              <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hlinkClick r:id="rId8">
                  <a:extLst>
                    <a:ext uri="{A12FA001-AC4F-418D-AE19-62706E023703}">
                      <ahyp:hlinkClr xmlns:ahyp="http://schemas.microsoft.com/office/drawing/2018/hyperlinkcolor" val="tx"/>
                    </a:ext>
                  </a:extLst>
                </a:hlinkClick>
              </a:rPr>
              <a:t>CoreSupport@med.unc.edu</a:t>
            </a:r>
            <a:r>
              <a:rPr kumimoji="0" lang="en-US" sz="1733" b="0" i="0" u="none" strike="noStrike" kern="1200" cap="none" spc="0" normalizeH="0" baseline="0" noProof="0">
                <a:ln>
                  <a:noFill/>
                </a:ln>
                <a:solidFill>
                  <a:srgbClr val="0070C0"/>
                </a:solidFill>
                <a:effectLst/>
                <a:uLnTx/>
                <a:uFillTx/>
                <a:latin typeface="Trebuchet MS" panose="020B0603020202020204"/>
                <a:ea typeface="+mn-lt"/>
                <a:cs typeface="+mn-lt"/>
              </a:rPr>
              <a:t> </a:t>
            </a:r>
            <a:endParaRPr kumimoji="0" lang="en-US" sz="1733" b="0" i="0" u="none" strike="noStrike" kern="1200" cap="none" spc="0" normalizeH="0" baseline="0" noProof="0">
              <a:ln>
                <a:noFill/>
              </a:ln>
              <a:solidFill>
                <a:srgbClr val="0070C0"/>
              </a:solidFill>
              <a:effectLst/>
              <a:uLnTx/>
              <a:uFillTx/>
              <a:latin typeface="Trebuchet MS" panose="020B0603020202020204"/>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030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502920" y="1714500"/>
            <a:ext cx="10221907" cy="4277226"/>
          </a:xfrm>
        </p:spPr>
        <p:txBody>
          <a:bodyPr>
            <a:normAutofit fontScale="92500" lnSpcReduction="20000"/>
          </a:bodyPr>
          <a:lstStyle/>
          <a:p>
            <a:r>
              <a:rPr lang="en-US"/>
              <a:t>ABRF 2026 will be March 28-31 in Pittsburgh, PA</a:t>
            </a:r>
          </a:p>
          <a:p>
            <a:pPr lvl="1"/>
            <a:r>
              <a:rPr lang="en-US"/>
              <a:t>Pre-Meeting Workshops in Lean Management, Data Analysis and Visualization, and </a:t>
            </a:r>
            <a:r>
              <a:rPr lang="en-US" err="1"/>
              <a:t>Nextflow</a:t>
            </a:r>
            <a:r>
              <a:rPr lang="en-US"/>
              <a:t> for bioinformatics/computational pipelines</a:t>
            </a:r>
          </a:p>
          <a:p>
            <a:pPr lvl="1"/>
            <a:r>
              <a:rPr lang="en-US"/>
              <a:t>Mini-Workshops and daily agenda with both core management topics and technology-specific topics</a:t>
            </a:r>
          </a:p>
          <a:p>
            <a:endParaRPr lang="en-US"/>
          </a:p>
          <a:p>
            <a:r>
              <a:rPr lang="en-US"/>
              <a:t>Lightning Talk abstracts accepted through Friday Dec 5</a:t>
            </a:r>
            <a:r>
              <a:rPr lang="en-US" baseline="30000"/>
              <a:t>th</a:t>
            </a:r>
            <a:endParaRPr lang="en-US"/>
          </a:p>
          <a:p>
            <a:r>
              <a:rPr lang="en-US"/>
              <a:t>Poster abstracts accepted through Monday Dec 15</a:t>
            </a:r>
            <a:r>
              <a:rPr lang="en-US" baseline="30000"/>
              <a:t>th</a:t>
            </a:r>
            <a:endParaRPr lang="en-US"/>
          </a:p>
          <a:p>
            <a:endParaRPr lang="en-US"/>
          </a:p>
          <a:p>
            <a:r>
              <a:rPr lang="en-US"/>
              <a:t>ORT Travel Award Applications will prioritize funding </a:t>
            </a:r>
          </a:p>
          <a:p>
            <a:pPr marL="0" indent="0">
              <a:buNone/>
            </a:pPr>
            <a:r>
              <a:rPr lang="en-US"/>
              <a:t>	for ABRF presenters</a:t>
            </a:r>
          </a:p>
          <a:p>
            <a:endParaRPr lang="en-US"/>
          </a:p>
          <a:p>
            <a:endParaRPr lang="en-US"/>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a:t>ABRF 2026</a:t>
            </a:r>
          </a:p>
        </p:txBody>
      </p:sp>
      <p:pic>
        <p:nvPicPr>
          <p:cNvPr id="5" name="Picture 4" descr="A blue and yellow logo with a city skyline&#10;&#10;AI-generated content may be incorrect.">
            <a:extLst>
              <a:ext uri="{FF2B5EF4-FFF2-40B4-BE49-F238E27FC236}">
                <a16:creationId xmlns:a16="http://schemas.microsoft.com/office/drawing/2014/main" id="{E4483FA0-8A6C-4305-706A-62C22C11B463}"/>
              </a:ext>
            </a:extLst>
          </p:cNvPr>
          <p:cNvPicPr>
            <a:picLocks noChangeAspect="1"/>
          </p:cNvPicPr>
          <p:nvPr/>
        </p:nvPicPr>
        <p:blipFill>
          <a:blip r:embed="rId2"/>
          <a:stretch>
            <a:fillRect/>
          </a:stretch>
        </p:blipFill>
        <p:spPr>
          <a:xfrm>
            <a:off x="9069866" y="4523394"/>
            <a:ext cx="2743200" cy="1955800"/>
          </a:xfrm>
          <a:prstGeom prst="rect">
            <a:avLst/>
          </a:prstGeom>
        </p:spPr>
      </p:pic>
    </p:spTree>
    <p:extLst>
      <p:ext uri="{BB962C8B-B14F-4D97-AF65-F5344CB8AC3E}">
        <p14:creationId xmlns:p14="http://schemas.microsoft.com/office/powerpoint/2010/main" val="2866613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A880E3-E306-67C6-D88A-3A869DB3113D}"/>
              </a:ext>
            </a:extLst>
          </p:cNvPr>
          <p:cNvSpPr>
            <a:spLocks noGrp="1"/>
          </p:cNvSpPr>
          <p:nvPr>
            <p:ph sz="quarter" idx="11"/>
          </p:nvPr>
        </p:nvSpPr>
        <p:spPr/>
        <p:txBody>
          <a:bodyPr>
            <a:normAutofit fontScale="92500" lnSpcReduction="10000"/>
          </a:bodyPr>
          <a:lstStyle/>
          <a:p>
            <a:r>
              <a:rPr lang="en-US"/>
              <a:t>The Office of Research Technologies will accept applications for Core Staff Travel Awards 1/2/26 through 1/30/26</a:t>
            </a:r>
          </a:p>
          <a:p>
            <a:pPr marL="0" indent="0">
              <a:buNone/>
            </a:pPr>
            <a:endParaRPr lang="en-US"/>
          </a:p>
          <a:p>
            <a:r>
              <a:rPr lang="en-US"/>
              <a:t>Conference travel should be between February and August 2026</a:t>
            </a:r>
          </a:p>
          <a:p>
            <a:endParaRPr lang="en-US"/>
          </a:p>
          <a:p>
            <a:r>
              <a:rPr lang="en-US"/>
              <a:t>Up to $1,000</a:t>
            </a:r>
          </a:p>
          <a:p>
            <a:pPr lvl="1"/>
            <a:r>
              <a:rPr lang="en-US"/>
              <a:t>Please provide a specific budget! We award the amount requested. Any other travel expenses must come from another fund source</a:t>
            </a:r>
          </a:p>
          <a:p>
            <a:pPr lvl="2"/>
            <a:r>
              <a:rPr lang="en-US"/>
              <a:t>Suggest using Concur to help develop the budget to ensure you aren’t surprised by total travel costs</a:t>
            </a:r>
          </a:p>
          <a:p>
            <a:endParaRPr lang="en-US"/>
          </a:p>
          <a:p>
            <a:endParaRPr lang="en-US"/>
          </a:p>
        </p:txBody>
      </p:sp>
      <p:sp>
        <p:nvSpPr>
          <p:cNvPr id="3" name="Title 2">
            <a:extLst>
              <a:ext uri="{FF2B5EF4-FFF2-40B4-BE49-F238E27FC236}">
                <a16:creationId xmlns:a16="http://schemas.microsoft.com/office/drawing/2014/main" id="{56DEA2F0-C4B2-EFF3-3391-4D9F3F53101A}"/>
              </a:ext>
            </a:extLst>
          </p:cNvPr>
          <p:cNvSpPr>
            <a:spLocks noGrp="1"/>
          </p:cNvSpPr>
          <p:nvPr>
            <p:ph type="title"/>
          </p:nvPr>
        </p:nvSpPr>
        <p:spPr/>
        <p:txBody>
          <a:bodyPr/>
          <a:lstStyle/>
          <a:p>
            <a:r>
              <a:rPr lang="en-US"/>
              <a:t>Travel Awards</a:t>
            </a:r>
          </a:p>
        </p:txBody>
      </p:sp>
    </p:spTree>
    <p:extLst>
      <p:ext uri="{BB962C8B-B14F-4D97-AF65-F5344CB8AC3E}">
        <p14:creationId xmlns:p14="http://schemas.microsoft.com/office/powerpoint/2010/main" val="2676822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B84A77-E0DE-00F0-4453-BDC0E9D9D1DA}"/>
              </a:ext>
            </a:extLst>
          </p:cNvPr>
          <p:cNvSpPr>
            <a:spLocks noGrp="1"/>
          </p:cNvSpPr>
          <p:nvPr>
            <p:ph sz="quarter" idx="11"/>
          </p:nvPr>
        </p:nvSpPr>
        <p:spPr>
          <a:xfrm>
            <a:off x="502920" y="1816768"/>
            <a:ext cx="11186160" cy="4787531"/>
          </a:xfrm>
        </p:spPr>
        <p:txBody>
          <a:bodyPr>
            <a:normAutofit fontScale="92500" lnSpcReduction="10000"/>
          </a:bodyPr>
          <a:lstStyle/>
          <a:p>
            <a:endParaRPr lang="en-US"/>
          </a:p>
          <a:p>
            <a:endParaRPr lang="en-US"/>
          </a:p>
          <a:p>
            <a:r>
              <a:rPr lang="en-US"/>
              <a:t>PULSE (Postdoc Upskilling in Laboratory &amp; Specialized Expertise) is now accepting project proposals from core directors</a:t>
            </a:r>
          </a:p>
          <a:p>
            <a:pPr lvl="1"/>
            <a:r>
              <a:rPr lang="en-US"/>
              <a:t>Postdocs are expected to dedicate 10–20% of their effort (typically 4–8 hours/week) for the duration of the project (usually up to 3 months)</a:t>
            </a:r>
          </a:p>
          <a:p>
            <a:pPr lvl="1"/>
            <a:r>
              <a:rPr lang="en-US"/>
              <a:t>Projects may include instrumentation training, workflow or protocol development, data analysis, training material creation, or other technical and service-oriented tasks.</a:t>
            </a:r>
          </a:p>
          <a:p>
            <a:pPr lvl="1"/>
            <a:r>
              <a:rPr lang="en-US"/>
              <a:t>Must submit description of mentorship component and training plan as part of the proposal</a:t>
            </a:r>
          </a:p>
          <a:p>
            <a:r>
              <a:rPr lang="en-US"/>
              <a:t>Project proposals due Friday, December 5</a:t>
            </a:r>
            <a:r>
              <a:rPr lang="en-US" baseline="30000"/>
              <a:t>th</a:t>
            </a:r>
            <a:r>
              <a:rPr lang="en-US"/>
              <a:t>! </a:t>
            </a:r>
          </a:p>
          <a:p>
            <a:pPr marL="0" indent="0">
              <a:buNone/>
            </a:pPr>
            <a:endParaRPr lang="en-US"/>
          </a:p>
        </p:txBody>
      </p:sp>
      <p:sp>
        <p:nvSpPr>
          <p:cNvPr id="3" name="Title 2">
            <a:extLst>
              <a:ext uri="{FF2B5EF4-FFF2-40B4-BE49-F238E27FC236}">
                <a16:creationId xmlns:a16="http://schemas.microsoft.com/office/drawing/2014/main" id="{A1157D09-12E4-0092-3B8F-5CA7CBF0B805}"/>
              </a:ext>
            </a:extLst>
          </p:cNvPr>
          <p:cNvSpPr>
            <a:spLocks noGrp="1"/>
          </p:cNvSpPr>
          <p:nvPr>
            <p:ph type="title"/>
          </p:nvPr>
        </p:nvSpPr>
        <p:spPr/>
        <p:txBody>
          <a:bodyPr/>
          <a:lstStyle/>
          <a:p>
            <a:r>
              <a:rPr lang="en-US"/>
              <a:t>PULSE Postdoc Experiential Program</a:t>
            </a:r>
          </a:p>
        </p:txBody>
      </p:sp>
      <p:pic>
        <p:nvPicPr>
          <p:cNvPr id="4" name="Picture 3">
            <a:extLst>
              <a:ext uri="{FF2B5EF4-FFF2-40B4-BE49-F238E27FC236}">
                <a16:creationId xmlns:a16="http://schemas.microsoft.com/office/drawing/2014/main" id="{E79EBF64-ABF4-E913-EB70-52E1268737D1}"/>
              </a:ext>
            </a:extLst>
          </p:cNvPr>
          <p:cNvPicPr>
            <a:picLocks noChangeAspect="1"/>
          </p:cNvPicPr>
          <p:nvPr/>
        </p:nvPicPr>
        <p:blipFill>
          <a:blip r:embed="rId2"/>
          <a:stretch>
            <a:fillRect/>
          </a:stretch>
        </p:blipFill>
        <p:spPr>
          <a:xfrm>
            <a:off x="4363008" y="1366272"/>
            <a:ext cx="3465983" cy="1340956"/>
          </a:xfrm>
          <a:prstGeom prst="rect">
            <a:avLst/>
          </a:prstGeom>
        </p:spPr>
      </p:pic>
    </p:spTree>
    <p:extLst>
      <p:ext uri="{BB962C8B-B14F-4D97-AF65-F5344CB8AC3E}">
        <p14:creationId xmlns:p14="http://schemas.microsoft.com/office/powerpoint/2010/main" val="48942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58CB4-E007-F34E-6C20-BA5C7B3F4D7E}"/>
              </a:ext>
            </a:extLst>
          </p:cNvPr>
          <p:cNvSpPr>
            <a:spLocks noGrp="1"/>
          </p:cNvSpPr>
          <p:nvPr>
            <p:ph sz="quarter" idx="11"/>
          </p:nvPr>
        </p:nvSpPr>
        <p:spPr/>
        <p:txBody>
          <a:bodyPr/>
          <a:lstStyle/>
          <a:p>
            <a:r>
              <a:rPr lang="en-US"/>
              <a:t>The SOM Dean’s Office needed additional funds to support programs for faculty labs that have experienced grant terminations and delays in funding this year </a:t>
            </a:r>
          </a:p>
          <a:p>
            <a:r>
              <a:rPr lang="en-US"/>
              <a:t>CFAC received a $100K budget cut (from strategic funds) last month</a:t>
            </a:r>
          </a:p>
          <a:p>
            <a:pPr marL="0" indent="0">
              <a:buNone/>
            </a:pPr>
            <a:endParaRPr lang="en-US"/>
          </a:p>
        </p:txBody>
      </p:sp>
      <p:sp>
        <p:nvSpPr>
          <p:cNvPr id="3" name="Title 2">
            <a:extLst>
              <a:ext uri="{FF2B5EF4-FFF2-40B4-BE49-F238E27FC236}">
                <a16:creationId xmlns:a16="http://schemas.microsoft.com/office/drawing/2014/main" id="{1A85EE1B-33E2-6256-0A75-5589D32851E5}"/>
              </a:ext>
            </a:extLst>
          </p:cNvPr>
          <p:cNvSpPr>
            <a:spLocks noGrp="1"/>
          </p:cNvSpPr>
          <p:nvPr>
            <p:ph type="title"/>
          </p:nvPr>
        </p:nvSpPr>
        <p:spPr/>
        <p:txBody>
          <a:bodyPr/>
          <a:lstStyle/>
          <a:p>
            <a:r>
              <a:rPr lang="en-US"/>
              <a:t>CFAC Spring RFA</a:t>
            </a:r>
          </a:p>
        </p:txBody>
      </p:sp>
    </p:spTree>
    <p:extLst>
      <p:ext uri="{BB962C8B-B14F-4D97-AF65-F5344CB8AC3E}">
        <p14:creationId xmlns:p14="http://schemas.microsoft.com/office/powerpoint/2010/main" val="126598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27B086-0B40-D1AF-08F8-65CE43B5E678}"/>
              </a:ext>
            </a:extLst>
          </p:cNvPr>
          <p:cNvSpPr>
            <a:spLocks noGrp="1"/>
          </p:cNvSpPr>
          <p:nvPr>
            <p:ph sz="quarter" idx="11"/>
          </p:nvPr>
        </p:nvSpPr>
        <p:spPr>
          <a:xfrm>
            <a:off x="502920" y="1479884"/>
            <a:ext cx="11186160" cy="4656221"/>
          </a:xfrm>
        </p:spPr>
        <p:txBody>
          <a:bodyPr>
            <a:noAutofit/>
          </a:bodyPr>
          <a:lstStyle/>
          <a:p>
            <a:r>
              <a:rPr lang="en-US" sz="2800"/>
              <a:t>Small equipment purchases</a:t>
            </a:r>
          </a:p>
          <a:p>
            <a:endParaRPr lang="en-US" sz="2800"/>
          </a:p>
          <a:p>
            <a:r>
              <a:rPr lang="en-US" sz="2800"/>
              <a:t>Matching funds for S10s or other external instrumentation grants</a:t>
            </a:r>
          </a:p>
          <a:p>
            <a:endParaRPr lang="en-US" sz="2800"/>
          </a:p>
          <a:p>
            <a:r>
              <a:rPr lang="en-US" sz="2800"/>
              <a:t>Specific requests to offset ”unrecoverable” core expenses</a:t>
            </a:r>
          </a:p>
          <a:p>
            <a:pPr lvl="1"/>
            <a:r>
              <a:rPr lang="en-US" sz="2800"/>
              <a:t>e.g., salaries of core staff on FMLA during FY26 </a:t>
            </a:r>
          </a:p>
          <a:p>
            <a:pPr lvl="1"/>
            <a:endParaRPr lang="en-US" sz="2800"/>
          </a:p>
          <a:p>
            <a:r>
              <a:rPr lang="en-US" sz="2800"/>
              <a:t>Proposals to subsidize a specific core service to incentivize usage, particularly for cores who lost customers (due to pricing, equipment downtime, etc.) – the idea is to get customers back</a:t>
            </a:r>
          </a:p>
          <a:p>
            <a:endParaRPr lang="en-US" sz="2800"/>
          </a:p>
        </p:txBody>
      </p:sp>
      <p:sp>
        <p:nvSpPr>
          <p:cNvPr id="3" name="Title 2">
            <a:extLst>
              <a:ext uri="{FF2B5EF4-FFF2-40B4-BE49-F238E27FC236}">
                <a16:creationId xmlns:a16="http://schemas.microsoft.com/office/drawing/2014/main" id="{3A76B8EB-DE4F-5AB4-E6B4-63E7BE1E610F}"/>
              </a:ext>
            </a:extLst>
          </p:cNvPr>
          <p:cNvSpPr>
            <a:spLocks noGrp="1"/>
          </p:cNvSpPr>
          <p:nvPr>
            <p:ph type="title"/>
          </p:nvPr>
        </p:nvSpPr>
        <p:spPr/>
        <p:txBody>
          <a:bodyPr/>
          <a:lstStyle/>
          <a:p>
            <a:r>
              <a:rPr lang="en-US"/>
              <a:t>CFAC Spring RFA</a:t>
            </a:r>
          </a:p>
        </p:txBody>
      </p:sp>
    </p:spTree>
    <p:extLst>
      <p:ext uri="{BB962C8B-B14F-4D97-AF65-F5344CB8AC3E}">
        <p14:creationId xmlns:p14="http://schemas.microsoft.com/office/powerpoint/2010/main" val="44182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D261E-8247-47C1-90D6-6F1D05D1A7AA}"/>
              </a:ext>
            </a:extLst>
          </p:cNvPr>
          <p:cNvSpPr>
            <a:spLocks noGrp="1"/>
          </p:cNvSpPr>
          <p:nvPr>
            <p:ph type="title"/>
          </p:nvPr>
        </p:nvSpPr>
        <p:spPr>
          <a:xfrm>
            <a:off x="502921" y="633437"/>
            <a:ext cx="5101272" cy="774258"/>
          </a:xfrm>
        </p:spPr>
        <p:txBody>
          <a:bodyPr vert="horz" lIns="91440" tIns="45720" rIns="91440" bIns="45720" rtlCol="0" anchor="ctr">
            <a:noAutofit/>
          </a:bodyPr>
          <a:lstStyle/>
          <a:p>
            <a:pPr algn="ctr"/>
            <a:r>
              <a:rPr lang="en-US" sz="2800" b="1" kern="1200">
                <a:latin typeface="+mj-lt"/>
                <a:ea typeface="+mj-ea"/>
                <a:cs typeface="+mj-cs"/>
              </a:rPr>
              <a:t>Federal Instrumentation Grant Opportunities</a:t>
            </a:r>
          </a:p>
        </p:txBody>
      </p:sp>
      <p:sp>
        <p:nvSpPr>
          <p:cNvPr id="6" name="Content Placeholder 1">
            <a:extLst>
              <a:ext uri="{FF2B5EF4-FFF2-40B4-BE49-F238E27FC236}">
                <a16:creationId xmlns:a16="http://schemas.microsoft.com/office/drawing/2014/main" id="{676F0A03-837E-B669-BDB2-76B4AC2FD1A0}"/>
              </a:ext>
            </a:extLst>
          </p:cNvPr>
          <p:cNvSpPr txBox="1">
            <a:spLocks/>
          </p:cNvSpPr>
          <p:nvPr/>
        </p:nvSpPr>
        <p:spPr>
          <a:xfrm>
            <a:off x="502919" y="1612232"/>
            <a:ext cx="5101273" cy="4742847"/>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a:p>
            <a:r>
              <a:rPr lang="en-US"/>
              <a:t>S10 program is FORECASTED and expected to be posted later this month </a:t>
            </a:r>
          </a:p>
          <a:p>
            <a:r>
              <a:rPr lang="en-US"/>
              <a:t>HEI and SIG (and BIG) are combined—award range is $300K - $5M </a:t>
            </a:r>
          </a:p>
          <a:p>
            <a:r>
              <a:rPr lang="en-US"/>
              <a:t>Internal Submissions Due March 2</a:t>
            </a:r>
            <a:r>
              <a:rPr lang="en-US" baseline="30000"/>
              <a:t>nd</a:t>
            </a:r>
            <a:r>
              <a:rPr lang="en-US"/>
              <a:t> </a:t>
            </a:r>
          </a:p>
          <a:p>
            <a:r>
              <a:rPr lang="en-US"/>
              <a:t>Application Due Date is July 1</a:t>
            </a:r>
            <a:r>
              <a:rPr lang="en-US" baseline="30000"/>
              <a:t>st</a:t>
            </a:r>
            <a:r>
              <a:rPr lang="en-US"/>
              <a:t> </a:t>
            </a:r>
          </a:p>
        </p:txBody>
      </p:sp>
      <p:pic>
        <p:nvPicPr>
          <p:cNvPr id="5" name="Content Placeholder 4">
            <a:extLst>
              <a:ext uri="{FF2B5EF4-FFF2-40B4-BE49-F238E27FC236}">
                <a16:creationId xmlns:a16="http://schemas.microsoft.com/office/drawing/2014/main" id="{E25944BF-4785-D252-6E99-A1ABB32AE7F1}"/>
              </a:ext>
            </a:extLst>
          </p:cNvPr>
          <p:cNvPicPr>
            <a:picLocks noGrp="1" noChangeAspect="1"/>
          </p:cNvPicPr>
          <p:nvPr>
            <p:ph idx="11"/>
          </p:nvPr>
        </p:nvPicPr>
        <p:blipFill>
          <a:blip r:embed="rId2"/>
          <a:srcRect l="5038" t="22787" r="15175" b="12324"/>
          <a:stretch>
            <a:fillRect/>
          </a:stretch>
        </p:blipFill>
        <p:spPr>
          <a:xfrm>
            <a:off x="6269552" y="2358189"/>
            <a:ext cx="5741633" cy="3035221"/>
          </a:xfrm>
          <a:noFill/>
        </p:spPr>
      </p:pic>
    </p:spTree>
    <p:extLst>
      <p:ext uri="{BB962C8B-B14F-4D97-AF65-F5344CB8AC3E}">
        <p14:creationId xmlns:p14="http://schemas.microsoft.com/office/powerpoint/2010/main" val="140439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8275-0334-45F1-3386-150C2D54BA01}"/>
              </a:ext>
            </a:extLst>
          </p:cNvPr>
          <p:cNvSpPr>
            <a:spLocks noGrp="1"/>
          </p:cNvSpPr>
          <p:nvPr>
            <p:ph type="title"/>
          </p:nvPr>
        </p:nvSpPr>
        <p:spPr/>
        <p:txBody>
          <a:bodyPr/>
          <a:lstStyle/>
          <a:p>
            <a:pPr algn="ctr"/>
            <a:r>
              <a:rPr lang="en-US" sz="2800"/>
              <a:t>NEW Seed Grant from ORIP</a:t>
            </a:r>
          </a:p>
        </p:txBody>
      </p:sp>
      <p:sp>
        <p:nvSpPr>
          <p:cNvPr id="3" name="Content Placeholder 2">
            <a:extLst>
              <a:ext uri="{FF2B5EF4-FFF2-40B4-BE49-F238E27FC236}">
                <a16:creationId xmlns:a16="http://schemas.microsoft.com/office/drawing/2014/main" id="{04BDF9B1-412D-1BDE-D5A8-50B79889738A}"/>
              </a:ext>
            </a:extLst>
          </p:cNvPr>
          <p:cNvSpPr>
            <a:spLocks noGrp="1"/>
          </p:cNvSpPr>
          <p:nvPr>
            <p:ph idx="1"/>
          </p:nvPr>
        </p:nvSpPr>
        <p:spPr>
          <a:xfrm>
            <a:off x="502919" y="2199190"/>
            <a:ext cx="5428649" cy="4155889"/>
          </a:xfrm>
        </p:spPr>
        <p:txBody>
          <a:bodyPr/>
          <a:lstStyle/>
          <a:p>
            <a:r>
              <a:rPr lang="en-US"/>
              <a:t>Seed Instrumentation Support (SIS) Grant is forecasted and expected to be posted in February</a:t>
            </a:r>
          </a:p>
          <a:p>
            <a:r>
              <a:rPr lang="en-US"/>
              <a:t>Award range is $50K - $400K</a:t>
            </a:r>
          </a:p>
          <a:p>
            <a:endParaRPr lang="en-US"/>
          </a:p>
        </p:txBody>
      </p:sp>
      <p:sp>
        <p:nvSpPr>
          <p:cNvPr id="4" name="Content Placeholder 3">
            <a:extLst>
              <a:ext uri="{FF2B5EF4-FFF2-40B4-BE49-F238E27FC236}">
                <a16:creationId xmlns:a16="http://schemas.microsoft.com/office/drawing/2014/main" id="{D4CFD1E1-5379-85D3-36D0-B06B9AD111C1}"/>
              </a:ext>
            </a:extLst>
          </p:cNvPr>
          <p:cNvSpPr>
            <a:spLocks noGrp="1"/>
          </p:cNvSpPr>
          <p:nvPr>
            <p:ph idx="11"/>
          </p:nvPr>
        </p:nvSpPr>
        <p:spPr>
          <a:xfrm>
            <a:off x="6587808" y="1351055"/>
            <a:ext cx="5101273" cy="4155889"/>
          </a:xfrm>
        </p:spPr>
        <p:txBody>
          <a:bodyPr>
            <a:normAutofit/>
          </a:bodyPr>
          <a:lstStyle/>
          <a:p>
            <a:r>
              <a:rPr lang="en-US" sz="2000"/>
              <a:t>This Notice of Funding Opportunity (NOFO) aims to build new research capacity by supporting the purchase of a </a:t>
            </a:r>
            <a:r>
              <a:rPr lang="en-US" sz="2000" b="1"/>
              <a:t>single commercially available biomedical research instrument currently unavailable in the institution</a:t>
            </a:r>
            <a:r>
              <a:rPr lang="en-US" sz="2000"/>
              <a:t>. </a:t>
            </a:r>
          </a:p>
          <a:p>
            <a:r>
              <a:rPr lang="en-US" sz="2000"/>
              <a:t>Instruments funded through this program must be shared among the users to create </a:t>
            </a:r>
            <a:r>
              <a:rPr lang="en-US" sz="2000" b="1"/>
              <a:t>new research opportunities</a:t>
            </a:r>
            <a:r>
              <a:rPr lang="en-US" sz="2000"/>
              <a:t>, </a:t>
            </a:r>
            <a:r>
              <a:rPr lang="en-US" sz="2000" b="1"/>
              <a:t>enable reproducible data generation</a:t>
            </a:r>
            <a:r>
              <a:rPr lang="en-US" sz="2000"/>
              <a:t>, </a:t>
            </a:r>
            <a:r>
              <a:rPr lang="en-US" sz="2000" b="1"/>
              <a:t>encourage collaborative research and training</a:t>
            </a:r>
            <a:r>
              <a:rPr lang="en-US" sz="2000"/>
              <a:t>, and </a:t>
            </a:r>
            <a:r>
              <a:rPr lang="en-US" sz="2000" b="1"/>
              <a:t>strengthen long-term research capabilities</a:t>
            </a:r>
            <a:r>
              <a:rPr lang="en-US" sz="2000"/>
              <a:t>. </a:t>
            </a:r>
          </a:p>
        </p:txBody>
      </p:sp>
    </p:spTree>
    <p:extLst>
      <p:ext uri="{BB962C8B-B14F-4D97-AF65-F5344CB8AC3E}">
        <p14:creationId xmlns:p14="http://schemas.microsoft.com/office/powerpoint/2010/main" val="2778753976"/>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C_SOM_Template-2024-roper" id="{011260D8-84AA-304D-8C50-B228DE623749}" vid="{9708ABD8-07CE-1243-BF4D-51163FD66978}"/>
    </a:ext>
  </a:extLst>
</a:theme>
</file>

<file path=ppt/theme/theme2.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l-Hands Template" id="{C825EEB1-B484-4AA3-9A18-DE042726F39E}" vid="{EC980CE8-02E1-473F-83B3-AE053D2B9501}"/>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ll-Hands Template" id="{C825EEB1-B484-4AA3-9A18-DE042726F39E}" vid="{51846BA6-0422-44EB-8A7A-093D7EF53BC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A46984CFDB2A49A9EF5E99866AE94C" ma:contentTypeVersion="11" ma:contentTypeDescription="Create a new document." ma:contentTypeScope="" ma:versionID="316df684fc9411d339c8941dbd261243">
  <xsd:schema xmlns:xsd="http://www.w3.org/2001/XMLSchema" xmlns:xs="http://www.w3.org/2001/XMLSchema" xmlns:p="http://schemas.microsoft.com/office/2006/metadata/properties" xmlns:ns2="08ceda6e-c9bf-43e3-aa32-33ec707b10a4" xmlns:ns3="68c57ecc-0968-4058-9bf2-d02e2f4bc078" targetNamespace="http://schemas.microsoft.com/office/2006/metadata/properties" ma:root="true" ma:fieldsID="5192ae9c4328addfa7dad4b9563c93b0" ns2:_="" ns3:_="">
    <xsd:import namespace="08ceda6e-c9bf-43e3-aa32-33ec707b10a4"/>
    <xsd:import namespace="68c57ecc-0968-4058-9bf2-d02e2f4bc0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eda6e-c9bf-43e3-aa32-33ec707b10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c57ecc-0968-4058-9bf2-d02e2f4bc0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3501fd4-2236-4c10-95d4-301420319a60}" ma:internalName="TaxCatchAll" ma:showField="CatchAllData" ma:web="68c57ecc-0968-4058-9bf2-d02e2f4bc0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8ceda6e-c9bf-43e3-aa32-33ec707b10a4">
      <Terms xmlns="http://schemas.microsoft.com/office/infopath/2007/PartnerControls"/>
    </lcf76f155ced4ddcb4097134ff3c332f>
    <TaxCatchAll xmlns="68c57ecc-0968-4058-9bf2-d02e2f4bc07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B23A83-3163-4A7F-A7C8-8239297522DC}">
  <ds:schemaRefs>
    <ds:schemaRef ds:uri="08ceda6e-c9bf-43e3-aa32-33ec707b10a4"/>
    <ds:schemaRef ds:uri="68c57ecc-0968-4058-9bf2-d02e2f4bc0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12D3B7-A069-409C-8DFD-72ABC5434B36}">
  <ds:schemaRefs>
    <ds:schemaRef ds:uri="http://purl.org/dc/dcmitype/"/>
    <ds:schemaRef ds:uri="http://purl.org/dc/terms/"/>
    <ds:schemaRef ds:uri="08ceda6e-c9bf-43e3-aa32-33ec707b10a4"/>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68c57ecc-0968-4058-9bf2-d02e2f4bc07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6EBA7F4-4367-41C9-AAC3-A284012E70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0</TotalTime>
  <Words>1498</Words>
  <Application>Microsoft Office PowerPoint</Application>
  <PresentationFormat>Widescreen</PresentationFormat>
  <Paragraphs>164</Paragraphs>
  <Slides>21</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Aptos</vt:lpstr>
      <vt:lpstr>Aptos Display</vt:lpstr>
      <vt:lpstr>Arial</vt:lpstr>
      <vt:lpstr>Avenir Black</vt:lpstr>
      <vt:lpstr>Biome Light</vt:lpstr>
      <vt:lpstr>Calibri</vt:lpstr>
      <vt:lpstr>Courier New</vt:lpstr>
      <vt:lpstr>Franklin Gothic Book</vt:lpstr>
      <vt:lpstr>Franklin Gothic Medium</vt:lpstr>
      <vt:lpstr>Trebuchet MS</vt:lpstr>
      <vt:lpstr>Wingdings</vt:lpstr>
      <vt:lpstr>Wingdings 3</vt:lpstr>
      <vt:lpstr>Custom Design</vt:lpstr>
      <vt:lpstr>Office Theme</vt:lpstr>
      <vt:lpstr>1_Facet</vt:lpstr>
      <vt:lpstr>Core Director Meeting</vt:lpstr>
      <vt:lpstr>Guest Speakers from Singularity</vt:lpstr>
      <vt:lpstr>ABRF 2026</vt:lpstr>
      <vt:lpstr>Travel Awards</vt:lpstr>
      <vt:lpstr>PULSE Postdoc Experiential Program</vt:lpstr>
      <vt:lpstr>CFAC Spring RFA</vt:lpstr>
      <vt:lpstr>CFAC Spring RFA</vt:lpstr>
      <vt:lpstr>Federal Instrumentation Grant Opportunities</vt:lpstr>
      <vt:lpstr>NEW Seed Grant from ORIP</vt:lpstr>
      <vt:lpstr>NSF Major Research Instrumentation (MRI) Grants</vt:lpstr>
      <vt:lpstr>PowerPoint Presentation</vt:lpstr>
      <vt:lpstr>Research Core Development </vt:lpstr>
      <vt:lpstr>Infoporte Cores and iLab</vt:lpstr>
      <vt:lpstr>Core Facility Asset Database</vt:lpstr>
      <vt:lpstr>Talosys Contract for Freezer Monitoring</vt:lpstr>
      <vt:lpstr>Subsidy Policy</vt:lpstr>
      <vt:lpstr>Fiscal Year-End Balance Policy</vt:lpstr>
      <vt:lpstr>Tariff Guidance</vt:lpstr>
      <vt:lpstr>RCD Survey Results</vt:lpstr>
      <vt:lpstr>New Equipment Review</vt:lpstr>
      <vt:lpstr>Research Core Development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Clissold, Kara Allison</dc:creator>
  <cp:lastModifiedBy>Wright, Ben</cp:lastModifiedBy>
  <cp:revision>11</cp:revision>
  <cp:lastPrinted>2021-04-13T16:37:07Z</cp:lastPrinted>
  <dcterms:created xsi:type="dcterms:W3CDTF">2025-12-01T17:31:34Z</dcterms:created>
  <dcterms:modified xsi:type="dcterms:W3CDTF">2025-12-03T19:19:46Z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0x01010014A46984CFDB2A49A9EF5E99866AE94C</vt:lpwstr>
  </property>
  <property fmtid="{D5CDD505-2E9C-101B-9397-08002B2CF9AE}" pid="3" name="MediaServiceImageTags">
    <vt:lpwstr/>
  </property>
</Properties>
</file>