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2" r:id="rId2"/>
  </p:sldIdLst>
  <p:sldSz cx="43891200" cy="219456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2" userDrawn="1">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r, Julianne Marie" initials="CJM" lastIdx="3" clrIdx="0">
    <p:extLst>
      <p:ext uri="{19B8F6BF-5375-455C-9EA6-DF929625EA0E}">
        <p15:presenceInfo xmlns:p15="http://schemas.microsoft.com/office/powerpoint/2012/main" userId="S::jcyr@ad.unc.edu::5919874e-1cf5-4a5b-a462-485fef4234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009051"/>
    <a:srgbClr val="C7E2AF"/>
    <a:srgbClr val="76D6FF"/>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4564" autoAdjust="0"/>
    <p:restoredTop sz="86382" autoAdjust="0"/>
  </p:normalViewPr>
  <p:slideViewPr>
    <p:cSldViewPr>
      <p:cViewPr varScale="1">
        <p:scale>
          <a:sx n="20" d="100"/>
          <a:sy n="20" d="100"/>
        </p:scale>
        <p:origin x="556" y="88"/>
      </p:cViewPr>
      <p:guideLst>
        <p:guide orient="horz" pos="7392"/>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1562"/>
            <a:ext cx="329184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486400" y="11526522"/>
            <a:ext cx="329184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785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41983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168400"/>
            <a:ext cx="946404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168400"/>
            <a:ext cx="2784348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008139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4343400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6" name="Rectangle 15"/>
          <p:cNvSpPr/>
          <p:nvPr userDrawn="1"/>
        </p:nvSpPr>
        <p:spPr>
          <a:xfrm>
            <a:off x="0" y="0"/>
            <a:ext cx="457200" cy="21945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7" name="Rectangle 16"/>
          <p:cNvSpPr/>
          <p:nvPr userDrawn="1"/>
        </p:nvSpPr>
        <p:spPr>
          <a:xfrm>
            <a:off x="0" y="0"/>
            <a:ext cx="43891200" cy="2743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8" name="Rectangle 17"/>
          <p:cNvSpPr/>
          <p:nvPr userDrawn="1"/>
        </p:nvSpPr>
        <p:spPr>
          <a:xfrm>
            <a:off x="0" y="19202400"/>
            <a:ext cx="43891200" cy="2743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endParaRPr lang="en-US" dirty="0"/>
          </a:p>
        </p:txBody>
      </p:sp>
      <p:sp>
        <p:nvSpPr>
          <p:cNvPr id="11" name="Instructions"/>
          <p:cNvSpPr/>
          <p:nvPr userDrawn="1"/>
        </p:nvSpPr>
        <p:spPr>
          <a:xfrm>
            <a:off x="-7498080" y="0"/>
            <a:ext cx="6949440" cy="21945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6893" tIns="146893" rIns="146893" bIns="146893"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rgbClr val="7F7F7F"/>
                </a:solidFill>
                <a:latin typeface="Calibri" pitchFamily="34" charset="0"/>
                <a:cs typeface="Calibri" panose="020F0502020204030204" pitchFamily="34" charset="0"/>
              </a:rPr>
              <a:t>Poster Print Size:</a:t>
            </a:r>
            <a:endParaRPr sz="5400" dirty="0">
              <a:solidFill>
                <a:srgbClr val="7F7F7F"/>
              </a:solidFill>
              <a:latin typeface="Calibri" pitchFamily="34" charset="0"/>
              <a:cs typeface="Calibri" panose="020F0502020204030204" pitchFamily="34" charset="0"/>
            </a:endParaRPr>
          </a:p>
          <a:p>
            <a:pPr lvl="0">
              <a:spcBef>
                <a:spcPts val="0"/>
              </a:spcBef>
              <a:spcAft>
                <a:spcPts val="1544"/>
              </a:spcAft>
            </a:pPr>
            <a:r>
              <a:rPr lang="en-US" sz="3200" dirty="0">
                <a:solidFill>
                  <a:srgbClr val="7F7F7F"/>
                </a:solidFill>
                <a:latin typeface="+mn-lt"/>
                <a:cs typeface="Calibri" panose="020F0502020204030204" pitchFamily="34" charset="0"/>
              </a:rPr>
              <a:t>This poster template is 24” high by 48” wide .</a:t>
            </a:r>
            <a:r>
              <a:rPr lang="en-US" sz="3200" baseline="0" dirty="0">
                <a:solidFill>
                  <a:srgbClr val="7F7F7F"/>
                </a:solidFill>
                <a:latin typeface="+mn-lt"/>
                <a:cs typeface="Calibri" panose="020F0502020204030204" pitchFamily="34" charset="0"/>
              </a:rPr>
              <a:t> </a:t>
            </a:r>
            <a:r>
              <a:rPr lang="en-US" sz="3200" dirty="0">
                <a:solidFill>
                  <a:srgbClr val="7F7F7F"/>
                </a:solidFill>
                <a:latin typeface="+mn-lt"/>
                <a:cs typeface="Calibri" panose="020F0502020204030204" pitchFamily="34" charset="0"/>
              </a:rPr>
              <a:t>It can be used to print any poster with a 1:2 aspect ratio including 30x60, 36x72, 42x84, and 48x96. </a:t>
            </a:r>
          </a:p>
          <a:p>
            <a:pPr lvl="0">
              <a:spcBef>
                <a:spcPts val="0"/>
              </a:spcBef>
              <a:spcAft>
                <a:spcPts val="1544"/>
              </a:spcAft>
            </a:pPr>
            <a:r>
              <a:rPr lang="en-US" sz="5400" dirty="0">
                <a:solidFill>
                  <a:srgbClr val="7F7F7F"/>
                </a:solidFill>
                <a:latin typeface="+mn-lt"/>
                <a:cs typeface="Calibri" panose="020F0502020204030204" pitchFamily="34" charset="0"/>
              </a:rPr>
              <a:t>Placeholders</a:t>
            </a:r>
            <a:r>
              <a:rPr sz="5400" dirty="0">
                <a:solidFill>
                  <a:srgbClr val="7F7F7F"/>
                </a:solidFill>
                <a:latin typeface="+mn-lt"/>
                <a:cs typeface="Calibri" panose="020F0502020204030204" pitchFamily="34" charset="0"/>
              </a:rPr>
              <a:t>:</a:t>
            </a:r>
          </a:p>
          <a:p>
            <a:pPr lvl="0">
              <a:spcBef>
                <a:spcPts val="0"/>
              </a:spcBef>
              <a:spcAft>
                <a:spcPts val="1544"/>
              </a:spcAft>
            </a:pPr>
            <a:r>
              <a:rPr sz="3200" dirty="0">
                <a:solidFill>
                  <a:srgbClr val="7F7F7F"/>
                </a:solidFill>
                <a:latin typeface="Calibri" pitchFamily="34" charset="0"/>
                <a:cs typeface="Calibri" panose="020F0502020204030204" pitchFamily="34" charset="0"/>
              </a:rPr>
              <a:t>The </a:t>
            </a:r>
            <a:r>
              <a:rPr lang="en-US" sz="3200" dirty="0">
                <a:solidFill>
                  <a:srgbClr val="7F7F7F"/>
                </a:solidFill>
                <a:latin typeface="Calibri" pitchFamily="34" charset="0"/>
                <a:cs typeface="Calibri" panose="020F0502020204030204" pitchFamily="34" charset="0"/>
              </a:rPr>
              <a:t>various elements included</a:t>
            </a:r>
            <a:r>
              <a:rPr sz="3200" dirty="0">
                <a:solidFill>
                  <a:srgbClr val="7F7F7F"/>
                </a:solidFill>
                <a:latin typeface="Calibri" pitchFamily="34" charset="0"/>
                <a:cs typeface="Calibri" panose="020F0502020204030204" pitchFamily="34" charset="0"/>
              </a:rPr>
              <a:t> in this </a:t>
            </a:r>
            <a:r>
              <a:rPr lang="en-US" sz="3200" dirty="0">
                <a:solidFill>
                  <a:srgbClr val="7F7F7F"/>
                </a:solidFill>
                <a:latin typeface="Calibri" pitchFamily="34" charset="0"/>
                <a:cs typeface="Calibri" panose="020F0502020204030204" pitchFamily="34" charset="0"/>
              </a:rPr>
              <a:t>poster are ones</a:t>
            </a:r>
            <a:r>
              <a:rPr lang="en-US" sz="3200" baseline="0" dirty="0">
                <a:solidFill>
                  <a:srgbClr val="7F7F7F"/>
                </a:solidFill>
                <a:latin typeface="Calibri" pitchFamily="34" charset="0"/>
                <a:cs typeface="Calibri" panose="020F0502020204030204" pitchFamily="34" charset="0"/>
              </a:rPr>
              <a:t> we often see in medical, research, and scientific posters.</a:t>
            </a:r>
            <a:r>
              <a:rPr sz="3200" dirty="0">
                <a:solidFill>
                  <a:srgbClr val="7F7F7F"/>
                </a:solidFill>
                <a:latin typeface="Calibri" pitchFamily="34" charset="0"/>
                <a:cs typeface="Calibri" panose="020F0502020204030204" pitchFamily="34" charset="0"/>
              </a:rPr>
              <a:t> </a:t>
            </a:r>
            <a:r>
              <a:rPr lang="en-US" sz="3200" dirty="0">
                <a:solidFill>
                  <a:srgbClr val="7F7F7F"/>
                </a:solidFill>
                <a:latin typeface="Calibri" pitchFamily="34" charset="0"/>
                <a:cs typeface="Calibri" panose="020F0502020204030204" pitchFamily="34" charset="0"/>
              </a:rPr>
              <a:t>Feel</a:t>
            </a:r>
            <a:r>
              <a:rPr lang="en-US" sz="32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44"/>
              </a:spcAft>
            </a:pPr>
            <a:r>
              <a:rPr lang="en-US" sz="5400" dirty="0">
                <a:solidFill>
                  <a:srgbClr val="7F7F7F"/>
                </a:solidFill>
                <a:latin typeface="Calibri" pitchFamily="34" charset="0"/>
                <a:cs typeface="Calibri" panose="020F0502020204030204" pitchFamily="34" charset="0"/>
              </a:rPr>
              <a:t>Image</a:t>
            </a:r>
            <a:r>
              <a:rPr lang="en-US" sz="5400" baseline="0" dirty="0">
                <a:solidFill>
                  <a:srgbClr val="7F7F7F"/>
                </a:solidFill>
                <a:latin typeface="Calibri" pitchFamily="34" charset="0"/>
                <a:cs typeface="Calibri" panose="020F0502020204030204" pitchFamily="34" charset="0"/>
              </a:rPr>
              <a:t> Quality</a:t>
            </a:r>
            <a:r>
              <a:rPr lang="en-US" sz="5400" dirty="0">
                <a:solidFill>
                  <a:srgbClr val="7F7F7F"/>
                </a:solidFill>
                <a:latin typeface="Calibri" pitchFamily="34" charset="0"/>
                <a:cs typeface="Calibri" panose="020F0502020204030204" pitchFamily="34" charset="0"/>
              </a:rPr>
              <a:t>:</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You can place digital photos or logo art in your poster file by selecting the </a:t>
            </a:r>
            <a:r>
              <a:rPr lang="en-US" sz="3200" b="1" dirty="0">
                <a:solidFill>
                  <a:srgbClr val="7F7F7F"/>
                </a:solidFill>
                <a:latin typeface="Calibri" pitchFamily="34" charset="0"/>
                <a:cs typeface="Calibri" panose="020F0502020204030204" pitchFamily="34" charset="0"/>
              </a:rPr>
              <a:t>Insert, Picture</a:t>
            </a:r>
            <a:r>
              <a:rPr lang="en-US" sz="3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200" b="1" dirty="0">
                <a:solidFill>
                  <a:srgbClr val="7F7F7F"/>
                </a:solidFill>
                <a:latin typeface="Calibri" pitchFamily="34" charset="0"/>
                <a:cs typeface="Calibri" panose="020F0502020204030204" pitchFamily="34" charset="0"/>
              </a:rPr>
              <a:t>150-200 pixels per inch in their final printed size</a:t>
            </a:r>
            <a:r>
              <a:rPr lang="en-US" sz="3200" dirty="0">
                <a:solidFill>
                  <a:srgbClr val="7F7F7F"/>
                </a:solidFill>
                <a:latin typeface="Calibri" pitchFamily="34" charset="0"/>
                <a:cs typeface="Calibri" panose="020F0502020204030204" pitchFamily="34" charset="0"/>
              </a:rPr>
              <a:t>. For instance, a 1600 x 1200 pixel</a:t>
            </a:r>
            <a:r>
              <a:rPr lang="en-US" sz="3200" baseline="0" dirty="0">
                <a:solidFill>
                  <a:srgbClr val="7F7F7F"/>
                </a:solidFill>
                <a:latin typeface="Calibri" pitchFamily="34" charset="0"/>
                <a:cs typeface="Calibri" panose="020F0502020204030204" pitchFamily="34" charset="0"/>
              </a:rPr>
              <a:t> photo will usually look fine up to </a:t>
            </a:r>
            <a:r>
              <a:rPr lang="en-US" sz="3200" dirty="0">
                <a:solidFill>
                  <a:srgbClr val="7F7F7F"/>
                </a:solidFill>
                <a:latin typeface="Calibri" pitchFamily="34" charset="0"/>
                <a:cs typeface="Calibri" panose="020F0502020204030204" pitchFamily="34" charset="0"/>
              </a:rPr>
              <a:t>8“-10” wide on your printed poster.</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44"/>
              </a:spcAft>
            </a:pPr>
            <a:r>
              <a:rPr lang="en-US" sz="32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544"/>
              </a:spcAft>
            </a:pPr>
            <a:br>
              <a:rPr lang="en-US" sz="2800" dirty="0">
                <a:solidFill>
                  <a:srgbClr val="7F7F7F"/>
                </a:solidFill>
                <a:latin typeface="Calibri" pitchFamily="34" charset="0"/>
                <a:cs typeface="Calibri" panose="020F0502020204030204" pitchFamily="34" charset="0"/>
              </a:rPr>
            </a:br>
            <a:r>
              <a:rPr lang="en-US" sz="28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439840" y="0"/>
            <a:ext cx="6949440" cy="219456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Change</a:t>
              </a:r>
              <a:r>
                <a:rPr lang="en-US" sz="5400" baseline="0" dirty="0">
                  <a:solidFill>
                    <a:schemeClr val="bg1">
                      <a:lumMod val="50000"/>
                    </a:schemeClr>
                  </a:solidFill>
                  <a:latin typeface="Calibri" pitchFamily="34" charset="0"/>
                  <a:cs typeface="Calibri" panose="020F0502020204030204" pitchFamily="34" charset="0"/>
                </a:rPr>
                <a:t> Color Theme</a:t>
              </a:r>
              <a:r>
                <a:rPr lang="en-US" sz="5400" dirty="0">
                  <a:solidFill>
                    <a:schemeClr val="bg1">
                      <a:lumMod val="50000"/>
                    </a:schemeClr>
                  </a:solidFill>
                  <a:latin typeface="Calibri" pitchFamily="34" charset="0"/>
                  <a:cs typeface="Calibri" panose="020F0502020204030204" pitchFamily="34" charset="0"/>
                </a:rPr>
                <a:t>:</a:t>
              </a:r>
              <a:endParaRPr sz="540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To change the color theme, select the </a:t>
              </a:r>
              <a:r>
                <a:rPr lang="en-US" sz="3200" b="1" baseline="0" dirty="0">
                  <a:solidFill>
                    <a:schemeClr val="bg1">
                      <a:lumMod val="50000"/>
                    </a:schemeClr>
                  </a:solidFill>
                  <a:latin typeface="Calibri" pitchFamily="34" charset="0"/>
                  <a:cs typeface="Calibri" panose="020F0502020204030204" pitchFamily="34" charset="0"/>
                </a:rPr>
                <a:t>Design</a:t>
              </a:r>
              <a:r>
                <a:rPr lang="en-US" sz="3200" baseline="0" dirty="0">
                  <a:solidFill>
                    <a:schemeClr val="bg1">
                      <a:lumMod val="50000"/>
                    </a:schemeClr>
                  </a:solidFill>
                  <a:latin typeface="Calibri" pitchFamily="34" charset="0"/>
                  <a:cs typeface="Calibri" panose="020F0502020204030204" pitchFamily="34" charset="0"/>
                </a:rPr>
                <a:t> tab, then select the </a:t>
              </a:r>
              <a:r>
                <a:rPr lang="en-US" sz="3200" b="1" baseline="0" dirty="0">
                  <a:solidFill>
                    <a:schemeClr val="bg1">
                      <a:lumMod val="50000"/>
                    </a:schemeClr>
                  </a:solidFill>
                  <a:latin typeface="Calibri" pitchFamily="34" charset="0"/>
                  <a:cs typeface="Calibri" panose="020F0502020204030204" pitchFamily="34" charset="0"/>
                </a:rPr>
                <a:t>Colors</a:t>
              </a:r>
              <a:r>
                <a:rPr lang="en-US" sz="32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endParaRPr lang="en-US" sz="3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44"/>
                </a:spcAft>
              </a:pPr>
              <a:r>
                <a:rPr lang="en-US" sz="54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544"/>
                </a:spcAft>
              </a:pPr>
              <a:r>
                <a:rPr lang="en-US" sz="3200" dirty="0">
                  <a:solidFill>
                    <a:schemeClr val="bg1">
                      <a:lumMod val="50000"/>
                    </a:schemeClr>
                  </a:solidFill>
                  <a:latin typeface="Calibri" pitchFamily="34" charset="0"/>
                  <a:cs typeface="Calibri" panose="020F0502020204030204" pitchFamily="34" charset="0"/>
                </a:rPr>
                <a:t>Once your poster file is ready, visit</a:t>
              </a:r>
              <a:r>
                <a:rPr lang="en-US" sz="3200" baseline="0" dirty="0">
                  <a:solidFill>
                    <a:schemeClr val="bg1">
                      <a:lumMod val="50000"/>
                    </a:schemeClr>
                  </a:solidFill>
                  <a:latin typeface="Calibri" pitchFamily="34" charset="0"/>
                  <a:cs typeface="Calibri" panose="020F0502020204030204" pitchFamily="34" charset="0"/>
                </a:rPr>
                <a:t> </a:t>
              </a:r>
              <a:r>
                <a:rPr lang="en-US" sz="3200" b="1" baseline="0" dirty="0">
                  <a:solidFill>
                    <a:schemeClr val="bg1">
                      <a:lumMod val="50000"/>
                    </a:schemeClr>
                  </a:solidFill>
                  <a:latin typeface="Calibri" pitchFamily="34" charset="0"/>
                  <a:cs typeface="Calibri" panose="020F0502020204030204" pitchFamily="34" charset="0"/>
                </a:rPr>
                <a:t>www.genigraphics.com</a:t>
              </a:r>
              <a:r>
                <a:rPr lang="en-US" sz="32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544"/>
                </a:spcAft>
              </a:pPr>
              <a:r>
                <a:rPr lang="en-US" sz="32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2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200" baseline="0" dirty="0">
                  <a:solidFill>
                    <a:schemeClr val="bg1">
                      <a:lumMod val="50000"/>
                    </a:schemeClr>
                  </a:solidFill>
                  <a:latin typeface="Calibri" pitchFamily="34" charset="0"/>
                  <a:cs typeface="Calibri" panose="020F0502020204030204" pitchFamily="34" charset="0"/>
                </a:rPr>
                <a:t>US and Canada:  1-800-790-4001</a:t>
              </a:r>
              <a:br>
                <a:rPr lang="en-US" sz="3200" baseline="0" dirty="0">
                  <a:solidFill>
                    <a:schemeClr val="bg1">
                      <a:lumMod val="50000"/>
                    </a:schemeClr>
                  </a:solidFill>
                  <a:latin typeface="Calibri" pitchFamily="34" charset="0"/>
                  <a:cs typeface="Calibri" panose="020F0502020204030204" pitchFamily="34" charset="0"/>
                </a:rPr>
              </a:br>
              <a:r>
                <a:rPr lang="en-US" sz="32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2800" dirty="0">
                  <a:solidFill>
                    <a:schemeClr val="bg1">
                      <a:lumMod val="50000"/>
                    </a:schemeClr>
                  </a:solidFill>
                  <a:latin typeface="Calibri" pitchFamily="34" charset="0"/>
                  <a:cs typeface="Calibri" panose="020F0502020204030204" pitchFamily="34" charset="0"/>
                </a:rPr>
              </a:br>
              <a:r>
                <a:rPr lang="en-US" sz="2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81000" y="21683472"/>
            <a:ext cx="5297435" cy="185928"/>
          </a:xfrm>
          <a:prstGeom prst="rect">
            <a:avLst/>
          </a:prstGeom>
        </p:spPr>
      </p:pic>
    </p:spTree>
    <p:extLst>
      <p:ext uri="{BB962C8B-B14F-4D97-AF65-F5344CB8AC3E}">
        <p14:creationId xmlns:p14="http://schemas.microsoft.com/office/powerpoint/2010/main" val="2093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75059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471163"/>
            <a:ext cx="3785616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994660" y="14686283"/>
            <a:ext cx="37856160" cy="4800598"/>
          </a:xfrm>
        </p:spPr>
        <p:txBody>
          <a:bodyPr/>
          <a:lstStyle>
            <a:lvl1pPr marL="0" indent="0">
              <a:buNone/>
              <a:defRPr sz="7680">
                <a:solidFill>
                  <a:schemeClr val="tx1">
                    <a:tint val="75000"/>
                  </a:schemeClr>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22192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5030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168401"/>
            <a:ext cx="378561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379722"/>
            <a:ext cx="18568033"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3023239" y="8016240"/>
            <a:ext cx="18568033"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379722"/>
            <a:ext cx="18659477"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22219920" y="8016240"/>
            <a:ext cx="18659477"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333569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4276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6072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8659477" y="3159762"/>
            <a:ext cx="2221992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32751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159762"/>
            <a:ext cx="2221992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985D6BDF-9D0E-4E2B-85B8-D8F4790360C9}" type="datetimeFigureOut">
              <a:rPr lang="en-US" smtClean="0"/>
              <a:t>5/6/2021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51686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985D6BDF-9D0E-4E2B-85B8-D8F4790360C9}" type="datetimeFigureOut">
              <a:rPr lang="en-US" smtClean="0"/>
              <a:t>5/6/2021</a:t>
            </a:fld>
            <a:endParaRPr lang="en-US" dirty="0"/>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414437080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cyr@med.unc.edu" TargetMode="External"/><Relationship Id="rId2" Type="http://schemas.openxmlformats.org/officeDocument/2006/relationships/image" Target="../media/image3.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7D097E0E-BE17-4123-857B-7995AA7ABB26}"/>
              </a:ext>
            </a:extLst>
          </p:cNvPr>
          <p:cNvPicPr>
            <a:picLocks noChangeAspect="1"/>
          </p:cNvPicPr>
          <p:nvPr/>
        </p:nvPicPr>
        <p:blipFill rotWithShape="1">
          <a:blip r:embed="rId2"/>
          <a:srcRect l="5307" r="9125"/>
          <a:stretch/>
        </p:blipFill>
        <p:spPr>
          <a:xfrm>
            <a:off x="24650895" y="3793949"/>
            <a:ext cx="18779821" cy="10973751"/>
          </a:xfrm>
          <a:prstGeom prst="rect">
            <a:avLst/>
          </a:prstGeom>
        </p:spPr>
      </p:pic>
      <p:sp>
        <p:nvSpPr>
          <p:cNvPr id="4" name="Text Box 122"/>
          <p:cNvSpPr txBox="1">
            <a:spLocks noChangeArrowheads="1"/>
          </p:cNvSpPr>
          <p:nvPr/>
        </p:nvSpPr>
        <p:spPr bwMode="auto">
          <a:xfrm>
            <a:off x="5486399" y="11003"/>
            <a:ext cx="32918400" cy="133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17513" tIns="293784" rIns="117513" bIns="29378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4800" b="1" dirty="0">
                <a:solidFill>
                  <a:schemeClr val="bg1"/>
                </a:solidFill>
                <a:latin typeface="Arial" panose="020B0604020202020204" pitchFamily="34" charset="0"/>
                <a:cs typeface="Arial" panose="020B0604020202020204" pitchFamily="34" charset="0"/>
              </a:rPr>
              <a:t>Queer Identity in the Workplace: The Lived Experience of LGBTQ+ EMS Clinicians</a:t>
            </a:r>
            <a:endParaRPr lang="en-US" sz="6600" dirty="0">
              <a:solidFill>
                <a:schemeClr val="bg1"/>
              </a:solidFill>
              <a:latin typeface="Arial" panose="020B0604020202020204" pitchFamily="34" charset="0"/>
              <a:cs typeface="Arial" panose="020B0604020202020204" pitchFamily="34" charset="0"/>
            </a:endParaRPr>
          </a:p>
        </p:txBody>
      </p:sp>
      <p:sp>
        <p:nvSpPr>
          <p:cNvPr id="5" name="Text Box 123"/>
          <p:cNvSpPr txBox="1">
            <a:spLocks noChangeArrowheads="1"/>
          </p:cNvSpPr>
          <p:nvPr/>
        </p:nvSpPr>
        <p:spPr bwMode="auto">
          <a:xfrm>
            <a:off x="3739685" y="1347358"/>
            <a:ext cx="36411827"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7513" tIns="117513" rIns="117513" bIns="117513"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a:r>
              <a:rPr lang="en-US" sz="3200" dirty="0">
                <a:solidFill>
                  <a:schemeClr val="bg1"/>
                </a:solidFill>
                <a:latin typeface="Arial" panose="020B0604020202020204" pitchFamily="34" charset="0"/>
                <a:cs typeface="Arial" panose="020B0604020202020204" pitchFamily="34" charset="0"/>
              </a:rPr>
              <a:t>Julianne M. Cyr, MPH, CPH</a:t>
            </a:r>
            <a:endParaRPr lang="en-US" sz="3200" baseline="30000" dirty="0">
              <a:solidFill>
                <a:schemeClr val="bg1"/>
              </a:solidFill>
              <a:latin typeface="Arial" panose="020B0604020202020204" pitchFamily="34" charset="0"/>
              <a:cs typeface="Arial" panose="020B0604020202020204" pitchFamily="34" charset="0"/>
            </a:endParaRPr>
          </a:p>
          <a:p>
            <a:pPr algn="ctr"/>
            <a:r>
              <a:rPr lang="en-US" sz="3200" baseline="30000" dirty="0">
                <a:solidFill>
                  <a:schemeClr val="bg1"/>
                </a:solidFill>
                <a:latin typeface="Arial" panose="020B0604020202020204" pitchFamily="34" charset="0"/>
                <a:cs typeface="Arial" panose="020B0604020202020204" pitchFamily="34" charset="0"/>
              </a:rPr>
              <a:t> </a:t>
            </a:r>
            <a:r>
              <a:rPr lang="en-US" sz="3200" dirty="0">
                <a:solidFill>
                  <a:schemeClr val="bg1"/>
                </a:solidFill>
                <a:latin typeface="Arial" panose="020B0604020202020204" pitchFamily="34" charset="0"/>
                <a:cs typeface="Arial" panose="020B0604020202020204" pitchFamily="34" charset="0"/>
              </a:rPr>
              <a:t>Department of Emergency Medicine, The University of North Carolina at Chapel Hill</a:t>
            </a:r>
          </a:p>
        </p:txBody>
      </p:sp>
      <p:sp>
        <p:nvSpPr>
          <p:cNvPr id="24" name="TextBox 23"/>
          <p:cNvSpPr txBox="1"/>
          <p:nvPr/>
        </p:nvSpPr>
        <p:spPr>
          <a:xfrm>
            <a:off x="457200" y="19683679"/>
            <a:ext cx="4220747" cy="1351995"/>
          </a:xfrm>
          <a:prstGeom prst="rect">
            <a:avLst/>
          </a:prstGeom>
          <a:solidFill>
            <a:schemeClr val="accent1">
              <a:lumMod val="40000"/>
              <a:lumOff val="60000"/>
            </a:schemeClr>
          </a:solidFill>
        </p:spPr>
        <p:txBody>
          <a:bodyPr wrap="none" lIns="58757" tIns="29380" rIns="58757" bIns="29380" rtlCol="0">
            <a:spAutoFit/>
          </a:bodyPr>
          <a:lstStyle/>
          <a:p>
            <a:r>
              <a:rPr lang="en-US" sz="2800" dirty="0">
                <a:latin typeface="Arial" panose="020B0604020202020204" pitchFamily="34" charset="0"/>
                <a:cs typeface="Arial" panose="020B0604020202020204" pitchFamily="34" charset="0"/>
              </a:rPr>
              <a:t>Julianne Cyr </a:t>
            </a:r>
            <a:r>
              <a:rPr lang="en-US" sz="2400" dirty="0">
                <a:latin typeface="Arial" panose="020B0604020202020204" pitchFamily="34" charset="0"/>
                <a:cs typeface="Arial" panose="020B0604020202020204" pitchFamily="34" charset="0"/>
              </a:rPr>
              <a:t>(she/her)</a:t>
            </a:r>
          </a:p>
          <a:p>
            <a:r>
              <a:rPr lang="en-US" sz="2800" dirty="0">
                <a:latin typeface="Arial" panose="020B0604020202020204" pitchFamily="34" charset="0"/>
                <a:cs typeface="Arial" panose="020B0604020202020204" pitchFamily="34" charset="0"/>
              </a:rPr>
              <a:t>Email: </a:t>
            </a:r>
            <a:r>
              <a:rPr lang="en-US" sz="2800" dirty="0">
                <a:latin typeface="Arial" panose="020B0604020202020204" pitchFamily="34" charset="0"/>
                <a:cs typeface="Arial" panose="020B0604020202020204" pitchFamily="34" charset="0"/>
                <a:hlinkClick r:id="rId3"/>
              </a:rPr>
              <a:t>jcyr@med.unc.edu</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Twitter: @j_cyriously</a:t>
            </a:r>
          </a:p>
        </p:txBody>
      </p:sp>
      <p:sp>
        <p:nvSpPr>
          <p:cNvPr id="25" name="TextBox 24"/>
          <p:cNvSpPr txBox="1"/>
          <p:nvPr/>
        </p:nvSpPr>
        <p:spPr>
          <a:xfrm>
            <a:off x="457200" y="19244776"/>
            <a:ext cx="1458772" cy="490221"/>
          </a:xfrm>
          <a:prstGeom prst="rect">
            <a:avLst/>
          </a:prstGeom>
          <a:noFill/>
        </p:spPr>
        <p:txBody>
          <a:bodyPr wrap="none" lIns="58757" tIns="29380" rIns="58757" bIns="29380" rtlCol="0">
            <a:spAutoFit/>
          </a:bodyPr>
          <a:lstStyle/>
          <a:p>
            <a:r>
              <a:rPr lang="en-US" sz="2800" b="1" dirty="0">
                <a:latin typeface="Arial" panose="020B0604020202020204" pitchFamily="34" charset="0"/>
                <a:cs typeface="Arial" panose="020B0604020202020204" pitchFamily="34" charset="0"/>
              </a:rPr>
              <a:t>Contact</a:t>
            </a:r>
          </a:p>
        </p:txBody>
      </p:sp>
      <p:sp>
        <p:nvSpPr>
          <p:cNvPr id="26" name="TextBox 25"/>
          <p:cNvSpPr txBox="1"/>
          <p:nvPr/>
        </p:nvSpPr>
        <p:spPr>
          <a:xfrm>
            <a:off x="35966400" y="19713166"/>
            <a:ext cx="7924799" cy="2232434"/>
          </a:xfrm>
          <a:prstGeom prst="rect">
            <a:avLst/>
          </a:prstGeom>
          <a:noFill/>
        </p:spPr>
        <p:txBody>
          <a:bodyPr wrap="square" lIns="58757" tIns="58757" rIns="58757" bIns="58757" numCol="1" spcCol="293784" rtlCol="0">
            <a:noAutofit/>
          </a:bodyPr>
          <a:lstStyle/>
          <a:p>
            <a:r>
              <a:rPr lang="en-US" sz="2800" dirty="0">
                <a:latin typeface="Arial" panose="020B0604020202020204" pitchFamily="34" charset="0"/>
                <a:cs typeface="Arial" panose="020B0604020202020204" pitchFamily="34" charset="0"/>
              </a:rPr>
              <a:t>This project was assisted by some lovely research assistants, including Emily Hutchens, Emilee Liggins, and Christina Boelkins, who assisted with assessing rigor in design (EH, EL) and interview transcription (EL, CB). </a:t>
            </a:r>
          </a:p>
        </p:txBody>
      </p:sp>
      <p:sp>
        <p:nvSpPr>
          <p:cNvPr id="27" name="TextBox 26"/>
          <p:cNvSpPr txBox="1"/>
          <p:nvPr/>
        </p:nvSpPr>
        <p:spPr>
          <a:xfrm>
            <a:off x="5147953" y="19230594"/>
            <a:ext cx="2059899" cy="490221"/>
          </a:xfrm>
          <a:prstGeom prst="rect">
            <a:avLst/>
          </a:prstGeom>
          <a:noFill/>
        </p:spPr>
        <p:txBody>
          <a:bodyPr wrap="none" lIns="58757" tIns="29380" rIns="58757" bIns="29380" rtlCol="0">
            <a:spAutoFit/>
          </a:bodyPr>
          <a:lstStyle/>
          <a:p>
            <a:r>
              <a:rPr lang="en-US" sz="2800" b="1" dirty="0">
                <a:latin typeface="Arial" panose="020B0604020202020204" pitchFamily="34" charset="0"/>
                <a:cs typeface="Arial" panose="020B0604020202020204" pitchFamily="34" charset="0"/>
              </a:rPr>
              <a:t>References</a:t>
            </a:r>
          </a:p>
        </p:txBody>
      </p:sp>
      <p:sp>
        <p:nvSpPr>
          <p:cNvPr id="10" name="Text Box 189"/>
          <p:cNvSpPr txBox="1">
            <a:spLocks noChangeArrowheads="1"/>
          </p:cNvSpPr>
          <p:nvPr/>
        </p:nvSpPr>
        <p:spPr bwMode="auto">
          <a:xfrm>
            <a:off x="457200" y="3200402"/>
            <a:ext cx="15773400" cy="5201424"/>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The Emergency Medical Services (EMS) workforce is composed of prehospital clinicians who provide care and transport to patients in need of medical attention. </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EMS is largely composed of White male clinicians.</a:t>
            </a:r>
            <a:r>
              <a:rPr lang="en-US" sz="3200" baseline="30000" dirty="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There is discussion on whether increasing EMS workforce diversity is necessary, whether this will result in improved patient care, and whether recruitment tactics could result in a more diverse workforce.</a:t>
            </a:r>
            <a:r>
              <a:rPr lang="en-US" sz="3200" baseline="30000" dirty="0">
                <a:latin typeface="Arial" panose="020B0604020202020204" pitchFamily="34" charset="0"/>
                <a:cs typeface="Arial" panose="020B0604020202020204" pitchFamily="34" charset="0"/>
              </a:rPr>
              <a:t>1,3</a:t>
            </a:r>
            <a:endParaRPr lang="en-US" sz="3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Public discourse on LGBTQ+ presence within the EMS profession has only recently began,</a:t>
            </a:r>
            <a:r>
              <a:rPr lang="en-US" sz="3200" baseline="30000" dirty="0">
                <a:latin typeface="Arial" panose="020B0604020202020204" pitchFamily="34" charset="0"/>
                <a:cs typeface="Arial" panose="020B0604020202020204" pitchFamily="34" charset="0"/>
              </a:rPr>
              <a:t>4,5</a:t>
            </a:r>
            <a:r>
              <a:rPr lang="en-US" sz="3200" dirty="0">
                <a:latin typeface="Arial" panose="020B0604020202020204" pitchFamily="34" charset="0"/>
                <a:cs typeface="Arial" panose="020B0604020202020204" pitchFamily="34" charset="0"/>
              </a:rPr>
              <a:t> while research has remained silent on LGBTQ+ EMS presence. </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EMS LGBTQ+ representation and the intersectionality of these identities remains largely unknown. </a:t>
            </a:r>
          </a:p>
        </p:txBody>
      </p:sp>
      <p:sp>
        <p:nvSpPr>
          <p:cNvPr id="32" name="Rectangle 31"/>
          <p:cNvSpPr/>
          <p:nvPr/>
        </p:nvSpPr>
        <p:spPr>
          <a:xfrm>
            <a:off x="457200" y="2743200"/>
            <a:ext cx="15773400" cy="457200"/>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tx1"/>
                </a:solidFill>
                <a:latin typeface="Arial" panose="020B0604020202020204" pitchFamily="34" charset="0"/>
                <a:cs typeface="Arial" panose="020B0604020202020204" pitchFamily="34" charset="0"/>
              </a:rPr>
              <a:t>Introduction</a:t>
            </a:r>
          </a:p>
        </p:txBody>
      </p:sp>
      <p:sp>
        <p:nvSpPr>
          <p:cNvPr id="33" name="Rectangle 32"/>
          <p:cNvSpPr/>
          <p:nvPr/>
        </p:nvSpPr>
        <p:spPr>
          <a:xfrm>
            <a:off x="458052" y="8382000"/>
            <a:ext cx="15772548" cy="457200"/>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tx1"/>
                </a:solidFill>
                <a:latin typeface="Arial" panose="020B0604020202020204" pitchFamily="34" charset="0"/>
                <a:cs typeface="Arial" panose="020B0604020202020204" pitchFamily="34" charset="0"/>
              </a:rPr>
              <a:t>Objectives</a:t>
            </a:r>
          </a:p>
        </p:txBody>
      </p:sp>
      <p:sp>
        <p:nvSpPr>
          <p:cNvPr id="36" name="Rectangle 35"/>
          <p:cNvSpPr/>
          <p:nvPr/>
        </p:nvSpPr>
        <p:spPr>
          <a:xfrm>
            <a:off x="458053" y="15240000"/>
            <a:ext cx="15772547" cy="583615"/>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tx1"/>
                </a:solidFill>
                <a:latin typeface="Arial" panose="020B0604020202020204" pitchFamily="34" charset="0"/>
                <a:cs typeface="Arial" panose="020B0604020202020204" pitchFamily="34" charset="0"/>
              </a:rPr>
              <a:t>Conclusions</a:t>
            </a:r>
          </a:p>
        </p:txBody>
      </p:sp>
      <p:sp>
        <p:nvSpPr>
          <p:cNvPr id="11" name="Text Box 190"/>
          <p:cNvSpPr txBox="1">
            <a:spLocks noChangeArrowheads="1"/>
          </p:cNvSpPr>
          <p:nvPr/>
        </p:nvSpPr>
        <p:spPr bwMode="auto">
          <a:xfrm>
            <a:off x="458052" y="8839204"/>
            <a:ext cx="15772548" cy="2246769"/>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latin typeface="Arial" panose="020B0604020202020204" pitchFamily="34" charset="0"/>
                <a:cs typeface="Arial" panose="020B0604020202020204" pitchFamily="34" charset="0"/>
              </a:rPr>
              <a:t>The objective of this study was to understand how LGBTQ+ identity functions within first responder culture. More specifically, this study sought to explore the lived experiences of LGBTQ+ EMS clinicians, how LGBTQ+ clinicians self-identify on the job, and the effects of SOGI disclosure.</a:t>
            </a:r>
          </a:p>
        </p:txBody>
      </p:sp>
      <p:sp>
        <p:nvSpPr>
          <p:cNvPr id="45" name="Rectangle 44"/>
          <p:cNvSpPr/>
          <p:nvPr/>
        </p:nvSpPr>
        <p:spPr>
          <a:xfrm>
            <a:off x="16606595" y="2742081"/>
            <a:ext cx="26538741" cy="534519"/>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tx1"/>
                </a:solidFill>
                <a:latin typeface="Arial" panose="020B0604020202020204" pitchFamily="34" charset="0"/>
                <a:cs typeface="Arial" panose="020B0604020202020204" pitchFamily="34" charset="0"/>
              </a:rPr>
              <a:t>Results</a:t>
            </a:r>
          </a:p>
        </p:txBody>
      </p:sp>
      <p:pic>
        <p:nvPicPr>
          <p:cNvPr id="2" name="Picture 1">
            <a:extLst>
              <a:ext uri="{FF2B5EF4-FFF2-40B4-BE49-F238E27FC236}">
                <a16:creationId xmlns:a16="http://schemas.microsoft.com/office/drawing/2014/main" id="{DA724DA7-4B9A-A743-8171-D9365BA8303D}"/>
              </a:ext>
            </a:extLst>
          </p:cNvPr>
          <p:cNvPicPr>
            <a:picLocks noChangeAspect="1"/>
          </p:cNvPicPr>
          <p:nvPr/>
        </p:nvPicPr>
        <p:blipFill>
          <a:blip r:embed="rId4"/>
          <a:stretch>
            <a:fillRect/>
          </a:stretch>
        </p:blipFill>
        <p:spPr>
          <a:xfrm>
            <a:off x="381000" y="476524"/>
            <a:ext cx="6003898" cy="1657076"/>
          </a:xfrm>
          <a:prstGeom prst="rect">
            <a:avLst/>
          </a:prstGeom>
        </p:spPr>
      </p:pic>
      <p:sp>
        <p:nvSpPr>
          <p:cNvPr id="40" name="Text Box 192">
            <a:extLst>
              <a:ext uri="{FF2B5EF4-FFF2-40B4-BE49-F238E27FC236}">
                <a16:creationId xmlns:a16="http://schemas.microsoft.com/office/drawing/2014/main" id="{9071E3F4-45F3-C34F-9167-2485A74EEE20}"/>
              </a:ext>
            </a:extLst>
          </p:cNvPr>
          <p:cNvSpPr txBox="1">
            <a:spLocks noChangeArrowheads="1"/>
          </p:cNvSpPr>
          <p:nvPr/>
        </p:nvSpPr>
        <p:spPr bwMode="auto">
          <a:xfrm>
            <a:off x="445794" y="11506200"/>
            <a:ext cx="15772547" cy="3724096"/>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This phenomenological study was approached from a constructive epistemology.</a:t>
            </a:r>
            <a:r>
              <a:rPr lang="en-US" sz="3200" baseline="30000" dirty="0">
                <a:latin typeface="Arial" panose="020B0604020202020204" pitchFamily="34" charset="0"/>
                <a:cs typeface="Arial" panose="020B0604020202020204" pitchFamily="34" charset="0"/>
              </a:rPr>
              <a:t>6</a:t>
            </a:r>
            <a:r>
              <a:rPr lang="en-US" sz="3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Participant inclusion criteria were: ≥18 years of age, LGBTQ+ identity, and current EMS service in the United States. </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Participants were recruited through social media and word-of-mouth. </a:t>
            </a:r>
          </a:p>
          <a:p>
            <a:pPr marL="342900" indent="-342900">
              <a:buFont typeface="Arial" panose="020B0604020202020204" pitchFamily="34" charset="0"/>
              <a:buChar char="•"/>
            </a:pPr>
            <a:r>
              <a:rPr lang="en-US" sz="3200" dirty="0">
                <a:latin typeface="Arial" panose="020B0604020202020204" pitchFamily="34" charset="0"/>
                <a:cs typeface="Arial" panose="020B0604020202020204" pitchFamily="34" charset="0"/>
              </a:rPr>
              <a:t>Unstructured interviews were conducted  via phone or Zoom</a:t>
            </a:r>
            <a:r>
              <a:rPr lang="en-US" sz="3200" baseline="30000" dirty="0">
                <a:latin typeface="Arial" panose="020B0604020202020204" pitchFamily="34" charset="0"/>
                <a:cs typeface="Arial" panose="020B0604020202020204" pitchFamily="34" charset="0"/>
              </a:rPr>
              <a:t>TM</a:t>
            </a:r>
            <a:r>
              <a:rPr lang="en-US" sz="3200" dirty="0">
                <a:latin typeface="Arial" panose="020B0604020202020204" pitchFamily="34" charset="0"/>
                <a:cs typeface="Arial" panose="020B0604020202020204" pitchFamily="34" charset="0"/>
              </a:rPr>
              <a:t> in January-April 2021 and were 1-2 hours in length. Interviews were recorded and transcribed. Inductive thematic coding is ongoing.</a:t>
            </a:r>
          </a:p>
        </p:txBody>
      </p:sp>
      <p:sp>
        <p:nvSpPr>
          <p:cNvPr id="41" name="Rectangle 40">
            <a:extLst>
              <a:ext uri="{FF2B5EF4-FFF2-40B4-BE49-F238E27FC236}">
                <a16:creationId xmlns:a16="http://schemas.microsoft.com/office/drawing/2014/main" id="{57D98E51-0B0A-6043-B602-D2320FD89C61}"/>
              </a:ext>
            </a:extLst>
          </p:cNvPr>
          <p:cNvSpPr/>
          <p:nvPr/>
        </p:nvSpPr>
        <p:spPr>
          <a:xfrm>
            <a:off x="445795" y="11049000"/>
            <a:ext cx="15784806" cy="583615"/>
          </a:xfrm>
          <a:prstGeom prst="rect">
            <a:avLst/>
          </a:prstGeom>
          <a:solidFill>
            <a:schemeClr val="accent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8757" tIns="29380" rIns="58757" bIns="29380" rtlCol="0" anchor="ctr"/>
          <a:lstStyle/>
          <a:p>
            <a:pPr algn="ctr"/>
            <a:r>
              <a:rPr lang="en-US" sz="3200" b="1" dirty="0">
                <a:solidFill>
                  <a:schemeClr val="tx1"/>
                </a:solidFill>
                <a:latin typeface="Arial" panose="020B0604020202020204" pitchFamily="34" charset="0"/>
                <a:cs typeface="Arial" panose="020B0604020202020204" pitchFamily="34" charset="0"/>
              </a:rPr>
              <a:t>Methods and Participants</a:t>
            </a:r>
          </a:p>
        </p:txBody>
      </p:sp>
      <p:sp>
        <p:nvSpPr>
          <p:cNvPr id="44" name="TextBox 43">
            <a:extLst>
              <a:ext uri="{FF2B5EF4-FFF2-40B4-BE49-F238E27FC236}">
                <a16:creationId xmlns:a16="http://schemas.microsoft.com/office/drawing/2014/main" id="{C30662D8-2E85-453B-BC45-E60836E4E410}"/>
              </a:ext>
            </a:extLst>
          </p:cNvPr>
          <p:cNvSpPr txBox="1"/>
          <p:nvPr/>
        </p:nvSpPr>
        <p:spPr>
          <a:xfrm>
            <a:off x="5147952" y="19636688"/>
            <a:ext cx="30513647" cy="2189851"/>
          </a:xfrm>
          <a:prstGeom prst="rect">
            <a:avLst/>
          </a:prstGeom>
          <a:noFill/>
        </p:spPr>
        <p:txBody>
          <a:bodyPr wrap="square" lIns="58757" tIns="58757" rIns="58757" bIns="58757" numCol="1" spcCol="293784" rtlCol="0">
            <a:noAutofit/>
          </a:bodyPr>
          <a:lstStyle/>
          <a:p>
            <a:r>
              <a:rPr lang="en-US" sz="2000" dirty="0"/>
              <a:t>1. Crowe, R.P. et al. (2020). Females and minority racial/ethnic groups remain underrepresented in emergency medical services: A ten-year assessment, 2008-2017.</a:t>
            </a:r>
            <a:r>
              <a:rPr lang="en-US" sz="2000" i="1" dirty="0"/>
              <a:t> Prehospital Emergency Care, 24</a:t>
            </a:r>
            <a:r>
              <a:rPr lang="en-US" sz="2000" dirty="0"/>
              <a:t>(2), 180-187.</a:t>
            </a:r>
          </a:p>
          <a:p>
            <a:r>
              <a:rPr lang="en-US" sz="2000" dirty="0"/>
              <a:t>2. Rivard, M.K. et al. (2021). Demography of the national emergency medical services workforce: A description of those providing patient care in the prehospital setting.</a:t>
            </a:r>
            <a:r>
              <a:rPr lang="en-US" sz="2000" i="1" dirty="0"/>
              <a:t> Prehospital Emergency Care, 25</a:t>
            </a:r>
            <a:r>
              <a:rPr lang="en-US" sz="2000" dirty="0"/>
              <a:t>(2), 213-220. </a:t>
            </a:r>
          </a:p>
          <a:p>
            <a:r>
              <a:rPr lang="en-US" sz="2000" dirty="0"/>
              <a:t>3. Shaw, G. (2020). Special report: Building a diverse emergency medicine.</a:t>
            </a:r>
            <a:r>
              <a:rPr lang="en-US" sz="2000" i="1" dirty="0"/>
              <a:t> Emergency Medicine News, 42</a:t>
            </a:r>
            <a:r>
              <a:rPr lang="en-US" sz="2000" dirty="0"/>
              <a:t>(3), 20-21. </a:t>
            </a:r>
          </a:p>
          <a:p>
            <a:r>
              <a:rPr lang="en-US" sz="2000" dirty="0"/>
              <a:t>4. Schwester, D. (2020). Transgender awareness with Taylor Sprecher and Matt Streger (No. 68).</a:t>
            </a:r>
            <a:r>
              <a:rPr lang="en-US" sz="2000" i="1" dirty="0"/>
              <a:t> The Overrun Podcast</a:t>
            </a:r>
            <a:r>
              <a:rPr lang="en-US" sz="2000" dirty="0"/>
              <a:t>.</a:t>
            </a:r>
            <a:r>
              <a:rPr lang="en-US" sz="2000" i="1" dirty="0"/>
              <a:t> </a:t>
            </a:r>
            <a:r>
              <a:rPr lang="en-US" sz="2000" dirty="0"/>
              <a:t>Retrieved from </a:t>
            </a:r>
            <a:r>
              <a:rPr lang="en-US" sz="2000" u="sng" dirty="0"/>
              <a:t>https://www.overrunproductions.com/podcast/tag/Transgender</a:t>
            </a:r>
            <a:r>
              <a:rPr lang="en-US" sz="2000" dirty="0"/>
              <a:t>.</a:t>
            </a:r>
          </a:p>
          <a:p>
            <a:r>
              <a:rPr lang="en-US" sz="2000" dirty="0"/>
              <a:t>5. Washick, M. J. (2020, June 3). Minnesota EMS providers share results of research on EMS care of transgender patients.</a:t>
            </a:r>
            <a:r>
              <a:rPr lang="en-US" sz="2000" i="1" dirty="0"/>
              <a:t> Journal of Emergency Medical Services.</a:t>
            </a:r>
            <a:r>
              <a:rPr lang="en-US" sz="2000" dirty="0"/>
              <a:t> Retrieved from </a:t>
            </a:r>
            <a:r>
              <a:rPr lang="en-US" sz="2000" u="sng" dirty="0"/>
              <a:t>https://www.jems.com/patient-care/minnesota-ems-providers-share-results-of-research-on-ems-care-of-transgender-patients/</a:t>
            </a:r>
            <a:r>
              <a:rPr lang="en-US" sz="2000" dirty="0"/>
              <a:t>.</a:t>
            </a:r>
          </a:p>
          <a:p>
            <a:r>
              <a:rPr lang="en-US" sz="2000" dirty="0"/>
              <a:t>6. Petty, N.J. et al. (2012). Ready for a paradigm shift? part 2: Introducing qualitative research methodologies and methods.</a:t>
            </a:r>
            <a:r>
              <a:rPr lang="en-US" sz="2000" i="1" dirty="0"/>
              <a:t> Manual Therapy, 17</a:t>
            </a:r>
            <a:r>
              <a:rPr lang="en-US" sz="2000" dirty="0"/>
              <a:t>(5), 378-384. </a:t>
            </a:r>
          </a:p>
        </p:txBody>
      </p:sp>
      <p:sp>
        <p:nvSpPr>
          <p:cNvPr id="46" name="TextBox 45">
            <a:extLst>
              <a:ext uri="{FF2B5EF4-FFF2-40B4-BE49-F238E27FC236}">
                <a16:creationId xmlns:a16="http://schemas.microsoft.com/office/drawing/2014/main" id="{1802042D-7A38-4B3F-BE2E-089B94C0618F}"/>
              </a:ext>
            </a:extLst>
          </p:cNvPr>
          <p:cNvSpPr txBox="1"/>
          <p:nvPr/>
        </p:nvSpPr>
        <p:spPr>
          <a:xfrm>
            <a:off x="35966400" y="19258173"/>
            <a:ext cx="3496189" cy="490221"/>
          </a:xfrm>
          <a:prstGeom prst="rect">
            <a:avLst/>
          </a:prstGeom>
          <a:noFill/>
        </p:spPr>
        <p:txBody>
          <a:bodyPr wrap="none" lIns="58757" tIns="29380" rIns="58757" bIns="29380" rtlCol="0">
            <a:spAutoFit/>
          </a:bodyPr>
          <a:lstStyle/>
          <a:p>
            <a:r>
              <a:rPr lang="en-US" sz="2800" b="1" dirty="0">
                <a:latin typeface="Arial" panose="020B0604020202020204" pitchFamily="34" charset="0"/>
                <a:cs typeface="Arial" panose="020B0604020202020204" pitchFamily="34" charset="0"/>
              </a:rPr>
              <a:t>Acknowledgements</a:t>
            </a:r>
          </a:p>
        </p:txBody>
      </p:sp>
      <p:sp>
        <p:nvSpPr>
          <p:cNvPr id="28" name="TextBox 27">
            <a:extLst>
              <a:ext uri="{FF2B5EF4-FFF2-40B4-BE49-F238E27FC236}">
                <a16:creationId xmlns:a16="http://schemas.microsoft.com/office/drawing/2014/main" id="{F9975923-0E10-4B83-9CBC-FC9EE40B79F0}"/>
              </a:ext>
            </a:extLst>
          </p:cNvPr>
          <p:cNvSpPr txBox="1"/>
          <p:nvPr/>
        </p:nvSpPr>
        <p:spPr>
          <a:xfrm>
            <a:off x="24673608" y="3345234"/>
            <a:ext cx="5181600" cy="107721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Figure 1. Thematic Coding</a:t>
            </a:r>
          </a:p>
          <a:p>
            <a:endParaRPr lang="en-US" sz="3200" dirty="0">
              <a:latin typeface="Arial" panose="020B0604020202020204" pitchFamily="34" charset="0"/>
              <a:cs typeface="Arial" panose="020B0604020202020204" pitchFamily="34" charset="0"/>
            </a:endParaRPr>
          </a:p>
        </p:txBody>
      </p:sp>
      <p:sp>
        <p:nvSpPr>
          <p:cNvPr id="31" name="Text Box 191">
            <a:extLst>
              <a:ext uri="{FF2B5EF4-FFF2-40B4-BE49-F238E27FC236}">
                <a16:creationId xmlns:a16="http://schemas.microsoft.com/office/drawing/2014/main" id="{01F90494-CE01-491B-BCC0-44D7A155FEAB}"/>
              </a:ext>
            </a:extLst>
          </p:cNvPr>
          <p:cNvSpPr txBox="1">
            <a:spLocks noChangeArrowheads="1"/>
          </p:cNvSpPr>
          <p:nvPr/>
        </p:nvSpPr>
        <p:spPr bwMode="auto">
          <a:xfrm>
            <a:off x="458052" y="15773400"/>
            <a:ext cx="15772548" cy="3231654"/>
          </a:xfrm>
          <a:prstGeom prst="rect">
            <a:avLst/>
          </a:prstGeom>
          <a:solidFill>
            <a:schemeClr val="bg1"/>
          </a:solidFill>
          <a:ln w="12700">
            <a:solidFill>
              <a:schemeClr val="accent1">
                <a:lumMod val="75000"/>
              </a:schemeClr>
            </a:solidFill>
          </a:ln>
          <a:effectLst/>
        </p:spPr>
        <p:txBody>
          <a:bodyPr wrap="square" lIns="137160" tIns="137160" rIns="137160" bIns="13716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3200" dirty="0">
                <a:solidFill>
                  <a:srgbClr val="000000"/>
                </a:solidFill>
                <a:latin typeface="Arial" panose="020B0604020202020204" pitchFamily="34" charset="0"/>
                <a:cs typeface="Arial" panose="020B0604020202020204" pitchFamily="34" charset="0"/>
              </a:rPr>
              <a:t>LGBTQ+ clinicians hide identities, both actively from patients and passively from colleagues. However, identity is used as a tool when caring for patients in need. The presence of out LGBTQ+ clinicians changes administrators’ actions and the communication and comradery between clinicians. Cultural conflicts exist between LGBTQ+ and EMS identities, with or without active mental recognition by EMS, and are moderated by the style of humor used by EMS and modified by LGBTQ+ identity.</a:t>
            </a:r>
          </a:p>
        </p:txBody>
      </p:sp>
      <p:grpSp>
        <p:nvGrpSpPr>
          <p:cNvPr id="50" name="Group 49">
            <a:extLst>
              <a:ext uri="{FF2B5EF4-FFF2-40B4-BE49-F238E27FC236}">
                <a16:creationId xmlns:a16="http://schemas.microsoft.com/office/drawing/2014/main" id="{4CE79A7D-8262-4112-BC6F-25881BCEB39F}"/>
              </a:ext>
            </a:extLst>
          </p:cNvPr>
          <p:cNvGrpSpPr/>
          <p:nvPr/>
        </p:nvGrpSpPr>
        <p:grpSpPr>
          <a:xfrm>
            <a:off x="16463557" y="3352800"/>
            <a:ext cx="6019801" cy="3048000"/>
            <a:chOff x="914399" y="13944599"/>
            <a:chExt cx="6769382" cy="3707051"/>
          </a:xfrm>
        </p:grpSpPr>
        <p:sp>
          <p:nvSpPr>
            <p:cNvPr id="51" name="Oval 50">
              <a:extLst>
                <a:ext uri="{FF2B5EF4-FFF2-40B4-BE49-F238E27FC236}">
                  <a16:creationId xmlns:a16="http://schemas.microsoft.com/office/drawing/2014/main" id="{A9752257-7996-4F6F-BEEB-B68C0482AE9B}"/>
                </a:ext>
              </a:extLst>
            </p:cNvPr>
            <p:cNvSpPr/>
            <p:nvPr/>
          </p:nvSpPr>
          <p:spPr>
            <a:xfrm>
              <a:off x="914399" y="13944599"/>
              <a:ext cx="6705603" cy="3093721"/>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latin typeface="Arial" panose="020B0604020202020204" pitchFamily="34" charset="0"/>
                  <a:cs typeface="Arial" panose="020B0604020202020204" pitchFamily="34" charset="0"/>
                </a:rPr>
                <a:t>“You say what [patients] want to hear and keep them happy.” </a:t>
              </a:r>
            </a:p>
          </p:txBody>
        </p:sp>
        <p:sp>
          <p:nvSpPr>
            <p:cNvPr id="52" name="Right Triangle 51">
              <a:extLst>
                <a:ext uri="{FF2B5EF4-FFF2-40B4-BE49-F238E27FC236}">
                  <a16:creationId xmlns:a16="http://schemas.microsoft.com/office/drawing/2014/main" id="{4FA92FDB-1C6E-4F85-92E6-33C5F32C69DF}"/>
                </a:ext>
              </a:extLst>
            </p:cNvPr>
            <p:cNvSpPr/>
            <p:nvPr/>
          </p:nvSpPr>
          <p:spPr>
            <a:xfrm rot="9315443">
              <a:off x="5816254" y="16360393"/>
              <a:ext cx="1867527" cy="1291257"/>
            </a:xfrm>
            <a:prstGeom prst="r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64150A98-D533-4995-BF04-92A39BA9FD67}"/>
              </a:ext>
            </a:extLst>
          </p:cNvPr>
          <p:cNvGrpSpPr/>
          <p:nvPr/>
        </p:nvGrpSpPr>
        <p:grpSpPr>
          <a:xfrm>
            <a:off x="24449051" y="13337678"/>
            <a:ext cx="6238077" cy="3238535"/>
            <a:chOff x="12649199" y="4227314"/>
            <a:chExt cx="6238077" cy="3238535"/>
          </a:xfrm>
        </p:grpSpPr>
        <p:grpSp>
          <p:nvGrpSpPr>
            <p:cNvPr id="70" name="Group 69">
              <a:extLst>
                <a:ext uri="{FF2B5EF4-FFF2-40B4-BE49-F238E27FC236}">
                  <a16:creationId xmlns:a16="http://schemas.microsoft.com/office/drawing/2014/main" id="{5050EB38-B1AE-439A-A26F-70C4C3C26D1A}"/>
                </a:ext>
              </a:extLst>
            </p:cNvPr>
            <p:cNvGrpSpPr/>
            <p:nvPr/>
          </p:nvGrpSpPr>
          <p:grpSpPr>
            <a:xfrm>
              <a:off x="12649199" y="4227314"/>
              <a:ext cx="5876763" cy="3238535"/>
              <a:chOff x="4267200" y="5487172"/>
              <a:chExt cx="6934200" cy="5942828"/>
            </a:xfrm>
          </p:grpSpPr>
          <p:sp>
            <p:nvSpPr>
              <p:cNvPr id="72" name="Rectangle: Rounded Corners 71">
                <a:extLst>
                  <a:ext uri="{FF2B5EF4-FFF2-40B4-BE49-F238E27FC236}">
                    <a16:creationId xmlns:a16="http://schemas.microsoft.com/office/drawing/2014/main" id="{4DEFEDC7-0A47-43A5-80DE-FF34ECB6E85B}"/>
                  </a:ext>
                </a:extLst>
              </p:cNvPr>
              <p:cNvSpPr/>
              <p:nvPr/>
            </p:nvSpPr>
            <p:spPr>
              <a:xfrm>
                <a:off x="4267200" y="7086600"/>
                <a:ext cx="6934200" cy="43434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Arial" panose="020B0604020202020204" pitchFamily="34" charset="0"/>
                  <a:cs typeface="Arial" panose="020B0604020202020204" pitchFamily="34" charset="0"/>
                </a:endParaRPr>
              </a:p>
            </p:txBody>
          </p:sp>
          <p:sp>
            <p:nvSpPr>
              <p:cNvPr id="73" name="Right Triangle 72">
                <a:extLst>
                  <a:ext uri="{FF2B5EF4-FFF2-40B4-BE49-F238E27FC236}">
                    <a16:creationId xmlns:a16="http://schemas.microsoft.com/office/drawing/2014/main" id="{3B84B964-9AFB-47AD-8BE3-366A1E33CA3C}"/>
                  </a:ext>
                </a:extLst>
              </p:cNvPr>
              <p:cNvSpPr/>
              <p:nvPr/>
            </p:nvSpPr>
            <p:spPr>
              <a:xfrm rot="20015137">
                <a:off x="4535733" y="5487172"/>
                <a:ext cx="783950" cy="2014607"/>
              </a:xfrm>
              <a:prstGeom prst="rtTriangl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grpSp>
        <p:sp>
          <p:nvSpPr>
            <p:cNvPr id="71" name="Rectangle 70">
              <a:extLst>
                <a:ext uri="{FF2B5EF4-FFF2-40B4-BE49-F238E27FC236}">
                  <a16:creationId xmlns:a16="http://schemas.microsoft.com/office/drawing/2014/main" id="{89F52E4B-A7B6-4BA2-9377-3C03D6F070E4}"/>
                </a:ext>
              </a:extLst>
            </p:cNvPr>
            <p:cNvSpPr/>
            <p:nvPr/>
          </p:nvSpPr>
          <p:spPr>
            <a:xfrm>
              <a:off x="13010513" y="5473802"/>
              <a:ext cx="5876763" cy="1569660"/>
            </a:xfrm>
            <a:prstGeom prst="rect">
              <a:avLst/>
            </a:prstGeom>
          </p:spPr>
          <p:txBody>
            <a:bodyPr wrap="square">
              <a:spAutoFit/>
            </a:bodyPr>
            <a:lstStyle/>
            <a:p>
              <a:r>
                <a:rPr lang="en-US" sz="3200" i="1" dirty="0">
                  <a:latin typeface="Arial" panose="020B0604020202020204" pitchFamily="34" charset="0"/>
                  <a:ea typeface="Calibri" panose="020F0502020204030204" pitchFamily="34" charset="0"/>
                  <a:cs typeface="Arial" panose="020B0604020202020204" pitchFamily="34" charset="0"/>
                </a:rPr>
                <a:t>“I didn’t understand [my LGBTQ+ identity] was a tool I could use to help people…” </a:t>
              </a:r>
              <a:endParaRPr lang="en-US" sz="3200" i="1" dirty="0">
                <a:latin typeface="Arial" panose="020B0604020202020204" pitchFamily="34" charset="0"/>
                <a:cs typeface="Arial" panose="020B0604020202020204" pitchFamily="34" charset="0"/>
              </a:endParaRPr>
            </a:p>
          </p:txBody>
        </p:sp>
      </p:grpSp>
      <p:grpSp>
        <p:nvGrpSpPr>
          <p:cNvPr id="74" name="Group 73">
            <a:extLst>
              <a:ext uri="{FF2B5EF4-FFF2-40B4-BE49-F238E27FC236}">
                <a16:creationId xmlns:a16="http://schemas.microsoft.com/office/drawing/2014/main" id="{4CB910D1-3454-4E74-8732-19C68B7CE30F}"/>
              </a:ext>
            </a:extLst>
          </p:cNvPr>
          <p:cNvGrpSpPr/>
          <p:nvPr/>
        </p:nvGrpSpPr>
        <p:grpSpPr>
          <a:xfrm>
            <a:off x="35840693" y="14401230"/>
            <a:ext cx="7032007" cy="4570444"/>
            <a:chOff x="28760732" y="16048445"/>
            <a:chExt cx="7385213" cy="4629410"/>
          </a:xfrm>
        </p:grpSpPr>
        <p:sp>
          <p:nvSpPr>
            <p:cNvPr id="75" name="Rectangle: Top Corners Snipped 74">
              <a:extLst>
                <a:ext uri="{FF2B5EF4-FFF2-40B4-BE49-F238E27FC236}">
                  <a16:creationId xmlns:a16="http://schemas.microsoft.com/office/drawing/2014/main" id="{215E6E6A-80E2-406F-ACBF-31C33FB44387}"/>
                </a:ext>
              </a:extLst>
            </p:cNvPr>
            <p:cNvSpPr/>
            <p:nvPr/>
          </p:nvSpPr>
          <p:spPr>
            <a:xfrm>
              <a:off x="28760732" y="16838298"/>
              <a:ext cx="7030539" cy="3839557"/>
            </a:xfrm>
            <a:prstGeom prst="snip2Same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i="1" dirty="0">
                  <a:solidFill>
                    <a:schemeClr val="tx1"/>
                  </a:solidFill>
                  <a:latin typeface="Arial" panose="020B0604020202020204" pitchFamily="34" charset="0"/>
                  <a:cs typeface="Arial" panose="020B0604020202020204" pitchFamily="34" charset="0"/>
                </a:rPr>
                <a:t>“…She called me…‘scary lesbian dictator’, which between her and I, was funny, …But then, umm, the membership learned the nickname and it became a thing. And It went from funny to not funny very fast.”</a:t>
              </a:r>
            </a:p>
          </p:txBody>
        </p:sp>
        <p:sp>
          <p:nvSpPr>
            <p:cNvPr id="76" name="Right Triangle 75">
              <a:extLst>
                <a:ext uri="{FF2B5EF4-FFF2-40B4-BE49-F238E27FC236}">
                  <a16:creationId xmlns:a16="http://schemas.microsoft.com/office/drawing/2014/main" id="{AA19BB88-EB6E-409E-ABAB-B94EC17B9146}"/>
                </a:ext>
              </a:extLst>
            </p:cNvPr>
            <p:cNvSpPr/>
            <p:nvPr/>
          </p:nvSpPr>
          <p:spPr>
            <a:xfrm rot="18488492">
              <a:off x="34918168" y="16143196"/>
              <a:ext cx="1322528" cy="1133026"/>
            </a:xfrm>
            <a:prstGeom prst="r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grpSp>
      <p:grpSp>
        <p:nvGrpSpPr>
          <p:cNvPr id="77" name="Group 76">
            <a:extLst>
              <a:ext uri="{FF2B5EF4-FFF2-40B4-BE49-F238E27FC236}">
                <a16:creationId xmlns:a16="http://schemas.microsoft.com/office/drawing/2014/main" id="{86BA41A0-D40A-4394-9B04-1ED7295406AD}"/>
              </a:ext>
            </a:extLst>
          </p:cNvPr>
          <p:cNvGrpSpPr/>
          <p:nvPr/>
        </p:nvGrpSpPr>
        <p:grpSpPr>
          <a:xfrm>
            <a:off x="16940431" y="8257693"/>
            <a:ext cx="6410440" cy="3853534"/>
            <a:chOff x="18630900" y="10425093"/>
            <a:chExt cx="6410440" cy="3853534"/>
          </a:xfrm>
        </p:grpSpPr>
        <p:grpSp>
          <p:nvGrpSpPr>
            <p:cNvPr id="78" name="Group 77">
              <a:extLst>
                <a:ext uri="{FF2B5EF4-FFF2-40B4-BE49-F238E27FC236}">
                  <a16:creationId xmlns:a16="http://schemas.microsoft.com/office/drawing/2014/main" id="{C6B8DFFC-D120-493F-951B-188BE4AB4E4E}"/>
                </a:ext>
              </a:extLst>
            </p:cNvPr>
            <p:cNvGrpSpPr/>
            <p:nvPr/>
          </p:nvGrpSpPr>
          <p:grpSpPr>
            <a:xfrm>
              <a:off x="18630900" y="10425093"/>
              <a:ext cx="6410440" cy="3853534"/>
              <a:chOff x="4267200" y="6122303"/>
              <a:chExt cx="6934200" cy="5307698"/>
            </a:xfrm>
          </p:grpSpPr>
          <p:sp>
            <p:nvSpPr>
              <p:cNvPr id="80" name="Rectangle: Rounded Corners 79">
                <a:extLst>
                  <a:ext uri="{FF2B5EF4-FFF2-40B4-BE49-F238E27FC236}">
                    <a16:creationId xmlns:a16="http://schemas.microsoft.com/office/drawing/2014/main" id="{D4EF15D3-DE9C-4E0B-BEBA-2AAAEE931559}"/>
                  </a:ext>
                </a:extLst>
              </p:cNvPr>
              <p:cNvSpPr/>
              <p:nvPr/>
            </p:nvSpPr>
            <p:spPr>
              <a:xfrm>
                <a:off x="4267200" y="7086601"/>
                <a:ext cx="6934200" cy="4343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ight Triangle 80">
                <a:extLst>
                  <a:ext uri="{FF2B5EF4-FFF2-40B4-BE49-F238E27FC236}">
                    <a16:creationId xmlns:a16="http://schemas.microsoft.com/office/drawing/2014/main" id="{CF2EED47-61A0-4B31-A698-455A6FCEDA28}"/>
                  </a:ext>
                </a:extLst>
              </p:cNvPr>
              <p:cNvSpPr/>
              <p:nvPr/>
            </p:nvSpPr>
            <p:spPr>
              <a:xfrm rot="15921456">
                <a:off x="9723468" y="6084204"/>
                <a:ext cx="1219201" cy="1295400"/>
              </a:xfrm>
              <a:prstGeom prst="r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9" name="Rectangle 78">
              <a:extLst>
                <a:ext uri="{FF2B5EF4-FFF2-40B4-BE49-F238E27FC236}">
                  <a16:creationId xmlns:a16="http://schemas.microsoft.com/office/drawing/2014/main" id="{2759FB1E-AD33-46D1-B11B-9FEBA8665FE3}"/>
                </a:ext>
              </a:extLst>
            </p:cNvPr>
            <p:cNvSpPr/>
            <p:nvPr/>
          </p:nvSpPr>
          <p:spPr>
            <a:xfrm>
              <a:off x="18968576" y="11353801"/>
              <a:ext cx="6036191" cy="2554545"/>
            </a:xfrm>
            <a:prstGeom prst="rect">
              <a:avLst/>
            </a:prstGeom>
          </p:spPr>
          <p:txBody>
            <a:bodyPr wrap="square">
              <a:spAutoFit/>
            </a:bodyPr>
            <a:lstStyle/>
            <a:p>
              <a:r>
                <a:rPr lang="en-US" sz="3200" i="1" dirty="0">
                  <a:latin typeface="Arial" panose="020B0604020202020204" pitchFamily="34" charset="0"/>
                  <a:ea typeface="Calibri" panose="020F0502020204030204" pitchFamily="34" charset="0"/>
                  <a:cs typeface="Arial" panose="020B0604020202020204" pitchFamily="34" charset="0"/>
                </a:rPr>
                <a:t>“The problem is that, that, Trump made a political issue out of ‘Do you support public safety?’, which therefore made being in public safety difficult…”</a:t>
              </a:r>
              <a:endParaRPr lang="en-US" sz="3200" i="1" dirty="0">
                <a:latin typeface="Arial" panose="020B0604020202020204" pitchFamily="34" charset="0"/>
                <a:cs typeface="Arial" panose="020B0604020202020204" pitchFamily="34" charset="0"/>
              </a:endParaRPr>
            </a:p>
          </p:txBody>
        </p:sp>
      </p:grpSp>
      <p:grpSp>
        <p:nvGrpSpPr>
          <p:cNvPr id="42" name="Group 41">
            <a:extLst>
              <a:ext uri="{FF2B5EF4-FFF2-40B4-BE49-F238E27FC236}">
                <a16:creationId xmlns:a16="http://schemas.microsoft.com/office/drawing/2014/main" id="{BC452824-CB12-4E90-A606-CBF4A2D3ECAE}"/>
              </a:ext>
            </a:extLst>
          </p:cNvPr>
          <p:cNvGrpSpPr/>
          <p:nvPr/>
        </p:nvGrpSpPr>
        <p:grpSpPr>
          <a:xfrm>
            <a:off x="16452620" y="6042731"/>
            <a:ext cx="6616778" cy="2657467"/>
            <a:chOff x="4648200" y="7950822"/>
            <a:chExt cx="6679712" cy="2635459"/>
          </a:xfrm>
        </p:grpSpPr>
        <p:grpSp>
          <p:nvGrpSpPr>
            <p:cNvPr id="43" name="Group 42">
              <a:extLst>
                <a:ext uri="{FF2B5EF4-FFF2-40B4-BE49-F238E27FC236}">
                  <a16:creationId xmlns:a16="http://schemas.microsoft.com/office/drawing/2014/main" id="{6A5A6C72-A5FF-42DE-837D-02DB027A86B3}"/>
                </a:ext>
              </a:extLst>
            </p:cNvPr>
            <p:cNvGrpSpPr/>
            <p:nvPr/>
          </p:nvGrpSpPr>
          <p:grpSpPr>
            <a:xfrm>
              <a:off x="4648200" y="7950822"/>
              <a:ext cx="6679712" cy="2635459"/>
              <a:chOff x="4267200" y="7086598"/>
              <a:chExt cx="7694351" cy="4343400"/>
            </a:xfrm>
          </p:grpSpPr>
          <p:sp>
            <p:nvSpPr>
              <p:cNvPr id="48" name="Rectangle: Rounded Corners 47">
                <a:extLst>
                  <a:ext uri="{FF2B5EF4-FFF2-40B4-BE49-F238E27FC236}">
                    <a16:creationId xmlns:a16="http://schemas.microsoft.com/office/drawing/2014/main" id="{FE7D0EBB-A11B-4236-BDA7-7C8A7C53054D}"/>
                  </a:ext>
                </a:extLst>
              </p:cNvPr>
              <p:cNvSpPr/>
              <p:nvPr/>
            </p:nvSpPr>
            <p:spPr>
              <a:xfrm>
                <a:off x="4267200" y="7086598"/>
                <a:ext cx="6934200" cy="4343400"/>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Arial" panose="020B0604020202020204" pitchFamily="34" charset="0"/>
                  <a:cs typeface="Arial" panose="020B0604020202020204" pitchFamily="34" charset="0"/>
                </a:endParaRPr>
              </a:p>
            </p:txBody>
          </p:sp>
          <p:sp>
            <p:nvSpPr>
              <p:cNvPr id="49" name="Right Triangle 48">
                <a:extLst>
                  <a:ext uri="{FF2B5EF4-FFF2-40B4-BE49-F238E27FC236}">
                    <a16:creationId xmlns:a16="http://schemas.microsoft.com/office/drawing/2014/main" id="{8D110C67-3229-4422-8A65-F481F574200E}"/>
                  </a:ext>
                </a:extLst>
              </p:cNvPr>
              <p:cNvSpPr/>
              <p:nvPr/>
            </p:nvSpPr>
            <p:spPr>
              <a:xfrm rot="5636693">
                <a:off x="10643921" y="8219774"/>
                <a:ext cx="1713607" cy="921653"/>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grpSp>
        <p:sp>
          <p:nvSpPr>
            <p:cNvPr id="47" name="Rectangle 46">
              <a:extLst>
                <a:ext uri="{FF2B5EF4-FFF2-40B4-BE49-F238E27FC236}">
                  <a16:creationId xmlns:a16="http://schemas.microsoft.com/office/drawing/2014/main" id="{2F9E9175-1F73-4612-808C-8BDA748569CD}"/>
                </a:ext>
              </a:extLst>
            </p:cNvPr>
            <p:cNvSpPr/>
            <p:nvPr/>
          </p:nvSpPr>
          <p:spPr>
            <a:xfrm>
              <a:off x="5062169" y="8130252"/>
              <a:ext cx="5072432" cy="2062103"/>
            </a:xfrm>
            <a:prstGeom prst="rect">
              <a:avLst/>
            </a:prstGeom>
          </p:spPr>
          <p:txBody>
            <a:bodyPr wrap="square">
              <a:spAutoFit/>
            </a:bodyPr>
            <a:lstStyle/>
            <a:p>
              <a:r>
                <a:rPr lang="en-US" sz="3200" i="1" dirty="0">
                  <a:latin typeface="Arial" panose="020B0604020202020204" pitchFamily="34" charset="0"/>
                  <a:ea typeface="Calibri" panose="020F0502020204030204" pitchFamily="34" charset="0"/>
                  <a:cs typeface="Arial" panose="020B0604020202020204" pitchFamily="34" charset="0"/>
                </a:rPr>
                <a:t>“[EM Administrator] said ‘If you get any shit for being who you are, tell me and I will take care of it’.” </a:t>
              </a:r>
              <a:endParaRPr lang="en-US" sz="3200" i="1" dirty="0">
                <a:latin typeface="Arial" panose="020B0604020202020204" pitchFamily="34" charset="0"/>
                <a:cs typeface="Arial" panose="020B0604020202020204" pitchFamily="34" charset="0"/>
              </a:endParaRPr>
            </a:p>
          </p:txBody>
        </p:sp>
      </p:grpSp>
      <p:grpSp>
        <p:nvGrpSpPr>
          <p:cNvPr id="59" name="Group 58">
            <a:extLst>
              <a:ext uri="{FF2B5EF4-FFF2-40B4-BE49-F238E27FC236}">
                <a16:creationId xmlns:a16="http://schemas.microsoft.com/office/drawing/2014/main" id="{6E04419A-6EA4-42B3-B2CC-3996D5BDDEFC}"/>
              </a:ext>
            </a:extLst>
          </p:cNvPr>
          <p:cNvGrpSpPr/>
          <p:nvPr/>
        </p:nvGrpSpPr>
        <p:grpSpPr>
          <a:xfrm>
            <a:off x="26854024" y="16850645"/>
            <a:ext cx="8525854" cy="3978738"/>
            <a:chOff x="8036204" y="13203245"/>
            <a:chExt cx="8880439" cy="4343400"/>
          </a:xfrm>
        </p:grpSpPr>
        <p:sp>
          <p:nvSpPr>
            <p:cNvPr id="60" name="Right Triangle 59">
              <a:extLst>
                <a:ext uri="{FF2B5EF4-FFF2-40B4-BE49-F238E27FC236}">
                  <a16:creationId xmlns:a16="http://schemas.microsoft.com/office/drawing/2014/main" id="{A6C48CFF-1DB2-46B7-BE1D-82ED706C91D9}"/>
                </a:ext>
              </a:extLst>
            </p:cNvPr>
            <p:cNvSpPr/>
            <p:nvPr/>
          </p:nvSpPr>
          <p:spPr>
            <a:xfrm rot="13009246">
              <a:off x="8036204" y="13425238"/>
              <a:ext cx="2013941" cy="1637181"/>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grpSp>
          <p:nvGrpSpPr>
            <p:cNvPr id="61" name="Group 60">
              <a:extLst>
                <a:ext uri="{FF2B5EF4-FFF2-40B4-BE49-F238E27FC236}">
                  <a16:creationId xmlns:a16="http://schemas.microsoft.com/office/drawing/2014/main" id="{94B94997-F815-4130-A21D-E3C2BEBFF89F}"/>
                </a:ext>
              </a:extLst>
            </p:cNvPr>
            <p:cNvGrpSpPr/>
            <p:nvPr/>
          </p:nvGrpSpPr>
          <p:grpSpPr>
            <a:xfrm>
              <a:off x="9372843" y="13203245"/>
              <a:ext cx="7543800" cy="4343400"/>
              <a:chOff x="12142651" y="4838703"/>
              <a:chExt cx="7543800" cy="4343400"/>
            </a:xfrm>
          </p:grpSpPr>
          <p:sp>
            <p:nvSpPr>
              <p:cNvPr id="62" name="Oval 61">
                <a:extLst>
                  <a:ext uri="{FF2B5EF4-FFF2-40B4-BE49-F238E27FC236}">
                    <a16:creationId xmlns:a16="http://schemas.microsoft.com/office/drawing/2014/main" id="{FDED8213-E965-490D-967F-08BB2C10DF8C}"/>
                  </a:ext>
                </a:extLst>
              </p:cNvPr>
              <p:cNvSpPr/>
              <p:nvPr/>
            </p:nvSpPr>
            <p:spPr>
              <a:xfrm>
                <a:off x="12142651" y="4838703"/>
                <a:ext cx="7543800" cy="43434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F036AC81-7EBE-484A-8B10-B20299634417}"/>
                  </a:ext>
                </a:extLst>
              </p:cNvPr>
              <p:cNvSpPr/>
              <p:nvPr/>
            </p:nvSpPr>
            <p:spPr>
              <a:xfrm>
                <a:off x="12902977" y="5725071"/>
                <a:ext cx="6507076" cy="2788676"/>
              </a:xfrm>
              <a:prstGeom prst="rect">
                <a:avLst/>
              </a:prstGeom>
            </p:spPr>
            <p:txBody>
              <a:bodyPr wrap="square">
                <a:spAutoFit/>
              </a:bodyPr>
              <a:lstStyle/>
              <a:p>
                <a:r>
                  <a:rPr lang="en-US" sz="3200" i="1" dirty="0">
                    <a:latin typeface="Arial" panose="020B0604020202020204" pitchFamily="34" charset="0"/>
                    <a:ea typeface="Calibri" panose="020F0502020204030204" pitchFamily="34" charset="0"/>
                    <a:cs typeface="Arial" panose="020B0604020202020204" pitchFamily="34" charset="0"/>
                  </a:rPr>
                  <a:t>“They’re like ‘Wait, I thought that there were only two genders?’ And I’m like, ‘Well, I’m not offended, but there is a difference between sex and gender…’</a:t>
                </a:r>
                <a:endParaRPr lang="en-US" sz="3200" i="1" dirty="0">
                  <a:latin typeface="Arial" panose="020B0604020202020204" pitchFamily="34" charset="0"/>
                  <a:cs typeface="Arial" panose="020B0604020202020204" pitchFamily="34" charset="0"/>
                </a:endParaRPr>
              </a:p>
            </p:txBody>
          </p:sp>
        </p:grpSp>
      </p:grpSp>
      <p:pic>
        <p:nvPicPr>
          <p:cNvPr id="6" name="Picture 5" descr="A picture containing graphical user interface&#10;&#10;Description automatically generated">
            <a:extLst>
              <a:ext uri="{FF2B5EF4-FFF2-40B4-BE49-F238E27FC236}">
                <a16:creationId xmlns:a16="http://schemas.microsoft.com/office/drawing/2014/main" id="{E24616F1-3CDB-48F0-9AD5-AD254E0B94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18341" y="12067827"/>
            <a:ext cx="9345978" cy="7401185"/>
          </a:xfrm>
          <a:prstGeom prst="rect">
            <a:avLst/>
          </a:prstGeom>
        </p:spPr>
      </p:pic>
    </p:spTree>
    <p:extLst>
      <p:ext uri="{BB962C8B-B14F-4D97-AF65-F5344CB8AC3E}">
        <p14:creationId xmlns:p14="http://schemas.microsoft.com/office/powerpoint/2010/main" val="35116913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22413</TotalTime>
  <Words>850</Words>
  <Application>Microsoft Office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24x48</dc:title>
  <dc:creator>Jay Larson</dc:creator>
  <dc:description>Quality poster printing
www.genigraphics.com
1-800-790-4001</dc:description>
  <cp:lastModifiedBy>Cyr, Julianne Marie</cp:lastModifiedBy>
  <cp:revision>176</cp:revision>
  <cp:lastPrinted>2018-12-03T21:31:23Z</cp:lastPrinted>
  <dcterms:created xsi:type="dcterms:W3CDTF">2013-02-10T21:14:48Z</dcterms:created>
  <dcterms:modified xsi:type="dcterms:W3CDTF">2021-05-07T01:50:46Z</dcterms:modified>
</cp:coreProperties>
</file>