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12"/>
  </p:notesMasterIdLst>
  <p:sldIdLst>
    <p:sldId id="1305" r:id="rId6"/>
    <p:sldId id="1306" r:id="rId7"/>
    <p:sldId id="1307" r:id="rId8"/>
    <p:sldId id="1309" r:id="rId9"/>
    <p:sldId id="1310" r:id="rId10"/>
    <p:sldId id="1311" r:id="rId11"/>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028" autoAdjust="0"/>
    <p:restoredTop sz="90340" autoAdjust="0"/>
  </p:normalViewPr>
  <p:slideViewPr>
    <p:cSldViewPr snapToGrid="0">
      <p:cViewPr varScale="1">
        <p:scale>
          <a:sx n="115" d="100"/>
          <a:sy n="115" d="100"/>
        </p:scale>
        <p:origin x="792" y="200"/>
      </p:cViewPr>
      <p:guideLst/>
    </p:cSldViewPr>
  </p:slideViewPr>
  <p:notesTextViewPr>
    <p:cViewPr>
      <p:scale>
        <a:sx n="1" d="1"/>
        <a:sy n="1" d="1"/>
      </p:scale>
      <p:origin x="0" y="0"/>
    </p:cViewPr>
  </p:notesTextViewPr>
  <p:sorterViewPr>
    <p:cViewPr>
      <p:scale>
        <a:sx n="100" d="100"/>
        <a:sy n="100" d="100"/>
      </p:scale>
      <p:origin x="0" y="-761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theme" Target="theme/theme1.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1"/>
            <a:ext cx="3043343" cy="467072"/>
          </a:xfrm>
          <a:prstGeom prst="rect">
            <a:avLst/>
          </a:prstGeom>
        </p:spPr>
        <p:txBody>
          <a:bodyPr vert="horz" lIns="93324" tIns="46662" rIns="93324" bIns="46662" rtlCol="0"/>
          <a:lstStyle>
            <a:lvl1pPr algn="r">
              <a:defRPr sz="1200"/>
            </a:lvl1pPr>
          </a:lstStyle>
          <a:p>
            <a:fld id="{56FBCC8F-CC48-42B3-AF23-5F4BE2788248}" type="datetimeFigureOut">
              <a:rPr lang="en-US" smtClean="0"/>
              <a:t>9/6/23</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9"/>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8595F1C3-1355-4338-9DF6-F81EAFE5DBC7}" type="slidenum">
              <a:rPr lang="en-US" smtClean="0"/>
              <a:t>‹#›</a:t>
            </a:fld>
            <a:endParaRPr lang="en-US"/>
          </a:p>
        </p:txBody>
      </p:sp>
    </p:spTree>
    <p:extLst>
      <p:ext uri="{BB962C8B-B14F-4D97-AF65-F5344CB8AC3E}">
        <p14:creationId xmlns:p14="http://schemas.microsoft.com/office/powerpoint/2010/main" val="34117823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595F1C3-1355-4338-9DF6-F81EAFE5DBC7}" type="slidenum">
              <a:rPr lang="en-US" smtClean="0"/>
              <a:t>1</a:t>
            </a:fld>
            <a:endParaRPr lang="en-US"/>
          </a:p>
        </p:txBody>
      </p:sp>
    </p:spTree>
    <p:extLst>
      <p:ext uri="{BB962C8B-B14F-4D97-AF65-F5344CB8AC3E}">
        <p14:creationId xmlns:p14="http://schemas.microsoft.com/office/powerpoint/2010/main" val="5955158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595F1C3-1355-4338-9DF6-F81EAFE5DBC7}" type="slidenum">
              <a:rPr lang="en-US" smtClean="0"/>
              <a:t>3</a:t>
            </a:fld>
            <a:endParaRPr lang="en-US"/>
          </a:p>
        </p:txBody>
      </p:sp>
    </p:spTree>
    <p:extLst>
      <p:ext uri="{BB962C8B-B14F-4D97-AF65-F5344CB8AC3E}">
        <p14:creationId xmlns:p14="http://schemas.microsoft.com/office/powerpoint/2010/main" val="34142360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595F1C3-1355-4338-9DF6-F81EAFE5DBC7}" type="slidenum">
              <a:rPr lang="en-US" smtClean="0"/>
              <a:t>4</a:t>
            </a:fld>
            <a:endParaRPr lang="en-US"/>
          </a:p>
        </p:txBody>
      </p:sp>
    </p:spTree>
    <p:extLst>
      <p:ext uri="{BB962C8B-B14F-4D97-AF65-F5344CB8AC3E}">
        <p14:creationId xmlns:p14="http://schemas.microsoft.com/office/powerpoint/2010/main" val="16685828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595F1C3-1355-4338-9DF6-F81EAFE5DBC7}" type="slidenum">
              <a:rPr lang="en-US" smtClean="0"/>
              <a:t>6</a:t>
            </a:fld>
            <a:endParaRPr lang="en-US"/>
          </a:p>
        </p:txBody>
      </p:sp>
    </p:spTree>
    <p:extLst>
      <p:ext uri="{BB962C8B-B14F-4D97-AF65-F5344CB8AC3E}">
        <p14:creationId xmlns:p14="http://schemas.microsoft.com/office/powerpoint/2010/main" val="17026768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D3166-0ECD-48C7-B95C-6494D46C2DA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72BD14F-7A8B-40D7-8800-31A01B048B2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F10BFA6-C307-497B-9AE9-F758472624C7}"/>
              </a:ext>
            </a:extLst>
          </p:cNvPr>
          <p:cNvSpPr>
            <a:spLocks noGrp="1"/>
          </p:cNvSpPr>
          <p:nvPr>
            <p:ph type="dt" sz="half" idx="10"/>
          </p:nvPr>
        </p:nvSpPr>
        <p:spPr/>
        <p:txBody>
          <a:bodyPr/>
          <a:lstStyle/>
          <a:p>
            <a:fld id="{6A285E7B-EA9C-460B-AE4D-0F9BFE5EBFC2}" type="datetimeFigureOut">
              <a:rPr lang="en-US" smtClean="0"/>
              <a:t>9/6/23</a:t>
            </a:fld>
            <a:endParaRPr lang="en-US"/>
          </a:p>
        </p:txBody>
      </p:sp>
      <p:sp>
        <p:nvSpPr>
          <p:cNvPr id="5" name="Footer Placeholder 4">
            <a:extLst>
              <a:ext uri="{FF2B5EF4-FFF2-40B4-BE49-F238E27FC236}">
                <a16:creationId xmlns:a16="http://schemas.microsoft.com/office/drawing/2014/main" id="{85C2A4EF-1901-4AD8-9534-89EBB3232D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5FA435-316D-4A1A-A0B2-AED9F5B89792}"/>
              </a:ext>
            </a:extLst>
          </p:cNvPr>
          <p:cNvSpPr>
            <a:spLocks noGrp="1"/>
          </p:cNvSpPr>
          <p:nvPr>
            <p:ph type="sldNum" sz="quarter" idx="12"/>
          </p:nvPr>
        </p:nvSpPr>
        <p:spPr/>
        <p:txBody>
          <a:bodyPr/>
          <a:lstStyle/>
          <a:p>
            <a:fld id="{C2384C3A-B5E2-46FA-A615-C9D0F3F8A880}" type="slidenum">
              <a:rPr lang="en-US" smtClean="0"/>
              <a:t>‹#›</a:t>
            </a:fld>
            <a:endParaRPr lang="en-US"/>
          </a:p>
        </p:txBody>
      </p:sp>
    </p:spTree>
    <p:extLst>
      <p:ext uri="{BB962C8B-B14F-4D97-AF65-F5344CB8AC3E}">
        <p14:creationId xmlns:p14="http://schemas.microsoft.com/office/powerpoint/2010/main" val="16887808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0B2DF-BDAA-4301-8B61-AC0D725CE0D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E045F19-548F-47F9-8DD9-8883D9D964D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7A7BC5-8768-4F6D-9635-4AC9799C4CF3}"/>
              </a:ext>
            </a:extLst>
          </p:cNvPr>
          <p:cNvSpPr>
            <a:spLocks noGrp="1"/>
          </p:cNvSpPr>
          <p:nvPr>
            <p:ph type="dt" sz="half" idx="10"/>
          </p:nvPr>
        </p:nvSpPr>
        <p:spPr/>
        <p:txBody>
          <a:bodyPr/>
          <a:lstStyle/>
          <a:p>
            <a:fld id="{6A285E7B-EA9C-460B-AE4D-0F9BFE5EBFC2}" type="datetimeFigureOut">
              <a:rPr lang="en-US" smtClean="0"/>
              <a:t>9/6/23</a:t>
            </a:fld>
            <a:endParaRPr lang="en-US"/>
          </a:p>
        </p:txBody>
      </p:sp>
      <p:sp>
        <p:nvSpPr>
          <p:cNvPr id="5" name="Footer Placeholder 4">
            <a:extLst>
              <a:ext uri="{FF2B5EF4-FFF2-40B4-BE49-F238E27FC236}">
                <a16:creationId xmlns:a16="http://schemas.microsoft.com/office/drawing/2014/main" id="{BB01AE86-8AB0-482C-AFA4-5ED40594FD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E9B63B-F19B-44FA-B46F-4A2225A31172}"/>
              </a:ext>
            </a:extLst>
          </p:cNvPr>
          <p:cNvSpPr>
            <a:spLocks noGrp="1"/>
          </p:cNvSpPr>
          <p:nvPr>
            <p:ph type="sldNum" sz="quarter" idx="12"/>
          </p:nvPr>
        </p:nvSpPr>
        <p:spPr/>
        <p:txBody>
          <a:bodyPr/>
          <a:lstStyle/>
          <a:p>
            <a:fld id="{C2384C3A-B5E2-46FA-A615-C9D0F3F8A880}" type="slidenum">
              <a:rPr lang="en-US" smtClean="0"/>
              <a:t>‹#›</a:t>
            </a:fld>
            <a:endParaRPr lang="en-US"/>
          </a:p>
        </p:txBody>
      </p:sp>
    </p:spTree>
    <p:extLst>
      <p:ext uri="{BB962C8B-B14F-4D97-AF65-F5344CB8AC3E}">
        <p14:creationId xmlns:p14="http://schemas.microsoft.com/office/powerpoint/2010/main" val="29799693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7B396DD-8365-475D-B58E-3181B884283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7879589-DC31-44B7-A693-1E1B57FBA78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1D7F33-32D7-4E3C-A51B-84A162738D2A}"/>
              </a:ext>
            </a:extLst>
          </p:cNvPr>
          <p:cNvSpPr>
            <a:spLocks noGrp="1"/>
          </p:cNvSpPr>
          <p:nvPr>
            <p:ph type="dt" sz="half" idx="10"/>
          </p:nvPr>
        </p:nvSpPr>
        <p:spPr/>
        <p:txBody>
          <a:bodyPr/>
          <a:lstStyle/>
          <a:p>
            <a:fld id="{6A285E7B-EA9C-460B-AE4D-0F9BFE5EBFC2}" type="datetimeFigureOut">
              <a:rPr lang="en-US" smtClean="0"/>
              <a:t>9/6/23</a:t>
            </a:fld>
            <a:endParaRPr lang="en-US"/>
          </a:p>
        </p:txBody>
      </p:sp>
      <p:sp>
        <p:nvSpPr>
          <p:cNvPr id="5" name="Footer Placeholder 4">
            <a:extLst>
              <a:ext uri="{FF2B5EF4-FFF2-40B4-BE49-F238E27FC236}">
                <a16:creationId xmlns:a16="http://schemas.microsoft.com/office/drawing/2014/main" id="{38B82F1B-A5CF-4CED-8116-DCEF284565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6A7696-3362-4E6D-AF34-168AFCAFCCA8}"/>
              </a:ext>
            </a:extLst>
          </p:cNvPr>
          <p:cNvSpPr>
            <a:spLocks noGrp="1"/>
          </p:cNvSpPr>
          <p:nvPr>
            <p:ph type="sldNum" sz="quarter" idx="12"/>
          </p:nvPr>
        </p:nvSpPr>
        <p:spPr/>
        <p:txBody>
          <a:bodyPr/>
          <a:lstStyle/>
          <a:p>
            <a:fld id="{C2384C3A-B5E2-46FA-A615-C9D0F3F8A880}" type="slidenum">
              <a:rPr lang="en-US" smtClean="0"/>
              <a:t>‹#›</a:t>
            </a:fld>
            <a:endParaRPr lang="en-US"/>
          </a:p>
        </p:txBody>
      </p:sp>
    </p:spTree>
    <p:extLst>
      <p:ext uri="{BB962C8B-B14F-4D97-AF65-F5344CB8AC3E}">
        <p14:creationId xmlns:p14="http://schemas.microsoft.com/office/powerpoint/2010/main" val="36991007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1A99868-3AC7-4240-A1A3-7FA8F2810314}" type="datetimeFigureOut">
              <a:rPr lang="en-US" smtClean="0"/>
              <a:t>9/6/23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2C25AC-E107-9C49-A314-056EBA5C7BFB}" type="slidenum">
              <a:rPr lang="en-US" smtClean="0"/>
              <a:t>‹#›</a:t>
            </a:fld>
            <a:endParaRPr lang="en-US"/>
          </a:p>
        </p:txBody>
      </p:sp>
    </p:spTree>
    <p:extLst>
      <p:ext uri="{BB962C8B-B14F-4D97-AF65-F5344CB8AC3E}">
        <p14:creationId xmlns:p14="http://schemas.microsoft.com/office/powerpoint/2010/main" val="4834536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1A99868-3AC7-4240-A1A3-7FA8F2810314}" type="datetimeFigureOut">
              <a:rPr lang="en-US" smtClean="0"/>
              <a:t>9/6/23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2C25AC-E107-9C49-A314-056EBA5C7BFB}" type="slidenum">
              <a:rPr lang="en-US" smtClean="0"/>
              <a:t>‹#›</a:t>
            </a:fld>
            <a:endParaRPr lang="en-US"/>
          </a:p>
        </p:txBody>
      </p:sp>
    </p:spTree>
    <p:extLst>
      <p:ext uri="{BB962C8B-B14F-4D97-AF65-F5344CB8AC3E}">
        <p14:creationId xmlns:p14="http://schemas.microsoft.com/office/powerpoint/2010/main" val="6886088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1A99868-3AC7-4240-A1A3-7FA8F2810314}" type="datetimeFigureOut">
              <a:rPr lang="en-US" smtClean="0"/>
              <a:t>9/6/23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2C25AC-E107-9C49-A314-056EBA5C7BFB}" type="slidenum">
              <a:rPr lang="en-US" smtClean="0"/>
              <a:t>‹#›</a:t>
            </a:fld>
            <a:endParaRPr lang="en-US"/>
          </a:p>
        </p:txBody>
      </p:sp>
    </p:spTree>
    <p:extLst>
      <p:ext uri="{BB962C8B-B14F-4D97-AF65-F5344CB8AC3E}">
        <p14:creationId xmlns:p14="http://schemas.microsoft.com/office/powerpoint/2010/main" val="42079131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1A99868-3AC7-4240-A1A3-7FA8F2810314}" type="datetimeFigureOut">
              <a:rPr lang="en-US" smtClean="0"/>
              <a:t>9/6/23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2C25AC-E107-9C49-A314-056EBA5C7BFB}" type="slidenum">
              <a:rPr lang="en-US" smtClean="0"/>
              <a:t>‹#›</a:t>
            </a:fld>
            <a:endParaRPr lang="en-US"/>
          </a:p>
        </p:txBody>
      </p:sp>
    </p:spTree>
    <p:extLst>
      <p:ext uri="{BB962C8B-B14F-4D97-AF65-F5344CB8AC3E}">
        <p14:creationId xmlns:p14="http://schemas.microsoft.com/office/powerpoint/2010/main" val="40541044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1A99868-3AC7-4240-A1A3-7FA8F2810314}" type="datetimeFigureOut">
              <a:rPr lang="en-US" smtClean="0"/>
              <a:t>9/6/23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22C25AC-E107-9C49-A314-056EBA5C7BFB}" type="slidenum">
              <a:rPr lang="en-US" smtClean="0"/>
              <a:t>‹#›</a:t>
            </a:fld>
            <a:endParaRPr lang="en-US"/>
          </a:p>
        </p:txBody>
      </p:sp>
    </p:spTree>
    <p:extLst>
      <p:ext uri="{BB962C8B-B14F-4D97-AF65-F5344CB8AC3E}">
        <p14:creationId xmlns:p14="http://schemas.microsoft.com/office/powerpoint/2010/main" val="16476676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1A99868-3AC7-4240-A1A3-7FA8F2810314}" type="datetimeFigureOut">
              <a:rPr lang="en-US" smtClean="0"/>
              <a:t>9/6/23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22C25AC-E107-9C49-A314-056EBA5C7BFB}" type="slidenum">
              <a:rPr lang="en-US" smtClean="0"/>
              <a:t>‹#›</a:t>
            </a:fld>
            <a:endParaRPr lang="en-US"/>
          </a:p>
        </p:txBody>
      </p:sp>
    </p:spTree>
    <p:extLst>
      <p:ext uri="{BB962C8B-B14F-4D97-AF65-F5344CB8AC3E}">
        <p14:creationId xmlns:p14="http://schemas.microsoft.com/office/powerpoint/2010/main" val="8139511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A99868-3AC7-4240-A1A3-7FA8F2810314}" type="datetimeFigureOut">
              <a:rPr lang="en-US" smtClean="0"/>
              <a:t>9/6/23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22C25AC-E107-9C49-A314-056EBA5C7BFB}" type="slidenum">
              <a:rPr lang="en-US" smtClean="0"/>
              <a:t>‹#›</a:t>
            </a:fld>
            <a:endParaRPr lang="en-US"/>
          </a:p>
        </p:txBody>
      </p:sp>
    </p:spTree>
    <p:extLst>
      <p:ext uri="{BB962C8B-B14F-4D97-AF65-F5344CB8AC3E}">
        <p14:creationId xmlns:p14="http://schemas.microsoft.com/office/powerpoint/2010/main" val="373027198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1A99868-3AC7-4240-A1A3-7FA8F2810314}" type="datetimeFigureOut">
              <a:rPr lang="en-US" smtClean="0"/>
              <a:t>9/6/23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2C25AC-E107-9C49-A314-056EBA5C7BFB}" type="slidenum">
              <a:rPr lang="en-US" smtClean="0"/>
              <a:t>‹#›</a:t>
            </a:fld>
            <a:endParaRPr lang="en-US"/>
          </a:p>
        </p:txBody>
      </p:sp>
    </p:spTree>
    <p:extLst>
      <p:ext uri="{BB962C8B-B14F-4D97-AF65-F5344CB8AC3E}">
        <p14:creationId xmlns:p14="http://schemas.microsoft.com/office/powerpoint/2010/main" val="10648957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205F98-3A58-4AE4-95F3-47CAA1CB912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26B8C81-DF77-4F7E-A852-BA2C576BB8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AF4528-4A6D-49A0-A465-941EE6E808FC}"/>
              </a:ext>
            </a:extLst>
          </p:cNvPr>
          <p:cNvSpPr>
            <a:spLocks noGrp="1"/>
          </p:cNvSpPr>
          <p:nvPr>
            <p:ph type="dt" sz="half" idx="10"/>
          </p:nvPr>
        </p:nvSpPr>
        <p:spPr/>
        <p:txBody>
          <a:bodyPr/>
          <a:lstStyle/>
          <a:p>
            <a:fld id="{6A285E7B-EA9C-460B-AE4D-0F9BFE5EBFC2}" type="datetimeFigureOut">
              <a:rPr lang="en-US" smtClean="0"/>
              <a:t>9/6/23</a:t>
            </a:fld>
            <a:endParaRPr lang="en-US"/>
          </a:p>
        </p:txBody>
      </p:sp>
      <p:sp>
        <p:nvSpPr>
          <p:cNvPr id="5" name="Footer Placeholder 4">
            <a:extLst>
              <a:ext uri="{FF2B5EF4-FFF2-40B4-BE49-F238E27FC236}">
                <a16:creationId xmlns:a16="http://schemas.microsoft.com/office/drawing/2014/main" id="{A24668BB-98BC-4601-840A-840B7F892A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1F4D04-8333-4129-99A7-B10E3CED2494}"/>
              </a:ext>
            </a:extLst>
          </p:cNvPr>
          <p:cNvSpPr>
            <a:spLocks noGrp="1"/>
          </p:cNvSpPr>
          <p:nvPr>
            <p:ph type="sldNum" sz="quarter" idx="12"/>
          </p:nvPr>
        </p:nvSpPr>
        <p:spPr/>
        <p:txBody>
          <a:bodyPr/>
          <a:lstStyle/>
          <a:p>
            <a:fld id="{C2384C3A-B5E2-46FA-A615-C9D0F3F8A880}" type="slidenum">
              <a:rPr lang="en-US" smtClean="0"/>
              <a:t>‹#›</a:t>
            </a:fld>
            <a:endParaRPr lang="en-US"/>
          </a:p>
        </p:txBody>
      </p:sp>
    </p:spTree>
    <p:extLst>
      <p:ext uri="{BB962C8B-B14F-4D97-AF65-F5344CB8AC3E}">
        <p14:creationId xmlns:p14="http://schemas.microsoft.com/office/powerpoint/2010/main" val="162685820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1A99868-3AC7-4240-A1A3-7FA8F2810314}" type="datetimeFigureOut">
              <a:rPr lang="en-US" smtClean="0"/>
              <a:t>9/6/23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2C25AC-E107-9C49-A314-056EBA5C7BFB}" type="slidenum">
              <a:rPr lang="en-US" smtClean="0"/>
              <a:t>‹#›</a:t>
            </a:fld>
            <a:endParaRPr lang="en-US"/>
          </a:p>
        </p:txBody>
      </p:sp>
    </p:spTree>
    <p:extLst>
      <p:ext uri="{BB962C8B-B14F-4D97-AF65-F5344CB8AC3E}">
        <p14:creationId xmlns:p14="http://schemas.microsoft.com/office/powerpoint/2010/main" val="348091757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1A99868-3AC7-4240-A1A3-7FA8F2810314}" type="datetimeFigureOut">
              <a:rPr lang="en-US" smtClean="0"/>
              <a:t>9/6/23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2C25AC-E107-9C49-A314-056EBA5C7BFB}" type="slidenum">
              <a:rPr lang="en-US" smtClean="0"/>
              <a:t>‹#›</a:t>
            </a:fld>
            <a:endParaRPr lang="en-US"/>
          </a:p>
        </p:txBody>
      </p:sp>
    </p:spTree>
    <p:extLst>
      <p:ext uri="{BB962C8B-B14F-4D97-AF65-F5344CB8AC3E}">
        <p14:creationId xmlns:p14="http://schemas.microsoft.com/office/powerpoint/2010/main" val="89256652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1A99868-3AC7-4240-A1A3-7FA8F2810314}" type="datetimeFigureOut">
              <a:rPr lang="en-US" smtClean="0"/>
              <a:t>9/6/23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2C25AC-E107-9C49-A314-056EBA5C7BFB}" type="slidenum">
              <a:rPr lang="en-US" smtClean="0"/>
              <a:t>‹#›</a:t>
            </a:fld>
            <a:endParaRPr lang="en-US"/>
          </a:p>
        </p:txBody>
      </p:sp>
    </p:spTree>
    <p:extLst>
      <p:ext uri="{BB962C8B-B14F-4D97-AF65-F5344CB8AC3E}">
        <p14:creationId xmlns:p14="http://schemas.microsoft.com/office/powerpoint/2010/main" val="1723713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B0116-5EFA-46A4-A3AB-B752DC44F76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8D7180F-21DB-4708-A873-05898DB941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E821248-E5AB-4E4A-B795-6C8879A0092F}"/>
              </a:ext>
            </a:extLst>
          </p:cNvPr>
          <p:cNvSpPr>
            <a:spLocks noGrp="1"/>
          </p:cNvSpPr>
          <p:nvPr>
            <p:ph type="dt" sz="half" idx="10"/>
          </p:nvPr>
        </p:nvSpPr>
        <p:spPr/>
        <p:txBody>
          <a:bodyPr/>
          <a:lstStyle/>
          <a:p>
            <a:fld id="{6A285E7B-EA9C-460B-AE4D-0F9BFE5EBFC2}" type="datetimeFigureOut">
              <a:rPr lang="en-US" smtClean="0"/>
              <a:t>9/6/23</a:t>
            </a:fld>
            <a:endParaRPr lang="en-US"/>
          </a:p>
        </p:txBody>
      </p:sp>
      <p:sp>
        <p:nvSpPr>
          <p:cNvPr id="5" name="Footer Placeholder 4">
            <a:extLst>
              <a:ext uri="{FF2B5EF4-FFF2-40B4-BE49-F238E27FC236}">
                <a16:creationId xmlns:a16="http://schemas.microsoft.com/office/drawing/2014/main" id="{E7A2EB7D-14CF-404B-A9FC-6F943905BC3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A6A37D-5E1B-4268-932E-E7CEDC1E785C}"/>
              </a:ext>
            </a:extLst>
          </p:cNvPr>
          <p:cNvSpPr>
            <a:spLocks noGrp="1"/>
          </p:cNvSpPr>
          <p:nvPr>
            <p:ph type="sldNum" sz="quarter" idx="12"/>
          </p:nvPr>
        </p:nvSpPr>
        <p:spPr/>
        <p:txBody>
          <a:bodyPr/>
          <a:lstStyle/>
          <a:p>
            <a:fld id="{C2384C3A-B5E2-46FA-A615-C9D0F3F8A880}" type="slidenum">
              <a:rPr lang="en-US" smtClean="0"/>
              <a:t>‹#›</a:t>
            </a:fld>
            <a:endParaRPr lang="en-US"/>
          </a:p>
        </p:txBody>
      </p:sp>
    </p:spTree>
    <p:extLst>
      <p:ext uri="{BB962C8B-B14F-4D97-AF65-F5344CB8AC3E}">
        <p14:creationId xmlns:p14="http://schemas.microsoft.com/office/powerpoint/2010/main" val="14667855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42C36D-546B-4848-819D-B4BE45493E6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380CDEC-12F5-41F7-B81E-F27ACE7A7CC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C1E8E19-22FA-460F-A772-2814F571134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3948820-B28B-4BB8-9771-4E3EE309022A}"/>
              </a:ext>
            </a:extLst>
          </p:cNvPr>
          <p:cNvSpPr>
            <a:spLocks noGrp="1"/>
          </p:cNvSpPr>
          <p:nvPr>
            <p:ph type="dt" sz="half" idx="10"/>
          </p:nvPr>
        </p:nvSpPr>
        <p:spPr/>
        <p:txBody>
          <a:bodyPr/>
          <a:lstStyle/>
          <a:p>
            <a:fld id="{6A285E7B-EA9C-460B-AE4D-0F9BFE5EBFC2}" type="datetimeFigureOut">
              <a:rPr lang="en-US" smtClean="0"/>
              <a:t>9/6/23</a:t>
            </a:fld>
            <a:endParaRPr lang="en-US"/>
          </a:p>
        </p:txBody>
      </p:sp>
      <p:sp>
        <p:nvSpPr>
          <p:cNvPr id="6" name="Footer Placeholder 5">
            <a:extLst>
              <a:ext uri="{FF2B5EF4-FFF2-40B4-BE49-F238E27FC236}">
                <a16:creationId xmlns:a16="http://schemas.microsoft.com/office/drawing/2014/main" id="{5C956208-D782-4D6E-A277-DC608A5F5D2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3DF622E-6898-477A-B8B9-3128048F4177}"/>
              </a:ext>
            </a:extLst>
          </p:cNvPr>
          <p:cNvSpPr>
            <a:spLocks noGrp="1"/>
          </p:cNvSpPr>
          <p:nvPr>
            <p:ph type="sldNum" sz="quarter" idx="12"/>
          </p:nvPr>
        </p:nvSpPr>
        <p:spPr/>
        <p:txBody>
          <a:bodyPr/>
          <a:lstStyle/>
          <a:p>
            <a:fld id="{C2384C3A-B5E2-46FA-A615-C9D0F3F8A880}" type="slidenum">
              <a:rPr lang="en-US" smtClean="0"/>
              <a:t>‹#›</a:t>
            </a:fld>
            <a:endParaRPr lang="en-US"/>
          </a:p>
        </p:txBody>
      </p:sp>
    </p:spTree>
    <p:extLst>
      <p:ext uri="{BB962C8B-B14F-4D97-AF65-F5344CB8AC3E}">
        <p14:creationId xmlns:p14="http://schemas.microsoft.com/office/powerpoint/2010/main" val="2254327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A09E33-62BD-4481-A377-FD2A6C2F487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5659748-4304-4392-9AE7-98FE82F855E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7286D44-8D32-495A-9C32-6E6973A7751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2F97123-2F6A-4D4C-AA40-516AD184DDD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4526510-B7EE-4C2F-ADA7-2091AFD9641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5BB8285-1DE9-4368-866B-C530764F9B97}"/>
              </a:ext>
            </a:extLst>
          </p:cNvPr>
          <p:cNvSpPr>
            <a:spLocks noGrp="1"/>
          </p:cNvSpPr>
          <p:nvPr>
            <p:ph type="dt" sz="half" idx="10"/>
          </p:nvPr>
        </p:nvSpPr>
        <p:spPr/>
        <p:txBody>
          <a:bodyPr/>
          <a:lstStyle/>
          <a:p>
            <a:fld id="{6A285E7B-EA9C-460B-AE4D-0F9BFE5EBFC2}" type="datetimeFigureOut">
              <a:rPr lang="en-US" smtClean="0"/>
              <a:t>9/6/23</a:t>
            </a:fld>
            <a:endParaRPr lang="en-US"/>
          </a:p>
        </p:txBody>
      </p:sp>
      <p:sp>
        <p:nvSpPr>
          <p:cNvPr id="8" name="Footer Placeholder 7">
            <a:extLst>
              <a:ext uri="{FF2B5EF4-FFF2-40B4-BE49-F238E27FC236}">
                <a16:creationId xmlns:a16="http://schemas.microsoft.com/office/drawing/2014/main" id="{8510FD6C-460F-4FB4-B2FB-E67BFDA514D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C38F439-E912-48A1-90BD-A82F0B834519}"/>
              </a:ext>
            </a:extLst>
          </p:cNvPr>
          <p:cNvSpPr>
            <a:spLocks noGrp="1"/>
          </p:cNvSpPr>
          <p:nvPr>
            <p:ph type="sldNum" sz="quarter" idx="12"/>
          </p:nvPr>
        </p:nvSpPr>
        <p:spPr/>
        <p:txBody>
          <a:bodyPr/>
          <a:lstStyle/>
          <a:p>
            <a:fld id="{C2384C3A-B5E2-46FA-A615-C9D0F3F8A880}" type="slidenum">
              <a:rPr lang="en-US" smtClean="0"/>
              <a:t>‹#›</a:t>
            </a:fld>
            <a:endParaRPr lang="en-US"/>
          </a:p>
        </p:txBody>
      </p:sp>
    </p:spTree>
    <p:extLst>
      <p:ext uri="{BB962C8B-B14F-4D97-AF65-F5344CB8AC3E}">
        <p14:creationId xmlns:p14="http://schemas.microsoft.com/office/powerpoint/2010/main" val="11229326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FF643-7D71-4064-8C88-5EAAEE6A5B2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5D417D2-9C10-4F7C-B265-77CA8698E9BF}"/>
              </a:ext>
            </a:extLst>
          </p:cNvPr>
          <p:cNvSpPr>
            <a:spLocks noGrp="1"/>
          </p:cNvSpPr>
          <p:nvPr>
            <p:ph type="dt" sz="half" idx="10"/>
          </p:nvPr>
        </p:nvSpPr>
        <p:spPr/>
        <p:txBody>
          <a:bodyPr/>
          <a:lstStyle/>
          <a:p>
            <a:fld id="{6A285E7B-EA9C-460B-AE4D-0F9BFE5EBFC2}" type="datetimeFigureOut">
              <a:rPr lang="en-US" smtClean="0"/>
              <a:t>9/6/23</a:t>
            </a:fld>
            <a:endParaRPr lang="en-US"/>
          </a:p>
        </p:txBody>
      </p:sp>
      <p:sp>
        <p:nvSpPr>
          <p:cNvPr id="4" name="Footer Placeholder 3">
            <a:extLst>
              <a:ext uri="{FF2B5EF4-FFF2-40B4-BE49-F238E27FC236}">
                <a16:creationId xmlns:a16="http://schemas.microsoft.com/office/drawing/2014/main" id="{FECBFBD0-F043-472A-AEAE-8C2AC0F02B6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D8C2099-A727-4816-A1E5-E345A1CCF767}"/>
              </a:ext>
            </a:extLst>
          </p:cNvPr>
          <p:cNvSpPr>
            <a:spLocks noGrp="1"/>
          </p:cNvSpPr>
          <p:nvPr>
            <p:ph type="sldNum" sz="quarter" idx="12"/>
          </p:nvPr>
        </p:nvSpPr>
        <p:spPr/>
        <p:txBody>
          <a:bodyPr/>
          <a:lstStyle/>
          <a:p>
            <a:fld id="{C2384C3A-B5E2-46FA-A615-C9D0F3F8A880}" type="slidenum">
              <a:rPr lang="en-US" smtClean="0"/>
              <a:t>‹#›</a:t>
            </a:fld>
            <a:endParaRPr lang="en-US"/>
          </a:p>
        </p:txBody>
      </p:sp>
    </p:spTree>
    <p:extLst>
      <p:ext uri="{BB962C8B-B14F-4D97-AF65-F5344CB8AC3E}">
        <p14:creationId xmlns:p14="http://schemas.microsoft.com/office/powerpoint/2010/main" val="37522180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B0ADFAA-D70B-4B6F-ADF4-2D5C2D5C71C7}"/>
              </a:ext>
            </a:extLst>
          </p:cNvPr>
          <p:cNvSpPr>
            <a:spLocks noGrp="1"/>
          </p:cNvSpPr>
          <p:nvPr>
            <p:ph type="dt" sz="half" idx="10"/>
          </p:nvPr>
        </p:nvSpPr>
        <p:spPr/>
        <p:txBody>
          <a:bodyPr/>
          <a:lstStyle/>
          <a:p>
            <a:fld id="{6A285E7B-EA9C-460B-AE4D-0F9BFE5EBFC2}" type="datetimeFigureOut">
              <a:rPr lang="en-US" smtClean="0"/>
              <a:t>9/6/23</a:t>
            </a:fld>
            <a:endParaRPr lang="en-US"/>
          </a:p>
        </p:txBody>
      </p:sp>
      <p:sp>
        <p:nvSpPr>
          <p:cNvPr id="3" name="Footer Placeholder 2">
            <a:extLst>
              <a:ext uri="{FF2B5EF4-FFF2-40B4-BE49-F238E27FC236}">
                <a16:creationId xmlns:a16="http://schemas.microsoft.com/office/drawing/2014/main" id="{F8D71588-6831-4D05-9D41-7462723CA09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B3D40EE-5A98-4C03-99DA-586F9C9B9BA4}"/>
              </a:ext>
            </a:extLst>
          </p:cNvPr>
          <p:cNvSpPr>
            <a:spLocks noGrp="1"/>
          </p:cNvSpPr>
          <p:nvPr>
            <p:ph type="sldNum" sz="quarter" idx="12"/>
          </p:nvPr>
        </p:nvSpPr>
        <p:spPr/>
        <p:txBody>
          <a:bodyPr/>
          <a:lstStyle/>
          <a:p>
            <a:fld id="{C2384C3A-B5E2-46FA-A615-C9D0F3F8A880}" type="slidenum">
              <a:rPr lang="en-US" smtClean="0"/>
              <a:t>‹#›</a:t>
            </a:fld>
            <a:endParaRPr lang="en-US"/>
          </a:p>
        </p:txBody>
      </p:sp>
    </p:spTree>
    <p:extLst>
      <p:ext uri="{BB962C8B-B14F-4D97-AF65-F5344CB8AC3E}">
        <p14:creationId xmlns:p14="http://schemas.microsoft.com/office/powerpoint/2010/main" val="29454193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95081D-47D5-443C-BD41-9F12F2C935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B1567D5-A0BA-47C1-AF66-B12CFB64DB2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84D7B45-A3C0-4F30-98A8-F36617521F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D3F63DB-1424-4936-B131-6759380006A0}"/>
              </a:ext>
            </a:extLst>
          </p:cNvPr>
          <p:cNvSpPr>
            <a:spLocks noGrp="1"/>
          </p:cNvSpPr>
          <p:nvPr>
            <p:ph type="dt" sz="half" idx="10"/>
          </p:nvPr>
        </p:nvSpPr>
        <p:spPr/>
        <p:txBody>
          <a:bodyPr/>
          <a:lstStyle/>
          <a:p>
            <a:fld id="{6A285E7B-EA9C-460B-AE4D-0F9BFE5EBFC2}" type="datetimeFigureOut">
              <a:rPr lang="en-US" smtClean="0"/>
              <a:t>9/6/23</a:t>
            </a:fld>
            <a:endParaRPr lang="en-US"/>
          </a:p>
        </p:txBody>
      </p:sp>
      <p:sp>
        <p:nvSpPr>
          <p:cNvPr id="6" name="Footer Placeholder 5">
            <a:extLst>
              <a:ext uri="{FF2B5EF4-FFF2-40B4-BE49-F238E27FC236}">
                <a16:creationId xmlns:a16="http://schemas.microsoft.com/office/drawing/2014/main" id="{D630D5C4-73EB-435A-BA8B-4B288427CB1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BEFEB0D-12C6-467F-BD95-8CF71D975661}"/>
              </a:ext>
            </a:extLst>
          </p:cNvPr>
          <p:cNvSpPr>
            <a:spLocks noGrp="1"/>
          </p:cNvSpPr>
          <p:nvPr>
            <p:ph type="sldNum" sz="quarter" idx="12"/>
          </p:nvPr>
        </p:nvSpPr>
        <p:spPr/>
        <p:txBody>
          <a:bodyPr/>
          <a:lstStyle/>
          <a:p>
            <a:fld id="{C2384C3A-B5E2-46FA-A615-C9D0F3F8A880}" type="slidenum">
              <a:rPr lang="en-US" smtClean="0"/>
              <a:t>‹#›</a:t>
            </a:fld>
            <a:endParaRPr lang="en-US"/>
          </a:p>
        </p:txBody>
      </p:sp>
    </p:spTree>
    <p:extLst>
      <p:ext uri="{BB962C8B-B14F-4D97-AF65-F5344CB8AC3E}">
        <p14:creationId xmlns:p14="http://schemas.microsoft.com/office/powerpoint/2010/main" val="16497152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047504-1278-4994-B17A-61BA9D19784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69138A4-2097-49AC-B6E6-0A863E515AB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89A428E-D9BA-4FB5-AFEB-64D74FCFF3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E845132-77AA-4387-85E9-12D8EF8BC425}"/>
              </a:ext>
            </a:extLst>
          </p:cNvPr>
          <p:cNvSpPr>
            <a:spLocks noGrp="1"/>
          </p:cNvSpPr>
          <p:nvPr>
            <p:ph type="dt" sz="half" idx="10"/>
          </p:nvPr>
        </p:nvSpPr>
        <p:spPr/>
        <p:txBody>
          <a:bodyPr/>
          <a:lstStyle/>
          <a:p>
            <a:fld id="{6A285E7B-EA9C-460B-AE4D-0F9BFE5EBFC2}" type="datetimeFigureOut">
              <a:rPr lang="en-US" smtClean="0"/>
              <a:t>9/6/23</a:t>
            </a:fld>
            <a:endParaRPr lang="en-US"/>
          </a:p>
        </p:txBody>
      </p:sp>
      <p:sp>
        <p:nvSpPr>
          <p:cNvPr id="6" name="Footer Placeholder 5">
            <a:extLst>
              <a:ext uri="{FF2B5EF4-FFF2-40B4-BE49-F238E27FC236}">
                <a16:creationId xmlns:a16="http://schemas.microsoft.com/office/drawing/2014/main" id="{3061742A-E006-4B7C-8576-38D838F76A8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F00B1BD-3D01-44B4-8C07-CF5A45DFB2B3}"/>
              </a:ext>
            </a:extLst>
          </p:cNvPr>
          <p:cNvSpPr>
            <a:spLocks noGrp="1"/>
          </p:cNvSpPr>
          <p:nvPr>
            <p:ph type="sldNum" sz="quarter" idx="12"/>
          </p:nvPr>
        </p:nvSpPr>
        <p:spPr/>
        <p:txBody>
          <a:bodyPr/>
          <a:lstStyle/>
          <a:p>
            <a:fld id="{C2384C3A-B5E2-46FA-A615-C9D0F3F8A880}" type="slidenum">
              <a:rPr lang="en-US" smtClean="0"/>
              <a:t>‹#›</a:t>
            </a:fld>
            <a:endParaRPr lang="en-US"/>
          </a:p>
        </p:txBody>
      </p:sp>
    </p:spTree>
    <p:extLst>
      <p:ext uri="{BB962C8B-B14F-4D97-AF65-F5344CB8AC3E}">
        <p14:creationId xmlns:p14="http://schemas.microsoft.com/office/powerpoint/2010/main" val="41359931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8F18725-8E20-4441-B68B-6EBEEA7358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5CCDBFA-8C9C-42BE-994D-DF69DDB1885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D70154B-3508-4099-B802-ECB2833BC43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285E7B-EA9C-460B-AE4D-0F9BFE5EBFC2}" type="datetimeFigureOut">
              <a:rPr lang="en-US" smtClean="0"/>
              <a:t>9/6/23</a:t>
            </a:fld>
            <a:endParaRPr lang="en-US"/>
          </a:p>
        </p:txBody>
      </p:sp>
      <p:sp>
        <p:nvSpPr>
          <p:cNvPr id="5" name="Footer Placeholder 4">
            <a:extLst>
              <a:ext uri="{FF2B5EF4-FFF2-40B4-BE49-F238E27FC236}">
                <a16:creationId xmlns:a16="http://schemas.microsoft.com/office/drawing/2014/main" id="{0B854AF6-0C73-4122-A440-5BBECD7FCAA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3365C9C-53E4-491D-94C9-19828806477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384C3A-B5E2-46FA-A615-C9D0F3F8A880}" type="slidenum">
              <a:rPr lang="en-US" smtClean="0"/>
              <a:t>‹#›</a:t>
            </a:fld>
            <a:endParaRPr lang="en-US"/>
          </a:p>
        </p:txBody>
      </p:sp>
    </p:spTree>
    <p:extLst>
      <p:ext uri="{BB962C8B-B14F-4D97-AF65-F5344CB8AC3E}">
        <p14:creationId xmlns:p14="http://schemas.microsoft.com/office/powerpoint/2010/main" val="2487056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A99868-3AC7-4240-A1A3-7FA8F2810314}" type="datetimeFigureOut">
              <a:rPr lang="en-US" smtClean="0"/>
              <a:t>9/6/23</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2C25AC-E107-9C49-A314-056EBA5C7BFB}" type="slidenum">
              <a:rPr lang="en-US" smtClean="0"/>
              <a:t>‹#›</a:t>
            </a:fld>
            <a:endParaRPr lang="en-US"/>
          </a:p>
        </p:txBody>
      </p:sp>
    </p:spTree>
    <p:extLst>
      <p:ext uri="{BB962C8B-B14F-4D97-AF65-F5344CB8AC3E}">
        <p14:creationId xmlns:p14="http://schemas.microsoft.com/office/powerpoint/2010/main" val="15468588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3" Type="http://schemas.openxmlformats.org/officeDocument/2006/relationships/hyperlink" Target="mailto:WellBeing@unchealth.unc.edu" TargetMode="External"/><Relationship Id="rId2" Type="http://schemas.openxmlformats.org/officeDocument/2006/relationships/hyperlink" Target="https://www.unchealth.org/for-unch-health-professionals/well-being-for-unc-health-teammates"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guidanceresources.com/groWeb/login/login.xhtml" TargetMode="External"/><Relationship Id="rId2" Type="http://schemas.openxmlformats.org/officeDocument/2006/relationships/notesSlide" Target="../notesSlides/notesSlide4.xml"/><Relationship Id="rId1" Type="http://schemas.openxmlformats.org/officeDocument/2006/relationships/slideLayout" Target="../slideLayouts/slideLayout13.xml"/><Relationship Id="rId4" Type="http://schemas.openxmlformats.org/officeDocument/2006/relationships/hyperlink" Target="https://unchc.service-now.com/hrportal?id=hr_kb_article&amp;sysparm_article=KB0022089"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744157-BC09-4C0C-BA3C-439C8F3E5050}"/>
              </a:ext>
            </a:extLst>
          </p:cNvPr>
          <p:cNvSpPr>
            <a:spLocks noGrp="1"/>
          </p:cNvSpPr>
          <p:nvPr>
            <p:ph type="ctrTitle"/>
          </p:nvPr>
        </p:nvSpPr>
        <p:spPr>
          <a:xfrm>
            <a:off x="6066598" y="1704702"/>
            <a:ext cx="5334930" cy="3448595"/>
          </a:xfrm>
        </p:spPr>
        <p:txBody>
          <a:bodyPr>
            <a:normAutofit/>
          </a:bodyPr>
          <a:lstStyle/>
          <a:p>
            <a:r>
              <a:rPr lang="en-US" b="1" dirty="0"/>
              <a:t>Coping After Trauma </a:t>
            </a:r>
            <a:br>
              <a:rPr lang="en-US" b="1" dirty="0"/>
            </a:br>
            <a:r>
              <a:rPr lang="en-US" b="1" dirty="0"/>
              <a:t>&amp;</a:t>
            </a:r>
            <a:br>
              <a:rPr lang="en-US" b="1" dirty="0"/>
            </a:br>
            <a:r>
              <a:rPr lang="en-US" b="1" dirty="0"/>
              <a:t>Resources </a:t>
            </a:r>
            <a:br>
              <a:rPr lang="en-US" b="1" dirty="0"/>
            </a:br>
            <a:r>
              <a:rPr lang="en-US" b="1" dirty="0"/>
              <a:t>for our </a:t>
            </a:r>
            <a:br>
              <a:rPr lang="en-US" b="1" dirty="0"/>
            </a:br>
            <a:r>
              <a:rPr lang="en-US" b="1" dirty="0"/>
              <a:t>Faculty and Staff</a:t>
            </a:r>
          </a:p>
        </p:txBody>
      </p:sp>
      <p:pic>
        <p:nvPicPr>
          <p:cNvPr id="4" name="Picture 3" descr="A close up of a logo&#10;&#10;Description automatically generated">
            <a:extLst>
              <a:ext uri="{FF2B5EF4-FFF2-40B4-BE49-F238E27FC236}">
                <a16:creationId xmlns:a16="http://schemas.microsoft.com/office/drawing/2014/main" id="{79C0CEDF-6FA3-4E32-B2CB-E0EC18801762}"/>
              </a:ext>
            </a:extLst>
          </p:cNvPr>
          <p:cNvPicPr>
            <a:picLocks noChangeAspect="1"/>
          </p:cNvPicPr>
          <p:nvPr/>
        </p:nvPicPr>
        <p:blipFill rotWithShape="1">
          <a:blip r:embed="rId3"/>
          <a:srcRect t="124" r="-1" b="125"/>
          <a:stretch/>
        </p:blipFill>
        <p:spPr>
          <a:xfrm>
            <a:off x="241548" y="264183"/>
            <a:ext cx="3939827" cy="3939827"/>
          </a:xfrm>
          <a:custGeom>
            <a:avLst/>
            <a:gdLst/>
            <a:ahLst/>
            <a:cxnLst/>
            <a:rect l="l" t="t" r="r" b="b"/>
            <a:pathLst>
              <a:path w="3741748" h="3741748">
                <a:moveTo>
                  <a:pt x="1870874" y="0"/>
                </a:moveTo>
                <a:cubicBezTo>
                  <a:pt x="2904129" y="0"/>
                  <a:pt x="3741748" y="837619"/>
                  <a:pt x="3741748" y="1870874"/>
                </a:cubicBezTo>
                <a:cubicBezTo>
                  <a:pt x="3741748" y="2904129"/>
                  <a:pt x="2904129" y="3741748"/>
                  <a:pt x="1870874" y="3741748"/>
                </a:cubicBezTo>
                <a:cubicBezTo>
                  <a:pt x="837619" y="3741748"/>
                  <a:pt x="0" y="2904129"/>
                  <a:pt x="0" y="1870874"/>
                </a:cubicBezTo>
                <a:cubicBezTo>
                  <a:pt x="0" y="837619"/>
                  <a:pt x="837619" y="0"/>
                  <a:pt x="1870874" y="0"/>
                </a:cubicBezTo>
                <a:close/>
              </a:path>
            </a:pathLst>
          </a:custGeom>
        </p:spPr>
      </p:pic>
      <p:pic>
        <p:nvPicPr>
          <p:cNvPr id="8" name="Picture 7">
            <a:extLst>
              <a:ext uri="{FF2B5EF4-FFF2-40B4-BE49-F238E27FC236}">
                <a16:creationId xmlns:a16="http://schemas.microsoft.com/office/drawing/2014/main" id="{5FD17351-CB05-EF5A-5B99-FE526202803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5710" y="4675497"/>
            <a:ext cx="4401480" cy="1521499"/>
          </a:xfrm>
          <a:prstGeom prst="rect">
            <a:avLst/>
          </a:prstGeom>
        </p:spPr>
      </p:pic>
    </p:spTree>
    <p:extLst>
      <p:ext uri="{BB962C8B-B14F-4D97-AF65-F5344CB8AC3E}">
        <p14:creationId xmlns:p14="http://schemas.microsoft.com/office/powerpoint/2010/main" val="16697097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F70111F4-48BC-CAF5-4CF1-ADD1CC39E07B}"/>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6902"/>
          <a:stretch/>
        </p:blipFill>
        <p:spPr>
          <a:xfrm>
            <a:off x="211873" y="981307"/>
            <a:ext cx="11466577" cy="5287344"/>
          </a:xfrm>
        </p:spPr>
      </p:pic>
      <p:sp>
        <p:nvSpPr>
          <p:cNvPr id="2" name="TextBox 1">
            <a:extLst>
              <a:ext uri="{FF2B5EF4-FFF2-40B4-BE49-F238E27FC236}">
                <a16:creationId xmlns:a16="http://schemas.microsoft.com/office/drawing/2014/main" id="{3633A5EE-923E-3C2B-74A0-02B5D43C545F}"/>
              </a:ext>
            </a:extLst>
          </p:cNvPr>
          <p:cNvSpPr txBox="1"/>
          <p:nvPr/>
        </p:nvSpPr>
        <p:spPr>
          <a:xfrm>
            <a:off x="315358" y="192809"/>
            <a:ext cx="10827834" cy="584775"/>
          </a:xfrm>
          <a:prstGeom prst="rect">
            <a:avLst/>
          </a:prstGeom>
          <a:noFill/>
        </p:spPr>
        <p:txBody>
          <a:bodyPr wrap="square" rtlCol="0">
            <a:spAutoFit/>
          </a:bodyPr>
          <a:lstStyle/>
          <a:p>
            <a:r>
              <a:rPr lang="en-US" sz="3200" b="1" dirty="0">
                <a:solidFill>
                  <a:schemeClr val="accent1"/>
                </a:solidFill>
              </a:rPr>
              <a:t>Experiences After a Traumatic Event </a:t>
            </a:r>
          </a:p>
        </p:txBody>
      </p:sp>
    </p:spTree>
    <p:extLst>
      <p:ext uri="{BB962C8B-B14F-4D97-AF65-F5344CB8AC3E}">
        <p14:creationId xmlns:p14="http://schemas.microsoft.com/office/powerpoint/2010/main" val="1911884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3A27D-22CF-FB32-3498-25C3BC528AD9}"/>
              </a:ext>
            </a:extLst>
          </p:cNvPr>
          <p:cNvSpPr>
            <a:spLocks noGrp="1"/>
          </p:cNvSpPr>
          <p:nvPr>
            <p:ph type="title"/>
          </p:nvPr>
        </p:nvSpPr>
        <p:spPr>
          <a:xfrm>
            <a:off x="604025" y="198979"/>
            <a:ext cx="10515600" cy="1325563"/>
          </a:xfrm>
          <a:solidFill>
            <a:schemeClr val="accent1">
              <a:lumMod val="60000"/>
              <a:lumOff val="40000"/>
            </a:schemeClr>
          </a:solidFill>
          <a:ln w="38100">
            <a:solidFill>
              <a:schemeClr val="accent1">
                <a:lumMod val="90000"/>
                <a:lumOff val="10000"/>
              </a:schemeClr>
            </a:solidFill>
          </a:ln>
        </p:spPr>
        <p:txBody>
          <a:bodyPr anchor="ctr">
            <a:normAutofit/>
          </a:bodyPr>
          <a:lstStyle/>
          <a:p>
            <a:pPr algn="ctr"/>
            <a:r>
              <a:rPr lang="en-US" sz="4000" b="1" dirty="0">
                <a:solidFill>
                  <a:schemeClr val="bg1"/>
                </a:solidFill>
                <a:latin typeface="Calibri" panose="020F0502020204030204" pitchFamily="34" charset="0"/>
                <a:cs typeface="Calibri" panose="020F0502020204030204" pitchFamily="34" charset="0"/>
              </a:rPr>
              <a:t>Coping and Self-Care Strategies </a:t>
            </a:r>
          </a:p>
        </p:txBody>
      </p:sp>
      <p:sp>
        <p:nvSpPr>
          <p:cNvPr id="4" name="Content Placeholder 3">
            <a:extLst>
              <a:ext uri="{FF2B5EF4-FFF2-40B4-BE49-F238E27FC236}">
                <a16:creationId xmlns:a16="http://schemas.microsoft.com/office/drawing/2014/main" id="{C36B91EE-8FBE-C7D5-03B5-81E34F1E8091}"/>
              </a:ext>
            </a:extLst>
          </p:cNvPr>
          <p:cNvSpPr>
            <a:spLocks noGrp="1"/>
          </p:cNvSpPr>
          <p:nvPr>
            <p:ph idx="1"/>
          </p:nvPr>
        </p:nvSpPr>
        <p:spPr>
          <a:xfrm>
            <a:off x="604025" y="1524541"/>
            <a:ext cx="10515600" cy="5010073"/>
          </a:xfrm>
          <a:ln w="38100">
            <a:noFill/>
          </a:ln>
        </p:spPr>
        <p:txBody>
          <a:bodyPr>
            <a:noAutofit/>
          </a:bodyPr>
          <a:lstStyle/>
          <a:p>
            <a:pPr marL="342900" marR="0" lvl="0" indent="-342900">
              <a:spcBef>
                <a:spcPts val="0"/>
              </a:spcBef>
              <a:spcAft>
                <a:spcPts val="0"/>
              </a:spcAft>
              <a:buFont typeface="Symbol" pitchFamily="2" charset="2"/>
              <a:buChar char=""/>
            </a:pPr>
            <a:endParaRPr lang="en-US" sz="2200" dirty="0">
              <a:latin typeface="Calibri" panose="020F0502020204030204" pitchFamily="34" charset="0"/>
              <a:ea typeface="Calibri" panose="020F0502020204030204" pitchFamily="34" charset="0"/>
            </a:endParaRPr>
          </a:p>
          <a:p>
            <a:pPr marL="342900" marR="0" lvl="0" indent="-342900">
              <a:spcBef>
                <a:spcPts val="0"/>
              </a:spcBef>
              <a:spcAft>
                <a:spcPts val="0"/>
              </a:spcAft>
              <a:buFont typeface="Symbol" pitchFamily="2" charset="2"/>
              <a:buChar char=""/>
            </a:pPr>
            <a:r>
              <a:rPr lang="en-US" sz="2200" dirty="0">
                <a:effectLst/>
                <a:latin typeface="Calibri" panose="020F0502020204030204" pitchFamily="34" charset="0"/>
                <a:ea typeface="Calibri" panose="020F0502020204030204" pitchFamily="34" charset="0"/>
              </a:rPr>
              <a:t>Identify and talk about your concerns with a trusted support </a:t>
            </a:r>
          </a:p>
          <a:p>
            <a:pPr marL="342900" marR="0" lvl="0" indent="-342900">
              <a:spcBef>
                <a:spcPts val="0"/>
              </a:spcBef>
              <a:spcAft>
                <a:spcPts val="0"/>
              </a:spcAft>
              <a:buFont typeface="Symbol" pitchFamily="2" charset="2"/>
              <a:buChar char=""/>
            </a:pPr>
            <a:r>
              <a:rPr lang="en-US" sz="2200" dirty="0">
                <a:effectLst/>
                <a:latin typeface="Calibri" panose="020F0502020204030204" pitchFamily="34" charset="0"/>
                <a:ea typeface="Calibri" panose="020F0502020204030204" pitchFamily="34" charset="0"/>
              </a:rPr>
              <a:t>Avoid watching too much news and avoid social media all together, measure your exposure</a:t>
            </a:r>
          </a:p>
          <a:p>
            <a:pPr marL="342900" marR="0" lvl="0" indent="-342900">
              <a:spcBef>
                <a:spcPts val="0"/>
              </a:spcBef>
              <a:spcAft>
                <a:spcPts val="0"/>
              </a:spcAft>
              <a:buFont typeface="Symbol" pitchFamily="2" charset="2"/>
              <a:buChar char=""/>
            </a:pPr>
            <a:r>
              <a:rPr lang="en-US" sz="2200" dirty="0">
                <a:effectLst/>
                <a:latin typeface="Calibri" panose="020F0502020204030204" pitchFamily="34" charset="0"/>
                <a:ea typeface="Calibri" panose="020F0502020204030204" pitchFamily="34" charset="0"/>
              </a:rPr>
              <a:t>Keep up your healthy routine as much as possible (get enough sleep, eat and exercise regularly, and drink plenty of water).</a:t>
            </a:r>
          </a:p>
          <a:p>
            <a:pPr marL="342900" marR="0" lvl="0" indent="-342900">
              <a:spcBef>
                <a:spcPts val="0"/>
              </a:spcBef>
              <a:spcAft>
                <a:spcPts val="0"/>
              </a:spcAft>
              <a:buFont typeface="Symbol" pitchFamily="2" charset="2"/>
              <a:buChar char=""/>
            </a:pPr>
            <a:r>
              <a:rPr lang="en-US" sz="2200" dirty="0">
                <a:effectLst/>
                <a:latin typeface="Calibri" panose="020F0502020204030204" pitchFamily="34" charset="0"/>
                <a:ea typeface="Calibri" panose="020F0502020204030204" pitchFamily="34" charset="0"/>
              </a:rPr>
              <a:t>Spend time with family and friends</a:t>
            </a:r>
          </a:p>
          <a:p>
            <a:pPr marL="342900" marR="0" lvl="0" indent="-342900">
              <a:spcBef>
                <a:spcPts val="0"/>
              </a:spcBef>
              <a:spcAft>
                <a:spcPts val="0"/>
              </a:spcAft>
              <a:buFont typeface="Symbol" pitchFamily="2" charset="2"/>
              <a:buChar char=""/>
            </a:pPr>
            <a:r>
              <a:rPr lang="en-US" sz="2200" dirty="0">
                <a:effectLst/>
                <a:latin typeface="Calibri" panose="020F0502020204030204" pitchFamily="34" charset="0"/>
                <a:ea typeface="Calibri" panose="020F0502020204030204" pitchFamily="34" charset="0"/>
              </a:rPr>
              <a:t>Get outside, walk, </a:t>
            </a:r>
            <a:r>
              <a:rPr lang="en-US" sz="2200" dirty="0">
                <a:latin typeface="Calibri" panose="020F0502020204030204" pitchFamily="34" charset="0"/>
                <a:ea typeface="Calibri" panose="020F0502020204030204" pitchFamily="34" charset="0"/>
              </a:rPr>
              <a:t>purposefully take breaks </a:t>
            </a:r>
          </a:p>
          <a:p>
            <a:pPr marL="342900" marR="0" lvl="0" indent="-342900">
              <a:spcBef>
                <a:spcPts val="0"/>
              </a:spcBef>
              <a:spcAft>
                <a:spcPts val="0"/>
              </a:spcAft>
              <a:buFont typeface="Symbol" pitchFamily="2" charset="2"/>
              <a:buChar char=""/>
            </a:pPr>
            <a:r>
              <a:rPr lang="en-US" sz="2200" dirty="0">
                <a:effectLst/>
                <a:latin typeface="Calibri" panose="020F0502020204030204" pitchFamily="34" charset="0"/>
                <a:ea typeface="Calibri" panose="020F0502020204030204" pitchFamily="34" charset="0"/>
              </a:rPr>
              <a:t>Incorporate moments and activities that are relaxing </a:t>
            </a:r>
          </a:p>
          <a:p>
            <a:pPr marL="342900" marR="0" lvl="0" indent="-342900">
              <a:spcBef>
                <a:spcPts val="0"/>
              </a:spcBef>
              <a:spcAft>
                <a:spcPts val="0"/>
              </a:spcAft>
              <a:buFont typeface="Symbol" pitchFamily="2" charset="2"/>
              <a:buChar char=""/>
            </a:pPr>
            <a:r>
              <a:rPr lang="en-US" sz="2200" dirty="0">
                <a:effectLst/>
                <a:latin typeface="Calibri" panose="020F0502020204030204" pitchFamily="34" charset="0"/>
                <a:ea typeface="Calibri" panose="020F0502020204030204" pitchFamily="34" charset="0"/>
              </a:rPr>
              <a:t>Ground self in practices of joy and gratitude </a:t>
            </a:r>
          </a:p>
          <a:p>
            <a:pPr marL="342900" marR="0" lvl="0" indent="-342900">
              <a:spcBef>
                <a:spcPts val="0"/>
              </a:spcBef>
              <a:spcAft>
                <a:spcPts val="0"/>
              </a:spcAft>
              <a:buFont typeface="Symbol" pitchFamily="2" charset="2"/>
              <a:buChar char=""/>
            </a:pPr>
            <a:r>
              <a:rPr lang="en-US" sz="2200" dirty="0">
                <a:effectLst/>
                <a:latin typeface="Calibri" panose="020F0502020204030204" pitchFamily="34" charset="0"/>
                <a:ea typeface="Calibri" panose="020F0502020204030204" pitchFamily="34" charset="0"/>
              </a:rPr>
              <a:t>Pay attention to your thoughts. When you find you are thinking about things that make you upset, nervous or angry, notice them and stop or change them. You can distract yourself by changing activities</a:t>
            </a:r>
          </a:p>
          <a:p>
            <a:pPr marL="342900" marR="0" lvl="0" indent="-342900">
              <a:spcBef>
                <a:spcPts val="600"/>
              </a:spcBef>
              <a:spcAft>
                <a:spcPts val="0"/>
              </a:spcAft>
              <a:buFont typeface="Symbol" pitchFamily="2" charset="2"/>
              <a:buChar char=""/>
            </a:pPr>
            <a:r>
              <a:rPr lang="en-US" sz="2200" dirty="0">
                <a:effectLst/>
                <a:latin typeface="Calibri" panose="020F0502020204030204" pitchFamily="34" charset="0"/>
                <a:ea typeface="Calibri" panose="020F0502020204030204" pitchFamily="34" charset="0"/>
              </a:rPr>
              <a:t>Get involved. Volunteer with a non-profit, private, or community organization</a:t>
            </a:r>
          </a:p>
          <a:p>
            <a:pPr marL="342900" marR="0" lvl="0" indent="-342900">
              <a:spcBef>
                <a:spcPts val="600"/>
              </a:spcBef>
              <a:spcAft>
                <a:spcPts val="0"/>
              </a:spcAft>
              <a:buFont typeface="Symbol" pitchFamily="2" charset="2"/>
              <a:buChar char=""/>
            </a:pPr>
            <a:r>
              <a:rPr lang="en-US" sz="2200" dirty="0">
                <a:effectLst/>
                <a:latin typeface="Calibri" panose="020F0502020204030204" pitchFamily="34" charset="0"/>
                <a:ea typeface="Calibri" panose="020F0502020204030204" pitchFamily="34" charset="0"/>
              </a:rPr>
              <a:t>Attend services or gatherings that </a:t>
            </a:r>
            <a:r>
              <a:rPr lang="en-US" sz="2200" u="sng" dirty="0">
                <a:effectLst/>
                <a:latin typeface="Calibri" panose="020F0502020204030204" pitchFamily="34" charset="0"/>
                <a:ea typeface="Calibri" panose="020F0502020204030204" pitchFamily="34" charset="0"/>
              </a:rPr>
              <a:t>resonate with you</a:t>
            </a:r>
          </a:p>
        </p:txBody>
      </p:sp>
    </p:spTree>
    <p:extLst>
      <p:ext uri="{BB962C8B-B14F-4D97-AF65-F5344CB8AC3E}">
        <p14:creationId xmlns:p14="http://schemas.microsoft.com/office/powerpoint/2010/main" val="17799744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3A27D-22CF-FB32-3498-25C3BC528AD9}"/>
              </a:ext>
            </a:extLst>
          </p:cNvPr>
          <p:cNvSpPr>
            <a:spLocks noGrp="1"/>
          </p:cNvSpPr>
          <p:nvPr>
            <p:ph type="title"/>
          </p:nvPr>
        </p:nvSpPr>
        <p:spPr>
          <a:solidFill>
            <a:schemeClr val="accent1">
              <a:lumMod val="60000"/>
              <a:lumOff val="40000"/>
            </a:schemeClr>
          </a:solidFill>
          <a:ln w="38100">
            <a:solidFill>
              <a:schemeClr val="tx2"/>
            </a:solidFill>
          </a:ln>
        </p:spPr>
        <p:txBody>
          <a:bodyPr anchor="ctr">
            <a:normAutofit/>
          </a:bodyPr>
          <a:lstStyle/>
          <a:p>
            <a:r>
              <a:rPr lang="en-US" sz="4000" b="1" dirty="0">
                <a:solidFill>
                  <a:schemeClr val="bg1"/>
                </a:solidFill>
              </a:rPr>
              <a:t>Coping Strategies for Self and Others</a:t>
            </a:r>
          </a:p>
        </p:txBody>
      </p:sp>
      <p:sp>
        <p:nvSpPr>
          <p:cNvPr id="7" name="Text Placeholder 6">
            <a:extLst>
              <a:ext uri="{FF2B5EF4-FFF2-40B4-BE49-F238E27FC236}">
                <a16:creationId xmlns:a16="http://schemas.microsoft.com/office/drawing/2014/main" id="{45E122AD-9F22-281B-EFB6-625D8F7C1765}"/>
              </a:ext>
            </a:extLst>
          </p:cNvPr>
          <p:cNvSpPr>
            <a:spLocks noGrp="1"/>
          </p:cNvSpPr>
          <p:nvPr>
            <p:ph type="body" idx="1"/>
          </p:nvPr>
        </p:nvSpPr>
        <p:spPr>
          <a:xfrm>
            <a:off x="609600" y="1450317"/>
            <a:ext cx="5386917" cy="639762"/>
          </a:xfrm>
          <a:ln w="28575">
            <a:solidFill>
              <a:schemeClr val="tx1"/>
            </a:solidFill>
          </a:ln>
        </p:spPr>
        <p:txBody>
          <a:bodyPr/>
          <a:lstStyle/>
          <a:p>
            <a:pPr algn="ctr"/>
            <a:r>
              <a:rPr lang="en-US" dirty="0"/>
              <a:t>To Dos </a:t>
            </a:r>
          </a:p>
        </p:txBody>
      </p:sp>
      <p:sp>
        <p:nvSpPr>
          <p:cNvPr id="4" name="Content Placeholder 3">
            <a:extLst>
              <a:ext uri="{FF2B5EF4-FFF2-40B4-BE49-F238E27FC236}">
                <a16:creationId xmlns:a16="http://schemas.microsoft.com/office/drawing/2014/main" id="{C36B91EE-8FBE-C7D5-03B5-81E34F1E8091}"/>
              </a:ext>
            </a:extLst>
          </p:cNvPr>
          <p:cNvSpPr>
            <a:spLocks noGrp="1"/>
          </p:cNvSpPr>
          <p:nvPr>
            <p:ph sz="half" idx="2"/>
          </p:nvPr>
        </p:nvSpPr>
        <p:spPr>
          <a:xfrm>
            <a:off x="609600" y="2085665"/>
            <a:ext cx="5386917" cy="4348588"/>
          </a:xfrm>
          <a:ln w="28575">
            <a:solidFill>
              <a:schemeClr val="tx1"/>
            </a:solidFill>
          </a:ln>
        </p:spPr>
        <p:txBody>
          <a:bodyPr>
            <a:noAutofit/>
          </a:bodyPr>
          <a:lstStyle/>
          <a:p>
            <a:pPr marL="0" marR="0" lvl="0" indent="0">
              <a:spcBef>
                <a:spcPts val="0"/>
              </a:spcBef>
              <a:spcAft>
                <a:spcPts val="0"/>
              </a:spcAft>
              <a:buNone/>
            </a:pPr>
            <a:r>
              <a:rPr lang="en-US" sz="2400" dirty="0">
                <a:latin typeface="Calibri" panose="020F0502020204030204" pitchFamily="34" charset="0"/>
                <a:ea typeface="Calibri" panose="020F0502020204030204" pitchFamily="34" charset="0"/>
              </a:rPr>
              <a:t>1. </a:t>
            </a:r>
            <a:r>
              <a:rPr lang="en-US" sz="2200" dirty="0">
                <a:latin typeface="Calibri" panose="020F0502020204030204" pitchFamily="34" charset="0"/>
                <a:ea typeface="Calibri" panose="020F0502020204030204" pitchFamily="34" charset="0"/>
              </a:rPr>
              <a:t>Acknowledge</a:t>
            </a:r>
          </a:p>
          <a:p>
            <a:pPr marL="0" marR="0" lvl="0" indent="0">
              <a:spcBef>
                <a:spcPts val="0"/>
              </a:spcBef>
              <a:spcAft>
                <a:spcPts val="0"/>
              </a:spcAft>
              <a:buNone/>
            </a:pPr>
            <a:r>
              <a:rPr lang="en-US" sz="2200" dirty="0">
                <a:latin typeface="Calibri" panose="020F0502020204030204" pitchFamily="34" charset="0"/>
                <a:ea typeface="Calibri" panose="020F0502020204030204" pitchFamily="34" charset="0"/>
              </a:rPr>
              <a:t>2. Validate</a:t>
            </a:r>
            <a:endParaRPr lang="en-US" sz="2200" dirty="0">
              <a:effectLst/>
              <a:latin typeface="Calibri" panose="020F0502020204030204" pitchFamily="34" charset="0"/>
              <a:ea typeface="Calibri" panose="020F0502020204030204" pitchFamily="34" charset="0"/>
            </a:endParaRPr>
          </a:p>
          <a:p>
            <a:pPr marL="0" marR="0" lvl="0" indent="0">
              <a:spcBef>
                <a:spcPts val="0"/>
              </a:spcBef>
              <a:spcAft>
                <a:spcPts val="0"/>
              </a:spcAft>
              <a:buNone/>
            </a:pPr>
            <a:r>
              <a:rPr lang="en-US" sz="2200" dirty="0">
                <a:latin typeface="Calibri" panose="020F0502020204030204" pitchFamily="34" charset="0"/>
                <a:ea typeface="Calibri" panose="020F0502020204030204" pitchFamily="34" charset="0"/>
              </a:rPr>
              <a:t>3. Repeat</a:t>
            </a:r>
          </a:p>
          <a:p>
            <a:pPr marL="0" marR="0" lvl="0" indent="0">
              <a:spcBef>
                <a:spcPts val="0"/>
              </a:spcBef>
              <a:spcAft>
                <a:spcPts val="0"/>
              </a:spcAft>
              <a:buNone/>
            </a:pPr>
            <a:endParaRPr lang="en-US" sz="2200" dirty="0">
              <a:latin typeface="Calibri" panose="020F0502020204030204" pitchFamily="34" charset="0"/>
              <a:ea typeface="Calibri" panose="020F0502020204030204" pitchFamily="34" charset="0"/>
            </a:endParaRPr>
          </a:p>
          <a:p>
            <a:pPr marL="0" marR="0" lvl="0" indent="0">
              <a:spcBef>
                <a:spcPts val="0"/>
              </a:spcBef>
              <a:spcAft>
                <a:spcPts val="0"/>
              </a:spcAft>
              <a:buNone/>
            </a:pPr>
            <a:r>
              <a:rPr lang="en-US" sz="2200" dirty="0">
                <a:latin typeface="Calibri" panose="020F0502020204030204" pitchFamily="34" charset="0"/>
                <a:ea typeface="Calibri" panose="020F0502020204030204" pitchFamily="34" charset="0"/>
              </a:rPr>
              <a:t>…and </a:t>
            </a:r>
          </a:p>
          <a:p>
            <a:pPr marL="0" marR="0" lvl="0" indent="0">
              <a:spcBef>
                <a:spcPts val="0"/>
              </a:spcBef>
              <a:spcAft>
                <a:spcPts val="0"/>
              </a:spcAft>
              <a:buNone/>
            </a:pPr>
            <a:endParaRPr lang="en-US" sz="2200" dirty="0">
              <a:latin typeface="Calibri" panose="020F0502020204030204" pitchFamily="34" charset="0"/>
              <a:ea typeface="Calibri" panose="020F0502020204030204" pitchFamily="34" charset="0"/>
            </a:endParaRPr>
          </a:p>
          <a:p>
            <a:pPr marL="0" marR="0" lvl="0" indent="0">
              <a:spcBef>
                <a:spcPts val="0"/>
              </a:spcBef>
              <a:spcAft>
                <a:spcPts val="0"/>
              </a:spcAft>
              <a:buNone/>
            </a:pPr>
            <a:r>
              <a:rPr lang="en-US" sz="2200" dirty="0">
                <a:latin typeface="Calibri" panose="020F0502020204030204" pitchFamily="34" charset="0"/>
                <a:ea typeface="Calibri" panose="020F0502020204030204" pitchFamily="34" charset="0"/>
              </a:rPr>
              <a:t>4. Demonstrate grace and compassion to others… </a:t>
            </a:r>
          </a:p>
          <a:p>
            <a:pPr marL="0" marR="0" lvl="0" indent="0">
              <a:spcBef>
                <a:spcPts val="0"/>
              </a:spcBef>
              <a:spcAft>
                <a:spcPts val="0"/>
              </a:spcAft>
              <a:buNone/>
            </a:pPr>
            <a:r>
              <a:rPr lang="en-US" sz="2200" dirty="0">
                <a:latin typeface="Calibri" panose="020F0502020204030204" pitchFamily="34" charset="0"/>
                <a:ea typeface="Calibri" panose="020F0502020204030204" pitchFamily="34" charset="0"/>
              </a:rPr>
              <a:t>and self</a:t>
            </a:r>
          </a:p>
          <a:p>
            <a:pPr marL="0" marR="0" lvl="0" indent="0">
              <a:spcBef>
                <a:spcPts val="0"/>
              </a:spcBef>
              <a:spcAft>
                <a:spcPts val="0"/>
              </a:spcAft>
              <a:buNone/>
            </a:pPr>
            <a:r>
              <a:rPr lang="en-US" sz="2200" dirty="0">
                <a:latin typeface="Calibri" panose="020F0502020204030204" pitchFamily="34" charset="0"/>
                <a:ea typeface="Calibri" panose="020F0502020204030204" pitchFamily="34" charset="0"/>
              </a:rPr>
              <a:t>5. Model vulnerability </a:t>
            </a:r>
          </a:p>
          <a:p>
            <a:pPr marL="0" marR="0" lvl="0" indent="0">
              <a:spcBef>
                <a:spcPts val="0"/>
              </a:spcBef>
              <a:spcAft>
                <a:spcPts val="0"/>
              </a:spcAft>
              <a:buNone/>
            </a:pPr>
            <a:r>
              <a:rPr lang="en-US" sz="2200" dirty="0">
                <a:latin typeface="Calibri" panose="020F0502020204030204" pitchFamily="34" charset="0"/>
                <a:ea typeface="Calibri" panose="020F0502020204030204" pitchFamily="34" charset="0"/>
              </a:rPr>
              <a:t>6. Remind all of community </a:t>
            </a:r>
          </a:p>
          <a:p>
            <a:pPr marL="0" marR="0" lvl="0" indent="0">
              <a:spcBef>
                <a:spcPts val="0"/>
              </a:spcBef>
              <a:spcAft>
                <a:spcPts val="0"/>
              </a:spcAft>
              <a:buNone/>
            </a:pPr>
            <a:r>
              <a:rPr lang="en-US" sz="2200" dirty="0">
                <a:latin typeface="Calibri" panose="020F0502020204030204" pitchFamily="34" charset="0"/>
                <a:ea typeface="Calibri" panose="020F0502020204030204" pitchFamily="34" charset="0"/>
              </a:rPr>
              <a:t>7. Familiarize yourself with resources </a:t>
            </a:r>
          </a:p>
          <a:p>
            <a:pPr marL="0" marR="0" lvl="0" indent="0">
              <a:spcBef>
                <a:spcPts val="0"/>
              </a:spcBef>
              <a:spcAft>
                <a:spcPts val="0"/>
              </a:spcAft>
              <a:buNone/>
            </a:pPr>
            <a:endParaRPr lang="en-US" sz="2200" dirty="0">
              <a:latin typeface="Calibri" panose="020F0502020204030204" pitchFamily="34" charset="0"/>
              <a:ea typeface="Calibri" panose="020F0502020204030204" pitchFamily="34" charset="0"/>
            </a:endParaRPr>
          </a:p>
        </p:txBody>
      </p:sp>
      <p:sp>
        <p:nvSpPr>
          <p:cNvPr id="8" name="Text Placeholder 7">
            <a:extLst>
              <a:ext uri="{FF2B5EF4-FFF2-40B4-BE49-F238E27FC236}">
                <a16:creationId xmlns:a16="http://schemas.microsoft.com/office/drawing/2014/main" id="{64636FF8-E5D4-A3A0-49B4-4DC761ECCC7C}"/>
              </a:ext>
            </a:extLst>
          </p:cNvPr>
          <p:cNvSpPr>
            <a:spLocks noGrp="1"/>
          </p:cNvSpPr>
          <p:nvPr>
            <p:ph type="body" sz="quarter" idx="3"/>
          </p:nvPr>
        </p:nvSpPr>
        <p:spPr>
          <a:xfrm>
            <a:off x="6193367" y="1445904"/>
            <a:ext cx="5389033" cy="639762"/>
          </a:xfrm>
          <a:ln w="28575">
            <a:solidFill>
              <a:schemeClr val="tx1"/>
            </a:solidFill>
          </a:ln>
        </p:spPr>
        <p:txBody>
          <a:bodyPr/>
          <a:lstStyle/>
          <a:p>
            <a:pPr algn="ctr"/>
            <a:r>
              <a:rPr lang="en-US" dirty="0"/>
              <a:t>What to Minimize in Group Settings </a:t>
            </a:r>
          </a:p>
        </p:txBody>
      </p:sp>
      <p:sp>
        <p:nvSpPr>
          <p:cNvPr id="6" name="Content Placeholder 5">
            <a:extLst>
              <a:ext uri="{FF2B5EF4-FFF2-40B4-BE49-F238E27FC236}">
                <a16:creationId xmlns:a16="http://schemas.microsoft.com/office/drawing/2014/main" id="{0D86160A-19E0-8186-5252-88A00F9DFD06}"/>
              </a:ext>
            </a:extLst>
          </p:cNvPr>
          <p:cNvSpPr>
            <a:spLocks noGrp="1"/>
          </p:cNvSpPr>
          <p:nvPr>
            <p:ph sz="quarter" idx="4"/>
          </p:nvPr>
        </p:nvSpPr>
        <p:spPr>
          <a:xfrm>
            <a:off x="6193367" y="2085666"/>
            <a:ext cx="5389033" cy="4348588"/>
          </a:xfrm>
          <a:ln w="28575">
            <a:solidFill>
              <a:schemeClr val="tx1"/>
            </a:solidFill>
          </a:ln>
        </p:spPr>
        <p:txBody>
          <a:bodyPr>
            <a:normAutofit fontScale="77500" lnSpcReduction="20000"/>
          </a:bodyPr>
          <a:lstStyle/>
          <a:p>
            <a:pPr marR="0" lvl="0">
              <a:spcBef>
                <a:spcPts val="0"/>
              </a:spcBef>
              <a:spcAft>
                <a:spcPts val="0"/>
              </a:spcAft>
              <a:buFontTx/>
              <a:buChar char="-"/>
            </a:pPr>
            <a:r>
              <a:rPr lang="en-US" sz="2800" dirty="0">
                <a:latin typeface="Calibri" panose="020F0502020204030204" pitchFamily="34" charset="0"/>
                <a:ea typeface="Calibri" panose="020F0502020204030204" pitchFamily="34" charset="0"/>
              </a:rPr>
              <a:t>Recounting of traumatic events or in-depth personal experiences </a:t>
            </a:r>
          </a:p>
          <a:p>
            <a:pPr marR="0" lvl="0">
              <a:spcBef>
                <a:spcPts val="0"/>
              </a:spcBef>
              <a:spcAft>
                <a:spcPts val="0"/>
              </a:spcAft>
              <a:buFontTx/>
              <a:buChar char="-"/>
            </a:pPr>
            <a:r>
              <a:rPr lang="en-US" sz="2800" dirty="0">
                <a:latin typeface="Calibri" panose="020F0502020204030204" pitchFamily="34" charset="0"/>
                <a:ea typeface="Calibri" panose="020F0502020204030204" pitchFamily="34" charset="0"/>
              </a:rPr>
              <a:t>Conversations that that may excessively emphasize points of distress or concern of what is “broken” – can shift to “what are actions we can take now” </a:t>
            </a:r>
          </a:p>
          <a:p>
            <a:pPr marR="0" lvl="0">
              <a:spcBef>
                <a:spcPts val="0"/>
              </a:spcBef>
              <a:spcAft>
                <a:spcPts val="0"/>
              </a:spcAft>
              <a:buFontTx/>
              <a:buChar char="-"/>
            </a:pPr>
            <a:r>
              <a:rPr lang="en-US" sz="2800" dirty="0">
                <a:latin typeface="Calibri" panose="020F0502020204030204" pitchFamily="34" charset="0"/>
                <a:ea typeface="Calibri" panose="020F0502020204030204" pitchFamily="34" charset="0"/>
              </a:rPr>
              <a:t>It’s okay to open conversation to how are we currently doing, but then frame with an additional positive</a:t>
            </a:r>
          </a:p>
          <a:p>
            <a:pPr marL="0" marR="0" lvl="0" indent="0">
              <a:spcBef>
                <a:spcPts val="0"/>
              </a:spcBef>
              <a:spcAft>
                <a:spcPts val="0"/>
              </a:spcAft>
              <a:buNone/>
            </a:pPr>
            <a:r>
              <a:rPr lang="en-US" sz="2800" dirty="0">
                <a:latin typeface="Calibri" panose="020F0502020204030204" pitchFamily="34" charset="0"/>
                <a:ea typeface="Calibri" panose="020F0502020204030204" pitchFamily="34" charset="0"/>
              </a:rPr>
              <a:t>	”What is something that has been 	  		   helpful” </a:t>
            </a:r>
          </a:p>
          <a:p>
            <a:pPr marL="0" marR="0" lvl="0" indent="0">
              <a:spcBef>
                <a:spcPts val="0"/>
              </a:spcBef>
              <a:spcAft>
                <a:spcPts val="0"/>
              </a:spcAft>
              <a:buNone/>
            </a:pPr>
            <a:r>
              <a:rPr lang="en-US" sz="2800" dirty="0">
                <a:latin typeface="Calibri" panose="020F0502020204030204" pitchFamily="34" charset="0"/>
                <a:ea typeface="Calibri" panose="020F0502020204030204" pitchFamily="34" charset="0"/>
              </a:rPr>
              <a:t>	“What is something that helped you relax 	   or find positive distraction”</a:t>
            </a:r>
          </a:p>
          <a:p>
            <a:pPr marR="0" lvl="0">
              <a:spcBef>
                <a:spcPts val="0"/>
              </a:spcBef>
              <a:spcAft>
                <a:spcPts val="0"/>
              </a:spcAft>
              <a:buFontTx/>
              <a:buChar char="-"/>
            </a:pPr>
            <a:r>
              <a:rPr lang="en-US" sz="2800" dirty="0">
                <a:latin typeface="Calibri" panose="020F0502020204030204" pitchFamily="34" charset="0"/>
                <a:ea typeface="Calibri" panose="020F0502020204030204" pitchFamily="34" charset="0"/>
              </a:rPr>
              <a:t>If you feel stuck, it is okay, just take a deep breath and recenter on 1, 2, 3</a:t>
            </a:r>
          </a:p>
          <a:p>
            <a:pPr marL="0" marR="0" lvl="0" indent="0">
              <a:spcBef>
                <a:spcPts val="0"/>
              </a:spcBef>
              <a:spcAft>
                <a:spcPts val="0"/>
              </a:spcAft>
              <a:buNone/>
            </a:pPr>
            <a:endParaRPr lang="en-US" sz="2800" dirty="0">
              <a:latin typeface="Calibri" panose="020F0502020204030204" pitchFamily="34" charset="0"/>
              <a:ea typeface="Calibri" panose="020F0502020204030204" pitchFamily="34" charset="0"/>
            </a:endParaRPr>
          </a:p>
          <a:p>
            <a:pPr marL="0" indent="0">
              <a:buNone/>
            </a:pPr>
            <a:endParaRPr lang="en-US" dirty="0"/>
          </a:p>
        </p:txBody>
      </p:sp>
      <p:sp>
        <p:nvSpPr>
          <p:cNvPr id="5" name="TextBox 4">
            <a:extLst>
              <a:ext uri="{FF2B5EF4-FFF2-40B4-BE49-F238E27FC236}">
                <a16:creationId xmlns:a16="http://schemas.microsoft.com/office/drawing/2014/main" id="{A76B9CBA-D186-AA03-02B3-ACC93DCAF685}"/>
              </a:ext>
            </a:extLst>
          </p:cNvPr>
          <p:cNvSpPr txBox="1"/>
          <p:nvPr/>
        </p:nvSpPr>
        <p:spPr>
          <a:xfrm>
            <a:off x="2053683" y="6411724"/>
            <a:ext cx="10138317" cy="446276"/>
          </a:xfrm>
          <a:prstGeom prst="rect">
            <a:avLst/>
          </a:prstGeom>
          <a:noFill/>
        </p:spPr>
        <p:txBody>
          <a:bodyPr wrap="square">
            <a:spAutoFit/>
          </a:bodyPr>
          <a:lstStyle/>
          <a:p>
            <a:r>
              <a:rPr lang="en-US" sz="2300" dirty="0">
                <a:solidFill>
                  <a:schemeClr val="accent1"/>
                </a:solidFill>
              </a:rPr>
              <a:t>https://</a:t>
            </a:r>
            <a:r>
              <a:rPr lang="en-US" sz="2300" dirty="0" err="1">
                <a:solidFill>
                  <a:schemeClr val="accent1"/>
                </a:solidFill>
              </a:rPr>
              <a:t>cfe.unc.edu</a:t>
            </a:r>
            <a:r>
              <a:rPr lang="en-US" sz="2300" dirty="0">
                <a:solidFill>
                  <a:schemeClr val="accent1"/>
                </a:solidFill>
              </a:rPr>
              <a:t>/teaching-and-learning/teaching-through-tragedy/</a:t>
            </a:r>
          </a:p>
        </p:txBody>
      </p:sp>
    </p:spTree>
    <p:extLst>
      <p:ext uri="{BB962C8B-B14F-4D97-AF65-F5344CB8AC3E}">
        <p14:creationId xmlns:p14="http://schemas.microsoft.com/office/powerpoint/2010/main" val="37505913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BBA5453-84C2-31EF-D501-A066368A012B}"/>
              </a:ext>
            </a:extLst>
          </p:cNvPr>
          <p:cNvSpPr>
            <a:spLocks noGrp="1"/>
          </p:cNvSpPr>
          <p:nvPr>
            <p:ph type="title"/>
          </p:nvPr>
        </p:nvSpPr>
        <p:spPr/>
        <p:txBody>
          <a:bodyPr/>
          <a:lstStyle/>
          <a:p>
            <a:r>
              <a:rPr lang="en-US" b="1" dirty="0">
                <a:solidFill>
                  <a:schemeClr val="accent1">
                    <a:lumMod val="75000"/>
                  </a:schemeClr>
                </a:solidFill>
                <a:latin typeface="Calibri" panose="020F0502020204030204" pitchFamily="34" charset="0"/>
                <a:cs typeface="Calibri" panose="020F0502020204030204" pitchFamily="34" charset="0"/>
              </a:rPr>
              <a:t>UNC SOM/UNC Health Based Resources</a:t>
            </a:r>
          </a:p>
        </p:txBody>
      </p:sp>
      <p:sp>
        <p:nvSpPr>
          <p:cNvPr id="8" name="Content Placeholder 7">
            <a:extLst>
              <a:ext uri="{FF2B5EF4-FFF2-40B4-BE49-F238E27FC236}">
                <a16:creationId xmlns:a16="http://schemas.microsoft.com/office/drawing/2014/main" id="{184CF083-9CE9-B8FA-0F91-113AC1FFDAE8}"/>
              </a:ext>
            </a:extLst>
          </p:cNvPr>
          <p:cNvSpPr>
            <a:spLocks noGrp="1"/>
          </p:cNvSpPr>
          <p:nvPr>
            <p:ph idx="1"/>
          </p:nvPr>
        </p:nvSpPr>
        <p:spPr>
          <a:xfrm>
            <a:off x="838200" y="1527718"/>
            <a:ext cx="10515600" cy="5129560"/>
          </a:xfrm>
        </p:spPr>
        <p:txBody>
          <a:bodyPr>
            <a:normAutofit fontScale="85000" lnSpcReduction="20000"/>
          </a:bodyPr>
          <a:lstStyle/>
          <a:p>
            <a:pPr marL="0" marR="0" indent="0">
              <a:spcBef>
                <a:spcPts val="0"/>
              </a:spcBef>
              <a:spcAft>
                <a:spcPts val="0"/>
              </a:spcAft>
              <a:buNone/>
            </a:pPr>
            <a:r>
              <a:rPr lang="en-US" sz="2200" b="1" u="sng" dirty="0">
                <a:solidFill>
                  <a:srgbClr val="4472C4"/>
                </a:solidFill>
                <a:effectLst/>
                <a:latin typeface="Calibri" panose="020F0502020204030204" pitchFamily="34" charset="0"/>
                <a:ea typeface="Times New Roman" panose="02020603050405020304" pitchFamily="18" charset="0"/>
              </a:rPr>
              <a:t>Well-Being Program Resources</a:t>
            </a:r>
          </a:p>
          <a:p>
            <a:pPr marL="0" marR="0" indent="0">
              <a:spcBef>
                <a:spcPts val="0"/>
              </a:spcBef>
              <a:spcAft>
                <a:spcPts val="0"/>
              </a:spcAft>
              <a:buNone/>
            </a:pPr>
            <a:endParaRPr lang="en-US" sz="2200" dirty="0">
              <a:effectLst/>
              <a:latin typeface="Times New Roman" panose="02020603050405020304" pitchFamily="18" charset="0"/>
              <a:ea typeface="Times New Roman" panose="02020603050405020304" pitchFamily="18" charset="0"/>
            </a:endParaRPr>
          </a:p>
          <a:p>
            <a:pPr marL="0" marR="0" indent="0">
              <a:spcBef>
                <a:spcPts val="0"/>
              </a:spcBef>
              <a:spcAft>
                <a:spcPts val="0"/>
              </a:spcAft>
              <a:buNone/>
            </a:pPr>
            <a:r>
              <a:rPr lang="en-US" sz="2200" dirty="0">
                <a:solidFill>
                  <a:srgbClr val="242424"/>
                </a:solidFill>
                <a:effectLst/>
                <a:latin typeface="Calibri" panose="020F0502020204030204" pitchFamily="34" charset="0"/>
                <a:ea typeface="Times New Roman" panose="02020603050405020304" pitchFamily="18" charset="0"/>
              </a:rPr>
              <a:t>The Well-Being Program offers support and grief groups as well as other resources that can be scheduled for your teams/units/divisions.   </a:t>
            </a:r>
          </a:p>
          <a:p>
            <a:pPr marL="0" marR="0" indent="0">
              <a:spcBef>
                <a:spcPts val="0"/>
              </a:spcBef>
              <a:spcAft>
                <a:spcPts val="0"/>
              </a:spcAft>
              <a:buNone/>
            </a:pPr>
            <a:endParaRPr lang="en-US" sz="2200" dirty="0">
              <a:solidFill>
                <a:srgbClr val="242424"/>
              </a:solidFill>
              <a:latin typeface="Calibri" panose="020F0502020204030204" pitchFamily="34" charset="0"/>
              <a:ea typeface="Times New Roman" panose="02020603050405020304" pitchFamily="18" charset="0"/>
            </a:endParaRPr>
          </a:p>
          <a:p>
            <a:pPr marL="0" marR="0" indent="0">
              <a:spcBef>
                <a:spcPts val="0"/>
              </a:spcBef>
              <a:spcAft>
                <a:spcPts val="0"/>
              </a:spcAft>
              <a:buNone/>
            </a:pPr>
            <a:r>
              <a:rPr lang="en-US" sz="2200" dirty="0">
                <a:solidFill>
                  <a:srgbClr val="242424"/>
                </a:solidFill>
                <a:effectLst/>
                <a:latin typeface="Calibri" panose="020F0502020204030204" pitchFamily="34" charset="0"/>
                <a:ea typeface="Times New Roman" panose="02020603050405020304" pitchFamily="18" charset="0"/>
              </a:rPr>
              <a:t>You may go to our website at </a:t>
            </a:r>
            <a:r>
              <a:rPr lang="en-US" sz="2200" u="sng" dirty="0">
                <a:solidFill>
                  <a:srgbClr val="0563C1"/>
                </a:solidFill>
                <a:effectLst/>
                <a:latin typeface="Calibri" panose="020F0502020204030204" pitchFamily="34" charset="0"/>
                <a:ea typeface="Times New Roman" panose="02020603050405020304" pitchFamily="18" charset="0"/>
                <a:hlinkClick r:id="rId2"/>
              </a:rPr>
              <a:t>https://www.unchealth.org/for-unch-health-professionals/well-being-for-unc-health-teammates</a:t>
            </a:r>
            <a:r>
              <a:rPr lang="en-US" sz="2200" dirty="0">
                <a:solidFill>
                  <a:srgbClr val="242424"/>
                </a:solidFill>
                <a:effectLst/>
                <a:latin typeface="Calibri" panose="020F0502020204030204" pitchFamily="34" charset="0"/>
                <a:ea typeface="Times New Roman" panose="02020603050405020304" pitchFamily="18" charset="0"/>
              </a:rPr>
              <a:t> for more information, including to sign up for these services.  </a:t>
            </a:r>
            <a:endParaRPr lang="en-US" sz="2200" dirty="0">
              <a:effectLst/>
              <a:latin typeface="Times New Roman" panose="02020603050405020304" pitchFamily="18" charset="0"/>
              <a:ea typeface="Times New Roman" panose="02020603050405020304" pitchFamily="18" charset="0"/>
            </a:endParaRPr>
          </a:p>
          <a:p>
            <a:pPr marL="0" marR="0" indent="0">
              <a:spcBef>
                <a:spcPts val="0"/>
              </a:spcBef>
              <a:spcAft>
                <a:spcPts val="0"/>
              </a:spcAft>
              <a:buNone/>
            </a:pPr>
            <a:r>
              <a:rPr lang="en-US" sz="2200" dirty="0">
                <a:solidFill>
                  <a:srgbClr val="242424"/>
                </a:solidFill>
                <a:effectLst/>
                <a:latin typeface="Calibri" panose="020F0502020204030204" pitchFamily="34" charset="0"/>
                <a:ea typeface="Times New Roman" panose="02020603050405020304" pitchFamily="18" charset="0"/>
              </a:rPr>
              <a:t> </a:t>
            </a:r>
            <a:endParaRPr lang="en-US" sz="2200" dirty="0">
              <a:effectLst/>
              <a:latin typeface="Times New Roman" panose="02020603050405020304" pitchFamily="18" charset="0"/>
              <a:ea typeface="Times New Roman" panose="02020603050405020304" pitchFamily="18" charset="0"/>
            </a:endParaRPr>
          </a:p>
          <a:p>
            <a:pPr marL="0" marR="0" indent="0">
              <a:spcBef>
                <a:spcPts val="0"/>
              </a:spcBef>
              <a:spcAft>
                <a:spcPts val="0"/>
              </a:spcAft>
              <a:buNone/>
            </a:pPr>
            <a:r>
              <a:rPr lang="en-US" sz="2200" dirty="0">
                <a:solidFill>
                  <a:srgbClr val="242424"/>
                </a:solidFill>
                <a:effectLst/>
                <a:latin typeface="Calibri" panose="020F0502020204030204" pitchFamily="34" charset="0"/>
                <a:ea typeface="Times New Roman" panose="02020603050405020304" pitchFamily="18" charset="0"/>
              </a:rPr>
              <a:t>For additional questions or needs, you may email the Well-Being Program at </a:t>
            </a:r>
            <a:r>
              <a:rPr lang="en-US" sz="2200" u="sng" dirty="0">
                <a:solidFill>
                  <a:srgbClr val="0563C1"/>
                </a:solidFill>
                <a:effectLst/>
                <a:latin typeface="Calibri" panose="020F0502020204030204" pitchFamily="34" charset="0"/>
                <a:ea typeface="Times New Roman" panose="02020603050405020304" pitchFamily="18" charset="0"/>
                <a:hlinkClick r:id="rId3"/>
              </a:rPr>
              <a:t>WellBeing@unchealth.unc.edu</a:t>
            </a:r>
            <a:r>
              <a:rPr lang="en-US" sz="2200" dirty="0">
                <a:solidFill>
                  <a:srgbClr val="242424"/>
                </a:solidFill>
                <a:effectLst/>
                <a:latin typeface="Calibri" panose="020F0502020204030204" pitchFamily="34" charset="0"/>
                <a:ea typeface="Times New Roman" panose="02020603050405020304" pitchFamily="18" charset="0"/>
              </a:rPr>
              <a:t> </a:t>
            </a:r>
            <a:endParaRPr lang="en-US" sz="2200" dirty="0">
              <a:effectLst/>
              <a:latin typeface="Times New Roman" panose="02020603050405020304" pitchFamily="18" charset="0"/>
              <a:ea typeface="Times New Roman" panose="02020603050405020304" pitchFamily="18" charset="0"/>
            </a:endParaRPr>
          </a:p>
          <a:p>
            <a:pPr marL="0" marR="0" indent="0">
              <a:spcBef>
                <a:spcPts val="0"/>
              </a:spcBef>
              <a:spcAft>
                <a:spcPts val="0"/>
              </a:spcAft>
              <a:buNone/>
            </a:pPr>
            <a:r>
              <a:rPr lang="en-US" sz="2200" b="1" u="none" strike="noStrike" dirty="0">
                <a:solidFill>
                  <a:srgbClr val="242424"/>
                </a:solidFill>
                <a:effectLst/>
                <a:latin typeface="Calibri" panose="020F0502020204030204" pitchFamily="34" charset="0"/>
                <a:ea typeface="Times New Roman" panose="02020603050405020304" pitchFamily="18" charset="0"/>
              </a:rPr>
              <a:t> </a:t>
            </a:r>
            <a:endParaRPr lang="en-US" sz="2200" dirty="0">
              <a:effectLst/>
              <a:latin typeface="Times New Roman" panose="02020603050405020304" pitchFamily="18" charset="0"/>
              <a:ea typeface="Times New Roman" panose="02020603050405020304" pitchFamily="18" charset="0"/>
            </a:endParaRPr>
          </a:p>
          <a:p>
            <a:pPr marL="0" marR="0" indent="0">
              <a:spcBef>
                <a:spcPts val="0"/>
              </a:spcBef>
              <a:spcAft>
                <a:spcPts val="0"/>
              </a:spcAft>
              <a:buNone/>
            </a:pPr>
            <a:r>
              <a:rPr lang="en-US" sz="2200" b="1" u="none" strike="noStrike" dirty="0">
                <a:solidFill>
                  <a:srgbClr val="242424"/>
                </a:solidFill>
                <a:effectLst/>
                <a:latin typeface="Calibri" panose="020F0502020204030204" pitchFamily="34" charset="0"/>
                <a:ea typeface="Times New Roman" panose="02020603050405020304" pitchFamily="18" charset="0"/>
              </a:rPr>
              <a:t> </a:t>
            </a:r>
            <a:endParaRPr lang="en-US" sz="2200" dirty="0">
              <a:effectLst/>
              <a:latin typeface="Times New Roman" panose="02020603050405020304" pitchFamily="18" charset="0"/>
              <a:ea typeface="Times New Roman" panose="02020603050405020304" pitchFamily="18" charset="0"/>
            </a:endParaRPr>
          </a:p>
          <a:p>
            <a:pPr marL="0" marR="0" indent="0">
              <a:spcBef>
                <a:spcPts val="0"/>
              </a:spcBef>
              <a:spcAft>
                <a:spcPts val="0"/>
              </a:spcAft>
              <a:buNone/>
            </a:pPr>
            <a:r>
              <a:rPr lang="en-US" sz="2200" b="1" u="sng" dirty="0">
                <a:solidFill>
                  <a:srgbClr val="4472C4"/>
                </a:solidFill>
                <a:effectLst/>
                <a:latin typeface="Calibri" panose="020F0502020204030204" pitchFamily="34" charset="0"/>
                <a:ea typeface="Times New Roman" panose="02020603050405020304" pitchFamily="18" charset="0"/>
              </a:rPr>
              <a:t>Mental Health Support and Services: </a:t>
            </a:r>
            <a:endParaRPr lang="en-US" sz="2200" dirty="0">
              <a:effectLst/>
              <a:latin typeface="Times New Roman" panose="02020603050405020304" pitchFamily="18" charset="0"/>
              <a:ea typeface="Times New Roman" panose="02020603050405020304" pitchFamily="18" charset="0"/>
            </a:endParaRPr>
          </a:p>
          <a:p>
            <a:pPr marL="0" marR="0" indent="0">
              <a:spcBef>
                <a:spcPts val="0"/>
              </a:spcBef>
              <a:spcAft>
                <a:spcPts val="0"/>
              </a:spcAft>
              <a:buNone/>
            </a:pPr>
            <a:r>
              <a:rPr lang="en-US" sz="2200" b="1" u="none" strike="noStrike" dirty="0">
                <a:solidFill>
                  <a:srgbClr val="4472C4"/>
                </a:solidFill>
                <a:effectLst/>
                <a:latin typeface="Calibri" panose="020F0502020204030204" pitchFamily="34" charset="0"/>
                <a:ea typeface="Times New Roman" panose="02020603050405020304" pitchFamily="18" charset="0"/>
              </a:rPr>
              <a:t> </a:t>
            </a:r>
            <a:endParaRPr lang="en-US" sz="2200" dirty="0">
              <a:effectLst/>
              <a:latin typeface="Times New Roman" panose="02020603050405020304" pitchFamily="18" charset="0"/>
              <a:ea typeface="Times New Roman" panose="02020603050405020304" pitchFamily="18" charset="0"/>
            </a:endParaRPr>
          </a:p>
          <a:p>
            <a:pPr marL="0" marR="0" indent="0">
              <a:spcBef>
                <a:spcPts val="0"/>
              </a:spcBef>
              <a:spcAft>
                <a:spcPts val="0"/>
              </a:spcAft>
              <a:buNone/>
            </a:pPr>
            <a:r>
              <a:rPr lang="en-US" sz="2200" b="1" u="sng" dirty="0">
                <a:solidFill>
                  <a:srgbClr val="4472C4"/>
                </a:solidFill>
                <a:effectLst/>
                <a:latin typeface="Calibri" panose="020F0502020204030204" pitchFamily="34" charset="0"/>
                <a:ea typeface="Times New Roman" panose="02020603050405020304" pitchFamily="18" charset="0"/>
              </a:rPr>
              <a:t>Taking Care of All Healthcare and SOM Teammates</a:t>
            </a:r>
            <a:endParaRPr lang="en-US" sz="2200" dirty="0">
              <a:effectLst/>
              <a:latin typeface="Times New Roman" panose="02020603050405020304" pitchFamily="18" charset="0"/>
              <a:ea typeface="Times New Roman" panose="02020603050405020304" pitchFamily="18" charset="0"/>
            </a:endParaRPr>
          </a:p>
          <a:p>
            <a:pPr marL="0" marR="0" indent="0">
              <a:spcBef>
                <a:spcPts val="0"/>
              </a:spcBef>
              <a:spcAft>
                <a:spcPts val="0"/>
              </a:spcAft>
              <a:buNone/>
            </a:pPr>
            <a:br>
              <a:rPr lang="en-US" sz="2200" b="1" u="sng" dirty="0">
                <a:solidFill>
                  <a:srgbClr val="242424"/>
                </a:solidFill>
                <a:effectLst/>
                <a:latin typeface="Calibri" panose="020F0502020204030204" pitchFamily="34" charset="0"/>
                <a:ea typeface="Times New Roman" panose="02020603050405020304" pitchFamily="18" charset="0"/>
              </a:rPr>
            </a:br>
            <a:r>
              <a:rPr lang="en-US" sz="2200" dirty="0">
                <a:effectLst/>
                <a:latin typeface="Times New Roman" panose="02020603050405020304" pitchFamily="18" charset="0"/>
                <a:ea typeface="Times New Roman" panose="02020603050405020304" pitchFamily="18" charset="0"/>
              </a:rPr>
              <a:t>The Taking Care of Our Own Program offers virtual visits for support and wellness and is available to all UNC faculty and staff throughout the health system.   </a:t>
            </a:r>
          </a:p>
          <a:p>
            <a:pPr marL="0" marR="0" indent="0">
              <a:spcBef>
                <a:spcPts val="0"/>
              </a:spcBef>
              <a:spcAft>
                <a:spcPts val="0"/>
              </a:spcAft>
              <a:buNone/>
            </a:pPr>
            <a:endParaRPr lang="en-US" sz="2200" dirty="0">
              <a:effectLst/>
              <a:latin typeface="Times New Roman" panose="02020603050405020304" pitchFamily="18" charset="0"/>
              <a:ea typeface="Times New Roman" panose="02020603050405020304" pitchFamily="18" charset="0"/>
            </a:endParaRPr>
          </a:p>
          <a:p>
            <a:pPr marL="0" marR="0" indent="0">
              <a:spcBef>
                <a:spcPts val="0"/>
              </a:spcBef>
              <a:spcAft>
                <a:spcPts val="0"/>
              </a:spcAft>
              <a:buNone/>
            </a:pPr>
            <a:r>
              <a:rPr lang="en-US" sz="2200" b="1" i="1" dirty="0">
                <a:solidFill>
                  <a:srgbClr val="242424"/>
                </a:solidFill>
                <a:effectLst/>
                <a:latin typeface="Calibri" panose="020F0502020204030204" pitchFamily="34" charset="0"/>
                <a:ea typeface="Times New Roman" panose="02020603050405020304" pitchFamily="18" charset="0"/>
              </a:rPr>
              <a:t>Note that insurance is billed for clinical services rendered and a co-pay may apply in accordance to your plan</a:t>
            </a:r>
            <a:r>
              <a:rPr lang="en-US" sz="2200" b="1" i="1" dirty="0">
                <a:solidFill>
                  <a:srgbClr val="242424"/>
                </a:solidFill>
                <a:latin typeface="Calibri" panose="020F0502020204030204" pitchFamily="34" charset="0"/>
                <a:ea typeface="Times New Roman" panose="02020603050405020304" pitchFamily="18" charset="0"/>
              </a:rPr>
              <a:t>; for SOM faculty TCOOO is fully in network </a:t>
            </a:r>
          </a:p>
          <a:p>
            <a:pPr marL="0" marR="0" indent="0">
              <a:spcBef>
                <a:spcPts val="0"/>
              </a:spcBef>
              <a:spcAft>
                <a:spcPts val="0"/>
              </a:spcAft>
              <a:buNone/>
            </a:pPr>
            <a:endParaRPr lang="en-US" sz="2200" dirty="0">
              <a:effectLst/>
              <a:latin typeface="Times New Roman" panose="02020603050405020304" pitchFamily="18" charset="0"/>
              <a:ea typeface="Times New Roman" panose="02020603050405020304" pitchFamily="18" charset="0"/>
            </a:endParaRPr>
          </a:p>
          <a:p>
            <a:pPr marL="0" marR="0" indent="0">
              <a:spcBef>
                <a:spcPts val="0"/>
              </a:spcBef>
              <a:spcAft>
                <a:spcPts val="0"/>
              </a:spcAft>
              <a:buNone/>
            </a:pPr>
            <a:r>
              <a:rPr lang="en-US" sz="2200" dirty="0">
                <a:solidFill>
                  <a:srgbClr val="242424"/>
                </a:solidFill>
                <a:effectLst/>
                <a:latin typeface="Calibri" panose="020F0502020204030204" pitchFamily="34" charset="0"/>
                <a:ea typeface="Times New Roman" panose="02020603050405020304" pitchFamily="18" charset="0"/>
              </a:rPr>
              <a:t>This clinic can be reached at </a:t>
            </a:r>
            <a:r>
              <a:rPr lang="en-US" sz="2200" b="1" dirty="0">
                <a:solidFill>
                  <a:srgbClr val="242424"/>
                </a:solidFill>
                <a:effectLst/>
                <a:latin typeface="Calibri" panose="020F0502020204030204" pitchFamily="34" charset="0"/>
                <a:ea typeface="Times New Roman" panose="02020603050405020304" pitchFamily="18" charset="0"/>
              </a:rPr>
              <a:t>984-974-5217, option 2 during routine business hours or messages can be left and will be retrieved generally on the next business day. </a:t>
            </a:r>
            <a:endParaRPr lang="en-US" sz="2200" dirty="0">
              <a:effectLst/>
              <a:latin typeface="Times New Roman" panose="02020603050405020304" pitchFamily="18" charset="0"/>
              <a:ea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8336304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2CFF22-FBE4-CD41-A02B-399F0DEDD0ED}"/>
              </a:ext>
            </a:extLst>
          </p:cNvPr>
          <p:cNvSpPr>
            <a:spLocks noGrp="1"/>
          </p:cNvSpPr>
          <p:nvPr>
            <p:ph type="title"/>
          </p:nvPr>
        </p:nvSpPr>
        <p:spPr/>
        <p:txBody>
          <a:bodyPr/>
          <a:lstStyle/>
          <a:p>
            <a:pPr algn="l"/>
            <a:r>
              <a:rPr lang="en-US" b="1" dirty="0">
                <a:solidFill>
                  <a:schemeClr val="accent1">
                    <a:lumMod val="75000"/>
                  </a:schemeClr>
                </a:solidFill>
              </a:rPr>
              <a:t>Additional Resources</a:t>
            </a:r>
          </a:p>
        </p:txBody>
      </p:sp>
      <p:sp>
        <p:nvSpPr>
          <p:cNvPr id="3" name="Content Placeholder 2">
            <a:extLst>
              <a:ext uri="{FF2B5EF4-FFF2-40B4-BE49-F238E27FC236}">
                <a16:creationId xmlns:a16="http://schemas.microsoft.com/office/drawing/2014/main" id="{078D012C-B100-6439-A294-AF0A6E01411C}"/>
              </a:ext>
            </a:extLst>
          </p:cNvPr>
          <p:cNvSpPr>
            <a:spLocks noGrp="1"/>
          </p:cNvSpPr>
          <p:nvPr>
            <p:ph idx="1"/>
          </p:nvPr>
        </p:nvSpPr>
        <p:spPr>
          <a:xfrm>
            <a:off x="609600" y="1417639"/>
            <a:ext cx="10972800" cy="4708526"/>
          </a:xfrm>
        </p:spPr>
        <p:txBody>
          <a:bodyPr>
            <a:normAutofit fontScale="85000" lnSpcReduction="20000"/>
          </a:bodyPr>
          <a:lstStyle/>
          <a:p>
            <a:pPr marL="0" marR="0" indent="0" algn="ctr">
              <a:spcBef>
                <a:spcPts val="0"/>
              </a:spcBef>
              <a:spcAft>
                <a:spcPts val="0"/>
              </a:spcAft>
              <a:buNone/>
            </a:pPr>
            <a:r>
              <a:rPr lang="en-US" sz="3200" b="1" dirty="0">
                <a:solidFill>
                  <a:srgbClr val="242424"/>
                </a:solidFill>
                <a:effectLst/>
                <a:latin typeface="Calibri" panose="020F0502020204030204" pitchFamily="34" charset="0"/>
                <a:ea typeface="Times New Roman" panose="02020603050405020304" pitchFamily="18" charset="0"/>
              </a:rPr>
              <a:t> </a:t>
            </a:r>
            <a:endParaRPr lang="en-US" sz="3200" dirty="0">
              <a:effectLst/>
              <a:latin typeface="Times New Roman" panose="02020603050405020304" pitchFamily="18" charset="0"/>
              <a:ea typeface="Times New Roman" panose="02020603050405020304" pitchFamily="18" charset="0"/>
            </a:endParaRPr>
          </a:p>
          <a:p>
            <a:pPr marL="0" marR="0" indent="0">
              <a:spcBef>
                <a:spcPts val="0"/>
              </a:spcBef>
              <a:spcAft>
                <a:spcPts val="0"/>
              </a:spcAft>
              <a:buNone/>
            </a:pPr>
            <a:r>
              <a:rPr lang="en-US" sz="3200" b="1" u="sng" dirty="0">
                <a:solidFill>
                  <a:srgbClr val="0563C1"/>
                </a:solidFill>
                <a:effectLst/>
                <a:latin typeface="Calibri" panose="020F0502020204030204" pitchFamily="34" charset="0"/>
                <a:ea typeface="Times New Roman" panose="02020603050405020304" pitchFamily="18" charset="0"/>
                <a:hlinkClick r:id="rId3"/>
              </a:rPr>
              <a:t>Employee Assistance Program</a:t>
            </a:r>
            <a:br>
              <a:rPr lang="en-US" sz="3200" dirty="0">
                <a:effectLst/>
                <a:latin typeface="Times New Roman" panose="02020603050405020304" pitchFamily="18" charset="0"/>
                <a:ea typeface="Times New Roman" panose="02020603050405020304" pitchFamily="18" charset="0"/>
              </a:rPr>
            </a:br>
            <a:r>
              <a:rPr lang="en-US" sz="3200" dirty="0">
                <a:effectLst/>
                <a:latin typeface="Times New Roman" panose="02020603050405020304" pitchFamily="18" charset="0"/>
                <a:ea typeface="Times New Roman" panose="02020603050405020304" pitchFamily="18" charset="0"/>
              </a:rPr>
              <a:t>Provides a limited number of free visits with counselors in the community  </a:t>
            </a:r>
          </a:p>
          <a:p>
            <a:pPr marL="0" marR="0" lvl="0" indent="0">
              <a:spcBef>
                <a:spcPts val="0"/>
              </a:spcBef>
              <a:spcAft>
                <a:spcPts val="0"/>
              </a:spcAft>
              <a:buSzPts val="1000"/>
              <a:buNone/>
              <a:tabLst>
                <a:tab pos="457200" algn="l"/>
                <a:tab pos="457200" algn="l"/>
                <a:tab pos="457200" algn="l"/>
                <a:tab pos="457200" algn="l"/>
              </a:tabLst>
            </a:pPr>
            <a:r>
              <a:rPr lang="en-US" sz="3200" spc="20" dirty="0">
                <a:effectLst/>
                <a:latin typeface="Calibri" panose="020F0502020204030204" pitchFamily="34" charset="0"/>
                <a:ea typeface="Times New Roman" panose="02020603050405020304" pitchFamily="18" charset="0"/>
                <a:hlinkClick r:id="rId4">
                  <a:extLst>
                    <a:ext uri="{A12FA001-AC4F-418D-AE19-62706E023703}">
                      <ahyp:hlinkClr xmlns:ahyp="http://schemas.microsoft.com/office/drawing/2018/hyperlinkcolor" val="tx"/>
                    </a:ext>
                  </a:extLst>
                </a:hlinkClick>
              </a:rPr>
              <a:t>UNC Health State Employees (855) 394-5547 </a:t>
            </a:r>
          </a:p>
          <a:p>
            <a:pPr marL="0" marR="0" lvl="0" indent="0">
              <a:spcBef>
                <a:spcPts val="0"/>
              </a:spcBef>
              <a:spcAft>
                <a:spcPts val="0"/>
              </a:spcAft>
              <a:buSzPts val="1000"/>
              <a:buNone/>
              <a:tabLst>
                <a:tab pos="457200" algn="l"/>
                <a:tab pos="457200" algn="l"/>
                <a:tab pos="457200" algn="l"/>
                <a:tab pos="457200" algn="l"/>
              </a:tabLst>
            </a:pPr>
            <a:r>
              <a:rPr lang="en-US" sz="3200" spc="20" dirty="0">
                <a:effectLst/>
                <a:latin typeface="Calibri" panose="020F0502020204030204" pitchFamily="34" charset="0"/>
                <a:ea typeface="Times New Roman" panose="02020603050405020304" pitchFamily="18" charset="0"/>
                <a:hlinkClick r:id="rId4">
                  <a:extLst>
                    <a:ext uri="{A12FA001-AC4F-418D-AE19-62706E023703}">
                      <ahyp:hlinkClr xmlns:ahyp="http://schemas.microsoft.com/office/drawing/2018/hyperlinkcolor" val="tx"/>
                    </a:ext>
                  </a:extLst>
                </a:hlinkClick>
              </a:rPr>
              <a:t>UNC Health Non-State Employees (844) 869-2365 </a:t>
            </a:r>
          </a:p>
          <a:p>
            <a:pPr marL="0" marR="0" lvl="0" indent="0">
              <a:spcBef>
                <a:spcPts val="0"/>
              </a:spcBef>
              <a:spcAft>
                <a:spcPts val="0"/>
              </a:spcAft>
              <a:buSzPts val="1000"/>
              <a:buNone/>
              <a:tabLst>
                <a:tab pos="457200" algn="l"/>
                <a:tab pos="457200" algn="l"/>
                <a:tab pos="457200" algn="l"/>
                <a:tab pos="457200" algn="l"/>
              </a:tabLst>
            </a:pPr>
            <a:r>
              <a:rPr lang="en-US" sz="3200" spc="20" dirty="0">
                <a:effectLst/>
                <a:latin typeface="Calibri" panose="020F0502020204030204" pitchFamily="34" charset="0"/>
                <a:ea typeface="Times New Roman" panose="02020603050405020304" pitchFamily="18" charset="0"/>
                <a:hlinkClick r:id="rId4">
                  <a:extLst>
                    <a:ext uri="{A12FA001-AC4F-418D-AE19-62706E023703}">
                      <ahyp:hlinkClr xmlns:ahyp="http://schemas.microsoft.com/office/drawing/2018/hyperlinkcolor" val="tx"/>
                    </a:ext>
                  </a:extLst>
                </a:hlinkClick>
              </a:rPr>
              <a:t>School of Medicine/University Employees (877) 314-5841 </a:t>
            </a:r>
          </a:p>
          <a:p>
            <a:pPr marL="0" marR="0" lvl="0" indent="0">
              <a:spcBef>
                <a:spcPts val="0"/>
              </a:spcBef>
              <a:spcAft>
                <a:spcPts val="0"/>
              </a:spcAft>
              <a:buSzPts val="1000"/>
              <a:buNone/>
              <a:tabLst>
                <a:tab pos="457200" algn="l"/>
                <a:tab pos="457200" algn="l"/>
                <a:tab pos="457200" algn="l"/>
                <a:tab pos="457200" algn="l"/>
              </a:tabLst>
            </a:pPr>
            <a:r>
              <a:rPr lang="en-US" sz="3200" spc="20" dirty="0">
                <a:effectLst/>
                <a:latin typeface="Calibri" panose="020F0502020204030204" pitchFamily="34" charset="0"/>
                <a:ea typeface="Times New Roman" panose="02020603050405020304" pitchFamily="18" charset="0"/>
                <a:hlinkClick r:id="rId4">
                  <a:extLst>
                    <a:ext uri="{A12FA001-AC4F-418D-AE19-62706E023703}">
                      <ahyp:hlinkClr xmlns:ahyp="http://schemas.microsoft.com/office/drawing/2018/hyperlinkcolor" val="tx"/>
                    </a:ext>
                  </a:extLst>
                </a:hlinkClick>
              </a:rPr>
              <a:t>Residents (833) 955-3392 </a:t>
            </a:r>
            <a:r>
              <a:rPr lang="en-US" sz="3200" b="1" spc="20" dirty="0">
                <a:effectLst/>
                <a:latin typeface="Calibri" panose="020F0502020204030204" pitchFamily="34" charset="0"/>
                <a:ea typeface="Times New Roman" panose="02020603050405020304" pitchFamily="18" charset="0"/>
                <a:hlinkClick r:id="rId4">
                  <a:extLst>
                    <a:ext uri="{A12FA001-AC4F-418D-AE19-62706E023703}">
                      <ahyp:hlinkClr xmlns:ahyp="http://schemas.microsoft.com/office/drawing/2018/hyperlinkcolor" val="tx"/>
                    </a:ext>
                  </a:extLst>
                </a:hlinkClick>
              </a:rPr>
              <a:t> </a:t>
            </a:r>
          </a:p>
          <a:p>
            <a:pPr marL="0" marR="0" lvl="0" indent="0">
              <a:spcBef>
                <a:spcPts val="0"/>
              </a:spcBef>
              <a:spcAft>
                <a:spcPts val="0"/>
              </a:spcAft>
              <a:buSzPts val="1000"/>
              <a:buNone/>
              <a:tabLst>
                <a:tab pos="457200" algn="l"/>
                <a:tab pos="457200" algn="l"/>
                <a:tab pos="457200" algn="l"/>
                <a:tab pos="457200" algn="l"/>
              </a:tabLst>
            </a:pPr>
            <a:endParaRPr lang="en-US" sz="3200" spc="20" dirty="0">
              <a:solidFill>
                <a:srgbClr val="0000FF"/>
              </a:solidFill>
              <a:effectLst/>
              <a:latin typeface="Times New Roman" panose="02020603050405020304" pitchFamily="18" charset="0"/>
              <a:ea typeface="Times New Roman" panose="02020603050405020304" pitchFamily="18" charset="0"/>
              <a:hlinkClick r:id="rId4">
                <a:extLst>
                  <a:ext uri="{A12FA001-AC4F-418D-AE19-62706E023703}">
                    <ahyp:hlinkClr xmlns:ahyp="http://schemas.microsoft.com/office/drawing/2018/hyperlinkcolor" val="tx"/>
                  </a:ext>
                </a:extLst>
              </a:hlinkClick>
            </a:endParaRPr>
          </a:p>
          <a:p>
            <a:pPr marL="0" marR="0" lvl="0" indent="0" algn="l">
              <a:spcBef>
                <a:spcPts val="0"/>
              </a:spcBef>
              <a:spcAft>
                <a:spcPts val="0"/>
              </a:spcAft>
              <a:buSzPts val="1000"/>
              <a:buNone/>
              <a:tabLst>
                <a:tab pos="457200" algn="l"/>
                <a:tab pos="457200" algn="l"/>
                <a:tab pos="457200" algn="l"/>
                <a:tab pos="457200" algn="l"/>
              </a:tabLst>
            </a:pPr>
            <a:r>
              <a:rPr lang="en-US" sz="3200" b="1" spc="20" dirty="0">
                <a:solidFill>
                  <a:srgbClr val="0000FF"/>
                </a:solidFill>
                <a:effectLst/>
                <a:latin typeface="Calibri" panose="020F0502020204030204" pitchFamily="34" charset="0"/>
                <a:ea typeface="Times New Roman" panose="02020603050405020304" pitchFamily="18" charset="0"/>
                <a:hlinkClick r:id="rId4">
                  <a:extLst>
                    <a:ext uri="{A12FA001-AC4F-418D-AE19-62706E023703}">
                      <ahyp:hlinkClr xmlns:ahyp="http://schemas.microsoft.com/office/drawing/2018/hyperlinkcolor" val="tx"/>
                    </a:ext>
                  </a:extLst>
                </a:hlinkClick>
              </a:rPr>
              <a:t>Hope4NC Helpline, available 24/7</a:t>
            </a:r>
            <a:br>
              <a:rPr lang="en-US" sz="3200" b="1" spc="20" dirty="0">
                <a:solidFill>
                  <a:srgbClr val="0000FF"/>
                </a:solidFill>
                <a:effectLst/>
                <a:latin typeface="Calibri" panose="020F0502020204030204" pitchFamily="34" charset="0"/>
                <a:ea typeface="Times New Roman" panose="02020603050405020304" pitchFamily="18" charset="0"/>
                <a:hlinkClick r:id="rId4">
                  <a:extLst>
                    <a:ext uri="{A12FA001-AC4F-418D-AE19-62706E023703}">
                      <ahyp:hlinkClr xmlns:ahyp="http://schemas.microsoft.com/office/drawing/2018/hyperlinkcolor" val="tx"/>
                    </a:ext>
                  </a:extLst>
                </a:hlinkClick>
              </a:rPr>
            </a:br>
            <a:r>
              <a:rPr lang="en-US" sz="3200" spc="20" dirty="0">
                <a:effectLst/>
                <a:latin typeface="Times New Roman" panose="02020603050405020304" pitchFamily="18" charset="0"/>
                <a:ea typeface="Times New Roman" panose="02020603050405020304" pitchFamily="18" charset="0"/>
                <a:hlinkClick r:id="rId4">
                  <a:extLst>
                    <a:ext uri="{A12FA001-AC4F-418D-AE19-62706E023703}">
                      <ahyp:hlinkClr xmlns:ahyp="http://schemas.microsoft.com/office/drawing/2018/hyperlinkcolor" val="tx"/>
                    </a:ext>
                  </a:extLst>
                </a:hlinkClick>
              </a:rPr>
              <a:t>If you are experiencing a mental health crisis or just need someone to talk to, you can call the </a:t>
            </a:r>
            <a:r>
              <a:rPr lang="en-US" sz="3200" spc="20" dirty="0">
                <a:effectLst/>
                <a:latin typeface="Calibri" panose="020F0502020204030204" pitchFamily="34" charset="0"/>
                <a:ea typeface="Times New Roman" panose="02020603050405020304" pitchFamily="18" charset="0"/>
                <a:hlinkClick r:id="rId4">
                  <a:extLst>
                    <a:ext uri="{A12FA001-AC4F-418D-AE19-62706E023703}">
                      <ahyp:hlinkClr xmlns:ahyp="http://schemas.microsoft.com/office/drawing/2018/hyperlinkcolor" val="tx"/>
                    </a:ext>
                  </a:extLst>
                </a:hlinkClick>
              </a:rPr>
              <a:t>Hope4NC Helpline </a:t>
            </a:r>
            <a:r>
              <a:rPr lang="en-US" sz="3200" spc="20" dirty="0">
                <a:effectLst/>
                <a:latin typeface="Times New Roman" panose="02020603050405020304" pitchFamily="18" charset="0"/>
                <a:ea typeface="Times New Roman" panose="02020603050405020304" pitchFamily="18" charset="0"/>
                <a:hlinkClick r:id="rId4">
                  <a:extLst>
                    <a:ext uri="{A12FA001-AC4F-418D-AE19-62706E023703}">
                      <ahyp:hlinkClr xmlns:ahyp="http://schemas.microsoft.com/office/drawing/2018/hyperlinkcolor" val="tx"/>
                    </a:ext>
                  </a:extLst>
                </a:hlinkClick>
              </a:rPr>
              <a:t>(</a:t>
            </a:r>
            <a:r>
              <a:rPr lang="en-US" sz="3200" spc="20" dirty="0">
                <a:effectLst/>
                <a:latin typeface="Calibri" panose="020F0502020204030204" pitchFamily="34" charset="0"/>
                <a:ea typeface="Times New Roman" panose="02020603050405020304" pitchFamily="18" charset="0"/>
                <a:hlinkClick r:id="rId4">
                  <a:extLst>
                    <a:ext uri="{A12FA001-AC4F-418D-AE19-62706E023703}">
                      <ahyp:hlinkClr xmlns:ahyp="http://schemas.microsoft.com/office/drawing/2018/hyperlinkcolor" val="tx"/>
                    </a:ext>
                  </a:extLst>
                </a:hlinkClick>
              </a:rPr>
              <a:t>1-855-587-3463)</a:t>
            </a:r>
          </a:p>
          <a:p>
            <a:pPr marL="0" marR="0" lvl="0" indent="0" algn="l">
              <a:spcBef>
                <a:spcPts val="0"/>
              </a:spcBef>
              <a:spcAft>
                <a:spcPts val="0"/>
              </a:spcAft>
              <a:buSzPts val="1000"/>
              <a:buNone/>
              <a:tabLst>
                <a:tab pos="457200" algn="l"/>
                <a:tab pos="457200" algn="l"/>
                <a:tab pos="457200" algn="l"/>
                <a:tab pos="457200" algn="l"/>
              </a:tabLst>
            </a:pPr>
            <a:endParaRPr lang="en-US" sz="3200" b="1" spc="20" dirty="0">
              <a:solidFill>
                <a:srgbClr val="0000FF"/>
              </a:solidFill>
              <a:effectLst/>
              <a:latin typeface="Times New Roman" panose="02020603050405020304" pitchFamily="18" charset="0"/>
              <a:ea typeface="Times New Roman" panose="02020603050405020304" pitchFamily="18" charset="0"/>
              <a:hlinkClick r:id="rId4">
                <a:extLst>
                  <a:ext uri="{A12FA001-AC4F-418D-AE19-62706E023703}">
                    <ahyp:hlinkClr xmlns:ahyp="http://schemas.microsoft.com/office/drawing/2018/hyperlinkcolor" val="tx"/>
                  </a:ext>
                </a:extLst>
              </a:hlinkClick>
            </a:endParaRPr>
          </a:p>
          <a:p>
            <a:pPr marL="0" marR="0" lvl="0" indent="0" algn="l">
              <a:spcBef>
                <a:spcPts val="0"/>
              </a:spcBef>
              <a:spcAft>
                <a:spcPts val="0"/>
              </a:spcAft>
              <a:buSzPts val="1000"/>
              <a:buNone/>
              <a:tabLst>
                <a:tab pos="457200" algn="l"/>
                <a:tab pos="457200" algn="l"/>
                <a:tab pos="457200" algn="l"/>
                <a:tab pos="457200" algn="l"/>
              </a:tabLst>
            </a:pPr>
            <a:r>
              <a:rPr lang="en-US" sz="3200" b="1" spc="20" dirty="0">
                <a:solidFill>
                  <a:srgbClr val="0000FF"/>
                </a:solidFill>
                <a:effectLst/>
                <a:latin typeface="Calibri" panose="020F0502020204030204" pitchFamily="34" charset="0"/>
                <a:ea typeface="Times New Roman" panose="02020603050405020304" pitchFamily="18" charset="0"/>
                <a:hlinkClick r:id="rId4">
                  <a:extLst>
                    <a:ext uri="{A12FA001-AC4F-418D-AE19-62706E023703}">
                      <ahyp:hlinkClr xmlns:ahyp="http://schemas.microsoft.com/office/drawing/2018/hyperlinkcolor" val="tx"/>
                    </a:ext>
                  </a:extLst>
                </a:hlinkClick>
              </a:rPr>
              <a:t>Suicide Prevention Lifeline, available 24/7</a:t>
            </a:r>
            <a:br>
              <a:rPr lang="en-US" sz="3200" b="1" spc="20" dirty="0">
                <a:solidFill>
                  <a:srgbClr val="0000FF"/>
                </a:solidFill>
                <a:effectLst/>
                <a:latin typeface="Calibri" panose="020F0502020204030204" pitchFamily="34" charset="0"/>
                <a:ea typeface="Times New Roman" panose="02020603050405020304" pitchFamily="18" charset="0"/>
                <a:hlinkClick r:id="rId4">
                  <a:extLst>
                    <a:ext uri="{A12FA001-AC4F-418D-AE19-62706E023703}">
                      <ahyp:hlinkClr xmlns:ahyp="http://schemas.microsoft.com/office/drawing/2018/hyperlinkcolor" val="tx"/>
                    </a:ext>
                  </a:extLst>
                </a:hlinkClick>
              </a:rPr>
            </a:br>
            <a:r>
              <a:rPr lang="en-US" sz="3200" spc="20" dirty="0">
                <a:effectLst/>
                <a:latin typeface="Calibri" panose="020F0502020204030204" pitchFamily="34" charset="0"/>
                <a:ea typeface="Times New Roman" panose="02020603050405020304" pitchFamily="18" charset="0"/>
                <a:hlinkClick r:id="rId4">
                  <a:extLst>
                    <a:ext uri="{A12FA001-AC4F-418D-AE19-62706E023703}">
                      <ahyp:hlinkClr xmlns:ahyp="http://schemas.microsoft.com/office/drawing/2018/hyperlinkcolor" val="tx"/>
                    </a:ext>
                  </a:extLst>
                </a:hlinkClick>
              </a:rPr>
              <a:t>988 or visit https://suicidepreventionlifeline.org/</a:t>
            </a:r>
            <a:r>
              <a:rPr lang="en-US" sz="3200" spc="20" dirty="0">
                <a:effectLst/>
                <a:latin typeface="Times New Roman" panose="02020603050405020304" pitchFamily="18" charset="0"/>
                <a:ea typeface="Times New Roman" panose="02020603050405020304" pitchFamily="18" charset="0"/>
                <a:hlinkClick r:id="rId4">
                  <a:extLst>
                    <a:ext uri="{A12FA001-AC4F-418D-AE19-62706E023703}">
                      <ahyp:hlinkClr xmlns:ahyp="http://schemas.microsoft.com/office/drawing/2018/hyperlinkcolor" val="tx"/>
                    </a:ext>
                  </a:extLst>
                </a:hlinkClick>
              </a:rPr>
              <a:t> </a:t>
            </a:r>
          </a:p>
          <a:p>
            <a:pPr marL="0" indent="0">
              <a:buNone/>
            </a:pPr>
            <a:endParaRPr lang="en-US" dirty="0"/>
          </a:p>
        </p:txBody>
      </p:sp>
    </p:spTree>
    <p:extLst>
      <p:ext uri="{BB962C8B-B14F-4D97-AF65-F5344CB8AC3E}">
        <p14:creationId xmlns:p14="http://schemas.microsoft.com/office/powerpoint/2010/main" val="21500625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5">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B5C8A659-B759-4E16-A9C3-0B0F777A8CDB}">
  <we:reference id="6a7bd4f3-0563-43af-8c08-79110eebdff6" version="1.1.0.0" store="EXCatalog" storeType="EXCatalog"/>
  <we:alternateReferences>
    <we:reference id="WA104381155" version="1.1.0.0" store="en-US" storeType="OMEX"/>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27DFB1D6A4639469AC4FD266F267C3C" ma:contentTypeVersion="4" ma:contentTypeDescription="Create a new document." ma:contentTypeScope="" ma:versionID="4c6328ba1e8d5f91495ceb27290cea5c">
  <xsd:schema xmlns:xsd="http://www.w3.org/2001/XMLSchema" xmlns:xs="http://www.w3.org/2001/XMLSchema" xmlns:p="http://schemas.microsoft.com/office/2006/metadata/properties" xmlns:ns3="b5c02b2c-47e1-48fb-95a3-fa8843f80d6f" targetNamespace="http://schemas.microsoft.com/office/2006/metadata/properties" ma:root="true" ma:fieldsID="c43d451e4d51e00176269f869353788e" ns3:_="">
    <xsd:import namespace="b5c02b2c-47e1-48fb-95a3-fa8843f80d6f"/>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5c02b2c-47e1-48fb-95a3-fa8843f80d6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0C89B2C-CADE-4C4D-A1B5-0B6E0A5CA838}">
  <ds:schemaRefs>
    <ds:schemaRef ds:uri="http://purl.org/dc/elements/1.1/"/>
    <ds:schemaRef ds:uri="b5c02b2c-47e1-48fb-95a3-fa8843f80d6f"/>
    <ds:schemaRef ds:uri="http://schemas.microsoft.com/office/infopath/2007/PartnerControls"/>
    <ds:schemaRef ds:uri="http://schemas.microsoft.com/office/2006/documentManagement/types"/>
    <ds:schemaRef ds:uri="http://purl.org/dc/terms/"/>
    <ds:schemaRef ds:uri="http://schemas.openxmlformats.org/package/2006/metadata/core-properties"/>
    <ds:schemaRef ds:uri="http://www.w3.org/XML/1998/namespace"/>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10B7D671-7CC8-4B24-8A3D-D0286FEB77C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5c02b2c-47e1-48fb-95a3-fa8843f80d6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DF91641-BBF6-4ADB-8489-8739E208987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3626</TotalTime>
  <Words>626</Words>
  <Application>Microsoft Macintosh PowerPoint</Application>
  <PresentationFormat>Widescreen</PresentationFormat>
  <Paragraphs>68</Paragraphs>
  <Slides>6</Slides>
  <Notes>4</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6</vt:i4>
      </vt:variant>
    </vt:vector>
  </HeadingPairs>
  <TitlesOfParts>
    <vt:vector size="13" baseType="lpstr">
      <vt:lpstr>Arial</vt:lpstr>
      <vt:lpstr>Calibri</vt:lpstr>
      <vt:lpstr>Calibri Light</vt:lpstr>
      <vt:lpstr>Symbol</vt:lpstr>
      <vt:lpstr>Times New Roman</vt:lpstr>
      <vt:lpstr>Office Theme</vt:lpstr>
      <vt:lpstr>1_Office Theme</vt:lpstr>
      <vt:lpstr>Coping After Trauma  &amp; Resources  for our  Faculty and Staff</vt:lpstr>
      <vt:lpstr>PowerPoint Presentation</vt:lpstr>
      <vt:lpstr>Coping and Self-Care Strategies </vt:lpstr>
      <vt:lpstr>Coping Strategies for Self and Others</vt:lpstr>
      <vt:lpstr>UNC SOM/UNC Health Based Resources</vt:lpstr>
      <vt:lpstr>Additional 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Physician Wellness &amp; Wellbeing</dc:title>
  <dc:creator>Scheidler, Bill</dc:creator>
  <cp:lastModifiedBy>nadia charguia</cp:lastModifiedBy>
  <cp:revision>14</cp:revision>
  <dcterms:created xsi:type="dcterms:W3CDTF">2020-09-18T05:23:52Z</dcterms:created>
  <dcterms:modified xsi:type="dcterms:W3CDTF">2023-09-06T22:46:41Z</dcterms:modified>
</cp:coreProperties>
</file>