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6" r:id="rId2"/>
    <p:sldId id="256" r:id="rId3"/>
    <p:sldId id="258" r:id="rId4"/>
    <p:sldId id="259" r:id="rId5"/>
    <p:sldId id="260" r:id="rId6"/>
    <p:sldId id="261" r:id="rId7"/>
    <p:sldId id="282" r:id="rId8"/>
    <p:sldId id="285" r:id="rId9"/>
    <p:sldId id="284" r:id="rId10"/>
    <p:sldId id="283" r:id="rId11"/>
    <p:sldId id="292" r:id="rId12"/>
    <p:sldId id="291" r:id="rId13"/>
    <p:sldId id="281" r:id="rId14"/>
    <p:sldId id="280" r:id="rId15"/>
    <p:sldId id="279" r:id="rId16"/>
    <p:sldId id="278" r:id="rId17"/>
    <p:sldId id="276" r:id="rId18"/>
    <p:sldId id="274" r:id="rId19"/>
    <p:sldId id="277" r:id="rId20"/>
    <p:sldId id="275" r:id="rId21"/>
    <p:sldId id="273" r:id="rId22"/>
    <p:sldId id="271" r:id="rId23"/>
    <p:sldId id="272" r:id="rId24"/>
    <p:sldId id="293" r:id="rId25"/>
    <p:sldId id="269" r:id="rId26"/>
    <p:sldId id="268" r:id="rId27"/>
    <p:sldId id="267" r:id="rId28"/>
    <p:sldId id="266" r:id="rId29"/>
    <p:sldId id="265" r:id="rId30"/>
    <p:sldId id="264" r:id="rId31"/>
    <p:sldId id="263" r:id="rId32"/>
    <p:sldId id="262" r:id="rId33"/>
    <p:sldId id="289"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67" autoAdjust="0"/>
    <p:restoredTop sz="93824" autoAdjust="0"/>
  </p:normalViewPr>
  <p:slideViewPr>
    <p:cSldViewPr snapToGrid="0">
      <p:cViewPr>
        <p:scale>
          <a:sx n="103" d="100"/>
          <a:sy n="103" d="100"/>
        </p:scale>
        <p:origin x="147"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B2773AA-1C13-4914-8A28-97FDE62A2BF8}"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1FF6F-1DA5-4F9A-8916-9B37E210FD8F}" type="slidenum">
              <a:rPr lang="en-US" smtClean="0"/>
              <a:t>‹#›</a:t>
            </a:fld>
            <a:endParaRPr lang="en-US"/>
          </a:p>
        </p:txBody>
      </p:sp>
    </p:spTree>
    <p:extLst>
      <p:ext uri="{BB962C8B-B14F-4D97-AF65-F5344CB8AC3E}">
        <p14:creationId xmlns:p14="http://schemas.microsoft.com/office/powerpoint/2010/main" val="3326559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2773AA-1C13-4914-8A28-97FDE62A2BF8}"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1FF6F-1DA5-4F9A-8916-9B37E210FD8F}" type="slidenum">
              <a:rPr lang="en-US" smtClean="0"/>
              <a:t>‹#›</a:t>
            </a:fld>
            <a:endParaRPr lang="en-US"/>
          </a:p>
        </p:txBody>
      </p:sp>
    </p:spTree>
    <p:extLst>
      <p:ext uri="{BB962C8B-B14F-4D97-AF65-F5344CB8AC3E}">
        <p14:creationId xmlns:p14="http://schemas.microsoft.com/office/powerpoint/2010/main" val="405880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2773AA-1C13-4914-8A28-97FDE62A2BF8}"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1FF6F-1DA5-4F9A-8916-9B37E210FD8F}" type="slidenum">
              <a:rPr lang="en-US" smtClean="0"/>
              <a:t>‹#›</a:t>
            </a:fld>
            <a:endParaRPr lang="en-US"/>
          </a:p>
        </p:txBody>
      </p:sp>
    </p:spTree>
    <p:extLst>
      <p:ext uri="{BB962C8B-B14F-4D97-AF65-F5344CB8AC3E}">
        <p14:creationId xmlns:p14="http://schemas.microsoft.com/office/powerpoint/2010/main" val="721390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78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2773AA-1C13-4914-8A28-97FDE62A2BF8}"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1FF6F-1DA5-4F9A-8916-9B37E210FD8F}" type="slidenum">
              <a:rPr lang="en-US" smtClean="0"/>
              <a:t>‹#›</a:t>
            </a:fld>
            <a:endParaRPr lang="en-US"/>
          </a:p>
        </p:txBody>
      </p:sp>
    </p:spTree>
    <p:extLst>
      <p:ext uri="{BB962C8B-B14F-4D97-AF65-F5344CB8AC3E}">
        <p14:creationId xmlns:p14="http://schemas.microsoft.com/office/powerpoint/2010/main" val="385652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B2773AA-1C13-4914-8A28-97FDE62A2BF8}" type="datetimeFigureOut">
              <a:rPr lang="en-US" smtClean="0"/>
              <a:t>4/13/2018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1FF6F-1DA5-4F9A-8916-9B37E210FD8F}" type="slidenum">
              <a:rPr lang="en-US" smtClean="0"/>
              <a:t>‹#›</a:t>
            </a:fld>
            <a:endParaRPr lang="en-US"/>
          </a:p>
        </p:txBody>
      </p:sp>
    </p:spTree>
    <p:extLst>
      <p:ext uri="{BB962C8B-B14F-4D97-AF65-F5344CB8AC3E}">
        <p14:creationId xmlns:p14="http://schemas.microsoft.com/office/powerpoint/2010/main" val="2901854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2773AA-1C13-4914-8A28-97FDE62A2BF8}"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1FF6F-1DA5-4F9A-8916-9B37E210FD8F}" type="slidenum">
              <a:rPr lang="en-US" smtClean="0"/>
              <a:t>‹#›</a:t>
            </a:fld>
            <a:endParaRPr lang="en-US"/>
          </a:p>
        </p:txBody>
      </p:sp>
    </p:spTree>
    <p:extLst>
      <p:ext uri="{BB962C8B-B14F-4D97-AF65-F5344CB8AC3E}">
        <p14:creationId xmlns:p14="http://schemas.microsoft.com/office/powerpoint/2010/main" val="62790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B2773AA-1C13-4914-8A28-97FDE62A2BF8}" type="datetimeFigureOut">
              <a:rPr lang="en-US" smtClean="0"/>
              <a:t>4/13/2018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71FF6F-1DA5-4F9A-8916-9B37E210FD8F}" type="slidenum">
              <a:rPr lang="en-US" smtClean="0"/>
              <a:t>‹#›</a:t>
            </a:fld>
            <a:endParaRPr lang="en-US"/>
          </a:p>
        </p:txBody>
      </p:sp>
    </p:spTree>
    <p:extLst>
      <p:ext uri="{BB962C8B-B14F-4D97-AF65-F5344CB8AC3E}">
        <p14:creationId xmlns:p14="http://schemas.microsoft.com/office/powerpoint/2010/main" val="212543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B2773AA-1C13-4914-8A28-97FDE62A2BF8}" type="datetimeFigureOut">
              <a:rPr lang="en-US" smtClean="0"/>
              <a:t>4/13/2018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71FF6F-1DA5-4F9A-8916-9B37E210FD8F}" type="slidenum">
              <a:rPr lang="en-US" smtClean="0"/>
              <a:t>‹#›</a:t>
            </a:fld>
            <a:endParaRPr lang="en-US"/>
          </a:p>
        </p:txBody>
      </p:sp>
    </p:spTree>
    <p:extLst>
      <p:ext uri="{BB962C8B-B14F-4D97-AF65-F5344CB8AC3E}">
        <p14:creationId xmlns:p14="http://schemas.microsoft.com/office/powerpoint/2010/main" val="1009573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773AA-1C13-4914-8A28-97FDE62A2BF8}" type="datetimeFigureOut">
              <a:rPr lang="en-US" smtClean="0"/>
              <a:t>4/13/2018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71FF6F-1DA5-4F9A-8916-9B37E210FD8F}" type="slidenum">
              <a:rPr lang="en-US" smtClean="0"/>
              <a:t>‹#›</a:t>
            </a:fld>
            <a:endParaRPr lang="en-US"/>
          </a:p>
        </p:txBody>
      </p:sp>
    </p:spTree>
    <p:extLst>
      <p:ext uri="{BB962C8B-B14F-4D97-AF65-F5344CB8AC3E}">
        <p14:creationId xmlns:p14="http://schemas.microsoft.com/office/powerpoint/2010/main" val="1428437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2773AA-1C13-4914-8A28-97FDE62A2BF8}"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1FF6F-1DA5-4F9A-8916-9B37E210FD8F}" type="slidenum">
              <a:rPr lang="en-US" smtClean="0"/>
              <a:t>‹#›</a:t>
            </a:fld>
            <a:endParaRPr lang="en-US"/>
          </a:p>
        </p:txBody>
      </p:sp>
    </p:spTree>
    <p:extLst>
      <p:ext uri="{BB962C8B-B14F-4D97-AF65-F5344CB8AC3E}">
        <p14:creationId xmlns:p14="http://schemas.microsoft.com/office/powerpoint/2010/main" val="1404961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2773AA-1C13-4914-8A28-97FDE62A2BF8}" type="datetimeFigureOut">
              <a:rPr lang="en-US" smtClean="0"/>
              <a:t>4/13/2018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1FF6F-1DA5-4F9A-8916-9B37E210FD8F}" type="slidenum">
              <a:rPr lang="en-US" smtClean="0"/>
              <a:t>‹#›</a:t>
            </a:fld>
            <a:endParaRPr lang="en-US"/>
          </a:p>
        </p:txBody>
      </p:sp>
    </p:spTree>
    <p:extLst>
      <p:ext uri="{BB962C8B-B14F-4D97-AF65-F5344CB8AC3E}">
        <p14:creationId xmlns:p14="http://schemas.microsoft.com/office/powerpoint/2010/main" val="4075996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773AA-1C13-4914-8A28-97FDE62A2BF8}" type="datetimeFigureOut">
              <a:rPr lang="en-US" smtClean="0"/>
              <a:t>4/13/2018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1FF6F-1DA5-4F9A-8916-9B37E210FD8F}" type="slidenum">
              <a:rPr lang="en-US" smtClean="0"/>
              <a:t>‹#›</a:t>
            </a:fld>
            <a:endParaRPr lang="en-US"/>
          </a:p>
        </p:txBody>
      </p:sp>
    </p:spTree>
    <p:extLst>
      <p:ext uri="{BB962C8B-B14F-4D97-AF65-F5344CB8AC3E}">
        <p14:creationId xmlns:p14="http://schemas.microsoft.com/office/powerpoint/2010/main" val="26035507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AHEC_Logo_3.png"/>
          <p:cNvPicPr/>
          <p:nvPr/>
        </p:nvPicPr>
        <p:blipFill>
          <a:blip r:embed="rId2" cstate="print">
            <a:extLst>
              <a:ext uri="{28A0092B-C50C-407E-A947-70E740481C1C}">
                <a14:useLocalDpi xmlns:a14="http://schemas.microsoft.com/office/drawing/2010/main" val="0"/>
              </a:ext>
            </a:extLst>
          </a:blip>
          <a:stretch>
            <a:fillRect/>
          </a:stretch>
        </p:blipFill>
        <p:spPr>
          <a:xfrm>
            <a:off x="0" y="-26744"/>
            <a:ext cx="597853" cy="6710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0"/>
            <a:ext cx="457200" cy="569168"/>
          </a:xfrm>
          <a:prstGeom prst="rect">
            <a:avLst/>
          </a:prstGeom>
        </p:spPr>
      </p:pic>
      <p:sp>
        <p:nvSpPr>
          <p:cNvPr id="4" name="Title 1"/>
          <p:cNvSpPr txBox="1">
            <a:spLocks/>
          </p:cNvSpPr>
          <p:nvPr/>
        </p:nvSpPr>
        <p:spPr>
          <a:xfrm>
            <a:off x="597853" y="72768"/>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smtClean="0">
                <a:latin typeface="Times New Roman" panose="02020603050405020304" pitchFamily="18" charset="0"/>
                <a:cs typeface="Times New Roman" panose="02020603050405020304" pitchFamily="18" charset="0"/>
              </a:rPr>
              <a:t>In Honor of John </a:t>
            </a:r>
            <a:r>
              <a:rPr lang="en-US" dirty="0" smtClean="0">
                <a:latin typeface="Times New Roman" panose="02020603050405020304" pitchFamily="18" charset="0"/>
                <a:cs typeface="Times New Roman" panose="02020603050405020304" pitchFamily="18" charset="0"/>
              </a:rPr>
              <a:t>Henley</a:t>
            </a:r>
            <a:endParaRPr lang="en-US"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4966" t="4002" r="7615" b="12555"/>
          <a:stretch/>
        </p:blipFill>
        <p:spPr>
          <a:xfrm rot="5400000">
            <a:off x="2808314" y="2188191"/>
            <a:ext cx="3603009" cy="2579428"/>
          </a:xfrm>
          <a:prstGeom prst="rect">
            <a:avLst/>
          </a:prstGeom>
        </p:spPr>
      </p:pic>
      <p:sp>
        <p:nvSpPr>
          <p:cNvPr id="9" name="TextBox 8"/>
          <p:cNvSpPr txBox="1">
            <a:spLocks noChangeArrowheads="1"/>
          </p:cNvSpPr>
          <p:nvPr/>
        </p:nvSpPr>
        <p:spPr bwMode="auto">
          <a:xfrm>
            <a:off x="0" y="6488112"/>
            <a:ext cx="9144000" cy="369888"/>
          </a:xfrm>
          <a:prstGeom prst="rect">
            <a:avLst/>
          </a:prstGeom>
          <a:solidFill>
            <a:schemeClr val="accent6"/>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defTabSz="914400" fontAlgn="base">
              <a:spcBef>
                <a:spcPct val="0"/>
              </a:spcBef>
              <a:spcAft>
                <a:spcPct val="0"/>
              </a:spcAft>
            </a:pPr>
            <a:r>
              <a:rPr lang="en-US" altLang="en-US" dirty="0" smtClean="0">
                <a:solidFill>
                  <a:srgbClr val="9BBB59">
                    <a:lumMod val="20000"/>
                    <a:lumOff val="80000"/>
                  </a:srgbClr>
                </a:solidFill>
                <a:latin typeface="Raleway Medium"/>
                <a:cs typeface="Raleway Medium"/>
              </a:rPr>
              <a:t>North Carolina AHEC</a:t>
            </a:r>
            <a:endParaRPr lang="en-US" altLang="en-US" dirty="0">
              <a:solidFill>
                <a:srgbClr val="9BBB59">
                  <a:lumMod val="20000"/>
                  <a:lumOff val="80000"/>
                </a:srgbClr>
              </a:solidFill>
              <a:latin typeface="Raleway Medium"/>
              <a:cs typeface="Raleway Medium"/>
            </a:endParaRPr>
          </a:p>
        </p:txBody>
      </p:sp>
    </p:spTree>
    <p:extLst>
      <p:ext uri="{BB962C8B-B14F-4D97-AF65-F5344CB8AC3E}">
        <p14:creationId xmlns:p14="http://schemas.microsoft.com/office/powerpoint/2010/main" val="606391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AHEC_Logo_3.png"/>
          <p:cNvPicPr/>
          <p:nvPr/>
        </p:nvPicPr>
        <p:blipFill>
          <a:blip r:embed="rId2" cstate="print">
            <a:extLst>
              <a:ext uri="{28A0092B-C50C-407E-A947-70E740481C1C}">
                <a14:useLocalDpi xmlns:a14="http://schemas.microsoft.com/office/drawing/2010/main" val="0"/>
              </a:ext>
            </a:extLst>
          </a:blip>
          <a:stretch>
            <a:fillRect/>
          </a:stretch>
        </p:blipFill>
        <p:spPr>
          <a:xfrm>
            <a:off x="0" y="-26744"/>
            <a:ext cx="597853" cy="6710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0"/>
            <a:ext cx="457200" cy="569168"/>
          </a:xfrm>
          <a:prstGeom prst="rect">
            <a:avLst/>
          </a:prstGeom>
        </p:spPr>
      </p:pic>
      <p:sp>
        <p:nvSpPr>
          <p:cNvPr id="4" name="Title 4"/>
          <p:cNvSpPr txBox="1">
            <a:spLocks/>
          </p:cNvSpPr>
          <p:nvPr/>
        </p:nvSpPr>
        <p:spPr>
          <a:xfrm>
            <a:off x="685800" y="2130425"/>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A Time of </a:t>
            </a:r>
            <a:r>
              <a:rPr kumimoji="0" lang="en-US" sz="4400" b="1" i="1" u="sng"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Both</a:t>
            </a:r>
            <a:r>
              <a:rPr kumimoji="0" lang="en-US" sz="44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Opportunity and Challenge</a:t>
            </a:r>
            <a:endParaRPr kumimoji="0" lang="en-US" sz="44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0" y="6488112"/>
            <a:ext cx="9144000" cy="369888"/>
          </a:xfrm>
          <a:prstGeom prst="rect">
            <a:avLst/>
          </a:prstGeom>
          <a:solidFill>
            <a:schemeClr val="accent6"/>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defTabSz="914400" fontAlgn="base">
              <a:spcBef>
                <a:spcPct val="0"/>
              </a:spcBef>
              <a:spcAft>
                <a:spcPct val="0"/>
              </a:spcAft>
            </a:pPr>
            <a:r>
              <a:rPr lang="en-US" altLang="en-US" dirty="0" smtClean="0">
                <a:solidFill>
                  <a:srgbClr val="9BBB59">
                    <a:lumMod val="20000"/>
                    <a:lumOff val="80000"/>
                  </a:srgbClr>
                </a:solidFill>
                <a:latin typeface="Raleway Medium"/>
                <a:cs typeface="Raleway Medium"/>
              </a:rPr>
              <a:t>North Carolina AHEC</a:t>
            </a:r>
            <a:endParaRPr lang="en-US" altLang="en-US" dirty="0">
              <a:solidFill>
                <a:srgbClr val="9BBB59">
                  <a:lumMod val="20000"/>
                  <a:lumOff val="80000"/>
                </a:srgbClr>
              </a:solidFill>
              <a:latin typeface="Raleway Medium"/>
              <a:cs typeface="Raleway Medium"/>
            </a:endParaRPr>
          </a:p>
        </p:txBody>
      </p:sp>
    </p:spTree>
    <p:extLst>
      <p:ext uri="{BB962C8B-B14F-4D97-AF65-F5344CB8AC3E}">
        <p14:creationId xmlns:p14="http://schemas.microsoft.com/office/powerpoint/2010/main" val="3013529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5548" y="172520"/>
            <a:ext cx="4056216" cy="6232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6974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9" y="1012210"/>
            <a:ext cx="4024312" cy="2666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208" y="3599835"/>
            <a:ext cx="3745273" cy="2666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3300" y="706009"/>
            <a:ext cx="4162425" cy="2347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3300" y="3678238"/>
            <a:ext cx="4280592" cy="258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6"/>
          <p:cNvSpPr txBox="1">
            <a:spLocks/>
          </p:cNvSpPr>
          <p:nvPr/>
        </p:nvSpPr>
        <p:spPr>
          <a:xfrm>
            <a:off x="420689" y="109538"/>
            <a:ext cx="8229600" cy="792162"/>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rtl="0" eaLnBrk="1" fontAlgn="base" hangingPunct="1">
              <a:spcBef>
                <a:spcPct val="0"/>
              </a:spcBef>
              <a:spcAft>
                <a:spcPct val="0"/>
              </a:spcAft>
              <a:defRPr sz="4400">
                <a:solidFill>
                  <a:schemeClr val="tx1"/>
                </a:solidFill>
                <a:latin typeface="Calibri" pitchFamily="34" charset="0"/>
                <a:ea typeface="MS PGothic" pitchFamily="34" charset="-128"/>
              </a:defRPr>
            </a:lvl2pPr>
            <a:lvl3pPr algn="ctr" rtl="0" eaLnBrk="1" fontAlgn="base" hangingPunct="1">
              <a:spcBef>
                <a:spcPct val="0"/>
              </a:spcBef>
              <a:spcAft>
                <a:spcPct val="0"/>
              </a:spcAft>
              <a:defRPr sz="4400">
                <a:solidFill>
                  <a:schemeClr val="tx1"/>
                </a:solidFill>
                <a:latin typeface="Calibri" pitchFamily="34" charset="0"/>
                <a:ea typeface="MS PGothic" pitchFamily="34" charset="-128"/>
              </a:defRPr>
            </a:lvl3pPr>
            <a:lvl4pPr algn="ctr" rtl="0" eaLnBrk="1" fontAlgn="base" hangingPunct="1">
              <a:spcBef>
                <a:spcPct val="0"/>
              </a:spcBef>
              <a:spcAft>
                <a:spcPct val="0"/>
              </a:spcAft>
              <a:defRPr sz="4400">
                <a:solidFill>
                  <a:schemeClr val="tx1"/>
                </a:solidFill>
                <a:latin typeface="Calibri" pitchFamily="34" charset="0"/>
                <a:ea typeface="MS PGothic" pitchFamily="34" charset="-128"/>
              </a:defRPr>
            </a:lvl4pPr>
            <a:lvl5pPr algn="ctr" rtl="0" eaLnBrk="1" fontAlgn="base" hangingPunct="1">
              <a:spcBef>
                <a:spcPct val="0"/>
              </a:spcBef>
              <a:spcAft>
                <a:spcPct val="0"/>
              </a:spcAft>
              <a:defRPr sz="4400">
                <a:solidFill>
                  <a:schemeClr val="tx1"/>
                </a:solidFill>
                <a:latin typeface="Calibri" pitchFamily="34" charset="0"/>
                <a:ea typeface="MS PGothic" pitchFamily="34" charset="-128"/>
              </a:defRPr>
            </a:lvl5pPr>
            <a:lvl6pPr marL="457200" algn="ctr"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rtl="0" eaLnBrk="1" fontAlgn="base" hangingPunct="1">
              <a:spcBef>
                <a:spcPct val="0"/>
              </a:spcBef>
              <a:spcAft>
                <a:spcPct val="0"/>
              </a:spcAft>
              <a:defRPr sz="4400">
                <a:solidFill>
                  <a:schemeClr val="tx1"/>
                </a:solidFill>
                <a:latin typeface="Calibri" pitchFamily="34" charset="0"/>
                <a:ea typeface="MS PGothic" pitchFamily="34" charset="-128"/>
              </a:defRPr>
            </a:lvl9pPr>
          </a:lstStyle>
          <a:p>
            <a:r>
              <a:rPr lang="en-US" dirty="0" smtClean="0"/>
              <a:t>Shorter Lives, Poorer Health</a:t>
            </a:r>
            <a:endParaRPr lang="en-US" dirty="0"/>
          </a:p>
        </p:txBody>
      </p:sp>
    </p:spTree>
    <p:extLst>
      <p:ext uri="{BB962C8B-B14F-4D97-AF65-F5344CB8AC3E}">
        <p14:creationId xmlns:p14="http://schemas.microsoft.com/office/powerpoint/2010/main" val="34193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AHEC_Logo_3.png"/>
          <p:cNvPicPr/>
          <p:nvPr/>
        </p:nvPicPr>
        <p:blipFill>
          <a:blip r:embed="rId2" cstate="print">
            <a:extLst>
              <a:ext uri="{28A0092B-C50C-407E-A947-70E740481C1C}">
                <a14:useLocalDpi xmlns:a14="http://schemas.microsoft.com/office/drawing/2010/main" val="0"/>
              </a:ext>
            </a:extLst>
          </a:blip>
          <a:stretch>
            <a:fillRect/>
          </a:stretch>
        </p:blipFill>
        <p:spPr>
          <a:xfrm>
            <a:off x="0" y="-26744"/>
            <a:ext cx="597853" cy="6710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0"/>
            <a:ext cx="457200" cy="569168"/>
          </a:xfrm>
          <a:prstGeom prst="rect">
            <a:avLst/>
          </a:prstGeom>
        </p:spPr>
      </p:pic>
      <p:sp>
        <p:nvSpPr>
          <p:cNvPr id="4" name="Title 3"/>
          <p:cNvSpPr txBox="1">
            <a:spLocks/>
          </p:cNvSpPr>
          <p:nvPr/>
        </p:nvSpPr>
        <p:spPr>
          <a:xfrm>
            <a:off x="685800" y="2130425"/>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Key Features of Professionalism</a:t>
            </a:r>
            <a:endParaRPr kumimoji="0" lang="en-US" sz="44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0" y="6488112"/>
            <a:ext cx="9144000" cy="369888"/>
          </a:xfrm>
          <a:prstGeom prst="rect">
            <a:avLst/>
          </a:prstGeom>
          <a:solidFill>
            <a:schemeClr val="accent6"/>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defTabSz="914400" fontAlgn="base">
              <a:spcBef>
                <a:spcPct val="0"/>
              </a:spcBef>
              <a:spcAft>
                <a:spcPct val="0"/>
              </a:spcAft>
            </a:pPr>
            <a:r>
              <a:rPr lang="en-US" altLang="en-US" dirty="0" smtClean="0">
                <a:solidFill>
                  <a:srgbClr val="9BBB59">
                    <a:lumMod val="20000"/>
                    <a:lumOff val="80000"/>
                  </a:srgbClr>
                </a:solidFill>
                <a:latin typeface="Raleway Medium"/>
                <a:cs typeface="Raleway Medium"/>
              </a:rPr>
              <a:t>North Carolina AHEC</a:t>
            </a:r>
            <a:endParaRPr lang="en-US" altLang="en-US" dirty="0">
              <a:solidFill>
                <a:srgbClr val="9BBB59">
                  <a:lumMod val="20000"/>
                  <a:lumOff val="80000"/>
                </a:srgbClr>
              </a:solidFill>
              <a:latin typeface="Raleway Medium"/>
              <a:cs typeface="Raleway Medium"/>
            </a:endParaRPr>
          </a:p>
        </p:txBody>
      </p:sp>
    </p:spTree>
    <p:extLst>
      <p:ext uri="{BB962C8B-B14F-4D97-AF65-F5344CB8AC3E}">
        <p14:creationId xmlns:p14="http://schemas.microsoft.com/office/powerpoint/2010/main" val="551436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AHEC_Logo_3.png"/>
          <p:cNvPicPr/>
          <p:nvPr/>
        </p:nvPicPr>
        <p:blipFill>
          <a:blip r:embed="rId2" cstate="print">
            <a:extLst>
              <a:ext uri="{28A0092B-C50C-407E-A947-70E740481C1C}">
                <a14:useLocalDpi xmlns:a14="http://schemas.microsoft.com/office/drawing/2010/main" val="0"/>
              </a:ext>
            </a:extLst>
          </a:blip>
          <a:stretch>
            <a:fillRect/>
          </a:stretch>
        </p:blipFill>
        <p:spPr>
          <a:xfrm>
            <a:off x="0" y="-26744"/>
            <a:ext cx="597853" cy="6710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0"/>
            <a:ext cx="457200" cy="569168"/>
          </a:xfrm>
          <a:prstGeom prst="rect">
            <a:avLst/>
          </a:prstGeom>
        </p:spPr>
      </p:pic>
      <p:sp>
        <p:nvSpPr>
          <p:cNvPr id="4" name="Title 1"/>
          <p:cNvSpPr txBox="1">
            <a:spLocks/>
          </p:cNvSpPr>
          <p:nvPr/>
        </p:nvSpPr>
        <p:spPr>
          <a:xfrm>
            <a:off x="685800" y="1518241"/>
            <a:ext cx="7161663" cy="20438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en-US" sz="2800" b="0" i="0" u="none" strike="noStrike" kern="1200" cap="none" spc="0" normalizeH="0" baseline="0" noProof="0" dirty="0" smtClean="0">
                <a:ln>
                  <a:noFill/>
                </a:ln>
                <a:solidFill>
                  <a:sysClr val="windowText" lastClr="000000"/>
                </a:solidFill>
                <a:effectLst/>
                <a:uLnTx/>
                <a:uFillTx/>
                <a:latin typeface="Calibri"/>
                <a:ea typeface="+mj-ea"/>
                <a:cs typeface="+mj-cs"/>
              </a:rPr>
            </a:b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“Professionalism is the word your generation uses when you don’t like you what my generation </a:t>
            </a:r>
            <a:r>
              <a:rPr lang="en-US" sz="3200" dirty="0" smtClean="0">
                <a:solidFill>
                  <a:sysClr val="windowText" lastClr="000000"/>
                </a:solidFill>
                <a:latin typeface="Times New Roman" panose="02020603050405020304" pitchFamily="18" charset="0"/>
                <a:cs typeface="Times New Roman" panose="02020603050405020304" pitchFamily="18" charset="0"/>
              </a:rPr>
              <a:t>is doing</a:t>
            </a: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a:t>
            </a:r>
            <a:r>
              <a:rPr kumimoji="0" lang="en-US" sz="2800" b="0" i="0"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en-US" sz="2800" b="0" i="0" u="none" strike="noStrike" kern="1200" cap="none" spc="0" normalizeH="0" baseline="0" noProof="0" dirty="0" smtClean="0">
                <a:ln>
                  <a:noFill/>
                </a:ln>
                <a:solidFill>
                  <a:sysClr val="windowText" lastClr="000000"/>
                </a:solidFill>
                <a:effectLst/>
                <a:uLnTx/>
                <a:uFillTx/>
                <a:latin typeface="Calibri"/>
                <a:ea typeface="+mj-ea"/>
                <a:cs typeface="+mj-cs"/>
              </a:rPr>
            </a:br>
            <a: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br>
            <a: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b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UNC MS3 in </a:t>
            </a: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2010</a:t>
            </a:r>
            <a: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br>
            <a: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br>
            <a: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br>
            <a: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br>
            <a: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b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7" name="TextBox 6"/>
          <p:cNvSpPr txBox="1">
            <a:spLocks noChangeArrowheads="1"/>
          </p:cNvSpPr>
          <p:nvPr/>
        </p:nvSpPr>
        <p:spPr bwMode="auto">
          <a:xfrm>
            <a:off x="0" y="6488112"/>
            <a:ext cx="9144000" cy="369888"/>
          </a:xfrm>
          <a:prstGeom prst="rect">
            <a:avLst/>
          </a:prstGeom>
          <a:solidFill>
            <a:schemeClr val="accent6"/>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defTabSz="914400" fontAlgn="base">
              <a:spcBef>
                <a:spcPct val="0"/>
              </a:spcBef>
              <a:spcAft>
                <a:spcPct val="0"/>
              </a:spcAft>
            </a:pPr>
            <a:r>
              <a:rPr lang="en-US" altLang="en-US" dirty="0" smtClean="0">
                <a:solidFill>
                  <a:srgbClr val="9BBB59">
                    <a:lumMod val="20000"/>
                    <a:lumOff val="80000"/>
                  </a:srgbClr>
                </a:solidFill>
                <a:latin typeface="Raleway Medium"/>
                <a:cs typeface="Raleway Medium"/>
              </a:rPr>
              <a:t>North Carolina AHEC</a:t>
            </a:r>
            <a:endParaRPr lang="en-US" altLang="en-US" dirty="0">
              <a:solidFill>
                <a:srgbClr val="9BBB59">
                  <a:lumMod val="20000"/>
                  <a:lumOff val="80000"/>
                </a:srgbClr>
              </a:solidFill>
              <a:latin typeface="Raleway Medium"/>
              <a:cs typeface="Raleway Medium"/>
            </a:endParaRPr>
          </a:p>
        </p:txBody>
      </p:sp>
    </p:spTree>
    <p:extLst>
      <p:ext uri="{BB962C8B-B14F-4D97-AF65-F5344CB8AC3E}">
        <p14:creationId xmlns:p14="http://schemas.microsoft.com/office/powerpoint/2010/main" val="4154641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AHEC_Logo_3.png"/>
          <p:cNvPicPr/>
          <p:nvPr/>
        </p:nvPicPr>
        <p:blipFill>
          <a:blip r:embed="rId2" cstate="print">
            <a:extLst>
              <a:ext uri="{28A0092B-C50C-407E-A947-70E740481C1C}">
                <a14:useLocalDpi xmlns:a14="http://schemas.microsoft.com/office/drawing/2010/main" val="0"/>
              </a:ext>
            </a:extLst>
          </a:blip>
          <a:stretch>
            <a:fillRect/>
          </a:stretch>
        </p:blipFill>
        <p:spPr>
          <a:xfrm>
            <a:off x="0" y="-26744"/>
            <a:ext cx="597853" cy="6710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0"/>
            <a:ext cx="457200" cy="569168"/>
          </a:xfrm>
          <a:prstGeom prst="rect">
            <a:avLst/>
          </a:prstGeom>
        </p:spPr>
      </p:pic>
      <p:sp>
        <p:nvSpPr>
          <p:cNvPr id="4" name="Title 1"/>
          <p:cNvSpPr txBox="1">
            <a:spLocks/>
          </p:cNvSpPr>
          <p:nvPr/>
        </p:nvSpPr>
        <p:spPr>
          <a:xfrm>
            <a:off x="685800" y="2130425"/>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How is a Doctor Different Than a Doorman?</a:t>
            </a:r>
            <a:r>
              <a:rPr kumimoji="0" lang="en-US" sz="3200" b="0" i="0"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en-US" sz="3200" b="0" i="0" u="none" strike="noStrike" kern="1200" cap="none" spc="0" normalizeH="0" baseline="0" noProof="0" dirty="0" smtClean="0">
                <a:ln>
                  <a:noFill/>
                </a:ln>
                <a:solidFill>
                  <a:sysClr val="windowText" lastClr="000000"/>
                </a:solidFill>
                <a:effectLst/>
                <a:uLnTx/>
                <a:uFillTx/>
                <a:latin typeface="Calibri"/>
                <a:ea typeface="+mj-ea"/>
                <a:cs typeface="+mj-cs"/>
              </a:rPr>
            </a:br>
            <a: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b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7" name="TextBox 6"/>
          <p:cNvSpPr txBox="1">
            <a:spLocks noChangeArrowheads="1"/>
          </p:cNvSpPr>
          <p:nvPr/>
        </p:nvSpPr>
        <p:spPr bwMode="auto">
          <a:xfrm>
            <a:off x="0" y="6488112"/>
            <a:ext cx="9144000" cy="369888"/>
          </a:xfrm>
          <a:prstGeom prst="rect">
            <a:avLst/>
          </a:prstGeom>
          <a:solidFill>
            <a:schemeClr val="accent6"/>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defTabSz="914400" fontAlgn="base">
              <a:spcBef>
                <a:spcPct val="0"/>
              </a:spcBef>
              <a:spcAft>
                <a:spcPct val="0"/>
              </a:spcAft>
            </a:pPr>
            <a:r>
              <a:rPr lang="en-US" altLang="en-US" dirty="0" smtClean="0">
                <a:solidFill>
                  <a:srgbClr val="9BBB59">
                    <a:lumMod val="20000"/>
                    <a:lumOff val="80000"/>
                  </a:srgbClr>
                </a:solidFill>
                <a:latin typeface="Raleway Medium"/>
                <a:cs typeface="Raleway Medium"/>
              </a:rPr>
              <a:t>North Carolina AHEC</a:t>
            </a:r>
            <a:endParaRPr lang="en-US" altLang="en-US" dirty="0">
              <a:solidFill>
                <a:srgbClr val="9BBB59">
                  <a:lumMod val="20000"/>
                  <a:lumOff val="80000"/>
                </a:srgbClr>
              </a:solidFill>
              <a:latin typeface="Raleway Medium"/>
              <a:cs typeface="Raleway Medium"/>
            </a:endParaRPr>
          </a:p>
        </p:txBody>
      </p:sp>
    </p:spTree>
    <p:extLst>
      <p:ext uri="{BB962C8B-B14F-4D97-AF65-F5344CB8AC3E}">
        <p14:creationId xmlns:p14="http://schemas.microsoft.com/office/powerpoint/2010/main" val="4010671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AHEC_Logo_3.png"/>
          <p:cNvPicPr/>
          <p:nvPr/>
        </p:nvPicPr>
        <p:blipFill>
          <a:blip r:embed="rId2" cstate="print">
            <a:extLst>
              <a:ext uri="{28A0092B-C50C-407E-A947-70E740481C1C}">
                <a14:useLocalDpi xmlns:a14="http://schemas.microsoft.com/office/drawing/2010/main" val="0"/>
              </a:ext>
            </a:extLst>
          </a:blip>
          <a:stretch>
            <a:fillRect/>
          </a:stretch>
        </p:blipFill>
        <p:spPr>
          <a:xfrm>
            <a:off x="0" y="-26744"/>
            <a:ext cx="597853" cy="6710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0"/>
            <a:ext cx="457200" cy="569168"/>
          </a:xfrm>
          <a:prstGeom prst="rect">
            <a:avLst/>
          </a:prstGeom>
        </p:spPr>
      </p:pic>
      <p:pic>
        <p:nvPicPr>
          <p:cNvPr id="4" name="Content Placeholder 5"/>
          <p:cNvPicPr>
            <a:picLocks noChangeAspect="1"/>
          </p:cNvPicPr>
          <p:nvPr/>
        </p:nvPicPr>
        <p:blipFill>
          <a:blip r:embed="rId4"/>
          <a:stretch>
            <a:fillRect/>
          </a:stretch>
        </p:blipFill>
        <p:spPr>
          <a:xfrm>
            <a:off x="180291" y="749968"/>
            <a:ext cx="8735109" cy="5178838"/>
          </a:xfrm>
          <a:prstGeom prst="rect">
            <a:avLst/>
          </a:prstGeom>
        </p:spPr>
      </p:pic>
      <p:sp>
        <p:nvSpPr>
          <p:cNvPr id="7" name="TextBox 6"/>
          <p:cNvSpPr txBox="1">
            <a:spLocks noChangeArrowheads="1"/>
          </p:cNvSpPr>
          <p:nvPr/>
        </p:nvSpPr>
        <p:spPr bwMode="auto">
          <a:xfrm>
            <a:off x="0" y="6488112"/>
            <a:ext cx="9144000" cy="369888"/>
          </a:xfrm>
          <a:prstGeom prst="rect">
            <a:avLst/>
          </a:prstGeom>
          <a:solidFill>
            <a:schemeClr val="accent6"/>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defTabSz="914400" fontAlgn="base">
              <a:spcBef>
                <a:spcPct val="0"/>
              </a:spcBef>
              <a:spcAft>
                <a:spcPct val="0"/>
              </a:spcAft>
            </a:pPr>
            <a:r>
              <a:rPr lang="en-US" altLang="en-US" dirty="0" smtClean="0">
                <a:solidFill>
                  <a:srgbClr val="9BBB59">
                    <a:lumMod val="20000"/>
                    <a:lumOff val="80000"/>
                  </a:srgbClr>
                </a:solidFill>
                <a:latin typeface="Raleway Medium"/>
                <a:cs typeface="Raleway Medium"/>
              </a:rPr>
              <a:t>North Carolina AHEC</a:t>
            </a:r>
            <a:endParaRPr lang="en-US" altLang="en-US" dirty="0">
              <a:solidFill>
                <a:srgbClr val="9BBB59">
                  <a:lumMod val="20000"/>
                  <a:lumOff val="80000"/>
                </a:srgbClr>
              </a:solidFill>
              <a:latin typeface="Raleway Medium"/>
              <a:cs typeface="Raleway Medium"/>
            </a:endParaRPr>
          </a:p>
        </p:txBody>
      </p:sp>
      <p:sp>
        <p:nvSpPr>
          <p:cNvPr id="2" name="Oval 1"/>
          <p:cNvSpPr/>
          <p:nvPr/>
        </p:nvSpPr>
        <p:spPr>
          <a:xfrm>
            <a:off x="1100064" y="2362587"/>
            <a:ext cx="3792207" cy="682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flipV="1">
            <a:off x="4149612" y="3044905"/>
            <a:ext cx="1550303" cy="2227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349202" y="3188796"/>
            <a:ext cx="867983" cy="3341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985105" y="3703793"/>
            <a:ext cx="1438903" cy="4179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5894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AHEC_Logo_3.png"/>
          <p:cNvPicPr/>
          <p:nvPr/>
        </p:nvPicPr>
        <p:blipFill>
          <a:blip r:embed="rId2" cstate="print">
            <a:extLst>
              <a:ext uri="{28A0092B-C50C-407E-A947-70E740481C1C}">
                <a14:useLocalDpi xmlns:a14="http://schemas.microsoft.com/office/drawing/2010/main" val="0"/>
              </a:ext>
            </a:extLst>
          </a:blip>
          <a:stretch>
            <a:fillRect/>
          </a:stretch>
        </p:blipFill>
        <p:spPr>
          <a:xfrm>
            <a:off x="0" y="-26744"/>
            <a:ext cx="597853" cy="6710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0"/>
            <a:ext cx="457200" cy="569168"/>
          </a:xfrm>
          <a:prstGeom prst="rect">
            <a:avLst/>
          </a:prstGeom>
        </p:spPr>
      </p:pic>
      <p:sp>
        <p:nvSpPr>
          <p:cNvPr id="4" name="Title 1"/>
          <p:cNvSpPr txBox="1">
            <a:spLocks/>
          </p:cNvSpPr>
          <p:nvPr/>
        </p:nvSpPr>
        <p:spPr>
          <a:xfrm>
            <a:off x="457200" y="533400"/>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Behaviors Matter </a:t>
            </a:r>
            <a: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br>
            <a: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b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7" name="Content Placeholder 2"/>
          <p:cNvSpPr txBox="1">
            <a:spLocks/>
          </p:cNvSpPr>
          <p:nvPr/>
        </p:nvSpPr>
        <p:spPr>
          <a:xfrm>
            <a:off x="1429965" y="1809344"/>
            <a:ext cx="7134005" cy="346627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Dress – “professional dress”; white coats? </a:t>
            </a: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Timeliness</a:t>
            </a: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800" dirty="0" smtClean="0">
                <a:solidFill>
                  <a:sysClr val="windowText" lastClr="000000"/>
                </a:solidFill>
                <a:latin typeface="Times New Roman" panose="02020603050405020304" pitchFamily="18" charset="0"/>
                <a:cs typeface="Times New Roman" panose="02020603050405020304" pitchFamily="18" charset="0"/>
              </a:rPr>
              <a:t>Doing what you say you are going to do</a:t>
            </a:r>
            <a:endPar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ct val="20000"/>
              </a:spcBef>
              <a:spcAft>
                <a:spcPts val="0"/>
              </a:spcAft>
              <a:buClrTx/>
              <a:buSzTx/>
              <a:buNone/>
              <a:tabLst/>
              <a:defRPr/>
            </a:pPr>
            <a:endPar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457200" rtl="0" eaLnBrk="1" fontAlgn="auto" latinLnBrk="0" hangingPunct="1">
              <a:lnSpc>
                <a:spcPct val="100000"/>
              </a:lnSpc>
              <a:spcBef>
                <a:spcPct val="20000"/>
              </a:spcBef>
              <a:spcAft>
                <a:spcPts val="0"/>
              </a:spcAft>
              <a:buClrTx/>
              <a:buSzTx/>
              <a:buFontTx/>
              <a:buChar char="-"/>
              <a:tabLst/>
              <a:defRPr/>
            </a:pPr>
            <a:endPar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sp>
        <p:nvSpPr>
          <p:cNvPr id="8" name="TextBox 7"/>
          <p:cNvSpPr txBox="1">
            <a:spLocks noChangeArrowheads="1"/>
          </p:cNvSpPr>
          <p:nvPr/>
        </p:nvSpPr>
        <p:spPr bwMode="auto">
          <a:xfrm>
            <a:off x="0" y="6488112"/>
            <a:ext cx="9144000" cy="369888"/>
          </a:xfrm>
          <a:prstGeom prst="rect">
            <a:avLst/>
          </a:prstGeom>
          <a:solidFill>
            <a:schemeClr val="accent6"/>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defTabSz="914400" fontAlgn="base">
              <a:spcBef>
                <a:spcPct val="0"/>
              </a:spcBef>
              <a:spcAft>
                <a:spcPct val="0"/>
              </a:spcAft>
            </a:pPr>
            <a:r>
              <a:rPr lang="en-US" altLang="en-US" dirty="0" smtClean="0">
                <a:solidFill>
                  <a:srgbClr val="9BBB59">
                    <a:lumMod val="20000"/>
                    <a:lumOff val="80000"/>
                  </a:srgbClr>
                </a:solidFill>
                <a:latin typeface="Raleway Medium"/>
                <a:cs typeface="Raleway Medium"/>
              </a:rPr>
              <a:t>North Carolina AHEC</a:t>
            </a:r>
            <a:endParaRPr lang="en-US" altLang="en-US" dirty="0">
              <a:solidFill>
                <a:srgbClr val="9BBB59">
                  <a:lumMod val="20000"/>
                  <a:lumOff val="80000"/>
                </a:srgbClr>
              </a:solidFill>
              <a:latin typeface="Raleway Medium"/>
              <a:cs typeface="Raleway Medium"/>
            </a:endParaRPr>
          </a:p>
        </p:txBody>
      </p:sp>
    </p:spTree>
    <p:extLst>
      <p:ext uri="{BB962C8B-B14F-4D97-AF65-F5344CB8AC3E}">
        <p14:creationId xmlns:p14="http://schemas.microsoft.com/office/powerpoint/2010/main" val="32281894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AHEC_Logo_3.png"/>
          <p:cNvPicPr/>
          <p:nvPr/>
        </p:nvPicPr>
        <p:blipFill>
          <a:blip r:embed="rId2" cstate="print">
            <a:extLst>
              <a:ext uri="{28A0092B-C50C-407E-A947-70E740481C1C}">
                <a14:useLocalDpi xmlns:a14="http://schemas.microsoft.com/office/drawing/2010/main" val="0"/>
              </a:ext>
            </a:extLst>
          </a:blip>
          <a:stretch>
            <a:fillRect/>
          </a:stretch>
        </p:blipFill>
        <p:spPr>
          <a:xfrm>
            <a:off x="0" y="-26744"/>
            <a:ext cx="597853" cy="6710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0"/>
            <a:ext cx="457200" cy="569168"/>
          </a:xfrm>
          <a:prstGeom prst="rect">
            <a:avLst/>
          </a:prstGeom>
        </p:spPr>
      </p:pic>
      <p:sp>
        <p:nvSpPr>
          <p:cNvPr id="4" name="Title 1"/>
          <p:cNvSpPr txBox="1">
            <a:spLocks/>
          </p:cNvSpPr>
          <p:nvPr/>
        </p:nvSpPr>
        <p:spPr>
          <a:xfrm>
            <a:off x="-51058" y="569168"/>
            <a:ext cx="9120792"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Other Dimensions of </a:t>
            </a:r>
            <a:r>
              <a:rPr kumimoji="0" lang="en-US"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“Appearance”… </a:t>
            </a:r>
            <a: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b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pic>
        <p:nvPicPr>
          <p:cNvPr id="7" name="Picture 6"/>
          <p:cNvPicPr>
            <a:picLocks noChangeAspect="1"/>
          </p:cNvPicPr>
          <p:nvPr/>
        </p:nvPicPr>
        <p:blipFill>
          <a:blip r:embed="rId4"/>
          <a:stretch>
            <a:fillRect/>
          </a:stretch>
        </p:blipFill>
        <p:spPr>
          <a:xfrm>
            <a:off x="1531157" y="1376206"/>
            <a:ext cx="5784651" cy="4086670"/>
          </a:xfrm>
          <a:prstGeom prst="rect">
            <a:avLst/>
          </a:prstGeom>
        </p:spPr>
      </p:pic>
      <p:sp>
        <p:nvSpPr>
          <p:cNvPr id="8" name="TextBox 7"/>
          <p:cNvSpPr txBox="1"/>
          <p:nvPr/>
        </p:nvSpPr>
        <p:spPr>
          <a:xfrm>
            <a:off x="406021" y="5766681"/>
            <a:ext cx="8509379"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W. Newton, A. Goldstein, J. Frey.  There is no such thing as a free lunch.  </a:t>
            </a:r>
            <a:r>
              <a:rPr kumimoji="0" lang="en-US" sz="1800" b="0" i="1" u="none" strike="noStrike" kern="0" cap="none" spc="0" normalizeH="0" baseline="0" noProof="0" dirty="0" smtClean="0">
                <a:ln>
                  <a:noFill/>
                </a:ln>
                <a:solidFill>
                  <a:prstClr val="black"/>
                </a:solidFill>
                <a:effectLst/>
                <a:uLnTx/>
                <a:uFillTx/>
              </a:rPr>
              <a:t>Journal of Family Practice</a:t>
            </a:r>
            <a:r>
              <a:rPr kumimoji="0" lang="en-US" sz="1800" b="0" i="0" u="none" strike="noStrike" kern="0" cap="none" spc="0" normalizeH="0" baseline="0" noProof="0" dirty="0" smtClean="0">
                <a:ln>
                  <a:noFill/>
                </a:ln>
                <a:solidFill>
                  <a:prstClr val="black"/>
                </a:solidFill>
                <a:effectLst/>
                <a:uLnTx/>
                <a:uFillTx/>
              </a:rPr>
              <a:t>.  1992; 34:32-34.</a:t>
            </a:r>
          </a:p>
        </p:txBody>
      </p:sp>
      <p:sp>
        <p:nvSpPr>
          <p:cNvPr id="9" name="TextBox 8"/>
          <p:cNvSpPr txBox="1">
            <a:spLocks noChangeArrowheads="1"/>
          </p:cNvSpPr>
          <p:nvPr/>
        </p:nvSpPr>
        <p:spPr bwMode="auto">
          <a:xfrm>
            <a:off x="0" y="6488112"/>
            <a:ext cx="9144000" cy="369888"/>
          </a:xfrm>
          <a:prstGeom prst="rect">
            <a:avLst/>
          </a:prstGeom>
          <a:solidFill>
            <a:schemeClr val="accent6"/>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defTabSz="914400" fontAlgn="base">
              <a:spcBef>
                <a:spcPct val="0"/>
              </a:spcBef>
              <a:spcAft>
                <a:spcPct val="0"/>
              </a:spcAft>
            </a:pPr>
            <a:r>
              <a:rPr lang="en-US" altLang="en-US" dirty="0" smtClean="0">
                <a:solidFill>
                  <a:srgbClr val="9BBB59">
                    <a:lumMod val="20000"/>
                    <a:lumOff val="80000"/>
                  </a:srgbClr>
                </a:solidFill>
                <a:latin typeface="Raleway Medium"/>
                <a:cs typeface="Raleway Medium"/>
              </a:rPr>
              <a:t>North Carolina AHEC</a:t>
            </a:r>
            <a:endParaRPr lang="en-US" altLang="en-US" dirty="0">
              <a:solidFill>
                <a:srgbClr val="9BBB59">
                  <a:lumMod val="20000"/>
                  <a:lumOff val="80000"/>
                </a:srgbClr>
              </a:solidFill>
              <a:latin typeface="Raleway Medium"/>
              <a:cs typeface="Raleway Medium"/>
            </a:endParaRPr>
          </a:p>
        </p:txBody>
      </p:sp>
    </p:spTree>
    <p:extLst>
      <p:ext uri="{BB962C8B-B14F-4D97-AF65-F5344CB8AC3E}">
        <p14:creationId xmlns:p14="http://schemas.microsoft.com/office/powerpoint/2010/main" val="24400638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AHEC_Logo_3.png"/>
          <p:cNvPicPr/>
          <p:nvPr/>
        </p:nvPicPr>
        <p:blipFill>
          <a:blip r:embed="rId2" cstate="print">
            <a:extLst>
              <a:ext uri="{28A0092B-C50C-407E-A947-70E740481C1C}">
                <a14:useLocalDpi xmlns:a14="http://schemas.microsoft.com/office/drawing/2010/main" val="0"/>
              </a:ext>
            </a:extLst>
          </a:blip>
          <a:stretch>
            <a:fillRect/>
          </a:stretch>
        </p:blipFill>
        <p:spPr>
          <a:xfrm>
            <a:off x="0" y="-26744"/>
            <a:ext cx="597853" cy="6710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0"/>
            <a:ext cx="457200" cy="569168"/>
          </a:xfrm>
          <a:prstGeom prst="rect">
            <a:avLst/>
          </a:prstGeom>
        </p:spPr>
      </p:pic>
      <p:sp>
        <p:nvSpPr>
          <p:cNvPr id="4" name="Title 3"/>
          <p:cNvSpPr txBox="1">
            <a:spLocks/>
          </p:cNvSpPr>
          <p:nvPr/>
        </p:nvSpPr>
        <p:spPr>
          <a:xfrm>
            <a:off x="298926" y="569168"/>
            <a:ext cx="8278238" cy="150552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Opening the Black Box of Problems in the Learning Environment</a:t>
            </a:r>
            <a:endParaRPr kumimoji="0" lang="en-US" sz="40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7" name="Content Placeholder 4"/>
          <p:cNvSpPr txBox="1">
            <a:spLocks/>
          </p:cNvSpPr>
          <p:nvPr/>
        </p:nvSpPr>
        <p:spPr>
          <a:xfrm>
            <a:off x="597853" y="2307136"/>
            <a:ext cx="8229600" cy="44556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“There are patients that residents and </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attendings</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make fun of in unprofessional ways…there is often judgment about whether they have had too many kids, shouldn't have kids, about their social situation, about whether they can afford kids, and most often that they are large.”</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UNC Medical Student, 2011</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8" name="TextBox 7"/>
          <p:cNvSpPr txBox="1">
            <a:spLocks noChangeArrowheads="1"/>
          </p:cNvSpPr>
          <p:nvPr/>
        </p:nvSpPr>
        <p:spPr bwMode="auto">
          <a:xfrm>
            <a:off x="0" y="6488112"/>
            <a:ext cx="9144000" cy="369888"/>
          </a:xfrm>
          <a:prstGeom prst="rect">
            <a:avLst/>
          </a:prstGeom>
          <a:solidFill>
            <a:schemeClr val="accent6"/>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defTabSz="914400" fontAlgn="base">
              <a:spcBef>
                <a:spcPct val="0"/>
              </a:spcBef>
              <a:spcAft>
                <a:spcPct val="0"/>
              </a:spcAft>
            </a:pPr>
            <a:r>
              <a:rPr lang="en-US" altLang="en-US" dirty="0" smtClean="0">
                <a:solidFill>
                  <a:srgbClr val="9BBB59">
                    <a:lumMod val="20000"/>
                    <a:lumOff val="80000"/>
                  </a:srgbClr>
                </a:solidFill>
                <a:latin typeface="Raleway Medium"/>
                <a:cs typeface="Raleway Medium"/>
              </a:rPr>
              <a:t>North Carolina AHEC</a:t>
            </a:r>
            <a:endParaRPr lang="en-US" altLang="en-US" dirty="0">
              <a:solidFill>
                <a:srgbClr val="9BBB59">
                  <a:lumMod val="20000"/>
                  <a:lumOff val="80000"/>
                </a:srgbClr>
              </a:solidFill>
              <a:latin typeface="Raleway Medium"/>
              <a:cs typeface="Raleway Medium"/>
            </a:endParaRPr>
          </a:p>
        </p:txBody>
      </p:sp>
    </p:spTree>
    <p:extLst>
      <p:ext uri="{BB962C8B-B14F-4D97-AF65-F5344CB8AC3E}">
        <p14:creationId xmlns:p14="http://schemas.microsoft.com/office/powerpoint/2010/main" val="1957511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AHEC_Logo_3.png"/>
          <p:cNvPicPr/>
          <p:nvPr/>
        </p:nvPicPr>
        <p:blipFill>
          <a:blip r:embed="rId2" cstate="print">
            <a:extLst>
              <a:ext uri="{28A0092B-C50C-407E-A947-70E740481C1C}">
                <a14:useLocalDpi xmlns:a14="http://schemas.microsoft.com/office/drawing/2010/main" val="0"/>
              </a:ext>
            </a:extLst>
          </a:blip>
          <a:stretch>
            <a:fillRect/>
          </a:stretch>
        </p:blipFill>
        <p:spPr>
          <a:xfrm>
            <a:off x="0" y="-26744"/>
            <a:ext cx="597853" cy="6710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0"/>
            <a:ext cx="457200" cy="569168"/>
          </a:xfrm>
          <a:prstGeom prst="rect">
            <a:avLst/>
          </a:prstGeom>
        </p:spPr>
      </p:pic>
      <p:pic>
        <p:nvPicPr>
          <p:cNvPr id="10" name="Picture 9"/>
          <p:cNvPicPr>
            <a:picLocks noChangeAspect="1"/>
          </p:cNvPicPr>
          <p:nvPr/>
        </p:nvPicPr>
        <p:blipFill>
          <a:blip r:embed="rId4"/>
          <a:stretch>
            <a:fillRect/>
          </a:stretch>
        </p:blipFill>
        <p:spPr>
          <a:xfrm>
            <a:off x="428808" y="644268"/>
            <a:ext cx="8455885" cy="1511939"/>
          </a:xfrm>
          <a:prstGeom prst="rect">
            <a:avLst/>
          </a:prstGeom>
        </p:spPr>
      </p:pic>
      <p:sp>
        <p:nvSpPr>
          <p:cNvPr id="11" name="Content Placeholder 3"/>
          <p:cNvSpPr txBox="1">
            <a:spLocks/>
          </p:cNvSpPr>
          <p:nvPr/>
        </p:nvSpPr>
        <p:spPr>
          <a:xfrm>
            <a:off x="341194" y="2619414"/>
            <a:ext cx="8543499" cy="29888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smtClean="0">
                <a:latin typeface="Times New Roman" panose="02020603050405020304" pitchFamily="18" charset="0"/>
                <a:cs typeface="Times New Roman" panose="02020603050405020304" pitchFamily="18" charset="0"/>
              </a:rPr>
              <a:t>The John Henley Lectureship</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Warren Newton, MD, MPH</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Vice Dean and Director of North Carolina AHEC</a:t>
            </a:r>
            <a:endParaRPr lang="en-US" sz="2800" dirty="0">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0" y="6488112"/>
            <a:ext cx="9144000" cy="369888"/>
          </a:xfrm>
          <a:prstGeom prst="rect">
            <a:avLst/>
          </a:prstGeom>
          <a:solidFill>
            <a:schemeClr val="accent6"/>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defTabSz="914400" fontAlgn="base">
              <a:spcBef>
                <a:spcPct val="0"/>
              </a:spcBef>
              <a:spcAft>
                <a:spcPct val="0"/>
              </a:spcAft>
            </a:pPr>
            <a:r>
              <a:rPr lang="en-US" altLang="en-US" dirty="0" smtClean="0">
                <a:solidFill>
                  <a:srgbClr val="9BBB59">
                    <a:lumMod val="20000"/>
                    <a:lumOff val="80000"/>
                  </a:srgbClr>
                </a:solidFill>
                <a:latin typeface="Raleway Medium"/>
                <a:cs typeface="Raleway Medium"/>
              </a:rPr>
              <a:t>North Carolina AHEC</a:t>
            </a:r>
            <a:endParaRPr lang="en-US" altLang="en-US" dirty="0">
              <a:solidFill>
                <a:srgbClr val="9BBB59">
                  <a:lumMod val="20000"/>
                  <a:lumOff val="80000"/>
                </a:srgbClr>
              </a:solidFill>
              <a:latin typeface="Raleway Medium"/>
              <a:cs typeface="Raleway Medium"/>
            </a:endParaRPr>
          </a:p>
        </p:txBody>
      </p:sp>
    </p:spTree>
    <p:extLst>
      <p:ext uri="{BB962C8B-B14F-4D97-AF65-F5344CB8AC3E}">
        <p14:creationId xmlns:p14="http://schemas.microsoft.com/office/powerpoint/2010/main" val="685487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AHEC_Logo_3.png"/>
          <p:cNvPicPr/>
          <p:nvPr/>
        </p:nvPicPr>
        <p:blipFill>
          <a:blip r:embed="rId2" cstate="print">
            <a:extLst>
              <a:ext uri="{28A0092B-C50C-407E-A947-70E740481C1C}">
                <a14:useLocalDpi xmlns:a14="http://schemas.microsoft.com/office/drawing/2010/main" val="0"/>
              </a:ext>
            </a:extLst>
          </a:blip>
          <a:stretch>
            <a:fillRect/>
          </a:stretch>
        </p:blipFill>
        <p:spPr>
          <a:xfrm>
            <a:off x="0" y="-26744"/>
            <a:ext cx="597853" cy="6710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0"/>
            <a:ext cx="457200" cy="569168"/>
          </a:xfrm>
          <a:prstGeom prst="rect">
            <a:avLst/>
          </a:prstGeom>
        </p:spPr>
      </p:pic>
      <p:sp>
        <p:nvSpPr>
          <p:cNvPr id="4" name="Title 3"/>
          <p:cNvSpPr txBox="1">
            <a:spLocks/>
          </p:cNvSpPr>
          <p:nvPr/>
        </p:nvSpPr>
        <p:spPr>
          <a:xfrm>
            <a:off x="457200" y="596404"/>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Respect</a:t>
            </a:r>
            <a:endParaRPr kumimoji="0" lang="en-US" sz="44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7" name="Content Placeholder 4"/>
          <p:cNvSpPr txBox="1">
            <a:spLocks/>
          </p:cNvSpPr>
          <p:nvPr/>
        </p:nvSpPr>
        <p:spPr>
          <a:xfrm>
            <a:off x="457200" y="1660586"/>
            <a:ext cx="8229600" cy="44556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Portal of Empathy for Patients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Foundation of Teamwork with Patients and Other Professionals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A Condition for Learning from others </a:t>
            </a:r>
            <a:endParaRPr kumimoji="0" lang="en-US" sz="28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0" y="6488112"/>
            <a:ext cx="9144000" cy="369888"/>
          </a:xfrm>
          <a:prstGeom prst="rect">
            <a:avLst/>
          </a:prstGeom>
          <a:solidFill>
            <a:schemeClr val="accent6"/>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defTabSz="914400" fontAlgn="base">
              <a:spcBef>
                <a:spcPct val="0"/>
              </a:spcBef>
              <a:spcAft>
                <a:spcPct val="0"/>
              </a:spcAft>
            </a:pPr>
            <a:r>
              <a:rPr lang="en-US" altLang="en-US" dirty="0" smtClean="0">
                <a:solidFill>
                  <a:srgbClr val="9BBB59">
                    <a:lumMod val="20000"/>
                    <a:lumOff val="80000"/>
                  </a:srgbClr>
                </a:solidFill>
                <a:latin typeface="Raleway Medium"/>
                <a:cs typeface="Raleway Medium"/>
              </a:rPr>
              <a:t>North Carolina AHEC</a:t>
            </a:r>
            <a:endParaRPr lang="en-US" altLang="en-US" dirty="0">
              <a:solidFill>
                <a:srgbClr val="9BBB59">
                  <a:lumMod val="20000"/>
                  <a:lumOff val="80000"/>
                </a:srgbClr>
              </a:solidFill>
              <a:latin typeface="Raleway Medium"/>
              <a:cs typeface="Raleway Medium"/>
            </a:endParaRPr>
          </a:p>
        </p:txBody>
      </p:sp>
    </p:spTree>
    <p:extLst>
      <p:ext uri="{BB962C8B-B14F-4D97-AF65-F5344CB8AC3E}">
        <p14:creationId xmlns:p14="http://schemas.microsoft.com/office/powerpoint/2010/main" val="38675569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AHEC_Logo_3.png"/>
          <p:cNvPicPr/>
          <p:nvPr/>
        </p:nvPicPr>
        <p:blipFill>
          <a:blip r:embed="rId2" cstate="print">
            <a:extLst>
              <a:ext uri="{28A0092B-C50C-407E-A947-70E740481C1C}">
                <a14:useLocalDpi xmlns:a14="http://schemas.microsoft.com/office/drawing/2010/main" val="0"/>
              </a:ext>
            </a:extLst>
          </a:blip>
          <a:stretch>
            <a:fillRect/>
          </a:stretch>
        </p:blipFill>
        <p:spPr>
          <a:xfrm>
            <a:off x="0" y="-26744"/>
            <a:ext cx="597853" cy="6710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0"/>
            <a:ext cx="457200" cy="569168"/>
          </a:xfrm>
          <a:prstGeom prst="rect">
            <a:avLst/>
          </a:prstGeom>
        </p:spPr>
      </p:pic>
      <p:sp>
        <p:nvSpPr>
          <p:cNvPr id="4" name="Title 1"/>
          <p:cNvSpPr txBox="1">
            <a:spLocks/>
          </p:cNvSpPr>
          <p:nvPr/>
        </p:nvSpPr>
        <p:spPr>
          <a:xfrm>
            <a:off x="527527" y="56916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Making it Better </a:t>
            </a:r>
            <a: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br>
            <a: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b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pic>
        <p:nvPicPr>
          <p:cNvPr id="7" name="Picture 4" descr="To Err is Hu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501422" y="1712168"/>
            <a:ext cx="2651076" cy="397661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6393" y="1712168"/>
            <a:ext cx="2671548" cy="3976614"/>
          </a:xfrm>
          <a:prstGeom prst="rect">
            <a:avLst/>
          </a:prstGeom>
        </p:spPr>
      </p:pic>
      <p:sp>
        <p:nvSpPr>
          <p:cNvPr id="9" name="TextBox 8"/>
          <p:cNvSpPr txBox="1">
            <a:spLocks noChangeArrowheads="1"/>
          </p:cNvSpPr>
          <p:nvPr/>
        </p:nvSpPr>
        <p:spPr bwMode="auto">
          <a:xfrm>
            <a:off x="0" y="6488112"/>
            <a:ext cx="9144000" cy="369888"/>
          </a:xfrm>
          <a:prstGeom prst="rect">
            <a:avLst/>
          </a:prstGeom>
          <a:solidFill>
            <a:schemeClr val="accent6"/>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defTabSz="914400" fontAlgn="base">
              <a:spcBef>
                <a:spcPct val="0"/>
              </a:spcBef>
              <a:spcAft>
                <a:spcPct val="0"/>
              </a:spcAft>
            </a:pPr>
            <a:r>
              <a:rPr lang="en-US" altLang="en-US" dirty="0" smtClean="0">
                <a:solidFill>
                  <a:srgbClr val="9BBB59">
                    <a:lumMod val="20000"/>
                    <a:lumOff val="80000"/>
                  </a:srgbClr>
                </a:solidFill>
                <a:latin typeface="Raleway Medium"/>
                <a:cs typeface="Raleway Medium"/>
              </a:rPr>
              <a:t>North Carolina AHEC</a:t>
            </a:r>
            <a:endParaRPr lang="en-US" altLang="en-US" dirty="0">
              <a:solidFill>
                <a:srgbClr val="9BBB59">
                  <a:lumMod val="20000"/>
                  <a:lumOff val="80000"/>
                </a:srgbClr>
              </a:solidFill>
              <a:latin typeface="Raleway Medium"/>
              <a:cs typeface="Raleway Medium"/>
            </a:endParaRPr>
          </a:p>
        </p:txBody>
      </p:sp>
    </p:spTree>
    <p:extLst>
      <p:ext uri="{BB962C8B-B14F-4D97-AF65-F5344CB8AC3E}">
        <p14:creationId xmlns:p14="http://schemas.microsoft.com/office/powerpoint/2010/main" val="31087458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AHEC_Logo_3.png"/>
          <p:cNvPicPr/>
          <p:nvPr/>
        </p:nvPicPr>
        <p:blipFill>
          <a:blip r:embed="rId2" cstate="print">
            <a:extLst>
              <a:ext uri="{28A0092B-C50C-407E-A947-70E740481C1C}">
                <a14:useLocalDpi xmlns:a14="http://schemas.microsoft.com/office/drawing/2010/main" val="0"/>
              </a:ext>
            </a:extLst>
          </a:blip>
          <a:stretch>
            <a:fillRect/>
          </a:stretch>
        </p:blipFill>
        <p:spPr>
          <a:xfrm>
            <a:off x="0" y="-26744"/>
            <a:ext cx="597853" cy="6710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0"/>
            <a:ext cx="457200" cy="569168"/>
          </a:xfrm>
          <a:prstGeom prst="rect">
            <a:avLst/>
          </a:prstGeom>
        </p:spPr>
      </p:pic>
      <p:sp>
        <p:nvSpPr>
          <p:cNvPr id="4" name="Title 1"/>
          <p:cNvSpPr txBox="1">
            <a:spLocks/>
          </p:cNvSpPr>
          <p:nvPr/>
        </p:nvSpPr>
        <p:spPr>
          <a:xfrm>
            <a:off x="756126" y="589854"/>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Making it Better</a:t>
            </a:r>
            <a:br>
              <a:rPr kumimoji="0" lang="en-US" sz="44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br>
            <a:r>
              <a:rPr kumimoji="0" lang="en-US" sz="44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Each at our own Level</a:t>
            </a:r>
            <a:br>
              <a:rPr kumimoji="0" lang="en-US" sz="44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br>
            <a: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br>
            <a: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b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7" name="Subtitle 2"/>
          <p:cNvSpPr txBox="1">
            <a:spLocks/>
          </p:cNvSpPr>
          <p:nvPr/>
        </p:nvSpPr>
        <p:spPr>
          <a:xfrm>
            <a:off x="1386328" y="5061439"/>
            <a:ext cx="6195449" cy="124364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For Individual </a:t>
            </a:r>
            <a:r>
              <a:rPr lang="en-US" dirty="0" smtClean="0">
                <a:solidFill>
                  <a:sysClr val="windowText" lastClr="000000"/>
                </a:solidFill>
                <a:latin typeface="Times New Roman" panose="02020603050405020304" pitchFamily="18" charset="0"/>
                <a:cs typeface="Times New Roman" panose="02020603050405020304" pitchFamily="18" charset="0"/>
              </a:rPr>
              <a:t>Patients </a:t>
            </a:r>
            <a:endPar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For Systems of Care</a:t>
            </a:r>
          </a:p>
        </p:txBody>
      </p:sp>
      <p:sp>
        <p:nvSpPr>
          <p:cNvPr id="8" name="TextBox 7"/>
          <p:cNvSpPr txBox="1">
            <a:spLocks noChangeArrowheads="1"/>
          </p:cNvSpPr>
          <p:nvPr/>
        </p:nvSpPr>
        <p:spPr bwMode="auto">
          <a:xfrm>
            <a:off x="0" y="6488112"/>
            <a:ext cx="9144000" cy="369888"/>
          </a:xfrm>
          <a:prstGeom prst="rect">
            <a:avLst/>
          </a:prstGeom>
          <a:solidFill>
            <a:schemeClr val="accent6"/>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defTabSz="914400" fontAlgn="base">
              <a:spcBef>
                <a:spcPct val="0"/>
              </a:spcBef>
              <a:spcAft>
                <a:spcPct val="0"/>
              </a:spcAft>
            </a:pPr>
            <a:r>
              <a:rPr lang="en-US" altLang="en-US" dirty="0" smtClean="0">
                <a:solidFill>
                  <a:srgbClr val="9BBB59">
                    <a:lumMod val="20000"/>
                    <a:lumOff val="80000"/>
                  </a:srgbClr>
                </a:solidFill>
                <a:latin typeface="Raleway Medium"/>
                <a:cs typeface="Raleway Medium"/>
              </a:rPr>
              <a:t>North Carolina AHEC</a:t>
            </a:r>
            <a:endParaRPr lang="en-US" altLang="en-US" dirty="0">
              <a:solidFill>
                <a:srgbClr val="9BBB59">
                  <a:lumMod val="20000"/>
                  <a:lumOff val="80000"/>
                </a:srgbClr>
              </a:solidFill>
              <a:latin typeface="Raleway Medium"/>
              <a:cs typeface="Raleway Medium"/>
            </a:endParaRPr>
          </a:p>
        </p:txBody>
      </p:sp>
      <p:pic>
        <p:nvPicPr>
          <p:cNvPr id="2" name="Picture 1"/>
          <p:cNvPicPr>
            <a:picLocks noChangeAspect="1"/>
          </p:cNvPicPr>
          <p:nvPr/>
        </p:nvPicPr>
        <p:blipFill>
          <a:blip r:embed="rId4"/>
          <a:stretch>
            <a:fillRect/>
          </a:stretch>
        </p:blipFill>
        <p:spPr>
          <a:xfrm>
            <a:off x="4403719" y="2136584"/>
            <a:ext cx="3414056" cy="2322777"/>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7746" t="23078"/>
          <a:stretch/>
        </p:blipFill>
        <p:spPr>
          <a:xfrm>
            <a:off x="1386328" y="2136584"/>
            <a:ext cx="3017391" cy="2336857"/>
          </a:xfrm>
          <a:prstGeom prst="rect">
            <a:avLst/>
          </a:prstGeom>
        </p:spPr>
      </p:pic>
    </p:spTree>
    <p:extLst>
      <p:ext uri="{BB962C8B-B14F-4D97-AF65-F5344CB8AC3E}">
        <p14:creationId xmlns:p14="http://schemas.microsoft.com/office/powerpoint/2010/main" val="38582509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AHEC_Logo_3.png"/>
          <p:cNvPicPr/>
          <p:nvPr/>
        </p:nvPicPr>
        <p:blipFill>
          <a:blip r:embed="rId2" cstate="print">
            <a:extLst>
              <a:ext uri="{28A0092B-C50C-407E-A947-70E740481C1C}">
                <a14:useLocalDpi xmlns:a14="http://schemas.microsoft.com/office/drawing/2010/main" val="0"/>
              </a:ext>
            </a:extLst>
          </a:blip>
          <a:stretch>
            <a:fillRect/>
          </a:stretch>
        </p:blipFill>
        <p:spPr>
          <a:xfrm>
            <a:off x="0" y="-26744"/>
            <a:ext cx="597853" cy="6710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0"/>
            <a:ext cx="457200" cy="569168"/>
          </a:xfrm>
          <a:prstGeom prst="rect">
            <a:avLst/>
          </a:prstGeom>
        </p:spPr>
      </p:pic>
      <p:sp>
        <p:nvSpPr>
          <p:cNvPr id="4" name="Title 1"/>
          <p:cNvSpPr txBox="1">
            <a:spLocks/>
          </p:cNvSpPr>
          <p:nvPr/>
        </p:nvSpPr>
        <p:spPr>
          <a:xfrm>
            <a:off x="276479" y="530010"/>
            <a:ext cx="8229600" cy="1358926"/>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latin typeface="Times New Roman" panose="02020603050405020304" pitchFamily="18" charset="0"/>
                <a:cs typeface="Times New Roman" panose="02020603050405020304" pitchFamily="18" charset="0"/>
              </a:rPr>
              <a:t>Advocacy as Part of our Responsibility to Society </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7" name="Rectangle 6"/>
          <p:cNvSpPr/>
          <p:nvPr/>
        </p:nvSpPr>
        <p:spPr>
          <a:xfrm>
            <a:off x="1231056" y="5092372"/>
            <a:ext cx="6320446" cy="523220"/>
          </a:xfrm>
          <a:prstGeom prst="rect">
            <a:avLst/>
          </a:prstGeom>
          <a:noFill/>
        </p:spPr>
        <p:txBody>
          <a:bodyPr wrap="square">
            <a:spAutoFit/>
          </a:bodyPr>
          <a:lstStyle/>
          <a:p>
            <a:pPr algn="ctr"/>
            <a:r>
              <a:rPr lang="en-US" sz="2800" dirty="0" smtClean="0">
                <a:solidFill>
                  <a:prstClr val="black"/>
                </a:solidFill>
                <a:latin typeface="Times New Roman" panose="02020603050405020304" pitchFamily="18" charset="0"/>
                <a:cs typeface="Times New Roman" panose="02020603050405020304" pitchFamily="18" charset="0"/>
              </a:rPr>
              <a:t>Some Local Hero/Heroines</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0" y="6488112"/>
            <a:ext cx="9144000" cy="369888"/>
          </a:xfrm>
          <a:prstGeom prst="rect">
            <a:avLst/>
          </a:prstGeom>
          <a:solidFill>
            <a:schemeClr val="accent6"/>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defTabSz="914400" fontAlgn="base">
              <a:spcBef>
                <a:spcPct val="0"/>
              </a:spcBef>
              <a:spcAft>
                <a:spcPct val="0"/>
              </a:spcAft>
            </a:pPr>
            <a:r>
              <a:rPr lang="en-US" altLang="en-US" dirty="0" smtClean="0">
                <a:solidFill>
                  <a:srgbClr val="9BBB59">
                    <a:lumMod val="20000"/>
                    <a:lumOff val="80000"/>
                  </a:srgbClr>
                </a:solidFill>
                <a:latin typeface="Raleway Medium"/>
                <a:cs typeface="Raleway Medium"/>
              </a:rPr>
              <a:t>North Carolina AHEC</a:t>
            </a:r>
            <a:endParaRPr lang="en-US" altLang="en-US" dirty="0">
              <a:solidFill>
                <a:srgbClr val="9BBB59">
                  <a:lumMod val="20000"/>
                  <a:lumOff val="80000"/>
                </a:srgbClr>
              </a:solidFill>
              <a:latin typeface="Raleway Medium"/>
              <a:cs typeface="Raleway Medium"/>
            </a:endParaRPr>
          </a:p>
        </p:txBody>
      </p:sp>
      <p:grpSp>
        <p:nvGrpSpPr>
          <p:cNvPr id="10" name="Group 2"/>
          <p:cNvGrpSpPr>
            <a:grpSpLocks/>
          </p:cNvGrpSpPr>
          <p:nvPr/>
        </p:nvGrpSpPr>
        <p:grpSpPr bwMode="auto">
          <a:xfrm>
            <a:off x="1231056" y="2026536"/>
            <a:ext cx="6233000" cy="2928236"/>
            <a:chOff x="107538302" y="108616298"/>
            <a:chExt cx="5133401" cy="2424792"/>
          </a:xfrm>
        </p:grpSpPr>
        <p:pic>
          <p:nvPicPr>
            <p:cNvPr id="1027" name="Picture 3" descr="Adam Goldste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38302" y="108616298"/>
              <a:ext cx="1823444" cy="242479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4" descr="Martha  Carlough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058114" y="108616298"/>
              <a:ext cx="1613589" cy="242479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9" name="Picture 5" descr="Evan Ashk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361746" y="108616298"/>
              <a:ext cx="1731994" cy="242479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Tree>
    <p:extLst>
      <p:ext uri="{BB962C8B-B14F-4D97-AF65-F5344CB8AC3E}">
        <p14:creationId xmlns:p14="http://schemas.microsoft.com/office/powerpoint/2010/main" val="21901860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latin typeface="Times New Roman" panose="02020603050405020304" pitchFamily="18" charset="0"/>
                <a:cs typeface="Times New Roman" panose="02020603050405020304" pitchFamily="18" charset="0"/>
              </a:rPr>
              <a:t>What can we learn from Pediatrics? </a:t>
            </a:r>
            <a:endParaRPr lang="en-US"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713283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AHEC_Logo_3.png"/>
          <p:cNvPicPr/>
          <p:nvPr/>
        </p:nvPicPr>
        <p:blipFill>
          <a:blip r:embed="rId2" cstate="print">
            <a:extLst>
              <a:ext uri="{28A0092B-C50C-407E-A947-70E740481C1C}">
                <a14:useLocalDpi xmlns:a14="http://schemas.microsoft.com/office/drawing/2010/main" val="0"/>
              </a:ext>
            </a:extLst>
          </a:blip>
          <a:stretch>
            <a:fillRect/>
          </a:stretch>
        </p:blipFill>
        <p:spPr>
          <a:xfrm>
            <a:off x="0" y="-26744"/>
            <a:ext cx="597853" cy="6710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0"/>
            <a:ext cx="457200" cy="569168"/>
          </a:xfrm>
          <a:prstGeom prst="rect">
            <a:avLst/>
          </a:prstGeom>
        </p:spPr>
      </p:pic>
      <p:sp>
        <p:nvSpPr>
          <p:cNvPr id="4" name="Title 3"/>
          <p:cNvSpPr txBox="1">
            <a:spLocks/>
          </p:cNvSpPr>
          <p:nvPr/>
        </p:nvSpPr>
        <p:spPr>
          <a:xfrm>
            <a:off x="597853" y="557457"/>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dirty="0" smtClean="0">
                <a:solidFill>
                  <a:sysClr val="windowText" lastClr="000000"/>
                </a:solidFill>
                <a:latin typeface="Calibri"/>
              </a:rPr>
              <a:t>What happens if we don’t? </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7" name="Subtitle 4"/>
          <p:cNvSpPr txBox="1">
            <a:spLocks/>
          </p:cNvSpPr>
          <p:nvPr/>
        </p:nvSpPr>
        <p:spPr>
          <a:xfrm>
            <a:off x="1200218" y="4458870"/>
            <a:ext cx="6400800" cy="1752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800" b="1"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The Bristol</a:t>
            </a:r>
            <a:r>
              <a:rPr kumimoji="0" lang="en-US" sz="2800" b="1" i="0" u="none" strike="noStrike" kern="1200" cap="none" spc="0" normalizeH="0" noProof="0" dirty="0" smtClean="0">
                <a:ln>
                  <a:noFill/>
                </a:ln>
                <a:solidFill>
                  <a:schemeClr val="tx1"/>
                </a:solidFill>
                <a:effectLst/>
                <a:uLnTx/>
                <a:uFillTx/>
                <a:latin typeface="Times New Roman" panose="02020603050405020304" pitchFamily="18" charset="0"/>
                <a:cs typeface="Times New Roman" panose="02020603050405020304" pitchFamily="18" charset="0"/>
              </a:rPr>
              <a:t> Heart Scandal</a:t>
            </a:r>
            <a:endPar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0" y="6488112"/>
            <a:ext cx="9144000" cy="369888"/>
          </a:xfrm>
          <a:prstGeom prst="rect">
            <a:avLst/>
          </a:prstGeom>
          <a:solidFill>
            <a:schemeClr val="accent6"/>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defTabSz="914400" fontAlgn="base">
              <a:spcBef>
                <a:spcPct val="0"/>
              </a:spcBef>
              <a:spcAft>
                <a:spcPct val="0"/>
              </a:spcAft>
            </a:pPr>
            <a:r>
              <a:rPr lang="en-US" altLang="en-US" dirty="0" smtClean="0">
                <a:solidFill>
                  <a:srgbClr val="9BBB59">
                    <a:lumMod val="20000"/>
                    <a:lumOff val="80000"/>
                  </a:srgbClr>
                </a:solidFill>
                <a:latin typeface="Raleway Medium"/>
                <a:cs typeface="Raleway Medium"/>
              </a:rPr>
              <a:t>North Carolina AHEC</a:t>
            </a:r>
            <a:endParaRPr lang="en-US" altLang="en-US" dirty="0">
              <a:solidFill>
                <a:srgbClr val="9BBB59">
                  <a:lumMod val="20000"/>
                  <a:lumOff val="80000"/>
                </a:srgbClr>
              </a:solidFill>
              <a:latin typeface="Raleway Medium"/>
              <a:cs typeface="Raleway Medium"/>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4863" y="1449327"/>
            <a:ext cx="4901877" cy="79701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4053" y="2344981"/>
            <a:ext cx="3784331" cy="52993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331864">
            <a:off x="2628106" y="3164641"/>
            <a:ext cx="3835388" cy="1004506"/>
          </a:xfrm>
          <a:prstGeom prst="rect">
            <a:avLst/>
          </a:prstGeom>
        </p:spPr>
      </p:pic>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l="26744" r="8179" b="-307"/>
          <a:stretch/>
        </p:blipFill>
        <p:spPr>
          <a:xfrm rot="21252800">
            <a:off x="1408414" y="2199324"/>
            <a:ext cx="3031758" cy="1023679"/>
          </a:xfrm>
          <a:prstGeom prst="rect">
            <a:avLst/>
          </a:prstGeom>
        </p:spPr>
      </p:pic>
    </p:spTree>
    <p:extLst>
      <p:ext uri="{BB962C8B-B14F-4D97-AF65-F5344CB8AC3E}">
        <p14:creationId xmlns:p14="http://schemas.microsoft.com/office/powerpoint/2010/main" val="2623550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AHEC_Logo_3.png"/>
          <p:cNvPicPr/>
          <p:nvPr/>
        </p:nvPicPr>
        <p:blipFill>
          <a:blip r:embed="rId2" cstate="print">
            <a:extLst>
              <a:ext uri="{28A0092B-C50C-407E-A947-70E740481C1C}">
                <a14:useLocalDpi xmlns:a14="http://schemas.microsoft.com/office/drawing/2010/main" val="0"/>
              </a:ext>
            </a:extLst>
          </a:blip>
          <a:stretch>
            <a:fillRect/>
          </a:stretch>
        </p:blipFill>
        <p:spPr>
          <a:xfrm>
            <a:off x="0" y="-26744"/>
            <a:ext cx="597853" cy="6710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0"/>
            <a:ext cx="457200" cy="569168"/>
          </a:xfrm>
          <a:prstGeom prst="rect">
            <a:avLst/>
          </a:prstGeom>
        </p:spPr>
      </p:pic>
      <p:sp>
        <p:nvSpPr>
          <p:cNvPr id="4" name="Title 1"/>
          <p:cNvSpPr txBox="1">
            <a:spLocks/>
          </p:cNvSpPr>
          <p:nvPr/>
        </p:nvSpPr>
        <p:spPr>
          <a:xfrm>
            <a:off x="527527" y="651063"/>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What Might be our </a:t>
            </a:r>
            <a:r>
              <a:rPr kumimoji="0" lang="en-US" sz="44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Bristols</a:t>
            </a:r>
            <a:r>
              <a:rPr kumimoji="0" lang="en-US" sz="44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 </a:t>
            </a:r>
            <a: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br>
            <a: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b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7" name="Content Placeholder 2"/>
          <p:cNvSpPr txBox="1">
            <a:spLocks/>
          </p:cNvSpPr>
          <p:nvPr/>
        </p:nvSpPr>
        <p:spPr>
          <a:xfrm>
            <a:off x="1235320" y="1961071"/>
            <a:ext cx="7166164" cy="340814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Opiates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Cost of Care</a:t>
            </a:r>
          </a:p>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Patient </a:t>
            </a:r>
            <a:r>
              <a:rPr lang="en-US" sz="2800" dirty="0" smtClean="0">
                <a:latin typeface="Times New Roman" panose="02020603050405020304" pitchFamily="18" charset="0"/>
                <a:cs typeface="Times New Roman" panose="02020603050405020304" pitchFamily="18" charset="0"/>
              </a:rPr>
              <a:t>Experience of </a:t>
            </a:r>
            <a:r>
              <a:rPr lang="en-US" sz="2800" dirty="0" smtClean="0">
                <a:latin typeface="Times New Roman" panose="02020603050405020304" pitchFamily="18" charset="0"/>
                <a:cs typeface="Times New Roman" panose="02020603050405020304" pitchFamily="18" charset="0"/>
              </a:rPr>
              <a:t>Care</a:t>
            </a:r>
            <a:endParaRPr lang="en-US" sz="2800" dirty="0" smtClean="0">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0" y="6488112"/>
            <a:ext cx="9144000" cy="369888"/>
          </a:xfrm>
          <a:prstGeom prst="rect">
            <a:avLst/>
          </a:prstGeom>
          <a:solidFill>
            <a:schemeClr val="accent6"/>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defTabSz="914400" fontAlgn="base">
              <a:spcBef>
                <a:spcPct val="0"/>
              </a:spcBef>
              <a:spcAft>
                <a:spcPct val="0"/>
              </a:spcAft>
            </a:pPr>
            <a:r>
              <a:rPr lang="en-US" altLang="en-US" dirty="0" smtClean="0">
                <a:solidFill>
                  <a:srgbClr val="9BBB59">
                    <a:lumMod val="20000"/>
                    <a:lumOff val="80000"/>
                  </a:srgbClr>
                </a:solidFill>
                <a:latin typeface="Raleway Medium"/>
                <a:cs typeface="Raleway Medium"/>
              </a:rPr>
              <a:t>North Carolina AHEC</a:t>
            </a:r>
            <a:endParaRPr lang="en-US" altLang="en-US" dirty="0">
              <a:solidFill>
                <a:srgbClr val="9BBB59">
                  <a:lumMod val="20000"/>
                  <a:lumOff val="80000"/>
                </a:srgbClr>
              </a:solidFill>
              <a:latin typeface="Raleway Medium"/>
              <a:cs typeface="Raleway Medium"/>
            </a:endParaRPr>
          </a:p>
        </p:txBody>
      </p:sp>
    </p:spTree>
    <p:extLst>
      <p:ext uri="{BB962C8B-B14F-4D97-AF65-F5344CB8AC3E}">
        <p14:creationId xmlns:p14="http://schemas.microsoft.com/office/powerpoint/2010/main" val="38754564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AHEC_Logo_3.png"/>
          <p:cNvPicPr/>
          <p:nvPr/>
        </p:nvPicPr>
        <p:blipFill>
          <a:blip r:embed="rId2" cstate="print">
            <a:extLst>
              <a:ext uri="{28A0092B-C50C-407E-A947-70E740481C1C}">
                <a14:useLocalDpi xmlns:a14="http://schemas.microsoft.com/office/drawing/2010/main" val="0"/>
              </a:ext>
            </a:extLst>
          </a:blip>
          <a:stretch>
            <a:fillRect/>
          </a:stretch>
        </p:blipFill>
        <p:spPr>
          <a:xfrm>
            <a:off x="0" y="-26744"/>
            <a:ext cx="597853" cy="6710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0"/>
            <a:ext cx="457200" cy="569168"/>
          </a:xfrm>
          <a:prstGeom prst="rect">
            <a:avLst/>
          </a:prstGeom>
        </p:spPr>
      </p:pic>
      <p:sp>
        <p:nvSpPr>
          <p:cNvPr id="4" name="Title 3"/>
          <p:cNvSpPr txBox="1">
            <a:spLocks/>
          </p:cNvSpPr>
          <p:nvPr/>
        </p:nvSpPr>
        <p:spPr>
          <a:xfrm>
            <a:off x="712153" y="2269611"/>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Leadership </a:t>
            </a:r>
            <a:r>
              <a:rPr kumimoji="0" lang="en-US" sz="44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Learnings</a:t>
            </a:r>
          </a:p>
          <a:p>
            <a:pPr marL="0" marR="0" lvl="0" indent="0" algn="ctr" defTabSz="457200" rtl="0" eaLnBrk="1" fontAlgn="auto" latinLnBrk="0" hangingPunct="1">
              <a:lnSpc>
                <a:spcPct val="100000"/>
              </a:lnSpc>
              <a:spcBef>
                <a:spcPct val="0"/>
              </a:spcBef>
              <a:spcAft>
                <a:spcPts val="0"/>
              </a:spcAft>
              <a:buClrTx/>
              <a:buSzTx/>
              <a:buFontTx/>
              <a:buNone/>
              <a:tabLst/>
              <a:defRPr/>
            </a:pPr>
            <a:endParaRPr lang="en-US" dirty="0">
              <a:solidFill>
                <a:sysClr val="windowText" lastClr="000000"/>
              </a:solidFill>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Family Physicians in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Leadership</a:t>
            </a:r>
            <a:r>
              <a:rPr kumimoji="0" lang="en-US" sz="4400" b="0" i="0" u="none" strike="noStrike" kern="120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Roles</a:t>
            </a:r>
            <a:endParaRPr kumimoji="0" lang="en-US" sz="44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0" y="6488112"/>
            <a:ext cx="9144000" cy="369888"/>
          </a:xfrm>
          <a:prstGeom prst="rect">
            <a:avLst/>
          </a:prstGeom>
          <a:solidFill>
            <a:schemeClr val="accent6"/>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defTabSz="914400" fontAlgn="base">
              <a:spcBef>
                <a:spcPct val="0"/>
              </a:spcBef>
              <a:spcAft>
                <a:spcPct val="0"/>
              </a:spcAft>
            </a:pPr>
            <a:r>
              <a:rPr lang="en-US" altLang="en-US" dirty="0" smtClean="0">
                <a:solidFill>
                  <a:srgbClr val="9BBB59">
                    <a:lumMod val="20000"/>
                    <a:lumOff val="80000"/>
                  </a:srgbClr>
                </a:solidFill>
                <a:latin typeface="Raleway Medium"/>
                <a:cs typeface="Raleway Medium"/>
              </a:rPr>
              <a:t>North Carolina AHEC</a:t>
            </a:r>
            <a:endParaRPr lang="en-US" altLang="en-US" dirty="0">
              <a:solidFill>
                <a:srgbClr val="9BBB59">
                  <a:lumMod val="20000"/>
                  <a:lumOff val="80000"/>
                </a:srgbClr>
              </a:solidFill>
              <a:latin typeface="Raleway Medium"/>
              <a:cs typeface="Raleway Medium"/>
            </a:endParaRPr>
          </a:p>
        </p:txBody>
      </p:sp>
    </p:spTree>
    <p:extLst>
      <p:ext uri="{BB962C8B-B14F-4D97-AF65-F5344CB8AC3E}">
        <p14:creationId xmlns:p14="http://schemas.microsoft.com/office/powerpoint/2010/main" val="38280970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AHEC_Logo_3.png"/>
          <p:cNvPicPr/>
          <p:nvPr/>
        </p:nvPicPr>
        <p:blipFill>
          <a:blip r:embed="rId2" cstate="print">
            <a:extLst>
              <a:ext uri="{28A0092B-C50C-407E-A947-70E740481C1C}">
                <a14:useLocalDpi xmlns:a14="http://schemas.microsoft.com/office/drawing/2010/main" val="0"/>
              </a:ext>
            </a:extLst>
          </a:blip>
          <a:stretch>
            <a:fillRect/>
          </a:stretch>
        </p:blipFill>
        <p:spPr>
          <a:xfrm>
            <a:off x="0" y="-26744"/>
            <a:ext cx="597853" cy="6710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0"/>
            <a:ext cx="457200" cy="569168"/>
          </a:xfrm>
          <a:prstGeom prst="rect">
            <a:avLst/>
          </a:prstGeom>
        </p:spPr>
      </p:pic>
      <p:sp>
        <p:nvSpPr>
          <p:cNvPr id="7" name="TextBox 6"/>
          <p:cNvSpPr txBox="1">
            <a:spLocks noChangeArrowheads="1"/>
          </p:cNvSpPr>
          <p:nvPr/>
        </p:nvSpPr>
        <p:spPr bwMode="auto">
          <a:xfrm>
            <a:off x="0" y="6488112"/>
            <a:ext cx="9144000" cy="369888"/>
          </a:xfrm>
          <a:prstGeom prst="rect">
            <a:avLst/>
          </a:prstGeom>
          <a:solidFill>
            <a:schemeClr val="accent6"/>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defTabSz="914400" fontAlgn="base">
              <a:spcBef>
                <a:spcPct val="0"/>
              </a:spcBef>
              <a:spcAft>
                <a:spcPct val="0"/>
              </a:spcAft>
            </a:pPr>
            <a:r>
              <a:rPr lang="en-US" altLang="en-US" dirty="0" smtClean="0">
                <a:solidFill>
                  <a:srgbClr val="9BBB59">
                    <a:lumMod val="20000"/>
                    <a:lumOff val="80000"/>
                  </a:srgbClr>
                </a:solidFill>
                <a:latin typeface="Raleway Medium"/>
                <a:cs typeface="Raleway Medium"/>
              </a:rPr>
              <a:t>North Carolina AHEC</a:t>
            </a:r>
            <a:endParaRPr lang="en-US" altLang="en-US" dirty="0">
              <a:solidFill>
                <a:srgbClr val="9BBB59">
                  <a:lumMod val="20000"/>
                  <a:lumOff val="80000"/>
                </a:srgbClr>
              </a:solidFill>
              <a:latin typeface="Raleway Medium"/>
              <a:cs typeface="Raleway Medium"/>
            </a:endParaRPr>
          </a:p>
        </p:txBody>
      </p:sp>
      <p:sp>
        <p:nvSpPr>
          <p:cNvPr id="2" name="Title 1"/>
          <p:cNvSpPr>
            <a:spLocks noGrp="1"/>
          </p:cNvSpPr>
          <p:nvPr>
            <p:ph type="ctrTitle"/>
          </p:nvPr>
        </p:nvSpPr>
        <p:spPr/>
        <p:txBody>
          <a:bodyPr/>
          <a:lstStyle/>
          <a:p>
            <a:r>
              <a:rPr lang="en-US" dirty="0" smtClean="0">
                <a:latin typeface="Times New Roman" panose="02020603050405020304" pitchFamily="18" charset="0"/>
                <a:cs typeface="Times New Roman" panose="02020603050405020304" pitchFamily="18" charset="0"/>
              </a:rPr>
              <a:t>Integrity and Relationships</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endParaRPr lang="en-US" dirty="0" smtClean="0"/>
          </a:p>
          <a:p>
            <a:r>
              <a:rPr lang="en-US" sz="3600" dirty="0" smtClean="0">
                <a:latin typeface="Times New Roman" panose="02020603050405020304" pitchFamily="18" charset="0"/>
                <a:cs typeface="Times New Roman" panose="02020603050405020304" pitchFamily="18" charset="0"/>
              </a:rPr>
              <a:t>The Limits of Transparency</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89843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AHEC_Logo_3.png"/>
          <p:cNvPicPr/>
          <p:nvPr/>
        </p:nvPicPr>
        <p:blipFill>
          <a:blip r:embed="rId2" cstate="print">
            <a:extLst>
              <a:ext uri="{28A0092B-C50C-407E-A947-70E740481C1C}">
                <a14:useLocalDpi xmlns:a14="http://schemas.microsoft.com/office/drawing/2010/main" val="0"/>
              </a:ext>
            </a:extLst>
          </a:blip>
          <a:stretch>
            <a:fillRect/>
          </a:stretch>
        </p:blipFill>
        <p:spPr>
          <a:xfrm>
            <a:off x="0" y="-26744"/>
            <a:ext cx="597853" cy="6710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0"/>
            <a:ext cx="457200" cy="569168"/>
          </a:xfrm>
          <a:prstGeom prst="rect">
            <a:avLst/>
          </a:prstGeom>
        </p:spPr>
      </p:pic>
      <p:sp>
        <p:nvSpPr>
          <p:cNvPr id="4" name="Title 1"/>
          <p:cNvSpPr txBox="1">
            <a:spLocks/>
          </p:cNvSpPr>
          <p:nvPr/>
        </p:nvSpPr>
        <p:spPr>
          <a:xfrm>
            <a:off x="457200" y="545381"/>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latin typeface="Times New Roman" panose="02020603050405020304" pitchFamily="18" charset="0"/>
                <a:cs typeface="Times New Roman" panose="02020603050405020304" pitchFamily="18" charset="0"/>
              </a:rPr>
              <a:t>Vision</a:t>
            </a:r>
            <a:endParaRPr lang="en-US" dirty="0">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0" y="6488112"/>
            <a:ext cx="9144000" cy="369888"/>
          </a:xfrm>
          <a:prstGeom prst="rect">
            <a:avLst/>
          </a:prstGeom>
          <a:solidFill>
            <a:schemeClr val="accent6"/>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defTabSz="914400" fontAlgn="base">
              <a:spcBef>
                <a:spcPct val="0"/>
              </a:spcBef>
              <a:spcAft>
                <a:spcPct val="0"/>
              </a:spcAft>
            </a:pPr>
            <a:r>
              <a:rPr lang="en-US" altLang="en-US" dirty="0" smtClean="0">
                <a:solidFill>
                  <a:srgbClr val="9BBB59">
                    <a:lumMod val="20000"/>
                    <a:lumOff val="80000"/>
                  </a:srgbClr>
                </a:solidFill>
                <a:latin typeface="Raleway Medium"/>
                <a:cs typeface="Raleway Medium"/>
              </a:rPr>
              <a:t>North Carolina AHEC</a:t>
            </a:r>
            <a:endParaRPr lang="en-US" altLang="en-US" dirty="0">
              <a:solidFill>
                <a:srgbClr val="9BBB59">
                  <a:lumMod val="20000"/>
                  <a:lumOff val="80000"/>
                </a:srgbClr>
              </a:solidFill>
              <a:latin typeface="Raleway Medium"/>
              <a:cs typeface="Raleway Medium"/>
            </a:endParaRPr>
          </a:p>
        </p:txBody>
      </p:sp>
      <p:pic>
        <p:nvPicPr>
          <p:cNvPr id="9" name="Picture 2" descr="Wave map with CCNC arrows"/>
          <p:cNvPicPr>
            <a:picLocks noChangeAspect="1" noChangeArrowheads="1"/>
          </p:cNvPicPr>
          <p:nvPr/>
        </p:nvPicPr>
        <p:blipFill>
          <a:blip r:embed="rId4" cstate="print"/>
          <a:srcRect/>
          <a:stretch>
            <a:fillRect/>
          </a:stretch>
        </p:blipFill>
        <p:spPr bwMode="auto">
          <a:xfrm>
            <a:off x="786807" y="1284426"/>
            <a:ext cx="7304570" cy="3871041"/>
          </a:xfrm>
          <a:prstGeom prst="rect">
            <a:avLst/>
          </a:prstGeom>
          <a:noFill/>
          <a:ln w="9525">
            <a:noFill/>
            <a:miter lim="800000"/>
            <a:headEnd/>
            <a:tailEnd/>
          </a:ln>
        </p:spPr>
      </p:pic>
      <p:sp>
        <p:nvSpPr>
          <p:cNvPr id="10" name="Content Placeholder 2"/>
          <p:cNvSpPr txBox="1">
            <a:spLocks/>
          </p:cNvSpPr>
          <p:nvPr/>
        </p:nvSpPr>
        <p:spPr>
          <a:xfrm>
            <a:off x="398721" y="5144626"/>
            <a:ext cx="8516679" cy="305685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`Make </a:t>
            </a:r>
            <a:r>
              <a:rPr kumimoji="0" lang="en-US" sz="20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no little</a:t>
            </a:r>
            <a:r>
              <a:rPr kumimoji="0" lang="en-US" sz="20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plans; they have </a:t>
            </a:r>
            <a:r>
              <a:rPr kumimoji="0" lang="en-US" sz="20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no</a:t>
            </a:r>
            <a:r>
              <a:rPr kumimoji="0" lang="en-US" sz="20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magic to stir men`s blood…Make big plans; aim high in hope and work, remembering that a noble, logical diagram once recorded will never die—Daniel Burnham, 1907</a:t>
            </a:r>
          </a:p>
        </p:txBody>
      </p:sp>
    </p:spTree>
    <p:extLst>
      <p:ext uri="{BB962C8B-B14F-4D97-AF65-F5344CB8AC3E}">
        <p14:creationId xmlns:p14="http://schemas.microsoft.com/office/powerpoint/2010/main" val="54523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AHEC_Logo_3.png"/>
          <p:cNvPicPr/>
          <p:nvPr/>
        </p:nvPicPr>
        <p:blipFill>
          <a:blip r:embed="rId2" cstate="print">
            <a:extLst>
              <a:ext uri="{28A0092B-C50C-407E-A947-70E740481C1C}">
                <a14:useLocalDpi xmlns:a14="http://schemas.microsoft.com/office/drawing/2010/main" val="0"/>
              </a:ext>
            </a:extLst>
          </a:blip>
          <a:stretch>
            <a:fillRect/>
          </a:stretch>
        </p:blipFill>
        <p:spPr>
          <a:xfrm>
            <a:off x="0" y="-26744"/>
            <a:ext cx="597853" cy="6710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0"/>
            <a:ext cx="457200" cy="569168"/>
          </a:xfrm>
          <a:prstGeom prst="rect">
            <a:avLst/>
          </a:prstGeom>
        </p:spPr>
      </p:pic>
      <p:sp>
        <p:nvSpPr>
          <p:cNvPr id="7" name="Content Placeholder 2"/>
          <p:cNvSpPr txBox="1">
            <a:spLocks/>
          </p:cNvSpPr>
          <p:nvPr/>
        </p:nvSpPr>
        <p:spPr>
          <a:xfrm>
            <a:off x="786401" y="1849439"/>
            <a:ext cx="8255758" cy="395443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dirty="0" smtClean="0">
                <a:latin typeface="Times New Roman" panose="02020603050405020304" pitchFamily="18" charset="0"/>
                <a:cs typeface="Times New Roman" panose="02020603050405020304" pitchFamily="18" charset="0"/>
              </a:rPr>
              <a:t>Thank all of you!</a:t>
            </a:r>
          </a:p>
          <a:p>
            <a:r>
              <a:rPr lang="en-US" dirty="0" smtClean="0">
                <a:latin typeface="Times New Roman" panose="02020603050405020304" pitchFamily="18" charset="0"/>
                <a:cs typeface="Times New Roman" panose="02020603050405020304" pitchFamily="18" charset="0"/>
              </a:rPr>
              <a:t>Set </a:t>
            </a:r>
            <a:r>
              <a:rPr lang="en-US" dirty="0" smtClean="0">
                <a:latin typeface="Times New Roman" panose="02020603050405020304" pitchFamily="18" charset="0"/>
                <a:cs typeface="Times New Roman" panose="02020603050405020304" pitchFamily="18" charset="0"/>
              </a:rPr>
              <a:t>the scene – healthcare, professionalism and leadership in 2018</a:t>
            </a:r>
          </a:p>
          <a:p>
            <a:r>
              <a:rPr lang="en-US" dirty="0" smtClean="0">
                <a:latin typeface="Times New Roman" panose="02020603050405020304" pitchFamily="18" charset="0"/>
                <a:cs typeface="Times New Roman" panose="02020603050405020304" pitchFamily="18" charset="0"/>
              </a:rPr>
              <a:t>Describe aspects of professionalism related to leadership</a:t>
            </a:r>
          </a:p>
          <a:p>
            <a:r>
              <a:rPr lang="en-US" dirty="0" smtClean="0">
                <a:latin typeface="Times New Roman" panose="02020603050405020304" pitchFamily="18" charset="0"/>
                <a:cs typeface="Times New Roman" panose="02020603050405020304" pitchFamily="18" charset="0"/>
              </a:rPr>
              <a:t>Review leadership lessons learned</a:t>
            </a:r>
          </a:p>
        </p:txBody>
      </p:sp>
      <p:pic>
        <p:nvPicPr>
          <p:cNvPr id="3" name="Picture 2"/>
          <p:cNvPicPr>
            <a:picLocks noChangeAspect="1"/>
          </p:cNvPicPr>
          <p:nvPr/>
        </p:nvPicPr>
        <p:blipFill>
          <a:blip r:embed="rId4"/>
          <a:stretch>
            <a:fillRect/>
          </a:stretch>
        </p:blipFill>
        <p:spPr>
          <a:xfrm>
            <a:off x="456487" y="569168"/>
            <a:ext cx="8230313" cy="1280271"/>
          </a:xfrm>
          <a:prstGeom prst="rect">
            <a:avLst/>
          </a:prstGeom>
        </p:spPr>
      </p:pic>
      <p:sp>
        <p:nvSpPr>
          <p:cNvPr id="8" name="TextBox 7"/>
          <p:cNvSpPr txBox="1">
            <a:spLocks noChangeArrowheads="1"/>
          </p:cNvSpPr>
          <p:nvPr/>
        </p:nvSpPr>
        <p:spPr bwMode="auto">
          <a:xfrm>
            <a:off x="0" y="6488112"/>
            <a:ext cx="9144000" cy="369888"/>
          </a:xfrm>
          <a:prstGeom prst="rect">
            <a:avLst/>
          </a:prstGeom>
          <a:solidFill>
            <a:schemeClr val="accent6"/>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defTabSz="914400" fontAlgn="base">
              <a:spcBef>
                <a:spcPct val="0"/>
              </a:spcBef>
              <a:spcAft>
                <a:spcPct val="0"/>
              </a:spcAft>
            </a:pPr>
            <a:r>
              <a:rPr lang="en-US" altLang="en-US" dirty="0" smtClean="0">
                <a:solidFill>
                  <a:srgbClr val="9BBB59">
                    <a:lumMod val="20000"/>
                    <a:lumOff val="80000"/>
                  </a:srgbClr>
                </a:solidFill>
                <a:latin typeface="Raleway Medium"/>
                <a:cs typeface="Raleway Medium"/>
              </a:rPr>
              <a:t>North Carolina AHEC</a:t>
            </a:r>
            <a:endParaRPr lang="en-US" altLang="en-US" dirty="0">
              <a:solidFill>
                <a:srgbClr val="9BBB59">
                  <a:lumMod val="20000"/>
                  <a:lumOff val="80000"/>
                </a:srgbClr>
              </a:solidFill>
              <a:latin typeface="Raleway Medium"/>
              <a:cs typeface="Raleway Medium"/>
            </a:endParaRPr>
          </a:p>
        </p:txBody>
      </p:sp>
    </p:spTree>
    <p:extLst>
      <p:ext uri="{BB962C8B-B14F-4D97-AF65-F5344CB8AC3E}">
        <p14:creationId xmlns:p14="http://schemas.microsoft.com/office/powerpoint/2010/main" val="18385800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AHEC_Logo_3.png"/>
          <p:cNvPicPr/>
          <p:nvPr/>
        </p:nvPicPr>
        <p:blipFill>
          <a:blip r:embed="rId2" cstate="print">
            <a:extLst>
              <a:ext uri="{28A0092B-C50C-407E-A947-70E740481C1C}">
                <a14:useLocalDpi xmlns:a14="http://schemas.microsoft.com/office/drawing/2010/main" val="0"/>
              </a:ext>
            </a:extLst>
          </a:blip>
          <a:stretch>
            <a:fillRect/>
          </a:stretch>
        </p:blipFill>
        <p:spPr>
          <a:xfrm>
            <a:off x="0" y="-26744"/>
            <a:ext cx="597853" cy="6710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0"/>
            <a:ext cx="457200" cy="569168"/>
          </a:xfrm>
          <a:prstGeom prst="rect">
            <a:avLst/>
          </a:prstGeom>
        </p:spPr>
      </p:pic>
      <p:sp>
        <p:nvSpPr>
          <p:cNvPr id="4" name="Title 1"/>
          <p:cNvSpPr txBox="1">
            <a:spLocks/>
          </p:cNvSpPr>
          <p:nvPr/>
        </p:nvSpPr>
        <p:spPr>
          <a:xfrm>
            <a:off x="756126" y="644268"/>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t>The Practical Arts</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8" name="TextBox 7"/>
          <p:cNvSpPr txBox="1">
            <a:spLocks noChangeArrowheads="1"/>
          </p:cNvSpPr>
          <p:nvPr/>
        </p:nvSpPr>
        <p:spPr bwMode="auto">
          <a:xfrm>
            <a:off x="0" y="6488112"/>
            <a:ext cx="9144000" cy="369888"/>
          </a:xfrm>
          <a:prstGeom prst="rect">
            <a:avLst/>
          </a:prstGeom>
          <a:solidFill>
            <a:schemeClr val="accent6"/>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defTabSz="914400" fontAlgn="base">
              <a:spcBef>
                <a:spcPct val="0"/>
              </a:spcBef>
              <a:spcAft>
                <a:spcPct val="0"/>
              </a:spcAft>
            </a:pPr>
            <a:r>
              <a:rPr lang="en-US" altLang="en-US" dirty="0" smtClean="0">
                <a:solidFill>
                  <a:srgbClr val="9BBB59">
                    <a:lumMod val="20000"/>
                    <a:lumOff val="80000"/>
                  </a:srgbClr>
                </a:solidFill>
                <a:latin typeface="Raleway Medium"/>
                <a:cs typeface="Raleway Medium"/>
              </a:rPr>
              <a:t>North Carolina AHEC</a:t>
            </a:r>
            <a:endParaRPr lang="en-US" altLang="en-US" dirty="0">
              <a:solidFill>
                <a:srgbClr val="9BBB59">
                  <a:lumMod val="20000"/>
                  <a:lumOff val="80000"/>
                </a:srgbClr>
              </a:solidFill>
              <a:latin typeface="Raleway Medium"/>
              <a:cs typeface="Raleway Medium"/>
            </a:endParaRPr>
          </a:p>
        </p:txBody>
      </p:sp>
      <p:sp>
        <p:nvSpPr>
          <p:cNvPr id="7" name="Subtitle 3"/>
          <p:cNvSpPr txBox="1">
            <a:spLocks/>
          </p:cNvSpPr>
          <p:nvPr/>
        </p:nvSpPr>
        <p:spPr>
          <a:xfrm>
            <a:off x="1852996" y="4906994"/>
            <a:ext cx="5893524" cy="127814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Being Organized</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Being Persistent</a:t>
            </a:r>
            <a:endPar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3516" y="1288251"/>
            <a:ext cx="5018400" cy="3462696"/>
          </a:xfrm>
          <a:prstGeom prst="rect">
            <a:avLst/>
          </a:prstGeom>
        </p:spPr>
      </p:pic>
    </p:spTree>
    <p:extLst>
      <p:ext uri="{BB962C8B-B14F-4D97-AF65-F5344CB8AC3E}">
        <p14:creationId xmlns:p14="http://schemas.microsoft.com/office/powerpoint/2010/main" val="39377519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AHEC_Logo_3.png"/>
          <p:cNvPicPr/>
          <p:nvPr/>
        </p:nvPicPr>
        <p:blipFill>
          <a:blip r:embed="rId2" cstate="print">
            <a:extLst>
              <a:ext uri="{28A0092B-C50C-407E-A947-70E740481C1C}">
                <a14:useLocalDpi xmlns:a14="http://schemas.microsoft.com/office/drawing/2010/main" val="0"/>
              </a:ext>
            </a:extLst>
          </a:blip>
          <a:stretch>
            <a:fillRect/>
          </a:stretch>
        </p:blipFill>
        <p:spPr>
          <a:xfrm>
            <a:off x="0" y="-26744"/>
            <a:ext cx="597853" cy="6710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0"/>
            <a:ext cx="457200" cy="569168"/>
          </a:xfrm>
          <a:prstGeom prst="rect">
            <a:avLst/>
          </a:prstGeom>
        </p:spPr>
      </p:pic>
      <p:sp>
        <p:nvSpPr>
          <p:cNvPr id="4" name="Title 3"/>
          <p:cNvSpPr txBox="1">
            <a:spLocks/>
          </p:cNvSpPr>
          <p:nvPr/>
        </p:nvSpPr>
        <p:spPr>
          <a:xfrm>
            <a:off x="597853" y="644268"/>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mtClean="0">
                <a:latin typeface="Times New Roman" panose="02020603050405020304" pitchFamily="18" charset="0"/>
                <a:cs typeface="Times New Roman" panose="02020603050405020304" pitchFamily="18" charset="0"/>
              </a:rPr>
              <a:t>Passing it on…</a:t>
            </a:r>
            <a:endParaRPr lang="en-US" dirty="0">
              <a:latin typeface="Times New Roman" panose="02020603050405020304" pitchFamily="18" charset="0"/>
              <a:cs typeface="Times New Roman" panose="02020603050405020304" pitchFamily="18" charset="0"/>
            </a:endParaRPr>
          </a:p>
        </p:txBody>
      </p:sp>
      <p:sp>
        <p:nvSpPr>
          <p:cNvPr id="7" name="Subtitle 4"/>
          <p:cNvSpPr txBox="1">
            <a:spLocks/>
          </p:cNvSpPr>
          <p:nvPr/>
        </p:nvSpPr>
        <p:spPr>
          <a:xfrm>
            <a:off x="1290741" y="4380520"/>
            <a:ext cx="6400800" cy="1752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Sustainability</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Teaching </a:t>
            </a:r>
            <a:endParaRPr kumimoji="0" lang="en-US" sz="28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8" name="TextBox 7"/>
          <p:cNvSpPr txBox="1">
            <a:spLocks noChangeArrowheads="1"/>
          </p:cNvSpPr>
          <p:nvPr/>
        </p:nvSpPr>
        <p:spPr bwMode="auto">
          <a:xfrm>
            <a:off x="0" y="6488112"/>
            <a:ext cx="9144000" cy="369888"/>
          </a:xfrm>
          <a:prstGeom prst="rect">
            <a:avLst/>
          </a:prstGeom>
          <a:solidFill>
            <a:schemeClr val="accent6"/>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defTabSz="914400" fontAlgn="base">
              <a:spcBef>
                <a:spcPct val="0"/>
              </a:spcBef>
              <a:spcAft>
                <a:spcPct val="0"/>
              </a:spcAft>
            </a:pPr>
            <a:r>
              <a:rPr lang="en-US" altLang="en-US" dirty="0" smtClean="0">
                <a:solidFill>
                  <a:srgbClr val="9BBB59">
                    <a:lumMod val="20000"/>
                    <a:lumOff val="80000"/>
                  </a:srgbClr>
                </a:solidFill>
                <a:latin typeface="Raleway Medium"/>
                <a:cs typeface="Raleway Medium"/>
              </a:rPr>
              <a:t>North Carolina AHEC</a:t>
            </a:r>
            <a:endParaRPr lang="en-US" altLang="en-US" dirty="0">
              <a:solidFill>
                <a:srgbClr val="9BBB59">
                  <a:lumMod val="20000"/>
                  <a:lumOff val="80000"/>
                </a:srgbClr>
              </a:solidFill>
              <a:latin typeface="Raleway Medium"/>
              <a:cs typeface="Raleway Medium"/>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6937" y="1663994"/>
            <a:ext cx="6338557" cy="2716525"/>
          </a:xfrm>
          <a:prstGeom prst="rect">
            <a:avLst/>
          </a:prstGeom>
        </p:spPr>
      </p:pic>
    </p:spTree>
    <p:extLst>
      <p:ext uri="{BB962C8B-B14F-4D97-AF65-F5344CB8AC3E}">
        <p14:creationId xmlns:p14="http://schemas.microsoft.com/office/powerpoint/2010/main" val="13624548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AHEC_Logo_3.png"/>
          <p:cNvPicPr/>
          <p:nvPr/>
        </p:nvPicPr>
        <p:blipFill>
          <a:blip r:embed="rId2" cstate="print">
            <a:extLst>
              <a:ext uri="{28A0092B-C50C-407E-A947-70E740481C1C}">
                <a14:useLocalDpi xmlns:a14="http://schemas.microsoft.com/office/drawing/2010/main" val="0"/>
              </a:ext>
            </a:extLst>
          </a:blip>
          <a:stretch>
            <a:fillRect/>
          </a:stretch>
        </p:blipFill>
        <p:spPr>
          <a:xfrm>
            <a:off x="0" y="-26744"/>
            <a:ext cx="597853" cy="6710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0"/>
            <a:ext cx="457200" cy="569168"/>
          </a:xfrm>
          <a:prstGeom prst="rect">
            <a:avLst/>
          </a:prstGeom>
        </p:spPr>
      </p:pic>
      <p:sp>
        <p:nvSpPr>
          <p:cNvPr id="4" name="Title 1"/>
          <p:cNvSpPr txBox="1">
            <a:spLocks/>
          </p:cNvSpPr>
          <p:nvPr/>
        </p:nvSpPr>
        <p:spPr>
          <a:xfrm>
            <a:off x="620973" y="666790"/>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Responding to the Medical Student </a:t>
            </a:r>
            <a:r>
              <a:rPr kumimoji="0" lang="en-US" b="0" i="0" u="none" strike="noStrike" kern="1200" cap="none" spc="0" normalizeH="0" baseline="0" noProof="0" dirty="0" smtClean="0">
                <a:ln>
                  <a:noFill/>
                </a:ln>
                <a:solidFill>
                  <a:sysClr val="windowText" lastClr="000000"/>
                </a:solidFill>
                <a:effectLst/>
                <a:uLnTx/>
                <a:uFillTx/>
                <a:latin typeface="Calibri"/>
                <a:ea typeface="+mj-ea"/>
              </a:rPr>
              <a:t/>
            </a:r>
            <a:br>
              <a:rPr kumimoji="0" lang="en-US" b="0" i="0" u="none" strike="noStrike" kern="1200" cap="none" spc="0" normalizeH="0" baseline="0" noProof="0" dirty="0" smtClean="0">
                <a:ln>
                  <a:noFill/>
                </a:ln>
                <a:solidFill>
                  <a:sysClr val="windowText" lastClr="000000"/>
                </a:solidFill>
                <a:effectLst/>
                <a:uLnTx/>
                <a:uFillTx/>
                <a:latin typeface="Calibri"/>
                <a:ea typeface="+mj-ea"/>
              </a:rPr>
            </a:br>
            <a:r>
              <a:rPr kumimoji="0" lang="en-US" b="0" i="0" u="none" strike="noStrike" kern="1200" cap="none" spc="0" normalizeH="0" baseline="0" noProof="0" dirty="0" smtClean="0">
                <a:ln>
                  <a:noFill/>
                </a:ln>
                <a:solidFill>
                  <a:sysClr val="windowText" lastClr="000000"/>
                </a:solidFill>
                <a:effectLst/>
                <a:uLnTx/>
                <a:uFillTx/>
                <a:latin typeface="Calibri"/>
                <a:ea typeface="+mj-ea"/>
              </a:rPr>
              <a:t/>
            </a:r>
            <a:br>
              <a:rPr kumimoji="0" lang="en-US" b="0" i="0" u="none" strike="noStrike" kern="1200" cap="none" spc="0" normalizeH="0" baseline="0" noProof="0" dirty="0" smtClean="0">
                <a:ln>
                  <a:noFill/>
                </a:ln>
                <a:solidFill>
                  <a:sysClr val="windowText" lastClr="000000"/>
                </a:solidFill>
                <a:effectLst/>
                <a:uLnTx/>
                <a:uFillTx/>
                <a:latin typeface="Calibri"/>
                <a:ea typeface="+mj-ea"/>
              </a:rPr>
            </a:br>
            <a:endParaRPr kumimoji="0" lang="en-US" b="0" i="0" u="none" strike="noStrike" kern="1200" cap="none" spc="0" normalizeH="0" baseline="0" noProof="0" dirty="0">
              <a:ln>
                <a:noFill/>
              </a:ln>
              <a:solidFill>
                <a:sysClr val="windowText" lastClr="000000"/>
              </a:solidFill>
              <a:effectLst/>
              <a:uLnTx/>
              <a:uFillTx/>
              <a:latin typeface="Calibri"/>
              <a:ea typeface="+mj-ea"/>
            </a:endParaRPr>
          </a:p>
        </p:txBody>
      </p:sp>
      <p:sp>
        <p:nvSpPr>
          <p:cNvPr id="7" name="Content Placeholder 2"/>
          <p:cNvSpPr txBox="1">
            <a:spLocks/>
          </p:cNvSpPr>
          <p:nvPr/>
        </p:nvSpPr>
        <p:spPr>
          <a:xfrm>
            <a:off x="457200" y="1809790"/>
            <a:ext cx="8229600" cy="372472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Professionalism is the </a:t>
            </a:r>
            <a:r>
              <a:rPr lang="en-US" sz="2800" dirty="0" smtClean="0">
                <a:latin typeface="Times New Roman" panose="02020603050405020304" pitchFamily="18" charset="0"/>
                <a:cs typeface="Times New Roman" panose="02020603050405020304" pitchFamily="18" charset="0"/>
              </a:rPr>
              <a:t>foundation </a:t>
            </a:r>
            <a:r>
              <a:rPr lang="en-US" sz="2800" dirty="0" smtClean="0">
                <a:latin typeface="Times New Roman" panose="02020603050405020304" pitchFamily="18" charset="0"/>
                <a:cs typeface="Times New Roman" panose="02020603050405020304" pitchFamily="18" charset="0"/>
              </a:rPr>
              <a:t>of </a:t>
            </a:r>
            <a:r>
              <a:rPr lang="en-US" sz="2800" dirty="0" smtClean="0">
                <a:latin typeface="Times New Roman" panose="02020603050405020304" pitchFamily="18" charset="0"/>
                <a:cs typeface="Times New Roman" panose="02020603050405020304" pitchFamily="18" charset="0"/>
              </a:rPr>
              <a:t>our work--our hope for meaning and durability in a chaotic world.</a:t>
            </a:r>
          </a:p>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Respect, Commitment </a:t>
            </a:r>
            <a:r>
              <a:rPr lang="en-US" sz="2800" dirty="0" smtClean="0">
                <a:latin typeface="Times New Roman" panose="02020603050405020304" pitchFamily="18" charset="0"/>
                <a:cs typeface="Times New Roman" panose="02020603050405020304" pitchFamily="18" charset="0"/>
              </a:rPr>
              <a:t>to Make it </a:t>
            </a:r>
            <a:r>
              <a:rPr lang="en-US" sz="2800" dirty="0" smtClean="0">
                <a:latin typeface="Times New Roman" panose="02020603050405020304" pitchFamily="18" charset="0"/>
                <a:cs typeface="Times New Roman" panose="02020603050405020304" pitchFamily="18" charset="0"/>
              </a:rPr>
              <a:t>Better </a:t>
            </a:r>
            <a:r>
              <a:rPr lang="en-US" sz="2800" dirty="0" smtClean="0">
                <a:latin typeface="Times New Roman" panose="02020603050405020304" pitchFamily="18" charset="0"/>
                <a:cs typeface="Times New Roman" panose="02020603050405020304" pitchFamily="18" charset="0"/>
              </a:rPr>
              <a:t>and Advocacy are the springboard for leadership</a:t>
            </a:r>
          </a:p>
          <a:p>
            <a:pP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Our contract with society demands leadership, each at his/her own level</a:t>
            </a:r>
          </a:p>
        </p:txBody>
      </p:sp>
      <p:sp>
        <p:nvSpPr>
          <p:cNvPr id="8" name="TextBox 7"/>
          <p:cNvSpPr txBox="1">
            <a:spLocks noChangeArrowheads="1"/>
          </p:cNvSpPr>
          <p:nvPr/>
        </p:nvSpPr>
        <p:spPr bwMode="auto">
          <a:xfrm>
            <a:off x="0" y="6488112"/>
            <a:ext cx="9144000" cy="369888"/>
          </a:xfrm>
          <a:prstGeom prst="rect">
            <a:avLst/>
          </a:prstGeom>
          <a:solidFill>
            <a:schemeClr val="accent6"/>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defTabSz="914400" fontAlgn="base">
              <a:spcBef>
                <a:spcPct val="0"/>
              </a:spcBef>
              <a:spcAft>
                <a:spcPct val="0"/>
              </a:spcAft>
            </a:pPr>
            <a:r>
              <a:rPr lang="en-US" altLang="en-US" dirty="0" smtClean="0">
                <a:solidFill>
                  <a:srgbClr val="9BBB59">
                    <a:lumMod val="20000"/>
                    <a:lumOff val="80000"/>
                  </a:srgbClr>
                </a:solidFill>
                <a:latin typeface="Raleway Medium"/>
                <a:cs typeface="Raleway Medium"/>
              </a:rPr>
              <a:t>North Carolina AHEC</a:t>
            </a:r>
            <a:endParaRPr lang="en-US" altLang="en-US" dirty="0">
              <a:solidFill>
                <a:srgbClr val="9BBB59">
                  <a:lumMod val="20000"/>
                  <a:lumOff val="80000"/>
                </a:srgbClr>
              </a:solidFill>
              <a:latin typeface="Raleway Medium"/>
              <a:cs typeface="Raleway Medium"/>
            </a:endParaRPr>
          </a:p>
        </p:txBody>
      </p:sp>
    </p:spTree>
    <p:extLst>
      <p:ext uri="{BB962C8B-B14F-4D97-AF65-F5344CB8AC3E}">
        <p14:creationId xmlns:p14="http://schemas.microsoft.com/office/powerpoint/2010/main" val="18485823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AHEC_Logo_3.png"/>
          <p:cNvPicPr/>
          <p:nvPr/>
        </p:nvPicPr>
        <p:blipFill>
          <a:blip r:embed="rId2" cstate="print">
            <a:extLst>
              <a:ext uri="{28A0092B-C50C-407E-A947-70E740481C1C}">
                <a14:useLocalDpi xmlns:a14="http://schemas.microsoft.com/office/drawing/2010/main" val="0"/>
              </a:ext>
            </a:extLst>
          </a:blip>
          <a:stretch>
            <a:fillRect/>
          </a:stretch>
        </p:blipFill>
        <p:spPr>
          <a:xfrm>
            <a:off x="0" y="-26744"/>
            <a:ext cx="597853" cy="6710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0"/>
            <a:ext cx="457200" cy="569168"/>
          </a:xfrm>
          <a:prstGeom prst="rect">
            <a:avLst/>
          </a:prstGeom>
        </p:spPr>
      </p:pic>
      <p:sp>
        <p:nvSpPr>
          <p:cNvPr id="7" name="TextBox 6"/>
          <p:cNvSpPr txBox="1">
            <a:spLocks noChangeArrowheads="1"/>
          </p:cNvSpPr>
          <p:nvPr/>
        </p:nvSpPr>
        <p:spPr bwMode="auto">
          <a:xfrm>
            <a:off x="0" y="6488112"/>
            <a:ext cx="9144000" cy="369888"/>
          </a:xfrm>
          <a:prstGeom prst="rect">
            <a:avLst/>
          </a:prstGeom>
          <a:solidFill>
            <a:schemeClr val="accent6"/>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defTabSz="914400" fontAlgn="base">
              <a:spcBef>
                <a:spcPct val="0"/>
              </a:spcBef>
              <a:spcAft>
                <a:spcPct val="0"/>
              </a:spcAft>
            </a:pPr>
            <a:r>
              <a:rPr lang="en-US" altLang="en-US" dirty="0" smtClean="0">
                <a:solidFill>
                  <a:srgbClr val="9BBB59">
                    <a:lumMod val="20000"/>
                    <a:lumOff val="80000"/>
                  </a:srgbClr>
                </a:solidFill>
                <a:latin typeface="Raleway Medium"/>
                <a:cs typeface="Raleway Medium"/>
              </a:rPr>
              <a:t>North Carolina AHEC</a:t>
            </a:r>
            <a:endParaRPr lang="en-US" altLang="en-US" dirty="0">
              <a:solidFill>
                <a:srgbClr val="9BBB59">
                  <a:lumMod val="20000"/>
                  <a:lumOff val="80000"/>
                </a:srgbClr>
              </a:solidFill>
              <a:latin typeface="Raleway Medium"/>
              <a:cs typeface="Raleway Medium"/>
            </a:endParaRPr>
          </a:p>
        </p:txBody>
      </p:sp>
      <p:sp>
        <p:nvSpPr>
          <p:cNvPr id="2" name="Title 1"/>
          <p:cNvSpPr>
            <a:spLocks noGrp="1"/>
          </p:cNvSpPr>
          <p:nvPr>
            <p:ph type="ctrTitle"/>
          </p:nvPr>
        </p:nvSpPr>
        <p:spPr/>
        <p:txBody>
          <a:bodyPr/>
          <a:lstStyle/>
          <a:p>
            <a:r>
              <a:rPr lang="en-US" dirty="0" smtClean="0">
                <a:latin typeface="Times New Roman" panose="02020603050405020304" pitchFamily="18" charset="0"/>
                <a:cs typeface="Times New Roman" panose="02020603050405020304" pitchFamily="18" charset="0"/>
              </a:rPr>
              <a:t>Thank You!</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endParaRPr lang="en-US" dirty="0" smtClean="0"/>
          </a:p>
          <a:p>
            <a:r>
              <a:rPr lang="en-US" sz="4000" dirty="0" smtClean="0">
                <a:latin typeface="Times New Roman" panose="02020603050405020304" pitchFamily="18" charset="0"/>
                <a:cs typeface="Times New Roman" panose="02020603050405020304" pitchFamily="18" charset="0"/>
              </a:rPr>
              <a:t>Questions, Comments?</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9690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AHEC_Logo_3.png"/>
          <p:cNvPicPr/>
          <p:nvPr/>
        </p:nvPicPr>
        <p:blipFill>
          <a:blip r:embed="rId2" cstate="print">
            <a:extLst>
              <a:ext uri="{28A0092B-C50C-407E-A947-70E740481C1C}">
                <a14:useLocalDpi xmlns:a14="http://schemas.microsoft.com/office/drawing/2010/main" val="0"/>
              </a:ext>
            </a:extLst>
          </a:blip>
          <a:stretch>
            <a:fillRect/>
          </a:stretch>
        </p:blipFill>
        <p:spPr>
          <a:xfrm>
            <a:off x="0" y="-26744"/>
            <a:ext cx="597853" cy="6710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0"/>
            <a:ext cx="457200" cy="569168"/>
          </a:xfrm>
          <a:prstGeom prst="rect">
            <a:avLst/>
          </a:prstGeom>
        </p:spPr>
      </p:pic>
      <p:pic>
        <p:nvPicPr>
          <p:cNvPr id="2" name="Picture 1"/>
          <p:cNvPicPr>
            <a:picLocks noChangeAspect="1"/>
          </p:cNvPicPr>
          <p:nvPr/>
        </p:nvPicPr>
        <p:blipFill>
          <a:blip r:embed="rId4"/>
          <a:stretch>
            <a:fillRect/>
          </a:stretch>
        </p:blipFill>
        <p:spPr>
          <a:xfrm>
            <a:off x="401974" y="1721179"/>
            <a:ext cx="8340051" cy="3853006"/>
          </a:xfrm>
          <a:prstGeom prst="rect">
            <a:avLst/>
          </a:prstGeom>
        </p:spPr>
      </p:pic>
      <p:sp>
        <p:nvSpPr>
          <p:cNvPr id="7" name="Title 1"/>
          <p:cNvSpPr txBox="1">
            <a:spLocks/>
          </p:cNvSpPr>
          <p:nvPr/>
        </p:nvSpPr>
        <p:spPr>
          <a:xfrm>
            <a:off x="457200" y="551027"/>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Key Messages </a:t>
            </a:r>
            <a: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br>
            <a: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b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8" name="TextBox 7"/>
          <p:cNvSpPr txBox="1">
            <a:spLocks noChangeArrowheads="1"/>
          </p:cNvSpPr>
          <p:nvPr/>
        </p:nvSpPr>
        <p:spPr bwMode="auto">
          <a:xfrm>
            <a:off x="0" y="6488112"/>
            <a:ext cx="9144000" cy="369888"/>
          </a:xfrm>
          <a:prstGeom prst="rect">
            <a:avLst/>
          </a:prstGeom>
          <a:solidFill>
            <a:schemeClr val="accent6"/>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defTabSz="914400" fontAlgn="base">
              <a:spcBef>
                <a:spcPct val="0"/>
              </a:spcBef>
              <a:spcAft>
                <a:spcPct val="0"/>
              </a:spcAft>
            </a:pPr>
            <a:r>
              <a:rPr lang="en-US" altLang="en-US" dirty="0" smtClean="0">
                <a:solidFill>
                  <a:srgbClr val="9BBB59">
                    <a:lumMod val="20000"/>
                    <a:lumOff val="80000"/>
                  </a:srgbClr>
                </a:solidFill>
                <a:latin typeface="Raleway Medium"/>
                <a:cs typeface="Raleway Medium"/>
              </a:rPr>
              <a:t>North Carolina AHEC</a:t>
            </a:r>
            <a:endParaRPr lang="en-US" altLang="en-US" dirty="0">
              <a:solidFill>
                <a:srgbClr val="9BBB59">
                  <a:lumMod val="20000"/>
                  <a:lumOff val="80000"/>
                </a:srgbClr>
              </a:solidFill>
              <a:latin typeface="Raleway Medium"/>
              <a:cs typeface="Raleway Medium"/>
            </a:endParaRPr>
          </a:p>
        </p:txBody>
      </p:sp>
    </p:spTree>
    <p:extLst>
      <p:ext uri="{BB962C8B-B14F-4D97-AF65-F5344CB8AC3E}">
        <p14:creationId xmlns:p14="http://schemas.microsoft.com/office/powerpoint/2010/main" val="493700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AHEC_Logo_3.png"/>
          <p:cNvPicPr/>
          <p:nvPr/>
        </p:nvPicPr>
        <p:blipFill>
          <a:blip r:embed="rId2" cstate="print">
            <a:extLst>
              <a:ext uri="{28A0092B-C50C-407E-A947-70E740481C1C}">
                <a14:useLocalDpi xmlns:a14="http://schemas.microsoft.com/office/drawing/2010/main" val="0"/>
              </a:ext>
            </a:extLst>
          </a:blip>
          <a:stretch>
            <a:fillRect/>
          </a:stretch>
        </p:blipFill>
        <p:spPr>
          <a:xfrm>
            <a:off x="0" y="-26744"/>
            <a:ext cx="597853" cy="6710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0"/>
            <a:ext cx="457200" cy="569168"/>
          </a:xfrm>
          <a:prstGeom prst="rect">
            <a:avLst/>
          </a:prstGeom>
        </p:spPr>
      </p:pic>
      <p:sp>
        <p:nvSpPr>
          <p:cNvPr id="9" name="Content Placeholder 2"/>
          <p:cNvSpPr txBox="1">
            <a:spLocks/>
          </p:cNvSpPr>
          <p:nvPr/>
        </p:nvSpPr>
        <p:spPr>
          <a:xfrm>
            <a:off x="457200" y="1947508"/>
            <a:ext cx="8229600" cy="355581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600" dirty="0" smtClean="0">
                <a:latin typeface="Times New Roman" panose="02020603050405020304" pitchFamily="18" charset="0"/>
                <a:cs typeface="Times New Roman" panose="02020603050405020304" pitchFamily="18" charset="0"/>
              </a:rPr>
              <a:t>I live in a glass house…</a:t>
            </a:r>
          </a:p>
          <a:p>
            <a:r>
              <a:rPr lang="en-US" sz="3600" dirty="0" smtClean="0">
                <a:latin typeface="Times New Roman" panose="02020603050405020304" pitchFamily="18" charset="0"/>
                <a:cs typeface="Times New Roman" panose="02020603050405020304" pitchFamily="18" charset="0"/>
              </a:rPr>
              <a:t>The 10,000 foot (and somewhat selective) perspective</a:t>
            </a:r>
          </a:p>
          <a:p>
            <a:r>
              <a:rPr lang="en-US" sz="3600" dirty="0" smtClean="0">
                <a:latin typeface="Times New Roman" panose="02020603050405020304" pitchFamily="18" charset="0"/>
                <a:cs typeface="Times New Roman" panose="02020603050405020304" pitchFamily="18" charset="0"/>
              </a:rPr>
              <a:t>Time for dialogue…</a:t>
            </a:r>
          </a:p>
        </p:txBody>
      </p:sp>
      <p:sp>
        <p:nvSpPr>
          <p:cNvPr id="10" name="Title 1"/>
          <p:cNvSpPr txBox="1">
            <a:spLocks/>
          </p:cNvSpPr>
          <p:nvPr/>
        </p:nvSpPr>
        <p:spPr>
          <a:xfrm>
            <a:off x="457200" y="564995"/>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Caveats</a:t>
            </a:r>
            <a: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br>
            <a: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t/>
            </a:r>
            <a:br>
              <a:rPr kumimoji="0" lang="en-US" sz="4400" b="0" i="0" u="none" strike="noStrike" kern="1200" cap="none" spc="0" normalizeH="0" baseline="0" noProof="0" dirty="0" smtClean="0">
                <a:ln>
                  <a:noFill/>
                </a:ln>
                <a:solidFill>
                  <a:sysClr val="windowText" lastClr="000000"/>
                </a:solidFill>
                <a:effectLst/>
                <a:uLnTx/>
                <a:uFillTx/>
                <a:latin typeface="Calibri"/>
                <a:ea typeface="+mj-ea"/>
                <a:cs typeface="+mj-cs"/>
              </a:rPr>
            </a:b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7" name="TextBox 6"/>
          <p:cNvSpPr txBox="1">
            <a:spLocks noChangeArrowheads="1"/>
          </p:cNvSpPr>
          <p:nvPr/>
        </p:nvSpPr>
        <p:spPr bwMode="auto">
          <a:xfrm>
            <a:off x="0" y="6488112"/>
            <a:ext cx="9144000" cy="369888"/>
          </a:xfrm>
          <a:prstGeom prst="rect">
            <a:avLst/>
          </a:prstGeom>
          <a:solidFill>
            <a:schemeClr val="accent6"/>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defTabSz="914400" fontAlgn="base">
              <a:spcBef>
                <a:spcPct val="0"/>
              </a:spcBef>
              <a:spcAft>
                <a:spcPct val="0"/>
              </a:spcAft>
            </a:pPr>
            <a:r>
              <a:rPr lang="en-US" altLang="en-US" dirty="0" smtClean="0">
                <a:solidFill>
                  <a:srgbClr val="9BBB59">
                    <a:lumMod val="20000"/>
                    <a:lumOff val="80000"/>
                  </a:srgbClr>
                </a:solidFill>
                <a:latin typeface="Raleway Medium"/>
                <a:cs typeface="Raleway Medium"/>
              </a:rPr>
              <a:t>North Carolina AHEC</a:t>
            </a:r>
            <a:endParaRPr lang="en-US" altLang="en-US" dirty="0">
              <a:solidFill>
                <a:srgbClr val="9BBB59">
                  <a:lumMod val="20000"/>
                  <a:lumOff val="80000"/>
                </a:srgbClr>
              </a:solidFill>
              <a:latin typeface="Raleway Medium"/>
              <a:cs typeface="Raleway Medium"/>
            </a:endParaRPr>
          </a:p>
        </p:txBody>
      </p:sp>
    </p:spTree>
    <p:extLst>
      <p:ext uri="{BB962C8B-B14F-4D97-AF65-F5344CB8AC3E}">
        <p14:creationId xmlns:p14="http://schemas.microsoft.com/office/powerpoint/2010/main" val="121596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AHEC_Logo_3.png"/>
          <p:cNvPicPr/>
          <p:nvPr/>
        </p:nvPicPr>
        <p:blipFill>
          <a:blip r:embed="rId2" cstate="print">
            <a:extLst>
              <a:ext uri="{28A0092B-C50C-407E-A947-70E740481C1C}">
                <a14:useLocalDpi xmlns:a14="http://schemas.microsoft.com/office/drawing/2010/main" val="0"/>
              </a:ext>
            </a:extLst>
          </a:blip>
          <a:stretch>
            <a:fillRect/>
          </a:stretch>
        </p:blipFill>
        <p:spPr>
          <a:xfrm>
            <a:off x="0" y="-26744"/>
            <a:ext cx="597853" cy="6710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0"/>
            <a:ext cx="457200" cy="569168"/>
          </a:xfrm>
          <a:prstGeom prst="rect">
            <a:avLst/>
          </a:prstGeom>
        </p:spPr>
      </p:pic>
      <p:sp>
        <p:nvSpPr>
          <p:cNvPr id="4" name="Title 3"/>
          <p:cNvSpPr txBox="1">
            <a:spLocks/>
          </p:cNvSpPr>
          <p:nvPr/>
        </p:nvSpPr>
        <p:spPr>
          <a:xfrm>
            <a:off x="685800" y="2130425"/>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A Time of Transformation</a:t>
            </a:r>
            <a:endParaRPr kumimoji="0" lang="en-US" sz="44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0" y="6488112"/>
            <a:ext cx="9144000" cy="369888"/>
          </a:xfrm>
          <a:prstGeom prst="rect">
            <a:avLst/>
          </a:prstGeom>
          <a:solidFill>
            <a:schemeClr val="accent6"/>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defTabSz="914400" fontAlgn="base">
              <a:spcBef>
                <a:spcPct val="0"/>
              </a:spcBef>
              <a:spcAft>
                <a:spcPct val="0"/>
              </a:spcAft>
            </a:pPr>
            <a:r>
              <a:rPr lang="en-US" altLang="en-US" dirty="0" smtClean="0">
                <a:solidFill>
                  <a:srgbClr val="9BBB59">
                    <a:lumMod val="20000"/>
                    <a:lumOff val="80000"/>
                  </a:srgbClr>
                </a:solidFill>
                <a:latin typeface="Raleway Medium"/>
                <a:cs typeface="Raleway Medium"/>
              </a:rPr>
              <a:t>North Carolina AHEC</a:t>
            </a:r>
            <a:endParaRPr lang="en-US" altLang="en-US" dirty="0">
              <a:solidFill>
                <a:srgbClr val="9BBB59">
                  <a:lumMod val="20000"/>
                  <a:lumOff val="80000"/>
                </a:srgbClr>
              </a:solidFill>
              <a:latin typeface="Raleway Medium"/>
              <a:cs typeface="Raleway Medium"/>
            </a:endParaRPr>
          </a:p>
        </p:txBody>
      </p:sp>
    </p:spTree>
    <p:extLst>
      <p:ext uri="{BB962C8B-B14F-4D97-AF65-F5344CB8AC3E}">
        <p14:creationId xmlns:p14="http://schemas.microsoft.com/office/powerpoint/2010/main" val="1262687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AHEC_Logo_3.png"/>
          <p:cNvPicPr/>
          <p:nvPr/>
        </p:nvPicPr>
        <p:blipFill>
          <a:blip r:embed="rId2" cstate="print">
            <a:extLst>
              <a:ext uri="{28A0092B-C50C-407E-A947-70E740481C1C}">
                <a14:useLocalDpi xmlns:a14="http://schemas.microsoft.com/office/drawing/2010/main" val="0"/>
              </a:ext>
            </a:extLst>
          </a:blip>
          <a:stretch>
            <a:fillRect/>
          </a:stretch>
        </p:blipFill>
        <p:spPr>
          <a:xfrm>
            <a:off x="0" y="-26744"/>
            <a:ext cx="597853" cy="6710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0"/>
            <a:ext cx="457200" cy="569168"/>
          </a:xfrm>
          <a:prstGeom prst="rect">
            <a:avLst/>
          </a:prstGeom>
        </p:spPr>
      </p:pic>
      <p:sp>
        <p:nvSpPr>
          <p:cNvPr id="4" name="Title 1"/>
          <p:cNvSpPr txBox="1">
            <a:spLocks/>
          </p:cNvSpPr>
          <p:nvPr/>
        </p:nvSpPr>
        <p:spPr>
          <a:xfrm>
            <a:off x="457200" y="62937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latin typeface="Times New Roman" panose="02020603050405020304" pitchFamily="18" charset="0"/>
                <a:cs typeface="Times New Roman" panose="02020603050405020304" pitchFamily="18" charset="0"/>
              </a:rPr>
              <a:t>Dramatic Changes in Health Care</a:t>
            </a:r>
            <a:endParaRPr lang="en-US" dirty="0">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457200" y="1955043"/>
            <a:ext cx="8229600" cy="44556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Consolidation, Integrated EHRs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Employment of Physicians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Leadership Changes in North Carolina</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Market </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Changes: Medicaid</a:t>
            </a:r>
            <a:r>
              <a:rPr kumimoji="0" lang="en-US" sz="2800" b="0" i="0" u="none" strike="noStrike" kern="120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Reform, </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Commercial</a:t>
            </a:r>
            <a:r>
              <a:rPr kumimoji="0" lang="en-US" sz="2800" b="0" i="0" u="none" strike="noStrike" kern="1200" cap="none" spc="0" normalizeH="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Pay </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for </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Value…CVS/Aetna</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Amazon/</a:t>
            </a:r>
            <a:r>
              <a:rPr kumimoji="0" lang="en-US" sz="2800" b="0" i="0" u="none" strike="noStrike" kern="120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Bershire</a:t>
            </a:r>
            <a:r>
              <a:rPr kumimoji="0" lang="en-US" sz="28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Walmart/Humana</a:t>
            </a:r>
            <a:endParaRPr kumimoji="0" lang="en-US" sz="28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0" y="6488112"/>
            <a:ext cx="9144000" cy="369888"/>
          </a:xfrm>
          <a:prstGeom prst="rect">
            <a:avLst/>
          </a:prstGeom>
          <a:solidFill>
            <a:schemeClr val="accent6"/>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defTabSz="914400" fontAlgn="base">
              <a:spcBef>
                <a:spcPct val="0"/>
              </a:spcBef>
              <a:spcAft>
                <a:spcPct val="0"/>
              </a:spcAft>
            </a:pPr>
            <a:r>
              <a:rPr lang="en-US" altLang="en-US" dirty="0" smtClean="0">
                <a:solidFill>
                  <a:srgbClr val="9BBB59">
                    <a:lumMod val="20000"/>
                    <a:lumOff val="80000"/>
                  </a:srgbClr>
                </a:solidFill>
                <a:latin typeface="Raleway Medium"/>
                <a:cs typeface="Raleway Medium"/>
              </a:rPr>
              <a:t>North Carolina AHEC</a:t>
            </a:r>
            <a:endParaRPr lang="en-US" altLang="en-US" dirty="0">
              <a:solidFill>
                <a:srgbClr val="9BBB59">
                  <a:lumMod val="20000"/>
                  <a:lumOff val="80000"/>
                </a:srgbClr>
              </a:solidFill>
              <a:latin typeface="Raleway Medium"/>
              <a:cs typeface="Raleway Medium"/>
            </a:endParaRPr>
          </a:p>
        </p:txBody>
      </p:sp>
    </p:spTree>
    <p:extLst>
      <p:ext uri="{BB962C8B-B14F-4D97-AF65-F5344CB8AC3E}">
        <p14:creationId xmlns:p14="http://schemas.microsoft.com/office/powerpoint/2010/main" val="1136714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AHEC_Logo_3.png"/>
          <p:cNvPicPr/>
          <p:nvPr/>
        </p:nvPicPr>
        <p:blipFill>
          <a:blip r:embed="rId2" cstate="print">
            <a:extLst>
              <a:ext uri="{28A0092B-C50C-407E-A947-70E740481C1C}">
                <a14:useLocalDpi xmlns:a14="http://schemas.microsoft.com/office/drawing/2010/main" val="0"/>
              </a:ext>
            </a:extLst>
          </a:blip>
          <a:stretch>
            <a:fillRect/>
          </a:stretch>
        </p:blipFill>
        <p:spPr>
          <a:xfrm>
            <a:off x="0" y="-26744"/>
            <a:ext cx="597853" cy="6710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0"/>
            <a:ext cx="457200" cy="569168"/>
          </a:xfrm>
          <a:prstGeom prst="rect">
            <a:avLst/>
          </a:prstGeom>
        </p:spPr>
      </p:pic>
      <p:sp>
        <p:nvSpPr>
          <p:cNvPr id="4" name="Title 1"/>
          <p:cNvSpPr txBox="1">
            <a:spLocks/>
          </p:cNvSpPr>
          <p:nvPr/>
        </p:nvSpPr>
        <p:spPr>
          <a:xfrm>
            <a:off x="298926" y="550735"/>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Family Physicians</a:t>
            </a:r>
            <a:endParaRPr kumimoji="0" lang="en-US" sz="44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7" name="Content Placeholder 2"/>
          <p:cNvSpPr txBox="1">
            <a:spLocks/>
          </p:cNvSpPr>
          <p:nvPr/>
        </p:nvSpPr>
        <p:spPr>
          <a:xfrm>
            <a:off x="457200" y="1600201"/>
            <a:ext cx="7534275" cy="38480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Rapid </a:t>
            </a:r>
            <a:r>
              <a:rPr kumimoji="0" lang="en-US"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changes </a:t>
            </a:r>
            <a:r>
              <a:rPr kumimoji="0" lang="en-US"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in </a:t>
            </a:r>
            <a:r>
              <a:rPr kumimoji="0" lang="en-US"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scope </a:t>
            </a:r>
            <a:r>
              <a:rPr kumimoji="0" lang="en-US"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of </a:t>
            </a:r>
            <a:r>
              <a:rPr kumimoji="0" lang="en-US"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practice</a:t>
            </a:r>
            <a:endParaRPr kumimoji="0" lang="en-US"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Unbundling of first contact, coordination and comprehensiveness of </a:t>
            </a:r>
            <a:r>
              <a:rPr kumimoji="0" lang="en-US"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care</a:t>
            </a:r>
            <a:endParaRPr kumimoji="0" lang="en-US"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Burnout and resilience</a:t>
            </a:r>
            <a:endParaRPr kumimoji="0" lang="en-US"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0" y="6488112"/>
            <a:ext cx="9144000" cy="369888"/>
          </a:xfrm>
          <a:prstGeom prst="rect">
            <a:avLst/>
          </a:prstGeom>
          <a:solidFill>
            <a:schemeClr val="accent6"/>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defTabSz="914400" fontAlgn="base">
              <a:spcBef>
                <a:spcPct val="0"/>
              </a:spcBef>
              <a:spcAft>
                <a:spcPct val="0"/>
              </a:spcAft>
            </a:pPr>
            <a:r>
              <a:rPr lang="en-US" altLang="en-US" dirty="0" smtClean="0">
                <a:solidFill>
                  <a:srgbClr val="9BBB59">
                    <a:lumMod val="20000"/>
                    <a:lumOff val="80000"/>
                  </a:srgbClr>
                </a:solidFill>
                <a:latin typeface="Raleway Medium"/>
                <a:cs typeface="Raleway Medium"/>
              </a:rPr>
              <a:t>North Carolina AHEC</a:t>
            </a:r>
            <a:endParaRPr lang="en-US" altLang="en-US" dirty="0">
              <a:solidFill>
                <a:srgbClr val="9BBB59">
                  <a:lumMod val="20000"/>
                  <a:lumOff val="80000"/>
                </a:srgbClr>
              </a:solidFill>
              <a:latin typeface="Raleway Medium"/>
              <a:cs typeface="Raleway Medium"/>
            </a:endParaRPr>
          </a:p>
        </p:txBody>
      </p:sp>
    </p:spTree>
    <p:extLst>
      <p:ext uri="{BB962C8B-B14F-4D97-AF65-F5344CB8AC3E}">
        <p14:creationId xmlns:p14="http://schemas.microsoft.com/office/powerpoint/2010/main" val="2263813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AHEC_Logo_3.png"/>
          <p:cNvPicPr/>
          <p:nvPr/>
        </p:nvPicPr>
        <p:blipFill>
          <a:blip r:embed="rId2" cstate="print">
            <a:extLst>
              <a:ext uri="{28A0092B-C50C-407E-A947-70E740481C1C}">
                <a14:useLocalDpi xmlns:a14="http://schemas.microsoft.com/office/drawing/2010/main" val="0"/>
              </a:ext>
            </a:extLst>
          </a:blip>
          <a:stretch>
            <a:fillRect/>
          </a:stretch>
        </p:blipFill>
        <p:spPr>
          <a:xfrm>
            <a:off x="0" y="-26744"/>
            <a:ext cx="597853" cy="6710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0"/>
            <a:ext cx="457200" cy="569168"/>
          </a:xfrm>
          <a:prstGeom prst="rect">
            <a:avLst/>
          </a:prstGeom>
        </p:spPr>
      </p:pic>
      <p:sp>
        <p:nvSpPr>
          <p:cNvPr id="4" name="Title 3"/>
          <p:cNvSpPr txBox="1">
            <a:spLocks/>
          </p:cNvSpPr>
          <p:nvPr/>
        </p:nvSpPr>
        <p:spPr>
          <a:xfrm>
            <a:off x="527527" y="56916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A Short History of Professionalism</a:t>
            </a:r>
            <a:endParaRPr kumimoji="0" lang="en-US" sz="44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0" y="6488112"/>
            <a:ext cx="9144000" cy="369888"/>
          </a:xfrm>
          <a:prstGeom prst="rect">
            <a:avLst/>
          </a:prstGeom>
          <a:solidFill>
            <a:schemeClr val="accent6"/>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defTabSz="914400" fontAlgn="base">
              <a:spcBef>
                <a:spcPct val="0"/>
              </a:spcBef>
              <a:spcAft>
                <a:spcPct val="0"/>
              </a:spcAft>
            </a:pPr>
            <a:r>
              <a:rPr lang="en-US" altLang="en-US" dirty="0" smtClean="0">
                <a:solidFill>
                  <a:srgbClr val="9BBB59">
                    <a:lumMod val="20000"/>
                    <a:lumOff val="80000"/>
                  </a:srgbClr>
                </a:solidFill>
                <a:latin typeface="Raleway Medium"/>
                <a:cs typeface="Raleway Medium"/>
              </a:rPr>
              <a:t>North Carolina AHEC</a:t>
            </a:r>
            <a:endParaRPr lang="en-US" altLang="en-US" dirty="0">
              <a:solidFill>
                <a:srgbClr val="9BBB59">
                  <a:lumMod val="20000"/>
                  <a:lumOff val="80000"/>
                </a:srgbClr>
              </a:solidFill>
              <a:latin typeface="Raleway Medium"/>
              <a:cs typeface="Raleway Medium"/>
            </a:endParaRPr>
          </a:p>
        </p:txBody>
      </p:sp>
      <p:pic>
        <p:nvPicPr>
          <p:cNvPr id="2" name="Picture 1"/>
          <p:cNvPicPr>
            <a:picLocks noChangeAspect="1"/>
          </p:cNvPicPr>
          <p:nvPr/>
        </p:nvPicPr>
        <p:blipFill>
          <a:blip r:embed="rId4"/>
          <a:stretch>
            <a:fillRect/>
          </a:stretch>
        </p:blipFill>
        <p:spPr>
          <a:xfrm>
            <a:off x="1130126" y="1526534"/>
            <a:ext cx="3127819" cy="4278770"/>
          </a:xfrm>
          <a:prstGeom prst="rect">
            <a:avLst/>
          </a:prstGeom>
        </p:spPr>
      </p:pic>
      <p:pic>
        <p:nvPicPr>
          <p:cNvPr id="9" name="Picture 8"/>
          <p:cNvPicPr>
            <a:picLocks noChangeAspect="1"/>
          </p:cNvPicPr>
          <p:nvPr/>
        </p:nvPicPr>
        <p:blipFill rotWithShape="1">
          <a:blip r:embed="rId5"/>
          <a:srcRect l="5004" b="1226"/>
          <a:stretch/>
        </p:blipFill>
        <p:spPr>
          <a:xfrm>
            <a:off x="4860544" y="1526534"/>
            <a:ext cx="3285972" cy="4278770"/>
          </a:xfrm>
          <a:prstGeom prst="rect">
            <a:avLst/>
          </a:prstGeom>
        </p:spPr>
      </p:pic>
    </p:spTree>
    <p:extLst>
      <p:ext uri="{BB962C8B-B14F-4D97-AF65-F5344CB8AC3E}">
        <p14:creationId xmlns:p14="http://schemas.microsoft.com/office/powerpoint/2010/main" val="1632953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1338</TotalTime>
  <Words>501</Words>
  <Application>Microsoft Office PowerPoint</Application>
  <PresentationFormat>On-screen Show (4:3)</PresentationFormat>
  <Paragraphs>105</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MS PGothic</vt:lpstr>
      <vt:lpstr>Arial</vt:lpstr>
      <vt:lpstr>Calibri</vt:lpstr>
      <vt:lpstr>Calibri Light</vt:lpstr>
      <vt:lpstr>Raleway Medium</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can we learn from Pediatrics? </vt:lpstr>
      <vt:lpstr>PowerPoint Presentation</vt:lpstr>
      <vt:lpstr>PowerPoint Presentation</vt:lpstr>
      <vt:lpstr>PowerPoint Presentation</vt:lpstr>
      <vt:lpstr>Integrity and Relationships</vt:lpstr>
      <vt:lpstr>PowerPoint Presentation</vt:lpstr>
      <vt:lpstr>PowerPoint Presentation</vt:lpstr>
      <vt:lpstr>PowerPoint Presentation</vt:lpstr>
      <vt:lpstr>PowerPoint Presentation</vt:lpstr>
      <vt:lpstr>Thank You!</vt:lpstr>
    </vt:vector>
  </TitlesOfParts>
  <Company>UNC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Dixon, Chassidy Sade</dc:creator>
  <cp:lastModifiedBy>Newton, Warren P</cp:lastModifiedBy>
  <cp:revision>41</cp:revision>
  <dcterms:created xsi:type="dcterms:W3CDTF">2018-04-09T19:39:04Z</dcterms:created>
  <dcterms:modified xsi:type="dcterms:W3CDTF">2018-04-13T14:01:31Z</dcterms:modified>
</cp:coreProperties>
</file>